
<file path=[Content_Types].xml><?xml version="1.0" encoding="utf-8"?>
<Types xmlns="http://schemas.openxmlformats.org/package/2006/content-types">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90" r:id="rId1"/>
  </p:sldMasterIdLst>
  <p:sldIdLst>
    <p:sldId id="256" r:id="rId2"/>
    <p:sldId id="257" r:id="rId3"/>
    <p:sldId id="259" r:id="rId4"/>
    <p:sldId id="260" r:id="rId5"/>
    <p:sldId id="261" r:id="rId6"/>
    <p:sldId id="262" r:id="rId7"/>
    <p:sldId id="263" r:id="rId8"/>
    <p:sldId id="264"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401"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 id="336" r:id="rId82"/>
    <p:sldId id="337" r:id="rId83"/>
    <p:sldId id="338" r:id="rId84"/>
    <p:sldId id="339" r:id="rId85"/>
    <p:sldId id="340" r:id="rId86"/>
    <p:sldId id="341" r:id="rId87"/>
    <p:sldId id="342" r:id="rId88"/>
    <p:sldId id="343" r:id="rId89"/>
    <p:sldId id="344" r:id="rId90"/>
    <p:sldId id="345" r:id="rId91"/>
    <p:sldId id="346" r:id="rId92"/>
    <p:sldId id="347" r:id="rId93"/>
    <p:sldId id="348" r:id="rId94"/>
    <p:sldId id="349" r:id="rId95"/>
    <p:sldId id="350" r:id="rId96"/>
    <p:sldId id="351" r:id="rId97"/>
    <p:sldId id="352" r:id="rId98"/>
    <p:sldId id="353" r:id="rId99"/>
    <p:sldId id="354" r:id="rId100"/>
    <p:sldId id="355" r:id="rId101"/>
    <p:sldId id="356" r:id="rId102"/>
    <p:sldId id="357" r:id="rId103"/>
    <p:sldId id="358" r:id="rId104"/>
    <p:sldId id="359" r:id="rId105"/>
    <p:sldId id="360" r:id="rId106"/>
    <p:sldId id="361" r:id="rId107"/>
    <p:sldId id="362" r:id="rId108"/>
    <p:sldId id="363" r:id="rId109"/>
    <p:sldId id="364" r:id="rId110"/>
    <p:sldId id="365" r:id="rId111"/>
    <p:sldId id="366" r:id="rId112"/>
    <p:sldId id="367" r:id="rId113"/>
    <p:sldId id="368" r:id="rId114"/>
    <p:sldId id="369" r:id="rId115"/>
    <p:sldId id="370" r:id="rId116"/>
    <p:sldId id="371" r:id="rId117"/>
    <p:sldId id="372" r:id="rId118"/>
    <p:sldId id="373" r:id="rId119"/>
    <p:sldId id="374" r:id="rId120"/>
    <p:sldId id="375" r:id="rId121"/>
    <p:sldId id="376" r:id="rId122"/>
    <p:sldId id="377" r:id="rId123"/>
    <p:sldId id="378" r:id="rId124"/>
    <p:sldId id="379" r:id="rId125"/>
    <p:sldId id="380" r:id="rId126"/>
    <p:sldId id="381" r:id="rId127"/>
    <p:sldId id="382" r:id="rId128"/>
    <p:sldId id="383" r:id="rId129"/>
    <p:sldId id="384" r:id="rId130"/>
    <p:sldId id="385" r:id="rId131"/>
    <p:sldId id="386" r:id="rId132"/>
    <p:sldId id="387" r:id="rId133"/>
    <p:sldId id="388" r:id="rId134"/>
    <p:sldId id="389" r:id="rId135"/>
    <p:sldId id="390" r:id="rId136"/>
    <p:sldId id="391" r:id="rId137"/>
    <p:sldId id="392" r:id="rId138"/>
    <p:sldId id="393" r:id="rId139"/>
    <p:sldId id="394" r:id="rId140"/>
    <p:sldId id="395" r:id="rId141"/>
    <p:sldId id="396" r:id="rId142"/>
    <p:sldId id="397" r:id="rId143"/>
    <p:sldId id="398" r:id="rId144"/>
    <p:sldId id="399" r:id="rId145"/>
    <p:sldId id="400" r:id="rId146"/>
    <p:sldId id="402" r:id="rId147"/>
    <p:sldId id="403" r:id="rId148"/>
    <p:sldId id="404" r:id="rId149"/>
    <p:sldId id="405" r:id="rId150"/>
    <p:sldId id="406" r:id="rId151"/>
    <p:sldId id="407" r:id="rId152"/>
    <p:sldId id="408" r:id="rId153"/>
    <p:sldId id="409" r:id="rId154"/>
    <p:sldId id="410" r:id="rId155"/>
    <p:sldId id="411" r:id="rId156"/>
    <p:sldId id="412" r:id="rId157"/>
    <p:sldId id="413" r:id="rId158"/>
    <p:sldId id="414" r:id="rId159"/>
    <p:sldId id="415" r:id="rId160"/>
    <p:sldId id="416" r:id="rId161"/>
    <p:sldId id="417" r:id="rId162"/>
    <p:sldId id="418" r:id="rId163"/>
    <p:sldId id="419" r:id="rId164"/>
    <p:sldId id="420" r:id="rId165"/>
    <p:sldId id="421" r:id="rId166"/>
    <p:sldId id="422" r:id="rId167"/>
    <p:sldId id="423" r:id="rId168"/>
    <p:sldId id="424" r:id="rId169"/>
    <p:sldId id="425" r:id="rId170"/>
    <p:sldId id="426" r:id="rId171"/>
    <p:sldId id="427" r:id="rId172"/>
    <p:sldId id="428" r:id="rId173"/>
    <p:sldId id="429" r:id="rId174"/>
    <p:sldId id="430" r:id="rId175"/>
    <p:sldId id="431" r:id="rId176"/>
    <p:sldId id="432" r:id="rId177"/>
    <p:sldId id="433" r:id="rId178"/>
    <p:sldId id="434" r:id="rId179"/>
    <p:sldId id="435" r:id="rId180"/>
    <p:sldId id="436" r:id="rId181"/>
    <p:sldId id="437" r:id="rId182"/>
    <p:sldId id="438" r:id="rId183"/>
    <p:sldId id="439" r:id="rId184"/>
    <p:sldId id="440" r:id="rId185"/>
    <p:sldId id="441" r:id="rId186"/>
    <p:sldId id="442" r:id="rId187"/>
    <p:sldId id="443" r:id="rId188"/>
    <p:sldId id="444" r:id="rId189"/>
    <p:sldId id="445" r:id="rId190"/>
  </p:sldIdLst>
  <p:sldSz cx="9144000" cy="6858000" type="screen4x3"/>
  <p:notesSz cx="6858000" cy="9144000"/>
  <p:defaultTextStyle>
    <a:defPPr>
      <a:defRPr lang="fa-IR"/>
    </a:defPPr>
    <a:lvl1pPr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1pPr>
    <a:lvl2pPr marL="4572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2pPr>
    <a:lvl3pPr marL="9144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3pPr>
    <a:lvl4pPr marL="13716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4pPr>
    <a:lvl5pPr marL="1828800" algn="r" rtl="1" fontAlgn="base">
      <a:spcBef>
        <a:spcPct val="0"/>
      </a:spcBef>
      <a:spcAft>
        <a:spcPct val="0"/>
      </a:spcAft>
      <a:defRPr kern="1200">
        <a:solidFill>
          <a:schemeClr val="tx1"/>
        </a:solidFill>
        <a:latin typeface="Arial" panose="020B060402020202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Arial" panose="020B060402020202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75" d="100"/>
          <a:sy n="75" d="100"/>
        </p:scale>
        <p:origin x="107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presProps" Target="presProps.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92" Type="http://schemas.openxmlformats.org/officeDocument/2006/relationships/viewProps" Target="viewProps.xml"/><Relationship Id="rId12" Type="http://schemas.openxmlformats.org/officeDocument/2006/relationships/slide" Target="slides/slide11.xml"/><Relationship Id="rId33" Type="http://schemas.openxmlformats.org/officeDocument/2006/relationships/slide" Target="slides/slide32.xml"/><Relationship Id="rId108" Type="http://schemas.openxmlformats.org/officeDocument/2006/relationships/slide" Target="slides/slide107.xml"/><Relationship Id="rId129" Type="http://schemas.openxmlformats.org/officeDocument/2006/relationships/slide" Target="slides/slide128.xml"/><Relationship Id="rId54" Type="http://schemas.openxmlformats.org/officeDocument/2006/relationships/slide" Target="slides/slide53.xml"/><Relationship Id="rId75" Type="http://schemas.openxmlformats.org/officeDocument/2006/relationships/slide" Target="slides/slide74.xml"/><Relationship Id="rId96" Type="http://schemas.openxmlformats.org/officeDocument/2006/relationships/slide" Target="slides/slide95.xml"/><Relationship Id="rId140" Type="http://schemas.openxmlformats.org/officeDocument/2006/relationships/slide" Target="slides/slide139.xml"/><Relationship Id="rId161" Type="http://schemas.openxmlformats.org/officeDocument/2006/relationships/slide" Target="slides/slide160.xml"/><Relationship Id="rId182" Type="http://schemas.openxmlformats.org/officeDocument/2006/relationships/slide" Target="slides/slide181.xml"/><Relationship Id="rId6" Type="http://schemas.openxmlformats.org/officeDocument/2006/relationships/slide" Target="slides/slide5.xml"/><Relationship Id="rId23" Type="http://schemas.openxmlformats.org/officeDocument/2006/relationships/slide" Target="slides/slide22.xml"/><Relationship Id="rId119" Type="http://schemas.openxmlformats.org/officeDocument/2006/relationships/slide" Target="slides/slide118.xml"/><Relationship Id="rId44" Type="http://schemas.openxmlformats.org/officeDocument/2006/relationships/slide" Target="slides/slide43.xml"/><Relationship Id="rId65" Type="http://schemas.openxmlformats.org/officeDocument/2006/relationships/slide" Target="slides/slide64.xml"/><Relationship Id="rId86" Type="http://schemas.openxmlformats.org/officeDocument/2006/relationships/slide" Target="slides/slide85.xml"/><Relationship Id="rId130" Type="http://schemas.openxmlformats.org/officeDocument/2006/relationships/slide" Target="slides/slide129.xml"/><Relationship Id="rId151" Type="http://schemas.openxmlformats.org/officeDocument/2006/relationships/slide" Target="slides/slide150.xml"/><Relationship Id="rId172" Type="http://schemas.openxmlformats.org/officeDocument/2006/relationships/slide" Target="slides/slide171.xml"/><Relationship Id="rId193" Type="http://schemas.openxmlformats.org/officeDocument/2006/relationships/theme" Target="theme/theme1.xml"/><Relationship Id="rId13" Type="http://schemas.openxmlformats.org/officeDocument/2006/relationships/slide" Target="slides/slide12.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0" Type="http://schemas.openxmlformats.org/officeDocument/2006/relationships/slide" Target="slides/slide189.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6" Type="http://schemas.openxmlformats.org/officeDocument/2006/relationships/slide" Target="slides/slide25.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6" Type="http://schemas.openxmlformats.org/officeDocument/2006/relationships/slide" Target="slides/slide15.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7" Type="http://schemas.openxmlformats.org/officeDocument/2006/relationships/slide" Target="slides/slide16.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24" Type="http://schemas.openxmlformats.org/officeDocument/2006/relationships/slide" Target="slides/slide123.xml"/><Relationship Id="rId70" Type="http://schemas.openxmlformats.org/officeDocument/2006/relationships/slide" Target="slides/slide69.xml"/><Relationship Id="rId91" Type="http://schemas.openxmlformats.org/officeDocument/2006/relationships/slide" Target="slides/slide90.xml"/><Relationship Id="rId145" Type="http://schemas.openxmlformats.org/officeDocument/2006/relationships/slide" Target="slides/slide144.xml"/><Relationship Id="rId166" Type="http://schemas.openxmlformats.org/officeDocument/2006/relationships/slide" Target="slides/slide165.xml"/><Relationship Id="rId187" Type="http://schemas.openxmlformats.org/officeDocument/2006/relationships/slide" Target="slides/slide186.xml"/><Relationship Id="rId1" Type="http://schemas.openxmlformats.org/officeDocument/2006/relationships/slideMaster" Target="slideMasters/slideMaster1.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60" Type="http://schemas.openxmlformats.org/officeDocument/2006/relationships/slide" Target="slides/slide59.xml"/><Relationship Id="rId81" Type="http://schemas.openxmlformats.org/officeDocument/2006/relationships/slide" Target="slides/slide80.xml"/><Relationship Id="rId135" Type="http://schemas.openxmlformats.org/officeDocument/2006/relationships/slide" Target="slides/slide134.xml"/><Relationship Id="rId156" Type="http://schemas.openxmlformats.org/officeDocument/2006/relationships/slide" Target="slides/slide155.xml"/><Relationship Id="rId177" Type="http://schemas.openxmlformats.org/officeDocument/2006/relationships/slide" Target="slides/slide176.xml"/><Relationship Id="rId18" Type="http://schemas.openxmlformats.org/officeDocument/2006/relationships/slide" Target="slides/slide17.xml"/><Relationship Id="rId39" Type="http://schemas.openxmlformats.org/officeDocument/2006/relationships/slide" Target="slides/slide3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pPr>
              <a:defRPr/>
            </a:pPr>
            <a:fld id="{578759E1-01AD-40BF-99EF-3F0BE4E3E57E}" type="datetimeFigureOut">
              <a:rPr lang="fa-IR" smtClean="0"/>
              <a:pPr>
                <a:defRPr/>
              </a:pPr>
              <a:t>10/03/1442</a:t>
            </a:fld>
            <a:endParaRPr lang="fa-IR"/>
          </a:p>
        </p:txBody>
      </p:sp>
      <p:sp>
        <p:nvSpPr>
          <p:cNvPr id="5" name="Footer Placeholder 4"/>
          <p:cNvSpPr>
            <a:spLocks noGrp="1"/>
          </p:cNvSpPr>
          <p:nvPr>
            <p:ph type="ftr" sz="quarter" idx="11"/>
          </p:nvPr>
        </p:nvSpPr>
        <p:spPr/>
        <p:txBody>
          <a:bodyPr/>
          <a:lstStyle/>
          <a:p>
            <a:pPr>
              <a:defRPr/>
            </a:pPr>
            <a:endParaRPr lang="fa-IR"/>
          </a:p>
        </p:txBody>
      </p:sp>
      <p:sp>
        <p:nvSpPr>
          <p:cNvPr id="6" name="Slide Number Placeholder 5"/>
          <p:cNvSpPr>
            <a:spLocks noGrp="1"/>
          </p:cNvSpPr>
          <p:nvPr>
            <p:ph type="sldNum" sz="quarter" idx="12"/>
          </p:nvPr>
        </p:nvSpPr>
        <p:spPr/>
        <p:txBody>
          <a:bodyPr/>
          <a:lstStyle/>
          <a:p>
            <a:fld id="{D9A05819-27C4-4020-97BD-F2B02A0035F5}" type="slidenum">
              <a:rPr lang="ar-SA" altLang="en-US" smtClean="0"/>
              <a:pPr/>
              <a:t>‹#›</a:t>
            </a:fld>
            <a:endParaRPr lang="fa-IR" altLang="en-US"/>
          </a:p>
        </p:txBody>
      </p:sp>
    </p:spTree>
    <p:extLst>
      <p:ext uri="{BB962C8B-B14F-4D97-AF65-F5344CB8AC3E}">
        <p14:creationId xmlns:p14="http://schemas.microsoft.com/office/powerpoint/2010/main" val="35572959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255C7F3A-FCB5-4BF3-B0EB-F1EA3C6C0DF6}" type="datetimeFigureOut">
              <a:rPr lang="fa-IR" smtClean="0"/>
              <a:pPr>
                <a:defRPr/>
              </a:pPr>
              <a:t>10/03/1442</a:t>
            </a:fld>
            <a:endParaRPr lang="fa-IR"/>
          </a:p>
        </p:txBody>
      </p:sp>
      <p:sp>
        <p:nvSpPr>
          <p:cNvPr id="6" name="Footer Placeholder 5"/>
          <p:cNvSpPr>
            <a:spLocks noGrp="1"/>
          </p:cNvSpPr>
          <p:nvPr>
            <p:ph type="ftr" sz="quarter" idx="11"/>
          </p:nvPr>
        </p:nvSpPr>
        <p:spPr/>
        <p:txBody>
          <a:bodyPr/>
          <a:lstStyle/>
          <a:p>
            <a:pPr>
              <a:defRPr/>
            </a:pPr>
            <a:endParaRPr lang="fa-IR"/>
          </a:p>
        </p:txBody>
      </p:sp>
      <p:sp>
        <p:nvSpPr>
          <p:cNvPr id="7" name="Slide Number Placeholder 6"/>
          <p:cNvSpPr>
            <a:spLocks noGrp="1"/>
          </p:cNvSpPr>
          <p:nvPr>
            <p:ph type="sldNum" sz="quarter" idx="12"/>
          </p:nvPr>
        </p:nvSpPr>
        <p:spPr/>
        <p:txBody>
          <a:bodyPr/>
          <a:lstStyle/>
          <a:p>
            <a:fld id="{259A2E9B-6EDA-4F05-AD18-253F7B5812A6}" type="slidenum">
              <a:rPr lang="ar-SA" altLang="en-US" smtClean="0"/>
              <a:pPr/>
              <a:t>‹#›</a:t>
            </a:fld>
            <a:endParaRPr lang="fa-IR" altLang="en-US"/>
          </a:p>
        </p:txBody>
      </p:sp>
    </p:spTree>
    <p:extLst>
      <p:ext uri="{BB962C8B-B14F-4D97-AF65-F5344CB8AC3E}">
        <p14:creationId xmlns:p14="http://schemas.microsoft.com/office/powerpoint/2010/main" val="8686616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255C7F3A-FCB5-4BF3-B0EB-F1EA3C6C0DF6}" type="datetimeFigureOut">
              <a:rPr lang="fa-IR" smtClean="0"/>
              <a:pPr>
                <a:defRPr/>
              </a:pPr>
              <a:t>10/03/1442</a:t>
            </a:fld>
            <a:endParaRPr lang="fa-IR"/>
          </a:p>
        </p:txBody>
      </p:sp>
      <p:sp>
        <p:nvSpPr>
          <p:cNvPr id="5" name="Footer Placeholder 4"/>
          <p:cNvSpPr>
            <a:spLocks noGrp="1"/>
          </p:cNvSpPr>
          <p:nvPr>
            <p:ph type="ftr" sz="quarter" idx="11"/>
          </p:nvPr>
        </p:nvSpPr>
        <p:spPr/>
        <p:txBody>
          <a:bodyPr/>
          <a:lstStyle/>
          <a:p>
            <a:pPr>
              <a:defRPr/>
            </a:pPr>
            <a:endParaRPr lang="fa-IR"/>
          </a:p>
        </p:txBody>
      </p:sp>
      <p:sp>
        <p:nvSpPr>
          <p:cNvPr id="6" name="Slide Number Placeholder 5"/>
          <p:cNvSpPr>
            <a:spLocks noGrp="1"/>
          </p:cNvSpPr>
          <p:nvPr>
            <p:ph type="sldNum" sz="quarter" idx="12"/>
          </p:nvPr>
        </p:nvSpPr>
        <p:spPr/>
        <p:txBody>
          <a:bodyPr/>
          <a:lstStyle/>
          <a:p>
            <a:fld id="{259A2E9B-6EDA-4F05-AD18-253F7B5812A6}" type="slidenum">
              <a:rPr lang="ar-SA" altLang="en-US" smtClean="0"/>
              <a:pPr/>
              <a:t>‹#›</a:t>
            </a:fld>
            <a:endParaRPr lang="fa-IR" altLang="en-US"/>
          </a:p>
        </p:txBody>
      </p:sp>
    </p:spTree>
    <p:extLst>
      <p:ext uri="{BB962C8B-B14F-4D97-AF65-F5344CB8AC3E}">
        <p14:creationId xmlns:p14="http://schemas.microsoft.com/office/powerpoint/2010/main" val="38232633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255C7F3A-FCB5-4BF3-B0EB-F1EA3C6C0DF6}" type="datetimeFigureOut">
              <a:rPr lang="fa-IR" smtClean="0"/>
              <a:pPr>
                <a:defRPr/>
              </a:pPr>
              <a:t>10/03/1442</a:t>
            </a:fld>
            <a:endParaRPr lang="fa-IR"/>
          </a:p>
        </p:txBody>
      </p:sp>
      <p:sp>
        <p:nvSpPr>
          <p:cNvPr id="5" name="Footer Placeholder 4"/>
          <p:cNvSpPr>
            <a:spLocks noGrp="1"/>
          </p:cNvSpPr>
          <p:nvPr>
            <p:ph type="ftr" sz="quarter" idx="11"/>
          </p:nvPr>
        </p:nvSpPr>
        <p:spPr/>
        <p:txBody>
          <a:bodyPr/>
          <a:lstStyle/>
          <a:p>
            <a:pPr>
              <a:defRPr/>
            </a:pPr>
            <a:endParaRPr lang="fa-IR"/>
          </a:p>
        </p:txBody>
      </p:sp>
      <p:sp>
        <p:nvSpPr>
          <p:cNvPr id="6" name="Slide Number Placeholder 5"/>
          <p:cNvSpPr>
            <a:spLocks noGrp="1"/>
          </p:cNvSpPr>
          <p:nvPr>
            <p:ph type="sldNum" sz="quarter" idx="12"/>
          </p:nvPr>
        </p:nvSpPr>
        <p:spPr/>
        <p:txBody>
          <a:bodyPr/>
          <a:lstStyle/>
          <a:p>
            <a:fld id="{259A2E9B-6EDA-4F05-AD18-253F7B5812A6}" type="slidenum">
              <a:rPr lang="ar-SA" altLang="en-US" smtClean="0"/>
              <a:pPr/>
              <a:t>‹#›</a:t>
            </a:fld>
            <a:endParaRPr lang="fa-IR" altLang="en-US"/>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958756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255C7F3A-FCB5-4BF3-B0EB-F1EA3C6C0DF6}" type="datetimeFigureOut">
              <a:rPr lang="fa-IR" smtClean="0"/>
              <a:pPr>
                <a:defRPr/>
              </a:pPr>
              <a:t>10/03/1442</a:t>
            </a:fld>
            <a:endParaRPr lang="fa-IR"/>
          </a:p>
        </p:txBody>
      </p:sp>
      <p:sp>
        <p:nvSpPr>
          <p:cNvPr id="5" name="Footer Placeholder 4"/>
          <p:cNvSpPr>
            <a:spLocks noGrp="1"/>
          </p:cNvSpPr>
          <p:nvPr>
            <p:ph type="ftr" sz="quarter" idx="11"/>
          </p:nvPr>
        </p:nvSpPr>
        <p:spPr/>
        <p:txBody>
          <a:bodyPr/>
          <a:lstStyle/>
          <a:p>
            <a:pPr>
              <a:defRPr/>
            </a:pPr>
            <a:endParaRPr lang="fa-IR"/>
          </a:p>
        </p:txBody>
      </p:sp>
      <p:sp>
        <p:nvSpPr>
          <p:cNvPr id="6" name="Slide Number Placeholder 5"/>
          <p:cNvSpPr>
            <a:spLocks noGrp="1"/>
          </p:cNvSpPr>
          <p:nvPr>
            <p:ph type="sldNum" sz="quarter" idx="12"/>
          </p:nvPr>
        </p:nvSpPr>
        <p:spPr/>
        <p:txBody>
          <a:bodyPr/>
          <a:lstStyle/>
          <a:p>
            <a:fld id="{259A2E9B-6EDA-4F05-AD18-253F7B5812A6}" type="slidenum">
              <a:rPr lang="ar-SA" altLang="en-US" smtClean="0"/>
              <a:pPr/>
              <a:t>‹#›</a:t>
            </a:fld>
            <a:endParaRPr lang="fa-IR" altLang="en-US"/>
          </a:p>
        </p:txBody>
      </p:sp>
    </p:spTree>
    <p:extLst>
      <p:ext uri="{BB962C8B-B14F-4D97-AF65-F5344CB8AC3E}">
        <p14:creationId xmlns:p14="http://schemas.microsoft.com/office/powerpoint/2010/main" val="15708886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a:defRPr/>
            </a:pPr>
            <a:fld id="{255C7F3A-FCB5-4BF3-B0EB-F1EA3C6C0DF6}" type="datetimeFigureOut">
              <a:rPr lang="fa-IR" smtClean="0"/>
              <a:pPr>
                <a:defRPr/>
              </a:pPr>
              <a:t>10/03/1442</a:t>
            </a:fld>
            <a:endParaRPr lang="fa-IR"/>
          </a:p>
        </p:txBody>
      </p:sp>
      <p:sp>
        <p:nvSpPr>
          <p:cNvPr id="4" name="Footer Placeholder 4"/>
          <p:cNvSpPr>
            <a:spLocks noGrp="1"/>
          </p:cNvSpPr>
          <p:nvPr>
            <p:ph type="ftr" sz="quarter" idx="11"/>
          </p:nvPr>
        </p:nvSpPr>
        <p:spPr/>
        <p:txBody>
          <a:bodyPr/>
          <a:lstStyle/>
          <a:p>
            <a:pPr>
              <a:defRPr/>
            </a:pPr>
            <a:endParaRPr lang="fa-IR"/>
          </a:p>
        </p:txBody>
      </p:sp>
      <p:sp>
        <p:nvSpPr>
          <p:cNvPr id="6" name="Slide Number Placeholder 5"/>
          <p:cNvSpPr>
            <a:spLocks noGrp="1"/>
          </p:cNvSpPr>
          <p:nvPr>
            <p:ph type="sldNum" sz="quarter" idx="12"/>
          </p:nvPr>
        </p:nvSpPr>
        <p:spPr/>
        <p:txBody>
          <a:bodyPr/>
          <a:lstStyle/>
          <a:p>
            <a:fld id="{259A2E9B-6EDA-4F05-AD18-253F7B5812A6}" type="slidenum">
              <a:rPr lang="ar-SA" altLang="en-US" smtClean="0"/>
              <a:pPr/>
              <a:t>‹#›</a:t>
            </a:fld>
            <a:endParaRPr lang="fa-IR" altLang="en-US"/>
          </a:p>
        </p:txBody>
      </p:sp>
    </p:spTree>
    <p:extLst>
      <p:ext uri="{BB962C8B-B14F-4D97-AF65-F5344CB8AC3E}">
        <p14:creationId xmlns:p14="http://schemas.microsoft.com/office/powerpoint/2010/main" val="4794370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a:defRPr/>
            </a:pPr>
            <a:fld id="{255C7F3A-FCB5-4BF3-B0EB-F1EA3C6C0DF6}" type="datetimeFigureOut">
              <a:rPr lang="fa-IR" smtClean="0"/>
              <a:pPr>
                <a:defRPr/>
              </a:pPr>
              <a:t>10/03/1442</a:t>
            </a:fld>
            <a:endParaRPr lang="fa-IR"/>
          </a:p>
        </p:txBody>
      </p:sp>
      <p:sp>
        <p:nvSpPr>
          <p:cNvPr id="4" name="Footer Placeholder 4"/>
          <p:cNvSpPr>
            <a:spLocks noGrp="1"/>
          </p:cNvSpPr>
          <p:nvPr>
            <p:ph type="ftr" sz="quarter" idx="11"/>
          </p:nvPr>
        </p:nvSpPr>
        <p:spPr/>
        <p:txBody>
          <a:bodyPr/>
          <a:lstStyle/>
          <a:p>
            <a:pPr>
              <a:defRPr/>
            </a:pPr>
            <a:endParaRPr lang="fa-IR"/>
          </a:p>
        </p:txBody>
      </p:sp>
      <p:sp>
        <p:nvSpPr>
          <p:cNvPr id="6" name="Slide Number Placeholder 5"/>
          <p:cNvSpPr>
            <a:spLocks noGrp="1"/>
          </p:cNvSpPr>
          <p:nvPr>
            <p:ph type="sldNum" sz="quarter" idx="12"/>
          </p:nvPr>
        </p:nvSpPr>
        <p:spPr/>
        <p:txBody>
          <a:bodyPr/>
          <a:lstStyle/>
          <a:p>
            <a:fld id="{259A2E9B-6EDA-4F05-AD18-253F7B5812A6}" type="slidenum">
              <a:rPr lang="ar-SA" altLang="en-US" smtClean="0"/>
              <a:pPr/>
              <a:t>‹#›</a:t>
            </a:fld>
            <a:endParaRPr lang="fa-IR" altLang="en-US"/>
          </a:p>
        </p:txBody>
      </p:sp>
    </p:spTree>
    <p:extLst>
      <p:ext uri="{BB962C8B-B14F-4D97-AF65-F5344CB8AC3E}">
        <p14:creationId xmlns:p14="http://schemas.microsoft.com/office/powerpoint/2010/main" val="838287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D6C4C4C9-C545-4FCE-A632-BF6BE60832D7}" type="datetimeFigureOut">
              <a:rPr lang="fa-IR" smtClean="0"/>
              <a:pPr>
                <a:defRPr/>
              </a:pPr>
              <a:t>10/03/1442</a:t>
            </a:fld>
            <a:endParaRPr lang="fa-IR"/>
          </a:p>
        </p:txBody>
      </p:sp>
      <p:sp>
        <p:nvSpPr>
          <p:cNvPr id="5" name="Footer Placeholder 4"/>
          <p:cNvSpPr>
            <a:spLocks noGrp="1"/>
          </p:cNvSpPr>
          <p:nvPr>
            <p:ph type="ftr" sz="quarter" idx="11"/>
          </p:nvPr>
        </p:nvSpPr>
        <p:spPr/>
        <p:txBody>
          <a:bodyPr/>
          <a:lstStyle/>
          <a:p>
            <a:pPr>
              <a:defRPr/>
            </a:pPr>
            <a:endParaRPr lang="fa-IR"/>
          </a:p>
        </p:txBody>
      </p:sp>
      <p:sp>
        <p:nvSpPr>
          <p:cNvPr id="6" name="Slide Number Placeholder 5"/>
          <p:cNvSpPr>
            <a:spLocks noGrp="1"/>
          </p:cNvSpPr>
          <p:nvPr>
            <p:ph type="sldNum" sz="quarter" idx="12"/>
          </p:nvPr>
        </p:nvSpPr>
        <p:spPr/>
        <p:txBody>
          <a:bodyPr/>
          <a:lstStyle/>
          <a:p>
            <a:fld id="{FA4B6665-2B93-41BC-B605-2CDBF52A7738}" type="slidenum">
              <a:rPr lang="ar-SA" altLang="en-US" smtClean="0"/>
              <a:pPr/>
              <a:t>‹#›</a:t>
            </a:fld>
            <a:endParaRPr lang="fa-IR" altLang="en-US"/>
          </a:p>
        </p:txBody>
      </p:sp>
    </p:spTree>
    <p:extLst>
      <p:ext uri="{BB962C8B-B14F-4D97-AF65-F5344CB8AC3E}">
        <p14:creationId xmlns:p14="http://schemas.microsoft.com/office/powerpoint/2010/main" val="10631062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fld id="{4595F580-FB07-4F0C-8539-8506BCFBCE31}" type="datetimeFigureOut">
              <a:rPr lang="fa-IR" smtClean="0"/>
              <a:pPr>
                <a:defRPr/>
              </a:pPr>
              <a:t>10/03/1442</a:t>
            </a:fld>
            <a:endParaRPr lang="fa-IR"/>
          </a:p>
        </p:txBody>
      </p:sp>
      <p:sp>
        <p:nvSpPr>
          <p:cNvPr id="5" name="Footer Placeholder 4"/>
          <p:cNvSpPr>
            <a:spLocks noGrp="1"/>
          </p:cNvSpPr>
          <p:nvPr>
            <p:ph type="ftr" sz="quarter" idx="11"/>
          </p:nvPr>
        </p:nvSpPr>
        <p:spPr/>
        <p:txBody>
          <a:bodyPr/>
          <a:lstStyle/>
          <a:p>
            <a:pPr>
              <a:defRPr/>
            </a:pPr>
            <a:endParaRPr lang="fa-IR"/>
          </a:p>
        </p:txBody>
      </p:sp>
      <p:sp>
        <p:nvSpPr>
          <p:cNvPr id="6" name="Slide Number Placeholder 5"/>
          <p:cNvSpPr>
            <a:spLocks noGrp="1"/>
          </p:cNvSpPr>
          <p:nvPr>
            <p:ph type="sldNum" sz="quarter" idx="12"/>
          </p:nvPr>
        </p:nvSpPr>
        <p:spPr/>
        <p:txBody>
          <a:bodyPr/>
          <a:lstStyle/>
          <a:p>
            <a:fld id="{6A1B004E-7A64-41EC-8BCA-D3BF7C606E59}" type="slidenum">
              <a:rPr lang="ar-SA" altLang="en-US" smtClean="0"/>
              <a:pPr/>
              <a:t>‹#›</a:t>
            </a:fld>
            <a:endParaRPr lang="fa-IR" altLang="en-US"/>
          </a:p>
        </p:txBody>
      </p:sp>
    </p:spTree>
    <p:extLst>
      <p:ext uri="{BB962C8B-B14F-4D97-AF65-F5344CB8AC3E}">
        <p14:creationId xmlns:p14="http://schemas.microsoft.com/office/powerpoint/2010/main" val="40845556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pPr>
              <a:defRPr/>
            </a:pPr>
            <a:fld id="{5681B898-8D9B-45B2-BD98-5BA597A3A482}" type="datetimeFigureOut">
              <a:rPr lang="fa-IR" smtClean="0"/>
              <a:pPr>
                <a:defRPr/>
              </a:pPr>
              <a:t>10/03/1442</a:t>
            </a:fld>
            <a:endParaRPr lang="fa-IR"/>
          </a:p>
        </p:txBody>
      </p:sp>
      <p:sp>
        <p:nvSpPr>
          <p:cNvPr id="5" name="Footer Placeholder 4"/>
          <p:cNvSpPr>
            <a:spLocks noGrp="1"/>
          </p:cNvSpPr>
          <p:nvPr>
            <p:ph type="ftr" sz="quarter" idx="11"/>
          </p:nvPr>
        </p:nvSpPr>
        <p:spPr/>
        <p:txBody>
          <a:bodyPr/>
          <a:lstStyle/>
          <a:p>
            <a:pPr>
              <a:defRPr/>
            </a:pPr>
            <a:endParaRPr lang="fa-IR"/>
          </a:p>
        </p:txBody>
      </p:sp>
      <p:sp>
        <p:nvSpPr>
          <p:cNvPr id="6" name="Slide Number Placeholder 5"/>
          <p:cNvSpPr>
            <a:spLocks noGrp="1"/>
          </p:cNvSpPr>
          <p:nvPr>
            <p:ph type="sldNum" sz="quarter" idx="12"/>
          </p:nvPr>
        </p:nvSpPr>
        <p:spPr/>
        <p:txBody>
          <a:bodyPr/>
          <a:lstStyle/>
          <a:p>
            <a:fld id="{A4E47F07-18C0-48A7-B416-E28E4E504856}" type="slidenum">
              <a:rPr lang="ar-SA" altLang="en-US" smtClean="0"/>
              <a:pPr/>
              <a:t>‹#›</a:t>
            </a:fld>
            <a:endParaRPr lang="fa-IR" altLang="en-US"/>
          </a:p>
        </p:txBody>
      </p:sp>
    </p:spTree>
    <p:extLst>
      <p:ext uri="{BB962C8B-B14F-4D97-AF65-F5344CB8AC3E}">
        <p14:creationId xmlns:p14="http://schemas.microsoft.com/office/powerpoint/2010/main" val="35487965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fld id="{326481FD-8286-4C24-9D00-55DD9FB140B7}" type="datetimeFigureOut">
              <a:rPr lang="fa-IR" smtClean="0"/>
              <a:pPr>
                <a:defRPr/>
              </a:pPr>
              <a:t>10/03/1442</a:t>
            </a:fld>
            <a:endParaRPr lang="fa-IR"/>
          </a:p>
        </p:txBody>
      </p:sp>
      <p:sp>
        <p:nvSpPr>
          <p:cNvPr id="5" name="Footer Placeholder 4"/>
          <p:cNvSpPr>
            <a:spLocks noGrp="1"/>
          </p:cNvSpPr>
          <p:nvPr>
            <p:ph type="ftr" sz="quarter" idx="11"/>
          </p:nvPr>
        </p:nvSpPr>
        <p:spPr/>
        <p:txBody>
          <a:bodyPr/>
          <a:lstStyle/>
          <a:p>
            <a:pPr>
              <a:defRPr/>
            </a:pPr>
            <a:endParaRPr lang="fa-IR"/>
          </a:p>
        </p:txBody>
      </p:sp>
      <p:sp>
        <p:nvSpPr>
          <p:cNvPr id="6" name="Slide Number Placeholder 5"/>
          <p:cNvSpPr>
            <a:spLocks noGrp="1"/>
          </p:cNvSpPr>
          <p:nvPr>
            <p:ph type="sldNum" sz="quarter" idx="12"/>
          </p:nvPr>
        </p:nvSpPr>
        <p:spPr/>
        <p:txBody>
          <a:bodyPr/>
          <a:lstStyle/>
          <a:p>
            <a:fld id="{2E0289AA-96F4-41BE-BE62-D161D1A6D7DF}" type="slidenum">
              <a:rPr lang="ar-SA" altLang="en-US" smtClean="0"/>
              <a:pPr/>
              <a:t>‹#›</a:t>
            </a:fld>
            <a:endParaRPr lang="fa-IR" altLang="en-US"/>
          </a:p>
        </p:txBody>
      </p:sp>
    </p:spTree>
    <p:extLst>
      <p:ext uri="{BB962C8B-B14F-4D97-AF65-F5344CB8AC3E}">
        <p14:creationId xmlns:p14="http://schemas.microsoft.com/office/powerpoint/2010/main" val="29456914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fld id="{091D52C9-A351-4B59-825E-5C0B2558DD18}" type="datetimeFigureOut">
              <a:rPr lang="fa-IR" smtClean="0"/>
              <a:pPr>
                <a:defRPr/>
              </a:pPr>
              <a:t>10/03/1442</a:t>
            </a:fld>
            <a:endParaRPr lang="fa-IR"/>
          </a:p>
        </p:txBody>
      </p:sp>
      <p:sp>
        <p:nvSpPr>
          <p:cNvPr id="6" name="Footer Placeholder 5"/>
          <p:cNvSpPr>
            <a:spLocks noGrp="1"/>
          </p:cNvSpPr>
          <p:nvPr>
            <p:ph type="ftr" sz="quarter" idx="11"/>
          </p:nvPr>
        </p:nvSpPr>
        <p:spPr/>
        <p:txBody>
          <a:bodyPr/>
          <a:lstStyle/>
          <a:p>
            <a:pPr>
              <a:defRPr/>
            </a:pPr>
            <a:endParaRPr lang="fa-IR"/>
          </a:p>
        </p:txBody>
      </p:sp>
      <p:sp>
        <p:nvSpPr>
          <p:cNvPr id="7" name="Slide Number Placeholder 6"/>
          <p:cNvSpPr>
            <a:spLocks noGrp="1"/>
          </p:cNvSpPr>
          <p:nvPr>
            <p:ph type="sldNum" sz="quarter" idx="12"/>
          </p:nvPr>
        </p:nvSpPr>
        <p:spPr/>
        <p:txBody>
          <a:bodyPr/>
          <a:lstStyle/>
          <a:p>
            <a:fld id="{4BB96CF8-95DC-4B76-8142-E92D754673B8}" type="slidenum">
              <a:rPr lang="ar-SA" altLang="en-US" smtClean="0"/>
              <a:pPr/>
              <a:t>‹#›</a:t>
            </a:fld>
            <a:endParaRPr lang="fa-IR" altLang="en-US"/>
          </a:p>
        </p:txBody>
      </p:sp>
    </p:spTree>
    <p:extLst>
      <p:ext uri="{BB962C8B-B14F-4D97-AF65-F5344CB8AC3E}">
        <p14:creationId xmlns:p14="http://schemas.microsoft.com/office/powerpoint/2010/main" val="34616858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fld id="{03CA6AE5-EF09-4BFF-A42F-DDB17C0BDFE0}" type="datetimeFigureOut">
              <a:rPr lang="fa-IR" smtClean="0"/>
              <a:pPr>
                <a:defRPr/>
              </a:pPr>
              <a:t>10/03/1442</a:t>
            </a:fld>
            <a:endParaRPr lang="fa-IR"/>
          </a:p>
        </p:txBody>
      </p:sp>
      <p:sp>
        <p:nvSpPr>
          <p:cNvPr id="8" name="Footer Placeholder 7"/>
          <p:cNvSpPr>
            <a:spLocks noGrp="1"/>
          </p:cNvSpPr>
          <p:nvPr>
            <p:ph type="ftr" sz="quarter" idx="11"/>
          </p:nvPr>
        </p:nvSpPr>
        <p:spPr/>
        <p:txBody>
          <a:bodyPr/>
          <a:lstStyle/>
          <a:p>
            <a:pPr>
              <a:defRPr/>
            </a:pPr>
            <a:endParaRPr lang="fa-IR"/>
          </a:p>
        </p:txBody>
      </p:sp>
      <p:sp>
        <p:nvSpPr>
          <p:cNvPr id="9" name="Slide Number Placeholder 8"/>
          <p:cNvSpPr>
            <a:spLocks noGrp="1"/>
          </p:cNvSpPr>
          <p:nvPr>
            <p:ph type="sldNum" sz="quarter" idx="12"/>
          </p:nvPr>
        </p:nvSpPr>
        <p:spPr/>
        <p:txBody>
          <a:bodyPr/>
          <a:lstStyle/>
          <a:p>
            <a:fld id="{BFF5F0CB-3582-4B41-A443-3FDD12571501}" type="slidenum">
              <a:rPr lang="ar-SA" altLang="en-US" smtClean="0"/>
              <a:pPr/>
              <a:t>‹#›</a:t>
            </a:fld>
            <a:endParaRPr lang="fa-IR" altLang="en-US"/>
          </a:p>
        </p:txBody>
      </p:sp>
    </p:spTree>
    <p:extLst>
      <p:ext uri="{BB962C8B-B14F-4D97-AF65-F5344CB8AC3E}">
        <p14:creationId xmlns:p14="http://schemas.microsoft.com/office/powerpoint/2010/main" val="29346325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pPr>
              <a:defRPr/>
            </a:pPr>
            <a:fld id="{FB6211DB-EC04-408F-A276-915FF148B153}" type="datetimeFigureOut">
              <a:rPr lang="fa-IR" smtClean="0"/>
              <a:pPr>
                <a:defRPr/>
              </a:pPr>
              <a:t>10/03/1442</a:t>
            </a:fld>
            <a:endParaRPr lang="fa-IR"/>
          </a:p>
        </p:txBody>
      </p:sp>
      <p:sp>
        <p:nvSpPr>
          <p:cNvPr id="5" name="Footer Placeholder 3"/>
          <p:cNvSpPr>
            <a:spLocks noGrp="1"/>
          </p:cNvSpPr>
          <p:nvPr>
            <p:ph type="ftr" sz="quarter" idx="11"/>
          </p:nvPr>
        </p:nvSpPr>
        <p:spPr/>
        <p:txBody>
          <a:bodyPr/>
          <a:lstStyle/>
          <a:p>
            <a:pPr>
              <a:defRPr/>
            </a:pPr>
            <a:endParaRPr lang="fa-IR"/>
          </a:p>
        </p:txBody>
      </p:sp>
      <p:sp>
        <p:nvSpPr>
          <p:cNvPr id="6" name="Slide Number Placeholder 4"/>
          <p:cNvSpPr>
            <a:spLocks noGrp="1"/>
          </p:cNvSpPr>
          <p:nvPr>
            <p:ph type="sldNum" sz="quarter" idx="12"/>
          </p:nvPr>
        </p:nvSpPr>
        <p:spPr/>
        <p:txBody>
          <a:bodyPr/>
          <a:lstStyle/>
          <a:p>
            <a:fld id="{7BD80110-2689-4C89-A86D-0621520C7337}" type="slidenum">
              <a:rPr lang="ar-SA" altLang="en-US" smtClean="0"/>
              <a:pPr/>
              <a:t>‹#›</a:t>
            </a:fld>
            <a:endParaRPr lang="fa-IR" altLang="en-US"/>
          </a:p>
        </p:txBody>
      </p:sp>
    </p:spTree>
    <p:extLst>
      <p:ext uri="{BB962C8B-B14F-4D97-AF65-F5344CB8AC3E}">
        <p14:creationId xmlns:p14="http://schemas.microsoft.com/office/powerpoint/2010/main" val="13536941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pPr>
              <a:defRPr/>
            </a:pPr>
            <a:fld id="{03E6CE5F-B000-4435-89FB-2DFF1ACB59E7}" type="datetimeFigureOut">
              <a:rPr lang="fa-IR" smtClean="0"/>
              <a:pPr>
                <a:defRPr/>
              </a:pPr>
              <a:t>10/03/1442</a:t>
            </a:fld>
            <a:endParaRPr lang="fa-IR"/>
          </a:p>
        </p:txBody>
      </p:sp>
      <p:sp>
        <p:nvSpPr>
          <p:cNvPr id="5" name="Footer Placeholder 2"/>
          <p:cNvSpPr>
            <a:spLocks noGrp="1"/>
          </p:cNvSpPr>
          <p:nvPr>
            <p:ph type="ftr" sz="quarter" idx="11"/>
          </p:nvPr>
        </p:nvSpPr>
        <p:spPr/>
        <p:txBody>
          <a:bodyPr/>
          <a:lstStyle/>
          <a:p>
            <a:pPr>
              <a:defRPr/>
            </a:pPr>
            <a:endParaRPr lang="fa-IR"/>
          </a:p>
        </p:txBody>
      </p:sp>
      <p:sp>
        <p:nvSpPr>
          <p:cNvPr id="6" name="Slide Number Placeholder 3"/>
          <p:cNvSpPr>
            <a:spLocks noGrp="1"/>
          </p:cNvSpPr>
          <p:nvPr>
            <p:ph type="sldNum" sz="quarter" idx="12"/>
          </p:nvPr>
        </p:nvSpPr>
        <p:spPr/>
        <p:txBody>
          <a:bodyPr/>
          <a:lstStyle/>
          <a:p>
            <a:fld id="{B01191A5-C59F-4D4C-AFC8-3B8E11ACC3E4}" type="slidenum">
              <a:rPr lang="ar-SA" altLang="en-US" smtClean="0"/>
              <a:pPr/>
              <a:t>‹#›</a:t>
            </a:fld>
            <a:endParaRPr lang="fa-IR" altLang="en-US"/>
          </a:p>
        </p:txBody>
      </p:sp>
    </p:spTree>
    <p:extLst>
      <p:ext uri="{BB962C8B-B14F-4D97-AF65-F5344CB8AC3E}">
        <p14:creationId xmlns:p14="http://schemas.microsoft.com/office/powerpoint/2010/main" val="38433786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pPr>
              <a:defRPr/>
            </a:pPr>
            <a:fld id="{FE92E873-B501-497F-870B-6CDDC294D03D}" type="datetimeFigureOut">
              <a:rPr lang="fa-IR" smtClean="0"/>
              <a:pPr>
                <a:defRPr/>
              </a:pPr>
              <a:t>10/03/1442</a:t>
            </a:fld>
            <a:endParaRPr lang="fa-IR"/>
          </a:p>
        </p:txBody>
      </p:sp>
      <p:sp>
        <p:nvSpPr>
          <p:cNvPr id="5" name="Footer Placeholder 5"/>
          <p:cNvSpPr>
            <a:spLocks noGrp="1"/>
          </p:cNvSpPr>
          <p:nvPr>
            <p:ph type="ftr" sz="quarter" idx="11"/>
          </p:nvPr>
        </p:nvSpPr>
        <p:spPr/>
        <p:txBody>
          <a:bodyPr/>
          <a:lstStyle/>
          <a:p>
            <a:pPr>
              <a:defRPr/>
            </a:pPr>
            <a:endParaRPr lang="fa-IR"/>
          </a:p>
        </p:txBody>
      </p:sp>
      <p:sp>
        <p:nvSpPr>
          <p:cNvPr id="6" name="Slide Number Placeholder 6"/>
          <p:cNvSpPr>
            <a:spLocks noGrp="1"/>
          </p:cNvSpPr>
          <p:nvPr>
            <p:ph type="sldNum" sz="quarter" idx="12"/>
          </p:nvPr>
        </p:nvSpPr>
        <p:spPr/>
        <p:txBody>
          <a:bodyPr/>
          <a:lstStyle/>
          <a:p>
            <a:fld id="{9A7E58C4-2667-4BC7-B011-462D98A5DF8D}" type="slidenum">
              <a:rPr lang="ar-SA" altLang="en-US" smtClean="0"/>
              <a:pPr/>
              <a:t>‹#›</a:t>
            </a:fld>
            <a:endParaRPr lang="fa-IR" altLang="en-US"/>
          </a:p>
        </p:txBody>
      </p:sp>
    </p:spTree>
    <p:extLst>
      <p:ext uri="{BB962C8B-B14F-4D97-AF65-F5344CB8AC3E}">
        <p14:creationId xmlns:p14="http://schemas.microsoft.com/office/powerpoint/2010/main" val="37178196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fld id="{7A0C0700-C92B-4F1A-8B74-F525995D66A1}" type="datetimeFigureOut">
              <a:rPr lang="fa-IR" smtClean="0"/>
              <a:pPr>
                <a:defRPr/>
              </a:pPr>
              <a:t>10/03/1442</a:t>
            </a:fld>
            <a:endParaRPr lang="fa-IR"/>
          </a:p>
        </p:txBody>
      </p:sp>
      <p:sp>
        <p:nvSpPr>
          <p:cNvPr id="6" name="Footer Placeholder 5"/>
          <p:cNvSpPr>
            <a:spLocks noGrp="1"/>
          </p:cNvSpPr>
          <p:nvPr>
            <p:ph type="ftr" sz="quarter" idx="11"/>
          </p:nvPr>
        </p:nvSpPr>
        <p:spPr/>
        <p:txBody>
          <a:bodyPr/>
          <a:lstStyle/>
          <a:p>
            <a:pPr>
              <a:defRPr/>
            </a:pPr>
            <a:endParaRPr lang="fa-IR"/>
          </a:p>
        </p:txBody>
      </p:sp>
      <p:sp>
        <p:nvSpPr>
          <p:cNvPr id="7" name="Slide Number Placeholder 6"/>
          <p:cNvSpPr>
            <a:spLocks noGrp="1"/>
          </p:cNvSpPr>
          <p:nvPr>
            <p:ph type="sldNum" sz="quarter" idx="12"/>
          </p:nvPr>
        </p:nvSpPr>
        <p:spPr/>
        <p:txBody>
          <a:bodyPr/>
          <a:lstStyle/>
          <a:p>
            <a:fld id="{225E8B7B-D71E-4BB7-826C-184B23C5BB12}" type="slidenum">
              <a:rPr lang="ar-SA" altLang="en-US" smtClean="0"/>
              <a:pPr/>
              <a:t>‹#›</a:t>
            </a:fld>
            <a:endParaRPr lang="fa-IR" altLang="en-US"/>
          </a:p>
        </p:txBody>
      </p:sp>
    </p:spTree>
    <p:extLst>
      <p:ext uri="{BB962C8B-B14F-4D97-AF65-F5344CB8AC3E}">
        <p14:creationId xmlns:p14="http://schemas.microsoft.com/office/powerpoint/2010/main" val="42073761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pPr>
              <a:defRPr/>
            </a:pPr>
            <a:fld id="{255C7F3A-FCB5-4BF3-B0EB-F1EA3C6C0DF6}" type="datetimeFigureOut">
              <a:rPr lang="fa-IR" smtClean="0"/>
              <a:pPr>
                <a:defRPr/>
              </a:pPr>
              <a:t>10/03/1442</a:t>
            </a:fld>
            <a:endParaRPr lang="fa-IR"/>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pPr>
              <a:defRPr/>
            </a:pPr>
            <a:endParaRPr lang="fa-IR"/>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259A2E9B-6EDA-4F05-AD18-253F7B5812A6}" type="slidenum">
              <a:rPr lang="ar-SA" altLang="en-US" smtClean="0"/>
              <a:pPr/>
              <a:t>‹#›</a:t>
            </a:fld>
            <a:endParaRPr lang="fa-IR" altLang="en-US"/>
          </a:p>
        </p:txBody>
      </p:sp>
    </p:spTree>
    <p:extLst>
      <p:ext uri="{BB962C8B-B14F-4D97-AF65-F5344CB8AC3E}">
        <p14:creationId xmlns:p14="http://schemas.microsoft.com/office/powerpoint/2010/main" val="194867732"/>
      </p:ext>
    </p:extLst>
  </p:cSld>
  <p:clrMap bg1="dk1" tx1="lt1" bg2="dk2" tx2="lt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 id="2147483707"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image" Target="../media/image2.emf"/></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223414" y="1626106"/>
            <a:ext cx="4634602" cy="3231654"/>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fa-IR" sz="4400" dirty="0">
                <a:latin typeface="+mn-lt"/>
                <a:cs typeface="B Nazanin" pitchFamily="2" charset="-78"/>
              </a:rPr>
              <a:t>تجدد</a:t>
            </a:r>
            <a:r>
              <a:rPr lang="fa-IR" sz="4400" dirty="0">
                <a:latin typeface="+mn-lt"/>
                <a:cs typeface="B Nazanin" pitchFamily="2" charset="-78"/>
              </a:rPr>
              <a:t>، </a:t>
            </a:r>
            <a:r>
              <a:rPr lang="fa-IR" sz="4400" dirty="0">
                <a:latin typeface="+mn-lt"/>
                <a:cs typeface="B Nazanin" pitchFamily="2" charset="-78"/>
              </a:rPr>
              <a:t>فرا </a:t>
            </a:r>
            <a:r>
              <a:rPr lang="fa-IR" sz="4400" dirty="0">
                <a:latin typeface="+mn-lt"/>
                <a:cs typeface="B Nazanin" pitchFamily="2" charset="-78"/>
              </a:rPr>
              <a:t>تجدد</a:t>
            </a:r>
          </a:p>
          <a:p>
            <a:pPr algn="ctr" fontAlgn="auto">
              <a:spcBef>
                <a:spcPts val="0"/>
              </a:spcBef>
              <a:spcAft>
                <a:spcPts val="0"/>
              </a:spcAft>
              <a:defRPr/>
            </a:pPr>
            <a:r>
              <a:rPr lang="fa-IR" sz="4400" dirty="0">
                <a:latin typeface="+mn-lt"/>
                <a:cs typeface="B Nazanin" pitchFamily="2" charset="-78"/>
              </a:rPr>
              <a:t> </a:t>
            </a:r>
            <a:r>
              <a:rPr lang="fa-IR" sz="4400" dirty="0">
                <a:latin typeface="+mn-lt"/>
                <a:cs typeface="B Nazanin" pitchFamily="2" charset="-78"/>
              </a:rPr>
              <a:t>و پس از آن در </a:t>
            </a:r>
            <a:r>
              <a:rPr lang="fa-IR" sz="4400" dirty="0">
                <a:latin typeface="+mn-lt"/>
                <a:cs typeface="B Nazanin" pitchFamily="2" charset="-78"/>
              </a:rPr>
              <a:t>شهرسازی</a:t>
            </a:r>
          </a:p>
          <a:p>
            <a:pPr algn="ctr" fontAlgn="auto">
              <a:spcBef>
                <a:spcPts val="0"/>
              </a:spcBef>
              <a:spcAft>
                <a:spcPts val="0"/>
              </a:spcAft>
              <a:defRPr/>
            </a:pPr>
            <a:endParaRPr lang="fa-IR" sz="4400" dirty="0">
              <a:latin typeface="+mn-lt"/>
              <a:cs typeface="B Nazanin" pitchFamily="2" charset="-78"/>
            </a:endParaRPr>
          </a:p>
          <a:p>
            <a:pPr algn="ctr" fontAlgn="auto">
              <a:spcBef>
                <a:spcPts val="0"/>
              </a:spcBef>
              <a:spcAft>
                <a:spcPts val="0"/>
              </a:spcAft>
              <a:defRPr/>
            </a:pPr>
            <a:r>
              <a:rPr lang="fa-IR" sz="3200" dirty="0">
                <a:latin typeface="+mn-lt"/>
                <a:cs typeface="B Nazanin" pitchFamily="2" charset="-78"/>
              </a:rPr>
              <a:t>تالیف:</a:t>
            </a:r>
          </a:p>
          <a:p>
            <a:pPr algn="ctr" fontAlgn="auto">
              <a:spcBef>
                <a:spcPts val="0"/>
              </a:spcBef>
              <a:spcAft>
                <a:spcPts val="0"/>
              </a:spcAft>
              <a:defRPr/>
            </a:pPr>
            <a:r>
              <a:rPr lang="fa-IR" sz="3200" dirty="0">
                <a:latin typeface="+mn-lt"/>
                <a:cs typeface="B Nazanin" pitchFamily="2" charset="-78"/>
              </a:rPr>
              <a:t>دکتر سید حسین بحرینی </a:t>
            </a:r>
            <a:endParaRPr lang="en-US" sz="3200" dirty="0">
              <a:latin typeface="+mn-lt"/>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fltVal val="0"/>
                                          </p:val>
                                        </p:tav>
                                        <p:tav tm="100000">
                                          <p:val>
                                            <p:strVal val="#ppt_w"/>
                                          </p:val>
                                        </p:tav>
                                      </p:tavLst>
                                    </p:anim>
                                    <p:anim calcmode="lin" valueType="num">
                                      <p:cBhvr>
                                        <p:cTn id="8" dur="2000" fill="hold"/>
                                        <p:tgtEl>
                                          <p:spTgt spid="4"/>
                                        </p:tgtEl>
                                        <p:attrNameLst>
                                          <p:attrName>ppt_h</p:attrName>
                                        </p:attrNameLst>
                                      </p:cBhvr>
                                      <p:tavLst>
                                        <p:tav tm="0">
                                          <p:val>
                                            <p:fltVal val="0"/>
                                          </p:val>
                                        </p:tav>
                                        <p:tav tm="100000">
                                          <p:val>
                                            <p:strVal val="#ppt_h"/>
                                          </p:val>
                                        </p:tav>
                                      </p:tavLst>
                                    </p:anim>
                                    <p:anim calcmode="lin" valueType="num">
                                      <p:cBhvr>
                                        <p:cTn id="9" dur="2000" fill="hold"/>
                                        <p:tgtEl>
                                          <p:spTgt spid="4"/>
                                        </p:tgtEl>
                                        <p:attrNameLst>
                                          <p:attrName>style.rotation</p:attrName>
                                        </p:attrNameLst>
                                      </p:cBhvr>
                                      <p:tavLst>
                                        <p:tav tm="0">
                                          <p:val>
                                            <p:fltVal val="360"/>
                                          </p:val>
                                        </p:tav>
                                        <p:tav tm="100000">
                                          <p:val>
                                            <p:fltVal val="0"/>
                                          </p:val>
                                        </p:tav>
                                      </p:tavLst>
                                    </p:anim>
                                    <p:animEffect transition="in" filter="fade">
                                      <p:cBhvr>
                                        <p:cTn id="10"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100">
                <a:solidFill>
                  <a:srgbClr val="FFC000"/>
                </a:solidFill>
                <a:cs typeface="B Nazanin" panose="00000400000000000000" pitchFamily="2" charset="-78"/>
              </a:rPr>
              <a:t>     دوم – انقلاب اسلامی</a:t>
            </a:r>
            <a:r>
              <a:rPr lang="fa-IR" altLang="en-US" sz="2100">
                <a:cs typeface="B Nazanin" panose="00000400000000000000" pitchFamily="2" charset="-78"/>
              </a:rPr>
              <a:t> </a:t>
            </a:r>
            <a:endParaRPr lang="en-US" altLang="en-US" sz="2100">
              <a:cs typeface="B Nazanin" panose="00000400000000000000" pitchFamily="2" charset="-78"/>
            </a:endParaRPr>
          </a:p>
          <a:p>
            <a:pPr algn="just">
              <a:lnSpc>
                <a:spcPct val="200000"/>
              </a:lnSpc>
            </a:pPr>
            <a:r>
              <a:rPr lang="fa-IR" altLang="en-US" sz="2100">
                <a:cs typeface="B Nazanin" panose="00000400000000000000" pitchFamily="2" charset="-78"/>
              </a:rPr>
              <a:t>انقلاب اسلامی فرصتی استثنایی فراهم آورده تا بتوان بر اساس ارزش های بازشناخته شده اسلامی نقطه عطفی در طرز تفکر طرز عمل معماری و شهرسازی خود پدید آوریم.</a:t>
            </a:r>
            <a:endParaRPr lang="en-US" altLang="en-US" sz="2100">
              <a:cs typeface="B Nazanin" panose="00000400000000000000" pitchFamily="2" charset="-78"/>
            </a:endParaRPr>
          </a:p>
          <a:p>
            <a:pPr algn="just">
              <a:lnSpc>
                <a:spcPct val="200000"/>
              </a:lnSpc>
            </a:pPr>
            <a:r>
              <a:rPr lang="fa-IR" altLang="en-US" sz="2100">
                <a:solidFill>
                  <a:srgbClr val="FFC000"/>
                </a:solidFill>
                <a:cs typeface="B Nazanin" panose="00000400000000000000" pitchFamily="2" charset="-78"/>
              </a:rPr>
              <a:t>     سوم – جنگ بازسازی و نوسازی </a:t>
            </a:r>
            <a:endParaRPr lang="en-US" altLang="en-US" sz="2100">
              <a:solidFill>
                <a:srgbClr val="FFC000"/>
              </a:solidFill>
              <a:cs typeface="B Nazanin" panose="00000400000000000000" pitchFamily="2" charset="-78"/>
            </a:endParaRPr>
          </a:p>
          <a:p>
            <a:pPr algn="just">
              <a:lnSpc>
                <a:spcPct val="200000"/>
              </a:lnSpc>
            </a:pPr>
            <a:r>
              <a:rPr lang="fa-IR" altLang="en-US" sz="2100">
                <a:cs typeface="B Nazanin" panose="00000400000000000000" pitchFamily="2" charset="-78"/>
              </a:rPr>
              <a:t>در دوران اخیر دو عامل نقش عمده ای در معرفی ایده ها و نظریات جدید در معماری و هنر داشته اند یکی نمایشگاه های جهانی و دیگری جنگ</a:t>
            </a:r>
            <a:endParaRPr lang="en-US" altLang="en-US" sz="2100">
              <a:cs typeface="B Nazani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ونچوری می گوید:</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معماری دارای پیچیدگی و تضاد به معنی زیبائی ظاهری و یا بیان گرائی ذهنی نمی باشد . اخیراً یک پیچیدگی غلط در مقابل سادگی غلط معماری جدیدگذشته بوجود آمده است که معرف یک شکل گرایی جدیدی است که همانند سادگی گذشته با تجربه ارتباطی ندارد . باز هم تکرارمی شود که تاکید برظاهر است نه بر محتوا و بر زیبایی ظاهری است نه باطنی و مانند تمایلاتی که در تبعیت از تخیل و یا ترس وجود داشت ، این پیچیدگی غلط نیز به پوشاندن کمبود ها و نواقص شهر سازی فراتجدد و همچنین بستر اجتماعی وسیاسی آن کمک می کند.</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solidFill>
                  <a:srgbClr val="00FF00"/>
                </a:solidFill>
                <a:cs typeface="B Nazanin" panose="00000400000000000000" pitchFamily="2" charset="-78"/>
              </a:rPr>
              <a:t>تبعیت شکل از پول:</a:t>
            </a:r>
            <a:endParaRPr lang="en-US" altLang="en-US" sz="2000">
              <a:solidFill>
                <a:srgbClr val="00FF00"/>
              </a:solidFill>
              <a:cs typeface="B Nazanin" panose="00000400000000000000" pitchFamily="2" charset="-78"/>
            </a:endParaRPr>
          </a:p>
          <a:p>
            <a:pPr algn="just">
              <a:lnSpc>
                <a:spcPct val="200000"/>
              </a:lnSpc>
            </a:pPr>
            <a:r>
              <a:rPr lang="fa-IR" altLang="en-US" sz="2000">
                <a:cs typeface="B Nazanin" panose="00000400000000000000" pitchFamily="2" charset="-78"/>
              </a:rPr>
              <a:t>      بازگشت خیابان ، بلوار ، پارک میدان مثال دیگری است بر عدم توجه کامل به زمینه که این بار شامل اقتصاد سیاسی معاصر نیز می شود.</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ایدئولوژی یک شهر قابل زیست و ایدئولوژی برابری وعدالت تنها در موارد خاصی که قدرت اقتصادی اطمینان بخش بوده دخالت دولت فعال و خواست های خصوصی محدود باشد ممکن است بر یکدیگر منطق باشند.</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معماران و شهرسازان دریافتند که چنانچه آنچه مورد نظر مشتریان است به آن ها داده شود اولاً امر شناخت و ارضا نیازها و خواسته های یک جمعیت متنوع کار بسیار دشواری است ؛ ثانیاً نقش خلاقانه خود را همراه با امکان ارتقاء چشم اندازهای اجتماعی و کالبدی کنار می گذارند و ثالثاً مهره هایی می شوند در یک اقتصاد سیاسی بزرگتر که ممکن است و الزاماً طرفدار آن نباشند.</a:t>
            </a:r>
          </a:p>
          <a:p>
            <a:pPr algn="just">
              <a:lnSpc>
                <a:spcPct val="200000"/>
              </a:lnSpc>
            </a:pPr>
            <a:r>
              <a:rPr lang="fa-IR" altLang="en-US" sz="2000">
                <a:cs typeface="B Nazanin" panose="00000400000000000000" pitchFamily="2" charset="-78"/>
              </a:rPr>
              <a:t>      بنابراین چه تلاش های متجددین وچه تلاش های فرامتجددین در مورد مردم گرائی نهایتاً تسلیم نیروهای بازار شده به جای خدمت به مردم ، دراختیار ثروتمندان قرارگرفته است.</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تاکید مجدد فرامتجددین بر زیبائی شناسی اغلب بعنوان عکس العمل در مقابل بی اعتنایی متجددین به مباحث زیبایی شناسی بخاطر جنبه های سیاسی ذکر شده است. از «معماری اجتماعی» جهت حل«مسائل جمعی» به زمینه هائی تغییر پیدا کرده است که کمتر هدف سیاسی داشته و بیشتر با جنبه های ظاهری و معانی نمادی مرتبط باشد.</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بطور خلاصه می توان گفت که شهرسازی فراتجدد علیرغم تلاشی که در جهت خنثی کردن جنبه های منفی شهرسازی جدید به عمل می آورد ، خود در همان دام گرفتار می شود. علیرغم اشتیاق فراتجدد به مقابله با عدم حساسیت شهرسازی جدید نسبت به جنبه های انسانی ، شیفتگی آن نسبت به ظواهر بهمان اندازه آنرا نسبت به جنبه های انسانی بی اعتنا می سازد.</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786050" y="1997697"/>
            <a:ext cx="3496470" cy="2431435"/>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fa-IR" sz="3600" dirty="0">
                <a:latin typeface="+mn-lt"/>
                <a:cs typeface="B Nazanin" pitchFamily="2" charset="-78"/>
              </a:rPr>
              <a:t>فصل پنجم : </a:t>
            </a:r>
          </a:p>
          <a:p>
            <a:pPr algn="ctr" fontAlgn="auto">
              <a:spcBef>
                <a:spcPts val="0"/>
              </a:spcBef>
              <a:spcAft>
                <a:spcPts val="0"/>
              </a:spcAft>
              <a:defRPr/>
            </a:pPr>
            <a:endParaRPr lang="fa-IR" sz="3600" dirty="0">
              <a:latin typeface="+mn-lt"/>
              <a:cs typeface="B Nazanin" pitchFamily="2" charset="-78"/>
            </a:endParaRPr>
          </a:p>
          <a:p>
            <a:pPr algn="ctr" fontAlgn="auto">
              <a:spcBef>
                <a:spcPts val="0"/>
              </a:spcBef>
              <a:spcAft>
                <a:spcPts val="0"/>
              </a:spcAft>
              <a:defRPr/>
            </a:pPr>
            <a:r>
              <a:rPr lang="fa-IR" sz="4000" dirty="0">
                <a:latin typeface="+mn-lt"/>
                <a:cs typeface="B Nazanin" pitchFamily="2" charset="-78"/>
              </a:rPr>
              <a:t>فراتجدد در معماری و</a:t>
            </a:r>
          </a:p>
          <a:p>
            <a:pPr algn="ctr" fontAlgn="auto">
              <a:spcBef>
                <a:spcPts val="0"/>
              </a:spcBef>
              <a:spcAft>
                <a:spcPts val="0"/>
              </a:spcAft>
              <a:defRPr/>
            </a:pPr>
            <a:r>
              <a:rPr lang="fa-IR" sz="4000" dirty="0">
                <a:latin typeface="+mn-lt"/>
                <a:cs typeface="B Nazanin" pitchFamily="2" charset="-78"/>
              </a:rPr>
              <a:t> طراحی شهری</a:t>
            </a:r>
            <a:endParaRPr lang="en-US" sz="4000" dirty="0">
              <a:latin typeface="+mn-lt"/>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fltVal val="0"/>
                                          </p:val>
                                        </p:tav>
                                        <p:tav tm="100000">
                                          <p:val>
                                            <p:strVal val="#ppt_w"/>
                                          </p:val>
                                        </p:tav>
                                      </p:tavLst>
                                    </p:anim>
                                    <p:anim calcmode="lin" valueType="num">
                                      <p:cBhvr>
                                        <p:cTn id="8" dur="2000" fill="hold"/>
                                        <p:tgtEl>
                                          <p:spTgt spid="4"/>
                                        </p:tgtEl>
                                        <p:attrNameLst>
                                          <p:attrName>ppt_h</p:attrName>
                                        </p:attrNameLst>
                                      </p:cBhvr>
                                      <p:tavLst>
                                        <p:tav tm="0">
                                          <p:val>
                                            <p:fltVal val="0"/>
                                          </p:val>
                                        </p:tav>
                                        <p:tav tm="100000">
                                          <p:val>
                                            <p:strVal val="#ppt_h"/>
                                          </p:val>
                                        </p:tav>
                                      </p:tavLst>
                                    </p:anim>
                                    <p:anim calcmode="lin" valueType="num">
                                      <p:cBhvr>
                                        <p:cTn id="9" dur="2000" fill="hold"/>
                                        <p:tgtEl>
                                          <p:spTgt spid="4"/>
                                        </p:tgtEl>
                                        <p:attrNameLst>
                                          <p:attrName>style.rotation</p:attrName>
                                        </p:attrNameLst>
                                      </p:cBhvr>
                                      <p:tavLst>
                                        <p:tav tm="0">
                                          <p:val>
                                            <p:fltVal val="360"/>
                                          </p:val>
                                        </p:tav>
                                        <p:tav tm="100000">
                                          <p:val>
                                            <p:fltVal val="0"/>
                                          </p:val>
                                        </p:tav>
                                      </p:tavLst>
                                    </p:anim>
                                    <p:animEffect transition="in" filter="fade">
                                      <p:cBhvr>
                                        <p:cTn id="10"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در زمینه معماری و طراحی شهری ،  فراتجدد بطور کلی از جهت تمایز با تجدد که برنامه ریزی و توسعه را در طرح های شهری با مقیاس بزرگ شهری،که از نظر تکنولوژیکی متکی بر منطق و کارآیی بوده و معماری بدون آرایش را حمایت می کند،مورد بررسی قرار می گیرد . فراتجدد بر اساس تصویری از بافت شهری شکل گرفته که آن را الزاماً منفصل ، ترکیبی از شکل های «تکراری» گذشته ، «کلاژی» از استفاده های جدید که بسیاری از آن ها ممکن است موقتی باشند ، می سازند.</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طراحی شهری(وباید توجه داشت که فرامتجددین بیشتر از طراحی دم می زنند تا برنامه ریزی)، صرفا در مقابل سنت های بومی ، تاریخ محلی ، نیازها و تمایلات حساسیت نشان داده و بر این اساس فرم های معماری خاص و سفارشی تولید می کند که از فضاهای صمیمی و شخصی شروع شده تا یادگارهای سنتی و جلوه های تماشائی.</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متجددین فضا را چیزی می دانند که می توان آن را برای مقاصد اجتماعی شکل داد و بنابراین همیشه آن را در خدمت ساختن یک پروژه اجتماعی قرارداد. فرامتجددین فضا را عنصری مستقل و غیر وابسته دانسته که می توان بر اساس اصول و اهداف زیبائی شناسی شکل داد و الزاماً ارتباطی به هیچیک از اهداف اجتماعی بجز دستیابی به زیبائی بدون زمان وکلی به عنوان یک هدف ندارد.</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چهره یک شهر و چگونگی سازمان یافتن فضاهای آن اساسی را بوجود می آورد که برپایه آن می توان احساس ها و فعالیت های اجتماعی متعددی را تصور کرد. یکی ازابعاد «شهر نرم» زبان را می توان مستقیم و غیر مستقیم ، از طریق نحوه شکل گیری محیط تامین نمود.</a:t>
            </a:r>
          </a:p>
          <a:p>
            <a:pPr algn="just">
              <a:lnSpc>
                <a:spcPct val="200000"/>
              </a:lnSpc>
            </a:pPr>
            <a:r>
              <a:rPr lang="fa-IR" altLang="en-US" sz="2000">
                <a:cs typeface="B Nazanin" panose="00000400000000000000" pitchFamily="2" charset="-78"/>
              </a:rPr>
              <a:t>        معماری و طراحی شهری مرکز بحث ها و مجادلات گسترده ای در مورد چگونگی ادغام قضاوت های زیباشناسی در شکل های فضایی ثابت و آثار آن ها بر زندگی روزانه بوده است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94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1900">
                <a:cs typeface="B Nazanin" panose="00000400000000000000" pitchFamily="2" charset="-78"/>
              </a:rPr>
              <a:t>         لئون کریرمعمار معروف مهمترین مسئله ای که در  ارتباط با تجدد مدنظر قرار میدهد. این است که شهرسازی عمدتاً از طریق منطقه بندی تک عملکردی کارمی کند. درنتیجه رفت و آمد مردم بین مناطق از طریق شریان های مصنوعی ، اصلی ترین مشغله ذهنی، شهرساز بوده ، آنچنان الگوی شهری ایجاد می کند که از نظر کریر«ضد اکولوژی» می باشد، زیرا به اتلاف وقت، انرژی و زمین می انجامد.</a:t>
            </a:r>
            <a:endParaRPr lang="en-US" altLang="en-US" sz="1900">
              <a:cs typeface="B Nazanin" panose="00000400000000000000" pitchFamily="2" charset="-78"/>
            </a:endParaRPr>
          </a:p>
          <a:p>
            <a:pPr algn="just">
              <a:lnSpc>
                <a:spcPct val="200000"/>
              </a:lnSpc>
            </a:pPr>
            <a:r>
              <a:rPr lang="fa-IR" altLang="en-US" sz="1900">
                <a:cs typeface="B Nazanin" panose="00000400000000000000" pitchFamily="2" charset="-78"/>
              </a:rPr>
              <a:t>        کریر نیز همانند برخی دیگر از متجددین اروپائی در جستجوی احیا بازسازی فعال ارزش های شهری«کلاسیک»سنتی است. این هم به مفهوم احیاء بافت های شهری کهن و  انطباق آن با کاربری های جدید است و هم خلق فضاهای جدیدی که بیانگر دیدگاه های سنتی بوده و از همه فنونی که تکنولوژی و مواد و مصالح جدید در اختیار می گذارد، استفاده نماید.طرح کریر تنها یکی از جهاتی است که فراتجدد می تواند دنبال کند.</a:t>
            </a:r>
            <a:endParaRPr lang="en-US" altLang="en-US" sz="19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مسائل سیاسی ، اقتصادی و اجتماعی ای که در کشورهای سرمایه داری پیشرفته به خاطر جنگ جهانی دوم با آن روبرو شدند فوق العاده گسترده و شدید بود. صلح و بهروزی بین المللی می بایستی به نوعی برپایه برنامه ای ساخته می شد که خواستها و آرمان های مردمی که جان ومال خود را در راه مبارزه برای یک دنیای امن تر، یک دنیای بهتر و آینده ای بهتر برنامه ریزی و یا توجیه شده بود، ازدست داده بودند برآورده سازد .</a:t>
            </a:r>
          </a:p>
          <a:p>
            <a:pPr algn="just">
              <a:lnSpc>
                <a:spcPct val="200000"/>
              </a:lnSpc>
            </a:pPr>
            <a:r>
              <a:rPr lang="fa-IR" altLang="en-US" sz="2000">
                <a:cs typeface="B Nazanin" panose="00000400000000000000" pitchFamily="2" charset="-78"/>
              </a:rPr>
              <a:t>     لیکن تلاش کلی در بازسازی بافت شهری از این نظر که اشتغال کامل را تامین کرده خدمات اجتماعی را بهبود بخشیده، به اهداف رفاهی کمک کرده و بطور کلی یک نظم اجتماعی سرمایه داری که در 1945 به شدت مورد تهدید قرارداشت برقرارکرد.</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2597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100">
                <a:cs typeface="B Nazanin" panose="00000400000000000000" pitchFamily="2" charset="-78"/>
              </a:rPr>
              <a:t>       بنابراین از طرفی بحران شهر و شهر نشینی که به پایین آمدن کیفیت زندگی در شهرها منجر شده و از طرف دیگر ارائه ارزش ها و معیارهای بازشناخته شده اسلامی و فرصت استثنایی بازسازی و نوسازی ها در کشور سه عامل اساسی است که بازنگری به گذشته را ضروری نموده و بحث درباره شهرسازی جدید را توجیه می نماید.</a:t>
            </a:r>
            <a:endParaRPr lang="en-US" altLang="en-US" sz="2100">
              <a:cs typeface="B Nazani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البته اشتباه خواهد بود که در مسئولیت کلیه ناهنجاری های شهری پس از جنگ رابه گردن متجددین بیندازیم وتوجهی به عوامل اقتصادی وسیاسی این دوره که منشاء شهرنشینی بعد ازجنگ بوده نداشته باشیم .</a:t>
            </a:r>
          </a:p>
          <a:p>
            <a:pPr algn="just">
              <a:lnSpc>
                <a:spcPct val="200000"/>
              </a:lnSpc>
            </a:pPr>
            <a:r>
              <a:rPr lang="fa-IR" altLang="en-US" sz="2000">
                <a:cs typeface="B Nazanin" panose="00000400000000000000" pitchFamily="2" charset="-78"/>
              </a:rPr>
              <a:t>     حداقل از نظرظاهری به نظر می رسد که فراتجدد دقیقا درصدد یافتن راههایی است برای بیان زیبایی های متنوع .اما مهم این است که چگونه این کار صورت می گیرد. به این طریق می توانیم محدودیت های عمیق و همینطور امتیازات سطحی بسیاری از تلاش های فراتجدد را بشناسیم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برای مثال جنکس گفته است که معماری فراتجدد ریشه در تحول تکنولوژیکی مهم دارد. اول اینکه ارتباطات معاصر «محدوده های معمولی زمان و فضا» را متلاشی ساخت و از یکطرف یک بین المللی گرائی ایجاد کرده و از طرف دیگر تفاوت های شدید داخلی در درون شهرها و جوامع بر اساس مکان ، عملکرد و علائق اجتماعی پدید آورده است .این«از هم پاشیدگی ایجاد  شده» در چارچوبی از تکنولوژیهای حمل  ونقل و ارتباطات قرار ارد که ظرفیت تحقق برخورد اجتماعی را در سرتاسر فضا به صورتی کاملاً متفاوت دارا می باشد . دوم اینکه تکنولوژیهای جدید ضرورت وابسته بودن تولید انبوه را به تکرار انبوه از بین برده و تولید انبوه انعطاف پذیر،«محصولات تقریباً شخصی»که نمایانگر تنوع زیادی از سبک ها هستند را ممکن ساخته است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در نتیجه معمار طراح شهری فراتجدد می تواند به سهولت مسئولیت برقراری ارتباط با گروه های ذینفع مختلف را از طرق شخصی پذیرفته ، محصولات خود را متناسب با شرایط ، عملکرد ها و فرهنگ های سلیقه ای مختلف عرضه نماید . بنابراین از نظر اصولی معماری فراتجدد ضد پیشروئی است یعنی تمایلی به تحمیل راه حل ها آنطور که تجدد گراهای بالا ، برنامه ریزان بروکراتیک و توسعه گران زورگو عمل کرده و هنوز هم می کنند، ندارند.</a:t>
            </a:r>
          </a:p>
          <a:p>
            <a:pPr algn="just">
              <a:lnSpc>
                <a:spcPct val="200000"/>
              </a:lnSpc>
            </a:pPr>
            <a:r>
              <a:rPr lang="fa-IR" altLang="en-US" sz="2000">
                <a:cs typeface="B Nazanin" panose="00000400000000000000" pitchFamily="2" charset="-78"/>
              </a:rPr>
              <a:t>      جنکس بر این فرض تکیه می کند که فراتجدد در معماری و طراحی شهری بدون هیچگونه احساس شرمندگی متمایل به بازار است، زیرا این زبان ارتباطی اصلی در جامعه ها است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به سهولت می توان منطقه بندی شهر ساز را با منطقه بندی بازار که بر اساس قدرت پرداخت باشد تعویض کرد . یعنی تخصصین زمین به کاربریها بر اساس اصول کرایه زمین به جای آن نوع اصول طراحی شهری که کسی نظیر کریر ارائه میدهد.</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تخصصین بازار و اجازه زمین تا به حال بسیاری از سیماهای شهری را به الگوهای جدید یک شکل تغییر داده است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با بررسی دامنه سلیقه ها و ارجحیت های زیبائی شناسی متفاوت ، معماران وطراحان شهری بر یک جنبه قدرتمند تمرکز سرمایه تاکید مجدد کرده اند یعنی تولید و مصرف.</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فشار تجدد تا حدودی بنا به دلایل عملی ، فنی و اقتصادی از مسیر خود خارج شده و اهمیت سرمایه نمادی در زندگی شهری را از بین برده است. زوکبین نقش «سرمایه ، فرهنگ در تغییرات شهری» این طور خاطر نشان می سازد که نیروهای قدرتمند معیارهای جدیدی از سلیقه را در هنر و در زندگی شهری ایجاد کرده و هر دو را به خوبی از آن بهره مند کردند.</a:t>
            </a:r>
          </a:p>
          <a:p>
            <a:pPr algn="just">
              <a:lnSpc>
                <a:spcPct val="200000"/>
              </a:lnSpc>
            </a:pPr>
            <a:r>
              <a:rPr lang="fa-IR" altLang="en-US" sz="2000">
                <a:cs typeface="B Nazanin" panose="00000400000000000000" pitchFamily="2" charset="-78"/>
              </a:rPr>
              <a:t>        با این حال توجه به نیازهای «متنوع و ناهمگون ساکنین شهری و فرهنگ های سلیقه ای » معماری را از یک ورا  زبان واحد آرمانی دور کرده و آن را به مقولات متفاوت تقسیم می کند زبان از چنان ناهمگونی و تنوعی برخوردار است که هیچ «رمز» واحدی قادر به بیان آن نمی باشد .</a:t>
            </a:r>
            <a:endParaRPr lang="en-US" altLang="en-US" sz="2000">
              <a:cs typeface="B Nazanin" panose="00000400000000000000" pitchFamily="2" charset="-78"/>
            </a:endParaRPr>
          </a:p>
          <a:p>
            <a:pPr algn="just">
              <a:lnSpc>
                <a:spcPct val="200000"/>
              </a:lnSpc>
            </a:pP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جنکس بر این اعتقادات که معماری باید دارای دو جنبه باشد یک جنبه سنتی عامیانه که همانند زبان محاوره ای به کندی تغییر کرده و پر از کلیشه بوده و ریشه در زندگی خانوادگی دارد یک جنبه جدید که ریشه در جامعه ای با تغییرات سریع داشته عملکردهای جدید ، مصالح جدید ، تکنولوژی و ایدئولوژی جدید و همینطور هنر و مدی که به سرعت تغییر پیدا می کند.</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به نظر راستی کار معمار شرکت آزادنه در تولید بناهائی است که بیانگر خاطره جمعی باشد ولی در عین حال باید توجه داشت که آنچه که یک بنا را تشکیل میدهد ، خود یک رمز است که باید در اراده سرّی و پیوسته تجلیات جمعی جستجو شود.</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راسی حداقل دارای این حسن است که مسئله مرجع تاریخی را جدی گرفته است. تمایل فراتجدد در تلفیق همه انواع مراجع برشیوه های گذشته یکی ازخصوصیات غالب و برجسته آنست .به نظر می رسد واقعیت از تقلید تصورات ارتباطی شکل گرفته باشد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هیوسان انگیزه حفاظت از گذشته را جزئی از انگیزه حفظ خویش می داند. بدون آگاهی از اینکه از کجا بوده ایم مشکل بتوان گفت کجا می رویم .واقعیت این است که از اوائل دهه 1970 توجه به هویت و ریشه های شخصی و جمعی به خاطر ناامنی گسترده در بازار کار ، تکنولوژی ،نظام های اعتباری و امثال آن ، بسیار فراگیر شده است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جغرافیای سلایق و فرهنگ های متفاوت به معجونی از جهان گرائی تبدیل شده است که از بسیاری جهات خصوصاً از جهت اختلاط از هر زمان دیگر جلوتر رفته است هنگامی که این وضعیت با جریان های شدید مهاجرت همراه شود مجموعه هایی ازشهرهای کوچک پدید می آورد.</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در نهایت می توان گفت که در چارچوب بحث فراتجدد ، خصوصیاتی همچون تخیل، از هم پاشیدگی ، کلاژ، پراکنده گزینی همراه با حس بیداری و هرج و مرج بر معماری و طراحی شهری امروز غلبه دارند ظاهراً وجه مشترک زیادی را میتوان در طرز تفکر و نحوه عمل زمینه های دیگر نقاط هنر ، ادبیات ، تئوری اجتماعی ، روانشناسی و فلسفه نیز یافت.</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solidFill>
                  <a:srgbClr val="00FF00"/>
                </a:solidFill>
                <a:cs typeface="B Nazanin" panose="00000400000000000000" pitchFamily="2" charset="-78"/>
              </a:rPr>
              <a:t>ارزیابی فراتجدد</a:t>
            </a:r>
            <a:endParaRPr lang="en-US" altLang="en-US" sz="2000">
              <a:solidFill>
                <a:srgbClr val="00FF00"/>
              </a:solidFill>
              <a:cs typeface="B Nazanin" panose="00000400000000000000" pitchFamily="2" charset="-78"/>
            </a:endParaRPr>
          </a:p>
          <a:p>
            <a:pPr algn="just">
              <a:lnSpc>
                <a:spcPct val="200000"/>
              </a:lnSpc>
            </a:pPr>
            <a:r>
              <a:rPr lang="fa-IR" altLang="en-US" sz="2000">
                <a:cs typeface="B Nazanin" panose="00000400000000000000" pitchFamily="2" charset="-78"/>
              </a:rPr>
              <a:t>        از نظر توجه به تفاوت و به خاطر مشکلات ارتباطی و پیچیدگی  و تفاوت های علایق، فرهنگ ها ، محل ها ، و امثال آن فراتجدد تاثیر مثبتی داشته است زبان های والا، تئوریهای والا و روایات والای تجدد برآن شد که تفاوت های عمده را پرده پوشی کرده و از توجه به تفکیک ها وجزئیات مهم خودداری کند . فراتجدد خصوصاً در شناخت و تایید «اشکال گوناگون غیریت که از تفاوت در ذهنیت ، جنس و نژاد و طبقه ، زمان و مکان ها و نامکان های جغرافیایی فضایی ناشی می شود» اهمیت داشته است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باید به فراتجدد بعنوان تقلیدی از فعالیتهای اجتماعی،اقتصادی و سیاسی در جامعه نیز نگاه کرد.</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کریمپ چنین می گوید:</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وضعیت کنونی معماری به گونه ای است که درآن معماران دم از زیبائی شناسی علمی و مجرد می زنند.در حالی که در واقع آنها اسیر بساز و بفروشهائی هستند که شهرها را تخریب کرده و طبقات کارگر را از خانه های خود بیرون می اندازند. آسمان خراش جدید فیلیپ جالسون یک ساختمان بساز وبفروش است .با بکارگرفتن چند ابتکار در محله ای که نیازی که یک چنین آسمان خراش نداشت.</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90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100">
                <a:solidFill>
                  <a:srgbClr val="00FF00"/>
                </a:solidFill>
                <a:cs typeface="B Nazanin" panose="00000400000000000000" pitchFamily="2" charset="-78"/>
              </a:rPr>
              <a:t>ریشه و سابقه جنبش جدید در شهرسازی</a:t>
            </a:r>
            <a:endParaRPr lang="en-US" altLang="en-US" sz="2100">
              <a:solidFill>
                <a:srgbClr val="00FF00"/>
              </a:solidFill>
              <a:cs typeface="B Nazanin" panose="00000400000000000000" pitchFamily="2" charset="-78"/>
            </a:endParaRPr>
          </a:p>
          <a:p>
            <a:pPr algn="just">
              <a:lnSpc>
                <a:spcPct val="200000"/>
              </a:lnSpc>
            </a:pPr>
            <a:r>
              <a:rPr lang="fa-IR" altLang="en-US" sz="2100">
                <a:cs typeface="B Nazanin" panose="00000400000000000000" pitchFamily="2" charset="-78"/>
              </a:rPr>
              <a:t>     ابتدای قرن بیستم در حقیقت شروع حرفه نوین شهرسازی است و اولین بحث های مربوط به شهرسازی نوین توسط پاتریک گدیس مطرح گردید. باید توجه داشت تجدد در شهرسازی با آنچه که در ارتباط با معماری جدید گذشت بسیار تفاوت داشت .</a:t>
            </a:r>
            <a:endParaRPr lang="en-US" altLang="en-US" sz="2100">
              <a:cs typeface="B Nazanin" panose="00000400000000000000" pitchFamily="2" charset="-78"/>
            </a:endParaRPr>
          </a:p>
          <a:p>
            <a:pPr algn="just">
              <a:lnSpc>
                <a:spcPct val="200000"/>
              </a:lnSpc>
            </a:pPr>
            <a:r>
              <a:rPr lang="fa-IR" altLang="en-US" sz="2100">
                <a:cs typeface="B Nazanin" panose="00000400000000000000" pitchFamily="2" charset="-78"/>
              </a:rPr>
              <a:t>     اولین شهرجدید در سال 1901توسط تونی گارنیه تحت عنوان شهرصنعتی طراحی می گردد.</a:t>
            </a:r>
            <a:endParaRPr lang="en-US" altLang="en-US" sz="2100">
              <a:cs typeface="B Nazanin" panose="00000400000000000000" pitchFamily="2" charset="-78"/>
            </a:endParaRPr>
          </a:p>
          <a:p>
            <a:pPr algn="just">
              <a:lnSpc>
                <a:spcPct val="200000"/>
              </a:lnSpc>
            </a:pPr>
            <a:r>
              <a:rPr lang="fa-IR" altLang="en-US" sz="2000">
                <a:cs typeface="B Nazanin" panose="00000400000000000000" pitchFamily="2" charset="-78"/>
              </a:rPr>
              <a:t>    طرح شهرمعاصر تا حدود زیادی روی همان اصول نسبتا قدیمی و سنتی شهر صنعتی گارنیه یعنی خیابان های طولانی مستقیم، شکل های هندسی ، ساختمان های هم شکل و هم ارتفاع قرار گرفته بود.</a:t>
            </a:r>
            <a:endParaRPr lang="en-US" altLang="en-US" sz="2000">
              <a:cs typeface="B Nazani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همین طور درست نیست که موفقیت های فیزیکی فعالیت های متجددین را به سادگی کنار بگذاریم متجددین راه کنترل و مهار شرایط انفجاری سرمایه داری را پیدا کردند.</a:t>
            </a:r>
          </a:p>
          <a:p>
            <a:pPr algn="just">
              <a:lnSpc>
                <a:spcPct val="200000"/>
              </a:lnSpc>
            </a:pPr>
            <a:r>
              <a:rPr lang="fa-IR" altLang="en-US" sz="2000">
                <a:cs typeface="B Nazanin" panose="00000400000000000000" pitchFamily="2" charset="-78"/>
              </a:rPr>
              <a:t>       برای مثال در مورد سازمان زندگی شهری و ظرفیت ایجاد فضا برای تغییر و تحولات سریع شهری در قرن سیستم روشهای موثری را ارائه دادند. چنانچه بحرانی در بطن همه اینها نهفته باشد معلوم نیست مقصر متجددین باشند، بلکه ممکن است تقصیر اصلی به گردن سرمایه داران باشد.</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فراتجدد با تاکیدی که برموقتی بودن اصرار برنفوذ پذیر در دیگران ، تمرکز برنوشته به جای کار، تمایل به ساختار زدائی نزدیک به پوچی گرائی و ترجیح دادن زیبائی بر اخلاق دارد از حد معقول می گذرد.این در حالی است که آن بخش از آن که آشکارا با بازار همراهی میکند، آن را محکم درمسیر یک فرهنگ کارفرمایی قرار میدهد که علامت مشخصه محافظه کاری جدید ارتجاعی است. فراتجدد ما را وا می دارد که تخیلات را به عنوان واقعیت بپذیریم ، تفکیک و تجزیه پذیر باشیم .بطور واقعی امر پوشش و نقاب گذاری را تجلیل کنیم و در عین حال آن نوع تئوری والا را که در برگیرنده فرآیندهای سیاسی – اقتصادی است که از نظر عمق، شرکت دسترسی و قدرت روز به روز بیشتر در زندگی روزمره عمومیت پیدا می کند رد می کنند.</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تحلیل نمونه های چیباویوکوها</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پایه فلسفی شهرسازی در شهر جدید چیبا و یوکوهاما بر اصالت تکنولوژی ، حاکمیت سرمایه داری ، جبریت کالبدی، نقش بین المللی تجاری، تاکید بر ارتباطات  و انسانی محوری قرار گرفته است. این خصوصیات ، شهرسازی این دو شهر را بیشتر به مرحله آخر تجدد نزدیک می کند تا به فراتجدد ،.از نظر روش طراحی ، طراحی به صورت کامل ، کلان و جامع مورد استفاده قرار گرفته که از این جهت کاملا باروش طراحی متجدد منطبق است .</a:t>
            </a:r>
          </a:p>
          <a:p>
            <a:pPr algn="just">
              <a:lnSpc>
                <a:spcPct val="200000"/>
              </a:lnSpc>
            </a:pPr>
            <a:r>
              <a:rPr lang="fa-IR" altLang="en-US" sz="2000">
                <a:cs typeface="B Nazanin" panose="00000400000000000000" pitchFamily="2" charset="-78"/>
              </a:rPr>
              <a:t>      همانند آنچه در شهرسازی متجدد مطرح شده بود در اینجا نیزدر مورد زیبائی و تکنیک همانند آنچه در شهرسازی متجدد مطرح شده بود در اینجا نیز مورد توجه قرار گرفته است.</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بطور کلی آنچه که در طراحی دو شهر یوکوهاما و چیبا دیده می شود، معجونی از تفکرات وروشهای یک قرن گذشته است که تحت عنوان مرحله آخر تجدد در این دو شهر تجلی یافته است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وجود تنوع در شبکه های حمل و نقل و استفاده از شبکه های خاص دوچرخه و پیاده که امکان انتخاب را برای استفاده کنندگان از وسایل فوق را فراهم می سازد از خصوصیاتی است که بیشتر در طراحی فراتجدد مورد توجه قرارگرفته است.</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استفاده از منطقه بندی کامل ، مرکزیت تجاری و خدماتی ، تاکید بر کارائی و راحتی از جمله اهداف کاربری زمین در این دو شهر بوده است . ازعوامل دیگری که می توان در تعیین شیوه و سبک استفاده شده در طراحی شهرهای فوق نقش مهمی داشته باشد مقیاس طراحی است که در مورد دو شهر مذکور همانند نظریات متجددین به صورت کلان و جامع بوده است.</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تشدید محدودیت ها خصوصاً منابع و مواد اولیه ، تغییر و تحولات سیاسی، اقتصادی ملی و بین المللی ، گسترش تمایلات قومی، روند افزایش جمعیت ، گسترش فاصله بین فقرا و ثروتمندان و ... عواملی است که در شکل دادن به محیط آینده نقش خواهند داشت.</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155806" y="1928802"/>
            <a:ext cx="3062057" cy="2431435"/>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fa-IR" sz="3600" dirty="0">
                <a:latin typeface="+mn-lt"/>
                <a:cs typeface="B Nazanin" pitchFamily="2" charset="-78"/>
              </a:rPr>
              <a:t>  فصل ششم :</a:t>
            </a:r>
          </a:p>
          <a:p>
            <a:pPr algn="ctr" fontAlgn="auto">
              <a:spcBef>
                <a:spcPts val="0"/>
              </a:spcBef>
              <a:spcAft>
                <a:spcPts val="0"/>
              </a:spcAft>
              <a:defRPr/>
            </a:pPr>
            <a:endParaRPr lang="fa-IR" sz="3600" dirty="0">
              <a:latin typeface="+mn-lt"/>
              <a:cs typeface="B Nazanin" pitchFamily="2" charset="-78"/>
            </a:endParaRPr>
          </a:p>
          <a:p>
            <a:pPr algn="ctr" fontAlgn="auto">
              <a:spcBef>
                <a:spcPts val="0"/>
              </a:spcBef>
              <a:spcAft>
                <a:spcPts val="0"/>
              </a:spcAft>
              <a:defRPr/>
            </a:pPr>
            <a:r>
              <a:rPr lang="fa-IR" sz="4000" dirty="0">
                <a:latin typeface="+mn-lt"/>
                <a:cs typeface="B Nazanin" pitchFamily="2" charset="-78"/>
              </a:rPr>
              <a:t> دو دید فراتجدد از</a:t>
            </a:r>
          </a:p>
          <a:p>
            <a:pPr algn="ctr" fontAlgn="auto">
              <a:spcBef>
                <a:spcPts val="0"/>
              </a:spcBef>
              <a:spcAft>
                <a:spcPts val="0"/>
              </a:spcAft>
              <a:defRPr/>
            </a:pPr>
            <a:r>
              <a:rPr lang="fa-IR" sz="4000" dirty="0">
                <a:latin typeface="+mn-lt"/>
                <a:cs typeface="B Nazanin" pitchFamily="2" charset="-78"/>
              </a:rPr>
              <a:t> طراحی شهری</a:t>
            </a:r>
            <a:endParaRPr lang="en-US" sz="4000" dirty="0">
              <a:latin typeface="+mn-lt"/>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fltVal val="0"/>
                                          </p:val>
                                        </p:tav>
                                        <p:tav tm="100000">
                                          <p:val>
                                            <p:strVal val="#ppt_w"/>
                                          </p:val>
                                        </p:tav>
                                      </p:tavLst>
                                    </p:anim>
                                    <p:anim calcmode="lin" valueType="num">
                                      <p:cBhvr>
                                        <p:cTn id="8" dur="2000" fill="hold"/>
                                        <p:tgtEl>
                                          <p:spTgt spid="4"/>
                                        </p:tgtEl>
                                        <p:attrNameLst>
                                          <p:attrName>ppt_h</p:attrName>
                                        </p:attrNameLst>
                                      </p:cBhvr>
                                      <p:tavLst>
                                        <p:tav tm="0">
                                          <p:val>
                                            <p:fltVal val="0"/>
                                          </p:val>
                                        </p:tav>
                                        <p:tav tm="100000">
                                          <p:val>
                                            <p:strVal val="#ppt_h"/>
                                          </p:val>
                                        </p:tav>
                                      </p:tavLst>
                                    </p:anim>
                                    <p:anim calcmode="lin" valueType="num">
                                      <p:cBhvr>
                                        <p:cTn id="9" dur="2000" fill="hold"/>
                                        <p:tgtEl>
                                          <p:spTgt spid="4"/>
                                        </p:tgtEl>
                                        <p:attrNameLst>
                                          <p:attrName>style.rotation</p:attrName>
                                        </p:attrNameLst>
                                      </p:cBhvr>
                                      <p:tavLst>
                                        <p:tav tm="0">
                                          <p:val>
                                            <p:fltVal val="360"/>
                                          </p:val>
                                        </p:tav>
                                        <p:tav tm="100000">
                                          <p:val>
                                            <p:fltVal val="0"/>
                                          </p:val>
                                        </p:tav>
                                      </p:tavLst>
                                    </p:anim>
                                    <p:animEffect transition="in" filter="fade">
                                      <p:cBhvr>
                                        <p:cTn id="10"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2478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در اینجا سعی خواهد شد نظریات و نچوری و اسکات بروآن ، با نظریات خردگریان به روایت راب کریر مورد مقایسه قرار گیرد. این دو طرز تفکر رقبای عمده ای هستند که در بحث ها و مناظرات معاصر بین معماران در مورد طراحی شهری مطرح است. نتیجه چنین بحثی بدون شک مواضع رسمی نسل آینده را پی ریزی خواهد کرد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solidFill>
                  <a:srgbClr val="00FF00"/>
                </a:solidFill>
                <a:cs typeface="B Nazanin" panose="00000400000000000000" pitchFamily="2" charset="-78"/>
              </a:rPr>
              <a:t>خردگرایان </a:t>
            </a:r>
            <a:endParaRPr lang="en-US" altLang="en-US" sz="2000">
              <a:solidFill>
                <a:srgbClr val="00FF00"/>
              </a:solidFill>
              <a:cs typeface="B Nazanin" panose="00000400000000000000" pitchFamily="2" charset="-78"/>
            </a:endParaRPr>
          </a:p>
          <a:p>
            <a:pPr algn="just">
              <a:lnSpc>
                <a:spcPct val="200000"/>
              </a:lnSpc>
            </a:pPr>
            <a:r>
              <a:rPr lang="fa-IR" altLang="en-US" sz="2000">
                <a:cs typeface="B Nazanin" panose="00000400000000000000" pitchFamily="2" charset="-78"/>
              </a:rPr>
              <a:t>       تاندنزا یا خردگرائی که با معماری اروپا عجین شده است در اواسط دهه 60 شروع به رشد می نماید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در طی انقراض تسلط متجددین در دهه 60 راسی (پیرو و رهبر خردگرایان) با  رد عملکرد گرائی و فایده گرائی محض متجددین، خود را به موضع رهبری رسانید. وی بر این عقیده بود که معماری باید توجیه خود را در خود جامعه که دریافت و کالبد فیزیکی شهر انعکاسی یافته بیابد . چون بافت قدیمی شهر ها بوسیله اتومبیل و ساختمان های بزرگ در طول قرن بیستم فرسوده شده است یکی از کارهای اولیه خردگرایان این بود که ساختمان های موجود در مرکز شهر ها را مرمت کنند.</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خردگرایان معتقد بودند که طراحان باید برای خلق فرم های جدید بناهای موجود درشهرها را مورد مطالعه قرار داده ، گونه اصلی آن ها را تعیین نموده سپس با استفاده از این اطلاعات ، اقدام به ایجاد شکل های جدید بنماید. از نظر خردگرایان ، عملکرد دقیق یک ساختمان کمتر از شکل آن اهمیت دارد . کارهای راسی شاید تنها موردی باشد که به یک سیستم هماهنگ و منسجم فکری در طراحی شهری منتهی شده است .راسی تاثیر شدیدی بر روی معماران اروپایی داشته است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94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1900">
                <a:cs typeface="B Nazanin" panose="00000400000000000000" pitchFamily="2" charset="-78"/>
              </a:rPr>
              <a:t>       راب کریر که معماری از لوگزامبورگ بوده و در اشتوتگارت کار می کند عقاید خردگرایان را حتی برای آمریکائیها نیز بطرز مدائم و قابل قبولی معرفی کرده است. کریر کار خود را با مطالعه ساختمان ها و فضاهای شهری ، شهر قبل از انقلاب صنعتی آغاز می کند.از نظر کریر شهر نیز مثل یک ساختمان که از تعدادی اتاق و کریدور تشکیل می شود از تعدادی خیابان و میدان تشکیل می شود . کریر پیشنهاد می کند که این مجموعه اطلاعات مربوط به گونه ساختمان ها را می توان برای طراحی فرم های جدید و پیوند دادن بخش مرکزی اشتوتگارت مورد استفاده قرارداد . کریر پیشنهاد تخریب ساختمان های متجددین و یا حذف اتومبیل را نمی دهد اینها را بعنوان شرایط و وضعیت موجود قبول می کند.کریر معتقد است که شکل اولیه شهر در اصل مربع بوده که یک مرکز شهر ایده آل است و باپرکردن این مربع ، جاده های جدیدی به طرف خارج کشیده می شود یک چنین ترتیبی بدون برنامه ریزی البته غیر ممکن است .</a:t>
            </a:r>
            <a:endParaRPr lang="en-US" altLang="en-US" sz="19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26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100">
                <a:cs typeface="B Nazanin" panose="00000400000000000000" pitchFamily="2" charset="-78"/>
              </a:rPr>
              <a:t>     در اشتونگارت در سال 1927 یک پروژه مسکونی پیاده شد که نمایشگاهی بود برای نشان دادن امکانات معماری جدید که از خصوصیات این پروژه،هماهنگی کلی بین ساختمان ها ، تاکید  بر مصالح صنعتی همچون آهن و بتن و ... بود.طرح اشتونگارت مبنای یک نوع معماری وشهرسازی یک شکلی را در جهان بنانهاد که بنا به نظر طرفداران آن ، شهرها را از هرج و مرج قرن 19 آزاد سازد.</a:t>
            </a:r>
            <a:endParaRPr lang="en-US" altLang="en-US" sz="2100">
              <a:cs typeface="B Nazanin" panose="00000400000000000000" pitchFamily="2" charset="-78"/>
            </a:endParaRPr>
          </a:p>
          <a:p>
            <a:pPr algn="just">
              <a:lnSpc>
                <a:spcPct val="200000"/>
              </a:lnSpc>
            </a:pPr>
            <a:r>
              <a:rPr lang="fa-IR" altLang="en-US" sz="2100">
                <a:cs typeface="B Nazanin" panose="00000400000000000000" pitchFamily="2" charset="-78"/>
              </a:rPr>
              <a:t>      در سال 1928 کنگره سیام (</a:t>
            </a:r>
            <a:r>
              <a:rPr lang="en-US" altLang="en-US" sz="2100">
                <a:cs typeface="B Nazanin" panose="00000400000000000000" pitchFamily="2" charset="-78"/>
              </a:rPr>
              <a:t>CIAM</a:t>
            </a:r>
            <a:r>
              <a:rPr lang="fa-IR" altLang="en-US" sz="2100">
                <a:cs typeface="B Nazanin" panose="00000400000000000000" pitchFamily="2" charset="-78"/>
              </a:rPr>
              <a:t>) اصولی برای شهرسازی جدید ارائه گردید. بر طبق این اصول چهار زمینه اصلی برای شهرسازی تعیین گردید: مسکن ، تفریح ، کار ، حمل و نقل.</a:t>
            </a:r>
            <a:endParaRPr lang="en-US" altLang="en-US" sz="2100">
              <a:cs typeface="B Nazani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317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کریر متجددین را بخاطر تخریب بافت منسجم شهرهای صنعتی توسط منطقه بندی ، آسمان خراش ها ، اتوبان ها مورد سرزنش قرار می دهد. خردگرایان قبول نداشتند که شهر موجود نتیجه منطقی رشد دو قرن گذشته آن است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صنایع مدت زیادی است تحت فشار قیمت زیاد زمین و نیاز به دسترسی به اتوبان ها از مراکز شهری فراکرده و به حومه شهری منتقل شده اند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بوندون راکزوسکی در مورد طراحی های کریر می نویسد بنظر می رسد قسمت اعظم جمعیت بوسیله طاعون یا قتل عام از بین رفته باشد . و همانطوری که کولین رو در مقدمه ترجمه انگلیسی کتاب فضاهای شهری نقد می کند « دنیای کریر دنیائی است فوق العاده ساده و خالص». کریر چارچوب با شکوهی برای جامعه ای والا منش و انسانی طرح کرده است.</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solidFill>
                  <a:srgbClr val="00FF00"/>
                </a:solidFill>
                <a:cs typeface="B Nazanin" panose="00000400000000000000" pitchFamily="2" charset="-78"/>
              </a:rPr>
              <a:t>ونچوری واسکلت بروآن :</a:t>
            </a:r>
            <a:endParaRPr lang="en-US" altLang="en-US" sz="2000">
              <a:solidFill>
                <a:srgbClr val="00FF00"/>
              </a:solidFill>
              <a:cs typeface="B Nazanin" panose="00000400000000000000" pitchFamily="2" charset="-78"/>
            </a:endParaRPr>
          </a:p>
          <a:p>
            <a:pPr algn="just">
              <a:lnSpc>
                <a:spcPct val="200000"/>
              </a:lnSpc>
            </a:pPr>
            <a:r>
              <a:rPr lang="fa-IR" altLang="en-US" sz="2000">
                <a:cs typeface="B Nazanin" panose="00000400000000000000" pitchFamily="2" charset="-78"/>
              </a:rPr>
              <a:t>        .ونچوری در سال 1966 با انتشار کتاب پیچیدگی و تضاد در معماری مشهورشد.در این کتاب جالب ، ونچوری وقت زیادی را صرف رد منطق متجددین نمی کند بحث منسجم ونچوری با سبک وهنر سروکار دارد ونچوری به این نتیجه می رسد که در شکل شهرهمانند معماری ، آن قسمت هایی که بیشتر بنظر در هم و برهم و بی نظم می آید اغلب بیان کننده یک نوع سرزندگی و اعتبار مرموزی است وهمچنین وسیله موثری است برای ایجاد وحدت.</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ونچوری وخانم اسکات بروآن بر این عقیده اند که حومه های شهری را نه تنها نباید رها کرد بلکه حتی معماران می توانند از آن ها درس بگیرند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کتاب ونچوری با دامنه ای وسیع و خارج از حد اظهار نظر های انتقادی روبرو شد. اغلب اظهارنظرهامثبت بود،لیکن ایرادهایی که بیش ازهمه به کتاب«از لاس و گاس بیاموزیم»گرفته شده اینست که مولفین ارزیابی انتقادی کافی از موارد مورد مطالعه خود به عمل نیاورده اند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ونچوری واسکات بروآن با وسیعتر کردن دامنه امکانات برای طراحان و باشناساندن تاکیدی که لازم می بود بر روی جامعه شناسی طراحی بعمل آید، نقش مهمی در معماری معاصر داشته اند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245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در مقابل نظر خرد گرایان ، آنطوری که «کریر» معرفی می کند، در ابتدا به نظر رادیکال می رسد در حالی که کاملا محافظه کارانه است . نظریات خردگرایان احتمالا به این جهت تحمیلی است که مثل موضع مستبدانه متجددین ، فوق العاده اختیاری و بی پایه و اساس است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942119" y="1857364"/>
            <a:ext cx="3201517" cy="2431435"/>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fa-IR" sz="3600" dirty="0">
                <a:latin typeface="+mn-lt"/>
                <a:cs typeface="B Nazanin" pitchFamily="2" charset="-78"/>
              </a:rPr>
              <a:t>فصل هفتم : </a:t>
            </a:r>
          </a:p>
          <a:p>
            <a:pPr algn="ctr" fontAlgn="auto">
              <a:spcBef>
                <a:spcPts val="0"/>
              </a:spcBef>
              <a:spcAft>
                <a:spcPts val="0"/>
              </a:spcAft>
              <a:defRPr/>
            </a:pPr>
            <a:endParaRPr lang="fa-IR" sz="3600" dirty="0">
              <a:latin typeface="+mn-lt"/>
              <a:cs typeface="B Nazanin" pitchFamily="2" charset="-78"/>
            </a:endParaRPr>
          </a:p>
          <a:p>
            <a:pPr algn="ctr" fontAlgn="auto">
              <a:spcBef>
                <a:spcPts val="0"/>
              </a:spcBef>
              <a:spcAft>
                <a:spcPts val="0"/>
              </a:spcAft>
              <a:defRPr/>
            </a:pPr>
            <a:r>
              <a:rPr lang="fa-IR" sz="4000" dirty="0">
                <a:latin typeface="+mn-lt"/>
                <a:cs typeface="B Nazanin" pitchFamily="2" charset="-78"/>
              </a:rPr>
              <a:t>فراتجدد و </a:t>
            </a:r>
          </a:p>
          <a:p>
            <a:pPr algn="ctr" fontAlgn="auto">
              <a:spcBef>
                <a:spcPts val="0"/>
              </a:spcBef>
              <a:spcAft>
                <a:spcPts val="0"/>
              </a:spcAft>
              <a:defRPr/>
            </a:pPr>
            <a:r>
              <a:rPr lang="fa-IR" sz="4000" dirty="0">
                <a:latin typeface="+mn-lt"/>
                <a:cs typeface="B Nazanin" pitchFamily="2" charset="-78"/>
              </a:rPr>
              <a:t>برنامه ریزی شهری </a:t>
            </a:r>
            <a:endParaRPr lang="en-US" sz="4000" dirty="0">
              <a:latin typeface="+mn-lt"/>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fltVal val="0"/>
                                          </p:val>
                                        </p:tav>
                                        <p:tav tm="100000">
                                          <p:val>
                                            <p:strVal val="#ppt_w"/>
                                          </p:val>
                                        </p:tav>
                                      </p:tavLst>
                                    </p:anim>
                                    <p:anim calcmode="lin" valueType="num">
                                      <p:cBhvr>
                                        <p:cTn id="8" dur="2000" fill="hold"/>
                                        <p:tgtEl>
                                          <p:spTgt spid="4"/>
                                        </p:tgtEl>
                                        <p:attrNameLst>
                                          <p:attrName>ppt_h</p:attrName>
                                        </p:attrNameLst>
                                      </p:cBhvr>
                                      <p:tavLst>
                                        <p:tav tm="0">
                                          <p:val>
                                            <p:fltVal val="0"/>
                                          </p:val>
                                        </p:tav>
                                        <p:tav tm="100000">
                                          <p:val>
                                            <p:strVal val="#ppt_h"/>
                                          </p:val>
                                        </p:tav>
                                      </p:tavLst>
                                    </p:anim>
                                    <p:anim calcmode="lin" valueType="num">
                                      <p:cBhvr>
                                        <p:cTn id="9" dur="2000" fill="hold"/>
                                        <p:tgtEl>
                                          <p:spTgt spid="4"/>
                                        </p:tgtEl>
                                        <p:attrNameLst>
                                          <p:attrName>style.rotation</p:attrName>
                                        </p:attrNameLst>
                                      </p:cBhvr>
                                      <p:tavLst>
                                        <p:tav tm="0">
                                          <p:val>
                                            <p:fltVal val="360"/>
                                          </p:val>
                                        </p:tav>
                                        <p:tav tm="100000">
                                          <p:val>
                                            <p:fltVal val="0"/>
                                          </p:val>
                                        </p:tav>
                                      </p:tavLst>
                                    </p:anim>
                                    <p:animEffect transition="in" filter="fade">
                                      <p:cBhvr>
                                        <p:cTn id="10"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solidFill>
                  <a:srgbClr val="00FF00"/>
                </a:solidFill>
                <a:cs typeface="B Nazanin" panose="00000400000000000000" pitchFamily="2" charset="-78"/>
              </a:rPr>
              <a:t>تئوری اجتماعی و پیدایش فراتجدد</a:t>
            </a:r>
            <a:endParaRPr lang="en-US" altLang="en-US" sz="2000">
              <a:solidFill>
                <a:srgbClr val="00FF00"/>
              </a:solidFill>
              <a:cs typeface="B Nazanin" panose="00000400000000000000" pitchFamily="2" charset="-78"/>
            </a:endParaRPr>
          </a:p>
          <a:p>
            <a:pPr algn="just">
              <a:lnSpc>
                <a:spcPct val="200000"/>
              </a:lnSpc>
            </a:pPr>
            <a:r>
              <a:rPr lang="fa-IR" altLang="en-US" sz="2000">
                <a:cs typeface="B Nazanin" panose="00000400000000000000" pitchFamily="2" charset="-78"/>
              </a:rPr>
              <a:t>        فراتجدد درست در زمانی که علوم اجتماعی در تب و تاب خاص خود بود، رونق گرفت . این تب و تاب دو جزء متمایز داشت : اولا یک حمله هماهنگ کلی بر مشروعیت علوم اجتماعی و دوم تحولی در حیطه خاص تئوری اجتماعی .</a:t>
            </a:r>
            <a:endParaRPr lang="en-US" altLang="en-US" sz="2000">
              <a:cs typeface="B Nazanin" panose="00000400000000000000" pitchFamily="2" charset="-78"/>
            </a:endParaRPr>
          </a:p>
          <a:p>
            <a:pPr algn="just">
              <a:lnSpc>
                <a:spcPct val="200000"/>
              </a:lnSpc>
            </a:pPr>
            <a:r>
              <a:rPr lang="fa-IR" altLang="en-US" sz="2000">
                <a:solidFill>
                  <a:srgbClr val="00FF00"/>
                </a:solidFill>
                <a:cs typeface="B Nazanin" panose="00000400000000000000" pitchFamily="2" charset="-78"/>
              </a:rPr>
              <a:t>سه معنی متفاوت را می توان از فراتجدد دریافت :</a:t>
            </a:r>
            <a:endParaRPr lang="en-US" altLang="en-US" sz="2000">
              <a:solidFill>
                <a:srgbClr val="00FF00"/>
              </a:solidFill>
              <a:cs typeface="B Nazanin" panose="00000400000000000000" pitchFamily="2" charset="-78"/>
            </a:endParaRPr>
          </a:p>
          <a:p>
            <a:pPr algn="just">
              <a:lnSpc>
                <a:spcPct val="200000"/>
              </a:lnSpc>
            </a:pPr>
            <a:r>
              <a:rPr lang="fa-IR" altLang="en-US" sz="2000">
                <a:cs typeface="B Nazanin" panose="00000400000000000000" pitchFamily="2" charset="-78"/>
              </a:rPr>
              <a:t>        </a:t>
            </a:r>
            <a:r>
              <a:rPr lang="fa-IR" altLang="en-US" sz="2000" u="sng">
                <a:cs typeface="B Nazanin" panose="00000400000000000000" pitchFamily="2" charset="-78"/>
              </a:rPr>
              <a:t>فراتجدد به عنوان یک سبک </a:t>
            </a:r>
            <a:r>
              <a:rPr lang="fa-IR" altLang="en-US" sz="2000">
                <a:cs typeface="B Nazanin" panose="00000400000000000000" pitchFamily="2" charset="-78"/>
              </a:rPr>
              <a:t>، </a:t>
            </a:r>
            <a:r>
              <a:rPr lang="fa-IR" altLang="en-US" sz="2000" u="sng">
                <a:cs typeface="B Nazanin" panose="00000400000000000000" pitchFamily="2" charset="-78"/>
              </a:rPr>
              <a:t>فراتجدد بعنوان یک روش </a:t>
            </a:r>
            <a:r>
              <a:rPr lang="fa-IR" altLang="en-US" sz="2000">
                <a:cs typeface="B Nazanin" panose="00000400000000000000" pitchFamily="2" charset="-78"/>
              </a:rPr>
              <a:t>و </a:t>
            </a:r>
            <a:r>
              <a:rPr lang="fa-IR" altLang="en-US" sz="2000" u="sng">
                <a:cs typeface="B Nazanin" panose="00000400000000000000" pitchFamily="2" charset="-78"/>
              </a:rPr>
              <a:t>فراتجدد به عنوان یک د وره تاریخی .</a:t>
            </a:r>
            <a:endParaRPr lang="en-US" altLang="en-US" sz="2000" u="sng">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solidFill>
                  <a:srgbClr val="00FF00"/>
                </a:solidFill>
                <a:cs typeface="B Nazanin" panose="00000400000000000000" pitchFamily="2" charset="-78"/>
              </a:rPr>
              <a:t>1-فراتجدد بعنوان یک سبک:</a:t>
            </a:r>
            <a:endParaRPr lang="en-US" altLang="en-US" sz="2000">
              <a:solidFill>
                <a:srgbClr val="00FF00"/>
              </a:solidFill>
              <a:cs typeface="B Nazanin" panose="00000400000000000000" pitchFamily="2" charset="-78"/>
            </a:endParaRPr>
          </a:p>
          <a:p>
            <a:pPr algn="just">
              <a:lnSpc>
                <a:spcPct val="200000"/>
              </a:lnSpc>
            </a:pPr>
            <a:r>
              <a:rPr lang="fa-IR" altLang="en-US" sz="2000">
                <a:cs typeface="B Nazanin" panose="00000400000000000000" pitchFamily="2" charset="-78"/>
              </a:rPr>
              <a:t>      بدون شک برخی از طرفداران فراتجدد قصد خلق یک سبک جدید ساختمانی برای مصرف عام را داشتند لیکن شیفتگی معماری فراتجدد به خاطر این مقبولیت عام نبود، بلکه بیشتر از این جهت مورد تحسین قرار گرفته که این موقعیت را در اختیار معماران قراردهد که بتوانند روی شیوه ها و سبک های گذشته گاهی با تندی و گاهی با طنز گفتگو کنند . تناقض و طنز همه چیز معماری فراتجدد است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معماری فراتجدد در تلاش خود برای برقرار ارتباط با مردم و گروه اقلیتی که معمولاً معماران هستند دارای دو معنی می باشد یکی مربوط به معماری جدید است و دیگری سنتی.</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solidFill>
                  <a:srgbClr val="00FF00"/>
                </a:solidFill>
                <a:cs typeface="B Nazanin" panose="00000400000000000000" pitchFamily="2" charset="-78"/>
              </a:rPr>
              <a:t>2-فراتجدد بعنوان یک روش :</a:t>
            </a:r>
            <a:endParaRPr lang="en-US" altLang="en-US" sz="2000">
              <a:solidFill>
                <a:srgbClr val="00FF00"/>
              </a:solidFill>
              <a:cs typeface="B Nazanin" panose="00000400000000000000" pitchFamily="2" charset="-78"/>
            </a:endParaRPr>
          </a:p>
          <a:p>
            <a:pPr algn="just">
              <a:lnSpc>
                <a:spcPct val="200000"/>
              </a:lnSpc>
            </a:pPr>
            <a:r>
              <a:rPr lang="fa-IR" altLang="en-US" sz="2000">
                <a:cs typeface="B Nazanin" panose="00000400000000000000" pitchFamily="2" charset="-78"/>
              </a:rPr>
              <a:t>     تولد فراتجدد کنونی در اواسط دهه 1960 در تئوری ادبی بوقوع پیوست . شورش علیه تجدد فعالیت های زیادی شامل ساختار گرائی و استعاره فراتجدد را دامن زد . لیکن در مبارزه چاره ناپذیر برتری روشنفکری ، یک بعد شورش به سرعت زمینه را اشغال کرد وآن ساختارزدائی بود.</a:t>
            </a:r>
          </a:p>
          <a:p>
            <a:pPr algn="just">
              <a:lnSpc>
                <a:spcPct val="200000"/>
              </a:lnSpc>
            </a:pPr>
            <a:r>
              <a:rPr lang="fa-IR" altLang="en-US" sz="2000">
                <a:cs typeface="B Nazanin" panose="00000400000000000000" pitchFamily="2" charset="-78"/>
              </a:rPr>
              <a:t>     ساختارزدائی با رد تفکر ساختار با هر معنی و مفهومی که در متن بکار گرفته شده بود صریحاً خود را «فراساختاری» معرفی می کند.</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یکی از بزرگترین مشکلاتی که ساختار زدایان با آن روبرو هستند امر بازسازی است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بهر حال هر طور که به ساختار زدائی نگاه کنیم ، نادیده گرفتن دو عامل اصلی : ماهیت اصولاً تشریحی مقوله و اهمیت متن ، درست به نظر نمی رسد .تمایز بین عکس العمل ومقاومت در درک و شناخت تکامل دستور کار فرا تجدد بسیار حیاتی است. ماهیت سیاسی انتخاب های بازسازی را که متعاقب ساختار زدائی صورت می گیرد مورد تاکید قرار میدهد. در اصل با مفهوم حفظ وضع مخالفت کرده (عکس العمل) و تغییر سیاسی را در دستور کار قرار میدهد (مقاومت) معماری فراتجدد اولین نوع را انتخاب کرده است .</a:t>
            </a:r>
          </a:p>
          <a:p>
            <a:pPr algn="just">
              <a:lnSpc>
                <a:spcPct val="200000"/>
              </a:lnSpc>
            </a:pPr>
            <a:r>
              <a:rPr lang="fa-IR" altLang="en-US" sz="2000">
                <a:cs typeface="B Nazanin" panose="00000400000000000000" pitchFamily="2" charset="-78"/>
              </a:rPr>
              <a:t>     بنابراین می توان گفت که ساختار زدائی قلب روشن شناختی رویه فراتجدد را تشکیل می دهد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26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100">
                <a:cs typeface="B Nazanin" panose="00000400000000000000" pitchFamily="2" charset="-78"/>
              </a:rPr>
              <a:t>     </a:t>
            </a:r>
            <a:r>
              <a:rPr lang="fa-IR" altLang="en-US" sz="2100" u="sng">
                <a:cs typeface="B Nazanin" panose="00000400000000000000" pitchFamily="2" charset="-78"/>
              </a:rPr>
              <a:t>منطقه بندی </a:t>
            </a:r>
            <a:r>
              <a:rPr lang="fa-IR" altLang="en-US" sz="2100">
                <a:cs typeface="B Nazanin" panose="00000400000000000000" pitchFamily="2" charset="-78"/>
              </a:rPr>
              <a:t>مهمترین وسیله </a:t>
            </a:r>
            <a:r>
              <a:rPr lang="fa-IR" altLang="en-US" sz="2100" u="sng">
                <a:cs typeface="B Nazanin" panose="00000400000000000000" pitchFamily="2" charset="-78"/>
              </a:rPr>
              <a:t>پیاده کردن هدف های شهرسازی </a:t>
            </a:r>
            <a:r>
              <a:rPr lang="fa-IR" altLang="en-US" sz="2100">
                <a:cs typeface="B Nazanin" panose="00000400000000000000" pitchFamily="2" charset="-78"/>
              </a:rPr>
              <a:t>بود. چه در بخش های قدیمی و چه در پروژه های جدید.</a:t>
            </a:r>
            <a:endParaRPr lang="en-US" altLang="en-US" sz="2100">
              <a:cs typeface="B Nazanin" panose="00000400000000000000" pitchFamily="2" charset="-78"/>
            </a:endParaRPr>
          </a:p>
          <a:p>
            <a:pPr algn="just">
              <a:lnSpc>
                <a:spcPct val="200000"/>
              </a:lnSpc>
            </a:pPr>
            <a:r>
              <a:rPr lang="fa-IR" altLang="en-US" sz="2100">
                <a:cs typeface="B Nazanin" panose="00000400000000000000" pitchFamily="2" charset="-78"/>
              </a:rPr>
              <a:t>    اعضا سیام همگی در یک مشخصه بخصوص مشترکند و آن جانشین کردن بافت قدیم با بافت جدید از خصوصیات بارز آن ها بود.</a:t>
            </a:r>
            <a:endParaRPr lang="en-US" altLang="en-US" sz="2100">
              <a:cs typeface="B Nazanin" panose="00000400000000000000" pitchFamily="2" charset="-78"/>
            </a:endParaRPr>
          </a:p>
          <a:p>
            <a:pPr algn="just">
              <a:lnSpc>
                <a:spcPct val="200000"/>
              </a:lnSpc>
            </a:pPr>
            <a:r>
              <a:rPr lang="fa-IR" altLang="en-US" sz="2100">
                <a:solidFill>
                  <a:srgbClr val="00FF00"/>
                </a:solidFill>
                <a:cs typeface="B Nazanin" panose="00000400000000000000" pitchFamily="2" charset="-78"/>
              </a:rPr>
              <a:t>پایه فلسفی و نظری</a:t>
            </a:r>
            <a:endParaRPr lang="en-US" altLang="en-US" sz="2100">
              <a:solidFill>
                <a:srgbClr val="00FF00"/>
              </a:solidFill>
              <a:cs typeface="B Nazanin" panose="00000400000000000000" pitchFamily="2" charset="-78"/>
            </a:endParaRPr>
          </a:p>
          <a:p>
            <a:pPr algn="just">
              <a:lnSpc>
                <a:spcPct val="200000"/>
              </a:lnSpc>
            </a:pPr>
            <a:r>
              <a:rPr lang="fa-IR" altLang="en-US" sz="2100">
                <a:cs typeface="B Nazanin" panose="00000400000000000000" pitchFamily="2" charset="-78"/>
              </a:rPr>
              <a:t>   چهار عامل صنعتی و تکنولوژیکی (انقلاب صنعتی و آثار و نتایج آن) ، عامل اقتصادی (اندیشه های جان مانیا رد کینز).عامل مذهبی– اعتقادی و بالاخره نیاز به بازسازی پس از دو جنگ جهانی عواملی بودند که اساس فکری تجدد را بنیان نهادند.</a:t>
            </a:r>
            <a:endParaRPr lang="en-US" altLang="en-US" sz="2100">
              <a:cs typeface="B Nazani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246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solidFill>
                  <a:srgbClr val="00FF00"/>
                </a:solidFill>
                <a:cs typeface="B Nazanin" panose="00000400000000000000" pitchFamily="2" charset="-78"/>
              </a:rPr>
              <a:t>3-فراتجدد بعنوان یک دوره تاریخی:</a:t>
            </a:r>
            <a:endParaRPr lang="en-US" altLang="en-US" sz="2000">
              <a:solidFill>
                <a:srgbClr val="00FF00"/>
              </a:solidFill>
              <a:cs typeface="B Nazanin" panose="00000400000000000000" pitchFamily="2" charset="-78"/>
            </a:endParaRPr>
          </a:p>
          <a:p>
            <a:pPr algn="just">
              <a:lnSpc>
                <a:spcPct val="200000"/>
              </a:lnSpc>
            </a:pPr>
            <a:r>
              <a:rPr lang="fa-IR" altLang="en-US" sz="1900">
                <a:cs typeface="B Nazanin" panose="00000400000000000000" pitchFamily="2" charset="-78"/>
              </a:rPr>
              <a:t>    شاید مهمترین  بعد فراتجدد همین آخری باشد یعنی ادعای اینکه معرف یک تحول تاریخی است . مهمترین مسئله در ارزیابی فراتجدد بعنوان دوره تاریخی ، مسئله نظریه پردازی هم عصری است .</a:t>
            </a:r>
            <a:endParaRPr lang="en-US" altLang="en-US" sz="19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جیمزسون اظهار می دارد که مجموعه مشخصات و تفاوتها یک «غلبه فرهنگی » فراتجدد را پدید آورده است. این فرهنگ از طریق دوران تولید کالای «سرمایه داری معاصر» که مهر فرهنگی خاص خود را در جامعه زده بوجود آمده است .اثری که به این ترتیب پدید آمده دارای خاصیت بی عمقی جدیدی است که در آن واقعیت تنها از طریق تعدادی بازتاب های سطحی ، یک حالت غالب التفاطی یک «تکثیر شگفت انگیز رموز اجتماعی» شامل بهره گیری تصادفی از سبک های معماری و بالاخره ، با از دست دادن نهایی مختصات تاریخی محسوس است .</a:t>
            </a:r>
          </a:p>
          <a:p>
            <a:pPr algn="just">
              <a:lnSpc>
                <a:spcPct val="200000"/>
              </a:lnSpc>
            </a:pPr>
            <a:r>
              <a:rPr lang="fa-IR" altLang="en-US" sz="2000">
                <a:cs typeface="B Nazanin" panose="00000400000000000000" pitchFamily="2" charset="-78"/>
              </a:rPr>
              <a:t>        زبان ممتاز زیبائی شناسی ،که به خوبی رابطه واقعی بین فرهنگ و تولید کالا را مشخص می سازد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solidFill>
                  <a:srgbClr val="00FF00"/>
                </a:solidFill>
                <a:cs typeface="B Nazanin" panose="00000400000000000000" pitchFamily="2" charset="-78"/>
              </a:rPr>
              <a:t>ارزیابی </a:t>
            </a:r>
            <a:endParaRPr lang="en-US" altLang="en-US" sz="2000">
              <a:solidFill>
                <a:srgbClr val="00FF00"/>
              </a:solidFill>
              <a:cs typeface="B Nazanin" panose="00000400000000000000" pitchFamily="2" charset="-78"/>
            </a:endParaRPr>
          </a:p>
          <a:p>
            <a:pPr algn="just">
              <a:lnSpc>
                <a:spcPct val="200000"/>
              </a:lnSpc>
            </a:pPr>
            <a:r>
              <a:rPr lang="fa-IR" altLang="en-US" sz="2000">
                <a:cs typeface="B Nazanin" panose="00000400000000000000" pitchFamily="2" charset="-78"/>
              </a:rPr>
              <a:t>      تشویق ناشی از بحث شبک معماری فراتجدد منطق اساسی تری دارد و آن این است که شکل فضایی محیط مصنوع چگونه روابط اجتماعی را در زمان و فضا منعکس کرده و یا به نوبه خود آن را تحت تاثیر خود قرار میدهد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شهر در اکثر نقاط دنیا حاصل سرمایه داری است ، لیکن در عین حال مجموعه فوق العاده پیچیده ای از علائم و نشانه هاست.تزئین معماری یکی از راههای انتقال معنی است لیکن ساختار نظامهای شهری در زمان و فضا وسیله بی نهایت قدرتمندی است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370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شهرسازی فراتجدد توجه ها را به زمینه شهرسازی یعنی محیط مصنوع ، تئوری و عمل شهرسازی معطوف می سازد. هدف شهرسازی فراتجدد بهم ریختن این زمینه ها و ایجاد تغییرات اساسی در آنست . با این ترتیب بازسازی فراتجدد تلاشی خواهد بود در جهت ایجاد یک «روایت اصلی» جدید برای مقوله درباره شهرسازی در یک فرهنگ با تعریف جدید.</a:t>
            </a:r>
          </a:p>
          <a:p>
            <a:pPr algn="just">
              <a:lnSpc>
                <a:spcPct val="200000"/>
              </a:lnSpc>
            </a:pPr>
            <a:r>
              <a:rPr lang="fa-IR" altLang="en-US" sz="2000">
                <a:cs typeface="B Nazanin" panose="00000400000000000000" pitchFamily="2" charset="-78"/>
              </a:rPr>
              <a:t>       این کار یک نقشه شناختی جدیدی ارائه خواهد داد که بطور خودآگاهانه اساس مرحله بعدی بازسازی و ساختار زدائی روایتی را تشکیل می دهد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solidFill>
                  <a:srgbClr val="00FF00"/>
                </a:solidFill>
                <a:cs typeface="B Nazanin" panose="00000400000000000000" pitchFamily="2" charset="-78"/>
              </a:rPr>
              <a:t>ساختار زدائی در شهرسازی </a:t>
            </a:r>
            <a:endParaRPr lang="en-US" altLang="en-US" sz="2000">
              <a:solidFill>
                <a:srgbClr val="00FF00"/>
              </a:solidFill>
              <a:cs typeface="B Nazanin" panose="00000400000000000000" pitchFamily="2" charset="-78"/>
            </a:endParaRPr>
          </a:p>
          <a:p>
            <a:pPr algn="just">
              <a:lnSpc>
                <a:spcPct val="200000"/>
              </a:lnSpc>
            </a:pPr>
            <a:r>
              <a:rPr lang="fa-IR" altLang="en-US" sz="2000">
                <a:cs typeface="B Nazanin" panose="00000400000000000000" pitchFamily="2" charset="-78"/>
              </a:rPr>
              <a:t>    حال می توان با بهم ریختن زمینه های اصلی شهرسازی معاصر ، یعنی شهر ، تئوری و عمل، بر پیچیدگی و ابهام آن غلبه کنیم . در این جا یک نقشه شناختی از دانش شهرسازی طی دوره 1945 تا 1985 ارائه می شود.</a:t>
            </a:r>
          </a:p>
          <a:p>
            <a:pPr lvl="1" algn="just">
              <a:lnSpc>
                <a:spcPct val="200000"/>
              </a:lnSpc>
              <a:buFont typeface="Wingdings" panose="05000000000000000000" pitchFamily="2" charset="2"/>
              <a:buChar char="§"/>
            </a:pPr>
            <a:r>
              <a:rPr lang="fa-IR" altLang="en-US" sz="2000">
                <a:cs typeface="B Nazanin" panose="00000400000000000000" pitchFamily="2" charset="-78"/>
              </a:rPr>
              <a:t>دوره 1945 تا1960: بازسازی پس از جنگ و غلبه برنامه ریزی کالبدی کاربری زمین </a:t>
            </a:r>
            <a:endParaRPr lang="en-US" altLang="en-US" sz="2000">
              <a:cs typeface="B Nazanin" panose="00000400000000000000" pitchFamily="2" charset="-78"/>
            </a:endParaRPr>
          </a:p>
          <a:p>
            <a:pPr lvl="1" algn="just">
              <a:lnSpc>
                <a:spcPct val="200000"/>
              </a:lnSpc>
              <a:buFont typeface="Wingdings" panose="05000000000000000000" pitchFamily="2" charset="2"/>
              <a:buChar char="§"/>
            </a:pPr>
            <a:r>
              <a:rPr lang="fa-IR" altLang="en-US" sz="2000">
                <a:cs typeface="B Nazanin" panose="00000400000000000000" pitchFamily="2" charset="-78"/>
              </a:rPr>
              <a:t>دوره 1960-1970 : علم گرائی جدید و ظهور شهرسازی عامه پسند.</a:t>
            </a:r>
            <a:endParaRPr lang="en-US" altLang="en-US" sz="2000">
              <a:cs typeface="B Nazanin" panose="00000400000000000000" pitchFamily="2" charset="-78"/>
            </a:endParaRPr>
          </a:p>
          <a:p>
            <a:pPr lvl="1" algn="just">
              <a:lnSpc>
                <a:spcPct val="200000"/>
              </a:lnSpc>
              <a:buFont typeface="Wingdings" panose="05000000000000000000" pitchFamily="2" charset="2"/>
              <a:buChar char="§"/>
            </a:pPr>
            <a:r>
              <a:rPr lang="fa-IR" altLang="en-US" sz="2000">
                <a:cs typeface="B Nazanin" panose="00000400000000000000" pitchFamily="2" charset="-78"/>
              </a:rPr>
              <a:t>دوره 1980 -1970: ظهور چپ انتقادی</a:t>
            </a:r>
            <a:endParaRPr lang="en-US" altLang="en-US" sz="2000">
              <a:cs typeface="B Nazanin" panose="00000400000000000000" pitchFamily="2" charset="-78"/>
            </a:endParaRPr>
          </a:p>
          <a:p>
            <a:pPr lvl="1" algn="just">
              <a:lnSpc>
                <a:spcPct val="200000"/>
              </a:lnSpc>
              <a:buFont typeface="Wingdings" panose="05000000000000000000" pitchFamily="2" charset="2"/>
              <a:buChar char="§"/>
            </a:pPr>
            <a:r>
              <a:rPr lang="fa-IR" altLang="en-US" sz="2000">
                <a:cs typeface="B Nazanin" panose="00000400000000000000" pitchFamily="2" charset="-78"/>
              </a:rPr>
              <a:t>دوره 1985-1980: جنون مقوله و بازگشت به ریشه ها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317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solidFill>
                  <a:srgbClr val="00FF00"/>
                </a:solidFill>
                <a:cs typeface="B Nazanin" panose="00000400000000000000" pitchFamily="2" charset="-78"/>
              </a:rPr>
              <a:t>غلبه نسخه برداری :</a:t>
            </a:r>
            <a:endParaRPr lang="en-US" altLang="en-US" sz="2000">
              <a:solidFill>
                <a:srgbClr val="00FF00"/>
              </a:solidFill>
              <a:cs typeface="B Nazanin" panose="00000400000000000000" pitchFamily="2" charset="-78"/>
            </a:endParaRPr>
          </a:p>
          <a:p>
            <a:pPr algn="just">
              <a:lnSpc>
                <a:spcPct val="200000"/>
              </a:lnSpc>
            </a:pPr>
            <a:r>
              <a:rPr lang="fa-IR" altLang="en-US" sz="2000">
                <a:cs typeface="B Nazanin" panose="00000400000000000000" pitchFamily="2" charset="-78"/>
              </a:rPr>
              <a:t>         شهرسازی فراتجدد التقاطی از تجارب است .یک وجه فعالیت عملی شهرسازی  مربوط به فعالیت های دولت است . و وجه دیگر فعالیت های عملی شهرسازی مربوط به سرمایه گذاران در زمین و مستغلات می باشد.در این دو نقش مشروعیت دادن به دولت و سرمایه ، شهرسازی همانند معماری است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643174" y="2000240"/>
            <a:ext cx="3799438" cy="1877437"/>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fa-IR" sz="3600" dirty="0">
                <a:latin typeface="+mn-lt"/>
                <a:cs typeface="B Nazanin" pitchFamily="2" charset="-78"/>
              </a:rPr>
              <a:t>فصل هشتم : </a:t>
            </a:r>
          </a:p>
          <a:p>
            <a:pPr algn="ctr" fontAlgn="auto">
              <a:spcBef>
                <a:spcPts val="0"/>
              </a:spcBef>
              <a:spcAft>
                <a:spcPts val="0"/>
              </a:spcAft>
              <a:defRPr/>
            </a:pPr>
            <a:endParaRPr lang="fa-IR" sz="4000" dirty="0">
              <a:latin typeface="+mn-lt"/>
              <a:cs typeface="B Nazanin" pitchFamily="2" charset="-78"/>
            </a:endParaRPr>
          </a:p>
          <a:p>
            <a:pPr algn="ctr" fontAlgn="auto">
              <a:spcBef>
                <a:spcPts val="0"/>
              </a:spcBef>
              <a:spcAft>
                <a:spcPts val="0"/>
              </a:spcAft>
              <a:defRPr/>
            </a:pPr>
            <a:r>
              <a:rPr lang="fa-IR" sz="4000" dirty="0">
                <a:latin typeface="+mn-lt"/>
                <a:cs typeface="B Nazanin" pitchFamily="2" charset="-78"/>
              </a:rPr>
              <a:t>تحولات پس از فراتجدد</a:t>
            </a:r>
            <a:endParaRPr lang="en-US" sz="4000" dirty="0">
              <a:latin typeface="+mn-lt"/>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fltVal val="0"/>
                                          </p:val>
                                        </p:tav>
                                        <p:tav tm="100000">
                                          <p:val>
                                            <p:strVal val="#ppt_w"/>
                                          </p:val>
                                        </p:tav>
                                      </p:tavLst>
                                    </p:anim>
                                    <p:anim calcmode="lin" valueType="num">
                                      <p:cBhvr>
                                        <p:cTn id="8" dur="2000" fill="hold"/>
                                        <p:tgtEl>
                                          <p:spTgt spid="4"/>
                                        </p:tgtEl>
                                        <p:attrNameLst>
                                          <p:attrName>ppt_h</p:attrName>
                                        </p:attrNameLst>
                                      </p:cBhvr>
                                      <p:tavLst>
                                        <p:tav tm="0">
                                          <p:val>
                                            <p:fltVal val="0"/>
                                          </p:val>
                                        </p:tav>
                                        <p:tav tm="100000">
                                          <p:val>
                                            <p:strVal val="#ppt_h"/>
                                          </p:val>
                                        </p:tav>
                                      </p:tavLst>
                                    </p:anim>
                                    <p:anim calcmode="lin" valueType="num">
                                      <p:cBhvr>
                                        <p:cTn id="9" dur="2000" fill="hold"/>
                                        <p:tgtEl>
                                          <p:spTgt spid="4"/>
                                        </p:tgtEl>
                                        <p:attrNameLst>
                                          <p:attrName>style.rotation</p:attrName>
                                        </p:attrNameLst>
                                      </p:cBhvr>
                                      <p:tavLst>
                                        <p:tav tm="0">
                                          <p:val>
                                            <p:fltVal val="360"/>
                                          </p:val>
                                        </p:tav>
                                        <p:tav tm="100000">
                                          <p:val>
                                            <p:fltVal val="0"/>
                                          </p:val>
                                        </p:tav>
                                      </p:tavLst>
                                    </p:anim>
                                    <p:animEffect transition="in" filter="fade">
                                      <p:cBhvr>
                                        <p:cTn id="10"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در تاریخ اکولوژی انسانی به نقطه ای رسیده ایم که نیاز به تغییر اساسی در ارزش ها و اهداف برنامه ریزی به شدت احساس می شود . به منظور مقابله با مسائل ومشکلات روز افزون جهان مفهوم«توسعه پایدار»ارائه شد،که به عنوان معیار برنامه ریزی های معاصر ، شاخص تعیین کننده فعالیت های دهه 90 به احتمال زیاد دهه های آینده خواهد بود.</a:t>
            </a:r>
          </a:p>
          <a:p>
            <a:pPr algn="just">
              <a:lnSpc>
                <a:spcPct val="200000"/>
              </a:lnSpc>
            </a:pPr>
            <a:r>
              <a:rPr lang="fa-IR" altLang="en-US" sz="2000">
                <a:cs typeface="B Nazanin" panose="00000400000000000000" pitchFamily="2" charset="-78"/>
              </a:rPr>
              <a:t>         در این فصل سعی بر آن است که ابتدا دو دیدگاه مرسوم و شناخته شده «توسعه» از یک طرف و دیدگاه جدید«توسعه پایدار» ازطرف دیگر براساس عوامل اصلی وموثر در هر یک از دیدگاه ها مطرح کرده وضمن تحلیل مفاهیم مربوط به توسعه پایدار به این نتیجه دست یابد که عدم موفقیت در تحقق سیاست توسعه پایدار ، احتمال وقوع یک فاجعه جهانی را برای کل کره زمین و تک تک کشورها افزایش خواهد داد.</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عصر نوین را باید عصر استیلای تکنولوژی و اقتصاد دانست که در آن اهداف و مقاصد مادی انسانی بعنوان تنها هدف مطرح گردیده است. یکی ازنتایج وضعیت فوق این است که انسان کاملاً از طبیعت جدا شده و در مسیری ناپایدار قرار گرفته که قطعاً«محیط زیست» طبیعی را تخریب نموده که احتمالاً به محور اکولوژیک کره زمین منتهی خواهد شد.</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تعداد روز افزونی از اکولوژیست ها و حتی برخی از اقتصاددانای که ذهن اکولوژی دارند تقارن مشهود اقتصاد  با محیط زیست را به مفهوم نوع جدیدی از محدودیت در توسعه اقتصادی می دانند.دستور العمل 21 که در این قطعنامه مشارکت جهانی جهت تحقق«توسعه پایدار» به مفهوم تامین نیازهای اساسی ، بهبود و ارتقاء سطح زندگی برای همه ، حفظ و اداره بهتر اکوسیستم ها و آینده ای امن تر و سعادتمند تر بطور صریح خواسته شده بود.</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بسیاری از دانشمندان ، تحلیل گران و حتی سیاستمداران معتقدند که پایداری مستلزم «یک تحول در تفکر»یا«یک تغییر بنیادی»در نحوه تفکر و عمل مااست.از نظر معرفت شناسی و منشا علمی ، دیدگاه توسعه طلب بر روشنگری و عوامل مربوط به انقلاب صنعتی از قرن شانزدهم گرفته تا قرن هیجدهم و مکانیزم های تحلیلی نیوتن استوار است در حالی که دیدگاه پایدار ریشه در زیست شناسی و فیزیک قرن بیستم،خودسازمانی ، و سیستم های اکولوژی قراردارد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در تفکر پایدار ، انسان درشرایط وابستگی تعهد آور با طبیعت زندگی می کند و درتفکر توسعه طلب،بازار آزاد هم موجب حفظ منابع کاهش پذیر می گردد و هم درجستجوی جانشین های تکنولوژی بر می آید و با این ترتیب بازار آزاد و تکنولوژي ، اقتصاد را از طبیعت جدا می سازد.</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461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100">
                <a:cs typeface="B Nazanin" panose="00000400000000000000" pitchFamily="2" charset="-78"/>
              </a:rPr>
              <a:t>      از نظر علمی ، معماری نتیجه چاره ناپذیر فرآیند منطقی طراحی تعریف گردید . معماری جدید در این راستا به اهدافی همچون صداقت در اینکه معماری روح واقعی زمان را نشان دهد و نه انعکاسی از عناصر مربوط به گذشته را مورد توجه قرار گرفت .متجددین بهترین رابطه بین شکل و عملکرد را «صداقت» می دانستند.</a:t>
            </a:r>
            <a:endParaRPr lang="en-US" altLang="en-US" sz="2100">
              <a:cs typeface="B Nazanin" panose="00000400000000000000" pitchFamily="2" charset="-78"/>
            </a:endParaRPr>
          </a:p>
          <a:p>
            <a:pPr algn="just">
              <a:lnSpc>
                <a:spcPct val="200000"/>
              </a:lnSpc>
            </a:pPr>
            <a:r>
              <a:rPr lang="fa-IR" altLang="en-US" sz="2100">
                <a:cs typeface="B Nazanin" panose="00000400000000000000" pitchFamily="2" charset="-78"/>
              </a:rPr>
              <a:t>      توسعه سرمایه داری ، طبقه متوسط عظیمی رابه عنوان مصرف کننده بوجود آورد و معماری جدید به سرعت در خدمت این طبقه قرار گرفت .حقیقت معماری جدید درسنت پروتستانها نهفته بود که حقیقت را در صداقت و زیبایی می دانستند.</a:t>
            </a:r>
            <a:endParaRPr lang="en-US" altLang="en-US" sz="2100">
              <a:cs typeface="B Nazani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پایه اقتصادی تفکر توسعه طلب ، دیدگاه لیبرالیزم یا کداسیزم نو می باشد که اقتصاد را جدا و مستقل از طبیعت میداند ولی اقتصاد زیست محیطی (پایدار) اقتصاد انسانی را زیر مجموعه جامع ، وابسته و تفکیک ناپذیر طبیعت دانسته که باید بعنوان تداومی از متابولیزم انسانی آن را مورد تحلیل قرارداد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طرفداران توسعه ، رشد را چه در کشورهای غنی و چه فقیر اصلی می دانند ، زیرا رشد تنها وسیله عملی موجود برای ریشه کن کردن فقر بشر درجوامع و وسیله مقابله با بی عدالتی مادی بین کشورها است. از دیدگاه طرفداران پایداری ، هر گونه فضای اکولوژی موجود برای رشد باید به جهان سوم اختصاص یابد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یکی از عوامل تعیین کننده دیگر درتمایز بین توسعه و توسعه پایدار نقش اکولوژیکی رشد می باشد. رشد در جهان پیشرفته ، بازار محصولات کشورهای درحال توسعه را افزایش میدهد. این امر به نوبه خود موجب تقویت جهان سوم گردیده ، مازاد لازم را جهت احیا و استفاده پایدار از سرمایه طبیعی فراهم می سازد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دردید توسعه ، محدودیت های عملی برای جمعیت انسانی وجوددارد ولی محدودیت در رشد اقتصادی وجود ندارد. ولی دردید توسعه پایدار محدودیت های واقعی بیولوژیکی هم در مورد جمعیت و هم در رشد عادی وجوددارد انسان باید بر اساس درآمد طبیعی تولید شده از سرمایه های باقیمانده طبیعی زندگی کند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بنابراین چنانچه روند توسعه طلبانه موجود همچنان ادامه پیدا کند  سرانه تولید ناخالص داخلی افزایش یافته ولی اختلاف طبقاتی و تنش اجتماعی نیز افزایش یافته و کیفیت محیط زیست جهانی به شدت کاهش می یابد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تنها با اعمال سیاست پایداری و بکار گرفتن دیدگاه اکولوژیکی در کلیه جنبه ها است که می توان انتظار یک جهان بهتر ، عدالت اجتماعی بیشتر ، بهبود و ارتقا کیفیت محیط زیست را داشت. در چنین صورتی وضعیت اکولوژیکی ارتقا یافته ، زمینه امنیت ژئوپولیتیکی فراهم شده و ثبات اقتصادی تامین خواهد شد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solidFill>
                  <a:srgbClr val="00FF00"/>
                </a:solidFill>
                <a:cs typeface="B Nazanin" panose="00000400000000000000" pitchFamily="2" charset="-78"/>
              </a:rPr>
              <a:t>نقش شهر و شهرسازی </a:t>
            </a:r>
            <a:endParaRPr lang="en-US" altLang="en-US" sz="2000">
              <a:solidFill>
                <a:srgbClr val="00FF00"/>
              </a:solidFill>
              <a:cs typeface="B Nazanin" panose="00000400000000000000" pitchFamily="2" charset="-78"/>
            </a:endParaRPr>
          </a:p>
          <a:p>
            <a:pPr algn="just">
              <a:lnSpc>
                <a:spcPct val="200000"/>
              </a:lnSpc>
            </a:pPr>
            <a:r>
              <a:rPr lang="fa-IR" altLang="en-US" sz="2000">
                <a:cs typeface="B Nazanin" panose="00000400000000000000" pitchFamily="2" charset="-78"/>
              </a:rPr>
              <a:t>        در رویداد تغییرات زیست محیطی حاصله از فعالیت های انسانی که دامنه آن این روزها تا حد تغییر ترکیب هوا نیز گسترش یافته است شهرها را باید هم قربانی این رویداد دانست و هم مقصر.</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بخشی از مشکلات شهرهای ها ریشه در مسائل اساسی گردش مواد غذایی ، سوخت ، هوا، آب  و دفع مواد زائد دارد. باید شهرها را با درایت و هوشیاری بیشتری طراحی و اداره کرد این بدان معنی است که شهر درتعاون و همبستگی با محیط زیست ادامه حیات دهد و نه به قیمت آن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970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1900">
                <a:cs typeface="B Nazanin" panose="00000400000000000000" pitchFamily="2" charset="-78"/>
              </a:rPr>
              <a:t>       شهرسازی غالب در قرن حاضر عمدتاً بر اساس دیدگاه مرسوم «توسعه» استوار بود. در حالی که دیدگاه جدید «توسعه پایدار» نیاز به تغییر اساسی در ارزش ها و اهداف برنامه ریزی و طراحی شهری را به شدت الزام آور می نامید.</a:t>
            </a:r>
            <a:endParaRPr lang="en-US" altLang="en-US" sz="1900">
              <a:cs typeface="B Nazanin" panose="00000400000000000000" pitchFamily="2" charset="-78"/>
            </a:endParaRPr>
          </a:p>
          <a:p>
            <a:pPr algn="just">
              <a:lnSpc>
                <a:spcPct val="200000"/>
              </a:lnSpc>
            </a:pPr>
            <a:r>
              <a:rPr lang="fa-IR" altLang="en-US" sz="2000">
                <a:solidFill>
                  <a:srgbClr val="00FF00"/>
                </a:solidFill>
                <a:cs typeface="B Nazanin" panose="00000400000000000000" pitchFamily="2" charset="-78"/>
              </a:rPr>
              <a:t>متابولیزم شهری :</a:t>
            </a:r>
            <a:endParaRPr lang="en-US" altLang="en-US" sz="2000">
              <a:solidFill>
                <a:srgbClr val="00FF00"/>
              </a:solidFill>
              <a:cs typeface="B Nazanin" panose="00000400000000000000" pitchFamily="2" charset="-78"/>
            </a:endParaRPr>
          </a:p>
          <a:p>
            <a:pPr algn="just">
              <a:lnSpc>
                <a:spcPct val="200000"/>
              </a:lnSpc>
            </a:pPr>
            <a:r>
              <a:rPr lang="fa-IR" altLang="en-US" sz="1900">
                <a:cs typeface="B Nazanin" panose="00000400000000000000" pitchFamily="2" charset="-78"/>
              </a:rPr>
              <a:t>      شهرها و خصوصاً شهرهای بزرگ از نظر بیولوژیکی در استفاده از منابع حیاتی همچون هوا، آب ، غذا در متابولیزم شهری همچون انگل عمل می کنند .</a:t>
            </a:r>
            <a:endParaRPr lang="en-US" altLang="en-US" sz="1900">
              <a:cs typeface="B Nazanin" panose="00000400000000000000" pitchFamily="2" charset="-78"/>
            </a:endParaRPr>
          </a:p>
          <a:p>
            <a:pPr algn="just">
              <a:lnSpc>
                <a:spcPct val="200000"/>
              </a:lnSpc>
            </a:pPr>
            <a:r>
              <a:rPr lang="fa-IR" altLang="en-US" sz="1900">
                <a:cs typeface="B Nazanin" panose="00000400000000000000" pitchFamily="2" charset="-78"/>
              </a:rPr>
              <a:t>     تحولات صنعتی دو مسئله ی عمده را پدید آورد : اول اینکه جوامع ثروتمند هم اینک در چنان مقیاسی کالا و در نتیجه مواد زائد تولید می کنند که منجر به تغیر ترکیب هوا شده که آثار خطرناکی را به دنبال خواهد داشت ثانیاً کشورهای جنوب به سرعت شهرنشین می شوند و محیط زیست را به همان مقیاس کشورهای شمال تغییر میدهند.</a:t>
            </a:r>
            <a:endParaRPr lang="en-US" altLang="en-US" sz="19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از دید شهرسازی سه نکته مهم قابل یادآوری است:اول اینکه محیط فیزیکی را باید پویا در نظر گرفت و نه بعنوان ذخیره معینی از منابع که بتوان بطور دلخواه از آن بهره برداری کرد.دوم اینکه بسیاری از تغییرات پیش بینی شده حداقل در چارچوب زمانی تمدن بشری غیر قابل برگشت هستند . سوم اینکه حتی چنانچه نظام شهری را صرفاً یک پدیده کالبدی بدانیم،این نظام دارای کمبودهای جدی است .بعضی از این مسائل نظیر تراکم ترافیک ، آلودگی هوا و آب در مراحل اولیه صنعتی شدن ظاهر شدند.</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مفهوم متابولوژی شهری یعنی مجموعه عکس العمل های شیمیایی که در درون یک موجود زنده اتفاق می افتد مفهوم ارزشمندی برای تجزیه و ارزیابی وضعیت اکولوژیکی شهرهاست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توسعه شهر ها بیش از اندازه معینی نیز کارآیی آن را کاهش می دهد مهمترین مسئله محسوسی که برای اکثر شهروندان بوجود می آید طولانی شدن زمان و فاصله سفرهای شهری خصوصاً سفر به کار و گسترش زمان های بحرانی تراکم ترافیک به تمام روز است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شهر باید زندگی خودرا در ارتباط بامحیط اطراف خود قرار دهد هرعنصر ، چه شهر و چه روستا باید کالاهائی را تولید کند که عنصر دیگر نیاز دارد و مواد زائد را به گونه ای پایدار به چرخه استفاده بر گرداند.</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اطلاعاتی که اغلب برای نشان دادن اندازه شهر مورد استفاده قرار میگیرد عبارتند از :</a:t>
            </a:r>
            <a:endParaRPr lang="en-US" altLang="en-US" sz="2000">
              <a:cs typeface="B Nazanin" panose="00000400000000000000" pitchFamily="2" charset="-78"/>
            </a:endParaRPr>
          </a:p>
          <a:p>
            <a:pPr algn="just">
              <a:lnSpc>
                <a:spcPct val="200000"/>
              </a:lnSpc>
            </a:pPr>
            <a:r>
              <a:rPr lang="fa-IR" altLang="en-US" sz="2000" u="sng">
                <a:cs typeface="B Nazanin" panose="00000400000000000000" pitchFamily="2" charset="-78"/>
              </a:rPr>
              <a:t>جمعیت تعداد خانواد </a:t>
            </a:r>
            <a:r>
              <a:rPr lang="fa-IR" altLang="en-US" sz="2000">
                <a:cs typeface="B Nazanin" panose="00000400000000000000" pitchFamily="2" charset="-78"/>
              </a:rPr>
              <a:t>، </a:t>
            </a:r>
            <a:r>
              <a:rPr lang="fa-IR" altLang="en-US" sz="2000" u="sng">
                <a:cs typeface="B Nazanin" panose="00000400000000000000" pitchFamily="2" charset="-78"/>
              </a:rPr>
              <a:t>وسعت</a:t>
            </a:r>
            <a:r>
              <a:rPr lang="fa-IR" altLang="en-US" sz="2000">
                <a:cs typeface="B Nazanin" panose="00000400000000000000" pitchFamily="2" charset="-78"/>
              </a:rPr>
              <a:t> ، و </a:t>
            </a:r>
            <a:r>
              <a:rPr lang="fa-IR" altLang="en-US" sz="2000" u="sng">
                <a:cs typeface="B Nazanin" panose="00000400000000000000" pitchFamily="2" charset="-78"/>
              </a:rPr>
              <a:t>توزیع اشتغال</a:t>
            </a:r>
            <a:r>
              <a:rPr lang="fa-IR" altLang="en-US" sz="2000">
                <a:cs typeface="B Nazanin" panose="00000400000000000000" pitchFamily="2" charset="-78"/>
              </a:rPr>
              <a:t> .</a:t>
            </a:r>
          </a:p>
          <a:p>
            <a:pPr algn="just">
              <a:lnSpc>
                <a:spcPct val="200000"/>
              </a:lnSpc>
            </a:pPr>
            <a:r>
              <a:rPr lang="fa-IR" altLang="en-US" sz="2000">
                <a:cs typeface="B Nazanin" panose="00000400000000000000" pitchFamily="2" charset="-78"/>
              </a:rPr>
              <a:t>      سه عامل عمده متابولیزم شهری عبارتند از : </a:t>
            </a:r>
            <a:r>
              <a:rPr lang="fa-IR" altLang="en-US" sz="2000" u="sng">
                <a:cs typeface="B Nazanin" panose="00000400000000000000" pitchFamily="2" charset="-78"/>
              </a:rPr>
              <a:t>آب</a:t>
            </a:r>
            <a:r>
              <a:rPr lang="fa-IR" altLang="en-US" sz="2000">
                <a:cs typeface="B Nazanin" panose="00000400000000000000" pitchFamily="2" charset="-78"/>
              </a:rPr>
              <a:t> ، </a:t>
            </a:r>
            <a:r>
              <a:rPr lang="fa-IR" altLang="en-US" sz="2000" u="sng">
                <a:cs typeface="B Nazanin" panose="00000400000000000000" pitchFamily="2" charset="-78"/>
              </a:rPr>
              <a:t>مواد زائد</a:t>
            </a:r>
            <a:r>
              <a:rPr lang="fa-IR" altLang="en-US" sz="2000">
                <a:cs typeface="B Nazanin" panose="00000400000000000000" pitchFamily="2" charset="-78"/>
              </a:rPr>
              <a:t> و </a:t>
            </a:r>
            <a:r>
              <a:rPr lang="fa-IR" altLang="en-US" sz="2000" u="sng">
                <a:cs typeface="B Nazanin" panose="00000400000000000000" pitchFamily="2" charset="-78"/>
              </a:rPr>
              <a:t>آلودگی هوا</a:t>
            </a:r>
            <a:r>
              <a:rPr lang="fa-IR" altLang="en-US" sz="2000">
                <a:cs typeface="B Nazanin" panose="00000400000000000000" pitchFamily="2" charset="-78"/>
              </a:rPr>
              <a:t>.</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solidFill>
                  <a:srgbClr val="00FF00"/>
                </a:solidFill>
                <a:cs typeface="B Nazanin" panose="00000400000000000000" pitchFamily="2" charset="-78"/>
              </a:rPr>
              <a:t>شهر و محیط زیست:</a:t>
            </a:r>
            <a:endParaRPr lang="en-US" altLang="en-US" sz="2000">
              <a:solidFill>
                <a:srgbClr val="00FF00"/>
              </a:solidFill>
              <a:cs typeface="B Nazanin" panose="00000400000000000000" pitchFamily="2" charset="-78"/>
            </a:endParaRPr>
          </a:p>
          <a:p>
            <a:pPr algn="just">
              <a:lnSpc>
                <a:spcPct val="200000"/>
              </a:lnSpc>
            </a:pPr>
            <a:r>
              <a:rPr lang="fa-IR" altLang="en-US" sz="2000">
                <a:cs typeface="B Nazanin" panose="00000400000000000000" pitchFamily="2" charset="-78"/>
              </a:rPr>
              <a:t>     امروز جهان به شهرهائی نیازدارد که چه از نظر اکولوژی و چه با تامین اشتغال معنی دار وعدالت برای همه ساکنین عملکرد مطلوب تری داشته باشد. شهرهای بزرگ که از نظر تامین و تصفیه آب در شرایط بدی قراردارند خطر بالقوه دیگری را برای سلامتی ساکنین و مانع عمده ای بر سر راه توسعه اقتصادی خویش دارند .با ادامه افزایش جمعیت و ثابت ماندن یا کاهش منابع آب و تاسیسات تصفیه ، بر شدت این موانع افزوده می شود.</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علاوه بر وجود آلاینده ها در هوا باید به یک عامل مهم دیگر در شهرها نیز اشاره کرد و آن جزائر حرارتی شهر است پدیده ای که در آن بر اثر فعالیت ها و تاسیسات شهری درجه حرارت هوای شهر از محیط اطراف بالاتر می رود.</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چهار مسئله ی اصلی مشهور در شهرهای امروزی عبارتند از : </a:t>
            </a:r>
            <a:r>
              <a:rPr lang="fa-IR" altLang="en-US" sz="2000" u="sng">
                <a:cs typeface="B Nazanin" panose="00000400000000000000" pitchFamily="2" charset="-78"/>
              </a:rPr>
              <a:t>اندازه شهرهای بزرگ </a:t>
            </a:r>
            <a:r>
              <a:rPr lang="fa-IR" altLang="en-US" sz="2000">
                <a:cs typeface="B Nazanin" panose="00000400000000000000" pitchFamily="2" charset="-78"/>
              </a:rPr>
              <a:t>، </a:t>
            </a:r>
            <a:r>
              <a:rPr lang="fa-IR" altLang="en-US" sz="2000" u="sng">
                <a:cs typeface="B Nazanin" panose="00000400000000000000" pitchFamily="2" charset="-78"/>
              </a:rPr>
              <a:t>تسلط اتومبیل </a:t>
            </a:r>
            <a:r>
              <a:rPr lang="fa-IR" altLang="en-US" sz="2000">
                <a:cs typeface="B Nazanin" panose="00000400000000000000" pitchFamily="2" charset="-78"/>
              </a:rPr>
              <a:t>، </a:t>
            </a:r>
            <a:r>
              <a:rPr lang="fa-IR" altLang="en-US" sz="2000" u="sng">
                <a:cs typeface="B Nazanin" panose="00000400000000000000" pitchFamily="2" charset="-78"/>
              </a:rPr>
              <a:t>نرخ زیاد افزایش جمعیت </a:t>
            </a:r>
            <a:r>
              <a:rPr lang="fa-IR" altLang="en-US" sz="2000">
                <a:cs typeface="B Nazanin" panose="00000400000000000000" pitchFamily="2" charset="-78"/>
              </a:rPr>
              <a:t>و </a:t>
            </a:r>
            <a:r>
              <a:rPr lang="fa-IR" altLang="en-US" sz="2000" u="sng">
                <a:cs typeface="B Nazanin" panose="00000400000000000000" pitchFamily="2" charset="-78"/>
              </a:rPr>
              <a:t>غلبه فقر</a:t>
            </a:r>
            <a:r>
              <a:rPr lang="fa-IR" altLang="en-US" sz="2000">
                <a:cs typeface="B Nazanin" panose="00000400000000000000" pitchFamily="2" charset="-78"/>
              </a:rPr>
              <a:t>.</a:t>
            </a:r>
            <a:endParaRPr lang="en-US" altLang="en-US" sz="2000">
              <a:cs typeface="B Nazanin" panose="00000400000000000000" pitchFamily="2" charset="-78"/>
            </a:endParaRPr>
          </a:p>
          <a:p>
            <a:pPr algn="just">
              <a:lnSpc>
                <a:spcPct val="200000"/>
              </a:lnSpc>
            </a:pPr>
            <a:r>
              <a:rPr lang="fa-IR" altLang="en-US" sz="2000">
                <a:solidFill>
                  <a:srgbClr val="00FF00"/>
                </a:solidFill>
                <a:cs typeface="B Nazanin" panose="00000400000000000000" pitchFamily="2" charset="-78"/>
              </a:rPr>
              <a:t>شهر اکولوژیکی :</a:t>
            </a:r>
            <a:endParaRPr lang="en-US" altLang="en-US" sz="2000">
              <a:solidFill>
                <a:srgbClr val="00FF00"/>
              </a:solidFill>
              <a:cs typeface="B Nazanin" panose="00000400000000000000" pitchFamily="2" charset="-78"/>
            </a:endParaRPr>
          </a:p>
          <a:p>
            <a:pPr algn="just">
              <a:lnSpc>
                <a:spcPct val="200000"/>
              </a:lnSpc>
            </a:pPr>
            <a:r>
              <a:rPr lang="fa-IR" altLang="en-US" sz="2000">
                <a:cs typeface="B Nazanin" panose="00000400000000000000" pitchFamily="2" charset="-78"/>
              </a:rPr>
              <a:t>       شهر اکولوژیکی یعنی شهری که توجه به از بین بردن منابع حیاتی را که بستر آن بوده و به شدت به آن متکی است را می طلبد.</a:t>
            </a:r>
          </a:p>
          <a:p>
            <a:pPr algn="just">
              <a:lnSpc>
                <a:spcPct val="200000"/>
              </a:lnSpc>
            </a:pPr>
            <a:r>
              <a:rPr lang="fa-IR" altLang="en-US" sz="2000">
                <a:solidFill>
                  <a:srgbClr val="00FF00"/>
                </a:solidFill>
                <a:cs typeface="B Nazanin" panose="00000400000000000000" pitchFamily="2" charset="-78"/>
              </a:rPr>
              <a:t>شهر اکولوژیکی دارای چهار خصوصیت زیر است</a:t>
            </a:r>
            <a:r>
              <a:rPr lang="fa-IR" altLang="en-US" sz="2000">
                <a:cs typeface="B Nazanin" panose="00000400000000000000" pitchFamily="2" charset="-78"/>
              </a:rPr>
              <a:t> :</a:t>
            </a:r>
            <a:endParaRPr lang="en-US" altLang="en-US" sz="2000">
              <a:cs typeface="B Nazanin" panose="00000400000000000000" pitchFamily="2" charset="-78"/>
            </a:endParaRPr>
          </a:p>
        </p:txBody>
      </p:sp>
      <p:sp>
        <p:nvSpPr>
          <p:cNvPr id="5" name="TextBox 4"/>
          <p:cNvSpPr txBox="1">
            <a:spLocks noChangeArrowheads="1"/>
          </p:cNvSpPr>
          <p:nvPr/>
        </p:nvSpPr>
        <p:spPr bwMode="auto">
          <a:xfrm>
            <a:off x="428625" y="4643438"/>
            <a:ext cx="7643813"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1-حداقل دخالت در محیط طبیعی             2-حداکثر تنوع از نظر کاربری زمین و فعالیت ها</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3-حتی المقدور بعنوان یک نظام بسته         4- تعادل بهینه بین جمعیت و منابع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1000" fill="hold"/>
                                        <p:tgtEl>
                                          <p:spTgt spid="5"/>
                                        </p:tgtEl>
                                        <p:attrNameLst>
                                          <p:attrName>ppt_x</p:attrName>
                                        </p:attrNameLst>
                                      </p:cBhvr>
                                      <p:tavLst>
                                        <p:tav tm="0">
                                          <p:val>
                                            <p:strVal val="#ppt_x-.2"/>
                                          </p:val>
                                        </p:tav>
                                        <p:tav tm="100000">
                                          <p:val>
                                            <p:strVal val="#ppt_x"/>
                                          </p:val>
                                        </p:tav>
                                      </p:tavLst>
                                    </p:anim>
                                    <p:anim calcmode="lin" valueType="num">
                                      <p:cBhvr>
                                        <p:cTn id="15"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6"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317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یکی از اهداف طراحی یک نظام شهری است که حداقل آثار نامطلوب را بر محیط خود دارند.مناسب ترین راه حل این است که هر شهر یا مجموعه شهر آثار خود را به منطقه زیستی خود محدود نماید و تنها از منابع این منطقه بهره برداری کند.</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شهر اکولوژیکی شهری است وشهری است که می تواند به ساکنین یک زندگی معنی دار بدهد ، بدون اینکه پایگاه اکولوژیکی که بر روی آن اتکا دارد را تخریب کند.</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100">
                <a:cs typeface="B Nazanin" panose="00000400000000000000" pitchFamily="2" charset="-78"/>
              </a:rPr>
              <a:t>      بهره بری (فایده گرایی) و عملکرد گرائی یعنی حصول بی واسطه  و مستقیم یک هدف بدون کوشش اضافی ، اساس اعتراض بود که به معماری تزئینی قرن 19  وارد می گردید.</a:t>
            </a:r>
            <a:endParaRPr lang="en-US" altLang="en-US" sz="2100">
              <a:cs typeface="B Nazanin" panose="00000400000000000000" pitchFamily="2" charset="-78"/>
            </a:endParaRPr>
          </a:p>
          <a:p>
            <a:pPr algn="just">
              <a:lnSpc>
                <a:spcPct val="200000"/>
              </a:lnSpc>
            </a:pPr>
            <a:r>
              <a:rPr lang="fa-IR" altLang="en-US" sz="2100">
                <a:cs typeface="B Nazanin" panose="00000400000000000000" pitchFamily="2" charset="-78"/>
              </a:rPr>
              <a:t>    بنابراین سادگی ، حذف تزئینات اضافی و در نظر گرفتن سازه به عنوان تزئین ، تکیه برخردگرایی و روش های علمی ، ترجیح دادن انشتین به داستایوفسکی ، در خدمت قراردادن شکل برای عملکرد و تولید زیاد و ارزان از خصوصیات اصلی تجدد بود.</a:t>
            </a:r>
            <a:endParaRPr lang="en-US" altLang="en-US" sz="2100">
              <a:cs typeface="B Nazani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شهر ساز باید نکات زیر را مورد توجه قرار دهد:</a:t>
            </a:r>
            <a:endParaRPr lang="en-US" altLang="en-US" sz="2000">
              <a:cs typeface="B Nazanin" panose="00000400000000000000" pitchFamily="2" charset="-78"/>
            </a:endParaRPr>
          </a:p>
          <a:p>
            <a:pPr lvl="1" algn="just">
              <a:lnSpc>
                <a:spcPct val="200000"/>
              </a:lnSpc>
              <a:buFont typeface="Wingdings" panose="05000000000000000000" pitchFamily="2" charset="2"/>
              <a:buChar char="ü"/>
            </a:pPr>
            <a:r>
              <a:rPr lang="fa-IR" altLang="en-US" sz="2000">
                <a:cs typeface="B Nazanin" panose="00000400000000000000" pitchFamily="2" charset="-78"/>
              </a:rPr>
              <a:t>حفظ عوارض طبیعی و فرهنگی </a:t>
            </a:r>
            <a:endParaRPr lang="en-US" altLang="en-US" sz="2000">
              <a:cs typeface="B Nazanin" panose="00000400000000000000" pitchFamily="2" charset="-78"/>
            </a:endParaRPr>
          </a:p>
          <a:p>
            <a:pPr lvl="1" algn="just">
              <a:lnSpc>
                <a:spcPct val="200000"/>
              </a:lnSpc>
              <a:buFont typeface="Wingdings" panose="05000000000000000000" pitchFamily="2" charset="2"/>
              <a:buChar char="ü"/>
            </a:pPr>
            <a:r>
              <a:rPr lang="fa-IR" altLang="en-US" sz="2000">
                <a:cs typeface="B Nazanin" panose="00000400000000000000" pitchFamily="2" charset="-78"/>
              </a:rPr>
              <a:t>توسعه فشرده و متنوع</a:t>
            </a:r>
            <a:endParaRPr lang="en-US" altLang="en-US" sz="2000">
              <a:cs typeface="B Nazanin" panose="00000400000000000000" pitchFamily="2" charset="-78"/>
            </a:endParaRPr>
          </a:p>
          <a:p>
            <a:pPr lvl="1" algn="just">
              <a:lnSpc>
                <a:spcPct val="200000"/>
              </a:lnSpc>
              <a:buFont typeface="Wingdings" panose="05000000000000000000" pitchFamily="2" charset="2"/>
              <a:buChar char="ü"/>
            </a:pPr>
            <a:r>
              <a:rPr lang="fa-IR" altLang="en-US" sz="2000">
                <a:cs typeface="B Nazanin" panose="00000400000000000000" pitchFamily="2" charset="-78"/>
              </a:rPr>
              <a:t>تعیین شکل شهر توسط پستی و بلندی و عوارض طبیعی </a:t>
            </a:r>
            <a:endParaRPr lang="en-US" altLang="en-US" sz="2000">
              <a:cs typeface="B Nazanin" panose="00000400000000000000" pitchFamily="2" charset="-78"/>
            </a:endParaRPr>
          </a:p>
          <a:p>
            <a:pPr lvl="1" algn="just">
              <a:lnSpc>
                <a:spcPct val="200000"/>
              </a:lnSpc>
              <a:buFont typeface="Wingdings" panose="05000000000000000000" pitchFamily="2" charset="2"/>
              <a:buChar char="ü"/>
            </a:pPr>
            <a:r>
              <a:rPr lang="fa-IR" altLang="en-US" sz="2000">
                <a:cs typeface="B Nazanin" panose="00000400000000000000" pitchFamily="2" charset="-78"/>
              </a:rPr>
              <a:t>حفظ سنت های روستائی</a:t>
            </a:r>
          </a:p>
          <a:p>
            <a:pPr lvl="1" algn="just">
              <a:lnSpc>
                <a:spcPct val="200000"/>
              </a:lnSpc>
              <a:buFont typeface="Wingdings" panose="05000000000000000000" pitchFamily="2" charset="2"/>
              <a:buChar char="ü"/>
            </a:pPr>
            <a:r>
              <a:rPr lang="fa-IR" altLang="en-US" sz="2000">
                <a:cs typeface="B Nazanin" panose="00000400000000000000" pitchFamily="2" charset="-78"/>
              </a:rPr>
              <a:t>سازگاری با طبیعت</a:t>
            </a:r>
            <a:endParaRPr lang="en-US" altLang="en-US" sz="2000">
              <a:cs typeface="B Nazanin" panose="00000400000000000000" pitchFamily="2" charset="-78"/>
            </a:endParaRPr>
          </a:p>
          <a:p>
            <a:pPr lvl="1" algn="just">
              <a:lnSpc>
                <a:spcPct val="200000"/>
              </a:lnSpc>
              <a:buFont typeface="Wingdings" panose="05000000000000000000" pitchFamily="2" charset="2"/>
              <a:buChar char="ü"/>
            </a:pPr>
            <a:r>
              <a:rPr lang="fa-IR" altLang="en-US" sz="2000">
                <a:cs typeface="B Nazanin" panose="00000400000000000000" pitchFamily="2" charset="-78"/>
              </a:rPr>
              <a:t>آگاهی از آبخیزها</a:t>
            </a:r>
            <a:endParaRPr lang="en-US" altLang="en-US" sz="2000">
              <a:cs typeface="B Nazanin" panose="00000400000000000000" pitchFamily="2" charset="-78"/>
            </a:endParaRPr>
          </a:p>
          <a:p>
            <a:pPr lvl="1" algn="just">
              <a:lnSpc>
                <a:spcPct val="200000"/>
              </a:lnSpc>
              <a:buFont typeface="Wingdings" panose="05000000000000000000" pitchFamily="2" charset="2"/>
              <a:buChar char="ü"/>
            </a:pPr>
            <a:r>
              <a:rPr lang="fa-IR" altLang="en-US" sz="2000">
                <a:cs typeface="B Nazanin" panose="00000400000000000000" pitchFamily="2" charset="-78"/>
              </a:rPr>
              <a:t>اطمینان از اینکه توسعه ، سلامتی زیست محیطی را ارتقا بخشد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35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1900">
                <a:cs typeface="B Nazanin" panose="00000400000000000000" pitchFamily="2" charset="-78"/>
              </a:rPr>
              <a:t>        خوشبختانه در سال های اخیر ، شهرسازی در کشورهای پیشرفته توجه خود را معطوف موضوعع پایداری زیست محیطی نموده است. یکی از مواردی که در این چارچوب پیشنهاد شده توسعه های متکی بر </a:t>
            </a:r>
            <a:r>
              <a:rPr lang="fa-IR" altLang="en-US" sz="1900" u="sng">
                <a:cs typeface="B Nazanin" panose="00000400000000000000" pitchFamily="2" charset="-78"/>
              </a:rPr>
              <a:t>کاربریهای مختلط </a:t>
            </a:r>
            <a:r>
              <a:rPr lang="fa-IR" altLang="en-US" sz="1900">
                <a:cs typeface="B Nazanin" panose="00000400000000000000" pitchFamily="2" charset="-78"/>
              </a:rPr>
              <a:t>که عملکردهای مسکونی و اشتغال را با هم تلفیق می کند. این فکر به شدت مورد استقبال قرارگرفته وبطوری که ایده های «شهرفشرده» و «دهکده های شهری» طراحی شهر «زیرزمینی» از آن ناشی شده است. دهکده شهری به مردم این اجازه را می دهد که پیاده بر سرکار خود، به محل خدمات و شبکه حمل و نقل عمومی بردند.</a:t>
            </a:r>
            <a:endParaRPr lang="en-US" altLang="en-US" sz="1900">
              <a:cs typeface="B Nazanin" panose="00000400000000000000" pitchFamily="2" charset="-78"/>
            </a:endParaRPr>
          </a:p>
          <a:p>
            <a:pPr algn="just">
              <a:lnSpc>
                <a:spcPct val="200000"/>
              </a:lnSpc>
            </a:pPr>
            <a:r>
              <a:rPr lang="fa-IR" altLang="en-US" sz="1900">
                <a:cs typeface="B Nazanin" panose="00000400000000000000" pitchFamily="2" charset="-78"/>
              </a:rPr>
              <a:t>       امید است شهرسازی ما نیز با توجه به مسائل عدیده ای که در شهرهای ما از نظر زیست محیطی و کیفیت زندگی با آن ها روبروست نقش خود را در حفظ محیط زیست و ارتقا کیفیت آن به مفهومی پایدار بازی کند.</a:t>
            </a:r>
            <a:endParaRPr lang="en-US" altLang="en-US" sz="19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solidFill>
                  <a:srgbClr val="00FF00"/>
                </a:solidFill>
                <a:cs typeface="B Nazanin" panose="00000400000000000000" pitchFamily="2" charset="-78"/>
              </a:rPr>
              <a:t>شهرسازی و پایداری : </a:t>
            </a:r>
          </a:p>
          <a:p>
            <a:pPr algn="just">
              <a:lnSpc>
                <a:spcPct val="200000"/>
              </a:lnSpc>
            </a:pPr>
            <a:r>
              <a:rPr lang="fa-IR" altLang="en-US" sz="2000">
                <a:cs typeface="B Nazanin" panose="00000400000000000000" pitchFamily="2" charset="-78"/>
              </a:rPr>
              <a:t>        شهرهای ما درگذشته بهترین نمونه های پایداری را در خود متجلی ساخته اند. توجه به محدودیت های اکولوژیکی محل نظیر آب ، توسعه متناسب و سازگار با طبیعت ، صرفه جوئی در منابع و ...همه از نمونه هایی از عوامل موثر در این پایداری بوده اند. اما امروز شهرسازی با تبعیت از الگوی کلاسیک توسعه شرایط ناپایداری را در شهرها پدید آ ورده است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مفاهیم توسعه پایدار به خوبی با اهداف و مقاصد شهرسازی نوین سازگار است .</a:t>
            </a:r>
          </a:p>
          <a:p>
            <a:pPr algn="just">
              <a:lnSpc>
                <a:spcPct val="200000"/>
              </a:lnSpc>
            </a:pPr>
            <a:r>
              <a:rPr lang="fa-IR" altLang="en-US" sz="2000">
                <a:cs typeface="B Nazanin" panose="00000400000000000000" pitchFamily="2" charset="-78"/>
              </a:rPr>
              <a:t>      توجه به محدودیت های اکولوژیکی ، پایداری اجتماعی ، چارچوب اخلاقی جدید ، عدالت اجتماعی ، جمع گرایی و ارزیابی از مهمترین خصوصیات یک شهر پایدار می باشند.</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309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بهر حال فعالیت های شهر سازی در همه کشورها یک وسیله موثر جهت اجرا وتحقق سیاست های ملی و محلی موقعیت های عمده ای جهت تجدید نظر در استفاده از زمین ، انرژی و محیط زیست ارائه میدهد تا بدینوسیله بتوان سکونتگاه هایی ایجاد کرد که نه تنها زندگی مطلوب و باکیفیتی را برای نسل حاضر و نسل های آینده در شهرها تامین کند بلکه پایداری کره زمین و روح انسانی را نیز تضمین نماید.</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سلمن ، ضمن تحلیل نقش شهرسازی در ایجاد پایداری در شهرها هفت زمینه فعالیت را به شرح زیر جهت دستیابی به شهر پایدار به شهر سازان توصیه می کند.</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1-حمایت از سرمایه های طبیعی حساس   	5-چرخه سالم توسعه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2-حفاظت و نگهداری از منابع طبیعی 	6-ترغیب و تشویق شهروندان</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3-آینده نگری در تصمیمات 	               7-استفاده از محصولات بادوام</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4-عدالت اجتماعی در جامعه و بین نسلها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solidFill>
                  <a:srgbClr val="00FF00"/>
                </a:solidFill>
                <a:cs typeface="B Nazanin" panose="00000400000000000000" pitchFamily="2" charset="-78"/>
              </a:rPr>
              <a:t>خصوصیات برجسته پایداری در سطح شهر و منطقه :</a:t>
            </a:r>
            <a:endParaRPr lang="en-US" altLang="en-US" sz="2000">
              <a:solidFill>
                <a:srgbClr val="00FF00"/>
              </a:solidFill>
              <a:cs typeface="B Nazanin" panose="00000400000000000000" pitchFamily="2" charset="-78"/>
            </a:endParaRPr>
          </a:p>
          <a:p>
            <a:pPr algn="just">
              <a:lnSpc>
                <a:spcPct val="200000"/>
              </a:lnSpc>
            </a:pPr>
            <a:r>
              <a:rPr lang="fa-IR" altLang="en-US" sz="2000">
                <a:solidFill>
                  <a:srgbClr val="FFFF00"/>
                </a:solidFill>
                <a:cs typeface="B Nazanin" panose="00000400000000000000" pitchFamily="2" charset="-78"/>
              </a:rPr>
              <a:t>     1-توجه به محدودیت های اکولوژیکی عمده در شهر پایدار</a:t>
            </a:r>
          </a:p>
          <a:p>
            <a:pPr algn="just">
              <a:lnSpc>
                <a:spcPct val="200000"/>
              </a:lnSpc>
            </a:pPr>
            <a:r>
              <a:rPr lang="fa-IR" altLang="en-US" sz="2000">
                <a:cs typeface="B Nazanin" panose="00000400000000000000" pitchFamily="2" charset="-78"/>
              </a:rPr>
              <a:t>  توجه به محدودیت هایی نظیر آب ، زمین ، هوا ، تنوع زیستی و ... اساسی ترین اقدامی است که شهرساز یا برنامه ریز منطقه ای باید در جهت تحقق پایداری اعمال کند. جدی بودن بحرانهای زیست محیطی در سطوح جهانی و محلی که تا حدودی ناشی از الگوهای معاصر توسعه شهری است ، ضرورت اعمال یک دیدگاه جدید مدیریت شهری و منطقه ای بر اساس اهداف اکولوژیکی را اجتناب ناپذیر می نماید . هدف شهرهای پایدار امروز بر پایه تفکرات گذشته استوار است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در طراحی شهری اخیراً اقدامات عمده ای جهت تجدید نظر در شکل شهر،کنترل رشد و تدوین دیدگاه های جدید برای آینده شهرها صورت گرفته که در راس این اقدامات اهداف پایداری مورد تاکید قرار گرفته است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در شهر پایدار توجه بیشتر معطوف به استفاده از زمین هایی است که تحت پوشش توسعه شهری در آمده است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ایجاد شکل های فشرده و جمع وجود برای شهرها و جلوگیری از گسترش بی رویه آن به اطراف نیز نیازمند یک وسیله حمل و نقل پایدارتر می باشد. در یک شهر پایدار ، حمل و نقل سالم و فاقد آلاینده ، خصوصا پیاده روی و دوچرخه سواری غالب است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شهرپایدار باید آثار سو زیست محیطی و مصرف منابع طبیعی خصوصاً زمین را به حداقل برساند برای این منظور باید شکل کالبدی جدیدی بوجود آورد که حاوی مشخصات زیر باشد:</a:t>
            </a:r>
          </a:p>
          <a:p>
            <a:pPr algn="just">
              <a:lnSpc>
                <a:spcPct val="200000"/>
              </a:lnSpc>
            </a:pPr>
            <a:r>
              <a:rPr lang="fa-IR" altLang="en-US" sz="2000">
                <a:cs typeface="B Nazanin" panose="00000400000000000000" pitchFamily="2" charset="-78"/>
              </a:rPr>
              <a:t>       </a:t>
            </a:r>
            <a:r>
              <a:rPr lang="fa-IR" altLang="en-US" sz="2000" u="sng">
                <a:cs typeface="B Nazanin" panose="00000400000000000000" pitchFamily="2" charset="-78"/>
              </a:rPr>
              <a:t>الگوی فشرده توسعه </a:t>
            </a:r>
            <a:r>
              <a:rPr lang="fa-IR" altLang="en-US" sz="2000">
                <a:cs typeface="B Nazanin" panose="00000400000000000000" pitchFamily="2" charset="-78"/>
              </a:rPr>
              <a:t>، </a:t>
            </a:r>
            <a:r>
              <a:rPr lang="fa-IR" altLang="en-US" sz="2000" u="sng">
                <a:cs typeface="B Nazanin" panose="00000400000000000000" pitchFamily="2" charset="-78"/>
              </a:rPr>
              <a:t>تراکم نسبتاً بالا </a:t>
            </a:r>
            <a:r>
              <a:rPr lang="fa-IR" altLang="en-US" sz="2000">
                <a:cs typeface="B Nazanin" panose="00000400000000000000" pitchFamily="2" charset="-78"/>
              </a:rPr>
              <a:t>، </a:t>
            </a:r>
            <a:r>
              <a:rPr lang="fa-IR" altLang="en-US" sz="2000" u="sng">
                <a:cs typeface="B Nazanin" panose="00000400000000000000" pitchFamily="2" charset="-78"/>
              </a:rPr>
              <a:t>استفاده کارآتر از زمین </a:t>
            </a:r>
            <a:r>
              <a:rPr lang="fa-IR" altLang="en-US" sz="2000">
                <a:cs typeface="B Nazanin" panose="00000400000000000000" pitchFamily="2" charset="-78"/>
              </a:rPr>
              <a:t>، </a:t>
            </a:r>
            <a:r>
              <a:rPr lang="fa-IR" altLang="en-US" sz="2000" u="sng">
                <a:cs typeface="B Nazanin" panose="00000400000000000000" pitchFamily="2" charset="-78"/>
              </a:rPr>
              <a:t>شبکه حمل و نقل پایدار معقول با وابستگی کمتر به اتومبیل</a:t>
            </a:r>
            <a:r>
              <a:rPr lang="fa-IR" altLang="en-US" sz="2000">
                <a:cs typeface="B Nazanin" panose="00000400000000000000" pitchFamily="2" charset="-78"/>
              </a:rPr>
              <a:t> و </a:t>
            </a:r>
            <a:r>
              <a:rPr lang="fa-IR" altLang="en-US" sz="2000" u="sng">
                <a:cs typeface="B Nazanin" panose="00000400000000000000" pitchFamily="2" charset="-78"/>
              </a:rPr>
              <a:t>دسترسی بیشتر به وسائل حمل و نقل عمومی وجود امکانات پیاده روی و دوچرخه سواری</a:t>
            </a:r>
            <a:r>
              <a:rPr lang="fa-IR" altLang="en-US" sz="2000">
                <a:cs typeface="B Nazanin" panose="00000400000000000000" pitchFamily="2" charset="-78"/>
              </a:rPr>
              <a:t> و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ایجاد شهرهای پایدار همچنین متضمن ایجاد تغییرات عمده در نحوه اداره ومدیریت شهرها ، چگونگی اتخاذ سیاست های سرمایه گذاری و تصمیم گیریهای برای آینده شهر خواهد بود.</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شهر پایدار شهری است که دارای آنچنان پایه اقتصادی باشد که نه تنها کمترین اثر نامطلوبی را بر محیط زیست نداشته باشد ، بلکه در احیاء و ارتقاء کیفیت آن نیز موثر باشد. صنعت و تجارتی که بر پایه اصول پایداری متکی باشد باید اساس اشتغال و پایه اقتصادی شهر را تشکیل دهد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solidFill>
                  <a:srgbClr val="FFFF00"/>
                </a:solidFill>
                <a:cs typeface="B Nazanin" panose="00000400000000000000" pitchFamily="2" charset="-78"/>
              </a:rPr>
              <a:t>  2-شهر پایدار باید دارای پایداری اجتماعی و کیفیت زندگی بالا باشد </a:t>
            </a:r>
            <a:endParaRPr lang="en-US" altLang="en-US" sz="2000">
              <a:solidFill>
                <a:srgbClr val="FFFF00"/>
              </a:solidFill>
              <a:cs typeface="B Nazanin" panose="00000400000000000000" pitchFamily="2" charset="-78"/>
            </a:endParaRPr>
          </a:p>
          <a:p>
            <a:pPr algn="just">
              <a:lnSpc>
                <a:spcPct val="200000"/>
              </a:lnSpc>
            </a:pPr>
            <a:r>
              <a:rPr lang="fa-IR" altLang="en-US" sz="2000">
                <a:cs typeface="B Nazanin" panose="00000400000000000000" pitchFamily="2" charset="-78"/>
              </a:rPr>
              <a:t>         به موازات توجه به مسائل زیست محیطی ، شهر پایدار باید به مسائل اجتماعی و انسانی نیز توجه داشته باشد.منظور ایجاد و حمایت از محیط های انسانی فعال ، فضاهای زنده و شهرهایی است که کیفیت بالایی را برای زندگی شهروندانش فراهم نماید .</a:t>
            </a:r>
          </a:p>
          <a:p>
            <a:pPr algn="just">
              <a:lnSpc>
                <a:spcPct val="200000"/>
              </a:lnSpc>
            </a:pPr>
            <a:r>
              <a:rPr lang="fa-IR" altLang="en-US" sz="2000">
                <a:cs typeface="B Nazanin" panose="00000400000000000000" pitchFamily="2" charset="-78"/>
              </a:rPr>
              <a:t>       در یک طرح پژوهشی در حال اجرا در ایران تحت عنوان«تهیه مدل ارزیابی کیفیت محیط زیست شهری» عوامل اصلی تشکیل دهنده این کیفیت در سه بخش عمده و اساسی زیر تعریف شده اند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1-نیازهای بیولوژیکی / فیزیولوژیکی اساسی انسان بعنوان یا موجود زنده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2-نیازهای اجتماعی                          3-نیازهای فرهنگی</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90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100">
                <a:solidFill>
                  <a:srgbClr val="00FF00"/>
                </a:solidFill>
                <a:cs typeface="B Nazanin" panose="00000400000000000000" pitchFamily="2" charset="-78"/>
              </a:rPr>
              <a:t>مسئله آسمان خراشها  ساختمان های بلند</a:t>
            </a:r>
            <a:endParaRPr lang="en-US" altLang="en-US" sz="2100">
              <a:solidFill>
                <a:srgbClr val="00FF00"/>
              </a:solidFill>
              <a:cs typeface="B Nazanin" panose="00000400000000000000" pitchFamily="2" charset="-78"/>
            </a:endParaRPr>
          </a:p>
          <a:p>
            <a:pPr algn="just">
              <a:lnSpc>
                <a:spcPct val="200000"/>
              </a:lnSpc>
            </a:pPr>
            <a:r>
              <a:rPr lang="fa-IR" altLang="en-US" sz="2100">
                <a:cs typeface="B Nazanin" panose="00000400000000000000" pitchFamily="2" charset="-78"/>
              </a:rPr>
              <a:t>      آسمان خراش را قطعا می توان بارزترین سمبل معماری و شهرسازی جدید دانست. معماران و شهرسازان جدید برای تامین نیازهای فضایی جمعیت رو به ازیاد شهرها چاره ای بجز رشد عمودی آن ها نیست. بنابراین آسمان خراشها به عنوان مشخص ترین نماد تجدد از جهات مختلف با زندگی روزانه در هم آمیخته است .</a:t>
            </a:r>
            <a:endParaRPr lang="en-US" altLang="en-US" sz="2100">
              <a:cs typeface="B Nazanin" panose="00000400000000000000" pitchFamily="2" charset="-78"/>
            </a:endParaRPr>
          </a:p>
          <a:p>
            <a:pPr algn="just">
              <a:lnSpc>
                <a:spcPct val="200000"/>
              </a:lnSpc>
            </a:pPr>
            <a:r>
              <a:rPr lang="fa-IR" altLang="en-US" sz="2100">
                <a:cs typeface="B Nazanin" panose="00000400000000000000" pitchFamily="2" charset="-78"/>
              </a:rPr>
              <a:t>    این ساختمان های بلند که قرار بود مسئله حاشیه نشین  را حل کنند برعکس کیفیت زندگی شهری را پایین آورده اند. استفاده بیجا و بیش از حد آنچه لوکوربوزیه آن را پیلوتی می خوانددرساختمان های مسکونی واداری خود نقش مهمی در ایجاد این نابسامانی داشته است .</a:t>
            </a:r>
            <a:endParaRPr lang="en-US" altLang="en-US" sz="2100">
              <a:cs typeface="B Nazani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در شهر سیاتل آمریکا ، مجموعه ای متشکل از 40 شاخص در چهار گروه اصلی تحت عنوان شاخص های شهر پایدار به منظور ارزیابی کیفیت محیط شهر تعیین شده است که عبارتند از : </a:t>
            </a:r>
            <a:r>
              <a:rPr lang="fa-IR" altLang="en-US" sz="2000" u="sng">
                <a:cs typeface="B Nazanin" panose="00000400000000000000" pitchFamily="2" charset="-78"/>
              </a:rPr>
              <a:t>محیط زیست </a:t>
            </a:r>
            <a:r>
              <a:rPr lang="fa-IR" altLang="en-US" sz="2000">
                <a:cs typeface="B Nazanin" panose="00000400000000000000" pitchFamily="2" charset="-78"/>
              </a:rPr>
              <a:t>، </a:t>
            </a:r>
            <a:r>
              <a:rPr lang="fa-IR" altLang="en-US" sz="2000" u="sng">
                <a:cs typeface="B Nazanin" panose="00000400000000000000" pitchFamily="2" charset="-78"/>
              </a:rPr>
              <a:t>جمعیت و منابع </a:t>
            </a:r>
            <a:r>
              <a:rPr lang="fa-IR" altLang="en-US" sz="2000">
                <a:cs typeface="B Nazanin" panose="00000400000000000000" pitchFamily="2" charset="-78"/>
              </a:rPr>
              <a:t>، </a:t>
            </a:r>
            <a:r>
              <a:rPr lang="fa-IR" altLang="en-US" sz="2000" u="sng">
                <a:cs typeface="B Nazanin" panose="00000400000000000000" pitchFamily="2" charset="-78"/>
              </a:rPr>
              <a:t>اقتصاد فرهنگ </a:t>
            </a:r>
            <a:r>
              <a:rPr lang="fa-IR" altLang="en-US" sz="2000">
                <a:cs typeface="B Nazanin" panose="00000400000000000000" pitchFamily="2" charset="-78"/>
              </a:rPr>
              <a:t>و </a:t>
            </a:r>
            <a:r>
              <a:rPr lang="fa-IR" altLang="en-US" sz="2000" u="sng">
                <a:cs typeface="B Nazanin" panose="00000400000000000000" pitchFamily="2" charset="-78"/>
              </a:rPr>
              <a:t>جامعه</a:t>
            </a:r>
            <a:r>
              <a:rPr lang="fa-IR" altLang="en-US" sz="2000">
                <a:cs typeface="B Nazanin" panose="00000400000000000000" pitchFamily="2" charset="-78"/>
              </a:rPr>
              <a:t>.</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مهمترین اجزا شهر پایدار عبارتند از : تاکید بر عابر پیاده ، ترکیب و اختلاط کاربری ها و تاکید بر عملکردهای اجتماعی بعنوان عامل وحدت بخش بناها و فضاهای عمومی . </a:t>
            </a:r>
          </a:p>
          <a:p>
            <a:pPr algn="just">
              <a:lnSpc>
                <a:spcPct val="200000"/>
              </a:lnSpc>
            </a:pPr>
            <a:r>
              <a:rPr lang="fa-IR" altLang="en-US" sz="2000">
                <a:cs typeface="B Nazanin" panose="00000400000000000000" pitchFamily="2" charset="-78"/>
              </a:rPr>
              <a:t>      حس مکان نیز بعد مهمی از پایداری است. یک شهر پایدار با شناخت وتوجه به زمینه زیست منطقه ای یعنی پستی و بلندی ، زیستگاه های گیاهی و جانوری بومی و بسیاری از عوامل و عناصر خاص طبیعی محل، حس مکان را ایجاد و تقویت می نماید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309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توجه به ابعاد اجتماعی پایداری به این مفهوم است که یک شهر پایدار  شهری است که با مدنظر قراردادن اهداف خاصی نظیر سرپناه مناسب و مقرون به صرفه ، بهداشت و درمان و ارائه خدمات اصلی دیگر به شهروندان ، بتواند یک محیط امن ، انسانی و فعال که عاری از بزهکاری باشد پدید آورد .ادغام ملاحظات اجتماعی و زیست محیطی خصوصیت بارز و برجسته یک شهر پایدار است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317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solidFill>
                  <a:srgbClr val="00FF00"/>
                </a:solidFill>
                <a:cs typeface="B Nazanin" panose="00000400000000000000" pitchFamily="2" charset="-78"/>
              </a:rPr>
              <a:t>دیدگاه های جامع و کلی نگر در شهر پایدار :</a:t>
            </a:r>
            <a:endParaRPr lang="en-US" altLang="en-US" sz="2000">
              <a:solidFill>
                <a:srgbClr val="00FF00"/>
              </a:solidFill>
              <a:cs typeface="B Nazanin" panose="00000400000000000000" pitchFamily="2" charset="-78"/>
            </a:endParaRPr>
          </a:p>
          <a:p>
            <a:pPr algn="just">
              <a:lnSpc>
                <a:spcPct val="200000"/>
              </a:lnSpc>
            </a:pPr>
            <a:r>
              <a:rPr lang="fa-IR" altLang="en-US" sz="2000">
                <a:cs typeface="B Nazanin" panose="00000400000000000000" pitchFamily="2" charset="-78"/>
              </a:rPr>
              <a:t>       شهر پایدار در جستجوی تلفیق سیاست ها برنامه ها و راه حل های طراحی به منظور دستیابی به اهداف چند گانه است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شهر پایدار شهری است که دارای راه حل های محدود و متعارف مسائل اجتماعی و زیست محیطی را تواماً مورد توجه قرارداده و آن ها را با یک دید وسیع و جامع بنگرد.</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317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مثالی که اغلب بعنوان نمونه ی موفق اعمال سیاست های جامع در این زمینه به آن اشاره می شود، شهر کوریتیبا در برزیل است. </a:t>
            </a:r>
          </a:p>
          <a:p>
            <a:pPr algn="just">
              <a:lnSpc>
                <a:spcPct val="200000"/>
              </a:lnSpc>
            </a:pPr>
            <a:r>
              <a:rPr lang="fa-IR" altLang="en-US" sz="2000">
                <a:cs typeface="B Nazanin" panose="00000400000000000000" pitchFamily="2" charset="-78"/>
              </a:rPr>
              <a:t>       برای مثال شهرداری از طبقات فقیر زباله خریداری می کند ولی به جای پول به آن ها غذا و بلیط اتوبوس میدهد و با این ترتیب هم مسئله زباله را به سادگی حل می کند و هم مواد غذایی و نیازهای حمل و نقل محرومین را نیز برطرف می سازد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solidFill>
                  <a:srgbClr val="00FF00"/>
                </a:solidFill>
                <a:cs typeface="B Nazanin" panose="00000400000000000000" pitchFamily="2" charset="-78"/>
              </a:rPr>
              <a:t>پایداری نیاز به چارچوب اخلاقی جدید دارد </a:t>
            </a:r>
            <a:endParaRPr lang="en-US" altLang="en-US" sz="2000">
              <a:solidFill>
                <a:srgbClr val="00FF00"/>
              </a:solidFill>
              <a:cs typeface="B Nazanin" panose="00000400000000000000" pitchFamily="2" charset="-78"/>
            </a:endParaRPr>
          </a:p>
          <a:p>
            <a:pPr algn="just">
              <a:lnSpc>
                <a:spcPct val="200000"/>
              </a:lnSpc>
            </a:pPr>
            <a:r>
              <a:rPr lang="fa-IR" altLang="en-US" sz="2000">
                <a:cs typeface="B Nazanin" panose="00000400000000000000" pitchFamily="2" charset="-78"/>
              </a:rPr>
              <a:t>        پایداری ، توجه اخلاقی ما را از زمان حال و چارچوب های زمانی محدود معطوف به ابعاد زمانی بلند مدت تر می کند . یک شهر پایدار طبعاً نیازمند چارچوب اخلاقی متفاوت است به این مفهوم که شکل کالبدی و اجتماعی ، مصرف زمین و منابع و اصول اداره و بهره برداری به شدت تحت تاثیر نیازها و خواست های نسل های آینده قرار می گیرد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زمینه های اخلاقی توسعه پایدار صرفاً به زمینه های زیست محیطی ختم نمی شود عدالت در توزیع کالاها و منابع اجتماعی و تامین حداقل معیشت برای طبقات محروم جامعه فقیر از ارکان اصلی آن هستند. تحقق اخلاق زیست محیطی از طریق آموزش و همچنین حمایت همه جانبه توسط برنامه ریزان امکان پذیر است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solidFill>
                  <a:srgbClr val="00FF00"/>
                </a:solidFill>
                <a:cs typeface="B Nazanin" panose="00000400000000000000" pitchFamily="2" charset="-78"/>
              </a:rPr>
              <a:t>عدالت و برابری در شهر پایدار</a:t>
            </a:r>
            <a:endParaRPr lang="en-US" altLang="en-US" sz="2000">
              <a:solidFill>
                <a:srgbClr val="00FF00"/>
              </a:solidFill>
              <a:cs typeface="B Nazanin" panose="00000400000000000000" pitchFamily="2" charset="-78"/>
            </a:endParaRPr>
          </a:p>
          <a:p>
            <a:pPr algn="just">
              <a:lnSpc>
                <a:spcPct val="200000"/>
              </a:lnSpc>
            </a:pPr>
            <a:r>
              <a:rPr lang="fa-IR" altLang="en-US" sz="2000">
                <a:cs typeface="B Nazanin" panose="00000400000000000000" pitchFamily="2" charset="-78"/>
              </a:rPr>
              <a:t>     پایداری باید به ایجاد جامعه ای مبتنی بر عدالت و برابری بینجامد باید توجه داشت که شهر پایدار باید برای همه افراد اعم از نژآد ، فرهنگ ، سن ، شغل و درآمد یکسان بوده و تنوع اجتماعی و فرهنگی را ترغیب نماید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شهر پایدار شهری است که تنوع در آن وجود داشته و مورد حمایت قرار گیرد و تفکیک وجدایی فضایی بازی در گروه های درآمدی و اجتماعی وجود نداشته باشد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کشورهای پیشرفته در استفاده از منابع طبیعی ، تولید ضایعات و آلودگی در مقایسه با کشورهای در حال توسعه فوق العاده رقم بالاتری دارند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solidFill>
                  <a:srgbClr val="00FF00"/>
                </a:solidFill>
                <a:cs typeface="B Nazanin" panose="00000400000000000000" pitchFamily="2" charset="-78"/>
              </a:rPr>
              <a:t>تاکید برحس جمع گرایی در شهر پایدار</a:t>
            </a:r>
            <a:endParaRPr lang="en-US" altLang="en-US" sz="2000">
              <a:solidFill>
                <a:srgbClr val="00FF00"/>
              </a:solidFill>
              <a:cs typeface="B Nazanin" panose="00000400000000000000" pitchFamily="2" charset="-78"/>
            </a:endParaRPr>
          </a:p>
          <a:p>
            <a:pPr algn="just">
              <a:lnSpc>
                <a:spcPct val="200000"/>
              </a:lnSpc>
            </a:pPr>
            <a:r>
              <a:rPr lang="fa-IR" altLang="en-US" sz="2000">
                <a:cs typeface="B Nazanin" panose="00000400000000000000" pitchFamily="2" charset="-78"/>
              </a:rPr>
              <a:t>    فرضیه اصلی طرفداران اجتماع گرایی بر این است که جامعه بیش از حد در جهت حقوق فردی پیش رفته و بنابراین از مفاهیم مسئولیت اجتماعی و تعهد نسبت به احتمال بزرگ شهری دور شده است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بدیهی است که طراحی و شکل کالبدی یک شهر می تواند نقش مهمی در ایجاد حس اجتماعی داشته باشد. الگوهای کم تراکم و پراکنده توسعه شهری و فقدان فضاهای عمومی جدایی را تقویت کرده و ارتباط بین مردم را کاهش می دهد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solidFill>
                  <a:srgbClr val="00FF00"/>
                </a:solidFill>
                <a:cs typeface="B Nazanin" panose="00000400000000000000" pitchFamily="2" charset="-78"/>
              </a:rPr>
              <a:t>بررسی سود وزیان اجتماعی و زیست محیطی تصمیمات در شهر پایدار</a:t>
            </a:r>
            <a:endParaRPr lang="en-US" altLang="en-US" sz="2000">
              <a:solidFill>
                <a:srgbClr val="00FF00"/>
              </a:solidFill>
              <a:cs typeface="B Nazanin" panose="00000400000000000000" pitchFamily="2" charset="-78"/>
            </a:endParaRPr>
          </a:p>
          <a:p>
            <a:pPr algn="just">
              <a:lnSpc>
                <a:spcPct val="200000"/>
              </a:lnSpc>
            </a:pPr>
            <a:r>
              <a:rPr lang="fa-IR" altLang="en-US" sz="2000">
                <a:cs typeface="B Nazanin" panose="00000400000000000000" pitchFamily="2" charset="-78"/>
              </a:rPr>
              <a:t>           گرچه اصلاح شاخص های اقتصادی به گونه ای که در برگیرنده هزینه های واقعی تصمیمات دولتی و خصوصی باشد پاسخ کاملی به پایداری نمی باشد لیکن محققاً حرکت به سوی آن را تسهیل می کند.</a:t>
            </a:r>
          </a:p>
          <a:p>
            <a:pPr algn="just">
              <a:lnSpc>
                <a:spcPct val="200000"/>
              </a:lnSpc>
            </a:pPr>
            <a:r>
              <a:rPr lang="fa-IR" altLang="en-US" sz="2000">
                <a:cs typeface="B Nazanin" panose="00000400000000000000" pitchFamily="2" charset="-78"/>
              </a:rPr>
              <a:t>          برای مثال آگاهی از وضعیت یارانه ها نظیر یارانه سوخت و قیمت گذاری آن ممکن است تعدیلاتی را موجب شود که به پایداری منجر شود.</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بدیهی است برای رسیدن به هدف شهر پایدار راههای متعددی وجود دارد البته باید بدانیم که پایداری کامل و واقعی هرگز قابل حصول نمی باشد لیکن این امر هرگز نیاید ها را از تلاش برای حرکت به سوی پایدار باز دارد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پژوهش در زمینه پایداری نیز از موضوعات حیاتی است یک جامعه پایدار باید توجه خود را از کمیت های مادی معطوف به کیفیت های معنوی نماید . بنابراین مفهوم شهر پایدار مفهومی بسیار ارزشمند ونویدبخش است. آلودگی ازدحام، بیروحی را از شهر می گیرد و محیط های قابل پیاده روی ، فعال، پرتحرکت و اجتماعی تحویل میدهد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6002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solidFill>
                  <a:srgbClr val="00FF00"/>
                </a:solidFill>
                <a:cs typeface="B Nazanin" panose="00000400000000000000" pitchFamily="2" charset="-78"/>
              </a:rPr>
              <a:t>ملاحظات ارزشی و اخلاقی</a:t>
            </a:r>
            <a:endParaRPr lang="en-US" altLang="en-US" sz="2000">
              <a:solidFill>
                <a:srgbClr val="00FF00"/>
              </a:solidFill>
              <a:cs typeface="B Nazanin" panose="00000400000000000000" pitchFamily="2" charset="-78"/>
            </a:endParaRPr>
          </a:p>
          <a:p>
            <a:pPr algn="just">
              <a:lnSpc>
                <a:spcPct val="200000"/>
              </a:lnSpc>
            </a:pPr>
            <a:r>
              <a:rPr lang="fa-IR" altLang="en-US" sz="2000">
                <a:cs typeface="B Nazanin" panose="00000400000000000000" pitchFamily="2" charset="-78"/>
              </a:rPr>
              <a:t>     </a:t>
            </a:r>
            <a:r>
              <a:rPr lang="fa-IR" altLang="en-US" sz="1900">
                <a:cs typeface="B Nazanin" panose="00000400000000000000" pitchFamily="2" charset="-78"/>
              </a:rPr>
              <a:t>تقریباً در هر نوع تعریفی از پایداری وتوسعه پایدار ، جنبه های اخلاقی و معنوی نه تنها برای نسل حاضر که برای نسل های آینده نیز بعنوان معیارهای تعیین کننده ملاک تصمیم گیری های کنونی قرارگرفته است .</a:t>
            </a:r>
            <a:endParaRPr lang="en-US" altLang="en-US" sz="1900">
              <a:cs typeface="B Nazanin" panose="00000400000000000000" pitchFamily="2" charset="-78"/>
            </a:endParaRPr>
          </a:p>
          <a:p>
            <a:pPr algn="just">
              <a:lnSpc>
                <a:spcPct val="200000"/>
              </a:lnSpc>
            </a:pPr>
            <a:r>
              <a:rPr lang="fa-IR" altLang="en-US" sz="1900">
                <a:cs typeface="B Nazanin" panose="00000400000000000000" pitchFamily="2" charset="-78"/>
              </a:rPr>
              <a:t>     در شهرسازی نیز مغلظه عاری از ارزش بحران بدلائل مشابه فاقد اعتبار گردید.</a:t>
            </a:r>
            <a:endParaRPr lang="en-US" altLang="en-US" sz="1900">
              <a:cs typeface="B Nazanin" panose="00000400000000000000" pitchFamily="2" charset="-78"/>
            </a:endParaRPr>
          </a:p>
          <a:p>
            <a:pPr algn="just">
              <a:lnSpc>
                <a:spcPct val="200000"/>
              </a:lnSpc>
            </a:pPr>
            <a:r>
              <a:rPr lang="fa-IR" altLang="en-US" sz="1900">
                <a:cs typeface="B Nazanin" panose="00000400000000000000" pitchFamily="2" charset="-78"/>
              </a:rPr>
              <a:t>     اول اینکه یک شناخت گسترده از این امر که شهرسازی عاری از ارزش ، غیر ممکن بود ثانیاً این تشخیص که عناصر هنجاری را نمی توان تنها به یک مرحله تدوین هدف ها در فرآیند شهرسازی مشخص کرد ثالثاً آگاهی متزاید از اینکه تئوری سودجوئی اخلاقی که بطور ضمنی در بسیاری ارزش های منطقی شهرسازی وجود دارد کفایت نکرده و منجر به بسیاری از بیعدالیتها گردیده است .</a:t>
            </a:r>
            <a:endParaRPr lang="en-US" altLang="en-US" sz="19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100">
                <a:cs typeface="B Nazanin" panose="00000400000000000000" pitchFamily="2" charset="-78"/>
              </a:rPr>
              <a:t>     از جمله مخالفین اینگونه ساختمان ها که زائیده تجدد است داکسیادوس است داکسیادوس معتقد است که موفق ترین شهرهای گذشته آنهائی بودند که با طبیعت تعادل خاصی را برقرار می کردند. ساختمان های بلند مقیاس محیط را خراب می کنند ، جریان طبیعی هوا را بهم می زنند و سبب ایجاد آلودگی خاصی می شوند .</a:t>
            </a:r>
            <a:endParaRPr lang="en-US" altLang="en-US" sz="2100">
              <a:cs typeface="B Nazanin" panose="00000400000000000000" pitchFamily="2" charset="-78"/>
            </a:endParaRPr>
          </a:p>
          <a:p>
            <a:pPr algn="just">
              <a:lnSpc>
                <a:spcPct val="200000"/>
              </a:lnSpc>
            </a:pPr>
            <a:r>
              <a:rPr lang="fa-IR" altLang="en-US" sz="2100">
                <a:cs typeface="B Nazanin" panose="00000400000000000000" pitchFamily="2" charset="-78"/>
              </a:rPr>
              <a:t>      ساختمان های بلند علیه خود انسان نیز عمل می کنند ، زیرا انسان ها را از یکدیگر جدا ساخته و به این ترتیب زمینه لازم برای وقوع جنایات را فراهم می سازند.</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رد مغلطه فوق زمینه را برای بهم پیوستن تئوری اخلاقی و تئوری شهرسازی از طریق مشروعیت بخشیدن به تعداد سوالات جدید برای شهرسازان فراهم ساخت.</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تئوری اخلاقی محتوایی از اصول و قضاوت های اخلاقی-هنجاری واقعی حمایت می کند.</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تئوری اخلاقی رویه ای در سطحی بالاتر از تئوری محتوایی قراردارد. این نوع تئوری فرایند استنتاج و توجیه اصول اخلاقی و دستیابی به نتایج اخلاقی را مدنظر قرار می دهد.</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2478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solidFill>
                  <a:srgbClr val="00FF00"/>
                </a:solidFill>
                <a:cs typeface="B Nazanin" panose="00000400000000000000" pitchFamily="2" charset="-78"/>
              </a:rPr>
              <a:t>تئوری اخلاقی فایده گرا</a:t>
            </a:r>
            <a:endParaRPr lang="en-US" altLang="en-US" sz="2000">
              <a:solidFill>
                <a:srgbClr val="00FF00"/>
              </a:solidFill>
              <a:cs typeface="B Nazanin" panose="00000400000000000000" pitchFamily="2" charset="-78"/>
            </a:endParaRPr>
          </a:p>
          <a:p>
            <a:pPr algn="just">
              <a:lnSpc>
                <a:spcPct val="200000"/>
              </a:lnSpc>
            </a:pPr>
            <a:r>
              <a:rPr lang="fa-IR" altLang="en-US" sz="2000">
                <a:cs typeface="B Nazanin" panose="00000400000000000000" pitchFamily="2" charset="-78"/>
              </a:rPr>
              <a:t>      تئوری اخلاقی فایده گرا یک تئوری کلی اخلاقی است که نتیجه گرا می باشد به این مفهوم که درستی یا نادرستی اقدامات را از طریق نتایج و یا پیامدهای آن ها مورد ارزیابی قرار میدهد.</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solidFill>
                  <a:srgbClr val="00FF00"/>
                </a:solidFill>
                <a:cs typeface="B Nazanin" panose="00000400000000000000" pitchFamily="2" charset="-78"/>
              </a:rPr>
              <a:t>تئوری حقوق منفی نازیک</a:t>
            </a:r>
            <a:endParaRPr lang="en-US" altLang="en-US" sz="2000">
              <a:solidFill>
                <a:srgbClr val="00FF00"/>
              </a:solidFill>
              <a:cs typeface="B Nazanin" panose="00000400000000000000" pitchFamily="2" charset="-78"/>
            </a:endParaRPr>
          </a:p>
          <a:p>
            <a:pPr algn="just">
              <a:lnSpc>
                <a:spcPct val="200000"/>
              </a:lnSpc>
            </a:pPr>
            <a:r>
              <a:rPr lang="fa-IR" altLang="en-US" sz="2000">
                <a:cs typeface="B Nazanin" panose="00000400000000000000" pitchFamily="2" charset="-78"/>
              </a:rPr>
              <a:t>      به این مفهوم که اقدامات را نه بر اساس نتایج آنها بلکه بر این اساس که آیا حقوق سایر افراد را محترم شمرده و یا مورد تجاوز قرار میدهد ارزیابی می کند.</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تفسیری که میتوان از نظریه نازیک ارائه نمود این است که هر فرد حق دارد آزادانه و بهر نحو که بخواهد عمل کند مشروط بر اینکه چنین انتخابی حق مشابهی را نیز برای هر یک از افراد دیگر قائل شود بنابراین روش مذکور یک روش منفی است به این معنی که آنچه را که نبایستی انجام شود معین می کند.</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solidFill>
                  <a:srgbClr val="00FF00"/>
                </a:solidFill>
                <a:cs typeface="B Nazanin" panose="00000400000000000000" pitchFamily="2" charset="-78"/>
              </a:rPr>
              <a:t>تئوری اخلاقی راولز</a:t>
            </a:r>
            <a:endParaRPr lang="en-US" altLang="en-US" sz="2000">
              <a:solidFill>
                <a:srgbClr val="00FF00"/>
              </a:solidFill>
              <a:cs typeface="B Nazanin" panose="00000400000000000000" pitchFamily="2" charset="-78"/>
            </a:endParaRPr>
          </a:p>
          <a:p>
            <a:pPr algn="just">
              <a:lnSpc>
                <a:spcPct val="200000"/>
              </a:lnSpc>
            </a:pPr>
            <a:r>
              <a:rPr lang="fa-IR" altLang="en-US" sz="2000">
                <a:cs typeface="B Nazanin" panose="00000400000000000000" pitchFamily="2" charset="-78"/>
              </a:rPr>
              <a:t>      راولز تنها تئوری اخلاقی-هنجاری است که هم رویه دستیابی به اصول اخلاقی که باید بر جامعه حاکمیت کند و هم اصول مربوط به عدالت را که بر خاسته از چنین رویه ای بوده و به بهترین نحو آرمان های اخلاقی آزادی و برابری را تامین نماید در بر می گیرد .</a:t>
            </a:r>
            <a:endParaRPr lang="en-US" altLang="en-US" sz="2000">
              <a:cs typeface="B Nazanin" panose="00000400000000000000" pitchFamily="2" charset="-78"/>
            </a:endParaRPr>
          </a:p>
          <a:p>
            <a:pPr algn="just">
              <a:lnSpc>
                <a:spcPct val="200000"/>
              </a:lnSpc>
            </a:pPr>
            <a:r>
              <a:rPr lang="fa-IR" altLang="en-US" sz="2000">
                <a:solidFill>
                  <a:srgbClr val="00FF00"/>
                </a:solidFill>
                <a:cs typeface="B Nazanin" panose="00000400000000000000" pitchFamily="2" charset="-78"/>
              </a:rPr>
              <a:t>تئوری اخلاقی هابرماس</a:t>
            </a:r>
            <a:endParaRPr lang="en-US" altLang="en-US" sz="2000">
              <a:solidFill>
                <a:srgbClr val="00FF00"/>
              </a:solidFill>
              <a:cs typeface="B Nazanin" panose="00000400000000000000" pitchFamily="2" charset="-78"/>
            </a:endParaRPr>
          </a:p>
          <a:p>
            <a:pPr algn="just">
              <a:lnSpc>
                <a:spcPct val="200000"/>
              </a:lnSpc>
            </a:pPr>
            <a:r>
              <a:rPr lang="fa-IR" altLang="en-US" sz="2000">
                <a:cs typeface="B Nazanin" panose="00000400000000000000" pitchFamily="2" charset="-78"/>
              </a:rPr>
              <a:t>    هابرماس فرهنگ معاصر را به عنوان فرهنگی که توسط جهان بینی علمی یا علم گرائی که در آن کلیه افکار فعالیت ها و دانش ها را میتوان در پارادایم علمی عینی خلاصه کرد مسخ شده مورد انتقاد قرار میدهد.</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317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solidFill>
                  <a:srgbClr val="00FF00"/>
                </a:solidFill>
                <a:cs typeface="B Nazanin" panose="00000400000000000000" pitchFamily="2" charset="-78"/>
              </a:rPr>
              <a:t>تئوری اخلاقی جامعه ای </a:t>
            </a:r>
            <a:endParaRPr lang="en-US" altLang="en-US" sz="2000">
              <a:solidFill>
                <a:srgbClr val="00FF00"/>
              </a:solidFill>
              <a:cs typeface="B Nazanin" panose="00000400000000000000" pitchFamily="2" charset="-78"/>
            </a:endParaRPr>
          </a:p>
          <a:p>
            <a:pPr algn="just">
              <a:lnSpc>
                <a:spcPct val="200000"/>
              </a:lnSpc>
            </a:pPr>
            <a:r>
              <a:rPr lang="fa-IR" altLang="en-US" sz="2000">
                <a:cs typeface="B Nazanin" panose="00000400000000000000" pitchFamily="2" charset="-78"/>
              </a:rPr>
              <a:t>       طرفداران تئوری جامعه ای بر این باورند که ارزش های هنجاری از بطن جامعه بر می خیزد و تنها توسط خود جامعه مشروعیت می یابد در این دیدگاه ، ارزش ها بوسیله فرد ایجاد و یا انتخاب نمی شود بلکه کشف می شود و این کشف شخص از طریق دانش وابستگی های مختلف شخص به جامعه حاصل می شود.</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solidFill>
                  <a:srgbClr val="00FF00"/>
                </a:solidFill>
                <a:cs typeface="B Nazanin" panose="00000400000000000000" pitchFamily="2" charset="-78"/>
              </a:rPr>
              <a:t>تئوری های هنجاری شهرسازی </a:t>
            </a:r>
            <a:endParaRPr lang="en-US" altLang="en-US" sz="2000">
              <a:solidFill>
                <a:srgbClr val="00FF00"/>
              </a:solidFill>
              <a:cs typeface="B Nazanin" panose="00000400000000000000" pitchFamily="2" charset="-78"/>
            </a:endParaRPr>
          </a:p>
          <a:p>
            <a:pPr algn="just">
              <a:lnSpc>
                <a:spcPct val="200000"/>
              </a:lnSpc>
            </a:pPr>
            <a:r>
              <a:rPr lang="fa-IR" altLang="en-US" sz="2000">
                <a:cs typeface="B Nazanin" panose="00000400000000000000" pitchFamily="2" charset="-78"/>
              </a:rPr>
              <a:t>    انتخاب های اخلاقی در بطن انتخاب تئوری شهرسازی است .</a:t>
            </a:r>
            <a:endParaRPr lang="en-US" altLang="en-US" sz="2000">
              <a:cs typeface="B Nazanin" panose="00000400000000000000" pitchFamily="2" charset="-78"/>
            </a:endParaRPr>
          </a:p>
          <a:p>
            <a:pPr algn="just">
              <a:lnSpc>
                <a:spcPct val="200000"/>
              </a:lnSpc>
            </a:pPr>
            <a:r>
              <a:rPr lang="fa-IR" altLang="en-US" sz="2000">
                <a:solidFill>
                  <a:srgbClr val="FFFF00"/>
                </a:solidFill>
                <a:cs typeface="B Nazanin" panose="00000400000000000000" pitchFamily="2" charset="-78"/>
              </a:rPr>
              <a:t>اصلاح اجتماعی </a:t>
            </a:r>
            <a:endParaRPr lang="en-US" altLang="en-US" sz="2000">
              <a:solidFill>
                <a:srgbClr val="FFFF00"/>
              </a:solidFill>
              <a:cs typeface="B Nazanin" panose="00000400000000000000" pitchFamily="2" charset="-78"/>
            </a:endParaRPr>
          </a:p>
          <a:p>
            <a:pPr algn="just">
              <a:lnSpc>
                <a:spcPct val="200000"/>
              </a:lnSpc>
            </a:pPr>
            <a:r>
              <a:rPr lang="fa-IR" altLang="en-US" sz="2000">
                <a:cs typeface="B Nazanin" panose="00000400000000000000" pitchFamily="2" charset="-78"/>
              </a:rPr>
              <a:t>      اصلاح اجتماعی یکی از دیدگاه های بزرگ تئوری شهرسازی است. در این دیدگاه شهرسازی بعنوان مهندس اجتماعی بشمار می رود یعنی تلاش علمی جهت کارآتر کردن فعالیت ها . امروزه تنها تئوری های فایده گرائی وراازحامی اصلاح اجتماعی هستند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solidFill>
                  <a:srgbClr val="FFFF00"/>
                </a:solidFill>
                <a:cs typeface="B Nazanin" panose="00000400000000000000" pitchFamily="2" charset="-78"/>
              </a:rPr>
              <a:t>تجزیه و تحلیل سیاست ها </a:t>
            </a:r>
            <a:endParaRPr lang="en-US" altLang="en-US" sz="2000">
              <a:solidFill>
                <a:srgbClr val="FFFF00"/>
              </a:solidFill>
              <a:cs typeface="B Nazanin" panose="00000400000000000000" pitchFamily="2" charset="-78"/>
            </a:endParaRPr>
          </a:p>
          <a:p>
            <a:pPr algn="just">
              <a:lnSpc>
                <a:spcPct val="200000"/>
              </a:lnSpc>
            </a:pPr>
            <a:r>
              <a:rPr lang="fa-IR" altLang="en-US" sz="2000">
                <a:cs typeface="B Nazanin" panose="00000400000000000000" pitchFamily="2" charset="-78"/>
              </a:rPr>
              <a:t>      تجزیه و تحلیل سیاستها به مفهوم کار برد مغلطه تکنوکراتیک و علمی در شهرسازی بوده و با تاکید بر کاربرد علوم اجتماعی عاری از ارزش و بر در بهبود مکانیزم تصمیم گیری می کوشد .</a:t>
            </a:r>
            <a:endParaRPr lang="en-US" altLang="en-US" sz="2000">
              <a:cs typeface="B Nazanin" panose="00000400000000000000" pitchFamily="2" charset="-78"/>
            </a:endParaRPr>
          </a:p>
          <a:p>
            <a:pPr algn="just">
              <a:lnSpc>
                <a:spcPct val="200000"/>
              </a:lnSpc>
            </a:pPr>
            <a:r>
              <a:rPr lang="fa-IR" altLang="en-US" sz="2000">
                <a:solidFill>
                  <a:srgbClr val="FFFF00"/>
                </a:solidFill>
                <a:cs typeface="B Nazanin" panose="00000400000000000000" pitchFamily="2" charset="-78"/>
              </a:rPr>
              <a:t>آموزش اجتماعی </a:t>
            </a:r>
            <a:endParaRPr lang="en-US" altLang="en-US" sz="2000">
              <a:solidFill>
                <a:srgbClr val="FFFF00"/>
              </a:solidFill>
              <a:cs typeface="B Nazanin" panose="00000400000000000000" pitchFamily="2" charset="-78"/>
            </a:endParaRPr>
          </a:p>
          <a:p>
            <a:pPr algn="just">
              <a:lnSpc>
                <a:spcPct val="200000"/>
              </a:lnSpc>
            </a:pPr>
            <a:r>
              <a:rPr lang="fa-IR" altLang="en-US" sz="2000">
                <a:cs typeface="B Nazanin" panose="00000400000000000000" pitchFamily="2" charset="-78"/>
              </a:rPr>
              <a:t>     این دیدگاه در چارچوب آنچه که بعنوان دیدگاه کلی انسان گرایی نامیده شده است قراردارد آموزش اجتماعی بر تلفیق دانش و عمل تکیه دارد مبنای هنجاری آموزش اجتماعی را می توان هم در دیدگاه هابرماس و هم در دیدگاه جامعه ای یافت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solidFill>
                  <a:srgbClr val="FFFF00"/>
                </a:solidFill>
                <a:cs typeface="B Nazanin" panose="00000400000000000000" pitchFamily="2" charset="-78"/>
              </a:rPr>
              <a:t>شهرسازی پیشرو</a:t>
            </a:r>
            <a:endParaRPr lang="en-US" altLang="en-US" sz="2000">
              <a:solidFill>
                <a:srgbClr val="FFFF00"/>
              </a:solidFill>
              <a:cs typeface="B Nazanin" panose="00000400000000000000" pitchFamily="2" charset="-78"/>
            </a:endParaRPr>
          </a:p>
          <a:p>
            <a:pPr algn="just">
              <a:lnSpc>
                <a:spcPct val="200000"/>
              </a:lnSpc>
            </a:pPr>
            <a:r>
              <a:rPr lang="fa-IR" altLang="en-US" sz="2000">
                <a:cs typeface="B Nazanin" panose="00000400000000000000" pitchFamily="2" charset="-78"/>
              </a:rPr>
              <a:t>       شهرسازی پیشرو در حقیقت شکل اصلاح شده شهرسازی حمایتی شناخته شده است شهرسازی حمایتی درصدد بسط دامنه فرایند تجزیه و تحلیل سیاسی به منظور وادار کردن خواستها و نیازهای گروه های محروم در یک جامعه کثرت گر بود.</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شهرسازی پیشرو خواهان آن بود که با در اختیار گذاشتن اطلاعات منابع فنی و تجزیه وتحلیل های انتقادی ، خواسته های این گروه های محروم را ارتقا بخشد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solidFill>
                  <a:srgbClr val="FFFF00"/>
                </a:solidFill>
                <a:cs typeface="B Nazanin" panose="00000400000000000000" pitchFamily="2" charset="-78"/>
              </a:rPr>
              <a:t>شهرسازی بنیادی</a:t>
            </a:r>
            <a:endParaRPr lang="en-US" altLang="en-US" sz="2000">
              <a:solidFill>
                <a:srgbClr val="FFFF00"/>
              </a:solidFill>
              <a:cs typeface="B Nazanin" panose="00000400000000000000" pitchFamily="2" charset="-78"/>
            </a:endParaRPr>
          </a:p>
          <a:p>
            <a:pPr algn="just">
              <a:lnSpc>
                <a:spcPct val="200000"/>
              </a:lnSpc>
            </a:pPr>
            <a:r>
              <a:rPr lang="fa-IR" altLang="en-US" sz="2000">
                <a:cs typeface="B Nazanin" panose="00000400000000000000" pitchFamily="2" charset="-78"/>
              </a:rPr>
              <a:t>      پارادائم شهرسازی بنیادی فریدمن جزئی از دیدگاه گسترده تر بسیج اجتماعی است به این مفهوم که دستیابی به آزادی از پایین به بالا و از پایین ترین طبقات اجتماعی سیاسی جامعه تحقق پذیرد.</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فریدمن سه جنبه کلیدی از جامعه سرمایه داری غربی کنونی را که نمایانگر میراث روشنگری است مورد انتقاد قرار میدهد اول</a:t>
            </a:r>
            <a:r>
              <a:rPr lang="fa-IR" altLang="en-US" sz="2000" u="sng">
                <a:cs typeface="B Nazanin" panose="00000400000000000000" pitchFamily="2" charset="-78"/>
              </a:rPr>
              <a:t>: قبول این ادعا که علم تنها منبع مطمئن و قابل اعتماد دانش است</a:t>
            </a:r>
            <a:r>
              <a:rPr lang="fa-IR" altLang="en-US" sz="2000">
                <a:cs typeface="B Nazanin" panose="00000400000000000000" pitchFamily="2" charset="-78"/>
              </a:rPr>
              <a:t> دوم: </a:t>
            </a:r>
            <a:r>
              <a:rPr lang="fa-IR" altLang="en-US" sz="2000" u="sng">
                <a:cs typeface="B Nazanin" panose="00000400000000000000" pitchFamily="2" charset="-78"/>
              </a:rPr>
              <a:t>این فرض که هر فرد بطور مستقل تنها هدف ملاحظات اخلاقی است </a:t>
            </a:r>
            <a:r>
              <a:rPr lang="fa-IR" altLang="en-US" sz="2000">
                <a:cs typeface="B Nazanin" panose="00000400000000000000" pitchFamily="2" charset="-78"/>
              </a:rPr>
              <a:t>سوم : </a:t>
            </a:r>
            <a:r>
              <a:rPr lang="fa-IR" altLang="en-US" sz="2000" u="sng">
                <a:cs typeface="B Nazanin" panose="00000400000000000000" pitchFamily="2" charset="-78"/>
              </a:rPr>
              <a:t>غلبه منطقه بازار</a:t>
            </a:r>
            <a:endParaRPr lang="en-US" altLang="en-US" sz="2000" u="sng">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solidFill>
                  <a:srgbClr val="FFFF00"/>
                </a:solidFill>
                <a:cs typeface="B Nazanin" panose="00000400000000000000" pitchFamily="2" charset="-78"/>
              </a:rPr>
              <a:t>شهرسازی اختیار گرا</a:t>
            </a:r>
            <a:endParaRPr lang="en-US" altLang="en-US" sz="2000">
              <a:solidFill>
                <a:srgbClr val="FFFF00"/>
              </a:solidFill>
              <a:cs typeface="B Nazanin" panose="00000400000000000000" pitchFamily="2" charset="-78"/>
            </a:endParaRPr>
          </a:p>
          <a:p>
            <a:pPr algn="just">
              <a:lnSpc>
                <a:spcPct val="200000"/>
              </a:lnSpc>
            </a:pPr>
            <a:r>
              <a:rPr lang="fa-IR" altLang="en-US" sz="2000">
                <a:cs typeface="B Nazanin" panose="00000400000000000000" pitchFamily="2" charset="-78"/>
              </a:rPr>
              <a:t>           شهرسازی اختیارگرا از آن نوع شهرسازی حمایت می کند که حامی و مشوق بازار آزاد و  آثار آن یعنی نهادهای آزادی فردی ، یا مالکیت خصوصی ، رفتارهای مبتنی بر خواسته های شخصی و یا قراردادها باشد شهرسازی اختیارگرا بطور کلی درصدد کنترل عوامل خارجی و تدارک زیر ساخت های عمومی برمی آید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شهرسازی اختیارگرا با دیدگاه های نازیک و فایده گرا همسواست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332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100">
                <a:cs typeface="B Nazanin" panose="00000400000000000000" pitchFamily="2" charset="-78"/>
              </a:rPr>
              <a:t>       ساختمان های بلند علیه جامعه نیز عمل می کنند زیرا از عملکرد طبیعی واحدهای اجتماعی مهمی نظیر خانواده ، محله و غیره جلوگیری می کند ساختمان های بلند علیه شبکه حمل و نقل ، ارتباطات ، تجهیزات و تسهیلات شهری نیز عمل می کنند.</a:t>
            </a:r>
            <a:endParaRPr lang="en-US" altLang="en-US" sz="2100">
              <a:cs typeface="B Nazanin" panose="00000400000000000000" pitchFamily="2" charset="-78"/>
            </a:endParaRPr>
          </a:p>
          <a:p>
            <a:pPr algn="just">
              <a:lnSpc>
                <a:spcPct val="200000"/>
              </a:lnSpc>
            </a:pPr>
            <a:r>
              <a:rPr lang="fa-IR" altLang="en-US" sz="2100">
                <a:cs typeface="B Nazanin" panose="00000400000000000000" pitchFamily="2" charset="-78"/>
              </a:rPr>
              <a:t>      ساختمان های بلند کلیه ارزش ها و سنت های قدیمی کالبد و سیمای شهرها را زیر پاگذاشته و مناظر طبیعی شهرها را از بین می برند .</a:t>
            </a:r>
            <a:endParaRPr lang="en-US" altLang="en-US" sz="2100">
              <a:cs typeface="B Nazani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81205" y="1911012"/>
            <a:ext cx="4405373" cy="2000548"/>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fa-IR" sz="3600" dirty="0">
                <a:latin typeface="+mn-lt"/>
                <a:cs typeface="B Nazanin" pitchFamily="2" charset="-78"/>
              </a:rPr>
              <a:t>فصل اول</a:t>
            </a:r>
            <a:r>
              <a:rPr lang="fa-IR" sz="3600" dirty="0">
                <a:latin typeface="+mn-lt"/>
                <a:cs typeface="B Nazanin" pitchFamily="2" charset="-78"/>
              </a:rPr>
              <a:t>:</a:t>
            </a:r>
          </a:p>
          <a:p>
            <a:pPr algn="ctr" fontAlgn="auto">
              <a:spcBef>
                <a:spcPts val="0"/>
              </a:spcBef>
              <a:spcAft>
                <a:spcPts val="0"/>
              </a:spcAft>
              <a:defRPr/>
            </a:pPr>
            <a:endParaRPr lang="fa-IR" sz="4400" dirty="0">
              <a:latin typeface="+mn-lt"/>
              <a:cs typeface="B Nazanin" pitchFamily="2" charset="-78"/>
            </a:endParaRPr>
          </a:p>
          <a:p>
            <a:pPr algn="ctr" fontAlgn="auto">
              <a:spcBef>
                <a:spcPts val="0"/>
              </a:spcBef>
              <a:spcAft>
                <a:spcPts val="0"/>
              </a:spcAft>
              <a:defRPr/>
            </a:pPr>
            <a:r>
              <a:rPr lang="fa-IR" sz="4400" dirty="0">
                <a:latin typeface="+mn-lt"/>
                <a:cs typeface="B Nazanin" pitchFamily="2" charset="-78"/>
              </a:rPr>
              <a:t> </a:t>
            </a:r>
            <a:r>
              <a:rPr lang="fa-IR" sz="4400" dirty="0">
                <a:latin typeface="+mn-lt"/>
                <a:cs typeface="B Nazanin" pitchFamily="2" charset="-78"/>
              </a:rPr>
              <a:t>انقراض شهرسازی جدید</a:t>
            </a:r>
            <a:endParaRPr lang="en-US" sz="4400" dirty="0">
              <a:latin typeface="+mn-lt"/>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fltVal val="0"/>
                                          </p:val>
                                        </p:tav>
                                        <p:tav tm="100000">
                                          <p:val>
                                            <p:strVal val="#ppt_w"/>
                                          </p:val>
                                        </p:tav>
                                      </p:tavLst>
                                    </p:anim>
                                    <p:anim calcmode="lin" valueType="num">
                                      <p:cBhvr>
                                        <p:cTn id="8" dur="2000" fill="hold"/>
                                        <p:tgtEl>
                                          <p:spTgt spid="4"/>
                                        </p:tgtEl>
                                        <p:attrNameLst>
                                          <p:attrName>ppt_h</p:attrName>
                                        </p:attrNameLst>
                                      </p:cBhvr>
                                      <p:tavLst>
                                        <p:tav tm="0">
                                          <p:val>
                                            <p:fltVal val="0"/>
                                          </p:val>
                                        </p:tav>
                                        <p:tav tm="100000">
                                          <p:val>
                                            <p:strVal val="#ppt_h"/>
                                          </p:val>
                                        </p:tav>
                                      </p:tavLst>
                                    </p:anim>
                                    <p:anim calcmode="lin" valueType="num">
                                      <p:cBhvr>
                                        <p:cTn id="9" dur="2000" fill="hold"/>
                                        <p:tgtEl>
                                          <p:spTgt spid="4"/>
                                        </p:tgtEl>
                                        <p:attrNameLst>
                                          <p:attrName>style.rotation</p:attrName>
                                        </p:attrNameLst>
                                      </p:cBhvr>
                                      <p:tavLst>
                                        <p:tav tm="0">
                                          <p:val>
                                            <p:fltVal val="360"/>
                                          </p:val>
                                        </p:tav>
                                        <p:tav tm="100000">
                                          <p:val>
                                            <p:fltVal val="0"/>
                                          </p:val>
                                        </p:tav>
                                      </p:tavLst>
                                    </p:anim>
                                    <p:animEffect transition="in" filter="fade">
                                      <p:cBhvr>
                                        <p:cTn id="10"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100">
                <a:solidFill>
                  <a:srgbClr val="00FF00"/>
                </a:solidFill>
                <a:cs typeface="B Nazanin" panose="00000400000000000000" pitchFamily="2" charset="-78"/>
              </a:rPr>
              <a:t>مسئله شهر ایده آل </a:t>
            </a:r>
            <a:endParaRPr lang="en-US" altLang="en-US" sz="2100">
              <a:solidFill>
                <a:srgbClr val="00FF00"/>
              </a:solidFill>
              <a:cs typeface="B Nazanin" panose="00000400000000000000" pitchFamily="2" charset="-78"/>
            </a:endParaRPr>
          </a:p>
          <a:p>
            <a:pPr algn="just">
              <a:lnSpc>
                <a:spcPct val="200000"/>
              </a:lnSpc>
            </a:pPr>
            <a:r>
              <a:rPr lang="fa-IR" altLang="en-US" sz="2100">
                <a:cs typeface="B Nazanin" panose="00000400000000000000" pitchFamily="2" charset="-78"/>
              </a:rPr>
              <a:t>       در سال 1922 شارل ادواردژنر طراح سوئیسی – فرانسوی که بعدها لقب لوکوربوزیه را برای خود انتخاب کرد طرحی برای «شهرمعاصر» که یک شهر 3میلیون نفری بود ارائه و در نمایشگاه پاریس به معرفی نمایش گذاشت که از آن روز تاکنون اید ه های مطرح شده در این طرح در همه جا مورد استفاده قرا ر گرفته است .لوکوربوزیه در این طرح سعی می کند با دیدی هنرمندانه به ماشین و ساختمان های بلند بنگرد و از آن ها در طراحی شهری استفاده کند .و بالاخره لوکوربوزیه به این باور رسید که اگر قرار باشد شهر یک شهر انسانی باشد ، باید بدون طبقه باشد. </a:t>
            </a:r>
            <a:endParaRPr lang="en-US" altLang="en-US" sz="2100">
              <a:cs typeface="B Nazani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100">
                <a:cs typeface="B Nazanin" panose="00000400000000000000" pitchFamily="2" charset="-78"/>
              </a:rPr>
              <a:t>        در طراحی شهر نباید به غنی و فقیر فکر کرد . بلکه باید به انسان فکر کرد و منظور از مقیاس انسانی ، همین است .یعنی درست به اندازه نیاز انسان ، نه بیشتر و نه کمتر  و به این ترتیب لوکوبوزیه هم مثل رایت به این نتیجه رسید که شهرساز – معمار رهبر طبیعی جامعه است .</a:t>
            </a:r>
            <a:endParaRPr lang="en-US" altLang="en-US" sz="2100">
              <a:cs typeface="B Nazani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445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100">
                <a:solidFill>
                  <a:srgbClr val="00FF00"/>
                </a:solidFill>
                <a:cs typeface="B Nazanin" panose="00000400000000000000" pitchFamily="2" charset="-78"/>
              </a:rPr>
              <a:t>        مشخصات شهر ایده آل متجددین را می توان بصورت زیر خلاصه کرد :</a:t>
            </a:r>
            <a:endParaRPr lang="en-US" altLang="en-US" sz="2100">
              <a:solidFill>
                <a:srgbClr val="00FF00"/>
              </a:solidFill>
              <a:cs typeface="B Nazanin" panose="00000400000000000000" pitchFamily="2" charset="-78"/>
            </a:endParaRPr>
          </a:p>
          <a:p>
            <a:pPr algn="just">
              <a:lnSpc>
                <a:spcPct val="150000"/>
              </a:lnSpc>
              <a:buFont typeface="Wingdings" panose="05000000000000000000" pitchFamily="2" charset="2"/>
              <a:buChar char="ü"/>
            </a:pPr>
            <a:r>
              <a:rPr lang="fa-IR" altLang="en-US" sz="2000">
                <a:cs typeface="B Nazanin" panose="00000400000000000000" pitchFamily="2" charset="-78"/>
              </a:rPr>
              <a:t>تراکم زیاد</a:t>
            </a:r>
            <a:endParaRPr lang="en-US" altLang="en-US" sz="2000">
              <a:cs typeface="B Nazanin" panose="00000400000000000000" pitchFamily="2" charset="-78"/>
            </a:endParaRPr>
          </a:p>
          <a:p>
            <a:pPr algn="just">
              <a:lnSpc>
                <a:spcPct val="150000"/>
              </a:lnSpc>
              <a:buFont typeface="Wingdings" panose="05000000000000000000" pitchFamily="2" charset="2"/>
              <a:buChar char="ü"/>
            </a:pPr>
            <a:r>
              <a:rPr lang="fa-IR" altLang="en-US" sz="2000">
                <a:cs typeface="B Nazanin" panose="00000400000000000000" pitchFamily="2" charset="-78"/>
              </a:rPr>
              <a:t>کم کردن زمین زیر ساخت( 15%) و افزایش فضای آزاد و سبز( 85%)</a:t>
            </a:r>
            <a:endParaRPr lang="en-US" altLang="en-US" sz="2000">
              <a:cs typeface="B Nazanin" panose="00000400000000000000" pitchFamily="2" charset="-78"/>
            </a:endParaRPr>
          </a:p>
          <a:p>
            <a:pPr algn="just">
              <a:lnSpc>
                <a:spcPct val="150000"/>
              </a:lnSpc>
              <a:buFont typeface="Wingdings" panose="05000000000000000000" pitchFamily="2" charset="2"/>
              <a:buChar char="ü"/>
            </a:pPr>
            <a:r>
              <a:rPr lang="fa-IR" altLang="en-US" sz="2000">
                <a:cs typeface="B Nazanin" panose="00000400000000000000" pitchFamily="2" charset="-78"/>
              </a:rPr>
              <a:t>عدم وجود آزادی و عدم امکان انتخاب به خاطر طراحی کامل مجموعه</a:t>
            </a:r>
            <a:endParaRPr lang="en-US" altLang="en-US" sz="2000">
              <a:cs typeface="B Nazanin" panose="00000400000000000000" pitchFamily="2" charset="-78"/>
            </a:endParaRPr>
          </a:p>
          <a:p>
            <a:pPr algn="just">
              <a:lnSpc>
                <a:spcPct val="150000"/>
              </a:lnSpc>
              <a:buFont typeface="Wingdings" panose="05000000000000000000" pitchFamily="2" charset="2"/>
              <a:buChar char="ü"/>
            </a:pPr>
            <a:r>
              <a:rPr lang="fa-IR" altLang="en-US" sz="2000">
                <a:cs typeface="B Nazanin" panose="00000400000000000000" pitchFamily="2" charset="-78"/>
              </a:rPr>
              <a:t>نبودن روح و حیات شهری</a:t>
            </a:r>
            <a:endParaRPr lang="en-US" altLang="en-US" sz="2000">
              <a:cs typeface="B Nazanin" panose="00000400000000000000" pitchFamily="2" charset="-78"/>
            </a:endParaRPr>
          </a:p>
          <a:p>
            <a:pPr algn="just">
              <a:lnSpc>
                <a:spcPct val="150000"/>
              </a:lnSpc>
              <a:buFont typeface="Wingdings" panose="05000000000000000000" pitchFamily="2" charset="2"/>
              <a:buChar char="ü"/>
            </a:pPr>
            <a:r>
              <a:rPr lang="fa-IR" altLang="en-US" sz="2000">
                <a:cs typeface="B Nazanin" panose="00000400000000000000" pitchFamily="2" charset="-78"/>
              </a:rPr>
              <a:t>نبودن تماس های اجتماعی شایسته یک شهر زنده</a:t>
            </a:r>
            <a:endParaRPr lang="en-US" altLang="en-US" sz="2000">
              <a:cs typeface="B Nazanin" panose="00000400000000000000" pitchFamily="2" charset="-78"/>
            </a:endParaRPr>
          </a:p>
          <a:p>
            <a:pPr algn="just">
              <a:lnSpc>
                <a:spcPct val="150000"/>
              </a:lnSpc>
              <a:buFont typeface="Wingdings" panose="05000000000000000000" pitchFamily="2" charset="2"/>
              <a:buChar char="ü"/>
            </a:pPr>
            <a:r>
              <a:rPr lang="fa-IR" altLang="en-US" sz="2000">
                <a:cs typeface="B Nazanin" panose="00000400000000000000" pitchFamily="2" charset="-78"/>
              </a:rPr>
              <a:t>وجود فضاها، پارکینگ ها و اتوبان های وسیع</a:t>
            </a:r>
            <a:endParaRPr lang="en-US" altLang="en-US" sz="2000">
              <a:cs typeface="B Nazanin" panose="00000400000000000000" pitchFamily="2" charset="-78"/>
            </a:endParaRPr>
          </a:p>
          <a:p>
            <a:pPr algn="just">
              <a:lnSpc>
                <a:spcPct val="150000"/>
              </a:lnSpc>
              <a:buFont typeface="Wingdings" panose="05000000000000000000" pitchFamily="2" charset="2"/>
              <a:buChar char="ü"/>
            </a:pPr>
            <a:r>
              <a:rPr lang="fa-IR" altLang="en-US" sz="2000">
                <a:cs typeface="B Nazanin" panose="00000400000000000000" pitchFamily="2" charset="-78"/>
              </a:rPr>
              <a:t>تکیه بر اهرم سلسله مراتب و قراردادن معماران و روشنفکران در راس هرم .</a:t>
            </a:r>
            <a:endParaRPr lang="en-US" altLang="en-US" sz="2000">
              <a:cs typeface="B Nazanin" panose="00000400000000000000" pitchFamily="2" charset="-78"/>
            </a:endParaRPr>
          </a:p>
          <a:p>
            <a:pPr algn="just">
              <a:lnSpc>
                <a:spcPct val="150000"/>
              </a:lnSpc>
              <a:buFont typeface="Wingdings" panose="05000000000000000000" pitchFamily="2" charset="2"/>
              <a:buChar char="ü"/>
            </a:pPr>
            <a:r>
              <a:rPr lang="fa-IR" altLang="en-US" sz="2000">
                <a:cs typeface="B Nazanin" panose="00000400000000000000" pitchFamily="2" charset="-78"/>
              </a:rPr>
              <a:t>ایده های فرد شهری و ضد تمدن شهری و توجه زیاد به مکانیزاسیون و اتوماسیون</a:t>
            </a:r>
            <a:r>
              <a:rPr lang="fa-IR" altLang="en-US" sz="2100">
                <a:cs typeface="B Nazanin" panose="00000400000000000000" pitchFamily="2" charset="-78"/>
              </a:rPr>
              <a:t>.</a:t>
            </a:r>
            <a:endParaRPr lang="en-US" altLang="en-US" sz="2100">
              <a:cs typeface="B Nazani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26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100">
                <a:cs typeface="B Nazanin" panose="00000400000000000000" pitchFamily="2" charset="-78"/>
              </a:rPr>
              <a:t>     زاگرب نو در یوگسلاوی که یکی از صدها نمونه شهرهای جدید است شهری است پر از ساختمان های مرتفع بتونی و شیشه ای ، آپارتمان های بلند ، مدرسه ، فروشگاه ... که زاگرب نو را به زاگرب قدیم و سایر شهرهای منطقه وصل می کند خلاصه در زاگرب نو همانند بر ازیلیا همه چیز در سطح استاندارد و حساب شده طراحی و تهیه شده است. زاگرب نو شهری است مرده و بدون روح.</a:t>
            </a:r>
            <a:endParaRPr lang="en-US" altLang="en-US" sz="2100">
              <a:cs typeface="B Nazanin" panose="00000400000000000000" pitchFamily="2" charset="-78"/>
            </a:endParaRPr>
          </a:p>
          <a:p>
            <a:pPr algn="just">
              <a:lnSpc>
                <a:spcPct val="200000"/>
              </a:lnSpc>
            </a:pPr>
            <a:r>
              <a:rPr lang="fa-IR" altLang="en-US" sz="2100">
                <a:cs typeface="B Nazanin" panose="00000400000000000000" pitchFamily="2" charset="-78"/>
              </a:rPr>
              <a:t>       دلیل اصلی در توجیه شکست «طراحی شهری جدید» اینست که طرح های ایده آل جدید تنها به ماشین وزندگی ماشینی قرن بیستم یعنی مکانیزاسیون و اتوماسیون توجه داشته اند و نه نیازهای انسانی .</a:t>
            </a:r>
            <a:endParaRPr lang="en-US" altLang="en-US" sz="2100">
              <a:cs typeface="B Nazani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461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100">
                <a:solidFill>
                  <a:srgbClr val="00FF00"/>
                </a:solidFill>
                <a:cs typeface="B Nazanin" panose="00000400000000000000" pitchFamily="2" charset="-78"/>
              </a:rPr>
              <a:t>مسئله خیابان ها </a:t>
            </a:r>
            <a:endParaRPr lang="en-US" altLang="en-US" sz="2100">
              <a:solidFill>
                <a:srgbClr val="00FF00"/>
              </a:solidFill>
              <a:cs typeface="B Nazanin" panose="00000400000000000000" pitchFamily="2" charset="-78"/>
            </a:endParaRPr>
          </a:p>
          <a:p>
            <a:pPr algn="just">
              <a:lnSpc>
                <a:spcPct val="200000"/>
              </a:lnSpc>
            </a:pPr>
            <a:r>
              <a:rPr lang="fa-IR" altLang="en-US" sz="2100">
                <a:cs typeface="B Nazanin" panose="00000400000000000000" pitchFamily="2" charset="-78"/>
              </a:rPr>
              <a:t>   وجود روابط انسانی یکی از مهمترین و اصولی ترین المان در طراحی شهری می باشد که در طرح های ایده آلی متجددین مطلقا وجود نداشت و درپایین آوردن کیفیت طرح ها بشدت موثر بود.آنچه در این طرح ها دیده نمی شود «خیابان» به مفهوم واقعی آنست . فضائی زنده ، مهیج و پرتحرک یا به تعبیری مهمترین فضای عمومی یک شهر .در طرح های جدید پارک ،میدان، فضای بازی و مراکز خرید جای خیابان را می گیرند و این خود به نحوی از ایده منطقه بندی و تفکیک فضاها و فعالیت های شهری متاثر بوده است .</a:t>
            </a:r>
            <a:endParaRPr lang="en-US" altLang="en-US" sz="2100">
              <a:cs typeface="B Nazani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461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100">
                <a:cs typeface="B Nazanin" panose="00000400000000000000" pitchFamily="2" charset="-78"/>
              </a:rPr>
              <a:t>        در دنیای واقعی نیز فعالیت هایی صورت گرفته تا بخش قدیمی شهرهایی مثل «مونیخ» را در مقابل هجوم ماشین در امان نگهدارد .و همچنین شهر باستانی «ونیز» شاید تنها شهری باشد در اروپا که اصولا مورد تهاجم و فشار ماشین قرار نگرفت .</a:t>
            </a:r>
            <a:endParaRPr lang="en-US" altLang="en-US" sz="2100">
              <a:cs typeface="B Nazanin" panose="00000400000000000000" pitchFamily="2" charset="-78"/>
            </a:endParaRPr>
          </a:p>
          <a:p>
            <a:pPr algn="just">
              <a:lnSpc>
                <a:spcPct val="200000"/>
              </a:lnSpc>
            </a:pPr>
            <a:r>
              <a:rPr lang="fa-IR" altLang="en-US" sz="2100">
                <a:cs typeface="B Nazanin" panose="00000400000000000000" pitchFamily="2" charset="-78"/>
              </a:rPr>
              <a:t>        خیابان که متجددین آن را فاضلاب شهری نامیده و آن را رد می کردند ، امروزه بار دیگر در همه جا ارزش دیرینه خود را برای شهرنشینان بازیافته است.با بازشناسی خیابان، می توان شهر ایده آل را نیز از نو تعریف کرده و بر آن اساس به طراحی و برنامه ریزی آن پرداخت .</a:t>
            </a:r>
            <a:endParaRPr lang="en-US" altLang="en-US" sz="2100">
              <a:cs typeface="B Nazani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26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100">
                <a:cs typeface="B Nazanin" panose="00000400000000000000" pitchFamily="2" charset="-78"/>
              </a:rPr>
              <a:t>    ایدئو لوژی جدید درحقیقت بیانیه ای است در ارتباط با اینکه مردم باید چگونه زندگی کنند وبر این اساس محل زندگی آن ها باید به چه صورت باشد . شاندیگار مرکز ایالات پنجاب و هاریانا هند که محصول این ایدئولوژی جدید بود در محلی باز و خالی از هر گونه فرم های سنتی ساخته شد و بنابراین هیچ گونه مانعی بر سر راه پیاده کردن فرم ها و مفاهیم خاص معماری و شهرسازی به ترتیبی که متجددین در فکر داشتند وجودنداشت .</a:t>
            </a:r>
            <a:endParaRPr lang="en-US" altLang="en-US" sz="2100">
              <a:cs typeface="B Nazanin" panose="00000400000000000000" pitchFamily="2" charset="-78"/>
            </a:endParaRPr>
          </a:p>
          <a:p>
            <a:pPr algn="just">
              <a:lnSpc>
                <a:spcPct val="200000"/>
              </a:lnSpc>
            </a:pPr>
            <a:r>
              <a:rPr lang="fa-IR" altLang="en-US" sz="2100">
                <a:cs typeface="B Nazanin" panose="00000400000000000000" pitchFamily="2" charset="-78"/>
              </a:rPr>
              <a:t>    مهمترین عاملی که در طراحی مسکن در شاندیگار اشکال جدی ایجاد کرد سوء تعبیر طراحان غربی طرح از مفهوم محرومیت در فرهنگ هند است. ولی بهر حال بزرگترین عیب شاندیگار نداشتن روح «هندی» است .</a:t>
            </a:r>
            <a:endParaRPr lang="en-US" altLang="en-US" sz="2100">
              <a:cs typeface="B Nazani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461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100">
                <a:solidFill>
                  <a:srgbClr val="00FF00"/>
                </a:solidFill>
                <a:cs typeface="B Nazanin" panose="00000400000000000000" pitchFamily="2" charset="-78"/>
              </a:rPr>
              <a:t>مسئله رفت و آمد</a:t>
            </a:r>
            <a:endParaRPr lang="en-US" altLang="en-US" sz="2100">
              <a:solidFill>
                <a:srgbClr val="00FF00"/>
              </a:solidFill>
              <a:cs typeface="B Nazanin" panose="00000400000000000000" pitchFamily="2" charset="-78"/>
            </a:endParaRPr>
          </a:p>
          <a:p>
            <a:pPr algn="just">
              <a:lnSpc>
                <a:spcPct val="200000"/>
              </a:lnSpc>
            </a:pPr>
            <a:r>
              <a:rPr lang="fa-IR" altLang="en-US" sz="2100">
                <a:cs typeface="B Nazanin" panose="00000400000000000000" pitchFamily="2" charset="-78"/>
              </a:rPr>
              <a:t>      طرح های شهری متجددین خواه رادیانت سیتی لوکوربوزیه یا شهر برودایکر رایت با وجود تفاوت های محسوسی که دارند حداقل در یک امر مشترکند و آن اینکه هر دو طرح نیاز به یک شبکه مجهز حمل و نقل دارند.</a:t>
            </a:r>
            <a:endParaRPr lang="en-US" altLang="en-US" sz="2100">
              <a:cs typeface="B Nazanin" panose="00000400000000000000" pitchFamily="2" charset="-78"/>
            </a:endParaRPr>
          </a:p>
          <a:p>
            <a:pPr algn="just">
              <a:lnSpc>
                <a:spcPct val="200000"/>
              </a:lnSpc>
            </a:pPr>
            <a:r>
              <a:rPr lang="fa-IR" altLang="en-US" sz="2100">
                <a:cs typeface="B Nazanin" panose="00000400000000000000" pitchFamily="2" charset="-78"/>
              </a:rPr>
              <a:t>      متجددین در طرح های خود همیشه یک اصل را بطور مطلق دنبال کرده اند و آن عدم تمرکز است.پیروی از این اصل  الزاماً به صدها میلیون چرخ اتومبیل ، میلیون ها کیلومتر اتوبان و تخریب کامل محیط طبیعی انجامیده است .</a:t>
            </a:r>
            <a:endParaRPr lang="en-US" altLang="en-US" sz="2100">
              <a:cs typeface="B Nazani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100">
                <a:cs typeface="B Nazanin" panose="00000400000000000000" pitchFamily="2" charset="-78"/>
              </a:rPr>
              <a:t>    شهر ایده آل واقعی نیازی به آنچنان سیستم پیچیده حمل  و نقل ندارد شهر ایده آل باید شهر عابرین پیاده باشد پر از فعالیت های متنوع انسانی و فضاهای مربوطه نظیر مدرسه و مسجدو ...</a:t>
            </a:r>
            <a:endParaRPr lang="en-US" altLang="en-US" sz="2100">
              <a:cs typeface="B Nazanin" panose="00000400000000000000" pitchFamily="2" charset="-78"/>
            </a:endParaRPr>
          </a:p>
          <a:p>
            <a:pPr algn="just">
              <a:lnSpc>
                <a:spcPct val="200000"/>
              </a:lnSpc>
            </a:pPr>
            <a:r>
              <a:rPr lang="fa-IR" altLang="en-US" sz="2100">
                <a:cs typeface="B Nazanin" panose="00000400000000000000" pitchFamily="2" charset="-78"/>
              </a:rPr>
              <a:t>    بنابراین مکتب متجدد با تمام ادعاها و رویاهای خود نه تنها مسائل شهری معاصر نظیر حاشیه نشینی و نوسازی را حل نکرد، بلکه به ابعاد تازه تری نیز به مسائل ومشکلات گذشته افزود.</a:t>
            </a:r>
            <a:endParaRPr lang="en-US" altLang="en-US" sz="2100">
              <a:cs typeface="B Nazani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662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100">
                <a:solidFill>
                  <a:srgbClr val="00FF00"/>
                </a:solidFill>
                <a:cs typeface="B Nazanin" panose="00000400000000000000" pitchFamily="2" charset="-78"/>
              </a:rPr>
              <a:t>مسئله منطقه بندی</a:t>
            </a:r>
            <a:endParaRPr lang="en-US" altLang="en-US" sz="2100">
              <a:solidFill>
                <a:srgbClr val="00FF00"/>
              </a:solidFill>
              <a:cs typeface="B Nazanin" panose="00000400000000000000" pitchFamily="2" charset="-78"/>
            </a:endParaRPr>
          </a:p>
          <a:p>
            <a:pPr algn="just">
              <a:lnSpc>
                <a:spcPct val="200000"/>
              </a:lnSpc>
            </a:pPr>
            <a:r>
              <a:rPr lang="fa-IR" altLang="en-US" sz="2000">
                <a:cs typeface="B Nazanin" panose="00000400000000000000" pitchFamily="2" charset="-78"/>
              </a:rPr>
              <a:t>        یکی از زشت ترین ایده های شهری که توسط نهضت متجددین در شهرسازی معرفی شد،ایده تقسیم شهر به بخش ها و کاربریهای متفاوت بود. متجددین توصیه می کنند که مناطق مسکونی باید در میان پارک ها قرار گرفته و از کاربری های دیگر بخصوص کاربری های مزاحم و ناسازگار صنعتی و تجاری بوسیله کمربندی جدا شوند.</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مهمترین وباارزش ترین کیفیت و خصوصیتی که شهرها قبل از تهاجم تجدد و تجددگرایی دارا بودند همان تنوع بیحد آن ها بود. امروز هم یک بلوک شهری مطلوب ، انسانی و زنده جائی است که مخلوطی از فعالیت های متنوع در کنار یکدیگر محیطی سالم وفعال و کامل برای فعالیت های انسانی فراهم آورند.</a:t>
            </a:r>
            <a:endParaRPr lang="en-US" altLang="en-US" sz="2000">
              <a:cs typeface="B Nazani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26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100">
                <a:solidFill>
                  <a:srgbClr val="00FF00"/>
                </a:solidFill>
                <a:cs typeface="B Nazanin" panose="00000400000000000000" pitchFamily="2" charset="-78"/>
              </a:rPr>
              <a:t>  تجدد:</a:t>
            </a:r>
            <a:r>
              <a:rPr lang="fa-IR" altLang="en-US" sz="2100">
                <a:cs typeface="B Nazanin" panose="00000400000000000000" pitchFamily="2" charset="-78"/>
              </a:rPr>
              <a:t> تجدد یا مدرنیزم که از اوایل دهه دوم قرن حاضر بدنبال انقلاب صنعتی و با بسط تکنولوژی و علم گرایی پدید آمد بلافاصله کلیه زمینه های فعالیت انسانی را فراگرفت. از صنعت به معماری، از معماری به هنر،از همه اینها به شهرسازی رسوخ پیدا کرد.</a:t>
            </a:r>
            <a:endParaRPr lang="en-US" altLang="en-US" sz="2100">
              <a:cs typeface="B Nazanin" panose="00000400000000000000" pitchFamily="2" charset="-78"/>
            </a:endParaRPr>
          </a:p>
          <a:p>
            <a:pPr algn="just">
              <a:lnSpc>
                <a:spcPct val="200000"/>
              </a:lnSpc>
            </a:pPr>
            <a:r>
              <a:rPr lang="fa-IR" altLang="en-US" sz="2100">
                <a:cs typeface="B Nazanin" panose="00000400000000000000" pitchFamily="2" charset="-78"/>
              </a:rPr>
              <a:t>    شهرسازی جدید از یک طرف توسط معماران متجدد، از طرفی توسط سرمایه داران و سرمایه گذاران و بورس بازان ، از طرف دیگر بوسیله مهندسین راه و ساختمان ، ترافیک و مهمتر از همه توسط ماشین (اتومبیل و قطارد ...) مورد تهاجم بی امان قرار می گیرد.</a:t>
            </a:r>
            <a:endParaRPr lang="en-US" altLang="en-US" sz="2100">
              <a:cs typeface="B Nazanin" panose="00000400000000000000" pitchFamily="2" charset="-78"/>
            </a:endParaRPr>
          </a:p>
          <a:p>
            <a:pPr algn="just">
              <a:lnSpc>
                <a:spcPct val="200000"/>
              </a:lnSpc>
            </a:pPr>
            <a:r>
              <a:rPr lang="fa-IR" altLang="en-US" sz="2100">
                <a:cs typeface="B Nazanin" panose="00000400000000000000" pitchFamily="2" charset="-78"/>
              </a:rPr>
              <a:t>     بدون شک این جریان علاوه بر جنبه های تکنولوژیکی و اقتصادی،ابعاد فرهنگی و سیاسی نیز بخود گرفته بود.</a:t>
            </a:r>
            <a:endParaRPr lang="en-US" altLang="en-US" sz="2100">
              <a:cs typeface="B Nazani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100">
                <a:cs typeface="B Nazanin" panose="00000400000000000000" pitchFamily="2" charset="-78"/>
              </a:rPr>
              <a:t>       یک بلوک شهری ایده آل از دیدگاه زندگی واقعی و نه ازدید طراحی صرف، جائی است که بتواند زمان معاصر و آنچه را که در شکل دادن به محیط موجود به نحوی موثر بوده است همه را در خود جای دهد. کنارگذاشتن منطقه بندی های تک عملکردی باید به عنوان یک رستاخیز و یک اقدام متحولانه در شهرسازی صورت پذیرد.</a:t>
            </a:r>
            <a:endParaRPr lang="en-US" altLang="en-US" sz="2100">
              <a:cs typeface="B Nazanin" panose="00000400000000000000" pitchFamily="2" charset="-78"/>
            </a:endParaRPr>
          </a:p>
          <a:p>
            <a:pPr algn="just">
              <a:lnSpc>
                <a:spcPct val="200000"/>
              </a:lnSpc>
            </a:pPr>
            <a:r>
              <a:rPr lang="fa-IR" altLang="en-US" sz="2100">
                <a:cs typeface="B Nazanin" panose="00000400000000000000" pitchFamily="2" charset="-78"/>
              </a:rPr>
              <a:t>       ولی موحش تر از منطقه بندی تک عملکردی ، الگوهای تک عملکردی است.یکی از نمونه های زنده ، الگوی تک عملکردی خیابان راج در دهلی نو است .</a:t>
            </a:r>
            <a:endParaRPr lang="en-US" altLang="en-US" sz="2100">
              <a:cs typeface="B Nazani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461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100">
                <a:solidFill>
                  <a:srgbClr val="00FF00"/>
                </a:solidFill>
                <a:cs typeface="B Nazanin" panose="00000400000000000000" pitchFamily="2" charset="-78"/>
              </a:rPr>
              <a:t>مسئله استاندارد زدگی</a:t>
            </a:r>
            <a:endParaRPr lang="en-US" altLang="en-US" sz="2100">
              <a:solidFill>
                <a:srgbClr val="00FF00"/>
              </a:solidFill>
              <a:cs typeface="B Nazanin" panose="00000400000000000000" pitchFamily="2" charset="-78"/>
            </a:endParaRPr>
          </a:p>
          <a:p>
            <a:pPr algn="just">
              <a:lnSpc>
                <a:spcPct val="200000"/>
              </a:lnSpc>
            </a:pPr>
            <a:r>
              <a:rPr lang="fa-IR" altLang="en-US" sz="2100">
                <a:cs typeface="B Nazanin" panose="00000400000000000000" pitchFamily="2" charset="-78"/>
              </a:rPr>
              <a:t>        متجددین که بشدت حامی یکنواخت کردن فرم ها و هر گونه تنوع را بر خلاف اصول طراحی می دانستند سعی در ایجاد استاندارد هایی کردند تا کلیه اجزا عناصر را در همه جا تحت یک نظم و نظام واحد در آوردند. اساس اینگونه استانداردها بر یکسانی و یکنواختی اجتماعی استوار بود. لوکوربوزیه معتقد به بوجود آوردن «روح تولید انبوه» در همه جوانب و ابعادزندگی بود. خاصیت تولید انبوه مهمتر از همه در ارزانی و همسانی آن است و این خود کافی است که در کمترین مدت ممکن همه چیز را استاندارد کند.</a:t>
            </a:r>
            <a:endParaRPr lang="en-US" altLang="en-US" sz="2100">
              <a:cs typeface="B Nazani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55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به جرات می توان گفت که هیچ یک از ابزار برنامه ریزی و شهرسازی جدید به اندازه منطقه بندی در تخریب شهرها و پایین آوردن کیفیت زندگی در آن ها و همچنین ورشگستگی آن ها موثر نبوده اند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اولین و مهمترین اثر فاجعه آمیز منطقه بندی بوجود آمدن مناطقی بود که تنها در قسمت کمی از روز یا هفته زنده و فعال و بقیه اوقات مرده و فاقد حیات بوده این برای شهر و شهرسازی یک فاجعه است.</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چیزی که در طرح های متجددین به هیچ وجه پیش بینی نشده بود اتلاف منابع ، بخصوص انرژی به عنوان یکی از آثار منفی منطقه بندی است ، لیکن اتلاف منابع انسانی در اثر اعمال سیاست های منطقه بندی از آن هم اسف بارتر است .</a:t>
            </a:r>
            <a:endParaRPr lang="en-US" altLang="en-US" sz="2000">
              <a:cs typeface="B Nazani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461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100">
                <a:solidFill>
                  <a:srgbClr val="00FF00"/>
                </a:solidFill>
                <a:cs typeface="B Nazanin" panose="00000400000000000000" pitchFamily="2" charset="-78"/>
              </a:rPr>
              <a:t>مسئله مسکن </a:t>
            </a:r>
            <a:endParaRPr lang="en-US" altLang="en-US" sz="2100">
              <a:solidFill>
                <a:srgbClr val="00FF00"/>
              </a:solidFill>
              <a:cs typeface="B Nazanin" panose="00000400000000000000" pitchFamily="2" charset="-78"/>
            </a:endParaRPr>
          </a:p>
          <a:p>
            <a:pPr algn="just">
              <a:lnSpc>
                <a:spcPct val="200000"/>
              </a:lnSpc>
            </a:pPr>
            <a:r>
              <a:rPr lang="fa-IR" altLang="en-US" sz="2100">
                <a:cs typeface="B Nazanin" panose="00000400000000000000" pitchFamily="2" charset="-78"/>
              </a:rPr>
              <a:t>     مسئله مسکن  و راه حلهای آن بترتیبی که می شناسیم یعنی «مسکن انبوه» و «مسکن دولتی» و یا «مسکن عمومی»، نیز از ابداعات نوگرایان است. مسئله مسکن در درجه اول به محتوای معنی و مفهوم آن ارتباط پیدا می کند نه فرم آن و این چیزی است که متجددین هرگز برخورد واقع بینانه ای نسبت به آن نداشته اند. یکی از عوامل  عمده ای که کیفیت خوب و جالب شهر های قدیمی را بوجود می آورد ، همین بی نظمی ظاهری ، تنوع و زنده بودن بافت آن شهر ها است .</a:t>
            </a:r>
            <a:endParaRPr lang="en-US" altLang="en-US" sz="2100">
              <a:cs typeface="B Nazani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267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100">
                <a:solidFill>
                  <a:srgbClr val="00FF00"/>
                </a:solidFill>
                <a:cs typeface="B Nazanin" panose="00000400000000000000" pitchFamily="2" charset="-78"/>
              </a:rPr>
              <a:t>عوامل استفاده از مسکن انبوه :</a:t>
            </a:r>
            <a:endParaRPr lang="en-US" altLang="en-US" sz="2100">
              <a:solidFill>
                <a:srgbClr val="00FF00"/>
              </a:solidFill>
              <a:cs typeface="B Nazanin" panose="00000400000000000000" pitchFamily="2" charset="-78"/>
            </a:endParaRPr>
          </a:p>
          <a:p>
            <a:pPr algn="just">
              <a:lnSpc>
                <a:spcPct val="200000"/>
              </a:lnSpc>
            </a:pPr>
            <a:r>
              <a:rPr lang="fa-IR" altLang="en-US" sz="2100">
                <a:cs typeface="B Nazanin" panose="00000400000000000000" pitchFamily="2" charset="-78"/>
              </a:rPr>
              <a:t>      یکی اینکه مسکن انبوه از نظر اقتصادی مقرون به صرف بوده و راه حل ارزانی برای مسئله مسکن است.</a:t>
            </a:r>
          </a:p>
          <a:p>
            <a:pPr algn="just">
              <a:lnSpc>
                <a:spcPct val="200000"/>
              </a:lnSpc>
            </a:pPr>
            <a:r>
              <a:rPr lang="fa-IR" altLang="en-US" sz="2100">
                <a:cs typeface="B Nazanin" panose="00000400000000000000" pitchFamily="2" charset="-78"/>
              </a:rPr>
              <a:t>      دیگر اینکه مسکن انبوه از نظر ادرای راندمان خوبی داشته و اجرای آن ساده است .</a:t>
            </a:r>
            <a:endParaRPr lang="en-US" altLang="en-US" sz="2100">
              <a:cs typeface="B Nazani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674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100">
                <a:solidFill>
                  <a:srgbClr val="00FF00"/>
                </a:solidFill>
                <a:cs typeface="B Nazanin" panose="00000400000000000000" pitchFamily="2" charset="-78"/>
              </a:rPr>
              <a:t>معماری </a:t>
            </a:r>
            <a:endParaRPr lang="en-US" altLang="en-US" sz="2100">
              <a:solidFill>
                <a:srgbClr val="00FF00"/>
              </a:solidFill>
              <a:cs typeface="B Nazanin" panose="00000400000000000000" pitchFamily="2" charset="-78"/>
            </a:endParaRPr>
          </a:p>
          <a:p>
            <a:pPr algn="just">
              <a:lnSpc>
                <a:spcPct val="200000"/>
              </a:lnSpc>
            </a:pPr>
            <a:r>
              <a:rPr lang="fa-IR" altLang="en-US" sz="2100">
                <a:cs typeface="B Nazanin" panose="00000400000000000000" pitchFamily="2" charset="-78"/>
              </a:rPr>
              <a:t>      در آغاز قرن بیستم دانیل برنهام قانونی را تدوین نمود که تا 75 سال بعد بر معماری و طراحی شهری جدید حاکم بود. برنهام چنین اظهار داشت: طرح های کوچک طراحی نکنید ، زیرا این گونه طرحها نیروئی ندارند تا خون انسان را بجوش آورند و احتمالا خود می میرند . طرح های بزرگ طراحی کنید . امیدتان و همتتان را بالا نگه دارید و بخاطر داشته باشید که یک اثر عالی هنگامی که ثبت شد ، هرگز نمی میرد. سال ها پس از رفتن ، آن اثر با قدرت تمام باقی می ماند.</a:t>
            </a:r>
          </a:p>
          <a:p>
            <a:pPr algn="just">
              <a:lnSpc>
                <a:spcPct val="200000"/>
              </a:lnSpc>
            </a:pPr>
            <a:r>
              <a:rPr lang="fa-IR" altLang="en-US" sz="2100">
                <a:cs typeface="B Nazanin" panose="00000400000000000000" pitchFamily="2" charset="-78"/>
              </a:rPr>
              <a:t>    در همان زمان شوماخر در کتابی که عنوانش خیلی زود برسر زبان ها افتاد نوشت : کوچک زیبا است .</a:t>
            </a:r>
            <a:endParaRPr lang="en-US" altLang="en-US" sz="2100">
              <a:cs typeface="B Nazanin" panose="00000400000000000000" pitchFamily="2" charset="-78"/>
            </a:endParaRPr>
          </a:p>
          <a:p>
            <a:pPr algn="just">
              <a:lnSpc>
                <a:spcPct val="200000"/>
              </a:lnSpc>
            </a:pPr>
            <a:endParaRPr lang="en-US" altLang="en-US" sz="2100">
              <a:cs typeface="B Nazani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048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100">
                <a:solidFill>
                  <a:srgbClr val="00FF00"/>
                </a:solidFill>
                <a:cs typeface="B Nazanin" panose="00000400000000000000" pitchFamily="2" charset="-78"/>
              </a:rPr>
              <a:t>کنار گذاشتن تجدد بطور کلی حاوی آثاری مطلوب خواهد بود که عبارتند از :</a:t>
            </a:r>
            <a:endParaRPr lang="en-US" altLang="en-US" sz="2100">
              <a:solidFill>
                <a:srgbClr val="00FF00"/>
              </a:solidFill>
              <a:cs typeface="B Nazanin" panose="00000400000000000000" pitchFamily="2" charset="-78"/>
            </a:endParaRPr>
          </a:p>
          <a:p>
            <a:pPr algn="just">
              <a:lnSpc>
                <a:spcPct val="200000"/>
              </a:lnSpc>
            </a:pPr>
            <a:r>
              <a:rPr lang="fa-IR" altLang="en-US" sz="2000">
                <a:cs typeface="B Nazanin" panose="00000400000000000000" pitchFamily="2" charset="-78"/>
              </a:rPr>
              <a:t>     </a:t>
            </a:r>
            <a:r>
              <a:rPr lang="fa-IR" altLang="en-US" sz="2000">
                <a:solidFill>
                  <a:srgbClr val="00FF00"/>
                </a:solidFill>
                <a:cs typeface="B Nazanin" panose="00000400000000000000" pitchFamily="2" charset="-78"/>
              </a:rPr>
              <a:t>اولین</a:t>
            </a:r>
            <a:r>
              <a:rPr lang="fa-IR" altLang="en-US" sz="2000">
                <a:cs typeface="B Nazanin" panose="00000400000000000000" pitchFamily="2" charset="-78"/>
              </a:rPr>
              <a:t> نتیجه کنار گذاشتن تجدد آغاز کوششی همه جانبه برای پی ریزی یک تئوری خودی در معماری ، در شهر و در شهرسازی است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a:t>
            </a:r>
            <a:r>
              <a:rPr lang="fa-IR" altLang="en-US" sz="2000">
                <a:solidFill>
                  <a:srgbClr val="00FF00"/>
                </a:solidFill>
                <a:cs typeface="B Nazanin" panose="00000400000000000000" pitchFamily="2" charset="-78"/>
              </a:rPr>
              <a:t>دومین</a:t>
            </a:r>
            <a:r>
              <a:rPr lang="fa-IR" altLang="en-US" sz="2000">
                <a:cs typeface="B Nazanin" panose="00000400000000000000" pitchFamily="2" charset="-78"/>
              </a:rPr>
              <a:t> نتیجه کنار گذاشتن تجدد، متوقف شدن ساختن ساختمان های بلند است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محدود کردن ارتفاع ساختمان ها در یک حد مطلوب و معقول و متناسب با ظرفیت و پتانسیل هر شهر و هر محل ایده بسیار مفید و عملی است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a:t>
            </a:r>
            <a:r>
              <a:rPr lang="fa-IR" altLang="en-US" sz="2000">
                <a:solidFill>
                  <a:srgbClr val="00FF00"/>
                </a:solidFill>
                <a:cs typeface="B Nazanin" panose="00000400000000000000" pitchFamily="2" charset="-78"/>
              </a:rPr>
              <a:t>سومین</a:t>
            </a:r>
            <a:r>
              <a:rPr lang="fa-IR" altLang="en-US" sz="2000">
                <a:cs typeface="B Nazanin" panose="00000400000000000000" pitchFamily="2" charset="-78"/>
              </a:rPr>
              <a:t> نتیجه توقف تجدد ، جلوگیری از تخریب کلی ساختمان های موجود و بناهای تاریخی و قدیمی است .</a:t>
            </a:r>
            <a:endParaRPr lang="en-US" altLang="en-US" sz="2000">
              <a:cs typeface="B Nazani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554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a:t>
            </a:r>
            <a:r>
              <a:rPr lang="fa-IR" altLang="en-US" sz="2000">
                <a:solidFill>
                  <a:srgbClr val="00FF00"/>
                </a:solidFill>
                <a:cs typeface="B Nazanin" panose="00000400000000000000" pitchFamily="2" charset="-78"/>
              </a:rPr>
              <a:t>چهارم</a:t>
            </a:r>
            <a:r>
              <a:rPr lang="fa-IR" altLang="en-US" sz="2000">
                <a:cs typeface="B Nazanin" panose="00000400000000000000" pitchFamily="2" charset="-78"/>
              </a:rPr>
              <a:t> اینکه  در تجدد گرائی ایجاد اتوبان های جدید شهری را غیر ضروری می نماید.</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a:t>
            </a:r>
            <a:r>
              <a:rPr lang="fa-IR" altLang="en-US" sz="2000">
                <a:solidFill>
                  <a:srgbClr val="00FF00"/>
                </a:solidFill>
                <a:cs typeface="B Nazanin" panose="00000400000000000000" pitchFamily="2" charset="-78"/>
              </a:rPr>
              <a:t>پنجم</a:t>
            </a:r>
            <a:r>
              <a:rPr lang="fa-IR" altLang="en-US" sz="2000">
                <a:cs typeface="B Nazanin" panose="00000400000000000000" pitchFamily="2" charset="-78"/>
              </a:rPr>
              <a:t> اینکه برای از بین بردن آثار تجدد باید با تدوین قوانینی ، صنعت و ساختمان سازی را مسئول کیفیت محصولات آن ها قرار داد.</a:t>
            </a:r>
            <a:endParaRPr lang="en-US" altLang="en-US" sz="2000">
              <a:cs typeface="B Nazanin" panose="00000400000000000000" pitchFamily="2" charset="-78"/>
            </a:endParaRPr>
          </a:p>
          <a:p>
            <a:pPr algn="just">
              <a:lnSpc>
                <a:spcPct val="200000"/>
              </a:lnSpc>
            </a:pPr>
            <a:r>
              <a:rPr lang="fa-IR" altLang="en-US" sz="2000">
                <a:solidFill>
                  <a:srgbClr val="00FF00"/>
                </a:solidFill>
                <a:cs typeface="B Nazanin" panose="00000400000000000000" pitchFamily="2" charset="-78"/>
              </a:rPr>
              <a:t>     ششم</a:t>
            </a:r>
            <a:r>
              <a:rPr lang="fa-IR" altLang="en-US" sz="2000">
                <a:cs typeface="B Nazanin" panose="00000400000000000000" pitchFamily="2" charset="-78"/>
              </a:rPr>
              <a:t> اینکه با طرد تجدد گرائی ، منطقه بندی نیز که بطور غیر طبیعی و براساس منطقی سطحی و هدف هایی یک بعدی و عموماً غیر انسانی به تقسیم و توزیع کاربری ها پرداخته است باید متوقف شود.</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a:t>
            </a:r>
            <a:r>
              <a:rPr lang="fa-IR" altLang="en-US" sz="2000">
                <a:solidFill>
                  <a:srgbClr val="00FF00"/>
                </a:solidFill>
                <a:cs typeface="B Nazanin" panose="00000400000000000000" pitchFamily="2" charset="-78"/>
              </a:rPr>
              <a:t>هفتم</a:t>
            </a:r>
            <a:r>
              <a:rPr lang="fa-IR" altLang="en-US" sz="2000">
                <a:cs typeface="B Nazanin" panose="00000400000000000000" pitchFamily="2" charset="-78"/>
              </a:rPr>
              <a:t> اینکه باید شعار«هرچه بزرگتر بهتر»را کنار گذاشته و مقیاس ساختمان ها را به مقیاس کوچکتر و انسانی تر تقلیل داد و</a:t>
            </a:r>
          </a:p>
          <a:p>
            <a:pPr algn="just">
              <a:lnSpc>
                <a:spcPct val="200000"/>
              </a:lnSpc>
            </a:pPr>
            <a:r>
              <a:rPr lang="fa-IR" altLang="en-US" sz="2000">
                <a:cs typeface="B Nazanin" panose="00000400000000000000" pitchFamily="2" charset="-78"/>
              </a:rPr>
              <a:t>    </a:t>
            </a:r>
            <a:r>
              <a:rPr lang="fa-IR" altLang="en-US" sz="2000">
                <a:solidFill>
                  <a:srgbClr val="00FF00"/>
                </a:solidFill>
                <a:cs typeface="B Nazanin" panose="00000400000000000000" pitchFamily="2" charset="-78"/>
              </a:rPr>
              <a:t>هشتم</a:t>
            </a:r>
            <a:r>
              <a:rPr lang="fa-IR" altLang="en-US" sz="2000">
                <a:cs typeface="B Nazanin" panose="00000400000000000000" pitchFamily="2" charset="-78"/>
              </a:rPr>
              <a:t> اینکه باید در آموزش معماری و شهرسازی ما تغییر و تحول اساسی پدید آید .</a:t>
            </a:r>
            <a:endParaRPr lang="en-US" altLang="en-US" sz="2000">
              <a:cs typeface="B Nazani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461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100">
                <a:solidFill>
                  <a:srgbClr val="00FF00"/>
                </a:solidFill>
                <a:cs typeface="B Nazanin" panose="00000400000000000000" pitchFamily="2" charset="-78"/>
              </a:rPr>
              <a:t>تجربه برازیلیا:</a:t>
            </a:r>
            <a:endParaRPr lang="en-US" altLang="en-US" sz="2100">
              <a:solidFill>
                <a:srgbClr val="00FF00"/>
              </a:solidFill>
              <a:cs typeface="B Nazanin" panose="00000400000000000000" pitchFamily="2" charset="-78"/>
            </a:endParaRPr>
          </a:p>
          <a:p>
            <a:pPr algn="just">
              <a:lnSpc>
                <a:spcPct val="200000"/>
              </a:lnSpc>
            </a:pPr>
            <a:r>
              <a:rPr lang="fa-IR" altLang="en-US" sz="2100">
                <a:cs typeface="B Nazanin" panose="00000400000000000000" pitchFamily="2" charset="-78"/>
              </a:rPr>
              <a:t>        ساختن شهر برازیلیا به عنوان پایتخت جدید کشور برزیل شاید عظیم ترین فعالیت هماهنگی است که بعنوان یک پروژه واحد شهرسازی در دوران جدید صورت گرفته است.</a:t>
            </a:r>
            <a:endParaRPr lang="en-US" altLang="en-US" sz="2100">
              <a:cs typeface="B Nazanin" panose="00000400000000000000" pitchFamily="2" charset="-78"/>
            </a:endParaRPr>
          </a:p>
          <a:p>
            <a:pPr algn="just">
              <a:lnSpc>
                <a:spcPct val="200000"/>
              </a:lnSpc>
            </a:pPr>
            <a:r>
              <a:rPr lang="fa-IR" altLang="en-US" sz="2100">
                <a:cs typeface="B Nazanin" panose="00000400000000000000" pitchFamily="2" charset="-78"/>
              </a:rPr>
              <a:t>       ده سال پس از شروع کار ، برزیلیا چیزی شدکلاً متفاوت از طرح اولیه .بعضی از این تفاوت ها بخاطر عدم موفقیت در تکمیل اجزاء وعناصری بود که در طرح پیش بینی شده بود و همچنین مشکل دیگر ، مسئله جهت یابی بود که بخاطر ناهماهنگی در شماره گذاری خیابان ها و اعتبار اجتماعی قسمت های خاصی از شهر حادث شده بود.</a:t>
            </a:r>
            <a:endParaRPr lang="en-US" altLang="en-US" sz="2100">
              <a:cs typeface="B Nazani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381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914400" indent="-45720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100">
                <a:solidFill>
                  <a:srgbClr val="00FF00"/>
                </a:solidFill>
                <a:cs typeface="B Nazanin" panose="00000400000000000000" pitchFamily="2" charset="-78"/>
              </a:rPr>
              <a:t>برازیلیا از چهار قسمت عمده تشکیل شده است :</a:t>
            </a:r>
            <a:endParaRPr lang="en-US" altLang="en-US" sz="2100">
              <a:solidFill>
                <a:srgbClr val="00FF00"/>
              </a:solidFill>
              <a:cs typeface="B Nazanin" panose="00000400000000000000" pitchFamily="2" charset="-78"/>
            </a:endParaRPr>
          </a:p>
          <a:p>
            <a:pPr lvl="1" algn="just">
              <a:lnSpc>
                <a:spcPct val="200000"/>
              </a:lnSpc>
              <a:buFont typeface="Century Gothic" panose="020B0502020202020204" pitchFamily="34" charset="0"/>
              <a:buAutoNum type="arabicPeriod"/>
            </a:pPr>
            <a:r>
              <a:rPr lang="fa-IR" altLang="en-US" sz="2000">
                <a:cs typeface="B Nazanin" panose="00000400000000000000" pitchFamily="2" charset="-78"/>
              </a:rPr>
              <a:t>بخش طراحی شده مرکزی موسوم به </a:t>
            </a:r>
            <a:r>
              <a:rPr lang="en-US" altLang="en-US" sz="1600">
                <a:cs typeface="B Nazanin" panose="00000400000000000000" pitchFamily="2" charset="-78"/>
              </a:rPr>
              <a:t>pilot plan</a:t>
            </a:r>
            <a:r>
              <a:rPr lang="fa-IR" altLang="en-US" sz="1600">
                <a:cs typeface="B Nazanin" panose="00000400000000000000" pitchFamily="2" charset="-78"/>
              </a:rPr>
              <a:t> </a:t>
            </a:r>
            <a:r>
              <a:rPr lang="fa-IR" altLang="en-US" sz="2000">
                <a:cs typeface="B Nazanin" panose="00000400000000000000" pitchFamily="2" charset="-78"/>
              </a:rPr>
              <a:t>که شامل بلوک های عظیم ساختمانی ، تعدادی واحدهای مسکونی خطی و تعدادی نیز اماکن حاشیه ای .</a:t>
            </a:r>
            <a:endParaRPr lang="en-US" altLang="en-US" sz="2000">
              <a:cs typeface="B Nazanin" panose="00000400000000000000" pitchFamily="2" charset="-78"/>
            </a:endParaRPr>
          </a:p>
          <a:p>
            <a:pPr lvl="1" algn="just">
              <a:lnSpc>
                <a:spcPct val="200000"/>
              </a:lnSpc>
              <a:buFont typeface="Century Gothic" panose="020B0502020202020204" pitchFamily="34" charset="0"/>
              <a:buAutoNum type="arabicPeriod"/>
            </a:pPr>
            <a:r>
              <a:rPr lang="fa-IR" altLang="en-US" sz="2000">
                <a:cs typeface="B Nazanin" panose="00000400000000000000" pitchFamily="2" charset="-78"/>
              </a:rPr>
              <a:t>شهرهای اقماری که قسمت اعظم جمعیت برازیلیا را در خود جای داده است .</a:t>
            </a:r>
            <a:endParaRPr lang="en-US" altLang="en-US" sz="2000">
              <a:cs typeface="B Nazanin" panose="00000400000000000000" pitchFamily="2" charset="-78"/>
            </a:endParaRPr>
          </a:p>
          <a:p>
            <a:pPr lvl="1" algn="just">
              <a:lnSpc>
                <a:spcPct val="200000"/>
              </a:lnSpc>
              <a:buFont typeface="Century Gothic" panose="020B0502020202020204" pitchFamily="34" charset="0"/>
              <a:buAutoNum type="arabicPeriod"/>
            </a:pPr>
            <a:r>
              <a:rPr lang="fa-IR" altLang="en-US" sz="2000">
                <a:cs typeface="B Nazanin" panose="00000400000000000000" pitchFamily="2" charset="-78"/>
              </a:rPr>
              <a:t>اردوگاه های ساختمانی شرکت های خصوصی که دارای مجوز نبوده. </a:t>
            </a:r>
            <a:endParaRPr lang="en-US" altLang="en-US" sz="2000">
              <a:cs typeface="B Nazanin" panose="00000400000000000000" pitchFamily="2" charset="-78"/>
            </a:endParaRPr>
          </a:p>
          <a:p>
            <a:pPr lvl="1" algn="just">
              <a:lnSpc>
                <a:spcPct val="200000"/>
              </a:lnSpc>
              <a:buFont typeface="Century Gothic" panose="020B0502020202020204" pitchFamily="34" charset="0"/>
              <a:buAutoNum type="arabicPeriod"/>
            </a:pPr>
            <a:r>
              <a:rPr lang="fa-IR" altLang="en-US" sz="2000">
                <a:cs typeface="B Nazanin" panose="00000400000000000000" pitchFamily="2" charset="-78"/>
              </a:rPr>
              <a:t>زاغه نشین های حاشیه ای .</a:t>
            </a:r>
            <a:endParaRPr lang="en-US" altLang="en-US" sz="2000">
              <a:cs typeface="B Nazani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461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100">
                <a:cs typeface="B Nazanin" panose="00000400000000000000" pitchFamily="2" charset="-78"/>
              </a:rPr>
              <a:t>    متجددین طرز تفکر و نحوه زندگی خاصی را که جدید و نو می دانستند به عنوان تنها راه قابل قبول برای کلیه انسان هایی که در این قرن جدید وصنعت زده زندگی می کنند تجویز نموده و براین اساس به طراحی شکل ها ، فضاها و عناصر زندگی وی می پردازند.</a:t>
            </a:r>
          </a:p>
          <a:p>
            <a:pPr algn="just">
              <a:lnSpc>
                <a:spcPct val="200000"/>
              </a:lnSpc>
            </a:pPr>
            <a:r>
              <a:rPr lang="fa-IR" altLang="en-US" sz="2100">
                <a:solidFill>
                  <a:srgbClr val="00FF00"/>
                </a:solidFill>
                <a:cs typeface="B Nazanin" panose="00000400000000000000" pitchFamily="2" charset="-78"/>
              </a:rPr>
              <a:t>انقراض:</a:t>
            </a:r>
            <a:r>
              <a:rPr lang="fa-IR" altLang="en-US" sz="2100">
                <a:cs typeface="B Nazanin" panose="00000400000000000000" pitchFamily="2" charset="-78"/>
              </a:rPr>
              <a:t> </a:t>
            </a:r>
          </a:p>
          <a:p>
            <a:pPr algn="just">
              <a:lnSpc>
                <a:spcPct val="200000"/>
              </a:lnSpc>
            </a:pPr>
            <a:r>
              <a:rPr lang="fa-IR" altLang="en-US" sz="2100">
                <a:cs typeface="B Nazanin" panose="00000400000000000000" pitchFamily="2" charset="-78"/>
              </a:rPr>
              <a:t>        در اینجا « انقراض شهر سازی جدید» را عنوان می کنیم ، زیرا انقراض به معنی «سرآمدن مدت»، « تمام شدگی و سرآمدگی و اتمام و انجام و آخر» است و این بدان مفهوم است که اندیشه های ناحق نیز مانند حکومت های ناحق عمری محدود دارند.</a:t>
            </a:r>
            <a:endParaRPr lang="en-US" altLang="en-US" sz="2100">
              <a:cs typeface="B Nazani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624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solidFill>
                  <a:srgbClr val="00FF00"/>
                </a:solidFill>
                <a:cs typeface="B Nazanin" panose="00000400000000000000" pitchFamily="2" charset="-78"/>
              </a:rPr>
              <a:t>انبوه سازی :</a:t>
            </a:r>
            <a:endParaRPr lang="en-US" altLang="en-US" sz="2000">
              <a:solidFill>
                <a:srgbClr val="00FF00"/>
              </a:solidFill>
              <a:cs typeface="B Nazanin" panose="00000400000000000000" pitchFamily="2" charset="-78"/>
            </a:endParaRPr>
          </a:p>
          <a:p>
            <a:pPr algn="just">
              <a:lnSpc>
                <a:spcPct val="200000"/>
              </a:lnSpc>
            </a:pPr>
            <a:r>
              <a:rPr lang="fa-IR" altLang="en-US" sz="2000">
                <a:cs typeface="B Nazanin" panose="00000400000000000000" pitchFamily="2" charset="-78"/>
              </a:rPr>
              <a:t>        افزایش جمعیت پدیده جدید دیگری را نیز با خود به شهرها ارمغان آورد و آن سیل مهاجرت سرریز جمعیتی بود که در محل تولد خود قادر به یافتن کار مناسب و بنابراین تامین زندگی مورد انتظار نبوده ولاجرم روانه مراکز بزرگتر شهری که امکانات وسیع تری را در اختیار داشتند ، شدند. پس از اشتغال مهمترین نیاز تازه واردین به شهر محل سکونت است که باید در مقیاسی کاملا بی سابقه نسبت به گذشته تامین شود .</a:t>
            </a:r>
          </a:p>
          <a:p>
            <a:pPr algn="just">
              <a:lnSpc>
                <a:spcPct val="200000"/>
              </a:lnSpc>
            </a:pPr>
            <a:r>
              <a:rPr lang="fa-IR" altLang="en-US" sz="2000">
                <a:cs typeface="B Nazanin" panose="00000400000000000000" pitchFamily="2" charset="-78"/>
              </a:rPr>
              <a:t>        بیکاری روستایی به شهرها منتقل و نیاز به مسکن شهری را در مقیاس عظیم پدید آورد . این نیاز باعث شد تا دولت ها سیاست های انبوه سازی مسکن را دنبال کرده و به انحاء گوناگون به تشویق و ترغیب آن  پرداخته اند.</a:t>
            </a:r>
            <a:endParaRPr lang="en-US" altLang="en-US" sz="2000">
              <a:cs typeface="B Nazanin" panose="00000400000000000000" pitchFamily="2" charset="-78"/>
            </a:endParaRPr>
          </a:p>
          <a:p>
            <a:pPr algn="just">
              <a:lnSpc>
                <a:spcPct val="200000"/>
              </a:lnSpc>
            </a:pPr>
            <a:endParaRPr lang="en-US" altLang="en-US" sz="2000">
              <a:cs typeface="B Nazani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کارخانه ای شدن مسکن یعنی تبدیل آن از صنایع دستی به تولید ماشینی امری است که تاثیر مهمی بر تمدن بشر داشته است.تولید انبوه مسکن ممکن است در مواردی به افزایش کارآئی و ارزانی محصول کمک کند . اما اولاً لزوم برگشت مداوم سرمایه را ضروری می نماید و ثانیاً آثار زیست محیطی و اجتماعی – فرهنگی جبران ناپذیری را بر جامعه تحمیل می کند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در مورد مسکن ، </a:t>
            </a:r>
            <a:r>
              <a:rPr lang="fa-IR" altLang="en-US" sz="2000" u="sng">
                <a:cs typeface="B Nazanin" panose="00000400000000000000" pitchFamily="2" charset="-78"/>
              </a:rPr>
              <a:t>سرعت</a:t>
            </a:r>
            <a:r>
              <a:rPr lang="fa-IR" altLang="en-US" sz="2000">
                <a:cs typeface="B Nazanin" panose="00000400000000000000" pitchFamily="2" charset="-78"/>
              </a:rPr>
              <a:t> ، </a:t>
            </a:r>
            <a:r>
              <a:rPr lang="fa-IR" altLang="en-US" sz="2000" u="sng">
                <a:cs typeface="B Nazanin" panose="00000400000000000000" pitchFamily="2" charset="-78"/>
              </a:rPr>
              <a:t>سهولت</a:t>
            </a:r>
            <a:r>
              <a:rPr lang="fa-IR" altLang="en-US" sz="2000">
                <a:cs typeface="B Nazanin" panose="00000400000000000000" pitchFamily="2" charset="-78"/>
              </a:rPr>
              <a:t> و </a:t>
            </a:r>
            <a:r>
              <a:rPr lang="fa-IR" altLang="en-US" sz="2000" u="sng">
                <a:cs typeface="B Nazanin" panose="00000400000000000000" pitchFamily="2" charset="-78"/>
              </a:rPr>
              <a:t>ارزانی</a:t>
            </a:r>
            <a:r>
              <a:rPr lang="fa-IR" altLang="en-US" sz="2000">
                <a:cs typeface="B Nazanin" panose="00000400000000000000" pitchFamily="2" charset="-78"/>
              </a:rPr>
              <a:t> سه عامل عمده پیروی از سیاست تولید انبوه بوده است .</a:t>
            </a:r>
          </a:p>
          <a:p>
            <a:pPr algn="just">
              <a:lnSpc>
                <a:spcPct val="200000"/>
              </a:lnSpc>
            </a:pPr>
            <a:r>
              <a:rPr lang="fa-IR" altLang="en-US" sz="2000">
                <a:cs typeface="B Nazanin" panose="00000400000000000000" pitchFamily="2" charset="-78"/>
              </a:rPr>
              <a:t>     گاندی معتقد است فقیران جهان را تولید انبوه کمک نمی کند ، بلکه تولید به وسیله توده ها به آن ها یاری می دهد .</a:t>
            </a:r>
            <a:endParaRPr lang="en-US" altLang="en-US" sz="2000">
              <a:cs typeface="B Nazani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پاتریک گدیس در انتقادی شدید از پروژه های تولید انبوه مسکن آن ها را به سه گروه:زاغه، شبه زاغه و زاغه عالی تقسیم کرده است. این مجتمع ها از هر الگو و مصالحی که ساخته شده باشند دارای چند خصوصیت مشترکند : تکرار فرم ، خیابان های بی روح و خسته کننده ، نداشتن ارتباط معنی دار با اطراف ، نداشتن حیات و روحیه و زندگی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تولید انبوه ضد مفهوم محله عمل می کند .محله که مجموعه ای است منسجم از روابط اجتماعی – اقتصادی و فرهنگی ، تاریخی و کالبدی که ساختار معنی داری را برای شهر پدید می آورد و هرگز در تولید انبوه مسکن تحقق پیدا نمی کند .</a:t>
            </a:r>
            <a:endParaRPr lang="en-US" altLang="en-US" sz="2000">
              <a:cs typeface="B Nazani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پیتر بلیک در مورد انبوه سازی مسکن در شهرهای آمر یکایی چنین می گوید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«زشتی توده وارد یکنواخت، تخریب کلی محیط زیست ، اینها نتیجه چاره ناپذیر انفجار جمعیت است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در ساختن شهر همانند دیگر عرصه های زندگی خود به کیفیت نیاز داریم تا مفهوم زندگی را برایمان بیان کند و به ما معانی را نشان دهد. ما در شهر نیاز به کیفیت داریم تا بیش از هرچیز ما را از انسانیت خود آگاه گرداند.</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پروژه های مسکونی خاص طبقات کم در آ مد، و پروژه های خاص گروه های شغلی یا اجتماعی خاص خلاف شهر طبیعی است.با این پروژه ها باید همانند زاغه ها عمل کرد باید امکان «انتخاب» را برای ساکنینشان فراهم کرد.</a:t>
            </a:r>
            <a:endParaRPr lang="en-US" altLang="en-US" sz="2000">
              <a:cs typeface="B Nazani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کوچک سازی و حداقل گرائی یکی ازابزار دیگری است که در سیاست های تامین مسکن عمومی مورد استفاده قرار گرفته است. این امر به شدت سنت های محلی مسکن را مورد تهدید قرار داده است .زندگی حداقل یعنی سو تغذیه در همه ابعاد در سطوح آن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اگر به قول آقای یاماساکی در چارچوب زندگی امروز و محدودیت های موجود ، نمی توان مسائل مسکن را در ساختمان های یک طبقه حل کرد اما می شود به یک آپارتمان کوچک در شهر اکتفا کرد . در صورتی که خانه ویلایی دوم در خارج شهر نیاز به فضای بزرگتر در طبیعت را تکمیل کند ، ولی اگر قرار باشد به دلیل محدودیت های مالی ، شخص تنها دارای یک واحد مسکونی باشد ، در این صورت فضای وسیع تری ورای مسکن حداقل لازم است .</a:t>
            </a:r>
            <a:endParaRPr lang="en-US" altLang="en-US" sz="2000">
              <a:cs typeface="B Nazani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solidFill>
                  <a:srgbClr val="00FF00"/>
                </a:solidFill>
                <a:cs typeface="B Nazanin" panose="00000400000000000000" pitchFamily="2" charset="-78"/>
              </a:rPr>
              <a:t>تاثیر انبوه سازان و کوچک سازی مسکن بر کیفیت محیط زیست:</a:t>
            </a:r>
            <a:r>
              <a:rPr lang="fa-IR" altLang="en-US" sz="2000">
                <a:cs typeface="B Nazanin" panose="00000400000000000000" pitchFamily="2" charset="-78"/>
              </a:rPr>
              <a:t> </a:t>
            </a:r>
            <a:endParaRPr lang="en-US" altLang="en-US" sz="2000">
              <a:cs typeface="B Nazanin" panose="00000400000000000000" pitchFamily="2" charset="-78"/>
            </a:endParaRPr>
          </a:p>
          <a:p>
            <a:pPr lvl="1" algn="just">
              <a:lnSpc>
                <a:spcPct val="200000"/>
              </a:lnSpc>
              <a:buFont typeface="Wingdings" panose="05000000000000000000" pitchFamily="2" charset="2"/>
              <a:buChar char="ü"/>
            </a:pPr>
            <a:r>
              <a:rPr lang="fa-IR" altLang="en-US" sz="2000">
                <a:cs typeface="B Nazanin" panose="00000400000000000000" pitchFamily="2" charset="-78"/>
              </a:rPr>
              <a:t>آلودگی هوا</a:t>
            </a:r>
            <a:endParaRPr lang="en-US" altLang="en-US" sz="2000">
              <a:cs typeface="B Nazanin" panose="00000400000000000000" pitchFamily="2" charset="-78"/>
            </a:endParaRPr>
          </a:p>
          <a:p>
            <a:pPr lvl="1" algn="just">
              <a:lnSpc>
                <a:spcPct val="200000"/>
              </a:lnSpc>
              <a:buFont typeface="Wingdings" panose="05000000000000000000" pitchFamily="2" charset="2"/>
              <a:buChar char="ü"/>
            </a:pPr>
            <a:r>
              <a:rPr lang="fa-IR" altLang="en-US" sz="2000">
                <a:cs typeface="B Nazanin" panose="00000400000000000000" pitchFamily="2" charset="-78"/>
              </a:rPr>
              <a:t>آلودگی صدا</a:t>
            </a:r>
            <a:endParaRPr lang="en-US" altLang="en-US" sz="2000">
              <a:cs typeface="B Nazanin" panose="00000400000000000000" pitchFamily="2" charset="-78"/>
            </a:endParaRPr>
          </a:p>
          <a:p>
            <a:pPr lvl="1" algn="just">
              <a:lnSpc>
                <a:spcPct val="200000"/>
              </a:lnSpc>
              <a:buFont typeface="Wingdings" panose="05000000000000000000" pitchFamily="2" charset="2"/>
              <a:buChar char="ü"/>
            </a:pPr>
            <a:r>
              <a:rPr lang="fa-IR" altLang="en-US" sz="2000">
                <a:cs typeface="B Nazanin" panose="00000400000000000000" pitchFamily="2" charset="-78"/>
              </a:rPr>
              <a:t>فاصله رفت و آمد روزانه و مرگ ناشی از تصادفات </a:t>
            </a:r>
            <a:endParaRPr lang="en-US" altLang="en-US" sz="2000">
              <a:cs typeface="B Nazanin" panose="00000400000000000000" pitchFamily="2" charset="-78"/>
            </a:endParaRPr>
          </a:p>
          <a:p>
            <a:pPr lvl="1" algn="just">
              <a:lnSpc>
                <a:spcPct val="200000"/>
              </a:lnSpc>
              <a:buFont typeface="Wingdings" panose="05000000000000000000" pitchFamily="2" charset="2"/>
              <a:buChar char="ü"/>
            </a:pPr>
            <a:r>
              <a:rPr lang="fa-IR" altLang="en-US" sz="2000">
                <a:cs typeface="B Nazanin" panose="00000400000000000000" pitchFamily="2" charset="-78"/>
              </a:rPr>
              <a:t> نیاز به رفت و آمد انبوه در شهرها بین محل های کار و سکونت به ارائه راه حل هایی انجامیده است که خود آن ها در حقیقت مسئله هستند. اتوبان های مذکور با ارزش ترین فضاهای شهری را به تسخیر خود در می آورند.</a:t>
            </a:r>
          </a:p>
          <a:p>
            <a:pPr lvl="1" algn="just">
              <a:lnSpc>
                <a:spcPct val="200000"/>
              </a:lnSpc>
              <a:buFont typeface="Wingdings" panose="05000000000000000000" pitchFamily="2" charset="2"/>
              <a:buChar char="ü"/>
            </a:pPr>
            <a:r>
              <a:rPr lang="fa-IR" altLang="en-US" sz="2000">
                <a:cs typeface="B Nazanin" panose="00000400000000000000" pitchFamily="2" charset="-78"/>
              </a:rPr>
              <a:t>تولید انبوه به یکنواختی ، بی خاصیتی و خسته کنندگی محیط می انجامد.</a:t>
            </a:r>
            <a:endParaRPr lang="en-US" altLang="en-US" sz="2000">
              <a:cs typeface="B Nazani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60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entury Gothic" panose="020B0502020202020204" pitchFamily="34" charset="0"/>
                <a:cs typeface="Tahoma" panose="020B0604030504040204" pitchFamily="34" charset="0"/>
              </a:defRPr>
            </a:lvl1pPr>
            <a:lvl2pPr>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lvl="1" algn="just">
              <a:lnSpc>
                <a:spcPct val="200000"/>
              </a:lnSpc>
              <a:buFont typeface="Wingdings" panose="05000000000000000000" pitchFamily="2" charset="2"/>
              <a:buChar char="ü"/>
            </a:pPr>
            <a:r>
              <a:rPr lang="fa-IR" altLang="en-US" sz="2000">
                <a:cs typeface="B Nazanin" panose="00000400000000000000" pitchFamily="2" charset="-78"/>
              </a:rPr>
              <a:t>تخریب محیط زیست ازطریق تغییرات آب وهوایی باتوجه به ابعاد وسیع ساخت و </a:t>
            </a:r>
            <a:r>
              <a:rPr lang="fa-IR" altLang="en-US" sz="1900">
                <a:cs typeface="B Nazanin" panose="00000400000000000000" pitchFamily="2" charset="-78"/>
              </a:rPr>
              <a:t>ساز و دخالت دروضعیت طبیعی مناطق ازآثار بارز پروژه های وسیع انبوه سازی مسکن است .</a:t>
            </a:r>
          </a:p>
          <a:p>
            <a:pPr lvl="1" algn="just">
              <a:lnSpc>
                <a:spcPct val="200000"/>
              </a:lnSpc>
              <a:buFont typeface="Wingdings" panose="05000000000000000000" pitchFamily="2" charset="2"/>
              <a:buChar char="ü"/>
            </a:pPr>
            <a:r>
              <a:rPr lang="fa-IR" altLang="en-US" sz="2000">
                <a:cs typeface="B Nazanin" panose="00000400000000000000" pitchFamily="2" charset="-78"/>
              </a:rPr>
              <a:t>تامین سیستم فاضلاب و تاسیسات شهری .</a:t>
            </a:r>
          </a:p>
          <a:p>
            <a:pPr lvl="1" algn="just">
              <a:lnSpc>
                <a:spcPct val="200000"/>
              </a:lnSpc>
              <a:buFont typeface="Wingdings" panose="05000000000000000000" pitchFamily="2" charset="2"/>
              <a:buChar char="ü"/>
            </a:pPr>
            <a:r>
              <a:rPr lang="fa-IR" altLang="en-US" sz="2000">
                <a:cs typeface="B Nazanin" panose="00000400000000000000" pitchFamily="2" charset="-78"/>
              </a:rPr>
              <a:t>اثر ازدحام و شلوغی: بزهکاری ، خلاف کاری ، تجاوز به قلمرو دیگران ، بیگانگی و تنهایی در بین جمع ، نیز از مشخصات و خصوصیات اینگونه مجموعه است .</a:t>
            </a:r>
          </a:p>
          <a:p>
            <a:pPr lvl="1" algn="just">
              <a:lnSpc>
                <a:spcPct val="200000"/>
              </a:lnSpc>
              <a:buFont typeface="Wingdings" panose="05000000000000000000" pitchFamily="2" charset="2"/>
              <a:buChar char="ü"/>
            </a:pPr>
            <a:r>
              <a:rPr lang="fa-IR" altLang="en-US" sz="2000">
                <a:cs typeface="B Nazanin" panose="00000400000000000000" pitchFamily="2" charset="-78"/>
              </a:rPr>
              <a:t>لزوم اختلاط اجتماعی تفکیک افراد برحسب گروه های مختلف شغلی ،در آمدی و غیره خلاف خصوصیات یک شهر طبیعی است.</a:t>
            </a:r>
          </a:p>
          <a:p>
            <a:pPr lvl="1" algn="just">
              <a:lnSpc>
                <a:spcPct val="200000"/>
              </a:lnSpc>
              <a:buFont typeface="Wingdings" panose="05000000000000000000" pitchFamily="2" charset="2"/>
              <a:buChar char="ü"/>
            </a:pPr>
            <a:r>
              <a:rPr lang="fa-IR" altLang="en-US" sz="2000">
                <a:cs typeface="B Nazanin" panose="00000400000000000000" pitchFamily="2" charset="-78"/>
              </a:rPr>
              <a:t> تاثیر منفی بر مفهوم و مناطق مسکونی .</a:t>
            </a:r>
          </a:p>
          <a:p>
            <a:pPr lvl="1" algn="just">
              <a:lnSpc>
                <a:spcPct val="200000"/>
              </a:lnSpc>
              <a:buFont typeface="Wingdings" panose="05000000000000000000" pitchFamily="2" charset="2"/>
              <a:buChar char="ü"/>
            </a:pPr>
            <a:r>
              <a:rPr lang="fa-IR" altLang="en-US" sz="2000">
                <a:cs typeface="B Nazanin" panose="00000400000000000000" pitchFamily="2" charset="-78"/>
              </a:rPr>
              <a:t>عدم استفاده صحیح از زمین .</a:t>
            </a:r>
            <a:endParaRPr lang="en-US" altLang="en-US" sz="2000">
              <a:cs typeface="B Nazani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lvl="1" algn="just">
              <a:lnSpc>
                <a:spcPct val="200000"/>
              </a:lnSpc>
              <a:buFont typeface="Wingdings" panose="05000000000000000000" pitchFamily="2" charset="2"/>
              <a:buChar char="ü"/>
            </a:pPr>
            <a:r>
              <a:rPr lang="fa-IR" altLang="en-US" sz="2000">
                <a:cs typeface="B Nazanin" panose="00000400000000000000" pitchFamily="2" charset="-78"/>
              </a:rPr>
              <a:t>بسیار از اشتباهات در مورد مسکن و شهرسازی متوجه کسانی است که بدون اینکه شهر را بشناسند اقدام به دخالت در شهر می کنند.</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بنابراین تا زمانی که تلاش های عمرانی اساساً در شهرهای بزرگ متمرکز است یعنی جائی که به ساده ترین نحو می توان صنایع جدید را ایجاد کرد ، مدیران و کارکنان آن ها را تامین کرد و منابع مالی و بازارهای لازم را جهت ادامه حیات آن ها یافت . در این صورت بیکاری بیشتری را در خارج شهرهای بزرگ موجب می گردد و سبب  تسریع آهنگ مهاجرت افراد بینوا به شهرها می شود و ضرورت اعمال سیاست های انبوه سازی و کوچک سازی مسکن با آن همه آثار زیانبار تداوم یافته تشدید می گردد .</a:t>
            </a:r>
            <a:endParaRPr lang="en-US" altLang="en-US" sz="2000">
              <a:cs typeface="B Nazani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بنابراین ضروری است که دست کم بخش مهمی از تلاش های عمرانی در شهرهای بزرگ انجام و مستقیماً به ایجاد یک «ساخت کشاورزی - صنعتی» در نواحی روستایی و شهرهای کوچک تعلق گیرد. نیاز اصلی ، فرصت های اشتغال است. فرصت های کاری باید هدف اصلی برنامه ریزی اقتصادی باشد . بدون آن نمی توان سیل مهاجرت مردم به طرف شهرهای بزرگ را تخفیف داد و به بهبود یا حفظ کیفیت محیط امیدوار بود. این سیاست ها البته باید به موازات سیاست اصلی کنترل رشد جمعیت صورت گیرد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571868" y="2143116"/>
            <a:ext cx="1656223" cy="1938992"/>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lnSpc>
                <a:spcPct val="150000"/>
              </a:lnSpc>
              <a:spcBef>
                <a:spcPts val="0"/>
              </a:spcBef>
              <a:spcAft>
                <a:spcPts val="0"/>
              </a:spcAft>
              <a:defRPr/>
            </a:pPr>
            <a:r>
              <a:rPr lang="fa-IR" sz="3200" dirty="0">
                <a:latin typeface="+mn-lt"/>
                <a:cs typeface="B Nazanin" pitchFamily="2" charset="-78"/>
              </a:rPr>
              <a:t> فصل دوم :</a:t>
            </a:r>
            <a:endParaRPr lang="fa-IR" sz="4000" dirty="0">
              <a:latin typeface="+mn-lt"/>
              <a:cs typeface="B Nazanin" pitchFamily="2" charset="-78"/>
            </a:endParaRPr>
          </a:p>
          <a:p>
            <a:pPr algn="ctr" fontAlgn="auto">
              <a:lnSpc>
                <a:spcPct val="150000"/>
              </a:lnSpc>
              <a:spcBef>
                <a:spcPts val="0"/>
              </a:spcBef>
              <a:spcAft>
                <a:spcPts val="0"/>
              </a:spcAft>
              <a:defRPr/>
            </a:pPr>
            <a:r>
              <a:rPr lang="fa-IR" sz="4800" dirty="0">
                <a:latin typeface="+mn-lt"/>
                <a:cs typeface="B Nazanin" pitchFamily="2" charset="-78"/>
              </a:rPr>
              <a:t>فراتجدد</a:t>
            </a:r>
            <a:endParaRPr lang="en-US" sz="4400" dirty="0">
              <a:latin typeface="+mn-lt"/>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fltVal val="0"/>
                                          </p:val>
                                        </p:tav>
                                        <p:tav tm="100000">
                                          <p:val>
                                            <p:strVal val="#ppt_w"/>
                                          </p:val>
                                        </p:tav>
                                      </p:tavLst>
                                    </p:anim>
                                    <p:anim calcmode="lin" valueType="num">
                                      <p:cBhvr>
                                        <p:cTn id="8" dur="2000" fill="hold"/>
                                        <p:tgtEl>
                                          <p:spTgt spid="4"/>
                                        </p:tgtEl>
                                        <p:attrNameLst>
                                          <p:attrName>ppt_h</p:attrName>
                                        </p:attrNameLst>
                                      </p:cBhvr>
                                      <p:tavLst>
                                        <p:tav tm="0">
                                          <p:val>
                                            <p:fltVal val="0"/>
                                          </p:val>
                                        </p:tav>
                                        <p:tav tm="100000">
                                          <p:val>
                                            <p:strVal val="#ppt_h"/>
                                          </p:val>
                                        </p:tav>
                                      </p:tavLst>
                                    </p:anim>
                                    <p:anim calcmode="lin" valueType="num">
                                      <p:cBhvr>
                                        <p:cTn id="9" dur="2000" fill="hold"/>
                                        <p:tgtEl>
                                          <p:spTgt spid="4"/>
                                        </p:tgtEl>
                                        <p:attrNameLst>
                                          <p:attrName>style.rotation</p:attrName>
                                        </p:attrNameLst>
                                      </p:cBhvr>
                                      <p:tavLst>
                                        <p:tav tm="0">
                                          <p:val>
                                            <p:fltVal val="360"/>
                                          </p:val>
                                        </p:tav>
                                        <p:tav tm="100000">
                                          <p:val>
                                            <p:fltVal val="0"/>
                                          </p:val>
                                        </p:tav>
                                      </p:tavLst>
                                    </p:anim>
                                    <p:animEffect transition="in" filter="fade">
                                      <p:cBhvr>
                                        <p:cTn id="10"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26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100">
                <a:solidFill>
                  <a:srgbClr val="00FF00"/>
                </a:solidFill>
                <a:cs typeface="B Nazanin" panose="00000400000000000000" pitchFamily="2" charset="-78"/>
              </a:rPr>
              <a:t>شهرسازی :</a:t>
            </a:r>
            <a:endParaRPr lang="en-US" altLang="en-US" sz="2100">
              <a:solidFill>
                <a:srgbClr val="00FF00"/>
              </a:solidFill>
              <a:cs typeface="B Nazanin" panose="00000400000000000000" pitchFamily="2" charset="-78"/>
            </a:endParaRPr>
          </a:p>
          <a:p>
            <a:pPr algn="just">
              <a:lnSpc>
                <a:spcPct val="200000"/>
              </a:lnSpc>
            </a:pPr>
            <a:r>
              <a:rPr lang="fa-IR" altLang="en-US" sz="2100">
                <a:cs typeface="B Nazanin" panose="00000400000000000000" pitchFamily="2" charset="-78"/>
              </a:rPr>
              <a:t>    شهرسازی عبارتست از فعالیت هایی آگاهانه جهت سامان دادن و نظم بخشیدن به شکل و فعالیت های مجتمع های زیستی برای هر چه بهتر تحقق یافتن هدف های مجتمع های زیستی .</a:t>
            </a:r>
            <a:endParaRPr lang="en-US" altLang="en-US" sz="2100">
              <a:cs typeface="B Nazanin" panose="00000400000000000000" pitchFamily="2" charset="-78"/>
            </a:endParaRPr>
          </a:p>
          <a:p>
            <a:pPr algn="just">
              <a:lnSpc>
                <a:spcPct val="200000"/>
              </a:lnSpc>
            </a:pPr>
            <a:r>
              <a:rPr lang="fa-IR" altLang="en-US" sz="2100">
                <a:cs typeface="B Nazanin" panose="00000400000000000000" pitchFamily="2" charset="-78"/>
              </a:rPr>
              <a:t>        وقتی صبحت ازتجدد می شود منظور پدیده خاصی است با تمام خصوصیات آن که حدود نیم قرن پیش در ابعاد مختلف زندگی و بخصوص هنرها متجلی شد.تجدد را نباید با نوآوری مترادف دانست زیرا که نوآوری درهر زمان ودر هر کجا دائما در طول تمدن بشری همواره بوقوع پیوسته و در حقیقت جزئی لاینفک از رشد و تکامل انسان است .</a:t>
            </a:r>
            <a:endParaRPr lang="en-US" altLang="en-US" sz="2100">
              <a:cs typeface="B Nazani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امروزه اغلب با این گفته هویس موافقند که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آنچه که در یک سطح به عنوان تازه ترین مد، تلاطم تبلیغاتی و نمایش توخالی به چشم می خورد ، بخشی از یک تحول فرهنگی کندی است که در جوامع غربی در حال شکل گیری است. تغییری در معنی که واژه «فراتجدد» کاملا برای آن مناسب است . در بخش مهمی از فرهنگ تغییرات قابل توجهی در معنی ، عمل و گفته ها به چشم می خورد که فرضیات، تجربیات و قضایای فرا تجدد را از دوران قبل متمایز می سازد.</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برای مثال در مورد معماری ، چارلز جنکس ختم نمادی تجدد و آغاز فراتجدد را در ساعت 3 و 32 دقیقه بعد از ظهر روز 15 جولای سال 1972 اعلام کرده که مجموعه مسکونی پروت – ایگو در سنت لوئیز که از تفکر لوکوربوزیه در مورد  ماشین برای زندگی جدید پیروی کرده بود به خاطر غیر قابل سکونت بودن آن برای طبقات کم درآمد با دینامیت منفجر شد .</a:t>
            </a:r>
          </a:p>
          <a:p>
            <a:pPr algn="just">
              <a:lnSpc>
                <a:spcPct val="200000"/>
              </a:lnSpc>
            </a:pPr>
            <a:r>
              <a:rPr lang="fa-IR" altLang="en-US" sz="2000">
                <a:cs typeface="B Nazanin" panose="00000400000000000000" pitchFamily="2" charset="-78"/>
              </a:rPr>
              <a:t>         معماران بایددرس های زیادی را از مطالعه بافتها و مناظر بومی و عامیانه (نظیر حومه هاومحورهای تجاری) فراگیرند تا پیروی از تخیلات مجرد ، نظری و فرضی . بعضی از صاحبنظران اثر تخریبی اشتباهات بعد از جنگ را در شهری مثل لندن به مراتب از حمله های جنگ دوم بیشتر می دانند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روزنامه نیویورک تایمز شهرسازان بنیادگرا را به عنوان محور اصلی مخالفت جدی با خطاهای بیروح شهرسازی تجدد گرا در دهه 1960 معرفی کرد . امروزه استفاده از راهبردهای «جمعی» و «اورگانیک» برای توسعه شهری به عنوان ترکیبی از فضاها و شکل های متفاوت به جای بکارگیری طرح های بزرگی که بر پایه منطقه بندی عملکردی فعالیت ها قرار گرفته باشد امری شناخته شده است .</a:t>
            </a:r>
          </a:p>
          <a:p>
            <a:pPr algn="just">
              <a:lnSpc>
                <a:spcPct val="200000"/>
              </a:lnSpc>
            </a:pPr>
            <a:r>
              <a:rPr lang="fa-IR" altLang="en-US" sz="2000">
                <a:cs typeface="B Nazanin" panose="00000400000000000000" pitchFamily="2" charset="-78"/>
              </a:rPr>
              <a:t>    شهر التقاطی امروزه به عنوان یک مضمون مطرح می باشد و«توان بخشی شهری»، بعنوان یک واژه پرطمطراق در ادبیات شهرسازی جانشین واژه به نام نوسازی شهری شده است.</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مک هیل معتقد است که داستان های فراتجدد دارای این مشخصه است که از حیطه «معرفت شناسی»، به «حیطه هستی شناسی»تغییر وضعیت داده است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در فلسفه ، مخلوط شدن عمل گرایی جدید آمریکایی با موج فرامارکس گرایی و فراساختار گرایی که بعد از سال های 1968 پاریس را به لرزه در آورد چیزی را بوجود آورد که برنشتاین آن را تهدیدی علیه میراث انسان گرایی وروشنگرایی نامیده است . این موضوع به نفی شدید وقاطع برهان مجرد انجامید وبیزاری عمیق از هر گونه فعالیتی که حاضر است از طریق بکارگیری نیروهای تکنولوژی ، علم و استدلال ، رهایی عمومی و کلی انسان را تحقق ببخشد. بحران اخلاقی زمان ما مربوط به بحران تفکر روشنگری است زیرا گرچه تفکر روشنگری انسان را از اجتماع و سنت های قرون وسطائی که آزادی فردی را از وی سلب کرده بود رها کرد اما ایجاد روشنگری «شخص بدون خدا» نهایتاً خود را نفی کرد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142875"/>
            <a:ext cx="7286625"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ctr">
              <a:lnSpc>
                <a:spcPct val="200000"/>
              </a:lnSpc>
            </a:pPr>
            <a:r>
              <a:rPr lang="fa-IR" altLang="en-US" sz="2000">
                <a:cs typeface="B Nazanin" panose="00000400000000000000" pitchFamily="2" charset="-78"/>
              </a:rPr>
              <a:t>جدول : تفاوت های کلی بین تجدد و فراتجدد از دیدگاه </a:t>
            </a:r>
            <a:r>
              <a:rPr lang="en-US" altLang="en-US" sz="1600">
                <a:cs typeface="B Nazanin" panose="00000400000000000000" pitchFamily="2" charset="-78"/>
              </a:rPr>
              <a:t>Hassan</a:t>
            </a:r>
            <a:r>
              <a:rPr lang="en-US" altLang="en-US" sz="2000">
                <a:cs typeface="B Nazanin" panose="00000400000000000000" pitchFamily="2" charset="-78"/>
              </a:rPr>
              <a:t> </a:t>
            </a:r>
          </a:p>
        </p:txBody>
      </p:sp>
      <p:graphicFrame>
        <p:nvGraphicFramePr>
          <p:cNvPr id="4" name="Object 3"/>
          <p:cNvGraphicFramePr>
            <a:graphicFrameLocks noChangeAspect="1"/>
          </p:cNvGraphicFramePr>
          <p:nvPr/>
        </p:nvGraphicFramePr>
        <p:xfrm>
          <a:off x="1435100" y="1003300"/>
          <a:ext cx="6438900" cy="5497513"/>
        </p:xfrm>
        <a:graphic>
          <a:graphicData uri="http://schemas.openxmlformats.org/presentationml/2006/ole">
            <mc:AlternateContent xmlns:mc="http://schemas.openxmlformats.org/markup-compatibility/2006">
              <mc:Choice xmlns:v="urn:schemas-microsoft-com:vml" Requires="v">
                <p:oleObj spid="_x0000_s1029" name="Worksheet" r:id="rId3" imgW="4829140" imgH="3629117" progId="Excel.Sheet.12">
                  <p:embed/>
                </p:oleObj>
              </mc:Choice>
              <mc:Fallback>
                <p:oleObj name="Worksheet" r:id="rId3" imgW="4829140" imgH="3629117" progId="Excel.Sheet.12">
                  <p:embed/>
                  <p:pic>
                    <p:nvPicPr>
                      <p:cNvPr id="0" name="Object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35100" y="1003300"/>
                        <a:ext cx="6438900" cy="54975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29"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ppt_x</p:attrName>
                                        </p:attrNameLst>
                                      </p:cBhvr>
                                      <p:tavLst>
                                        <p:tav tm="0">
                                          <p:val>
                                            <p:strVal val="#ppt_x-.2"/>
                                          </p:val>
                                        </p:tav>
                                        <p:tav tm="100000">
                                          <p:val>
                                            <p:strVal val="#ppt_x"/>
                                          </p:val>
                                        </p:tav>
                                      </p:tavLst>
                                    </p:anim>
                                    <p:anim calcmode="lin" valueType="num">
                                      <p:cBhvr>
                                        <p:cTn id="15"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پذیرش کلی موقتی بودن ، انفصال ، عدم تداوم ، و هرج مرجی که نیمی از تصور بادلر از تجدد را شکل داده بود. ولی فرا تجدد به گونه خاص خود به آن پاسخ می دهد به این مفهوم که تلاش در برتری جستن نسبت به آن، مقابله با آن و یا حتی تعریف کردن عناصر «ابدی و ثابت» که ممکن است درون آن نهفته باشد به عمل نمی آورد. فرا تجدد بر جریان های منفصل و متلاطم تغییرات آن چنان شناور و غوطه ور است که انگار هرچه هست همین است.</a:t>
            </a:r>
          </a:p>
          <a:p>
            <a:pPr algn="just">
              <a:lnSpc>
                <a:spcPct val="200000"/>
              </a:lnSpc>
            </a:pPr>
            <a:r>
              <a:rPr lang="fa-IR" altLang="en-US" sz="2000">
                <a:cs typeface="B Nazanin" panose="00000400000000000000" pitchFamily="2" charset="-78"/>
              </a:rPr>
              <a:t>      انقلاب های واقعی در معنی هنگامی بوقوع می پیوندد که نظریات مکتوم و غالب یک دوره ، در دوره ای دیگر آشکار و غالب شوند تداوم وضعیت از هم پاشیدگی ، موقتی بودن ، عدم تداوم و تغییرات نامنظم در هر دو تفکر تجدد و فراتجدد حائز اهمیت است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برخورد اثباتی با از هم پاشیدگی و موقتی بودن نتایجی را به دنبال خواهد داشت که مستقیما به مخالفت های حسن بر می گردد.</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نظریات فوکانت منابع مفیدی برای مباحثات فراتجدد بوده است .رابطه بین قدرت و معرفت یک نکته اساسی است .لیکن فوکانت از این نظریه دست می کشد که قدرت نهایتا در حکومت جای دارد وی بر این نکته نیز اصرار می ورزد که هیچ طرح خیالپردازنه ای هرگز نمی تواند امیداوار باشد که از رابطه قدرت – معرفت ازطرق غیر سرکوبی برحذر بماند.</a:t>
            </a:r>
          </a:p>
          <a:p>
            <a:pPr algn="just">
              <a:lnSpc>
                <a:spcPct val="200000"/>
              </a:lnSpc>
            </a:pPr>
            <a:r>
              <a:rPr lang="fa-IR" altLang="en-US" sz="2000">
                <a:cs typeface="B Nazanin" panose="00000400000000000000" pitchFamily="2" charset="-78"/>
              </a:rPr>
              <a:t>    لیوتارد شیفتگی تجدد را به زبان مورد بحث قرار داده و آن را تا حد نابودی زیر سوال می برد به این ترتیب که می گوید «پیوند اجتماعی با زبان برقرار می شود »اما این پیونده با یک نخ شکل نمی گیرد ، بلکه تعدادی از بازیهای زبان واسطه در این امر نقش دارند.</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نظریه هویسنز که در آن کلیه گروه ها دارای حق اظهار نظر با صدای خود بوده و اینکه این صدا به عنوان صدای معتبر و موجه پذیرفته شود اساس موضع جمعی فراتجدد را تشکیل می دهد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قابل توجه اینکه ، تعصب نسبت به «غیریت» و «جهان های دیگر» در نوشته های تخیلی فراتجدد نیز دیده می شود.</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چنانچه از هم پاشیدگی، کثرت و اصالت صداهای دیگر و جهان های دیگری را بپذیریم ، مسئله حاد ارتباط و وسیله اعمال قدرت از طریق حاکمیت مطرح می شود. اکثر متفکرین فرامتجدد به شدت شیفته امکانات جدید تولید ، تحلیل و انتقال اطلاعات و دانش گردیده اند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بر همین اساس است که لیوتاردگفته است که تجدد گرایی تغییر پیدا کرده است زیرا شرایط فنی و اجتماعی ارتباطات تغییر کرده است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فراتجددگرا ها در مورد معنی و مفهوم زبان وارتباطات یک رابطه نزدیک و قابل تشخیص بین آنچه گفته می شود (پیام) ووسیله گفتن آن (وسیله )وجود دارد ، تفکر فراساختاری اینها را به عنوان پدیده هایی می داند که دائما از هم پاشیده و مجدداً بصورت ترکیب های جدیدی هم متصل می شوند .ساختار زدائی بعنوان یک محرک قوی برای طرز تفکر فراتجدد وارد صحنه می شود ساختار زدائی بیشتر یک طرز تفکر و «خواندن» متون است تا یک موضع فلسفی.</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زندگی فرهنگی عبارتست از تعدادی متن که با یکدیگر برخورد کرده و متون دیگری را پدید آورد.</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اساس دریداکلاژ یا مونتاژ را شکل اصلی بحث فراتجدد می داند. ناهماهنگی درونی آن ما را به عنوان دریافت کننده متن یا تصور وا می دارد که «مدلولی» را تولید کنیم که نه یک صدائی است و نه ثابت است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بهر حال تولید کننده فرهنگی صرفا مواد اولیه را تولید می کند و ترکیب کردن آن ها را به شکل دلخواه به مصرف کنندگان می سپارد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90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100">
                <a:cs typeface="B Nazanin" panose="00000400000000000000" pitchFamily="2" charset="-78"/>
              </a:rPr>
              <a:t>      تجدد بیش از هر چیزی می خواهد خود را از بند برهاند این بند ممکن است جامعه ، حکومت و یا هر چیز دیگری باشد ولی مهمتر از همه تجدد از تاریخ و گذشته فرار می کند . «نهضت نو» یا«آوران گارد» بر این فرضیه استوار است که باید آنقدر از جریان اصلی دورشد که فرایند تاریخی دیگر بکار نیاید.از نظر متجددین تاریخ دیگر وجود خارجی ندارد بلکه آنچه مهم است همین لحظه است .</a:t>
            </a:r>
            <a:endParaRPr lang="en-US" altLang="en-US" sz="2100">
              <a:cs typeface="B Nazanin" panose="00000400000000000000" pitchFamily="2" charset="-78"/>
            </a:endParaRPr>
          </a:p>
          <a:p>
            <a:pPr algn="just">
              <a:lnSpc>
                <a:spcPct val="200000"/>
              </a:lnSpc>
            </a:pPr>
            <a:r>
              <a:rPr lang="fa-IR" altLang="en-US" sz="2000">
                <a:cs typeface="B Nazanin" panose="00000400000000000000" pitchFamily="2" charset="-78"/>
              </a:rPr>
              <a:t>   تجدد از ابتدا به عنوان یک علم مطلق معرفی شده با این فرض که همیشه و همه جا قابل اعمال بوده و بنابراین قابلیت و توانایی آن مورد تردید قرار نگرفته است . بهمین دلیل بیش از نیم قرن به عنوان تنها یکه تاز میدان در عرصه پهناور هنر و بخصوص درعرصه معماری و شهرسازی خود نمایی کرده است .</a:t>
            </a:r>
            <a:endParaRPr lang="en-US" altLang="en-US" sz="2000">
              <a:cs typeface="B Nazani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50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بنیامین که یک متفکر عمیق در تفکر مارکسیستی است ،روی موضع کلاژ/ مونتاژ تا حد تکامل کار کرده تا روابط بین جنبه های مختلف اقتصادی ، سیاسی ، فرهنگی را بدون کنار گذاشتن کلیت سرمایه داری مورد مداقه قرار دهد . تیلور نیز پس از مروری بر شواهد تاریخی کاربرد آن چنین نتیجه گیری می کند که کلاژ شاخص مناسبی برای نشان دادن تفاوت بین نقاشی متجدد و فرامتجدد نمی باشد .</a:t>
            </a:r>
          </a:p>
          <a:p>
            <a:pPr algn="just">
              <a:lnSpc>
                <a:spcPct val="200000"/>
              </a:lnSpc>
            </a:pPr>
            <a:r>
              <a:rPr lang="fa-IR" altLang="en-US" sz="1900">
                <a:cs typeface="B Nazanin" panose="00000400000000000000" pitchFamily="2" charset="-78"/>
              </a:rPr>
              <a:t>     عمل را می توان تنها در چارچوب محدودیت های عوامل تعیین کننده عملی و جامعه تفسیر کننده به تصور در آورد .لیوتارد بر این اعتقادات که توافق یک ارزش کهنه و قابل تردید است.اما به طور غیر منتظره ای پس از آن اضافه می کند که چون«علامت به عنوان یک ارزش نه کهنه و نه مظنون است»باید به یک نظریه و نحوه عمل در مورد عدالت دست یابیم که به توافق وابسته نباشد.</a:t>
            </a:r>
            <a:endParaRPr lang="en-US" altLang="en-US" sz="19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تصویری که تاکنون از فراتجدد ارائه شده است از نظر اعتبار خود وابسته به نحوه خاصی از تجربه کردن ، تفسیر کردن ، و بودن در جهان است .این نکته ما را به مهمترین مسئله فراتجدد یعنی پیش فرض های روانشناسانه در مورد شخصیت ، انگیزه و رفتار سوق می دهد.</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شیفتگی نسبت به از هم پاشیدگی و بی ثباتی زبان و مباحث مستقیماً مثلاً به تصورات معنی از شخصیت منتقل می شود .</a:t>
            </a:r>
          </a:p>
          <a:p>
            <a:pPr algn="just">
              <a:lnSpc>
                <a:spcPct val="200000"/>
              </a:lnSpc>
            </a:pPr>
            <a:r>
              <a:rPr lang="fa-IR" altLang="en-US" sz="2000">
                <a:cs typeface="B Nazanin" panose="00000400000000000000" pitchFamily="2" charset="-78"/>
              </a:rPr>
              <a:t>       تصور دریدا از زبان در تولید آثار شیزوفرنی معینی در هم آمیخته می شوند و بنابراین شاید خصوصیات ذکر شده توسط ایگلتون و حسن را در مورد آثار نوعی فراتجدد به عنوان شیزوفرنی بیان کند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از غلبه این نقش بر تفکر فراتجدد چند نتیجه حاصل می شود دیگر نمی توان فرد را بعنوان یک بیگانه به مفهوم کلاسیک مارکسیسمی تصور نمود زیرا بیگانه بودن مستلزم وجود یک مفهوم یکپارچه و نه از هم پاشیده از خود است که از آن بیگانه باشد.</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فراتجدد نوعاً با تمرکز بر شرایط شیزوفرنی که بر اثر از هم پاشیدگی و کلیه بی ثباتی ها که مانع ایجاد یک تصور جامع می شود این امکان را از بین می برد، چه برسد به تدوین استراتژیهائی که آینده کاملا متفاوتی را پدید آورد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کوچک کردن تجربه به تعدادی از حالات خاص و نامربوط به این مفهوم خواهد بود که تجربه حال بطور قدرتمند و سخت واضح و عینی خواهد بود.</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تقسیم نظم زمانی از عوامل نحوه بر خورد خاصی را نسبت به گذشته ایجاب می کند فراتجدد با اجتناب از فکر پیشرفت ، کلیه مفاهیم مربوط به تداوم تاریخی و حافظه را رها کرده ولی در عین حال با یک توانایی باور نکردنی به چپاول تاریخ و جذب هر آنچه در آنجا یافت می شود پرداخته تا جنبه ای از حال را پدید آورد.</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نقش اصلی تخیل از نظر نویسندگان فراتجدد«روشی است که مستلزم رها کردن باورها و همنیطور ناباوریها است.»درفراتجدد تلاش صریحی برای حفظ تداوم ارزش ها ، باورها، و حتی ناباوریها صورت نمی گیرد.</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این فقدان تداوم تاریخی در ارزش ها  و باور ها همراه با تنزل اثر هنری به سنتی که بر عدم تداوم و تمثیل تکیه دارد ، مسائل متنوعی رابرای قضاوت انتقادی و زیبائی شناسنامه پدید می آورد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جنبه دیگر از دست دادن زمان و جستجو برای آثار آنی ، از دست دادن عمق است جیمزسون خصوصا بر بی عمق بودن اکثر تولیدات فرهنگی معاصر ، توجه زیاد به ظواهر ، جنبه های سطح و آثار آنی که در خلال زمان قدرت پایداری ندارند.</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«بی عمق اندیشیده» چیزی است که جیمزسون معماری فراتجدد را با آن توصیف می کند و مشکل بتوان این احساس را به عنوان نقش برجسته فراتجدد باور نداشت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فروپاشی افق های زمان و شیفتگی نسبت به زمان حال تا حدودی نیز از تاکید معاصر بر تولید فرهنگی در مورد رویدادها ، مناظر ، تصاویر ارتباطی ناشی شده است .تولید کنندگان فرهنگی به کشف و کاربرد تکنولوژیهای جدید و وسایل ارتباط جمعی پرداخته اند . اثر این وضعیت این بوده است که کیفیات جهشی زندگی جدید مورد تاکید مجدد قرار گرفته و حتی ستایش شود.</a:t>
            </a:r>
          </a:p>
          <a:p>
            <a:pPr algn="just">
              <a:lnSpc>
                <a:spcPct val="200000"/>
              </a:lnSpc>
            </a:pPr>
            <a:r>
              <a:rPr lang="fa-IR" altLang="en-US" sz="2000">
                <a:cs typeface="B Nazanin" panose="00000400000000000000" pitchFamily="2" charset="-78"/>
              </a:rPr>
              <a:t>      مشکلترین مسئله ممکن درباره نهضت فراتجدد رابطه و ادغام با فرهنگ روزمره است در این فرآیند همیشه معلوم نیست چه کسی بر چه کسی تاثیر می گذارد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ونجوری و دیگران توصیه کردند که زیبایی معمارانه خود را از محور لاس وگاس و یا از حومه های پست نظیر لوتیون می آموزیم زیرا ظاهراً مردم چنین فضاهایی را دوست می دارند.آن ها اظهار می دارند که برای حمایت از حقوق طبقات متوسط در مورد زیبائی شناسی معمارانه خود آن ها الزاما نباید از سیاست کارگری تبعیت کرد بلکه دریافته ایم که زیبایی شناسی از نوع لوتیون مورد قبول اکثر افراد این گروه است اعم از اینکه سیاه باشند یا سفید . آزادیخواه باشند و یا محافظه کار.</a:t>
            </a:r>
          </a:p>
          <a:p>
            <a:pPr algn="just">
              <a:lnSpc>
                <a:spcPct val="200000"/>
              </a:lnSpc>
            </a:pPr>
            <a:r>
              <a:rPr lang="fa-IR" altLang="en-US" sz="2000">
                <a:cs typeface="B Nazanin" panose="00000400000000000000" pitchFamily="2" charset="-78"/>
              </a:rPr>
              <a:t>     کسانی هستند که چنین اطلاق فرهنگ عالی به زیبایی شناسی دیسنی لند را یک الزام می دانند نه یک انتخاب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370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یین چامبرز همین فرآیند را به گونه ای متفاوتی تفسیر می کند جوانان طبقه کارگر در انگلستان در طی رونق اقتصادی پس از جنگ به اندازه کافی پول در جیب خود داشتند که در فرهنگ معرفی سرمایه داری مشارکت کرده و فعالانه مدی را بکار گیرند.تاحس هویت عمومی خود را ایجاد کرده و حتی فرم های هنری عامیانه ای را نیز برای خود تعریف کرده و آن را در مقابل صنعت مدکه می خواست سلیقه خود را از طریق فشارهای تبلیغاتی و وسائل ارتباط جمعی تحمیل کند قرار دهند.</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مایه فرهنگی نشات گرفته از شهر از نظر چامبرز ریشه در فراتجدد دارد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فراتجدد از نظر روشنفکری هرچه باشد باشد اساسا در فرهنگ های شهری بیست سال گذشته تظاهر پیدا کرده است بین این علائم الکترونیکی سینما، در مدهای جوانان،تاریخ های متنوعی که بطور روزانه با هم ترکیب شده، بازیافت و درهم آمیخته شده و به روی صفحه عظیم شهر معاصر به نمایش در می آید .</a:t>
            </a:r>
          </a:p>
          <a:p>
            <a:pPr algn="just">
              <a:lnSpc>
                <a:spcPct val="200000"/>
              </a:lnSpc>
            </a:pPr>
            <a:r>
              <a:rPr lang="fa-IR" altLang="en-US" sz="2000">
                <a:cs typeface="B Nazanin" panose="00000400000000000000" pitchFamily="2" charset="-78"/>
              </a:rPr>
              <a:t>    مشکل بتوان نقش موثر استفاده گسترده از تلویزیون را نادیده گرفت بهر حال یک فرد متوسط آمریکائی روزانه بیش از هفت ساعت تلویزیون تماشا می کند و مالکیت تلویزیون و ویدئو اینک آن چنان در سرتاسر دنیای سرمایه گذاری افزایش پیدا کرده که قطعا آثاری را بر تحولات مورد نظر داشته است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قابل تعجب نیست که رابطه هنرمند با تاریخ تغییر کرده است و در عصر استفاده انبوه از تلویزیون وابستگی به جای عمق به سطح و به کلاژ به جای کار عمیق و به تصاویر نقلی روی هم قرارداده شده به جای سطح کارشده و به یک احساس از هم پاشیده زمان ومکان بجای آثار فرهنگی مستحکم و پابرجا شده است . اینها همه جنبه های حیاتی فعالیت هنری درشرایط فراتجددمی باشند.</a:t>
            </a:r>
          </a:p>
          <a:p>
            <a:pPr algn="just">
              <a:lnSpc>
                <a:spcPct val="200000"/>
              </a:lnSpc>
            </a:pPr>
            <a:r>
              <a:rPr lang="fa-IR" altLang="en-US" sz="2000">
                <a:cs typeface="B Nazanin" panose="00000400000000000000" pitchFamily="2" charset="-78"/>
              </a:rPr>
              <a:t>      اشاره به توانمندی چنین نیروی در شکل دادن به فرهنگ به عنوان یک راه کلی زندگی الزاما به این مفهوم نیست که به یک ساده انگاری جبریت تکنولوژیکی که « تلویزیون فراتجدد را بوجود می آورد» برسیم زیرا تلویزیون خود محصولی از مرحله اخیر سرمایه د اری است و بر این اساس باید آن را در چارچوب ارتقا یک فرهنگ مصرفی دید.</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26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100">
                <a:cs typeface="B Nazanin" panose="00000400000000000000" pitchFamily="2" charset="-78"/>
              </a:rPr>
              <a:t>    متاسفانه نه تنها طراحان و برنامه ریزان طرح های شهری و مهمتر از آن مدرسین معماری و شهرسازی هنوز در همه جا بشدت مسحور و شیفته طرز تفکر و طرز عمل تجدد هستند. البته معماری جدید به قولی حدود15سال پیش دفن شد لیکن هنوز هم در اقصی نقاط جهان سودجویان که طرفداران واقعی تجدد هستند هر روز صدها ساختمان جدید را به آسمان می فرستد.</a:t>
            </a:r>
            <a:endParaRPr lang="en-US" altLang="en-US" sz="2100">
              <a:cs typeface="B Nazanin" panose="00000400000000000000" pitchFamily="2" charset="-78"/>
            </a:endParaRPr>
          </a:p>
          <a:p>
            <a:pPr algn="just">
              <a:lnSpc>
                <a:spcPct val="200000"/>
              </a:lnSpc>
            </a:pPr>
            <a:r>
              <a:rPr lang="fa-IR" altLang="en-US" sz="2100">
                <a:cs typeface="B Nazanin" panose="00000400000000000000" pitchFamily="2" charset="-78"/>
              </a:rPr>
              <a:t>    در این جا سعی می شود با استناد به بعضی از منابع و مدارک موجود و شناخته شده ای از شهرسازی جدید در کشورهای آلمان، هند، ایران و ... دلایل انقراض نهضت جدید را در شهرسازی برشماریم .</a:t>
            </a:r>
            <a:endParaRPr lang="en-US" altLang="en-US" sz="2100">
              <a:cs typeface="B Nazani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نیوتن نتیجه می گیرد که از هم پاشیدگی گزاف هنر دیگر به هیچ وجه یک انتخاب زیبایی شناسانه نیست بلکه فقط یک جنبه فرهنگی بافت اقتصادی  اجتماعی است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این امر تا حدودی اشتیاق فراتجدد را در ادغام با فرهنگ عامیانه از طریق آن نوع تجاری شدن صریح و حتی احمقانه ای که متجددین با مقاومت شدید شان در مقابل نظریه کالا شدن محصولات از آن امتناع می ورزیدند، بیان می کند.</a:t>
            </a:r>
          </a:p>
          <a:p>
            <a:pPr algn="just">
              <a:lnSpc>
                <a:spcPct val="200000"/>
              </a:lnSpc>
            </a:pPr>
            <a:r>
              <a:rPr lang="fa-IR" altLang="en-US" sz="2000">
                <a:cs typeface="B Nazanin" panose="00000400000000000000" pitchFamily="2" charset="-78"/>
              </a:rPr>
              <a:t>      توسعه فرهنگ موزه ای و یک « صنعت میراث»، نوپا که در اوائل دهه 1970 شکل گرفت، چرخش مردم گرایانه دیگری را به سمت تجاری کردن تاریخ و فرم های تاریخی صورت داد.</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هیوسان می گوید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فراتجدد و صنعت میراث بهم مربوط اند ، چون هدف هر دوی آن ها ایجاد پرده ای سطحی است که در زندگی کنونی ما را با گذشته مان بهم پیوند دهد.</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فراتجدد چیزی نیست جز منطقی فرهنگی مرحله اخیر سرمایه داری متعاقب مندل جیمزسون اظهار داشته است که از دهه 1960 ما وارد دوران جدیدی شده ایم که در آن تولید فرهنگی ، بطور کامل با تجارت یکی شده است در نتیجه مبارزاتی که زمانی بطور خاص در زمینه تولید صورت می گرفت ، اینک به گونه ای گسترش یافته که تولید فرهنگی را تبدیل به یک عرصه تعارضات شدید اجتماعی نموده است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استفاده از تبلیغات به عنوان هنر رسمی سرمایه داری استراتژی های تبلیغاتی را وارد هنر و هنر را وارد استراتژی های تبلیغاتی نموده است بنابراین هر طور که مفهوم فراتجدد را بنامیم ، نباید آن را به عنوان یک جریان مستقل هنری تعبیر کرد ریشه داشتن آن در زندگی روزمره یکی ازخصوصیات بسیار روشن و بارز آنست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بهر حال در اینجا سعی شد تا حدودی اجزا چارچوب کلی«تغییراساسی درساختار احساس» ، را که تجدد را از فراتجدد متمایز ساخته و همین طور ریشه ها و آینده احتمالی آن را بیان کنیم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870123" y="1911012"/>
            <a:ext cx="3783408" cy="2000548"/>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fa-IR" sz="3600" dirty="0">
                <a:latin typeface="+mn-lt"/>
                <a:cs typeface="B Nazanin" pitchFamily="2" charset="-78"/>
              </a:rPr>
              <a:t>فصل سوم :</a:t>
            </a:r>
          </a:p>
          <a:p>
            <a:pPr algn="ctr" fontAlgn="auto">
              <a:spcBef>
                <a:spcPts val="0"/>
              </a:spcBef>
              <a:spcAft>
                <a:spcPts val="0"/>
              </a:spcAft>
              <a:defRPr/>
            </a:pPr>
            <a:endParaRPr lang="fa-IR" sz="4000" dirty="0">
              <a:latin typeface="+mn-lt"/>
              <a:cs typeface="B Nazanin" pitchFamily="2" charset="-78"/>
            </a:endParaRPr>
          </a:p>
          <a:p>
            <a:pPr algn="ctr" fontAlgn="auto">
              <a:spcBef>
                <a:spcPts val="0"/>
              </a:spcBef>
              <a:spcAft>
                <a:spcPts val="0"/>
              </a:spcAft>
              <a:defRPr/>
            </a:pPr>
            <a:r>
              <a:rPr lang="fa-IR" sz="4400" dirty="0">
                <a:latin typeface="+mn-lt"/>
                <a:cs typeface="B Nazanin" pitchFamily="2" charset="-78"/>
              </a:rPr>
              <a:t> مرگ یا حیات دوباره</a:t>
            </a:r>
            <a:endParaRPr lang="en-US" sz="4400" dirty="0">
              <a:latin typeface="+mn-lt"/>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fltVal val="0"/>
                                          </p:val>
                                        </p:tav>
                                        <p:tav tm="100000">
                                          <p:val>
                                            <p:strVal val="#ppt_w"/>
                                          </p:val>
                                        </p:tav>
                                      </p:tavLst>
                                    </p:anim>
                                    <p:anim calcmode="lin" valueType="num">
                                      <p:cBhvr>
                                        <p:cTn id="8" dur="2000" fill="hold"/>
                                        <p:tgtEl>
                                          <p:spTgt spid="4"/>
                                        </p:tgtEl>
                                        <p:attrNameLst>
                                          <p:attrName>ppt_h</p:attrName>
                                        </p:attrNameLst>
                                      </p:cBhvr>
                                      <p:tavLst>
                                        <p:tav tm="0">
                                          <p:val>
                                            <p:fltVal val="0"/>
                                          </p:val>
                                        </p:tav>
                                        <p:tav tm="100000">
                                          <p:val>
                                            <p:strVal val="#ppt_h"/>
                                          </p:val>
                                        </p:tav>
                                      </p:tavLst>
                                    </p:anim>
                                    <p:anim calcmode="lin" valueType="num">
                                      <p:cBhvr>
                                        <p:cTn id="9" dur="2000" fill="hold"/>
                                        <p:tgtEl>
                                          <p:spTgt spid="4"/>
                                        </p:tgtEl>
                                        <p:attrNameLst>
                                          <p:attrName>style.rotation</p:attrName>
                                        </p:attrNameLst>
                                      </p:cBhvr>
                                      <p:tavLst>
                                        <p:tav tm="0">
                                          <p:val>
                                            <p:fltVal val="360"/>
                                          </p:val>
                                        </p:tav>
                                        <p:tav tm="100000">
                                          <p:val>
                                            <p:fltVal val="0"/>
                                          </p:val>
                                        </p:tav>
                                      </p:tavLst>
                                    </p:anim>
                                    <p:animEffect transition="in" filter="fade">
                                      <p:cBhvr>
                                        <p:cTn id="10"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معماری فراتجدد پس از رواج در سرتاسر جهان ، توسط بسیاری مرده اعلام شده است تعجب آور نیست که در آنهایی که قبل از همه بر سر جسد حاضر شدند تا مرگ فراتجدد راتایید کرده آن را به خاک بسپارند.کسانی جز تجدد گرایان جدید نبودند این واقعه در سال 1983 اتفاق افتاد.</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رئیس انسیتیوتی سلطنتی معماران انگلیس در سال 1989 این سبک را با عنوان معماری بی معنی مورد حمله قرار داد گفت برای سال 2000 نمی توانیم این لباس فراتجدد را برتن کنیم.</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زندگی و مرگ یک جنبش معماری بناچار همانند تمدنها بر پایه استفاده بیولوژیکی قرار گرفته است. ستون ها و پرده ها بی اعتنا به سلامت فرهنگی می آیند و می روند.</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432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مفهوم مرگ انسان را از استبداد رویه غالب آزاد می کند و چون تجدد از سال های 1930 تا1970 حرفه و رشته را در حد خفگی قرار داده بود بسیاری از معماران و همین طور مردم از این واقعه احساس شادمانی می کردند . معماری جدید دیگر یک ضرورت نبود و فکر و روحیه زمان و جبریت تکنولوژیکی فاقد اعتبار شده بود. معماری می توانست بار دیگر بر پایه زمینه ،حالت ، فرهنگ ، زیست و یا تقریباً هر چیزی که برای معماری صاحب کار اهمیت داشته قرارگیرد.امروز نیز باید گفت که مرگ فراتجدد احساس مشابهی را بوجود آورده زیرا این هم قیود اصول حرفه ای و شیوه اجباری را کنار گذاشته و آزادی انتخاب را بالا خواهد برد.</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38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solidFill>
                  <a:srgbClr val="00FF00"/>
                </a:solidFill>
                <a:cs typeface="B Nazanin" panose="00000400000000000000" pitchFamily="2" charset="-78"/>
              </a:rPr>
              <a:t>کثرت گرائی در مقابل فردگرائی</a:t>
            </a:r>
            <a:endParaRPr lang="en-US" altLang="en-US" sz="2000">
              <a:solidFill>
                <a:srgbClr val="00FF00"/>
              </a:solidFill>
              <a:cs typeface="B Nazanin" panose="00000400000000000000" pitchFamily="2" charset="-78"/>
            </a:endParaRPr>
          </a:p>
          <a:p>
            <a:pPr algn="just">
              <a:lnSpc>
                <a:spcPct val="200000"/>
              </a:lnSpc>
            </a:pPr>
            <a:r>
              <a:rPr lang="fa-IR" altLang="en-US" sz="1900">
                <a:cs typeface="B Nazanin" panose="00000400000000000000" pitchFamily="2" charset="-78"/>
              </a:rPr>
              <a:t>        امروز اندیشه و تفکر واحدی برجامعه غربی حاکمیت نمی کند نه تفکر پیش از تجدد،ونه تجدد نو و نه فرار تجدد که بین این دو قرارگرفته است چنانچه چیزی حاکم باشد ، این کثرت گرائی است و این گرایش قادر به حاکمیت نیست ، زیرا بر اساس گسترش دامنه انتخاب قراردارد.</a:t>
            </a:r>
            <a:endParaRPr lang="en-US" altLang="en-US" sz="1900">
              <a:cs typeface="B Nazanin" panose="00000400000000000000" pitchFamily="2" charset="-78"/>
            </a:endParaRPr>
          </a:p>
          <a:p>
            <a:pPr algn="just">
              <a:lnSpc>
                <a:spcPct val="200000"/>
              </a:lnSpc>
            </a:pPr>
            <a:r>
              <a:rPr lang="fa-IR" altLang="en-US" sz="1900">
                <a:cs typeface="B Nazanin" panose="00000400000000000000" pitchFamily="2" charset="-78"/>
              </a:rPr>
              <a:t>       در گذشته پیش از صنعت ، فرهنگ سنتی شیوه غالب تفکر بود طی عصر صنعت، تجدد مهمترین نحوه شناخته گردید . سنت گراها و متجددین هر دو در یک چیز وجه اشتراک دارند و آن اینست که از کثرت گرائی بیزارند و آن را محکوم می کنند. به گفته های لوکوربوزیه توجه کنید «سبک ها دروغند»و... عصر ما خود تعیین کننده است، روز به روز سبک خود را بوجود می آورد .سبک واحدی برپایه صنعت و زیبائی ماشینی.</a:t>
            </a:r>
            <a:endParaRPr lang="en-US" altLang="en-US" sz="19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solidFill>
                  <a:srgbClr val="00FF00"/>
                </a:solidFill>
                <a:cs typeface="B Nazanin" panose="00000400000000000000" pitchFamily="2" charset="-78"/>
              </a:rPr>
              <a:t>پارادایم فراتجدد</a:t>
            </a:r>
            <a:endParaRPr lang="en-US" altLang="en-US" sz="2000">
              <a:solidFill>
                <a:srgbClr val="00FF00"/>
              </a:solidFill>
              <a:cs typeface="B Nazanin" panose="00000400000000000000" pitchFamily="2" charset="-78"/>
            </a:endParaRPr>
          </a:p>
          <a:p>
            <a:pPr algn="just">
              <a:lnSpc>
                <a:spcPct val="200000"/>
              </a:lnSpc>
            </a:pPr>
            <a:r>
              <a:rPr lang="fa-IR" altLang="en-US" sz="2000">
                <a:cs typeface="B Nazanin" panose="00000400000000000000" pitchFamily="2" charset="-78"/>
              </a:rPr>
              <a:t>     در توسعه های بزرگی همچون ساختمان های </a:t>
            </a:r>
            <a:r>
              <a:rPr lang="en-US" altLang="en-US" sz="2000">
                <a:cs typeface="B Nazanin" panose="00000400000000000000" pitchFamily="2" charset="-78"/>
              </a:rPr>
              <a:t>IBA</a:t>
            </a:r>
            <a:r>
              <a:rPr lang="fa-IR" altLang="en-US" sz="2000">
                <a:cs typeface="B Nazanin" panose="00000400000000000000" pitchFamily="2" charset="-78"/>
              </a:rPr>
              <a:t> در برلین ، معماران ، سبک ها ، عصرها و کاربری های گوناگونی با هم مخلوط شده است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رابرت کریر و شهرسازان برلین تجت نظر </a:t>
            </a:r>
            <a:r>
              <a:rPr lang="en-US" altLang="en-US" sz="2000">
                <a:cs typeface="B Nazanin" panose="00000400000000000000" pitchFamily="2" charset="-78"/>
              </a:rPr>
              <a:t> IBA</a:t>
            </a:r>
            <a:r>
              <a:rPr lang="fa-IR" altLang="en-US" sz="2000">
                <a:cs typeface="B Nazanin" panose="00000400000000000000" pitchFamily="2" charset="-78"/>
              </a:rPr>
              <a:t> سیاست بکار گرفتن معماران مختلف را برای یک محله پذیرفتند و این استراتژی را با پرکردن فضاهای خالی درون شهری و احیاء و بازسازی آن ها تلفیق کردند. مجموعه فانوئل هال در بوستون و مرکز شهر فرانکفورت نمونه ای از نوع تجاری این تفکر بود.</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حداقل یک چهارم سرمایه گذاران بزرگ به نوعی تنوع را در کار خود بکار گرفته اند: دوره های مختلط ، کاربری های مخلوط و پیچیدگی ، معنی اقتصادی و همچنین زیبایی شناسی پیدا کرد.</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بیانیه جیکوبس که منطبق بر پارادایم کلی و فراتجدد می باشد این طور بیان می کند که توجه به روابط درونی و زندگی تعاونی که از خصوصیات بارز اکولوژی است ، شیفتگی نسبت به تنوع و تفاوت که از خصوصیات فلسفه فراتجدد و سیاست است و شناخت متغیرهای بهم وابسته که «علوم جدید پیچیدگی» بر پایه آن شکل گرفته است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همه علوم کلیدی فراتجدد ریشه در این دانش جدید دارند نظیر اکولوژی ، رفتارشناسی حیوانی، تئوری هرج و مرج ، و غیره . «علوم ساده »همانند قوانین جاذبه نیوتن وکار بر روی نظام خورشیدی پیش نمونه هایی هستند که پارادایم جدید را بوجود آورده اند. در حالی که «علوم پیچیده » نظیر افکار " نوآم جومسکی" در مورد ساختار عمیق صورت نوعی هستند که دانش فراتجدد را پایه گذاری کرده اند.</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با این ترتیب به یک توافق ضمنی می رسیم منطبق بودن الگوهای تفکر ومدلهای اثباتی دور محور کثرت گرائی و پیچیدگی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26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100">
                <a:cs typeface="B Nazanin" panose="00000400000000000000" pitchFamily="2" charset="-78"/>
              </a:rPr>
              <a:t>      در این جا سعی می شود با استناد به بعضی از منابع و مدارک موجود و شناخته شده ای از شهرسازی جدید در کشورهای آلمان، هند، ایران و ... دلایل انقراض نهضت جدید را در شهرسازی برشماریم .امید آنکه دوران فرار تجدید را در شهرسازی با چشمانی بازتر آغاز کنیم وبار دیگر خود را در اختیار پس آمدهای آن که در فراتجدد یا به قولی تجدد دوم باشد قرارندهیم .</a:t>
            </a:r>
            <a:endParaRPr lang="en-US" altLang="en-US" sz="2100">
              <a:cs typeface="B Nazanin" panose="00000400000000000000" pitchFamily="2" charset="-78"/>
            </a:endParaRPr>
          </a:p>
          <a:p>
            <a:pPr algn="just">
              <a:lnSpc>
                <a:spcPct val="200000"/>
              </a:lnSpc>
            </a:pPr>
            <a:r>
              <a:rPr lang="fa-IR" altLang="en-US" sz="2100">
                <a:solidFill>
                  <a:srgbClr val="00FF00"/>
                </a:solidFill>
                <a:cs typeface="B Nazanin" panose="00000400000000000000" pitchFamily="2" charset="-78"/>
              </a:rPr>
              <a:t> خصوصیات شهرسازی جدید </a:t>
            </a:r>
            <a:r>
              <a:rPr lang="fa-IR" altLang="en-US" sz="2100">
                <a:cs typeface="B Nazanin" panose="00000400000000000000" pitchFamily="2" charset="-78"/>
              </a:rPr>
              <a:t>که می توان آن ها را </a:t>
            </a:r>
            <a:r>
              <a:rPr lang="fa-IR" altLang="en-US" sz="2100" u="sng">
                <a:cs typeface="B Nazanin" panose="00000400000000000000" pitchFamily="2" charset="-78"/>
              </a:rPr>
              <a:t>عامل تخریب شهرها </a:t>
            </a:r>
            <a:r>
              <a:rPr lang="fa-IR" altLang="en-US" sz="2100">
                <a:cs typeface="B Nazanin" panose="00000400000000000000" pitchFamily="2" charset="-78"/>
              </a:rPr>
              <a:t>نامید عبارتند از :</a:t>
            </a:r>
            <a:endParaRPr lang="en-US" altLang="en-US" sz="2100">
              <a:cs typeface="B Nazanin" panose="00000400000000000000" pitchFamily="2" charset="-78"/>
            </a:endParaRPr>
          </a:p>
          <a:p>
            <a:pPr algn="just">
              <a:lnSpc>
                <a:spcPct val="200000"/>
              </a:lnSpc>
            </a:pPr>
            <a:r>
              <a:rPr lang="fa-IR" altLang="en-US" sz="2100">
                <a:cs typeface="B Nazanin" panose="00000400000000000000" pitchFamily="2" charset="-78"/>
              </a:rPr>
              <a:t>      ساختمان های بلند یا آسمان خراش ها ، شهر ایده آل ، رفت و آمد، منطقه بندی ، استانداردگرانی و مسکن و معماری.</a:t>
            </a:r>
            <a:endParaRPr lang="en-US" altLang="en-US" sz="2100">
              <a:cs typeface="B Nazani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496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solidFill>
                  <a:srgbClr val="00FF00"/>
                </a:solidFill>
                <a:cs typeface="B Nazanin" panose="00000400000000000000" pitchFamily="2" charset="-78"/>
              </a:rPr>
              <a:t>معماری فراتجدد چیست ؟</a:t>
            </a:r>
            <a:endParaRPr lang="en-US" altLang="en-US" sz="2000">
              <a:solidFill>
                <a:srgbClr val="00FF00"/>
              </a:solidFill>
              <a:cs typeface="B Nazanin" panose="00000400000000000000" pitchFamily="2" charset="-78"/>
            </a:endParaRPr>
          </a:p>
          <a:p>
            <a:pPr algn="just">
              <a:lnSpc>
                <a:spcPct val="200000"/>
              </a:lnSpc>
            </a:pPr>
            <a:r>
              <a:rPr lang="fa-IR" altLang="en-US" sz="2000">
                <a:cs typeface="B Nazanin" panose="00000400000000000000" pitchFamily="2" charset="-78"/>
              </a:rPr>
              <a:t>         معماری فراتجدد قاعدتاً باچیزی بیشتر از کثرت گرایی و پیچیدگی سروکار دارد. عمده ترین استراتژی که معماران برای جواب گوئی به فرهنگ کثرت گرایی ابداع کرده اند استفاده از دو زبان است .مخلوط کردن سلیقه های حرفه ای ، مهارت فنی خود با علایق مشتریان و ساکنین.</a:t>
            </a:r>
          </a:p>
          <a:p>
            <a:pPr algn="just">
              <a:lnSpc>
                <a:spcPct val="200000"/>
              </a:lnSpc>
            </a:pPr>
            <a:r>
              <a:rPr lang="fa-IR" altLang="en-US" sz="2000">
                <a:cs typeface="B Nazanin" panose="00000400000000000000" pitchFamily="2" charset="-78"/>
              </a:rPr>
              <a:t>     در حالی که متجددین و سنت گرایان بر تولید کنندگان تاکید می ورزند ، فرامتجددین استفاده کنندگان را مدنظر قرار میدهند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معماری فراتجدد چیزی بیش از یک زبان چند سطحی است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ویژگی های فراتجدد ناشی ازتلاش آن در جهت شناخت مقطعی از سابقه ها با تنوعی از سبک است و بر این اساس به دنبال یک پراکنده گزینی اساسی و رموز چند وجهی است از نظر رابرت استرن سه عامل مهم تزئین ،زمینه و استناد تاریخی از جمله ویژگی های فراتجدد می باشند.</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مایه فراتجدد بسیار وسیعتر و مهمتر از نماسازی و بدنه سازی سطحی بکار گرفته شده در ساختار های تجاری و شهرک دیزنی است .«فراتجدد دیزنی» نوع جلف این سبک دلیل اصلی منتقدین برای اعلام مرگ جنبش است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در تعریفی که هنریک کلاتز از معماری فراتجدد ارائه می دهد شکل صرفا از عملکرد تبعیت نمی کند ، بلکه از «تخیلات» نیز پیروی می کند .توجه به معنی معماری هدف اصلی کلاتز قرار می گیرد.</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تعریف کردن جنبش تنها با یک طبقه بندی «تخیل» و یا «همبستگی و وابستگی» بی معنی خواهد بود.</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دهه گذشته شاهد همزمان حداقل سه جنبش جداگانه بوده ایم سنتی ، جدید و فراجدید .اما امروز وارد یک دوره جدیدی از ارتباطات جهانی شده ایم که عملاً صدها سبک و شیوه زندگی بطور همزمان در کنار هم به فعالیت مشغولند.</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2478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نکته قابل توجه اینست که امروز دیگر یک صدا نمی تواند و نباید بر یک شهر و یا یک فرهنگ حاکمیت داشته باشد. هنگامی که چنین شود نتیجه اسفبارخواهد بود. فرامتجددین واقعی بطور جدی خواهان محیطی از تنش ها هستند که در آن دیدگاه های سنتی و جدید با یکدیگر برخورد کرده شکوفا شوند وهر کدام معنی و پیام خود را منتقل سازند.</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143108" y="2143116"/>
            <a:ext cx="5158785" cy="1877437"/>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fa-IR" sz="3600" dirty="0">
                <a:latin typeface="+mn-lt"/>
                <a:cs typeface="B Nazanin" pitchFamily="2" charset="-78"/>
              </a:rPr>
              <a:t>فصل چهارم:</a:t>
            </a:r>
          </a:p>
          <a:p>
            <a:pPr algn="ctr" fontAlgn="auto">
              <a:spcBef>
                <a:spcPts val="0"/>
              </a:spcBef>
              <a:spcAft>
                <a:spcPts val="0"/>
              </a:spcAft>
              <a:defRPr/>
            </a:pPr>
            <a:endParaRPr lang="fa-IR" sz="4000" dirty="0">
              <a:latin typeface="+mn-lt"/>
              <a:cs typeface="B Nazanin" pitchFamily="2" charset="-78"/>
            </a:endParaRPr>
          </a:p>
          <a:p>
            <a:pPr algn="ctr" fontAlgn="auto">
              <a:spcBef>
                <a:spcPts val="0"/>
              </a:spcBef>
              <a:spcAft>
                <a:spcPts val="0"/>
              </a:spcAft>
              <a:defRPr/>
            </a:pPr>
            <a:r>
              <a:rPr lang="fa-IR" sz="4000" dirty="0">
                <a:latin typeface="+mn-lt"/>
                <a:cs typeface="B Nazanin" pitchFamily="2" charset="-78"/>
              </a:rPr>
              <a:t> تجدد یا فراتجدد در شهرسازی؟</a:t>
            </a:r>
            <a:endParaRPr lang="en-US" sz="4000" dirty="0">
              <a:latin typeface="+mn-lt"/>
              <a:cs typeface="B Nazanin"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2000" fill="hold"/>
                                        <p:tgtEl>
                                          <p:spTgt spid="4"/>
                                        </p:tgtEl>
                                        <p:attrNameLst>
                                          <p:attrName>ppt_w</p:attrName>
                                        </p:attrNameLst>
                                      </p:cBhvr>
                                      <p:tavLst>
                                        <p:tav tm="0">
                                          <p:val>
                                            <p:fltVal val="0"/>
                                          </p:val>
                                        </p:tav>
                                        <p:tav tm="100000">
                                          <p:val>
                                            <p:strVal val="#ppt_w"/>
                                          </p:val>
                                        </p:tav>
                                      </p:tavLst>
                                    </p:anim>
                                    <p:anim calcmode="lin" valueType="num">
                                      <p:cBhvr>
                                        <p:cTn id="8" dur="2000" fill="hold"/>
                                        <p:tgtEl>
                                          <p:spTgt spid="4"/>
                                        </p:tgtEl>
                                        <p:attrNameLst>
                                          <p:attrName>ppt_h</p:attrName>
                                        </p:attrNameLst>
                                      </p:cBhvr>
                                      <p:tavLst>
                                        <p:tav tm="0">
                                          <p:val>
                                            <p:fltVal val="0"/>
                                          </p:val>
                                        </p:tav>
                                        <p:tav tm="100000">
                                          <p:val>
                                            <p:strVal val="#ppt_h"/>
                                          </p:val>
                                        </p:tav>
                                      </p:tavLst>
                                    </p:anim>
                                    <p:anim calcmode="lin" valueType="num">
                                      <p:cBhvr>
                                        <p:cTn id="9" dur="2000" fill="hold"/>
                                        <p:tgtEl>
                                          <p:spTgt spid="4"/>
                                        </p:tgtEl>
                                        <p:attrNameLst>
                                          <p:attrName>style.rotation</p:attrName>
                                        </p:attrNameLst>
                                      </p:cBhvr>
                                      <p:tavLst>
                                        <p:tav tm="0">
                                          <p:val>
                                            <p:fltVal val="360"/>
                                          </p:val>
                                        </p:tav>
                                        <p:tav tm="100000">
                                          <p:val>
                                            <p:fltVal val="0"/>
                                          </p:val>
                                        </p:tav>
                                      </p:tavLst>
                                    </p:anim>
                                    <p:animEffect transition="in" filter="fade">
                                      <p:cBhvr>
                                        <p:cTn id="10"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فراتجدد در حقیقت نفی جامعیت است ،خواه در ارائه راه حلهای عظیم در طرح های جامع شهری باشد و یا ملاحظات زیبایی شناسی استانداردگرائی در معماری تجدد گرا و حتی تمرکز گرائی اقتصادی .فراتجدد از یک سو مانع از هرگونه اقدام جمعی می شود و از سوی دیگر تاکید بر کثرت گرائی و تنوع دارد.</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فراتجدد از این احساس پدید آمد که فرضیات وحدت بخش تجدد از هم پاشیده می شود.</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در اواسط و اواخر دهه 70 تفکر فراتجدد وارد معماری وفلسفه اجتماعی گردید. از دیدگاه جنکس که بعنوان برجسته ترین نظریه پرداز معماری فراتجدد به حساب می آید سبک جدید دارای دو دسته معیار بصری است یکی برای عموم ودیگری برای معماران.</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از نظر ها برماس موجه ترین موضع «تجدد قاطع» و اصرار در کلیت بیشتر در جهانی بود که مشخصه اصلی آن وجود دیدگاه های متفاوت بود.دانشمندان علوم اجتماعی عموماً فراتجدد را وابسته به فراساختار گرائی فرانسه دانسته اند یعنی مکتبی از فلسفه که معتقد است که احترام اجتماعی تنها بوسیله انگیزه ها و باورهای عاملین آن مشروعاً قابل بیان است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مترادف دانستن فراتجدد با فراساختار گرائی فرانسه از این نظر قابل قبول است که هر دو در توجه به زبان دید مشترک داشته و دو متضمن یک استراتژی تحقیقاتی هستند که به جای ساختار بر جزئیات زندگی اجتماعی تاکید دارد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تحلیل های لغوی فراساختاری بنا برگفته دی یر میتواند فرضیات تئوری و عمل شهرسازی را به تعدادی زبان های متناقض تجزیه کند. ساختارزدائی فاقد یک معیار اندازه گیری برای تمیز درست از غلط می باشد.</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رد کلیت و یکنواختی در فراتجدد گاهی به این مفهوم تعبیر می شود که چارچوبی برای حقوق شهروندان بوجود آید که از این طریق هم فرد را در برابر دولت و هم اقلیت ها را در مقابل تبعیض محافظت کند.</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مفاهیم عدالت و حقوق شهروندان مستلزم ارزش های کلی و عمومی است که حداقل تاحدودی به معنی رد مفاهیم فراتجددی یعنی توجه به بخشها و اجزا می باشد.</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solidFill>
                  <a:srgbClr val="00FF00"/>
                </a:solidFill>
                <a:cs typeface="B Nazanin" panose="00000400000000000000" pitchFamily="2" charset="-78"/>
              </a:rPr>
              <a:t>فراتجدد به عنوان ختم تولید انبوه</a:t>
            </a:r>
            <a:endParaRPr lang="en-US" altLang="en-US" sz="2000">
              <a:solidFill>
                <a:srgbClr val="00FF00"/>
              </a:solidFill>
              <a:cs typeface="B Nazanin" panose="00000400000000000000" pitchFamily="2" charset="-78"/>
            </a:endParaRPr>
          </a:p>
          <a:p>
            <a:pPr algn="just">
              <a:lnSpc>
                <a:spcPct val="200000"/>
              </a:lnSpc>
            </a:pPr>
            <a:r>
              <a:rPr lang="fa-IR" altLang="en-US" sz="2000">
                <a:cs typeface="B Nazanin" panose="00000400000000000000" pitchFamily="2" charset="-78"/>
              </a:rPr>
              <a:t>    تجدد با ظهور سرمایه داری و فراتجدد با ظهور فراصنعتی متقارن می باشند بحث مربوط به تجدد وفراتجدد را به طبقه بندی مارکس از تولید اقتصادی یعنی «</a:t>
            </a:r>
            <a:r>
              <a:rPr lang="fa-IR" altLang="en-US" sz="2000">
                <a:solidFill>
                  <a:srgbClr val="00FF00"/>
                </a:solidFill>
                <a:cs typeface="B Nazanin" panose="00000400000000000000" pitchFamily="2" charset="-78"/>
              </a:rPr>
              <a:t>فوردگرائی</a:t>
            </a:r>
            <a:r>
              <a:rPr lang="fa-IR" altLang="en-US" sz="2000">
                <a:cs typeface="B Nazanin" panose="00000400000000000000" pitchFamily="2" charset="-78"/>
              </a:rPr>
              <a:t>» و «</a:t>
            </a:r>
            <a:r>
              <a:rPr lang="fa-IR" altLang="en-US" sz="2000">
                <a:solidFill>
                  <a:srgbClr val="00FF00"/>
                </a:solidFill>
                <a:cs typeface="B Nazanin" panose="00000400000000000000" pitchFamily="2" charset="-78"/>
              </a:rPr>
              <a:t>فرافوردگرائی</a:t>
            </a:r>
            <a:r>
              <a:rPr lang="fa-IR" altLang="en-US" sz="2000">
                <a:cs typeface="B Nazanin" panose="00000400000000000000" pitchFamily="2" charset="-78"/>
              </a:rPr>
              <a:t>» نسبت بدهیم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a:t>
            </a:r>
            <a:r>
              <a:rPr lang="fa-IR" altLang="en-US" sz="2000" u="sng">
                <a:cs typeface="B Nazanin" panose="00000400000000000000" pitchFamily="2" charset="-78"/>
              </a:rPr>
              <a:t>فرودگرائی</a:t>
            </a:r>
            <a:r>
              <a:rPr lang="fa-IR" altLang="en-US" sz="2000">
                <a:cs typeface="B Nazanin" panose="00000400000000000000" pitchFamily="2" charset="-78"/>
              </a:rPr>
              <a:t> یعنی تحولات اجتماعی ناشی از تولید انبوه صنعتی.</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a:t>
            </a:r>
            <a:r>
              <a:rPr lang="fa-IR" altLang="en-US" sz="2000" u="sng">
                <a:cs typeface="B Nazanin" panose="00000400000000000000" pitchFamily="2" charset="-78"/>
              </a:rPr>
              <a:t>فرافوردگرائی</a:t>
            </a:r>
            <a:r>
              <a:rPr lang="fa-IR" altLang="en-US" sz="2000">
                <a:cs typeface="B Nazanin" panose="00000400000000000000" pitchFamily="2" charset="-78"/>
              </a:rPr>
              <a:t> به معنی ظهور صنایع جدید اطلاعاتی نظیر کامپیوتر.</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مفهوم فرافوردگرائی با همان مسائل روبرو است که فراتجدد روبروست .نهضت جدید (فراتجدد) مکرراً تلاش کرد شهرهایی را طراحی کند که حاوی منطق مدل نوین تولید انبوه صنعتی باشد.</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solidFill>
                  <a:srgbClr val="00FF00"/>
                </a:solidFill>
                <a:cs typeface="B Nazanin" panose="00000400000000000000" pitchFamily="2" charset="-78"/>
              </a:rPr>
              <a:t>فراتجدد و پیشرفت</a:t>
            </a:r>
            <a:endParaRPr lang="en-US" altLang="en-US" sz="2000">
              <a:solidFill>
                <a:srgbClr val="00FF00"/>
              </a:solidFill>
              <a:cs typeface="B Nazanin" panose="00000400000000000000" pitchFamily="2" charset="-78"/>
            </a:endParaRPr>
          </a:p>
          <a:p>
            <a:pPr algn="just">
              <a:lnSpc>
                <a:spcPct val="200000"/>
              </a:lnSpc>
            </a:pPr>
            <a:r>
              <a:rPr lang="fa-IR" altLang="en-US" sz="2000">
                <a:cs typeface="B Nazanin" panose="00000400000000000000" pitchFamily="2" charset="-78"/>
              </a:rPr>
              <a:t>       وجود رابطه ای بین تجدد ، فراتجدد و روندهای تولید اقتصادی بیانگر آنست که فراتجدد را نمی توان یک مد گذرا و بی اهمیت دانست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هاروی متذکر می شود که کل تفکرات فراتجدد گرائی را میتوان درعمل به سوی سیاست های دموکراتیک تر و آزاد منشانه سوق داد. اما نکته اصلی اینست که فراتجدد تنها تغییری در سطح ظاهری سرمایه داری است .ازنظر منتقدین ،تفکرات فراساختاری و فراتجددی بازگشت مادیگرائی تاریخی است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100">
                <a:solidFill>
                  <a:srgbClr val="00FF00"/>
                </a:solidFill>
                <a:cs typeface="B Nazanin" panose="00000400000000000000" pitchFamily="2" charset="-78"/>
              </a:rPr>
              <a:t>دلایل بررسی خصوصیات شهرسازی جدید در ایران</a:t>
            </a:r>
            <a:endParaRPr lang="en-US" altLang="en-US" sz="2100">
              <a:solidFill>
                <a:srgbClr val="00FF00"/>
              </a:solidFill>
              <a:cs typeface="B Nazanin" panose="00000400000000000000" pitchFamily="2" charset="-78"/>
            </a:endParaRPr>
          </a:p>
          <a:p>
            <a:pPr algn="just">
              <a:lnSpc>
                <a:spcPct val="200000"/>
              </a:lnSpc>
            </a:pPr>
            <a:r>
              <a:rPr lang="fa-IR" altLang="en-US" sz="2100">
                <a:solidFill>
                  <a:srgbClr val="FFC000"/>
                </a:solidFill>
                <a:cs typeface="B Nazanin" panose="00000400000000000000" pitchFamily="2" charset="-78"/>
              </a:rPr>
              <a:t>    اول- بحران شهر و شهرنشینی در ایران.</a:t>
            </a:r>
            <a:endParaRPr lang="en-US" altLang="en-US" sz="2100">
              <a:solidFill>
                <a:srgbClr val="FFC000"/>
              </a:solidFill>
              <a:cs typeface="B Nazanin" panose="00000400000000000000" pitchFamily="2" charset="-78"/>
            </a:endParaRPr>
          </a:p>
          <a:p>
            <a:pPr algn="just">
              <a:lnSpc>
                <a:spcPct val="200000"/>
              </a:lnSpc>
            </a:pPr>
            <a:r>
              <a:rPr lang="fa-IR" altLang="en-US" sz="2100">
                <a:cs typeface="B Nazanin" panose="00000400000000000000" pitchFamily="2" charset="-78"/>
              </a:rPr>
              <a:t>الف- رشد افسار گسیخته شهرها و بخصوص شهرهای بزرگ کشور دراثر عوامل سیاسی ، اداری ، اقتصادی و ...</a:t>
            </a:r>
            <a:endParaRPr lang="en-US" altLang="en-US" sz="2100">
              <a:cs typeface="B Nazanin" panose="00000400000000000000" pitchFamily="2" charset="-78"/>
            </a:endParaRPr>
          </a:p>
          <a:p>
            <a:pPr algn="just">
              <a:lnSpc>
                <a:spcPct val="200000"/>
              </a:lnSpc>
            </a:pPr>
            <a:r>
              <a:rPr lang="fa-IR" altLang="en-US" sz="2100">
                <a:cs typeface="B Nazanin" panose="00000400000000000000" pitchFamily="2" charset="-78"/>
              </a:rPr>
              <a:t>ب- فرسودگی بافت شهرها و روستاها در اثر عملکرد  منفی و عوامل مذکور بند الف و همچنین بی توجهی به حفظ و مرمت بافت ها.</a:t>
            </a:r>
            <a:endParaRPr lang="en-US" altLang="en-US" sz="2100">
              <a:cs typeface="B Nazanin" panose="00000400000000000000"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624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هویس فراتجدد را در عرصه زیباشناسی و معانی سنتی و عامیانه قرار می دهد . قبول کثرت گرائی توسط فراتجدد آگاهی از تفاوت های اجتماعی را بالا برده ،توجه به دیگران و خصوصاً زنان، واقعیت های قومی را مد نظر قرارمی دهد .به همین ترتیب ناخشنودی فراتجدد از آثار زیبائی شناسانه تجدد توجه و حساسیت بیشتر نسبت به محیط زیست را موجب می شود.</a:t>
            </a:r>
          </a:p>
          <a:p>
            <a:pPr algn="just">
              <a:lnSpc>
                <a:spcPct val="200000"/>
              </a:lnSpc>
            </a:pPr>
            <a:r>
              <a:rPr lang="fa-IR" altLang="en-US" sz="2000">
                <a:solidFill>
                  <a:srgbClr val="00FF00"/>
                </a:solidFill>
                <a:cs typeface="B Nazanin" panose="00000400000000000000" pitchFamily="2" charset="-78"/>
              </a:rPr>
              <a:t>شهرسازی به عنوان اصلاح شهرداری :دیدگاه های جدید اولیه </a:t>
            </a:r>
            <a:endParaRPr lang="en-US" altLang="en-US" sz="2000">
              <a:solidFill>
                <a:srgbClr val="00FF00"/>
              </a:solidFill>
              <a:cs typeface="B Nazanin" panose="00000400000000000000" pitchFamily="2" charset="-78"/>
            </a:endParaRPr>
          </a:p>
          <a:p>
            <a:pPr algn="just">
              <a:lnSpc>
                <a:spcPct val="200000"/>
              </a:lnSpc>
            </a:pPr>
            <a:r>
              <a:rPr lang="fa-IR" altLang="en-US" sz="2000">
                <a:cs typeface="B Nazanin" panose="00000400000000000000" pitchFamily="2" charset="-78"/>
              </a:rPr>
              <a:t>       شهرسازی اولیه ارتباط مبهمی با شهرداشت . از یک طرف شهرسازی در رد شهرصنعتی قرن نوزدهم به عنوان نشانه ای از نابسامانی اجتماعی سهیم بود. و از طرف دیگر نهضت اصلاح شهرداری در شهرسازی ادغام گردید.</a:t>
            </a:r>
            <a:endParaRPr lang="en-US" altLang="en-US" sz="2000">
              <a:cs typeface="B Nazanin" panose="00000400000000000000" pitchFamily="2" charset="-78"/>
            </a:endParaRPr>
          </a:p>
          <a:p>
            <a:pPr algn="just">
              <a:lnSpc>
                <a:spcPct val="200000"/>
              </a:lnSpc>
            </a:pP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ریموندآندین بیشتر شهرسازی را وسیله ای می دانست که از طریق آن بتوان تغییرات کیفی را در شهرداری ها بوجود آورد . زیبا ساختن شهرها بدون بهبود وضعیت اجتماعی مردم قطعاً نتیجه مطلوب را در بر نخواهد داشت . و به یک زندگی لذت بخش در شهر نخواهید انجامید.</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معماران ومهندسین که حرفه شهرسازی را پایه گذاری کردند اصلاحاتی نظیر ایجاد راه و پارک جدید را تنها به عنوان تغییری در بافت کالبدی می دانستند و نیاز به تغییر اجتماعی مورد توجه آن ها نبود.</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solidFill>
                  <a:srgbClr val="00FF00"/>
                </a:solidFill>
                <a:cs typeface="B Nazanin" panose="00000400000000000000" pitchFamily="2" charset="-78"/>
              </a:rPr>
              <a:t>شهرسازی بعنوان دخالت جامع اوج تفکر تجدد</a:t>
            </a:r>
            <a:endParaRPr lang="en-US" altLang="en-US" sz="2000">
              <a:solidFill>
                <a:srgbClr val="00FF00"/>
              </a:solidFill>
              <a:cs typeface="B Nazanin" panose="00000400000000000000" pitchFamily="2" charset="-78"/>
            </a:endParaRPr>
          </a:p>
          <a:p>
            <a:pPr algn="just">
              <a:lnSpc>
                <a:spcPct val="200000"/>
              </a:lnSpc>
            </a:pPr>
            <a:r>
              <a:rPr lang="fa-IR" altLang="en-US" sz="2000">
                <a:cs typeface="B Nazanin" panose="00000400000000000000" pitchFamily="2" charset="-78"/>
              </a:rPr>
              <a:t>     مهمترین تفاوت بین دیدگاه جدید اولیه و دیدگاه جدید از شهرسازی در دامنه آرمان های آن هاست. عدم موفقیت در دخالت های کوچک گذشته ، نهضت شهرسازی را واداشت که وسیله جامع تری طلب کند.</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توجه به جامعیت در شهرسازی اولین بار در تبلیغات نهضت باغ شهرها پس از جنگ جهانی اول صورت گرفت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a:t>
            </a:r>
            <a:r>
              <a:rPr lang="fa-IR" altLang="en-US" sz="2000">
                <a:solidFill>
                  <a:srgbClr val="00FF00"/>
                </a:solidFill>
                <a:cs typeface="B Nazanin" panose="00000400000000000000" pitchFamily="2" charset="-78"/>
              </a:rPr>
              <a:t>باغ شهر :</a:t>
            </a:r>
            <a:r>
              <a:rPr lang="fa-IR" altLang="en-US" sz="2000">
                <a:cs typeface="B Nazanin" panose="00000400000000000000" pitchFamily="2" charset="-78"/>
              </a:rPr>
              <a:t> شهری که برای صنعت و زندگی سالم برنامه ریزی شده ، باندازه ای که در تمام ابعاد زندگی اجتماعی را امکان پذیر سازند و نه بزرگتر و اطراف آن را یک کمربند دائمی از اراضی کشاورزی محصور نماید.</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solidFill>
                  <a:srgbClr val="00FF00"/>
                </a:solidFill>
                <a:cs typeface="B Nazanin" panose="00000400000000000000" pitchFamily="2" charset="-78"/>
              </a:rPr>
              <a:t>شهرسازی در رکود: عکس العمل فراتجدد</a:t>
            </a:r>
            <a:endParaRPr lang="en-US" altLang="en-US" sz="2000">
              <a:solidFill>
                <a:srgbClr val="00FF00"/>
              </a:solidFill>
              <a:cs typeface="B Nazanin" panose="00000400000000000000" pitchFamily="2" charset="-78"/>
            </a:endParaRPr>
          </a:p>
          <a:p>
            <a:pPr algn="just">
              <a:lnSpc>
                <a:spcPct val="200000"/>
              </a:lnSpc>
            </a:pPr>
            <a:r>
              <a:rPr lang="fa-IR" altLang="en-US" sz="2000">
                <a:cs typeface="B Nazanin" panose="00000400000000000000" pitchFamily="2" charset="-78"/>
              </a:rPr>
              <a:t>       نارضایتی گسترده با مفهوم شهرسازی جامع تنها دراوائل دهه 1970 و عمدتاً در عکس العمل نسبت به پاکسازی وسیع زاغه ها آغاز شد .تفکر آینده گرائی ادارات شهرسازی شهرها که جانشینان طبیعی کارفرمایان و سرمایه گذاران قرن نوزدهم شده بودند تحت تاثیر قرار داده بود. تفکری که پیشرفت را وسیله توجیه بازسازیهای عمده شهری از نوعی نموده بود که نه تنها به شدت در زندگی مردم اختلال بوجود می آورد بلکه نسبت به واقعیت های اقتصادی نیز بی اعتنا بود.</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94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1900">
                <a:cs typeface="B Nazanin" panose="00000400000000000000" pitchFamily="2" charset="-78"/>
              </a:rPr>
              <a:t>      چه بهتر می بود که مشتریان به مفهوم مردمی در نظر گرفته می شدند که همیشه حق با آن هاست ، می توانستند انتخاب کنند، انتقاد کنند و یا رد کنند .</a:t>
            </a:r>
            <a:endParaRPr lang="en-US" altLang="en-US" sz="1900">
              <a:cs typeface="B Nazanin" panose="00000400000000000000" pitchFamily="2" charset="-78"/>
            </a:endParaRPr>
          </a:p>
          <a:p>
            <a:pPr algn="just">
              <a:lnSpc>
                <a:spcPct val="200000"/>
              </a:lnSpc>
            </a:pPr>
            <a:r>
              <a:rPr lang="fa-IR" altLang="en-US" sz="1900">
                <a:cs typeface="B Nazanin" panose="00000400000000000000" pitchFamily="2" charset="-78"/>
              </a:rPr>
              <a:t>      الین عکس العمل های مربوط به معماری و شهرسازی متجدد را برروی دو محور نشان میدهد که یکی در برگیرنده جاه طلبی های شکلی طراحان شهری و دیگری برداشتی است که از نقش خود دارند. نقطه تلاقی دو محور جائی است که طراحان شهری بدون هیچ گونه توجیه نظری ، صرفاً به ارضا خواست های خود می پردازند ولی از آن نقطه به بعد دو محور در جهات نظری مربوط از هم جدا می شوند . محور جاه طلبی تحت تاثیر ایجاد شکل های خوب و زیبا ، توجه به خواست های فرهنگ توده ، زمینه اجتماعی ، محل و گذشته تغییر پیدا می کند و محور نقش طراح، از نقش تجاری و هنری شروع شده و تا نقش های تسهیل کننده ، مبارز سیاسی و مهندس اجتماعی بسط می یابد.</a:t>
            </a:r>
            <a:endParaRPr lang="en-US" altLang="en-US" sz="19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solidFill>
                  <a:srgbClr val="00FF00"/>
                </a:solidFill>
                <a:cs typeface="B Nazanin" panose="00000400000000000000" pitchFamily="2" charset="-78"/>
              </a:rPr>
              <a:t>محورهای شهرسازی فراتجدد</a:t>
            </a:r>
          </a:p>
          <a:p>
            <a:pPr algn="just">
              <a:lnSpc>
                <a:spcPct val="200000"/>
              </a:lnSpc>
            </a:pPr>
            <a:r>
              <a:rPr lang="fa-IR" altLang="en-US" sz="2000">
                <a:cs typeface="B Nazanin" panose="00000400000000000000" pitchFamily="2" charset="-78"/>
              </a:rPr>
              <a:t>    الین معتقد است که در چارچوب دو محور فوق ، فراتجدد خصوصیات زیررا دارا خواهد بود:</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زمینه گرائی ، تاریخ گرائی ، مدنیت ، منطقه گرائی، ضد کلیت ، کثرت گرائی ، کلاژ ، خودمرجعی و...</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نقدی که برفراتجدد وارد می شود، برطبق دسته بندی الین بصورت زیر است :</a:t>
            </a:r>
            <a:endParaRPr lang="en-US" altLang="en-US" sz="2000">
              <a:cs typeface="B Nazanin" panose="00000400000000000000" pitchFamily="2" charset="-78"/>
            </a:endParaRPr>
          </a:p>
          <a:p>
            <a:pPr algn="just">
              <a:lnSpc>
                <a:spcPct val="200000"/>
              </a:lnSpc>
            </a:pPr>
            <a:r>
              <a:rPr lang="fa-IR" altLang="en-US" sz="2000" u="sng">
                <a:cs typeface="B Nazanin" panose="00000400000000000000" pitchFamily="2" charset="-78"/>
              </a:rPr>
              <a:t>تبعیت شکل از تخیلات </a:t>
            </a:r>
            <a:r>
              <a:rPr lang="fa-IR" altLang="en-US" sz="2000">
                <a:cs typeface="B Nazanin" panose="00000400000000000000" pitchFamily="2" charset="-78"/>
              </a:rPr>
              <a:t>، </a:t>
            </a:r>
            <a:r>
              <a:rPr lang="fa-IR" altLang="en-US" sz="2000" u="sng">
                <a:cs typeface="B Nazanin" panose="00000400000000000000" pitchFamily="2" charset="-78"/>
              </a:rPr>
              <a:t>ترس</a:t>
            </a:r>
            <a:r>
              <a:rPr lang="fa-IR" altLang="en-US" sz="2000">
                <a:cs typeface="B Nazanin" panose="00000400000000000000" pitchFamily="2" charset="-78"/>
              </a:rPr>
              <a:t> ، </a:t>
            </a:r>
            <a:r>
              <a:rPr lang="fa-IR" altLang="en-US" sz="2000" u="sng">
                <a:cs typeface="B Nazanin" panose="00000400000000000000" pitchFamily="2" charset="-78"/>
              </a:rPr>
              <a:t>ریاکاری</a:t>
            </a:r>
            <a:r>
              <a:rPr lang="fa-IR" altLang="en-US" sz="2000">
                <a:cs typeface="B Nazanin" panose="00000400000000000000" pitchFamily="2" charset="-78"/>
              </a:rPr>
              <a:t> ، و </a:t>
            </a:r>
            <a:r>
              <a:rPr lang="fa-IR" altLang="en-US" sz="2000" u="sng">
                <a:cs typeface="B Nazanin" panose="00000400000000000000" pitchFamily="2" charset="-78"/>
              </a:rPr>
              <a:t>پول</a:t>
            </a:r>
            <a:endParaRPr lang="en-US" altLang="en-US" sz="2000" u="sng">
              <a:cs typeface="B Nazanin" panose="00000400000000000000" pitchFamily="2" charset="-78"/>
            </a:endParaRPr>
          </a:p>
          <a:p>
            <a:pPr algn="just">
              <a:lnSpc>
                <a:spcPct val="200000"/>
              </a:lnSpc>
            </a:pPr>
            <a:endParaRPr lang="en-US" altLang="en-US" sz="2000">
              <a:solidFill>
                <a:srgbClr val="00FF00"/>
              </a:solidFill>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solidFill>
                  <a:srgbClr val="00FF00"/>
                </a:solidFill>
                <a:cs typeface="B Nazanin" panose="00000400000000000000" pitchFamily="2" charset="-78"/>
              </a:rPr>
              <a:t>تبعیت شکل از تخیلات:</a:t>
            </a:r>
            <a:endParaRPr lang="en-US" altLang="en-US" sz="2000">
              <a:solidFill>
                <a:srgbClr val="00FF00"/>
              </a:solidFill>
              <a:cs typeface="B Nazanin" panose="00000400000000000000" pitchFamily="2" charset="-78"/>
            </a:endParaRPr>
          </a:p>
          <a:p>
            <a:pPr algn="just">
              <a:lnSpc>
                <a:spcPct val="200000"/>
              </a:lnSpc>
            </a:pPr>
            <a:r>
              <a:rPr lang="fa-IR" altLang="en-US" sz="2000">
                <a:cs typeface="B Nazanin" panose="00000400000000000000" pitchFamily="2" charset="-78"/>
              </a:rPr>
              <a:t>     معماری و شهرسازی متجدد از ماشین الهام گرفت تا برای جامعه صنعتی سکونتگاه ایجاد نمایند اگر چه برخی از این تلاش ها مثمر ثمر بوده است اما دو مشکل اساسی موفقیت آن را بسیار محدود کرده است اول اینکه نیازها و علایق جامعه صنعتی بطور کلی با جوامع بیش از صنعت متفاوت است دوم اینکه انتخاب بخشی ازتاریخ و ارزش دادن به قسمت هایی از آن و رد ونفی بقیه خصوصاً تاریخ اخیر یعنی تجدد کار صحیحی به نظر نمی رسد.</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شهرسازی فرا متجدد در عزم خود برای بهبود بخشیدن به طراحی شهری متجدد اغلب تغییر و تحولات ناشی از انقلاب صنعتی را نادیده می گیرد.</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cs typeface="B Nazanin" panose="00000400000000000000" pitchFamily="2" charset="-78"/>
              </a:rPr>
              <a:t>       به گفته اینگرسول گرچه داشتن خیابان های قابل پیاده روی و محیط های هماهنگ و مطبوع یک نیاز عمومی است لیکن در بطن این راه حل فراتجدد مسئله ای نهفته است که ندرتاً به آن توجه می شود ودرواقع منطق آنچه را که راه حل های شکلی است مورد تردید قرار میدهد و آن این است که شکل ها و فضاهای پیش از صنعت ، الزاما باشیوه زندگی پس از صنعت سازگار نیستند.</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تمایل به سوی بدنه ، نما، ظاهر بناها به عنوان واکنشی نسبت به خصوصیت بیش از حد جدی و خشک طراحی شهری تجدد عنوان شد که نیازهای احساس و عاطفی مردم را فراموش کرده و تعدادی از طراحان شهری را واداشت که به جای عملکرد از تخیل تبعیت کنند.</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solidFill>
                  <a:srgbClr val="00FF00"/>
                </a:solidFill>
                <a:cs typeface="B Nazanin" panose="00000400000000000000" pitchFamily="2" charset="-78"/>
              </a:rPr>
              <a:t>تبعیت شکل از ترس:</a:t>
            </a:r>
            <a:endParaRPr lang="en-US" altLang="en-US" sz="2000">
              <a:solidFill>
                <a:srgbClr val="00FF00"/>
              </a:solidFill>
              <a:cs typeface="B Nazanin" panose="00000400000000000000" pitchFamily="2" charset="-78"/>
            </a:endParaRPr>
          </a:p>
          <a:p>
            <a:pPr algn="just">
              <a:lnSpc>
                <a:spcPct val="200000"/>
              </a:lnSpc>
            </a:pPr>
            <a:r>
              <a:rPr lang="fa-IR" altLang="en-US" sz="2000">
                <a:cs typeface="B Nazanin" panose="00000400000000000000" pitchFamily="2" charset="-78"/>
              </a:rPr>
              <a:t>        با بی رونق شدن روز افزون عرصه های عمومی ، افولی نیز در فضاهای معنی دار عمومی بوقوع پیوسته و تمایل به کنترل فضاهای شخصی و یا خصوصی افزایش یافته است. مکانی که فعالیت های تولید،مصرف و ارتباط اجتماعی را همزمان انجام می داد، اینک تبدیل به یک فضاهای عمومی منفک شده است .</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جنبش خصوصی گرائی با رشد صعودی تعداد خانوارهایی که در غرب در خانه های انفرادی و همینطور در مجموعه های دروازه دار زندگی می کنند قابل شناخت است. جنبش خصوصی گرائی در تخصیص فضاهای عمومی توسط سازمان های خصوصی نیز تبلور می یابد. </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1000125" y="857250"/>
            <a:ext cx="7286625"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entury Gothic" panose="020B0502020202020204" pitchFamily="34" charset="0"/>
                <a:cs typeface="Tahoma" panose="020B0604030504040204" pitchFamily="34" charset="0"/>
              </a:defRPr>
            </a:lvl1pPr>
            <a:lvl2pPr marL="742950" indent="-285750">
              <a:defRPr>
                <a:solidFill>
                  <a:schemeClr val="tx1"/>
                </a:solidFill>
                <a:latin typeface="Century Gothic" panose="020B0502020202020204" pitchFamily="34" charset="0"/>
                <a:cs typeface="Tahoma" panose="020B0604030504040204" pitchFamily="34" charset="0"/>
              </a:defRPr>
            </a:lvl2pPr>
            <a:lvl3pPr marL="1143000" indent="-228600">
              <a:defRPr>
                <a:solidFill>
                  <a:schemeClr val="tx1"/>
                </a:solidFill>
                <a:latin typeface="Century Gothic" panose="020B0502020202020204" pitchFamily="34" charset="0"/>
                <a:cs typeface="Tahoma" panose="020B0604030504040204" pitchFamily="34" charset="0"/>
              </a:defRPr>
            </a:lvl3pPr>
            <a:lvl4pPr marL="1600200" indent="-228600">
              <a:defRPr>
                <a:solidFill>
                  <a:schemeClr val="tx1"/>
                </a:solidFill>
                <a:latin typeface="Century Gothic" panose="020B0502020202020204" pitchFamily="34" charset="0"/>
                <a:cs typeface="Tahoma" panose="020B0604030504040204" pitchFamily="34" charset="0"/>
              </a:defRPr>
            </a:lvl4pPr>
            <a:lvl5pPr marL="2057400" indent="-228600">
              <a:defRPr>
                <a:solidFill>
                  <a:schemeClr val="tx1"/>
                </a:solidFill>
                <a:latin typeface="Century Gothic" panose="020B0502020202020204" pitchFamily="34" charset="0"/>
                <a:cs typeface="Tahoma" panose="020B0604030504040204" pitchFamily="34" charset="0"/>
              </a:defRPr>
            </a:lvl5pPr>
            <a:lvl6pPr marL="25146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6pPr>
            <a:lvl7pPr marL="29718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7pPr>
            <a:lvl8pPr marL="34290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8pPr>
            <a:lvl9pPr marL="3886200" indent="-228600" algn="r" rtl="1" fontAlgn="base">
              <a:spcBef>
                <a:spcPct val="0"/>
              </a:spcBef>
              <a:spcAft>
                <a:spcPct val="0"/>
              </a:spcAft>
              <a:defRPr>
                <a:solidFill>
                  <a:schemeClr val="tx1"/>
                </a:solidFill>
                <a:latin typeface="Century Gothic" panose="020B0502020202020204" pitchFamily="34" charset="0"/>
                <a:cs typeface="Tahoma" panose="020B0604030504040204" pitchFamily="34" charset="0"/>
              </a:defRPr>
            </a:lvl9pPr>
          </a:lstStyle>
          <a:p>
            <a:pPr algn="just">
              <a:lnSpc>
                <a:spcPct val="200000"/>
              </a:lnSpc>
            </a:pPr>
            <a:r>
              <a:rPr lang="fa-IR" altLang="en-US" sz="2000">
                <a:solidFill>
                  <a:srgbClr val="00FF00"/>
                </a:solidFill>
                <a:cs typeface="B Nazanin" panose="00000400000000000000" pitchFamily="2" charset="-78"/>
              </a:rPr>
              <a:t>تبعیت شکل از ریاکاری:</a:t>
            </a:r>
            <a:endParaRPr lang="en-US" altLang="en-US" sz="2000">
              <a:solidFill>
                <a:srgbClr val="00FF00"/>
              </a:solidFill>
              <a:cs typeface="B Nazanin" panose="00000400000000000000" pitchFamily="2" charset="-78"/>
            </a:endParaRPr>
          </a:p>
          <a:p>
            <a:pPr algn="just">
              <a:lnSpc>
                <a:spcPct val="200000"/>
              </a:lnSpc>
            </a:pPr>
            <a:r>
              <a:rPr lang="fa-IR" altLang="en-US" sz="2000">
                <a:cs typeface="B Nazanin" panose="00000400000000000000" pitchFamily="2" charset="-78"/>
              </a:rPr>
              <a:t>      یکی از جهاتی که تئوری معماری شهرسازی در جستجوی معنی به سوی آن کشیده شد، مطالعه منظم علائم بود که شاخه ای از زبان شناسی ساختاری به حساب می آمد.</a:t>
            </a:r>
            <a:endParaRPr lang="en-US" altLang="en-US" sz="2000">
              <a:cs typeface="B Nazanin" panose="00000400000000000000" pitchFamily="2" charset="-78"/>
            </a:endParaRPr>
          </a:p>
          <a:p>
            <a:pPr algn="just">
              <a:lnSpc>
                <a:spcPct val="200000"/>
              </a:lnSpc>
            </a:pPr>
            <a:r>
              <a:rPr lang="fa-IR" altLang="en-US" sz="2000">
                <a:cs typeface="B Nazanin" panose="00000400000000000000" pitchFamily="2" charset="-78"/>
              </a:rPr>
              <a:t>      با شدت یافتن سرخوردگی نسبت به آرمانگرائی و تجدد نسبت به امکانات زبانشناسی ،در حرفه طراحی شهری نیز ، همانند آنچه که بطور کلی در جامعه بوقوع پیوست یک درون گرائی صورت گرفت. معماران به جای صحبت از هر گونه ایدئولوژی و یا دیدگاه های گروهی ، به ابراز دیدگاه ها و موضع های کاملاً فردی و شخصی روی آوردند.</a:t>
            </a:r>
            <a:endParaRPr lang="en-US" altLang="en-US" sz="2000">
              <a:cs typeface="B Nazanin" panose="00000400000000000000" pitchFamily="2" charset="-78"/>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ppt_x</p:attrName>
                                        </p:attrNameLst>
                                      </p:cBhvr>
                                      <p:tavLst>
                                        <p:tav tm="0">
                                          <p:val>
                                            <p:strVal val="#ppt_x-.2"/>
                                          </p:val>
                                        </p:tav>
                                        <p:tav tm="100000">
                                          <p:val>
                                            <p:strVal val="#ppt_x"/>
                                          </p:val>
                                        </p:tav>
                                      </p:tavLst>
                                    </p:anim>
                                    <p:anim calcmode="lin" valueType="num">
                                      <p:cBhvr>
                                        <p:cTn id="8" dur="1000" fill="hold"/>
                                        <p:tgtEl>
                                          <p:spTgt spid="2"/>
                                        </p:tgtEl>
                                        <p:attrNameLst>
                                          <p:attrName>ppt_y</p:attrName>
                                        </p:attrNameLst>
                                      </p:cBhvr>
                                      <p:tavLst>
                                        <p:tav tm="0">
                                          <p:val>
                                            <p:strVal val="#ppt_y"/>
                                          </p:val>
                                        </p:tav>
                                        <p:tav tm="100000">
                                          <p:val>
                                            <p:strVal val="#ppt_y"/>
                                          </p:val>
                                        </p:tav>
                                      </p:tavLst>
                                    </p:anim>
                                    <p:animEffect transition="in" filter="wipe(right)" prLst="gradientSize: 0.1">
                                      <p:cBhvr>
                                        <p:cTn id="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633</TotalTime>
  <Words>18671</Words>
  <Application>Microsoft Office PowerPoint</Application>
  <PresentationFormat>On-screen Show (4:3)</PresentationFormat>
  <Paragraphs>514</Paragraphs>
  <Slides>189</Slides>
  <Notes>0</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189</vt:i4>
      </vt:variant>
    </vt:vector>
  </HeadingPairs>
  <TitlesOfParts>
    <vt:vector size="199" baseType="lpstr">
      <vt:lpstr>Century Gothic</vt:lpstr>
      <vt:lpstr>Tahoma</vt:lpstr>
      <vt:lpstr>Arial</vt:lpstr>
      <vt:lpstr>Wingdings 2</vt:lpstr>
      <vt:lpstr>Verdana</vt:lpstr>
      <vt:lpstr>Calibri</vt:lpstr>
      <vt:lpstr>B Nazanin</vt:lpstr>
      <vt:lpstr>Wingdings</vt:lpstr>
      <vt:lpstr>Ion</vt:lpstr>
      <vt:lpstr>Worksheet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ARTA.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ARTA</dc:creator>
  <cp:lastModifiedBy>Mohammad</cp:lastModifiedBy>
  <cp:revision>497</cp:revision>
  <dcterms:created xsi:type="dcterms:W3CDTF">2011-09-04T03:32:58Z</dcterms:created>
  <dcterms:modified xsi:type="dcterms:W3CDTF">2020-10-26T07:45:39Z</dcterms:modified>
</cp:coreProperties>
</file>