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  <p:sldMasterId id="2147483660" r:id="rId2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</p:sldIdLst>
  <p:sldSz cx="12192000" cy="6858000"/>
  <p:notesSz cx="6858000" cy="9144000"/>
  <p:defaultTextStyle>
    <a:defPPr>
      <a:defRPr lang="fa-IR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 snapToGrid="0">
      <p:cViewPr varScale="1">
        <p:scale>
          <a:sx n="75" d="100"/>
          <a:sy n="75" d="100"/>
        </p:scale>
        <p:origin x="35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viewProps" Target="viewProps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7BD587-4E4C-4607-B0A8-C7D32982E305}" type="datetimeFigureOut">
              <a:rPr lang="fa-IR" smtClean="0"/>
              <a:t>25/03/1442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02940A-6EA3-438B-BDA3-A03623F1A2A5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36533293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7BD587-4E4C-4607-B0A8-C7D32982E305}" type="datetimeFigureOut">
              <a:rPr lang="fa-IR" smtClean="0"/>
              <a:t>25/03/1442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02940A-6EA3-438B-BDA3-A03623F1A2A5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5747027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7BD587-4E4C-4607-B0A8-C7D32982E305}" type="datetimeFigureOut">
              <a:rPr lang="fa-IR" smtClean="0"/>
              <a:t>25/03/1442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02940A-6EA3-438B-BDA3-A03623F1A2A5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250974179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15128" y="1788454"/>
            <a:ext cx="8361229" cy="2098226"/>
          </a:xfrm>
        </p:spPr>
        <p:txBody>
          <a:bodyPr anchor="b">
            <a:noAutofit/>
          </a:bodyPr>
          <a:lstStyle>
            <a:lvl1pPr algn="ct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9906" y="3956279"/>
            <a:ext cx="6831673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3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2858" y="6453386"/>
            <a:ext cx="1607944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D782CCCC-7DC4-4684-8932-44C37261639A}" type="datetimeFigureOut">
              <a:rPr lang="en-US" smtClean="0">
                <a:solidFill>
                  <a:srgbClr val="191B0E"/>
                </a:solidFill>
              </a:rPr>
              <a:pPr/>
              <a:t>11/10/2020</a:t>
            </a:fld>
            <a:endParaRPr lang="en-US">
              <a:solidFill>
                <a:srgbClr val="191B0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054" y="6453386"/>
            <a:ext cx="7023377" cy="404614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endParaRPr lang="en-US">
              <a:solidFill>
                <a:srgbClr val="191B0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8B2B03F1-6B77-4DAF-B4D6-E45E85B1A453}" type="slidenum">
              <a:rPr lang="en-US" smtClean="0">
                <a:solidFill>
                  <a:srgbClr val="191B0E"/>
                </a:solidFill>
              </a:rPr>
              <a:pPr/>
              <a:t>‹#›</a:t>
            </a:fld>
            <a:endParaRPr lang="en-US">
              <a:solidFill>
                <a:srgbClr val="191B0E"/>
              </a:solidFill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752858" y="744469"/>
            <a:ext cx="10674117" cy="5349671"/>
            <a:chOff x="752858" y="744469"/>
            <a:chExt cx="10674117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8151962" y="1685652"/>
              <a:ext cx="3275013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4" name="Freeform 6"/>
            <p:cNvSpPr/>
            <p:nvPr/>
          </p:nvSpPr>
          <p:spPr bwMode="auto">
            <a:xfrm flipH="1" flipV="1">
              <a:off x="752858" y="744469"/>
              <a:ext cx="3275668" cy="4408488"/>
            </a:xfrm>
            <a:custGeom>
              <a:avLst/>
              <a:gdLst/>
              <a:ahLst/>
              <a:cxnLst/>
              <a:rect l="l" t="t" r="r" b="b"/>
              <a:pathLst>
                <a:path w="10002" h="1000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82752014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/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2CCCC-7DC4-4684-8932-44C37261639A}" type="datetimeFigureOut">
              <a:rPr lang="en-US" smtClean="0">
                <a:solidFill>
                  <a:srgbClr val="191B0E"/>
                </a:solidFill>
              </a:rPr>
              <a:pPr/>
              <a:t>11/10/2020</a:t>
            </a:fld>
            <a:endParaRPr lang="en-US">
              <a:solidFill>
                <a:srgbClr val="191B0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191B0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B03F1-6B77-4DAF-B4D6-E45E85B1A453}" type="slidenum">
              <a:rPr lang="en-US" smtClean="0">
                <a:solidFill>
                  <a:srgbClr val="191B0E"/>
                </a:solidFill>
              </a:rPr>
              <a:pPr/>
              <a:t>‹#›</a:t>
            </a:fld>
            <a:endParaRPr lang="en-US">
              <a:solidFill>
                <a:srgbClr val="191B0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563151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025" y="1301360"/>
            <a:ext cx="9612971" cy="2852737"/>
          </a:xfrm>
        </p:spPr>
        <p:txBody>
          <a:bodyPr anchor="b">
            <a:normAutofit/>
          </a:bodyPr>
          <a:lstStyle>
            <a:lvl1pPr algn="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025" y="4216328"/>
            <a:ext cx="9612971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8908" y="6453386"/>
            <a:ext cx="162240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782CCCC-7DC4-4684-8932-44C37261639A}" type="datetimeFigureOut">
              <a:rPr lang="en-US" smtClean="0">
                <a:solidFill>
                  <a:srgbClr val="EFEDE3"/>
                </a:solidFill>
              </a:rPr>
              <a:pPr/>
              <a:t>11/10/2020</a:t>
            </a:fld>
            <a:endParaRPr lang="en-US">
              <a:solidFill>
                <a:srgbClr val="EFEDE3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312" y="6453386"/>
            <a:ext cx="7023377" cy="404614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endParaRPr lang="en-US">
              <a:solidFill>
                <a:srgbClr val="EFEDE3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B2B03F1-6B77-4DAF-B4D6-E45E85B1A453}" type="slidenum">
              <a:rPr lang="en-US" smtClean="0">
                <a:solidFill>
                  <a:srgbClr val="EFEDE3"/>
                </a:solidFill>
              </a:rPr>
              <a:pPr/>
              <a:t>‹#›</a:t>
            </a:fld>
            <a:endParaRPr lang="en-US">
              <a:solidFill>
                <a:srgbClr val="EFEDE3"/>
              </a:solidFill>
            </a:endParaRPr>
          </a:p>
        </p:txBody>
      </p:sp>
      <p:sp>
        <p:nvSpPr>
          <p:cNvPr id="7" name="Freeform 6" title="Crop Mark"/>
          <p:cNvSpPr/>
          <p:nvPr/>
        </p:nvSpPr>
        <p:spPr bwMode="auto">
          <a:xfrm>
            <a:off x="8151962" y="1685652"/>
            <a:ext cx="3275013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</p:spTree>
    <p:extLst>
      <p:ext uri="{BB962C8B-B14F-4D97-AF65-F5344CB8AC3E}">
        <p14:creationId xmlns:p14="http://schemas.microsoft.com/office/powerpoint/2010/main" val="130928446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2285999"/>
            <a:ext cx="4447786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25403" y="2285999"/>
            <a:ext cx="4447786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2CCCC-7DC4-4684-8932-44C37261639A}" type="datetimeFigureOut">
              <a:rPr lang="en-US" smtClean="0">
                <a:solidFill>
                  <a:srgbClr val="191B0E"/>
                </a:solidFill>
              </a:rPr>
              <a:pPr/>
              <a:t>11/10/2020</a:t>
            </a:fld>
            <a:endParaRPr lang="en-US">
              <a:solidFill>
                <a:srgbClr val="191B0E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191B0E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B03F1-6B77-4DAF-B4D6-E45E85B1A453}" type="slidenum">
              <a:rPr lang="en-US" smtClean="0">
                <a:solidFill>
                  <a:srgbClr val="191B0E"/>
                </a:solidFill>
              </a:rPr>
              <a:pPr/>
              <a:t>‹#›</a:t>
            </a:fld>
            <a:endParaRPr lang="en-US">
              <a:solidFill>
                <a:srgbClr val="191B0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590710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71600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5014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25014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2CCCC-7DC4-4684-8932-44C37261639A}" type="datetimeFigureOut">
              <a:rPr lang="en-US" smtClean="0">
                <a:solidFill>
                  <a:srgbClr val="191B0E"/>
                </a:solidFill>
              </a:rPr>
              <a:pPr/>
              <a:t>11/10/2020</a:t>
            </a:fld>
            <a:endParaRPr lang="en-US">
              <a:solidFill>
                <a:srgbClr val="191B0E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191B0E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B03F1-6B77-4DAF-B4D6-E45E85B1A453}" type="slidenum">
              <a:rPr lang="en-US" smtClean="0">
                <a:solidFill>
                  <a:srgbClr val="191B0E"/>
                </a:solidFill>
              </a:rPr>
              <a:pPr/>
              <a:t>‹#›</a:t>
            </a:fld>
            <a:endParaRPr lang="en-US">
              <a:solidFill>
                <a:srgbClr val="191B0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178046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2CCCC-7DC4-4684-8932-44C37261639A}" type="datetimeFigureOut">
              <a:rPr lang="en-US" smtClean="0">
                <a:solidFill>
                  <a:srgbClr val="191B0E"/>
                </a:solidFill>
              </a:rPr>
              <a:pPr/>
              <a:t>11/10/2020</a:t>
            </a:fld>
            <a:endParaRPr lang="en-US">
              <a:solidFill>
                <a:srgbClr val="191B0E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191B0E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B03F1-6B77-4DAF-B4D6-E45E85B1A453}" type="slidenum">
              <a:rPr lang="en-US" smtClean="0">
                <a:solidFill>
                  <a:srgbClr val="191B0E"/>
                </a:solidFill>
              </a:rPr>
              <a:pPr/>
              <a:t>‹#›</a:t>
            </a:fld>
            <a:endParaRPr lang="en-US">
              <a:solidFill>
                <a:srgbClr val="191B0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437629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2CCCC-7DC4-4684-8932-44C37261639A}" type="datetimeFigureOut">
              <a:rPr lang="en-US" smtClean="0">
                <a:solidFill>
                  <a:srgbClr val="191B0E"/>
                </a:solidFill>
              </a:rPr>
              <a:pPr/>
              <a:t>11/10/2020</a:t>
            </a:fld>
            <a:endParaRPr lang="en-US">
              <a:solidFill>
                <a:srgbClr val="191B0E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191B0E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B03F1-6B77-4DAF-B4D6-E45E85B1A453}" type="slidenum">
              <a:rPr lang="en-US" smtClean="0">
                <a:solidFill>
                  <a:srgbClr val="191B0E"/>
                </a:solidFill>
              </a:rPr>
              <a:pPr/>
              <a:t>‹#›</a:t>
            </a:fld>
            <a:endParaRPr lang="en-US">
              <a:solidFill>
                <a:srgbClr val="191B0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4843576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4800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56020" y="685801"/>
            <a:ext cx="5212080" cy="517525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6344"/>
            <a:ext cx="3855720" cy="3011056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782CCCC-7DC4-4684-8932-44C37261639A}" type="datetimeFigureOut">
              <a:rPr lang="en-US" smtClean="0">
                <a:solidFill>
                  <a:srgbClr val="191B0E"/>
                </a:solidFill>
              </a:rPr>
              <a:pPr/>
              <a:t>11/10/2020</a:t>
            </a:fld>
            <a:endParaRPr lang="en-US">
              <a:solidFill>
                <a:srgbClr val="191B0E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>
              <a:solidFill>
                <a:srgbClr val="191B0E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B2B03F1-6B77-4DAF-B4D6-E45E85B1A453}" type="slidenum">
              <a:rPr lang="en-US" smtClean="0">
                <a:solidFill>
                  <a:srgbClr val="191B0E"/>
                </a:solidFill>
              </a:rPr>
              <a:pPr/>
              <a:t>‹#›</a:t>
            </a:fld>
            <a:endParaRPr lang="en-US">
              <a:solidFill>
                <a:srgbClr val="191B0E"/>
              </a:solidFill>
            </a:endParaRPr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578800805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7BD587-4E4C-4607-B0A8-C7D32982E305}" type="datetimeFigureOut">
              <a:rPr lang="fa-IR" smtClean="0"/>
              <a:t>25/03/1442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02940A-6EA3-438B-BDA3-A03623F1A2A5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211900381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rmAutofit/>
          </a:bodyPr>
          <a:lstStyle>
            <a:lvl1pPr>
              <a:lnSpc>
                <a:spcPct val="84000"/>
              </a:lnSpc>
              <a:defRPr sz="480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32120" y="0"/>
            <a:ext cx="6659880" cy="6857999"/>
          </a:xfrm>
        </p:spPr>
        <p:txBody>
          <a:bodyPr anchor="t"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5968"/>
            <a:ext cx="3855720" cy="3011432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782CCCC-7DC4-4684-8932-44C37261639A}" type="datetimeFigureOut">
              <a:rPr lang="en-US" smtClean="0">
                <a:solidFill>
                  <a:srgbClr val="191B0E"/>
                </a:solidFill>
              </a:rPr>
              <a:pPr/>
              <a:t>11/10/2020</a:t>
            </a:fld>
            <a:endParaRPr lang="en-US">
              <a:solidFill>
                <a:srgbClr val="191B0E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>
              <a:solidFill>
                <a:srgbClr val="191B0E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B2B03F1-6B77-4DAF-B4D6-E45E85B1A453}" type="slidenum">
              <a:rPr lang="en-US" smtClean="0">
                <a:solidFill>
                  <a:srgbClr val="191B0E"/>
                </a:solidFill>
              </a:rPr>
              <a:pPr/>
              <a:t>‹#›</a:t>
            </a:fld>
            <a:endParaRPr lang="en-US">
              <a:solidFill>
                <a:srgbClr val="191B0E"/>
              </a:solidFill>
            </a:endParaRPr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81595241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2295525"/>
            <a:ext cx="9601200" cy="35718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2CCCC-7DC4-4684-8932-44C37261639A}" type="datetimeFigureOut">
              <a:rPr lang="en-US" smtClean="0">
                <a:solidFill>
                  <a:srgbClr val="191B0E"/>
                </a:solidFill>
              </a:rPr>
              <a:pPr/>
              <a:t>11/10/2020</a:t>
            </a:fld>
            <a:endParaRPr lang="en-US">
              <a:solidFill>
                <a:srgbClr val="191B0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191B0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B03F1-6B77-4DAF-B4D6-E45E85B1A453}" type="slidenum">
              <a:rPr lang="en-US" smtClean="0">
                <a:solidFill>
                  <a:srgbClr val="191B0E"/>
                </a:solidFill>
              </a:rPr>
              <a:pPr/>
              <a:t>‹#›</a:t>
            </a:fld>
            <a:endParaRPr lang="en-US">
              <a:solidFill>
                <a:srgbClr val="191B0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799238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96561" y="624156"/>
            <a:ext cx="1565766" cy="5243244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624156"/>
            <a:ext cx="8179641" cy="52432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2CCCC-7DC4-4684-8932-44C37261639A}" type="datetimeFigureOut">
              <a:rPr lang="en-US" smtClean="0">
                <a:solidFill>
                  <a:srgbClr val="191B0E"/>
                </a:solidFill>
              </a:rPr>
              <a:pPr/>
              <a:t>11/10/2020</a:t>
            </a:fld>
            <a:endParaRPr lang="en-US">
              <a:solidFill>
                <a:srgbClr val="191B0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191B0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B03F1-6B77-4DAF-B4D6-E45E85B1A453}" type="slidenum">
              <a:rPr lang="en-US" smtClean="0">
                <a:solidFill>
                  <a:srgbClr val="191B0E"/>
                </a:solidFill>
              </a:rPr>
              <a:pPr/>
              <a:t>‹#›</a:t>
            </a:fld>
            <a:endParaRPr lang="en-US">
              <a:solidFill>
                <a:srgbClr val="191B0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61523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7BD587-4E4C-4607-B0A8-C7D32982E305}" type="datetimeFigureOut">
              <a:rPr lang="fa-IR" smtClean="0"/>
              <a:t>25/03/1442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02940A-6EA3-438B-BDA3-A03623F1A2A5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26229366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7BD587-4E4C-4607-B0A8-C7D32982E305}" type="datetimeFigureOut">
              <a:rPr lang="fa-IR" smtClean="0"/>
              <a:t>25/03/1442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02940A-6EA3-438B-BDA3-A03623F1A2A5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39298142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7BD587-4E4C-4607-B0A8-C7D32982E305}" type="datetimeFigureOut">
              <a:rPr lang="fa-IR" smtClean="0"/>
              <a:t>25/03/1442</a:t>
            </a:fld>
            <a:endParaRPr lang="fa-I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02940A-6EA3-438B-BDA3-A03623F1A2A5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3431190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7BD587-4E4C-4607-B0A8-C7D32982E305}" type="datetimeFigureOut">
              <a:rPr lang="fa-IR" smtClean="0"/>
              <a:t>25/03/1442</a:t>
            </a:fld>
            <a:endParaRPr lang="fa-I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02940A-6EA3-438B-BDA3-A03623F1A2A5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41317346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7BD587-4E4C-4607-B0A8-C7D32982E305}" type="datetimeFigureOut">
              <a:rPr lang="fa-IR" smtClean="0"/>
              <a:t>25/03/1442</a:t>
            </a:fld>
            <a:endParaRPr lang="fa-I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02940A-6EA3-438B-BDA3-A03623F1A2A5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8415137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7BD587-4E4C-4607-B0A8-C7D32982E305}" type="datetimeFigureOut">
              <a:rPr lang="fa-IR" smtClean="0"/>
              <a:t>25/03/1442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02940A-6EA3-438B-BDA3-A03623F1A2A5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3457275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a-I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7BD587-4E4C-4607-B0A8-C7D32982E305}" type="datetimeFigureOut">
              <a:rPr lang="fa-IR" smtClean="0"/>
              <a:t>25/03/1442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02940A-6EA3-438B-BDA3-A03623F1A2A5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7712186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7BD587-4E4C-4607-B0A8-C7D32982E305}" type="datetimeFigureOut">
              <a:rPr lang="fa-IR" smtClean="0"/>
              <a:t>25/03/1442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02940A-6EA3-438B-BDA3-A03623F1A2A5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31886619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r" defTabSz="914400" rtl="1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r" defTabSz="914400" rtl="1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a-IR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286000"/>
            <a:ext cx="96012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pPr rtl="0"/>
            <a:fld id="{D782CCCC-7DC4-4684-8932-44C37261639A}" type="datetimeFigureOut">
              <a:rPr lang="en-US" smtClean="0">
                <a:solidFill>
                  <a:srgbClr val="191B0E"/>
                </a:solidFill>
              </a:rPr>
              <a:pPr rtl="0"/>
              <a:t>11/10/2020</a:t>
            </a:fld>
            <a:endParaRPr lang="en-US">
              <a:solidFill>
                <a:srgbClr val="191B0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93564" y="6453386"/>
            <a:ext cx="6280830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pPr rtl="0"/>
            <a:endParaRPr lang="en-US">
              <a:solidFill>
                <a:srgbClr val="191B0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72736" y="6453386"/>
            <a:ext cx="159629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2"/>
                </a:solidFill>
              </a:defRPr>
            </a:lvl1pPr>
          </a:lstStyle>
          <a:p>
            <a:pPr rtl="0"/>
            <a:fld id="{8B2B03F1-6B77-4DAF-B4D6-E45E85B1A453}" type="slidenum">
              <a:rPr lang="en-US" smtClean="0">
                <a:solidFill>
                  <a:srgbClr val="191B0E"/>
                </a:solidFill>
              </a:rPr>
              <a:pPr rtl="0"/>
              <a:t>‹#›</a:t>
            </a:fld>
            <a:endParaRPr lang="en-US">
              <a:solidFill>
                <a:srgbClr val="191B0E"/>
              </a:solidFill>
            </a:endParaRPr>
          </a:p>
        </p:txBody>
      </p:sp>
      <p:sp>
        <p:nvSpPr>
          <p:cNvPr id="9" name="Rectangle 8" title="Side bar"/>
          <p:cNvSpPr/>
          <p:nvPr/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5777105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1" eaLnBrk="1" latinLnBrk="0" hangingPunct="1">
        <a:lnSpc>
          <a:spcPct val="89000"/>
        </a:lnSpc>
        <a:spcBef>
          <a:spcPct val="0"/>
        </a:spcBef>
        <a:buNone/>
        <a:defRPr sz="44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84048" indent="-384048" algn="r" defTabSz="914400" rtl="1" eaLnBrk="1" latinLnBrk="0" hangingPunct="1">
        <a:lnSpc>
          <a:spcPct val="94000"/>
        </a:lnSpc>
        <a:spcBef>
          <a:spcPts val="1000"/>
        </a:spcBef>
        <a:spcAft>
          <a:spcPts val="200"/>
        </a:spcAft>
        <a:buFont typeface="Franklin Gothic Book" panose="020B0503020102020204" pitchFamily="34" charset="0"/>
        <a:buChar char="■"/>
        <a:defRPr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384048" algn="r" defTabSz="914400" rtl="1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20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384048" algn="r" defTabSz="914400" rtl="1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384048" algn="r" defTabSz="914400" rtl="1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80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384048" algn="r" defTabSz="914400" rtl="1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743200" indent="-384048" algn="r" defTabSz="914400" rtl="1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200400" indent="-384048" algn="r" defTabSz="914400" rtl="1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657600" indent="-384048" algn="r" defTabSz="914400" rtl="1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4114800" indent="-384048" algn="r" defTabSz="914400" rtl="1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4294967295" orient="horz" pos="1368">
          <p15:clr>
            <a:srgbClr val="F26B43"/>
          </p15:clr>
        </p15:guide>
        <p15:guide id="4294967295" orient="horz" pos="1440">
          <p15:clr>
            <a:srgbClr val="F26B43"/>
          </p15:clr>
        </p15:guide>
        <p15:guide id="4294967295" orient="horz" pos="3696">
          <p15:clr>
            <a:srgbClr val="F26B43"/>
          </p15:clr>
        </p15:guide>
        <p15:guide id="4294967295" orient="horz" pos="432">
          <p15:clr>
            <a:srgbClr val="F26B43"/>
          </p15:clr>
        </p15:guide>
        <p15:guide id="4294967295" orient="horz" pos="1512">
          <p15:clr>
            <a:srgbClr val="F26B43"/>
          </p15:clr>
        </p15:guide>
        <p15:guide id="4294967295" pos="6912">
          <p15:clr>
            <a:srgbClr val="F26B43"/>
          </p15:clr>
        </p15:guide>
        <p15:guide id="4294967295" pos="936">
          <p15:clr>
            <a:srgbClr val="F26B43"/>
          </p15:clr>
        </p15:guide>
        <p15:guide id="4294967295" pos="86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74800" y="1135561"/>
            <a:ext cx="9271000" cy="3349641"/>
          </a:xfrm>
        </p:spPr>
        <p:txBody>
          <a:bodyPr/>
          <a:lstStyle/>
          <a:p>
            <a:r>
              <a:rPr lang="fa-IR" sz="4800" dirty="0">
                <a:cs typeface="B Homa" panose="00000400000000000000" pitchFamily="2" charset="-78"/>
              </a:rPr>
              <a:t>یکپارچه سازی سیستم حمل و نقل راهکاری در جهت دستیابی به حمل و نقل پایدار</a:t>
            </a:r>
            <a:endParaRPr lang="en-US" sz="5400" dirty="0"/>
          </a:p>
        </p:txBody>
      </p:sp>
    </p:spTree>
    <p:extLst>
      <p:ext uri="{BB962C8B-B14F-4D97-AF65-F5344CB8AC3E}">
        <p14:creationId xmlns:p14="http://schemas.microsoft.com/office/powerpoint/2010/main" val="3366094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30136" y="3081499"/>
            <a:ext cx="8770571" cy="3651504"/>
          </a:xfrm>
        </p:spPr>
        <p:txBody>
          <a:bodyPr>
            <a:normAutofit/>
          </a:bodyPr>
          <a:lstStyle/>
          <a:p>
            <a:pPr marL="0" indent="0" algn="just" rtl="1">
              <a:buNone/>
            </a:pPr>
            <a:r>
              <a:rPr lang="fa-IR" sz="2800" dirty="0" smtClean="0">
                <a:cs typeface="B Homa" panose="00000400000000000000" pitchFamily="2" charset="-78"/>
              </a:rPr>
              <a:t>یکپارچه سازی مفهومی است که از دهه 1990 هم در بحث های نظری و هم در سیاست های اجرایی حمل ونقل دنبال می شود . 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788330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782291" y="2339764"/>
            <a:ext cx="4413085" cy="1241947"/>
          </a:xfrm>
        </p:spPr>
        <p:txBody>
          <a:bodyPr>
            <a:noAutofit/>
          </a:bodyPr>
          <a:lstStyle/>
          <a:p>
            <a:pPr algn="ctr"/>
            <a:r>
              <a:rPr lang="fa-IR" sz="4800" dirty="0" smtClean="0">
                <a:cs typeface="B Homa" panose="00000400000000000000" pitchFamily="2" charset="-78"/>
              </a:rPr>
              <a:t>مفاهیم و دیدگاه ها </a:t>
            </a:r>
            <a:endParaRPr lang="en-US" sz="4800" dirty="0"/>
          </a:p>
        </p:txBody>
      </p:sp>
    </p:spTree>
    <p:extLst>
      <p:ext uri="{BB962C8B-B14F-4D97-AF65-F5344CB8AC3E}">
        <p14:creationId xmlns:p14="http://schemas.microsoft.com/office/powerpoint/2010/main" val="1890023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94609" y="604017"/>
            <a:ext cx="8770571" cy="5721414"/>
          </a:xfrm>
        </p:spPr>
        <p:txBody>
          <a:bodyPr/>
          <a:lstStyle/>
          <a:p>
            <a:pPr marL="0" indent="0" algn="just" rtl="1">
              <a:buNone/>
            </a:pPr>
            <a:endParaRPr lang="fa-IR" dirty="0" smtClean="0">
              <a:cs typeface="B Homa" panose="00000400000000000000" pitchFamily="2" charset="-78"/>
            </a:endParaRPr>
          </a:p>
          <a:p>
            <a:pPr marL="0" indent="0" algn="just" rtl="1">
              <a:buNone/>
            </a:pPr>
            <a:r>
              <a:rPr lang="fa-IR" sz="2800" dirty="0" smtClean="0">
                <a:cs typeface="B Homa" panose="00000400000000000000" pitchFamily="2" charset="-78"/>
              </a:rPr>
              <a:t>بنا به تعریف مرکز حمل و نقل پایدار ، یک سیستم حمل ونقل پایدار سیستمی است که برخوردار از صفات زیر باشند : </a:t>
            </a:r>
          </a:p>
          <a:p>
            <a:pPr marL="0" indent="0" algn="just" rtl="1">
              <a:buNone/>
            </a:pPr>
            <a:endParaRPr lang="fa-IR" dirty="0" smtClean="0">
              <a:cs typeface="B Homa" panose="00000400000000000000" pitchFamily="2" charset="-78"/>
            </a:endParaRPr>
          </a:p>
          <a:p>
            <a:pPr algn="just" rtl="1">
              <a:buFont typeface="Wingdings" panose="05000000000000000000" pitchFamily="2" charset="2"/>
              <a:buChar char="v"/>
            </a:pPr>
            <a:r>
              <a:rPr lang="fa-IR" sz="2400" dirty="0" smtClean="0">
                <a:cs typeface="B Homa" panose="00000400000000000000" pitchFamily="2" charset="-78"/>
              </a:rPr>
              <a:t>امکان دسترسی به نیازهای اصلی افراد و جوامع را به صورت ایمن و سالم در عین رعایت عدالت بین نسلی و درون نسلی فراهم نماید . </a:t>
            </a:r>
          </a:p>
          <a:p>
            <a:pPr algn="just" rtl="1">
              <a:buFont typeface="Wingdings" panose="05000000000000000000" pitchFamily="2" charset="2"/>
              <a:buChar char="v"/>
            </a:pPr>
            <a:r>
              <a:rPr lang="fa-IR" sz="2400" dirty="0" smtClean="0">
                <a:cs typeface="B Homa" panose="00000400000000000000" pitchFamily="2" charset="-78"/>
              </a:rPr>
              <a:t>حمل و نقل پایدار قابل استطاعت بوده ، به نحو کار آمدی عمل می کند . امکان انتخاب روش های مختلف جا به جایی را فراهم کرده و از اقتصاد پویا حمایت می کند و آلودگی ها و ضایعات غیر بازیافتی را کاهش می دهد ، مصرف منابع تجدید ناپذیر و استفاده از ثروت زمین را به حداقل رسانده و مصرف منابع تجدید پذیر را محدود می کند و مولفه های آن را بازیابی و بازیافت می کند .  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496483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179611" y="853683"/>
            <a:ext cx="3793678" cy="3349641"/>
          </a:xfrm>
        </p:spPr>
        <p:txBody>
          <a:bodyPr>
            <a:normAutofit/>
          </a:bodyPr>
          <a:lstStyle/>
          <a:p>
            <a:pPr algn="ctr"/>
            <a:r>
              <a:rPr lang="fa-IR" sz="4400" dirty="0" smtClean="0">
                <a:cs typeface="B Homa" panose="00000400000000000000" pitchFamily="2" charset="-78"/>
              </a:rPr>
              <a:t>مفهوم حمل و نقل یکپارچه </a:t>
            </a: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2423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00440" y="2750851"/>
            <a:ext cx="8770571" cy="3651504"/>
          </a:xfrm>
        </p:spPr>
        <p:txBody>
          <a:bodyPr>
            <a:normAutofit/>
          </a:bodyPr>
          <a:lstStyle/>
          <a:p>
            <a:pPr marL="0" indent="0" algn="just" rtl="1">
              <a:buNone/>
            </a:pPr>
            <a:r>
              <a:rPr lang="fa-IR" sz="2800" dirty="0" smtClean="0">
                <a:cs typeface="B Homa" panose="00000400000000000000" pitchFamily="2" charset="-78"/>
              </a:rPr>
              <a:t>حمل و نقل یکپارچه ، ضرورت های ترافیکی آینده شهر را در سطحی راهبردی معین می کند که شامل مدیریت کلی، جا به جایی انسان و کالا ، فعالیت های جامع و بهبود کمی و کیفی عملکرد روش های مختلف سفر است 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673194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 rtl="1">
              <a:buNone/>
            </a:pPr>
            <a:r>
              <a:rPr lang="fa-IR" sz="2800" dirty="0" smtClean="0">
                <a:cs typeface="B Homa" panose="00000400000000000000" pitchFamily="2" charset="-78"/>
              </a:rPr>
              <a:t>یک گونه از راهبرد های یکپارچه سازی ، تامین سلسله مراتبی از انتخاب به گونه ای آرمانگرا و ایده آل است که اولین گزینه انجام سفر را در گزینه ای سازگار و بی خطر برای محیط زیست دنبال میکند . پس از آن گزینه حمل ونقل جمعی را فراهم می آورد و در نهایت برای مواقعی که هیچ گزینه دیگری مفید نباشد ، استفاده از خودرو را مد نظر قرار می دهد . 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71979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041480" y="1983475"/>
            <a:ext cx="3793678" cy="1780433"/>
          </a:xfrm>
        </p:spPr>
        <p:txBody>
          <a:bodyPr>
            <a:normAutofit/>
          </a:bodyPr>
          <a:lstStyle/>
          <a:p>
            <a:pPr algn="ctr"/>
            <a:r>
              <a:rPr lang="fa-IR" sz="7200" dirty="0" smtClean="0">
                <a:cs typeface="B Homa" panose="00000400000000000000" pitchFamily="2" charset="-78"/>
              </a:rPr>
              <a:t>هدف </a:t>
            </a:r>
            <a:endParaRPr lang="en-US" sz="7200" dirty="0"/>
          </a:p>
        </p:txBody>
      </p:sp>
    </p:spTree>
    <p:extLst>
      <p:ext uri="{BB962C8B-B14F-4D97-AF65-F5344CB8AC3E}">
        <p14:creationId xmlns:p14="http://schemas.microsoft.com/office/powerpoint/2010/main" val="4238447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84565" y="1891914"/>
            <a:ext cx="9601196" cy="3318936"/>
          </a:xfrm>
        </p:spPr>
        <p:txBody>
          <a:bodyPr>
            <a:normAutofit/>
          </a:bodyPr>
          <a:lstStyle/>
          <a:p>
            <a:pPr marL="0" indent="0" algn="ctr" rtl="1">
              <a:buNone/>
            </a:pPr>
            <a:r>
              <a:rPr lang="fa-IR" sz="2800" dirty="0" smtClean="0">
                <a:cs typeface="B Homa" panose="00000400000000000000" pitchFamily="2" charset="-78"/>
              </a:rPr>
              <a:t>هدف از یکپارچه سازی آن است </a:t>
            </a:r>
          </a:p>
          <a:p>
            <a:pPr algn="ctr" rtl="1">
              <a:buFont typeface="Wingdings" panose="05000000000000000000" pitchFamily="2" charset="2"/>
              <a:buChar char="v"/>
            </a:pPr>
            <a:r>
              <a:rPr lang="fa-IR" sz="2800" dirty="0" smtClean="0">
                <a:cs typeface="B Homa" panose="00000400000000000000" pitchFamily="2" charset="-78"/>
              </a:rPr>
              <a:t>کارایی در استفاده از منابع ،</a:t>
            </a:r>
          </a:p>
          <a:p>
            <a:pPr algn="ctr" rtl="1">
              <a:buFont typeface="Wingdings" panose="05000000000000000000" pitchFamily="2" charset="2"/>
              <a:buChar char="v"/>
            </a:pPr>
            <a:r>
              <a:rPr lang="fa-IR" sz="2800" dirty="0" smtClean="0">
                <a:cs typeface="B Homa" panose="00000400000000000000" pitchFamily="2" charset="-78"/>
              </a:rPr>
              <a:t> ارتقای قابلیت دسترسی ، </a:t>
            </a:r>
          </a:p>
          <a:p>
            <a:pPr algn="ctr" rtl="1">
              <a:buFont typeface="Wingdings" panose="05000000000000000000" pitchFamily="2" charset="2"/>
              <a:buChar char="v"/>
            </a:pPr>
            <a:r>
              <a:rPr lang="fa-IR" sz="2800" dirty="0" smtClean="0">
                <a:cs typeface="B Homa" panose="00000400000000000000" pitchFamily="2" charset="-78"/>
              </a:rPr>
              <a:t>حفاظت زیست محیطی ، </a:t>
            </a:r>
          </a:p>
          <a:p>
            <a:pPr algn="ctr" rtl="1">
              <a:buFont typeface="Wingdings" panose="05000000000000000000" pitchFamily="2" charset="2"/>
              <a:buChar char="v"/>
            </a:pPr>
            <a:r>
              <a:rPr lang="fa-IR" sz="2800" dirty="0" smtClean="0">
                <a:cs typeface="B Homa" panose="00000400000000000000" pitchFamily="2" charset="-78"/>
              </a:rPr>
              <a:t>افزایش ایمنی و امکان پذیری مالی . </a:t>
            </a:r>
          </a:p>
        </p:txBody>
      </p:sp>
    </p:spTree>
    <p:extLst>
      <p:ext uri="{BB962C8B-B14F-4D97-AF65-F5344CB8AC3E}">
        <p14:creationId xmlns:p14="http://schemas.microsoft.com/office/powerpoint/2010/main" val="17672259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221588" y="285816"/>
            <a:ext cx="3793678" cy="3349641"/>
          </a:xfrm>
        </p:spPr>
        <p:txBody>
          <a:bodyPr/>
          <a:lstStyle/>
          <a:p>
            <a:pPr algn="ctr"/>
            <a:r>
              <a:rPr lang="fa-IR" sz="6600" dirty="0" smtClean="0">
                <a:cs typeface="B Homa" panose="00000400000000000000" pitchFamily="2" charset="-78"/>
              </a:rPr>
              <a:t>مزایا</a:t>
            </a:r>
            <a:r>
              <a:rPr lang="fa-IR" dirty="0" smtClean="0">
                <a:cs typeface="B Homa" panose="00000400000000000000" pitchFamily="2" charset="-78"/>
              </a:rPr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401119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36173" y="2479962"/>
            <a:ext cx="8770571" cy="4139821"/>
          </a:xfrm>
        </p:spPr>
        <p:txBody>
          <a:bodyPr>
            <a:noAutofit/>
          </a:bodyPr>
          <a:lstStyle/>
          <a:p>
            <a:pPr algn="just" rtl="1">
              <a:buFont typeface="Wingdings" panose="05000000000000000000" pitchFamily="2" charset="2"/>
              <a:buChar char="v"/>
            </a:pPr>
            <a:r>
              <a:rPr lang="fa-IR" sz="2400" dirty="0" smtClean="0">
                <a:cs typeface="B Homa" panose="00000400000000000000" pitchFamily="2" charset="-78"/>
              </a:rPr>
              <a:t>ایجاد محل پارک سوار به منظور حمایت از سهم اتوبوس یا قطار ، استفاده از آرام سازی ترافیک به منظور تقویت تعاملات اجتماعی ، تشویق توسعه های جدید شهری در اتصال با سرمایه گذاری خطوط ریلی ، مثال هایی در این موردند . </a:t>
            </a:r>
          </a:p>
          <a:p>
            <a:pPr algn="just" rtl="1">
              <a:buFont typeface="Wingdings" panose="05000000000000000000" pitchFamily="2" charset="2"/>
              <a:buChar char="v"/>
            </a:pPr>
            <a:r>
              <a:rPr lang="fa-IR" sz="2400" dirty="0" smtClean="0">
                <a:cs typeface="B Homa" panose="00000400000000000000" pitchFamily="2" charset="-78"/>
              </a:rPr>
              <a:t>سیاست ها و اقداماتی است که می توانند نقش تامین کننده مالی را برای دیگر اقدامات به عهده بگیرند . افزایش اجاره پارکینگ ، افزایش کرایه ها یا کسب درآمد از طریق اخذ عوارض و قیمت گذاری راه، همگی ممکن است به عنوان روش هایی برای تامین مالی زیرساخت های جدید دیده شوند . </a:t>
            </a:r>
          </a:p>
          <a:p>
            <a:pPr algn="just" rtl="1">
              <a:buFont typeface="Wingdings" panose="05000000000000000000" pitchFamily="2" charset="2"/>
              <a:buChar char="v"/>
            </a:pPr>
            <a:r>
              <a:rPr lang="fa-IR" sz="2400" dirty="0" smtClean="0">
                <a:cs typeface="B Homa" panose="00000400000000000000" pitchFamily="2" charset="-78"/>
              </a:rPr>
              <a:t>مقبولیت عمومی و ایجاد زمینه برای پذیرش سیاست های حمل و نقل پایدار در اذهان عمومی است .</a:t>
            </a:r>
          </a:p>
        </p:txBody>
      </p:sp>
    </p:spTree>
    <p:extLst>
      <p:ext uri="{BB962C8B-B14F-4D97-AF65-F5344CB8AC3E}">
        <p14:creationId xmlns:p14="http://schemas.microsoft.com/office/powerpoint/2010/main" val="14251472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fa-IR" sz="7200" dirty="0" smtClean="0">
                <a:cs typeface="B Homa" panose="00000400000000000000" pitchFamily="2" charset="-78"/>
              </a:rPr>
              <a:t>   فهرست</a:t>
            </a:r>
            <a:r>
              <a:rPr lang="fa-IR" dirty="0" smtClean="0">
                <a:cs typeface="B Homa" panose="00000400000000000000" pitchFamily="2" charset="-78"/>
              </a:rPr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10714" y="2576532"/>
            <a:ext cx="8770571" cy="3651504"/>
          </a:xfrm>
        </p:spPr>
        <p:txBody>
          <a:bodyPr>
            <a:normAutofit fontScale="92500" lnSpcReduction="10000"/>
          </a:bodyPr>
          <a:lstStyle/>
          <a:p>
            <a:pPr algn="r" rtl="1">
              <a:buFont typeface="Wingdings" panose="05000000000000000000" pitchFamily="2" charset="2"/>
              <a:buChar char="v"/>
            </a:pPr>
            <a:r>
              <a:rPr lang="fa-IR" sz="2200" dirty="0" smtClean="0">
                <a:cs typeface="B Homa" panose="00000400000000000000" pitchFamily="2" charset="-78"/>
              </a:rPr>
              <a:t>طرح و اهمیت حمل و نقل پایدار</a:t>
            </a:r>
          </a:p>
          <a:p>
            <a:pPr algn="r" rtl="1">
              <a:buFont typeface="Wingdings" panose="05000000000000000000" pitchFamily="2" charset="2"/>
              <a:buChar char="v"/>
            </a:pPr>
            <a:r>
              <a:rPr lang="fa-IR" sz="2200" dirty="0" smtClean="0">
                <a:cs typeface="B Homa" panose="00000400000000000000" pitchFamily="2" charset="-78"/>
              </a:rPr>
              <a:t>تاریخچه حمل و نقل یکپارچه</a:t>
            </a:r>
          </a:p>
          <a:p>
            <a:pPr algn="r" rtl="1">
              <a:buFont typeface="Wingdings" panose="05000000000000000000" pitchFamily="2" charset="2"/>
              <a:buChar char="v"/>
            </a:pPr>
            <a:r>
              <a:rPr lang="fa-IR" sz="2200" dirty="0">
                <a:cs typeface="B Homa" panose="00000400000000000000" pitchFamily="2" charset="-78"/>
              </a:rPr>
              <a:t>مفاهیم و دیدگاه </a:t>
            </a:r>
            <a:r>
              <a:rPr lang="fa-IR" sz="2200" dirty="0" smtClean="0">
                <a:cs typeface="B Homa" panose="00000400000000000000" pitchFamily="2" charset="-78"/>
              </a:rPr>
              <a:t>ها</a:t>
            </a:r>
          </a:p>
          <a:p>
            <a:pPr algn="r" rtl="1">
              <a:buFont typeface="Wingdings" panose="05000000000000000000" pitchFamily="2" charset="2"/>
              <a:buChar char="v"/>
            </a:pPr>
            <a:r>
              <a:rPr lang="fa-IR" sz="2200" dirty="0" smtClean="0">
                <a:cs typeface="B Homa" panose="00000400000000000000" pitchFamily="2" charset="-78"/>
              </a:rPr>
              <a:t>مفهوم حمل و نقل یکپارچه </a:t>
            </a:r>
          </a:p>
          <a:p>
            <a:pPr algn="r" rtl="1">
              <a:buFont typeface="Wingdings" panose="05000000000000000000" pitchFamily="2" charset="2"/>
              <a:buChar char="v"/>
            </a:pPr>
            <a:r>
              <a:rPr lang="fa-IR" sz="2200" dirty="0" smtClean="0">
                <a:cs typeface="B Homa" panose="00000400000000000000" pitchFamily="2" charset="-78"/>
              </a:rPr>
              <a:t>هدف</a:t>
            </a:r>
          </a:p>
          <a:p>
            <a:pPr algn="r" rtl="1">
              <a:buFont typeface="Wingdings" panose="05000000000000000000" pitchFamily="2" charset="2"/>
              <a:buChar char="v"/>
            </a:pPr>
            <a:r>
              <a:rPr lang="fa-IR" sz="2200" dirty="0" smtClean="0">
                <a:cs typeface="B Homa" panose="00000400000000000000" pitchFamily="2" charset="-78"/>
              </a:rPr>
              <a:t>مزایا</a:t>
            </a:r>
          </a:p>
          <a:p>
            <a:pPr algn="r" rtl="1">
              <a:buFont typeface="Wingdings" panose="05000000000000000000" pitchFamily="2" charset="2"/>
              <a:buChar char="v"/>
            </a:pPr>
            <a:r>
              <a:rPr lang="fa-IR" sz="2200" dirty="0" smtClean="0">
                <a:cs typeface="B Homa" panose="00000400000000000000" pitchFamily="2" charset="-78"/>
              </a:rPr>
              <a:t>انواع یکپارچه سازی</a:t>
            </a:r>
          </a:p>
          <a:p>
            <a:pPr algn="r" rtl="1">
              <a:buFont typeface="Wingdings" panose="05000000000000000000" pitchFamily="2" charset="2"/>
              <a:buChar char="v"/>
            </a:pPr>
            <a:r>
              <a:rPr lang="fa-IR" sz="2200" dirty="0" smtClean="0">
                <a:cs typeface="B Homa" panose="00000400000000000000" pitchFamily="2" charset="-78"/>
              </a:rPr>
              <a:t>نتیجه گیری </a:t>
            </a:r>
          </a:p>
          <a:p>
            <a:pPr algn="r" rtl="1">
              <a:buFont typeface="Wingdings" panose="05000000000000000000" pitchFamily="2" charset="2"/>
              <a:buChar char="v"/>
            </a:pPr>
            <a:r>
              <a:rPr lang="fa-IR" sz="2200" dirty="0" smtClean="0">
                <a:cs typeface="B Homa" panose="00000400000000000000" pitchFamily="2" charset="-78"/>
              </a:rPr>
              <a:t>منابع</a:t>
            </a:r>
          </a:p>
          <a:p>
            <a:pPr marL="0" indent="0" algn="r" rtl="1">
              <a:buNone/>
            </a:pPr>
            <a:endParaRPr lang="fa-IR" dirty="0" smtClean="0">
              <a:cs typeface="B Homa" panose="00000400000000000000" pitchFamily="2" charset="-78"/>
            </a:endParaRPr>
          </a:p>
          <a:p>
            <a:pPr marL="0" indent="0" algn="r" rtl="1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2454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616036" y="1797241"/>
            <a:ext cx="4288394" cy="1719333"/>
          </a:xfrm>
        </p:spPr>
        <p:txBody>
          <a:bodyPr>
            <a:normAutofit/>
          </a:bodyPr>
          <a:lstStyle/>
          <a:p>
            <a:pPr algn="ctr"/>
            <a:r>
              <a:rPr lang="fa-IR" sz="4400" dirty="0" smtClean="0">
                <a:cs typeface="B Homa" panose="00000400000000000000" pitchFamily="2" charset="-78"/>
              </a:rPr>
              <a:t>انواع یکپارچه سازی</a:t>
            </a: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156434139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just" rtl="1"/>
            <a:r>
              <a:rPr lang="fa-IR" sz="3600" dirty="0">
                <a:cs typeface="B Homa" panose="00000400000000000000" pitchFamily="2" charset="-78"/>
              </a:rPr>
              <a:t>هاین با اشاره به بدیهی بودن لزوم درگیری سیاست های حمل و نقل با دیگر بخش ها ، مراتب یکپارچگی را به صورت زیر مطرح می نماید : </a:t>
            </a:r>
            <a:br>
              <a:rPr lang="fa-IR" sz="3600" dirty="0">
                <a:cs typeface="B Homa" panose="00000400000000000000" pitchFamily="2" charset="-78"/>
              </a:rPr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just" rtl="1">
              <a:buFont typeface="Wingdings" panose="05000000000000000000" pitchFamily="2" charset="2"/>
              <a:buChar char="v"/>
            </a:pPr>
            <a:r>
              <a:rPr lang="fa-IR" sz="2400" dirty="0" smtClean="0">
                <a:cs typeface="B Homa" panose="00000400000000000000" pitchFamily="2" charset="-78"/>
              </a:rPr>
              <a:t>یکپارچگی درونی و همچنین یکپارچگی با انواع مختلف حمل و نقل که هر یک از آنها با توان بالقوه خود با یکدیگر همکاری نموده و مردم می توانند به آسانی بین آنها جابه جا شوند . </a:t>
            </a:r>
          </a:p>
          <a:p>
            <a:pPr algn="just" rtl="1">
              <a:buFont typeface="Wingdings" panose="05000000000000000000" pitchFamily="2" charset="2"/>
              <a:buChar char="v"/>
            </a:pPr>
            <a:r>
              <a:rPr lang="fa-IR" sz="2400" dirty="0" smtClean="0">
                <a:cs typeface="B Homa" panose="00000400000000000000" pitchFamily="2" charset="-78"/>
              </a:rPr>
              <a:t>یکپارچگی با طبیعت به نحوی که گزینه های حمل و نقلی بهتر از محیط زیست حمایت کنند . </a:t>
            </a:r>
          </a:p>
          <a:p>
            <a:pPr algn="just" rtl="1">
              <a:buFont typeface="Wingdings" panose="05000000000000000000" pitchFamily="2" charset="2"/>
              <a:buChar char="v"/>
            </a:pPr>
            <a:r>
              <a:rPr lang="fa-IR" sz="2400" dirty="0" smtClean="0">
                <a:cs typeface="B Homa" panose="00000400000000000000" pitchFamily="2" charset="-78"/>
              </a:rPr>
              <a:t>یکپارچگی با برنامه ریزی کاربری زمین در سطح ملی ، منطقه ای و محلی که در این صورت از شیوه های سفر پایدار و کاهش نیاز به سفر حمایت خواهد شد . </a:t>
            </a:r>
          </a:p>
          <a:p>
            <a:pPr algn="just" rtl="1">
              <a:buFont typeface="Wingdings" panose="05000000000000000000" pitchFamily="2" charset="2"/>
              <a:buChar char="v"/>
            </a:pPr>
            <a:r>
              <a:rPr lang="fa-IR" sz="2400" dirty="0" smtClean="0">
                <a:cs typeface="B Homa" panose="00000400000000000000" pitchFamily="2" charset="-78"/>
              </a:rPr>
              <a:t>همکاری با سیاست های آموزشی ، بهداشتی ، سلامت و اقتصاد که در نتیجه آن حمل و نقل ، سبب ایجاد جامعه ای عادلانه تر و دموکراتیک تر می گردد. 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89013850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854036" y="0"/>
            <a:ext cx="6297303" cy="3349641"/>
          </a:xfrm>
        </p:spPr>
        <p:txBody>
          <a:bodyPr>
            <a:normAutofit/>
          </a:bodyPr>
          <a:lstStyle/>
          <a:p>
            <a:pPr algn="ctr"/>
            <a:r>
              <a:rPr lang="fa-IR" sz="4800" dirty="0" smtClean="0">
                <a:cs typeface="B Homa" panose="00000400000000000000" pitchFamily="2" charset="-78"/>
              </a:rPr>
              <a:t>یکپارچگی عملکردی یا کیفیتی</a:t>
            </a:r>
            <a:endParaRPr lang="en-US" sz="4800" dirty="0"/>
          </a:p>
        </p:txBody>
      </p:sp>
    </p:spTree>
    <p:extLst>
      <p:ext uri="{BB962C8B-B14F-4D97-AF65-F5344CB8AC3E}">
        <p14:creationId xmlns:p14="http://schemas.microsoft.com/office/powerpoint/2010/main" val="277122670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fa-IR" sz="4800" dirty="0" smtClean="0">
                <a:cs typeface="B Homa" panose="00000400000000000000" pitchFamily="2" charset="-78"/>
              </a:rPr>
              <a:t>یکپارچه سازی عملکردی یا کیفیتی</a:t>
            </a:r>
            <a:endParaRPr lang="en-US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 algn="just" rtl="1">
              <a:buNone/>
            </a:pPr>
            <a:r>
              <a:rPr lang="fa-IR" sz="2400" dirty="0" smtClean="0">
                <a:cs typeface="B Homa" panose="00000400000000000000" pitchFamily="2" charset="-78"/>
              </a:rPr>
              <a:t>به منظور آسان سازی سفر با ترکیب بهتری از شیوه های سفر صورت میپذیرد . این امر میتواند شامل ترکیب شیوه های مختلف حمل و نقل عمومی یا ترکیب حمل و نقل عمومی و خصوصی باشد . این اولین سطح و محدودترین معنا از یکپارچه سازی است . </a:t>
            </a:r>
          </a:p>
        </p:txBody>
      </p:sp>
    </p:spTree>
    <p:extLst>
      <p:ext uri="{BB962C8B-B14F-4D97-AF65-F5344CB8AC3E}">
        <p14:creationId xmlns:p14="http://schemas.microsoft.com/office/powerpoint/2010/main" val="37250442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/>
          </p:nvPr>
        </p:nvGraphicFramePr>
        <p:xfrm>
          <a:off x="1645228" y="675771"/>
          <a:ext cx="8770938" cy="5472752"/>
        </p:xfrm>
        <a:graphic>
          <a:graphicData uri="http://schemas.openxmlformats.org/drawingml/2006/table">
            <a:tbl>
              <a:tblPr firstRow="1" bandRow="1">
                <a:tableStyleId>{3C2FFA5D-87B4-456A-9821-1D502468CF0F}</a:tableStyleId>
              </a:tblPr>
              <a:tblGrid>
                <a:gridCol w="438546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438546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1080408">
                <a:tc>
                  <a:txBody>
                    <a:bodyPr/>
                    <a:lstStyle/>
                    <a:p>
                      <a:pPr algn="ctr" rtl="1"/>
                      <a:r>
                        <a:rPr lang="fa-IR" sz="2000" dirty="0" smtClean="0">
                          <a:cs typeface="B Homa" panose="00000400000000000000" pitchFamily="2" charset="-78"/>
                        </a:rPr>
                        <a:t>شیوه های اجرایی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fa-IR" sz="2000" dirty="0" smtClean="0">
                          <a:cs typeface="B Homa" panose="00000400000000000000" pitchFamily="2" charset="-78"/>
                        </a:rPr>
                        <a:t>اهداف خرد </a:t>
                      </a:r>
                      <a:endParaRPr lang="en-US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525746">
                <a:tc>
                  <a:txBody>
                    <a:bodyPr/>
                    <a:lstStyle/>
                    <a:p>
                      <a:pPr algn="ctr" rtl="1"/>
                      <a:r>
                        <a:rPr lang="fa-IR" sz="2000" dirty="0" smtClean="0">
                          <a:cs typeface="B Homa" panose="00000400000000000000" pitchFamily="2" charset="-78"/>
                        </a:rPr>
                        <a:t>هم بلیط کردن شیوه های مختلف سفر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fa-IR" sz="2000" dirty="0" smtClean="0">
                          <a:cs typeface="B Homa" panose="00000400000000000000" pitchFamily="2" charset="-78"/>
                        </a:rPr>
                        <a:t>ترکیب حمل و نقل عمومی و خصوصی</a:t>
                      </a:r>
                      <a:endParaRPr lang="en-US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1137040">
                <a:tc>
                  <a:txBody>
                    <a:bodyPr/>
                    <a:lstStyle/>
                    <a:p>
                      <a:pPr algn="ctr" rtl="1"/>
                      <a:r>
                        <a:rPr lang="fa-IR" sz="2000" dirty="0" smtClean="0">
                          <a:cs typeface="B Homa" panose="00000400000000000000" pitchFamily="2" charset="-78"/>
                        </a:rPr>
                        <a:t>انتقال آسان بین شیوه های مختلف سفر با فراهم آوردن موقعیت مکانی نزدیک و کوتاه نمودن فواصل پیاده 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fa-IR" sz="2000" dirty="0" smtClean="0">
                          <a:cs typeface="B Homa" panose="00000400000000000000" pitchFamily="2" charset="-78"/>
                        </a:rPr>
                        <a:t>یکپارچه سازی بین روش ها و تدابیر شامل تدارک زیر ساخت ها و قیمت گذاری </a:t>
                      </a:r>
                      <a:endParaRPr lang="en-US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1296360">
                <a:tc>
                  <a:txBody>
                    <a:bodyPr/>
                    <a:lstStyle/>
                    <a:p>
                      <a:pPr algn="ctr" rtl="1"/>
                      <a:r>
                        <a:rPr lang="fa-IR" sz="2000" dirty="0" smtClean="0">
                          <a:cs typeface="B Homa" panose="00000400000000000000" pitchFamily="2" charset="-78"/>
                        </a:rPr>
                        <a:t>خوانا سازی و آسان سازی درک شبکه حمل و نقل عمومی برای شهروندان و تدارک اطلاعات دقیق سفر در نقاط کلیدی تصمیم گیری 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fa-IR" sz="2000" dirty="0" smtClean="0">
                          <a:cs typeface="B Homa" panose="00000400000000000000" pitchFamily="2" charset="-78"/>
                        </a:rPr>
                        <a:t>اتصال بهتر مسیر های حمل و نقل </a:t>
                      </a:r>
                      <a:endParaRPr lang="en-US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907452">
                <a:tc>
                  <a:txBody>
                    <a:bodyPr/>
                    <a:lstStyle/>
                    <a:p>
                      <a:pPr algn="ctr" rtl="1"/>
                      <a:r>
                        <a:rPr lang="fa-IR" sz="2000" dirty="0" smtClean="0">
                          <a:cs typeface="B Homa" panose="00000400000000000000" pitchFamily="2" charset="-78"/>
                        </a:rPr>
                        <a:t>کاهش بار احساسی و نگرانی استفاده</a:t>
                      </a:r>
                      <a:r>
                        <a:rPr lang="fa-IR" sz="2000" baseline="0" dirty="0" smtClean="0">
                          <a:cs typeface="B Homa" panose="00000400000000000000" pitchFamily="2" charset="-78"/>
                        </a:rPr>
                        <a:t> از حمل و نقل عمومی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fa-IR" sz="2000" dirty="0" smtClean="0">
                          <a:cs typeface="B Homa" panose="00000400000000000000" pitchFamily="2" charset="-78"/>
                        </a:rPr>
                        <a:t>ترغیب استفاده</a:t>
                      </a:r>
                      <a:r>
                        <a:rPr lang="fa-IR" sz="2000" baseline="0" dirty="0" smtClean="0">
                          <a:cs typeface="B Homa" panose="00000400000000000000" pitchFamily="2" charset="-78"/>
                        </a:rPr>
                        <a:t> از حمل و نقل عمومی</a:t>
                      </a:r>
                      <a:endParaRPr lang="en-US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525746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5012515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715492" y="879118"/>
            <a:ext cx="6567053" cy="3349641"/>
          </a:xfrm>
        </p:spPr>
        <p:txBody>
          <a:bodyPr>
            <a:normAutofit/>
          </a:bodyPr>
          <a:lstStyle/>
          <a:p>
            <a:pPr algn="ctr" rtl="1"/>
            <a:r>
              <a:rPr lang="fa-IR" sz="4400" dirty="0">
                <a:cs typeface="B Homa" panose="00000400000000000000" pitchFamily="2" charset="-78"/>
              </a:rPr>
              <a:t>یکپارچه سازی حمل و نقل و کاربری زمین </a:t>
            </a: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16418265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 rtl="1"/>
            <a:r>
              <a:rPr lang="fa-IR" sz="4800" dirty="0" smtClean="0">
                <a:cs typeface="B Homa" panose="00000400000000000000" pitchFamily="2" charset="-78"/>
              </a:rPr>
              <a:t>یکپارچه سازی حمل و نقل و کاربری زمین </a:t>
            </a:r>
            <a:endParaRPr lang="en-US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 rtl="1">
              <a:buNone/>
            </a:pPr>
            <a:r>
              <a:rPr lang="fa-IR" sz="2800" dirty="0" smtClean="0">
                <a:cs typeface="B Homa" panose="00000400000000000000" pitchFamily="2" charset="-78"/>
              </a:rPr>
              <a:t>در نظر گرفتن کاربری زمین و حمل و نقل به عنوان کلیتی واحد  می باشد . این سیاست به دنبال به کارگیری برنامه ریزی کاربری زمین به عنوان ابزاری برای کاهش تقاضای سفر می باشد . </a:t>
            </a:r>
          </a:p>
          <a:p>
            <a:pPr marL="0" indent="0" algn="just" rtl="1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113345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/>
          </p:nvPr>
        </p:nvGraphicFramePr>
        <p:xfrm>
          <a:off x="1741842" y="1594723"/>
          <a:ext cx="8770938" cy="331203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8546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438546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832792">
                <a:tc>
                  <a:txBody>
                    <a:bodyPr/>
                    <a:lstStyle/>
                    <a:p>
                      <a:pPr algn="ctr" rtl="1"/>
                      <a:r>
                        <a:rPr lang="fa-IR" sz="2000" dirty="0" smtClean="0">
                          <a:cs typeface="B Homa" panose="00000400000000000000" pitchFamily="2" charset="-78"/>
                        </a:rPr>
                        <a:t>شیوه های اجرایی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fa-IR" sz="2000" dirty="0" smtClean="0">
                          <a:cs typeface="B Homa" panose="00000400000000000000" pitchFamily="2" charset="-78"/>
                        </a:rPr>
                        <a:t>اهداف خرد </a:t>
                      </a:r>
                      <a:endParaRPr lang="en-US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473400">
                <a:tc>
                  <a:txBody>
                    <a:bodyPr/>
                    <a:lstStyle/>
                    <a:p>
                      <a:pPr algn="ctr" rtl="1"/>
                      <a:r>
                        <a:rPr lang="fa-IR" sz="2000" dirty="0" smtClean="0">
                          <a:cs typeface="B Homa" panose="00000400000000000000" pitchFamily="2" charset="-78"/>
                        </a:rPr>
                        <a:t>تمرکز بر حداقل سازی طول سفر و حداکثر سازی انتخاب حمل و نقل پایدار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fa-IR" sz="2000" dirty="0" smtClean="0">
                          <a:cs typeface="B Homa" panose="00000400000000000000" pitchFamily="2" charset="-78"/>
                        </a:rPr>
                        <a:t>اتخاذ راهبرد کاربری زمین به عنوان ابزاری جهت مدیریت و کاهش تقاضا</a:t>
                      </a:r>
                      <a:endParaRPr lang="en-US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832792"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sz="2000" dirty="0" smtClean="0">
                          <a:cs typeface="B Homa" panose="00000400000000000000" pitchFamily="2" charset="-78"/>
                        </a:rPr>
                        <a:t>توسعه نواحی جدید در نواحی با دسترسی مناسب حمل و نقل عمومی</a:t>
                      </a:r>
                      <a:endParaRPr lang="en-US" sz="2000" dirty="0" smtClean="0"/>
                    </a:p>
                    <a:p>
                      <a:pPr algn="ctr" rtl="1"/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fa-IR" sz="2000" dirty="0" smtClean="0">
                          <a:cs typeface="B Homa" panose="00000400000000000000" pitchFamily="2" charset="-78"/>
                        </a:rPr>
                        <a:t>برنامه ریزی برای</a:t>
                      </a:r>
                      <a:r>
                        <a:rPr lang="fa-IR" sz="2000" baseline="0" dirty="0" smtClean="0">
                          <a:cs typeface="B Homa" panose="00000400000000000000" pitchFamily="2" charset="-78"/>
                        </a:rPr>
                        <a:t> تصمیم سازی و مدیریت هوشمند</a:t>
                      </a:r>
                      <a:endParaRPr lang="en-US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5385118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76945" y="113300"/>
            <a:ext cx="7170139" cy="3349641"/>
          </a:xfrm>
        </p:spPr>
        <p:txBody>
          <a:bodyPr>
            <a:normAutofit/>
          </a:bodyPr>
          <a:lstStyle/>
          <a:p>
            <a:pPr algn="ctr" rtl="1"/>
            <a:r>
              <a:rPr lang="fa-IR" sz="4800" dirty="0">
                <a:cs typeface="B Homa" panose="00000400000000000000" pitchFamily="2" charset="-78"/>
              </a:rPr>
              <a:t>یکپارچه سازی اجتماعی</a:t>
            </a:r>
            <a:endParaRPr lang="en-US" sz="4800" dirty="0"/>
          </a:p>
        </p:txBody>
      </p:sp>
    </p:spTree>
    <p:extLst>
      <p:ext uri="{BB962C8B-B14F-4D97-AF65-F5344CB8AC3E}">
        <p14:creationId xmlns:p14="http://schemas.microsoft.com/office/powerpoint/2010/main" val="373371445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fa-IR" sz="4800" dirty="0" smtClean="0">
                <a:cs typeface="B Homa" panose="00000400000000000000" pitchFamily="2" charset="-78"/>
              </a:rPr>
              <a:t>یکپارچه سازی اجتماعی</a:t>
            </a:r>
            <a:endParaRPr lang="en-US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 rtl="1">
              <a:buNone/>
            </a:pPr>
            <a:r>
              <a:rPr lang="fa-IR" dirty="0" smtClean="0">
                <a:cs typeface="B Homa" panose="00000400000000000000" pitchFamily="2" charset="-78"/>
              </a:rPr>
              <a:t>سیاست یکپارچه سازی حمل و نقل بایستی گروه های مختلف در گیر، شامل استتفاده کنندگان و عرضه کنندگان خدمات حمل و نقلی و همچنین تاثیر پذیران از این خدمات را مد نظر قرار دهد. </a:t>
            </a:r>
          </a:p>
          <a:p>
            <a:pPr marL="0" indent="0" algn="just" rtl="1">
              <a:buNone/>
            </a:pPr>
            <a:r>
              <a:rPr lang="fa-IR" dirty="0" smtClean="0">
                <a:cs typeface="B Homa" panose="00000400000000000000" pitchFamily="2" charset="-78"/>
              </a:rPr>
              <a:t>بنابراین هماهنگی و همکاری بین واحدهای اجتماعی که دست یابی  به یکپارچگی را ممکن می سازد ، عاملی کلیدی برای موفقیت است 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08710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 rtl="1"/>
            <a:r>
              <a:rPr lang="fa-IR" sz="6600" dirty="0" smtClean="0">
                <a:cs typeface="B Homa" panose="00000400000000000000" pitchFamily="2" charset="-78"/>
              </a:rPr>
              <a:t>اهمیت طرح </a:t>
            </a:r>
            <a:endParaRPr lang="en-US" sz="6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 rtl="1">
              <a:buNone/>
            </a:pPr>
            <a:r>
              <a:rPr lang="fa-IR" sz="2800" dirty="0" smtClean="0">
                <a:cs typeface="B Homa" panose="00000400000000000000" pitchFamily="2" charset="-78"/>
              </a:rPr>
              <a:t>از نظر تاریخی ، به موازات رشد و توسعه اقتصادی ، نیاز به حمل و نقل نیز افزایش می یابد و به تبع آن با گسترش فعالیت های حمل و نقلی عوارضی همانند افزایش مصرف انرژی و آلودگی های محیطی شدت می گیرند . 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4159813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/>
          </p:nvPr>
        </p:nvGraphicFramePr>
        <p:xfrm>
          <a:off x="1700646" y="831893"/>
          <a:ext cx="8770938" cy="52543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8546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438546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590108">
                <a:tc>
                  <a:txBody>
                    <a:bodyPr/>
                    <a:lstStyle/>
                    <a:p>
                      <a:pPr algn="ctr" rtl="1"/>
                      <a:r>
                        <a:rPr lang="fa-IR" sz="2000" dirty="0" smtClean="0">
                          <a:cs typeface="B Homa" panose="00000400000000000000" pitchFamily="2" charset="-78"/>
                        </a:rPr>
                        <a:t>شیوه های اجرایی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fa-IR" sz="2000" dirty="0" smtClean="0">
                          <a:cs typeface="B Homa" panose="00000400000000000000" pitchFamily="2" charset="-78"/>
                        </a:rPr>
                        <a:t>اهداف خرد</a:t>
                      </a:r>
                      <a:endParaRPr lang="en-US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018543">
                <a:tc>
                  <a:txBody>
                    <a:bodyPr/>
                    <a:lstStyle/>
                    <a:p>
                      <a:pPr algn="ctr" rtl="1"/>
                      <a:r>
                        <a:rPr lang="fa-IR" sz="2000" dirty="0" smtClean="0">
                          <a:cs typeface="B Homa" panose="00000400000000000000" pitchFamily="2" charset="-78"/>
                        </a:rPr>
                        <a:t>حمایت دولت از ارتقای سیستم های حمل و نقل عمومی اصلی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fa-IR" sz="2000" dirty="0" smtClean="0">
                          <a:cs typeface="B Homa" panose="00000400000000000000" pitchFamily="2" charset="-78"/>
                        </a:rPr>
                        <a:t>توجه به ذینفعان</a:t>
                      </a:r>
                      <a:endParaRPr lang="en-US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1018543">
                <a:tc>
                  <a:txBody>
                    <a:bodyPr/>
                    <a:lstStyle/>
                    <a:p>
                      <a:pPr algn="ctr" rtl="1"/>
                      <a:r>
                        <a:rPr lang="fa-IR" sz="2000" dirty="0" smtClean="0">
                          <a:cs typeface="B Homa" panose="00000400000000000000" pitchFamily="2" charset="-78"/>
                        </a:rPr>
                        <a:t>لجرای طرح های مدیریت تقاضای حمل و نقل به وسیله مکان های تولید کننده سفر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fa-IR" sz="2000" dirty="0" smtClean="0">
                          <a:cs typeface="B Homa" panose="00000400000000000000" pitchFamily="2" charset="-78"/>
                        </a:rPr>
                        <a:t>یکپارچه سازی بین مقامات و قدرت ها</a:t>
                      </a:r>
                      <a:endParaRPr lang="en-US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590108">
                <a:tc>
                  <a:txBody>
                    <a:bodyPr/>
                    <a:lstStyle/>
                    <a:p>
                      <a:pPr algn="ctr" rtl="1"/>
                      <a:r>
                        <a:rPr lang="fa-IR" sz="2000" dirty="0" smtClean="0">
                          <a:cs typeface="B Homa" panose="00000400000000000000" pitchFamily="2" charset="-78"/>
                        </a:rPr>
                        <a:t>اعمال مالیات برای مالکان اتومبیل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fa-IR" sz="2000" dirty="0" smtClean="0">
                          <a:cs typeface="B Homa" panose="00000400000000000000" pitchFamily="2" charset="-78"/>
                        </a:rPr>
                        <a:t>مدیریت</a:t>
                      </a:r>
                      <a:r>
                        <a:rPr lang="fa-IR" sz="2000" baseline="0" dirty="0" smtClean="0">
                          <a:cs typeface="B Homa" panose="00000400000000000000" pitchFamily="2" charset="-78"/>
                        </a:rPr>
                        <a:t> بهتر رشد کلانشهر </a:t>
                      </a:r>
                      <a:endParaRPr lang="en-US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1018543">
                <a:tc>
                  <a:txBody>
                    <a:bodyPr/>
                    <a:lstStyle/>
                    <a:p>
                      <a:pPr algn="ctr" rtl="1"/>
                      <a:r>
                        <a:rPr lang="fa-IR" sz="2000" dirty="0" smtClean="0">
                          <a:cs typeface="B Homa" panose="00000400000000000000" pitchFamily="2" charset="-78"/>
                        </a:rPr>
                        <a:t>ارتقای ارتباطات از راه دور ، تحویل کالاها و خدمات پستی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fa-IR" sz="2000" dirty="0" smtClean="0">
                          <a:cs typeface="B Homa" panose="00000400000000000000" pitchFamily="2" charset="-78"/>
                        </a:rPr>
                        <a:t>اولویت دهی</a:t>
                      </a:r>
                      <a:r>
                        <a:rPr lang="fa-IR" sz="2000" baseline="0" dirty="0" smtClean="0">
                          <a:cs typeface="B Homa" panose="00000400000000000000" pitchFamily="2" charset="-78"/>
                        </a:rPr>
                        <a:t> به حمایت از شیوه های حمل و نقل سریع عمومی و پیاده روی و دوچرخه سواری </a:t>
                      </a:r>
                      <a:endParaRPr lang="en-US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1018543">
                <a:tc>
                  <a:txBody>
                    <a:bodyPr/>
                    <a:lstStyle/>
                    <a:p>
                      <a:pPr algn="ctr" rtl="1"/>
                      <a:r>
                        <a:rPr lang="fa-IR" sz="2000" dirty="0" smtClean="0">
                          <a:cs typeface="B Homa" panose="00000400000000000000" pitchFamily="2" charset="-78"/>
                        </a:rPr>
                        <a:t>معرفی همه جانبه خطوط وسائط</a:t>
                      </a:r>
                      <a:r>
                        <a:rPr lang="fa-IR" sz="2000" baseline="0" dirty="0" smtClean="0">
                          <a:cs typeface="B Homa" panose="00000400000000000000" pitchFamily="2" charset="-78"/>
                        </a:rPr>
                        <a:t> نقلیه چند سرنشینه در آزادراه ها و راه های شریانی پر ازدحام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fa-IR" sz="2000" dirty="0" smtClean="0">
                          <a:cs typeface="B Homa" panose="00000400000000000000" pitchFamily="2" charset="-78"/>
                        </a:rPr>
                        <a:t>افزایش نرخ سر نشین در وسائط نقلیه و اولویت دهی به اتوبوس و کاهش ازدحام</a:t>
                      </a:r>
                      <a:endParaRPr lang="en-US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970947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16727" y="161125"/>
            <a:ext cx="7585775" cy="3349641"/>
          </a:xfrm>
        </p:spPr>
        <p:txBody>
          <a:bodyPr>
            <a:normAutofit/>
          </a:bodyPr>
          <a:lstStyle/>
          <a:p>
            <a:pPr algn="ctr" rtl="1"/>
            <a:r>
              <a:rPr lang="fa-IR" sz="5400" dirty="0">
                <a:cs typeface="B Homa" panose="00000400000000000000" pitchFamily="2" charset="-78"/>
              </a:rPr>
              <a:t>یکپارچه سازی کل نگر </a:t>
            </a:r>
            <a:endParaRPr lang="en-US" sz="5400" dirty="0"/>
          </a:p>
        </p:txBody>
      </p:sp>
    </p:spTree>
    <p:extLst>
      <p:ext uri="{BB962C8B-B14F-4D97-AF65-F5344CB8AC3E}">
        <p14:creationId xmlns:p14="http://schemas.microsoft.com/office/powerpoint/2010/main" val="169837941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fa-IR" sz="5400" dirty="0" smtClean="0">
                <a:cs typeface="B Homa" panose="00000400000000000000" pitchFamily="2" charset="-78"/>
              </a:rPr>
              <a:t>یکپارچه سازی کل نگر </a:t>
            </a:r>
            <a:r>
              <a:rPr lang="fa-IR" dirty="0" smtClean="0">
                <a:cs typeface="B Homa" panose="00000400000000000000" pitchFamily="2" charset="-78"/>
              </a:rPr>
              <a:t/>
            </a:r>
            <a:br>
              <a:rPr lang="fa-IR" dirty="0" smtClean="0">
                <a:cs typeface="B Homa" panose="00000400000000000000" pitchFamily="2" charset="-78"/>
              </a:rPr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 rtl="1">
              <a:buNone/>
            </a:pPr>
            <a:r>
              <a:rPr lang="fa-IR" sz="2800" dirty="0" smtClean="0">
                <a:cs typeface="B Homa" panose="00000400000000000000" pitchFamily="2" charset="-78"/>
              </a:rPr>
              <a:t>ضرورتا راهبرد کل نگر بالاترین سطح بوده و تمامی موارد بالا رابه صورت منسجم ارائه می دهد. با این امید که راه حل های زیست محیطی ، مالی و اجتماعی در هماهنگی با یکدیگر به منظور کاهش نیاز به سفر و همچنین کاهش اثرات سفر ارائه می شوند . 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961438021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/>
          </p:nvPr>
        </p:nvGraphicFramePr>
        <p:xfrm>
          <a:off x="1672936" y="777302"/>
          <a:ext cx="8770938" cy="515885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8546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438546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782348">
                <a:tc>
                  <a:txBody>
                    <a:bodyPr/>
                    <a:lstStyle/>
                    <a:p>
                      <a:pPr algn="ctr" rtl="1"/>
                      <a:r>
                        <a:rPr lang="fa-IR" sz="2000" dirty="0" smtClean="0">
                          <a:cs typeface="B Homa" panose="00000400000000000000" pitchFamily="2" charset="-78"/>
                        </a:rPr>
                        <a:t>شیوه</a:t>
                      </a:r>
                      <a:r>
                        <a:rPr lang="fa-IR" sz="2000" baseline="0" dirty="0" smtClean="0">
                          <a:cs typeface="B Homa" panose="00000400000000000000" pitchFamily="2" charset="-78"/>
                        </a:rPr>
                        <a:t> های اجرایی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fa-IR" sz="2000" dirty="0" smtClean="0">
                          <a:cs typeface="B Homa" panose="00000400000000000000" pitchFamily="2" charset="-78"/>
                        </a:rPr>
                        <a:t>اهداف خرد</a:t>
                      </a:r>
                      <a:endParaRPr lang="en-US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882731">
                <a:tc>
                  <a:txBody>
                    <a:bodyPr/>
                    <a:lstStyle/>
                    <a:p>
                      <a:pPr algn="ctr" rtl="1"/>
                      <a:r>
                        <a:rPr lang="fa-IR" sz="2000" dirty="0" smtClean="0">
                          <a:cs typeface="B Homa" panose="00000400000000000000" pitchFamily="2" charset="-78"/>
                        </a:rPr>
                        <a:t>یکپارچه سازی تدابیر حمل و نقلی و زیست محیطی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fa-IR" sz="2000" dirty="0" smtClean="0">
                          <a:cs typeface="B Homa" panose="00000400000000000000" pitchFamily="2" charset="-78"/>
                        </a:rPr>
                        <a:t>توجه</a:t>
                      </a:r>
                      <a:r>
                        <a:rPr lang="fa-IR" sz="2000" baseline="0" dirty="0" smtClean="0">
                          <a:cs typeface="B Homa" panose="00000400000000000000" pitchFamily="2" charset="-78"/>
                        </a:rPr>
                        <a:t> به منافع زیست محیطی ، اقتصادی و حمل و نقلی</a:t>
                      </a:r>
                      <a:endParaRPr lang="en-US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782348">
                <a:tc>
                  <a:txBody>
                    <a:bodyPr/>
                    <a:lstStyle/>
                    <a:p>
                      <a:pPr algn="ctr" rtl="1"/>
                      <a:r>
                        <a:rPr lang="fa-IR" sz="2000" dirty="0" smtClean="0">
                          <a:cs typeface="B Homa" panose="00000400000000000000" pitchFamily="2" charset="-78"/>
                        </a:rPr>
                        <a:t>بهبود حمل و نقل عمومی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fa-IR" sz="2000" dirty="0" smtClean="0">
                          <a:cs typeface="B Homa" panose="00000400000000000000" pitchFamily="2" charset="-78"/>
                        </a:rPr>
                        <a:t>دستیابی به شهری پررونق </a:t>
                      </a:r>
                      <a:endParaRPr lang="en-US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1929078">
                <a:tc>
                  <a:txBody>
                    <a:bodyPr/>
                    <a:lstStyle/>
                    <a:p>
                      <a:pPr algn="ctr" rtl="1"/>
                      <a:r>
                        <a:rPr lang="fa-IR" sz="2000" dirty="0" smtClean="0">
                          <a:cs typeface="B Homa" panose="00000400000000000000" pitchFamily="2" charset="-78"/>
                        </a:rPr>
                        <a:t>اولویت دهی به شیوه های حمل و نقل کاراتر و اقتصادی بر حسب حداقل سازی سوخت حمل و نقل و کاهش زمان انتظار در ترافیک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fa-IR" sz="2000" dirty="0" smtClean="0">
                          <a:cs typeface="B Homa" panose="00000400000000000000" pitchFamily="2" charset="-78"/>
                        </a:rPr>
                        <a:t>دستیابی به شهری عادلانه تر</a:t>
                      </a:r>
                      <a:endParaRPr lang="en-US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782348">
                <a:tc>
                  <a:txBody>
                    <a:bodyPr/>
                    <a:lstStyle/>
                    <a:p>
                      <a:pPr algn="ctr" rtl="1"/>
                      <a:r>
                        <a:rPr lang="fa-IR" sz="2000" dirty="0" smtClean="0">
                          <a:cs typeface="B Homa" panose="00000400000000000000" pitchFamily="2" charset="-78"/>
                        </a:rPr>
                        <a:t>سرمایه گذاری ثروت عمومی در حمل و نقل شهری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fa-IR" sz="2000" dirty="0" smtClean="0">
                          <a:cs typeface="B Homa" panose="00000400000000000000" pitchFamily="2" charset="-78"/>
                        </a:rPr>
                        <a:t>دستیابی به شهری سبز</a:t>
                      </a:r>
                      <a:endParaRPr lang="en-US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88882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237097" y="173157"/>
            <a:ext cx="3793678" cy="3349641"/>
          </a:xfrm>
        </p:spPr>
        <p:txBody>
          <a:bodyPr>
            <a:normAutofit/>
          </a:bodyPr>
          <a:lstStyle/>
          <a:p>
            <a:pPr algn="ctr" rtl="1"/>
            <a:r>
              <a:rPr lang="fa-IR" sz="6000" dirty="0" smtClean="0">
                <a:cs typeface="B Homa" panose="00000400000000000000" pitchFamily="2" charset="-78"/>
              </a:rPr>
              <a:t>منابع </a:t>
            </a:r>
            <a:endParaRPr lang="en-US" sz="6000" dirty="0"/>
          </a:p>
        </p:txBody>
      </p:sp>
    </p:spTree>
    <p:extLst>
      <p:ext uri="{BB962C8B-B14F-4D97-AF65-F5344CB8AC3E}">
        <p14:creationId xmlns:p14="http://schemas.microsoft.com/office/powerpoint/2010/main" val="3707415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 rtl="1"/>
            <a:r>
              <a:rPr lang="fa-IR" sz="7200" dirty="0" smtClean="0">
                <a:cs typeface="B Homa" panose="00000400000000000000" pitchFamily="2" charset="-78"/>
              </a:rPr>
              <a:t>منابع</a:t>
            </a:r>
            <a:endParaRPr lang="en-US" sz="7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 rtl="1">
              <a:buFont typeface="Wingdings" panose="05000000000000000000" pitchFamily="2" charset="2"/>
              <a:buChar char="v"/>
            </a:pPr>
            <a:r>
              <a:rPr lang="fa-IR" sz="2400" dirty="0" smtClean="0">
                <a:cs typeface="B Homa" panose="00000400000000000000" pitchFamily="2" charset="-78"/>
              </a:rPr>
              <a:t>بهزادفر ، مصطفی و فاطمه گلریزان (1387 ) ، حمل و نقل پایدار ، ماهنامه بین المللی راه و ساختمان ، شماره 55 ، آبان 1387 ، صص 22-16</a:t>
            </a:r>
          </a:p>
          <a:p>
            <a:pPr algn="just" rtl="1">
              <a:buFont typeface="Wingdings" panose="05000000000000000000" pitchFamily="2" charset="2"/>
              <a:buChar char="v"/>
            </a:pPr>
            <a:r>
              <a:rPr lang="fa-IR" sz="2400" dirty="0" smtClean="0">
                <a:cs typeface="B Homa" panose="00000400000000000000" pitchFamily="2" charset="-78"/>
              </a:rPr>
              <a:t>صلواتی ، علیرضا و حسین حق شناس (1387 ) ، یکپارچه سازی سیستم حمل و نقل عمومی به روش </a:t>
            </a:r>
            <a:r>
              <a:rPr lang="en-US" sz="2400" dirty="0" smtClean="0"/>
              <a:t>AHP</a:t>
            </a:r>
            <a:r>
              <a:rPr lang="fa-IR" sz="2400" dirty="0" smtClean="0">
                <a:cs typeface="B Homa" panose="00000400000000000000" pitchFamily="2" charset="-78"/>
              </a:rPr>
              <a:t> ، مطالعه نمونه موردی : شهر اصفهان ، چهارمین کنگره ملی مهندسی عمران .</a:t>
            </a:r>
          </a:p>
          <a:p>
            <a:pPr algn="just" rtl="1">
              <a:buFont typeface="Wingdings" panose="05000000000000000000" pitchFamily="2" charset="2"/>
              <a:buChar char="v"/>
            </a:pPr>
            <a:r>
              <a:rPr lang="fa-IR" sz="2400" dirty="0" smtClean="0">
                <a:cs typeface="B Homa" panose="00000400000000000000" pitchFamily="2" charset="-78"/>
              </a:rPr>
              <a:t>سلطانی ، علی و افروز فلاح منشادی (1392) ، یکپارچه سازی حمل و نقل راهکاری در جهت دستیابی به حمل و نقل پایدار ، مطالعه موردی : شهر شیراز 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23598983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45228" y="2695019"/>
            <a:ext cx="8770571" cy="3651504"/>
          </a:xfrm>
        </p:spPr>
        <p:txBody>
          <a:bodyPr>
            <a:normAutofit/>
          </a:bodyPr>
          <a:lstStyle/>
          <a:p>
            <a:pPr marL="0" indent="0" algn="just" rtl="1">
              <a:buNone/>
            </a:pPr>
            <a:r>
              <a:rPr lang="fa-IR" sz="2800" dirty="0" smtClean="0">
                <a:cs typeface="B Homa" panose="00000400000000000000" pitchFamily="2" charset="-78"/>
              </a:rPr>
              <a:t>روند چهل سال اخیر فعالیت های حمل و نقل در سطح جهانی حامی از افزایش سطح وابستگی به خودرو و تغییر در سبک زندگی اجتماعی است که به دنبال خود افزایش حساسیت نسبت به اثرات زیست محیطی و همچنین بازتاب های آن در حوزه سلامت را به همراه داشته است . 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843283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 rtl="1">
              <a:buNone/>
            </a:pPr>
            <a:r>
              <a:rPr lang="fa-IR" sz="2800" dirty="0" smtClean="0">
                <a:cs typeface="B Homa" panose="00000400000000000000" pitchFamily="2" charset="-78"/>
              </a:rPr>
              <a:t>به عبارتی دیگر توسعه پایدار در بخش حمل و نقل ،سیستمی است که ضمن پاسخ به تقاضای جا به جایی انسان ، کالا و اطلاعات ، دارای ویژگی های دسترسی پذیری ، ایمنی ، امنیت ، سازگاری با محیط زیست و قابل استطاعت بودن باشد . 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549545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 rtl="1">
              <a:buFont typeface="Wingdings" panose="05000000000000000000" pitchFamily="2" charset="2"/>
              <a:buChar char="v"/>
            </a:pPr>
            <a:r>
              <a:rPr lang="fa-IR" sz="2800" dirty="0" smtClean="0">
                <a:cs typeface="B Homa" panose="00000400000000000000" pitchFamily="2" charset="-78"/>
              </a:rPr>
              <a:t>راهبرد حمل و نقل یکپارچه </a:t>
            </a:r>
            <a:r>
              <a:rPr lang="en-US" sz="2800" dirty="0" smtClean="0"/>
              <a:t>ITA</a:t>
            </a:r>
            <a:r>
              <a:rPr lang="fa-IR" sz="2800" dirty="0" smtClean="0">
                <a:cs typeface="B Homa" panose="00000400000000000000" pitchFamily="2" charset="-78"/>
              </a:rPr>
              <a:t> با هدف کاهش دادن ناهماهنگی و تفرق های موجود در نظام مدیریت خدمات حمل و نقلی پیشنهاد شده است . </a:t>
            </a:r>
          </a:p>
          <a:p>
            <a:pPr algn="just" rtl="1">
              <a:buFont typeface="Wingdings" panose="05000000000000000000" pitchFamily="2" charset="2"/>
              <a:buChar char="v"/>
            </a:pPr>
            <a:r>
              <a:rPr lang="fa-IR" sz="2800" dirty="0" smtClean="0">
                <a:cs typeface="B Homa" panose="00000400000000000000" pitchFamily="2" charset="-78"/>
              </a:rPr>
              <a:t>در واقع رهیافت </a:t>
            </a:r>
            <a:r>
              <a:rPr lang="en-US" sz="2800" dirty="0" smtClean="0"/>
              <a:t>ITA</a:t>
            </a:r>
            <a:r>
              <a:rPr lang="fa-IR" sz="2800" dirty="0" smtClean="0">
                <a:cs typeface="B Homa" panose="00000400000000000000" pitchFamily="2" charset="-78"/>
              </a:rPr>
              <a:t> نیازمند بهره گیری از توان ها و فرصت های موجود در همه بخش ها است . از شهروندان و دولت گرفته تا نهاد های غیر دولتی ، بخش خصوصی و جامعه جهانی . 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930088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 rtl="1">
              <a:buNone/>
            </a:pPr>
            <a:r>
              <a:rPr lang="fa-IR" sz="2800" dirty="0" smtClean="0">
                <a:cs typeface="B Homa" panose="00000400000000000000" pitchFamily="2" charset="-78"/>
              </a:rPr>
              <a:t>رسیدن به این هدف بخشی از حرکت به سمت حمل ونقل پایدار است که با تمرکز زدایی از ساختار های دولتی ، بالا بردن توان سازمانی و اصلاحات درون سازمانی ، تقویت هماهنگی و تعامل سازمان و نهادهای درگیر خدمات حمل ونقلی و البته با مشارکت مردمی در سطح وسیع به دست می آید . 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56690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 rtl="1">
              <a:buNone/>
            </a:pPr>
            <a:r>
              <a:rPr lang="fa-IR" sz="2800" dirty="0" smtClean="0">
                <a:cs typeface="B Homa" panose="00000400000000000000" pitchFamily="2" charset="-78"/>
              </a:rPr>
              <a:t>امروزه </a:t>
            </a:r>
            <a:r>
              <a:rPr lang="en-US" sz="2800" dirty="0" smtClean="0"/>
              <a:t>ITA</a:t>
            </a:r>
            <a:r>
              <a:rPr lang="fa-IR" sz="2800" dirty="0" smtClean="0">
                <a:cs typeface="B Homa" panose="00000400000000000000" pitchFamily="2" charset="-78"/>
              </a:rPr>
              <a:t> به عنوان یک نقشه راه مهم برای سیاست گذاری های حمل و نقلی و همچنین توسعه ساختاری و نهادی در کشورهای مختلف مطرح می باشد . 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415221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264598" y="2541379"/>
            <a:ext cx="3793678" cy="1630308"/>
          </a:xfrm>
        </p:spPr>
        <p:txBody>
          <a:bodyPr>
            <a:normAutofit/>
          </a:bodyPr>
          <a:lstStyle/>
          <a:p>
            <a:pPr algn="ctr"/>
            <a:r>
              <a:rPr lang="fa-IR" sz="4400" dirty="0" smtClean="0">
                <a:cs typeface="B Homa" panose="00000400000000000000" pitchFamily="2" charset="-78"/>
              </a:rPr>
              <a:t>تاریخچه حمل و نقل یکپارچه </a:t>
            </a: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1120112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Crop">
  <a:themeElements>
    <a:clrScheme name="Crop">
      <a:dk1>
        <a:sysClr val="windowText" lastClr="000000"/>
      </a:dk1>
      <a:lt1>
        <a:sysClr val="window" lastClr="FFFFFF"/>
      </a:lt1>
      <a:dk2>
        <a:srgbClr val="191B0E"/>
      </a:dk2>
      <a:lt2>
        <a:srgbClr val="EFEDE3"/>
      </a:lt2>
      <a:accent1>
        <a:srgbClr val="8C8D86"/>
      </a:accent1>
      <a:accent2>
        <a:srgbClr val="E6C069"/>
      </a:accent2>
      <a:accent3>
        <a:srgbClr val="897B61"/>
      </a:accent3>
      <a:accent4>
        <a:srgbClr val="8DAB8E"/>
      </a:accent4>
      <a:accent5>
        <a:srgbClr val="77A2BB"/>
      </a:accent5>
      <a:accent6>
        <a:srgbClr val="E28394"/>
      </a:accent6>
      <a:hlink>
        <a:srgbClr val="77A2BB"/>
      </a:hlink>
      <a:folHlink>
        <a:srgbClr val="957A99"/>
      </a:folHlink>
    </a:clrScheme>
    <a:fontScheme name="Crop">
      <a:maj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Crop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rop" id="{EC9488ED-E761-4D60-9AC4-764D1FE2C171}" vid="{CE19780C-D67D-4C13-9DE9-A52BC3BA51B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1583</Words>
  <Application>Microsoft Office PowerPoint</Application>
  <PresentationFormat>Widescreen</PresentationFormat>
  <Paragraphs>102</Paragraphs>
  <Slides>35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35</vt:i4>
      </vt:variant>
    </vt:vector>
  </HeadingPairs>
  <TitlesOfParts>
    <vt:vector size="44" baseType="lpstr">
      <vt:lpstr>Arial</vt:lpstr>
      <vt:lpstr>B Homa</vt:lpstr>
      <vt:lpstr>Calibri</vt:lpstr>
      <vt:lpstr>Calibri Light</vt:lpstr>
      <vt:lpstr>Franklin Gothic Book</vt:lpstr>
      <vt:lpstr>Times New Roman</vt:lpstr>
      <vt:lpstr>Wingdings</vt:lpstr>
      <vt:lpstr>Office Theme</vt:lpstr>
      <vt:lpstr>Crop</vt:lpstr>
      <vt:lpstr>یکپارچه سازی سیستم حمل و نقل راهکاری در جهت دستیابی به حمل و نقل پایدار</vt:lpstr>
      <vt:lpstr>   فهرست </vt:lpstr>
      <vt:lpstr>اهمیت طرح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تاریخچه حمل و نقل یکپارچه </vt:lpstr>
      <vt:lpstr>PowerPoint Presentation</vt:lpstr>
      <vt:lpstr>مفاهیم و دیدگاه ها </vt:lpstr>
      <vt:lpstr>PowerPoint Presentation</vt:lpstr>
      <vt:lpstr>مفهوم حمل و نقل یکپارچه </vt:lpstr>
      <vt:lpstr>PowerPoint Presentation</vt:lpstr>
      <vt:lpstr>PowerPoint Presentation</vt:lpstr>
      <vt:lpstr>هدف </vt:lpstr>
      <vt:lpstr>PowerPoint Presentation</vt:lpstr>
      <vt:lpstr>مزایا </vt:lpstr>
      <vt:lpstr>PowerPoint Presentation</vt:lpstr>
      <vt:lpstr>انواع یکپارچه سازی</vt:lpstr>
      <vt:lpstr>هاین با اشاره به بدیهی بودن لزوم درگیری سیاست های حمل و نقل با دیگر بخش ها ، مراتب یکپارچگی را به صورت زیر مطرح می نماید :  </vt:lpstr>
      <vt:lpstr>یکپارچگی عملکردی یا کیفیتی</vt:lpstr>
      <vt:lpstr>یکپارچه سازی عملکردی یا کیفیتی</vt:lpstr>
      <vt:lpstr>PowerPoint Presentation</vt:lpstr>
      <vt:lpstr>یکپارچه سازی حمل و نقل و کاربری زمین </vt:lpstr>
      <vt:lpstr>یکپارچه سازی حمل و نقل و کاربری زمین </vt:lpstr>
      <vt:lpstr>PowerPoint Presentation</vt:lpstr>
      <vt:lpstr>یکپارچه سازی اجتماعی</vt:lpstr>
      <vt:lpstr>یکپارچه سازی اجتماعی</vt:lpstr>
      <vt:lpstr>PowerPoint Presentation</vt:lpstr>
      <vt:lpstr>یکپارچه سازی کل نگر </vt:lpstr>
      <vt:lpstr>یکپارچه سازی کل نگر  </vt:lpstr>
      <vt:lpstr>PowerPoint Presentation</vt:lpstr>
      <vt:lpstr>منابع </vt:lpstr>
      <vt:lpstr>منابع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یکپارچه سازی سیستم حمل و نقل راهکاری در جهت دستیابی به حمل و نقل پایدار</dc:title>
  <dc:creator>Mohammad</dc:creator>
  <cp:lastModifiedBy>Mohammad</cp:lastModifiedBy>
  <cp:revision>1</cp:revision>
  <dcterms:created xsi:type="dcterms:W3CDTF">2020-11-10T01:03:35Z</dcterms:created>
  <dcterms:modified xsi:type="dcterms:W3CDTF">2020-11-10T01:03:40Z</dcterms:modified>
</cp:coreProperties>
</file>