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 id="2147483672" r:id="rId2"/>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12192000" cy="6858000"/>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snapToGrid="0">
      <p:cViewPr varScale="1">
        <p:scale>
          <a:sx n="75" d="100"/>
          <a:sy n="75" d="100"/>
        </p:scale>
        <p:origin x="390"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fa-I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D688CB7D-54E1-4083-8E3F-46996C1401A4}" type="datetimeFigureOut">
              <a:rPr lang="fa-IR" smtClean="0"/>
              <a:t>25/03/1442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FB23CBC3-8B9A-4C7A-8635-49EB5A7F05E0}" type="slidenum">
              <a:rPr lang="fa-IR" smtClean="0"/>
              <a:t>‹#›</a:t>
            </a:fld>
            <a:endParaRPr lang="fa-IR"/>
          </a:p>
        </p:txBody>
      </p:sp>
    </p:spTree>
    <p:extLst>
      <p:ext uri="{BB962C8B-B14F-4D97-AF65-F5344CB8AC3E}">
        <p14:creationId xmlns:p14="http://schemas.microsoft.com/office/powerpoint/2010/main" val="25676277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D688CB7D-54E1-4083-8E3F-46996C1401A4}" type="datetimeFigureOut">
              <a:rPr lang="fa-IR" smtClean="0"/>
              <a:t>25/03/1442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FB23CBC3-8B9A-4C7A-8635-49EB5A7F05E0}" type="slidenum">
              <a:rPr lang="fa-IR" smtClean="0"/>
              <a:t>‹#›</a:t>
            </a:fld>
            <a:endParaRPr lang="fa-IR"/>
          </a:p>
        </p:txBody>
      </p:sp>
    </p:spTree>
    <p:extLst>
      <p:ext uri="{BB962C8B-B14F-4D97-AF65-F5344CB8AC3E}">
        <p14:creationId xmlns:p14="http://schemas.microsoft.com/office/powerpoint/2010/main" val="17116734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D688CB7D-54E1-4083-8E3F-46996C1401A4}" type="datetimeFigureOut">
              <a:rPr lang="fa-IR" smtClean="0"/>
              <a:t>25/03/1442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FB23CBC3-8B9A-4C7A-8635-49EB5A7F05E0}" type="slidenum">
              <a:rPr lang="fa-IR" smtClean="0"/>
              <a:t>‹#›</a:t>
            </a:fld>
            <a:endParaRPr lang="fa-IR"/>
          </a:p>
        </p:txBody>
      </p:sp>
    </p:spTree>
    <p:extLst>
      <p:ext uri="{BB962C8B-B14F-4D97-AF65-F5344CB8AC3E}">
        <p14:creationId xmlns:p14="http://schemas.microsoft.com/office/powerpoint/2010/main" val="20814230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solidFill>
                  <a:srgbClr val="62B4C6">
                    <a:lumMod val="50000"/>
                  </a:srgbClr>
                </a:solidFill>
              </a:rPr>
              <a:pPr/>
              <a:t>11/10/2020</a:t>
            </a:fld>
            <a:endParaRPr lang="en-US" dirty="0">
              <a:solidFill>
                <a:srgbClr val="62B4C6">
                  <a:lumMod val="50000"/>
                </a:srgbClr>
              </a:solidFill>
            </a:endParaRPr>
          </a:p>
        </p:txBody>
      </p:sp>
      <p:sp>
        <p:nvSpPr>
          <p:cNvPr id="5" name="Footer Placeholder 4"/>
          <p:cNvSpPr>
            <a:spLocks noGrp="1"/>
          </p:cNvSpPr>
          <p:nvPr>
            <p:ph type="ftr" sz="quarter" idx="11"/>
          </p:nvPr>
        </p:nvSpPr>
        <p:spPr/>
        <p:txBody>
          <a:bodyPr/>
          <a:lstStyle/>
          <a:p>
            <a:endParaRPr lang="en-US" dirty="0">
              <a:solidFill>
                <a:srgbClr val="62B4C6">
                  <a:lumMod val="50000"/>
                </a:srgbClr>
              </a:solidFill>
            </a:endParaRPr>
          </a:p>
        </p:txBody>
      </p:sp>
      <p:sp>
        <p:nvSpPr>
          <p:cNvPr id="6" name="Slide Number Placeholder 5"/>
          <p:cNvSpPr>
            <a:spLocks noGrp="1"/>
          </p:cNvSpPr>
          <p:nvPr>
            <p:ph type="sldNum" sz="quarter" idx="12"/>
          </p:nvPr>
        </p:nvSpPr>
        <p:spPr/>
        <p:txBody>
          <a:bodyPr/>
          <a:lstStyle/>
          <a:p>
            <a:fld id="{6D22F896-40B5-4ADD-8801-0D06FADFA095}" type="slidenum">
              <a:rPr lang="en-US" smtClean="0">
                <a:solidFill>
                  <a:srgbClr val="62B4C6">
                    <a:lumMod val="50000"/>
                  </a:srgbClr>
                </a:solidFill>
              </a:rPr>
              <a:pPr/>
              <a:t>‹#›</a:t>
            </a:fld>
            <a:endParaRPr lang="en-US" dirty="0">
              <a:solidFill>
                <a:srgbClr val="62B4C6">
                  <a:lumMod val="50000"/>
                </a:srgbClr>
              </a:solidFill>
            </a:endParaRPr>
          </a:p>
        </p:txBody>
      </p:sp>
    </p:spTree>
    <p:extLst>
      <p:ext uri="{BB962C8B-B14F-4D97-AF65-F5344CB8AC3E}">
        <p14:creationId xmlns:p14="http://schemas.microsoft.com/office/powerpoint/2010/main" val="394636749"/>
      </p:ext>
    </p:extLst>
  </p:cSld>
  <p:clrMapOvr>
    <a:masterClrMapping/>
  </p:clrMapOvr>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48A87A34-81AB-432B-8DAE-1953F412C126}" type="datetimeFigureOut">
              <a:rPr lang="en-US" smtClean="0">
                <a:solidFill>
                  <a:prstClr val="black">
                    <a:lumMod val="65000"/>
                    <a:lumOff val="35000"/>
                  </a:prstClr>
                </a:solidFill>
              </a:rPr>
              <a:pPr/>
              <a:t>11/10/2020</a:t>
            </a:fld>
            <a:endParaRPr lang="en-US" dirty="0">
              <a:solidFill>
                <a:prstClr val="black">
                  <a:lumMod val="65000"/>
                  <a:lumOff val="35000"/>
                </a:prstClr>
              </a:solidFill>
            </a:endParaRPr>
          </a:p>
        </p:txBody>
      </p:sp>
      <p:sp>
        <p:nvSpPr>
          <p:cNvPr id="5" name="Footer Placeholder 4"/>
          <p:cNvSpPr>
            <a:spLocks noGrp="1"/>
          </p:cNvSpPr>
          <p:nvPr>
            <p:ph type="ftr" sz="quarter" idx="11"/>
          </p:nvPr>
        </p:nvSpPr>
        <p:spPr/>
        <p:txBody>
          <a:bodyPr/>
          <a:lstStyle/>
          <a:p>
            <a:endParaRPr lang="en-US" dirty="0">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6D22F896-40B5-4ADD-8801-0D06FADFA095}" type="slidenum">
              <a:rPr lang="en-US" smtClean="0">
                <a:solidFill>
                  <a:prstClr val="black">
                    <a:lumMod val="65000"/>
                    <a:lumOff val="35000"/>
                  </a:prstClr>
                </a:solidFill>
              </a:rPr>
              <a:pPr/>
              <a:t>‹#›</a:t>
            </a:fld>
            <a:endParaRPr lang="en-US" dirty="0">
              <a:solidFill>
                <a:prstClr val="black">
                  <a:lumMod val="65000"/>
                  <a:lumOff val="35000"/>
                </a:prstClr>
              </a:solidFill>
            </a:endParaRPr>
          </a:p>
        </p:txBody>
      </p:sp>
    </p:spTree>
    <p:extLst>
      <p:ext uri="{BB962C8B-B14F-4D97-AF65-F5344CB8AC3E}">
        <p14:creationId xmlns:p14="http://schemas.microsoft.com/office/powerpoint/2010/main" val="966044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solidFill>
                  <a:srgbClr val="F3F3F2"/>
                </a:solidFill>
              </a:rPr>
              <a:pPr/>
              <a:t>11/10/2020</a:t>
            </a:fld>
            <a:endParaRPr lang="en-US" dirty="0">
              <a:solidFill>
                <a:srgbClr val="F3F3F2"/>
              </a:solidFill>
            </a:endParaRPr>
          </a:p>
        </p:txBody>
      </p:sp>
      <p:sp>
        <p:nvSpPr>
          <p:cNvPr id="5" name="Footer Placeholder 4"/>
          <p:cNvSpPr>
            <a:spLocks noGrp="1"/>
          </p:cNvSpPr>
          <p:nvPr>
            <p:ph type="ftr" sz="quarter" idx="11"/>
          </p:nvPr>
        </p:nvSpPr>
        <p:spPr/>
        <p:txBody>
          <a:bodyPr/>
          <a:lstStyle/>
          <a:p>
            <a:endParaRPr lang="en-US" dirty="0">
              <a:solidFill>
                <a:srgbClr val="F3F3F2"/>
              </a:solidFill>
            </a:endParaRPr>
          </a:p>
        </p:txBody>
      </p:sp>
      <p:sp>
        <p:nvSpPr>
          <p:cNvPr id="6" name="Slide Number Placeholder 5"/>
          <p:cNvSpPr>
            <a:spLocks noGrp="1"/>
          </p:cNvSpPr>
          <p:nvPr>
            <p:ph type="sldNum" sz="quarter" idx="12"/>
          </p:nvPr>
        </p:nvSpPr>
        <p:spPr/>
        <p:txBody>
          <a:bodyPr/>
          <a:lstStyle/>
          <a:p>
            <a:fld id="{6D22F896-40B5-4ADD-8801-0D06FADFA095}" type="slidenum">
              <a:rPr lang="en-US" smtClean="0">
                <a:solidFill>
                  <a:srgbClr val="F3F3F2"/>
                </a:solidFill>
              </a:rPr>
              <a:pPr/>
              <a:t>‹#›</a:t>
            </a:fld>
            <a:endParaRPr lang="en-US" dirty="0">
              <a:solidFill>
                <a:srgbClr val="F3F3F2"/>
              </a:solidFill>
            </a:endParaRPr>
          </a:p>
        </p:txBody>
      </p:sp>
    </p:spTree>
    <p:extLst>
      <p:ext uri="{BB962C8B-B14F-4D97-AF65-F5344CB8AC3E}">
        <p14:creationId xmlns:p14="http://schemas.microsoft.com/office/powerpoint/2010/main" val="21663467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solidFill>
                  <a:prstClr val="black">
                    <a:lumMod val="65000"/>
                    <a:lumOff val="35000"/>
                  </a:prstClr>
                </a:solidFill>
              </a:rPr>
              <a:pPr/>
              <a:t>11/10/2020</a:t>
            </a:fld>
            <a:endParaRPr lang="en-US" dirty="0">
              <a:solidFill>
                <a:prstClr val="black">
                  <a:lumMod val="65000"/>
                  <a:lumOff val="35000"/>
                </a:prstClr>
              </a:solidFill>
            </a:endParaRPr>
          </a:p>
        </p:txBody>
      </p:sp>
      <p:sp>
        <p:nvSpPr>
          <p:cNvPr id="6" name="Footer Placeholder 5"/>
          <p:cNvSpPr>
            <a:spLocks noGrp="1"/>
          </p:cNvSpPr>
          <p:nvPr>
            <p:ph type="ftr" sz="quarter" idx="11"/>
          </p:nvPr>
        </p:nvSpPr>
        <p:spPr/>
        <p:txBody>
          <a:bodyPr/>
          <a:lstStyle/>
          <a:p>
            <a:endParaRPr lang="en-US" dirty="0">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smtClean="0">
                <a:solidFill>
                  <a:prstClr val="black">
                    <a:lumMod val="65000"/>
                    <a:lumOff val="35000"/>
                  </a:prstClr>
                </a:solidFill>
              </a:rPr>
              <a:pPr/>
              <a:t>‹#›</a:t>
            </a:fld>
            <a:endParaRPr lang="en-US" dirty="0">
              <a:solidFill>
                <a:prstClr val="black">
                  <a:lumMod val="65000"/>
                  <a:lumOff val="35000"/>
                </a:prstClr>
              </a:solidFill>
            </a:endParaRPr>
          </a:p>
        </p:txBody>
      </p:sp>
    </p:spTree>
    <p:extLst>
      <p:ext uri="{BB962C8B-B14F-4D97-AF65-F5344CB8AC3E}">
        <p14:creationId xmlns:p14="http://schemas.microsoft.com/office/powerpoint/2010/main" val="2250032620"/>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solidFill>
                  <a:prstClr val="black">
                    <a:lumMod val="65000"/>
                    <a:lumOff val="35000"/>
                  </a:prstClr>
                </a:solidFill>
              </a:rPr>
              <a:pPr/>
              <a:t>11/10/2020</a:t>
            </a:fld>
            <a:endParaRPr lang="en-US" dirty="0">
              <a:solidFill>
                <a:prstClr val="black">
                  <a:lumMod val="65000"/>
                  <a:lumOff val="35000"/>
                </a:prstClr>
              </a:solidFill>
            </a:endParaRPr>
          </a:p>
        </p:txBody>
      </p:sp>
      <p:sp>
        <p:nvSpPr>
          <p:cNvPr id="8" name="Footer Placeholder 7"/>
          <p:cNvSpPr>
            <a:spLocks noGrp="1"/>
          </p:cNvSpPr>
          <p:nvPr>
            <p:ph type="ftr" sz="quarter" idx="11"/>
          </p:nvPr>
        </p:nvSpPr>
        <p:spPr/>
        <p:txBody>
          <a:bodyPr/>
          <a:lstStyle/>
          <a:p>
            <a:endParaRPr lang="en-US" dirty="0">
              <a:solidFill>
                <a:prstClr val="black">
                  <a:lumMod val="65000"/>
                  <a:lumOff val="35000"/>
                </a:prstClr>
              </a:solidFill>
            </a:endParaRPr>
          </a:p>
        </p:txBody>
      </p:sp>
      <p:sp>
        <p:nvSpPr>
          <p:cNvPr id="9" name="Slide Number Placeholder 8"/>
          <p:cNvSpPr>
            <a:spLocks noGrp="1"/>
          </p:cNvSpPr>
          <p:nvPr>
            <p:ph type="sldNum" sz="quarter" idx="12"/>
          </p:nvPr>
        </p:nvSpPr>
        <p:spPr/>
        <p:txBody>
          <a:bodyPr/>
          <a:lstStyle/>
          <a:p>
            <a:fld id="{6D22F896-40B5-4ADD-8801-0D06FADFA095}" type="slidenum">
              <a:rPr lang="en-US" smtClean="0">
                <a:solidFill>
                  <a:prstClr val="black">
                    <a:lumMod val="65000"/>
                    <a:lumOff val="35000"/>
                  </a:prstClr>
                </a:solidFill>
              </a:rPr>
              <a:pPr/>
              <a:t>‹#›</a:t>
            </a:fld>
            <a:endParaRPr lang="en-US" dirty="0">
              <a:solidFill>
                <a:prstClr val="black">
                  <a:lumMod val="65000"/>
                  <a:lumOff val="35000"/>
                </a:prstClr>
              </a:solidFill>
            </a:endParaRPr>
          </a:p>
        </p:txBody>
      </p:sp>
    </p:spTree>
    <p:extLst>
      <p:ext uri="{BB962C8B-B14F-4D97-AF65-F5344CB8AC3E}">
        <p14:creationId xmlns:p14="http://schemas.microsoft.com/office/powerpoint/2010/main" val="3649614259"/>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48A87A34-81AB-432B-8DAE-1953F412C126}" type="datetimeFigureOut">
              <a:rPr lang="en-US" smtClean="0">
                <a:solidFill>
                  <a:prstClr val="black">
                    <a:lumMod val="65000"/>
                    <a:lumOff val="35000"/>
                  </a:prstClr>
                </a:solidFill>
              </a:rPr>
              <a:pPr/>
              <a:t>11/10/2020</a:t>
            </a:fld>
            <a:endParaRPr lang="en-US" dirty="0">
              <a:solidFill>
                <a:prstClr val="black">
                  <a:lumMod val="65000"/>
                  <a:lumOff val="35000"/>
                </a:prstClr>
              </a:solidFill>
            </a:endParaRPr>
          </a:p>
        </p:txBody>
      </p:sp>
      <p:sp>
        <p:nvSpPr>
          <p:cNvPr id="5" name="Footer Placeholder 3"/>
          <p:cNvSpPr>
            <a:spLocks noGrp="1"/>
          </p:cNvSpPr>
          <p:nvPr>
            <p:ph type="ftr" sz="quarter" idx="11"/>
          </p:nvPr>
        </p:nvSpPr>
        <p:spPr/>
        <p:txBody>
          <a:bodyPr/>
          <a:lstStyle/>
          <a:p>
            <a:endParaRPr lang="en-US" dirty="0">
              <a:solidFill>
                <a:prstClr val="black">
                  <a:lumMod val="65000"/>
                  <a:lumOff val="35000"/>
                </a:prstClr>
              </a:solidFill>
            </a:endParaRPr>
          </a:p>
        </p:txBody>
      </p:sp>
      <p:sp>
        <p:nvSpPr>
          <p:cNvPr id="6" name="Slide Number Placeholder 4"/>
          <p:cNvSpPr>
            <a:spLocks noGrp="1"/>
          </p:cNvSpPr>
          <p:nvPr>
            <p:ph type="sldNum" sz="quarter" idx="12"/>
          </p:nvPr>
        </p:nvSpPr>
        <p:spPr/>
        <p:txBody>
          <a:bodyPr/>
          <a:lstStyle/>
          <a:p>
            <a:fld id="{6D22F896-40B5-4ADD-8801-0D06FADFA095}" type="slidenum">
              <a:rPr lang="en-US" smtClean="0">
                <a:solidFill>
                  <a:prstClr val="black">
                    <a:lumMod val="65000"/>
                    <a:lumOff val="35000"/>
                  </a:prstClr>
                </a:solidFill>
              </a:rPr>
              <a:pPr/>
              <a:t>‹#›</a:t>
            </a:fld>
            <a:endParaRPr lang="en-US" dirty="0">
              <a:solidFill>
                <a:prstClr val="black">
                  <a:lumMod val="65000"/>
                  <a:lumOff val="35000"/>
                </a:prstClr>
              </a:solidFill>
            </a:endParaRPr>
          </a:p>
        </p:txBody>
      </p:sp>
    </p:spTree>
    <p:extLst>
      <p:ext uri="{BB962C8B-B14F-4D97-AF65-F5344CB8AC3E}">
        <p14:creationId xmlns:p14="http://schemas.microsoft.com/office/powerpoint/2010/main" val="50509761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8A87A34-81AB-432B-8DAE-1953F412C126}" type="datetimeFigureOut">
              <a:rPr lang="en-US" smtClean="0">
                <a:solidFill>
                  <a:prstClr val="black">
                    <a:lumMod val="65000"/>
                    <a:lumOff val="35000"/>
                  </a:prstClr>
                </a:solidFill>
              </a:rPr>
              <a:pPr/>
              <a:t>11/10/2020</a:t>
            </a:fld>
            <a:endParaRPr lang="en-US" dirty="0">
              <a:solidFill>
                <a:prstClr val="black">
                  <a:lumMod val="65000"/>
                  <a:lumOff val="35000"/>
                </a:prstClr>
              </a:solidFill>
            </a:endParaRPr>
          </a:p>
        </p:txBody>
      </p:sp>
      <p:sp>
        <p:nvSpPr>
          <p:cNvPr id="5" name="Footer Placeholder 2"/>
          <p:cNvSpPr>
            <a:spLocks noGrp="1"/>
          </p:cNvSpPr>
          <p:nvPr>
            <p:ph type="ftr" sz="quarter" idx="11"/>
          </p:nvPr>
        </p:nvSpPr>
        <p:spPr/>
        <p:txBody>
          <a:bodyPr/>
          <a:lstStyle/>
          <a:p>
            <a:endParaRPr lang="en-US" dirty="0">
              <a:solidFill>
                <a:prstClr val="black">
                  <a:lumMod val="65000"/>
                  <a:lumOff val="35000"/>
                </a:prstClr>
              </a:solidFill>
            </a:endParaRPr>
          </a:p>
        </p:txBody>
      </p:sp>
      <p:sp>
        <p:nvSpPr>
          <p:cNvPr id="6" name="Slide Number Placeholder 3"/>
          <p:cNvSpPr>
            <a:spLocks noGrp="1"/>
          </p:cNvSpPr>
          <p:nvPr>
            <p:ph type="sldNum" sz="quarter" idx="12"/>
          </p:nvPr>
        </p:nvSpPr>
        <p:spPr/>
        <p:txBody>
          <a:bodyPr/>
          <a:lstStyle/>
          <a:p>
            <a:fld id="{6D22F896-40B5-4ADD-8801-0D06FADFA095}" type="slidenum">
              <a:rPr lang="en-US" smtClean="0">
                <a:solidFill>
                  <a:prstClr val="black">
                    <a:lumMod val="65000"/>
                    <a:lumOff val="35000"/>
                  </a:prstClr>
                </a:solidFill>
              </a:rPr>
              <a:pPr/>
              <a:t>‹#›</a:t>
            </a:fld>
            <a:endParaRPr lang="en-US" dirty="0">
              <a:solidFill>
                <a:prstClr val="black">
                  <a:lumMod val="65000"/>
                  <a:lumOff val="35000"/>
                </a:prstClr>
              </a:solidFill>
            </a:endParaRPr>
          </a:p>
        </p:txBody>
      </p:sp>
    </p:spTree>
    <p:extLst>
      <p:ext uri="{BB962C8B-B14F-4D97-AF65-F5344CB8AC3E}">
        <p14:creationId xmlns:p14="http://schemas.microsoft.com/office/powerpoint/2010/main" val="1057174366"/>
      </p:ext>
    </p:extLst>
  </p:cSld>
  <p:clrMapOvr>
    <a:masterClrMapping/>
  </p:clrMapOvr>
  <p:extLst>
    <p:ext uri="{DCECCB84-F9BA-43D5-87BE-67443E8EF086}">
      <p15:sldGuideLst xmlns:p15="http://schemas.microsoft.com/office/powerpoint/2012/main"/>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48A87A34-81AB-432B-8DAE-1953F412C126}" type="datetimeFigureOut">
              <a:rPr lang="en-US" smtClean="0">
                <a:solidFill>
                  <a:prstClr val="black">
                    <a:lumMod val="65000"/>
                    <a:lumOff val="35000"/>
                  </a:prstClr>
                </a:solidFill>
              </a:rPr>
              <a:pPr/>
              <a:t>11/10/2020</a:t>
            </a:fld>
            <a:endParaRPr lang="en-US" dirty="0">
              <a:solidFill>
                <a:prstClr val="black">
                  <a:lumMod val="65000"/>
                  <a:lumOff val="35000"/>
                </a:prstClr>
              </a:solidFill>
            </a:endParaRPr>
          </a:p>
        </p:txBody>
      </p:sp>
      <p:sp>
        <p:nvSpPr>
          <p:cNvPr id="5" name="Footer Placeholder 5"/>
          <p:cNvSpPr>
            <a:spLocks noGrp="1"/>
          </p:cNvSpPr>
          <p:nvPr>
            <p:ph type="ftr" sz="quarter" idx="11"/>
          </p:nvPr>
        </p:nvSpPr>
        <p:spPr/>
        <p:txBody>
          <a:bodyPr/>
          <a:lstStyle/>
          <a:p>
            <a:endParaRPr lang="en-US" dirty="0">
              <a:solidFill>
                <a:prstClr val="black">
                  <a:lumMod val="65000"/>
                  <a:lumOff val="35000"/>
                </a:prstClr>
              </a:solidFill>
            </a:endParaRPr>
          </a:p>
        </p:txBody>
      </p:sp>
      <p:sp>
        <p:nvSpPr>
          <p:cNvPr id="6" name="Slide Number Placeholder 6"/>
          <p:cNvSpPr>
            <a:spLocks noGrp="1"/>
          </p:cNvSpPr>
          <p:nvPr>
            <p:ph type="sldNum" sz="quarter" idx="12"/>
          </p:nvPr>
        </p:nvSpPr>
        <p:spPr/>
        <p:txBody>
          <a:bodyPr/>
          <a:lstStyle/>
          <a:p>
            <a:fld id="{6D22F896-40B5-4ADD-8801-0D06FADFA095}" type="slidenum">
              <a:rPr lang="en-US" smtClean="0">
                <a:solidFill>
                  <a:prstClr val="black">
                    <a:lumMod val="65000"/>
                    <a:lumOff val="35000"/>
                  </a:prstClr>
                </a:solidFill>
              </a:rPr>
              <a:pPr/>
              <a:t>‹#›</a:t>
            </a:fld>
            <a:endParaRPr lang="en-US" dirty="0">
              <a:solidFill>
                <a:prstClr val="black">
                  <a:lumMod val="65000"/>
                  <a:lumOff val="35000"/>
                </a:prstClr>
              </a:solidFill>
            </a:endParaRPr>
          </a:p>
        </p:txBody>
      </p:sp>
    </p:spTree>
    <p:extLst>
      <p:ext uri="{BB962C8B-B14F-4D97-AF65-F5344CB8AC3E}">
        <p14:creationId xmlns:p14="http://schemas.microsoft.com/office/powerpoint/2010/main" val="3828356629"/>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D688CB7D-54E1-4083-8E3F-46996C1401A4}" type="datetimeFigureOut">
              <a:rPr lang="fa-IR" smtClean="0"/>
              <a:t>25/03/1442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FB23CBC3-8B9A-4C7A-8635-49EB5A7F05E0}" type="slidenum">
              <a:rPr lang="fa-IR" smtClean="0"/>
              <a:t>‹#›</a:t>
            </a:fld>
            <a:endParaRPr lang="fa-IR"/>
          </a:p>
        </p:txBody>
      </p:sp>
    </p:spTree>
    <p:extLst>
      <p:ext uri="{BB962C8B-B14F-4D97-AF65-F5344CB8AC3E}">
        <p14:creationId xmlns:p14="http://schemas.microsoft.com/office/powerpoint/2010/main" val="3700948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solidFill>
                  <a:prstClr val="black">
                    <a:lumMod val="65000"/>
                    <a:lumOff val="35000"/>
                  </a:prstClr>
                </a:solidFill>
              </a:rPr>
              <a:pPr/>
              <a:t>11/10/2020</a:t>
            </a:fld>
            <a:endParaRPr lang="en-US" dirty="0">
              <a:solidFill>
                <a:prstClr val="black">
                  <a:lumMod val="65000"/>
                  <a:lumOff val="35000"/>
                </a:prstClr>
              </a:solidFill>
            </a:endParaRPr>
          </a:p>
        </p:txBody>
      </p:sp>
      <p:sp>
        <p:nvSpPr>
          <p:cNvPr id="6" name="Footer Placeholder 5"/>
          <p:cNvSpPr>
            <a:spLocks noGrp="1"/>
          </p:cNvSpPr>
          <p:nvPr>
            <p:ph type="ftr" sz="quarter" idx="11"/>
          </p:nvPr>
        </p:nvSpPr>
        <p:spPr/>
        <p:txBody>
          <a:bodyPr/>
          <a:lstStyle/>
          <a:p>
            <a:endParaRPr lang="en-US" dirty="0">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smtClean="0">
                <a:solidFill>
                  <a:prstClr val="black">
                    <a:lumMod val="65000"/>
                    <a:lumOff val="35000"/>
                  </a:prstClr>
                </a:solidFill>
              </a:rPr>
              <a:pPr/>
              <a:t>‹#›</a:t>
            </a:fld>
            <a:endParaRPr lang="en-US" dirty="0">
              <a:solidFill>
                <a:prstClr val="black">
                  <a:lumMod val="65000"/>
                  <a:lumOff val="35000"/>
                </a:prstClr>
              </a:solidFill>
            </a:endParaRPr>
          </a:p>
        </p:txBody>
      </p:sp>
    </p:spTree>
    <p:extLst>
      <p:ext uri="{BB962C8B-B14F-4D97-AF65-F5344CB8AC3E}">
        <p14:creationId xmlns:p14="http://schemas.microsoft.com/office/powerpoint/2010/main" val="15332175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defTabSz="457200" rtl="0"/>
            <a:fld id="{48A87A34-81AB-432B-8DAE-1953F412C126}" type="datetimeFigureOut">
              <a:rPr lang="en-US" smtClean="0">
                <a:solidFill>
                  <a:prstClr val="black">
                    <a:lumMod val="65000"/>
                    <a:lumOff val="35000"/>
                  </a:prstClr>
                </a:solidFill>
              </a:rPr>
              <a:pPr defTabSz="457200" rtl="0"/>
              <a:t>11/10/2020</a:t>
            </a:fld>
            <a:endParaRPr lang="en-US" dirty="0">
              <a:solidFill>
                <a:prstClr val="black">
                  <a:lumMod val="65000"/>
                  <a:lumOff val="35000"/>
                </a:prstClr>
              </a:solidFill>
            </a:endParaRPr>
          </a:p>
        </p:txBody>
      </p:sp>
      <p:sp>
        <p:nvSpPr>
          <p:cNvPr id="6" name="Footer Placeholder 5"/>
          <p:cNvSpPr>
            <a:spLocks noGrp="1"/>
          </p:cNvSpPr>
          <p:nvPr>
            <p:ph type="ftr" sz="quarter" idx="11"/>
          </p:nvPr>
        </p:nvSpPr>
        <p:spPr/>
        <p:txBody>
          <a:bodyPr/>
          <a:lstStyle/>
          <a:p>
            <a:pPr defTabSz="457200" rtl="0"/>
            <a:endParaRPr lang="en-US" dirty="0">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pPr defTabSz="457200" rtl="0"/>
            <a:fld id="{6D22F896-40B5-4ADD-8801-0D06FADFA095}" type="slidenum">
              <a:rPr lang="en-US" smtClean="0">
                <a:solidFill>
                  <a:prstClr val="black">
                    <a:lumMod val="65000"/>
                    <a:lumOff val="35000"/>
                  </a:prstClr>
                </a:solidFill>
              </a:rPr>
              <a:pPr defTabSz="457200" rtl="0"/>
              <a:t>‹#›</a:t>
            </a:fld>
            <a:endParaRPr lang="en-US" dirty="0">
              <a:solidFill>
                <a:prstClr val="black">
                  <a:lumMod val="65000"/>
                  <a:lumOff val="35000"/>
                </a:prstClr>
              </a:solidFill>
            </a:endParaRPr>
          </a:p>
        </p:txBody>
      </p:sp>
    </p:spTree>
    <p:extLst>
      <p:ext uri="{BB962C8B-B14F-4D97-AF65-F5344CB8AC3E}">
        <p14:creationId xmlns:p14="http://schemas.microsoft.com/office/powerpoint/2010/main" val="87405207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pPr defTabSz="457200" rtl="0"/>
            <a:fld id="{48A87A34-81AB-432B-8DAE-1953F412C126}" type="datetimeFigureOut">
              <a:rPr lang="en-US" smtClean="0">
                <a:solidFill>
                  <a:prstClr val="black">
                    <a:lumMod val="65000"/>
                    <a:lumOff val="35000"/>
                  </a:prstClr>
                </a:solidFill>
              </a:rPr>
              <a:pPr defTabSz="457200" rtl="0"/>
              <a:t>11/10/2020</a:t>
            </a:fld>
            <a:endParaRPr lang="en-US" dirty="0">
              <a:solidFill>
                <a:prstClr val="black">
                  <a:lumMod val="65000"/>
                  <a:lumOff val="35000"/>
                </a:prstClr>
              </a:solidFill>
            </a:endParaRPr>
          </a:p>
        </p:txBody>
      </p:sp>
      <p:sp>
        <p:nvSpPr>
          <p:cNvPr id="5" name="Footer Placeholder 4"/>
          <p:cNvSpPr>
            <a:spLocks noGrp="1"/>
          </p:cNvSpPr>
          <p:nvPr>
            <p:ph type="ftr" sz="quarter" idx="11"/>
          </p:nvPr>
        </p:nvSpPr>
        <p:spPr/>
        <p:txBody>
          <a:bodyPr/>
          <a:lstStyle/>
          <a:p>
            <a:pPr defTabSz="457200" rtl="0"/>
            <a:endParaRPr lang="en-US" dirty="0">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pPr defTabSz="457200" rtl="0"/>
            <a:fld id="{6D22F896-40B5-4ADD-8801-0D06FADFA095}" type="slidenum">
              <a:rPr lang="en-US" smtClean="0">
                <a:solidFill>
                  <a:prstClr val="black">
                    <a:lumMod val="65000"/>
                    <a:lumOff val="35000"/>
                  </a:prstClr>
                </a:solidFill>
              </a:rPr>
              <a:pPr defTabSz="457200" rtl="0"/>
              <a:t>‹#›</a:t>
            </a:fld>
            <a:endParaRPr lang="en-US" dirty="0">
              <a:solidFill>
                <a:prstClr val="black">
                  <a:lumMod val="65000"/>
                  <a:lumOff val="35000"/>
                </a:prstClr>
              </a:solidFill>
            </a:endParaRPr>
          </a:p>
        </p:txBody>
      </p:sp>
    </p:spTree>
    <p:extLst>
      <p:ext uri="{BB962C8B-B14F-4D97-AF65-F5344CB8AC3E}">
        <p14:creationId xmlns:p14="http://schemas.microsoft.com/office/powerpoint/2010/main" val="407264136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pPr defTabSz="457200" rtl="0"/>
            <a:fld id="{48A87A34-81AB-432B-8DAE-1953F412C126}" type="datetimeFigureOut">
              <a:rPr lang="en-US" smtClean="0">
                <a:solidFill>
                  <a:prstClr val="black">
                    <a:lumMod val="65000"/>
                    <a:lumOff val="35000"/>
                  </a:prstClr>
                </a:solidFill>
              </a:rPr>
              <a:pPr defTabSz="457200" rtl="0"/>
              <a:t>11/10/2020</a:t>
            </a:fld>
            <a:endParaRPr lang="en-US" dirty="0">
              <a:solidFill>
                <a:prstClr val="black">
                  <a:lumMod val="65000"/>
                  <a:lumOff val="35000"/>
                </a:prstClr>
              </a:solidFill>
            </a:endParaRPr>
          </a:p>
        </p:txBody>
      </p:sp>
      <p:sp>
        <p:nvSpPr>
          <p:cNvPr id="5" name="Footer Placeholder 4"/>
          <p:cNvSpPr>
            <a:spLocks noGrp="1"/>
          </p:cNvSpPr>
          <p:nvPr>
            <p:ph type="ftr" sz="quarter" idx="11"/>
          </p:nvPr>
        </p:nvSpPr>
        <p:spPr/>
        <p:txBody>
          <a:bodyPr/>
          <a:lstStyle/>
          <a:p>
            <a:pPr defTabSz="457200" rtl="0"/>
            <a:endParaRPr lang="en-US" dirty="0">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pPr defTabSz="457200" rtl="0"/>
            <a:fld id="{6D22F896-40B5-4ADD-8801-0D06FADFA095}" type="slidenum">
              <a:rPr lang="en-US" smtClean="0">
                <a:solidFill>
                  <a:prstClr val="black">
                    <a:lumMod val="65000"/>
                    <a:lumOff val="35000"/>
                  </a:prstClr>
                </a:solidFill>
              </a:rPr>
              <a:pPr defTabSz="457200" rtl="0"/>
              <a:t>‹#›</a:t>
            </a:fld>
            <a:endParaRPr lang="en-US" dirty="0">
              <a:solidFill>
                <a:prstClr val="black">
                  <a:lumMod val="65000"/>
                  <a:lumOff val="35000"/>
                </a:prstClr>
              </a:solidFill>
            </a:endParaRPr>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200763899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defTabSz="457200" rtl="0"/>
            <a:fld id="{48A87A34-81AB-432B-8DAE-1953F412C126}" type="datetimeFigureOut">
              <a:rPr lang="en-US" smtClean="0">
                <a:solidFill>
                  <a:prstClr val="black">
                    <a:lumMod val="65000"/>
                    <a:lumOff val="35000"/>
                  </a:prstClr>
                </a:solidFill>
              </a:rPr>
              <a:pPr defTabSz="457200" rtl="0"/>
              <a:t>11/10/2020</a:t>
            </a:fld>
            <a:endParaRPr lang="en-US" dirty="0">
              <a:solidFill>
                <a:prstClr val="black">
                  <a:lumMod val="65000"/>
                  <a:lumOff val="35000"/>
                </a:prstClr>
              </a:solidFill>
            </a:endParaRPr>
          </a:p>
        </p:txBody>
      </p:sp>
      <p:sp>
        <p:nvSpPr>
          <p:cNvPr id="5" name="Footer Placeholder 4"/>
          <p:cNvSpPr>
            <a:spLocks noGrp="1"/>
          </p:cNvSpPr>
          <p:nvPr>
            <p:ph type="ftr" sz="quarter" idx="11"/>
          </p:nvPr>
        </p:nvSpPr>
        <p:spPr/>
        <p:txBody>
          <a:bodyPr/>
          <a:lstStyle/>
          <a:p>
            <a:pPr defTabSz="457200" rtl="0"/>
            <a:endParaRPr lang="en-US" dirty="0">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pPr defTabSz="457200" rtl="0"/>
            <a:fld id="{6D22F896-40B5-4ADD-8801-0D06FADFA095}" type="slidenum">
              <a:rPr lang="en-US" smtClean="0">
                <a:solidFill>
                  <a:prstClr val="black">
                    <a:lumMod val="65000"/>
                    <a:lumOff val="35000"/>
                  </a:prstClr>
                </a:solidFill>
              </a:rPr>
              <a:pPr defTabSz="457200" rtl="0"/>
              <a:t>‹#›</a:t>
            </a:fld>
            <a:endParaRPr lang="en-US" dirty="0">
              <a:solidFill>
                <a:prstClr val="black">
                  <a:lumMod val="65000"/>
                  <a:lumOff val="35000"/>
                </a:prstClr>
              </a:solidFill>
            </a:endParaRPr>
          </a:p>
        </p:txBody>
      </p:sp>
    </p:spTree>
    <p:extLst>
      <p:ext uri="{BB962C8B-B14F-4D97-AF65-F5344CB8AC3E}">
        <p14:creationId xmlns:p14="http://schemas.microsoft.com/office/powerpoint/2010/main" val="48982903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defTabSz="457200" rtl="0"/>
            <a:fld id="{48A87A34-81AB-432B-8DAE-1953F412C126}" type="datetimeFigureOut">
              <a:rPr lang="en-US" smtClean="0">
                <a:solidFill>
                  <a:prstClr val="black">
                    <a:lumMod val="65000"/>
                    <a:lumOff val="35000"/>
                  </a:prstClr>
                </a:solidFill>
              </a:rPr>
              <a:pPr defTabSz="457200" rtl="0"/>
              <a:t>11/10/2020</a:t>
            </a:fld>
            <a:endParaRPr lang="en-US" dirty="0">
              <a:solidFill>
                <a:prstClr val="black">
                  <a:lumMod val="65000"/>
                  <a:lumOff val="35000"/>
                </a:prstClr>
              </a:solidFill>
            </a:endParaRPr>
          </a:p>
        </p:txBody>
      </p:sp>
      <p:sp>
        <p:nvSpPr>
          <p:cNvPr id="4" name="Footer Placeholder 4"/>
          <p:cNvSpPr>
            <a:spLocks noGrp="1"/>
          </p:cNvSpPr>
          <p:nvPr>
            <p:ph type="ftr" sz="quarter" idx="11"/>
          </p:nvPr>
        </p:nvSpPr>
        <p:spPr/>
        <p:txBody>
          <a:bodyPr/>
          <a:lstStyle/>
          <a:p>
            <a:pPr defTabSz="457200" rtl="0"/>
            <a:endParaRPr lang="en-US" dirty="0">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pPr defTabSz="457200" rtl="0"/>
            <a:fld id="{6D22F896-40B5-4ADD-8801-0D06FADFA095}" type="slidenum">
              <a:rPr lang="en-US" smtClean="0">
                <a:solidFill>
                  <a:prstClr val="black">
                    <a:lumMod val="65000"/>
                    <a:lumOff val="35000"/>
                  </a:prstClr>
                </a:solidFill>
              </a:rPr>
              <a:pPr defTabSz="457200" rtl="0"/>
              <a:t>‹#›</a:t>
            </a:fld>
            <a:endParaRPr lang="en-US" dirty="0">
              <a:solidFill>
                <a:prstClr val="black">
                  <a:lumMod val="65000"/>
                  <a:lumOff val="35000"/>
                </a:prstClr>
              </a:solidFill>
            </a:endParaRPr>
          </a:p>
        </p:txBody>
      </p:sp>
    </p:spTree>
    <p:extLst>
      <p:ext uri="{BB962C8B-B14F-4D97-AF65-F5344CB8AC3E}">
        <p14:creationId xmlns:p14="http://schemas.microsoft.com/office/powerpoint/2010/main" val="286454108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defTabSz="457200" rtl="0"/>
            <a:fld id="{48A87A34-81AB-432B-8DAE-1953F412C126}" type="datetimeFigureOut">
              <a:rPr lang="en-US" smtClean="0">
                <a:solidFill>
                  <a:prstClr val="black">
                    <a:lumMod val="65000"/>
                    <a:lumOff val="35000"/>
                  </a:prstClr>
                </a:solidFill>
              </a:rPr>
              <a:pPr defTabSz="457200" rtl="0"/>
              <a:t>11/10/2020</a:t>
            </a:fld>
            <a:endParaRPr lang="en-US" dirty="0">
              <a:solidFill>
                <a:prstClr val="black">
                  <a:lumMod val="65000"/>
                  <a:lumOff val="35000"/>
                </a:prstClr>
              </a:solidFill>
            </a:endParaRPr>
          </a:p>
        </p:txBody>
      </p:sp>
      <p:sp>
        <p:nvSpPr>
          <p:cNvPr id="4" name="Footer Placeholder 4"/>
          <p:cNvSpPr>
            <a:spLocks noGrp="1"/>
          </p:cNvSpPr>
          <p:nvPr>
            <p:ph type="ftr" sz="quarter" idx="11"/>
          </p:nvPr>
        </p:nvSpPr>
        <p:spPr/>
        <p:txBody>
          <a:bodyPr/>
          <a:lstStyle/>
          <a:p>
            <a:pPr defTabSz="457200" rtl="0"/>
            <a:endParaRPr lang="en-US" dirty="0">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pPr defTabSz="457200" rtl="0"/>
            <a:fld id="{6D22F896-40B5-4ADD-8801-0D06FADFA095}" type="slidenum">
              <a:rPr lang="en-US" smtClean="0">
                <a:solidFill>
                  <a:prstClr val="black">
                    <a:lumMod val="65000"/>
                    <a:lumOff val="35000"/>
                  </a:prstClr>
                </a:solidFill>
              </a:rPr>
              <a:pPr defTabSz="457200" rtl="0"/>
              <a:t>‹#›</a:t>
            </a:fld>
            <a:endParaRPr lang="en-US" dirty="0">
              <a:solidFill>
                <a:prstClr val="black">
                  <a:lumMod val="65000"/>
                  <a:lumOff val="35000"/>
                </a:prstClr>
              </a:solidFill>
            </a:endParaRPr>
          </a:p>
        </p:txBody>
      </p:sp>
    </p:spTree>
    <p:extLst>
      <p:ext uri="{BB962C8B-B14F-4D97-AF65-F5344CB8AC3E}">
        <p14:creationId xmlns:p14="http://schemas.microsoft.com/office/powerpoint/2010/main" val="100945350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solidFill>
                  <a:prstClr val="black">
                    <a:lumMod val="65000"/>
                    <a:lumOff val="35000"/>
                  </a:prstClr>
                </a:solidFill>
              </a:rPr>
              <a:pPr/>
              <a:t>11/10/2020</a:t>
            </a:fld>
            <a:endParaRPr lang="en-US" dirty="0">
              <a:solidFill>
                <a:prstClr val="black">
                  <a:lumMod val="65000"/>
                  <a:lumOff val="35000"/>
                </a:prstClr>
              </a:solidFill>
            </a:endParaRPr>
          </a:p>
        </p:txBody>
      </p:sp>
      <p:sp>
        <p:nvSpPr>
          <p:cNvPr id="5" name="Footer Placeholder 4"/>
          <p:cNvSpPr>
            <a:spLocks noGrp="1"/>
          </p:cNvSpPr>
          <p:nvPr>
            <p:ph type="ftr" sz="quarter" idx="11"/>
          </p:nvPr>
        </p:nvSpPr>
        <p:spPr/>
        <p:txBody>
          <a:bodyPr/>
          <a:lstStyle/>
          <a:p>
            <a:endParaRPr lang="en-US" dirty="0">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6D22F896-40B5-4ADD-8801-0D06FADFA095}" type="slidenum">
              <a:rPr lang="en-US" smtClean="0">
                <a:solidFill>
                  <a:prstClr val="black">
                    <a:lumMod val="65000"/>
                    <a:lumOff val="35000"/>
                  </a:prstClr>
                </a:solidFill>
              </a:rPr>
              <a:pPr/>
              <a:t>‹#›</a:t>
            </a:fld>
            <a:endParaRPr lang="en-US" dirty="0">
              <a:solidFill>
                <a:prstClr val="black">
                  <a:lumMod val="65000"/>
                  <a:lumOff val="35000"/>
                </a:prstClr>
              </a:solidFill>
            </a:endParaRPr>
          </a:p>
        </p:txBody>
      </p:sp>
    </p:spTree>
    <p:extLst>
      <p:ext uri="{BB962C8B-B14F-4D97-AF65-F5344CB8AC3E}">
        <p14:creationId xmlns:p14="http://schemas.microsoft.com/office/powerpoint/2010/main" val="342680497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solidFill>
                  <a:prstClr val="black">
                    <a:lumMod val="65000"/>
                    <a:lumOff val="35000"/>
                  </a:prstClr>
                </a:solidFill>
              </a:rPr>
              <a:pPr/>
              <a:t>11/10/2020</a:t>
            </a:fld>
            <a:endParaRPr lang="en-US" dirty="0">
              <a:solidFill>
                <a:prstClr val="black">
                  <a:lumMod val="65000"/>
                  <a:lumOff val="35000"/>
                </a:prstClr>
              </a:solidFill>
            </a:endParaRPr>
          </a:p>
        </p:txBody>
      </p:sp>
      <p:sp>
        <p:nvSpPr>
          <p:cNvPr id="5" name="Footer Placeholder 4"/>
          <p:cNvSpPr>
            <a:spLocks noGrp="1"/>
          </p:cNvSpPr>
          <p:nvPr>
            <p:ph type="ftr" sz="quarter" idx="11"/>
          </p:nvPr>
        </p:nvSpPr>
        <p:spPr/>
        <p:txBody>
          <a:bodyPr/>
          <a:lstStyle/>
          <a:p>
            <a:endParaRPr lang="en-US" dirty="0">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6D22F896-40B5-4ADD-8801-0D06FADFA095}" type="slidenum">
              <a:rPr lang="en-US" smtClean="0">
                <a:solidFill>
                  <a:prstClr val="black">
                    <a:lumMod val="65000"/>
                    <a:lumOff val="35000"/>
                  </a:prstClr>
                </a:solidFill>
              </a:rPr>
              <a:pPr/>
              <a:t>‹#›</a:t>
            </a:fld>
            <a:endParaRPr lang="en-US" dirty="0">
              <a:solidFill>
                <a:prstClr val="black">
                  <a:lumMod val="65000"/>
                  <a:lumOff val="35000"/>
                </a:prstClr>
              </a:solidFill>
            </a:endParaRPr>
          </a:p>
        </p:txBody>
      </p:sp>
    </p:spTree>
    <p:extLst>
      <p:ext uri="{BB962C8B-B14F-4D97-AF65-F5344CB8AC3E}">
        <p14:creationId xmlns:p14="http://schemas.microsoft.com/office/powerpoint/2010/main" val="3975338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fa-I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688CB7D-54E1-4083-8E3F-46996C1401A4}" type="datetimeFigureOut">
              <a:rPr lang="fa-IR" smtClean="0"/>
              <a:t>25/03/1442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FB23CBC3-8B9A-4C7A-8635-49EB5A7F05E0}" type="slidenum">
              <a:rPr lang="fa-IR" smtClean="0"/>
              <a:t>‹#›</a:t>
            </a:fld>
            <a:endParaRPr lang="fa-IR"/>
          </a:p>
        </p:txBody>
      </p:sp>
    </p:spTree>
    <p:extLst>
      <p:ext uri="{BB962C8B-B14F-4D97-AF65-F5344CB8AC3E}">
        <p14:creationId xmlns:p14="http://schemas.microsoft.com/office/powerpoint/2010/main" val="35832495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D688CB7D-54E1-4083-8E3F-46996C1401A4}" type="datetimeFigureOut">
              <a:rPr lang="fa-IR" smtClean="0"/>
              <a:t>25/03/1442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FB23CBC3-8B9A-4C7A-8635-49EB5A7F05E0}" type="slidenum">
              <a:rPr lang="fa-IR" smtClean="0"/>
              <a:t>‹#›</a:t>
            </a:fld>
            <a:endParaRPr lang="fa-IR"/>
          </a:p>
        </p:txBody>
      </p:sp>
    </p:spTree>
    <p:extLst>
      <p:ext uri="{BB962C8B-B14F-4D97-AF65-F5344CB8AC3E}">
        <p14:creationId xmlns:p14="http://schemas.microsoft.com/office/powerpoint/2010/main" val="33680766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D688CB7D-54E1-4083-8E3F-46996C1401A4}" type="datetimeFigureOut">
              <a:rPr lang="fa-IR" smtClean="0"/>
              <a:t>25/03/1442</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FB23CBC3-8B9A-4C7A-8635-49EB5A7F05E0}" type="slidenum">
              <a:rPr lang="fa-IR" smtClean="0"/>
              <a:t>‹#›</a:t>
            </a:fld>
            <a:endParaRPr lang="fa-IR"/>
          </a:p>
        </p:txBody>
      </p:sp>
    </p:spTree>
    <p:extLst>
      <p:ext uri="{BB962C8B-B14F-4D97-AF65-F5344CB8AC3E}">
        <p14:creationId xmlns:p14="http://schemas.microsoft.com/office/powerpoint/2010/main" val="41824302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D688CB7D-54E1-4083-8E3F-46996C1401A4}" type="datetimeFigureOut">
              <a:rPr lang="fa-IR" smtClean="0"/>
              <a:t>25/03/1442</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FB23CBC3-8B9A-4C7A-8635-49EB5A7F05E0}" type="slidenum">
              <a:rPr lang="fa-IR" smtClean="0"/>
              <a:t>‹#›</a:t>
            </a:fld>
            <a:endParaRPr lang="fa-IR"/>
          </a:p>
        </p:txBody>
      </p:sp>
    </p:spTree>
    <p:extLst>
      <p:ext uri="{BB962C8B-B14F-4D97-AF65-F5344CB8AC3E}">
        <p14:creationId xmlns:p14="http://schemas.microsoft.com/office/powerpoint/2010/main" val="6476244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688CB7D-54E1-4083-8E3F-46996C1401A4}" type="datetimeFigureOut">
              <a:rPr lang="fa-IR" smtClean="0"/>
              <a:t>25/03/1442</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FB23CBC3-8B9A-4C7A-8635-49EB5A7F05E0}" type="slidenum">
              <a:rPr lang="fa-IR" smtClean="0"/>
              <a:t>‹#›</a:t>
            </a:fld>
            <a:endParaRPr lang="fa-IR"/>
          </a:p>
        </p:txBody>
      </p:sp>
    </p:spTree>
    <p:extLst>
      <p:ext uri="{BB962C8B-B14F-4D97-AF65-F5344CB8AC3E}">
        <p14:creationId xmlns:p14="http://schemas.microsoft.com/office/powerpoint/2010/main" val="14892702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688CB7D-54E1-4083-8E3F-46996C1401A4}" type="datetimeFigureOut">
              <a:rPr lang="fa-IR" smtClean="0"/>
              <a:t>25/03/1442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FB23CBC3-8B9A-4C7A-8635-49EB5A7F05E0}" type="slidenum">
              <a:rPr lang="fa-IR" smtClean="0"/>
              <a:t>‹#›</a:t>
            </a:fld>
            <a:endParaRPr lang="fa-IR"/>
          </a:p>
        </p:txBody>
      </p:sp>
    </p:spTree>
    <p:extLst>
      <p:ext uri="{BB962C8B-B14F-4D97-AF65-F5344CB8AC3E}">
        <p14:creationId xmlns:p14="http://schemas.microsoft.com/office/powerpoint/2010/main" val="11336608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688CB7D-54E1-4083-8E3F-46996C1401A4}" type="datetimeFigureOut">
              <a:rPr lang="fa-IR" smtClean="0"/>
              <a:t>25/03/1442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FB23CBC3-8B9A-4C7A-8635-49EB5A7F05E0}" type="slidenum">
              <a:rPr lang="fa-IR" smtClean="0"/>
              <a:t>‹#›</a:t>
            </a:fld>
            <a:endParaRPr lang="fa-IR"/>
          </a:p>
        </p:txBody>
      </p:sp>
    </p:spTree>
    <p:extLst>
      <p:ext uri="{BB962C8B-B14F-4D97-AF65-F5344CB8AC3E}">
        <p14:creationId xmlns:p14="http://schemas.microsoft.com/office/powerpoint/2010/main" val="15741560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theme" Target="../theme/theme2.xml"/><Relationship Id="rId3" Type="http://schemas.openxmlformats.org/officeDocument/2006/relationships/slideLayout" Target="../slideLayouts/slideLayout14.xml"/><Relationship Id="rId21" Type="http://schemas.openxmlformats.org/officeDocument/2006/relationships/image" Target="../media/image4.png"/><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image" Target="../media/image3.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image" Target="../media/image2.png"/><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D688CB7D-54E1-4083-8E3F-46996C1401A4}" type="datetimeFigureOut">
              <a:rPr lang="fa-IR" smtClean="0"/>
              <a:t>25/03/1442</a:t>
            </a:fld>
            <a:endParaRPr lang="fa-I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FB23CBC3-8B9A-4C7A-8635-49EB5A7F05E0}" type="slidenum">
              <a:rPr lang="fa-IR" smtClean="0"/>
              <a:t>‹#›</a:t>
            </a:fld>
            <a:endParaRPr lang="fa-IR"/>
          </a:p>
        </p:txBody>
      </p:sp>
    </p:spTree>
    <p:extLst>
      <p:ext uri="{BB962C8B-B14F-4D97-AF65-F5344CB8AC3E}">
        <p14:creationId xmlns:p14="http://schemas.microsoft.com/office/powerpoint/2010/main" val="12735978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D688CB7D-54E1-4083-8E3F-46996C1401A4}" type="datetimeFigureOut">
              <a:rPr lang="fa-IR" smtClean="0"/>
              <a:t>25/03/1442</a:t>
            </a:fld>
            <a:endParaRPr lang="fa-IR"/>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fa-IR"/>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FB23CBC3-8B9A-4C7A-8635-49EB5A7F05E0}" type="slidenum">
              <a:rPr lang="fa-IR" smtClean="0"/>
              <a:t>‹#›</a:t>
            </a:fld>
            <a:endParaRPr lang="fa-IR"/>
          </a:p>
        </p:txBody>
      </p:sp>
    </p:spTree>
    <p:extLst>
      <p:ext uri="{BB962C8B-B14F-4D97-AF65-F5344CB8AC3E}">
        <p14:creationId xmlns:p14="http://schemas.microsoft.com/office/powerpoint/2010/main" val="4166625176"/>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Lst>
  <p:txStyles>
    <p:titleStyle>
      <a:lvl1pPr algn="l" defTabSz="457200" rtl="1" eaLnBrk="1" latinLnBrk="0" hangingPunct="1">
        <a:spcBef>
          <a:spcPct val="0"/>
        </a:spcBef>
        <a:buNone/>
        <a:defRPr sz="4200" b="0" i="0" kern="1200">
          <a:solidFill>
            <a:schemeClr val="tx2"/>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006600" y="3018135"/>
            <a:ext cx="7721600" cy="769441"/>
          </a:xfrm>
          <a:prstGeom prst="rect">
            <a:avLst/>
          </a:prstGeom>
        </p:spPr>
        <p:txBody>
          <a:bodyPr wrap="square">
            <a:spAutoFit/>
          </a:bodyPr>
          <a:lstStyle/>
          <a:p>
            <a:r>
              <a:rPr lang="fa-IR" sz="4400" spc="0" dirty="0" smtClean="0">
                <a:cs typeface="B Homa" panose="00000400000000000000" pitchFamily="2" charset="-78"/>
              </a:rPr>
              <a:t>دیدگاه  کامیلوزیته به بافت های شهری</a:t>
            </a:r>
            <a:endParaRPr lang="fa-IR" sz="4400" dirty="0">
              <a:cs typeface="B Homa" panose="00000400000000000000" pitchFamily="2" charset="-78"/>
            </a:endParaRPr>
          </a:p>
        </p:txBody>
      </p:sp>
    </p:spTree>
    <p:extLst>
      <p:ext uri="{BB962C8B-B14F-4D97-AF65-F5344CB8AC3E}">
        <p14:creationId xmlns:p14="http://schemas.microsoft.com/office/powerpoint/2010/main" val="26504402"/>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90043" y="98474"/>
            <a:ext cx="8187071" cy="1368373"/>
          </a:xfrm>
        </p:spPr>
        <p:txBody>
          <a:bodyPr>
            <a:normAutofit fontScale="90000"/>
          </a:bodyPr>
          <a:lstStyle/>
          <a:p>
            <a:pPr algn="r" rtl="1"/>
            <a:r>
              <a:rPr lang="fa-IR" sz="4800" spc="0" dirty="0">
                <a:cs typeface="B Kourosh" panose="00000400000000000000" pitchFamily="2" charset="-78"/>
              </a:rPr>
              <a:t>اصول مورد نظر </a:t>
            </a:r>
            <a:r>
              <a:rPr lang="fa-IR" sz="4800" spc="0" dirty="0" smtClean="0">
                <a:cs typeface="B Kourosh" panose="00000400000000000000" pitchFamily="2" charset="-78"/>
              </a:rPr>
              <a:t>زیته</a:t>
            </a:r>
            <a:r>
              <a:rPr lang="fa-IR" sz="4800" spc="0" dirty="0">
                <a:cs typeface="B Kourosh" panose="00000400000000000000" pitchFamily="2" charset="-78"/>
              </a:rPr>
              <a:t>:</a:t>
            </a:r>
            <a:r>
              <a:rPr lang="en-US" sz="4800" spc="0" dirty="0">
                <a:cs typeface="B Kourosh" panose="00000400000000000000" pitchFamily="2" charset="-78"/>
              </a:rPr>
              <a:t/>
            </a:r>
            <a:br>
              <a:rPr lang="en-US" sz="4800" spc="0" dirty="0">
                <a:cs typeface="B Kourosh" panose="00000400000000000000" pitchFamily="2" charset="-78"/>
              </a:rPr>
            </a:br>
            <a:endParaRPr lang="en-US" sz="4800" spc="0" dirty="0">
              <a:cs typeface="B Kourosh" panose="00000400000000000000" pitchFamily="2" charset="-78"/>
            </a:endParaRPr>
          </a:p>
        </p:txBody>
      </p:sp>
      <p:sp>
        <p:nvSpPr>
          <p:cNvPr id="3" name="Content Placeholder 2"/>
          <p:cNvSpPr>
            <a:spLocks noGrp="1"/>
          </p:cNvSpPr>
          <p:nvPr>
            <p:ph type="body" idx="1"/>
          </p:nvPr>
        </p:nvSpPr>
        <p:spPr>
          <a:xfrm>
            <a:off x="3221502" y="1466847"/>
            <a:ext cx="8389414" cy="951135"/>
          </a:xfrm>
        </p:spPr>
        <p:txBody>
          <a:bodyPr>
            <a:noAutofit/>
          </a:bodyPr>
          <a:lstStyle/>
          <a:p>
            <a:pPr marL="342900" lvl="0" indent="-342900" algn="r" rtl="1">
              <a:lnSpc>
                <a:spcPct val="150000"/>
              </a:lnSpc>
              <a:buFont typeface="Arial" panose="020B0604020202020204" pitchFamily="34" charset="0"/>
              <a:buChar char="•"/>
            </a:pPr>
            <a:r>
              <a:rPr lang="fa-IR" sz="2400" b="1" spc="0" dirty="0" smtClean="0">
                <a:solidFill>
                  <a:schemeClr val="tx1"/>
                </a:solidFill>
                <a:cs typeface="B Nazanin" panose="00000400000000000000" pitchFamily="2" charset="-78"/>
              </a:rPr>
              <a:t>سلسله </a:t>
            </a:r>
            <a:r>
              <a:rPr lang="fa-IR" sz="2400" b="1" spc="0" dirty="0">
                <a:solidFill>
                  <a:schemeClr val="tx1"/>
                </a:solidFill>
                <a:cs typeface="B Nazanin" panose="00000400000000000000" pitchFamily="2" charset="-78"/>
              </a:rPr>
              <a:t>مراتب مکانی یا فضایی</a:t>
            </a:r>
            <a:endParaRPr lang="en-US" sz="2400" b="1" spc="0" dirty="0">
              <a:solidFill>
                <a:schemeClr val="tx1"/>
              </a:solidFill>
              <a:cs typeface="B Nazanin" panose="00000400000000000000" pitchFamily="2" charset="-78"/>
            </a:endParaRPr>
          </a:p>
          <a:p>
            <a:pPr marL="342900" lvl="0" indent="-342900" algn="r" rtl="1">
              <a:lnSpc>
                <a:spcPct val="150000"/>
              </a:lnSpc>
              <a:buFont typeface="Arial" panose="020B0604020202020204" pitchFamily="34" charset="0"/>
              <a:buChar char="•"/>
            </a:pPr>
            <a:r>
              <a:rPr lang="fa-IR" sz="2400" b="1" spc="0" dirty="0">
                <a:solidFill>
                  <a:schemeClr val="tx1"/>
                </a:solidFill>
                <a:cs typeface="B Nazanin" panose="00000400000000000000" pitchFamily="2" charset="-78"/>
              </a:rPr>
              <a:t>هویت:جداکردن بناهای یادمانی برابراست با کاستن از هویت آن محیط</a:t>
            </a:r>
            <a:endParaRPr lang="en-US" sz="2400" b="1" spc="0" dirty="0">
              <a:solidFill>
                <a:schemeClr val="tx1"/>
              </a:solidFill>
              <a:cs typeface="B Nazanin" panose="00000400000000000000" pitchFamily="2" charset="-78"/>
            </a:endParaRPr>
          </a:p>
          <a:p>
            <a:pPr marL="342900" lvl="0" indent="-342900" algn="r" rtl="1">
              <a:lnSpc>
                <a:spcPct val="150000"/>
              </a:lnSpc>
              <a:buFont typeface="Arial" panose="020B0604020202020204" pitchFamily="34" charset="0"/>
              <a:buChar char="•"/>
            </a:pPr>
            <a:r>
              <a:rPr lang="fa-IR" sz="2400" b="1" spc="0" dirty="0">
                <a:solidFill>
                  <a:schemeClr val="tx1"/>
                </a:solidFill>
                <a:cs typeface="B Nazanin" panose="00000400000000000000" pitchFamily="2" charset="-78"/>
              </a:rPr>
              <a:t>تلفیق و انطباق:پیدا کردن الفبای مرمت با بررسی بافت کهن و قدیمی</a:t>
            </a:r>
            <a:endParaRPr lang="en-US" sz="2400" b="1" spc="0" dirty="0">
              <a:solidFill>
                <a:schemeClr val="tx1"/>
              </a:solidFill>
              <a:cs typeface="B Nazanin" panose="00000400000000000000" pitchFamily="2" charset="-78"/>
            </a:endParaRPr>
          </a:p>
          <a:p>
            <a:pPr marL="342900" lvl="0" indent="-342900" algn="r" rtl="1">
              <a:lnSpc>
                <a:spcPct val="150000"/>
              </a:lnSpc>
              <a:buFont typeface="Arial" panose="020B0604020202020204" pitchFamily="34" charset="0"/>
              <a:buChar char="•"/>
            </a:pPr>
            <a:r>
              <a:rPr lang="fa-IR" sz="2400" b="1" spc="0" dirty="0">
                <a:solidFill>
                  <a:schemeClr val="tx1"/>
                </a:solidFill>
                <a:cs typeface="B Nazanin" panose="00000400000000000000" pitchFamily="2" charset="-78"/>
              </a:rPr>
              <a:t>توازن:ساماندهی فضاهای شهری</a:t>
            </a:r>
            <a:endParaRPr lang="en-US" sz="2400" b="1" spc="0" dirty="0">
              <a:solidFill>
                <a:schemeClr val="tx1"/>
              </a:solidFill>
              <a:cs typeface="B Nazanin" panose="00000400000000000000" pitchFamily="2" charset="-78"/>
            </a:endParaRPr>
          </a:p>
          <a:p>
            <a:pPr marL="342900" lvl="0" indent="-342900" algn="r" rtl="1">
              <a:lnSpc>
                <a:spcPct val="150000"/>
              </a:lnSpc>
              <a:buFont typeface="Arial" panose="020B0604020202020204" pitchFamily="34" charset="0"/>
              <a:buChar char="•"/>
            </a:pPr>
            <a:r>
              <a:rPr lang="fa-IR" sz="2400" b="1" spc="0" dirty="0">
                <a:solidFill>
                  <a:schemeClr val="tx1"/>
                </a:solidFill>
                <a:cs typeface="B Nazanin" panose="00000400000000000000" pitchFamily="2" charset="-78"/>
              </a:rPr>
              <a:t>عملگرایی:راه حل های موضوعی</a:t>
            </a:r>
            <a:endParaRPr lang="en-US" sz="2400" b="1" spc="0" dirty="0">
              <a:solidFill>
                <a:schemeClr val="tx1"/>
              </a:solidFill>
              <a:cs typeface="B Nazanin" panose="00000400000000000000" pitchFamily="2" charset="-78"/>
            </a:endParaRPr>
          </a:p>
          <a:p>
            <a:pPr marL="342900" lvl="0" indent="-342900" algn="r" rtl="1">
              <a:lnSpc>
                <a:spcPct val="150000"/>
              </a:lnSpc>
              <a:buFont typeface="Arial" panose="020B0604020202020204" pitchFamily="34" charset="0"/>
              <a:buChar char="•"/>
            </a:pPr>
            <a:r>
              <a:rPr lang="fa-IR" sz="2400" b="1" spc="0" dirty="0">
                <a:solidFill>
                  <a:schemeClr val="tx1"/>
                </a:solidFill>
                <a:cs typeface="B Nazanin" panose="00000400000000000000" pitchFamily="2" charset="-78"/>
              </a:rPr>
              <a:t>تعادل :گفتگوی فضایی بناهای محیط بر فضای شهری</a:t>
            </a:r>
            <a:endParaRPr lang="en-US" sz="2400" b="1" spc="0" dirty="0">
              <a:solidFill>
                <a:schemeClr val="tx1"/>
              </a:solidFill>
              <a:cs typeface="B Nazanin" panose="00000400000000000000" pitchFamily="2" charset="-78"/>
            </a:endParaRPr>
          </a:p>
          <a:p>
            <a:pPr marL="342900" lvl="0" indent="-342900" algn="r" rtl="1">
              <a:lnSpc>
                <a:spcPct val="150000"/>
              </a:lnSpc>
              <a:buFont typeface="Arial" panose="020B0604020202020204" pitchFamily="34" charset="0"/>
              <a:buChar char="•"/>
            </a:pPr>
            <a:r>
              <a:rPr lang="fa-IR" sz="2400" b="1" spc="0" dirty="0">
                <a:solidFill>
                  <a:schemeClr val="tx1"/>
                </a:solidFill>
                <a:cs typeface="B Nazanin" panose="00000400000000000000" pitchFamily="2" charset="-78"/>
              </a:rPr>
              <a:t>مقیاس انسانی:نفی عبور سریع در بافت کهن   </a:t>
            </a:r>
            <a:endParaRPr lang="en-US" sz="2400" b="1" spc="0" dirty="0">
              <a:solidFill>
                <a:schemeClr val="tx1"/>
              </a:solidFill>
              <a:cs typeface="B Nazanin" panose="00000400000000000000" pitchFamily="2" charset="-78"/>
            </a:endParaRPr>
          </a:p>
          <a:p>
            <a:pPr marL="342900" indent="-342900">
              <a:lnSpc>
                <a:spcPct val="150000"/>
              </a:lnSpc>
              <a:buFont typeface="Arial" panose="020B0604020202020204" pitchFamily="34" charset="0"/>
              <a:buChar char="•"/>
            </a:pPr>
            <a:endParaRPr lang="en-US" b="1" spc="0" dirty="0">
              <a:solidFill>
                <a:schemeClr val="tx1"/>
              </a:solidFill>
              <a:cs typeface="B Nazanin" panose="00000400000000000000" pitchFamily="2" charset="-78"/>
            </a:endParaRPr>
          </a:p>
        </p:txBody>
      </p:sp>
    </p:spTree>
    <p:extLst>
      <p:ext uri="{BB962C8B-B14F-4D97-AF65-F5344CB8AC3E}">
        <p14:creationId xmlns:p14="http://schemas.microsoft.com/office/powerpoint/2010/main" val="30376608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8129" y="382385"/>
            <a:ext cx="10571871" cy="1492132"/>
          </a:xfrm>
        </p:spPr>
        <p:txBody>
          <a:bodyPr>
            <a:normAutofit/>
          </a:bodyPr>
          <a:lstStyle/>
          <a:p>
            <a:pPr algn="r"/>
            <a:r>
              <a:rPr lang="fa-IR" spc="0" dirty="0">
                <a:cs typeface="B Kourosh" panose="00000400000000000000" pitchFamily="2" charset="-78"/>
              </a:rPr>
              <a:t>دستور العمل های </a:t>
            </a:r>
            <a:r>
              <a:rPr lang="fa-IR" spc="0" dirty="0" smtClean="0">
                <a:cs typeface="B Kourosh" panose="00000400000000000000" pitchFamily="2" charset="-78"/>
              </a:rPr>
              <a:t>زیته </a:t>
            </a:r>
            <a:r>
              <a:rPr lang="fa-IR" spc="0" dirty="0">
                <a:cs typeface="B Kourosh" panose="00000400000000000000" pitchFamily="2" charset="-78"/>
              </a:rPr>
              <a:t>با توجه به اصول و نظریه های معرفتی خود:</a:t>
            </a:r>
            <a:r>
              <a:rPr lang="en-US" dirty="0">
                <a:cs typeface="B Kourosh" panose="00000400000000000000" pitchFamily="2" charset="-78"/>
              </a:rPr>
              <a:t/>
            </a:r>
            <a:br>
              <a:rPr lang="en-US" dirty="0">
                <a:cs typeface="B Kourosh" panose="00000400000000000000" pitchFamily="2" charset="-78"/>
              </a:rPr>
            </a:br>
            <a:endParaRPr lang="en-US" dirty="0">
              <a:cs typeface="B Kourosh" panose="00000400000000000000" pitchFamily="2" charset="-78"/>
            </a:endParaRPr>
          </a:p>
        </p:txBody>
      </p:sp>
      <p:sp>
        <p:nvSpPr>
          <p:cNvPr id="3" name="Content Placeholder 2"/>
          <p:cNvSpPr>
            <a:spLocks noGrp="1"/>
          </p:cNvSpPr>
          <p:nvPr>
            <p:ph idx="1"/>
          </p:nvPr>
        </p:nvSpPr>
        <p:spPr>
          <a:xfrm>
            <a:off x="1251678" y="1596684"/>
            <a:ext cx="10178322" cy="3593591"/>
          </a:xfrm>
        </p:spPr>
        <p:txBody>
          <a:bodyPr>
            <a:noAutofit/>
          </a:bodyPr>
          <a:lstStyle/>
          <a:p>
            <a:pPr lvl="0" algn="r" rtl="1"/>
            <a:r>
              <a:rPr lang="fa-IR" sz="2400" b="1" dirty="0" smtClean="0">
                <a:solidFill>
                  <a:schemeClr val="tx1"/>
                </a:solidFill>
                <a:cs typeface="B Nazanin" panose="00000400000000000000" pitchFamily="2" charset="-78"/>
              </a:rPr>
              <a:t>ساختمان </a:t>
            </a:r>
            <a:r>
              <a:rPr lang="fa-IR" sz="2400" b="1" dirty="0">
                <a:solidFill>
                  <a:schemeClr val="tx1"/>
                </a:solidFill>
                <a:cs typeface="B Nazanin" panose="00000400000000000000" pitchFamily="2" charset="-78"/>
              </a:rPr>
              <a:t>های جدید در کنار ساختمان های قدیمی با رعایت الفبای مرمت</a:t>
            </a:r>
            <a:endParaRPr lang="en-US" sz="2400" b="1" dirty="0">
              <a:solidFill>
                <a:schemeClr val="tx1"/>
              </a:solidFill>
              <a:cs typeface="B Nazanin" panose="00000400000000000000" pitchFamily="2" charset="-78"/>
            </a:endParaRPr>
          </a:p>
          <a:p>
            <a:pPr lvl="0" algn="r" rtl="1"/>
            <a:r>
              <a:rPr lang="fa-IR" sz="2400" b="1" dirty="0">
                <a:solidFill>
                  <a:schemeClr val="tx1"/>
                </a:solidFill>
                <a:cs typeface="B Nazanin" panose="00000400000000000000" pitchFamily="2" charset="-78"/>
              </a:rPr>
              <a:t>راه حل های مقطعی: احیای بخشی از ارزشهای قدیم </a:t>
            </a:r>
            <a:endParaRPr lang="en-US" sz="2400" b="1" dirty="0">
              <a:solidFill>
                <a:schemeClr val="tx1"/>
              </a:solidFill>
              <a:cs typeface="B Nazanin" panose="00000400000000000000" pitchFamily="2" charset="-78"/>
            </a:endParaRPr>
          </a:p>
          <a:p>
            <a:pPr lvl="0" algn="r" rtl="1"/>
            <a:r>
              <a:rPr lang="fa-IR" sz="2400" b="1" dirty="0">
                <a:solidFill>
                  <a:schemeClr val="tx1"/>
                </a:solidFill>
                <a:cs typeface="B Nazanin" panose="00000400000000000000" pitchFamily="2" charset="-78"/>
              </a:rPr>
              <a:t>نفی شبکه شطرنجی در مرمت :خیابان شطرنجی بر حواس انسانی تاثیر ندارد و در نتیجه خاطره ای شکل نمیگیرد.</a:t>
            </a:r>
            <a:endParaRPr lang="en-US" sz="2400" b="1" dirty="0">
              <a:solidFill>
                <a:schemeClr val="tx1"/>
              </a:solidFill>
              <a:cs typeface="B Nazanin" panose="00000400000000000000" pitchFamily="2" charset="-78"/>
            </a:endParaRPr>
          </a:p>
          <a:p>
            <a:pPr lvl="0" algn="r" rtl="1"/>
            <a:r>
              <a:rPr lang="fa-IR" sz="2400" b="1" dirty="0">
                <a:solidFill>
                  <a:schemeClr val="tx1"/>
                </a:solidFill>
                <a:cs typeface="B Nazanin" panose="00000400000000000000" pitchFamily="2" charset="-78"/>
              </a:rPr>
              <a:t>طراحی شهری در مقیاس معماری-شهری</a:t>
            </a:r>
            <a:endParaRPr lang="en-US" sz="2400" b="1" dirty="0">
              <a:solidFill>
                <a:schemeClr val="tx1"/>
              </a:solidFill>
              <a:cs typeface="B Nazanin" panose="00000400000000000000" pitchFamily="2" charset="-78"/>
            </a:endParaRPr>
          </a:p>
          <a:p>
            <a:pPr lvl="0" algn="r" rtl="1"/>
            <a:r>
              <a:rPr lang="fa-IR" sz="2400" b="1" dirty="0">
                <a:solidFill>
                  <a:schemeClr val="tx1"/>
                </a:solidFill>
                <a:cs typeface="B Nazanin" panose="00000400000000000000" pitchFamily="2" charset="-78"/>
              </a:rPr>
              <a:t>تاکید عمده بر میدان و خیابان</a:t>
            </a:r>
            <a:endParaRPr lang="en-US" sz="2400" b="1" dirty="0">
              <a:solidFill>
                <a:schemeClr val="tx1"/>
              </a:solidFill>
              <a:cs typeface="B Nazanin" panose="00000400000000000000" pitchFamily="2" charset="-78"/>
            </a:endParaRPr>
          </a:p>
          <a:p>
            <a:pPr lvl="0" algn="r" rtl="1"/>
            <a:r>
              <a:rPr lang="fa-IR" sz="2400" b="1" dirty="0">
                <a:solidFill>
                  <a:schemeClr val="tx1"/>
                </a:solidFill>
                <a:cs typeface="B Nazanin" panose="00000400000000000000" pitchFamily="2" charset="-78"/>
              </a:rPr>
              <a:t>نفی تقارن در مرمت</a:t>
            </a:r>
            <a:endParaRPr lang="en-US" sz="2400" b="1" dirty="0">
              <a:solidFill>
                <a:schemeClr val="tx1"/>
              </a:solidFill>
              <a:cs typeface="B Nazanin" panose="00000400000000000000" pitchFamily="2" charset="-78"/>
            </a:endParaRPr>
          </a:p>
          <a:p>
            <a:pPr lvl="0" algn="r" rtl="1"/>
            <a:r>
              <a:rPr lang="fa-IR" sz="2400" b="1" dirty="0">
                <a:solidFill>
                  <a:schemeClr val="tx1"/>
                </a:solidFill>
                <a:cs typeface="B Nazanin" panose="00000400000000000000" pitchFamily="2" charset="-78"/>
              </a:rPr>
              <a:t>عدم ورود اتومبیل به درون بافت</a:t>
            </a:r>
            <a:endParaRPr lang="en-US" sz="2400" b="1" dirty="0">
              <a:solidFill>
                <a:schemeClr val="tx1"/>
              </a:solidFill>
              <a:cs typeface="B Nazanin" panose="00000400000000000000" pitchFamily="2" charset="-78"/>
            </a:endParaRPr>
          </a:p>
          <a:p>
            <a:pPr algn="r" rtl="1"/>
            <a:r>
              <a:rPr lang="fa-IR" sz="2400" b="1" dirty="0">
                <a:solidFill>
                  <a:schemeClr val="tx1"/>
                </a:solidFill>
                <a:cs typeface="B Nazanin" panose="00000400000000000000" pitchFamily="2" charset="-78"/>
              </a:rPr>
              <a:t>تاکید بر استفاده از فضای سبز طراحی شده در بافت</a:t>
            </a:r>
            <a:endParaRPr lang="en-US" sz="2400" b="1" dirty="0">
              <a:solidFill>
                <a:schemeClr val="tx1"/>
              </a:solidFill>
              <a:cs typeface="B Nazanin" panose="00000400000000000000" pitchFamily="2" charset="-78"/>
            </a:endParaRPr>
          </a:p>
        </p:txBody>
      </p:sp>
    </p:spTree>
    <p:extLst>
      <p:ext uri="{BB962C8B-B14F-4D97-AF65-F5344CB8AC3E}">
        <p14:creationId xmlns:p14="http://schemas.microsoft.com/office/powerpoint/2010/main" val="3499391487"/>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r" rtl="1"/>
            <a:r>
              <a:rPr lang="fa-IR" sz="2400" dirty="0">
                <a:cs typeface="B Nazanin" panose="00000400000000000000" pitchFamily="2" charset="-78"/>
              </a:rPr>
              <a:t>هدف </a:t>
            </a:r>
            <a:r>
              <a:rPr lang="fa-IR" sz="2400" dirty="0" smtClean="0">
                <a:cs typeface="B Nazanin" panose="00000400000000000000" pitchFamily="2" charset="-78"/>
              </a:rPr>
              <a:t>زیته </a:t>
            </a:r>
            <a:r>
              <a:rPr lang="fa-IR" sz="2400" dirty="0">
                <a:cs typeface="B Nazanin" panose="00000400000000000000" pitchFamily="2" charset="-78"/>
              </a:rPr>
              <a:t>از مداخله در بافت </a:t>
            </a:r>
            <a:r>
              <a:rPr lang="fa-IR" sz="2400" dirty="0" smtClean="0">
                <a:cs typeface="B Nazanin" panose="00000400000000000000" pitchFamily="2" charset="-78"/>
              </a:rPr>
              <a:t>               بهبود </a:t>
            </a:r>
            <a:r>
              <a:rPr lang="fa-IR" sz="2400" dirty="0">
                <a:cs typeface="B Nazanin" panose="00000400000000000000" pitchFamily="2" charset="-78"/>
              </a:rPr>
              <a:t>کارکرد با احترام به کالبد بافت قدیم</a:t>
            </a:r>
            <a:endParaRPr lang="en-US" sz="2400" dirty="0">
              <a:cs typeface="B Nazanin" panose="00000400000000000000" pitchFamily="2" charset="-78"/>
            </a:endParaRPr>
          </a:p>
          <a:p>
            <a:pPr algn="r" rtl="1"/>
            <a:r>
              <a:rPr lang="fa-IR" sz="2400" dirty="0">
                <a:cs typeface="B Nazanin" panose="00000400000000000000" pitchFamily="2" charset="-78"/>
              </a:rPr>
              <a:t>کاربری پیشنهادی </a:t>
            </a:r>
            <a:r>
              <a:rPr lang="fa-IR" sz="2400" dirty="0" smtClean="0">
                <a:cs typeface="B Nazanin" panose="00000400000000000000" pitchFamily="2" charset="-78"/>
              </a:rPr>
              <a:t>           کاربری </a:t>
            </a:r>
            <a:r>
              <a:rPr lang="fa-IR" sz="2400" dirty="0">
                <a:cs typeface="B Nazanin" panose="00000400000000000000" pitchFamily="2" charset="-78"/>
              </a:rPr>
              <a:t>هایی که تداوم حیات کالبدی-تاریخی بافت شهر حفظ شود.</a:t>
            </a:r>
            <a:endParaRPr lang="en-US" sz="2400" dirty="0">
              <a:cs typeface="B Nazanin" panose="00000400000000000000" pitchFamily="2" charset="-78"/>
            </a:endParaRPr>
          </a:p>
          <a:p>
            <a:pPr algn="r" rtl="1"/>
            <a:r>
              <a:rPr lang="fa-IR" sz="2400" dirty="0">
                <a:cs typeface="B Nazanin" panose="00000400000000000000" pitchFamily="2" charset="-78"/>
              </a:rPr>
              <a:t>شیوه اقدام  </a:t>
            </a:r>
            <a:r>
              <a:rPr lang="fa-IR" sz="2400" dirty="0" smtClean="0">
                <a:cs typeface="B Nazanin" panose="00000400000000000000" pitchFamily="2" charset="-78"/>
              </a:rPr>
              <a:t>             بهسازی </a:t>
            </a:r>
            <a:r>
              <a:rPr lang="fa-IR" sz="2400" dirty="0">
                <a:cs typeface="B Nazanin" panose="00000400000000000000" pitchFamily="2" charset="-78"/>
              </a:rPr>
              <a:t>و نوسازی و کمتر بازسازی</a:t>
            </a:r>
            <a:endParaRPr lang="en-US" sz="2400" dirty="0">
              <a:cs typeface="B Nazanin" panose="00000400000000000000" pitchFamily="2" charset="-78"/>
            </a:endParaRPr>
          </a:p>
          <a:p>
            <a:pPr algn="r" rtl="1"/>
            <a:r>
              <a:rPr lang="fa-IR" sz="2400" dirty="0">
                <a:cs typeface="B Nazanin" panose="00000400000000000000" pitchFamily="2" charset="-78"/>
              </a:rPr>
              <a:t>استراتژی </a:t>
            </a:r>
            <a:r>
              <a:rPr lang="fa-IR" sz="2400" dirty="0" smtClean="0">
                <a:cs typeface="B Nazanin" panose="00000400000000000000" pitchFamily="2" charset="-78"/>
              </a:rPr>
              <a:t>               حفاظتی </a:t>
            </a:r>
            <a:r>
              <a:rPr lang="fa-IR" sz="2400" dirty="0">
                <a:cs typeface="B Nazanin" panose="00000400000000000000" pitchFamily="2" charset="-78"/>
              </a:rPr>
              <a:t>– تزئینی</a:t>
            </a:r>
            <a:endParaRPr lang="en-US" sz="2400" dirty="0">
              <a:cs typeface="B Nazanin" panose="00000400000000000000" pitchFamily="2" charset="-78"/>
            </a:endParaRPr>
          </a:p>
          <a:p>
            <a:pPr marL="0" indent="0" algn="r">
              <a:buNone/>
            </a:pPr>
            <a:endParaRPr lang="en-US" sz="2000" dirty="0">
              <a:cs typeface="B Nazanin" panose="00000400000000000000" pitchFamily="2" charset="-78"/>
            </a:endParaRPr>
          </a:p>
        </p:txBody>
      </p:sp>
      <p:sp>
        <p:nvSpPr>
          <p:cNvPr id="4" name="Right Arrow 3"/>
          <p:cNvSpPr/>
          <p:nvPr/>
        </p:nvSpPr>
        <p:spPr>
          <a:xfrm rot="10800000">
            <a:off x="7574560" y="2447936"/>
            <a:ext cx="566670" cy="29764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rtl="0"/>
            <a:endParaRPr lang="en-US">
              <a:solidFill>
                <a:prstClr val="white"/>
              </a:solidFill>
            </a:endParaRPr>
          </a:p>
        </p:txBody>
      </p:sp>
      <p:sp>
        <p:nvSpPr>
          <p:cNvPr id="5" name="Right Arrow 4"/>
          <p:cNvSpPr/>
          <p:nvPr/>
        </p:nvSpPr>
        <p:spPr>
          <a:xfrm rot="10800000">
            <a:off x="8772527" y="2912845"/>
            <a:ext cx="566670" cy="29764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rtl="0"/>
            <a:endParaRPr lang="en-US">
              <a:solidFill>
                <a:prstClr val="white"/>
              </a:solidFill>
            </a:endParaRPr>
          </a:p>
        </p:txBody>
      </p:sp>
      <p:sp>
        <p:nvSpPr>
          <p:cNvPr id="6" name="Right Arrow 5"/>
          <p:cNvSpPr/>
          <p:nvPr/>
        </p:nvSpPr>
        <p:spPr>
          <a:xfrm rot="10800000">
            <a:off x="9339197" y="3390261"/>
            <a:ext cx="566670" cy="29764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rtl="0"/>
            <a:r>
              <a:rPr lang="fa-IR" dirty="0">
                <a:solidFill>
                  <a:prstClr val="white"/>
                </a:solidFill>
              </a:rPr>
              <a:t>  </a:t>
            </a:r>
            <a:endParaRPr lang="en-US" dirty="0">
              <a:solidFill>
                <a:prstClr val="white"/>
              </a:solidFill>
            </a:endParaRPr>
          </a:p>
        </p:txBody>
      </p:sp>
      <p:sp>
        <p:nvSpPr>
          <p:cNvPr id="7" name="Right Arrow 6"/>
          <p:cNvSpPr/>
          <p:nvPr/>
        </p:nvSpPr>
        <p:spPr>
          <a:xfrm rot="10800000">
            <a:off x="9339197" y="3859865"/>
            <a:ext cx="566670" cy="29764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rtl="0"/>
            <a:endParaRPr lang="en-US">
              <a:solidFill>
                <a:prstClr val="white"/>
              </a:solidFill>
            </a:endParaRPr>
          </a:p>
        </p:txBody>
      </p:sp>
    </p:spTree>
    <p:extLst>
      <p:ext uri="{BB962C8B-B14F-4D97-AF65-F5344CB8AC3E}">
        <p14:creationId xmlns:p14="http://schemas.microsoft.com/office/powerpoint/2010/main" val="2832922069"/>
      </p:ext>
    </p:extLst>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4400" dirty="0" smtClean="0">
                <a:cs typeface="B Kourosh" panose="00000400000000000000" pitchFamily="2" charset="-78"/>
              </a:rPr>
              <a:t>منابع</a:t>
            </a:r>
            <a:endParaRPr lang="en-US" sz="4400" dirty="0">
              <a:cs typeface="B Kourosh" panose="00000400000000000000" pitchFamily="2" charset="-78"/>
            </a:endParaRPr>
          </a:p>
        </p:txBody>
      </p:sp>
      <p:sp>
        <p:nvSpPr>
          <p:cNvPr id="3" name="Content Placeholder 2"/>
          <p:cNvSpPr>
            <a:spLocks noGrp="1"/>
          </p:cNvSpPr>
          <p:nvPr>
            <p:ph idx="1"/>
          </p:nvPr>
        </p:nvSpPr>
        <p:spPr/>
        <p:txBody>
          <a:bodyPr>
            <a:normAutofit/>
          </a:bodyPr>
          <a:lstStyle/>
          <a:p>
            <a:pPr algn="r" rtl="1"/>
            <a:r>
              <a:rPr lang="fa-IR" sz="2000" dirty="0">
                <a:cs typeface="B Nazanin" panose="00000400000000000000" pitchFamily="2" charset="-78"/>
              </a:rPr>
              <a:t>پارسی؛ حمیدرضا ،"رابطه حیات مدنی و نیروهای اجتماعی" ،تهران 1379</a:t>
            </a:r>
          </a:p>
          <a:p>
            <a:pPr algn="r" rtl="1"/>
            <a:r>
              <a:rPr lang="fa-IR" sz="2000" dirty="0" smtClean="0">
                <a:cs typeface="B Nazanin" panose="00000400000000000000" pitchFamily="2" charset="-78"/>
              </a:rPr>
              <a:t> </a:t>
            </a:r>
            <a:r>
              <a:rPr lang="fa-IR" sz="2000" dirty="0">
                <a:cs typeface="B Nazanin" panose="00000400000000000000" pitchFamily="2" charset="-78"/>
              </a:rPr>
              <a:t>تولایی ؛نوین، "شکل شهر منسجم" نشر امیر کبیر تهران </a:t>
            </a:r>
            <a:r>
              <a:rPr lang="fa-IR" sz="2000" dirty="0" smtClean="0">
                <a:cs typeface="B Nazanin" panose="00000400000000000000" pitchFamily="2" charset="-78"/>
              </a:rPr>
              <a:t>1386</a:t>
            </a:r>
            <a:endParaRPr lang="fa-IR" sz="2000" dirty="0">
              <a:cs typeface="B Nazanin" panose="00000400000000000000" pitchFamily="2" charset="-78"/>
            </a:endParaRPr>
          </a:p>
          <a:p>
            <a:pPr algn="r" rtl="1"/>
            <a:r>
              <a:rPr lang="fa-IR" sz="2000" dirty="0" smtClean="0">
                <a:cs typeface="B Nazanin" panose="00000400000000000000" pitchFamily="2" charset="-78"/>
              </a:rPr>
              <a:t> </a:t>
            </a:r>
            <a:r>
              <a:rPr lang="fa-IR" sz="2000" dirty="0">
                <a:cs typeface="B Nazanin" panose="00000400000000000000" pitchFamily="2" charset="-78"/>
              </a:rPr>
              <a:t>حبیبی ؛ سید محسن ،"فضای شهر برخوردی نظریه ای، تهران 1378</a:t>
            </a:r>
          </a:p>
          <a:p>
            <a:pPr algn="r" rtl="1"/>
            <a:r>
              <a:rPr lang="fa-IR" sz="2000" dirty="0" smtClean="0">
                <a:cs typeface="B Nazanin" panose="00000400000000000000" pitchFamily="2" charset="-78"/>
              </a:rPr>
              <a:t>سورگی </a:t>
            </a:r>
            <a:r>
              <a:rPr lang="fa-IR" sz="2000" dirty="0">
                <a:cs typeface="B Nazanin" panose="00000400000000000000" pitchFamily="2" charset="-78"/>
              </a:rPr>
              <a:t>؛محسن ،"کاملیو </a:t>
            </a:r>
            <a:r>
              <a:rPr lang="fa-IR" sz="2000" dirty="0" smtClean="0">
                <a:cs typeface="B Nazanin" panose="00000400000000000000" pitchFamily="2" charset="-78"/>
              </a:rPr>
              <a:t>زیته </a:t>
            </a:r>
            <a:r>
              <a:rPr lang="fa-IR" sz="2000" dirty="0">
                <a:cs typeface="B Nazanin" panose="00000400000000000000" pitchFamily="2" charset="-78"/>
              </a:rPr>
              <a:t>و فرم شهرها" تهران، </a:t>
            </a:r>
            <a:r>
              <a:rPr lang="fa-IR" sz="2000" dirty="0" smtClean="0">
                <a:cs typeface="B Nazanin" panose="00000400000000000000" pitchFamily="2" charset="-78"/>
              </a:rPr>
              <a:t>1387</a:t>
            </a:r>
          </a:p>
          <a:p>
            <a:pPr algn="r" rtl="1"/>
            <a:r>
              <a:rPr lang="fa-IR" sz="2000" dirty="0" smtClean="0">
                <a:cs typeface="B Nazanin" panose="00000400000000000000" pitchFamily="2" charset="-78"/>
              </a:rPr>
              <a:t>حبیبی؛ سید محسن ، مرمت شهری</a:t>
            </a:r>
            <a:endParaRPr lang="en-US" sz="2000" dirty="0">
              <a:cs typeface="B Nazanin" panose="00000400000000000000" pitchFamily="2" charset="-78"/>
            </a:endParaRPr>
          </a:p>
        </p:txBody>
      </p:sp>
    </p:spTree>
    <p:extLst>
      <p:ext uri="{BB962C8B-B14F-4D97-AF65-F5344CB8AC3E}">
        <p14:creationId xmlns:p14="http://schemas.microsoft.com/office/powerpoint/2010/main" val="3595826287"/>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rtl="1"/>
            <a:r>
              <a:rPr lang="fa-IR" b="1" dirty="0" smtClean="0">
                <a:effectLst>
                  <a:outerShdw blurRad="38100" dist="38100" dir="2700000" algn="tl">
                    <a:srgbClr val="000000">
                      <a:alpha val="43137"/>
                    </a:srgbClr>
                  </a:outerShdw>
                </a:effectLst>
                <a:cs typeface="B Kourosh" panose="00000400000000000000" pitchFamily="2" charset="-78"/>
              </a:rPr>
              <a:t>ضرورت </a:t>
            </a:r>
            <a:endParaRPr lang="en-US" b="1" dirty="0">
              <a:effectLst>
                <a:outerShdw blurRad="38100" dist="38100" dir="2700000" algn="tl">
                  <a:srgbClr val="000000">
                    <a:alpha val="43137"/>
                  </a:srgbClr>
                </a:outerShdw>
              </a:effectLst>
              <a:cs typeface="B Kourosh" panose="00000400000000000000" pitchFamily="2" charset="-78"/>
            </a:endParaRPr>
          </a:p>
        </p:txBody>
      </p:sp>
      <p:sp>
        <p:nvSpPr>
          <p:cNvPr id="3" name="Subtitle 2"/>
          <p:cNvSpPr>
            <a:spLocks noGrp="1"/>
          </p:cNvSpPr>
          <p:nvPr>
            <p:ph idx="1"/>
          </p:nvPr>
        </p:nvSpPr>
        <p:spPr>
          <a:xfrm>
            <a:off x="1316463" y="1172817"/>
            <a:ext cx="10178322" cy="3593591"/>
          </a:xfrm>
        </p:spPr>
        <p:txBody>
          <a:bodyPr>
            <a:noAutofit/>
          </a:bodyPr>
          <a:lstStyle/>
          <a:p>
            <a:pPr marL="0" indent="0" rtl="1">
              <a:buNone/>
            </a:pPr>
            <a:r>
              <a:rPr lang="en-US" b="1" dirty="0" smtClean="0">
                <a:solidFill>
                  <a:srgbClr val="5E1C02"/>
                </a:solidFill>
                <a:latin typeface="+mj-lt"/>
                <a:cs typeface="B Nazanin" panose="00000400000000000000" pitchFamily="2" charset="-78"/>
              </a:rPr>
              <a:t> </a:t>
            </a:r>
            <a:r>
              <a:rPr lang="fa-IR" b="1" dirty="0">
                <a:solidFill>
                  <a:schemeClr val="tx1"/>
                </a:solidFill>
                <a:latin typeface="+mj-lt"/>
                <a:cs typeface="B Nazanin" panose="00000400000000000000" pitchFamily="2" charset="-78"/>
              </a:rPr>
              <a:t>                         </a:t>
            </a:r>
            <a:r>
              <a:rPr lang="fa-IR" b="1" dirty="0" smtClean="0">
                <a:solidFill>
                  <a:schemeClr val="tx1"/>
                </a:solidFill>
                <a:latin typeface="+mj-lt"/>
                <a:cs typeface="B Nazanin" panose="00000400000000000000" pitchFamily="2" charset="-78"/>
              </a:rPr>
              <a:t>     </a:t>
            </a:r>
            <a:r>
              <a:rPr lang="fa-IR" b="1" dirty="0">
                <a:solidFill>
                  <a:schemeClr val="tx1"/>
                </a:solidFill>
                <a:latin typeface="+mj-lt"/>
                <a:cs typeface="B Nazanin" panose="00000400000000000000" pitchFamily="2" charset="-78"/>
              </a:rPr>
              <a:t>عمر محدود </a:t>
            </a:r>
            <a:r>
              <a:rPr lang="fa-IR" b="1" dirty="0" smtClean="0">
                <a:solidFill>
                  <a:schemeClr val="tx1"/>
                </a:solidFill>
                <a:latin typeface="+mj-lt"/>
                <a:cs typeface="B Nazanin" panose="00000400000000000000" pitchFamily="2" charset="-78"/>
              </a:rPr>
              <a:t>            </a:t>
            </a:r>
            <a:r>
              <a:rPr lang="fa-IR" b="1" dirty="0" smtClean="0">
                <a:solidFill>
                  <a:srgbClr val="5E1C02"/>
                </a:solidFill>
                <a:latin typeface="+mj-lt"/>
                <a:cs typeface="B Nazanin" panose="00000400000000000000" pitchFamily="2" charset="-78"/>
              </a:rPr>
              <a:t>عناصر و فضای بافت شهری               </a:t>
            </a:r>
            <a:r>
              <a:rPr lang="fa-IR" b="1" dirty="0" smtClean="0">
                <a:solidFill>
                  <a:schemeClr val="tx1"/>
                </a:solidFill>
                <a:latin typeface="+mj-lt"/>
                <a:cs typeface="B Nazanin" panose="00000400000000000000" pitchFamily="2" charset="-78"/>
              </a:rPr>
              <a:t>دچار فرسودگی </a:t>
            </a:r>
          </a:p>
          <a:p>
            <a:pPr marL="0" indent="0" rtl="1">
              <a:buNone/>
            </a:pPr>
            <a:endParaRPr lang="en-US" b="1" dirty="0" smtClean="0">
              <a:solidFill>
                <a:schemeClr val="tx1"/>
              </a:solidFill>
              <a:latin typeface="+mj-lt"/>
              <a:cs typeface="B Nazanin" panose="00000400000000000000" pitchFamily="2" charset="-78"/>
            </a:endParaRPr>
          </a:p>
          <a:p>
            <a:pPr marL="0" indent="0" rtl="1">
              <a:buNone/>
            </a:pPr>
            <a:r>
              <a:rPr lang="fa-IR" b="1" dirty="0" smtClean="0">
                <a:solidFill>
                  <a:srgbClr val="5E1C02"/>
                </a:solidFill>
                <a:latin typeface="+mj-lt"/>
                <a:cs typeface="B Nazanin" panose="00000400000000000000" pitchFamily="2" charset="-78"/>
              </a:rPr>
              <a:t>                                                                    </a:t>
            </a:r>
            <a:r>
              <a:rPr lang="fa-IR" b="1" dirty="0" smtClean="0">
                <a:solidFill>
                  <a:schemeClr val="tx1"/>
                </a:solidFill>
                <a:latin typeface="+mj-lt"/>
                <a:cs typeface="B Nazanin" panose="00000400000000000000" pitchFamily="2" charset="-78"/>
              </a:rPr>
              <a:t>نیاز به مرمت برای بقا   </a:t>
            </a:r>
          </a:p>
          <a:p>
            <a:pPr rtl="1"/>
            <a:r>
              <a:rPr lang="fa-IR" sz="3200" b="1" dirty="0" smtClean="0">
                <a:solidFill>
                  <a:srgbClr val="0070C0"/>
                </a:solidFill>
                <a:latin typeface="+mj-lt"/>
                <a:cs typeface="B Kourosh" panose="00000400000000000000" pitchFamily="2" charset="-78"/>
              </a:rPr>
              <a:t>ضرورت حفظ آثار کهن :</a:t>
            </a:r>
          </a:p>
          <a:p>
            <a:pPr marL="285750" indent="-285750" rtl="1">
              <a:buClr>
                <a:srgbClr val="FF0000"/>
              </a:buClr>
              <a:buFont typeface="Wingdings" panose="05000000000000000000" pitchFamily="2" charset="2"/>
              <a:buChar char="Ø"/>
            </a:pPr>
            <a:r>
              <a:rPr lang="fa-IR" sz="2000" b="1" dirty="0" smtClean="0">
                <a:solidFill>
                  <a:schemeClr val="tx1"/>
                </a:solidFill>
                <a:latin typeface="+mj-lt"/>
                <a:cs typeface="B Nazanin" panose="00000400000000000000" pitchFamily="2" charset="-78"/>
              </a:rPr>
              <a:t>مطرح بودن این آثار بعنوان پدیده های نمادین </a:t>
            </a:r>
          </a:p>
          <a:p>
            <a:pPr marL="285750" indent="-285750" rtl="1">
              <a:buClr>
                <a:srgbClr val="FF0000"/>
              </a:buClr>
              <a:buFont typeface="Wingdings" panose="05000000000000000000" pitchFamily="2" charset="2"/>
              <a:buChar char="Ø"/>
            </a:pPr>
            <a:r>
              <a:rPr lang="fa-IR" sz="2000" b="1" dirty="0" smtClean="0">
                <a:solidFill>
                  <a:schemeClr val="tx1"/>
                </a:solidFill>
                <a:latin typeface="+mj-lt"/>
                <a:cs typeface="B Nazanin" panose="00000400000000000000" pitchFamily="2" charset="-78"/>
              </a:rPr>
              <a:t>شناخت سیرتحول و تکامل تاریخ شهرسازی و تمدن شهر نشینی </a:t>
            </a:r>
          </a:p>
          <a:p>
            <a:pPr marL="285750" indent="-285750" rtl="1">
              <a:buClr>
                <a:srgbClr val="FF0000"/>
              </a:buClr>
              <a:buFont typeface="Wingdings" panose="05000000000000000000" pitchFamily="2" charset="2"/>
              <a:buChar char="Ø"/>
            </a:pPr>
            <a:r>
              <a:rPr lang="fa-IR" sz="2000" b="1" dirty="0" smtClean="0">
                <a:solidFill>
                  <a:schemeClr val="tx1"/>
                </a:solidFill>
                <a:latin typeface="+mj-lt"/>
                <a:cs typeface="B Nazanin" panose="00000400000000000000" pitchFamily="2" charset="-78"/>
              </a:rPr>
              <a:t>حفظ هویت و اصالت شهری </a:t>
            </a:r>
          </a:p>
          <a:p>
            <a:pPr marL="285750" indent="-285750" rtl="1">
              <a:buClr>
                <a:srgbClr val="FF0000"/>
              </a:buClr>
              <a:buFont typeface="Wingdings" panose="05000000000000000000" pitchFamily="2" charset="2"/>
              <a:buChar char="Ø"/>
            </a:pPr>
            <a:r>
              <a:rPr lang="fa-IR" sz="2000" b="1" dirty="0" smtClean="0">
                <a:solidFill>
                  <a:schemeClr val="tx1"/>
                </a:solidFill>
                <a:latin typeface="+mj-lt"/>
                <a:cs typeface="B Nazanin" panose="00000400000000000000" pitchFamily="2" charset="-78"/>
              </a:rPr>
              <a:t>تبیین حیات شهری بعنوان بر اساس شواهد و مدارک </a:t>
            </a:r>
          </a:p>
          <a:p>
            <a:pPr marL="285750" indent="-285750" rtl="1">
              <a:buClr>
                <a:srgbClr val="FF0000"/>
              </a:buClr>
              <a:buFont typeface="Wingdings" panose="05000000000000000000" pitchFamily="2" charset="2"/>
              <a:buChar char="Ø"/>
            </a:pPr>
            <a:r>
              <a:rPr lang="fa-IR" sz="2000" b="1" dirty="0" smtClean="0">
                <a:solidFill>
                  <a:schemeClr val="tx1"/>
                </a:solidFill>
                <a:latin typeface="+mj-lt"/>
                <a:cs typeface="B Nazanin" panose="00000400000000000000" pitchFamily="2" charset="-78"/>
              </a:rPr>
              <a:t>واجد ارزشهای نادر زیبا شناختی </a:t>
            </a:r>
          </a:p>
          <a:p>
            <a:pPr marL="285750" indent="-285750" rtl="1">
              <a:buClr>
                <a:srgbClr val="FF0000"/>
              </a:buClr>
              <a:buFont typeface="Wingdings" panose="05000000000000000000" pitchFamily="2" charset="2"/>
              <a:buChar char="Ø"/>
            </a:pPr>
            <a:r>
              <a:rPr lang="fa-IR" sz="2000" b="1" dirty="0" smtClean="0">
                <a:solidFill>
                  <a:schemeClr val="tx1"/>
                </a:solidFill>
                <a:latin typeface="+mj-lt"/>
                <a:cs typeface="B Nazanin" panose="00000400000000000000" pitchFamily="2" charset="-78"/>
              </a:rPr>
              <a:t>در مواردی محل سکونت و معیشت بخشی از شهروندان     </a:t>
            </a:r>
          </a:p>
          <a:p>
            <a:pPr marL="285750" indent="-285750" rtl="1">
              <a:buClr>
                <a:srgbClr val="FF0000"/>
              </a:buClr>
              <a:buFont typeface="Wingdings" panose="05000000000000000000" pitchFamily="2" charset="2"/>
              <a:buChar char="Ø"/>
            </a:pPr>
            <a:r>
              <a:rPr lang="fa-IR" sz="2000" b="1" dirty="0" smtClean="0">
                <a:solidFill>
                  <a:schemeClr val="tx1"/>
                </a:solidFill>
                <a:latin typeface="+mj-lt"/>
                <a:cs typeface="B Nazanin" panose="00000400000000000000" pitchFamily="2" charset="-78"/>
              </a:rPr>
              <a:t>  آسیب پذیر بودن در برابر بلایای طبیعی            </a:t>
            </a:r>
            <a:endParaRPr lang="fa-IR" sz="2000" b="1" dirty="0">
              <a:solidFill>
                <a:schemeClr val="tx1"/>
              </a:solidFill>
              <a:latin typeface="+mj-lt"/>
              <a:cs typeface="B Nazanin" panose="00000400000000000000" pitchFamily="2" charset="-78"/>
            </a:endParaRPr>
          </a:p>
          <a:p>
            <a:pPr rtl="1"/>
            <a:endParaRPr lang="fa-IR" b="1" dirty="0">
              <a:solidFill>
                <a:srgbClr val="5E1C02"/>
              </a:solidFill>
              <a:latin typeface="+mj-lt"/>
              <a:cs typeface="B Nazanin" panose="00000400000000000000" pitchFamily="2" charset="-78"/>
            </a:endParaRPr>
          </a:p>
          <a:p>
            <a:pPr rtl="1"/>
            <a:endParaRPr lang="en-US" b="1" dirty="0">
              <a:solidFill>
                <a:srgbClr val="5E1C02"/>
              </a:solidFill>
              <a:latin typeface="+mj-lt"/>
              <a:cs typeface="B Nazanin" panose="00000400000000000000" pitchFamily="2" charset="-78"/>
            </a:endParaRPr>
          </a:p>
        </p:txBody>
      </p:sp>
      <p:sp>
        <p:nvSpPr>
          <p:cNvPr id="6" name="Right Arrow 5"/>
          <p:cNvSpPr/>
          <p:nvPr/>
        </p:nvSpPr>
        <p:spPr>
          <a:xfrm>
            <a:off x="8166686" y="1277613"/>
            <a:ext cx="502276" cy="296214"/>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defTabSz="457200" rtl="0"/>
            <a:endParaRPr lang="en-US">
              <a:solidFill>
                <a:prstClr val="white"/>
              </a:solidFill>
            </a:endParaRPr>
          </a:p>
        </p:txBody>
      </p:sp>
      <p:pic>
        <p:nvPicPr>
          <p:cNvPr id="7" name="Picture 6"/>
          <p:cNvPicPr>
            <a:picLocks noChangeAspect="1"/>
          </p:cNvPicPr>
          <p:nvPr/>
        </p:nvPicPr>
        <p:blipFill>
          <a:blip r:embed="rId2"/>
          <a:stretch>
            <a:fillRect/>
          </a:stretch>
        </p:blipFill>
        <p:spPr>
          <a:xfrm rot="10800000">
            <a:off x="5143497" y="1277613"/>
            <a:ext cx="524301" cy="353599"/>
          </a:xfrm>
          <a:prstGeom prst="rect">
            <a:avLst/>
          </a:prstGeom>
        </p:spPr>
      </p:pic>
      <p:pic>
        <p:nvPicPr>
          <p:cNvPr id="9" name="Picture 8"/>
          <p:cNvPicPr>
            <a:picLocks noChangeAspect="1"/>
          </p:cNvPicPr>
          <p:nvPr/>
        </p:nvPicPr>
        <p:blipFill>
          <a:blip r:embed="rId3"/>
          <a:stretch>
            <a:fillRect/>
          </a:stretch>
        </p:blipFill>
        <p:spPr>
          <a:xfrm rot="16200000">
            <a:off x="6659915" y="1716563"/>
            <a:ext cx="524301" cy="353599"/>
          </a:xfrm>
          <a:prstGeom prst="rect">
            <a:avLst/>
          </a:prstGeom>
        </p:spPr>
      </p:pic>
    </p:spTree>
    <p:extLst>
      <p:ext uri="{BB962C8B-B14F-4D97-AF65-F5344CB8AC3E}">
        <p14:creationId xmlns:p14="http://schemas.microsoft.com/office/powerpoint/2010/main" val="881889951"/>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80534" y="293471"/>
            <a:ext cx="10956648" cy="5500467"/>
          </a:xfrm>
        </p:spPr>
        <p:txBody>
          <a:bodyPr>
            <a:normAutofit fontScale="85000" lnSpcReduction="10000"/>
          </a:bodyPr>
          <a:lstStyle/>
          <a:p>
            <a:pPr marL="0" indent="0" algn="r" rtl="1">
              <a:buNone/>
            </a:pPr>
            <a:r>
              <a:rPr lang="fa-IR" sz="3300" b="1" dirty="0" smtClean="0">
                <a:solidFill>
                  <a:schemeClr val="tx1"/>
                </a:solidFill>
                <a:cs typeface="B Nazanin" panose="00000400000000000000" pitchFamily="2" charset="-78"/>
              </a:rPr>
              <a:t>آسیب های ناشی از بی توجهی به بافت های قدیمی شهر : </a:t>
            </a:r>
          </a:p>
          <a:p>
            <a:pPr algn="l">
              <a:buClr>
                <a:srgbClr val="FF0000"/>
              </a:buClr>
              <a:buFont typeface="Wingdings" panose="05000000000000000000" pitchFamily="2" charset="2"/>
              <a:buChar char="Ø"/>
            </a:pPr>
            <a:r>
              <a:rPr lang="fa-IR" b="1" dirty="0" smtClean="0">
                <a:solidFill>
                  <a:schemeClr val="tx1"/>
                </a:solidFill>
                <a:cs typeface="B Nazanin" panose="00000400000000000000" pitchFamily="2" charset="-78"/>
              </a:rPr>
              <a:t>    </a:t>
            </a:r>
          </a:p>
          <a:p>
            <a:pPr algn="l">
              <a:buClr>
                <a:srgbClr val="FF0000"/>
              </a:buClr>
              <a:buFont typeface="Wingdings" panose="05000000000000000000" pitchFamily="2" charset="2"/>
              <a:buChar char="Ø"/>
            </a:pPr>
            <a:endParaRPr lang="fa-IR" b="1" dirty="0">
              <a:solidFill>
                <a:schemeClr val="tx1"/>
              </a:solidFill>
              <a:cs typeface="B Nazanin" panose="00000400000000000000" pitchFamily="2" charset="-78"/>
            </a:endParaRPr>
          </a:p>
          <a:p>
            <a:pPr algn="l">
              <a:lnSpc>
                <a:spcPct val="170000"/>
              </a:lnSpc>
              <a:buClr>
                <a:srgbClr val="FF0000"/>
              </a:buClr>
              <a:buFont typeface="Wingdings" panose="05000000000000000000" pitchFamily="2" charset="2"/>
              <a:buChar char="Ø"/>
            </a:pPr>
            <a:r>
              <a:rPr lang="fa-IR" b="1" dirty="0" smtClean="0">
                <a:solidFill>
                  <a:schemeClr val="tx1"/>
                </a:solidFill>
                <a:cs typeface="B Nazanin" panose="00000400000000000000" pitchFamily="2" charset="-78"/>
              </a:rPr>
              <a:t> </a:t>
            </a:r>
          </a:p>
          <a:p>
            <a:pPr marL="0" indent="0" algn="r" rtl="1">
              <a:lnSpc>
                <a:spcPct val="170000"/>
              </a:lnSpc>
              <a:buClr>
                <a:srgbClr val="FF0000"/>
              </a:buClr>
              <a:buNone/>
            </a:pPr>
            <a:r>
              <a:rPr lang="fa-IR" b="1" dirty="0">
                <a:solidFill>
                  <a:schemeClr val="tx1"/>
                </a:solidFill>
                <a:cs typeface="B Nazanin" panose="00000400000000000000" pitchFamily="2" charset="-78"/>
              </a:rPr>
              <a:t> </a:t>
            </a:r>
            <a:endParaRPr lang="fa-IR" b="1" dirty="0" smtClean="0">
              <a:solidFill>
                <a:schemeClr val="tx1"/>
              </a:solidFill>
              <a:cs typeface="B Nazanin" panose="00000400000000000000" pitchFamily="2" charset="-78"/>
            </a:endParaRPr>
          </a:p>
          <a:p>
            <a:pPr marL="0" indent="0" algn="r" rtl="1">
              <a:lnSpc>
                <a:spcPct val="170000"/>
              </a:lnSpc>
              <a:buClr>
                <a:srgbClr val="FF0000"/>
              </a:buClr>
              <a:buNone/>
            </a:pPr>
            <a:r>
              <a:rPr lang="ar-SA" sz="2100" b="1" dirty="0" smtClean="0">
                <a:solidFill>
                  <a:schemeClr val="tx1"/>
                </a:solidFill>
                <a:cs typeface="B Nazanin" panose="00000400000000000000" pitchFamily="2" charset="-78"/>
              </a:rPr>
              <a:t>عدم </a:t>
            </a:r>
            <a:r>
              <a:rPr lang="ar-SA" sz="2100" b="1" dirty="0">
                <a:solidFill>
                  <a:schemeClr val="tx1"/>
                </a:solidFill>
                <a:cs typeface="B Nazanin" panose="00000400000000000000" pitchFamily="2" charset="-78"/>
              </a:rPr>
              <a:t>تمكن مالي اين ساكنان خود و برخورد صرف سرپناه بودن از جانب آن ها، مشكلات بافتها ی  قديمي و محله های مسكوني بخش مركزي را دو چندان نمود و روند تخريب و فرسودگي بافت با سرعت بيشتري ادامه يافت. طبيعي است كه در چنين بافت اجتماعي بوجود آمده كه فاقد تجانس و هماهنگي فرهنگي ميباشد و با جدايي و بيگانگي ساكنان نسبت به يكديگر مواجه است، فرسودگي تشديد خواهد شد. فضاي مخروبه حتي بر رفتار و منش و سلامت جسمي و روحي انسان تأثير مستقيم دارد. مسلما فضاهاي شهري بيش از حد فرسوده، مخروبه و بيغوله ها، بستر ساز ناهنجار يهاي اجتماعي نيز مي گردند و مكانهايي افسرده، مغشوش ، ناامن و بدون مشاركت ساكنان را پي ميريزند. در مجموع در اين گونه بافتها زندگي سالم شهري در جريان نيست و روز به روز حيات شهري و مدني آ نها با مخاطرات جديد و بيشتر نسبت به گذشته تهديد ميشود </a:t>
            </a:r>
            <a:r>
              <a:rPr lang="fa-IR" sz="2100" b="1" dirty="0" smtClean="0">
                <a:solidFill>
                  <a:schemeClr val="tx1"/>
                </a:solidFill>
                <a:cs typeface="B Nazanin" panose="00000400000000000000" pitchFamily="2" charset="-78"/>
              </a:rPr>
              <a:t>. حال در ادامه به بررسی نظریات </a:t>
            </a:r>
            <a:r>
              <a:rPr lang="fa-IR" sz="2100" b="1" smtClean="0">
                <a:solidFill>
                  <a:schemeClr val="tx1"/>
                </a:solidFill>
                <a:cs typeface="B Nazanin" panose="00000400000000000000" pitchFamily="2" charset="-78"/>
              </a:rPr>
              <a:t>کامیلو زیته </a:t>
            </a:r>
            <a:r>
              <a:rPr lang="fa-IR" sz="2100" b="1" dirty="0" smtClean="0">
                <a:solidFill>
                  <a:schemeClr val="tx1"/>
                </a:solidFill>
                <a:cs typeface="B Nazanin" panose="00000400000000000000" pitchFamily="2" charset="-78"/>
              </a:rPr>
              <a:t>در زمینه مرمت شهری و برخورد با آثار کهن شهری می پردازیم  .                                                         </a:t>
            </a:r>
          </a:p>
          <a:p>
            <a:pPr algn="l">
              <a:buClr>
                <a:srgbClr val="FF0000"/>
              </a:buClr>
              <a:buFont typeface="Wingdings" panose="05000000000000000000" pitchFamily="2" charset="2"/>
              <a:buChar char="Ø"/>
            </a:pPr>
            <a:endParaRPr lang="fa-IR" b="1" dirty="0">
              <a:solidFill>
                <a:schemeClr val="tx1"/>
              </a:solidFill>
              <a:cs typeface="B Nazanin" panose="00000400000000000000" pitchFamily="2" charset="-78"/>
            </a:endParaRPr>
          </a:p>
          <a:p>
            <a:pPr algn="l">
              <a:buClr>
                <a:srgbClr val="FF0000"/>
              </a:buClr>
              <a:buFont typeface="Wingdings" panose="05000000000000000000" pitchFamily="2" charset="2"/>
              <a:buChar char="Ø"/>
            </a:pPr>
            <a:endParaRPr lang="en-US" b="1" dirty="0">
              <a:solidFill>
                <a:schemeClr val="tx1"/>
              </a:solidFill>
              <a:cs typeface="B Nazanin" panose="00000400000000000000" pitchFamily="2" charset="-78"/>
            </a:endParaRPr>
          </a:p>
        </p:txBody>
      </p:sp>
      <p:sp>
        <p:nvSpPr>
          <p:cNvPr id="5" name="Pentagon 4"/>
          <p:cNvSpPr/>
          <p:nvPr/>
        </p:nvSpPr>
        <p:spPr>
          <a:xfrm>
            <a:off x="1297898" y="620329"/>
            <a:ext cx="2588654" cy="529983"/>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rtl="0"/>
            <a:r>
              <a:rPr lang="fa-IR" b="1" dirty="0">
                <a:ln w="10160">
                  <a:solidFill>
                    <a:srgbClr val="D3BA55"/>
                  </a:solidFill>
                  <a:prstDash val="solid"/>
                </a:ln>
                <a:solidFill>
                  <a:srgbClr val="FFFFFF"/>
                </a:solidFill>
                <a:effectLst>
                  <a:outerShdw blurRad="38100" dist="22860" dir="5400000" algn="tl" rotWithShape="0">
                    <a:srgbClr val="000000">
                      <a:alpha val="30000"/>
                    </a:srgbClr>
                  </a:outerShdw>
                </a:effectLst>
                <a:cs typeface="B Nazanin" panose="00000400000000000000" pitchFamily="2" charset="-78"/>
              </a:rPr>
              <a:t>حرکت سکونتی شهروندان به بافت های جدید </a:t>
            </a:r>
            <a:endParaRPr lang="en-US" b="1" dirty="0">
              <a:ln w="10160">
                <a:solidFill>
                  <a:srgbClr val="D3BA55"/>
                </a:solidFill>
                <a:prstDash val="solid"/>
              </a:ln>
              <a:solidFill>
                <a:srgbClr val="FFFFFF"/>
              </a:solidFill>
              <a:effectLst>
                <a:outerShdw blurRad="38100" dist="22860" dir="5400000" algn="tl" rotWithShape="0">
                  <a:srgbClr val="000000">
                    <a:alpha val="30000"/>
                  </a:srgbClr>
                </a:outerShdw>
              </a:effectLst>
              <a:cs typeface="B Nazanin" panose="00000400000000000000" pitchFamily="2" charset="-78"/>
            </a:endParaRPr>
          </a:p>
        </p:txBody>
      </p:sp>
      <p:sp>
        <p:nvSpPr>
          <p:cNvPr id="8" name="Pentagon 7"/>
          <p:cNvSpPr/>
          <p:nvPr/>
        </p:nvSpPr>
        <p:spPr>
          <a:xfrm>
            <a:off x="1297898" y="1477170"/>
            <a:ext cx="2588654" cy="506569"/>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rtl="0"/>
            <a:r>
              <a:rPr lang="fa-IR" b="1" dirty="0">
                <a:ln w="10160">
                  <a:solidFill>
                    <a:srgbClr val="D3BA55"/>
                  </a:solidFill>
                  <a:prstDash val="solid"/>
                </a:ln>
                <a:solidFill>
                  <a:srgbClr val="FFFFFF"/>
                </a:solidFill>
                <a:effectLst>
                  <a:outerShdw blurRad="38100" dist="22860" dir="5400000" algn="tl" rotWithShape="0">
                    <a:srgbClr val="000000">
                      <a:alpha val="30000"/>
                    </a:srgbClr>
                  </a:outerShdw>
                </a:effectLst>
                <a:cs typeface="B Nazanin" panose="00000400000000000000" pitchFamily="2" charset="-78"/>
              </a:rPr>
              <a:t>جایگزینی قشر کم درآمد و روستایی </a:t>
            </a:r>
            <a:endParaRPr lang="en-US" b="1" dirty="0">
              <a:ln w="10160">
                <a:solidFill>
                  <a:srgbClr val="D3BA55"/>
                </a:solidFill>
                <a:prstDash val="solid"/>
              </a:ln>
              <a:solidFill>
                <a:srgbClr val="FFFFFF"/>
              </a:solidFill>
              <a:effectLst>
                <a:outerShdw blurRad="38100" dist="22860" dir="5400000" algn="tl" rotWithShape="0">
                  <a:srgbClr val="000000">
                    <a:alpha val="30000"/>
                  </a:srgbClr>
                </a:outerShdw>
              </a:effectLst>
              <a:cs typeface="B Nazanin" panose="00000400000000000000" pitchFamily="2" charset="-78"/>
            </a:endParaRPr>
          </a:p>
        </p:txBody>
      </p:sp>
    </p:spTree>
    <p:extLst>
      <p:ext uri="{BB962C8B-B14F-4D97-AF65-F5344CB8AC3E}">
        <p14:creationId xmlns:p14="http://schemas.microsoft.com/office/powerpoint/2010/main" val="3695247542"/>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39876" y="-2625915"/>
            <a:ext cx="8187071" cy="4064627"/>
          </a:xfrm>
        </p:spPr>
        <p:txBody>
          <a:bodyPr/>
          <a:lstStyle/>
          <a:p>
            <a:pPr algn="r" rtl="1"/>
            <a:r>
              <a:rPr lang="fa-IR" b="1" spc="0" dirty="0" smtClean="0">
                <a:cs typeface="B Kourosh" panose="00000400000000000000" pitchFamily="2" charset="-78"/>
              </a:rPr>
              <a:t>کامیلو زیته </a:t>
            </a:r>
            <a:endParaRPr lang="en-US" b="1" spc="0" dirty="0">
              <a:cs typeface="B Kourosh" panose="00000400000000000000" pitchFamily="2" charset="-78"/>
            </a:endParaRPr>
          </a:p>
        </p:txBody>
      </p:sp>
      <p:sp>
        <p:nvSpPr>
          <p:cNvPr id="3" name="Content Placeholder 2"/>
          <p:cNvSpPr>
            <a:spLocks noGrp="1"/>
          </p:cNvSpPr>
          <p:nvPr>
            <p:ph type="body" idx="1"/>
          </p:nvPr>
        </p:nvSpPr>
        <p:spPr>
          <a:xfrm>
            <a:off x="2982350" y="1603717"/>
            <a:ext cx="4697760" cy="5064369"/>
          </a:xfrm>
        </p:spPr>
        <p:txBody>
          <a:bodyPr>
            <a:normAutofit/>
          </a:bodyPr>
          <a:lstStyle/>
          <a:p>
            <a:pPr algn="r" rtl="1">
              <a:lnSpc>
                <a:spcPct val="150000"/>
              </a:lnSpc>
            </a:pPr>
            <a:r>
              <a:rPr lang="ar-SA" sz="2400" spc="0" dirty="0">
                <a:solidFill>
                  <a:schemeClr val="tx1"/>
                </a:solidFill>
                <a:cs typeface="B Nazanin" panose="00000400000000000000" pitchFamily="2" charset="-78"/>
              </a:rPr>
              <a:t>کامیلو </a:t>
            </a:r>
            <a:r>
              <a:rPr lang="fa-IR" sz="2400" spc="0" dirty="0" smtClean="0">
                <a:solidFill>
                  <a:schemeClr val="tx1"/>
                </a:solidFill>
                <a:cs typeface="B Nazanin" panose="00000400000000000000" pitchFamily="2" charset="-78"/>
              </a:rPr>
              <a:t>ز</a:t>
            </a:r>
            <a:r>
              <a:rPr lang="ar-SA" sz="2400" spc="0" dirty="0" smtClean="0">
                <a:solidFill>
                  <a:schemeClr val="tx1"/>
                </a:solidFill>
                <a:cs typeface="B Nazanin" panose="00000400000000000000" pitchFamily="2" charset="-78"/>
              </a:rPr>
              <a:t>یته </a:t>
            </a:r>
            <a:r>
              <a:rPr lang="en-US" sz="2400" spc="0" dirty="0" smtClean="0">
                <a:solidFill>
                  <a:schemeClr val="tx1"/>
                </a:solidFill>
                <a:cs typeface="B Nazanin" panose="00000400000000000000" pitchFamily="2" charset="-78"/>
              </a:rPr>
              <a:t>( </a:t>
            </a:r>
            <a:r>
              <a:rPr lang="en-US" sz="2400" spc="0" dirty="0">
                <a:solidFill>
                  <a:schemeClr val="tx1"/>
                </a:solidFill>
                <a:cs typeface="B Nazanin" panose="00000400000000000000" pitchFamily="2" charset="-78"/>
              </a:rPr>
              <a:t>Camillo </a:t>
            </a:r>
            <a:r>
              <a:rPr lang="en-US" sz="2400" spc="0" dirty="0" err="1">
                <a:solidFill>
                  <a:schemeClr val="tx1"/>
                </a:solidFill>
                <a:cs typeface="B Nazanin" panose="00000400000000000000" pitchFamily="2" charset="-78"/>
              </a:rPr>
              <a:t>Sitte</a:t>
            </a:r>
            <a:r>
              <a:rPr lang="en-US" sz="2400" spc="0" dirty="0">
                <a:solidFill>
                  <a:schemeClr val="tx1"/>
                </a:solidFill>
                <a:cs typeface="B Nazanin" panose="00000400000000000000" pitchFamily="2" charset="-78"/>
              </a:rPr>
              <a:t> )</a:t>
            </a:r>
            <a:r>
              <a:rPr lang="ar-SA" sz="2400" spc="0" dirty="0">
                <a:solidFill>
                  <a:schemeClr val="tx1"/>
                </a:solidFill>
                <a:cs typeface="B Nazanin" panose="00000400000000000000" pitchFamily="2" charset="-78"/>
              </a:rPr>
              <a:t>یک معمار </a:t>
            </a:r>
            <a:r>
              <a:rPr lang="ar-SA" sz="2400" spc="0" dirty="0" smtClean="0">
                <a:solidFill>
                  <a:schemeClr val="tx1"/>
                </a:solidFill>
                <a:cs typeface="B Nazanin" panose="00000400000000000000" pitchFamily="2" charset="-78"/>
              </a:rPr>
              <a:t>ا</a:t>
            </a:r>
            <a:r>
              <a:rPr lang="fa-IR" sz="2400" spc="0" dirty="0">
                <a:solidFill>
                  <a:schemeClr val="tx1"/>
                </a:solidFill>
                <a:cs typeface="B Nazanin" panose="00000400000000000000" pitchFamily="2" charset="-78"/>
              </a:rPr>
              <a:t>ت</a:t>
            </a:r>
            <a:r>
              <a:rPr lang="ar-SA" sz="2400" spc="0" dirty="0" smtClean="0">
                <a:solidFill>
                  <a:schemeClr val="tx1"/>
                </a:solidFill>
                <a:cs typeface="B Nazanin" panose="00000400000000000000" pitchFamily="2" charset="-78"/>
              </a:rPr>
              <a:t>ریشی </a:t>
            </a:r>
            <a:r>
              <a:rPr lang="ar-SA" sz="2400" spc="0" dirty="0">
                <a:solidFill>
                  <a:schemeClr val="tx1"/>
                </a:solidFill>
                <a:cs typeface="B Nazanin" panose="00000400000000000000" pitchFamily="2" charset="-78"/>
              </a:rPr>
              <a:t>بود که در شهر سالزبورگ مدتها مدیر </a:t>
            </a:r>
            <a:r>
              <a:rPr lang="ar-SA" sz="2400" spc="0" dirty="0" smtClean="0">
                <a:solidFill>
                  <a:schemeClr val="tx1"/>
                </a:solidFill>
                <a:cs typeface="B Nazanin" panose="00000400000000000000" pitchFamily="2" charset="-78"/>
              </a:rPr>
              <a:t>مد</a:t>
            </a:r>
            <a:r>
              <a:rPr lang="fa-IR" sz="2400" spc="0" dirty="0" smtClean="0">
                <a:solidFill>
                  <a:schemeClr val="tx1"/>
                </a:solidFill>
                <a:cs typeface="B Nazanin" panose="00000400000000000000" pitchFamily="2" charset="-78"/>
              </a:rPr>
              <a:t>ر</a:t>
            </a:r>
            <a:r>
              <a:rPr lang="ar-SA" sz="2400" spc="0" dirty="0" smtClean="0">
                <a:solidFill>
                  <a:schemeClr val="tx1"/>
                </a:solidFill>
                <a:cs typeface="B Nazanin" panose="00000400000000000000" pitchFamily="2" charset="-78"/>
              </a:rPr>
              <a:t>سه </a:t>
            </a:r>
            <a:r>
              <a:rPr lang="ar-SA" sz="2400" spc="0" dirty="0">
                <a:solidFill>
                  <a:schemeClr val="tx1"/>
                </a:solidFill>
                <a:cs typeface="B Nazanin" panose="00000400000000000000" pitchFamily="2" charset="-78"/>
              </a:rPr>
              <a:t>معماری «اشتاتس گوربه شوله» بوده و نظریات طراحی شهری خود را در قالب یک دفترچه منتشر کرد.وی به علت سفر های بسیاری که در اروپا و مشرق زمین داشته است دارای اطلاعات و مطالعات بسیاری بود و دفترچه وی بارها در فرانسه ، آلمان ، ایتالیا و سایر کشورهای اروپایی تجدید چاپ گردیده است</a:t>
            </a:r>
            <a:r>
              <a:rPr lang="en-US" sz="2400" spc="0" dirty="0" smtClean="0">
                <a:solidFill>
                  <a:schemeClr val="tx1"/>
                </a:solidFill>
                <a:cs typeface="B Nazanin" panose="00000400000000000000" pitchFamily="2" charset="-78"/>
              </a:rPr>
              <a:t>.</a:t>
            </a:r>
            <a:endParaRPr lang="fa-IR" sz="2400" spc="0" dirty="0" smtClean="0">
              <a:solidFill>
                <a:schemeClr val="tx1"/>
              </a:solidFill>
              <a:cs typeface="B Nazanin" panose="00000400000000000000" pitchFamily="2" charset="-78"/>
            </a:endParaRPr>
          </a:p>
          <a:p>
            <a:pPr marL="0" indent="0" algn="r" rtl="1">
              <a:buNone/>
            </a:pPr>
            <a:endParaRPr lang="en-US" sz="2400" spc="0" dirty="0">
              <a:solidFill>
                <a:schemeClr val="tx1"/>
              </a:solidFill>
              <a:cs typeface="B Nazanin" panose="00000400000000000000" pitchFamily="2"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42873" y="1709718"/>
            <a:ext cx="3048243" cy="420085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87201041"/>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79814" y="1322362"/>
            <a:ext cx="10178322" cy="5302817"/>
          </a:xfrm>
        </p:spPr>
        <p:txBody>
          <a:bodyPr>
            <a:normAutofit/>
          </a:bodyPr>
          <a:lstStyle/>
          <a:p>
            <a:pPr marL="0" indent="0" algn="r" rtl="1">
              <a:lnSpc>
                <a:spcPct val="150000"/>
              </a:lnSpc>
              <a:buNone/>
            </a:pPr>
            <a:r>
              <a:rPr lang="en-US" sz="2400" b="1" dirty="0">
                <a:solidFill>
                  <a:schemeClr val="tx1"/>
                </a:solidFill>
                <a:cs typeface="B Nazanin" panose="00000400000000000000" pitchFamily="2" charset="-78"/>
              </a:rPr>
              <a:t>” </a:t>
            </a:r>
            <a:r>
              <a:rPr lang="ar-SA" sz="2400" b="1" dirty="0" smtClean="0">
                <a:solidFill>
                  <a:schemeClr val="tx1"/>
                </a:solidFill>
                <a:cs typeface="B Nazanin" panose="00000400000000000000" pitchFamily="2" charset="-78"/>
              </a:rPr>
              <a:t>کامیلو</a:t>
            </a:r>
            <a:r>
              <a:rPr lang="fa-IR" sz="2400" b="1" dirty="0" smtClean="0">
                <a:solidFill>
                  <a:schemeClr val="tx1"/>
                </a:solidFill>
                <a:cs typeface="B Nazanin" panose="00000400000000000000" pitchFamily="2" charset="-78"/>
              </a:rPr>
              <a:t>ز</a:t>
            </a:r>
            <a:r>
              <a:rPr lang="ar-SA" sz="2400" b="1" dirty="0" smtClean="0">
                <a:solidFill>
                  <a:schemeClr val="tx1"/>
                </a:solidFill>
                <a:cs typeface="B Nazanin" panose="00000400000000000000" pitchFamily="2" charset="-78"/>
              </a:rPr>
              <a:t>یته </a:t>
            </a:r>
            <a:r>
              <a:rPr lang="ar-SA" sz="2400" b="1" dirty="0">
                <a:solidFill>
                  <a:schemeClr val="tx1"/>
                </a:solidFill>
                <a:cs typeface="B Nazanin" panose="00000400000000000000" pitchFamily="2" charset="-78"/>
              </a:rPr>
              <a:t>” از شهرسازان قرن معاصر است که به شهرسازی هنری می اندیشد. وی به ارزش هنر و زیبایی در شهرسازی دوران گذشته اشاره می کند و معتقد است که جذابیت شهرهای مدرن که به طور مکانیکی شکل گرفته از دست رفته است. زندگی مردم از فضاهای شهری محو شده ، بنابراین باید محیطی ایجاد کرد که از نظر جسمی و روانی برای نیازهای شهروندان کارایی داشته باشد. به این ترتیب ” </a:t>
            </a:r>
            <a:r>
              <a:rPr lang="fa-IR" sz="2400" b="1" dirty="0" smtClean="0">
                <a:solidFill>
                  <a:schemeClr val="tx1"/>
                </a:solidFill>
                <a:cs typeface="B Nazanin" panose="00000400000000000000" pitchFamily="2" charset="-78"/>
              </a:rPr>
              <a:t>ز</a:t>
            </a:r>
            <a:r>
              <a:rPr lang="ar-SA" sz="2400" b="1" dirty="0" smtClean="0">
                <a:solidFill>
                  <a:schemeClr val="tx1"/>
                </a:solidFill>
                <a:cs typeface="B Nazanin" panose="00000400000000000000" pitchFamily="2" charset="-78"/>
              </a:rPr>
              <a:t>یته </a:t>
            </a:r>
            <a:r>
              <a:rPr lang="ar-SA" sz="2400" b="1" dirty="0">
                <a:solidFill>
                  <a:schemeClr val="tx1"/>
                </a:solidFill>
                <a:cs typeface="B Nazanin" panose="00000400000000000000" pitchFamily="2" charset="-78"/>
              </a:rPr>
              <a:t>” هنر شکل سازی را به هنر فضا تبدیل می کند و معتقد است شهر باید حداقل چند میدان و خیابان اصلی داشته باشد ، که برای ساکنین آن لذت بخش و افتخار آفرین باشد ، روح شهریت را زنده کند و احساسات پاک و بزرگ را در جوانان پروش دهد. </a:t>
            </a:r>
            <a:endParaRPr lang="fa-IR" sz="2400" b="1" dirty="0">
              <a:solidFill>
                <a:schemeClr val="tx1"/>
              </a:solidFill>
              <a:cs typeface="B Nazanin" panose="00000400000000000000" pitchFamily="2" charset="-78"/>
            </a:endParaRPr>
          </a:p>
          <a:p>
            <a:pPr marL="0" indent="0" algn="r" rtl="1">
              <a:lnSpc>
                <a:spcPct val="150000"/>
              </a:lnSpc>
              <a:buNone/>
            </a:pPr>
            <a:endParaRPr lang="en-US" sz="2400" b="1" dirty="0">
              <a:solidFill>
                <a:schemeClr val="tx1"/>
              </a:solidFill>
              <a:cs typeface="B Nazanin" panose="00000400000000000000" pitchFamily="2" charset="-78"/>
            </a:endParaRPr>
          </a:p>
        </p:txBody>
      </p:sp>
    </p:spTree>
    <p:extLst>
      <p:ext uri="{BB962C8B-B14F-4D97-AF65-F5344CB8AC3E}">
        <p14:creationId xmlns:p14="http://schemas.microsoft.com/office/powerpoint/2010/main" val="3147389729"/>
      </p:ext>
    </p:extLst>
  </p:cSld>
  <p:clrMapOvr>
    <a:masterClrMapping/>
  </p:clrMapOvr>
  <p:transition spd="med">
    <p:pul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030211" y="1191593"/>
            <a:ext cx="8596668" cy="5950039"/>
          </a:xfrm>
        </p:spPr>
        <p:txBody>
          <a:bodyPr>
            <a:normAutofit lnSpcReduction="10000"/>
          </a:bodyPr>
          <a:lstStyle/>
          <a:p>
            <a:pPr algn="r" rtl="1">
              <a:lnSpc>
                <a:spcPct val="160000"/>
              </a:lnSpc>
            </a:pPr>
            <a:r>
              <a:rPr lang="ar-SA" sz="2300" b="1" dirty="0">
                <a:solidFill>
                  <a:schemeClr val="tx1"/>
                </a:solidFill>
                <a:cs typeface="B Nazanin" panose="00000400000000000000" pitchFamily="2" charset="-78"/>
              </a:rPr>
              <a:t>وی ایجاد فضاهایی را که با ترکیب ساختمان های عمودی و یادمان ها ، یک کل هماهنگ و پیوسته را به وجود می آورد برای خوشایند شهروندان وجذب عاشقان فرهنگ و هنر از نقاط مختلف ضروری می داند. محصور بودن فضا ، حس استمرار فضایی از طریق پیوستگی میان ساختمان هاست ، به طوری که فرد از یک نقطه معین در فضای شهری کمترین و یا هیچ شکافی را در دیواره فضای پیرامون خود نبیند. این گسستگی یا شکاف می تواند خیابان باشد ، که در این مورد ” </a:t>
            </a:r>
            <a:r>
              <a:rPr lang="fa-IR" sz="2300" b="1" dirty="0" smtClean="0">
                <a:solidFill>
                  <a:schemeClr val="tx1"/>
                </a:solidFill>
                <a:cs typeface="B Nazanin" panose="00000400000000000000" pitchFamily="2" charset="-78"/>
              </a:rPr>
              <a:t>ز</a:t>
            </a:r>
            <a:r>
              <a:rPr lang="ar-SA" sz="2300" b="1" dirty="0" smtClean="0">
                <a:solidFill>
                  <a:schemeClr val="tx1"/>
                </a:solidFill>
                <a:cs typeface="B Nazanin" panose="00000400000000000000" pitchFamily="2" charset="-78"/>
              </a:rPr>
              <a:t>یته </a:t>
            </a:r>
            <a:r>
              <a:rPr lang="ar-SA" sz="2300" b="1" dirty="0">
                <a:solidFill>
                  <a:schemeClr val="tx1"/>
                </a:solidFill>
                <a:cs typeface="B Nazanin" panose="00000400000000000000" pitchFamily="2" charset="-78"/>
              </a:rPr>
              <a:t>” استفاده از طاق نما ، ستون بندی ، ایجاد دروازه در مدخل میدان و استقرار ورودی ها در یک زاویه غیر مستقیم در دید بیننده را پیشنهاد می </a:t>
            </a:r>
            <a:r>
              <a:rPr lang="ar-SA" sz="2300" b="1" dirty="0" smtClean="0">
                <a:solidFill>
                  <a:schemeClr val="tx1"/>
                </a:solidFill>
                <a:cs typeface="B Nazanin" panose="00000400000000000000" pitchFamily="2" charset="-78"/>
              </a:rPr>
              <a:t>کند</a:t>
            </a:r>
            <a:r>
              <a:rPr lang="fa-IR" sz="2300" b="1" dirty="0" smtClean="0">
                <a:solidFill>
                  <a:schemeClr val="tx1"/>
                </a:solidFill>
                <a:cs typeface="B Nazanin" panose="00000400000000000000" pitchFamily="2" charset="-78"/>
              </a:rPr>
              <a:t>.</a:t>
            </a:r>
          </a:p>
          <a:p>
            <a:pPr marL="0" indent="0" algn="r" rtl="1">
              <a:lnSpc>
                <a:spcPct val="160000"/>
              </a:lnSpc>
              <a:buNone/>
            </a:pPr>
            <a:endParaRPr lang="en-US" sz="2000" b="1" dirty="0">
              <a:solidFill>
                <a:schemeClr val="tx1"/>
              </a:solidFill>
              <a:cs typeface="B Nazanin" panose="00000400000000000000" pitchFamily="2" charset="-78"/>
            </a:endParaRPr>
          </a:p>
          <a:p>
            <a:pPr marL="0" indent="0" algn="r" rtl="1">
              <a:lnSpc>
                <a:spcPct val="160000"/>
              </a:lnSpc>
              <a:buNone/>
            </a:pPr>
            <a:r>
              <a:rPr lang="en-US" b="1" dirty="0">
                <a:solidFill>
                  <a:schemeClr val="tx1"/>
                </a:solidFill>
                <a:cs typeface="B Nazanin" panose="00000400000000000000" pitchFamily="2" charset="-78"/>
              </a:rPr>
              <a:t/>
            </a:r>
            <a:br>
              <a:rPr lang="en-US" b="1" dirty="0">
                <a:solidFill>
                  <a:schemeClr val="tx1"/>
                </a:solidFill>
                <a:cs typeface="B Nazanin" panose="00000400000000000000" pitchFamily="2" charset="-78"/>
              </a:rPr>
            </a:br>
            <a:endParaRPr lang="en-US" b="1" dirty="0">
              <a:solidFill>
                <a:schemeClr val="tx1"/>
              </a:solidFill>
              <a:cs typeface="B Nazanin" panose="00000400000000000000" pitchFamily="2" charset="-78"/>
            </a:endParaRPr>
          </a:p>
        </p:txBody>
      </p:sp>
    </p:spTree>
    <p:extLst>
      <p:ext uri="{BB962C8B-B14F-4D97-AF65-F5344CB8AC3E}">
        <p14:creationId xmlns:p14="http://schemas.microsoft.com/office/powerpoint/2010/main" val="2626674320"/>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65124" y="342314"/>
            <a:ext cx="8596668" cy="716924"/>
          </a:xfrm>
        </p:spPr>
        <p:txBody>
          <a:bodyPr>
            <a:normAutofit fontScale="90000"/>
          </a:bodyPr>
          <a:lstStyle/>
          <a:p>
            <a:pPr algn="r" rtl="1"/>
            <a:r>
              <a:rPr lang="ar-SA" spc="0" dirty="0">
                <a:cs typeface="B Kourosh" panose="00000400000000000000" pitchFamily="2" charset="-78"/>
              </a:rPr>
              <a:t>نظریه کامیلو </a:t>
            </a:r>
            <a:r>
              <a:rPr lang="fa-IR" spc="0" dirty="0" smtClean="0">
                <a:cs typeface="B Kourosh" panose="00000400000000000000" pitchFamily="2" charset="-78"/>
              </a:rPr>
              <a:t>ز</a:t>
            </a:r>
            <a:r>
              <a:rPr lang="ar-SA" spc="0" dirty="0" smtClean="0">
                <a:cs typeface="B Kourosh" panose="00000400000000000000" pitchFamily="2" charset="-78"/>
              </a:rPr>
              <a:t>یت</a:t>
            </a:r>
            <a:r>
              <a:rPr lang="fa-IR" spc="0" dirty="0" smtClean="0">
                <a:cs typeface="B Kourosh" panose="00000400000000000000" pitchFamily="2" charset="-78"/>
              </a:rPr>
              <a:t>ه</a:t>
            </a:r>
            <a:r>
              <a:rPr lang="ar-SA" spc="0" dirty="0" smtClean="0">
                <a:cs typeface="B Kourosh" panose="00000400000000000000" pitchFamily="2" charset="-78"/>
              </a:rPr>
              <a:t>(</a:t>
            </a:r>
            <a:r>
              <a:rPr lang="fa-IR" spc="0" dirty="0">
                <a:cs typeface="B Kourosh" panose="00000400000000000000" pitchFamily="2" charset="-78"/>
              </a:rPr>
              <a:t>۱۹۰۳-۱۸۴۳</a:t>
            </a:r>
            <a:r>
              <a:rPr lang="ar-SA" spc="0" dirty="0">
                <a:cs typeface="B Kourosh" panose="00000400000000000000" pitchFamily="2" charset="-78"/>
              </a:rPr>
              <a:t>م)اتریش</a:t>
            </a:r>
            <a:r>
              <a:rPr lang="en-US" spc="0" dirty="0">
                <a:cs typeface="B Kourosh" panose="00000400000000000000" pitchFamily="2" charset="-78"/>
              </a:rPr>
              <a:t>:</a:t>
            </a:r>
            <a:r>
              <a:rPr lang="en-US" spc="0" dirty="0">
                <a:cs typeface="B Nazanin" panose="00000400000000000000" pitchFamily="2" charset="-78"/>
              </a:rPr>
              <a:t/>
            </a:r>
            <a:br>
              <a:rPr lang="en-US" spc="0" dirty="0">
                <a:cs typeface="B Nazanin" panose="00000400000000000000" pitchFamily="2" charset="-78"/>
              </a:rPr>
            </a:br>
            <a:endParaRPr lang="en-US" spc="0" dirty="0"/>
          </a:p>
        </p:txBody>
      </p:sp>
      <p:sp>
        <p:nvSpPr>
          <p:cNvPr id="3" name="Content Placeholder 2"/>
          <p:cNvSpPr>
            <a:spLocks noGrp="1"/>
          </p:cNvSpPr>
          <p:nvPr>
            <p:ph idx="1"/>
          </p:nvPr>
        </p:nvSpPr>
        <p:spPr>
          <a:xfrm>
            <a:off x="677334" y="1326524"/>
            <a:ext cx="11111392" cy="5531475"/>
          </a:xfrm>
        </p:spPr>
        <p:txBody>
          <a:bodyPr>
            <a:normAutofit/>
          </a:bodyPr>
          <a:lstStyle/>
          <a:p>
            <a:pPr algn="r" rtl="1">
              <a:lnSpc>
                <a:spcPct val="150000"/>
              </a:lnSpc>
            </a:pPr>
            <a:r>
              <a:rPr lang="ar-SA" sz="2400" b="1" dirty="0" smtClean="0">
                <a:solidFill>
                  <a:schemeClr val="tx1"/>
                </a:solidFill>
                <a:cs typeface="B Nazanin" panose="00000400000000000000" pitchFamily="2" charset="-78"/>
              </a:rPr>
              <a:t>افکار </a:t>
            </a:r>
            <a:r>
              <a:rPr lang="ar-SA" sz="2400" b="1" dirty="0">
                <a:solidFill>
                  <a:schemeClr val="tx1"/>
                </a:solidFill>
                <a:cs typeface="B Nazanin" panose="00000400000000000000" pitchFamily="2" charset="-78"/>
              </a:rPr>
              <a:t>کامیلو </a:t>
            </a:r>
            <a:r>
              <a:rPr lang="fa-IR" sz="2400" b="1" dirty="0" smtClean="0">
                <a:solidFill>
                  <a:schemeClr val="tx1"/>
                </a:solidFill>
                <a:cs typeface="B Nazanin" panose="00000400000000000000" pitchFamily="2" charset="-78"/>
              </a:rPr>
              <a:t>زیته</a:t>
            </a:r>
            <a:r>
              <a:rPr lang="ar-SA" sz="2400" b="1" dirty="0" smtClean="0">
                <a:solidFill>
                  <a:schemeClr val="tx1"/>
                </a:solidFill>
                <a:cs typeface="B Nazanin" panose="00000400000000000000" pitchFamily="2" charset="-78"/>
              </a:rPr>
              <a:t> </a:t>
            </a:r>
            <a:r>
              <a:rPr lang="ar-SA" sz="2400" b="1" dirty="0">
                <a:solidFill>
                  <a:schemeClr val="tx1"/>
                </a:solidFill>
                <a:cs typeface="B Nazanin" panose="00000400000000000000" pitchFamily="2" charset="-78"/>
              </a:rPr>
              <a:t>به دلیل توجه و علاقه خاص به مجموعه های معماری متعلق به زمان های گذشته دارای انعکاس و تداوم محسوسی در فرهنگ و مرمت معماری – شهری است</a:t>
            </a:r>
            <a:r>
              <a:rPr lang="en-US" sz="2400" b="1" dirty="0">
                <a:solidFill>
                  <a:schemeClr val="tx1"/>
                </a:solidFill>
                <a:cs typeface="B Nazanin" panose="00000400000000000000" pitchFamily="2" charset="-78"/>
              </a:rPr>
              <a:t>.</a:t>
            </a:r>
          </a:p>
          <a:p>
            <a:pPr algn="r" rtl="1">
              <a:lnSpc>
                <a:spcPct val="150000"/>
              </a:lnSpc>
            </a:pPr>
            <a:r>
              <a:rPr lang="ar-SA" sz="2400" b="1" dirty="0" smtClean="0">
                <a:solidFill>
                  <a:schemeClr val="tx1"/>
                </a:solidFill>
                <a:cs typeface="B Nazanin" panose="00000400000000000000" pitchFamily="2" charset="-78"/>
              </a:rPr>
              <a:t>ارزش </a:t>
            </a:r>
            <a:r>
              <a:rPr lang="ar-SA" sz="2400" b="1" dirty="0">
                <a:solidFill>
                  <a:schemeClr val="tx1"/>
                </a:solidFill>
                <a:cs typeface="B Nazanin" panose="00000400000000000000" pitchFamily="2" charset="-78"/>
              </a:rPr>
              <a:t>هر بنا به محیط اطراف ان بستگی دارد موضوع اصلی در این نظریه روابط فضایی موجود بین بنا و محیط می باشد نه روابط کاربردی بنا ها و فضاهای تهی </a:t>
            </a:r>
            <a:r>
              <a:rPr lang="ar-SA" sz="2400" b="1" dirty="0" smtClean="0">
                <a:solidFill>
                  <a:schemeClr val="tx1"/>
                </a:solidFill>
                <a:cs typeface="B Nazanin" panose="00000400000000000000" pitchFamily="2" charset="-78"/>
              </a:rPr>
              <a:t>مجاورشان</a:t>
            </a:r>
            <a:endParaRPr lang="fa-IR" sz="2400" b="1" dirty="0" smtClean="0">
              <a:solidFill>
                <a:schemeClr val="tx1"/>
              </a:solidFill>
              <a:cs typeface="B Nazanin" panose="00000400000000000000" pitchFamily="2" charset="-78"/>
            </a:endParaRPr>
          </a:p>
          <a:p>
            <a:pPr algn="r" rtl="1">
              <a:lnSpc>
                <a:spcPct val="150000"/>
              </a:lnSpc>
            </a:pPr>
            <a:r>
              <a:rPr lang="ar-SA" sz="2400" b="1" dirty="0" smtClean="0">
                <a:solidFill>
                  <a:schemeClr val="tx1"/>
                </a:solidFill>
                <a:cs typeface="B Nazanin" panose="00000400000000000000" pitchFamily="2" charset="-78"/>
              </a:rPr>
              <a:t>جدا </a:t>
            </a:r>
            <a:r>
              <a:rPr lang="ar-SA" sz="2400" b="1" dirty="0">
                <a:solidFill>
                  <a:schemeClr val="tx1"/>
                </a:solidFill>
                <a:cs typeface="B Nazanin" panose="00000400000000000000" pitchFamily="2" charset="-78"/>
              </a:rPr>
              <a:t>کردن بناهای مهم تاریخی از بناهای اطراف (اعم از بناهایی که همزمان با بنای مهمتر یا بعد از ان یا در زمان بسیار نزدیک به ما ساخته شده است )بجای کمک به معرفی بنا از انعکاس هویت ان خواهد کاست</a:t>
            </a:r>
            <a:r>
              <a:rPr lang="en-US" sz="2400" b="1" dirty="0">
                <a:solidFill>
                  <a:schemeClr val="tx1"/>
                </a:solidFill>
                <a:cs typeface="B Nazanin" panose="00000400000000000000" pitchFamily="2" charset="-78"/>
              </a:rPr>
              <a:t>.</a:t>
            </a:r>
          </a:p>
          <a:p>
            <a:pPr algn="r" rtl="1">
              <a:lnSpc>
                <a:spcPct val="150000"/>
              </a:lnSpc>
            </a:pPr>
            <a:r>
              <a:rPr lang="ar-SA" sz="2400" b="1" dirty="0" smtClean="0">
                <a:solidFill>
                  <a:schemeClr val="tx1"/>
                </a:solidFill>
                <a:cs typeface="B Nazanin" panose="00000400000000000000" pitchFamily="2" charset="-78"/>
              </a:rPr>
              <a:t>میدان </a:t>
            </a:r>
            <a:r>
              <a:rPr lang="ar-SA" sz="2400" b="1" dirty="0">
                <a:solidFill>
                  <a:schemeClr val="tx1"/>
                </a:solidFill>
                <a:cs typeface="B Nazanin" panose="00000400000000000000" pitchFamily="2" charset="-78"/>
              </a:rPr>
              <a:t>ها و فضاهای باز عمومی شهر های قدیمی پس از انکه به صورت لازم مورد مطالعه قرار گرفتند میتوانند ویژگی هایی را عرضه کنند که رهنمون طراحان معماری شهر های تازه باشد.</a:t>
            </a:r>
            <a:endParaRPr lang="en-US" sz="2400" b="1" dirty="0">
              <a:solidFill>
                <a:schemeClr val="tx1"/>
              </a:solidFill>
              <a:cs typeface="B Nazanin" panose="00000400000000000000" pitchFamily="2" charset="-78"/>
            </a:endParaRPr>
          </a:p>
          <a:p>
            <a:pPr marL="0" indent="0">
              <a:lnSpc>
                <a:spcPct val="150000"/>
              </a:lnSpc>
              <a:buNone/>
            </a:pPr>
            <a:endParaRPr lang="en-US" sz="2400" b="1" dirty="0">
              <a:solidFill>
                <a:schemeClr val="tx1"/>
              </a:solidFill>
            </a:endParaRPr>
          </a:p>
        </p:txBody>
      </p:sp>
    </p:spTree>
    <p:extLst>
      <p:ext uri="{BB962C8B-B14F-4D97-AF65-F5344CB8AC3E}">
        <p14:creationId xmlns:p14="http://schemas.microsoft.com/office/powerpoint/2010/main" val="3711633580"/>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19536" y="98474"/>
            <a:ext cx="11083257" cy="4789337"/>
          </a:xfrm>
        </p:spPr>
        <p:txBody>
          <a:bodyPr>
            <a:noAutofit/>
          </a:bodyPr>
          <a:lstStyle/>
          <a:p>
            <a:pPr algn="r" rtl="1">
              <a:lnSpc>
                <a:spcPct val="150000"/>
              </a:lnSpc>
            </a:pPr>
            <a:r>
              <a:rPr lang="fa-IR" sz="2200" dirty="0" smtClean="0">
                <a:solidFill>
                  <a:schemeClr val="tx1"/>
                </a:solidFill>
                <a:cs typeface="B Nazanin" panose="00000400000000000000" pitchFamily="2" charset="-78"/>
              </a:rPr>
              <a:t> </a:t>
            </a:r>
            <a:r>
              <a:rPr lang="fa-IR" sz="2200" b="1" dirty="0">
                <a:solidFill>
                  <a:schemeClr val="tx1"/>
                </a:solidFill>
                <a:cs typeface="B Nazanin" panose="00000400000000000000" pitchFamily="2" charset="-78"/>
              </a:rPr>
              <a:t>وی در عصری ظهور کرد که افکار و اقدامات هوسمان معروف به "هنرمند تخریب " در طراحی شهرها استیلا یافته بود.هم </a:t>
            </a:r>
            <a:r>
              <a:rPr lang="fa-IR" sz="2200" b="1" dirty="0" smtClean="0">
                <a:solidFill>
                  <a:schemeClr val="tx1"/>
                </a:solidFill>
                <a:cs typeface="B Nazanin" panose="00000400000000000000" pitchFamily="2" charset="-78"/>
              </a:rPr>
              <a:t>چنین اقدامات </a:t>
            </a:r>
            <a:r>
              <a:rPr lang="fa-IR" sz="2200" b="1" dirty="0">
                <a:solidFill>
                  <a:schemeClr val="tx1"/>
                </a:solidFill>
                <a:cs typeface="B Nazanin" panose="00000400000000000000" pitchFamily="2" charset="-78"/>
              </a:rPr>
              <a:t>فنی و مهندسی دررًاس برنامه های توسعه شهری قرارداشت. لذا وی درکتاب خود "شهرسازی براساس اصول هنری" با انتقاد از طرا حی ماشینی نتیجه می گیرد که، </a:t>
            </a:r>
            <a:r>
              <a:rPr lang="fa-IR" sz="2200" b="1" dirty="0" smtClean="0">
                <a:solidFill>
                  <a:schemeClr val="tx1"/>
                </a:solidFill>
                <a:cs typeface="B Nazanin" panose="00000400000000000000" pitchFamily="2" charset="-78"/>
              </a:rPr>
              <a:t>شهر تنها </a:t>
            </a:r>
            <a:r>
              <a:rPr lang="fa-IR" sz="2200" b="1" dirty="0">
                <a:solidFill>
                  <a:schemeClr val="tx1"/>
                </a:solidFill>
                <a:cs typeface="B Nazanin" panose="00000400000000000000" pitchFamily="2" charset="-78"/>
              </a:rPr>
              <a:t>یک مو ضوع فنی نیست بلکه فعالیتی هنری است. البته وی از این نکته غافل نیست که شهرسازی هنری درصورتی نتایج مو فقیت آمیز دارد که با شرایط زندگی امروز </a:t>
            </a:r>
            <a:r>
              <a:rPr lang="fa-IR" sz="2200" b="1" dirty="0" smtClean="0">
                <a:solidFill>
                  <a:schemeClr val="tx1"/>
                </a:solidFill>
                <a:cs typeface="B Nazanin" panose="00000400000000000000" pitchFamily="2" charset="-78"/>
              </a:rPr>
              <a:t>مطابقت داشته </a:t>
            </a:r>
            <a:r>
              <a:rPr lang="fa-IR" sz="2200" b="1" dirty="0">
                <a:solidFill>
                  <a:schemeClr val="tx1"/>
                </a:solidFill>
                <a:cs typeface="B Nazanin" panose="00000400000000000000" pitchFamily="2" charset="-78"/>
              </a:rPr>
              <a:t>باشد </a:t>
            </a:r>
            <a:endParaRPr lang="en-US" sz="2200" b="1" dirty="0" smtClean="0">
              <a:solidFill>
                <a:schemeClr val="tx1"/>
              </a:solidFill>
              <a:cs typeface="B Nazanin" panose="00000400000000000000" pitchFamily="2" charset="-78"/>
            </a:endParaRPr>
          </a:p>
          <a:p>
            <a:pPr algn="r" rtl="1">
              <a:lnSpc>
                <a:spcPct val="150000"/>
              </a:lnSpc>
            </a:pPr>
            <a:r>
              <a:rPr lang="fa-IR" sz="2200" b="1" dirty="0" smtClean="0">
                <a:solidFill>
                  <a:schemeClr val="tx1"/>
                </a:solidFill>
                <a:cs typeface="B Nazanin" panose="00000400000000000000" pitchFamily="2" charset="-78"/>
              </a:rPr>
              <a:t>وی </a:t>
            </a:r>
            <a:r>
              <a:rPr lang="fa-IR" sz="2200" b="1" dirty="0">
                <a:solidFill>
                  <a:schemeClr val="tx1"/>
                </a:solidFill>
                <a:cs typeface="B Nazanin" panose="00000400000000000000" pitchFamily="2" charset="-78"/>
              </a:rPr>
              <a:t>عملکرد فضای شهری را تامین نیاز جسمی و روانی مردم، پرورش احساسات پاک و منزه ،خوشنودی شهروندان و جذب عاشقان فرهنگ و هنرو درکل ایجاد </a:t>
            </a:r>
            <a:r>
              <a:rPr lang="fa-IR" sz="2200" b="1" dirty="0" smtClean="0">
                <a:solidFill>
                  <a:schemeClr val="tx1"/>
                </a:solidFill>
                <a:cs typeface="B Nazanin" panose="00000400000000000000" pitchFamily="2" charset="-78"/>
              </a:rPr>
              <a:t>تاثیرات مثبت </a:t>
            </a:r>
            <a:r>
              <a:rPr lang="fa-IR" sz="2200" b="1" dirty="0">
                <a:solidFill>
                  <a:schemeClr val="tx1"/>
                </a:solidFill>
                <a:cs typeface="B Nazanin" panose="00000400000000000000" pitchFamily="2" charset="-78"/>
              </a:rPr>
              <a:t>درذهن انسانها می داند واز این رو برای وی فضاهای عمومی جایی است که زندگی مردم در آن جریان دارد. وی با تفکیک قائل شدن میان فضای عمومی و خصوصی </a:t>
            </a:r>
            <a:r>
              <a:rPr lang="fa-IR" sz="2200" b="1" dirty="0" smtClean="0">
                <a:solidFill>
                  <a:schemeClr val="tx1"/>
                </a:solidFill>
                <a:cs typeface="B Nazanin" panose="00000400000000000000" pitchFamily="2" charset="-78"/>
              </a:rPr>
              <a:t>فضای شهررا </a:t>
            </a:r>
            <a:r>
              <a:rPr lang="fa-IR" sz="2200" b="1" dirty="0">
                <a:solidFill>
                  <a:schemeClr val="tx1"/>
                </a:solidFill>
                <a:cs typeface="B Nazanin" panose="00000400000000000000" pitchFamily="2" charset="-78"/>
              </a:rPr>
              <a:t>تجلی زندگی اجتماعی و عملکرد های حیاتی شهر می داند</a:t>
            </a:r>
            <a:r>
              <a:rPr lang="fa-IR" sz="2200" b="1" dirty="0" smtClean="0">
                <a:solidFill>
                  <a:schemeClr val="tx1"/>
                </a:solidFill>
                <a:cs typeface="B Nazanin" panose="00000400000000000000" pitchFamily="2" charset="-78"/>
              </a:rPr>
              <a:t>.</a:t>
            </a:r>
            <a:endParaRPr lang="en-US" sz="2200" b="1" dirty="0" smtClean="0">
              <a:solidFill>
                <a:schemeClr val="tx1"/>
              </a:solidFill>
              <a:cs typeface="B Nazanin" panose="00000400000000000000" pitchFamily="2" charset="-78"/>
            </a:endParaRPr>
          </a:p>
          <a:p>
            <a:pPr algn="r" rtl="1">
              <a:lnSpc>
                <a:spcPct val="150000"/>
              </a:lnSpc>
            </a:pPr>
            <a:r>
              <a:rPr lang="fa-IR" sz="2200" b="1" dirty="0" smtClean="0">
                <a:solidFill>
                  <a:schemeClr val="tx1"/>
                </a:solidFill>
                <a:cs typeface="B Nazanin" panose="00000400000000000000" pitchFamily="2" charset="-78"/>
              </a:rPr>
              <a:t>" زیته</a:t>
            </a:r>
            <a:r>
              <a:rPr lang="fa-IR" sz="2200" b="1" dirty="0">
                <a:solidFill>
                  <a:schemeClr val="tx1"/>
                </a:solidFill>
                <a:cs typeface="B Nazanin" panose="00000400000000000000" pitchFamily="2" charset="-78"/>
              </a:rPr>
              <a:t>" برای طراحی فضاها به عمل جسمانی فرد که به وسیله آن فضا را </a:t>
            </a:r>
            <a:r>
              <a:rPr lang="fa-IR" sz="2200" b="1" dirty="0" smtClean="0">
                <a:solidFill>
                  <a:schemeClr val="tx1"/>
                </a:solidFill>
                <a:cs typeface="B Nazanin" panose="00000400000000000000" pitchFamily="2" charset="-78"/>
              </a:rPr>
              <a:t>درک </a:t>
            </a:r>
            <a:r>
              <a:rPr lang="fa-IR" sz="2200" b="1" dirty="0">
                <a:solidFill>
                  <a:schemeClr val="tx1"/>
                </a:solidFill>
                <a:cs typeface="B Nazanin" panose="00000400000000000000" pitchFamily="2" charset="-78"/>
              </a:rPr>
              <a:t>می کند ، یعنی "دیدن" </a:t>
            </a:r>
            <a:r>
              <a:rPr lang="fa-IR" sz="2200" b="1" dirty="0" smtClean="0">
                <a:solidFill>
                  <a:schemeClr val="tx1"/>
                </a:solidFill>
                <a:cs typeface="B Nazanin" panose="00000400000000000000" pitchFamily="2" charset="-78"/>
              </a:rPr>
              <a:t>اهمیت فوق </a:t>
            </a:r>
            <a:r>
              <a:rPr lang="fa-IR" sz="2200" b="1" dirty="0">
                <a:solidFill>
                  <a:schemeClr val="tx1"/>
                </a:solidFill>
                <a:cs typeface="B Nazanin" panose="00000400000000000000" pitchFamily="2" charset="-78"/>
              </a:rPr>
              <a:t>العاده می دهد. درنتیجه از نظراو شهرسازی اوعلم روابط است واین روابط باید براساس میزان دید ناظر پیاده در شهر مشخص شود. وی معتقد است، محیط کالبدی </a:t>
            </a:r>
            <a:r>
              <a:rPr lang="fa-IR" sz="2200" b="1" dirty="0" smtClean="0">
                <a:solidFill>
                  <a:schemeClr val="tx1"/>
                </a:solidFill>
                <a:cs typeface="B Nazanin" panose="00000400000000000000" pitchFamily="2" charset="-78"/>
              </a:rPr>
              <a:t>تاثیری قوی </a:t>
            </a:r>
            <a:r>
              <a:rPr lang="fa-IR" sz="2200" b="1" dirty="0">
                <a:solidFill>
                  <a:schemeClr val="tx1"/>
                </a:solidFill>
                <a:cs typeface="B Nazanin" panose="00000400000000000000" pitchFamily="2" charset="-78"/>
              </a:rPr>
              <a:t>برروح انسانها دارد و دربرگیرنده حیات اجتماعی آن است. به </a:t>
            </a:r>
            <a:r>
              <a:rPr lang="fa-IR" sz="2200" b="1" dirty="0" smtClean="0">
                <a:solidFill>
                  <a:schemeClr val="tx1"/>
                </a:solidFill>
                <a:cs typeface="B Nazanin" panose="00000400000000000000" pitchFamily="2" charset="-78"/>
              </a:rPr>
              <a:t>نظر</a:t>
            </a:r>
            <a:r>
              <a:rPr lang="en-US" sz="2200" b="1" dirty="0" smtClean="0">
                <a:solidFill>
                  <a:schemeClr val="tx1"/>
                </a:solidFill>
                <a:cs typeface="B Nazanin" panose="00000400000000000000" pitchFamily="2" charset="-78"/>
              </a:rPr>
              <a:t> </a:t>
            </a:r>
            <a:r>
              <a:rPr lang="fa-IR" sz="2200" b="1" dirty="0" smtClean="0">
                <a:solidFill>
                  <a:schemeClr val="tx1"/>
                </a:solidFill>
                <a:cs typeface="B Nazanin" panose="00000400000000000000" pitchFamily="2" charset="-78"/>
              </a:rPr>
              <a:t>وی </a:t>
            </a:r>
            <a:r>
              <a:rPr lang="fa-IR" sz="2200" b="1" dirty="0">
                <a:solidFill>
                  <a:schemeClr val="tx1"/>
                </a:solidFill>
                <a:cs typeface="B Nazanin" panose="00000400000000000000" pitchFamily="2" charset="-78"/>
              </a:rPr>
              <a:t>ساختار و طراحی شهری اساس ساخت شهر است. </a:t>
            </a:r>
            <a:endParaRPr lang="en-US" sz="2200" b="1" dirty="0" smtClean="0">
              <a:solidFill>
                <a:schemeClr val="tx1"/>
              </a:solidFill>
              <a:cs typeface="B Nazanin" panose="00000400000000000000" pitchFamily="2" charset="-78"/>
            </a:endParaRPr>
          </a:p>
        </p:txBody>
      </p:sp>
    </p:spTree>
    <p:extLst>
      <p:ext uri="{BB962C8B-B14F-4D97-AF65-F5344CB8AC3E}">
        <p14:creationId xmlns:p14="http://schemas.microsoft.com/office/powerpoint/2010/main" val="3596007168"/>
      </p:ext>
    </p:extLst>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3" y="477510"/>
            <a:ext cx="11153595" cy="5423176"/>
          </a:xfrm>
        </p:spPr>
        <p:txBody>
          <a:bodyPr>
            <a:noAutofit/>
          </a:bodyPr>
          <a:lstStyle/>
          <a:p>
            <a:pPr marL="0" indent="0" algn="r" rtl="1">
              <a:lnSpc>
                <a:spcPct val="150000"/>
              </a:lnSpc>
              <a:buNone/>
            </a:pPr>
            <a:r>
              <a:rPr lang="fa-IR" sz="2400" b="1" dirty="0">
                <a:solidFill>
                  <a:schemeClr val="tx1"/>
                </a:solidFill>
                <a:cs typeface="B Nazanin" panose="00000400000000000000" pitchFamily="2" charset="-78"/>
              </a:rPr>
              <a:t>دو نمونه از مهم ترین فضاهای شهری که به اعتقاد وی اهمیت فوق العاده ای برای مردم ازگذشته تا به امروز داشته است ومی باید به زیبایی آنها بیشتر اندیشیده شود تا شهر را تبدیل به اثر هنری کند، عبارتند از</a:t>
            </a:r>
            <a:r>
              <a:rPr lang="fa-IR" sz="2400" b="1" dirty="0" smtClean="0">
                <a:solidFill>
                  <a:schemeClr val="tx1"/>
                </a:solidFill>
                <a:cs typeface="B Nazanin" panose="00000400000000000000" pitchFamily="2" charset="-78"/>
              </a:rPr>
              <a:t>:</a:t>
            </a:r>
          </a:p>
          <a:p>
            <a:pPr marL="0" indent="0" algn="r" rtl="1">
              <a:lnSpc>
                <a:spcPct val="150000"/>
              </a:lnSpc>
              <a:buNone/>
            </a:pPr>
            <a:r>
              <a:rPr lang="fa-IR" sz="2400" b="1" dirty="0" smtClean="0">
                <a:solidFill>
                  <a:schemeClr val="tx1"/>
                </a:solidFill>
                <a:cs typeface="B Nazanin" panose="00000400000000000000" pitchFamily="2" charset="-78"/>
              </a:rPr>
              <a:t> </a:t>
            </a:r>
            <a:r>
              <a:rPr lang="fa-IR" sz="2400" b="1" dirty="0">
                <a:solidFill>
                  <a:schemeClr val="tx1"/>
                </a:solidFill>
                <a:cs typeface="B Nazanin" panose="00000400000000000000" pitchFamily="2" charset="-78"/>
              </a:rPr>
              <a:t>میدان - که عملکردی زنده درحیات اجتماعی شهر و نیز جایگاه ویژه ای برای مردم از گذشته تا به حال داشته است. و خصوصیات آن "محصور بودن، بدون پوشش بودن ،وحدت فضایی" است . </a:t>
            </a:r>
            <a:r>
              <a:rPr lang="en-US" sz="2400" b="1" dirty="0" smtClean="0">
                <a:solidFill>
                  <a:schemeClr val="tx1"/>
                </a:solidFill>
                <a:cs typeface="B Nazanin" panose="00000400000000000000" pitchFamily="2" charset="-78"/>
              </a:rPr>
              <a:t> </a:t>
            </a:r>
            <a:r>
              <a:rPr lang="fa-IR" sz="2400" b="1" dirty="0" smtClean="0">
                <a:solidFill>
                  <a:schemeClr val="tx1"/>
                </a:solidFill>
                <a:cs typeface="B Nazanin" panose="00000400000000000000" pitchFamily="2" charset="-78"/>
              </a:rPr>
              <a:t>وی </a:t>
            </a:r>
            <a:r>
              <a:rPr lang="fa-IR" sz="2400" b="1" dirty="0">
                <a:solidFill>
                  <a:schemeClr val="tx1"/>
                </a:solidFill>
                <a:cs typeface="B Nazanin" panose="00000400000000000000" pitchFamily="2" charset="-78"/>
              </a:rPr>
              <a:t>ارتباط فضایی میدان ها و ابعاد میدان را برای آن نیز بر می شمارد. </a:t>
            </a:r>
            <a:endParaRPr lang="fa-IR" sz="2400" b="1" dirty="0" smtClean="0">
              <a:solidFill>
                <a:schemeClr val="tx1"/>
              </a:solidFill>
              <a:cs typeface="B Nazanin" panose="00000400000000000000" pitchFamily="2" charset="-78"/>
            </a:endParaRPr>
          </a:p>
          <a:p>
            <a:pPr marL="0" indent="0" algn="r" rtl="1">
              <a:lnSpc>
                <a:spcPct val="150000"/>
              </a:lnSpc>
              <a:buNone/>
            </a:pPr>
            <a:r>
              <a:rPr lang="fa-IR" sz="2400" b="1" dirty="0" smtClean="0">
                <a:solidFill>
                  <a:schemeClr val="tx1"/>
                </a:solidFill>
                <a:cs typeface="B Nazanin" panose="00000400000000000000" pitchFamily="2" charset="-78"/>
              </a:rPr>
              <a:t>خیابان- </a:t>
            </a:r>
            <a:r>
              <a:rPr lang="fa-IR" sz="2400" b="1" dirty="0">
                <a:solidFill>
                  <a:schemeClr val="tx1"/>
                </a:solidFill>
                <a:cs typeface="B Nazanin" panose="00000400000000000000" pitchFamily="2" charset="-78"/>
              </a:rPr>
              <a:t>که عنصر اساسی شهر، تجلی گاه زندگی اجتماعی و عملکردهای حیاتی شهر محسوب می شود و تنها یک راه عبوری نیست. خیابان نیز از جمله فضاهای محصور است که خیابان مطلوب یک کل همبسته راشکل میدهد. "فضای سبز" نیز ازجمله فضاهای موردعلاقه و مهم </a:t>
            </a:r>
            <a:r>
              <a:rPr lang="fa-IR" sz="2400" b="1" dirty="0" smtClean="0">
                <a:solidFill>
                  <a:schemeClr val="tx1"/>
                </a:solidFill>
                <a:cs typeface="B Nazanin" panose="00000400000000000000" pitchFamily="2" charset="-78"/>
              </a:rPr>
              <a:t>"زیته</a:t>
            </a:r>
            <a:r>
              <a:rPr lang="fa-IR" sz="2400" b="1" dirty="0">
                <a:solidFill>
                  <a:schemeClr val="tx1"/>
                </a:solidFill>
                <a:cs typeface="B Nazanin" panose="00000400000000000000" pitchFamily="2" charset="-78"/>
              </a:rPr>
              <a:t>" است که اعتقاد دارد با کاشت هماهنگ درختان که باید با نوع معماری پیرامون آن همخوانی داشته باشد می توان یکنواختی محیط را به تنوع تبدیل کرد و یک کل پیوسته را ایجاد و در جهت یابی مسیر به مردم کمک کرد.</a:t>
            </a:r>
            <a:endParaRPr lang="en-US" sz="2400" b="1" dirty="0">
              <a:solidFill>
                <a:schemeClr val="tx1"/>
              </a:solidFill>
              <a:cs typeface="B Nazanin" panose="00000400000000000000" pitchFamily="2" charset="-78"/>
            </a:endParaRPr>
          </a:p>
          <a:p>
            <a:pPr marL="0" indent="0" algn="r" rtl="1">
              <a:lnSpc>
                <a:spcPct val="150000"/>
              </a:lnSpc>
              <a:buNone/>
            </a:pPr>
            <a:endParaRPr lang="en-US" sz="2400" b="1" dirty="0" smtClean="0">
              <a:solidFill>
                <a:schemeClr val="tx1"/>
              </a:solidFill>
            </a:endParaRPr>
          </a:p>
          <a:p>
            <a:pPr marL="0" indent="0" algn="r" rtl="1">
              <a:lnSpc>
                <a:spcPct val="150000"/>
              </a:lnSpc>
              <a:buNone/>
            </a:pPr>
            <a:endParaRPr lang="en-US" sz="2400" b="1" dirty="0">
              <a:solidFill>
                <a:schemeClr val="tx1"/>
              </a:solidFill>
            </a:endParaRPr>
          </a:p>
        </p:txBody>
      </p:sp>
    </p:spTree>
    <p:extLst>
      <p:ext uri="{BB962C8B-B14F-4D97-AF65-F5344CB8AC3E}">
        <p14:creationId xmlns:p14="http://schemas.microsoft.com/office/powerpoint/2010/main" val="1436399435"/>
      </p:ext>
    </p:extLst>
  </p:cSld>
  <p:clrMapOvr>
    <a:masterClrMapping/>
  </p:clrMapOvr>
  <p:transition spd="slow">
    <p:push dir="u"/>
  </p:transition>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otalTime>1</TotalTime>
  <Words>1393</Words>
  <Application>Microsoft Office PowerPoint</Application>
  <PresentationFormat>Widescreen</PresentationFormat>
  <Paragraphs>66</Paragraphs>
  <Slides>13</Slides>
  <Notes>0</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13</vt:i4>
      </vt:variant>
    </vt:vector>
  </HeadingPairs>
  <TitlesOfParts>
    <vt:vector size="25" baseType="lpstr">
      <vt:lpstr>Arial</vt:lpstr>
      <vt:lpstr>B Homa</vt:lpstr>
      <vt:lpstr>B Kourosh</vt:lpstr>
      <vt:lpstr>B Nazanin</vt:lpstr>
      <vt:lpstr>Calibri</vt:lpstr>
      <vt:lpstr>Calibri Light</vt:lpstr>
      <vt:lpstr>Century Gothic</vt:lpstr>
      <vt:lpstr>Times New Roman</vt:lpstr>
      <vt:lpstr>Wingdings</vt:lpstr>
      <vt:lpstr>Wingdings 3</vt:lpstr>
      <vt:lpstr>Office Theme</vt:lpstr>
      <vt:lpstr>Ion</vt:lpstr>
      <vt:lpstr>PowerPoint Presentation</vt:lpstr>
      <vt:lpstr>ضرورت </vt:lpstr>
      <vt:lpstr>PowerPoint Presentation</vt:lpstr>
      <vt:lpstr>کامیلو زیته </vt:lpstr>
      <vt:lpstr>PowerPoint Presentation</vt:lpstr>
      <vt:lpstr>PowerPoint Presentation</vt:lpstr>
      <vt:lpstr>نظریه کامیلو زیته(۱۹۰۳-۱۸۴۳م)اتریش: </vt:lpstr>
      <vt:lpstr>PowerPoint Presentation</vt:lpstr>
      <vt:lpstr>PowerPoint Presentation</vt:lpstr>
      <vt:lpstr>اصول مورد نظر زیته: </vt:lpstr>
      <vt:lpstr>دستور العمل های زیته با توجه به اصول و نظریه های معرفتی خود: </vt:lpstr>
      <vt:lpstr>PowerPoint Presentation</vt:lpstr>
      <vt:lpstr>منابع</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Mohammad</dc:creator>
  <cp:lastModifiedBy>Mohammad</cp:lastModifiedBy>
  <cp:revision>1</cp:revision>
  <dcterms:created xsi:type="dcterms:W3CDTF">2020-11-10T16:51:37Z</dcterms:created>
  <dcterms:modified xsi:type="dcterms:W3CDTF">2020-11-10T16:52:48Z</dcterms:modified>
</cp:coreProperties>
</file>