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notesMasterIdLst>
    <p:notesMasterId r:id="rId11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 id="354" r:id="rId101"/>
    <p:sldId id="355" r:id="rId102"/>
    <p:sldId id="356" r:id="rId103"/>
    <p:sldId id="357" r:id="rId104"/>
    <p:sldId id="358" r:id="rId105"/>
    <p:sldId id="359" r:id="rId106"/>
    <p:sldId id="360" r:id="rId107"/>
    <p:sldId id="361" r:id="rId108"/>
    <p:sldId id="362" r:id="rId109"/>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35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viewProps" Target="viewProp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theme" Target="theme/theme1.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notesMaster" Target="notesMasters/notesMaster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84FB225-8443-43C4-AD4B-4ECA32B3F956}" type="doc">
      <dgm:prSet loTypeId="urn:microsoft.com/office/officeart/2011/layout/HexagonRadial" loCatId="cycle" qsTypeId="urn:microsoft.com/office/officeart/2005/8/quickstyle/simple1" qsCatId="simple" csTypeId="urn:microsoft.com/office/officeart/2005/8/colors/colorful3" csCatId="colorful" phldr="1"/>
      <dgm:spPr/>
      <dgm:t>
        <a:bodyPr/>
        <a:lstStyle/>
        <a:p>
          <a:endParaRPr lang="en-US"/>
        </a:p>
      </dgm:t>
    </dgm:pt>
    <dgm:pt modelId="{C08000EB-4528-4D71-A7F3-C537F0CF1E90}">
      <dgm:prSet phldrT="[Text]" custT="1"/>
      <dgm:spPr/>
      <dgm:t>
        <a:bodyPr/>
        <a:lstStyle/>
        <a:p>
          <a:r>
            <a:rPr lang="fa-IR" sz="2800" b="1" dirty="0" smtClean="0">
              <a:cs typeface="B Nazanin" panose="00000400000000000000" pitchFamily="2" charset="-78"/>
            </a:rPr>
            <a:t>شهر فشرده یزد</a:t>
          </a:r>
          <a:endParaRPr lang="en-US" sz="2800" b="1" dirty="0">
            <a:cs typeface="B Nazanin" panose="00000400000000000000" pitchFamily="2" charset="-78"/>
          </a:endParaRPr>
        </a:p>
      </dgm:t>
    </dgm:pt>
    <dgm:pt modelId="{21DE3F08-39AC-42B5-B734-6B090021DC8B}" type="parTrans" cxnId="{4F44EE77-D7D4-4370-93D6-FE8F5C9D549C}">
      <dgm:prSet/>
      <dgm:spPr/>
      <dgm:t>
        <a:bodyPr/>
        <a:lstStyle/>
        <a:p>
          <a:endParaRPr lang="en-US" sz="2400" b="1">
            <a:cs typeface="B Nazanin" panose="00000400000000000000" pitchFamily="2" charset="-78"/>
          </a:endParaRPr>
        </a:p>
      </dgm:t>
    </dgm:pt>
    <dgm:pt modelId="{11BCA522-7DA0-48D1-928A-37B8E018DB35}" type="sibTrans" cxnId="{4F44EE77-D7D4-4370-93D6-FE8F5C9D549C}">
      <dgm:prSet/>
      <dgm:spPr/>
      <dgm:t>
        <a:bodyPr/>
        <a:lstStyle/>
        <a:p>
          <a:endParaRPr lang="en-US" sz="2400" b="1">
            <a:cs typeface="B Nazanin" panose="00000400000000000000" pitchFamily="2" charset="-78"/>
          </a:endParaRPr>
        </a:p>
      </dgm:t>
    </dgm:pt>
    <dgm:pt modelId="{33CC93CD-36B5-4481-BA95-F799E3D92050}">
      <dgm:prSet phldrT="[Text]" custT="1"/>
      <dgm:spPr/>
      <dgm:t>
        <a:bodyPr/>
        <a:lstStyle/>
        <a:p>
          <a:r>
            <a:rPr lang="fa-IR" sz="1200" b="1" dirty="0" smtClean="0">
              <a:cs typeface="B Nazanin" panose="00000400000000000000" pitchFamily="2" charset="-78"/>
            </a:rPr>
            <a:t>تدقیق مرز شهر و تقسیمات کالبدی- فضایی محلات</a:t>
          </a:r>
          <a:endParaRPr lang="en-US" sz="1200" b="1" dirty="0">
            <a:cs typeface="B Nazanin" panose="00000400000000000000" pitchFamily="2" charset="-78"/>
          </a:endParaRPr>
        </a:p>
      </dgm:t>
    </dgm:pt>
    <dgm:pt modelId="{A531748C-E003-4D29-8247-8210EFDF8FD8}" type="parTrans" cxnId="{026F8888-E5B9-41E5-850F-B73C2F76EEE9}">
      <dgm:prSet/>
      <dgm:spPr/>
      <dgm:t>
        <a:bodyPr/>
        <a:lstStyle/>
        <a:p>
          <a:endParaRPr lang="en-US" sz="2400" b="1">
            <a:cs typeface="B Nazanin" panose="00000400000000000000" pitchFamily="2" charset="-78"/>
          </a:endParaRPr>
        </a:p>
      </dgm:t>
    </dgm:pt>
    <dgm:pt modelId="{B31291B7-D008-4CD5-8FAB-A1BE8734C3C8}" type="sibTrans" cxnId="{026F8888-E5B9-41E5-850F-B73C2F76EEE9}">
      <dgm:prSet/>
      <dgm:spPr/>
      <dgm:t>
        <a:bodyPr/>
        <a:lstStyle/>
        <a:p>
          <a:endParaRPr lang="en-US" sz="2400" b="1">
            <a:cs typeface="B Nazanin" panose="00000400000000000000" pitchFamily="2" charset="-78"/>
          </a:endParaRPr>
        </a:p>
      </dgm:t>
    </dgm:pt>
    <dgm:pt modelId="{BE13CD72-029F-4BF1-A154-CB396F997EC9}">
      <dgm:prSet phldrT="[Text]" custT="1"/>
      <dgm:spPr/>
      <dgm:t>
        <a:bodyPr/>
        <a:lstStyle/>
        <a:p>
          <a:r>
            <a:rPr lang="fa-IR" sz="1400" b="1" dirty="0" smtClean="0">
              <a:cs typeface="B Nazanin" panose="00000400000000000000" pitchFamily="2" charset="-78"/>
            </a:rPr>
            <a:t>تقویت فضاهای عمومی</a:t>
          </a:r>
          <a:endParaRPr lang="en-US" sz="1400" b="1" dirty="0">
            <a:cs typeface="B Nazanin" panose="00000400000000000000" pitchFamily="2" charset="-78"/>
          </a:endParaRPr>
        </a:p>
      </dgm:t>
    </dgm:pt>
    <dgm:pt modelId="{EE95B964-B821-46EE-8BA1-1F72A264FDA6}" type="parTrans" cxnId="{50F4D773-C489-4DDE-9D18-BBABD0DE9F6A}">
      <dgm:prSet/>
      <dgm:spPr/>
      <dgm:t>
        <a:bodyPr/>
        <a:lstStyle/>
        <a:p>
          <a:endParaRPr lang="en-US" sz="2400" b="1">
            <a:cs typeface="B Nazanin" panose="00000400000000000000" pitchFamily="2" charset="-78"/>
          </a:endParaRPr>
        </a:p>
      </dgm:t>
    </dgm:pt>
    <dgm:pt modelId="{BF0CB3C0-C9C1-4E93-8EE2-6E397B7ACBC8}" type="sibTrans" cxnId="{50F4D773-C489-4DDE-9D18-BBABD0DE9F6A}">
      <dgm:prSet/>
      <dgm:spPr/>
      <dgm:t>
        <a:bodyPr/>
        <a:lstStyle/>
        <a:p>
          <a:endParaRPr lang="en-US" sz="2400" b="1">
            <a:cs typeface="B Nazanin" panose="00000400000000000000" pitchFamily="2" charset="-78"/>
          </a:endParaRPr>
        </a:p>
      </dgm:t>
    </dgm:pt>
    <dgm:pt modelId="{2B935A66-E807-475C-8CD2-DC3C8D2AE099}">
      <dgm:prSet phldrT="[Text]" custT="1"/>
      <dgm:spPr/>
      <dgm:t>
        <a:bodyPr/>
        <a:lstStyle/>
        <a:p>
          <a:r>
            <a:rPr lang="fa-IR" sz="1200" b="1" dirty="0" smtClean="0">
              <a:cs typeface="B Nazanin" panose="00000400000000000000" pitchFamily="2" charset="-78"/>
            </a:rPr>
            <a:t>جلب مشارکت محلی و توسعه درونزاو تنوع در گونه های مسکن</a:t>
          </a:r>
          <a:endParaRPr lang="en-US" sz="1200" b="1" dirty="0">
            <a:cs typeface="B Nazanin" panose="00000400000000000000" pitchFamily="2" charset="-78"/>
          </a:endParaRPr>
        </a:p>
      </dgm:t>
    </dgm:pt>
    <dgm:pt modelId="{EE0841D5-8DDA-4434-A0B4-EA7E38F6746A}" type="parTrans" cxnId="{79A191FF-037A-46EF-B5A6-014A488F3CC3}">
      <dgm:prSet/>
      <dgm:spPr/>
      <dgm:t>
        <a:bodyPr/>
        <a:lstStyle/>
        <a:p>
          <a:endParaRPr lang="en-US" sz="2400" b="1">
            <a:cs typeface="B Nazanin" panose="00000400000000000000" pitchFamily="2" charset="-78"/>
          </a:endParaRPr>
        </a:p>
      </dgm:t>
    </dgm:pt>
    <dgm:pt modelId="{BBD7A6D9-035F-4D6B-9C07-EC239E479491}" type="sibTrans" cxnId="{79A191FF-037A-46EF-B5A6-014A488F3CC3}">
      <dgm:prSet/>
      <dgm:spPr/>
      <dgm:t>
        <a:bodyPr/>
        <a:lstStyle/>
        <a:p>
          <a:endParaRPr lang="en-US" sz="2400" b="1">
            <a:cs typeface="B Nazanin" panose="00000400000000000000" pitchFamily="2" charset="-78"/>
          </a:endParaRPr>
        </a:p>
      </dgm:t>
    </dgm:pt>
    <dgm:pt modelId="{8FCC30D5-5897-4364-83C5-9F49318DE909}">
      <dgm:prSet phldrT="[Text]" custT="1"/>
      <dgm:spPr/>
      <dgm:t>
        <a:bodyPr/>
        <a:lstStyle/>
        <a:p>
          <a:r>
            <a:rPr lang="fa-IR" sz="1200" b="1" dirty="0" smtClean="0">
              <a:cs typeface="B Nazanin" panose="00000400000000000000" pitchFamily="2" charset="-78"/>
            </a:rPr>
            <a:t>بهره گیری از الگوهای بومی زیبا و پایدار</a:t>
          </a:r>
          <a:endParaRPr lang="en-US" sz="1200" b="1" dirty="0">
            <a:cs typeface="B Nazanin" panose="00000400000000000000" pitchFamily="2" charset="-78"/>
          </a:endParaRPr>
        </a:p>
      </dgm:t>
    </dgm:pt>
    <dgm:pt modelId="{A654245A-53DE-4061-9721-B461815BCADD}" type="parTrans" cxnId="{28CD228E-12D3-4BBB-9735-E66C5BEBB37E}">
      <dgm:prSet/>
      <dgm:spPr/>
      <dgm:t>
        <a:bodyPr/>
        <a:lstStyle/>
        <a:p>
          <a:endParaRPr lang="en-US" sz="2400" b="1">
            <a:cs typeface="B Nazanin" panose="00000400000000000000" pitchFamily="2" charset="-78"/>
          </a:endParaRPr>
        </a:p>
      </dgm:t>
    </dgm:pt>
    <dgm:pt modelId="{27211EA3-CB44-4E7B-AB5A-C4235A7BC7D9}" type="sibTrans" cxnId="{28CD228E-12D3-4BBB-9735-E66C5BEBB37E}">
      <dgm:prSet/>
      <dgm:spPr/>
      <dgm:t>
        <a:bodyPr/>
        <a:lstStyle/>
        <a:p>
          <a:endParaRPr lang="en-US" sz="2400" b="1">
            <a:cs typeface="B Nazanin" panose="00000400000000000000" pitchFamily="2" charset="-78"/>
          </a:endParaRPr>
        </a:p>
      </dgm:t>
    </dgm:pt>
    <dgm:pt modelId="{83426F0E-F467-43DF-9134-AE3504CA487E}">
      <dgm:prSet phldrT="[Text]" custT="1"/>
      <dgm:spPr/>
      <dgm:t>
        <a:bodyPr/>
        <a:lstStyle/>
        <a:p>
          <a:r>
            <a:rPr lang="fa-IR" sz="1200" b="1" dirty="0" smtClean="0">
              <a:cs typeface="B Nazanin" panose="00000400000000000000" pitchFamily="2" charset="-78"/>
            </a:rPr>
            <a:t>عابر مداری در دسترسی به خدمات و تسهیل حرکت پیاده</a:t>
          </a:r>
          <a:endParaRPr lang="en-US" sz="1200" b="1" dirty="0">
            <a:cs typeface="B Nazanin" panose="00000400000000000000" pitchFamily="2" charset="-78"/>
          </a:endParaRPr>
        </a:p>
      </dgm:t>
    </dgm:pt>
    <dgm:pt modelId="{C0EB695D-9F44-4A9B-A527-094DFFADBE34}" type="parTrans" cxnId="{3F34482B-DF50-4BD6-90D8-F2F3B798A78E}">
      <dgm:prSet/>
      <dgm:spPr/>
      <dgm:t>
        <a:bodyPr/>
        <a:lstStyle/>
        <a:p>
          <a:endParaRPr lang="en-US" sz="2400" b="1">
            <a:cs typeface="B Nazanin" panose="00000400000000000000" pitchFamily="2" charset="-78"/>
          </a:endParaRPr>
        </a:p>
      </dgm:t>
    </dgm:pt>
    <dgm:pt modelId="{AD4182F7-41FF-47AC-8CFB-4478E47B759B}" type="sibTrans" cxnId="{3F34482B-DF50-4BD6-90D8-F2F3B798A78E}">
      <dgm:prSet/>
      <dgm:spPr/>
      <dgm:t>
        <a:bodyPr/>
        <a:lstStyle/>
        <a:p>
          <a:endParaRPr lang="en-US" sz="2400" b="1">
            <a:cs typeface="B Nazanin" panose="00000400000000000000" pitchFamily="2" charset="-78"/>
          </a:endParaRPr>
        </a:p>
      </dgm:t>
    </dgm:pt>
    <dgm:pt modelId="{06D838D5-293F-496D-A68F-EE1B246F4F15}">
      <dgm:prSet phldrT="[Text]" custT="1"/>
      <dgm:spPr/>
      <dgm:t>
        <a:bodyPr/>
        <a:lstStyle/>
        <a:p>
          <a:r>
            <a:rPr lang="fa-IR" sz="1400" b="1" smtClean="0">
              <a:cs typeface="B Nazanin" panose="00000400000000000000" pitchFamily="2" charset="-78"/>
            </a:rPr>
            <a:t>توسعه </a:t>
          </a:r>
          <a:r>
            <a:rPr lang="fa-IR" sz="1400" b="1" dirty="0" smtClean="0">
              <a:cs typeface="B Nazanin" panose="00000400000000000000" pitchFamily="2" charset="-78"/>
            </a:rPr>
            <a:t>حمل و نقل عمومی</a:t>
          </a:r>
          <a:endParaRPr lang="en-US" sz="1400" b="1" dirty="0">
            <a:cs typeface="B Nazanin" panose="00000400000000000000" pitchFamily="2" charset="-78"/>
          </a:endParaRPr>
        </a:p>
      </dgm:t>
    </dgm:pt>
    <dgm:pt modelId="{3D92A371-A80C-450D-8C08-4195486F36E3}" type="parTrans" cxnId="{EEB265BE-E2D2-4463-8542-78AE560C4625}">
      <dgm:prSet/>
      <dgm:spPr/>
      <dgm:t>
        <a:bodyPr/>
        <a:lstStyle/>
        <a:p>
          <a:endParaRPr lang="en-US"/>
        </a:p>
      </dgm:t>
    </dgm:pt>
    <dgm:pt modelId="{36B6BD3C-2D3B-4980-A010-473D2EBC8B9E}" type="sibTrans" cxnId="{EEB265BE-E2D2-4463-8542-78AE560C4625}">
      <dgm:prSet/>
      <dgm:spPr/>
      <dgm:t>
        <a:bodyPr/>
        <a:lstStyle/>
        <a:p>
          <a:endParaRPr lang="en-US"/>
        </a:p>
      </dgm:t>
    </dgm:pt>
    <dgm:pt modelId="{E696F9B2-53F2-4D7A-8310-93F3E451BDD1}" type="pres">
      <dgm:prSet presAssocID="{784FB225-8443-43C4-AD4B-4ECA32B3F956}" presName="Name0" presStyleCnt="0">
        <dgm:presLayoutVars>
          <dgm:chMax val="1"/>
          <dgm:chPref val="1"/>
          <dgm:dir/>
          <dgm:animOne val="branch"/>
          <dgm:animLvl val="lvl"/>
        </dgm:presLayoutVars>
      </dgm:prSet>
      <dgm:spPr/>
      <dgm:t>
        <a:bodyPr/>
        <a:lstStyle/>
        <a:p>
          <a:endParaRPr lang="en-US"/>
        </a:p>
      </dgm:t>
    </dgm:pt>
    <dgm:pt modelId="{FAB340DA-FEE1-42B7-8A30-940FD991905B}" type="pres">
      <dgm:prSet presAssocID="{C08000EB-4528-4D71-A7F3-C537F0CF1E90}" presName="Parent" presStyleLbl="node0" presStyleIdx="0" presStyleCnt="1">
        <dgm:presLayoutVars>
          <dgm:chMax val="6"/>
          <dgm:chPref val="6"/>
        </dgm:presLayoutVars>
      </dgm:prSet>
      <dgm:spPr/>
      <dgm:t>
        <a:bodyPr/>
        <a:lstStyle/>
        <a:p>
          <a:endParaRPr lang="en-US"/>
        </a:p>
      </dgm:t>
    </dgm:pt>
    <dgm:pt modelId="{372AFDFF-2A8D-4E0C-B0B0-A9149ECF1803}" type="pres">
      <dgm:prSet presAssocID="{33CC93CD-36B5-4481-BA95-F799E3D92050}" presName="Accent1" presStyleCnt="0"/>
      <dgm:spPr/>
    </dgm:pt>
    <dgm:pt modelId="{E0CDFBC5-CE39-4556-B1B5-7BE6F19BB653}" type="pres">
      <dgm:prSet presAssocID="{33CC93CD-36B5-4481-BA95-F799E3D92050}" presName="Accent" presStyleLbl="bgShp" presStyleIdx="0" presStyleCnt="6"/>
      <dgm:spPr/>
    </dgm:pt>
    <dgm:pt modelId="{0DA76CB9-953C-474F-8002-22880DE74DB3}" type="pres">
      <dgm:prSet presAssocID="{33CC93CD-36B5-4481-BA95-F799E3D92050}" presName="Child1" presStyleLbl="node1" presStyleIdx="0" presStyleCnt="6">
        <dgm:presLayoutVars>
          <dgm:chMax val="0"/>
          <dgm:chPref val="0"/>
          <dgm:bulletEnabled val="1"/>
        </dgm:presLayoutVars>
      </dgm:prSet>
      <dgm:spPr/>
      <dgm:t>
        <a:bodyPr/>
        <a:lstStyle/>
        <a:p>
          <a:endParaRPr lang="en-US"/>
        </a:p>
      </dgm:t>
    </dgm:pt>
    <dgm:pt modelId="{31131437-C7AB-4CC5-ACCF-B1C06F8EDB36}" type="pres">
      <dgm:prSet presAssocID="{06D838D5-293F-496D-A68F-EE1B246F4F15}" presName="Accent2" presStyleCnt="0"/>
      <dgm:spPr/>
    </dgm:pt>
    <dgm:pt modelId="{52492B60-3E35-4359-AD28-68C3575C33B9}" type="pres">
      <dgm:prSet presAssocID="{06D838D5-293F-496D-A68F-EE1B246F4F15}" presName="Accent" presStyleLbl="bgShp" presStyleIdx="1" presStyleCnt="6"/>
      <dgm:spPr/>
    </dgm:pt>
    <dgm:pt modelId="{88AB95DB-C9C1-462D-85FA-D2697FFB3340}" type="pres">
      <dgm:prSet presAssocID="{06D838D5-293F-496D-A68F-EE1B246F4F15}" presName="Child2" presStyleLbl="node1" presStyleIdx="1" presStyleCnt="6">
        <dgm:presLayoutVars>
          <dgm:chMax val="0"/>
          <dgm:chPref val="0"/>
          <dgm:bulletEnabled val="1"/>
        </dgm:presLayoutVars>
      </dgm:prSet>
      <dgm:spPr/>
      <dgm:t>
        <a:bodyPr/>
        <a:lstStyle/>
        <a:p>
          <a:endParaRPr lang="en-US"/>
        </a:p>
      </dgm:t>
    </dgm:pt>
    <dgm:pt modelId="{9B37925F-5233-4FAE-BF84-3B08F5F8B44F}" type="pres">
      <dgm:prSet presAssocID="{BE13CD72-029F-4BF1-A154-CB396F997EC9}" presName="Accent3" presStyleCnt="0"/>
      <dgm:spPr/>
    </dgm:pt>
    <dgm:pt modelId="{8CE0D005-CE02-4C8E-BE48-AA1010876597}" type="pres">
      <dgm:prSet presAssocID="{BE13CD72-029F-4BF1-A154-CB396F997EC9}" presName="Accent" presStyleLbl="bgShp" presStyleIdx="2" presStyleCnt="6"/>
      <dgm:spPr/>
    </dgm:pt>
    <dgm:pt modelId="{2CADB35E-EB9E-4F62-ABA9-9D612BA9E979}" type="pres">
      <dgm:prSet presAssocID="{BE13CD72-029F-4BF1-A154-CB396F997EC9}" presName="Child3" presStyleLbl="node1" presStyleIdx="2" presStyleCnt="6">
        <dgm:presLayoutVars>
          <dgm:chMax val="0"/>
          <dgm:chPref val="0"/>
          <dgm:bulletEnabled val="1"/>
        </dgm:presLayoutVars>
      </dgm:prSet>
      <dgm:spPr/>
      <dgm:t>
        <a:bodyPr/>
        <a:lstStyle/>
        <a:p>
          <a:endParaRPr lang="en-US"/>
        </a:p>
      </dgm:t>
    </dgm:pt>
    <dgm:pt modelId="{48F9482E-AA93-4553-9024-C05251671220}" type="pres">
      <dgm:prSet presAssocID="{2B935A66-E807-475C-8CD2-DC3C8D2AE099}" presName="Accent4" presStyleCnt="0"/>
      <dgm:spPr/>
    </dgm:pt>
    <dgm:pt modelId="{C7111503-71FD-461B-B436-741BA968D15C}" type="pres">
      <dgm:prSet presAssocID="{2B935A66-E807-475C-8CD2-DC3C8D2AE099}" presName="Accent" presStyleLbl="bgShp" presStyleIdx="3" presStyleCnt="6"/>
      <dgm:spPr/>
    </dgm:pt>
    <dgm:pt modelId="{1F28D212-F5CE-42ED-B3DE-DBD17EC91763}" type="pres">
      <dgm:prSet presAssocID="{2B935A66-E807-475C-8CD2-DC3C8D2AE099}" presName="Child4" presStyleLbl="node1" presStyleIdx="3" presStyleCnt="6">
        <dgm:presLayoutVars>
          <dgm:chMax val="0"/>
          <dgm:chPref val="0"/>
          <dgm:bulletEnabled val="1"/>
        </dgm:presLayoutVars>
      </dgm:prSet>
      <dgm:spPr/>
      <dgm:t>
        <a:bodyPr/>
        <a:lstStyle/>
        <a:p>
          <a:endParaRPr lang="en-US"/>
        </a:p>
      </dgm:t>
    </dgm:pt>
    <dgm:pt modelId="{A7CA7A9F-C9C8-4F3A-A72D-9AF3C5BC709A}" type="pres">
      <dgm:prSet presAssocID="{8FCC30D5-5897-4364-83C5-9F49318DE909}" presName="Accent5" presStyleCnt="0"/>
      <dgm:spPr/>
    </dgm:pt>
    <dgm:pt modelId="{D44F8C1F-C698-45CF-9163-EF5FCE82E33D}" type="pres">
      <dgm:prSet presAssocID="{8FCC30D5-5897-4364-83C5-9F49318DE909}" presName="Accent" presStyleLbl="bgShp" presStyleIdx="4" presStyleCnt="6"/>
      <dgm:spPr/>
    </dgm:pt>
    <dgm:pt modelId="{DC3B87BE-DB86-49C6-9211-E68ECD7013D2}" type="pres">
      <dgm:prSet presAssocID="{8FCC30D5-5897-4364-83C5-9F49318DE909}" presName="Child5" presStyleLbl="node1" presStyleIdx="4" presStyleCnt="6">
        <dgm:presLayoutVars>
          <dgm:chMax val="0"/>
          <dgm:chPref val="0"/>
          <dgm:bulletEnabled val="1"/>
        </dgm:presLayoutVars>
      </dgm:prSet>
      <dgm:spPr/>
      <dgm:t>
        <a:bodyPr/>
        <a:lstStyle/>
        <a:p>
          <a:endParaRPr lang="en-US"/>
        </a:p>
      </dgm:t>
    </dgm:pt>
    <dgm:pt modelId="{A46E3331-AD17-4F90-844A-6A2EB465E339}" type="pres">
      <dgm:prSet presAssocID="{83426F0E-F467-43DF-9134-AE3504CA487E}" presName="Accent6" presStyleCnt="0"/>
      <dgm:spPr/>
    </dgm:pt>
    <dgm:pt modelId="{74738174-49EE-4ABA-ABA8-4E14D05DD713}" type="pres">
      <dgm:prSet presAssocID="{83426F0E-F467-43DF-9134-AE3504CA487E}" presName="Accent" presStyleLbl="bgShp" presStyleIdx="5" presStyleCnt="6"/>
      <dgm:spPr/>
    </dgm:pt>
    <dgm:pt modelId="{1B413608-C9D4-4B3D-BC35-90BA45A1CE39}" type="pres">
      <dgm:prSet presAssocID="{83426F0E-F467-43DF-9134-AE3504CA487E}" presName="Child6" presStyleLbl="node1" presStyleIdx="5" presStyleCnt="6">
        <dgm:presLayoutVars>
          <dgm:chMax val="0"/>
          <dgm:chPref val="0"/>
          <dgm:bulletEnabled val="1"/>
        </dgm:presLayoutVars>
      </dgm:prSet>
      <dgm:spPr/>
      <dgm:t>
        <a:bodyPr/>
        <a:lstStyle/>
        <a:p>
          <a:endParaRPr lang="en-US"/>
        </a:p>
      </dgm:t>
    </dgm:pt>
  </dgm:ptLst>
  <dgm:cxnLst>
    <dgm:cxn modelId="{EEB265BE-E2D2-4463-8542-78AE560C4625}" srcId="{C08000EB-4528-4D71-A7F3-C537F0CF1E90}" destId="{06D838D5-293F-496D-A68F-EE1B246F4F15}" srcOrd="1" destOrd="0" parTransId="{3D92A371-A80C-450D-8C08-4195486F36E3}" sibTransId="{36B6BD3C-2D3B-4980-A010-473D2EBC8B9E}"/>
    <dgm:cxn modelId="{D1CD8125-99DD-4D89-9239-D5160890EF5A}" type="presOf" srcId="{2B935A66-E807-475C-8CD2-DC3C8D2AE099}" destId="{1F28D212-F5CE-42ED-B3DE-DBD17EC91763}" srcOrd="0" destOrd="0" presId="urn:microsoft.com/office/officeart/2011/layout/HexagonRadial"/>
    <dgm:cxn modelId="{43A8F974-0526-4D46-9055-8A9F9428B506}" type="presOf" srcId="{784FB225-8443-43C4-AD4B-4ECA32B3F956}" destId="{E696F9B2-53F2-4D7A-8310-93F3E451BDD1}" srcOrd="0" destOrd="0" presId="urn:microsoft.com/office/officeart/2011/layout/HexagonRadial"/>
    <dgm:cxn modelId="{4F44EE77-D7D4-4370-93D6-FE8F5C9D549C}" srcId="{784FB225-8443-43C4-AD4B-4ECA32B3F956}" destId="{C08000EB-4528-4D71-A7F3-C537F0CF1E90}" srcOrd="0" destOrd="0" parTransId="{21DE3F08-39AC-42B5-B734-6B090021DC8B}" sibTransId="{11BCA522-7DA0-48D1-928A-37B8E018DB35}"/>
    <dgm:cxn modelId="{28CD228E-12D3-4BBB-9735-E66C5BEBB37E}" srcId="{C08000EB-4528-4D71-A7F3-C537F0CF1E90}" destId="{8FCC30D5-5897-4364-83C5-9F49318DE909}" srcOrd="4" destOrd="0" parTransId="{A654245A-53DE-4061-9721-B461815BCADD}" sibTransId="{27211EA3-CB44-4E7B-AB5A-C4235A7BC7D9}"/>
    <dgm:cxn modelId="{06896C79-BEC9-4640-8B8D-46BFF81F04E4}" type="presOf" srcId="{BE13CD72-029F-4BF1-A154-CB396F997EC9}" destId="{2CADB35E-EB9E-4F62-ABA9-9D612BA9E979}" srcOrd="0" destOrd="0" presId="urn:microsoft.com/office/officeart/2011/layout/HexagonRadial"/>
    <dgm:cxn modelId="{76CC357D-F979-45CE-BD91-92255FD1F87D}" type="presOf" srcId="{33CC93CD-36B5-4481-BA95-F799E3D92050}" destId="{0DA76CB9-953C-474F-8002-22880DE74DB3}" srcOrd="0" destOrd="0" presId="urn:microsoft.com/office/officeart/2011/layout/HexagonRadial"/>
    <dgm:cxn modelId="{50F4D773-C489-4DDE-9D18-BBABD0DE9F6A}" srcId="{C08000EB-4528-4D71-A7F3-C537F0CF1E90}" destId="{BE13CD72-029F-4BF1-A154-CB396F997EC9}" srcOrd="2" destOrd="0" parTransId="{EE95B964-B821-46EE-8BA1-1F72A264FDA6}" sibTransId="{BF0CB3C0-C9C1-4E93-8EE2-6E397B7ACBC8}"/>
    <dgm:cxn modelId="{146F0330-8BE0-473D-9040-A2236C2F31CA}" type="presOf" srcId="{06D838D5-293F-496D-A68F-EE1B246F4F15}" destId="{88AB95DB-C9C1-462D-85FA-D2697FFB3340}" srcOrd="0" destOrd="0" presId="urn:microsoft.com/office/officeart/2011/layout/HexagonRadial"/>
    <dgm:cxn modelId="{79A191FF-037A-46EF-B5A6-014A488F3CC3}" srcId="{C08000EB-4528-4D71-A7F3-C537F0CF1E90}" destId="{2B935A66-E807-475C-8CD2-DC3C8D2AE099}" srcOrd="3" destOrd="0" parTransId="{EE0841D5-8DDA-4434-A0B4-EA7E38F6746A}" sibTransId="{BBD7A6D9-035F-4D6B-9C07-EC239E479491}"/>
    <dgm:cxn modelId="{23826D09-8E1B-4CF2-85D7-BF51B1206C15}" type="presOf" srcId="{8FCC30D5-5897-4364-83C5-9F49318DE909}" destId="{DC3B87BE-DB86-49C6-9211-E68ECD7013D2}" srcOrd="0" destOrd="0" presId="urn:microsoft.com/office/officeart/2011/layout/HexagonRadial"/>
    <dgm:cxn modelId="{3F34482B-DF50-4BD6-90D8-F2F3B798A78E}" srcId="{C08000EB-4528-4D71-A7F3-C537F0CF1E90}" destId="{83426F0E-F467-43DF-9134-AE3504CA487E}" srcOrd="5" destOrd="0" parTransId="{C0EB695D-9F44-4A9B-A527-094DFFADBE34}" sibTransId="{AD4182F7-41FF-47AC-8CFB-4478E47B759B}"/>
    <dgm:cxn modelId="{026F8888-E5B9-41E5-850F-B73C2F76EEE9}" srcId="{C08000EB-4528-4D71-A7F3-C537F0CF1E90}" destId="{33CC93CD-36B5-4481-BA95-F799E3D92050}" srcOrd="0" destOrd="0" parTransId="{A531748C-E003-4D29-8247-8210EFDF8FD8}" sibTransId="{B31291B7-D008-4CD5-8FAB-A1BE8734C3C8}"/>
    <dgm:cxn modelId="{7B420524-A98F-4EDD-8861-13098394427B}" type="presOf" srcId="{C08000EB-4528-4D71-A7F3-C537F0CF1E90}" destId="{FAB340DA-FEE1-42B7-8A30-940FD991905B}" srcOrd="0" destOrd="0" presId="urn:microsoft.com/office/officeart/2011/layout/HexagonRadial"/>
    <dgm:cxn modelId="{550A6B24-EF65-4C2B-8D04-574F68EA3F8D}" type="presOf" srcId="{83426F0E-F467-43DF-9134-AE3504CA487E}" destId="{1B413608-C9D4-4B3D-BC35-90BA45A1CE39}" srcOrd="0" destOrd="0" presId="urn:microsoft.com/office/officeart/2011/layout/HexagonRadial"/>
    <dgm:cxn modelId="{4B5015AE-F3B0-48B3-8A98-58C1C9E61F27}" type="presParOf" srcId="{E696F9B2-53F2-4D7A-8310-93F3E451BDD1}" destId="{FAB340DA-FEE1-42B7-8A30-940FD991905B}" srcOrd="0" destOrd="0" presId="urn:microsoft.com/office/officeart/2011/layout/HexagonRadial"/>
    <dgm:cxn modelId="{99A325B9-A2C6-44B6-92C9-DA3904DD92E3}" type="presParOf" srcId="{E696F9B2-53F2-4D7A-8310-93F3E451BDD1}" destId="{372AFDFF-2A8D-4E0C-B0B0-A9149ECF1803}" srcOrd="1" destOrd="0" presId="urn:microsoft.com/office/officeart/2011/layout/HexagonRadial"/>
    <dgm:cxn modelId="{24077E2A-A200-4B70-9C23-D42DB87D5BB3}" type="presParOf" srcId="{372AFDFF-2A8D-4E0C-B0B0-A9149ECF1803}" destId="{E0CDFBC5-CE39-4556-B1B5-7BE6F19BB653}" srcOrd="0" destOrd="0" presId="urn:microsoft.com/office/officeart/2011/layout/HexagonRadial"/>
    <dgm:cxn modelId="{27344B5A-43FC-4309-936A-2DE9B6EBCEBE}" type="presParOf" srcId="{E696F9B2-53F2-4D7A-8310-93F3E451BDD1}" destId="{0DA76CB9-953C-474F-8002-22880DE74DB3}" srcOrd="2" destOrd="0" presId="urn:microsoft.com/office/officeart/2011/layout/HexagonRadial"/>
    <dgm:cxn modelId="{A5C39BCB-618D-4609-88CE-1B0BFBD812F4}" type="presParOf" srcId="{E696F9B2-53F2-4D7A-8310-93F3E451BDD1}" destId="{31131437-C7AB-4CC5-ACCF-B1C06F8EDB36}" srcOrd="3" destOrd="0" presId="urn:microsoft.com/office/officeart/2011/layout/HexagonRadial"/>
    <dgm:cxn modelId="{E648FC9E-71E4-48A4-B3CA-B476AB791A7E}" type="presParOf" srcId="{31131437-C7AB-4CC5-ACCF-B1C06F8EDB36}" destId="{52492B60-3E35-4359-AD28-68C3575C33B9}" srcOrd="0" destOrd="0" presId="urn:microsoft.com/office/officeart/2011/layout/HexagonRadial"/>
    <dgm:cxn modelId="{180FA029-D01E-44B2-BA3D-F69988477C40}" type="presParOf" srcId="{E696F9B2-53F2-4D7A-8310-93F3E451BDD1}" destId="{88AB95DB-C9C1-462D-85FA-D2697FFB3340}" srcOrd="4" destOrd="0" presId="urn:microsoft.com/office/officeart/2011/layout/HexagonRadial"/>
    <dgm:cxn modelId="{BBC9A776-A43A-467E-A53F-E5CC3CEB8343}" type="presParOf" srcId="{E696F9B2-53F2-4D7A-8310-93F3E451BDD1}" destId="{9B37925F-5233-4FAE-BF84-3B08F5F8B44F}" srcOrd="5" destOrd="0" presId="urn:microsoft.com/office/officeart/2011/layout/HexagonRadial"/>
    <dgm:cxn modelId="{953EFC3F-DB31-423A-B9D0-035399D48C7E}" type="presParOf" srcId="{9B37925F-5233-4FAE-BF84-3B08F5F8B44F}" destId="{8CE0D005-CE02-4C8E-BE48-AA1010876597}" srcOrd="0" destOrd="0" presId="urn:microsoft.com/office/officeart/2011/layout/HexagonRadial"/>
    <dgm:cxn modelId="{74E6D5B7-0B08-42F6-AC2C-F7D9A6BB9D22}" type="presParOf" srcId="{E696F9B2-53F2-4D7A-8310-93F3E451BDD1}" destId="{2CADB35E-EB9E-4F62-ABA9-9D612BA9E979}" srcOrd="6" destOrd="0" presId="urn:microsoft.com/office/officeart/2011/layout/HexagonRadial"/>
    <dgm:cxn modelId="{C0A715F2-98DE-4295-A81C-4154E599903F}" type="presParOf" srcId="{E696F9B2-53F2-4D7A-8310-93F3E451BDD1}" destId="{48F9482E-AA93-4553-9024-C05251671220}" srcOrd="7" destOrd="0" presId="urn:microsoft.com/office/officeart/2011/layout/HexagonRadial"/>
    <dgm:cxn modelId="{D0DE288B-2C26-4E13-B47B-6FF085DC0EE0}" type="presParOf" srcId="{48F9482E-AA93-4553-9024-C05251671220}" destId="{C7111503-71FD-461B-B436-741BA968D15C}" srcOrd="0" destOrd="0" presId="urn:microsoft.com/office/officeart/2011/layout/HexagonRadial"/>
    <dgm:cxn modelId="{DC41DEBE-9655-4A57-BE6C-2D730ABD6072}" type="presParOf" srcId="{E696F9B2-53F2-4D7A-8310-93F3E451BDD1}" destId="{1F28D212-F5CE-42ED-B3DE-DBD17EC91763}" srcOrd="8" destOrd="0" presId="urn:microsoft.com/office/officeart/2011/layout/HexagonRadial"/>
    <dgm:cxn modelId="{EC69AA03-DE53-411F-8356-1AF5A725049F}" type="presParOf" srcId="{E696F9B2-53F2-4D7A-8310-93F3E451BDD1}" destId="{A7CA7A9F-C9C8-4F3A-A72D-9AF3C5BC709A}" srcOrd="9" destOrd="0" presId="urn:microsoft.com/office/officeart/2011/layout/HexagonRadial"/>
    <dgm:cxn modelId="{9E277AEE-AFF3-4A90-B68F-558B87C1713D}" type="presParOf" srcId="{A7CA7A9F-C9C8-4F3A-A72D-9AF3C5BC709A}" destId="{D44F8C1F-C698-45CF-9163-EF5FCE82E33D}" srcOrd="0" destOrd="0" presId="urn:microsoft.com/office/officeart/2011/layout/HexagonRadial"/>
    <dgm:cxn modelId="{A929C7ED-37F2-4608-A9D0-B6013C792F0F}" type="presParOf" srcId="{E696F9B2-53F2-4D7A-8310-93F3E451BDD1}" destId="{DC3B87BE-DB86-49C6-9211-E68ECD7013D2}" srcOrd="10" destOrd="0" presId="urn:microsoft.com/office/officeart/2011/layout/HexagonRadial"/>
    <dgm:cxn modelId="{D7469F5C-97C5-458E-898D-1C71D57DAA2C}" type="presParOf" srcId="{E696F9B2-53F2-4D7A-8310-93F3E451BDD1}" destId="{A46E3331-AD17-4F90-844A-6A2EB465E339}" srcOrd="11" destOrd="0" presId="urn:microsoft.com/office/officeart/2011/layout/HexagonRadial"/>
    <dgm:cxn modelId="{3DE1A766-2469-483B-94A4-D4E083466AC1}" type="presParOf" srcId="{A46E3331-AD17-4F90-844A-6A2EB465E339}" destId="{74738174-49EE-4ABA-ABA8-4E14D05DD713}" srcOrd="0" destOrd="0" presId="urn:microsoft.com/office/officeart/2011/layout/HexagonRadial"/>
    <dgm:cxn modelId="{A1F8DC51-FEC6-446F-B1FD-357DA993EBE9}" type="presParOf" srcId="{E696F9B2-53F2-4D7A-8310-93F3E451BDD1}" destId="{1B413608-C9D4-4B3D-BC35-90BA45A1CE39}" srcOrd="12"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DF32DE5-80B2-4659-8296-8EAE5B90F463}" type="doc">
      <dgm:prSet loTypeId="urn:microsoft.com/office/officeart/2005/8/layout/vList2" loCatId="list" qsTypeId="urn:microsoft.com/office/officeart/2005/8/quickstyle/3d4" qsCatId="3D" csTypeId="urn:microsoft.com/office/officeart/2005/8/colors/accent1_2" csCatId="accent1" phldr="1"/>
      <dgm:spPr/>
      <dgm:t>
        <a:bodyPr/>
        <a:lstStyle/>
        <a:p>
          <a:endParaRPr lang="en-US"/>
        </a:p>
      </dgm:t>
    </dgm:pt>
    <dgm:pt modelId="{93D36F38-7456-4907-80E7-2E4011726345}">
      <dgm:prSet phldrT="[Text]"/>
      <dgm:spPr/>
      <dgm:t>
        <a:bodyPr/>
        <a:lstStyle/>
        <a:p>
          <a:pPr rtl="1"/>
          <a:r>
            <a:rPr lang="fa-IR" b="1" dirty="0" smtClean="0">
              <a:cs typeface="B Nazanin" panose="00000400000000000000" pitchFamily="2" charset="-78"/>
            </a:rPr>
            <a:t>اختلاطی از مسکن_ مراکز کار_ مراکز فروش</a:t>
          </a:r>
          <a:endParaRPr lang="en-US" b="1" dirty="0">
            <a:cs typeface="B Nazanin" panose="00000400000000000000" pitchFamily="2" charset="-78"/>
          </a:endParaRPr>
        </a:p>
      </dgm:t>
    </dgm:pt>
    <dgm:pt modelId="{96E480CE-A164-469B-8C59-04D5D8F64239}" type="parTrans" cxnId="{A2E4956E-D415-493E-BFED-C8AF7D77542C}">
      <dgm:prSet/>
      <dgm:spPr/>
      <dgm:t>
        <a:bodyPr/>
        <a:lstStyle/>
        <a:p>
          <a:endParaRPr lang="en-US"/>
        </a:p>
      </dgm:t>
    </dgm:pt>
    <dgm:pt modelId="{B3C7B3CF-834F-4B99-99BB-A5257BB71C33}" type="sibTrans" cxnId="{A2E4956E-D415-493E-BFED-C8AF7D77542C}">
      <dgm:prSet/>
      <dgm:spPr/>
      <dgm:t>
        <a:bodyPr/>
        <a:lstStyle/>
        <a:p>
          <a:endParaRPr lang="en-US"/>
        </a:p>
      </dgm:t>
    </dgm:pt>
    <dgm:pt modelId="{348A8731-4A1B-464C-A093-CDAC28834853}">
      <dgm:prSet phldrT="[Text]"/>
      <dgm:spPr/>
      <dgm:t>
        <a:bodyPr/>
        <a:lstStyle/>
        <a:p>
          <a:pPr rtl="1"/>
          <a:r>
            <a:rPr lang="fa-IR" b="1" dirty="0" smtClean="0">
              <a:cs typeface="B Nazanin" panose="00000400000000000000" pitchFamily="2" charset="-78"/>
            </a:rPr>
            <a:t>تاکید بر دسترسی پیاده و دوچرخه و ایجاد مسیر های مخصوص	</a:t>
          </a:r>
          <a:endParaRPr lang="en-US" b="1" dirty="0">
            <a:cs typeface="B Nazanin" panose="00000400000000000000" pitchFamily="2" charset="-78"/>
          </a:endParaRPr>
        </a:p>
      </dgm:t>
    </dgm:pt>
    <dgm:pt modelId="{9215BEDA-5F0D-427F-9EF8-6903AFA61C29}" type="parTrans" cxnId="{711C7245-87B5-4E02-9D73-740125C6CCEE}">
      <dgm:prSet/>
      <dgm:spPr/>
      <dgm:t>
        <a:bodyPr/>
        <a:lstStyle/>
        <a:p>
          <a:endParaRPr lang="en-US"/>
        </a:p>
      </dgm:t>
    </dgm:pt>
    <dgm:pt modelId="{F1911D2F-84C0-4D41-9912-53602F5AC2AE}" type="sibTrans" cxnId="{711C7245-87B5-4E02-9D73-740125C6CCEE}">
      <dgm:prSet/>
      <dgm:spPr/>
      <dgm:t>
        <a:bodyPr/>
        <a:lstStyle/>
        <a:p>
          <a:endParaRPr lang="en-US"/>
        </a:p>
      </dgm:t>
    </dgm:pt>
    <dgm:pt modelId="{8D8C6678-E844-47D6-81AD-55081584071C}">
      <dgm:prSet phldrT="[Text]"/>
      <dgm:spPr/>
      <dgm:t>
        <a:bodyPr/>
        <a:lstStyle/>
        <a:p>
          <a:pPr rtl="1"/>
          <a:r>
            <a:rPr lang="fa-IR" b="1" dirty="0" smtClean="0">
              <a:cs typeface="B Nazanin" panose="00000400000000000000" pitchFamily="2" charset="-78"/>
            </a:rPr>
            <a:t>ایجاد فضای عمومی زنده و فعال</a:t>
          </a:r>
          <a:endParaRPr lang="en-US" b="1" dirty="0">
            <a:cs typeface="B Nazanin" panose="00000400000000000000" pitchFamily="2" charset="-78"/>
          </a:endParaRPr>
        </a:p>
      </dgm:t>
    </dgm:pt>
    <dgm:pt modelId="{3AAFD0F5-B2FC-4595-8AF1-2A8B1386FDBA}" type="parTrans" cxnId="{68FB7645-91E2-4EF5-BF2C-47CCEBF880B1}">
      <dgm:prSet/>
      <dgm:spPr/>
      <dgm:t>
        <a:bodyPr/>
        <a:lstStyle/>
        <a:p>
          <a:endParaRPr lang="en-US"/>
        </a:p>
      </dgm:t>
    </dgm:pt>
    <dgm:pt modelId="{22E45946-CF30-4F21-8946-D98AF060815D}" type="sibTrans" cxnId="{68FB7645-91E2-4EF5-BF2C-47CCEBF880B1}">
      <dgm:prSet/>
      <dgm:spPr/>
      <dgm:t>
        <a:bodyPr/>
        <a:lstStyle/>
        <a:p>
          <a:endParaRPr lang="en-US"/>
        </a:p>
      </dgm:t>
    </dgm:pt>
    <dgm:pt modelId="{A44ECCCA-D583-4075-8BB1-419EB4B6BA7A}">
      <dgm:prSet phldrT="[Text]"/>
      <dgm:spPr/>
      <dgm:t>
        <a:bodyPr/>
        <a:lstStyle/>
        <a:p>
          <a:pPr rtl="1"/>
          <a:r>
            <a:rPr lang="fa-IR" b="1" dirty="0" smtClean="0">
              <a:cs typeface="B Nazanin" panose="00000400000000000000" pitchFamily="2" charset="-78"/>
            </a:rPr>
            <a:t>تاکید بر نقش عابر پیاده و کاهش ورود خودرو </a:t>
          </a:r>
          <a:endParaRPr lang="en-US" b="1" dirty="0">
            <a:cs typeface="B Nazanin" panose="00000400000000000000" pitchFamily="2" charset="-78"/>
          </a:endParaRPr>
        </a:p>
      </dgm:t>
    </dgm:pt>
    <dgm:pt modelId="{AE6E8560-8FBB-4512-A4C0-DF18C65713FA}" type="parTrans" cxnId="{16CAC88F-C9B9-41A3-A266-9A70FA5B62A2}">
      <dgm:prSet/>
      <dgm:spPr/>
      <dgm:t>
        <a:bodyPr/>
        <a:lstStyle/>
        <a:p>
          <a:endParaRPr lang="en-US"/>
        </a:p>
      </dgm:t>
    </dgm:pt>
    <dgm:pt modelId="{227CE7D5-E948-4194-8258-1B5DCC88F4FF}" type="sibTrans" cxnId="{16CAC88F-C9B9-41A3-A266-9A70FA5B62A2}">
      <dgm:prSet/>
      <dgm:spPr/>
      <dgm:t>
        <a:bodyPr/>
        <a:lstStyle/>
        <a:p>
          <a:endParaRPr lang="en-US"/>
        </a:p>
      </dgm:t>
    </dgm:pt>
    <dgm:pt modelId="{2A8D70DB-5889-4FE3-AFDF-CA23320D655D}">
      <dgm:prSet phldrT="[Text]"/>
      <dgm:spPr/>
      <dgm:t>
        <a:bodyPr/>
        <a:lstStyle/>
        <a:p>
          <a:pPr rtl="1"/>
          <a:r>
            <a:rPr lang="fa-IR" b="1" dirty="0" smtClean="0">
              <a:cs typeface="B Nazanin" panose="00000400000000000000" pitchFamily="2" charset="-78"/>
            </a:rPr>
            <a:t>ایجاد مسکن ها به صورت چند خانواری</a:t>
          </a:r>
          <a:endParaRPr lang="en-US" b="1" dirty="0">
            <a:cs typeface="B Nazanin" panose="00000400000000000000" pitchFamily="2" charset="-78"/>
          </a:endParaRPr>
        </a:p>
      </dgm:t>
    </dgm:pt>
    <dgm:pt modelId="{E73156A6-8F4C-4DB7-8932-5C14915A50EF}" type="parTrans" cxnId="{6EEAE48E-0D1F-4805-BAAF-731E6B31EFA3}">
      <dgm:prSet/>
      <dgm:spPr/>
      <dgm:t>
        <a:bodyPr/>
        <a:lstStyle/>
        <a:p>
          <a:endParaRPr lang="en-US"/>
        </a:p>
      </dgm:t>
    </dgm:pt>
    <dgm:pt modelId="{9EF32383-6932-4981-B020-FB23D3C85B30}" type="sibTrans" cxnId="{6EEAE48E-0D1F-4805-BAAF-731E6B31EFA3}">
      <dgm:prSet/>
      <dgm:spPr/>
      <dgm:t>
        <a:bodyPr/>
        <a:lstStyle/>
        <a:p>
          <a:endParaRPr lang="en-US"/>
        </a:p>
      </dgm:t>
    </dgm:pt>
    <dgm:pt modelId="{A6B481D1-AD1F-44FB-8B7E-2BA72FA05655}">
      <dgm:prSet phldrT="[Text]"/>
      <dgm:spPr/>
      <dgm:t>
        <a:bodyPr/>
        <a:lstStyle/>
        <a:p>
          <a:pPr rtl="1"/>
          <a:r>
            <a:rPr lang="fa-IR" b="1" dirty="0" smtClean="0">
              <a:cs typeface="B Nazanin" panose="00000400000000000000" pitchFamily="2" charset="-78"/>
            </a:rPr>
            <a:t>ایجاد سازمان ارتفاعی تا 4 طبقه به منظور فشردگی بیشتر در محدوده هایی که کم تراکم است</a:t>
          </a:r>
          <a:endParaRPr lang="en-US" b="1" dirty="0">
            <a:cs typeface="B Nazanin" panose="00000400000000000000" pitchFamily="2" charset="-78"/>
          </a:endParaRPr>
        </a:p>
      </dgm:t>
    </dgm:pt>
    <dgm:pt modelId="{AEDB3855-430B-4862-BF4F-9EAA47854C0F}" type="parTrans" cxnId="{64B8FA1F-B3BD-4879-BE8B-33954292D777}">
      <dgm:prSet/>
      <dgm:spPr/>
      <dgm:t>
        <a:bodyPr/>
        <a:lstStyle/>
        <a:p>
          <a:endParaRPr lang="en-US"/>
        </a:p>
      </dgm:t>
    </dgm:pt>
    <dgm:pt modelId="{482B7C98-9225-4B39-89EE-F94B4B2608C6}" type="sibTrans" cxnId="{64B8FA1F-B3BD-4879-BE8B-33954292D777}">
      <dgm:prSet/>
      <dgm:spPr/>
      <dgm:t>
        <a:bodyPr/>
        <a:lstStyle/>
        <a:p>
          <a:endParaRPr lang="en-US"/>
        </a:p>
      </dgm:t>
    </dgm:pt>
    <dgm:pt modelId="{33D3B72E-FC7C-4D59-90C9-9972FB1A91DA}">
      <dgm:prSet phldrT="[Text]" custT="1"/>
      <dgm:spPr/>
      <dgm:t>
        <a:bodyPr/>
        <a:lstStyle/>
        <a:p>
          <a:pPr rtl="1"/>
          <a:r>
            <a:rPr lang="fa-IR" sz="1800" b="1" dirty="0" smtClean="0">
              <a:cs typeface="B Nazanin" panose="00000400000000000000" pitchFamily="2" charset="-78"/>
            </a:rPr>
            <a:t>اعمال تراکم منطقی</a:t>
          </a:r>
          <a:endParaRPr lang="en-US" sz="1800" b="1" dirty="0">
            <a:cs typeface="B Nazanin" panose="00000400000000000000" pitchFamily="2" charset="-78"/>
          </a:endParaRPr>
        </a:p>
      </dgm:t>
    </dgm:pt>
    <dgm:pt modelId="{6C521560-0DFD-41B1-AC79-41463C661BEF}" type="sibTrans" cxnId="{10E87176-1A1C-4BB1-BCE9-DBBB0699D568}">
      <dgm:prSet/>
      <dgm:spPr/>
      <dgm:t>
        <a:bodyPr/>
        <a:lstStyle/>
        <a:p>
          <a:endParaRPr lang="en-US"/>
        </a:p>
      </dgm:t>
    </dgm:pt>
    <dgm:pt modelId="{45834980-9318-428C-A874-7315DA68F9B0}" type="parTrans" cxnId="{10E87176-1A1C-4BB1-BCE9-DBBB0699D568}">
      <dgm:prSet/>
      <dgm:spPr/>
      <dgm:t>
        <a:bodyPr/>
        <a:lstStyle/>
        <a:p>
          <a:endParaRPr lang="en-US"/>
        </a:p>
      </dgm:t>
    </dgm:pt>
    <dgm:pt modelId="{1DFDFEAF-B206-457E-ACF0-686BB0B04E40}" type="pres">
      <dgm:prSet presAssocID="{6DF32DE5-80B2-4659-8296-8EAE5B90F463}" presName="linear" presStyleCnt="0">
        <dgm:presLayoutVars>
          <dgm:animLvl val="lvl"/>
          <dgm:resizeHandles val="exact"/>
        </dgm:presLayoutVars>
      </dgm:prSet>
      <dgm:spPr/>
      <dgm:t>
        <a:bodyPr/>
        <a:lstStyle/>
        <a:p>
          <a:endParaRPr lang="en-US"/>
        </a:p>
      </dgm:t>
    </dgm:pt>
    <dgm:pt modelId="{2EA72261-8DE7-4090-B94A-0F599EEF2439}" type="pres">
      <dgm:prSet presAssocID="{33D3B72E-FC7C-4D59-90C9-9972FB1A91DA}" presName="parentText" presStyleLbl="node1" presStyleIdx="0" presStyleCnt="7" custLinFactNeighborX="2920" custLinFactNeighborY="-83995">
        <dgm:presLayoutVars>
          <dgm:chMax val="0"/>
          <dgm:bulletEnabled val="1"/>
        </dgm:presLayoutVars>
      </dgm:prSet>
      <dgm:spPr/>
      <dgm:t>
        <a:bodyPr/>
        <a:lstStyle/>
        <a:p>
          <a:endParaRPr lang="en-US"/>
        </a:p>
      </dgm:t>
    </dgm:pt>
    <dgm:pt modelId="{7527DF49-C69D-4964-9972-C808E03B2DFE}" type="pres">
      <dgm:prSet presAssocID="{6C521560-0DFD-41B1-AC79-41463C661BEF}" presName="spacer" presStyleCnt="0"/>
      <dgm:spPr/>
    </dgm:pt>
    <dgm:pt modelId="{4B2A2ACF-7764-4D2D-933D-C59CB2125619}" type="pres">
      <dgm:prSet presAssocID="{93D36F38-7456-4907-80E7-2E4011726345}" presName="parentText" presStyleLbl="node1" presStyleIdx="1" presStyleCnt="7">
        <dgm:presLayoutVars>
          <dgm:chMax val="0"/>
          <dgm:bulletEnabled val="1"/>
        </dgm:presLayoutVars>
      </dgm:prSet>
      <dgm:spPr/>
      <dgm:t>
        <a:bodyPr/>
        <a:lstStyle/>
        <a:p>
          <a:endParaRPr lang="en-US"/>
        </a:p>
      </dgm:t>
    </dgm:pt>
    <dgm:pt modelId="{A3BA3115-8BE9-4D2A-95CF-011B6CCF1085}" type="pres">
      <dgm:prSet presAssocID="{B3C7B3CF-834F-4B99-99BB-A5257BB71C33}" presName="spacer" presStyleCnt="0"/>
      <dgm:spPr/>
    </dgm:pt>
    <dgm:pt modelId="{78E8CE31-799C-48A2-9D0C-563241CE65AC}" type="pres">
      <dgm:prSet presAssocID="{348A8731-4A1B-464C-A093-CDAC28834853}" presName="parentText" presStyleLbl="node1" presStyleIdx="2" presStyleCnt="7">
        <dgm:presLayoutVars>
          <dgm:chMax val="0"/>
          <dgm:bulletEnabled val="1"/>
        </dgm:presLayoutVars>
      </dgm:prSet>
      <dgm:spPr/>
      <dgm:t>
        <a:bodyPr/>
        <a:lstStyle/>
        <a:p>
          <a:endParaRPr lang="en-US"/>
        </a:p>
      </dgm:t>
    </dgm:pt>
    <dgm:pt modelId="{1ADC0A3F-8535-4E02-8A66-7E6D6D0AB423}" type="pres">
      <dgm:prSet presAssocID="{F1911D2F-84C0-4D41-9912-53602F5AC2AE}" presName="spacer" presStyleCnt="0"/>
      <dgm:spPr/>
    </dgm:pt>
    <dgm:pt modelId="{4D85C18B-E034-4C1D-BA66-FD3DEB517292}" type="pres">
      <dgm:prSet presAssocID="{8D8C6678-E844-47D6-81AD-55081584071C}" presName="parentText" presStyleLbl="node1" presStyleIdx="3" presStyleCnt="7">
        <dgm:presLayoutVars>
          <dgm:chMax val="0"/>
          <dgm:bulletEnabled val="1"/>
        </dgm:presLayoutVars>
      </dgm:prSet>
      <dgm:spPr/>
      <dgm:t>
        <a:bodyPr/>
        <a:lstStyle/>
        <a:p>
          <a:endParaRPr lang="en-US"/>
        </a:p>
      </dgm:t>
    </dgm:pt>
    <dgm:pt modelId="{5F956202-F9EA-4D5A-AFF1-A845E6A40BD2}" type="pres">
      <dgm:prSet presAssocID="{22E45946-CF30-4F21-8946-D98AF060815D}" presName="spacer" presStyleCnt="0"/>
      <dgm:spPr/>
    </dgm:pt>
    <dgm:pt modelId="{563C3946-E956-4A8A-8811-E9D8A62FD6B8}" type="pres">
      <dgm:prSet presAssocID="{A44ECCCA-D583-4075-8BB1-419EB4B6BA7A}" presName="parentText" presStyleLbl="node1" presStyleIdx="4" presStyleCnt="7">
        <dgm:presLayoutVars>
          <dgm:chMax val="0"/>
          <dgm:bulletEnabled val="1"/>
        </dgm:presLayoutVars>
      </dgm:prSet>
      <dgm:spPr/>
      <dgm:t>
        <a:bodyPr/>
        <a:lstStyle/>
        <a:p>
          <a:endParaRPr lang="en-US"/>
        </a:p>
      </dgm:t>
    </dgm:pt>
    <dgm:pt modelId="{C6717848-25E5-4994-850A-0BE0951D32B7}" type="pres">
      <dgm:prSet presAssocID="{227CE7D5-E948-4194-8258-1B5DCC88F4FF}" presName="spacer" presStyleCnt="0"/>
      <dgm:spPr/>
    </dgm:pt>
    <dgm:pt modelId="{B3A73209-B7E9-45CC-9C72-6386E716ABCE}" type="pres">
      <dgm:prSet presAssocID="{2A8D70DB-5889-4FE3-AFDF-CA23320D655D}" presName="parentText" presStyleLbl="node1" presStyleIdx="5" presStyleCnt="7">
        <dgm:presLayoutVars>
          <dgm:chMax val="0"/>
          <dgm:bulletEnabled val="1"/>
        </dgm:presLayoutVars>
      </dgm:prSet>
      <dgm:spPr/>
      <dgm:t>
        <a:bodyPr/>
        <a:lstStyle/>
        <a:p>
          <a:endParaRPr lang="en-US"/>
        </a:p>
      </dgm:t>
    </dgm:pt>
    <dgm:pt modelId="{B8902E01-3F25-4E67-A98F-EA2AD13A56D8}" type="pres">
      <dgm:prSet presAssocID="{9EF32383-6932-4981-B020-FB23D3C85B30}" presName="spacer" presStyleCnt="0"/>
      <dgm:spPr/>
    </dgm:pt>
    <dgm:pt modelId="{A2260060-2454-4EF0-9A55-CA3FA8A263E9}" type="pres">
      <dgm:prSet presAssocID="{A6B481D1-AD1F-44FB-8B7E-2BA72FA05655}" presName="parentText" presStyleLbl="node1" presStyleIdx="6" presStyleCnt="7" custLinFactNeighborY="50398">
        <dgm:presLayoutVars>
          <dgm:chMax val="0"/>
          <dgm:bulletEnabled val="1"/>
        </dgm:presLayoutVars>
      </dgm:prSet>
      <dgm:spPr/>
      <dgm:t>
        <a:bodyPr/>
        <a:lstStyle/>
        <a:p>
          <a:endParaRPr lang="en-US"/>
        </a:p>
      </dgm:t>
    </dgm:pt>
  </dgm:ptLst>
  <dgm:cxnLst>
    <dgm:cxn modelId="{6EEAE48E-0D1F-4805-BAAF-731E6B31EFA3}" srcId="{6DF32DE5-80B2-4659-8296-8EAE5B90F463}" destId="{2A8D70DB-5889-4FE3-AFDF-CA23320D655D}" srcOrd="5" destOrd="0" parTransId="{E73156A6-8F4C-4DB7-8932-5C14915A50EF}" sibTransId="{9EF32383-6932-4981-B020-FB23D3C85B30}"/>
    <dgm:cxn modelId="{10E87176-1A1C-4BB1-BCE9-DBBB0699D568}" srcId="{6DF32DE5-80B2-4659-8296-8EAE5B90F463}" destId="{33D3B72E-FC7C-4D59-90C9-9972FB1A91DA}" srcOrd="0" destOrd="0" parTransId="{45834980-9318-428C-A874-7315DA68F9B0}" sibTransId="{6C521560-0DFD-41B1-AC79-41463C661BEF}"/>
    <dgm:cxn modelId="{68FB7645-91E2-4EF5-BF2C-47CCEBF880B1}" srcId="{6DF32DE5-80B2-4659-8296-8EAE5B90F463}" destId="{8D8C6678-E844-47D6-81AD-55081584071C}" srcOrd="3" destOrd="0" parTransId="{3AAFD0F5-B2FC-4595-8AF1-2A8B1386FDBA}" sibTransId="{22E45946-CF30-4F21-8946-D98AF060815D}"/>
    <dgm:cxn modelId="{61E3071C-3007-462A-AB42-724DF6F0996A}" type="presOf" srcId="{348A8731-4A1B-464C-A093-CDAC28834853}" destId="{78E8CE31-799C-48A2-9D0C-563241CE65AC}" srcOrd="0" destOrd="0" presId="urn:microsoft.com/office/officeart/2005/8/layout/vList2"/>
    <dgm:cxn modelId="{F4BD8E4F-182D-4FA8-B1C1-08544348345E}" type="presOf" srcId="{93D36F38-7456-4907-80E7-2E4011726345}" destId="{4B2A2ACF-7764-4D2D-933D-C59CB2125619}" srcOrd="0" destOrd="0" presId="urn:microsoft.com/office/officeart/2005/8/layout/vList2"/>
    <dgm:cxn modelId="{A07A9BAF-24B0-43D7-858F-2C6C6051A1EA}" type="presOf" srcId="{8D8C6678-E844-47D6-81AD-55081584071C}" destId="{4D85C18B-E034-4C1D-BA66-FD3DEB517292}" srcOrd="0" destOrd="0" presId="urn:microsoft.com/office/officeart/2005/8/layout/vList2"/>
    <dgm:cxn modelId="{CB0CEF0B-B9A3-41C9-871D-EBEF99D09EA3}" type="presOf" srcId="{A6B481D1-AD1F-44FB-8B7E-2BA72FA05655}" destId="{A2260060-2454-4EF0-9A55-CA3FA8A263E9}" srcOrd="0" destOrd="0" presId="urn:microsoft.com/office/officeart/2005/8/layout/vList2"/>
    <dgm:cxn modelId="{64B8FA1F-B3BD-4879-BE8B-33954292D777}" srcId="{6DF32DE5-80B2-4659-8296-8EAE5B90F463}" destId="{A6B481D1-AD1F-44FB-8B7E-2BA72FA05655}" srcOrd="6" destOrd="0" parTransId="{AEDB3855-430B-4862-BF4F-9EAA47854C0F}" sibTransId="{482B7C98-9225-4B39-89EE-F94B4B2608C6}"/>
    <dgm:cxn modelId="{AE09394D-57E3-40D6-B3FF-66D7CFF68B47}" type="presOf" srcId="{2A8D70DB-5889-4FE3-AFDF-CA23320D655D}" destId="{B3A73209-B7E9-45CC-9C72-6386E716ABCE}" srcOrd="0" destOrd="0" presId="urn:microsoft.com/office/officeart/2005/8/layout/vList2"/>
    <dgm:cxn modelId="{BCAEC4C4-9199-4AA9-874E-4A5A8AAC1008}" type="presOf" srcId="{33D3B72E-FC7C-4D59-90C9-9972FB1A91DA}" destId="{2EA72261-8DE7-4090-B94A-0F599EEF2439}" srcOrd="0" destOrd="0" presId="urn:microsoft.com/office/officeart/2005/8/layout/vList2"/>
    <dgm:cxn modelId="{A2E4956E-D415-493E-BFED-C8AF7D77542C}" srcId="{6DF32DE5-80B2-4659-8296-8EAE5B90F463}" destId="{93D36F38-7456-4907-80E7-2E4011726345}" srcOrd="1" destOrd="0" parTransId="{96E480CE-A164-469B-8C59-04D5D8F64239}" sibTransId="{B3C7B3CF-834F-4B99-99BB-A5257BB71C33}"/>
    <dgm:cxn modelId="{16CAC88F-C9B9-41A3-A266-9A70FA5B62A2}" srcId="{6DF32DE5-80B2-4659-8296-8EAE5B90F463}" destId="{A44ECCCA-D583-4075-8BB1-419EB4B6BA7A}" srcOrd="4" destOrd="0" parTransId="{AE6E8560-8FBB-4512-A4C0-DF18C65713FA}" sibTransId="{227CE7D5-E948-4194-8258-1B5DCC88F4FF}"/>
    <dgm:cxn modelId="{AA204EDC-AD9F-438B-9CAA-8117D1F240AF}" type="presOf" srcId="{A44ECCCA-D583-4075-8BB1-419EB4B6BA7A}" destId="{563C3946-E956-4A8A-8811-E9D8A62FD6B8}" srcOrd="0" destOrd="0" presId="urn:microsoft.com/office/officeart/2005/8/layout/vList2"/>
    <dgm:cxn modelId="{711C7245-87B5-4E02-9D73-740125C6CCEE}" srcId="{6DF32DE5-80B2-4659-8296-8EAE5B90F463}" destId="{348A8731-4A1B-464C-A093-CDAC28834853}" srcOrd="2" destOrd="0" parTransId="{9215BEDA-5F0D-427F-9EF8-6903AFA61C29}" sibTransId="{F1911D2F-84C0-4D41-9912-53602F5AC2AE}"/>
    <dgm:cxn modelId="{A5C58D51-9582-438D-91A4-8434F991B2B0}" type="presOf" srcId="{6DF32DE5-80B2-4659-8296-8EAE5B90F463}" destId="{1DFDFEAF-B206-457E-ACF0-686BB0B04E40}" srcOrd="0" destOrd="0" presId="urn:microsoft.com/office/officeart/2005/8/layout/vList2"/>
    <dgm:cxn modelId="{F9AABBB1-C2D9-43E1-9A53-BC3712B0FDD9}" type="presParOf" srcId="{1DFDFEAF-B206-457E-ACF0-686BB0B04E40}" destId="{2EA72261-8DE7-4090-B94A-0F599EEF2439}" srcOrd="0" destOrd="0" presId="urn:microsoft.com/office/officeart/2005/8/layout/vList2"/>
    <dgm:cxn modelId="{90FCE3BF-64F1-496D-BC2A-678216F8832B}" type="presParOf" srcId="{1DFDFEAF-B206-457E-ACF0-686BB0B04E40}" destId="{7527DF49-C69D-4964-9972-C808E03B2DFE}" srcOrd="1" destOrd="0" presId="urn:microsoft.com/office/officeart/2005/8/layout/vList2"/>
    <dgm:cxn modelId="{EB6013A7-5F53-4003-9B4D-8C58CAA38889}" type="presParOf" srcId="{1DFDFEAF-B206-457E-ACF0-686BB0B04E40}" destId="{4B2A2ACF-7764-4D2D-933D-C59CB2125619}" srcOrd="2" destOrd="0" presId="urn:microsoft.com/office/officeart/2005/8/layout/vList2"/>
    <dgm:cxn modelId="{6001DC18-2048-4263-A74D-02E3CC16B249}" type="presParOf" srcId="{1DFDFEAF-B206-457E-ACF0-686BB0B04E40}" destId="{A3BA3115-8BE9-4D2A-95CF-011B6CCF1085}" srcOrd="3" destOrd="0" presId="urn:microsoft.com/office/officeart/2005/8/layout/vList2"/>
    <dgm:cxn modelId="{3DDED859-B3FD-43CD-A055-4F3345D2657C}" type="presParOf" srcId="{1DFDFEAF-B206-457E-ACF0-686BB0B04E40}" destId="{78E8CE31-799C-48A2-9D0C-563241CE65AC}" srcOrd="4" destOrd="0" presId="urn:microsoft.com/office/officeart/2005/8/layout/vList2"/>
    <dgm:cxn modelId="{EE34FE92-B299-442F-A2B9-B165538C9B40}" type="presParOf" srcId="{1DFDFEAF-B206-457E-ACF0-686BB0B04E40}" destId="{1ADC0A3F-8535-4E02-8A66-7E6D6D0AB423}" srcOrd="5" destOrd="0" presId="urn:microsoft.com/office/officeart/2005/8/layout/vList2"/>
    <dgm:cxn modelId="{C8EF8396-201C-4AA5-813A-4BCA9E5300FA}" type="presParOf" srcId="{1DFDFEAF-B206-457E-ACF0-686BB0B04E40}" destId="{4D85C18B-E034-4C1D-BA66-FD3DEB517292}" srcOrd="6" destOrd="0" presId="urn:microsoft.com/office/officeart/2005/8/layout/vList2"/>
    <dgm:cxn modelId="{02E732E5-14B2-4B30-9A77-D7C84D410B8F}" type="presParOf" srcId="{1DFDFEAF-B206-457E-ACF0-686BB0B04E40}" destId="{5F956202-F9EA-4D5A-AFF1-A845E6A40BD2}" srcOrd="7" destOrd="0" presId="urn:microsoft.com/office/officeart/2005/8/layout/vList2"/>
    <dgm:cxn modelId="{A3DEF9CF-0B31-488A-9410-911BB585E242}" type="presParOf" srcId="{1DFDFEAF-B206-457E-ACF0-686BB0B04E40}" destId="{563C3946-E956-4A8A-8811-E9D8A62FD6B8}" srcOrd="8" destOrd="0" presId="urn:microsoft.com/office/officeart/2005/8/layout/vList2"/>
    <dgm:cxn modelId="{1DCA79C1-493A-48BA-AF61-0BFC8E5C521C}" type="presParOf" srcId="{1DFDFEAF-B206-457E-ACF0-686BB0B04E40}" destId="{C6717848-25E5-4994-850A-0BE0951D32B7}" srcOrd="9" destOrd="0" presId="urn:microsoft.com/office/officeart/2005/8/layout/vList2"/>
    <dgm:cxn modelId="{F622B0EF-8E4A-4D65-B03F-792372417F4F}" type="presParOf" srcId="{1DFDFEAF-B206-457E-ACF0-686BB0B04E40}" destId="{B3A73209-B7E9-45CC-9C72-6386E716ABCE}" srcOrd="10" destOrd="0" presId="urn:microsoft.com/office/officeart/2005/8/layout/vList2"/>
    <dgm:cxn modelId="{5BDFE557-1B2C-4AFF-B530-DA6FB03856F6}" type="presParOf" srcId="{1DFDFEAF-B206-457E-ACF0-686BB0B04E40}" destId="{B8902E01-3F25-4E67-A98F-EA2AD13A56D8}" srcOrd="11" destOrd="0" presId="urn:microsoft.com/office/officeart/2005/8/layout/vList2"/>
    <dgm:cxn modelId="{59CEEFEB-9D1D-419C-ADDB-105C100DE6B1}" type="presParOf" srcId="{1DFDFEAF-B206-457E-ACF0-686BB0B04E40}" destId="{A2260060-2454-4EF0-9A55-CA3FA8A263E9}"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22930CC6-9D94-436C-B38C-72E2E97EA3E1}" type="datetimeFigureOut">
              <a:rPr lang="fa-IR" smtClean="0"/>
              <a:t>29/03/1442</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322B342C-7544-4AAB-AF18-E26B472D17D4}" type="slidenum">
              <a:rPr lang="fa-IR" smtClean="0"/>
              <a:t>‹#›</a:t>
            </a:fld>
            <a:endParaRPr lang="fa-IR"/>
          </a:p>
        </p:txBody>
      </p:sp>
    </p:spTree>
    <p:extLst>
      <p:ext uri="{BB962C8B-B14F-4D97-AF65-F5344CB8AC3E}">
        <p14:creationId xmlns:p14="http://schemas.microsoft.com/office/powerpoint/2010/main" val="306402960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3E5E26-87C8-4F06-8401-D525BFB27A32}" type="slidenum">
              <a:rPr lang="en-US" smtClean="0">
                <a:solidFill>
                  <a:prstClr val="black"/>
                </a:solidFill>
              </a:rPr>
              <a:pPr/>
              <a:t>77</a:t>
            </a:fld>
            <a:endParaRPr lang="en-US">
              <a:solidFill>
                <a:prstClr val="black"/>
              </a:solidFill>
            </a:endParaRPr>
          </a:p>
        </p:txBody>
      </p:sp>
    </p:spTree>
    <p:extLst>
      <p:ext uri="{BB962C8B-B14F-4D97-AF65-F5344CB8AC3E}">
        <p14:creationId xmlns:p14="http://schemas.microsoft.com/office/powerpoint/2010/main" val="13400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3E5E26-87C8-4F06-8401-D525BFB27A32}" type="slidenum">
              <a:rPr lang="en-US" smtClean="0">
                <a:solidFill>
                  <a:prstClr val="black"/>
                </a:solidFill>
              </a:rPr>
              <a:pPr/>
              <a:t>82</a:t>
            </a:fld>
            <a:endParaRPr lang="en-US">
              <a:solidFill>
                <a:prstClr val="black"/>
              </a:solidFill>
            </a:endParaRPr>
          </a:p>
        </p:txBody>
      </p:sp>
    </p:spTree>
    <p:extLst>
      <p:ext uri="{BB962C8B-B14F-4D97-AF65-F5344CB8AC3E}">
        <p14:creationId xmlns:p14="http://schemas.microsoft.com/office/powerpoint/2010/main" val="984585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3E5E26-87C8-4F06-8401-D525BFB27A32}" type="slidenum">
              <a:rPr lang="en-US" smtClean="0">
                <a:solidFill>
                  <a:prstClr val="black"/>
                </a:solidFill>
              </a:rPr>
              <a:pPr/>
              <a:t>99</a:t>
            </a:fld>
            <a:endParaRPr lang="en-US">
              <a:solidFill>
                <a:prstClr val="black"/>
              </a:solidFill>
            </a:endParaRPr>
          </a:p>
        </p:txBody>
      </p:sp>
    </p:spTree>
    <p:extLst>
      <p:ext uri="{BB962C8B-B14F-4D97-AF65-F5344CB8AC3E}">
        <p14:creationId xmlns:p14="http://schemas.microsoft.com/office/powerpoint/2010/main" val="27428682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3E5E26-87C8-4F06-8401-D525BFB27A32}" type="slidenum">
              <a:rPr lang="en-US" smtClean="0">
                <a:solidFill>
                  <a:prstClr val="black"/>
                </a:solidFill>
              </a:rPr>
              <a:pPr/>
              <a:t>100</a:t>
            </a:fld>
            <a:endParaRPr lang="en-US">
              <a:solidFill>
                <a:prstClr val="black"/>
              </a:solidFill>
            </a:endParaRPr>
          </a:p>
        </p:txBody>
      </p:sp>
    </p:spTree>
    <p:extLst>
      <p:ext uri="{BB962C8B-B14F-4D97-AF65-F5344CB8AC3E}">
        <p14:creationId xmlns:p14="http://schemas.microsoft.com/office/powerpoint/2010/main" val="3688652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3E5E26-87C8-4F06-8401-D525BFB27A32}" type="slidenum">
              <a:rPr lang="en-US" smtClean="0">
                <a:solidFill>
                  <a:prstClr val="black"/>
                </a:solidFill>
              </a:rPr>
              <a:pPr/>
              <a:t>101</a:t>
            </a:fld>
            <a:endParaRPr lang="en-US">
              <a:solidFill>
                <a:prstClr val="black"/>
              </a:solidFill>
            </a:endParaRPr>
          </a:p>
        </p:txBody>
      </p:sp>
    </p:spTree>
    <p:extLst>
      <p:ext uri="{BB962C8B-B14F-4D97-AF65-F5344CB8AC3E}">
        <p14:creationId xmlns:p14="http://schemas.microsoft.com/office/powerpoint/2010/main" val="1648289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3E5E26-87C8-4F06-8401-D525BFB27A32}" type="slidenum">
              <a:rPr lang="en-US" smtClean="0">
                <a:solidFill>
                  <a:prstClr val="black"/>
                </a:solidFill>
              </a:rPr>
              <a:pPr/>
              <a:t>102</a:t>
            </a:fld>
            <a:endParaRPr lang="en-US">
              <a:solidFill>
                <a:prstClr val="black"/>
              </a:solidFill>
            </a:endParaRPr>
          </a:p>
        </p:txBody>
      </p:sp>
    </p:spTree>
    <p:extLst>
      <p:ext uri="{BB962C8B-B14F-4D97-AF65-F5344CB8AC3E}">
        <p14:creationId xmlns:p14="http://schemas.microsoft.com/office/powerpoint/2010/main" val="10878185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3E5E26-87C8-4F06-8401-D525BFB27A32}" type="slidenum">
              <a:rPr lang="en-US" smtClean="0">
                <a:solidFill>
                  <a:prstClr val="black"/>
                </a:solidFill>
              </a:rPr>
              <a:pPr/>
              <a:t>103</a:t>
            </a:fld>
            <a:endParaRPr lang="en-US">
              <a:solidFill>
                <a:prstClr val="black"/>
              </a:solidFill>
            </a:endParaRPr>
          </a:p>
        </p:txBody>
      </p:sp>
    </p:spTree>
    <p:extLst>
      <p:ext uri="{BB962C8B-B14F-4D97-AF65-F5344CB8AC3E}">
        <p14:creationId xmlns:p14="http://schemas.microsoft.com/office/powerpoint/2010/main" val="595169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B915251-A615-4765-B9D1-C3E8B8ED6535}"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F9C19F0-531F-4D25-B442-2F1B1A7654CC}" type="slidenum">
              <a:rPr lang="fa-IR" smtClean="0"/>
              <a:t>‹#›</a:t>
            </a:fld>
            <a:endParaRPr lang="fa-IR"/>
          </a:p>
        </p:txBody>
      </p:sp>
    </p:spTree>
    <p:extLst>
      <p:ext uri="{BB962C8B-B14F-4D97-AF65-F5344CB8AC3E}">
        <p14:creationId xmlns:p14="http://schemas.microsoft.com/office/powerpoint/2010/main" val="716199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B915251-A615-4765-B9D1-C3E8B8ED6535}"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F9C19F0-531F-4D25-B442-2F1B1A7654CC}" type="slidenum">
              <a:rPr lang="fa-IR" smtClean="0"/>
              <a:t>‹#›</a:t>
            </a:fld>
            <a:endParaRPr lang="fa-IR"/>
          </a:p>
        </p:txBody>
      </p:sp>
    </p:spTree>
    <p:extLst>
      <p:ext uri="{BB962C8B-B14F-4D97-AF65-F5344CB8AC3E}">
        <p14:creationId xmlns:p14="http://schemas.microsoft.com/office/powerpoint/2010/main" val="2100885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B915251-A615-4765-B9D1-C3E8B8ED6535}"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F9C19F0-531F-4D25-B442-2F1B1A7654CC}" type="slidenum">
              <a:rPr lang="fa-IR" smtClean="0"/>
              <a:t>‹#›</a:t>
            </a:fld>
            <a:endParaRPr lang="fa-IR"/>
          </a:p>
        </p:txBody>
      </p:sp>
    </p:spTree>
    <p:extLst>
      <p:ext uri="{BB962C8B-B14F-4D97-AF65-F5344CB8AC3E}">
        <p14:creationId xmlns:p14="http://schemas.microsoft.com/office/powerpoint/2010/main" val="10465367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6E8A129A-FBDD-4F91-85BF-106E630249CC}" type="datetimeFigureOut">
              <a:rPr lang="fa-IR" smtClean="0">
                <a:solidFill>
                  <a:prstClr val="white">
                    <a:alpha val="60000"/>
                  </a:prstClr>
                </a:solidFill>
              </a:rPr>
              <a:pPr/>
              <a:t>29/03/1442</a:t>
            </a:fld>
            <a:endParaRPr lang="fa-IR">
              <a:solidFill>
                <a:prstClr val="white">
                  <a:alpha val="60000"/>
                </a:prstClr>
              </a:solidFill>
            </a:endParaRPr>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fa-IR">
              <a:solidFill>
                <a:prstClr val="white">
                  <a:alpha val="60000"/>
                </a:prstClr>
              </a:solidFill>
            </a:endParaRPr>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17729170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E8A129A-FBDD-4F91-85BF-106E630249CC}" type="datetimeFigureOut">
              <a:rPr lang="fa-IR" smtClean="0">
                <a:solidFill>
                  <a:srgbClr val="B31166"/>
                </a:solidFill>
              </a:rPr>
              <a:pPr/>
              <a:t>29/03/1442</a:t>
            </a:fld>
            <a:endParaRPr lang="fa-IR">
              <a:solidFill>
                <a:srgbClr val="B31166"/>
              </a:solidFill>
            </a:endParaRPr>
          </a:p>
        </p:txBody>
      </p:sp>
      <p:sp>
        <p:nvSpPr>
          <p:cNvPr id="5" name="Footer Placeholder 4"/>
          <p:cNvSpPr>
            <a:spLocks noGrp="1"/>
          </p:cNvSpPr>
          <p:nvPr>
            <p:ph type="ftr" sz="quarter" idx="11"/>
          </p:nvPr>
        </p:nvSpPr>
        <p:spPr/>
        <p:txBody>
          <a:bodyPr/>
          <a:lstStyle/>
          <a:p>
            <a:endParaRPr lang="fa-IR">
              <a:solidFill>
                <a:srgbClr val="B31166"/>
              </a:solidFill>
            </a:endParaRPr>
          </a:p>
        </p:txBody>
      </p:sp>
      <p:sp>
        <p:nvSpPr>
          <p:cNvPr id="6" name="Slide Number Placeholder 5"/>
          <p:cNvSpPr>
            <a:spLocks noGrp="1"/>
          </p:cNvSpPr>
          <p:nvPr>
            <p:ph type="sldNum" sz="quarter" idx="12"/>
          </p:nvPr>
        </p:nvSpPr>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23702572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8A129A-FBDD-4F91-85BF-106E630249CC}" type="datetimeFigureOut">
              <a:rPr lang="fa-IR" smtClean="0">
                <a:solidFill>
                  <a:srgbClr val="B31166"/>
                </a:solidFill>
              </a:rPr>
              <a:pPr/>
              <a:t>29/03/1442</a:t>
            </a:fld>
            <a:endParaRPr lang="fa-IR">
              <a:solidFill>
                <a:srgbClr val="B31166"/>
              </a:solidFill>
            </a:endParaRPr>
          </a:p>
        </p:txBody>
      </p:sp>
      <p:sp>
        <p:nvSpPr>
          <p:cNvPr id="5" name="Footer Placeholder 4"/>
          <p:cNvSpPr>
            <a:spLocks noGrp="1"/>
          </p:cNvSpPr>
          <p:nvPr>
            <p:ph type="ftr" sz="quarter" idx="11"/>
          </p:nvPr>
        </p:nvSpPr>
        <p:spPr/>
        <p:txBody>
          <a:bodyPr/>
          <a:lstStyle/>
          <a:p>
            <a:endParaRPr lang="fa-IR">
              <a:solidFill>
                <a:srgbClr val="B31166"/>
              </a:solidFill>
            </a:endParaRP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21178189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E8A129A-FBDD-4F91-85BF-106E630249CC}" type="datetimeFigureOut">
              <a:rPr lang="fa-IR" smtClean="0">
                <a:solidFill>
                  <a:srgbClr val="B31166"/>
                </a:solidFill>
              </a:rPr>
              <a:pPr/>
              <a:t>29/03/1442</a:t>
            </a:fld>
            <a:endParaRPr lang="fa-IR">
              <a:solidFill>
                <a:srgbClr val="B31166"/>
              </a:solidFill>
            </a:endParaRPr>
          </a:p>
        </p:txBody>
      </p:sp>
      <p:sp>
        <p:nvSpPr>
          <p:cNvPr id="6" name="Footer Placeholder 5"/>
          <p:cNvSpPr>
            <a:spLocks noGrp="1"/>
          </p:cNvSpPr>
          <p:nvPr>
            <p:ph type="ftr" sz="quarter" idx="11"/>
          </p:nvPr>
        </p:nvSpPr>
        <p:spPr/>
        <p:txBody>
          <a:bodyPr/>
          <a:lstStyle/>
          <a:p>
            <a:endParaRPr lang="fa-IR">
              <a:solidFill>
                <a:srgbClr val="B31166"/>
              </a:solidFill>
            </a:endParaRPr>
          </a:p>
        </p:txBody>
      </p:sp>
      <p:sp>
        <p:nvSpPr>
          <p:cNvPr id="7" name="Slide Number Placeholder 6"/>
          <p:cNvSpPr>
            <a:spLocks noGrp="1"/>
          </p:cNvSpPr>
          <p:nvPr>
            <p:ph type="sldNum" sz="quarter" idx="12"/>
          </p:nvPr>
        </p:nvSpPr>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6887427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E8A129A-FBDD-4F91-85BF-106E630249CC}" type="datetimeFigureOut">
              <a:rPr lang="fa-IR" smtClean="0">
                <a:solidFill>
                  <a:srgbClr val="B31166"/>
                </a:solidFill>
              </a:rPr>
              <a:pPr/>
              <a:t>29/03/1442</a:t>
            </a:fld>
            <a:endParaRPr lang="fa-IR">
              <a:solidFill>
                <a:srgbClr val="B31166"/>
              </a:solidFill>
            </a:endParaRPr>
          </a:p>
        </p:txBody>
      </p:sp>
      <p:sp>
        <p:nvSpPr>
          <p:cNvPr id="8" name="Footer Placeholder 7"/>
          <p:cNvSpPr>
            <a:spLocks noGrp="1"/>
          </p:cNvSpPr>
          <p:nvPr>
            <p:ph type="ftr" sz="quarter" idx="11"/>
          </p:nvPr>
        </p:nvSpPr>
        <p:spPr/>
        <p:txBody>
          <a:bodyPr/>
          <a:lstStyle/>
          <a:p>
            <a:endParaRPr lang="fa-IR">
              <a:solidFill>
                <a:srgbClr val="B31166"/>
              </a:solidFill>
            </a:endParaRPr>
          </a:p>
        </p:txBody>
      </p:sp>
      <p:sp>
        <p:nvSpPr>
          <p:cNvPr id="9" name="Slide Number Placeholder 8"/>
          <p:cNvSpPr>
            <a:spLocks noGrp="1"/>
          </p:cNvSpPr>
          <p:nvPr>
            <p:ph type="sldNum" sz="quarter" idx="12"/>
          </p:nvPr>
        </p:nvSpPr>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8662127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E8A129A-FBDD-4F91-85BF-106E630249CC}" type="datetimeFigureOut">
              <a:rPr lang="fa-IR" smtClean="0">
                <a:solidFill>
                  <a:srgbClr val="B31166"/>
                </a:solidFill>
              </a:rPr>
              <a:pPr/>
              <a:t>29/03/1442</a:t>
            </a:fld>
            <a:endParaRPr lang="fa-IR">
              <a:solidFill>
                <a:srgbClr val="B31166"/>
              </a:solidFill>
            </a:endParaRPr>
          </a:p>
        </p:txBody>
      </p:sp>
      <p:sp>
        <p:nvSpPr>
          <p:cNvPr id="4" name="Footer Placeholder 3"/>
          <p:cNvSpPr>
            <a:spLocks noGrp="1"/>
          </p:cNvSpPr>
          <p:nvPr>
            <p:ph type="ftr" sz="quarter" idx="11"/>
          </p:nvPr>
        </p:nvSpPr>
        <p:spPr/>
        <p:txBody>
          <a:bodyPr/>
          <a:lstStyle/>
          <a:p>
            <a:endParaRPr lang="fa-IR">
              <a:solidFill>
                <a:srgbClr val="B31166"/>
              </a:solidFill>
            </a:endParaRPr>
          </a:p>
        </p:txBody>
      </p:sp>
      <p:sp>
        <p:nvSpPr>
          <p:cNvPr id="5" name="Slide Number Placeholder 4"/>
          <p:cNvSpPr>
            <a:spLocks noGrp="1"/>
          </p:cNvSpPr>
          <p:nvPr>
            <p:ph type="sldNum" sz="quarter" idx="12"/>
          </p:nvPr>
        </p:nvSpPr>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24298516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8A129A-FBDD-4F91-85BF-106E630249CC}" type="datetimeFigureOut">
              <a:rPr lang="fa-IR" smtClean="0">
                <a:solidFill>
                  <a:srgbClr val="B31166"/>
                </a:solidFill>
              </a:rPr>
              <a:pPr/>
              <a:t>29/03/1442</a:t>
            </a:fld>
            <a:endParaRPr lang="fa-IR">
              <a:solidFill>
                <a:srgbClr val="B31166"/>
              </a:solidFill>
            </a:endParaRPr>
          </a:p>
        </p:txBody>
      </p:sp>
      <p:sp>
        <p:nvSpPr>
          <p:cNvPr id="3" name="Footer Placeholder 2"/>
          <p:cNvSpPr>
            <a:spLocks noGrp="1"/>
          </p:cNvSpPr>
          <p:nvPr>
            <p:ph type="ftr" sz="quarter" idx="11"/>
          </p:nvPr>
        </p:nvSpPr>
        <p:spPr/>
        <p:txBody>
          <a:bodyPr/>
          <a:lstStyle/>
          <a:p>
            <a:endParaRPr lang="fa-IR">
              <a:solidFill>
                <a:srgbClr val="B31166"/>
              </a:solidFill>
            </a:endParaRP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37227570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8A129A-FBDD-4F91-85BF-106E630249CC}" type="datetimeFigureOut">
              <a:rPr lang="fa-IR" smtClean="0">
                <a:solidFill>
                  <a:srgbClr val="B31166"/>
                </a:solidFill>
              </a:rPr>
              <a:pPr/>
              <a:t>29/03/1442</a:t>
            </a:fld>
            <a:endParaRPr lang="fa-IR">
              <a:solidFill>
                <a:srgbClr val="B31166"/>
              </a:solidFill>
            </a:endParaRPr>
          </a:p>
        </p:txBody>
      </p:sp>
      <p:sp>
        <p:nvSpPr>
          <p:cNvPr id="6" name="Footer Placeholder 5"/>
          <p:cNvSpPr>
            <a:spLocks noGrp="1"/>
          </p:cNvSpPr>
          <p:nvPr>
            <p:ph type="ftr" sz="quarter" idx="11"/>
          </p:nvPr>
        </p:nvSpPr>
        <p:spPr/>
        <p:txBody>
          <a:bodyPr/>
          <a:lstStyle/>
          <a:p>
            <a:endParaRPr lang="fa-IR">
              <a:solidFill>
                <a:srgbClr val="B31166"/>
              </a:solidFill>
            </a:endParaRP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2947460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B915251-A615-4765-B9D1-C3E8B8ED6535}"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F9C19F0-531F-4D25-B442-2F1B1A7654CC}" type="slidenum">
              <a:rPr lang="fa-IR" smtClean="0"/>
              <a:t>‹#›</a:t>
            </a:fld>
            <a:endParaRPr lang="fa-IR"/>
          </a:p>
        </p:txBody>
      </p:sp>
    </p:spTree>
    <p:extLst>
      <p:ext uri="{BB962C8B-B14F-4D97-AF65-F5344CB8AC3E}">
        <p14:creationId xmlns:p14="http://schemas.microsoft.com/office/powerpoint/2010/main" val="19020443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8A129A-FBDD-4F91-85BF-106E630249CC}" type="datetimeFigureOut">
              <a:rPr lang="fa-IR" smtClean="0">
                <a:solidFill>
                  <a:srgbClr val="B31166"/>
                </a:solidFill>
              </a:rPr>
              <a:pPr/>
              <a:t>29/03/1442</a:t>
            </a:fld>
            <a:endParaRPr lang="fa-IR">
              <a:solidFill>
                <a:srgbClr val="B31166"/>
              </a:solidFill>
            </a:endParaRPr>
          </a:p>
        </p:txBody>
      </p:sp>
      <p:sp>
        <p:nvSpPr>
          <p:cNvPr id="6" name="Footer Placeholder 5"/>
          <p:cNvSpPr>
            <a:spLocks noGrp="1"/>
          </p:cNvSpPr>
          <p:nvPr>
            <p:ph type="ftr" sz="quarter" idx="11"/>
          </p:nvPr>
        </p:nvSpPr>
        <p:spPr/>
        <p:txBody>
          <a:bodyPr/>
          <a:lstStyle/>
          <a:p>
            <a:endParaRPr lang="fa-IR">
              <a:solidFill>
                <a:srgbClr val="B31166"/>
              </a:solidFill>
            </a:endParaRP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19886301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8A129A-FBDD-4F91-85BF-106E630249CC}" type="datetimeFigureOut">
              <a:rPr lang="fa-IR" smtClean="0">
                <a:solidFill>
                  <a:srgbClr val="B31166"/>
                </a:solidFill>
              </a:rPr>
              <a:pPr/>
              <a:t>29/03/1442</a:t>
            </a:fld>
            <a:endParaRPr lang="fa-IR">
              <a:solidFill>
                <a:srgbClr val="B31166"/>
              </a:solidFill>
            </a:endParaRPr>
          </a:p>
        </p:txBody>
      </p:sp>
      <p:sp>
        <p:nvSpPr>
          <p:cNvPr id="6" name="Footer Placeholder 5"/>
          <p:cNvSpPr>
            <a:spLocks noGrp="1"/>
          </p:cNvSpPr>
          <p:nvPr>
            <p:ph type="ftr" sz="quarter" idx="11"/>
          </p:nvPr>
        </p:nvSpPr>
        <p:spPr/>
        <p:txBody>
          <a:bodyPr/>
          <a:lstStyle/>
          <a:p>
            <a:endParaRPr lang="fa-IR">
              <a:solidFill>
                <a:srgbClr val="B31166"/>
              </a:solidFill>
            </a:endParaRP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9193359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8A129A-FBDD-4F91-85BF-106E630249CC}" type="datetimeFigureOut">
              <a:rPr lang="fa-IR" smtClean="0">
                <a:solidFill>
                  <a:srgbClr val="B31166"/>
                </a:solidFill>
              </a:rPr>
              <a:pPr/>
              <a:t>29/03/1442</a:t>
            </a:fld>
            <a:endParaRPr lang="fa-IR">
              <a:solidFill>
                <a:srgbClr val="B31166"/>
              </a:solidFill>
            </a:endParaRPr>
          </a:p>
        </p:txBody>
      </p:sp>
      <p:sp>
        <p:nvSpPr>
          <p:cNvPr id="5" name="Footer Placeholder 4"/>
          <p:cNvSpPr>
            <a:spLocks noGrp="1"/>
          </p:cNvSpPr>
          <p:nvPr>
            <p:ph type="ftr" sz="quarter" idx="11"/>
          </p:nvPr>
        </p:nvSpPr>
        <p:spPr/>
        <p:txBody>
          <a:bodyPr/>
          <a:lstStyle/>
          <a:p>
            <a:endParaRPr lang="fa-IR">
              <a:solidFill>
                <a:srgbClr val="B31166"/>
              </a:solidFill>
            </a:endParaRP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25710074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rtl="0"/>
            <a:r>
              <a:rPr lang="en-US" sz="9600" dirty="0">
                <a:solidFill>
                  <a:srgbClr val="B31166">
                    <a:lumMod val="60000"/>
                    <a:lumOff val="40000"/>
                  </a:srgb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rtl="0"/>
            <a:r>
              <a:rPr lang="en-US" sz="9600" dirty="0">
                <a:solidFill>
                  <a:srgbClr val="B31166">
                    <a:lumMod val="60000"/>
                    <a:lumOff val="40000"/>
                  </a:srgb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8A129A-FBDD-4F91-85BF-106E630249CC}" type="datetimeFigureOut">
              <a:rPr lang="fa-IR" smtClean="0">
                <a:solidFill>
                  <a:srgbClr val="B31166"/>
                </a:solidFill>
              </a:rPr>
              <a:pPr/>
              <a:t>29/03/1442</a:t>
            </a:fld>
            <a:endParaRPr lang="fa-IR">
              <a:solidFill>
                <a:srgbClr val="B31166"/>
              </a:solidFill>
            </a:endParaRPr>
          </a:p>
        </p:txBody>
      </p:sp>
      <p:sp>
        <p:nvSpPr>
          <p:cNvPr id="5" name="Footer Placeholder 4"/>
          <p:cNvSpPr>
            <a:spLocks noGrp="1"/>
          </p:cNvSpPr>
          <p:nvPr>
            <p:ph type="ftr" sz="quarter" idx="11"/>
          </p:nvPr>
        </p:nvSpPr>
        <p:spPr/>
        <p:txBody>
          <a:bodyPr/>
          <a:lstStyle/>
          <a:p>
            <a:endParaRPr lang="fa-IR">
              <a:solidFill>
                <a:srgbClr val="B31166"/>
              </a:solidFill>
            </a:endParaRPr>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36377792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8A129A-FBDD-4F91-85BF-106E630249CC}" type="datetimeFigureOut">
              <a:rPr lang="fa-IR" smtClean="0">
                <a:solidFill>
                  <a:srgbClr val="B31166"/>
                </a:solidFill>
              </a:rPr>
              <a:pPr/>
              <a:t>29/03/1442</a:t>
            </a:fld>
            <a:endParaRPr lang="fa-IR">
              <a:solidFill>
                <a:srgbClr val="B31166"/>
              </a:solidFill>
            </a:endParaRPr>
          </a:p>
        </p:txBody>
      </p:sp>
      <p:sp>
        <p:nvSpPr>
          <p:cNvPr id="5" name="Footer Placeholder 4"/>
          <p:cNvSpPr>
            <a:spLocks noGrp="1"/>
          </p:cNvSpPr>
          <p:nvPr>
            <p:ph type="ftr" sz="quarter" idx="11"/>
          </p:nvPr>
        </p:nvSpPr>
        <p:spPr/>
        <p:txBody>
          <a:bodyPr/>
          <a:lstStyle/>
          <a:p>
            <a:endParaRPr lang="fa-IR">
              <a:solidFill>
                <a:srgbClr val="B31166"/>
              </a:solidFill>
            </a:endParaRP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29491418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6E8A129A-FBDD-4F91-85BF-106E630249CC}" type="datetimeFigureOut">
              <a:rPr lang="fa-IR" smtClean="0">
                <a:solidFill>
                  <a:srgbClr val="B31166"/>
                </a:solidFill>
              </a:rPr>
              <a:pPr/>
              <a:t>29/03/1442</a:t>
            </a:fld>
            <a:endParaRPr lang="fa-IR">
              <a:solidFill>
                <a:srgbClr val="B31166"/>
              </a:solidFill>
            </a:endParaRPr>
          </a:p>
        </p:txBody>
      </p:sp>
      <p:sp>
        <p:nvSpPr>
          <p:cNvPr id="8" name="Footer Placeholder 7"/>
          <p:cNvSpPr>
            <a:spLocks noGrp="1"/>
          </p:cNvSpPr>
          <p:nvPr>
            <p:ph type="ftr" sz="quarter" idx="11"/>
          </p:nvPr>
        </p:nvSpPr>
        <p:spPr/>
        <p:txBody>
          <a:bodyPr/>
          <a:lstStyle/>
          <a:p>
            <a:endParaRPr lang="fa-IR">
              <a:solidFill>
                <a:srgbClr val="B31166"/>
              </a:solidFill>
            </a:endParaRPr>
          </a:p>
        </p:txBody>
      </p:sp>
      <p:sp>
        <p:nvSpPr>
          <p:cNvPr id="9" name="Slide Number Placeholder 8"/>
          <p:cNvSpPr>
            <a:spLocks noGrp="1"/>
          </p:cNvSpPr>
          <p:nvPr>
            <p:ph type="sldNum" sz="quarter" idx="12"/>
          </p:nvPr>
        </p:nvSpPr>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36451920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6E8A129A-FBDD-4F91-85BF-106E630249CC}" type="datetimeFigureOut">
              <a:rPr lang="fa-IR" smtClean="0">
                <a:solidFill>
                  <a:srgbClr val="B31166"/>
                </a:solidFill>
              </a:rPr>
              <a:pPr/>
              <a:t>29/03/1442</a:t>
            </a:fld>
            <a:endParaRPr lang="fa-IR">
              <a:solidFill>
                <a:srgbClr val="B31166"/>
              </a:solidFill>
            </a:endParaRPr>
          </a:p>
        </p:txBody>
      </p:sp>
      <p:sp>
        <p:nvSpPr>
          <p:cNvPr id="8" name="Footer Placeholder 7"/>
          <p:cNvSpPr>
            <a:spLocks noGrp="1"/>
          </p:cNvSpPr>
          <p:nvPr>
            <p:ph type="ftr" sz="quarter" idx="11"/>
          </p:nvPr>
        </p:nvSpPr>
        <p:spPr>
          <a:xfrm>
            <a:off x="561111" y="6391838"/>
            <a:ext cx="3644282" cy="304801"/>
          </a:xfrm>
        </p:spPr>
        <p:txBody>
          <a:bodyPr/>
          <a:lstStyle/>
          <a:p>
            <a:endParaRPr lang="fa-IR">
              <a:solidFill>
                <a:srgbClr val="B31166"/>
              </a:solidFill>
            </a:endParaRPr>
          </a:p>
        </p:txBody>
      </p:sp>
      <p:sp>
        <p:nvSpPr>
          <p:cNvPr id="9" name="Slide Number Placeholder 8"/>
          <p:cNvSpPr>
            <a:spLocks noGrp="1"/>
          </p:cNvSpPr>
          <p:nvPr>
            <p:ph type="sldNum" sz="quarter" idx="12"/>
          </p:nvPr>
        </p:nvSpPr>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29634700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6E8A129A-FBDD-4F91-85BF-106E630249CC}" type="datetimeFigureOut">
              <a:rPr lang="fa-IR" smtClean="0">
                <a:solidFill>
                  <a:srgbClr val="B31166"/>
                </a:solidFill>
              </a:rPr>
              <a:pPr/>
              <a:t>29/03/1442</a:t>
            </a:fld>
            <a:endParaRPr lang="fa-IR">
              <a:solidFill>
                <a:srgbClr val="B31166"/>
              </a:solidFill>
            </a:endParaRPr>
          </a:p>
        </p:txBody>
      </p:sp>
      <p:sp>
        <p:nvSpPr>
          <p:cNvPr id="5" name="Footer Placeholder 4"/>
          <p:cNvSpPr>
            <a:spLocks noGrp="1"/>
          </p:cNvSpPr>
          <p:nvPr>
            <p:ph type="ftr" sz="quarter" idx="11"/>
          </p:nvPr>
        </p:nvSpPr>
        <p:spPr/>
        <p:txBody>
          <a:bodyPr/>
          <a:lstStyle/>
          <a:p>
            <a:endParaRPr lang="fa-IR">
              <a:solidFill>
                <a:srgbClr val="B31166"/>
              </a:solidFill>
            </a:endParaRPr>
          </a:p>
        </p:txBody>
      </p:sp>
      <p:sp>
        <p:nvSpPr>
          <p:cNvPr id="6" name="Slide Number Placeholder 5"/>
          <p:cNvSpPr>
            <a:spLocks noGrp="1"/>
          </p:cNvSpPr>
          <p:nvPr>
            <p:ph type="sldNum" sz="quarter" idx="12"/>
          </p:nvPr>
        </p:nvSpPr>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17481452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6E8A129A-FBDD-4F91-85BF-106E630249CC}" type="datetimeFigureOut">
              <a:rPr lang="fa-IR" smtClean="0">
                <a:solidFill>
                  <a:srgbClr val="B31166"/>
                </a:solidFill>
              </a:rPr>
              <a:pPr/>
              <a:t>29/03/1442</a:t>
            </a:fld>
            <a:endParaRPr lang="fa-IR">
              <a:solidFill>
                <a:srgbClr val="B31166"/>
              </a:solidFill>
            </a:endParaRPr>
          </a:p>
        </p:txBody>
      </p:sp>
      <p:sp>
        <p:nvSpPr>
          <p:cNvPr id="5" name="Footer Placeholder 4"/>
          <p:cNvSpPr>
            <a:spLocks noGrp="1"/>
          </p:cNvSpPr>
          <p:nvPr>
            <p:ph type="ftr" sz="quarter" idx="11"/>
          </p:nvPr>
        </p:nvSpPr>
        <p:spPr/>
        <p:txBody>
          <a:bodyPr/>
          <a:lstStyle/>
          <a:p>
            <a:endParaRPr lang="fa-IR">
              <a:solidFill>
                <a:srgbClr val="B31166"/>
              </a:solidFill>
            </a:endParaRP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54124251-021C-4ACA-A8C2-98A3190829B3}"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719334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915251-A615-4765-B9D1-C3E8B8ED6535}"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F9C19F0-531F-4D25-B442-2F1B1A7654CC}" type="slidenum">
              <a:rPr lang="fa-IR" smtClean="0"/>
              <a:t>‹#›</a:t>
            </a:fld>
            <a:endParaRPr lang="fa-IR"/>
          </a:p>
        </p:txBody>
      </p:sp>
    </p:spTree>
    <p:extLst>
      <p:ext uri="{BB962C8B-B14F-4D97-AF65-F5344CB8AC3E}">
        <p14:creationId xmlns:p14="http://schemas.microsoft.com/office/powerpoint/2010/main" val="166854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B915251-A615-4765-B9D1-C3E8B8ED6535}" type="datetimeFigureOut">
              <a:rPr lang="fa-IR" smtClean="0"/>
              <a:t>29/03/1442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F9C19F0-531F-4D25-B442-2F1B1A7654CC}" type="slidenum">
              <a:rPr lang="fa-IR" smtClean="0"/>
              <a:t>‹#›</a:t>
            </a:fld>
            <a:endParaRPr lang="fa-IR"/>
          </a:p>
        </p:txBody>
      </p:sp>
    </p:spTree>
    <p:extLst>
      <p:ext uri="{BB962C8B-B14F-4D97-AF65-F5344CB8AC3E}">
        <p14:creationId xmlns:p14="http://schemas.microsoft.com/office/powerpoint/2010/main" val="8745772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B915251-A615-4765-B9D1-C3E8B8ED6535}" type="datetimeFigureOut">
              <a:rPr lang="fa-IR" smtClean="0"/>
              <a:t>29/03/1442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0F9C19F0-531F-4D25-B442-2F1B1A7654CC}" type="slidenum">
              <a:rPr lang="fa-IR" smtClean="0"/>
              <a:t>‹#›</a:t>
            </a:fld>
            <a:endParaRPr lang="fa-IR"/>
          </a:p>
        </p:txBody>
      </p:sp>
    </p:spTree>
    <p:extLst>
      <p:ext uri="{BB962C8B-B14F-4D97-AF65-F5344CB8AC3E}">
        <p14:creationId xmlns:p14="http://schemas.microsoft.com/office/powerpoint/2010/main" val="4229624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B915251-A615-4765-B9D1-C3E8B8ED6535}" type="datetimeFigureOut">
              <a:rPr lang="fa-IR" smtClean="0"/>
              <a:t>29/03/1442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0F9C19F0-531F-4D25-B442-2F1B1A7654CC}" type="slidenum">
              <a:rPr lang="fa-IR" smtClean="0"/>
              <a:t>‹#›</a:t>
            </a:fld>
            <a:endParaRPr lang="fa-IR"/>
          </a:p>
        </p:txBody>
      </p:sp>
    </p:spTree>
    <p:extLst>
      <p:ext uri="{BB962C8B-B14F-4D97-AF65-F5344CB8AC3E}">
        <p14:creationId xmlns:p14="http://schemas.microsoft.com/office/powerpoint/2010/main" val="2374287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915251-A615-4765-B9D1-C3E8B8ED6535}" type="datetimeFigureOut">
              <a:rPr lang="fa-IR" smtClean="0"/>
              <a:t>29/03/1442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0F9C19F0-531F-4D25-B442-2F1B1A7654CC}" type="slidenum">
              <a:rPr lang="fa-IR" smtClean="0"/>
              <a:t>‹#›</a:t>
            </a:fld>
            <a:endParaRPr lang="fa-IR"/>
          </a:p>
        </p:txBody>
      </p:sp>
    </p:spTree>
    <p:extLst>
      <p:ext uri="{BB962C8B-B14F-4D97-AF65-F5344CB8AC3E}">
        <p14:creationId xmlns:p14="http://schemas.microsoft.com/office/powerpoint/2010/main" val="2335920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915251-A615-4765-B9D1-C3E8B8ED6535}" type="datetimeFigureOut">
              <a:rPr lang="fa-IR" smtClean="0"/>
              <a:t>29/03/1442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F9C19F0-531F-4D25-B442-2F1B1A7654CC}" type="slidenum">
              <a:rPr lang="fa-IR" smtClean="0"/>
              <a:t>‹#›</a:t>
            </a:fld>
            <a:endParaRPr lang="fa-IR"/>
          </a:p>
        </p:txBody>
      </p:sp>
    </p:spTree>
    <p:extLst>
      <p:ext uri="{BB962C8B-B14F-4D97-AF65-F5344CB8AC3E}">
        <p14:creationId xmlns:p14="http://schemas.microsoft.com/office/powerpoint/2010/main" val="3259009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915251-A615-4765-B9D1-C3E8B8ED6535}" type="datetimeFigureOut">
              <a:rPr lang="fa-IR" smtClean="0"/>
              <a:t>29/03/1442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F9C19F0-531F-4D25-B442-2F1B1A7654CC}" type="slidenum">
              <a:rPr lang="fa-IR" smtClean="0"/>
              <a:t>‹#›</a:t>
            </a:fld>
            <a:endParaRPr lang="fa-IR"/>
          </a:p>
        </p:txBody>
      </p:sp>
    </p:spTree>
    <p:extLst>
      <p:ext uri="{BB962C8B-B14F-4D97-AF65-F5344CB8AC3E}">
        <p14:creationId xmlns:p14="http://schemas.microsoft.com/office/powerpoint/2010/main" val="122575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1.jpe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CB915251-A615-4765-B9D1-C3E8B8ED6535}" type="datetimeFigureOut">
              <a:rPr lang="fa-IR" smtClean="0"/>
              <a:t>29/03/1442</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F9C19F0-531F-4D25-B442-2F1B1A7654CC}" type="slidenum">
              <a:rPr lang="fa-IR" smtClean="0"/>
              <a:t>‹#›</a:t>
            </a:fld>
            <a:endParaRPr lang="fa-IR"/>
          </a:p>
        </p:txBody>
      </p:sp>
    </p:spTree>
    <p:extLst>
      <p:ext uri="{BB962C8B-B14F-4D97-AF65-F5344CB8AC3E}">
        <p14:creationId xmlns:p14="http://schemas.microsoft.com/office/powerpoint/2010/main" val="31706086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pPr rtl="0"/>
            <a:fld id="{6E8A129A-FBDD-4F91-85BF-106E630249CC}" type="datetimeFigureOut">
              <a:rPr lang="fa-IR" smtClean="0">
                <a:solidFill>
                  <a:srgbClr val="B31166"/>
                </a:solidFill>
              </a:rPr>
              <a:pPr rtl="0"/>
              <a:t>29/03/1442</a:t>
            </a:fld>
            <a:endParaRPr lang="fa-IR">
              <a:solidFill>
                <a:srgbClr val="B31166"/>
              </a:solidFill>
            </a:endParaRPr>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pPr rtl="0"/>
            <a:endParaRPr lang="fa-IR">
              <a:solidFill>
                <a:srgbClr val="B31166"/>
              </a:solidFill>
            </a:endParaRPr>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pPr rtl="0"/>
            <a:fld id="{54124251-021C-4ACA-A8C2-98A3190829B3}" type="slidenum">
              <a:rPr lang="fa-IR" smtClean="0">
                <a:solidFill>
                  <a:prstClr val="white"/>
                </a:solidFill>
              </a:rPr>
              <a:pPr rtl="0"/>
              <a:t>‹#›</a:t>
            </a:fld>
            <a:endParaRPr lang="fa-IR">
              <a:solidFill>
                <a:prstClr val="white"/>
              </a:solidFill>
            </a:endParaRPr>
          </a:p>
        </p:txBody>
      </p:sp>
    </p:spTree>
    <p:extLst>
      <p:ext uri="{BB962C8B-B14F-4D97-AF65-F5344CB8AC3E}">
        <p14:creationId xmlns:p14="http://schemas.microsoft.com/office/powerpoint/2010/main" val="39958229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1" eaLnBrk="1" latinLnBrk="0" hangingPunct="1">
        <a:spcBef>
          <a:spcPct val="0"/>
        </a:spcBef>
        <a:buNone/>
        <a:defRPr sz="3600" b="0" i="0" kern="1200">
          <a:solidFill>
            <a:schemeClr val="bg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microsoft.com/office/2007/relationships/hdphoto" Target="../media/hdphoto4.wdp"/></Relationships>
</file>

<file path=ppt/slides/_rels/slide10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0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54.jpg"/></Relationships>
</file>

<file path=ppt/slides/_rels/slide10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eg"/></Relationships>
</file>

<file path=ppt/slides/_rels/slide7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8.xml"/><Relationship Id="rId4" Type="http://schemas.openxmlformats.org/officeDocument/2006/relationships/image" Target="../media/image38.png"/></Relationships>
</file>

<file path=ppt/slides/_rels/slide8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8.xml"/><Relationship Id="rId5" Type="http://schemas.openxmlformats.org/officeDocument/2006/relationships/image" Target="../media/image44.png"/><Relationship Id="rId4" Type="http://schemas.openxmlformats.org/officeDocument/2006/relationships/image" Target="../media/image43.png"/></Relationships>
</file>

<file path=ppt/slides/_rels/slide8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03947" y="2707115"/>
            <a:ext cx="9168063" cy="1754326"/>
          </a:xfrm>
          <a:prstGeom prst="rect">
            <a:avLst/>
          </a:prstGeom>
          <a:noFill/>
        </p:spPr>
        <p:txBody>
          <a:bodyPr wrap="square" rtlCol="1">
            <a:spAutoFit/>
          </a:bodyPr>
          <a:lstStyle/>
          <a:p>
            <a:pPr algn="ctr"/>
            <a:r>
              <a:rPr lang="fa-IR" sz="5400" dirty="0">
                <a:solidFill>
                  <a:srgbClr val="FFC000"/>
                </a:solidFill>
                <a:effectLst>
                  <a:outerShdw blurRad="38100" dist="38100" dir="2700000" algn="tl">
                    <a:srgbClr val="000000">
                      <a:alpha val="43137"/>
                    </a:srgbClr>
                  </a:outerShdw>
                </a:effectLst>
                <a:cs typeface="B Homa" panose="00000400000000000000" pitchFamily="2" charset="-78"/>
              </a:rPr>
              <a:t>شهر فشرده و تاثیر آن بر مصرف انرژی</a:t>
            </a:r>
          </a:p>
          <a:p>
            <a:pPr algn="ctr"/>
            <a:r>
              <a:rPr lang="fa-IR" sz="5400" dirty="0">
                <a:solidFill>
                  <a:srgbClr val="FFC000"/>
                </a:solidFill>
                <a:effectLst>
                  <a:outerShdw blurRad="38100" dist="38100" dir="2700000" algn="tl">
                    <a:srgbClr val="000000">
                      <a:alpha val="43137"/>
                    </a:srgbClr>
                  </a:outerShdw>
                </a:effectLst>
                <a:cs typeface="B Homa" panose="00000400000000000000" pitchFamily="2" charset="-78"/>
              </a:rPr>
              <a:t>(به همراه نمونه موردی)</a:t>
            </a:r>
            <a:endParaRPr lang="fa-IR" sz="2400" dirty="0">
              <a:solidFill>
                <a:srgbClr val="FFC000"/>
              </a:solidFill>
              <a:effectLst>
                <a:outerShdw blurRad="38100" dist="38100" dir="2700000" algn="tl">
                  <a:srgbClr val="000000">
                    <a:alpha val="43137"/>
                  </a:srgbClr>
                </a:outerShdw>
              </a:effectLst>
              <a:cs typeface="B Homa" panose="00000400000000000000" pitchFamily="2" charset="-78"/>
            </a:endParaRPr>
          </a:p>
        </p:txBody>
      </p:sp>
    </p:spTree>
    <p:extLst>
      <p:ext uri="{BB962C8B-B14F-4D97-AF65-F5344CB8AC3E}">
        <p14:creationId xmlns:p14="http://schemas.microsoft.com/office/powerpoint/2010/main" val="12868386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روش تحقیق</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4" name="Rectangle 3"/>
          <p:cNvSpPr/>
          <p:nvPr/>
        </p:nvSpPr>
        <p:spPr>
          <a:xfrm>
            <a:off x="6574665" y="3335628"/>
            <a:ext cx="4043966" cy="437882"/>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b="1" dirty="0">
                <a:solidFill>
                  <a:prstClr val="black"/>
                </a:solidFill>
                <a:cs typeface="B Nazanin" panose="00000400000000000000" pitchFamily="2" charset="-78"/>
              </a:rPr>
              <a:t>روش </a:t>
            </a:r>
            <a:r>
              <a:rPr lang="fa-IR" sz="2400" b="1" dirty="0">
                <a:solidFill>
                  <a:prstClr val="black"/>
                </a:solidFill>
                <a:cs typeface="B Nazanin" panose="00000400000000000000" pitchFamily="2" charset="-78"/>
              </a:rPr>
              <a:t>تحقیق از نظر هدف</a:t>
            </a:r>
          </a:p>
        </p:txBody>
      </p:sp>
      <p:sp>
        <p:nvSpPr>
          <p:cNvPr id="5" name="Rectangle 4"/>
          <p:cNvSpPr/>
          <p:nvPr/>
        </p:nvSpPr>
        <p:spPr>
          <a:xfrm>
            <a:off x="2118575" y="3335628"/>
            <a:ext cx="3541688"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کاربردی</a:t>
            </a:r>
            <a:endParaRPr lang="fa-IR" sz="2400" dirty="0">
              <a:solidFill>
                <a:prstClr val="black"/>
              </a:solidFill>
              <a:cs typeface="B Nazanin" panose="00000400000000000000" pitchFamily="2" charset="-78"/>
            </a:endParaRPr>
          </a:p>
        </p:txBody>
      </p:sp>
      <p:sp>
        <p:nvSpPr>
          <p:cNvPr id="6" name="Right Arrow 5"/>
          <p:cNvSpPr/>
          <p:nvPr/>
        </p:nvSpPr>
        <p:spPr>
          <a:xfrm rot="10800000">
            <a:off x="5801931" y="3438658"/>
            <a:ext cx="515155" cy="33485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7" name="Rectangle 6"/>
          <p:cNvSpPr/>
          <p:nvPr/>
        </p:nvSpPr>
        <p:spPr>
          <a:xfrm>
            <a:off x="6574665" y="4165213"/>
            <a:ext cx="4043966" cy="437882"/>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b="1" dirty="0">
                <a:solidFill>
                  <a:prstClr val="black"/>
                </a:solidFill>
                <a:cs typeface="B Nazanin" panose="00000400000000000000" pitchFamily="2" charset="-78"/>
              </a:rPr>
              <a:t>روش </a:t>
            </a:r>
            <a:r>
              <a:rPr lang="fa-IR" sz="2400" b="1" dirty="0">
                <a:solidFill>
                  <a:prstClr val="black"/>
                </a:solidFill>
                <a:cs typeface="B Nazanin" panose="00000400000000000000" pitchFamily="2" charset="-78"/>
              </a:rPr>
              <a:t>گردآوری داده‌ها</a:t>
            </a:r>
          </a:p>
        </p:txBody>
      </p:sp>
      <p:sp>
        <p:nvSpPr>
          <p:cNvPr id="8" name="Rectangle 7"/>
          <p:cNvSpPr/>
          <p:nvPr/>
        </p:nvSpPr>
        <p:spPr>
          <a:xfrm>
            <a:off x="2118575" y="4165213"/>
            <a:ext cx="3541688"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کتابخانه‌ای</a:t>
            </a:r>
            <a:endParaRPr lang="fa-IR" sz="2400" dirty="0">
              <a:solidFill>
                <a:prstClr val="black"/>
              </a:solidFill>
              <a:cs typeface="B Nazanin" panose="00000400000000000000" pitchFamily="2" charset="-78"/>
            </a:endParaRPr>
          </a:p>
        </p:txBody>
      </p:sp>
      <p:sp>
        <p:nvSpPr>
          <p:cNvPr id="9" name="Right Arrow 8"/>
          <p:cNvSpPr/>
          <p:nvPr/>
        </p:nvSpPr>
        <p:spPr>
          <a:xfrm rot="10800000">
            <a:off x="5801931" y="4268243"/>
            <a:ext cx="515155" cy="33485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Tree>
    <p:extLst>
      <p:ext uri="{BB962C8B-B14F-4D97-AF65-F5344CB8AC3E}">
        <p14:creationId xmlns:p14="http://schemas.microsoft.com/office/powerpoint/2010/main" val="96152756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1886" y="377371"/>
            <a:ext cx="11292114" cy="1233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4800" b="1" dirty="0">
                <a:solidFill>
                  <a:srgbClr val="FFC000"/>
                </a:solidFill>
                <a:cs typeface="B Homa" panose="00000400000000000000" pitchFamily="2" charset="-78"/>
              </a:rPr>
              <a:t>شناخت و ارائه راهنما و راهکارها؛ ارائه راهنمای طراحی  </a:t>
            </a:r>
            <a:endParaRPr lang="en-US" sz="4800" b="1" dirty="0">
              <a:solidFill>
                <a:srgbClr val="FFC000"/>
              </a:solidFill>
              <a:cs typeface="B Homa" panose="00000400000000000000" pitchFamily="2" charset="-78"/>
            </a:endParaRPr>
          </a:p>
        </p:txBody>
      </p:sp>
      <p:grpSp>
        <p:nvGrpSpPr>
          <p:cNvPr id="9" name="Group 8"/>
          <p:cNvGrpSpPr/>
          <p:nvPr/>
        </p:nvGrpSpPr>
        <p:grpSpPr>
          <a:xfrm>
            <a:off x="6357258" y="1904564"/>
            <a:ext cx="5326742" cy="949587"/>
            <a:chOff x="0" y="41080"/>
            <a:chExt cx="9521371" cy="519583"/>
          </a:xfrm>
          <a:scene3d>
            <a:camera prst="orthographicFront"/>
            <a:lightRig rig="chilly" dir="t"/>
          </a:scene3d>
        </p:grpSpPr>
        <p:sp>
          <p:nvSpPr>
            <p:cNvPr id="10" name="Rounded Rectangle 9"/>
            <p:cNvSpPr/>
            <p:nvPr/>
          </p:nvSpPr>
          <p:spPr>
            <a:xfrm>
              <a:off x="0" y="60488"/>
              <a:ext cx="9521371" cy="500175"/>
            </a:xfrm>
            <a:prstGeom prst="roundRect">
              <a:avLst/>
            </a:prstGeom>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Rounded Rectangle 4"/>
            <p:cNvSpPr/>
            <p:nvPr/>
          </p:nvSpPr>
          <p:spPr>
            <a:xfrm>
              <a:off x="24417" y="41080"/>
              <a:ext cx="9472537" cy="45134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defTabSz="800100">
                <a:lnSpc>
                  <a:spcPct val="90000"/>
                </a:lnSpc>
                <a:spcBef>
                  <a:spcPct val="0"/>
                </a:spcBef>
                <a:spcAft>
                  <a:spcPct val="35000"/>
                </a:spcAft>
              </a:pPr>
              <a:r>
                <a:rPr lang="fa-IR" b="1" dirty="0">
                  <a:solidFill>
                    <a:prstClr val="white"/>
                  </a:solidFill>
                  <a:cs typeface="B Nazanin" panose="00000400000000000000" pitchFamily="2" charset="-78"/>
                </a:rPr>
                <a:t>ایجاد پارک های کوچک (پاکت پارک ها) و نوار های سبز جنب خیابان</a:t>
              </a:r>
              <a:endParaRPr lang="en-US" b="1" dirty="0">
                <a:solidFill>
                  <a:prstClr val="white"/>
                </a:solidFill>
                <a:cs typeface="B Nazanin" panose="00000400000000000000" pitchFamily="2" charset="-78"/>
              </a:endParaRPr>
            </a:p>
          </p:txBody>
        </p:sp>
      </p:grpSp>
      <p:grpSp>
        <p:nvGrpSpPr>
          <p:cNvPr id="27" name="Group 26"/>
          <p:cNvGrpSpPr/>
          <p:nvPr/>
        </p:nvGrpSpPr>
        <p:grpSpPr>
          <a:xfrm>
            <a:off x="6343598" y="3183099"/>
            <a:ext cx="5326742" cy="914117"/>
            <a:chOff x="0" y="16663"/>
            <a:chExt cx="9521371" cy="500175"/>
          </a:xfrm>
          <a:scene3d>
            <a:camera prst="orthographicFront"/>
            <a:lightRig rig="chilly" dir="t"/>
          </a:scene3d>
        </p:grpSpPr>
        <p:sp>
          <p:nvSpPr>
            <p:cNvPr id="28" name="Rounded Rectangle 27"/>
            <p:cNvSpPr/>
            <p:nvPr/>
          </p:nvSpPr>
          <p:spPr>
            <a:xfrm>
              <a:off x="0" y="16663"/>
              <a:ext cx="9521371" cy="500175"/>
            </a:xfrm>
            <a:prstGeom prst="roundRect">
              <a:avLst/>
            </a:prstGeom>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 name="Rounded Rectangle 4"/>
            <p:cNvSpPr/>
            <p:nvPr/>
          </p:nvSpPr>
          <p:spPr>
            <a:xfrm>
              <a:off x="24417" y="41080"/>
              <a:ext cx="9472537" cy="45134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defTabSz="800100">
                <a:lnSpc>
                  <a:spcPct val="90000"/>
                </a:lnSpc>
                <a:spcBef>
                  <a:spcPct val="0"/>
                </a:spcBef>
                <a:spcAft>
                  <a:spcPct val="35000"/>
                </a:spcAft>
              </a:pPr>
              <a:r>
                <a:rPr lang="fa-IR" b="1" dirty="0">
                  <a:solidFill>
                    <a:prstClr val="white"/>
                  </a:solidFill>
                  <a:cs typeface="B Nazanin" panose="00000400000000000000" pitchFamily="2" charset="-78"/>
                </a:rPr>
                <a:t>ایجاد مسیر های ارتباط پیاده با مراکز حمل و نقلی اطراف محله </a:t>
              </a:r>
              <a:endParaRPr lang="en-US" b="1" dirty="0">
                <a:solidFill>
                  <a:prstClr val="white"/>
                </a:solidFill>
                <a:cs typeface="B Nazanin" panose="00000400000000000000" pitchFamily="2" charset="-78"/>
              </a:endParaRPr>
            </a:p>
          </p:txBody>
        </p:sp>
      </p:gr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rot="16200000">
            <a:off x="1242729" y="1300046"/>
            <a:ext cx="4095855" cy="5797540"/>
          </a:xfrm>
          <a:prstGeom prst="rect">
            <a:avLst/>
          </a:prstGeom>
        </p:spPr>
      </p:pic>
    </p:spTree>
    <p:extLst>
      <p:ext uri="{BB962C8B-B14F-4D97-AF65-F5344CB8AC3E}">
        <p14:creationId xmlns:p14="http://schemas.microsoft.com/office/powerpoint/2010/main" val="71091927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1886" y="377371"/>
            <a:ext cx="11292114" cy="1233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4400" b="1" dirty="0">
                <a:solidFill>
                  <a:srgbClr val="FFC000"/>
                </a:solidFill>
                <a:cs typeface="B Homa" panose="00000400000000000000" pitchFamily="2" charset="-78"/>
              </a:rPr>
              <a:t>شناخت و ارائه راهنما و راهکارها؛ ارائه راهنمای طراحی  </a:t>
            </a:r>
            <a:endParaRPr lang="en-US" sz="4400" b="1" dirty="0">
              <a:solidFill>
                <a:srgbClr val="FFC000"/>
              </a:solidFill>
              <a:cs typeface="B Homa" panose="00000400000000000000" pitchFamily="2" charset="-78"/>
            </a:endParaRPr>
          </a:p>
        </p:txBody>
      </p:sp>
      <p:grpSp>
        <p:nvGrpSpPr>
          <p:cNvPr id="15" name="Group 14"/>
          <p:cNvGrpSpPr/>
          <p:nvPr/>
        </p:nvGrpSpPr>
        <p:grpSpPr>
          <a:xfrm>
            <a:off x="6357258" y="2857464"/>
            <a:ext cx="5326742" cy="914117"/>
            <a:chOff x="0" y="16663"/>
            <a:chExt cx="9521371" cy="500175"/>
          </a:xfrm>
          <a:scene3d>
            <a:camera prst="orthographicFront"/>
            <a:lightRig rig="chilly" dir="t"/>
          </a:scene3d>
        </p:grpSpPr>
        <p:sp>
          <p:nvSpPr>
            <p:cNvPr id="16" name="Rounded Rectangle 15"/>
            <p:cNvSpPr/>
            <p:nvPr/>
          </p:nvSpPr>
          <p:spPr>
            <a:xfrm>
              <a:off x="0" y="16663"/>
              <a:ext cx="9521371" cy="500175"/>
            </a:xfrm>
            <a:prstGeom prst="roundRect">
              <a:avLst/>
            </a:prstGeom>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ounded Rectangle 4"/>
            <p:cNvSpPr/>
            <p:nvPr/>
          </p:nvSpPr>
          <p:spPr>
            <a:xfrm>
              <a:off x="24417" y="41080"/>
              <a:ext cx="9472537" cy="45134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defTabSz="800100">
                <a:lnSpc>
                  <a:spcPct val="90000"/>
                </a:lnSpc>
                <a:spcBef>
                  <a:spcPct val="0"/>
                </a:spcBef>
                <a:spcAft>
                  <a:spcPct val="35000"/>
                </a:spcAft>
              </a:pPr>
              <a:r>
                <a:rPr lang="fa-IR" b="1" dirty="0">
                  <a:solidFill>
                    <a:prstClr val="white"/>
                  </a:solidFill>
                  <a:cs typeface="B Nazanin" panose="00000400000000000000" pitchFamily="2" charset="-78"/>
                </a:rPr>
                <a:t>ایجاد توده های متصل به منظور کاهش هدررفت انرژی</a:t>
              </a:r>
              <a:endParaRPr lang="en-US" b="1" dirty="0">
                <a:solidFill>
                  <a:prstClr val="white"/>
                </a:solidFill>
                <a:cs typeface="B Nazanin" panose="00000400000000000000" pitchFamily="2" charset="-78"/>
              </a:endParaRPr>
            </a:p>
          </p:txBody>
        </p:sp>
      </p:grpSp>
      <p:grpSp>
        <p:nvGrpSpPr>
          <p:cNvPr id="30" name="Group 29"/>
          <p:cNvGrpSpPr/>
          <p:nvPr/>
        </p:nvGrpSpPr>
        <p:grpSpPr>
          <a:xfrm>
            <a:off x="6343598" y="1796155"/>
            <a:ext cx="5326742" cy="914117"/>
            <a:chOff x="0" y="16663"/>
            <a:chExt cx="9521369" cy="500175"/>
          </a:xfrm>
          <a:scene3d>
            <a:camera prst="orthographicFront"/>
            <a:lightRig rig="chilly" dir="t"/>
          </a:scene3d>
        </p:grpSpPr>
        <p:sp>
          <p:nvSpPr>
            <p:cNvPr id="31" name="Rounded Rectangle 30"/>
            <p:cNvSpPr/>
            <p:nvPr/>
          </p:nvSpPr>
          <p:spPr>
            <a:xfrm>
              <a:off x="0" y="16663"/>
              <a:ext cx="9521369" cy="500175"/>
            </a:xfrm>
            <a:prstGeom prst="roundRect">
              <a:avLst/>
            </a:prstGeom>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2" name="Rounded Rectangle 4"/>
            <p:cNvSpPr/>
            <p:nvPr/>
          </p:nvSpPr>
          <p:spPr>
            <a:xfrm>
              <a:off x="24417" y="41080"/>
              <a:ext cx="9472536" cy="45134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defTabSz="800100">
                <a:lnSpc>
                  <a:spcPct val="90000"/>
                </a:lnSpc>
                <a:spcBef>
                  <a:spcPct val="0"/>
                </a:spcBef>
                <a:spcAft>
                  <a:spcPct val="35000"/>
                </a:spcAft>
              </a:pPr>
              <a:r>
                <a:rPr lang="fa-IR" b="1" dirty="0">
                  <a:solidFill>
                    <a:prstClr val="white"/>
                  </a:solidFill>
                  <a:cs typeface="B Nazanin" panose="00000400000000000000" pitchFamily="2" charset="-78"/>
                </a:rPr>
                <a:t>ایجاد فضاهای عمومی سرزنده و ایجاد زمینه ی فعالیت های تجمعی و خرده فروشی های غیر ثابت</a:t>
              </a:r>
              <a:endParaRPr lang="en-US" b="1" dirty="0">
                <a:solidFill>
                  <a:prstClr val="white"/>
                </a:solidFill>
                <a:cs typeface="B Nazanin" panose="00000400000000000000" pitchFamily="2" charset="-78"/>
              </a:endParaRPr>
            </a:p>
          </p:txBody>
        </p:sp>
      </p:gr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907129" y="1052300"/>
            <a:ext cx="4366807" cy="6181064"/>
          </a:xfrm>
          <a:prstGeom prst="rect">
            <a:avLst/>
          </a:prstGeom>
        </p:spPr>
      </p:pic>
    </p:spTree>
    <p:extLst>
      <p:ext uri="{BB962C8B-B14F-4D97-AF65-F5344CB8AC3E}">
        <p14:creationId xmlns:p14="http://schemas.microsoft.com/office/powerpoint/2010/main" val="383414100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1886" y="377371"/>
            <a:ext cx="11292114" cy="1233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4400" b="1" dirty="0">
                <a:solidFill>
                  <a:srgbClr val="FFC000"/>
                </a:solidFill>
                <a:cs typeface="B Homa" panose="00000400000000000000" pitchFamily="2" charset="-78"/>
              </a:rPr>
              <a:t>شناخت و ارائه راهنما و راهکارها؛ ارائه راهنمای طراحی  </a:t>
            </a:r>
            <a:endParaRPr lang="en-US" sz="4400" b="1" dirty="0">
              <a:solidFill>
                <a:srgbClr val="FFC000"/>
              </a:solidFill>
              <a:cs typeface="B Homa" panose="00000400000000000000" pitchFamily="2" charset="-78"/>
            </a:endParaRPr>
          </a:p>
        </p:txBody>
      </p:sp>
      <p:grpSp>
        <p:nvGrpSpPr>
          <p:cNvPr id="21" name="Group 20"/>
          <p:cNvGrpSpPr/>
          <p:nvPr/>
        </p:nvGrpSpPr>
        <p:grpSpPr>
          <a:xfrm>
            <a:off x="6212968" y="1763471"/>
            <a:ext cx="5326742" cy="958742"/>
            <a:chOff x="0" y="16663"/>
            <a:chExt cx="9521371" cy="500175"/>
          </a:xfrm>
          <a:scene3d>
            <a:camera prst="orthographicFront"/>
            <a:lightRig rig="chilly" dir="t"/>
          </a:scene3d>
        </p:grpSpPr>
        <p:sp>
          <p:nvSpPr>
            <p:cNvPr id="22" name="Rounded Rectangle 21"/>
            <p:cNvSpPr/>
            <p:nvPr/>
          </p:nvSpPr>
          <p:spPr>
            <a:xfrm>
              <a:off x="0" y="16663"/>
              <a:ext cx="9521371" cy="500175"/>
            </a:xfrm>
            <a:prstGeom prst="roundRect">
              <a:avLst/>
            </a:prstGeom>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Rounded Rectangle 4"/>
            <p:cNvSpPr/>
            <p:nvPr/>
          </p:nvSpPr>
          <p:spPr>
            <a:xfrm>
              <a:off x="24417" y="41080"/>
              <a:ext cx="9472537" cy="45134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algn="ctr" defTabSz="800100">
                <a:lnSpc>
                  <a:spcPct val="90000"/>
                </a:lnSpc>
                <a:spcBef>
                  <a:spcPct val="0"/>
                </a:spcBef>
                <a:spcAft>
                  <a:spcPct val="35000"/>
                </a:spcAft>
              </a:pPr>
              <a:r>
                <a:rPr lang="fa-IR" b="1" dirty="0">
                  <a:solidFill>
                    <a:prstClr val="white"/>
                  </a:solidFill>
                  <a:cs typeface="B Nazanin" panose="00000400000000000000" pitchFamily="2" charset="-78"/>
                </a:rPr>
                <a:t>ایجاد تراکم در بلوک های 1 و 4 </a:t>
              </a:r>
              <a:endParaRPr lang="en-US" b="1" dirty="0">
                <a:solidFill>
                  <a:prstClr val="white"/>
                </a:solidFill>
                <a:cs typeface="B Nazanin" panose="00000400000000000000" pitchFamily="2" charset="-78"/>
              </a:endParaRPr>
            </a:p>
          </p:txBody>
        </p:sp>
      </p:grpSp>
      <p:grpSp>
        <p:nvGrpSpPr>
          <p:cNvPr id="33" name="Group 32"/>
          <p:cNvGrpSpPr/>
          <p:nvPr/>
        </p:nvGrpSpPr>
        <p:grpSpPr>
          <a:xfrm>
            <a:off x="478116" y="1783294"/>
            <a:ext cx="5326742" cy="914117"/>
            <a:chOff x="0" y="16663"/>
            <a:chExt cx="9521371" cy="500175"/>
          </a:xfrm>
          <a:scene3d>
            <a:camera prst="orthographicFront"/>
            <a:lightRig rig="chilly" dir="t"/>
          </a:scene3d>
        </p:grpSpPr>
        <p:sp>
          <p:nvSpPr>
            <p:cNvPr id="34" name="Rounded Rectangle 33"/>
            <p:cNvSpPr/>
            <p:nvPr/>
          </p:nvSpPr>
          <p:spPr>
            <a:xfrm>
              <a:off x="0" y="16663"/>
              <a:ext cx="9521371" cy="500175"/>
            </a:xfrm>
            <a:prstGeom prst="roundRect">
              <a:avLst/>
            </a:prstGeom>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 name="Rounded Rectangle 4"/>
            <p:cNvSpPr/>
            <p:nvPr/>
          </p:nvSpPr>
          <p:spPr>
            <a:xfrm>
              <a:off x="24417" y="41080"/>
              <a:ext cx="9472537" cy="45134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algn="ctr" defTabSz="800100">
                <a:lnSpc>
                  <a:spcPct val="90000"/>
                </a:lnSpc>
                <a:spcBef>
                  <a:spcPct val="0"/>
                </a:spcBef>
                <a:spcAft>
                  <a:spcPct val="35000"/>
                </a:spcAft>
              </a:pPr>
              <a:r>
                <a:rPr lang="fa-IR" b="1" dirty="0">
                  <a:solidFill>
                    <a:prstClr val="white"/>
                  </a:solidFill>
                  <a:cs typeface="B Nazanin" panose="00000400000000000000" pitchFamily="2" charset="-78"/>
                </a:rPr>
                <a:t>ایجاد لبه ها و جداره های فعال و سبز </a:t>
              </a:r>
              <a:endParaRPr lang="en-US" b="1" dirty="0">
                <a:solidFill>
                  <a:prstClr val="white"/>
                </a:solidFill>
                <a:cs typeface="B Nazanin" panose="00000400000000000000" pitchFamily="2" charset="-78"/>
              </a:endParaRPr>
            </a:p>
          </p:txBody>
        </p:sp>
      </p:gr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0242" y="2769016"/>
            <a:ext cx="5813758" cy="4091163"/>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5696" r="7672"/>
          <a:stretch/>
        </p:blipFill>
        <p:spPr>
          <a:xfrm rot="10800000">
            <a:off x="306044" y="3075862"/>
            <a:ext cx="5670886" cy="3206325"/>
          </a:xfrm>
          <a:prstGeom prst="rect">
            <a:avLst/>
          </a:prstGeom>
        </p:spPr>
      </p:pic>
    </p:spTree>
    <p:extLst>
      <p:ext uri="{BB962C8B-B14F-4D97-AF65-F5344CB8AC3E}">
        <p14:creationId xmlns:p14="http://schemas.microsoft.com/office/powerpoint/2010/main" val="156478351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1886" y="377371"/>
            <a:ext cx="11292114" cy="1233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4400" b="1" dirty="0">
                <a:solidFill>
                  <a:srgbClr val="FFC000"/>
                </a:solidFill>
                <a:cs typeface="B Homa" panose="00000400000000000000" pitchFamily="2" charset="-78"/>
              </a:rPr>
              <a:t>شناخت و ارائه راهنما و راهکارها؛ ارائه راهنمای طراحی  </a:t>
            </a:r>
            <a:endParaRPr lang="en-US" sz="4400" b="1" dirty="0">
              <a:solidFill>
                <a:srgbClr val="FFC000"/>
              </a:solidFill>
              <a:cs typeface="B Homa" panose="00000400000000000000" pitchFamily="2" charset="-78"/>
            </a:endParaRPr>
          </a:p>
        </p:txBody>
      </p:sp>
      <p:grpSp>
        <p:nvGrpSpPr>
          <p:cNvPr id="6" name="Group 5"/>
          <p:cNvGrpSpPr/>
          <p:nvPr/>
        </p:nvGrpSpPr>
        <p:grpSpPr>
          <a:xfrm>
            <a:off x="6154058" y="1887680"/>
            <a:ext cx="5326742" cy="954307"/>
            <a:chOff x="0" y="16663"/>
            <a:chExt cx="9521371" cy="500175"/>
          </a:xfrm>
          <a:scene3d>
            <a:camera prst="orthographicFront"/>
            <a:lightRig rig="chilly" dir="t"/>
          </a:scene3d>
        </p:grpSpPr>
        <p:sp>
          <p:nvSpPr>
            <p:cNvPr id="7" name="Rounded Rectangle 6"/>
            <p:cNvSpPr/>
            <p:nvPr/>
          </p:nvSpPr>
          <p:spPr>
            <a:xfrm>
              <a:off x="0" y="16663"/>
              <a:ext cx="9521371" cy="500175"/>
            </a:xfrm>
            <a:prstGeom prst="roundRect">
              <a:avLst/>
            </a:prstGeom>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ounded Rectangle 4"/>
            <p:cNvSpPr/>
            <p:nvPr/>
          </p:nvSpPr>
          <p:spPr>
            <a:xfrm>
              <a:off x="24417" y="41080"/>
              <a:ext cx="9472537" cy="45134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algn="ctr" defTabSz="800100">
                <a:lnSpc>
                  <a:spcPct val="90000"/>
                </a:lnSpc>
                <a:spcBef>
                  <a:spcPct val="0"/>
                </a:spcBef>
                <a:spcAft>
                  <a:spcPct val="35000"/>
                </a:spcAft>
              </a:pPr>
              <a:r>
                <a:rPr lang="fa-IR" b="1" dirty="0">
                  <a:solidFill>
                    <a:prstClr val="white"/>
                  </a:solidFill>
                  <a:cs typeface="B Nazanin" panose="00000400000000000000" pitchFamily="2" charset="-78"/>
                </a:rPr>
                <a:t>ایجاد فضای متناسب با توده ها و پارک های کوچک</a:t>
              </a:r>
              <a:endParaRPr lang="en-US" b="1" dirty="0">
                <a:solidFill>
                  <a:prstClr val="white"/>
                </a:solidFill>
                <a:cs typeface="B Nazanin" panose="00000400000000000000" pitchFamily="2" charset="-78"/>
              </a:endParaRPr>
            </a:p>
          </p:txBody>
        </p:sp>
      </p:gr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5344" b="3862"/>
          <a:stretch/>
        </p:blipFill>
        <p:spPr>
          <a:xfrm rot="16200000">
            <a:off x="1012433" y="1313719"/>
            <a:ext cx="4352387" cy="5593481"/>
          </a:xfrm>
          <a:prstGeom prst="rect">
            <a:avLst/>
          </a:prstGeom>
        </p:spPr>
      </p:pic>
    </p:spTree>
    <p:extLst>
      <p:ext uri="{BB962C8B-B14F-4D97-AF65-F5344CB8AC3E}">
        <p14:creationId xmlns:p14="http://schemas.microsoft.com/office/powerpoint/2010/main" val="47789598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86377" y="4136207"/>
            <a:ext cx="7624292" cy="923330"/>
          </a:xfrm>
          <a:prstGeom prst="rect">
            <a:avLst/>
          </a:prstGeom>
          <a:noFill/>
        </p:spPr>
        <p:txBody>
          <a:bodyPr wrap="square" rtlCol="1">
            <a:spAutoFit/>
          </a:bodyPr>
          <a:lstStyle/>
          <a:p>
            <a:pPr algn="ctr"/>
            <a:r>
              <a:rPr lang="fa-IR" sz="5400" dirty="0">
                <a:solidFill>
                  <a:srgbClr val="FFC000"/>
                </a:solidFill>
                <a:effectLst>
                  <a:outerShdw blurRad="38100" dist="38100" dir="2700000" algn="tl">
                    <a:srgbClr val="000000">
                      <a:alpha val="43137"/>
                    </a:srgbClr>
                  </a:outerShdw>
                </a:effectLst>
                <a:cs typeface="B Homa" panose="00000400000000000000" pitchFamily="2" charset="-78"/>
              </a:rPr>
              <a:t>منابع و مآخذ</a:t>
            </a:r>
          </a:p>
        </p:txBody>
      </p:sp>
    </p:spTree>
    <p:extLst>
      <p:ext uri="{BB962C8B-B14F-4D97-AF65-F5344CB8AC3E}">
        <p14:creationId xmlns:p14="http://schemas.microsoft.com/office/powerpoint/2010/main" val="197325351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منابع </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5" name="Rectangle 14"/>
          <p:cNvSpPr/>
          <p:nvPr/>
        </p:nvSpPr>
        <p:spPr>
          <a:xfrm>
            <a:off x="695459" y="2233495"/>
            <a:ext cx="10818252" cy="436048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justLow"/>
            <a:r>
              <a:rPr lang="ar-SA" sz="1600" dirty="0">
                <a:solidFill>
                  <a:prstClr val="black"/>
                </a:solidFill>
                <a:cs typeface="B Nazanin" panose="00000400000000000000" pitchFamily="2" charset="-78"/>
              </a:rPr>
              <a:t>موسوی،میرنجف (13۹1).</a:t>
            </a:r>
            <a:r>
              <a:rPr lang="ar-SA" sz="1600" b="1" dirty="0">
                <a:solidFill>
                  <a:prstClr val="black"/>
                </a:solidFill>
                <a:cs typeface="B Nazanin" panose="00000400000000000000" pitchFamily="2" charset="-78"/>
              </a:rPr>
              <a:t> شكل پايدار شهر و عدالت اجتماعي (مطالعه موردي </a:t>
            </a:r>
            <a:r>
              <a:rPr lang="en-US" sz="1600" b="1" dirty="0">
                <a:solidFill>
                  <a:prstClr val="black"/>
                </a:solidFill>
                <a:cs typeface="B Nazanin" panose="00000400000000000000" pitchFamily="2" charset="-78"/>
              </a:rPr>
              <a:t>:</a:t>
            </a:r>
            <a:r>
              <a:rPr lang="ar-SA" sz="1600" b="1" dirty="0">
                <a:solidFill>
                  <a:prstClr val="black"/>
                </a:solidFill>
                <a:cs typeface="B Nazanin" panose="00000400000000000000" pitchFamily="2" charset="-78"/>
              </a:rPr>
              <a:t>شهر مياندوآب)، </a:t>
            </a:r>
            <a:r>
              <a:rPr lang="ar-SA" sz="1600" dirty="0">
                <a:solidFill>
                  <a:prstClr val="black"/>
                </a:solidFill>
                <a:cs typeface="B Nazanin" panose="00000400000000000000" pitchFamily="2" charset="-78"/>
              </a:rPr>
              <a:t>پژوهشهای جغرافیای انسانی، شماره80 ،صفحه 177 تا 192</a:t>
            </a:r>
            <a:r>
              <a:rPr lang="en-US" sz="1600" dirty="0">
                <a:solidFill>
                  <a:prstClr val="black"/>
                </a:solidFill>
                <a:cs typeface="B Nazanin" panose="00000400000000000000" pitchFamily="2" charset="-78"/>
              </a:rPr>
              <a:t>.</a:t>
            </a:r>
          </a:p>
          <a:p>
            <a:pPr algn="justLow"/>
            <a:r>
              <a:rPr lang="ar-SA" sz="1600" dirty="0">
                <a:solidFill>
                  <a:prstClr val="black"/>
                </a:solidFill>
                <a:cs typeface="B Nazanin" panose="00000400000000000000" pitchFamily="2" charset="-78"/>
              </a:rPr>
              <a:t>ویلیامز، ك، </a:t>
            </a:r>
            <a:r>
              <a:rPr lang="fa-IR" sz="1600" dirty="0">
                <a:solidFill>
                  <a:prstClr val="black"/>
                </a:solidFill>
                <a:cs typeface="B Nazanin" panose="00000400000000000000" pitchFamily="2" charset="-78"/>
              </a:rPr>
              <a:t>(1383)</a:t>
            </a:r>
            <a:r>
              <a:rPr lang="ar-SA" sz="1600" b="1" dirty="0">
                <a:solidFill>
                  <a:prstClr val="black"/>
                </a:solidFill>
                <a:cs typeface="B Nazanin" panose="00000400000000000000" pitchFamily="2" charset="-78"/>
              </a:rPr>
              <a:t>آیا تشدید کاربري ها در شهرها آن ها را پایدار می کند</a:t>
            </a:r>
            <a:r>
              <a:rPr lang="ar-SA" sz="1600" dirty="0">
                <a:solidFill>
                  <a:prstClr val="black"/>
                </a:solidFill>
                <a:cs typeface="B Nazanin" panose="00000400000000000000" pitchFamily="2" charset="-78"/>
              </a:rPr>
              <a:t>؟ در دستیابی شکل پایدار شهري: روش ها و استراتژي ها، ترجمه مر: ادي مسیحی، واراز، چاپ اول، تهران، شرکت پردازش و برنامه ریزي شهري،</a:t>
            </a:r>
            <a:endParaRPr lang="en-US" sz="1600" dirty="0">
              <a:solidFill>
                <a:prstClr val="black"/>
              </a:solidFill>
              <a:cs typeface="B Nazanin" panose="00000400000000000000" pitchFamily="2" charset="-78"/>
            </a:endParaRPr>
          </a:p>
          <a:p>
            <a:pPr algn="justLow"/>
            <a:r>
              <a:rPr lang="ar-SA" sz="1600" dirty="0">
                <a:solidFill>
                  <a:prstClr val="black"/>
                </a:solidFill>
                <a:cs typeface="B Nazanin" panose="00000400000000000000" pitchFamily="2" charset="-78"/>
              </a:rPr>
              <a:t>برتون، ا، </a:t>
            </a:r>
            <a:r>
              <a:rPr lang="fa-IR" sz="1600" dirty="0">
                <a:solidFill>
                  <a:prstClr val="black"/>
                </a:solidFill>
                <a:cs typeface="B Nazanin" panose="00000400000000000000" pitchFamily="2" charset="-78"/>
              </a:rPr>
              <a:t>(1383)</a:t>
            </a:r>
            <a:r>
              <a:rPr lang="ar-SA" sz="1600" b="1" dirty="0">
                <a:solidFill>
                  <a:prstClr val="black"/>
                </a:solidFill>
                <a:cs typeface="B Nazanin" panose="00000400000000000000" pitchFamily="2" charset="-78"/>
              </a:rPr>
              <a:t>توان بالقوه شهر متراکم براي افزایش برابري اجتماعی </a:t>
            </a:r>
            <a:r>
              <a:rPr lang="ar-SA" sz="1600" dirty="0">
                <a:solidFill>
                  <a:prstClr val="black"/>
                </a:solidFill>
                <a:cs typeface="B Nazanin" panose="00000400000000000000" pitchFamily="2" charset="-78"/>
              </a:rPr>
              <a:t>در دستیابی شکل پایدار شهري: روش ها و استراتژي ها، ترجمه: مرادي مسیحی، واراز، چاپ اول، تهران، شرکت پردازش و برنامه ریزي شهري،</a:t>
            </a:r>
            <a:endParaRPr lang="en-US" sz="1600" dirty="0">
              <a:solidFill>
                <a:prstClr val="black"/>
              </a:solidFill>
              <a:cs typeface="B Nazanin" panose="00000400000000000000" pitchFamily="2" charset="-78"/>
            </a:endParaRPr>
          </a:p>
          <a:p>
            <a:pPr algn="justLow"/>
            <a:r>
              <a:rPr lang="ar-SA" sz="1600" dirty="0">
                <a:solidFill>
                  <a:prstClr val="black"/>
                </a:solidFill>
                <a:cs typeface="B Nazanin" panose="00000400000000000000" pitchFamily="2" charset="-78"/>
              </a:rPr>
              <a:t>اسدی، ایرج و زبردست، اسفندیار( 13۹6)</a:t>
            </a:r>
            <a:r>
              <a:rPr lang="ar-SA" sz="1600" b="1" dirty="0">
                <a:solidFill>
                  <a:prstClr val="black"/>
                </a:solidFill>
                <a:cs typeface="B Nazanin" panose="00000400000000000000" pitchFamily="2" charset="-78"/>
              </a:rPr>
              <a:t> تحليل الگوهاي پراكنده رويي شهري در منطقه كلان شهري تهران با تاكيد بر اثرات تفرق نظام تصميم گيري و كنترل رشد، </a:t>
            </a:r>
            <a:r>
              <a:rPr lang="ar-SA" sz="1600" dirty="0">
                <a:solidFill>
                  <a:prstClr val="black"/>
                </a:solidFill>
                <a:cs typeface="B Nazanin" panose="00000400000000000000" pitchFamily="2" charset="-78"/>
              </a:rPr>
              <a:t>نامه معماری و شهرسازی، شماره 11، صفحه 89 تا 105</a:t>
            </a:r>
            <a:r>
              <a:rPr lang="en-US" sz="1600" dirty="0">
                <a:solidFill>
                  <a:prstClr val="black"/>
                </a:solidFill>
                <a:cs typeface="B Nazanin" panose="00000400000000000000" pitchFamily="2" charset="-78"/>
              </a:rPr>
              <a:t>.</a:t>
            </a:r>
          </a:p>
          <a:p>
            <a:pPr algn="justLow"/>
            <a:r>
              <a:rPr lang="ar-SA" sz="1600" dirty="0">
                <a:solidFill>
                  <a:prstClr val="black"/>
                </a:solidFill>
                <a:cs typeface="B Nazanin" panose="00000400000000000000" pitchFamily="2" charset="-78"/>
              </a:rPr>
              <a:t>حاجی پور، خلیل؛ فروزان، نرجس(13۹3)</a:t>
            </a:r>
            <a:r>
              <a:rPr lang="ar-SA" sz="1600" b="1" dirty="0">
                <a:solidFill>
                  <a:prstClr val="black"/>
                </a:solidFill>
                <a:cs typeface="B Nazanin" panose="00000400000000000000" pitchFamily="2" charset="-78"/>
              </a:rPr>
              <a:t> بررسي تاثير فرم شهر بر ميزان مصرف انرژي عملكردي در بخش مسكوني، نمونه موردي: شهر شيراز، </a:t>
            </a:r>
            <a:r>
              <a:rPr lang="ar-SA" sz="1600" dirty="0">
                <a:solidFill>
                  <a:prstClr val="black"/>
                </a:solidFill>
                <a:cs typeface="B Nazanin" panose="00000400000000000000" pitchFamily="2" charset="-78"/>
              </a:rPr>
              <a:t>معماری و شهرسازی، شماره 60،صفحه17تا26.</a:t>
            </a:r>
            <a:endParaRPr lang="en-US" sz="1600" dirty="0">
              <a:solidFill>
                <a:prstClr val="black"/>
              </a:solidFill>
              <a:cs typeface="B Nazanin" panose="00000400000000000000" pitchFamily="2" charset="-78"/>
            </a:endParaRPr>
          </a:p>
          <a:p>
            <a:pPr algn="justLow"/>
            <a:r>
              <a:rPr lang="ar-SA" sz="1600" dirty="0">
                <a:solidFill>
                  <a:prstClr val="black"/>
                </a:solidFill>
                <a:cs typeface="B Nazanin" panose="00000400000000000000" pitchFamily="2" charset="-78"/>
              </a:rPr>
              <a:t>مثنوی، محمد رضا(1382)</a:t>
            </a:r>
            <a:r>
              <a:rPr lang="ar-SA" sz="1600" b="1" dirty="0">
                <a:solidFill>
                  <a:prstClr val="black"/>
                </a:solidFill>
                <a:cs typeface="B Nazanin" panose="00000400000000000000" pitchFamily="2" charset="-78"/>
              </a:rPr>
              <a:t> توسعه پايدار و پاراديمهاي جديدتوسعه شهري؛ شهر فشرده و شهر گسترده، </a:t>
            </a:r>
            <a:r>
              <a:rPr lang="ar-SA" sz="1600" dirty="0">
                <a:solidFill>
                  <a:prstClr val="black"/>
                </a:solidFill>
                <a:cs typeface="B Nazanin" panose="00000400000000000000" pitchFamily="2" charset="-78"/>
              </a:rPr>
              <a:t>فصلنامه محیط شناسی، شماره </a:t>
            </a:r>
            <a:r>
              <a:rPr lang="fa-IR" sz="1600" dirty="0">
                <a:solidFill>
                  <a:prstClr val="black"/>
                </a:solidFill>
                <a:cs typeface="B Nazanin" panose="00000400000000000000" pitchFamily="2" charset="-78"/>
              </a:rPr>
              <a:t>31، صفحه 90 تا 104.</a:t>
            </a:r>
            <a:endParaRPr lang="en-US" sz="1600" dirty="0">
              <a:solidFill>
                <a:prstClr val="black"/>
              </a:solidFill>
              <a:cs typeface="B Nazanin" panose="00000400000000000000" pitchFamily="2" charset="-78"/>
            </a:endParaRPr>
          </a:p>
          <a:p>
            <a:pPr algn="justLow"/>
            <a:r>
              <a:rPr lang="ar-SA" sz="1600" dirty="0">
                <a:solidFill>
                  <a:prstClr val="black"/>
                </a:solidFill>
                <a:cs typeface="B Nazanin" panose="00000400000000000000" pitchFamily="2" charset="-78"/>
              </a:rPr>
              <a:t>قدمی، مصطفی؛ یوسفیان، پریناز (13۹3)</a:t>
            </a:r>
            <a:r>
              <a:rPr lang="ar-SA" sz="1600" b="1" dirty="0">
                <a:solidFill>
                  <a:prstClr val="black"/>
                </a:solidFill>
                <a:cs typeface="B Nazanin" panose="00000400000000000000" pitchFamily="2" charset="-78"/>
              </a:rPr>
              <a:t>تحليلي بر تغييرات ساختار فضايي شهر اصفهان با گريزي بر آلودگي هوا، </a:t>
            </a:r>
            <a:r>
              <a:rPr lang="ar-SA" sz="1600" dirty="0">
                <a:solidFill>
                  <a:prstClr val="black"/>
                </a:solidFill>
                <a:cs typeface="B Nazanin" panose="00000400000000000000" pitchFamily="2" charset="-78"/>
              </a:rPr>
              <a:t>مطالعات برنامه ریزی شهری، شماره 60،صفحه 63تا86.</a:t>
            </a:r>
            <a:endParaRPr lang="en-US" sz="1600" dirty="0">
              <a:solidFill>
                <a:prstClr val="black"/>
              </a:solidFill>
              <a:cs typeface="B Nazanin" panose="00000400000000000000" pitchFamily="2" charset="-78"/>
            </a:endParaRPr>
          </a:p>
          <a:p>
            <a:pPr algn="justLow"/>
            <a:r>
              <a:rPr lang="ar-SA" sz="1600" dirty="0">
                <a:solidFill>
                  <a:prstClr val="black"/>
                </a:solidFill>
                <a:cs typeface="B Nazanin" panose="00000400000000000000" pitchFamily="2" charset="-78"/>
              </a:rPr>
              <a:t>صداقتی، عاطفه؛ تاجیک، سمیه(13۹1)</a:t>
            </a:r>
            <a:r>
              <a:rPr lang="ar-SA" sz="1600" b="1" dirty="0">
                <a:solidFill>
                  <a:prstClr val="black"/>
                </a:solidFill>
                <a:cs typeface="B Nazanin" panose="00000400000000000000" pitchFamily="2" charset="-78"/>
              </a:rPr>
              <a:t>ميزان تحقق توسعه اقتصادي در شهر فشرده با رويكرد توسعه پايدار، </a:t>
            </a:r>
            <a:r>
              <a:rPr lang="ar-SA" sz="1600" dirty="0">
                <a:solidFill>
                  <a:prstClr val="black"/>
                </a:solidFill>
                <a:cs typeface="B Nazanin" panose="00000400000000000000" pitchFamily="2" charset="-78"/>
              </a:rPr>
              <a:t>جستارهای شهرسازی، شماره های 37و38، صفحه82تا93.</a:t>
            </a:r>
            <a:endParaRPr lang="en-US" sz="1600" dirty="0">
              <a:solidFill>
                <a:prstClr val="black"/>
              </a:solidFill>
              <a:cs typeface="B Nazanin" panose="00000400000000000000" pitchFamily="2" charset="-78"/>
            </a:endParaRPr>
          </a:p>
          <a:p>
            <a:pPr algn="justLow"/>
            <a:r>
              <a:rPr lang="ar-SA" sz="1600" dirty="0">
                <a:solidFill>
                  <a:prstClr val="black"/>
                </a:solidFill>
                <a:cs typeface="B Nazanin" panose="00000400000000000000" pitchFamily="2" charset="-78"/>
              </a:rPr>
              <a:t>سیف اللهی، فرانک؛ زیاری،کرامت ا</a:t>
            </a:r>
            <a:r>
              <a:rPr lang="en-US" sz="1600" b="1" dirty="0">
                <a:solidFill>
                  <a:prstClr val="black"/>
                </a:solidFill>
                <a:cs typeface="B Nazanin" panose="00000400000000000000" pitchFamily="2" charset="-78"/>
              </a:rPr>
              <a:t>...</a:t>
            </a:r>
            <a:r>
              <a:rPr lang="ar-SA" sz="1600" dirty="0">
                <a:solidFill>
                  <a:prstClr val="black"/>
                </a:solidFill>
                <a:cs typeface="B Nazanin" panose="00000400000000000000" pitchFamily="2" charset="-78"/>
              </a:rPr>
              <a:t>؛ پور احمد، احمد؛ نیک پور، عامر(13۹1)</a:t>
            </a:r>
            <a:r>
              <a:rPr lang="ar-SA" sz="1600" b="1" dirty="0">
                <a:solidFill>
                  <a:prstClr val="black"/>
                </a:solidFill>
                <a:cs typeface="B Nazanin" panose="00000400000000000000" pitchFamily="2" charset="-78"/>
              </a:rPr>
              <a:t>تبيين پراكنش و فشردگي فرم شهري در آمل با رويكرد فرم شهري پايدار، </a:t>
            </a:r>
            <a:r>
              <a:rPr lang="ar-SA" sz="1600" dirty="0">
                <a:solidFill>
                  <a:prstClr val="black"/>
                </a:solidFill>
                <a:cs typeface="B Nazanin" panose="00000400000000000000" pitchFamily="2" charset="-78"/>
              </a:rPr>
              <a:t>پژوهشهای جغرافیای انسانی، شماره 80، صفحه 155تا176</a:t>
            </a:r>
            <a:r>
              <a:rPr lang="ar-SA" sz="1600" dirty="0">
                <a:solidFill>
                  <a:prstClr val="black"/>
                </a:solidFill>
                <a:cs typeface="B Nazanin" panose="00000400000000000000" pitchFamily="2" charset="-78"/>
              </a:rPr>
              <a:t>.</a:t>
            </a:r>
            <a:endParaRPr lang="en-US" sz="1600" dirty="0">
              <a:solidFill>
                <a:prstClr val="black"/>
              </a:solidFill>
              <a:cs typeface="B Nazanin" panose="00000400000000000000" pitchFamily="2" charset="-78"/>
            </a:endParaRPr>
          </a:p>
        </p:txBody>
      </p:sp>
    </p:spTree>
    <p:extLst>
      <p:ext uri="{BB962C8B-B14F-4D97-AF65-F5344CB8AC3E}">
        <p14:creationId xmlns:p14="http://schemas.microsoft.com/office/powerpoint/2010/main" val="3393499881"/>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منابع</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5" name="Rectangle 14"/>
          <p:cNvSpPr/>
          <p:nvPr/>
        </p:nvSpPr>
        <p:spPr>
          <a:xfrm>
            <a:off x="695459" y="2233495"/>
            <a:ext cx="10818252" cy="436048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l"/>
            <a:r>
              <a:rPr lang="en-US" sz="1600" dirty="0" err="1">
                <a:solidFill>
                  <a:prstClr val="black"/>
                </a:solidFill>
              </a:rPr>
              <a:t>Breheny</a:t>
            </a:r>
            <a:r>
              <a:rPr lang="en-US" sz="1600" dirty="0">
                <a:solidFill>
                  <a:prstClr val="black"/>
                </a:solidFill>
              </a:rPr>
              <a:t>, M., </a:t>
            </a:r>
            <a:r>
              <a:rPr lang="en-US" sz="1600" dirty="0" err="1">
                <a:solidFill>
                  <a:prstClr val="black"/>
                </a:solidFill>
              </a:rPr>
              <a:t>ed</a:t>
            </a:r>
            <a:r>
              <a:rPr lang="en-US" sz="1600" dirty="0">
                <a:solidFill>
                  <a:prstClr val="black"/>
                </a:solidFill>
              </a:rPr>
              <a:t>, </a:t>
            </a:r>
            <a:r>
              <a:rPr lang="en-US" sz="1600" b="1" dirty="0">
                <a:solidFill>
                  <a:prstClr val="black"/>
                </a:solidFill>
              </a:rPr>
              <a:t>Sustainable development and urban form</a:t>
            </a:r>
            <a:r>
              <a:rPr lang="en-US" sz="1600" dirty="0">
                <a:solidFill>
                  <a:prstClr val="black"/>
                </a:solidFill>
              </a:rPr>
              <a:t>, London: pion, (</a:t>
            </a:r>
            <a:r>
              <a:rPr lang="en-US" sz="1600" b="1" dirty="0">
                <a:solidFill>
                  <a:prstClr val="black"/>
                </a:solidFill>
              </a:rPr>
              <a:t>1992</a:t>
            </a:r>
            <a:r>
              <a:rPr lang="en-US" sz="1600" dirty="0">
                <a:solidFill>
                  <a:prstClr val="black"/>
                </a:solidFill>
              </a:rPr>
              <a:t>)</a:t>
            </a:r>
          </a:p>
          <a:p>
            <a:pPr algn="l"/>
            <a:r>
              <a:rPr lang="en-US" sz="1600" dirty="0" err="1">
                <a:solidFill>
                  <a:prstClr val="black"/>
                </a:solidFill>
              </a:rPr>
              <a:t>Bouwman</a:t>
            </a:r>
            <a:r>
              <a:rPr lang="en-US" sz="1600" dirty="0">
                <a:solidFill>
                  <a:prstClr val="black"/>
                </a:solidFill>
              </a:rPr>
              <a:t>, M. E., </a:t>
            </a:r>
            <a:r>
              <a:rPr lang="en-US" sz="1600" b="1" dirty="0">
                <a:solidFill>
                  <a:prstClr val="black"/>
                </a:solidFill>
              </a:rPr>
              <a:t>Changing mobility patterns in a compact city: Environmental impacts</a:t>
            </a:r>
            <a:r>
              <a:rPr lang="en-US" sz="1600" dirty="0">
                <a:solidFill>
                  <a:prstClr val="black"/>
                </a:solidFill>
              </a:rPr>
              <a:t>. In Compact cities and sustainable urban development: A critical assessment of policies and plans form an international perspective, UK: </a:t>
            </a:r>
            <a:r>
              <a:rPr lang="en-US" sz="1600" dirty="0" err="1">
                <a:solidFill>
                  <a:prstClr val="black"/>
                </a:solidFill>
              </a:rPr>
              <a:t>Ashgate</a:t>
            </a:r>
            <a:r>
              <a:rPr lang="en-US" sz="1600" dirty="0">
                <a:solidFill>
                  <a:prstClr val="black"/>
                </a:solidFill>
              </a:rPr>
              <a:t>, (</a:t>
            </a:r>
            <a:r>
              <a:rPr lang="en-US" sz="1600" b="1" dirty="0">
                <a:solidFill>
                  <a:prstClr val="black"/>
                </a:solidFill>
              </a:rPr>
              <a:t>2000)</a:t>
            </a:r>
            <a:endParaRPr lang="en-US" sz="1600" dirty="0">
              <a:solidFill>
                <a:prstClr val="black"/>
              </a:solidFill>
            </a:endParaRPr>
          </a:p>
          <a:p>
            <a:pPr algn="l"/>
            <a:r>
              <a:rPr lang="en-US" sz="1600" dirty="0">
                <a:solidFill>
                  <a:prstClr val="black"/>
                </a:solidFill>
              </a:rPr>
              <a:t>Hall. P., </a:t>
            </a:r>
            <a:r>
              <a:rPr lang="en-US" sz="1600" b="1" dirty="0">
                <a:solidFill>
                  <a:prstClr val="black"/>
                </a:solidFill>
              </a:rPr>
              <a:t>Sustainable cities or town cramming</a:t>
            </a:r>
            <a:r>
              <a:rPr lang="en-US" sz="1600" dirty="0">
                <a:solidFill>
                  <a:prstClr val="black"/>
                </a:solidFill>
              </a:rPr>
              <a:t>? In Planning for a sustainable future, edited by Layard, A., </a:t>
            </a:r>
            <a:r>
              <a:rPr lang="en-US" sz="1600" dirty="0" err="1">
                <a:solidFill>
                  <a:prstClr val="black"/>
                </a:solidFill>
              </a:rPr>
              <a:t>Davoudi</a:t>
            </a:r>
            <a:r>
              <a:rPr lang="en-US" sz="1600" dirty="0">
                <a:solidFill>
                  <a:prstClr val="black"/>
                </a:solidFill>
              </a:rPr>
              <a:t>, S., Batty, S., London: </a:t>
            </a:r>
            <a:r>
              <a:rPr lang="en-US" sz="1600" dirty="0" err="1">
                <a:solidFill>
                  <a:prstClr val="black"/>
                </a:solidFill>
              </a:rPr>
              <a:t>spon</a:t>
            </a:r>
            <a:r>
              <a:rPr lang="en-US" sz="1600" dirty="0">
                <a:solidFill>
                  <a:prstClr val="black"/>
                </a:solidFill>
              </a:rPr>
              <a:t>, (</a:t>
            </a:r>
            <a:r>
              <a:rPr lang="en-US" sz="1600" b="1" dirty="0">
                <a:solidFill>
                  <a:prstClr val="black"/>
                </a:solidFill>
              </a:rPr>
              <a:t>2001</a:t>
            </a:r>
            <a:r>
              <a:rPr lang="en-US" sz="1600" dirty="0">
                <a:solidFill>
                  <a:prstClr val="black"/>
                </a:solidFill>
              </a:rPr>
              <a:t>)</a:t>
            </a:r>
          </a:p>
          <a:p>
            <a:pPr algn="l"/>
            <a:r>
              <a:rPr lang="en-US" sz="1600" dirty="0" err="1">
                <a:solidFill>
                  <a:prstClr val="black"/>
                </a:solidFill>
              </a:rPr>
              <a:t>Breheny</a:t>
            </a:r>
            <a:r>
              <a:rPr lang="en-US" sz="1600" dirty="0">
                <a:solidFill>
                  <a:prstClr val="black"/>
                </a:solidFill>
              </a:rPr>
              <a:t>, M., </a:t>
            </a:r>
            <a:r>
              <a:rPr lang="en-US" sz="1600" b="1" dirty="0">
                <a:solidFill>
                  <a:prstClr val="black"/>
                </a:solidFill>
              </a:rPr>
              <a:t>“Urban compaction: feasible and acceptable?</a:t>
            </a:r>
            <a:r>
              <a:rPr lang="en-US" sz="1600" dirty="0">
                <a:solidFill>
                  <a:prstClr val="black"/>
                </a:solidFill>
              </a:rPr>
              <a:t>”, </a:t>
            </a:r>
            <a:r>
              <a:rPr lang="en-US" sz="1600" dirty="0" err="1">
                <a:solidFill>
                  <a:prstClr val="black"/>
                </a:solidFill>
              </a:rPr>
              <a:t>Cities,Vol</a:t>
            </a:r>
            <a:r>
              <a:rPr lang="en-US" sz="1600" dirty="0">
                <a:solidFill>
                  <a:prstClr val="black"/>
                </a:solidFill>
              </a:rPr>
              <a:t>. </a:t>
            </a:r>
            <a:r>
              <a:rPr lang="en-US" sz="1600" b="1" dirty="0">
                <a:solidFill>
                  <a:prstClr val="black"/>
                </a:solidFill>
              </a:rPr>
              <a:t>14</a:t>
            </a:r>
            <a:r>
              <a:rPr lang="en-US" sz="1600" dirty="0">
                <a:solidFill>
                  <a:prstClr val="black"/>
                </a:solidFill>
              </a:rPr>
              <a:t>, No.</a:t>
            </a:r>
            <a:r>
              <a:rPr lang="en-US" sz="1600" b="1" dirty="0">
                <a:solidFill>
                  <a:prstClr val="black"/>
                </a:solidFill>
              </a:rPr>
              <a:t>4</a:t>
            </a:r>
            <a:r>
              <a:rPr lang="en-US" sz="1600" dirty="0">
                <a:solidFill>
                  <a:prstClr val="black"/>
                </a:solidFill>
              </a:rPr>
              <a:t>,pp. </a:t>
            </a:r>
            <a:r>
              <a:rPr lang="en-US" sz="1600" b="1" dirty="0">
                <a:solidFill>
                  <a:prstClr val="black"/>
                </a:solidFill>
              </a:rPr>
              <a:t>209-217</a:t>
            </a:r>
            <a:r>
              <a:rPr lang="en-US" sz="1600" dirty="0">
                <a:solidFill>
                  <a:prstClr val="black"/>
                </a:solidFill>
              </a:rPr>
              <a:t>, (</a:t>
            </a:r>
            <a:r>
              <a:rPr lang="en-US" sz="1600" b="1" dirty="0">
                <a:solidFill>
                  <a:prstClr val="black"/>
                </a:solidFill>
              </a:rPr>
              <a:t>1997</a:t>
            </a:r>
            <a:r>
              <a:rPr lang="en-US" sz="1600" dirty="0">
                <a:solidFill>
                  <a:prstClr val="black"/>
                </a:solidFill>
              </a:rPr>
              <a:t>)</a:t>
            </a:r>
          </a:p>
          <a:p>
            <a:pPr algn="l"/>
            <a:r>
              <a:rPr lang="en-US" sz="1600" dirty="0">
                <a:solidFill>
                  <a:prstClr val="black"/>
                </a:solidFill>
              </a:rPr>
              <a:t>Burton, E., </a:t>
            </a:r>
            <a:r>
              <a:rPr lang="en-US" sz="1600" b="1" dirty="0">
                <a:solidFill>
                  <a:prstClr val="black"/>
                </a:solidFill>
              </a:rPr>
              <a:t>“The compact city: just or just compact? A preliminary analysis”</a:t>
            </a:r>
            <a:r>
              <a:rPr lang="en-US" sz="1600" dirty="0">
                <a:solidFill>
                  <a:prstClr val="black"/>
                </a:solidFill>
              </a:rPr>
              <a:t>, Urban Studies, Vol. </a:t>
            </a:r>
            <a:r>
              <a:rPr lang="en-US" sz="1600" b="1" dirty="0">
                <a:solidFill>
                  <a:prstClr val="black"/>
                </a:solidFill>
              </a:rPr>
              <a:t>37</a:t>
            </a:r>
            <a:r>
              <a:rPr lang="en-US" sz="1600" dirty="0">
                <a:solidFill>
                  <a:prstClr val="black"/>
                </a:solidFill>
              </a:rPr>
              <a:t>, No.</a:t>
            </a:r>
            <a:r>
              <a:rPr lang="en-US" sz="1600" b="1" dirty="0">
                <a:solidFill>
                  <a:prstClr val="black"/>
                </a:solidFill>
              </a:rPr>
              <a:t>11</a:t>
            </a:r>
            <a:r>
              <a:rPr lang="en-US" sz="1600" dirty="0">
                <a:solidFill>
                  <a:prstClr val="black"/>
                </a:solidFill>
              </a:rPr>
              <a:t>, pp.</a:t>
            </a:r>
            <a:r>
              <a:rPr lang="en-US" sz="1600" b="1" dirty="0">
                <a:solidFill>
                  <a:prstClr val="black"/>
                </a:solidFill>
              </a:rPr>
              <a:t>1969- 2001</a:t>
            </a:r>
            <a:r>
              <a:rPr lang="en-US" sz="1600" dirty="0">
                <a:solidFill>
                  <a:prstClr val="black"/>
                </a:solidFill>
              </a:rPr>
              <a:t>, (</a:t>
            </a:r>
            <a:r>
              <a:rPr lang="en-US" sz="1600" b="1" dirty="0">
                <a:solidFill>
                  <a:prstClr val="black"/>
                </a:solidFill>
              </a:rPr>
              <a:t>2000</a:t>
            </a:r>
            <a:r>
              <a:rPr lang="en-US" sz="1600" dirty="0">
                <a:solidFill>
                  <a:prstClr val="black"/>
                </a:solidFill>
              </a:rPr>
              <a:t>)</a:t>
            </a:r>
            <a:endParaRPr lang="fa-IR" sz="1600" dirty="0">
              <a:solidFill>
                <a:prstClr val="black"/>
              </a:solidFill>
            </a:endParaRPr>
          </a:p>
          <a:p>
            <a:pPr algn="l"/>
            <a:r>
              <a:rPr lang="en-US" sz="1600" dirty="0">
                <a:solidFill>
                  <a:prstClr val="black"/>
                </a:solidFill>
              </a:rPr>
              <a:t>Garcia, D., </a:t>
            </a:r>
            <a:r>
              <a:rPr lang="en-US" sz="1600" dirty="0" err="1">
                <a:solidFill>
                  <a:prstClr val="black"/>
                </a:solidFill>
              </a:rPr>
              <a:t>Riera</a:t>
            </a:r>
            <a:r>
              <a:rPr lang="en-US" sz="1600" dirty="0">
                <a:solidFill>
                  <a:prstClr val="black"/>
                </a:solidFill>
              </a:rPr>
              <a:t>, P., “</a:t>
            </a:r>
            <a:r>
              <a:rPr lang="en-US" sz="1600" b="1" dirty="0">
                <a:solidFill>
                  <a:prstClr val="black"/>
                </a:solidFill>
              </a:rPr>
              <a:t>Expansion versus </a:t>
            </a:r>
            <a:r>
              <a:rPr lang="en-US" sz="1600" b="1" dirty="0" err="1">
                <a:solidFill>
                  <a:prstClr val="black"/>
                </a:solidFill>
              </a:rPr>
              <a:t>dencity</a:t>
            </a:r>
            <a:r>
              <a:rPr lang="en-US" sz="1600" b="1" dirty="0">
                <a:solidFill>
                  <a:prstClr val="black"/>
                </a:solidFill>
              </a:rPr>
              <a:t> in Barcelona: A valuation exercise</a:t>
            </a:r>
            <a:r>
              <a:rPr lang="en-US" sz="1600" dirty="0">
                <a:solidFill>
                  <a:prstClr val="black"/>
                </a:solidFill>
              </a:rPr>
              <a:t>”, Urban </a:t>
            </a:r>
            <a:r>
              <a:rPr lang="en-US" sz="1600" dirty="0" err="1">
                <a:solidFill>
                  <a:prstClr val="black"/>
                </a:solidFill>
              </a:rPr>
              <a:t>Studies,Vol</a:t>
            </a:r>
            <a:r>
              <a:rPr lang="en-US" sz="1600" dirty="0">
                <a:solidFill>
                  <a:prstClr val="black"/>
                </a:solidFill>
              </a:rPr>
              <a:t>. </a:t>
            </a:r>
            <a:r>
              <a:rPr lang="en-US" sz="1600" b="1" dirty="0">
                <a:solidFill>
                  <a:prstClr val="black"/>
                </a:solidFill>
              </a:rPr>
              <a:t>40</a:t>
            </a:r>
            <a:r>
              <a:rPr lang="en-US" sz="1600" dirty="0">
                <a:solidFill>
                  <a:prstClr val="black"/>
                </a:solidFill>
              </a:rPr>
              <a:t>, No.</a:t>
            </a:r>
            <a:r>
              <a:rPr lang="en-US" sz="1600" b="1" dirty="0">
                <a:solidFill>
                  <a:prstClr val="black"/>
                </a:solidFill>
              </a:rPr>
              <a:t>10</a:t>
            </a:r>
            <a:r>
              <a:rPr lang="en-US" sz="1600" dirty="0">
                <a:solidFill>
                  <a:prstClr val="black"/>
                </a:solidFill>
              </a:rPr>
              <a:t>, pp.</a:t>
            </a:r>
            <a:r>
              <a:rPr lang="en-US" sz="1600" b="1" dirty="0">
                <a:solidFill>
                  <a:prstClr val="black"/>
                </a:solidFill>
              </a:rPr>
              <a:t>1925-1936</a:t>
            </a:r>
            <a:r>
              <a:rPr lang="en-US" sz="1600" dirty="0">
                <a:solidFill>
                  <a:prstClr val="black"/>
                </a:solidFill>
              </a:rPr>
              <a:t>, (</a:t>
            </a:r>
            <a:r>
              <a:rPr lang="en-US" sz="1600" b="1" dirty="0">
                <a:solidFill>
                  <a:prstClr val="black"/>
                </a:solidFill>
              </a:rPr>
              <a:t>2003</a:t>
            </a:r>
            <a:r>
              <a:rPr lang="en-US" sz="1600" dirty="0">
                <a:solidFill>
                  <a:prstClr val="black"/>
                </a:solidFill>
              </a:rPr>
              <a:t>)</a:t>
            </a:r>
            <a:br>
              <a:rPr lang="en-US" sz="1600" dirty="0">
                <a:solidFill>
                  <a:prstClr val="black"/>
                </a:solidFill>
              </a:rPr>
            </a:br>
            <a:r>
              <a:rPr lang="en-US" sz="1600" dirty="0">
                <a:solidFill>
                  <a:prstClr val="black"/>
                </a:solidFill>
              </a:rPr>
              <a:t>Gordon, p., Richardson, H., “Are compact cities a desirable planning goal?”, Journal of the American Planning Association”, Vol. </a:t>
            </a:r>
            <a:r>
              <a:rPr lang="en-US" sz="1600" b="1" dirty="0">
                <a:solidFill>
                  <a:prstClr val="black"/>
                </a:solidFill>
              </a:rPr>
              <a:t>63</a:t>
            </a:r>
            <a:r>
              <a:rPr lang="en-US" sz="1600" dirty="0">
                <a:solidFill>
                  <a:prstClr val="black"/>
                </a:solidFill>
              </a:rPr>
              <a:t>, NO. </a:t>
            </a:r>
            <a:r>
              <a:rPr lang="en-US" sz="1600" b="1" dirty="0">
                <a:solidFill>
                  <a:prstClr val="black"/>
                </a:solidFill>
              </a:rPr>
              <a:t>1</a:t>
            </a:r>
            <a:r>
              <a:rPr lang="en-US" sz="1600" dirty="0">
                <a:solidFill>
                  <a:prstClr val="black"/>
                </a:solidFill>
              </a:rPr>
              <a:t>, PP. </a:t>
            </a:r>
            <a:r>
              <a:rPr lang="en-US" sz="1600" b="1" dirty="0">
                <a:solidFill>
                  <a:prstClr val="black"/>
                </a:solidFill>
              </a:rPr>
              <a:t>95-106</a:t>
            </a:r>
            <a:r>
              <a:rPr lang="en-US" sz="1600" dirty="0">
                <a:solidFill>
                  <a:prstClr val="black"/>
                </a:solidFill>
              </a:rPr>
              <a:t/>
            </a:r>
            <a:br>
              <a:rPr lang="en-US" sz="1600" dirty="0">
                <a:solidFill>
                  <a:prstClr val="black"/>
                </a:solidFill>
              </a:rPr>
            </a:br>
            <a:r>
              <a:rPr lang="en-US" sz="1600" dirty="0" err="1">
                <a:solidFill>
                  <a:prstClr val="black"/>
                </a:solidFill>
              </a:rPr>
              <a:t>Neuman</a:t>
            </a:r>
            <a:r>
              <a:rPr lang="en-US" sz="1600" dirty="0">
                <a:solidFill>
                  <a:prstClr val="black"/>
                </a:solidFill>
              </a:rPr>
              <a:t>, M. </a:t>
            </a:r>
            <a:r>
              <a:rPr lang="en-US" sz="1600" b="1" dirty="0">
                <a:solidFill>
                  <a:prstClr val="black"/>
                </a:solidFill>
              </a:rPr>
              <a:t>“The compact city fallacy”</a:t>
            </a:r>
            <a:r>
              <a:rPr lang="en-US" sz="1600" dirty="0">
                <a:solidFill>
                  <a:prstClr val="black"/>
                </a:solidFill>
              </a:rPr>
              <a:t>, Journal of Planning Education and </a:t>
            </a:r>
            <a:r>
              <a:rPr lang="en-US" sz="1600" dirty="0" err="1">
                <a:solidFill>
                  <a:prstClr val="black"/>
                </a:solidFill>
              </a:rPr>
              <a:t>Research,Vol</a:t>
            </a:r>
            <a:r>
              <a:rPr lang="en-US" sz="1600" dirty="0">
                <a:solidFill>
                  <a:prstClr val="black"/>
                </a:solidFill>
              </a:rPr>
              <a:t>. </a:t>
            </a:r>
            <a:r>
              <a:rPr lang="en-US" sz="1600" b="1" dirty="0">
                <a:solidFill>
                  <a:prstClr val="black"/>
                </a:solidFill>
              </a:rPr>
              <a:t>25</a:t>
            </a:r>
            <a:r>
              <a:rPr lang="en-US" sz="1600" dirty="0">
                <a:solidFill>
                  <a:prstClr val="black"/>
                </a:solidFill>
              </a:rPr>
              <a:t>, pp.</a:t>
            </a:r>
            <a:r>
              <a:rPr lang="en-US" sz="1600" b="1" dirty="0">
                <a:solidFill>
                  <a:prstClr val="black"/>
                </a:solidFill>
              </a:rPr>
              <a:t>11-26</a:t>
            </a:r>
            <a:r>
              <a:rPr lang="en-US" sz="1600" dirty="0">
                <a:solidFill>
                  <a:prstClr val="black"/>
                </a:solidFill>
              </a:rPr>
              <a:t>, (</a:t>
            </a:r>
            <a:r>
              <a:rPr lang="en-US" sz="1600" b="1" dirty="0">
                <a:solidFill>
                  <a:prstClr val="black"/>
                </a:solidFill>
              </a:rPr>
              <a:t>2005</a:t>
            </a:r>
            <a:r>
              <a:rPr lang="en-US" sz="1600" dirty="0">
                <a:solidFill>
                  <a:prstClr val="black"/>
                </a:solidFill>
              </a:rPr>
              <a:t>)</a:t>
            </a:r>
          </a:p>
          <a:p>
            <a:pPr algn="l"/>
            <a:r>
              <a:rPr lang="en-US" sz="1600" dirty="0">
                <a:solidFill>
                  <a:prstClr val="black"/>
                </a:solidFill>
              </a:rPr>
              <a:t>Elkin, T. et al. (1991), </a:t>
            </a:r>
            <a:r>
              <a:rPr lang="en-US" sz="1600" b="1" dirty="0">
                <a:solidFill>
                  <a:prstClr val="black"/>
                </a:solidFill>
              </a:rPr>
              <a:t>toward sustainable urban development,</a:t>
            </a:r>
            <a:r>
              <a:rPr lang="en-US" sz="1600" b="1" i="1" dirty="0">
                <a:solidFill>
                  <a:prstClr val="black"/>
                </a:solidFill>
              </a:rPr>
              <a:t/>
            </a:r>
            <a:br>
              <a:rPr lang="en-US" sz="1600" b="1" i="1" dirty="0">
                <a:solidFill>
                  <a:prstClr val="black"/>
                </a:solidFill>
              </a:rPr>
            </a:br>
            <a:r>
              <a:rPr lang="en-US" sz="1600" dirty="0">
                <a:solidFill>
                  <a:prstClr val="black"/>
                </a:solidFill>
              </a:rPr>
              <a:t>London; Friends of earth</a:t>
            </a:r>
          </a:p>
          <a:p>
            <a:pPr algn="l"/>
            <a:endParaRPr lang="en-US" sz="1600" dirty="0">
              <a:solidFill>
                <a:prstClr val="black"/>
              </a:solidFill>
            </a:endParaRPr>
          </a:p>
        </p:txBody>
      </p:sp>
    </p:spTree>
    <p:extLst>
      <p:ext uri="{BB962C8B-B14F-4D97-AF65-F5344CB8AC3E}">
        <p14:creationId xmlns:p14="http://schemas.microsoft.com/office/powerpoint/2010/main" val="204514407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منابع</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5" name="Rectangle 14"/>
          <p:cNvSpPr/>
          <p:nvPr/>
        </p:nvSpPr>
        <p:spPr>
          <a:xfrm>
            <a:off x="695459" y="2233495"/>
            <a:ext cx="10818252" cy="436048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l"/>
            <a:r>
              <a:rPr lang="en-US" sz="1600" dirty="0">
                <a:solidFill>
                  <a:prstClr val="black"/>
                </a:solidFill>
              </a:rPr>
              <a:t>Edward </a:t>
            </a:r>
            <a:r>
              <a:rPr lang="en-US" sz="1600" dirty="0">
                <a:solidFill>
                  <a:prstClr val="black"/>
                </a:solidFill>
              </a:rPr>
              <a:t>L &amp; John E. Cox. (1999). </a:t>
            </a:r>
            <a:r>
              <a:rPr lang="en-US" sz="1600" b="1" dirty="0">
                <a:solidFill>
                  <a:prstClr val="black"/>
                </a:solidFill>
              </a:rPr>
              <a:t>Sustainable urban </a:t>
            </a:r>
            <a:r>
              <a:rPr lang="en-US" sz="1600" b="1" dirty="0" err="1">
                <a:solidFill>
                  <a:prstClr val="black"/>
                </a:solidFill>
              </a:rPr>
              <a:t>development:Strategic</a:t>
            </a:r>
            <a:r>
              <a:rPr lang="en-US" sz="1600" b="1" dirty="0">
                <a:solidFill>
                  <a:prstClr val="black"/>
                </a:solidFill>
              </a:rPr>
              <a:t> considerations for urbanizing nations. </a:t>
            </a:r>
            <a:r>
              <a:rPr lang="en-US" sz="1600" dirty="0">
                <a:solidFill>
                  <a:prstClr val="black"/>
                </a:solidFill>
              </a:rPr>
              <a:t>Ekistics, Vol. 58, No.348/349, Nature and urban nature (MAY/JUNE - JULY/AUGUST),pp. 216-224</a:t>
            </a:r>
          </a:p>
          <a:p>
            <a:pPr algn="l"/>
            <a:r>
              <a:rPr lang="en-US" sz="1600" dirty="0">
                <a:solidFill>
                  <a:prstClr val="black"/>
                </a:solidFill>
              </a:rPr>
              <a:t>Edwards, Mary and Haines, Anna, (</a:t>
            </a:r>
            <a:r>
              <a:rPr lang="en-US" sz="1600" b="1" dirty="0">
                <a:solidFill>
                  <a:prstClr val="black"/>
                </a:solidFill>
              </a:rPr>
              <a:t>2007</a:t>
            </a:r>
            <a:r>
              <a:rPr lang="en-US" sz="1600" dirty="0">
                <a:solidFill>
                  <a:prstClr val="black"/>
                </a:solidFill>
              </a:rPr>
              <a:t>), Evaluating Smart Growth: Implications for Small</a:t>
            </a:r>
            <a:br>
              <a:rPr lang="en-US" sz="1600" dirty="0">
                <a:solidFill>
                  <a:prstClr val="black"/>
                </a:solidFill>
              </a:rPr>
            </a:br>
            <a:r>
              <a:rPr lang="en-US" sz="1600" dirty="0">
                <a:solidFill>
                  <a:prstClr val="black"/>
                </a:solidFill>
              </a:rPr>
              <a:t>Communities, Journal of Planning Education and Research, </a:t>
            </a:r>
            <a:r>
              <a:rPr lang="en-US" sz="1600" b="1" dirty="0">
                <a:solidFill>
                  <a:prstClr val="black"/>
                </a:solidFill>
              </a:rPr>
              <a:t>49</a:t>
            </a:r>
            <a:r>
              <a:rPr lang="en-US" sz="1600" dirty="0">
                <a:solidFill>
                  <a:prstClr val="black"/>
                </a:solidFill>
              </a:rPr>
              <a:t>. </a:t>
            </a:r>
            <a:r>
              <a:rPr lang="en-US" sz="1600" b="1" dirty="0">
                <a:solidFill>
                  <a:prstClr val="black"/>
                </a:solidFill>
              </a:rPr>
              <a:t>64</a:t>
            </a:r>
            <a:endParaRPr lang="en-US" sz="1600" dirty="0">
              <a:solidFill>
                <a:prstClr val="black"/>
              </a:solidFill>
            </a:endParaRPr>
          </a:p>
          <a:p>
            <a:pPr algn="l"/>
            <a:r>
              <a:rPr lang="en-US" sz="1600" dirty="0" err="1">
                <a:solidFill>
                  <a:prstClr val="black"/>
                </a:solidFill>
              </a:rPr>
              <a:t>Holdren</a:t>
            </a:r>
            <a:r>
              <a:rPr lang="en-US" sz="1600" dirty="0">
                <a:solidFill>
                  <a:prstClr val="black"/>
                </a:solidFill>
              </a:rPr>
              <a:t>, E., &amp; Norland, I. T. (2005). </a:t>
            </a:r>
            <a:r>
              <a:rPr lang="en-US" sz="1600" b="1" dirty="0">
                <a:solidFill>
                  <a:prstClr val="black"/>
                </a:solidFill>
              </a:rPr>
              <a:t>Three challenges for the compact city as a sustainable urban form: household consumption of energy and transport in eight residential areas in the greater Oslo region.</a:t>
            </a:r>
            <a:r>
              <a:rPr lang="en-US" sz="1600" dirty="0">
                <a:solidFill>
                  <a:prstClr val="black"/>
                </a:solidFill>
              </a:rPr>
              <a:t> Urban studies, 42(12), 2145-2166</a:t>
            </a:r>
          </a:p>
          <a:p>
            <a:pPr algn="l"/>
            <a:r>
              <a:rPr lang="en-US" sz="1600" dirty="0" err="1">
                <a:solidFill>
                  <a:prstClr val="black"/>
                </a:solidFill>
              </a:rPr>
              <a:t>Naess</a:t>
            </a:r>
            <a:r>
              <a:rPr lang="en-US" sz="1600" dirty="0">
                <a:solidFill>
                  <a:prstClr val="black"/>
                </a:solidFill>
              </a:rPr>
              <a:t>, P. (2014). </a:t>
            </a:r>
            <a:r>
              <a:rPr lang="en-US" sz="1600" b="1" dirty="0">
                <a:solidFill>
                  <a:prstClr val="black"/>
                </a:solidFill>
              </a:rPr>
              <a:t>Urban form, sustainability and health: the case </a:t>
            </a:r>
            <a:r>
              <a:rPr lang="en-US" sz="1600" b="1" dirty="0" err="1">
                <a:solidFill>
                  <a:prstClr val="black"/>
                </a:solidFill>
              </a:rPr>
              <a:t>ofgreater</a:t>
            </a:r>
            <a:r>
              <a:rPr lang="en-US" sz="1600" b="1" dirty="0">
                <a:solidFill>
                  <a:prstClr val="black"/>
                </a:solidFill>
              </a:rPr>
              <a:t> Oslo. </a:t>
            </a:r>
            <a:r>
              <a:rPr lang="en-US" sz="1600" dirty="0">
                <a:solidFill>
                  <a:prstClr val="black"/>
                </a:solidFill>
              </a:rPr>
              <a:t>European Planning Studies, 22(7), 1524-1543</a:t>
            </a:r>
          </a:p>
          <a:p>
            <a:pPr algn="l"/>
            <a:r>
              <a:rPr lang="en-US" sz="1600" dirty="0">
                <a:solidFill>
                  <a:prstClr val="black"/>
                </a:solidFill>
              </a:rPr>
              <a:t>Wang, S., Liu, X., Zhou, C., Hu, J., &amp; </a:t>
            </a:r>
            <a:r>
              <a:rPr lang="en-US" sz="1600" dirty="0" err="1">
                <a:solidFill>
                  <a:prstClr val="black"/>
                </a:solidFill>
              </a:rPr>
              <a:t>Ou</a:t>
            </a:r>
            <a:r>
              <a:rPr lang="en-US" sz="1600" dirty="0">
                <a:solidFill>
                  <a:prstClr val="black"/>
                </a:solidFill>
              </a:rPr>
              <a:t>, J. (2017). </a:t>
            </a:r>
            <a:r>
              <a:rPr lang="en-US" sz="1600" b="1" dirty="0">
                <a:solidFill>
                  <a:prstClr val="black"/>
                </a:solidFill>
              </a:rPr>
              <a:t>Examining the impacts of socioeconomic factors, urban form, and transportation networks on CO 2 emissions in China’s megacities. </a:t>
            </a:r>
            <a:r>
              <a:rPr lang="en-US" sz="1600" dirty="0">
                <a:solidFill>
                  <a:prstClr val="black"/>
                </a:solidFill>
              </a:rPr>
              <a:t>Applied Energy,</a:t>
            </a:r>
            <a:br>
              <a:rPr lang="en-US" sz="1600" dirty="0">
                <a:solidFill>
                  <a:prstClr val="black"/>
                </a:solidFill>
              </a:rPr>
            </a:br>
            <a:r>
              <a:rPr lang="en-US" sz="1600" dirty="0">
                <a:solidFill>
                  <a:prstClr val="black"/>
                </a:solidFill>
              </a:rPr>
              <a:t>185, 189-200</a:t>
            </a:r>
          </a:p>
          <a:p>
            <a:pPr algn="l"/>
            <a:r>
              <a:rPr lang="en-US" sz="1600" dirty="0" err="1">
                <a:solidFill>
                  <a:prstClr val="black"/>
                </a:solidFill>
              </a:rPr>
              <a:t>Nel</a:t>
            </a:r>
            <a:r>
              <a:rPr lang="en-US" sz="1600" dirty="0">
                <a:solidFill>
                  <a:prstClr val="black"/>
                </a:solidFill>
              </a:rPr>
              <a:t>, O., </a:t>
            </a:r>
            <a:r>
              <a:rPr lang="en-US" sz="1600" dirty="0" err="1">
                <a:solidFill>
                  <a:prstClr val="black"/>
                </a:solidFill>
              </a:rPr>
              <a:t>López</a:t>
            </a:r>
            <a:r>
              <a:rPr lang="en-US" sz="1600" dirty="0">
                <a:solidFill>
                  <a:prstClr val="black"/>
                </a:solidFill>
              </a:rPr>
              <a:t>, J., Martín, J., &amp; </a:t>
            </a:r>
            <a:r>
              <a:rPr lang="en-US" sz="1600" dirty="0" err="1">
                <a:solidFill>
                  <a:prstClr val="black"/>
                </a:solidFill>
              </a:rPr>
              <a:t>Checa</a:t>
            </a:r>
            <a:r>
              <a:rPr lang="en-US" sz="1600" dirty="0">
                <a:solidFill>
                  <a:prstClr val="black"/>
                </a:solidFill>
              </a:rPr>
              <a:t>, J. (2017). </a:t>
            </a:r>
            <a:r>
              <a:rPr lang="en-US" sz="1600" b="1" dirty="0">
                <a:solidFill>
                  <a:prstClr val="black"/>
                </a:solidFill>
              </a:rPr>
              <a:t>Energy and urban form. The growth of European cities on the basis of night-time brightness. </a:t>
            </a:r>
            <a:r>
              <a:rPr lang="en-US" sz="1600" dirty="0">
                <a:solidFill>
                  <a:prstClr val="black"/>
                </a:solidFill>
              </a:rPr>
              <a:t>Land Use Policy, 61, 103-112.</a:t>
            </a:r>
            <a:br>
              <a:rPr lang="en-US" sz="1600" dirty="0">
                <a:solidFill>
                  <a:prstClr val="black"/>
                </a:solidFill>
              </a:rPr>
            </a:br>
            <a:r>
              <a:rPr lang="en-US" sz="1600" dirty="0">
                <a:solidFill>
                  <a:prstClr val="black"/>
                </a:solidFill>
              </a:rPr>
              <a:t>O'Toole, R. (2009). </a:t>
            </a:r>
            <a:r>
              <a:rPr lang="en-US" sz="1600" b="1" dirty="0">
                <a:solidFill>
                  <a:prstClr val="black"/>
                </a:solidFill>
              </a:rPr>
              <a:t>The myth of the compact city: Why compact development is not the way to reduce carbon dioxide emissions. </a:t>
            </a:r>
            <a:r>
              <a:rPr lang="en-US" sz="1600" dirty="0">
                <a:solidFill>
                  <a:prstClr val="black"/>
                </a:solidFill>
              </a:rPr>
              <a:t>Cato Policy Analysis Series, (653)</a:t>
            </a:r>
          </a:p>
          <a:p>
            <a:pPr algn="l"/>
            <a:r>
              <a:rPr lang="en-US" sz="1600" dirty="0">
                <a:solidFill>
                  <a:prstClr val="black"/>
                </a:solidFill>
              </a:rPr>
              <a:t>McCarty, J., &amp; </a:t>
            </a:r>
            <a:r>
              <a:rPr lang="en-US" sz="1600" dirty="0" err="1">
                <a:solidFill>
                  <a:prstClr val="black"/>
                </a:solidFill>
              </a:rPr>
              <a:t>Kaza</a:t>
            </a:r>
            <a:r>
              <a:rPr lang="en-US" sz="1600" dirty="0">
                <a:solidFill>
                  <a:prstClr val="black"/>
                </a:solidFill>
              </a:rPr>
              <a:t>, N. (2015). </a:t>
            </a:r>
            <a:r>
              <a:rPr lang="en-US" sz="1600" b="1" dirty="0">
                <a:solidFill>
                  <a:prstClr val="black"/>
                </a:solidFill>
              </a:rPr>
              <a:t>Urban form and air quality in the United States. </a:t>
            </a:r>
            <a:r>
              <a:rPr lang="en-US" sz="1600" dirty="0">
                <a:solidFill>
                  <a:prstClr val="black"/>
                </a:solidFill>
              </a:rPr>
              <a:t>Landscape and Urban Planning, 139, 168-179.</a:t>
            </a:r>
          </a:p>
        </p:txBody>
      </p:sp>
    </p:spTree>
    <p:extLst>
      <p:ext uri="{BB962C8B-B14F-4D97-AF65-F5344CB8AC3E}">
        <p14:creationId xmlns:p14="http://schemas.microsoft.com/office/powerpoint/2010/main" val="10653272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4432" r="5399" b="13615"/>
          <a:stretch/>
        </p:blipFill>
        <p:spPr bwMode="auto">
          <a:xfrm>
            <a:off x="1206116" y="0"/>
            <a:ext cx="9710670" cy="6578657"/>
          </a:xfrm>
          <a:prstGeom prst="rect">
            <a:avLst/>
          </a:prstGeom>
          <a:noFill/>
          <a:ln>
            <a:noFill/>
          </a:ln>
        </p:spPr>
      </p:pic>
      <p:sp>
        <p:nvSpPr>
          <p:cNvPr id="4" name="TextBox 3"/>
          <p:cNvSpPr txBox="1"/>
          <p:nvPr/>
        </p:nvSpPr>
        <p:spPr>
          <a:xfrm rot="5400000">
            <a:off x="7658638" y="1166225"/>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فرآیند پژوهش</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Tree>
    <p:extLst>
      <p:ext uri="{BB962C8B-B14F-4D97-AF65-F5344CB8AC3E}">
        <p14:creationId xmlns:p14="http://schemas.microsoft.com/office/powerpoint/2010/main" val="37460388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10402" y="2965711"/>
            <a:ext cx="7624292" cy="1107996"/>
          </a:xfrm>
          <a:prstGeom prst="rect">
            <a:avLst/>
          </a:prstGeom>
          <a:noFill/>
        </p:spPr>
        <p:txBody>
          <a:bodyPr wrap="square" rtlCol="1">
            <a:spAutoFit/>
          </a:bodyPr>
          <a:lstStyle/>
          <a:p>
            <a:pPr algn="ctr"/>
            <a:r>
              <a:rPr lang="fa-IR" sz="6600" dirty="0">
                <a:solidFill>
                  <a:srgbClr val="FFC000"/>
                </a:solidFill>
                <a:effectLst>
                  <a:outerShdw blurRad="38100" dist="38100" dir="2700000" algn="tl">
                    <a:srgbClr val="000000">
                      <a:alpha val="43137"/>
                    </a:srgbClr>
                  </a:outerShdw>
                </a:effectLst>
                <a:cs typeface="B Homa" panose="00000400000000000000" pitchFamily="2" charset="-78"/>
              </a:rPr>
              <a:t>فصل دوم: مبانی نظری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Tree>
    <p:extLst>
      <p:ext uri="{BB962C8B-B14F-4D97-AF65-F5344CB8AC3E}">
        <p14:creationId xmlns:p14="http://schemas.microsoft.com/office/powerpoint/2010/main" val="28669839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مبانی نظری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4" name="Rectangle 3"/>
          <p:cNvSpPr/>
          <p:nvPr/>
        </p:nvSpPr>
        <p:spPr>
          <a:xfrm>
            <a:off x="7750992" y="2923421"/>
            <a:ext cx="3970482" cy="930060"/>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رشد انفجاری شهر نشینی در جهان</a:t>
            </a:r>
            <a:endParaRPr lang="fa-IR" sz="2400" b="1" dirty="0">
              <a:solidFill>
                <a:prstClr val="black"/>
              </a:solidFill>
              <a:cs typeface="B Nazanin" panose="00000400000000000000" pitchFamily="2" charset="-78"/>
            </a:endParaRPr>
          </a:p>
        </p:txBody>
      </p:sp>
      <p:sp>
        <p:nvSpPr>
          <p:cNvPr id="5" name="Rectangle 4"/>
          <p:cNvSpPr/>
          <p:nvPr/>
        </p:nvSpPr>
        <p:spPr>
          <a:xfrm>
            <a:off x="533521" y="2898021"/>
            <a:ext cx="6340381" cy="932615"/>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عمدتا پس از انقلاب صنعتی و ابتدا در کشورهای اروپایی و سپس در کشورهای توسعه یافته و در حال توسعه </a:t>
            </a:r>
          </a:p>
        </p:txBody>
      </p:sp>
      <p:sp>
        <p:nvSpPr>
          <p:cNvPr id="6" name="Right Arrow 5"/>
          <p:cNvSpPr/>
          <p:nvPr/>
        </p:nvSpPr>
        <p:spPr>
          <a:xfrm rot="10800000">
            <a:off x="7054869" y="3270537"/>
            <a:ext cx="515155" cy="33485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7" name="Rectangle 6"/>
          <p:cNvSpPr/>
          <p:nvPr/>
        </p:nvSpPr>
        <p:spPr>
          <a:xfrm>
            <a:off x="7750990" y="4556136"/>
            <a:ext cx="3970484" cy="713870"/>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مهمترین دلیل رشد </a:t>
            </a:r>
            <a:r>
              <a:rPr lang="fa-IR" sz="2400" dirty="0">
                <a:solidFill>
                  <a:prstClr val="black"/>
                </a:solidFill>
                <a:cs typeface="B Nazanin" panose="00000400000000000000" pitchFamily="2" charset="-78"/>
              </a:rPr>
              <a:t>شهرنشینی</a:t>
            </a:r>
            <a:endParaRPr lang="fa-IR" sz="2400" b="1" dirty="0">
              <a:solidFill>
                <a:prstClr val="black"/>
              </a:solidFill>
              <a:cs typeface="B Nazanin" panose="00000400000000000000" pitchFamily="2" charset="-78"/>
            </a:endParaRPr>
          </a:p>
        </p:txBody>
      </p:sp>
      <p:sp>
        <p:nvSpPr>
          <p:cNvPr id="8" name="Rectangle 7"/>
          <p:cNvSpPr/>
          <p:nvPr/>
        </p:nvSpPr>
        <p:spPr>
          <a:xfrm>
            <a:off x="533521" y="4556136"/>
            <a:ext cx="6340378" cy="713870"/>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مهاجرت جمعیت روستایی به سمت مناطق شهری</a:t>
            </a:r>
          </a:p>
        </p:txBody>
      </p:sp>
      <p:sp>
        <p:nvSpPr>
          <p:cNvPr id="9" name="Right Arrow 8"/>
          <p:cNvSpPr/>
          <p:nvPr/>
        </p:nvSpPr>
        <p:spPr>
          <a:xfrm rot="10800000">
            <a:off x="7054867" y="4737673"/>
            <a:ext cx="515155" cy="33485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Tree>
    <p:extLst>
      <p:ext uri="{BB962C8B-B14F-4D97-AF65-F5344CB8AC3E}">
        <p14:creationId xmlns:p14="http://schemas.microsoft.com/office/powerpoint/2010/main" val="42594828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مبانی نظری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4" name="Rectangle 3"/>
          <p:cNvSpPr/>
          <p:nvPr/>
        </p:nvSpPr>
        <p:spPr>
          <a:xfrm>
            <a:off x="7528558" y="4573032"/>
            <a:ext cx="4383351" cy="1021793"/>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گسترش سریع جامعه شهری و </a:t>
            </a:r>
            <a:r>
              <a:rPr lang="fa-IR" sz="2400" dirty="0">
                <a:solidFill>
                  <a:prstClr val="black"/>
                </a:solidFill>
                <a:cs typeface="B Nazanin" panose="00000400000000000000" pitchFamily="2" charset="-78"/>
              </a:rPr>
              <a:t>افزایش </a:t>
            </a:r>
            <a:r>
              <a:rPr lang="fa-IR" sz="2400" dirty="0">
                <a:solidFill>
                  <a:prstClr val="black"/>
                </a:solidFill>
                <a:cs typeface="B Nazanin" panose="00000400000000000000" pitchFamily="2" charset="-78"/>
              </a:rPr>
              <a:t>سرسام آور مصرف انواع انرژی در ایران </a:t>
            </a:r>
            <a:endParaRPr lang="fa-IR" sz="2400" b="1" dirty="0">
              <a:solidFill>
                <a:prstClr val="black"/>
              </a:solidFill>
              <a:cs typeface="B Nazanin" panose="00000400000000000000" pitchFamily="2" charset="-78"/>
            </a:endParaRPr>
          </a:p>
        </p:txBody>
      </p:sp>
      <p:sp>
        <p:nvSpPr>
          <p:cNvPr id="5" name="Rectangle 4"/>
          <p:cNvSpPr/>
          <p:nvPr/>
        </p:nvSpPr>
        <p:spPr>
          <a:xfrm>
            <a:off x="360520" y="4621775"/>
            <a:ext cx="6340381" cy="932615"/>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نیاز مبرم به مطالعه ارتباط میان شهرنشینی و مصرف انرژی برای سیاست گذاری های بلند مدت انرژی احساس </a:t>
            </a:r>
            <a:r>
              <a:rPr lang="fa-IR" sz="2400" dirty="0">
                <a:solidFill>
                  <a:prstClr val="black"/>
                </a:solidFill>
                <a:cs typeface="B Nazanin" panose="00000400000000000000" pitchFamily="2" charset="-78"/>
              </a:rPr>
              <a:t>شد</a:t>
            </a:r>
            <a:endParaRPr lang="fa-IR" sz="2400" dirty="0">
              <a:solidFill>
                <a:prstClr val="black"/>
              </a:solidFill>
              <a:cs typeface="B Nazanin" panose="00000400000000000000" pitchFamily="2" charset="-78"/>
            </a:endParaRPr>
          </a:p>
        </p:txBody>
      </p:sp>
      <p:sp>
        <p:nvSpPr>
          <p:cNvPr id="6" name="Right Arrow 5"/>
          <p:cNvSpPr/>
          <p:nvPr/>
        </p:nvSpPr>
        <p:spPr>
          <a:xfrm rot="10800000">
            <a:off x="6857154" y="4920149"/>
            <a:ext cx="515155" cy="33485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10" name="Rectangle 9"/>
          <p:cNvSpPr/>
          <p:nvPr/>
        </p:nvSpPr>
        <p:spPr>
          <a:xfrm>
            <a:off x="360523" y="2571755"/>
            <a:ext cx="6340378" cy="1343366"/>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متوسط </a:t>
            </a:r>
            <a:r>
              <a:rPr lang="fa-IR" sz="2400" dirty="0">
                <a:solidFill>
                  <a:prstClr val="black"/>
                </a:solidFill>
                <a:cs typeface="B Nazanin" panose="00000400000000000000" pitchFamily="2" charset="-78"/>
              </a:rPr>
              <a:t>مصرف سالانه انرژی در ایران، معادل ۱۵۵ میلیون تن و در رتبه سیزدهم جهان </a:t>
            </a:r>
            <a:endParaRPr lang="fa-IR" sz="2400" b="1" dirty="0">
              <a:solidFill>
                <a:prstClr val="black"/>
              </a:solidFill>
              <a:cs typeface="B Nazanin" panose="00000400000000000000" pitchFamily="2" charset="-78"/>
            </a:endParaRPr>
          </a:p>
          <a:p>
            <a:pPr algn="ctr" rtl="0"/>
            <a:endParaRPr lang="fa-IR" sz="2400" dirty="0">
              <a:solidFill>
                <a:prstClr val="black"/>
              </a:solidFill>
              <a:cs typeface="B Nazanin" panose="00000400000000000000" pitchFamily="2" charset="-78"/>
            </a:endParaRPr>
          </a:p>
        </p:txBody>
      </p:sp>
      <p:sp>
        <p:nvSpPr>
          <p:cNvPr id="11" name="Rectangle 10"/>
          <p:cNvSpPr/>
          <p:nvPr/>
        </p:nvSpPr>
        <p:spPr>
          <a:xfrm>
            <a:off x="7528561" y="2571755"/>
            <a:ext cx="4383351" cy="134336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مهاجرت </a:t>
            </a:r>
            <a:r>
              <a:rPr lang="fa-IR" sz="2400" dirty="0">
                <a:solidFill>
                  <a:prstClr val="black"/>
                </a:solidFill>
                <a:cs typeface="B Nazanin" panose="00000400000000000000" pitchFamily="2" charset="-78"/>
              </a:rPr>
              <a:t>ها و رشد میزان شهرنشینی، مصرف انرژی در ایران را تحت تاثیر </a:t>
            </a:r>
            <a:r>
              <a:rPr lang="fa-IR" sz="2400" dirty="0">
                <a:solidFill>
                  <a:prstClr val="black"/>
                </a:solidFill>
                <a:cs typeface="B Nazanin" panose="00000400000000000000" pitchFamily="2" charset="-78"/>
              </a:rPr>
              <a:t>قرار داد </a:t>
            </a:r>
            <a:endParaRPr lang="fa-IR" sz="2400" dirty="0">
              <a:solidFill>
                <a:prstClr val="black"/>
              </a:solidFill>
              <a:cs typeface="B Nazanin" panose="00000400000000000000" pitchFamily="2" charset="-78"/>
            </a:endParaRPr>
          </a:p>
        </p:txBody>
      </p:sp>
      <p:sp>
        <p:nvSpPr>
          <p:cNvPr id="12" name="Right Arrow 11"/>
          <p:cNvSpPr/>
          <p:nvPr/>
        </p:nvSpPr>
        <p:spPr>
          <a:xfrm rot="10800000">
            <a:off x="6857154" y="3076012"/>
            <a:ext cx="515155" cy="33485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Tree>
    <p:extLst>
      <p:ext uri="{BB962C8B-B14F-4D97-AF65-F5344CB8AC3E}">
        <p14:creationId xmlns:p14="http://schemas.microsoft.com/office/powerpoint/2010/main" val="12937152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مبانی نظری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0" name="Rectangle 9"/>
          <p:cNvSpPr/>
          <p:nvPr/>
        </p:nvSpPr>
        <p:spPr>
          <a:xfrm>
            <a:off x="1927654" y="2448371"/>
            <a:ext cx="5897481" cy="629084"/>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ورودی اولیه برای تقریبا همه فعالیت ها </a:t>
            </a:r>
          </a:p>
        </p:txBody>
      </p:sp>
      <p:sp>
        <p:nvSpPr>
          <p:cNvPr id="11" name="Rectangle 10"/>
          <p:cNvSpPr/>
          <p:nvPr/>
        </p:nvSpPr>
        <p:spPr>
          <a:xfrm>
            <a:off x="9375474" y="3644832"/>
            <a:ext cx="1334528" cy="1343366"/>
          </a:xfrm>
          <a:prstGeom prst="rect">
            <a:avLst/>
          </a:prstGeom>
          <a:solidFill>
            <a:schemeClr val="accent3">
              <a:lumMod val="40000"/>
              <a:lumOff val="60000"/>
            </a:schemeClr>
          </a:solidFill>
          <a:scene3d>
            <a:camera prst="orthographicFront"/>
            <a:lightRig rig="threePt" dir="t"/>
          </a:scene3d>
          <a:sp3d>
            <a:bevelT w="165100" prst="coolSlant"/>
          </a:sp3d>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3200" dirty="0">
                <a:solidFill>
                  <a:prstClr val="black"/>
                </a:solidFill>
                <a:cs typeface="B Nazanin" panose="00000400000000000000" pitchFamily="2" charset="-78"/>
              </a:rPr>
              <a:t>انرژی</a:t>
            </a:r>
            <a:endParaRPr lang="fa-IR" sz="3200" dirty="0">
              <a:solidFill>
                <a:prstClr val="black"/>
              </a:solidFill>
              <a:cs typeface="B Nazanin" panose="00000400000000000000" pitchFamily="2" charset="-78"/>
            </a:endParaRPr>
          </a:p>
        </p:txBody>
      </p:sp>
      <p:sp>
        <p:nvSpPr>
          <p:cNvPr id="12" name="Right Arrow 11"/>
          <p:cNvSpPr/>
          <p:nvPr/>
        </p:nvSpPr>
        <p:spPr>
          <a:xfrm rot="10800000">
            <a:off x="8344262" y="3977998"/>
            <a:ext cx="512084" cy="839109"/>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cs typeface="B Nazanin" panose="00000400000000000000" pitchFamily="2" charset="-78"/>
            </a:endParaRPr>
          </a:p>
        </p:txBody>
      </p:sp>
      <p:sp>
        <p:nvSpPr>
          <p:cNvPr id="13" name="Rectangle 12"/>
          <p:cNvSpPr/>
          <p:nvPr/>
        </p:nvSpPr>
        <p:spPr>
          <a:xfrm>
            <a:off x="1927654" y="4988199"/>
            <a:ext cx="5897479" cy="49820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منابع انرژی </a:t>
            </a:r>
            <a:r>
              <a:rPr lang="fa-IR" sz="2400" dirty="0">
                <a:solidFill>
                  <a:prstClr val="black"/>
                </a:solidFill>
                <a:cs typeface="B Nazanin" panose="00000400000000000000" pitchFamily="2" charset="-78"/>
              </a:rPr>
              <a:t>در صد سال آینده رو به کاهش </a:t>
            </a:r>
          </a:p>
        </p:txBody>
      </p:sp>
      <p:sp>
        <p:nvSpPr>
          <p:cNvPr id="15" name="Rectangle 14"/>
          <p:cNvSpPr/>
          <p:nvPr/>
        </p:nvSpPr>
        <p:spPr>
          <a:xfrm>
            <a:off x="1927654" y="5699139"/>
            <a:ext cx="5897483" cy="52332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تقاضای انرژی جهان رو به افزایش </a:t>
            </a:r>
          </a:p>
        </p:txBody>
      </p:sp>
      <p:sp>
        <p:nvSpPr>
          <p:cNvPr id="17" name="Rectangle 16"/>
          <p:cNvSpPr/>
          <p:nvPr/>
        </p:nvSpPr>
        <p:spPr>
          <a:xfrm>
            <a:off x="1927654" y="3248545"/>
            <a:ext cx="5897481" cy="610483"/>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از مهمترین نهاده های توسعه و از عوامل اصلی تولید</a:t>
            </a:r>
          </a:p>
        </p:txBody>
      </p:sp>
      <p:sp>
        <p:nvSpPr>
          <p:cNvPr id="18" name="Rectangle 17"/>
          <p:cNvSpPr/>
          <p:nvPr/>
        </p:nvSpPr>
        <p:spPr>
          <a:xfrm>
            <a:off x="1927655" y="4030118"/>
            <a:ext cx="5897478" cy="786990"/>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تامین امنیت عرضه انرژی در دنیا از مسائل استراتژیک پیش روی تمامی </a:t>
            </a:r>
            <a:r>
              <a:rPr lang="fa-IR" sz="2400" dirty="0">
                <a:solidFill>
                  <a:prstClr val="black"/>
                </a:solidFill>
                <a:cs typeface="B Nazanin" panose="00000400000000000000" pitchFamily="2" charset="-78"/>
              </a:rPr>
              <a:t>دولت ها</a:t>
            </a:r>
            <a:endParaRPr lang="fa-IR" sz="2400" dirty="0">
              <a:solidFill>
                <a:prstClr val="black"/>
              </a:solidFill>
              <a:cs typeface="B Nazanin" panose="00000400000000000000" pitchFamily="2" charset="-78"/>
            </a:endParaRPr>
          </a:p>
        </p:txBody>
      </p:sp>
    </p:spTree>
    <p:extLst>
      <p:ext uri="{BB962C8B-B14F-4D97-AF65-F5344CB8AC3E}">
        <p14:creationId xmlns:p14="http://schemas.microsoft.com/office/powerpoint/2010/main" val="14851460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مبانی نظری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1" name="Rectangle 10"/>
          <p:cNvSpPr/>
          <p:nvPr/>
        </p:nvSpPr>
        <p:spPr>
          <a:xfrm>
            <a:off x="10179183" y="2661614"/>
            <a:ext cx="1334528" cy="1343366"/>
          </a:xfrm>
          <a:prstGeom prst="rect">
            <a:avLst/>
          </a:prstGeom>
          <a:solidFill>
            <a:schemeClr val="accent3">
              <a:lumMod val="40000"/>
              <a:lumOff val="60000"/>
            </a:schemeClr>
          </a:solidFill>
          <a:scene3d>
            <a:camera prst="orthographicFront"/>
            <a:lightRig rig="threePt" dir="t"/>
          </a:scene3d>
          <a:sp3d>
            <a:bevelT w="165100" prst="coolSlant"/>
          </a:sp3d>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3200" dirty="0">
                <a:solidFill>
                  <a:prstClr val="black"/>
                </a:solidFill>
                <a:cs typeface="B Nazanin" panose="00000400000000000000" pitchFamily="2" charset="-78"/>
              </a:rPr>
              <a:t>انواع انرژی</a:t>
            </a:r>
            <a:endParaRPr lang="fa-IR" sz="3200" dirty="0">
              <a:solidFill>
                <a:prstClr val="black"/>
              </a:solidFill>
              <a:cs typeface="B Nazanin" panose="00000400000000000000" pitchFamily="2" charset="-78"/>
            </a:endParaRPr>
          </a:p>
        </p:txBody>
      </p:sp>
      <p:sp>
        <p:nvSpPr>
          <p:cNvPr id="12" name="Right Arrow 11"/>
          <p:cNvSpPr/>
          <p:nvPr/>
        </p:nvSpPr>
        <p:spPr>
          <a:xfrm rot="10800000">
            <a:off x="5422000" y="2259625"/>
            <a:ext cx="462600" cy="556838"/>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cs typeface="B Nazanin" panose="00000400000000000000" pitchFamily="2" charset="-78"/>
            </a:endParaRPr>
          </a:p>
        </p:txBody>
      </p:sp>
      <p:sp>
        <p:nvSpPr>
          <p:cNvPr id="13" name="Rectangle 12"/>
          <p:cNvSpPr/>
          <p:nvPr/>
        </p:nvSpPr>
        <p:spPr>
          <a:xfrm>
            <a:off x="6054811" y="2232671"/>
            <a:ext cx="2981284" cy="583793"/>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انرژی های تجدید پذیر</a:t>
            </a:r>
            <a:endParaRPr lang="fa-IR" sz="2400" dirty="0">
              <a:solidFill>
                <a:prstClr val="black"/>
              </a:solidFill>
              <a:cs typeface="B Nazanin" panose="00000400000000000000" pitchFamily="2" charset="-78"/>
            </a:endParaRPr>
          </a:p>
        </p:txBody>
      </p:sp>
      <p:sp>
        <p:nvSpPr>
          <p:cNvPr id="15" name="Rectangle 14"/>
          <p:cNvSpPr/>
          <p:nvPr/>
        </p:nvSpPr>
        <p:spPr>
          <a:xfrm>
            <a:off x="6054811" y="4004980"/>
            <a:ext cx="2981286" cy="612734"/>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انرژی های تجدید ناپذیر</a:t>
            </a:r>
            <a:endParaRPr lang="fa-IR" sz="2400" dirty="0">
              <a:solidFill>
                <a:prstClr val="black"/>
              </a:solidFill>
              <a:cs typeface="B Nazanin" panose="00000400000000000000" pitchFamily="2" charset="-78"/>
            </a:endParaRPr>
          </a:p>
        </p:txBody>
      </p:sp>
      <p:sp>
        <p:nvSpPr>
          <p:cNvPr id="14" name="Right Arrow 13"/>
          <p:cNvSpPr/>
          <p:nvPr/>
        </p:nvSpPr>
        <p:spPr>
          <a:xfrm rot="10800000">
            <a:off x="9240759" y="2569845"/>
            <a:ext cx="746975" cy="1589441"/>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b="1" dirty="0">
              <a:solidFill>
                <a:prstClr val="black"/>
              </a:solidFill>
              <a:cs typeface="B Nazanin" panose="00000400000000000000" pitchFamily="2" charset="-78"/>
            </a:endParaRPr>
          </a:p>
        </p:txBody>
      </p:sp>
      <p:sp>
        <p:nvSpPr>
          <p:cNvPr id="16" name="Right Arrow 15"/>
          <p:cNvSpPr/>
          <p:nvPr/>
        </p:nvSpPr>
        <p:spPr>
          <a:xfrm rot="10800000">
            <a:off x="5412261" y="4031934"/>
            <a:ext cx="462600" cy="556838"/>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cs typeface="B Nazanin" panose="00000400000000000000" pitchFamily="2" charset="-78"/>
            </a:endParaRPr>
          </a:p>
        </p:txBody>
      </p:sp>
      <p:sp>
        <p:nvSpPr>
          <p:cNvPr id="19" name="Rectangle 18"/>
          <p:cNvSpPr/>
          <p:nvPr/>
        </p:nvSpPr>
        <p:spPr>
          <a:xfrm>
            <a:off x="2283381" y="1994719"/>
            <a:ext cx="2760960" cy="421995"/>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انرژی فسیلی</a:t>
            </a:r>
            <a:endParaRPr lang="fa-IR" sz="2400" dirty="0">
              <a:solidFill>
                <a:prstClr val="black"/>
              </a:solidFill>
              <a:cs typeface="B Nazanin" panose="00000400000000000000" pitchFamily="2" charset="-78"/>
            </a:endParaRPr>
          </a:p>
        </p:txBody>
      </p:sp>
      <p:sp>
        <p:nvSpPr>
          <p:cNvPr id="20" name="Rectangle 19"/>
          <p:cNvSpPr/>
          <p:nvPr/>
        </p:nvSpPr>
        <p:spPr>
          <a:xfrm>
            <a:off x="2283381" y="2577403"/>
            <a:ext cx="2760960" cy="421995"/>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انرژی هسته ای</a:t>
            </a:r>
            <a:endParaRPr lang="fa-IR" sz="2400" dirty="0">
              <a:solidFill>
                <a:prstClr val="black"/>
              </a:solidFill>
              <a:cs typeface="B Nazanin" panose="00000400000000000000" pitchFamily="2" charset="-78"/>
            </a:endParaRPr>
          </a:p>
        </p:txBody>
      </p:sp>
      <p:sp>
        <p:nvSpPr>
          <p:cNvPr id="21" name="Rectangle 20"/>
          <p:cNvSpPr/>
          <p:nvPr/>
        </p:nvSpPr>
        <p:spPr>
          <a:xfrm>
            <a:off x="2283381" y="3439880"/>
            <a:ext cx="2760960" cy="421995"/>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انرژی مستقیم خورشید</a:t>
            </a:r>
            <a:endParaRPr lang="fa-IR" sz="2400" dirty="0">
              <a:solidFill>
                <a:prstClr val="black"/>
              </a:solidFill>
              <a:cs typeface="B Nazanin" panose="00000400000000000000" pitchFamily="2" charset="-78"/>
            </a:endParaRPr>
          </a:p>
        </p:txBody>
      </p:sp>
      <p:sp>
        <p:nvSpPr>
          <p:cNvPr id="22" name="Rectangle 21"/>
          <p:cNvSpPr/>
          <p:nvPr/>
        </p:nvSpPr>
        <p:spPr>
          <a:xfrm>
            <a:off x="2283381" y="4022564"/>
            <a:ext cx="2760960" cy="421995"/>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انرژی </a:t>
            </a:r>
            <a:r>
              <a:rPr lang="fa-IR" sz="2400" dirty="0">
                <a:solidFill>
                  <a:prstClr val="black"/>
                </a:solidFill>
                <a:cs typeface="B Nazanin" panose="00000400000000000000" pitchFamily="2" charset="-78"/>
              </a:rPr>
              <a:t>غیرمستقیم </a:t>
            </a:r>
            <a:r>
              <a:rPr lang="fa-IR" sz="2400" dirty="0">
                <a:solidFill>
                  <a:prstClr val="black"/>
                </a:solidFill>
                <a:cs typeface="B Nazanin" panose="00000400000000000000" pitchFamily="2" charset="-78"/>
              </a:rPr>
              <a:t>خورشید</a:t>
            </a:r>
          </a:p>
        </p:txBody>
      </p:sp>
      <p:sp>
        <p:nvSpPr>
          <p:cNvPr id="23" name="Rectangle 22"/>
          <p:cNvSpPr/>
          <p:nvPr/>
        </p:nvSpPr>
        <p:spPr>
          <a:xfrm>
            <a:off x="2283381" y="4579403"/>
            <a:ext cx="2760960" cy="421995"/>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انرژی </a:t>
            </a:r>
            <a:r>
              <a:rPr lang="fa-IR" sz="2400" dirty="0">
                <a:solidFill>
                  <a:prstClr val="black"/>
                </a:solidFill>
                <a:cs typeface="B Nazanin" panose="00000400000000000000" pitchFamily="2" charset="-78"/>
              </a:rPr>
              <a:t>هیدروژنی</a:t>
            </a:r>
            <a:endParaRPr lang="fa-IR" sz="2400" dirty="0">
              <a:solidFill>
                <a:prstClr val="black"/>
              </a:solidFill>
              <a:cs typeface="B Nazanin" panose="00000400000000000000" pitchFamily="2" charset="-78"/>
            </a:endParaRPr>
          </a:p>
        </p:txBody>
      </p:sp>
      <p:sp>
        <p:nvSpPr>
          <p:cNvPr id="24" name="Rectangle 23"/>
          <p:cNvSpPr/>
          <p:nvPr/>
        </p:nvSpPr>
        <p:spPr>
          <a:xfrm>
            <a:off x="2283381" y="5136242"/>
            <a:ext cx="2760960" cy="421995"/>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انرژی </a:t>
            </a:r>
            <a:r>
              <a:rPr lang="fa-IR" sz="2400" dirty="0">
                <a:solidFill>
                  <a:prstClr val="black"/>
                </a:solidFill>
                <a:cs typeface="B Nazanin" panose="00000400000000000000" pitchFamily="2" charset="-78"/>
              </a:rPr>
              <a:t>موج</a:t>
            </a:r>
            <a:endParaRPr lang="fa-IR" sz="2400" dirty="0">
              <a:solidFill>
                <a:prstClr val="black"/>
              </a:solidFill>
              <a:cs typeface="B Nazanin" panose="00000400000000000000" pitchFamily="2" charset="-78"/>
            </a:endParaRPr>
          </a:p>
        </p:txBody>
      </p:sp>
      <p:sp>
        <p:nvSpPr>
          <p:cNvPr id="25" name="Rectangle 24"/>
          <p:cNvSpPr/>
          <p:nvPr/>
        </p:nvSpPr>
        <p:spPr>
          <a:xfrm>
            <a:off x="2283381" y="5693081"/>
            <a:ext cx="2760960" cy="421995"/>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انرژی </a:t>
            </a:r>
            <a:r>
              <a:rPr lang="fa-IR" sz="2400" dirty="0">
                <a:solidFill>
                  <a:prstClr val="black"/>
                </a:solidFill>
                <a:cs typeface="B Nazanin" panose="00000400000000000000" pitchFamily="2" charset="-78"/>
              </a:rPr>
              <a:t>بادی</a:t>
            </a:r>
            <a:endParaRPr lang="fa-IR" sz="2400" dirty="0">
              <a:solidFill>
                <a:prstClr val="black"/>
              </a:solidFill>
              <a:cs typeface="B Nazanin" panose="00000400000000000000" pitchFamily="2" charset="-78"/>
            </a:endParaRPr>
          </a:p>
        </p:txBody>
      </p:sp>
      <p:sp>
        <p:nvSpPr>
          <p:cNvPr id="26" name="Rectangle 25"/>
          <p:cNvSpPr/>
          <p:nvPr/>
        </p:nvSpPr>
        <p:spPr>
          <a:xfrm>
            <a:off x="2283381" y="6249920"/>
            <a:ext cx="2760960" cy="421995"/>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انرژی </a:t>
            </a:r>
            <a:r>
              <a:rPr lang="fa-IR" sz="2400" dirty="0">
                <a:solidFill>
                  <a:prstClr val="black"/>
                </a:solidFill>
                <a:cs typeface="B Nazanin" panose="00000400000000000000" pitchFamily="2" charset="-78"/>
              </a:rPr>
              <a:t>زمین گرمایی</a:t>
            </a:r>
            <a:endParaRPr lang="fa-IR" sz="2400" dirty="0">
              <a:solidFill>
                <a:prstClr val="black"/>
              </a:solidFill>
              <a:cs typeface="B Nazanin" panose="00000400000000000000" pitchFamily="2" charset="-78"/>
            </a:endParaRPr>
          </a:p>
        </p:txBody>
      </p:sp>
    </p:spTree>
    <p:extLst>
      <p:ext uri="{BB962C8B-B14F-4D97-AF65-F5344CB8AC3E}">
        <p14:creationId xmlns:p14="http://schemas.microsoft.com/office/powerpoint/2010/main" val="37928268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مبانی نظری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3" name="Rectangle 12"/>
          <p:cNvSpPr/>
          <p:nvPr/>
        </p:nvSpPr>
        <p:spPr>
          <a:xfrm>
            <a:off x="9267092" y="3537398"/>
            <a:ext cx="2431771" cy="766727"/>
          </a:xfrm>
          <a:prstGeom prst="rect">
            <a:avLst/>
          </a:prstGeom>
          <a:ln w="76200">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سیاست های انرژی برای پایداری شهری </a:t>
            </a:r>
          </a:p>
        </p:txBody>
      </p:sp>
      <p:sp>
        <p:nvSpPr>
          <p:cNvPr id="14" name="Right Arrow 13"/>
          <p:cNvSpPr/>
          <p:nvPr/>
        </p:nvSpPr>
        <p:spPr>
          <a:xfrm rot="10800000">
            <a:off x="8260062" y="3167822"/>
            <a:ext cx="746975" cy="1589441"/>
          </a:xfrm>
          <a:prstGeom prst="rightArrow">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b="1" dirty="0">
              <a:solidFill>
                <a:prstClr val="black"/>
              </a:solidFill>
              <a:cs typeface="B Nazanin" panose="00000400000000000000" pitchFamily="2" charset="-78"/>
            </a:endParaRPr>
          </a:p>
        </p:txBody>
      </p:sp>
      <p:sp>
        <p:nvSpPr>
          <p:cNvPr id="21" name="Rectangle 20"/>
          <p:cNvSpPr/>
          <p:nvPr/>
        </p:nvSpPr>
        <p:spPr>
          <a:xfrm>
            <a:off x="474785" y="2349635"/>
            <a:ext cx="7560391" cy="425554"/>
          </a:xfrm>
          <a:prstGeom prst="rect">
            <a:avLst/>
          </a:prstGeom>
          <a:solidFill>
            <a:schemeClr val="accent3">
              <a:lumMod val="40000"/>
              <a:lumOff val="60000"/>
            </a:schemeClr>
          </a:solidFill>
          <a:ln w="28575">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برنامه ریزی کاربری اراضی و طراحی شهری</a:t>
            </a:r>
            <a:endParaRPr lang="en-US" sz="2400" dirty="0">
              <a:solidFill>
                <a:prstClr val="black"/>
              </a:solidFill>
              <a:cs typeface="B Nazanin" panose="00000400000000000000" pitchFamily="2" charset="-78"/>
            </a:endParaRPr>
          </a:p>
        </p:txBody>
      </p:sp>
      <p:sp>
        <p:nvSpPr>
          <p:cNvPr id="17" name="Rectangle 16"/>
          <p:cNvSpPr/>
          <p:nvPr/>
        </p:nvSpPr>
        <p:spPr>
          <a:xfrm>
            <a:off x="474785" y="2913207"/>
            <a:ext cx="7560391" cy="42555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حفاظت از انرژی و سیاست های سخت گیرانه نظارتی بر انرژی</a:t>
            </a:r>
            <a:endParaRPr lang="en-US" sz="2400" dirty="0">
              <a:solidFill>
                <a:prstClr val="black"/>
              </a:solidFill>
              <a:cs typeface="B Nazanin" panose="00000400000000000000" pitchFamily="2" charset="-78"/>
            </a:endParaRPr>
          </a:p>
        </p:txBody>
      </p:sp>
      <p:sp>
        <p:nvSpPr>
          <p:cNvPr id="18" name="Rectangle 17"/>
          <p:cNvSpPr/>
          <p:nvPr/>
        </p:nvSpPr>
        <p:spPr>
          <a:xfrm>
            <a:off x="474785" y="3476779"/>
            <a:ext cx="7560391" cy="82734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برنامه های محرک </a:t>
            </a:r>
            <a:r>
              <a:rPr lang="fa-IR" sz="2400" dirty="0">
                <a:solidFill>
                  <a:prstClr val="black"/>
                </a:solidFill>
                <a:cs typeface="B Nazanin" panose="00000400000000000000" pitchFamily="2" charset="-78"/>
              </a:rPr>
              <a:t>(مشوق </a:t>
            </a:r>
            <a:r>
              <a:rPr lang="fa-IR" sz="2400" dirty="0">
                <a:solidFill>
                  <a:prstClr val="black"/>
                </a:solidFill>
                <a:cs typeface="B Nazanin" panose="00000400000000000000" pitchFamily="2" charset="-78"/>
              </a:rPr>
              <a:t>های مالی برای فعالیت های صنعتی، ایجاد </a:t>
            </a:r>
            <a:r>
              <a:rPr lang="fa-IR" sz="2400" dirty="0">
                <a:solidFill>
                  <a:prstClr val="black"/>
                </a:solidFill>
                <a:cs typeface="B Nazanin" panose="00000400000000000000" pitchFamily="2" charset="-78"/>
              </a:rPr>
              <a:t>کمپین‌های </a:t>
            </a:r>
            <a:r>
              <a:rPr lang="fa-IR" sz="2400" dirty="0">
                <a:solidFill>
                  <a:prstClr val="black"/>
                </a:solidFill>
                <a:cs typeface="B Nazanin" panose="00000400000000000000" pitchFamily="2" charset="-78"/>
              </a:rPr>
              <a:t>اطلاعاتی برای جامعه ) </a:t>
            </a:r>
            <a:endParaRPr lang="en-US" sz="2400" dirty="0">
              <a:solidFill>
                <a:prstClr val="black"/>
              </a:solidFill>
              <a:cs typeface="B Nazanin" panose="00000400000000000000" pitchFamily="2" charset="-78"/>
            </a:endParaRPr>
          </a:p>
        </p:txBody>
      </p:sp>
      <p:sp>
        <p:nvSpPr>
          <p:cNvPr id="27" name="Rectangle 26"/>
          <p:cNvSpPr/>
          <p:nvPr/>
        </p:nvSpPr>
        <p:spPr>
          <a:xfrm>
            <a:off x="474785" y="4462390"/>
            <a:ext cx="7560391" cy="4085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سیاست های انرژی مبتنی بر بازار </a:t>
            </a:r>
            <a:endParaRPr lang="en-US" sz="2400" dirty="0">
              <a:solidFill>
                <a:prstClr val="black"/>
              </a:solidFill>
              <a:cs typeface="B Nazanin" panose="00000400000000000000" pitchFamily="2" charset="-78"/>
            </a:endParaRPr>
          </a:p>
        </p:txBody>
      </p:sp>
      <p:sp>
        <p:nvSpPr>
          <p:cNvPr id="28" name="Rectangle 27"/>
          <p:cNvSpPr/>
          <p:nvPr/>
        </p:nvSpPr>
        <p:spPr>
          <a:xfrm>
            <a:off x="474785" y="5025962"/>
            <a:ext cx="7560391" cy="530785"/>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سیاست هایی جهت تشویق نوآوری فناوری</a:t>
            </a:r>
            <a:endParaRPr lang="en-US" sz="2400" dirty="0">
              <a:solidFill>
                <a:prstClr val="black"/>
              </a:solidFill>
              <a:cs typeface="B Nazanin" panose="00000400000000000000" pitchFamily="2" charset="-78"/>
            </a:endParaRPr>
          </a:p>
        </p:txBody>
      </p:sp>
    </p:spTree>
    <p:extLst>
      <p:ext uri="{BB962C8B-B14F-4D97-AF65-F5344CB8AC3E}">
        <p14:creationId xmlns:p14="http://schemas.microsoft.com/office/powerpoint/2010/main" val="6698134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مبانی نظری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3" name="Rectangle 12"/>
          <p:cNvSpPr/>
          <p:nvPr/>
        </p:nvSpPr>
        <p:spPr>
          <a:xfrm>
            <a:off x="9767740" y="3983408"/>
            <a:ext cx="1745971" cy="766727"/>
          </a:xfrm>
          <a:prstGeom prst="rect">
            <a:avLst/>
          </a:prstGeom>
          <a:ln w="76200">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b="1" dirty="0">
                <a:solidFill>
                  <a:prstClr val="black"/>
                </a:solidFill>
                <a:cs typeface="B Nazanin" panose="00000400000000000000" pitchFamily="2" charset="-78"/>
              </a:rPr>
              <a:t>شهر فشرده</a:t>
            </a:r>
            <a:endParaRPr lang="fa-IR" sz="2400" b="1" dirty="0">
              <a:solidFill>
                <a:prstClr val="black"/>
              </a:solidFill>
              <a:cs typeface="B Nazanin" panose="00000400000000000000" pitchFamily="2" charset="-78"/>
            </a:endParaRPr>
          </a:p>
        </p:txBody>
      </p:sp>
      <p:sp>
        <p:nvSpPr>
          <p:cNvPr id="14" name="Right Arrow 13"/>
          <p:cNvSpPr/>
          <p:nvPr/>
        </p:nvSpPr>
        <p:spPr>
          <a:xfrm rot="10800000">
            <a:off x="8760709" y="3572050"/>
            <a:ext cx="746975" cy="1589441"/>
          </a:xfrm>
          <a:prstGeom prst="rightArrow">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b="1" dirty="0">
              <a:solidFill>
                <a:prstClr val="black"/>
              </a:solidFill>
              <a:cs typeface="B Nazanin" panose="00000400000000000000" pitchFamily="2" charset="-78"/>
            </a:endParaRPr>
          </a:p>
        </p:txBody>
      </p:sp>
      <p:sp>
        <p:nvSpPr>
          <p:cNvPr id="18" name="Rectangle 17"/>
          <p:cNvSpPr/>
          <p:nvPr/>
        </p:nvSpPr>
        <p:spPr>
          <a:xfrm>
            <a:off x="940262" y="2140684"/>
            <a:ext cx="7560391" cy="1170083"/>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مفهومی </a:t>
            </a:r>
            <a:r>
              <a:rPr lang="fa-IR" sz="2400" dirty="0">
                <a:solidFill>
                  <a:prstClr val="black"/>
                </a:solidFill>
                <a:cs typeface="B Nazanin" panose="00000400000000000000" pitchFamily="2" charset="-78"/>
              </a:rPr>
              <a:t>که </a:t>
            </a:r>
            <a:r>
              <a:rPr lang="fa-IR" sz="2400" dirty="0">
                <a:solidFill>
                  <a:prstClr val="black"/>
                </a:solidFill>
                <a:cs typeface="B Nazanin" panose="00000400000000000000" pitchFamily="2" charset="-78"/>
              </a:rPr>
              <a:t>برای رسیدن به توسعه پایدار در محیط های شهری ارائه شده و برای مقابله با اثرات منفی اجتماعی، اقتصادی و زیست محیطی گسترش افقی شهر مطرح گشته </a:t>
            </a:r>
            <a:r>
              <a:rPr lang="fa-IR" sz="2400" dirty="0">
                <a:solidFill>
                  <a:prstClr val="black"/>
                </a:solidFill>
                <a:cs typeface="B Nazanin" panose="00000400000000000000" pitchFamily="2" charset="-78"/>
              </a:rPr>
              <a:t>است.</a:t>
            </a:r>
            <a:endParaRPr lang="en-US" sz="2400" dirty="0">
              <a:solidFill>
                <a:prstClr val="black"/>
              </a:solidFill>
              <a:cs typeface="B Nazanin" panose="00000400000000000000" pitchFamily="2" charset="-78"/>
            </a:endParaRPr>
          </a:p>
        </p:txBody>
      </p:sp>
      <p:sp>
        <p:nvSpPr>
          <p:cNvPr id="10" name="Rectangle 9"/>
          <p:cNvSpPr/>
          <p:nvPr/>
        </p:nvSpPr>
        <p:spPr>
          <a:xfrm>
            <a:off x="940261" y="3572050"/>
            <a:ext cx="7560391" cy="1328158"/>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پرتون شهر فشرده را جایی می داند که تراکم در آن بالا و چیدمان کاربری ها ترکیبی است، سیستم حمل و نقل عمومی خوبی دارد و پیاده روی و </a:t>
            </a:r>
            <a:r>
              <a:rPr lang="fa-IR" sz="2400" dirty="0">
                <a:solidFill>
                  <a:prstClr val="black"/>
                </a:solidFill>
                <a:cs typeface="B Nazanin" panose="00000400000000000000" pitchFamily="2" charset="-78"/>
              </a:rPr>
              <a:t>دوچرخه‌سواری </a:t>
            </a:r>
            <a:r>
              <a:rPr lang="fa-IR" sz="2400" dirty="0">
                <a:solidFill>
                  <a:prstClr val="black"/>
                </a:solidFill>
                <a:cs typeface="B Nazanin" panose="00000400000000000000" pitchFamily="2" charset="-78"/>
              </a:rPr>
              <a:t>را مورد تشویق قرار می </a:t>
            </a:r>
            <a:r>
              <a:rPr lang="fa-IR" sz="2400" dirty="0">
                <a:solidFill>
                  <a:prstClr val="black"/>
                </a:solidFill>
                <a:cs typeface="B Nazanin" panose="00000400000000000000" pitchFamily="2" charset="-78"/>
              </a:rPr>
              <a:t>دهد</a:t>
            </a:r>
            <a:r>
              <a:rPr lang="fa-IR" sz="2400" dirty="0">
                <a:solidFill>
                  <a:prstClr val="black"/>
                </a:solidFill>
                <a:cs typeface="B Nazanin" panose="00000400000000000000" pitchFamily="2" charset="-78"/>
              </a:rPr>
              <a:t>.</a:t>
            </a:r>
            <a:endParaRPr lang="en-US" sz="2400" dirty="0">
              <a:solidFill>
                <a:prstClr val="black"/>
              </a:solidFill>
              <a:cs typeface="B Nazanin" panose="00000400000000000000" pitchFamily="2" charset="-78"/>
            </a:endParaRPr>
          </a:p>
        </p:txBody>
      </p:sp>
      <p:sp>
        <p:nvSpPr>
          <p:cNvPr id="11" name="Rectangle 10"/>
          <p:cNvSpPr/>
          <p:nvPr/>
        </p:nvSpPr>
        <p:spPr>
          <a:xfrm>
            <a:off x="940260" y="5161491"/>
            <a:ext cx="7560391" cy="1328158"/>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عده ای بر این </a:t>
            </a:r>
            <a:r>
              <a:rPr lang="fa-IR" sz="2400" dirty="0">
                <a:solidFill>
                  <a:prstClr val="black"/>
                </a:solidFill>
                <a:cs typeface="B Nazanin" panose="00000400000000000000" pitchFamily="2" charset="-78"/>
              </a:rPr>
              <a:t>باورند که </a:t>
            </a:r>
            <a:r>
              <a:rPr lang="fa-IR" sz="2400" dirty="0">
                <a:solidFill>
                  <a:prstClr val="black"/>
                </a:solidFill>
                <a:cs typeface="B Nazanin" panose="00000400000000000000" pitchFamily="2" charset="-78"/>
              </a:rPr>
              <a:t>منظور اصلی از شهر فشرده همان شهر های متراکم قرون وسطایی است که هیاهوی فعالیت در داخل دیوارهای شهر برقرار </a:t>
            </a:r>
            <a:r>
              <a:rPr lang="fa-IR" sz="2400" dirty="0">
                <a:solidFill>
                  <a:prstClr val="black"/>
                </a:solidFill>
                <a:cs typeface="B Nazanin" panose="00000400000000000000" pitchFamily="2" charset="-78"/>
              </a:rPr>
              <a:t>است.</a:t>
            </a:r>
            <a:endParaRPr lang="en-US" sz="2400" dirty="0">
              <a:solidFill>
                <a:prstClr val="black"/>
              </a:solidFill>
              <a:cs typeface="B Nazanin" panose="00000400000000000000" pitchFamily="2" charset="-78"/>
            </a:endParaRPr>
          </a:p>
        </p:txBody>
      </p:sp>
    </p:spTree>
    <p:extLst>
      <p:ext uri="{BB962C8B-B14F-4D97-AF65-F5344CB8AC3E}">
        <p14:creationId xmlns:p14="http://schemas.microsoft.com/office/powerpoint/2010/main" val="22272360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مبانی نظری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3" name="Rectangle 12"/>
          <p:cNvSpPr/>
          <p:nvPr/>
        </p:nvSpPr>
        <p:spPr>
          <a:xfrm>
            <a:off x="8786715" y="4543523"/>
            <a:ext cx="2291593" cy="1178083"/>
          </a:xfrm>
          <a:prstGeom prst="rect">
            <a:avLst/>
          </a:prstGeom>
          <a:ln w="76200">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b="1" dirty="0">
                <a:solidFill>
                  <a:prstClr val="black"/>
                </a:solidFill>
                <a:cs typeface="B Nazanin" panose="00000400000000000000" pitchFamily="2" charset="-78"/>
              </a:rPr>
              <a:t>مهم ترین اصل در تئوری شهر فشرده</a:t>
            </a:r>
          </a:p>
        </p:txBody>
      </p:sp>
      <p:sp>
        <p:nvSpPr>
          <p:cNvPr id="14" name="Right Arrow 13"/>
          <p:cNvSpPr/>
          <p:nvPr/>
        </p:nvSpPr>
        <p:spPr>
          <a:xfrm rot="10800000">
            <a:off x="7848165" y="4403682"/>
            <a:ext cx="746975" cy="1589441"/>
          </a:xfrm>
          <a:prstGeom prst="rightArrow">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sz="2400" b="1" dirty="0">
              <a:solidFill>
                <a:prstClr val="black"/>
              </a:solidFill>
              <a:cs typeface="B Nazanin" panose="00000400000000000000" pitchFamily="2" charset="-78"/>
            </a:endParaRPr>
          </a:p>
        </p:txBody>
      </p:sp>
      <p:sp>
        <p:nvSpPr>
          <p:cNvPr id="6" name="Rectangle 5"/>
          <p:cNvSpPr/>
          <p:nvPr/>
        </p:nvSpPr>
        <p:spPr>
          <a:xfrm>
            <a:off x="1705707" y="4122202"/>
            <a:ext cx="5483956"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توسعه متراکم در نزدیکی و یا هسته مرکزی شهر</a:t>
            </a:r>
          </a:p>
        </p:txBody>
      </p:sp>
      <p:sp>
        <p:nvSpPr>
          <p:cNvPr id="7" name="Rectangle 6"/>
          <p:cNvSpPr/>
          <p:nvPr/>
        </p:nvSpPr>
        <p:spPr>
          <a:xfrm>
            <a:off x="1705707" y="4682768"/>
            <a:ext cx="5483956"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u="sng" dirty="0">
                <a:solidFill>
                  <a:prstClr val="black"/>
                </a:solidFill>
                <a:cs typeface="B Nazanin" panose="00000400000000000000" pitchFamily="2" charset="-78"/>
              </a:rPr>
              <a:t>ا</a:t>
            </a:r>
            <a:r>
              <a:rPr lang="fa-IR" sz="2400" dirty="0">
                <a:solidFill>
                  <a:prstClr val="black"/>
                </a:solidFill>
                <a:cs typeface="B Nazanin" panose="00000400000000000000" pitchFamily="2" charset="-78"/>
              </a:rPr>
              <a:t>ختلاطی از مسکن، مراکز کار و مراکز فروش</a:t>
            </a:r>
          </a:p>
        </p:txBody>
      </p:sp>
      <p:sp>
        <p:nvSpPr>
          <p:cNvPr id="8" name="Rectangle 7"/>
          <p:cNvSpPr/>
          <p:nvPr/>
        </p:nvSpPr>
        <p:spPr>
          <a:xfrm>
            <a:off x="1705707" y="5243334"/>
            <a:ext cx="5483956"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توسعه مسکن متمرکز و متراکم</a:t>
            </a:r>
          </a:p>
        </p:txBody>
      </p:sp>
      <p:sp>
        <p:nvSpPr>
          <p:cNvPr id="9" name="Rectangle 8"/>
          <p:cNvSpPr/>
          <p:nvPr/>
        </p:nvSpPr>
        <p:spPr>
          <a:xfrm>
            <a:off x="1705707" y="5803900"/>
            <a:ext cx="5483956"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توسعه مسکن </a:t>
            </a:r>
            <a:r>
              <a:rPr lang="fa-IR" sz="2400" dirty="0">
                <a:solidFill>
                  <a:prstClr val="black"/>
                </a:solidFill>
                <a:cs typeface="B Nazanin" panose="00000400000000000000" pitchFamily="2" charset="-78"/>
              </a:rPr>
              <a:t>چند </a:t>
            </a:r>
            <a:r>
              <a:rPr lang="fa-IR" sz="2400" dirty="0">
                <a:solidFill>
                  <a:prstClr val="black"/>
                </a:solidFill>
                <a:cs typeface="B Nazanin" panose="00000400000000000000" pitchFamily="2" charset="-78"/>
              </a:rPr>
              <a:t>خانواری</a:t>
            </a:r>
            <a:endParaRPr lang="fa-IR" sz="2400" dirty="0">
              <a:solidFill>
                <a:prstClr val="black"/>
              </a:solidFill>
              <a:cs typeface="B Nazanin" panose="00000400000000000000" pitchFamily="2" charset="-78"/>
            </a:endParaRPr>
          </a:p>
        </p:txBody>
      </p:sp>
      <p:sp>
        <p:nvSpPr>
          <p:cNvPr id="11" name="Rectangle 10"/>
          <p:cNvSpPr/>
          <p:nvPr/>
        </p:nvSpPr>
        <p:spPr>
          <a:xfrm>
            <a:off x="1705707" y="2134703"/>
            <a:ext cx="9636369" cy="1681159"/>
          </a:xfrm>
          <a:prstGeom prst="rect">
            <a:avLst/>
          </a:prstGeom>
          <a:ln w="28575">
            <a:prstDash val="lgDashDotDot"/>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ایده شهر فشرده از نظر تاریخی واکنشی است به روند تاریخی پراکنش شهری در کشورهای توسعه یافته که حاصل </a:t>
            </a:r>
            <a:r>
              <a:rPr lang="fa-IR" sz="2400" dirty="0">
                <a:solidFill>
                  <a:prstClr val="black"/>
                </a:solidFill>
                <a:cs typeface="B Nazanin" panose="00000400000000000000" pitchFamily="2" charset="-78"/>
              </a:rPr>
              <a:t>نگرش </a:t>
            </a:r>
            <a:r>
              <a:rPr lang="fa-IR" sz="2400" dirty="0">
                <a:solidFill>
                  <a:prstClr val="black"/>
                </a:solidFill>
                <a:cs typeface="B Nazanin" panose="00000400000000000000" pitchFamily="2" charset="-78"/>
              </a:rPr>
              <a:t>مدرنیستی به ساماندهی شهری و تأکید بر دو اصل جدایی عملکردی و اتکا به اتومبیل در حمل و نقل شهری می باشد</a:t>
            </a:r>
          </a:p>
        </p:txBody>
      </p:sp>
    </p:spTree>
    <p:extLst>
      <p:ext uri="{BB962C8B-B14F-4D97-AF65-F5344CB8AC3E}">
        <p14:creationId xmlns:p14="http://schemas.microsoft.com/office/powerpoint/2010/main" val="12246515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چکیده</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8" name="Rectangle 17"/>
          <p:cNvSpPr/>
          <p:nvPr/>
        </p:nvSpPr>
        <p:spPr>
          <a:xfrm>
            <a:off x="1197735" y="2498502"/>
            <a:ext cx="9517488" cy="3528811"/>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justLow"/>
            <a:r>
              <a:rPr lang="fa-IR" sz="2000" b="1" dirty="0">
                <a:solidFill>
                  <a:prstClr val="black"/>
                </a:solidFill>
                <a:cs typeface="B Nazanin" panose="00000400000000000000" pitchFamily="2" charset="-78"/>
              </a:rPr>
              <a:t>با توجه به بروز پیچیدگی‌های شهری و همچنین تشدید مشکلات محیط‌زیستی شهرها، مبحث توسعه پایدار در سال 1987 میلادی با گزارش برانتلند و تحت عنوان «آینده مشترک»، به طور رسمی </a:t>
            </a:r>
            <a:r>
              <a:rPr lang="fa-IR" sz="2000" b="1" dirty="0">
                <a:solidFill>
                  <a:prstClr val="black"/>
                </a:solidFill>
                <a:cs typeface="B Nazanin" panose="00000400000000000000" pitchFamily="2" charset="-78"/>
              </a:rPr>
              <a:t>در </a:t>
            </a:r>
            <a:r>
              <a:rPr lang="fa-IR" sz="2000" b="1" dirty="0">
                <a:solidFill>
                  <a:prstClr val="black"/>
                </a:solidFill>
                <a:cs typeface="B Nazanin" panose="00000400000000000000" pitchFamily="2" charset="-78"/>
              </a:rPr>
              <a:t>دستور کار قرار گرفت. در این میان فشردگی از منظر شکل‌شناسی توسط بسیاری از نظریه پردازان و یا نویسندگان حیطه پایداری شهرهای معاصر مورد توجه </a:t>
            </a:r>
            <a:r>
              <a:rPr lang="fa-IR" sz="2000" b="1" dirty="0">
                <a:solidFill>
                  <a:prstClr val="black"/>
                </a:solidFill>
                <a:cs typeface="B Nazanin" panose="00000400000000000000" pitchFamily="2" charset="-78"/>
              </a:rPr>
              <a:t>می‌باشد. </a:t>
            </a:r>
          </a:p>
          <a:p>
            <a:pPr algn="justLow"/>
            <a:r>
              <a:rPr lang="fa-IR" sz="2000" b="1" dirty="0">
                <a:solidFill>
                  <a:prstClr val="black"/>
                </a:solidFill>
                <a:cs typeface="B Nazanin" panose="00000400000000000000" pitchFamily="2" charset="-78"/>
              </a:rPr>
              <a:t>در این پژوهش ابتدا کلیات پژوهش بررسی شده و طبق فرآیند تحقیق، در فصل مبانی نظری واژه‌های مرتبط با شهر فشرده بررسی شده است. پس از بررسی متون و پیشینه پژوهش، اصول و معیارهای شهر فشرده استخراج شده و در نهایت با بررسی تجارب داخلی و خارجی و کسب موارد مهم، شهر مشهد به عنوان نمونه موردی بررسی شده است.</a:t>
            </a:r>
            <a:endParaRPr lang="fa-IR" sz="20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28364121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مبانی نظری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3" name="Rectangle 12"/>
          <p:cNvSpPr/>
          <p:nvPr/>
        </p:nvSpPr>
        <p:spPr>
          <a:xfrm>
            <a:off x="8786716" y="3435693"/>
            <a:ext cx="2291593" cy="1178083"/>
          </a:xfrm>
          <a:prstGeom prst="rect">
            <a:avLst/>
          </a:prstGeom>
          <a:ln w="76200">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b="1" dirty="0">
                <a:solidFill>
                  <a:prstClr val="black"/>
                </a:solidFill>
                <a:cs typeface="B Nazanin" panose="00000400000000000000" pitchFamily="2" charset="-78"/>
              </a:rPr>
              <a:t>تمرکز اصلی فرم شهری فشرده</a:t>
            </a:r>
            <a:endParaRPr lang="fa-IR" sz="2400" b="1" dirty="0">
              <a:solidFill>
                <a:prstClr val="black"/>
              </a:solidFill>
              <a:cs typeface="B Nazanin" panose="00000400000000000000" pitchFamily="2" charset="-78"/>
            </a:endParaRPr>
          </a:p>
        </p:txBody>
      </p:sp>
      <p:sp>
        <p:nvSpPr>
          <p:cNvPr id="14" name="Right Arrow 13"/>
          <p:cNvSpPr/>
          <p:nvPr/>
        </p:nvSpPr>
        <p:spPr>
          <a:xfrm rot="10800000">
            <a:off x="7848166" y="3295852"/>
            <a:ext cx="746975" cy="1589441"/>
          </a:xfrm>
          <a:prstGeom prst="rightArrow">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b="1" dirty="0">
              <a:solidFill>
                <a:prstClr val="black"/>
              </a:solidFill>
              <a:cs typeface="B Nazanin" panose="00000400000000000000" pitchFamily="2" charset="-78"/>
            </a:endParaRPr>
          </a:p>
        </p:txBody>
      </p:sp>
      <p:sp>
        <p:nvSpPr>
          <p:cNvPr id="6" name="Rectangle 5"/>
          <p:cNvSpPr/>
          <p:nvPr/>
        </p:nvSpPr>
        <p:spPr>
          <a:xfrm>
            <a:off x="1987061" y="2768188"/>
            <a:ext cx="5483956"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600" dirty="0">
                <a:solidFill>
                  <a:prstClr val="black"/>
                </a:solidFill>
                <a:cs typeface="B Nazanin" panose="00000400000000000000" pitchFamily="2" charset="-78"/>
              </a:rPr>
              <a:t>تغییر رفتار سفر</a:t>
            </a:r>
          </a:p>
        </p:txBody>
      </p:sp>
      <p:sp>
        <p:nvSpPr>
          <p:cNvPr id="7" name="Rectangle 6"/>
          <p:cNvSpPr/>
          <p:nvPr/>
        </p:nvSpPr>
        <p:spPr>
          <a:xfrm>
            <a:off x="1987061" y="3328754"/>
            <a:ext cx="5483956"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600" dirty="0">
                <a:solidFill>
                  <a:prstClr val="black"/>
                </a:solidFill>
                <a:cs typeface="B Nazanin" panose="00000400000000000000" pitchFamily="2" charset="-78"/>
              </a:rPr>
              <a:t>کارایی منابع</a:t>
            </a:r>
          </a:p>
        </p:txBody>
      </p:sp>
      <p:sp>
        <p:nvSpPr>
          <p:cNvPr id="8" name="Rectangle 7"/>
          <p:cNvSpPr/>
          <p:nvPr/>
        </p:nvSpPr>
        <p:spPr>
          <a:xfrm>
            <a:off x="1987061" y="3889320"/>
            <a:ext cx="5483956"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600" dirty="0">
                <a:solidFill>
                  <a:prstClr val="black"/>
                </a:solidFill>
                <a:cs typeface="B Nazanin" panose="00000400000000000000" pitchFamily="2" charset="-78"/>
              </a:rPr>
              <a:t>برابری اجتماعی</a:t>
            </a:r>
          </a:p>
        </p:txBody>
      </p:sp>
      <p:sp>
        <p:nvSpPr>
          <p:cNvPr id="9" name="Rectangle 8"/>
          <p:cNvSpPr/>
          <p:nvPr/>
        </p:nvSpPr>
        <p:spPr>
          <a:xfrm>
            <a:off x="1987061" y="4449886"/>
            <a:ext cx="5483956"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600" dirty="0">
                <a:solidFill>
                  <a:prstClr val="black"/>
                </a:solidFill>
                <a:cs typeface="B Nazanin" panose="00000400000000000000" pitchFamily="2" charset="-78"/>
              </a:rPr>
              <a:t>دسترسی پذیری </a:t>
            </a:r>
          </a:p>
        </p:txBody>
      </p:sp>
      <p:sp>
        <p:nvSpPr>
          <p:cNvPr id="10" name="Rectangle 9"/>
          <p:cNvSpPr/>
          <p:nvPr/>
        </p:nvSpPr>
        <p:spPr>
          <a:xfrm>
            <a:off x="1987061" y="5023171"/>
            <a:ext cx="5483956"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600" dirty="0">
                <a:solidFill>
                  <a:prstClr val="black"/>
                </a:solidFill>
                <a:cs typeface="B Nazanin" panose="00000400000000000000" pitchFamily="2" charset="-78"/>
              </a:rPr>
              <a:t>سرزندگی اقتصادی </a:t>
            </a:r>
          </a:p>
        </p:txBody>
      </p:sp>
    </p:spTree>
    <p:extLst>
      <p:ext uri="{BB962C8B-B14F-4D97-AF65-F5344CB8AC3E}">
        <p14:creationId xmlns:p14="http://schemas.microsoft.com/office/powerpoint/2010/main" val="13558498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مبانی نظری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3" name="Rectangle 12"/>
          <p:cNvSpPr/>
          <p:nvPr/>
        </p:nvSpPr>
        <p:spPr>
          <a:xfrm>
            <a:off x="10222521" y="3783901"/>
            <a:ext cx="1640548" cy="891991"/>
          </a:xfrm>
          <a:prstGeom prst="rect">
            <a:avLst/>
          </a:prstGeom>
          <a:ln w="76200">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b="1" dirty="0">
                <a:solidFill>
                  <a:prstClr val="black"/>
                </a:solidFill>
                <a:cs typeface="B Nazanin" panose="00000400000000000000" pitchFamily="2" charset="-78"/>
              </a:rPr>
              <a:t>مزایای فرم شهری فشرده</a:t>
            </a:r>
            <a:endParaRPr lang="en-US" sz="2400" b="1" dirty="0">
              <a:solidFill>
                <a:prstClr val="black"/>
              </a:solidFill>
              <a:cs typeface="B Nazanin" panose="00000400000000000000" pitchFamily="2" charset="-78"/>
            </a:endParaRPr>
          </a:p>
        </p:txBody>
      </p:sp>
      <p:sp>
        <p:nvSpPr>
          <p:cNvPr id="14" name="Right Arrow 13"/>
          <p:cNvSpPr/>
          <p:nvPr/>
        </p:nvSpPr>
        <p:spPr>
          <a:xfrm rot="10800000">
            <a:off x="9190453" y="3678304"/>
            <a:ext cx="639345" cy="1203453"/>
          </a:xfrm>
          <a:prstGeom prst="rightArrow">
            <a:avLst/>
          </a:prstGeom>
          <a:solidFill>
            <a:srgbClr val="FFC000"/>
          </a:soli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sz="2400" b="1" dirty="0">
              <a:solidFill>
                <a:prstClr val="black"/>
              </a:solidFill>
              <a:cs typeface="B Nazanin" panose="00000400000000000000" pitchFamily="2" charset="-78"/>
            </a:endParaRPr>
          </a:p>
        </p:txBody>
      </p:sp>
      <p:sp>
        <p:nvSpPr>
          <p:cNvPr id="6" name="Rectangle 5"/>
          <p:cNvSpPr/>
          <p:nvPr/>
        </p:nvSpPr>
        <p:spPr>
          <a:xfrm>
            <a:off x="474784" y="1977193"/>
            <a:ext cx="8495060"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کاهش هزینه نسبی تامین زیرساخت ها</a:t>
            </a:r>
            <a:endParaRPr lang="fa-IR" sz="2400" dirty="0">
              <a:solidFill>
                <a:prstClr val="black"/>
              </a:solidFill>
              <a:cs typeface="B Nazanin" panose="00000400000000000000" pitchFamily="2" charset="-78"/>
            </a:endParaRPr>
          </a:p>
        </p:txBody>
      </p:sp>
      <p:sp>
        <p:nvSpPr>
          <p:cNvPr id="7" name="Rectangle 6"/>
          <p:cNvSpPr/>
          <p:nvPr/>
        </p:nvSpPr>
        <p:spPr>
          <a:xfrm>
            <a:off x="474784" y="2537759"/>
            <a:ext cx="8495060"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کاهش وابستگی به اتومبیل با کارا شدن سیستم حمل و نقل عمومی</a:t>
            </a:r>
            <a:endParaRPr lang="fa-IR" sz="2400" dirty="0">
              <a:solidFill>
                <a:prstClr val="black"/>
              </a:solidFill>
              <a:cs typeface="B Nazanin" panose="00000400000000000000" pitchFamily="2" charset="-78"/>
            </a:endParaRPr>
          </a:p>
        </p:txBody>
      </p:sp>
      <p:sp>
        <p:nvSpPr>
          <p:cNvPr id="8" name="Rectangle 7"/>
          <p:cNvSpPr/>
          <p:nvPr/>
        </p:nvSpPr>
        <p:spPr>
          <a:xfrm>
            <a:off x="474784" y="3098325"/>
            <a:ext cx="8495060"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دسترسی بالا به خدمات و تسهیلات محلی </a:t>
            </a:r>
            <a:endParaRPr lang="fa-IR" sz="2400" dirty="0">
              <a:solidFill>
                <a:prstClr val="black"/>
              </a:solidFill>
              <a:cs typeface="B Nazanin" panose="00000400000000000000" pitchFamily="2" charset="-78"/>
            </a:endParaRPr>
          </a:p>
        </p:txBody>
      </p:sp>
      <p:sp>
        <p:nvSpPr>
          <p:cNvPr id="9" name="Rectangle 8"/>
          <p:cNvSpPr/>
          <p:nvPr/>
        </p:nvSpPr>
        <p:spPr>
          <a:xfrm>
            <a:off x="474784" y="3678304"/>
            <a:ext cx="8495060"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بهبود کیفیت </a:t>
            </a:r>
            <a:r>
              <a:rPr lang="fa-IR" sz="2400" dirty="0">
                <a:solidFill>
                  <a:prstClr val="black"/>
                </a:solidFill>
                <a:cs typeface="B Nazanin" panose="00000400000000000000" pitchFamily="2" charset="-78"/>
              </a:rPr>
              <a:t>زندگی با روابط متقابل </a:t>
            </a:r>
            <a:r>
              <a:rPr lang="fa-IR" sz="2400" dirty="0">
                <a:solidFill>
                  <a:prstClr val="black"/>
                </a:solidFill>
                <a:cs typeface="B Nazanin" panose="00000400000000000000" pitchFamily="2" charset="-78"/>
              </a:rPr>
              <a:t>اجتماعی و </a:t>
            </a:r>
            <a:r>
              <a:rPr lang="fa-IR" sz="2400" dirty="0">
                <a:solidFill>
                  <a:prstClr val="black"/>
                </a:solidFill>
                <a:cs typeface="B Nazanin" panose="00000400000000000000" pitchFamily="2" charset="-78"/>
              </a:rPr>
              <a:t>فعالیت های فرهنگی</a:t>
            </a:r>
          </a:p>
        </p:txBody>
      </p:sp>
      <p:sp>
        <p:nvSpPr>
          <p:cNvPr id="10" name="Rectangle 9"/>
          <p:cNvSpPr/>
          <p:nvPr/>
        </p:nvSpPr>
        <p:spPr>
          <a:xfrm>
            <a:off x="474784" y="4267346"/>
            <a:ext cx="8495060"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a:solidFill>
                  <a:prstClr val="black"/>
                </a:solidFill>
                <a:cs typeface="B Nazanin" panose="00000400000000000000" pitchFamily="2" charset="-78"/>
              </a:rPr>
              <a:t>حفاظت از زمین های برون شهری</a:t>
            </a:r>
            <a:endParaRPr lang="en-US" sz="2400" dirty="0">
              <a:solidFill>
                <a:prstClr val="black"/>
              </a:solidFill>
              <a:cs typeface="B Nazanin" panose="00000400000000000000" pitchFamily="2" charset="-78"/>
            </a:endParaRPr>
          </a:p>
        </p:txBody>
      </p:sp>
      <p:sp>
        <p:nvSpPr>
          <p:cNvPr id="11" name="Rectangle 10"/>
          <p:cNvSpPr/>
          <p:nvPr/>
        </p:nvSpPr>
        <p:spPr>
          <a:xfrm>
            <a:off x="474784" y="4856388"/>
            <a:ext cx="8495060"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کاهش آلودگی هوا و مرگ و میر و جراحات ناشی از ترافیک </a:t>
            </a:r>
            <a:endParaRPr lang="en-US" sz="2400" dirty="0">
              <a:solidFill>
                <a:prstClr val="black"/>
              </a:solidFill>
              <a:cs typeface="B Nazanin" panose="00000400000000000000" pitchFamily="2" charset="-78"/>
            </a:endParaRPr>
          </a:p>
        </p:txBody>
      </p:sp>
      <p:sp>
        <p:nvSpPr>
          <p:cNvPr id="15" name="Rectangle 14"/>
          <p:cNvSpPr/>
          <p:nvPr/>
        </p:nvSpPr>
        <p:spPr>
          <a:xfrm>
            <a:off x="474784" y="5457214"/>
            <a:ext cx="8495060" cy="539139"/>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کاهش هزینه های ناشی از گرم شدن کره </a:t>
            </a:r>
            <a:r>
              <a:rPr lang="fa-IR" sz="2400" dirty="0">
                <a:solidFill>
                  <a:prstClr val="black"/>
                </a:solidFill>
                <a:cs typeface="B Nazanin" panose="00000400000000000000" pitchFamily="2" charset="-78"/>
              </a:rPr>
              <a:t>زمین</a:t>
            </a:r>
            <a:r>
              <a:rPr lang="fa-IR" sz="2400" dirty="0">
                <a:solidFill>
                  <a:prstClr val="black"/>
                </a:solidFill>
                <a:cs typeface="B Nazanin" panose="00000400000000000000" pitchFamily="2" charset="-78"/>
              </a:rPr>
              <a:t> </a:t>
            </a:r>
            <a:r>
              <a:rPr lang="fa-IR" sz="2400" dirty="0">
                <a:solidFill>
                  <a:prstClr val="black"/>
                </a:solidFill>
                <a:cs typeface="B Nazanin" panose="00000400000000000000" pitchFamily="2" charset="-78"/>
              </a:rPr>
              <a:t>به </a:t>
            </a:r>
            <a:r>
              <a:rPr lang="fa-IR" sz="2400" dirty="0">
                <a:solidFill>
                  <a:prstClr val="black"/>
                </a:solidFill>
                <a:cs typeface="B Nazanin" panose="00000400000000000000" pitchFamily="2" charset="-78"/>
              </a:rPr>
              <a:t>همراه مصرف کمتر سوخت</a:t>
            </a:r>
            <a:endParaRPr lang="en-US" sz="2400" dirty="0">
              <a:solidFill>
                <a:prstClr val="black"/>
              </a:solidFill>
              <a:cs typeface="B Nazanin" panose="00000400000000000000" pitchFamily="2" charset="-78"/>
            </a:endParaRPr>
          </a:p>
        </p:txBody>
      </p:sp>
      <p:sp>
        <p:nvSpPr>
          <p:cNvPr id="16" name="Rectangle 15"/>
          <p:cNvSpPr/>
          <p:nvPr/>
        </p:nvSpPr>
        <p:spPr>
          <a:xfrm>
            <a:off x="474784" y="6147382"/>
            <a:ext cx="8495060" cy="539139"/>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افزایش سرزندگی </a:t>
            </a:r>
            <a:r>
              <a:rPr lang="fa-IR" sz="2400" dirty="0">
                <a:solidFill>
                  <a:prstClr val="black"/>
                </a:solidFill>
                <a:cs typeface="B Nazanin" panose="00000400000000000000" pitchFamily="2" charset="-78"/>
              </a:rPr>
              <a:t>و کاهش فاصله ها به دلیل اختلاط کاربری و تراکم بالای جمعیتی</a:t>
            </a:r>
            <a:endParaRPr lang="en-US" sz="2400" dirty="0">
              <a:solidFill>
                <a:prstClr val="black"/>
              </a:solidFill>
              <a:cs typeface="B Nazanin" panose="00000400000000000000" pitchFamily="2" charset="-78"/>
            </a:endParaRPr>
          </a:p>
        </p:txBody>
      </p:sp>
    </p:spTree>
    <p:extLst>
      <p:ext uri="{BB962C8B-B14F-4D97-AF65-F5344CB8AC3E}">
        <p14:creationId xmlns:p14="http://schemas.microsoft.com/office/powerpoint/2010/main" val="58768189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مبانی نظری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3" name="Rectangle 12"/>
          <p:cNvSpPr/>
          <p:nvPr/>
        </p:nvSpPr>
        <p:spPr>
          <a:xfrm>
            <a:off x="9980660" y="4368824"/>
            <a:ext cx="1640548" cy="891991"/>
          </a:xfrm>
          <a:prstGeom prst="rect">
            <a:avLst/>
          </a:prstGeom>
          <a:ln w="76200">
            <a:prstDash val="solid"/>
          </a:ln>
          <a:effectLst>
            <a:reflection blurRad="6350" stA="50000" endA="300" endPos="55000" dir="5400000" sy="-100000" algn="bl" rotWithShape="0"/>
          </a:effectLst>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b="1" dirty="0">
                <a:solidFill>
                  <a:prstClr val="black"/>
                </a:solidFill>
                <a:cs typeface="B Nazanin" panose="00000400000000000000" pitchFamily="2" charset="-78"/>
              </a:rPr>
              <a:t>فرآیند افزون‌سازی</a:t>
            </a:r>
            <a:endParaRPr lang="en-US" sz="2400" b="1" dirty="0">
              <a:solidFill>
                <a:prstClr val="black"/>
              </a:solidFill>
              <a:cs typeface="B Nazanin" panose="00000400000000000000" pitchFamily="2" charset="-78"/>
            </a:endParaRPr>
          </a:p>
        </p:txBody>
      </p:sp>
      <p:sp>
        <p:nvSpPr>
          <p:cNvPr id="14" name="Right Arrow 13"/>
          <p:cNvSpPr/>
          <p:nvPr/>
        </p:nvSpPr>
        <p:spPr>
          <a:xfrm rot="10800000">
            <a:off x="9308149" y="4420767"/>
            <a:ext cx="490472" cy="856026"/>
          </a:xfrm>
          <a:prstGeom prst="rightArrow">
            <a:avLst/>
          </a:prstGeom>
          <a:solidFill>
            <a:srgbClr val="FFC000"/>
          </a:soli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sz="2400" b="1" dirty="0">
              <a:solidFill>
                <a:prstClr val="black"/>
              </a:solidFill>
              <a:cs typeface="B Nazanin" panose="00000400000000000000" pitchFamily="2" charset="-78"/>
            </a:endParaRPr>
          </a:p>
        </p:txBody>
      </p:sp>
      <p:sp>
        <p:nvSpPr>
          <p:cNvPr id="6" name="Rectangle 5"/>
          <p:cNvSpPr/>
          <p:nvPr/>
        </p:nvSpPr>
        <p:spPr>
          <a:xfrm>
            <a:off x="685797" y="3230824"/>
            <a:ext cx="8495060"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تشویق توسعه در نواحی خالی و توسعه نیافته شهر</a:t>
            </a:r>
            <a:endParaRPr lang="en-US" sz="2400" dirty="0">
              <a:solidFill>
                <a:prstClr val="black"/>
              </a:solidFill>
              <a:cs typeface="B Nazanin" panose="00000400000000000000" pitchFamily="2" charset="-78"/>
            </a:endParaRPr>
          </a:p>
        </p:txBody>
      </p:sp>
      <p:sp>
        <p:nvSpPr>
          <p:cNvPr id="7" name="Rectangle 6"/>
          <p:cNvSpPr/>
          <p:nvPr/>
        </p:nvSpPr>
        <p:spPr>
          <a:xfrm>
            <a:off x="685797" y="3791390"/>
            <a:ext cx="8495060"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تجديد نواحی و ساختمان های متروکه و بخش مرکزی شهرها</a:t>
            </a:r>
            <a:endParaRPr lang="en-US" sz="2400" dirty="0">
              <a:solidFill>
                <a:prstClr val="black"/>
              </a:solidFill>
              <a:cs typeface="B Nazanin" panose="00000400000000000000" pitchFamily="2" charset="-78"/>
            </a:endParaRPr>
          </a:p>
        </p:txBody>
      </p:sp>
      <p:sp>
        <p:nvSpPr>
          <p:cNvPr id="8" name="Rectangle 7"/>
          <p:cNvSpPr/>
          <p:nvPr/>
        </p:nvSpPr>
        <p:spPr>
          <a:xfrm>
            <a:off x="685797" y="4351956"/>
            <a:ext cx="8495060"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افزایش تراکم در مناطق کم تراکم به موازات تأمین فضای سبز </a:t>
            </a:r>
            <a:endParaRPr lang="en-US" sz="2400" dirty="0">
              <a:solidFill>
                <a:prstClr val="black"/>
              </a:solidFill>
              <a:cs typeface="B Nazanin" panose="00000400000000000000" pitchFamily="2" charset="-78"/>
            </a:endParaRPr>
          </a:p>
        </p:txBody>
      </p:sp>
      <p:sp>
        <p:nvSpPr>
          <p:cNvPr id="9" name="Rectangle 8"/>
          <p:cNvSpPr/>
          <p:nvPr/>
        </p:nvSpPr>
        <p:spPr>
          <a:xfrm>
            <a:off x="685797" y="4931935"/>
            <a:ext cx="8495060"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تقویت مراکز فرعی شهرها و دهکده های شهری در مناطق متروپلی</a:t>
            </a:r>
            <a:endParaRPr lang="en-US" sz="2400" dirty="0">
              <a:solidFill>
                <a:prstClr val="black"/>
              </a:solidFill>
              <a:cs typeface="B Nazanin" panose="00000400000000000000" pitchFamily="2" charset="-78"/>
            </a:endParaRPr>
          </a:p>
        </p:txBody>
      </p:sp>
      <p:sp>
        <p:nvSpPr>
          <p:cNvPr id="10" name="Rectangle 9"/>
          <p:cNvSpPr/>
          <p:nvPr/>
        </p:nvSpPr>
        <p:spPr>
          <a:xfrm>
            <a:off x="685797" y="5520977"/>
            <a:ext cx="8495060"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محدود کردن رشد </a:t>
            </a:r>
            <a:r>
              <a:rPr lang="fa-IR" sz="2400" dirty="0">
                <a:solidFill>
                  <a:prstClr val="black"/>
                </a:solidFill>
                <a:cs typeface="B Nazanin" panose="00000400000000000000" pitchFamily="2" charset="-78"/>
              </a:rPr>
              <a:t>شهر(تعیین </a:t>
            </a:r>
            <a:r>
              <a:rPr lang="fa-IR" sz="2400" dirty="0">
                <a:solidFill>
                  <a:prstClr val="black"/>
                </a:solidFill>
                <a:cs typeface="B Nazanin" panose="00000400000000000000" pitchFamily="2" charset="-78"/>
              </a:rPr>
              <a:t>محدوده های شهری و کنترل توسعه زیرساختها) </a:t>
            </a:r>
            <a:endParaRPr lang="en-US" sz="2400" dirty="0">
              <a:solidFill>
                <a:prstClr val="black"/>
              </a:solidFill>
              <a:cs typeface="B Nazanin" panose="00000400000000000000" pitchFamily="2" charset="-78"/>
            </a:endParaRPr>
          </a:p>
        </p:txBody>
      </p:sp>
      <p:sp>
        <p:nvSpPr>
          <p:cNvPr id="17" name="Rectangle 16"/>
          <p:cNvSpPr/>
          <p:nvPr/>
        </p:nvSpPr>
        <p:spPr>
          <a:xfrm>
            <a:off x="597880" y="2076556"/>
            <a:ext cx="11038926" cy="877659"/>
          </a:xfrm>
          <a:prstGeom prst="rect">
            <a:avLst/>
          </a:prstGeom>
          <a:ln w="28575">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نیل به اهداف شهر فشرده در چارچوب فرایندی انجام می شود که طی آن بر تراکم جمعیت، مسکن و فعالیت در یک منطقه معین افزوده می شود، این فرایند را افزون سازی می </a:t>
            </a:r>
            <a:r>
              <a:rPr lang="fa-IR" sz="2400" dirty="0">
                <a:solidFill>
                  <a:prstClr val="black"/>
                </a:solidFill>
                <a:cs typeface="B Nazanin" panose="00000400000000000000" pitchFamily="2" charset="-78"/>
              </a:rPr>
              <a:t>نامند.</a:t>
            </a:r>
            <a:endParaRPr lang="en-US" sz="2400" dirty="0">
              <a:solidFill>
                <a:prstClr val="black"/>
              </a:solidFill>
              <a:cs typeface="B Nazanin" panose="00000400000000000000" pitchFamily="2" charset="-78"/>
            </a:endParaRPr>
          </a:p>
        </p:txBody>
      </p:sp>
      <p:sp>
        <p:nvSpPr>
          <p:cNvPr id="18" name="Rectangle 17"/>
          <p:cNvSpPr/>
          <p:nvPr/>
        </p:nvSpPr>
        <p:spPr>
          <a:xfrm>
            <a:off x="685797" y="6137899"/>
            <a:ext cx="8495060" cy="4497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بكار گیری سیاست های رشد هوشمند</a:t>
            </a:r>
            <a:endParaRPr lang="en-US" sz="2400" dirty="0">
              <a:solidFill>
                <a:prstClr val="black"/>
              </a:solidFill>
              <a:cs typeface="B Nazanin" panose="00000400000000000000" pitchFamily="2" charset="-78"/>
            </a:endParaRPr>
          </a:p>
        </p:txBody>
      </p:sp>
      <p:sp>
        <p:nvSpPr>
          <p:cNvPr id="19" name="Right Arrow 18"/>
          <p:cNvSpPr/>
          <p:nvPr/>
        </p:nvSpPr>
        <p:spPr>
          <a:xfrm rot="5400000">
            <a:off x="832109" y="3490743"/>
            <a:ext cx="375598" cy="422030"/>
          </a:xfrm>
          <a:prstGeom prst="rightArrow">
            <a:avLst/>
          </a:prstGeom>
          <a:solidFill>
            <a:srgbClr val="FFC000"/>
          </a:solidFill>
          <a:ln w="38100">
            <a:solidFill>
              <a:srgbClr val="E57C09"/>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relaxedInset"/>
          </a:sp3d>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sz="2400" b="1" dirty="0">
              <a:solidFill>
                <a:prstClr val="black"/>
              </a:solidFill>
              <a:cs typeface="B Nazanin" panose="00000400000000000000" pitchFamily="2" charset="-78"/>
            </a:endParaRPr>
          </a:p>
        </p:txBody>
      </p:sp>
      <p:sp>
        <p:nvSpPr>
          <p:cNvPr id="20" name="Right Arrow 19"/>
          <p:cNvSpPr/>
          <p:nvPr/>
        </p:nvSpPr>
        <p:spPr>
          <a:xfrm rot="5400000">
            <a:off x="832109" y="4113735"/>
            <a:ext cx="375598" cy="422030"/>
          </a:xfrm>
          <a:prstGeom prst="rightArrow">
            <a:avLst/>
          </a:prstGeom>
          <a:solidFill>
            <a:srgbClr val="FFC000"/>
          </a:solidFill>
          <a:ln w="38100">
            <a:solidFill>
              <a:srgbClr val="E57C09"/>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relaxedInset"/>
          </a:sp3d>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sz="2400" b="1" dirty="0">
              <a:solidFill>
                <a:prstClr val="black"/>
              </a:solidFill>
              <a:cs typeface="B Nazanin" panose="00000400000000000000" pitchFamily="2" charset="-78"/>
            </a:endParaRPr>
          </a:p>
        </p:txBody>
      </p:sp>
      <p:sp>
        <p:nvSpPr>
          <p:cNvPr id="21" name="Right Arrow 20"/>
          <p:cNvSpPr/>
          <p:nvPr/>
        </p:nvSpPr>
        <p:spPr>
          <a:xfrm rot="5400000">
            <a:off x="832109" y="4736727"/>
            <a:ext cx="375598" cy="422030"/>
          </a:xfrm>
          <a:prstGeom prst="rightArrow">
            <a:avLst/>
          </a:prstGeom>
          <a:solidFill>
            <a:srgbClr val="FFC000"/>
          </a:solidFill>
          <a:ln w="38100">
            <a:solidFill>
              <a:srgbClr val="E57C09"/>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relaxedInset"/>
          </a:sp3d>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sz="2400" b="1" dirty="0">
              <a:solidFill>
                <a:prstClr val="black"/>
              </a:solidFill>
              <a:cs typeface="B Nazanin" panose="00000400000000000000" pitchFamily="2" charset="-78"/>
            </a:endParaRPr>
          </a:p>
        </p:txBody>
      </p:sp>
      <p:sp>
        <p:nvSpPr>
          <p:cNvPr id="22" name="Right Arrow 21"/>
          <p:cNvSpPr/>
          <p:nvPr/>
        </p:nvSpPr>
        <p:spPr>
          <a:xfrm rot="5400000">
            <a:off x="832109" y="5300899"/>
            <a:ext cx="375598" cy="422030"/>
          </a:xfrm>
          <a:prstGeom prst="rightArrow">
            <a:avLst/>
          </a:prstGeom>
          <a:solidFill>
            <a:srgbClr val="FFC000"/>
          </a:solidFill>
          <a:ln w="38100">
            <a:solidFill>
              <a:srgbClr val="E57C09"/>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relaxedInset"/>
          </a:sp3d>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sz="2400" b="1" dirty="0">
              <a:solidFill>
                <a:prstClr val="black"/>
              </a:solidFill>
              <a:cs typeface="B Nazanin" panose="00000400000000000000" pitchFamily="2" charset="-78"/>
            </a:endParaRPr>
          </a:p>
        </p:txBody>
      </p:sp>
      <p:sp>
        <p:nvSpPr>
          <p:cNvPr id="23" name="Right Arrow 22"/>
          <p:cNvSpPr/>
          <p:nvPr/>
        </p:nvSpPr>
        <p:spPr>
          <a:xfrm rot="5400000">
            <a:off x="832109" y="5899004"/>
            <a:ext cx="375598" cy="422030"/>
          </a:xfrm>
          <a:prstGeom prst="rightArrow">
            <a:avLst/>
          </a:prstGeom>
          <a:solidFill>
            <a:srgbClr val="FFC000"/>
          </a:solidFill>
          <a:ln w="38100">
            <a:solidFill>
              <a:srgbClr val="E57C09"/>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relaxedInset"/>
          </a:sp3d>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sz="24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734642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95989" y="66048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مبانی نظری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3" name="Rectangle 12"/>
          <p:cNvSpPr/>
          <p:nvPr/>
        </p:nvSpPr>
        <p:spPr>
          <a:xfrm>
            <a:off x="10058396" y="3689390"/>
            <a:ext cx="1881556" cy="1178083"/>
          </a:xfrm>
          <a:prstGeom prst="rect">
            <a:avLst/>
          </a:prstGeom>
          <a:ln w="76200">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b="1" dirty="0">
                <a:solidFill>
                  <a:prstClr val="black"/>
                </a:solidFill>
                <a:cs typeface="B Nazanin" panose="00000400000000000000" pitchFamily="2" charset="-78"/>
              </a:rPr>
              <a:t>اصول و معیارهای </a:t>
            </a:r>
            <a:r>
              <a:rPr lang="fa-IR" sz="2400" b="1" dirty="0">
                <a:solidFill>
                  <a:prstClr val="black"/>
                </a:solidFill>
                <a:cs typeface="B Nazanin" panose="00000400000000000000" pitchFamily="2" charset="-78"/>
              </a:rPr>
              <a:t>شهر فشرده</a:t>
            </a:r>
            <a:endParaRPr lang="fa-IR" sz="2400" b="1" dirty="0">
              <a:solidFill>
                <a:prstClr val="black"/>
              </a:solidFill>
              <a:cs typeface="B Nazanin" panose="00000400000000000000" pitchFamily="2" charset="-78"/>
            </a:endParaRPr>
          </a:p>
        </p:txBody>
      </p:sp>
      <p:sp>
        <p:nvSpPr>
          <p:cNvPr id="14" name="Right Arrow 13"/>
          <p:cNvSpPr/>
          <p:nvPr/>
        </p:nvSpPr>
        <p:spPr>
          <a:xfrm rot="10800000">
            <a:off x="9041849" y="3483711"/>
            <a:ext cx="746975" cy="1589441"/>
          </a:xfrm>
          <a:prstGeom prst="rightArrow">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b="1" dirty="0">
              <a:solidFill>
                <a:prstClr val="black"/>
              </a:solidFill>
              <a:cs typeface="B Nazanin" panose="00000400000000000000" pitchFamily="2" charset="-78"/>
            </a:endParaRPr>
          </a:p>
        </p:txBody>
      </p:sp>
      <p:sp>
        <p:nvSpPr>
          <p:cNvPr id="6" name="Rectangle 5"/>
          <p:cNvSpPr/>
          <p:nvPr/>
        </p:nvSpPr>
        <p:spPr>
          <a:xfrm>
            <a:off x="551845" y="2256246"/>
            <a:ext cx="8220429" cy="67424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تراکم </a:t>
            </a:r>
            <a:r>
              <a:rPr lang="fa-IR" sz="2400" dirty="0">
                <a:solidFill>
                  <a:prstClr val="black"/>
                </a:solidFill>
                <a:cs typeface="B Nazanin" panose="00000400000000000000" pitchFamily="2" charset="-78"/>
              </a:rPr>
              <a:t>بالای نواحی مسکونی و کار</a:t>
            </a:r>
            <a:endParaRPr lang="en-US" sz="2400" dirty="0">
              <a:solidFill>
                <a:prstClr val="black"/>
              </a:solidFill>
              <a:cs typeface="B Nazanin" panose="00000400000000000000" pitchFamily="2" charset="-78"/>
            </a:endParaRPr>
          </a:p>
        </p:txBody>
      </p:sp>
      <p:sp>
        <p:nvSpPr>
          <p:cNvPr id="7" name="Rectangle 6"/>
          <p:cNvSpPr/>
          <p:nvPr/>
        </p:nvSpPr>
        <p:spPr>
          <a:xfrm>
            <a:off x="551846" y="3117465"/>
            <a:ext cx="8220429" cy="67424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اختلاط کاربری ها </a:t>
            </a:r>
            <a:endParaRPr lang="en-US" sz="2400" dirty="0">
              <a:solidFill>
                <a:prstClr val="black"/>
              </a:solidFill>
              <a:cs typeface="B Nazanin" panose="00000400000000000000" pitchFamily="2" charset="-78"/>
            </a:endParaRPr>
          </a:p>
        </p:txBody>
      </p:sp>
      <p:sp>
        <p:nvSpPr>
          <p:cNvPr id="8" name="Rectangle 7"/>
          <p:cNvSpPr/>
          <p:nvPr/>
        </p:nvSpPr>
        <p:spPr>
          <a:xfrm>
            <a:off x="551847" y="3941364"/>
            <a:ext cx="8220429" cy="67424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دانه بندی مناسب استفاده از زمین (مجاورت کاربری های مختلف و اندازه نسبتا مناسب قطعات زمین) </a:t>
            </a:r>
          </a:p>
        </p:txBody>
      </p:sp>
      <p:sp>
        <p:nvSpPr>
          <p:cNvPr id="9" name="Rectangle 8"/>
          <p:cNvSpPr/>
          <p:nvPr/>
        </p:nvSpPr>
        <p:spPr>
          <a:xfrm>
            <a:off x="551848" y="4797454"/>
            <a:ext cx="8220429" cy="67424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افزایش </a:t>
            </a:r>
            <a:r>
              <a:rPr lang="fa-IR" sz="2400" dirty="0">
                <a:solidFill>
                  <a:prstClr val="black"/>
                </a:solidFill>
                <a:cs typeface="B Nazanin" panose="00000400000000000000" pitchFamily="2" charset="-78"/>
              </a:rPr>
              <a:t>تعامل متقابل بخش های مختلف اجتماعی و اقتصادی</a:t>
            </a:r>
            <a:endParaRPr lang="en-US" sz="2400" dirty="0">
              <a:solidFill>
                <a:prstClr val="black"/>
              </a:solidFill>
              <a:cs typeface="B Nazanin" panose="00000400000000000000" pitchFamily="2" charset="-78"/>
            </a:endParaRPr>
          </a:p>
        </p:txBody>
      </p:sp>
      <p:sp>
        <p:nvSpPr>
          <p:cNvPr id="10" name="Rectangle 9"/>
          <p:cNvSpPr/>
          <p:nvPr/>
        </p:nvSpPr>
        <p:spPr>
          <a:xfrm>
            <a:off x="551845" y="5650799"/>
            <a:ext cx="8220429" cy="67424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توسعه پیوسته </a:t>
            </a:r>
            <a:r>
              <a:rPr lang="fa-IR" sz="2400" dirty="0">
                <a:solidFill>
                  <a:prstClr val="black"/>
                </a:solidFill>
                <a:cs typeface="B Nazanin" panose="00000400000000000000" pitchFamily="2" charset="-78"/>
              </a:rPr>
              <a:t>(برخی </a:t>
            </a:r>
            <a:r>
              <a:rPr lang="fa-IR" sz="2400" dirty="0">
                <a:solidFill>
                  <a:prstClr val="black"/>
                </a:solidFill>
                <a:cs typeface="B Nazanin" panose="00000400000000000000" pitchFamily="2" charset="-78"/>
              </a:rPr>
              <a:t>از قطعات </a:t>
            </a:r>
            <a:r>
              <a:rPr lang="fa-IR" sz="2400" dirty="0">
                <a:solidFill>
                  <a:prstClr val="black"/>
                </a:solidFill>
                <a:cs typeface="B Nazanin" panose="00000400000000000000" pitchFamily="2" charset="-78"/>
              </a:rPr>
              <a:t>یا </a:t>
            </a:r>
            <a:r>
              <a:rPr lang="fa-IR" sz="2400" dirty="0">
                <a:solidFill>
                  <a:prstClr val="black"/>
                </a:solidFill>
                <a:cs typeface="B Nazanin" panose="00000400000000000000" pitchFamily="2" charset="-78"/>
              </a:rPr>
              <a:t>زیر ساخت ها ممکن است خالی یا متروک باشند.)</a:t>
            </a:r>
          </a:p>
        </p:txBody>
      </p:sp>
    </p:spTree>
    <p:extLst>
      <p:ext uri="{BB962C8B-B14F-4D97-AF65-F5344CB8AC3E}">
        <p14:creationId xmlns:p14="http://schemas.microsoft.com/office/powerpoint/2010/main" val="22146720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95989" y="66048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مبانی نظری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3" name="Rectangle 12"/>
          <p:cNvSpPr/>
          <p:nvPr/>
        </p:nvSpPr>
        <p:spPr>
          <a:xfrm>
            <a:off x="10058396" y="3689390"/>
            <a:ext cx="1881556" cy="1178083"/>
          </a:xfrm>
          <a:prstGeom prst="rect">
            <a:avLst/>
          </a:prstGeom>
          <a:ln w="76200">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b="1" dirty="0">
                <a:solidFill>
                  <a:prstClr val="black"/>
                </a:solidFill>
                <a:cs typeface="B Nazanin" panose="00000400000000000000" pitchFamily="2" charset="-78"/>
              </a:rPr>
              <a:t>اصول و معیارهای </a:t>
            </a:r>
            <a:r>
              <a:rPr lang="fa-IR" sz="2400" b="1" dirty="0">
                <a:solidFill>
                  <a:prstClr val="black"/>
                </a:solidFill>
                <a:cs typeface="B Nazanin" panose="00000400000000000000" pitchFamily="2" charset="-78"/>
              </a:rPr>
              <a:t>شهر فشرده</a:t>
            </a:r>
            <a:endParaRPr lang="fa-IR" sz="2400" b="1" dirty="0">
              <a:solidFill>
                <a:prstClr val="black"/>
              </a:solidFill>
              <a:cs typeface="B Nazanin" panose="00000400000000000000" pitchFamily="2" charset="-78"/>
            </a:endParaRPr>
          </a:p>
        </p:txBody>
      </p:sp>
      <p:sp>
        <p:nvSpPr>
          <p:cNvPr id="14" name="Right Arrow 13"/>
          <p:cNvSpPr/>
          <p:nvPr/>
        </p:nvSpPr>
        <p:spPr>
          <a:xfrm rot="10800000">
            <a:off x="9041849" y="3483711"/>
            <a:ext cx="746975" cy="1589441"/>
          </a:xfrm>
          <a:prstGeom prst="rightArrow">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b="1" dirty="0">
              <a:solidFill>
                <a:prstClr val="black"/>
              </a:solidFill>
              <a:cs typeface="B Nazanin" panose="00000400000000000000" pitchFamily="2" charset="-78"/>
            </a:endParaRPr>
          </a:p>
        </p:txBody>
      </p:sp>
      <p:sp>
        <p:nvSpPr>
          <p:cNvPr id="6" name="Rectangle 5"/>
          <p:cNvSpPr/>
          <p:nvPr/>
        </p:nvSpPr>
        <p:spPr>
          <a:xfrm>
            <a:off x="551845" y="2256246"/>
            <a:ext cx="8220429" cy="67424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ظرف مشخص برای توسعه شهری، حد گذاری و محدودیت های قانونی</a:t>
            </a:r>
            <a:endParaRPr lang="en-US" sz="2400" dirty="0">
              <a:solidFill>
                <a:prstClr val="black"/>
              </a:solidFill>
              <a:cs typeface="B Nazanin" panose="00000400000000000000" pitchFamily="2" charset="-78"/>
            </a:endParaRPr>
          </a:p>
        </p:txBody>
      </p:sp>
      <p:sp>
        <p:nvSpPr>
          <p:cNvPr id="7" name="Rectangle 6"/>
          <p:cNvSpPr/>
          <p:nvPr/>
        </p:nvSpPr>
        <p:spPr>
          <a:xfrm>
            <a:off x="551846" y="3117465"/>
            <a:ext cx="8220429" cy="67424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زیر ساخت های </a:t>
            </a:r>
            <a:r>
              <a:rPr lang="fa-IR" sz="2400" dirty="0">
                <a:solidFill>
                  <a:prstClr val="black"/>
                </a:solidFill>
                <a:cs typeface="B Nazanin" panose="00000400000000000000" pitchFamily="2" charset="-78"/>
              </a:rPr>
              <a:t>متراکم شهری</a:t>
            </a:r>
            <a:r>
              <a:rPr lang="fa-IR" sz="2400" dirty="0">
                <a:solidFill>
                  <a:prstClr val="black"/>
                </a:solidFill>
                <a:cs typeface="B Nazanin" panose="00000400000000000000" pitchFamily="2" charset="-78"/>
              </a:rPr>
              <a:t>، مخصوصا شبکه آب و فاضلاب</a:t>
            </a:r>
            <a:endParaRPr lang="en-US" sz="2400" dirty="0">
              <a:solidFill>
                <a:prstClr val="black"/>
              </a:solidFill>
              <a:cs typeface="B Nazanin" panose="00000400000000000000" pitchFamily="2" charset="-78"/>
            </a:endParaRPr>
          </a:p>
        </p:txBody>
      </p:sp>
      <p:sp>
        <p:nvSpPr>
          <p:cNvPr id="8" name="Rectangle 7"/>
          <p:cNvSpPr/>
          <p:nvPr/>
        </p:nvSpPr>
        <p:spPr>
          <a:xfrm>
            <a:off x="551847" y="3941364"/>
            <a:ext cx="8220429" cy="67424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حمل و نقل چندگانه</a:t>
            </a:r>
          </a:p>
        </p:txBody>
      </p:sp>
      <p:sp>
        <p:nvSpPr>
          <p:cNvPr id="9" name="Rectangle 8"/>
          <p:cNvSpPr/>
          <p:nvPr/>
        </p:nvSpPr>
        <p:spPr>
          <a:xfrm>
            <a:off x="551848" y="4797454"/>
            <a:ext cx="8220429" cy="67424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درجه بالایی از دسترسی محلی منطقه ای</a:t>
            </a:r>
            <a:endParaRPr lang="en-US" sz="2400" dirty="0">
              <a:solidFill>
                <a:prstClr val="black"/>
              </a:solidFill>
              <a:cs typeface="B Nazanin" panose="00000400000000000000" pitchFamily="2" charset="-78"/>
            </a:endParaRPr>
          </a:p>
        </p:txBody>
      </p:sp>
      <p:sp>
        <p:nvSpPr>
          <p:cNvPr id="10" name="Rectangle 9"/>
          <p:cNvSpPr/>
          <p:nvPr/>
        </p:nvSpPr>
        <p:spPr>
          <a:xfrm>
            <a:off x="551845" y="5650799"/>
            <a:ext cx="8220429" cy="67424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درجه بالایی از اتصالات در شبکه ارتباطی شامل خطوط مجزای پیاده راه و مسیر دوچرخه</a:t>
            </a:r>
          </a:p>
        </p:txBody>
      </p:sp>
    </p:spTree>
    <p:extLst>
      <p:ext uri="{BB962C8B-B14F-4D97-AF65-F5344CB8AC3E}">
        <p14:creationId xmlns:p14="http://schemas.microsoft.com/office/powerpoint/2010/main" val="105681683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95989" y="66048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مبانی نظری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3" name="Rectangle 12"/>
          <p:cNvSpPr/>
          <p:nvPr/>
        </p:nvSpPr>
        <p:spPr>
          <a:xfrm>
            <a:off x="10075981" y="3519477"/>
            <a:ext cx="1881556" cy="1178083"/>
          </a:xfrm>
          <a:prstGeom prst="rect">
            <a:avLst/>
          </a:prstGeom>
          <a:ln w="76200">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b="1" dirty="0">
                <a:solidFill>
                  <a:prstClr val="black"/>
                </a:solidFill>
                <a:cs typeface="B Nazanin" panose="00000400000000000000" pitchFamily="2" charset="-78"/>
              </a:rPr>
              <a:t>اصول و معیارهای شهر فشرده</a:t>
            </a:r>
            <a:endParaRPr lang="fa-IR" sz="2400" b="1" dirty="0">
              <a:solidFill>
                <a:prstClr val="black"/>
              </a:solidFill>
              <a:cs typeface="B Nazanin" panose="00000400000000000000" pitchFamily="2" charset="-78"/>
            </a:endParaRPr>
          </a:p>
        </p:txBody>
      </p:sp>
      <p:sp>
        <p:nvSpPr>
          <p:cNvPr id="14" name="Right Arrow 13"/>
          <p:cNvSpPr/>
          <p:nvPr/>
        </p:nvSpPr>
        <p:spPr>
          <a:xfrm rot="10800000">
            <a:off x="9059434" y="3313798"/>
            <a:ext cx="746975" cy="1589441"/>
          </a:xfrm>
          <a:prstGeom prst="rightArrow">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b="1" dirty="0">
              <a:solidFill>
                <a:prstClr val="black"/>
              </a:solidFill>
              <a:cs typeface="B Nazanin" panose="00000400000000000000" pitchFamily="2" charset="-78"/>
            </a:endParaRPr>
          </a:p>
        </p:txBody>
      </p:sp>
      <p:sp>
        <p:nvSpPr>
          <p:cNvPr id="6" name="Rectangle 5"/>
          <p:cNvSpPr/>
          <p:nvPr/>
        </p:nvSpPr>
        <p:spPr>
          <a:xfrm>
            <a:off x="551846" y="2845233"/>
            <a:ext cx="8220429" cy="67424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نسبت پایین فضای خالی</a:t>
            </a:r>
            <a:endParaRPr lang="en-US" sz="2400" dirty="0">
              <a:solidFill>
                <a:prstClr val="black"/>
              </a:solidFill>
              <a:cs typeface="B Nazanin" panose="00000400000000000000" pitchFamily="2" charset="-78"/>
            </a:endParaRPr>
          </a:p>
        </p:txBody>
      </p:sp>
      <p:sp>
        <p:nvSpPr>
          <p:cNvPr id="7" name="Rectangle 6"/>
          <p:cNvSpPr/>
          <p:nvPr/>
        </p:nvSpPr>
        <p:spPr>
          <a:xfrm>
            <a:off x="551847" y="3706452"/>
            <a:ext cx="8220429" cy="67424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کنترل متحد و پیوسته برنامه ریزی توسعه فضاها</a:t>
            </a:r>
            <a:endParaRPr lang="en-US" sz="2400" dirty="0">
              <a:solidFill>
                <a:prstClr val="black"/>
              </a:solidFill>
              <a:cs typeface="B Nazanin" panose="00000400000000000000" pitchFamily="2" charset="-78"/>
            </a:endParaRPr>
          </a:p>
        </p:txBody>
      </p:sp>
      <p:sp>
        <p:nvSpPr>
          <p:cNvPr id="8" name="Rectangle 7"/>
          <p:cNvSpPr/>
          <p:nvPr/>
        </p:nvSpPr>
        <p:spPr>
          <a:xfrm>
            <a:off x="551848" y="4530351"/>
            <a:ext cx="8220429" cy="67424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توانایی مناسب مالی دولت برای تامین هزینه امکانات و زیر ساخت های شهری </a:t>
            </a:r>
          </a:p>
        </p:txBody>
      </p:sp>
    </p:spTree>
    <p:extLst>
      <p:ext uri="{BB962C8B-B14F-4D97-AF65-F5344CB8AC3E}">
        <p14:creationId xmlns:p14="http://schemas.microsoft.com/office/powerpoint/2010/main" val="24774968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95989" y="66048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مبانی نظری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3" name="Rectangle 12"/>
          <p:cNvSpPr/>
          <p:nvPr/>
        </p:nvSpPr>
        <p:spPr>
          <a:xfrm>
            <a:off x="8147565" y="3878560"/>
            <a:ext cx="3334900" cy="1113847"/>
          </a:xfrm>
          <a:prstGeom prst="rect">
            <a:avLst/>
          </a:prstGeom>
          <a:ln w="28575">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b="1" dirty="0">
                <a:solidFill>
                  <a:prstClr val="black"/>
                </a:solidFill>
                <a:cs typeface="B Nazanin" panose="00000400000000000000" pitchFamily="2" charset="-78"/>
              </a:rPr>
              <a:t>تاثیر برنامه‌ریزی کاربری زمین بر کاهش سفرهای شهری</a:t>
            </a:r>
            <a:endParaRPr lang="fa-IR" sz="2400" b="1" dirty="0">
              <a:solidFill>
                <a:prstClr val="black"/>
              </a:solidFill>
              <a:cs typeface="B Nazanin" panose="00000400000000000000" pitchFamily="2" charset="-78"/>
            </a:endParaRPr>
          </a:p>
        </p:txBody>
      </p:sp>
      <p:sp>
        <p:nvSpPr>
          <p:cNvPr id="14" name="Right Arrow 13"/>
          <p:cNvSpPr/>
          <p:nvPr/>
        </p:nvSpPr>
        <p:spPr>
          <a:xfrm rot="10800000">
            <a:off x="7134647" y="3640763"/>
            <a:ext cx="746975" cy="1589441"/>
          </a:xfrm>
          <a:prstGeom prst="rightArrow">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b="1" dirty="0">
              <a:solidFill>
                <a:prstClr val="black"/>
              </a:solidFill>
              <a:cs typeface="B Nazanin" panose="00000400000000000000" pitchFamily="2" charset="-78"/>
            </a:endParaRPr>
          </a:p>
        </p:txBody>
      </p:sp>
      <p:pic>
        <p:nvPicPr>
          <p:cNvPr id="2" name="Picture 1"/>
          <p:cNvPicPr>
            <a:picLocks noChangeAspect="1"/>
          </p:cNvPicPr>
          <p:nvPr/>
        </p:nvPicPr>
        <p:blipFill rotWithShape="1">
          <a:blip r:embed="rId2">
            <a:extLst>
              <a:ext uri="{BEBA8EAE-BF5A-486C-A8C5-ECC9F3942E4B}">
                <a14:imgProps xmlns:a14="http://schemas.microsoft.com/office/drawing/2010/main">
                  <a14:imgLayer r:embed="rId3">
                    <a14:imgEffect>
                      <a14:backgroundRemoval t="0" b="83942" l="8834" r="85866">
                        <a14:foregroundMark x1="43286" y1="75912" x2="43286" y2="75912"/>
                        <a14:backgroundMark x1="45583" y1="62044" x2="45583" y2="62044"/>
                        <a14:backgroundMark x1="42933" y1="53832" x2="42933" y2="53832"/>
                        <a14:backgroundMark x1="44170" y1="54197" x2="44170" y2="54197"/>
                        <a14:backgroundMark x1="43640" y1="54015" x2="43640" y2="54015"/>
                      </a14:backgroundRemoval>
                    </a14:imgEffect>
                    <a14:imgEffect>
                      <a14:sharpenSoften amount="50000"/>
                    </a14:imgEffect>
                  </a14:imgLayer>
                </a14:imgProps>
              </a:ext>
              <a:ext uri="{28A0092B-C50C-407E-A947-70E740481C1C}">
                <a14:useLocalDpi xmlns:a14="http://schemas.microsoft.com/office/drawing/2010/main" val="0"/>
              </a:ext>
            </a:extLst>
          </a:blip>
          <a:srcRect l="6056" t="2097" r="13650" b="17359"/>
          <a:stretch/>
        </p:blipFill>
        <p:spPr>
          <a:xfrm>
            <a:off x="2237873" y="1990185"/>
            <a:ext cx="4785859" cy="4648026"/>
          </a:xfrm>
          <a:prstGeom prst="rect">
            <a:avLst/>
          </a:prstGeom>
        </p:spPr>
      </p:pic>
      <p:sp>
        <p:nvSpPr>
          <p:cNvPr id="9" name="Rectangle 8"/>
          <p:cNvSpPr/>
          <p:nvPr/>
        </p:nvSpPr>
        <p:spPr>
          <a:xfrm>
            <a:off x="2237873" y="5122809"/>
            <a:ext cx="4927106" cy="420404"/>
          </a:xfrm>
          <a:prstGeom prst="rect">
            <a:avLst/>
          </a:prstGeom>
          <a:noFill/>
          <a:ln w="28575">
            <a:solidFill>
              <a:srgbClr val="FF0000"/>
            </a:solidFill>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endParaRPr lang="fa-IR" sz="24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7037985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95989" y="66048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مبانی نظری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graphicFrame>
        <p:nvGraphicFramePr>
          <p:cNvPr id="6" name="Table 5"/>
          <p:cNvGraphicFramePr>
            <a:graphicFrameLocks noGrp="1"/>
          </p:cNvGraphicFramePr>
          <p:nvPr>
            <p:extLst/>
          </p:nvPr>
        </p:nvGraphicFramePr>
        <p:xfrm>
          <a:off x="484095" y="2770168"/>
          <a:ext cx="11308974" cy="3876040"/>
        </p:xfrm>
        <a:graphic>
          <a:graphicData uri="http://schemas.openxmlformats.org/drawingml/2006/table">
            <a:tbl>
              <a:tblPr rtl="1" firstRow="1" bandRow="1">
                <a:tableStyleId>{8799B23B-EC83-4686-B30A-512413B5E67A}</a:tableStyleId>
              </a:tblPr>
              <a:tblGrid>
                <a:gridCol w="5654487">
                  <a:extLst>
                    <a:ext uri="{9D8B030D-6E8A-4147-A177-3AD203B41FA5}">
                      <a16:colId xmlns:a16="http://schemas.microsoft.com/office/drawing/2014/main" xmlns="" val="20000"/>
                    </a:ext>
                  </a:extLst>
                </a:gridCol>
                <a:gridCol w="5654487">
                  <a:extLst>
                    <a:ext uri="{9D8B030D-6E8A-4147-A177-3AD203B41FA5}">
                      <a16:colId xmlns:a16="http://schemas.microsoft.com/office/drawing/2014/main" xmlns="" val="20001"/>
                    </a:ext>
                  </a:extLst>
                </a:gridCol>
              </a:tblGrid>
              <a:tr h="370840">
                <a:tc>
                  <a:txBody>
                    <a:bodyPr/>
                    <a:lstStyle/>
                    <a:p>
                      <a:pPr algn="ctr" rtl="1"/>
                      <a:r>
                        <a:rPr lang="fa-IR" sz="1600" b="1" dirty="0" smtClean="0">
                          <a:cs typeface="B Nazanin" panose="00000400000000000000" pitchFamily="2" charset="-78"/>
                        </a:rPr>
                        <a:t>تاثیرات مثبت</a:t>
                      </a:r>
                      <a:endParaRPr lang="fa-IR" sz="1600" b="1" dirty="0">
                        <a:cs typeface="B Nazanin" panose="00000400000000000000" pitchFamily="2" charset="-78"/>
                      </a:endParaRPr>
                    </a:p>
                  </a:txBody>
                  <a:tcPr/>
                </a:tc>
                <a:tc>
                  <a:txBody>
                    <a:bodyPr/>
                    <a:lstStyle/>
                    <a:p>
                      <a:pPr algn="ctr" rtl="1"/>
                      <a:r>
                        <a:rPr lang="fa-IR" sz="1600" b="1" dirty="0" smtClean="0">
                          <a:cs typeface="B Nazanin" panose="00000400000000000000" pitchFamily="2" charset="-78"/>
                        </a:rPr>
                        <a:t>تاثیرات منفی</a:t>
                      </a:r>
                      <a:endParaRPr lang="fa-IR" sz="1600" b="1" dirty="0">
                        <a:cs typeface="B Nazanin" panose="00000400000000000000" pitchFamily="2" charset="-78"/>
                      </a:endParaRPr>
                    </a:p>
                  </a:txBody>
                  <a:tcPr/>
                </a:tc>
                <a:extLst>
                  <a:ext uri="{0D108BD9-81ED-4DB2-BD59-A6C34878D82A}">
                    <a16:rowId xmlns:a16="http://schemas.microsoft.com/office/drawing/2014/main" xmlns="" val="10000"/>
                  </a:ext>
                </a:extLst>
              </a:tr>
              <a:tr h="370840">
                <a:tc>
                  <a:txBody>
                    <a:bodyPr/>
                    <a:lstStyle/>
                    <a:p>
                      <a:pPr rtl="1"/>
                      <a:r>
                        <a:rPr lang="fa-IR" sz="1600" b="1" dirty="0" smtClean="0">
                          <a:cs typeface="B Nazanin" panose="00000400000000000000" pitchFamily="2" charset="-78"/>
                        </a:rPr>
                        <a:t>حمل و نقل:</a:t>
                      </a:r>
                    </a:p>
                    <a:p>
                      <a:pPr rtl="1"/>
                      <a:r>
                        <a:rPr lang="fa-IR" sz="1600" b="1" dirty="0" smtClean="0">
                          <a:cs typeface="B Nazanin" panose="00000400000000000000" pitchFamily="2" charset="-78"/>
                        </a:rPr>
                        <a:t>بکارگیری حمل و نقل عمومی و کاهش تعداد و طول سفر با اتومبیل</a:t>
                      </a:r>
                    </a:p>
                    <a:p>
                      <a:pPr rtl="1"/>
                      <a:endParaRPr lang="fa-IR" sz="1600" b="1" dirty="0" smtClean="0">
                        <a:cs typeface="B Nazanin" panose="00000400000000000000" pitchFamily="2" charset="-78"/>
                      </a:endParaRPr>
                    </a:p>
                    <a:p>
                      <a:pPr rtl="1"/>
                      <a:r>
                        <a:rPr lang="fa-IR" sz="1600" b="1" dirty="0" smtClean="0">
                          <a:cs typeface="B Nazanin" panose="00000400000000000000" pitchFamily="2" charset="-78"/>
                        </a:rPr>
                        <a:t>زیرساخت‌ها:</a:t>
                      </a:r>
                    </a:p>
                    <a:p>
                      <a:pPr rtl="1"/>
                      <a:r>
                        <a:rPr lang="fa-IR" sz="1600" b="1" dirty="0" smtClean="0">
                          <a:cs typeface="B Nazanin" panose="00000400000000000000" pitchFamily="2" charset="-78"/>
                        </a:rPr>
                        <a:t>کاهش طول خیابان</a:t>
                      </a:r>
                      <a:r>
                        <a:rPr lang="fa-IR" sz="1600" b="1" baseline="0" dirty="0" smtClean="0">
                          <a:cs typeface="B Nazanin" panose="00000400000000000000" pitchFamily="2" charset="-78"/>
                        </a:rPr>
                        <a:t> نسبت به ساکنین</a:t>
                      </a:r>
                    </a:p>
                    <a:p>
                      <a:pPr rtl="1"/>
                      <a:r>
                        <a:rPr lang="fa-IR" sz="1600" b="1" baseline="0" dirty="0" smtClean="0">
                          <a:cs typeface="B Nazanin" panose="00000400000000000000" pitchFamily="2" charset="-78"/>
                        </a:rPr>
                        <a:t>کاهش طول تاسیسات زیرساختی نظیر آب و فاضلاب و کاهش هزینه پمپاژ</a:t>
                      </a:r>
                    </a:p>
                    <a:p>
                      <a:pPr rtl="1"/>
                      <a:endParaRPr lang="fa-IR" sz="1600" b="1" baseline="0" dirty="0" smtClean="0">
                        <a:cs typeface="B Nazanin" panose="00000400000000000000" pitchFamily="2" charset="-78"/>
                      </a:endParaRPr>
                    </a:p>
                    <a:p>
                      <a:pPr rtl="1"/>
                      <a:r>
                        <a:rPr lang="fa-IR" sz="1600" b="1" baseline="0" dirty="0" smtClean="0">
                          <a:cs typeface="B Nazanin" panose="00000400000000000000" pitchFamily="2" charset="-78"/>
                        </a:rPr>
                        <a:t>انرژی و حرارت:</a:t>
                      </a:r>
                    </a:p>
                    <a:p>
                      <a:pPr rtl="1"/>
                      <a:r>
                        <a:rPr lang="fa-IR" sz="1600" b="1" baseline="0" dirty="0" smtClean="0">
                          <a:cs typeface="B Nazanin" panose="00000400000000000000" pitchFamily="2" charset="-78"/>
                        </a:rPr>
                        <a:t>ساختمان‌های چندطبقه و چندواحدی سطوح فرار انرژی را کم میکنند</a:t>
                      </a:r>
                    </a:p>
                    <a:p>
                      <a:pPr rtl="1"/>
                      <a:endParaRPr lang="fa-IR" sz="1600" b="1" baseline="0" dirty="0" smtClean="0">
                        <a:cs typeface="B Nazanin" panose="00000400000000000000" pitchFamily="2" charset="-78"/>
                      </a:endParaRPr>
                    </a:p>
                    <a:p>
                      <a:pPr rtl="1"/>
                      <a:r>
                        <a:rPr lang="fa-IR" sz="1600" b="1" baseline="0" dirty="0" smtClean="0">
                          <a:cs typeface="B Nazanin" panose="00000400000000000000" pitchFamily="2" charset="-78"/>
                        </a:rPr>
                        <a:t>تهویه:</a:t>
                      </a:r>
                    </a:p>
                    <a:p>
                      <a:pPr rtl="1"/>
                      <a:r>
                        <a:rPr lang="fa-IR" sz="1600" b="1" baseline="0" dirty="0" smtClean="0">
                          <a:cs typeface="B Nazanin" panose="00000400000000000000" pitchFamily="2" charset="-78"/>
                        </a:rPr>
                        <a:t>الگوی جریان هوای مطلوب بین ساختمان‌ها ممکن است از انتظام بلوک های بلندمرتبه تبعیت نماید.</a:t>
                      </a:r>
                      <a:endParaRPr lang="fa-IR" sz="1600" b="1" dirty="0">
                        <a:cs typeface="B Nazanin" panose="00000400000000000000" pitchFamily="2" charset="-78"/>
                      </a:endParaRPr>
                    </a:p>
                  </a:txBody>
                  <a:tcPr/>
                </a:tc>
                <a:tc>
                  <a:txBody>
                    <a:bodyPr/>
                    <a:lstStyle/>
                    <a:p>
                      <a:pPr rtl="1"/>
                      <a:r>
                        <a:rPr lang="fa-IR" sz="1600" b="1" dirty="0" smtClean="0">
                          <a:cs typeface="B Nazanin" panose="00000400000000000000" pitchFamily="2" charset="-78"/>
                        </a:rPr>
                        <a:t>حمل و نقل:</a:t>
                      </a:r>
                    </a:p>
                    <a:p>
                      <a:pPr rtl="1"/>
                      <a:r>
                        <a:rPr lang="fa-IR" sz="1600" b="1" dirty="0" smtClean="0">
                          <a:cs typeface="B Nazanin" panose="00000400000000000000" pitchFamily="2" charset="-78"/>
                        </a:rPr>
                        <a:t>ازدحام در مناطق شهری کارایی</a:t>
                      </a:r>
                      <a:r>
                        <a:rPr lang="fa-IR" sz="1600" b="1" baseline="0" dirty="0" smtClean="0">
                          <a:cs typeface="B Nazanin" panose="00000400000000000000" pitchFamily="2" charset="-78"/>
                        </a:rPr>
                        <a:t> سوخت را کاهش میدهد.</a:t>
                      </a:r>
                    </a:p>
                    <a:p>
                      <a:pPr rtl="1"/>
                      <a:r>
                        <a:rPr lang="fa-IR" sz="1600" b="1" baseline="0" dirty="0" smtClean="0">
                          <a:cs typeface="B Nazanin" panose="00000400000000000000" pitchFamily="2" charset="-78"/>
                        </a:rPr>
                        <a:t>حمل و نقل عمومی در ساختمان های بلندمرتبه انرژی‌بر است.</a:t>
                      </a:r>
                    </a:p>
                    <a:p>
                      <a:pPr rtl="1"/>
                      <a:endParaRPr lang="fa-IR" sz="1600" b="1" baseline="0" dirty="0" smtClean="0">
                        <a:cs typeface="B Nazanin" panose="00000400000000000000" pitchFamily="2" charset="-78"/>
                      </a:endParaRPr>
                    </a:p>
                    <a:p>
                      <a:pPr rtl="1"/>
                      <a:r>
                        <a:rPr lang="fa-IR" sz="1600" b="1" baseline="0" dirty="0" smtClean="0">
                          <a:cs typeface="B Nazanin" panose="00000400000000000000" pitchFamily="2" charset="-78"/>
                        </a:rPr>
                        <a:t>تهویه:</a:t>
                      </a:r>
                    </a:p>
                    <a:p>
                      <a:pPr rtl="1"/>
                      <a:r>
                        <a:rPr lang="fa-IR" sz="1600" b="1" baseline="0" dirty="0" smtClean="0">
                          <a:cs typeface="B Nazanin" panose="00000400000000000000" pitchFamily="2" charset="-78"/>
                        </a:rPr>
                        <a:t>تمرکز ساختمان‌های بلندمرتبه ممکن است مانع جریان مطلوب هوا شود.</a:t>
                      </a:r>
                    </a:p>
                    <a:p>
                      <a:pPr rtl="1"/>
                      <a:endParaRPr lang="fa-IR" sz="1600" b="1" baseline="0" dirty="0" smtClean="0">
                        <a:cs typeface="B Nazanin" panose="00000400000000000000" pitchFamily="2" charset="-78"/>
                      </a:endParaRPr>
                    </a:p>
                    <a:p>
                      <a:pPr rtl="1"/>
                      <a:r>
                        <a:rPr lang="fa-IR" sz="1600" b="1" baseline="0" dirty="0" smtClean="0">
                          <a:cs typeface="B Nazanin" panose="00000400000000000000" pitchFamily="2" charset="-78"/>
                        </a:rPr>
                        <a:t>جریان حرارتی شهری:</a:t>
                      </a:r>
                    </a:p>
                    <a:p>
                      <a:pPr rtl="1"/>
                      <a:r>
                        <a:rPr lang="fa-IR" sz="1600" b="1" baseline="0" dirty="0" smtClean="0">
                          <a:cs typeface="B Nazanin" panose="00000400000000000000" pitchFamily="2" charset="-78"/>
                        </a:rPr>
                        <a:t>افزایش دما و حبس شدن آن ممکن است نیاز به تهویه را  افزایش دهد.</a:t>
                      </a:r>
                    </a:p>
                    <a:p>
                      <a:pPr rtl="1"/>
                      <a:r>
                        <a:rPr lang="fa-IR" sz="1600" b="1" baseline="0" dirty="0" smtClean="0">
                          <a:cs typeface="B Nazanin" panose="00000400000000000000" pitchFamily="2" charset="-78"/>
                        </a:rPr>
                        <a:t>امکان روشنایی طبیعی در تراکم های بالا کاهش یافته در نتیجه نیاز به مصرف برق برای تهویه پیش می‌آید.</a:t>
                      </a:r>
                    </a:p>
                    <a:p>
                      <a:pPr rtl="1"/>
                      <a:endParaRPr lang="fa-IR" sz="1600" b="1" baseline="0" dirty="0" smtClean="0">
                        <a:cs typeface="B Nazanin" panose="00000400000000000000" pitchFamily="2" charset="-78"/>
                      </a:endParaRPr>
                    </a:p>
                    <a:p>
                      <a:pPr rtl="1"/>
                      <a:r>
                        <a:rPr lang="fa-IR" sz="1600" b="1" baseline="0" dirty="0" smtClean="0">
                          <a:cs typeface="B Nazanin" panose="00000400000000000000" pitchFamily="2" charset="-78"/>
                        </a:rPr>
                        <a:t>استفاده از انرژی خورشیدی:</a:t>
                      </a:r>
                    </a:p>
                    <a:p>
                      <a:pPr rtl="1"/>
                      <a:r>
                        <a:rPr lang="fa-IR" sz="1600" b="1" baseline="0" dirty="0" smtClean="0">
                          <a:cs typeface="B Nazanin" panose="00000400000000000000" pitchFamily="2" charset="-78"/>
                        </a:rPr>
                        <a:t>بام ها و سطوح نورگیر برای جمع‌آوری انرژی خورشیدی محدود هستند.</a:t>
                      </a:r>
                      <a:endParaRPr lang="fa-IR" sz="1600" b="1" dirty="0">
                        <a:cs typeface="B Nazanin" panose="00000400000000000000" pitchFamily="2" charset="-78"/>
                      </a:endParaRPr>
                    </a:p>
                  </a:txBody>
                  <a:tcPr/>
                </a:tc>
                <a:extLst>
                  <a:ext uri="{0D108BD9-81ED-4DB2-BD59-A6C34878D82A}">
                    <a16:rowId xmlns:a16="http://schemas.microsoft.com/office/drawing/2014/main" xmlns="" val="10001"/>
                  </a:ext>
                </a:extLst>
              </a:tr>
            </a:tbl>
          </a:graphicData>
        </a:graphic>
      </p:graphicFrame>
      <p:sp>
        <p:nvSpPr>
          <p:cNvPr id="7" name="TextBox 6"/>
          <p:cNvSpPr txBox="1"/>
          <p:nvPr/>
        </p:nvSpPr>
        <p:spPr>
          <a:xfrm>
            <a:off x="3962766" y="2106386"/>
            <a:ext cx="4612160" cy="461665"/>
          </a:xfrm>
          <a:prstGeom prst="rect">
            <a:avLst/>
          </a:prstGeom>
          <a:noFill/>
        </p:spPr>
        <p:txBody>
          <a:bodyPr wrap="none" rtlCol="1">
            <a:spAutoFit/>
          </a:bodyPr>
          <a:lstStyle/>
          <a:p>
            <a:pPr algn="ctr" rtl="0"/>
            <a:r>
              <a:rPr lang="fa-IR" sz="2400" dirty="0">
                <a:solidFill>
                  <a:prstClr val="black"/>
                </a:solidFill>
                <a:cs typeface="B Nazanin" panose="00000400000000000000" pitchFamily="2" charset="-78"/>
              </a:rPr>
              <a:t>تاثیرات تراکم شهر بر روی تقاضای انرژی شهری</a:t>
            </a:r>
            <a:endParaRPr lang="fa-IR" sz="2400" dirty="0">
              <a:solidFill>
                <a:prstClr val="black"/>
              </a:solidFill>
              <a:cs typeface="B Nazanin" panose="00000400000000000000" pitchFamily="2" charset="-78"/>
            </a:endParaRPr>
          </a:p>
        </p:txBody>
      </p:sp>
      <p:sp>
        <p:nvSpPr>
          <p:cNvPr id="11" name="Rectangle 10"/>
          <p:cNvSpPr/>
          <p:nvPr/>
        </p:nvSpPr>
        <p:spPr>
          <a:xfrm>
            <a:off x="3695989" y="2106386"/>
            <a:ext cx="5186754" cy="556923"/>
          </a:xfrm>
          <a:prstGeom prst="rect">
            <a:avLst/>
          </a:prstGeom>
          <a:noFill/>
          <a:ln w="28575">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endParaRPr lang="fa-IR" sz="24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20719238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پیشینه پژوهش</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8" name="Right Arrow 7"/>
          <p:cNvSpPr/>
          <p:nvPr/>
        </p:nvSpPr>
        <p:spPr>
          <a:xfrm rot="10800000">
            <a:off x="10934162" y="2091715"/>
            <a:ext cx="746975" cy="1589441"/>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b="1" dirty="0">
                <a:solidFill>
                  <a:prstClr val="black"/>
                </a:solidFill>
                <a:cs typeface="B Nazanin" panose="00000400000000000000" pitchFamily="2" charset="-78"/>
              </a:rPr>
              <a:t>دهه 1990</a:t>
            </a:r>
            <a:endParaRPr lang="fa-IR" b="1" dirty="0">
              <a:solidFill>
                <a:prstClr val="black"/>
              </a:solidFill>
              <a:cs typeface="B Nazanin" panose="00000400000000000000" pitchFamily="2" charset="-78"/>
            </a:endParaRPr>
          </a:p>
        </p:txBody>
      </p:sp>
      <p:sp>
        <p:nvSpPr>
          <p:cNvPr id="9" name="Rectangle 8"/>
          <p:cNvSpPr/>
          <p:nvPr/>
        </p:nvSpPr>
        <p:spPr>
          <a:xfrm>
            <a:off x="9015210" y="2091715"/>
            <a:ext cx="1790161" cy="1589438"/>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justLow"/>
            <a:r>
              <a:rPr lang="fa-IR" sz="2000" b="1" dirty="0">
                <a:solidFill>
                  <a:prstClr val="black"/>
                </a:solidFill>
                <a:cs typeface="B Nazanin" panose="00000400000000000000" pitchFamily="2" charset="-78"/>
              </a:rPr>
              <a:t>سابقه طرح موضوع شهر فشرده </a:t>
            </a:r>
            <a:r>
              <a:rPr lang="fa-IR" sz="2000" b="1" dirty="0">
                <a:solidFill>
                  <a:prstClr val="black"/>
                </a:solidFill>
                <a:cs typeface="B Nazanin" panose="00000400000000000000" pitchFamily="2" charset="-78"/>
              </a:rPr>
              <a:t>همراه با  مبحث پایداری</a:t>
            </a:r>
            <a:endParaRPr lang="fa-IR" sz="2000" b="1" dirty="0">
              <a:solidFill>
                <a:prstClr val="black"/>
              </a:solidFill>
              <a:cs typeface="B Nazanin" panose="00000400000000000000" pitchFamily="2" charset="-78"/>
            </a:endParaRPr>
          </a:p>
        </p:txBody>
      </p:sp>
      <p:sp>
        <p:nvSpPr>
          <p:cNvPr id="10" name="Right Arrow 9"/>
          <p:cNvSpPr/>
          <p:nvPr/>
        </p:nvSpPr>
        <p:spPr>
          <a:xfrm rot="10800000">
            <a:off x="8139444" y="2091715"/>
            <a:ext cx="746975" cy="1589441"/>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b="1" dirty="0">
                <a:solidFill>
                  <a:prstClr val="black"/>
                </a:solidFill>
                <a:cs typeface="B Nazanin" panose="00000400000000000000" pitchFamily="2" charset="-78"/>
              </a:rPr>
              <a:t>هدف اصلی</a:t>
            </a:r>
            <a:endParaRPr lang="fa-IR" b="1" dirty="0">
              <a:solidFill>
                <a:prstClr val="black"/>
              </a:solidFill>
              <a:cs typeface="B Nazanin" panose="00000400000000000000" pitchFamily="2" charset="-78"/>
            </a:endParaRPr>
          </a:p>
        </p:txBody>
      </p:sp>
      <p:sp>
        <p:nvSpPr>
          <p:cNvPr id="11" name="Rectangle 10"/>
          <p:cNvSpPr/>
          <p:nvPr/>
        </p:nvSpPr>
        <p:spPr>
          <a:xfrm>
            <a:off x="6220492" y="2091715"/>
            <a:ext cx="1790161" cy="1589438"/>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justLow"/>
            <a:r>
              <a:rPr lang="fa-IR" sz="2000" b="1" dirty="0">
                <a:solidFill>
                  <a:prstClr val="black"/>
                </a:solidFill>
                <a:cs typeface="B Nazanin" panose="00000400000000000000" pitchFamily="2" charset="-78"/>
              </a:rPr>
              <a:t>ارتقای </a:t>
            </a:r>
            <a:r>
              <a:rPr lang="fa-IR" sz="2000" b="1" dirty="0">
                <a:solidFill>
                  <a:prstClr val="black"/>
                </a:solidFill>
                <a:cs typeface="B Nazanin" panose="00000400000000000000" pitchFamily="2" charset="-78"/>
              </a:rPr>
              <a:t>کیفیت زندگی نه با هزینه نسل‌های آتی </a:t>
            </a:r>
          </a:p>
        </p:txBody>
      </p:sp>
      <p:sp>
        <p:nvSpPr>
          <p:cNvPr id="12" name="Right Arrow 11"/>
          <p:cNvSpPr/>
          <p:nvPr/>
        </p:nvSpPr>
        <p:spPr>
          <a:xfrm rot="10800000">
            <a:off x="5344726" y="2091715"/>
            <a:ext cx="746975" cy="1589441"/>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b="1" dirty="0">
                <a:solidFill>
                  <a:prstClr val="black"/>
                </a:solidFill>
                <a:cs typeface="B Nazanin" panose="00000400000000000000" pitchFamily="2" charset="-78"/>
              </a:rPr>
              <a:t>مفهوم</a:t>
            </a:r>
            <a:endParaRPr lang="fa-IR" b="1" dirty="0">
              <a:solidFill>
                <a:prstClr val="black"/>
              </a:solidFill>
              <a:cs typeface="B Nazanin" panose="00000400000000000000" pitchFamily="2" charset="-78"/>
            </a:endParaRPr>
          </a:p>
        </p:txBody>
      </p:sp>
      <p:sp>
        <p:nvSpPr>
          <p:cNvPr id="13" name="Rectangle 12"/>
          <p:cNvSpPr/>
          <p:nvPr/>
        </p:nvSpPr>
        <p:spPr>
          <a:xfrm>
            <a:off x="502265" y="2091715"/>
            <a:ext cx="4713671" cy="1589438"/>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justLow"/>
            <a:r>
              <a:rPr lang="fa-IR" b="1" dirty="0">
                <a:solidFill>
                  <a:srgbClr val="00B050"/>
                </a:solidFill>
                <a:cs typeface="B Nazanin" panose="00000400000000000000" pitchFamily="2" charset="-78"/>
              </a:rPr>
              <a:t>شهر فشرده </a:t>
            </a:r>
            <a:r>
              <a:rPr lang="fa-IR" b="1" dirty="0">
                <a:solidFill>
                  <a:prstClr val="black"/>
                </a:solidFill>
                <a:cs typeface="B Nazanin" panose="00000400000000000000" pitchFamily="2" charset="-78"/>
              </a:rPr>
              <a:t>مفهومی است که برای </a:t>
            </a:r>
            <a:r>
              <a:rPr lang="fa-IR" b="1" dirty="0">
                <a:solidFill>
                  <a:srgbClr val="00B050"/>
                </a:solidFill>
                <a:cs typeface="B Nazanin" panose="00000400000000000000" pitchFamily="2" charset="-78"/>
              </a:rPr>
              <a:t>رسیدن به توسعه پایدار </a:t>
            </a:r>
            <a:r>
              <a:rPr lang="fa-IR" b="1" dirty="0">
                <a:solidFill>
                  <a:prstClr val="black"/>
                </a:solidFill>
                <a:cs typeface="B Nazanin" panose="00000400000000000000" pitchFamily="2" charset="-78"/>
              </a:rPr>
              <a:t>در محیط های شهری ارائه شده و برای </a:t>
            </a:r>
            <a:r>
              <a:rPr lang="fa-IR" b="1" dirty="0">
                <a:solidFill>
                  <a:srgbClr val="00B050"/>
                </a:solidFill>
                <a:cs typeface="B Nazanin" panose="00000400000000000000" pitchFamily="2" charset="-78"/>
              </a:rPr>
              <a:t>مقابله با </a:t>
            </a:r>
            <a:r>
              <a:rPr lang="fa-IR" b="1" dirty="0">
                <a:solidFill>
                  <a:srgbClr val="FF0000"/>
                </a:solidFill>
                <a:cs typeface="B Nazanin" panose="00000400000000000000" pitchFamily="2" charset="-78"/>
              </a:rPr>
              <a:t>اثرات منفی </a:t>
            </a:r>
            <a:r>
              <a:rPr lang="fa-IR" b="1" dirty="0">
                <a:solidFill>
                  <a:srgbClr val="00B050"/>
                </a:solidFill>
                <a:cs typeface="B Nazanin" panose="00000400000000000000" pitchFamily="2" charset="-78"/>
              </a:rPr>
              <a:t>اجتماعی، اقتصادی و زیست محیطی گسترش افقی شهرها </a:t>
            </a:r>
            <a:r>
              <a:rPr lang="fa-IR" b="1" dirty="0">
                <a:solidFill>
                  <a:prstClr val="black"/>
                </a:solidFill>
                <a:cs typeface="B Nazanin" panose="00000400000000000000" pitchFamily="2" charset="-78"/>
              </a:rPr>
              <a:t>مطرح گشته است. (اسدی،10:1396)</a:t>
            </a:r>
            <a:endParaRPr lang="fa-IR" sz="2000" b="1" dirty="0">
              <a:solidFill>
                <a:prstClr val="black"/>
              </a:solidFill>
              <a:cs typeface="B Nazanin" panose="00000400000000000000" pitchFamily="2" charset="-78"/>
            </a:endParaRPr>
          </a:p>
        </p:txBody>
      </p:sp>
      <p:sp>
        <p:nvSpPr>
          <p:cNvPr id="15" name="Right Arrow 14"/>
          <p:cNvSpPr/>
          <p:nvPr/>
        </p:nvSpPr>
        <p:spPr>
          <a:xfrm rot="10800000">
            <a:off x="10934162" y="4373361"/>
            <a:ext cx="746975" cy="1589441"/>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b="1" dirty="0">
                <a:solidFill>
                  <a:prstClr val="black"/>
                </a:solidFill>
                <a:cs typeface="B Nazanin" panose="00000400000000000000" pitchFamily="2" charset="-78"/>
              </a:rPr>
              <a:t>انتقادات</a:t>
            </a:r>
            <a:endParaRPr lang="fa-IR" b="1" dirty="0">
              <a:solidFill>
                <a:prstClr val="black"/>
              </a:solidFill>
              <a:cs typeface="B Nazanin" panose="00000400000000000000" pitchFamily="2" charset="-78"/>
            </a:endParaRPr>
          </a:p>
        </p:txBody>
      </p:sp>
      <p:sp>
        <p:nvSpPr>
          <p:cNvPr id="16" name="Rectangle 15"/>
          <p:cNvSpPr/>
          <p:nvPr/>
        </p:nvSpPr>
        <p:spPr>
          <a:xfrm>
            <a:off x="6220492" y="4039560"/>
            <a:ext cx="4584879" cy="257024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just"/>
            <a:r>
              <a:rPr lang="ar-SA" b="1" dirty="0">
                <a:solidFill>
                  <a:prstClr val="black"/>
                </a:solidFill>
                <a:cs typeface="B Nazanin" panose="00000400000000000000" pitchFamily="2" charset="-78"/>
              </a:rPr>
              <a:t>در طول دهه </a:t>
            </a:r>
            <a:r>
              <a:rPr lang="fa-IR" b="1" dirty="0">
                <a:solidFill>
                  <a:prstClr val="black"/>
                </a:solidFill>
                <a:cs typeface="B Nazanin" panose="00000400000000000000" pitchFamily="2" charset="-78"/>
              </a:rPr>
              <a:t>۱۹۹۰ </a:t>
            </a:r>
            <a:r>
              <a:rPr lang="ar-SA" b="1" dirty="0">
                <a:solidFill>
                  <a:prstClr val="black"/>
                </a:solidFill>
                <a:cs typeface="B Nazanin" panose="00000400000000000000" pitchFamily="2" charset="-78"/>
              </a:rPr>
              <a:t>اعتقاد راسخی در مورد توانایی شهر فشرده در فراهم کردن شرایط برای توسعه شهری پایدار وجود داشت. این رویکرد به اندازهای مسلط بود که هیچ </a:t>
            </a:r>
            <a:r>
              <a:rPr lang="ar-SA" b="1" dirty="0">
                <a:solidFill>
                  <a:prstClr val="black"/>
                </a:solidFill>
                <a:cs typeface="B Nazanin" panose="00000400000000000000" pitchFamily="2" charset="-78"/>
              </a:rPr>
              <a:t>مخالفتی </a:t>
            </a:r>
            <a:r>
              <a:rPr lang="ar-SA" b="1" dirty="0">
                <a:solidFill>
                  <a:prstClr val="black"/>
                </a:solidFill>
                <a:cs typeface="B Nazanin" panose="00000400000000000000" pitchFamily="2" charset="-78"/>
              </a:rPr>
              <a:t>با این الگو وجود </a:t>
            </a:r>
            <a:r>
              <a:rPr lang="fa-IR" b="1" dirty="0">
                <a:solidFill>
                  <a:prstClr val="black"/>
                </a:solidFill>
                <a:cs typeface="B Nazanin" panose="00000400000000000000" pitchFamily="2" charset="-78"/>
              </a:rPr>
              <a:t>نداشت</a:t>
            </a:r>
            <a:r>
              <a:rPr lang="ar-SA" b="1" dirty="0">
                <a:solidFill>
                  <a:prstClr val="black"/>
                </a:solidFill>
                <a:cs typeface="B Nazanin" panose="00000400000000000000" pitchFamily="2" charset="-78"/>
              </a:rPr>
              <a:t>. </a:t>
            </a:r>
            <a:r>
              <a:rPr lang="ar-SA" b="1" dirty="0">
                <a:solidFill>
                  <a:prstClr val="black"/>
                </a:solidFill>
                <a:cs typeface="B Nazanin" panose="00000400000000000000" pitchFamily="2" charset="-78"/>
              </a:rPr>
              <a:t>اما مطالعات در مکان هایی که سیاست های شهر فشرده اجرا شد، نشان داد که منافع و مزیتهای برشمرده برای آن محقق نشده است. </a:t>
            </a:r>
            <a:r>
              <a:rPr lang="ar-SA" b="1" dirty="0">
                <a:solidFill>
                  <a:prstClr val="black"/>
                </a:solidFill>
                <a:cs typeface="B Nazanin" panose="00000400000000000000" pitchFamily="2" charset="-78"/>
              </a:rPr>
              <a:t>(</a:t>
            </a:r>
            <a:r>
              <a:rPr lang="ar-SA" b="1" dirty="0">
                <a:solidFill>
                  <a:prstClr val="black"/>
                </a:solidFill>
                <a:cs typeface="B Nazanin" panose="00000400000000000000" pitchFamily="2" charset="-78"/>
              </a:rPr>
              <a:t>سیف اللهی و دیگران، 163:1391)</a:t>
            </a:r>
            <a:endParaRPr lang="en-US" b="1" dirty="0">
              <a:solidFill>
                <a:prstClr val="black"/>
              </a:solidFill>
              <a:cs typeface="B Nazanin" panose="00000400000000000000" pitchFamily="2" charset="-78"/>
            </a:endParaRPr>
          </a:p>
        </p:txBody>
      </p:sp>
      <p:sp>
        <p:nvSpPr>
          <p:cNvPr id="17" name="Rectangle 16"/>
          <p:cNvSpPr/>
          <p:nvPr/>
        </p:nvSpPr>
        <p:spPr>
          <a:xfrm>
            <a:off x="502266" y="4039560"/>
            <a:ext cx="5415208" cy="257024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285750" indent="-285750">
              <a:buFont typeface="Wingdings" panose="05000000000000000000" pitchFamily="2" charset="2"/>
              <a:buChar char="§"/>
            </a:pPr>
            <a:r>
              <a:rPr lang="ar-SA" b="1" dirty="0">
                <a:solidFill>
                  <a:srgbClr val="FF0000"/>
                </a:solidFill>
                <a:cs typeface="B Nazanin" panose="00000400000000000000" pitchFamily="2" charset="-78"/>
              </a:rPr>
              <a:t>صحت آن: </a:t>
            </a:r>
            <a:r>
              <a:rPr lang="ar-SA" b="1" dirty="0">
                <a:solidFill>
                  <a:prstClr val="black"/>
                </a:solidFill>
                <a:cs typeface="B Nazanin" panose="00000400000000000000" pitchFamily="2" charset="-78"/>
              </a:rPr>
              <a:t>یعنی این که آیا فشردگی شهری باعث رسیدن به منافع و مزیتهای برشمرده شده برای آن خواهد شد؟ </a:t>
            </a:r>
            <a:endParaRPr lang="fa-IR" b="1" dirty="0">
              <a:solidFill>
                <a:prstClr val="black"/>
              </a:solidFill>
              <a:cs typeface="B Nazanin" panose="00000400000000000000" pitchFamily="2" charset="-78"/>
            </a:endParaRPr>
          </a:p>
          <a:p>
            <a:pPr marL="285750" indent="-285750">
              <a:buFont typeface="Wingdings" panose="05000000000000000000" pitchFamily="2" charset="2"/>
              <a:buChar char="§"/>
            </a:pPr>
            <a:endParaRPr lang="en-US" b="1" dirty="0">
              <a:solidFill>
                <a:prstClr val="black"/>
              </a:solidFill>
              <a:cs typeface="B Nazanin" panose="00000400000000000000" pitchFamily="2" charset="-78"/>
            </a:endParaRPr>
          </a:p>
          <a:p>
            <a:pPr marL="285750" indent="-285750">
              <a:buFont typeface="Wingdings" panose="05000000000000000000" pitchFamily="2" charset="2"/>
              <a:buChar char="§"/>
            </a:pPr>
            <a:r>
              <a:rPr lang="ar-SA" b="1" dirty="0">
                <a:solidFill>
                  <a:srgbClr val="FF0000"/>
                </a:solidFill>
                <a:cs typeface="B Nazanin" panose="00000400000000000000" pitchFamily="2" charset="-78"/>
              </a:rPr>
              <a:t>قابلیت اجرا یا تحقق پذیری: </a:t>
            </a:r>
            <a:r>
              <a:rPr lang="ar-SA" b="1" dirty="0">
                <a:solidFill>
                  <a:prstClr val="black"/>
                </a:solidFill>
                <a:cs typeface="B Nazanin" panose="00000400000000000000" pitchFamily="2" charset="-78"/>
              </a:rPr>
              <a:t>این که آیا می توان آن را اجرایی کرد؟ </a:t>
            </a:r>
            <a:endParaRPr lang="fa-IR" b="1" dirty="0">
              <a:solidFill>
                <a:prstClr val="black"/>
              </a:solidFill>
              <a:cs typeface="B Nazanin" panose="00000400000000000000" pitchFamily="2" charset="-78"/>
            </a:endParaRPr>
          </a:p>
          <a:p>
            <a:pPr marL="285750" indent="-285750">
              <a:buFont typeface="Wingdings" panose="05000000000000000000" pitchFamily="2" charset="2"/>
              <a:buChar char="§"/>
            </a:pPr>
            <a:endParaRPr lang="en-US" b="1" dirty="0">
              <a:solidFill>
                <a:prstClr val="black"/>
              </a:solidFill>
              <a:cs typeface="B Nazanin" panose="00000400000000000000" pitchFamily="2" charset="-78"/>
            </a:endParaRPr>
          </a:p>
          <a:p>
            <a:pPr marL="285750" indent="-285750">
              <a:buFont typeface="Wingdings" panose="05000000000000000000" pitchFamily="2" charset="2"/>
              <a:buChar char="§"/>
            </a:pPr>
            <a:r>
              <a:rPr lang="ar-SA" b="1" dirty="0">
                <a:solidFill>
                  <a:srgbClr val="FF0000"/>
                </a:solidFill>
                <a:cs typeface="B Nazanin" panose="00000400000000000000" pitchFamily="2" charset="-78"/>
              </a:rPr>
              <a:t>مقبولیت با قابلیت پذیرش: </a:t>
            </a:r>
            <a:r>
              <a:rPr lang="ar-SA" b="1" dirty="0">
                <a:solidFill>
                  <a:prstClr val="black"/>
                </a:solidFill>
                <a:cs typeface="B Nazanin" panose="00000400000000000000" pitchFamily="2" charset="-78"/>
              </a:rPr>
              <a:t>این که آیا فشردگی شهری باعث یک واکنش شدید سیاسی توسط ساکنین محلی در برابر تغییرات برون زا نخواهد شد؟</a:t>
            </a:r>
            <a:endParaRPr lang="en-US"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39605048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پیشینه پژوهش</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5" name="Right Arrow 14"/>
          <p:cNvSpPr/>
          <p:nvPr/>
        </p:nvSpPr>
        <p:spPr>
          <a:xfrm rot="10800000">
            <a:off x="10515601" y="2087287"/>
            <a:ext cx="1165534" cy="2067078"/>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b="1" dirty="0">
                <a:solidFill>
                  <a:prstClr val="black"/>
                </a:solidFill>
                <a:cs typeface="B Nazanin" panose="00000400000000000000" pitchFamily="2" charset="-78"/>
              </a:rPr>
              <a:t>کمسیون جامعه اروپا</a:t>
            </a:r>
            <a:endParaRPr lang="fa-IR" b="1" dirty="0">
              <a:solidFill>
                <a:prstClr val="black"/>
              </a:solidFill>
              <a:cs typeface="B Nazanin" panose="00000400000000000000" pitchFamily="2" charset="-78"/>
            </a:endParaRPr>
          </a:p>
          <a:p>
            <a:pPr algn="ctr" rtl="0"/>
            <a:r>
              <a:rPr lang="en-US" sz="14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1990</a:t>
            </a:r>
            <a:r>
              <a:rPr lang="en-US" sz="1400" b="1" dirty="0">
                <a:solidFill>
                  <a:prstClr val="black"/>
                </a:solidFill>
                <a:cs typeface="B Nazanin" panose="00000400000000000000" pitchFamily="2" charset="-78"/>
              </a:rPr>
              <a:t>)</a:t>
            </a:r>
            <a:endParaRPr lang="fa-IR" sz="1400" b="1" dirty="0">
              <a:solidFill>
                <a:prstClr val="black"/>
              </a:solidFill>
              <a:cs typeface="B Nazanin" panose="00000400000000000000" pitchFamily="2" charset="-78"/>
            </a:endParaRPr>
          </a:p>
        </p:txBody>
      </p:sp>
      <p:sp>
        <p:nvSpPr>
          <p:cNvPr id="16" name="Rectangle 15"/>
          <p:cNvSpPr/>
          <p:nvPr/>
        </p:nvSpPr>
        <p:spPr>
          <a:xfrm>
            <a:off x="4036423" y="2016663"/>
            <a:ext cx="6266669" cy="2137702"/>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ar-SA" sz="2000" b="1" dirty="0">
                <a:solidFill>
                  <a:prstClr val="black"/>
                </a:solidFill>
                <a:cs typeface="B Nazanin" panose="00000400000000000000" pitchFamily="2" charset="-78"/>
              </a:rPr>
              <a:t>انتشار گزارشی تحت عنوان </a:t>
            </a:r>
            <a:r>
              <a:rPr lang="ar-SA" sz="2000" b="1" dirty="0">
                <a:solidFill>
                  <a:srgbClr val="B31166"/>
                </a:solidFill>
                <a:cs typeface="B Nazanin" panose="00000400000000000000" pitchFamily="2" charset="-78"/>
              </a:rPr>
              <a:t>مقاله ای سبز در مورد محیط شهری </a:t>
            </a:r>
            <a:endParaRPr lang="fa-IR" sz="2000" b="1" dirty="0">
              <a:solidFill>
                <a:srgbClr val="B31166"/>
              </a:solidFill>
              <a:cs typeface="B Nazanin" panose="00000400000000000000" pitchFamily="2" charset="-78"/>
            </a:endParaRPr>
          </a:p>
          <a:p>
            <a:pPr marL="342900" indent="-342900" algn="justLow">
              <a:buFont typeface="Arial" panose="020B0604020202020204" pitchFamily="34" charset="0"/>
              <a:buChar char="•"/>
            </a:pPr>
            <a:r>
              <a:rPr lang="ar-SA" sz="2000" b="1" dirty="0">
                <a:solidFill>
                  <a:prstClr val="black"/>
                </a:solidFill>
                <a:cs typeface="B Nazanin" panose="00000400000000000000" pitchFamily="2" charset="-78"/>
              </a:rPr>
              <a:t>گزارش </a:t>
            </a:r>
            <a:r>
              <a:rPr lang="ar-SA" sz="2000" b="1" dirty="0">
                <a:solidFill>
                  <a:prstClr val="black"/>
                </a:solidFill>
                <a:cs typeface="B Nazanin" panose="00000400000000000000" pitchFamily="2" charset="-78"/>
              </a:rPr>
              <a:t>مزبور به </a:t>
            </a:r>
            <a:r>
              <a:rPr lang="ar-SA" sz="2000" b="1" dirty="0">
                <a:solidFill>
                  <a:srgbClr val="B31166"/>
                </a:solidFill>
                <a:cs typeface="B Nazanin" panose="00000400000000000000" pitchFamily="2" charset="-78"/>
              </a:rPr>
              <a:t>شهر به مثابه یک منبع </a:t>
            </a:r>
            <a:r>
              <a:rPr lang="ar-SA" sz="2000" b="1" dirty="0">
                <a:solidFill>
                  <a:prstClr val="black"/>
                </a:solidFill>
                <a:cs typeface="B Nazanin" panose="00000400000000000000" pitchFamily="2" charset="-78"/>
              </a:rPr>
              <a:t>نگریسته </a:t>
            </a:r>
            <a:r>
              <a:rPr lang="fa-IR" sz="2000" b="1" dirty="0">
                <a:solidFill>
                  <a:prstClr val="black"/>
                </a:solidFill>
                <a:cs typeface="B Nazanin" panose="00000400000000000000" pitchFamily="2" charset="-78"/>
              </a:rPr>
              <a:t>، </a:t>
            </a:r>
            <a:r>
              <a:rPr lang="ar-SA" sz="2000" b="1" dirty="0">
                <a:solidFill>
                  <a:prstClr val="black"/>
                </a:solidFill>
                <a:cs typeface="B Nazanin" panose="00000400000000000000" pitchFamily="2" charset="-78"/>
              </a:rPr>
              <a:t>که </a:t>
            </a:r>
            <a:r>
              <a:rPr lang="fa-IR" sz="2000" b="1" dirty="0">
                <a:solidFill>
                  <a:prstClr val="black"/>
                </a:solidFill>
                <a:cs typeface="B Nazanin" panose="00000400000000000000" pitchFamily="2" charset="-78"/>
              </a:rPr>
              <a:t>باید </a:t>
            </a:r>
            <a:r>
              <a:rPr lang="ar-SA" sz="2000" b="1" dirty="0">
                <a:solidFill>
                  <a:prstClr val="black"/>
                </a:solidFill>
                <a:cs typeface="B Nazanin" panose="00000400000000000000" pitchFamily="2" charset="-78"/>
              </a:rPr>
              <a:t>با </a:t>
            </a:r>
            <a:r>
              <a:rPr lang="ar-SA" sz="2000" b="1" dirty="0">
                <a:solidFill>
                  <a:prstClr val="black"/>
                </a:solidFill>
                <a:cs typeface="B Nazanin" panose="00000400000000000000" pitchFamily="2" charset="-78"/>
              </a:rPr>
              <a:t>توجه به محدودیت </a:t>
            </a:r>
            <a:r>
              <a:rPr lang="fa-IR" sz="2000" b="1" dirty="0">
                <a:solidFill>
                  <a:prstClr val="black"/>
                </a:solidFill>
                <a:cs typeface="B Nazanin" panose="00000400000000000000" pitchFamily="2" charset="-78"/>
              </a:rPr>
              <a:t>و </a:t>
            </a:r>
            <a:r>
              <a:rPr lang="ar-SA" sz="2000" b="1" dirty="0">
                <a:solidFill>
                  <a:prstClr val="black"/>
                </a:solidFill>
                <a:cs typeface="B Nazanin" panose="00000400000000000000" pitchFamily="2" charset="-78"/>
              </a:rPr>
              <a:t>ارزش </a:t>
            </a:r>
            <a:r>
              <a:rPr lang="ar-SA" sz="2000" b="1" dirty="0">
                <a:solidFill>
                  <a:prstClr val="black"/>
                </a:solidFill>
                <a:cs typeface="B Nazanin" panose="00000400000000000000" pitchFamily="2" charset="-78"/>
              </a:rPr>
              <a:t>آن، در استفاده نهایت دقت به عمل </a:t>
            </a:r>
            <a:r>
              <a:rPr lang="ar-SA" sz="2000" b="1" dirty="0">
                <a:solidFill>
                  <a:prstClr val="black"/>
                </a:solidFill>
                <a:cs typeface="B Nazanin" panose="00000400000000000000" pitchFamily="2" charset="-78"/>
              </a:rPr>
              <a:t>آید</a:t>
            </a:r>
            <a:endParaRPr lang="fa-IR" sz="2000" b="1" dirty="0">
              <a:solidFill>
                <a:prstClr val="black"/>
              </a:solidFill>
              <a:cs typeface="B Nazanin" panose="00000400000000000000" pitchFamily="2" charset="-78"/>
            </a:endParaRPr>
          </a:p>
          <a:p>
            <a:pPr marL="342900" indent="-342900" algn="justLow">
              <a:buFont typeface="Arial" panose="020B0604020202020204" pitchFamily="34" charset="0"/>
              <a:buChar char="•"/>
            </a:pPr>
            <a:r>
              <a:rPr lang="ar-SA" sz="2000" b="1" dirty="0">
                <a:solidFill>
                  <a:prstClr val="black"/>
                </a:solidFill>
                <a:cs typeface="B Nazanin" panose="00000400000000000000" pitchFamily="2" charset="-78"/>
              </a:rPr>
              <a:t>انجام </a:t>
            </a:r>
            <a:r>
              <a:rPr lang="ar-SA" sz="2000" b="1" dirty="0">
                <a:solidFill>
                  <a:srgbClr val="B31166"/>
                </a:solidFill>
                <a:cs typeface="B Nazanin" panose="00000400000000000000" pitchFamily="2" charset="-78"/>
              </a:rPr>
              <a:t>آزمون کارایی </a:t>
            </a:r>
            <a:r>
              <a:rPr lang="ar-SA" sz="2000" b="1" dirty="0">
                <a:solidFill>
                  <a:prstClr val="black"/>
                </a:solidFill>
                <a:cs typeface="B Nazanin" panose="00000400000000000000" pitchFamily="2" charset="-78"/>
              </a:rPr>
              <a:t>برای</a:t>
            </a:r>
            <a:r>
              <a:rPr lang="ar-SA" sz="2000" b="1" dirty="0">
                <a:solidFill>
                  <a:srgbClr val="B31166"/>
                </a:solidFill>
                <a:cs typeface="B Nazanin" panose="00000400000000000000" pitchFamily="2" charset="-78"/>
              </a:rPr>
              <a:t> ایده شهر فشرده، </a:t>
            </a:r>
            <a:r>
              <a:rPr lang="ar-SA" sz="2000" b="1" dirty="0">
                <a:solidFill>
                  <a:prstClr val="black"/>
                </a:solidFill>
                <a:cs typeface="B Nazanin" panose="00000400000000000000" pitchFamily="2" charset="-78"/>
              </a:rPr>
              <a:t>در </a:t>
            </a:r>
            <a:r>
              <a:rPr lang="ar-SA" sz="2000" b="1" dirty="0">
                <a:solidFill>
                  <a:prstClr val="black"/>
                </a:solidFill>
                <a:cs typeface="B Nazanin" panose="00000400000000000000" pitchFamily="2" charset="-78"/>
              </a:rPr>
              <a:t>زمینه رابطه فرم شهری و کارایی انرژی مصرف شده</a:t>
            </a:r>
            <a:r>
              <a:rPr lang="ar-SA" sz="2000" b="1" dirty="0">
                <a:solidFill>
                  <a:prstClr val="black"/>
                </a:solidFill>
                <a:cs typeface="B Nazanin" panose="00000400000000000000" pitchFamily="2" charset="-78"/>
              </a:rPr>
              <a:t>،</a:t>
            </a:r>
            <a:endParaRPr lang="fa-IR" sz="2000" b="1" dirty="0">
              <a:solidFill>
                <a:prstClr val="black"/>
              </a:solidFill>
              <a:cs typeface="B Nazanin" panose="00000400000000000000" pitchFamily="2" charset="-78"/>
            </a:endParaRPr>
          </a:p>
          <a:p>
            <a:pPr marL="342900" indent="-342900" algn="justLow">
              <a:buFont typeface="Arial" panose="020B0604020202020204" pitchFamily="34" charset="0"/>
              <a:buChar char="•"/>
            </a:pPr>
            <a:r>
              <a:rPr lang="fa-IR" sz="2000" b="1" dirty="0">
                <a:solidFill>
                  <a:prstClr val="black"/>
                </a:solidFill>
                <a:cs typeface="B Nazanin" panose="00000400000000000000" pitchFamily="2" charset="-78"/>
              </a:rPr>
              <a:t>نتیجه </a:t>
            </a:r>
            <a:r>
              <a:rPr lang="ar-SA" sz="2000" b="1" dirty="0">
                <a:solidFill>
                  <a:prstClr val="black"/>
                </a:solidFill>
                <a:cs typeface="B Nazanin" panose="00000400000000000000" pitchFamily="2" charset="-78"/>
              </a:rPr>
              <a:t>که از بین الگوهای مختلف فرم شهری، الگوی متمرکز </a:t>
            </a:r>
            <a:r>
              <a:rPr lang="fa-IR" sz="2000" b="1" dirty="0">
                <a:solidFill>
                  <a:prstClr val="black"/>
                </a:solidFill>
                <a:cs typeface="B Nazanin" panose="00000400000000000000" pitchFamily="2" charset="-78"/>
              </a:rPr>
              <a:t> </a:t>
            </a:r>
            <a:r>
              <a:rPr lang="ar-SA" sz="2000" b="1" dirty="0">
                <a:solidFill>
                  <a:prstClr val="black"/>
                </a:solidFill>
                <a:cs typeface="B Nazanin" panose="00000400000000000000" pitchFamily="2" charset="-78"/>
              </a:rPr>
              <a:t>شهر </a:t>
            </a:r>
            <a:r>
              <a:rPr lang="ar-SA" sz="2000" b="1" dirty="0">
                <a:solidFill>
                  <a:prstClr val="black"/>
                </a:solidFill>
                <a:cs typeface="B Nazanin" panose="00000400000000000000" pitchFamily="2" charset="-78"/>
              </a:rPr>
              <a:t>فشرده بازدهی بیشتری را نشان می </a:t>
            </a:r>
            <a:r>
              <a:rPr lang="ar-SA" sz="2000" b="1" dirty="0">
                <a:solidFill>
                  <a:prstClr val="black"/>
                </a:solidFill>
                <a:cs typeface="B Nazanin" panose="00000400000000000000" pitchFamily="2" charset="-78"/>
              </a:rPr>
              <a:t>دهد</a:t>
            </a:r>
            <a:r>
              <a:rPr lang="fa-IR" sz="2000" b="1" dirty="0">
                <a:solidFill>
                  <a:prstClr val="black"/>
                </a:solidFill>
                <a:cs typeface="B Nazanin" panose="00000400000000000000" pitchFamily="2" charset="-78"/>
              </a:rPr>
              <a:t>.</a:t>
            </a:r>
            <a:endParaRPr lang="fa-IR" sz="2000" b="1" dirty="0">
              <a:solidFill>
                <a:prstClr val="black"/>
              </a:solidFill>
              <a:cs typeface="B Nazanin" panose="00000400000000000000" pitchFamily="2" charset="-78"/>
            </a:endParaRPr>
          </a:p>
        </p:txBody>
      </p:sp>
      <p:sp>
        <p:nvSpPr>
          <p:cNvPr id="17" name="Right Arrow 16"/>
          <p:cNvSpPr/>
          <p:nvPr/>
        </p:nvSpPr>
        <p:spPr>
          <a:xfrm rot="10800000">
            <a:off x="10515601" y="4508343"/>
            <a:ext cx="1165534" cy="2067078"/>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الکین</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1991</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
        <p:nvSpPr>
          <p:cNvPr id="21" name="Rectangle 20"/>
          <p:cNvSpPr/>
          <p:nvPr/>
        </p:nvSpPr>
        <p:spPr>
          <a:xfrm>
            <a:off x="4036423" y="4437719"/>
            <a:ext cx="6266669" cy="2137702"/>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fa-IR" sz="2000" b="1" dirty="0">
                <a:solidFill>
                  <a:prstClr val="black"/>
                </a:solidFill>
                <a:cs typeface="B Nazanin" panose="00000400000000000000" pitchFamily="2" charset="-78"/>
              </a:rPr>
              <a:t>شکل ، </a:t>
            </a:r>
            <a:r>
              <a:rPr lang="ar-SA" sz="2000" b="1" dirty="0">
                <a:solidFill>
                  <a:prstClr val="black"/>
                </a:solidFill>
                <a:cs typeface="B Nazanin" panose="00000400000000000000" pitchFamily="2" charset="-78"/>
              </a:rPr>
              <a:t>فرم </a:t>
            </a:r>
            <a:r>
              <a:rPr lang="ar-SA" sz="2000" b="1" dirty="0">
                <a:solidFill>
                  <a:prstClr val="black"/>
                </a:solidFill>
                <a:cs typeface="B Nazanin" panose="00000400000000000000" pitchFamily="2" charset="-78"/>
              </a:rPr>
              <a:t>و مقیاسی داشته باشد که مناسب برای </a:t>
            </a:r>
            <a:r>
              <a:rPr lang="ar-SA" sz="2000" b="1" dirty="0">
                <a:solidFill>
                  <a:srgbClr val="B31166"/>
                </a:solidFill>
                <a:cs typeface="B Nazanin" panose="00000400000000000000" pitchFamily="2" charset="-78"/>
              </a:rPr>
              <a:t>پیاده روی</a:t>
            </a:r>
            <a:r>
              <a:rPr lang="ar-SA" sz="2000" b="1" dirty="0">
                <a:solidFill>
                  <a:prstClr val="black"/>
                </a:solidFill>
                <a:cs typeface="B Nazanin" panose="00000400000000000000" pitchFamily="2" charset="-78"/>
              </a:rPr>
              <a:t>، </a:t>
            </a:r>
            <a:endParaRPr lang="fa-IR" sz="2000" b="1" dirty="0">
              <a:solidFill>
                <a:prstClr val="black"/>
              </a:solidFill>
              <a:cs typeface="B Nazanin" panose="00000400000000000000" pitchFamily="2" charset="-78"/>
            </a:endParaRPr>
          </a:p>
          <a:p>
            <a:pPr marL="342900" indent="-342900" algn="justLow">
              <a:buFont typeface="Arial" panose="020B0604020202020204" pitchFamily="34" charset="0"/>
              <a:buChar char="•"/>
            </a:pPr>
            <a:r>
              <a:rPr lang="ar-SA" sz="2000" b="1" dirty="0">
                <a:solidFill>
                  <a:srgbClr val="B31166"/>
                </a:solidFill>
                <a:cs typeface="B Nazanin" panose="00000400000000000000" pitchFamily="2" charset="-78"/>
              </a:rPr>
              <a:t>دوچرخه سواری</a:t>
            </a:r>
            <a:endParaRPr lang="fa-IR" sz="2000" b="1" dirty="0">
              <a:solidFill>
                <a:srgbClr val="B31166"/>
              </a:solidFill>
              <a:cs typeface="B Nazanin" panose="00000400000000000000" pitchFamily="2" charset="-78"/>
            </a:endParaRPr>
          </a:p>
          <a:p>
            <a:pPr marL="342900" indent="-342900" algn="justLow">
              <a:buFont typeface="Arial" panose="020B0604020202020204" pitchFamily="34" charset="0"/>
              <a:buChar char="•"/>
            </a:pPr>
            <a:r>
              <a:rPr lang="ar-SA" sz="2000" b="1" dirty="0">
                <a:solidFill>
                  <a:srgbClr val="B31166"/>
                </a:solidFill>
                <a:cs typeface="B Nazanin" panose="00000400000000000000" pitchFamily="2" charset="-78"/>
              </a:rPr>
              <a:t>حمل </a:t>
            </a:r>
            <a:r>
              <a:rPr lang="ar-SA" sz="2000" b="1" dirty="0">
                <a:solidFill>
                  <a:srgbClr val="B31166"/>
                </a:solidFill>
                <a:cs typeface="B Nazanin" panose="00000400000000000000" pitchFamily="2" charset="-78"/>
              </a:rPr>
              <a:t>و نقل عمومی </a:t>
            </a:r>
            <a:endParaRPr lang="en-US" sz="2000" b="1" dirty="0">
              <a:solidFill>
                <a:srgbClr val="B31166"/>
              </a:solidFill>
              <a:cs typeface="B Nazanin" panose="00000400000000000000" pitchFamily="2" charset="-78"/>
            </a:endParaRPr>
          </a:p>
          <a:p>
            <a:pPr marL="342900" indent="-342900" algn="justLow">
              <a:buFont typeface="Arial" panose="020B0604020202020204" pitchFamily="34" charset="0"/>
              <a:buChar char="•"/>
            </a:pPr>
            <a:r>
              <a:rPr lang="ar-SA" sz="2000" b="1" dirty="0">
                <a:solidFill>
                  <a:prstClr val="black"/>
                </a:solidFill>
                <a:cs typeface="B Nazanin" panose="00000400000000000000" pitchFamily="2" charset="-78"/>
              </a:rPr>
              <a:t>همراه با</a:t>
            </a:r>
            <a:r>
              <a:rPr lang="fa-IR" sz="2000" b="1" dirty="0">
                <a:solidFill>
                  <a:prstClr val="black"/>
                </a:solidFill>
                <a:cs typeface="B Nazanin" panose="00000400000000000000" pitchFamily="2" charset="-78"/>
              </a:rPr>
              <a:t> شکلی از</a:t>
            </a:r>
            <a:r>
              <a:rPr lang="ar-SA" sz="2000" b="1" dirty="0">
                <a:solidFill>
                  <a:prstClr val="black"/>
                </a:solidFill>
                <a:cs typeface="B Nazanin" panose="00000400000000000000" pitchFamily="2" charset="-78"/>
              </a:rPr>
              <a:t> تراکم</a:t>
            </a:r>
            <a:r>
              <a:rPr lang="fa-IR" sz="2000" b="1" dirty="0">
                <a:solidFill>
                  <a:prstClr val="black"/>
                </a:solidFill>
                <a:cs typeface="B Nazanin" panose="00000400000000000000" pitchFamily="2" charset="-78"/>
              </a:rPr>
              <a:t> شهری</a:t>
            </a:r>
            <a:r>
              <a:rPr lang="ar-SA" sz="2000" b="1" dirty="0">
                <a:solidFill>
                  <a:prstClr val="black"/>
                </a:solidFill>
                <a:cs typeface="B Nazanin" panose="00000400000000000000" pitchFamily="2" charset="-78"/>
              </a:rPr>
              <a:t> </a:t>
            </a:r>
            <a:r>
              <a:rPr lang="ar-SA" sz="2000" b="1" dirty="0">
                <a:solidFill>
                  <a:prstClr val="black"/>
                </a:solidFill>
                <a:cs typeface="B Nazanin" panose="00000400000000000000" pitchFamily="2" charset="-78"/>
              </a:rPr>
              <a:t>که باعث </a:t>
            </a:r>
            <a:r>
              <a:rPr lang="ar-SA" sz="2000" b="1" dirty="0">
                <a:solidFill>
                  <a:srgbClr val="B31166"/>
                </a:solidFill>
                <a:cs typeface="B Nazanin" panose="00000400000000000000" pitchFamily="2" charset="-78"/>
              </a:rPr>
              <a:t>تشویق تعاملات اجتماعی </a:t>
            </a:r>
            <a:r>
              <a:rPr lang="ar-SA" sz="2000" b="1" dirty="0">
                <a:solidFill>
                  <a:prstClr val="black"/>
                </a:solidFill>
                <a:cs typeface="B Nazanin" panose="00000400000000000000" pitchFamily="2" charset="-78"/>
              </a:rPr>
              <a:t>گردد، باشد. </a:t>
            </a:r>
            <a:endParaRPr lang="en-US" sz="2000" b="1" dirty="0">
              <a:solidFill>
                <a:prstClr val="black"/>
              </a:solidFill>
              <a:cs typeface="B Nazanin" panose="00000400000000000000" pitchFamily="2" charset="-78"/>
            </a:endParaRPr>
          </a:p>
        </p:txBody>
      </p:sp>
      <p:pic>
        <p:nvPicPr>
          <p:cNvPr id="1026" name="Picture 2" descr="https://images-na.ssl-images-amazon.com/images/I/41mqwA8e4AL._SX372_BO1,204,203,200_.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6389" y="2016663"/>
            <a:ext cx="3393030" cy="4558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31949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18685" y="2797269"/>
            <a:ext cx="7624292" cy="1107996"/>
          </a:xfrm>
          <a:prstGeom prst="rect">
            <a:avLst/>
          </a:prstGeom>
          <a:noFill/>
        </p:spPr>
        <p:txBody>
          <a:bodyPr wrap="square" rtlCol="1">
            <a:spAutoFit/>
          </a:bodyPr>
          <a:lstStyle/>
          <a:p>
            <a:pPr algn="ctr"/>
            <a:r>
              <a:rPr lang="fa-IR" sz="6600" dirty="0">
                <a:solidFill>
                  <a:srgbClr val="FFC000"/>
                </a:solidFill>
                <a:effectLst>
                  <a:outerShdw blurRad="38100" dist="38100" dir="2700000" algn="tl">
                    <a:srgbClr val="000000">
                      <a:alpha val="43137"/>
                    </a:srgbClr>
                  </a:outerShdw>
                </a:effectLst>
                <a:cs typeface="B Homa" panose="00000400000000000000" pitchFamily="2" charset="-78"/>
              </a:rPr>
              <a:t>فصل اول: کلیات پژوهش</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Tree>
    <p:extLst>
      <p:ext uri="{BB962C8B-B14F-4D97-AF65-F5344CB8AC3E}">
        <p14:creationId xmlns:p14="http://schemas.microsoft.com/office/powerpoint/2010/main" val="24124197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پیشینه پژوهش</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8" name="Rectangle 17"/>
          <p:cNvSpPr/>
          <p:nvPr/>
        </p:nvSpPr>
        <p:spPr>
          <a:xfrm>
            <a:off x="483326" y="2087286"/>
            <a:ext cx="9819767" cy="2067079"/>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fa-IR" b="1" dirty="0">
                <a:solidFill>
                  <a:prstClr val="black"/>
                </a:solidFill>
                <a:cs typeface="B Nazanin" panose="00000400000000000000" pitchFamily="2" charset="-78"/>
              </a:rPr>
              <a:t>آیا </a:t>
            </a:r>
            <a:r>
              <a:rPr lang="fa-IR" b="1" dirty="0">
                <a:solidFill>
                  <a:prstClr val="black"/>
                </a:solidFill>
                <a:cs typeface="B Nazanin" panose="00000400000000000000" pitchFamily="2" charset="-78"/>
              </a:rPr>
              <a:t>فشردگی امکان پذیر است و آیا فشردگی و تبعات آن برای جامعه قابل پذیرش است</a:t>
            </a:r>
            <a:r>
              <a:rPr lang="fa-IR" b="1" dirty="0">
                <a:solidFill>
                  <a:prstClr val="black"/>
                </a:solidFill>
                <a:cs typeface="B Nazanin" panose="00000400000000000000" pitchFamily="2" charset="-78"/>
              </a:rPr>
              <a:t>؟</a:t>
            </a:r>
          </a:p>
          <a:p>
            <a:pPr marL="342900" indent="-342900" algn="justLow">
              <a:buFont typeface="Arial" panose="020B0604020202020204" pitchFamily="34" charset="0"/>
              <a:buChar char="•"/>
            </a:pPr>
            <a:r>
              <a:rPr lang="fa-IR" b="1" dirty="0">
                <a:solidFill>
                  <a:prstClr val="black"/>
                </a:solidFill>
                <a:cs typeface="B Nazanin" panose="00000400000000000000" pitchFamily="2" charset="-78"/>
              </a:rPr>
              <a:t>یکی از مشکلات تحقق فشردگی </a:t>
            </a:r>
            <a:r>
              <a:rPr lang="fa-IR" b="1" dirty="0">
                <a:solidFill>
                  <a:srgbClr val="FF0000"/>
                </a:solidFill>
                <a:cs typeface="B Nazanin" panose="00000400000000000000" pitchFamily="2" charset="-78"/>
              </a:rPr>
              <a:t>تحرکات بازار و شرایط اقتصادی </a:t>
            </a:r>
            <a:r>
              <a:rPr lang="fa-IR" b="1" dirty="0">
                <a:solidFill>
                  <a:prstClr val="black"/>
                </a:solidFill>
                <a:cs typeface="B Nazanin" panose="00000400000000000000" pitchFamily="2" charset="-78"/>
              </a:rPr>
              <a:t>تشخیص داده </a:t>
            </a:r>
            <a:r>
              <a:rPr lang="fa-IR" b="1" dirty="0">
                <a:solidFill>
                  <a:prstClr val="black"/>
                </a:solidFill>
                <a:cs typeface="B Nazanin" panose="00000400000000000000" pitchFamily="2" charset="-78"/>
              </a:rPr>
              <a:t>شد</a:t>
            </a:r>
          </a:p>
          <a:p>
            <a:pPr marL="342900" indent="-342900" algn="justLow">
              <a:buFont typeface="Arial" panose="020B0604020202020204" pitchFamily="34" charset="0"/>
              <a:buChar char="•"/>
            </a:pPr>
            <a:r>
              <a:rPr lang="fa-IR" b="1" dirty="0">
                <a:solidFill>
                  <a:prstClr val="black"/>
                </a:solidFill>
                <a:cs typeface="B Nazanin" panose="00000400000000000000" pitchFamily="2" charset="-78"/>
              </a:rPr>
              <a:t>فراهم آوردن شرایط بازگرداندن فعالیت ها و جمعیت ها به محدوده درون شهرها مشکل </a:t>
            </a:r>
            <a:r>
              <a:rPr lang="fa-IR" b="1" dirty="0">
                <a:solidFill>
                  <a:prstClr val="black"/>
                </a:solidFill>
                <a:cs typeface="B Nazanin" panose="00000400000000000000" pitchFamily="2" charset="-78"/>
              </a:rPr>
              <a:t>است</a:t>
            </a:r>
          </a:p>
          <a:p>
            <a:pPr marL="342900" indent="-342900" algn="justLow">
              <a:buFont typeface="Arial" panose="020B0604020202020204" pitchFamily="34" charset="0"/>
              <a:buChar char="•"/>
            </a:pPr>
            <a:r>
              <a:rPr lang="fa-IR" b="1" dirty="0">
                <a:solidFill>
                  <a:prstClr val="black"/>
                </a:solidFill>
                <a:cs typeface="B Nazanin" panose="00000400000000000000" pitchFamily="2" charset="-78"/>
              </a:rPr>
              <a:t>آزمون </a:t>
            </a:r>
            <a:r>
              <a:rPr lang="fa-IR" b="1" dirty="0">
                <a:solidFill>
                  <a:srgbClr val="B31166"/>
                </a:solidFill>
                <a:cs typeface="B Nazanin" panose="00000400000000000000" pitchFamily="2" charset="-78"/>
              </a:rPr>
              <a:t>قابلیت پذیرش </a:t>
            </a:r>
            <a:r>
              <a:rPr lang="fa-IR" b="1" dirty="0">
                <a:solidFill>
                  <a:prstClr val="black"/>
                </a:solidFill>
                <a:cs typeface="B Nazanin" panose="00000400000000000000" pitchFamily="2" charset="-78"/>
              </a:rPr>
              <a:t>بوسیله مصاحبه از ۳۲۸۵ نفر انجام شد. از این افراد درباره </a:t>
            </a:r>
            <a:r>
              <a:rPr lang="fa-IR" b="1" dirty="0">
                <a:solidFill>
                  <a:srgbClr val="FF0000"/>
                </a:solidFill>
                <a:cs typeface="B Nazanin" panose="00000400000000000000" pitchFamily="2" charset="-78"/>
              </a:rPr>
              <a:t>رضایت از محدوده سکونت و رضایت از مسکن </a:t>
            </a:r>
            <a:r>
              <a:rPr lang="fa-IR" b="1" dirty="0">
                <a:solidFill>
                  <a:prstClr val="black"/>
                </a:solidFill>
                <a:cs typeface="B Nazanin" panose="00000400000000000000" pitchFamily="2" charset="-78"/>
              </a:rPr>
              <a:t>پرسش شد که در هر دو </a:t>
            </a:r>
            <a:r>
              <a:rPr lang="fa-IR" b="1" dirty="0">
                <a:solidFill>
                  <a:srgbClr val="B31166"/>
                </a:solidFill>
                <a:cs typeface="B Nazanin" panose="00000400000000000000" pitchFamily="2" charset="-78"/>
              </a:rPr>
              <a:t>پایین ترین سطح رضایت در مراکز شهری و بالاترین در محدوده های روستایی </a:t>
            </a:r>
            <a:r>
              <a:rPr lang="fa-IR" b="1" dirty="0">
                <a:solidFill>
                  <a:prstClr val="black"/>
                </a:solidFill>
                <a:cs typeface="B Nazanin" panose="00000400000000000000" pitchFamily="2" charset="-78"/>
              </a:rPr>
              <a:t>بوده </a:t>
            </a:r>
            <a:r>
              <a:rPr lang="fa-IR" b="1" dirty="0">
                <a:solidFill>
                  <a:prstClr val="black"/>
                </a:solidFill>
                <a:cs typeface="B Nazanin" panose="00000400000000000000" pitchFamily="2" charset="-78"/>
              </a:rPr>
              <a:t>است</a:t>
            </a:r>
          </a:p>
          <a:p>
            <a:pPr marL="342900" indent="-342900" algn="justLow">
              <a:buFont typeface="Arial" panose="020B0604020202020204" pitchFamily="34" charset="0"/>
              <a:buChar char="•"/>
            </a:pPr>
            <a:r>
              <a:rPr lang="fa-IR" b="1" dirty="0">
                <a:solidFill>
                  <a:prstClr val="black"/>
                </a:solidFill>
                <a:cs typeface="B Nazanin" panose="00000400000000000000" pitchFamily="2" charset="-78"/>
              </a:rPr>
              <a:t>نتایج یک رابطه معکوس را بین رضایت و تراکم جمعیتی محدوده نشان می دهد و بسیاری از مکان هایی که از نظر فشردگی شهری بهترین مکان ها هستند پایین ترین محبوبیت را برای ساکنین </a:t>
            </a:r>
            <a:r>
              <a:rPr lang="fa-IR" b="1" dirty="0">
                <a:solidFill>
                  <a:prstClr val="black"/>
                </a:solidFill>
                <a:cs typeface="B Nazanin" panose="00000400000000000000" pitchFamily="2" charset="-78"/>
              </a:rPr>
              <a:t>دارند.</a:t>
            </a:r>
            <a:endParaRPr lang="fa-IR" b="1" dirty="0">
              <a:solidFill>
                <a:prstClr val="black"/>
              </a:solidFill>
              <a:cs typeface="B Nazanin" panose="00000400000000000000" pitchFamily="2" charset="-78"/>
            </a:endParaRPr>
          </a:p>
        </p:txBody>
      </p:sp>
      <p:sp>
        <p:nvSpPr>
          <p:cNvPr id="20" name="Rectangle 19"/>
          <p:cNvSpPr/>
          <p:nvPr/>
        </p:nvSpPr>
        <p:spPr>
          <a:xfrm>
            <a:off x="483326" y="4490321"/>
            <a:ext cx="9819768" cy="2067079"/>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buFont typeface="Arial" panose="020B0604020202020204" pitchFamily="34" charset="0"/>
              <a:buChar char="•"/>
            </a:pPr>
            <a:r>
              <a:rPr lang="ar-SA" sz="2000" b="1" dirty="0">
                <a:solidFill>
                  <a:prstClr val="black"/>
                </a:solidFill>
                <a:cs typeface="B Nazanin" panose="00000400000000000000" pitchFamily="2" charset="-78"/>
              </a:rPr>
              <a:t>تئوری شهر فشرده سعی دارد با تحوّل </a:t>
            </a:r>
            <a:r>
              <a:rPr lang="ar-SA" sz="2000" b="1" dirty="0">
                <a:solidFill>
                  <a:prstClr val="black"/>
                </a:solidFill>
                <a:cs typeface="B Nazanin" panose="00000400000000000000" pitchFamily="2" charset="-78"/>
              </a:rPr>
              <a:t>در عناصر فرم کالبدی شهر، زمینة پایداری بیشتر آن را فراهم سازد </a:t>
            </a:r>
            <a:endParaRPr lang="fa-IR" sz="2000" b="1" dirty="0">
              <a:solidFill>
                <a:prstClr val="black"/>
              </a:solidFill>
              <a:cs typeface="B Nazanin" panose="00000400000000000000" pitchFamily="2" charset="-78"/>
            </a:endParaRPr>
          </a:p>
          <a:p>
            <a:pPr marL="342900" indent="-342900">
              <a:buFont typeface="Arial" panose="020B0604020202020204" pitchFamily="34" charset="0"/>
              <a:buChar char="•"/>
            </a:pPr>
            <a:r>
              <a:rPr lang="ar-SA" sz="2000" b="1" dirty="0">
                <a:solidFill>
                  <a:srgbClr val="B31166"/>
                </a:solidFill>
                <a:cs typeface="B Nazanin" panose="00000400000000000000" pitchFamily="2" charset="-78"/>
              </a:rPr>
              <a:t>ارتقای </a:t>
            </a:r>
            <a:r>
              <a:rPr lang="ar-SA" sz="2000" b="1" dirty="0">
                <a:solidFill>
                  <a:srgbClr val="B31166"/>
                </a:solidFill>
                <a:cs typeface="B Nazanin" panose="00000400000000000000" pitchFamily="2" charset="-78"/>
              </a:rPr>
              <a:t>کیفیت محیط زندگی </a:t>
            </a:r>
            <a:r>
              <a:rPr lang="ar-SA" sz="2000" b="1" dirty="0">
                <a:solidFill>
                  <a:prstClr val="black"/>
                </a:solidFill>
                <a:cs typeface="B Nazanin" panose="00000400000000000000" pitchFamily="2" charset="-78"/>
              </a:rPr>
              <a:t>را در نواحی شهری موجب </a:t>
            </a:r>
            <a:r>
              <a:rPr lang="ar-SA" sz="2000" b="1" dirty="0">
                <a:solidFill>
                  <a:prstClr val="black"/>
                </a:solidFill>
                <a:cs typeface="B Nazanin" panose="00000400000000000000" pitchFamily="2" charset="-78"/>
              </a:rPr>
              <a:t>شود</a:t>
            </a:r>
            <a:endParaRPr lang="fa-IR" sz="2000" b="1" dirty="0">
              <a:solidFill>
                <a:prstClr val="black"/>
              </a:solidFill>
              <a:cs typeface="B Nazanin" panose="00000400000000000000" pitchFamily="2" charset="-78"/>
            </a:endParaRPr>
          </a:p>
          <a:p>
            <a:pPr marL="342900" indent="-342900">
              <a:buFont typeface="Arial" panose="020B0604020202020204" pitchFamily="34" charset="0"/>
              <a:buChar char="•"/>
            </a:pPr>
            <a:r>
              <a:rPr lang="ar-SA" sz="2000" b="1" dirty="0">
                <a:solidFill>
                  <a:prstClr val="black"/>
                </a:solidFill>
                <a:cs typeface="B Nazanin" panose="00000400000000000000" pitchFamily="2" charset="-78"/>
              </a:rPr>
              <a:t>در </a:t>
            </a:r>
            <a:r>
              <a:rPr lang="ar-SA" sz="2000" b="1" dirty="0">
                <a:solidFill>
                  <a:prstClr val="black"/>
                </a:solidFill>
                <a:cs typeface="B Nazanin" panose="00000400000000000000" pitchFamily="2" charset="-78"/>
              </a:rPr>
              <a:t>این الگو، </a:t>
            </a:r>
            <a:r>
              <a:rPr lang="ar-SA" sz="2000" b="1" dirty="0">
                <a:solidFill>
                  <a:srgbClr val="B31166"/>
                </a:solidFill>
                <a:cs typeface="B Nazanin" panose="00000400000000000000" pitchFamily="2" charset="-78"/>
              </a:rPr>
              <a:t>تراکم</a:t>
            </a:r>
            <a:r>
              <a:rPr lang="fa-IR" sz="2000" b="1" dirty="0">
                <a:solidFill>
                  <a:prstClr val="black"/>
                </a:solidFill>
                <a:cs typeface="B Nazanin" panose="00000400000000000000" pitchFamily="2" charset="-78"/>
              </a:rPr>
              <a:t> </a:t>
            </a:r>
            <a:r>
              <a:rPr lang="ar-SA" sz="2000" b="1" dirty="0">
                <a:solidFill>
                  <a:prstClr val="black"/>
                </a:solidFill>
                <a:cs typeface="B Nazanin" panose="00000400000000000000" pitchFamily="2" charset="-78"/>
              </a:rPr>
              <a:t>شكلی </a:t>
            </a:r>
            <a:r>
              <a:rPr lang="ar-SA" sz="2000" b="1" dirty="0">
                <a:solidFill>
                  <a:srgbClr val="B31166"/>
                </a:solidFill>
                <a:cs typeface="B Nazanin" panose="00000400000000000000" pitchFamily="2" charset="-78"/>
              </a:rPr>
              <a:t>معقول و منطقی </a:t>
            </a:r>
            <a:r>
              <a:rPr lang="ar-SA" sz="2000" b="1" dirty="0">
                <a:solidFill>
                  <a:prstClr val="black"/>
                </a:solidFill>
                <a:cs typeface="B Nazanin" panose="00000400000000000000" pitchFamily="2" charset="-78"/>
              </a:rPr>
              <a:t>دارد، </a:t>
            </a:r>
            <a:endParaRPr lang="fa-IR" sz="2000" b="1" dirty="0">
              <a:solidFill>
                <a:prstClr val="black"/>
              </a:solidFill>
              <a:cs typeface="B Nazanin" panose="00000400000000000000" pitchFamily="2" charset="-78"/>
            </a:endParaRPr>
          </a:p>
          <a:p>
            <a:pPr marL="342900" indent="-342900">
              <a:buFont typeface="Arial" panose="020B0604020202020204" pitchFamily="34" charset="0"/>
              <a:buChar char="•"/>
            </a:pPr>
            <a:r>
              <a:rPr lang="ar-SA" sz="2000" b="1" dirty="0">
                <a:solidFill>
                  <a:prstClr val="black"/>
                </a:solidFill>
                <a:cs typeface="B Nazanin" panose="00000400000000000000" pitchFamily="2" charset="-78"/>
              </a:rPr>
              <a:t>فضای </a:t>
            </a:r>
            <a:r>
              <a:rPr lang="ar-SA" sz="2000" b="1" dirty="0">
                <a:solidFill>
                  <a:prstClr val="black"/>
                </a:solidFill>
                <a:cs typeface="B Nazanin" panose="00000400000000000000" pitchFamily="2" charset="-78"/>
              </a:rPr>
              <a:t>شهری از </a:t>
            </a:r>
            <a:r>
              <a:rPr lang="ar-SA" sz="2000" b="1" dirty="0">
                <a:solidFill>
                  <a:srgbClr val="B31166"/>
                </a:solidFill>
                <a:cs typeface="B Nazanin" panose="00000400000000000000" pitchFamily="2" charset="-78"/>
              </a:rPr>
              <a:t>عملكردهای مختلفی </a:t>
            </a:r>
            <a:r>
              <a:rPr lang="ar-SA" sz="2000" b="1" dirty="0">
                <a:solidFill>
                  <a:prstClr val="black"/>
                </a:solidFill>
                <a:cs typeface="B Nazanin" panose="00000400000000000000" pitchFamily="2" charset="-78"/>
              </a:rPr>
              <a:t>تلفیق </a:t>
            </a:r>
            <a:r>
              <a:rPr lang="ar-SA" sz="2000" b="1" dirty="0">
                <a:solidFill>
                  <a:prstClr val="black"/>
                </a:solidFill>
                <a:cs typeface="B Nazanin" panose="00000400000000000000" pitchFamily="2" charset="-78"/>
              </a:rPr>
              <a:t>شده</a:t>
            </a:r>
            <a:endParaRPr lang="fa-IR" sz="2000" b="1" dirty="0">
              <a:solidFill>
                <a:prstClr val="black"/>
              </a:solidFill>
              <a:cs typeface="B Nazanin" panose="00000400000000000000" pitchFamily="2" charset="-78"/>
            </a:endParaRPr>
          </a:p>
          <a:p>
            <a:pPr marL="342900" indent="-342900">
              <a:buFont typeface="Arial" panose="020B0604020202020204" pitchFamily="34" charset="0"/>
              <a:buChar char="•"/>
            </a:pPr>
            <a:r>
              <a:rPr lang="ar-SA" sz="2000" b="1" dirty="0">
                <a:solidFill>
                  <a:prstClr val="black"/>
                </a:solidFill>
                <a:cs typeface="B Nazanin" panose="00000400000000000000" pitchFamily="2" charset="-78"/>
              </a:rPr>
              <a:t>زندگی شهری</a:t>
            </a:r>
            <a:r>
              <a:rPr lang="en-US" sz="2000" b="1" dirty="0">
                <a:solidFill>
                  <a:prstClr val="black"/>
                </a:solidFill>
                <a:cs typeface="B Nazanin" panose="00000400000000000000" pitchFamily="2" charset="-78"/>
              </a:rPr>
              <a:t> </a:t>
            </a:r>
            <a:r>
              <a:rPr lang="ar-SA" sz="2000" b="1" dirty="0">
                <a:solidFill>
                  <a:prstClr val="black"/>
                </a:solidFill>
                <a:cs typeface="B Nazanin" panose="00000400000000000000" pitchFamily="2" charset="-78"/>
              </a:rPr>
              <a:t>بیش </a:t>
            </a:r>
            <a:r>
              <a:rPr lang="ar-SA" sz="2000" b="1" dirty="0">
                <a:solidFill>
                  <a:prstClr val="black"/>
                </a:solidFill>
                <a:cs typeface="B Nazanin" panose="00000400000000000000" pitchFamily="2" charset="-78"/>
              </a:rPr>
              <a:t>از آنكه بر استفاده از اتومبیل استوار باشد، مبتنی بر </a:t>
            </a:r>
            <a:r>
              <a:rPr lang="ar-SA" sz="2000" b="1" dirty="0">
                <a:solidFill>
                  <a:srgbClr val="B31166"/>
                </a:solidFill>
                <a:cs typeface="B Nazanin" panose="00000400000000000000" pitchFamily="2" charset="-78"/>
              </a:rPr>
              <a:t>سیستمهای پیاده و حمل و نقل </a:t>
            </a:r>
            <a:r>
              <a:rPr lang="ar-SA" sz="2000" b="1" dirty="0">
                <a:solidFill>
                  <a:srgbClr val="B31166"/>
                </a:solidFill>
                <a:cs typeface="B Nazanin" panose="00000400000000000000" pitchFamily="2" charset="-78"/>
              </a:rPr>
              <a:t>عمومی</a:t>
            </a:r>
            <a:r>
              <a:rPr lang="en-US" sz="2000" b="1" dirty="0">
                <a:solidFill>
                  <a:srgbClr val="B31166"/>
                </a:solidFill>
                <a:cs typeface="B Nazanin" panose="00000400000000000000" pitchFamily="2" charset="-78"/>
              </a:rPr>
              <a:t> </a:t>
            </a:r>
            <a:r>
              <a:rPr lang="ar-SA" sz="2000" b="1" dirty="0">
                <a:solidFill>
                  <a:prstClr val="black"/>
                </a:solidFill>
                <a:cs typeface="B Nazanin" panose="00000400000000000000" pitchFamily="2" charset="-78"/>
              </a:rPr>
              <a:t>است</a:t>
            </a:r>
            <a:r>
              <a:rPr lang="ar-SA" sz="2000" b="1" dirty="0">
                <a:solidFill>
                  <a:prstClr val="black"/>
                </a:solidFill>
                <a:cs typeface="B Nazanin" panose="00000400000000000000" pitchFamily="2" charset="-78"/>
              </a:rPr>
              <a:t>.</a:t>
            </a:r>
            <a:endParaRPr lang="fa-IR" sz="2000" b="1" dirty="0">
              <a:solidFill>
                <a:prstClr val="black"/>
              </a:solidFill>
              <a:cs typeface="B Nazanin" panose="00000400000000000000" pitchFamily="2" charset="-78"/>
            </a:endParaRPr>
          </a:p>
        </p:txBody>
      </p:sp>
      <p:sp>
        <p:nvSpPr>
          <p:cNvPr id="15" name="Right Arrow 14"/>
          <p:cNvSpPr/>
          <p:nvPr/>
        </p:nvSpPr>
        <p:spPr>
          <a:xfrm rot="10800000">
            <a:off x="10515601" y="2087287"/>
            <a:ext cx="1165534" cy="2067078"/>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برهنی</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1997</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
        <p:nvSpPr>
          <p:cNvPr id="9" name="Right Arrow 8"/>
          <p:cNvSpPr/>
          <p:nvPr/>
        </p:nvSpPr>
        <p:spPr>
          <a:xfrm rot="10800000">
            <a:off x="10515601" y="4490321"/>
            <a:ext cx="1165534" cy="2067078"/>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ادوارد</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1999</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568237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پیشینه پژوهش</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8" name="Rectangle 17"/>
          <p:cNvSpPr/>
          <p:nvPr/>
        </p:nvSpPr>
        <p:spPr>
          <a:xfrm>
            <a:off x="483326" y="2087286"/>
            <a:ext cx="9819767" cy="2067079"/>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fa-IR" sz="2000" b="1" dirty="0">
                <a:solidFill>
                  <a:prstClr val="black"/>
                </a:solidFill>
                <a:cs typeface="B Nazanin" panose="00000400000000000000" pitchFamily="2" charset="-78"/>
              </a:rPr>
              <a:t>با استفاده از داده های ملی کشور هلند دریافت که میانگین </a:t>
            </a:r>
            <a:r>
              <a:rPr lang="fa-IR" sz="2000" b="1" dirty="0">
                <a:solidFill>
                  <a:srgbClr val="B31166"/>
                </a:solidFill>
                <a:cs typeface="B Nazanin" panose="00000400000000000000" pitchFamily="2" charset="-78"/>
              </a:rPr>
              <a:t>سرانه مصرف انرژی برای حمل و نقل در انواع مختلف فرم های شهری </a:t>
            </a:r>
            <a:r>
              <a:rPr lang="fa-IR" sz="2000" b="1" dirty="0">
                <a:solidFill>
                  <a:prstClr val="black"/>
                </a:solidFill>
                <a:cs typeface="B Nazanin" panose="00000400000000000000" pitchFamily="2" charset="-78"/>
              </a:rPr>
              <a:t>در </a:t>
            </a:r>
            <a:r>
              <a:rPr lang="fa-IR" sz="2000" b="1" dirty="0">
                <a:solidFill>
                  <a:srgbClr val="B31166"/>
                </a:solidFill>
                <a:cs typeface="B Nazanin" panose="00000400000000000000" pitchFamily="2" charset="-78"/>
              </a:rPr>
              <a:t>حدود ۵ درصد </a:t>
            </a:r>
            <a:r>
              <a:rPr lang="fa-IR" sz="2000" b="1" dirty="0">
                <a:solidFill>
                  <a:prstClr val="black"/>
                </a:solidFill>
                <a:cs typeface="B Nazanin" panose="00000400000000000000" pitchFamily="2" charset="-78"/>
              </a:rPr>
              <a:t>تغییر می کند. </a:t>
            </a:r>
            <a:endParaRPr lang="fa-IR" sz="2000" b="1" dirty="0">
              <a:solidFill>
                <a:prstClr val="black"/>
              </a:solidFill>
              <a:cs typeface="B Nazanin" panose="00000400000000000000" pitchFamily="2" charset="-78"/>
            </a:endParaRPr>
          </a:p>
          <a:p>
            <a:pPr marL="342900" indent="-342900" algn="justLow">
              <a:buFont typeface="Arial" panose="020B0604020202020204" pitchFamily="34" charset="0"/>
              <a:buChar char="•"/>
            </a:pPr>
            <a:r>
              <a:rPr lang="fa-IR" sz="2000" b="1" dirty="0">
                <a:solidFill>
                  <a:prstClr val="black"/>
                </a:solidFill>
                <a:cs typeface="B Nazanin" panose="00000400000000000000" pitchFamily="2" charset="-78"/>
              </a:rPr>
              <a:t>در </a:t>
            </a:r>
            <a:r>
              <a:rPr lang="fa-IR" sz="2000" b="1" dirty="0">
                <a:solidFill>
                  <a:prstClr val="black"/>
                </a:solidFill>
                <a:cs typeface="B Nazanin" panose="00000400000000000000" pitchFamily="2" charset="-78"/>
              </a:rPr>
              <a:t>این مطالعه مشخص شد که در کشور هلند شهر فشرده اثر قابل توجهی بر روی </a:t>
            </a:r>
            <a:r>
              <a:rPr lang="fa-IR" sz="2000" b="1" dirty="0">
                <a:solidFill>
                  <a:srgbClr val="B31166"/>
                </a:solidFill>
                <a:cs typeface="B Nazanin" panose="00000400000000000000" pitchFamily="2" charset="-78"/>
              </a:rPr>
              <a:t>کاهش مصرف انرژی </a:t>
            </a:r>
            <a:r>
              <a:rPr lang="fa-IR" sz="2000" b="1" dirty="0">
                <a:solidFill>
                  <a:prstClr val="black"/>
                </a:solidFill>
                <a:cs typeface="B Nazanin" panose="00000400000000000000" pitchFamily="2" charset="-78"/>
              </a:rPr>
              <a:t>ندارد. </a:t>
            </a:r>
          </a:p>
        </p:txBody>
      </p:sp>
      <p:sp>
        <p:nvSpPr>
          <p:cNvPr id="20" name="Rectangle 19"/>
          <p:cNvSpPr/>
          <p:nvPr/>
        </p:nvSpPr>
        <p:spPr>
          <a:xfrm>
            <a:off x="483326" y="4490321"/>
            <a:ext cx="9819768" cy="2067079"/>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buFont typeface="Arial" panose="020B0604020202020204" pitchFamily="34" charset="0"/>
              <a:buChar char="•"/>
            </a:pPr>
            <a:r>
              <a:rPr lang="fa-IR" sz="2000" b="1" dirty="0">
                <a:solidFill>
                  <a:prstClr val="black"/>
                </a:solidFill>
                <a:cs typeface="B Nazanin" panose="00000400000000000000" pitchFamily="2" charset="-78"/>
              </a:rPr>
              <a:t>با مرور مطالعات </a:t>
            </a:r>
            <a:r>
              <a:rPr lang="fa-IR" sz="2000" b="1" dirty="0">
                <a:solidFill>
                  <a:prstClr val="black"/>
                </a:solidFill>
                <a:cs typeface="B Nazanin" panose="00000400000000000000" pitchFamily="2" charset="-78"/>
              </a:rPr>
              <a:t>تجربی </a:t>
            </a:r>
            <a:r>
              <a:rPr lang="fa-IR" sz="2000" b="1" dirty="0">
                <a:solidFill>
                  <a:srgbClr val="B31166"/>
                </a:solidFill>
                <a:cs typeface="B Nazanin" panose="00000400000000000000" pitchFamily="2" charset="-78"/>
              </a:rPr>
              <a:t>تأثیر فرم شهری بر روی حمل و نقل </a:t>
            </a:r>
            <a:r>
              <a:rPr lang="fa-IR" sz="2000" b="1" dirty="0">
                <a:solidFill>
                  <a:prstClr val="black"/>
                </a:solidFill>
                <a:cs typeface="B Nazanin" panose="00000400000000000000" pitchFamily="2" charset="-78"/>
              </a:rPr>
              <a:t>دریافت که نتایج تحقیقات ثابت نیستند. </a:t>
            </a:r>
            <a:endParaRPr lang="fa-IR" sz="2000" b="1" dirty="0">
              <a:solidFill>
                <a:prstClr val="black"/>
              </a:solidFill>
              <a:cs typeface="B Nazanin" panose="00000400000000000000" pitchFamily="2" charset="-78"/>
            </a:endParaRPr>
          </a:p>
          <a:p>
            <a:pPr marL="342900" indent="-342900">
              <a:buFont typeface="Arial" panose="020B0604020202020204" pitchFamily="34" charset="0"/>
              <a:buChar char="•"/>
            </a:pPr>
            <a:r>
              <a:rPr lang="fa-IR" sz="2000" b="1" dirty="0">
                <a:solidFill>
                  <a:prstClr val="black"/>
                </a:solidFill>
                <a:cs typeface="B Nazanin" panose="00000400000000000000" pitchFamily="2" charset="-78"/>
              </a:rPr>
              <a:t>بسیاری </a:t>
            </a:r>
            <a:r>
              <a:rPr lang="fa-IR" sz="2000" b="1" dirty="0">
                <a:solidFill>
                  <a:prstClr val="black"/>
                </a:solidFill>
                <a:cs typeface="B Nazanin" panose="00000400000000000000" pitchFamily="2" charset="-78"/>
              </a:rPr>
              <a:t>از این مطالعات یک پارامتر سفر (فاصله، زمان، فراوانی) را به جای ارزیابی کامل تر لحاظ می کنند</a:t>
            </a:r>
            <a:r>
              <a:rPr lang="fa-IR" sz="2000" b="1" dirty="0">
                <a:solidFill>
                  <a:prstClr val="black"/>
                </a:solidFill>
                <a:cs typeface="B Nazanin" panose="00000400000000000000" pitchFamily="2" charset="-78"/>
              </a:rPr>
              <a:t>.</a:t>
            </a:r>
          </a:p>
          <a:p>
            <a:pPr marL="342900" indent="-342900">
              <a:buFont typeface="Arial" panose="020B0604020202020204" pitchFamily="34" charset="0"/>
              <a:buChar char="•"/>
            </a:pPr>
            <a:r>
              <a:rPr lang="fa-IR" sz="2000" b="1" dirty="0">
                <a:solidFill>
                  <a:prstClr val="black"/>
                </a:solidFill>
                <a:cs typeface="B Nazanin" panose="00000400000000000000" pitchFamily="2" charset="-78"/>
              </a:rPr>
              <a:t>بررسی </a:t>
            </a:r>
            <a:r>
              <a:rPr lang="fa-IR" sz="2000" b="1" dirty="0">
                <a:solidFill>
                  <a:prstClr val="black"/>
                </a:solidFill>
                <a:cs typeface="B Nazanin" panose="00000400000000000000" pitchFamily="2" charset="-78"/>
              </a:rPr>
              <a:t>سفرهای ملی انگلستان به این نتیجه رسید که بیشترین تعداد سفر در محدوده هایی است که تراکم جمعیتی پایین است و پایین ترین تعداد سفر در مکان هایی است که تراکم جمعیت بالاست</a:t>
            </a:r>
            <a:r>
              <a:rPr lang="fa-IR" sz="2000" b="1" dirty="0">
                <a:solidFill>
                  <a:prstClr val="black"/>
                </a:solidFill>
                <a:cs typeface="B Nazanin" panose="00000400000000000000" pitchFamily="2" charset="-78"/>
              </a:rPr>
              <a:t>.</a:t>
            </a:r>
          </a:p>
          <a:p>
            <a:pPr marL="342900" indent="-342900">
              <a:buFont typeface="Arial" panose="020B0604020202020204" pitchFamily="34" charset="0"/>
              <a:buChar char="•"/>
            </a:pPr>
            <a:r>
              <a:rPr lang="fa-IR" sz="2000" b="1" dirty="0">
                <a:solidFill>
                  <a:prstClr val="black"/>
                </a:solidFill>
                <a:cs typeface="B Nazanin" panose="00000400000000000000" pitchFamily="2" charset="-78"/>
              </a:rPr>
              <a:t>هال </a:t>
            </a:r>
            <a:r>
              <a:rPr lang="fa-IR" sz="2000" b="1" dirty="0">
                <a:solidFill>
                  <a:prstClr val="black"/>
                </a:solidFill>
                <a:cs typeface="B Nazanin" panose="00000400000000000000" pitchFamily="2" charset="-78"/>
              </a:rPr>
              <a:t>نتیجه می گیرد که </a:t>
            </a:r>
            <a:r>
              <a:rPr lang="fa-IR" sz="2000" b="1" dirty="0">
                <a:solidFill>
                  <a:srgbClr val="B31166"/>
                </a:solidFill>
                <a:cs typeface="B Nazanin" panose="00000400000000000000" pitchFamily="2" charset="-78"/>
              </a:rPr>
              <a:t>سفر بیشتر وابسته به قیمت سوخت و درآمد است تا تراکم </a:t>
            </a:r>
            <a:r>
              <a:rPr lang="fa-IR" sz="2000" b="1" dirty="0">
                <a:solidFill>
                  <a:srgbClr val="B31166"/>
                </a:solidFill>
                <a:cs typeface="B Nazanin" panose="00000400000000000000" pitchFamily="2" charset="-78"/>
              </a:rPr>
              <a:t>جمعیتی</a:t>
            </a:r>
            <a:r>
              <a:rPr lang="fa-IR" sz="2000" b="1" dirty="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sp>
        <p:nvSpPr>
          <p:cNvPr id="15" name="Right Arrow 14"/>
          <p:cNvSpPr/>
          <p:nvPr/>
        </p:nvSpPr>
        <p:spPr>
          <a:xfrm rot="10800000">
            <a:off x="10515601" y="2087287"/>
            <a:ext cx="1165534" cy="2067078"/>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بومن</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2000</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
        <p:nvSpPr>
          <p:cNvPr id="9" name="Right Arrow 8"/>
          <p:cNvSpPr/>
          <p:nvPr/>
        </p:nvSpPr>
        <p:spPr>
          <a:xfrm rot="10800000">
            <a:off x="10515601" y="4490321"/>
            <a:ext cx="1165534" cy="2067078"/>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پیتر هال</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2001</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21735918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پیشینه پژوهش</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8" name="Rectangle 17"/>
          <p:cNvSpPr/>
          <p:nvPr/>
        </p:nvSpPr>
        <p:spPr>
          <a:xfrm>
            <a:off x="483326" y="2087286"/>
            <a:ext cx="9819767" cy="2067079"/>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ar-SA" b="1" dirty="0">
                <a:solidFill>
                  <a:prstClr val="black"/>
                </a:solidFill>
                <a:cs typeface="B Nazanin" panose="00000400000000000000" pitchFamily="2" charset="-78"/>
              </a:rPr>
              <a:t>به </a:t>
            </a:r>
            <a:r>
              <a:rPr lang="ar-SA" b="1" dirty="0">
                <a:solidFill>
                  <a:prstClr val="black"/>
                </a:solidFill>
                <a:cs typeface="B Nazanin" panose="00000400000000000000" pitchFamily="2" charset="-78"/>
              </a:rPr>
              <a:t>طور کلی سه بعد شهر فشرده از نظر برتون عبارتند از: شهر </a:t>
            </a:r>
            <a:r>
              <a:rPr lang="ar-SA" b="1" dirty="0">
                <a:solidFill>
                  <a:srgbClr val="B31166"/>
                </a:solidFill>
                <a:cs typeface="B Nazanin" panose="00000400000000000000" pitchFamily="2" charset="-78"/>
              </a:rPr>
              <a:t>پرتراکم</a:t>
            </a:r>
            <a:r>
              <a:rPr lang="ar-SA" b="1" dirty="0">
                <a:solidFill>
                  <a:prstClr val="black"/>
                </a:solidFill>
                <a:cs typeface="B Nazanin" panose="00000400000000000000" pitchFamily="2" charset="-78"/>
              </a:rPr>
              <a:t>، شهر با </a:t>
            </a:r>
            <a:r>
              <a:rPr lang="ar-SA" b="1" dirty="0">
                <a:solidFill>
                  <a:srgbClr val="B31166"/>
                </a:solidFill>
                <a:cs typeface="B Nazanin" panose="00000400000000000000" pitchFamily="2" charset="-78"/>
              </a:rPr>
              <a:t>کاربری ترکیبی</a:t>
            </a:r>
            <a:r>
              <a:rPr lang="ar-SA" b="1" dirty="0">
                <a:solidFill>
                  <a:prstClr val="black"/>
                </a:solidFill>
                <a:cs typeface="B Nazanin" panose="00000400000000000000" pitchFamily="2" charset="-78"/>
              </a:rPr>
              <a:t>، شهر با </a:t>
            </a:r>
            <a:r>
              <a:rPr lang="ar-SA" b="1" dirty="0">
                <a:solidFill>
                  <a:srgbClr val="B31166"/>
                </a:solidFill>
                <a:cs typeface="B Nazanin" panose="00000400000000000000" pitchFamily="2" charset="-78"/>
              </a:rPr>
              <a:t>تشدید کاربری ها</a:t>
            </a:r>
            <a:r>
              <a:rPr lang="ar-SA" b="1" dirty="0">
                <a:solidFill>
                  <a:prstClr val="black"/>
                </a:solidFill>
                <a:cs typeface="B Nazanin" panose="00000400000000000000" pitchFamily="2" charset="-78"/>
              </a:rPr>
              <a:t>. </a:t>
            </a:r>
            <a:endParaRPr lang="fa-IR" b="1" dirty="0">
              <a:solidFill>
                <a:prstClr val="black"/>
              </a:solidFill>
              <a:cs typeface="B Nazanin" panose="00000400000000000000" pitchFamily="2" charset="-78"/>
            </a:endParaRPr>
          </a:p>
          <a:p>
            <a:pPr marL="342900" indent="-342900" algn="justLow">
              <a:buFont typeface="Arial" panose="020B0604020202020204" pitchFamily="34" charset="0"/>
              <a:buChar char="•"/>
            </a:pPr>
            <a:r>
              <a:rPr lang="fa-IR" b="1" dirty="0">
                <a:solidFill>
                  <a:srgbClr val="B31166"/>
                </a:solidFill>
                <a:cs typeface="B Nazanin" panose="00000400000000000000" pitchFamily="2" charset="-78"/>
              </a:rPr>
              <a:t>ارتباط </a:t>
            </a:r>
            <a:r>
              <a:rPr lang="fa-IR" b="1" dirty="0">
                <a:solidFill>
                  <a:srgbClr val="B31166"/>
                </a:solidFill>
                <a:cs typeface="B Nazanin" panose="00000400000000000000" pitchFamily="2" charset="-78"/>
              </a:rPr>
              <a:t>بین فشردگی شهری و برابری اجتماعی </a:t>
            </a:r>
            <a:r>
              <a:rPr lang="fa-IR" b="1" dirty="0">
                <a:solidFill>
                  <a:prstClr val="black"/>
                </a:solidFill>
                <a:cs typeface="B Nazanin" panose="00000400000000000000" pitchFamily="2" charset="-78"/>
              </a:rPr>
              <a:t>مورد توجه برتون قرار </a:t>
            </a:r>
            <a:r>
              <a:rPr lang="fa-IR" b="1" dirty="0">
                <a:solidFill>
                  <a:prstClr val="black"/>
                </a:solidFill>
                <a:cs typeface="B Nazanin" panose="00000400000000000000" pitchFamily="2" charset="-78"/>
              </a:rPr>
              <a:t>گرفت بررسی </a:t>
            </a:r>
            <a:r>
              <a:rPr lang="fa-IR" b="1" dirty="0">
                <a:solidFill>
                  <a:prstClr val="black"/>
                </a:solidFill>
                <a:cs typeface="B Nazanin" panose="00000400000000000000" pitchFamily="2" charset="-78"/>
              </a:rPr>
              <a:t>۲۵ نمونه از شهرهای مختلف </a:t>
            </a:r>
            <a:r>
              <a:rPr lang="fa-IR" b="1" dirty="0">
                <a:solidFill>
                  <a:prstClr val="black"/>
                </a:solidFill>
                <a:cs typeface="B Nazanin" panose="00000400000000000000" pitchFamily="2" charset="-78"/>
              </a:rPr>
              <a:t>انگلستان</a:t>
            </a:r>
          </a:p>
          <a:p>
            <a:pPr marL="342900" indent="-342900" algn="justLow">
              <a:buFont typeface="Arial" panose="020B0604020202020204" pitchFamily="34" charset="0"/>
              <a:buChar char="•"/>
            </a:pPr>
            <a:r>
              <a:rPr lang="fa-IR" b="1" dirty="0">
                <a:solidFill>
                  <a:prstClr val="black"/>
                </a:solidFill>
                <a:cs typeface="B Nazanin" panose="00000400000000000000" pitchFamily="2" charset="-78"/>
              </a:rPr>
              <a:t>متراکم </a:t>
            </a:r>
            <a:r>
              <a:rPr lang="fa-IR" b="1" dirty="0">
                <a:solidFill>
                  <a:prstClr val="black"/>
                </a:solidFill>
                <a:cs typeface="B Nazanin" panose="00000400000000000000" pitchFamily="2" charset="-78"/>
              </a:rPr>
              <a:t>بودن در ارتباط با برخی شاخص های برابری اجتماعی اثر منفی (مانند </a:t>
            </a:r>
            <a:r>
              <a:rPr lang="fa-IR" b="1" dirty="0">
                <a:solidFill>
                  <a:srgbClr val="FF0000"/>
                </a:solidFill>
                <a:cs typeface="B Nazanin" panose="00000400000000000000" pitchFamily="2" charset="-78"/>
              </a:rPr>
              <a:t>کاهش فضای داخلی خانه، دسترسی کمتر به فضای سبز، فقدان مسکن قابل قبول، افزایش سطوح جرم و جنایت</a:t>
            </a:r>
            <a:r>
              <a:rPr lang="fa-IR" b="1" dirty="0">
                <a:solidFill>
                  <a:prstClr val="black"/>
                </a:solidFill>
                <a:cs typeface="B Nazanin" panose="00000400000000000000" pitchFamily="2" charset="-78"/>
              </a:rPr>
              <a:t>، نرخ بیشتر مرگ و میر به علت </a:t>
            </a:r>
            <a:r>
              <a:rPr lang="fa-IR" b="1" dirty="0">
                <a:solidFill>
                  <a:srgbClr val="FF0000"/>
                </a:solidFill>
                <a:cs typeface="B Nazanin" panose="00000400000000000000" pitchFamily="2" charset="-78"/>
              </a:rPr>
              <a:t>بیماری های تنفسی</a:t>
            </a:r>
            <a:r>
              <a:rPr lang="fa-IR" b="1" dirty="0">
                <a:solidFill>
                  <a:prstClr val="black"/>
                </a:solidFill>
                <a:cs typeface="B Nazanin" panose="00000400000000000000" pitchFamily="2" charset="-78"/>
              </a:rPr>
              <a:t>) </a:t>
            </a:r>
            <a:endParaRPr lang="fa-IR" b="1" dirty="0">
              <a:solidFill>
                <a:prstClr val="black"/>
              </a:solidFill>
              <a:cs typeface="B Nazanin" panose="00000400000000000000" pitchFamily="2" charset="-78"/>
            </a:endParaRPr>
          </a:p>
          <a:p>
            <a:pPr marL="342900" indent="-342900" algn="justLow">
              <a:buFont typeface="Arial" panose="020B0604020202020204" pitchFamily="34" charset="0"/>
              <a:buChar char="•"/>
            </a:pPr>
            <a:r>
              <a:rPr lang="fa-IR" b="1" dirty="0">
                <a:solidFill>
                  <a:prstClr val="black"/>
                </a:solidFill>
                <a:cs typeface="B Nazanin" panose="00000400000000000000" pitchFamily="2" charset="-78"/>
              </a:rPr>
              <a:t>و</a:t>
            </a:r>
            <a:r>
              <a:rPr lang="fa-IR" b="1" dirty="0">
                <a:solidFill>
                  <a:prstClr val="black"/>
                </a:solidFill>
                <a:cs typeface="B Nazanin" panose="00000400000000000000" pitchFamily="2" charset="-78"/>
              </a:rPr>
              <a:t> </a:t>
            </a:r>
            <a:r>
              <a:rPr lang="fa-IR" b="1" dirty="0">
                <a:solidFill>
                  <a:prstClr val="black"/>
                </a:solidFill>
                <a:cs typeface="B Nazanin" panose="00000400000000000000" pitchFamily="2" charset="-78"/>
              </a:rPr>
              <a:t>بر روی برخی دیگر اثر مثبت (مانند </a:t>
            </a:r>
            <a:r>
              <a:rPr lang="fa-IR" b="1" dirty="0">
                <a:solidFill>
                  <a:srgbClr val="00B050"/>
                </a:solidFill>
                <a:cs typeface="B Nazanin" panose="00000400000000000000" pitchFamily="2" charset="-78"/>
              </a:rPr>
              <a:t>بهبود استفاده از وسایل نقليه همگانی، نرخ پائین مرگ و میر به علت بیماری های ذهنی، کاهش جداسازی اجتماعی، محدوده بیشتر برای پیاده روی و دوچرخه سواری</a:t>
            </a:r>
            <a:r>
              <a:rPr lang="fa-IR" b="1" dirty="0">
                <a:solidFill>
                  <a:prstClr val="black"/>
                </a:solidFill>
                <a:cs typeface="B Nazanin" panose="00000400000000000000" pitchFamily="2" charset="-78"/>
              </a:rPr>
              <a:t>، فرصت های شغلی برای افراد کم مهارت و دسترسی بهتر به تسهیلات</a:t>
            </a:r>
            <a:r>
              <a:rPr lang="fa-IR" b="1" dirty="0">
                <a:solidFill>
                  <a:prstClr val="black"/>
                </a:solidFill>
                <a:cs typeface="B Nazanin" panose="00000400000000000000" pitchFamily="2" charset="-78"/>
              </a:rPr>
              <a:t>)</a:t>
            </a:r>
            <a:endParaRPr lang="fa-IR" sz="2000" b="1" dirty="0">
              <a:solidFill>
                <a:prstClr val="black"/>
              </a:solidFill>
              <a:cs typeface="B Nazanin" panose="00000400000000000000" pitchFamily="2" charset="-78"/>
            </a:endParaRPr>
          </a:p>
        </p:txBody>
      </p:sp>
      <p:sp>
        <p:nvSpPr>
          <p:cNvPr id="20" name="Rectangle 19"/>
          <p:cNvSpPr/>
          <p:nvPr/>
        </p:nvSpPr>
        <p:spPr>
          <a:xfrm>
            <a:off x="483326" y="4490321"/>
            <a:ext cx="9819768" cy="2067079"/>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buFont typeface="Arial" panose="020B0604020202020204" pitchFamily="34" charset="0"/>
              <a:buChar char="•"/>
            </a:pPr>
            <a:r>
              <a:rPr lang="fa-IR" b="1" dirty="0">
                <a:solidFill>
                  <a:prstClr val="black"/>
                </a:solidFill>
                <a:cs typeface="B Nazanin" panose="00000400000000000000" pitchFamily="2" charset="-78"/>
              </a:rPr>
              <a:t>پژوهش دیگری مرتبط با بعد اجتماعی نشان داد که </a:t>
            </a:r>
            <a:r>
              <a:rPr lang="fa-IR" b="1" dirty="0">
                <a:solidFill>
                  <a:srgbClr val="00B050"/>
                </a:solidFill>
                <a:cs typeface="B Nazanin" panose="00000400000000000000" pitchFamily="2" charset="-78"/>
              </a:rPr>
              <a:t>رشد تراکم کمتر، افزایش رفاه را به همراه </a:t>
            </a:r>
            <a:r>
              <a:rPr lang="fa-IR" b="1" dirty="0">
                <a:solidFill>
                  <a:prstClr val="black"/>
                </a:solidFill>
                <a:cs typeface="B Nazanin" panose="00000400000000000000" pitchFamily="2" charset="-78"/>
              </a:rPr>
              <a:t>دارد</a:t>
            </a:r>
          </a:p>
          <a:p>
            <a:pPr marL="342900" indent="-342900">
              <a:buFont typeface="Arial" panose="020B0604020202020204" pitchFamily="34" charset="0"/>
              <a:buChar char="•"/>
            </a:pPr>
            <a:r>
              <a:rPr lang="fa-IR" b="1" dirty="0">
                <a:solidFill>
                  <a:prstClr val="black"/>
                </a:solidFill>
                <a:cs typeface="B Nazanin" panose="00000400000000000000" pitchFamily="2" charset="-78"/>
              </a:rPr>
              <a:t>تأكید </a:t>
            </a:r>
            <a:r>
              <a:rPr lang="fa-IR" b="1" dirty="0">
                <a:solidFill>
                  <a:prstClr val="black"/>
                </a:solidFill>
                <a:cs typeface="B Nazanin" panose="00000400000000000000" pitchFamily="2" charset="-78"/>
              </a:rPr>
              <a:t>آن ها بر روی این موضوع است که </a:t>
            </a:r>
            <a:r>
              <a:rPr lang="fa-IR" b="1" dirty="0">
                <a:solidFill>
                  <a:srgbClr val="00B050"/>
                </a:solidFill>
                <a:cs typeface="B Nazanin" panose="00000400000000000000" pitchFamily="2" charset="-78"/>
              </a:rPr>
              <a:t>ساکنین شهری اثرات محیطی رشد شهری را چگونه درک </a:t>
            </a:r>
            <a:r>
              <a:rPr lang="fa-IR" b="1" dirty="0">
                <a:solidFill>
                  <a:prstClr val="black"/>
                </a:solidFill>
                <a:cs typeface="B Nazanin" panose="00000400000000000000" pitchFamily="2" charset="-78"/>
              </a:rPr>
              <a:t>می کنند. </a:t>
            </a:r>
            <a:endParaRPr lang="fa-IR" b="1" dirty="0">
              <a:solidFill>
                <a:prstClr val="black"/>
              </a:solidFill>
              <a:cs typeface="B Nazanin" panose="00000400000000000000" pitchFamily="2" charset="-78"/>
            </a:endParaRPr>
          </a:p>
          <a:p>
            <a:pPr marL="342900" indent="-342900">
              <a:buFont typeface="Arial" panose="020B0604020202020204" pitchFamily="34" charset="0"/>
              <a:buChar char="•"/>
            </a:pPr>
            <a:r>
              <a:rPr lang="fa-IR" b="1" dirty="0">
                <a:solidFill>
                  <a:prstClr val="black"/>
                </a:solidFill>
                <a:cs typeface="B Nazanin" panose="00000400000000000000" pitchFamily="2" charset="-78"/>
              </a:rPr>
              <a:t>مطالعه </a:t>
            </a:r>
            <a:r>
              <a:rPr lang="fa-IR" b="1" dirty="0">
                <a:solidFill>
                  <a:prstClr val="black"/>
                </a:solidFill>
                <a:cs typeface="B Nazanin" panose="00000400000000000000" pitchFamily="2" charset="-78"/>
              </a:rPr>
              <a:t>آن ها بر روی تغییر بوجود آمده در رفاه بواسطه تغییرات در فضای باز در دسترس، زمین های روستایی اطراف شهرها و تراکم های شهری متفاوت از دیدگاه ساکنین، متمرکز شده بود. </a:t>
            </a:r>
            <a:endParaRPr lang="fa-IR" b="1" dirty="0">
              <a:solidFill>
                <a:prstClr val="black"/>
              </a:solidFill>
              <a:cs typeface="B Nazanin" panose="00000400000000000000" pitchFamily="2" charset="-78"/>
            </a:endParaRPr>
          </a:p>
          <a:p>
            <a:pPr marL="342900" indent="-342900">
              <a:buFont typeface="Arial" panose="020B0604020202020204" pitchFamily="34" charset="0"/>
              <a:buChar char="•"/>
            </a:pPr>
            <a:r>
              <a:rPr lang="fa-IR" b="1" dirty="0">
                <a:solidFill>
                  <a:prstClr val="black"/>
                </a:solidFill>
                <a:cs typeface="B Nazanin" panose="00000400000000000000" pitchFamily="2" charset="-78"/>
              </a:rPr>
              <a:t>آن </a:t>
            </a:r>
            <a:r>
              <a:rPr lang="fa-IR" b="1" dirty="0">
                <a:solidFill>
                  <a:prstClr val="black"/>
                </a:solidFill>
                <a:cs typeface="B Nazanin" panose="00000400000000000000" pitchFamily="2" charset="-78"/>
              </a:rPr>
              <a:t>ها مدلشان را بر روی بارسلونا آزمون کردند و دریافتند </a:t>
            </a:r>
            <a:r>
              <a:rPr lang="fa-IR" b="1" dirty="0">
                <a:solidFill>
                  <a:srgbClr val="00B050"/>
                </a:solidFill>
                <a:cs typeface="B Nazanin" panose="00000400000000000000" pitchFamily="2" charset="-78"/>
              </a:rPr>
              <a:t>که تراکم های کمتر و فضای باز بیشتر در حاشیه شهرها رفاه فردی درک شده را افزایش می دهد</a:t>
            </a:r>
            <a:endParaRPr lang="fa-IR" sz="2400" b="1" dirty="0">
              <a:solidFill>
                <a:srgbClr val="00B050"/>
              </a:solidFill>
              <a:cs typeface="B Nazanin" panose="00000400000000000000" pitchFamily="2" charset="-78"/>
            </a:endParaRPr>
          </a:p>
        </p:txBody>
      </p:sp>
      <p:sp>
        <p:nvSpPr>
          <p:cNvPr id="15" name="Right Arrow 14"/>
          <p:cNvSpPr/>
          <p:nvPr/>
        </p:nvSpPr>
        <p:spPr>
          <a:xfrm rot="10800000">
            <a:off x="10515601" y="2087287"/>
            <a:ext cx="1165534" cy="2067078"/>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برتون</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2002</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
        <p:nvSpPr>
          <p:cNvPr id="9" name="Right Arrow 8"/>
          <p:cNvSpPr/>
          <p:nvPr/>
        </p:nvSpPr>
        <p:spPr>
          <a:xfrm rot="10800000">
            <a:off x="10515601" y="4490321"/>
            <a:ext cx="1165534" cy="2067078"/>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گارسیا</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2003</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34473877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پیشینه پژوهش</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8" name="Rectangle 17"/>
          <p:cNvSpPr/>
          <p:nvPr/>
        </p:nvSpPr>
        <p:spPr>
          <a:xfrm>
            <a:off x="483326" y="2087286"/>
            <a:ext cx="9819767" cy="2067079"/>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ar-SA" b="1" dirty="0">
                <a:solidFill>
                  <a:prstClr val="black"/>
                </a:solidFill>
                <a:cs typeface="B Nazanin" panose="00000400000000000000" pitchFamily="2" charset="-78"/>
              </a:rPr>
              <a:t>در ایده شهر فشرده، </a:t>
            </a:r>
            <a:r>
              <a:rPr lang="ar-SA" b="1" dirty="0">
                <a:solidFill>
                  <a:srgbClr val="00B050"/>
                </a:solidFill>
                <a:cs typeface="B Nazanin" panose="00000400000000000000" pitchFamily="2" charset="-78"/>
              </a:rPr>
              <a:t>پایداری تنها از طریق هدایت توسعه به گستره های موجود شهری</a:t>
            </a:r>
            <a:r>
              <a:rPr lang="en-US" b="1" dirty="0">
                <a:solidFill>
                  <a:srgbClr val="00B050"/>
                </a:solidFill>
                <a:cs typeface="B Nazanin" panose="00000400000000000000" pitchFamily="2" charset="-78"/>
              </a:rPr>
              <a:t/>
            </a:r>
            <a:br>
              <a:rPr lang="en-US" b="1" dirty="0">
                <a:solidFill>
                  <a:srgbClr val="00B050"/>
                </a:solidFill>
                <a:cs typeface="B Nazanin" panose="00000400000000000000" pitchFamily="2" charset="-78"/>
              </a:rPr>
            </a:br>
            <a:r>
              <a:rPr lang="ar-SA" b="1" dirty="0">
                <a:solidFill>
                  <a:srgbClr val="00B050"/>
                </a:solidFill>
                <a:cs typeface="B Nazanin" panose="00000400000000000000" pitchFamily="2" charset="-78"/>
              </a:rPr>
              <a:t>امكان دارد</a:t>
            </a:r>
            <a:r>
              <a:rPr lang="ar-SA" b="1" dirty="0">
                <a:solidFill>
                  <a:prstClr val="black"/>
                </a:solidFill>
                <a:cs typeface="B Nazanin" panose="00000400000000000000" pitchFamily="2" charset="-78"/>
              </a:rPr>
              <a:t> و اصل کلی حاکم بر آن، توسعه با تراکم های بالا در درون یا مجاورت هسته مرکزی </a:t>
            </a:r>
            <a:r>
              <a:rPr lang="ar-SA" b="1" dirty="0">
                <a:solidFill>
                  <a:prstClr val="black"/>
                </a:solidFill>
                <a:cs typeface="B Nazanin" panose="00000400000000000000" pitchFamily="2" charset="-78"/>
              </a:rPr>
              <a:t>شهر</a:t>
            </a:r>
            <a:r>
              <a:rPr lang="fa-IR" b="1" dirty="0">
                <a:solidFill>
                  <a:prstClr val="black"/>
                </a:solidFill>
                <a:cs typeface="B Nazanin" panose="00000400000000000000" pitchFamily="2" charset="-78"/>
              </a:rPr>
              <a:t>هست.</a:t>
            </a:r>
          </a:p>
          <a:p>
            <a:pPr marL="342900" indent="-342900">
              <a:buFont typeface="Arial" panose="020B0604020202020204" pitchFamily="34" charset="0"/>
              <a:buChar char="•"/>
            </a:pPr>
            <a:r>
              <a:rPr lang="ar-SA" b="1" dirty="0">
                <a:solidFill>
                  <a:prstClr val="black"/>
                </a:solidFill>
                <a:cs typeface="B Nazanin" panose="00000400000000000000" pitchFamily="2" charset="-78"/>
              </a:rPr>
              <a:t>با </a:t>
            </a:r>
            <a:r>
              <a:rPr lang="ar-SA" b="1" dirty="0">
                <a:solidFill>
                  <a:srgbClr val="00B050"/>
                </a:solidFill>
                <a:cs typeface="B Nazanin" panose="00000400000000000000" pitchFamily="2" charset="-78"/>
              </a:rPr>
              <a:t>ترکیبی از کاربری های مسكونی، فروشگاه ها و مكانهای کار و فعالیت </a:t>
            </a:r>
            <a:r>
              <a:rPr lang="ar-SA" b="1" dirty="0">
                <a:solidFill>
                  <a:prstClr val="black"/>
                </a:solidFill>
                <a:cs typeface="B Nazanin" panose="00000400000000000000" pitchFamily="2" charset="-78"/>
              </a:rPr>
              <a:t>است</a:t>
            </a:r>
            <a:endParaRPr lang="fa-IR" b="1" dirty="0">
              <a:solidFill>
                <a:prstClr val="black"/>
              </a:solidFill>
              <a:cs typeface="B Nazanin" panose="00000400000000000000" pitchFamily="2" charset="-78"/>
            </a:endParaRPr>
          </a:p>
          <a:p>
            <a:pPr marL="342900" indent="-342900">
              <a:buFont typeface="Arial" panose="020B0604020202020204" pitchFamily="34" charset="0"/>
              <a:buChar char="•"/>
            </a:pPr>
            <a:r>
              <a:rPr lang="ar-SA" b="1" dirty="0">
                <a:solidFill>
                  <a:prstClr val="black"/>
                </a:solidFill>
                <a:cs typeface="B Nazanin" panose="00000400000000000000" pitchFamily="2" charset="-78"/>
              </a:rPr>
              <a:t>حامیان </a:t>
            </a:r>
            <a:r>
              <a:rPr lang="ar-SA" b="1" dirty="0">
                <a:solidFill>
                  <a:prstClr val="black"/>
                </a:solidFill>
                <a:cs typeface="B Nazanin" panose="00000400000000000000" pitchFamily="2" charset="-78"/>
              </a:rPr>
              <a:t>شهر فشرده معتقدند که شهر فشرده به </a:t>
            </a:r>
            <a:r>
              <a:rPr lang="ar-SA" b="1" dirty="0">
                <a:solidFill>
                  <a:srgbClr val="00B050"/>
                </a:solidFill>
                <a:cs typeface="B Nazanin" panose="00000400000000000000" pitchFamily="2" charset="-78"/>
              </a:rPr>
              <a:t>واسطه مزیتهای متعددی </a:t>
            </a:r>
            <a:r>
              <a:rPr lang="ar-SA" b="1" dirty="0">
                <a:solidFill>
                  <a:prstClr val="black"/>
                </a:solidFill>
                <a:cs typeface="B Nazanin" panose="00000400000000000000" pitchFamily="2" charset="-78"/>
              </a:rPr>
              <a:t>که ابعاد گوناگون آن از لحاظ اجتماعی، اقتصادی، زیست محیطی و سلامتی دارد، از پتانسیل بالایی برای ایجاد شهرهای پایدار برخوردار </a:t>
            </a:r>
            <a:r>
              <a:rPr lang="ar-SA" b="1" dirty="0">
                <a:solidFill>
                  <a:prstClr val="black"/>
                </a:solidFill>
                <a:cs typeface="B Nazanin" panose="00000400000000000000" pitchFamily="2" charset="-78"/>
              </a:rPr>
              <a:t>است</a:t>
            </a:r>
            <a:r>
              <a:rPr lang="fa-IR" b="1" dirty="0">
                <a:solidFill>
                  <a:prstClr val="black"/>
                </a:solidFill>
                <a:cs typeface="B Nazanin" panose="00000400000000000000" pitchFamily="2" charset="-78"/>
              </a:rPr>
              <a:t>.</a:t>
            </a:r>
            <a:endParaRPr lang="fa-IR" sz="2000" b="1" dirty="0">
              <a:solidFill>
                <a:prstClr val="black"/>
              </a:solidFill>
              <a:cs typeface="B Nazanin" panose="00000400000000000000" pitchFamily="2" charset="-78"/>
            </a:endParaRPr>
          </a:p>
        </p:txBody>
      </p:sp>
      <p:sp>
        <p:nvSpPr>
          <p:cNvPr id="20" name="Rectangle 19"/>
          <p:cNvSpPr/>
          <p:nvPr/>
        </p:nvSpPr>
        <p:spPr>
          <a:xfrm>
            <a:off x="483326" y="4490321"/>
            <a:ext cx="9819768" cy="2210925"/>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buFont typeface="Arial" panose="020B0604020202020204" pitchFamily="34" charset="0"/>
              <a:buChar char="•"/>
            </a:pPr>
            <a:r>
              <a:rPr lang="fa-IR" b="1" dirty="0">
                <a:solidFill>
                  <a:prstClr val="black"/>
                </a:solidFill>
                <a:cs typeface="B Nazanin" panose="00000400000000000000" pitchFamily="2" charset="-78"/>
              </a:rPr>
              <a:t>او با هدف رسیدن به پایداری شهری دو فرم شهری (متراکم و پراکنده) را تحلیل می </a:t>
            </a:r>
            <a:r>
              <a:rPr lang="fa-IR" b="1" dirty="0">
                <a:solidFill>
                  <a:prstClr val="black"/>
                </a:solidFill>
                <a:cs typeface="B Nazanin" panose="00000400000000000000" pitchFamily="2" charset="-78"/>
              </a:rPr>
              <a:t>کند. </a:t>
            </a:r>
          </a:p>
          <a:p>
            <a:pPr marL="342900" indent="-342900">
              <a:buFont typeface="Arial" panose="020B0604020202020204" pitchFamily="34" charset="0"/>
              <a:buChar char="•"/>
            </a:pPr>
            <a:r>
              <a:rPr lang="fa-IR" b="1" dirty="0">
                <a:solidFill>
                  <a:prstClr val="black"/>
                </a:solidFill>
                <a:cs typeface="B Nazanin" panose="00000400000000000000" pitchFamily="2" charset="-78"/>
              </a:rPr>
              <a:t>نظر </a:t>
            </a:r>
            <a:r>
              <a:rPr lang="fa-IR" b="1" dirty="0">
                <a:solidFill>
                  <a:prstClr val="black"/>
                </a:solidFill>
                <a:cs typeface="B Nazanin" panose="00000400000000000000" pitchFamily="2" charset="-78"/>
              </a:rPr>
              <a:t>هال را مبنی بر این که یافته ها غیر قطعی، نامعلوم و کاملا متفاوتند تأیید می کند. </a:t>
            </a:r>
            <a:endParaRPr lang="fa-IR" b="1" dirty="0">
              <a:solidFill>
                <a:prstClr val="black"/>
              </a:solidFill>
              <a:cs typeface="B Nazanin" panose="00000400000000000000" pitchFamily="2" charset="-78"/>
            </a:endParaRPr>
          </a:p>
          <a:p>
            <a:pPr marL="342900" indent="-342900">
              <a:buFont typeface="Arial" panose="020B0604020202020204" pitchFamily="34" charset="0"/>
              <a:buChar char="•"/>
            </a:pPr>
            <a:r>
              <a:rPr lang="fa-IR" b="1" dirty="0">
                <a:solidFill>
                  <a:prstClr val="black"/>
                </a:solidFill>
                <a:cs typeface="B Nazanin" panose="00000400000000000000" pitchFamily="2" charset="-78"/>
              </a:rPr>
              <a:t>او </a:t>
            </a:r>
            <a:r>
              <a:rPr lang="fa-IR" b="1" dirty="0">
                <a:solidFill>
                  <a:prstClr val="black"/>
                </a:solidFill>
                <a:cs typeface="B Nazanin" panose="00000400000000000000" pitchFamily="2" charset="-78"/>
              </a:rPr>
              <a:t>مؤلفه های پایداری را </a:t>
            </a:r>
            <a:r>
              <a:rPr lang="fa-IR" b="1" dirty="0">
                <a:solidFill>
                  <a:srgbClr val="00B050"/>
                </a:solidFill>
                <a:cs typeface="B Nazanin" panose="00000400000000000000" pitchFamily="2" charset="-78"/>
              </a:rPr>
              <a:t>ظرفیت، تناسب، قابلیت انعطاف، تنوع و تعادل </a:t>
            </a:r>
            <a:r>
              <a:rPr lang="fa-IR" b="1" dirty="0">
                <a:solidFill>
                  <a:prstClr val="black"/>
                </a:solidFill>
                <a:cs typeface="B Nazanin" panose="00000400000000000000" pitchFamily="2" charset="-78"/>
              </a:rPr>
              <a:t>تعریف می کند. </a:t>
            </a:r>
            <a:endParaRPr lang="fa-IR" b="1" dirty="0">
              <a:solidFill>
                <a:prstClr val="black"/>
              </a:solidFill>
              <a:cs typeface="B Nazanin" panose="00000400000000000000" pitchFamily="2" charset="-78"/>
            </a:endParaRPr>
          </a:p>
          <a:p>
            <a:pPr marL="342900" indent="-342900">
              <a:buFont typeface="Arial" panose="020B0604020202020204" pitchFamily="34" charset="0"/>
              <a:buChar char="•"/>
            </a:pPr>
            <a:r>
              <a:rPr lang="fa-IR" b="1" dirty="0">
                <a:solidFill>
                  <a:prstClr val="black"/>
                </a:solidFill>
                <a:cs typeface="B Nazanin" panose="00000400000000000000" pitchFamily="2" charset="-78"/>
              </a:rPr>
              <a:t>نیومن </a:t>
            </a:r>
            <a:r>
              <a:rPr lang="fa-IR" b="1" dirty="0">
                <a:solidFill>
                  <a:prstClr val="black"/>
                </a:solidFill>
                <a:cs typeface="B Nazanin" panose="00000400000000000000" pitchFamily="2" charset="-78"/>
              </a:rPr>
              <a:t>از به کار گیری این سؤال که آیا قرم فشرده شهری پایدار است شديدا انتقاد می کند با این توضیح که فرم، یک نتیجه تکامل و یک مقطع و برش زمانی خاص از فرآیند است. </a:t>
            </a:r>
            <a:endParaRPr lang="fa-IR" b="1" dirty="0">
              <a:solidFill>
                <a:prstClr val="black"/>
              </a:solidFill>
              <a:cs typeface="B Nazanin" panose="00000400000000000000" pitchFamily="2" charset="-78"/>
            </a:endParaRPr>
          </a:p>
          <a:p>
            <a:pPr marL="342900" indent="-342900">
              <a:buFont typeface="Arial" panose="020B0604020202020204" pitchFamily="34" charset="0"/>
              <a:buChar char="•"/>
            </a:pPr>
            <a:r>
              <a:rPr lang="fa-IR" b="1" dirty="0">
                <a:solidFill>
                  <a:prstClr val="black"/>
                </a:solidFill>
                <a:cs typeface="B Nazanin" panose="00000400000000000000" pitchFamily="2" charset="-78"/>
              </a:rPr>
              <a:t>بنابراین </a:t>
            </a:r>
            <a:r>
              <a:rPr lang="fa-IR" b="1" dirty="0">
                <a:solidFill>
                  <a:srgbClr val="00B050"/>
                </a:solidFill>
                <a:cs typeface="B Nazanin" panose="00000400000000000000" pitchFamily="2" charset="-78"/>
              </a:rPr>
              <a:t>فرم قابل سنجش برای پایداری نیست </a:t>
            </a:r>
            <a:r>
              <a:rPr lang="fa-IR" b="1" dirty="0">
                <a:solidFill>
                  <a:prstClr val="black"/>
                </a:solidFill>
                <a:cs typeface="B Nazanin" panose="00000400000000000000" pitchFamily="2" charset="-78"/>
              </a:rPr>
              <a:t>و </a:t>
            </a:r>
            <a:r>
              <a:rPr lang="fa-IR" b="1" dirty="0">
                <a:solidFill>
                  <a:srgbClr val="00B050"/>
                </a:solidFill>
                <a:cs typeface="B Nazanin" panose="00000400000000000000" pitchFamily="2" charset="-78"/>
              </a:rPr>
              <a:t>شهر فشرده نه شرط لازم و نه کافی برای پایداری است</a:t>
            </a:r>
            <a:r>
              <a:rPr lang="fa-IR" b="1" dirty="0">
                <a:solidFill>
                  <a:prstClr val="black"/>
                </a:solidFill>
                <a:cs typeface="B Nazanin" panose="00000400000000000000" pitchFamily="2" charset="-78"/>
              </a:rPr>
              <a:t>.</a:t>
            </a:r>
          </a:p>
          <a:p>
            <a:pPr marL="342900" indent="-342900">
              <a:buFont typeface="Arial" panose="020B0604020202020204" pitchFamily="34" charset="0"/>
              <a:buChar char="•"/>
            </a:pPr>
            <a:r>
              <a:rPr lang="fa-IR" b="1" dirty="0">
                <a:solidFill>
                  <a:prstClr val="black"/>
                </a:solidFill>
                <a:cs typeface="B Nazanin" panose="00000400000000000000" pitchFamily="2" charset="-78"/>
              </a:rPr>
              <a:t>شهر </a:t>
            </a:r>
            <a:r>
              <a:rPr lang="fa-IR" b="1" dirty="0">
                <a:solidFill>
                  <a:prstClr val="black"/>
                </a:solidFill>
                <a:cs typeface="B Nazanin" panose="00000400000000000000" pitchFamily="2" charset="-78"/>
              </a:rPr>
              <a:t>پایدار استعاره از چیزی است که عملا وجود ندارد. بنابراین بهتر است به دنبال پاسخگویی به این سؤال باشیم که آیا فرآیند ساخت شهرها و فرآیند زندگی، تولید و مصرف پایدار </a:t>
            </a:r>
            <a:r>
              <a:rPr lang="fa-IR" b="1" dirty="0">
                <a:solidFill>
                  <a:prstClr val="black"/>
                </a:solidFill>
                <a:cs typeface="B Nazanin" panose="00000400000000000000" pitchFamily="2" charset="-78"/>
              </a:rPr>
              <a:t>است.</a:t>
            </a:r>
            <a:endParaRPr lang="fa-IR" sz="2400" b="1" dirty="0">
              <a:solidFill>
                <a:srgbClr val="00B050"/>
              </a:solidFill>
              <a:cs typeface="B Nazanin" panose="00000400000000000000" pitchFamily="2" charset="-78"/>
            </a:endParaRPr>
          </a:p>
        </p:txBody>
      </p:sp>
      <p:sp>
        <p:nvSpPr>
          <p:cNvPr id="15" name="Right Arrow 14"/>
          <p:cNvSpPr/>
          <p:nvPr/>
        </p:nvSpPr>
        <p:spPr>
          <a:xfrm rot="10800000">
            <a:off x="10515601" y="2087287"/>
            <a:ext cx="1165534" cy="2067078"/>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هلدرن</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2005</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
        <p:nvSpPr>
          <p:cNvPr id="9" name="Right Arrow 8"/>
          <p:cNvSpPr/>
          <p:nvPr/>
        </p:nvSpPr>
        <p:spPr>
          <a:xfrm rot="10800000">
            <a:off x="10515601" y="4490321"/>
            <a:ext cx="1165534" cy="2067078"/>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نیومن</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2005</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30336550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پیشینه پژوهش</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8" name="Rectangle 17"/>
          <p:cNvSpPr/>
          <p:nvPr/>
        </p:nvSpPr>
        <p:spPr>
          <a:xfrm>
            <a:off x="483326" y="2087286"/>
            <a:ext cx="9819767" cy="4535583"/>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285750" indent="-285750" algn="just">
              <a:buFont typeface="Arial" panose="020B0604020202020204" pitchFamily="34" charset="0"/>
              <a:buChar char="•"/>
            </a:pPr>
            <a:r>
              <a:rPr lang="fa-IR" b="1" dirty="0">
                <a:solidFill>
                  <a:prstClr val="black"/>
                </a:solidFill>
                <a:cs typeface="B Nazanin" panose="00000400000000000000" pitchFamily="2" charset="-78"/>
              </a:rPr>
              <a:t>مطالعه خود را معطوف به </a:t>
            </a:r>
            <a:r>
              <a:rPr lang="fa-IR" b="1" dirty="0">
                <a:solidFill>
                  <a:srgbClr val="00B050"/>
                </a:solidFill>
                <a:cs typeface="B Nazanin" panose="00000400000000000000" pitchFamily="2" charset="-78"/>
              </a:rPr>
              <a:t>جنبه زیست محیطی </a:t>
            </a:r>
            <a:r>
              <a:rPr lang="fa-IR" b="1" dirty="0">
                <a:solidFill>
                  <a:prstClr val="black"/>
                </a:solidFill>
                <a:cs typeface="B Nazanin" panose="00000400000000000000" pitchFamily="2" charset="-78"/>
              </a:rPr>
              <a:t>کرد. </a:t>
            </a:r>
            <a:endParaRPr lang="fa-IR" b="1" dirty="0">
              <a:solidFill>
                <a:prstClr val="black"/>
              </a:solidFill>
              <a:cs typeface="B Nazanin" panose="00000400000000000000" pitchFamily="2" charset="-78"/>
            </a:endParaRPr>
          </a:p>
          <a:p>
            <a:pPr marL="285750" indent="-285750" algn="just">
              <a:buFont typeface="Arial" panose="020B0604020202020204" pitchFamily="34" charset="0"/>
              <a:buChar char="•"/>
            </a:pPr>
            <a:r>
              <a:rPr lang="fa-IR" b="1" dirty="0">
                <a:solidFill>
                  <a:prstClr val="black"/>
                </a:solidFill>
                <a:cs typeface="B Nazanin" panose="00000400000000000000" pitchFamily="2" charset="-78"/>
              </a:rPr>
              <a:t>او </a:t>
            </a:r>
            <a:r>
              <a:rPr lang="fa-IR" b="1" dirty="0">
                <a:solidFill>
                  <a:prstClr val="black"/>
                </a:solidFill>
                <a:cs typeface="B Nazanin" panose="00000400000000000000" pitchFamily="2" charset="-78"/>
              </a:rPr>
              <a:t>سه نمونه منطقه شهری در لندن که سیاست تشدید کاربری ها در آن ها در یک دوره ۱۰ ساله اجرا شده بود، از لحاظ </a:t>
            </a:r>
            <a:r>
              <a:rPr lang="fa-IR" b="1" dirty="0">
                <a:solidFill>
                  <a:srgbClr val="00B050"/>
                </a:solidFill>
                <a:cs typeface="B Nazanin" panose="00000400000000000000" pitchFamily="2" charset="-78"/>
              </a:rPr>
              <a:t>پاسخگویی به هدف تشدید کاربری ها </a:t>
            </a:r>
            <a:r>
              <a:rPr lang="fa-IR" b="1" dirty="0">
                <a:solidFill>
                  <a:prstClr val="black"/>
                </a:solidFill>
                <a:cs typeface="B Nazanin" panose="00000400000000000000" pitchFamily="2" charset="-78"/>
              </a:rPr>
              <a:t>مورد ارزیابی قرار داد. راهکارهای اجرا شده در این نمونه ها شامل افزایش عمده تعداد شاغلان و گردشگران، افزایش تراکم ساختمان ها، احداث ساختمان های جدید و پر شدن اراضی خالی بود. </a:t>
            </a:r>
            <a:endParaRPr lang="fa-IR" b="1" dirty="0">
              <a:solidFill>
                <a:prstClr val="black"/>
              </a:solidFill>
              <a:cs typeface="B Nazanin" panose="00000400000000000000" pitchFamily="2" charset="-78"/>
            </a:endParaRPr>
          </a:p>
          <a:p>
            <a:pPr marL="285750" indent="-285750" algn="just">
              <a:buFont typeface="Arial" panose="020B0604020202020204" pitchFamily="34" charset="0"/>
              <a:buChar char="•"/>
            </a:pPr>
            <a:r>
              <a:rPr lang="fa-IR" b="1" dirty="0">
                <a:solidFill>
                  <a:prstClr val="black"/>
                </a:solidFill>
                <a:cs typeface="B Nazanin" panose="00000400000000000000" pitchFamily="2" charset="-78"/>
              </a:rPr>
              <a:t>نتایج </a:t>
            </a:r>
            <a:r>
              <a:rPr lang="fa-IR" b="1" dirty="0">
                <a:solidFill>
                  <a:prstClr val="black"/>
                </a:solidFill>
                <a:cs typeface="B Nazanin" panose="00000400000000000000" pitchFamily="2" charset="-78"/>
              </a:rPr>
              <a:t>و یافته ها حاکی از آن است که </a:t>
            </a:r>
            <a:r>
              <a:rPr lang="fa-IR" b="1" dirty="0">
                <a:solidFill>
                  <a:srgbClr val="00B050"/>
                </a:solidFill>
                <a:cs typeface="B Nazanin" panose="00000400000000000000" pitchFamily="2" charset="-78"/>
              </a:rPr>
              <a:t>میزان ترافیک در تمام مسیرها در طول دوره مطالعه افزایش و استفاده از حمل و نقل عمومی کاهش یافته است. </a:t>
            </a:r>
            <a:r>
              <a:rPr lang="fa-IR" b="1" dirty="0">
                <a:solidFill>
                  <a:prstClr val="black"/>
                </a:solidFill>
                <a:cs typeface="B Nazanin" panose="00000400000000000000" pitchFamily="2" charset="-78"/>
              </a:rPr>
              <a:t>بنابراین یافته های این تحقیق از رابطه ساده شکل شهری و الگوهای سفر حمایت نمی کند. </a:t>
            </a:r>
            <a:endParaRPr lang="fa-IR" b="1" dirty="0">
              <a:solidFill>
                <a:prstClr val="black"/>
              </a:solidFill>
              <a:cs typeface="B Nazanin" panose="00000400000000000000" pitchFamily="2" charset="-78"/>
            </a:endParaRPr>
          </a:p>
          <a:p>
            <a:pPr marL="285750" indent="-285750" algn="just">
              <a:buFont typeface="Arial" panose="020B0604020202020204" pitchFamily="34" charset="0"/>
              <a:buChar char="•"/>
            </a:pPr>
            <a:r>
              <a:rPr lang="fa-IR" b="1" dirty="0">
                <a:solidFill>
                  <a:prstClr val="black"/>
                </a:solidFill>
                <a:cs typeface="B Nazanin" panose="00000400000000000000" pitchFamily="2" charset="-78"/>
              </a:rPr>
              <a:t>طبق </a:t>
            </a:r>
            <a:r>
              <a:rPr lang="fa-IR" b="1" dirty="0">
                <a:solidFill>
                  <a:prstClr val="black"/>
                </a:solidFill>
                <a:cs typeface="B Nazanin" panose="00000400000000000000" pitchFamily="2" charset="-78"/>
              </a:rPr>
              <a:t>مطالعات تجربی ویلیامز </a:t>
            </a:r>
            <a:r>
              <a:rPr lang="fa-IR" b="1" dirty="0">
                <a:solidFill>
                  <a:srgbClr val="00B050"/>
                </a:solidFill>
                <a:cs typeface="B Nazanin" panose="00000400000000000000" pitchFamily="2" charset="-78"/>
              </a:rPr>
              <a:t>رابطه مشخصی را بین تراکم های بالاتر و کاهش سفرهای موتوری نشان نمی دهد. </a:t>
            </a:r>
            <a:r>
              <a:rPr lang="fa-IR" b="1" dirty="0">
                <a:solidFill>
                  <a:prstClr val="black"/>
                </a:solidFill>
                <a:cs typeface="B Nazanin" panose="00000400000000000000" pitchFamily="2" charset="-78"/>
              </a:rPr>
              <a:t>هنگامی که سفرهای کوتاه به فعالیت های محلی ممکن است کاهش یابد، فواصل سفر برای رسیدن به مشاغل تخصصی مانند فروشگاه ها یا مراکز تفریحی منحصر به فرد می تواند مستقل از تراکم باشد. </a:t>
            </a:r>
            <a:endParaRPr lang="fa-IR" b="1" dirty="0">
              <a:solidFill>
                <a:prstClr val="black"/>
              </a:solidFill>
              <a:cs typeface="B Nazanin" panose="00000400000000000000" pitchFamily="2" charset="-78"/>
            </a:endParaRPr>
          </a:p>
          <a:p>
            <a:pPr marL="285750" indent="-285750" algn="just">
              <a:buFont typeface="Arial" panose="020B0604020202020204" pitchFamily="34" charset="0"/>
              <a:buChar char="•"/>
            </a:pPr>
            <a:r>
              <a:rPr lang="fa-IR" b="1" dirty="0">
                <a:solidFill>
                  <a:prstClr val="black"/>
                </a:solidFill>
                <a:cs typeface="B Nazanin" panose="00000400000000000000" pitchFamily="2" charset="-78"/>
              </a:rPr>
              <a:t>وبلیامز </a:t>
            </a:r>
            <a:r>
              <a:rPr lang="fa-IR" b="1" dirty="0">
                <a:solidFill>
                  <a:prstClr val="black"/>
                </a:solidFill>
                <a:cs typeface="B Nazanin" panose="00000400000000000000" pitchFamily="2" charset="-78"/>
              </a:rPr>
              <a:t>در همین مطالعه </a:t>
            </a:r>
            <a:r>
              <a:rPr lang="fa-IR" b="1" dirty="0">
                <a:solidFill>
                  <a:srgbClr val="00B050"/>
                </a:solidFill>
                <a:cs typeface="B Nazanin" panose="00000400000000000000" pitchFamily="2" charset="-78"/>
              </a:rPr>
              <a:t>در بررسی ارتباط بین تشدید کاربری ها و حفظ اراضی کشاورزی </a:t>
            </a:r>
            <a:r>
              <a:rPr lang="fa-IR" b="1" dirty="0">
                <a:solidFill>
                  <a:prstClr val="black"/>
                </a:solidFill>
                <a:cs typeface="B Nazanin" panose="00000400000000000000" pitchFamily="2" charset="-78"/>
              </a:rPr>
              <a:t>مشاهده کرد که در هر سه منطقه که از حمایت مالی دولت در اجرای سیاست تشدید کاربری ها برخوردار بوده اند. طرح استفاده از زمین های متروک عملی شده است و فضاهای با ارزش محلی، زنجیره های سبز، زمین های بازه کمربند سبز و فضاهای عمومی به خوبی محافظت شده اند. اما اجرای سیاست منجر به از دست رفتن گیاهان سبز داخل شهر در یک منطقه شده که در سایر مناطق با تدوین و اجرای قانون حفظ ویژگی سر سبزی چنین مشکلی به وجود نیامده بود. </a:t>
            </a:r>
            <a:r>
              <a:rPr lang="fa-IR" b="1" dirty="0">
                <a:solidFill>
                  <a:srgbClr val="00B050"/>
                </a:solidFill>
                <a:cs typeface="B Nazanin" panose="00000400000000000000" pitchFamily="2" charset="-78"/>
              </a:rPr>
              <a:t>لذا نتیجه گیری می کند که چنانچه فرآیند تشدید کاربری ها کنترل شده نباشد. ممکن است منجر به از دست رفتن فضاهای سبز شود</a:t>
            </a:r>
            <a:endParaRPr lang="fa-IR" sz="2000" b="1" dirty="0">
              <a:solidFill>
                <a:srgbClr val="00B050"/>
              </a:solidFill>
              <a:cs typeface="B Nazanin" panose="00000400000000000000" pitchFamily="2" charset="-78"/>
            </a:endParaRPr>
          </a:p>
        </p:txBody>
      </p:sp>
      <p:sp>
        <p:nvSpPr>
          <p:cNvPr id="15" name="Right Arrow 14"/>
          <p:cNvSpPr/>
          <p:nvPr/>
        </p:nvSpPr>
        <p:spPr>
          <a:xfrm rot="10800000">
            <a:off x="10515601" y="2087287"/>
            <a:ext cx="1165534" cy="2067078"/>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ویلیامز</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2006</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41424040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15545" y="520810"/>
            <a:ext cx="7624292" cy="1723549"/>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پیشینه متاخر پژوهش     </a:t>
            </a:r>
            <a:r>
              <a:rPr lang="fa-IR" sz="4000" dirty="0">
                <a:solidFill>
                  <a:srgbClr val="FFC000"/>
                </a:solidFill>
                <a:effectLst>
                  <a:outerShdw blurRad="38100" dist="38100" dir="2700000" algn="tl">
                    <a:srgbClr val="000000">
                      <a:alpha val="43137"/>
                    </a:srgbClr>
                  </a:outerShdw>
                </a:effectLst>
                <a:cs typeface="B Homa" panose="00000400000000000000" pitchFamily="2" charset="-78"/>
              </a:rPr>
              <a:t> ده سال اخیر </a:t>
            </a:r>
            <a:endParaRPr lang="fa-IR" sz="16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8" name="Rectangle 17"/>
          <p:cNvSpPr/>
          <p:nvPr/>
        </p:nvSpPr>
        <p:spPr>
          <a:xfrm>
            <a:off x="509452" y="1982784"/>
            <a:ext cx="9819767" cy="140920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ar-SA" b="1" dirty="0">
                <a:solidFill>
                  <a:prstClr val="black"/>
                </a:solidFill>
                <a:cs typeface="B Nazanin" panose="00000400000000000000" pitchFamily="2" charset="-78"/>
              </a:rPr>
              <a:t>در تحقیقی با عنوان افسانه شهر فشرده، </a:t>
            </a:r>
            <a:r>
              <a:rPr lang="ar-SA" b="1" dirty="0">
                <a:solidFill>
                  <a:srgbClr val="FF0000"/>
                </a:solidFill>
                <a:cs typeface="B Nazanin" panose="00000400000000000000" pitchFamily="2" charset="-78"/>
              </a:rPr>
              <a:t>قابلیت این الگو برای کاهش انتشار گاز دی اکسید کربن را مورد تردید قرار می دهد. </a:t>
            </a:r>
            <a:endParaRPr lang="fa-IR" sz="2000" b="1" dirty="0">
              <a:solidFill>
                <a:srgbClr val="FF0000"/>
              </a:solidFill>
              <a:cs typeface="B Nazanin" panose="00000400000000000000" pitchFamily="2" charset="-78"/>
            </a:endParaRPr>
          </a:p>
        </p:txBody>
      </p:sp>
      <p:sp>
        <p:nvSpPr>
          <p:cNvPr id="15" name="Right Arrow 14"/>
          <p:cNvSpPr/>
          <p:nvPr/>
        </p:nvSpPr>
        <p:spPr>
          <a:xfrm rot="10800000">
            <a:off x="10541727" y="1982781"/>
            <a:ext cx="1165534" cy="1409205"/>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اوتل </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2009</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
        <p:nvSpPr>
          <p:cNvPr id="7" name="Rectangle 6"/>
          <p:cNvSpPr/>
          <p:nvPr/>
        </p:nvSpPr>
        <p:spPr>
          <a:xfrm>
            <a:off x="509452" y="3663539"/>
            <a:ext cx="9819767" cy="140920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ar-SA" b="1" dirty="0">
                <a:solidFill>
                  <a:prstClr val="black"/>
                </a:solidFill>
                <a:cs typeface="B Nazanin" panose="00000400000000000000" pitchFamily="2" charset="-78"/>
              </a:rPr>
              <a:t>در سوئیس نشان داد که </a:t>
            </a:r>
            <a:r>
              <a:rPr lang="ar-SA" b="1" dirty="0">
                <a:solidFill>
                  <a:srgbClr val="FF0000"/>
                </a:solidFill>
                <a:cs typeface="B Nazanin" panose="00000400000000000000" pitchFamily="2" charset="-78"/>
              </a:rPr>
              <a:t>در خصوص امكان پذیری پیاده سازی شهر فشرده و مزیت های اجتماعی آن در مناطق شهری این کشور تردید هایی وجود دارد</a:t>
            </a:r>
            <a:r>
              <a:rPr lang="ar-SA" b="1" dirty="0">
                <a:solidFill>
                  <a:prstClr val="black"/>
                </a:solidFill>
                <a:cs typeface="B Nazanin" panose="00000400000000000000" pitchFamily="2" charset="-78"/>
              </a:rPr>
              <a:t>. </a:t>
            </a:r>
            <a:endParaRPr lang="fa-IR" sz="2000" b="1" dirty="0">
              <a:solidFill>
                <a:prstClr val="black"/>
              </a:solidFill>
              <a:cs typeface="B Nazanin" panose="00000400000000000000" pitchFamily="2" charset="-78"/>
            </a:endParaRPr>
          </a:p>
        </p:txBody>
      </p:sp>
      <p:sp>
        <p:nvSpPr>
          <p:cNvPr id="8" name="Right Arrow 7"/>
          <p:cNvSpPr/>
          <p:nvPr/>
        </p:nvSpPr>
        <p:spPr>
          <a:xfrm rot="10800000">
            <a:off x="10541727" y="3663536"/>
            <a:ext cx="1165534" cy="1409205"/>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ررات</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2012</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
        <p:nvSpPr>
          <p:cNvPr id="10" name="Rectangle 9"/>
          <p:cNvSpPr/>
          <p:nvPr/>
        </p:nvSpPr>
        <p:spPr>
          <a:xfrm>
            <a:off x="509452" y="5344293"/>
            <a:ext cx="9819767" cy="140920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ar-SA" b="1" dirty="0">
                <a:solidFill>
                  <a:prstClr val="black"/>
                </a:solidFill>
                <a:cs typeface="B Nazanin" panose="00000400000000000000" pitchFamily="2" charset="-78"/>
              </a:rPr>
              <a:t>در مورد تاثیر فرم فشرده بر کاهش آلودگی هوا در شهرهای کره نشان می دهد که </a:t>
            </a:r>
            <a:r>
              <a:rPr lang="ar-SA" b="1" dirty="0">
                <a:solidFill>
                  <a:srgbClr val="FF0000"/>
                </a:solidFill>
                <a:cs typeface="B Nazanin" panose="00000400000000000000" pitchFamily="2" charset="-78"/>
              </a:rPr>
              <a:t>هیچ گونه تاثیر واضح و مشخصی شكل فشرده بر روی آلودگی هوا را ندارد. </a:t>
            </a:r>
            <a:endParaRPr lang="fa-IR" sz="2000" b="1" dirty="0">
              <a:solidFill>
                <a:srgbClr val="FF0000"/>
              </a:solidFill>
              <a:cs typeface="B Nazanin" panose="00000400000000000000" pitchFamily="2" charset="-78"/>
            </a:endParaRPr>
          </a:p>
        </p:txBody>
      </p:sp>
      <p:sp>
        <p:nvSpPr>
          <p:cNvPr id="11" name="Right Arrow 10"/>
          <p:cNvSpPr/>
          <p:nvPr/>
        </p:nvSpPr>
        <p:spPr>
          <a:xfrm rot="10800000">
            <a:off x="10541727" y="5344290"/>
            <a:ext cx="1165534" cy="1409205"/>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سانچو</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2014</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34004762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15545" y="520810"/>
            <a:ext cx="7624292" cy="1723549"/>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پیشینه متاخر پژوهش     </a:t>
            </a:r>
            <a:r>
              <a:rPr lang="fa-IR" sz="4000" dirty="0">
                <a:solidFill>
                  <a:srgbClr val="FFC000"/>
                </a:solidFill>
                <a:effectLst>
                  <a:outerShdw blurRad="38100" dist="38100" dir="2700000" algn="tl">
                    <a:srgbClr val="000000">
                      <a:alpha val="43137"/>
                    </a:srgbClr>
                  </a:outerShdw>
                </a:effectLst>
                <a:cs typeface="B Homa" panose="00000400000000000000" pitchFamily="2" charset="-78"/>
              </a:rPr>
              <a:t> ده سال اخیر </a:t>
            </a:r>
            <a:endParaRPr lang="fa-IR" sz="16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8" name="Rectangle 17"/>
          <p:cNvSpPr/>
          <p:nvPr/>
        </p:nvSpPr>
        <p:spPr>
          <a:xfrm>
            <a:off x="509452" y="1982784"/>
            <a:ext cx="9819767" cy="1680752"/>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285750" indent="-285750">
              <a:buFont typeface="Arial" panose="020B0604020202020204" pitchFamily="34" charset="0"/>
              <a:buChar char="•"/>
            </a:pPr>
            <a:r>
              <a:rPr lang="ar-SA" b="1" dirty="0">
                <a:solidFill>
                  <a:prstClr val="black"/>
                </a:solidFill>
                <a:cs typeface="B Nazanin" panose="00000400000000000000" pitchFamily="2" charset="-78"/>
              </a:rPr>
              <a:t>در مورد </a:t>
            </a:r>
            <a:r>
              <a:rPr lang="ar-SA" b="1" dirty="0">
                <a:solidFill>
                  <a:srgbClr val="B31166"/>
                </a:solidFill>
                <a:cs typeface="B Nazanin" panose="00000400000000000000" pitchFamily="2" charset="-78"/>
              </a:rPr>
              <a:t>شهر جنوا </a:t>
            </a:r>
            <a:r>
              <a:rPr lang="ar-SA" b="1" dirty="0">
                <a:solidFill>
                  <a:prstClr val="black"/>
                </a:solidFill>
                <a:cs typeface="B Nazanin" panose="00000400000000000000" pitchFamily="2" charset="-78"/>
              </a:rPr>
              <a:t>نیز نشان داد که سیاست شهر فشرده باعث افزایش قیمت مسكن می شود و</a:t>
            </a:r>
            <a:r>
              <a:rPr lang="ar-SA" b="1" dirty="0">
                <a:solidFill>
                  <a:srgbClr val="FF0000"/>
                </a:solidFill>
                <a:cs typeface="B Nazanin" panose="00000400000000000000" pitchFamily="2" charset="-78"/>
              </a:rPr>
              <a:t> با جایگزینی طبقات متوسط جدید با ساکنان قدیمی باعث نوعی جدایی گزینی اجتماعی در شهر </a:t>
            </a:r>
            <a:r>
              <a:rPr lang="ar-SA" b="1" dirty="0">
                <a:solidFill>
                  <a:prstClr val="black"/>
                </a:solidFill>
                <a:cs typeface="B Nazanin" panose="00000400000000000000" pitchFamily="2" charset="-78"/>
              </a:rPr>
              <a:t>می شود. </a:t>
            </a:r>
            <a:endParaRPr lang="fa-IR" b="1" dirty="0">
              <a:solidFill>
                <a:prstClr val="black"/>
              </a:solidFill>
              <a:cs typeface="B Nazanin" panose="00000400000000000000" pitchFamily="2" charset="-78"/>
            </a:endParaRPr>
          </a:p>
          <a:p>
            <a:pPr marL="285750" indent="-285750">
              <a:buFont typeface="Arial" panose="020B0604020202020204" pitchFamily="34" charset="0"/>
              <a:buChar char="•"/>
            </a:pPr>
            <a:r>
              <a:rPr lang="ar-SA" b="1" dirty="0">
                <a:solidFill>
                  <a:prstClr val="black"/>
                </a:solidFill>
                <a:cs typeface="B Nazanin" panose="00000400000000000000" pitchFamily="2" charset="-78"/>
              </a:rPr>
              <a:t>از </a:t>
            </a:r>
            <a:r>
              <a:rPr lang="ar-SA" b="1" dirty="0">
                <a:solidFill>
                  <a:prstClr val="black"/>
                </a:solidFill>
                <a:cs typeface="B Nazanin" panose="00000400000000000000" pitchFamily="2" charset="-78"/>
              </a:rPr>
              <a:t>سوی دیگر، با وجود همه معایبی که در مورد پراکنده رویی عنوان شده و می شود، با این وجود هنوز در بیشتر کشورها </a:t>
            </a:r>
            <a:r>
              <a:rPr lang="ar-SA" b="1" dirty="0">
                <a:solidFill>
                  <a:srgbClr val="B31166"/>
                </a:solidFill>
                <a:cs typeface="B Nazanin" panose="00000400000000000000" pitchFamily="2" charset="-78"/>
              </a:rPr>
              <a:t>مردم، پراکندگی و سكونت در واحدهای ویلایی را بر فشردگی و سكونت در آپارتمان ها ترجیح می دهند. </a:t>
            </a:r>
            <a:endParaRPr lang="fa-IR" b="1" dirty="0">
              <a:solidFill>
                <a:srgbClr val="B31166"/>
              </a:solidFill>
              <a:cs typeface="B Nazanin" panose="00000400000000000000" pitchFamily="2" charset="-78"/>
            </a:endParaRPr>
          </a:p>
          <a:p>
            <a:pPr marL="285750" indent="-285750">
              <a:buFont typeface="Arial" panose="020B0604020202020204" pitchFamily="34" charset="0"/>
              <a:buChar char="•"/>
            </a:pPr>
            <a:r>
              <a:rPr lang="ar-SA" b="1" dirty="0">
                <a:solidFill>
                  <a:prstClr val="black"/>
                </a:solidFill>
                <a:cs typeface="B Nazanin" panose="00000400000000000000" pitchFamily="2" charset="-78"/>
              </a:rPr>
              <a:t>بر </a:t>
            </a:r>
            <a:r>
              <a:rPr lang="ar-SA" b="1" dirty="0">
                <a:solidFill>
                  <a:prstClr val="black"/>
                </a:solidFill>
                <a:cs typeface="B Nazanin" panose="00000400000000000000" pitchFamily="2" charset="-78"/>
              </a:rPr>
              <a:t>این اساس، به نظر می رسد </a:t>
            </a:r>
            <a:r>
              <a:rPr lang="ar-SA" b="1" dirty="0">
                <a:solidFill>
                  <a:prstClr val="black"/>
                </a:solidFill>
                <a:cs typeface="B Nazanin" panose="00000400000000000000" pitchFamily="2" charset="-78"/>
              </a:rPr>
              <a:t>بایستی </a:t>
            </a:r>
            <a:r>
              <a:rPr lang="ar-SA" b="1" dirty="0">
                <a:solidFill>
                  <a:prstClr val="black"/>
                </a:solidFill>
                <a:cs typeface="B Nazanin" panose="00000400000000000000" pitchFamily="2" charset="-78"/>
              </a:rPr>
              <a:t>با توجه به مختصات جغرافیایی، اجتماعی و فرهنگی، اقتصادی و سیاسی هر کشور و منطقه </a:t>
            </a:r>
            <a:r>
              <a:rPr lang="ar-SA" b="1" dirty="0">
                <a:solidFill>
                  <a:prstClr val="black"/>
                </a:solidFill>
                <a:cs typeface="B Nazanin" panose="00000400000000000000" pitchFamily="2" charset="-78"/>
              </a:rPr>
              <a:t>درخصوص </a:t>
            </a:r>
            <a:r>
              <a:rPr lang="ar-SA" b="1" dirty="0">
                <a:solidFill>
                  <a:prstClr val="black"/>
                </a:solidFill>
                <a:cs typeface="B Nazanin" panose="00000400000000000000" pitchFamily="2" charset="-78"/>
              </a:rPr>
              <a:t>شكل پایدار و بهینه شهرها تصمیم گیری نمود</a:t>
            </a:r>
            <a:r>
              <a:rPr lang="en-US" b="1" dirty="0">
                <a:solidFill>
                  <a:prstClr val="black"/>
                </a:solidFill>
                <a:cs typeface="B Nazanin" panose="00000400000000000000" pitchFamily="2" charset="-78"/>
              </a:rPr>
              <a:t>.</a:t>
            </a:r>
          </a:p>
        </p:txBody>
      </p:sp>
      <p:sp>
        <p:nvSpPr>
          <p:cNvPr id="15" name="Right Arrow 14"/>
          <p:cNvSpPr/>
          <p:nvPr/>
        </p:nvSpPr>
        <p:spPr>
          <a:xfrm rot="10800000">
            <a:off x="10541727" y="1982781"/>
            <a:ext cx="1165534" cy="1409205"/>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دورت </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2015</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
        <p:nvSpPr>
          <p:cNvPr id="7" name="Rectangle 6"/>
          <p:cNvSpPr/>
          <p:nvPr/>
        </p:nvSpPr>
        <p:spPr>
          <a:xfrm>
            <a:off x="509452" y="3868188"/>
            <a:ext cx="9819767" cy="1271452"/>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ar-SA" b="1" dirty="0">
                <a:solidFill>
                  <a:prstClr val="black"/>
                </a:solidFill>
                <a:cs typeface="B Nazanin" panose="00000400000000000000" pitchFamily="2" charset="-78"/>
              </a:rPr>
              <a:t>در پژوهشی بر ارتباط میان ویژگیهای فرم شهر چون اختلاط کاربری، تراکم مسكونی و تراکم تقاطع با </a:t>
            </a:r>
            <a:r>
              <a:rPr lang="ar-SA" b="1" dirty="0">
                <a:solidFill>
                  <a:srgbClr val="B31166"/>
                </a:solidFill>
                <a:cs typeface="B Nazanin" panose="00000400000000000000" pitchFamily="2" charset="-78"/>
              </a:rPr>
              <a:t>افزایش قابلیت پیاده روی و میزان فعالیت بدنی تاکید می کنند</a:t>
            </a:r>
            <a:endParaRPr lang="fa-IR" sz="2000" b="1" dirty="0">
              <a:solidFill>
                <a:srgbClr val="B31166"/>
              </a:solidFill>
              <a:cs typeface="B Nazanin" panose="00000400000000000000" pitchFamily="2" charset="-78"/>
            </a:endParaRPr>
          </a:p>
        </p:txBody>
      </p:sp>
      <p:sp>
        <p:nvSpPr>
          <p:cNvPr id="8" name="Right Arrow 7"/>
          <p:cNvSpPr/>
          <p:nvPr/>
        </p:nvSpPr>
        <p:spPr>
          <a:xfrm rot="10800000">
            <a:off x="10541727" y="3799311"/>
            <a:ext cx="1165534" cy="1409205"/>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فرانک</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2015</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
        <p:nvSpPr>
          <p:cNvPr id="10" name="Rectangle 9"/>
          <p:cNvSpPr/>
          <p:nvPr/>
        </p:nvSpPr>
        <p:spPr>
          <a:xfrm>
            <a:off x="509452" y="5344293"/>
            <a:ext cx="9819767" cy="140920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ar-SA" b="1" dirty="0">
                <a:solidFill>
                  <a:prstClr val="black"/>
                </a:solidFill>
                <a:cs typeface="B Nazanin" panose="00000400000000000000" pitchFamily="2" charset="-78"/>
              </a:rPr>
              <a:t>بر وجود ارتباط میان الگوی توسعه فضایی شهر و سطح آلودگی و کیفیت هوا اشاره دارد و اینكه شكل پراکنده بر کیفیت نامناسب هوا تاثیرگذار است. </a:t>
            </a:r>
            <a:endParaRPr lang="fa-IR" sz="2000" b="1" dirty="0">
              <a:solidFill>
                <a:srgbClr val="FF0000"/>
              </a:solidFill>
              <a:cs typeface="B Nazanin" panose="00000400000000000000" pitchFamily="2" charset="-78"/>
            </a:endParaRPr>
          </a:p>
        </p:txBody>
      </p:sp>
      <p:sp>
        <p:nvSpPr>
          <p:cNvPr id="11" name="Right Arrow 10"/>
          <p:cNvSpPr/>
          <p:nvPr/>
        </p:nvSpPr>
        <p:spPr>
          <a:xfrm rot="10800000">
            <a:off x="10541727" y="5344290"/>
            <a:ext cx="1165534" cy="1409205"/>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مک کارتی</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2015</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41296488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15545" y="520810"/>
            <a:ext cx="7624292" cy="1723549"/>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پیشینه پژوهش     </a:t>
            </a:r>
            <a:r>
              <a:rPr lang="fa-IR" sz="4000" dirty="0">
                <a:solidFill>
                  <a:srgbClr val="FFC000"/>
                </a:solidFill>
                <a:effectLst>
                  <a:outerShdw blurRad="38100" dist="38100" dir="2700000" algn="tl">
                    <a:srgbClr val="000000">
                      <a:alpha val="43137"/>
                    </a:srgbClr>
                  </a:outerShdw>
                </a:effectLst>
                <a:cs typeface="B Homa" panose="00000400000000000000" pitchFamily="2" charset="-78"/>
              </a:rPr>
              <a:t> پژوهشگران ایرانی</a:t>
            </a:r>
            <a:endParaRPr lang="fa-IR" sz="16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8" name="Rectangle 17"/>
          <p:cNvSpPr/>
          <p:nvPr/>
        </p:nvSpPr>
        <p:spPr>
          <a:xfrm>
            <a:off x="509452" y="1982784"/>
            <a:ext cx="9819767" cy="1680752"/>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285750" indent="-285750">
              <a:buFont typeface="Arial" panose="020B0604020202020204" pitchFamily="34" charset="0"/>
              <a:buChar char="•"/>
            </a:pPr>
            <a:r>
              <a:rPr lang="ar-SA" b="1" dirty="0">
                <a:solidFill>
                  <a:prstClr val="black"/>
                </a:solidFill>
                <a:cs typeface="B Nazanin" panose="00000400000000000000" pitchFamily="2" charset="-78"/>
              </a:rPr>
              <a:t>در شهر </a:t>
            </a:r>
            <a:r>
              <a:rPr lang="ar-SA" b="1" dirty="0">
                <a:solidFill>
                  <a:prstClr val="black"/>
                </a:solidFill>
                <a:cs typeface="B Nazanin" panose="00000400000000000000" pitchFamily="2" charset="-78"/>
              </a:rPr>
              <a:t>گلاسكو</a:t>
            </a:r>
            <a:r>
              <a:rPr lang="fa-IR" b="1" dirty="0">
                <a:solidFill>
                  <a:prstClr val="black"/>
                </a:solidFill>
                <a:cs typeface="B Nazanin" panose="00000400000000000000" pitchFamily="2" charset="-78"/>
              </a:rPr>
              <a:t>،</a:t>
            </a:r>
            <a:r>
              <a:rPr lang="ar-SA" b="1" dirty="0">
                <a:solidFill>
                  <a:prstClr val="black"/>
                </a:solidFill>
                <a:cs typeface="B Nazanin" panose="00000400000000000000" pitchFamily="2" charset="-78"/>
              </a:rPr>
              <a:t> </a:t>
            </a:r>
            <a:r>
              <a:rPr lang="ar-SA" b="1" dirty="0">
                <a:solidFill>
                  <a:srgbClr val="B31166"/>
                </a:solidFill>
                <a:cs typeface="B Nazanin" panose="00000400000000000000" pitchFamily="2" charset="-78"/>
              </a:rPr>
              <a:t>گویای تاثیر تراکم ساختمانی بالا و اختلاط کاربری بر دسترسی بهتر شهروندان به تسهیلات می باشد</a:t>
            </a:r>
            <a:r>
              <a:rPr lang="ar-SA" b="1" dirty="0">
                <a:solidFill>
                  <a:prstClr val="black"/>
                </a:solidFill>
                <a:cs typeface="B Nazanin" panose="00000400000000000000" pitchFamily="2" charset="-78"/>
              </a:rPr>
              <a:t>. </a:t>
            </a:r>
            <a:endParaRPr lang="fa-IR" b="1" dirty="0">
              <a:solidFill>
                <a:prstClr val="black"/>
              </a:solidFill>
              <a:cs typeface="B Nazanin" panose="00000400000000000000" pitchFamily="2" charset="-78"/>
            </a:endParaRPr>
          </a:p>
          <a:p>
            <a:pPr marL="285750" indent="-285750">
              <a:buFont typeface="Arial" panose="020B0604020202020204" pitchFamily="34" charset="0"/>
              <a:buChar char="•"/>
            </a:pPr>
            <a:r>
              <a:rPr lang="ar-SA" b="1" dirty="0">
                <a:solidFill>
                  <a:prstClr val="black"/>
                </a:solidFill>
                <a:cs typeface="B Nazanin" panose="00000400000000000000" pitchFamily="2" charset="-78"/>
              </a:rPr>
              <a:t>در </a:t>
            </a:r>
            <a:r>
              <a:rPr lang="ar-SA" b="1" dirty="0">
                <a:solidFill>
                  <a:prstClr val="black"/>
                </a:solidFill>
                <a:cs typeface="B Nazanin" panose="00000400000000000000" pitchFamily="2" charset="-78"/>
              </a:rPr>
              <a:t>این پژوهش مناطقی که بافت فشرده و فقط یكنوع کاربری (مسكونی) داشته اند، </a:t>
            </a:r>
            <a:r>
              <a:rPr lang="ar-SA" b="1" dirty="0">
                <a:solidFill>
                  <a:srgbClr val="B31166"/>
                </a:solidFill>
                <a:cs typeface="B Nazanin" panose="00000400000000000000" pitchFamily="2" charset="-78"/>
              </a:rPr>
              <a:t>از لحاظ امكان تماس اجتماعی و ایمنی بهترین بودند</a:t>
            </a:r>
            <a:r>
              <a:rPr lang="ar-SA" b="1" dirty="0">
                <a:solidFill>
                  <a:prstClr val="black"/>
                </a:solidFill>
                <a:cs typeface="B Nazanin" panose="00000400000000000000" pitchFamily="2" charset="-78"/>
              </a:rPr>
              <a:t>. </a:t>
            </a:r>
            <a:endParaRPr lang="fa-IR" b="1" dirty="0">
              <a:solidFill>
                <a:prstClr val="black"/>
              </a:solidFill>
              <a:cs typeface="B Nazanin" panose="00000400000000000000" pitchFamily="2" charset="-78"/>
            </a:endParaRPr>
          </a:p>
          <a:p>
            <a:pPr marL="285750" indent="-285750">
              <a:buFont typeface="Arial" panose="020B0604020202020204" pitchFamily="34" charset="0"/>
              <a:buChar char="•"/>
            </a:pPr>
            <a:r>
              <a:rPr lang="ar-SA" b="1" dirty="0">
                <a:solidFill>
                  <a:prstClr val="black"/>
                </a:solidFill>
                <a:cs typeface="B Nazanin" panose="00000400000000000000" pitchFamily="2" charset="-78"/>
              </a:rPr>
              <a:t>بر </a:t>
            </a:r>
            <a:r>
              <a:rPr lang="ar-SA" b="1" dirty="0">
                <a:solidFill>
                  <a:prstClr val="black"/>
                </a:solidFill>
                <a:cs typeface="B Nazanin" panose="00000400000000000000" pitchFamily="2" charset="-78"/>
              </a:rPr>
              <a:t>اساس یافته های تحقیق، </a:t>
            </a:r>
            <a:r>
              <a:rPr lang="ar-SA" b="1" dirty="0">
                <a:solidFill>
                  <a:srgbClr val="B31166"/>
                </a:solidFill>
                <a:cs typeface="B Nazanin" panose="00000400000000000000" pitchFamily="2" charset="-78"/>
              </a:rPr>
              <a:t>شهر فشرده </a:t>
            </a:r>
            <a:r>
              <a:rPr lang="ar-SA" b="1" dirty="0">
                <a:solidFill>
                  <a:prstClr val="black"/>
                </a:solidFill>
                <a:cs typeface="B Nazanin" panose="00000400000000000000" pitchFamily="2" charset="-78"/>
              </a:rPr>
              <a:t>می تواند </a:t>
            </a:r>
            <a:r>
              <a:rPr lang="ar-SA" b="1" dirty="0">
                <a:solidFill>
                  <a:srgbClr val="B31166"/>
                </a:solidFill>
                <a:cs typeface="B Nazanin" panose="00000400000000000000" pitchFamily="2" charset="-78"/>
              </a:rPr>
              <a:t>میزان استفاده از اتومبیل را تا 70درصد و سفرهای شهری (که مربوط به شغل و رفتن به محل کار نیستند) را تا 75 درصد کاهش دهد</a:t>
            </a:r>
            <a:endParaRPr lang="en-US" b="1" dirty="0">
              <a:solidFill>
                <a:srgbClr val="B31166"/>
              </a:solidFill>
              <a:cs typeface="B Nazanin" panose="00000400000000000000" pitchFamily="2" charset="-78"/>
            </a:endParaRPr>
          </a:p>
        </p:txBody>
      </p:sp>
      <p:sp>
        <p:nvSpPr>
          <p:cNvPr id="15" name="Right Arrow 14"/>
          <p:cNvSpPr/>
          <p:nvPr/>
        </p:nvSpPr>
        <p:spPr>
          <a:xfrm rot="10800000">
            <a:off x="10541727" y="1982781"/>
            <a:ext cx="1165534" cy="1409205"/>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مثنوی </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1382</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
        <p:nvSpPr>
          <p:cNvPr id="7" name="Rectangle 6"/>
          <p:cNvSpPr/>
          <p:nvPr/>
        </p:nvSpPr>
        <p:spPr>
          <a:xfrm>
            <a:off x="509452" y="3868188"/>
            <a:ext cx="9819767" cy="1271452"/>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285750" indent="-285750">
              <a:buFont typeface="Arial" panose="020B0604020202020204" pitchFamily="34" charset="0"/>
              <a:buChar char="•"/>
            </a:pPr>
            <a:r>
              <a:rPr lang="ar-SA" b="1" dirty="0">
                <a:solidFill>
                  <a:prstClr val="black"/>
                </a:solidFill>
                <a:cs typeface="B Nazanin" panose="00000400000000000000" pitchFamily="2" charset="-78"/>
              </a:rPr>
              <a:t>در شهر شیراز گویای تاثیر گذاری فرم شهر و ویژگی های آن همچون تراکم و اختلاط کاربری بر رفتار سفر و الگوی سفرهای شهروندان می باشد. </a:t>
            </a:r>
            <a:endParaRPr lang="en-US" b="1" dirty="0">
              <a:solidFill>
                <a:prstClr val="black"/>
              </a:solidFill>
              <a:cs typeface="B Nazanin" panose="00000400000000000000" pitchFamily="2" charset="-78"/>
            </a:endParaRPr>
          </a:p>
        </p:txBody>
      </p:sp>
      <p:sp>
        <p:nvSpPr>
          <p:cNvPr id="8" name="Right Arrow 7"/>
          <p:cNvSpPr/>
          <p:nvPr/>
        </p:nvSpPr>
        <p:spPr>
          <a:xfrm rot="10800000">
            <a:off x="10541727" y="3663536"/>
            <a:ext cx="1165534" cy="1544980"/>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عباسی </a:t>
            </a:r>
            <a:r>
              <a:rPr lang="fa-IR" b="1" dirty="0">
                <a:solidFill>
                  <a:prstClr val="black"/>
                </a:solidFill>
                <a:cs typeface="B Nazanin" panose="00000400000000000000" pitchFamily="2" charset="-78"/>
              </a:rPr>
              <a:t>حاجیپور</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1393</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
        <p:nvSpPr>
          <p:cNvPr id="10" name="Rectangle 9"/>
          <p:cNvSpPr/>
          <p:nvPr/>
        </p:nvSpPr>
        <p:spPr>
          <a:xfrm>
            <a:off x="509452" y="5344293"/>
            <a:ext cx="9819767" cy="140920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ar-SA" b="1" dirty="0">
                <a:solidFill>
                  <a:prstClr val="black"/>
                </a:solidFill>
                <a:cs typeface="B Nazanin" panose="00000400000000000000" pitchFamily="2" charset="-78"/>
              </a:rPr>
              <a:t>در </a:t>
            </a:r>
            <a:r>
              <a:rPr lang="fa-IR" b="1" dirty="0">
                <a:solidFill>
                  <a:prstClr val="black"/>
                </a:solidFill>
                <a:cs typeface="B Nazanin" panose="00000400000000000000" pitchFamily="2" charset="-78"/>
              </a:rPr>
              <a:t>شیراز </a:t>
            </a:r>
            <a:r>
              <a:rPr lang="ar-SA" b="1" dirty="0">
                <a:solidFill>
                  <a:prstClr val="black"/>
                </a:solidFill>
                <a:cs typeface="B Nazanin" panose="00000400000000000000" pitchFamily="2" charset="-78"/>
              </a:rPr>
              <a:t>در </a:t>
            </a:r>
            <a:r>
              <a:rPr lang="ar-SA" b="1" dirty="0">
                <a:solidFill>
                  <a:prstClr val="black"/>
                </a:solidFill>
                <a:cs typeface="B Nazanin" panose="00000400000000000000" pitchFamily="2" charset="-78"/>
              </a:rPr>
              <a:t>خصوص نقش تراکم در وابستگی به اتومبیل گویای نقش مهم خصوصیات اجتماعی، اقتصادی خانوارها در وابستگی به اتومبیل می باشد. مطالعه نشان داد. </a:t>
            </a:r>
            <a:endParaRPr lang="fa-IR" b="1" dirty="0">
              <a:solidFill>
                <a:prstClr val="black"/>
              </a:solidFill>
              <a:cs typeface="B Nazanin" panose="00000400000000000000" pitchFamily="2" charset="-78"/>
            </a:endParaRPr>
          </a:p>
          <a:p>
            <a:pPr marL="342900" indent="-342900" algn="justLow">
              <a:buFont typeface="Arial" panose="020B0604020202020204" pitchFamily="34" charset="0"/>
              <a:buChar char="•"/>
            </a:pPr>
            <a:r>
              <a:rPr lang="ar-SA" b="1" dirty="0">
                <a:solidFill>
                  <a:srgbClr val="FF0000"/>
                </a:solidFill>
                <a:cs typeface="B Nazanin" panose="00000400000000000000" pitchFamily="2" charset="-78"/>
              </a:rPr>
              <a:t>افزایش </a:t>
            </a:r>
            <a:r>
              <a:rPr lang="ar-SA" b="1" dirty="0">
                <a:solidFill>
                  <a:srgbClr val="FF0000"/>
                </a:solidFill>
                <a:cs typeface="B Nazanin" panose="00000400000000000000" pitchFamily="2" charset="-78"/>
              </a:rPr>
              <a:t>تراکم شهری، نه تنها در کاهش استفاده از اتومبیل موثر نبوده، بلكه در نواحی با سطوح بالای تراکم ساختمانی، تعداد سفرهای روزانه با اتومبیل نیز افزایش یافته است</a:t>
            </a:r>
            <a:endParaRPr lang="fa-IR" sz="2000" b="1" dirty="0">
              <a:solidFill>
                <a:srgbClr val="FF0000"/>
              </a:solidFill>
              <a:cs typeface="B Nazanin" panose="00000400000000000000" pitchFamily="2" charset="-78"/>
            </a:endParaRPr>
          </a:p>
        </p:txBody>
      </p:sp>
      <p:sp>
        <p:nvSpPr>
          <p:cNvPr id="11" name="Right Arrow 10"/>
          <p:cNvSpPr/>
          <p:nvPr/>
        </p:nvSpPr>
        <p:spPr>
          <a:xfrm rot="10800000">
            <a:off x="10541727" y="5208517"/>
            <a:ext cx="1165534" cy="1544978"/>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سلطانی</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1390</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14412814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15545" y="520810"/>
            <a:ext cx="7624292" cy="1723549"/>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پیشینه پژوهش     </a:t>
            </a:r>
            <a:r>
              <a:rPr lang="fa-IR" sz="4000" dirty="0">
                <a:solidFill>
                  <a:srgbClr val="FFC000"/>
                </a:solidFill>
                <a:effectLst>
                  <a:outerShdw blurRad="38100" dist="38100" dir="2700000" algn="tl">
                    <a:srgbClr val="000000">
                      <a:alpha val="43137"/>
                    </a:srgbClr>
                  </a:outerShdw>
                </a:effectLst>
                <a:cs typeface="B Homa" panose="00000400000000000000" pitchFamily="2" charset="-78"/>
              </a:rPr>
              <a:t> پژوهشگران ایرانی</a:t>
            </a:r>
            <a:endParaRPr lang="fa-IR" sz="16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8" name="Rectangle 17"/>
          <p:cNvSpPr/>
          <p:nvPr/>
        </p:nvSpPr>
        <p:spPr>
          <a:xfrm>
            <a:off x="509452" y="1982784"/>
            <a:ext cx="9819767" cy="1680752"/>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285750" indent="-285750">
              <a:buFont typeface="Arial" panose="020B0604020202020204" pitchFamily="34" charset="0"/>
              <a:buChar char="•"/>
            </a:pPr>
            <a:r>
              <a:rPr lang="ar-SA" b="1" dirty="0">
                <a:solidFill>
                  <a:prstClr val="black"/>
                </a:solidFill>
                <a:cs typeface="B Nazanin" panose="00000400000000000000" pitchFamily="2" charset="-78"/>
              </a:rPr>
              <a:t>در پژوهشی با مرور شهرهای فشرده ای چون کلكته، قاهره و ریو تاکید می کنند که</a:t>
            </a:r>
            <a:r>
              <a:rPr lang="ar-SA" b="1" dirty="0">
                <a:solidFill>
                  <a:srgbClr val="FF0000"/>
                </a:solidFill>
                <a:cs typeface="B Nazanin" panose="00000400000000000000" pitchFamily="2" charset="-78"/>
              </a:rPr>
              <a:t> شهر فشرده باعث افزایش آلودگی، کاهش خلوت، تشدید انزوای اجتماعی، افزایش هزینه های زندگی در مرکز شهر و نابودی فضاهای مطبوع خواهد شد</a:t>
            </a:r>
            <a:r>
              <a:rPr lang="fa-IR" b="1" dirty="0">
                <a:solidFill>
                  <a:prstClr val="black"/>
                </a:solidFill>
                <a:cs typeface="B Nazanin" panose="00000400000000000000" pitchFamily="2" charset="-78"/>
              </a:rPr>
              <a:t>.</a:t>
            </a:r>
            <a:endParaRPr lang="en-US" b="1" dirty="0">
              <a:solidFill>
                <a:srgbClr val="B31166"/>
              </a:solidFill>
              <a:cs typeface="B Nazanin" panose="00000400000000000000" pitchFamily="2" charset="-78"/>
            </a:endParaRPr>
          </a:p>
        </p:txBody>
      </p:sp>
      <p:sp>
        <p:nvSpPr>
          <p:cNvPr id="15" name="Right Arrow 14"/>
          <p:cNvSpPr/>
          <p:nvPr/>
        </p:nvSpPr>
        <p:spPr>
          <a:xfrm rot="10800000">
            <a:off x="10541727" y="1982781"/>
            <a:ext cx="1165534" cy="1409205"/>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b="1" dirty="0">
                <a:solidFill>
                  <a:prstClr val="black"/>
                </a:solidFill>
                <a:cs typeface="B Nazanin" panose="00000400000000000000" pitchFamily="2" charset="-78"/>
              </a:rPr>
              <a:t>صداقت تاجیک </a:t>
            </a:r>
            <a:endParaRPr lang="fa-IR"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1391</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
        <p:nvSpPr>
          <p:cNvPr id="7" name="Rectangle 6"/>
          <p:cNvSpPr/>
          <p:nvPr/>
        </p:nvSpPr>
        <p:spPr>
          <a:xfrm>
            <a:off x="509452" y="3868188"/>
            <a:ext cx="9819767" cy="1271452"/>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285750" indent="-285750">
              <a:buFont typeface="Arial" panose="020B0604020202020204" pitchFamily="34" charset="0"/>
              <a:buChar char="•"/>
            </a:pPr>
            <a:r>
              <a:rPr lang="ar-SA" b="1" dirty="0">
                <a:solidFill>
                  <a:prstClr val="black"/>
                </a:solidFill>
                <a:cs typeface="B Nazanin" panose="00000400000000000000" pitchFamily="2" charset="-78"/>
              </a:rPr>
              <a:t>پژوهش </a:t>
            </a:r>
            <a:r>
              <a:rPr lang="ar-SA" b="1" dirty="0">
                <a:solidFill>
                  <a:prstClr val="black"/>
                </a:solidFill>
                <a:cs typeface="B Nazanin" panose="00000400000000000000" pitchFamily="2" charset="-78"/>
              </a:rPr>
              <a:t>گویای </a:t>
            </a:r>
            <a:r>
              <a:rPr lang="ar-SA" b="1" dirty="0">
                <a:solidFill>
                  <a:prstClr val="black"/>
                </a:solidFill>
                <a:cs typeface="B Nazanin" panose="00000400000000000000" pitchFamily="2" charset="-78"/>
              </a:rPr>
              <a:t>وجود </a:t>
            </a:r>
            <a:r>
              <a:rPr lang="ar-SA" b="1" dirty="0">
                <a:solidFill>
                  <a:srgbClr val="00B050"/>
                </a:solidFill>
                <a:cs typeface="B Nazanin" panose="00000400000000000000" pitchFamily="2" charset="-78"/>
              </a:rPr>
              <a:t>رابطه معنی دار میان الگوی مسكن و میزان مصرف انرژی عملكردی در مناطق شهری </a:t>
            </a:r>
            <a:r>
              <a:rPr lang="ar-SA" b="1" dirty="0">
                <a:solidFill>
                  <a:prstClr val="black"/>
                </a:solidFill>
                <a:cs typeface="B Nazanin" panose="00000400000000000000" pitchFamily="2" charset="-78"/>
              </a:rPr>
              <a:t>می باشد. </a:t>
            </a:r>
            <a:endParaRPr lang="en-US" b="1" dirty="0">
              <a:solidFill>
                <a:prstClr val="black"/>
              </a:solidFill>
              <a:cs typeface="B Nazanin" panose="00000400000000000000" pitchFamily="2" charset="-78"/>
            </a:endParaRPr>
          </a:p>
        </p:txBody>
      </p:sp>
      <p:sp>
        <p:nvSpPr>
          <p:cNvPr id="8" name="Right Arrow 7"/>
          <p:cNvSpPr/>
          <p:nvPr/>
        </p:nvSpPr>
        <p:spPr>
          <a:xfrm rot="10800000">
            <a:off x="10541727" y="3663536"/>
            <a:ext cx="1165534" cy="1544980"/>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فروزان </a:t>
            </a:r>
            <a:r>
              <a:rPr lang="fa-IR" b="1" dirty="0">
                <a:solidFill>
                  <a:prstClr val="black"/>
                </a:solidFill>
                <a:cs typeface="B Nazanin" panose="00000400000000000000" pitchFamily="2" charset="-78"/>
              </a:rPr>
              <a:t>حاجیپور</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1393</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
        <p:nvSpPr>
          <p:cNvPr id="10" name="Rectangle 9"/>
          <p:cNvSpPr/>
          <p:nvPr/>
        </p:nvSpPr>
        <p:spPr>
          <a:xfrm>
            <a:off x="509452" y="5344293"/>
            <a:ext cx="9819767" cy="140920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285750" indent="-285750">
              <a:buFont typeface="Arial" panose="020B0604020202020204" pitchFamily="34" charset="0"/>
              <a:buChar char="•"/>
            </a:pPr>
            <a:r>
              <a:rPr lang="ar-SA" b="1" dirty="0">
                <a:solidFill>
                  <a:srgbClr val="FF0000"/>
                </a:solidFill>
                <a:cs typeface="B Nazanin" panose="00000400000000000000" pitchFamily="2" charset="-78"/>
              </a:rPr>
              <a:t>گویای تاثیرگذاری فرم شهری پراکنده شهر اصفهان بر افزایش آلودگی هوای آن می باشد. </a:t>
            </a:r>
            <a:endParaRPr lang="en-US" b="1" dirty="0">
              <a:solidFill>
                <a:srgbClr val="FF0000"/>
              </a:solidFill>
              <a:cs typeface="B Nazanin" panose="00000400000000000000" pitchFamily="2" charset="-78"/>
            </a:endParaRPr>
          </a:p>
        </p:txBody>
      </p:sp>
      <p:sp>
        <p:nvSpPr>
          <p:cNvPr id="11" name="Right Arrow 10"/>
          <p:cNvSpPr/>
          <p:nvPr/>
        </p:nvSpPr>
        <p:spPr>
          <a:xfrm rot="10800000">
            <a:off x="10541727" y="5208517"/>
            <a:ext cx="1165534" cy="1544978"/>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قدمی </a:t>
            </a:r>
            <a:r>
              <a:rPr lang="fa-IR" b="1" dirty="0">
                <a:solidFill>
                  <a:prstClr val="black"/>
                </a:solidFill>
                <a:cs typeface="B Nazanin" panose="00000400000000000000" pitchFamily="2" charset="-78"/>
              </a:rPr>
              <a:t>یوسفیان</a:t>
            </a:r>
            <a:endParaRPr lang="fa-IR" sz="2000" b="1" dirty="0">
              <a:solidFill>
                <a:prstClr val="black"/>
              </a:solidFill>
              <a:cs typeface="B Nazanin" panose="00000400000000000000" pitchFamily="2" charset="-78"/>
            </a:endParaRPr>
          </a:p>
          <a:p>
            <a:pPr algn="ctr" rtl="0"/>
            <a:r>
              <a:rPr lang="en-US" sz="1600" b="1" dirty="0">
                <a:solidFill>
                  <a:prstClr val="black"/>
                </a:solidFill>
                <a:cs typeface="B Nazanin" panose="00000400000000000000" pitchFamily="2" charset="-78"/>
              </a:rPr>
              <a:t>(</a:t>
            </a:r>
            <a:r>
              <a:rPr lang="fa-IR" sz="1600" b="1" dirty="0">
                <a:solidFill>
                  <a:prstClr val="black"/>
                </a:solidFill>
                <a:cs typeface="B Nazanin" panose="00000400000000000000" pitchFamily="2" charset="-78"/>
              </a:rPr>
              <a:t>1393</a:t>
            </a:r>
            <a:r>
              <a:rPr lang="en-US" sz="1600" b="1" dirty="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36681960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66651" y="625313"/>
            <a:ext cx="10547060" cy="1969770"/>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نتیجه گیری و جمع بندی   </a:t>
            </a:r>
            <a:r>
              <a:rPr lang="fa-IR" altLang="fa-IR" sz="2400" dirty="0">
                <a:solidFill>
                  <a:srgbClr val="FFC000"/>
                </a:solidFill>
                <a:latin typeface="BLotusBold"/>
                <a:ea typeface="Calibri" panose="020F0502020204030204" pitchFamily="34" charset="0"/>
                <a:cs typeface="B Homa" panose="00000400000000000000" pitchFamily="2" charset="-78"/>
              </a:rPr>
              <a:t>شاخص های فشردگی شهری، برتون،2002</a:t>
            </a:r>
            <a:endParaRPr lang="fa-IR" altLang="fa-IR" sz="3600" dirty="0">
              <a:solidFill>
                <a:srgbClr val="FFC000"/>
              </a:solidFill>
              <a:latin typeface="Arial" panose="020B0604020202020204" pitchFamily="34" charset="0"/>
              <a:cs typeface="B Homa" panose="00000400000000000000" pitchFamily="2" charset="-78"/>
            </a:endParaRPr>
          </a:p>
          <a:p>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graphicFrame>
        <p:nvGraphicFramePr>
          <p:cNvPr id="4" name="Table 3"/>
          <p:cNvGraphicFramePr>
            <a:graphicFrameLocks noGrp="1"/>
          </p:cNvGraphicFramePr>
          <p:nvPr>
            <p:extLst/>
          </p:nvPr>
        </p:nvGraphicFramePr>
        <p:xfrm>
          <a:off x="416859" y="1997308"/>
          <a:ext cx="11269943" cy="4726223"/>
        </p:xfrm>
        <a:graphic>
          <a:graphicData uri="http://schemas.openxmlformats.org/drawingml/2006/table">
            <a:tbl>
              <a:tblPr rtl="1" firstRow="1" firstCol="1" bandRow="1">
                <a:tableStyleId>{5C22544A-7EE6-4342-B048-85BDC9FD1C3A}</a:tableStyleId>
              </a:tblPr>
              <a:tblGrid>
                <a:gridCol w="3462946">
                  <a:extLst>
                    <a:ext uri="{9D8B030D-6E8A-4147-A177-3AD203B41FA5}">
                      <a16:colId xmlns:a16="http://schemas.microsoft.com/office/drawing/2014/main" xmlns="" val="659631487"/>
                    </a:ext>
                  </a:extLst>
                </a:gridCol>
                <a:gridCol w="7806997">
                  <a:extLst>
                    <a:ext uri="{9D8B030D-6E8A-4147-A177-3AD203B41FA5}">
                      <a16:colId xmlns:a16="http://schemas.microsoft.com/office/drawing/2014/main" xmlns="" val="2850431763"/>
                    </a:ext>
                  </a:extLst>
                </a:gridCol>
              </a:tblGrid>
              <a:tr h="590777">
                <a:tc>
                  <a:txBody>
                    <a:bodyPr/>
                    <a:lstStyle/>
                    <a:p>
                      <a:pPr marL="0" marR="0" algn="r" rtl="1">
                        <a:lnSpc>
                          <a:spcPct val="107000"/>
                        </a:lnSpc>
                        <a:spcBef>
                          <a:spcPts val="0"/>
                        </a:spcBef>
                        <a:spcAft>
                          <a:spcPts val="0"/>
                        </a:spcAft>
                      </a:pPr>
                      <a:r>
                        <a:rPr lang="ar-SA" sz="1800">
                          <a:effectLst/>
                          <a:cs typeface="B Nazanin" panose="00000400000000000000" pitchFamily="2" charset="-78"/>
                        </a:rPr>
                        <a:t>1. تراکم خالص/ناخالص</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tc>
                  <a:txBody>
                    <a:bodyPr/>
                    <a:lstStyle/>
                    <a:p>
                      <a:pPr marL="0" marR="0" algn="r" rtl="0">
                        <a:lnSpc>
                          <a:spcPct val="107000"/>
                        </a:lnSpc>
                        <a:spcBef>
                          <a:spcPts val="0"/>
                        </a:spcBef>
                        <a:spcAft>
                          <a:spcPts val="0"/>
                        </a:spcAft>
                      </a:pPr>
                      <a:r>
                        <a:rPr lang="ar-SA" sz="1800">
                          <a:effectLst/>
                          <a:cs typeface="B Nazanin" panose="00000400000000000000" pitchFamily="2" charset="-78"/>
                        </a:rPr>
                        <a:t>سرانه خانوارها و افراد در هر هکتار منطقه ساخته شده و منطقه مسکونی</a:t>
                      </a:r>
                      <a:endParaRPr lang="en-US" sz="1700">
                        <a:effectLst/>
                        <a:cs typeface="B Nazanin" panose="00000400000000000000" pitchFamily="2" charset="-78"/>
                      </a:endParaRPr>
                    </a:p>
                    <a:p>
                      <a:pPr marL="0" marR="0" algn="r" rtl="0">
                        <a:lnSpc>
                          <a:spcPct val="107000"/>
                        </a:lnSpc>
                        <a:spcBef>
                          <a:spcPts val="0"/>
                        </a:spcBef>
                        <a:spcAft>
                          <a:spcPts val="0"/>
                        </a:spcAft>
                      </a:pPr>
                      <a:r>
                        <a:rPr lang="ar-SA" sz="1800">
                          <a:effectLst/>
                          <a:cs typeface="B Nazanin" panose="00000400000000000000" pitchFamily="2" charset="-78"/>
                        </a:rPr>
                        <a:t>سرانه خانوارها و افراد در هر هکتار</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extLst>
                  <a:ext uri="{0D108BD9-81ED-4DB2-BD59-A6C34878D82A}">
                    <a16:rowId xmlns:a16="http://schemas.microsoft.com/office/drawing/2014/main" xmlns="" val="1899705027"/>
                  </a:ext>
                </a:extLst>
              </a:tr>
              <a:tr h="295389">
                <a:tc>
                  <a:txBody>
                    <a:bodyPr/>
                    <a:lstStyle/>
                    <a:p>
                      <a:pPr marL="0" marR="0" algn="r" rtl="0">
                        <a:lnSpc>
                          <a:spcPct val="107000"/>
                        </a:lnSpc>
                        <a:spcBef>
                          <a:spcPts val="0"/>
                        </a:spcBef>
                        <a:spcAft>
                          <a:spcPts val="0"/>
                        </a:spcAft>
                      </a:pPr>
                      <a:r>
                        <a:rPr lang="ar-SA" sz="1800">
                          <a:effectLst/>
                          <a:cs typeface="B Nazanin" panose="00000400000000000000" pitchFamily="2" charset="-78"/>
                        </a:rPr>
                        <a:t>وزن جمعیتی</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tc>
                  <a:txBody>
                    <a:bodyPr/>
                    <a:lstStyle/>
                    <a:p>
                      <a:pPr marL="0" marR="0" algn="r" rtl="1">
                        <a:lnSpc>
                          <a:spcPct val="107000"/>
                        </a:lnSpc>
                        <a:spcBef>
                          <a:spcPts val="0"/>
                        </a:spcBef>
                        <a:spcAft>
                          <a:spcPts val="0"/>
                        </a:spcAft>
                      </a:pPr>
                      <a:r>
                        <a:rPr lang="fa-IR" sz="1800">
                          <a:effectLst/>
                          <a:cs typeface="B Nazanin" panose="00000400000000000000" pitchFamily="2" charset="-78"/>
                        </a:rPr>
                        <a:t>متوسط تراکم منطقه</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extLst>
                  <a:ext uri="{0D108BD9-81ED-4DB2-BD59-A6C34878D82A}">
                    <a16:rowId xmlns:a16="http://schemas.microsoft.com/office/drawing/2014/main" xmlns="" val="304764161"/>
                  </a:ext>
                </a:extLst>
              </a:tr>
              <a:tr h="295389">
                <a:tc>
                  <a:txBody>
                    <a:bodyPr/>
                    <a:lstStyle/>
                    <a:p>
                      <a:pPr marL="0" marR="0" algn="r" rtl="1">
                        <a:lnSpc>
                          <a:spcPct val="107000"/>
                        </a:lnSpc>
                        <a:spcBef>
                          <a:spcPts val="0"/>
                        </a:spcBef>
                        <a:spcAft>
                          <a:spcPts val="0"/>
                        </a:spcAft>
                      </a:pPr>
                      <a:r>
                        <a:rPr lang="fa-IR" sz="1800">
                          <a:effectLst/>
                          <a:cs typeface="B Nazanin" panose="00000400000000000000" pitchFamily="2" charset="-78"/>
                        </a:rPr>
                        <a:t>شکل مسکن</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tc>
                  <a:txBody>
                    <a:bodyPr/>
                    <a:lstStyle/>
                    <a:p>
                      <a:pPr marL="0" marR="0" algn="r" rtl="0">
                        <a:lnSpc>
                          <a:spcPct val="107000"/>
                        </a:lnSpc>
                        <a:spcBef>
                          <a:spcPts val="0"/>
                        </a:spcBef>
                        <a:spcAft>
                          <a:spcPts val="0"/>
                        </a:spcAft>
                      </a:pPr>
                      <a:r>
                        <a:rPr lang="ar-SA" sz="1800">
                          <a:effectLst/>
                          <a:cs typeface="B Nazanin" panose="00000400000000000000" pitchFamily="2" charset="-78"/>
                        </a:rPr>
                        <a:t>درصد مسکن با تراکم بالا و پایین و سکونتگاههای بزرگ و کوچک</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extLst>
                  <a:ext uri="{0D108BD9-81ED-4DB2-BD59-A6C34878D82A}">
                    <a16:rowId xmlns:a16="http://schemas.microsoft.com/office/drawing/2014/main" xmlns="" val="1830456633"/>
                  </a:ext>
                </a:extLst>
              </a:tr>
              <a:tr h="295389">
                <a:tc>
                  <a:txBody>
                    <a:bodyPr/>
                    <a:lstStyle/>
                    <a:p>
                      <a:pPr marL="0" marR="0" algn="r" rtl="0">
                        <a:lnSpc>
                          <a:spcPct val="107000"/>
                        </a:lnSpc>
                        <a:spcBef>
                          <a:spcPts val="0"/>
                        </a:spcBef>
                        <a:spcAft>
                          <a:spcPts val="0"/>
                        </a:spcAft>
                      </a:pPr>
                      <a:r>
                        <a:rPr lang="ar-SA" sz="1800">
                          <a:effectLst/>
                          <a:cs typeface="B Nazanin" panose="00000400000000000000" pitchFamily="2" charset="-78"/>
                        </a:rPr>
                        <a:t>2. ترکیب کاربری ها</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tc>
                  <a:txBody>
                    <a:bodyPr/>
                    <a:lstStyle/>
                    <a:p>
                      <a:pPr marL="0" marR="0" algn="l" rtl="1">
                        <a:lnSpc>
                          <a:spcPct val="107000"/>
                        </a:lnSpc>
                        <a:spcBef>
                          <a:spcPts val="0"/>
                        </a:spcBef>
                        <a:spcAft>
                          <a:spcPts val="0"/>
                        </a:spcAft>
                      </a:pPr>
                      <a:r>
                        <a:rPr lang="fa-IR" sz="1800">
                          <a:effectLst/>
                          <a:cs typeface="B Nazanin" panose="00000400000000000000" pitchFamily="2" charset="-78"/>
                        </a:rPr>
                        <a:t> </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extLst>
                  <a:ext uri="{0D108BD9-81ED-4DB2-BD59-A6C34878D82A}">
                    <a16:rowId xmlns:a16="http://schemas.microsoft.com/office/drawing/2014/main" xmlns="" val="218248111"/>
                  </a:ext>
                </a:extLst>
              </a:tr>
              <a:tr h="295389">
                <a:tc>
                  <a:txBody>
                    <a:bodyPr/>
                    <a:lstStyle/>
                    <a:p>
                      <a:pPr marL="0" marR="0" algn="r" rtl="0">
                        <a:lnSpc>
                          <a:spcPct val="107000"/>
                        </a:lnSpc>
                        <a:spcBef>
                          <a:spcPts val="0"/>
                        </a:spcBef>
                        <a:spcAft>
                          <a:spcPts val="0"/>
                        </a:spcAft>
                      </a:pPr>
                      <a:r>
                        <a:rPr lang="ar-SA" sz="1800">
                          <a:effectLst/>
                          <a:cs typeface="B Nazanin" panose="00000400000000000000" pitchFamily="2" charset="-78"/>
                        </a:rPr>
                        <a:t>تعادل کاربری ها</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tc>
                  <a:txBody>
                    <a:bodyPr/>
                    <a:lstStyle/>
                    <a:p>
                      <a:pPr marL="0" marR="0" algn="r" rtl="0">
                        <a:lnSpc>
                          <a:spcPct val="107000"/>
                        </a:lnSpc>
                        <a:spcBef>
                          <a:spcPts val="0"/>
                        </a:spcBef>
                        <a:spcAft>
                          <a:spcPts val="0"/>
                        </a:spcAft>
                      </a:pPr>
                      <a:r>
                        <a:rPr lang="ar-SA" sz="1800">
                          <a:effectLst/>
                          <a:cs typeface="B Nazanin" panose="00000400000000000000" pitchFamily="2" charset="-78"/>
                        </a:rPr>
                        <a:t>تعداد تسهیلات اصلی نرخ (نسبت ) زمین مسکونی به غیر مسکونی</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extLst>
                  <a:ext uri="{0D108BD9-81ED-4DB2-BD59-A6C34878D82A}">
                    <a16:rowId xmlns:a16="http://schemas.microsoft.com/office/drawing/2014/main" xmlns="" val="2677323860"/>
                  </a:ext>
                </a:extLst>
              </a:tr>
              <a:tr h="295389">
                <a:tc>
                  <a:txBody>
                    <a:bodyPr/>
                    <a:lstStyle/>
                    <a:p>
                      <a:pPr marL="0" marR="0" algn="r" rtl="0">
                        <a:lnSpc>
                          <a:spcPct val="107000"/>
                        </a:lnSpc>
                        <a:spcBef>
                          <a:spcPts val="0"/>
                        </a:spcBef>
                        <a:spcAft>
                          <a:spcPts val="0"/>
                        </a:spcAft>
                      </a:pPr>
                      <a:r>
                        <a:rPr lang="ar-SA" sz="1800">
                          <a:effectLst/>
                          <a:cs typeface="B Nazanin" panose="00000400000000000000" pitchFamily="2" charset="-78"/>
                        </a:rPr>
                        <a:t>ترکیب افقی وپراکندگی تسهیلات</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tc>
                  <a:txBody>
                    <a:bodyPr/>
                    <a:lstStyle/>
                    <a:p>
                      <a:pPr marL="0" marR="0" algn="r" rtl="0">
                        <a:lnSpc>
                          <a:spcPct val="107000"/>
                        </a:lnSpc>
                        <a:spcBef>
                          <a:spcPts val="0"/>
                        </a:spcBef>
                        <a:spcAft>
                          <a:spcPts val="0"/>
                        </a:spcAft>
                      </a:pPr>
                      <a:r>
                        <a:rPr lang="ar-SA" sz="1800">
                          <a:effectLst/>
                          <a:cs typeface="B Nazanin" panose="00000400000000000000" pitchFamily="2" charset="-78"/>
                        </a:rPr>
                        <a:t>تنوع در تعداد تسهیلات کلیدی در هر بخش پستی</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extLst>
                  <a:ext uri="{0D108BD9-81ED-4DB2-BD59-A6C34878D82A}">
                    <a16:rowId xmlns:a16="http://schemas.microsoft.com/office/drawing/2014/main" xmlns="" val="1290508531"/>
                  </a:ext>
                </a:extLst>
              </a:tr>
              <a:tr h="295389">
                <a:tc>
                  <a:txBody>
                    <a:bodyPr/>
                    <a:lstStyle/>
                    <a:p>
                      <a:pPr marL="0" marR="0" algn="r" rtl="0">
                        <a:lnSpc>
                          <a:spcPct val="107000"/>
                        </a:lnSpc>
                        <a:spcBef>
                          <a:spcPts val="0"/>
                        </a:spcBef>
                        <a:spcAft>
                          <a:spcPts val="0"/>
                        </a:spcAft>
                      </a:pPr>
                      <a:r>
                        <a:rPr lang="ar-SA" sz="1800">
                          <a:effectLst/>
                          <a:cs typeface="B Nazanin" panose="00000400000000000000" pitchFamily="2" charset="-78"/>
                        </a:rPr>
                        <a:t>ترکیب عمودی</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tc>
                  <a:txBody>
                    <a:bodyPr/>
                    <a:lstStyle/>
                    <a:p>
                      <a:pPr marL="0" marR="0" algn="r" rtl="0">
                        <a:lnSpc>
                          <a:spcPct val="107000"/>
                        </a:lnSpc>
                        <a:spcBef>
                          <a:spcPts val="0"/>
                        </a:spcBef>
                        <a:spcAft>
                          <a:spcPts val="0"/>
                        </a:spcAft>
                      </a:pPr>
                      <a:r>
                        <a:rPr lang="ar-SA" sz="1800">
                          <a:effectLst/>
                          <a:cs typeface="B Nazanin" panose="00000400000000000000" pitchFamily="2" charset="-78"/>
                        </a:rPr>
                        <a:t>ترکیب توسعه مسکونی،تجاری و مسکونی،خرده فروشی</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extLst>
                  <a:ext uri="{0D108BD9-81ED-4DB2-BD59-A6C34878D82A}">
                    <a16:rowId xmlns:a16="http://schemas.microsoft.com/office/drawing/2014/main" xmlns="" val="4175107784"/>
                  </a:ext>
                </a:extLst>
              </a:tr>
              <a:tr h="295389">
                <a:tc>
                  <a:txBody>
                    <a:bodyPr/>
                    <a:lstStyle/>
                    <a:p>
                      <a:pPr marL="0" marR="0" algn="r" rtl="0">
                        <a:lnSpc>
                          <a:spcPct val="107000"/>
                        </a:lnSpc>
                        <a:spcBef>
                          <a:spcPts val="0"/>
                        </a:spcBef>
                        <a:spcAft>
                          <a:spcPts val="0"/>
                        </a:spcAft>
                      </a:pPr>
                      <a:r>
                        <a:rPr lang="ar-SA" sz="1800">
                          <a:effectLst/>
                          <a:cs typeface="B Nazanin" panose="00000400000000000000" pitchFamily="2" charset="-78"/>
                        </a:rPr>
                        <a:t>پراکندگی تسهیلات و تمهیدات کلی</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tc>
                  <a:txBody>
                    <a:bodyPr/>
                    <a:lstStyle/>
                    <a:p>
                      <a:pPr marL="0" marR="0" algn="r" rtl="0">
                        <a:lnSpc>
                          <a:spcPct val="107000"/>
                        </a:lnSpc>
                        <a:spcBef>
                          <a:spcPts val="0"/>
                        </a:spcBef>
                        <a:spcAft>
                          <a:spcPts val="0"/>
                        </a:spcAft>
                      </a:pPr>
                      <a:r>
                        <a:rPr lang="ar-SA" sz="1800">
                          <a:effectLst/>
                          <a:cs typeface="B Nazanin" panose="00000400000000000000" pitchFamily="2" charset="-78"/>
                        </a:rPr>
                        <a:t>ترکیب و تعداد تسهیلات در بخش های کد پستی</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extLst>
                  <a:ext uri="{0D108BD9-81ED-4DB2-BD59-A6C34878D82A}">
                    <a16:rowId xmlns:a16="http://schemas.microsoft.com/office/drawing/2014/main" xmlns="" val="2992277335"/>
                  </a:ext>
                </a:extLst>
              </a:tr>
              <a:tr h="295389">
                <a:tc>
                  <a:txBody>
                    <a:bodyPr/>
                    <a:lstStyle/>
                    <a:p>
                      <a:pPr marL="0" marR="0" algn="r" rtl="0">
                        <a:lnSpc>
                          <a:spcPct val="107000"/>
                        </a:lnSpc>
                        <a:spcBef>
                          <a:spcPts val="0"/>
                        </a:spcBef>
                        <a:spcAft>
                          <a:spcPts val="0"/>
                        </a:spcAft>
                      </a:pPr>
                      <a:r>
                        <a:rPr lang="ar-SA" sz="1800">
                          <a:effectLst/>
                          <a:cs typeface="B Nazanin" panose="00000400000000000000" pitchFamily="2" charset="-78"/>
                        </a:rPr>
                        <a:t>ترکیب عمودی</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tc>
                  <a:txBody>
                    <a:bodyPr/>
                    <a:lstStyle/>
                    <a:p>
                      <a:pPr marL="0" marR="0" algn="r" rtl="0">
                        <a:lnSpc>
                          <a:spcPct val="107000"/>
                        </a:lnSpc>
                        <a:spcBef>
                          <a:spcPts val="0"/>
                        </a:spcBef>
                        <a:spcAft>
                          <a:spcPts val="0"/>
                        </a:spcAft>
                      </a:pPr>
                      <a:r>
                        <a:rPr lang="ar-SA" sz="1800">
                          <a:effectLst/>
                          <a:cs typeface="B Nazanin" panose="00000400000000000000" pitchFamily="2" charset="-78"/>
                        </a:rPr>
                        <a:t>ترکیب توسعه مسکونی،تجاری و مسکونی،خذده فروشی</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extLst>
                  <a:ext uri="{0D108BD9-81ED-4DB2-BD59-A6C34878D82A}">
                    <a16:rowId xmlns:a16="http://schemas.microsoft.com/office/drawing/2014/main" xmlns="" val="4076881423"/>
                  </a:ext>
                </a:extLst>
              </a:tr>
              <a:tr h="295389">
                <a:tc>
                  <a:txBody>
                    <a:bodyPr/>
                    <a:lstStyle/>
                    <a:p>
                      <a:pPr marL="0" marR="0" algn="r" rtl="0">
                        <a:lnSpc>
                          <a:spcPct val="107000"/>
                        </a:lnSpc>
                        <a:spcBef>
                          <a:spcPts val="0"/>
                        </a:spcBef>
                        <a:spcAft>
                          <a:spcPts val="0"/>
                        </a:spcAft>
                      </a:pPr>
                      <a:r>
                        <a:rPr lang="ar-SA" sz="1800">
                          <a:effectLst/>
                          <a:cs typeface="B Nazanin" panose="00000400000000000000" pitchFamily="2" charset="-78"/>
                        </a:rPr>
                        <a:t>پراکندگی تسهیلات و تمهیدات کلی</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tc>
                  <a:txBody>
                    <a:bodyPr/>
                    <a:lstStyle/>
                    <a:p>
                      <a:pPr marL="0" marR="0" algn="r" rtl="0">
                        <a:lnSpc>
                          <a:spcPct val="107000"/>
                        </a:lnSpc>
                        <a:spcBef>
                          <a:spcPts val="0"/>
                        </a:spcBef>
                        <a:spcAft>
                          <a:spcPts val="0"/>
                        </a:spcAft>
                      </a:pPr>
                      <a:r>
                        <a:rPr lang="ar-SA" sz="1800">
                          <a:effectLst/>
                          <a:cs typeface="B Nazanin" panose="00000400000000000000" pitchFamily="2" charset="-78"/>
                        </a:rPr>
                        <a:t>ترکیب و تعداد تسهیلات در بخش های کد پستی</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extLst>
                  <a:ext uri="{0D108BD9-81ED-4DB2-BD59-A6C34878D82A}">
                    <a16:rowId xmlns:a16="http://schemas.microsoft.com/office/drawing/2014/main" xmlns="" val="3479097382"/>
                  </a:ext>
                </a:extLst>
              </a:tr>
              <a:tr h="295389">
                <a:tc>
                  <a:txBody>
                    <a:bodyPr/>
                    <a:lstStyle/>
                    <a:p>
                      <a:pPr marL="0" marR="0" algn="just" rtl="1">
                        <a:lnSpc>
                          <a:spcPct val="107000"/>
                        </a:lnSpc>
                        <a:spcBef>
                          <a:spcPts val="0"/>
                        </a:spcBef>
                        <a:spcAft>
                          <a:spcPts val="0"/>
                        </a:spcAft>
                      </a:pPr>
                      <a:r>
                        <a:rPr lang="fa-IR" sz="1800">
                          <a:effectLst/>
                          <a:cs typeface="B Nazanin" panose="00000400000000000000" pitchFamily="2" charset="-78"/>
                        </a:rPr>
                        <a:t>3. افزون سازی یا تشدید</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tc>
                  <a:txBody>
                    <a:bodyPr/>
                    <a:lstStyle/>
                    <a:p>
                      <a:pPr marL="0" marR="0" algn="just" rtl="1">
                        <a:lnSpc>
                          <a:spcPct val="107000"/>
                        </a:lnSpc>
                        <a:spcBef>
                          <a:spcPts val="0"/>
                        </a:spcBef>
                        <a:spcAft>
                          <a:spcPts val="0"/>
                        </a:spcAft>
                      </a:pPr>
                      <a:r>
                        <a:rPr lang="fa-IR" sz="1800">
                          <a:effectLst/>
                          <a:cs typeface="B Nazanin" panose="00000400000000000000" pitchFamily="2" charset="-78"/>
                        </a:rPr>
                        <a:t> </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extLst>
                  <a:ext uri="{0D108BD9-81ED-4DB2-BD59-A6C34878D82A}">
                    <a16:rowId xmlns:a16="http://schemas.microsoft.com/office/drawing/2014/main" xmlns="" val="3664316041"/>
                  </a:ext>
                </a:extLst>
              </a:tr>
              <a:tr h="295389">
                <a:tc>
                  <a:txBody>
                    <a:bodyPr/>
                    <a:lstStyle/>
                    <a:p>
                      <a:pPr marL="0" marR="0" algn="r" rtl="0">
                        <a:lnSpc>
                          <a:spcPct val="107000"/>
                        </a:lnSpc>
                        <a:spcBef>
                          <a:spcPts val="0"/>
                        </a:spcBef>
                        <a:spcAft>
                          <a:spcPts val="0"/>
                        </a:spcAft>
                      </a:pPr>
                      <a:r>
                        <a:rPr lang="ar-SA" sz="1800">
                          <a:effectLst/>
                          <a:cs typeface="B Nazanin" panose="00000400000000000000" pitchFamily="2" charset="-78"/>
                        </a:rPr>
                        <a:t>افزایش در جمعیت</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tc>
                  <a:txBody>
                    <a:bodyPr/>
                    <a:lstStyle/>
                    <a:p>
                      <a:pPr marL="0" marR="0" algn="r" rtl="0">
                        <a:lnSpc>
                          <a:spcPct val="107000"/>
                        </a:lnSpc>
                        <a:spcBef>
                          <a:spcPts val="0"/>
                        </a:spcBef>
                        <a:spcAft>
                          <a:spcPts val="0"/>
                        </a:spcAft>
                      </a:pPr>
                      <a:r>
                        <a:rPr lang="ar-SA" sz="1800">
                          <a:effectLst/>
                          <a:cs typeface="B Nazanin" panose="00000400000000000000" pitchFamily="2" charset="-78"/>
                        </a:rPr>
                        <a:t>نرخ مهاجرت داخلی</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extLst>
                  <a:ext uri="{0D108BD9-81ED-4DB2-BD59-A6C34878D82A}">
                    <a16:rowId xmlns:a16="http://schemas.microsoft.com/office/drawing/2014/main" xmlns="" val="3993951602"/>
                  </a:ext>
                </a:extLst>
              </a:tr>
              <a:tr h="295389">
                <a:tc>
                  <a:txBody>
                    <a:bodyPr/>
                    <a:lstStyle/>
                    <a:p>
                      <a:pPr marL="0" marR="0" algn="r" rtl="0">
                        <a:lnSpc>
                          <a:spcPct val="107000"/>
                        </a:lnSpc>
                        <a:spcBef>
                          <a:spcPts val="0"/>
                        </a:spcBef>
                        <a:spcAft>
                          <a:spcPts val="0"/>
                        </a:spcAft>
                      </a:pPr>
                      <a:r>
                        <a:rPr lang="ar-SA" sz="1800">
                          <a:effectLst/>
                          <a:cs typeface="B Nazanin" panose="00000400000000000000" pitchFamily="2" charset="-78"/>
                        </a:rPr>
                        <a:t>افزایش در توسعه</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tc>
                  <a:txBody>
                    <a:bodyPr/>
                    <a:lstStyle/>
                    <a:p>
                      <a:pPr marL="0" marR="0" algn="r" rtl="0">
                        <a:lnSpc>
                          <a:spcPct val="107000"/>
                        </a:lnSpc>
                        <a:spcBef>
                          <a:spcPts val="0"/>
                        </a:spcBef>
                        <a:spcAft>
                          <a:spcPts val="0"/>
                        </a:spcAft>
                      </a:pPr>
                      <a:r>
                        <a:rPr lang="ar-SA" sz="1800">
                          <a:effectLst/>
                          <a:cs typeface="B Nazanin" panose="00000400000000000000" pitchFamily="2" charset="-78"/>
                        </a:rPr>
                        <a:t>نرخ ساخت مسکن جدید، احیای زمین متروکه و تخریبی</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extLst>
                  <a:ext uri="{0D108BD9-81ED-4DB2-BD59-A6C34878D82A}">
                    <a16:rowId xmlns:a16="http://schemas.microsoft.com/office/drawing/2014/main" xmlns="" val="582483264"/>
                  </a:ext>
                </a:extLst>
              </a:tr>
              <a:tr h="295389">
                <a:tc>
                  <a:txBody>
                    <a:bodyPr/>
                    <a:lstStyle/>
                    <a:p>
                      <a:pPr marL="0" marR="0" algn="r" rtl="0">
                        <a:lnSpc>
                          <a:spcPct val="107000"/>
                        </a:lnSpc>
                        <a:spcBef>
                          <a:spcPts val="0"/>
                        </a:spcBef>
                        <a:spcAft>
                          <a:spcPts val="0"/>
                        </a:spcAft>
                      </a:pPr>
                      <a:r>
                        <a:rPr lang="ar-SA" sz="1800">
                          <a:effectLst/>
                          <a:cs typeface="B Nazanin" panose="00000400000000000000" pitchFamily="2" charset="-78"/>
                        </a:rPr>
                        <a:t>افزایش در تراکم</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tc>
                  <a:txBody>
                    <a:bodyPr/>
                    <a:lstStyle/>
                    <a:p>
                      <a:pPr marL="0" marR="0" algn="r" rtl="0">
                        <a:lnSpc>
                          <a:spcPct val="107000"/>
                        </a:lnSpc>
                        <a:spcBef>
                          <a:spcPts val="0"/>
                        </a:spcBef>
                        <a:spcAft>
                          <a:spcPts val="0"/>
                        </a:spcAft>
                      </a:pPr>
                      <a:r>
                        <a:rPr lang="ar-SA" sz="1800">
                          <a:effectLst/>
                          <a:cs typeface="B Nazanin" panose="00000400000000000000" pitchFamily="2" charset="-78"/>
                        </a:rPr>
                        <a:t>تغییر در تراکم مصوب با تراکم جمعیتی</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extLst>
                  <a:ext uri="{0D108BD9-81ED-4DB2-BD59-A6C34878D82A}">
                    <a16:rowId xmlns:a16="http://schemas.microsoft.com/office/drawing/2014/main" xmlns="" val="1772662678"/>
                  </a:ext>
                </a:extLst>
              </a:tr>
              <a:tr h="295389">
                <a:tc>
                  <a:txBody>
                    <a:bodyPr/>
                    <a:lstStyle/>
                    <a:p>
                      <a:pPr marL="0" marR="0" algn="r" rtl="0">
                        <a:lnSpc>
                          <a:spcPct val="107000"/>
                        </a:lnSpc>
                        <a:spcBef>
                          <a:spcPts val="0"/>
                        </a:spcBef>
                        <a:spcAft>
                          <a:spcPts val="0"/>
                        </a:spcAft>
                      </a:pPr>
                      <a:r>
                        <a:rPr lang="ar-SA" sz="1800">
                          <a:effectLst/>
                          <a:cs typeface="B Nazanin" panose="00000400000000000000" pitchFamily="2" charset="-78"/>
                        </a:rPr>
                        <a:t>افزایش در تراکم مرکزی</a:t>
                      </a:r>
                      <a:endParaRPr lang="en-US" sz="170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tc>
                  <a:txBody>
                    <a:bodyPr/>
                    <a:lstStyle/>
                    <a:p>
                      <a:pPr marL="0" marR="0" algn="r" rtl="0">
                        <a:lnSpc>
                          <a:spcPct val="107000"/>
                        </a:lnSpc>
                        <a:spcBef>
                          <a:spcPts val="0"/>
                        </a:spcBef>
                        <a:spcAft>
                          <a:spcPts val="0"/>
                        </a:spcAft>
                      </a:pPr>
                      <a:r>
                        <a:rPr lang="ar-SA" sz="1800" dirty="0">
                          <a:effectLst/>
                          <a:cs typeface="B Nazanin" panose="00000400000000000000" pitchFamily="2" charset="-78"/>
                        </a:rPr>
                        <a:t>تغییر در تراکم های بسیار متراکم</a:t>
                      </a:r>
                      <a:endParaRPr lang="en-US" sz="1700" dirty="0">
                        <a:effectLst/>
                        <a:latin typeface="Calibri" panose="020F0502020204030204" pitchFamily="34" charset="0"/>
                        <a:ea typeface="Calibri" panose="020F0502020204030204" pitchFamily="34" charset="0"/>
                        <a:cs typeface="B Nazanin" panose="00000400000000000000" pitchFamily="2" charset="-78"/>
                      </a:endParaRPr>
                    </a:p>
                  </a:txBody>
                  <a:tcPr marL="103123" marR="103123" marT="0" marB="0"/>
                </a:tc>
                <a:extLst>
                  <a:ext uri="{0D108BD9-81ED-4DB2-BD59-A6C34878D82A}">
                    <a16:rowId xmlns:a16="http://schemas.microsoft.com/office/drawing/2014/main" xmlns="" val="150078796"/>
                  </a:ext>
                </a:extLst>
              </a:tr>
            </a:tbl>
          </a:graphicData>
        </a:graphic>
      </p:graphicFrame>
    </p:spTree>
    <p:extLst>
      <p:ext uri="{BB962C8B-B14F-4D97-AF65-F5344CB8AC3E}">
        <p14:creationId xmlns:p14="http://schemas.microsoft.com/office/powerpoint/2010/main" val="3862522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مقدمه</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2" name="Rectangle 1"/>
          <p:cNvSpPr/>
          <p:nvPr/>
        </p:nvSpPr>
        <p:spPr>
          <a:xfrm>
            <a:off x="9530366" y="2240924"/>
            <a:ext cx="2112135" cy="437882"/>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b="1" dirty="0">
                <a:solidFill>
                  <a:prstClr val="black"/>
                </a:solidFill>
                <a:cs typeface="B Nazanin" panose="00000400000000000000" pitchFamily="2" charset="-78"/>
              </a:rPr>
              <a:t>کلیات پژوهش</a:t>
            </a:r>
            <a:endParaRPr lang="fa-IR" sz="2400" b="1" dirty="0">
              <a:solidFill>
                <a:prstClr val="black"/>
              </a:solidFill>
              <a:cs typeface="B Nazanin" panose="00000400000000000000" pitchFamily="2" charset="-78"/>
            </a:endParaRPr>
          </a:p>
        </p:txBody>
      </p:sp>
      <p:sp>
        <p:nvSpPr>
          <p:cNvPr id="4" name="Rectangle 3"/>
          <p:cNvSpPr/>
          <p:nvPr/>
        </p:nvSpPr>
        <p:spPr>
          <a:xfrm>
            <a:off x="5215945" y="2240924"/>
            <a:ext cx="3541688"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طرح اولیه و طرح پیشنهادی تحقیق </a:t>
            </a:r>
          </a:p>
        </p:txBody>
      </p:sp>
      <p:sp>
        <p:nvSpPr>
          <p:cNvPr id="6" name="Rectangle 5"/>
          <p:cNvSpPr/>
          <p:nvPr/>
        </p:nvSpPr>
        <p:spPr>
          <a:xfrm>
            <a:off x="5215945" y="3134906"/>
            <a:ext cx="3541688"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بیان </a:t>
            </a:r>
            <a:r>
              <a:rPr lang="fa-IR" sz="2400" dirty="0">
                <a:solidFill>
                  <a:prstClr val="black"/>
                </a:solidFill>
                <a:cs typeface="B Nazanin" panose="00000400000000000000" pitchFamily="2" charset="-78"/>
              </a:rPr>
              <a:t>مسئله</a:t>
            </a:r>
            <a:endParaRPr lang="fa-IR" sz="2400" dirty="0">
              <a:solidFill>
                <a:prstClr val="black"/>
              </a:solidFill>
              <a:cs typeface="B Nazanin" panose="00000400000000000000" pitchFamily="2" charset="-78"/>
            </a:endParaRPr>
          </a:p>
        </p:txBody>
      </p:sp>
      <p:sp>
        <p:nvSpPr>
          <p:cNvPr id="7" name="Rectangle 6"/>
          <p:cNvSpPr/>
          <p:nvPr/>
        </p:nvSpPr>
        <p:spPr>
          <a:xfrm>
            <a:off x="9530366" y="3134906"/>
            <a:ext cx="2112135" cy="437882"/>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b="1" dirty="0">
                <a:solidFill>
                  <a:prstClr val="black"/>
                </a:solidFill>
                <a:cs typeface="B Nazanin" panose="00000400000000000000" pitchFamily="2" charset="-78"/>
              </a:rPr>
              <a:t>اجزای پروپوزال</a:t>
            </a:r>
            <a:endParaRPr lang="fa-IR" sz="2400" b="1" dirty="0">
              <a:solidFill>
                <a:prstClr val="black"/>
              </a:solidFill>
              <a:cs typeface="B Nazanin" panose="00000400000000000000" pitchFamily="2" charset="-78"/>
            </a:endParaRPr>
          </a:p>
        </p:txBody>
      </p:sp>
      <p:sp>
        <p:nvSpPr>
          <p:cNvPr id="8" name="Rectangle 7"/>
          <p:cNvSpPr/>
          <p:nvPr/>
        </p:nvSpPr>
        <p:spPr>
          <a:xfrm>
            <a:off x="5215945" y="3714455"/>
            <a:ext cx="3541688"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اهمیت </a:t>
            </a:r>
            <a:r>
              <a:rPr lang="fa-IR" sz="2400" dirty="0">
                <a:solidFill>
                  <a:prstClr val="black"/>
                </a:solidFill>
                <a:cs typeface="B Nazanin" panose="00000400000000000000" pitchFamily="2" charset="-78"/>
              </a:rPr>
              <a:t>و ضرورت </a:t>
            </a:r>
            <a:r>
              <a:rPr lang="fa-IR" sz="2400" dirty="0">
                <a:solidFill>
                  <a:prstClr val="black"/>
                </a:solidFill>
                <a:cs typeface="B Nazanin" panose="00000400000000000000" pitchFamily="2" charset="-78"/>
              </a:rPr>
              <a:t>تحقیق</a:t>
            </a:r>
            <a:endParaRPr lang="fa-IR" sz="2400" dirty="0">
              <a:solidFill>
                <a:prstClr val="black"/>
              </a:solidFill>
              <a:cs typeface="B Nazanin" panose="00000400000000000000" pitchFamily="2" charset="-78"/>
            </a:endParaRPr>
          </a:p>
        </p:txBody>
      </p:sp>
      <p:sp>
        <p:nvSpPr>
          <p:cNvPr id="9" name="Rectangle 8"/>
          <p:cNvSpPr/>
          <p:nvPr/>
        </p:nvSpPr>
        <p:spPr>
          <a:xfrm>
            <a:off x="5215945" y="4286465"/>
            <a:ext cx="3541688"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اهداف پژوهش</a:t>
            </a:r>
            <a:endParaRPr lang="fa-IR" sz="2400" dirty="0">
              <a:solidFill>
                <a:prstClr val="black"/>
              </a:solidFill>
              <a:cs typeface="B Nazanin" panose="00000400000000000000" pitchFamily="2" charset="-78"/>
            </a:endParaRPr>
          </a:p>
        </p:txBody>
      </p:sp>
      <p:sp>
        <p:nvSpPr>
          <p:cNvPr id="10" name="Rectangle 9"/>
          <p:cNvSpPr/>
          <p:nvPr/>
        </p:nvSpPr>
        <p:spPr>
          <a:xfrm>
            <a:off x="5215945" y="4858475"/>
            <a:ext cx="3541688"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پرسش‌های پژوهش</a:t>
            </a:r>
            <a:endParaRPr lang="fa-IR" sz="2400" dirty="0">
              <a:solidFill>
                <a:prstClr val="black"/>
              </a:solidFill>
              <a:cs typeface="B Nazanin" panose="00000400000000000000" pitchFamily="2" charset="-78"/>
            </a:endParaRPr>
          </a:p>
        </p:txBody>
      </p:sp>
      <p:sp>
        <p:nvSpPr>
          <p:cNvPr id="11" name="Rectangle 10"/>
          <p:cNvSpPr/>
          <p:nvPr/>
        </p:nvSpPr>
        <p:spPr>
          <a:xfrm>
            <a:off x="5215945" y="5430485"/>
            <a:ext cx="3541688"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پیشینه تحقیق</a:t>
            </a:r>
            <a:endParaRPr lang="fa-IR" sz="2400" dirty="0">
              <a:solidFill>
                <a:prstClr val="black"/>
              </a:solidFill>
              <a:cs typeface="B Nazanin" panose="00000400000000000000" pitchFamily="2" charset="-78"/>
            </a:endParaRPr>
          </a:p>
        </p:txBody>
      </p:sp>
      <p:sp>
        <p:nvSpPr>
          <p:cNvPr id="12" name="Rectangle 11"/>
          <p:cNvSpPr/>
          <p:nvPr/>
        </p:nvSpPr>
        <p:spPr>
          <a:xfrm>
            <a:off x="1403799" y="3130507"/>
            <a:ext cx="3541688"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روش تحقیق</a:t>
            </a:r>
            <a:endParaRPr lang="fa-IR" sz="2400" dirty="0">
              <a:solidFill>
                <a:prstClr val="black"/>
              </a:solidFill>
              <a:cs typeface="B Nazanin" panose="00000400000000000000" pitchFamily="2" charset="-78"/>
            </a:endParaRPr>
          </a:p>
        </p:txBody>
      </p:sp>
      <p:sp>
        <p:nvSpPr>
          <p:cNvPr id="13" name="Rectangle 12"/>
          <p:cNvSpPr/>
          <p:nvPr/>
        </p:nvSpPr>
        <p:spPr>
          <a:xfrm>
            <a:off x="1403799" y="3714455"/>
            <a:ext cx="3541688"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روش </a:t>
            </a:r>
            <a:r>
              <a:rPr lang="fa-IR" sz="2400" dirty="0">
                <a:solidFill>
                  <a:prstClr val="black"/>
                </a:solidFill>
                <a:cs typeface="B Nazanin" panose="00000400000000000000" pitchFamily="2" charset="-78"/>
              </a:rPr>
              <a:t>گردآوری </a:t>
            </a:r>
            <a:r>
              <a:rPr lang="fa-IR" sz="2400" dirty="0">
                <a:solidFill>
                  <a:prstClr val="black"/>
                </a:solidFill>
                <a:cs typeface="B Nazanin" panose="00000400000000000000" pitchFamily="2" charset="-78"/>
              </a:rPr>
              <a:t>داده‌ها</a:t>
            </a:r>
            <a:endParaRPr lang="fa-IR" sz="2400" dirty="0">
              <a:solidFill>
                <a:prstClr val="black"/>
              </a:solidFill>
              <a:cs typeface="B Nazanin" panose="00000400000000000000" pitchFamily="2" charset="-78"/>
            </a:endParaRPr>
          </a:p>
        </p:txBody>
      </p:sp>
      <p:sp>
        <p:nvSpPr>
          <p:cNvPr id="14" name="Rectangle 13"/>
          <p:cNvSpPr/>
          <p:nvPr/>
        </p:nvSpPr>
        <p:spPr>
          <a:xfrm>
            <a:off x="1403799" y="4277985"/>
            <a:ext cx="3541688"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فرآیند </a:t>
            </a:r>
            <a:r>
              <a:rPr lang="fa-IR" sz="2400" dirty="0">
                <a:solidFill>
                  <a:prstClr val="black"/>
                </a:solidFill>
                <a:cs typeface="B Nazanin" panose="00000400000000000000" pitchFamily="2" charset="-78"/>
              </a:rPr>
              <a:t>کلی </a:t>
            </a:r>
            <a:r>
              <a:rPr lang="fa-IR" sz="2400" dirty="0">
                <a:solidFill>
                  <a:prstClr val="black"/>
                </a:solidFill>
                <a:cs typeface="B Nazanin" panose="00000400000000000000" pitchFamily="2" charset="-78"/>
              </a:rPr>
              <a:t>پژوهش</a:t>
            </a:r>
            <a:endParaRPr lang="fa-IR" sz="2400" dirty="0">
              <a:solidFill>
                <a:prstClr val="black"/>
              </a:solidFill>
              <a:cs typeface="B Nazanin" panose="00000400000000000000" pitchFamily="2" charset="-78"/>
            </a:endParaRPr>
          </a:p>
        </p:txBody>
      </p:sp>
      <p:sp>
        <p:nvSpPr>
          <p:cNvPr id="15" name="Rectangle 14"/>
          <p:cNvSpPr/>
          <p:nvPr/>
        </p:nvSpPr>
        <p:spPr>
          <a:xfrm>
            <a:off x="1403799" y="4858475"/>
            <a:ext cx="3541688"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منابع </a:t>
            </a:r>
            <a:r>
              <a:rPr lang="fa-IR" sz="2400" dirty="0">
                <a:solidFill>
                  <a:prstClr val="black"/>
                </a:solidFill>
                <a:cs typeface="B Nazanin" panose="00000400000000000000" pitchFamily="2" charset="-78"/>
              </a:rPr>
              <a:t>و مآخذ</a:t>
            </a:r>
          </a:p>
        </p:txBody>
      </p:sp>
      <p:sp>
        <p:nvSpPr>
          <p:cNvPr id="16" name="Right Arrow 15"/>
          <p:cNvSpPr/>
          <p:nvPr/>
        </p:nvSpPr>
        <p:spPr>
          <a:xfrm rot="10800000">
            <a:off x="8886422" y="2343954"/>
            <a:ext cx="515155" cy="33485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17" name="Right Arrow 16"/>
          <p:cNvSpPr/>
          <p:nvPr/>
        </p:nvSpPr>
        <p:spPr>
          <a:xfrm rot="10800000">
            <a:off x="8886422" y="3182022"/>
            <a:ext cx="515155" cy="33485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Tree>
    <p:extLst>
      <p:ext uri="{BB962C8B-B14F-4D97-AF65-F5344CB8AC3E}">
        <p14:creationId xmlns:p14="http://schemas.microsoft.com/office/powerpoint/2010/main" val="26603822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66651" y="625313"/>
            <a:ext cx="10547060" cy="1969770"/>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نتیجه گیری و جمع بندی   </a:t>
            </a:r>
            <a:r>
              <a:rPr lang="fa-IR" altLang="fa-IR" sz="2400" dirty="0">
                <a:solidFill>
                  <a:srgbClr val="FFC000"/>
                </a:solidFill>
                <a:latin typeface="BLotusBold"/>
                <a:ea typeface="Calibri" panose="020F0502020204030204" pitchFamily="34" charset="0"/>
                <a:cs typeface="B Homa" panose="00000400000000000000" pitchFamily="2" charset="-78"/>
              </a:rPr>
              <a:t>شاخص های فشردگی شهری، برتون،2002</a:t>
            </a:r>
            <a:endParaRPr lang="fa-IR" altLang="fa-IR" sz="3600" dirty="0">
              <a:solidFill>
                <a:srgbClr val="FFC000"/>
              </a:solidFill>
              <a:latin typeface="Arial" panose="020B0604020202020204" pitchFamily="34" charset="0"/>
              <a:cs typeface="B Homa" panose="00000400000000000000" pitchFamily="2" charset="-78"/>
            </a:endParaRPr>
          </a:p>
          <a:p>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5" name="Rectangle 4"/>
          <p:cNvSpPr/>
          <p:nvPr/>
        </p:nvSpPr>
        <p:spPr>
          <a:xfrm>
            <a:off x="483326" y="2087286"/>
            <a:ext cx="9819767" cy="45094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r>
              <a:rPr lang="ar-SA" sz="1700" b="1" dirty="0">
                <a:solidFill>
                  <a:prstClr val="black"/>
                </a:solidFill>
                <a:cs typeface="B Nazanin" panose="00000400000000000000" pitchFamily="2" charset="-78"/>
              </a:rPr>
              <a:t>حامیان اصلی شهر فشرده بر این باورند که شهر فشرده دارای امتیازات زیست محیطی و انرژی و منافع اجتماعی می باشند. از جمله آنها : </a:t>
            </a:r>
            <a:endParaRPr lang="fa-IR" sz="1700" b="1" dirty="0">
              <a:solidFill>
                <a:prstClr val="black"/>
              </a:solidFill>
              <a:cs typeface="B Nazanin" panose="00000400000000000000" pitchFamily="2" charset="-78"/>
            </a:endParaRPr>
          </a:p>
          <a:p>
            <a:pPr marL="285750" indent="-285750">
              <a:buFont typeface="Arial" panose="020B0604020202020204" pitchFamily="34" charset="0"/>
              <a:buChar char="•"/>
            </a:pPr>
            <a:r>
              <a:rPr lang="ar-SA" sz="1700" b="1" dirty="0">
                <a:solidFill>
                  <a:srgbClr val="B31166"/>
                </a:solidFill>
                <a:cs typeface="B Nazanin" panose="00000400000000000000" pitchFamily="2" charset="-78"/>
              </a:rPr>
              <a:t>حمل </a:t>
            </a:r>
            <a:r>
              <a:rPr lang="ar-SA" sz="1700" b="1" dirty="0">
                <a:solidFill>
                  <a:srgbClr val="B31166"/>
                </a:solidFill>
                <a:cs typeface="B Nazanin" panose="00000400000000000000" pitchFamily="2" charset="-78"/>
              </a:rPr>
              <a:t>ونقل عمومی با صرفه </a:t>
            </a:r>
            <a:r>
              <a:rPr lang="ar-SA" sz="1700" b="1" dirty="0">
                <a:solidFill>
                  <a:prstClr val="black"/>
                </a:solidFill>
                <a:cs typeface="B Nazanin" panose="00000400000000000000" pitchFamily="2" charset="-78"/>
              </a:rPr>
              <a:t>که نیاز های کسانی را که اتومبیل ندارند یعنی اکثریت جمعیت شهری برآورده ساخته و در نتیجه دسترسی و تحرک کلی افزایش پیدا می کند.در نتیجه حمل و نقل عمومی، حجم ترافیک موتوری، آلودگی و خطر مرگ و جراحت بر اثر </a:t>
            </a:r>
            <a:r>
              <a:rPr lang="ar-SA" sz="1700" b="1" dirty="0">
                <a:solidFill>
                  <a:srgbClr val="B31166"/>
                </a:solidFill>
                <a:cs typeface="B Nazanin" panose="00000400000000000000" pitchFamily="2" charset="-78"/>
              </a:rPr>
              <a:t>ترافیک کاهش یافته، کم کردن هزینه های حمل و نقل از میزان آلودگی کاسته وازدحام بین جاده های بیشتر و در زمان کمتری توزیع می </a:t>
            </a:r>
            <a:r>
              <a:rPr lang="ar-SA" sz="1700" b="1" dirty="0">
                <a:solidFill>
                  <a:srgbClr val="B31166"/>
                </a:solidFill>
                <a:cs typeface="B Nazanin" panose="00000400000000000000" pitchFamily="2" charset="-78"/>
              </a:rPr>
              <a:t>شود</a:t>
            </a:r>
            <a:r>
              <a:rPr lang="ar-SA" sz="1700" b="1" dirty="0">
                <a:solidFill>
                  <a:prstClr val="black"/>
                </a:solidFill>
                <a:cs typeface="B Nazanin" panose="00000400000000000000" pitchFamily="2" charset="-78"/>
              </a:rPr>
              <a:t>.</a:t>
            </a:r>
            <a:endParaRPr lang="fa-IR" sz="1700" b="1" dirty="0">
              <a:solidFill>
                <a:prstClr val="black"/>
              </a:solidFill>
              <a:cs typeface="B Nazanin" panose="00000400000000000000" pitchFamily="2" charset="-78"/>
            </a:endParaRPr>
          </a:p>
          <a:p>
            <a:pPr marL="285750" indent="-285750">
              <a:buFont typeface="Arial" panose="020B0604020202020204" pitchFamily="34" charset="0"/>
              <a:buChar char="•"/>
            </a:pPr>
            <a:r>
              <a:rPr lang="ar-SA" sz="1700" b="1" dirty="0">
                <a:solidFill>
                  <a:prstClr val="black"/>
                </a:solidFill>
                <a:cs typeface="B Nazanin" panose="00000400000000000000" pitchFamily="2" charset="-78"/>
              </a:rPr>
              <a:t>تراکم </a:t>
            </a:r>
            <a:r>
              <a:rPr lang="ar-SA" sz="1700" b="1" dirty="0">
                <a:solidFill>
                  <a:prstClr val="black"/>
                </a:solidFill>
                <a:cs typeface="B Nazanin" panose="00000400000000000000" pitchFamily="2" charset="-78"/>
              </a:rPr>
              <a:t>بالای نواحی مسکونی و کار</a:t>
            </a:r>
            <a:r>
              <a:rPr lang="ar-SA" sz="1700" b="1" dirty="0">
                <a:solidFill>
                  <a:prstClr val="black"/>
                </a:solidFill>
                <a:cs typeface="B Nazanin" panose="00000400000000000000" pitchFamily="2" charset="-78"/>
              </a:rPr>
              <a:t>.</a:t>
            </a:r>
            <a:endParaRPr lang="fa-IR" sz="1700" b="1" dirty="0">
              <a:solidFill>
                <a:prstClr val="black"/>
              </a:solidFill>
              <a:cs typeface="B Nazanin" panose="00000400000000000000" pitchFamily="2" charset="-78"/>
            </a:endParaRPr>
          </a:p>
          <a:p>
            <a:pPr marL="285750" indent="-285750">
              <a:buFont typeface="Arial" panose="020B0604020202020204" pitchFamily="34" charset="0"/>
              <a:buChar char="•"/>
            </a:pPr>
            <a:r>
              <a:rPr lang="ar-SA" sz="1700" b="1" dirty="0">
                <a:solidFill>
                  <a:prstClr val="black"/>
                </a:solidFill>
                <a:cs typeface="B Nazanin" panose="00000400000000000000" pitchFamily="2" charset="-78"/>
              </a:rPr>
              <a:t> </a:t>
            </a:r>
            <a:r>
              <a:rPr lang="ar-SA" sz="1700" b="1" dirty="0">
                <a:solidFill>
                  <a:srgbClr val="B31166"/>
                </a:solidFill>
                <a:cs typeface="B Nazanin" panose="00000400000000000000" pitchFamily="2" charset="-78"/>
              </a:rPr>
              <a:t>اختلاط کاربری ها ، دامنه بندی مناسب استفاده از زمین ، مجاورت کاربری های مختلف واندازه نسبتا مناسب قطعات زمین، </a:t>
            </a:r>
            <a:endParaRPr lang="fa-IR" sz="1700" b="1" dirty="0">
              <a:solidFill>
                <a:srgbClr val="B31166"/>
              </a:solidFill>
              <a:cs typeface="B Nazanin" panose="00000400000000000000" pitchFamily="2" charset="-78"/>
            </a:endParaRPr>
          </a:p>
          <a:p>
            <a:pPr marL="285750" indent="-285750">
              <a:buFont typeface="Arial" panose="020B0604020202020204" pitchFamily="34" charset="0"/>
              <a:buChar char="•"/>
            </a:pPr>
            <a:r>
              <a:rPr lang="ar-SA" sz="1700" b="1" dirty="0">
                <a:solidFill>
                  <a:srgbClr val="B31166"/>
                </a:solidFill>
                <a:cs typeface="B Nazanin" panose="00000400000000000000" pitchFamily="2" charset="-78"/>
              </a:rPr>
              <a:t>افزایش </a:t>
            </a:r>
            <a:r>
              <a:rPr lang="ar-SA" sz="1700" b="1" dirty="0">
                <a:solidFill>
                  <a:srgbClr val="B31166"/>
                </a:solidFill>
                <a:cs typeface="B Nazanin" panose="00000400000000000000" pitchFamily="2" charset="-78"/>
              </a:rPr>
              <a:t>تعامل متقابل بخش ههای مختلف اجتماعی و اقتصادی ، </a:t>
            </a:r>
            <a:endParaRPr lang="fa-IR" sz="1700" b="1" dirty="0">
              <a:solidFill>
                <a:srgbClr val="B31166"/>
              </a:solidFill>
              <a:cs typeface="B Nazanin" panose="00000400000000000000" pitchFamily="2" charset="-78"/>
            </a:endParaRPr>
          </a:p>
          <a:p>
            <a:pPr marL="285750" indent="-285750">
              <a:buFont typeface="Arial" panose="020B0604020202020204" pitchFamily="34" charset="0"/>
              <a:buChar char="•"/>
            </a:pPr>
            <a:r>
              <a:rPr lang="ar-SA" sz="1700" b="1" dirty="0">
                <a:solidFill>
                  <a:prstClr val="black"/>
                </a:solidFill>
                <a:cs typeface="B Nazanin" panose="00000400000000000000" pitchFamily="2" charset="-78"/>
              </a:rPr>
              <a:t>توسعه </a:t>
            </a:r>
            <a:r>
              <a:rPr lang="ar-SA" sz="1700" b="1" dirty="0">
                <a:solidFill>
                  <a:prstClr val="black"/>
                </a:solidFill>
                <a:cs typeface="B Nazanin" panose="00000400000000000000" pitchFamily="2" charset="-78"/>
              </a:rPr>
              <a:t>پیوسته (برخی از قطعاات یا زیر ساخت ها ممکن است خالی باشند یا متروک باشند یا سطوح مربوط به پارکینگ باشند</a:t>
            </a:r>
            <a:r>
              <a:rPr lang="ar-SA" sz="1700" b="1" dirty="0">
                <a:solidFill>
                  <a:prstClr val="black"/>
                </a:solidFill>
                <a:cs typeface="B Nazanin" panose="00000400000000000000" pitchFamily="2" charset="-78"/>
              </a:rPr>
              <a:t>)</a:t>
            </a:r>
            <a:endParaRPr lang="fa-IR" sz="1700" b="1" dirty="0">
              <a:solidFill>
                <a:prstClr val="black"/>
              </a:solidFill>
              <a:cs typeface="B Nazanin" panose="00000400000000000000" pitchFamily="2" charset="-78"/>
            </a:endParaRPr>
          </a:p>
          <a:p>
            <a:pPr marL="285750" indent="-285750">
              <a:buFont typeface="Arial" panose="020B0604020202020204" pitchFamily="34" charset="0"/>
              <a:buChar char="•"/>
            </a:pPr>
            <a:r>
              <a:rPr lang="ar-SA" sz="1700" b="1" dirty="0">
                <a:solidFill>
                  <a:prstClr val="black"/>
                </a:solidFill>
                <a:cs typeface="B Nazanin" panose="00000400000000000000" pitchFamily="2" charset="-78"/>
              </a:rPr>
              <a:t> </a:t>
            </a:r>
            <a:r>
              <a:rPr lang="ar-SA" sz="1700" b="1" dirty="0">
                <a:solidFill>
                  <a:prstClr val="black"/>
                </a:solidFill>
                <a:cs typeface="B Nazanin" panose="00000400000000000000" pitchFamily="2" charset="-78"/>
              </a:rPr>
              <a:t>ظرف مشخص برای توسعه شهری، حد گذاری محدودیت های قانونی ، زیر ساخت های شهری، مخصوصا شبکه آب و فاضلاب ، </a:t>
            </a:r>
            <a:r>
              <a:rPr lang="ar-SA" sz="1700" b="1" dirty="0">
                <a:solidFill>
                  <a:prstClr val="black"/>
                </a:solidFill>
                <a:cs typeface="B Nazanin" panose="00000400000000000000" pitchFamily="2" charset="-78"/>
              </a:rPr>
              <a:t>حمل</a:t>
            </a:r>
            <a:r>
              <a:rPr lang="en-US" sz="1700" b="1" dirty="0">
                <a:solidFill>
                  <a:prstClr val="black"/>
                </a:solidFill>
                <a:cs typeface="B Nazanin" panose="00000400000000000000" pitchFamily="2" charset="-78"/>
              </a:rPr>
              <a:t> </a:t>
            </a:r>
            <a:r>
              <a:rPr lang="ar-SA" sz="1700" b="1" dirty="0">
                <a:solidFill>
                  <a:prstClr val="black"/>
                </a:solidFill>
                <a:cs typeface="B Nazanin" panose="00000400000000000000" pitchFamily="2" charset="-78"/>
              </a:rPr>
              <a:t>و </a:t>
            </a:r>
            <a:r>
              <a:rPr lang="ar-SA" sz="1700" b="1" dirty="0">
                <a:solidFill>
                  <a:prstClr val="black"/>
                </a:solidFill>
                <a:cs typeface="B Nazanin" panose="00000400000000000000" pitchFamily="2" charset="-78"/>
              </a:rPr>
              <a:t>نقل چندگانه </a:t>
            </a:r>
            <a:r>
              <a:rPr lang="ar-SA" sz="1700" b="1" dirty="0">
                <a:solidFill>
                  <a:prstClr val="black"/>
                </a:solidFill>
                <a:cs typeface="B Nazanin" panose="00000400000000000000" pitchFamily="2" charset="-78"/>
              </a:rPr>
              <a:t>،</a:t>
            </a:r>
            <a:endParaRPr lang="fa-IR" sz="1700" b="1" dirty="0">
              <a:solidFill>
                <a:prstClr val="black"/>
              </a:solidFill>
              <a:cs typeface="B Nazanin" panose="00000400000000000000" pitchFamily="2" charset="-78"/>
            </a:endParaRPr>
          </a:p>
          <a:p>
            <a:pPr marL="285750" indent="-285750">
              <a:buFont typeface="Arial" panose="020B0604020202020204" pitchFamily="34" charset="0"/>
              <a:buChar char="•"/>
            </a:pPr>
            <a:r>
              <a:rPr lang="ar-SA" sz="1700" b="1" dirty="0">
                <a:solidFill>
                  <a:srgbClr val="B31166"/>
                </a:solidFill>
                <a:cs typeface="B Nazanin" panose="00000400000000000000" pitchFamily="2" charset="-78"/>
              </a:rPr>
              <a:t>درجه </a:t>
            </a:r>
            <a:r>
              <a:rPr lang="ar-SA" sz="1700" b="1" dirty="0">
                <a:solidFill>
                  <a:srgbClr val="B31166"/>
                </a:solidFill>
                <a:cs typeface="B Nazanin" panose="00000400000000000000" pitchFamily="2" charset="-78"/>
              </a:rPr>
              <a:t>بالایی از دسترسی:  محلی منطقه ای </a:t>
            </a:r>
            <a:r>
              <a:rPr lang="en-US" sz="1700" b="1" dirty="0">
                <a:solidFill>
                  <a:srgbClr val="B31166"/>
                </a:solidFill>
                <a:cs typeface="B Nazanin" panose="00000400000000000000" pitchFamily="2" charset="-78"/>
              </a:rPr>
              <a:t>–</a:t>
            </a:r>
            <a:r>
              <a:rPr lang="ar-SA" sz="1700" b="1" dirty="0">
                <a:solidFill>
                  <a:srgbClr val="B31166"/>
                </a:solidFill>
                <a:cs typeface="B Nazanin" panose="00000400000000000000" pitchFamily="2" charset="-78"/>
              </a:rPr>
              <a:t>درجه بالایی از اتصالات در شبکه ارتباطی درونی و برونی، شامل خطوط مجزای پیاده راه و مسیر دوچرخه ، </a:t>
            </a:r>
            <a:endParaRPr lang="fa-IR" sz="1700" b="1" dirty="0">
              <a:solidFill>
                <a:srgbClr val="B31166"/>
              </a:solidFill>
              <a:cs typeface="B Nazanin" panose="00000400000000000000" pitchFamily="2" charset="-78"/>
            </a:endParaRPr>
          </a:p>
          <a:p>
            <a:pPr marL="285750" indent="-285750">
              <a:buFont typeface="Arial" panose="020B0604020202020204" pitchFamily="34" charset="0"/>
              <a:buChar char="•"/>
            </a:pPr>
            <a:r>
              <a:rPr lang="ar-SA" sz="1700" b="1" dirty="0">
                <a:solidFill>
                  <a:prstClr val="black"/>
                </a:solidFill>
                <a:cs typeface="B Nazanin" panose="00000400000000000000" pitchFamily="2" charset="-78"/>
              </a:rPr>
              <a:t>درجه </a:t>
            </a:r>
            <a:r>
              <a:rPr lang="ar-SA" sz="1700" b="1" dirty="0">
                <a:solidFill>
                  <a:prstClr val="black"/>
                </a:solidFill>
                <a:cs typeface="B Nazanin" panose="00000400000000000000" pitchFamily="2" charset="-78"/>
              </a:rPr>
              <a:t>بالایی از اشتغال سطح </a:t>
            </a:r>
            <a:r>
              <a:rPr lang="ar-SA" sz="1700" b="1" dirty="0">
                <a:solidFill>
                  <a:prstClr val="black"/>
                </a:solidFill>
                <a:cs typeface="B Nazanin" panose="00000400000000000000" pitchFamily="2" charset="-78"/>
              </a:rPr>
              <a:t>نفو</a:t>
            </a:r>
            <a:r>
              <a:rPr lang="fa-IR" sz="1700" b="1" dirty="0">
                <a:solidFill>
                  <a:prstClr val="black"/>
                </a:solidFill>
                <a:cs typeface="B Nazanin" panose="00000400000000000000" pitchFamily="2" charset="-78"/>
              </a:rPr>
              <a:t>ذ</a:t>
            </a:r>
            <a:r>
              <a:rPr lang="ar-SA" sz="1700" b="1" dirty="0">
                <a:solidFill>
                  <a:prstClr val="black"/>
                </a:solidFill>
                <a:cs typeface="B Nazanin" panose="00000400000000000000" pitchFamily="2" charset="-78"/>
              </a:rPr>
              <a:t> </a:t>
            </a:r>
            <a:r>
              <a:rPr lang="ar-SA" sz="1700" b="1" dirty="0">
                <a:solidFill>
                  <a:prstClr val="black"/>
                </a:solidFill>
                <a:cs typeface="B Nazanin" panose="00000400000000000000" pitchFamily="2" charset="-78"/>
              </a:rPr>
              <a:t>ناپذیر ، نسبت پایین فضای خالی ، </a:t>
            </a:r>
            <a:endParaRPr lang="fa-IR" sz="1700" b="1" dirty="0">
              <a:solidFill>
                <a:prstClr val="black"/>
              </a:solidFill>
              <a:cs typeface="B Nazanin" panose="00000400000000000000" pitchFamily="2" charset="-78"/>
            </a:endParaRPr>
          </a:p>
          <a:p>
            <a:pPr marL="285750" indent="-285750">
              <a:buFont typeface="Arial" panose="020B0604020202020204" pitchFamily="34" charset="0"/>
              <a:buChar char="•"/>
            </a:pPr>
            <a:r>
              <a:rPr lang="ar-SA" sz="1700" b="1" dirty="0">
                <a:solidFill>
                  <a:prstClr val="black"/>
                </a:solidFill>
                <a:cs typeface="B Nazanin" panose="00000400000000000000" pitchFamily="2" charset="-78"/>
              </a:rPr>
              <a:t> </a:t>
            </a:r>
            <a:r>
              <a:rPr lang="ar-SA" sz="1700" b="1" dirty="0">
                <a:solidFill>
                  <a:srgbClr val="B31166"/>
                </a:solidFill>
                <a:cs typeface="B Nazanin" panose="00000400000000000000" pitchFamily="2" charset="-78"/>
              </a:rPr>
              <a:t>کنترل متحد و پیوسته برنامه ریزی توسعه فضاها</a:t>
            </a:r>
            <a:r>
              <a:rPr lang="ar-SA" sz="1700" b="1" dirty="0">
                <a:solidFill>
                  <a:prstClr val="black"/>
                </a:solidFill>
                <a:cs typeface="B Nazanin" panose="00000400000000000000" pitchFamily="2" charset="-78"/>
              </a:rPr>
              <a:t>، یا کنترل دقیق هماهنگ ، توانایی مناسب مالی دولت برای تامین هزینه امکانات و زیر ساخت های شهری.</a:t>
            </a:r>
            <a:endParaRPr lang="en-US" sz="1700" b="1" dirty="0">
              <a:solidFill>
                <a:prstClr val="black"/>
              </a:solidFill>
              <a:cs typeface="B Nazanin" panose="00000400000000000000" pitchFamily="2" charset="-78"/>
            </a:endParaRPr>
          </a:p>
        </p:txBody>
      </p:sp>
      <p:sp>
        <p:nvSpPr>
          <p:cNvPr id="6" name="Right Arrow 5"/>
          <p:cNvSpPr/>
          <p:nvPr/>
        </p:nvSpPr>
        <p:spPr>
          <a:xfrm rot="10800000">
            <a:off x="10541727" y="2820003"/>
            <a:ext cx="1165534" cy="3070148"/>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دلایل حمایت از شهر فشرده</a:t>
            </a:r>
            <a:endParaRPr lang="fa-IR" sz="20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38095373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66651" y="625313"/>
            <a:ext cx="10547060" cy="1969770"/>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نتیجه گیری و جمع بندی   </a:t>
            </a:r>
            <a:r>
              <a:rPr lang="fa-IR" altLang="fa-IR" sz="2400" dirty="0">
                <a:solidFill>
                  <a:srgbClr val="FFC000"/>
                </a:solidFill>
                <a:latin typeface="BLotusBold"/>
                <a:ea typeface="Calibri" panose="020F0502020204030204" pitchFamily="34" charset="0"/>
                <a:cs typeface="B Homa" panose="00000400000000000000" pitchFamily="2" charset="-78"/>
              </a:rPr>
              <a:t>شاخص های فشردگی شهری، برتون،2002</a:t>
            </a:r>
            <a:endParaRPr lang="fa-IR" altLang="fa-IR" sz="3600" dirty="0">
              <a:solidFill>
                <a:srgbClr val="FFC000"/>
              </a:solidFill>
              <a:latin typeface="Arial" panose="020B0604020202020204" pitchFamily="34" charset="0"/>
              <a:cs typeface="B Homa" panose="00000400000000000000" pitchFamily="2" charset="-78"/>
            </a:endParaRPr>
          </a:p>
          <a:p>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5" name="Rectangle 4"/>
          <p:cNvSpPr/>
          <p:nvPr/>
        </p:nvSpPr>
        <p:spPr>
          <a:xfrm>
            <a:off x="483326" y="2087286"/>
            <a:ext cx="9819767" cy="45094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285750" indent="-285750">
              <a:buFont typeface="Arial" panose="020B0604020202020204" pitchFamily="34" charset="0"/>
              <a:buChar char="•"/>
            </a:pPr>
            <a:r>
              <a:rPr lang="ar-SA" b="1" dirty="0">
                <a:solidFill>
                  <a:prstClr val="black"/>
                </a:solidFill>
                <a:cs typeface="B Nazanin" panose="00000400000000000000" pitchFamily="2" charset="-78"/>
              </a:rPr>
              <a:t>شهر </a:t>
            </a:r>
            <a:r>
              <a:rPr lang="ar-SA" b="1" dirty="0">
                <a:solidFill>
                  <a:prstClr val="black"/>
                </a:solidFill>
                <a:cs typeface="B Nazanin" panose="00000400000000000000" pitchFamily="2" charset="-78"/>
              </a:rPr>
              <a:t>فشرده موجب ایجاد تراکم، </a:t>
            </a:r>
            <a:endParaRPr lang="fa-IR" b="1" dirty="0">
              <a:solidFill>
                <a:prstClr val="black"/>
              </a:solidFill>
              <a:cs typeface="B Nazanin" panose="00000400000000000000" pitchFamily="2" charset="-78"/>
            </a:endParaRPr>
          </a:p>
          <a:p>
            <a:pPr marL="285750" indent="-285750">
              <a:buFont typeface="Arial" panose="020B0604020202020204" pitchFamily="34" charset="0"/>
              <a:buChar char="•"/>
            </a:pPr>
            <a:r>
              <a:rPr lang="ar-SA" b="1" dirty="0">
                <a:solidFill>
                  <a:srgbClr val="FF0000"/>
                </a:solidFill>
                <a:cs typeface="B Nazanin" panose="00000400000000000000" pitchFamily="2" charset="-78"/>
              </a:rPr>
              <a:t>افزایش </a:t>
            </a:r>
            <a:r>
              <a:rPr lang="ar-SA" b="1" dirty="0">
                <a:solidFill>
                  <a:srgbClr val="FF0000"/>
                </a:solidFill>
                <a:cs typeface="B Nazanin" panose="00000400000000000000" pitchFamily="2" charset="-78"/>
              </a:rPr>
              <a:t>آلودگی، از بین رفتن فضاهای مطبوع و کاهش خلوت خواهد شد </a:t>
            </a:r>
            <a:r>
              <a:rPr lang="ar-SA" b="1" dirty="0">
                <a:solidFill>
                  <a:prstClr val="black"/>
                </a:solidFill>
                <a:cs typeface="B Nazanin" panose="00000400000000000000" pitchFamily="2" charset="-78"/>
              </a:rPr>
              <a:t>که این موارد </a:t>
            </a:r>
            <a:r>
              <a:rPr lang="ar-SA" b="1" dirty="0">
                <a:solidFill>
                  <a:prstClr val="black"/>
                </a:solidFill>
                <a:cs typeface="B Nazanin" panose="00000400000000000000" pitchFamily="2" charset="-78"/>
              </a:rPr>
              <a:t>به</a:t>
            </a:r>
            <a:r>
              <a:rPr lang="en-US" b="1" dirty="0">
                <a:solidFill>
                  <a:prstClr val="black"/>
                </a:solidFill>
                <a:cs typeface="B Nazanin" panose="00000400000000000000" pitchFamily="2" charset="-78"/>
              </a:rPr>
              <a:t> </a:t>
            </a:r>
            <a:r>
              <a:rPr lang="ar-SA" b="1" dirty="0">
                <a:solidFill>
                  <a:prstClr val="black"/>
                </a:solidFill>
                <a:cs typeface="B Nazanin" panose="00000400000000000000" pitchFamily="2" charset="-78"/>
              </a:rPr>
              <a:t>خوبی </a:t>
            </a:r>
            <a:r>
              <a:rPr lang="ar-SA" b="1" dirty="0">
                <a:solidFill>
                  <a:prstClr val="black"/>
                </a:solidFill>
                <a:cs typeface="B Nazanin" panose="00000400000000000000" pitchFamily="2" charset="-78"/>
              </a:rPr>
              <a:t>در شهر هایی همچون کلکته، قاهره و ریو نشان داده شده است. </a:t>
            </a:r>
            <a:endParaRPr lang="en-US" b="1" dirty="0">
              <a:solidFill>
                <a:prstClr val="black"/>
              </a:solidFill>
              <a:cs typeface="B Nazanin" panose="00000400000000000000" pitchFamily="2" charset="-78"/>
            </a:endParaRPr>
          </a:p>
          <a:p>
            <a:pPr marL="285750" indent="-285750">
              <a:buFont typeface="Arial" panose="020B0604020202020204" pitchFamily="34" charset="0"/>
              <a:buChar char="•"/>
            </a:pPr>
            <a:r>
              <a:rPr lang="ar-SA" b="1" dirty="0">
                <a:solidFill>
                  <a:prstClr val="black"/>
                </a:solidFill>
                <a:cs typeface="B Nazanin" panose="00000400000000000000" pitchFamily="2" charset="-78"/>
              </a:rPr>
              <a:t>در </a:t>
            </a:r>
            <a:r>
              <a:rPr lang="ar-SA" b="1" dirty="0">
                <a:solidFill>
                  <a:prstClr val="black"/>
                </a:solidFill>
                <a:cs typeface="B Nazanin" panose="00000400000000000000" pitchFamily="2" charset="-78"/>
              </a:rPr>
              <a:t>شهر فشرده در </a:t>
            </a:r>
            <a:r>
              <a:rPr lang="ar-SA" b="1" dirty="0">
                <a:solidFill>
                  <a:srgbClr val="FF0000"/>
                </a:solidFill>
                <a:cs typeface="B Nazanin" panose="00000400000000000000" pitchFamily="2" charset="-78"/>
              </a:rPr>
              <a:t>نتیجه هزینه بالای زندگی در مرکز شهر</a:t>
            </a:r>
            <a:r>
              <a:rPr lang="ar-SA" b="1" dirty="0">
                <a:solidFill>
                  <a:prstClr val="black"/>
                </a:solidFill>
                <a:cs typeface="B Nazanin" panose="00000400000000000000" pitchFamily="2" charset="-78"/>
              </a:rPr>
              <a:t>، در حومه های مرفه نشین بیرون شهر انزوای اجتماعی تشدید خواهد شد . </a:t>
            </a:r>
            <a:endParaRPr lang="en-US" b="1" dirty="0">
              <a:solidFill>
                <a:prstClr val="black"/>
              </a:solidFill>
              <a:cs typeface="B Nazanin" panose="00000400000000000000" pitchFamily="2" charset="-78"/>
            </a:endParaRPr>
          </a:p>
          <a:p>
            <a:pPr marL="285750" indent="-285750">
              <a:buFont typeface="Arial" panose="020B0604020202020204" pitchFamily="34" charset="0"/>
              <a:buChar char="•"/>
            </a:pPr>
            <a:r>
              <a:rPr lang="ar-SA" b="1" dirty="0">
                <a:solidFill>
                  <a:prstClr val="black"/>
                </a:solidFill>
                <a:cs typeface="B Nazanin" panose="00000400000000000000" pitchFamily="2" charset="-78"/>
              </a:rPr>
              <a:t>در </a:t>
            </a:r>
            <a:r>
              <a:rPr lang="ar-SA" b="1" dirty="0">
                <a:solidFill>
                  <a:prstClr val="black"/>
                </a:solidFill>
                <a:cs typeface="B Nazanin" panose="00000400000000000000" pitchFamily="2" charset="-78"/>
              </a:rPr>
              <a:t>مقابل این ادعا که شهر فشرده قادر به تامین حمل و نقل عمومی کارآ بوده و سکونتگاه هایی از نظر اجتماعی عادلانه تر بوجود خواهد آورد نظر مخالفی ارائه شده است. به این ترتیب که </a:t>
            </a:r>
            <a:r>
              <a:rPr lang="ar-SA" b="1" dirty="0">
                <a:solidFill>
                  <a:srgbClr val="FF0000"/>
                </a:solidFill>
                <a:cs typeface="B Nazanin" panose="00000400000000000000" pitchFamily="2" charset="-78"/>
              </a:rPr>
              <a:t>حمل و نقل تمیز و بدون ازدحام زمینه تمرکز زدایی را فراهم می سازد، زیرا دسترسی به تسهیلات متکی به سرعت است نه نزدیکی</a:t>
            </a:r>
            <a:r>
              <a:rPr lang="en-US" b="1" dirty="0">
                <a:solidFill>
                  <a:srgbClr val="FF0000"/>
                </a:solidFill>
                <a:cs typeface="B Nazanin" panose="00000400000000000000" pitchFamily="2" charset="-78"/>
              </a:rPr>
              <a:t>.</a:t>
            </a:r>
          </a:p>
          <a:p>
            <a:pPr marL="285750" indent="-285750">
              <a:buFont typeface="Arial" panose="020B0604020202020204" pitchFamily="34" charset="0"/>
              <a:buChar char="•"/>
            </a:pPr>
            <a:r>
              <a:rPr lang="ar-SA" b="1" dirty="0">
                <a:solidFill>
                  <a:prstClr val="black"/>
                </a:solidFill>
                <a:cs typeface="B Nazanin" panose="00000400000000000000" pitchFamily="2" charset="-78"/>
              </a:rPr>
              <a:t>چنانچه </a:t>
            </a:r>
            <a:r>
              <a:rPr lang="ar-SA" b="1" dirty="0">
                <a:solidFill>
                  <a:prstClr val="black"/>
                </a:solidFill>
                <a:cs typeface="B Nazanin" panose="00000400000000000000" pitchFamily="2" charset="-78"/>
              </a:rPr>
              <a:t>مدل شهر فشرده به کار گرفته شود نتیجه این خواهد شد که محل های کار و تسهیلات </a:t>
            </a:r>
            <a:r>
              <a:rPr lang="ar-SA" b="1" dirty="0">
                <a:solidFill>
                  <a:srgbClr val="FF0000"/>
                </a:solidFill>
                <a:cs typeface="B Nazanin" panose="00000400000000000000" pitchFamily="2" charset="-78"/>
              </a:rPr>
              <a:t>در مرکز شهر فشرده متمرکز شاهد افزایش شدید قیمت زمین و ساختمان را موجب می شود </a:t>
            </a:r>
            <a:r>
              <a:rPr lang="ar-SA" b="1" dirty="0">
                <a:solidFill>
                  <a:prstClr val="black"/>
                </a:solidFill>
                <a:cs typeface="B Nazanin" panose="00000400000000000000" pitchFamily="2" charset="-78"/>
              </a:rPr>
              <a:t>که تنها گروه های با درآمد بالا قادر به تحمل آن می باشند. گروه های با درآمد متوسط در جستجوی محل هایی در حومه های دور دست برآمده ولی گروه های کم درآمد در حلقه محرومیت  اجتماعی که منطقه ای اطراف مرکز شهر است گرفتار می شوند</a:t>
            </a:r>
            <a:r>
              <a:rPr lang="ar-SA" b="1" dirty="0">
                <a:solidFill>
                  <a:prstClr val="black"/>
                </a:solidFill>
                <a:cs typeface="B Nazanin" panose="00000400000000000000" pitchFamily="2" charset="-78"/>
              </a:rPr>
              <a:t>.</a:t>
            </a:r>
            <a:endParaRPr lang="en-US" b="1" dirty="0">
              <a:solidFill>
                <a:prstClr val="black"/>
              </a:solidFill>
              <a:cs typeface="B Nazanin" panose="00000400000000000000" pitchFamily="2" charset="-78"/>
            </a:endParaRPr>
          </a:p>
          <a:p>
            <a:pPr marL="285750" indent="-285750">
              <a:buFont typeface="Arial" panose="020B0604020202020204" pitchFamily="34" charset="0"/>
              <a:buChar char="•"/>
            </a:pPr>
            <a:r>
              <a:rPr lang="ar-SA" b="1" dirty="0">
                <a:solidFill>
                  <a:prstClr val="black"/>
                </a:solidFill>
                <a:cs typeface="B Nazanin" panose="00000400000000000000" pitchFamily="2" charset="-78"/>
              </a:rPr>
              <a:t>در </a:t>
            </a:r>
            <a:r>
              <a:rPr lang="ar-SA" b="1" dirty="0">
                <a:solidFill>
                  <a:prstClr val="black"/>
                </a:solidFill>
                <a:cs typeface="B Nazanin" panose="00000400000000000000" pitchFamily="2" charset="-78"/>
              </a:rPr>
              <a:t>اصل </a:t>
            </a:r>
            <a:r>
              <a:rPr lang="ar-SA" b="1" dirty="0">
                <a:solidFill>
                  <a:srgbClr val="FF0000"/>
                </a:solidFill>
                <a:cs typeface="B Nazanin" panose="00000400000000000000" pitchFamily="2" charset="-78"/>
              </a:rPr>
              <a:t>شهر فشرده از نظر اجتماعی انحصاری است</a:t>
            </a:r>
            <a:r>
              <a:rPr lang="ar-SA" b="1" dirty="0">
                <a:solidFill>
                  <a:prstClr val="black"/>
                </a:solidFill>
                <a:cs typeface="B Nazanin" panose="00000400000000000000" pitchFamily="2" charset="-78"/>
              </a:rPr>
              <a:t>. طبق این استدلال، طبقه بندی اجتماعی فوق را می توان در یک شهر غیر متمرکز با تعدادی مراکز فشرده و مناطقی از گروه های کم درامد در اطراف آن ها از بین برد.</a:t>
            </a:r>
            <a:endParaRPr lang="en-US" b="1" dirty="0">
              <a:solidFill>
                <a:prstClr val="black"/>
              </a:solidFill>
              <a:cs typeface="B Nazanin" panose="00000400000000000000" pitchFamily="2" charset="-78"/>
            </a:endParaRPr>
          </a:p>
        </p:txBody>
      </p:sp>
      <p:sp>
        <p:nvSpPr>
          <p:cNvPr id="6" name="Right Arrow 5"/>
          <p:cNvSpPr/>
          <p:nvPr/>
        </p:nvSpPr>
        <p:spPr>
          <a:xfrm rot="10800000">
            <a:off x="10541727" y="2820003"/>
            <a:ext cx="1165534" cy="3070148"/>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2000" b="1" dirty="0">
                <a:solidFill>
                  <a:prstClr val="black"/>
                </a:solidFill>
                <a:cs typeface="B Nazanin" panose="00000400000000000000" pitchFamily="2" charset="-78"/>
              </a:rPr>
              <a:t>دلایل مخالفت با شهر فشرده</a:t>
            </a:r>
            <a:endParaRPr lang="fa-IR" sz="20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23138648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38212" y="2340068"/>
            <a:ext cx="7624292" cy="2123658"/>
          </a:xfrm>
          <a:prstGeom prst="rect">
            <a:avLst/>
          </a:prstGeom>
          <a:noFill/>
        </p:spPr>
        <p:txBody>
          <a:bodyPr wrap="square" rtlCol="1">
            <a:spAutoFit/>
          </a:bodyPr>
          <a:lstStyle/>
          <a:p>
            <a:pPr algn="ctr"/>
            <a:r>
              <a:rPr lang="fa-IR" sz="6600" dirty="0">
                <a:solidFill>
                  <a:srgbClr val="FFC000"/>
                </a:solidFill>
                <a:effectLst>
                  <a:outerShdw blurRad="38100" dist="38100" dir="2700000" algn="tl">
                    <a:srgbClr val="000000">
                      <a:alpha val="43137"/>
                    </a:srgbClr>
                  </a:outerShdw>
                </a:effectLst>
                <a:cs typeface="B Homa" panose="00000400000000000000" pitchFamily="2" charset="-78"/>
              </a:rPr>
              <a:t>فصل سوم: بررسی تجارب داخلی و خارجی</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Tree>
    <p:extLst>
      <p:ext uri="{BB962C8B-B14F-4D97-AF65-F5344CB8AC3E}">
        <p14:creationId xmlns:p14="http://schemas.microsoft.com/office/powerpoint/2010/main" val="16880801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39604" y="1317644"/>
            <a:ext cx="9133582" cy="2800767"/>
          </a:xfrm>
          <a:prstGeom prst="rect">
            <a:avLst/>
          </a:prstGeom>
          <a:noFill/>
        </p:spPr>
        <p:txBody>
          <a:bodyPr wrap="square" rtlCol="1">
            <a:spAutoFit/>
          </a:bodyPr>
          <a:lstStyle/>
          <a:p>
            <a:pPr algn="just"/>
            <a:r>
              <a:rPr lang="fa-IR" sz="4400" dirty="0">
                <a:solidFill>
                  <a:srgbClr val="FFC000"/>
                </a:solidFill>
                <a:effectLst>
                  <a:outerShdw blurRad="38100" dist="38100" dir="2700000" algn="tl">
                    <a:srgbClr val="000000">
                      <a:alpha val="43137"/>
                    </a:srgbClr>
                  </a:outerShdw>
                </a:effectLst>
                <a:cs typeface="B Homa" panose="00000400000000000000" pitchFamily="2" charset="-78"/>
              </a:rPr>
              <a:t>در این بخش بصورت مختصر به بررسی چهار شهر در زمینه شهر فشرده، شامل دو تجربه خارجی شامل شهرهای </a:t>
            </a:r>
            <a:r>
              <a:rPr lang="fa-IR" sz="4400" dirty="0">
                <a:solidFill>
                  <a:srgbClr val="B31166"/>
                </a:solidFill>
                <a:effectLst>
                  <a:outerShdw blurRad="38100" dist="38100" dir="2700000" algn="tl">
                    <a:srgbClr val="000000">
                      <a:alpha val="43137"/>
                    </a:srgbClr>
                  </a:outerShdw>
                </a:effectLst>
                <a:cs typeface="B Homa" panose="00000400000000000000" pitchFamily="2" charset="-78"/>
              </a:rPr>
              <a:t>آمستردام</a:t>
            </a:r>
            <a:r>
              <a:rPr lang="fa-IR" sz="4400" dirty="0">
                <a:solidFill>
                  <a:srgbClr val="FFC000"/>
                </a:solidFill>
                <a:effectLst>
                  <a:outerShdw blurRad="38100" dist="38100" dir="2700000" algn="tl">
                    <a:srgbClr val="000000">
                      <a:alpha val="43137"/>
                    </a:srgbClr>
                  </a:outerShdw>
                </a:effectLst>
                <a:cs typeface="B Homa" panose="00000400000000000000" pitchFamily="2" charset="-78"/>
              </a:rPr>
              <a:t> و </a:t>
            </a:r>
            <a:r>
              <a:rPr lang="fa-IR" sz="4400" dirty="0">
                <a:solidFill>
                  <a:srgbClr val="B31166"/>
                </a:solidFill>
                <a:effectLst>
                  <a:outerShdw blurRad="38100" dist="38100" dir="2700000" algn="tl">
                    <a:srgbClr val="000000">
                      <a:alpha val="43137"/>
                    </a:srgbClr>
                  </a:outerShdw>
                </a:effectLst>
                <a:cs typeface="B Homa" panose="00000400000000000000" pitchFamily="2" charset="-78"/>
              </a:rPr>
              <a:t>تایوان</a:t>
            </a:r>
            <a:r>
              <a:rPr lang="fa-IR" sz="4400" dirty="0">
                <a:solidFill>
                  <a:srgbClr val="FFC000"/>
                </a:solidFill>
                <a:effectLst>
                  <a:outerShdw blurRad="38100" dist="38100" dir="2700000" algn="tl">
                    <a:srgbClr val="000000">
                      <a:alpha val="43137"/>
                    </a:srgbClr>
                  </a:outerShdw>
                </a:effectLst>
                <a:cs typeface="B Homa" panose="00000400000000000000" pitchFamily="2" charset="-78"/>
              </a:rPr>
              <a:t> و دو تجربه داخلی شهرهای </a:t>
            </a:r>
            <a:r>
              <a:rPr lang="fa-IR" sz="4400" dirty="0">
                <a:solidFill>
                  <a:srgbClr val="B31166"/>
                </a:solidFill>
                <a:effectLst>
                  <a:outerShdw blurRad="38100" dist="38100" dir="2700000" algn="tl">
                    <a:srgbClr val="000000">
                      <a:alpha val="43137"/>
                    </a:srgbClr>
                  </a:outerShdw>
                </a:effectLst>
                <a:cs typeface="B Homa" panose="00000400000000000000" pitchFamily="2" charset="-78"/>
              </a:rPr>
              <a:t>یزد</a:t>
            </a:r>
            <a:r>
              <a:rPr lang="fa-IR" sz="4400" dirty="0">
                <a:solidFill>
                  <a:srgbClr val="FFC000"/>
                </a:solidFill>
                <a:effectLst>
                  <a:outerShdw blurRad="38100" dist="38100" dir="2700000" algn="tl">
                    <a:srgbClr val="000000">
                      <a:alpha val="43137"/>
                    </a:srgbClr>
                  </a:outerShdw>
                </a:effectLst>
                <a:cs typeface="B Homa" panose="00000400000000000000" pitchFamily="2" charset="-78"/>
              </a:rPr>
              <a:t> و </a:t>
            </a:r>
            <a:r>
              <a:rPr lang="fa-IR" sz="4400" dirty="0">
                <a:solidFill>
                  <a:srgbClr val="B31166"/>
                </a:solidFill>
                <a:effectLst>
                  <a:outerShdw blurRad="38100" dist="38100" dir="2700000" algn="tl">
                    <a:srgbClr val="000000">
                      <a:alpha val="43137"/>
                    </a:srgbClr>
                  </a:outerShdw>
                </a:effectLst>
                <a:cs typeface="B Homa" panose="00000400000000000000" pitchFamily="2" charset="-78"/>
              </a:rPr>
              <a:t>گرگان</a:t>
            </a:r>
            <a:r>
              <a:rPr lang="fa-IR" sz="4400" dirty="0">
                <a:solidFill>
                  <a:srgbClr val="FFC000"/>
                </a:solidFill>
                <a:effectLst>
                  <a:outerShdw blurRad="38100" dist="38100" dir="2700000" algn="tl">
                    <a:srgbClr val="000000">
                      <a:alpha val="43137"/>
                    </a:srgbClr>
                  </a:outerShdw>
                </a:effectLst>
                <a:cs typeface="B Homa" panose="00000400000000000000" pitchFamily="2" charset="-78"/>
              </a:rPr>
              <a:t> پرداخته شده است؛</a:t>
            </a:r>
            <a:endParaRPr lang="fa-IR" sz="1600" dirty="0">
              <a:solidFill>
                <a:srgbClr val="FFC000"/>
              </a:solidFill>
              <a:effectLst>
                <a:outerShdw blurRad="38100" dist="38100" dir="2700000" algn="tl">
                  <a:srgbClr val="000000">
                    <a:alpha val="43137"/>
                  </a:srgbClr>
                </a:outerShdw>
              </a:effectLst>
              <a:cs typeface="B Homa" panose="00000400000000000000" pitchFamily="2" charset="-78"/>
            </a:endParaRPr>
          </a:p>
        </p:txBody>
      </p:sp>
    </p:spTree>
    <p:extLst>
      <p:ext uri="{BB962C8B-B14F-4D97-AF65-F5344CB8AC3E}">
        <p14:creationId xmlns:p14="http://schemas.microsoft.com/office/powerpoint/2010/main" val="538851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82591" y="3376354"/>
            <a:ext cx="7624292" cy="1754326"/>
          </a:xfrm>
          <a:prstGeom prst="rect">
            <a:avLst/>
          </a:prstGeom>
          <a:noFill/>
        </p:spPr>
        <p:txBody>
          <a:bodyPr wrap="square" rtlCol="1">
            <a:spAutoFit/>
          </a:bodyPr>
          <a:lstStyle/>
          <a:p>
            <a:pPr algn="ctr"/>
            <a:r>
              <a:rPr lang="fa-IR" sz="5400" dirty="0">
                <a:solidFill>
                  <a:srgbClr val="FFC000"/>
                </a:solidFill>
                <a:effectLst>
                  <a:outerShdw blurRad="38100" dist="38100" dir="2700000" algn="tl">
                    <a:srgbClr val="000000">
                      <a:alpha val="43137"/>
                    </a:srgbClr>
                  </a:outerShdw>
                </a:effectLst>
                <a:cs typeface="B Homa" panose="00000400000000000000" pitchFamily="2" charset="-78"/>
              </a:rPr>
              <a:t>بخش اول: تجارب خارجی</a:t>
            </a:r>
          </a:p>
          <a:p>
            <a:pPr marL="1143000" indent="-1143000" algn="ctr">
              <a:buFontTx/>
              <a:buAutoNum type="arabicPeriod"/>
            </a:pPr>
            <a:r>
              <a:rPr lang="fa-IR" sz="5400" dirty="0">
                <a:solidFill>
                  <a:srgbClr val="FFC000"/>
                </a:solidFill>
                <a:effectLst>
                  <a:outerShdw blurRad="38100" dist="38100" dir="2700000" algn="tl">
                    <a:srgbClr val="000000">
                      <a:alpha val="43137"/>
                    </a:srgbClr>
                  </a:outerShdw>
                </a:effectLst>
                <a:cs typeface="B Homa" panose="00000400000000000000" pitchFamily="2" charset="-78"/>
              </a:rPr>
              <a:t>آمستردام (هلند)</a:t>
            </a:r>
          </a:p>
        </p:txBody>
      </p:sp>
    </p:spTree>
    <p:extLst>
      <p:ext uri="{BB962C8B-B14F-4D97-AF65-F5344CB8AC3E}">
        <p14:creationId xmlns:p14="http://schemas.microsoft.com/office/powerpoint/2010/main" val="21535676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زندگی پایدار در شهر فشرده آمستردام</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21" name="Rectangle 20"/>
          <p:cNvSpPr/>
          <p:nvPr/>
        </p:nvSpPr>
        <p:spPr>
          <a:xfrm>
            <a:off x="8166892" y="2016687"/>
            <a:ext cx="3118142" cy="471218"/>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مرکز دوچرخه سواری جهان</a:t>
            </a:r>
          </a:p>
        </p:txBody>
      </p:sp>
      <p:sp>
        <p:nvSpPr>
          <p:cNvPr id="14" name="Rectangle 13"/>
          <p:cNvSpPr/>
          <p:nvPr/>
        </p:nvSpPr>
        <p:spPr>
          <a:xfrm>
            <a:off x="8166892" y="2577113"/>
            <a:ext cx="3118142" cy="54017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یکی از 10 شهر پایدار جهان</a:t>
            </a:r>
          </a:p>
        </p:txBody>
      </p:sp>
      <p:sp>
        <p:nvSpPr>
          <p:cNvPr id="15" name="Rectangle 14"/>
          <p:cNvSpPr/>
          <p:nvPr/>
        </p:nvSpPr>
        <p:spPr>
          <a:xfrm>
            <a:off x="8166892" y="3190887"/>
            <a:ext cx="3118142" cy="466579"/>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یکی از 4 شهر پایدار اروپا</a:t>
            </a:r>
          </a:p>
        </p:txBody>
      </p:sp>
      <p:sp>
        <p:nvSpPr>
          <p:cNvPr id="16" name="Rectangle 15"/>
          <p:cNvSpPr/>
          <p:nvPr/>
        </p:nvSpPr>
        <p:spPr>
          <a:xfrm>
            <a:off x="2530821" y="2497916"/>
            <a:ext cx="3086392" cy="907586"/>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just"/>
            <a:r>
              <a:rPr lang="fa-IR" sz="2000" b="1" dirty="0">
                <a:solidFill>
                  <a:prstClr val="black"/>
                </a:solidFill>
                <a:cs typeface="B Nazanin" panose="00000400000000000000" pitchFamily="2" charset="-78"/>
              </a:rPr>
              <a:t>استفاده </a:t>
            </a:r>
            <a:r>
              <a:rPr lang="fa-IR" sz="2000" b="1" dirty="0">
                <a:solidFill>
                  <a:prstClr val="black"/>
                </a:solidFill>
                <a:cs typeface="B Nazanin" panose="00000400000000000000" pitchFamily="2" charset="-78"/>
              </a:rPr>
              <a:t>از در هر متر مربع از </a:t>
            </a:r>
            <a:r>
              <a:rPr lang="fa-IR" sz="2000" b="1" dirty="0">
                <a:solidFill>
                  <a:prstClr val="black"/>
                </a:solidFill>
                <a:cs typeface="B Nazanin" panose="00000400000000000000" pitchFamily="2" charset="-78"/>
              </a:rPr>
              <a:t>فضا</a:t>
            </a:r>
            <a:endParaRPr lang="fa-IR" sz="2000" b="1" dirty="0">
              <a:solidFill>
                <a:prstClr val="black"/>
              </a:solidFill>
              <a:cs typeface="B Nazanin" panose="00000400000000000000" pitchFamily="2" charset="-78"/>
            </a:endParaRPr>
          </a:p>
        </p:txBody>
      </p:sp>
      <p:sp>
        <p:nvSpPr>
          <p:cNvPr id="17" name="Rectangle 16"/>
          <p:cNvSpPr/>
          <p:nvPr/>
        </p:nvSpPr>
        <p:spPr>
          <a:xfrm>
            <a:off x="4074017" y="3536584"/>
            <a:ext cx="3086392" cy="907586"/>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just"/>
            <a:r>
              <a:rPr lang="fa-IR" sz="2000" b="1" dirty="0">
                <a:solidFill>
                  <a:prstClr val="black"/>
                </a:solidFill>
                <a:cs typeface="B Nazanin" panose="00000400000000000000" pitchFamily="2" charset="-78"/>
              </a:rPr>
              <a:t>دسترسی آسان به همه جا بصورت پیاده یا با دوچرخه</a:t>
            </a:r>
            <a:endParaRPr lang="fa-IR" sz="2000" b="1" dirty="0">
              <a:solidFill>
                <a:prstClr val="black"/>
              </a:solidFill>
              <a:cs typeface="B Nazanin" panose="00000400000000000000" pitchFamily="2" charset="-78"/>
            </a:endParaRPr>
          </a:p>
        </p:txBody>
      </p:sp>
      <p:sp>
        <p:nvSpPr>
          <p:cNvPr id="18" name="Rectangle 17"/>
          <p:cNvSpPr/>
          <p:nvPr/>
        </p:nvSpPr>
        <p:spPr>
          <a:xfrm>
            <a:off x="4074017" y="4575252"/>
            <a:ext cx="3086392" cy="907586"/>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just"/>
            <a:r>
              <a:rPr lang="fa-IR" sz="2000" b="1" dirty="0">
                <a:solidFill>
                  <a:prstClr val="black"/>
                </a:solidFill>
                <a:cs typeface="B Nazanin" panose="00000400000000000000" pitchFamily="2" charset="-78"/>
              </a:rPr>
              <a:t>حفاظت از منظر و محدوده های سبز</a:t>
            </a:r>
            <a:endParaRPr lang="fa-IR" sz="2000" b="1" dirty="0">
              <a:solidFill>
                <a:prstClr val="black"/>
              </a:solidFill>
              <a:cs typeface="B Nazanin" panose="00000400000000000000" pitchFamily="2" charset="-78"/>
            </a:endParaRPr>
          </a:p>
        </p:txBody>
      </p:sp>
      <p:sp>
        <p:nvSpPr>
          <p:cNvPr id="19" name="Rectangle 18"/>
          <p:cNvSpPr/>
          <p:nvPr/>
        </p:nvSpPr>
        <p:spPr>
          <a:xfrm>
            <a:off x="4074017" y="5654178"/>
            <a:ext cx="3086392" cy="907586"/>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just"/>
            <a:r>
              <a:rPr lang="fa-IR" sz="2000" b="1" dirty="0">
                <a:solidFill>
                  <a:prstClr val="black"/>
                </a:solidFill>
                <a:cs typeface="B Nazanin" panose="00000400000000000000" pitchFamily="2" charset="-78"/>
              </a:rPr>
              <a:t>کاهش آلودگی صوتی</a:t>
            </a:r>
            <a:endParaRPr lang="fa-IR" sz="2000" b="1" dirty="0">
              <a:solidFill>
                <a:prstClr val="black"/>
              </a:solidFill>
              <a:cs typeface="B Nazanin" panose="00000400000000000000" pitchFamily="2" charset="-78"/>
            </a:endParaRPr>
          </a:p>
        </p:txBody>
      </p:sp>
      <p:sp>
        <p:nvSpPr>
          <p:cNvPr id="20" name="Rectangle 19"/>
          <p:cNvSpPr/>
          <p:nvPr/>
        </p:nvSpPr>
        <p:spPr>
          <a:xfrm>
            <a:off x="836933" y="5654178"/>
            <a:ext cx="3086392" cy="907586"/>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just"/>
            <a:r>
              <a:rPr lang="fa-IR" sz="2000" b="1" dirty="0">
                <a:solidFill>
                  <a:prstClr val="black"/>
                </a:solidFill>
                <a:cs typeface="B Nazanin" panose="00000400000000000000" pitchFamily="2" charset="-78"/>
              </a:rPr>
              <a:t>تعبیه پارکینگ های خودرو در زیر زمین</a:t>
            </a:r>
            <a:endParaRPr lang="fa-IR" sz="2000" b="1" dirty="0">
              <a:solidFill>
                <a:prstClr val="black"/>
              </a:solidFill>
              <a:cs typeface="B Nazanin" panose="00000400000000000000" pitchFamily="2" charset="-78"/>
            </a:endParaRPr>
          </a:p>
        </p:txBody>
      </p:sp>
      <p:sp>
        <p:nvSpPr>
          <p:cNvPr id="23" name="Rectangle 22"/>
          <p:cNvSpPr/>
          <p:nvPr/>
        </p:nvSpPr>
        <p:spPr>
          <a:xfrm>
            <a:off x="836933" y="4575252"/>
            <a:ext cx="3086392" cy="907586"/>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just"/>
            <a:r>
              <a:rPr lang="fa-IR" sz="2000" b="1" dirty="0">
                <a:solidFill>
                  <a:prstClr val="black"/>
                </a:solidFill>
                <a:cs typeface="B Nazanin" panose="00000400000000000000" pitchFamily="2" charset="-78"/>
              </a:rPr>
              <a:t>صرفه جویی در مصرف آب</a:t>
            </a:r>
            <a:endParaRPr lang="fa-IR" sz="2000" b="1" dirty="0">
              <a:solidFill>
                <a:prstClr val="black"/>
              </a:solidFill>
              <a:cs typeface="B Nazanin" panose="00000400000000000000" pitchFamily="2" charset="-78"/>
            </a:endParaRPr>
          </a:p>
        </p:txBody>
      </p:sp>
      <p:sp>
        <p:nvSpPr>
          <p:cNvPr id="24" name="Rectangle 23"/>
          <p:cNvSpPr/>
          <p:nvPr/>
        </p:nvSpPr>
        <p:spPr>
          <a:xfrm>
            <a:off x="836933" y="3536584"/>
            <a:ext cx="3086392" cy="907586"/>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just"/>
            <a:r>
              <a:rPr lang="fa-IR" sz="2000" b="1" dirty="0">
                <a:solidFill>
                  <a:prstClr val="black"/>
                </a:solidFill>
                <a:cs typeface="B Nazanin" panose="00000400000000000000" pitchFamily="2" charset="-78"/>
              </a:rPr>
              <a:t>ساختمان های پایدار</a:t>
            </a:r>
            <a:endParaRPr lang="fa-IR" sz="2000" b="1" dirty="0">
              <a:solidFill>
                <a:prstClr val="black"/>
              </a:solidFill>
              <a:cs typeface="B Nazanin" panose="00000400000000000000" pitchFamily="2" charset="-78"/>
            </a:endParaRPr>
          </a:p>
        </p:txBody>
      </p:sp>
      <p:sp>
        <p:nvSpPr>
          <p:cNvPr id="26" name="Right Arrow 25"/>
          <p:cNvSpPr/>
          <p:nvPr/>
        </p:nvSpPr>
        <p:spPr>
          <a:xfrm rot="10800000">
            <a:off x="5931942" y="2304704"/>
            <a:ext cx="1920220" cy="1084993"/>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b="1" dirty="0">
              <a:solidFill>
                <a:prstClr val="black"/>
              </a:solidFill>
              <a:cs typeface="B Nazanin" panose="00000400000000000000" pitchFamily="2" charset="-78"/>
            </a:endParaRP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t="7474" b="6959"/>
          <a:stretch/>
        </p:blipFill>
        <p:spPr>
          <a:xfrm>
            <a:off x="8166892" y="3885470"/>
            <a:ext cx="3118142" cy="2676294"/>
          </a:xfrm>
          <a:prstGeom prst="rect">
            <a:avLst/>
          </a:prstGeom>
        </p:spPr>
      </p:pic>
    </p:spTree>
    <p:extLst>
      <p:ext uri="{BB962C8B-B14F-4D97-AF65-F5344CB8AC3E}">
        <p14:creationId xmlns:p14="http://schemas.microsoft.com/office/powerpoint/2010/main" val="378474833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زندگی پایدار در شهر فشرده آمستردام</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21" name="Rectangle 20"/>
          <p:cNvSpPr/>
          <p:nvPr/>
        </p:nvSpPr>
        <p:spPr>
          <a:xfrm>
            <a:off x="6050262" y="3166319"/>
            <a:ext cx="4986370" cy="711275"/>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94 درصد مردم شهر از زندگی در اینجا راضی ان</a:t>
            </a:r>
            <a:r>
              <a:rPr lang="fa-IR" sz="2400" dirty="0">
                <a:solidFill>
                  <a:prstClr val="black"/>
                </a:solidFill>
                <a:cs typeface="B Nazanin" panose="00000400000000000000" pitchFamily="2" charset="-78"/>
              </a:rPr>
              <a:t>د</a:t>
            </a:r>
            <a:endParaRPr lang="fa-IR" sz="2400" dirty="0">
              <a:solidFill>
                <a:prstClr val="black"/>
              </a:solidFill>
              <a:cs typeface="B Nazanin" panose="00000400000000000000" pitchFamily="2" charset="-78"/>
            </a:endParaRPr>
          </a:p>
        </p:txBody>
      </p:sp>
      <p:sp>
        <p:nvSpPr>
          <p:cNvPr id="16" name="Rectangle 15"/>
          <p:cNvSpPr/>
          <p:nvPr/>
        </p:nvSpPr>
        <p:spPr>
          <a:xfrm>
            <a:off x="6050262" y="2070555"/>
            <a:ext cx="4986370" cy="907586"/>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a:solidFill>
                  <a:prstClr val="black"/>
                </a:solidFill>
                <a:cs typeface="B Nazanin" panose="00000400000000000000" pitchFamily="2" charset="-78"/>
              </a:rPr>
              <a:t>آمستردام در چشم انداز سال 2040، بعنوان قلب پایدار منطقه معرفی شده است</a:t>
            </a:r>
            <a:endParaRPr lang="fa-IR" sz="2400" b="1" dirty="0">
              <a:solidFill>
                <a:prstClr val="black"/>
              </a:solidFill>
              <a:cs typeface="B Nazanin" panose="00000400000000000000" pitchFamily="2" charset="-78"/>
            </a:endParaRPr>
          </a:p>
        </p:txBody>
      </p:sp>
      <p:sp>
        <p:nvSpPr>
          <p:cNvPr id="22" name="Rectangle 21"/>
          <p:cNvSpPr/>
          <p:nvPr/>
        </p:nvSpPr>
        <p:spPr>
          <a:xfrm>
            <a:off x="6050262" y="4014919"/>
            <a:ext cx="4986370" cy="711275"/>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دولت آسفالت کم صدا استفاده کرده است</a:t>
            </a:r>
          </a:p>
        </p:txBody>
      </p:sp>
      <p:sp>
        <p:nvSpPr>
          <p:cNvPr id="25" name="Rectangle 24"/>
          <p:cNvSpPr/>
          <p:nvPr/>
        </p:nvSpPr>
        <p:spPr>
          <a:xfrm>
            <a:off x="6050262" y="4885469"/>
            <a:ext cx="4986370" cy="711275"/>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مردم به استفاده از خودروهای برقی تشویق میشوند</a:t>
            </a:r>
          </a:p>
        </p:txBody>
      </p:sp>
      <p:sp>
        <p:nvSpPr>
          <p:cNvPr id="27" name="Rectangle 26"/>
          <p:cNvSpPr/>
          <p:nvPr/>
        </p:nvSpPr>
        <p:spPr>
          <a:xfrm>
            <a:off x="6050262" y="5756019"/>
            <a:ext cx="4986370" cy="711275"/>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طرح جامع سرو صدا در سال 2009 ارائه شد!</a:t>
            </a:r>
          </a:p>
        </p:txBody>
      </p:sp>
      <p:pic>
        <p:nvPicPr>
          <p:cNvPr id="2" name="Picture 1"/>
          <p:cNvPicPr>
            <a:picLocks noChangeAspect="1"/>
          </p:cNvPicPr>
          <p:nvPr/>
        </p:nvPicPr>
        <p:blipFill rotWithShape="1">
          <a:blip r:embed="rId2" cstate="email">
            <a:lum contrast="40000"/>
            <a:extLst>
              <a:ext uri="{28A0092B-C50C-407E-A947-70E740481C1C}">
                <a14:useLocalDpi xmlns:a14="http://schemas.microsoft.com/office/drawing/2010/main"/>
              </a:ext>
            </a:extLst>
          </a:blip>
          <a:srcRect b="18876"/>
          <a:stretch/>
        </p:blipFill>
        <p:spPr>
          <a:xfrm>
            <a:off x="916912" y="3166320"/>
            <a:ext cx="4986370" cy="3300974"/>
          </a:xfrm>
          <a:prstGeom prst="rect">
            <a:avLst/>
          </a:prstGeom>
        </p:spPr>
      </p:pic>
      <p:sp>
        <p:nvSpPr>
          <p:cNvPr id="33" name="Rectangle 32"/>
          <p:cNvSpPr/>
          <p:nvPr/>
        </p:nvSpPr>
        <p:spPr>
          <a:xfrm>
            <a:off x="916911" y="2070555"/>
            <a:ext cx="4986370" cy="907586"/>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a:solidFill>
                  <a:prstClr val="black"/>
                </a:solidFill>
                <a:cs typeface="B Nazanin" panose="00000400000000000000" pitchFamily="2" charset="-78"/>
              </a:rPr>
              <a:t>نیاز به تغییرات بنیادین بلند مدت در شیوه زندگی و فکر مردم و دولتمردان</a:t>
            </a:r>
            <a:endParaRPr lang="fa-IR" sz="2400" b="1" dirty="0">
              <a:solidFill>
                <a:prstClr val="black"/>
              </a:solidFill>
              <a:cs typeface="B Nazanin" panose="00000400000000000000" pitchFamily="2" charset="-78"/>
            </a:endParaRPr>
          </a:p>
        </p:txBody>
      </p:sp>
      <p:sp>
        <p:nvSpPr>
          <p:cNvPr id="35" name="Right Arrow 34"/>
          <p:cNvSpPr/>
          <p:nvPr/>
        </p:nvSpPr>
        <p:spPr>
          <a:xfrm rot="10800000">
            <a:off x="5610876" y="2327563"/>
            <a:ext cx="626424" cy="462575"/>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dirty="0">
              <a:solidFill>
                <a:prstClr val="white"/>
              </a:solidFill>
            </a:endParaRPr>
          </a:p>
        </p:txBody>
      </p:sp>
    </p:spTree>
    <p:extLst>
      <p:ext uri="{BB962C8B-B14F-4D97-AF65-F5344CB8AC3E}">
        <p14:creationId xmlns:p14="http://schemas.microsoft.com/office/powerpoint/2010/main" val="259496442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زندگی پایدار در شهر فشرده آمستردام</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21" name="Rectangle 20"/>
          <p:cNvSpPr/>
          <p:nvPr/>
        </p:nvSpPr>
        <p:spPr>
          <a:xfrm>
            <a:off x="5446643" y="4765845"/>
            <a:ext cx="5589989" cy="76957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تنوع و گستردگی فضاهای سبز عمومی با دسترسی آسان و سریع دوچرخه</a:t>
            </a:r>
          </a:p>
        </p:txBody>
      </p:sp>
      <p:sp>
        <p:nvSpPr>
          <p:cNvPr id="11" name="Rectangle 10"/>
          <p:cNvSpPr/>
          <p:nvPr/>
        </p:nvSpPr>
        <p:spPr>
          <a:xfrm>
            <a:off x="5446643" y="5725304"/>
            <a:ext cx="5589989" cy="76957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توجه به سکوت و آرامش با وجود فشردگی شهر</a:t>
            </a:r>
          </a:p>
        </p:txBody>
      </p:sp>
      <p:sp>
        <p:nvSpPr>
          <p:cNvPr id="12" name="Rectangle 11"/>
          <p:cNvSpPr/>
          <p:nvPr/>
        </p:nvSpPr>
        <p:spPr>
          <a:xfrm>
            <a:off x="5446643" y="2070555"/>
            <a:ext cx="5589989" cy="70854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تلاش برای ساخت و ساز بدون تاثیر حرارتی بر محیط بیرونی و بدون مصرف سوخت فسیلی</a:t>
            </a:r>
          </a:p>
        </p:txBody>
      </p:sp>
      <p:sp>
        <p:nvSpPr>
          <p:cNvPr id="13" name="Rectangle 12"/>
          <p:cNvSpPr/>
          <p:nvPr/>
        </p:nvSpPr>
        <p:spPr>
          <a:xfrm>
            <a:off x="5446643" y="2968985"/>
            <a:ext cx="5589989" cy="70854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رعایت اصول </a:t>
            </a:r>
            <a:r>
              <a:rPr lang="fa-IR" sz="2400" dirty="0">
                <a:solidFill>
                  <a:prstClr val="black"/>
                </a:solidFill>
                <a:cs typeface="B Nazanin" panose="00000400000000000000" pitchFamily="2" charset="-78"/>
              </a:rPr>
              <a:t>مربوط به ساخت و ساز با صرفه جویی در انرژی تا </a:t>
            </a:r>
            <a:r>
              <a:rPr lang="fa-IR" sz="2400" dirty="0">
                <a:solidFill>
                  <a:prstClr val="black"/>
                </a:solidFill>
                <a:cs typeface="B Nazanin" panose="00000400000000000000" pitchFamily="2" charset="-78"/>
              </a:rPr>
              <a:t>2015</a:t>
            </a:r>
          </a:p>
        </p:txBody>
      </p:sp>
      <p:sp>
        <p:nvSpPr>
          <p:cNvPr id="14" name="Rectangle 13"/>
          <p:cNvSpPr/>
          <p:nvPr/>
        </p:nvSpPr>
        <p:spPr>
          <a:xfrm>
            <a:off x="5446643" y="3867415"/>
            <a:ext cx="5589989" cy="70854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استفاده از سوخت های زیستی، سایه درختان و استفاده از آب باران</a:t>
            </a:r>
          </a:p>
        </p:txBody>
      </p:sp>
      <p:pic>
        <p:nvPicPr>
          <p:cNvPr id="2" name="Picture 1"/>
          <p:cNvPicPr>
            <a:picLocks noChangeAspect="1"/>
          </p:cNvPicPr>
          <p:nvPr/>
        </p:nvPicPr>
        <p:blipFill rotWithShape="1">
          <a:blip r:embed="rId2" cstate="screen">
            <a:lum contrast="20000"/>
            <a:extLst>
              <a:ext uri="{28A0092B-C50C-407E-A947-70E740481C1C}">
                <a14:useLocalDpi xmlns:a14="http://schemas.microsoft.com/office/drawing/2010/main"/>
              </a:ext>
            </a:extLst>
          </a:blip>
          <a:srcRect r="2813" b="24037"/>
          <a:stretch/>
        </p:blipFill>
        <p:spPr>
          <a:xfrm>
            <a:off x="659306" y="2070555"/>
            <a:ext cx="4631241" cy="4424325"/>
          </a:xfrm>
          <a:prstGeom prst="rect">
            <a:avLst/>
          </a:prstGeom>
        </p:spPr>
      </p:pic>
    </p:spTree>
    <p:extLst>
      <p:ext uri="{BB962C8B-B14F-4D97-AF65-F5344CB8AC3E}">
        <p14:creationId xmlns:p14="http://schemas.microsoft.com/office/powerpoint/2010/main" val="99192764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زندگی پایدار در شهر فشرده آمستردام</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2" name="Rectangle 11"/>
          <p:cNvSpPr/>
          <p:nvPr/>
        </p:nvSpPr>
        <p:spPr>
          <a:xfrm>
            <a:off x="5446643" y="2070555"/>
            <a:ext cx="5589989" cy="70854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آبراهه هایی که تمام سطح شهر را پوشش می دهند و 2 میلیون بازدیدکننده در سال دارند</a:t>
            </a:r>
          </a:p>
        </p:txBody>
      </p:sp>
      <p:sp>
        <p:nvSpPr>
          <p:cNvPr id="19" name="Rectangle 18"/>
          <p:cNvSpPr/>
          <p:nvPr/>
        </p:nvSpPr>
        <p:spPr>
          <a:xfrm>
            <a:off x="5446643" y="4765845"/>
            <a:ext cx="5589989" cy="76957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ارائه کمک های مالی به قایق هایی که میخواستند موتورهایشان را جدید کنند تا آلودگی کم </a:t>
            </a:r>
            <a:r>
              <a:rPr lang="fa-IR" sz="2400" dirty="0">
                <a:solidFill>
                  <a:prstClr val="black"/>
                </a:solidFill>
                <a:cs typeface="B Nazanin" panose="00000400000000000000" pitchFamily="2" charset="-78"/>
              </a:rPr>
              <a:t>شود</a:t>
            </a:r>
            <a:endParaRPr lang="fa-IR" sz="2400" dirty="0">
              <a:solidFill>
                <a:prstClr val="black"/>
              </a:solidFill>
              <a:cs typeface="B Nazanin" panose="00000400000000000000" pitchFamily="2" charset="-78"/>
            </a:endParaRPr>
          </a:p>
        </p:txBody>
      </p:sp>
      <p:sp>
        <p:nvSpPr>
          <p:cNvPr id="20" name="Rectangle 19"/>
          <p:cNvSpPr/>
          <p:nvPr/>
        </p:nvSpPr>
        <p:spPr>
          <a:xfrm>
            <a:off x="5446643" y="5725304"/>
            <a:ext cx="5589989" cy="76957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a:solidFill>
                  <a:prstClr val="black"/>
                </a:solidFill>
                <a:cs typeface="B Nazanin" panose="00000400000000000000" pitchFamily="2" charset="-78"/>
              </a:rPr>
              <a:t>مکان مخصوص شارژ برای وسایل نقلیه برقی در لبه آب احداث شد</a:t>
            </a:r>
            <a:endParaRPr lang="fa-IR" sz="2400" dirty="0">
              <a:solidFill>
                <a:prstClr val="black"/>
              </a:solidFill>
              <a:cs typeface="B Nazanin" panose="00000400000000000000" pitchFamily="2" charset="-78"/>
            </a:endParaRPr>
          </a:p>
        </p:txBody>
      </p:sp>
      <p:sp>
        <p:nvSpPr>
          <p:cNvPr id="23" name="Rectangle 22"/>
          <p:cNvSpPr/>
          <p:nvPr/>
        </p:nvSpPr>
        <p:spPr>
          <a:xfrm>
            <a:off x="5446643" y="2968985"/>
            <a:ext cx="5589989" cy="70854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150 قایق بر روی آبراهه ها خدمات رسانی می کنند</a:t>
            </a:r>
            <a:endParaRPr lang="fa-IR" sz="2400" dirty="0">
              <a:solidFill>
                <a:prstClr val="black"/>
              </a:solidFill>
              <a:cs typeface="B Nazanin" panose="00000400000000000000" pitchFamily="2" charset="-78"/>
            </a:endParaRPr>
          </a:p>
        </p:txBody>
      </p:sp>
      <p:sp>
        <p:nvSpPr>
          <p:cNvPr id="24" name="Rectangle 23"/>
          <p:cNvSpPr/>
          <p:nvPr/>
        </p:nvSpPr>
        <p:spPr>
          <a:xfrm>
            <a:off x="5446643" y="3867415"/>
            <a:ext cx="5589989" cy="70854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اعمال محدودیت های ویژه کاهش آلاینده های هوا توسط دولت در سال 2009 و لزوم اجرای آن از 2015</a:t>
            </a:r>
          </a:p>
        </p:txBody>
      </p:sp>
      <p:pic>
        <p:nvPicPr>
          <p:cNvPr id="4" name="Picture 3"/>
          <p:cNvPicPr>
            <a:picLocks noChangeAspect="1"/>
          </p:cNvPicPr>
          <p:nvPr/>
        </p:nvPicPr>
        <p:blipFill rotWithShape="1">
          <a:blip r:embed="rId2" cstate="email">
            <a:lum contrast="20000"/>
            <a:extLst>
              <a:ext uri="{28A0092B-C50C-407E-A947-70E740481C1C}">
                <a14:useLocalDpi xmlns:a14="http://schemas.microsoft.com/office/drawing/2010/main"/>
              </a:ext>
            </a:extLst>
          </a:blip>
          <a:srcRect l="25705"/>
          <a:stretch/>
        </p:blipFill>
        <p:spPr>
          <a:xfrm>
            <a:off x="446049" y="2070555"/>
            <a:ext cx="4793770" cy="4424325"/>
          </a:xfrm>
          <a:prstGeom prst="rect">
            <a:avLst/>
          </a:prstGeom>
        </p:spPr>
      </p:pic>
    </p:spTree>
    <p:extLst>
      <p:ext uri="{BB962C8B-B14F-4D97-AF65-F5344CB8AC3E}">
        <p14:creationId xmlns:p14="http://schemas.microsoft.com/office/powerpoint/2010/main" val="158787817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تغییرات اساسی مورد نیاز برای دستیابی به چشم انداز</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2" name="Rectangle 11"/>
          <p:cNvSpPr/>
          <p:nvPr/>
        </p:nvSpPr>
        <p:spPr>
          <a:xfrm>
            <a:off x="7161711" y="2070555"/>
            <a:ext cx="4034941" cy="708547"/>
          </a:xfrm>
          <a:prstGeom prst="rect">
            <a:avLst/>
          </a:prstGeom>
          <a:solidFill>
            <a:srgbClr val="CAE084"/>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3200" b="1" i="1" dirty="0">
                <a:solidFill>
                  <a:srgbClr val="D53DD0"/>
                </a:solidFill>
                <a:cs typeface="B Nazanin" panose="00000400000000000000" pitchFamily="2" charset="-78"/>
              </a:rPr>
              <a:t>انرژی های پایدار و پاک</a:t>
            </a:r>
          </a:p>
        </p:txBody>
      </p:sp>
      <p:sp>
        <p:nvSpPr>
          <p:cNvPr id="23" name="Rectangle 22"/>
          <p:cNvSpPr/>
          <p:nvPr/>
        </p:nvSpPr>
        <p:spPr>
          <a:xfrm>
            <a:off x="668903" y="2070554"/>
            <a:ext cx="6265990"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کاهش دی اکسید کربن از طریق کاهش تولید خانگی، بخش تجاری، حمل و نقل شهری و بخش کمی از آن بوسیله خود دولت</a:t>
            </a:r>
            <a:endParaRPr lang="fa-IR" sz="2400" dirty="0">
              <a:solidFill>
                <a:prstClr val="black"/>
              </a:solidFill>
              <a:cs typeface="B Nazanin" panose="00000400000000000000" pitchFamily="2" charset="-78"/>
            </a:endParaRPr>
          </a:p>
        </p:txBody>
      </p:sp>
      <p:pic>
        <p:nvPicPr>
          <p:cNvPr id="2" name="Picture 1"/>
          <p:cNvPicPr>
            <a:picLocks noChangeAspect="1"/>
          </p:cNvPicPr>
          <p:nvPr/>
        </p:nvPicPr>
        <p:blipFill>
          <a:blip r:embed="rId2">
            <a:lum contrast="40000"/>
          </a:blip>
          <a:stretch>
            <a:fillRect/>
          </a:stretch>
        </p:blipFill>
        <p:spPr>
          <a:xfrm>
            <a:off x="7161711" y="2956511"/>
            <a:ext cx="4034941" cy="3561264"/>
          </a:xfrm>
          <a:prstGeom prst="rect">
            <a:avLst/>
          </a:prstGeom>
        </p:spPr>
      </p:pic>
      <p:sp>
        <p:nvSpPr>
          <p:cNvPr id="10" name="Rectangle 9"/>
          <p:cNvSpPr/>
          <p:nvPr/>
        </p:nvSpPr>
        <p:spPr>
          <a:xfrm>
            <a:off x="668903" y="3182359"/>
            <a:ext cx="6265990"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نیاز به تلاش برای کاهش مصرف کلی در کنار تولید انرژی پایدار در سطح ملی و محلی</a:t>
            </a:r>
            <a:endParaRPr lang="fa-IR" sz="2400" dirty="0">
              <a:solidFill>
                <a:prstClr val="black"/>
              </a:solidFill>
              <a:cs typeface="B Nazanin" panose="00000400000000000000" pitchFamily="2" charset="-78"/>
            </a:endParaRPr>
          </a:p>
        </p:txBody>
      </p:sp>
      <p:sp>
        <p:nvSpPr>
          <p:cNvPr id="11" name="Rectangle 10"/>
          <p:cNvSpPr/>
          <p:nvPr/>
        </p:nvSpPr>
        <p:spPr>
          <a:xfrm>
            <a:off x="668903" y="4294164"/>
            <a:ext cx="6265990"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انرژی های پایدار مانند خورشید، باد، زیست توده و هیدروژن در کنار استفاده موثر از سوخت های فسیلی</a:t>
            </a:r>
            <a:endParaRPr lang="fa-IR" sz="2400" dirty="0">
              <a:solidFill>
                <a:prstClr val="black"/>
              </a:solidFill>
              <a:cs typeface="B Nazanin" panose="00000400000000000000" pitchFamily="2" charset="-78"/>
            </a:endParaRPr>
          </a:p>
        </p:txBody>
      </p:sp>
      <p:sp>
        <p:nvSpPr>
          <p:cNvPr id="13" name="Rectangle 12"/>
          <p:cNvSpPr/>
          <p:nvPr/>
        </p:nvSpPr>
        <p:spPr>
          <a:xfrm>
            <a:off x="668903" y="5631818"/>
            <a:ext cx="6265990"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ایجاد شغل و فعالیت های اقتصادی جدید در اثر کاهش هزینه ها</a:t>
            </a:r>
            <a:endParaRPr lang="fa-IR" sz="2400" dirty="0">
              <a:solidFill>
                <a:prstClr val="black"/>
              </a:solidFill>
              <a:cs typeface="B Nazanin" panose="00000400000000000000" pitchFamily="2" charset="-78"/>
            </a:endParaRPr>
          </a:p>
        </p:txBody>
      </p:sp>
      <p:sp>
        <p:nvSpPr>
          <p:cNvPr id="14" name="Right Arrow 13"/>
          <p:cNvSpPr/>
          <p:nvPr/>
        </p:nvSpPr>
        <p:spPr>
          <a:xfrm rot="5400000">
            <a:off x="3089210" y="4932475"/>
            <a:ext cx="800102" cy="1084993"/>
          </a:xfrm>
          <a:prstGeom prst="rightArrow">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38863055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بیان مسئله</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8" name="Rectangle 17"/>
          <p:cNvSpPr/>
          <p:nvPr/>
        </p:nvSpPr>
        <p:spPr>
          <a:xfrm>
            <a:off x="10200068" y="2240924"/>
            <a:ext cx="1442433"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000" b="1" dirty="0">
                <a:solidFill>
                  <a:prstClr val="black"/>
                </a:solidFill>
                <a:cs typeface="B Nazanin" panose="00000400000000000000" pitchFamily="2" charset="-78"/>
              </a:rPr>
              <a:t>پراکنده رویی</a:t>
            </a:r>
            <a:endParaRPr lang="fa-IR" sz="2000" b="1" dirty="0">
              <a:solidFill>
                <a:prstClr val="black"/>
              </a:solidFill>
              <a:cs typeface="B Nazanin" panose="00000400000000000000" pitchFamily="2" charset="-78"/>
            </a:endParaRPr>
          </a:p>
        </p:txBody>
      </p:sp>
      <p:sp>
        <p:nvSpPr>
          <p:cNvPr id="19" name="Right Arrow 18"/>
          <p:cNvSpPr/>
          <p:nvPr/>
        </p:nvSpPr>
        <p:spPr>
          <a:xfrm rot="10800000">
            <a:off x="9581882" y="2343954"/>
            <a:ext cx="515155" cy="33485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20" name="Rectangle 19"/>
          <p:cNvSpPr/>
          <p:nvPr/>
        </p:nvSpPr>
        <p:spPr>
          <a:xfrm>
            <a:off x="6851561" y="2240924"/>
            <a:ext cx="2575775"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000" b="1" dirty="0">
                <a:solidFill>
                  <a:prstClr val="black"/>
                </a:solidFill>
                <a:cs typeface="B Nazanin" panose="00000400000000000000" pitchFamily="2" charset="-78"/>
              </a:rPr>
              <a:t>افزایش سطح زیرساخت‌ها</a:t>
            </a:r>
            <a:endParaRPr lang="fa-IR" sz="2000" b="1" dirty="0">
              <a:solidFill>
                <a:prstClr val="black"/>
              </a:solidFill>
              <a:cs typeface="B Nazanin" panose="00000400000000000000" pitchFamily="2" charset="-78"/>
            </a:endParaRPr>
          </a:p>
        </p:txBody>
      </p:sp>
      <p:sp>
        <p:nvSpPr>
          <p:cNvPr id="21" name="Right Arrow 20"/>
          <p:cNvSpPr/>
          <p:nvPr/>
        </p:nvSpPr>
        <p:spPr>
          <a:xfrm rot="10800000">
            <a:off x="6181860" y="2343954"/>
            <a:ext cx="515155" cy="33485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22" name="Rectangle 21"/>
          <p:cNvSpPr/>
          <p:nvPr/>
        </p:nvSpPr>
        <p:spPr>
          <a:xfrm>
            <a:off x="3451539" y="2240924"/>
            <a:ext cx="2575775"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000" b="1" dirty="0">
                <a:solidFill>
                  <a:prstClr val="black"/>
                </a:solidFill>
                <a:cs typeface="B Nazanin" panose="00000400000000000000" pitchFamily="2" charset="-78"/>
              </a:rPr>
              <a:t>افزایش ترافیک و جابجایی</a:t>
            </a:r>
            <a:endParaRPr lang="fa-IR" sz="2000" b="1" dirty="0">
              <a:solidFill>
                <a:prstClr val="black"/>
              </a:solidFill>
              <a:cs typeface="B Nazanin" panose="00000400000000000000" pitchFamily="2" charset="-78"/>
            </a:endParaRPr>
          </a:p>
        </p:txBody>
      </p:sp>
      <p:sp>
        <p:nvSpPr>
          <p:cNvPr id="23" name="Right Arrow 22"/>
          <p:cNvSpPr/>
          <p:nvPr/>
        </p:nvSpPr>
        <p:spPr>
          <a:xfrm rot="10800000">
            <a:off x="2781838" y="2343954"/>
            <a:ext cx="515155" cy="33485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dirty="0">
              <a:solidFill>
                <a:prstClr val="white"/>
              </a:solidFill>
            </a:endParaRPr>
          </a:p>
        </p:txBody>
      </p:sp>
      <p:sp>
        <p:nvSpPr>
          <p:cNvPr id="24" name="Rectangle 23"/>
          <p:cNvSpPr/>
          <p:nvPr/>
        </p:nvSpPr>
        <p:spPr>
          <a:xfrm>
            <a:off x="437882" y="2240924"/>
            <a:ext cx="2292439" cy="437882"/>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000" b="1" dirty="0">
                <a:solidFill>
                  <a:srgbClr val="C00000"/>
                </a:solidFill>
                <a:cs typeface="B Nazanin" panose="00000400000000000000" pitchFamily="2" charset="-78"/>
              </a:rPr>
              <a:t>مصرف بیشتر انرژی</a:t>
            </a:r>
            <a:endParaRPr lang="fa-IR" sz="2000" b="1" dirty="0">
              <a:solidFill>
                <a:srgbClr val="C00000"/>
              </a:solidFill>
              <a:cs typeface="B Nazanin" panose="00000400000000000000" pitchFamily="2" charset="-78"/>
            </a:endParaRPr>
          </a:p>
        </p:txBody>
      </p:sp>
      <p:sp>
        <p:nvSpPr>
          <p:cNvPr id="25" name="Rectangle 24"/>
          <p:cNvSpPr/>
          <p:nvPr/>
        </p:nvSpPr>
        <p:spPr>
          <a:xfrm>
            <a:off x="5100034" y="2871989"/>
            <a:ext cx="6542467"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000" dirty="0">
                <a:solidFill>
                  <a:prstClr val="black"/>
                </a:solidFill>
                <a:cs typeface="B Nazanin" panose="00000400000000000000" pitchFamily="2" charset="-78"/>
              </a:rPr>
              <a:t>بهترین راه‌حل در جهت دستیابی به فرم پایدار شهر و کاهش مصرف انرژی</a:t>
            </a:r>
          </a:p>
        </p:txBody>
      </p:sp>
      <p:sp>
        <p:nvSpPr>
          <p:cNvPr id="26" name="Right Arrow 25"/>
          <p:cNvSpPr/>
          <p:nvPr/>
        </p:nvSpPr>
        <p:spPr>
          <a:xfrm rot="10800000">
            <a:off x="4481848" y="2923504"/>
            <a:ext cx="515155" cy="33485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27" name="Rectangle 26"/>
          <p:cNvSpPr/>
          <p:nvPr/>
        </p:nvSpPr>
        <p:spPr>
          <a:xfrm>
            <a:off x="437883" y="2871989"/>
            <a:ext cx="3747752" cy="437882"/>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000" b="1" dirty="0">
                <a:solidFill>
                  <a:srgbClr val="C00000"/>
                </a:solidFill>
                <a:cs typeface="B Nazanin" panose="00000400000000000000" pitchFamily="2" charset="-78"/>
              </a:rPr>
              <a:t>الگوی شهر فشرده</a:t>
            </a:r>
            <a:endParaRPr lang="fa-IR" sz="2000" b="1" dirty="0">
              <a:solidFill>
                <a:srgbClr val="C00000"/>
              </a:solidFill>
              <a:cs typeface="B Nazanin" panose="00000400000000000000" pitchFamily="2" charset="-78"/>
            </a:endParaRPr>
          </a:p>
        </p:txBody>
      </p:sp>
      <p:sp>
        <p:nvSpPr>
          <p:cNvPr id="28" name="Rectangle 27"/>
          <p:cNvSpPr/>
          <p:nvPr/>
        </p:nvSpPr>
        <p:spPr>
          <a:xfrm>
            <a:off x="9131122" y="3503054"/>
            <a:ext cx="2511380" cy="437882"/>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b="1" dirty="0">
                <a:solidFill>
                  <a:prstClr val="black"/>
                </a:solidFill>
                <a:cs typeface="B Nazanin" panose="00000400000000000000" pitchFamily="2" charset="-78"/>
              </a:rPr>
              <a:t>مزایای شهر فشرده</a:t>
            </a:r>
            <a:endParaRPr lang="fa-IR" sz="2400" b="1" dirty="0">
              <a:solidFill>
                <a:prstClr val="black"/>
              </a:solidFill>
              <a:cs typeface="B Nazanin" panose="00000400000000000000" pitchFamily="2" charset="-78"/>
            </a:endParaRPr>
          </a:p>
        </p:txBody>
      </p:sp>
      <p:sp>
        <p:nvSpPr>
          <p:cNvPr id="38" name="Rectangle 37"/>
          <p:cNvSpPr/>
          <p:nvPr/>
        </p:nvSpPr>
        <p:spPr>
          <a:xfrm>
            <a:off x="6181860" y="4134118"/>
            <a:ext cx="5460642" cy="2562895"/>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fa-IR" sz="2000" b="1" dirty="0">
                <a:solidFill>
                  <a:prstClr val="black"/>
                </a:solidFill>
                <a:cs typeface="B Nazanin" panose="00000400000000000000" pitchFamily="2" charset="-78"/>
              </a:rPr>
              <a:t>کاهش گسترش </a:t>
            </a:r>
            <a:r>
              <a:rPr lang="fa-IR" sz="2000" b="1" dirty="0">
                <a:solidFill>
                  <a:prstClr val="black"/>
                </a:solidFill>
                <a:cs typeface="B Nazanin" panose="00000400000000000000" pitchFamily="2" charset="-78"/>
              </a:rPr>
              <a:t>فیزیكی </a:t>
            </a:r>
            <a:r>
              <a:rPr lang="fa-IR" sz="2000" b="1" dirty="0">
                <a:solidFill>
                  <a:prstClr val="black"/>
                </a:solidFill>
                <a:cs typeface="B Nazanin" panose="00000400000000000000" pitchFamily="2" charset="-78"/>
              </a:rPr>
              <a:t>شهرها</a:t>
            </a:r>
          </a:p>
          <a:p>
            <a:pPr marL="342900" indent="-342900" algn="justLow">
              <a:buFont typeface="Arial" panose="020B0604020202020204" pitchFamily="34" charset="0"/>
              <a:buChar char="•"/>
            </a:pPr>
            <a:endParaRPr lang="fa-IR" sz="2000" b="1" dirty="0">
              <a:solidFill>
                <a:prstClr val="black"/>
              </a:solidFill>
              <a:cs typeface="B Nazanin" panose="00000400000000000000" pitchFamily="2" charset="-78"/>
            </a:endParaRPr>
          </a:p>
          <a:p>
            <a:pPr marL="342900" indent="-342900" algn="justLow">
              <a:buFont typeface="Arial" panose="020B0604020202020204" pitchFamily="34" charset="0"/>
              <a:buChar char="•"/>
            </a:pPr>
            <a:r>
              <a:rPr lang="fa-IR" sz="2000" b="1" dirty="0">
                <a:solidFill>
                  <a:prstClr val="black"/>
                </a:solidFill>
                <a:cs typeface="B Nazanin" panose="00000400000000000000" pitchFamily="2" charset="-78"/>
              </a:rPr>
              <a:t>استفاده کارآمدتر از زمین های داخل محدوده </a:t>
            </a:r>
            <a:endParaRPr lang="fa-IR" sz="2000" b="1" dirty="0">
              <a:solidFill>
                <a:prstClr val="black"/>
              </a:solidFill>
              <a:cs typeface="B Nazanin" panose="00000400000000000000" pitchFamily="2" charset="-78"/>
            </a:endParaRPr>
          </a:p>
          <a:p>
            <a:pPr marL="342900" indent="-342900" algn="justLow">
              <a:buFont typeface="Arial" panose="020B0604020202020204" pitchFamily="34" charset="0"/>
              <a:buChar char="•"/>
            </a:pPr>
            <a:endParaRPr lang="fa-IR" sz="2000" b="1" dirty="0">
              <a:solidFill>
                <a:prstClr val="black"/>
              </a:solidFill>
              <a:cs typeface="B Nazanin" panose="00000400000000000000" pitchFamily="2" charset="-78"/>
            </a:endParaRPr>
          </a:p>
          <a:p>
            <a:pPr marL="342900" indent="-342900" algn="justLow">
              <a:buFont typeface="Arial" panose="020B0604020202020204" pitchFamily="34" charset="0"/>
              <a:buChar char="•"/>
            </a:pPr>
            <a:r>
              <a:rPr lang="fa-IR" sz="2000" b="1" dirty="0">
                <a:solidFill>
                  <a:prstClr val="black"/>
                </a:solidFill>
                <a:cs typeface="B Nazanin" panose="00000400000000000000" pitchFamily="2" charset="-78"/>
              </a:rPr>
              <a:t>افزایش برابری </a:t>
            </a:r>
            <a:r>
              <a:rPr lang="fa-IR" sz="2000" b="1" dirty="0">
                <a:solidFill>
                  <a:prstClr val="black"/>
                </a:solidFill>
                <a:cs typeface="B Nazanin" panose="00000400000000000000" pitchFamily="2" charset="-78"/>
              </a:rPr>
              <a:t>اجتماعی</a:t>
            </a:r>
          </a:p>
          <a:p>
            <a:pPr marL="342900" indent="-342900" algn="justLow">
              <a:buFont typeface="Arial" panose="020B0604020202020204" pitchFamily="34" charset="0"/>
              <a:buChar char="•"/>
            </a:pPr>
            <a:endParaRPr lang="fa-IR" sz="2000" b="1" dirty="0">
              <a:solidFill>
                <a:prstClr val="black"/>
              </a:solidFill>
              <a:cs typeface="B Nazanin" panose="00000400000000000000" pitchFamily="2" charset="-78"/>
            </a:endParaRPr>
          </a:p>
          <a:p>
            <a:pPr marL="342900" indent="-342900" algn="justLow">
              <a:buFont typeface="Arial" panose="020B0604020202020204" pitchFamily="34" charset="0"/>
              <a:buChar char="•"/>
            </a:pPr>
            <a:r>
              <a:rPr lang="fa-IR" sz="2000" b="1" dirty="0">
                <a:solidFill>
                  <a:prstClr val="black"/>
                </a:solidFill>
                <a:cs typeface="B Nazanin" panose="00000400000000000000" pitchFamily="2" charset="-78"/>
              </a:rPr>
              <a:t>کاهش وابستگی به وسایل حمل و نقل </a:t>
            </a:r>
            <a:r>
              <a:rPr lang="fa-IR" sz="2000" b="1" dirty="0">
                <a:solidFill>
                  <a:prstClr val="black"/>
                </a:solidFill>
                <a:cs typeface="B Nazanin" panose="00000400000000000000" pitchFamily="2" charset="-78"/>
              </a:rPr>
              <a:t>شخصی</a:t>
            </a:r>
            <a:endParaRPr lang="fa-IR" sz="2000" b="1" dirty="0">
              <a:solidFill>
                <a:prstClr val="black"/>
              </a:solidFill>
              <a:cs typeface="B Nazanin" panose="00000400000000000000" pitchFamily="2" charset="-78"/>
            </a:endParaRPr>
          </a:p>
        </p:txBody>
      </p:sp>
      <p:sp>
        <p:nvSpPr>
          <p:cNvPr id="39" name="Rectangle 38"/>
          <p:cNvSpPr/>
          <p:nvPr/>
        </p:nvSpPr>
        <p:spPr>
          <a:xfrm>
            <a:off x="437883" y="4134118"/>
            <a:ext cx="5203063" cy="2562895"/>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fa-IR" sz="2000" b="1" dirty="0">
                <a:solidFill>
                  <a:prstClr val="black"/>
                </a:solidFill>
                <a:cs typeface="B Nazanin" panose="00000400000000000000" pitchFamily="2" charset="-78"/>
              </a:rPr>
              <a:t>تشویق کاربری ترکیبی زمین و تنوع </a:t>
            </a:r>
            <a:r>
              <a:rPr lang="fa-IR" sz="2000" b="1" dirty="0">
                <a:solidFill>
                  <a:prstClr val="black"/>
                </a:solidFill>
                <a:cs typeface="B Nazanin" panose="00000400000000000000" pitchFamily="2" charset="-78"/>
              </a:rPr>
              <a:t>فعالیت‌ها</a:t>
            </a:r>
          </a:p>
          <a:p>
            <a:pPr marL="342900" indent="-342900" algn="justLow">
              <a:buFont typeface="Arial" panose="020B0604020202020204" pitchFamily="34" charset="0"/>
              <a:buChar char="•"/>
            </a:pPr>
            <a:endParaRPr lang="fa-IR" sz="2000" b="1" dirty="0">
              <a:solidFill>
                <a:prstClr val="black"/>
              </a:solidFill>
              <a:cs typeface="B Nazanin" panose="00000400000000000000" pitchFamily="2" charset="-78"/>
            </a:endParaRPr>
          </a:p>
          <a:p>
            <a:pPr marL="342900" indent="-342900" algn="justLow">
              <a:buFont typeface="Arial" panose="020B0604020202020204" pitchFamily="34" charset="0"/>
              <a:buChar char="•"/>
            </a:pPr>
            <a:r>
              <a:rPr lang="fa-IR" sz="2000" b="1" dirty="0">
                <a:solidFill>
                  <a:prstClr val="black"/>
                </a:solidFill>
                <a:cs typeface="B Nazanin" panose="00000400000000000000" pitchFamily="2" charset="-78"/>
              </a:rPr>
              <a:t>بهبود احساس امنیت در فضاهای شهری</a:t>
            </a:r>
          </a:p>
          <a:p>
            <a:pPr marL="342900" indent="-342900" algn="justLow">
              <a:buFont typeface="Arial" panose="020B0604020202020204" pitchFamily="34" charset="0"/>
              <a:buChar char="•"/>
            </a:pPr>
            <a:endParaRPr lang="fa-IR" sz="2000" b="1" dirty="0">
              <a:solidFill>
                <a:prstClr val="black"/>
              </a:solidFill>
              <a:cs typeface="B Nazanin" panose="00000400000000000000" pitchFamily="2" charset="-78"/>
            </a:endParaRPr>
          </a:p>
          <a:p>
            <a:pPr marL="342900" indent="-342900" algn="justLow">
              <a:buFont typeface="Arial" panose="020B0604020202020204" pitchFamily="34" charset="0"/>
              <a:buChar char="•"/>
            </a:pPr>
            <a:r>
              <a:rPr lang="fa-IR" sz="2000" b="1" dirty="0">
                <a:solidFill>
                  <a:prstClr val="black"/>
                </a:solidFill>
                <a:cs typeface="B Nazanin" panose="00000400000000000000" pitchFamily="2" charset="-78"/>
              </a:rPr>
              <a:t>افزایش جذابیت و بهبود اقتصاد محلی</a:t>
            </a:r>
          </a:p>
          <a:p>
            <a:pPr marL="342900" indent="-342900" algn="justLow">
              <a:buFont typeface="Arial" panose="020B0604020202020204" pitchFamily="34" charset="0"/>
              <a:buChar char="•"/>
            </a:pPr>
            <a:endParaRPr lang="fa-IR" sz="2000" b="1" dirty="0">
              <a:solidFill>
                <a:prstClr val="black"/>
              </a:solidFill>
              <a:cs typeface="B Nazanin" panose="00000400000000000000" pitchFamily="2" charset="-78"/>
            </a:endParaRPr>
          </a:p>
          <a:p>
            <a:pPr marL="342900" indent="-342900" algn="justLow">
              <a:buFont typeface="Arial" panose="020B0604020202020204" pitchFamily="34" charset="0"/>
              <a:buChar char="•"/>
            </a:pPr>
            <a:r>
              <a:rPr lang="fa-IR" sz="2000" b="1" dirty="0">
                <a:solidFill>
                  <a:prstClr val="black"/>
                </a:solidFill>
                <a:cs typeface="B Nazanin" panose="00000400000000000000" pitchFamily="2" charset="-78"/>
              </a:rPr>
              <a:t>افزایش کارایی در ارائه خدمات </a:t>
            </a:r>
            <a:r>
              <a:rPr lang="fa-IR" sz="2000" b="1" dirty="0">
                <a:solidFill>
                  <a:prstClr val="black"/>
                </a:solidFill>
                <a:cs typeface="B Nazanin" panose="00000400000000000000" pitchFamily="2" charset="-78"/>
              </a:rPr>
              <a:t>شهری</a:t>
            </a:r>
            <a:endParaRPr lang="fa-IR" sz="20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28898665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تغییرات اساسی مورد نیاز برای دستیابی به چشم انداز</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2" name="Rectangle 11"/>
          <p:cNvSpPr/>
          <p:nvPr/>
        </p:nvSpPr>
        <p:spPr>
          <a:xfrm>
            <a:off x="7161711" y="2070555"/>
            <a:ext cx="4034941" cy="708547"/>
          </a:xfrm>
          <a:prstGeom prst="rect">
            <a:avLst/>
          </a:prstGeom>
          <a:solidFill>
            <a:srgbClr val="CAE084"/>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3200" b="1" i="1" dirty="0">
                <a:solidFill>
                  <a:srgbClr val="D53DD0"/>
                </a:solidFill>
                <a:cs typeface="B Nazanin" panose="00000400000000000000" pitchFamily="2" charset="-78"/>
              </a:rPr>
              <a:t>انرژی های پایدار و پاک</a:t>
            </a:r>
          </a:p>
        </p:txBody>
      </p:sp>
      <p:sp>
        <p:nvSpPr>
          <p:cNvPr id="23" name="Rectangle 22"/>
          <p:cNvSpPr/>
          <p:nvPr/>
        </p:nvSpPr>
        <p:spPr>
          <a:xfrm>
            <a:off x="668903" y="2070554"/>
            <a:ext cx="6265990"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تامین 5.8 درصد از انرژی مصرفی آمستردام از منابع پایدار</a:t>
            </a:r>
            <a:endParaRPr lang="fa-IR" sz="2400" dirty="0">
              <a:solidFill>
                <a:prstClr val="black"/>
              </a:solidFill>
              <a:cs typeface="B Nazanin" panose="00000400000000000000" pitchFamily="2" charset="-78"/>
            </a:endParaRPr>
          </a:p>
        </p:txBody>
      </p:sp>
      <p:sp>
        <p:nvSpPr>
          <p:cNvPr id="10" name="Rectangle 9"/>
          <p:cNvSpPr/>
          <p:nvPr/>
        </p:nvSpPr>
        <p:spPr>
          <a:xfrm>
            <a:off x="668903" y="3276982"/>
            <a:ext cx="6265990"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مزرعه انرژی باد در بندر غربی، شرکت زباله و انرژی و گرمای تولید شده از آن، برق تولید شده از زباله های قابل احتراق</a:t>
            </a:r>
            <a:endParaRPr lang="fa-IR" sz="2400" dirty="0">
              <a:solidFill>
                <a:prstClr val="black"/>
              </a:solidFill>
              <a:cs typeface="B Nazanin" panose="00000400000000000000" pitchFamily="2" charset="-78"/>
            </a:endParaRPr>
          </a:p>
        </p:txBody>
      </p:sp>
      <p:sp>
        <p:nvSpPr>
          <p:cNvPr id="11" name="Rectangle 10"/>
          <p:cNvSpPr/>
          <p:nvPr/>
        </p:nvSpPr>
        <p:spPr>
          <a:xfrm>
            <a:off x="668903" y="4358148"/>
            <a:ext cx="6265990"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پروژه "انرژی ما" با تولید برق از توربین های بادی و مشارکت ساکنان با پرداختن 50 یورو برای پیوستن به انرژی سبز</a:t>
            </a:r>
            <a:endParaRPr lang="fa-IR" sz="2400" dirty="0">
              <a:solidFill>
                <a:prstClr val="black"/>
              </a:solidFill>
              <a:cs typeface="B Nazanin" panose="00000400000000000000" pitchFamily="2" charset="-78"/>
            </a:endParaRPr>
          </a:p>
        </p:txBody>
      </p:sp>
      <p:sp>
        <p:nvSpPr>
          <p:cNvPr id="13" name="Rectangle 12"/>
          <p:cNvSpPr/>
          <p:nvPr/>
        </p:nvSpPr>
        <p:spPr>
          <a:xfrm>
            <a:off x="668903" y="5439314"/>
            <a:ext cx="6265990" cy="1226182"/>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تلاش برای ساخت ساختمان های پایدارتر با مصرف انرژی کمتر با اقداماتی نظیر لامپ های کم مصرف و ضمیمه هایی برای کنترل جریان آب دوش حمام ها</a:t>
            </a:r>
            <a:endParaRPr lang="fa-IR" sz="2400" dirty="0">
              <a:solidFill>
                <a:prstClr val="black"/>
              </a:solidFill>
              <a:cs typeface="B Nazanin" panose="00000400000000000000" pitchFamily="2" charset="-78"/>
            </a:endParaRPr>
          </a:p>
        </p:txBody>
      </p:sp>
      <p:sp>
        <p:nvSpPr>
          <p:cNvPr id="14" name="Right Arrow 13"/>
          <p:cNvSpPr/>
          <p:nvPr/>
        </p:nvSpPr>
        <p:spPr>
          <a:xfrm rot="5400000">
            <a:off x="3274375" y="2684877"/>
            <a:ext cx="587156" cy="735105"/>
          </a:xfrm>
          <a:prstGeom prst="rightArrow">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b="1" dirty="0">
              <a:solidFill>
                <a:prstClr val="black"/>
              </a:solidFill>
              <a:cs typeface="B Nazanin" panose="00000400000000000000" pitchFamily="2" charset="-78"/>
            </a:endParaRPr>
          </a:p>
        </p:txBody>
      </p:sp>
      <p:sp>
        <p:nvSpPr>
          <p:cNvPr id="16" name="Rectangle 15"/>
          <p:cNvSpPr/>
          <p:nvPr/>
        </p:nvSpPr>
        <p:spPr>
          <a:xfrm>
            <a:off x="7161711" y="2956511"/>
            <a:ext cx="4034941" cy="3708985"/>
          </a:xfrm>
          <a:prstGeom prst="rect">
            <a:avLst/>
          </a:prstGeom>
          <a:solidFill>
            <a:srgbClr val="CAE084"/>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800" b="1" dirty="0">
                <a:solidFill>
                  <a:srgbClr val="D53DD0">
                    <a:lumMod val="50000"/>
                  </a:srgbClr>
                </a:solidFill>
                <a:cs typeface="B Nazanin" panose="00000400000000000000" pitchFamily="2" charset="-78"/>
              </a:rPr>
              <a:t>روز به روز انرژی های سبز بیشتری در حال استفاده در آمستردام می باشند. انرژی تمام ترامواها و قطار های و مترو، نورپردازی خیابانی و دو سوم از خدمات شورا و شرکتها و سالن شهر، همگی بر این اساس تامین می شوند.</a:t>
            </a:r>
            <a:endParaRPr lang="fa-IR" sz="2800" b="1" dirty="0">
              <a:solidFill>
                <a:srgbClr val="D53DD0">
                  <a:lumMod val="50000"/>
                </a:srgbClr>
              </a:solidFill>
              <a:cs typeface="B Nazanin" panose="00000400000000000000" pitchFamily="2" charset="-78"/>
            </a:endParaRPr>
          </a:p>
        </p:txBody>
      </p:sp>
    </p:spTree>
    <p:extLst>
      <p:ext uri="{BB962C8B-B14F-4D97-AF65-F5344CB8AC3E}">
        <p14:creationId xmlns:p14="http://schemas.microsoft.com/office/powerpoint/2010/main" val="308781981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تغییرات اساسی مورد نیاز برای دستیابی به چشم انداز</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2" name="Rectangle 11"/>
          <p:cNvSpPr/>
          <p:nvPr/>
        </p:nvSpPr>
        <p:spPr>
          <a:xfrm>
            <a:off x="7161711" y="2070555"/>
            <a:ext cx="4034941" cy="708547"/>
          </a:xfrm>
          <a:prstGeom prst="rect">
            <a:avLst/>
          </a:prstGeom>
          <a:solidFill>
            <a:srgbClr val="CAE084"/>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3200" b="1" i="1" dirty="0">
                <a:solidFill>
                  <a:srgbClr val="D53DD0"/>
                </a:solidFill>
                <a:cs typeface="B Nazanin" panose="00000400000000000000" pitchFamily="2" charset="-78"/>
              </a:rPr>
              <a:t>حمل و نقل پایدار</a:t>
            </a:r>
          </a:p>
        </p:txBody>
      </p:sp>
      <p:sp>
        <p:nvSpPr>
          <p:cNvPr id="23" name="Rectangle 22"/>
          <p:cNvSpPr/>
          <p:nvPr/>
        </p:nvSpPr>
        <p:spPr>
          <a:xfrm>
            <a:off x="423746" y="2070554"/>
            <a:ext cx="6511147"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شهر دوچرخه: 350000ساکن محلی روزانه از دوچرخه استفاده می کنند و 400 کیلومتر مسیر ویژه دوچرخه وجود دارد</a:t>
            </a:r>
            <a:endParaRPr lang="fa-IR" sz="2400" dirty="0">
              <a:solidFill>
                <a:prstClr val="black"/>
              </a:solidFill>
              <a:cs typeface="B Nazanin" panose="00000400000000000000" pitchFamily="2" charset="-78"/>
            </a:endParaRPr>
          </a:p>
        </p:txBody>
      </p:sp>
      <p:sp>
        <p:nvSpPr>
          <p:cNvPr id="11" name="Rectangle 10"/>
          <p:cNvSpPr/>
          <p:nvPr/>
        </p:nvSpPr>
        <p:spPr>
          <a:xfrm>
            <a:off x="423746" y="3122340"/>
            <a:ext cx="6511147" cy="3617171"/>
          </a:xfrm>
          <a:prstGeom prst="rect">
            <a:avLst/>
          </a:prstGeom>
        </p:spPr>
        <p:style>
          <a:lnRef idx="2">
            <a:schemeClr val="accent1"/>
          </a:lnRef>
          <a:fillRef idx="1">
            <a:schemeClr val="lt1"/>
          </a:fillRef>
          <a:effectRef idx="0">
            <a:schemeClr val="accent1"/>
          </a:effectRef>
          <a:fontRef idx="minor">
            <a:schemeClr val="dk1"/>
          </a:fontRef>
        </p:style>
        <p:txBody>
          <a:bodyPr rtlCol="1" anchor="t"/>
          <a:lstStyle/>
          <a:p>
            <a:pPr algn="just"/>
            <a:r>
              <a:rPr lang="fa-IR" sz="2400" dirty="0">
                <a:solidFill>
                  <a:prstClr val="black"/>
                </a:solidFill>
                <a:cs typeface="B Nazanin" panose="00000400000000000000" pitchFamily="2" charset="-78"/>
              </a:rPr>
              <a:t>اجرای </a:t>
            </a:r>
            <a:r>
              <a:rPr lang="fa-IR" sz="2400" dirty="0">
                <a:solidFill>
                  <a:prstClr val="black"/>
                </a:solidFill>
                <a:cs typeface="B Nazanin" panose="00000400000000000000" pitchFamily="2" charset="-78"/>
              </a:rPr>
              <a:t>اقداماتی تحت عنوان"برنامه جامع کیفیت هوا</a:t>
            </a:r>
            <a:r>
              <a:rPr lang="fa-IR" sz="2400" dirty="0">
                <a:solidFill>
                  <a:prstClr val="black"/>
                </a:solidFill>
                <a:cs typeface="B Nazanin" panose="00000400000000000000" pitchFamily="2" charset="-78"/>
              </a:rPr>
              <a:t>"</a:t>
            </a:r>
          </a:p>
          <a:p>
            <a:pPr marL="342900" indent="-342900" algn="just">
              <a:buFont typeface="Arial" panose="020B0604020202020204" pitchFamily="34" charset="0"/>
              <a:buChar char="•"/>
            </a:pPr>
            <a:r>
              <a:rPr lang="fa-IR" sz="2400" dirty="0">
                <a:solidFill>
                  <a:prstClr val="black"/>
                </a:solidFill>
                <a:cs typeface="B Nazanin" panose="00000400000000000000" pitchFamily="2" charset="-78"/>
              </a:rPr>
              <a:t>ایجاد منطقه حفاظت از محیط زیست با قوانین سختگیرانه برای وسایل نقلیه و بررسی بیش از 90 درصد خودروها</a:t>
            </a:r>
          </a:p>
          <a:p>
            <a:pPr marL="342900" indent="-342900" algn="just">
              <a:buFont typeface="Arial" panose="020B0604020202020204" pitchFamily="34" charset="0"/>
              <a:buChar char="•"/>
            </a:pPr>
            <a:r>
              <a:rPr lang="fa-IR" sz="2400" dirty="0">
                <a:solidFill>
                  <a:prstClr val="black"/>
                </a:solidFill>
                <a:cs typeface="B Nazanin" panose="00000400000000000000" pitchFamily="2" charset="-78"/>
              </a:rPr>
              <a:t>ایجاد مکانهای مناسب اجاره اتوموبیل و </a:t>
            </a:r>
            <a:r>
              <a:rPr lang="en-US" sz="2400" dirty="0">
                <a:solidFill>
                  <a:prstClr val="black"/>
                </a:solidFill>
                <a:cs typeface="B Nazanin" panose="00000400000000000000" pitchFamily="2" charset="-78"/>
              </a:rPr>
              <a:t>“park and ride”</a:t>
            </a:r>
            <a:endParaRPr lang="fa-IR" sz="2400" dirty="0">
              <a:solidFill>
                <a:prstClr val="black"/>
              </a:solidFill>
              <a:cs typeface="B Nazanin" panose="00000400000000000000" pitchFamily="2" charset="-78"/>
            </a:endParaRPr>
          </a:p>
          <a:p>
            <a:pPr marL="342900" indent="-342900" algn="just">
              <a:buFont typeface="Arial" panose="020B0604020202020204" pitchFamily="34" charset="0"/>
              <a:buChar char="•"/>
            </a:pPr>
            <a:r>
              <a:rPr lang="fa-IR" sz="2400" dirty="0">
                <a:solidFill>
                  <a:prstClr val="black"/>
                </a:solidFill>
                <a:cs typeface="B Nazanin" panose="00000400000000000000" pitchFamily="2" charset="-78"/>
              </a:rPr>
              <a:t>ارائه سیستم برق ساحلی به کشتی ها بجای ژنراتور های آلاینده</a:t>
            </a:r>
          </a:p>
          <a:p>
            <a:pPr marL="342900" indent="-342900" algn="just">
              <a:buFont typeface="Arial" panose="020B0604020202020204" pitchFamily="34" charset="0"/>
              <a:buChar char="•"/>
            </a:pPr>
            <a:r>
              <a:rPr lang="fa-IR" sz="2400" dirty="0">
                <a:solidFill>
                  <a:prstClr val="black"/>
                </a:solidFill>
                <a:cs typeface="B Nazanin" panose="00000400000000000000" pitchFamily="2" charset="-78"/>
              </a:rPr>
              <a:t>ارتقاء حمل و نقل عمومی و خدمات مخصوص اتوبوس و ایستگاه راه آهن</a:t>
            </a:r>
            <a:endParaRPr lang="en-US" sz="2400" dirty="0">
              <a:solidFill>
                <a:prstClr val="black"/>
              </a:solidFill>
              <a:cs typeface="B Nazanin" panose="00000400000000000000" pitchFamily="2" charset="-78"/>
            </a:endParaRPr>
          </a:p>
          <a:p>
            <a:pPr marL="342900" indent="-342900" algn="just">
              <a:buFont typeface="Arial" panose="020B0604020202020204" pitchFamily="34" charset="0"/>
              <a:buChar char="•"/>
            </a:pPr>
            <a:r>
              <a:rPr lang="fa-IR" sz="2400" dirty="0">
                <a:solidFill>
                  <a:prstClr val="black"/>
                </a:solidFill>
                <a:cs typeface="B Nazanin" panose="00000400000000000000" pitchFamily="2" charset="-78"/>
              </a:rPr>
              <a:t>سرمایه گذاری 10 میلیون یورویی در حمل و نقل برقی با </a:t>
            </a:r>
            <a:r>
              <a:rPr lang="fa-IR" sz="2400" dirty="0">
                <a:solidFill>
                  <a:prstClr val="black"/>
                </a:solidFill>
                <a:cs typeface="B Nazanin" panose="00000400000000000000" pitchFamily="2" charset="-78"/>
              </a:rPr>
              <a:t>تسهیلات ویژه</a:t>
            </a:r>
            <a:endParaRPr lang="fa-IR" sz="2400" dirty="0">
              <a:solidFill>
                <a:prstClr val="black"/>
              </a:solidFill>
              <a:cs typeface="B Nazanin" panose="00000400000000000000" pitchFamily="2" charset="-78"/>
            </a:endParaRPr>
          </a:p>
          <a:p>
            <a:pPr marL="342900" indent="-342900" algn="just">
              <a:buFont typeface="Arial" panose="020B0604020202020204" pitchFamily="34" charset="0"/>
              <a:buChar char="•"/>
            </a:pPr>
            <a:endParaRPr lang="fa-IR" sz="2400" dirty="0">
              <a:solidFill>
                <a:prstClr val="black"/>
              </a:solidFill>
              <a:cs typeface="B Nazanin" panose="00000400000000000000" pitchFamily="2" charset="-78"/>
            </a:endParaRPr>
          </a:p>
        </p:txBody>
      </p:sp>
      <p:pic>
        <p:nvPicPr>
          <p:cNvPr id="4" name="Picture 3"/>
          <p:cNvPicPr>
            <a:picLocks noChangeAspect="1"/>
          </p:cNvPicPr>
          <p:nvPr/>
        </p:nvPicPr>
        <p:blipFill>
          <a:blip r:embed="rId2">
            <a:lum contrast="40000"/>
          </a:blip>
          <a:stretch>
            <a:fillRect/>
          </a:stretch>
        </p:blipFill>
        <p:spPr>
          <a:xfrm>
            <a:off x="7161711" y="2956511"/>
            <a:ext cx="4034941" cy="3783000"/>
          </a:xfrm>
          <a:prstGeom prst="rect">
            <a:avLst/>
          </a:prstGeom>
          <a:ln>
            <a:solidFill>
              <a:schemeClr val="tx1"/>
            </a:solidFill>
          </a:ln>
        </p:spPr>
      </p:pic>
    </p:spTree>
    <p:extLst>
      <p:ext uri="{BB962C8B-B14F-4D97-AF65-F5344CB8AC3E}">
        <p14:creationId xmlns:p14="http://schemas.microsoft.com/office/powerpoint/2010/main" val="70784660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تغییرات اساسی مورد نیاز برای دستیابی به چشم انداز</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2" name="Rectangle 11"/>
          <p:cNvSpPr/>
          <p:nvPr/>
        </p:nvSpPr>
        <p:spPr>
          <a:xfrm>
            <a:off x="7161711" y="2070555"/>
            <a:ext cx="4034941" cy="708547"/>
          </a:xfrm>
          <a:prstGeom prst="rect">
            <a:avLst/>
          </a:prstGeom>
          <a:solidFill>
            <a:srgbClr val="CAE084"/>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3200" b="1" i="1" dirty="0">
                <a:solidFill>
                  <a:srgbClr val="D53DD0"/>
                </a:solidFill>
                <a:cs typeface="B Nazanin" panose="00000400000000000000" pitchFamily="2" charset="-78"/>
              </a:rPr>
              <a:t>پایداری اقتصادی</a:t>
            </a:r>
          </a:p>
        </p:txBody>
      </p:sp>
      <p:sp>
        <p:nvSpPr>
          <p:cNvPr id="9" name="Rectangle 8"/>
          <p:cNvSpPr/>
          <p:nvPr/>
        </p:nvSpPr>
        <p:spPr>
          <a:xfrm>
            <a:off x="668903" y="2070554"/>
            <a:ext cx="6265990"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صنایع خلاق و دانش آگاه و اقتصادی فعال با وجود بحران اقتصادی جهانی و حضور بعنوان یکی از 5 مرکز اقتصادی برتر اروپا</a:t>
            </a:r>
            <a:endParaRPr lang="fa-IR" sz="2400" dirty="0">
              <a:solidFill>
                <a:prstClr val="black"/>
              </a:solidFill>
              <a:cs typeface="B Nazanin" panose="00000400000000000000" pitchFamily="2" charset="-78"/>
            </a:endParaRPr>
          </a:p>
        </p:txBody>
      </p:sp>
      <p:sp>
        <p:nvSpPr>
          <p:cNvPr id="13" name="Rectangle 12"/>
          <p:cNvSpPr/>
          <p:nvPr/>
        </p:nvSpPr>
        <p:spPr>
          <a:xfrm>
            <a:off x="668903" y="3182359"/>
            <a:ext cx="6265990"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احداث صندوق "نوآوری و پایداری" برای حمایت از ابتکارات در زمینه صرفه جویی در انرژی و تامین و کسب درآمد از این راه</a:t>
            </a:r>
            <a:endParaRPr lang="fa-IR" sz="2400" dirty="0">
              <a:solidFill>
                <a:prstClr val="black"/>
              </a:solidFill>
              <a:cs typeface="B Nazanin" panose="00000400000000000000" pitchFamily="2" charset="-78"/>
            </a:endParaRPr>
          </a:p>
        </p:txBody>
      </p:sp>
      <p:sp>
        <p:nvSpPr>
          <p:cNvPr id="14" name="Rectangle 13"/>
          <p:cNvSpPr/>
          <p:nvPr/>
        </p:nvSpPr>
        <p:spPr>
          <a:xfrm>
            <a:off x="668903" y="4294164"/>
            <a:ext cx="6265990"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صنعت توریسم پایدار: آمستردام یکی از مقاصد پایدار اقامت در اروپا است</a:t>
            </a:r>
            <a:endParaRPr lang="fa-IR" sz="2400" dirty="0">
              <a:solidFill>
                <a:prstClr val="black"/>
              </a:solidFill>
              <a:cs typeface="B Nazanin" panose="00000400000000000000" pitchFamily="2" charset="-78"/>
            </a:endParaRPr>
          </a:p>
        </p:txBody>
      </p:sp>
      <p:sp>
        <p:nvSpPr>
          <p:cNvPr id="16" name="Rectangle 15"/>
          <p:cNvSpPr/>
          <p:nvPr/>
        </p:nvSpPr>
        <p:spPr>
          <a:xfrm>
            <a:off x="668903" y="5405969"/>
            <a:ext cx="6265990"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47 درصد از هتل ها دارای مدرک </a:t>
            </a:r>
            <a:r>
              <a:rPr lang="en-US" sz="2400" dirty="0">
                <a:solidFill>
                  <a:prstClr val="black"/>
                </a:solidFill>
                <a:cs typeface="B Nazanin" panose="00000400000000000000" pitchFamily="2" charset="-78"/>
              </a:rPr>
              <a:t>“Green Key”</a:t>
            </a:r>
            <a:r>
              <a:rPr lang="fa-IR" sz="2400" dirty="0">
                <a:solidFill>
                  <a:prstClr val="black"/>
                </a:solidFill>
                <a:cs typeface="B Nazanin" panose="00000400000000000000" pitchFamily="2" charset="-78"/>
              </a:rPr>
              <a:t>به معنای هتل‏هایی که مصرف انرژی خود را 10 تا 20 درصد کاهش دادند</a:t>
            </a:r>
            <a:endParaRPr lang="fa-IR" sz="2400" dirty="0">
              <a:solidFill>
                <a:prstClr val="black"/>
              </a:solidFill>
              <a:cs typeface="B Nazanin" panose="00000400000000000000" pitchFamily="2" charset="-78"/>
            </a:endParaRPr>
          </a:p>
        </p:txBody>
      </p:sp>
      <p:sp>
        <p:nvSpPr>
          <p:cNvPr id="17" name="Rectangle 16"/>
          <p:cNvSpPr/>
          <p:nvPr/>
        </p:nvSpPr>
        <p:spPr>
          <a:xfrm>
            <a:off x="7161711" y="2956511"/>
            <a:ext cx="4034941" cy="3335415"/>
          </a:xfrm>
          <a:prstGeom prst="rect">
            <a:avLst/>
          </a:prstGeom>
          <a:solidFill>
            <a:srgbClr val="CAE084"/>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a:solidFill>
                  <a:srgbClr val="D53DD0">
                    <a:lumMod val="50000"/>
                  </a:srgbClr>
                </a:solidFill>
                <a:cs typeface="B Nazanin" panose="00000400000000000000" pitchFamily="2" charset="-78"/>
              </a:rPr>
              <a:t>تبدیل آمستردام به شهری پایدار نیازمند نوآوری و قدرت در پشت پرده است.</a:t>
            </a:r>
          </a:p>
          <a:p>
            <a:pPr algn="ctr"/>
            <a:r>
              <a:rPr lang="fa-IR" sz="2400" b="1" dirty="0">
                <a:solidFill>
                  <a:srgbClr val="D53DD0">
                    <a:lumMod val="50000"/>
                  </a:srgbClr>
                </a:solidFill>
                <a:cs typeface="B Nazanin" panose="00000400000000000000" pitchFamily="2" charset="-78"/>
              </a:rPr>
              <a:t>شهر آمستردام پذیرای تعداد بسیاری از مشاغل پایدار در زمینه های انرژی، تجارت، اقتصاد و توریسم است و حرکت به سمت پایداری می تواند نیرو محرکه خوبی برای ابتکارات آن‏ها باشد.</a:t>
            </a:r>
            <a:endParaRPr lang="fa-IR" sz="2400" b="1" dirty="0">
              <a:solidFill>
                <a:srgbClr val="D53DD0">
                  <a:lumMod val="50000"/>
                </a:srgbClr>
              </a:solidFill>
              <a:cs typeface="B Nazanin" panose="00000400000000000000" pitchFamily="2" charset="-78"/>
            </a:endParaRPr>
          </a:p>
        </p:txBody>
      </p:sp>
    </p:spTree>
    <p:extLst>
      <p:ext uri="{BB962C8B-B14F-4D97-AF65-F5344CB8AC3E}">
        <p14:creationId xmlns:p14="http://schemas.microsoft.com/office/powerpoint/2010/main" val="71700951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تغییرات اساسی مورد نیاز برای دستیابی به چشم انداز</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2" name="Rectangle 11"/>
          <p:cNvSpPr/>
          <p:nvPr/>
        </p:nvSpPr>
        <p:spPr>
          <a:xfrm>
            <a:off x="7538224" y="2070555"/>
            <a:ext cx="3658428" cy="708547"/>
          </a:xfrm>
          <a:prstGeom prst="rect">
            <a:avLst/>
          </a:prstGeom>
          <a:solidFill>
            <a:srgbClr val="CAE084"/>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3200" b="1" i="1" dirty="0">
                <a:solidFill>
                  <a:srgbClr val="D53DD0"/>
                </a:solidFill>
                <a:cs typeface="B Nazanin" panose="00000400000000000000" pitchFamily="2" charset="-78"/>
              </a:rPr>
              <a:t>زندگی پایدار</a:t>
            </a:r>
          </a:p>
        </p:txBody>
      </p:sp>
      <p:sp>
        <p:nvSpPr>
          <p:cNvPr id="9" name="Rectangle 8"/>
          <p:cNvSpPr/>
          <p:nvPr/>
        </p:nvSpPr>
        <p:spPr>
          <a:xfrm>
            <a:off x="668902" y="2070554"/>
            <a:ext cx="6557087"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حس تعلق و هویت مردم شهر نسبت به آمستردام و تمایل مردم به نگهداری از شهر خود و تعامل سازنده مردم با شهر خود</a:t>
            </a:r>
            <a:endParaRPr lang="fa-IR" sz="2400" dirty="0">
              <a:solidFill>
                <a:prstClr val="black"/>
              </a:solidFill>
              <a:cs typeface="B Nazanin" panose="00000400000000000000" pitchFamily="2" charset="-78"/>
            </a:endParaRPr>
          </a:p>
        </p:txBody>
      </p:sp>
      <p:sp>
        <p:nvSpPr>
          <p:cNvPr id="13" name="Rectangle 12"/>
          <p:cNvSpPr/>
          <p:nvPr/>
        </p:nvSpPr>
        <p:spPr>
          <a:xfrm>
            <a:off x="668902" y="3115454"/>
            <a:ext cx="6557087" cy="60905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سلامت عمومی مردم و احساس امنیت مردم </a:t>
            </a:r>
            <a:endParaRPr lang="fa-IR" sz="2400" dirty="0">
              <a:solidFill>
                <a:prstClr val="black"/>
              </a:solidFill>
              <a:cs typeface="B Nazanin" panose="00000400000000000000" pitchFamily="2" charset="-78"/>
            </a:endParaRPr>
          </a:p>
        </p:txBody>
      </p:sp>
      <p:sp>
        <p:nvSpPr>
          <p:cNvPr id="14" name="Rectangle 13"/>
          <p:cNvSpPr/>
          <p:nvPr/>
        </p:nvSpPr>
        <p:spPr>
          <a:xfrm>
            <a:off x="668902" y="3883453"/>
            <a:ext cx="6557087" cy="1692159"/>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راه هایی برای استفاده بچه ها از تمامی امکانات مانند زمین های بازی و مدارس احداث شده تا امنیت و ایمنی را تامین کند</a:t>
            </a:r>
          </a:p>
          <a:p>
            <a:pPr algn="ctr"/>
            <a:r>
              <a:rPr lang="fa-IR" sz="2400" dirty="0">
                <a:solidFill>
                  <a:prstClr val="black"/>
                </a:solidFill>
                <a:cs typeface="B Nazanin" panose="00000400000000000000" pitchFamily="2" charset="-78"/>
              </a:rPr>
              <a:t>این مسیر ها که </a:t>
            </a:r>
            <a:r>
              <a:rPr lang="en-US" sz="2400" dirty="0">
                <a:solidFill>
                  <a:prstClr val="black"/>
                </a:solidFill>
                <a:cs typeface="B Nazanin" panose="00000400000000000000" pitchFamily="2" charset="-78"/>
              </a:rPr>
              <a:t>children ribbons</a:t>
            </a:r>
            <a:r>
              <a:rPr lang="fa-IR" sz="2400" dirty="0">
                <a:solidFill>
                  <a:prstClr val="black"/>
                </a:solidFill>
                <a:cs typeface="B Nazanin" panose="00000400000000000000" pitchFamily="2" charset="-78"/>
              </a:rPr>
              <a:t> نام دارند، احساس خوبی در زمان استفاده می دهند، تمیزترند و تعاملات اجتماعی بهتری را رقم می زنند.</a:t>
            </a:r>
            <a:endParaRPr lang="fa-IR" sz="2400" dirty="0">
              <a:solidFill>
                <a:prstClr val="black"/>
              </a:solidFill>
              <a:cs typeface="B Nazanin" panose="00000400000000000000" pitchFamily="2" charset="-78"/>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38224" y="2956511"/>
            <a:ext cx="3658428" cy="3429996"/>
          </a:xfrm>
          <a:prstGeom prst="rect">
            <a:avLst/>
          </a:prstGeom>
        </p:spPr>
      </p:pic>
      <p:sp>
        <p:nvSpPr>
          <p:cNvPr id="10" name="Rectangle 9"/>
          <p:cNvSpPr/>
          <p:nvPr/>
        </p:nvSpPr>
        <p:spPr>
          <a:xfrm>
            <a:off x="668901" y="5734555"/>
            <a:ext cx="6557087" cy="651952"/>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تامین سیستم های تهویه مناسب، روشنایی و تنظیمات گرمایش استاندارد برای بهبود مصرف انرژی و کیفیت هوای مدارس </a:t>
            </a:r>
            <a:endParaRPr lang="fa-IR" sz="2400" dirty="0">
              <a:solidFill>
                <a:prstClr val="black"/>
              </a:solidFill>
              <a:cs typeface="B Nazanin" panose="00000400000000000000" pitchFamily="2" charset="-78"/>
            </a:endParaRPr>
          </a:p>
        </p:txBody>
      </p:sp>
    </p:spTree>
    <p:extLst>
      <p:ext uri="{BB962C8B-B14F-4D97-AF65-F5344CB8AC3E}">
        <p14:creationId xmlns:p14="http://schemas.microsoft.com/office/powerpoint/2010/main" val="379988199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تغییرات اساسی مورد نیاز برای دستیابی به چشم انداز</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2" name="Rectangle 11"/>
          <p:cNvSpPr/>
          <p:nvPr/>
        </p:nvSpPr>
        <p:spPr>
          <a:xfrm>
            <a:off x="7538224" y="2070555"/>
            <a:ext cx="3658428" cy="708547"/>
          </a:xfrm>
          <a:prstGeom prst="rect">
            <a:avLst/>
          </a:prstGeom>
          <a:solidFill>
            <a:srgbClr val="CAE084"/>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3200" b="1" i="1" dirty="0">
                <a:solidFill>
                  <a:srgbClr val="D53DD0"/>
                </a:solidFill>
                <a:cs typeface="B Nazanin" panose="00000400000000000000" pitchFamily="2" charset="-78"/>
              </a:rPr>
              <a:t>زندگی پایدار</a:t>
            </a:r>
          </a:p>
        </p:txBody>
      </p:sp>
      <p:sp>
        <p:nvSpPr>
          <p:cNvPr id="9" name="Rectangle 8"/>
          <p:cNvSpPr/>
          <p:nvPr/>
        </p:nvSpPr>
        <p:spPr>
          <a:xfrm>
            <a:off x="668902" y="2070554"/>
            <a:ext cx="6557087"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ایجاد باغچه در مدارس و نگهداری از سبزیجات توسط دانش آموزان</a:t>
            </a:r>
            <a:endParaRPr lang="fa-IR" sz="2400" dirty="0">
              <a:solidFill>
                <a:prstClr val="black"/>
              </a:solidFill>
              <a:cs typeface="B Nazanin" panose="00000400000000000000" pitchFamily="2" charset="-78"/>
            </a:endParaRPr>
          </a:p>
        </p:txBody>
      </p:sp>
      <p:sp>
        <p:nvSpPr>
          <p:cNvPr id="11" name="Rectangle 10"/>
          <p:cNvSpPr/>
          <p:nvPr/>
        </p:nvSpPr>
        <p:spPr>
          <a:xfrm>
            <a:off x="668902" y="3159943"/>
            <a:ext cx="6557087"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ایجاد مزارع مخصوص در بیرون شهر برای آموزش طبیعت و دوستی با حیوانات برای کودکان</a:t>
            </a:r>
            <a:endParaRPr lang="fa-IR" sz="2400" dirty="0">
              <a:solidFill>
                <a:prstClr val="black"/>
              </a:solidFill>
              <a:cs typeface="B Nazanin" panose="00000400000000000000" pitchFamily="2" charset="-78"/>
            </a:endParaRPr>
          </a:p>
        </p:txBody>
      </p:sp>
      <p:sp>
        <p:nvSpPr>
          <p:cNvPr id="15" name="Rectangle 14"/>
          <p:cNvSpPr/>
          <p:nvPr/>
        </p:nvSpPr>
        <p:spPr>
          <a:xfrm>
            <a:off x="668902" y="4249332"/>
            <a:ext cx="6557087"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پروژه ای برای تولید غذای پایدار و برنامه هایی برای ناهار سالم در مدارس</a:t>
            </a:r>
            <a:endParaRPr lang="fa-IR" sz="2400" dirty="0">
              <a:solidFill>
                <a:prstClr val="black"/>
              </a:solidFill>
              <a:cs typeface="B Nazanin" panose="00000400000000000000" pitchFamily="2" charset="-78"/>
            </a:endParaRPr>
          </a:p>
        </p:txBody>
      </p:sp>
      <p:sp>
        <p:nvSpPr>
          <p:cNvPr id="16" name="Rectangle 15"/>
          <p:cNvSpPr/>
          <p:nvPr/>
        </p:nvSpPr>
        <p:spPr>
          <a:xfrm>
            <a:off x="668902" y="5338721"/>
            <a:ext cx="6557087" cy="88595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دسترسی آسان به محصولات محلی سالم باعث کاهش سفرهای سواره و حمل و نقل شده است</a:t>
            </a:r>
            <a:endParaRPr lang="fa-IR" sz="2400" dirty="0">
              <a:solidFill>
                <a:prstClr val="black"/>
              </a:solidFill>
              <a:cs typeface="B Nazanin" panose="00000400000000000000" pitchFamily="2" charset="-78"/>
            </a:endParaRPr>
          </a:p>
        </p:txBody>
      </p:sp>
      <p:pic>
        <p:nvPicPr>
          <p:cNvPr id="4" name="Picture 3"/>
          <p:cNvPicPr>
            <a:picLocks noChangeAspect="1"/>
          </p:cNvPicPr>
          <p:nvPr/>
        </p:nvPicPr>
        <p:blipFill>
          <a:blip r:embed="rId2" cstate="email">
            <a:lum contrast="20000"/>
            <a:extLst>
              <a:ext uri="{28A0092B-C50C-407E-A947-70E740481C1C}">
                <a14:useLocalDpi xmlns:a14="http://schemas.microsoft.com/office/drawing/2010/main"/>
              </a:ext>
            </a:extLst>
          </a:blip>
          <a:stretch>
            <a:fillRect/>
          </a:stretch>
        </p:blipFill>
        <p:spPr>
          <a:xfrm>
            <a:off x="7538224" y="2956511"/>
            <a:ext cx="3658428" cy="3268167"/>
          </a:xfrm>
          <a:prstGeom prst="rect">
            <a:avLst/>
          </a:prstGeom>
        </p:spPr>
      </p:pic>
    </p:spTree>
    <p:extLst>
      <p:ext uri="{BB962C8B-B14F-4D97-AF65-F5344CB8AC3E}">
        <p14:creationId xmlns:p14="http://schemas.microsoft.com/office/powerpoint/2010/main" val="222261546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آنچه از آمستردام می آموزیم</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l="1873" t="14996" r="4691" b="7556"/>
          <a:stretch/>
        </p:blipFill>
        <p:spPr>
          <a:xfrm>
            <a:off x="506611" y="3380236"/>
            <a:ext cx="7047571" cy="2943923"/>
          </a:xfrm>
          <a:prstGeom prst="rect">
            <a:avLst/>
          </a:prstGeom>
        </p:spPr>
      </p:pic>
      <p:sp>
        <p:nvSpPr>
          <p:cNvPr id="16" name="Rectangle 15"/>
          <p:cNvSpPr/>
          <p:nvPr/>
        </p:nvSpPr>
        <p:spPr>
          <a:xfrm>
            <a:off x="7917366" y="2070555"/>
            <a:ext cx="3119266" cy="951414"/>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a:solidFill>
                  <a:prstClr val="black"/>
                </a:solidFill>
                <a:cs typeface="B Nazanin" panose="00000400000000000000" pitchFamily="2" charset="-78"/>
              </a:rPr>
              <a:t>استفاده از حداقل انرژی</a:t>
            </a:r>
            <a:endParaRPr lang="fa-IR" sz="2400" b="1" dirty="0">
              <a:solidFill>
                <a:prstClr val="black"/>
              </a:solidFill>
              <a:cs typeface="B Nazanin" panose="00000400000000000000" pitchFamily="2" charset="-78"/>
            </a:endParaRPr>
          </a:p>
        </p:txBody>
      </p:sp>
      <p:sp>
        <p:nvSpPr>
          <p:cNvPr id="17" name="Rectangle 16"/>
          <p:cNvSpPr/>
          <p:nvPr/>
        </p:nvSpPr>
        <p:spPr>
          <a:xfrm>
            <a:off x="7917366" y="3171285"/>
            <a:ext cx="3119266" cy="951414"/>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a:solidFill>
                  <a:prstClr val="black"/>
                </a:solidFill>
                <a:cs typeface="B Nazanin" panose="00000400000000000000" pitchFamily="2" charset="-78"/>
              </a:rPr>
              <a:t>تحولاتی در مصرف آب</a:t>
            </a:r>
            <a:endParaRPr lang="fa-IR" sz="2400" b="1" dirty="0">
              <a:solidFill>
                <a:prstClr val="black"/>
              </a:solidFill>
              <a:cs typeface="B Nazanin" panose="00000400000000000000" pitchFamily="2" charset="-78"/>
            </a:endParaRPr>
          </a:p>
        </p:txBody>
      </p:sp>
      <p:sp>
        <p:nvSpPr>
          <p:cNvPr id="18" name="Rectangle 17"/>
          <p:cNvSpPr/>
          <p:nvPr/>
        </p:nvSpPr>
        <p:spPr>
          <a:xfrm>
            <a:off x="7917366" y="4272015"/>
            <a:ext cx="3119266" cy="951414"/>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a:solidFill>
                  <a:prstClr val="black"/>
                </a:solidFill>
                <a:cs typeface="B Nazanin" panose="00000400000000000000" pitchFamily="2" charset="-78"/>
              </a:rPr>
              <a:t>تعامل همه جانبه مردم و مسئولین</a:t>
            </a:r>
            <a:endParaRPr lang="fa-IR" sz="2400" b="1" dirty="0">
              <a:solidFill>
                <a:prstClr val="black"/>
              </a:solidFill>
              <a:cs typeface="B Nazanin" panose="00000400000000000000" pitchFamily="2" charset="-78"/>
            </a:endParaRPr>
          </a:p>
        </p:txBody>
      </p:sp>
      <p:sp>
        <p:nvSpPr>
          <p:cNvPr id="19" name="Rectangle 18"/>
          <p:cNvSpPr/>
          <p:nvPr/>
        </p:nvSpPr>
        <p:spPr>
          <a:xfrm>
            <a:off x="7917366" y="5372745"/>
            <a:ext cx="3119266" cy="951414"/>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a:solidFill>
                  <a:prstClr val="black"/>
                </a:solidFill>
                <a:cs typeface="B Nazanin" panose="00000400000000000000" pitchFamily="2" charset="-78"/>
              </a:rPr>
              <a:t>اتخاذ ابتکار و نوآوری در زمینه پایداری</a:t>
            </a:r>
            <a:endParaRPr lang="fa-IR" sz="2400" b="1" dirty="0">
              <a:solidFill>
                <a:prstClr val="black"/>
              </a:solidFill>
              <a:cs typeface="B Nazanin" panose="00000400000000000000" pitchFamily="2" charset="-78"/>
            </a:endParaRPr>
          </a:p>
        </p:txBody>
      </p:sp>
      <p:sp>
        <p:nvSpPr>
          <p:cNvPr id="20" name="Rectangle 19"/>
          <p:cNvSpPr/>
          <p:nvPr/>
        </p:nvSpPr>
        <p:spPr>
          <a:xfrm>
            <a:off x="506610" y="2070555"/>
            <a:ext cx="7047571" cy="1100730"/>
          </a:xfrm>
          <a:prstGeom prst="rect">
            <a:avLst/>
          </a:prstGeom>
          <a:solidFill>
            <a:schemeClr val="bg1"/>
          </a:solidFill>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800" b="1" i="1" dirty="0">
                <a:solidFill>
                  <a:prstClr val="black"/>
                </a:solidFill>
                <a:cs typeface="B Nazanin" panose="00000400000000000000" pitchFamily="2" charset="-78"/>
              </a:rPr>
              <a:t>نیاز به همکاری و رویکرد قاطع برای نیل به تمام اهداف</a:t>
            </a:r>
            <a:endParaRPr lang="fa-IR" sz="2800" b="1" i="1" dirty="0">
              <a:solidFill>
                <a:prstClr val="black"/>
              </a:solidFill>
              <a:cs typeface="B Nazanin" panose="00000400000000000000" pitchFamily="2" charset="-78"/>
            </a:endParaRPr>
          </a:p>
        </p:txBody>
      </p:sp>
    </p:spTree>
    <p:extLst>
      <p:ext uri="{BB962C8B-B14F-4D97-AF65-F5344CB8AC3E}">
        <p14:creationId xmlns:p14="http://schemas.microsoft.com/office/powerpoint/2010/main" val="251417843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82591" y="3376354"/>
            <a:ext cx="7624292" cy="1754326"/>
          </a:xfrm>
          <a:prstGeom prst="rect">
            <a:avLst/>
          </a:prstGeom>
          <a:noFill/>
        </p:spPr>
        <p:txBody>
          <a:bodyPr wrap="square" rtlCol="1">
            <a:spAutoFit/>
          </a:bodyPr>
          <a:lstStyle/>
          <a:p>
            <a:pPr algn="ctr"/>
            <a:r>
              <a:rPr lang="fa-IR" sz="5400" dirty="0">
                <a:solidFill>
                  <a:srgbClr val="FFC000"/>
                </a:solidFill>
                <a:effectLst>
                  <a:outerShdw blurRad="38100" dist="38100" dir="2700000" algn="tl">
                    <a:srgbClr val="000000">
                      <a:alpha val="43137"/>
                    </a:srgbClr>
                  </a:outerShdw>
                </a:effectLst>
                <a:cs typeface="B Homa" panose="00000400000000000000" pitchFamily="2" charset="-78"/>
              </a:rPr>
              <a:t>بخش اول: تجارب خارجی</a:t>
            </a:r>
          </a:p>
          <a:p>
            <a:pPr algn="ctr"/>
            <a:r>
              <a:rPr lang="fa-IR" sz="5400" dirty="0">
                <a:solidFill>
                  <a:srgbClr val="FFC000"/>
                </a:solidFill>
                <a:effectLst>
                  <a:outerShdw blurRad="38100" dist="38100" dir="2700000" algn="tl">
                    <a:srgbClr val="000000">
                      <a:alpha val="43137"/>
                    </a:srgbClr>
                  </a:outerShdw>
                </a:effectLst>
                <a:cs typeface="B Homa" panose="00000400000000000000" pitchFamily="2" charset="-78"/>
              </a:rPr>
              <a:t>2. تایوان</a:t>
            </a:r>
          </a:p>
        </p:txBody>
      </p:sp>
    </p:spTree>
    <p:extLst>
      <p:ext uri="{BB962C8B-B14F-4D97-AF65-F5344CB8AC3E}">
        <p14:creationId xmlns:p14="http://schemas.microsoft.com/office/powerpoint/2010/main" val="41968615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5059" y="625313"/>
            <a:ext cx="1025865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تاثیر فشردگی بر ارتقاء سطح پایداری شهرهای تایوان</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21" name="Rectangle 20"/>
          <p:cNvSpPr/>
          <p:nvPr/>
        </p:nvSpPr>
        <p:spPr>
          <a:xfrm>
            <a:off x="6124758" y="2135834"/>
            <a:ext cx="4473661" cy="791268"/>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تعدادی از شهر های غربی تایوان</a:t>
            </a:r>
          </a:p>
        </p:txBody>
      </p:sp>
      <p:sp>
        <p:nvSpPr>
          <p:cNvPr id="22" name="Rectangle 21"/>
          <p:cNvSpPr/>
          <p:nvPr/>
        </p:nvSpPr>
        <p:spPr>
          <a:xfrm>
            <a:off x="6124758" y="3141939"/>
            <a:ext cx="4473661" cy="669281"/>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a:solidFill>
                  <a:prstClr val="black"/>
                </a:solidFill>
                <a:cs typeface="B Nazanin" panose="00000400000000000000" pitchFamily="2" charset="-78"/>
              </a:rPr>
              <a:t>جمعیتی بین 80 تا 220 هزار نفر</a:t>
            </a:r>
          </a:p>
        </p:txBody>
      </p:sp>
      <p:sp>
        <p:nvSpPr>
          <p:cNvPr id="25" name="Rectangle 24"/>
          <p:cNvSpPr/>
          <p:nvPr/>
        </p:nvSpPr>
        <p:spPr>
          <a:xfrm>
            <a:off x="6124759" y="4026057"/>
            <a:ext cx="4473660" cy="1234031"/>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بررسی برای شناسایی تاثیر فشردگی بر ارتقاء سطح پایداری</a:t>
            </a:r>
            <a:endParaRPr lang="fa-IR" sz="2400" dirty="0">
              <a:solidFill>
                <a:prstClr val="black"/>
              </a:solidFill>
              <a:cs typeface="B Nazanin" panose="00000400000000000000" pitchFamily="2" charset="-78"/>
            </a:endParaRPr>
          </a:p>
        </p:txBody>
      </p:sp>
      <p:sp>
        <p:nvSpPr>
          <p:cNvPr id="27" name="Right Arrow 26"/>
          <p:cNvSpPr/>
          <p:nvPr/>
        </p:nvSpPr>
        <p:spPr>
          <a:xfrm rot="5400000">
            <a:off x="8126526" y="2816831"/>
            <a:ext cx="470124" cy="555468"/>
          </a:xfrm>
          <a:prstGeom prst="rightArrow">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14" name="Right Arrow 13"/>
          <p:cNvSpPr/>
          <p:nvPr/>
        </p:nvSpPr>
        <p:spPr>
          <a:xfrm rot="5400000">
            <a:off x="8126526" y="3686144"/>
            <a:ext cx="470124" cy="555468"/>
          </a:xfrm>
          <a:prstGeom prst="rightArrow">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pic>
        <p:nvPicPr>
          <p:cNvPr id="2" name="Picture 1"/>
          <p:cNvPicPr>
            <a:picLocks noChangeAspect="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60010" y="1967492"/>
            <a:ext cx="4578918" cy="4861209"/>
          </a:xfrm>
          <a:prstGeom prst="rect">
            <a:avLst/>
          </a:prstGeom>
        </p:spPr>
      </p:pic>
      <p:sp>
        <p:nvSpPr>
          <p:cNvPr id="16" name="Rectangle 15"/>
          <p:cNvSpPr/>
          <p:nvPr/>
        </p:nvSpPr>
        <p:spPr>
          <a:xfrm>
            <a:off x="5175114" y="5474925"/>
            <a:ext cx="6338597" cy="1098403"/>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فشردگی میتواند بصورت همزمان، اثرات مثبت و منفی ای بر ارتقا پایداری شهرها داشته باشد</a:t>
            </a:r>
            <a:endParaRPr lang="fa-IR" sz="2400" dirty="0">
              <a:solidFill>
                <a:prstClr val="black"/>
              </a:solidFill>
              <a:cs typeface="B Nazanin" panose="00000400000000000000" pitchFamily="2" charset="-78"/>
            </a:endParaRPr>
          </a:p>
        </p:txBody>
      </p:sp>
      <p:sp>
        <p:nvSpPr>
          <p:cNvPr id="17" name="Right Arrow 16"/>
          <p:cNvSpPr/>
          <p:nvPr/>
        </p:nvSpPr>
        <p:spPr>
          <a:xfrm rot="5400000">
            <a:off x="8126526" y="5049652"/>
            <a:ext cx="470124" cy="555468"/>
          </a:xfrm>
          <a:prstGeom prst="rightArrow">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Tree>
    <p:extLst>
      <p:ext uri="{BB962C8B-B14F-4D97-AF65-F5344CB8AC3E}">
        <p14:creationId xmlns:p14="http://schemas.microsoft.com/office/powerpoint/2010/main" val="253130903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5059" y="625313"/>
            <a:ext cx="1025865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تاثیر فشردگی بر ارتقاء سطح پایداری شهرهای تایوان</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pic>
        <p:nvPicPr>
          <p:cNvPr id="4" name="Picture 3"/>
          <p:cNvPicPr>
            <a:picLocks noChangeAspect="1"/>
          </p:cNvPicPr>
          <p:nvPr/>
        </p:nvPicPr>
        <p:blipFill rotWithShape="1">
          <a:blip r:embed="rId2">
            <a:lum bright="-20000" contrast="40000"/>
          </a:blip>
          <a:srcRect t="1557"/>
          <a:stretch/>
        </p:blipFill>
        <p:spPr>
          <a:xfrm>
            <a:off x="435016" y="2189377"/>
            <a:ext cx="5499958" cy="2131431"/>
          </a:xfrm>
          <a:prstGeom prst="rect">
            <a:avLst/>
          </a:prstGeom>
        </p:spPr>
      </p:pic>
      <p:pic>
        <p:nvPicPr>
          <p:cNvPr id="5" name="Picture 4"/>
          <p:cNvPicPr>
            <a:picLocks noChangeAspect="1"/>
          </p:cNvPicPr>
          <p:nvPr/>
        </p:nvPicPr>
        <p:blipFill>
          <a:blip r:embed="rId3">
            <a:lum bright="-20000" contrast="40000"/>
          </a:blip>
          <a:stretch>
            <a:fillRect/>
          </a:stretch>
        </p:blipFill>
        <p:spPr>
          <a:xfrm>
            <a:off x="6077627" y="1949569"/>
            <a:ext cx="5963545" cy="4742479"/>
          </a:xfrm>
          <a:prstGeom prst="rect">
            <a:avLst/>
          </a:prstGeom>
        </p:spPr>
      </p:pic>
      <p:sp>
        <p:nvSpPr>
          <p:cNvPr id="6" name="Bent-Up Arrow 5"/>
          <p:cNvSpPr/>
          <p:nvPr/>
        </p:nvSpPr>
        <p:spPr>
          <a:xfrm rot="5400000">
            <a:off x="3238576" y="4355185"/>
            <a:ext cx="1483743" cy="1735196"/>
          </a:xfrm>
          <a:prstGeom prst="ben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389399404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5059" y="625313"/>
            <a:ext cx="1025865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تاثیر فشردگی بر ارتقاء سطح پایداری شهرهای تایوان</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pic>
        <p:nvPicPr>
          <p:cNvPr id="2" name="Picture 1"/>
          <p:cNvPicPr>
            <a:picLocks noChangeAspect="1"/>
          </p:cNvPicPr>
          <p:nvPr/>
        </p:nvPicPr>
        <p:blipFill>
          <a:blip r:embed="rId2">
            <a:lum bright="-20000" contrast="40000"/>
          </a:blip>
          <a:stretch>
            <a:fillRect/>
          </a:stretch>
        </p:blipFill>
        <p:spPr>
          <a:xfrm>
            <a:off x="797670" y="2171919"/>
            <a:ext cx="10850892" cy="4371540"/>
          </a:xfrm>
          <a:prstGeom prst="rect">
            <a:avLst/>
          </a:prstGeom>
        </p:spPr>
      </p:pic>
      <p:sp>
        <p:nvSpPr>
          <p:cNvPr id="7" name="Freeform 6"/>
          <p:cNvSpPr/>
          <p:nvPr/>
        </p:nvSpPr>
        <p:spPr>
          <a:xfrm>
            <a:off x="5622587" y="3443591"/>
            <a:ext cx="1225685" cy="1634247"/>
          </a:xfrm>
          <a:custGeom>
            <a:avLst/>
            <a:gdLst>
              <a:gd name="connsiteX0" fmla="*/ 1089498 w 1225685"/>
              <a:gd name="connsiteY0" fmla="*/ 136188 h 1634247"/>
              <a:gd name="connsiteX1" fmla="*/ 1128409 w 1225685"/>
              <a:gd name="connsiteY1" fmla="*/ 525294 h 1634247"/>
              <a:gd name="connsiteX2" fmla="*/ 1225685 w 1225685"/>
              <a:gd name="connsiteY2" fmla="*/ 1303507 h 1634247"/>
              <a:gd name="connsiteX3" fmla="*/ 603115 w 1225685"/>
              <a:gd name="connsiteY3" fmla="*/ 1634247 h 1634247"/>
              <a:gd name="connsiteX4" fmla="*/ 0 w 1225685"/>
              <a:gd name="connsiteY4" fmla="*/ 1186775 h 1634247"/>
              <a:gd name="connsiteX5" fmla="*/ 38911 w 1225685"/>
              <a:gd name="connsiteY5" fmla="*/ 739303 h 1634247"/>
              <a:gd name="connsiteX6" fmla="*/ 0 w 1225685"/>
              <a:gd name="connsiteY6" fmla="*/ 175098 h 1634247"/>
              <a:gd name="connsiteX7" fmla="*/ 933856 w 1225685"/>
              <a:gd name="connsiteY7" fmla="*/ 0 h 1634247"/>
              <a:gd name="connsiteX8" fmla="*/ 1089498 w 1225685"/>
              <a:gd name="connsiteY8" fmla="*/ 136188 h 163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5685" h="1634247">
                <a:moveTo>
                  <a:pt x="1089498" y="136188"/>
                </a:moveTo>
                <a:lnTo>
                  <a:pt x="1128409" y="525294"/>
                </a:lnTo>
                <a:lnTo>
                  <a:pt x="1225685" y="1303507"/>
                </a:lnTo>
                <a:lnTo>
                  <a:pt x="603115" y="1634247"/>
                </a:lnTo>
                <a:lnTo>
                  <a:pt x="0" y="1186775"/>
                </a:lnTo>
                <a:lnTo>
                  <a:pt x="38911" y="739303"/>
                </a:lnTo>
                <a:lnTo>
                  <a:pt x="0" y="175098"/>
                </a:lnTo>
                <a:lnTo>
                  <a:pt x="933856" y="0"/>
                </a:lnTo>
                <a:lnTo>
                  <a:pt x="1089498" y="1361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8" name="Right Arrow 7"/>
          <p:cNvSpPr/>
          <p:nvPr/>
        </p:nvSpPr>
        <p:spPr>
          <a:xfrm>
            <a:off x="5778230" y="3682610"/>
            <a:ext cx="822920" cy="972309"/>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Tree>
    <p:extLst>
      <p:ext uri="{BB962C8B-B14F-4D97-AF65-F5344CB8AC3E}">
        <p14:creationId xmlns:p14="http://schemas.microsoft.com/office/powerpoint/2010/main" val="20593951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اهمیت و ضرورت تحقیق</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37" name="Rectangle 36"/>
          <p:cNvSpPr/>
          <p:nvPr/>
        </p:nvSpPr>
        <p:spPr>
          <a:xfrm>
            <a:off x="8976575" y="2310657"/>
            <a:ext cx="2833352" cy="1589435"/>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fa-IR" sz="2000" dirty="0">
                <a:solidFill>
                  <a:prstClr val="black"/>
                </a:solidFill>
                <a:cs typeface="B Nazanin" panose="00000400000000000000" pitchFamily="2" charset="-78"/>
              </a:rPr>
              <a:t>تغییرات </a:t>
            </a:r>
            <a:r>
              <a:rPr lang="fa-IR" sz="2000" dirty="0">
                <a:solidFill>
                  <a:prstClr val="black"/>
                </a:solidFill>
                <a:cs typeface="B Nazanin" panose="00000400000000000000" pitchFamily="2" charset="-78"/>
              </a:rPr>
              <a:t>اقلیمی</a:t>
            </a:r>
          </a:p>
          <a:p>
            <a:pPr marL="342900" indent="-342900" algn="justLow">
              <a:buFont typeface="Arial" panose="020B0604020202020204" pitchFamily="34" charset="0"/>
              <a:buChar char="•"/>
            </a:pPr>
            <a:r>
              <a:rPr lang="fa-IR" sz="2000" dirty="0">
                <a:solidFill>
                  <a:prstClr val="black"/>
                </a:solidFill>
                <a:cs typeface="B Nazanin" panose="00000400000000000000" pitchFamily="2" charset="-78"/>
              </a:rPr>
              <a:t>آلودگی‌های زیست‌محیطی </a:t>
            </a:r>
          </a:p>
          <a:p>
            <a:pPr marL="342900" indent="-342900" algn="justLow">
              <a:buFont typeface="Arial" panose="020B0604020202020204" pitchFamily="34" charset="0"/>
              <a:buChar char="•"/>
            </a:pPr>
            <a:r>
              <a:rPr lang="fa-IR" sz="2000" dirty="0">
                <a:solidFill>
                  <a:prstClr val="black"/>
                </a:solidFill>
                <a:cs typeface="B Nazanin" panose="00000400000000000000" pitchFamily="2" charset="-78"/>
              </a:rPr>
              <a:t>محدودیت منابع انرژی فسیلی </a:t>
            </a:r>
          </a:p>
        </p:txBody>
      </p:sp>
      <p:sp>
        <p:nvSpPr>
          <p:cNvPr id="40" name="Right Arrow 39"/>
          <p:cNvSpPr/>
          <p:nvPr/>
        </p:nvSpPr>
        <p:spPr>
          <a:xfrm rot="10800000">
            <a:off x="8100810" y="2310655"/>
            <a:ext cx="746975" cy="1589441"/>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41" name="Rectangle 40"/>
          <p:cNvSpPr/>
          <p:nvPr/>
        </p:nvSpPr>
        <p:spPr>
          <a:xfrm>
            <a:off x="6181859" y="2310658"/>
            <a:ext cx="1790161" cy="1589438"/>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justLow"/>
            <a:r>
              <a:rPr lang="fa-IR" sz="2400" b="1" dirty="0">
                <a:solidFill>
                  <a:prstClr val="black"/>
                </a:solidFill>
                <a:cs typeface="B Nazanin" panose="00000400000000000000" pitchFamily="2" charset="-78"/>
              </a:rPr>
              <a:t>شهر به </a:t>
            </a:r>
            <a:r>
              <a:rPr lang="fa-IR" sz="2400" b="1" dirty="0">
                <a:solidFill>
                  <a:prstClr val="black"/>
                </a:solidFill>
                <a:cs typeface="B Nazanin" panose="00000400000000000000" pitchFamily="2" charset="-78"/>
              </a:rPr>
              <a:t>عنوان یکی از مصرف‌کنندگان اصلی انرژی </a:t>
            </a:r>
          </a:p>
        </p:txBody>
      </p:sp>
      <p:sp>
        <p:nvSpPr>
          <p:cNvPr id="42" name="Right Arrow 41"/>
          <p:cNvSpPr/>
          <p:nvPr/>
        </p:nvSpPr>
        <p:spPr>
          <a:xfrm rot="10800000">
            <a:off x="5306094" y="2310655"/>
            <a:ext cx="746975" cy="1589441"/>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dirty="0">
              <a:solidFill>
                <a:prstClr val="white"/>
              </a:solidFill>
            </a:endParaRPr>
          </a:p>
        </p:txBody>
      </p:sp>
      <p:sp>
        <p:nvSpPr>
          <p:cNvPr id="43" name="Rectangle 42"/>
          <p:cNvSpPr/>
          <p:nvPr/>
        </p:nvSpPr>
        <p:spPr>
          <a:xfrm>
            <a:off x="3387142" y="2310655"/>
            <a:ext cx="1790161" cy="1589438"/>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justLow"/>
            <a:r>
              <a:rPr lang="fa-IR" sz="2400" dirty="0">
                <a:solidFill>
                  <a:prstClr val="black"/>
                </a:solidFill>
                <a:cs typeface="B Nazanin" panose="00000400000000000000" pitchFamily="2" charset="-78"/>
              </a:rPr>
              <a:t>ایران: </a:t>
            </a:r>
            <a:r>
              <a:rPr lang="fa-IR" sz="2400" dirty="0">
                <a:solidFill>
                  <a:prstClr val="black"/>
                </a:solidFill>
                <a:cs typeface="B Nazanin" panose="00000400000000000000" pitchFamily="2" charset="-78"/>
              </a:rPr>
              <a:t>هفتمین انتشاردهنده گازهای گلخانه‌ای </a:t>
            </a:r>
          </a:p>
        </p:txBody>
      </p:sp>
      <p:sp>
        <p:nvSpPr>
          <p:cNvPr id="44" name="Right Arrow 43"/>
          <p:cNvSpPr/>
          <p:nvPr/>
        </p:nvSpPr>
        <p:spPr>
          <a:xfrm rot="5400000">
            <a:off x="967799" y="1935284"/>
            <a:ext cx="1589438" cy="2340181"/>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r>
              <a:rPr lang="fa-IR" b="1" dirty="0">
                <a:solidFill>
                  <a:prstClr val="black"/>
                </a:solidFill>
                <a:cs typeface="B Nazanin" panose="00000400000000000000" pitchFamily="2" charset="-78"/>
              </a:rPr>
              <a:t>مشکلات ادامه این روند</a:t>
            </a:r>
            <a:endParaRPr lang="fa-IR" b="1" dirty="0">
              <a:solidFill>
                <a:prstClr val="black"/>
              </a:solidFill>
              <a:cs typeface="B Nazanin" panose="00000400000000000000" pitchFamily="2" charset="-78"/>
            </a:endParaRPr>
          </a:p>
        </p:txBody>
      </p:sp>
      <p:sp>
        <p:nvSpPr>
          <p:cNvPr id="46" name="Rectangle 45"/>
          <p:cNvSpPr/>
          <p:nvPr/>
        </p:nvSpPr>
        <p:spPr>
          <a:xfrm>
            <a:off x="1854559" y="4838046"/>
            <a:ext cx="8693238" cy="1017431"/>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marL="342900" indent="-342900">
              <a:buFont typeface="Arial" panose="020B0604020202020204" pitchFamily="34" charset="0"/>
              <a:buChar char="•"/>
            </a:pPr>
            <a:r>
              <a:rPr lang="fa-IR" sz="2400" dirty="0">
                <a:solidFill>
                  <a:prstClr val="black"/>
                </a:solidFill>
                <a:cs typeface="B Nazanin" panose="00000400000000000000" pitchFamily="2" charset="-78"/>
              </a:rPr>
              <a:t>افزایش استفاده </a:t>
            </a:r>
            <a:r>
              <a:rPr lang="fa-IR" sz="2400" dirty="0">
                <a:solidFill>
                  <a:prstClr val="black"/>
                </a:solidFill>
                <a:cs typeface="B Nazanin" panose="00000400000000000000" pitchFamily="2" charset="-78"/>
              </a:rPr>
              <a:t>از سوخت‌های فسیلی </a:t>
            </a:r>
            <a:endParaRPr lang="fa-IR" sz="2400" dirty="0">
              <a:solidFill>
                <a:prstClr val="black"/>
              </a:solidFill>
              <a:cs typeface="B Nazanin" panose="00000400000000000000" pitchFamily="2" charset="-78"/>
            </a:endParaRPr>
          </a:p>
          <a:p>
            <a:pPr marL="342900" indent="-342900">
              <a:buFont typeface="Arial" panose="020B0604020202020204" pitchFamily="34" charset="0"/>
              <a:buChar char="•"/>
            </a:pPr>
            <a:r>
              <a:rPr lang="fa-IR" sz="2400" dirty="0">
                <a:solidFill>
                  <a:prstClr val="black"/>
                </a:solidFill>
                <a:cs typeface="B Nazanin" panose="00000400000000000000" pitchFamily="2" charset="-78"/>
              </a:rPr>
              <a:t>افزایش انتشار </a:t>
            </a:r>
            <a:r>
              <a:rPr lang="fa-IR" sz="2400" dirty="0">
                <a:solidFill>
                  <a:prstClr val="black"/>
                </a:solidFill>
                <a:cs typeface="B Nazanin" panose="00000400000000000000" pitchFamily="2" charset="-78"/>
              </a:rPr>
              <a:t>گازهای </a:t>
            </a:r>
            <a:r>
              <a:rPr lang="fa-IR" sz="2400" dirty="0">
                <a:solidFill>
                  <a:prstClr val="black"/>
                </a:solidFill>
                <a:cs typeface="B Nazanin" panose="00000400000000000000" pitchFamily="2" charset="-78"/>
              </a:rPr>
              <a:t>گلخانه‌ای</a:t>
            </a:r>
            <a:endParaRPr lang="fa-IR" sz="2400" dirty="0">
              <a:solidFill>
                <a:prstClr val="black"/>
              </a:solidFill>
              <a:cs typeface="B Nazanin" panose="00000400000000000000" pitchFamily="2" charset="-78"/>
            </a:endParaRPr>
          </a:p>
        </p:txBody>
      </p:sp>
      <p:sp>
        <p:nvSpPr>
          <p:cNvPr id="15" name="Rectangle 14"/>
          <p:cNvSpPr/>
          <p:nvPr/>
        </p:nvSpPr>
        <p:spPr>
          <a:xfrm>
            <a:off x="1403797" y="5314564"/>
            <a:ext cx="4146997" cy="437882"/>
          </a:xfrm>
          <a:prstGeom prst="rect">
            <a:avLst/>
          </a:prstGeom>
          <a:noFill/>
          <a:ln>
            <a:noFill/>
            <a:prstDash val="sysDash"/>
          </a:ln>
        </p:spPr>
        <p:style>
          <a:lnRef idx="2">
            <a:schemeClr val="accent1"/>
          </a:lnRef>
          <a:fillRef idx="1">
            <a:schemeClr val="lt1"/>
          </a:fillRef>
          <a:effectRef idx="0">
            <a:schemeClr val="accent1"/>
          </a:effectRef>
          <a:fontRef idx="minor">
            <a:schemeClr val="dk1"/>
          </a:fontRef>
        </p:style>
        <p:txBody>
          <a:bodyPr rtlCol="1" anchor="ctr"/>
          <a:lstStyle/>
          <a:p>
            <a:pPr marL="342900" indent="-342900">
              <a:buFont typeface="Arial" panose="020B0604020202020204" pitchFamily="34" charset="0"/>
              <a:buChar char="•"/>
            </a:pPr>
            <a:r>
              <a:rPr lang="fa-IR" sz="2400" dirty="0">
                <a:solidFill>
                  <a:prstClr val="black"/>
                </a:solidFill>
                <a:cs typeface="B Nazanin" panose="00000400000000000000" pitchFamily="2" charset="-78"/>
              </a:rPr>
              <a:t>اتلاف </a:t>
            </a:r>
            <a:r>
              <a:rPr lang="fa-IR" sz="2400" dirty="0">
                <a:solidFill>
                  <a:prstClr val="black"/>
                </a:solidFill>
                <a:cs typeface="B Nazanin" panose="00000400000000000000" pitchFamily="2" charset="-78"/>
              </a:rPr>
              <a:t>انرژی و منابع طبیعی زمین</a:t>
            </a:r>
          </a:p>
        </p:txBody>
      </p:sp>
      <p:sp>
        <p:nvSpPr>
          <p:cNvPr id="16" name="Rectangle 15"/>
          <p:cNvSpPr/>
          <p:nvPr/>
        </p:nvSpPr>
        <p:spPr>
          <a:xfrm>
            <a:off x="1403797" y="4949549"/>
            <a:ext cx="4146997" cy="437882"/>
          </a:xfrm>
          <a:prstGeom prst="rect">
            <a:avLst/>
          </a:prstGeom>
          <a:noFill/>
          <a:ln>
            <a:noFill/>
            <a:prstDash val="sysDash"/>
          </a:ln>
        </p:spPr>
        <p:style>
          <a:lnRef idx="2">
            <a:schemeClr val="accent1"/>
          </a:lnRef>
          <a:fillRef idx="1">
            <a:schemeClr val="lt1"/>
          </a:fillRef>
          <a:effectRef idx="0">
            <a:schemeClr val="accent1"/>
          </a:effectRef>
          <a:fontRef idx="minor">
            <a:schemeClr val="dk1"/>
          </a:fontRef>
        </p:style>
        <p:txBody>
          <a:bodyPr rtlCol="1" anchor="ctr"/>
          <a:lstStyle/>
          <a:p>
            <a:pPr marL="342900" indent="-342900">
              <a:buFont typeface="Arial" panose="020B0604020202020204" pitchFamily="34" charset="0"/>
              <a:buChar char="•"/>
            </a:pPr>
            <a:r>
              <a:rPr lang="fa-IR" sz="2400" dirty="0">
                <a:solidFill>
                  <a:prstClr val="black"/>
                </a:solidFill>
                <a:cs typeface="B Nazanin" panose="00000400000000000000" pitchFamily="2" charset="-78"/>
              </a:rPr>
              <a:t>سطح </a:t>
            </a:r>
            <a:r>
              <a:rPr lang="fa-IR" sz="2400" dirty="0">
                <a:solidFill>
                  <a:prstClr val="black"/>
                </a:solidFill>
                <a:cs typeface="B Nazanin" panose="00000400000000000000" pitchFamily="2" charset="-78"/>
              </a:rPr>
              <a:t>وسیعی از زیرساخت‌ها </a:t>
            </a:r>
          </a:p>
        </p:txBody>
      </p:sp>
    </p:spTree>
    <p:extLst>
      <p:ext uri="{BB962C8B-B14F-4D97-AF65-F5344CB8AC3E}">
        <p14:creationId xmlns:p14="http://schemas.microsoft.com/office/powerpoint/2010/main" val="3938543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1458200" y="3320601"/>
            <a:ext cx="3119266" cy="628829"/>
          </a:xfrm>
          <a:prstGeom prst="rect">
            <a:avLst/>
          </a:prstGeom>
          <a:solidFill>
            <a:srgbClr val="FFC00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a:solidFill>
                  <a:prstClr val="black"/>
                </a:solidFill>
                <a:cs typeface="B Nazanin" panose="00000400000000000000" pitchFamily="2" charset="-78"/>
              </a:rPr>
              <a:t>تاثیرات محیطی</a:t>
            </a:r>
            <a:endParaRPr lang="fa-IR" sz="2400" b="1" dirty="0">
              <a:solidFill>
                <a:prstClr val="black"/>
              </a:solidFill>
              <a:cs typeface="B Nazanin" panose="00000400000000000000" pitchFamily="2" charset="-78"/>
            </a:endParaRPr>
          </a:p>
        </p:txBody>
      </p:sp>
      <p:sp>
        <p:nvSpPr>
          <p:cNvPr id="17" name="Rectangle 16"/>
          <p:cNvSpPr/>
          <p:nvPr/>
        </p:nvSpPr>
        <p:spPr>
          <a:xfrm>
            <a:off x="1458200" y="4098746"/>
            <a:ext cx="3119266" cy="645170"/>
          </a:xfrm>
          <a:prstGeom prst="rect">
            <a:avLst/>
          </a:prstGeom>
          <a:solidFill>
            <a:srgbClr val="FFC00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a:solidFill>
                  <a:prstClr val="black"/>
                </a:solidFill>
                <a:cs typeface="B Nazanin" panose="00000400000000000000" pitchFamily="2" charset="-78"/>
              </a:rPr>
              <a:t>تمکن مالی برای تهیه مسکن</a:t>
            </a:r>
            <a:endParaRPr lang="fa-IR" sz="2400" b="1" dirty="0">
              <a:solidFill>
                <a:prstClr val="black"/>
              </a:solidFill>
              <a:cs typeface="B Nazanin" panose="00000400000000000000" pitchFamily="2" charset="-78"/>
            </a:endParaRPr>
          </a:p>
        </p:txBody>
      </p:sp>
      <p:sp>
        <p:nvSpPr>
          <p:cNvPr id="18" name="Rectangle 17"/>
          <p:cNvSpPr/>
          <p:nvPr/>
        </p:nvSpPr>
        <p:spPr>
          <a:xfrm>
            <a:off x="7683902" y="3320601"/>
            <a:ext cx="3119266" cy="951414"/>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a:solidFill>
                  <a:prstClr val="black"/>
                </a:solidFill>
                <a:cs typeface="B Nazanin" panose="00000400000000000000" pitchFamily="2" charset="-78"/>
              </a:rPr>
              <a:t>پایداری اقتصادی</a:t>
            </a:r>
            <a:endParaRPr lang="fa-IR" sz="2400" b="1" dirty="0">
              <a:solidFill>
                <a:prstClr val="black"/>
              </a:solidFill>
              <a:cs typeface="B Nazanin" panose="00000400000000000000" pitchFamily="2" charset="-78"/>
            </a:endParaRPr>
          </a:p>
        </p:txBody>
      </p:sp>
      <p:sp>
        <p:nvSpPr>
          <p:cNvPr id="20" name="Rectangle 19"/>
          <p:cNvSpPr/>
          <p:nvPr/>
        </p:nvSpPr>
        <p:spPr>
          <a:xfrm>
            <a:off x="506611" y="2070555"/>
            <a:ext cx="5232708" cy="1100730"/>
          </a:xfrm>
          <a:prstGeom prst="rect">
            <a:avLst/>
          </a:prstGeom>
          <a:solidFill>
            <a:schemeClr val="bg1"/>
          </a:solidFill>
          <a:ln>
            <a:solidFill>
              <a:srgbClr val="FFC000"/>
            </a:solidFill>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4400" b="1" i="1" dirty="0">
                <a:solidFill>
                  <a:prstClr val="black"/>
                </a:solidFill>
                <a:cs typeface="B Nazanin" panose="00000400000000000000" pitchFamily="2" charset="-78"/>
              </a:rPr>
              <a:t>اثرات منفی</a:t>
            </a:r>
            <a:endParaRPr lang="fa-IR" sz="4400" b="1" i="1" dirty="0">
              <a:solidFill>
                <a:prstClr val="black"/>
              </a:solidFill>
              <a:cs typeface="B Nazanin" panose="00000400000000000000" pitchFamily="2" charset="-78"/>
            </a:endParaRPr>
          </a:p>
        </p:txBody>
      </p:sp>
      <p:sp>
        <p:nvSpPr>
          <p:cNvPr id="9" name="TextBox 8"/>
          <p:cNvSpPr txBox="1"/>
          <p:nvPr/>
        </p:nvSpPr>
        <p:spPr>
          <a:xfrm>
            <a:off x="1255059" y="625313"/>
            <a:ext cx="1025865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تاثیر فشردگی بر ارتقاء سطح پایداری شهرهای تایوان</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0" name="Rectangle 9"/>
          <p:cNvSpPr/>
          <p:nvPr/>
        </p:nvSpPr>
        <p:spPr>
          <a:xfrm>
            <a:off x="6478621" y="2070555"/>
            <a:ext cx="5271622" cy="1100730"/>
          </a:xfrm>
          <a:prstGeom prst="rect">
            <a:avLst/>
          </a:prstGeom>
          <a:solidFill>
            <a:schemeClr val="bg1"/>
          </a:solidFill>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4400" b="1" i="1" dirty="0">
                <a:solidFill>
                  <a:prstClr val="black"/>
                </a:solidFill>
                <a:cs typeface="B Nazanin" panose="00000400000000000000" pitchFamily="2" charset="-78"/>
              </a:rPr>
              <a:t>اثرات مثبت</a:t>
            </a:r>
            <a:endParaRPr lang="fa-IR" sz="4400" b="1" i="1" dirty="0">
              <a:solidFill>
                <a:prstClr val="black"/>
              </a:solidFill>
              <a:cs typeface="B Nazanin" panose="00000400000000000000" pitchFamily="2" charset="-78"/>
            </a:endParaRPr>
          </a:p>
        </p:txBody>
      </p:sp>
      <p:sp>
        <p:nvSpPr>
          <p:cNvPr id="11" name="Rectangle 10"/>
          <p:cNvSpPr/>
          <p:nvPr/>
        </p:nvSpPr>
        <p:spPr>
          <a:xfrm>
            <a:off x="1458200" y="4893232"/>
            <a:ext cx="3119266" cy="670989"/>
          </a:xfrm>
          <a:prstGeom prst="rect">
            <a:avLst/>
          </a:prstGeom>
          <a:solidFill>
            <a:srgbClr val="FFC00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a:solidFill>
                  <a:prstClr val="black"/>
                </a:solidFill>
                <a:cs typeface="B Nazanin" panose="00000400000000000000" pitchFamily="2" charset="-78"/>
              </a:rPr>
              <a:t>فضای سبز کمتر</a:t>
            </a:r>
            <a:endParaRPr lang="fa-IR" sz="2400" b="1" dirty="0">
              <a:solidFill>
                <a:prstClr val="black"/>
              </a:solidFill>
              <a:cs typeface="B Nazanin" panose="00000400000000000000" pitchFamily="2" charset="-78"/>
            </a:endParaRPr>
          </a:p>
        </p:txBody>
      </p:sp>
      <p:sp>
        <p:nvSpPr>
          <p:cNvPr id="12" name="Rectangle 11"/>
          <p:cNvSpPr/>
          <p:nvPr/>
        </p:nvSpPr>
        <p:spPr>
          <a:xfrm>
            <a:off x="1458200" y="5713537"/>
            <a:ext cx="3119266" cy="670989"/>
          </a:xfrm>
          <a:prstGeom prst="rect">
            <a:avLst/>
          </a:prstGeom>
          <a:solidFill>
            <a:srgbClr val="FFC00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a:solidFill>
                  <a:prstClr val="black"/>
                </a:solidFill>
                <a:cs typeface="B Nazanin" panose="00000400000000000000" pitchFamily="2" charset="-78"/>
              </a:rPr>
              <a:t>افزایش جرم و جنایت</a:t>
            </a:r>
            <a:endParaRPr lang="fa-IR" sz="2400" b="1" dirty="0">
              <a:solidFill>
                <a:prstClr val="black"/>
              </a:solidFill>
              <a:cs typeface="B Nazanin" panose="00000400000000000000" pitchFamily="2" charset="-78"/>
            </a:endParaRPr>
          </a:p>
        </p:txBody>
      </p:sp>
      <p:sp>
        <p:nvSpPr>
          <p:cNvPr id="13" name="Rectangle 12"/>
          <p:cNvSpPr/>
          <p:nvPr/>
        </p:nvSpPr>
        <p:spPr>
          <a:xfrm>
            <a:off x="7683902" y="4421331"/>
            <a:ext cx="3119266" cy="951414"/>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a:solidFill>
                  <a:prstClr val="black"/>
                </a:solidFill>
                <a:cs typeface="B Nazanin" panose="00000400000000000000" pitchFamily="2" charset="-78"/>
              </a:rPr>
              <a:t>اختلاط کاربری</a:t>
            </a:r>
            <a:endParaRPr lang="fa-IR" sz="24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187159701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525293" y="2012190"/>
            <a:ext cx="7042825" cy="315297"/>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b="1" dirty="0">
                <a:solidFill>
                  <a:prstClr val="black"/>
                </a:solidFill>
                <a:cs typeface="B Nazanin" panose="00000400000000000000" pitchFamily="2" charset="-78"/>
              </a:rPr>
              <a:t>شناسایی ظرفیت محیطی و حد مجاز تراکم </a:t>
            </a:r>
            <a:endParaRPr lang="fa-IR" b="1" dirty="0">
              <a:solidFill>
                <a:prstClr val="black"/>
              </a:solidFill>
              <a:cs typeface="B Nazanin" panose="00000400000000000000" pitchFamily="2" charset="-78"/>
            </a:endParaRPr>
          </a:p>
        </p:txBody>
      </p:sp>
      <p:sp>
        <p:nvSpPr>
          <p:cNvPr id="9" name="TextBox 8"/>
          <p:cNvSpPr txBox="1"/>
          <p:nvPr/>
        </p:nvSpPr>
        <p:spPr>
          <a:xfrm>
            <a:off x="1255059" y="625313"/>
            <a:ext cx="1025865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اقدامات مورد نیاز برای ارتقاء سطح کیفی شهر ها</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0" name="Rectangle 9"/>
          <p:cNvSpPr/>
          <p:nvPr/>
        </p:nvSpPr>
        <p:spPr>
          <a:xfrm>
            <a:off x="7743217" y="2012189"/>
            <a:ext cx="4007025" cy="1380247"/>
          </a:xfrm>
          <a:prstGeom prst="rect">
            <a:avLst/>
          </a:prstGeom>
          <a:solidFill>
            <a:schemeClr val="bg1"/>
          </a:solidFill>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800" b="1" i="1" dirty="0">
                <a:solidFill>
                  <a:prstClr val="black"/>
                </a:solidFill>
                <a:cs typeface="B Nazanin" panose="00000400000000000000" pitchFamily="2" charset="-78"/>
              </a:rPr>
              <a:t>کاهش اثرات محیطی منفی تراکم</a:t>
            </a:r>
            <a:endParaRPr lang="fa-IR" sz="2800" b="1" i="1" dirty="0">
              <a:solidFill>
                <a:prstClr val="black"/>
              </a:solidFill>
              <a:cs typeface="B Nazanin" panose="00000400000000000000" pitchFamily="2" charset="-78"/>
            </a:endParaRPr>
          </a:p>
        </p:txBody>
      </p:sp>
      <p:sp>
        <p:nvSpPr>
          <p:cNvPr id="13" name="Rectangle 12"/>
          <p:cNvSpPr/>
          <p:nvPr/>
        </p:nvSpPr>
        <p:spPr>
          <a:xfrm>
            <a:off x="525293" y="2451184"/>
            <a:ext cx="7042825" cy="315297"/>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b="1" dirty="0">
                <a:solidFill>
                  <a:prstClr val="black"/>
                </a:solidFill>
                <a:cs typeface="B Nazanin" panose="00000400000000000000" pitchFamily="2" charset="-78"/>
              </a:rPr>
              <a:t>فراهم کردن فضای سبز مورد نیاز در برنامه ریزی کاربری زمین</a:t>
            </a:r>
            <a:endParaRPr lang="fa-IR" b="1" dirty="0">
              <a:solidFill>
                <a:prstClr val="black"/>
              </a:solidFill>
              <a:cs typeface="B Nazanin" panose="00000400000000000000" pitchFamily="2" charset="-78"/>
            </a:endParaRPr>
          </a:p>
        </p:txBody>
      </p:sp>
      <p:sp>
        <p:nvSpPr>
          <p:cNvPr id="14" name="Rectangle 13"/>
          <p:cNvSpPr/>
          <p:nvPr/>
        </p:nvSpPr>
        <p:spPr>
          <a:xfrm>
            <a:off x="525293" y="2890178"/>
            <a:ext cx="7042825" cy="502259"/>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b="1" dirty="0">
                <a:solidFill>
                  <a:prstClr val="black"/>
                </a:solidFill>
                <a:cs typeface="B Nazanin" panose="00000400000000000000" pitchFamily="2" charset="-78"/>
              </a:rPr>
              <a:t>ایجاد بام ها و ساختمان های سبز، خیابان های سبز و فضاهای عمومی سبز در توسعه های فشرده و بلند مرتبه</a:t>
            </a:r>
            <a:endParaRPr lang="fa-IR" b="1" dirty="0">
              <a:solidFill>
                <a:prstClr val="black"/>
              </a:solidFill>
              <a:cs typeface="B Nazanin" panose="00000400000000000000" pitchFamily="2" charset="-78"/>
            </a:endParaRPr>
          </a:p>
        </p:txBody>
      </p:sp>
      <p:sp>
        <p:nvSpPr>
          <p:cNvPr id="15" name="Rectangle 14"/>
          <p:cNvSpPr/>
          <p:nvPr/>
        </p:nvSpPr>
        <p:spPr>
          <a:xfrm>
            <a:off x="7743217" y="3715190"/>
            <a:ext cx="4007025" cy="1382383"/>
          </a:xfrm>
          <a:prstGeom prst="rect">
            <a:avLst/>
          </a:prstGeom>
          <a:solidFill>
            <a:schemeClr val="bg1"/>
          </a:solidFill>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800" b="1" i="1" dirty="0">
                <a:solidFill>
                  <a:prstClr val="black"/>
                </a:solidFill>
                <a:cs typeface="B Nazanin" panose="00000400000000000000" pitchFamily="2" charset="-78"/>
              </a:rPr>
              <a:t>کاهش اثرات اجتماعی منفی تراکم</a:t>
            </a:r>
            <a:endParaRPr lang="fa-IR" sz="2800" b="1" i="1" dirty="0">
              <a:solidFill>
                <a:prstClr val="black"/>
              </a:solidFill>
              <a:cs typeface="B Nazanin" panose="00000400000000000000" pitchFamily="2" charset="-78"/>
            </a:endParaRPr>
          </a:p>
        </p:txBody>
      </p:sp>
      <p:sp>
        <p:nvSpPr>
          <p:cNvPr id="19" name="Rectangle 18"/>
          <p:cNvSpPr/>
          <p:nvPr/>
        </p:nvSpPr>
        <p:spPr>
          <a:xfrm>
            <a:off x="525293" y="3715190"/>
            <a:ext cx="7042825" cy="315297"/>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b="1" dirty="0">
                <a:solidFill>
                  <a:prstClr val="black"/>
                </a:solidFill>
                <a:cs typeface="B Nazanin" panose="00000400000000000000" pitchFamily="2" charset="-78"/>
              </a:rPr>
              <a:t>تامین میزان مناسبی از خدمات عمومی در برنامه ریزی زمین </a:t>
            </a:r>
            <a:endParaRPr lang="fa-IR" b="1" dirty="0">
              <a:solidFill>
                <a:prstClr val="black"/>
              </a:solidFill>
              <a:cs typeface="B Nazanin" panose="00000400000000000000" pitchFamily="2" charset="-78"/>
            </a:endParaRPr>
          </a:p>
        </p:txBody>
      </p:sp>
      <p:sp>
        <p:nvSpPr>
          <p:cNvPr id="21" name="Rectangle 20"/>
          <p:cNvSpPr/>
          <p:nvPr/>
        </p:nvSpPr>
        <p:spPr>
          <a:xfrm>
            <a:off x="525293" y="4159131"/>
            <a:ext cx="7042825" cy="498855"/>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b="1" dirty="0">
                <a:solidFill>
                  <a:prstClr val="black"/>
                </a:solidFill>
                <a:cs typeface="B Nazanin" panose="00000400000000000000" pitchFamily="2" charset="-78"/>
              </a:rPr>
              <a:t>تامین میزان مناسبی از خدمات فرهنگی و آموزشی برای کاهش میزان جرایم</a:t>
            </a:r>
            <a:endParaRPr lang="fa-IR" b="1" dirty="0">
              <a:solidFill>
                <a:prstClr val="black"/>
              </a:solidFill>
              <a:cs typeface="B Nazanin" panose="00000400000000000000" pitchFamily="2" charset="-78"/>
            </a:endParaRPr>
          </a:p>
        </p:txBody>
      </p:sp>
      <p:sp>
        <p:nvSpPr>
          <p:cNvPr id="22" name="Rectangle 21"/>
          <p:cNvSpPr/>
          <p:nvPr/>
        </p:nvSpPr>
        <p:spPr>
          <a:xfrm>
            <a:off x="525293" y="4782276"/>
            <a:ext cx="7042825" cy="315297"/>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b="1" dirty="0">
                <a:solidFill>
                  <a:prstClr val="black"/>
                </a:solidFill>
                <a:cs typeface="B Nazanin" panose="00000400000000000000" pitchFamily="2" charset="-78"/>
              </a:rPr>
              <a:t>در دسترس قرار گرفتن خانه های ارزان قیمت و مناسب برای عموم</a:t>
            </a:r>
            <a:endParaRPr lang="fa-IR" b="1" dirty="0">
              <a:solidFill>
                <a:prstClr val="black"/>
              </a:solidFill>
              <a:cs typeface="B Nazanin" panose="00000400000000000000" pitchFamily="2" charset="-78"/>
            </a:endParaRPr>
          </a:p>
        </p:txBody>
      </p:sp>
      <p:sp>
        <p:nvSpPr>
          <p:cNvPr id="23" name="Rectangle 22"/>
          <p:cNvSpPr/>
          <p:nvPr/>
        </p:nvSpPr>
        <p:spPr>
          <a:xfrm>
            <a:off x="525293" y="5420326"/>
            <a:ext cx="7042825" cy="315297"/>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b="1" dirty="0">
                <a:solidFill>
                  <a:prstClr val="black"/>
                </a:solidFill>
                <a:cs typeface="B Nazanin" panose="00000400000000000000" pitchFamily="2" charset="-78"/>
              </a:rPr>
              <a:t>مدیریت و توسعه خدمات عمومی مانند پارک ها</a:t>
            </a:r>
            <a:endParaRPr lang="fa-IR" b="1" dirty="0">
              <a:solidFill>
                <a:prstClr val="black"/>
              </a:solidFill>
              <a:cs typeface="B Nazanin" panose="00000400000000000000" pitchFamily="2" charset="-78"/>
            </a:endParaRPr>
          </a:p>
        </p:txBody>
      </p:sp>
      <p:sp>
        <p:nvSpPr>
          <p:cNvPr id="24" name="Rectangle 23"/>
          <p:cNvSpPr/>
          <p:nvPr/>
        </p:nvSpPr>
        <p:spPr>
          <a:xfrm>
            <a:off x="7743217" y="5420325"/>
            <a:ext cx="4007025" cy="1217994"/>
          </a:xfrm>
          <a:prstGeom prst="rect">
            <a:avLst/>
          </a:prstGeom>
          <a:solidFill>
            <a:schemeClr val="bg1"/>
          </a:solidFill>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800" b="1" i="1" dirty="0">
                <a:solidFill>
                  <a:prstClr val="black"/>
                </a:solidFill>
                <a:cs typeface="B Nazanin" panose="00000400000000000000" pitchFamily="2" charset="-78"/>
              </a:rPr>
              <a:t>افزایش اثرات مثبت اقتصادی</a:t>
            </a:r>
            <a:endParaRPr lang="fa-IR" sz="2800" b="1" i="1" dirty="0">
              <a:solidFill>
                <a:prstClr val="black"/>
              </a:solidFill>
              <a:cs typeface="B Nazanin" panose="00000400000000000000" pitchFamily="2" charset="-78"/>
            </a:endParaRPr>
          </a:p>
        </p:txBody>
      </p:sp>
      <p:sp>
        <p:nvSpPr>
          <p:cNvPr id="25" name="Rectangle 24"/>
          <p:cNvSpPr/>
          <p:nvPr/>
        </p:nvSpPr>
        <p:spPr>
          <a:xfrm>
            <a:off x="525293" y="5922191"/>
            <a:ext cx="7042825" cy="716128"/>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b="1" dirty="0">
                <a:solidFill>
                  <a:prstClr val="black"/>
                </a:solidFill>
                <a:cs typeface="B Nazanin" panose="00000400000000000000" pitchFamily="2" charset="-78"/>
              </a:rPr>
              <a:t>برنامه ریزان و مدیران باید مسئولیت کاهش اثرات زیست محیطی را با ایجاد سیستم هایی جهت ارزیابی اثرات محیطی و ارتقا سطح پایداری اقتصادی متقبل شوند.</a:t>
            </a:r>
            <a:endParaRPr lang="fa-IR"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219861517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82591" y="3376354"/>
            <a:ext cx="7624292" cy="1754326"/>
          </a:xfrm>
          <a:prstGeom prst="rect">
            <a:avLst/>
          </a:prstGeom>
          <a:noFill/>
        </p:spPr>
        <p:txBody>
          <a:bodyPr wrap="square" rtlCol="1">
            <a:spAutoFit/>
          </a:bodyPr>
          <a:lstStyle/>
          <a:p>
            <a:pPr algn="ctr"/>
            <a:r>
              <a:rPr lang="fa-IR" sz="5400" dirty="0">
                <a:solidFill>
                  <a:srgbClr val="FFC000"/>
                </a:solidFill>
                <a:effectLst>
                  <a:outerShdw blurRad="38100" dist="38100" dir="2700000" algn="tl">
                    <a:srgbClr val="000000">
                      <a:alpha val="43137"/>
                    </a:srgbClr>
                  </a:outerShdw>
                </a:effectLst>
                <a:cs typeface="B Homa" panose="00000400000000000000" pitchFamily="2" charset="-78"/>
              </a:rPr>
              <a:t>بخش دوم: تجارب داخلی</a:t>
            </a:r>
          </a:p>
          <a:p>
            <a:pPr marL="1143000" indent="-1143000" algn="ctr">
              <a:buFontTx/>
              <a:buAutoNum type="arabicPeriod"/>
            </a:pPr>
            <a:r>
              <a:rPr lang="fa-IR" sz="5400" dirty="0">
                <a:solidFill>
                  <a:srgbClr val="FFC000"/>
                </a:solidFill>
                <a:effectLst>
                  <a:outerShdw blurRad="38100" dist="38100" dir="2700000" algn="tl">
                    <a:srgbClr val="000000">
                      <a:alpha val="43137"/>
                    </a:srgbClr>
                  </a:outerShdw>
                </a:effectLst>
                <a:cs typeface="B Homa" panose="00000400000000000000" pitchFamily="2" charset="-78"/>
              </a:rPr>
              <a:t>یزد</a:t>
            </a:r>
          </a:p>
        </p:txBody>
      </p:sp>
    </p:spTree>
    <p:extLst>
      <p:ext uri="{BB962C8B-B14F-4D97-AF65-F5344CB8AC3E}">
        <p14:creationId xmlns:p14="http://schemas.microsoft.com/office/powerpoint/2010/main" val="250327419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فشردگی بافت در شهرهای کویری ایران</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21" name="Rectangle 20"/>
          <p:cNvSpPr/>
          <p:nvPr/>
        </p:nvSpPr>
        <p:spPr>
          <a:xfrm>
            <a:off x="8166892" y="2440822"/>
            <a:ext cx="3518452" cy="576431"/>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الگوی شهرهای کویری ایران</a:t>
            </a:r>
          </a:p>
        </p:txBody>
      </p:sp>
      <p:sp>
        <p:nvSpPr>
          <p:cNvPr id="22" name="Rectangle 21"/>
          <p:cNvSpPr/>
          <p:nvPr/>
        </p:nvSpPr>
        <p:spPr>
          <a:xfrm>
            <a:off x="4772940" y="2206487"/>
            <a:ext cx="2634260" cy="1075659"/>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800" b="1" dirty="0">
                <a:solidFill>
                  <a:prstClr val="black"/>
                </a:solidFill>
                <a:cs typeface="B Nazanin" panose="00000400000000000000" pitchFamily="2" charset="-78"/>
              </a:rPr>
              <a:t>منطبق </a:t>
            </a:r>
            <a:r>
              <a:rPr lang="fa-IR" sz="2800" b="1" dirty="0">
                <a:solidFill>
                  <a:prstClr val="black"/>
                </a:solidFill>
                <a:cs typeface="B Nazanin" panose="00000400000000000000" pitchFamily="2" charset="-78"/>
              </a:rPr>
              <a:t>با اصول شهر فشرده</a:t>
            </a:r>
            <a:endParaRPr lang="fa-IR" sz="2800" b="1" dirty="0">
              <a:solidFill>
                <a:prstClr val="black"/>
              </a:solidFill>
              <a:cs typeface="B Nazanin" panose="00000400000000000000" pitchFamily="2" charset="-78"/>
            </a:endParaRPr>
          </a:p>
        </p:txBody>
      </p:sp>
      <p:sp>
        <p:nvSpPr>
          <p:cNvPr id="25" name="Rectangle 24"/>
          <p:cNvSpPr/>
          <p:nvPr/>
        </p:nvSpPr>
        <p:spPr>
          <a:xfrm>
            <a:off x="536714" y="2440822"/>
            <a:ext cx="3518451" cy="576431"/>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هماهنگ </a:t>
            </a:r>
            <a:r>
              <a:rPr lang="fa-IR" sz="2400" dirty="0">
                <a:solidFill>
                  <a:prstClr val="black"/>
                </a:solidFill>
                <a:cs typeface="B Nazanin" panose="00000400000000000000" pitchFamily="2" charset="-78"/>
              </a:rPr>
              <a:t>با </a:t>
            </a:r>
            <a:r>
              <a:rPr lang="fa-IR" sz="2400" dirty="0">
                <a:solidFill>
                  <a:prstClr val="black"/>
                </a:solidFill>
                <a:cs typeface="B Nazanin" panose="00000400000000000000" pitchFamily="2" charset="-78"/>
              </a:rPr>
              <a:t>طراحی </a:t>
            </a:r>
            <a:r>
              <a:rPr lang="fa-IR" sz="2400" dirty="0">
                <a:solidFill>
                  <a:prstClr val="black"/>
                </a:solidFill>
                <a:cs typeface="B Nazanin" panose="00000400000000000000" pitchFamily="2" charset="-78"/>
              </a:rPr>
              <a:t>شهری پایدار</a:t>
            </a:r>
          </a:p>
        </p:txBody>
      </p:sp>
      <p:sp>
        <p:nvSpPr>
          <p:cNvPr id="27" name="Right Arrow 26"/>
          <p:cNvSpPr/>
          <p:nvPr/>
        </p:nvSpPr>
        <p:spPr>
          <a:xfrm rot="10800000">
            <a:off x="7608561" y="2500455"/>
            <a:ext cx="356969" cy="43088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28" name="Right Arrow 27"/>
          <p:cNvSpPr/>
          <p:nvPr/>
        </p:nvSpPr>
        <p:spPr>
          <a:xfrm rot="10800000">
            <a:off x="4214609" y="2500455"/>
            <a:ext cx="356969" cy="43088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30" name="Rectangle 29"/>
          <p:cNvSpPr/>
          <p:nvPr/>
        </p:nvSpPr>
        <p:spPr>
          <a:xfrm>
            <a:off x="9561444" y="4267653"/>
            <a:ext cx="2123900" cy="1364068"/>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000" b="1" dirty="0">
                <a:solidFill>
                  <a:srgbClr val="D53DD0">
                    <a:lumMod val="50000"/>
                  </a:srgbClr>
                </a:solidFill>
                <a:cs typeface="B Nazanin" panose="00000400000000000000" pitchFamily="2" charset="-78"/>
              </a:rPr>
              <a:t>صرفه جویی در مصرف انرژی از طریق فرم و ساختار شهر</a:t>
            </a:r>
            <a:endParaRPr lang="fa-IR" sz="2000" b="1" dirty="0">
              <a:solidFill>
                <a:srgbClr val="D53DD0">
                  <a:lumMod val="50000"/>
                </a:srgbClr>
              </a:solidFill>
              <a:cs typeface="B Nazanin" panose="00000400000000000000" pitchFamily="2" charset="-78"/>
            </a:endParaRPr>
          </a:p>
        </p:txBody>
      </p:sp>
      <p:sp>
        <p:nvSpPr>
          <p:cNvPr id="31" name="Rectangle 30"/>
          <p:cNvSpPr/>
          <p:nvPr/>
        </p:nvSpPr>
        <p:spPr>
          <a:xfrm>
            <a:off x="7295806" y="4267653"/>
            <a:ext cx="2123900" cy="1364068"/>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000" b="1" dirty="0">
                <a:solidFill>
                  <a:srgbClr val="D53DD0">
                    <a:lumMod val="50000"/>
                  </a:srgbClr>
                </a:solidFill>
                <a:cs typeface="B Nazanin" panose="00000400000000000000" pitchFamily="2" charset="-78"/>
              </a:rPr>
              <a:t>ساخت ابنیه و بافت های شهری با کمترین آسیب به منابع طبیعی</a:t>
            </a:r>
            <a:endParaRPr lang="fa-IR" sz="2000" b="1" dirty="0">
              <a:solidFill>
                <a:srgbClr val="D53DD0">
                  <a:lumMod val="50000"/>
                </a:srgbClr>
              </a:solidFill>
              <a:cs typeface="B Nazanin" panose="00000400000000000000" pitchFamily="2" charset="-78"/>
            </a:endParaRPr>
          </a:p>
        </p:txBody>
      </p:sp>
      <p:sp>
        <p:nvSpPr>
          <p:cNvPr id="32" name="Rectangle 31"/>
          <p:cNvSpPr/>
          <p:nvPr/>
        </p:nvSpPr>
        <p:spPr>
          <a:xfrm>
            <a:off x="5042775" y="4267653"/>
            <a:ext cx="2123900" cy="1364068"/>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000" b="1" dirty="0">
                <a:solidFill>
                  <a:srgbClr val="D53DD0">
                    <a:lumMod val="50000"/>
                  </a:srgbClr>
                </a:solidFill>
                <a:cs typeface="B Nazanin" panose="00000400000000000000" pitchFamily="2" charset="-78"/>
              </a:rPr>
              <a:t>فشردگی بافت و جذب جمعیت بیشتر در مساحت کمتر</a:t>
            </a:r>
            <a:endParaRPr lang="fa-IR" sz="2000" b="1" dirty="0">
              <a:solidFill>
                <a:srgbClr val="D53DD0">
                  <a:lumMod val="50000"/>
                </a:srgbClr>
              </a:solidFill>
              <a:cs typeface="B Nazanin" panose="00000400000000000000" pitchFamily="2" charset="-78"/>
            </a:endParaRPr>
          </a:p>
        </p:txBody>
      </p:sp>
      <p:sp>
        <p:nvSpPr>
          <p:cNvPr id="33" name="Rectangle 32"/>
          <p:cNvSpPr/>
          <p:nvPr/>
        </p:nvSpPr>
        <p:spPr>
          <a:xfrm>
            <a:off x="2789744" y="4267653"/>
            <a:ext cx="2123900" cy="1364068"/>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000" b="1" dirty="0">
                <a:solidFill>
                  <a:srgbClr val="D53DD0">
                    <a:lumMod val="50000"/>
                  </a:srgbClr>
                </a:solidFill>
                <a:cs typeface="B Nazanin" panose="00000400000000000000" pitchFamily="2" charset="-78"/>
              </a:rPr>
              <a:t>بوم آوردی مصالح و استفاده از خشت و آجر</a:t>
            </a:r>
            <a:endParaRPr lang="fa-IR" sz="2000" b="1" dirty="0">
              <a:solidFill>
                <a:srgbClr val="D53DD0">
                  <a:lumMod val="50000"/>
                </a:srgbClr>
              </a:solidFill>
              <a:cs typeface="B Nazanin" panose="00000400000000000000" pitchFamily="2" charset="-78"/>
            </a:endParaRPr>
          </a:p>
        </p:txBody>
      </p:sp>
      <p:sp>
        <p:nvSpPr>
          <p:cNvPr id="34" name="Rectangle 33"/>
          <p:cNvSpPr/>
          <p:nvPr/>
        </p:nvSpPr>
        <p:spPr>
          <a:xfrm>
            <a:off x="536714" y="4267653"/>
            <a:ext cx="2123900" cy="1364068"/>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000" b="1" dirty="0">
                <a:solidFill>
                  <a:srgbClr val="D53DD0">
                    <a:lumMod val="50000"/>
                  </a:srgbClr>
                </a:solidFill>
                <a:cs typeface="B Nazanin" panose="00000400000000000000" pitchFamily="2" charset="-78"/>
              </a:rPr>
              <a:t>بازیافت مصالح و مرمت ابنیه و استفاده مجدد از بناها با تغییر کاربری آنها</a:t>
            </a:r>
            <a:endParaRPr lang="fa-IR" sz="2000" b="1" dirty="0">
              <a:solidFill>
                <a:srgbClr val="D53DD0">
                  <a:lumMod val="50000"/>
                </a:srgbClr>
              </a:solidFill>
              <a:cs typeface="B Nazanin" panose="00000400000000000000" pitchFamily="2" charset="-78"/>
            </a:endParaRPr>
          </a:p>
        </p:txBody>
      </p:sp>
      <p:sp>
        <p:nvSpPr>
          <p:cNvPr id="36" name="Right Arrow 35"/>
          <p:cNvSpPr/>
          <p:nvPr/>
        </p:nvSpPr>
        <p:spPr>
          <a:xfrm rot="5400000">
            <a:off x="1238356" y="3149505"/>
            <a:ext cx="720614" cy="985897"/>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Tree>
    <p:extLst>
      <p:ext uri="{BB962C8B-B14F-4D97-AF65-F5344CB8AC3E}">
        <p14:creationId xmlns:p14="http://schemas.microsoft.com/office/powerpoint/2010/main" val="203363542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شهر یزد</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21" name="Rectangle 20"/>
          <p:cNvSpPr/>
          <p:nvPr/>
        </p:nvSpPr>
        <p:spPr>
          <a:xfrm>
            <a:off x="9760225" y="2604089"/>
            <a:ext cx="1604879" cy="576431"/>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پیدایش یزد</a:t>
            </a:r>
          </a:p>
        </p:txBody>
      </p:sp>
      <p:sp>
        <p:nvSpPr>
          <p:cNvPr id="4" name="Right Arrow 3"/>
          <p:cNvSpPr/>
          <p:nvPr/>
        </p:nvSpPr>
        <p:spPr>
          <a:xfrm rot="10800000">
            <a:off x="8665802" y="2682742"/>
            <a:ext cx="816127" cy="419124"/>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dirty="0">
              <a:solidFill>
                <a:prstClr val="white"/>
              </a:solidFill>
            </a:endParaRPr>
          </a:p>
        </p:txBody>
      </p:sp>
      <p:sp>
        <p:nvSpPr>
          <p:cNvPr id="5" name="Rectangle 4"/>
          <p:cNvSpPr/>
          <p:nvPr/>
        </p:nvSpPr>
        <p:spPr>
          <a:xfrm>
            <a:off x="6921775" y="2604089"/>
            <a:ext cx="1604879" cy="576431"/>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پیش از اسلام</a:t>
            </a:r>
          </a:p>
        </p:txBody>
      </p:sp>
      <p:sp>
        <p:nvSpPr>
          <p:cNvPr id="6" name="Right Arrow 5"/>
          <p:cNvSpPr/>
          <p:nvPr/>
        </p:nvSpPr>
        <p:spPr>
          <a:xfrm flipH="1">
            <a:off x="5534047" y="2504248"/>
            <a:ext cx="1263587" cy="77611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fa-IR" sz="2000" b="1" dirty="0">
                <a:solidFill>
                  <a:prstClr val="white"/>
                </a:solidFill>
              </a:rPr>
              <a:t>رشد</a:t>
            </a:r>
            <a:endParaRPr lang="fa-IR" sz="2000" b="1" dirty="0">
              <a:solidFill>
                <a:prstClr val="white"/>
              </a:solidFill>
            </a:endParaRPr>
          </a:p>
        </p:txBody>
      </p:sp>
      <p:sp>
        <p:nvSpPr>
          <p:cNvPr id="7" name="Rectangle 6"/>
          <p:cNvSpPr/>
          <p:nvPr/>
        </p:nvSpPr>
        <p:spPr>
          <a:xfrm>
            <a:off x="655983" y="2216032"/>
            <a:ext cx="4878065" cy="576431"/>
          </a:xfrm>
          <a:prstGeom prst="rect">
            <a:avLst/>
          </a:prstGeom>
          <a:solidFill>
            <a:schemeClr val="accent3"/>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توسعه ارگانیک بخصوص تا پیش از اصلاحات ارضی</a:t>
            </a:r>
          </a:p>
        </p:txBody>
      </p:sp>
      <p:sp>
        <p:nvSpPr>
          <p:cNvPr id="8" name="Rectangle 7"/>
          <p:cNvSpPr/>
          <p:nvPr/>
        </p:nvSpPr>
        <p:spPr>
          <a:xfrm>
            <a:off x="655983" y="2992143"/>
            <a:ext cx="4878065" cy="576431"/>
          </a:xfrm>
          <a:prstGeom prst="rect">
            <a:avLst/>
          </a:prstGeom>
          <a:solidFill>
            <a:schemeClr val="accent3"/>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گسترش نواحی و مساحت شهر با ارائه طرح جامع</a:t>
            </a:r>
          </a:p>
        </p:txBody>
      </p:sp>
      <p:sp>
        <p:nvSpPr>
          <p:cNvPr id="9" name="Rectangle 8"/>
          <p:cNvSpPr/>
          <p:nvPr/>
        </p:nvSpPr>
        <p:spPr>
          <a:xfrm>
            <a:off x="655983" y="3912152"/>
            <a:ext cx="10709121" cy="1037537"/>
          </a:xfrm>
          <a:prstGeom prst="rect">
            <a:avLst/>
          </a:prstGeom>
          <a:no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800" dirty="0">
                <a:solidFill>
                  <a:prstClr val="black"/>
                </a:solidFill>
                <a:cs typeface="B Nazanin" panose="00000400000000000000" pitchFamily="2" charset="-78"/>
              </a:rPr>
              <a:t>بافت تاریخی شهر یزد با الگوی بافت ارگانیک و بافت میانی سنتی آن، از نظر معیار های فشردگی و پایداری شهری، از ویژگی های بارزی برخوردار است.</a:t>
            </a:r>
          </a:p>
        </p:txBody>
      </p:sp>
      <p:sp>
        <p:nvSpPr>
          <p:cNvPr id="10" name="Rectangle 9"/>
          <p:cNvSpPr/>
          <p:nvPr/>
        </p:nvSpPr>
        <p:spPr>
          <a:xfrm>
            <a:off x="655983" y="5088835"/>
            <a:ext cx="10709121" cy="1117595"/>
          </a:xfrm>
          <a:prstGeom prst="rect">
            <a:avLst/>
          </a:prstGeom>
          <a:no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800" dirty="0">
                <a:solidFill>
                  <a:prstClr val="black"/>
                </a:solidFill>
                <a:cs typeface="B Nazanin" panose="00000400000000000000" pitchFamily="2" charset="-78"/>
              </a:rPr>
              <a:t>روند تحولات شهر علاوه بر گسترش افقی و رشد بی قواره شهری، تحولاتی نیز در گونه بندی و شکل بافت را شاهد بوده که نشانگر فاصله گرفتن شهر از الگوی پایدار و فشرده سابق خود است.</a:t>
            </a:r>
          </a:p>
        </p:txBody>
      </p:sp>
    </p:spTree>
    <p:extLst>
      <p:ext uri="{BB962C8B-B14F-4D97-AF65-F5344CB8AC3E}">
        <p14:creationId xmlns:p14="http://schemas.microsoft.com/office/powerpoint/2010/main" val="179364434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7322" y="625313"/>
            <a:ext cx="11076389"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محله گازرگاه یزد؛ نمونه ای از بافت سنتی و فشرده شهری</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pic>
        <p:nvPicPr>
          <p:cNvPr id="10" name="Picture 9"/>
          <p:cNvPicPr>
            <a:picLocks noChangeAspect="1"/>
          </p:cNvPicPr>
          <p:nvPr/>
        </p:nvPicPr>
        <p:blipFill rotWithShape="1">
          <a:blip r:embed="rId2" cstate="email">
            <a:duotone>
              <a:schemeClr val="accent2">
                <a:shade val="45000"/>
                <a:satMod val="135000"/>
              </a:schemeClr>
              <a:prstClr val="white"/>
            </a:duotone>
            <a:lum bright="-20000" contrast="40000"/>
            <a:extLst>
              <a:ext uri="{28A0092B-C50C-407E-A947-70E740481C1C}">
                <a14:useLocalDpi xmlns:a14="http://schemas.microsoft.com/office/drawing/2010/main"/>
              </a:ext>
            </a:extLst>
          </a:blip>
          <a:srcRect l="2202" t="34128" r="48480" b="5172"/>
          <a:stretch/>
        </p:blipFill>
        <p:spPr>
          <a:xfrm>
            <a:off x="838564" y="1967986"/>
            <a:ext cx="2925424" cy="4291611"/>
          </a:xfrm>
          <a:prstGeom prst="rect">
            <a:avLst/>
          </a:prstGeom>
        </p:spPr>
      </p:pic>
      <p:pic>
        <p:nvPicPr>
          <p:cNvPr id="11" name="Picture 10"/>
          <p:cNvPicPr>
            <a:picLocks noChangeAspect="1"/>
          </p:cNvPicPr>
          <p:nvPr/>
        </p:nvPicPr>
        <p:blipFill rotWithShape="1">
          <a:blip r:embed="rId3" cstate="email">
            <a:duotone>
              <a:schemeClr val="accent2">
                <a:shade val="45000"/>
                <a:satMod val="135000"/>
              </a:schemeClr>
              <a:prstClr val="white"/>
            </a:duotone>
            <a:lum bright="-20000" contrast="40000"/>
            <a:extLst>
              <a:ext uri="{28A0092B-C50C-407E-A947-70E740481C1C}">
                <a14:useLocalDpi xmlns:a14="http://schemas.microsoft.com/office/drawing/2010/main"/>
              </a:ext>
            </a:extLst>
          </a:blip>
          <a:srcRect l="3224" t="2061" r="48039" b="6945"/>
          <a:stretch/>
        </p:blipFill>
        <p:spPr>
          <a:xfrm>
            <a:off x="4552122" y="1959971"/>
            <a:ext cx="3002769" cy="4285875"/>
          </a:xfrm>
          <a:prstGeom prst="rect">
            <a:avLst/>
          </a:prstGeom>
        </p:spPr>
      </p:pic>
      <p:sp>
        <p:nvSpPr>
          <p:cNvPr id="13" name="Rectangle 12"/>
          <p:cNvSpPr/>
          <p:nvPr/>
        </p:nvSpPr>
        <p:spPr>
          <a:xfrm>
            <a:off x="838564" y="3937948"/>
            <a:ext cx="2925423" cy="351534"/>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تعداد خانوار</a:t>
            </a:r>
            <a:endParaRPr lang="fa-IR" sz="2400" dirty="0">
              <a:solidFill>
                <a:prstClr val="black"/>
              </a:solidFill>
              <a:cs typeface="B Nazanin" panose="00000400000000000000" pitchFamily="2" charset="-78"/>
            </a:endParaRPr>
          </a:p>
        </p:txBody>
      </p:sp>
      <p:sp>
        <p:nvSpPr>
          <p:cNvPr id="14" name="Rectangle 13"/>
          <p:cNvSpPr/>
          <p:nvPr/>
        </p:nvSpPr>
        <p:spPr>
          <a:xfrm>
            <a:off x="838564" y="6219296"/>
            <a:ext cx="2925423" cy="351534"/>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جمعیت</a:t>
            </a:r>
            <a:endParaRPr lang="fa-IR" sz="2400" dirty="0">
              <a:solidFill>
                <a:prstClr val="black"/>
              </a:solidFill>
              <a:cs typeface="B Nazanin" panose="00000400000000000000" pitchFamily="2" charset="-78"/>
            </a:endParaRPr>
          </a:p>
        </p:txBody>
      </p:sp>
      <p:sp>
        <p:nvSpPr>
          <p:cNvPr id="15" name="Rectangle 14"/>
          <p:cNvSpPr/>
          <p:nvPr/>
        </p:nvSpPr>
        <p:spPr>
          <a:xfrm>
            <a:off x="4615848" y="3937948"/>
            <a:ext cx="2939043" cy="351534"/>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طبقات</a:t>
            </a:r>
            <a:endParaRPr lang="fa-IR" sz="2400" dirty="0">
              <a:solidFill>
                <a:prstClr val="black"/>
              </a:solidFill>
              <a:cs typeface="B Nazanin" panose="00000400000000000000" pitchFamily="2" charset="-78"/>
            </a:endParaRPr>
          </a:p>
        </p:txBody>
      </p:sp>
      <p:sp>
        <p:nvSpPr>
          <p:cNvPr id="16" name="Rectangle 15"/>
          <p:cNvSpPr/>
          <p:nvPr/>
        </p:nvSpPr>
        <p:spPr>
          <a:xfrm>
            <a:off x="4615848" y="6219296"/>
            <a:ext cx="2939043" cy="351534"/>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تراکم ساختمانی</a:t>
            </a:r>
            <a:endParaRPr lang="fa-IR" sz="2400" dirty="0">
              <a:solidFill>
                <a:prstClr val="black"/>
              </a:solidFill>
              <a:cs typeface="B Nazanin" panose="00000400000000000000" pitchFamily="2" charset="-78"/>
            </a:endParaRPr>
          </a:p>
        </p:txBody>
      </p:sp>
      <p:sp>
        <p:nvSpPr>
          <p:cNvPr id="18" name="Rectangle 17"/>
          <p:cNvSpPr/>
          <p:nvPr/>
        </p:nvSpPr>
        <p:spPr>
          <a:xfrm>
            <a:off x="8406751" y="6214790"/>
            <a:ext cx="2958354" cy="351534"/>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سطح اشغال</a:t>
            </a:r>
            <a:endParaRPr lang="fa-IR" sz="2400" dirty="0">
              <a:solidFill>
                <a:prstClr val="black"/>
              </a:solidFill>
              <a:cs typeface="B Nazanin" panose="00000400000000000000" pitchFamily="2" charset="-78"/>
            </a:endParaRPr>
          </a:p>
        </p:txBody>
      </p:sp>
      <p:grpSp>
        <p:nvGrpSpPr>
          <p:cNvPr id="20" name="Group 19"/>
          <p:cNvGrpSpPr/>
          <p:nvPr/>
        </p:nvGrpSpPr>
        <p:grpSpPr>
          <a:xfrm>
            <a:off x="8406751" y="4289482"/>
            <a:ext cx="2958354" cy="1925308"/>
            <a:chOff x="7452594" y="4289482"/>
            <a:chExt cx="2958354" cy="1925308"/>
          </a:xfrm>
        </p:grpSpPr>
        <p:pic>
          <p:nvPicPr>
            <p:cNvPr id="17" name="Picture 16"/>
            <p:cNvPicPr>
              <a:picLocks noChangeAspect="1"/>
            </p:cNvPicPr>
            <p:nvPr/>
          </p:nvPicPr>
          <p:blipFill rotWithShape="1">
            <a:blip r:embed="rId2" cstate="email">
              <a:duotone>
                <a:schemeClr val="accent2">
                  <a:shade val="45000"/>
                  <a:satMod val="135000"/>
                </a:schemeClr>
                <a:prstClr val="white"/>
              </a:duotone>
              <a:lum bright="-20000" contrast="40000"/>
              <a:extLst>
                <a:ext uri="{28A0092B-C50C-407E-A947-70E740481C1C}">
                  <a14:useLocalDpi xmlns:a14="http://schemas.microsoft.com/office/drawing/2010/main"/>
                </a:ext>
              </a:extLst>
            </a:blip>
            <a:srcRect l="1896" t="2276" r="48231" b="70493"/>
            <a:stretch/>
          </p:blipFill>
          <p:spPr>
            <a:xfrm>
              <a:off x="7452594" y="4289482"/>
              <a:ext cx="2958354" cy="1925308"/>
            </a:xfrm>
            <a:prstGeom prst="rect">
              <a:avLst/>
            </a:prstGeom>
          </p:spPr>
        </p:pic>
        <p:sp>
          <p:nvSpPr>
            <p:cNvPr id="2" name="Rectangle 1"/>
            <p:cNvSpPr/>
            <p:nvPr/>
          </p:nvSpPr>
          <p:spPr>
            <a:xfrm>
              <a:off x="9493623" y="4391193"/>
              <a:ext cx="766483" cy="233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sp>
        <p:nvSpPr>
          <p:cNvPr id="21" name="Rectangle 20"/>
          <p:cNvSpPr/>
          <p:nvPr/>
        </p:nvSpPr>
        <p:spPr>
          <a:xfrm>
            <a:off x="8406751" y="1967986"/>
            <a:ext cx="2958354" cy="1969962"/>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fa-IR" sz="2400" dirty="0">
                <a:solidFill>
                  <a:prstClr val="black"/>
                </a:solidFill>
                <a:cs typeface="B Nazanin" panose="00000400000000000000" pitchFamily="2" charset="-78"/>
              </a:rPr>
              <a:t>بزرن گازرگاه واقع در بافت تاریخی شهر بزد و از مناطق مرکزی آن</a:t>
            </a:r>
          </a:p>
          <a:p>
            <a:pPr marL="342900" indent="-342900" algn="justLow">
              <a:buFont typeface="Arial" panose="020B0604020202020204" pitchFamily="34" charset="0"/>
              <a:buChar char="•"/>
            </a:pPr>
            <a:r>
              <a:rPr lang="fa-IR" sz="2400" dirty="0">
                <a:solidFill>
                  <a:prstClr val="black"/>
                </a:solidFill>
                <a:cs typeface="B Nazanin" panose="00000400000000000000" pitchFamily="2" charset="-78"/>
              </a:rPr>
              <a:t>وسعت 70 هکتار با چهار زیر محله</a:t>
            </a:r>
          </a:p>
        </p:txBody>
      </p:sp>
    </p:spTree>
    <p:extLst>
      <p:ext uri="{BB962C8B-B14F-4D97-AF65-F5344CB8AC3E}">
        <p14:creationId xmlns:p14="http://schemas.microsoft.com/office/powerpoint/2010/main" val="54493554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email">
            <a:duotone>
              <a:schemeClr val="accent2">
                <a:shade val="45000"/>
                <a:satMod val="135000"/>
              </a:schemeClr>
              <a:prstClr val="white"/>
            </a:duotone>
            <a:lum bright="-20000" contrast="40000"/>
            <a:extLst>
              <a:ext uri="{28A0092B-C50C-407E-A947-70E740481C1C}">
                <a14:useLocalDpi xmlns:a14="http://schemas.microsoft.com/office/drawing/2010/main"/>
              </a:ext>
            </a:extLst>
          </a:blip>
          <a:srcRect t="1399" r="2228" b="6701"/>
          <a:stretch/>
        </p:blipFill>
        <p:spPr>
          <a:xfrm>
            <a:off x="4566593" y="1987439"/>
            <a:ext cx="3020822" cy="4485749"/>
          </a:xfrm>
          <a:prstGeom prst="rect">
            <a:avLst/>
          </a:prstGeom>
        </p:spPr>
      </p:pic>
      <p:pic>
        <p:nvPicPr>
          <p:cNvPr id="19" name="Picture 18"/>
          <p:cNvPicPr>
            <a:picLocks noChangeAspect="1"/>
          </p:cNvPicPr>
          <p:nvPr/>
        </p:nvPicPr>
        <p:blipFill rotWithShape="1">
          <a:blip r:embed="rId3" cstate="email">
            <a:duotone>
              <a:schemeClr val="accent2">
                <a:shade val="45000"/>
                <a:satMod val="135000"/>
              </a:schemeClr>
              <a:prstClr val="white"/>
            </a:duotone>
            <a:lum bright="-20000" contrast="40000"/>
            <a:extLst>
              <a:ext uri="{28A0092B-C50C-407E-A947-70E740481C1C}">
                <a14:useLocalDpi xmlns:a14="http://schemas.microsoft.com/office/drawing/2010/main"/>
              </a:ext>
            </a:extLst>
          </a:blip>
          <a:srcRect l="1861" r="5178" b="70989"/>
          <a:stretch/>
        </p:blipFill>
        <p:spPr>
          <a:xfrm>
            <a:off x="8406470" y="4248988"/>
            <a:ext cx="2958635" cy="2195411"/>
          </a:xfrm>
          <a:prstGeom prst="rect">
            <a:avLst/>
          </a:prstGeom>
        </p:spPr>
      </p:pic>
      <p:pic>
        <p:nvPicPr>
          <p:cNvPr id="4" name="Picture 3"/>
          <p:cNvPicPr>
            <a:picLocks noChangeAspect="1"/>
          </p:cNvPicPr>
          <p:nvPr/>
        </p:nvPicPr>
        <p:blipFill rotWithShape="1">
          <a:blip r:embed="rId3" cstate="email">
            <a:duotone>
              <a:schemeClr val="accent2">
                <a:shade val="45000"/>
                <a:satMod val="135000"/>
              </a:schemeClr>
              <a:prstClr val="white"/>
            </a:duotone>
            <a:lum bright="-20000" contrast="40000"/>
            <a:extLst>
              <a:ext uri="{28A0092B-C50C-407E-A947-70E740481C1C}">
                <a14:useLocalDpi xmlns:a14="http://schemas.microsoft.com/office/drawing/2010/main"/>
              </a:ext>
            </a:extLst>
          </a:blip>
          <a:srcRect t="32971" b="5928"/>
          <a:stretch/>
        </p:blipFill>
        <p:spPr>
          <a:xfrm>
            <a:off x="805975" y="1959970"/>
            <a:ext cx="3143454" cy="4501541"/>
          </a:xfrm>
          <a:prstGeom prst="rect">
            <a:avLst/>
          </a:prstGeom>
        </p:spPr>
      </p:pic>
      <p:sp>
        <p:nvSpPr>
          <p:cNvPr id="3" name="TextBox 2"/>
          <p:cNvSpPr txBox="1"/>
          <p:nvPr/>
        </p:nvSpPr>
        <p:spPr>
          <a:xfrm>
            <a:off x="437322" y="625313"/>
            <a:ext cx="11076389"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محله فرودگاه یزد؛ نمونه ای از بافت نوساز و پراکنده شهری</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3" name="Rectangle 12"/>
          <p:cNvSpPr/>
          <p:nvPr/>
        </p:nvSpPr>
        <p:spPr>
          <a:xfrm>
            <a:off x="805976" y="4043973"/>
            <a:ext cx="2958012" cy="342783"/>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تعداد خانوار</a:t>
            </a:r>
            <a:endParaRPr lang="fa-IR" sz="2400" dirty="0">
              <a:solidFill>
                <a:prstClr val="black"/>
              </a:solidFill>
              <a:cs typeface="B Nazanin" panose="00000400000000000000" pitchFamily="2" charset="-78"/>
            </a:endParaRPr>
          </a:p>
        </p:txBody>
      </p:sp>
      <p:sp>
        <p:nvSpPr>
          <p:cNvPr id="14" name="Rectangle 13"/>
          <p:cNvSpPr/>
          <p:nvPr/>
        </p:nvSpPr>
        <p:spPr>
          <a:xfrm>
            <a:off x="805976" y="6461510"/>
            <a:ext cx="2958012" cy="342783"/>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جمعیت</a:t>
            </a:r>
            <a:endParaRPr lang="fa-IR" sz="2400" dirty="0">
              <a:solidFill>
                <a:prstClr val="black"/>
              </a:solidFill>
              <a:cs typeface="B Nazanin" panose="00000400000000000000" pitchFamily="2" charset="-78"/>
            </a:endParaRPr>
          </a:p>
        </p:txBody>
      </p:sp>
      <p:sp>
        <p:nvSpPr>
          <p:cNvPr id="15" name="Rectangle 14"/>
          <p:cNvSpPr/>
          <p:nvPr/>
        </p:nvSpPr>
        <p:spPr>
          <a:xfrm>
            <a:off x="4514049" y="4043972"/>
            <a:ext cx="3142359" cy="342783"/>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طبقات</a:t>
            </a:r>
            <a:endParaRPr lang="fa-IR" sz="2400" dirty="0">
              <a:solidFill>
                <a:prstClr val="black"/>
              </a:solidFill>
              <a:cs typeface="B Nazanin" panose="00000400000000000000" pitchFamily="2" charset="-78"/>
            </a:endParaRPr>
          </a:p>
        </p:txBody>
      </p:sp>
      <p:sp>
        <p:nvSpPr>
          <p:cNvPr id="16" name="Rectangle 15"/>
          <p:cNvSpPr/>
          <p:nvPr/>
        </p:nvSpPr>
        <p:spPr>
          <a:xfrm>
            <a:off x="4566592" y="6442056"/>
            <a:ext cx="3089817" cy="362237"/>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تراکم ساختمانی</a:t>
            </a:r>
            <a:endParaRPr lang="fa-IR" sz="2400" dirty="0">
              <a:solidFill>
                <a:prstClr val="black"/>
              </a:solidFill>
              <a:cs typeface="B Nazanin" panose="00000400000000000000" pitchFamily="2" charset="-78"/>
            </a:endParaRPr>
          </a:p>
        </p:txBody>
      </p:sp>
      <p:sp>
        <p:nvSpPr>
          <p:cNvPr id="18" name="Rectangle 17"/>
          <p:cNvSpPr/>
          <p:nvPr/>
        </p:nvSpPr>
        <p:spPr>
          <a:xfrm>
            <a:off x="8406751" y="6444399"/>
            <a:ext cx="2958354" cy="351534"/>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400" dirty="0">
                <a:solidFill>
                  <a:prstClr val="black"/>
                </a:solidFill>
                <a:cs typeface="B Nazanin" panose="00000400000000000000" pitchFamily="2" charset="-78"/>
              </a:rPr>
              <a:t>سطح اشغال</a:t>
            </a:r>
            <a:endParaRPr lang="fa-IR" sz="2400" dirty="0">
              <a:solidFill>
                <a:prstClr val="black"/>
              </a:solidFill>
              <a:cs typeface="B Nazanin" panose="00000400000000000000" pitchFamily="2" charset="-78"/>
            </a:endParaRPr>
          </a:p>
        </p:txBody>
      </p:sp>
      <p:sp>
        <p:nvSpPr>
          <p:cNvPr id="21" name="Rectangle 20"/>
          <p:cNvSpPr/>
          <p:nvPr/>
        </p:nvSpPr>
        <p:spPr>
          <a:xfrm>
            <a:off x="8406751" y="1967985"/>
            <a:ext cx="2958354" cy="21759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fa-IR" sz="2400" dirty="0">
                <a:solidFill>
                  <a:prstClr val="black"/>
                </a:solidFill>
                <a:cs typeface="B Nazanin" panose="00000400000000000000" pitchFamily="2" charset="-78"/>
              </a:rPr>
              <a:t>محدوده فرودگاه از سال 89 در محدوده قانونی یزد قرار گرفته است</a:t>
            </a:r>
          </a:p>
          <a:p>
            <a:pPr marL="342900" indent="-342900" algn="justLow">
              <a:buFont typeface="Arial" panose="020B0604020202020204" pitchFamily="34" charset="0"/>
              <a:buChar char="•"/>
            </a:pPr>
            <a:r>
              <a:rPr lang="fa-IR" sz="2400" dirty="0">
                <a:solidFill>
                  <a:prstClr val="black"/>
                </a:solidFill>
                <a:cs typeface="B Nazanin" panose="00000400000000000000" pitchFamily="2" charset="-78"/>
              </a:rPr>
              <a:t>جمعیت 8962 نفر و بعد خانوار 3.56 و تراکم 112 نفر در هکتار است</a:t>
            </a:r>
          </a:p>
        </p:txBody>
      </p:sp>
    </p:spTree>
    <p:extLst>
      <p:ext uri="{BB962C8B-B14F-4D97-AF65-F5344CB8AC3E}">
        <p14:creationId xmlns:p14="http://schemas.microsoft.com/office/powerpoint/2010/main" val="245404684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73802" y="625313"/>
            <a:ext cx="10839909"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مقایسه بافت سنتی و جدید یزد از نظر فشردگی </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pic>
        <p:nvPicPr>
          <p:cNvPr id="4" name="Picture 3"/>
          <p:cNvPicPr>
            <a:picLocks noChangeAspect="1"/>
          </p:cNvPicPr>
          <p:nvPr/>
        </p:nvPicPr>
        <p:blipFill rotWithShape="1">
          <a:blip r:embed="rId2">
            <a:lum bright="-20000" contrast="40000"/>
          </a:blip>
          <a:srcRect l="50757" r="2600" b="64049"/>
          <a:stretch/>
        </p:blipFill>
        <p:spPr>
          <a:xfrm>
            <a:off x="885384" y="1983904"/>
            <a:ext cx="3336420" cy="2281162"/>
          </a:xfrm>
          <a:prstGeom prst="rect">
            <a:avLst/>
          </a:prstGeom>
        </p:spPr>
      </p:pic>
      <p:pic>
        <p:nvPicPr>
          <p:cNvPr id="5" name="Picture 4"/>
          <p:cNvPicPr>
            <a:picLocks noChangeAspect="1"/>
          </p:cNvPicPr>
          <p:nvPr/>
        </p:nvPicPr>
        <p:blipFill rotWithShape="1">
          <a:blip r:embed="rId2">
            <a:lum bright="-20000" contrast="40000"/>
          </a:blip>
          <a:srcRect l="2713" r="51245" b="64500"/>
          <a:stretch/>
        </p:blipFill>
        <p:spPr>
          <a:xfrm>
            <a:off x="952810" y="4467668"/>
            <a:ext cx="3293461" cy="2252522"/>
          </a:xfrm>
          <a:prstGeom prst="rect">
            <a:avLst/>
          </a:prstGeom>
        </p:spPr>
      </p:pic>
      <p:pic>
        <p:nvPicPr>
          <p:cNvPr id="6" name="Picture 5"/>
          <p:cNvPicPr>
            <a:picLocks noChangeAspect="1"/>
          </p:cNvPicPr>
          <p:nvPr/>
        </p:nvPicPr>
        <p:blipFill rotWithShape="1">
          <a:blip r:embed="rId2">
            <a:lum bright="-20000" contrast="40000"/>
          </a:blip>
          <a:srcRect l="10410" t="36490" r="9716" b="1448"/>
          <a:stretch/>
        </p:blipFill>
        <p:spPr>
          <a:xfrm>
            <a:off x="4822376" y="1983904"/>
            <a:ext cx="6871921" cy="4736286"/>
          </a:xfrm>
          <a:prstGeom prst="rect">
            <a:avLst/>
          </a:prstGeom>
        </p:spPr>
      </p:pic>
      <p:sp>
        <p:nvSpPr>
          <p:cNvPr id="7" name="Rectangle 6"/>
          <p:cNvSpPr/>
          <p:nvPr/>
        </p:nvSpPr>
        <p:spPr>
          <a:xfrm>
            <a:off x="3365770" y="1983904"/>
            <a:ext cx="661480" cy="2923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8" name="Rectangle 7"/>
          <p:cNvSpPr/>
          <p:nvPr/>
        </p:nvSpPr>
        <p:spPr>
          <a:xfrm>
            <a:off x="3365770" y="4427842"/>
            <a:ext cx="661480" cy="2923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9" name="Rectangle 8"/>
          <p:cNvSpPr/>
          <p:nvPr/>
        </p:nvSpPr>
        <p:spPr>
          <a:xfrm>
            <a:off x="9649837" y="6461300"/>
            <a:ext cx="836580" cy="2588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336945196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73802" y="625313"/>
            <a:ext cx="10839909"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مقایسه بافت سنتی و جدید یزد از نظر فشردگی </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pic>
        <p:nvPicPr>
          <p:cNvPr id="2" name="Picture 1"/>
          <p:cNvPicPr>
            <a:picLocks noChangeAspect="1"/>
          </p:cNvPicPr>
          <p:nvPr/>
        </p:nvPicPr>
        <p:blipFill rotWithShape="1">
          <a:blip r:embed="rId2" cstate="email">
            <a:duotone>
              <a:schemeClr val="accent1">
                <a:shade val="45000"/>
                <a:satMod val="135000"/>
              </a:schemeClr>
              <a:prstClr val="white"/>
            </a:duotone>
            <a:lum bright="-20000" contrast="40000"/>
            <a:extLst>
              <a:ext uri="{28A0092B-C50C-407E-A947-70E740481C1C}">
                <a14:useLocalDpi xmlns:a14="http://schemas.microsoft.com/office/drawing/2010/main"/>
              </a:ext>
            </a:extLst>
          </a:blip>
          <a:srcRect l="1594" r="47192"/>
          <a:stretch/>
        </p:blipFill>
        <p:spPr>
          <a:xfrm>
            <a:off x="1527956" y="1861189"/>
            <a:ext cx="3663609" cy="2510147"/>
          </a:xfrm>
          <a:prstGeom prst="rect">
            <a:avLst/>
          </a:prstGeom>
        </p:spPr>
      </p:pic>
      <p:pic>
        <p:nvPicPr>
          <p:cNvPr id="11" name="Picture 10"/>
          <p:cNvPicPr>
            <a:picLocks noChangeAspect="1"/>
          </p:cNvPicPr>
          <p:nvPr/>
        </p:nvPicPr>
        <p:blipFill rotWithShape="1">
          <a:blip r:embed="rId2" cstate="email">
            <a:duotone>
              <a:schemeClr val="accent1">
                <a:shade val="45000"/>
                <a:satMod val="135000"/>
              </a:schemeClr>
              <a:prstClr val="white"/>
            </a:duotone>
            <a:lum bright="-20000" contrast="40000"/>
            <a:extLst>
              <a:ext uri="{28A0092B-C50C-407E-A947-70E740481C1C}">
                <a14:useLocalDpi xmlns:a14="http://schemas.microsoft.com/office/drawing/2010/main"/>
              </a:ext>
            </a:extLst>
          </a:blip>
          <a:srcRect l="52603" r="1100"/>
          <a:stretch/>
        </p:blipFill>
        <p:spPr>
          <a:xfrm>
            <a:off x="3359760" y="4332426"/>
            <a:ext cx="3663609" cy="2510147"/>
          </a:xfrm>
          <a:prstGeom prst="rect">
            <a:avLst/>
          </a:prstGeom>
        </p:spPr>
      </p:pic>
      <p:sp>
        <p:nvSpPr>
          <p:cNvPr id="12" name="Rectangle 11"/>
          <p:cNvSpPr/>
          <p:nvPr/>
        </p:nvSpPr>
        <p:spPr>
          <a:xfrm>
            <a:off x="7412476" y="2023353"/>
            <a:ext cx="3618689" cy="470818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
              <a:lnSpc>
                <a:spcPct val="150000"/>
              </a:lnSpc>
              <a:buFont typeface="Arial" panose="020B0604020202020204" pitchFamily="34" charset="0"/>
              <a:buChar char="•"/>
            </a:pPr>
            <a:r>
              <a:rPr lang="fa-IR" dirty="0">
                <a:solidFill>
                  <a:prstClr val="black"/>
                </a:solidFill>
                <a:cs typeface="B Nazanin" panose="00000400000000000000" pitchFamily="2" charset="-78"/>
              </a:rPr>
              <a:t>با وجود محدودیت تراکم ارتفاعی در بافت تاریخی یزد، فشردگی بافت تاریخی بیش از بافت نوساز است</a:t>
            </a:r>
            <a:r>
              <a:rPr lang="fa-IR" dirty="0">
                <a:solidFill>
                  <a:prstClr val="black"/>
                </a:solidFill>
                <a:cs typeface="B Nazanin" panose="00000400000000000000" pitchFamily="2" charset="-78"/>
              </a:rPr>
              <a:t>.</a:t>
            </a:r>
            <a:endParaRPr lang="fa-IR" dirty="0">
              <a:solidFill>
                <a:prstClr val="black"/>
              </a:solidFill>
              <a:cs typeface="B Nazanin" panose="00000400000000000000" pitchFamily="2" charset="-78"/>
            </a:endParaRPr>
          </a:p>
          <a:p>
            <a:pPr marL="342900" indent="-342900" algn="just">
              <a:lnSpc>
                <a:spcPct val="150000"/>
              </a:lnSpc>
              <a:buFont typeface="Arial" panose="020B0604020202020204" pitchFamily="34" charset="0"/>
              <a:buChar char="•"/>
            </a:pPr>
            <a:r>
              <a:rPr lang="fa-IR" dirty="0">
                <a:solidFill>
                  <a:prstClr val="black"/>
                </a:solidFill>
                <a:cs typeface="B Nazanin" panose="00000400000000000000" pitchFamily="2" charset="-78"/>
              </a:rPr>
              <a:t>توزیع وضعیت </a:t>
            </a:r>
            <a:r>
              <a:rPr lang="fa-IR" dirty="0">
                <a:solidFill>
                  <a:prstClr val="black"/>
                </a:solidFill>
                <a:cs typeface="B Nazanin" panose="00000400000000000000" pitchFamily="2" charset="-78"/>
              </a:rPr>
              <a:t>فشردگی در شهر یزد، </a:t>
            </a:r>
            <a:r>
              <a:rPr lang="fa-IR" dirty="0">
                <a:solidFill>
                  <a:prstClr val="black"/>
                </a:solidFill>
                <a:cs typeface="B Nazanin" panose="00000400000000000000" pitchFamily="2" charset="-78"/>
              </a:rPr>
              <a:t>تعادل بیشتر و رسیدن به توزیع نرمال در بافت تاریخی است</a:t>
            </a:r>
            <a:r>
              <a:rPr lang="fa-IR" dirty="0">
                <a:solidFill>
                  <a:prstClr val="black"/>
                </a:solidFill>
                <a:cs typeface="B Nazanin" panose="00000400000000000000" pitchFamily="2" charset="-78"/>
              </a:rPr>
              <a:t>.</a:t>
            </a:r>
          </a:p>
          <a:p>
            <a:pPr marL="342900" indent="-342900" algn="just">
              <a:lnSpc>
                <a:spcPct val="150000"/>
              </a:lnSpc>
              <a:buFont typeface="Arial" panose="020B0604020202020204" pitchFamily="34" charset="0"/>
              <a:buChar char="•"/>
            </a:pPr>
            <a:r>
              <a:rPr lang="fa-IR" dirty="0">
                <a:solidFill>
                  <a:prstClr val="black"/>
                </a:solidFill>
                <a:cs typeface="B Nazanin" panose="00000400000000000000" pitchFamily="2" charset="-78"/>
              </a:rPr>
              <a:t>با الگوبرداری از بافت تاریخی و معاصر سازی این الگوها می‏توان به فشردگی و پایداری بیشتر دست یافت.</a:t>
            </a:r>
            <a:endParaRPr lang="fa-IR" dirty="0">
              <a:solidFill>
                <a:prstClr val="black"/>
              </a:solidFill>
              <a:cs typeface="B Nazanin" panose="00000400000000000000" pitchFamily="2" charset="-78"/>
            </a:endParaRPr>
          </a:p>
        </p:txBody>
      </p:sp>
      <p:sp>
        <p:nvSpPr>
          <p:cNvPr id="14" name="Bent-Up Arrow 13"/>
          <p:cNvSpPr/>
          <p:nvPr/>
        </p:nvSpPr>
        <p:spPr>
          <a:xfrm rot="5400000" flipH="1" flipV="1">
            <a:off x="5531544" y="2310505"/>
            <a:ext cx="1540953" cy="1200111"/>
          </a:xfrm>
          <a:prstGeom prst="ben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5" name="Bent-Up Arrow 14"/>
          <p:cNvSpPr/>
          <p:nvPr/>
        </p:nvSpPr>
        <p:spPr>
          <a:xfrm rot="16200000" flipH="1" flipV="1">
            <a:off x="1357535" y="5006899"/>
            <a:ext cx="1540953" cy="1200111"/>
          </a:xfrm>
          <a:prstGeom prst="ben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61537639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33670" y="625313"/>
            <a:ext cx="10480041"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راهکارهای پیشنهادی جهت فشرده سازی بافت جدید یزد</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graphicFrame>
        <p:nvGraphicFramePr>
          <p:cNvPr id="2" name="Diagram 1"/>
          <p:cNvGraphicFramePr/>
          <p:nvPr>
            <p:extLst/>
          </p:nvPr>
        </p:nvGraphicFramePr>
        <p:xfrm>
          <a:off x="178904" y="1987826"/>
          <a:ext cx="5585792" cy="46117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Rectangle 10"/>
          <p:cNvSpPr/>
          <p:nvPr/>
        </p:nvSpPr>
        <p:spPr>
          <a:xfrm>
            <a:off x="6048102" y="3670663"/>
            <a:ext cx="5839098" cy="263869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
              <a:lnSpc>
                <a:spcPct val="150000"/>
              </a:lnSpc>
              <a:buFont typeface="Wingdings" panose="05000000000000000000" pitchFamily="2" charset="2"/>
              <a:buChar char="ü"/>
            </a:pPr>
            <a:endParaRPr lang="fa-IR" sz="2400" dirty="0">
              <a:solidFill>
                <a:prstClr val="black"/>
              </a:solidFill>
              <a:cs typeface="B Nazanin" panose="00000400000000000000" pitchFamily="2" charset="-78"/>
            </a:endParaRPr>
          </a:p>
          <a:p>
            <a:pPr marL="342900" indent="-342900" algn="just">
              <a:lnSpc>
                <a:spcPct val="150000"/>
              </a:lnSpc>
              <a:buFont typeface="Wingdings" panose="05000000000000000000" pitchFamily="2" charset="2"/>
              <a:buChar char="ü"/>
            </a:pPr>
            <a:endParaRPr lang="fa-IR" sz="2400" dirty="0">
              <a:solidFill>
                <a:prstClr val="black"/>
              </a:solidFill>
              <a:cs typeface="B Nazanin" panose="00000400000000000000" pitchFamily="2" charset="-78"/>
            </a:endParaRPr>
          </a:p>
          <a:p>
            <a:pPr marL="342900" indent="-342900" algn="just">
              <a:lnSpc>
                <a:spcPct val="150000"/>
              </a:lnSpc>
              <a:buFont typeface="Wingdings" panose="05000000000000000000" pitchFamily="2" charset="2"/>
              <a:buChar char="ü"/>
            </a:pPr>
            <a:endParaRPr lang="fa-IR" sz="2400" dirty="0">
              <a:solidFill>
                <a:prstClr val="black"/>
              </a:solidFill>
              <a:cs typeface="B Nazanin" panose="00000400000000000000" pitchFamily="2" charset="-78"/>
            </a:endParaRPr>
          </a:p>
          <a:p>
            <a:pPr marL="342900" indent="-342900" algn="just">
              <a:lnSpc>
                <a:spcPct val="150000"/>
              </a:lnSpc>
              <a:buFont typeface="Wingdings" panose="05000000000000000000" pitchFamily="2" charset="2"/>
              <a:buChar char="ü"/>
            </a:pPr>
            <a:r>
              <a:rPr lang="fa-IR" sz="2400" dirty="0">
                <a:solidFill>
                  <a:prstClr val="black"/>
                </a:solidFill>
                <a:cs typeface="B Nazanin" panose="00000400000000000000" pitchFamily="2" charset="-78"/>
              </a:rPr>
              <a:t>حومه گستری و توسعه بی رویه </a:t>
            </a:r>
          </a:p>
          <a:p>
            <a:pPr marL="342900" indent="-342900" algn="just">
              <a:lnSpc>
                <a:spcPct val="150000"/>
              </a:lnSpc>
              <a:buFont typeface="Wingdings" panose="05000000000000000000" pitchFamily="2" charset="2"/>
              <a:buChar char="ü"/>
            </a:pPr>
            <a:r>
              <a:rPr lang="fa-IR" sz="2400" dirty="0">
                <a:solidFill>
                  <a:prstClr val="black"/>
                </a:solidFill>
                <a:cs typeface="B Nazanin" panose="00000400000000000000" pitchFamily="2" charset="-78"/>
              </a:rPr>
              <a:t>توزیع نابرابر خدمات در بین نواحی</a:t>
            </a:r>
          </a:p>
          <a:p>
            <a:pPr marL="342900" indent="-342900" algn="just">
              <a:lnSpc>
                <a:spcPct val="150000"/>
              </a:lnSpc>
              <a:buFont typeface="Wingdings" panose="05000000000000000000" pitchFamily="2" charset="2"/>
              <a:buChar char="ü"/>
            </a:pPr>
            <a:r>
              <a:rPr lang="fa-IR" sz="2400" dirty="0">
                <a:solidFill>
                  <a:prstClr val="black"/>
                </a:solidFill>
                <a:cs typeface="B Nazanin" panose="00000400000000000000" pitchFamily="2" charset="-78"/>
              </a:rPr>
              <a:t>توزیع فضایی ناهماهنگ مساحت و جمعیت</a:t>
            </a:r>
          </a:p>
          <a:p>
            <a:pPr marL="342900" indent="-342900" algn="just">
              <a:lnSpc>
                <a:spcPct val="150000"/>
              </a:lnSpc>
              <a:buFont typeface="Wingdings" panose="05000000000000000000" pitchFamily="2" charset="2"/>
              <a:buChar char="ü"/>
            </a:pPr>
            <a:r>
              <a:rPr lang="fa-IR" sz="2400" dirty="0">
                <a:solidFill>
                  <a:prstClr val="black"/>
                </a:solidFill>
                <a:cs typeface="B Nazanin" panose="00000400000000000000" pitchFamily="2" charset="-78"/>
              </a:rPr>
              <a:t>خالی ماندن سطوح زیادی از شهر و ایجاد سطوح غیر فعال</a:t>
            </a:r>
          </a:p>
          <a:p>
            <a:pPr marL="342900" indent="-342900" algn="just">
              <a:lnSpc>
                <a:spcPct val="150000"/>
              </a:lnSpc>
              <a:buFont typeface="Wingdings" panose="05000000000000000000" pitchFamily="2" charset="2"/>
              <a:buChar char="ü"/>
            </a:pPr>
            <a:endParaRPr lang="fa-IR" sz="2400" dirty="0">
              <a:solidFill>
                <a:prstClr val="black"/>
              </a:solidFill>
              <a:cs typeface="B Nazanin" panose="00000400000000000000" pitchFamily="2" charset="-78"/>
            </a:endParaRPr>
          </a:p>
          <a:p>
            <a:pPr marL="342900" indent="-342900" algn="just">
              <a:lnSpc>
                <a:spcPct val="150000"/>
              </a:lnSpc>
              <a:buFont typeface="Wingdings" panose="05000000000000000000" pitchFamily="2" charset="2"/>
              <a:buChar char="ü"/>
            </a:pPr>
            <a:endParaRPr lang="fa-IR" sz="2400" dirty="0">
              <a:solidFill>
                <a:prstClr val="black"/>
              </a:solidFill>
              <a:cs typeface="B Nazanin" panose="00000400000000000000" pitchFamily="2" charset="-78"/>
            </a:endParaRPr>
          </a:p>
          <a:p>
            <a:pPr marL="342900" indent="-342900" algn="just">
              <a:lnSpc>
                <a:spcPct val="150000"/>
              </a:lnSpc>
              <a:buFont typeface="Wingdings" panose="05000000000000000000" pitchFamily="2" charset="2"/>
              <a:buChar char="ü"/>
            </a:pPr>
            <a:endParaRPr lang="fa-IR" sz="2400" dirty="0">
              <a:solidFill>
                <a:prstClr val="black"/>
              </a:solidFill>
              <a:cs typeface="B Nazanin" panose="00000400000000000000" pitchFamily="2" charset="-78"/>
            </a:endParaRPr>
          </a:p>
        </p:txBody>
      </p:sp>
      <p:sp>
        <p:nvSpPr>
          <p:cNvPr id="12" name="Rectangle 11"/>
          <p:cNvSpPr/>
          <p:nvPr/>
        </p:nvSpPr>
        <p:spPr>
          <a:xfrm>
            <a:off x="7171508" y="2206135"/>
            <a:ext cx="3585702" cy="576431"/>
          </a:xfrm>
          <a:prstGeom prst="rect">
            <a:avLst/>
          </a:prstGeom>
          <a:solidFill>
            <a:schemeClr val="accent3"/>
          </a:solidFill>
        </p:spPr>
        <p:style>
          <a:lnRef idx="2">
            <a:schemeClr val="accent1"/>
          </a:lnRef>
          <a:fillRef idx="1">
            <a:schemeClr val="lt1"/>
          </a:fillRef>
          <a:effectRef idx="0">
            <a:schemeClr val="accent1"/>
          </a:effectRef>
          <a:fontRef idx="minor">
            <a:schemeClr val="dk1"/>
          </a:fontRef>
        </p:style>
        <p:txBody>
          <a:bodyPr rtlCol="1" anchor="ctr"/>
          <a:lstStyle/>
          <a:p>
            <a:pPr algn="ctr">
              <a:lnSpc>
                <a:spcPct val="150000"/>
              </a:lnSpc>
            </a:pPr>
            <a:r>
              <a:rPr lang="fa-IR" sz="2800" b="1" dirty="0">
                <a:solidFill>
                  <a:prstClr val="black"/>
                </a:solidFill>
                <a:cs typeface="B Nazanin" panose="00000400000000000000" pitchFamily="2" charset="-78"/>
              </a:rPr>
              <a:t>مسائل پیش روی شهر یزد</a:t>
            </a:r>
          </a:p>
        </p:txBody>
      </p:sp>
      <p:sp>
        <p:nvSpPr>
          <p:cNvPr id="13" name="Right Arrow 12"/>
          <p:cNvSpPr/>
          <p:nvPr/>
        </p:nvSpPr>
        <p:spPr>
          <a:xfrm rot="5400000">
            <a:off x="8590872" y="2517980"/>
            <a:ext cx="746975" cy="1417269"/>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endParaRPr lang="fa-IR" b="1" dirty="0">
              <a:solidFill>
                <a:prstClr val="black"/>
              </a:solidFill>
              <a:cs typeface="B Nazanin" panose="00000400000000000000" pitchFamily="2" charset="-78"/>
            </a:endParaRPr>
          </a:p>
        </p:txBody>
      </p:sp>
      <p:sp>
        <p:nvSpPr>
          <p:cNvPr id="14" name="Right Arrow 13"/>
          <p:cNvSpPr/>
          <p:nvPr/>
        </p:nvSpPr>
        <p:spPr>
          <a:xfrm rot="10800000">
            <a:off x="5231270" y="4306767"/>
            <a:ext cx="746975" cy="1589441"/>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b="1" dirty="0">
                <a:solidFill>
                  <a:prstClr val="black"/>
                </a:solidFill>
                <a:cs typeface="B Nazanin" panose="00000400000000000000" pitchFamily="2" charset="-78"/>
              </a:rPr>
              <a:t>راهکارها</a:t>
            </a:r>
            <a:endParaRPr lang="fa-IR"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2816250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پرسش‌های پژوهش</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5" name="Rectangle 14"/>
          <p:cNvSpPr/>
          <p:nvPr/>
        </p:nvSpPr>
        <p:spPr>
          <a:xfrm>
            <a:off x="2562896" y="2781837"/>
            <a:ext cx="8950815" cy="437882"/>
          </a:xfrm>
          <a:prstGeom prst="rect">
            <a:avLst/>
          </a:prstGeom>
          <a:ln>
            <a:noFill/>
            <a:prstDash val="sysDash"/>
          </a:ln>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Wingdings" panose="05000000000000000000" pitchFamily="2" charset="2"/>
              <a:buChar char="ü"/>
            </a:pPr>
            <a:r>
              <a:rPr lang="fa-IR" sz="2400" dirty="0">
                <a:solidFill>
                  <a:prstClr val="black"/>
                </a:solidFill>
                <a:cs typeface="B Nazanin" panose="00000400000000000000" pitchFamily="2" charset="-78"/>
              </a:rPr>
              <a:t>چگونه </a:t>
            </a:r>
            <a:r>
              <a:rPr lang="fa-IR" sz="2400" dirty="0">
                <a:solidFill>
                  <a:prstClr val="black"/>
                </a:solidFill>
                <a:cs typeface="B Nazanin" panose="00000400000000000000" pitchFamily="2" charset="-78"/>
              </a:rPr>
              <a:t>می‌توان از طریق فرم فشرده شهر بر میزان مصرف انرژی در شهرها اثر گذاشت؟</a:t>
            </a:r>
          </a:p>
        </p:txBody>
      </p:sp>
      <p:sp>
        <p:nvSpPr>
          <p:cNvPr id="16" name="Rectangle 15"/>
          <p:cNvSpPr/>
          <p:nvPr/>
        </p:nvSpPr>
        <p:spPr>
          <a:xfrm>
            <a:off x="2562896" y="3541691"/>
            <a:ext cx="8950815" cy="437882"/>
          </a:xfrm>
          <a:prstGeom prst="rect">
            <a:avLst/>
          </a:prstGeom>
          <a:ln>
            <a:noFill/>
            <a:prstDash val="sysDash"/>
          </a:ln>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Wingdings" panose="05000000000000000000" pitchFamily="2" charset="2"/>
              <a:buChar char="ü"/>
            </a:pPr>
            <a:r>
              <a:rPr lang="fa-IR" sz="2400" dirty="0">
                <a:solidFill>
                  <a:prstClr val="black"/>
                </a:solidFill>
                <a:cs typeface="B Nazanin" panose="00000400000000000000" pitchFamily="2" charset="-78"/>
              </a:rPr>
              <a:t>معیارهای </a:t>
            </a:r>
            <a:r>
              <a:rPr lang="fa-IR" sz="2400" dirty="0">
                <a:solidFill>
                  <a:prstClr val="black"/>
                </a:solidFill>
                <a:cs typeface="B Nazanin" panose="00000400000000000000" pitchFamily="2" charset="-78"/>
              </a:rPr>
              <a:t>دستیابی به فرم فشرده شهری چیست؟</a:t>
            </a:r>
          </a:p>
        </p:txBody>
      </p:sp>
      <p:sp>
        <p:nvSpPr>
          <p:cNvPr id="17" name="Rectangle 16"/>
          <p:cNvSpPr/>
          <p:nvPr/>
        </p:nvSpPr>
        <p:spPr>
          <a:xfrm>
            <a:off x="901522" y="4301545"/>
            <a:ext cx="10612190" cy="437882"/>
          </a:xfrm>
          <a:prstGeom prst="rect">
            <a:avLst/>
          </a:prstGeom>
          <a:ln>
            <a:noFill/>
            <a:prstDash val="sysDash"/>
          </a:ln>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Wingdings" panose="05000000000000000000" pitchFamily="2" charset="2"/>
              <a:buChar char="ü"/>
            </a:pPr>
            <a:r>
              <a:rPr lang="fa-IR" sz="2400" dirty="0">
                <a:solidFill>
                  <a:prstClr val="black"/>
                </a:solidFill>
                <a:cs typeface="B Nazanin" panose="00000400000000000000" pitchFamily="2" charset="-78"/>
              </a:rPr>
              <a:t>وضعیت یکی از محلات شهر مشهد از </a:t>
            </a:r>
            <a:r>
              <a:rPr lang="fa-IR" sz="2400" dirty="0">
                <a:solidFill>
                  <a:prstClr val="black"/>
                </a:solidFill>
                <a:cs typeface="B Nazanin" panose="00000400000000000000" pitchFamily="2" charset="-78"/>
              </a:rPr>
              <a:t>لحاظ معیارهای فرم شهر فشرده و مصرف انرژی چگونه است؟</a:t>
            </a:r>
          </a:p>
        </p:txBody>
      </p:sp>
    </p:spTree>
    <p:extLst>
      <p:ext uri="{BB962C8B-B14F-4D97-AF65-F5344CB8AC3E}">
        <p14:creationId xmlns:p14="http://schemas.microsoft.com/office/powerpoint/2010/main" val="54500508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82591" y="3376354"/>
            <a:ext cx="7624292" cy="1754326"/>
          </a:xfrm>
          <a:prstGeom prst="rect">
            <a:avLst/>
          </a:prstGeom>
          <a:noFill/>
        </p:spPr>
        <p:txBody>
          <a:bodyPr wrap="square" rtlCol="1">
            <a:spAutoFit/>
          </a:bodyPr>
          <a:lstStyle/>
          <a:p>
            <a:pPr algn="ctr"/>
            <a:r>
              <a:rPr lang="fa-IR" sz="5400" dirty="0">
                <a:solidFill>
                  <a:srgbClr val="FFC000"/>
                </a:solidFill>
                <a:effectLst>
                  <a:outerShdw blurRad="38100" dist="38100" dir="2700000" algn="tl">
                    <a:srgbClr val="000000">
                      <a:alpha val="43137"/>
                    </a:srgbClr>
                  </a:outerShdw>
                </a:effectLst>
                <a:cs typeface="B Homa" panose="00000400000000000000" pitchFamily="2" charset="-78"/>
              </a:rPr>
              <a:t>بخش دوم: تجارب داخلی</a:t>
            </a:r>
            <a:endParaRPr lang="en-US" sz="5400" dirty="0">
              <a:solidFill>
                <a:srgbClr val="FFC000"/>
              </a:solidFill>
              <a:effectLst>
                <a:outerShdw blurRad="38100" dist="38100" dir="2700000" algn="tl">
                  <a:srgbClr val="000000">
                    <a:alpha val="43137"/>
                  </a:srgbClr>
                </a:outerShdw>
              </a:effectLst>
              <a:cs typeface="B Homa" panose="00000400000000000000" pitchFamily="2" charset="-78"/>
            </a:endParaRPr>
          </a:p>
          <a:p>
            <a:pPr algn="ctr"/>
            <a:r>
              <a:rPr lang="fa-IR" sz="5400" dirty="0">
                <a:solidFill>
                  <a:srgbClr val="FFC000"/>
                </a:solidFill>
                <a:effectLst>
                  <a:outerShdw blurRad="38100" dist="38100" dir="2700000" algn="tl">
                    <a:srgbClr val="000000">
                      <a:alpha val="43137"/>
                    </a:srgbClr>
                  </a:outerShdw>
                </a:effectLst>
                <a:cs typeface="B Homa" panose="00000400000000000000" pitchFamily="2" charset="-78"/>
              </a:rPr>
              <a:t>2. گرگان</a:t>
            </a:r>
          </a:p>
        </p:txBody>
      </p:sp>
    </p:spTree>
    <p:extLst>
      <p:ext uri="{BB962C8B-B14F-4D97-AF65-F5344CB8AC3E}">
        <p14:creationId xmlns:p14="http://schemas.microsoft.com/office/powerpoint/2010/main" val="75042204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شهر گرگان</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21" name="Rectangle 20"/>
          <p:cNvSpPr/>
          <p:nvPr/>
        </p:nvSpPr>
        <p:spPr>
          <a:xfrm>
            <a:off x="7582829" y="2246299"/>
            <a:ext cx="3782275" cy="576431"/>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روش بررسی بر روی شهر گرگان</a:t>
            </a:r>
          </a:p>
        </p:txBody>
      </p:sp>
      <p:sp>
        <p:nvSpPr>
          <p:cNvPr id="5" name="Rectangle 4"/>
          <p:cNvSpPr/>
          <p:nvPr/>
        </p:nvSpPr>
        <p:spPr>
          <a:xfrm>
            <a:off x="655983" y="2246299"/>
            <a:ext cx="6417318" cy="576431"/>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تقسیم شهر به چهار منطقه و رتبه بندی نواحی بر اساس شاخص ها</a:t>
            </a:r>
          </a:p>
        </p:txBody>
      </p:sp>
      <p:sp>
        <p:nvSpPr>
          <p:cNvPr id="9" name="Rectangle 8"/>
          <p:cNvSpPr/>
          <p:nvPr/>
        </p:nvSpPr>
        <p:spPr>
          <a:xfrm>
            <a:off x="6959410" y="3086963"/>
            <a:ext cx="4215524" cy="445946"/>
          </a:xfrm>
          <a:prstGeom prst="rect">
            <a:avLst/>
          </a:prstGeom>
          <a:solidFill>
            <a:schemeClr val="accent3">
              <a:lumMod val="60000"/>
              <a:lumOff val="40000"/>
            </a:schemeClr>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800" dirty="0">
                <a:solidFill>
                  <a:prstClr val="black"/>
                </a:solidFill>
                <a:cs typeface="B Nazanin" panose="00000400000000000000" pitchFamily="2" charset="-78"/>
              </a:rPr>
              <a:t>اختلاط کاربری شهری</a:t>
            </a:r>
          </a:p>
        </p:txBody>
      </p:sp>
      <p:sp>
        <p:nvSpPr>
          <p:cNvPr id="11" name="Right Arrow 10"/>
          <p:cNvSpPr/>
          <p:nvPr/>
        </p:nvSpPr>
        <p:spPr>
          <a:xfrm rot="10800000">
            <a:off x="7149580" y="2319072"/>
            <a:ext cx="356969" cy="43088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12" name="Rectangle 11"/>
          <p:cNvSpPr/>
          <p:nvPr/>
        </p:nvSpPr>
        <p:spPr>
          <a:xfrm>
            <a:off x="1300219" y="3086963"/>
            <a:ext cx="4135582" cy="445946"/>
          </a:xfrm>
          <a:prstGeom prst="rect">
            <a:avLst/>
          </a:prstGeom>
          <a:solidFill>
            <a:schemeClr val="accent3">
              <a:lumMod val="60000"/>
              <a:lumOff val="40000"/>
            </a:schemeClr>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800" dirty="0">
                <a:solidFill>
                  <a:prstClr val="black"/>
                </a:solidFill>
                <a:cs typeface="B Nazanin" panose="00000400000000000000" pitchFamily="2" charset="-78"/>
              </a:rPr>
              <a:t>تراکم ساختمانی</a:t>
            </a:r>
          </a:p>
        </p:txBody>
      </p:sp>
      <p:pic>
        <p:nvPicPr>
          <p:cNvPr id="2" name="Picture 1"/>
          <p:cNvPicPr>
            <a:picLocks noChangeAspect="1"/>
          </p:cNvPicPr>
          <p:nvPr/>
        </p:nvPicPr>
        <p:blipFill rotWithShape="1">
          <a:blip r:embed="rId2" cstate="email">
            <a:lum bright="-20000" contrast="40000"/>
            <a:extLst>
              <a:ext uri="{28A0092B-C50C-407E-A947-70E740481C1C}">
                <a14:useLocalDpi xmlns:a14="http://schemas.microsoft.com/office/drawing/2010/main"/>
              </a:ext>
            </a:extLst>
          </a:blip>
          <a:srcRect l="52032" t="4706"/>
          <a:stretch/>
        </p:blipFill>
        <p:spPr>
          <a:xfrm>
            <a:off x="6575879" y="3592286"/>
            <a:ext cx="4789225" cy="3026954"/>
          </a:xfrm>
          <a:prstGeom prst="rect">
            <a:avLst/>
          </a:prstGeom>
        </p:spPr>
      </p:pic>
      <p:pic>
        <p:nvPicPr>
          <p:cNvPr id="14" name="Picture 13"/>
          <p:cNvPicPr>
            <a:picLocks noChangeAspect="1"/>
          </p:cNvPicPr>
          <p:nvPr/>
        </p:nvPicPr>
        <p:blipFill rotWithShape="1">
          <a:blip r:embed="rId2" cstate="email">
            <a:duotone>
              <a:schemeClr val="accent1">
                <a:shade val="45000"/>
                <a:satMod val="135000"/>
              </a:schemeClr>
              <a:prstClr val="white"/>
            </a:duotone>
            <a:lum bright="-20000" contrast="40000"/>
            <a:extLst>
              <a:ext uri="{28A0092B-C50C-407E-A947-70E740481C1C}">
                <a14:useLocalDpi xmlns:a14="http://schemas.microsoft.com/office/drawing/2010/main"/>
              </a:ext>
            </a:extLst>
          </a:blip>
          <a:srcRect l="7499" t="5528" r="47870"/>
          <a:stretch/>
        </p:blipFill>
        <p:spPr>
          <a:xfrm>
            <a:off x="979714" y="3618411"/>
            <a:ext cx="4456087" cy="3000829"/>
          </a:xfrm>
          <a:prstGeom prst="rect">
            <a:avLst/>
          </a:prstGeom>
        </p:spPr>
      </p:pic>
      <p:sp>
        <p:nvSpPr>
          <p:cNvPr id="13" name="Rectangle 12"/>
          <p:cNvSpPr/>
          <p:nvPr/>
        </p:nvSpPr>
        <p:spPr>
          <a:xfrm>
            <a:off x="8673738" y="3797141"/>
            <a:ext cx="1802674" cy="1137523"/>
          </a:xfrm>
          <a:prstGeom prst="rect">
            <a:avLst/>
          </a:prstGeom>
          <a:noFill/>
          <a:ln w="38100">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6" name="Rectangle 15"/>
          <p:cNvSpPr/>
          <p:nvPr/>
        </p:nvSpPr>
        <p:spPr>
          <a:xfrm>
            <a:off x="1907177" y="4127864"/>
            <a:ext cx="1645920" cy="1959428"/>
          </a:xfrm>
          <a:prstGeom prst="rect">
            <a:avLst/>
          </a:prstGeom>
          <a:noFill/>
          <a:ln w="38100">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352610538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duotone>
              <a:schemeClr val="accent1">
                <a:shade val="45000"/>
                <a:satMod val="135000"/>
              </a:schemeClr>
              <a:prstClr val="white"/>
            </a:duotone>
            <a:lum bright="-20000" contrast="40000"/>
            <a:extLst>
              <a:ext uri="{28A0092B-C50C-407E-A947-70E740481C1C}">
                <a14:useLocalDpi xmlns:a14="http://schemas.microsoft.com/office/drawing/2010/main"/>
              </a:ext>
            </a:extLst>
          </a:blip>
          <a:stretch>
            <a:fillRect/>
          </a:stretch>
        </p:blipFill>
        <p:spPr>
          <a:xfrm>
            <a:off x="1290778" y="2905249"/>
            <a:ext cx="10074326" cy="3478870"/>
          </a:xfrm>
          <a:prstGeom prst="rect">
            <a:avLst/>
          </a:prstGeom>
        </p:spPr>
      </p:pic>
      <p:sp>
        <p:nvSpPr>
          <p:cNvPr id="3" name="TextBox 2"/>
          <p:cNvSpPr txBox="1"/>
          <p:nvPr/>
        </p:nvSpPr>
        <p:spPr>
          <a:xfrm>
            <a:off x="2380129" y="625313"/>
            <a:ext cx="913358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شهر گرگان</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9" name="Rectangle 8"/>
          <p:cNvSpPr/>
          <p:nvPr/>
        </p:nvSpPr>
        <p:spPr>
          <a:xfrm>
            <a:off x="6565976" y="2319279"/>
            <a:ext cx="4215524" cy="445946"/>
          </a:xfrm>
          <a:prstGeom prst="rect">
            <a:avLst/>
          </a:prstGeom>
          <a:solidFill>
            <a:schemeClr val="accent3">
              <a:lumMod val="60000"/>
              <a:lumOff val="40000"/>
            </a:schemeClr>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800" dirty="0">
                <a:solidFill>
                  <a:prstClr val="black"/>
                </a:solidFill>
                <a:cs typeface="B Nazanin" panose="00000400000000000000" pitchFamily="2" charset="-78"/>
              </a:rPr>
              <a:t>دسترسی به راه</a:t>
            </a:r>
          </a:p>
        </p:txBody>
      </p:sp>
      <p:sp>
        <p:nvSpPr>
          <p:cNvPr id="12" name="Rectangle 11"/>
          <p:cNvSpPr/>
          <p:nvPr/>
        </p:nvSpPr>
        <p:spPr>
          <a:xfrm>
            <a:off x="1626790" y="2319279"/>
            <a:ext cx="4135582" cy="445946"/>
          </a:xfrm>
          <a:prstGeom prst="rect">
            <a:avLst/>
          </a:prstGeom>
          <a:solidFill>
            <a:schemeClr val="accent3">
              <a:lumMod val="60000"/>
              <a:lumOff val="40000"/>
            </a:schemeClr>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800" dirty="0">
                <a:solidFill>
                  <a:prstClr val="black"/>
                </a:solidFill>
                <a:cs typeface="B Nazanin" panose="00000400000000000000" pitchFamily="2" charset="-78"/>
              </a:rPr>
              <a:t>میزان زمین های باز</a:t>
            </a:r>
          </a:p>
        </p:txBody>
      </p:sp>
      <p:sp>
        <p:nvSpPr>
          <p:cNvPr id="13" name="Rectangle 12"/>
          <p:cNvSpPr/>
          <p:nvPr/>
        </p:nvSpPr>
        <p:spPr>
          <a:xfrm>
            <a:off x="8294915" y="3144532"/>
            <a:ext cx="2512711" cy="1252746"/>
          </a:xfrm>
          <a:prstGeom prst="rect">
            <a:avLst/>
          </a:prstGeom>
          <a:noFill/>
          <a:ln w="38100">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5" name="Rectangle 14"/>
          <p:cNvSpPr/>
          <p:nvPr/>
        </p:nvSpPr>
        <p:spPr>
          <a:xfrm>
            <a:off x="3278777" y="3144532"/>
            <a:ext cx="2325189" cy="1252746"/>
          </a:xfrm>
          <a:prstGeom prst="rect">
            <a:avLst/>
          </a:prstGeom>
          <a:noFill/>
          <a:ln w="38100">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383489923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email">
            <a:duotone>
              <a:schemeClr val="accent1">
                <a:shade val="45000"/>
                <a:satMod val="135000"/>
              </a:schemeClr>
              <a:prstClr val="white"/>
            </a:duotone>
            <a:extLst>
              <a:ext uri="{28A0092B-C50C-407E-A947-70E740481C1C}">
                <a14:useLocalDpi xmlns:a14="http://schemas.microsoft.com/office/drawing/2010/main"/>
              </a:ext>
            </a:extLst>
          </a:blip>
          <a:srcRect l="980" t="2101" r="3222" b="2458"/>
          <a:stretch/>
        </p:blipFill>
        <p:spPr>
          <a:xfrm>
            <a:off x="5745047" y="3069772"/>
            <a:ext cx="5462885" cy="3293467"/>
          </a:xfrm>
          <a:prstGeom prst="rect">
            <a:avLst/>
          </a:prstGeom>
        </p:spPr>
      </p:pic>
      <p:sp>
        <p:nvSpPr>
          <p:cNvPr id="3" name="TextBox 2"/>
          <p:cNvSpPr txBox="1"/>
          <p:nvPr/>
        </p:nvSpPr>
        <p:spPr>
          <a:xfrm>
            <a:off x="2380129" y="625313"/>
            <a:ext cx="913358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شهر گرگان</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9" name="Rectangle 8"/>
          <p:cNvSpPr/>
          <p:nvPr/>
        </p:nvSpPr>
        <p:spPr>
          <a:xfrm>
            <a:off x="6368727" y="2510311"/>
            <a:ext cx="4215524" cy="445946"/>
          </a:xfrm>
          <a:prstGeom prst="rect">
            <a:avLst/>
          </a:prstGeom>
          <a:solidFill>
            <a:schemeClr val="accent3">
              <a:lumMod val="60000"/>
              <a:lumOff val="40000"/>
            </a:schemeClr>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800" dirty="0">
                <a:solidFill>
                  <a:prstClr val="black"/>
                </a:solidFill>
                <a:cs typeface="B Nazanin" panose="00000400000000000000" pitchFamily="2" charset="-78"/>
              </a:rPr>
              <a:t>تراکم جمعیتی</a:t>
            </a:r>
          </a:p>
        </p:txBody>
      </p:sp>
      <p:sp>
        <p:nvSpPr>
          <p:cNvPr id="12" name="Rectangle 11"/>
          <p:cNvSpPr/>
          <p:nvPr/>
        </p:nvSpPr>
        <p:spPr>
          <a:xfrm>
            <a:off x="843019" y="2079142"/>
            <a:ext cx="4135582" cy="445946"/>
          </a:xfrm>
          <a:prstGeom prst="rect">
            <a:avLst/>
          </a:prstGeom>
          <a:solidFill>
            <a:schemeClr val="accent3">
              <a:lumMod val="60000"/>
              <a:lumOff val="40000"/>
            </a:schemeClr>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800" dirty="0">
                <a:solidFill>
                  <a:prstClr val="black"/>
                </a:solidFill>
                <a:cs typeface="B Nazanin" panose="00000400000000000000" pitchFamily="2" charset="-78"/>
              </a:rPr>
              <a:t>دسترسی به حمل و نقل عمومی</a:t>
            </a:r>
          </a:p>
        </p:txBody>
      </p:sp>
      <p:sp>
        <p:nvSpPr>
          <p:cNvPr id="13" name="Rectangle 12"/>
          <p:cNvSpPr/>
          <p:nvPr/>
        </p:nvSpPr>
        <p:spPr>
          <a:xfrm>
            <a:off x="8476489" y="4307127"/>
            <a:ext cx="1737360" cy="1793228"/>
          </a:xfrm>
          <a:prstGeom prst="rect">
            <a:avLst/>
          </a:prstGeom>
          <a:noFill/>
          <a:ln w="5715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4" name="Rectangle 13"/>
          <p:cNvSpPr/>
          <p:nvPr/>
        </p:nvSpPr>
        <p:spPr>
          <a:xfrm>
            <a:off x="843019" y="3601620"/>
            <a:ext cx="4135582" cy="445946"/>
          </a:xfrm>
          <a:prstGeom prst="rect">
            <a:avLst/>
          </a:prstGeom>
          <a:solidFill>
            <a:schemeClr val="accent3">
              <a:lumMod val="60000"/>
              <a:lumOff val="40000"/>
            </a:schemeClr>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800" dirty="0">
                <a:solidFill>
                  <a:prstClr val="black"/>
                </a:solidFill>
                <a:cs typeface="B Nazanin" panose="00000400000000000000" pitchFamily="2" charset="-78"/>
              </a:rPr>
              <a:t>دسترسی به زیرساخت های شهری</a:t>
            </a:r>
          </a:p>
        </p:txBody>
      </p:sp>
      <p:sp>
        <p:nvSpPr>
          <p:cNvPr id="16" name="Rectangle 15"/>
          <p:cNvSpPr/>
          <p:nvPr/>
        </p:nvSpPr>
        <p:spPr>
          <a:xfrm>
            <a:off x="843019" y="2700180"/>
            <a:ext cx="4135582" cy="726348"/>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منطقه 4 بیشترین رضایت از دسترسی به حمل و نقل عمومی را دارند</a:t>
            </a:r>
          </a:p>
        </p:txBody>
      </p:sp>
      <p:sp>
        <p:nvSpPr>
          <p:cNvPr id="17" name="Rectangle 16"/>
          <p:cNvSpPr/>
          <p:nvPr/>
        </p:nvSpPr>
        <p:spPr>
          <a:xfrm>
            <a:off x="843019" y="4222475"/>
            <a:ext cx="4135582" cy="649971"/>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منطقه 1 و 4 بهترین دسترسی به زیرساخت</a:t>
            </a:r>
          </a:p>
        </p:txBody>
      </p:sp>
      <p:sp>
        <p:nvSpPr>
          <p:cNvPr id="18" name="Rectangle 17"/>
          <p:cNvSpPr/>
          <p:nvPr/>
        </p:nvSpPr>
        <p:spPr>
          <a:xfrm>
            <a:off x="843019" y="5047355"/>
            <a:ext cx="4135582" cy="445946"/>
          </a:xfrm>
          <a:prstGeom prst="rect">
            <a:avLst/>
          </a:prstGeom>
          <a:solidFill>
            <a:schemeClr val="accent3">
              <a:lumMod val="60000"/>
              <a:lumOff val="40000"/>
            </a:schemeClr>
          </a:solidFill>
        </p:spPr>
        <p:style>
          <a:lnRef idx="2">
            <a:schemeClr val="accent1"/>
          </a:lnRef>
          <a:fillRef idx="1">
            <a:schemeClr val="lt1"/>
          </a:fillRef>
          <a:effectRef idx="0">
            <a:schemeClr val="accent1"/>
          </a:effectRef>
          <a:fontRef idx="minor">
            <a:schemeClr val="dk1"/>
          </a:fontRef>
        </p:style>
        <p:txBody>
          <a:bodyPr rtlCol="1" anchor="ctr"/>
          <a:lstStyle/>
          <a:p>
            <a:pPr algn="ctr"/>
            <a:r>
              <a:rPr lang="fa-IR" sz="2800" dirty="0">
                <a:solidFill>
                  <a:prstClr val="black"/>
                </a:solidFill>
                <a:cs typeface="B Nazanin" panose="00000400000000000000" pitchFamily="2" charset="-78"/>
              </a:rPr>
              <a:t>دسترسی به مسیر پیاده و دوچرخه</a:t>
            </a:r>
          </a:p>
        </p:txBody>
      </p:sp>
      <p:sp>
        <p:nvSpPr>
          <p:cNvPr id="19" name="Rectangle 18"/>
          <p:cNvSpPr/>
          <p:nvPr/>
        </p:nvSpPr>
        <p:spPr>
          <a:xfrm>
            <a:off x="843019" y="5668210"/>
            <a:ext cx="4135582" cy="649971"/>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منطقه 4 بهترین دسترسی را دارد</a:t>
            </a:r>
          </a:p>
        </p:txBody>
      </p:sp>
    </p:spTree>
    <p:extLst>
      <p:ext uri="{BB962C8B-B14F-4D97-AF65-F5344CB8AC3E}">
        <p14:creationId xmlns:p14="http://schemas.microsoft.com/office/powerpoint/2010/main" val="408569717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2123658"/>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میزان فشردگی بافت شهر گرگان</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7" name="Rectangle 16"/>
          <p:cNvSpPr/>
          <p:nvPr/>
        </p:nvSpPr>
        <p:spPr>
          <a:xfrm>
            <a:off x="7378129" y="3512129"/>
            <a:ext cx="4135582" cy="2859830"/>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منطقه 4، با بیشترین اختلاط کاربری ها، بهترین دسترسی محله ای، بیشترین زمین های خالی جهت رشد هوشمند شهری، بیشترین دسترسی به حمل و نقل عمومی، زیرساخت های شهری و مسیرهای پیاده دارای بیشترین پتانسیل رشد فشرده شهری است.</a:t>
            </a:r>
          </a:p>
        </p:txBody>
      </p:sp>
      <p:pic>
        <p:nvPicPr>
          <p:cNvPr id="2" name="Picture 1"/>
          <p:cNvPicPr>
            <a:picLocks noChangeAspect="1"/>
          </p:cNvPicPr>
          <p:nvPr/>
        </p:nvPicPr>
        <p:blipFill rotWithShape="1">
          <a:blip r:embed="rId2">
            <a:lum bright="-20000" contrast="20000"/>
          </a:blip>
          <a:srcRect l="1118" t="739" r="1658" b="1459"/>
          <a:stretch/>
        </p:blipFill>
        <p:spPr>
          <a:xfrm>
            <a:off x="852054" y="2161309"/>
            <a:ext cx="6089073" cy="4264739"/>
          </a:xfrm>
          <a:prstGeom prst="rect">
            <a:avLst/>
          </a:prstGeom>
        </p:spPr>
      </p:pic>
      <p:sp>
        <p:nvSpPr>
          <p:cNvPr id="15" name="Rectangle 14"/>
          <p:cNvSpPr/>
          <p:nvPr/>
        </p:nvSpPr>
        <p:spPr>
          <a:xfrm>
            <a:off x="7378129" y="2233496"/>
            <a:ext cx="4135582" cy="111237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dirty="0">
                <a:solidFill>
                  <a:prstClr val="black"/>
                </a:solidFill>
                <a:cs typeface="B Nazanin" panose="00000400000000000000" pitchFamily="2" charset="-78"/>
              </a:rPr>
              <a:t>برخی مناطق شهر دارای پراکندگی در فرم و ساختار است.</a:t>
            </a:r>
          </a:p>
        </p:txBody>
      </p:sp>
    </p:spTree>
    <p:extLst>
      <p:ext uri="{BB962C8B-B14F-4D97-AF65-F5344CB8AC3E}">
        <p14:creationId xmlns:p14="http://schemas.microsoft.com/office/powerpoint/2010/main" val="126721376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94885" y="3054952"/>
            <a:ext cx="9966960" cy="2023199"/>
          </a:xfrm>
        </p:spPr>
        <p:txBody>
          <a:bodyPr>
            <a:normAutofit/>
          </a:bodyPr>
          <a:lstStyle/>
          <a:p>
            <a:pPr algn="ctr"/>
            <a:r>
              <a:rPr lang="fa-IR" sz="5400" dirty="0" smtClean="0">
                <a:solidFill>
                  <a:srgbClr val="FFC000"/>
                </a:solidFill>
                <a:cs typeface="B Homa" panose="00000400000000000000" pitchFamily="2" charset="-78"/>
              </a:rPr>
              <a:t>فصل چهارم: شناخت و تحلیل نمونه موردی، محله هاشمی‌نژاد مشهد</a:t>
            </a:r>
            <a:endParaRPr lang="en-US" sz="5400" dirty="0">
              <a:solidFill>
                <a:srgbClr val="FFC000"/>
              </a:solidFill>
              <a:cs typeface="B Homa" panose="00000400000000000000" pitchFamily="2" charset="-78"/>
            </a:endParaRPr>
          </a:p>
        </p:txBody>
      </p:sp>
    </p:spTree>
    <p:extLst>
      <p:ext uri="{BB962C8B-B14F-4D97-AF65-F5344CB8AC3E}">
        <p14:creationId xmlns:p14="http://schemas.microsoft.com/office/powerpoint/2010/main" val="249529405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46401" y="3608743"/>
            <a:ext cx="9966960" cy="2023199"/>
          </a:xfrm>
        </p:spPr>
        <p:txBody>
          <a:bodyPr>
            <a:normAutofit fontScale="90000"/>
          </a:bodyPr>
          <a:lstStyle/>
          <a:p>
            <a:pPr algn="ctr"/>
            <a:r>
              <a:rPr lang="fa-IR" sz="5400" dirty="0" smtClean="0">
                <a:solidFill>
                  <a:srgbClr val="FFC000"/>
                </a:solidFill>
                <a:cs typeface="B Homa" panose="00000400000000000000" pitchFamily="2" charset="-78"/>
              </a:rPr>
              <a:t>ارائه راهکار های بهبود شرایط کیفی محله هاشمی نژاد بر اساس اصول و معیار های شهر فشرده</a:t>
            </a:r>
            <a:endParaRPr lang="en-US" sz="5400" dirty="0">
              <a:solidFill>
                <a:srgbClr val="FFC000"/>
              </a:solidFill>
              <a:cs typeface="B Homa" panose="00000400000000000000" pitchFamily="2" charset="-78"/>
            </a:endParaRPr>
          </a:p>
        </p:txBody>
      </p:sp>
    </p:spTree>
    <p:extLst>
      <p:ext uri="{BB962C8B-B14F-4D97-AF65-F5344CB8AC3E}">
        <p14:creationId xmlns:p14="http://schemas.microsoft.com/office/powerpoint/2010/main" val="408495127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7200" y="2171843"/>
            <a:ext cx="4552257" cy="3958485"/>
          </a:xfrm>
          <a:prstGeom prst="rect">
            <a:avLst/>
          </a:prstGeom>
        </p:spPr>
      </p:pic>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668632" y="2391454"/>
            <a:ext cx="3268966" cy="3690031"/>
          </a:xfrm>
          <a:prstGeom prst="rect">
            <a:avLst/>
          </a:prstGeom>
        </p:spPr>
      </p:pic>
      <p:sp>
        <p:nvSpPr>
          <p:cNvPr id="7" name="Rectangle 6"/>
          <p:cNvSpPr/>
          <p:nvPr/>
        </p:nvSpPr>
        <p:spPr>
          <a:xfrm>
            <a:off x="391886" y="377371"/>
            <a:ext cx="11292114" cy="1233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4800" b="1" dirty="0">
                <a:solidFill>
                  <a:srgbClr val="FFC000"/>
                </a:solidFill>
                <a:cs typeface="B Homa" panose="00000400000000000000" pitchFamily="2" charset="-78"/>
              </a:rPr>
              <a:t>شناخت و ارائه راهنما و راهکارها؛ نمونه موردی: محله هاشمی نژاد_ مشهد</a:t>
            </a:r>
            <a:endParaRPr lang="en-US" sz="4800" b="1" dirty="0">
              <a:solidFill>
                <a:srgbClr val="FFC000"/>
              </a:solidFill>
              <a:cs typeface="B Homa" panose="00000400000000000000" pitchFamily="2" charset="-78"/>
            </a:endParaRPr>
          </a:p>
        </p:txBody>
      </p:sp>
      <p:sp>
        <p:nvSpPr>
          <p:cNvPr id="8" name="TextBox 7"/>
          <p:cNvSpPr txBox="1"/>
          <p:nvPr/>
        </p:nvSpPr>
        <p:spPr>
          <a:xfrm>
            <a:off x="391886" y="4151086"/>
            <a:ext cx="1088571" cy="2079456"/>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l" rtl="0"/>
            <a:endParaRPr lang="en-US" dirty="0">
              <a:solidFill>
                <a:prstClr val="black"/>
              </a:solidFill>
            </a:endParaRPr>
          </a:p>
        </p:txBody>
      </p:sp>
      <p:sp>
        <p:nvSpPr>
          <p:cNvPr id="10" name="TextBox 9"/>
          <p:cNvSpPr txBox="1"/>
          <p:nvPr/>
        </p:nvSpPr>
        <p:spPr>
          <a:xfrm>
            <a:off x="8465432" y="5442857"/>
            <a:ext cx="1389768" cy="507999"/>
          </a:xfrm>
          <a:prstGeom prst="rect">
            <a:avLst/>
          </a:prstGeom>
          <a:ln>
            <a:solidFill>
              <a:schemeClr val="bg1"/>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l" rtl="0"/>
            <a:endParaRPr lang="en-US" dirty="0">
              <a:solidFill>
                <a:prstClr val="black"/>
              </a:solidFill>
            </a:endParaRPr>
          </a:p>
        </p:txBody>
      </p:sp>
      <p:sp>
        <p:nvSpPr>
          <p:cNvPr id="11" name="TextBox 10"/>
          <p:cNvSpPr txBox="1"/>
          <p:nvPr/>
        </p:nvSpPr>
        <p:spPr>
          <a:xfrm>
            <a:off x="5510024" y="4745308"/>
            <a:ext cx="753281" cy="484989"/>
          </a:xfrm>
          <a:prstGeom prst="rect">
            <a:avLst/>
          </a:prstGeom>
          <a:ln>
            <a:solidFill>
              <a:schemeClr val="bg1"/>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l" rtl="0"/>
            <a:endParaRPr lang="en-US" dirty="0">
              <a:solidFill>
                <a:prstClr val="black"/>
              </a:solidFill>
            </a:endParaRPr>
          </a:p>
        </p:txBody>
      </p:sp>
      <p:pic>
        <p:nvPicPr>
          <p:cNvPr id="2" name="Picture 1"/>
          <p:cNvPicPr>
            <a:picLocks noChangeAspect="1"/>
          </p:cNvPicPr>
          <p:nvPr/>
        </p:nvPicPr>
        <p:blipFill>
          <a:blip r:embed="rId5"/>
          <a:stretch>
            <a:fillRect/>
          </a:stretch>
        </p:blipFill>
        <p:spPr>
          <a:xfrm>
            <a:off x="5195167" y="1838778"/>
            <a:ext cx="1382993" cy="4624613"/>
          </a:xfrm>
          <a:prstGeom prst="rect">
            <a:avLst/>
          </a:prstGeom>
        </p:spPr>
      </p:pic>
      <p:pic>
        <p:nvPicPr>
          <p:cNvPr id="4" name="Picture 3"/>
          <p:cNvPicPr>
            <a:picLocks noChangeAspect="1"/>
          </p:cNvPicPr>
          <p:nvPr/>
        </p:nvPicPr>
        <p:blipFill>
          <a:blip r:embed="rId6"/>
          <a:stretch>
            <a:fillRect/>
          </a:stretch>
        </p:blipFill>
        <p:spPr>
          <a:xfrm>
            <a:off x="6577235" y="1838777"/>
            <a:ext cx="1303434" cy="4624613"/>
          </a:xfrm>
          <a:prstGeom prst="rect">
            <a:avLst/>
          </a:prstGeom>
        </p:spPr>
      </p:pic>
      <p:sp>
        <p:nvSpPr>
          <p:cNvPr id="12" name="TextBox 11"/>
          <p:cNvSpPr txBox="1"/>
          <p:nvPr/>
        </p:nvSpPr>
        <p:spPr>
          <a:xfrm>
            <a:off x="462416" y="2171843"/>
            <a:ext cx="1916931" cy="276999"/>
          </a:xfrm>
          <a:prstGeom prst="rect">
            <a:avLst/>
          </a:prstGeom>
          <a:noFill/>
        </p:spPr>
        <p:txBody>
          <a:bodyPr wrap="square" rtlCol="0">
            <a:spAutoFit/>
          </a:bodyPr>
          <a:lstStyle/>
          <a:p>
            <a:r>
              <a:rPr lang="fa-IR" sz="1200" b="1" dirty="0">
                <a:solidFill>
                  <a:prstClr val="black"/>
                </a:solidFill>
              </a:rPr>
              <a:t>کاربری اراضی موجود</a:t>
            </a:r>
            <a:endParaRPr lang="en-US" sz="1200" b="1" dirty="0">
              <a:solidFill>
                <a:prstClr val="black"/>
              </a:solidFill>
            </a:endParaRPr>
          </a:p>
        </p:txBody>
      </p:sp>
    </p:spTree>
    <p:extLst>
      <p:ext uri="{BB962C8B-B14F-4D97-AF65-F5344CB8AC3E}">
        <p14:creationId xmlns:p14="http://schemas.microsoft.com/office/powerpoint/2010/main" val="193108488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26342" y="1611086"/>
            <a:ext cx="9724574" cy="4704694"/>
          </a:xfrm>
          <a:prstGeom prst="rect">
            <a:avLst/>
          </a:prstGeom>
        </p:spPr>
      </p:pic>
      <p:sp>
        <p:nvSpPr>
          <p:cNvPr id="3" name="Rectangle 2"/>
          <p:cNvSpPr/>
          <p:nvPr/>
        </p:nvSpPr>
        <p:spPr>
          <a:xfrm>
            <a:off x="391886" y="377371"/>
            <a:ext cx="11292114" cy="1233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4800" b="1" dirty="0">
                <a:solidFill>
                  <a:srgbClr val="FFC000"/>
                </a:solidFill>
                <a:cs typeface="B Homa" panose="00000400000000000000" pitchFamily="2" charset="-78"/>
              </a:rPr>
              <a:t>شناخت و ارائه راهنما و راهکارها؛ دید پرنده حال حاضر </a:t>
            </a:r>
            <a:endParaRPr lang="en-US" sz="4800" b="1" dirty="0">
              <a:solidFill>
                <a:srgbClr val="FFC000"/>
              </a:solidFill>
              <a:cs typeface="B Homa" panose="00000400000000000000" pitchFamily="2" charset="-78"/>
            </a:endParaRPr>
          </a:p>
        </p:txBody>
      </p:sp>
      <p:sp>
        <p:nvSpPr>
          <p:cNvPr id="4" name="TextBox 3"/>
          <p:cNvSpPr txBox="1"/>
          <p:nvPr/>
        </p:nvSpPr>
        <p:spPr>
          <a:xfrm>
            <a:off x="1567543" y="4913085"/>
            <a:ext cx="3207657" cy="1640115"/>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l" rtl="0"/>
            <a:endParaRPr lang="en-US" dirty="0">
              <a:solidFill>
                <a:prstClr val="black"/>
              </a:solidFill>
            </a:endParaRPr>
          </a:p>
        </p:txBody>
      </p:sp>
      <p:sp>
        <p:nvSpPr>
          <p:cNvPr id="5" name="TextBox 4"/>
          <p:cNvSpPr txBox="1"/>
          <p:nvPr/>
        </p:nvSpPr>
        <p:spPr>
          <a:xfrm>
            <a:off x="391886" y="1872344"/>
            <a:ext cx="2394857" cy="461665"/>
          </a:xfrm>
          <a:prstGeom prst="rect">
            <a:avLst/>
          </a:prstGeom>
          <a:noFill/>
        </p:spPr>
        <p:txBody>
          <a:bodyPr wrap="square" rtlCol="0">
            <a:spAutoFit/>
          </a:bodyPr>
          <a:lstStyle/>
          <a:p>
            <a:r>
              <a:rPr lang="fa-IR" sz="1200" b="1" dirty="0">
                <a:solidFill>
                  <a:prstClr val="black"/>
                </a:solidFill>
              </a:rPr>
              <a:t>دیدی کلی بر وضعیت تراکم موجود محدوده مورد مطالعه</a:t>
            </a:r>
            <a:endParaRPr lang="en-US" sz="1200" b="1" dirty="0">
              <a:solidFill>
                <a:prstClr val="black"/>
              </a:solidFill>
            </a:endParaRPr>
          </a:p>
        </p:txBody>
      </p:sp>
    </p:spTree>
    <p:extLst>
      <p:ext uri="{BB962C8B-B14F-4D97-AF65-F5344CB8AC3E}">
        <p14:creationId xmlns:p14="http://schemas.microsoft.com/office/powerpoint/2010/main" val="349126119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1886" y="377371"/>
            <a:ext cx="11292114" cy="1233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4800" b="1" dirty="0">
                <a:solidFill>
                  <a:srgbClr val="FFC000"/>
                </a:solidFill>
                <a:cs typeface="B Homa" panose="00000400000000000000" pitchFamily="2" charset="-78"/>
              </a:rPr>
              <a:t>شناخت و ارائه راهنما و راهکارها </a:t>
            </a:r>
            <a:endParaRPr lang="en-US" sz="4800" b="1" dirty="0">
              <a:solidFill>
                <a:srgbClr val="FFC000"/>
              </a:solidFill>
              <a:cs typeface="B Homa" panose="00000400000000000000" pitchFamily="2" charset="-78"/>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1886" y="1843315"/>
            <a:ext cx="5860546" cy="4586514"/>
          </a:xfrm>
          <a:prstGeom prst="rect">
            <a:avLst/>
          </a:prstGeom>
        </p:spPr>
      </p:pic>
      <p:grpSp>
        <p:nvGrpSpPr>
          <p:cNvPr id="6" name="Group 5"/>
          <p:cNvGrpSpPr/>
          <p:nvPr/>
        </p:nvGrpSpPr>
        <p:grpSpPr>
          <a:xfrm>
            <a:off x="6792685" y="2046798"/>
            <a:ext cx="4673602" cy="1494688"/>
            <a:chOff x="0" y="16663"/>
            <a:chExt cx="9521371" cy="500175"/>
          </a:xfrm>
          <a:scene3d>
            <a:camera prst="orthographicFront"/>
            <a:lightRig rig="chilly" dir="t"/>
          </a:scene3d>
        </p:grpSpPr>
        <p:sp>
          <p:nvSpPr>
            <p:cNvPr id="7" name="Rounded Rectangle 6"/>
            <p:cNvSpPr/>
            <p:nvPr/>
          </p:nvSpPr>
          <p:spPr>
            <a:xfrm>
              <a:off x="0" y="16663"/>
              <a:ext cx="9521371" cy="500175"/>
            </a:xfrm>
            <a:prstGeom prst="roundRect">
              <a:avLst/>
            </a:prstGeom>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ounded Rectangle 4"/>
            <p:cNvSpPr/>
            <p:nvPr/>
          </p:nvSpPr>
          <p:spPr>
            <a:xfrm>
              <a:off x="24417" y="157421"/>
              <a:ext cx="9472538" cy="33500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algn="just" defTabSz="800100">
                <a:lnSpc>
                  <a:spcPct val="90000"/>
                </a:lnSpc>
                <a:spcBef>
                  <a:spcPct val="0"/>
                </a:spcBef>
                <a:spcAft>
                  <a:spcPct val="35000"/>
                </a:spcAft>
              </a:pPr>
              <a:r>
                <a:rPr lang="fa-IR" b="1" dirty="0">
                  <a:solidFill>
                    <a:prstClr val="white"/>
                  </a:solidFill>
                  <a:cs typeface="B Nazanin" panose="00000400000000000000" pitchFamily="2" charset="-78"/>
                </a:rPr>
                <a:t>دانه های بایر و مخروبه به منظور اعمال سیاست های طراحی، فضاهایی را در جنوب شرقی محله نشان می دهد. این محدوده از محدوده دارای تراکم پایینتری است  </a:t>
              </a:r>
            </a:p>
            <a:p>
              <a:pPr algn="just" defTabSz="800100">
                <a:lnSpc>
                  <a:spcPct val="90000"/>
                </a:lnSpc>
                <a:spcBef>
                  <a:spcPct val="0"/>
                </a:spcBef>
                <a:spcAft>
                  <a:spcPct val="35000"/>
                </a:spcAft>
              </a:pPr>
              <a:endParaRPr lang="en-US" b="1" dirty="0">
                <a:solidFill>
                  <a:prstClr val="white"/>
                </a:solidFill>
                <a:cs typeface="B Nazanin" panose="00000400000000000000" pitchFamily="2" charset="-78"/>
              </a:endParaRPr>
            </a:p>
          </p:txBody>
        </p:sp>
      </p:grpSp>
      <p:sp>
        <p:nvSpPr>
          <p:cNvPr id="10" name="Rounded Rectangle 9"/>
          <p:cNvSpPr/>
          <p:nvPr/>
        </p:nvSpPr>
        <p:spPr>
          <a:xfrm>
            <a:off x="6780700" y="3752226"/>
            <a:ext cx="4673602" cy="1494688"/>
          </a:xfrm>
          <a:prstGeom prst="roundRect">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just"/>
            <a:r>
              <a:rPr lang="fa-IR" b="1" dirty="0">
                <a:solidFill>
                  <a:prstClr val="white"/>
                </a:solidFill>
                <a:cs typeface="B Nazanin" panose="00000400000000000000" pitchFamily="2" charset="-78"/>
              </a:rPr>
              <a:t>فضایی میان محله موجود نیست و باید فضاهایی به منظور ایجاد رابطه میان توده و فضا در نظر گرفته شود</a:t>
            </a:r>
            <a:endParaRPr lang="en-US" b="1" dirty="0">
              <a:solidFill>
                <a:prstClr val="white"/>
              </a:solidFill>
              <a:cs typeface="B Nazanin" panose="00000400000000000000" pitchFamily="2" charset="-78"/>
            </a:endParaRPr>
          </a:p>
        </p:txBody>
      </p:sp>
    </p:spTree>
    <p:extLst>
      <p:ext uri="{BB962C8B-B14F-4D97-AF65-F5344CB8AC3E}">
        <p14:creationId xmlns:p14="http://schemas.microsoft.com/office/powerpoint/2010/main" val="28409296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اهداف پژوهش</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15" name="Rectangle 14"/>
          <p:cNvSpPr/>
          <p:nvPr/>
        </p:nvSpPr>
        <p:spPr>
          <a:xfrm>
            <a:off x="2562896" y="2781837"/>
            <a:ext cx="8950815" cy="437882"/>
          </a:xfrm>
          <a:prstGeom prst="rect">
            <a:avLst/>
          </a:prstGeom>
          <a:ln>
            <a:noFill/>
            <a:prstDash val="sysDash"/>
          </a:ln>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Wingdings" panose="05000000000000000000" pitchFamily="2" charset="2"/>
              <a:buChar char="ü"/>
            </a:pPr>
            <a:r>
              <a:rPr lang="fa-IR" sz="2400" dirty="0">
                <a:solidFill>
                  <a:prstClr val="black"/>
                </a:solidFill>
                <a:cs typeface="B Nazanin" panose="00000400000000000000" pitchFamily="2" charset="-78"/>
              </a:rPr>
              <a:t>بررسی </a:t>
            </a:r>
            <a:r>
              <a:rPr lang="fa-IR" sz="2400" dirty="0">
                <a:solidFill>
                  <a:prstClr val="black"/>
                </a:solidFill>
                <a:cs typeface="B Nazanin" panose="00000400000000000000" pitchFamily="2" charset="-78"/>
              </a:rPr>
              <a:t>میزان اثربخشی فرم شهر فشرده بر مصرف انرژی</a:t>
            </a:r>
          </a:p>
        </p:txBody>
      </p:sp>
      <p:sp>
        <p:nvSpPr>
          <p:cNvPr id="16" name="Rectangle 15"/>
          <p:cNvSpPr/>
          <p:nvPr/>
        </p:nvSpPr>
        <p:spPr>
          <a:xfrm>
            <a:off x="2562896" y="4268247"/>
            <a:ext cx="8950815" cy="437882"/>
          </a:xfrm>
          <a:prstGeom prst="rect">
            <a:avLst/>
          </a:prstGeom>
          <a:ln>
            <a:noFill/>
            <a:prstDash val="sysDash"/>
          </a:ln>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Wingdings" panose="05000000000000000000" pitchFamily="2" charset="2"/>
              <a:buChar char="ü"/>
            </a:pPr>
            <a:r>
              <a:rPr lang="fa-IR" sz="2400" dirty="0">
                <a:solidFill>
                  <a:prstClr val="black"/>
                </a:solidFill>
                <a:cs typeface="B Nazanin" panose="00000400000000000000" pitchFamily="2" charset="-78"/>
              </a:rPr>
              <a:t>شناسایی </a:t>
            </a:r>
            <a:r>
              <a:rPr lang="fa-IR" sz="2400" dirty="0">
                <a:solidFill>
                  <a:prstClr val="black"/>
                </a:solidFill>
                <a:cs typeface="B Nazanin" panose="00000400000000000000" pitchFamily="2" charset="-78"/>
              </a:rPr>
              <a:t>معیارهای دستیابی به فرم شهر فشرده</a:t>
            </a:r>
          </a:p>
        </p:txBody>
      </p:sp>
      <p:sp>
        <p:nvSpPr>
          <p:cNvPr id="17" name="Rectangle 16"/>
          <p:cNvSpPr/>
          <p:nvPr/>
        </p:nvSpPr>
        <p:spPr>
          <a:xfrm>
            <a:off x="2562896" y="5028101"/>
            <a:ext cx="8950815" cy="437882"/>
          </a:xfrm>
          <a:prstGeom prst="rect">
            <a:avLst/>
          </a:prstGeom>
          <a:ln>
            <a:noFill/>
            <a:prstDash val="sysDash"/>
          </a:ln>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Wingdings" panose="05000000000000000000" pitchFamily="2" charset="2"/>
              <a:buChar char="ü"/>
            </a:pPr>
            <a:r>
              <a:rPr lang="fa-IR" sz="2400" dirty="0">
                <a:solidFill>
                  <a:prstClr val="black"/>
                </a:solidFill>
                <a:cs typeface="B Nazanin" panose="00000400000000000000" pitchFamily="2" charset="-78"/>
              </a:rPr>
              <a:t>ارزیابی یکی از محلات شهر مشهد از </a:t>
            </a:r>
            <a:r>
              <a:rPr lang="fa-IR" sz="2400" dirty="0">
                <a:solidFill>
                  <a:prstClr val="black"/>
                </a:solidFill>
                <a:cs typeface="B Nazanin" panose="00000400000000000000" pitchFamily="2" charset="-78"/>
              </a:rPr>
              <a:t>لحاظ معیارهای فرم شهر فشرده و مصرف انرژی در آن</a:t>
            </a:r>
          </a:p>
        </p:txBody>
      </p:sp>
      <p:sp>
        <p:nvSpPr>
          <p:cNvPr id="6" name="Rectangle 5"/>
          <p:cNvSpPr/>
          <p:nvPr/>
        </p:nvSpPr>
        <p:spPr>
          <a:xfrm>
            <a:off x="9942491" y="2240924"/>
            <a:ext cx="1442433"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000" b="1" dirty="0">
                <a:solidFill>
                  <a:prstClr val="black"/>
                </a:solidFill>
                <a:cs typeface="B Nazanin" panose="00000400000000000000" pitchFamily="2" charset="-78"/>
              </a:rPr>
              <a:t>هدف کلان</a:t>
            </a:r>
            <a:endParaRPr lang="fa-IR" sz="2000" b="1" dirty="0">
              <a:solidFill>
                <a:prstClr val="black"/>
              </a:solidFill>
              <a:cs typeface="B Nazanin" panose="00000400000000000000" pitchFamily="2" charset="-78"/>
            </a:endParaRPr>
          </a:p>
        </p:txBody>
      </p:sp>
      <p:sp>
        <p:nvSpPr>
          <p:cNvPr id="7" name="Rectangle 6"/>
          <p:cNvSpPr/>
          <p:nvPr/>
        </p:nvSpPr>
        <p:spPr>
          <a:xfrm>
            <a:off x="9942490" y="3508393"/>
            <a:ext cx="1442433" cy="43788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rtlCol="1" anchor="ctr"/>
          <a:lstStyle/>
          <a:p>
            <a:pPr algn="ctr" rtl="0"/>
            <a:r>
              <a:rPr lang="fa-IR" sz="2000" b="1" dirty="0">
                <a:solidFill>
                  <a:prstClr val="black"/>
                </a:solidFill>
                <a:cs typeface="B Nazanin" panose="00000400000000000000" pitchFamily="2" charset="-78"/>
              </a:rPr>
              <a:t>هدف عملیاتی</a:t>
            </a:r>
            <a:endParaRPr lang="fa-IR" sz="20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248382572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198055" y="1611086"/>
            <a:ext cx="5297260" cy="2505512"/>
          </a:xfrm>
          <a:prstGeom prst="rect">
            <a:avLst/>
          </a:prstGeom>
        </p:spPr>
      </p:pic>
      <p:sp>
        <p:nvSpPr>
          <p:cNvPr id="5" name="Rectangle 4"/>
          <p:cNvSpPr/>
          <p:nvPr/>
        </p:nvSpPr>
        <p:spPr>
          <a:xfrm>
            <a:off x="391886" y="377371"/>
            <a:ext cx="11292114" cy="1233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4800" b="1" dirty="0">
                <a:solidFill>
                  <a:srgbClr val="FFC000"/>
                </a:solidFill>
                <a:cs typeface="B Homa" panose="00000400000000000000" pitchFamily="2" charset="-78"/>
              </a:rPr>
              <a:t>شناخت و ارائه راهنما و راهکارها </a:t>
            </a:r>
            <a:endParaRPr lang="en-US" sz="4800" b="1" dirty="0">
              <a:solidFill>
                <a:srgbClr val="FFC000"/>
              </a:solidFill>
              <a:cs typeface="B Homa" panose="00000400000000000000" pitchFamily="2" charset="-78"/>
            </a:endParaRPr>
          </a:p>
        </p:txBody>
      </p:sp>
      <p:sp>
        <p:nvSpPr>
          <p:cNvPr id="6" name="TextBox 5"/>
          <p:cNvSpPr txBox="1"/>
          <p:nvPr/>
        </p:nvSpPr>
        <p:spPr>
          <a:xfrm>
            <a:off x="391886" y="3541486"/>
            <a:ext cx="667657" cy="575112"/>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l" rtl="0"/>
            <a:endParaRPr lang="en-US" dirty="0">
              <a:solidFill>
                <a:prstClr val="black"/>
              </a:solidFill>
            </a:endParaRPr>
          </a:p>
        </p:txBody>
      </p:sp>
      <p:sp>
        <p:nvSpPr>
          <p:cNvPr id="7" name="TextBox 6"/>
          <p:cNvSpPr txBox="1"/>
          <p:nvPr/>
        </p:nvSpPr>
        <p:spPr>
          <a:xfrm>
            <a:off x="391886" y="3773714"/>
            <a:ext cx="435428" cy="522515"/>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l" rtl="0"/>
            <a:endParaRPr lang="en-US" dirty="0">
              <a:solidFill>
                <a:prstClr val="black"/>
              </a:solidFill>
            </a:endParaRPr>
          </a:p>
        </p:txBody>
      </p:sp>
      <p:sp>
        <p:nvSpPr>
          <p:cNvPr id="8" name="TextBox 7"/>
          <p:cNvSpPr txBox="1"/>
          <p:nvPr/>
        </p:nvSpPr>
        <p:spPr>
          <a:xfrm>
            <a:off x="275771" y="4818743"/>
            <a:ext cx="551543" cy="169139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l" rtl="0"/>
            <a:endParaRPr lang="en-US" dirty="0">
              <a:solidFill>
                <a:prstClr val="black"/>
              </a:solidFill>
            </a:endParaRPr>
          </a:p>
        </p:txBody>
      </p:sp>
      <p:sp>
        <p:nvSpPr>
          <p:cNvPr id="13" name="TextBox 12"/>
          <p:cNvSpPr txBox="1"/>
          <p:nvPr/>
        </p:nvSpPr>
        <p:spPr>
          <a:xfrm>
            <a:off x="6313714" y="4528457"/>
            <a:ext cx="5181601" cy="1477328"/>
          </a:xfrm>
          <a:prstGeom prst="rect">
            <a:avLst/>
          </a:prstGeom>
          <a:noFill/>
        </p:spPr>
        <p:txBody>
          <a:bodyPr wrap="square" rtlCol="0">
            <a:spAutoFit/>
          </a:bodyPr>
          <a:lstStyle/>
          <a:p>
            <a:r>
              <a:rPr lang="fa-IR" dirty="0">
                <a:solidFill>
                  <a:prstClr val="black"/>
                </a:solidFill>
                <a:cs typeface="B Nazanin" panose="00000400000000000000" pitchFamily="2" charset="-78"/>
              </a:rPr>
              <a:t>ابعاد پارک 160*120 و مساحت محله 0/16 کیلومتر مربع و 16 هکتار می باشد</a:t>
            </a:r>
          </a:p>
          <a:p>
            <a:endParaRPr lang="fa-IR" dirty="0">
              <a:solidFill>
                <a:prstClr val="black"/>
              </a:solidFill>
              <a:cs typeface="B Nazanin" panose="00000400000000000000" pitchFamily="2" charset="-78"/>
            </a:endParaRPr>
          </a:p>
          <a:p>
            <a:r>
              <a:rPr lang="fa-IR" dirty="0">
                <a:solidFill>
                  <a:prstClr val="black"/>
                </a:solidFill>
                <a:cs typeface="B Nazanin" panose="00000400000000000000" pitchFamily="2" charset="-78"/>
              </a:rPr>
              <a:t>تمامی نقاط محله در فاصله کمتر از 0/5 مایل_ 500 </a:t>
            </a:r>
            <a:r>
              <a:rPr lang="en-US" dirty="0">
                <a:solidFill>
                  <a:prstClr val="black"/>
                </a:solidFill>
                <a:cs typeface="B Nazanin" panose="00000400000000000000" pitchFamily="2" charset="-78"/>
              </a:rPr>
              <a:t>m</a:t>
            </a:r>
            <a:r>
              <a:rPr lang="fa-IR" dirty="0">
                <a:solidFill>
                  <a:prstClr val="black"/>
                </a:solidFill>
                <a:cs typeface="B Nazanin" panose="00000400000000000000" pitchFamily="2" charset="-78"/>
              </a:rPr>
              <a:t> قرار دارند که فاصله مطلوب پیاده از مراکز حمل و نقلی است  </a:t>
            </a:r>
            <a:endParaRPr lang="en-US" dirty="0">
              <a:solidFill>
                <a:prstClr val="black"/>
              </a:solidFill>
              <a:cs typeface="B Nazanin" panose="00000400000000000000" pitchFamily="2" charset="-78"/>
            </a:endParaRPr>
          </a:p>
        </p:txBody>
      </p:sp>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1886" y="1835397"/>
            <a:ext cx="5225143" cy="4524944"/>
          </a:xfrm>
          <a:prstGeom prst="rect">
            <a:avLst/>
          </a:prstGeom>
        </p:spPr>
      </p:pic>
      <p:sp>
        <p:nvSpPr>
          <p:cNvPr id="10" name="Right Arrow 9"/>
          <p:cNvSpPr/>
          <p:nvPr/>
        </p:nvSpPr>
        <p:spPr>
          <a:xfrm rot="21166924">
            <a:off x="1489542" y="2392799"/>
            <a:ext cx="4703084" cy="383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5" name="Right Arrow 14"/>
          <p:cNvSpPr/>
          <p:nvPr/>
        </p:nvSpPr>
        <p:spPr>
          <a:xfrm rot="2258437">
            <a:off x="1667984" y="4569123"/>
            <a:ext cx="3942711" cy="383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95130081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1886" y="377371"/>
            <a:ext cx="11292114" cy="1233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4800" b="1" dirty="0">
                <a:solidFill>
                  <a:srgbClr val="FFC000"/>
                </a:solidFill>
                <a:cs typeface="B Homa" panose="00000400000000000000" pitchFamily="2" charset="-78"/>
              </a:rPr>
              <a:t>شناخت و ارائه راهنما و راهکارها </a:t>
            </a:r>
            <a:endParaRPr lang="en-US" sz="4800" b="1" dirty="0">
              <a:solidFill>
                <a:srgbClr val="FFC000"/>
              </a:solidFill>
              <a:cs typeface="B Homa" panose="00000400000000000000" pitchFamily="2" charset="-78"/>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1886" y="1898476"/>
            <a:ext cx="5502503" cy="4471287"/>
          </a:xfrm>
          <a:prstGeom prst="rect">
            <a:avLst/>
          </a:prstGeom>
        </p:spPr>
      </p:pic>
      <p:pic>
        <p:nvPicPr>
          <p:cNvPr id="7" name="Picture 6"/>
          <p:cNvPicPr>
            <a:picLocks noChangeAspect="1"/>
          </p:cNvPicPr>
          <p:nvPr/>
        </p:nvPicPr>
        <p:blipFill>
          <a:blip r:embed="rId3"/>
          <a:stretch>
            <a:fillRect/>
          </a:stretch>
        </p:blipFill>
        <p:spPr>
          <a:xfrm>
            <a:off x="4636070" y="4875226"/>
            <a:ext cx="1101390" cy="1494537"/>
          </a:xfrm>
          <a:prstGeom prst="rect">
            <a:avLst/>
          </a:prstGeom>
        </p:spPr>
      </p:pic>
      <p:grpSp>
        <p:nvGrpSpPr>
          <p:cNvPr id="9" name="Group 8"/>
          <p:cNvGrpSpPr/>
          <p:nvPr/>
        </p:nvGrpSpPr>
        <p:grpSpPr>
          <a:xfrm>
            <a:off x="5894389" y="2112287"/>
            <a:ext cx="5789611" cy="834286"/>
            <a:chOff x="0" y="16663"/>
            <a:chExt cx="9521371" cy="500175"/>
          </a:xfrm>
          <a:scene3d>
            <a:camera prst="orthographicFront"/>
            <a:lightRig rig="chilly" dir="t"/>
          </a:scene3d>
        </p:grpSpPr>
        <p:sp>
          <p:nvSpPr>
            <p:cNvPr id="10" name="Rounded Rectangle 9"/>
            <p:cNvSpPr/>
            <p:nvPr/>
          </p:nvSpPr>
          <p:spPr>
            <a:xfrm>
              <a:off x="0" y="16663"/>
              <a:ext cx="9521371" cy="500175"/>
            </a:xfrm>
            <a:prstGeom prst="roundRect">
              <a:avLst/>
            </a:prstGeom>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Rounded Rectangle 4"/>
            <p:cNvSpPr/>
            <p:nvPr/>
          </p:nvSpPr>
          <p:spPr>
            <a:xfrm>
              <a:off x="24417" y="41080"/>
              <a:ext cx="9472537" cy="45134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r>
                <a:rPr lang="fa-IR" b="1" dirty="0">
                  <a:solidFill>
                    <a:prstClr val="white"/>
                  </a:solidFill>
                  <a:cs typeface="B Nazanin" panose="00000400000000000000" pitchFamily="2" charset="-78"/>
                </a:rPr>
                <a:t>قطعات به نسبت جدیدتر با رعایت 60 درصد توده و برخی مانند آپارتمان </a:t>
              </a:r>
            </a:p>
            <a:p>
              <a:r>
                <a:rPr lang="fa-IR" b="1" dirty="0">
                  <a:solidFill>
                    <a:prstClr val="white"/>
                  </a:solidFill>
                  <a:cs typeface="B Nazanin" panose="00000400000000000000" pitchFamily="2" charset="-78"/>
                </a:rPr>
                <a:t>با 100 درصد فراوانی بیشتر در کل سایت دارند </a:t>
              </a:r>
            </a:p>
          </p:txBody>
        </p:sp>
      </p:grpSp>
      <p:pic>
        <p:nvPicPr>
          <p:cNvPr id="12" name="Picture 11"/>
          <p:cNvPicPr>
            <a:picLocks noChangeAspect="1"/>
          </p:cNvPicPr>
          <p:nvPr/>
        </p:nvPicPr>
        <p:blipFill>
          <a:blip r:embed="rId4"/>
          <a:stretch>
            <a:fillRect/>
          </a:stretch>
        </p:blipFill>
        <p:spPr>
          <a:xfrm>
            <a:off x="6052456" y="3090268"/>
            <a:ext cx="5509585" cy="2021605"/>
          </a:xfrm>
          <a:prstGeom prst="rect">
            <a:avLst/>
          </a:prstGeom>
        </p:spPr>
      </p:pic>
    </p:spTree>
    <p:extLst>
      <p:ext uri="{BB962C8B-B14F-4D97-AF65-F5344CB8AC3E}">
        <p14:creationId xmlns:p14="http://schemas.microsoft.com/office/powerpoint/2010/main" val="132040099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1886" y="377371"/>
            <a:ext cx="11292114" cy="1233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4800" b="1" dirty="0">
                <a:solidFill>
                  <a:srgbClr val="FFC000"/>
                </a:solidFill>
                <a:cs typeface="B Homa" panose="00000400000000000000" pitchFamily="2" charset="-78"/>
              </a:rPr>
              <a:t>شناخت و ارائه راهنما و راهکارها؛ اهداف عملیاتی برگرفته از مبانی نظری  </a:t>
            </a:r>
            <a:endParaRPr lang="en-US" sz="4800" b="1" dirty="0">
              <a:solidFill>
                <a:srgbClr val="FFC000"/>
              </a:solidFill>
              <a:cs typeface="B Homa" panose="00000400000000000000" pitchFamily="2" charset="-78"/>
            </a:endParaRPr>
          </a:p>
        </p:txBody>
      </p:sp>
      <p:graphicFrame>
        <p:nvGraphicFramePr>
          <p:cNvPr id="6" name="Diagram 5"/>
          <p:cNvGraphicFramePr/>
          <p:nvPr>
            <p:extLst/>
          </p:nvPr>
        </p:nvGraphicFramePr>
        <p:xfrm>
          <a:off x="2162629" y="2321078"/>
          <a:ext cx="9521371" cy="39769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3887522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699904" y="1611086"/>
            <a:ext cx="3984096" cy="4892450"/>
          </a:xfrm>
          <a:prstGeom prst="rect">
            <a:avLst/>
          </a:prstGeom>
        </p:spPr>
      </p:pic>
      <p:pic>
        <p:nvPicPr>
          <p:cNvPr id="6" name="Picture 5"/>
          <p:cNvPicPr>
            <a:picLocks noChangeAspect="1"/>
          </p:cNvPicPr>
          <p:nvPr/>
        </p:nvPicPr>
        <p:blipFill>
          <a:blip r:embed="rId3"/>
          <a:stretch>
            <a:fillRect/>
          </a:stretch>
        </p:blipFill>
        <p:spPr>
          <a:xfrm>
            <a:off x="1180124" y="4254076"/>
            <a:ext cx="5910446" cy="2091144"/>
          </a:xfrm>
          <a:prstGeom prst="rect">
            <a:avLst/>
          </a:prstGeom>
        </p:spPr>
      </p:pic>
      <p:sp>
        <p:nvSpPr>
          <p:cNvPr id="7" name="Rectangle 6"/>
          <p:cNvSpPr/>
          <p:nvPr/>
        </p:nvSpPr>
        <p:spPr>
          <a:xfrm>
            <a:off x="391886" y="377371"/>
            <a:ext cx="11292114" cy="1233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4800" b="1" dirty="0">
                <a:solidFill>
                  <a:srgbClr val="FFC000"/>
                </a:solidFill>
                <a:cs typeface="B Homa" panose="00000400000000000000" pitchFamily="2" charset="-78"/>
              </a:rPr>
              <a:t>شناخت و ارائه راهنما و راهکارها </a:t>
            </a:r>
            <a:endParaRPr lang="en-US" sz="4800" b="1" dirty="0">
              <a:solidFill>
                <a:srgbClr val="FFC000"/>
              </a:solidFill>
              <a:cs typeface="B Homa" panose="00000400000000000000" pitchFamily="2" charset="-78"/>
            </a:endParaRPr>
          </a:p>
        </p:txBody>
      </p:sp>
      <p:grpSp>
        <p:nvGrpSpPr>
          <p:cNvPr id="8" name="Group 7"/>
          <p:cNvGrpSpPr/>
          <p:nvPr/>
        </p:nvGrpSpPr>
        <p:grpSpPr>
          <a:xfrm>
            <a:off x="790686" y="2144422"/>
            <a:ext cx="6299884" cy="834286"/>
            <a:chOff x="0" y="16663"/>
            <a:chExt cx="9521371" cy="500175"/>
          </a:xfrm>
          <a:scene3d>
            <a:camera prst="orthographicFront"/>
            <a:lightRig rig="chilly" dir="t"/>
          </a:scene3d>
        </p:grpSpPr>
        <p:sp>
          <p:nvSpPr>
            <p:cNvPr id="9" name="Rounded Rectangle 8"/>
            <p:cNvSpPr/>
            <p:nvPr/>
          </p:nvSpPr>
          <p:spPr>
            <a:xfrm>
              <a:off x="0" y="16663"/>
              <a:ext cx="9521371" cy="500175"/>
            </a:xfrm>
            <a:prstGeom prst="roundRect">
              <a:avLst/>
            </a:prstGeom>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ounded Rectangle 4"/>
            <p:cNvSpPr/>
            <p:nvPr/>
          </p:nvSpPr>
          <p:spPr>
            <a:xfrm>
              <a:off x="24417" y="41080"/>
              <a:ext cx="9472537" cy="45134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r>
                <a:rPr lang="fa-IR" b="1" dirty="0">
                  <a:solidFill>
                    <a:prstClr val="white"/>
                  </a:solidFill>
                  <a:cs typeface="B Nazanin" panose="00000400000000000000" pitchFamily="2" charset="-78"/>
                </a:rPr>
                <a:t>به منظور بررسی وضعیت فشردگی محله، محدوده به 4 بلوک تقسیم گردیده</a:t>
              </a:r>
              <a:endParaRPr lang="en-US" b="1" dirty="0">
                <a:solidFill>
                  <a:prstClr val="white"/>
                </a:solidFill>
                <a:cs typeface="B Nazanin" panose="00000400000000000000" pitchFamily="2" charset="-78"/>
              </a:endParaRPr>
            </a:p>
          </p:txBody>
        </p:sp>
      </p:grpSp>
      <p:grpSp>
        <p:nvGrpSpPr>
          <p:cNvPr id="11" name="Group 10"/>
          <p:cNvGrpSpPr/>
          <p:nvPr/>
        </p:nvGrpSpPr>
        <p:grpSpPr>
          <a:xfrm>
            <a:off x="790686" y="3199249"/>
            <a:ext cx="6299884" cy="834286"/>
            <a:chOff x="0" y="16663"/>
            <a:chExt cx="9521371" cy="500175"/>
          </a:xfrm>
          <a:scene3d>
            <a:camera prst="orthographicFront"/>
            <a:lightRig rig="chilly" dir="t"/>
          </a:scene3d>
        </p:grpSpPr>
        <p:sp>
          <p:nvSpPr>
            <p:cNvPr id="12" name="Rounded Rectangle 11"/>
            <p:cNvSpPr/>
            <p:nvPr/>
          </p:nvSpPr>
          <p:spPr>
            <a:xfrm>
              <a:off x="0" y="16663"/>
              <a:ext cx="9521371" cy="500175"/>
            </a:xfrm>
            <a:prstGeom prst="roundRect">
              <a:avLst/>
            </a:prstGeom>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Rounded Rectangle 4"/>
            <p:cNvSpPr/>
            <p:nvPr/>
          </p:nvSpPr>
          <p:spPr>
            <a:xfrm>
              <a:off x="24417" y="41080"/>
              <a:ext cx="9472537" cy="45134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r>
                <a:rPr lang="fa-IR" b="1" dirty="0">
                  <a:solidFill>
                    <a:prstClr val="white"/>
                  </a:solidFill>
                  <a:cs typeface="B Nazanin" panose="00000400000000000000" pitchFamily="2" charset="-78"/>
                </a:rPr>
                <a:t>الگوی دانه بندی متنوع است (50 تا 4000 متر مربع) </a:t>
              </a:r>
              <a:endParaRPr lang="en-US" b="1" dirty="0">
                <a:solidFill>
                  <a:prstClr val="white"/>
                </a:solidFill>
                <a:cs typeface="B Nazanin" panose="00000400000000000000" pitchFamily="2" charset="-78"/>
              </a:endParaRPr>
            </a:p>
          </p:txBody>
        </p:sp>
      </p:grpSp>
      <p:sp>
        <p:nvSpPr>
          <p:cNvPr id="4" name="TextBox 3"/>
          <p:cNvSpPr txBox="1"/>
          <p:nvPr/>
        </p:nvSpPr>
        <p:spPr>
          <a:xfrm rot="2840194">
            <a:off x="7373258" y="4671152"/>
            <a:ext cx="2017486" cy="646331"/>
          </a:xfrm>
          <a:prstGeom prst="rect">
            <a:avLst/>
          </a:prstGeom>
          <a:noFill/>
        </p:spPr>
        <p:txBody>
          <a:bodyPr wrap="square" rtlCol="0">
            <a:spAutoFit/>
          </a:bodyPr>
          <a:lstStyle/>
          <a:p>
            <a:r>
              <a:rPr lang="fa-IR" dirty="0">
                <a:solidFill>
                  <a:prstClr val="black"/>
                </a:solidFill>
              </a:rPr>
              <a:t>خیابان شیرازی</a:t>
            </a:r>
          </a:p>
          <a:p>
            <a:endParaRPr lang="en-US" dirty="0">
              <a:solidFill>
                <a:prstClr val="black"/>
              </a:solidFill>
            </a:endParaRPr>
          </a:p>
        </p:txBody>
      </p:sp>
    </p:spTree>
    <p:extLst>
      <p:ext uri="{BB962C8B-B14F-4D97-AF65-F5344CB8AC3E}">
        <p14:creationId xmlns:p14="http://schemas.microsoft.com/office/powerpoint/2010/main" val="339047744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238" y="1702024"/>
            <a:ext cx="4647716" cy="4647716"/>
          </a:xfrm>
          <a:prstGeom prst="rect">
            <a:avLst/>
          </a:prstGeom>
        </p:spPr>
      </p:pic>
      <p:pic>
        <p:nvPicPr>
          <p:cNvPr id="3" name="Picture 2"/>
          <p:cNvPicPr>
            <a:picLocks noChangeAspect="1"/>
          </p:cNvPicPr>
          <p:nvPr/>
        </p:nvPicPr>
        <p:blipFill>
          <a:blip r:embed="rId3"/>
          <a:stretch>
            <a:fillRect/>
          </a:stretch>
        </p:blipFill>
        <p:spPr>
          <a:xfrm>
            <a:off x="5782166" y="1611086"/>
            <a:ext cx="1416919" cy="4963089"/>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51005" y="1611086"/>
            <a:ext cx="4132995" cy="4502117"/>
          </a:xfrm>
          <a:prstGeom prst="rect">
            <a:avLst/>
          </a:prstGeom>
        </p:spPr>
      </p:pic>
      <p:pic>
        <p:nvPicPr>
          <p:cNvPr id="5" name="Picture 4"/>
          <p:cNvPicPr>
            <a:picLocks noChangeAspect="1"/>
          </p:cNvPicPr>
          <p:nvPr/>
        </p:nvPicPr>
        <p:blipFill>
          <a:blip r:embed="rId5"/>
          <a:stretch>
            <a:fillRect/>
          </a:stretch>
        </p:blipFill>
        <p:spPr>
          <a:xfrm>
            <a:off x="7692670" y="5254906"/>
            <a:ext cx="1354138" cy="1094834"/>
          </a:xfrm>
          <a:prstGeom prst="rect">
            <a:avLst/>
          </a:prstGeom>
        </p:spPr>
      </p:pic>
      <p:sp>
        <p:nvSpPr>
          <p:cNvPr id="6" name="Rectangle 5"/>
          <p:cNvSpPr/>
          <p:nvPr/>
        </p:nvSpPr>
        <p:spPr>
          <a:xfrm>
            <a:off x="391886" y="377371"/>
            <a:ext cx="11292114" cy="1233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4800" b="1" dirty="0">
                <a:solidFill>
                  <a:srgbClr val="FFC000"/>
                </a:solidFill>
                <a:cs typeface="B Homa" panose="00000400000000000000" pitchFamily="2" charset="-78"/>
              </a:rPr>
              <a:t>شناخت و ارائه راهنما و راهکارها </a:t>
            </a:r>
            <a:endParaRPr lang="en-US" sz="4800" b="1" dirty="0">
              <a:solidFill>
                <a:srgbClr val="FFC000"/>
              </a:solidFill>
              <a:cs typeface="B Homa" panose="00000400000000000000" pitchFamily="2" charset="-78"/>
            </a:endParaRPr>
          </a:p>
        </p:txBody>
      </p:sp>
      <p:sp>
        <p:nvSpPr>
          <p:cNvPr id="7" name="TextBox 6"/>
          <p:cNvSpPr txBox="1"/>
          <p:nvPr/>
        </p:nvSpPr>
        <p:spPr>
          <a:xfrm>
            <a:off x="10737192" y="4915746"/>
            <a:ext cx="1088473" cy="678319"/>
          </a:xfrm>
          <a:prstGeom prst="rect">
            <a:avLst/>
          </a:prstGeom>
          <a:ln>
            <a:solidFill>
              <a:schemeClr val="bg1"/>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l" rtl="0"/>
            <a:endParaRPr lang="en-US" dirty="0">
              <a:solidFill>
                <a:prstClr val="black"/>
              </a:solidFill>
            </a:endParaRPr>
          </a:p>
        </p:txBody>
      </p:sp>
    </p:spTree>
    <p:extLst>
      <p:ext uri="{BB962C8B-B14F-4D97-AF65-F5344CB8AC3E}">
        <p14:creationId xmlns:p14="http://schemas.microsoft.com/office/powerpoint/2010/main" val="125491208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1886" y="377371"/>
            <a:ext cx="11292114" cy="1233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4800" b="1" dirty="0">
                <a:solidFill>
                  <a:srgbClr val="FFC000"/>
                </a:solidFill>
                <a:cs typeface="B Homa" panose="00000400000000000000" pitchFamily="2" charset="-78"/>
              </a:rPr>
              <a:t>شناخت و ارائه راهنما و راهکارها؛ تراکم حال حاضر </a:t>
            </a:r>
            <a:endParaRPr lang="en-US" sz="4800" b="1" dirty="0">
              <a:solidFill>
                <a:srgbClr val="FFC000"/>
              </a:solidFill>
              <a:cs typeface="B Homa" panose="00000400000000000000" pitchFamily="2" charset="-78"/>
            </a:endParaRPr>
          </a:p>
        </p:txBody>
      </p:sp>
      <p:sp>
        <p:nvSpPr>
          <p:cNvPr id="5" name="Rounded Rectangle 4"/>
          <p:cNvSpPr/>
          <p:nvPr/>
        </p:nvSpPr>
        <p:spPr>
          <a:xfrm>
            <a:off x="391886" y="1741995"/>
            <a:ext cx="4673602" cy="4761539"/>
          </a:xfrm>
          <a:prstGeom prst="roundRect">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fa-IR" b="1" dirty="0">
                <a:solidFill>
                  <a:prstClr val="white"/>
                </a:solidFill>
                <a:cs typeface="B Nazanin" panose="00000400000000000000" pitchFamily="2" charset="-78"/>
              </a:rPr>
              <a:t>تعداد دانه ها: 40</a:t>
            </a:r>
          </a:p>
          <a:p>
            <a:r>
              <a:rPr lang="fa-IR" b="1" dirty="0">
                <a:solidFill>
                  <a:prstClr val="white"/>
                </a:solidFill>
                <a:cs typeface="B Nazanin" panose="00000400000000000000" pitchFamily="2" charset="-78"/>
              </a:rPr>
              <a:t>تعداد طبقات متوسط: 3/1</a:t>
            </a:r>
          </a:p>
          <a:p>
            <a:r>
              <a:rPr lang="fa-IR" b="1" dirty="0">
                <a:solidFill>
                  <a:prstClr val="white"/>
                </a:solidFill>
                <a:cs typeface="B Nazanin" panose="00000400000000000000" pitchFamily="2" charset="-78"/>
              </a:rPr>
              <a:t>تراکم متوسط: 124/9%</a:t>
            </a:r>
          </a:p>
          <a:p>
            <a:r>
              <a:rPr lang="fa-IR" b="1" dirty="0">
                <a:solidFill>
                  <a:prstClr val="white"/>
                </a:solidFill>
                <a:cs typeface="B Nazanin" panose="00000400000000000000" pitchFamily="2" charset="-78"/>
              </a:rPr>
              <a:t>بلوک 2 </a:t>
            </a:r>
          </a:p>
          <a:p>
            <a:r>
              <a:rPr lang="fa-IR" b="1" dirty="0">
                <a:solidFill>
                  <a:prstClr val="white"/>
                </a:solidFill>
                <a:cs typeface="B Nazanin" panose="00000400000000000000" pitchFamily="2" charset="-78"/>
              </a:rPr>
              <a:t>تعداد دانه </a:t>
            </a:r>
            <a:r>
              <a:rPr lang="fa-IR" b="1" dirty="0">
                <a:solidFill>
                  <a:prstClr val="white"/>
                </a:solidFill>
                <a:cs typeface="B Nazanin" panose="00000400000000000000" pitchFamily="2" charset="-78"/>
              </a:rPr>
              <a:t>ها:18</a:t>
            </a:r>
          </a:p>
          <a:p>
            <a:r>
              <a:rPr lang="fa-IR" b="1" dirty="0">
                <a:solidFill>
                  <a:prstClr val="white"/>
                </a:solidFill>
                <a:cs typeface="B Nazanin" panose="00000400000000000000" pitchFamily="2" charset="-78"/>
              </a:rPr>
              <a:t>تعداد طبقات متوسط: 2/8</a:t>
            </a:r>
          </a:p>
          <a:p>
            <a:r>
              <a:rPr lang="fa-IR" b="1" dirty="0">
                <a:solidFill>
                  <a:prstClr val="white"/>
                </a:solidFill>
                <a:cs typeface="B Nazanin" panose="00000400000000000000" pitchFamily="2" charset="-78"/>
              </a:rPr>
              <a:t>تراکم متوسط:</a:t>
            </a:r>
            <a:r>
              <a:rPr lang="fa-IR" b="1" dirty="0">
                <a:solidFill>
                  <a:prstClr val="white"/>
                </a:solidFill>
                <a:cs typeface="B Nazanin" panose="00000400000000000000" pitchFamily="2" charset="-78"/>
              </a:rPr>
              <a:t> 133/8%</a:t>
            </a:r>
          </a:p>
          <a:p>
            <a:r>
              <a:rPr lang="fa-IR" b="1" dirty="0">
                <a:solidFill>
                  <a:prstClr val="white"/>
                </a:solidFill>
                <a:cs typeface="B Nazanin" panose="00000400000000000000" pitchFamily="2" charset="-78"/>
              </a:rPr>
              <a:t>بلوک 3</a:t>
            </a:r>
          </a:p>
          <a:p>
            <a:r>
              <a:rPr lang="fa-IR" b="1" dirty="0">
                <a:solidFill>
                  <a:prstClr val="white"/>
                </a:solidFill>
                <a:cs typeface="B Nazanin" panose="00000400000000000000" pitchFamily="2" charset="-78"/>
              </a:rPr>
              <a:t>تعداد </a:t>
            </a:r>
            <a:r>
              <a:rPr lang="fa-IR" b="1" dirty="0">
                <a:solidFill>
                  <a:prstClr val="white"/>
                </a:solidFill>
                <a:cs typeface="B Nazanin" panose="00000400000000000000" pitchFamily="2" charset="-78"/>
              </a:rPr>
              <a:t>دانه ها</a:t>
            </a:r>
            <a:r>
              <a:rPr lang="fa-IR" b="1" dirty="0">
                <a:solidFill>
                  <a:prstClr val="white"/>
                </a:solidFill>
                <a:cs typeface="B Nazanin" panose="00000400000000000000" pitchFamily="2" charset="-78"/>
              </a:rPr>
              <a:t>: 144	</a:t>
            </a:r>
            <a:endParaRPr lang="fa-IR" b="1" dirty="0">
              <a:solidFill>
                <a:prstClr val="white"/>
              </a:solidFill>
              <a:cs typeface="B Nazanin" panose="00000400000000000000" pitchFamily="2" charset="-78"/>
            </a:endParaRPr>
          </a:p>
          <a:p>
            <a:r>
              <a:rPr lang="fa-IR" b="1" dirty="0">
                <a:solidFill>
                  <a:prstClr val="white"/>
                </a:solidFill>
                <a:cs typeface="B Nazanin" panose="00000400000000000000" pitchFamily="2" charset="-78"/>
              </a:rPr>
              <a:t>تعداد طبقات متوسط</a:t>
            </a:r>
            <a:r>
              <a:rPr lang="fa-IR" b="1" dirty="0">
                <a:solidFill>
                  <a:prstClr val="white"/>
                </a:solidFill>
                <a:cs typeface="B Nazanin" panose="00000400000000000000" pitchFamily="2" charset="-78"/>
              </a:rPr>
              <a:t>: 3/7</a:t>
            </a:r>
            <a:endParaRPr lang="fa-IR" b="1" dirty="0">
              <a:solidFill>
                <a:prstClr val="white"/>
              </a:solidFill>
              <a:cs typeface="B Nazanin" panose="00000400000000000000" pitchFamily="2" charset="-78"/>
            </a:endParaRPr>
          </a:p>
          <a:p>
            <a:r>
              <a:rPr lang="fa-IR" b="1" dirty="0">
                <a:solidFill>
                  <a:prstClr val="white"/>
                </a:solidFill>
                <a:cs typeface="B Nazanin" panose="00000400000000000000" pitchFamily="2" charset="-78"/>
              </a:rPr>
              <a:t>تراکم متوسط: </a:t>
            </a:r>
            <a:r>
              <a:rPr lang="fa-IR" b="1" dirty="0">
                <a:solidFill>
                  <a:prstClr val="white"/>
                </a:solidFill>
                <a:cs typeface="B Nazanin" panose="00000400000000000000" pitchFamily="2" charset="-78"/>
              </a:rPr>
              <a:t>152%</a:t>
            </a:r>
            <a:endParaRPr lang="en-US" b="1" dirty="0">
              <a:solidFill>
                <a:prstClr val="white"/>
              </a:solidFill>
              <a:cs typeface="B Nazanin" panose="00000400000000000000" pitchFamily="2" charset="-78"/>
            </a:endParaRPr>
          </a:p>
          <a:p>
            <a:r>
              <a:rPr lang="fa-IR" b="1" dirty="0">
                <a:solidFill>
                  <a:prstClr val="white"/>
                </a:solidFill>
                <a:cs typeface="B Nazanin" panose="00000400000000000000" pitchFamily="2" charset="-78"/>
              </a:rPr>
              <a:t>بلوک 4 </a:t>
            </a:r>
          </a:p>
          <a:p>
            <a:r>
              <a:rPr lang="fa-IR" b="1" dirty="0">
                <a:solidFill>
                  <a:prstClr val="white"/>
                </a:solidFill>
                <a:cs typeface="B Nazanin" panose="00000400000000000000" pitchFamily="2" charset="-78"/>
              </a:rPr>
              <a:t>تعداد </a:t>
            </a:r>
            <a:r>
              <a:rPr lang="fa-IR" b="1" dirty="0">
                <a:solidFill>
                  <a:prstClr val="white"/>
                </a:solidFill>
                <a:cs typeface="B Nazanin" panose="00000400000000000000" pitchFamily="2" charset="-78"/>
              </a:rPr>
              <a:t>دانه ها</a:t>
            </a:r>
            <a:r>
              <a:rPr lang="fa-IR" b="1" dirty="0">
                <a:solidFill>
                  <a:prstClr val="white"/>
                </a:solidFill>
                <a:cs typeface="B Nazanin" panose="00000400000000000000" pitchFamily="2" charset="-78"/>
              </a:rPr>
              <a:t>: 153</a:t>
            </a:r>
            <a:endParaRPr lang="fa-IR" b="1" dirty="0">
              <a:solidFill>
                <a:prstClr val="white"/>
              </a:solidFill>
              <a:cs typeface="B Nazanin" panose="00000400000000000000" pitchFamily="2" charset="-78"/>
            </a:endParaRPr>
          </a:p>
          <a:p>
            <a:r>
              <a:rPr lang="fa-IR" b="1" dirty="0">
                <a:solidFill>
                  <a:prstClr val="white"/>
                </a:solidFill>
                <a:cs typeface="B Nazanin" panose="00000400000000000000" pitchFamily="2" charset="-78"/>
              </a:rPr>
              <a:t>تعداد طبقات متوسط</a:t>
            </a:r>
            <a:r>
              <a:rPr lang="fa-IR" b="1" dirty="0">
                <a:solidFill>
                  <a:prstClr val="white"/>
                </a:solidFill>
                <a:cs typeface="B Nazanin" panose="00000400000000000000" pitchFamily="2" charset="-78"/>
              </a:rPr>
              <a:t>: 2/52</a:t>
            </a:r>
            <a:endParaRPr lang="fa-IR" b="1" dirty="0">
              <a:solidFill>
                <a:prstClr val="white"/>
              </a:solidFill>
              <a:cs typeface="B Nazanin" panose="00000400000000000000" pitchFamily="2" charset="-78"/>
            </a:endParaRPr>
          </a:p>
          <a:p>
            <a:r>
              <a:rPr lang="fa-IR" b="1" dirty="0">
                <a:solidFill>
                  <a:prstClr val="white"/>
                </a:solidFill>
                <a:cs typeface="B Nazanin" panose="00000400000000000000" pitchFamily="2" charset="-78"/>
              </a:rPr>
              <a:t>تراکم متوسط: </a:t>
            </a:r>
            <a:r>
              <a:rPr lang="fa-IR" b="1" dirty="0">
                <a:solidFill>
                  <a:prstClr val="white"/>
                </a:solidFill>
                <a:cs typeface="B Nazanin" panose="00000400000000000000" pitchFamily="2" charset="-78"/>
              </a:rPr>
              <a:t>132%</a:t>
            </a:r>
            <a:endParaRPr lang="en-US" b="1" dirty="0">
              <a:solidFill>
                <a:prstClr val="white"/>
              </a:solidFill>
              <a:cs typeface="B Nazanin" panose="00000400000000000000" pitchFamily="2" charset="-78"/>
            </a:endParaRPr>
          </a:p>
          <a:p>
            <a:endParaRPr lang="en-US" b="1" dirty="0">
              <a:solidFill>
                <a:prstClr val="white"/>
              </a:solidFill>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7936821" y="1779444"/>
            <a:ext cx="3747179" cy="4686643"/>
          </a:xfrm>
          <a:prstGeom prst="rect">
            <a:avLst/>
          </a:prstGeom>
        </p:spPr>
      </p:pic>
      <p:sp>
        <p:nvSpPr>
          <p:cNvPr id="7" name="Rounded Rectangle 6"/>
          <p:cNvSpPr/>
          <p:nvPr/>
        </p:nvSpPr>
        <p:spPr>
          <a:xfrm>
            <a:off x="5216140" y="1779444"/>
            <a:ext cx="2570028" cy="4686643"/>
          </a:xfrm>
          <a:prstGeom prst="roundRect">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fa-IR" b="1" dirty="0">
                <a:solidFill>
                  <a:prstClr val="white"/>
                </a:solidFill>
                <a:cs typeface="B Nazanin" panose="00000400000000000000" pitchFamily="2" charset="-78"/>
              </a:rPr>
              <a:t>جمعیت محدوده مورد مطالعه با در نظر گرفتن بعد خانوار 3/8 و تعداد دانه های 266 عدد، و سه تیپ طبقه 1 (92%) و 2 (6%) و 3 (2%) واحدی، 3195 نفر می باشد. </a:t>
            </a:r>
          </a:p>
          <a:p>
            <a:endParaRPr lang="fa-IR" b="1" dirty="0">
              <a:solidFill>
                <a:prstClr val="white"/>
              </a:solidFill>
              <a:cs typeface="B Nazanin" panose="00000400000000000000" pitchFamily="2" charset="-78"/>
            </a:endParaRPr>
          </a:p>
          <a:p>
            <a:r>
              <a:rPr lang="fa-IR" b="1" dirty="0">
                <a:solidFill>
                  <a:prstClr val="white"/>
                </a:solidFill>
                <a:cs typeface="B Nazanin" panose="00000400000000000000" pitchFamily="2" charset="-78"/>
              </a:rPr>
              <a:t>متوسط تعداد طبقات کل محدوده: 2/73</a:t>
            </a:r>
          </a:p>
          <a:p>
            <a:endParaRPr lang="fa-IR" b="1" dirty="0">
              <a:solidFill>
                <a:prstClr val="white"/>
              </a:solidFill>
              <a:cs typeface="B Nazanin" panose="00000400000000000000" pitchFamily="2" charset="-78"/>
            </a:endParaRPr>
          </a:p>
          <a:p>
            <a:r>
              <a:rPr lang="fa-IR" b="1" dirty="0">
                <a:solidFill>
                  <a:prstClr val="white"/>
                </a:solidFill>
                <a:cs typeface="B Nazanin" panose="00000400000000000000" pitchFamily="2" charset="-78"/>
              </a:rPr>
              <a:t>تراکم جمعیتی: </a:t>
            </a:r>
            <a:r>
              <a:rPr lang="en-US" b="1" dirty="0">
                <a:solidFill>
                  <a:prstClr val="white"/>
                </a:solidFill>
                <a:cs typeface="B Nazanin" panose="00000400000000000000" pitchFamily="2" charset="-78"/>
              </a:rPr>
              <a:t>199</a:t>
            </a:r>
            <a:r>
              <a:rPr lang="fa-IR" b="1" dirty="0">
                <a:solidFill>
                  <a:prstClr val="white"/>
                </a:solidFill>
                <a:cs typeface="B Nazanin" panose="00000400000000000000" pitchFamily="2" charset="-78"/>
              </a:rPr>
              <a:t> نفر در هکتار</a:t>
            </a:r>
          </a:p>
          <a:p>
            <a:endParaRPr lang="fa-IR" b="1" dirty="0">
              <a:solidFill>
                <a:prstClr val="white"/>
              </a:solidFill>
              <a:cs typeface="B Nazanin" panose="00000400000000000000" pitchFamily="2" charset="-78"/>
            </a:endParaRPr>
          </a:p>
        </p:txBody>
      </p:sp>
    </p:spTree>
    <p:extLst>
      <p:ext uri="{BB962C8B-B14F-4D97-AF65-F5344CB8AC3E}">
        <p14:creationId xmlns:p14="http://schemas.microsoft.com/office/powerpoint/2010/main" val="45325628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05904" y="2632259"/>
            <a:ext cx="7624292" cy="1754326"/>
          </a:xfrm>
          <a:prstGeom prst="rect">
            <a:avLst/>
          </a:prstGeom>
          <a:noFill/>
        </p:spPr>
        <p:txBody>
          <a:bodyPr wrap="square" rtlCol="1">
            <a:spAutoFit/>
          </a:bodyPr>
          <a:lstStyle/>
          <a:p>
            <a:pPr algn="ctr"/>
            <a:r>
              <a:rPr lang="fa-IR" sz="5400" dirty="0">
                <a:solidFill>
                  <a:srgbClr val="FFC000"/>
                </a:solidFill>
                <a:effectLst>
                  <a:outerShdw blurRad="38100" dist="38100" dir="2700000" algn="tl">
                    <a:srgbClr val="000000">
                      <a:alpha val="43137"/>
                    </a:srgbClr>
                  </a:outerShdw>
                </a:effectLst>
                <a:cs typeface="B Homa" panose="00000400000000000000" pitchFamily="2" charset="-78"/>
              </a:rPr>
              <a:t>سنجش میزان فشردگی در محله هاشمی نژاد</a:t>
            </a:r>
          </a:p>
        </p:txBody>
      </p:sp>
    </p:spTree>
    <p:extLst>
      <p:ext uri="{BB962C8B-B14F-4D97-AF65-F5344CB8AC3E}">
        <p14:creationId xmlns:p14="http://schemas.microsoft.com/office/powerpoint/2010/main" val="161358471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1192" y="1062765"/>
            <a:ext cx="11029616" cy="1013800"/>
          </a:xfrm>
        </p:spPr>
        <p:txBody>
          <a:bodyPr>
            <a:noAutofit/>
          </a:bodyPr>
          <a:lstStyle/>
          <a:p>
            <a:pPr algn="r"/>
            <a:r>
              <a:rPr lang="fa-IR" sz="4000" dirty="0">
                <a:solidFill>
                  <a:srgbClr val="FFC000"/>
                </a:solidFill>
                <a:effectLst>
                  <a:outerShdw blurRad="38100" dist="38100" dir="2700000" algn="tl">
                    <a:srgbClr val="000000">
                      <a:alpha val="43137"/>
                    </a:srgbClr>
                  </a:outerShdw>
                </a:effectLst>
                <a:cs typeface="B Homa" panose="00000400000000000000" pitchFamily="2" charset="-78"/>
              </a:rPr>
              <a:t>سنجش میزان </a:t>
            </a:r>
            <a:r>
              <a:rPr lang="fa-IR" sz="4000" dirty="0" smtClean="0">
                <a:solidFill>
                  <a:srgbClr val="FFC000"/>
                </a:solidFill>
                <a:effectLst>
                  <a:outerShdw blurRad="38100" dist="38100" dir="2700000" algn="tl">
                    <a:srgbClr val="000000">
                      <a:alpha val="43137"/>
                    </a:srgbClr>
                  </a:outerShdw>
                </a:effectLst>
                <a:cs typeface="B Homa" panose="00000400000000000000" pitchFamily="2" charset="-78"/>
              </a:rPr>
              <a:t>فشردگی در </a:t>
            </a:r>
            <a:r>
              <a:rPr lang="fa-IR" sz="4000" dirty="0">
                <a:solidFill>
                  <a:srgbClr val="FFC000"/>
                </a:solidFill>
                <a:effectLst>
                  <a:outerShdw blurRad="38100" dist="38100" dir="2700000" algn="tl">
                    <a:srgbClr val="000000">
                      <a:alpha val="43137"/>
                    </a:srgbClr>
                  </a:outerShdw>
                </a:effectLst>
                <a:cs typeface="B Homa" panose="00000400000000000000" pitchFamily="2" charset="-78"/>
              </a:rPr>
              <a:t>محله هاشمی نژاد</a:t>
            </a:r>
            <a:br>
              <a:rPr lang="fa-IR" sz="4000" dirty="0">
                <a:solidFill>
                  <a:srgbClr val="FFC000"/>
                </a:solidFill>
                <a:effectLst>
                  <a:outerShdw blurRad="38100" dist="38100" dir="2700000" algn="tl">
                    <a:srgbClr val="000000">
                      <a:alpha val="43137"/>
                    </a:srgbClr>
                  </a:outerShdw>
                </a:effectLst>
                <a:cs typeface="B Homa" panose="00000400000000000000" pitchFamily="2" charset="-78"/>
              </a:rPr>
            </a:br>
            <a:endParaRPr lang="fa-IR" sz="4000" dirty="0"/>
          </a:p>
        </p:txBody>
      </p:sp>
      <p:pic>
        <p:nvPicPr>
          <p:cNvPr id="6" name="Picture 5"/>
          <p:cNvPicPr>
            <a:picLocks noChangeAspect="1"/>
          </p:cNvPicPr>
          <p:nvPr/>
        </p:nvPicPr>
        <p:blipFill rotWithShape="1">
          <a:blip r:embed="rId2"/>
          <a:srcRect l="54502" t="20982" r="21052" b="14732"/>
          <a:stretch/>
        </p:blipFill>
        <p:spPr>
          <a:xfrm>
            <a:off x="8430108" y="1841862"/>
            <a:ext cx="3180700" cy="4702628"/>
          </a:xfrm>
          <a:prstGeom prst="rect">
            <a:avLst/>
          </a:prstGeom>
        </p:spPr>
      </p:pic>
      <p:pic>
        <p:nvPicPr>
          <p:cNvPr id="7" name="Picture 6"/>
          <p:cNvPicPr>
            <a:picLocks noChangeAspect="1"/>
          </p:cNvPicPr>
          <p:nvPr/>
        </p:nvPicPr>
        <p:blipFill rotWithShape="1">
          <a:blip r:embed="rId2"/>
          <a:srcRect l="21019" t="20982" r="45397" b="14732"/>
          <a:stretch/>
        </p:blipFill>
        <p:spPr>
          <a:xfrm>
            <a:off x="581192" y="-7691"/>
            <a:ext cx="6283247" cy="6762075"/>
          </a:xfrm>
          <a:prstGeom prst="rect">
            <a:avLst/>
          </a:prstGeom>
        </p:spPr>
      </p:pic>
    </p:spTree>
    <p:extLst>
      <p:ext uri="{BB962C8B-B14F-4D97-AF65-F5344CB8AC3E}">
        <p14:creationId xmlns:p14="http://schemas.microsoft.com/office/powerpoint/2010/main" val="32101075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040" y="1281705"/>
            <a:ext cx="11029616" cy="1013800"/>
          </a:xfrm>
        </p:spPr>
        <p:txBody>
          <a:bodyPr>
            <a:noAutofit/>
          </a:bodyPr>
          <a:lstStyle/>
          <a:p>
            <a:pPr algn="r"/>
            <a:r>
              <a:rPr lang="fa-IR" sz="4800" dirty="0">
                <a:solidFill>
                  <a:srgbClr val="FFC000"/>
                </a:solidFill>
                <a:effectLst>
                  <a:outerShdw blurRad="38100" dist="38100" dir="2700000" algn="tl">
                    <a:srgbClr val="000000">
                      <a:alpha val="43137"/>
                    </a:srgbClr>
                  </a:outerShdw>
                </a:effectLst>
                <a:cs typeface="B Homa" panose="00000400000000000000" pitchFamily="2" charset="-78"/>
              </a:rPr>
              <a:t>سنجش میزان </a:t>
            </a:r>
            <a:r>
              <a:rPr lang="fa-IR" sz="4800" dirty="0" smtClean="0">
                <a:solidFill>
                  <a:srgbClr val="FFC000"/>
                </a:solidFill>
                <a:effectLst>
                  <a:outerShdw blurRad="38100" dist="38100" dir="2700000" algn="tl">
                    <a:srgbClr val="000000">
                      <a:alpha val="43137"/>
                    </a:srgbClr>
                  </a:outerShdw>
                </a:effectLst>
                <a:cs typeface="B Homa" panose="00000400000000000000" pitchFamily="2" charset="-78"/>
              </a:rPr>
              <a:t>فشردگی در </a:t>
            </a:r>
            <a:r>
              <a:rPr lang="fa-IR" sz="4800" dirty="0">
                <a:solidFill>
                  <a:srgbClr val="FFC000"/>
                </a:solidFill>
                <a:effectLst>
                  <a:outerShdw blurRad="38100" dist="38100" dir="2700000" algn="tl">
                    <a:srgbClr val="000000">
                      <a:alpha val="43137"/>
                    </a:srgbClr>
                  </a:outerShdw>
                </a:effectLst>
                <a:cs typeface="B Homa" panose="00000400000000000000" pitchFamily="2" charset="-78"/>
              </a:rPr>
              <a:t>محله هاشمی نژاد</a:t>
            </a:r>
            <a:br>
              <a:rPr lang="fa-IR" sz="4800" dirty="0">
                <a:solidFill>
                  <a:srgbClr val="FFC000"/>
                </a:solidFill>
                <a:effectLst>
                  <a:outerShdw blurRad="38100" dist="38100" dir="2700000" algn="tl">
                    <a:srgbClr val="000000">
                      <a:alpha val="43137"/>
                    </a:srgbClr>
                  </a:outerShdw>
                </a:effectLst>
                <a:cs typeface="B Homa" panose="00000400000000000000" pitchFamily="2" charset="-78"/>
              </a:rPr>
            </a:br>
            <a:endParaRPr lang="fa-IR" sz="4800" dirty="0"/>
          </a:p>
        </p:txBody>
      </p:sp>
      <p:pic>
        <p:nvPicPr>
          <p:cNvPr id="3" name="Picture 2"/>
          <p:cNvPicPr>
            <a:picLocks noChangeAspect="1"/>
          </p:cNvPicPr>
          <p:nvPr/>
        </p:nvPicPr>
        <p:blipFill rotWithShape="1">
          <a:blip r:embed="rId2"/>
          <a:srcRect l="15196" t="19732" r="22498" b="32380"/>
          <a:stretch/>
        </p:blipFill>
        <p:spPr>
          <a:xfrm>
            <a:off x="1280160" y="2061253"/>
            <a:ext cx="10330648" cy="4464024"/>
          </a:xfrm>
          <a:prstGeom prst="rect">
            <a:avLst/>
          </a:prstGeom>
        </p:spPr>
      </p:pic>
    </p:spTree>
    <p:extLst>
      <p:ext uri="{BB962C8B-B14F-4D97-AF65-F5344CB8AC3E}">
        <p14:creationId xmlns:p14="http://schemas.microsoft.com/office/powerpoint/2010/main" val="273562067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2560" y="1268827"/>
            <a:ext cx="11029616" cy="1013800"/>
          </a:xfrm>
        </p:spPr>
        <p:txBody>
          <a:bodyPr>
            <a:noAutofit/>
          </a:bodyPr>
          <a:lstStyle/>
          <a:p>
            <a:pPr algn="r"/>
            <a:r>
              <a:rPr lang="fa-IR" sz="4800" dirty="0">
                <a:solidFill>
                  <a:srgbClr val="FFC000"/>
                </a:solidFill>
                <a:effectLst>
                  <a:outerShdw blurRad="38100" dist="38100" dir="2700000" algn="tl">
                    <a:srgbClr val="000000">
                      <a:alpha val="43137"/>
                    </a:srgbClr>
                  </a:outerShdw>
                </a:effectLst>
                <a:cs typeface="B Homa" panose="00000400000000000000" pitchFamily="2" charset="-78"/>
              </a:rPr>
              <a:t>سنجش میزان </a:t>
            </a:r>
            <a:r>
              <a:rPr lang="fa-IR" sz="4800" dirty="0" smtClean="0">
                <a:solidFill>
                  <a:srgbClr val="FFC000"/>
                </a:solidFill>
                <a:effectLst>
                  <a:outerShdw blurRad="38100" dist="38100" dir="2700000" algn="tl">
                    <a:srgbClr val="000000">
                      <a:alpha val="43137"/>
                    </a:srgbClr>
                  </a:outerShdw>
                </a:effectLst>
                <a:cs typeface="B Homa" panose="00000400000000000000" pitchFamily="2" charset="-78"/>
              </a:rPr>
              <a:t>فشردگی در </a:t>
            </a:r>
            <a:r>
              <a:rPr lang="fa-IR" sz="4800" dirty="0">
                <a:solidFill>
                  <a:srgbClr val="FFC000"/>
                </a:solidFill>
                <a:effectLst>
                  <a:outerShdw blurRad="38100" dist="38100" dir="2700000" algn="tl">
                    <a:srgbClr val="000000">
                      <a:alpha val="43137"/>
                    </a:srgbClr>
                  </a:outerShdw>
                </a:effectLst>
                <a:cs typeface="B Homa" panose="00000400000000000000" pitchFamily="2" charset="-78"/>
              </a:rPr>
              <a:t>محله هاشمی نژاد</a:t>
            </a:r>
            <a:br>
              <a:rPr lang="fa-IR" sz="4800" dirty="0">
                <a:solidFill>
                  <a:srgbClr val="FFC000"/>
                </a:solidFill>
                <a:effectLst>
                  <a:outerShdw blurRad="38100" dist="38100" dir="2700000" algn="tl">
                    <a:srgbClr val="000000">
                      <a:alpha val="43137"/>
                    </a:srgbClr>
                  </a:outerShdw>
                </a:effectLst>
                <a:cs typeface="B Homa" panose="00000400000000000000" pitchFamily="2" charset="-78"/>
              </a:rPr>
            </a:br>
            <a:endParaRPr lang="fa-IR" sz="4800" dirty="0"/>
          </a:p>
        </p:txBody>
      </p:sp>
      <p:sp>
        <p:nvSpPr>
          <p:cNvPr id="4" name="Rectangle 3"/>
          <p:cNvSpPr/>
          <p:nvPr/>
        </p:nvSpPr>
        <p:spPr>
          <a:xfrm>
            <a:off x="649824" y="2795929"/>
            <a:ext cx="10892352" cy="3065455"/>
          </a:xfrm>
          <a:prstGeom prst="rect">
            <a:avLst/>
          </a:prstGeom>
        </p:spPr>
        <p:txBody>
          <a:bodyPr wrap="square">
            <a:spAutoFit/>
          </a:bodyPr>
          <a:lstStyle/>
          <a:p>
            <a:pPr indent="252095" algn="just">
              <a:lnSpc>
                <a:spcPct val="115000"/>
              </a:lnSpc>
            </a:pPr>
            <a:r>
              <a:rPr lang="ar-SA" sz="24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در این فرمول، </a:t>
            </a:r>
            <a:r>
              <a:rPr lang="en-US" sz="20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P</a:t>
            </a:r>
            <a:r>
              <a:rPr lang="en-US" sz="2400" dirty="0">
                <a:solidFill>
                  <a:prstClr val="black"/>
                </a:solidFill>
                <a:latin typeface="B Nazanin" panose="00000400000000000000" pitchFamily="2" charset="-78"/>
                <a:ea typeface="Times New Roman" panose="02020603050405020304" pitchFamily="18" charset="0"/>
                <a:cs typeface="B Lotus" panose="00000400000000000000" pitchFamily="2" charset="-78"/>
              </a:rPr>
              <a:t> </a:t>
            </a:r>
            <a:r>
              <a:rPr lang="ar-SA" sz="2400" dirty="0">
                <a:solidFill>
                  <a:prstClr val="black"/>
                </a:solidFill>
                <a:latin typeface="B Nazanin" panose="00000400000000000000" pitchFamily="2" charset="-78"/>
                <a:ea typeface="Times New Roman" panose="02020603050405020304" pitchFamily="18" charset="0"/>
                <a:cs typeface="B Lotus" panose="00000400000000000000" pitchFamily="2" charset="-78"/>
              </a:rPr>
              <a:t>محیط بزرگترین لکه شهر مورد نظر و</a:t>
            </a:r>
            <a:r>
              <a:rPr lang="en-US" sz="20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S</a:t>
            </a:r>
            <a:r>
              <a:rPr lang="en-US" sz="2400" dirty="0">
                <a:solidFill>
                  <a:prstClr val="black"/>
                </a:solidFill>
                <a:latin typeface="B Nazanin" panose="00000400000000000000" pitchFamily="2" charset="-78"/>
                <a:ea typeface="Times New Roman" panose="02020603050405020304" pitchFamily="18" charset="0"/>
                <a:cs typeface="B Lotus" panose="00000400000000000000" pitchFamily="2" charset="-78"/>
              </a:rPr>
              <a:t> </a:t>
            </a:r>
            <a:r>
              <a:rPr lang="ar-SA" sz="2400" dirty="0">
                <a:solidFill>
                  <a:prstClr val="black"/>
                </a:solidFill>
                <a:latin typeface="B Nazanin" panose="00000400000000000000" pitchFamily="2" charset="-78"/>
                <a:ea typeface="Times New Roman" panose="02020603050405020304" pitchFamily="18" charset="0"/>
                <a:cs typeface="B Lotus" panose="00000400000000000000" pitchFamily="2" charset="-78"/>
              </a:rPr>
              <a:t>مساحت بزرگترین لکه شهر می باشد. در این پژوهش از روش دوم برای محاسبه فشردگی دو اکه از شهر استفاده شده است. یکی لکه کلی محله به رنگ قرمز که در حال حاضر مو جود می باشد و دیگری لکه اولیه و بافت قدیمی محله به رنگ سبز که در تصویر بالا قابل مشاهده می باشد.(زنگنه شهرکی،14:1394) فشردگی لکه سبز با مساحت 33900 مترمربع و محیط 868 متر طبق فرمول بالا برابر است با 75 صدم(یا 75 درصد) وفشردگی لکه قرمز رنگ با مساحت 85710مترمربع و محیط 1347 متر طبق فرمول دوم برابر است با 77 صدم(یا77درصد) ، که نشان میدهد پیشروی و توسعه محله به صورتی بوده است که تغییرات فاحشی در فشردگی اولیه ایجاد نشده و فقط به میزان 2 درصد افزایش داشته است.</a:t>
            </a:r>
            <a:endParaRPr lang="en-US" sz="2000" dirty="0">
              <a:solidFill>
                <a:prstClr val="black"/>
              </a:solidFill>
              <a:latin typeface="Times New Roman" panose="02020603050405020304" pitchFamily="18" charset="0"/>
              <a:ea typeface="Times New Roman" panose="02020603050405020304" pitchFamily="18" charset="0"/>
              <a:cs typeface="B Lotus" panose="00000400000000000000" pitchFamily="2" charset="-78"/>
            </a:endParaRPr>
          </a:p>
        </p:txBody>
      </p:sp>
    </p:spTree>
    <p:extLst>
      <p:ext uri="{BB962C8B-B14F-4D97-AF65-F5344CB8AC3E}">
        <p14:creationId xmlns:p14="http://schemas.microsoft.com/office/powerpoint/2010/main" val="2460328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89419" y="625313"/>
            <a:ext cx="762429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پیشینه پژوهش</a:t>
            </a:r>
            <a:endParaRPr lang="fa-IR" sz="3200" dirty="0">
              <a:solidFill>
                <a:srgbClr val="FFC000"/>
              </a:solidFill>
              <a:effectLst>
                <a:outerShdw blurRad="38100" dist="38100" dir="2700000" algn="tl">
                  <a:srgbClr val="000000">
                    <a:alpha val="43137"/>
                  </a:srgbClr>
                </a:outerShdw>
              </a:effectLst>
              <a:cs typeface="B Homa" panose="00000400000000000000" pitchFamily="2" charset="-78"/>
            </a:endParaRPr>
          </a:p>
        </p:txBody>
      </p:sp>
      <p:sp>
        <p:nvSpPr>
          <p:cNvPr id="8" name="Right Arrow 7"/>
          <p:cNvSpPr/>
          <p:nvPr/>
        </p:nvSpPr>
        <p:spPr>
          <a:xfrm rot="10800000">
            <a:off x="10934162" y="2091715"/>
            <a:ext cx="746975" cy="1589441"/>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b="1" dirty="0">
                <a:solidFill>
                  <a:prstClr val="black"/>
                </a:solidFill>
                <a:cs typeface="B Nazanin" panose="00000400000000000000" pitchFamily="2" charset="-78"/>
              </a:rPr>
              <a:t>دهه 1991</a:t>
            </a:r>
            <a:endParaRPr lang="fa-IR" b="1" dirty="0">
              <a:solidFill>
                <a:prstClr val="black"/>
              </a:solidFill>
              <a:cs typeface="B Nazanin" panose="00000400000000000000" pitchFamily="2" charset="-78"/>
            </a:endParaRPr>
          </a:p>
        </p:txBody>
      </p:sp>
      <p:sp>
        <p:nvSpPr>
          <p:cNvPr id="9" name="Rectangle 8"/>
          <p:cNvSpPr/>
          <p:nvPr/>
        </p:nvSpPr>
        <p:spPr>
          <a:xfrm>
            <a:off x="9015210" y="2091715"/>
            <a:ext cx="1790161" cy="1589438"/>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justLow"/>
            <a:r>
              <a:rPr lang="fa-IR" sz="2400" dirty="0">
                <a:solidFill>
                  <a:prstClr val="black"/>
                </a:solidFill>
                <a:cs typeface="B Nazanin" panose="00000400000000000000" pitchFamily="2" charset="-78"/>
              </a:rPr>
              <a:t>سابقه طرح موضوع شهر فشرده </a:t>
            </a:r>
          </a:p>
        </p:txBody>
      </p:sp>
      <p:sp>
        <p:nvSpPr>
          <p:cNvPr id="10" name="Right Arrow 9"/>
          <p:cNvSpPr/>
          <p:nvPr/>
        </p:nvSpPr>
        <p:spPr>
          <a:xfrm rot="10800000">
            <a:off x="8139444" y="2091715"/>
            <a:ext cx="746975" cy="1589441"/>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b="1" dirty="0">
                <a:solidFill>
                  <a:prstClr val="black"/>
                </a:solidFill>
                <a:cs typeface="B Nazanin" panose="00000400000000000000" pitchFamily="2" charset="-78"/>
              </a:rPr>
              <a:t>هدف اصلی</a:t>
            </a:r>
            <a:endParaRPr lang="fa-IR" b="1" dirty="0">
              <a:solidFill>
                <a:prstClr val="black"/>
              </a:solidFill>
              <a:cs typeface="B Nazanin" panose="00000400000000000000" pitchFamily="2" charset="-78"/>
            </a:endParaRPr>
          </a:p>
        </p:txBody>
      </p:sp>
      <p:sp>
        <p:nvSpPr>
          <p:cNvPr id="11" name="Rectangle 10"/>
          <p:cNvSpPr/>
          <p:nvPr/>
        </p:nvSpPr>
        <p:spPr>
          <a:xfrm>
            <a:off x="6220492" y="2091715"/>
            <a:ext cx="1790161" cy="1589438"/>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justLow"/>
            <a:r>
              <a:rPr lang="fa-IR" sz="2400" dirty="0">
                <a:solidFill>
                  <a:prstClr val="black"/>
                </a:solidFill>
                <a:cs typeface="B Nazanin" panose="00000400000000000000" pitchFamily="2" charset="-78"/>
              </a:rPr>
              <a:t>ارتقای </a:t>
            </a:r>
            <a:r>
              <a:rPr lang="fa-IR" sz="2400" dirty="0">
                <a:solidFill>
                  <a:prstClr val="black"/>
                </a:solidFill>
                <a:cs typeface="B Nazanin" panose="00000400000000000000" pitchFamily="2" charset="-78"/>
              </a:rPr>
              <a:t>کیفیت زندگی نه با هزینه نسل‌های آتی </a:t>
            </a:r>
          </a:p>
        </p:txBody>
      </p:sp>
      <p:sp>
        <p:nvSpPr>
          <p:cNvPr id="12" name="Right Arrow 11"/>
          <p:cNvSpPr/>
          <p:nvPr/>
        </p:nvSpPr>
        <p:spPr>
          <a:xfrm rot="10800000">
            <a:off x="5344726" y="2091715"/>
            <a:ext cx="746975" cy="1589441"/>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b="1" dirty="0">
                <a:solidFill>
                  <a:prstClr val="black"/>
                </a:solidFill>
                <a:cs typeface="B Nazanin" panose="00000400000000000000" pitchFamily="2" charset="-78"/>
              </a:rPr>
              <a:t>مولفه‌ها</a:t>
            </a:r>
            <a:endParaRPr lang="fa-IR" b="1" dirty="0">
              <a:solidFill>
                <a:prstClr val="black"/>
              </a:solidFill>
              <a:cs typeface="B Nazanin" panose="00000400000000000000" pitchFamily="2" charset="-78"/>
            </a:endParaRPr>
          </a:p>
        </p:txBody>
      </p:sp>
      <p:sp>
        <p:nvSpPr>
          <p:cNvPr id="13" name="Rectangle 12"/>
          <p:cNvSpPr/>
          <p:nvPr/>
        </p:nvSpPr>
        <p:spPr>
          <a:xfrm>
            <a:off x="399245" y="2091715"/>
            <a:ext cx="4816691" cy="1589438"/>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justLow"/>
            <a:r>
              <a:rPr lang="fa-IR" sz="2000" dirty="0">
                <a:solidFill>
                  <a:prstClr val="black"/>
                </a:solidFill>
                <a:cs typeface="B Nazanin" panose="00000400000000000000" pitchFamily="2" charset="-78"/>
              </a:rPr>
              <a:t>الف) تراکم منطقی و کارآمد از زمین و فضاهای شهری</a:t>
            </a:r>
          </a:p>
          <a:p>
            <a:pPr algn="justLow"/>
            <a:r>
              <a:rPr lang="fa-IR" sz="2000" dirty="0">
                <a:solidFill>
                  <a:prstClr val="black"/>
                </a:solidFill>
                <a:cs typeface="B Nazanin" panose="00000400000000000000" pitchFamily="2" charset="-78"/>
              </a:rPr>
              <a:t>ب) استفاده مختلط از زمین‌های شهری</a:t>
            </a:r>
          </a:p>
          <a:p>
            <a:pPr algn="justLow"/>
            <a:r>
              <a:rPr lang="fa-IR" sz="2000" dirty="0">
                <a:solidFill>
                  <a:prstClr val="black"/>
                </a:solidFill>
                <a:cs typeface="B Nazanin" panose="00000400000000000000" pitchFamily="2" charset="-78"/>
              </a:rPr>
              <a:t>ج) تأکید بر دسترسی پیاده و دوچرخه و کاهش استفاده از اتومبیل</a:t>
            </a:r>
          </a:p>
          <a:p>
            <a:pPr algn="justLow"/>
            <a:r>
              <a:rPr lang="fa-IR" sz="2000" dirty="0">
                <a:solidFill>
                  <a:prstClr val="black"/>
                </a:solidFill>
                <a:cs typeface="B Nazanin" panose="00000400000000000000" pitchFamily="2" charset="-78"/>
              </a:rPr>
              <a:t>د) فضاهای عمومی زنده و فعال </a:t>
            </a:r>
          </a:p>
        </p:txBody>
      </p:sp>
      <p:sp>
        <p:nvSpPr>
          <p:cNvPr id="14" name="Right Arrow 13"/>
          <p:cNvSpPr/>
          <p:nvPr/>
        </p:nvSpPr>
        <p:spPr>
          <a:xfrm rot="10800000">
            <a:off x="10934161" y="4490320"/>
            <a:ext cx="746974" cy="1589441"/>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b="1" dirty="0">
                <a:solidFill>
                  <a:prstClr val="black"/>
                </a:solidFill>
                <a:cs typeface="B Nazanin" panose="00000400000000000000" pitchFamily="2" charset="-78"/>
              </a:rPr>
              <a:t>کالتروپ </a:t>
            </a:r>
            <a:endParaRPr lang="fa-IR" b="1" dirty="0">
              <a:solidFill>
                <a:prstClr val="black"/>
              </a:solidFill>
              <a:cs typeface="B Nazanin" panose="00000400000000000000" pitchFamily="2" charset="-78"/>
            </a:endParaRPr>
          </a:p>
          <a:p>
            <a:pPr algn="ctr" rtl="0"/>
            <a:r>
              <a:rPr lang="en-US" b="1" dirty="0">
                <a:solidFill>
                  <a:prstClr val="black"/>
                </a:solidFill>
                <a:cs typeface="B Nazanin" panose="00000400000000000000" pitchFamily="2" charset="-78"/>
              </a:rPr>
              <a:t>(</a:t>
            </a:r>
            <a:r>
              <a:rPr lang="fa-IR" b="1" dirty="0">
                <a:solidFill>
                  <a:prstClr val="black"/>
                </a:solidFill>
                <a:cs typeface="B Nazanin" panose="00000400000000000000" pitchFamily="2" charset="-78"/>
              </a:rPr>
              <a:t>1993</a:t>
            </a:r>
            <a:r>
              <a:rPr lang="en-US" b="1" dirty="0">
                <a:solidFill>
                  <a:prstClr val="black"/>
                </a:solidFill>
                <a:cs typeface="B Nazanin" panose="00000400000000000000" pitchFamily="2" charset="-78"/>
              </a:rPr>
              <a:t>)</a:t>
            </a:r>
            <a:endParaRPr lang="fa-IR" b="1" dirty="0">
              <a:solidFill>
                <a:prstClr val="black"/>
              </a:solidFill>
              <a:cs typeface="B Nazanin" panose="00000400000000000000" pitchFamily="2" charset="-78"/>
            </a:endParaRPr>
          </a:p>
        </p:txBody>
      </p:sp>
      <p:sp>
        <p:nvSpPr>
          <p:cNvPr id="18" name="Rectangle 17"/>
          <p:cNvSpPr/>
          <p:nvPr/>
        </p:nvSpPr>
        <p:spPr>
          <a:xfrm>
            <a:off x="6220492" y="4255368"/>
            <a:ext cx="4584879" cy="197800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fa-IR" dirty="0">
                <a:solidFill>
                  <a:prstClr val="black"/>
                </a:solidFill>
                <a:cs typeface="B Nazanin" panose="00000400000000000000" pitchFamily="2" charset="-78"/>
              </a:rPr>
              <a:t>توسعه حمل و نقل همگاني مدار و ايجاد محلات و ترابري سبز </a:t>
            </a:r>
            <a:endParaRPr lang="fa-IR" dirty="0">
              <a:solidFill>
                <a:prstClr val="black"/>
              </a:solidFill>
              <a:cs typeface="B Nazanin" panose="00000400000000000000" pitchFamily="2" charset="-78"/>
            </a:endParaRPr>
          </a:p>
          <a:p>
            <a:pPr marL="342900" indent="-342900" algn="justLow">
              <a:buFont typeface="Arial" panose="020B0604020202020204" pitchFamily="34" charset="0"/>
              <a:buChar char="•"/>
            </a:pPr>
            <a:r>
              <a:rPr lang="fa-IR" dirty="0">
                <a:solidFill>
                  <a:prstClr val="black"/>
                </a:solidFill>
                <a:cs typeface="B Nazanin" panose="00000400000000000000" pitchFamily="2" charset="-78"/>
              </a:rPr>
              <a:t>تأکید بر نقش </a:t>
            </a:r>
            <a:r>
              <a:rPr lang="fa-IR" dirty="0">
                <a:solidFill>
                  <a:prstClr val="black"/>
                </a:solidFill>
                <a:cs typeface="B Nazanin" panose="00000400000000000000" pitchFamily="2" charset="-78"/>
              </a:rPr>
              <a:t>عابرمداري</a:t>
            </a:r>
          </a:p>
          <a:p>
            <a:pPr marL="342900" indent="-342900" algn="justLow">
              <a:buFont typeface="Arial" panose="020B0604020202020204" pitchFamily="34" charset="0"/>
              <a:buChar char="•"/>
            </a:pPr>
            <a:r>
              <a:rPr lang="fa-IR" dirty="0">
                <a:solidFill>
                  <a:prstClr val="black"/>
                </a:solidFill>
                <a:cs typeface="B Nazanin" panose="00000400000000000000" pitchFamily="2" charset="-78"/>
              </a:rPr>
              <a:t>ايجاد تراکم و فشردگي کاربري‌هاي </a:t>
            </a:r>
            <a:r>
              <a:rPr lang="fa-IR" dirty="0">
                <a:solidFill>
                  <a:prstClr val="black"/>
                </a:solidFill>
                <a:cs typeface="B Nazanin" panose="00000400000000000000" pitchFamily="2" charset="-78"/>
              </a:rPr>
              <a:t>مسکوني</a:t>
            </a:r>
          </a:p>
          <a:p>
            <a:pPr marL="342900" indent="-342900" algn="justLow">
              <a:buFont typeface="Arial" panose="020B0604020202020204" pitchFamily="34" charset="0"/>
              <a:buChar char="•"/>
            </a:pPr>
            <a:r>
              <a:rPr lang="fa-IR" dirty="0">
                <a:solidFill>
                  <a:prstClr val="black"/>
                </a:solidFill>
                <a:cs typeface="B Nazanin" panose="00000400000000000000" pitchFamily="2" charset="-78"/>
              </a:rPr>
              <a:t>کاربري تجاري به صورت مجتمع در فضاهاي عمومي شهري </a:t>
            </a:r>
          </a:p>
        </p:txBody>
      </p:sp>
      <p:sp>
        <p:nvSpPr>
          <p:cNvPr id="19" name="Right Arrow 18"/>
          <p:cNvSpPr/>
          <p:nvPr/>
        </p:nvSpPr>
        <p:spPr>
          <a:xfrm rot="10800000">
            <a:off x="5344727" y="4332172"/>
            <a:ext cx="746974" cy="1824395"/>
          </a:xfrm>
          <a:prstGeom prst="rightArrow">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rtl="0"/>
            <a:r>
              <a:rPr lang="fa-IR" sz="1600" b="1" dirty="0">
                <a:solidFill>
                  <a:prstClr val="black"/>
                </a:solidFill>
                <a:cs typeface="B Nazanin" panose="00000400000000000000" pitchFamily="2" charset="-78"/>
              </a:rPr>
              <a:t>سیف‌اللهی</a:t>
            </a:r>
          </a:p>
          <a:p>
            <a:pPr algn="ctr" rtl="0"/>
            <a:r>
              <a:rPr lang="fa-IR" sz="1600" b="1" dirty="0">
                <a:solidFill>
                  <a:prstClr val="black"/>
                </a:solidFill>
                <a:cs typeface="B Nazanin" panose="00000400000000000000" pitchFamily="2" charset="-78"/>
              </a:rPr>
              <a:t>(1391)</a:t>
            </a:r>
            <a:endParaRPr lang="fa-IR" sz="1600" b="1" dirty="0">
              <a:solidFill>
                <a:prstClr val="black"/>
              </a:solidFill>
              <a:cs typeface="B Nazanin" panose="00000400000000000000" pitchFamily="2" charset="-78"/>
            </a:endParaRPr>
          </a:p>
        </p:txBody>
      </p:sp>
      <p:sp>
        <p:nvSpPr>
          <p:cNvPr id="20" name="Rectangle 19"/>
          <p:cNvSpPr/>
          <p:nvPr/>
        </p:nvSpPr>
        <p:spPr>
          <a:xfrm>
            <a:off x="399245" y="4255367"/>
            <a:ext cx="4816691" cy="1978007"/>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marL="342900" indent="-342900" algn="justLow">
              <a:buFont typeface="Arial" panose="020B0604020202020204" pitchFamily="34" charset="0"/>
              <a:buChar char="•"/>
            </a:pPr>
            <a:r>
              <a:rPr lang="fa-IR" dirty="0">
                <a:solidFill>
                  <a:prstClr val="black"/>
                </a:solidFill>
                <a:cs typeface="B Nazanin" panose="00000400000000000000" pitchFamily="2" charset="-78"/>
              </a:rPr>
              <a:t>افزايش و نگهداري از فضاهاي باز عمومي و اولويت دادن به مسيرهاي پياده و حمل و نقل </a:t>
            </a:r>
            <a:r>
              <a:rPr lang="fa-IR" dirty="0">
                <a:solidFill>
                  <a:prstClr val="black"/>
                </a:solidFill>
                <a:cs typeface="B Nazanin" panose="00000400000000000000" pitchFamily="2" charset="-78"/>
              </a:rPr>
              <a:t>همگاني</a:t>
            </a:r>
          </a:p>
          <a:p>
            <a:pPr marL="342900" indent="-342900" algn="justLow">
              <a:buFont typeface="Arial" panose="020B0604020202020204" pitchFamily="34" charset="0"/>
              <a:buChar char="•"/>
            </a:pPr>
            <a:r>
              <a:rPr lang="fa-IR" dirty="0">
                <a:solidFill>
                  <a:prstClr val="black"/>
                </a:solidFill>
                <a:cs typeface="B Nazanin" panose="00000400000000000000" pitchFamily="2" charset="-78"/>
              </a:rPr>
              <a:t>داشتن ساختاري انعطاف پذير به معناي وجود فضاهاي عمومي مشخص </a:t>
            </a:r>
            <a:endParaRPr lang="fa-IR" dirty="0">
              <a:solidFill>
                <a:prstClr val="black"/>
              </a:solidFill>
              <a:cs typeface="B Nazanin" panose="00000400000000000000" pitchFamily="2" charset="-78"/>
            </a:endParaRPr>
          </a:p>
          <a:p>
            <a:pPr marL="342900" indent="-342900" algn="justLow">
              <a:buFont typeface="Arial" panose="020B0604020202020204" pitchFamily="34" charset="0"/>
              <a:buChar char="•"/>
            </a:pPr>
            <a:r>
              <a:rPr lang="fa-IR" dirty="0">
                <a:solidFill>
                  <a:prstClr val="black"/>
                </a:solidFill>
                <a:cs typeface="B Nazanin" panose="00000400000000000000" pitchFamily="2" charset="-78"/>
              </a:rPr>
              <a:t>محدوده </a:t>
            </a:r>
            <a:r>
              <a:rPr lang="fa-IR" dirty="0">
                <a:solidFill>
                  <a:prstClr val="black"/>
                </a:solidFill>
                <a:cs typeface="B Nazanin" panose="00000400000000000000" pitchFamily="2" charset="-78"/>
              </a:rPr>
              <a:t>عمومي: اتصال دهنده بخش های مهم شهر و فضاهای مسکونی</a:t>
            </a:r>
            <a:endParaRPr lang="fa-IR" dirty="0">
              <a:solidFill>
                <a:prstClr val="black"/>
              </a:solidFill>
              <a:cs typeface="B Nazanin" panose="00000400000000000000" pitchFamily="2" charset="-78"/>
            </a:endParaRPr>
          </a:p>
        </p:txBody>
      </p:sp>
    </p:spTree>
    <p:extLst>
      <p:ext uri="{BB962C8B-B14F-4D97-AF65-F5344CB8AC3E}">
        <p14:creationId xmlns:p14="http://schemas.microsoft.com/office/powerpoint/2010/main" val="138715663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22472" y="2680386"/>
            <a:ext cx="7624292" cy="1754326"/>
          </a:xfrm>
          <a:prstGeom prst="rect">
            <a:avLst/>
          </a:prstGeom>
          <a:noFill/>
        </p:spPr>
        <p:txBody>
          <a:bodyPr wrap="square" rtlCol="1">
            <a:spAutoFit/>
          </a:bodyPr>
          <a:lstStyle/>
          <a:p>
            <a:pPr algn="ctr"/>
            <a:r>
              <a:rPr lang="fa-IR" sz="5400" dirty="0">
                <a:solidFill>
                  <a:srgbClr val="FFC000"/>
                </a:solidFill>
                <a:effectLst>
                  <a:outerShdw blurRad="38100" dist="38100" dir="2700000" algn="tl">
                    <a:srgbClr val="000000">
                      <a:alpha val="43137"/>
                    </a:srgbClr>
                  </a:outerShdw>
                </a:effectLst>
                <a:cs typeface="B Homa" panose="00000400000000000000" pitchFamily="2" charset="-78"/>
              </a:rPr>
              <a:t>سنجش میزان مصرف انرژی در محله هاشمی نژاد</a:t>
            </a:r>
          </a:p>
        </p:txBody>
      </p:sp>
    </p:spTree>
    <p:extLst>
      <p:ext uri="{BB962C8B-B14F-4D97-AF65-F5344CB8AC3E}">
        <p14:creationId xmlns:p14="http://schemas.microsoft.com/office/powerpoint/2010/main" val="72761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1191" y="1294584"/>
            <a:ext cx="11029616" cy="1013800"/>
          </a:xfrm>
        </p:spPr>
        <p:txBody>
          <a:bodyPr>
            <a:noAutofit/>
          </a:bodyPr>
          <a:lstStyle/>
          <a:p>
            <a:pPr algn="r"/>
            <a:r>
              <a:rPr lang="fa-IR" sz="4800" dirty="0">
                <a:solidFill>
                  <a:srgbClr val="FFC000"/>
                </a:solidFill>
                <a:effectLst>
                  <a:outerShdw blurRad="38100" dist="38100" dir="2700000" algn="tl">
                    <a:srgbClr val="000000">
                      <a:alpha val="43137"/>
                    </a:srgbClr>
                  </a:outerShdw>
                </a:effectLst>
                <a:cs typeface="B Homa" panose="00000400000000000000" pitchFamily="2" charset="-78"/>
              </a:rPr>
              <a:t>سنجش میزان مصرف انرژی در محله هاشمی نژاد</a:t>
            </a:r>
            <a:br>
              <a:rPr lang="fa-IR" sz="4800" dirty="0">
                <a:solidFill>
                  <a:srgbClr val="FFC000"/>
                </a:solidFill>
                <a:effectLst>
                  <a:outerShdw blurRad="38100" dist="38100" dir="2700000" algn="tl">
                    <a:srgbClr val="000000">
                      <a:alpha val="43137"/>
                    </a:srgbClr>
                  </a:outerShdw>
                </a:effectLst>
                <a:cs typeface="B Homa" panose="00000400000000000000" pitchFamily="2" charset="-78"/>
              </a:rPr>
            </a:br>
            <a:endParaRPr lang="fa-IR" sz="4800" dirty="0"/>
          </a:p>
        </p:txBody>
      </p:sp>
      <p:sp>
        <p:nvSpPr>
          <p:cNvPr id="3" name="Content Placeholder 2"/>
          <p:cNvSpPr>
            <a:spLocks noGrp="1"/>
          </p:cNvSpPr>
          <p:nvPr>
            <p:ph idx="1"/>
          </p:nvPr>
        </p:nvSpPr>
        <p:spPr>
          <a:xfrm>
            <a:off x="6139543" y="2180496"/>
            <a:ext cx="5471264" cy="3678303"/>
          </a:xfrm>
        </p:spPr>
        <p:txBody>
          <a:bodyPr>
            <a:normAutofit/>
          </a:bodyPr>
          <a:lstStyle/>
          <a:p>
            <a:r>
              <a:rPr lang="ar-SA" b="1" dirty="0">
                <a:cs typeface="B Nazanin" panose="00000400000000000000" pitchFamily="2" charset="-78"/>
              </a:rPr>
              <a:t>محاسبه انرژی ازدست رفته ساختمان</a:t>
            </a:r>
            <a:endParaRPr lang="en-US" b="1" dirty="0">
              <a:cs typeface="B Nazanin" panose="00000400000000000000" pitchFamily="2" charset="-78"/>
            </a:endParaRPr>
          </a:p>
          <a:p>
            <a:pPr lvl="0"/>
            <a:r>
              <a:rPr lang="ar-SA" b="1" dirty="0">
                <a:cs typeface="B Nazanin" panose="00000400000000000000" pitchFamily="2" charset="-78"/>
              </a:rPr>
              <a:t>محاسبه مساحت مفید </a:t>
            </a:r>
            <a:r>
              <a:rPr lang="en-US" b="1" dirty="0">
                <a:cs typeface="B Nazanin" panose="00000400000000000000" pitchFamily="2" charset="-78"/>
              </a:rPr>
              <a:t>A</a:t>
            </a:r>
          </a:p>
          <a:p>
            <a:pPr lvl="0"/>
            <a:r>
              <a:rPr lang="ar-SA" b="1" dirty="0">
                <a:cs typeface="B Nazanin" panose="00000400000000000000" pitchFamily="2" charset="-78"/>
              </a:rPr>
              <a:t>محاسبه </a:t>
            </a:r>
            <a:r>
              <a:rPr lang="en-US" b="1" dirty="0">
                <a:cs typeface="B Nazanin" panose="00000400000000000000" pitchFamily="2" charset="-78"/>
              </a:rPr>
              <a:t>DT </a:t>
            </a:r>
            <a:r>
              <a:rPr lang="ar-SA" b="1" dirty="0">
                <a:cs typeface="B Nazanin" panose="00000400000000000000" pitchFamily="2" charset="-78"/>
              </a:rPr>
              <a:t>برابراست: دمای بیشتر - کمتر=</a:t>
            </a:r>
            <a:r>
              <a:rPr lang="en-US" b="1" dirty="0">
                <a:cs typeface="B Nazanin" panose="00000400000000000000" pitchFamily="2" charset="-78"/>
              </a:rPr>
              <a:t>DT</a:t>
            </a:r>
          </a:p>
          <a:p>
            <a:pPr lvl="0"/>
            <a:r>
              <a:rPr lang="ar-SA" b="1" dirty="0">
                <a:cs typeface="B Nazanin" panose="00000400000000000000" pitchFamily="2" charset="-78"/>
              </a:rPr>
              <a:t>دمای بیرون و داخل از جداول مربوطه محاسبه می‌گردد.</a:t>
            </a:r>
            <a:endParaRPr lang="en-US" b="1" dirty="0">
              <a:cs typeface="B Nazanin" panose="00000400000000000000" pitchFamily="2" charset="-78"/>
            </a:endParaRPr>
          </a:p>
          <a:p>
            <a:pPr lvl="0"/>
            <a:r>
              <a:rPr lang="ar-SA" b="1" dirty="0">
                <a:cs typeface="B Nazanin" panose="00000400000000000000" pitchFamily="2" charset="-78"/>
              </a:rPr>
              <a:t>مقاومت هدایت حرارتی</a:t>
            </a:r>
            <a:r>
              <a:rPr lang="en-US" b="1" dirty="0">
                <a:cs typeface="B Nazanin" panose="00000400000000000000" pitchFamily="2" charset="-78"/>
              </a:rPr>
              <a:t>U </a:t>
            </a:r>
          </a:p>
          <a:p>
            <a:pPr lvl="0"/>
            <a:r>
              <a:rPr lang="ar-SA" b="1" dirty="0">
                <a:cs typeface="B Nazanin" panose="00000400000000000000" pitchFamily="2" charset="-78"/>
              </a:rPr>
              <a:t>مقاومت حرارتی کل عنصر </a:t>
            </a:r>
            <a:r>
              <a:rPr lang="en-US" b="1" dirty="0">
                <a:cs typeface="B Nazanin" panose="00000400000000000000" pitchFamily="2" charset="-78"/>
              </a:rPr>
              <a:t>∑R</a:t>
            </a:r>
          </a:p>
          <a:p>
            <a:pPr lvl="0"/>
            <a:r>
              <a:rPr lang="ar-SA" b="1" dirty="0">
                <a:cs typeface="B Nazanin" panose="00000400000000000000" pitchFamily="2" charset="-78"/>
              </a:rPr>
              <a:t>تعیین ضرایب انتقال حررات مصالح </a:t>
            </a:r>
            <a:r>
              <a:rPr lang="en-US" b="1" dirty="0">
                <a:cs typeface="B Nazanin" panose="00000400000000000000" pitchFamily="2" charset="-78"/>
              </a:rPr>
              <a:t>λ</a:t>
            </a:r>
          </a:p>
          <a:p>
            <a:pPr lvl="0"/>
            <a:r>
              <a:rPr lang="ar-SA" b="1" dirty="0">
                <a:cs typeface="B Nazanin" panose="00000400000000000000" pitchFamily="2" charset="-78"/>
              </a:rPr>
              <a:t>محاسبه انرژی از دست رفته </a:t>
            </a:r>
            <a:r>
              <a:rPr lang="en-US" b="1" dirty="0">
                <a:cs typeface="B Nazanin" panose="00000400000000000000" pitchFamily="2" charset="-78"/>
              </a:rPr>
              <a:t>Q</a:t>
            </a:r>
          </a:p>
          <a:p>
            <a:endParaRPr lang="fa-IR" b="1" dirty="0">
              <a:cs typeface="B Nazanin" panose="00000400000000000000" pitchFamily="2" charset="-78"/>
            </a:endParaRPr>
          </a:p>
        </p:txBody>
      </p:sp>
      <p:sp>
        <p:nvSpPr>
          <p:cNvPr id="5" name="Content Placeholder 2"/>
          <p:cNvSpPr txBox="1">
            <a:spLocks/>
          </p:cNvSpPr>
          <p:nvPr/>
        </p:nvSpPr>
        <p:spPr>
          <a:xfrm>
            <a:off x="668279" y="2180495"/>
            <a:ext cx="5471264" cy="3678303"/>
          </a:xfrm>
          <a:prstGeom prst="rect">
            <a:avLst/>
          </a:prstGeom>
        </p:spPr>
        <p:txBody>
          <a:bodyPr vert="horz" lIns="91440" tIns="45720" rIns="91440" bIns="45720" rtlCol="0" anchor="ctr">
            <a:normAutofit/>
          </a:bodyPr>
          <a:lstStyle>
            <a:lvl1pPr marL="306000" indent="-306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Clr>
                <a:srgbClr val="E33D6F"/>
              </a:buClr>
            </a:pPr>
            <a:r>
              <a:rPr lang="ar-SA" b="1" dirty="0">
                <a:solidFill>
                  <a:srgbClr val="3B3059"/>
                </a:solidFill>
                <a:cs typeface="B Nazanin" panose="00000400000000000000" pitchFamily="2" charset="-78"/>
              </a:rPr>
              <a:t>(۱)محاسبه سطح مفید دیوار که برابر: طول*ارتفاع </a:t>
            </a:r>
            <a:endParaRPr lang="en-US" b="1" dirty="0">
              <a:solidFill>
                <a:srgbClr val="3B3059"/>
              </a:solidFill>
              <a:cs typeface="B Nazanin" panose="00000400000000000000" pitchFamily="2" charset="-78"/>
            </a:endParaRPr>
          </a:p>
          <a:p>
            <a:pPr>
              <a:buClr>
                <a:srgbClr val="E33D6F"/>
              </a:buClr>
            </a:pPr>
            <a:r>
              <a:rPr lang="ar-SA" b="1" dirty="0">
                <a:solidFill>
                  <a:srgbClr val="3B3059"/>
                </a:solidFill>
                <a:cs typeface="B Nazanin" panose="00000400000000000000" pitchFamily="2" charset="-78"/>
              </a:rPr>
              <a:t>(۲) تعیین ضرایب انتقال حررات مصالح پیوست ازجدول مقادیر هدایت حرارتی (مبحث۱۹مقررات ملی ساختمان)</a:t>
            </a:r>
            <a:endParaRPr lang="en-US" b="1" dirty="0">
              <a:solidFill>
                <a:srgbClr val="3B3059"/>
              </a:solidFill>
              <a:cs typeface="B Nazanin" panose="00000400000000000000" pitchFamily="2" charset="-78"/>
            </a:endParaRPr>
          </a:p>
          <a:p>
            <a:pPr>
              <a:buClr>
                <a:srgbClr val="E33D6F"/>
              </a:buClr>
            </a:pPr>
            <a:r>
              <a:rPr lang="ar-SA" b="1" dirty="0">
                <a:solidFill>
                  <a:srgbClr val="3B3059"/>
                </a:solidFill>
                <a:cs typeface="B Nazanin" panose="00000400000000000000" pitchFamily="2" charset="-78"/>
              </a:rPr>
              <a:t>(۳)دمای بیرون و داخل از جداول مربوطه محاسبه می‌گردد پیوست جدول (مبحث۱۹مقررات ملی ساختمان)</a:t>
            </a:r>
            <a:endParaRPr lang="en-US" b="1" dirty="0">
              <a:solidFill>
                <a:srgbClr val="3B3059"/>
              </a:solidFill>
              <a:cs typeface="B Nazanin" panose="00000400000000000000" pitchFamily="2" charset="-78"/>
            </a:endParaRPr>
          </a:p>
          <a:p>
            <a:pPr>
              <a:buClr>
                <a:srgbClr val="E33D6F"/>
              </a:buClr>
            </a:pPr>
            <a:r>
              <a:rPr lang="ar-SA" b="1" dirty="0">
                <a:solidFill>
                  <a:srgbClr val="3B3059"/>
                </a:solidFill>
                <a:cs typeface="B Nazanin" panose="00000400000000000000" pitchFamily="2" charset="-78"/>
              </a:rPr>
              <a:t>(۴)مقاومت هدایت حرارتی </a:t>
            </a:r>
            <a:r>
              <a:rPr lang="en-US" b="1" dirty="0">
                <a:solidFill>
                  <a:srgbClr val="3B3059"/>
                </a:solidFill>
                <a:cs typeface="B Nazanin" panose="00000400000000000000" pitchFamily="2" charset="-78"/>
              </a:rPr>
              <a:t>U</a:t>
            </a:r>
          </a:p>
          <a:p>
            <a:pPr>
              <a:buClr>
                <a:srgbClr val="E33D6F"/>
              </a:buClr>
            </a:pPr>
            <a:r>
              <a:rPr lang="ar-SA" b="1" dirty="0">
                <a:solidFill>
                  <a:srgbClr val="3B3059"/>
                </a:solidFill>
                <a:cs typeface="B Nazanin" panose="00000400000000000000" pitchFamily="2" charset="-78"/>
              </a:rPr>
              <a:t>(۵)مقاومت حرارتی کل عنصر</a:t>
            </a:r>
            <a:r>
              <a:rPr lang="en-US" b="1" dirty="0">
                <a:solidFill>
                  <a:srgbClr val="3B3059"/>
                </a:solidFill>
                <a:cs typeface="B Nazanin" panose="00000400000000000000" pitchFamily="2" charset="-78"/>
              </a:rPr>
              <a:t> ∑R</a:t>
            </a:r>
            <a:r>
              <a:rPr lang="ar-SA" b="1" dirty="0">
                <a:solidFill>
                  <a:srgbClr val="3B3059"/>
                </a:solidFill>
                <a:cs typeface="B Nazanin" panose="00000400000000000000" pitchFamily="2" charset="-78"/>
              </a:rPr>
              <a:t>که برابر است با حاصل جمع مقاومت حرارتی تمامی مواد و مصالح به کار رفته در ساخت دیوارها</a:t>
            </a:r>
            <a:endParaRPr lang="en-US" b="1" dirty="0">
              <a:solidFill>
                <a:srgbClr val="3B3059"/>
              </a:solidFill>
              <a:cs typeface="B Nazanin" panose="00000400000000000000" pitchFamily="2" charset="-78"/>
            </a:endParaRPr>
          </a:p>
          <a:p>
            <a:pPr>
              <a:buClr>
                <a:srgbClr val="E33D6F"/>
              </a:buClr>
            </a:pPr>
            <a:r>
              <a:rPr lang="ar-SA" b="1" dirty="0">
                <a:solidFill>
                  <a:srgbClr val="3B3059"/>
                </a:solidFill>
                <a:cs typeface="B Nazanin" panose="00000400000000000000" pitchFamily="2" charset="-78"/>
              </a:rPr>
              <a:t> </a:t>
            </a:r>
            <a:r>
              <a:rPr lang="ar-SA" b="1" dirty="0" smtClean="0">
                <a:solidFill>
                  <a:srgbClr val="3B3059"/>
                </a:solidFill>
                <a:cs typeface="B Nazanin" panose="00000400000000000000" pitchFamily="2" charset="-78"/>
              </a:rPr>
              <a:t>(</a:t>
            </a:r>
            <a:r>
              <a:rPr lang="en-US" b="1" dirty="0" smtClean="0">
                <a:solidFill>
                  <a:srgbClr val="3B3059"/>
                </a:solidFill>
                <a:cs typeface="B Nazanin" panose="00000400000000000000" pitchFamily="2" charset="-78"/>
              </a:rPr>
              <a:t>6</a:t>
            </a:r>
            <a:r>
              <a:rPr lang="ar-SA" b="1" dirty="0" smtClean="0">
                <a:solidFill>
                  <a:srgbClr val="3B3059"/>
                </a:solidFill>
                <a:cs typeface="B Nazanin" panose="00000400000000000000" pitchFamily="2" charset="-78"/>
              </a:rPr>
              <a:t>)محاسبه </a:t>
            </a:r>
            <a:r>
              <a:rPr lang="ar-SA" b="1" dirty="0">
                <a:solidFill>
                  <a:srgbClr val="3B3059"/>
                </a:solidFill>
                <a:cs typeface="B Nazanin" panose="00000400000000000000" pitchFamily="2" charset="-78"/>
              </a:rPr>
              <a:t>انرژی از دست رفته </a:t>
            </a:r>
            <a:r>
              <a:rPr lang="en-US" b="1" dirty="0">
                <a:solidFill>
                  <a:srgbClr val="3B3059"/>
                </a:solidFill>
                <a:cs typeface="B Nazanin" panose="00000400000000000000" pitchFamily="2" charset="-78"/>
              </a:rPr>
              <a:t>Q</a:t>
            </a:r>
            <a:r>
              <a:rPr lang="ar-SA" b="1" dirty="0">
                <a:solidFill>
                  <a:srgbClr val="3B3059"/>
                </a:solidFill>
                <a:cs typeface="B Nazanin" panose="00000400000000000000" pitchFamily="2" charset="-78"/>
              </a:rPr>
              <a:t>      انرژی </a:t>
            </a:r>
            <a:r>
              <a:rPr lang="en-US" b="1" dirty="0" smtClean="0">
                <a:solidFill>
                  <a:srgbClr val="3B3059"/>
                </a:solidFill>
                <a:cs typeface="B Nazanin" panose="00000400000000000000" pitchFamily="2" charset="-78"/>
              </a:rPr>
              <a:t>Q=U*A*DT</a:t>
            </a:r>
            <a:endParaRPr lang="en-US" b="1" dirty="0">
              <a:solidFill>
                <a:srgbClr val="3B3059"/>
              </a:solidFill>
              <a:cs typeface="B Nazanin" panose="00000400000000000000" pitchFamily="2" charset="-78"/>
            </a:endParaRPr>
          </a:p>
        </p:txBody>
      </p:sp>
    </p:spTree>
    <p:extLst>
      <p:ext uri="{BB962C8B-B14F-4D97-AF65-F5344CB8AC3E}">
        <p14:creationId xmlns:p14="http://schemas.microsoft.com/office/powerpoint/2010/main" val="202717040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677" y="1217311"/>
            <a:ext cx="11029616" cy="1013800"/>
          </a:xfrm>
        </p:spPr>
        <p:txBody>
          <a:bodyPr>
            <a:noAutofit/>
          </a:bodyPr>
          <a:lstStyle/>
          <a:p>
            <a:pPr algn="r"/>
            <a:r>
              <a:rPr lang="fa-IR" sz="4800" dirty="0">
                <a:solidFill>
                  <a:srgbClr val="FFC000"/>
                </a:solidFill>
                <a:effectLst>
                  <a:outerShdw blurRad="38100" dist="38100" dir="2700000" algn="tl">
                    <a:srgbClr val="000000">
                      <a:alpha val="43137"/>
                    </a:srgbClr>
                  </a:outerShdw>
                </a:effectLst>
                <a:cs typeface="B Homa" panose="00000400000000000000" pitchFamily="2" charset="-78"/>
              </a:rPr>
              <a:t>سنجش میزان مصرف انرژی در محله هاشمی نژاد</a:t>
            </a:r>
            <a:br>
              <a:rPr lang="fa-IR" sz="4800" dirty="0">
                <a:solidFill>
                  <a:srgbClr val="FFC000"/>
                </a:solidFill>
                <a:effectLst>
                  <a:outerShdw blurRad="38100" dist="38100" dir="2700000" algn="tl">
                    <a:srgbClr val="000000">
                      <a:alpha val="43137"/>
                    </a:srgbClr>
                  </a:outerShdw>
                </a:effectLst>
                <a:cs typeface="B Homa" panose="00000400000000000000" pitchFamily="2" charset="-78"/>
              </a:rPr>
            </a:br>
            <a:endParaRPr lang="fa-IR" sz="4800" dirty="0"/>
          </a:p>
        </p:txBody>
      </p:sp>
      <p:pic>
        <p:nvPicPr>
          <p:cNvPr id="6" name="Picture 5" descr="mohit"/>
          <p:cNvPicPr/>
          <p:nvPr/>
        </p:nvPicPr>
        <p:blipFill>
          <a:blip r:embed="rId2">
            <a:extLst>
              <a:ext uri="{28A0092B-C50C-407E-A947-70E740481C1C}">
                <a14:useLocalDpi xmlns:a14="http://schemas.microsoft.com/office/drawing/2010/main" val="0"/>
              </a:ext>
            </a:extLst>
          </a:blip>
          <a:srcRect/>
          <a:stretch>
            <a:fillRect/>
          </a:stretch>
        </p:blipFill>
        <p:spPr bwMode="auto">
          <a:xfrm>
            <a:off x="836023" y="1855455"/>
            <a:ext cx="9364045" cy="4714177"/>
          </a:xfrm>
          <a:prstGeom prst="rect">
            <a:avLst/>
          </a:prstGeom>
          <a:noFill/>
          <a:ln>
            <a:noFill/>
          </a:ln>
        </p:spPr>
      </p:pic>
    </p:spTree>
    <p:extLst>
      <p:ext uri="{BB962C8B-B14F-4D97-AF65-F5344CB8AC3E}">
        <p14:creationId xmlns:p14="http://schemas.microsoft.com/office/powerpoint/2010/main" val="289957122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l="19570" t="24928" r="24793" b="10682"/>
          <a:stretch/>
        </p:blipFill>
        <p:spPr bwMode="auto">
          <a:xfrm>
            <a:off x="973078" y="240440"/>
            <a:ext cx="10169540" cy="661756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8278512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35684" y="707207"/>
            <a:ext cx="4941441" cy="923330"/>
          </a:xfrm>
          <a:prstGeom prst="rect">
            <a:avLst/>
          </a:prstGeom>
          <a:noFill/>
        </p:spPr>
        <p:txBody>
          <a:bodyPr wrap="square" rtlCol="1">
            <a:spAutoFit/>
          </a:bodyPr>
          <a:lstStyle/>
          <a:p>
            <a:pPr algn="ctr"/>
            <a:r>
              <a:rPr lang="fa-IR" sz="5400" dirty="0">
                <a:solidFill>
                  <a:srgbClr val="FFC000"/>
                </a:solidFill>
                <a:effectLst>
                  <a:outerShdw blurRad="38100" dist="38100" dir="2700000" algn="tl">
                    <a:srgbClr val="000000">
                      <a:alpha val="43137"/>
                    </a:srgbClr>
                  </a:outerShdw>
                </a:effectLst>
                <a:cs typeface="B Homa" panose="00000400000000000000" pitchFamily="2" charset="-78"/>
              </a:rPr>
              <a:t>نتیجه گیری</a:t>
            </a:r>
          </a:p>
        </p:txBody>
      </p:sp>
      <p:sp>
        <p:nvSpPr>
          <p:cNvPr id="2" name="TextBox 1"/>
          <p:cNvSpPr txBox="1"/>
          <p:nvPr/>
        </p:nvSpPr>
        <p:spPr>
          <a:xfrm>
            <a:off x="818148" y="2638697"/>
            <a:ext cx="10615290" cy="2677656"/>
          </a:xfrm>
          <a:prstGeom prst="rect">
            <a:avLst/>
          </a:prstGeom>
          <a:noFill/>
        </p:spPr>
        <p:txBody>
          <a:bodyPr wrap="square" rtlCol="1">
            <a:spAutoFit/>
          </a:bodyPr>
          <a:lstStyle/>
          <a:p>
            <a:pPr algn="just"/>
            <a:r>
              <a:rPr lang="ar-SA" sz="2400" dirty="0">
                <a:solidFill>
                  <a:prstClr val="white"/>
                </a:solidFill>
                <a:cs typeface="B Nazanin" panose="00000400000000000000" pitchFamily="2" charset="-78"/>
              </a:rPr>
              <a:t>طبق فرمول ارایه شده برای محاسبه هدر رفت انرژی در ساختمان مقاومت مصالح ساختمانی ، اختلاف دمای بیرون و درون ساختمان و مساحت سطح دیوارهای خارجی در کاهش مصرف انرژی نقش دارد پس برای کاهش هدر رفت انرژی در ساختمان باید روی راهکارهای طراحی برای این سه مورد متمرکز شد. مثلا در صورتی که از یونولیت عایق حرارتی در دیوارها استفاده شود با مقاومت حرارتی 1 و 72 صدم باعث کاهش هدر رفت انرژی به مقدار تقریبی 4 برابر حالت قبل خواهد شد یعنی مثلا هدر رفت انرژی 10 کیلوژول با استفاده از یونولیت عایق حرارتی تبدیل به دو و نیم کیلو ژول خواهد شد.</a:t>
            </a:r>
            <a:endParaRPr lang="en-US" sz="2400" dirty="0">
              <a:solidFill>
                <a:prstClr val="white"/>
              </a:solidFill>
              <a:cs typeface="B Nazanin" panose="00000400000000000000" pitchFamily="2" charset="-78"/>
            </a:endParaRPr>
          </a:p>
          <a:p>
            <a:pPr algn="just"/>
            <a:endParaRPr lang="fa-IR" sz="2400" dirty="0">
              <a:solidFill>
                <a:prstClr val="black"/>
              </a:solidFill>
              <a:cs typeface="B Nazanin" panose="00000400000000000000" pitchFamily="2" charset="-78"/>
            </a:endParaRPr>
          </a:p>
        </p:txBody>
      </p:sp>
    </p:spTree>
    <p:extLst>
      <p:ext uri="{BB962C8B-B14F-4D97-AF65-F5344CB8AC3E}">
        <p14:creationId xmlns:p14="http://schemas.microsoft.com/office/powerpoint/2010/main" val="296935711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38251" y="3161650"/>
            <a:ext cx="7624292" cy="923330"/>
          </a:xfrm>
          <a:prstGeom prst="rect">
            <a:avLst/>
          </a:prstGeom>
          <a:noFill/>
        </p:spPr>
        <p:txBody>
          <a:bodyPr wrap="square" rtlCol="1">
            <a:spAutoFit/>
          </a:bodyPr>
          <a:lstStyle/>
          <a:p>
            <a:pPr algn="ctr"/>
            <a:r>
              <a:rPr lang="fa-IR" sz="5400" dirty="0">
                <a:solidFill>
                  <a:srgbClr val="FFC000"/>
                </a:solidFill>
                <a:effectLst>
                  <a:outerShdw blurRad="38100" dist="38100" dir="2700000" algn="tl">
                    <a:srgbClr val="000000">
                      <a:alpha val="43137"/>
                    </a:srgbClr>
                  </a:outerShdw>
                </a:effectLst>
                <a:cs typeface="B Homa" panose="00000400000000000000" pitchFamily="2" charset="-78"/>
              </a:rPr>
              <a:t>تحلیل وضعیت محله</a:t>
            </a:r>
          </a:p>
        </p:txBody>
      </p:sp>
    </p:spTree>
    <p:extLst>
      <p:ext uri="{BB962C8B-B14F-4D97-AF65-F5344CB8AC3E}">
        <p14:creationId xmlns:p14="http://schemas.microsoft.com/office/powerpoint/2010/main" val="275980820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جدول سوات</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graphicFrame>
        <p:nvGraphicFramePr>
          <p:cNvPr id="4" name="Table 3"/>
          <p:cNvGraphicFramePr>
            <a:graphicFrameLocks noGrp="1"/>
          </p:cNvGraphicFramePr>
          <p:nvPr>
            <p:extLst/>
          </p:nvPr>
        </p:nvGraphicFramePr>
        <p:xfrm>
          <a:off x="437880" y="1930280"/>
          <a:ext cx="11319100" cy="4766734"/>
        </p:xfrm>
        <a:graphic>
          <a:graphicData uri="http://schemas.openxmlformats.org/drawingml/2006/table">
            <a:tbl>
              <a:tblPr rtl="1" firstRow="1" bandRow="1">
                <a:tableStyleId>{5C22544A-7EE6-4342-B048-85BDC9FD1C3A}</a:tableStyleId>
              </a:tblPr>
              <a:tblGrid>
                <a:gridCol w="2829775">
                  <a:extLst>
                    <a:ext uri="{9D8B030D-6E8A-4147-A177-3AD203B41FA5}">
                      <a16:colId xmlns:a16="http://schemas.microsoft.com/office/drawing/2014/main" xmlns="" val="2542974338"/>
                    </a:ext>
                  </a:extLst>
                </a:gridCol>
                <a:gridCol w="2829775">
                  <a:extLst>
                    <a:ext uri="{9D8B030D-6E8A-4147-A177-3AD203B41FA5}">
                      <a16:colId xmlns:a16="http://schemas.microsoft.com/office/drawing/2014/main" xmlns="" val="2237265558"/>
                    </a:ext>
                  </a:extLst>
                </a:gridCol>
                <a:gridCol w="2829775">
                  <a:extLst>
                    <a:ext uri="{9D8B030D-6E8A-4147-A177-3AD203B41FA5}">
                      <a16:colId xmlns:a16="http://schemas.microsoft.com/office/drawing/2014/main" xmlns="" val="2163455088"/>
                    </a:ext>
                  </a:extLst>
                </a:gridCol>
                <a:gridCol w="2829775">
                  <a:extLst>
                    <a:ext uri="{9D8B030D-6E8A-4147-A177-3AD203B41FA5}">
                      <a16:colId xmlns:a16="http://schemas.microsoft.com/office/drawing/2014/main" xmlns="" val="3806348345"/>
                    </a:ext>
                  </a:extLst>
                </a:gridCol>
              </a:tblGrid>
              <a:tr h="429065">
                <a:tc>
                  <a:txBody>
                    <a:bodyPr/>
                    <a:lstStyle/>
                    <a:p>
                      <a:pPr algn="ctr" rtl="1"/>
                      <a:r>
                        <a:rPr lang="fa-IR" dirty="0" smtClean="0">
                          <a:cs typeface="B Titr" panose="00000700000000000000" pitchFamily="2" charset="-78"/>
                        </a:rPr>
                        <a:t>قوت</a:t>
                      </a:r>
                      <a:endParaRPr lang="fa-IR" dirty="0">
                        <a:cs typeface="B Titr" panose="00000700000000000000" pitchFamily="2" charset="-78"/>
                      </a:endParaRPr>
                    </a:p>
                  </a:txBody>
                  <a:tcPr/>
                </a:tc>
                <a:tc>
                  <a:txBody>
                    <a:bodyPr/>
                    <a:lstStyle/>
                    <a:p>
                      <a:pPr algn="ctr" rtl="1"/>
                      <a:r>
                        <a:rPr lang="fa-IR" dirty="0" smtClean="0">
                          <a:cs typeface="B Titr" panose="00000700000000000000" pitchFamily="2" charset="-78"/>
                        </a:rPr>
                        <a:t>ضعف</a:t>
                      </a:r>
                      <a:endParaRPr lang="fa-IR" dirty="0">
                        <a:cs typeface="B Titr" panose="00000700000000000000" pitchFamily="2" charset="-78"/>
                      </a:endParaRPr>
                    </a:p>
                  </a:txBody>
                  <a:tcPr/>
                </a:tc>
                <a:tc>
                  <a:txBody>
                    <a:bodyPr/>
                    <a:lstStyle/>
                    <a:p>
                      <a:pPr algn="ctr" rtl="1"/>
                      <a:r>
                        <a:rPr lang="fa-IR" dirty="0" smtClean="0">
                          <a:cs typeface="B Titr" panose="00000700000000000000" pitchFamily="2" charset="-78"/>
                        </a:rPr>
                        <a:t>فرصت</a:t>
                      </a:r>
                      <a:endParaRPr lang="fa-IR" dirty="0">
                        <a:cs typeface="B Titr" panose="00000700000000000000" pitchFamily="2" charset="-78"/>
                      </a:endParaRPr>
                    </a:p>
                  </a:txBody>
                  <a:tcPr/>
                </a:tc>
                <a:tc>
                  <a:txBody>
                    <a:bodyPr/>
                    <a:lstStyle/>
                    <a:p>
                      <a:pPr algn="ctr" rtl="1"/>
                      <a:r>
                        <a:rPr lang="fa-IR" dirty="0" smtClean="0">
                          <a:cs typeface="B Titr" panose="00000700000000000000" pitchFamily="2" charset="-78"/>
                        </a:rPr>
                        <a:t>تهدید</a:t>
                      </a:r>
                      <a:endParaRPr lang="fa-IR" dirty="0">
                        <a:cs typeface="B Titr" panose="00000700000000000000" pitchFamily="2" charset="-78"/>
                      </a:endParaRPr>
                    </a:p>
                  </a:txBody>
                  <a:tcPr/>
                </a:tc>
                <a:extLst>
                  <a:ext uri="{0D108BD9-81ED-4DB2-BD59-A6C34878D82A}">
                    <a16:rowId xmlns:a16="http://schemas.microsoft.com/office/drawing/2014/main" xmlns="" val="2237295367"/>
                  </a:ext>
                </a:extLst>
              </a:tr>
              <a:tr h="4337669">
                <a:tc>
                  <a:txBody>
                    <a:bodyPr/>
                    <a:lstStyle/>
                    <a:p>
                      <a:pPr algn="justLow" rtl="1"/>
                      <a:r>
                        <a:rPr lang="fa-IR" sz="1600" dirty="0" smtClean="0">
                          <a:cs typeface="B Nazanin" panose="00000400000000000000" pitchFamily="2" charset="-78"/>
                        </a:rPr>
                        <a:t>همپیوندی بالای خیابان ها در قسمت مرکزی محله</a:t>
                      </a:r>
                    </a:p>
                    <a:p>
                      <a:pPr algn="justLow" rtl="1"/>
                      <a:r>
                        <a:rPr lang="fa-IR" sz="1600" dirty="0" smtClean="0">
                          <a:cs typeface="B Nazanin" panose="00000400000000000000" pitchFamily="2" charset="-78"/>
                        </a:rPr>
                        <a:t>دسترسی فیزیکی مطلوب در خیابان مرکزی محله</a:t>
                      </a:r>
                    </a:p>
                    <a:p>
                      <a:pPr algn="justLow" rtl="1"/>
                      <a:r>
                        <a:rPr lang="fa-IR" sz="1600" dirty="0" smtClean="0">
                          <a:cs typeface="B Nazanin" panose="00000400000000000000" pitchFamily="2" charset="-78"/>
                        </a:rPr>
                        <a:t>اختلاط کاربری در قسمت جنوبی محله</a:t>
                      </a:r>
                    </a:p>
                    <a:p>
                      <a:pPr algn="justLow" rtl="1"/>
                      <a:r>
                        <a:rPr lang="fa-IR" sz="1600" dirty="0" smtClean="0">
                          <a:cs typeface="B Nazanin" panose="00000400000000000000" pitchFamily="2" charset="-78"/>
                        </a:rPr>
                        <a:t>وجود تراکم متناسب با الگوی شهر فشرده در محله هاشمی نژاد</a:t>
                      </a:r>
                    </a:p>
                    <a:p>
                      <a:pPr algn="justLow" rtl="1"/>
                      <a:r>
                        <a:rPr lang="fa-IR" sz="1600" dirty="0" smtClean="0">
                          <a:cs typeface="B Nazanin" panose="00000400000000000000" pitchFamily="2" charset="-78"/>
                        </a:rPr>
                        <a:t>وجود فضای سبز باغ نادری در جنوب شرقی محله</a:t>
                      </a:r>
                    </a:p>
                  </a:txBody>
                  <a:tcPr/>
                </a:tc>
                <a:tc>
                  <a:txBody>
                    <a:bodyPr/>
                    <a:lstStyle/>
                    <a:p>
                      <a:pPr marL="0" lvl="0" indent="0" algn="just" rtl="1">
                        <a:lnSpc>
                          <a:spcPct val="107000"/>
                        </a:lnSpc>
                        <a:spcAft>
                          <a:spcPts val="0"/>
                        </a:spcAft>
                        <a:buFont typeface="+mj-lt"/>
                        <a:buNone/>
                      </a:pPr>
                      <a:r>
                        <a:rPr lang="fa-IR" sz="1600" dirty="0" smtClean="0">
                          <a:effectLst/>
                          <a:latin typeface="Calibri" panose="020F0502020204030204" pitchFamily="34" charset="0"/>
                          <a:ea typeface="Calibri" panose="020F0502020204030204" pitchFamily="34" charset="0"/>
                          <a:cs typeface="B Nazanin" panose="00000400000000000000" pitchFamily="2" charset="-78"/>
                        </a:rPr>
                        <a:t>عدم خوانایی برخی کاربری‌های محلی (بنیاد فرهنگی،داروخانه و..)</a:t>
                      </a:r>
                      <a:endParaRPr lang="en-US" sz="1400" dirty="0" smtClean="0">
                        <a:effectLst/>
                        <a:latin typeface="Calibri" panose="020F0502020204030204" pitchFamily="34" charset="0"/>
                        <a:ea typeface="Calibri" panose="020F0502020204030204" pitchFamily="34" charset="0"/>
                        <a:cs typeface="Arial" panose="020B0604020202020204" pitchFamily="34" charset="0"/>
                      </a:endParaRPr>
                    </a:p>
                    <a:p>
                      <a:pPr marL="0" lvl="0" indent="0" algn="just" rtl="1">
                        <a:lnSpc>
                          <a:spcPct val="107000"/>
                        </a:lnSpc>
                        <a:spcAft>
                          <a:spcPts val="0"/>
                        </a:spcAft>
                        <a:buFont typeface="+mj-lt"/>
                        <a:buNone/>
                      </a:pPr>
                      <a:r>
                        <a:rPr lang="fa-IR" sz="1600" dirty="0" smtClean="0">
                          <a:effectLst/>
                          <a:latin typeface="Calibri" panose="020F0502020204030204" pitchFamily="34" charset="0"/>
                          <a:ea typeface="Calibri" panose="020F0502020204030204" pitchFamily="34" charset="0"/>
                          <a:cs typeface="B Nazanin" panose="00000400000000000000" pitchFamily="2" charset="-78"/>
                        </a:rPr>
                        <a:t>وجود فعالیت‌های نامتناسب با ساختار در بافت مسکونی</a:t>
                      </a:r>
                      <a:endParaRPr lang="en-US" sz="1400" dirty="0" smtClean="0">
                        <a:effectLst/>
                        <a:latin typeface="Calibri" panose="020F0502020204030204" pitchFamily="34" charset="0"/>
                        <a:ea typeface="Calibri" panose="020F0502020204030204" pitchFamily="34" charset="0"/>
                        <a:cs typeface="Arial" panose="020B0604020202020204" pitchFamily="34" charset="0"/>
                      </a:endParaRPr>
                    </a:p>
                    <a:p>
                      <a:pPr marL="0" lvl="0" indent="0" algn="just" rtl="1">
                        <a:lnSpc>
                          <a:spcPct val="107000"/>
                        </a:lnSpc>
                        <a:spcAft>
                          <a:spcPts val="0"/>
                        </a:spcAft>
                        <a:buFont typeface="+mj-lt"/>
                        <a:buNone/>
                      </a:pPr>
                      <a:r>
                        <a:rPr lang="fa-IR" sz="1600" dirty="0" smtClean="0">
                          <a:effectLst/>
                          <a:latin typeface="Calibri" panose="020F0502020204030204" pitchFamily="34" charset="0"/>
                          <a:ea typeface="Calibri" panose="020F0502020204030204" pitchFamily="34" charset="0"/>
                          <a:cs typeface="B Nazanin" panose="00000400000000000000" pitchFamily="2" charset="-78"/>
                        </a:rPr>
                        <a:t>کاهش دسترسی در بافت به علت وجود کوچه های بن بست متعدد</a:t>
                      </a:r>
                      <a:endParaRPr lang="en-US" sz="1400" dirty="0" smtClean="0">
                        <a:effectLst/>
                        <a:latin typeface="Calibri" panose="020F0502020204030204" pitchFamily="34" charset="0"/>
                        <a:ea typeface="Calibri" panose="020F0502020204030204" pitchFamily="34" charset="0"/>
                        <a:cs typeface="Arial" panose="020B0604020202020204" pitchFamily="34" charset="0"/>
                      </a:endParaRPr>
                    </a:p>
                    <a:p>
                      <a:pPr marL="0" lvl="0" indent="0" algn="just" rtl="1">
                        <a:lnSpc>
                          <a:spcPct val="107000"/>
                        </a:lnSpc>
                        <a:spcAft>
                          <a:spcPts val="800"/>
                        </a:spcAft>
                        <a:buFont typeface="+mj-lt"/>
                        <a:buNone/>
                      </a:pPr>
                      <a:r>
                        <a:rPr lang="fa-IR" sz="1600" dirty="0" smtClean="0">
                          <a:effectLst/>
                          <a:latin typeface="Calibri" panose="020F0502020204030204" pitchFamily="34" charset="0"/>
                          <a:ea typeface="Calibri" panose="020F0502020204030204" pitchFamily="34" charset="0"/>
                          <a:cs typeface="B Nazanin" panose="00000400000000000000" pitchFamily="2" charset="-78"/>
                        </a:rPr>
                        <a:t>کاهش نفوذپذیری بصری به علت وجود کوچه‌های باریک و دارای شکستگی</a:t>
                      </a:r>
                      <a:endParaRPr lang="en-US" sz="1400" dirty="0" smtClean="0">
                        <a:effectLst/>
                        <a:latin typeface="Calibri" panose="020F0502020204030204" pitchFamily="34" charset="0"/>
                        <a:ea typeface="Calibri" panose="020F0502020204030204" pitchFamily="34" charset="0"/>
                        <a:cs typeface="Arial" panose="020B0604020202020204" pitchFamily="34" charset="0"/>
                      </a:endParaRPr>
                    </a:p>
                    <a:p>
                      <a:pPr rtl="1"/>
                      <a:endParaRPr lang="fa-IR" dirty="0"/>
                    </a:p>
                  </a:txBody>
                  <a:tcPr/>
                </a:tc>
                <a:tc>
                  <a:txBody>
                    <a:bodyPr/>
                    <a:lstStyle/>
                    <a:p>
                      <a:pPr algn="justLow" rtl="1"/>
                      <a:r>
                        <a:rPr lang="fa-IR" sz="1600" b="0" dirty="0" smtClean="0">
                          <a:cs typeface="B Nazanin" panose="00000400000000000000" pitchFamily="2" charset="-78"/>
                        </a:rPr>
                        <a:t>امکان اتصال خیابان ها در قسمت های جنوبی محله</a:t>
                      </a:r>
                    </a:p>
                    <a:p>
                      <a:pPr algn="justLow" rtl="1"/>
                      <a:r>
                        <a:rPr lang="fa-IR" sz="1600" b="0" dirty="0" smtClean="0">
                          <a:cs typeface="B Nazanin" panose="00000400000000000000" pitchFamily="2" charset="-78"/>
                        </a:rPr>
                        <a:t>امکان کاهش طول بلوک ها و افزایش دسترسی فیزیکی در خیابان شیرازی</a:t>
                      </a:r>
                    </a:p>
                    <a:p>
                      <a:pPr algn="justLow" rtl="1"/>
                      <a:r>
                        <a:rPr lang="fa-IR" sz="1600" b="0" dirty="0" smtClean="0">
                          <a:cs typeface="B Nazanin" panose="00000400000000000000" pitchFamily="2" charset="-78"/>
                        </a:rPr>
                        <a:t>امکان افزایش احتلاط کاربری در تمامی محله</a:t>
                      </a:r>
                    </a:p>
                    <a:p>
                      <a:pPr algn="justLow" rtl="1"/>
                      <a:r>
                        <a:rPr lang="fa-IR" sz="1600" b="0" dirty="0" smtClean="0">
                          <a:cs typeface="B Nazanin" panose="00000400000000000000" pitchFamily="2" charset="-78"/>
                        </a:rPr>
                        <a:t>امکان توسعه میان افزا در قطعات بایر محله جهت کاهش اتلاف انرژی در فضا</a:t>
                      </a:r>
                    </a:p>
                    <a:p>
                      <a:pPr algn="justLow" rtl="1"/>
                      <a:r>
                        <a:rPr lang="fa-IR" sz="1600" b="0" dirty="0" smtClean="0">
                          <a:cs typeface="B Nazanin" panose="00000400000000000000" pitchFamily="2" charset="-78"/>
                        </a:rPr>
                        <a:t>امکان افزایش تراکم در بخش جنوبی محله جهت دستیابی به تراکم مطلوب شهر فشرده</a:t>
                      </a:r>
                    </a:p>
                    <a:p>
                      <a:pPr algn="justLow" rtl="1"/>
                      <a:r>
                        <a:rPr lang="fa-IR" sz="1600" b="0" dirty="0" smtClean="0">
                          <a:cs typeface="B Nazanin" panose="00000400000000000000" pitchFamily="2" charset="-78"/>
                        </a:rPr>
                        <a:t>امکان تزریق کاربری فضای سبز در اراضی بایر جهت تعدیل هوا و کاهش الودگی هوا</a:t>
                      </a:r>
                    </a:p>
                    <a:p>
                      <a:pPr algn="justLow" rtl="1"/>
                      <a:r>
                        <a:rPr lang="fa-IR" sz="1600" b="0" dirty="0" smtClean="0">
                          <a:cs typeface="B Nazanin" panose="00000400000000000000" pitchFamily="2" charset="-78"/>
                        </a:rPr>
                        <a:t>امکان افزایش طبقات در لبه خیابان شیرازی</a:t>
                      </a:r>
                    </a:p>
                  </a:txBody>
                  <a:tcPr/>
                </a:tc>
                <a:tc>
                  <a:txBody>
                    <a:bodyPr/>
                    <a:lstStyle/>
                    <a:p>
                      <a:pPr marL="0" lvl="0" indent="0" algn="just" rtl="1">
                        <a:lnSpc>
                          <a:spcPct val="107000"/>
                        </a:lnSpc>
                        <a:spcAft>
                          <a:spcPts val="800"/>
                        </a:spcAft>
                        <a:buFont typeface="+mj-lt"/>
                        <a:buNone/>
                      </a:pPr>
                      <a:r>
                        <a:rPr lang="fa-IR" sz="1600" dirty="0" smtClean="0">
                          <a:effectLst/>
                          <a:latin typeface="Calibri" panose="020F0502020204030204" pitchFamily="34" charset="0"/>
                          <a:ea typeface="Calibri" panose="020F0502020204030204" pitchFamily="34" charset="0"/>
                          <a:cs typeface="B Nazanin" panose="00000400000000000000" pitchFamily="2" charset="-78"/>
                        </a:rPr>
                        <a:t>تخریب قطعات مسکونی و تبدیل آن‌ها به هتل و مراکز اقامتی که نقش سکونتی محله را خدشه‌دار می کنند.</a:t>
                      </a:r>
                      <a:endParaRPr lang="en-US" sz="1400" dirty="0" smtClean="0">
                        <a:effectLst/>
                        <a:latin typeface="Calibri" panose="020F0502020204030204" pitchFamily="34" charset="0"/>
                        <a:ea typeface="Calibri" panose="020F0502020204030204" pitchFamily="34" charset="0"/>
                        <a:cs typeface="Arial" panose="020B0604020202020204" pitchFamily="34" charset="0"/>
                      </a:endParaRPr>
                    </a:p>
                    <a:p>
                      <a:pPr rtl="1"/>
                      <a:endParaRPr lang="fa-IR" dirty="0"/>
                    </a:p>
                  </a:txBody>
                  <a:tcPr/>
                </a:tc>
                <a:extLst>
                  <a:ext uri="{0D108BD9-81ED-4DB2-BD59-A6C34878D82A}">
                    <a16:rowId xmlns:a16="http://schemas.microsoft.com/office/drawing/2014/main" xmlns="" val="341768553"/>
                  </a:ext>
                </a:extLst>
              </a:tr>
            </a:tbl>
          </a:graphicData>
        </a:graphic>
      </p:graphicFrame>
    </p:spTree>
    <p:extLst>
      <p:ext uri="{BB962C8B-B14F-4D97-AF65-F5344CB8AC3E}">
        <p14:creationId xmlns:p14="http://schemas.microsoft.com/office/powerpoint/2010/main" val="247655393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0129" y="625313"/>
            <a:ext cx="9133582" cy="1107996"/>
          </a:xfrm>
          <a:prstGeom prst="rect">
            <a:avLst/>
          </a:prstGeom>
          <a:noFill/>
        </p:spPr>
        <p:txBody>
          <a:bodyPr wrap="square" rtlCol="1">
            <a:spAutoFit/>
          </a:bodyPr>
          <a:lstStyle/>
          <a:p>
            <a:r>
              <a:rPr lang="fa-IR" sz="6600" dirty="0">
                <a:solidFill>
                  <a:srgbClr val="FFC000"/>
                </a:solidFill>
                <a:effectLst>
                  <a:outerShdw blurRad="38100" dist="38100" dir="2700000" algn="tl">
                    <a:srgbClr val="000000">
                      <a:alpha val="43137"/>
                    </a:srgbClr>
                  </a:outerShdw>
                </a:effectLst>
                <a:cs typeface="B Homa" panose="00000400000000000000" pitchFamily="2" charset="-78"/>
              </a:rPr>
              <a:t>جدول سوات</a:t>
            </a:r>
            <a:endParaRPr lang="fa-IR" sz="2800" dirty="0">
              <a:solidFill>
                <a:srgbClr val="FFC000"/>
              </a:solidFill>
              <a:effectLst>
                <a:outerShdw blurRad="38100" dist="38100" dir="2700000" algn="tl">
                  <a:srgbClr val="000000">
                    <a:alpha val="43137"/>
                  </a:srgbClr>
                </a:outerShdw>
              </a:effectLst>
              <a:cs typeface="B Homa" panose="00000400000000000000" pitchFamily="2" charset="-78"/>
            </a:endParaRPr>
          </a:p>
        </p:txBody>
      </p:sp>
      <p:graphicFrame>
        <p:nvGraphicFramePr>
          <p:cNvPr id="4" name="Table 3"/>
          <p:cNvGraphicFramePr>
            <a:graphicFrameLocks noGrp="1"/>
          </p:cNvGraphicFramePr>
          <p:nvPr>
            <p:extLst/>
          </p:nvPr>
        </p:nvGraphicFramePr>
        <p:xfrm>
          <a:off x="437880" y="1930279"/>
          <a:ext cx="11319100" cy="4805371"/>
        </p:xfrm>
        <a:graphic>
          <a:graphicData uri="http://schemas.openxmlformats.org/drawingml/2006/table">
            <a:tbl>
              <a:tblPr rtl="1" firstRow="1" bandRow="1">
                <a:tableStyleId>{5C22544A-7EE6-4342-B048-85BDC9FD1C3A}</a:tableStyleId>
              </a:tblPr>
              <a:tblGrid>
                <a:gridCol w="2829775">
                  <a:extLst>
                    <a:ext uri="{9D8B030D-6E8A-4147-A177-3AD203B41FA5}">
                      <a16:colId xmlns:a16="http://schemas.microsoft.com/office/drawing/2014/main" xmlns="" val="2542974338"/>
                    </a:ext>
                  </a:extLst>
                </a:gridCol>
                <a:gridCol w="2829775">
                  <a:extLst>
                    <a:ext uri="{9D8B030D-6E8A-4147-A177-3AD203B41FA5}">
                      <a16:colId xmlns:a16="http://schemas.microsoft.com/office/drawing/2014/main" xmlns="" val="2237265558"/>
                    </a:ext>
                  </a:extLst>
                </a:gridCol>
                <a:gridCol w="2829775">
                  <a:extLst>
                    <a:ext uri="{9D8B030D-6E8A-4147-A177-3AD203B41FA5}">
                      <a16:colId xmlns:a16="http://schemas.microsoft.com/office/drawing/2014/main" xmlns="" val="2163455088"/>
                    </a:ext>
                  </a:extLst>
                </a:gridCol>
                <a:gridCol w="2829775">
                  <a:extLst>
                    <a:ext uri="{9D8B030D-6E8A-4147-A177-3AD203B41FA5}">
                      <a16:colId xmlns:a16="http://schemas.microsoft.com/office/drawing/2014/main" xmlns="" val="3806348345"/>
                    </a:ext>
                  </a:extLst>
                </a:gridCol>
              </a:tblGrid>
              <a:tr h="432543">
                <a:tc>
                  <a:txBody>
                    <a:bodyPr/>
                    <a:lstStyle/>
                    <a:p>
                      <a:pPr rtl="1"/>
                      <a:r>
                        <a:rPr lang="fa-IR" dirty="0" smtClean="0"/>
                        <a:t>قوت</a:t>
                      </a:r>
                      <a:endParaRPr lang="fa-IR" dirty="0"/>
                    </a:p>
                  </a:txBody>
                  <a:tcPr/>
                </a:tc>
                <a:tc>
                  <a:txBody>
                    <a:bodyPr/>
                    <a:lstStyle/>
                    <a:p>
                      <a:pPr rtl="1"/>
                      <a:r>
                        <a:rPr lang="fa-IR" dirty="0" smtClean="0"/>
                        <a:t>ضعف</a:t>
                      </a:r>
                      <a:endParaRPr lang="fa-IR" dirty="0"/>
                    </a:p>
                  </a:txBody>
                  <a:tcPr/>
                </a:tc>
                <a:tc>
                  <a:txBody>
                    <a:bodyPr/>
                    <a:lstStyle/>
                    <a:p>
                      <a:pPr rtl="1"/>
                      <a:r>
                        <a:rPr lang="fa-IR" dirty="0" smtClean="0"/>
                        <a:t>فرصت</a:t>
                      </a:r>
                      <a:endParaRPr lang="fa-IR" dirty="0"/>
                    </a:p>
                  </a:txBody>
                  <a:tcPr/>
                </a:tc>
                <a:tc>
                  <a:txBody>
                    <a:bodyPr/>
                    <a:lstStyle/>
                    <a:p>
                      <a:pPr rtl="1"/>
                      <a:r>
                        <a:rPr lang="fa-IR" dirty="0" smtClean="0"/>
                        <a:t>تهدید</a:t>
                      </a:r>
                      <a:endParaRPr lang="fa-IR" dirty="0"/>
                    </a:p>
                  </a:txBody>
                  <a:tcPr/>
                </a:tc>
                <a:extLst>
                  <a:ext uri="{0D108BD9-81ED-4DB2-BD59-A6C34878D82A}">
                    <a16:rowId xmlns:a16="http://schemas.microsoft.com/office/drawing/2014/main" xmlns="" val="2237295367"/>
                  </a:ext>
                </a:extLst>
              </a:tr>
              <a:tr h="4372828">
                <a:tc>
                  <a:txBody>
                    <a:bodyPr/>
                    <a:lstStyle/>
                    <a:p>
                      <a:pPr algn="justLow" rtl="1"/>
                      <a:r>
                        <a:rPr lang="fa-IR" sz="1600" dirty="0" smtClean="0">
                          <a:cs typeface="B Nazanin" panose="00000400000000000000" pitchFamily="2" charset="-78"/>
                        </a:rPr>
                        <a:t>وجود ایستگاه حمل و نقل عمومی در فاصله مطلوب پیاده روی از تمامی قطعات محله</a:t>
                      </a:r>
                    </a:p>
                    <a:p>
                      <a:pPr algn="justLow" rtl="1"/>
                      <a:r>
                        <a:rPr lang="fa-IR" sz="1600" dirty="0" smtClean="0">
                          <a:cs typeface="B Nazanin" panose="00000400000000000000" pitchFamily="2" charset="-78"/>
                        </a:rPr>
                        <a:t>بافت با قطعات نسبتا فشرده در بخش مرکزی محله</a:t>
                      </a:r>
                    </a:p>
                    <a:p>
                      <a:pPr algn="justLow" rtl="1"/>
                      <a:r>
                        <a:rPr lang="fa-IR" sz="1600" dirty="0" smtClean="0">
                          <a:cs typeface="B Nazanin" panose="00000400000000000000" pitchFamily="2" charset="-78"/>
                        </a:rPr>
                        <a:t>وجود الگوهای متنوع دانه بندی قطعات</a:t>
                      </a:r>
                    </a:p>
                    <a:p>
                      <a:pPr algn="justLow" rtl="1"/>
                      <a:r>
                        <a:rPr lang="fa-IR" sz="1600" dirty="0" smtClean="0">
                          <a:cs typeface="B Nazanin" panose="00000400000000000000" pitchFamily="2" charset="-78"/>
                        </a:rPr>
                        <a:t>نزدیکی وضعیت محله به معیارهای پایداری</a:t>
                      </a:r>
                    </a:p>
                  </a:txBody>
                  <a:tcPr/>
                </a:tc>
                <a:tc>
                  <a:txBody>
                    <a:bodyPr/>
                    <a:lstStyle/>
                    <a:p>
                      <a:pPr marL="0" lvl="0" indent="0" algn="just" rtl="1">
                        <a:lnSpc>
                          <a:spcPct val="107000"/>
                        </a:lnSpc>
                        <a:spcAft>
                          <a:spcPts val="0"/>
                        </a:spcAft>
                        <a:buFont typeface="+mj-lt"/>
                        <a:buNone/>
                      </a:pPr>
                      <a:r>
                        <a:rPr lang="fa-IR" sz="1600" dirty="0" smtClean="0">
                          <a:effectLst/>
                          <a:latin typeface="Calibri" panose="020F0502020204030204" pitchFamily="34" charset="0"/>
                          <a:ea typeface="Calibri" panose="020F0502020204030204" pitchFamily="34" charset="0"/>
                          <a:cs typeface="B Nazanin" panose="00000400000000000000" pitchFamily="2" charset="-78"/>
                        </a:rPr>
                        <a:t>عدم ایمنی عابرپیاده به علت عرض کم معابر</a:t>
                      </a:r>
                      <a:endParaRPr lang="en-US" sz="1400" dirty="0" smtClean="0">
                        <a:effectLst/>
                        <a:latin typeface="Calibri" panose="020F0502020204030204" pitchFamily="34" charset="0"/>
                        <a:ea typeface="Calibri" panose="020F0502020204030204" pitchFamily="34" charset="0"/>
                        <a:cs typeface="Arial" panose="020B0604020202020204" pitchFamily="34" charset="0"/>
                      </a:endParaRPr>
                    </a:p>
                    <a:p>
                      <a:pPr marL="0" lvl="0" indent="0" algn="just" rtl="1">
                        <a:lnSpc>
                          <a:spcPct val="107000"/>
                        </a:lnSpc>
                        <a:spcAft>
                          <a:spcPts val="0"/>
                        </a:spcAft>
                        <a:buFont typeface="+mj-lt"/>
                        <a:buNone/>
                      </a:pPr>
                      <a:r>
                        <a:rPr lang="fa-IR" sz="1600" dirty="0" smtClean="0">
                          <a:effectLst/>
                          <a:latin typeface="Calibri" panose="020F0502020204030204" pitchFamily="34" charset="0"/>
                          <a:ea typeface="Calibri" panose="020F0502020204030204" pitchFamily="34" charset="0"/>
                          <a:cs typeface="B Nazanin" panose="00000400000000000000" pitchFamily="2" charset="-78"/>
                        </a:rPr>
                        <a:t>تبدیل کوچه‌های کم عرض بافت به پارکینگ حاشیه‌ای و تراکم بالای خودروها</a:t>
                      </a:r>
                      <a:endParaRPr lang="en-US" sz="1400" dirty="0" smtClean="0">
                        <a:effectLst/>
                        <a:latin typeface="Calibri" panose="020F0502020204030204" pitchFamily="34" charset="0"/>
                        <a:ea typeface="Calibri" panose="020F0502020204030204" pitchFamily="34" charset="0"/>
                        <a:cs typeface="Arial" panose="020B0604020202020204" pitchFamily="34" charset="0"/>
                      </a:endParaRPr>
                    </a:p>
                    <a:p>
                      <a:pPr marL="0" lvl="0" indent="0" algn="just" rtl="1">
                        <a:lnSpc>
                          <a:spcPct val="107000"/>
                        </a:lnSpc>
                        <a:spcAft>
                          <a:spcPts val="800"/>
                        </a:spcAft>
                        <a:buFont typeface="+mj-lt"/>
                        <a:buNone/>
                      </a:pPr>
                      <a:r>
                        <a:rPr lang="fa-IR" sz="1600" dirty="0" smtClean="0">
                          <a:effectLst/>
                          <a:latin typeface="Calibri" panose="020F0502020204030204" pitchFamily="34" charset="0"/>
                          <a:ea typeface="Calibri" panose="020F0502020204030204" pitchFamily="34" charset="0"/>
                          <a:cs typeface="B Nazanin" panose="00000400000000000000" pitchFamily="2" charset="-78"/>
                        </a:rPr>
                        <a:t>عدم وجود فضای سبز کافی و به تبع آن افزایش دمای محله</a:t>
                      </a:r>
                      <a:endParaRPr lang="en-US" sz="1400" dirty="0" smtClean="0">
                        <a:effectLst/>
                        <a:latin typeface="Calibri" panose="020F0502020204030204" pitchFamily="34" charset="0"/>
                        <a:ea typeface="Calibri" panose="020F0502020204030204" pitchFamily="34" charset="0"/>
                        <a:cs typeface="Arial" panose="020B0604020202020204" pitchFamily="34" charset="0"/>
                      </a:endParaRPr>
                    </a:p>
                    <a:p>
                      <a:r>
                        <a:rPr lang="fa-IR" sz="1600" dirty="0" smtClean="0">
                          <a:effectLst/>
                          <a:latin typeface="Calibri" panose="020F0502020204030204" pitchFamily="34" charset="0"/>
                          <a:ea typeface="Calibri" panose="020F0502020204030204" pitchFamily="34" charset="0"/>
                          <a:cs typeface="B Nazanin" panose="00000400000000000000" pitchFamily="2" charset="-78"/>
                        </a:rPr>
                        <a:t>ریزدانگی قطعات بخش شمالی محله</a:t>
                      </a:r>
                      <a:endParaRPr lang="fa-IR" sz="1600" dirty="0"/>
                    </a:p>
                  </a:txBody>
                  <a:tcPr/>
                </a:tc>
                <a:tc>
                  <a:txBody>
                    <a:bodyPr/>
                    <a:lstStyle/>
                    <a:p>
                      <a:pPr algn="justLow" rtl="1"/>
                      <a:r>
                        <a:rPr lang="fa-IR" sz="1600" b="0" dirty="0" smtClean="0">
                          <a:cs typeface="B Nazanin" panose="00000400000000000000" pitchFamily="2" charset="-78"/>
                        </a:rPr>
                        <a:t>امکان اختلاطی از مسکن_ مراکز کار_ مراکز فروش</a:t>
                      </a:r>
                    </a:p>
                    <a:p>
                      <a:pPr algn="justLow" rtl="1"/>
                      <a:r>
                        <a:rPr lang="fa-IR" sz="1600" b="0" dirty="0" smtClean="0">
                          <a:cs typeface="B Nazanin" panose="00000400000000000000" pitchFamily="2" charset="-78"/>
                        </a:rPr>
                        <a:t>امکان ایجاد و تقویت دسترسی پیاده و دوچرخه و ایجاد مسیر های مخصوص </a:t>
                      </a:r>
                    </a:p>
                    <a:p>
                      <a:pPr algn="justLow" rtl="1"/>
                      <a:r>
                        <a:rPr lang="fa-IR" sz="1600" b="0" dirty="0" smtClean="0">
                          <a:cs typeface="B Nazanin" panose="00000400000000000000" pitchFamily="2" charset="-78"/>
                        </a:rPr>
                        <a:t>امکان ایجاد فضای عمومی زنده و فعال</a:t>
                      </a:r>
                    </a:p>
                    <a:p>
                      <a:pPr algn="justLow" rtl="1"/>
                      <a:r>
                        <a:rPr lang="fa-IR" sz="1600" b="0" dirty="0" smtClean="0">
                          <a:cs typeface="B Nazanin" panose="00000400000000000000" pitchFamily="2" charset="-78"/>
                        </a:rPr>
                        <a:t>امکان افزایش تاکید بر نقش عابر پیاده و کاهش ورود خودرو </a:t>
                      </a:r>
                    </a:p>
                    <a:p>
                      <a:pPr algn="justLow" rtl="1"/>
                      <a:r>
                        <a:rPr lang="fa-IR" sz="1600" b="0" dirty="0" smtClean="0">
                          <a:cs typeface="B Nazanin" panose="00000400000000000000" pitchFamily="2" charset="-78"/>
                        </a:rPr>
                        <a:t>امکان تزریق کاربری های تجاری خرد در اراضی بایر محله</a:t>
                      </a:r>
                    </a:p>
                    <a:p>
                      <a:pPr algn="justLow" rtl="1"/>
                      <a:r>
                        <a:rPr lang="fa-IR" sz="1600" b="0" dirty="0" smtClean="0">
                          <a:cs typeface="B Nazanin" panose="00000400000000000000" pitchFamily="2" charset="-78"/>
                        </a:rPr>
                        <a:t>امکان ایجاد لبه ها و جداره های فعال و سبز </a:t>
                      </a:r>
                    </a:p>
                    <a:p>
                      <a:pPr algn="justLow" rtl="1"/>
                      <a:r>
                        <a:rPr lang="fa-IR" sz="1600" b="0" dirty="0" smtClean="0">
                          <a:cs typeface="B Nazanin" panose="00000400000000000000" pitchFamily="2" charset="-78"/>
                        </a:rPr>
                        <a:t>پخشایش مناسب توده و فضا</a:t>
                      </a:r>
                    </a:p>
                    <a:p>
                      <a:pPr algn="justLow" rtl="1"/>
                      <a:r>
                        <a:rPr lang="fa-IR" sz="1600" b="0" dirty="0" smtClean="0">
                          <a:cs typeface="B Nazanin" panose="00000400000000000000" pitchFamily="2" charset="-78"/>
                        </a:rPr>
                        <a:t>امکان ایجاد فضاهای عمومی سرزنده و ایجاد زمینه ی فعالیت های تجمعی و خرده فروشی های غیر ثابت</a:t>
                      </a:r>
                    </a:p>
                  </a:txBody>
                  <a:tcPr/>
                </a:tc>
                <a:tc>
                  <a:txBody>
                    <a:bodyPr/>
                    <a:lstStyle/>
                    <a:p>
                      <a:pPr marL="0" lvl="0" indent="0" algn="just" rtl="1">
                        <a:lnSpc>
                          <a:spcPct val="107000"/>
                        </a:lnSpc>
                        <a:spcAft>
                          <a:spcPts val="800"/>
                        </a:spcAft>
                        <a:buFont typeface="+mj-lt"/>
                        <a:buNone/>
                      </a:pPr>
                      <a:r>
                        <a:rPr lang="fa-IR" sz="1600" dirty="0" smtClean="0">
                          <a:effectLst/>
                          <a:latin typeface="Calibri" panose="020F0502020204030204" pitchFamily="34" charset="0"/>
                          <a:ea typeface="Calibri" panose="020F0502020204030204" pitchFamily="34" charset="0"/>
                          <a:cs typeface="B Nazanin" panose="00000400000000000000" pitchFamily="2" charset="-78"/>
                        </a:rPr>
                        <a:t>گرایش به ساخت قطعات بلندمرتبه در بافت مسکونی ریزدانه و بهم خوردن تراکم محله</a:t>
                      </a:r>
                      <a:endParaRPr lang="en-US" sz="1400" dirty="0" smtClean="0">
                        <a:effectLst/>
                        <a:latin typeface="Calibri" panose="020F0502020204030204" pitchFamily="34" charset="0"/>
                        <a:ea typeface="Calibri" panose="020F0502020204030204" pitchFamily="34" charset="0"/>
                        <a:cs typeface="Arial" panose="020B0604020202020204" pitchFamily="34" charset="0"/>
                      </a:endParaRPr>
                    </a:p>
                    <a:p>
                      <a:r>
                        <a:rPr lang="fa-IR" sz="1600" dirty="0" smtClean="0">
                          <a:effectLst/>
                          <a:latin typeface="Calibri" panose="020F0502020204030204" pitchFamily="34" charset="0"/>
                          <a:ea typeface="Calibri" panose="020F0502020204030204" pitchFamily="34" charset="0"/>
                          <a:cs typeface="B Nazanin" panose="00000400000000000000" pitchFamily="2" charset="-78"/>
                        </a:rPr>
                        <a:t>تجمیع قطعات باعث کمرنگ شدن آثار و شواهد گذشته محله می شود</a:t>
                      </a:r>
                      <a:endParaRPr lang="fa-IR" sz="1600" dirty="0"/>
                    </a:p>
                  </a:txBody>
                  <a:tcPr/>
                </a:tc>
                <a:extLst>
                  <a:ext uri="{0D108BD9-81ED-4DB2-BD59-A6C34878D82A}">
                    <a16:rowId xmlns:a16="http://schemas.microsoft.com/office/drawing/2014/main" xmlns="" val="341768553"/>
                  </a:ext>
                </a:extLst>
              </a:tr>
            </a:tbl>
          </a:graphicData>
        </a:graphic>
      </p:graphicFrame>
    </p:spTree>
    <p:extLst>
      <p:ext uri="{BB962C8B-B14F-4D97-AF65-F5344CB8AC3E}">
        <p14:creationId xmlns:p14="http://schemas.microsoft.com/office/powerpoint/2010/main" val="15044395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02156" y="2776638"/>
            <a:ext cx="7624292" cy="1754326"/>
          </a:xfrm>
          <a:prstGeom prst="rect">
            <a:avLst/>
          </a:prstGeom>
          <a:noFill/>
        </p:spPr>
        <p:txBody>
          <a:bodyPr wrap="square" rtlCol="1">
            <a:spAutoFit/>
          </a:bodyPr>
          <a:lstStyle/>
          <a:p>
            <a:pPr algn="ctr"/>
            <a:r>
              <a:rPr lang="fa-IR" sz="5400" dirty="0">
                <a:solidFill>
                  <a:srgbClr val="FFC000"/>
                </a:solidFill>
                <a:effectLst>
                  <a:outerShdw blurRad="38100" dist="38100" dir="2700000" algn="tl">
                    <a:srgbClr val="000000">
                      <a:alpha val="43137"/>
                    </a:srgbClr>
                  </a:outerShdw>
                </a:effectLst>
                <a:cs typeface="B Homa" panose="00000400000000000000" pitchFamily="2" charset="-78"/>
              </a:rPr>
              <a:t>فصل پنجم: ارائه راهکارها و راهنمای طراحی</a:t>
            </a:r>
          </a:p>
        </p:txBody>
      </p:sp>
    </p:spTree>
    <p:extLst>
      <p:ext uri="{BB962C8B-B14F-4D97-AF65-F5344CB8AC3E}">
        <p14:creationId xmlns:p14="http://schemas.microsoft.com/office/powerpoint/2010/main" val="75351550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1886" y="377371"/>
            <a:ext cx="11292114" cy="1233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4400" b="1" dirty="0">
                <a:solidFill>
                  <a:srgbClr val="FFC000"/>
                </a:solidFill>
                <a:cs typeface="B Homa" panose="00000400000000000000" pitchFamily="2" charset="-78"/>
              </a:rPr>
              <a:t>شناخت و ارائه راهنما و راهکارها؛ ارائه راهنمای طراحی  </a:t>
            </a:r>
            <a:endParaRPr lang="en-US" sz="4400" b="1" dirty="0">
              <a:solidFill>
                <a:srgbClr val="FFC000"/>
              </a:solidFill>
              <a:cs typeface="B Homa" panose="00000400000000000000" pitchFamily="2" charset="-78"/>
            </a:endParaRPr>
          </a:p>
        </p:txBody>
      </p:sp>
      <p:grpSp>
        <p:nvGrpSpPr>
          <p:cNvPr id="6" name="Group 5"/>
          <p:cNvGrpSpPr/>
          <p:nvPr/>
        </p:nvGrpSpPr>
        <p:grpSpPr>
          <a:xfrm>
            <a:off x="6154058" y="1655710"/>
            <a:ext cx="5326742" cy="954307"/>
            <a:chOff x="0" y="16663"/>
            <a:chExt cx="9521371" cy="500175"/>
          </a:xfrm>
          <a:scene3d>
            <a:camera prst="orthographicFront"/>
            <a:lightRig rig="chilly" dir="t"/>
          </a:scene3d>
        </p:grpSpPr>
        <p:sp>
          <p:nvSpPr>
            <p:cNvPr id="7" name="Rounded Rectangle 6"/>
            <p:cNvSpPr/>
            <p:nvPr/>
          </p:nvSpPr>
          <p:spPr>
            <a:xfrm>
              <a:off x="0" y="16663"/>
              <a:ext cx="9521371" cy="500175"/>
            </a:xfrm>
            <a:prstGeom prst="roundRect">
              <a:avLst/>
            </a:prstGeom>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ounded Rectangle 4"/>
            <p:cNvSpPr/>
            <p:nvPr/>
          </p:nvSpPr>
          <p:spPr>
            <a:xfrm>
              <a:off x="24417" y="41080"/>
              <a:ext cx="9472537" cy="45134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defTabSz="800100">
                <a:lnSpc>
                  <a:spcPct val="90000"/>
                </a:lnSpc>
                <a:spcBef>
                  <a:spcPct val="0"/>
                </a:spcBef>
                <a:spcAft>
                  <a:spcPct val="35000"/>
                </a:spcAft>
              </a:pPr>
              <a:r>
                <a:rPr lang="fa-IR" b="1" dirty="0">
                  <a:solidFill>
                    <a:prstClr val="white"/>
                  </a:solidFill>
                  <a:cs typeface="B Nazanin" panose="00000400000000000000" pitchFamily="2" charset="-78"/>
                </a:rPr>
                <a:t>با توجه به اینکه تراکم جمعیتی 199 نفر در هکتار می توان گفت که به معیار های پایداری نزدیکتر است</a:t>
              </a:r>
              <a:endParaRPr lang="en-US" b="1" dirty="0">
                <a:solidFill>
                  <a:prstClr val="white"/>
                </a:solidFill>
                <a:cs typeface="B Nazanin" panose="00000400000000000000" pitchFamily="2" charset="-78"/>
              </a:endParaRPr>
            </a:p>
          </p:txBody>
        </p:sp>
      </p:grpSp>
      <p:grpSp>
        <p:nvGrpSpPr>
          <p:cNvPr id="24" name="Group 23"/>
          <p:cNvGrpSpPr/>
          <p:nvPr/>
        </p:nvGrpSpPr>
        <p:grpSpPr>
          <a:xfrm>
            <a:off x="6154058" y="3106597"/>
            <a:ext cx="5326742" cy="914117"/>
            <a:chOff x="0" y="16663"/>
            <a:chExt cx="9521371" cy="500175"/>
          </a:xfrm>
          <a:scene3d>
            <a:camera prst="orthographicFront"/>
            <a:lightRig rig="chilly" dir="t"/>
          </a:scene3d>
        </p:grpSpPr>
        <p:sp>
          <p:nvSpPr>
            <p:cNvPr id="25" name="Rounded Rectangle 24"/>
            <p:cNvSpPr/>
            <p:nvPr/>
          </p:nvSpPr>
          <p:spPr>
            <a:xfrm>
              <a:off x="0" y="16663"/>
              <a:ext cx="9521371" cy="500175"/>
            </a:xfrm>
            <a:prstGeom prst="roundRect">
              <a:avLst/>
            </a:prstGeom>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Rounded Rectangle 4"/>
            <p:cNvSpPr/>
            <p:nvPr/>
          </p:nvSpPr>
          <p:spPr>
            <a:xfrm>
              <a:off x="24417" y="41080"/>
              <a:ext cx="9472537" cy="45134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defTabSz="800100">
                <a:lnSpc>
                  <a:spcPct val="90000"/>
                </a:lnSpc>
                <a:spcBef>
                  <a:spcPct val="0"/>
                </a:spcBef>
                <a:spcAft>
                  <a:spcPct val="35000"/>
                </a:spcAft>
              </a:pPr>
              <a:r>
                <a:rPr lang="fa-IR" b="1" dirty="0">
                  <a:solidFill>
                    <a:prstClr val="white"/>
                  </a:solidFill>
                  <a:cs typeface="B Nazanin" panose="00000400000000000000" pitchFamily="2" charset="-78"/>
                </a:rPr>
                <a:t>اعمال کاربری های خرده فروشی سطح محلی در زمین های بایر (تراکم جمعیتی پایدار است و نیازی به کاربری مسکونی نیست) (ساختمان های تا 4 طبقه)</a:t>
              </a:r>
              <a:endParaRPr lang="en-US" b="1" dirty="0">
                <a:solidFill>
                  <a:prstClr val="white"/>
                </a:solidFill>
                <a:cs typeface="B Nazanin" panose="00000400000000000000" pitchFamily="2" charset="-78"/>
              </a:endParaRPr>
            </a:p>
          </p:txBody>
        </p:sp>
      </p:grpSp>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5140" t="11270" r="2593" b="6401"/>
          <a:stretch/>
        </p:blipFill>
        <p:spPr>
          <a:xfrm rot="16200000">
            <a:off x="978660" y="1453244"/>
            <a:ext cx="4462380" cy="5635927"/>
          </a:xfrm>
          <a:prstGeom prst="rect">
            <a:avLst/>
          </a:prstGeom>
        </p:spPr>
      </p:pic>
    </p:spTree>
    <p:extLst>
      <p:ext uri="{BB962C8B-B14F-4D97-AF65-F5344CB8AC3E}">
        <p14:creationId xmlns:p14="http://schemas.microsoft.com/office/powerpoint/2010/main" val="3488368672"/>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8131</Words>
  <Application>Microsoft Office PowerPoint</Application>
  <PresentationFormat>Widescreen</PresentationFormat>
  <Paragraphs>760</Paragraphs>
  <Slides>107</Slides>
  <Notes>7</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107</vt:i4>
      </vt:variant>
    </vt:vector>
  </HeadingPairs>
  <TitlesOfParts>
    <vt:vector size="122" baseType="lpstr">
      <vt:lpstr>Arial</vt:lpstr>
      <vt:lpstr>B Homa</vt:lpstr>
      <vt:lpstr>B Lotus</vt:lpstr>
      <vt:lpstr>B Nazanin</vt:lpstr>
      <vt:lpstr>B Titr</vt:lpstr>
      <vt:lpstr>BLotusBold</vt:lpstr>
      <vt:lpstr>Calibri</vt:lpstr>
      <vt:lpstr>Calibri Light</vt:lpstr>
      <vt:lpstr>Century Gothic</vt:lpstr>
      <vt:lpstr>Times New Roman</vt:lpstr>
      <vt:lpstr>Wingdings</vt:lpstr>
      <vt:lpstr>Wingdings 2</vt:lpstr>
      <vt:lpstr>Wingdings 3</vt:lpstr>
      <vt:lpstr>Office Theme</vt:lpstr>
      <vt:lpstr>Ion Boardroom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فصل چهارم: شناخت و تحلیل نمونه موردی، محله هاشمی‌نژاد مشهد</vt:lpstr>
      <vt:lpstr>ارائه راهکار های بهبود شرایط کیفی محله هاشمی نژاد بر اساس اصول و معیار های شهر فشرده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سنجش میزان فشردگی در محله هاشمی نژاد </vt:lpstr>
      <vt:lpstr>سنجش میزان فشردگی در محله هاشمی نژاد </vt:lpstr>
      <vt:lpstr>سنجش میزان فشردگی در محله هاشمی نژاد </vt:lpstr>
      <vt:lpstr>PowerPoint Presentation</vt:lpstr>
      <vt:lpstr>سنجش میزان مصرف انرژی در محله هاشمی نژاد </vt:lpstr>
      <vt:lpstr>سنجش میزان مصرف انرژی در محله هاشمی نژاد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cp:revision>
  <dcterms:created xsi:type="dcterms:W3CDTF">2020-11-14T07:56:44Z</dcterms:created>
  <dcterms:modified xsi:type="dcterms:W3CDTF">2020-11-14T07:56:54Z</dcterms:modified>
</cp:coreProperties>
</file>