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handoutMasterIdLst>
    <p:handoutMasterId r:id="rId19"/>
  </p:handoutMasterIdLst>
  <p:sldIdLst>
    <p:sldId id="279" r:id="rId2"/>
    <p:sldId id="278" r:id="rId3"/>
    <p:sldId id="489" r:id="rId4"/>
    <p:sldId id="470" r:id="rId5"/>
    <p:sldId id="469" r:id="rId6"/>
    <p:sldId id="330" r:id="rId7"/>
    <p:sldId id="490" r:id="rId8"/>
    <p:sldId id="491" r:id="rId9"/>
    <p:sldId id="322" r:id="rId10"/>
    <p:sldId id="383" r:id="rId11"/>
    <p:sldId id="492" r:id="rId12"/>
    <p:sldId id="419" r:id="rId13"/>
    <p:sldId id="321" r:id="rId14"/>
    <p:sldId id="493" r:id="rId15"/>
    <p:sldId id="494" r:id="rId16"/>
    <p:sldId id="464" r:id="rId17"/>
  </p:sldIdLst>
  <p:sldSz cx="12192000" cy="6858000"/>
  <p:notesSz cx="6858000" cy="9144000"/>
  <p:embeddedFontLst>
    <p:embeddedFont>
      <p:font typeface="Khandevane" panose="020B0604020202020204" charset="-78"/>
      <p:regular r:id="rId20"/>
    </p:embeddedFont>
    <p:embeddedFont>
      <p:font typeface="Calibri Light" panose="020F0302020204030204" pitchFamily="34" charset="0"/>
      <p:regular r:id="rId21"/>
    </p:embeddedFont>
    <p:embeddedFont>
      <p:font typeface="B Nazanin" panose="00000400000000000000" pitchFamily="2" charset="-78"/>
      <p:regular r:id="rId22"/>
      <p:bold r:id="rId23"/>
    </p:embeddedFont>
    <p:embeddedFont>
      <p:font typeface="A Chamran" panose="020B0604020202020204" charset="-78"/>
      <p:regular r:id="rId24"/>
    </p:embeddedFont>
    <p:embeddedFont>
      <p:font typeface="B Yekan" panose="00000400000000000000" pitchFamily="2" charset="-78"/>
      <p:regular r:id="rId25"/>
    </p:embeddedFont>
    <p:embeddedFont>
      <p:font typeface="Calibri" panose="020F0502020204030204" pitchFamily="34" charset="0"/>
      <p:regular r:id="rId26"/>
      <p:bold r:id="rId27"/>
    </p:embeddedFont>
    <p:embeddedFont>
      <p:font typeface="A Hayat" panose="020B0604020202020204" charset="-78"/>
      <p:regular r:id="rId28"/>
    </p:embeddedFont>
    <p:embeddedFont>
      <p:font typeface="A Negaar" panose="020B0604020202020204" charset="-78"/>
      <p:regular r:id="rId29"/>
      <p:bold r:id="rId30"/>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3935"/>
    <a:srgbClr val="EF5350"/>
    <a:srgbClr val="33363D"/>
    <a:srgbClr val="191B1D"/>
    <a:srgbClr val="434A54"/>
    <a:srgbClr val="F6F6F6"/>
    <a:srgbClr val="F2F2F2"/>
    <a:srgbClr val="2835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4799" autoAdjust="0"/>
  </p:normalViewPr>
  <p:slideViewPr>
    <p:cSldViewPr snapToGrid="0">
      <p:cViewPr varScale="1">
        <p:scale>
          <a:sx n="80" d="100"/>
          <a:sy n="80" d="100"/>
        </p:scale>
        <p:origin x="216" y="78"/>
      </p:cViewPr>
      <p:guideLst>
        <p:guide orient="horz" pos="2160"/>
        <p:guide pos="3840"/>
      </p:guideLst>
    </p:cSldViewPr>
  </p:slideViewPr>
  <p:notesTextViewPr>
    <p:cViewPr>
      <p:scale>
        <a:sx n="1" d="1"/>
        <a:sy n="1" d="1"/>
      </p:scale>
      <p:origin x="0" y="0"/>
    </p:cViewPr>
  </p:notesTextViewPr>
  <p:notesViewPr>
    <p:cSldViewPr snapToGrid="0">
      <p:cViewPr varScale="1">
        <p:scale>
          <a:sx n="87" d="100"/>
          <a:sy n="87" d="100"/>
        </p:scale>
        <p:origin x="3738" y="5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handoutMaster" Target="handoutMasters/handoutMaster1.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23CAA2F-B752-4AE8-9949-8D08B3423AD4}" type="datetimeFigureOut">
              <a:rPr lang="en-US"/>
              <a:pPr>
                <a:defRPr/>
              </a:pPr>
              <a:t>10/10/2020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5F68D4B-5730-4CF5-A7EB-F35041F5FB78}" type="slidenum">
              <a:rPr lang="en-US"/>
              <a:pPr>
                <a:defRPr/>
              </a:pPr>
              <a:t>‹#›</a:t>
            </a:fld>
            <a:endParaRPr lang="en-US"/>
          </a:p>
        </p:txBody>
      </p:sp>
    </p:spTree>
    <p:extLst>
      <p:ext uri="{BB962C8B-B14F-4D97-AF65-F5344CB8AC3E}">
        <p14:creationId xmlns:p14="http://schemas.microsoft.com/office/powerpoint/2010/main" val="166397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39F12F2B-6433-49D4-9CE7-132219B3755F}" type="datetimeFigureOut">
              <a:rPr lang="en-US"/>
              <a:pPr>
                <a:defRPr/>
              </a:pPr>
              <a:t>10/10/2020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48E61E2-63FB-4B70-9C89-B8DB840598B9}" type="slidenum">
              <a:rPr lang="en-US"/>
              <a:pPr>
                <a:defRPr/>
              </a:pPr>
              <a:t>‹#›</a:t>
            </a:fld>
            <a:endParaRPr lang="en-US"/>
          </a:p>
        </p:txBody>
      </p:sp>
    </p:spTree>
    <p:extLst>
      <p:ext uri="{BB962C8B-B14F-4D97-AF65-F5344CB8AC3E}">
        <p14:creationId xmlns:p14="http://schemas.microsoft.com/office/powerpoint/2010/main" val="41182307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4278A14-A3E4-40FB-B7E0-1BEB68F0F01D}" type="slidenum">
              <a:rPr lang="en-US" smtClean="0"/>
              <a:pPr fontAlgn="base">
                <a:spcBef>
                  <a:spcPct val="0"/>
                </a:spcBef>
                <a:spcAft>
                  <a:spcPct val="0"/>
                </a:spcAft>
              </a:pPr>
              <a:t>1</a:t>
            </a:fld>
            <a:endParaRPr lang="en-US" smtClean="0"/>
          </a:p>
        </p:txBody>
      </p:sp>
    </p:spTree>
    <p:extLst>
      <p:ext uri="{BB962C8B-B14F-4D97-AF65-F5344CB8AC3E}">
        <p14:creationId xmlns:p14="http://schemas.microsoft.com/office/powerpoint/2010/main" val="335281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6E2F174-9951-4E03-9032-711FF722FE11}" type="slidenum">
              <a:rPr lang="en-US" smtClean="0"/>
              <a:pPr>
                <a:defRPr/>
              </a:pPr>
              <a:t>11</a:t>
            </a:fld>
            <a:endParaRPr lang="en-US"/>
          </a:p>
        </p:txBody>
      </p:sp>
    </p:spTree>
    <p:extLst>
      <p:ext uri="{BB962C8B-B14F-4D97-AF65-F5344CB8AC3E}">
        <p14:creationId xmlns:p14="http://schemas.microsoft.com/office/powerpoint/2010/main" val="130518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31D5514-C5C9-4009-8047-DB4362228F73}" type="slidenum">
              <a:rPr lang="en-US" smtClean="0"/>
              <a:pPr fontAlgn="base">
                <a:spcBef>
                  <a:spcPct val="0"/>
                </a:spcBef>
                <a:spcAft>
                  <a:spcPct val="0"/>
                </a:spcAft>
              </a:pPr>
              <a:t>13</a:t>
            </a:fld>
            <a:endParaRPr lang="en-US" smtClean="0"/>
          </a:p>
        </p:txBody>
      </p:sp>
    </p:spTree>
    <p:extLst>
      <p:ext uri="{BB962C8B-B14F-4D97-AF65-F5344CB8AC3E}">
        <p14:creationId xmlns:p14="http://schemas.microsoft.com/office/powerpoint/2010/main" val="1812965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21B2087-3C58-4764-AE75-62B6011F5D85}" type="slidenum">
              <a:rPr lang="en-US" smtClean="0"/>
              <a:pPr fontAlgn="base">
                <a:spcBef>
                  <a:spcPct val="0"/>
                </a:spcBef>
                <a:spcAft>
                  <a:spcPct val="0"/>
                </a:spcAft>
              </a:pPr>
              <a:t>16</a:t>
            </a:fld>
            <a:endParaRPr lang="en-US" smtClean="0"/>
          </a:p>
        </p:txBody>
      </p:sp>
    </p:spTree>
    <p:extLst>
      <p:ext uri="{BB962C8B-B14F-4D97-AF65-F5344CB8AC3E}">
        <p14:creationId xmlns:p14="http://schemas.microsoft.com/office/powerpoint/2010/main" val="3392092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E9F51101-8525-4F82-80F7-9B9FA1465BA1}" type="slidenum">
              <a:rPr lang="en-US" smtClean="0"/>
              <a:pPr fontAlgn="base">
                <a:spcBef>
                  <a:spcPct val="0"/>
                </a:spcBef>
                <a:spcAft>
                  <a:spcPct val="0"/>
                </a:spcAft>
              </a:pPr>
              <a:t>2</a:t>
            </a:fld>
            <a:endParaRPr lang="en-US" smtClean="0"/>
          </a:p>
        </p:txBody>
      </p:sp>
    </p:spTree>
    <p:extLst>
      <p:ext uri="{BB962C8B-B14F-4D97-AF65-F5344CB8AC3E}">
        <p14:creationId xmlns:p14="http://schemas.microsoft.com/office/powerpoint/2010/main" val="2682111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65400AF1-A036-4ECB-8B95-4F7EB9F10AF6}" type="slidenum">
              <a:rPr lang="en-US" smtClean="0"/>
              <a:pPr fontAlgn="base">
                <a:spcBef>
                  <a:spcPct val="0"/>
                </a:spcBef>
                <a:spcAft>
                  <a:spcPct val="0"/>
                </a:spcAft>
              </a:pPr>
              <a:t>3</a:t>
            </a:fld>
            <a:endParaRPr lang="en-US" smtClean="0"/>
          </a:p>
        </p:txBody>
      </p:sp>
    </p:spTree>
    <p:extLst>
      <p:ext uri="{BB962C8B-B14F-4D97-AF65-F5344CB8AC3E}">
        <p14:creationId xmlns:p14="http://schemas.microsoft.com/office/powerpoint/2010/main" val="925232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0BC8DC8-7FE2-4A5F-98E8-2DA7D9D797B4}" type="slidenum">
              <a:rPr lang="en-US" smtClean="0"/>
              <a:pPr fontAlgn="base">
                <a:spcBef>
                  <a:spcPct val="0"/>
                </a:spcBef>
                <a:spcAft>
                  <a:spcPct val="0"/>
                </a:spcAft>
              </a:pPr>
              <a:t>4</a:t>
            </a:fld>
            <a:endParaRPr lang="en-US" smtClean="0"/>
          </a:p>
        </p:txBody>
      </p:sp>
    </p:spTree>
    <p:extLst>
      <p:ext uri="{BB962C8B-B14F-4D97-AF65-F5344CB8AC3E}">
        <p14:creationId xmlns:p14="http://schemas.microsoft.com/office/powerpoint/2010/main" val="890850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7A3A3DA-C877-4244-87B6-E1BAD729A366}" type="slidenum">
              <a:rPr lang="en-US" smtClean="0"/>
              <a:pPr fontAlgn="base">
                <a:spcBef>
                  <a:spcPct val="0"/>
                </a:spcBef>
                <a:spcAft>
                  <a:spcPct val="0"/>
                </a:spcAft>
              </a:pPr>
              <a:t>5</a:t>
            </a:fld>
            <a:endParaRPr lang="en-US" smtClean="0"/>
          </a:p>
        </p:txBody>
      </p:sp>
    </p:spTree>
    <p:extLst>
      <p:ext uri="{BB962C8B-B14F-4D97-AF65-F5344CB8AC3E}">
        <p14:creationId xmlns:p14="http://schemas.microsoft.com/office/powerpoint/2010/main" val="698625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E012BA7-29A0-47DA-9A66-1B74E4B89656}" type="slidenum">
              <a:rPr lang="en-US" smtClean="0"/>
              <a:pPr fontAlgn="base">
                <a:spcBef>
                  <a:spcPct val="0"/>
                </a:spcBef>
                <a:spcAft>
                  <a:spcPct val="0"/>
                </a:spcAft>
              </a:pPr>
              <a:t>6</a:t>
            </a:fld>
            <a:endParaRPr lang="en-US" smtClean="0"/>
          </a:p>
        </p:txBody>
      </p:sp>
    </p:spTree>
    <p:extLst>
      <p:ext uri="{BB962C8B-B14F-4D97-AF65-F5344CB8AC3E}">
        <p14:creationId xmlns:p14="http://schemas.microsoft.com/office/powerpoint/2010/main" val="929125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08B271DD-5EF3-443C-8F43-64066B86A5B2}" type="slidenum">
              <a:rPr lang="en-US" smtClean="0"/>
              <a:pPr fontAlgn="base">
                <a:spcBef>
                  <a:spcPct val="0"/>
                </a:spcBef>
                <a:spcAft>
                  <a:spcPct val="0"/>
                </a:spcAft>
              </a:pPr>
              <a:t>7</a:t>
            </a:fld>
            <a:endParaRPr lang="en-US" smtClean="0"/>
          </a:p>
        </p:txBody>
      </p:sp>
    </p:spTree>
    <p:extLst>
      <p:ext uri="{BB962C8B-B14F-4D97-AF65-F5344CB8AC3E}">
        <p14:creationId xmlns:p14="http://schemas.microsoft.com/office/powerpoint/2010/main" val="2757806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594AEE8-089E-4328-8129-A3983B44E518}" type="slidenum">
              <a:rPr lang="en-US" smtClean="0"/>
              <a:pPr fontAlgn="base">
                <a:spcBef>
                  <a:spcPct val="0"/>
                </a:spcBef>
                <a:spcAft>
                  <a:spcPct val="0"/>
                </a:spcAft>
              </a:pPr>
              <a:t>8</a:t>
            </a:fld>
            <a:endParaRPr lang="en-US" smtClean="0"/>
          </a:p>
        </p:txBody>
      </p:sp>
    </p:spTree>
    <p:extLst>
      <p:ext uri="{BB962C8B-B14F-4D97-AF65-F5344CB8AC3E}">
        <p14:creationId xmlns:p14="http://schemas.microsoft.com/office/powerpoint/2010/main" val="2142108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45D17AB-A364-45A8-82CF-689B824EC448}" type="slidenum">
              <a:rPr lang="en-US" smtClean="0"/>
              <a:pPr fontAlgn="base">
                <a:spcBef>
                  <a:spcPct val="0"/>
                </a:spcBef>
                <a:spcAft>
                  <a:spcPct val="0"/>
                </a:spcAft>
              </a:pPr>
              <a:t>9</a:t>
            </a:fld>
            <a:endParaRPr lang="en-US" smtClean="0"/>
          </a:p>
        </p:txBody>
      </p:sp>
    </p:spTree>
    <p:extLst>
      <p:ext uri="{BB962C8B-B14F-4D97-AF65-F5344CB8AC3E}">
        <p14:creationId xmlns:p14="http://schemas.microsoft.com/office/powerpoint/2010/main" val="3998862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10A2BD7-262E-424B-BC11-6D91C66EFE4A}"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AAB52C6-A4D5-42FA-BE81-3C72EB1D04D6}" type="slidenum">
              <a:rPr lang="en-US"/>
              <a:pPr>
                <a:defRPr/>
              </a:pPr>
              <a:t>‹#›</a:t>
            </a:fld>
            <a:endParaRPr lang="en-US"/>
          </a:p>
        </p:txBody>
      </p:sp>
    </p:spTree>
    <p:extLst>
      <p:ext uri="{BB962C8B-B14F-4D97-AF65-F5344CB8AC3E}">
        <p14:creationId xmlns:p14="http://schemas.microsoft.com/office/powerpoint/2010/main" val="618057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E319E8E-B1BD-4743-ACED-1AD8245AF755}"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9D5470-19F5-4243-A54E-1F8A5BDBB60B}" type="slidenum">
              <a:rPr lang="en-US"/>
              <a:pPr>
                <a:defRPr/>
              </a:pPr>
              <a:t>‹#›</a:t>
            </a:fld>
            <a:endParaRPr lang="en-US"/>
          </a:p>
        </p:txBody>
      </p:sp>
    </p:spTree>
    <p:extLst>
      <p:ext uri="{BB962C8B-B14F-4D97-AF65-F5344CB8AC3E}">
        <p14:creationId xmlns:p14="http://schemas.microsoft.com/office/powerpoint/2010/main" val="1161617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15A4CFB-E3C6-4AD6-A8B5-20E46080A90C}"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2BC738-2C28-4F85-B335-6D3339ED7717}" type="slidenum">
              <a:rPr lang="en-US"/>
              <a:pPr>
                <a:defRPr/>
              </a:pPr>
              <a:t>‹#›</a:t>
            </a:fld>
            <a:endParaRPr lang="en-US"/>
          </a:p>
        </p:txBody>
      </p:sp>
    </p:spTree>
    <p:extLst>
      <p:ext uri="{BB962C8B-B14F-4D97-AF65-F5344CB8AC3E}">
        <p14:creationId xmlns:p14="http://schemas.microsoft.com/office/powerpoint/2010/main" val="1494910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_imag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solidFill>
            <a:srgbClr val="F6F6F6"/>
          </a:solidFill>
        </p:spPr>
        <p:txBody>
          <a:bodyPr rtlCol="0">
            <a:normAutofit/>
          </a:bodyPr>
          <a:lstStyle/>
          <a:p>
            <a:pPr lvl="0"/>
            <a:endParaRPr lang="en-US" noProof="0" dirty="0"/>
          </a:p>
        </p:txBody>
      </p:sp>
    </p:spTree>
    <p:extLst>
      <p:ext uri="{BB962C8B-B14F-4D97-AF65-F5344CB8AC3E}">
        <p14:creationId xmlns:p14="http://schemas.microsoft.com/office/powerpoint/2010/main" val="3036808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elcome_message_Sensa">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3433763"/>
          </a:xfrm>
          <a:solidFill>
            <a:srgbClr val="F6F6F6"/>
          </a:solidFill>
        </p:spPr>
        <p:txBody>
          <a:bodyPr rtlCol="0">
            <a:normAutofit/>
          </a:bodyPr>
          <a:lstStyle/>
          <a:p>
            <a:pPr lvl="0"/>
            <a:endParaRPr lang="en-US" noProof="0"/>
          </a:p>
        </p:txBody>
      </p:sp>
      <p:sp>
        <p:nvSpPr>
          <p:cNvPr id="3" name="Picture Placeholder 12"/>
          <p:cNvSpPr>
            <a:spLocks noGrp="1"/>
          </p:cNvSpPr>
          <p:nvPr>
            <p:ph type="pic" sz="quarter" idx="11"/>
          </p:nvPr>
        </p:nvSpPr>
        <p:spPr>
          <a:xfrm>
            <a:off x="5410200" y="2585255"/>
            <a:ext cx="1371600" cy="1371600"/>
          </a:xfrm>
          <a:prstGeom prst="ellipse">
            <a:avLst/>
          </a:prstGeo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12262287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ttle_about">
    <p:spTree>
      <p:nvGrpSpPr>
        <p:cNvPr id="1" name=""/>
        <p:cNvGrpSpPr/>
        <p:nvPr/>
      </p:nvGrpSpPr>
      <p:grpSpPr>
        <a:xfrm>
          <a:off x="0" y="0"/>
          <a:ext cx="0" cy="0"/>
          <a:chOff x="0" y="0"/>
          <a:chExt cx="0" cy="0"/>
        </a:xfrm>
      </p:grpSpPr>
      <p:sp>
        <p:nvSpPr>
          <p:cNvPr id="13" name="Picture Placeholder 9"/>
          <p:cNvSpPr>
            <a:spLocks noGrp="1"/>
          </p:cNvSpPr>
          <p:nvPr>
            <p:ph type="pic" sz="quarter" idx="10"/>
          </p:nvPr>
        </p:nvSpPr>
        <p:spPr>
          <a:xfrm>
            <a:off x="-6865" y="3840480"/>
            <a:ext cx="4069080" cy="3017520"/>
          </a:xfrm>
          <a:solidFill>
            <a:srgbClr val="F6F6F6"/>
          </a:solidFill>
        </p:spPr>
        <p:txBody>
          <a:bodyPr rtlCol="0">
            <a:normAutofit/>
          </a:bodyPr>
          <a:lstStyle/>
          <a:p>
            <a:pPr lvl="0"/>
            <a:endParaRPr lang="en-US" noProof="0"/>
          </a:p>
        </p:txBody>
      </p:sp>
      <p:sp>
        <p:nvSpPr>
          <p:cNvPr id="14" name="Picture Placeholder 9"/>
          <p:cNvSpPr>
            <a:spLocks noGrp="1"/>
          </p:cNvSpPr>
          <p:nvPr>
            <p:ph type="pic" sz="quarter" idx="11"/>
          </p:nvPr>
        </p:nvSpPr>
        <p:spPr>
          <a:xfrm>
            <a:off x="4067797" y="3840480"/>
            <a:ext cx="4069080" cy="3017520"/>
          </a:xfrm>
          <a:solidFill>
            <a:srgbClr val="F6F6F6"/>
          </a:solidFill>
        </p:spPr>
        <p:txBody>
          <a:bodyPr rtlCol="0">
            <a:normAutofit/>
          </a:bodyPr>
          <a:lstStyle/>
          <a:p>
            <a:pPr lvl="0"/>
            <a:endParaRPr lang="en-US" noProof="0"/>
          </a:p>
        </p:txBody>
      </p:sp>
      <p:sp>
        <p:nvSpPr>
          <p:cNvPr id="15" name="Picture Placeholder 9"/>
          <p:cNvSpPr>
            <a:spLocks noGrp="1"/>
          </p:cNvSpPr>
          <p:nvPr>
            <p:ph type="pic" sz="quarter" idx="12"/>
          </p:nvPr>
        </p:nvSpPr>
        <p:spPr>
          <a:xfrm>
            <a:off x="8136877" y="3840480"/>
            <a:ext cx="4069080" cy="3017520"/>
          </a:xfr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4047170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ft Half Backgroun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083300" cy="6858000"/>
          </a:xfr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451154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ight Half Background">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108700" y="0"/>
            <a:ext cx="6083300" cy="6858000"/>
          </a:xfr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479611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rvices_with_images">
    <p:spTree>
      <p:nvGrpSpPr>
        <p:cNvPr id="1" name=""/>
        <p:cNvGrpSpPr/>
        <p:nvPr/>
      </p:nvGrpSpPr>
      <p:grpSpPr>
        <a:xfrm>
          <a:off x="0" y="0"/>
          <a:ext cx="0" cy="0"/>
          <a:chOff x="0" y="0"/>
          <a:chExt cx="0" cy="0"/>
        </a:xfrm>
      </p:grpSpPr>
      <p:sp>
        <p:nvSpPr>
          <p:cNvPr id="20" name="Picture Placeholder 10"/>
          <p:cNvSpPr>
            <a:spLocks noGrp="1"/>
          </p:cNvSpPr>
          <p:nvPr>
            <p:ph type="pic" sz="quarter" idx="10"/>
          </p:nvPr>
        </p:nvSpPr>
        <p:spPr>
          <a:xfrm>
            <a:off x="-11862" y="4571996"/>
            <a:ext cx="3054096" cy="2286000"/>
          </a:xfrm>
          <a:solidFill>
            <a:srgbClr val="F6F6F6"/>
          </a:solidFill>
        </p:spPr>
        <p:txBody>
          <a:bodyPr rtlCol="0">
            <a:normAutofit/>
          </a:bodyPr>
          <a:lstStyle/>
          <a:p>
            <a:pPr lvl="0"/>
            <a:endParaRPr lang="en-US" noProof="0"/>
          </a:p>
        </p:txBody>
      </p:sp>
      <p:sp>
        <p:nvSpPr>
          <p:cNvPr id="21" name="Picture Placeholder 10"/>
          <p:cNvSpPr>
            <a:spLocks noGrp="1"/>
          </p:cNvSpPr>
          <p:nvPr>
            <p:ph type="pic" sz="quarter" idx="11"/>
          </p:nvPr>
        </p:nvSpPr>
        <p:spPr>
          <a:xfrm>
            <a:off x="3043100" y="4567498"/>
            <a:ext cx="3054096" cy="2294313"/>
          </a:xfrm>
          <a:solidFill>
            <a:srgbClr val="F6F6F6"/>
          </a:solidFill>
        </p:spPr>
        <p:txBody>
          <a:bodyPr rtlCol="0">
            <a:normAutofit/>
          </a:bodyPr>
          <a:lstStyle/>
          <a:p>
            <a:pPr lvl="0"/>
            <a:endParaRPr lang="en-US" noProof="0"/>
          </a:p>
        </p:txBody>
      </p:sp>
      <p:sp>
        <p:nvSpPr>
          <p:cNvPr id="22" name="Picture Placeholder 10"/>
          <p:cNvSpPr>
            <a:spLocks noGrp="1"/>
          </p:cNvSpPr>
          <p:nvPr>
            <p:ph type="pic" sz="quarter" idx="13"/>
          </p:nvPr>
        </p:nvSpPr>
        <p:spPr>
          <a:xfrm>
            <a:off x="6097165" y="4570944"/>
            <a:ext cx="3054096" cy="2286000"/>
          </a:xfrm>
          <a:solidFill>
            <a:srgbClr val="F6F6F6"/>
          </a:solidFill>
        </p:spPr>
        <p:txBody>
          <a:bodyPr rtlCol="0">
            <a:normAutofit/>
          </a:bodyPr>
          <a:lstStyle/>
          <a:p>
            <a:pPr lvl="0"/>
            <a:endParaRPr lang="en-US" noProof="0" dirty="0"/>
          </a:p>
        </p:txBody>
      </p:sp>
      <p:sp>
        <p:nvSpPr>
          <p:cNvPr id="23" name="Picture Placeholder 10"/>
          <p:cNvSpPr>
            <a:spLocks noGrp="1"/>
          </p:cNvSpPr>
          <p:nvPr>
            <p:ph type="pic" sz="quarter" idx="14"/>
          </p:nvPr>
        </p:nvSpPr>
        <p:spPr>
          <a:xfrm>
            <a:off x="9143783" y="4567498"/>
            <a:ext cx="3054096" cy="2286000"/>
          </a:xfrm>
          <a:solidFill>
            <a:srgbClr val="F6F6F6"/>
          </a:solidFill>
        </p:spPr>
        <p:txBody>
          <a:bodyPr rtlCol="0">
            <a:normAutofit/>
          </a:bodyPr>
          <a:lstStyle/>
          <a:p>
            <a:pPr lvl="0"/>
            <a:endParaRPr lang="en-US" noProof="0" dirty="0"/>
          </a:p>
        </p:txBody>
      </p:sp>
    </p:spTree>
    <p:extLst>
      <p:ext uri="{BB962C8B-B14F-4D97-AF65-F5344CB8AC3E}">
        <p14:creationId xmlns:p14="http://schemas.microsoft.com/office/powerpoint/2010/main" val="11742803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ortfolio_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2287588"/>
            <a:ext cx="3033713" cy="2284412"/>
          </a:xfrm>
          <a:solidFill>
            <a:srgbClr val="F6F6F6"/>
          </a:solidFill>
        </p:spPr>
        <p:txBody>
          <a:bodyPr rtlCol="0">
            <a:normAutofit/>
          </a:bodyPr>
          <a:lstStyle/>
          <a:p>
            <a:pPr lvl="0"/>
            <a:endParaRPr lang="en-US" noProof="0"/>
          </a:p>
        </p:txBody>
      </p:sp>
      <p:sp>
        <p:nvSpPr>
          <p:cNvPr id="5" name="Picture Placeholder 3"/>
          <p:cNvSpPr>
            <a:spLocks noGrp="1"/>
          </p:cNvSpPr>
          <p:nvPr>
            <p:ph type="pic" sz="quarter" idx="11"/>
          </p:nvPr>
        </p:nvSpPr>
        <p:spPr>
          <a:xfrm>
            <a:off x="0" y="4573588"/>
            <a:ext cx="3033713" cy="2284412"/>
          </a:xfrm>
          <a:solidFill>
            <a:srgbClr val="F6F6F6"/>
          </a:solidFill>
        </p:spPr>
        <p:txBody>
          <a:bodyPr rtlCol="0">
            <a:normAutofit/>
          </a:bodyPr>
          <a:lstStyle/>
          <a:p>
            <a:pPr lvl="0"/>
            <a:endParaRPr lang="en-US" noProof="0"/>
          </a:p>
        </p:txBody>
      </p:sp>
      <p:sp>
        <p:nvSpPr>
          <p:cNvPr id="6" name="Picture Placeholder 3"/>
          <p:cNvSpPr>
            <a:spLocks noGrp="1"/>
          </p:cNvSpPr>
          <p:nvPr>
            <p:ph type="pic" sz="quarter" idx="12"/>
          </p:nvPr>
        </p:nvSpPr>
        <p:spPr>
          <a:xfrm>
            <a:off x="3023395" y="2287588"/>
            <a:ext cx="3044895" cy="4570410"/>
          </a:xfrm>
          <a:solidFill>
            <a:srgbClr val="F6F6F6"/>
          </a:solidFill>
        </p:spPr>
        <p:txBody>
          <a:bodyPr rtlCol="0">
            <a:normAutofit/>
          </a:bodyPr>
          <a:lstStyle/>
          <a:p>
            <a:pPr lvl="0"/>
            <a:endParaRPr lang="en-US" noProof="0"/>
          </a:p>
        </p:txBody>
      </p:sp>
      <p:sp>
        <p:nvSpPr>
          <p:cNvPr id="7" name="Picture Placeholder 3"/>
          <p:cNvSpPr>
            <a:spLocks noGrp="1"/>
          </p:cNvSpPr>
          <p:nvPr>
            <p:ph type="pic" sz="quarter" idx="13"/>
          </p:nvPr>
        </p:nvSpPr>
        <p:spPr>
          <a:xfrm>
            <a:off x="9100429" y="2287590"/>
            <a:ext cx="3091571" cy="4570410"/>
          </a:xfrm>
          <a:solidFill>
            <a:srgbClr val="F6F6F6"/>
          </a:solidFill>
        </p:spPr>
        <p:txBody>
          <a:bodyPr rtlCol="0">
            <a:normAutofit/>
          </a:bodyPr>
          <a:lstStyle/>
          <a:p>
            <a:pPr lvl="0"/>
            <a:endParaRPr lang="en-US" noProof="0"/>
          </a:p>
        </p:txBody>
      </p:sp>
      <p:sp>
        <p:nvSpPr>
          <p:cNvPr id="8" name="Picture Placeholder 3"/>
          <p:cNvSpPr>
            <a:spLocks noGrp="1"/>
          </p:cNvSpPr>
          <p:nvPr>
            <p:ph type="pic" sz="quarter" idx="14"/>
          </p:nvPr>
        </p:nvSpPr>
        <p:spPr>
          <a:xfrm>
            <a:off x="6065852" y="2287588"/>
            <a:ext cx="3033713" cy="2284412"/>
          </a:xfrm>
          <a:solidFill>
            <a:srgbClr val="F6F6F6"/>
          </a:solidFill>
        </p:spPr>
        <p:txBody>
          <a:bodyPr rtlCol="0">
            <a:normAutofit/>
          </a:bodyPr>
          <a:lstStyle/>
          <a:p>
            <a:pPr lvl="0"/>
            <a:endParaRPr lang="en-US" noProof="0"/>
          </a:p>
        </p:txBody>
      </p:sp>
      <p:sp>
        <p:nvSpPr>
          <p:cNvPr id="9" name="Picture Placeholder 3"/>
          <p:cNvSpPr>
            <a:spLocks noGrp="1"/>
          </p:cNvSpPr>
          <p:nvPr>
            <p:ph type="pic" sz="quarter" idx="15"/>
          </p:nvPr>
        </p:nvSpPr>
        <p:spPr>
          <a:xfrm>
            <a:off x="6065852" y="4573588"/>
            <a:ext cx="3033713" cy="2284412"/>
          </a:xfr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1778347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fo_with_images">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0"/>
            <a:ext cx="8021638" cy="6858000"/>
          </a:xfrm>
          <a:solidFill>
            <a:srgbClr val="F6F6F6"/>
          </a:solidFill>
        </p:spPr>
        <p:txBody>
          <a:bodyPr rtlCol="0">
            <a:normAutofit/>
          </a:bodyPr>
          <a:lstStyle/>
          <a:p>
            <a:pPr lvl="0"/>
            <a:endParaRPr lang="en-US" noProof="0"/>
          </a:p>
        </p:txBody>
      </p:sp>
      <p:sp>
        <p:nvSpPr>
          <p:cNvPr id="12" name="Picture Placeholder 11"/>
          <p:cNvSpPr>
            <a:spLocks noGrp="1"/>
          </p:cNvSpPr>
          <p:nvPr>
            <p:ph type="pic" sz="quarter" idx="11"/>
          </p:nvPr>
        </p:nvSpPr>
        <p:spPr>
          <a:xfrm>
            <a:off x="2218720" y="4954588"/>
            <a:ext cx="1612900" cy="1122362"/>
          </a:xfrm>
          <a:solidFill>
            <a:schemeClr val="bg1">
              <a:lumMod val="85000"/>
            </a:schemeClr>
          </a:solidFill>
        </p:spPr>
        <p:txBody>
          <a:bodyPr rtlCol="0">
            <a:normAutofit/>
          </a:bodyPr>
          <a:lstStyle/>
          <a:p>
            <a:pPr lvl="0"/>
            <a:endParaRPr lang="en-US" noProof="0"/>
          </a:p>
        </p:txBody>
      </p:sp>
      <p:sp>
        <p:nvSpPr>
          <p:cNvPr id="13" name="Picture Placeholder 11"/>
          <p:cNvSpPr>
            <a:spLocks noGrp="1"/>
          </p:cNvSpPr>
          <p:nvPr>
            <p:ph type="pic" sz="quarter" idx="12"/>
          </p:nvPr>
        </p:nvSpPr>
        <p:spPr>
          <a:xfrm>
            <a:off x="3831619" y="4954588"/>
            <a:ext cx="1638155" cy="1122362"/>
          </a:xfrm>
          <a:solidFill>
            <a:schemeClr val="bg1">
              <a:lumMod val="85000"/>
            </a:schemeClr>
          </a:solidFill>
        </p:spPr>
        <p:txBody>
          <a:bodyPr rtlCol="0">
            <a:normAutofit/>
          </a:bodyPr>
          <a:lstStyle/>
          <a:p>
            <a:pPr lvl="0"/>
            <a:endParaRPr lang="en-US" noProof="0"/>
          </a:p>
        </p:txBody>
      </p:sp>
      <p:sp>
        <p:nvSpPr>
          <p:cNvPr id="14" name="Picture Placeholder 11"/>
          <p:cNvSpPr>
            <a:spLocks noGrp="1"/>
          </p:cNvSpPr>
          <p:nvPr>
            <p:ph type="pic" sz="quarter" idx="13"/>
          </p:nvPr>
        </p:nvSpPr>
        <p:spPr>
          <a:xfrm>
            <a:off x="5469774" y="4954588"/>
            <a:ext cx="1638155" cy="1122362"/>
          </a:xfrm>
          <a:solidFill>
            <a:schemeClr val="bg1">
              <a:lumMod val="85000"/>
            </a:schemeClr>
          </a:solidFill>
        </p:spPr>
        <p:txBody>
          <a:bodyPr rtlCol="0">
            <a:normAutofit/>
          </a:bodyPr>
          <a:lstStyle/>
          <a:p>
            <a:pPr lvl="0"/>
            <a:endParaRPr lang="en-US" noProof="0"/>
          </a:p>
        </p:txBody>
      </p:sp>
    </p:spTree>
    <p:extLst>
      <p:ext uri="{BB962C8B-B14F-4D97-AF65-F5344CB8AC3E}">
        <p14:creationId xmlns:p14="http://schemas.microsoft.com/office/powerpoint/2010/main" val="2254453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BF14AD0-3B2A-4A29-9FC9-C66DB371A4F1}"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D39466-F664-4EE1-925A-C9FA608DAB85}" type="slidenum">
              <a:rPr lang="en-US"/>
              <a:pPr>
                <a:defRPr/>
              </a:pPr>
              <a:t>‹#›</a:t>
            </a:fld>
            <a:endParaRPr lang="en-US"/>
          </a:p>
        </p:txBody>
      </p:sp>
    </p:spTree>
    <p:extLst>
      <p:ext uri="{BB962C8B-B14F-4D97-AF65-F5344CB8AC3E}">
        <p14:creationId xmlns:p14="http://schemas.microsoft.com/office/powerpoint/2010/main" val="11541409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ients">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00763" y="-16622"/>
            <a:ext cx="5221287" cy="6874622"/>
          </a:xfrm>
          <a:solidFill>
            <a:srgbClr val="F6F6F6"/>
          </a:solidFill>
          <a:effectLst/>
        </p:spPr>
        <p:txBody>
          <a:bodyPr rtlCol="0">
            <a:normAutofit/>
          </a:bodyPr>
          <a:lstStyle/>
          <a:p>
            <a:pPr lvl="0"/>
            <a:endParaRPr lang="en-US" noProof="0"/>
          </a:p>
        </p:txBody>
      </p:sp>
      <p:sp>
        <p:nvSpPr>
          <p:cNvPr id="11" name="Picture Placeholder 10"/>
          <p:cNvSpPr>
            <a:spLocks noGrp="1"/>
          </p:cNvSpPr>
          <p:nvPr>
            <p:ph type="pic" sz="quarter" idx="11"/>
          </p:nvPr>
        </p:nvSpPr>
        <p:spPr>
          <a:xfrm>
            <a:off x="606222" y="870295"/>
            <a:ext cx="731520" cy="731520"/>
          </a:xfrm>
          <a:prstGeom prst="ellipse">
            <a:avLst/>
          </a:prstGeom>
          <a:solidFill>
            <a:srgbClr val="F6F6F6"/>
          </a:solidFill>
          <a:effectLst>
            <a:outerShdw blurRad="50800" dist="38100" dir="2700000" algn="tl" rotWithShape="0">
              <a:prstClr val="black">
                <a:alpha val="40000"/>
              </a:prstClr>
            </a:outerShdw>
          </a:effectLst>
        </p:spPr>
        <p:txBody>
          <a:bodyPr rtlCol="0">
            <a:normAutofit/>
          </a:bodyPr>
          <a:lstStyle/>
          <a:p>
            <a:pPr lvl="0"/>
            <a:endParaRPr lang="en-US" noProof="0" dirty="0"/>
          </a:p>
        </p:txBody>
      </p:sp>
      <p:sp>
        <p:nvSpPr>
          <p:cNvPr id="12" name="Picture Placeholder 10"/>
          <p:cNvSpPr>
            <a:spLocks noGrp="1"/>
          </p:cNvSpPr>
          <p:nvPr>
            <p:ph type="pic" sz="quarter" idx="12"/>
          </p:nvPr>
        </p:nvSpPr>
        <p:spPr>
          <a:xfrm>
            <a:off x="606222" y="2479208"/>
            <a:ext cx="731520" cy="731520"/>
          </a:xfrm>
          <a:prstGeom prst="ellipse">
            <a:avLst/>
          </a:prstGeom>
          <a:solidFill>
            <a:srgbClr val="F6F6F6"/>
          </a:solidFill>
          <a:effectLst>
            <a:outerShdw blurRad="50800" dist="38100" dir="2700000" algn="tl" rotWithShape="0">
              <a:prstClr val="black">
                <a:alpha val="40000"/>
              </a:prstClr>
            </a:outerShdw>
          </a:effectLst>
        </p:spPr>
        <p:txBody>
          <a:bodyPr rtlCol="0">
            <a:normAutofit/>
          </a:bodyPr>
          <a:lstStyle/>
          <a:p>
            <a:pPr lvl="0"/>
            <a:endParaRPr lang="en-US" noProof="0" dirty="0"/>
          </a:p>
        </p:txBody>
      </p:sp>
      <p:sp>
        <p:nvSpPr>
          <p:cNvPr id="13" name="Picture Placeholder 10"/>
          <p:cNvSpPr>
            <a:spLocks noGrp="1"/>
          </p:cNvSpPr>
          <p:nvPr>
            <p:ph type="pic" sz="quarter" idx="13"/>
          </p:nvPr>
        </p:nvSpPr>
        <p:spPr>
          <a:xfrm>
            <a:off x="592119" y="3820098"/>
            <a:ext cx="731520" cy="731520"/>
          </a:xfrm>
          <a:prstGeom prst="ellipse">
            <a:avLst/>
          </a:prstGeom>
          <a:solidFill>
            <a:srgbClr val="F6F6F6"/>
          </a:solidFill>
          <a:effectLst>
            <a:outerShdw blurRad="50800" dist="38100" dir="2700000" algn="tl" rotWithShape="0">
              <a:prstClr val="black">
                <a:alpha val="40000"/>
              </a:prstClr>
            </a:outerShdw>
          </a:effectLst>
        </p:spPr>
        <p:txBody>
          <a:bodyPr rtlCol="0">
            <a:normAutofit/>
          </a:bodyPr>
          <a:lstStyle/>
          <a:p>
            <a:pPr lvl="0"/>
            <a:endParaRPr lang="en-US" noProof="0"/>
          </a:p>
        </p:txBody>
      </p:sp>
      <p:sp>
        <p:nvSpPr>
          <p:cNvPr id="14" name="Picture Placeholder 10"/>
          <p:cNvSpPr>
            <a:spLocks noGrp="1"/>
          </p:cNvSpPr>
          <p:nvPr>
            <p:ph type="pic" sz="quarter" idx="14"/>
          </p:nvPr>
        </p:nvSpPr>
        <p:spPr>
          <a:xfrm>
            <a:off x="592119" y="5160988"/>
            <a:ext cx="731520" cy="731520"/>
          </a:xfrm>
          <a:prstGeom prst="ellipse">
            <a:avLst/>
          </a:prstGeom>
          <a:solidFill>
            <a:srgbClr val="F6F6F6"/>
          </a:solidFill>
          <a:effectLst>
            <a:outerShdw blurRad="50800" dist="38100" dir="2700000" algn="tl" rotWithShape="0">
              <a:prstClr val="black">
                <a:alpha val="40000"/>
              </a:prstClr>
            </a:outerShdw>
          </a:effectLst>
        </p:spPr>
        <p:txBody>
          <a:bodyPr rtlCol="0">
            <a:normAutofit/>
          </a:bodyPr>
          <a:lstStyle/>
          <a:p>
            <a:pPr lvl="0"/>
            <a:endParaRPr lang="en-US" noProof="0"/>
          </a:p>
        </p:txBody>
      </p:sp>
    </p:spTree>
    <p:extLst>
      <p:ext uri="{BB962C8B-B14F-4D97-AF65-F5344CB8AC3E}">
        <p14:creationId xmlns:p14="http://schemas.microsoft.com/office/powerpoint/2010/main" val="12985929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ortfolio_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65" y="-8776"/>
            <a:ext cx="3035808" cy="3433619"/>
          </a:xfrm>
          <a:solidFill>
            <a:srgbClr val="F6F6F6"/>
          </a:solidFill>
        </p:spPr>
        <p:txBody>
          <a:bodyPr rtlCol="0">
            <a:normAutofit/>
          </a:bodyPr>
          <a:lstStyle/>
          <a:p>
            <a:pPr lvl="0"/>
            <a:endParaRPr lang="en-US" noProof="0"/>
          </a:p>
        </p:txBody>
      </p:sp>
      <p:sp>
        <p:nvSpPr>
          <p:cNvPr id="13" name="Picture Placeholder 12"/>
          <p:cNvSpPr>
            <a:spLocks noGrp="1"/>
          </p:cNvSpPr>
          <p:nvPr>
            <p:ph type="pic" sz="quarter" idx="11"/>
          </p:nvPr>
        </p:nvSpPr>
        <p:spPr>
          <a:xfrm>
            <a:off x="3029557" y="-8775"/>
            <a:ext cx="3063240" cy="3433618"/>
          </a:xfrm>
          <a:solidFill>
            <a:srgbClr val="F6F6F6"/>
          </a:solidFill>
        </p:spPr>
        <p:txBody>
          <a:bodyPr rtlCol="0">
            <a:normAutofit/>
          </a:bodyPr>
          <a:lstStyle/>
          <a:p>
            <a:pPr lvl="0"/>
            <a:endParaRPr lang="en-US" noProof="0"/>
          </a:p>
        </p:txBody>
      </p:sp>
      <p:sp>
        <p:nvSpPr>
          <p:cNvPr id="14" name="Picture Placeholder 10"/>
          <p:cNvSpPr>
            <a:spLocks noGrp="1"/>
          </p:cNvSpPr>
          <p:nvPr>
            <p:ph type="pic" sz="quarter" idx="12"/>
          </p:nvPr>
        </p:nvSpPr>
        <p:spPr>
          <a:xfrm>
            <a:off x="6090921" y="-18973"/>
            <a:ext cx="3035808" cy="3443815"/>
          </a:xfrm>
          <a:solidFill>
            <a:srgbClr val="F6F6F6"/>
          </a:solidFill>
        </p:spPr>
        <p:txBody>
          <a:bodyPr rtlCol="0">
            <a:normAutofit/>
          </a:bodyPr>
          <a:lstStyle/>
          <a:p>
            <a:pPr lvl="0"/>
            <a:endParaRPr lang="en-US" noProof="0"/>
          </a:p>
        </p:txBody>
      </p:sp>
      <p:sp>
        <p:nvSpPr>
          <p:cNvPr id="15" name="Picture Placeholder 12"/>
          <p:cNvSpPr>
            <a:spLocks noGrp="1"/>
          </p:cNvSpPr>
          <p:nvPr>
            <p:ph type="pic" sz="quarter" idx="13"/>
          </p:nvPr>
        </p:nvSpPr>
        <p:spPr>
          <a:xfrm>
            <a:off x="9126143" y="-18974"/>
            <a:ext cx="3063240" cy="3452129"/>
          </a:xfrm>
          <a:solidFill>
            <a:srgbClr val="F6F6F6"/>
          </a:solidFill>
        </p:spPr>
        <p:txBody>
          <a:bodyPr rtlCol="0">
            <a:normAutofit/>
          </a:bodyPr>
          <a:lstStyle/>
          <a:p>
            <a:pPr lvl="0"/>
            <a:endParaRPr lang="en-US" noProof="0"/>
          </a:p>
        </p:txBody>
      </p:sp>
    </p:spTree>
    <p:extLst>
      <p:ext uri="{BB962C8B-B14F-4D97-AF65-F5344CB8AC3E}">
        <p14:creationId xmlns:p14="http://schemas.microsoft.com/office/powerpoint/2010/main" val="28365360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2"/>
          <p:cNvSpPr>
            <a:spLocks noGrp="1"/>
          </p:cNvSpPr>
          <p:nvPr>
            <p:ph type="pic" sz="quarter" idx="13"/>
          </p:nvPr>
        </p:nvSpPr>
        <p:spPr>
          <a:xfrm>
            <a:off x="-2518" y="0"/>
            <a:ext cx="12188952" cy="3145536"/>
          </a:xfrm>
          <a:solidFill>
            <a:srgbClr val="F6F6F6"/>
          </a:solidFill>
        </p:spPr>
        <p:txBody>
          <a:bodyPr rtlCol="0">
            <a:normAutofit/>
          </a:bodyPr>
          <a:lstStyle/>
          <a:p>
            <a:pPr lvl="0"/>
            <a:endParaRPr lang="en-US" noProof="0"/>
          </a:p>
        </p:txBody>
      </p:sp>
      <p:sp>
        <p:nvSpPr>
          <p:cNvPr id="11" name="Picture Placeholder 10"/>
          <p:cNvSpPr>
            <a:spLocks noGrp="1"/>
          </p:cNvSpPr>
          <p:nvPr>
            <p:ph type="pic" sz="quarter" idx="10"/>
          </p:nvPr>
        </p:nvSpPr>
        <p:spPr>
          <a:xfrm>
            <a:off x="2672862" y="2233246"/>
            <a:ext cx="2157984" cy="914400"/>
          </a:xfrm>
          <a:prstGeom prst="roundRect">
            <a:avLst>
              <a:gd name="adj" fmla="val 3940"/>
            </a:avLst>
          </a:prstGeom>
          <a:solidFill>
            <a:schemeClr val="bg1">
              <a:lumMod val="85000"/>
            </a:schemeClr>
          </a:solidFill>
        </p:spPr>
        <p:txBody>
          <a:bodyPr rtlCol="0">
            <a:normAutofit/>
          </a:bodyPr>
          <a:lstStyle/>
          <a:p>
            <a:pPr lvl="0"/>
            <a:endParaRPr lang="en-US" noProof="0"/>
          </a:p>
        </p:txBody>
      </p:sp>
      <p:sp>
        <p:nvSpPr>
          <p:cNvPr id="12" name="Picture Placeholder 10"/>
          <p:cNvSpPr>
            <a:spLocks noGrp="1"/>
          </p:cNvSpPr>
          <p:nvPr>
            <p:ph type="pic" sz="quarter" idx="11"/>
          </p:nvPr>
        </p:nvSpPr>
        <p:spPr>
          <a:xfrm>
            <a:off x="5012966" y="2233246"/>
            <a:ext cx="2157984" cy="914400"/>
          </a:xfrm>
          <a:prstGeom prst="roundRect">
            <a:avLst>
              <a:gd name="adj" fmla="val 3940"/>
            </a:avLst>
          </a:prstGeom>
          <a:solidFill>
            <a:schemeClr val="bg1">
              <a:lumMod val="85000"/>
            </a:schemeClr>
          </a:solidFill>
        </p:spPr>
        <p:txBody>
          <a:bodyPr rtlCol="0">
            <a:normAutofit/>
          </a:bodyPr>
          <a:lstStyle/>
          <a:p>
            <a:pPr lvl="0"/>
            <a:endParaRPr lang="en-US" noProof="0"/>
          </a:p>
        </p:txBody>
      </p:sp>
      <p:sp>
        <p:nvSpPr>
          <p:cNvPr id="13" name="Picture Placeholder 10"/>
          <p:cNvSpPr>
            <a:spLocks noGrp="1"/>
          </p:cNvSpPr>
          <p:nvPr>
            <p:ph type="pic" sz="quarter" idx="12"/>
          </p:nvPr>
        </p:nvSpPr>
        <p:spPr>
          <a:xfrm>
            <a:off x="7360808" y="2233246"/>
            <a:ext cx="2157984" cy="914400"/>
          </a:xfrm>
          <a:prstGeom prst="roundRect">
            <a:avLst>
              <a:gd name="adj" fmla="val 3940"/>
            </a:avLst>
          </a:prstGeom>
          <a:solidFill>
            <a:schemeClr val="bg1">
              <a:lumMod val="85000"/>
            </a:schemeClr>
          </a:solidFill>
        </p:spPr>
        <p:txBody>
          <a:bodyPr rtlCol="0">
            <a:normAutofit/>
          </a:bodyPr>
          <a:lstStyle/>
          <a:p>
            <a:pPr lvl="0"/>
            <a:endParaRPr lang="en-US" noProof="0"/>
          </a:p>
        </p:txBody>
      </p:sp>
    </p:spTree>
    <p:extLst>
      <p:ext uri="{BB962C8B-B14F-4D97-AF65-F5344CB8AC3E}">
        <p14:creationId xmlns:p14="http://schemas.microsoft.com/office/powerpoint/2010/main" val="21415095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5273BC4-03B6-4E10-BF79-550FFB528B92}" type="datetimeFigureOut">
              <a:rPr lang="en-US"/>
              <a:pPr>
                <a:defRPr/>
              </a:pPr>
              <a:t>10/10/2020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7704A61-2084-47FA-8BF6-A1D24A87CD89}" type="slidenum">
              <a:rPr lang="en-US"/>
              <a:pPr>
                <a:defRPr/>
              </a:pPr>
              <a:t>‹#›</a:t>
            </a:fld>
            <a:endParaRPr lang="en-US"/>
          </a:p>
        </p:txBody>
      </p:sp>
    </p:spTree>
    <p:extLst>
      <p:ext uri="{BB962C8B-B14F-4D97-AF65-F5344CB8AC3E}">
        <p14:creationId xmlns:p14="http://schemas.microsoft.com/office/powerpoint/2010/main" val="2492777367"/>
      </p:ext>
    </p:extLst>
  </p:cSld>
  <p:clrMapOvr>
    <a:masterClrMapping/>
  </p:clrMapOvr>
  <p:transition spd="slow" advTm="1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ADA4443-4B64-4D33-8F2E-A1564A4BFF31}"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BCF5DD-6F45-4893-9A41-474CFD93F563}" type="slidenum">
              <a:rPr lang="en-US"/>
              <a:pPr>
                <a:defRPr/>
              </a:pPr>
              <a:t>‹#›</a:t>
            </a:fld>
            <a:endParaRPr lang="en-US"/>
          </a:p>
        </p:txBody>
      </p:sp>
    </p:spTree>
    <p:extLst>
      <p:ext uri="{BB962C8B-B14F-4D97-AF65-F5344CB8AC3E}">
        <p14:creationId xmlns:p14="http://schemas.microsoft.com/office/powerpoint/2010/main" val="1316348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01">
    <p:spTree>
      <p:nvGrpSpPr>
        <p:cNvPr id="1" name=""/>
        <p:cNvGrpSpPr/>
        <p:nvPr/>
      </p:nvGrpSpPr>
      <p:grpSpPr>
        <a:xfrm>
          <a:off x="0" y="0"/>
          <a:ext cx="0" cy="0"/>
          <a:chOff x="0" y="0"/>
          <a:chExt cx="0" cy="0"/>
        </a:xfrm>
      </p:grpSpPr>
    </p:spTree>
    <p:extLst>
      <p:ext uri="{BB962C8B-B14F-4D97-AF65-F5344CB8AC3E}">
        <p14:creationId xmlns:p14="http://schemas.microsoft.com/office/powerpoint/2010/main" val="740998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7EC142D-0327-473E-97E4-53B8B36C16E8}"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97B41F-30DA-42B6-B13C-DDA1D16D099F}" type="slidenum">
              <a:rPr lang="en-US"/>
              <a:pPr>
                <a:defRPr/>
              </a:pPr>
              <a:t>‹#›</a:t>
            </a:fld>
            <a:endParaRPr lang="en-US"/>
          </a:p>
        </p:txBody>
      </p:sp>
    </p:spTree>
    <p:extLst>
      <p:ext uri="{BB962C8B-B14F-4D97-AF65-F5344CB8AC3E}">
        <p14:creationId xmlns:p14="http://schemas.microsoft.com/office/powerpoint/2010/main" val="1432247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133FBCA-ADCD-47D7-A19B-334CCD803DDA}" type="datetimeFigureOut">
              <a:rPr lang="en-US"/>
              <a:pPr>
                <a:defRPr/>
              </a:pPr>
              <a:t>10/10/2020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5A1E80B-E85F-4282-9307-DE7B206CD60A}" type="slidenum">
              <a:rPr lang="en-US"/>
              <a:pPr>
                <a:defRPr/>
              </a:pPr>
              <a:t>‹#›</a:t>
            </a:fld>
            <a:endParaRPr lang="en-US"/>
          </a:p>
        </p:txBody>
      </p:sp>
    </p:spTree>
    <p:extLst>
      <p:ext uri="{BB962C8B-B14F-4D97-AF65-F5344CB8AC3E}">
        <p14:creationId xmlns:p14="http://schemas.microsoft.com/office/powerpoint/2010/main" val="1424066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BFADDB8-07C0-450B-A630-0AF619B42E4A}" type="datetimeFigureOut">
              <a:rPr lang="en-US"/>
              <a:pPr>
                <a:defRPr/>
              </a:pPr>
              <a:t>10/10/2020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71B4447-EA80-451B-B1A2-82F8CF3612E9}" type="slidenum">
              <a:rPr lang="en-US"/>
              <a:pPr>
                <a:defRPr/>
              </a:pPr>
              <a:t>‹#›</a:t>
            </a:fld>
            <a:endParaRPr lang="en-US"/>
          </a:p>
        </p:txBody>
      </p:sp>
    </p:spTree>
    <p:extLst>
      <p:ext uri="{BB962C8B-B14F-4D97-AF65-F5344CB8AC3E}">
        <p14:creationId xmlns:p14="http://schemas.microsoft.com/office/powerpoint/2010/main" val="605400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C1E733-66FE-47C3-8798-FB41900A6DDD}"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564236A-6646-4246-B592-7338E8859D3C}" type="slidenum">
              <a:rPr lang="en-US"/>
              <a:pPr>
                <a:defRPr/>
              </a:pPr>
              <a:t>‹#›</a:t>
            </a:fld>
            <a:endParaRPr lang="en-US"/>
          </a:p>
        </p:txBody>
      </p:sp>
    </p:spTree>
    <p:extLst>
      <p:ext uri="{BB962C8B-B14F-4D97-AF65-F5344CB8AC3E}">
        <p14:creationId xmlns:p14="http://schemas.microsoft.com/office/powerpoint/2010/main" val="2262102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DBDE754-984F-4888-B4DE-7CDEDE95B293}"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64FD30C-83B2-476F-A8F1-5B22761F9DF6}" type="slidenum">
              <a:rPr lang="en-US"/>
              <a:pPr>
                <a:defRPr/>
              </a:pPr>
              <a:t>‹#›</a:t>
            </a:fld>
            <a:endParaRPr lang="en-US"/>
          </a:p>
        </p:txBody>
      </p:sp>
    </p:spTree>
    <p:extLst>
      <p:ext uri="{BB962C8B-B14F-4D97-AF65-F5344CB8AC3E}">
        <p14:creationId xmlns:p14="http://schemas.microsoft.com/office/powerpoint/2010/main" val="4277037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82A0028B-AA9A-4E54-9DE6-176750F71D35}" type="datetimeFigureOut">
              <a:rPr lang="en-US"/>
              <a:pPr>
                <a:defRPr/>
              </a:pPr>
              <a:t>10/10/2020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EE671C1D-E0F4-4718-8BC0-6D3216727E2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7" r:id="rId4"/>
    <p:sldLayoutId id="2147483850" r:id="rId5"/>
    <p:sldLayoutId id="2147483851" r:id="rId6"/>
    <p:sldLayoutId id="2147483852" r:id="rId7"/>
    <p:sldLayoutId id="2147483853" r:id="rId8"/>
    <p:sldLayoutId id="2147483854" r:id="rId9"/>
    <p:sldLayoutId id="2147483855" r:id="rId10"/>
    <p:sldLayoutId id="2147483856"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Ls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733" r="13733"/>
          <a:stretch>
            <a:fillRect/>
          </a:stretch>
        </p:blipFill>
        <p:spPr/>
      </p:pic>
      <p:sp>
        <p:nvSpPr>
          <p:cNvPr id="10" name="Rectangle 9"/>
          <p:cNvSpPr/>
          <p:nvPr/>
        </p:nvSpPr>
        <p:spPr>
          <a:xfrm>
            <a:off x="-7938" y="0"/>
            <a:ext cx="12199938"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11" name="TextBox 10"/>
          <p:cNvSpPr txBox="1">
            <a:spLocks noChangeArrowheads="1"/>
          </p:cNvSpPr>
          <p:nvPr/>
        </p:nvSpPr>
        <p:spPr bwMode="auto">
          <a:xfrm>
            <a:off x="687388" y="2954338"/>
            <a:ext cx="106330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dirty="0">
                <a:solidFill>
                  <a:schemeClr val="bg1"/>
                </a:solidFill>
                <a:latin typeface="Khandevane" panose="02000506000000020002" pitchFamily="2" charset="-78"/>
                <a:cs typeface="Khandevane" panose="02000506000000020002" pitchFamily="2" charset="-78"/>
              </a:rPr>
              <a:t>بررسی اثرات فضایی مناطق ویژه اقتصادی بر سکونتگاه های اطراف آن</a:t>
            </a:r>
            <a:endParaRPr lang="en-US" sz="3600" b="1" dirty="0">
              <a:solidFill>
                <a:schemeClr val="bg1"/>
              </a:solidFill>
              <a:latin typeface="Khandevane" panose="02000506000000020002" pitchFamily="2" charset="-78"/>
              <a:cs typeface="Khandevane" panose="02000506000000020002" pitchFamily="2" charset="-78"/>
            </a:endParaRPr>
          </a:p>
        </p:txBody>
      </p:sp>
      <p:sp>
        <p:nvSpPr>
          <p:cNvPr id="13" name="TextBox 12"/>
          <p:cNvSpPr txBox="1">
            <a:spLocks noChangeArrowheads="1"/>
          </p:cNvSpPr>
          <p:nvPr/>
        </p:nvSpPr>
        <p:spPr bwMode="auto">
          <a:xfrm>
            <a:off x="1397000" y="3681413"/>
            <a:ext cx="855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1800">
                <a:solidFill>
                  <a:schemeClr val="bg1"/>
                </a:solidFill>
                <a:latin typeface="Source Sans Pro Light" pitchFamily="34" charset="0"/>
                <a:cs typeface="A Chamran" panose="00000400000000000000" pitchFamily="2" charset="-78"/>
              </a:rPr>
              <a:t>تحلیل وضعیت پتانسیل سازی در مناطق ویژه اقتصادی در راستای سنجش میزان شهری شدن این سکونتگاه ها</a:t>
            </a:r>
            <a:endParaRPr lang="en-US" sz="1800">
              <a:solidFill>
                <a:schemeClr val="bg1"/>
              </a:solidFill>
              <a:latin typeface="Source Sans Pro Light" pitchFamily="34" charset="0"/>
              <a:cs typeface="A Chamran" panose="00000400000000000000" pitchFamily="2" charset="-78"/>
            </a:endParaRPr>
          </a:p>
        </p:txBody>
      </p:sp>
      <p:sp>
        <p:nvSpPr>
          <p:cNvPr id="8" name="TextBox 7"/>
          <p:cNvSpPr txBox="1">
            <a:spLocks noChangeArrowheads="1"/>
          </p:cNvSpPr>
          <p:nvPr/>
        </p:nvSpPr>
        <p:spPr bwMode="auto">
          <a:xfrm>
            <a:off x="1930400" y="4094163"/>
            <a:ext cx="8026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1800">
                <a:solidFill>
                  <a:schemeClr val="bg1"/>
                </a:solidFill>
                <a:latin typeface="Source Sans Pro Light" pitchFamily="34" charset="0"/>
                <a:cs typeface="A Chamran" panose="00000400000000000000" pitchFamily="2" charset="-78"/>
              </a:rPr>
              <a:t>نمونه موردی: منطقه ویژه اقتصادی پارس جنوبی (سکونتگاه های عسلویه)</a:t>
            </a:r>
            <a:endParaRPr lang="en-US" sz="1800">
              <a:solidFill>
                <a:schemeClr val="bg1"/>
              </a:solidFill>
              <a:latin typeface="Source Sans Pro Light" pitchFamily="34" charset="0"/>
              <a:cs typeface="A Chamran" panose="00000400000000000000"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p:cNvCxnSpPr/>
          <p:nvPr/>
        </p:nvCxnSpPr>
        <p:spPr>
          <a:xfrm>
            <a:off x="5745163" y="1327150"/>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537724" y="3687524"/>
            <a:ext cx="3200400" cy="784772"/>
            <a:chOff x="701702" y="2634888"/>
            <a:chExt cx="2057400" cy="588579"/>
          </a:xfrm>
          <a:solidFill>
            <a:schemeClr val="accent2"/>
          </a:solidFill>
          <a:effectLst>
            <a:outerShdw blurRad="101600" dist="50800" dir="2700000" algn="tl" rotWithShape="0">
              <a:prstClr val="black">
                <a:alpha val="40000"/>
              </a:prstClr>
            </a:outerShdw>
          </a:effectLst>
        </p:grpSpPr>
        <p:sp>
          <p:nvSpPr>
            <p:cNvPr id="30" name="Rounded Rectangle 29"/>
            <p:cNvSpPr/>
            <p:nvPr/>
          </p:nvSpPr>
          <p:spPr>
            <a:xfrm>
              <a:off x="7017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sp>
          <p:nvSpPr>
            <p:cNvPr id="31" name="Content Placeholder 2"/>
            <p:cNvSpPr txBox="1">
              <a:spLocks/>
            </p:cNvSpPr>
            <p:nvPr/>
          </p:nvSpPr>
          <p:spPr>
            <a:xfrm>
              <a:off x="860978" y="2821922"/>
              <a:ext cx="1524301" cy="275513"/>
            </a:xfrm>
            <a:prstGeom prst="rect">
              <a:avLst/>
            </a:prstGeom>
            <a:grpFill/>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0"/>
                </a:spcBef>
                <a:buFont typeface="Arial" pitchFamily="34" charset="0"/>
                <a:buNone/>
                <a:defRPr/>
              </a:pPr>
              <a:r>
                <a:rPr lang="fa-IR" sz="2500" b="1" dirty="0">
                  <a:solidFill>
                    <a:schemeClr val="bg1"/>
                  </a:solidFill>
                  <a:latin typeface="A Hayat" panose="020B0800040000020004" pitchFamily="34" charset="-78"/>
                  <a:ea typeface="A Hayat" panose="020B0800040000020004" pitchFamily="34" charset="-78"/>
                  <a:cs typeface="A Hayat" panose="020B0800040000020004" pitchFamily="34" charset="-78"/>
                </a:rPr>
                <a:t>اشتغال زایی</a:t>
              </a:r>
              <a:endParaRPr lang="en-US" sz="2500" b="1" dirty="0">
                <a:solidFill>
                  <a:schemeClr val="bg1"/>
                </a:solidFill>
                <a:latin typeface="A Hayat" panose="020B0800040000020004" pitchFamily="34" charset="-78"/>
                <a:ea typeface="A Hayat" panose="020B0800040000020004" pitchFamily="34" charset="-78"/>
                <a:cs typeface="A Hayat" panose="020B0800040000020004" pitchFamily="34" charset="-78"/>
              </a:endParaRPr>
            </a:p>
          </p:txBody>
        </p:sp>
        <p:sp>
          <p:nvSpPr>
            <p:cNvPr id="32" name="Isosceles Triangle 31"/>
            <p:cNvSpPr/>
            <p:nvPr/>
          </p:nvSpPr>
          <p:spPr>
            <a:xfrm>
              <a:off x="1651537" y="2634888"/>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grpSp>
      <p:grpSp>
        <p:nvGrpSpPr>
          <p:cNvPr id="33" name="Group 32"/>
          <p:cNvGrpSpPr/>
          <p:nvPr/>
        </p:nvGrpSpPr>
        <p:grpSpPr>
          <a:xfrm>
            <a:off x="3071536" y="3862696"/>
            <a:ext cx="3200400" cy="787521"/>
            <a:chOff x="2555902" y="2766267"/>
            <a:chExt cx="2057400" cy="590641"/>
          </a:xfrm>
          <a:solidFill>
            <a:schemeClr val="accent3"/>
          </a:solidFill>
          <a:effectLst>
            <a:outerShdw blurRad="101600" dist="50800" dir="2700000" algn="tl" rotWithShape="0">
              <a:prstClr val="black">
                <a:alpha val="40000"/>
              </a:prstClr>
            </a:outerShdw>
          </a:effectLst>
        </p:grpSpPr>
        <p:sp>
          <p:nvSpPr>
            <p:cNvPr id="34" name="Rounded Rectangle 33"/>
            <p:cNvSpPr/>
            <p:nvPr/>
          </p:nvSpPr>
          <p:spPr>
            <a:xfrm>
              <a:off x="25559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Content Placeholder 2"/>
            <p:cNvSpPr txBox="1">
              <a:spLocks/>
            </p:cNvSpPr>
            <p:nvPr/>
          </p:nvSpPr>
          <p:spPr>
            <a:xfrm>
              <a:off x="2750506" y="2811228"/>
              <a:ext cx="1524301" cy="275513"/>
            </a:xfrm>
            <a:prstGeom prst="rect">
              <a:avLst/>
            </a:prstGeom>
            <a:grpFill/>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0"/>
                </a:spcBef>
                <a:buFont typeface="Arial" pitchFamily="34" charset="0"/>
                <a:buNone/>
                <a:defRPr/>
              </a:pPr>
              <a:r>
                <a:rPr lang="fa-IR" sz="2500" b="1" dirty="0">
                  <a:solidFill>
                    <a:schemeClr val="bg1"/>
                  </a:solidFill>
                  <a:latin typeface="A Hayat" panose="020B0800040000020004" pitchFamily="34" charset="-78"/>
                  <a:ea typeface="A Hayat" panose="020B0800040000020004" pitchFamily="34" charset="-78"/>
                  <a:cs typeface="A Hayat" panose="020B0800040000020004" pitchFamily="34" charset="-78"/>
                </a:rPr>
                <a:t>تحول درآمدی</a:t>
              </a:r>
              <a:endParaRPr lang="en-US" sz="2500" b="1" dirty="0">
                <a:solidFill>
                  <a:schemeClr val="bg1"/>
                </a:solidFill>
                <a:latin typeface="A Hayat" panose="020B0800040000020004" pitchFamily="34" charset="-78"/>
                <a:ea typeface="A Hayat" panose="020B0800040000020004" pitchFamily="34" charset="-78"/>
                <a:cs typeface="A Hayat" panose="020B0800040000020004" pitchFamily="34" charset="-78"/>
              </a:endParaRPr>
            </a:p>
          </p:txBody>
        </p:sp>
        <p:sp>
          <p:nvSpPr>
            <p:cNvPr id="36" name="Isosceles Triangle 35"/>
            <p:cNvSpPr/>
            <p:nvPr/>
          </p:nvSpPr>
          <p:spPr>
            <a:xfrm flipV="1">
              <a:off x="3505049" y="3225529"/>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37" name="Content Placeholder 2"/>
          <p:cNvSpPr txBox="1">
            <a:spLocks/>
          </p:cNvSpPr>
          <p:nvPr/>
        </p:nvSpPr>
        <p:spPr bwMode="auto">
          <a:xfrm>
            <a:off x="-393700" y="1924050"/>
            <a:ext cx="397351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تغییر نوع اشتغال غالب</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ea typeface="Open Sans" pitchFamily="34" charset="0"/>
                <a:cs typeface="B Yekan" panose="00000400000000000000" pitchFamily="2" charset="-78"/>
              </a:rPr>
              <a:t>افزایش چشمگیر فرصت های شغلی در این بخش</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ea typeface="Open Sans" pitchFamily="34" charset="0"/>
                <a:cs typeface="B Yekan" panose="00000400000000000000" pitchFamily="2" charset="-78"/>
              </a:rPr>
              <a:t>افزایش روند مهاجرت روستاییان به مناطق صنعتی</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ea typeface="Open Sans" pitchFamily="34" charset="0"/>
                <a:cs typeface="B Yekan" panose="00000400000000000000" pitchFamily="2" charset="-78"/>
              </a:rPr>
              <a:t>18503 نفر از 54369 نفر جمعیت بخش عسلویه اشتغال در بخش صنعت دارند</a:t>
            </a:r>
            <a:endParaRPr lang="en-US" sz="1400">
              <a:solidFill>
                <a:srgbClr val="434A54"/>
              </a:solidFill>
              <a:latin typeface="Source Sans Pro Light" pitchFamily="34" charset="0"/>
              <a:ea typeface="Open Sans" pitchFamily="34" charset="0"/>
              <a:cs typeface="B Yekan" panose="00000400000000000000" pitchFamily="2" charset="-78"/>
            </a:endParaRPr>
          </a:p>
        </p:txBody>
      </p:sp>
      <p:sp>
        <p:nvSpPr>
          <p:cNvPr id="38" name="Content Placeholder 2"/>
          <p:cNvSpPr txBox="1">
            <a:spLocks/>
          </p:cNvSpPr>
          <p:nvPr/>
        </p:nvSpPr>
        <p:spPr bwMode="auto">
          <a:xfrm>
            <a:off x="1619250" y="4745038"/>
            <a:ext cx="481171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171450" indent="-171450" algn="r" rtl="1" eaLnBrk="1" hangingPunct="1">
              <a:lnSpc>
                <a:spcPct val="130000"/>
              </a:lnSpc>
              <a:spcBef>
                <a:spcPct val="0"/>
              </a:spcBef>
              <a:buFont typeface="Wingdings" panose="05000000000000000000" pitchFamily="2" charset="2"/>
              <a:buChar char="§"/>
              <a:defRPr/>
            </a:pPr>
            <a:r>
              <a:rPr lang="fa-IR" sz="1400" dirty="0" smtClean="0">
                <a:solidFill>
                  <a:srgbClr val="434A54"/>
                </a:solidFill>
                <a:latin typeface="Source Sans Pro Light" pitchFamily="34" charset="0"/>
                <a:cs typeface="B Yekan" panose="00000400000000000000" pitchFamily="2" charset="-78"/>
              </a:rPr>
              <a:t>ایجاد شکاف طبقاتی در بین مردم به خصوص اقشار</a:t>
            </a:r>
          </a:p>
          <a:p>
            <a:pPr algn="r" rtl="1" eaLnBrk="1" hangingPunct="1">
              <a:lnSpc>
                <a:spcPct val="130000"/>
              </a:lnSpc>
              <a:spcBef>
                <a:spcPct val="0"/>
              </a:spcBef>
              <a:buFont typeface="Arial" panose="020B0604020202020204" pitchFamily="34" charset="0"/>
              <a:buNone/>
              <a:defRPr/>
            </a:pPr>
            <a:r>
              <a:rPr lang="fa-IR" sz="1400" dirty="0" smtClean="0">
                <a:solidFill>
                  <a:srgbClr val="434A54"/>
                </a:solidFill>
                <a:latin typeface="Source Sans Pro Light" pitchFamily="34" charset="0"/>
                <a:cs typeface="B Yekan" panose="00000400000000000000" pitchFamily="2" charset="-78"/>
              </a:rPr>
              <a:t>روستایی</a:t>
            </a:r>
          </a:p>
          <a:p>
            <a:pPr marL="171450" indent="-171450" algn="r" rtl="1" eaLnBrk="1" hangingPunct="1">
              <a:lnSpc>
                <a:spcPct val="130000"/>
              </a:lnSpc>
              <a:spcBef>
                <a:spcPct val="0"/>
              </a:spcBef>
              <a:buFont typeface="Wingdings" panose="05000000000000000000" pitchFamily="2" charset="2"/>
              <a:buChar char="§"/>
              <a:defRPr/>
            </a:pPr>
            <a:endParaRPr lang="en-US" sz="1400" dirty="0">
              <a:solidFill>
                <a:srgbClr val="434A54"/>
              </a:solidFill>
              <a:latin typeface="Source Sans Pro Light" pitchFamily="34" charset="0"/>
              <a:ea typeface="Open Sans" pitchFamily="34" charset="0"/>
              <a:cs typeface="B Yekan" panose="00000400000000000000" pitchFamily="2" charset="-78"/>
            </a:endParaRPr>
          </a:p>
        </p:txBody>
      </p:sp>
      <p:sp>
        <p:nvSpPr>
          <p:cNvPr id="39" name="Content Placeholder 2"/>
          <p:cNvSpPr txBox="1">
            <a:spLocks/>
          </p:cNvSpPr>
          <p:nvPr/>
        </p:nvSpPr>
        <p:spPr bwMode="auto">
          <a:xfrm>
            <a:off x="7856538" y="4727575"/>
            <a:ext cx="433546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ارزش زمین قبل از تاسیسات حدود 100 هزرا ریال به ازای متر مربع بوده است.</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اکنون ارزش زمین در مناطق شهری  400-500  هزار ریال به ازای هر متر مربع می باشد.</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تغییر کاربری به دلیل ارزش یافتن زمین در مناطق شهری به چشم می خورد.</a:t>
            </a:r>
          </a:p>
        </p:txBody>
      </p:sp>
      <p:sp>
        <p:nvSpPr>
          <p:cNvPr id="40" name="Content Placeholder 2"/>
          <p:cNvSpPr txBox="1">
            <a:spLocks/>
          </p:cNvSpPr>
          <p:nvPr/>
        </p:nvSpPr>
        <p:spPr bwMode="auto">
          <a:xfrm>
            <a:off x="5321300" y="2308225"/>
            <a:ext cx="3443288"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12721 نفر از 54369  نفر جمعیت در بخش خدمات مشغول به کارند.</a:t>
            </a:r>
          </a:p>
          <a:p>
            <a:pPr algn="r" rtl="1" eaLnBrk="1" hangingPunct="1">
              <a:lnSpc>
                <a:spcPct val="130000"/>
              </a:lnSpc>
              <a:spcBef>
                <a:spcPct val="0"/>
              </a:spcBef>
              <a:buFont typeface="Wingdings" panose="05000000000000000000" pitchFamily="2" charset="2"/>
              <a:buChar char="§"/>
            </a:pPr>
            <a:r>
              <a:rPr lang="fa-IR" sz="1400">
                <a:solidFill>
                  <a:srgbClr val="434A54"/>
                </a:solidFill>
                <a:latin typeface="Source Sans Pro Light" pitchFamily="34" charset="0"/>
                <a:cs typeface="B Yekan" panose="00000400000000000000" pitchFamily="2" charset="-78"/>
              </a:rPr>
              <a:t>ایجاد زیرساخت های توسعه خدماتی و رفاهی در نواحی شهری بخش عسلویه</a:t>
            </a:r>
          </a:p>
        </p:txBody>
      </p:sp>
      <p:sp>
        <p:nvSpPr>
          <p:cNvPr id="41" name="Title 1"/>
          <p:cNvSpPr txBox="1">
            <a:spLocks/>
          </p:cNvSpPr>
          <p:nvPr/>
        </p:nvSpPr>
        <p:spPr>
          <a:xfrm>
            <a:off x="1285875" y="4606925"/>
            <a:ext cx="1693863" cy="1231900"/>
          </a:xfrm>
          <a:prstGeom prst="rect">
            <a:avLst/>
          </a:prstGeom>
          <a:effectLst>
            <a:outerShdw blurRad="101600" dist="50800" dir="2700000" algn="tl" rotWithShape="0">
              <a:prstClr val="black">
                <a:alpha val="40000"/>
              </a:prstClr>
            </a:outerShdw>
          </a:effectLst>
        </p:spPr>
        <p:txBody>
          <a:bodyPr lIns="121920" tIns="60960" rIns="121920" bIns="6096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fontAlgn="auto">
              <a:spcAft>
                <a:spcPts val="0"/>
              </a:spcAft>
              <a:defRPr/>
            </a:pPr>
            <a:r>
              <a:rPr lang="en-US" sz="7200" b="1" dirty="0">
                <a:solidFill>
                  <a:schemeClr val="accent2"/>
                </a:solidFill>
                <a:latin typeface="Source Sans Pro" panose="020B0503030403020204" pitchFamily="34" charset="0"/>
                <a:ea typeface="Open Sans" panose="020B0606030504020204" pitchFamily="34" charset="0"/>
                <a:cs typeface="Open Sans" panose="020B0606030504020204" pitchFamily="34" charset="0"/>
              </a:rPr>
              <a:t>01</a:t>
            </a:r>
          </a:p>
        </p:txBody>
      </p:sp>
      <p:sp>
        <p:nvSpPr>
          <p:cNvPr id="42" name="Title 1"/>
          <p:cNvSpPr txBox="1">
            <a:spLocks/>
          </p:cNvSpPr>
          <p:nvPr/>
        </p:nvSpPr>
        <p:spPr>
          <a:xfrm>
            <a:off x="6372225" y="4606925"/>
            <a:ext cx="1693863" cy="1231900"/>
          </a:xfrm>
          <a:prstGeom prst="rect">
            <a:avLst/>
          </a:prstGeom>
          <a:effectLst>
            <a:outerShdw blurRad="101600" dist="50800" dir="2700000" algn="tl" rotWithShape="0">
              <a:prstClr val="black">
                <a:alpha val="40000"/>
              </a:prstClr>
            </a:outerShdw>
          </a:effectLst>
        </p:spPr>
        <p:txBody>
          <a:bodyPr lIns="121920" tIns="60960" rIns="121920" bIns="6096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fontAlgn="auto">
              <a:spcAft>
                <a:spcPts val="0"/>
              </a:spcAft>
              <a:defRPr/>
            </a:pPr>
            <a:r>
              <a:rPr lang="en-US" sz="7200" b="1" dirty="0">
                <a:solidFill>
                  <a:schemeClr val="accent4"/>
                </a:solidFill>
                <a:latin typeface="Source Sans Pro" panose="020B0503030403020204" pitchFamily="34" charset="0"/>
                <a:ea typeface="Open Sans" panose="020B0606030504020204" pitchFamily="34" charset="0"/>
                <a:cs typeface="Open Sans" panose="020B0606030504020204" pitchFamily="34" charset="0"/>
              </a:rPr>
              <a:t>03</a:t>
            </a:r>
          </a:p>
        </p:txBody>
      </p:sp>
      <p:sp>
        <p:nvSpPr>
          <p:cNvPr id="43" name="Title 1"/>
          <p:cNvSpPr txBox="1">
            <a:spLocks/>
          </p:cNvSpPr>
          <p:nvPr/>
        </p:nvSpPr>
        <p:spPr>
          <a:xfrm>
            <a:off x="3784600" y="2382838"/>
            <a:ext cx="1692275" cy="1231900"/>
          </a:xfrm>
          <a:prstGeom prst="rect">
            <a:avLst/>
          </a:prstGeom>
          <a:effectLst>
            <a:outerShdw blurRad="101600" dist="50800" dir="2700000" algn="tl" rotWithShape="0">
              <a:prstClr val="black">
                <a:alpha val="40000"/>
              </a:prstClr>
            </a:outerShdw>
          </a:effectLst>
        </p:spPr>
        <p:txBody>
          <a:bodyPr lIns="121920" tIns="60960" rIns="121920" bIns="6096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fontAlgn="auto">
              <a:spcAft>
                <a:spcPts val="0"/>
              </a:spcAft>
              <a:defRPr/>
            </a:pPr>
            <a:r>
              <a:rPr lang="en-US" sz="7200" b="1" dirty="0">
                <a:solidFill>
                  <a:schemeClr val="accent3"/>
                </a:solidFill>
                <a:latin typeface="Source Sans Pro" panose="020B0503030403020204" pitchFamily="34" charset="0"/>
                <a:ea typeface="Open Sans" panose="020B0606030504020204" pitchFamily="34" charset="0"/>
                <a:cs typeface="Open Sans" panose="020B0606030504020204" pitchFamily="34" charset="0"/>
              </a:rPr>
              <a:t>02</a:t>
            </a:r>
          </a:p>
        </p:txBody>
      </p:sp>
      <p:sp>
        <p:nvSpPr>
          <p:cNvPr id="44" name="Title 1"/>
          <p:cNvSpPr txBox="1">
            <a:spLocks/>
          </p:cNvSpPr>
          <p:nvPr/>
        </p:nvSpPr>
        <p:spPr>
          <a:xfrm>
            <a:off x="9067800" y="2368550"/>
            <a:ext cx="1693863" cy="1231900"/>
          </a:xfrm>
          <a:prstGeom prst="rect">
            <a:avLst/>
          </a:prstGeom>
          <a:effectLst>
            <a:outerShdw blurRad="101600" dist="50800" dir="2700000" algn="tl" rotWithShape="0">
              <a:prstClr val="black">
                <a:alpha val="40000"/>
              </a:prstClr>
            </a:outerShdw>
          </a:effectLst>
        </p:spPr>
        <p:txBody>
          <a:bodyPr lIns="121920" tIns="60960" rIns="121920" bIns="6096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fontAlgn="auto">
              <a:spcAft>
                <a:spcPts val="0"/>
              </a:spcAft>
              <a:defRPr/>
            </a:pPr>
            <a:r>
              <a:rPr lang="en-US" sz="7200" b="1" dirty="0">
                <a:solidFill>
                  <a:schemeClr val="accent5"/>
                </a:solidFill>
                <a:latin typeface="Source Sans Pro" panose="020B0503030403020204" pitchFamily="34" charset="0"/>
                <a:ea typeface="Open Sans" panose="020B0606030504020204" pitchFamily="34" charset="0"/>
                <a:cs typeface="Open Sans" panose="020B0606030504020204" pitchFamily="34" charset="0"/>
              </a:rPr>
              <a:t>04</a:t>
            </a:r>
          </a:p>
        </p:txBody>
      </p:sp>
      <p:grpSp>
        <p:nvGrpSpPr>
          <p:cNvPr id="45" name="Group 44"/>
          <p:cNvGrpSpPr/>
          <p:nvPr/>
        </p:nvGrpSpPr>
        <p:grpSpPr>
          <a:xfrm>
            <a:off x="5690053" y="3687524"/>
            <a:ext cx="3221202" cy="784772"/>
            <a:chOff x="4396729" y="2634888"/>
            <a:chExt cx="2070773" cy="588579"/>
          </a:xfrm>
          <a:solidFill>
            <a:schemeClr val="accent4"/>
          </a:solidFill>
          <a:effectLst>
            <a:outerShdw blurRad="101600" dist="50800" dir="2700000" algn="tl" rotWithShape="0">
              <a:prstClr val="black">
                <a:alpha val="40000"/>
              </a:prstClr>
            </a:outerShdw>
          </a:effectLst>
        </p:grpSpPr>
        <p:sp>
          <p:nvSpPr>
            <p:cNvPr id="46" name="Rounded Rectangle 45"/>
            <p:cNvSpPr/>
            <p:nvPr/>
          </p:nvSpPr>
          <p:spPr>
            <a:xfrm>
              <a:off x="44101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sp>
          <p:nvSpPr>
            <p:cNvPr id="47" name="Isosceles Triangle 46"/>
            <p:cNvSpPr/>
            <p:nvPr/>
          </p:nvSpPr>
          <p:spPr>
            <a:xfrm>
              <a:off x="5299252" y="2634888"/>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sp>
          <p:nvSpPr>
            <p:cNvPr id="48" name="Content Placeholder 2"/>
            <p:cNvSpPr txBox="1">
              <a:spLocks/>
            </p:cNvSpPr>
            <p:nvPr/>
          </p:nvSpPr>
          <p:spPr>
            <a:xfrm>
              <a:off x="4396729" y="2821923"/>
              <a:ext cx="1739061" cy="275513"/>
            </a:xfrm>
            <a:prstGeom prst="rect">
              <a:avLst/>
            </a:prstGeom>
            <a:grpFill/>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0"/>
                </a:spcBef>
                <a:buFont typeface="Arial" pitchFamily="34" charset="0"/>
                <a:buNone/>
                <a:defRPr/>
              </a:pPr>
              <a:r>
                <a:rPr lang="fa-IR" sz="2000" b="1" dirty="0">
                  <a:solidFill>
                    <a:schemeClr val="bg1"/>
                  </a:solidFill>
                  <a:latin typeface="A Hayat" panose="020B0800040000020004" pitchFamily="34" charset="-78"/>
                  <a:ea typeface="A Hayat" panose="020B0800040000020004" pitchFamily="34" charset="-78"/>
                  <a:cs typeface="A Hayat" panose="020B0800040000020004" pitchFamily="34" charset="-78"/>
                </a:rPr>
                <a:t>تحول صنعت و خدمات و کشاورزی</a:t>
              </a:r>
              <a:endParaRPr lang="en-US" sz="2000" b="1" dirty="0">
                <a:solidFill>
                  <a:schemeClr val="bg1"/>
                </a:solidFill>
                <a:latin typeface="A Hayat" panose="020B0800040000020004" pitchFamily="34" charset="-78"/>
                <a:ea typeface="A Hayat" panose="020B0800040000020004" pitchFamily="34" charset="-78"/>
                <a:cs typeface="A Hayat" panose="020B0800040000020004" pitchFamily="34" charset="-78"/>
              </a:endParaRPr>
            </a:p>
          </p:txBody>
        </p:sp>
      </p:grpSp>
      <p:grpSp>
        <p:nvGrpSpPr>
          <p:cNvPr id="49" name="Group 48"/>
          <p:cNvGrpSpPr/>
          <p:nvPr/>
        </p:nvGrpSpPr>
        <p:grpSpPr>
          <a:xfrm>
            <a:off x="8315005" y="3862696"/>
            <a:ext cx="3200400" cy="787521"/>
            <a:chOff x="6264302" y="2766267"/>
            <a:chExt cx="2057400" cy="590641"/>
          </a:xfrm>
          <a:solidFill>
            <a:schemeClr val="accent5"/>
          </a:solidFill>
          <a:effectLst>
            <a:outerShdw blurRad="101600" dist="50800" dir="2700000" algn="tl" rotWithShape="0">
              <a:prstClr val="black">
                <a:alpha val="40000"/>
              </a:prstClr>
            </a:outerShdw>
          </a:effectLst>
        </p:grpSpPr>
        <p:sp>
          <p:nvSpPr>
            <p:cNvPr id="50" name="Rounded Rectangle 49"/>
            <p:cNvSpPr/>
            <p:nvPr/>
          </p:nvSpPr>
          <p:spPr>
            <a:xfrm>
              <a:off x="6264302" y="2766267"/>
              <a:ext cx="2057400" cy="4572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sp>
          <p:nvSpPr>
            <p:cNvPr id="51" name="Content Placeholder 2"/>
            <p:cNvSpPr txBox="1">
              <a:spLocks/>
            </p:cNvSpPr>
            <p:nvPr/>
          </p:nvSpPr>
          <p:spPr>
            <a:xfrm>
              <a:off x="6428478" y="2811227"/>
              <a:ext cx="1524301" cy="275513"/>
            </a:xfrm>
            <a:prstGeom prst="rect">
              <a:avLst/>
            </a:prstGeom>
            <a:grpFill/>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ct val="0"/>
                </a:spcBef>
                <a:buFont typeface="Arial" pitchFamily="34" charset="0"/>
                <a:buNone/>
                <a:defRPr/>
              </a:pPr>
              <a:r>
                <a:rPr lang="fa-IR" sz="2200" b="1" dirty="0">
                  <a:solidFill>
                    <a:schemeClr val="bg1"/>
                  </a:solidFill>
                  <a:latin typeface="A Hayat" panose="020B0800040000020004" pitchFamily="34" charset="-78"/>
                  <a:ea typeface="A Hayat" panose="020B0800040000020004" pitchFamily="34" charset="-78"/>
                  <a:cs typeface="A Hayat" panose="020B0800040000020004" pitchFamily="34" charset="-78"/>
                </a:rPr>
                <a:t>تحول در قیمت زمین</a:t>
              </a:r>
              <a:endParaRPr lang="en-US" sz="2200" b="1" dirty="0">
                <a:solidFill>
                  <a:schemeClr val="bg1"/>
                </a:solidFill>
                <a:latin typeface="A Hayat" panose="020B0800040000020004" pitchFamily="34" charset="-78"/>
                <a:ea typeface="A Hayat" panose="020B0800040000020004" pitchFamily="34" charset="-78"/>
                <a:cs typeface="A Hayat" panose="020B0800040000020004" pitchFamily="34" charset="-78"/>
              </a:endParaRPr>
            </a:p>
          </p:txBody>
        </p:sp>
        <p:sp>
          <p:nvSpPr>
            <p:cNvPr id="52" name="Isosceles Triangle 51"/>
            <p:cNvSpPr/>
            <p:nvPr/>
          </p:nvSpPr>
          <p:spPr>
            <a:xfrm flipV="1">
              <a:off x="7216802" y="3225529"/>
              <a:ext cx="152400" cy="13137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latin typeface="Source Sans Pro" panose="020B0503030403020204" pitchFamily="34" charset="0"/>
                <a:ea typeface="Open Sans" panose="020B0606030504020204" pitchFamily="34" charset="0"/>
                <a:cs typeface="Open Sans" panose="020B0606030504020204" pitchFamily="34" charset="0"/>
              </a:endParaRPr>
            </a:p>
          </p:txBody>
        </p:sp>
      </p:grpSp>
      <p:sp>
        <p:nvSpPr>
          <p:cNvPr id="53" name="Rectangle 52"/>
          <p:cNvSpPr>
            <a:spLocks noChangeArrowheads="1"/>
          </p:cNvSpPr>
          <p:nvPr/>
        </p:nvSpPr>
        <p:spPr bwMode="auto">
          <a:xfrm>
            <a:off x="733425" y="671513"/>
            <a:ext cx="9913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b="1">
                <a:solidFill>
                  <a:srgbClr val="656D78"/>
                </a:solidFill>
                <a:latin typeface="Khandevane" panose="02000506000000020002" pitchFamily="2" charset="-78"/>
                <a:cs typeface="Khandevane" panose="02000506000000020002" pitchFamily="2" charset="-78"/>
              </a:rPr>
              <a:t>پیامد های اقتصادی اثرات منطقه ویژه اقتصادی پارس جنوبی بر بخش عسلویه</a:t>
            </a:r>
            <a:endParaRPr lang="en-US" b="1">
              <a:latin typeface="Khandevane" panose="02000506000000020002" pitchFamily="2" charset="-78"/>
              <a:cs typeface="Khandevane" panose="02000506000000020002" pitchFamily="2" charset="-78"/>
            </a:endParaRPr>
          </a:p>
        </p:txBody>
      </p:sp>
      <p:grpSp>
        <p:nvGrpSpPr>
          <p:cNvPr id="71" name="Group 70"/>
          <p:cNvGrpSpPr>
            <a:grpSpLocks/>
          </p:cNvGrpSpPr>
          <p:nvPr/>
        </p:nvGrpSpPr>
        <p:grpSpPr bwMode="auto">
          <a:xfrm>
            <a:off x="369888" y="5646738"/>
            <a:ext cx="2066925" cy="1298575"/>
            <a:chOff x="6095998" y="4518341"/>
            <a:chExt cx="1193852" cy="848051"/>
          </a:xfrm>
        </p:grpSpPr>
        <p:grpSp>
          <p:nvGrpSpPr>
            <p:cNvPr id="35870" name="Group 6"/>
            <p:cNvGrpSpPr>
              <a:grpSpLocks/>
            </p:cNvGrpSpPr>
            <p:nvPr/>
          </p:nvGrpSpPr>
          <p:grpSpPr bwMode="auto">
            <a:xfrm>
              <a:off x="6095998" y="4518341"/>
              <a:ext cx="708664" cy="731856"/>
              <a:chOff x="6815964" y="4544568"/>
              <a:chExt cx="802072" cy="779299"/>
            </a:xfrm>
          </p:grpSpPr>
          <p:sp>
            <p:nvSpPr>
              <p:cNvPr id="75" name="Donut 74"/>
              <p:cNvSpPr/>
              <p:nvPr/>
            </p:nvSpPr>
            <p:spPr>
              <a:xfrm>
                <a:off x="6815964" y="4544568"/>
                <a:ext cx="802217" cy="779385"/>
              </a:xfrm>
              <a:prstGeom prst="don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tx1"/>
                  </a:solidFill>
                </a:endParaRPr>
              </a:p>
            </p:txBody>
          </p:sp>
          <p:sp>
            <p:nvSpPr>
              <p:cNvPr id="76" name="Block Arc 75"/>
              <p:cNvSpPr/>
              <p:nvPr/>
            </p:nvSpPr>
            <p:spPr>
              <a:xfrm>
                <a:off x="6964369" y="4561127"/>
                <a:ext cx="580129" cy="564116"/>
              </a:xfrm>
              <a:prstGeom prst="blockArc">
                <a:avLst>
                  <a:gd name="adj1" fmla="val 15467278"/>
                  <a:gd name="adj2" fmla="val 21324498"/>
                  <a:gd name="adj3" fmla="val 269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tx1"/>
                  </a:solidFill>
                </a:endParaRPr>
              </a:p>
            </p:txBody>
          </p:sp>
        </p:grpSp>
        <p:sp>
          <p:nvSpPr>
            <p:cNvPr id="73" name="Text Placeholder 33"/>
            <p:cNvSpPr txBox="1">
              <a:spLocks/>
            </p:cNvSpPr>
            <p:nvPr/>
          </p:nvSpPr>
          <p:spPr>
            <a:xfrm flipH="1">
              <a:off x="6840551" y="5104097"/>
              <a:ext cx="449299" cy="262295"/>
            </a:xfrm>
            <a:prstGeom prst="rect">
              <a:avLst/>
            </a:prstGeom>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ts val="750"/>
                </a:spcBef>
                <a:buFont typeface="Arial" panose="020B0604020202020204" pitchFamily="34" charset="0"/>
                <a:buNone/>
              </a:pPr>
              <a:r>
                <a:rPr lang="fa-IR" sz="1600" b="1">
                  <a:solidFill>
                    <a:srgbClr val="C62828"/>
                  </a:solidFill>
                  <a:latin typeface="Source Sans Pro" pitchFamily="34" charset="0"/>
                  <a:ea typeface="Open Sans" pitchFamily="34" charset="0"/>
                  <a:cs typeface="Open Sans" pitchFamily="34" charset="0"/>
                </a:rPr>
                <a:t>16.2</a:t>
              </a:r>
              <a:r>
                <a:rPr lang="en-AU" sz="1600" b="1">
                  <a:solidFill>
                    <a:srgbClr val="C62828"/>
                  </a:solidFill>
                  <a:latin typeface="Source Sans Pro" pitchFamily="34" charset="0"/>
                  <a:ea typeface="Open Sans" pitchFamily="34" charset="0"/>
                  <a:cs typeface="Open Sans" pitchFamily="34" charset="0"/>
                </a:rPr>
                <a:t>%</a:t>
              </a:r>
            </a:p>
          </p:txBody>
        </p:sp>
      </p:grpSp>
      <p:grpSp>
        <p:nvGrpSpPr>
          <p:cNvPr id="88" name="Group 87"/>
          <p:cNvGrpSpPr>
            <a:grpSpLocks/>
          </p:cNvGrpSpPr>
          <p:nvPr/>
        </p:nvGrpSpPr>
        <p:grpSpPr bwMode="auto">
          <a:xfrm>
            <a:off x="3992563" y="1441450"/>
            <a:ext cx="1973262" cy="1120775"/>
            <a:chOff x="6095998" y="4518341"/>
            <a:chExt cx="1140491" cy="731856"/>
          </a:xfrm>
        </p:grpSpPr>
        <p:grpSp>
          <p:nvGrpSpPr>
            <p:cNvPr id="35866" name="Group 6"/>
            <p:cNvGrpSpPr>
              <a:grpSpLocks/>
            </p:cNvGrpSpPr>
            <p:nvPr/>
          </p:nvGrpSpPr>
          <p:grpSpPr bwMode="auto">
            <a:xfrm>
              <a:off x="6095998" y="4518341"/>
              <a:ext cx="708664" cy="731856"/>
              <a:chOff x="6815964" y="4544568"/>
              <a:chExt cx="802072" cy="779299"/>
            </a:xfrm>
          </p:grpSpPr>
          <p:sp>
            <p:nvSpPr>
              <p:cNvPr id="91" name="Donut 90"/>
              <p:cNvSpPr/>
              <p:nvPr/>
            </p:nvSpPr>
            <p:spPr>
              <a:xfrm>
                <a:off x="6815964" y="4544568"/>
                <a:ext cx="801698" cy="779299"/>
              </a:xfrm>
              <a:prstGeom prst="don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tx1"/>
                  </a:solidFill>
                </a:endParaRPr>
              </a:p>
            </p:txBody>
          </p:sp>
          <p:sp>
            <p:nvSpPr>
              <p:cNvPr id="92" name="Block Arc 91"/>
              <p:cNvSpPr/>
              <p:nvPr/>
            </p:nvSpPr>
            <p:spPr>
              <a:xfrm>
                <a:off x="6996658" y="4583202"/>
                <a:ext cx="580504" cy="564053"/>
              </a:xfrm>
              <a:prstGeom prst="blockArc">
                <a:avLst>
                  <a:gd name="adj1" fmla="val 16263629"/>
                  <a:gd name="adj2" fmla="val 21109340"/>
                  <a:gd name="adj3" fmla="val 279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tx1"/>
                  </a:solidFill>
                </a:endParaRPr>
              </a:p>
            </p:txBody>
          </p:sp>
        </p:grpSp>
        <p:sp>
          <p:nvSpPr>
            <p:cNvPr id="90" name="Text Placeholder 33"/>
            <p:cNvSpPr txBox="1">
              <a:spLocks/>
            </p:cNvSpPr>
            <p:nvPr/>
          </p:nvSpPr>
          <p:spPr>
            <a:xfrm flipH="1">
              <a:off x="6786899" y="4589868"/>
              <a:ext cx="449590" cy="262265"/>
            </a:xfrm>
            <a:prstGeom prst="rect">
              <a:avLst/>
            </a:prstGeom>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ts val="750"/>
                </a:spcBef>
                <a:buFont typeface="Arial" panose="020B0604020202020204" pitchFamily="34" charset="0"/>
                <a:buNone/>
              </a:pPr>
              <a:r>
                <a:rPr lang="fa-IR" sz="1600" b="1">
                  <a:solidFill>
                    <a:srgbClr val="C62828"/>
                  </a:solidFill>
                  <a:latin typeface="Source Sans Pro" pitchFamily="34" charset="0"/>
                  <a:ea typeface="Open Sans" pitchFamily="34" charset="0"/>
                  <a:cs typeface="Open Sans" pitchFamily="34" charset="0"/>
                </a:rPr>
                <a:t>18.1</a:t>
              </a:r>
              <a:r>
                <a:rPr lang="en-AU" sz="1600" b="1">
                  <a:solidFill>
                    <a:srgbClr val="C62828"/>
                  </a:solidFill>
                  <a:latin typeface="Source Sans Pro" pitchFamily="34" charset="0"/>
                  <a:ea typeface="Open Sans" pitchFamily="34" charset="0"/>
                  <a:cs typeface="Open Sans" pitchFamily="34" charset="0"/>
                </a:rPr>
                <a:t>%</a:t>
              </a:r>
            </a:p>
          </p:txBody>
        </p:sp>
      </p:grpSp>
      <p:sp>
        <p:nvSpPr>
          <p:cNvPr id="99" name="Donut 98"/>
          <p:cNvSpPr/>
          <p:nvPr/>
        </p:nvSpPr>
        <p:spPr bwMode="auto">
          <a:xfrm>
            <a:off x="5657850" y="5576888"/>
            <a:ext cx="1227138" cy="1120775"/>
          </a:xfrm>
          <a:prstGeom prst="don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tx1"/>
              </a:solidFill>
            </a:endParaRPr>
          </a:p>
        </p:txBody>
      </p:sp>
      <p:sp>
        <p:nvSpPr>
          <p:cNvPr id="4" name="Block Arc 3"/>
          <p:cNvSpPr/>
          <p:nvPr/>
        </p:nvSpPr>
        <p:spPr>
          <a:xfrm>
            <a:off x="5661025" y="5597525"/>
            <a:ext cx="1196975" cy="963613"/>
          </a:xfrm>
          <a:prstGeom prst="blockArc">
            <a:avLst>
              <a:gd name="adj1" fmla="val 10570698"/>
              <a:gd name="adj2" fmla="val 20696819"/>
              <a:gd name="adj3" fmla="val 29140"/>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101" name="Text Placeholder 33"/>
          <p:cNvSpPr txBox="1">
            <a:spLocks/>
          </p:cNvSpPr>
          <p:nvPr/>
        </p:nvSpPr>
        <p:spPr bwMode="auto">
          <a:xfrm flipH="1">
            <a:off x="6858000" y="6413500"/>
            <a:ext cx="777875" cy="401638"/>
          </a:xfrm>
          <a:prstGeom prst="rect">
            <a:avLst/>
          </a:prstGeom>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ts val="750"/>
              </a:spcBef>
              <a:buFont typeface="Arial" panose="020B0604020202020204" pitchFamily="34" charset="0"/>
              <a:buNone/>
            </a:pPr>
            <a:r>
              <a:rPr lang="fa-IR" sz="1600" b="1">
                <a:solidFill>
                  <a:srgbClr val="C62828"/>
                </a:solidFill>
                <a:latin typeface="Source Sans Pro" pitchFamily="34" charset="0"/>
                <a:ea typeface="Open Sans" pitchFamily="34" charset="0"/>
                <a:cs typeface="Open Sans" pitchFamily="34" charset="0"/>
              </a:rPr>
              <a:t>43.8</a:t>
            </a:r>
            <a:r>
              <a:rPr lang="en-AU" sz="1600" b="1">
                <a:solidFill>
                  <a:srgbClr val="C62828"/>
                </a:solidFill>
                <a:latin typeface="Source Sans Pro" pitchFamily="34" charset="0"/>
                <a:ea typeface="Open Sans" pitchFamily="34" charset="0"/>
                <a:cs typeface="Open Sans" pitchFamily="34" charset="0"/>
              </a:rPr>
              <a:t>%</a:t>
            </a:r>
          </a:p>
        </p:txBody>
      </p:sp>
      <p:grpSp>
        <p:nvGrpSpPr>
          <p:cNvPr id="104" name="Group 103"/>
          <p:cNvGrpSpPr>
            <a:grpSpLocks/>
          </p:cNvGrpSpPr>
          <p:nvPr/>
        </p:nvGrpSpPr>
        <p:grpSpPr bwMode="auto">
          <a:xfrm>
            <a:off x="10299700" y="1463675"/>
            <a:ext cx="1974850" cy="1120775"/>
            <a:chOff x="6095998" y="4518341"/>
            <a:chExt cx="1140491" cy="731856"/>
          </a:xfrm>
        </p:grpSpPr>
        <p:grpSp>
          <p:nvGrpSpPr>
            <p:cNvPr id="35862" name="Group 6"/>
            <p:cNvGrpSpPr>
              <a:grpSpLocks/>
            </p:cNvGrpSpPr>
            <p:nvPr/>
          </p:nvGrpSpPr>
          <p:grpSpPr bwMode="auto">
            <a:xfrm>
              <a:off x="6095998" y="4518341"/>
              <a:ext cx="708664" cy="731856"/>
              <a:chOff x="6815964" y="4544568"/>
              <a:chExt cx="802072" cy="779299"/>
            </a:xfrm>
          </p:grpSpPr>
          <p:sp>
            <p:nvSpPr>
              <p:cNvPr id="107" name="Donut 106"/>
              <p:cNvSpPr/>
              <p:nvPr/>
            </p:nvSpPr>
            <p:spPr>
              <a:xfrm>
                <a:off x="6815964" y="4544568"/>
                <a:ext cx="802092" cy="779299"/>
              </a:xfrm>
              <a:prstGeom prst="donu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tx1"/>
                  </a:solidFill>
                </a:endParaRPr>
              </a:p>
            </p:txBody>
          </p:sp>
          <p:sp>
            <p:nvSpPr>
              <p:cNvPr id="108" name="Block Arc 107"/>
              <p:cNvSpPr/>
              <p:nvPr/>
            </p:nvSpPr>
            <p:spPr>
              <a:xfrm>
                <a:off x="6996512" y="4583202"/>
                <a:ext cx="581075" cy="564053"/>
              </a:xfrm>
              <a:prstGeom prst="blockArc">
                <a:avLst>
                  <a:gd name="adj1" fmla="val 16263629"/>
                  <a:gd name="adj2" fmla="val 1303262"/>
                  <a:gd name="adj3" fmla="val 2617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chemeClr val="tx1"/>
                  </a:solidFill>
                </a:endParaRPr>
              </a:p>
            </p:txBody>
          </p:sp>
        </p:grpSp>
        <p:sp>
          <p:nvSpPr>
            <p:cNvPr id="106" name="Text Placeholder 33"/>
            <p:cNvSpPr txBox="1">
              <a:spLocks/>
            </p:cNvSpPr>
            <p:nvPr/>
          </p:nvSpPr>
          <p:spPr>
            <a:xfrm flipH="1">
              <a:off x="6787260" y="4589868"/>
              <a:ext cx="449229" cy="262265"/>
            </a:xfrm>
            <a:prstGeom prst="rect">
              <a:avLst/>
            </a:prstGeom>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defTabSz="6858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ts val="750"/>
                </a:spcBef>
                <a:buFont typeface="Arial" panose="020B0604020202020204" pitchFamily="34" charset="0"/>
                <a:buNone/>
              </a:pPr>
              <a:r>
                <a:rPr lang="fa-IR" sz="1600" b="1">
                  <a:solidFill>
                    <a:srgbClr val="C62828"/>
                  </a:solidFill>
                  <a:latin typeface="Source Sans Pro" pitchFamily="34" charset="0"/>
                  <a:ea typeface="Open Sans" pitchFamily="34" charset="0"/>
                  <a:cs typeface="Open Sans" pitchFamily="34" charset="0"/>
                </a:rPr>
                <a:t>21.9</a:t>
              </a:r>
              <a:r>
                <a:rPr lang="en-AU" sz="1600" b="1">
                  <a:solidFill>
                    <a:srgbClr val="C62828"/>
                  </a:solidFill>
                  <a:latin typeface="Source Sans Pro" pitchFamily="34" charset="0"/>
                  <a:ea typeface="Open Sans" pitchFamily="34" charset="0"/>
                  <a:cs typeface="Open Sans" pitchFamily="34" charset="0"/>
                </a:rPr>
                <a:t>%</a:t>
              </a: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750"/>
                                        <p:tgtEl>
                                          <p:spTgt spid="53"/>
                                        </p:tgtEl>
                                      </p:cBhvr>
                                    </p:animEffect>
                                    <p:anim calcmode="lin" valueType="num">
                                      <p:cBhvr>
                                        <p:cTn id="8" dur="750" fill="hold"/>
                                        <p:tgtEl>
                                          <p:spTgt spid="53"/>
                                        </p:tgtEl>
                                        <p:attrNameLst>
                                          <p:attrName>ppt_x</p:attrName>
                                        </p:attrNameLst>
                                      </p:cBhvr>
                                      <p:tavLst>
                                        <p:tav tm="0">
                                          <p:val>
                                            <p:strVal val="#ppt_x"/>
                                          </p:val>
                                        </p:tav>
                                        <p:tav tm="100000">
                                          <p:val>
                                            <p:strVal val="#ppt_x"/>
                                          </p:val>
                                        </p:tav>
                                      </p:tavLst>
                                    </p:anim>
                                    <p:anim calcmode="lin" valueType="num">
                                      <p:cBhvr>
                                        <p:cTn id="9" dur="750" fill="hold"/>
                                        <p:tgtEl>
                                          <p:spTgt spid="5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12" presetClass="entr" presetSubtype="4"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ppt_y</p:attrName>
                                        </p:attrNameLst>
                                      </p:cBhvr>
                                      <p:tavLst>
                                        <p:tav tm="0">
                                          <p:val>
                                            <p:strVal val="#ppt_y+#ppt_h*1.125000"/>
                                          </p:val>
                                        </p:tav>
                                        <p:tav tm="100000">
                                          <p:val>
                                            <p:strVal val="#ppt_y"/>
                                          </p:val>
                                        </p:tav>
                                      </p:tavLst>
                                    </p:anim>
                                    <p:animEffect transition="in" filter="wipe(up)">
                                      <p:cBhvr>
                                        <p:cTn id="14" dur="500"/>
                                        <p:tgtEl>
                                          <p:spTgt spid="29"/>
                                        </p:tgtEl>
                                      </p:cBhvr>
                                    </p:animEffect>
                                  </p:childTnLst>
                                </p:cTn>
                              </p:par>
                            </p:childTnLst>
                          </p:cTn>
                        </p:par>
                        <p:par>
                          <p:cTn id="15" fill="hold" nodeType="afterGroup">
                            <p:stCondLst>
                              <p:cond delay="1250"/>
                            </p:stCondLst>
                            <p:childTnLst>
                              <p:par>
                                <p:cTn id="16" presetID="22" presetClass="entr" presetSubtype="4"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down)">
                                      <p:cBhvr>
                                        <p:cTn id="18" dur="500"/>
                                        <p:tgtEl>
                                          <p:spTgt spid="37"/>
                                        </p:tgtEl>
                                      </p:cBhvr>
                                    </p:animEffect>
                                  </p:childTnLst>
                                </p:cTn>
                              </p:par>
                            </p:childTnLst>
                          </p:cTn>
                        </p:par>
                        <p:par>
                          <p:cTn id="19" fill="hold" nodeType="afterGroup">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nodeType="afterGroup">
                            <p:stCondLst>
                              <p:cond delay="225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childTnLst>
                          </p:cTn>
                        </p:par>
                        <p:par>
                          <p:cTn id="27" fill="hold" nodeType="afterGroup">
                            <p:stCondLst>
                              <p:cond delay="2750"/>
                            </p:stCondLst>
                            <p:childTnLst>
                              <p:par>
                                <p:cTn id="28" presetID="12" presetClass="entr" presetSubtype="4"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p:tgtEl>
                                          <p:spTgt spid="33"/>
                                        </p:tgtEl>
                                        <p:attrNameLst>
                                          <p:attrName>ppt_y</p:attrName>
                                        </p:attrNameLst>
                                      </p:cBhvr>
                                      <p:tavLst>
                                        <p:tav tm="0">
                                          <p:val>
                                            <p:strVal val="#ppt_y+#ppt_h*1.125000"/>
                                          </p:val>
                                        </p:tav>
                                        <p:tav tm="100000">
                                          <p:val>
                                            <p:strVal val="#ppt_y"/>
                                          </p:val>
                                        </p:tav>
                                      </p:tavLst>
                                    </p:anim>
                                    <p:animEffect transition="in" filter="wipe(up)">
                                      <p:cBhvr>
                                        <p:cTn id="31" dur="500"/>
                                        <p:tgtEl>
                                          <p:spTgt spid="33"/>
                                        </p:tgtEl>
                                      </p:cBhvr>
                                    </p:animEffect>
                                  </p:childTnLst>
                                </p:cTn>
                              </p:par>
                            </p:childTnLst>
                          </p:cTn>
                        </p:par>
                        <p:par>
                          <p:cTn id="32" fill="hold" nodeType="afterGroup">
                            <p:stCondLst>
                              <p:cond delay="3250"/>
                            </p:stCondLst>
                            <p:childTnLst>
                              <p:par>
                                <p:cTn id="33" presetID="10" presetClass="entr" presetSubtype="0"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fade">
                                      <p:cBhvr>
                                        <p:cTn id="35" dur="500"/>
                                        <p:tgtEl>
                                          <p:spTgt spid="88"/>
                                        </p:tgtEl>
                                      </p:cBhvr>
                                    </p:animEffect>
                                  </p:childTnLst>
                                </p:cTn>
                              </p:par>
                            </p:childTnLst>
                          </p:cTn>
                        </p:par>
                        <p:par>
                          <p:cTn id="36" fill="hold" nodeType="afterGroup">
                            <p:stCondLst>
                              <p:cond delay="3750"/>
                            </p:stCondLst>
                            <p:childTnLst>
                              <p:par>
                                <p:cTn id="37" presetID="2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nodeType="afterGroup">
                            <p:stCondLst>
                              <p:cond delay="4250"/>
                            </p:stCondLst>
                            <p:childTnLst>
                              <p:par>
                                <p:cTn id="41" presetID="10"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par>
                          <p:cTn id="44" fill="hold" nodeType="afterGroup">
                            <p:stCondLst>
                              <p:cond delay="4750"/>
                            </p:stCondLst>
                            <p:childTnLst>
                              <p:par>
                                <p:cTn id="45" presetID="12" presetClass="entr" presetSubtype="4"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p:tgtEl>
                                          <p:spTgt spid="45"/>
                                        </p:tgtEl>
                                        <p:attrNameLst>
                                          <p:attrName>ppt_y</p:attrName>
                                        </p:attrNameLst>
                                      </p:cBhvr>
                                      <p:tavLst>
                                        <p:tav tm="0">
                                          <p:val>
                                            <p:strVal val="#ppt_y+#ppt_h*1.125000"/>
                                          </p:val>
                                        </p:tav>
                                        <p:tav tm="100000">
                                          <p:val>
                                            <p:strVal val="#ppt_y"/>
                                          </p:val>
                                        </p:tav>
                                      </p:tavLst>
                                    </p:anim>
                                    <p:animEffect transition="in" filter="wipe(up)">
                                      <p:cBhvr>
                                        <p:cTn id="48" dur="500"/>
                                        <p:tgtEl>
                                          <p:spTgt spid="45"/>
                                        </p:tgtEl>
                                      </p:cBhvr>
                                    </p:animEffect>
                                  </p:childTnLst>
                                </p:cTn>
                              </p:par>
                            </p:childTnLst>
                          </p:cTn>
                        </p:par>
                        <p:par>
                          <p:cTn id="49" fill="hold" nodeType="afterGroup">
                            <p:stCondLst>
                              <p:cond delay="5250"/>
                            </p:stCondLst>
                            <p:childTnLst>
                              <p:par>
                                <p:cTn id="50" presetID="22" presetClass="entr" presetSubtype="4"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childTnLst>
                          </p:cTn>
                        </p:par>
                        <p:par>
                          <p:cTn id="53" fill="hold" nodeType="afterGroup">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500"/>
                                        <p:tgtEl>
                                          <p:spTgt spid="101"/>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0" presetClass="entr" presetSubtype="0"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childTnLst>
                                </p:cTn>
                              </p:par>
                              <p:par>
                                <p:cTn id="67" presetID="10" presetClass="entr" presetSubtype="0" fill="hold"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fade">
                                      <p:cBhvr>
                                        <p:cTn id="69" dur="500"/>
                                        <p:tgtEl>
                                          <p:spTgt spid="99"/>
                                        </p:tgtEl>
                                      </p:cBhvr>
                                    </p:animEffect>
                                  </p:childTnLst>
                                </p:cTn>
                              </p:par>
                            </p:childTnLst>
                          </p:cTn>
                        </p:par>
                        <p:par>
                          <p:cTn id="70" fill="hold" nodeType="afterGroup">
                            <p:stCondLst>
                              <p:cond delay="500"/>
                            </p:stCondLst>
                            <p:childTnLst>
                              <p:par>
                                <p:cTn id="71" presetID="12" presetClass="entr" presetSubtype="4"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additive="base">
                                        <p:cTn id="73" dur="500"/>
                                        <p:tgtEl>
                                          <p:spTgt spid="49"/>
                                        </p:tgtEl>
                                        <p:attrNameLst>
                                          <p:attrName>ppt_y</p:attrName>
                                        </p:attrNameLst>
                                      </p:cBhvr>
                                      <p:tavLst>
                                        <p:tav tm="0">
                                          <p:val>
                                            <p:strVal val="#ppt_y+#ppt_h*1.125000"/>
                                          </p:val>
                                        </p:tav>
                                        <p:tav tm="100000">
                                          <p:val>
                                            <p:strVal val="#ppt_y"/>
                                          </p:val>
                                        </p:tav>
                                      </p:tavLst>
                                    </p:anim>
                                    <p:animEffect transition="in" filter="wipe(up)">
                                      <p:cBhvr>
                                        <p:cTn id="74" dur="500"/>
                                        <p:tgtEl>
                                          <p:spTgt spid="49"/>
                                        </p:tgtEl>
                                      </p:cBhvr>
                                    </p:animEffect>
                                  </p:childTnLst>
                                </p:cTn>
                              </p:par>
                            </p:childTnLst>
                          </p:cTn>
                        </p:par>
                        <p:par>
                          <p:cTn id="75" fill="hold" nodeType="afterGroup">
                            <p:stCondLst>
                              <p:cond delay="1000"/>
                            </p:stCondLst>
                            <p:childTnLst>
                              <p:par>
                                <p:cTn id="76" presetID="22" presetClass="entr" presetSubtype="4"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wipe(down)">
                                      <p:cBhvr>
                                        <p:cTn id="78" dur="500"/>
                                        <p:tgtEl>
                                          <p:spTgt spid="39"/>
                                        </p:tgtEl>
                                      </p:cBhvr>
                                    </p:animEffect>
                                  </p:childTnLst>
                                </p:cTn>
                              </p:par>
                            </p:childTnLst>
                          </p:cTn>
                        </p:par>
                        <p:par>
                          <p:cTn id="79" fill="hold" nodeType="afterGroup">
                            <p:stCondLst>
                              <p:cond delay="1500"/>
                            </p:stCondLst>
                            <p:childTnLst>
                              <p:par>
                                <p:cTn id="80" presetID="22" presetClass="entr" presetSubtype="8"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left)">
                                      <p:cBhvr>
                                        <p:cTn id="82" dur="250"/>
                                        <p:tgtEl>
                                          <p:spTgt spid="28"/>
                                        </p:tgtEl>
                                      </p:cBhvr>
                                    </p:animEffect>
                                  </p:childTnLst>
                                </p:cTn>
                              </p:par>
                            </p:childTnLst>
                          </p:cTn>
                        </p:par>
                        <p:par>
                          <p:cTn id="83" fill="hold" nodeType="afterGroup">
                            <p:stCondLst>
                              <p:cond delay="1750"/>
                            </p:stCondLst>
                            <p:childTnLst>
                              <p:par>
                                <p:cTn id="84" presetID="10" presetClass="entr" presetSubtype="0"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fade">
                                      <p:cBhvr>
                                        <p:cTn id="86" dur="500"/>
                                        <p:tgtEl>
                                          <p:spTgt spid="44"/>
                                        </p:tgtEl>
                                      </p:cBhvr>
                                    </p:animEffect>
                                  </p:childTnLst>
                                </p:cTn>
                              </p:par>
                            </p:childTnLst>
                          </p:cTn>
                        </p:par>
                        <p:par>
                          <p:cTn id="87" fill="hold" nodeType="afterGroup">
                            <p:stCondLst>
                              <p:cond delay="2250"/>
                            </p:stCondLst>
                            <p:childTnLst>
                              <p:par>
                                <p:cTn id="88" presetID="10" presetClass="entr" presetSubtype="0" fill="hold" nodeType="afterEffect">
                                  <p:stCondLst>
                                    <p:cond delay="0"/>
                                  </p:stCondLst>
                                  <p:childTnLst>
                                    <p:set>
                                      <p:cBhvr>
                                        <p:cTn id="89" dur="1" fill="hold">
                                          <p:stCondLst>
                                            <p:cond delay="0"/>
                                          </p:stCondLst>
                                        </p:cTn>
                                        <p:tgtEl>
                                          <p:spTgt spid="104"/>
                                        </p:tgtEl>
                                        <p:attrNameLst>
                                          <p:attrName>style.visibility</p:attrName>
                                        </p:attrNameLst>
                                      </p:cBhvr>
                                      <p:to>
                                        <p:strVal val="visible"/>
                                      </p:to>
                                    </p:set>
                                    <p:animEffect transition="in" filter="fade">
                                      <p:cBhvr>
                                        <p:cTn id="9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53" grpId="0"/>
      <p:bldP spid="1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a:grpSpLocks/>
          </p:cNvGrpSpPr>
          <p:nvPr/>
        </p:nvGrpSpPr>
        <p:grpSpPr bwMode="auto">
          <a:xfrm>
            <a:off x="-26988" y="0"/>
            <a:ext cx="3963988" cy="6858000"/>
            <a:chOff x="4829419" y="0"/>
            <a:chExt cx="2476013" cy="6858000"/>
          </a:xfrm>
        </p:grpSpPr>
        <p:sp>
          <p:nvSpPr>
            <p:cNvPr id="15" name="Shape 762"/>
            <p:cNvSpPr/>
            <p:nvPr/>
          </p:nvSpPr>
          <p:spPr>
            <a:xfrm>
              <a:off x="4829419" y="0"/>
              <a:ext cx="2476013" cy="6858000"/>
            </a:xfrm>
            <a:prstGeom prst="rect">
              <a:avLst/>
            </a:prstGeom>
            <a:solidFill>
              <a:schemeClr val="accent3">
                <a:alpha val="89962"/>
              </a:schemeClr>
            </a:solidFill>
            <a:ln w="12700">
              <a:miter lim="400000"/>
            </a:ln>
          </p:spPr>
          <p:txBody>
            <a:bodyPr lIns="0" tIns="0" rIns="0" bIns="0" anchor="ctr"/>
            <a:lstStyle/>
            <a:p>
              <a:pPr eaLnBrk="1" fontAlgn="auto" hangingPunct="1">
                <a:spcBef>
                  <a:spcPts val="0"/>
                </a:spcBef>
                <a:spcAft>
                  <a:spcPts val="0"/>
                </a:spcAft>
                <a:defRPr sz="3200">
                  <a:solidFill>
                    <a:srgbClr val="FFFFFF"/>
                  </a:solidFill>
                </a:defRPr>
              </a:pPr>
              <a:endParaRPr sz="4267">
                <a:solidFill>
                  <a:srgbClr val="FFFFFF"/>
                </a:solidFill>
                <a:latin typeface="+mn-lt"/>
              </a:endParaRPr>
            </a:p>
          </p:txBody>
        </p:sp>
        <p:sp>
          <p:nvSpPr>
            <p:cNvPr id="16" name="Shape 776"/>
            <p:cNvSpPr/>
            <p:nvPr/>
          </p:nvSpPr>
          <p:spPr>
            <a:xfrm>
              <a:off x="5857703" y="3275013"/>
              <a:ext cx="365899" cy="307975"/>
            </a:xfrm>
            <a:prstGeom prst="rect">
              <a:avLst/>
            </a:prstGeom>
            <a:noFill/>
            <a:ln w="12700" cap="flat">
              <a:noFill/>
              <a:miter lim="400000"/>
            </a:ln>
            <a:effectLst/>
            <a:extLst>
              <a:ext uri="{C572A759-6A51-4108-AA02-DFA0A04FC94B}"/>
            </a:extLst>
          </p:spPr>
          <p:txBody>
            <a:bodyPr wrap="none" lIns="0" tIns="0" rIns="0" bIns="0">
              <a:spAutoFit/>
            </a:bodyPr>
            <a:lstStyle/>
            <a:p>
              <a:pPr algn="ctr" eaLnBrk="1" fontAlgn="auto" hangingPunct="1">
                <a:spcBef>
                  <a:spcPts val="0"/>
                </a:spcBef>
                <a:spcAft>
                  <a:spcPts val="0"/>
                </a:spcAft>
                <a:defRPr sz="1800"/>
              </a:pPr>
              <a:r>
                <a:rPr lang="fa-IR" sz="2000" b="1" spc="-43"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Semibold"/>
                </a:rPr>
                <a:t>مسکن</a:t>
              </a:r>
              <a:endParaRPr lang="en-US" sz="2000" spc="-36"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Medium"/>
              </a:endParaRPr>
            </a:p>
          </p:txBody>
        </p:sp>
        <p:sp>
          <p:nvSpPr>
            <p:cNvPr id="36895" name="Shape 778"/>
            <p:cNvSpPr>
              <a:spLocks noChangeArrowheads="1"/>
            </p:cNvSpPr>
            <p:nvPr/>
          </p:nvSpPr>
          <p:spPr bwMode="auto">
            <a:xfrm>
              <a:off x="5759068" y="3659444"/>
              <a:ext cx="563953" cy="32588"/>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sz="3200">
                <a:solidFill>
                  <a:schemeClr val="bg1"/>
                </a:solidFill>
                <a:latin typeface="Raleway" pitchFamily="34" charset="0"/>
                <a:ea typeface="Raleway" pitchFamily="34" charset="0"/>
                <a:cs typeface="Raleway" pitchFamily="34" charset="0"/>
              </a:endParaRPr>
            </a:p>
          </p:txBody>
        </p:sp>
        <p:grpSp>
          <p:nvGrpSpPr>
            <p:cNvPr id="36896" name="Group 20"/>
            <p:cNvGrpSpPr>
              <a:grpSpLocks/>
            </p:cNvGrpSpPr>
            <p:nvPr/>
          </p:nvGrpSpPr>
          <p:grpSpPr bwMode="auto">
            <a:xfrm>
              <a:off x="5361837" y="1386090"/>
              <a:ext cx="1463387" cy="1463675"/>
              <a:chOff x="437357" y="1386090"/>
              <a:chExt cx="1463387" cy="1463675"/>
            </a:xfrm>
          </p:grpSpPr>
          <p:sp>
            <p:nvSpPr>
              <p:cNvPr id="23" name="Oval 22"/>
              <p:cNvSpPr/>
              <p:nvPr/>
            </p:nvSpPr>
            <p:spPr>
              <a:xfrm>
                <a:off x="437426" y="1385888"/>
                <a:ext cx="1463594" cy="14636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3"/>
              <p:cNvSpPr/>
              <p:nvPr/>
            </p:nvSpPr>
            <p:spPr>
              <a:xfrm>
                <a:off x="532619" y="1477963"/>
                <a:ext cx="1281141" cy="1279525"/>
              </a:xfrm>
              <a:prstGeom prst="ellipse">
                <a:avLst/>
              </a:prstGeom>
              <a:solidFill>
                <a:schemeClr val="bg1">
                  <a:alpha val="5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4"/>
              <p:cNvSpPr/>
              <p:nvPr/>
            </p:nvSpPr>
            <p:spPr>
              <a:xfrm>
                <a:off x="710115" y="1663700"/>
                <a:ext cx="914251"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3600" dirty="0">
                    <a:solidFill>
                      <a:schemeClr val="tx1">
                        <a:lumMod val="75000"/>
                        <a:lumOff val="25000"/>
                      </a:schemeClr>
                    </a:solidFill>
                    <a:cs typeface="A Negaar" panose="00000700000000000000" pitchFamily="2" charset="-78"/>
                  </a:rPr>
                  <a:t>3</a:t>
                </a:r>
                <a:endParaRPr lang="en-US" sz="3600" dirty="0">
                  <a:solidFill>
                    <a:schemeClr val="tx1">
                      <a:lumMod val="75000"/>
                      <a:lumOff val="25000"/>
                    </a:schemeClr>
                  </a:solidFill>
                  <a:cs typeface="A Negaar" panose="00000700000000000000" pitchFamily="2" charset="-78"/>
                </a:endParaRPr>
              </a:p>
            </p:txBody>
          </p:sp>
        </p:grpSp>
      </p:grpSp>
      <p:grpSp>
        <p:nvGrpSpPr>
          <p:cNvPr id="38" name="Group 37"/>
          <p:cNvGrpSpPr>
            <a:grpSpLocks/>
          </p:cNvGrpSpPr>
          <p:nvPr/>
        </p:nvGrpSpPr>
        <p:grpSpPr bwMode="auto">
          <a:xfrm>
            <a:off x="3925888" y="0"/>
            <a:ext cx="4024312" cy="6858000"/>
            <a:chOff x="7292628" y="0"/>
            <a:chExt cx="2476013" cy="6858000"/>
          </a:xfrm>
        </p:grpSpPr>
        <p:sp>
          <p:nvSpPr>
            <p:cNvPr id="39" name="Shape 763"/>
            <p:cNvSpPr/>
            <p:nvPr/>
          </p:nvSpPr>
          <p:spPr>
            <a:xfrm>
              <a:off x="7292628" y="0"/>
              <a:ext cx="2476013" cy="6858000"/>
            </a:xfrm>
            <a:prstGeom prst="rect">
              <a:avLst/>
            </a:prstGeom>
            <a:solidFill>
              <a:schemeClr val="accent4">
                <a:alpha val="89962"/>
              </a:schemeClr>
            </a:solidFill>
            <a:ln w="12700">
              <a:miter lim="400000"/>
            </a:ln>
          </p:spPr>
          <p:txBody>
            <a:bodyPr lIns="0" tIns="0" rIns="0" bIns="0" anchor="ctr"/>
            <a:lstStyle/>
            <a:p>
              <a:pPr algn="ctr" eaLnBrk="1" fontAlgn="auto" hangingPunct="1">
                <a:spcBef>
                  <a:spcPts val="0"/>
                </a:spcBef>
                <a:spcAft>
                  <a:spcPts val="0"/>
                </a:spcAft>
                <a:defRPr sz="3200">
                  <a:solidFill>
                    <a:srgbClr val="FFFFFF"/>
                  </a:solidFill>
                </a:defRPr>
              </a:pPr>
              <a:endParaRPr sz="4267">
                <a:solidFill>
                  <a:srgbClr val="FFFFFF"/>
                </a:solidFill>
                <a:latin typeface="+mn-lt"/>
              </a:endParaRPr>
            </a:p>
          </p:txBody>
        </p:sp>
        <p:sp>
          <p:nvSpPr>
            <p:cNvPr id="40" name="Shape 781"/>
            <p:cNvSpPr/>
            <p:nvPr/>
          </p:nvSpPr>
          <p:spPr>
            <a:xfrm>
              <a:off x="8052525" y="3201988"/>
              <a:ext cx="948406" cy="307975"/>
            </a:xfrm>
            <a:prstGeom prst="rect">
              <a:avLst/>
            </a:prstGeom>
            <a:noFill/>
            <a:ln w="12700" cap="flat">
              <a:noFill/>
              <a:miter lim="400000"/>
            </a:ln>
            <a:effectLst/>
            <a:extLst>
              <a:ext uri="{C572A759-6A51-4108-AA02-DFA0A04FC94B}"/>
            </a:extLst>
          </p:spPr>
          <p:txBody>
            <a:bodyPr wrap="none" lIns="0" tIns="0" rIns="0" bIns="0">
              <a:spAutoFit/>
            </a:bodyPr>
            <a:lstStyle/>
            <a:p>
              <a:pPr algn="ctr" eaLnBrk="1" fontAlgn="auto" hangingPunct="1">
                <a:spcBef>
                  <a:spcPts val="0"/>
                </a:spcBef>
                <a:spcAft>
                  <a:spcPts val="0"/>
                </a:spcAft>
                <a:defRPr sz="1800"/>
              </a:pPr>
              <a:r>
                <a:rPr lang="fa-IR" sz="2000" b="1" spc="-43"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Semibold"/>
                </a:rPr>
                <a:t>روند ساخت و ساز</a:t>
              </a:r>
              <a:endParaRPr lang="en-US" sz="2000" spc="-36"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Medium"/>
              </a:endParaRPr>
            </a:p>
          </p:txBody>
        </p:sp>
        <p:sp>
          <p:nvSpPr>
            <p:cNvPr id="36888" name="Shape 783"/>
            <p:cNvSpPr>
              <a:spLocks noChangeArrowheads="1"/>
            </p:cNvSpPr>
            <p:nvPr/>
          </p:nvSpPr>
          <p:spPr bwMode="auto">
            <a:xfrm>
              <a:off x="8279740" y="3641054"/>
              <a:ext cx="563953" cy="32588"/>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sz="3200">
                <a:solidFill>
                  <a:schemeClr val="bg1"/>
                </a:solidFill>
                <a:latin typeface="Raleway" pitchFamily="34" charset="0"/>
                <a:ea typeface="Raleway" pitchFamily="34" charset="0"/>
                <a:cs typeface="Raleway" pitchFamily="34" charset="0"/>
              </a:endParaRPr>
            </a:p>
          </p:txBody>
        </p:sp>
        <p:grpSp>
          <p:nvGrpSpPr>
            <p:cNvPr id="36889" name="Group 44"/>
            <p:cNvGrpSpPr>
              <a:grpSpLocks/>
            </p:cNvGrpSpPr>
            <p:nvPr/>
          </p:nvGrpSpPr>
          <p:grpSpPr bwMode="auto">
            <a:xfrm>
              <a:off x="7790723" y="1340056"/>
              <a:ext cx="1464326" cy="1463675"/>
              <a:chOff x="407047" y="1340056"/>
              <a:chExt cx="1464326" cy="1463675"/>
            </a:xfrm>
          </p:grpSpPr>
          <p:sp>
            <p:nvSpPr>
              <p:cNvPr id="47" name="Oval 46"/>
              <p:cNvSpPr/>
              <p:nvPr/>
            </p:nvSpPr>
            <p:spPr>
              <a:xfrm>
                <a:off x="407085" y="1339850"/>
                <a:ext cx="1464120" cy="146367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8" name="Oval 47"/>
              <p:cNvSpPr/>
              <p:nvPr/>
            </p:nvSpPr>
            <p:spPr>
              <a:xfrm>
                <a:off x="502805" y="1431925"/>
                <a:ext cx="1281471" cy="1279525"/>
              </a:xfrm>
              <a:prstGeom prst="ellipse">
                <a:avLst/>
              </a:prstGeom>
              <a:solidFill>
                <a:schemeClr val="bg1">
                  <a:alpha val="5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9" name="Oval 48"/>
              <p:cNvSpPr/>
              <p:nvPr/>
            </p:nvSpPr>
            <p:spPr>
              <a:xfrm>
                <a:off x="680570" y="1617663"/>
                <a:ext cx="914220"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3600" dirty="0">
                    <a:solidFill>
                      <a:schemeClr val="tx1">
                        <a:lumMod val="75000"/>
                        <a:lumOff val="25000"/>
                      </a:schemeClr>
                    </a:solidFill>
                    <a:cs typeface="A Negaar" panose="00000700000000000000" pitchFamily="2" charset="-78"/>
                  </a:rPr>
                  <a:t>2</a:t>
                </a:r>
                <a:endParaRPr lang="en-US" sz="3600" dirty="0">
                  <a:solidFill>
                    <a:schemeClr val="tx1">
                      <a:lumMod val="75000"/>
                      <a:lumOff val="25000"/>
                    </a:schemeClr>
                  </a:solidFill>
                  <a:cs typeface="A Negaar" panose="00000700000000000000" pitchFamily="2" charset="-78"/>
                </a:endParaRPr>
              </a:p>
            </p:txBody>
          </p:sp>
        </p:grpSp>
      </p:grpSp>
      <p:grpSp>
        <p:nvGrpSpPr>
          <p:cNvPr id="50" name="Group 49"/>
          <p:cNvGrpSpPr>
            <a:grpSpLocks/>
          </p:cNvGrpSpPr>
          <p:nvPr/>
        </p:nvGrpSpPr>
        <p:grpSpPr bwMode="auto">
          <a:xfrm>
            <a:off x="7950200" y="6350"/>
            <a:ext cx="4256088" cy="6858000"/>
            <a:chOff x="9741063" y="-50800"/>
            <a:chExt cx="2476013" cy="6858000"/>
          </a:xfrm>
        </p:grpSpPr>
        <p:sp>
          <p:nvSpPr>
            <p:cNvPr id="51" name="Shape 764"/>
            <p:cNvSpPr/>
            <p:nvPr/>
          </p:nvSpPr>
          <p:spPr>
            <a:xfrm>
              <a:off x="9741063" y="-50800"/>
              <a:ext cx="2476013" cy="6858000"/>
            </a:xfrm>
            <a:prstGeom prst="rect">
              <a:avLst/>
            </a:prstGeom>
            <a:solidFill>
              <a:schemeClr val="accent5">
                <a:alpha val="89962"/>
              </a:schemeClr>
            </a:solidFill>
            <a:ln w="12700">
              <a:miter lim="400000"/>
            </a:ln>
          </p:spPr>
          <p:txBody>
            <a:bodyPr lIns="0" tIns="0" rIns="0" bIns="0" anchor="ctr"/>
            <a:lstStyle/>
            <a:p>
              <a:pPr eaLnBrk="1" fontAlgn="auto" hangingPunct="1">
                <a:spcBef>
                  <a:spcPts val="0"/>
                </a:spcBef>
                <a:spcAft>
                  <a:spcPts val="0"/>
                </a:spcAft>
                <a:defRPr sz="3200">
                  <a:solidFill>
                    <a:srgbClr val="FFFFFF"/>
                  </a:solidFill>
                </a:defRPr>
              </a:pPr>
              <a:endParaRPr sz="4267">
                <a:solidFill>
                  <a:srgbClr val="FFFFFF"/>
                </a:solidFill>
                <a:latin typeface="+mn-lt"/>
              </a:endParaRPr>
            </a:p>
          </p:txBody>
        </p:sp>
        <p:sp>
          <p:nvSpPr>
            <p:cNvPr id="52" name="Shape 786"/>
            <p:cNvSpPr/>
            <p:nvPr/>
          </p:nvSpPr>
          <p:spPr>
            <a:xfrm>
              <a:off x="10346906" y="3213100"/>
              <a:ext cx="1256939" cy="307975"/>
            </a:xfrm>
            <a:prstGeom prst="rect">
              <a:avLst/>
            </a:prstGeom>
            <a:noFill/>
            <a:ln w="12700" cap="flat">
              <a:noFill/>
              <a:miter lim="400000"/>
            </a:ln>
            <a:effectLst/>
            <a:extLst>
              <a:ext uri="{C572A759-6A51-4108-AA02-DFA0A04FC94B}"/>
            </a:extLst>
          </p:spPr>
          <p:txBody>
            <a:bodyPr wrap="none" lIns="0" tIns="0" rIns="0" bIns="0">
              <a:spAutoFit/>
            </a:bodyPr>
            <a:lstStyle/>
            <a:p>
              <a:pPr algn="ctr" eaLnBrk="1" fontAlgn="auto" hangingPunct="1">
                <a:spcBef>
                  <a:spcPts val="0"/>
                </a:spcBef>
                <a:spcAft>
                  <a:spcPts val="0"/>
                </a:spcAft>
                <a:defRPr sz="1800"/>
              </a:pPr>
              <a:r>
                <a:rPr lang="fa-IR" sz="2000" b="1" spc="-43"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Semibold"/>
                </a:rPr>
                <a:t>مساحت محدوده کالبدی</a:t>
              </a:r>
              <a:endParaRPr lang="en-US" spc="-36" dirty="0">
                <a:solidFill>
                  <a:schemeClr val="bg1"/>
                </a:solidFill>
                <a:latin typeface="Roboto Black" panose="02000000000000000000" pitchFamily="2" charset="0"/>
                <a:ea typeface="Roboto Black" panose="02000000000000000000" pitchFamily="2" charset="0"/>
                <a:cs typeface="A Negaar" panose="00000700000000000000" pitchFamily="2" charset="-78"/>
                <a:sym typeface="Rajdhani Medium"/>
              </a:endParaRPr>
            </a:p>
          </p:txBody>
        </p:sp>
        <p:sp>
          <p:nvSpPr>
            <p:cNvPr id="36880" name="Shape 787"/>
            <p:cNvSpPr>
              <a:spLocks noChangeArrowheads="1"/>
            </p:cNvSpPr>
            <p:nvPr/>
          </p:nvSpPr>
          <p:spPr bwMode="auto">
            <a:xfrm>
              <a:off x="9929867" y="3940446"/>
              <a:ext cx="2068979" cy="332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ts val="1375"/>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افزایش مساحت محدوده کالبدی نقاط شهری </a:t>
              </a:r>
              <a:endParaRPr lang="en-US" sz="1600">
                <a:solidFill>
                  <a:schemeClr val="bg1"/>
                </a:solidFill>
                <a:latin typeface="Poppins Light"/>
                <a:ea typeface="Poppins Light"/>
                <a:cs typeface="B Yekan" panose="00000400000000000000" pitchFamily="2" charset="-78"/>
              </a:endParaRPr>
            </a:p>
          </p:txBody>
        </p:sp>
        <p:sp>
          <p:nvSpPr>
            <p:cNvPr id="36881" name="Shape 788"/>
            <p:cNvSpPr>
              <a:spLocks noChangeArrowheads="1"/>
            </p:cNvSpPr>
            <p:nvPr/>
          </p:nvSpPr>
          <p:spPr bwMode="auto">
            <a:xfrm>
              <a:off x="10741593" y="3564397"/>
              <a:ext cx="563953" cy="32588"/>
            </a:xfrm>
            <a:prstGeom prst="rect">
              <a:avLst/>
            </a:pr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en-US" sz="3200">
                <a:solidFill>
                  <a:schemeClr val="bg1"/>
                </a:solidFill>
                <a:latin typeface="Raleway" pitchFamily="34" charset="0"/>
                <a:ea typeface="Raleway" pitchFamily="34" charset="0"/>
                <a:cs typeface="Raleway" pitchFamily="34" charset="0"/>
              </a:endParaRPr>
            </a:p>
          </p:txBody>
        </p:sp>
        <p:grpSp>
          <p:nvGrpSpPr>
            <p:cNvPr id="36882" name="Group 56"/>
            <p:cNvGrpSpPr>
              <a:grpSpLocks/>
            </p:cNvGrpSpPr>
            <p:nvPr/>
          </p:nvGrpSpPr>
          <p:grpSpPr bwMode="auto">
            <a:xfrm>
              <a:off x="10246853" y="1264195"/>
              <a:ext cx="1463387" cy="1462088"/>
              <a:chOff x="413445" y="1303381"/>
              <a:chExt cx="1463387" cy="1462088"/>
            </a:xfrm>
          </p:grpSpPr>
          <p:sp>
            <p:nvSpPr>
              <p:cNvPr id="59" name="Oval 58"/>
              <p:cNvSpPr/>
              <p:nvPr/>
            </p:nvSpPr>
            <p:spPr>
              <a:xfrm>
                <a:off x="413755" y="1302836"/>
                <a:ext cx="1462888" cy="146208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Oval 59"/>
              <p:cNvSpPr/>
              <p:nvPr/>
            </p:nvSpPr>
            <p:spPr>
              <a:xfrm>
                <a:off x="508880" y="1394911"/>
                <a:ext cx="1280951" cy="1277938"/>
              </a:xfrm>
              <a:prstGeom prst="ellipse">
                <a:avLst/>
              </a:prstGeom>
              <a:solidFill>
                <a:schemeClr val="bg1">
                  <a:alpha val="5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1" name="Oval 60"/>
              <p:cNvSpPr/>
              <p:nvPr/>
            </p:nvSpPr>
            <p:spPr>
              <a:xfrm>
                <a:off x="686200" y="1580649"/>
                <a:ext cx="914305" cy="914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a-IR" sz="3600" dirty="0">
                    <a:solidFill>
                      <a:schemeClr val="tx1">
                        <a:lumMod val="75000"/>
                        <a:lumOff val="25000"/>
                      </a:schemeClr>
                    </a:solidFill>
                    <a:cs typeface="A Negaar" panose="00000700000000000000" pitchFamily="2" charset="-78"/>
                  </a:rPr>
                  <a:t>1</a:t>
                </a:r>
                <a:endParaRPr lang="en-US" sz="3600" dirty="0">
                  <a:solidFill>
                    <a:schemeClr val="tx1">
                      <a:lumMod val="75000"/>
                      <a:lumOff val="25000"/>
                    </a:schemeClr>
                  </a:solidFill>
                  <a:cs typeface="A Negaar" panose="00000700000000000000" pitchFamily="2" charset="-78"/>
                </a:endParaRPr>
              </a:p>
            </p:txBody>
          </p:sp>
        </p:grpSp>
      </p:grpSp>
      <p:sp>
        <p:nvSpPr>
          <p:cNvPr id="62" name="Freeform 61"/>
          <p:cNvSpPr/>
          <p:nvPr/>
        </p:nvSpPr>
        <p:spPr>
          <a:xfrm>
            <a:off x="1588" y="17463"/>
            <a:ext cx="12203112" cy="1123950"/>
          </a:xfrm>
          <a:custGeom>
            <a:avLst/>
            <a:gdLst>
              <a:gd name="connsiteX0" fmla="*/ 9159875 w 12203112"/>
              <a:gd name="connsiteY0" fmla="*/ 12700 h 2321719"/>
              <a:gd name="connsiteX1" fmla="*/ 12203112 w 12203112"/>
              <a:gd name="connsiteY1" fmla="*/ 12700 h 2321719"/>
              <a:gd name="connsiteX2" fmla="*/ 12203112 w 12203112"/>
              <a:gd name="connsiteY2" fmla="*/ 2303462 h 2321719"/>
              <a:gd name="connsiteX3" fmla="*/ 9162254 w 12203112"/>
              <a:gd name="connsiteY3" fmla="*/ 2303462 h 2321719"/>
              <a:gd name="connsiteX4" fmla="*/ 9162254 w 12203112"/>
              <a:gd name="connsiteY4" fmla="*/ 2321719 h 2321719"/>
              <a:gd name="connsiteX5" fmla="*/ 6093617 w 12203112"/>
              <a:gd name="connsiteY5" fmla="*/ 2321719 h 2321719"/>
              <a:gd name="connsiteX6" fmla="*/ 6093617 w 12203112"/>
              <a:gd name="connsiteY6" fmla="*/ 30957 h 2321719"/>
              <a:gd name="connsiteX7" fmla="*/ 9159875 w 12203112"/>
              <a:gd name="connsiteY7" fmla="*/ 30957 h 2321719"/>
              <a:gd name="connsiteX8" fmla="*/ 0 w 12203112"/>
              <a:gd name="connsiteY8" fmla="*/ 0 h 2321719"/>
              <a:gd name="connsiteX9" fmla="*/ 3049587 w 12203112"/>
              <a:gd name="connsiteY9" fmla="*/ 0 h 2321719"/>
              <a:gd name="connsiteX10" fmla="*/ 3049587 w 12203112"/>
              <a:gd name="connsiteY10" fmla="*/ 19883 h 2321719"/>
              <a:gd name="connsiteX11" fmla="*/ 6092824 w 12203112"/>
              <a:gd name="connsiteY11" fmla="*/ 19883 h 2321719"/>
              <a:gd name="connsiteX12" fmla="*/ 6092824 w 12203112"/>
              <a:gd name="connsiteY12" fmla="*/ 2310645 h 2321719"/>
              <a:gd name="connsiteX13" fmla="*/ 3041649 w 12203112"/>
              <a:gd name="connsiteY13" fmla="*/ 2310645 h 2321719"/>
              <a:gd name="connsiteX14" fmla="*/ 3041649 w 12203112"/>
              <a:gd name="connsiteY14" fmla="*/ 2298700 h 2321719"/>
              <a:gd name="connsiteX15" fmla="*/ 0 w 12203112"/>
              <a:gd name="connsiteY15" fmla="*/ 2298700 h 23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03112" h="2321719">
                <a:moveTo>
                  <a:pt x="9159875" y="12700"/>
                </a:moveTo>
                <a:lnTo>
                  <a:pt x="12203112" y="12700"/>
                </a:lnTo>
                <a:lnTo>
                  <a:pt x="12203112" y="2303462"/>
                </a:lnTo>
                <a:lnTo>
                  <a:pt x="9162254" y="2303462"/>
                </a:lnTo>
                <a:lnTo>
                  <a:pt x="9162254" y="2321719"/>
                </a:lnTo>
                <a:lnTo>
                  <a:pt x="6093617" y="2321719"/>
                </a:lnTo>
                <a:lnTo>
                  <a:pt x="6093617" y="30957"/>
                </a:lnTo>
                <a:lnTo>
                  <a:pt x="9159875" y="30957"/>
                </a:lnTo>
                <a:close/>
                <a:moveTo>
                  <a:pt x="0" y="0"/>
                </a:moveTo>
                <a:lnTo>
                  <a:pt x="3049587" y="0"/>
                </a:lnTo>
                <a:lnTo>
                  <a:pt x="3049587" y="19883"/>
                </a:lnTo>
                <a:lnTo>
                  <a:pt x="6092824" y="19883"/>
                </a:lnTo>
                <a:lnTo>
                  <a:pt x="6092824" y="2310645"/>
                </a:lnTo>
                <a:lnTo>
                  <a:pt x="3041649" y="2310645"/>
                </a:lnTo>
                <a:lnTo>
                  <a:pt x="3041649" y="2298700"/>
                </a:lnTo>
                <a:lnTo>
                  <a:pt x="0" y="2298700"/>
                </a:lnTo>
                <a:close/>
              </a:path>
            </a:pathLst>
          </a:cu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63" name="Rectangle 62"/>
          <p:cNvSpPr>
            <a:spLocks noChangeArrowheads="1"/>
          </p:cNvSpPr>
          <p:nvPr/>
        </p:nvSpPr>
        <p:spPr bwMode="auto">
          <a:xfrm>
            <a:off x="2895600" y="263525"/>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a:solidFill>
                  <a:schemeClr val="bg1"/>
                </a:solidFill>
                <a:latin typeface="Khandevane" panose="02000506000000020002" pitchFamily="2" charset="-78"/>
                <a:cs typeface="Khandevane" panose="02000506000000020002" pitchFamily="2" charset="-78"/>
              </a:rPr>
              <a:t>تحلیل بخش کالبدی – فضایی عسلویه</a:t>
            </a:r>
            <a:endParaRPr lang="en-US" sz="3600" b="1">
              <a:solidFill>
                <a:schemeClr val="bg1"/>
              </a:solidFill>
              <a:latin typeface="Khandevane" panose="02000506000000020002" pitchFamily="2" charset="-78"/>
              <a:cs typeface="Khandevane" panose="02000506000000020002" pitchFamily="2" charset="-78"/>
            </a:endParaRPr>
          </a:p>
        </p:txBody>
      </p:sp>
      <p:sp>
        <p:nvSpPr>
          <p:cNvPr id="36871" name="Shape 787"/>
          <p:cNvSpPr>
            <a:spLocks noChangeArrowheads="1"/>
          </p:cNvSpPr>
          <p:nvPr/>
        </p:nvSpPr>
        <p:spPr bwMode="auto">
          <a:xfrm>
            <a:off x="8274050" y="4437063"/>
            <a:ext cx="35575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00000"/>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ضریب همبستگی 0.960 بین میزان جمعیت و مساحت محدوده</a:t>
            </a:r>
            <a:endParaRPr lang="en-US" sz="1600">
              <a:solidFill>
                <a:schemeClr val="bg1"/>
              </a:solidFill>
              <a:latin typeface="Poppins Light"/>
              <a:ea typeface="Poppins Light"/>
              <a:cs typeface="B Yekan" panose="00000400000000000000" pitchFamily="2" charset="-78"/>
            </a:endParaRPr>
          </a:p>
        </p:txBody>
      </p:sp>
      <p:sp>
        <p:nvSpPr>
          <p:cNvPr id="36872" name="Shape 787"/>
          <p:cNvSpPr>
            <a:spLocks noChangeArrowheads="1"/>
          </p:cNvSpPr>
          <p:nvPr/>
        </p:nvSpPr>
        <p:spPr bwMode="auto">
          <a:xfrm>
            <a:off x="8293100" y="5141913"/>
            <a:ext cx="35575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00000"/>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طی سال های 1385-1395 مساحت محدوده های شهری حدود 4 برابر شده است.</a:t>
            </a:r>
            <a:endParaRPr lang="en-US" sz="1600">
              <a:solidFill>
                <a:schemeClr val="bg1"/>
              </a:solidFill>
              <a:latin typeface="Poppins Light"/>
              <a:ea typeface="Poppins Light"/>
              <a:cs typeface="B Yekan" panose="00000400000000000000" pitchFamily="2" charset="-78"/>
            </a:endParaRPr>
          </a:p>
        </p:txBody>
      </p:sp>
      <p:sp>
        <p:nvSpPr>
          <p:cNvPr id="36873" name="Shape 787"/>
          <p:cNvSpPr>
            <a:spLocks noChangeArrowheads="1"/>
          </p:cNvSpPr>
          <p:nvPr/>
        </p:nvSpPr>
        <p:spPr bwMode="auto">
          <a:xfrm>
            <a:off x="4210050" y="3898900"/>
            <a:ext cx="3556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ts val="1375"/>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تعداد 1523 پروانه ساختمانی صادر شده در بخش عسلویه  طی سال های 1385-1395</a:t>
            </a:r>
            <a:endParaRPr lang="en-US" sz="1600">
              <a:solidFill>
                <a:schemeClr val="bg1"/>
              </a:solidFill>
              <a:latin typeface="Poppins Light"/>
              <a:ea typeface="Poppins Light"/>
              <a:cs typeface="B Yekan" panose="00000400000000000000" pitchFamily="2" charset="-78"/>
            </a:endParaRPr>
          </a:p>
        </p:txBody>
      </p:sp>
      <p:sp>
        <p:nvSpPr>
          <p:cNvPr id="36874" name="Shape 787"/>
          <p:cNvSpPr>
            <a:spLocks noChangeArrowheads="1"/>
          </p:cNvSpPr>
          <p:nvPr/>
        </p:nvSpPr>
        <p:spPr bwMode="auto">
          <a:xfrm>
            <a:off x="4475163" y="4651375"/>
            <a:ext cx="3556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ts val="1375"/>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گسترش شهر از سمت شمال شرق</a:t>
            </a:r>
            <a:endParaRPr lang="en-US" sz="1600">
              <a:solidFill>
                <a:schemeClr val="bg1"/>
              </a:solidFill>
              <a:latin typeface="Poppins Light"/>
              <a:ea typeface="Poppins Light"/>
              <a:cs typeface="B Yekan" panose="00000400000000000000" pitchFamily="2" charset="-78"/>
            </a:endParaRPr>
          </a:p>
        </p:txBody>
      </p:sp>
      <p:sp>
        <p:nvSpPr>
          <p:cNvPr id="36875" name="Shape 787"/>
          <p:cNvSpPr>
            <a:spLocks noChangeArrowheads="1"/>
          </p:cNvSpPr>
          <p:nvPr/>
        </p:nvSpPr>
        <p:spPr bwMode="auto">
          <a:xfrm>
            <a:off x="-212725" y="3851275"/>
            <a:ext cx="4310063"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ts val="1375"/>
              </a:lnSpc>
              <a:spcBef>
                <a:spcPct val="0"/>
              </a:spcBef>
              <a:buFontTx/>
              <a:buNone/>
            </a:pPr>
            <a:r>
              <a:rPr lang="fa-IR" sz="1600">
                <a:solidFill>
                  <a:schemeClr val="bg1"/>
                </a:solidFill>
                <a:latin typeface="Source Sans Pro Light" pitchFamily="34" charset="0"/>
                <a:cs typeface="B Yekan" panose="00000400000000000000" pitchFamily="2" charset="-78"/>
              </a:rPr>
              <a:t> کاربری مسکونی = بیشترین سطح اراضی نقاط شهری</a:t>
            </a:r>
            <a:endParaRPr lang="en-US" sz="1600">
              <a:solidFill>
                <a:schemeClr val="bg1"/>
              </a:solidFill>
              <a:latin typeface="Poppins Light"/>
              <a:ea typeface="Poppins Light"/>
              <a:cs typeface="B Yekan" panose="00000400000000000000" pitchFamily="2" charset="-78"/>
            </a:endParaRPr>
          </a:p>
        </p:txBody>
      </p:sp>
      <p:sp>
        <p:nvSpPr>
          <p:cNvPr id="36876" name="Shape 787"/>
          <p:cNvSpPr>
            <a:spLocks noChangeArrowheads="1"/>
          </p:cNvSpPr>
          <p:nvPr/>
        </p:nvSpPr>
        <p:spPr bwMode="auto">
          <a:xfrm>
            <a:off x="-73025" y="4335463"/>
            <a:ext cx="407193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ts val="1375"/>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 افزایش تعداد مسکن های گروهی در نقاط شهری</a:t>
            </a:r>
            <a:endParaRPr lang="en-US" sz="1600">
              <a:solidFill>
                <a:schemeClr val="bg1"/>
              </a:solidFill>
              <a:latin typeface="Poppins Light"/>
              <a:ea typeface="Poppins Light"/>
              <a:cs typeface="B Yekan" panose="00000400000000000000" pitchFamily="2" charset="-78"/>
            </a:endParaRPr>
          </a:p>
        </p:txBody>
      </p:sp>
      <p:sp>
        <p:nvSpPr>
          <p:cNvPr id="36877" name="Shape 787"/>
          <p:cNvSpPr>
            <a:spLocks noChangeArrowheads="1"/>
          </p:cNvSpPr>
          <p:nvPr/>
        </p:nvSpPr>
        <p:spPr bwMode="auto">
          <a:xfrm>
            <a:off x="-165100" y="4810125"/>
            <a:ext cx="4071938"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7733" tIns="67733" rIns="67733" bIns="67733" anchor="ctr">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ts val="1375"/>
              </a:lnSpc>
              <a:spcBef>
                <a:spcPct val="0"/>
              </a:spcBef>
              <a:buFont typeface="Wingdings" panose="05000000000000000000" pitchFamily="2" charset="2"/>
              <a:buChar char="q"/>
            </a:pPr>
            <a:r>
              <a:rPr lang="fa-IR" sz="1600">
                <a:solidFill>
                  <a:schemeClr val="bg1"/>
                </a:solidFill>
                <a:latin typeface="Source Sans Pro Light" pitchFamily="34" charset="0"/>
                <a:cs typeface="B Yekan" panose="00000400000000000000" pitchFamily="2" charset="-78"/>
              </a:rPr>
              <a:t>افزایش 149 درصدی مسکن های ساخته شده در این بخش</a:t>
            </a:r>
            <a:endParaRPr lang="en-US" sz="1600">
              <a:solidFill>
                <a:schemeClr val="bg1"/>
              </a:solidFill>
              <a:latin typeface="Poppins Light"/>
              <a:ea typeface="Poppins Light"/>
              <a:cs typeface="B Yekan" panose="00000400000000000000" pitchFamily="2" charset="-78"/>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2000"/>
                                        <p:tgtEl>
                                          <p:spTgt spid="62"/>
                                        </p:tgtEl>
                                      </p:cBhvr>
                                    </p:animEffect>
                                  </p:childTnLst>
                                </p:cTn>
                              </p:par>
                            </p:childTnLst>
                          </p:cTn>
                        </p:par>
                        <p:par>
                          <p:cTn id="8" fill="hold" nodeType="afterGroup">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2000"/>
                                        <p:tgtEl>
                                          <p:spTgt spid="63"/>
                                        </p:tgtEl>
                                      </p:cBhvr>
                                    </p:animEffect>
                                    <p:anim calcmode="lin" valueType="num">
                                      <p:cBhvr>
                                        <p:cTn id="12" dur="2000" fill="hold"/>
                                        <p:tgtEl>
                                          <p:spTgt spid="63"/>
                                        </p:tgtEl>
                                        <p:attrNameLst>
                                          <p:attrName>ppt_x</p:attrName>
                                        </p:attrNameLst>
                                      </p:cBhvr>
                                      <p:tavLst>
                                        <p:tav tm="0">
                                          <p:val>
                                            <p:strVal val="#ppt_x"/>
                                          </p:val>
                                        </p:tav>
                                        <p:tav tm="100000">
                                          <p:val>
                                            <p:strVal val="#ppt_x"/>
                                          </p:val>
                                        </p:tav>
                                      </p:tavLst>
                                    </p:anim>
                                    <p:anim calcmode="lin" valueType="num">
                                      <p:cBhvr>
                                        <p:cTn id="13" dur="2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Block Arc 42"/>
          <p:cNvSpPr/>
          <p:nvPr/>
        </p:nvSpPr>
        <p:spPr>
          <a:xfrm flipV="1">
            <a:off x="1487488" y="2871788"/>
            <a:ext cx="1778000" cy="1778000"/>
          </a:xfrm>
          <a:prstGeom prst="blockArc">
            <a:avLst>
              <a:gd name="adj1" fmla="val 10733322"/>
              <a:gd name="adj2" fmla="val 88981"/>
              <a:gd name="adj3" fmla="val 1625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4" name="Block Arc 43"/>
          <p:cNvSpPr/>
          <p:nvPr/>
        </p:nvSpPr>
        <p:spPr>
          <a:xfrm>
            <a:off x="2976563" y="2871788"/>
            <a:ext cx="1778000" cy="1778000"/>
          </a:xfrm>
          <a:prstGeom prst="blockArc">
            <a:avLst>
              <a:gd name="adj1" fmla="val 10800000"/>
              <a:gd name="adj2" fmla="val 88983"/>
              <a:gd name="adj3" fmla="val 1625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5" name="Block Arc 44"/>
          <p:cNvSpPr/>
          <p:nvPr/>
        </p:nvSpPr>
        <p:spPr>
          <a:xfrm flipV="1">
            <a:off x="4467225" y="2871788"/>
            <a:ext cx="1778000" cy="1778000"/>
          </a:xfrm>
          <a:prstGeom prst="blockArc">
            <a:avLst>
              <a:gd name="adj1" fmla="val 10800000"/>
              <a:gd name="adj2" fmla="val 88983"/>
              <a:gd name="adj3" fmla="val 1625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6" name="Block Arc 45"/>
          <p:cNvSpPr/>
          <p:nvPr/>
        </p:nvSpPr>
        <p:spPr>
          <a:xfrm>
            <a:off x="5957888" y="2871788"/>
            <a:ext cx="1776412" cy="1778000"/>
          </a:xfrm>
          <a:prstGeom prst="blockArc">
            <a:avLst>
              <a:gd name="adj1" fmla="val 10800000"/>
              <a:gd name="adj2" fmla="val 88983"/>
              <a:gd name="adj3" fmla="val 1625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7" name="Block Arc 46"/>
          <p:cNvSpPr/>
          <p:nvPr/>
        </p:nvSpPr>
        <p:spPr>
          <a:xfrm flipV="1">
            <a:off x="7446963" y="2871788"/>
            <a:ext cx="1778000" cy="1778000"/>
          </a:xfrm>
          <a:prstGeom prst="blockArc">
            <a:avLst>
              <a:gd name="adj1" fmla="val 10800000"/>
              <a:gd name="adj2" fmla="val 88983"/>
              <a:gd name="adj3" fmla="val 1625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8" name="Block Arc 47"/>
          <p:cNvSpPr/>
          <p:nvPr/>
        </p:nvSpPr>
        <p:spPr>
          <a:xfrm>
            <a:off x="8937625" y="2871788"/>
            <a:ext cx="1778000" cy="1778000"/>
          </a:xfrm>
          <a:prstGeom prst="blockArc">
            <a:avLst>
              <a:gd name="adj1" fmla="val 10800000"/>
              <a:gd name="adj2" fmla="val 86446"/>
              <a:gd name="adj3" fmla="val 1526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chemeClr val="tx1"/>
              </a:solidFill>
            </a:endParaRPr>
          </a:p>
        </p:txBody>
      </p:sp>
      <p:sp>
        <p:nvSpPr>
          <p:cNvPr id="49" name="Oval 48"/>
          <p:cNvSpPr/>
          <p:nvPr/>
        </p:nvSpPr>
        <p:spPr>
          <a:xfrm>
            <a:off x="3443288" y="3360738"/>
            <a:ext cx="835025" cy="833437"/>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0" name="Oval 49"/>
          <p:cNvSpPr/>
          <p:nvPr/>
        </p:nvSpPr>
        <p:spPr>
          <a:xfrm>
            <a:off x="6443663" y="3360738"/>
            <a:ext cx="835025" cy="833437"/>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1" name="Oval 50"/>
          <p:cNvSpPr/>
          <p:nvPr/>
        </p:nvSpPr>
        <p:spPr>
          <a:xfrm>
            <a:off x="4954588" y="3352800"/>
            <a:ext cx="833437" cy="833438"/>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2" name="Oval 51"/>
          <p:cNvSpPr/>
          <p:nvPr/>
        </p:nvSpPr>
        <p:spPr>
          <a:xfrm>
            <a:off x="1970088" y="3352800"/>
            <a:ext cx="835025" cy="833438"/>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3" name="Oval 52"/>
          <p:cNvSpPr/>
          <p:nvPr/>
        </p:nvSpPr>
        <p:spPr>
          <a:xfrm>
            <a:off x="7908925" y="3343275"/>
            <a:ext cx="833438" cy="835025"/>
          </a:xfrm>
          <a:prstGeom prst="ellipse">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4" name="Oval 53"/>
          <p:cNvSpPr/>
          <p:nvPr/>
        </p:nvSpPr>
        <p:spPr>
          <a:xfrm>
            <a:off x="9409113" y="3343275"/>
            <a:ext cx="833437" cy="835025"/>
          </a:xfrm>
          <a:prstGeom prst="ellipse">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6" name="Rectangle 55"/>
          <p:cNvSpPr/>
          <p:nvPr/>
        </p:nvSpPr>
        <p:spPr>
          <a:xfrm>
            <a:off x="1487488" y="2016125"/>
            <a:ext cx="277812" cy="1752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7" name="Rectangle 56"/>
          <p:cNvSpPr/>
          <p:nvPr/>
        </p:nvSpPr>
        <p:spPr>
          <a:xfrm rot="5400000">
            <a:off x="732631" y="983457"/>
            <a:ext cx="287337" cy="177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59" name="Rectangle 58"/>
          <p:cNvSpPr/>
          <p:nvPr/>
        </p:nvSpPr>
        <p:spPr>
          <a:xfrm>
            <a:off x="10458450" y="3760788"/>
            <a:ext cx="257175" cy="184626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60" name="Rectangle 59"/>
          <p:cNvSpPr/>
          <p:nvPr/>
        </p:nvSpPr>
        <p:spPr>
          <a:xfrm rot="5400000">
            <a:off x="11181556" y="4883944"/>
            <a:ext cx="287338" cy="1733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61" name="Rectangle 60"/>
          <p:cNvSpPr>
            <a:spLocks noChangeArrowheads="1"/>
          </p:cNvSpPr>
          <p:nvPr/>
        </p:nvSpPr>
        <p:spPr bwMode="auto">
          <a:xfrm>
            <a:off x="2209800" y="3506788"/>
            <a:ext cx="400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a:solidFill>
                  <a:schemeClr val="accent1"/>
                </a:solidFill>
                <a:latin typeface="linea-basic-10" pitchFamily="49" charset="0"/>
                <a:ea typeface="linea-basic-10" pitchFamily="49" charset="0"/>
                <a:cs typeface="B Yekan" panose="00000400000000000000" pitchFamily="2" charset="-78"/>
              </a:rPr>
              <a:t>1</a:t>
            </a:r>
            <a:endParaRPr lang="en-US" sz="1800">
              <a:solidFill>
                <a:schemeClr val="accent1"/>
              </a:solidFill>
              <a:ea typeface="linea-basic-10" pitchFamily="49" charset="0"/>
              <a:cs typeface="B Yekan" panose="00000400000000000000" pitchFamily="2" charset="-78"/>
            </a:endParaRPr>
          </a:p>
        </p:txBody>
      </p:sp>
      <p:sp>
        <p:nvSpPr>
          <p:cNvPr id="62" name="Rectangle 61"/>
          <p:cNvSpPr>
            <a:spLocks noChangeArrowheads="1"/>
          </p:cNvSpPr>
          <p:nvPr/>
        </p:nvSpPr>
        <p:spPr bwMode="auto">
          <a:xfrm>
            <a:off x="3670300" y="3516313"/>
            <a:ext cx="396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fa-IR">
                <a:solidFill>
                  <a:schemeClr val="accent1"/>
                </a:solidFill>
                <a:latin typeface="linea-basic-10" pitchFamily="49" charset="0"/>
                <a:ea typeface="linea-basic-10" pitchFamily="49" charset="0"/>
                <a:cs typeface="B Yekan" panose="00000400000000000000" pitchFamily="2" charset="-78"/>
              </a:rPr>
              <a:t>2</a:t>
            </a:r>
            <a:endParaRPr lang="en-US">
              <a:solidFill>
                <a:schemeClr val="accent1"/>
              </a:solidFill>
              <a:ea typeface="linea-basic-10" pitchFamily="49" charset="0"/>
              <a:cs typeface="B Yekan" panose="00000400000000000000" pitchFamily="2" charset="-78"/>
            </a:endParaRPr>
          </a:p>
        </p:txBody>
      </p:sp>
      <p:sp>
        <p:nvSpPr>
          <p:cNvPr id="63" name="Rectangle 62"/>
          <p:cNvSpPr>
            <a:spLocks noChangeArrowheads="1"/>
          </p:cNvSpPr>
          <p:nvPr/>
        </p:nvSpPr>
        <p:spPr bwMode="auto">
          <a:xfrm>
            <a:off x="5170488" y="3508375"/>
            <a:ext cx="396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fa-IR" sz="2800">
                <a:solidFill>
                  <a:schemeClr val="accent1"/>
                </a:solidFill>
                <a:latin typeface="linea-basic-10" pitchFamily="49" charset="0"/>
                <a:ea typeface="linea-basic-10" pitchFamily="49" charset="0"/>
                <a:cs typeface="B Yekan" panose="00000400000000000000" pitchFamily="2" charset="-78"/>
              </a:rPr>
              <a:t>3</a:t>
            </a:r>
            <a:endParaRPr lang="en-US" sz="2800">
              <a:solidFill>
                <a:schemeClr val="accent1"/>
              </a:solidFill>
              <a:ea typeface="linea-basic-10" pitchFamily="49" charset="0"/>
              <a:cs typeface="B Yekan" panose="00000400000000000000" pitchFamily="2" charset="-78"/>
            </a:endParaRPr>
          </a:p>
        </p:txBody>
      </p:sp>
      <p:sp>
        <p:nvSpPr>
          <p:cNvPr id="64" name="Rectangle 63"/>
          <p:cNvSpPr>
            <a:spLocks noChangeArrowheads="1"/>
          </p:cNvSpPr>
          <p:nvPr/>
        </p:nvSpPr>
        <p:spPr bwMode="auto">
          <a:xfrm>
            <a:off x="6672263" y="3503613"/>
            <a:ext cx="396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fa-IR" sz="2800">
                <a:solidFill>
                  <a:schemeClr val="accent1"/>
                </a:solidFill>
                <a:latin typeface="linea-basic-10" pitchFamily="49" charset="0"/>
                <a:ea typeface="linea-basic-10" pitchFamily="49" charset="0"/>
                <a:cs typeface="B Yekan" panose="00000400000000000000" pitchFamily="2" charset="-78"/>
              </a:rPr>
              <a:t>4</a:t>
            </a:r>
            <a:endParaRPr lang="en-US" sz="2800">
              <a:solidFill>
                <a:schemeClr val="accent1"/>
              </a:solidFill>
              <a:ea typeface="linea-basic-10" pitchFamily="49" charset="0"/>
              <a:cs typeface="B Yekan" panose="00000400000000000000" pitchFamily="2" charset="-78"/>
            </a:endParaRPr>
          </a:p>
        </p:txBody>
      </p:sp>
      <p:sp>
        <p:nvSpPr>
          <p:cNvPr id="65" name="Rectangle 64"/>
          <p:cNvSpPr>
            <a:spLocks noChangeArrowheads="1"/>
          </p:cNvSpPr>
          <p:nvPr/>
        </p:nvSpPr>
        <p:spPr bwMode="auto">
          <a:xfrm>
            <a:off x="8115300" y="3490913"/>
            <a:ext cx="396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fa-IR" sz="2800">
                <a:solidFill>
                  <a:schemeClr val="accent1"/>
                </a:solidFill>
                <a:latin typeface="linea-basic-10" pitchFamily="49" charset="0"/>
                <a:ea typeface="linea-basic-10" pitchFamily="49" charset="0"/>
                <a:cs typeface="B Yekan" panose="00000400000000000000" pitchFamily="2" charset="-78"/>
              </a:rPr>
              <a:t>5</a:t>
            </a:r>
            <a:endParaRPr lang="en-US" sz="2800">
              <a:solidFill>
                <a:schemeClr val="accent1"/>
              </a:solidFill>
              <a:ea typeface="linea-basic-10" pitchFamily="49" charset="0"/>
              <a:cs typeface="B Yekan" panose="00000400000000000000" pitchFamily="2" charset="-78"/>
            </a:endParaRPr>
          </a:p>
        </p:txBody>
      </p:sp>
      <p:sp>
        <p:nvSpPr>
          <p:cNvPr id="66" name="Rectangle 65"/>
          <p:cNvSpPr>
            <a:spLocks noChangeArrowheads="1"/>
          </p:cNvSpPr>
          <p:nvPr/>
        </p:nvSpPr>
        <p:spPr bwMode="auto">
          <a:xfrm>
            <a:off x="9655175" y="3516313"/>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fa-IR" sz="2800">
                <a:solidFill>
                  <a:schemeClr val="accent1"/>
                </a:solidFill>
                <a:latin typeface="linea-basic-10" pitchFamily="49" charset="0"/>
                <a:ea typeface="linea-basic-10" pitchFamily="49" charset="0"/>
                <a:cs typeface="B Yekan" panose="00000400000000000000" pitchFamily="2" charset="-78"/>
              </a:rPr>
              <a:t>6</a:t>
            </a:r>
            <a:endParaRPr lang="en-US" sz="2800">
              <a:solidFill>
                <a:schemeClr val="accent1"/>
              </a:solidFill>
              <a:ea typeface="linea-basic-10" pitchFamily="49" charset="0"/>
              <a:cs typeface="B Yekan" panose="00000400000000000000" pitchFamily="2" charset="-78"/>
            </a:endParaRPr>
          </a:p>
        </p:txBody>
      </p:sp>
      <p:sp>
        <p:nvSpPr>
          <p:cNvPr id="68" name="Rectangle 67"/>
          <p:cNvSpPr>
            <a:spLocks noChangeArrowheads="1"/>
          </p:cNvSpPr>
          <p:nvPr/>
        </p:nvSpPr>
        <p:spPr bwMode="auto">
          <a:xfrm>
            <a:off x="941388" y="4803775"/>
            <a:ext cx="25955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ارتقا وضعیت مسکن و بافت کالبدی</a:t>
            </a:r>
            <a:endParaRPr lang="en-US" sz="1400" b="1">
              <a:solidFill>
                <a:srgbClr val="656D78"/>
              </a:solidFill>
              <a:latin typeface="Source Sans Pro Light" pitchFamily="34" charset="0"/>
              <a:cs typeface="B Yekan" panose="00000400000000000000" pitchFamily="2" charset="-78"/>
            </a:endParaRPr>
          </a:p>
        </p:txBody>
      </p:sp>
      <p:cxnSp>
        <p:nvCxnSpPr>
          <p:cNvPr id="38" name="Straight Connector 37"/>
          <p:cNvCxnSpPr/>
          <p:nvPr/>
        </p:nvCxnSpPr>
        <p:spPr>
          <a:xfrm>
            <a:off x="5969000" y="858838"/>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3" name="Rectangle 32"/>
          <p:cNvSpPr>
            <a:spLocks noChangeArrowheads="1"/>
          </p:cNvSpPr>
          <p:nvPr/>
        </p:nvSpPr>
        <p:spPr bwMode="auto">
          <a:xfrm>
            <a:off x="784225" y="330200"/>
            <a:ext cx="9913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b="1">
                <a:solidFill>
                  <a:srgbClr val="656D78"/>
                </a:solidFill>
                <a:latin typeface="Khandevane" panose="02000506000000020002" pitchFamily="2" charset="-78"/>
                <a:cs typeface="Khandevane" panose="02000506000000020002" pitchFamily="2" charset="-78"/>
              </a:rPr>
              <a:t>پیامد های کالبدی – فضایی منطقه اقتصادی پارس جنوبی بر بخش عسلویه</a:t>
            </a:r>
            <a:endParaRPr lang="en-US" b="1">
              <a:latin typeface="Khandevane" panose="02000506000000020002" pitchFamily="2" charset="-78"/>
              <a:cs typeface="Khandevane" panose="02000506000000020002" pitchFamily="2" charset="-78"/>
            </a:endParaRPr>
          </a:p>
        </p:txBody>
      </p:sp>
      <p:sp>
        <p:nvSpPr>
          <p:cNvPr id="34" name="Rectangle 33"/>
          <p:cNvSpPr>
            <a:spLocks noChangeArrowheads="1"/>
          </p:cNvSpPr>
          <p:nvPr/>
        </p:nvSpPr>
        <p:spPr bwMode="auto">
          <a:xfrm>
            <a:off x="942975" y="5187950"/>
            <a:ext cx="2595563"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وضعیت مسکن و بافت </a:t>
            </a:r>
            <a:r>
              <a:rPr lang="fa-IR" sz="1300" b="1" dirty="0" smtClean="0">
                <a:solidFill>
                  <a:schemeClr val="accent6"/>
                </a:solidFill>
                <a:latin typeface="Source Sans Pro Light" pitchFamily="34" charset="0"/>
                <a:cs typeface="B Yekan" panose="00000400000000000000" pitchFamily="2" charset="-78"/>
              </a:rPr>
              <a:t>15 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
        <p:nvSpPr>
          <p:cNvPr id="35" name="Rectangle 34"/>
          <p:cNvSpPr>
            <a:spLocks noChangeArrowheads="1"/>
          </p:cNvSpPr>
          <p:nvPr/>
        </p:nvSpPr>
        <p:spPr bwMode="auto">
          <a:xfrm>
            <a:off x="2359025" y="2305050"/>
            <a:ext cx="25955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دسترسی به خدمات رفاهی</a:t>
            </a:r>
            <a:endParaRPr lang="en-US" sz="1400" b="1">
              <a:solidFill>
                <a:srgbClr val="656D78"/>
              </a:solidFill>
              <a:latin typeface="Source Sans Pro Light" pitchFamily="34" charset="0"/>
              <a:cs typeface="B Yekan" panose="00000400000000000000" pitchFamily="2" charset="-78"/>
            </a:endParaRPr>
          </a:p>
        </p:txBody>
      </p:sp>
      <p:sp>
        <p:nvSpPr>
          <p:cNvPr id="39" name="Rectangle 38"/>
          <p:cNvSpPr>
            <a:spLocks noChangeArrowheads="1"/>
          </p:cNvSpPr>
          <p:nvPr/>
        </p:nvSpPr>
        <p:spPr bwMode="auto">
          <a:xfrm>
            <a:off x="2249488" y="1238250"/>
            <a:ext cx="2595562"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دسترسی به خدمات رفاهی </a:t>
            </a:r>
            <a:r>
              <a:rPr lang="fa-IR" sz="1300" b="1" dirty="0" smtClean="0">
                <a:solidFill>
                  <a:schemeClr val="accent6"/>
                </a:solidFill>
                <a:latin typeface="Source Sans Pro Light" pitchFamily="34" charset="0"/>
                <a:cs typeface="B Yekan" panose="00000400000000000000" pitchFamily="2" charset="-78"/>
              </a:rPr>
              <a:t>10درصد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
        <p:nvSpPr>
          <p:cNvPr id="40" name="Rectangle 39"/>
          <p:cNvSpPr>
            <a:spLocks noChangeArrowheads="1"/>
          </p:cNvSpPr>
          <p:nvPr/>
        </p:nvSpPr>
        <p:spPr bwMode="auto">
          <a:xfrm>
            <a:off x="4048125" y="4803775"/>
            <a:ext cx="25955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ایجاد و گسترش راه های ارتباطی</a:t>
            </a:r>
            <a:endParaRPr lang="en-US" sz="1400" b="1">
              <a:solidFill>
                <a:srgbClr val="656D78"/>
              </a:solidFill>
              <a:latin typeface="Source Sans Pro Light" pitchFamily="34" charset="0"/>
              <a:cs typeface="B Yekan" panose="00000400000000000000" pitchFamily="2" charset="-78"/>
            </a:endParaRPr>
          </a:p>
        </p:txBody>
      </p:sp>
      <p:sp>
        <p:nvSpPr>
          <p:cNvPr id="41" name="Rectangle 40"/>
          <p:cNvSpPr>
            <a:spLocks noChangeArrowheads="1"/>
          </p:cNvSpPr>
          <p:nvPr/>
        </p:nvSpPr>
        <p:spPr bwMode="auto">
          <a:xfrm>
            <a:off x="4048125" y="5251450"/>
            <a:ext cx="2595563"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ایجاد و گسترش راه ها  </a:t>
            </a:r>
            <a:r>
              <a:rPr lang="fa-IR" sz="1300" b="1" dirty="0" smtClean="0">
                <a:solidFill>
                  <a:schemeClr val="accent6"/>
                </a:solidFill>
                <a:latin typeface="Source Sans Pro Light" pitchFamily="34" charset="0"/>
                <a:cs typeface="B Yekan" panose="00000400000000000000" pitchFamily="2" charset="-78"/>
              </a:rPr>
              <a:t>13درصد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
        <p:nvSpPr>
          <p:cNvPr id="42" name="Rectangle 41"/>
          <p:cNvSpPr>
            <a:spLocks noChangeArrowheads="1"/>
          </p:cNvSpPr>
          <p:nvPr/>
        </p:nvSpPr>
        <p:spPr bwMode="auto">
          <a:xfrm>
            <a:off x="5170488" y="2308225"/>
            <a:ext cx="294481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ایجاد و گسترش مراکز خرید و عرضه کالا</a:t>
            </a:r>
            <a:endParaRPr lang="en-US" sz="1400" b="1">
              <a:solidFill>
                <a:srgbClr val="656D78"/>
              </a:solidFill>
              <a:latin typeface="Source Sans Pro Light" pitchFamily="34" charset="0"/>
              <a:cs typeface="B Yekan" panose="00000400000000000000" pitchFamily="2" charset="-78"/>
            </a:endParaRPr>
          </a:p>
        </p:txBody>
      </p:sp>
      <p:sp>
        <p:nvSpPr>
          <p:cNvPr id="55" name="Rectangle 54"/>
          <p:cNvSpPr>
            <a:spLocks noChangeArrowheads="1"/>
          </p:cNvSpPr>
          <p:nvPr/>
        </p:nvSpPr>
        <p:spPr bwMode="auto">
          <a:xfrm>
            <a:off x="5410200" y="1179513"/>
            <a:ext cx="2595563"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ایجاد و گسترش مراکز خرید </a:t>
            </a:r>
            <a:r>
              <a:rPr lang="fa-IR" sz="1300" b="1" dirty="0" smtClean="0">
                <a:solidFill>
                  <a:schemeClr val="accent6"/>
                </a:solidFill>
                <a:latin typeface="Source Sans Pro Light" pitchFamily="34" charset="0"/>
                <a:cs typeface="B Yekan" panose="00000400000000000000" pitchFamily="2" charset="-78"/>
              </a:rPr>
              <a:t>17 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
        <p:nvSpPr>
          <p:cNvPr id="58" name="Rectangle 57"/>
          <p:cNvSpPr>
            <a:spLocks noChangeArrowheads="1"/>
          </p:cNvSpPr>
          <p:nvPr/>
        </p:nvSpPr>
        <p:spPr bwMode="auto">
          <a:xfrm>
            <a:off x="7046913" y="4837113"/>
            <a:ext cx="259397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افزایش مراکز بهداشتی - درمانی</a:t>
            </a:r>
            <a:endParaRPr lang="en-US" sz="1400" b="1">
              <a:solidFill>
                <a:srgbClr val="656D78"/>
              </a:solidFill>
              <a:latin typeface="Source Sans Pro Light" pitchFamily="34" charset="0"/>
              <a:cs typeface="B Yekan" panose="00000400000000000000" pitchFamily="2" charset="-78"/>
            </a:endParaRPr>
          </a:p>
        </p:txBody>
      </p:sp>
      <p:sp>
        <p:nvSpPr>
          <p:cNvPr id="73" name="Rectangle 72"/>
          <p:cNvSpPr>
            <a:spLocks noChangeArrowheads="1"/>
          </p:cNvSpPr>
          <p:nvPr/>
        </p:nvSpPr>
        <p:spPr bwMode="auto">
          <a:xfrm>
            <a:off x="7046913" y="5284788"/>
            <a:ext cx="2593975"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افزایش مراکز بهداشتی – درمانی   </a:t>
            </a:r>
            <a:r>
              <a:rPr lang="fa-IR" sz="1300" b="1" dirty="0" smtClean="0">
                <a:solidFill>
                  <a:schemeClr val="accent6"/>
                </a:solidFill>
                <a:latin typeface="Source Sans Pro Light" pitchFamily="34" charset="0"/>
                <a:cs typeface="B Yekan" panose="00000400000000000000" pitchFamily="2" charset="-78"/>
              </a:rPr>
              <a:t>20 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
        <p:nvSpPr>
          <p:cNvPr id="74" name="Rectangle 73"/>
          <p:cNvSpPr>
            <a:spLocks noChangeArrowheads="1"/>
          </p:cNvSpPr>
          <p:nvPr/>
        </p:nvSpPr>
        <p:spPr bwMode="auto">
          <a:xfrm>
            <a:off x="8597900" y="2265363"/>
            <a:ext cx="29448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50000"/>
              </a:lnSpc>
              <a:spcBef>
                <a:spcPct val="0"/>
              </a:spcBef>
              <a:buFontTx/>
              <a:buNone/>
            </a:pPr>
            <a:r>
              <a:rPr lang="fa-IR" sz="1400" b="1">
                <a:solidFill>
                  <a:srgbClr val="656D78"/>
                </a:solidFill>
                <a:latin typeface="Source Sans Pro Light" pitchFamily="34" charset="0"/>
                <a:cs typeface="B Yekan" panose="00000400000000000000" pitchFamily="2" charset="-78"/>
              </a:rPr>
              <a:t>افزایش امکانات آموزشی</a:t>
            </a:r>
            <a:endParaRPr lang="en-US" sz="1400" b="1">
              <a:solidFill>
                <a:srgbClr val="656D78"/>
              </a:solidFill>
              <a:latin typeface="Source Sans Pro Light" pitchFamily="34" charset="0"/>
              <a:cs typeface="B Yekan" panose="00000400000000000000" pitchFamily="2" charset="-78"/>
            </a:endParaRPr>
          </a:p>
        </p:txBody>
      </p:sp>
      <p:sp>
        <p:nvSpPr>
          <p:cNvPr id="75" name="Rectangle 74"/>
          <p:cNvSpPr>
            <a:spLocks noChangeArrowheads="1"/>
          </p:cNvSpPr>
          <p:nvPr/>
        </p:nvSpPr>
        <p:spPr bwMode="auto">
          <a:xfrm>
            <a:off x="8837613" y="1136650"/>
            <a:ext cx="2595562"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defRPr/>
            </a:pPr>
            <a:r>
              <a:rPr lang="fa-IR" sz="1300" dirty="0" smtClean="0">
                <a:solidFill>
                  <a:srgbClr val="656D78"/>
                </a:solidFill>
                <a:latin typeface="Source Sans Pro Light" pitchFamily="34" charset="0"/>
                <a:cs typeface="B Yekan" panose="00000400000000000000" pitchFamily="2" charset="-78"/>
              </a:rPr>
              <a:t>میزان اثربخشی این توسعه بر روی افزایش امکانات آموزشی </a:t>
            </a:r>
            <a:r>
              <a:rPr lang="fa-IR" sz="1300" b="1" dirty="0" smtClean="0">
                <a:solidFill>
                  <a:schemeClr val="accent6"/>
                </a:solidFill>
                <a:latin typeface="Source Sans Pro Light" pitchFamily="34" charset="0"/>
                <a:cs typeface="B Yekan" panose="00000400000000000000" pitchFamily="2" charset="-78"/>
              </a:rPr>
              <a:t>25 درصد </a:t>
            </a:r>
            <a:r>
              <a:rPr lang="fa-IR" sz="1300" dirty="0" smtClean="0">
                <a:solidFill>
                  <a:srgbClr val="656D78"/>
                </a:solidFill>
                <a:latin typeface="Source Sans Pro Light" pitchFamily="34" charset="0"/>
                <a:cs typeface="B Yekan" panose="00000400000000000000" pitchFamily="2" charset="-78"/>
              </a:rPr>
              <a:t>می باشد. 	</a:t>
            </a:r>
            <a:endParaRPr lang="en-US" sz="1300" dirty="0" smtClean="0">
              <a:solidFill>
                <a:srgbClr val="656D78"/>
              </a:solidFill>
              <a:latin typeface="Source Sans Pro Light" pitchFamily="34" charset="0"/>
              <a:cs typeface="B Yekan" panose="00000400000000000000" pitchFamily="2" charset="-78"/>
            </a:endParaRPr>
          </a:p>
        </p:txBody>
      </p:sp>
    </p:spTree>
  </p:cSld>
  <p:clrMapOvr>
    <a:masterClrMapping/>
  </p:clrMapOvr>
  <p:transition spd="med" advTm="300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anim calcmode="lin" valueType="num">
                                      <p:cBhvr>
                                        <p:cTn id="8" dur="750" fill="hold"/>
                                        <p:tgtEl>
                                          <p:spTgt spid="33"/>
                                        </p:tgtEl>
                                        <p:attrNameLst>
                                          <p:attrName>ppt_x</p:attrName>
                                        </p:attrNameLst>
                                      </p:cBhvr>
                                      <p:tavLst>
                                        <p:tav tm="0">
                                          <p:val>
                                            <p:strVal val="#ppt_x"/>
                                          </p:val>
                                        </p:tav>
                                        <p:tav tm="100000">
                                          <p:val>
                                            <p:strVal val="#ppt_x"/>
                                          </p:val>
                                        </p:tav>
                                      </p:tavLst>
                                    </p:anim>
                                    <p:anim calcmode="lin" valueType="num">
                                      <p:cBhvr>
                                        <p:cTn id="9" dur="750" fill="hold"/>
                                        <p:tgtEl>
                                          <p:spTgt spid="3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250"/>
                                        <p:tgtEl>
                                          <p:spTgt spid="38"/>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up)">
                                      <p:cBhvr>
                                        <p:cTn id="21" dur="500"/>
                                        <p:tgtEl>
                                          <p:spTgt spid="56"/>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500"/>
                                        <p:tgtEl>
                                          <p:spTgt spid="43"/>
                                        </p:tgtEl>
                                      </p:cBhvr>
                                    </p:animEffect>
                                  </p:childTnLst>
                                </p:cTn>
                              </p:par>
                            </p:childTnLst>
                          </p:cTn>
                        </p:par>
                        <p:par>
                          <p:cTn id="26" fill="hold" nodeType="afterGroup">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fltVal val="0"/>
                                          </p:val>
                                        </p:tav>
                                        <p:tav tm="100000">
                                          <p:val>
                                            <p:strVal val="#ppt_w"/>
                                          </p:val>
                                        </p:tav>
                                      </p:tavLst>
                                    </p:anim>
                                    <p:anim calcmode="lin" valueType="num">
                                      <p:cBhvr>
                                        <p:cTn id="30" dur="500" fill="hold"/>
                                        <p:tgtEl>
                                          <p:spTgt spid="52"/>
                                        </p:tgtEl>
                                        <p:attrNameLst>
                                          <p:attrName>ppt_h</p:attrName>
                                        </p:attrNameLst>
                                      </p:cBhvr>
                                      <p:tavLst>
                                        <p:tav tm="0">
                                          <p:val>
                                            <p:fltVal val="0"/>
                                          </p:val>
                                        </p:tav>
                                        <p:tav tm="100000">
                                          <p:val>
                                            <p:strVal val="#ppt_h"/>
                                          </p:val>
                                        </p:tav>
                                      </p:tavLst>
                                    </p:anim>
                                    <p:animEffect transition="in" filter="fade">
                                      <p:cBhvr>
                                        <p:cTn id="31" dur="500"/>
                                        <p:tgtEl>
                                          <p:spTgt spid="52"/>
                                        </p:tgtEl>
                                      </p:cBhvr>
                                    </p:animEffect>
                                  </p:childTnLst>
                                </p:cTn>
                              </p:par>
                            </p:childTnLst>
                          </p:cTn>
                        </p:par>
                        <p:par>
                          <p:cTn id="32" fill="hold" nodeType="afterGroup">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nodeType="afterGroup">
                            <p:stCondLst>
                              <p:cond delay="4500"/>
                            </p:stCondLst>
                            <p:childTnLst>
                              <p:par>
                                <p:cTn id="47" presetID="22" presetClass="entr" presetSubtype="8"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nodeType="afterGroup">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childTnLst>
                          </p:cTn>
                        </p:par>
                        <p:par>
                          <p:cTn id="56" fill="hold" nodeType="afterGroup">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500" fill="hold"/>
                                        <p:tgtEl>
                                          <p:spTgt spid="62"/>
                                        </p:tgtEl>
                                        <p:attrNameLst>
                                          <p:attrName>ppt_w</p:attrName>
                                        </p:attrNameLst>
                                      </p:cBhvr>
                                      <p:tavLst>
                                        <p:tav tm="0">
                                          <p:val>
                                            <p:fltVal val="0"/>
                                          </p:val>
                                        </p:tav>
                                        <p:tav tm="100000">
                                          <p:val>
                                            <p:strVal val="#ppt_w"/>
                                          </p:val>
                                        </p:tav>
                                      </p:tavLst>
                                    </p:anim>
                                    <p:anim calcmode="lin" valueType="num">
                                      <p:cBhvr>
                                        <p:cTn id="60" dur="500" fill="hold"/>
                                        <p:tgtEl>
                                          <p:spTgt spid="62"/>
                                        </p:tgtEl>
                                        <p:attrNameLst>
                                          <p:attrName>ppt_h</p:attrName>
                                        </p:attrNameLst>
                                      </p:cBhvr>
                                      <p:tavLst>
                                        <p:tav tm="0">
                                          <p:val>
                                            <p:fltVal val="0"/>
                                          </p:val>
                                        </p:tav>
                                        <p:tav tm="100000">
                                          <p:val>
                                            <p:strVal val="#ppt_h"/>
                                          </p:val>
                                        </p:tav>
                                      </p:tavLst>
                                    </p:anim>
                                    <p:animEffect transition="in" filter="fade">
                                      <p:cBhvr>
                                        <p:cTn id="61" dur="500"/>
                                        <p:tgtEl>
                                          <p:spTgt spid="62"/>
                                        </p:tgtEl>
                                      </p:cBhvr>
                                    </p:animEffect>
                                  </p:childTnLst>
                                </p:cTn>
                              </p:par>
                            </p:childTnLst>
                          </p:cTn>
                        </p:par>
                        <p:par>
                          <p:cTn id="62" fill="hold" nodeType="afterGroup">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childTnLst>
                          </p:cTn>
                        </p:par>
                        <p:par>
                          <p:cTn id="66" fill="hold" nodeType="afterGroup">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childTnLst>
                          </p:cTn>
                        </p:par>
                        <p:par>
                          <p:cTn id="70" fill="hold" nodeType="afterGroup">
                            <p:stCondLst>
                              <p:cond delay="7000"/>
                            </p:stCondLst>
                            <p:childTnLst>
                              <p:par>
                                <p:cTn id="71" presetID="22" presetClass="entr" presetSubtype="8"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wipe(left)">
                                      <p:cBhvr>
                                        <p:cTn id="73" dur="500"/>
                                        <p:tgtEl>
                                          <p:spTgt spid="45"/>
                                        </p:tgtEl>
                                      </p:cBhvr>
                                    </p:animEffect>
                                  </p:childTnLst>
                                </p:cTn>
                              </p:par>
                            </p:childTnLst>
                          </p:cTn>
                        </p:par>
                        <p:par>
                          <p:cTn id="74" fill="hold" nodeType="afterGroup">
                            <p:stCondLst>
                              <p:cond delay="7500"/>
                            </p:stCondLst>
                            <p:childTnLst>
                              <p:par>
                                <p:cTn id="75" presetID="53" presetClass="entr" presetSubtype="16"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childTnLst>
                          </p:cTn>
                        </p:par>
                        <p:par>
                          <p:cTn id="80" fill="hold" nodeType="afterGroup">
                            <p:stCondLst>
                              <p:cond delay="8000"/>
                            </p:stCondLst>
                            <p:childTnLst>
                              <p:par>
                                <p:cTn id="81" presetID="53" presetClass="entr" presetSubtype="16"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Effect transition="in" filter="fade">
                                      <p:cBhvr>
                                        <p:cTn id="85" dur="500"/>
                                        <p:tgtEl>
                                          <p:spTgt spid="63"/>
                                        </p:tgtEl>
                                      </p:cBhvr>
                                    </p:animEffect>
                                  </p:childTnLst>
                                </p:cTn>
                              </p:par>
                            </p:childTnLst>
                          </p:cTn>
                        </p:par>
                        <p:par>
                          <p:cTn id="86" fill="hold" nodeType="afterGroup">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500"/>
                                        <p:tgtEl>
                                          <p:spTgt spid="40"/>
                                        </p:tgtEl>
                                      </p:cBhvr>
                                    </p:animEffect>
                                  </p:childTnLst>
                                </p:cTn>
                              </p:par>
                            </p:childTnLst>
                          </p:cTn>
                        </p:par>
                        <p:par>
                          <p:cTn id="90" fill="hold" nodeType="afterGroup">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500"/>
                                        <p:tgtEl>
                                          <p:spTgt spid="41"/>
                                        </p:tgtEl>
                                      </p:cBhvr>
                                    </p:animEffect>
                                  </p:childTnLst>
                                </p:cTn>
                              </p:par>
                            </p:childTnLst>
                          </p:cTn>
                        </p:par>
                        <p:par>
                          <p:cTn id="94" fill="hold" nodeType="afterGroup">
                            <p:stCondLst>
                              <p:cond delay="9500"/>
                            </p:stCondLst>
                            <p:childTnLst>
                              <p:par>
                                <p:cTn id="95" presetID="22" presetClass="entr" presetSubtype="8" fill="hold"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500"/>
                                        <p:tgtEl>
                                          <p:spTgt spid="46"/>
                                        </p:tgtEl>
                                      </p:cBhvr>
                                    </p:animEffect>
                                  </p:childTnLst>
                                </p:cTn>
                              </p:par>
                            </p:childTnLst>
                          </p:cTn>
                        </p:par>
                        <p:par>
                          <p:cTn id="98" fill="hold" nodeType="afterGroup">
                            <p:stCondLst>
                              <p:cond delay="10000"/>
                            </p:stCondLst>
                            <p:childTnLst>
                              <p:par>
                                <p:cTn id="99" presetID="53" presetClass="entr" presetSubtype="16"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 calcmode="lin" valueType="num">
                                      <p:cBhvr>
                                        <p:cTn id="101" dur="500" fill="hold"/>
                                        <p:tgtEl>
                                          <p:spTgt spid="50"/>
                                        </p:tgtEl>
                                        <p:attrNameLst>
                                          <p:attrName>ppt_w</p:attrName>
                                        </p:attrNameLst>
                                      </p:cBhvr>
                                      <p:tavLst>
                                        <p:tav tm="0">
                                          <p:val>
                                            <p:fltVal val="0"/>
                                          </p:val>
                                        </p:tav>
                                        <p:tav tm="100000">
                                          <p:val>
                                            <p:strVal val="#ppt_w"/>
                                          </p:val>
                                        </p:tav>
                                      </p:tavLst>
                                    </p:anim>
                                    <p:anim calcmode="lin" valueType="num">
                                      <p:cBhvr>
                                        <p:cTn id="102" dur="500" fill="hold"/>
                                        <p:tgtEl>
                                          <p:spTgt spid="50"/>
                                        </p:tgtEl>
                                        <p:attrNameLst>
                                          <p:attrName>ppt_h</p:attrName>
                                        </p:attrNameLst>
                                      </p:cBhvr>
                                      <p:tavLst>
                                        <p:tav tm="0">
                                          <p:val>
                                            <p:fltVal val="0"/>
                                          </p:val>
                                        </p:tav>
                                        <p:tav tm="100000">
                                          <p:val>
                                            <p:strVal val="#ppt_h"/>
                                          </p:val>
                                        </p:tav>
                                      </p:tavLst>
                                    </p:anim>
                                    <p:animEffect transition="in" filter="fade">
                                      <p:cBhvr>
                                        <p:cTn id="103" dur="500"/>
                                        <p:tgtEl>
                                          <p:spTgt spid="50"/>
                                        </p:tgtEl>
                                      </p:cBhvr>
                                    </p:animEffect>
                                  </p:childTnLst>
                                </p:cTn>
                              </p:par>
                            </p:childTnLst>
                          </p:cTn>
                        </p:par>
                        <p:par>
                          <p:cTn id="104" fill="hold" nodeType="afterGroup">
                            <p:stCondLst>
                              <p:cond delay="10500"/>
                            </p:stCondLst>
                            <p:childTnLst>
                              <p:par>
                                <p:cTn id="105" presetID="53" presetClass="entr" presetSubtype="16" fill="hold" grpId="0" nodeType="after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nodeType="afterGroup">
                            <p:stCondLst>
                              <p:cond delay="11000"/>
                            </p:stCondLst>
                            <p:childTnLst>
                              <p:par>
                                <p:cTn id="111" presetID="10" presetClass="entr" presetSubtype="0" fill="hold" grpId="0" nodeType="afterEffect">
                                  <p:stCondLst>
                                    <p:cond delay="0"/>
                                  </p:stCondLst>
                                  <p:childTnLst>
                                    <p:set>
                                      <p:cBhvr>
                                        <p:cTn id="112" dur="1" fill="hold">
                                          <p:stCondLst>
                                            <p:cond delay="0"/>
                                          </p:stCondLst>
                                        </p:cTn>
                                        <p:tgtEl>
                                          <p:spTgt spid="55"/>
                                        </p:tgtEl>
                                        <p:attrNameLst>
                                          <p:attrName>style.visibility</p:attrName>
                                        </p:attrNameLst>
                                      </p:cBhvr>
                                      <p:to>
                                        <p:strVal val="visible"/>
                                      </p:to>
                                    </p:set>
                                    <p:animEffect transition="in" filter="fade">
                                      <p:cBhvr>
                                        <p:cTn id="113" dur="500"/>
                                        <p:tgtEl>
                                          <p:spTgt spid="55"/>
                                        </p:tgtEl>
                                      </p:cBhvr>
                                    </p:animEffect>
                                  </p:childTnLst>
                                </p:cTn>
                              </p:par>
                            </p:childTnLst>
                          </p:cTn>
                        </p:par>
                        <p:par>
                          <p:cTn id="114" fill="hold" nodeType="afterGroup">
                            <p:stCondLst>
                              <p:cond delay="11500"/>
                            </p:stCondLst>
                            <p:childTnLst>
                              <p:par>
                                <p:cTn id="115" presetID="10" presetClass="entr" presetSubtype="0" fill="hold" grpId="0" nodeType="after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500"/>
                                        <p:tgtEl>
                                          <p:spTgt spid="42"/>
                                        </p:tgtEl>
                                      </p:cBhvr>
                                    </p:animEffect>
                                  </p:childTnLst>
                                </p:cTn>
                              </p:par>
                            </p:childTnLst>
                          </p:cTn>
                        </p:par>
                        <p:par>
                          <p:cTn id="118" fill="hold" nodeType="afterGroup">
                            <p:stCondLst>
                              <p:cond delay="12000"/>
                            </p:stCondLst>
                            <p:childTnLst>
                              <p:par>
                                <p:cTn id="119" presetID="22" presetClass="entr" presetSubtype="8" fill="hold" nodeType="after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wipe(left)">
                                      <p:cBhvr>
                                        <p:cTn id="121" dur="500"/>
                                        <p:tgtEl>
                                          <p:spTgt spid="47"/>
                                        </p:tgtEl>
                                      </p:cBhvr>
                                    </p:animEffect>
                                  </p:childTnLst>
                                </p:cTn>
                              </p:par>
                            </p:childTnLst>
                          </p:cTn>
                        </p:par>
                        <p:par>
                          <p:cTn id="122" fill="hold" nodeType="afterGroup">
                            <p:stCondLst>
                              <p:cond delay="12500"/>
                            </p:stCondLst>
                            <p:childTnLst>
                              <p:par>
                                <p:cTn id="123" presetID="53" presetClass="entr" presetSubtype="16" fill="hold" grpId="0" nodeType="afterEffect">
                                  <p:stCondLst>
                                    <p:cond delay="0"/>
                                  </p:stCondLst>
                                  <p:childTnLst>
                                    <p:set>
                                      <p:cBhvr>
                                        <p:cTn id="124" dur="1" fill="hold">
                                          <p:stCondLst>
                                            <p:cond delay="0"/>
                                          </p:stCondLst>
                                        </p:cTn>
                                        <p:tgtEl>
                                          <p:spTgt spid="53"/>
                                        </p:tgtEl>
                                        <p:attrNameLst>
                                          <p:attrName>style.visibility</p:attrName>
                                        </p:attrNameLst>
                                      </p:cBhvr>
                                      <p:to>
                                        <p:strVal val="visible"/>
                                      </p:to>
                                    </p:set>
                                    <p:anim calcmode="lin" valueType="num">
                                      <p:cBhvr>
                                        <p:cTn id="125" dur="500" fill="hold"/>
                                        <p:tgtEl>
                                          <p:spTgt spid="53"/>
                                        </p:tgtEl>
                                        <p:attrNameLst>
                                          <p:attrName>ppt_w</p:attrName>
                                        </p:attrNameLst>
                                      </p:cBhvr>
                                      <p:tavLst>
                                        <p:tav tm="0">
                                          <p:val>
                                            <p:fltVal val="0"/>
                                          </p:val>
                                        </p:tav>
                                        <p:tav tm="100000">
                                          <p:val>
                                            <p:strVal val="#ppt_w"/>
                                          </p:val>
                                        </p:tav>
                                      </p:tavLst>
                                    </p:anim>
                                    <p:anim calcmode="lin" valueType="num">
                                      <p:cBhvr>
                                        <p:cTn id="126" dur="500" fill="hold"/>
                                        <p:tgtEl>
                                          <p:spTgt spid="53"/>
                                        </p:tgtEl>
                                        <p:attrNameLst>
                                          <p:attrName>ppt_h</p:attrName>
                                        </p:attrNameLst>
                                      </p:cBhvr>
                                      <p:tavLst>
                                        <p:tav tm="0">
                                          <p:val>
                                            <p:fltVal val="0"/>
                                          </p:val>
                                        </p:tav>
                                        <p:tav tm="100000">
                                          <p:val>
                                            <p:strVal val="#ppt_h"/>
                                          </p:val>
                                        </p:tav>
                                      </p:tavLst>
                                    </p:anim>
                                    <p:animEffect transition="in" filter="fade">
                                      <p:cBhvr>
                                        <p:cTn id="127" dur="500"/>
                                        <p:tgtEl>
                                          <p:spTgt spid="53"/>
                                        </p:tgtEl>
                                      </p:cBhvr>
                                    </p:animEffect>
                                  </p:childTnLst>
                                </p:cTn>
                              </p:par>
                            </p:childTnLst>
                          </p:cTn>
                        </p:par>
                        <p:par>
                          <p:cTn id="128" fill="hold" nodeType="afterGroup">
                            <p:stCondLst>
                              <p:cond delay="13000"/>
                            </p:stCondLst>
                            <p:childTnLst>
                              <p:par>
                                <p:cTn id="129" presetID="53" presetClass="entr" presetSubtype="16" fill="hold" grpId="0" nodeType="afterEffect">
                                  <p:stCondLst>
                                    <p:cond delay="0"/>
                                  </p:stCondLst>
                                  <p:childTnLst>
                                    <p:set>
                                      <p:cBhvr>
                                        <p:cTn id="130" dur="1" fill="hold">
                                          <p:stCondLst>
                                            <p:cond delay="0"/>
                                          </p:stCondLst>
                                        </p:cTn>
                                        <p:tgtEl>
                                          <p:spTgt spid="65"/>
                                        </p:tgtEl>
                                        <p:attrNameLst>
                                          <p:attrName>style.visibility</p:attrName>
                                        </p:attrNameLst>
                                      </p:cBhvr>
                                      <p:to>
                                        <p:strVal val="visible"/>
                                      </p:to>
                                    </p:set>
                                    <p:anim calcmode="lin" valueType="num">
                                      <p:cBhvr>
                                        <p:cTn id="131" dur="500" fill="hold"/>
                                        <p:tgtEl>
                                          <p:spTgt spid="65"/>
                                        </p:tgtEl>
                                        <p:attrNameLst>
                                          <p:attrName>ppt_w</p:attrName>
                                        </p:attrNameLst>
                                      </p:cBhvr>
                                      <p:tavLst>
                                        <p:tav tm="0">
                                          <p:val>
                                            <p:fltVal val="0"/>
                                          </p:val>
                                        </p:tav>
                                        <p:tav tm="100000">
                                          <p:val>
                                            <p:strVal val="#ppt_w"/>
                                          </p:val>
                                        </p:tav>
                                      </p:tavLst>
                                    </p:anim>
                                    <p:anim calcmode="lin" valueType="num">
                                      <p:cBhvr>
                                        <p:cTn id="132" dur="500" fill="hold"/>
                                        <p:tgtEl>
                                          <p:spTgt spid="65"/>
                                        </p:tgtEl>
                                        <p:attrNameLst>
                                          <p:attrName>ppt_h</p:attrName>
                                        </p:attrNameLst>
                                      </p:cBhvr>
                                      <p:tavLst>
                                        <p:tav tm="0">
                                          <p:val>
                                            <p:fltVal val="0"/>
                                          </p:val>
                                        </p:tav>
                                        <p:tav tm="100000">
                                          <p:val>
                                            <p:strVal val="#ppt_h"/>
                                          </p:val>
                                        </p:tav>
                                      </p:tavLst>
                                    </p:anim>
                                    <p:animEffect transition="in" filter="fade">
                                      <p:cBhvr>
                                        <p:cTn id="133" dur="500"/>
                                        <p:tgtEl>
                                          <p:spTgt spid="65"/>
                                        </p:tgtEl>
                                      </p:cBhvr>
                                    </p:animEffect>
                                  </p:childTnLst>
                                </p:cTn>
                              </p:par>
                            </p:childTnLst>
                          </p:cTn>
                        </p:par>
                        <p:par>
                          <p:cTn id="134" fill="hold" nodeType="afterGroup">
                            <p:stCondLst>
                              <p:cond delay="13500"/>
                            </p:stCondLst>
                            <p:childTnLst>
                              <p:par>
                                <p:cTn id="135" presetID="10" presetClass="entr" presetSubtype="0" fill="hold" grpId="0" nodeType="afterEffect">
                                  <p:stCondLst>
                                    <p:cond delay="0"/>
                                  </p:stCondLst>
                                  <p:childTnLst>
                                    <p:set>
                                      <p:cBhvr>
                                        <p:cTn id="136" dur="1" fill="hold">
                                          <p:stCondLst>
                                            <p:cond delay="0"/>
                                          </p:stCondLst>
                                        </p:cTn>
                                        <p:tgtEl>
                                          <p:spTgt spid="58"/>
                                        </p:tgtEl>
                                        <p:attrNameLst>
                                          <p:attrName>style.visibility</p:attrName>
                                        </p:attrNameLst>
                                      </p:cBhvr>
                                      <p:to>
                                        <p:strVal val="visible"/>
                                      </p:to>
                                    </p:set>
                                    <p:animEffect transition="in" filter="fade">
                                      <p:cBhvr>
                                        <p:cTn id="137" dur="500"/>
                                        <p:tgtEl>
                                          <p:spTgt spid="58"/>
                                        </p:tgtEl>
                                      </p:cBhvr>
                                    </p:animEffect>
                                  </p:childTnLst>
                                </p:cTn>
                              </p:par>
                            </p:childTnLst>
                          </p:cTn>
                        </p:par>
                        <p:par>
                          <p:cTn id="138" fill="hold" nodeType="afterGroup">
                            <p:stCondLst>
                              <p:cond delay="14000"/>
                            </p:stCondLst>
                            <p:childTnLst>
                              <p:par>
                                <p:cTn id="139" presetID="10" presetClass="entr" presetSubtype="0" fill="hold" grpId="0" nodeType="afterEffect">
                                  <p:stCondLst>
                                    <p:cond delay="0"/>
                                  </p:stCondLst>
                                  <p:childTnLst>
                                    <p:set>
                                      <p:cBhvr>
                                        <p:cTn id="140" dur="1" fill="hold">
                                          <p:stCondLst>
                                            <p:cond delay="0"/>
                                          </p:stCondLst>
                                        </p:cTn>
                                        <p:tgtEl>
                                          <p:spTgt spid="73"/>
                                        </p:tgtEl>
                                        <p:attrNameLst>
                                          <p:attrName>style.visibility</p:attrName>
                                        </p:attrNameLst>
                                      </p:cBhvr>
                                      <p:to>
                                        <p:strVal val="visible"/>
                                      </p:to>
                                    </p:set>
                                    <p:animEffect transition="in" filter="fade">
                                      <p:cBhvr>
                                        <p:cTn id="141" dur="500"/>
                                        <p:tgtEl>
                                          <p:spTgt spid="73"/>
                                        </p:tgtEl>
                                      </p:cBhvr>
                                    </p:animEffect>
                                  </p:childTnLst>
                                </p:cTn>
                              </p:par>
                            </p:childTnLst>
                          </p:cTn>
                        </p:par>
                        <p:par>
                          <p:cTn id="142" fill="hold" nodeType="afterGroup">
                            <p:stCondLst>
                              <p:cond delay="14500"/>
                            </p:stCondLst>
                            <p:childTnLst>
                              <p:par>
                                <p:cTn id="143" presetID="22" presetClass="entr" presetSubtype="8" fill="hold" nodeType="afterEffect">
                                  <p:stCondLst>
                                    <p:cond delay="0"/>
                                  </p:stCondLst>
                                  <p:childTnLst>
                                    <p:set>
                                      <p:cBhvr>
                                        <p:cTn id="144" dur="1" fill="hold">
                                          <p:stCondLst>
                                            <p:cond delay="0"/>
                                          </p:stCondLst>
                                        </p:cTn>
                                        <p:tgtEl>
                                          <p:spTgt spid="48"/>
                                        </p:tgtEl>
                                        <p:attrNameLst>
                                          <p:attrName>style.visibility</p:attrName>
                                        </p:attrNameLst>
                                      </p:cBhvr>
                                      <p:to>
                                        <p:strVal val="visible"/>
                                      </p:to>
                                    </p:set>
                                    <p:animEffect transition="in" filter="wipe(left)">
                                      <p:cBhvr>
                                        <p:cTn id="145" dur="500"/>
                                        <p:tgtEl>
                                          <p:spTgt spid="48"/>
                                        </p:tgtEl>
                                      </p:cBhvr>
                                    </p:animEffect>
                                  </p:childTnLst>
                                </p:cTn>
                              </p:par>
                            </p:childTnLst>
                          </p:cTn>
                        </p:par>
                        <p:par>
                          <p:cTn id="146" fill="hold" nodeType="afterGroup">
                            <p:stCondLst>
                              <p:cond delay="15000"/>
                            </p:stCondLst>
                            <p:childTnLst>
                              <p:par>
                                <p:cTn id="147" presetID="53" presetClass="entr" presetSubtype="16" fill="hold" grpId="0" nodeType="after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p:cTn id="149" dur="500" fill="hold"/>
                                        <p:tgtEl>
                                          <p:spTgt spid="54"/>
                                        </p:tgtEl>
                                        <p:attrNameLst>
                                          <p:attrName>ppt_w</p:attrName>
                                        </p:attrNameLst>
                                      </p:cBhvr>
                                      <p:tavLst>
                                        <p:tav tm="0">
                                          <p:val>
                                            <p:fltVal val="0"/>
                                          </p:val>
                                        </p:tav>
                                        <p:tav tm="100000">
                                          <p:val>
                                            <p:strVal val="#ppt_w"/>
                                          </p:val>
                                        </p:tav>
                                      </p:tavLst>
                                    </p:anim>
                                    <p:anim calcmode="lin" valueType="num">
                                      <p:cBhvr>
                                        <p:cTn id="150" dur="500" fill="hold"/>
                                        <p:tgtEl>
                                          <p:spTgt spid="54"/>
                                        </p:tgtEl>
                                        <p:attrNameLst>
                                          <p:attrName>ppt_h</p:attrName>
                                        </p:attrNameLst>
                                      </p:cBhvr>
                                      <p:tavLst>
                                        <p:tav tm="0">
                                          <p:val>
                                            <p:fltVal val="0"/>
                                          </p:val>
                                        </p:tav>
                                        <p:tav tm="100000">
                                          <p:val>
                                            <p:strVal val="#ppt_h"/>
                                          </p:val>
                                        </p:tav>
                                      </p:tavLst>
                                    </p:anim>
                                    <p:animEffect transition="in" filter="fade">
                                      <p:cBhvr>
                                        <p:cTn id="151" dur="500"/>
                                        <p:tgtEl>
                                          <p:spTgt spid="54"/>
                                        </p:tgtEl>
                                      </p:cBhvr>
                                    </p:animEffect>
                                  </p:childTnLst>
                                </p:cTn>
                              </p:par>
                            </p:childTnLst>
                          </p:cTn>
                        </p:par>
                        <p:par>
                          <p:cTn id="152" fill="hold" nodeType="afterGroup">
                            <p:stCondLst>
                              <p:cond delay="15500"/>
                            </p:stCondLst>
                            <p:childTnLst>
                              <p:par>
                                <p:cTn id="153" presetID="53" presetClass="entr" presetSubtype="16" fill="hold" grpId="0" nodeType="afterEffect">
                                  <p:stCondLst>
                                    <p:cond delay="0"/>
                                  </p:stCondLst>
                                  <p:childTnLst>
                                    <p:set>
                                      <p:cBhvr>
                                        <p:cTn id="154" dur="1" fill="hold">
                                          <p:stCondLst>
                                            <p:cond delay="0"/>
                                          </p:stCondLst>
                                        </p:cTn>
                                        <p:tgtEl>
                                          <p:spTgt spid="66"/>
                                        </p:tgtEl>
                                        <p:attrNameLst>
                                          <p:attrName>style.visibility</p:attrName>
                                        </p:attrNameLst>
                                      </p:cBhvr>
                                      <p:to>
                                        <p:strVal val="visible"/>
                                      </p:to>
                                    </p:set>
                                    <p:anim calcmode="lin" valueType="num">
                                      <p:cBhvr>
                                        <p:cTn id="155" dur="500" fill="hold"/>
                                        <p:tgtEl>
                                          <p:spTgt spid="66"/>
                                        </p:tgtEl>
                                        <p:attrNameLst>
                                          <p:attrName>ppt_w</p:attrName>
                                        </p:attrNameLst>
                                      </p:cBhvr>
                                      <p:tavLst>
                                        <p:tav tm="0">
                                          <p:val>
                                            <p:fltVal val="0"/>
                                          </p:val>
                                        </p:tav>
                                        <p:tav tm="100000">
                                          <p:val>
                                            <p:strVal val="#ppt_w"/>
                                          </p:val>
                                        </p:tav>
                                      </p:tavLst>
                                    </p:anim>
                                    <p:anim calcmode="lin" valueType="num">
                                      <p:cBhvr>
                                        <p:cTn id="156" dur="500" fill="hold"/>
                                        <p:tgtEl>
                                          <p:spTgt spid="66"/>
                                        </p:tgtEl>
                                        <p:attrNameLst>
                                          <p:attrName>ppt_h</p:attrName>
                                        </p:attrNameLst>
                                      </p:cBhvr>
                                      <p:tavLst>
                                        <p:tav tm="0">
                                          <p:val>
                                            <p:fltVal val="0"/>
                                          </p:val>
                                        </p:tav>
                                        <p:tav tm="100000">
                                          <p:val>
                                            <p:strVal val="#ppt_h"/>
                                          </p:val>
                                        </p:tav>
                                      </p:tavLst>
                                    </p:anim>
                                    <p:animEffect transition="in" filter="fade">
                                      <p:cBhvr>
                                        <p:cTn id="157" dur="500"/>
                                        <p:tgtEl>
                                          <p:spTgt spid="66"/>
                                        </p:tgtEl>
                                      </p:cBhvr>
                                    </p:animEffect>
                                  </p:childTnLst>
                                </p:cTn>
                              </p:par>
                            </p:childTnLst>
                          </p:cTn>
                        </p:par>
                        <p:par>
                          <p:cTn id="158" fill="hold" nodeType="afterGroup">
                            <p:stCondLst>
                              <p:cond delay="16000"/>
                            </p:stCondLst>
                            <p:childTnLst>
                              <p:par>
                                <p:cTn id="159" presetID="10" presetClass="entr" presetSubtype="0" fill="hold" grpId="0" nodeType="afterEffect">
                                  <p:stCondLst>
                                    <p:cond delay="0"/>
                                  </p:stCondLst>
                                  <p:childTnLst>
                                    <p:set>
                                      <p:cBhvr>
                                        <p:cTn id="160" dur="1" fill="hold">
                                          <p:stCondLst>
                                            <p:cond delay="0"/>
                                          </p:stCondLst>
                                        </p:cTn>
                                        <p:tgtEl>
                                          <p:spTgt spid="74"/>
                                        </p:tgtEl>
                                        <p:attrNameLst>
                                          <p:attrName>style.visibility</p:attrName>
                                        </p:attrNameLst>
                                      </p:cBhvr>
                                      <p:to>
                                        <p:strVal val="visible"/>
                                      </p:to>
                                    </p:set>
                                    <p:animEffect transition="in" filter="fade">
                                      <p:cBhvr>
                                        <p:cTn id="161" dur="500"/>
                                        <p:tgtEl>
                                          <p:spTgt spid="74"/>
                                        </p:tgtEl>
                                      </p:cBhvr>
                                    </p:animEffect>
                                  </p:childTnLst>
                                </p:cTn>
                              </p:par>
                            </p:childTnLst>
                          </p:cTn>
                        </p:par>
                        <p:par>
                          <p:cTn id="162" fill="hold" nodeType="afterGroup">
                            <p:stCondLst>
                              <p:cond delay="16500"/>
                            </p:stCondLst>
                            <p:childTnLst>
                              <p:par>
                                <p:cTn id="163" presetID="10" presetClass="entr" presetSubtype="0" fill="hold" grpId="0" nodeType="afterEffect">
                                  <p:stCondLst>
                                    <p:cond delay="0"/>
                                  </p:stCondLst>
                                  <p:childTnLst>
                                    <p:set>
                                      <p:cBhvr>
                                        <p:cTn id="164" dur="1" fill="hold">
                                          <p:stCondLst>
                                            <p:cond delay="0"/>
                                          </p:stCondLst>
                                        </p:cTn>
                                        <p:tgtEl>
                                          <p:spTgt spid="75"/>
                                        </p:tgtEl>
                                        <p:attrNameLst>
                                          <p:attrName>style.visibility</p:attrName>
                                        </p:attrNameLst>
                                      </p:cBhvr>
                                      <p:to>
                                        <p:strVal val="visible"/>
                                      </p:to>
                                    </p:set>
                                    <p:animEffect transition="in" filter="fade">
                                      <p:cBhvr>
                                        <p:cTn id="165" dur="500"/>
                                        <p:tgtEl>
                                          <p:spTgt spid="75"/>
                                        </p:tgtEl>
                                      </p:cBhvr>
                                    </p:animEffect>
                                  </p:childTnLst>
                                </p:cTn>
                              </p:par>
                            </p:childTnLst>
                          </p:cTn>
                        </p:par>
                        <p:par>
                          <p:cTn id="166" fill="hold" nodeType="afterGroup">
                            <p:stCondLst>
                              <p:cond delay="17000"/>
                            </p:stCondLst>
                            <p:childTnLst>
                              <p:par>
                                <p:cTn id="167" presetID="22" presetClass="entr" presetSubtype="1" fill="hold" grpId="0" nodeType="afterEffect">
                                  <p:stCondLst>
                                    <p:cond delay="0"/>
                                  </p:stCondLst>
                                  <p:childTnLst>
                                    <p:set>
                                      <p:cBhvr>
                                        <p:cTn id="168" dur="1" fill="hold">
                                          <p:stCondLst>
                                            <p:cond delay="0"/>
                                          </p:stCondLst>
                                        </p:cTn>
                                        <p:tgtEl>
                                          <p:spTgt spid="59"/>
                                        </p:tgtEl>
                                        <p:attrNameLst>
                                          <p:attrName>style.visibility</p:attrName>
                                        </p:attrNameLst>
                                      </p:cBhvr>
                                      <p:to>
                                        <p:strVal val="visible"/>
                                      </p:to>
                                    </p:set>
                                    <p:animEffect transition="in" filter="wipe(up)">
                                      <p:cBhvr>
                                        <p:cTn id="169" dur="500"/>
                                        <p:tgtEl>
                                          <p:spTgt spid="59"/>
                                        </p:tgtEl>
                                      </p:cBhvr>
                                    </p:animEffect>
                                  </p:childTnLst>
                                </p:cTn>
                              </p:par>
                            </p:childTnLst>
                          </p:cTn>
                        </p:par>
                        <p:par>
                          <p:cTn id="170" fill="hold" nodeType="afterGroup">
                            <p:stCondLst>
                              <p:cond delay="17500"/>
                            </p:stCondLst>
                            <p:childTnLst>
                              <p:par>
                                <p:cTn id="171" presetID="22" presetClass="entr" presetSubtype="8" fill="hold" grpId="0" nodeType="afterEffect">
                                  <p:stCondLst>
                                    <p:cond delay="0"/>
                                  </p:stCondLst>
                                  <p:childTnLst>
                                    <p:set>
                                      <p:cBhvr>
                                        <p:cTn id="172" dur="1" fill="hold">
                                          <p:stCondLst>
                                            <p:cond delay="0"/>
                                          </p:stCondLst>
                                        </p:cTn>
                                        <p:tgtEl>
                                          <p:spTgt spid="60"/>
                                        </p:tgtEl>
                                        <p:attrNameLst>
                                          <p:attrName>style.visibility</p:attrName>
                                        </p:attrNameLst>
                                      </p:cBhvr>
                                      <p:to>
                                        <p:strVal val="visible"/>
                                      </p:to>
                                    </p:set>
                                    <p:animEffect transition="in" filter="wipe(left)">
                                      <p:cBhvr>
                                        <p:cTn id="17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6" grpId="0" animBg="1"/>
      <p:bldP spid="57" grpId="0" animBg="1"/>
      <p:bldP spid="59" grpId="0" animBg="1"/>
      <p:bldP spid="60" grpId="0" animBg="1"/>
      <p:bldP spid="61" grpId="0"/>
      <p:bldP spid="62" grpId="0"/>
      <p:bldP spid="63" grpId="0"/>
      <p:bldP spid="64" grpId="0"/>
      <p:bldP spid="65" grpId="0"/>
      <p:bldP spid="66" grpId="0"/>
      <p:bldP spid="68" grpId="0"/>
      <p:bldP spid="33" grpId="0"/>
      <p:bldP spid="34" grpId="0"/>
      <p:bldP spid="35" grpId="0"/>
      <p:bldP spid="39" grpId="0"/>
      <p:bldP spid="40" grpId="0"/>
      <p:bldP spid="41" grpId="0"/>
      <p:bldP spid="42" grpId="0"/>
      <p:bldP spid="55" grpId="0"/>
      <p:bldP spid="58"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07" b="7707"/>
          <a:stretch>
            <a:fillRect/>
          </a:stretch>
        </p:blipFill>
        <p:spPr/>
      </p:pic>
      <p:sp>
        <p:nvSpPr>
          <p:cNvPr id="4" name="Rectangle 3"/>
          <p:cNvSpPr/>
          <p:nvPr/>
        </p:nvSpPr>
        <p:spPr>
          <a:xfrm>
            <a:off x="-6350" y="0"/>
            <a:ext cx="12198350"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13" name="Rectangle 12"/>
          <p:cNvSpPr>
            <a:spLocks noChangeArrowheads="1"/>
          </p:cNvSpPr>
          <p:nvPr/>
        </p:nvSpPr>
        <p:spPr bwMode="auto">
          <a:xfrm>
            <a:off x="6988175" y="269875"/>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a:solidFill>
                  <a:schemeClr val="bg1"/>
                </a:solidFill>
                <a:latin typeface="Khandevane" panose="02000506000000020002" pitchFamily="2" charset="-78"/>
                <a:cs typeface="Khandevane" panose="02000506000000020002" pitchFamily="2" charset="-78"/>
              </a:rPr>
              <a:t>نکته بسیار مهم !!!!!</a:t>
            </a:r>
            <a:endParaRPr lang="en-US" sz="3600" b="1">
              <a:solidFill>
                <a:schemeClr val="bg1"/>
              </a:solidFill>
              <a:latin typeface="Khandevane" panose="02000506000000020002" pitchFamily="2" charset="-78"/>
              <a:cs typeface="Khandevane" panose="02000506000000020002" pitchFamily="2" charset="-78"/>
            </a:endParaRPr>
          </a:p>
        </p:txBody>
      </p:sp>
      <p:sp>
        <p:nvSpPr>
          <p:cNvPr id="16" name="Shape 762"/>
          <p:cNvSpPr/>
          <p:nvPr/>
        </p:nvSpPr>
        <p:spPr bwMode="auto">
          <a:xfrm>
            <a:off x="1057275" y="2257425"/>
            <a:ext cx="9220200" cy="2343150"/>
          </a:xfrm>
          <a:prstGeom prst="rect">
            <a:avLst/>
          </a:prstGeom>
          <a:solidFill>
            <a:srgbClr val="E53935">
              <a:alpha val="50980"/>
            </a:srgbClr>
          </a:solidFill>
          <a:ln w="12700">
            <a:miter lim="400000"/>
          </a:ln>
        </p:spPr>
        <p:txBody>
          <a:bodyPr lIns="0" tIns="0" rIns="0" bIns="0" anchor="ctr"/>
          <a:lstStyle/>
          <a:p>
            <a:pPr eaLnBrk="1" fontAlgn="auto" hangingPunct="1">
              <a:spcBef>
                <a:spcPts val="0"/>
              </a:spcBef>
              <a:spcAft>
                <a:spcPts val="0"/>
              </a:spcAft>
              <a:defRPr sz="3200">
                <a:solidFill>
                  <a:srgbClr val="FFFFFF"/>
                </a:solidFill>
              </a:defRPr>
            </a:pPr>
            <a:endParaRPr sz="4267">
              <a:solidFill>
                <a:srgbClr val="FFFFFF"/>
              </a:solidFill>
              <a:latin typeface="+mn-lt"/>
            </a:endParaRPr>
          </a:p>
        </p:txBody>
      </p:sp>
      <p:sp>
        <p:nvSpPr>
          <p:cNvPr id="25" name="Rectangle 24"/>
          <p:cNvSpPr>
            <a:spLocks noChangeArrowheads="1"/>
          </p:cNvSpPr>
          <p:nvPr/>
        </p:nvSpPr>
        <p:spPr bwMode="auto">
          <a:xfrm>
            <a:off x="1177925" y="2363788"/>
            <a:ext cx="8978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pPr>
            <a:r>
              <a:rPr lang="fa-IR" sz="2000">
                <a:solidFill>
                  <a:schemeClr val="bg1"/>
                </a:solidFill>
                <a:latin typeface="Source Sans Pro Light" pitchFamily="34" charset="0"/>
                <a:cs typeface="B Yekan" panose="00000400000000000000" pitchFamily="2" charset="-78"/>
              </a:rPr>
              <a:t>آمار های ارایه شده در خصوص بهبود وضعیت خدماتی – رفاهی مربوط به نقاط شهری بخش عسلویه می باشد.</a:t>
            </a:r>
            <a:endParaRPr lang="en-US" sz="2000">
              <a:solidFill>
                <a:schemeClr val="bg1"/>
              </a:solidFill>
              <a:latin typeface="Source Sans Pro Light" pitchFamily="34" charset="0"/>
              <a:cs typeface="B Yekan" panose="00000400000000000000" pitchFamily="2" charset="-78"/>
            </a:endParaRPr>
          </a:p>
        </p:txBody>
      </p:sp>
      <p:sp>
        <p:nvSpPr>
          <p:cNvPr id="26" name="Rectangle 25"/>
          <p:cNvSpPr>
            <a:spLocks noChangeArrowheads="1"/>
          </p:cNvSpPr>
          <p:nvPr/>
        </p:nvSpPr>
        <p:spPr bwMode="auto">
          <a:xfrm>
            <a:off x="647700" y="3622675"/>
            <a:ext cx="8980488"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Tx/>
              <a:buNone/>
            </a:pPr>
            <a:r>
              <a:rPr lang="fa-IR" sz="2500" dirty="0">
                <a:solidFill>
                  <a:schemeClr val="bg1"/>
                </a:solidFill>
                <a:latin typeface="Source Sans Pro Light" pitchFamily="34" charset="0"/>
                <a:cs typeface="B Yekan" panose="00000400000000000000" pitchFamily="2" charset="-78"/>
              </a:rPr>
              <a:t>وضعیت در نقاط روستایی و بین شهری در این محدوده چگونه است؟</a:t>
            </a:r>
            <a:endParaRPr lang="en-US" sz="2500" dirty="0">
              <a:solidFill>
                <a:schemeClr val="bg1"/>
              </a:solidFill>
              <a:latin typeface="Source Sans Pro Light" pitchFamily="34" charset="0"/>
              <a:cs typeface="B Yekan" panose="00000400000000000000" pitchFamily="2" charset="-78"/>
            </a:endParaRPr>
          </a:p>
        </p:txBody>
      </p:sp>
    </p:spTree>
  </p:cSld>
  <p:clrMapOvr>
    <a:masterClrMapping/>
  </p:clrMapOvr>
  <p:transition spd="med" advTm="300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anim calcmode="lin" valueType="num">
                                      <p:cBhvr>
                                        <p:cTn id="12" dur="750" fill="hold"/>
                                        <p:tgtEl>
                                          <p:spTgt spid="13"/>
                                        </p:tgtEl>
                                        <p:attrNameLst>
                                          <p:attrName>ppt_x</p:attrName>
                                        </p:attrNameLst>
                                      </p:cBhvr>
                                      <p:tavLst>
                                        <p:tav tm="0">
                                          <p:val>
                                            <p:strVal val="#ppt_x"/>
                                          </p:val>
                                        </p:tav>
                                        <p:tav tm="100000">
                                          <p:val>
                                            <p:strVal val="#ppt_x"/>
                                          </p:val>
                                        </p:tav>
                                      </p:tavLst>
                                    </p:anim>
                                    <p:anim calcmode="lin" valueType="num">
                                      <p:cBhvr>
                                        <p:cTn id="13" dur="75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nodeType="afterGroup">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nodeType="afterGroup">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16" grpId="0" animBg="1"/>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p:cNvGrpSpPr>
          <p:nvPr/>
        </p:nvGrpSpPr>
        <p:grpSpPr bwMode="auto">
          <a:xfrm>
            <a:off x="420688" y="2174875"/>
            <a:ext cx="11618912" cy="4711700"/>
            <a:chOff x="-7694713" y="1442959"/>
            <a:chExt cx="12124118" cy="4694316"/>
          </a:xfrm>
        </p:grpSpPr>
        <p:sp>
          <p:nvSpPr>
            <p:cNvPr id="41994" name="Freeform 199"/>
            <p:cNvSpPr>
              <a:spLocks/>
            </p:cNvSpPr>
            <p:nvPr/>
          </p:nvSpPr>
          <p:spPr bwMode="auto">
            <a:xfrm>
              <a:off x="-3176" y="5246688"/>
              <a:ext cx="2092326" cy="890587"/>
            </a:xfrm>
            <a:custGeom>
              <a:avLst/>
              <a:gdLst>
                <a:gd name="T0" fmla="*/ 2147483646 w 1318"/>
                <a:gd name="T1" fmla="*/ 0 h 561"/>
                <a:gd name="T2" fmla="*/ 0 w 1318"/>
                <a:gd name="T3" fmla="*/ 0 h 561"/>
                <a:gd name="T4" fmla="*/ 0 w 1318"/>
                <a:gd name="T5" fmla="*/ 1413806069 h 561"/>
                <a:gd name="T6" fmla="*/ 2147483646 w 1318"/>
                <a:gd name="T7" fmla="*/ 1413806069 h 5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18" h="561">
                  <a:moveTo>
                    <a:pt x="1318" y="0"/>
                  </a:moveTo>
                  <a:lnTo>
                    <a:pt x="0" y="0"/>
                  </a:lnTo>
                  <a:lnTo>
                    <a:pt x="0" y="561"/>
                  </a:lnTo>
                  <a:lnTo>
                    <a:pt x="1130" y="5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1995" name="Group 8"/>
            <p:cNvGrpSpPr>
              <a:grpSpLocks/>
            </p:cNvGrpSpPr>
            <p:nvPr/>
          </p:nvGrpSpPr>
          <p:grpSpPr bwMode="auto">
            <a:xfrm>
              <a:off x="-7524723" y="1442959"/>
              <a:ext cx="11954128" cy="1208960"/>
              <a:chOff x="-7873117" y="1233488"/>
              <a:chExt cx="12519730" cy="1343025"/>
            </a:xfrm>
          </p:grpSpPr>
          <p:sp>
            <p:nvSpPr>
              <p:cNvPr id="42017" name="Freeform 203"/>
              <p:cNvSpPr>
                <a:spLocks/>
              </p:cNvSpPr>
              <p:nvPr/>
            </p:nvSpPr>
            <p:spPr bwMode="auto">
              <a:xfrm>
                <a:off x="-7873117" y="1684338"/>
                <a:ext cx="11159242" cy="892175"/>
              </a:xfrm>
              <a:custGeom>
                <a:avLst/>
                <a:gdLst>
                  <a:gd name="T0" fmla="*/ 2147483646 w 2072"/>
                  <a:gd name="T1" fmla="*/ 0 h 562"/>
                  <a:gd name="T2" fmla="*/ 0 w 2072"/>
                  <a:gd name="T3" fmla="*/ 0 h 562"/>
                  <a:gd name="T4" fmla="*/ 0 w 2072"/>
                  <a:gd name="T5" fmla="*/ 1416327813 h 562"/>
                  <a:gd name="T6" fmla="*/ 2147483646 w 2072"/>
                  <a:gd name="T7" fmla="*/ 1416327813 h 562"/>
                  <a:gd name="T8" fmla="*/ 2147483646 w 2072"/>
                  <a:gd name="T9" fmla="*/ 0 h 5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2" h="562">
                    <a:moveTo>
                      <a:pt x="2072" y="0"/>
                    </a:moveTo>
                    <a:lnTo>
                      <a:pt x="0" y="0"/>
                    </a:lnTo>
                    <a:lnTo>
                      <a:pt x="0" y="562"/>
                    </a:lnTo>
                    <a:lnTo>
                      <a:pt x="1884" y="562"/>
                    </a:lnTo>
                    <a:lnTo>
                      <a:pt x="20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2018" name="Group 51"/>
              <p:cNvGrpSpPr>
                <a:grpSpLocks/>
              </p:cNvGrpSpPr>
              <p:nvPr/>
            </p:nvGrpSpPr>
            <p:grpSpPr bwMode="auto">
              <a:xfrm>
                <a:off x="3132138" y="1233488"/>
                <a:ext cx="1514475" cy="892175"/>
                <a:chOff x="3132138" y="1233488"/>
                <a:chExt cx="1514475" cy="892175"/>
              </a:xfrm>
            </p:grpSpPr>
            <p:sp>
              <p:nvSpPr>
                <p:cNvPr id="42019" name="Freeform 208"/>
                <p:cNvSpPr>
                  <a:spLocks/>
                </p:cNvSpPr>
                <p:nvPr/>
              </p:nvSpPr>
              <p:spPr bwMode="auto">
                <a:xfrm>
                  <a:off x="3132138" y="1233488"/>
                  <a:ext cx="1514475" cy="892175"/>
                </a:xfrm>
                <a:custGeom>
                  <a:avLst/>
                  <a:gdLst>
                    <a:gd name="T0" fmla="*/ 1799757715 w 901"/>
                    <a:gd name="T1" fmla="*/ 1490592192 h 534"/>
                    <a:gd name="T2" fmla="*/ 2147483646 w 901"/>
                    <a:gd name="T3" fmla="*/ 979771882 h 534"/>
                    <a:gd name="T4" fmla="*/ 2147483646 w 901"/>
                    <a:gd name="T5" fmla="*/ 831827882 h 534"/>
                    <a:gd name="T6" fmla="*/ 2147483646 w 901"/>
                    <a:gd name="T7" fmla="*/ 661554445 h 534"/>
                    <a:gd name="T8" fmla="*/ 2147483646 w 901"/>
                    <a:gd name="T9" fmla="*/ 513612116 h 534"/>
                    <a:gd name="T10" fmla="*/ 1794106588 w 901"/>
                    <a:gd name="T11" fmla="*/ 0 h 534"/>
                    <a:gd name="T12" fmla="*/ 1794106588 w 901"/>
                    <a:gd name="T13" fmla="*/ 0 h 534"/>
                    <a:gd name="T14" fmla="*/ 1794106588 w 901"/>
                    <a:gd name="T15" fmla="*/ 0 h 534"/>
                    <a:gd name="T16" fmla="*/ 500089394 w 901"/>
                    <a:gd name="T17" fmla="*/ 0 h 534"/>
                    <a:gd name="T18" fmla="*/ 0 w 901"/>
                    <a:gd name="T19" fmla="*/ 1490592192 h 534"/>
                    <a:gd name="T20" fmla="*/ 1794106588 w 901"/>
                    <a:gd name="T21" fmla="*/ 1490592192 h 5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01" h="534">
                      <a:moveTo>
                        <a:pt x="637" y="534"/>
                      </a:moveTo>
                      <a:cubicBezTo>
                        <a:pt x="828" y="351"/>
                        <a:pt x="828" y="351"/>
                        <a:pt x="828" y="351"/>
                      </a:cubicBezTo>
                      <a:cubicBezTo>
                        <a:pt x="883" y="298"/>
                        <a:pt x="883" y="298"/>
                        <a:pt x="883" y="298"/>
                      </a:cubicBezTo>
                      <a:cubicBezTo>
                        <a:pt x="901" y="282"/>
                        <a:pt x="901" y="254"/>
                        <a:pt x="883" y="237"/>
                      </a:cubicBezTo>
                      <a:cubicBezTo>
                        <a:pt x="828" y="184"/>
                        <a:pt x="828" y="184"/>
                        <a:pt x="828" y="184"/>
                      </a:cubicBezTo>
                      <a:cubicBezTo>
                        <a:pt x="635" y="0"/>
                        <a:pt x="635" y="0"/>
                        <a:pt x="635" y="0"/>
                      </a:cubicBezTo>
                      <a:cubicBezTo>
                        <a:pt x="635" y="0"/>
                        <a:pt x="635" y="0"/>
                        <a:pt x="635" y="0"/>
                      </a:cubicBezTo>
                      <a:cubicBezTo>
                        <a:pt x="635" y="0"/>
                        <a:pt x="635" y="0"/>
                        <a:pt x="635" y="0"/>
                      </a:cubicBezTo>
                      <a:cubicBezTo>
                        <a:pt x="177" y="0"/>
                        <a:pt x="177" y="0"/>
                        <a:pt x="177" y="0"/>
                      </a:cubicBezTo>
                      <a:cubicBezTo>
                        <a:pt x="0" y="534"/>
                        <a:pt x="0" y="534"/>
                        <a:pt x="0" y="534"/>
                      </a:cubicBezTo>
                      <a:cubicBezTo>
                        <a:pt x="635" y="534"/>
                        <a:pt x="635" y="534"/>
                        <a:pt x="635" y="534"/>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020" name="TextBox 53"/>
                <p:cNvSpPr txBox="1">
                  <a:spLocks noChangeArrowheads="1"/>
                </p:cNvSpPr>
                <p:nvPr/>
              </p:nvSpPr>
              <p:spPr bwMode="auto">
                <a:xfrm>
                  <a:off x="3594105" y="1422151"/>
                  <a:ext cx="629904" cy="58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b="1">
                      <a:solidFill>
                        <a:schemeClr val="bg1"/>
                      </a:solidFill>
                      <a:latin typeface="Roboto Black" pitchFamily="2" charset="0"/>
                      <a:ea typeface="Roboto Black" pitchFamily="2" charset="0"/>
                      <a:cs typeface="Roboto Black" pitchFamily="2" charset="0"/>
                    </a:rPr>
                    <a:t>01</a:t>
                  </a:r>
                  <a:endParaRPr lang="en-US" sz="1800" b="1">
                    <a:solidFill>
                      <a:schemeClr val="bg1"/>
                    </a:solidFill>
                    <a:latin typeface="Roboto Black" pitchFamily="2" charset="0"/>
                    <a:ea typeface="Roboto Black" pitchFamily="2" charset="0"/>
                    <a:cs typeface="Roboto Black" pitchFamily="2" charset="0"/>
                  </a:endParaRPr>
                </a:p>
              </p:txBody>
            </p:sp>
          </p:grpSp>
        </p:grpSp>
        <p:grpSp>
          <p:nvGrpSpPr>
            <p:cNvPr id="41996" name="Group 9"/>
            <p:cNvGrpSpPr>
              <a:grpSpLocks/>
            </p:cNvGrpSpPr>
            <p:nvPr/>
          </p:nvGrpSpPr>
          <p:grpSpPr bwMode="auto">
            <a:xfrm>
              <a:off x="-7524722" y="2246074"/>
              <a:ext cx="11669160" cy="1206102"/>
              <a:chOff x="-7873117" y="2125663"/>
              <a:chExt cx="12221280" cy="1339850"/>
            </a:xfrm>
          </p:grpSpPr>
          <p:sp>
            <p:nvSpPr>
              <p:cNvPr id="42013" name="Freeform 202"/>
              <p:cNvSpPr>
                <a:spLocks/>
              </p:cNvSpPr>
              <p:nvPr/>
            </p:nvSpPr>
            <p:spPr bwMode="auto">
              <a:xfrm>
                <a:off x="-7873117" y="2576514"/>
                <a:ext cx="10860792" cy="888999"/>
              </a:xfrm>
              <a:custGeom>
                <a:avLst/>
                <a:gdLst>
                  <a:gd name="T0" fmla="*/ 2147483646 w 1884"/>
                  <a:gd name="T1" fmla="*/ 0 h 560"/>
                  <a:gd name="T2" fmla="*/ 0 w 1884"/>
                  <a:gd name="T3" fmla="*/ 0 h 560"/>
                  <a:gd name="T4" fmla="*/ 0 w 1884"/>
                  <a:gd name="T5" fmla="*/ 1411285913 h 560"/>
                  <a:gd name="T6" fmla="*/ 2147483646 w 1884"/>
                  <a:gd name="T7" fmla="*/ 1411285913 h 560"/>
                  <a:gd name="T8" fmla="*/ 2147483646 w 1884"/>
                  <a:gd name="T9" fmla="*/ 0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4" h="560">
                    <a:moveTo>
                      <a:pt x="1884" y="0"/>
                    </a:moveTo>
                    <a:lnTo>
                      <a:pt x="0" y="0"/>
                    </a:lnTo>
                    <a:lnTo>
                      <a:pt x="0" y="560"/>
                    </a:lnTo>
                    <a:lnTo>
                      <a:pt x="1695" y="560"/>
                    </a:lnTo>
                    <a:lnTo>
                      <a:pt x="188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2014" name="Group 43"/>
              <p:cNvGrpSpPr>
                <a:grpSpLocks/>
              </p:cNvGrpSpPr>
              <p:nvPr/>
            </p:nvGrpSpPr>
            <p:grpSpPr bwMode="auto">
              <a:xfrm>
                <a:off x="2832100" y="2125663"/>
                <a:ext cx="1516063" cy="889000"/>
                <a:chOff x="2832100" y="2125663"/>
                <a:chExt cx="1516063" cy="889000"/>
              </a:xfrm>
            </p:grpSpPr>
            <p:sp>
              <p:nvSpPr>
                <p:cNvPr id="42015" name="Freeform 207"/>
                <p:cNvSpPr>
                  <a:spLocks/>
                </p:cNvSpPr>
                <p:nvPr/>
              </p:nvSpPr>
              <p:spPr bwMode="auto">
                <a:xfrm>
                  <a:off x="2832100" y="2125663"/>
                  <a:ext cx="1516063" cy="889000"/>
                </a:xfrm>
                <a:custGeom>
                  <a:avLst/>
                  <a:gdLst>
                    <a:gd name="T0" fmla="*/ 1803534458 w 901"/>
                    <a:gd name="T1" fmla="*/ 1482778612 h 533"/>
                    <a:gd name="T2" fmla="*/ 2147483646 w 901"/>
                    <a:gd name="T3" fmla="*/ 976463923 h 533"/>
                    <a:gd name="T4" fmla="*/ 2147483646 w 901"/>
                    <a:gd name="T5" fmla="*/ 829020021 h 533"/>
                    <a:gd name="T6" fmla="*/ 2147483646 w 901"/>
                    <a:gd name="T7" fmla="*/ 656540677 h 533"/>
                    <a:gd name="T8" fmla="*/ 2147483646 w 901"/>
                    <a:gd name="T9" fmla="*/ 509096775 h 533"/>
                    <a:gd name="T10" fmla="*/ 1797870675 w 901"/>
                    <a:gd name="T11" fmla="*/ 0 h 533"/>
                    <a:gd name="T12" fmla="*/ 1797870675 w 901"/>
                    <a:gd name="T13" fmla="*/ 0 h 533"/>
                    <a:gd name="T14" fmla="*/ 1797870675 w 901"/>
                    <a:gd name="T15" fmla="*/ 0 h 533"/>
                    <a:gd name="T16" fmla="*/ 503970638 w 901"/>
                    <a:gd name="T17" fmla="*/ 0 h 533"/>
                    <a:gd name="T18" fmla="*/ 0 w 901"/>
                    <a:gd name="T19" fmla="*/ 1482778612 h 533"/>
                    <a:gd name="T20" fmla="*/ 1797870675 w 901"/>
                    <a:gd name="T21" fmla="*/ 1482778612 h 5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01" h="533">
                      <a:moveTo>
                        <a:pt x="637" y="533"/>
                      </a:moveTo>
                      <a:cubicBezTo>
                        <a:pt x="828" y="351"/>
                        <a:pt x="828" y="351"/>
                        <a:pt x="828" y="351"/>
                      </a:cubicBezTo>
                      <a:cubicBezTo>
                        <a:pt x="883" y="298"/>
                        <a:pt x="883" y="298"/>
                        <a:pt x="883" y="298"/>
                      </a:cubicBezTo>
                      <a:cubicBezTo>
                        <a:pt x="901" y="281"/>
                        <a:pt x="901" y="253"/>
                        <a:pt x="883" y="236"/>
                      </a:cubicBezTo>
                      <a:cubicBezTo>
                        <a:pt x="828" y="183"/>
                        <a:pt x="828" y="183"/>
                        <a:pt x="828" y="183"/>
                      </a:cubicBezTo>
                      <a:cubicBezTo>
                        <a:pt x="635" y="0"/>
                        <a:pt x="635" y="0"/>
                        <a:pt x="635" y="0"/>
                      </a:cubicBezTo>
                      <a:cubicBezTo>
                        <a:pt x="635" y="0"/>
                        <a:pt x="635" y="0"/>
                        <a:pt x="635" y="0"/>
                      </a:cubicBezTo>
                      <a:cubicBezTo>
                        <a:pt x="635" y="0"/>
                        <a:pt x="635" y="0"/>
                        <a:pt x="635" y="0"/>
                      </a:cubicBezTo>
                      <a:cubicBezTo>
                        <a:pt x="178" y="0"/>
                        <a:pt x="178" y="0"/>
                        <a:pt x="178" y="0"/>
                      </a:cubicBezTo>
                      <a:cubicBezTo>
                        <a:pt x="0" y="533"/>
                        <a:pt x="0" y="533"/>
                        <a:pt x="0" y="533"/>
                      </a:cubicBezTo>
                      <a:cubicBezTo>
                        <a:pt x="635" y="533"/>
                        <a:pt x="635" y="533"/>
                        <a:pt x="635" y="533"/>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016" name="TextBox 45"/>
                <p:cNvSpPr txBox="1">
                  <a:spLocks noChangeArrowheads="1"/>
                </p:cNvSpPr>
                <p:nvPr/>
              </p:nvSpPr>
              <p:spPr bwMode="auto">
                <a:xfrm>
                  <a:off x="3296307" y="2302203"/>
                  <a:ext cx="629904" cy="58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b="1">
                      <a:solidFill>
                        <a:schemeClr val="bg1"/>
                      </a:solidFill>
                      <a:latin typeface="Roboto Black" pitchFamily="2" charset="0"/>
                      <a:ea typeface="Roboto Black" pitchFamily="2" charset="0"/>
                      <a:cs typeface="Roboto Black" pitchFamily="2" charset="0"/>
                    </a:rPr>
                    <a:t>02</a:t>
                  </a:r>
                  <a:endParaRPr lang="en-US" sz="1800" b="1">
                    <a:solidFill>
                      <a:schemeClr val="bg1"/>
                    </a:solidFill>
                    <a:latin typeface="Roboto Black" pitchFamily="2" charset="0"/>
                    <a:ea typeface="Roboto Black" pitchFamily="2" charset="0"/>
                    <a:cs typeface="Roboto Black" pitchFamily="2" charset="0"/>
                  </a:endParaRPr>
                </a:p>
              </p:txBody>
            </p:sp>
          </p:grpSp>
        </p:grpSp>
        <p:grpSp>
          <p:nvGrpSpPr>
            <p:cNvPr id="41997" name="Group 10"/>
            <p:cNvGrpSpPr>
              <a:grpSpLocks/>
            </p:cNvGrpSpPr>
            <p:nvPr/>
          </p:nvGrpSpPr>
          <p:grpSpPr bwMode="auto">
            <a:xfrm>
              <a:off x="-7524723" y="3046331"/>
              <a:ext cx="11382678" cy="1207278"/>
              <a:chOff x="-7873117" y="3014663"/>
              <a:chExt cx="11921242" cy="1341157"/>
            </a:xfrm>
          </p:grpSpPr>
          <p:sp>
            <p:nvSpPr>
              <p:cNvPr id="23" name="Freeform 201"/>
              <p:cNvSpPr>
                <a:spLocks/>
              </p:cNvSpPr>
              <p:nvPr/>
            </p:nvSpPr>
            <p:spPr bwMode="auto">
              <a:xfrm>
                <a:off x="-7872456" y="3464924"/>
                <a:ext cx="10560362" cy="890818"/>
              </a:xfrm>
              <a:custGeom>
                <a:avLst/>
                <a:gdLst>
                  <a:gd name="T0" fmla="*/ 1695 w 1695"/>
                  <a:gd name="T1" fmla="*/ 0 h 561"/>
                  <a:gd name="T2" fmla="*/ 0 w 1695"/>
                  <a:gd name="T3" fmla="*/ 0 h 561"/>
                  <a:gd name="T4" fmla="*/ 0 w 1695"/>
                  <a:gd name="T5" fmla="*/ 561 h 561"/>
                  <a:gd name="T6" fmla="*/ 1506 w 1695"/>
                  <a:gd name="T7" fmla="*/ 561 h 561"/>
                  <a:gd name="T8" fmla="*/ 1695 w 1695"/>
                  <a:gd name="T9" fmla="*/ 0 h 561"/>
                </a:gdLst>
                <a:ahLst/>
                <a:cxnLst>
                  <a:cxn ang="0">
                    <a:pos x="T0" y="T1"/>
                  </a:cxn>
                  <a:cxn ang="0">
                    <a:pos x="T2" y="T3"/>
                  </a:cxn>
                  <a:cxn ang="0">
                    <a:pos x="T4" y="T5"/>
                  </a:cxn>
                  <a:cxn ang="0">
                    <a:pos x="T6" y="T7"/>
                  </a:cxn>
                  <a:cxn ang="0">
                    <a:pos x="T8" y="T9"/>
                  </a:cxn>
                </a:cxnLst>
                <a:rect l="0" t="0" r="r" b="b"/>
                <a:pathLst>
                  <a:path w="1695" h="561">
                    <a:moveTo>
                      <a:pt x="1695" y="0"/>
                    </a:moveTo>
                    <a:lnTo>
                      <a:pt x="0" y="0"/>
                    </a:lnTo>
                    <a:lnTo>
                      <a:pt x="0" y="561"/>
                    </a:lnTo>
                    <a:lnTo>
                      <a:pt x="1506" y="561"/>
                    </a:lnTo>
                    <a:lnTo>
                      <a:pt x="1695"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42010" name="Group 35"/>
              <p:cNvGrpSpPr>
                <a:grpSpLocks/>
              </p:cNvGrpSpPr>
              <p:nvPr/>
            </p:nvGrpSpPr>
            <p:grpSpPr bwMode="auto">
              <a:xfrm>
                <a:off x="2533650" y="3014663"/>
                <a:ext cx="1514475" cy="890587"/>
                <a:chOff x="2533650" y="3014663"/>
                <a:chExt cx="1514475" cy="890587"/>
              </a:xfrm>
            </p:grpSpPr>
            <p:sp>
              <p:nvSpPr>
                <p:cNvPr id="25" name="Freeform 206"/>
                <p:cNvSpPr>
                  <a:spLocks/>
                </p:cNvSpPr>
                <p:nvPr/>
              </p:nvSpPr>
              <p:spPr bwMode="auto">
                <a:xfrm>
                  <a:off x="2533499" y="3015122"/>
                  <a:ext cx="1514572" cy="890818"/>
                </a:xfrm>
                <a:custGeom>
                  <a:avLst/>
                  <a:gdLst>
                    <a:gd name="T0" fmla="*/ 637 w 901"/>
                    <a:gd name="T1" fmla="*/ 533 h 533"/>
                    <a:gd name="T2" fmla="*/ 828 w 901"/>
                    <a:gd name="T3" fmla="*/ 351 h 533"/>
                    <a:gd name="T4" fmla="*/ 883 w 901"/>
                    <a:gd name="T5" fmla="*/ 299 h 533"/>
                    <a:gd name="T6" fmla="*/ 883 w 901"/>
                    <a:gd name="T7" fmla="*/ 236 h 533"/>
                    <a:gd name="T8" fmla="*/ 828 w 901"/>
                    <a:gd name="T9" fmla="*/ 184 h 533"/>
                    <a:gd name="T10" fmla="*/ 636 w 901"/>
                    <a:gd name="T11" fmla="*/ 0 h 533"/>
                    <a:gd name="T12" fmla="*/ 636 w 901"/>
                    <a:gd name="T13" fmla="*/ 0 h 533"/>
                    <a:gd name="T14" fmla="*/ 636 w 901"/>
                    <a:gd name="T15" fmla="*/ 0 h 533"/>
                    <a:gd name="T16" fmla="*/ 178 w 901"/>
                    <a:gd name="T17" fmla="*/ 0 h 533"/>
                    <a:gd name="T18" fmla="*/ 0 w 901"/>
                    <a:gd name="T19" fmla="*/ 533 h 533"/>
                    <a:gd name="T20" fmla="*/ 636 w 901"/>
                    <a:gd name="T2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3">
                      <a:moveTo>
                        <a:pt x="637" y="533"/>
                      </a:moveTo>
                      <a:cubicBezTo>
                        <a:pt x="828" y="351"/>
                        <a:pt x="828" y="351"/>
                        <a:pt x="828" y="351"/>
                      </a:cubicBezTo>
                      <a:cubicBezTo>
                        <a:pt x="883" y="299"/>
                        <a:pt x="883" y="299"/>
                        <a:pt x="883" y="299"/>
                      </a:cubicBezTo>
                      <a:cubicBezTo>
                        <a:pt x="901" y="282"/>
                        <a:pt x="901" y="253"/>
                        <a:pt x="883" y="236"/>
                      </a:cubicBezTo>
                      <a:cubicBezTo>
                        <a:pt x="828" y="184"/>
                        <a:pt x="828" y="184"/>
                        <a:pt x="828" y="184"/>
                      </a:cubicBezTo>
                      <a:cubicBezTo>
                        <a:pt x="636" y="0"/>
                        <a:pt x="636" y="0"/>
                        <a:pt x="636" y="0"/>
                      </a:cubicBezTo>
                      <a:cubicBezTo>
                        <a:pt x="636" y="0"/>
                        <a:pt x="636" y="0"/>
                        <a:pt x="636" y="0"/>
                      </a:cubicBezTo>
                      <a:cubicBezTo>
                        <a:pt x="636" y="0"/>
                        <a:pt x="636" y="0"/>
                        <a:pt x="636" y="0"/>
                      </a:cubicBezTo>
                      <a:cubicBezTo>
                        <a:pt x="178" y="0"/>
                        <a:pt x="178" y="0"/>
                        <a:pt x="178" y="0"/>
                      </a:cubicBezTo>
                      <a:cubicBezTo>
                        <a:pt x="0" y="533"/>
                        <a:pt x="0" y="533"/>
                        <a:pt x="0" y="533"/>
                      </a:cubicBezTo>
                      <a:cubicBezTo>
                        <a:pt x="636" y="533"/>
                        <a:pt x="636" y="533"/>
                        <a:pt x="636" y="53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012" name="TextBox 37"/>
                <p:cNvSpPr txBox="1">
                  <a:spLocks noChangeArrowheads="1"/>
                </p:cNvSpPr>
                <p:nvPr/>
              </p:nvSpPr>
              <p:spPr bwMode="auto">
                <a:xfrm>
                  <a:off x="2968423" y="3186730"/>
                  <a:ext cx="629904" cy="58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b="1">
                      <a:solidFill>
                        <a:schemeClr val="bg1"/>
                      </a:solidFill>
                      <a:latin typeface="Roboto Black" pitchFamily="2" charset="0"/>
                      <a:ea typeface="Roboto Black" pitchFamily="2" charset="0"/>
                      <a:cs typeface="Roboto Black" pitchFamily="2" charset="0"/>
                    </a:rPr>
                    <a:t>03</a:t>
                  </a:r>
                  <a:endParaRPr lang="en-US" sz="1800" b="1">
                    <a:solidFill>
                      <a:schemeClr val="bg1"/>
                    </a:solidFill>
                    <a:latin typeface="Roboto Black" pitchFamily="2" charset="0"/>
                    <a:ea typeface="Roboto Black" pitchFamily="2" charset="0"/>
                    <a:cs typeface="Roboto Black" pitchFamily="2" charset="0"/>
                  </a:endParaRPr>
                </a:p>
              </p:txBody>
            </p:sp>
          </p:grpSp>
        </p:grpSp>
        <p:grpSp>
          <p:nvGrpSpPr>
            <p:cNvPr id="41998" name="Group 11"/>
            <p:cNvGrpSpPr>
              <a:grpSpLocks/>
            </p:cNvGrpSpPr>
            <p:nvPr/>
          </p:nvGrpSpPr>
          <p:grpSpPr bwMode="auto">
            <a:xfrm>
              <a:off x="-7524723" y="3848018"/>
              <a:ext cx="11097711" cy="1207345"/>
              <a:chOff x="-7873118" y="3905250"/>
              <a:chExt cx="11622793" cy="1341231"/>
            </a:xfrm>
          </p:grpSpPr>
          <p:sp>
            <p:nvSpPr>
              <p:cNvPr id="19" name="Freeform 200"/>
              <p:cNvSpPr>
                <a:spLocks/>
              </p:cNvSpPr>
              <p:nvPr/>
            </p:nvSpPr>
            <p:spPr bwMode="auto">
              <a:xfrm>
                <a:off x="-7872457" y="4355741"/>
                <a:ext cx="10260224" cy="890817"/>
              </a:xfrm>
              <a:custGeom>
                <a:avLst/>
                <a:gdLst>
                  <a:gd name="T0" fmla="*/ 1506 w 1506"/>
                  <a:gd name="T1" fmla="*/ 0 h 561"/>
                  <a:gd name="T2" fmla="*/ 0 w 1506"/>
                  <a:gd name="T3" fmla="*/ 0 h 561"/>
                  <a:gd name="T4" fmla="*/ 0 w 1506"/>
                  <a:gd name="T5" fmla="*/ 561 h 561"/>
                  <a:gd name="T6" fmla="*/ 1318 w 1506"/>
                  <a:gd name="T7" fmla="*/ 561 h 561"/>
                  <a:gd name="T8" fmla="*/ 1506 w 1506"/>
                  <a:gd name="T9" fmla="*/ 0 h 561"/>
                </a:gdLst>
                <a:ahLst/>
                <a:cxnLst>
                  <a:cxn ang="0">
                    <a:pos x="T0" y="T1"/>
                  </a:cxn>
                  <a:cxn ang="0">
                    <a:pos x="T2" y="T3"/>
                  </a:cxn>
                  <a:cxn ang="0">
                    <a:pos x="T4" y="T5"/>
                  </a:cxn>
                  <a:cxn ang="0">
                    <a:pos x="T6" y="T7"/>
                  </a:cxn>
                  <a:cxn ang="0">
                    <a:pos x="T8" y="T9"/>
                  </a:cxn>
                </a:cxnLst>
                <a:rect l="0" t="0" r="r" b="b"/>
                <a:pathLst>
                  <a:path w="1506" h="561">
                    <a:moveTo>
                      <a:pt x="1506" y="0"/>
                    </a:moveTo>
                    <a:lnTo>
                      <a:pt x="0" y="0"/>
                    </a:lnTo>
                    <a:lnTo>
                      <a:pt x="0" y="561"/>
                    </a:lnTo>
                    <a:lnTo>
                      <a:pt x="1318" y="561"/>
                    </a:lnTo>
                    <a:lnTo>
                      <a:pt x="1506"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42006" name="Group 27"/>
              <p:cNvGrpSpPr>
                <a:grpSpLocks/>
              </p:cNvGrpSpPr>
              <p:nvPr/>
            </p:nvGrpSpPr>
            <p:grpSpPr bwMode="auto">
              <a:xfrm>
                <a:off x="2233612" y="3905250"/>
                <a:ext cx="1516063" cy="890587"/>
                <a:chOff x="2233612" y="3905250"/>
                <a:chExt cx="1516063" cy="890587"/>
              </a:xfrm>
            </p:grpSpPr>
            <p:sp>
              <p:nvSpPr>
                <p:cNvPr id="21" name="Freeform 205"/>
                <p:cNvSpPr>
                  <a:spLocks/>
                </p:cNvSpPr>
                <p:nvPr/>
              </p:nvSpPr>
              <p:spPr bwMode="auto">
                <a:xfrm>
                  <a:off x="2235095" y="3905940"/>
                  <a:ext cx="1514572" cy="890816"/>
                </a:xfrm>
                <a:custGeom>
                  <a:avLst/>
                  <a:gdLst>
                    <a:gd name="T0" fmla="*/ 637 w 901"/>
                    <a:gd name="T1" fmla="*/ 534 h 534"/>
                    <a:gd name="T2" fmla="*/ 829 w 901"/>
                    <a:gd name="T3" fmla="*/ 351 h 534"/>
                    <a:gd name="T4" fmla="*/ 883 w 901"/>
                    <a:gd name="T5" fmla="*/ 299 h 534"/>
                    <a:gd name="T6" fmla="*/ 883 w 901"/>
                    <a:gd name="T7" fmla="*/ 236 h 534"/>
                    <a:gd name="T8" fmla="*/ 829 w 901"/>
                    <a:gd name="T9" fmla="*/ 184 h 534"/>
                    <a:gd name="T10" fmla="*/ 636 w 901"/>
                    <a:gd name="T11" fmla="*/ 0 h 534"/>
                    <a:gd name="T12" fmla="*/ 636 w 901"/>
                    <a:gd name="T13" fmla="*/ 0 h 534"/>
                    <a:gd name="T14" fmla="*/ 636 w 901"/>
                    <a:gd name="T15" fmla="*/ 0 h 534"/>
                    <a:gd name="T16" fmla="*/ 178 w 901"/>
                    <a:gd name="T17" fmla="*/ 0 h 534"/>
                    <a:gd name="T18" fmla="*/ 0 w 901"/>
                    <a:gd name="T19" fmla="*/ 534 h 534"/>
                    <a:gd name="T20" fmla="*/ 636 w 901"/>
                    <a:gd name="T2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4">
                      <a:moveTo>
                        <a:pt x="637" y="534"/>
                      </a:moveTo>
                      <a:cubicBezTo>
                        <a:pt x="829" y="351"/>
                        <a:pt x="829" y="351"/>
                        <a:pt x="829" y="351"/>
                      </a:cubicBezTo>
                      <a:cubicBezTo>
                        <a:pt x="883" y="299"/>
                        <a:pt x="883" y="299"/>
                        <a:pt x="883" y="299"/>
                      </a:cubicBezTo>
                      <a:cubicBezTo>
                        <a:pt x="901" y="282"/>
                        <a:pt x="901" y="253"/>
                        <a:pt x="883" y="236"/>
                      </a:cubicBezTo>
                      <a:cubicBezTo>
                        <a:pt x="829" y="184"/>
                        <a:pt x="829" y="184"/>
                        <a:pt x="829" y="184"/>
                      </a:cubicBezTo>
                      <a:cubicBezTo>
                        <a:pt x="636" y="0"/>
                        <a:pt x="636" y="0"/>
                        <a:pt x="636" y="0"/>
                      </a:cubicBezTo>
                      <a:cubicBezTo>
                        <a:pt x="636" y="0"/>
                        <a:pt x="636" y="0"/>
                        <a:pt x="636" y="0"/>
                      </a:cubicBezTo>
                      <a:cubicBezTo>
                        <a:pt x="636" y="0"/>
                        <a:pt x="636" y="0"/>
                        <a:pt x="636" y="0"/>
                      </a:cubicBezTo>
                      <a:cubicBezTo>
                        <a:pt x="178" y="0"/>
                        <a:pt x="178" y="0"/>
                        <a:pt x="178" y="0"/>
                      </a:cubicBezTo>
                      <a:cubicBezTo>
                        <a:pt x="0" y="534"/>
                        <a:pt x="0" y="534"/>
                        <a:pt x="0" y="534"/>
                      </a:cubicBezTo>
                      <a:cubicBezTo>
                        <a:pt x="636" y="534"/>
                        <a:pt x="636" y="534"/>
                        <a:pt x="636" y="534"/>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008" name="TextBox 29"/>
                <p:cNvSpPr txBox="1">
                  <a:spLocks noChangeArrowheads="1"/>
                </p:cNvSpPr>
                <p:nvPr/>
              </p:nvSpPr>
              <p:spPr bwMode="auto">
                <a:xfrm>
                  <a:off x="2686050" y="4096073"/>
                  <a:ext cx="629904" cy="58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b="1">
                      <a:solidFill>
                        <a:schemeClr val="bg1"/>
                      </a:solidFill>
                      <a:latin typeface="Roboto Black" pitchFamily="2" charset="0"/>
                      <a:ea typeface="Roboto Black" pitchFamily="2" charset="0"/>
                      <a:cs typeface="Roboto Black" pitchFamily="2" charset="0"/>
                    </a:rPr>
                    <a:t>04</a:t>
                  </a:r>
                  <a:endParaRPr lang="en-US" sz="1800" b="1">
                    <a:solidFill>
                      <a:schemeClr val="bg1"/>
                    </a:solidFill>
                    <a:latin typeface="Roboto Black" pitchFamily="2" charset="0"/>
                    <a:ea typeface="Roboto Black" pitchFamily="2" charset="0"/>
                    <a:cs typeface="Roboto Black" pitchFamily="2" charset="0"/>
                  </a:endParaRPr>
                </a:p>
              </p:txBody>
            </p:sp>
          </p:grpSp>
        </p:grpSp>
        <p:grpSp>
          <p:nvGrpSpPr>
            <p:cNvPr id="41999" name="Group 12"/>
            <p:cNvGrpSpPr>
              <a:grpSpLocks/>
            </p:cNvGrpSpPr>
            <p:nvPr/>
          </p:nvGrpSpPr>
          <p:grpSpPr bwMode="auto">
            <a:xfrm>
              <a:off x="-7531609" y="4648278"/>
              <a:ext cx="10819630" cy="1208836"/>
              <a:chOff x="-7880329" y="4794250"/>
              <a:chExt cx="11331554" cy="1342886"/>
            </a:xfrm>
          </p:grpSpPr>
          <p:sp>
            <p:nvSpPr>
              <p:cNvPr id="15" name="Freeform 198"/>
              <p:cNvSpPr>
                <a:spLocks/>
              </p:cNvSpPr>
              <p:nvPr/>
            </p:nvSpPr>
            <p:spPr bwMode="auto">
              <a:xfrm>
                <a:off x="-7881130" y="5246553"/>
                <a:ext cx="9970494" cy="890817"/>
              </a:xfrm>
              <a:custGeom>
                <a:avLst/>
                <a:gdLst>
                  <a:gd name="T0" fmla="*/ 1318 w 1318"/>
                  <a:gd name="T1" fmla="*/ 0 h 561"/>
                  <a:gd name="T2" fmla="*/ 0 w 1318"/>
                  <a:gd name="T3" fmla="*/ 0 h 561"/>
                  <a:gd name="T4" fmla="*/ 0 w 1318"/>
                  <a:gd name="T5" fmla="*/ 561 h 561"/>
                  <a:gd name="T6" fmla="*/ 1130 w 1318"/>
                  <a:gd name="T7" fmla="*/ 561 h 561"/>
                  <a:gd name="T8" fmla="*/ 1318 w 1318"/>
                  <a:gd name="T9" fmla="*/ 0 h 561"/>
                </a:gdLst>
                <a:ahLst/>
                <a:cxnLst>
                  <a:cxn ang="0">
                    <a:pos x="T0" y="T1"/>
                  </a:cxn>
                  <a:cxn ang="0">
                    <a:pos x="T2" y="T3"/>
                  </a:cxn>
                  <a:cxn ang="0">
                    <a:pos x="T4" y="T5"/>
                  </a:cxn>
                  <a:cxn ang="0">
                    <a:pos x="T6" y="T7"/>
                  </a:cxn>
                  <a:cxn ang="0">
                    <a:pos x="T8" y="T9"/>
                  </a:cxn>
                </a:cxnLst>
                <a:rect l="0" t="0" r="r" b="b"/>
                <a:pathLst>
                  <a:path w="1318" h="561">
                    <a:moveTo>
                      <a:pt x="1318" y="0"/>
                    </a:moveTo>
                    <a:lnTo>
                      <a:pt x="0" y="0"/>
                    </a:lnTo>
                    <a:lnTo>
                      <a:pt x="0" y="561"/>
                    </a:lnTo>
                    <a:lnTo>
                      <a:pt x="1130" y="561"/>
                    </a:lnTo>
                    <a:lnTo>
                      <a:pt x="1318"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42002" name="Group 19"/>
              <p:cNvGrpSpPr>
                <a:grpSpLocks/>
              </p:cNvGrpSpPr>
              <p:nvPr/>
            </p:nvGrpSpPr>
            <p:grpSpPr bwMode="auto">
              <a:xfrm>
                <a:off x="1935162" y="4794250"/>
                <a:ext cx="1516063" cy="892175"/>
                <a:chOff x="1935162" y="4794250"/>
                <a:chExt cx="1516063" cy="892175"/>
              </a:xfrm>
            </p:grpSpPr>
            <p:sp>
              <p:nvSpPr>
                <p:cNvPr id="17" name="Freeform 204"/>
                <p:cNvSpPr>
                  <a:spLocks/>
                </p:cNvSpPr>
                <p:nvPr/>
              </p:nvSpPr>
              <p:spPr bwMode="auto">
                <a:xfrm>
                  <a:off x="1934958" y="4794996"/>
                  <a:ext cx="1516307" cy="892573"/>
                </a:xfrm>
                <a:custGeom>
                  <a:avLst/>
                  <a:gdLst>
                    <a:gd name="T0" fmla="*/ 637 w 901"/>
                    <a:gd name="T1" fmla="*/ 534 h 534"/>
                    <a:gd name="T2" fmla="*/ 828 w 901"/>
                    <a:gd name="T3" fmla="*/ 351 h 534"/>
                    <a:gd name="T4" fmla="*/ 883 w 901"/>
                    <a:gd name="T5" fmla="*/ 299 h 534"/>
                    <a:gd name="T6" fmla="*/ 883 w 901"/>
                    <a:gd name="T7" fmla="*/ 236 h 534"/>
                    <a:gd name="T8" fmla="*/ 828 w 901"/>
                    <a:gd name="T9" fmla="*/ 184 h 534"/>
                    <a:gd name="T10" fmla="*/ 635 w 901"/>
                    <a:gd name="T11" fmla="*/ 0 h 534"/>
                    <a:gd name="T12" fmla="*/ 635 w 901"/>
                    <a:gd name="T13" fmla="*/ 0 h 534"/>
                    <a:gd name="T14" fmla="*/ 635 w 901"/>
                    <a:gd name="T15" fmla="*/ 0 h 534"/>
                    <a:gd name="T16" fmla="*/ 177 w 901"/>
                    <a:gd name="T17" fmla="*/ 0 h 534"/>
                    <a:gd name="T18" fmla="*/ 0 w 901"/>
                    <a:gd name="T19" fmla="*/ 534 h 534"/>
                    <a:gd name="T20" fmla="*/ 635 w 901"/>
                    <a:gd name="T2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4">
                      <a:moveTo>
                        <a:pt x="637" y="534"/>
                      </a:moveTo>
                      <a:cubicBezTo>
                        <a:pt x="828" y="351"/>
                        <a:pt x="828" y="351"/>
                        <a:pt x="828" y="351"/>
                      </a:cubicBezTo>
                      <a:cubicBezTo>
                        <a:pt x="883" y="299"/>
                        <a:pt x="883" y="299"/>
                        <a:pt x="883" y="299"/>
                      </a:cubicBezTo>
                      <a:cubicBezTo>
                        <a:pt x="901" y="282"/>
                        <a:pt x="901" y="253"/>
                        <a:pt x="883" y="236"/>
                      </a:cubicBezTo>
                      <a:cubicBezTo>
                        <a:pt x="828" y="184"/>
                        <a:pt x="828" y="184"/>
                        <a:pt x="828" y="184"/>
                      </a:cubicBezTo>
                      <a:cubicBezTo>
                        <a:pt x="635" y="0"/>
                        <a:pt x="635" y="0"/>
                        <a:pt x="635" y="0"/>
                      </a:cubicBezTo>
                      <a:cubicBezTo>
                        <a:pt x="635" y="0"/>
                        <a:pt x="635" y="0"/>
                        <a:pt x="635" y="0"/>
                      </a:cubicBezTo>
                      <a:cubicBezTo>
                        <a:pt x="635" y="0"/>
                        <a:pt x="635" y="0"/>
                        <a:pt x="635" y="0"/>
                      </a:cubicBezTo>
                      <a:cubicBezTo>
                        <a:pt x="177" y="0"/>
                        <a:pt x="177" y="0"/>
                        <a:pt x="177" y="0"/>
                      </a:cubicBezTo>
                      <a:cubicBezTo>
                        <a:pt x="0" y="534"/>
                        <a:pt x="0" y="534"/>
                        <a:pt x="0" y="534"/>
                      </a:cubicBezTo>
                      <a:cubicBezTo>
                        <a:pt x="635" y="534"/>
                        <a:pt x="635" y="534"/>
                        <a:pt x="635" y="534"/>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004" name="TextBox 21"/>
                <p:cNvSpPr txBox="1">
                  <a:spLocks noChangeArrowheads="1"/>
                </p:cNvSpPr>
                <p:nvPr/>
              </p:nvSpPr>
              <p:spPr bwMode="auto">
                <a:xfrm>
                  <a:off x="2394506" y="5030585"/>
                  <a:ext cx="629904" cy="58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b="1">
                      <a:solidFill>
                        <a:schemeClr val="bg1"/>
                      </a:solidFill>
                      <a:latin typeface="Roboto Black" pitchFamily="2" charset="0"/>
                      <a:ea typeface="Roboto Black" pitchFamily="2" charset="0"/>
                      <a:cs typeface="Roboto Black" pitchFamily="2" charset="0"/>
                    </a:rPr>
                    <a:t>05</a:t>
                  </a:r>
                  <a:endParaRPr lang="en-US" sz="1800" b="1">
                    <a:solidFill>
                      <a:schemeClr val="bg1"/>
                    </a:solidFill>
                    <a:latin typeface="Roboto Black" pitchFamily="2" charset="0"/>
                    <a:ea typeface="Roboto Black" pitchFamily="2" charset="0"/>
                    <a:cs typeface="Roboto Black" pitchFamily="2" charset="0"/>
                  </a:endParaRPr>
                </a:p>
              </p:txBody>
            </p:sp>
          </p:grpSp>
        </p:grpSp>
        <p:sp>
          <p:nvSpPr>
            <p:cNvPr id="42000" name="Rectangle 1"/>
            <p:cNvSpPr>
              <a:spLocks noChangeArrowheads="1"/>
            </p:cNvSpPr>
            <p:nvPr/>
          </p:nvSpPr>
          <p:spPr bwMode="auto">
            <a:xfrm>
              <a:off x="-7694713" y="2029967"/>
              <a:ext cx="10097512" cy="410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1600">
                  <a:solidFill>
                    <a:schemeClr val="bg1"/>
                  </a:solidFill>
                  <a:latin typeface="Source Sans Pro Light" pitchFamily="34" charset="0"/>
                  <a:cs typeface="B Yekan" panose="00000400000000000000" pitchFamily="2" charset="-78"/>
                </a:rPr>
                <a:t>توسعه نیافته باقی ماندن بخش اعظمی از زندگی بومیان و تحمیل شدن برخی یامد های اجتماعی – فرهنگی – اقتصادی بر آنها </a:t>
              </a:r>
              <a:endParaRPr lang="en-US" sz="1600">
                <a:solidFill>
                  <a:schemeClr val="bg1"/>
                </a:solidFill>
                <a:latin typeface="Source Sans Pro Light" pitchFamily="34" charset="0"/>
                <a:ea typeface="Open Sans" pitchFamily="34" charset="0"/>
                <a:cs typeface="B Yekan" panose="00000400000000000000" pitchFamily="2" charset="-78"/>
              </a:endParaRPr>
            </a:p>
          </p:txBody>
        </p:sp>
      </p:grpSp>
      <p:sp>
        <p:nvSpPr>
          <p:cNvPr id="67" name="Freeform 66"/>
          <p:cNvSpPr/>
          <p:nvPr/>
        </p:nvSpPr>
        <p:spPr>
          <a:xfrm>
            <a:off x="1588" y="17463"/>
            <a:ext cx="12203112" cy="1123950"/>
          </a:xfrm>
          <a:custGeom>
            <a:avLst/>
            <a:gdLst>
              <a:gd name="connsiteX0" fmla="*/ 9159875 w 12203112"/>
              <a:gd name="connsiteY0" fmla="*/ 12700 h 2321719"/>
              <a:gd name="connsiteX1" fmla="*/ 12203112 w 12203112"/>
              <a:gd name="connsiteY1" fmla="*/ 12700 h 2321719"/>
              <a:gd name="connsiteX2" fmla="*/ 12203112 w 12203112"/>
              <a:gd name="connsiteY2" fmla="*/ 2303462 h 2321719"/>
              <a:gd name="connsiteX3" fmla="*/ 9162254 w 12203112"/>
              <a:gd name="connsiteY3" fmla="*/ 2303462 h 2321719"/>
              <a:gd name="connsiteX4" fmla="*/ 9162254 w 12203112"/>
              <a:gd name="connsiteY4" fmla="*/ 2321719 h 2321719"/>
              <a:gd name="connsiteX5" fmla="*/ 6093617 w 12203112"/>
              <a:gd name="connsiteY5" fmla="*/ 2321719 h 2321719"/>
              <a:gd name="connsiteX6" fmla="*/ 6093617 w 12203112"/>
              <a:gd name="connsiteY6" fmla="*/ 30957 h 2321719"/>
              <a:gd name="connsiteX7" fmla="*/ 9159875 w 12203112"/>
              <a:gd name="connsiteY7" fmla="*/ 30957 h 2321719"/>
              <a:gd name="connsiteX8" fmla="*/ 0 w 12203112"/>
              <a:gd name="connsiteY8" fmla="*/ 0 h 2321719"/>
              <a:gd name="connsiteX9" fmla="*/ 3049587 w 12203112"/>
              <a:gd name="connsiteY9" fmla="*/ 0 h 2321719"/>
              <a:gd name="connsiteX10" fmla="*/ 3049587 w 12203112"/>
              <a:gd name="connsiteY10" fmla="*/ 19883 h 2321719"/>
              <a:gd name="connsiteX11" fmla="*/ 6092824 w 12203112"/>
              <a:gd name="connsiteY11" fmla="*/ 19883 h 2321719"/>
              <a:gd name="connsiteX12" fmla="*/ 6092824 w 12203112"/>
              <a:gd name="connsiteY12" fmla="*/ 2310645 h 2321719"/>
              <a:gd name="connsiteX13" fmla="*/ 3041649 w 12203112"/>
              <a:gd name="connsiteY13" fmla="*/ 2310645 h 2321719"/>
              <a:gd name="connsiteX14" fmla="*/ 3041649 w 12203112"/>
              <a:gd name="connsiteY14" fmla="*/ 2298700 h 2321719"/>
              <a:gd name="connsiteX15" fmla="*/ 0 w 12203112"/>
              <a:gd name="connsiteY15" fmla="*/ 2298700 h 23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03112" h="2321719">
                <a:moveTo>
                  <a:pt x="9159875" y="12700"/>
                </a:moveTo>
                <a:lnTo>
                  <a:pt x="12203112" y="12700"/>
                </a:lnTo>
                <a:lnTo>
                  <a:pt x="12203112" y="2303462"/>
                </a:lnTo>
                <a:lnTo>
                  <a:pt x="9162254" y="2303462"/>
                </a:lnTo>
                <a:lnTo>
                  <a:pt x="9162254" y="2321719"/>
                </a:lnTo>
                <a:lnTo>
                  <a:pt x="6093617" y="2321719"/>
                </a:lnTo>
                <a:lnTo>
                  <a:pt x="6093617" y="30957"/>
                </a:lnTo>
                <a:lnTo>
                  <a:pt x="9159875" y="30957"/>
                </a:lnTo>
                <a:close/>
                <a:moveTo>
                  <a:pt x="0" y="0"/>
                </a:moveTo>
                <a:lnTo>
                  <a:pt x="3049587" y="0"/>
                </a:lnTo>
                <a:lnTo>
                  <a:pt x="3049587" y="19883"/>
                </a:lnTo>
                <a:lnTo>
                  <a:pt x="6092824" y="19883"/>
                </a:lnTo>
                <a:lnTo>
                  <a:pt x="6092824" y="2310645"/>
                </a:lnTo>
                <a:lnTo>
                  <a:pt x="3041649" y="2310645"/>
                </a:lnTo>
                <a:lnTo>
                  <a:pt x="3041649" y="2298700"/>
                </a:lnTo>
                <a:lnTo>
                  <a:pt x="0" y="2298700"/>
                </a:lnTo>
                <a:close/>
              </a:path>
            </a:pathLst>
          </a:cu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68" name="Rectangle 67"/>
          <p:cNvSpPr>
            <a:spLocks noChangeArrowheads="1"/>
          </p:cNvSpPr>
          <p:nvPr/>
        </p:nvSpPr>
        <p:spPr bwMode="auto">
          <a:xfrm>
            <a:off x="2895600" y="263525"/>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a:solidFill>
                  <a:schemeClr val="bg1"/>
                </a:solidFill>
                <a:latin typeface="Khandevane" panose="02000506000000020002" pitchFamily="2" charset="-78"/>
                <a:cs typeface="Khandevane" panose="02000506000000020002" pitchFamily="2" charset="-78"/>
              </a:rPr>
              <a:t>جمع بندی بحث</a:t>
            </a:r>
            <a:endParaRPr lang="en-US" sz="3600" b="1">
              <a:solidFill>
                <a:schemeClr val="bg1"/>
              </a:solidFill>
              <a:latin typeface="Khandevane" panose="02000506000000020002" pitchFamily="2" charset="-78"/>
              <a:cs typeface="Khandevane" panose="02000506000000020002" pitchFamily="2" charset="-78"/>
            </a:endParaRPr>
          </a:p>
        </p:txBody>
      </p:sp>
      <p:sp>
        <p:nvSpPr>
          <p:cNvPr id="69" name="Rectangle 1"/>
          <p:cNvSpPr>
            <a:spLocks noChangeArrowheads="1"/>
          </p:cNvSpPr>
          <p:nvPr/>
        </p:nvSpPr>
        <p:spPr bwMode="auto">
          <a:xfrm>
            <a:off x="2363788" y="1411288"/>
            <a:ext cx="96758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2000">
                <a:latin typeface="Khandevane" panose="02000506000000020002" pitchFamily="2" charset="-78"/>
                <a:cs typeface="Khandevane" panose="02000506000000020002" pitchFamily="2" charset="-78"/>
              </a:rPr>
              <a:t>توسعه منطقه ویژه اقتصادی پارس جنوبی دارای پیامد ها و نتایجی بوده است که به طور خلاصه آورده شده است:</a:t>
            </a:r>
            <a:endParaRPr lang="en-US" sz="2000">
              <a:latin typeface="Khandevane" panose="02000506000000020002" pitchFamily="2" charset="-78"/>
              <a:ea typeface="Open Sans" pitchFamily="34" charset="0"/>
              <a:cs typeface="Khandevane" panose="02000506000000020002" pitchFamily="2" charset="-78"/>
            </a:endParaRPr>
          </a:p>
        </p:txBody>
      </p:sp>
      <p:sp>
        <p:nvSpPr>
          <p:cNvPr id="41990" name="Rectangle 1"/>
          <p:cNvSpPr>
            <a:spLocks noChangeArrowheads="1"/>
          </p:cNvSpPr>
          <p:nvPr/>
        </p:nvSpPr>
        <p:spPr bwMode="auto">
          <a:xfrm>
            <a:off x="-1284288" y="5986463"/>
            <a:ext cx="967581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1600">
                <a:solidFill>
                  <a:schemeClr val="bg1"/>
                </a:solidFill>
                <a:latin typeface="Source Sans Pro Light" pitchFamily="34" charset="0"/>
                <a:cs typeface="B Yekan" panose="00000400000000000000" pitchFamily="2" charset="-78"/>
              </a:rPr>
              <a:t>هجوم کارگران و مهاجران غیر بومی به منطقه </a:t>
            </a:r>
            <a:endParaRPr lang="en-US" sz="1600">
              <a:solidFill>
                <a:schemeClr val="bg1"/>
              </a:solidFill>
              <a:latin typeface="Source Sans Pro Light" pitchFamily="34" charset="0"/>
              <a:ea typeface="Open Sans" pitchFamily="34" charset="0"/>
              <a:cs typeface="B Yekan" panose="00000400000000000000" pitchFamily="2" charset="-78"/>
            </a:endParaRPr>
          </a:p>
        </p:txBody>
      </p:sp>
      <p:sp>
        <p:nvSpPr>
          <p:cNvPr id="41991" name="Rectangle 1"/>
          <p:cNvSpPr>
            <a:spLocks noChangeArrowheads="1"/>
          </p:cNvSpPr>
          <p:nvPr/>
        </p:nvSpPr>
        <p:spPr bwMode="auto">
          <a:xfrm>
            <a:off x="153988" y="3575050"/>
            <a:ext cx="96774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1600">
                <a:solidFill>
                  <a:schemeClr val="bg1"/>
                </a:solidFill>
                <a:latin typeface="Source Sans Pro Light" pitchFamily="34" charset="0"/>
                <a:cs typeface="B Yekan" panose="00000400000000000000" pitchFamily="2" charset="-78"/>
              </a:rPr>
              <a:t>بهبود وضعیت خدماتی ساکنین بومی در عین ایجاد حس نابرابری و نارضایتی در اثر استقرار پرسنل شرکت نفت در این منطقه</a:t>
            </a:r>
            <a:endParaRPr lang="en-US" sz="1600">
              <a:solidFill>
                <a:schemeClr val="bg1"/>
              </a:solidFill>
              <a:latin typeface="Source Sans Pro Light" pitchFamily="34" charset="0"/>
              <a:ea typeface="Open Sans" pitchFamily="34" charset="0"/>
              <a:cs typeface="B Yekan" panose="00000400000000000000" pitchFamily="2" charset="-78"/>
            </a:endParaRPr>
          </a:p>
        </p:txBody>
      </p:sp>
      <p:sp>
        <p:nvSpPr>
          <p:cNvPr id="41992" name="Rectangle 1"/>
          <p:cNvSpPr>
            <a:spLocks noChangeArrowheads="1"/>
          </p:cNvSpPr>
          <p:nvPr/>
        </p:nvSpPr>
        <p:spPr bwMode="auto">
          <a:xfrm>
            <a:off x="-388938" y="4416425"/>
            <a:ext cx="9677401"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1600">
                <a:solidFill>
                  <a:schemeClr val="bg1"/>
                </a:solidFill>
                <a:latin typeface="Source Sans Pro Light" pitchFamily="34" charset="0"/>
                <a:cs typeface="B Yekan" panose="00000400000000000000" pitchFamily="2" charset="-78"/>
              </a:rPr>
              <a:t>افزایش 38 درصدی رشد اشتغال در جمعیت فعال ساکن محدوده</a:t>
            </a:r>
            <a:endParaRPr lang="en-US" sz="1600">
              <a:solidFill>
                <a:schemeClr val="bg1"/>
              </a:solidFill>
              <a:latin typeface="Source Sans Pro Light" pitchFamily="34" charset="0"/>
              <a:ea typeface="Open Sans" pitchFamily="34" charset="0"/>
              <a:cs typeface="B Yekan" panose="00000400000000000000" pitchFamily="2" charset="-78"/>
            </a:endParaRPr>
          </a:p>
        </p:txBody>
      </p:sp>
      <p:sp>
        <p:nvSpPr>
          <p:cNvPr id="41993" name="Rectangle 1"/>
          <p:cNvSpPr>
            <a:spLocks noChangeArrowheads="1"/>
          </p:cNvSpPr>
          <p:nvPr/>
        </p:nvSpPr>
        <p:spPr bwMode="auto">
          <a:xfrm>
            <a:off x="1250576" y="5195888"/>
            <a:ext cx="7741024"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Tx/>
              <a:buNone/>
            </a:pPr>
            <a:r>
              <a:rPr lang="fa-IR" sz="1600" dirty="0">
                <a:solidFill>
                  <a:schemeClr val="bg1"/>
                </a:solidFill>
                <a:latin typeface="Source Sans Pro Light" pitchFamily="34" charset="0"/>
                <a:cs typeface="B Yekan" panose="00000400000000000000" pitchFamily="2" charset="-78"/>
              </a:rPr>
              <a:t>عدم </a:t>
            </a:r>
            <a:r>
              <a:rPr lang="fa-IR" sz="1600" dirty="0" smtClean="0">
                <a:solidFill>
                  <a:schemeClr val="bg1"/>
                </a:solidFill>
                <a:latin typeface="Source Sans Pro Light" pitchFamily="34" charset="0"/>
                <a:cs typeface="B Yekan" panose="00000400000000000000" pitchFamily="2" charset="-78"/>
              </a:rPr>
              <a:t>مسوولیت </a:t>
            </a:r>
            <a:r>
              <a:rPr lang="fa-IR" sz="1600" dirty="0">
                <a:solidFill>
                  <a:schemeClr val="bg1"/>
                </a:solidFill>
                <a:latin typeface="Source Sans Pro Light" pitchFamily="34" charset="0"/>
                <a:cs typeface="B Yekan" panose="00000400000000000000" pitchFamily="2" charset="-78"/>
              </a:rPr>
              <a:t>پذیری سایر ارکان دولتی در برنامه ریزی فرابخشی و توسعه نیافتگی یکپارچه محدوده</a:t>
            </a:r>
            <a:endParaRPr lang="en-US" sz="1600" dirty="0">
              <a:solidFill>
                <a:schemeClr val="bg1"/>
              </a:solidFill>
              <a:latin typeface="Source Sans Pro Light" pitchFamily="34" charset="0"/>
              <a:ea typeface="Open Sans" pitchFamily="34" charset="0"/>
              <a:cs typeface="B Yekan"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750"/>
                                        <p:tgtEl>
                                          <p:spTgt spid="68"/>
                                        </p:tgtEl>
                                      </p:cBhvr>
                                    </p:animEffect>
                                    <p:anim calcmode="lin" valueType="num">
                                      <p:cBhvr>
                                        <p:cTn id="12" dur="750" fill="hold"/>
                                        <p:tgtEl>
                                          <p:spTgt spid="68"/>
                                        </p:tgtEl>
                                        <p:attrNameLst>
                                          <p:attrName>ppt_x</p:attrName>
                                        </p:attrNameLst>
                                      </p:cBhvr>
                                      <p:tavLst>
                                        <p:tav tm="0">
                                          <p:val>
                                            <p:strVal val="#ppt_x"/>
                                          </p:val>
                                        </p:tav>
                                        <p:tav tm="100000">
                                          <p:val>
                                            <p:strVal val="#ppt_x"/>
                                          </p:val>
                                        </p:tav>
                                      </p:tavLst>
                                    </p:anim>
                                    <p:anim calcmode="lin" valueType="num">
                                      <p:cBhvr>
                                        <p:cTn id="13" dur="75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588" y="17463"/>
            <a:ext cx="12203112" cy="1123950"/>
          </a:xfrm>
          <a:custGeom>
            <a:avLst/>
            <a:gdLst>
              <a:gd name="connsiteX0" fmla="*/ 9159875 w 12203112"/>
              <a:gd name="connsiteY0" fmla="*/ 12700 h 2321719"/>
              <a:gd name="connsiteX1" fmla="*/ 12203112 w 12203112"/>
              <a:gd name="connsiteY1" fmla="*/ 12700 h 2321719"/>
              <a:gd name="connsiteX2" fmla="*/ 12203112 w 12203112"/>
              <a:gd name="connsiteY2" fmla="*/ 2303462 h 2321719"/>
              <a:gd name="connsiteX3" fmla="*/ 9162254 w 12203112"/>
              <a:gd name="connsiteY3" fmla="*/ 2303462 h 2321719"/>
              <a:gd name="connsiteX4" fmla="*/ 9162254 w 12203112"/>
              <a:gd name="connsiteY4" fmla="*/ 2321719 h 2321719"/>
              <a:gd name="connsiteX5" fmla="*/ 6093617 w 12203112"/>
              <a:gd name="connsiteY5" fmla="*/ 2321719 h 2321719"/>
              <a:gd name="connsiteX6" fmla="*/ 6093617 w 12203112"/>
              <a:gd name="connsiteY6" fmla="*/ 30957 h 2321719"/>
              <a:gd name="connsiteX7" fmla="*/ 9159875 w 12203112"/>
              <a:gd name="connsiteY7" fmla="*/ 30957 h 2321719"/>
              <a:gd name="connsiteX8" fmla="*/ 0 w 12203112"/>
              <a:gd name="connsiteY8" fmla="*/ 0 h 2321719"/>
              <a:gd name="connsiteX9" fmla="*/ 3049587 w 12203112"/>
              <a:gd name="connsiteY9" fmla="*/ 0 h 2321719"/>
              <a:gd name="connsiteX10" fmla="*/ 3049587 w 12203112"/>
              <a:gd name="connsiteY10" fmla="*/ 19883 h 2321719"/>
              <a:gd name="connsiteX11" fmla="*/ 6092824 w 12203112"/>
              <a:gd name="connsiteY11" fmla="*/ 19883 h 2321719"/>
              <a:gd name="connsiteX12" fmla="*/ 6092824 w 12203112"/>
              <a:gd name="connsiteY12" fmla="*/ 2310645 h 2321719"/>
              <a:gd name="connsiteX13" fmla="*/ 3041649 w 12203112"/>
              <a:gd name="connsiteY13" fmla="*/ 2310645 h 2321719"/>
              <a:gd name="connsiteX14" fmla="*/ 3041649 w 12203112"/>
              <a:gd name="connsiteY14" fmla="*/ 2298700 h 2321719"/>
              <a:gd name="connsiteX15" fmla="*/ 0 w 12203112"/>
              <a:gd name="connsiteY15" fmla="*/ 2298700 h 2321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03112" h="2321719">
                <a:moveTo>
                  <a:pt x="9159875" y="12700"/>
                </a:moveTo>
                <a:lnTo>
                  <a:pt x="12203112" y="12700"/>
                </a:lnTo>
                <a:lnTo>
                  <a:pt x="12203112" y="2303462"/>
                </a:lnTo>
                <a:lnTo>
                  <a:pt x="9162254" y="2303462"/>
                </a:lnTo>
                <a:lnTo>
                  <a:pt x="9162254" y="2321719"/>
                </a:lnTo>
                <a:lnTo>
                  <a:pt x="6093617" y="2321719"/>
                </a:lnTo>
                <a:lnTo>
                  <a:pt x="6093617" y="30957"/>
                </a:lnTo>
                <a:lnTo>
                  <a:pt x="9159875" y="30957"/>
                </a:lnTo>
                <a:close/>
                <a:moveTo>
                  <a:pt x="0" y="0"/>
                </a:moveTo>
                <a:lnTo>
                  <a:pt x="3049587" y="0"/>
                </a:lnTo>
                <a:lnTo>
                  <a:pt x="3049587" y="19883"/>
                </a:lnTo>
                <a:lnTo>
                  <a:pt x="6092824" y="19883"/>
                </a:lnTo>
                <a:lnTo>
                  <a:pt x="6092824" y="2310645"/>
                </a:lnTo>
                <a:lnTo>
                  <a:pt x="3041649" y="2310645"/>
                </a:lnTo>
                <a:lnTo>
                  <a:pt x="3041649" y="2298700"/>
                </a:lnTo>
                <a:lnTo>
                  <a:pt x="0" y="2298700"/>
                </a:lnTo>
                <a:close/>
              </a:path>
            </a:pathLst>
          </a:cu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4" name="Rectangle 3"/>
          <p:cNvSpPr>
            <a:spLocks noChangeArrowheads="1"/>
          </p:cNvSpPr>
          <p:nvPr/>
        </p:nvSpPr>
        <p:spPr bwMode="auto">
          <a:xfrm>
            <a:off x="2895600" y="263525"/>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a:solidFill>
                  <a:schemeClr val="bg1"/>
                </a:solidFill>
                <a:latin typeface="Khandevane" panose="02000506000000020002" pitchFamily="2" charset="-78"/>
                <a:cs typeface="Khandevane" panose="02000506000000020002" pitchFamily="2" charset="-78"/>
              </a:rPr>
              <a:t>منـــآبع</a:t>
            </a:r>
            <a:endParaRPr lang="en-US" sz="3600" b="1">
              <a:solidFill>
                <a:schemeClr val="bg1"/>
              </a:solidFill>
              <a:latin typeface="Khandevane" panose="02000506000000020002" pitchFamily="2" charset="-78"/>
              <a:cs typeface="Khandevane" panose="02000506000000020002" pitchFamily="2" charset="-78"/>
            </a:endParaRPr>
          </a:p>
        </p:txBody>
      </p:sp>
      <p:sp>
        <p:nvSpPr>
          <p:cNvPr id="43012" name="TextBox 4"/>
          <p:cNvSpPr txBox="1">
            <a:spLocks noChangeArrowheads="1"/>
          </p:cNvSpPr>
          <p:nvPr/>
        </p:nvSpPr>
        <p:spPr bwMode="auto">
          <a:xfrm>
            <a:off x="419100" y="1555750"/>
            <a:ext cx="11366500" cy="547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rtl="1"/>
            <a:r>
              <a:rPr lang="fa-IR" sz="2500">
                <a:cs typeface="B Yekan" panose="00000400000000000000" pitchFamily="2" charset="-78"/>
              </a:rPr>
              <a:t>1- امیری، سید نورالدین، 1390، نقش منطقه ویژه اقتصادی بر مراکز جمعیتی بخش عسلویه، رساله دکتری، دانشگاه شهید بهشتی</a:t>
            </a:r>
          </a:p>
          <a:p>
            <a:pPr algn="just" rtl="1"/>
            <a:endParaRPr lang="fa-IR" sz="2500">
              <a:cs typeface="B Yekan" panose="00000400000000000000" pitchFamily="2" charset="-78"/>
            </a:endParaRPr>
          </a:p>
          <a:p>
            <a:pPr algn="just" rtl="1"/>
            <a:r>
              <a:rPr lang="fa-IR" sz="2500">
                <a:cs typeface="B Yekan" panose="00000400000000000000" pitchFamily="2" charset="-78"/>
              </a:rPr>
              <a:t>2-شرکت نفت و گاز ایران، 1388، پارس جنوبی تجلی اراده ملی، انتشارات وزارت نفت، تهران</a:t>
            </a:r>
          </a:p>
          <a:p>
            <a:pPr algn="just" rtl="1"/>
            <a:endParaRPr lang="fa-IR" sz="2500">
              <a:cs typeface="B Yekan" panose="00000400000000000000" pitchFamily="2" charset="-78"/>
            </a:endParaRPr>
          </a:p>
          <a:p>
            <a:pPr algn="just" rtl="1"/>
            <a:r>
              <a:rPr lang="fa-IR" sz="2500">
                <a:cs typeface="B Yekan" panose="00000400000000000000" pitchFamily="2" charset="-78"/>
              </a:rPr>
              <a:t>3- طالبیان، امیر، 1387، تحلیل تاثیر اجتماعی توسعه صنعتی در منطقه عسلویه، فصل نامه علوم اجتماعی، سال سوم، شماره 33</a:t>
            </a:r>
          </a:p>
          <a:p>
            <a:pPr algn="just" rtl="1"/>
            <a:endParaRPr lang="fa-IR" sz="2500">
              <a:cs typeface="B Yekan" panose="00000400000000000000" pitchFamily="2" charset="-78"/>
            </a:endParaRPr>
          </a:p>
          <a:p>
            <a:pPr algn="just" rtl="1"/>
            <a:r>
              <a:rPr lang="fa-IR" sz="2500">
                <a:cs typeface="B Yekan" panose="00000400000000000000" pitchFamily="2" charset="-78"/>
              </a:rPr>
              <a:t>4-مرکز آمار ایران، 1395، سرشماری عمومی نفوس و مسکن سال 1375-1395، مرکز آمار ایران، تهران</a:t>
            </a:r>
          </a:p>
          <a:p>
            <a:pPr algn="just" rtl="1"/>
            <a:endParaRPr lang="fa-IR" sz="2500">
              <a:cs typeface="B Yekan" panose="00000400000000000000" pitchFamily="2" charset="-78"/>
            </a:endParaRPr>
          </a:p>
          <a:p>
            <a:pPr algn="just" rtl="1"/>
            <a:r>
              <a:rPr lang="fa-IR" sz="2500">
                <a:cs typeface="B Yekan" panose="00000400000000000000" pitchFamily="2" charset="-78"/>
              </a:rPr>
              <a:t>5- معاونت برنامه ریزی استان داری بوشهر، 1388، گزارش اقتصادی-اجتماعی استان بوشهر، انتشارات معاونت برنامه ریزی استان بوشهر، بوشهر</a:t>
            </a:r>
          </a:p>
          <a:p>
            <a:pPr algn="r" rtl="1"/>
            <a:endParaRPr lang="en-US" sz="2500">
              <a:cs typeface="B Yekan"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663" b="12663"/>
          <a:stretch>
            <a:fillRect/>
          </a:stretch>
        </p:blipFill>
        <p:spPr/>
      </p:pic>
      <p:sp>
        <p:nvSpPr>
          <p:cNvPr id="15" name="Rectangle 14"/>
          <p:cNvSpPr/>
          <p:nvPr/>
        </p:nvSpPr>
        <p:spPr>
          <a:xfrm>
            <a:off x="-7938" y="0"/>
            <a:ext cx="12199938"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8" name="TextBox 7"/>
          <p:cNvSpPr txBox="1">
            <a:spLocks noChangeArrowheads="1"/>
          </p:cNvSpPr>
          <p:nvPr/>
        </p:nvSpPr>
        <p:spPr bwMode="auto">
          <a:xfrm>
            <a:off x="2436813" y="2854325"/>
            <a:ext cx="70564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sz="8000" b="1">
                <a:solidFill>
                  <a:schemeClr val="bg1"/>
                </a:solidFill>
                <a:latin typeface="Khandevane" panose="02000506000000020002" pitchFamily="2" charset="-78"/>
                <a:cs typeface="Khandevane" panose="02000506000000020002" pitchFamily="2" charset="-78"/>
              </a:rPr>
              <a:t> </a:t>
            </a:r>
            <a:r>
              <a:rPr lang="fa-IR" sz="8000" b="1">
                <a:solidFill>
                  <a:schemeClr val="bg1"/>
                </a:solidFill>
                <a:latin typeface="Khandevane" panose="02000506000000020002" pitchFamily="2" charset="-78"/>
                <a:cs typeface="Khandevane" panose="02000506000000020002" pitchFamily="2" charset="-78"/>
              </a:rPr>
              <a:t>سپاس از توجه شما</a:t>
            </a:r>
            <a:endParaRPr lang="en-US" sz="8000" b="1">
              <a:solidFill>
                <a:schemeClr val="bg1"/>
              </a:solidFill>
              <a:latin typeface="Khandevane" panose="02000506000000020002" pitchFamily="2" charset="-78"/>
              <a:cs typeface="Khandevane" panose="02000506000000020002" pitchFamily="2" charset="-78"/>
            </a:endParaRPr>
          </a:p>
        </p:txBody>
      </p:sp>
    </p:spTree>
  </p:cSld>
  <p:clrMapOvr>
    <a:masterClrMapping/>
  </p:clrMapOvr>
  <p:transition spd="med" advTm="3000">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a:xfrm>
            <a:off x="4953000" y="1951038"/>
            <a:ext cx="2286000" cy="2286000"/>
          </a:xfrm>
          <a:custGeom>
            <a:avLst/>
            <a:gdLst>
              <a:gd name="connsiteX0" fmla="*/ 1143000 w 2286000"/>
              <a:gd name="connsiteY0" fmla="*/ 228600 h 2286000"/>
              <a:gd name="connsiteX1" fmla="*/ 228600 w 2286000"/>
              <a:gd name="connsiteY1" fmla="*/ 1143000 h 2286000"/>
              <a:gd name="connsiteX2" fmla="*/ 1143000 w 2286000"/>
              <a:gd name="connsiteY2" fmla="*/ 2057400 h 2286000"/>
              <a:gd name="connsiteX3" fmla="*/ 2057400 w 2286000"/>
              <a:gd name="connsiteY3" fmla="*/ 1143000 h 2286000"/>
              <a:gd name="connsiteX4" fmla="*/ 1143000 w 2286000"/>
              <a:gd name="connsiteY4" fmla="*/ 228600 h 2286000"/>
              <a:gd name="connsiteX5" fmla="*/ 1143000 w 2286000"/>
              <a:gd name="connsiteY5" fmla="*/ 0 h 2286000"/>
              <a:gd name="connsiteX6" fmla="*/ 2286000 w 2286000"/>
              <a:gd name="connsiteY6" fmla="*/ 1143000 h 2286000"/>
              <a:gd name="connsiteX7" fmla="*/ 1143000 w 2286000"/>
              <a:gd name="connsiteY7" fmla="*/ 2286000 h 2286000"/>
              <a:gd name="connsiteX8" fmla="*/ 0 w 2286000"/>
              <a:gd name="connsiteY8" fmla="*/ 1143000 h 2286000"/>
              <a:gd name="connsiteX9" fmla="*/ 1143000 w 2286000"/>
              <a:gd name="connsiteY9" fmla="*/ 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0" h="2286000">
                <a:moveTo>
                  <a:pt x="1143000" y="228600"/>
                </a:moveTo>
                <a:cubicBezTo>
                  <a:pt x="637991" y="228600"/>
                  <a:pt x="228600" y="637991"/>
                  <a:pt x="228600" y="1143000"/>
                </a:cubicBezTo>
                <a:cubicBezTo>
                  <a:pt x="228600" y="1648009"/>
                  <a:pt x="637991" y="2057400"/>
                  <a:pt x="1143000" y="2057400"/>
                </a:cubicBezTo>
                <a:cubicBezTo>
                  <a:pt x="1648009" y="2057400"/>
                  <a:pt x="2057400" y="1648009"/>
                  <a:pt x="2057400" y="1143000"/>
                </a:cubicBezTo>
                <a:cubicBezTo>
                  <a:pt x="2057400" y="637991"/>
                  <a:pt x="1648009" y="228600"/>
                  <a:pt x="1143000" y="228600"/>
                </a:cubicBezTo>
                <a:close/>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ln/>
        </p:spPr>
        <p:style>
          <a:lnRef idx="2">
            <a:schemeClr val="accent2"/>
          </a:lnRef>
          <a:fillRef idx="1">
            <a:schemeClr val="lt1"/>
          </a:fillRef>
          <a:effectRef idx="0">
            <a:schemeClr val="accent2"/>
          </a:effectRef>
          <a:fontRef idx="minor">
            <a:schemeClr val="dk1"/>
          </a:fontRef>
        </p:style>
        <p:txBody>
          <a:bodyPr anchor="ctr"/>
          <a:lstStyle/>
          <a:p>
            <a:pPr algn="ctr" eaLnBrk="1" fontAlgn="auto" hangingPunct="1">
              <a:spcBef>
                <a:spcPts val="0"/>
              </a:spcBef>
              <a:spcAft>
                <a:spcPts val="0"/>
              </a:spcAft>
              <a:defRPr/>
            </a:pPr>
            <a:endParaRPr lang="en-US"/>
          </a:p>
        </p:txBody>
      </p:sp>
      <p:sp>
        <p:nvSpPr>
          <p:cNvPr id="11" name="Title 1"/>
          <p:cNvSpPr txBox="1">
            <a:spLocks/>
          </p:cNvSpPr>
          <p:nvPr/>
        </p:nvSpPr>
        <p:spPr bwMode="auto">
          <a:xfrm>
            <a:off x="4092575" y="4325938"/>
            <a:ext cx="39846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ct val="0"/>
              </a:spcBef>
              <a:buFontTx/>
              <a:buNone/>
            </a:pPr>
            <a:r>
              <a:rPr lang="fa-IR" sz="3200" b="1">
                <a:latin typeface="Khandevane" panose="02000506000000020002" pitchFamily="2" charset="-78"/>
                <a:ea typeface="Roboto" pitchFamily="2" charset="0"/>
                <a:cs typeface="Khandevane" panose="02000506000000020002" pitchFamily="2" charset="-78"/>
              </a:rPr>
              <a:t>طرح مسئله</a:t>
            </a:r>
            <a:endParaRPr lang="en-US" sz="3200" b="1">
              <a:latin typeface="Khandevane" panose="02000506000000020002" pitchFamily="2" charset="-78"/>
              <a:ea typeface="Roboto" pitchFamily="2" charset="0"/>
              <a:cs typeface="Khandevane" panose="02000506000000020002" pitchFamily="2" charset="-78"/>
            </a:endParaRPr>
          </a:p>
        </p:txBody>
      </p:sp>
      <p:sp>
        <p:nvSpPr>
          <p:cNvPr id="14" name="Rectangle 13"/>
          <p:cNvSpPr>
            <a:spLocks noChangeArrowheads="1"/>
          </p:cNvSpPr>
          <p:nvPr/>
        </p:nvSpPr>
        <p:spPr bwMode="auto">
          <a:xfrm>
            <a:off x="1838325" y="5103813"/>
            <a:ext cx="849153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 typeface="Wingdings" panose="05000000000000000000" pitchFamily="2" charset="2"/>
              <a:buChar char="q"/>
            </a:pPr>
            <a:r>
              <a:rPr lang="fa-IR" sz="1800">
                <a:latin typeface="Source Sans Pro Light" pitchFamily="34" charset="0"/>
                <a:cs typeface="A Chamran" panose="00000400000000000000" pitchFamily="2" charset="-78"/>
              </a:rPr>
              <a:t>شرایط احداث تاسیسات صنعتی بزرگ مقیاس چیست؟</a:t>
            </a:r>
          </a:p>
          <a:p>
            <a:pPr algn="ctr" rtl="1" eaLnBrk="1" hangingPunct="1">
              <a:lnSpc>
                <a:spcPct val="150000"/>
              </a:lnSpc>
              <a:spcBef>
                <a:spcPct val="0"/>
              </a:spcBef>
              <a:buFont typeface="Wingdings" panose="05000000000000000000" pitchFamily="2" charset="2"/>
              <a:buChar char="q"/>
            </a:pPr>
            <a:r>
              <a:rPr lang="fa-IR" sz="1800">
                <a:latin typeface="Source Sans Pro Light" pitchFamily="34" charset="0"/>
                <a:cs typeface="A Chamran" panose="00000400000000000000" pitchFamily="2" charset="-78"/>
              </a:rPr>
              <a:t>برای برنامه ریزی و سرمایه گزاری در این حوزه، چه ابعاد دیگری باید مورد توجه قرار گیرد؟</a:t>
            </a:r>
          </a:p>
          <a:p>
            <a:pPr algn="ctr" rtl="1" eaLnBrk="1" hangingPunct="1">
              <a:lnSpc>
                <a:spcPct val="150000"/>
              </a:lnSpc>
              <a:spcBef>
                <a:spcPct val="0"/>
              </a:spcBef>
              <a:buFont typeface="Wingdings" panose="05000000000000000000" pitchFamily="2" charset="2"/>
              <a:buChar char="q"/>
            </a:pPr>
            <a:r>
              <a:rPr lang="fa-IR" sz="1800">
                <a:latin typeface="Source Sans Pro Light" pitchFamily="34" charset="0"/>
                <a:cs typeface="A Chamran" panose="00000400000000000000" pitchFamily="2" charset="-78"/>
              </a:rPr>
              <a:t>شرایط استراتژیک و وضعیت شهر عسلویه در قبل از ورود صنعت به این قسمت چگونه بوده است؟</a:t>
            </a:r>
          </a:p>
          <a:p>
            <a:pPr algn="ctr" rtl="1" eaLnBrk="1" hangingPunct="1">
              <a:lnSpc>
                <a:spcPct val="150000"/>
              </a:lnSpc>
              <a:spcBef>
                <a:spcPct val="0"/>
              </a:spcBef>
              <a:buFont typeface="Wingdings" panose="05000000000000000000" pitchFamily="2" charset="2"/>
              <a:buChar char="q"/>
            </a:pPr>
            <a:endParaRPr lang="en-US" sz="1800">
              <a:latin typeface="Source Sans Pro Light" pitchFamily="34" charset="0"/>
              <a:cs typeface="A Chamran" panose="00000400000000000000" pitchFamily="2" charset="-78"/>
            </a:endParaRPr>
          </a:p>
        </p:txBody>
      </p:sp>
      <p:cxnSp>
        <p:nvCxnSpPr>
          <p:cNvPr id="16" name="Straight Connector 15"/>
          <p:cNvCxnSpPr/>
          <p:nvPr/>
        </p:nvCxnSpPr>
        <p:spPr>
          <a:xfrm>
            <a:off x="6002338" y="4886325"/>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938" y="0"/>
            <a:ext cx="12192000" cy="3429000"/>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lstStyle/>
          <a:p>
            <a:pPr algn="ctr" eaLnBrk="1" fontAlgn="auto" hangingPunct="1">
              <a:spcBef>
                <a:spcPts val="0"/>
              </a:spcBef>
              <a:spcAft>
                <a:spcPts val="0"/>
              </a:spcAft>
              <a:tabLst>
                <a:tab pos="3544888" algn="l"/>
              </a:tabLst>
              <a:defRPr/>
            </a:pPr>
            <a:endParaRPr lang="en-US" dirty="0"/>
          </a:p>
        </p:txBody>
      </p:sp>
      <p:sp>
        <p:nvSpPr>
          <p:cNvPr id="20" name="Rectangle 19"/>
          <p:cNvSpPr/>
          <p:nvPr/>
        </p:nvSpPr>
        <p:spPr>
          <a:xfrm>
            <a:off x="7938" y="9525"/>
            <a:ext cx="12192000" cy="3429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par>
                          <p:cTn id="11" fill="hold" nodeType="afterGroup">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nodeType="afterGroup">
                            <p:stCondLst>
                              <p:cond delay="10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par>
                          <p:cTn id="26" fill="hold" nodeType="afterGroup">
                            <p:stCondLst>
                              <p:cond delay="1500"/>
                            </p:stCondLst>
                            <p:childTnLst>
                              <p:par>
                                <p:cTn id="27" presetID="22" presetClass="entr" presetSubtype="8"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5529263"/>
            <a:ext cx="4075113" cy="1328737"/>
          </a:xfrm>
          <a:prstGeom prst="rect">
            <a:avLst/>
          </a:prstGeom>
          <a:solidFill>
            <a:srgbClr val="33363D">
              <a:alpha val="76000"/>
            </a:srgb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r" rtl="1" eaLnBrk="1" hangingPunct="1">
              <a:lnSpc>
                <a:spcPct val="150000"/>
              </a:lnSpc>
              <a:buFont typeface="Wingdings" panose="05000000000000000000" pitchFamily="2" charset="2"/>
              <a:buChar char="q"/>
              <a:defRPr/>
            </a:pPr>
            <a:r>
              <a:rPr lang="fa-IR" sz="2200" dirty="0">
                <a:solidFill>
                  <a:schemeClr val="bg1"/>
                </a:solidFill>
                <a:latin typeface="Source Sans Pro Light" pitchFamily="34" charset="0"/>
                <a:cs typeface="A Chamran" panose="00000400000000000000" pitchFamily="2" charset="-78"/>
              </a:rPr>
              <a:t>60 کیلومتر مرز آبی با خلیج فارس</a:t>
            </a:r>
          </a:p>
        </p:txBody>
      </p:sp>
      <p:sp>
        <p:nvSpPr>
          <p:cNvPr id="8" name="Rectangle 7"/>
          <p:cNvSpPr>
            <a:spLocks noChangeArrowheads="1"/>
          </p:cNvSpPr>
          <p:nvPr/>
        </p:nvSpPr>
        <p:spPr bwMode="auto">
          <a:xfrm>
            <a:off x="3033713" y="658813"/>
            <a:ext cx="6096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200" b="1">
                <a:latin typeface="Khandevane" panose="02000506000000020002" pitchFamily="2" charset="-78"/>
                <a:ea typeface="Roboto" pitchFamily="2" charset="0"/>
                <a:cs typeface="Khandevane" panose="02000506000000020002" pitchFamily="2" charset="-78"/>
              </a:rPr>
              <a:t>معرفی محدوده مورد مطالعه</a:t>
            </a:r>
            <a:endParaRPr lang="en-US" sz="3200" b="1">
              <a:latin typeface="Khandevane" panose="02000506000000020002" pitchFamily="2" charset="-78"/>
              <a:ea typeface="Roboto" pitchFamily="2" charset="0"/>
              <a:cs typeface="Khandevane" panose="02000506000000020002" pitchFamily="2" charset="-78"/>
            </a:endParaRPr>
          </a:p>
        </p:txBody>
      </p:sp>
      <p:cxnSp>
        <p:nvCxnSpPr>
          <p:cNvPr id="9" name="Straight Connector 8"/>
          <p:cNvCxnSpPr/>
          <p:nvPr/>
        </p:nvCxnSpPr>
        <p:spPr>
          <a:xfrm>
            <a:off x="5964238" y="1211263"/>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4081463" y="5529263"/>
            <a:ext cx="4068762" cy="1328737"/>
          </a:xfrm>
          <a:prstGeom prst="rect">
            <a:avLst/>
          </a:prstGeom>
          <a:solidFill>
            <a:srgbClr val="33363D">
              <a:alpha val="76000"/>
            </a:srgb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r" rtl="1" eaLnBrk="1" hangingPunct="1">
              <a:lnSpc>
                <a:spcPct val="150000"/>
              </a:lnSpc>
              <a:buFont typeface="Wingdings" panose="05000000000000000000" pitchFamily="2" charset="2"/>
              <a:buChar char="q"/>
              <a:defRPr/>
            </a:pPr>
            <a:r>
              <a:rPr lang="fa-IR" sz="2200" dirty="0">
                <a:solidFill>
                  <a:schemeClr val="bg1"/>
                </a:solidFill>
                <a:latin typeface="Source Sans Pro Light" pitchFamily="34" charset="0"/>
                <a:cs typeface="A Chamran" panose="00000400000000000000" pitchFamily="2" charset="-78"/>
              </a:rPr>
              <a:t>مساحت </a:t>
            </a:r>
            <a:r>
              <a:rPr lang="fa-IR" sz="2200" dirty="0" smtClean="0">
                <a:solidFill>
                  <a:schemeClr val="bg1"/>
                </a:solidFill>
                <a:latin typeface="Source Sans Pro Light" pitchFamily="34" charset="0"/>
                <a:cs typeface="A Chamran" panose="00000400000000000000" pitchFamily="2" charset="-78"/>
              </a:rPr>
              <a:t>37 هکتار</a:t>
            </a:r>
            <a:endParaRPr lang="fa-IR" sz="2200" dirty="0">
              <a:solidFill>
                <a:schemeClr val="bg1"/>
              </a:solidFill>
              <a:latin typeface="Source Sans Pro Light" pitchFamily="34" charset="0"/>
              <a:cs typeface="A Chamran" panose="00000400000000000000" pitchFamily="2" charset="-78"/>
            </a:endParaRPr>
          </a:p>
        </p:txBody>
      </p:sp>
      <p:sp>
        <p:nvSpPr>
          <p:cNvPr id="38" name="Rectangle 37"/>
          <p:cNvSpPr/>
          <p:nvPr/>
        </p:nvSpPr>
        <p:spPr>
          <a:xfrm>
            <a:off x="8156575" y="5529263"/>
            <a:ext cx="4062413" cy="1328737"/>
          </a:xfrm>
          <a:prstGeom prst="rect">
            <a:avLst/>
          </a:prstGeom>
          <a:solidFill>
            <a:srgbClr val="33363D">
              <a:alpha val="76000"/>
            </a:srgb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r" rtl="1" eaLnBrk="1" hangingPunct="1">
              <a:lnSpc>
                <a:spcPct val="150000"/>
              </a:lnSpc>
              <a:buFont typeface="Wingdings" panose="05000000000000000000" pitchFamily="2" charset="2"/>
              <a:buChar char="q"/>
              <a:defRPr/>
            </a:pPr>
            <a:r>
              <a:rPr lang="fa-IR" sz="2200" dirty="0">
                <a:solidFill>
                  <a:schemeClr val="bg1"/>
                </a:solidFill>
                <a:latin typeface="Source Sans Pro Light" pitchFamily="34" charset="0"/>
                <a:cs typeface="A Chamran" panose="00000400000000000000" pitchFamily="2" charset="-78"/>
              </a:rPr>
              <a:t>75کیلومتری جنوب شهرستان کنگان استان بوشهر</a:t>
            </a:r>
          </a:p>
        </p:txBody>
      </p:sp>
      <p:sp>
        <p:nvSpPr>
          <p:cNvPr id="58" name="TextBox 57"/>
          <p:cNvSpPr txBox="1"/>
          <p:nvPr/>
        </p:nvSpPr>
        <p:spPr>
          <a:xfrm>
            <a:off x="823913" y="4554538"/>
            <a:ext cx="777875" cy="260350"/>
          </a:xfrm>
          <a:prstGeom prst="rect">
            <a:avLst/>
          </a:prstGeom>
          <a:noFill/>
        </p:spPr>
        <p:txBody>
          <a:bodyPr wrap="none">
            <a:spAutoFit/>
          </a:bodyPr>
          <a:lstStyle/>
          <a:p>
            <a:pPr eaLnBrk="1" fontAlgn="auto" hangingPunct="1">
              <a:spcBef>
                <a:spcPts val="0"/>
              </a:spcBef>
              <a:spcAft>
                <a:spcPts val="0"/>
              </a:spcAft>
              <a:defRPr/>
            </a:pPr>
            <a:r>
              <a:rPr lang="en-US" sz="1050" dirty="0">
                <a:solidFill>
                  <a:schemeClr val="bg1"/>
                </a:solidFill>
                <a:latin typeface="Source Sans Pro" panose="020B0503030403020204" pitchFamily="34" charset="0"/>
              </a:rPr>
              <a:t>Small text</a:t>
            </a:r>
          </a:p>
        </p:txBody>
      </p:sp>
      <p:pic>
        <p:nvPicPr>
          <p:cNvPr id="36872" name="Picture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4663" y="1582738"/>
            <a:ext cx="5118100"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15"/>
          <p:cNvSpPr/>
          <p:nvPr/>
        </p:nvSpPr>
        <p:spPr>
          <a:xfrm>
            <a:off x="5067300" y="4754563"/>
            <a:ext cx="419100" cy="41592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1" name="Picture 20"/>
          <p:cNvPicPr>
            <a:picLocks noChangeAspect="1"/>
          </p:cNvPicPr>
          <p:nvPr/>
        </p:nvPicPr>
        <p:blipFill>
          <a:blip r:embed="rId4"/>
          <a:stretch>
            <a:fillRect/>
          </a:stretch>
        </p:blipFill>
        <p:spPr>
          <a:xfrm>
            <a:off x="5954713" y="1839913"/>
            <a:ext cx="5049837" cy="3233737"/>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cxnSp>
        <p:nvCxnSpPr>
          <p:cNvPr id="42" name="Straight Connector 41"/>
          <p:cNvCxnSpPr/>
          <p:nvPr/>
        </p:nvCxnSpPr>
        <p:spPr>
          <a:xfrm flipV="1">
            <a:off x="5276850" y="2146300"/>
            <a:ext cx="1873250" cy="2608263"/>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5276850" y="4943475"/>
            <a:ext cx="4108450" cy="227013"/>
          </a:xfrm>
          <a:prstGeom prst="line">
            <a:avLst/>
          </a:prstGeom>
          <a:ln w="381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36872"/>
                                        </p:tgtEl>
                                        <p:attrNameLst>
                                          <p:attrName>style.visibility</p:attrName>
                                        </p:attrNameLst>
                                      </p:cBhvr>
                                      <p:to>
                                        <p:strVal val="visible"/>
                                      </p:to>
                                    </p:set>
                                    <p:animEffect transition="in" filter="fade">
                                      <p:cBhvr>
                                        <p:cTn id="17" dur="500"/>
                                        <p:tgtEl>
                                          <p:spTgt spid="36872"/>
                                        </p:tgtEl>
                                      </p:cBhvr>
                                    </p:animEffect>
                                  </p:childTnLst>
                                </p:cTn>
                              </p:par>
                              <p:par>
                                <p:cTn id="18" presetID="10" presetClass="entr" presetSubtype="0"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par>
                          <p:cTn id="27" fill="hold" nodeType="afterGroup">
                            <p:stCondLst>
                              <p:cond delay="5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250"/>
                                        <p:tgtEl>
                                          <p:spTgt spid="9"/>
                                        </p:tgtEl>
                                      </p:cBhvr>
                                    </p:animEffect>
                                  </p:childTnLst>
                                </p:cTn>
                              </p:par>
                            </p:childTnLst>
                          </p:cTn>
                        </p:par>
                        <p:par>
                          <p:cTn id="31" fill="hold" nodeType="afterGroup">
                            <p:stCondLst>
                              <p:cond delay="1250"/>
                            </p:stCondLst>
                            <p:childTnLst>
                              <p:par>
                                <p:cTn id="32" presetID="22" presetClass="entr" presetSubtype="4"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childTnLst>
                          </p:cTn>
                        </p:par>
                        <p:par>
                          <p:cTn id="35" fill="hold" nodeType="afterGroup">
                            <p:stCondLst>
                              <p:cond delay="1750"/>
                            </p:stCondLst>
                            <p:childTnLst>
                              <p:par>
                                <p:cTn id="36" presetID="22" presetClass="entr" presetSubtype="4"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down)">
                                      <p:cBhvr>
                                        <p:cTn id="38" dur="500"/>
                                        <p:tgtEl>
                                          <p:spTgt spid="3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childTnLst>
                          </p:cTn>
                        </p:par>
                        <p:par>
                          <p:cTn id="42" fill="hold" nodeType="afterGroup">
                            <p:stCondLst>
                              <p:cond delay="2250"/>
                            </p:stCondLst>
                            <p:childTnLst>
                              <p:par>
                                <p:cTn id="43" presetID="22" presetClass="entr" presetSubtype="4"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 grpId="0"/>
      <p:bldP spid="32" grpId="0" animBg="1"/>
      <p:bldP spid="38" grpId="0" animBg="1"/>
      <p:bldP spid="58"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a:spLocks noChangeArrowheads="1"/>
          </p:cNvSpPr>
          <p:nvPr/>
        </p:nvSpPr>
        <p:spPr bwMode="auto">
          <a:xfrm>
            <a:off x="3046413" y="609600"/>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b="1">
                <a:solidFill>
                  <a:srgbClr val="656D78"/>
                </a:solidFill>
                <a:latin typeface="Khandevane" panose="02000506000000020002" pitchFamily="2" charset="-78"/>
                <a:cs typeface="Khandevane" panose="02000506000000020002" pitchFamily="2" charset="-78"/>
              </a:rPr>
              <a:t>بخش عسلویه قبل از ورود صنعت </a:t>
            </a:r>
            <a:r>
              <a:rPr lang="fa-IR" sz="2200" b="1">
                <a:solidFill>
                  <a:srgbClr val="EF5350"/>
                </a:solidFill>
                <a:latin typeface="Khandevane" panose="02000506000000020002" pitchFamily="2" charset="-78"/>
                <a:cs typeface="Khandevane" panose="02000506000000020002" pitchFamily="2" charset="-78"/>
              </a:rPr>
              <a:t>دهه 60 و اوایل 70</a:t>
            </a:r>
            <a:endParaRPr lang="en-US" sz="2200" b="1">
              <a:solidFill>
                <a:srgbClr val="EF5350"/>
              </a:solidFill>
              <a:latin typeface="Khandevane" panose="02000506000000020002" pitchFamily="2" charset="-78"/>
              <a:cs typeface="Khandevane" panose="02000506000000020002" pitchFamily="2" charset="-78"/>
            </a:endParaRPr>
          </a:p>
        </p:txBody>
      </p:sp>
      <p:cxnSp>
        <p:nvCxnSpPr>
          <p:cNvPr id="58" name="Straight Connector 57"/>
          <p:cNvCxnSpPr/>
          <p:nvPr/>
        </p:nvCxnSpPr>
        <p:spPr>
          <a:xfrm>
            <a:off x="5964238" y="1211263"/>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938" y="1846263"/>
            <a:ext cx="12203113" cy="27257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60" name="Group 59"/>
          <p:cNvGrpSpPr>
            <a:grpSpLocks/>
          </p:cNvGrpSpPr>
          <p:nvPr/>
        </p:nvGrpSpPr>
        <p:grpSpPr bwMode="auto">
          <a:xfrm>
            <a:off x="9109075" y="2133600"/>
            <a:ext cx="2679700" cy="2282825"/>
            <a:chOff x="9574802" y="2748085"/>
            <a:chExt cx="2212686" cy="1490466"/>
          </a:xfrm>
        </p:grpSpPr>
        <p:sp>
          <p:nvSpPr>
            <p:cNvPr id="23575" name="Rectangle 65"/>
            <p:cNvSpPr>
              <a:spLocks noChangeArrowheads="1"/>
            </p:cNvSpPr>
            <p:nvPr/>
          </p:nvSpPr>
          <p:spPr bwMode="auto">
            <a:xfrm>
              <a:off x="10235188" y="2748085"/>
              <a:ext cx="771943" cy="3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2400">
                  <a:solidFill>
                    <a:schemeClr val="bg1"/>
                  </a:solidFill>
                  <a:latin typeface="Khandevane" panose="02000506000000020002" pitchFamily="2" charset="-78"/>
                  <a:ea typeface="linea-basic-10" pitchFamily="49" charset="0"/>
                  <a:cs typeface="Khandevane" panose="02000506000000020002" pitchFamily="2" charset="-78"/>
                </a:rPr>
                <a:t>جمعیتی</a:t>
              </a:r>
              <a:endParaRPr lang="en-US" sz="2400">
                <a:solidFill>
                  <a:schemeClr val="bg1"/>
                </a:solidFill>
                <a:latin typeface="Khandevane" panose="02000506000000020002" pitchFamily="2" charset="-78"/>
                <a:ea typeface="linea-basic-10" pitchFamily="49" charset="0"/>
                <a:cs typeface="Khandevane" panose="02000506000000020002" pitchFamily="2" charset="-78"/>
              </a:endParaRPr>
            </a:p>
          </p:txBody>
        </p:sp>
        <p:sp>
          <p:nvSpPr>
            <p:cNvPr id="23576" name="Rectangle 66"/>
            <p:cNvSpPr>
              <a:spLocks noChangeArrowheads="1"/>
            </p:cNvSpPr>
            <p:nvPr/>
          </p:nvSpPr>
          <p:spPr bwMode="auto">
            <a:xfrm>
              <a:off x="9574802" y="3198584"/>
              <a:ext cx="2212686" cy="103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 typeface="Wingdings" panose="05000000000000000000" pitchFamily="2" charset="2"/>
                <a:buChar char="ü"/>
              </a:pPr>
              <a:r>
                <a:rPr lang="fa-IR" sz="1500" b="1">
                  <a:solidFill>
                    <a:schemeClr val="bg1"/>
                  </a:solidFill>
                  <a:latin typeface="Source Sans Pro" pitchFamily="34" charset="0"/>
                  <a:cs typeface="B Yekan" panose="00000400000000000000" pitchFamily="2" charset="-78"/>
                </a:rPr>
                <a:t>جمعیت حدود 6400 نفری عسلویه</a:t>
              </a:r>
              <a:r>
                <a:rPr lang="en-US" sz="1500" b="1">
                  <a:solidFill>
                    <a:schemeClr val="bg1"/>
                  </a:solidFill>
                  <a:latin typeface="Source Sans Pro" pitchFamily="34" charset="0"/>
                  <a:cs typeface="B Yekan" panose="00000400000000000000" pitchFamily="2" charset="-78"/>
                </a:rPr>
                <a:t> </a:t>
              </a:r>
              <a:r>
                <a:rPr lang="fa-IR" sz="1500" b="1">
                  <a:solidFill>
                    <a:schemeClr val="bg1"/>
                  </a:solidFill>
                  <a:latin typeface="Source Sans Pro" pitchFamily="34" charset="0"/>
                  <a:cs typeface="B Yekan" panose="00000400000000000000" pitchFamily="2" charset="-78"/>
                </a:rPr>
                <a:t> و 10 هزار نفری کنگان</a:t>
              </a:r>
              <a:endParaRPr lang="en-US" sz="1500" b="1">
                <a:solidFill>
                  <a:schemeClr val="bg1"/>
                </a:solidFill>
                <a:latin typeface="Source Sans Pro" pitchFamily="34" charset="0"/>
                <a:cs typeface="B Yekan" panose="00000400000000000000" pitchFamily="2" charset="-78"/>
              </a:endParaRPr>
            </a:p>
            <a:p>
              <a:pPr algn="r" rtl="1" eaLnBrk="1" hangingPunct="1">
                <a:lnSpc>
                  <a:spcPct val="130000"/>
                </a:lnSpc>
                <a:spcBef>
                  <a:spcPct val="0"/>
                </a:spcBef>
                <a:buFont typeface="Wingdings" panose="05000000000000000000" pitchFamily="2" charset="2"/>
                <a:buChar char="ü"/>
              </a:pPr>
              <a:r>
                <a:rPr lang="fa-IR" sz="1500" b="1">
                  <a:solidFill>
                    <a:schemeClr val="bg1"/>
                  </a:solidFill>
                  <a:latin typeface="Source Sans Pro" pitchFamily="34" charset="0"/>
                  <a:ea typeface="Open Sans" pitchFamily="34" charset="0"/>
                  <a:cs typeface="B Yekan" panose="00000400000000000000" pitchFamily="2" charset="-78"/>
                </a:rPr>
                <a:t>دارای 2 بخش شهری و 21 بخش روستایی</a:t>
              </a:r>
            </a:p>
            <a:p>
              <a:pPr algn="r" rtl="1" eaLnBrk="1" hangingPunct="1">
                <a:lnSpc>
                  <a:spcPct val="130000"/>
                </a:lnSpc>
                <a:spcBef>
                  <a:spcPct val="0"/>
                </a:spcBef>
                <a:buFont typeface="Wingdings" panose="05000000000000000000" pitchFamily="2" charset="2"/>
                <a:buChar char="ü"/>
              </a:pPr>
              <a:r>
                <a:rPr lang="fa-IR" sz="1500" b="1">
                  <a:solidFill>
                    <a:schemeClr val="bg1"/>
                  </a:solidFill>
                  <a:latin typeface="Source Sans Pro" pitchFamily="34" charset="0"/>
                  <a:ea typeface="Open Sans" pitchFamily="34" charset="0"/>
                  <a:cs typeface="B Yekan" panose="00000400000000000000" pitchFamily="2" charset="-78"/>
                </a:rPr>
                <a:t>بعد خانوار 6</a:t>
              </a:r>
              <a:endParaRPr lang="en-US" sz="1500">
                <a:solidFill>
                  <a:schemeClr val="bg1"/>
                </a:solidFill>
                <a:latin typeface="Source Sans Pro Light" pitchFamily="34" charset="0"/>
                <a:ea typeface="Open Sans" pitchFamily="34" charset="0"/>
                <a:cs typeface="B Yekan" panose="00000400000000000000" pitchFamily="2" charset="-78"/>
              </a:endParaRPr>
            </a:p>
          </p:txBody>
        </p:sp>
        <p:cxnSp>
          <p:nvCxnSpPr>
            <p:cNvPr id="63" name="Straight Connector 62"/>
            <p:cNvCxnSpPr/>
            <p:nvPr/>
          </p:nvCxnSpPr>
          <p:spPr>
            <a:xfrm>
              <a:off x="10483210" y="3071468"/>
              <a:ext cx="2752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a:off x="3041650" y="2757488"/>
            <a:ext cx="0" cy="1004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080125" y="2803525"/>
            <a:ext cx="0" cy="10048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9109075" y="2757488"/>
            <a:ext cx="0" cy="10048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Group 71"/>
          <p:cNvGrpSpPr>
            <a:grpSpLocks/>
          </p:cNvGrpSpPr>
          <p:nvPr/>
        </p:nvGrpSpPr>
        <p:grpSpPr bwMode="auto">
          <a:xfrm>
            <a:off x="6283325" y="2165350"/>
            <a:ext cx="2679700" cy="1742729"/>
            <a:chOff x="9574802" y="2748085"/>
            <a:chExt cx="2212686" cy="1137604"/>
          </a:xfrm>
        </p:grpSpPr>
        <p:sp>
          <p:nvSpPr>
            <p:cNvPr id="23572" name="Rectangle 65"/>
            <p:cNvSpPr>
              <a:spLocks noChangeArrowheads="1"/>
            </p:cNvSpPr>
            <p:nvPr/>
          </p:nvSpPr>
          <p:spPr bwMode="auto">
            <a:xfrm>
              <a:off x="10235188" y="2748085"/>
              <a:ext cx="799740" cy="3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2400">
                  <a:solidFill>
                    <a:schemeClr val="bg1"/>
                  </a:solidFill>
                  <a:latin typeface="Khandevane" panose="02000506000000020002" pitchFamily="2" charset="-78"/>
                  <a:ea typeface="linea-basic-10" pitchFamily="49" charset="0"/>
                  <a:cs typeface="Khandevane" panose="02000506000000020002" pitchFamily="2" charset="-78"/>
                </a:rPr>
                <a:t>فرهنگی</a:t>
              </a:r>
              <a:endParaRPr lang="en-US" sz="2400">
                <a:solidFill>
                  <a:schemeClr val="bg1"/>
                </a:solidFill>
                <a:latin typeface="Khandevane" panose="02000506000000020002" pitchFamily="2" charset="-78"/>
                <a:ea typeface="linea-basic-10" pitchFamily="49" charset="0"/>
                <a:cs typeface="Khandevane" panose="02000506000000020002" pitchFamily="2" charset="-78"/>
              </a:endParaRPr>
            </a:p>
          </p:txBody>
        </p:sp>
        <p:sp>
          <p:nvSpPr>
            <p:cNvPr id="23573" name="Rectangle 66"/>
            <p:cNvSpPr>
              <a:spLocks noChangeArrowheads="1"/>
            </p:cNvSpPr>
            <p:nvPr/>
          </p:nvSpPr>
          <p:spPr bwMode="auto">
            <a:xfrm>
              <a:off x="9574802" y="3198584"/>
              <a:ext cx="2212686" cy="68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30000"/>
                </a:lnSpc>
                <a:spcBef>
                  <a:spcPct val="0"/>
                </a:spcBef>
                <a:buFont typeface="Wingdings" panose="05000000000000000000" pitchFamily="2" charset="2"/>
                <a:buChar char="ü"/>
              </a:pPr>
              <a:r>
                <a:rPr lang="fa-IR" sz="1600" b="1" dirty="0">
                  <a:solidFill>
                    <a:schemeClr val="bg1"/>
                  </a:solidFill>
                  <a:latin typeface="Source Sans Pro" pitchFamily="34" charset="0"/>
                  <a:cs typeface="B Yekan" panose="00000400000000000000" pitchFamily="2" charset="-78"/>
                </a:rPr>
                <a:t>بخش عمده عرب و سنی</a:t>
              </a:r>
              <a:endParaRPr lang="en-US" sz="1600" b="1" dirty="0">
                <a:solidFill>
                  <a:schemeClr val="bg1"/>
                </a:solidFill>
                <a:latin typeface="Source Sans Pro" pitchFamily="34" charset="0"/>
                <a:cs typeface="B Yekan" panose="00000400000000000000" pitchFamily="2" charset="-78"/>
              </a:endParaRPr>
            </a:p>
            <a:p>
              <a:pPr algn="just" rtl="1" eaLnBrk="1" hangingPunct="1">
                <a:lnSpc>
                  <a:spcPct val="130000"/>
                </a:lnSpc>
                <a:spcBef>
                  <a:spcPct val="0"/>
                </a:spcBef>
                <a:buFont typeface="Wingdings" panose="05000000000000000000" pitchFamily="2" charset="2"/>
                <a:buChar char="ü"/>
              </a:pPr>
              <a:r>
                <a:rPr lang="fa-IR" sz="1600" b="1" dirty="0">
                  <a:solidFill>
                    <a:schemeClr val="bg1"/>
                  </a:solidFill>
                  <a:latin typeface="Source Sans Pro" pitchFamily="34" charset="0"/>
                  <a:ea typeface="Open Sans" pitchFamily="34" charset="0"/>
                  <a:cs typeface="B Yekan" panose="00000400000000000000" pitchFamily="2" charset="-78"/>
                </a:rPr>
                <a:t>دارای 2 بخش شهری و 21 بخش </a:t>
              </a:r>
              <a:r>
                <a:rPr lang="fa-IR" sz="1600" b="1" dirty="0" smtClean="0">
                  <a:solidFill>
                    <a:schemeClr val="bg1"/>
                  </a:solidFill>
                  <a:latin typeface="Source Sans Pro" pitchFamily="34" charset="0"/>
                  <a:ea typeface="Open Sans" pitchFamily="34" charset="0"/>
                  <a:cs typeface="B Yekan" panose="00000400000000000000" pitchFamily="2" charset="-78"/>
                </a:rPr>
                <a:t>روستایی</a:t>
              </a:r>
              <a:endParaRPr lang="fa-IR" sz="1600" b="1" dirty="0">
                <a:solidFill>
                  <a:schemeClr val="bg1"/>
                </a:solidFill>
                <a:latin typeface="Source Sans Pro" pitchFamily="34" charset="0"/>
                <a:ea typeface="Open Sans" pitchFamily="34" charset="0"/>
                <a:cs typeface="B Yekan" panose="00000400000000000000" pitchFamily="2" charset="-78"/>
              </a:endParaRPr>
            </a:p>
          </p:txBody>
        </p:sp>
        <p:cxnSp>
          <p:nvCxnSpPr>
            <p:cNvPr id="75" name="Straight Connector 74"/>
            <p:cNvCxnSpPr/>
            <p:nvPr/>
          </p:nvCxnSpPr>
          <p:spPr>
            <a:xfrm>
              <a:off x="10483210" y="3071403"/>
              <a:ext cx="2752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6" name="Group 75"/>
          <p:cNvGrpSpPr>
            <a:grpSpLocks/>
          </p:cNvGrpSpPr>
          <p:nvPr/>
        </p:nvGrpSpPr>
        <p:grpSpPr bwMode="auto">
          <a:xfrm>
            <a:off x="3209925" y="2101850"/>
            <a:ext cx="2679700" cy="2276475"/>
            <a:chOff x="9574802" y="2748085"/>
            <a:chExt cx="2212686" cy="1486750"/>
          </a:xfrm>
        </p:grpSpPr>
        <p:sp>
          <p:nvSpPr>
            <p:cNvPr id="23569" name="Rectangle 65"/>
            <p:cNvSpPr>
              <a:spLocks noChangeArrowheads="1"/>
            </p:cNvSpPr>
            <p:nvPr/>
          </p:nvSpPr>
          <p:spPr bwMode="auto">
            <a:xfrm>
              <a:off x="10235188" y="2748085"/>
              <a:ext cx="857980" cy="3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2400">
                  <a:solidFill>
                    <a:schemeClr val="bg1"/>
                  </a:solidFill>
                  <a:latin typeface="Khandevane" panose="02000506000000020002" pitchFamily="2" charset="-78"/>
                  <a:ea typeface="linea-basic-10" pitchFamily="49" charset="0"/>
                  <a:cs typeface="Khandevane" panose="02000506000000020002" pitchFamily="2" charset="-78"/>
                </a:rPr>
                <a:t>اقتصادی</a:t>
              </a:r>
              <a:endParaRPr lang="en-US" sz="2400">
                <a:solidFill>
                  <a:schemeClr val="bg1"/>
                </a:solidFill>
                <a:latin typeface="Khandevane" panose="02000506000000020002" pitchFamily="2" charset="-78"/>
                <a:ea typeface="linea-basic-10" pitchFamily="49" charset="0"/>
                <a:cs typeface="Khandevane" panose="02000506000000020002" pitchFamily="2" charset="-78"/>
              </a:endParaRPr>
            </a:p>
          </p:txBody>
        </p:sp>
        <p:sp>
          <p:nvSpPr>
            <p:cNvPr id="23570" name="Rectangle 66"/>
            <p:cNvSpPr>
              <a:spLocks noChangeArrowheads="1"/>
            </p:cNvSpPr>
            <p:nvPr/>
          </p:nvSpPr>
          <p:spPr bwMode="auto">
            <a:xfrm>
              <a:off x="9574802" y="3129556"/>
              <a:ext cx="2212686" cy="110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30000"/>
                </a:lnSpc>
                <a:spcBef>
                  <a:spcPct val="0"/>
                </a:spcBef>
                <a:buFont typeface="Wingdings" panose="05000000000000000000" pitchFamily="2" charset="2"/>
                <a:buChar char="ü"/>
              </a:pPr>
              <a:r>
                <a:rPr lang="fa-IR" sz="1600" b="1">
                  <a:solidFill>
                    <a:schemeClr val="bg1"/>
                  </a:solidFill>
                  <a:latin typeface="Source Sans Pro" pitchFamily="34" charset="0"/>
                  <a:cs typeface="B Yekan" panose="00000400000000000000" pitchFamily="2" charset="-78"/>
                </a:rPr>
                <a:t>عدم وجود مهارت های فنی و حرفای نیازمند پروژه های صنعتی</a:t>
              </a:r>
              <a:endParaRPr lang="en-US" sz="1600" b="1">
                <a:solidFill>
                  <a:schemeClr val="bg1"/>
                </a:solidFill>
                <a:latin typeface="Source Sans Pro" pitchFamily="34" charset="0"/>
                <a:cs typeface="B Yekan" panose="00000400000000000000" pitchFamily="2" charset="-78"/>
              </a:endParaRPr>
            </a:p>
            <a:p>
              <a:pPr algn="just" rtl="1" eaLnBrk="1" hangingPunct="1">
                <a:lnSpc>
                  <a:spcPct val="130000"/>
                </a:lnSpc>
                <a:spcBef>
                  <a:spcPct val="0"/>
                </a:spcBef>
                <a:buFont typeface="Wingdings" panose="05000000000000000000" pitchFamily="2" charset="2"/>
                <a:buChar char="ü"/>
              </a:pPr>
              <a:r>
                <a:rPr lang="fa-IR" sz="1600" b="1">
                  <a:solidFill>
                    <a:schemeClr val="bg1"/>
                  </a:solidFill>
                  <a:latin typeface="Source Sans Pro" pitchFamily="34" charset="0"/>
                  <a:ea typeface="Open Sans" pitchFamily="34" charset="0"/>
                  <a:cs typeface="B Yekan" panose="00000400000000000000" pitchFamily="2" charset="-78"/>
                </a:rPr>
                <a:t>معیشت از راه کشاورزی و دامپروری و محصولات دریایی</a:t>
              </a:r>
            </a:p>
          </p:txBody>
        </p:sp>
        <p:cxnSp>
          <p:nvCxnSpPr>
            <p:cNvPr id="79" name="Straight Connector 78"/>
            <p:cNvCxnSpPr/>
            <p:nvPr/>
          </p:nvCxnSpPr>
          <p:spPr>
            <a:xfrm>
              <a:off x="10483210" y="3071562"/>
              <a:ext cx="2752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0" name="Group 79"/>
          <p:cNvGrpSpPr>
            <a:grpSpLocks/>
          </p:cNvGrpSpPr>
          <p:nvPr/>
        </p:nvGrpSpPr>
        <p:grpSpPr bwMode="auto">
          <a:xfrm>
            <a:off x="225425" y="2114550"/>
            <a:ext cx="2768600" cy="2276475"/>
            <a:chOff x="9574802" y="2748085"/>
            <a:chExt cx="2285466" cy="1486750"/>
          </a:xfrm>
        </p:grpSpPr>
        <p:sp>
          <p:nvSpPr>
            <p:cNvPr id="23566" name="Rectangle 65"/>
            <p:cNvSpPr>
              <a:spLocks noChangeArrowheads="1"/>
            </p:cNvSpPr>
            <p:nvPr/>
          </p:nvSpPr>
          <p:spPr bwMode="auto">
            <a:xfrm>
              <a:off x="10235188" y="2748085"/>
              <a:ext cx="703114" cy="3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2400">
                  <a:solidFill>
                    <a:schemeClr val="bg1"/>
                  </a:solidFill>
                  <a:latin typeface="Khandevane" panose="02000506000000020002" pitchFamily="2" charset="-78"/>
                  <a:cs typeface="Khandevane" panose="02000506000000020002" pitchFamily="2" charset="-78"/>
                </a:rPr>
                <a:t>فضایی</a:t>
              </a:r>
              <a:endParaRPr lang="en-US" sz="2400">
                <a:solidFill>
                  <a:schemeClr val="bg1"/>
                </a:solidFill>
                <a:latin typeface="Khandevane" panose="02000506000000020002" pitchFamily="2" charset="-78"/>
                <a:cs typeface="Khandevane" panose="02000506000000020002" pitchFamily="2" charset="-78"/>
              </a:endParaRPr>
            </a:p>
          </p:txBody>
        </p:sp>
        <p:sp>
          <p:nvSpPr>
            <p:cNvPr id="23567" name="Rectangle 66"/>
            <p:cNvSpPr>
              <a:spLocks noChangeArrowheads="1"/>
            </p:cNvSpPr>
            <p:nvPr/>
          </p:nvSpPr>
          <p:spPr bwMode="auto">
            <a:xfrm>
              <a:off x="9574802" y="3129556"/>
              <a:ext cx="2285466" cy="1105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30000"/>
                </a:lnSpc>
                <a:spcBef>
                  <a:spcPct val="0"/>
                </a:spcBef>
                <a:buFont typeface="Wingdings" panose="05000000000000000000" pitchFamily="2" charset="2"/>
                <a:buChar char="ü"/>
              </a:pPr>
              <a:r>
                <a:rPr lang="fa-IR" sz="1600" b="1">
                  <a:solidFill>
                    <a:schemeClr val="bg1"/>
                  </a:solidFill>
                  <a:latin typeface="Source Sans Pro" pitchFamily="34" charset="0"/>
                  <a:cs typeface="B Yekan" panose="00000400000000000000" pitchFamily="2" charset="-78"/>
                </a:rPr>
                <a:t>دورافتاده بودن و عدم امکانات شهری</a:t>
              </a:r>
              <a:endParaRPr lang="en-US" sz="1600" b="1">
                <a:solidFill>
                  <a:schemeClr val="bg1"/>
                </a:solidFill>
                <a:latin typeface="Source Sans Pro" pitchFamily="34" charset="0"/>
                <a:cs typeface="B Yekan" panose="00000400000000000000" pitchFamily="2" charset="-78"/>
              </a:endParaRPr>
            </a:p>
            <a:p>
              <a:pPr algn="just" rtl="1" eaLnBrk="1" hangingPunct="1">
                <a:lnSpc>
                  <a:spcPct val="130000"/>
                </a:lnSpc>
                <a:spcBef>
                  <a:spcPct val="0"/>
                </a:spcBef>
                <a:buFont typeface="Wingdings" panose="05000000000000000000" pitchFamily="2" charset="2"/>
                <a:buChar char="ü"/>
              </a:pPr>
              <a:r>
                <a:rPr lang="fa-IR" sz="1600" b="1">
                  <a:solidFill>
                    <a:schemeClr val="bg1"/>
                  </a:solidFill>
                  <a:latin typeface="Source Sans Pro" pitchFamily="34" charset="0"/>
                  <a:ea typeface="Open Sans" pitchFamily="34" charset="0"/>
                  <a:cs typeface="B Yekan" panose="00000400000000000000" pitchFamily="2" charset="-78"/>
                </a:rPr>
                <a:t>فاقد خیابان کشی و خدمات اولیه زندگی</a:t>
              </a:r>
            </a:p>
            <a:p>
              <a:pPr algn="just" rtl="1" eaLnBrk="1" hangingPunct="1">
                <a:lnSpc>
                  <a:spcPct val="130000"/>
                </a:lnSpc>
                <a:spcBef>
                  <a:spcPct val="0"/>
                </a:spcBef>
                <a:buFont typeface="Wingdings" panose="05000000000000000000" pitchFamily="2" charset="2"/>
                <a:buChar char="ü"/>
              </a:pPr>
              <a:r>
                <a:rPr lang="fa-IR" sz="1600" b="1">
                  <a:solidFill>
                    <a:schemeClr val="bg1"/>
                  </a:solidFill>
                  <a:latin typeface="Source Sans Pro" pitchFamily="34" charset="0"/>
                  <a:ea typeface="Open Sans" pitchFamily="34" charset="0"/>
                  <a:cs typeface="B Yekan" panose="00000400000000000000" pitchFamily="2" charset="-78"/>
                </a:rPr>
                <a:t>عدم وجود امکانات رفاهی اولیه</a:t>
              </a:r>
            </a:p>
          </p:txBody>
        </p:sp>
        <p:cxnSp>
          <p:nvCxnSpPr>
            <p:cNvPr id="83" name="Straight Connector 82"/>
            <p:cNvCxnSpPr/>
            <p:nvPr/>
          </p:nvCxnSpPr>
          <p:spPr>
            <a:xfrm>
              <a:off x="10484271" y="3071562"/>
              <a:ext cx="27388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5" name="Rectangle 84"/>
          <p:cNvSpPr/>
          <p:nvPr/>
        </p:nvSpPr>
        <p:spPr>
          <a:xfrm>
            <a:off x="3175" y="4572000"/>
            <a:ext cx="12192000" cy="3429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sp>
        <p:nvSpPr>
          <p:cNvPr id="86" name="TextBox 85"/>
          <p:cNvSpPr txBox="1">
            <a:spLocks noChangeArrowheads="1"/>
          </p:cNvSpPr>
          <p:nvPr/>
        </p:nvSpPr>
        <p:spPr bwMode="auto">
          <a:xfrm>
            <a:off x="784225" y="5581650"/>
            <a:ext cx="1021238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ct val="0"/>
              </a:spcBef>
              <a:buFontTx/>
              <a:buNone/>
            </a:pPr>
            <a:r>
              <a:rPr lang="fa-IR" sz="3200">
                <a:solidFill>
                  <a:schemeClr val="bg1"/>
                </a:solidFill>
                <a:latin typeface="A Hayat" panose="020B0800040000020004" pitchFamily="34" charset="-78"/>
                <a:cs typeface="A Hayat" panose="020B0800040000020004" pitchFamily="34" charset="-78"/>
              </a:rPr>
              <a:t>سال </a:t>
            </a:r>
            <a:r>
              <a:rPr lang="fa-IR" sz="3200">
                <a:solidFill>
                  <a:schemeClr val="bg1"/>
                </a:solidFill>
                <a:latin typeface="A Hayat" panose="020B0800040000020004" pitchFamily="34" charset="-78"/>
                <a:ea typeface="A Hayat" panose="020B0800040000020004" pitchFamily="34" charset="-78"/>
                <a:cs typeface="A Negaar" panose="00000700000000000000" pitchFamily="2" charset="-78"/>
              </a:rPr>
              <a:t>1374</a:t>
            </a:r>
            <a:r>
              <a:rPr lang="fa-IR" sz="3200">
                <a:solidFill>
                  <a:schemeClr val="bg1"/>
                </a:solidFill>
                <a:latin typeface="A Hayat" panose="020B0800040000020004" pitchFamily="34" charset="-78"/>
                <a:cs typeface="A Hayat" panose="020B0800040000020004" pitchFamily="34" charset="-78"/>
              </a:rPr>
              <a:t> = ورود مراکز فراوری گاز و انواع محصولات پتروشیمی و شروع توسعه صنعتی</a:t>
            </a:r>
            <a:endParaRPr lang="en-US" sz="3200">
              <a:solidFill>
                <a:schemeClr val="bg1"/>
              </a:solidFill>
              <a:latin typeface="A Hayat" panose="020B0800040000020004" pitchFamily="34" charset="-78"/>
              <a:cs typeface="A Hayat" panose="020B0800040000020004" pitchFamily="34"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anim calcmode="lin" valueType="num">
                                      <p:cBhvr>
                                        <p:cTn id="8" dur="750" fill="hold"/>
                                        <p:tgtEl>
                                          <p:spTgt spid="23"/>
                                        </p:tgtEl>
                                        <p:attrNameLst>
                                          <p:attrName>ppt_x</p:attrName>
                                        </p:attrNameLst>
                                      </p:cBhvr>
                                      <p:tavLst>
                                        <p:tav tm="0">
                                          <p:val>
                                            <p:strVal val="#ppt_x"/>
                                          </p:val>
                                        </p:tav>
                                        <p:tav tm="100000">
                                          <p:val>
                                            <p:strVal val="#ppt_x"/>
                                          </p:val>
                                        </p:tav>
                                      </p:tavLst>
                                    </p:anim>
                                    <p:anim calcmode="lin" valueType="num">
                                      <p:cBhvr>
                                        <p:cTn id="9" dur="750" fill="hold"/>
                                        <p:tgtEl>
                                          <p:spTgt spid="2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wipe(left)">
                                      <p:cBhvr>
                                        <p:cTn id="13" dur="250"/>
                                        <p:tgtEl>
                                          <p:spTgt spid="58"/>
                                        </p:tgtEl>
                                      </p:cBhvr>
                                    </p:animEffect>
                                  </p:childTnLst>
                                </p:cTn>
                              </p:par>
                            </p:childTnLst>
                          </p:cTn>
                        </p:par>
                        <p:par>
                          <p:cTn id="14" fill="hold" nodeType="afterGroup">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down)">
                                      <p:cBhvr>
                                        <p:cTn id="17" dur="500"/>
                                        <p:tgtEl>
                                          <p:spTgt spid="59"/>
                                        </p:tgtEl>
                                      </p:cBhvr>
                                    </p:animEffect>
                                  </p:childTnLst>
                                </p:cTn>
                              </p:par>
                            </p:childTnLst>
                          </p:cTn>
                        </p:par>
                        <p:par>
                          <p:cTn id="18" fill="hold" nodeType="afterGroup">
                            <p:stCondLst>
                              <p:cond delay="1500"/>
                            </p:stCondLst>
                            <p:childTnLst>
                              <p:par>
                                <p:cTn id="19" presetID="22" presetClass="entr" presetSubtype="4" fill="hold" nodeType="after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wipe(down)">
                                      <p:cBhvr>
                                        <p:cTn id="21" dur="500"/>
                                        <p:tgtEl>
                                          <p:spTgt spid="64"/>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Effect transition="in" filter="wipe(down)">
                                      <p:cBhvr>
                                        <p:cTn id="25" dur="500"/>
                                        <p:tgtEl>
                                          <p:spTgt spid="66"/>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down)">
                                      <p:cBhvr>
                                        <p:cTn id="29" dur="500"/>
                                        <p:tgtEl>
                                          <p:spTgt spid="67"/>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par>
                          <p:cTn id="34" fill="hold" nodeType="afterGroup">
                            <p:stCondLst>
                              <p:cond delay="3500"/>
                            </p:stCondLst>
                            <p:childTnLst>
                              <p:par>
                                <p:cTn id="35" presetID="10" presetClass="entr" presetSubtype="0" fill="hold"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childTnLst>
                          </p:cTn>
                        </p:par>
                        <p:par>
                          <p:cTn id="42" fill="hold" nodeType="afterGroup">
                            <p:stCondLst>
                              <p:cond delay="4500"/>
                            </p:stCondLst>
                            <p:childTnLst>
                              <p:par>
                                <p:cTn id="43" presetID="10" presetClass="entr" presetSubtype="0" fill="hold"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barn(inVertical)">
                                      <p:cBhvr>
                                        <p:cTn id="48" dur="500"/>
                                        <p:tgtEl>
                                          <p:spTgt spid="85"/>
                                        </p:tgtEl>
                                      </p:cBhvr>
                                    </p:animEffect>
                                  </p:childTnLst>
                                </p:cTn>
                              </p:par>
                            </p:childTnLst>
                          </p:cTn>
                        </p:par>
                        <p:par>
                          <p:cTn id="49" fill="hold" nodeType="afterGroup">
                            <p:stCondLst>
                              <p:cond delay="5000"/>
                            </p:stCondLst>
                            <p:childTnLst>
                              <p:par>
                                <p:cTn id="50" presetID="16" presetClass="entr" presetSubtype="21" fill="hold" grpId="0" nodeType="after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barn(inVertical)">
                                      <p:cBhvr>
                                        <p:cTn id="5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9" grpId="0" animBg="1"/>
      <p:bldP spid="85" grpId="0" animBg="1"/>
      <p:bldP spid="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432" r="20432" b="6944"/>
          <a:stretch>
            <a:fillRect/>
          </a:stretch>
        </p:blipFill>
        <p:spPr>
          <a:xfrm>
            <a:off x="6121400" y="0"/>
            <a:ext cx="6083300" cy="6858000"/>
          </a:xfrm>
        </p:spPr>
      </p:pic>
      <p:sp>
        <p:nvSpPr>
          <p:cNvPr id="4" name="Rectangle 3"/>
          <p:cNvSpPr/>
          <p:nvPr/>
        </p:nvSpPr>
        <p:spPr>
          <a:xfrm>
            <a:off x="6108700" y="0"/>
            <a:ext cx="6096000"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grpSp>
        <p:nvGrpSpPr>
          <p:cNvPr id="60" name="Group 59"/>
          <p:cNvGrpSpPr>
            <a:grpSpLocks/>
          </p:cNvGrpSpPr>
          <p:nvPr/>
        </p:nvGrpSpPr>
        <p:grpSpPr bwMode="auto">
          <a:xfrm>
            <a:off x="3175" y="0"/>
            <a:ext cx="3046413" cy="3441700"/>
            <a:chOff x="6087208" y="0"/>
            <a:chExt cx="3045893" cy="3440912"/>
          </a:xfrm>
        </p:grpSpPr>
        <p:sp>
          <p:nvSpPr>
            <p:cNvPr id="61" name="Rectangle 60"/>
            <p:cNvSpPr/>
            <p:nvPr/>
          </p:nvSpPr>
          <p:spPr>
            <a:xfrm>
              <a:off x="6087208" y="0"/>
              <a:ext cx="3045893" cy="3440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endParaRPr lang="fa-IR" dirty="0">
                <a:cs typeface="B Yekan" panose="00000400000000000000" pitchFamily="2" charset="-78"/>
              </a:endParaRPr>
            </a:p>
            <a:p>
              <a:pPr algn="just" rtl="1" eaLnBrk="1" fontAlgn="auto" hangingPunct="1">
                <a:spcBef>
                  <a:spcPts val="0"/>
                </a:spcBef>
                <a:spcAft>
                  <a:spcPts val="0"/>
                </a:spcAft>
                <a:defRPr/>
              </a:pPr>
              <a:endParaRPr lang="fa-IR" dirty="0">
                <a:cs typeface="B Yekan" panose="00000400000000000000" pitchFamily="2" charset="-78"/>
              </a:endParaRPr>
            </a:p>
            <a:p>
              <a:pPr algn="just" rtl="1" eaLnBrk="1" fontAlgn="auto" hangingPunct="1">
                <a:spcBef>
                  <a:spcPts val="0"/>
                </a:spcBef>
                <a:spcAft>
                  <a:spcPts val="0"/>
                </a:spcAft>
                <a:defRPr/>
              </a:pPr>
              <a:r>
                <a:rPr lang="fa-IR" dirty="0">
                  <a:cs typeface="B Yekan" panose="00000400000000000000" pitchFamily="2" charset="-78"/>
                </a:rPr>
                <a:t>سرمایه گزاری بیش از 17 میلیون دلار در بخش صنعت و ایجاد زیرساخت های لازم</a:t>
              </a:r>
              <a:endParaRPr lang="en-US" dirty="0">
                <a:cs typeface="B Yekan" panose="00000400000000000000" pitchFamily="2" charset="-78"/>
              </a:endParaRPr>
            </a:p>
            <a:p>
              <a:pPr algn="just" rtl="1" eaLnBrk="1" fontAlgn="auto" hangingPunct="1">
                <a:spcBef>
                  <a:spcPts val="0"/>
                </a:spcBef>
                <a:spcAft>
                  <a:spcPts val="0"/>
                </a:spcAft>
                <a:defRPr/>
              </a:pPr>
              <a:endParaRPr lang="en-US" dirty="0"/>
            </a:p>
          </p:txBody>
        </p:sp>
        <p:sp>
          <p:nvSpPr>
            <p:cNvPr id="25621" name="Line 103"/>
            <p:cNvSpPr>
              <a:spLocks noChangeShapeType="1"/>
            </p:cNvSpPr>
            <p:nvPr/>
          </p:nvSpPr>
          <p:spPr bwMode="auto">
            <a:xfrm>
              <a:off x="7421240" y="1204197"/>
              <a:ext cx="0" cy="0"/>
            </a:xfrm>
            <a:prstGeom prst="line">
              <a:avLst/>
            </a:prstGeom>
            <a:noFill/>
            <a:ln w="17463" cap="rnd">
              <a:solidFill>
                <a:schemeClr val="bg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64" name="Straight Connector 63"/>
            <p:cNvCxnSpPr/>
            <p:nvPr/>
          </p:nvCxnSpPr>
          <p:spPr>
            <a:xfrm>
              <a:off x="7437940" y="1074492"/>
              <a:ext cx="2761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605" name="Group 72"/>
          <p:cNvGrpSpPr>
            <a:grpSpLocks/>
          </p:cNvGrpSpPr>
          <p:nvPr/>
        </p:nvGrpSpPr>
        <p:grpSpPr bwMode="auto">
          <a:xfrm>
            <a:off x="1527175" y="4265613"/>
            <a:ext cx="0" cy="0"/>
            <a:chOff x="1526853" y="4265313"/>
            <a:chExt cx="0" cy="0"/>
          </a:xfrm>
        </p:grpSpPr>
        <p:sp>
          <p:nvSpPr>
            <p:cNvPr id="76" name="Line 108"/>
            <p:cNvSpPr>
              <a:spLocks noChangeShapeType="1"/>
            </p:cNvSpPr>
            <p:nvPr/>
          </p:nvSpPr>
          <p:spPr bwMode="auto">
            <a:xfrm>
              <a:off x="2147483325" y="-1157283038"/>
              <a:ext cx="0" cy="0"/>
            </a:xfrm>
            <a:prstGeom prst="line">
              <a:avLst/>
            </a:prstGeom>
            <a:noFill/>
            <a:ln w="17463" cap="rnd">
              <a:solidFill>
                <a:schemeClr val="bg1"/>
              </a:solidFill>
              <a:prstDash val="solid"/>
              <a:round/>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en-US">
                <a:solidFill>
                  <a:schemeClr val="bg1"/>
                </a:solidFill>
                <a:latin typeface="+mn-lt"/>
              </a:endParaRPr>
            </a:p>
          </p:txBody>
        </p:sp>
        <p:sp>
          <p:nvSpPr>
            <p:cNvPr id="79" name="Line 111"/>
            <p:cNvSpPr>
              <a:spLocks noChangeShapeType="1"/>
            </p:cNvSpPr>
            <p:nvPr/>
          </p:nvSpPr>
          <p:spPr bwMode="auto">
            <a:xfrm>
              <a:off x="2147483325" y="-1157283038"/>
              <a:ext cx="0" cy="0"/>
            </a:xfrm>
            <a:prstGeom prst="line">
              <a:avLst/>
            </a:prstGeom>
            <a:noFill/>
            <a:ln w="17463" cap="rnd">
              <a:solidFill>
                <a:schemeClr val="bg1"/>
              </a:solidFill>
              <a:prstDash val="solid"/>
              <a:round/>
              <a:headEnd/>
              <a:tailEn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defRPr/>
              </a:pPr>
              <a:endParaRPr lang="en-US">
                <a:solidFill>
                  <a:schemeClr val="bg1"/>
                </a:solidFill>
                <a:latin typeface="+mn-lt"/>
              </a:endParaRPr>
            </a:p>
          </p:txBody>
        </p:sp>
      </p:grpSp>
      <p:grpSp>
        <p:nvGrpSpPr>
          <p:cNvPr id="92" name="Group 91"/>
          <p:cNvGrpSpPr/>
          <p:nvPr/>
        </p:nvGrpSpPr>
        <p:grpSpPr>
          <a:xfrm>
            <a:off x="3045223" y="0"/>
            <a:ext cx="3063477" cy="3440912"/>
            <a:chOff x="9128523" y="0"/>
            <a:chExt cx="3063477" cy="3440912"/>
          </a:xfrm>
          <a:effectLst>
            <a:outerShdw blurRad="50800" dist="38100" dir="5400000" algn="t" rotWithShape="0">
              <a:prstClr val="black">
                <a:alpha val="40000"/>
              </a:prstClr>
            </a:outerShdw>
          </a:effectLst>
        </p:grpSpPr>
        <p:sp>
          <p:nvSpPr>
            <p:cNvPr id="93" name="Rectangle 92"/>
            <p:cNvSpPr/>
            <p:nvPr/>
          </p:nvSpPr>
          <p:spPr>
            <a:xfrm>
              <a:off x="9128523" y="0"/>
              <a:ext cx="3063477" cy="34409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r>
                <a:rPr lang="fa-IR" dirty="0">
                  <a:cs typeface="B Yekan" panose="00000400000000000000" pitchFamily="2" charset="-78"/>
                </a:rPr>
                <a:t>کشف ذخایر گازی پارس جنوبی و آغاز بهره برداری از این منابع</a:t>
              </a:r>
              <a:endParaRPr lang="en-US" dirty="0">
                <a:cs typeface="B Yekan" panose="00000400000000000000" pitchFamily="2" charset="-78"/>
              </a:endParaRPr>
            </a:p>
          </p:txBody>
        </p:sp>
        <p:cxnSp>
          <p:nvCxnSpPr>
            <p:cNvPr id="108" name="Straight Connector 107"/>
            <p:cNvCxnSpPr/>
            <p:nvPr/>
          </p:nvCxnSpPr>
          <p:spPr>
            <a:xfrm>
              <a:off x="10547350" y="1075418"/>
              <a:ext cx="2758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9" name="Group 108"/>
          <p:cNvGrpSpPr>
            <a:grpSpLocks/>
          </p:cNvGrpSpPr>
          <p:nvPr/>
        </p:nvGrpSpPr>
        <p:grpSpPr bwMode="auto">
          <a:xfrm>
            <a:off x="3054350" y="3435350"/>
            <a:ext cx="3054350" cy="3422650"/>
            <a:chOff x="9137045" y="3434751"/>
            <a:chExt cx="3054955" cy="3423248"/>
          </a:xfrm>
        </p:grpSpPr>
        <p:sp>
          <p:nvSpPr>
            <p:cNvPr id="110" name="Rectangle 109"/>
            <p:cNvSpPr/>
            <p:nvPr/>
          </p:nvSpPr>
          <p:spPr>
            <a:xfrm>
              <a:off x="9137045" y="3434751"/>
              <a:ext cx="3054955" cy="3423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rtl="1" eaLnBrk="1" fontAlgn="auto" hangingPunct="1">
                <a:spcBef>
                  <a:spcPts val="0"/>
                </a:spcBef>
                <a:spcAft>
                  <a:spcPts val="0"/>
                </a:spcAft>
                <a:defRPr/>
              </a:pPr>
              <a:endParaRPr lang="fa-IR" dirty="0">
                <a:cs typeface="B Yekan" panose="00000400000000000000" pitchFamily="2" charset="-78"/>
              </a:endParaRPr>
            </a:p>
            <a:p>
              <a:pPr algn="just" rtl="1" eaLnBrk="1" fontAlgn="auto" hangingPunct="1">
                <a:spcBef>
                  <a:spcPts val="0"/>
                </a:spcBef>
                <a:spcAft>
                  <a:spcPts val="0"/>
                </a:spcAft>
                <a:defRPr/>
              </a:pPr>
              <a:endParaRPr lang="fa-IR" dirty="0">
                <a:cs typeface="B Yekan" panose="00000400000000000000" pitchFamily="2" charset="-78"/>
              </a:endParaRPr>
            </a:p>
            <a:p>
              <a:pPr algn="just" rtl="1" eaLnBrk="1" fontAlgn="auto" hangingPunct="1">
                <a:spcBef>
                  <a:spcPts val="0"/>
                </a:spcBef>
                <a:spcAft>
                  <a:spcPts val="0"/>
                </a:spcAft>
                <a:defRPr/>
              </a:pPr>
              <a:r>
                <a:rPr lang="fa-IR" dirty="0">
                  <a:cs typeface="B Yekan" panose="00000400000000000000" pitchFamily="2" charset="-78"/>
                </a:rPr>
                <a:t>در حال حاضر 8 درصد منابع گازی جهان و 48 درصد منابع گازی ایران در این منطقه است.</a:t>
              </a:r>
              <a:endParaRPr lang="en-US" dirty="0">
                <a:cs typeface="B Yekan" panose="00000400000000000000" pitchFamily="2" charset="-78"/>
              </a:endParaRPr>
            </a:p>
          </p:txBody>
        </p:sp>
        <p:cxnSp>
          <p:nvCxnSpPr>
            <p:cNvPr id="113" name="Straight Connector 112"/>
            <p:cNvCxnSpPr/>
            <p:nvPr/>
          </p:nvCxnSpPr>
          <p:spPr>
            <a:xfrm>
              <a:off x="10529559" y="4589066"/>
              <a:ext cx="2762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a:grpSpLocks/>
          </p:cNvGrpSpPr>
          <p:nvPr/>
        </p:nvGrpSpPr>
        <p:grpSpPr bwMode="auto">
          <a:xfrm>
            <a:off x="6299200" y="5813425"/>
            <a:ext cx="3930650" cy="842963"/>
            <a:chOff x="465000" y="4756899"/>
            <a:chExt cx="3931638" cy="843275"/>
          </a:xfrm>
        </p:grpSpPr>
        <p:sp>
          <p:nvSpPr>
            <p:cNvPr id="25613" name="TextBox 26"/>
            <p:cNvSpPr txBox="1">
              <a:spLocks noChangeArrowheads="1"/>
            </p:cNvSpPr>
            <p:nvPr/>
          </p:nvSpPr>
          <p:spPr bwMode="auto">
            <a:xfrm>
              <a:off x="465000" y="4756899"/>
              <a:ext cx="3931638" cy="554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3000" b="1">
                  <a:solidFill>
                    <a:schemeClr val="bg1"/>
                  </a:solidFill>
                  <a:latin typeface="Khandevane" panose="02000506000000020002" pitchFamily="2" charset="-78"/>
                  <a:cs typeface="Khandevane" panose="02000506000000020002" pitchFamily="2" charset="-78"/>
                </a:rPr>
                <a:t>ورود صنعت در اواسط دهه 70</a:t>
              </a:r>
              <a:endParaRPr lang="en-US" sz="3000" b="1">
                <a:solidFill>
                  <a:schemeClr val="bg1"/>
                </a:solidFill>
                <a:latin typeface="Khandevane" panose="02000506000000020002" pitchFamily="2" charset="-78"/>
                <a:cs typeface="Khandevane" panose="02000506000000020002" pitchFamily="2" charset="-78"/>
              </a:endParaRPr>
            </a:p>
          </p:txBody>
        </p:sp>
        <p:sp>
          <p:nvSpPr>
            <p:cNvPr id="25614" name="TextBox 27"/>
            <p:cNvSpPr txBox="1">
              <a:spLocks noChangeArrowheads="1"/>
            </p:cNvSpPr>
            <p:nvPr/>
          </p:nvSpPr>
          <p:spPr bwMode="auto">
            <a:xfrm>
              <a:off x="498287" y="5292328"/>
              <a:ext cx="1183564" cy="307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در بخش عسلویه</a:t>
              </a:r>
              <a:endParaRPr lang="en-US" sz="1400">
                <a:solidFill>
                  <a:schemeClr val="bg1"/>
                </a:solidFill>
                <a:latin typeface="Source Sans Pro" pitchFamily="34" charset="0"/>
                <a:cs typeface="A Chamran" panose="00000400000000000000" pitchFamily="2" charset="-78"/>
              </a:endParaRPr>
            </a:p>
          </p:txBody>
        </p:sp>
        <p:cxnSp>
          <p:nvCxnSpPr>
            <p:cNvPr id="47" name="Straight Connector 46"/>
            <p:cNvCxnSpPr/>
            <p:nvPr/>
          </p:nvCxnSpPr>
          <p:spPr>
            <a:xfrm>
              <a:off x="596796" y="5593822"/>
              <a:ext cx="27629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609" name="TextBox 6"/>
          <p:cNvSpPr txBox="1">
            <a:spLocks noChangeArrowheads="1"/>
          </p:cNvSpPr>
          <p:nvPr/>
        </p:nvSpPr>
        <p:spPr bwMode="auto">
          <a:xfrm>
            <a:off x="3309938" y="628650"/>
            <a:ext cx="280511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fa-IR" sz="2300">
                <a:solidFill>
                  <a:schemeClr val="bg1"/>
                </a:solidFill>
                <a:latin typeface="Khandevane" panose="02000506000000020002" pitchFamily="2" charset="-78"/>
                <a:cs typeface="Khandevane" panose="02000506000000020002" pitchFamily="2" charset="-78"/>
              </a:rPr>
              <a:t>کشف ذخایر عظیم گازی</a:t>
            </a:r>
            <a:endParaRPr lang="en-US" sz="2300">
              <a:solidFill>
                <a:schemeClr val="bg1"/>
              </a:solidFill>
              <a:latin typeface="Khandevane" panose="02000506000000020002" pitchFamily="2" charset="-78"/>
              <a:cs typeface="Khandevane" panose="02000506000000020002" pitchFamily="2" charset="-78"/>
            </a:endParaRPr>
          </a:p>
        </p:txBody>
      </p:sp>
      <p:sp>
        <p:nvSpPr>
          <p:cNvPr id="25610" name="TextBox 50"/>
          <p:cNvSpPr txBox="1">
            <a:spLocks noChangeArrowheads="1"/>
          </p:cNvSpPr>
          <p:nvPr/>
        </p:nvSpPr>
        <p:spPr bwMode="auto">
          <a:xfrm>
            <a:off x="452438" y="647700"/>
            <a:ext cx="243681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fa-IR" sz="2300">
                <a:solidFill>
                  <a:schemeClr val="bg1"/>
                </a:solidFill>
                <a:latin typeface="Khandevane" panose="02000506000000020002" pitchFamily="2" charset="-78"/>
                <a:cs typeface="Khandevane" panose="02000506000000020002" pitchFamily="2" charset="-78"/>
              </a:rPr>
              <a:t>سرمایه گذاری انبوه</a:t>
            </a:r>
            <a:endParaRPr lang="en-US" sz="2300">
              <a:solidFill>
                <a:schemeClr val="bg1"/>
              </a:solidFill>
              <a:latin typeface="Khandevane" panose="02000506000000020002" pitchFamily="2" charset="-78"/>
              <a:cs typeface="Khandevane" panose="02000506000000020002" pitchFamily="2" charset="-78"/>
            </a:endParaRPr>
          </a:p>
        </p:txBody>
      </p:sp>
      <p:sp>
        <p:nvSpPr>
          <p:cNvPr id="25611" name="TextBox 51"/>
          <p:cNvSpPr txBox="1">
            <a:spLocks noChangeArrowheads="1"/>
          </p:cNvSpPr>
          <p:nvPr/>
        </p:nvSpPr>
        <p:spPr bwMode="auto">
          <a:xfrm>
            <a:off x="3182938" y="3943350"/>
            <a:ext cx="2805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r>
              <a:rPr lang="fa-IR">
                <a:solidFill>
                  <a:schemeClr val="bg1"/>
                </a:solidFill>
                <a:latin typeface="Khandevane" panose="02000506000000020002" pitchFamily="2" charset="-78"/>
                <a:cs typeface="Khandevane" panose="02000506000000020002" pitchFamily="2" charset="-78"/>
              </a:rPr>
              <a:t>پیشرفت سریع پروژه های صنعتی تعریف شده</a:t>
            </a:r>
            <a:endParaRPr lang="en-US">
              <a:solidFill>
                <a:schemeClr val="bg1"/>
              </a:solidFill>
              <a:latin typeface="Khandevane" panose="02000506000000020002" pitchFamily="2" charset="-78"/>
              <a:cs typeface="Khandevane" panose="02000506000000020002" pitchFamily="2" charset="-78"/>
            </a:endParaRPr>
          </a:p>
        </p:txBody>
      </p:sp>
      <p:sp>
        <p:nvSpPr>
          <p:cNvPr id="54" name="Rectangle 53"/>
          <p:cNvSpPr/>
          <p:nvPr/>
        </p:nvSpPr>
        <p:spPr>
          <a:xfrm>
            <a:off x="0" y="3435350"/>
            <a:ext cx="3059113" cy="3422650"/>
          </a:xfrm>
          <a:prstGeom prst="rect">
            <a:avLst/>
          </a:prstGeom>
          <a:solidFill>
            <a:schemeClr val="accent2"/>
          </a:solidFill>
          <a:ln w="381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gn="just" rtl="1" eaLnBrk="1" fontAlgn="auto" hangingPunct="1">
              <a:spcBef>
                <a:spcPts val="0"/>
              </a:spcBef>
              <a:spcAft>
                <a:spcPts val="0"/>
              </a:spcAft>
              <a:buFont typeface="Wingdings" panose="05000000000000000000" pitchFamily="2" charset="2"/>
              <a:buChar char="Ø"/>
              <a:defRPr/>
            </a:pPr>
            <a:r>
              <a:rPr lang="fa-IR" dirty="0">
                <a:cs typeface="B Yekan" panose="00000400000000000000" pitchFamily="2" charset="-78"/>
              </a:rPr>
              <a:t>با این سرمایه گزاری عظیم در بخش عسلویه وضعیت نظام فضایی و اقتصادی این منطقه چگونه است؟</a:t>
            </a:r>
          </a:p>
          <a:p>
            <a:pPr marL="285750" indent="-285750" algn="just" rtl="1" eaLnBrk="1" fontAlgn="auto" hangingPunct="1">
              <a:spcBef>
                <a:spcPts val="0"/>
              </a:spcBef>
              <a:spcAft>
                <a:spcPts val="0"/>
              </a:spcAft>
              <a:buFont typeface="Wingdings" panose="05000000000000000000" pitchFamily="2" charset="2"/>
              <a:buChar char="Ø"/>
              <a:defRPr/>
            </a:pPr>
            <a:endParaRPr lang="fa-IR" dirty="0">
              <a:cs typeface="B Yekan" panose="00000400000000000000" pitchFamily="2" charset="-78"/>
            </a:endParaRPr>
          </a:p>
          <a:p>
            <a:pPr marL="285750" indent="-285750" algn="just" rtl="1" eaLnBrk="1" fontAlgn="auto" hangingPunct="1">
              <a:spcBef>
                <a:spcPts val="0"/>
              </a:spcBef>
              <a:spcAft>
                <a:spcPts val="0"/>
              </a:spcAft>
              <a:buFont typeface="Wingdings" panose="05000000000000000000" pitchFamily="2" charset="2"/>
              <a:buChar char="Ø"/>
              <a:defRPr/>
            </a:pPr>
            <a:r>
              <a:rPr lang="fa-IR" dirty="0">
                <a:cs typeface="B Yekan" panose="00000400000000000000" pitchFamily="2" charset="-78"/>
              </a:rPr>
              <a:t>آیا بهبودی در وضعیت خدماتی در این بخش حاصل شده است؟</a:t>
            </a:r>
            <a:endParaRPr lang="en-US" dirty="0">
              <a:cs typeface="B Yekan" panose="00000400000000000000"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500"/>
                                        <p:tgtEl>
                                          <p:spTgt spid="9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954" r="18954"/>
          <a:stretch>
            <a:fillRect/>
          </a:stretch>
        </p:blipFill>
        <p:spPr>
          <a:xfrm>
            <a:off x="7785100" y="0"/>
            <a:ext cx="4394200" cy="6858000"/>
          </a:xfrm>
        </p:spPr>
      </p:pic>
      <p:sp>
        <p:nvSpPr>
          <p:cNvPr id="4" name="Rectangle 3"/>
          <p:cNvSpPr/>
          <p:nvPr/>
        </p:nvSpPr>
        <p:spPr>
          <a:xfrm>
            <a:off x="7785100" y="0"/>
            <a:ext cx="4406900"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grpSp>
        <p:nvGrpSpPr>
          <p:cNvPr id="25" name="Group 24"/>
          <p:cNvGrpSpPr>
            <a:grpSpLocks/>
          </p:cNvGrpSpPr>
          <p:nvPr/>
        </p:nvGrpSpPr>
        <p:grpSpPr bwMode="auto">
          <a:xfrm>
            <a:off x="7977188" y="5529263"/>
            <a:ext cx="2265362" cy="1063625"/>
            <a:chOff x="465000" y="4536309"/>
            <a:chExt cx="2265796" cy="1063863"/>
          </a:xfrm>
        </p:grpSpPr>
        <p:sp>
          <p:nvSpPr>
            <p:cNvPr id="27699" name="TextBox 25"/>
            <p:cNvSpPr txBox="1">
              <a:spLocks noChangeArrowheads="1"/>
            </p:cNvSpPr>
            <p:nvPr/>
          </p:nvSpPr>
          <p:spPr bwMode="auto">
            <a:xfrm>
              <a:off x="507814" y="4536309"/>
              <a:ext cx="793958"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اول</a:t>
              </a:r>
              <a:endParaRPr lang="en-US" sz="1400">
                <a:solidFill>
                  <a:schemeClr val="bg1"/>
                </a:solidFill>
                <a:latin typeface="Source Sans Pro" pitchFamily="34" charset="0"/>
                <a:cs typeface="A Chamran" panose="00000400000000000000" pitchFamily="2" charset="-78"/>
              </a:endParaRPr>
            </a:p>
          </p:txBody>
        </p:sp>
        <p:sp>
          <p:nvSpPr>
            <p:cNvPr id="27700" name="TextBox 26"/>
            <p:cNvSpPr txBox="1">
              <a:spLocks noChangeArrowheads="1"/>
            </p:cNvSpPr>
            <p:nvPr/>
          </p:nvSpPr>
          <p:spPr bwMode="auto">
            <a:xfrm>
              <a:off x="465000" y="4756899"/>
              <a:ext cx="2265796" cy="55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3000" b="1">
                  <a:solidFill>
                    <a:schemeClr val="bg1"/>
                  </a:solidFill>
                  <a:latin typeface="Khandevane" panose="02000506000000020002" pitchFamily="2" charset="-78"/>
                  <a:cs typeface="Khandevane" panose="02000506000000020002" pitchFamily="2" charset="-78"/>
                </a:rPr>
                <a:t>مطالعات جمعیتی</a:t>
              </a:r>
              <a:endParaRPr lang="en-US" sz="3000" b="1">
                <a:solidFill>
                  <a:schemeClr val="bg1"/>
                </a:solidFill>
                <a:latin typeface="Khandevane" panose="02000506000000020002" pitchFamily="2" charset="-78"/>
                <a:cs typeface="Khandevane" panose="02000506000000020002" pitchFamily="2" charset="-78"/>
              </a:endParaRPr>
            </a:p>
          </p:txBody>
        </p:sp>
        <p:sp>
          <p:nvSpPr>
            <p:cNvPr id="27701" name="TextBox 27"/>
            <p:cNvSpPr txBox="1">
              <a:spLocks noChangeArrowheads="1"/>
            </p:cNvSpPr>
            <p:nvPr/>
          </p:nvSpPr>
          <p:spPr bwMode="auto">
            <a:xfrm>
              <a:off x="498287" y="5292328"/>
              <a:ext cx="1007199"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عسلویه</a:t>
              </a:r>
              <a:endParaRPr lang="en-US" sz="1400">
                <a:solidFill>
                  <a:schemeClr val="bg1"/>
                </a:solidFill>
                <a:latin typeface="Source Sans Pro" pitchFamily="34" charset="0"/>
                <a:cs typeface="A Chamran" panose="00000400000000000000" pitchFamily="2" charset="-78"/>
              </a:endParaRPr>
            </a:p>
          </p:txBody>
        </p:sp>
        <p:cxnSp>
          <p:nvCxnSpPr>
            <p:cNvPr id="29" name="Straight Connector 28"/>
            <p:cNvCxnSpPr/>
            <p:nvPr/>
          </p:nvCxnSpPr>
          <p:spPr>
            <a:xfrm>
              <a:off x="596787" y="5593821"/>
              <a:ext cx="276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5" name="Rectangle 14"/>
          <p:cNvSpPr>
            <a:spLocks noChangeArrowheads="1"/>
          </p:cNvSpPr>
          <p:nvPr/>
        </p:nvSpPr>
        <p:spPr bwMode="auto">
          <a:xfrm>
            <a:off x="5695950" y="198438"/>
            <a:ext cx="238125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2000" b="1">
                <a:latin typeface="Khandevane" panose="02000506000000020002" pitchFamily="2" charset="-78"/>
                <a:cs typeface="Khandevane" panose="02000506000000020002" pitchFamily="2" charset="-78"/>
              </a:rPr>
              <a:t>1-  رشد جمعیت</a:t>
            </a:r>
            <a:endParaRPr lang="en-US" sz="2000" b="1">
              <a:latin typeface="Khandevane" panose="02000506000000020002" pitchFamily="2" charset="-78"/>
              <a:cs typeface="Khandevane" panose="02000506000000020002" pitchFamily="2" charset="-78"/>
            </a:endParaRPr>
          </a:p>
        </p:txBody>
      </p:sp>
      <p:graphicFrame>
        <p:nvGraphicFramePr>
          <p:cNvPr id="5" name="Table 4"/>
          <p:cNvGraphicFramePr>
            <a:graphicFrameLocks noGrp="1"/>
          </p:cNvGraphicFramePr>
          <p:nvPr/>
        </p:nvGraphicFramePr>
        <p:xfrm>
          <a:off x="279400" y="1039813"/>
          <a:ext cx="7175500" cy="1246188"/>
        </p:xfrm>
        <a:graphic>
          <a:graphicData uri="http://schemas.openxmlformats.org/drawingml/2006/table">
            <a:tbl>
              <a:tblPr firstRow="1" bandRow="1">
                <a:tableStyleId>{5C22544A-7EE6-4342-B048-85BDC9FD1C3A}</a:tableStyleId>
              </a:tblPr>
              <a:tblGrid>
                <a:gridCol w="1793875"/>
                <a:gridCol w="1793875"/>
                <a:gridCol w="1793875"/>
                <a:gridCol w="1793875"/>
              </a:tblGrid>
              <a:tr h="415396">
                <a:tc>
                  <a:txBody>
                    <a:bodyPr/>
                    <a:lstStyle/>
                    <a:p>
                      <a:pPr algn="ctr"/>
                      <a:r>
                        <a:rPr lang="fa-IR" sz="1800" dirty="0" smtClean="0">
                          <a:latin typeface="Khandevane" panose="02000506000000020002" pitchFamily="2" charset="-78"/>
                          <a:cs typeface="Khandevane" panose="02000506000000020002" pitchFamily="2" charset="-78"/>
                        </a:rPr>
                        <a:t>1395</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1385</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1375</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endParaRPr lang="en-US" sz="1800" dirty="0">
                        <a:latin typeface="Khandevane" panose="02000506000000020002" pitchFamily="2" charset="-78"/>
                        <a:cs typeface="Khandevane" panose="02000506000000020002" pitchFamily="2" charset="-78"/>
                      </a:endParaRPr>
                    </a:p>
                  </a:txBody>
                  <a:tcPr marT="45723" marB="45723"/>
                </a:tc>
              </a:tr>
              <a:tr h="415396">
                <a:tc>
                  <a:txBody>
                    <a:bodyPr/>
                    <a:lstStyle/>
                    <a:p>
                      <a:pPr algn="ctr"/>
                      <a:r>
                        <a:rPr lang="fa-IR" sz="1800" dirty="0" smtClean="0">
                          <a:latin typeface="Khandevane" panose="02000506000000020002" pitchFamily="2" charset="-78"/>
                          <a:cs typeface="Khandevane" panose="02000506000000020002" pitchFamily="2" charset="-78"/>
                        </a:rPr>
                        <a:t>54369</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19747</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13570</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500" dirty="0" smtClean="0">
                          <a:latin typeface="Khandevane" panose="02000506000000020002" pitchFamily="2" charset="-78"/>
                          <a:cs typeface="Khandevane" panose="02000506000000020002" pitchFamily="2" charset="-78"/>
                        </a:rPr>
                        <a:t>جمعیت بخش</a:t>
                      </a:r>
                      <a:r>
                        <a:rPr lang="fa-IR" sz="1500" baseline="0" dirty="0" smtClean="0">
                          <a:latin typeface="Khandevane" panose="02000506000000020002" pitchFamily="2" charset="-78"/>
                          <a:cs typeface="Khandevane" panose="02000506000000020002" pitchFamily="2" charset="-78"/>
                        </a:rPr>
                        <a:t> عسلویه </a:t>
                      </a:r>
                      <a:r>
                        <a:rPr lang="fa-IR" sz="1300" baseline="0" dirty="0" smtClean="0">
                          <a:latin typeface="Khandevane" panose="02000506000000020002" pitchFamily="2" charset="-78"/>
                          <a:cs typeface="Khandevane" panose="02000506000000020002" pitchFamily="2" charset="-78"/>
                        </a:rPr>
                        <a:t>نفر</a:t>
                      </a:r>
                      <a:endParaRPr lang="en-US" sz="1300" dirty="0">
                        <a:latin typeface="Khandevane" panose="02000506000000020002" pitchFamily="2" charset="-78"/>
                        <a:cs typeface="Khandevane" panose="02000506000000020002" pitchFamily="2" charset="-78"/>
                      </a:endParaRPr>
                    </a:p>
                  </a:txBody>
                  <a:tcPr marT="45723" marB="45723"/>
                </a:tc>
              </a:tr>
              <a:tr h="415396">
                <a:tc>
                  <a:txBody>
                    <a:bodyPr/>
                    <a:lstStyle/>
                    <a:p>
                      <a:pPr algn="ctr"/>
                      <a:r>
                        <a:rPr lang="fa-IR" sz="1800" dirty="0" smtClean="0">
                          <a:latin typeface="Khandevane" panose="02000506000000020002" pitchFamily="2" charset="-78"/>
                          <a:cs typeface="Khandevane" panose="02000506000000020002" pitchFamily="2" charset="-78"/>
                        </a:rPr>
                        <a:t>-</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10.66</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3.82</a:t>
                      </a:r>
                      <a:endParaRPr lang="en-US" sz="1800" dirty="0">
                        <a:latin typeface="Khandevane" panose="02000506000000020002" pitchFamily="2" charset="-78"/>
                        <a:cs typeface="Khandevane" panose="02000506000000020002" pitchFamily="2" charset="-78"/>
                      </a:endParaRPr>
                    </a:p>
                  </a:txBody>
                  <a:tcPr marT="45723" marB="45723"/>
                </a:tc>
                <a:tc>
                  <a:txBody>
                    <a:bodyPr/>
                    <a:lstStyle/>
                    <a:p>
                      <a:pPr algn="ctr"/>
                      <a:r>
                        <a:rPr lang="fa-IR" sz="1800" dirty="0" smtClean="0">
                          <a:latin typeface="Khandevane" panose="02000506000000020002" pitchFamily="2" charset="-78"/>
                          <a:cs typeface="Khandevane" panose="02000506000000020002" pitchFamily="2" charset="-78"/>
                        </a:rPr>
                        <a:t>نرخ رشد </a:t>
                      </a:r>
                      <a:r>
                        <a:rPr lang="fa-IR" sz="1300" dirty="0" smtClean="0">
                          <a:latin typeface="Khandevane" panose="02000506000000020002" pitchFamily="2" charset="-78"/>
                          <a:cs typeface="Khandevane" panose="02000506000000020002" pitchFamily="2" charset="-78"/>
                        </a:rPr>
                        <a:t>درصد</a:t>
                      </a:r>
                      <a:endParaRPr lang="en-US" sz="1300" dirty="0">
                        <a:latin typeface="Khandevane" panose="02000506000000020002" pitchFamily="2" charset="-78"/>
                        <a:cs typeface="Khandevane" panose="02000506000000020002" pitchFamily="2" charset="-78"/>
                      </a:endParaRPr>
                    </a:p>
                  </a:txBody>
                  <a:tcPr marT="45723" marB="45723"/>
                </a:tc>
              </a:tr>
            </a:tbl>
          </a:graphicData>
        </a:graphic>
      </p:graphicFrame>
      <p:sp>
        <p:nvSpPr>
          <p:cNvPr id="17" name="Rectangle 16"/>
          <p:cNvSpPr>
            <a:spLocks noChangeArrowheads="1"/>
          </p:cNvSpPr>
          <p:nvPr/>
        </p:nvSpPr>
        <p:spPr bwMode="auto">
          <a:xfrm>
            <a:off x="5988050" y="2486025"/>
            <a:ext cx="2381250"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rtl="1" eaLnBrk="1" hangingPunct="1">
              <a:lnSpc>
                <a:spcPct val="150000"/>
              </a:lnSpc>
              <a:defRPr/>
            </a:pPr>
            <a:r>
              <a:rPr lang="fa-IR" sz="2200" dirty="0" smtClean="0">
                <a:solidFill>
                  <a:schemeClr val="accent6"/>
                </a:solidFill>
                <a:latin typeface="Source Sans Pro Light" pitchFamily="34" charset="0"/>
                <a:cs typeface="A Chamran" panose="00000400000000000000" pitchFamily="2" charset="-78"/>
              </a:rPr>
              <a:t>نکات: </a:t>
            </a:r>
            <a:endParaRPr lang="en-US" sz="2200" dirty="0" smtClean="0">
              <a:solidFill>
                <a:schemeClr val="accent6"/>
              </a:solidFill>
              <a:latin typeface="Source Sans Pro Light" pitchFamily="34" charset="0"/>
              <a:cs typeface="A Chamran" panose="00000400000000000000" pitchFamily="2" charset="-78"/>
            </a:endParaRPr>
          </a:p>
        </p:txBody>
      </p:sp>
      <p:sp>
        <p:nvSpPr>
          <p:cNvPr id="18" name="Rectangle 17"/>
          <p:cNvSpPr>
            <a:spLocks noChangeArrowheads="1"/>
          </p:cNvSpPr>
          <p:nvPr/>
        </p:nvSpPr>
        <p:spPr bwMode="auto">
          <a:xfrm>
            <a:off x="304800" y="2860675"/>
            <a:ext cx="7226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 typeface="Wingdings" panose="05000000000000000000" pitchFamily="2" charset="2"/>
              <a:buChar char="q"/>
            </a:pPr>
            <a:r>
              <a:rPr lang="fa-IR" sz="2000">
                <a:latin typeface="Source Sans Pro Light" pitchFamily="34" charset="0"/>
                <a:cs typeface="A Chamran" panose="00000400000000000000" pitchFamily="2" charset="-78"/>
              </a:rPr>
              <a:t>افزایش حدود 34 هزار نفر طی مدت 10 سال اخیر؟؟</a:t>
            </a:r>
            <a:endParaRPr lang="en-US" sz="2000">
              <a:latin typeface="Source Sans Pro Light" pitchFamily="34" charset="0"/>
              <a:cs typeface="A Chamran" panose="00000400000000000000" pitchFamily="2" charset="-78"/>
            </a:endParaRPr>
          </a:p>
        </p:txBody>
      </p:sp>
      <p:sp>
        <p:nvSpPr>
          <p:cNvPr id="19" name="Rectangle 18"/>
          <p:cNvSpPr>
            <a:spLocks noChangeArrowheads="1"/>
          </p:cNvSpPr>
          <p:nvPr/>
        </p:nvSpPr>
        <p:spPr bwMode="auto">
          <a:xfrm>
            <a:off x="5549900" y="3768725"/>
            <a:ext cx="2381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2000" b="1">
                <a:latin typeface="Khandevane" panose="02000506000000020002" pitchFamily="2" charset="-78"/>
                <a:cs typeface="Khandevane" panose="02000506000000020002" pitchFamily="2" charset="-78"/>
              </a:rPr>
              <a:t>2-  میزان مهاجرین</a:t>
            </a:r>
            <a:endParaRPr lang="en-US" sz="2000" b="1">
              <a:latin typeface="Khandevane" panose="02000506000000020002" pitchFamily="2" charset="-78"/>
              <a:cs typeface="Khandevane" panose="02000506000000020002" pitchFamily="2" charset="-78"/>
            </a:endParaRPr>
          </a:p>
        </p:txBody>
      </p:sp>
      <p:cxnSp>
        <p:nvCxnSpPr>
          <p:cNvPr id="20" name="Straight Connector 19"/>
          <p:cNvCxnSpPr/>
          <p:nvPr/>
        </p:nvCxnSpPr>
        <p:spPr>
          <a:xfrm>
            <a:off x="6624638" y="673100"/>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624638" y="4297363"/>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graphicFrame>
        <p:nvGraphicFramePr>
          <p:cNvPr id="28" name="Table 27"/>
          <p:cNvGraphicFramePr>
            <a:graphicFrameLocks noGrp="1"/>
          </p:cNvGraphicFramePr>
          <p:nvPr/>
        </p:nvGraphicFramePr>
        <p:xfrm>
          <a:off x="1447800" y="4402138"/>
          <a:ext cx="4540250" cy="1300161"/>
        </p:xfrm>
        <a:graphic>
          <a:graphicData uri="http://schemas.openxmlformats.org/drawingml/2006/table">
            <a:tbl>
              <a:tblPr firstRow="1" bandRow="1">
                <a:tableStyleId>{5C22544A-7EE6-4342-B048-85BDC9FD1C3A}</a:tableStyleId>
              </a:tblPr>
              <a:tblGrid>
                <a:gridCol w="2270125"/>
                <a:gridCol w="2270125"/>
              </a:tblGrid>
              <a:tr h="433387">
                <a:tc>
                  <a:txBody>
                    <a:bodyPr/>
                    <a:lstStyle/>
                    <a:p>
                      <a:pPr algn="ctr"/>
                      <a:r>
                        <a:rPr lang="fa-IR" sz="1800" dirty="0" smtClean="0">
                          <a:latin typeface="Khandevane" panose="02000506000000020002" pitchFamily="2" charset="-78"/>
                          <a:cs typeface="Khandevane" panose="02000506000000020002" pitchFamily="2" charset="-78"/>
                        </a:rPr>
                        <a:t>جمعیت بخش عسلویه</a:t>
                      </a:r>
                      <a:endParaRPr lang="en-US" sz="1800" dirty="0">
                        <a:latin typeface="Khandevane" panose="02000506000000020002" pitchFamily="2" charset="-78"/>
                        <a:cs typeface="Khandevane" panose="02000506000000020002" pitchFamily="2" charset="-78"/>
                      </a:endParaRPr>
                    </a:p>
                  </a:txBody>
                  <a:tcPr marL="91424" marR="91424" marT="45716" marB="45716" anchor="ctr"/>
                </a:tc>
                <a:tc>
                  <a:txBody>
                    <a:bodyPr/>
                    <a:lstStyle/>
                    <a:p>
                      <a:pPr algn="ctr"/>
                      <a:r>
                        <a:rPr lang="fa-IR" sz="1800" dirty="0" smtClean="0">
                          <a:latin typeface="Khandevane" panose="02000506000000020002" pitchFamily="2" charset="-78"/>
                          <a:cs typeface="Khandevane" panose="02000506000000020002" pitchFamily="2" charset="-78"/>
                        </a:rPr>
                        <a:t>سال</a:t>
                      </a:r>
                      <a:endParaRPr lang="en-US" sz="1800" dirty="0">
                        <a:latin typeface="Khandevane" panose="02000506000000020002" pitchFamily="2" charset="-78"/>
                        <a:cs typeface="Khandevane" panose="02000506000000020002" pitchFamily="2" charset="-78"/>
                      </a:endParaRPr>
                    </a:p>
                  </a:txBody>
                  <a:tcPr marL="91424" marR="91424" marT="45716" marB="45716" anchor="ctr"/>
                </a:tc>
              </a:tr>
              <a:tr h="433387">
                <a:tc>
                  <a:txBody>
                    <a:bodyPr/>
                    <a:lstStyle/>
                    <a:p>
                      <a:pPr algn="ctr"/>
                      <a:r>
                        <a:rPr lang="fa-IR" sz="1800" dirty="0" smtClean="0">
                          <a:latin typeface="Khandevane" panose="02000506000000020002" pitchFamily="2" charset="-78"/>
                          <a:cs typeface="Khandevane" panose="02000506000000020002" pitchFamily="2" charset="-78"/>
                        </a:rPr>
                        <a:t>31577</a:t>
                      </a:r>
                      <a:endParaRPr lang="en-US" sz="1800" dirty="0">
                        <a:latin typeface="Khandevane" panose="02000506000000020002" pitchFamily="2" charset="-78"/>
                        <a:cs typeface="Khandevane" panose="02000506000000020002" pitchFamily="2" charset="-78"/>
                      </a:endParaRPr>
                    </a:p>
                  </a:txBody>
                  <a:tcPr marL="91424" marR="91424" marT="45716" marB="45716" anchor="ctr"/>
                </a:tc>
                <a:tc>
                  <a:txBody>
                    <a:bodyPr/>
                    <a:lstStyle/>
                    <a:p>
                      <a:pPr algn="ctr"/>
                      <a:r>
                        <a:rPr lang="fa-IR" sz="1500" dirty="0" smtClean="0">
                          <a:latin typeface="Khandevane" panose="02000506000000020002" pitchFamily="2" charset="-78"/>
                          <a:cs typeface="Khandevane" panose="02000506000000020002" pitchFamily="2" charset="-78"/>
                        </a:rPr>
                        <a:t>مهاجر ورودی 1385-1395</a:t>
                      </a:r>
                      <a:endParaRPr lang="en-US" sz="1300" dirty="0">
                        <a:latin typeface="Khandevane" panose="02000506000000020002" pitchFamily="2" charset="-78"/>
                        <a:cs typeface="Khandevane" panose="02000506000000020002" pitchFamily="2" charset="-78"/>
                      </a:endParaRPr>
                    </a:p>
                  </a:txBody>
                  <a:tcPr marL="91424" marR="91424" marT="45716" marB="45716" anchor="ctr"/>
                </a:tc>
              </a:tr>
              <a:tr h="433387">
                <a:tc>
                  <a:txBody>
                    <a:bodyPr/>
                    <a:lstStyle/>
                    <a:p>
                      <a:pPr algn="ctr"/>
                      <a:r>
                        <a:rPr lang="fa-IR" sz="1800" dirty="0" smtClean="0">
                          <a:latin typeface="Khandevane" panose="02000506000000020002" pitchFamily="2" charset="-78"/>
                          <a:cs typeface="Khandevane" panose="02000506000000020002" pitchFamily="2" charset="-78"/>
                        </a:rPr>
                        <a:t>3045</a:t>
                      </a:r>
                      <a:endParaRPr lang="en-US" sz="1800" dirty="0">
                        <a:latin typeface="Khandevane" panose="02000506000000020002" pitchFamily="2" charset="-78"/>
                        <a:cs typeface="Khandevane" panose="02000506000000020002" pitchFamily="2" charset="-78"/>
                      </a:endParaRPr>
                    </a:p>
                  </a:txBody>
                  <a:tcPr marL="91424" marR="91424" marT="45716" marB="45716" anchor="ctr"/>
                </a:tc>
                <a:tc>
                  <a:txBody>
                    <a:bodyPr/>
                    <a:lstStyle/>
                    <a:p>
                      <a:pPr algn="ctr"/>
                      <a:r>
                        <a:rPr lang="fa-IR" sz="1800" dirty="0" smtClean="0">
                          <a:latin typeface="Khandevane" panose="02000506000000020002" pitchFamily="2" charset="-78"/>
                          <a:cs typeface="Khandevane" panose="02000506000000020002" pitchFamily="2" charset="-78"/>
                        </a:rPr>
                        <a:t>افزایش طبیعی جمعیت</a:t>
                      </a:r>
                      <a:endParaRPr lang="en-US" sz="1300" dirty="0">
                        <a:latin typeface="Khandevane" panose="02000506000000020002" pitchFamily="2" charset="-78"/>
                        <a:cs typeface="Khandevane" panose="02000506000000020002" pitchFamily="2" charset="-78"/>
                      </a:endParaRPr>
                    </a:p>
                  </a:txBody>
                  <a:tcPr marL="91424" marR="91424" marT="45716" marB="45716" anchor="ctr"/>
                </a:tc>
              </a:tr>
            </a:tbl>
          </a:graphicData>
        </a:graphic>
      </p:graphicFrame>
      <p:sp>
        <p:nvSpPr>
          <p:cNvPr id="30" name="Rectangle 29"/>
          <p:cNvSpPr>
            <a:spLocks noChangeArrowheads="1"/>
          </p:cNvSpPr>
          <p:nvPr/>
        </p:nvSpPr>
        <p:spPr bwMode="auto">
          <a:xfrm>
            <a:off x="-1973263" y="2124075"/>
            <a:ext cx="7226301"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1200">
                <a:latin typeface="Source Sans Pro Light" pitchFamily="34" charset="0"/>
                <a:cs typeface="B Nazanin" panose="00000400000000000000" pitchFamily="2" charset="-78"/>
              </a:rPr>
              <a:t>منبع: مرکز آمار ایران، اطلاعات سرشماری نفوس و مسکن</a:t>
            </a:r>
            <a:endParaRPr lang="en-US" sz="1200">
              <a:latin typeface="Source Sans Pro Light" pitchFamily="34" charset="0"/>
              <a:cs typeface="B Nazanin" panose="00000400000000000000" pitchFamily="2" charset="-78"/>
            </a:endParaRPr>
          </a:p>
        </p:txBody>
      </p:sp>
      <p:sp>
        <p:nvSpPr>
          <p:cNvPr id="31" name="Rectangle 30"/>
          <p:cNvSpPr>
            <a:spLocks noChangeArrowheads="1"/>
          </p:cNvSpPr>
          <p:nvPr/>
        </p:nvSpPr>
        <p:spPr bwMode="auto">
          <a:xfrm>
            <a:off x="-820738" y="5541963"/>
            <a:ext cx="722630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1200">
                <a:latin typeface="Source Sans Pro Light" pitchFamily="34" charset="0"/>
                <a:cs typeface="B Nazanin" panose="00000400000000000000" pitchFamily="2" charset="-78"/>
              </a:rPr>
              <a:t>منبع: مرکز آمار ایران، اطلاعات سرشماری نفوس و مسکن</a:t>
            </a:r>
            <a:endParaRPr lang="en-US" sz="1200">
              <a:latin typeface="Source Sans Pro Light" pitchFamily="34" charset="0"/>
              <a:cs typeface="B Nazanin" panose="00000400000000000000" pitchFamily="2" charset="-78"/>
            </a:endParaRPr>
          </a:p>
        </p:txBody>
      </p:sp>
      <p:sp>
        <p:nvSpPr>
          <p:cNvPr id="33" name="Rectangle 32"/>
          <p:cNvSpPr>
            <a:spLocks noChangeArrowheads="1"/>
          </p:cNvSpPr>
          <p:nvPr/>
        </p:nvSpPr>
        <p:spPr bwMode="auto">
          <a:xfrm>
            <a:off x="6100763" y="5754688"/>
            <a:ext cx="2379662"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rtl="1" eaLnBrk="1" hangingPunct="1">
              <a:lnSpc>
                <a:spcPct val="150000"/>
              </a:lnSpc>
              <a:defRPr/>
            </a:pPr>
            <a:r>
              <a:rPr lang="fa-IR" sz="2200" dirty="0" smtClean="0">
                <a:solidFill>
                  <a:schemeClr val="accent6"/>
                </a:solidFill>
                <a:latin typeface="Source Sans Pro Light" pitchFamily="34" charset="0"/>
                <a:cs typeface="A Chamran" panose="00000400000000000000" pitchFamily="2" charset="-78"/>
              </a:rPr>
              <a:t>نکات: </a:t>
            </a:r>
            <a:endParaRPr lang="en-US" sz="2200" dirty="0" smtClean="0">
              <a:solidFill>
                <a:schemeClr val="accent6"/>
              </a:solidFill>
              <a:latin typeface="Source Sans Pro Light" pitchFamily="34" charset="0"/>
              <a:cs typeface="A Chamran" panose="00000400000000000000" pitchFamily="2" charset="-78"/>
            </a:endParaRPr>
          </a:p>
        </p:txBody>
      </p:sp>
      <p:sp>
        <p:nvSpPr>
          <p:cNvPr id="34" name="Rectangle 33"/>
          <p:cNvSpPr>
            <a:spLocks noChangeArrowheads="1"/>
          </p:cNvSpPr>
          <p:nvPr/>
        </p:nvSpPr>
        <p:spPr bwMode="auto">
          <a:xfrm>
            <a:off x="285750" y="6208713"/>
            <a:ext cx="72263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 typeface="Wingdings" panose="05000000000000000000" pitchFamily="2" charset="2"/>
              <a:buChar char="q"/>
            </a:pPr>
            <a:r>
              <a:rPr lang="fa-IR" sz="1500">
                <a:latin typeface="Source Sans Pro Light" pitchFamily="34" charset="0"/>
                <a:cs typeface="A Chamran" panose="00000400000000000000" pitchFamily="2" charset="-78"/>
              </a:rPr>
              <a:t>افزایش 58 درصدی مهاجران در مجموع جمعیت بخش عسلویه نشان دهنده چیست؟</a:t>
            </a:r>
            <a:endParaRPr lang="en-US" sz="1500">
              <a:latin typeface="Source Sans Pro Light" pitchFamily="34" charset="0"/>
              <a:cs typeface="A Chamran" panose="00000400000000000000"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nodeType="afterGroup">
                            <p:stCondLst>
                              <p:cond delay="500"/>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nodeType="afterGroup">
                            <p:stCondLst>
                              <p:cond delay="1000"/>
                            </p:stCondLst>
                            <p:childTnLst>
                              <p:par>
                                <p:cTn id="29" presetID="16" presetClass="entr" presetSubtype="2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par>
                          <p:cTn id="32" fill="hold" nodeType="afterGroup">
                            <p:stCondLst>
                              <p:cond delay="1500"/>
                            </p:stCondLst>
                            <p:childTnLst>
                              <p:par>
                                <p:cTn id="33" presetID="16" presetClass="entr" presetSubtype="2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arn(inVertical)">
                                      <p:cBhvr>
                                        <p:cTn id="35" dur="500"/>
                                        <p:tgtEl>
                                          <p:spTgt spid="1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nodeType="afterGroup">
                            <p:stCondLst>
                              <p:cond delay="5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250"/>
                                        <p:tgtEl>
                                          <p:spTgt spid="20"/>
                                        </p:tgtEl>
                                      </p:cBhvr>
                                    </p:animEffect>
                                  </p:childTnLst>
                                </p:cTn>
                              </p:par>
                            </p:childTnLst>
                          </p:cTn>
                        </p:par>
                        <p:par>
                          <p:cTn id="48" fill="hold" nodeType="afterGroup">
                            <p:stCondLst>
                              <p:cond delay="750"/>
                            </p:stCondLst>
                            <p:childTnLst>
                              <p:par>
                                <p:cTn id="49" presetID="2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250"/>
                                        <p:tgtEl>
                                          <p:spTgt spid="27"/>
                                        </p:tgtEl>
                                      </p:cBhvr>
                                    </p:animEffect>
                                  </p:childTnLst>
                                </p:cTn>
                              </p:par>
                            </p:childTnLst>
                          </p:cTn>
                        </p:par>
                        <p:par>
                          <p:cTn id="52" fill="hold" nodeType="afterGroup">
                            <p:stCondLst>
                              <p:cond delay="1000"/>
                            </p:stCondLst>
                            <p:childTnLst>
                              <p:par>
                                <p:cTn id="53" presetID="16" presetClass="entr" presetSubtype="2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inVertical)">
                                      <p:cBhvr>
                                        <p:cTn id="55" dur="500"/>
                                        <p:tgtEl>
                                          <p:spTgt spid="33"/>
                                        </p:tgtEl>
                                      </p:cBhvr>
                                    </p:animEffect>
                                  </p:childTnLst>
                                </p:cTn>
                              </p:par>
                            </p:childTnLst>
                          </p:cTn>
                        </p:par>
                        <p:par>
                          <p:cTn id="56" fill="hold" nodeType="afterGroup">
                            <p:stCondLst>
                              <p:cond delay="1500"/>
                            </p:stCondLst>
                            <p:childTnLst>
                              <p:par>
                                <p:cTn id="57" presetID="16" presetClass="entr" presetSubtype="21"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arn(inVertical)">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P spid="17" grpId="0"/>
      <p:bldP spid="18" grpId="0"/>
      <p:bldP spid="19" grpId="0"/>
      <p:bldP spid="30" grpId="0"/>
      <p:bldP spid="31"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954" r="18954"/>
          <a:stretch>
            <a:fillRect/>
          </a:stretch>
        </p:blipFill>
        <p:spPr>
          <a:xfrm>
            <a:off x="7785100" y="0"/>
            <a:ext cx="4394200" cy="6858000"/>
          </a:xfrm>
        </p:spPr>
      </p:pic>
      <p:sp>
        <p:nvSpPr>
          <p:cNvPr id="4" name="Rectangle 3"/>
          <p:cNvSpPr/>
          <p:nvPr/>
        </p:nvSpPr>
        <p:spPr>
          <a:xfrm>
            <a:off x="7785100" y="0"/>
            <a:ext cx="4406900"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grpSp>
        <p:nvGrpSpPr>
          <p:cNvPr id="25" name="Group 24"/>
          <p:cNvGrpSpPr>
            <a:grpSpLocks/>
          </p:cNvGrpSpPr>
          <p:nvPr/>
        </p:nvGrpSpPr>
        <p:grpSpPr bwMode="auto">
          <a:xfrm>
            <a:off x="7977188" y="5529263"/>
            <a:ext cx="2265362" cy="1063625"/>
            <a:chOff x="465000" y="4536309"/>
            <a:chExt cx="2265796" cy="1063863"/>
          </a:xfrm>
        </p:grpSpPr>
        <p:sp>
          <p:nvSpPr>
            <p:cNvPr id="29753" name="TextBox 25"/>
            <p:cNvSpPr txBox="1">
              <a:spLocks noChangeArrowheads="1"/>
            </p:cNvSpPr>
            <p:nvPr/>
          </p:nvSpPr>
          <p:spPr bwMode="auto">
            <a:xfrm>
              <a:off x="507814" y="4536309"/>
              <a:ext cx="793958"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اول</a:t>
              </a:r>
              <a:endParaRPr lang="en-US" sz="1400">
                <a:solidFill>
                  <a:schemeClr val="bg1"/>
                </a:solidFill>
                <a:latin typeface="Source Sans Pro" pitchFamily="34" charset="0"/>
                <a:cs typeface="A Chamran" panose="00000400000000000000" pitchFamily="2" charset="-78"/>
              </a:endParaRPr>
            </a:p>
          </p:txBody>
        </p:sp>
        <p:sp>
          <p:nvSpPr>
            <p:cNvPr id="29754" name="TextBox 26"/>
            <p:cNvSpPr txBox="1">
              <a:spLocks noChangeArrowheads="1"/>
            </p:cNvSpPr>
            <p:nvPr/>
          </p:nvSpPr>
          <p:spPr bwMode="auto">
            <a:xfrm>
              <a:off x="465000" y="4756899"/>
              <a:ext cx="2265796" cy="55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3000" b="1">
                  <a:solidFill>
                    <a:schemeClr val="bg1"/>
                  </a:solidFill>
                  <a:latin typeface="Khandevane" panose="02000506000000020002" pitchFamily="2" charset="-78"/>
                  <a:cs typeface="Khandevane" panose="02000506000000020002" pitchFamily="2" charset="-78"/>
                </a:rPr>
                <a:t>مطالعات جمعیتی</a:t>
              </a:r>
              <a:endParaRPr lang="en-US" sz="3000" b="1">
                <a:solidFill>
                  <a:schemeClr val="bg1"/>
                </a:solidFill>
                <a:latin typeface="Khandevane" panose="02000506000000020002" pitchFamily="2" charset="-78"/>
                <a:cs typeface="Khandevane" panose="02000506000000020002" pitchFamily="2" charset="-78"/>
              </a:endParaRPr>
            </a:p>
          </p:txBody>
        </p:sp>
        <p:sp>
          <p:nvSpPr>
            <p:cNvPr id="29755" name="TextBox 27"/>
            <p:cNvSpPr txBox="1">
              <a:spLocks noChangeArrowheads="1"/>
            </p:cNvSpPr>
            <p:nvPr/>
          </p:nvSpPr>
          <p:spPr bwMode="auto">
            <a:xfrm>
              <a:off x="498287" y="5292328"/>
              <a:ext cx="1007199"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عسلویه</a:t>
              </a:r>
              <a:endParaRPr lang="en-US" sz="1400">
                <a:solidFill>
                  <a:schemeClr val="bg1"/>
                </a:solidFill>
                <a:latin typeface="Source Sans Pro" pitchFamily="34" charset="0"/>
                <a:cs typeface="A Chamran" panose="00000400000000000000" pitchFamily="2" charset="-78"/>
              </a:endParaRPr>
            </a:p>
          </p:txBody>
        </p:sp>
        <p:cxnSp>
          <p:nvCxnSpPr>
            <p:cNvPr id="29" name="Straight Connector 28"/>
            <p:cNvCxnSpPr/>
            <p:nvPr/>
          </p:nvCxnSpPr>
          <p:spPr>
            <a:xfrm>
              <a:off x="596787" y="5593821"/>
              <a:ext cx="276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1" name="Table 20"/>
          <p:cNvGraphicFramePr>
            <a:graphicFrameLocks noGrp="1"/>
          </p:cNvGraphicFramePr>
          <p:nvPr/>
        </p:nvGraphicFramePr>
        <p:xfrm>
          <a:off x="1011238" y="846138"/>
          <a:ext cx="5697537" cy="1350963"/>
        </p:xfrm>
        <a:graphic>
          <a:graphicData uri="http://schemas.openxmlformats.org/drawingml/2006/table">
            <a:tbl>
              <a:tblPr firstRow="1" bandRow="1">
                <a:tableStyleId>{5C22544A-7EE6-4342-B048-85BDC9FD1C3A}</a:tableStyleId>
              </a:tblPr>
              <a:tblGrid>
                <a:gridCol w="1899179"/>
                <a:gridCol w="1899179"/>
                <a:gridCol w="1899179"/>
              </a:tblGrid>
              <a:tr h="472837">
                <a:tc>
                  <a:txBody>
                    <a:bodyPr/>
                    <a:lstStyle/>
                    <a:p>
                      <a:pPr algn="ctr"/>
                      <a:r>
                        <a:rPr lang="fa-IR" sz="1800" dirty="0" smtClean="0">
                          <a:latin typeface="Khandevane" panose="02000506000000020002" pitchFamily="2" charset="-78"/>
                          <a:cs typeface="Khandevane" panose="02000506000000020002" pitchFamily="2" charset="-78"/>
                        </a:rPr>
                        <a:t>تعداد مهاجر ورودی</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800" dirty="0" smtClean="0">
                          <a:latin typeface="Khandevane" panose="02000506000000020002" pitchFamily="2" charset="-78"/>
                          <a:cs typeface="Khandevane" panose="02000506000000020002" pitchFamily="2" charset="-78"/>
                        </a:rPr>
                        <a:t>جمعیت بخش عسلویه</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800" dirty="0" smtClean="0">
                          <a:latin typeface="Khandevane" panose="02000506000000020002" pitchFamily="2" charset="-78"/>
                          <a:cs typeface="Khandevane" panose="02000506000000020002" pitchFamily="2" charset="-78"/>
                        </a:rPr>
                        <a:t>گویه ها</a:t>
                      </a:r>
                      <a:endParaRPr lang="en-US" sz="1800" dirty="0">
                        <a:latin typeface="Khandevane" panose="02000506000000020002" pitchFamily="2" charset="-78"/>
                        <a:cs typeface="Khandevane" panose="02000506000000020002" pitchFamily="2" charset="-78"/>
                      </a:endParaRPr>
                    </a:p>
                  </a:txBody>
                  <a:tcPr marL="91425" marR="91425" marT="45717" marB="45717" anchor="ctr"/>
                </a:tc>
              </a:tr>
              <a:tr h="405289">
                <a:tc>
                  <a:txBody>
                    <a:bodyPr/>
                    <a:lstStyle/>
                    <a:p>
                      <a:pPr algn="ctr"/>
                      <a:r>
                        <a:rPr lang="fa-IR" sz="1800" dirty="0" smtClean="0">
                          <a:latin typeface="Khandevane" panose="02000506000000020002" pitchFamily="2" charset="-78"/>
                          <a:cs typeface="Khandevane" panose="02000506000000020002" pitchFamily="2" charset="-78"/>
                        </a:rPr>
                        <a:t>1.00</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800" dirty="0" smtClean="0">
                          <a:latin typeface="Khandevane" panose="02000506000000020002" pitchFamily="2" charset="-78"/>
                          <a:cs typeface="Khandevane" panose="02000506000000020002" pitchFamily="2" charset="-78"/>
                        </a:rPr>
                        <a:t>1</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600" dirty="0" smtClean="0">
                          <a:solidFill>
                            <a:schemeClr val="bg1"/>
                          </a:solidFill>
                          <a:latin typeface="Khandevane" panose="02000506000000020002" pitchFamily="2" charset="-78"/>
                          <a:cs typeface="Khandevane" panose="02000506000000020002" pitchFamily="2" charset="-78"/>
                        </a:rPr>
                        <a:t>جمعیت بخش عسلویه</a:t>
                      </a:r>
                      <a:endParaRPr lang="en-US" sz="1600" dirty="0">
                        <a:solidFill>
                          <a:schemeClr val="bg1"/>
                        </a:solidFill>
                        <a:latin typeface="Khandevane" panose="02000506000000020002" pitchFamily="2" charset="-78"/>
                        <a:cs typeface="Khandevane" panose="02000506000000020002" pitchFamily="2" charset="-78"/>
                      </a:endParaRPr>
                    </a:p>
                  </a:txBody>
                  <a:tcPr marL="91425" marR="91425" marT="45717" marB="45717" anchor="ctr">
                    <a:solidFill>
                      <a:srgbClr val="EF5350"/>
                    </a:solidFill>
                  </a:tcPr>
                </a:tc>
              </a:tr>
              <a:tr h="472837">
                <a:tc>
                  <a:txBody>
                    <a:bodyPr/>
                    <a:lstStyle/>
                    <a:p>
                      <a:pPr algn="ctr"/>
                      <a:r>
                        <a:rPr lang="fa-IR" sz="1800" dirty="0" smtClean="0">
                          <a:latin typeface="Khandevane" panose="02000506000000020002" pitchFamily="2" charset="-78"/>
                          <a:cs typeface="Khandevane" panose="02000506000000020002" pitchFamily="2" charset="-78"/>
                        </a:rPr>
                        <a:t>1</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800" dirty="0" smtClean="0">
                          <a:latin typeface="Khandevane" panose="02000506000000020002" pitchFamily="2" charset="-78"/>
                          <a:cs typeface="Khandevane" panose="02000506000000020002" pitchFamily="2" charset="-78"/>
                        </a:rPr>
                        <a:t>-</a:t>
                      </a:r>
                      <a:endParaRPr lang="en-US" sz="1800" dirty="0">
                        <a:latin typeface="Khandevane" panose="02000506000000020002" pitchFamily="2" charset="-78"/>
                        <a:cs typeface="Khandevane" panose="02000506000000020002" pitchFamily="2" charset="-78"/>
                      </a:endParaRPr>
                    </a:p>
                  </a:txBody>
                  <a:tcPr marL="91425" marR="91425" marT="45717" marB="45717" anchor="ctr"/>
                </a:tc>
                <a:tc>
                  <a:txBody>
                    <a:bodyPr/>
                    <a:lstStyle/>
                    <a:p>
                      <a:pPr algn="ctr"/>
                      <a:r>
                        <a:rPr lang="fa-IR" sz="1800" dirty="0" smtClean="0">
                          <a:solidFill>
                            <a:schemeClr val="bg1"/>
                          </a:solidFill>
                          <a:latin typeface="Khandevane" panose="02000506000000020002" pitchFamily="2" charset="-78"/>
                          <a:cs typeface="Khandevane" panose="02000506000000020002" pitchFamily="2" charset="-78"/>
                        </a:rPr>
                        <a:t>تعداد مهاجر ورودی</a:t>
                      </a:r>
                      <a:endParaRPr lang="en-US" sz="1800" dirty="0">
                        <a:solidFill>
                          <a:schemeClr val="bg1"/>
                        </a:solidFill>
                        <a:latin typeface="Khandevane" panose="02000506000000020002" pitchFamily="2" charset="-78"/>
                        <a:cs typeface="Khandevane" panose="02000506000000020002" pitchFamily="2" charset="-78"/>
                      </a:endParaRPr>
                    </a:p>
                  </a:txBody>
                  <a:tcPr marL="91425" marR="91425" marT="45717" marB="45717" anchor="ctr">
                    <a:solidFill>
                      <a:srgbClr val="EF5350"/>
                    </a:solidFill>
                  </a:tcPr>
                </a:tc>
              </a:tr>
            </a:tbl>
          </a:graphicData>
        </a:graphic>
      </p:graphicFrame>
      <p:sp>
        <p:nvSpPr>
          <p:cNvPr id="22" name="Rectangle 21"/>
          <p:cNvSpPr>
            <a:spLocks noChangeArrowheads="1"/>
          </p:cNvSpPr>
          <p:nvPr/>
        </p:nvSpPr>
        <p:spPr bwMode="auto">
          <a:xfrm>
            <a:off x="411163" y="360363"/>
            <a:ext cx="72263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1400">
                <a:latin typeface="Source Sans Pro Light" pitchFamily="34" charset="0"/>
                <a:cs typeface="B Nazanin" panose="00000400000000000000" pitchFamily="2" charset="-78"/>
              </a:rPr>
              <a:t>ماتریس ضرایب همبستگی تعداد جمعیت و تعداد مهاجر ورودی به این بخش</a:t>
            </a:r>
            <a:endParaRPr lang="en-US" sz="1400">
              <a:latin typeface="Source Sans Pro Light" pitchFamily="34" charset="0"/>
              <a:cs typeface="B Nazanin" panose="00000400000000000000" pitchFamily="2" charset="-78"/>
            </a:endParaRPr>
          </a:p>
        </p:txBody>
      </p:sp>
      <p:sp>
        <p:nvSpPr>
          <p:cNvPr id="23" name="Rectangle 22"/>
          <p:cNvSpPr>
            <a:spLocks noChangeArrowheads="1"/>
          </p:cNvSpPr>
          <p:nvPr/>
        </p:nvSpPr>
        <p:spPr bwMode="auto">
          <a:xfrm>
            <a:off x="6005513" y="2222500"/>
            <a:ext cx="2379662"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rtl="1" eaLnBrk="1" hangingPunct="1">
              <a:lnSpc>
                <a:spcPct val="150000"/>
              </a:lnSpc>
              <a:defRPr/>
            </a:pPr>
            <a:r>
              <a:rPr lang="fa-IR" sz="2200" dirty="0" smtClean="0">
                <a:solidFill>
                  <a:schemeClr val="accent6"/>
                </a:solidFill>
                <a:latin typeface="Source Sans Pro Light" pitchFamily="34" charset="0"/>
                <a:cs typeface="A Chamran" panose="00000400000000000000" pitchFamily="2" charset="-78"/>
              </a:rPr>
              <a:t>نتیجه:</a:t>
            </a:r>
            <a:endParaRPr lang="en-US" sz="2200" dirty="0" smtClean="0">
              <a:solidFill>
                <a:schemeClr val="accent6"/>
              </a:solidFill>
              <a:latin typeface="Source Sans Pro Light" pitchFamily="34" charset="0"/>
              <a:cs typeface="A Chamran" panose="00000400000000000000" pitchFamily="2" charset="-78"/>
            </a:endParaRPr>
          </a:p>
        </p:txBody>
      </p:sp>
      <p:sp>
        <p:nvSpPr>
          <p:cNvPr id="24" name="Rectangle 23"/>
          <p:cNvSpPr>
            <a:spLocks noChangeArrowheads="1"/>
          </p:cNvSpPr>
          <p:nvPr/>
        </p:nvSpPr>
        <p:spPr bwMode="auto">
          <a:xfrm>
            <a:off x="190500" y="2894013"/>
            <a:ext cx="7226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 typeface="Wingdings" panose="05000000000000000000" pitchFamily="2" charset="2"/>
              <a:buChar char="q"/>
            </a:pPr>
            <a:r>
              <a:rPr lang="fa-IR" sz="1500">
                <a:latin typeface="Source Sans Pro Light" pitchFamily="34" charset="0"/>
                <a:cs typeface="A Chamran" panose="00000400000000000000" pitchFamily="2" charset="-78"/>
              </a:rPr>
              <a:t>بخش قابل توجهی از جمعیت را مهاجران ورودی تشکیل داده اند که وضعیت سکونت آن ها در قسمت های بعد اشاره خواهد شد که آیا این میزان در منطقه سکونت میکنند یا به صورت اقماری ورود و خروج دارند؟</a:t>
            </a:r>
            <a:endParaRPr lang="en-US" sz="1500">
              <a:latin typeface="Source Sans Pro Light" pitchFamily="34" charset="0"/>
              <a:cs typeface="A Chamran" panose="00000400000000000000" pitchFamily="2" charset="-78"/>
            </a:endParaRPr>
          </a:p>
        </p:txBody>
      </p:sp>
      <p:sp>
        <p:nvSpPr>
          <p:cNvPr id="32" name="Rectangle 31"/>
          <p:cNvSpPr>
            <a:spLocks noChangeArrowheads="1"/>
          </p:cNvSpPr>
          <p:nvPr/>
        </p:nvSpPr>
        <p:spPr bwMode="auto">
          <a:xfrm>
            <a:off x="190500" y="3649663"/>
            <a:ext cx="722630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 typeface="Wingdings" panose="05000000000000000000" pitchFamily="2" charset="2"/>
              <a:buChar char="q"/>
            </a:pPr>
            <a:r>
              <a:rPr lang="fa-IR" sz="1500">
                <a:latin typeface="Source Sans Pro Light" pitchFamily="34" charset="0"/>
                <a:cs typeface="A Chamran" panose="00000400000000000000" pitchFamily="2" charset="-78"/>
              </a:rPr>
              <a:t>افزایش جمعیت ورودی به بخش عسلویه از سال 75 به بعد را میتوان تحت تاثیر عواملی همچون احداث و بهره برداری از منطقه ویژه پارس جنوبی دانست.</a:t>
            </a:r>
            <a:endParaRPr lang="en-US" sz="1500">
              <a:latin typeface="Source Sans Pro Light" pitchFamily="34" charset="0"/>
              <a:cs typeface="A Chamran" panose="00000400000000000000" pitchFamily="2" charset="-78"/>
            </a:endParaRPr>
          </a:p>
        </p:txBody>
      </p:sp>
      <p:sp>
        <p:nvSpPr>
          <p:cNvPr id="35" name="Rectangle 34"/>
          <p:cNvSpPr>
            <a:spLocks noChangeArrowheads="1"/>
          </p:cNvSpPr>
          <p:nvPr/>
        </p:nvSpPr>
        <p:spPr bwMode="auto">
          <a:xfrm>
            <a:off x="5257800" y="4494213"/>
            <a:ext cx="23796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rtl="1" eaLnBrk="1" hangingPunct="1">
              <a:lnSpc>
                <a:spcPct val="150000"/>
              </a:lnSpc>
              <a:defRPr/>
            </a:pPr>
            <a:r>
              <a:rPr lang="fa-IR" sz="2000" b="1" dirty="0" smtClean="0">
                <a:latin typeface="Khandevane" panose="02000506000000020002" pitchFamily="2" charset="-78"/>
                <a:cs typeface="Khandevane" panose="02000506000000020002" pitchFamily="2" charset="-78"/>
              </a:rPr>
              <a:t>3-  تعداد خانوار </a:t>
            </a:r>
            <a:r>
              <a:rPr lang="fa-IR" b="1" dirty="0" smtClean="0">
                <a:solidFill>
                  <a:schemeClr val="accent6"/>
                </a:solidFill>
                <a:latin typeface="Khandevane" panose="02000506000000020002" pitchFamily="2" charset="-78"/>
                <a:cs typeface="Khandevane" panose="02000506000000020002" pitchFamily="2" charset="-78"/>
              </a:rPr>
              <a:t>سال 95</a:t>
            </a:r>
            <a:endParaRPr lang="en-US" b="1" dirty="0" smtClean="0">
              <a:solidFill>
                <a:schemeClr val="accent6"/>
              </a:solidFill>
              <a:latin typeface="Khandevane" panose="02000506000000020002" pitchFamily="2" charset="-78"/>
              <a:cs typeface="Khandevane" panose="02000506000000020002" pitchFamily="2" charset="-78"/>
            </a:endParaRPr>
          </a:p>
        </p:txBody>
      </p:sp>
      <p:cxnSp>
        <p:nvCxnSpPr>
          <p:cNvPr id="36" name="Straight Connector 35"/>
          <p:cNvCxnSpPr/>
          <p:nvPr/>
        </p:nvCxnSpPr>
        <p:spPr>
          <a:xfrm>
            <a:off x="6405563" y="5203825"/>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graphicFrame>
        <p:nvGraphicFramePr>
          <p:cNvPr id="37" name="Table 36"/>
          <p:cNvGraphicFramePr>
            <a:graphicFrameLocks noGrp="1"/>
          </p:cNvGraphicFramePr>
          <p:nvPr/>
        </p:nvGraphicFramePr>
        <p:xfrm>
          <a:off x="273050" y="5103813"/>
          <a:ext cx="7175500" cy="1527176"/>
        </p:xfrm>
        <a:graphic>
          <a:graphicData uri="http://schemas.openxmlformats.org/drawingml/2006/table">
            <a:tbl>
              <a:tblPr firstRow="1" bandRow="1">
                <a:tableStyleId>{5C22544A-7EE6-4342-B048-85BDC9FD1C3A}</a:tableStyleId>
              </a:tblPr>
              <a:tblGrid>
                <a:gridCol w="1793875"/>
                <a:gridCol w="1793875"/>
                <a:gridCol w="1793875"/>
                <a:gridCol w="1793875"/>
              </a:tblGrid>
              <a:tr h="381794">
                <a:tc>
                  <a:txBody>
                    <a:bodyPr/>
                    <a:lstStyle/>
                    <a:p>
                      <a:pPr algn="ctr"/>
                      <a:r>
                        <a:rPr lang="fa-IR" sz="1800" dirty="0" smtClean="0">
                          <a:latin typeface="Khandevane" panose="02000506000000020002" pitchFamily="2" charset="-78"/>
                          <a:cs typeface="Khandevane" panose="02000506000000020002" pitchFamily="2" charset="-78"/>
                        </a:rPr>
                        <a:t>مجموع</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500" dirty="0" smtClean="0">
                          <a:latin typeface="Khandevane" panose="02000506000000020002" pitchFamily="2" charset="-78"/>
                          <a:cs typeface="Khandevane" panose="02000506000000020002" pitchFamily="2" charset="-78"/>
                        </a:rPr>
                        <a:t>تعداد خانوار های گروهی</a:t>
                      </a:r>
                      <a:endParaRPr lang="en-US" sz="15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500" dirty="0" smtClean="0">
                          <a:latin typeface="Khandevane" panose="02000506000000020002" pitchFamily="2" charset="-78"/>
                          <a:cs typeface="Khandevane" panose="02000506000000020002" pitchFamily="2" charset="-78"/>
                        </a:rPr>
                        <a:t>تعداد خانوار های معمولی</a:t>
                      </a:r>
                      <a:endParaRPr lang="en-US" sz="15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گویه ها</a:t>
                      </a:r>
                      <a:endParaRPr lang="en-US" sz="1800" dirty="0">
                        <a:latin typeface="Khandevane" panose="02000506000000020002" pitchFamily="2" charset="-78"/>
                        <a:cs typeface="Khandevane" panose="02000506000000020002" pitchFamily="2" charset="-78"/>
                      </a:endParaRPr>
                    </a:p>
                  </a:txBody>
                  <a:tcPr marT="45731" marB="45731" anchor="ctr"/>
                </a:tc>
              </a:tr>
              <a:tr h="381794">
                <a:tc>
                  <a:txBody>
                    <a:bodyPr/>
                    <a:lstStyle/>
                    <a:p>
                      <a:pPr algn="ctr"/>
                      <a:r>
                        <a:rPr lang="fa-IR" sz="1800" dirty="0" smtClean="0">
                          <a:latin typeface="Khandevane" panose="02000506000000020002" pitchFamily="2" charset="-78"/>
                          <a:cs typeface="Khandevane" panose="02000506000000020002" pitchFamily="2" charset="-78"/>
                        </a:rPr>
                        <a:t>6566</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1262</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5304</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500" dirty="0" smtClean="0">
                          <a:latin typeface="Khandevane" panose="02000506000000020002" pitchFamily="2" charset="-78"/>
                          <a:cs typeface="Khandevane" panose="02000506000000020002" pitchFamily="2" charset="-78"/>
                        </a:rPr>
                        <a:t>بخش عسلویه</a:t>
                      </a:r>
                      <a:endParaRPr lang="en-US" sz="1300" dirty="0">
                        <a:latin typeface="Khandevane" panose="02000506000000020002" pitchFamily="2" charset="-78"/>
                        <a:cs typeface="Khandevane" panose="02000506000000020002" pitchFamily="2" charset="-78"/>
                      </a:endParaRPr>
                    </a:p>
                  </a:txBody>
                  <a:tcPr marT="45731" marB="45731" anchor="ctr"/>
                </a:tc>
              </a:tr>
              <a:tr h="381794">
                <a:tc>
                  <a:txBody>
                    <a:bodyPr/>
                    <a:lstStyle/>
                    <a:p>
                      <a:pPr algn="ctr"/>
                      <a:r>
                        <a:rPr lang="fa-IR" sz="1800" dirty="0" smtClean="0">
                          <a:latin typeface="Khandevane" panose="02000506000000020002" pitchFamily="2" charset="-78"/>
                          <a:cs typeface="Khandevane" panose="02000506000000020002" pitchFamily="2" charset="-78"/>
                        </a:rPr>
                        <a:t>2457</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138</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2319</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500" kern="1200" dirty="0" smtClean="0">
                          <a:solidFill>
                            <a:schemeClr val="dk1"/>
                          </a:solidFill>
                          <a:latin typeface="Khandevane" panose="02000506000000020002" pitchFamily="2" charset="-78"/>
                          <a:ea typeface="+mn-ea"/>
                          <a:cs typeface="Khandevane" panose="02000506000000020002" pitchFamily="2" charset="-78"/>
                        </a:rPr>
                        <a:t>نقاط شهری</a:t>
                      </a:r>
                      <a:endParaRPr lang="en-US" sz="1500" kern="1200" dirty="0">
                        <a:solidFill>
                          <a:schemeClr val="dk1"/>
                        </a:solidFill>
                        <a:latin typeface="Khandevane" panose="02000506000000020002" pitchFamily="2" charset="-78"/>
                        <a:ea typeface="+mn-ea"/>
                        <a:cs typeface="Khandevane" panose="02000506000000020002" pitchFamily="2" charset="-78"/>
                      </a:endParaRPr>
                    </a:p>
                  </a:txBody>
                  <a:tcPr marT="45731" marB="45731" anchor="ctr"/>
                </a:tc>
              </a:tr>
              <a:tr h="381794">
                <a:tc>
                  <a:txBody>
                    <a:bodyPr/>
                    <a:lstStyle/>
                    <a:p>
                      <a:pPr algn="ctr"/>
                      <a:r>
                        <a:rPr lang="fa-IR" sz="1800" dirty="0" smtClean="0">
                          <a:latin typeface="Khandevane" panose="02000506000000020002" pitchFamily="2" charset="-78"/>
                          <a:cs typeface="Khandevane" panose="02000506000000020002" pitchFamily="2" charset="-78"/>
                        </a:rPr>
                        <a:t>4109</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1124</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800" dirty="0" smtClean="0">
                          <a:latin typeface="Khandevane" panose="02000506000000020002" pitchFamily="2" charset="-78"/>
                          <a:cs typeface="Khandevane" panose="02000506000000020002" pitchFamily="2" charset="-78"/>
                        </a:rPr>
                        <a:t>2985</a:t>
                      </a:r>
                      <a:endParaRPr lang="en-US" sz="1800" dirty="0">
                        <a:latin typeface="Khandevane" panose="02000506000000020002" pitchFamily="2" charset="-78"/>
                        <a:cs typeface="Khandevane" panose="02000506000000020002" pitchFamily="2" charset="-78"/>
                      </a:endParaRPr>
                    </a:p>
                  </a:txBody>
                  <a:tcPr marT="45731" marB="45731" anchor="ctr"/>
                </a:tc>
                <a:tc>
                  <a:txBody>
                    <a:bodyPr/>
                    <a:lstStyle/>
                    <a:p>
                      <a:pPr algn="ctr"/>
                      <a:r>
                        <a:rPr lang="fa-IR" sz="1500" kern="1200" dirty="0" smtClean="0">
                          <a:solidFill>
                            <a:schemeClr val="dk1"/>
                          </a:solidFill>
                          <a:latin typeface="Khandevane" panose="02000506000000020002" pitchFamily="2" charset="-78"/>
                          <a:ea typeface="+mn-ea"/>
                          <a:cs typeface="Khandevane" panose="02000506000000020002" pitchFamily="2" charset="-78"/>
                        </a:rPr>
                        <a:t>نقاط روستایی</a:t>
                      </a:r>
                      <a:endParaRPr lang="en-US" sz="1500" kern="1200" dirty="0">
                        <a:solidFill>
                          <a:schemeClr val="dk1"/>
                        </a:solidFill>
                        <a:latin typeface="Khandevane" panose="02000506000000020002" pitchFamily="2" charset="-78"/>
                        <a:ea typeface="+mn-ea"/>
                        <a:cs typeface="Khandevane" panose="02000506000000020002" pitchFamily="2" charset="-78"/>
                      </a:endParaRPr>
                    </a:p>
                  </a:txBody>
                  <a:tcPr marT="45731" marB="45731" anchor="ctr"/>
                </a:tc>
              </a:tr>
            </a:tbl>
          </a:graphicData>
        </a:graphic>
      </p:graphicFrame>
      <p:sp>
        <p:nvSpPr>
          <p:cNvPr id="17" name="Rectangle 16"/>
          <p:cNvSpPr>
            <a:spLocks noChangeArrowheads="1"/>
          </p:cNvSpPr>
          <p:nvPr/>
        </p:nvSpPr>
        <p:spPr bwMode="auto">
          <a:xfrm>
            <a:off x="-2116138" y="4794250"/>
            <a:ext cx="7226301"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1200">
                <a:latin typeface="Source Sans Pro Light" pitchFamily="34" charset="0"/>
                <a:cs typeface="B Nazanin" panose="00000400000000000000" pitchFamily="2" charset="-78"/>
              </a:rPr>
              <a:t>منبع: مرکز آمار ایران، اطلاعات سرشماری نفوس و مسکن</a:t>
            </a:r>
            <a:endParaRPr lang="en-US" sz="1200">
              <a:latin typeface="Source Sans Pro Light" pitchFamily="34" charset="0"/>
              <a:cs typeface="B Nazanin" panose="00000400000000000000"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nodeType="afterGroup">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par>
                          <p:cTn id="24" fill="hold" nodeType="afterGroup">
                            <p:stCondLst>
                              <p:cond delay="1000"/>
                            </p:stCondLst>
                            <p:childTnLst>
                              <p:par>
                                <p:cTn id="25" presetID="16" presetClass="entr" presetSubtype="21"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par>
                          <p:cTn id="28" fill="hold" nodeType="afterGroup">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Vertical)">
                                      <p:cBhvr>
                                        <p:cTn id="31" dur="500"/>
                                        <p:tgtEl>
                                          <p:spTgt spid="32"/>
                                        </p:tgtEl>
                                      </p:cBhvr>
                                    </p:animEffect>
                                  </p:childTnLst>
                                </p:cTn>
                              </p:par>
                            </p:childTnLst>
                          </p:cTn>
                        </p:par>
                        <p:par>
                          <p:cTn id="32" fill="hold" nodeType="afterGroup">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childTnLst>
                          </p:cTn>
                        </p:par>
                        <p:par>
                          <p:cTn id="36" fill="hold" nodeType="afterGroup">
                            <p:stCondLst>
                              <p:cond delay="2500"/>
                            </p:stCondLst>
                            <p:childTnLst>
                              <p:par>
                                <p:cTn id="37" presetID="22" presetClass="entr" presetSubtype="8"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250"/>
                                        <p:tgtEl>
                                          <p:spTgt spid="3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p:bldP spid="23" grpId="0"/>
      <p:bldP spid="24" grpId="0"/>
      <p:bldP spid="32" grpId="0"/>
      <p:bldP spid="3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954" r="18954"/>
          <a:stretch>
            <a:fillRect/>
          </a:stretch>
        </p:blipFill>
        <p:spPr>
          <a:xfrm>
            <a:off x="7785100" y="0"/>
            <a:ext cx="4394200" cy="6858000"/>
          </a:xfrm>
        </p:spPr>
      </p:pic>
      <p:sp>
        <p:nvSpPr>
          <p:cNvPr id="4" name="Rectangle 3"/>
          <p:cNvSpPr/>
          <p:nvPr/>
        </p:nvSpPr>
        <p:spPr>
          <a:xfrm>
            <a:off x="7785100" y="0"/>
            <a:ext cx="4406900" cy="6858000"/>
          </a:xfrm>
          <a:prstGeom prst="rect">
            <a:avLst/>
          </a:prstGeom>
          <a:solidFill>
            <a:srgbClr val="33363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tabLst>
                <a:tab pos="3544888" algn="l"/>
              </a:tabLst>
              <a:defRPr/>
            </a:pPr>
            <a:endParaRPr lang="en-US" dirty="0"/>
          </a:p>
        </p:txBody>
      </p:sp>
      <p:grpSp>
        <p:nvGrpSpPr>
          <p:cNvPr id="25" name="Group 24"/>
          <p:cNvGrpSpPr>
            <a:grpSpLocks/>
          </p:cNvGrpSpPr>
          <p:nvPr/>
        </p:nvGrpSpPr>
        <p:grpSpPr bwMode="auto">
          <a:xfrm>
            <a:off x="7977188" y="5529263"/>
            <a:ext cx="2265362" cy="1063625"/>
            <a:chOff x="465000" y="4536309"/>
            <a:chExt cx="2265796" cy="1063863"/>
          </a:xfrm>
        </p:grpSpPr>
        <p:sp>
          <p:nvSpPr>
            <p:cNvPr id="31757" name="TextBox 25"/>
            <p:cNvSpPr txBox="1">
              <a:spLocks noChangeArrowheads="1"/>
            </p:cNvSpPr>
            <p:nvPr/>
          </p:nvSpPr>
          <p:spPr bwMode="auto">
            <a:xfrm>
              <a:off x="507814" y="4536309"/>
              <a:ext cx="793958"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اول</a:t>
              </a:r>
              <a:endParaRPr lang="en-US" sz="1400">
                <a:solidFill>
                  <a:schemeClr val="bg1"/>
                </a:solidFill>
                <a:latin typeface="Source Sans Pro" pitchFamily="34" charset="0"/>
                <a:cs typeface="A Chamran" panose="00000400000000000000" pitchFamily="2" charset="-78"/>
              </a:endParaRPr>
            </a:p>
          </p:txBody>
        </p:sp>
        <p:sp>
          <p:nvSpPr>
            <p:cNvPr id="31758" name="TextBox 26"/>
            <p:cNvSpPr txBox="1">
              <a:spLocks noChangeArrowheads="1"/>
            </p:cNvSpPr>
            <p:nvPr/>
          </p:nvSpPr>
          <p:spPr bwMode="auto">
            <a:xfrm>
              <a:off x="465000" y="4756899"/>
              <a:ext cx="2265796" cy="55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3000" b="1">
                  <a:solidFill>
                    <a:schemeClr val="bg1"/>
                  </a:solidFill>
                  <a:latin typeface="Khandevane" panose="02000506000000020002" pitchFamily="2" charset="-78"/>
                  <a:cs typeface="Khandevane" panose="02000506000000020002" pitchFamily="2" charset="-78"/>
                </a:rPr>
                <a:t>مطالعات جمعیتی</a:t>
              </a:r>
              <a:endParaRPr lang="en-US" sz="3000" b="1">
                <a:solidFill>
                  <a:schemeClr val="bg1"/>
                </a:solidFill>
                <a:latin typeface="Khandevane" panose="02000506000000020002" pitchFamily="2" charset="-78"/>
                <a:cs typeface="Khandevane" panose="02000506000000020002" pitchFamily="2" charset="-78"/>
              </a:endParaRPr>
            </a:p>
          </p:txBody>
        </p:sp>
        <p:sp>
          <p:nvSpPr>
            <p:cNvPr id="31759" name="TextBox 27"/>
            <p:cNvSpPr txBox="1">
              <a:spLocks noChangeArrowheads="1"/>
            </p:cNvSpPr>
            <p:nvPr/>
          </p:nvSpPr>
          <p:spPr bwMode="auto">
            <a:xfrm>
              <a:off x="498287" y="5292328"/>
              <a:ext cx="1007199" cy="30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a-IR" sz="1400">
                  <a:solidFill>
                    <a:schemeClr val="bg1"/>
                  </a:solidFill>
                  <a:latin typeface="Source Sans Pro" pitchFamily="34" charset="0"/>
                  <a:cs typeface="A Chamran" panose="00000400000000000000" pitchFamily="2" charset="-78"/>
                </a:rPr>
                <a:t>بخش عسلویه</a:t>
              </a:r>
              <a:endParaRPr lang="en-US" sz="1400">
                <a:solidFill>
                  <a:schemeClr val="bg1"/>
                </a:solidFill>
                <a:latin typeface="Source Sans Pro" pitchFamily="34" charset="0"/>
                <a:cs typeface="A Chamran" panose="00000400000000000000" pitchFamily="2" charset="-78"/>
              </a:endParaRPr>
            </a:p>
          </p:txBody>
        </p:sp>
        <p:cxnSp>
          <p:nvCxnSpPr>
            <p:cNvPr id="29" name="Straight Connector 28"/>
            <p:cNvCxnSpPr/>
            <p:nvPr/>
          </p:nvCxnSpPr>
          <p:spPr>
            <a:xfrm>
              <a:off x="596787" y="5593821"/>
              <a:ext cx="27627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Rectangle 16"/>
          <p:cNvSpPr>
            <a:spLocks noChangeArrowheads="1"/>
          </p:cNvSpPr>
          <p:nvPr/>
        </p:nvSpPr>
        <p:spPr bwMode="auto">
          <a:xfrm>
            <a:off x="6005513" y="63500"/>
            <a:ext cx="2379662"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rtl="1" eaLnBrk="1" hangingPunct="1">
              <a:lnSpc>
                <a:spcPct val="150000"/>
              </a:lnSpc>
              <a:defRPr/>
            </a:pPr>
            <a:r>
              <a:rPr lang="fa-IR" sz="2200" dirty="0" smtClean="0">
                <a:solidFill>
                  <a:schemeClr val="accent6"/>
                </a:solidFill>
                <a:latin typeface="Source Sans Pro Light" pitchFamily="34" charset="0"/>
                <a:cs typeface="A Chamran" panose="00000400000000000000" pitchFamily="2" charset="-78"/>
              </a:rPr>
              <a:t>نتیجه:</a:t>
            </a:r>
            <a:endParaRPr lang="en-US" sz="2200" dirty="0" smtClean="0">
              <a:solidFill>
                <a:schemeClr val="accent6"/>
              </a:solidFill>
              <a:latin typeface="Source Sans Pro Light" pitchFamily="34" charset="0"/>
              <a:cs typeface="A Chamran" panose="00000400000000000000" pitchFamily="2" charset="-78"/>
            </a:endParaRPr>
          </a:p>
        </p:txBody>
      </p:sp>
      <p:sp>
        <p:nvSpPr>
          <p:cNvPr id="18" name="Rectangle 17"/>
          <p:cNvSpPr>
            <a:spLocks noChangeArrowheads="1"/>
          </p:cNvSpPr>
          <p:nvPr/>
        </p:nvSpPr>
        <p:spPr bwMode="auto">
          <a:xfrm>
            <a:off x="190500" y="671513"/>
            <a:ext cx="72263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eaLnBrk="1" hangingPunct="1">
              <a:lnSpc>
                <a:spcPct val="150000"/>
              </a:lnSpc>
              <a:spcBef>
                <a:spcPct val="0"/>
              </a:spcBef>
              <a:buFont typeface="Wingdings" panose="05000000000000000000" pitchFamily="2" charset="2"/>
              <a:buChar char="q"/>
            </a:pPr>
            <a:r>
              <a:rPr lang="fa-IR" sz="1500">
                <a:latin typeface="Source Sans Pro Light" pitchFamily="34" charset="0"/>
                <a:cs typeface="A Chamran" panose="00000400000000000000" pitchFamily="2" charset="-78"/>
              </a:rPr>
              <a:t>منطقه ویژه پارس جنوبی با استقرار در محدوده عسلویه و اسکان تعداد زیادی جمعیت مهاجر در قالب خانواده های گروهی بر تعداد سکونتگاه های درونی و پیرامونی این بخش افزوده است و سبب گسترش شهر در این دوران شده است.</a:t>
            </a:r>
            <a:endParaRPr lang="en-US" sz="1500">
              <a:latin typeface="Source Sans Pro Light" pitchFamily="34" charset="0"/>
              <a:cs typeface="A Chamran" panose="00000400000000000000" pitchFamily="2" charset="-78"/>
            </a:endParaRPr>
          </a:p>
        </p:txBody>
      </p:sp>
      <p:pic>
        <p:nvPicPr>
          <p:cNvPr id="2" name="Picture 1"/>
          <p:cNvPicPr>
            <a:picLocks noChangeAspect="1"/>
          </p:cNvPicPr>
          <p:nvPr/>
        </p:nvPicPr>
        <p:blipFill>
          <a:blip r:embed="rId4"/>
          <a:stretch>
            <a:fillRect/>
          </a:stretch>
        </p:blipFill>
        <p:spPr>
          <a:xfrm>
            <a:off x="190500" y="1876425"/>
            <a:ext cx="3529013" cy="2111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a:stretch>
            <a:fillRect/>
          </a:stretch>
        </p:blipFill>
        <p:spPr>
          <a:xfrm>
            <a:off x="3987800" y="1862138"/>
            <a:ext cx="3529013" cy="21129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6"/>
          <a:stretch>
            <a:fillRect/>
          </a:stretch>
        </p:blipFill>
        <p:spPr>
          <a:xfrm>
            <a:off x="1778000" y="4138613"/>
            <a:ext cx="4298950" cy="2547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215900" y="3649663"/>
            <a:ext cx="711200" cy="2921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fa-IR" sz="1300" dirty="0">
                <a:latin typeface="Khandevane" panose="02000506000000020002" pitchFamily="2" charset="-78"/>
                <a:cs typeface="Khandevane" panose="02000506000000020002" pitchFamily="2" charset="-78"/>
              </a:rPr>
              <a:t>سال 85</a:t>
            </a:r>
            <a:endParaRPr lang="en-US" sz="1300" dirty="0">
              <a:latin typeface="Khandevane" panose="02000506000000020002" pitchFamily="2" charset="-78"/>
              <a:cs typeface="Khandevane" panose="02000506000000020002" pitchFamily="2" charset="-78"/>
            </a:endParaRPr>
          </a:p>
        </p:txBody>
      </p:sp>
      <p:sp>
        <p:nvSpPr>
          <p:cNvPr id="27" name="TextBox 26"/>
          <p:cNvSpPr txBox="1"/>
          <p:nvPr/>
        </p:nvSpPr>
        <p:spPr>
          <a:xfrm>
            <a:off x="4025900" y="3633788"/>
            <a:ext cx="711200" cy="2921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fa-IR" sz="1300" dirty="0">
                <a:latin typeface="Khandevane" panose="02000506000000020002" pitchFamily="2" charset="-78"/>
                <a:cs typeface="Khandevane" panose="02000506000000020002" pitchFamily="2" charset="-78"/>
              </a:rPr>
              <a:t>سال 90</a:t>
            </a:r>
            <a:endParaRPr lang="en-US" sz="1300" dirty="0">
              <a:latin typeface="Khandevane" panose="02000506000000020002" pitchFamily="2" charset="-78"/>
              <a:cs typeface="Khandevane" panose="02000506000000020002" pitchFamily="2" charset="-78"/>
            </a:endParaRPr>
          </a:p>
        </p:txBody>
      </p:sp>
      <p:sp>
        <p:nvSpPr>
          <p:cNvPr id="28" name="TextBox 27"/>
          <p:cNvSpPr txBox="1"/>
          <p:nvPr/>
        </p:nvSpPr>
        <p:spPr>
          <a:xfrm>
            <a:off x="6183313" y="6389688"/>
            <a:ext cx="711200" cy="292100"/>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fa-IR" sz="1300" dirty="0">
                <a:latin typeface="Khandevane" panose="02000506000000020002" pitchFamily="2" charset="-78"/>
                <a:cs typeface="Khandevane" panose="02000506000000020002" pitchFamily="2" charset="-78"/>
              </a:rPr>
              <a:t>سال 95</a:t>
            </a:r>
            <a:endParaRPr lang="en-US" sz="1300" dirty="0">
              <a:latin typeface="Khandevane" panose="02000506000000020002" pitchFamily="2" charset="-78"/>
              <a:cs typeface="Khandevane" panose="02000506000000020002"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par>
                          <p:cTn id="16" fill="hold" nodeType="afterGroup">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7"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046413" y="609600"/>
            <a:ext cx="609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sz="3600" b="1">
                <a:solidFill>
                  <a:srgbClr val="656D78"/>
                </a:solidFill>
                <a:latin typeface="Khandevane" panose="02000506000000020002" pitchFamily="2" charset="-78"/>
                <a:cs typeface="Khandevane" panose="02000506000000020002" pitchFamily="2" charset="-78"/>
              </a:rPr>
              <a:t>تحلیل بخش اقتصادی عسلویه</a:t>
            </a:r>
            <a:endParaRPr lang="en-US" sz="3600" b="1">
              <a:latin typeface="Khandevane" panose="02000506000000020002" pitchFamily="2" charset="-78"/>
              <a:cs typeface="Khandevane" panose="02000506000000020002" pitchFamily="2" charset="-78"/>
            </a:endParaRPr>
          </a:p>
        </p:txBody>
      </p:sp>
      <p:cxnSp>
        <p:nvCxnSpPr>
          <p:cNvPr id="4" name="Straight Connector 3"/>
          <p:cNvCxnSpPr/>
          <p:nvPr/>
        </p:nvCxnSpPr>
        <p:spPr>
          <a:xfrm>
            <a:off x="5964238" y="1211263"/>
            <a:ext cx="2762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1" name="Freeform 40"/>
          <p:cNvSpPr/>
          <p:nvPr/>
        </p:nvSpPr>
        <p:spPr>
          <a:xfrm>
            <a:off x="0" y="1543050"/>
            <a:ext cx="6081713" cy="5349875"/>
          </a:xfrm>
          <a:custGeom>
            <a:avLst/>
            <a:gdLst>
              <a:gd name="connsiteX0" fmla="*/ 0 w 6081712"/>
              <a:gd name="connsiteY0" fmla="*/ 0 h 4713300"/>
              <a:gd name="connsiteX1" fmla="*/ 3035300 w 6081712"/>
              <a:gd name="connsiteY1" fmla="*/ 0 h 4713300"/>
              <a:gd name="connsiteX2" fmla="*/ 3046413 w 6081712"/>
              <a:gd name="connsiteY2" fmla="*/ 0 h 4713300"/>
              <a:gd name="connsiteX3" fmla="*/ 6081712 w 6081712"/>
              <a:gd name="connsiteY3" fmla="*/ 0 h 4713300"/>
              <a:gd name="connsiteX4" fmla="*/ 6081712 w 6081712"/>
              <a:gd name="connsiteY4" fmla="*/ 4701268 h 4713300"/>
              <a:gd name="connsiteX5" fmla="*/ 3046413 w 6081712"/>
              <a:gd name="connsiteY5" fmla="*/ 4701268 h 4713300"/>
              <a:gd name="connsiteX6" fmla="*/ 3046413 w 6081712"/>
              <a:gd name="connsiteY6" fmla="*/ 4713300 h 4713300"/>
              <a:gd name="connsiteX7" fmla="*/ 0 w 6081712"/>
              <a:gd name="connsiteY7" fmla="*/ 4713300 h 471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81712" h="4713300">
                <a:moveTo>
                  <a:pt x="0" y="0"/>
                </a:moveTo>
                <a:lnTo>
                  <a:pt x="3035300" y="0"/>
                </a:lnTo>
                <a:lnTo>
                  <a:pt x="3046413" y="0"/>
                </a:lnTo>
                <a:lnTo>
                  <a:pt x="6081712" y="0"/>
                </a:lnTo>
                <a:lnTo>
                  <a:pt x="6081712" y="4701268"/>
                </a:lnTo>
                <a:lnTo>
                  <a:pt x="3046413" y="4701268"/>
                </a:lnTo>
                <a:lnTo>
                  <a:pt x="3046413" y="4713300"/>
                </a:lnTo>
                <a:lnTo>
                  <a:pt x="0" y="4713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Freeform 39"/>
          <p:cNvSpPr/>
          <p:nvPr/>
        </p:nvSpPr>
        <p:spPr>
          <a:xfrm>
            <a:off x="6086475" y="1543050"/>
            <a:ext cx="6118225" cy="5349875"/>
          </a:xfrm>
          <a:custGeom>
            <a:avLst/>
            <a:gdLst>
              <a:gd name="connsiteX0" fmla="*/ 3046414 w 6118226"/>
              <a:gd name="connsiteY0" fmla="*/ 0 h 4701268"/>
              <a:gd name="connsiteX1" fmla="*/ 6118226 w 6118226"/>
              <a:gd name="connsiteY1" fmla="*/ 0 h 4701268"/>
              <a:gd name="connsiteX2" fmla="*/ 6118226 w 6118226"/>
              <a:gd name="connsiteY2" fmla="*/ 4701268 h 4701268"/>
              <a:gd name="connsiteX3" fmla="*/ 3046414 w 6118226"/>
              <a:gd name="connsiteY3" fmla="*/ 4701268 h 4701268"/>
              <a:gd name="connsiteX4" fmla="*/ 0 w 6118226"/>
              <a:gd name="connsiteY4" fmla="*/ 0 h 4701268"/>
              <a:gd name="connsiteX5" fmla="*/ 3046413 w 6118226"/>
              <a:gd name="connsiteY5" fmla="*/ 0 h 4701268"/>
              <a:gd name="connsiteX6" fmla="*/ 3046413 w 6118226"/>
              <a:gd name="connsiteY6" fmla="*/ 4701268 h 4701268"/>
              <a:gd name="connsiteX7" fmla="*/ 0 w 6118226"/>
              <a:gd name="connsiteY7" fmla="*/ 4701268 h 470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18226" h="4701268">
                <a:moveTo>
                  <a:pt x="3046414" y="0"/>
                </a:moveTo>
                <a:lnTo>
                  <a:pt x="6118226" y="0"/>
                </a:lnTo>
                <a:lnTo>
                  <a:pt x="6118226" y="4701268"/>
                </a:lnTo>
                <a:lnTo>
                  <a:pt x="3046414" y="4701268"/>
                </a:lnTo>
                <a:close/>
                <a:moveTo>
                  <a:pt x="0" y="0"/>
                </a:moveTo>
                <a:lnTo>
                  <a:pt x="3046413" y="0"/>
                </a:lnTo>
                <a:lnTo>
                  <a:pt x="3046413" y="4701268"/>
                </a:lnTo>
                <a:lnTo>
                  <a:pt x="0" y="4701268"/>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7" name="Group 6"/>
          <p:cNvGrpSpPr>
            <a:grpSpLocks/>
          </p:cNvGrpSpPr>
          <p:nvPr/>
        </p:nvGrpSpPr>
        <p:grpSpPr bwMode="auto">
          <a:xfrm>
            <a:off x="7631113" y="2020888"/>
            <a:ext cx="4410075" cy="485775"/>
            <a:chOff x="4113073" y="4779396"/>
            <a:chExt cx="4408104" cy="486414"/>
          </a:xfrm>
        </p:grpSpPr>
        <p:sp>
          <p:nvSpPr>
            <p:cNvPr id="33866" name="TextBox 76"/>
            <p:cNvSpPr txBox="1">
              <a:spLocks noChangeArrowheads="1"/>
            </p:cNvSpPr>
            <p:nvPr/>
          </p:nvSpPr>
          <p:spPr bwMode="auto">
            <a:xfrm>
              <a:off x="4113073" y="4779396"/>
              <a:ext cx="4408104" cy="4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00000"/>
                </a:lnSpc>
                <a:spcBef>
                  <a:spcPct val="0"/>
                </a:spcBef>
                <a:buFontTx/>
                <a:buNone/>
              </a:pPr>
              <a:r>
                <a:rPr lang="fa-IR" sz="2500" b="1">
                  <a:solidFill>
                    <a:schemeClr val="bg1"/>
                  </a:solidFill>
                  <a:latin typeface="Khandevane" panose="02000506000000020002" pitchFamily="2" charset="-78"/>
                  <a:cs typeface="Khandevane" panose="02000506000000020002" pitchFamily="2" charset="-78"/>
                </a:rPr>
                <a:t>تغییرات ساختار اشتغال در بخش اقتصادی</a:t>
              </a:r>
              <a:endParaRPr lang="en-US" sz="2500" b="1">
                <a:solidFill>
                  <a:schemeClr val="bg1"/>
                </a:solidFill>
                <a:latin typeface="Khandevane" panose="02000506000000020002" pitchFamily="2" charset="-78"/>
                <a:cs typeface="Khandevane" panose="02000506000000020002" pitchFamily="2" charset="-78"/>
              </a:endParaRPr>
            </a:p>
          </p:txBody>
        </p:sp>
        <p:cxnSp>
          <p:nvCxnSpPr>
            <p:cNvPr id="79" name="Straight Connector 78"/>
            <p:cNvCxnSpPr/>
            <p:nvPr/>
          </p:nvCxnSpPr>
          <p:spPr>
            <a:xfrm>
              <a:off x="4266991" y="5265810"/>
              <a:ext cx="27610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42" name="Table 41"/>
          <p:cNvGraphicFramePr>
            <a:graphicFrameLocks noGrp="1"/>
          </p:cNvGraphicFramePr>
          <p:nvPr/>
        </p:nvGraphicFramePr>
        <p:xfrm>
          <a:off x="6294438" y="3322638"/>
          <a:ext cx="5695952" cy="1514475"/>
        </p:xfrm>
        <a:graphic>
          <a:graphicData uri="http://schemas.openxmlformats.org/drawingml/2006/table">
            <a:tbl>
              <a:tblPr firstRow="1" bandRow="1">
                <a:tableStyleId>{5C22544A-7EE6-4342-B048-85BDC9FD1C3A}</a:tableStyleId>
              </a:tblPr>
              <a:tblGrid>
                <a:gridCol w="1423988"/>
                <a:gridCol w="1423988"/>
                <a:gridCol w="1423988"/>
                <a:gridCol w="1423988"/>
              </a:tblGrid>
              <a:tr h="530066">
                <a:tc>
                  <a:txBody>
                    <a:bodyPr/>
                    <a:lstStyle/>
                    <a:p>
                      <a:pPr algn="ctr"/>
                      <a:r>
                        <a:rPr lang="fa-IR" sz="1800" dirty="0" smtClean="0">
                          <a:latin typeface="Khandevane" panose="02000506000000020002" pitchFamily="2" charset="-78"/>
                          <a:cs typeface="Khandevane" panose="02000506000000020002" pitchFamily="2" charset="-78"/>
                        </a:rPr>
                        <a:t>خدمات</a:t>
                      </a:r>
                      <a:endParaRPr lang="en-US" sz="1800" dirty="0">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c>
                  <a:txBody>
                    <a:bodyPr/>
                    <a:lstStyle/>
                    <a:p>
                      <a:pPr algn="ctr"/>
                      <a:r>
                        <a:rPr lang="fa-IR" sz="1800" dirty="0" smtClean="0">
                          <a:latin typeface="Khandevane" panose="02000506000000020002" pitchFamily="2" charset="-78"/>
                          <a:cs typeface="Khandevane" panose="02000506000000020002" pitchFamily="2" charset="-78"/>
                        </a:rPr>
                        <a:t>صنعت</a:t>
                      </a:r>
                      <a:endParaRPr lang="en-US" sz="1800" dirty="0">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c>
                  <a:txBody>
                    <a:bodyPr/>
                    <a:lstStyle/>
                    <a:p>
                      <a:pPr algn="ctr"/>
                      <a:r>
                        <a:rPr lang="fa-IR" sz="1800" dirty="0" smtClean="0">
                          <a:latin typeface="Khandevane" panose="02000506000000020002" pitchFamily="2" charset="-78"/>
                          <a:cs typeface="Khandevane" panose="02000506000000020002" pitchFamily="2" charset="-78"/>
                        </a:rPr>
                        <a:t>کشاورزی</a:t>
                      </a:r>
                      <a:endParaRPr lang="en-US" sz="1800" dirty="0">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c>
                  <a:txBody>
                    <a:bodyPr/>
                    <a:lstStyle/>
                    <a:p>
                      <a:pPr algn="ctr"/>
                      <a:r>
                        <a:rPr lang="fa-IR" sz="1800" dirty="0" smtClean="0">
                          <a:latin typeface="Khandevane" panose="02000506000000020002" pitchFamily="2" charset="-78"/>
                          <a:cs typeface="Khandevane" panose="02000506000000020002" pitchFamily="2" charset="-78"/>
                        </a:rPr>
                        <a:t>سال</a:t>
                      </a:r>
                      <a:endParaRPr lang="en-US" sz="1800" dirty="0">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r>
              <a:tr h="454343">
                <a:tc>
                  <a:txBody>
                    <a:bodyPr/>
                    <a:lstStyle/>
                    <a:p>
                      <a:pPr algn="ctr"/>
                      <a:r>
                        <a:rPr lang="en-US" sz="1800" dirty="0" smtClean="0">
                          <a:latin typeface="Khandevane" panose="02000506000000020002" pitchFamily="2" charset="-78"/>
                          <a:cs typeface="Khandevane" panose="02000506000000020002" pitchFamily="2" charset="-78"/>
                        </a:rPr>
                        <a:t>1.055</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en-US" sz="1800" dirty="0" smtClean="0">
                          <a:latin typeface="Khandevane" panose="02000506000000020002" pitchFamily="2" charset="-78"/>
                          <a:cs typeface="Khandevane" panose="02000506000000020002" pitchFamily="2" charset="-78"/>
                        </a:rPr>
                        <a:t>1.01</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fa-IR" sz="1800" dirty="0" smtClean="0">
                          <a:latin typeface="Khandevane" panose="02000506000000020002" pitchFamily="2" charset="-78"/>
                          <a:cs typeface="Khandevane" panose="02000506000000020002" pitchFamily="2" charset="-78"/>
                        </a:rPr>
                        <a:t>0.86</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fa-IR" sz="1600" dirty="0" smtClean="0">
                          <a:solidFill>
                            <a:schemeClr val="bg1"/>
                          </a:solidFill>
                          <a:latin typeface="Khandevane" panose="02000506000000020002" pitchFamily="2" charset="-78"/>
                          <a:cs typeface="Khandevane" panose="02000506000000020002" pitchFamily="2" charset="-78"/>
                        </a:rPr>
                        <a:t>1385</a:t>
                      </a:r>
                      <a:endParaRPr lang="en-US" sz="1600" dirty="0">
                        <a:solidFill>
                          <a:schemeClr val="bg1"/>
                        </a:solidFill>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r>
              <a:tr h="530066">
                <a:tc>
                  <a:txBody>
                    <a:bodyPr/>
                    <a:lstStyle/>
                    <a:p>
                      <a:pPr algn="ctr"/>
                      <a:r>
                        <a:rPr lang="en-US" sz="1800" dirty="0" smtClean="0">
                          <a:latin typeface="Khandevane" panose="02000506000000020002" pitchFamily="2" charset="-78"/>
                          <a:cs typeface="Khandevane" panose="02000506000000020002" pitchFamily="2" charset="-78"/>
                        </a:rPr>
                        <a:t>0.98</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en-US" sz="1800" dirty="0" smtClean="0">
                          <a:latin typeface="Khandevane" panose="02000506000000020002" pitchFamily="2" charset="-78"/>
                          <a:cs typeface="Khandevane" panose="02000506000000020002" pitchFamily="2" charset="-78"/>
                        </a:rPr>
                        <a:t>1.079</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en-US" sz="1800" dirty="0" smtClean="0">
                          <a:latin typeface="Khandevane" panose="02000506000000020002" pitchFamily="2" charset="-78"/>
                          <a:cs typeface="Khandevane" panose="02000506000000020002" pitchFamily="2" charset="-78"/>
                        </a:rPr>
                        <a:t>0.68</a:t>
                      </a:r>
                      <a:endParaRPr lang="en-US" sz="1800" dirty="0">
                        <a:latin typeface="Khandevane" panose="02000506000000020002" pitchFamily="2" charset="-78"/>
                        <a:cs typeface="Khandevane" panose="02000506000000020002" pitchFamily="2" charset="-78"/>
                      </a:endParaRPr>
                    </a:p>
                  </a:txBody>
                  <a:tcPr marL="91400" marR="91400" marT="45741" marB="45741" anchor="ctr"/>
                </a:tc>
                <a:tc>
                  <a:txBody>
                    <a:bodyPr/>
                    <a:lstStyle/>
                    <a:p>
                      <a:pPr algn="ctr"/>
                      <a:r>
                        <a:rPr lang="fa-IR" sz="1800" dirty="0" smtClean="0">
                          <a:solidFill>
                            <a:schemeClr val="bg1"/>
                          </a:solidFill>
                          <a:latin typeface="Khandevane" panose="02000506000000020002" pitchFamily="2" charset="-78"/>
                          <a:cs typeface="Khandevane" panose="02000506000000020002" pitchFamily="2" charset="-78"/>
                        </a:rPr>
                        <a:t>1395</a:t>
                      </a:r>
                      <a:endParaRPr lang="en-US" sz="1800" dirty="0">
                        <a:solidFill>
                          <a:schemeClr val="bg1"/>
                        </a:solidFill>
                        <a:latin typeface="Khandevane" panose="02000506000000020002" pitchFamily="2" charset="-78"/>
                        <a:cs typeface="Khandevane" panose="02000506000000020002" pitchFamily="2" charset="-78"/>
                      </a:endParaRPr>
                    </a:p>
                  </a:txBody>
                  <a:tcPr marL="91400" marR="91400" marT="45741" marB="45741" anchor="ctr">
                    <a:solidFill>
                      <a:schemeClr val="tx2">
                        <a:lumMod val="75000"/>
                      </a:schemeClr>
                    </a:solidFill>
                  </a:tcPr>
                </a:tc>
              </a:tr>
            </a:tbl>
          </a:graphicData>
        </a:graphic>
      </p:graphicFrame>
      <p:sp>
        <p:nvSpPr>
          <p:cNvPr id="44" name="TextBox 76"/>
          <p:cNvSpPr txBox="1">
            <a:spLocks noChangeArrowheads="1"/>
          </p:cNvSpPr>
          <p:nvPr/>
        </p:nvSpPr>
        <p:spPr bwMode="auto">
          <a:xfrm>
            <a:off x="6040438" y="5484813"/>
            <a:ext cx="576262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00000"/>
              </a:lnSpc>
              <a:spcBef>
                <a:spcPct val="0"/>
              </a:spcBef>
              <a:buFontTx/>
              <a:buNone/>
            </a:pPr>
            <a:r>
              <a:rPr lang="fa-IR" sz="2200" b="1">
                <a:solidFill>
                  <a:schemeClr val="bg1"/>
                </a:solidFill>
                <a:latin typeface="Khandevane" panose="02000506000000020002" pitchFamily="2" charset="-78"/>
                <a:cs typeface="B Yekan" panose="00000400000000000000" pitchFamily="2" charset="-78"/>
              </a:rPr>
              <a:t>تعییر پایه اقتصادی بخش عسلویه از خدمات به سمت صنعت نشان از توجه بیش از حد به این بخش دارد.</a:t>
            </a:r>
            <a:endParaRPr lang="en-US" sz="2200" b="1">
              <a:solidFill>
                <a:schemeClr val="bg1"/>
              </a:solidFill>
              <a:latin typeface="Khandevane" panose="02000506000000020002" pitchFamily="2" charset="-78"/>
              <a:cs typeface="B Yekan" panose="00000400000000000000" pitchFamily="2" charset="-78"/>
            </a:endParaRPr>
          </a:p>
        </p:txBody>
      </p:sp>
      <p:grpSp>
        <p:nvGrpSpPr>
          <p:cNvPr id="46" name="Group 45"/>
          <p:cNvGrpSpPr>
            <a:grpSpLocks/>
          </p:cNvGrpSpPr>
          <p:nvPr/>
        </p:nvGrpSpPr>
        <p:grpSpPr bwMode="auto">
          <a:xfrm>
            <a:off x="3106738" y="2052638"/>
            <a:ext cx="2857500" cy="476250"/>
            <a:chOff x="5665652" y="4779396"/>
            <a:chExt cx="2855525" cy="477157"/>
          </a:xfrm>
        </p:grpSpPr>
        <p:sp>
          <p:nvSpPr>
            <p:cNvPr id="33864" name="TextBox 76"/>
            <p:cNvSpPr txBox="1">
              <a:spLocks noChangeArrowheads="1"/>
            </p:cNvSpPr>
            <p:nvPr/>
          </p:nvSpPr>
          <p:spPr bwMode="auto">
            <a:xfrm>
              <a:off x="5665652" y="4779396"/>
              <a:ext cx="2855525" cy="477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00000"/>
                </a:lnSpc>
                <a:spcBef>
                  <a:spcPct val="0"/>
                </a:spcBef>
                <a:buFontTx/>
                <a:buNone/>
              </a:pPr>
              <a:r>
                <a:rPr lang="fa-IR" sz="2500" b="1">
                  <a:solidFill>
                    <a:schemeClr val="bg1"/>
                  </a:solidFill>
                  <a:latin typeface="Khandevane" panose="02000506000000020002" pitchFamily="2" charset="-78"/>
                  <a:cs typeface="Khandevane" panose="02000506000000020002" pitchFamily="2" charset="-78"/>
                </a:rPr>
                <a:t>درآمد و هزینه های خانوار</a:t>
              </a:r>
              <a:endParaRPr lang="en-US" sz="2500" b="1">
                <a:solidFill>
                  <a:schemeClr val="bg1"/>
                </a:solidFill>
                <a:latin typeface="Khandevane" panose="02000506000000020002" pitchFamily="2" charset="-78"/>
                <a:cs typeface="Khandevane" panose="02000506000000020002" pitchFamily="2" charset="-78"/>
              </a:endParaRPr>
            </a:p>
          </p:txBody>
        </p:sp>
        <p:cxnSp>
          <p:nvCxnSpPr>
            <p:cNvPr id="48" name="Straight Connector 47"/>
            <p:cNvCxnSpPr/>
            <p:nvPr/>
          </p:nvCxnSpPr>
          <p:spPr>
            <a:xfrm>
              <a:off x="6076530" y="5210427"/>
              <a:ext cx="27603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9" name="TextBox 76"/>
          <p:cNvSpPr txBox="1">
            <a:spLocks noChangeArrowheads="1"/>
          </p:cNvSpPr>
          <p:nvPr/>
        </p:nvSpPr>
        <p:spPr bwMode="auto">
          <a:xfrm>
            <a:off x="158750" y="5365750"/>
            <a:ext cx="5764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00000"/>
              </a:lnSpc>
              <a:spcBef>
                <a:spcPct val="0"/>
              </a:spcBef>
              <a:buFont typeface="Wingdings" panose="05000000000000000000" pitchFamily="2" charset="2"/>
              <a:buChar char="§"/>
            </a:pPr>
            <a:r>
              <a:rPr lang="fa-IR" sz="1800" b="1">
                <a:solidFill>
                  <a:schemeClr val="bg1"/>
                </a:solidFill>
                <a:latin typeface="Khandevane" panose="02000506000000020002" pitchFamily="2" charset="-78"/>
                <a:cs typeface="B Yekan" panose="00000400000000000000" pitchFamily="2" charset="-78"/>
              </a:rPr>
              <a:t>افزایش قابل توجه درآمد متوسط سالانه خانوار های ساکن شهری 869 درصد و خانوار های روستایی806 درصد</a:t>
            </a:r>
            <a:endParaRPr lang="en-US" sz="1800" b="1">
              <a:solidFill>
                <a:schemeClr val="bg1"/>
              </a:solidFill>
              <a:latin typeface="Khandevane" panose="02000506000000020002" pitchFamily="2" charset="-78"/>
              <a:cs typeface="B Yekan" panose="00000400000000000000" pitchFamily="2" charset="-78"/>
            </a:endParaRPr>
          </a:p>
        </p:txBody>
      </p:sp>
      <p:sp>
        <p:nvSpPr>
          <p:cNvPr id="50" name="TextBox 76"/>
          <p:cNvSpPr txBox="1">
            <a:spLocks noChangeArrowheads="1"/>
          </p:cNvSpPr>
          <p:nvPr/>
        </p:nvSpPr>
        <p:spPr bwMode="auto">
          <a:xfrm>
            <a:off x="276225" y="6146800"/>
            <a:ext cx="5764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eaLnBrk="1" hangingPunct="1">
              <a:lnSpc>
                <a:spcPct val="100000"/>
              </a:lnSpc>
              <a:spcBef>
                <a:spcPct val="0"/>
              </a:spcBef>
              <a:buFont typeface="Wingdings" panose="05000000000000000000" pitchFamily="2" charset="2"/>
              <a:buChar char="§"/>
            </a:pPr>
            <a:r>
              <a:rPr lang="fa-IR" sz="1800" b="1">
                <a:solidFill>
                  <a:schemeClr val="bg1"/>
                </a:solidFill>
                <a:latin typeface="Khandevane" panose="02000506000000020002" pitchFamily="2" charset="-78"/>
                <a:cs typeface="B Yekan" panose="00000400000000000000" pitchFamily="2" charset="-78"/>
              </a:rPr>
              <a:t>افزایش هزینه های متوسط سالانه خانوار های ساکن شهری 610 و خانوار های روستایی 630 درصد</a:t>
            </a:r>
            <a:endParaRPr lang="en-US" sz="1800" b="1">
              <a:solidFill>
                <a:schemeClr val="bg1"/>
              </a:solidFill>
              <a:latin typeface="Khandevane" panose="02000506000000020002" pitchFamily="2" charset="-78"/>
              <a:cs typeface="B Yekan" panose="00000400000000000000" pitchFamily="2" charset="-78"/>
            </a:endParaRPr>
          </a:p>
        </p:txBody>
      </p:sp>
      <p:graphicFrame>
        <p:nvGraphicFramePr>
          <p:cNvPr id="51" name="Table 50"/>
          <p:cNvGraphicFramePr>
            <a:graphicFrameLocks noGrp="1"/>
          </p:cNvGraphicFramePr>
          <p:nvPr/>
        </p:nvGraphicFramePr>
        <p:xfrm>
          <a:off x="158750" y="2978150"/>
          <a:ext cx="5834065" cy="2082801"/>
        </p:xfrm>
        <a:graphic>
          <a:graphicData uri="http://schemas.openxmlformats.org/drawingml/2006/table">
            <a:tbl>
              <a:tblPr firstRow="1" bandRow="1">
                <a:tableStyleId>{5C22544A-7EE6-4342-B048-85BDC9FD1C3A}</a:tableStyleId>
              </a:tblPr>
              <a:tblGrid>
                <a:gridCol w="1166813"/>
                <a:gridCol w="1166813"/>
                <a:gridCol w="1166813"/>
                <a:gridCol w="1166813"/>
                <a:gridCol w="1166813"/>
              </a:tblGrid>
              <a:tr h="365812">
                <a:tc gridSpan="2">
                  <a:txBody>
                    <a:bodyPr/>
                    <a:lstStyle/>
                    <a:p>
                      <a:pPr algn="ctr"/>
                      <a:r>
                        <a:rPr lang="fa-IR" sz="1800" dirty="0" smtClean="0">
                          <a:latin typeface="Khandevane" panose="02000506000000020002" pitchFamily="2" charset="-78"/>
                          <a:cs typeface="Khandevane" panose="02000506000000020002" pitchFamily="2" charset="-78"/>
                        </a:rPr>
                        <a:t>روستایی </a:t>
                      </a:r>
                      <a:r>
                        <a:rPr lang="fa-IR" sz="1500" dirty="0" smtClean="0">
                          <a:latin typeface="Khandevane" panose="02000506000000020002" pitchFamily="2" charset="-78"/>
                          <a:cs typeface="Khandevane" panose="02000506000000020002" pitchFamily="2" charset="-78"/>
                        </a:rPr>
                        <a:t>ریال</a:t>
                      </a:r>
                      <a:endParaRPr lang="en-US" sz="1500" dirty="0">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c hMerge="1">
                  <a:txBody>
                    <a:bodyPr/>
                    <a:lstStyle/>
                    <a:p>
                      <a:pPr algn="ctr"/>
                      <a:endParaRPr lang="en-US" sz="1800" dirty="0">
                        <a:latin typeface="Khandevane" panose="02000506000000020002" pitchFamily="2" charset="-78"/>
                        <a:cs typeface="Khandevane" panose="02000506000000020002" pitchFamily="2" charset="-78"/>
                      </a:endParaRPr>
                    </a:p>
                  </a:txBody>
                  <a:tcPr marL="91425" marR="91425" marT="45717" marB="45717" anchor="ctr"/>
                </a:tc>
                <a:tc gridSpan="2">
                  <a:txBody>
                    <a:bodyPr/>
                    <a:lstStyle/>
                    <a:p>
                      <a:pPr algn="ctr"/>
                      <a:r>
                        <a:rPr lang="fa-IR" sz="1800" dirty="0" smtClean="0">
                          <a:latin typeface="Khandevane" panose="02000506000000020002" pitchFamily="2" charset="-78"/>
                          <a:cs typeface="Khandevane" panose="02000506000000020002" pitchFamily="2" charset="-78"/>
                        </a:rPr>
                        <a:t>شهری </a:t>
                      </a:r>
                      <a:r>
                        <a:rPr lang="fa-IR" sz="1500" dirty="0" smtClean="0">
                          <a:latin typeface="Khandevane" panose="02000506000000020002" pitchFamily="2" charset="-78"/>
                          <a:cs typeface="Khandevane" panose="02000506000000020002" pitchFamily="2" charset="-78"/>
                        </a:rPr>
                        <a:t>ریال</a:t>
                      </a:r>
                      <a:endParaRPr lang="en-US" sz="1500" dirty="0">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c hMerge="1">
                  <a:txBody>
                    <a:bodyPr/>
                    <a:lstStyle/>
                    <a:p>
                      <a:pPr algn="ctr"/>
                      <a:endParaRPr lang="en-US" sz="1800" dirty="0">
                        <a:latin typeface="Khandevane" panose="02000506000000020002" pitchFamily="2" charset="-78"/>
                        <a:cs typeface="Khandevane" panose="02000506000000020002" pitchFamily="2" charset="-78"/>
                      </a:endParaRPr>
                    </a:p>
                  </a:txBody>
                  <a:tcPr marL="91425" marR="91425" marT="45717" marB="45717" anchor="ctr"/>
                </a:tc>
                <a:tc rowSpan="2">
                  <a:txBody>
                    <a:bodyPr/>
                    <a:lstStyle/>
                    <a:p>
                      <a:pPr algn="ctr"/>
                      <a:r>
                        <a:rPr lang="fa-IR" sz="1800" dirty="0" smtClean="0">
                          <a:latin typeface="Khandevane" panose="02000506000000020002" pitchFamily="2" charset="-78"/>
                          <a:cs typeface="Khandevane" panose="02000506000000020002" pitchFamily="2" charset="-78"/>
                        </a:rPr>
                        <a:t>سال</a:t>
                      </a:r>
                      <a:endParaRPr lang="en-US" sz="1800" dirty="0">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r>
              <a:tr h="365812">
                <a:tc>
                  <a:txBody>
                    <a:bodyPr/>
                    <a:lstStyle/>
                    <a:p>
                      <a:pPr algn="ctr"/>
                      <a:r>
                        <a:rPr lang="fa-IR" sz="1800" dirty="0" smtClean="0">
                          <a:latin typeface="Khandevane" panose="02000506000000020002" pitchFamily="2" charset="-78"/>
                          <a:cs typeface="Khandevane" panose="02000506000000020002" pitchFamily="2" charset="-78"/>
                        </a:rPr>
                        <a:t>هزینه</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800" dirty="0" smtClean="0">
                          <a:latin typeface="Khandevane" panose="02000506000000020002" pitchFamily="2" charset="-78"/>
                          <a:cs typeface="Khandevane" panose="02000506000000020002" pitchFamily="2" charset="-78"/>
                        </a:rPr>
                        <a:t>درآمد</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800" dirty="0" smtClean="0">
                          <a:latin typeface="Khandevane" panose="02000506000000020002" pitchFamily="2" charset="-78"/>
                          <a:cs typeface="Khandevane" panose="02000506000000020002" pitchFamily="2" charset="-78"/>
                        </a:rPr>
                        <a:t>هزینه</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800" dirty="0" smtClean="0">
                          <a:latin typeface="Khandevane" panose="02000506000000020002" pitchFamily="2" charset="-78"/>
                          <a:cs typeface="Khandevane" panose="02000506000000020002" pitchFamily="2" charset="-78"/>
                        </a:rPr>
                        <a:t>درآمد</a:t>
                      </a:r>
                      <a:endParaRPr lang="en-US" sz="1800" dirty="0">
                        <a:latin typeface="Khandevane" panose="02000506000000020002" pitchFamily="2" charset="-78"/>
                        <a:cs typeface="Khandevane" panose="02000506000000020002" pitchFamily="2" charset="-78"/>
                      </a:endParaRPr>
                    </a:p>
                  </a:txBody>
                  <a:tcPr marL="91438" marR="91438" marT="45724" marB="45724" anchor="ctr"/>
                </a:tc>
                <a:tc vMerge="1">
                  <a:txBody>
                    <a:bodyPr/>
                    <a:lstStyle/>
                    <a:p>
                      <a:endParaRPr lang="en-US"/>
                    </a:p>
                  </a:txBody>
                  <a:tcPr/>
                </a:tc>
              </a:tr>
              <a:tr h="405353">
                <a:tc>
                  <a:txBody>
                    <a:bodyPr/>
                    <a:lstStyle/>
                    <a:p>
                      <a:pPr algn="ctr"/>
                      <a:r>
                        <a:rPr lang="en-US" sz="1800" dirty="0" smtClean="0">
                          <a:latin typeface="Khandevane" panose="02000506000000020002" pitchFamily="2" charset="-78"/>
                          <a:cs typeface="Khandevane" panose="02000506000000020002" pitchFamily="2" charset="-78"/>
                        </a:rPr>
                        <a:t>6177884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7268099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10119123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 11025685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600" dirty="0" smtClean="0">
                          <a:solidFill>
                            <a:schemeClr val="bg1"/>
                          </a:solidFill>
                          <a:latin typeface="Khandevane" panose="02000506000000020002" pitchFamily="2" charset="-78"/>
                          <a:cs typeface="Khandevane" panose="02000506000000020002" pitchFamily="2" charset="-78"/>
                        </a:rPr>
                        <a:t>1385</a:t>
                      </a:r>
                      <a:endParaRPr lang="en-US" sz="1600" dirty="0">
                        <a:solidFill>
                          <a:schemeClr val="bg1"/>
                        </a:solidFill>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r>
              <a:tr h="472912">
                <a:tc>
                  <a:txBody>
                    <a:bodyPr/>
                    <a:lstStyle/>
                    <a:p>
                      <a:pPr algn="ctr"/>
                      <a:r>
                        <a:rPr lang="en-US" sz="1800" dirty="0" smtClean="0">
                          <a:latin typeface="Khandevane" panose="02000506000000020002" pitchFamily="2" charset="-78"/>
                          <a:cs typeface="Khandevane" panose="02000506000000020002" pitchFamily="2" charset="-78"/>
                        </a:rPr>
                        <a:t>45089648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65842355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71852452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106852588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800" dirty="0" smtClean="0">
                          <a:solidFill>
                            <a:schemeClr val="bg1"/>
                          </a:solidFill>
                          <a:latin typeface="Khandevane" panose="02000506000000020002" pitchFamily="2" charset="-78"/>
                          <a:cs typeface="Khandevane" panose="02000506000000020002" pitchFamily="2" charset="-78"/>
                        </a:rPr>
                        <a:t>1395</a:t>
                      </a:r>
                      <a:endParaRPr lang="en-US" sz="1800" dirty="0">
                        <a:solidFill>
                          <a:schemeClr val="bg1"/>
                        </a:solidFill>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r>
              <a:tr h="472912">
                <a:tc>
                  <a:txBody>
                    <a:bodyPr/>
                    <a:lstStyle/>
                    <a:p>
                      <a:pPr algn="ctr"/>
                      <a:r>
                        <a:rPr lang="en-US" sz="1800" dirty="0" smtClean="0">
                          <a:latin typeface="Khandevane" panose="02000506000000020002" pitchFamily="2" charset="-78"/>
                          <a:cs typeface="Khandevane" panose="02000506000000020002" pitchFamily="2" charset="-78"/>
                        </a:rPr>
                        <a:t>630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806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610 </a:t>
                      </a:r>
                      <a:r>
                        <a:rPr lang="fa-IR" sz="1800" dirty="0" smtClean="0">
                          <a:latin typeface="Khandevane" panose="02000506000000020002" pitchFamily="2" charset="-78"/>
                          <a:cs typeface="Khandevane" panose="02000506000000020002" pitchFamily="2" charset="-78"/>
                        </a:rPr>
                        <a:t>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en-US" sz="1800" dirty="0" smtClean="0">
                          <a:latin typeface="Khandevane" panose="02000506000000020002" pitchFamily="2" charset="-78"/>
                          <a:cs typeface="Khandevane" panose="02000506000000020002" pitchFamily="2" charset="-78"/>
                        </a:rPr>
                        <a:t>869 </a:t>
                      </a:r>
                      <a:endParaRPr lang="en-US" sz="1800" dirty="0">
                        <a:latin typeface="Khandevane" panose="02000506000000020002" pitchFamily="2" charset="-78"/>
                        <a:cs typeface="Khandevane" panose="02000506000000020002" pitchFamily="2" charset="-78"/>
                      </a:endParaRPr>
                    </a:p>
                  </a:txBody>
                  <a:tcPr marL="91438" marR="91438" marT="45724" marB="45724" anchor="ctr"/>
                </a:tc>
                <a:tc>
                  <a:txBody>
                    <a:bodyPr/>
                    <a:lstStyle/>
                    <a:p>
                      <a:pPr algn="ctr"/>
                      <a:r>
                        <a:rPr lang="fa-IR" sz="1600" dirty="0" smtClean="0">
                          <a:solidFill>
                            <a:schemeClr val="bg1"/>
                          </a:solidFill>
                          <a:latin typeface="Khandevane" panose="02000506000000020002" pitchFamily="2" charset="-78"/>
                          <a:cs typeface="Khandevane" panose="02000506000000020002" pitchFamily="2" charset="-78"/>
                        </a:rPr>
                        <a:t>درصد تغییرات</a:t>
                      </a:r>
                      <a:endParaRPr lang="en-US" sz="1600" dirty="0">
                        <a:solidFill>
                          <a:schemeClr val="bg1"/>
                        </a:solidFill>
                        <a:latin typeface="Khandevane" panose="02000506000000020002" pitchFamily="2" charset="-78"/>
                        <a:cs typeface="Khandevane" panose="02000506000000020002" pitchFamily="2" charset="-78"/>
                      </a:endParaRPr>
                    </a:p>
                  </a:txBody>
                  <a:tcPr marL="91438" marR="91438" marT="45724" marB="45724" anchor="ctr">
                    <a:solidFill>
                      <a:schemeClr val="tx2">
                        <a:lumMod val="75000"/>
                      </a:schemeClr>
                    </a:solidFill>
                  </a:tcPr>
                </a:tc>
              </a:tr>
            </a:tbl>
          </a:graphicData>
        </a:graphic>
      </p:graphicFrame>
      <p:sp>
        <p:nvSpPr>
          <p:cNvPr id="52" name="Rectangle 51"/>
          <p:cNvSpPr>
            <a:spLocks noChangeArrowheads="1"/>
          </p:cNvSpPr>
          <p:nvPr/>
        </p:nvSpPr>
        <p:spPr bwMode="auto">
          <a:xfrm>
            <a:off x="-1801813" y="2555875"/>
            <a:ext cx="7226301"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eaLnBrk="1" hangingPunct="1">
              <a:lnSpc>
                <a:spcPct val="150000"/>
              </a:lnSpc>
              <a:spcBef>
                <a:spcPct val="0"/>
              </a:spcBef>
              <a:buFontTx/>
              <a:buNone/>
            </a:pPr>
            <a:r>
              <a:rPr lang="fa-IR" sz="1400">
                <a:solidFill>
                  <a:schemeClr val="bg1"/>
                </a:solidFill>
                <a:latin typeface="Source Sans Pro Light" pitchFamily="34" charset="0"/>
                <a:cs typeface="B Nazanin" panose="00000400000000000000" pitchFamily="2" charset="-78"/>
              </a:rPr>
              <a:t>منبع: مرکز آمار ایران، اطلاعات سرشماری نفوس و مسکن</a:t>
            </a:r>
            <a:endParaRPr lang="en-US" sz="1400">
              <a:solidFill>
                <a:schemeClr val="bg1"/>
              </a:solidFill>
              <a:latin typeface="Source Sans Pro Light" pitchFamily="34" charset="0"/>
              <a:cs typeface="B Nazanin" panose="00000400000000000000" pitchFamily="2" charset="-78"/>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0" presetClass="entr" presetSubtype="0" fill="hold"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par>
                          <p:cTn id="15" fill="hold" nodeType="afterGroup">
                            <p:stCondLst>
                              <p:cond delay="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25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3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300"/>
                                        <p:tgtEl>
                                          <p:spTgt spid="46"/>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10" presetClass="entr" presetSubtype="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500"/>
                                        <p:tgtEl>
                                          <p:spTgt spid="4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 grpId="0"/>
      <p:bldP spid="49" grpId="0"/>
      <p:bldP spid="50" grpId="0"/>
      <p:bldP spid="52" grpId="0"/>
    </p:bldLst>
  </p:timing>
</p:sld>
</file>

<file path=ppt/theme/theme1.xml><?xml version="1.0" encoding="utf-8"?>
<a:theme xmlns:a="http://schemas.openxmlformats.org/drawingml/2006/main" name="Office Theme">
  <a:themeElements>
    <a:clrScheme name="PC - Color Red">
      <a:dk1>
        <a:sysClr val="windowText" lastClr="000000"/>
      </a:dk1>
      <a:lt1>
        <a:sysClr val="window" lastClr="FFFFFF"/>
      </a:lt1>
      <a:dk2>
        <a:srgbClr val="44546A"/>
      </a:dk2>
      <a:lt2>
        <a:srgbClr val="E7E6E6"/>
      </a:lt2>
      <a:accent1>
        <a:srgbClr val="EF5350"/>
      </a:accent1>
      <a:accent2>
        <a:srgbClr val="F44336"/>
      </a:accent2>
      <a:accent3>
        <a:srgbClr val="E53935"/>
      </a:accent3>
      <a:accent4>
        <a:srgbClr val="D32F2F"/>
      </a:accent4>
      <a:accent5>
        <a:srgbClr val="C62828"/>
      </a:accent5>
      <a:accent6>
        <a:srgbClr val="B71C1C"/>
      </a:accent6>
      <a:hlink>
        <a:srgbClr val="A5A5A5"/>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4959</TotalTime>
  <Words>1384</Words>
  <Application>Microsoft Office PowerPoint</Application>
  <PresentationFormat>Widescreen</PresentationFormat>
  <Paragraphs>250</Paragraphs>
  <Slides>16</Slides>
  <Notes>12</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16</vt:i4>
      </vt:variant>
    </vt:vector>
  </HeadingPairs>
  <TitlesOfParts>
    <vt:vector size="37" baseType="lpstr">
      <vt:lpstr>Khandevane</vt:lpstr>
      <vt:lpstr>Source Sans Pro</vt:lpstr>
      <vt:lpstr>Calibri Light</vt:lpstr>
      <vt:lpstr>Rajdhani Medium</vt:lpstr>
      <vt:lpstr>Source Sans Pro Light</vt:lpstr>
      <vt:lpstr>Arial</vt:lpstr>
      <vt:lpstr>Open Sans</vt:lpstr>
      <vt:lpstr>B Nazanin</vt:lpstr>
      <vt:lpstr>Roboto</vt:lpstr>
      <vt:lpstr>Rajdhani Semibold</vt:lpstr>
      <vt:lpstr>A Chamran</vt:lpstr>
      <vt:lpstr>Wingdings</vt:lpstr>
      <vt:lpstr>Raleway</vt:lpstr>
      <vt:lpstr>B Yekan</vt:lpstr>
      <vt:lpstr>Roboto Black</vt:lpstr>
      <vt:lpstr>Calibri</vt:lpstr>
      <vt:lpstr>Poppins Light</vt:lpstr>
      <vt:lpstr>linea-basic-10</vt:lpstr>
      <vt:lpstr>A Hayat</vt:lpstr>
      <vt:lpstr>A Negaar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dc:creator>
  <cp:lastModifiedBy>Mohammad</cp:lastModifiedBy>
  <cp:revision>512</cp:revision>
  <dcterms:created xsi:type="dcterms:W3CDTF">2016-01-13T10:43:23Z</dcterms:created>
  <dcterms:modified xsi:type="dcterms:W3CDTF">2020-10-10T13:43:44Z</dcterms:modified>
</cp:coreProperties>
</file>