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61" r:id="rId3"/>
    <p:sldId id="262" r:id="rId4"/>
    <p:sldId id="263" r:id="rId5"/>
    <p:sldId id="264" r:id="rId6"/>
    <p:sldId id="265" r:id="rId7"/>
    <p:sldId id="266" r:id="rId8"/>
    <p:sldId id="267" r:id="rId9"/>
    <p:sldId id="257" r:id="rId10"/>
    <p:sldId id="258" r:id="rId11"/>
    <p:sldId id="259" r:id="rId12"/>
    <p:sldId id="260"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5" r:id="rId27"/>
    <p:sldId id="286" r:id="rId28"/>
    <p:sldId id="287" r:id="rId29"/>
    <p:sldId id="281" r:id="rId30"/>
    <p:sldId id="282" r:id="rId31"/>
    <p:sldId id="283" r:id="rId32"/>
    <p:sldId id="284" r:id="rId33"/>
    <p:sldId id="288" r:id="rId34"/>
    <p:sldId id="289" r:id="rId3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FF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80" d="100"/>
          <a:sy n="80" d="100"/>
        </p:scale>
        <p:origin x="222"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11/14/2020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11/14/2020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11/14/2020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2A54C80-263E-416B-A8E0-580EDEADCBDC}" type="datetimeFigureOut">
              <a:rPr lang="en-US" dirty="0"/>
              <a:t>11/14/2020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2A54C80-263E-416B-A8E0-580EDEADCBDC}" type="datetimeFigureOut">
              <a:rPr lang="en-US" dirty="0"/>
              <a:t>11/14/2020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11/14/2020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11/14/2020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11/14/2020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11/14/2020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11/14/2020</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pct20">
          <a:fgClr>
            <a:schemeClr val="accent1"/>
          </a:fgClr>
          <a:bgClr>
            <a:schemeClr val="bg1"/>
          </a:bgClr>
        </a:pattFill>
        <a:effectLst/>
      </p:bgPr>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11/14/2020</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65" r:id="rId2"/>
    <p:sldLayoutId id="2147483651" r:id="rId3"/>
    <p:sldLayoutId id="2147483666" r:id="rId4"/>
    <p:sldLayoutId id="2147483653" r:id="rId5"/>
    <p:sldLayoutId id="2147483654" r:id="rId6"/>
    <p:sldLayoutId id="2147483655" r:id="rId7"/>
    <p:sldLayoutId id="2147483667" r:id="rId8"/>
    <p:sldLayoutId id="2147483657" r:id="rId9"/>
    <p:sldLayoutId id="2147483660" r:id="rId10"/>
    <p:sldLayoutId id="2147483661" r:id="rId11"/>
    <p:sldLayoutId id="2147483662" r:id="rId12"/>
    <p:sldLayoutId id="2147483663" r:id="rId13"/>
    <p:sldLayoutId id="2147483664" r:id="rId14"/>
    <p:sldLayoutId id="2147483668"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 Id="rId5" Type="http://schemas.microsoft.com/office/2007/relationships/hdphoto" Target="../media/hdphoto6.wdp"/><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8.png"/><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9.png"/><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10.png"/><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11.png"/><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12.png"/><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2.png"/></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png"/><Relationship Id="rId1" Type="http://schemas.openxmlformats.org/officeDocument/2006/relationships/slideLayout" Target="../slideLayouts/slideLayout2.xml"/><Relationship Id="rId4" Type="http://schemas.microsoft.com/office/2007/relationships/hdphoto" Target="../media/hdphoto1.wdp"/></Relationships>
</file>

<file path=ppt/slides/_rels/slide3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8" Type="http://schemas.openxmlformats.org/officeDocument/2006/relationships/image" Target="../media/image2.png"/><Relationship Id="rId3" Type="http://schemas.microsoft.com/office/2007/relationships/hdphoto" Target="../media/hdphoto3.wdp"/><Relationship Id="rId7" Type="http://schemas.microsoft.com/office/2007/relationships/hdphoto" Target="../media/hdphoto5.wdp"/><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6.png"/><Relationship Id="rId5" Type="http://schemas.microsoft.com/office/2007/relationships/hdphoto" Target="../media/hdphoto4.wdp"/><Relationship Id="rId4" Type="http://schemas.openxmlformats.org/officeDocument/2006/relationships/image" Target="../media/image5.png"/><Relationship Id="rId9"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07067" y="408508"/>
            <a:ext cx="7766936" cy="1225854"/>
          </a:xfrm>
        </p:spPr>
        <p:txBody>
          <a:bodyPr/>
          <a:lstStyle/>
          <a:p>
            <a:pPr algn="ctr"/>
            <a:r>
              <a:rPr lang="fa-IR" sz="4400" dirty="0" smtClean="0">
                <a:cs typeface="B Koodak" panose="00000700000000000000" pitchFamily="2" charset="-78"/>
              </a:rPr>
              <a:t>برنامه ریزی شهری و منطقه ای</a:t>
            </a:r>
            <a:r>
              <a:rPr lang="fa-IR" dirty="0" smtClean="0">
                <a:cs typeface="B Koodak" panose="00000700000000000000" pitchFamily="2" charset="-78"/>
              </a:rPr>
              <a:t/>
            </a:r>
            <a:br>
              <a:rPr lang="fa-IR" dirty="0" smtClean="0">
                <a:cs typeface="B Koodak" panose="00000700000000000000" pitchFamily="2" charset="-78"/>
              </a:rPr>
            </a:br>
            <a:r>
              <a:rPr lang="fa-IR" sz="2400" dirty="0" smtClean="0">
                <a:cs typeface="B Koodak" panose="00000700000000000000" pitchFamily="2" charset="-78"/>
              </a:rPr>
              <a:t>فرآیندی و موضوعی تئوری های کلاسیک</a:t>
            </a:r>
            <a:endParaRPr lang="en-US" sz="2400" dirty="0">
              <a:cs typeface="B Koodak" panose="00000700000000000000" pitchFamily="2" charset="-78"/>
            </a:endParaRPr>
          </a:p>
        </p:txBody>
      </p:sp>
      <p:sp>
        <p:nvSpPr>
          <p:cNvPr id="3" name="Subtitle 2"/>
          <p:cNvSpPr>
            <a:spLocks noGrp="1"/>
          </p:cNvSpPr>
          <p:nvPr>
            <p:ph type="subTitle" idx="1"/>
          </p:nvPr>
        </p:nvSpPr>
        <p:spPr>
          <a:xfrm>
            <a:off x="4118549" y="3002164"/>
            <a:ext cx="3364077" cy="607310"/>
          </a:xfrm>
        </p:spPr>
        <p:style>
          <a:lnRef idx="2">
            <a:schemeClr val="accent1"/>
          </a:lnRef>
          <a:fillRef idx="1">
            <a:schemeClr val="lt1"/>
          </a:fillRef>
          <a:effectRef idx="0">
            <a:schemeClr val="accent1"/>
          </a:effectRef>
          <a:fontRef idx="minor">
            <a:schemeClr val="dk1"/>
          </a:fontRef>
        </p:style>
        <p:txBody>
          <a:bodyPr>
            <a:noAutofit/>
          </a:bodyPr>
          <a:lstStyle/>
          <a:p>
            <a:pPr marL="342900" indent="-342900" rtl="1">
              <a:buFont typeface="Wingdings" panose="05000000000000000000" pitchFamily="2" charset="2"/>
              <a:buChar char="v"/>
            </a:pPr>
            <a:r>
              <a:rPr lang="fa-IR" sz="2000" dirty="0" smtClean="0">
                <a:solidFill>
                  <a:schemeClr val="tx1"/>
                </a:solidFill>
                <a:cs typeface="B Koodak" panose="00000700000000000000" pitchFamily="2" charset="-78"/>
              </a:rPr>
              <a:t>مؤلف : دکتر فرانک سیف الدینی</a:t>
            </a:r>
            <a:endParaRPr lang="fa-IR" sz="2000" dirty="0">
              <a:solidFill>
                <a:schemeClr val="tx1"/>
              </a:solidFill>
              <a:cs typeface="B Koodak" panose="00000700000000000000" pitchFamily="2" charset="-78"/>
            </a:endParaRP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841069" y="2166425"/>
            <a:ext cx="2509299" cy="3345733"/>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extLst>
      <p:ext uri="{BB962C8B-B14F-4D97-AF65-F5344CB8AC3E}">
        <p14:creationId xmlns:p14="http://schemas.microsoft.com/office/powerpoint/2010/main" val="351016434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3" y="553793"/>
            <a:ext cx="8659849" cy="5487570"/>
          </a:xfrm>
        </p:spPr>
        <p:txBody>
          <a:bodyPr/>
          <a:lstStyle/>
          <a:p>
            <a:pPr algn="justLow" rtl="1">
              <a:lnSpc>
                <a:spcPct val="200000"/>
              </a:lnSpc>
            </a:pPr>
            <a:r>
              <a:rPr lang="fa-IR" dirty="0">
                <a:cs typeface="B Koodak" panose="00000700000000000000" pitchFamily="2" charset="-78"/>
              </a:rPr>
              <a:t>کاربری هایی که بالاترین بازده اقتصادی را دارند ،بالاترین ارزش را دارند و بنابر این هر قطعه زمین به بالاترین و بهترین استفاده کننده فروخته می شود. بالاترین از نظر ارزش و بالاترین از نظر نوع کاربریی که بالاترین بازده اقتصادی را دارد.</a:t>
            </a:r>
            <a:endParaRPr lang="en-US" dirty="0">
              <a:cs typeface="B Koodak" panose="00000700000000000000" pitchFamily="2" charset="-78"/>
            </a:endParaRPr>
          </a:p>
          <a:p>
            <a:pPr algn="justLow" rtl="1">
              <a:lnSpc>
                <a:spcPct val="200000"/>
              </a:lnSpc>
            </a:pPr>
            <a:r>
              <a:rPr lang="fa-IR" dirty="0">
                <a:cs typeface="B Koodak" panose="00000700000000000000" pitchFamily="2" charset="-78"/>
              </a:rPr>
              <a:t>منحنی های اجاره بهینه و الگوی کاربری زمین مربوط می توانند از نظر سه نوع کاربری :تجاری خرده فروشی ، صنعتی و مسکونی مورد تجزیه </a:t>
            </a:r>
            <a:r>
              <a:rPr lang="fa-IR" dirty="0" smtClean="0">
                <a:cs typeface="B Koodak" panose="00000700000000000000" pitchFamily="2" charset="-78"/>
              </a:rPr>
              <a:t>وتحلیل </a:t>
            </a:r>
            <a:r>
              <a:rPr lang="fa-IR" dirty="0">
                <a:cs typeface="B Koodak" panose="00000700000000000000" pitchFamily="2" charset="-78"/>
              </a:rPr>
              <a:t>قرار </a:t>
            </a:r>
            <a:r>
              <a:rPr lang="fa-IR" dirty="0" smtClean="0">
                <a:cs typeface="B Koodak" panose="00000700000000000000" pitchFamily="2" charset="-78"/>
              </a:rPr>
              <a:t>بگیرند. </a:t>
            </a:r>
            <a:endParaRPr lang="en-US" dirty="0">
              <a:cs typeface="B Koodak" panose="00000700000000000000" pitchFamily="2" charset="-78"/>
            </a:endParaRPr>
          </a:p>
        </p:txBody>
      </p:sp>
      <p:pic>
        <p:nvPicPr>
          <p:cNvPr id="4" name="Picture 3"/>
          <p:cNvPicPr>
            <a:picLocks noChangeAspect="1"/>
          </p:cNvPicPr>
          <p:nvPr/>
        </p:nvPicPr>
        <p:blipFill>
          <a:blip r:embed="rId2" cstate="email">
            <a:extLst>
              <a:ext uri="{BEBA8EAE-BF5A-486C-A8C5-ECC9F3942E4B}">
                <a14:imgProps xmlns:a14="http://schemas.microsoft.com/office/drawing/2010/main">
                  <a14:imgLayer r:embed="rId3">
                    <a14:imgEffect>
                      <a14:artisticPhotocopy/>
                    </a14:imgEffect>
                  </a14:imgLayer>
                </a14:imgProps>
              </a:ext>
              <a:ext uri="{28A0092B-C50C-407E-A947-70E740481C1C}">
                <a14:useLocalDpi xmlns:a14="http://schemas.microsoft.com/office/drawing/2010/main"/>
              </a:ext>
            </a:extLst>
          </a:blip>
          <a:stretch>
            <a:fillRect/>
          </a:stretch>
        </p:blipFill>
        <p:spPr>
          <a:xfrm>
            <a:off x="10085557" y="6124576"/>
            <a:ext cx="2011194" cy="643034"/>
          </a:xfrm>
          <a:prstGeom prst="rect">
            <a:avLst/>
          </a:prstGeom>
        </p:spPr>
      </p:pic>
      <p:pic>
        <p:nvPicPr>
          <p:cNvPr id="6" name="Picture 5"/>
          <p:cNvPicPr>
            <a:picLocks noChangeAspect="1"/>
          </p:cNvPicPr>
          <p:nvPr/>
        </p:nvPicPr>
        <p:blipFill>
          <a:blip r:embed="rId4" cstate="email">
            <a:biLevel thresh="50000"/>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a:ext>
            </a:extLst>
          </a:blip>
          <a:stretch>
            <a:fillRect/>
          </a:stretch>
        </p:blipFill>
        <p:spPr>
          <a:xfrm>
            <a:off x="677333" y="3632430"/>
            <a:ext cx="3959996" cy="283725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965055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583841"/>
            <a:ext cx="8596668" cy="1051775"/>
          </a:xfrm>
        </p:spPr>
        <p:txBody>
          <a:bodyPr>
            <a:normAutofit/>
          </a:bodyPr>
          <a:lstStyle/>
          <a:p>
            <a:pPr marL="457200" indent="-457200" algn="justLow" rtl="1">
              <a:buFont typeface="Wingdings" panose="05000000000000000000" pitchFamily="2" charset="2"/>
              <a:buChar char="q"/>
            </a:pPr>
            <a:r>
              <a:rPr lang="fa-IR" sz="2800" dirty="0" smtClean="0">
                <a:cs typeface="B Koodak" panose="00000700000000000000" pitchFamily="2" charset="-78"/>
              </a:rPr>
              <a:t>پنج نکته کلی در مورد رابطه بین منحنی های اجاره بهینه ،کاربری زمین و ارزش زمین :</a:t>
            </a:r>
            <a:endParaRPr lang="en-US" sz="2800" dirty="0">
              <a:cs typeface="B Koodak" panose="00000700000000000000" pitchFamily="2" charset="-78"/>
            </a:endParaRPr>
          </a:p>
        </p:txBody>
      </p:sp>
      <p:sp>
        <p:nvSpPr>
          <p:cNvPr id="3" name="Content Placeholder 2"/>
          <p:cNvSpPr>
            <a:spLocks noGrp="1"/>
          </p:cNvSpPr>
          <p:nvPr>
            <p:ph idx="1"/>
          </p:nvPr>
        </p:nvSpPr>
        <p:spPr>
          <a:xfrm>
            <a:off x="677334" y="1775853"/>
            <a:ext cx="8596668" cy="4687910"/>
          </a:xfrm>
        </p:spPr>
        <p:txBody>
          <a:bodyPr/>
          <a:lstStyle/>
          <a:p>
            <a:pPr marL="0" indent="0" algn="r" rtl="1">
              <a:lnSpc>
                <a:spcPct val="150000"/>
              </a:lnSpc>
              <a:buNone/>
            </a:pPr>
            <a:r>
              <a:rPr lang="fa-IR" dirty="0">
                <a:cs typeface="B Koodak" panose="00000700000000000000" pitchFamily="2" charset="-78"/>
              </a:rPr>
              <a:t> 1</a:t>
            </a:r>
            <a:r>
              <a:rPr lang="fa-IR" dirty="0" smtClean="0">
                <a:cs typeface="B Koodak" panose="00000700000000000000" pitchFamily="2" charset="-78"/>
              </a:rPr>
              <a:t>.می </a:t>
            </a:r>
            <a:r>
              <a:rPr lang="fa-IR" dirty="0">
                <a:cs typeface="B Koodak" panose="00000700000000000000" pitchFamily="2" charset="-78"/>
              </a:rPr>
              <a:t>توان منحنی های بهترین اجاره محل را در رابطه با کاربری های مختلف ترسیم کرد.</a:t>
            </a:r>
            <a:endParaRPr lang="en-US" dirty="0">
              <a:cs typeface="B Koodak" panose="00000700000000000000" pitchFamily="2" charset="-78"/>
            </a:endParaRPr>
          </a:p>
          <a:p>
            <a:pPr marL="0" indent="0" algn="r" rtl="1">
              <a:lnSpc>
                <a:spcPct val="150000"/>
              </a:lnSpc>
              <a:buNone/>
            </a:pPr>
            <a:r>
              <a:rPr lang="fa-IR" dirty="0">
                <a:cs typeface="B Koodak" panose="00000700000000000000" pitchFamily="2" charset="-78"/>
              </a:rPr>
              <a:t>2.اجاره متعادل برای هر مکانی به وسیله انتخاب کردن بالاترین مبلغی است که برای یک قطعه زمین پرداخت می شود.</a:t>
            </a:r>
            <a:endParaRPr lang="en-US" dirty="0">
              <a:cs typeface="B Koodak" panose="00000700000000000000" pitchFamily="2" charset="-78"/>
            </a:endParaRPr>
          </a:p>
          <a:p>
            <a:pPr marL="0" indent="0" algn="r" rtl="1">
              <a:lnSpc>
                <a:spcPct val="150000"/>
              </a:lnSpc>
              <a:buNone/>
            </a:pPr>
            <a:r>
              <a:rPr lang="fa-IR" dirty="0">
                <a:cs typeface="B Koodak" panose="00000700000000000000" pitchFamily="2" charset="-78"/>
              </a:rPr>
              <a:t>3.به دلیل اینکه هر قطعه زمین به بالاترین پرداخت کننده داده می شود منحنی های اجاره بهینه در اطراف مکان مرکزی دارای شیب بیشتری می باشد .</a:t>
            </a:r>
            <a:endParaRPr lang="en-US" dirty="0">
              <a:cs typeface="B Koodak" panose="00000700000000000000" pitchFamily="2" charset="-78"/>
            </a:endParaRPr>
          </a:p>
          <a:p>
            <a:pPr marL="0" indent="0" algn="r" rtl="1">
              <a:lnSpc>
                <a:spcPct val="150000"/>
              </a:lnSpc>
              <a:buNone/>
            </a:pPr>
            <a:r>
              <a:rPr lang="fa-IR" dirty="0">
                <a:cs typeface="B Koodak" panose="00000700000000000000" pitchFamily="2" charset="-78"/>
              </a:rPr>
              <a:t>4. از طریق یک مرحله رقابتی کاربری ها معین کننده ارزش ها می باشند.</a:t>
            </a:r>
            <a:endParaRPr lang="en-US" dirty="0">
              <a:cs typeface="B Koodak" panose="00000700000000000000" pitchFamily="2" charset="-78"/>
            </a:endParaRPr>
          </a:p>
          <a:p>
            <a:pPr marL="0" indent="0" algn="r" rtl="1">
              <a:lnSpc>
                <a:spcPct val="150000"/>
              </a:lnSpc>
              <a:buNone/>
            </a:pPr>
            <a:r>
              <a:rPr lang="fa-IR" dirty="0">
                <a:cs typeface="B Koodak" panose="00000700000000000000" pitchFamily="2" charset="-78"/>
              </a:rPr>
              <a:t>5. ارزش زمین هم تعیین کننده کاربری های زمین می باشد و اینکه افراد تا چه حد توانایی پرداخت برای زمین را دارند </a:t>
            </a:r>
            <a:endParaRPr lang="en-US" dirty="0">
              <a:cs typeface="B Koodak" panose="00000700000000000000" pitchFamily="2" charset="-78"/>
            </a:endParaRPr>
          </a:p>
        </p:txBody>
      </p:sp>
      <p:pic>
        <p:nvPicPr>
          <p:cNvPr id="4" name="Picture 3"/>
          <p:cNvPicPr>
            <a:picLocks noChangeAspect="1"/>
          </p:cNvPicPr>
          <p:nvPr/>
        </p:nvPicPr>
        <p:blipFill>
          <a:blip r:embed="rId2" cstate="email">
            <a:extLst>
              <a:ext uri="{BEBA8EAE-BF5A-486C-A8C5-ECC9F3942E4B}">
                <a14:imgProps xmlns:a14="http://schemas.microsoft.com/office/drawing/2010/main">
                  <a14:imgLayer r:embed="rId3">
                    <a14:imgEffect>
                      <a14:artisticPhotocopy/>
                    </a14:imgEffect>
                  </a14:imgLayer>
                </a14:imgProps>
              </a:ext>
              <a:ext uri="{28A0092B-C50C-407E-A947-70E740481C1C}">
                <a14:useLocalDpi xmlns:a14="http://schemas.microsoft.com/office/drawing/2010/main"/>
              </a:ext>
            </a:extLst>
          </a:blip>
          <a:stretch>
            <a:fillRect/>
          </a:stretch>
        </p:blipFill>
        <p:spPr>
          <a:xfrm>
            <a:off x="10085557" y="6124576"/>
            <a:ext cx="2011194" cy="643034"/>
          </a:xfrm>
          <a:prstGeom prst="rect">
            <a:avLst/>
          </a:prstGeom>
        </p:spPr>
      </p:pic>
    </p:spTree>
    <p:extLst>
      <p:ext uri="{BB962C8B-B14F-4D97-AF65-F5344CB8AC3E}">
        <p14:creationId xmlns:p14="http://schemas.microsoft.com/office/powerpoint/2010/main" val="3627079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1000"/>
                                        <p:tgtEl>
                                          <p:spTgt spid="3">
                                            <p:txEl>
                                              <p:pRg st="2" end="2"/>
                                            </p:txEl>
                                          </p:spTgt>
                                        </p:tgtEl>
                                      </p:cBhvr>
                                    </p:animEffect>
                                    <p:anim calcmode="lin" valueType="num">
                                      <p:cBhvr>
                                        <p:cTn id="27"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Effect transition="in" filter="fade">
                                      <p:cBhvr>
                                        <p:cTn id="33" dur="1000"/>
                                        <p:tgtEl>
                                          <p:spTgt spid="3">
                                            <p:txEl>
                                              <p:pRg st="3" end="3"/>
                                            </p:txEl>
                                          </p:spTgt>
                                        </p:tgtEl>
                                      </p:cBhvr>
                                    </p:animEffect>
                                    <p:anim calcmode="lin" valueType="num">
                                      <p:cBhvr>
                                        <p:cTn id="34"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3">
                                            <p:txEl>
                                              <p:pRg st="4" end="4"/>
                                            </p:txEl>
                                          </p:spTgt>
                                        </p:tgtEl>
                                        <p:attrNameLst>
                                          <p:attrName>style.visibility</p:attrName>
                                        </p:attrNameLst>
                                      </p:cBhvr>
                                      <p:to>
                                        <p:strVal val="visible"/>
                                      </p:to>
                                    </p:set>
                                    <p:animEffect transition="in" filter="fade">
                                      <p:cBhvr>
                                        <p:cTn id="40" dur="1000"/>
                                        <p:tgtEl>
                                          <p:spTgt spid="3">
                                            <p:txEl>
                                              <p:pRg st="4" end="4"/>
                                            </p:txEl>
                                          </p:spTgt>
                                        </p:tgtEl>
                                      </p:cBhvr>
                                    </p:animEffect>
                                    <p:anim calcmode="lin" valueType="num">
                                      <p:cBhvr>
                                        <p:cTn id="41"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2"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742682"/>
          </a:xfrm>
        </p:spPr>
        <p:txBody>
          <a:bodyPr>
            <a:normAutofit/>
          </a:bodyPr>
          <a:lstStyle/>
          <a:p>
            <a:pPr marL="571500" indent="-571500" algn="justLow" rtl="1">
              <a:buFont typeface="Wingdings" panose="05000000000000000000" pitchFamily="2" charset="2"/>
              <a:buChar char="q"/>
            </a:pPr>
            <a:r>
              <a:rPr lang="fa-IR" sz="2800" dirty="0" smtClean="0">
                <a:cs typeface="B Titr" panose="00000700000000000000" pitchFamily="2" charset="-78"/>
              </a:rPr>
              <a:t>منطقه بندی کاربری زمین </a:t>
            </a:r>
            <a:endParaRPr lang="en-US" sz="2800" dirty="0">
              <a:cs typeface="B Titr" panose="00000700000000000000" pitchFamily="2" charset="-78"/>
            </a:endParaRPr>
          </a:p>
        </p:txBody>
      </p:sp>
      <p:sp>
        <p:nvSpPr>
          <p:cNvPr id="3" name="Content Placeholder 2"/>
          <p:cNvSpPr>
            <a:spLocks noGrp="1"/>
          </p:cNvSpPr>
          <p:nvPr>
            <p:ph idx="1"/>
          </p:nvPr>
        </p:nvSpPr>
        <p:spPr>
          <a:xfrm>
            <a:off x="677334" y="1481071"/>
            <a:ext cx="8596668" cy="4560292"/>
          </a:xfrm>
        </p:spPr>
        <p:txBody>
          <a:bodyPr/>
          <a:lstStyle/>
          <a:p>
            <a:pPr algn="justLow" rtl="1">
              <a:lnSpc>
                <a:spcPct val="200000"/>
              </a:lnSpc>
            </a:pPr>
            <a:r>
              <a:rPr lang="fa-IR" dirty="0" smtClean="0">
                <a:cs typeface="B Koodak" panose="00000700000000000000" pitchFamily="2" charset="-78"/>
              </a:rPr>
              <a:t>منطقه بندی جامع کاربری زمین اولین مرتبه در شهر نیویورک در اوایل قرن نوزدهم شروع شد.</a:t>
            </a:r>
          </a:p>
          <a:p>
            <a:pPr algn="justLow" rtl="1">
              <a:lnSpc>
                <a:spcPct val="200000"/>
              </a:lnSpc>
            </a:pPr>
            <a:r>
              <a:rPr lang="fa-IR" dirty="0" smtClean="0">
                <a:cs typeface="B Koodak" panose="00000700000000000000" pitchFamily="2" charset="-78"/>
              </a:rPr>
              <a:t>در سال 1916،واحد قانون گذاری ایالت نیویورک اختیار را به شهر نیویورک داد و بعد از اولین مقررات جامع بندی در آمریکای شمالی به مرحله عمل گذاشته شد.</a:t>
            </a:r>
          </a:p>
          <a:p>
            <a:pPr algn="justLow" rtl="1">
              <a:lnSpc>
                <a:spcPct val="200000"/>
              </a:lnSpc>
            </a:pPr>
            <a:r>
              <a:rPr lang="fa-IR" dirty="0" smtClean="0">
                <a:cs typeface="B Koodak" panose="00000700000000000000" pitchFamily="2" charset="-78"/>
              </a:rPr>
              <a:t>این مقررات منطقه بندی این اجازه را دارد که نواحی خاصی برای انواع خاصی از کاربری تعیین شوند از قبیل کاربری صنعتی یا مسکونی،در حالی که قبل از سال 1916،کنترل کاربری زمین عمدتا به وسیله فعالیت های خصوصی مشخص شد.</a:t>
            </a:r>
            <a:endParaRPr lang="en-US" dirty="0">
              <a:cs typeface="B Koodak" panose="00000700000000000000" pitchFamily="2" charset="-78"/>
            </a:endParaRPr>
          </a:p>
        </p:txBody>
      </p:sp>
      <p:pic>
        <p:nvPicPr>
          <p:cNvPr id="4" name="Picture 3"/>
          <p:cNvPicPr>
            <a:picLocks noChangeAspect="1"/>
          </p:cNvPicPr>
          <p:nvPr/>
        </p:nvPicPr>
        <p:blipFill>
          <a:blip r:embed="rId2" cstate="email">
            <a:extLst>
              <a:ext uri="{BEBA8EAE-BF5A-486C-A8C5-ECC9F3942E4B}">
                <a14:imgProps xmlns:a14="http://schemas.microsoft.com/office/drawing/2010/main">
                  <a14:imgLayer r:embed="rId3">
                    <a14:imgEffect>
                      <a14:artisticPhotocopy/>
                    </a14:imgEffect>
                  </a14:imgLayer>
                </a14:imgProps>
              </a:ext>
              <a:ext uri="{28A0092B-C50C-407E-A947-70E740481C1C}">
                <a14:useLocalDpi xmlns:a14="http://schemas.microsoft.com/office/drawing/2010/main"/>
              </a:ext>
            </a:extLst>
          </a:blip>
          <a:stretch>
            <a:fillRect/>
          </a:stretch>
        </p:blipFill>
        <p:spPr>
          <a:xfrm>
            <a:off x="10085557" y="6124576"/>
            <a:ext cx="2011194" cy="643034"/>
          </a:xfrm>
          <a:prstGeom prst="rect">
            <a:avLst/>
          </a:prstGeom>
        </p:spPr>
      </p:pic>
    </p:spTree>
    <p:extLst>
      <p:ext uri="{BB962C8B-B14F-4D97-AF65-F5344CB8AC3E}">
        <p14:creationId xmlns:p14="http://schemas.microsoft.com/office/powerpoint/2010/main" val="164068524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571500" indent="-571500" algn="r" rtl="1">
              <a:buFont typeface="Wingdings" panose="05000000000000000000" pitchFamily="2" charset="2"/>
              <a:buChar char="q"/>
            </a:pPr>
            <a:r>
              <a:rPr lang="fa-IR" sz="2800" dirty="0" smtClean="0">
                <a:cs typeface="B Koodak" panose="00000700000000000000" pitchFamily="2" charset="-78"/>
              </a:rPr>
              <a:t>انتقادات وارد به منطقه بندی کاربری زمین</a:t>
            </a:r>
            <a:endParaRPr lang="en-US" sz="2800" dirty="0">
              <a:cs typeface="B Koodak" panose="00000700000000000000" pitchFamily="2" charset="-78"/>
            </a:endParaRPr>
          </a:p>
        </p:txBody>
      </p:sp>
      <p:sp>
        <p:nvSpPr>
          <p:cNvPr id="3" name="Content Placeholder 2"/>
          <p:cNvSpPr>
            <a:spLocks noGrp="1"/>
          </p:cNvSpPr>
          <p:nvPr>
            <p:ph idx="1"/>
          </p:nvPr>
        </p:nvSpPr>
        <p:spPr>
          <a:xfrm>
            <a:off x="677334" y="1481071"/>
            <a:ext cx="8596668" cy="4560292"/>
          </a:xfrm>
        </p:spPr>
        <p:txBody>
          <a:bodyPr/>
          <a:lstStyle/>
          <a:p>
            <a:pPr algn="justLow" rtl="1">
              <a:lnSpc>
                <a:spcPct val="200000"/>
              </a:lnSpc>
            </a:pPr>
            <a:r>
              <a:rPr lang="fa-IR" dirty="0" smtClean="0">
                <a:cs typeface="B Koodak" panose="00000700000000000000" pitchFamily="2" charset="-78"/>
              </a:rPr>
              <a:t>منطقه بندی  یک تقسیم بندی سخت از کاربری ها را ایجاد می کند که ممکن است در مقابل سلیقه ها و تقاضاهای مختلفی که در جامعه مدرن وجود دارد انعطاف پذیری نداشته باشد.</a:t>
            </a:r>
          </a:p>
          <a:p>
            <a:pPr algn="justLow" rtl="1">
              <a:lnSpc>
                <a:spcPct val="200000"/>
              </a:lnSpc>
            </a:pPr>
            <a:r>
              <a:rPr lang="fa-IR" dirty="0" smtClean="0">
                <a:cs typeface="B Koodak" panose="00000700000000000000" pitchFamily="2" charset="-78"/>
              </a:rPr>
              <a:t>منطقه بندی به طور کلی بر عملکرد برنامه ریزی غالب شده است .</a:t>
            </a:r>
          </a:p>
          <a:p>
            <a:pPr algn="justLow" rtl="1">
              <a:lnSpc>
                <a:spcPct val="200000"/>
              </a:lnSpc>
            </a:pPr>
            <a:r>
              <a:rPr lang="fa-IR" dirty="0" smtClean="0">
                <a:cs typeface="B Koodak" panose="00000700000000000000" pitchFamily="2" charset="-78"/>
              </a:rPr>
              <a:t>مقررات منطقه بندی معمولا وضعیت موجود را حفظ می کند و بنابراین،از ایجاد تغییر در سیستم کاربری زمین جلوگیری می کند.</a:t>
            </a:r>
          </a:p>
          <a:p>
            <a:pPr algn="justLow" rtl="1">
              <a:lnSpc>
                <a:spcPct val="200000"/>
              </a:lnSpc>
            </a:pPr>
            <a:r>
              <a:rPr lang="fa-IR" dirty="0" smtClean="0">
                <a:cs typeface="B Koodak" panose="00000700000000000000" pitchFamily="2" charset="-78"/>
              </a:rPr>
              <a:t>منطقه بندی می تواند تشویق کننده وضعیت های بازار انحصاری زمین در بازار زمین شهری باشد.</a:t>
            </a:r>
            <a:endParaRPr lang="en-US" dirty="0">
              <a:cs typeface="B Koodak" panose="00000700000000000000" pitchFamily="2" charset="-78"/>
            </a:endParaRPr>
          </a:p>
        </p:txBody>
      </p:sp>
      <p:pic>
        <p:nvPicPr>
          <p:cNvPr id="4" name="Picture 3"/>
          <p:cNvPicPr>
            <a:picLocks noChangeAspect="1"/>
          </p:cNvPicPr>
          <p:nvPr/>
        </p:nvPicPr>
        <p:blipFill>
          <a:blip r:embed="rId2" cstate="email">
            <a:extLst>
              <a:ext uri="{BEBA8EAE-BF5A-486C-A8C5-ECC9F3942E4B}">
                <a14:imgProps xmlns:a14="http://schemas.microsoft.com/office/drawing/2010/main">
                  <a14:imgLayer r:embed="rId3">
                    <a14:imgEffect>
                      <a14:artisticPhotocopy/>
                    </a14:imgEffect>
                  </a14:imgLayer>
                </a14:imgProps>
              </a:ext>
              <a:ext uri="{28A0092B-C50C-407E-A947-70E740481C1C}">
                <a14:useLocalDpi xmlns:a14="http://schemas.microsoft.com/office/drawing/2010/main"/>
              </a:ext>
            </a:extLst>
          </a:blip>
          <a:stretch>
            <a:fillRect/>
          </a:stretch>
        </p:blipFill>
        <p:spPr>
          <a:xfrm>
            <a:off x="10085557" y="6124576"/>
            <a:ext cx="2011194" cy="643034"/>
          </a:xfrm>
          <a:prstGeom prst="rect">
            <a:avLst/>
          </a:prstGeom>
        </p:spPr>
      </p:pic>
    </p:spTree>
    <p:extLst>
      <p:ext uri="{BB962C8B-B14F-4D97-AF65-F5344CB8AC3E}">
        <p14:creationId xmlns:p14="http://schemas.microsoft.com/office/powerpoint/2010/main" val="528334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additive="base">
                                        <p:cTn id="30"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480811"/>
            <a:ext cx="8596668" cy="665408"/>
          </a:xfrm>
        </p:spPr>
        <p:txBody>
          <a:bodyPr>
            <a:normAutofit/>
          </a:bodyPr>
          <a:lstStyle/>
          <a:p>
            <a:pPr marL="571500" indent="-571500" algn="r" rtl="1">
              <a:buFont typeface="Wingdings" panose="05000000000000000000" pitchFamily="2" charset="2"/>
              <a:buChar char="q"/>
            </a:pPr>
            <a:r>
              <a:rPr lang="fa-IR" sz="2800" dirty="0" smtClean="0">
                <a:cs typeface="B Koodak" panose="00000700000000000000" pitchFamily="2" charset="-78"/>
              </a:rPr>
              <a:t>اقتصاد نئوکلاسیک </a:t>
            </a:r>
            <a:endParaRPr lang="en-US" sz="2800" dirty="0">
              <a:cs typeface="B Koodak" panose="00000700000000000000" pitchFamily="2" charset="-78"/>
            </a:endParaRPr>
          </a:p>
        </p:txBody>
      </p:sp>
      <p:sp>
        <p:nvSpPr>
          <p:cNvPr id="3" name="Content Placeholder 2"/>
          <p:cNvSpPr>
            <a:spLocks noGrp="1"/>
          </p:cNvSpPr>
          <p:nvPr>
            <p:ph idx="1"/>
          </p:nvPr>
        </p:nvSpPr>
        <p:spPr>
          <a:xfrm>
            <a:off x="502276" y="1403797"/>
            <a:ext cx="8771726" cy="5177307"/>
          </a:xfrm>
        </p:spPr>
        <p:txBody>
          <a:bodyPr/>
          <a:lstStyle/>
          <a:p>
            <a:pPr algn="justLow" rtl="1"/>
            <a:r>
              <a:rPr lang="fa-IR" sz="1900" b="1" dirty="0" smtClean="0">
                <a:cs typeface="B Koodak" panose="00000700000000000000" pitchFamily="2" charset="-78"/>
              </a:rPr>
              <a:t>اقتصاد نئوکلاسیک دارای چهار فرضیه اصلی می باشد :</a:t>
            </a:r>
          </a:p>
          <a:p>
            <a:pPr algn="justLow" rtl="1">
              <a:lnSpc>
                <a:spcPct val="250000"/>
              </a:lnSpc>
              <a:buFont typeface="+mj-lt"/>
              <a:buAutoNum type="arabicPeriod"/>
            </a:pPr>
            <a:r>
              <a:rPr lang="fa-IR" dirty="0" smtClean="0">
                <a:cs typeface="B Koodak" panose="00000700000000000000" pitchFamily="2" charset="-78"/>
              </a:rPr>
              <a:t>اینکه همه خانوارها و شرکت ها اطلاعات عالی در مورد وضعیت بازار دارند.</a:t>
            </a:r>
          </a:p>
          <a:p>
            <a:pPr algn="justLow" rtl="1">
              <a:lnSpc>
                <a:spcPct val="250000"/>
              </a:lnSpc>
              <a:buFont typeface="+mj-lt"/>
              <a:buAutoNum type="arabicPeriod"/>
            </a:pPr>
            <a:r>
              <a:rPr lang="fa-IR" dirty="0" smtClean="0">
                <a:cs typeface="B Koodak" panose="00000700000000000000" pitchFamily="2" charset="-78"/>
              </a:rPr>
              <a:t>در زمینه و متن این اطلاعات عالی ،همه خانوارها سعی می کنند ماکزیمم سود را ببرند.</a:t>
            </a:r>
          </a:p>
          <a:p>
            <a:pPr algn="justLow" rtl="1">
              <a:lnSpc>
                <a:spcPct val="250000"/>
              </a:lnSpc>
              <a:buFont typeface="+mj-lt"/>
              <a:buAutoNum type="arabicPeriod"/>
            </a:pPr>
            <a:r>
              <a:rPr lang="fa-IR" dirty="0" smtClean="0">
                <a:cs typeface="B Koodak" panose="00000700000000000000" pitchFamily="2" charset="-78"/>
              </a:rPr>
              <a:t>تولید کالاها و خدمات خاص انعکاس مستقیمی از ارجحیت های مصرف کننده است.</a:t>
            </a:r>
          </a:p>
          <a:p>
            <a:pPr algn="justLow" rtl="1">
              <a:lnSpc>
                <a:spcPct val="250000"/>
              </a:lnSpc>
              <a:buFont typeface="+mj-lt"/>
              <a:buAutoNum type="arabicPeriod"/>
            </a:pPr>
            <a:r>
              <a:rPr lang="fa-IR" dirty="0" smtClean="0">
                <a:cs typeface="B Koodak" panose="00000700000000000000" pitchFamily="2" charset="-78"/>
              </a:rPr>
              <a:t>عوامل تولید،زمین،کارگر و سرمایه به جای یکدیگر قابل مبادله و تعدیل هستند.</a:t>
            </a:r>
          </a:p>
          <a:p>
            <a:pPr algn="r" rtl="1">
              <a:lnSpc>
                <a:spcPct val="150000"/>
              </a:lnSpc>
              <a:buFont typeface="+mj-lt"/>
              <a:buAutoNum type="arabicPeriod"/>
            </a:pPr>
            <a:endParaRPr lang="en-US" dirty="0">
              <a:cs typeface="B Koodak" panose="00000700000000000000" pitchFamily="2" charset="-78"/>
            </a:endParaRPr>
          </a:p>
        </p:txBody>
      </p:sp>
      <p:pic>
        <p:nvPicPr>
          <p:cNvPr id="4" name="Picture 3"/>
          <p:cNvPicPr>
            <a:picLocks noChangeAspect="1"/>
          </p:cNvPicPr>
          <p:nvPr/>
        </p:nvPicPr>
        <p:blipFill>
          <a:blip r:embed="rId2" cstate="email">
            <a:extLst>
              <a:ext uri="{BEBA8EAE-BF5A-486C-A8C5-ECC9F3942E4B}">
                <a14:imgProps xmlns:a14="http://schemas.microsoft.com/office/drawing/2010/main">
                  <a14:imgLayer r:embed="rId3">
                    <a14:imgEffect>
                      <a14:artisticPhotocopy/>
                    </a14:imgEffect>
                  </a14:imgLayer>
                </a14:imgProps>
              </a:ext>
              <a:ext uri="{28A0092B-C50C-407E-A947-70E740481C1C}">
                <a14:useLocalDpi xmlns:a14="http://schemas.microsoft.com/office/drawing/2010/main"/>
              </a:ext>
            </a:extLst>
          </a:blip>
          <a:stretch>
            <a:fillRect/>
          </a:stretch>
        </p:blipFill>
        <p:spPr>
          <a:xfrm>
            <a:off x="10085557" y="6124576"/>
            <a:ext cx="2011194" cy="643034"/>
          </a:xfrm>
          <a:prstGeom prst="rect">
            <a:avLst/>
          </a:prstGeom>
        </p:spPr>
      </p:pic>
    </p:spTree>
    <p:extLst>
      <p:ext uri="{BB962C8B-B14F-4D97-AF65-F5344CB8AC3E}">
        <p14:creationId xmlns:p14="http://schemas.microsoft.com/office/powerpoint/2010/main" val="3042268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additive="base">
                                        <p:cTn id="30"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 calcmode="lin" valueType="num">
                                      <p:cBhvr additive="base">
                                        <p:cTn id="36"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352023"/>
            <a:ext cx="8506516" cy="660400"/>
          </a:xfrm>
        </p:spPr>
        <p:txBody>
          <a:bodyPr>
            <a:normAutofit/>
          </a:bodyPr>
          <a:lstStyle/>
          <a:p>
            <a:pPr marL="571500" indent="-571500" algn="justLow" rtl="1">
              <a:buFont typeface="Wingdings" panose="05000000000000000000" pitchFamily="2" charset="2"/>
              <a:buChar char="q"/>
            </a:pPr>
            <a:r>
              <a:rPr lang="fa-IR" sz="3000" b="1" dirty="0" smtClean="0">
                <a:cs typeface="B Koodak" panose="00000700000000000000" pitchFamily="2" charset="-78"/>
              </a:rPr>
              <a:t>انتقادات وارد بر تئوری نئوکلاسیک </a:t>
            </a:r>
            <a:endParaRPr lang="en-US" sz="3000" b="1" dirty="0">
              <a:cs typeface="B Koodak" panose="00000700000000000000" pitchFamily="2" charset="-78"/>
            </a:endParaRPr>
          </a:p>
        </p:txBody>
      </p:sp>
      <p:sp>
        <p:nvSpPr>
          <p:cNvPr id="3" name="Content Placeholder 2"/>
          <p:cNvSpPr>
            <a:spLocks noGrp="1"/>
          </p:cNvSpPr>
          <p:nvPr>
            <p:ph idx="1"/>
          </p:nvPr>
        </p:nvSpPr>
        <p:spPr>
          <a:xfrm>
            <a:off x="587182" y="1012423"/>
            <a:ext cx="8596668" cy="5151549"/>
          </a:xfrm>
        </p:spPr>
        <p:txBody>
          <a:bodyPr/>
          <a:lstStyle/>
          <a:p>
            <a:pPr algn="justLow" rtl="1">
              <a:lnSpc>
                <a:spcPct val="150000"/>
              </a:lnSpc>
              <a:buFont typeface="+mj-lt"/>
              <a:buAutoNum type="arabicPeriod"/>
            </a:pPr>
            <a:r>
              <a:rPr lang="fa-IR" dirty="0" smtClean="0">
                <a:cs typeface="B Koodak" panose="00000700000000000000" pitchFamily="2" charset="-78"/>
              </a:rPr>
              <a:t>خریداران و فروشندگان در بازار زمین شهری واقعا اطلاعات عالی ندارند.همچنین،ظهور اتحادیه های ثروتمند و افزایش دخالت دولت های شهری،سایه شک جدید بر بازار آزاد زمین می اندازد.</a:t>
            </a:r>
          </a:p>
          <a:p>
            <a:pPr algn="justLow" rtl="1">
              <a:lnSpc>
                <a:spcPct val="150000"/>
              </a:lnSpc>
              <a:buFont typeface="+mj-lt"/>
              <a:buAutoNum type="arabicPeriod"/>
            </a:pPr>
            <a:r>
              <a:rPr lang="fa-IR" dirty="0" smtClean="0">
                <a:cs typeface="B Koodak" panose="00000700000000000000" pitchFamily="2" charset="-78"/>
              </a:rPr>
              <a:t>اطلاعات کمی وجود دارد در مورد اینکه چگونه خانوارها بین هزینه کردن برای مسکن،هزینه های سفر و دیگر اقلام بودجه خانواده تصمیم می گیرند.</a:t>
            </a:r>
          </a:p>
          <a:p>
            <a:pPr algn="justLow" rtl="1">
              <a:lnSpc>
                <a:spcPct val="150000"/>
              </a:lnSpc>
              <a:buFont typeface="+mj-lt"/>
              <a:buAutoNum type="arabicPeriod"/>
            </a:pPr>
            <a:r>
              <a:rPr lang="fa-IR" dirty="0" smtClean="0">
                <a:cs typeface="B Koodak" panose="00000700000000000000" pitchFamily="2" charset="-78"/>
              </a:rPr>
              <a:t>ره یافت آلنسو،بعد عرضه معادل را نادیده می گیرد، در حالی که اتوماتیک ساختار تقاضا را دنبال می کند.</a:t>
            </a:r>
          </a:p>
          <a:p>
            <a:pPr algn="justLow" rtl="1">
              <a:lnSpc>
                <a:spcPct val="150000"/>
              </a:lnSpc>
              <a:buFont typeface="+mj-lt"/>
              <a:buAutoNum type="arabicPeriod"/>
            </a:pPr>
            <a:r>
              <a:rPr lang="fa-IR" dirty="0" smtClean="0">
                <a:cs typeface="B Koodak" panose="00000700000000000000" pitchFamily="2" charset="-78"/>
              </a:rPr>
              <a:t>مدل های نئوکلاسیک ماهیت ضد تاریخی دارند و بیشتر بر ماندگاری فکر می کنند و گذشته که ممکن است بعضی از شرایط را زیر سطح بهینه نگه دارد،مورد توجه قرار نمی دهند.چنین مدل هایی فرآیند تغییرات تاریخی را مورد توجه قرار نمی دهند و به این موضوع توجه نمی دهند که شرایط شهری چگونه به وضعیت کنونی رسیده است.</a:t>
            </a:r>
          </a:p>
          <a:p>
            <a:pPr algn="justLow" rtl="1">
              <a:lnSpc>
                <a:spcPct val="150000"/>
              </a:lnSpc>
              <a:buFont typeface="+mj-lt"/>
              <a:buAutoNum type="arabicPeriod"/>
            </a:pPr>
            <a:r>
              <a:rPr lang="fa-IR" dirty="0" smtClean="0">
                <a:cs typeface="B Koodak" panose="00000700000000000000" pitchFamily="2" charset="-78"/>
              </a:rPr>
              <a:t>پارادایم نئوکلاسیک عوامل تولید از قبیل کارگر و سرمایه را مورد توجه زیاد قرار نمی دهد و تکنولوژی را قابل جایگزین نیروی کاری می بیند و فرض می کند که از نظر سیاسی خنثی می باشند.</a:t>
            </a:r>
          </a:p>
          <a:p>
            <a:pPr algn="justLow" rtl="1">
              <a:lnSpc>
                <a:spcPct val="150000"/>
              </a:lnSpc>
              <a:buFont typeface="+mj-lt"/>
              <a:buAutoNum type="arabicPeriod"/>
            </a:pPr>
            <a:endParaRPr lang="en-US" dirty="0">
              <a:cs typeface="B Koodak" panose="00000700000000000000" pitchFamily="2" charset="-78"/>
            </a:endParaRPr>
          </a:p>
        </p:txBody>
      </p:sp>
      <p:pic>
        <p:nvPicPr>
          <p:cNvPr id="4" name="Picture 3"/>
          <p:cNvPicPr>
            <a:picLocks noChangeAspect="1"/>
          </p:cNvPicPr>
          <p:nvPr/>
        </p:nvPicPr>
        <p:blipFill>
          <a:blip r:embed="rId2" cstate="email">
            <a:extLst>
              <a:ext uri="{BEBA8EAE-BF5A-486C-A8C5-ECC9F3942E4B}">
                <a14:imgProps xmlns:a14="http://schemas.microsoft.com/office/drawing/2010/main">
                  <a14:imgLayer r:embed="rId3">
                    <a14:imgEffect>
                      <a14:artisticPhotocopy/>
                    </a14:imgEffect>
                  </a14:imgLayer>
                </a14:imgProps>
              </a:ext>
              <a:ext uri="{28A0092B-C50C-407E-A947-70E740481C1C}">
                <a14:useLocalDpi xmlns:a14="http://schemas.microsoft.com/office/drawing/2010/main"/>
              </a:ext>
            </a:extLst>
          </a:blip>
          <a:stretch>
            <a:fillRect/>
          </a:stretch>
        </p:blipFill>
        <p:spPr>
          <a:xfrm>
            <a:off x="10085557" y="6124576"/>
            <a:ext cx="2011194" cy="643034"/>
          </a:xfrm>
          <a:prstGeom prst="rect">
            <a:avLst/>
          </a:prstGeom>
        </p:spPr>
      </p:pic>
    </p:spTree>
    <p:extLst>
      <p:ext uri="{BB962C8B-B14F-4D97-AF65-F5344CB8AC3E}">
        <p14:creationId xmlns:p14="http://schemas.microsoft.com/office/powerpoint/2010/main" val="982512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26546" y="580687"/>
            <a:ext cx="4547456" cy="549499"/>
          </a:xfrm>
        </p:spPr>
        <p:txBody>
          <a:bodyPr>
            <a:normAutofit/>
          </a:bodyPr>
          <a:lstStyle/>
          <a:p>
            <a:pPr marL="742950" indent="-742950" algn="r" rtl="1">
              <a:buFont typeface="Wingdings" panose="05000000000000000000" pitchFamily="2" charset="2"/>
              <a:buChar char="q"/>
            </a:pPr>
            <a:r>
              <a:rPr lang="fa-IR" sz="3000" dirty="0" smtClean="0">
                <a:cs typeface="B Koodak" panose="00000700000000000000" pitchFamily="2" charset="-78"/>
              </a:rPr>
              <a:t>گسترش بی رویه شهری </a:t>
            </a:r>
            <a:endParaRPr lang="en-US" sz="3000" dirty="0">
              <a:cs typeface="B Koodak" panose="00000700000000000000" pitchFamily="2" charset="-78"/>
            </a:endParaRPr>
          </a:p>
        </p:txBody>
      </p:sp>
      <p:sp>
        <p:nvSpPr>
          <p:cNvPr id="3" name="Content Placeholder 2"/>
          <p:cNvSpPr>
            <a:spLocks noGrp="1"/>
          </p:cNvSpPr>
          <p:nvPr>
            <p:ph idx="1"/>
          </p:nvPr>
        </p:nvSpPr>
        <p:spPr>
          <a:xfrm>
            <a:off x="677334" y="1481071"/>
            <a:ext cx="8596668" cy="5088325"/>
          </a:xfrm>
        </p:spPr>
        <p:txBody>
          <a:bodyPr/>
          <a:lstStyle/>
          <a:p>
            <a:pPr algn="justLow" rtl="1">
              <a:lnSpc>
                <a:spcPct val="150000"/>
              </a:lnSpc>
            </a:pPr>
            <a:r>
              <a:rPr lang="fa-IR" dirty="0" smtClean="0">
                <a:cs typeface="B Koodak" panose="00000700000000000000" pitchFamily="2" charset="-78"/>
              </a:rPr>
              <a:t>پدیده گسترش بی رویه شهری یکی از مشکلات اصلی است که در رابطه با استفاده از کیفیت زمین در زمان معاصر وجود دارد و این مشکل می تواند به صورت سودمندی در متن تئوری کاربری زمین شهری و ارزش زمین شهری مورد تجزیه و تحلیل قرار گیرد.</a:t>
            </a:r>
          </a:p>
          <a:p>
            <a:pPr marL="0" indent="0" algn="justLow" rtl="1">
              <a:buNone/>
            </a:pPr>
            <a:endParaRPr lang="en-US" dirty="0">
              <a:cs typeface="B Koodak" panose="00000700000000000000" pitchFamily="2" charset="-78"/>
            </a:endParaRPr>
          </a:p>
        </p:txBody>
      </p:sp>
      <p:pic>
        <p:nvPicPr>
          <p:cNvPr id="5" name="Picture 4"/>
          <p:cNvPicPr>
            <a:picLocks noChangeAspect="1"/>
          </p:cNvPicPr>
          <p:nvPr/>
        </p:nvPicPr>
        <p:blipFill>
          <a:blip r:embed="rId2" cstate="email">
            <a:biLevel thresh="50000"/>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tretch>
            <a:fillRect/>
          </a:stretch>
        </p:blipFill>
        <p:spPr>
          <a:xfrm>
            <a:off x="2632362" y="3243200"/>
            <a:ext cx="4686612" cy="2717164"/>
          </a:xfrm>
          <a:prstGeom prst="rect">
            <a:avLst/>
          </a:prstGeom>
          <a:ln>
            <a:noFill/>
          </a:ln>
          <a:effectLst>
            <a:outerShdw blurRad="292100" dist="139700" dir="2700000" algn="tl" rotWithShape="0">
              <a:srgbClr val="333333">
                <a:alpha val="65000"/>
              </a:srgbClr>
            </a:outerShdw>
          </a:effectLst>
        </p:spPr>
      </p:pic>
      <p:pic>
        <p:nvPicPr>
          <p:cNvPr id="6" name="Picture 5"/>
          <p:cNvPicPr>
            <a:picLocks noChangeAspect="1"/>
          </p:cNvPicPr>
          <p:nvPr/>
        </p:nvPicPr>
        <p:blipFill>
          <a:blip r:embed="rId4" cstate="email">
            <a:extLst>
              <a:ext uri="{BEBA8EAE-BF5A-486C-A8C5-ECC9F3942E4B}">
                <a14:imgProps xmlns:a14="http://schemas.microsoft.com/office/drawing/2010/main">
                  <a14:imgLayer r:embed="rId5">
                    <a14:imgEffect>
                      <a14:artisticPhotocopy/>
                    </a14:imgEffect>
                  </a14:imgLayer>
                </a14:imgProps>
              </a:ext>
              <a:ext uri="{28A0092B-C50C-407E-A947-70E740481C1C}">
                <a14:useLocalDpi xmlns:a14="http://schemas.microsoft.com/office/drawing/2010/main"/>
              </a:ext>
            </a:extLst>
          </a:blip>
          <a:stretch>
            <a:fillRect/>
          </a:stretch>
        </p:blipFill>
        <p:spPr>
          <a:xfrm>
            <a:off x="10085557" y="6124576"/>
            <a:ext cx="2011194" cy="643034"/>
          </a:xfrm>
          <a:prstGeom prst="rect">
            <a:avLst/>
          </a:prstGeom>
        </p:spPr>
      </p:pic>
    </p:spTree>
    <p:extLst>
      <p:ext uri="{BB962C8B-B14F-4D97-AF65-F5344CB8AC3E}">
        <p14:creationId xmlns:p14="http://schemas.microsoft.com/office/powerpoint/2010/main" val="487553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3"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4"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5" dur="1000"/>
                                        <p:tgtEl>
                                          <p:spTgt spid="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22738" y="467932"/>
            <a:ext cx="7651264" cy="716924"/>
          </a:xfrm>
        </p:spPr>
        <p:txBody>
          <a:bodyPr>
            <a:normAutofit/>
          </a:bodyPr>
          <a:lstStyle/>
          <a:p>
            <a:pPr marL="457200" indent="-457200" algn="justLow" rtl="1">
              <a:buFont typeface="Wingdings" panose="05000000000000000000" pitchFamily="2" charset="2"/>
              <a:buChar char="q"/>
            </a:pPr>
            <a:r>
              <a:rPr lang="fa-IR" sz="3000" dirty="0" smtClean="0">
                <a:cs typeface="B Koodak" panose="00000700000000000000" pitchFamily="2" charset="-78"/>
              </a:rPr>
              <a:t>علل به وجود آمدن گسترش بی رویه شهری</a:t>
            </a:r>
            <a:endParaRPr lang="en-US" sz="3000" dirty="0">
              <a:cs typeface="B Koodak" panose="00000700000000000000" pitchFamily="2" charset="-78"/>
            </a:endParaRPr>
          </a:p>
        </p:txBody>
      </p:sp>
      <p:sp>
        <p:nvSpPr>
          <p:cNvPr id="3" name="Content Placeholder 2"/>
          <p:cNvSpPr>
            <a:spLocks noGrp="1"/>
          </p:cNvSpPr>
          <p:nvPr>
            <p:ph idx="1"/>
          </p:nvPr>
        </p:nvSpPr>
        <p:spPr>
          <a:xfrm>
            <a:off x="540913" y="1184857"/>
            <a:ext cx="8733089" cy="5048518"/>
          </a:xfrm>
        </p:spPr>
        <p:txBody>
          <a:bodyPr>
            <a:normAutofit/>
          </a:bodyPr>
          <a:lstStyle/>
          <a:p>
            <a:pPr algn="justLow" rtl="1">
              <a:lnSpc>
                <a:spcPct val="150000"/>
              </a:lnSpc>
              <a:buFont typeface="Wingdings" panose="05000000000000000000" pitchFamily="2" charset="2"/>
              <a:buChar char="Ø"/>
            </a:pPr>
            <a:r>
              <a:rPr lang="fa-IR" dirty="0" smtClean="0">
                <a:cs typeface="B Koodak" panose="00000700000000000000" pitchFamily="2" charset="-78"/>
              </a:rPr>
              <a:t>عوامل مختلفی سبب به وجود آمدن گسترش بی رویه شهری می باشند؛شاید واضح ترین آن پاسخ به «وضعیت فیزیکی» اطراف یک شهر است.کوهستان ها،رودخانه ها و جنگل ها سبب می شوند توسعه شهری پیوسته نباشد.</a:t>
            </a:r>
          </a:p>
          <a:p>
            <a:pPr algn="justLow" rtl="1">
              <a:lnSpc>
                <a:spcPct val="150000"/>
              </a:lnSpc>
              <a:buFont typeface="Wingdings" panose="05000000000000000000" pitchFamily="2" charset="2"/>
              <a:buChar char="Ø"/>
            </a:pPr>
            <a:r>
              <a:rPr lang="fa-IR" dirty="0" smtClean="0">
                <a:cs typeface="B Koodak" panose="00000700000000000000" pitchFamily="2" charset="-78"/>
              </a:rPr>
              <a:t>توسعه جهشی،مخصوصا در ارتباط با «توسعه دهندگان خصوصی زمین» به وجود می آید.هر چه تعداد شرکت های ساخت و ساز کننده مستقل در یک ناحیه بیشتر باشد،تعداد پروژه های قطعه قطعه بیشتر است.</a:t>
            </a:r>
          </a:p>
          <a:p>
            <a:pPr algn="justLow" rtl="1">
              <a:lnSpc>
                <a:spcPct val="150000"/>
              </a:lnSpc>
              <a:buFont typeface="Wingdings" panose="05000000000000000000" pitchFamily="2" charset="2"/>
              <a:buChar char="Ø"/>
            </a:pPr>
            <a:r>
              <a:rPr lang="fa-IR" dirty="0" smtClean="0">
                <a:cs typeface="B Koodak" panose="00000700000000000000" pitchFamily="2" charset="-78"/>
              </a:rPr>
              <a:t>فرآیند «بورس بازی زمین» هم برای ایجاد پدیده گسترش بی رویه شهری مهم شناخته شده است.بورس بازی زمین سبب می شود در بخش هایی از شهر توسعه اتفاق نیفتد،در حالی که در بعضی بخش ها زمین زودرس مورد استفاده قرار بگیرد.</a:t>
            </a:r>
          </a:p>
          <a:p>
            <a:pPr algn="justLow" rtl="1">
              <a:lnSpc>
                <a:spcPct val="150000"/>
              </a:lnSpc>
              <a:buFont typeface="Wingdings" panose="05000000000000000000" pitchFamily="2" charset="2"/>
              <a:buChar char="Ø"/>
            </a:pPr>
            <a:r>
              <a:rPr lang="fa-IR" dirty="0" smtClean="0">
                <a:cs typeface="B Koodak" panose="00000700000000000000" pitchFamily="2" charset="-78"/>
              </a:rPr>
              <a:t>معمولا سرمایه گذاران زمین را می خرند،آن را نگاه می دارند تا ارزش آن زیاد شود و بعد آن را زمانی می فروشند که ارزش آن افزوده شده است.</a:t>
            </a:r>
          </a:p>
        </p:txBody>
      </p:sp>
      <p:pic>
        <p:nvPicPr>
          <p:cNvPr id="4" name="Picture 3"/>
          <p:cNvPicPr>
            <a:picLocks noChangeAspect="1"/>
          </p:cNvPicPr>
          <p:nvPr/>
        </p:nvPicPr>
        <p:blipFill>
          <a:blip r:embed="rId2" cstate="email">
            <a:extLst>
              <a:ext uri="{BEBA8EAE-BF5A-486C-A8C5-ECC9F3942E4B}">
                <a14:imgProps xmlns:a14="http://schemas.microsoft.com/office/drawing/2010/main">
                  <a14:imgLayer r:embed="rId3">
                    <a14:imgEffect>
                      <a14:artisticPhotocopy/>
                    </a14:imgEffect>
                  </a14:imgLayer>
                </a14:imgProps>
              </a:ext>
              <a:ext uri="{28A0092B-C50C-407E-A947-70E740481C1C}">
                <a14:useLocalDpi xmlns:a14="http://schemas.microsoft.com/office/drawing/2010/main"/>
              </a:ext>
            </a:extLst>
          </a:blip>
          <a:stretch>
            <a:fillRect/>
          </a:stretch>
        </p:blipFill>
        <p:spPr>
          <a:xfrm>
            <a:off x="10085557" y="6124576"/>
            <a:ext cx="2011194" cy="643034"/>
          </a:xfrm>
          <a:prstGeom prst="rect">
            <a:avLst/>
          </a:prstGeom>
        </p:spPr>
      </p:pic>
    </p:spTree>
    <p:extLst>
      <p:ext uri="{BB962C8B-B14F-4D97-AF65-F5344CB8AC3E}">
        <p14:creationId xmlns:p14="http://schemas.microsoft.com/office/powerpoint/2010/main" val="3530259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fade">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500"/>
                                        <p:tgtEl>
                                          <p:spTgt spid="3">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fade">
                                      <p:cBhvr>
                                        <p:cTn id="26"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79549" y="669702"/>
            <a:ext cx="8783392" cy="5808371"/>
          </a:xfrm>
        </p:spPr>
        <p:txBody>
          <a:bodyPr/>
          <a:lstStyle/>
          <a:p>
            <a:pPr algn="just" rtl="1">
              <a:lnSpc>
                <a:spcPct val="200000"/>
              </a:lnSpc>
              <a:buFont typeface="Wingdings" panose="05000000000000000000" pitchFamily="2" charset="2"/>
              <a:buChar char="Ø"/>
            </a:pPr>
            <a:r>
              <a:rPr lang="fa-IR" dirty="0">
                <a:cs typeface="B Koodak" panose="00000700000000000000" pitchFamily="2" charset="-78"/>
              </a:rPr>
              <a:t>قوانین مالیاتی سبب شود توسعه ناپیوسته شهری تشویق شود.حاشیه شهرها که دارای مالیات کمتری </a:t>
            </a:r>
            <a:r>
              <a:rPr lang="fa-IR" dirty="0" smtClean="0">
                <a:cs typeface="B Koodak" panose="00000700000000000000" pitchFamily="2" charset="-78"/>
              </a:rPr>
              <a:t>می </a:t>
            </a:r>
            <a:r>
              <a:rPr lang="fa-IR" dirty="0">
                <a:cs typeface="B Koodak" panose="00000700000000000000" pitchFamily="2" charset="-78"/>
              </a:rPr>
              <a:t>باشند،سریع تر توسعه می یابند.</a:t>
            </a:r>
          </a:p>
          <a:p>
            <a:pPr algn="just" rtl="1">
              <a:lnSpc>
                <a:spcPct val="200000"/>
              </a:lnSpc>
              <a:buFont typeface="Wingdings" panose="05000000000000000000" pitchFamily="2" charset="2"/>
              <a:buChar char="Ø"/>
            </a:pPr>
            <a:r>
              <a:rPr lang="fa-IR" dirty="0">
                <a:cs typeface="B Koodak" panose="00000700000000000000" pitchFamily="2" charset="-78"/>
              </a:rPr>
              <a:t>نهایتا مسیر های حمل و نقل به عنوان کاتالیزور برای گسترش بی رویه شهری عمل می کنند و از نظر تاریخی،قطار و خطوط اتوبوس مسئول توسعه نواری در حاشیه روستا شهری می باشند</a:t>
            </a:r>
            <a:r>
              <a:rPr lang="fa-IR" dirty="0" smtClean="0">
                <a:cs typeface="B Koodak" panose="00000700000000000000" pitchFamily="2" charset="-78"/>
              </a:rPr>
              <a:t>.</a:t>
            </a:r>
          </a:p>
          <a:p>
            <a:pPr marL="0" indent="0" algn="just" rtl="1">
              <a:lnSpc>
                <a:spcPct val="150000"/>
              </a:lnSpc>
              <a:buNone/>
            </a:pPr>
            <a:endParaRPr lang="en-US" dirty="0">
              <a:cs typeface="B Koodak" panose="00000700000000000000" pitchFamily="2" charset="-78"/>
            </a:endParaRPr>
          </a:p>
          <a:p>
            <a:endParaRPr lang="en-US" dirty="0"/>
          </a:p>
        </p:txBody>
      </p:sp>
      <p:pic>
        <p:nvPicPr>
          <p:cNvPr id="4" name="Picture 3"/>
          <p:cNvPicPr>
            <a:picLocks noChangeAspect="1"/>
          </p:cNvPicPr>
          <p:nvPr/>
        </p:nvPicPr>
        <p:blipFill>
          <a:blip r:embed="rId2" cstate="email">
            <a:biLevel thresh="50000"/>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tretch>
            <a:fillRect/>
          </a:stretch>
        </p:blipFill>
        <p:spPr>
          <a:xfrm>
            <a:off x="1041389" y="3573887"/>
            <a:ext cx="5538128" cy="2654219"/>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5" name="Picture 4"/>
          <p:cNvPicPr>
            <a:picLocks noChangeAspect="1"/>
          </p:cNvPicPr>
          <p:nvPr/>
        </p:nvPicPr>
        <p:blipFill>
          <a:blip r:embed="rId4" cstate="email">
            <a:extLst>
              <a:ext uri="{BEBA8EAE-BF5A-486C-A8C5-ECC9F3942E4B}">
                <a14:imgProps xmlns:a14="http://schemas.microsoft.com/office/drawing/2010/main">
                  <a14:imgLayer r:embed="rId5">
                    <a14:imgEffect>
                      <a14:artisticPhotocopy/>
                    </a14:imgEffect>
                  </a14:imgLayer>
                </a14:imgProps>
              </a:ext>
              <a:ext uri="{28A0092B-C50C-407E-A947-70E740481C1C}">
                <a14:useLocalDpi xmlns:a14="http://schemas.microsoft.com/office/drawing/2010/main"/>
              </a:ext>
            </a:extLst>
          </a:blip>
          <a:stretch>
            <a:fillRect/>
          </a:stretch>
        </p:blipFill>
        <p:spPr>
          <a:xfrm>
            <a:off x="10085557" y="6124576"/>
            <a:ext cx="2011194" cy="643034"/>
          </a:xfrm>
          <a:prstGeom prst="rect">
            <a:avLst/>
          </a:prstGeom>
        </p:spPr>
      </p:pic>
    </p:spTree>
    <p:extLst>
      <p:ext uri="{BB962C8B-B14F-4D97-AF65-F5344CB8AC3E}">
        <p14:creationId xmlns:p14="http://schemas.microsoft.com/office/powerpoint/2010/main" val="3989840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ppt_w</p:attrName>
                                        </p:attrNameLst>
                                      </p:cBhvr>
                                      <p:tavLst>
                                        <p:tav tm="0">
                                          <p:val>
                                            <p:fltVal val="0"/>
                                          </p:val>
                                        </p:tav>
                                        <p:tav tm="100000">
                                          <p:val>
                                            <p:strVal val="#ppt_w"/>
                                          </p:val>
                                        </p:tav>
                                      </p:tavLst>
                                    </p:anim>
                                    <p:anim calcmode="lin" valueType="num">
                                      <p:cBhvr>
                                        <p:cTn id="18" dur="1000" fill="hold"/>
                                        <p:tgtEl>
                                          <p:spTgt spid="4"/>
                                        </p:tgtEl>
                                        <p:attrNameLst>
                                          <p:attrName>ppt_h</p:attrName>
                                        </p:attrNameLst>
                                      </p:cBhvr>
                                      <p:tavLst>
                                        <p:tav tm="0">
                                          <p:val>
                                            <p:fltVal val="0"/>
                                          </p:val>
                                        </p:tav>
                                        <p:tav tm="100000">
                                          <p:val>
                                            <p:strVal val="#ppt_h"/>
                                          </p:val>
                                        </p:tav>
                                      </p:tavLst>
                                    </p:anim>
                                    <p:anim calcmode="lin" valueType="num">
                                      <p:cBhvr>
                                        <p:cTn id="19" dur="1000" fill="hold"/>
                                        <p:tgtEl>
                                          <p:spTgt spid="4"/>
                                        </p:tgtEl>
                                        <p:attrNameLst>
                                          <p:attrName>style.rotation</p:attrName>
                                        </p:attrNameLst>
                                      </p:cBhvr>
                                      <p:tavLst>
                                        <p:tav tm="0">
                                          <p:val>
                                            <p:fltVal val="90"/>
                                          </p:val>
                                        </p:tav>
                                        <p:tav tm="100000">
                                          <p:val>
                                            <p:fltVal val="0"/>
                                          </p:val>
                                        </p:tav>
                                      </p:tavLst>
                                    </p:anim>
                                    <p:animEffect transition="in" filter="fade">
                                      <p:cBhvr>
                                        <p:cTn id="2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99752"/>
            <a:ext cx="8596668" cy="1320800"/>
          </a:xfrm>
        </p:spPr>
        <p:txBody>
          <a:bodyPr>
            <a:normAutofit/>
          </a:bodyPr>
          <a:lstStyle/>
          <a:p>
            <a:pPr marL="571500" indent="-571500" algn="r" rtl="1">
              <a:buFont typeface="Wingdings" panose="05000000000000000000" pitchFamily="2" charset="2"/>
              <a:buChar char="q"/>
            </a:pPr>
            <a:r>
              <a:rPr lang="fa-IR" sz="3000" b="1" dirty="0" smtClean="0">
                <a:cs typeface="B Koodak" panose="00000700000000000000" pitchFamily="2" charset="-78"/>
              </a:rPr>
              <a:t>عواقب گسترش بی رویه شهری</a:t>
            </a:r>
            <a:endParaRPr lang="en-US" sz="3000" b="1" dirty="0">
              <a:cs typeface="B Koodak" panose="00000700000000000000" pitchFamily="2" charset="-78"/>
            </a:endParaRPr>
          </a:p>
        </p:txBody>
      </p:sp>
      <p:sp>
        <p:nvSpPr>
          <p:cNvPr id="3" name="Content Placeholder 2"/>
          <p:cNvSpPr>
            <a:spLocks noGrp="1"/>
          </p:cNvSpPr>
          <p:nvPr>
            <p:ph idx="1"/>
          </p:nvPr>
        </p:nvSpPr>
        <p:spPr>
          <a:xfrm>
            <a:off x="1030310" y="1622738"/>
            <a:ext cx="8243692" cy="4778062"/>
          </a:xfrm>
        </p:spPr>
        <p:txBody>
          <a:bodyPr/>
          <a:lstStyle/>
          <a:p>
            <a:pPr algn="justLow" rtl="1">
              <a:lnSpc>
                <a:spcPct val="150000"/>
              </a:lnSpc>
            </a:pPr>
            <a:r>
              <a:rPr lang="fa-IR" dirty="0" smtClean="0">
                <a:cs typeface="B Koodak" panose="00000700000000000000" pitchFamily="2" charset="-78"/>
              </a:rPr>
              <a:t>یکی از اساسی ترین عواقب منفی گسترش بی رویه شهری،مخصوصا نوع جهشی این است که زمین تولیدی کشاورزی اغلب به صورت استفاده نشده باقی می مانند.قطعات زمین در حاشیه شهری به صورت بی کفایت باقی می مانند.</a:t>
            </a:r>
          </a:p>
          <a:p>
            <a:pPr algn="justLow" rtl="1">
              <a:lnSpc>
                <a:spcPct val="150000"/>
              </a:lnSpc>
            </a:pPr>
            <a:r>
              <a:rPr lang="fa-IR" dirty="0" smtClean="0">
                <a:cs typeface="B Koodak" panose="00000700000000000000" pitchFamily="2" charset="-78"/>
              </a:rPr>
              <a:t>گسترش بی رویه شهری در بعضی موارد اثر بدی بر محله های درون شهر دارد،به این صورت که واحدهای تجاری و صنعتی به حومه شهر رانده می شدند که در آنجا مالیات کمتری گرفته می شود.در نتیجه پایه مالیاتی که از بخش درونی شهر گرفته می شود،کاهش می یابد و توزیع فعالیت های عمومی مشکل تر می شود به دلیل اینکه توسعه مسکونی تعداد نقاط ورودی به پارک ها،جنگل ها و سواحل را کاهش می دهد.</a:t>
            </a:r>
            <a:endParaRPr lang="en-US" dirty="0">
              <a:cs typeface="B Koodak" panose="00000700000000000000" pitchFamily="2" charset="-78"/>
            </a:endParaRPr>
          </a:p>
        </p:txBody>
      </p:sp>
      <p:pic>
        <p:nvPicPr>
          <p:cNvPr id="4" name="Picture 3"/>
          <p:cNvPicPr>
            <a:picLocks noChangeAspect="1"/>
          </p:cNvPicPr>
          <p:nvPr/>
        </p:nvPicPr>
        <p:blipFill>
          <a:blip r:embed="rId2" cstate="email">
            <a:extLst>
              <a:ext uri="{BEBA8EAE-BF5A-486C-A8C5-ECC9F3942E4B}">
                <a14:imgProps xmlns:a14="http://schemas.microsoft.com/office/drawing/2010/main">
                  <a14:imgLayer r:embed="rId3">
                    <a14:imgEffect>
                      <a14:artisticPhotocopy/>
                    </a14:imgEffect>
                  </a14:imgLayer>
                </a14:imgProps>
              </a:ext>
              <a:ext uri="{28A0092B-C50C-407E-A947-70E740481C1C}">
                <a14:useLocalDpi xmlns:a14="http://schemas.microsoft.com/office/drawing/2010/main"/>
              </a:ext>
            </a:extLst>
          </a:blip>
          <a:stretch>
            <a:fillRect/>
          </a:stretch>
        </p:blipFill>
        <p:spPr>
          <a:xfrm>
            <a:off x="10085557" y="6124576"/>
            <a:ext cx="2011194" cy="643034"/>
          </a:xfrm>
          <a:prstGeom prst="rect">
            <a:avLst/>
          </a:prstGeom>
        </p:spPr>
      </p:pic>
    </p:spTree>
    <p:extLst>
      <p:ext uri="{BB962C8B-B14F-4D97-AF65-F5344CB8AC3E}">
        <p14:creationId xmlns:p14="http://schemas.microsoft.com/office/powerpoint/2010/main" val="369885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2800" dirty="0" smtClean="0">
                <a:cs typeface="B Titr" panose="00000700000000000000" pitchFamily="2" charset="-78"/>
              </a:rPr>
              <a:t>فصل 13 </a:t>
            </a:r>
            <a:br>
              <a:rPr lang="fa-IR" sz="2800" dirty="0" smtClean="0">
                <a:cs typeface="B Titr" panose="00000700000000000000" pitchFamily="2" charset="-78"/>
              </a:rPr>
            </a:br>
            <a:r>
              <a:rPr lang="fa-IR" sz="2800" dirty="0" smtClean="0">
                <a:cs typeface="B Titr" panose="00000700000000000000" pitchFamily="2" charset="-78"/>
              </a:rPr>
              <a:t>کاربری زمین کشاورزی و ارزش زمین شهری</a:t>
            </a:r>
            <a:endParaRPr lang="en-US" sz="2800" dirty="0">
              <a:cs typeface="B Titr" panose="00000700000000000000" pitchFamily="2" charset="-78"/>
            </a:endParaRPr>
          </a:p>
        </p:txBody>
      </p:sp>
      <p:sp>
        <p:nvSpPr>
          <p:cNvPr id="3" name="Content Placeholder 2"/>
          <p:cNvSpPr>
            <a:spLocks noGrp="1"/>
          </p:cNvSpPr>
          <p:nvPr>
            <p:ph idx="1"/>
          </p:nvPr>
        </p:nvSpPr>
        <p:spPr/>
        <p:txBody>
          <a:bodyPr>
            <a:normAutofit/>
          </a:bodyPr>
          <a:lstStyle/>
          <a:p>
            <a:pPr algn="r" rtl="1"/>
            <a:r>
              <a:rPr lang="fa-IR" sz="2400" b="1" dirty="0">
                <a:cs typeface="B Koodak" panose="00000700000000000000" pitchFamily="2" charset="-78"/>
              </a:rPr>
              <a:t>فعالیت اقتصادی چیست؟</a:t>
            </a:r>
          </a:p>
          <a:p>
            <a:pPr marL="0" indent="0" algn="r" rtl="1">
              <a:buNone/>
            </a:pPr>
            <a:r>
              <a:rPr lang="fa-IR" sz="2000" dirty="0" smtClean="0">
                <a:cs typeface="B Koodak" panose="00000700000000000000" pitchFamily="2" charset="-78"/>
              </a:rPr>
              <a:t>به فعالیت هایی که مربوط به تولید ، مبادله و مصرف کالاهاست ، فعالیت اقتصادی گفته می شود.این فعالیت ها در متن یک مکان جغرافیایی بر روی سطح زمین اتفاق می افتد.مکانی که این فعالیت ها در آن اتفاق می افتد مکان فعالیت اقتصادی نامیده می شود.</a:t>
            </a:r>
          </a:p>
          <a:p>
            <a:pPr marL="0" indent="0" algn="r" rtl="1">
              <a:buNone/>
            </a:pPr>
            <a:endParaRPr lang="fa-IR" sz="2000" dirty="0" smtClean="0">
              <a:cs typeface="B Koodak" panose="00000700000000000000" pitchFamily="2" charset="-78"/>
            </a:endParaRPr>
          </a:p>
          <a:p>
            <a:pPr algn="r" rtl="1"/>
            <a:r>
              <a:rPr lang="fa-IR" sz="2400" b="1" dirty="0">
                <a:cs typeface="B Koodak" panose="00000700000000000000" pitchFamily="2" charset="-78"/>
              </a:rPr>
              <a:t>انواع فعالیت اقتصادی :</a:t>
            </a:r>
          </a:p>
          <a:p>
            <a:pPr marL="0" indent="0" algn="r" rtl="1">
              <a:buNone/>
            </a:pPr>
            <a:r>
              <a:rPr lang="fa-IR" sz="2000" dirty="0" smtClean="0">
                <a:cs typeface="B Koodak" panose="00000700000000000000" pitchFamily="2" charset="-78"/>
              </a:rPr>
              <a:t>هارتشورن و الکساندر فعایت های اقتصادی را به پنج طبقه وسیع تقسیم می کند.</a:t>
            </a:r>
          </a:p>
          <a:p>
            <a:pPr marL="0" indent="0" algn="r" rtl="1">
              <a:buNone/>
            </a:pPr>
            <a:endParaRPr lang="en-US" sz="2000" dirty="0">
              <a:cs typeface="B Koodak" panose="00000700000000000000" pitchFamily="2" charset="-78"/>
            </a:endParaRPr>
          </a:p>
        </p:txBody>
      </p:sp>
      <p:pic>
        <p:nvPicPr>
          <p:cNvPr id="4" name="Picture 3"/>
          <p:cNvPicPr>
            <a:picLocks noChangeAspect="1"/>
          </p:cNvPicPr>
          <p:nvPr/>
        </p:nvPicPr>
        <p:blipFill>
          <a:blip r:embed="rId2" cstate="email">
            <a:extLst>
              <a:ext uri="{BEBA8EAE-BF5A-486C-A8C5-ECC9F3942E4B}">
                <a14:imgProps xmlns:a14="http://schemas.microsoft.com/office/drawing/2010/main">
                  <a14:imgLayer r:embed="rId3">
                    <a14:imgEffect>
                      <a14:artisticPhotocopy/>
                    </a14:imgEffect>
                  </a14:imgLayer>
                </a14:imgProps>
              </a:ext>
              <a:ext uri="{28A0092B-C50C-407E-A947-70E740481C1C}">
                <a14:useLocalDpi xmlns:a14="http://schemas.microsoft.com/office/drawing/2010/main"/>
              </a:ext>
            </a:extLst>
          </a:blip>
          <a:stretch>
            <a:fillRect/>
          </a:stretch>
        </p:blipFill>
        <p:spPr>
          <a:xfrm>
            <a:off x="10085557" y="6124576"/>
            <a:ext cx="2011194" cy="643034"/>
          </a:xfrm>
          <a:prstGeom prst="rect">
            <a:avLst/>
          </a:prstGeom>
        </p:spPr>
      </p:pic>
    </p:spTree>
    <p:extLst>
      <p:ext uri="{BB962C8B-B14F-4D97-AF65-F5344CB8AC3E}">
        <p14:creationId xmlns:p14="http://schemas.microsoft.com/office/powerpoint/2010/main" val="966909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par>
                                <p:cTn id="13" presetID="16" presetClass="entr" presetSubtype="21"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barn(inVertical)">
                                      <p:cBhvr>
                                        <p:cTn id="15" dur="5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wipe(down)">
                                      <p:cBhvr>
                                        <p:cTn id="20" dur="500"/>
                                        <p:tgtEl>
                                          <p:spTgt spid="3">
                                            <p:txEl>
                                              <p:pRg st="3" end="3"/>
                                            </p:txEl>
                                          </p:spTgt>
                                        </p:tgtEl>
                                      </p:cBhvr>
                                    </p:animEffect>
                                  </p:childTnLst>
                                </p:cTn>
                              </p:par>
                              <p:par>
                                <p:cTn id="21" presetID="22" presetClass="entr" presetSubtype="4"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down)">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442175"/>
            <a:ext cx="8596668" cy="1320800"/>
          </a:xfrm>
        </p:spPr>
        <p:txBody>
          <a:bodyPr>
            <a:normAutofit/>
          </a:bodyPr>
          <a:lstStyle/>
          <a:p>
            <a:pPr marL="457200" indent="-457200" algn="just" rtl="1">
              <a:buFont typeface="Wingdings" panose="05000000000000000000" pitchFamily="2" charset="2"/>
              <a:buChar char="q"/>
            </a:pPr>
            <a:r>
              <a:rPr lang="fa-IR" sz="3000" dirty="0" smtClean="0">
                <a:cs typeface="B Koodak" panose="00000700000000000000" pitchFamily="2" charset="-78"/>
              </a:rPr>
              <a:t>راه حل های ممکن </a:t>
            </a:r>
            <a:endParaRPr lang="en-US" sz="3000" dirty="0">
              <a:cs typeface="B Koodak" panose="00000700000000000000" pitchFamily="2" charset="-78"/>
            </a:endParaRPr>
          </a:p>
        </p:txBody>
      </p:sp>
      <p:sp>
        <p:nvSpPr>
          <p:cNvPr id="3" name="Content Placeholder 2"/>
          <p:cNvSpPr>
            <a:spLocks noGrp="1"/>
          </p:cNvSpPr>
          <p:nvPr>
            <p:ph idx="1"/>
          </p:nvPr>
        </p:nvSpPr>
        <p:spPr>
          <a:xfrm>
            <a:off x="677334" y="1197734"/>
            <a:ext cx="8596668" cy="5088766"/>
          </a:xfrm>
        </p:spPr>
        <p:txBody>
          <a:bodyPr/>
          <a:lstStyle/>
          <a:p>
            <a:pPr algn="justLow" rtl="1">
              <a:lnSpc>
                <a:spcPct val="150000"/>
              </a:lnSpc>
              <a:buFont typeface="Wingdings" panose="05000000000000000000" pitchFamily="2" charset="2"/>
              <a:buChar char="§"/>
            </a:pPr>
            <a:r>
              <a:rPr lang="fa-IR" dirty="0" smtClean="0">
                <a:cs typeface="B Koodak" panose="00000700000000000000" pitchFamily="2" charset="-78"/>
              </a:rPr>
              <a:t>استراتژی های مختلفی به عنوان راه حل های ممکن برای مشکل گسترش بی رویه شهری پیشنهاد شده است؛</a:t>
            </a:r>
          </a:p>
          <a:p>
            <a:pPr algn="justLow" rtl="1">
              <a:lnSpc>
                <a:spcPct val="150000"/>
              </a:lnSpc>
              <a:buFont typeface="+mj-lt"/>
              <a:buAutoNum type="arabicPeriod"/>
            </a:pPr>
            <a:r>
              <a:rPr lang="fa-IR" dirty="0" smtClean="0">
                <a:cs typeface="B Koodak" panose="00000700000000000000" pitchFamily="2" charset="-78"/>
              </a:rPr>
              <a:t>اصلاحات مالیاتی ممکن است مزیت نسبی را برای بورس بازان زمین کاهش دهد.به طور خاص،ممکن است مالیات سنگین تر زمین های خالی و ساختارها را مورد استفاده قرار دهد.</a:t>
            </a:r>
          </a:p>
          <a:p>
            <a:pPr algn="justLow" rtl="1">
              <a:lnSpc>
                <a:spcPct val="150000"/>
              </a:lnSpc>
              <a:buFont typeface="+mj-lt"/>
              <a:buAutoNum type="arabicPeriod"/>
            </a:pPr>
            <a:r>
              <a:rPr lang="fa-IR" dirty="0" smtClean="0">
                <a:cs typeface="B Koodak" panose="00000700000000000000" pitchFamily="2" charset="-78"/>
              </a:rPr>
              <a:t>موسسات برنامه ریزی محلی می توانند تلاش بیشتری برای کنترل گسترش شهرها انجام دهند.مثلا از طریق کنترل مکان و موجود بودن خدماتی از قبیل خطوط آب،خطوط فاضلاب و جاده ها.این کنترل می تواند راهبرد «رشد منظم» نامیده شود تا راهبرد «عدم رشد»،که ممکن است عواقب منفی هم داشته باشد.تاثیر محدودیت بر توسعه خانه سازی ممکن است قیمت مسکن موجود را افزایش دهد.</a:t>
            </a:r>
          </a:p>
          <a:p>
            <a:pPr algn="justLow" rtl="1">
              <a:lnSpc>
                <a:spcPct val="150000"/>
              </a:lnSpc>
              <a:buFont typeface="+mj-lt"/>
              <a:buAutoNum type="arabicPeriod"/>
            </a:pPr>
            <a:r>
              <a:rPr lang="fa-IR" dirty="0" smtClean="0">
                <a:cs typeface="B Koodak" panose="00000700000000000000" pitchFamily="2" charset="-78"/>
              </a:rPr>
              <a:t>مقررات منطقه بندی و کنترل تفکیک های زمین را می توان تغییر داد و تقویت بخشید.چنین تغییر و تقویت بخشیدن ،مستلزم همکاری همه موسسات مدیریتی محلی است.</a:t>
            </a:r>
          </a:p>
          <a:p>
            <a:pPr algn="r" rtl="1">
              <a:buFont typeface="+mj-lt"/>
              <a:buAutoNum type="arabicPeriod"/>
            </a:pPr>
            <a:endParaRPr lang="en-US" dirty="0">
              <a:cs typeface="B Koodak" panose="00000700000000000000" pitchFamily="2" charset="-78"/>
            </a:endParaRPr>
          </a:p>
        </p:txBody>
      </p:sp>
      <p:pic>
        <p:nvPicPr>
          <p:cNvPr id="4" name="Picture 3"/>
          <p:cNvPicPr>
            <a:picLocks noChangeAspect="1"/>
          </p:cNvPicPr>
          <p:nvPr/>
        </p:nvPicPr>
        <p:blipFill>
          <a:blip r:embed="rId2" cstate="email">
            <a:extLst>
              <a:ext uri="{BEBA8EAE-BF5A-486C-A8C5-ECC9F3942E4B}">
                <a14:imgProps xmlns:a14="http://schemas.microsoft.com/office/drawing/2010/main">
                  <a14:imgLayer r:embed="rId3">
                    <a14:imgEffect>
                      <a14:artisticPhotocopy/>
                    </a14:imgEffect>
                  </a14:imgLayer>
                </a14:imgProps>
              </a:ext>
              <a:ext uri="{28A0092B-C50C-407E-A947-70E740481C1C}">
                <a14:useLocalDpi xmlns:a14="http://schemas.microsoft.com/office/drawing/2010/main"/>
              </a:ext>
            </a:extLst>
          </a:blip>
          <a:stretch>
            <a:fillRect/>
          </a:stretch>
        </p:blipFill>
        <p:spPr>
          <a:xfrm>
            <a:off x="10085557" y="6124576"/>
            <a:ext cx="2011194" cy="643034"/>
          </a:xfrm>
          <a:prstGeom prst="rect">
            <a:avLst/>
          </a:prstGeom>
        </p:spPr>
      </p:pic>
    </p:spTree>
    <p:extLst>
      <p:ext uri="{BB962C8B-B14F-4D97-AF65-F5344CB8AC3E}">
        <p14:creationId xmlns:p14="http://schemas.microsoft.com/office/powerpoint/2010/main" val="200608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additive="base">
                                        <p:cTn id="30"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64000" y="241300"/>
            <a:ext cx="5006802" cy="673100"/>
          </a:xfrm>
        </p:spPr>
        <p:txBody>
          <a:bodyPr>
            <a:normAutofit/>
          </a:bodyPr>
          <a:lstStyle/>
          <a:p>
            <a:pPr marL="571500" indent="-571500" algn="r" rtl="1">
              <a:buFont typeface="Wingdings" panose="05000000000000000000" pitchFamily="2" charset="2"/>
              <a:buChar char="q"/>
            </a:pPr>
            <a:r>
              <a:rPr lang="fa-IR" sz="3000" dirty="0" smtClean="0">
                <a:cs typeface="B Koodak" panose="00000700000000000000" pitchFamily="2" charset="-78"/>
              </a:rPr>
              <a:t>بازار مسکن شهری </a:t>
            </a:r>
            <a:endParaRPr lang="en-US" sz="3000" dirty="0">
              <a:cs typeface="B Koodak" panose="00000700000000000000" pitchFamily="2" charset="-78"/>
            </a:endParaRPr>
          </a:p>
        </p:txBody>
      </p:sp>
      <p:sp>
        <p:nvSpPr>
          <p:cNvPr id="3" name="Content Placeholder 2"/>
          <p:cNvSpPr>
            <a:spLocks noGrp="1"/>
          </p:cNvSpPr>
          <p:nvPr>
            <p:ph idx="1"/>
          </p:nvPr>
        </p:nvSpPr>
        <p:spPr>
          <a:xfrm>
            <a:off x="474134" y="914400"/>
            <a:ext cx="8596668" cy="5460999"/>
          </a:xfrm>
        </p:spPr>
        <p:txBody>
          <a:bodyPr/>
          <a:lstStyle/>
          <a:p>
            <a:pPr algn="justLow" rtl="1">
              <a:buFont typeface="Wingdings" panose="05000000000000000000" pitchFamily="2" charset="2"/>
              <a:buChar char="§"/>
            </a:pPr>
            <a:r>
              <a:rPr lang="fa-IR" dirty="0" smtClean="0">
                <a:cs typeface="B Koodak" panose="00000700000000000000" pitchFamily="2" charset="-78"/>
              </a:rPr>
              <a:t>حداقل سه عامل اصلی تعیین کننده تقاضا برای مسکن می باشند؛</a:t>
            </a:r>
          </a:p>
          <a:p>
            <a:pPr algn="justLow" rtl="1">
              <a:buFont typeface="+mj-lt"/>
              <a:buAutoNum type="arabicPeriod"/>
            </a:pPr>
            <a:r>
              <a:rPr lang="fa-IR" dirty="0" smtClean="0">
                <a:cs typeface="B Koodak" panose="00000700000000000000" pitchFamily="2" charset="-78"/>
              </a:rPr>
              <a:t>ساختار کل دموگرافیک جمعیت است که نقش حیاتی در تولید تقاضا برای مسکن دارد.</a:t>
            </a:r>
          </a:p>
          <a:p>
            <a:pPr algn="justLow" rtl="1">
              <a:buFont typeface="+mj-lt"/>
              <a:buAutoNum type="arabicPeriod"/>
            </a:pPr>
            <a:r>
              <a:rPr lang="fa-IR" dirty="0" smtClean="0">
                <a:cs typeface="B Koodak" panose="00000700000000000000" pitchFamily="2" charset="-78"/>
              </a:rPr>
              <a:t>تقاضا برای مسکن در ارتباط نزدیک با سطح درآمدی خانواده ها می باشد.افزایش درآمد به عنوان مثال در آمریکا، بعد از جنگ جهانی دوم ف تقاضا برای واحد های مسکونی تک خانوادگی را افزایش داده است.</a:t>
            </a:r>
          </a:p>
          <a:p>
            <a:pPr algn="justLow" rtl="1">
              <a:buFont typeface="+mj-lt"/>
              <a:buAutoNum type="arabicPeriod"/>
            </a:pPr>
            <a:r>
              <a:rPr lang="fa-IR" dirty="0" smtClean="0">
                <a:cs typeface="B Koodak" panose="00000700000000000000" pitchFamily="2" charset="-78"/>
              </a:rPr>
              <a:t>تقاضا برای مسکن به صورت معنی داری تحت تاثیر موجود بودن اعتبار و نرخ بهره است.غالبا، ابعاد نرخ بهره معین کننده اقساط نیز می باشد.زمانی که محدودیت های مالیاتی به صورت مقایسه ای شدید می باشند،تعداد واحد های مسکونی جدید کاهش می یابد.</a:t>
            </a:r>
          </a:p>
          <a:p>
            <a:pPr algn="justLow" rtl="1">
              <a:buFont typeface="Wingdings" panose="05000000000000000000" pitchFamily="2" charset="2"/>
              <a:buChar char="§"/>
            </a:pPr>
            <a:r>
              <a:rPr lang="fa-IR" dirty="0" smtClean="0">
                <a:cs typeface="B Koodak" panose="00000700000000000000" pitchFamily="2" charset="-78"/>
              </a:rPr>
              <a:t>عرضه واحد های مسکونی همچنین تحت تاثیر حداقل سه عامل است؛</a:t>
            </a:r>
          </a:p>
          <a:p>
            <a:pPr algn="justLow" rtl="1">
              <a:buFont typeface="+mj-lt"/>
              <a:buAutoNum type="arabicPeriod"/>
            </a:pPr>
            <a:r>
              <a:rPr lang="fa-IR" dirty="0" smtClean="0">
                <a:cs typeface="B Koodak" panose="00000700000000000000" pitchFamily="2" charset="-78"/>
              </a:rPr>
              <a:t>فعالیت ساخت و سازکنندگان خصوصی از اهمیت زیادی برخوردار است.عرضه کنندگان خواستار نرخ های پایین واحدهای مسکونی خالی می باشند.</a:t>
            </a:r>
          </a:p>
          <a:p>
            <a:pPr algn="justLow" rtl="1">
              <a:buFont typeface="+mj-lt"/>
              <a:buAutoNum type="arabicPeriod"/>
            </a:pPr>
            <a:r>
              <a:rPr lang="fa-IR" dirty="0" smtClean="0">
                <a:cs typeface="B Koodak" panose="00000700000000000000" pitchFamily="2" charset="-78"/>
              </a:rPr>
              <a:t>مشابه تقاضا برای مسکن،عرضه مسکن هم تحت تاثیر موجود بودن امکانات اعتباری ارزان قرار می گیرد.ساخت و سازکنندگان معمولا ناگزیر به وام گرفتن مقادیر زیاد می باشند تا هزینه های اولیه ساخت و ساز را بپردازند.</a:t>
            </a:r>
          </a:p>
          <a:p>
            <a:pPr algn="justLow" rtl="1">
              <a:buFont typeface="+mj-lt"/>
              <a:buAutoNum type="arabicPeriod"/>
            </a:pPr>
            <a:r>
              <a:rPr lang="fa-IR" dirty="0" smtClean="0">
                <a:cs typeface="B Koodak" panose="00000700000000000000" pitchFamily="2" charset="-78"/>
              </a:rPr>
              <a:t>برنامه های دولت نقش مهمی در عرضه مسکن بازی می کنند.فراهم آوردن مسکن و محیط زندگی مناسب برای هر فرد می تواند منجر به برنامه های پاکسازی حاشیه نشینی و ساخت وساز مسکن دولتی شود و ساخت واحدهای مسکونی تک واحدی در حومه ها از طریق ضمانت وام.</a:t>
            </a:r>
          </a:p>
        </p:txBody>
      </p:sp>
      <p:pic>
        <p:nvPicPr>
          <p:cNvPr id="4" name="Picture 3"/>
          <p:cNvPicPr>
            <a:picLocks noChangeAspect="1"/>
          </p:cNvPicPr>
          <p:nvPr/>
        </p:nvPicPr>
        <p:blipFill>
          <a:blip r:embed="rId2" cstate="email">
            <a:extLst>
              <a:ext uri="{BEBA8EAE-BF5A-486C-A8C5-ECC9F3942E4B}">
                <a14:imgProps xmlns:a14="http://schemas.microsoft.com/office/drawing/2010/main">
                  <a14:imgLayer r:embed="rId3">
                    <a14:imgEffect>
                      <a14:artisticPhotocopy/>
                    </a14:imgEffect>
                  </a14:imgLayer>
                </a14:imgProps>
              </a:ext>
              <a:ext uri="{28A0092B-C50C-407E-A947-70E740481C1C}">
                <a14:useLocalDpi xmlns:a14="http://schemas.microsoft.com/office/drawing/2010/main"/>
              </a:ext>
            </a:extLst>
          </a:blip>
          <a:stretch>
            <a:fillRect/>
          </a:stretch>
        </p:blipFill>
        <p:spPr>
          <a:xfrm>
            <a:off x="10085557" y="6124576"/>
            <a:ext cx="2011194" cy="643034"/>
          </a:xfrm>
          <a:prstGeom prst="rect">
            <a:avLst/>
          </a:prstGeom>
        </p:spPr>
      </p:pic>
    </p:spTree>
    <p:extLst>
      <p:ext uri="{BB962C8B-B14F-4D97-AF65-F5344CB8AC3E}">
        <p14:creationId xmlns:p14="http://schemas.microsoft.com/office/powerpoint/2010/main" val="3554657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1000"/>
                                        <p:tgtEl>
                                          <p:spTgt spid="3">
                                            <p:txEl>
                                              <p:pRg st="2" end="2"/>
                                            </p:txEl>
                                          </p:spTgt>
                                        </p:tgtEl>
                                      </p:cBhvr>
                                    </p:animEffect>
                                    <p:anim calcmode="lin" valueType="num">
                                      <p:cBhvr>
                                        <p:cTn id="27"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Effect transition="in" filter="fade">
                                      <p:cBhvr>
                                        <p:cTn id="33" dur="1000"/>
                                        <p:tgtEl>
                                          <p:spTgt spid="3">
                                            <p:txEl>
                                              <p:pRg st="3" end="3"/>
                                            </p:txEl>
                                          </p:spTgt>
                                        </p:tgtEl>
                                      </p:cBhvr>
                                    </p:animEffect>
                                    <p:anim calcmode="lin" valueType="num">
                                      <p:cBhvr>
                                        <p:cTn id="34"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3">
                                            <p:txEl>
                                              <p:pRg st="4" end="4"/>
                                            </p:txEl>
                                          </p:spTgt>
                                        </p:tgtEl>
                                        <p:attrNameLst>
                                          <p:attrName>style.visibility</p:attrName>
                                        </p:attrNameLst>
                                      </p:cBhvr>
                                      <p:to>
                                        <p:strVal val="visible"/>
                                      </p:to>
                                    </p:set>
                                    <p:animEffect transition="in" filter="fade">
                                      <p:cBhvr>
                                        <p:cTn id="40" dur="1000"/>
                                        <p:tgtEl>
                                          <p:spTgt spid="3">
                                            <p:txEl>
                                              <p:pRg st="4" end="4"/>
                                            </p:txEl>
                                          </p:spTgt>
                                        </p:tgtEl>
                                      </p:cBhvr>
                                    </p:animEffect>
                                    <p:anim calcmode="lin" valueType="num">
                                      <p:cBhvr>
                                        <p:cTn id="41"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2"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animEffect transition="in" filter="fade">
                                      <p:cBhvr>
                                        <p:cTn id="47" dur="1000"/>
                                        <p:tgtEl>
                                          <p:spTgt spid="3">
                                            <p:txEl>
                                              <p:pRg st="5" end="5"/>
                                            </p:txEl>
                                          </p:spTgt>
                                        </p:tgtEl>
                                      </p:cBhvr>
                                    </p:animEffect>
                                    <p:anim calcmode="lin" valueType="num">
                                      <p:cBhvr>
                                        <p:cTn id="48"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9"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3">
                                            <p:txEl>
                                              <p:pRg st="6" end="6"/>
                                            </p:txEl>
                                          </p:spTgt>
                                        </p:tgtEl>
                                        <p:attrNameLst>
                                          <p:attrName>style.visibility</p:attrName>
                                        </p:attrNameLst>
                                      </p:cBhvr>
                                      <p:to>
                                        <p:strVal val="visible"/>
                                      </p:to>
                                    </p:set>
                                    <p:animEffect transition="in" filter="fade">
                                      <p:cBhvr>
                                        <p:cTn id="54" dur="1000"/>
                                        <p:tgtEl>
                                          <p:spTgt spid="3">
                                            <p:txEl>
                                              <p:pRg st="6" end="6"/>
                                            </p:txEl>
                                          </p:spTgt>
                                        </p:tgtEl>
                                      </p:cBhvr>
                                    </p:animEffect>
                                    <p:anim calcmode="lin" valueType="num">
                                      <p:cBhvr>
                                        <p:cTn id="55"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6"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3">
                                            <p:txEl>
                                              <p:pRg st="7" end="7"/>
                                            </p:txEl>
                                          </p:spTgt>
                                        </p:tgtEl>
                                        <p:attrNameLst>
                                          <p:attrName>style.visibility</p:attrName>
                                        </p:attrNameLst>
                                      </p:cBhvr>
                                      <p:to>
                                        <p:strVal val="visible"/>
                                      </p:to>
                                    </p:set>
                                    <p:animEffect transition="in" filter="fade">
                                      <p:cBhvr>
                                        <p:cTn id="61" dur="1000"/>
                                        <p:tgtEl>
                                          <p:spTgt spid="3">
                                            <p:txEl>
                                              <p:pRg st="7" end="7"/>
                                            </p:txEl>
                                          </p:spTgt>
                                        </p:tgtEl>
                                      </p:cBhvr>
                                    </p:animEffect>
                                    <p:anim calcmode="lin" valueType="num">
                                      <p:cBhvr>
                                        <p:cTn id="62"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63"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651934" y="736601"/>
            <a:ext cx="8606366" cy="5406362"/>
          </a:xfrm>
        </p:spPr>
        <p:txBody>
          <a:bodyPr/>
          <a:lstStyle/>
          <a:p>
            <a:pPr algn="justLow" rtl="1">
              <a:lnSpc>
                <a:spcPct val="150000"/>
              </a:lnSpc>
            </a:pPr>
            <a:r>
              <a:rPr lang="fa-IR" sz="1900" dirty="0" smtClean="0">
                <a:cs typeface="B Koodak" panose="00000700000000000000" pitchFamily="2" charset="-78"/>
              </a:rPr>
              <a:t>به طور کلی ، غالب دولت ها زمانی که در بازار خصوصی دخالت می کنند سه مقصود در فکر دارند:</a:t>
            </a:r>
          </a:p>
          <a:p>
            <a:pPr algn="justLow" rtl="1">
              <a:lnSpc>
                <a:spcPct val="150000"/>
              </a:lnSpc>
              <a:buFont typeface="+mj-lt"/>
              <a:buAutoNum type="arabicPeriod"/>
            </a:pPr>
            <a:r>
              <a:rPr lang="fa-IR" dirty="0" smtClean="0">
                <a:cs typeface="B Koodak" panose="00000700000000000000" pitchFamily="2" charset="-78"/>
              </a:rPr>
              <a:t>سعی می کنند کسب اطمینان کند که منابع تولیدی اجتماع به صورت کارآمدی تخصیص داده شوند.</a:t>
            </a:r>
          </a:p>
          <a:p>
            <a:pPr algn="justLow" rtl="1">
              <a:lnSpc>
                <a:spcPct val="150000"/>
              </a:lnSpc>
              <a:buFont typeface="+mj-lt"/>
              <a:buAutoNum type="arabicPeriod"/>
            </a:pPr>
            <a:r>
              <a:rPr lang="fa-IR" dirty="0" smtClean="0">
                <a:cs typeface="B Koodak" panose="00000700000000000000" pitchFamily="2" charset="-78"/>
              </a:rPr>
              <a:t>سعی می کنند سیستم اقتصادی را با ثبات سازد به نحوی که نوسانات اصلی به حداقل برسند.</a:t>
            </a:r>
          </a:p>
          <a:p>
            <a:pPr algn="justLow" rtl="1">
              <a:lnSpc>
                <a:spcPct val="150000"/>
              </a:lnSpc>
              <a:buFont typeface="+mj-lt"/>
              <a:buAutoNum type="arabicPeriod"/>
            </a:pPr>
            <a:r>
              <a:rPr lang="fa-IR" dirty="0" smtClean="0">
                <a:cs typeface="B Koodak" panose="00000700000000000000" pitchFamily="2" charset="-78"/>
              </a:rPr>
              <a:t>تشویق کننده رشد پیوسته اقتصادی هستند و کاهش در سطح عدم تساوی اجتماعی</a:t>
            </a:r>
            <a:endParaRPr lang="en-US" dirty="0">
              <a:cs typeface="B Koodak" panose="00000700000000000000" pitchFamily="2" charset="-78"/>
            </a:endParaRPr>
          </a:p>
        </p:txBody>
      </p:sp>
      <p:pic>
        <p:nvPicPr>
          <p:cNvPr id="3" name="Picture 2"/>
          <p:cNvPicPr>
            <a:picLocks noChangeAspect="1"/>
          </p:cNvPicPr>
          <p:nvPr/>
        </p:nvPicPr>
        <p:blipFill>
          <a:blip r:embed="rId2" cstate="email">
            <a:extLst>
              <a:ext uri="{BEBA8EAE-BF5A-486C-A8C5-ECC9F3942E4B}">
                <a14:imgProps xmlns:a14="http://schemas.microsoft.com/office/drawing/2010/main">
                  <a14:imgLayer r:embed="rId3">
                    <a14:imgEffect>
                      <a14:artisticPhotocopy/>
                    </a14:imgEffect>
                  </a14:imgLayer>
                </a14:imgProps>
              </a:ext>
              <a:ext uri="{28A0092B-C50C-407E-A947-70E740481C1C}">
                <a14:useLocalDpi xmlns:a14="http://schemas.microsoft.com/office/drawing/2010/main"/>
              </a:ext>
            </a:extLst>
          </a:blip>
          <a:stretch>
            <a:fillRect/>
          </a:stretch>
        </p:blipFill>
        <p:spPr>
          <a:xfrm>
            <a:off x="10085557" y="6124576"/>
            <a:ext cx="2011194" cy="643034"/>
          </a:xfrm>
          <a:prstGeom prst="rect">
            <a:avLst/>
          </a:prstGeom>
        </p:spPr>
      </p:pic>
    </p:spTree>
    <p:extLst>
      <p:ext uri="{BB962C8B-B14F-4D97-AF65-F5344CB8AC3E}">
        <p14:creationId xmlns:p14="http://schemas.microsoft.com/office/powerpoint/2010/main" val="4101531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571500" indent="-571500" algn="r" rtl="1">
              <a:buFont typeface="Wingdings" panose="05000000000000000000" pitchFamily="2" charset="2"/>
              <a:buChar char="q"/>
            </a:pPr>
            <a:r>
              <a:rPr lang="fa-IR" sz="2800" dirty="0" smtClean="0">
                <a:cs typeface="B Koodak" panose="00000700000000000000" pitchFamily="2" charset="-78"/>
              </a:rPr>
              <a:t>تئوری مکانی مرکزی</a:t>
            </a:r>
            <a:endParaRPr lang="en-US" sz="2800" dirty="0">
              <a:cs typeface="B Koodak" panose="00000700000000000000" pitchFamily="2" charset="-78"/>
            </a:endParaRPr>
          </a:p>
        </p:txBody>
      </p:sp>
      <p:sp>
        <p:nvSpPr>
          <p:cNvPr id="3" name="Content Placeholder 2"/>
          <p:cNvSpPr>
            <a:spLocks noGrp="1"/>
          </p:cNvSpPr>
          <p:nvPr>
            <p:ph idx="1"/>
          </p:nvPr>
        </p:nvSpPr>
        <p:spPr>
          <a:xfrm>
            <a:off x="865717" y="1270000"/>
            <a:ext cx="8219902" cy="4737099"/>
          </a:xfrm>
        </p:spPr>
        <p:txBody>
          <a:bodyPr/>
          <a:lstStyle/>
          <a:p>
            <a:pPr algn="justLow" rtl="1">
              <a:lnSpc>
                <a:spcPct val="150000"/>
              </a:lnSpc>
            </a:pPr>
            <a:r>
              <a:rPr lang="fa-IR" dirty="0" smtClean="0">
                <a:cs typeface="B Koodak" panose="00000700000000000000" pitchFamily="2" charset="-78"/>
              </a:rPr>
              <a:t>مفروضات :</a:t>
            </a:r>
          </a:p>
          <a:p>
            <a:pPr algn="justLow" rtl="1">
              <a:lnSpc>
                <a:spcPct val="150000"/>
              </a:lnSpc>
              <a:buFont typeface="+mj-lt"/>
              <a:buAutoNum type="arabicPeriod"/>
            </a:pPr>
            <a:r>
              <a:rPr lang="fa-IR" dirty="0" smtClean="0">
                <a:cs typeface="B Koodak" panose="00000700000000000000" pitchFamily="2" charset="-78"/>
              </a:rPr>
              <a:t>فرض اول این است که توزیع یکنواخت جمعیت و توزیع یکنواخت قدرت خرید در شهر فرضی وجود دارد.</a:t>
            </a:r>
          </a:p>
          <a:p>
            <a:pPr algn="justLow" rtl="1">
              <a:lnSpc>
                <a:spcPct val="150000"/>
              </a:lnSpc>
              <a:buFont typeface="+mj-lt"/>
              <a:buAutoNum type="arabicPeriod"/>
            </a:pPr>
            <a:r>
              <a:rPr lang="fa-IR" dirty="0" smtClean="0">
                <a:cs typeface="B Koodak" panose="00000700000000000000" pitchFamily="2" charset="-78"/>
              </a:rPr>
              <a:t>هیچ مانعی برای حرکت ، در هر جهتی وجود ندارد،هزینه حمل و نقل برای هر واحد فاصله ،در همه جهات یکسان است.</a:t>
            </a:r>
          </a:p>
          <a:p>
            <a:pPr algn="justLow" rtl="1">
              <a:lnSpc>
                <a:spcPct val="150000"/>
              </a:lnSpc>
              <a:buFont typeface="+mj-lt"/>
              <a:buAutoNum type="arabicPeriod"/>
            </a:pPr>
            <a:r>
              <a:rPr lang="fa-IR" dirty="0" smtClean="0">
                <a:cs typeface="B Koodak" panose="00000700000000000000" pitchFamily="2" charset="-78"/>
              </a:rPr>
              <a:t>فرض شده است که مصرف کنندگان برای خرید کالای مطلوب خود به نزدیکترین فروشگاه می روند</a:t>
            </a:r>
          </a:p>
          <a:p>
            <a:pPr algn="justLow" rtl="1">
              <a:lnSpc>
                <a:spcPct val="150000"/>
              </a:lnSpc>
              <a:buFont typeface="+mj-lt"/>
              <a:buAutoNum type="arabicPeriod"/>
            </a:pPr>
            <a:r>
              <a:rPr lang="fa-IR" dirty="0" smtClean="0">
                <a:cs typeface="B Koodak" panose="00000700000000000000" pitchFamily="2" charset="-78"/>
              </a:rPr>
              <a:t>نهایتا ، فرض می شود که سود مازادی به وسیله سرمایه گذاران به دست نمی آید.</a:t>
            </a:r>
          </a:p>
          <a:p>
            <a:pPr marL="0" indent="0" algn="justLow" rtl="1">
              <a:lnSpc>
                <a:spcPct val="150000"/>
              </a:lnSpc>
              <a:buNone/>
            </a:pPr>
            <a:endParaRPr lang="en-US" dirty="0">
              <a:cs typeface="B Koodak" panose="00000700000000000000" pitchFamily="2" charset="-78"/>
            </a:endParaRPr>
          </a:p>
        </p:txBody>
      </p:sp>
      <p:pic>
        <p:nvPicPr>
          <p:cNvPr id="4" name="Picture 3"/>
          <p:cNvPicPr>
            <a:picLocks noChangeAspect="1"/>
          </p:cNvPicPr>
          <p:nvPr/>
        </p:nvPicPr>
        <p:blipFill>
          <a:blip r:embed="rId2" cstate="email">
            <a:extLst>
              <a:ext uri="{BEBA8EAE-BF5A-486C-A8C5-ECC9F3942E4B}">
                <a14:imgProps xmlns:a14="http://schemas.microsoft.com/office/drawing/2010/main">
                  <a14:imgLayer r:embed="rId3">
                    <a14:imgEffect>
                      <a14:artisticPhotocopy/>
                    </a14:imgEffect>
                  </a14:imgLayer>
                </a14:imgProps>
              </a:ext>
              <a:ext uri="{28A0092B-C50C-407E-A947-70E740481C1C}">
                <a14:useLocalDpi xmlns:a14="http://schemas.microsoft.com/office/drawing/2010/main"/>
              </a:ext>
            </a:extLst>
          </a:blip>
          <a:stretch>
            <a:fillRect/>
          </a:stretch>
        </p:blipFill>
        <p:spPr>
          <a:xfrm>
            <a:off x="10085557" y="6124576"/>
            <a:ext cx="2011194" cy="643034"/>
          </a:xfrm>
          <a:prstGeom prst="rect">
            <a:avLst/>
          </a:prstGeom>
        </p:spPr>
      </p:pic>
    </p:spTree>
    <p:extLst>
      <p:ext uri="{BB962C8B-B14F-4D97-AF65-F5344CB8AC3E}">
        <p14:creationId xmlns:p14="http://schemas.microsoft.com/office/powerpoint/2010/main" val="3290013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p:cTn id="19"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21" dur="500"/>
                                        <p:tgtEl>
                                          <p:spTgt spid="3">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 calcmode="lin" valueType="num">
                                      <p:cBhvr>
                                        <p:cTn id="26"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8" dur="500"/>
                                        <p:tgtEl>
                                          <p:spTgt spid="3">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 calcmode="lin" valueType="num">
                                      <p:cBhvr>
                                        <p:cTn id="33"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4"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35" dur="500"/>
                                        <p:tgtEl>
                                          <p:spTgt spid="3">
                                            <p:txEl>
                                              <p:pRg st="3" end="3"/>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3">
                                            <p:txEl>
                                              <p:pRg st="4" end="4"/>
                                            </p:txEl>
                                          </p:spTgt>
                                        </p:tgtEl>
                                        <p:attrNameLst>
                                          <p:attrName>style.visibility</p:attrName>
                                        </p:attrNameLst>
                                      </p:cBhvr>
                                      <p:to>
                                        <p:strVal val="visible"/>
                                      </p:to>
                                    </p:set>
                                    <p:anim calcmode="lin" valueType="num">
                                      <p:cBhvr>
                                        <p:cTn id="40"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41"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4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6234" y="609599"/>
            <a:ext cx="8403166" cy="5380963"/>
          </a:xfrm>
        </p:spPr>
        <p:txBody>
          <a:bodyPr/>
          <a:lstStyle/>
          <a:p>
            <a:pPr algn="justLow" rtl="1">
              <a:lnSpc>
                <a:spcPct val="200000"/>
              </a:lnSpc>
              <a:buFont typeface="Wingdings" panose="05000000000000000000" pitchFamily="2" charset="2"/>
              <a:buChar char="Ø"/>
            </a:pPr>
            <a:r>
              <a:rPr lang="fa-IR" dirty="0" smtClean="0">
                <a:cs typeface="B Koodak" panose="00000700000000000000" pitchFamily="2" charset="-78"/>
              </a:rPr>
              <a:t>ناحیه بازار برای مراکز سرویس دهی (فروشگاه ها)شکل شش ضلعی را دارد.</a:t>
            </a:r>
          </a:p>
          <a:p>
            <a:pPr algn="justLow" rtl="1">
              <a:lnSpc>
                <a:spcPct val="200000"/>
              </a:lnSpc>
              <a:buFont typeface="Wingdings" panose="05000000000000000000" pitchFamily="2" charset="2"/>
              <a:buChar char="Ø"/>
            </a:pPr>
            <a:r>
              <a:rPr lang="fa-IR" dirty="0" smtClean="0">
                <a:cs typeface="B Koodak" panose="00000700000000000000" pitchFamily="2" charset="-78"/>
              </a:rPr>
              <a:t>اگر تراکم جمعیت در هر جایی یکسان نگاه داشته شود، اما تراکم در سطحی بالاتر از قبل باشد، ناحیه بازار سرویس دهی کوچکتر خواهد شد.</a:t>
            </a:r>
          </a:p>
          <a:p>
            <a:pPr algn="justLow" rtl="1">
              <a:lnSpc>
                <a:spcPct val="200000"/>
              </a:lnSpc>
              <a:buFont typeface="Wingdings" panose="05000000000000000000" pitchFamily="2" charset="2"/>
              <a:buChar char="Ø"/>
            </a:pPr>
            <a:endParaRPr lang="en-US" dirty="0">
              <a:cs typeface="B Koodak" panose="00000700000000000000" pitchFamily="2" charset="-78"/>
            </a:endParaRPr>
          </a:p>
        </p:txBody>
      </p:sp>
      <p:pic>
        <p:nvPicPr>
          <p:cNvPr id="4" name="Picture 3"/>
          <p:cNvPicPr>
            <a:picLocks noChangeAspect="1"/>
          </p:cNvPicPr>
          <p:nvPr/>
        </p:nvPicPr>
        <p:blipFill>
          <a:blip r:embed="rId2" cstate="email">
            <a:biLevel thresh="50000"/>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tretch>
            <a:fillRect/>
          </a:stretch>
        </p:blipFill>
        <p:spPr>
          <a:xfrm>
            <a:off x="2678598" y="2924074"/>
            <a:ext cx="4578438" cy="3066488"/>
          </a:xfrm>
          <a:prstGeom prst="rect">
            <a:avLst/>
          </a:prstGeom>
          <a:ln>
            <a:noFill/>
          </a:ln>
          <a:effectLst>
            <a:outerShdw blurRad="190500" algn="tl" rotWithShape="0">
              <a:srgbClr val="000000">
                <a:alpha val="70000"/>
              </a:srgbClr>
            </a:outerShdw>
          </a:effectLst>
        </p:spPr>
      </p:pic>
      <p:pic>
        <p:nvPicPr>
          <p:cNvPr id="5" name="Picture 4"/>
          <p:cNvPicPr>
            <a:picLocks noChangeAspect="1"/>
          </p:cNvPicPr>
          <p:nvPr/>
        </p:nvPicPr>
        <p:blipFill>
          <a:blip r:embed="rId4" cstate="email">
            <a:extLst>
              <a:ext uri="{BEBA8EAE-BF5A-486C-A8C5-ECC9F3942E4B}">
                <a14:imgProps xmlns:a14="http://schemas.microsoft.com/office/drawing/2010/main">
                  <a14:imgLayer r:embed="rId5">
                    <a14:imgEffect>
                      <a14:artisticPhotocopy/>
                    </a14:imgEffect>
                  </a14:imgLayer>
                </a14:imgProps>
              </a:ext>
              <a:ext uri="{28A0092B-C50C-407E-A947-70E740481C1C}">
                <a14:useLocalDpi xmlns:a14="http://schemas.microsoft.com/office/drawing/2010/main"/>
              </a:ext>
            </a:extLst>
          </a:blip>
          <a:stretch>
            <a:fillRect/>
          </a:stretch>
        </p:blipFill>
        <p:spPr>
          <a:xfrm>
            <a:off x="10085557" y="6124576"/>
            <a:ext cx="2011194" cy="643034"/>
          </a:xfrm>
          <a:prstGeom prst="rect">
            <a:avLst/>
          </a:prstGeom>
        </p:spPr>
      </p:pic>
    </p:spTree>
    <p:extLst>
      <p:ext uri="{BB962C8B-B14F-4D97-AF65-F5344CB8AC3E}">
        <p14:creationId xmlns:p14="http://schemas.microsoft.com/office/powerpoint/2010/main" val="948358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ircle(in)">
                                      <p:cBhvr>
                                        <p:cTn id="17"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50334" y="711201"/>
            <a:ext cx="8403166" cy="5355562"/>
          </a:xfrm>
        </p:spPr>
        <p:txBody>
          <a:bodyPr>
            <a:normAutofit/>
          </a:bodyPr>
          <a:lstStyle/>
          <a:p>
            <a:pPr algn="justLow" rtl="1">
              <a:lnSpc>
                <a:spcPct val="200000"/>
              </a:lnSpc>
              <a:buFont typeface="Wingdings" panose="05000000000000000000" pitchFamily="2" charset="2"/>
              <a:buChar char="Ø"/>
            </a:pPr>
            <a:r>
              <a:rPr lang="fa-IR" dirty="0" smtClean="0">
                <a:cs typeface="B Koodak" panose="00000700000000000000" pitchFamily="2" charset="-78"/>
              </a:rPr>
              <a:t>اگر فرض دوم کنار گذاشته شود،به این معنی است که دسترسی در همه جهات یکسان نیست ،به دلیل وجود آزاد راه ها ، موانع فیزیکی و موارد مشابه . آنچه علت گوناگونی در دسترسی است،نواحی بازار در طول جهت هایی قرار خواهد گرفت که بیشترین دسترسی وجود دارد.</a:t>
            </a:r>
          </a:p>
          <a:p>
            <a:pPr algn="justLow" rtl="1">
              <a:lnSpc>
                <a:spcPct val="200000"/>
              </a:lnSpc>
              <a:buFont typeface="Wingdings" panose="05000000000000000000" pitchFamily="2" charset="2"/>
              <a:buChar char="Ø"/>
            </a:pPr>
            <a:r>
              <a:rPr lang="fa-IR" dirty="0" smtClean="0">
                <a:cs typeface="B Koodak" panose="00000700000000000000" pitchFamily="2" charset="-78"/>
              </a:rPr>
              <a:t>اگر مصرف کنندگان تنها درصدد به مینیمم رساندن فاصله نباشند،نواحی بازار دارای همپوشی خواهند شد.</a:t>
            </a:r>
          </a:p>
          <a:p>
            <a:pPr algn="justLow" rtl="1">
              <a:lnSpc>
                <a:spcPct val="200000"/>
              </a:lnSpc>
              <a:buFont typeface="Wingdings" panose="05000000000000000000" pitchFamily="2" charset="2"/>
              <a:buChar char="Ø"/>
            </a:pPr>
            <a:endParaRPr lang="en-US" dirty="0">
              <a:cs typeface="B Koodak" panose="00000700000000000000" pitchFamily="2" charset="-78"/>
            </a:endParaRPr>
          </a:p>
        </p:txBody>
      </p:sp>
      <p:pic>
        <p:nvPicPr>
          <p:cNvPr id="4" name="Picture 3"/>
          <p:cNvPicPr>
            <a:picLocks noChangeAspect="1"/>
          </p:cNvPicPr>
          <p:nvPr/>
        </p:nvPicPr>
        <p:blipFill>
          <a:blip r:embed="rId2" cstate="email">
            <a:extLst>
              <a:ext uri="{BEBA8EAE-BF5A-486C-A8C5-ECC9F3942E4B}">
                <a14:imgProps xmlns:a14="http://schemas.microsoft.com/office/drawing/2010/main">
                  <a14:imgLayer r:embed="rId3">
                    <a14:imgEffect>
                      <a14:artisticPhotocopy/>
                    </a14:imgEffect>
                  </a14:imgLayer>
                </a14:imgProps>
              </a:ext>
              <a:ext uri="{28A0092B-C50C-407E-A947-70E740481C1C}">
                <a14:useLocalDpi xmlns:a14="http://schemas.microsoft.com/office/drawing/2010/main"/>
              </a:ext>
            </a:extLst>
          </a:blip>
          <a:stretch>
            <a:fillRect/>
          </a:stretch>
        </p:blipFill>
        <p:spPr>
          <a:xfrm>
            <a:off x="10085557" y="6124576"/>
            <a:ext cx="2011194" cy="643034"/>
          </a:xfrm>
          <a:prstGeom prst="rect">
            <a:avLst/>
          </a:prstGeom>
        </p:spPr>
      </p:pic>
    </p:spTree>
    <p:extLst>
      <p:ext uri="{BB962C8B-B14F-4D97-AF65-F5344CB8AC3E}">
        <p14:creationId xmlns:p14="http://schemas.microsoft.com/office/powerpoint/2010/main" val="31657102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601014"/>
          </a:xfrm>
        </p:spPr>
        <p:txBody>
          <a:bodyPr>
            <a:noAutofit/>
          </a:bodyPr>
          <a:lstStyle/>
          <a:p>
            <a:pPr marL="457200" indent="-457200" algn="r" rtl="1">
              <a:buFont typeface="Wingdings" panose="05000000000000000000" pitchFamily="2" charset="2"/>
              <a:buChar char="q"/>
            </a:pPr>
            <a:r>
              <a:rPr lang="fa-IR" sz="2800" dirty="0">
                <a:cs typeface="B Koodak" panose="00000700000000000000" pitchFamily="2" charset="-78"/>
              </a:rPr>
              <a:t>الگوی در حال تغییر کاربری تجاری :</a:t>
            </a:r>
            <a:r>
              <a:rPr lang="en-US" sz="2800" dirty="0">
                <a:cs typeface="B Koodak" panose="00000700000000000000" pitchFamily="2" charset="-78"/>
              </a:rPr>
              <a:t/>
            </a:r>
            <a:br>
              <a:rPr lang="en-US" sz="2800" dirty="0">
                <a:cs typeface="B Koodak" panose="00000700000000000000" pitchFamily="2" charset="-78"/>
              </a:rPr>
            </a:br>
            <a:endParaRPr lang="en-US" dirty="0">
              <a:cs typeface="B Koodak" panose="00000700000000000000" pitchFamily="2" charset="-78"/>
            </a:endParaRPr>
          </a:p>
        </p:txBody>
      </p:sp>
      <p:sp>
        <p:nvSpPr>
          <p:cNvPr id="3" name="Content Placeholder 2"/>
          <p:cNvSpPr>
            <a:spLocks noGrp="1"/>
          </p:cNvSpPr>
          <p:nvPr>
            <p:ph idx="1"/>
          </p:nvPr>
        </p:nvSpPr>
        <p:spPr>
          <a:xfrm>
            <a:off x="677334" y="1455313"/>
            <a:ext cx="8596668" cy="4701959"/>
          </a:xfrm>
        </p:spPr>
        <p:txBody>
          <a:bodyPr/>
          <a:lstStyle/>
          <a:p>
            <a:pPr algn="justLow" rtl="1">
              <a:lnSpc>
                <a:spcPct val="150000"/>
              </a:lnSpc>
              <a:buFont typeface="Wingdings" panose="05000000000000000000" pitchFamily="2" charset="2"/>
              <a:buChar char="Ø"/>
            </a:pPr>
            <a:r>
              <a:rPr lang="fa-IR" dirty="0" smtClean="0">
                <a:cs typeface="B Koodak" panose="00000700000000000000" pitchFamily="2" charset="-78"/>
              </a:rPr>
              <a:t>یکی </a:t>
            </a:r>
            <a:r>
              <a:rPr lang="fa-IR" dirty="0">
                <a:cs typeface="B Koodak" panose="00000700000000000000" pitchFamily="2" charset="-78"/>
              </a:rPr>
              <a:t>از تغییرات اصلی در الگو کاربری تجاری ، از بعد از جنگ جهانی دوم حومه ای شدن مراکز خرید و به طور خاص ، ظهور " مراکز خرید برنامه ریزی شده" بزرگ است.</a:t>
            </a:r>
            <a:endParaRPr lang="en-US" dirty="0">
              <a:cs typeface="B Koodak" panose="00000700000000000000" pitchFamily="2" charset="-78"/>
            </a:endParaRPr>
          </a:p>
          <a:p>
            <a:pPr algn="justLow" rtl="1">
              <a:lnSpc>
                <a:spcPct val="150000"/>
              </a:lnSpc>
              <a:buFont typeface="Wingdings" panose="05000000000000000000" pitchFamily="2" charset="2"/>
              <a:buChar char="Ø"/>
            </a:pPr>
            <a:r>
              <a:rPr lang="fa-IR" dirty="0">
                <a:cs typeface="B Koodak" panose="00000700000000000000" pitchFamily="2" charset="-78"/>
              </a:rPr>
              <a:t>تغییر دوم ، در الگوی مراکز خرید و فروش که تا حدودی مربوط به مورد اول است این است که مراکز خرید منطقه ای ، برنامه ریزی شده هم اکنون کاتالیزوری برای فرایند حومه نشینی شده اند تا اینکه صرفا دنبال کنندگان فرایند حومه نشینی باشند.</a:t>
            </a:r>
            <a:endParaRPr lang="en-US" dirty="0">
              <a:cs typeface="B Koodak" panose="00000700000000000000" pitchFamily="2" charset="-78"/>
            </a:endParaRPr>
          </a:p>
          <a:p>
            <a:pPr algn="justLow" rtl="1">
              <a:lnSpc>
                <a:spcPct val="150000"/>
              </a:lnSpc>
              <a:buFont typeface="Wingdings" panose="05000000000000000000" pitchFamily="2" charset="2"/>
              <a:buChar char="Ø"/>
            </a:pPr>
            <a:r>
              <a:rPr lang="fa-IR" dirty="0">
                <a:cs typeface="B Koodak" panose="00000700000000000000" pitchFamily="2" charset="-78"/>
              </a:rPr>
              <a:t>تغییرات در مقیاس واحد های تجاری نه تنها منجر به مراکز خرید بزرگتری شده است فروشگاه های بزرگتر ، مشتریانی را از فواصل دورتری جذب می کنند و این سبب افزایش وابستگی به اتومبیل می شود</a:t>
            </a:r>
            <a:endParaRPr lang="en-US" dirty="0">
              <a:cs typeface="B Koodak" panose="00000700000000000000" pitchFamily="2" charset="-78"/>
            </a:endParaRPr>
          </a:p>
        </p:txBody>
      </p:sp>
      <p:pic>
        <p:nvPicPr>
          <p:cNvPr id="4" name="Picture 3"/>
          <p:cNvPicPr>
            <a:picLocks noChangeAspect="1"/>
          </p:cNvPicPr>
          <p:nvPr/>
        </p:nvPicPr>
        <p:blipFill>
          <a:blip r:embed="rId2" cstate="email">
            <a:extLst>
              <a:ext uri="{BEBA8EAE-BF5A-486C-A8C5-ECC9F3942E4B}">
                <a14:imgProps xmlns:a14="http://schemas.microsoft.com/office/drawing/2010/main">
                  <a14:imgLayer r:embed="rId3">
                    <a14:imgEffect>
                      <a14:artisticPhotocopy/>
                    </a14:imgEffect>
                  </a14:imgLayer>
                </a14:imgProps>
              </a:ext>
              <a:ext uri="{28A0092B-C50C-407E-A947-70E740481C1C}">
                <a14:useLocalDpi xmlns:a14="http://schemas.microsoft.com/office/drawing/2010/main"/>
              </a:ext>
            </a:extLst>
          </a:blip>
          <a:stretch>
            <a:fillRect/>
          </a:stretch>
        </p:blipFill>
        <p:spPr>
          <a:xfrm>
            <a:off x="10085557" y="6124576"/>
            <a:ext cx="2011194" cy="643034"/>
          </a:xfrm>
          <a:prstGeom prst="rect">
            <a:avLst/>
          </a:prstGeom>
        </p:spPr>
      </p:pic>
    </p:spTree>
    <p:extLst>
      <p:ext uri="{BB962C8B-B14F-4D97-AF65-F5344CB8AC3E}">
        <p14:creationId xmlns:p14="http://schemas.microsoft.com/office/powerpoint/2010/main" val="3568341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596721"/>
            <a:ext cx="8479545" cy="626772"/>
          </a:xfrm>
        </p:spPr>
        <p:txBody>
          <a:bodyPr>
            <a:normAutofit fontScale="90000"/>
          </a:bodyPr>
          <a:lstStyle/>
          <a:p>
            <a:pPr marL="457200" indent="-457200" algn="r" rtl="1">
              <a:buFont typeface="Wingdings" panose="05000000000000000000" pitchFamily="2" charset="2"/>
              <a:buChar char="q"/>
            </a:pPr>
            <a:r>
              <a:rPr lang="fa-IR" sz="2800" dirty="0">
                <a:cs typeface="B Koodak" panose="00000700000000000000" pitchFamily="2" charset="-78"/>
              </a:rPr>
              <a:t>پژمردگی تجاری :</a:t>
            </a:r>
            <a:r>
              <a:rPr lang="en-US" dirty="0"/>
              <a:t/>
            </a:r>
            <a:br>
              <a:rPr lang="en-US" dirty="0"/>
            </a:br>
            <a:endParaRPr lang="en-US" dirty="0"/>
          </a:p>
        </p:txBody>
      </p:sp>
      <p:sp>
        <p:nvSpPr>
          <p:cNvPr id="3" name="Content Placeholder 2"/>
          <p:cNvSpPr>
            <a:spLocks noGrp="1"/>
          </p:cNvSpPr>
          <p:nvPr>
            <p:ph idx="1"/>
          </p:nvPr>
        </p:nvSpPr>
        <p:spPr>
          <a:xfrm>
            <a:off x="677333" y="1223493"/>
            <a:ext cx="8479545" cy="5061397"/>
          </a:xfrm>
        </p:spPr>
        <p:txBody>
          <a:bodyPr/>
          <a:lstStyle/>
          <a:p>
            <a:pPr algn="justLow" rtl="1">
              <a:lnSpc>
                <a:spcPct val="150000"/>
              </a:lnSpc>
              <a:buFont typeface="Wingdings" panose="05000000000000000000" pitchFamily="2" charset="2"/>
              <a:buChar char="Ø"/>
            </a:pPr>
            <a:r>
              <a:rPr lang="fa-IR" dirty="0">
                <a:cs typeface="B Koodak" panose="00000700000000000000" pitchFamily="2" charset="-78"/>
              </a:rPr>
              <a:t>یکی از عواقب تغییرات کلی در الگو ی خرید و فروش وقوع پدیده پژمردگی تجاری بوده است. پژمردگی تجاری فرم های مختلفی را به خود میگیرد که کاهشی در تقاضاهای مصرف کنندگان وجود دارد. کاهش در تقاضا ممکن است به دلیل کاهش جمعیت محلی باشد. کاهش درآمد جمعیت محلی یا ایجاد منابع رقابت کننده.</a:t>
            </a:r>
            <a:endParaRPr lang="en-US" dirty="0">
              <a:cs typeface="B Koodak" panose="00000700000000000000" pitchFamily="2" charset="-78"/>
            </a:endParaRPr>
          </a:p>
          <a:p>
            <a:pPr algn="justLow" rtl="1">
              <a:lnSpc>
                <a:spcPct val="150000"/>
              </a:lnSpc>
              <a:buFont typeface="Wingdings" panose="05000000000000000000" pitchFamily="2" charset="2"/>
              <a:buChar char="Ø"/>
            </a:pPr>
            <a:r>
              <a:rPr lang="fa-IR" dirty="0">
                <a:cs typeface="B Koodak" panose="00000700000000000000" pitchFamily="2" charset="-78"/>
              </a:rPr>
              <a:t>دوم "پژمردگی فیزیکی" می باشد که از ویژگی های ان افزایش زوال ساختمان هاست </a:t>
            </a:r>
            <a:endParaRPr lang="en-US" dirty="0">
              <a:cs typeface="B Koodak" panose="00000700000000000000" pitchFamily="2" charset="-78"/>
            </a:endParaRPr>
          </a:p>
          <a:p>
            <a:pPr algn="justLow" rtl="1">
              <a:lnSpc>
                <a:spcPct val="150000"/>
              </a:lnSpc>
              <a:buFont typeface="Wingdings" panose="05000000000000000000" pitchFamily="2" charset="2"/>
              <a:buChar char="Ø"/>
            </a:pPr>
            <a:r>
              <a:rPr lang="fa-IR" dirty="0">
                <a:cs typeface="B Koodak" panose="00000700000000000000" pitchFamily="2" charset="-78"/>
              </a:rPr>
              <a:t>سوم "پژمردگی عملکردی" یا </a:t>
            </a:r>
            <a:r>
              <a:rPr lang="fa-IR" dirty="0" smtClean="0">
                <a:cs typeface="B Koodak" panose="00000700000000000000" pitchFamily="2" charset="-78"/>
              </a:rPr>
              <a:t>منسوخ </a:t>
            </a:r>
            <a:r>
              <a:rPr lang="fa-IR" dirty="0">
                <a:cs typeface="B Koodak" panose="00000700000000000000" pitchFamily="2" charset="-78"/>
              </a:rPr>
              <a:t>شدن تکنولوژیکی می باشد که در پاسخ به تغییرات در الگوهای عرضه و تقاضای فعالیت تجاری می باشد.</a:t>
            </a:r>
            <a:endParaRPr lang="en-US" dirty="0">
              <a:cs typeface="B Koodak" panose="00000700000000000000" pitchFamily="2" charset="-78"/>
            </a:endParaRPr>
          </a:p>
          <a:p>
            <a:pPr algn="justLow" rtl="1">
              <a:lnSpc>
                <a:spcPct val="150000"/>
              </a:lnSpc>
              <a:buFont typeface="Wingdings" panose="05000000000000000000" pitchFamily="2" charset="2"/>
              <a:buChar char="Ø"/>
            </a:pPr>
            <a:r>
              <a:rPr lang="fa-IR" dirty="0">
                <a:cs typeface="B Koodak" panose="00000700000000000000" pitchFamily="2" charset="-78"/>
              </a:rPr>
              <a:t>چهارم "پژمردگی اصطکاکی" یا "پژمردگی محیطی" به دلیل رابطه بین یک واحد تجاری و ناحیه اطرافش است. یک واحد تجاری خاص ممکن است اثرات نامطلوب بر محیط اطرافش داشته باشد.به دلیل اینکه تولید آلودگی ترافیکی می کند یا افراد نامطلوب را جذب می </a:t>
            </a:r>
            <a:r>
              <a:rPr lang="fa-IR" dirty="0" smtClean="0">
                <a:cs typeface="B Koodak" panose="00000700000000000000" pitchFamily="2" charset="-78"/>
              </a:rPr>
              <a:t>کند.</a:t>
            </a:r>
            <a:endParaRPr lang="en-US" dirty="0">
              <a:cs typeface="B Koodak" panose="00000700000000000000" pitchFamily="2" charset="-78"/>
            </a:endParaRPr>
          </a:p>
        </p:txBody>
      </p:sp>
      <p:pic>
        <p:nvPicPr>
          <p:cNvPr id="4" name="Picture 3"/>
          <p:cNvPicPr>
            <a:picLocks noChangeAspect="1"/>
          </p:cNvPicPr>
          <p:nvPr/>
        </p:nvPicPr>
        <p:blipFill>
          <a:blip r:embed="rId2" cstate="email">
            <a:extLst>
              <a:ext uri="{BEBA8EAE-BF5A-486C-A8C5-ECC9F3942E4B}">
                <a14:imgProps xmlns:a14="http://schemas.microsoft.com/office/drawing/2010/main">
                  <a14:imgLayer r:embed="rId3">
                    <a14:imgEffect>
                      <a14:artisticPhotocopy/>
                    </a14:imgEffect>
                  </a14:imgLayer>
                </a14:imgProps>
              </a:ext>
              <a:ext uri="{28A0092B-C50C-407E-A947-70E740481C1C}">
                <a14:useLocalDpi xmlns:a14="http://schemas.microsoft.com/office/drawing/2010/main"/>
              </a:ext>
            </a:extLst>
          </a:blip>
          <a:stretch>
            <a:fillRect/>
          </a:stretch>
        </p:blipFill>
        <p:spPr>
          <a:xfrm>
            <a:off x="10085557" y="6124576"/>
            <a:ext cx="2011194" cy="643034"/>
          </a:xfrm>
          <a:prstGeom prst="rect">
            <a:avLst/>
          </a:prstGeom>
        </p:spPr>
      </p:pic>
    </p:spTree>
    <p:extLst>
      <p:ext uri="{BB962C8B-B14F-4D97-AF65-F5344CB8AC3E}">
        <p14:creationId xmlns:p14="http://schemas.microsoft.com/office/powerpoint/2010/main" val="3375458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65914" y="609600"/>
            <a:ext cx="8308087" cy="781318"/>
          </a:xfrm>
        </p:spPr>
        <p:txBody>
          <a:bodyPr>
            <a:noAutofit/>
          </a:bodyPr>
          <a:lstStyle/>
          <a:p>
            <a:pPr marL="571500" indent="-571500" algn="r" rtl="1">
              <a:buFont typeface="Wingdings" panose="05000000000000000000" pitchFamily="2" charset="2"/>
              <a:buChar char="q"/>
            </a:pPr>
            <a:r>
              <a:rPr lang="fa-IR" sz="3000" dirty="0" smtClean="0">
                <a:cs typeface="B Koodak" panose="00000700000000000000" pitchFamily="2" charset="-78"/>
              </a:rPr>
              <a:t>سه </a:t>
            </a:r>
            <a:r>
              <a:rPr lang="fa-IR" sz="3000" dirty="0">
                <a:cs typeface="B Koodak" panose="00000700000000000000" pitchFamily="2" charset="-78"/>
              </a:rPr>
              <a:t>مرحله اصلی در فرایند پژمرده </a:t>
            </a:r>
            <a:r>
              <a:rPr lang="fa-IR" sz="3000" dirty="0" smtClean="0">
                <a:cs typeface="B Koodak" panose="00000700000000000000" pitchFamily="2" charset="-78"/>
              </a:rPr>
              <a:t>شدن</a:t>
            </a:r>
            <a:r>
              <a:rPr lang="en-US" sz="3000" dirty="0"/>
              <a:t/>
            </a:r>
            <a:br>
              <a:rPr lang="en-US" sz="3000" dirty="0"/>
            </a:br>
            <a:endParaRPr lang="en-US" sz="3000" dirty="0"/>
          </a:p>
        </p:txBody>
      </p:sp>
      <p:sp>
        <p:nvSpPr>
          <p:cNvPr id="3" name="Content Placeholder 2"/>
          <p:cNvSpPr>
            <a:spLocks noGrp="1"/>
          </p:cNvSpPr>
          <p:nvPr>
            <p:ph idx="1"/>
          </p:nvPr>
        </p:nvSpPr>
        <p:spPr>
          <a:xfrm>
            <a:off x="669702" y="1390918"/>
            <a:ext cx="8604300" cy="4893971"/>
          </a:xfrm>
        </p:spPr>
        <p:txBody>
          <a:bodyPr/>
          <a:lstStyle/>
          <a:p>
            <a:pPr algn="justLow" rtl="1">
              <a:lnSpc>
                <a:spcPct val="200000"/>
              </a:lnSpc>
              <a:buFont typeface="Wingdings" panose="05000000000000000000" pitchFamily="2" charset="2"/>
              <a:buChar char="§"/>
            </a:pPr>
            <a:r>
              <a:rPr lang="fa-IR" dirty="0">
                <a:cs typeface="B Koodak" panose="00000700000000000000" pitchFamily="2" charset="-78"/>
              </a:rPr>
              <a:t>پیشنهاد شده است که سه مرحله اصلی در فرایند پژمرده شدن وجود دارد </a:t>
            </a:r>
            <a:r>
              <a:rPr lang="fa-IR" dirty="0" smtClean="0">
                <a:cs typeface="B Koodak" panose="00000700000000000000" pitchFamily="2" charset="-78"/>
              </a:rPr>
              <a:t>:</a:t>
            </a:r>
            <a:endParaRPr lang="en-US" dirty="0">
              <a:cs typeface="B Koodak" panose="00000700000000000000" pitchFamily="2" charset="-78"/>
            </a:endParaRPr>
          </a:p>
          <a:p>
            <a:pPr algn="justLow" rtl="1">
              <a:lnSpc>
                <a:spcPct val="200000"/>
              </a:lnSpc>
              <a:buFont typeface="+mj-lt"/>
              <a:buAutoNum type="arabicPeriod"/>
            </a:pPr>
            <a:r>
              <a:rPr lang="fa-IR" dirty="0">
                <a:cs typeface="B Koodak" panose="00000700000000000000" pitchFamily="2" charset="-78"/>
              </a:rPr>
              <a:t>ابتدا پیش بینی انتقال یک محله همراه است با افزایش فضاهای خالی و فقدان نگهداری بناها</a:t>
            </a:r>
            <a:endParaRPr lang="en-US" dirty="0">
              <a:cs typeface="B Koodak" panose="00000700000000000000" pitchFamily="2" charset="-78"/>
            </a:endParaRPr>
          </a:p>
          <a:p>
            <a:pPr algn="justLow" rtl="1">
              <a:lnSpc>
                <a:spcPct val="200000"/>
              </a:lnSpc>
              <a:buFont typeface="+mj-lt"/>
              <a:buAutoNum type="arabicPeriod"/>
            </a:pPr>
            <a:r>
              <a:rPr lang="fa-IR" dirty="0">
                <a:cs typeface="B Koodak" panose="00000700000000000000" pitchFamily="2" charset="-78"/>
              </a:rPr>
              <a:t>دومین مرحله از بین رفتن و کم شدن تقاضاهای مصرف کننده است </a:t>
            </a:r>
            <a:endParaRPr lang="en-US" dirty="0">
              <a:cs typeface="B Koodak" panose="00000700000000000000" pitchFamily="2" charset="-78"/>
            </a:endParaRPr>
          </a:p>
          <a:p>
            <a:pPr algn="justLow" rtl="1">
              <a:lnSpc>
                <a:spcPct val="200000"/>
              </a:lnSpc>
              <a:buFont typeface="+mj-lt"/>
              <a:buAutoNum type="arabicPeriod"/>
            </a:pPr>
            <a:r>
              <a:rPr lang="fa-IR" dirty="0">
                <a:cs typeface="B Koodak" panose="00000700000000000000" pitchFamily="2" charset="-78"/>
              </a:rPr>
              <a:t>نهایتا سیستم به حالتی جدید می رسد که مکان های خالی زیاد و سودآوری کم است</a:t>
            </a:r>
            <a:endParaRPr lang="en-US" dirty="0">
              <a:cs typeface="B Koodak" panose="00000700000000000000" pitchFamily="2" charset="-78"/>
            </a:endParaRPr>
          </a:p>
        </p:txBody>
      </p:sp>
      <p:pic>
        <p:nvPicPr>
          <p:cNvPr id="4" name="Picture 3"/>
          <p:cNvPicPr>
            <a:picLocks noChangeAspect="1"/>
          </p:cNvPicPr>
          <p:nvPr/>
        </p:nvPicPr>
        <p:blipFill>
          <a:blip r:embed="rId2" cstate="email">
            <a:extLst>
              <a:ext uri="{BEBA8EAE-BF5A-486C-A8C5-ECC9F3942E4B}">
                <a14:imgProps xmlns:a14="http://schemas.microsoft.com/office/drawing/2010/main">
                  <a14:imgLayer r:embed="rId3">
                    <a14:imgEffect>
                      <a14:artisticPhotocopy/>
                    </a14:imgEffect>
                  </a14:imgLayer>
                </a14:imgProps>
              </a:ext>
              <a:ext uri="{28A0092B-C50C-407E-A947-70E740481C1C}">
                <a14:useLocalDpi xmlns:a14="http://schemas.microsoft.com/office/drawing/2010/main"/>
              </a:ext>
            </a:extLst>
          </a:blip>
          <a:stretch>
            <a:fillRect/>
          </a:stretch>
        </p:blipFill>
        <p:spPr>
          <a:xfrm>
            <a:off x="10085557" y="6124576"/>
            <a:ext cx="2011194" cy="643034"/>
          </a:xfrm>
          <a:prstGeom prst="rect">
            <a:avLst/>
          </a:prstGeom>
        </p:spPr>
      </p:pic>
    </p:spTree>
    <p:extLst>
      <p:ext uri="{BB962C8B-B14F-4D97-AF65-F5344CB8AC3E}">
        <p14:creationId xmlns:p14="http://schemas.microsoft.com/office/powerpoint/2010/main" val="1328163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6239" y="467933"/>
            <a:ext cx="4740639" cy="626772"/>
          </a:xfrm>
        </p:spPr>
        <p:txBody>
          <a:bodyPr>
            <a:normAutofit fontScale="90000"/>
          </a:bodyPr>
          <a:lstStyle/>
          <a:p>
            <a:pPr marL="571500" indent="-571500" algn="r" rtl="1">
              <a:buFont typeface="Wingdings" panose="05000000000000000000" pitchFamily="2" charset="2"/>
              <a:buChar char="q"/>
            </a:pPr>
            <a:r>
              <a:rPr lang="fa-IR" sz="3300" dirty="0" smtClean="0">
                <a:cs typeface="B Koodak" panose="00000700000000000000" pitchFamily="2" charset="-78"/>
              </a:rPr>
              <a:t>مدل مناطق متحدالمرکز</a:t>
            </a:r>
            <a:r>
              <a:rPr lang="en-US" dirty="0"/>
              <a:t/>
            </a:r>
            <a:br>
              <a:rPr lang="en-US" dirty="0"/>
            </a:br>
            <a:endParaRPr lang="en-US" dirty="0"/>
          </a:p>
        </p:txBody>
      </p:sp>
      <p:sp>
        <p:nvSpPr>
          <p:cNvPr id="3" name="Content Placeholder 2"/>
          <p:cNvSpPr>
            <a:spLocks noGrp="1"/>
          </p:cNvSpPr>
          <p:nvPr>
            <p:ph idx="1"/>
          </p:nvPr>
        </p:nvSpPr>
        <p:spPr>
          <a:xfrm>
            <a:off x="373487" y="1094705"/>
            <a:ext cx="8783391" cy="5563672"/>
          </a:xfrm>
        </p:spPr>
        <p:txBody>
          <a:bodyPr>
            <a:normAutofit/>
          </a:bodyPr>
          <a:lstStyle/>
          <a:p>
            <a:pPr algn="justLow" rtl="1">
              <a:lnSpc>
                <a:spcPct val="150000"/>
              </a:lnSpc>
              <a:buFont typeface="Wingdings" panose="05000000000000000000" pitchFamily="2" charset="2"/>
              <a:buChar char="Ø"/>
            </a:pPr>
            <a:r>
              <a:rPr lang="fa-IR" dirty="0">
                <a:cs typeface="B Koodak" panose="00000700000000000000" pitchFamily="2" charset="-78"/>
              </a:rPr>
              <a:t>مدل مناطق متحدالمرکز در سال 1925 توسط فردی به نام برگس پیشنهاد شد. این مناطق نه تنها توصیف کننده الگوهای ساختار شهری در یک منطقه خاص می باشند بلکه نشان دهنده مناطقی می باشند که توالی گسترش شهری را نشان می دهد.</a:t>
            </a:r>
            <a:endParaRPr lang="en-US" dirty="0">
              <a:cs typeface="B Koodak" panose="00000700000000000000" pitchFamily="2" charset="-78"/>
            </a:endParaRPr>
          </a:p>
          <a:p>
            <a:pPr algn="justLow" rtl="1">
              <a:lnSpc>
                <a:spcPct val="150000"/>
              </a:lnSpc>
              <a:buFont typeface="Wingdings" panose="05000000000000000000" pitchFamily="2" charset="2"/>
              <a:buChar char="Ø"/>
            </a:pPr>
            <a:r>
              <a:rPr lang="fa-IR" dirty="0">
                <a:cs typeface="B Koodak" panose="00000700000000000000" pitchFamily="2" charset="-78"/>
              </a:rPr>
              <a:t>اولین و درونی ترین منطقه "بخش تجاری مرکزی شهری" است . این منطقه شامل ناحیه تجاری مرکز شهر است.</a:t>
            </a:r>
            <a:endParaRPr lang="en-US" dirty="0">
              <a:cs typeface="B Koodak" panose="00000700000000000000" pitchFamily="2" charset="-78"/>
            </a:endParaRPr>
          </a:p>
          <a:p>
            <a:pPr algn="justLow" rtl="1">
              <a:lnSpc>
                <a:spcPct val="150000"/>
              </a:lnSpc>
              <a:buFont typeface="Wingdings" panose="05000000000000000000" pitchFamily="2" charset="2"/>
              <a:buChar char="Ø"/>
            </a:pPr>
            <a:r>
              <a:rPr lang="fa-IR" dirty="0">
                <a:cs typeface="B Koodak" panose="00000700000000000000" pitchFamily="2" charset="-78"/>
              </a:rPr>
              <a:t>اطراف این ناحیه بخش تجاری عمده فروشی است که اطراف آن انبار های مربوط قراردارد که برگس منطقه دوم را "منطقه انتقالی" نامید.</a:t>
            </a:r>
            <a:endParaRPr lang="en-US" dirty="0">
              <a:cs typeface="B Koodak" panose="00000700000000000000" pitchFamily="2" charset="-78"/>
            </a:endParaRPr>
          </a:p>
          <a:p>
            <a:pPr algn="justLow" rtl="1">
              <a:lnSpc>
                <a:spcPct val="150000"/>
              </a:lnSpc>
              <a:buFont typeface="Wingdings" panose="05000000000000000000" pitchFamily="2" charset="2"/>
              <a:buChar char="Ø"/>
            </a:pPr>
            <a:r>
              <a:rPr lang="fa-IR" dirty="0">
                <a:cs typeface="B Koodak" panose="00000700000000000000" pitchFamily="2" charset="-78"/>
              </a:rPr>
              <a:t>منطقه سوم " خانه کارگران مستقل بود . ساکنان این منطقه قادر بوده اند از منطقه انتقال جابه جا شوند.</a:t>
            </a:r>
            <a:endParaRPr lang="en-US" dirty="0">
              <a:cs typeface="B Koodak" panose="00000700000000000000" pitchFamily="2" charset="-78"/>
            </a:endParaRPr>
          </a:p>
          <a:p>
            <a:pPr algn="justLow" rtl="1">
              <a:lnSpc>
                <a:spcPct val="150000"/>
              </a:lnSpc>
              <a:buFont typeface="Wingdings" panose="05000000000000000000" pitchFamily="2" charset="2"/>
              <a:buChar char="Ø"/>
            </a:pPr>
            <a:r>
              <a:rPr lang="fa-IR" dirty="0">
                <a:cs typeface="B Koodak" panose="00000700000000000000" pitchFamily="2" charset="-78"/>
              </a:rPr>
              <a:t>چهارمین منطقه در تئوری برگس " منطقه سکونتگاه های بهتر" نامیده شده است. توده زیادی از امریکایی های متوسط در ان زندگی می </a:t>
            </a:r>
            <a:r>
              <a:rPr lang="fa-IR" dirty="0" smtClean="0">
                <a:cs typeface="B Koodak" panose="00000700000000000000" pitchFamily="2" charset="-78"/>
              </a:rPr>
              <a:t>کردند.</a:t>
            </a:r>
            <a:endParaRPr lang="en-US" dirty="0">
              <a:cs typeface="B Koodak" panose="00000700000000000000" pitchFamily="2" charset="-78"/>
            </a:endParaRPr>
          </a:p>
        </p:txBody>
      </p:sp>
      <p:pic>
        <p:nvPicPr>
          <p:cNvPr id="4" name="Picture 3"/>
          <p:cNvPicPr>
            <a:picLocks noChangeAspect="1"/>
          </p:cNvPicPr>
          <p:nvPr/>
        </p:nvPicPr>
        <p:blipFill>
          <a:blip r:embed="rId2" cstate="email">
            <a:extLst>
              <a:ext uri="{BEBA8EAE-BF5A-486C-A8C5-ECC9F3942E4B}">
                <a14:imgProps xmlns:a14="http://schemas.microsoft.com/office/drawing/2010/main">
                  <a14:imgLayer r:embed="rId3">
                    <a14:imgEffect>
                      <a14:artisticPhotocopy/>
                    </a14:imgEffect>
                  </a14:imgLayer>
                </a14:imgProps>
              </a:ext>
              <a:ext uri="{28A0092B-C50C-407E-A947-70E740481C1C}">
                <a14:useLocalDpi xmlns:a14="http://schemas.microsoft.com/office/drawing/2010/main"/>
              </a:ext>
            </a:extLst>
          </a:blip>
          <a:stretch>
            <a:fillRect/>
          </a:stretch>
        </p:blipFill>
        <p:spPr>
          <a:xfrm>
            <a:off x="10085557" y="6124576"/>
            <a:ext cx="2011194" cy="643034"/>
          </a:xfrm>
          <a:prstGeom prst="rect">
            <a:avLst/>
          </a:prstGeom>
        </p:spPr>
      </p:pic>
    </p:spTree>
    <p:extLst>
      <p:ext uri="{BB962C8B-B14F-4D97-AF65-F5344CB8AC3E}">
        <p14:creationId xmlns:p14="http://schemas.microsoft.com/office/powerpoint/2010/main" val="3427782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862885"/>
            <a:ext cx="8596668" cy="5679582"/>
          </a:xfrm>
        </p:spPr>
        <p:txBody>
          <a:bodyPr/>
          <a:lstStyle/>
          <a:p>
            <a:pPr algn="r" rtl="1"/>
            <a:r>
              <a:rPr lang="fa-IR" sz="2400" b="1" dirty="0" smtClean="0">
                <a:cs typeface="B Koodak" panose="00000700000000000000" pitchFamily="2" charset="-78"/>
              </a:rPr>
              <a:t>فعالیت نوع اول:</a:t>
            </a:r>
          </a:p>
          <a:p>
            <a:pPr marL="0" indent="0" algn="r" rtl="1">
              <a:buNone/>
            </a:pPr>
            <a:r>
              <a:rPr lang="fa-IR" dirty="0" smtClean="0">
                <a:cs typeface="B Koodak" panose="00000700000000000000" pitchFamily="2" charset="-78"/>
              </a:rPr>
              <a:t>شامل شکار ، ماهیگیری ، جمع آوری ، استخراج مواد معدنی و برداشت محصولات درختان است . این نوع فعالیت </a:t>
            </a:r>
            <a:r>
              <a:rPr lang="fa-IR" dirty="0" smtClean="0">
                <a:solidFill>
                  <a:srgbClr val="FF0000"/>
                </a:solidFill>
                <a:cs typeface="B Koodak" panose="00000700000000000000" pitchFamily="2" charset="-78"/>
              </a:rPr>
              <a:t>یقه قرمز </a:t>
            </a:r>
            <a:r>
              <a:rPr lang="fa-IR" dirty="0" smtClean="0">
                <a:cs typeface="B Koodak" panose="00000700000000000000" pitchFamily="2" charset="-78"/>
              </a:rPr>
              <a:t>نامیده می شود .</a:t>
            </a:r>
          </a:p>
          <a:p>
            <a:pPr marL="0" indent="0" algn="r" rtl="1">
              <a:buNone/>
            </a:pPr>
            <a:endParaRPr lang="en-US" dirty="0" smtClean="0">
              <a:cs typeface="B Koodak" panose="00000700000000000000" pitchFamily="2" charset="-78"/>
            </a:endParaRPr>
          </a:p>
          <a:p>
            <a:pPr algn="r" rtl="1"/>
            <a:r>
              <a:rPr lang="fa-IR" sz="2400" b="1" dirty="0">
                <a:cs typeface="B Koodak" panose="00000700000000000000" pitchFamily="2" charset="-78"/>
              </a:rPr>
              <a:t>فعالیت نوع دوم :</a:t>
            </a:r>
          </a:p>
          <a:p>
            <a:pPr marL="0" indent="0" algn="r" rtl="1">
              <a:buNone/>
            </a:pPr>
            <a:r>
              <a:rPr lang="fa-IR" dirty="0" smtClean="0">
                <a:cs typeface="B Koodak" panose="00000700000000000000" pitchFamily="2" charset="-78"/>
              </a:rPr>
              <a:t>شامل فعالیت هایی است که ارزش یا مفید بودن یک محصولی که از مرحله اول بدست آمده است را افزایش می دهد. از طریق تغییر دادن فرم آن ، شامل فعالیت های کارخانه ای و کشاورزی تجاری است . این نوع فعالیت    </a:t>
            </a:r>
            <a:r>
              <a:rPr lang="fa-IR" dirty="0" smtClean="0">
                <a:solidFill>
                  <a:srgbClr val="0070C0"/>
                </a:solidFill>
                <a:cs typeface="B Koodak" panose="00000700000000000000" pitchFamily="2" charset="-78"/>
              </a:rPr>
              <a:t>یقه آبی </a:t>
            </a:r>
            <a:r>
              <a:rPr lang="fa-IR" dirty="0" smtClean="0">
                <a:cs typeface="B Koodak" panose="00000700000000000000" pitchFamily="2" charset="-78"/>
              </a:rPr>
              <a:t>نامیده می شود .</a:t>
            </a:r>
          </a:p>
          <a:p>
            <a:pPr marL="0" indent="0" algn="r" rtl="1">
              <a:buNone/>
            </a:pPr>
            <a:endParaRPr lang="fa-IR" dirty="0" smtClean="0">
              <a:cs typeface="B Koodak" panose="00000700000000000000" pitchFamily="2" charset="-78"/>
            </a:endParaRPr>
          </a:p>
          <a:p>
            <a:pPr algn="r" rtl="1"/>
            <a:r>
              <a:rPr lang="fa-IR" sz="2400" b="1" dirty="0">
                <a:cs typeface="B Koodak" panose="00000700000000000000" pitchFamily="2" charset="-78"/>
              </a:rPr>
              <a:t>فعالیت نوع سوم :</a:t>
            </a:r>
          </a:p>
          <a:p>
            <a:pPr marL="0" indent="0" algn="r" rtl="1">
              <a:buNone/>
            </a:pPr>
            <a:r>
              <a:rPr lang="fa-IR" dirty="0" smtClean="0">
                <a:cs typeface="B Koodak" panose="00000700000000000000" pitchFamily="2" charset="-78"/>
              </a:rPr>
              <a:t>شامل بخش خدمات است </a:t>
            </a:r>
            <a:r>
              <a:rPr lang="fa-IR" smtClean="0">
                <a:cs typeface="B Koodak" panose="00000700000000000000" pitchFamily="2" charset="-78"/>
              </a:rPr>
              <a:t>تا تول</a:t>
            </a:r>
            <a:r>
              <a:rPr lang="fa-IR">
                <a:cs typeface="B Koodak" panose="00000700000000000000" pitchFamily="2" charset="-78"/>
              </a:rPr>
              <a:t>ی</a:t>
            </a:r>
            <a:r>
              <a:rPr lang="fa-IR" smtClean="0">
                <a:cs typeface="B Koodak" panose="00000700000000000000" pitchFamily="2" charset="-78"/>
              </a:rPr>
              <a:t>د </a:t>
            </a:r>
            <a:r>
              <a:rPr lang="fa-IR" dirty="0" smtClean="0">
                <a:cs typeface="B Koodak" panose="00000700000000000000" pitchFamily="2" charset="-78"/>
              </a:rPr>
              <a:t>کالاها، شامل خدمات شخصی و تجاری است که به وسیله ی خرده فروشان ، منشی ها و دیگر بخش های خدماتی تولید می شود. این نوع فعالیت </a:t>
            </a:r>
            <a:r>
              <a:rPr lang="fa-IR" dirty="0" smtClean="0">
                <a:solidFill>
                  <a:srgbClr val="FF6699"/>
                </a:solidFill>
                <a:cs typeface="B Koodak" panose="00000700000000000000" pitchFamily="2" charset="-78"/>
              </a:rPr>
              <a:t>یقه صورتی </a:t>
            </a:r>
            <a:r>
              <a:rPr lang="fa-IR" dirty="0" smtClean="0">
                <a:cs typeface="B Koodak" panose="00000700000000000000" pitchFamily="2" charset="-78"/>
              </a:rPr>
              <a:t>نامیده می شود .  </a:t>
            </a:r>
            <a:endParaRPr lang="en-US" dirty="0">
              <a:cs typeface="B Koodak" panose="00000700000000000000" pitchFamily="2" charset="-78"/>
            </a:endParaRPr>
          </a:p>
        </p:txBody>
      </p:sp>
      <p:pic>
        <p:nvPicPr>
          <p:cNvPr id="4" name="Picture 3"/>
          <p:cNvPicPr>
            <a:picLocks noChangeAspect="1"/>
          </p:cNvPicPr>
          <p:nvPr/>
        </p:nvPicPr>
        <p:blipFill>
          <a:blip r:embed="rId2" cstate="email">
            <a:extLst>
              <a:ext uri="{BEBA8EAE-BF5A-486C-A8C5-ECC9F3942E4B}">
                <a14:imgProps xmlns:a14="http://schemas.microsoft.com/office/drawing/2010/main">
                  <a14:imgLayer r:embed="rId3">
                    <a14:imgEffect>
                      <a14:artisticPhotocopy/>
                    </a14:imgEffect>
                  </a14:imgLayer>
                </a14:imgProps>
              </a:ext>
              <a:ext uri="{28A0092B-C50C-407E-A947-70E740481C1C}">
                <a14:useLocalDpi xmlns:a14="http://schemas.microsoft.com/office/drawing/2010/main"/>
              </a:ext>
            </a:extLst>
          </a:blip>
          <a:stretch>
            <a:fillRect/>
          </a:stretch>
        </p:blipFill>
        <p:spPr>
          <a:xfrm>
            <a:off x="10085557" y="6124576"/>
            <a:ext cx="2011194" cy="643034"/>
          </a:xfrm>
          <a:prstGeom prst="rect">
            <a:avLst/>
          </a:prstGeom>
        </p:spPr>
      </p:pic>
    </p:spTree>
    <p:extLst>
      <p:ext uri="{BB962C8B-B14F-4D97-AF65-F5344CB8AC3E}">
        <p14:creationId xmlns:p14="http://schemas.microsoft.com/office/powerpoint/2010/main" val="3462817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anim calcmode="lin" valueType="num">
                                      <p:cBhvr>
                                        <p:cTn id="2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1000"/>
                                        <p:tgtEl>
                                          <p:spTgt spid="3">
                                            <p:txEl>
                                              <p:pRg st="4" end="4"/>
                                            </p:txEl>
                                          </p:spTgt>
                                        </p:tgtEl>
                                      </p:cBhvr>
                                    </p:animEffect>
                                    <p:anim calcmode="lin" valueType="num">
                                      <p:cBhvr>
                                        <p:cTn id="2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1000"/>
                                        <p:tgtEl>
                                          <p:spTgt spid="3">
                                            <p:txEl>
                                              <p:pRg st="6" end="6"/>
                                            </p:txEl>
                                          </p:spTgt>
                                        </p:tgtEl>
                                      </p:cBhvr>
                                    </p:animEffect>
                                    <p:anim calcmode="lin" valueType="num">
                                      <p:cBhvr>
                                        <p:cTn id="3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6" end="6"/>
                                            </p:txEl>
                                          </p:spTgt>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3">
                                            <p:txEl>
                                              <p:pRg st="7" end="7"/>
                                            </p:txEl>
                                          </p:spTgt>
                                        </p:tgtEl>
                                        <p:attrNameLst>
                                          <p:attrName>style.visibility</p:attrName>
                                        </p:attrNameLst>
                                      </p:cBhvr>
                                      <p:to>
                                        <p:strVal val="visible"/>
                                      </p:to>
                                    </p:set>
                                    <p:animEffect transition="in" filter="fade">
                                      <p:cBhvr>
                                        <p:cTn id="36" dur="1000"/>
                                        <p:tgtEl>
                                          <p:spTgt spid="3">
                                            <p:txEl>
                                              <p:pRg st="7" end="7"/>
                                            </p:txEl>
                                          </p:spTgt>
                                        </p:tgtEl>
                                      </p:cBhvr>
                                    </p:animEffect>
                                    <p:anim calcmode="lin" valueType="num">
                                      <p:cBhvr>
                                        <p:cTn id="3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3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274749"/>
            <a:ext cx="8596668" cy="652530"/>
          </a:xfrm>
        </p:spPr>
        <p:txBody>
          <a:bodyPr>
            <a:normAutofit/>
          </a:bodyPr>
          <a:lstStyle/>
          <a:p>
            <a:pPr algn="r" rtl="1"/>
            <a:r>
              <a:rPr lang="fa-IR" sz="2800" dirty="0" smtClean="0">
                <a:cs typeface="B Koodak" panose="00000700000000000000" pitchFamily="2" charset="-78"/>
              </a:rPr>
              <a:t>مراحل </a:t>
            </a:r>
            <a:r>
              <a:rPr lang="fa-IR" sz="2800" dirty="0">
                <a:cs typeface="B Koodak" panose="00000700000000000000" pitchFamily="2" charset="-78"/>
              </a:rPr>
              <a:t>تشکیل شدن دوایر متحدالمرکز</a:t>
            </a:r>
            <a:endParaRPr lang="en-US" sz="2800" dirty="0">
              <a:cs typeface="B Koodak" panose="00000700000000000000" pitchFamily="2" charset="-78"/>
            </a:endParaRPr>
          </a:p>
        </p:txBody>
      </p:sp>
      <p:sp>
        <p:nvSpPr>
          <p:cNvPr id="5" name="Content Placeholder 4"/>
          <p:cNvSpPr>
            <a:spLocks noGrp="1"/>
          </p:cNvSpPr>
          <p:nvPr>
            <p:ph idx="1"/>
          </p:nvPr>
        </p:nvSpPr>
        <p:spPr>
          <a:xfrm>
            <a:off x="677334" y="927278"/>
            <a:ext cx="8596668" cy="5177308"/>
          </a:xfrm>
        </p:spPr>
        <p:txBody>
          <a:bodyPr/>
          <a:lstStyle/>
          <a:p>
            <a:pPr algn="justLow" rtl="1">
              <a:lnSpc>
                <a:spcPct val="150000"/>
              </a:lnSpc>
              <a:buFont typeface="Wingdings" panose="05000000000000000000" pitchFamily="2" charset="2"/>
              <a:buChar char="Ø"/>
            </a:pPr>
            <a:r>
              <a:rPr lang="fa-IR" dirty="0">
                <a:cs typeface="B Koodak" panose="00000700000000000000" pitchFamily="2" charset="-78"/>
              </a:rPr>
              <a:t>اول تعدا کوچکی از مهاجران از یک گروه اجتماعی متفاوت به یک محله نفوذ می کنند. این مهاجران در بعضی از موارد درآمدی بلاتر از ساکنان آن محله دارند. دوم این نفوذ اولیه به وسیله یک مرحله تهاجم دنبال می شود . در این مرحله تعداد زیادی از گروه جدید جایگزین افراد </a:t>
            </a:r>
            <a:r>
              <a:rPr lang="fa-IR">
                <a:cs typeface="B Koodak" panose="00000700000000000000" pitchFamily="2" charset="-78"/>
              </a:rPr>
              <a:t>گروه </a:t>
            </a:r>
            <a:r>
              <a:rPr lang="fa-IR" smtClean="0">
                <a:cs typeface="B Koodak" panose="00000700000000000000" pitchFamily="2" charset="-78"/>
              </a:rPr>
              <a:t>قبلی </a:t>
            </a:r>
            <a:r>
              <a:rPr lang="fa-IR" dirty="0">
                <a:cs typeface="B Koodak" panose="00000700000000000000" pitchFamily="2" charset="-78"/>
              </a:rPr>
              <a:t>می شوند. سوم مرحله توالی یا مرحله تحکیم بخشی است که گروه های اقلیت اولیه اکثریت شدند.</a:t>
            </a:r>
            <a:endParaRPr lang="en-US" dirty="0">
              <a:cs typeface="B Koodak" panose="00000700000000000000" pitchFamily="2" charset="-78"/>
            </a:endParaRPr>
          </a:p>
          <a:p>
            <a:pPr algn="justLow" rtl="1">
              <a:lnSpc>
                <a:spcPct val="150000"/>
              </a:lnSpc>
              <a:buFont typeface="Wingdings" panose="05000000000000000000" pitchFamily="2" charset="2"/>
              <a:buChar char="Ø"/>
            </a:pPr>
            <a:r>
              <a:rPr lang="fa-IR" dirty="0">
                <a:cs typeface="B Koodak" panose="00000700000000000000" pitchFamily="2" charset="-78"/>
              </a:rPr>
              <a:t>چهارم و مرحله نهایی مرحله به ثبات رسیدن ناحیه از نظر غلبه گروه جدید است</a:t>
            </a:r>
            <a:r>
              <a:rPr lang="fa-IR" dirty="0" smtClean="0">
                <a:cs typeface="B Koodak" panose="00000700000000000000" pitchFamily="2" charset="-78"/>
              </a:rPr>
              <a:t>.</a:t>
            </a:r>
          </a:p>
          <a:p>
            <a:pPr marL="0" indent="0" algn="justLow" rtl="1">
              <a:buNone/>
            </a:pPr>
            <a:endParaRPr lang="en-US" dirty="0">
              <a:cs typeface="B Koodak" panose="00000700000000000000" pitchFamily="2" charset="-78"/>
            </a:endParaRPr>
          </a:p>
          <a:p>
            <a:pPr algn="r" rtl="1"/>
            <a:endParaRPr lang="en-US" dirty="0"/>
          </a:p>
        </p:txBody>
      </p:sp>
      <p:pic>
        <p:nvPicPr>
          <p:cNvPr id="6" name="Picture 5"/>
          <p:cNvPicPr>
            <a:picLocks noChangeAspect="1"/>
          </p:cNvPicPr>
          <p:nvPr/>
        </p:nvPicPr>
        <p:blipFill>
          <a:blip r:embed="rId2" cstate="email">
            <a:biLevel thresh="50000"/>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tretch>
            <a:fillRect/>
          </a:stretch>
        </p:blipFill>
        <p:spPr>
          <a:xfrm>
            <a:off x="3146450" y="3419531"/>
            <a:ext cx="3658436" cy="3348317"/>
          </a:xfrm>
          <a:prstGeom prst="rect">
            <a:avLst/>
          </a:prstGeom>
        </p:spPr>
      </p:pic>
      <p:pic>
        <p:nvPicPr>
          <p:cNvPr id="7" name="Picture 6"/>
          <p:cNvPicPr>
            <a:picLocks noChangeAspect="1"/>
          </p:cNvPicPr>
          <p:nvPr/>
        </p:nvPicPr>
        <p:blipFill>
          <a:blip r:embed="rId4" cstate="email">
            <a:extLst>
              <a:ext uri="{BEBA8EAE-BF5A-486C-A8C5-ECC9F3942E4B}">
                <a14:imgProps xmlns:a14="http://schemas.microsoft.com/office/drawing/2010/main">
                  <a14:imgLayer r:embed="rId5">
                    <a14:imgEffect>
                      <a14:artisticPhotocopy/>
                    </a14:imgEffect>
                  </a14:imgLayer>
                </a14:imgProps>
              </a:ext>
              <a:ext uri="{28A0092B-C50C-407E-A947-70E740481C1C}">
                <a14:useLocalDpi xmlns:a14="http://schemas.microsoft.com/office/drawing/2010/main"/>
              </a:ext>
            </a:extLst>
          </a:blip>
          <a:stretch>
            <a:fillRect/>
          </a:stretch>
        </p:blipFill>
        <p:spPr>
          <a:xfrm>
            <a:off x="10085557" y="6124576"/>
            <a:ext cx="2011194" cy="643034"/>
          </a:xfrm>
          <a:prstGeom prst="rect">
            <a:avLst/>
          </a:prstGeom>
        </p:spPr>
      </p:pic>
    </p:spTree>
    <p:extLst>
      <p:ext uri="{BB962C8B-B14F-4D97-AF65-F5344CB8AC3E}">
        <p14:creationId xmlns:p14="http://schemas.microsoft.com/office/powerpoint/2010/main" val="1657037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Effect transition="in" filter="fade">
                                      <p:cBhvr>
                                        <p:cTn id="11" dur="500"/>
                                        <p:tgtEl>
                                          <p:spTgt spid="5">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5">
                                            <p:txEl>
                                              <p:pRg st="1" end="1"/>
                                            </p:txEl>
                                          </p:spTgt>
                                        </p:tgtEl>
                                        <p:attrNameLst>
                                          <p:attrName>style.visibility</p:attrName>
                                        </p:attrNameLst>
                                      </p:cBhvr>
                                      <p:to>
                                        <p:strVal val="visible"/>
                                      </p:to>
                                    </p:set>
                                    <p:animEffect transition="in" filter="fade">
                                      <p:cBhvr>
                                        <p:cTn id="16" dur="500"/>
                                        <p:tgtEl>
                                          <p:spTgt spid="5">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1578" y="352022"/>
            <a:ext cx="8492424" cy="665409"/>
          </a:xfrm>
        </p:spPr>
        <p:txBody>
          <a:bodyPr>
            <a:normAutofit fontScale="90000"/>
          </a:bodyPr>
          <a:lstStyle/>
          <a:p>
            <a:pPr marL="457200" indent="-457200" algn="r" rtl="1">
              <a:buFont typeface="Wingdings" panose="05000000000000000000" pitchFamily="2" charset="2"/>
              <a:buChar char="q"/>
            </a:pPr>
            <a:r>
              <a:rPr lang="fa-IR" sz="3000" dirty="0">
                <a:cs typeface="B Koodak" panose="00000700000000000000" pitchFamily="2" charset="-78"/>
              </a:rPr>
              <a:t>مدل بخشی</a:t>
            </a:r>
            <a:r>
              <a:rPr lang="en-US" sz="3000" dirty="0">
                <a:cs typeface="B Koodak" panose="00000700000000000000" pitchFamily="2" charset="-78"/>
              </a:rPr>
              <a:t/>
            </a:r>
            <a:br>
              <a:rPr lang="en-US" sz="3000" dirty="0">
                <a:cs typeface="B Koodak" panose="00000700000000000000" pitchFamily="2" charset="-78"/>
              </a:rPr>
            </a:br>
            <a:endParaRPr lang="en-US" sz="3000" dirty="0">
              <a:cs typeface="B Koodak" panose="00000700000000000000" pitchFamily="2" charset="-78"/>
            </a:endParaRPr>
          </a:p>
        </p:txBody>
      </p:sp>
      <p:sp>
        <p:nvSpPr>
          <p:cNvPr id="3" name="Content Placeholder 2"/>
          <p:cNvSpPr>
            <a:spLocks noGrp="1"/>
          </p:cNvSpPr>
          <p:nvPr>
            <p:ph idx="1"/>
          </p:nvPr>
        </p:nvSpPr>
        <p:spPr>
          <a:xfrm>
            <a:off x="515155" y="875763"/>
            <a:ext cx="8758847" cy="5447764"/>
          </a:xfrm>
        </p:spPr>
        <p:txBody>
          <a:bodyPr/>
          <a:lstStyle/>
          <a:p>
            <a:pPr algn="justLow" rtl="1">
              <a:lnSpc>
                <a:spcPct val="150000"/>
              </a:lnSpc>
              <a:buFont typeface="Wingdings" panose="05000000000000000000" pitchFamily="2" charset="2"/>
              <a:buChar char="Ø"/>
            </a:pPr>
            <a:r>
              <a:rPr lang="fa-IR" dirty="0">
                <a:cs typeface="B Koodak" panose="00000700000000000000" pitchFamily="2" charset="-78"/>
              </a:rPr>
              <a:t>هویت پیشنهاد کرد که تمایزات مسکونی در شهرها به صورت بخشی خلاصه و توضیح داده شود تا اینکه به صورت دوایر متحدالمرکز بگس که اساس کار خود را شهر شیکاگو گذاشت.</a:t>
            </a:r>
            <a:endParaRPr lang="en-US" dirty="0">
              <a:cs typeface="B Koodak" panose="00000700000000000000" pitchFamily="2" charset="-78"/>
            </a:endParaRPr>
          </a:p>
          <a:p>
            <a:pPr algn="justLow" rtl="1">
              <a:lnSpc>
                <a:spcPct val="150000"/>
              </a:lnSpc>
              <a:buFont typeface="Wingdings" panose="05000000000000000000" pitchFamily="2" charset="2"/>
              <a:buChar char="Ø"/>
            </a:pPr>
            <a:r>
              <a:rPr lang="fa-IR" dirty="0">
                <a:cs typeface="B Koodak" panose="00000700000000000000" pitchFamily="2" charset="-78"/>
              </a:rPr>
              <a:t>هویت نتیجه گرفت که موقعیت اقتصادی- اجتماعی به عمدتا به صورت بخشی تغییر می کند . هویت یک سری مشاهدات در مورد این بخشها انجام داد که به شکل قطاع بودند در بخش هایی در یک طرف شهر قرار داشتند و در بعضی از موارد به صورت پیوسته از مرکز شهر به طرف بیرون کشیده شده اند . طبقه متوسط یا غالبا در طرفین نواحی ای قرار می گرفتند که دارای ارزش بالا بودند.</a:t>
            </a:r>
            <a:endParaRPr lang="en-US" dirty="0">
              <a:cs typeface="B Koodak" panose="00000700000000000000" pitchFamily="2" charset="-78"/>
            </a:endParaRPr>
          </a:p>
          <a:p>
            <a:pPr algn="justLow" rtl="1">
              <a:lnSpc>
                <a:spcPct val="150000"/>
              </a:lnSpc>
              <a:buFont typeface="Wingdings" panose="05000000000000000000" pitchFamily="2" charset="2"/>
              <a:buChar char="Ø"/>
            </a:pPr>
            <a:r>
              <a:rPr lang="fa-IR" dirty="0">
                <a:cs typeface="B Koodak" panose="00000700000000000000" pitchFamily="2" charset="-78"/>
              </a:rPr>
              <a:t>بخش هایی که اجاره پایین داشتند معمولا در جهت </a:t>
            </a:r>
            <a:r>
              <a:rPr lang="fa-IR" dirty="0" smtClean="0">
                <a:cs typeface="B Koodak" panose="00000700000000000000" pitchFamily="2" charset="-78"/>
              </a:rPr>
              <a:t>مقابل </a:t>
            </a:r>
            <a:r>
              <a:rPr lang="fa-IR" dirty="0">
                <a:cs typeface="B Koodak" panose="00000700000000000000" pitchFamily="2" charset="-78"/>
              </a:rPr>
              <a:t>بخش های با اجاره بالا قرار می </a:t>
            </a:r>
            <a:r>
              <a:rPr lang="fa-IR" dirty="0" smtClean="0">
                <a:cs typeface="B Koodak" panose="00000700000000000000" pitchFamily="2" charset="-78"/>
              </a:rPr>
              <a:t>گرفتند.</a:t>
            </a:r>
            <a:endParaRPr lang="en-US" dirty="0">
              <a:cs typeface="B Koodak" panose="00000700000000000000" pitchFamily="2" charset="-78"/>
            </a:endParaRPr>
          </a:p>
        </p:txBody>
      </p:sp>
      <p:pic>
        <p:nvPicPr>
          <p:cNvPr id="4" name="Picture 3"/>
          <p:cNvPicPr>
            <a:picLocks noChangeAspect="1"/>
          </p:cNvPicPr>
          <p:nvPr/>
        </p:nvPicPr>
        <p:blipFill>
          <a:blip r:embed="rId2" cstate="email">
            <a:biLevel thresh="50000"/>
            <a:extLst>
              <a:ext uri="{BEBA8EAE-BF5A-486C-A8C5-ECC9F3942E4B}">
                <a14:imgProps xmlns:a14="http://schemas.microsoft.com/office/drawing/2010/main">
                  <a14:imgLayer r:embed="rId3">
                    <a14:imgEffect>
                      <a14:sharpenSoften amount="50000"/>
                    </a14:imgEffect>
                    <a14:imgEffect>
                      <a14:brightnessContrast bright="-20000" contrast="-40000"/>
                    </a14:imgEffect>
                  </a14:imgLayer>
                </a14:imgProps>
              </a:ext>
              <a:ext uri="{28A0092B-C50C-407E-A947-70E740481C1C}">
                <a14:useLocalDpi xmlns:a14="http://schemas.microsoft.com/office/drawing/2010/main"/>
              </a:ext>
            </a:extLst>
          </a:blip>
          <a:stretch>
            <a:fillRect/>
          </a:stretch>
        </p:blipFill>
        <p:spPr>
          <a:xfrm>
            <a:off x="2902954" y="4224270"/>
            <a:ext cx="4249671" cy="2333875"/>
          </a:xfrm>
          <a:prstGeom prst="rect">
            <a:avLst/>
          </a:prstGeom>
          <a:ln>
            <a:noFill/>
          </a:ln>
          <a:effectLst>
            <a:outerShdw blurRad="190500" algn="tl" rotWithShape="0">
              <a:srgbClr val="000000">
                <a:alpha val="70000"/>
              </a:srgbClr>
            </a:outerShdw>
          </a:effectLst>
        </p:spPr>
      </p:pic>
      <p:pic>
        <p:nvPicPr>
          <p:cNvPr id="5" name="Picture 4"/>
          <p:cNvPicPr>
            <a:picLocks noChangeAspect="1"/>
          </p:cNvPicPr>
          <p:nvPr/>
        </p:nvPicPr>
        <p:blipFill>
          <a:blip r:embed="rId4" cstate="email">
            <a:extLst>
              <a:ext uri="{BEBA8EAE-BF5A-486C-A8C5-ECC9F3942E4B}">
                <a14:imgProps xmlns:a14="http://schemas.microsoft.com/office/drawing/2010/main">
                  <a14:imgLayer r:embed="rId5">
                    <a14:imgEffect>
                      <a14:artisticPhotocopy/>
                    </a14:imgEffect>
                  </a14:imgLayer>
                </a14:imgProps>
              </a:ext>
              <a:ext uri="{28A0092B-C50C-407E-A947-70E740481C1C}">
                <a14:useLocalDpi xmlns:a14="http://schemas.microsoft.com/office/drawing/2010/main"/>
              </a:ext>
            </a:extLst>
          </a:blip>
          <a:stretch>
            <a:fillRect/>
          </a:stretch>
        </p:blipFill>
        <p:spPr>
          <a:xfrm>
            <a:off x="10085557" y="6124576"/>
            <a:ext cx="2011194" cy="643034"/>
          </a:xfrm>
          <a:prstGeom prst="rect">
            <a:avLst/>
          </a:prstGeom>
        </p:spPr>
      </p:pic>
    </p:spTree>
    <p:extLst>
      <p:ext uri="{BB962C8B-B14F-4D97-AF65-F5344CB8AC3E}">
        <p14:creationId xmlns:p14="http://schemas.microsoft.com/office/powerpoint/2010/main" val="3480298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p:cTn id="27" dur="1000" fill="hold"/>
                                        <p:tgtEl>
                                          <p:spTgt spid="4"/>
                                        </p:tgtEl>
                                        <p:attrNameLst>
                                          <p:attrName>ppt_w</p:attrName>
                                        </p:attrNameLst>
                                      </p:cBhvr>
                                      <p:tavLst>
                                        <p:tav tm="0">
                                          <p:val>
                                            <p:fltVal val="0"/>
                                          </p:val>
                                        </p:tav>
                                        <p:tav tm="100000">
                                          <p:val>
                                            <p:strVal val="#ppt_w"/>
                                          </p:val>
                                        </p:tav>
                                      </p:tavLst>
                                    </p:anim>
                                    <p:anim calcmode="lin" valueType="num">
                                      <p:cBhvr>
                                        <p:cTn id="28" dur="1000" fill="hold"/>
                                        <p:tgtEl>
                                          <p:spTgt spid="4"/>
                                        </p:tgtEl>
                                        <p:attrNameLst>
                                          <p:attrName>ppt_h</p:attrName>
                                        </p:attrNameLst>
                                      </p:cBhvr>
                                      <p:tavLst>
                                        <p:tav tm="0">
                                          <p:val>
                                            <p:fltVal val="0"/>
                                          </p:val>
                                        </p:tav>
                                        <p:tav tm="100000">
                                          <p:val>
                                            <p:strVal val="#ppt_h"/>
                                          </p:val>
                                        </p:tav>
                                      </p:tavLst>
                                    </p:anim>
                                    <p:anim calcmode="lin" valueType="num">
                                      <p:cBhvr>
                                        <p:cTn id="29" dur="1000" fill="hold"/>
                                        <p:tgtEl>
                                          <p:spTgt spid="4"/>
                                        </p:tgtEl>
                                        <p:attrNameLst>
                                          <p:attrName>style.rotation</p:attrName>
                                        </p:attrNameLst>
                                      </p:cBhvr>
                                      <p:tavLst>
                                        <p:tav tm="0">
                                          <p:val>
                                            <p:fltVal val="90"/>
                                          </p:val>
                                        </p:tav>
                                        <p:tav tm="100000">
                                          <p:val>
                                            <p:fltVal val="0"/>
                                          </p:val>
                                        </p:tav>
                                      </p:tavLst>
                                    </p:anim>
                                    <p:animEffect transition="in" filter="fade">
                                      <p:cBhvr>
                                        <p:cTn id="3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99268" y="455054"/>
            <a:ext cx="5474734" cy="639651"/>
          </a:xfrm>
        </p:spPr>
        <p:txBody>
          <a:bodyPr>
            <a:normAutofit fontScale="90000"/>
          </a:bodyPr>
          <a:lstStyle/>
          <a:p>
            <a:pPr marL="457200" indent="-457200" algn="r" rtl="1">
              <a:buFont typeface="Wingdings" panose="05000000000000000000" pitchFamily="2" charset="2"/>
              <a:buChar char="q"/>
            </a:pPr>
            <a:r>
              <a:rPr lang="fa-IR" sz="3100" dirty="0">
                <a:cs typeface="B Koodak" panose="00000700000000000000" pitchFamily="2" charset="-78"/>
              </a:rPr>
              <a:t>مدل شهر های چند هسته ای </a:t>
            </a:r>
            <a:r>
              <a:rPr lang="en-US" dirty="0"/>
              <a:t/>
            </a:r>
            <a:br>
              <a:rPr lang="en-US" dirty="0"/>
            </a:br>
            <a:endParaRPr lang="en-US" dirty="0"/>
          </a:p>
        </p:txBody>
      </p:sp>
      <p:sp>
        <p:nvSpPr>
          <p:cNvPr id="3" name="Content Placeholder 2"/>
          <p:cNvSpPr>
            <a:spLocks noGrp="1"/>
          </p:cNvSpPr>
          <p:nvPr>
            <p:ph idx="1"/>
          </p:nvPr>
        </p:nvSpPr>
        <p:spPr>
          <a:xfrm>
            <a:off x="631065" y="1094705"/>
            <a:ext cx="8642937" cy="5035640"/>
          </a:xfrm>
        </p:spPr>
        <p:txBody>
          <a:bodyPr/>
          <a:lstStyle/>
          <a:p>
            <a:pPr algn="justLow" rtl="1">
              <a:lnSpc>
                <a:spcPct val="150000"/>
              </a:lnSpc>
              <a:buFont typeface="Wingdings" panose="05000000000000000000" pitchFamily="2" charset="2"/>
              <a:buChar char="Ø"/>
            </a:pPr>
            <a:r>
              <a:rPr lang="fa-IR" dirty="0">
                <a:cs typeface="B Koodak" panose="00000700000000000000" pitchFamily="2" charset="-78"/>
              </a:rPr>
              <a:t>مدل شهرهای چند هسته ای یک مدل اکولوژیک است که به وسیله هاریسمن و آلمن در مقاله ای با عنوان "ماهیت شهر ها" پیشنهاد شد. مدل توصیف کننده نحوه قرارگیری کاربری ها در یک شهر است.</a:t>
            </a:r>
            <a:endParaRPr lang="en-US" dirty="0">
              <a:cs typeface="B Koodak" panose="00000700000000000000" pitchFamily="2" charset="-78"/>
            </a:endParaRPr>
          </a:p>
          <a:p>
            <a:pPr algn="justLow" rtl="1">
              <a:lnSpc>
                <a:spcPct val="150000"/>
              </a:lnSpc>
              <a:buFont typeface="Wingdings" panose="05000000000000000000" pitchFamily="2" charset="2"/>
              <a:buChar char="Ø"/>
            </a:pPr>
            <a:r>
              <a:rPr lang="fa-IR" dirty="0">
                <a:cs typeface="B Koodak" panose="00000700000000000000" pitchFamily="2" charset="-78"/>
              </a:rPr>
              <a:t>تئوری بر اساس این ایده است که مردمی که به دلیل استفاده از ماشین قدرت تحرک بیشتری دارند گسترش شهری را افزایش می دهند. و این افزایش تحرک </a:t>
            </a:r>
            <a:r>
              <a:rPr lang="fa-IR" dirty="0" smtClean="0">
                <a:cs typeface="B Koodak" panose="00000700000000000000" pitchFamily="2" charset="-78"/>
              </a:rPr>
              <a:t>اجازه </a:t>
            </a:r>
            <a:r>
              <a:rPr lang="fa-IR" dirty="0">
                <a:cs typeface="B Koodak" panose="00000700000000000000" pitchFamily="2" charset="-78"/>
              </a:rPr>
              <a:t>تخصصی شدن مراکز منطقه ای را می </a:t>
            </a:r>
            <a:r>
              <a:rPr lang="fa-IR" dirty="0" smtClean="0">
                <a:cs typeface="B Koodak" panose="00000700000000000000" pitchFamily="2" charset="-78"/>
              </a:rPr>
              <a:t>دهد.</a:t>
            </a:r>
          </a:p>
          <a:p>
            <a:pPr marL="0" indent="0" algn="justLow" rtl="1">
              <a:lnSpc>
                <a:spcPct val="150000"/>
              </a:lnSpc>
              <a:buNone/>
            </a:pPr>
            <a:endParaRPr lang="en-US" dirty="0">
              <a:cs typeface="B Koodak" panose="00000700000000000000" pitchFamily="2" charset="-78"/>
            </a:endParaRPr>
          </a:p>
        </p:txBody>
      </p:sp>
      <p:pic>
        <p:nvPicPr>
          <p:cNvPr id="4" name="Picture 3"/>
          <p:cNvPicPr>
            <a:picLocks noChangeAspect="1"/>
          </p:cNvPicPr>
          <p:nvPr/>
        </p:nvPicPr>
        <p:blipFill>
          <a:blip r:embed="rId2" cstate="email">
            <a:biLevel thresh="50000"/>
            <a:extLst>
              <a:ext uri="{28A0092B-C50C-407E-A947-70E740481C1C}">
                <a14:useLocalDpi xmlns:a14="http://schemas.microsoft.com/office/drawing/2010/main"/>
              </a:ext>
            </a:extLst>
          </a:blip>
          <a:stretch>
            <a:fillRect/>
          </a:stretch>
        </p:blipFill>
        <p:spPr>
          <a:xfrm>
            <a:off x="3278649" y="2982598"/>
            <a:ext cx="3347768" cy="3645730"/>
          </a:xfrm>
          <a:prstGeom prst="rect">
            <a:avLst/>
          </a:prstGeom>
        </p:spPr>
      </p:pic>
      <p:pic>
        <p:nvPicPr>
          <p:cNvPr id="5" name="Picture 4"/>
          <p:cNvPicPr>
            <a:picLocks noChangeAspect="1"/>
          </p:cNvPicPr>
          <p:nvPr/>
        </p:nvPicPr>
        <p:blipFill>
          <a:blip r:embed="rId3" cstate="email">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a:ext>
            </a:extLst>
          </a:blip>
          <a:stretch>
            <a:fillRect/>
          </a:stretch>
        </p:blipFill>
        <p:spPr>
          <a:xfrm>
            <a:off x="10085557" y="6124576"/>
            <a:ext cx="2011194" cy="643034"/>
          </a:xfrm>
          <a:prstGeom prst="rect">
            <a:avLst/>
          </a:prstGeom>
        </p:spPr>
      </p:pic>
    </p:spTree>
    <p:extLst>
      <p:ext uri="{BB962C8B-B14F-4D97-AF65-F5344CB8AC3E}">
        <p14:creationId xmlns:p14="http://schemas.microsoft.com/office/powerpoint/2010/main" val="63096391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571500" indent="-571500" algn="r" rtl="1">
              <a:buFont typeface="Wingdings" panose="05000000000000000000" pitchFamily="2" charset="2"/>
              <a:buChar char="q"/>
            </a:pPr>
            <a:r>
              <a:rPr lang="fa-IR" sz="2800" dirty="0">
                <a:cs typeface="B Koodak" panose="00000700000000000000" pitchFamily="2" charset="-78"/>
              </a:rPr>
              <a:t>تئوری مزیت نسبی</a:t>
            </a:r>
            <a:r>
              <a:rPr lang="en-US" dirty="0"/>
              <a:t/>
            </a:r>
            <a:br>
              <a:rPr lang="en-US" dirty="0"/>
            </a:br>
            <a:endParaRPr lang="en-US" dirty="0"/>
          </a:p>
        </p:txBody>
      </p:sp>
      <p:sp>
        <p:nvSpPr>
          <p:cNvPr id="3" name="Content Placeholder 2"/>
          <p:cNvSpPr>
            <a:spLocks noGrp="1"/>
          </p:cNvSpPr>
          <p:nvPr>
            <p:ph idx="1"/>
          </p:nvPr>
        </p:nvSpPr>
        <p:spPr>
          <a:xfrm>
            <a:off x="677334" y="1403797"/>
            <a:ext cx="8596668" cy="4637565"/>
          </a:xfrm>
        </p:spPr>
        <p:txBody>
          <a:bodyPr/>
          <a:lstStyle/>
          <a:p>
            <a:pPr algn="justLow" rtl="1">
              <a:lnSpc>
                <a:spcPct val="150000"/>
              </a:lnSpc>
              <a:buFont typeface="Wingdings" panose="05000000000000000000" pitchFamily="2" charset="2"/>
              <a:buChar char="Ø"/>
            </a:pPr>
            <a:r>
              <a:rPr lang="fa-IR" dirty="0">
                <a:cs typeface="B Koodak" panose="00000700000000000000" pitchFamily="2" charset="-78"/>
              </a:rPr>
              <a:t>دیوید ریکاردو دومین اقتصاددان  بزرگ کلاسیک بود . ریکاردو برای معرفی مفهوم مزیت نسبی شناخته شده است. نتیجه گیری ریکاردو در مورد قانون مزیت نسبی این بود که سودمندی های تخصصی شدن بین المللی در ترکیب کالاها در تجارت بین المللی را نشان می دهد. ریشه آن در بحث تجارت آزاد بود که بریتانیا مواد کارخانه ای را صادر می کرد و مواد غذایی را وارد می کرد .</a:t>
            </a:r>
            <a:endParaRPr lang="en-US" dirty="0">
              <a:cs typeface="B Koodak" panose="00000700000000000000" pitchFamily="2" charset="-78"/>
            </a:endParaRPr>
          </a:p>
          <a:p>
            <a:pPr algn="justLow" rtl="1">
              <a:lnSpc>
                <a:spcPct val="150000"/>
              </a:lnSpc>
              <a:buFont typeface="Wingdings" panose="05000000000000000000" pitchFamily="2" charset="2"/>
              <a:buChar char="Ø"/>
            </a:pPr>
            <a:r>
              <a:rPr lang="fa-IR" dirty="0">
                <a:cs typeface="B Koodak" panose="00000700000000000000" pitchFamily="2" charset="-78"/>
              </a:rPr>
              <a:t>اگر یک کشور دیگر بتواند تولیدکننده کالا ارزان تر از کالایی باشد که ما تولید می کنیم بهتر است خریداری شود و کشور وارد تولیداتی شود که ارزان تر از سایر کشور ها می تواند عمل کند. بر طبق اصل مزیت نسبی سودی که از این گونه تجارت به دست می آید این است که تخصصی شدن حاصل می شود. یک کشور می تواند تولیدات تخصصی خود را صادر کند به دلیل اینکه بحث مزیت نسبی اهمیت </a:t>
            </a:r>
            <a:r>
              <a:rPr lang="fa-IR" dirty="0" smtClean="0">
                <a:cs typeface="B Koodak" panose="00000700000000000000" pitchFamily="2" charset="-78"/>
              </a:rPr>
              <a:t>دارد.</a:t>
            </a:r>
            <a:endParaRPr lang="en-US" dirty="0">
              <a:cs typeface="B Koodak" panose="00000700000000000000" pitchFamily="2" charset="-78"/>
            </a:endParaRPr>
          </a:p>
        </p:txBody>
      </p:sp>
      <p:pic>
        <p:nvPicPr>
          <p:cNvPr id="4" name="Picture 3"/>
          <p:cNvPicPr>
            <a:picLocks noChangeAspect="1"/>
          </p:cNvPicPr>
          <p:nvPr/>
        </p:nvPicPr>
        <p:blipFill>
          <a:blip r:embed="rId2" cstate="email">
            <a:extLst>
              <a:ext uri="{BEBA8EAE-BF5A-486C-A8C5-ECC9F3942E4B}">
                <a14:imgProps xmlns:a14="http://schemas.microsoft.com/office/drawing/2010/main">
                  <a14:imgLayer r:embed="rId3">
                    <a14:imgEffect>
                      <a14:artisticPhotocopy/>
                    </a14:imgEffect>
                  </a14:imgLayer>
                </a14:imgProps>
              </a:ext>
              <a:ext uri="{28A0092B-C50C-407E-A947-70E740481C1C}">
                <a14:useLocalDpi xmlns:a14="http://schemas.microsoft.com/office/drawing/2010/main"/>
              </a:ext>
            </a:extLst>
          </a:blip>
          <a:stretch>
            <a:fillRect/>
          </a:stretch>
        </p:blipFill>
        <p:spPr>
          <a:xfrm>
            <a:off x="10085557" y="6124576"/>
            <a:ext cx="2011194" cy="643034"/>
          </a:xfrm>
          <a:prstGeom prst="rect">
            <a:avLst/>
          </a:prstGeom>
        </p:spPr>
      </p:pic>
    </p:spTree>
    <p:extLst>
      <p:ext uri="{BB962C8B-B14F-4D97-AF65-F5344CB8AC3E}">
        <p14:creationId xmlns:p14="http://schemas.microsoft.com/office/powerpoint/2010/main" val="2764516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459408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1043189"/>
            <a:ext cx="8596668" cy="4998173"/>
          </a:xfrm>
        </p:spPr>
        <p:txBody>
          <a:bodyPr/>
          <a:lstStyle/>
          <a:p>
            <a:pPr algn="r" rtl="1"/>
            <a:r>
              <a:rPr lang="fa-IR" sz="2400" b="1" dirty="0" smtClean="0">
                <a:cs typeface="B Koodak" panose="00000700000000000000" pitchFamily="2" charset="-78"/>
              </a:rPr>
              <a:t>فعالیت نوع چهارم :</a:t>
            </a:r>
          </a:p>
          <a:p>
            <a:pPr marL="0" indent="0" algn="r" rtl="1">
              <a:buNone/>
            </a:pPr>
            <a:r>
              <a:rPr lang="fa-IR" dirty="0" smtClean="0">
                <a:cs typeface="B Koodak" panose="00000700000000000000" pitchFamily="2" charset="-78"/>
              </a:rPr>
              <a:t>شامل خدمات حرفه ای و مدیریتی است که به وسیله مهارتهای تخصصی تکنیکی ، ارتباطات ، رهبری تعیین ویژگی می شود و در محیط های تخصصی مثل مدارس ، تئاتر ها ، هتل ها و بیمارستان ها انجام می شود . شامل خدمات مالی و درمانی ، پردازش اطلاعات ، تدریس ، خدمات دولتی و فعالیت های تفریحی سرگرمی است . این فعالیت ها </a:t>
            </a:r>
            <a:r>
              <a:rPr lang="fa-IR" dirty="0" smtClean="0">
                <a:solidFill>
                  <a:schemeClr val="bg1">
                    <a:lumMod val="75000"/>
                  </a:schemeClr>
                </a:solidFill>
                <a:cs typeface="B Koodak" panose="00000700000000000000" pitchFamily="2" charset="-78"/>
              </a:rPr>
              <a:t>یقه سفید </a:t>
            </a:r>
            <a:r>
              <a:rPr lang="fa-IR" dirty="0" smtClean="0">
                <a:cs typeface="B Koodak" panose="00000700000000000000" pitchFamily="2" charset="-78"/>
              </a:rPr>
              <a:t>نامیده می شود . </a:t>
            </a:r>
          </a:p>
          <a:p>
            <a:pPr marL="0" indent="0" algn="r" rtl="1">
              <a:buNone/>
            </a:pPr>
            <a:endParaRPr lang="fa-IR" dirty="0" smtClean="0">
              <a:cs typeface="B Koodak" panose="00000700000000000000" pitchFamily="2" charset="-78"/>
            </a:endParaRPr>
          </a:p>
          <a:p>
            <a:pPr algn="r" rtl="1"/>
            <a:r>
              <a:rPr lang="fa-IR" sz="2400" b="1" dirty="0" smtClean="0">
                <a:cs typeface="B Koodak" panose="00000700000000000000" pitchFamily="2" charset="-78"/>
              </a:rPr>
              <a:t> فعالیت نوع پنجم :</a:t>
            </a:r>
          </a:p>
          <a:p>
            <a:pPr marL="0" indent="0" algn="r" rtl="1">
              <a:buNone/>
            </a:pPr>
            <a:r>
              <a:rPr lang="fa-IR" dirty="0" smtClean="0">
                <a:cs typeface="B Koodak" panose="00000700000000000000" pitchFamily="2" charset="-78"/>
              </a:rPr>
              <a:t>شامل مسئولان اجرایی در رده های  بالای مدیریتی در بخش های دولتی و خصوصی است .شامل دانشمندان در زمینه های تحقیقاتی ، مسئولان حقوقی ، مشاوران مالی ، برنامه ریزان استراتژیک است . این فعالیت ها </a:t>
            </a:r>
            <a:r>
              <a:rPr lang="fa-IR" dirty="0" smtClean="0">
                <a:solidFill>
                  <a:srgbClr val="FFFF00"/>
                </a:solidFill>
                <a:cs typeface="B Koodak" panose="00000700000000000000" pitchFamily="2" charset="-78"/>
              </a:rPr>
              <a:t>یقه طلایی </a:t>
            </a:r>
            <a:r>
              <a:rPr lang="fa-IR" dirty="0" smtClean="0">
                <a:cs typeface="B Koodak" panose="00000700000000000000" pitchFamily="2" charset="-78"/>
              </a:rPr>
              <a:t>نامیده می شود .  </a:t>
            </a:r>
            <a:endParaRPr lang="en-US" dirty="0">
              <a:cs typeface="B Koodak" panose="00000700000000000000" pitchFamily="2" charset="-78"/>
            </a:endParaRPr>
          </a:p>
        </p:txBody>
      </p:sp>
      <p:pic>
        <p:nvPicPr>
          <p:cNvPr id="4" name="Picture 3"/>
          <p:cNvPicPr>
            <a:picLocks noChangeAspect="1"/>
          </p:cNvPicPr>
          <p:nvPr/>
        </p:nvPicPr>
        <p:blipFill>
          <a:blip r:embed="rId2" cstate="email">
            <a:extLst>
              <a:ext uri="{BEBA8EAE-BF5A-486C-A8C5-ECC9F3942E4B}">
                <a14:imgProps xmlns:a14="http://schemas.microsoft.com/office/drawing/2010/main">
                  <a14:imgLayer r:embed="rId3">
                    <a14:imgEffect>
                      <a14:artisticPhotocopy/>
                    </a14:imgEffect>
                  </a14:imgLayer>
                </a14:imgProps>
              </a:ext>
              <a:ext uri="{28A0092B-C50C-407E-A947-70E740481C1C}">
                <a14:useLocalDpi xmlns:a14="http://schemas.microsoft.com/office/drawing/2010/main"/>
              </a:ext>
            </a:extLst>
          </a:blip>
          <a:stretch>
            <a:fillRect/>
          </a:stretch>
        </p:blipFill>
        <p:spPr>
          <a:xfrm>
            <a:off x="10085557" y="6124576"/>
            <a:ext cx="2011194" cy="643034"/>
          </a:xfrm>
          <a:prstGeom prst="rect">
            <a:avLst/>
          </a:prstGeom>
        </p:spPr>
      </p:pic>
    </p:spTree>
    <p:extLst>
      <p:ext uri="{BB962C8B-B14F-4D97-AF65-F5344CB8AC3E}">
        <p14:creationId xmlns:p14="http://schemas.microsoft.com/office/powerpoint/2010/main" val="679615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anim calcmode="lin" valueType="num">
                                      <p:cBhvr>
                                        <p:cTn id="2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1000"/>
                                        <p:tgtEl>
                                          <p:spTgt spid="3">
                                            <p:txEl>
                                              <p:pRg st="4" end="4"/>
                                            </p:txEl>
                                          </p:spTgt>
                                        </p:tgtEl>
                                      </p:cBhvr>
                                    </p:animEffect>
                                    <p:anim calcmode="lin" valueType="num">
                                      <p:cBhvr>
                                        <p:cTn id="2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510862"/>
          </a:xfrm>
        </p:spPr>
        <p:txBody>
          <a:bodyPr>
            <a:normAutofit fontScale="90000"/>
          </a:bodyPr>
          <a:lstStyle/>
          <a:p>
            <a:pPr algn="r"/>
            <a:r>
              <a:rPr lang="fa-IR" sz="2800" dirty="0">
                <a:cs typeface="B Titr" panose="00000700000000000000" pitchFamily="2" charset="-78"/>
              </a:rPr>
              <a:t>مدل ون تونن</a:t>
            </a:r>
            <a:endParaRPr lang="en-US" sz="2800" dirty="0">
              <a:cs typeface="B Titr" panose="00000700000000000000" pitchFamily="2" charset="-78"/>
            </a:endParaRPr>
          </a:p>
        </p:txBody>
      </p:sp>
      <p:sp>
        <p:nvSpPr>
          <p:cNvPr id="3" name="Content Placeholder 2"/>
          <p:cNvSpPr>
            <a:spLocks noGrp="1"/>
          </p:cNvSpPr>
          <p:nvPr>
            <p:ph idx="1"/>
          </p:nvPr>
        </p:nvSpPr>
        <p:spPr>
          <a:xfrm>
            <a:off x="677334" y="1120462"/>
            <a:ext cx="8596668" cy="5460642"/>
          </a:xfrm>
        </p:spPr>
        <p:txBody>
          <a:bodyPr>
            <a:normAutofit/>
          </a:bodyPr>
          <a:lstStyle/>
          <a:p>
            <a:pPr algn="r" rtl="1"/>
            <a:r>
              <a:rPr lang="fa-IR" sz="2400" b="1" dirty="0" smtClean="0">
                <a:cs typeface="B Koodak" panose="00000700000000000000" pitchFamily="2" charset="-78"/>
              </a:rPr>
              <a:t>معرفی</a:t>
            </a:r>
          </a:p>
          <a:p>
            <a:pPr marL="0" indent="0" algn="r" rtl="1">
              <a:buNone/>
            </a:pPr>
            <a:r>
              <a:rPr lang="fa-IR" dirty="0" smtClean="0">
                <a:cs typeface="B Koodak" panose="00000700000000000000" pitchFamily="2" charset="-78"/>
              </a:rPr>
              <a:t>ون تونن فردی مرفه و مالک و مدیری موفق از یک ایالت بزرگ در مک لن بورگ بود که تلاش کرد الگوی کاربری زمین کشاورزی را در ابعاد اقتصادی از طریق منتشر کردن مقاله ایالت ایزوله بر اساس مشاهدات خود در آن محل توضیح بدهد .</a:t>
            </a:r>
          </a:p>
          <a:p>
            <a:pPr marL="0" indent="0" algn="r" rtl="1">
              <a:buNone/>
            </a:pPr>
            <a:endParaRPr lang="fa-IR" dirty="0" smtClean="0">
              <a:cs typeface="B Koodak" panose="00000700000000000000" pitchFamily="2" charset="-78"/>
            </a:endParaRPr>
          </a:p>
          <a:p>
            <a:pPr marL="0" indent="0" algn="r" rtl="1">
              <a:buNone/>
            </a:pPr>
            <a:r>
              <a:rPr lang="fa-IR" sz="2400" b="1" dirty="0" smtClean="0">
                <a:cs typeface="B Koodak" panose="00000700000000000000" pitchFamily="2" charset="-78"/>
              </a:rPr>
              <a:t>مفروضات :</a:t>
            </a:r>
          </a:p>
          <a:p>
            <a:pPr marL="457200" indent="-457200" algn="r" rtl="1">
              <a:buAutoNum type="arabicPeriod"/>
            </a:pPr>
            <a:r>
              <a:rPr lang="fa-IR" b="1" dirty="0" smtClean="0">
                <a:cs typeface="B Koodak" panose="00000700000000000000" pitchFamily="2" charset="-78"/>
              </a:rPr>
              <a:t>سطحی یکسان در ایالت ایزوله</a:t>
            </a:r>
          </a:p>
          <a:p>
            <a:pPr marL="457200" indent="-457200" algn="r" rtl="1">
              <a:buAutoNum type="arabicPeriod"/>
            </a:pPr>
            <a:r>
              <a:rPr lang="fa-IR" b="1" dirty="0">
                <a:cs typeface="B Koodak" panose="00000700000000000000" pitchFamily="2" charset="-78"/>
              </a:rPr>
              <a:t> </a:t>
            </a:r>
            <a:r>
              <a:rPr lang="fa-IR" b="1" dirty="0" smtClean="0">
                <a:cs typeface="B Koodak" panose="00000700000000000000" pitchFamily="2" charset="-78"/>
              </a:rPr>
              <a:t>همه تولید مازاد در یک شهر فروخته می شد، جایی که همه خطوط ارتباطی به آن شهر منتهی می شدند.</a:t>
            </a:r>
          </a:p>
          <a:p>
            <a:pPr marL="457200" indent="-457200" algn="r" rtl="1">
              <a:buAutoNum type="arabicPeriod"/>
            </a:pPr>
            <a:r>
              <a:rPr lang="fa-IR" b="1" dirty="0">
                <a:cs typeface="B Koodak" panose="00000700000000000000" pitchFamily="2" charset="-78"/>
              </a:rPr>
              <a:t> </a:t>
            </a:r>
            <a:r>
              <a:rPr lang="fa-IR" b="1" dirty="0" smtClean="0">
                <a:cs typeface="B Koodak" panose="00000700000000000000" pitchFamily="2" charset="-78"/>
              </a:rPr>
              <a:t>تنها از یک نوع وسیله حمل و نقل استفاده می شد .</a:t>
            </a:r>
          </a:p>
          <a:p>
            <a:pPr marL="457200" indent="-457200" algn="r" rtl="1">
              <a:buAutoNum type="arabicPeriod"/>
            </a:pPr>
            <a:r>
              <a:rPr lang="fa-IR" b="1" dirty="0">
                <a:cs typeface="B Koodak" panose="00000700000000000000" pitchFamily="2" charset="-78"/>
              </a:rPr>
              <a:t> </a:t>
            </a:r>
            <a:r>
              <a:rPr lang="fa-IR" b="1" dirty="0" smtClean="0">
                <a:cs typeface="B Koodak" panose="00000700000000000000" pitchFamily="2" charset="-78"/>
              </a:rPr>
              <a:t>وجود رابطه مستقیم بین حمل و نقل و فاصله</a:t>
            </a:r>
          </a:p>
          <a:p>
            <a:pPr marL="457200" indent="-457200" algn="r" rtl="1">
              <a:buAutoNum type="arabicPeriod"/>
            </a:pPr>
            <a:r>
              <a:rPr lang="fa-IR" b="1" dirty="0">
                <a:cs typeface="B Koodak" panose="00000700000000000000" pitchFamily="2" charset="-78"/>
              </a:rPr>
              <a:t> </a:t>
            </a:r>
            <a:r>
              <a:rPr lang="fa-IR" b="1" dirty="0" smtClean="0">
                <a:cs typeface="B Koodak" panose="00000700000000000000" pitchFamily="2" charset="-78"/>
              </a:rPr>
              <a:t>وجود یک ناحیه فرضی که «ایالت ایزوله» نامیده می شد که اطراف آن بکر و بدون کشاورزی بود و هیچ ارتباط تجاری با خارج از ناحیه وجود نداشت.</a:t>
            </a:r>
          </a:p>
          <a:p>
            <a:pPr marL="0" indent="0" algn="r" rtl="1">
              <a:buNone/>
            </a:pPr>
            <a:endParaRPr lang="fa-IR" dirty="0">
              <a:cs typeface="B Koodak" panose="00000700000000000000" pitchFamily="2" charset="-78"/>
            </a:endParaRPr>
          </a:p>
        </p:txBody>
      </p:sp>
      <p:pic>
        <p:nvPicPr>
          <p:cNvPr id="4" name="Picture 3"/>
          <p:cNvPicPr>
            <a:picLocks noChangeAspect="1"/>
          </p:cNvPicPr>
          <p:nvPr/>
        </p:nvPicPr>
        <p:blipFill>
          <a:blip r:embed="rId2" cstate="email">
            <a:extLst>
              <a:ext uri="{BEBA8EAE-BF5A-486C-A8C5-ECC9F3942E4B}">
                <a14:imgProps xmlns:a14="http://schemas.microsoft.com/office/drawing/2010/main">
                  <a14:imgLayer r:embed="rId3">
                    <a14:imgEffect>
                      <a14:artisticPhotocopy/>
                    </a14:imgEffect>
                  </a14:imgLayer>
                </a14:imgProps>
              </a:ext>
              <a:ext uri="{28A0092B-C50C-407E-A947-70E740481C1C}">
                <a14:useLocalDpi xmlns:a14="http://schemas.microsoft.com/office/drawing/2010/main"/>
              </a:ext>
            </a:extLst>
          </a:blip>
          <a:stretch>
            <a:fillRect/>
          </a:stretch>
        </p:blipFill>
        <p:spPr>
          <a:xfrm>
            <a:off x="10085557" y="6124576"/>
            <a:ext cx="2011194" cy="643034"/>
          </a:xfrm>
          <a:prstGeom prst="rect">
            <a:avLst/>
          </a:prstGeom>
        </p:spPr>
      </p:pic>
    </p:spTree>
    <p:extLst>
      <p:ext uri="{BB962C8B-B14F-4D97-AF65-F5344CB8AC3E}">
        <p14:creationId xmlns:p14="http://schemas.microsoft.com/office/powerpoint/2010/main" val="448066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1000"/>
                                        <p:tgtEl>
                                          <p:spTgt spid="3">
                                            <p:txEl>
                                              <p:pRg st="1" end="1"/>
                                            </p:txEl>
                                          </p:spTgt>
                                        </p:tgtEl>
                                      </p:cBhvr>
                                    </p:animEffect>
                                    <p:anim calcmode="lin" valueType="num">
                                      <p:cBhvr>
                                        <p:cTn id="1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1000"/>
                                        <p:tgtEl>
                                          <p:spTgt spid="3">
                                            <p:txEl>
                                              <p:pRg st="3" end="3"/>
                                            </p:txEl>
                                          </p:spTgt>
                                        </p:tgtEl>
                                      </p:cBhvr>
                                    </p:animEffect>
                                    <p:anim calcmode="lin" valueType="num">
                                      <p:cBhvr>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fade">
                                      <p:cBhvr>
                                        <p:cTn id="31" dur="1000"/>
                                        <p:tgtEl>
                                          <p:spTgt spid="3">
                                            <p:txEl>
                                              <p:pRg st="4" end="4"/>
                                            </p:txEl>
                                          </p:spTgt>
                                        </p:tgtEl>
                                      </p:cBhvr>
                                    </p:animEffect>
                                    <p:anim calcmode="lin" valueType="num">
                                      <p:cBhvr>
                                        <p:cTn id="3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3">
                                            <p:txEl>
                                              <p:pRg st="5" end="5"/>
                                            </p:txEl>
                                          </p:spTgt>
                                        </p:tgtEl>
                                        <p:attrNameLst>
                                          <p:attrName>style.visibility</p:attrName>
                                        </p:attrNameLst>
                                      </p:cBhvr>
                                      <p:to>
                                        <p:strVal val="visible"/>
                                      </p:to>
                                    </p:set>
                                    <p:animEffect transition="in" filter="fade">
                                      <p:cBhvr>
                                        <p:cTn id="38" dur="1000"/>
                                        <p:tgtEl>
                                          <p:spTgt spid="3">
                                            <p:txEl>
                                              <p:pRg st="5" end="5"/>
                                            </p:txEl>
                                          </p:spTgt>
                                        </p:tgtEl>
                                      </p:cBhvr>
                                    </p:animEffect>
                                    <p:anim calcmode="lin" valueType="num">
                                      <p:cBhvr>
                                        <p:cTn id="3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0"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3">
                                            <p:txEl>
                                              <p:pRg st="6" end="6"/>
                                            </p:txEl>
                                          </p:spTgt>
                                        </p:tgtEl>
                                        <p:attrNameLst>
                                          <p:attrName>style.visibility</p:attrName>
                                        </p:attrNameLst>
                                      </p:cBhvr>
                                      <p:to>
                                        <p:strVal val="visible"/>
                                      </p:to>
                                    </p:set>
                                    <p:animEffect transition="in" filter="fade">
                                      <p:cBhvr>
                                        <p:cTn id="45" dur="1000"/>
                                        <p:tgtEl>
                                          <p:spTgt spid="3">
                                            <p:txEl>
                                              <p:pRg st="6" end="6"/>
                                            </p:txEl>
                                          </p:spTgt>
                                        </p:tgtEl>
                                      </p:cBhvr>
                                    </p:animEffect>
                                    <p:anim calcmode="lin" valueType="num">
                                      <p:cBhvr>
                                        <p:cTn id="46"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7"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3">
                                            <p:txEl>
                                              <p:pRg st="7" end="7"/>
                                            </p:txEl>
                                          </p:spTgt>
                                        </p:tgtEl>
                                        <p:attrNameLst>
                                          <p:attrName>style.visibility</p:attrName>
                                        </p:attrNameLst>
                                      </p:cBhvr>
                                      <p:to>
                                        <p:strVal val="visible"/>
                                      </p:to>
                                    </p:set>
                                    <p:animEffect transition="in" filter="fade">
                                      <p:cBhvr>
                                        <p:cTn id="52" dur="1000"/>
                                        <p:tgtEl>
                                          <p:spTgt spid="3">
                                            <p:txEl>
                                              <p:pRg st="7" end="7"/>
                                            </p:txEl>
                                          </p:spTgt>
                                        </p:tgtEl>
                                      </p:cBhvr>
                                    </p:animEffect>
                                    <p:anim calcmode="lin" valueType="num">
                                      <p:cBhvr>
                                        <p:cTn id="53"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4"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3">
                                            <p:txEl>
                                              <p:pRg st="8" end="8"/>
                                            </p:txEl>
                                          </p:spTgt>
                                        </p:tgtEl>
                                        <p:attrNameLst>
                                          <p:attrName>style.visibility</p:attrName>
                                        </p:attrNameLst>
                                      </p:cBhvr>
                                      <p:to>
                                        <p:strVal val="visible"/>
                                      </p:to>
                                    </p:set>
                                    <p:animEffect transition="in" filter="fade">
                                      <p:cBhvr>
                                        <p:cTn id="59" dur="1000"/>
                                        <p:tgtEl>
                                          <p:spTgt spid="3">
                                            <p:txEl>
                                              <p:pRg st="8" end="8"/>
                                            </p:txEl>
                                          </p:spTgt>
                                        </p:tgtEl>
                                      </p:cBhvr>
                                    </p:animEffect>
                                    <p:anim calcmode="lin" valueType="num">
                                      <p:cBhvr>
                                        <p:cTn id="60"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61"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399245"/>
            <a:ext cx="8596668" cy="6053070"/>
          </a:xfrm>
        </p:spPr>
        <p:txBody>
          <a:bodyPr/>
          <a:lstStyle/>
          <a:p>
            <a:pPr marL="0" indent="0" algn="r" rtl="1">
              <a:buNone/>
            </a:pPr>
            <a:endParaRPr lang="fa-IR" dirty="0" smtClean="0">
              <a:cs typeface="B Koodak" panose="00000700000000000000" pitchFamily="2" charset="-78"/>
            </a:endParaRPr>
          </a:p>
          <a:p>
            <a:pPr algn="r" rtl="1"/>
            <a:r>
              <a:rPr lang="fa-IR" sz="2400" b="1" dirty="0" smtClean="0">
                <a:cs typeface="B Koodak" panose="00000700000000000000" pitchFamily="2" charset="-78"/>
              </a:rPr>
              <a:t> توضیح </a:t>
            </a:r>
          </a:p>
          <a:p>
            <a:pPr marL="0" indent="0" algn="r" rtl="1">
              <a:buNone/>
            </a:pPr>
            <a:r>
              <a:rPr lang="fa-IR" dirty="0" smtClean="0">
                <a:cs typeface="B Koodak" panose="00000700000000000000" pitchFamily="2" charset="-78"/>
              </a:rPr>
              <a:t>به اعتقاد ون تونن سه عامل بر نوع تولیدات کشاورزی در هر مکان خاصی تأثیر می گذارد :</a:t>
            </a:r>
          </a:p>
          <a:p>
            <a:pPr algn="r" rtl="1">
              <a:buAutoNum type="arabicPeriod"/>
            </a:pPr>
            <a:r>
              <a:rPr lang="fa-IR" dirty="0" smtClean="0">
                <a:cs typeface="B Koodak" panose="00000700000000000000" pitchFamily="2" charset="-78"/>
              </a:rPr>
              <a:t>فاصله از بازار</a:t>
            </a:r>
          </a:p>
          <a:p>
            <a:pPr algn="r" rtl="1">
              <a:buAutoNum type="arabicPeriod"/>
            </a:pPr>
            <a:r>
              <a:rPr lang="fa-IR" dirty="0">
                <a:cs typeface="B Koodak" panose="00000700000000000000" pitchFamily="2" charset="-78"/>
              </a:rPr>
              <a:t> </a:t>
            </a:r>
            <a:r>
              <a:rPr lang="fa-IR" dirty="0" smtClean="0">
                <a:cs typeface="B Koodak" panose="00000700000000000000" pitchFamily="2" charset="-78"/>
              </a:rPr>
              <a:t>قیمت فروش محصولات در بازار</a:t>
            </a:r>
          </a:p>
          <a:p>
            <a:pPr algn="r" rtl="1">
              <a:buAutoNum type="arabicPeriod"/>
            </a:pPr>
            <a:r>
              <a:rPr lang="fa-IR" dirty="0">
                <a:cs typeface="B Koodak" panose="00000700000000000000" pitchFamily="2" charset="-78"/>
              </a:rPr>
              <a:t> </a:t>
            </a:r>
            <a:r>
              <a:rPr lang="fa-IR" dirty="0" smtClean="0">
                <a:cs typeface="B Koodak" panose="00000700000000000000" pitchFamily="2" charset="-78"/>
              </a:rPr>
              <a:t>اجاره زمین که همان اجاره اقتصادی است</a:t>
            </a:r>
          </a:p>
          <a:p>
            <a:pPr marL="0" indent="0" algn="r" rtl="1">
              <a:buNone/>
            </a:pPr>
            <a:r>
              <a:rPr lang="fa-IR" dirty="0">
                <a:cs typeface="B Koodak" panose="00000700000000000000" pitchFamily="2" charset="-78"/>
              </a:rPr>
              <a:t> </a:t>
            </a:r>
            <a:r>
              <a:rPr lang="fa-IR" dirty="0" smtClean="0">
                <a:cs typeface="B Koodak" panose="00000700000000000000" pitchFamily="2" charset="-78"/>
              </a:rPr>
              <a:t> ( توضیح : اجاره اقتصادی عوایدی است که یک کشاورز دریافت می کند بعد از اینکه هزینه تولید یک کالا از آن کسر شده است.)</a:t>
            </a:r>
          </a:p>
          <a:p>
            <a:pPr marL="0" indent="0" algn="r" rtl="1">
              <a:buNone/>
            </a:pPr>
            <a:r>
              <a:rPr lang="fa-IR" dirty="0" smtClean="0">
                <a:cs typeface="B Koodak" panose="00000700000000000000" pitchFamily="2" charset="-78"/>
              </a:rPr>
              <a:t>بر طبق نظریه ون تونن کالاهای فاسد شدنی با تقاضای زیاد و محصولاتی که هزینه حمل و نقل آنها بالاست معمولا نزدیک شهر تولید می شوند. این کالاها را می توان بر روی زمین هایی که دارای ارزش بالا می باشند تولید کرد . </a:t>
            </a:r>
          </a:p>
          <a:p>
            <a:pPr marL="0" indent="0" algn="r" rtl="1">
              <a:buNone/>
            </a:pPr>
            <a:r>
              <a:rPr lang="fa-IR" dirty="0" smtClean="0">
                <a:cs typeface="B Koodak" panose="00000700000000000000" pitchFamily="2" charset="-78"/>
              </a:rPr>
              <a:t>محصولاتی که قابلیت فاسد شدن آنها کمتر است ، هزینه حمل و نقل پایین تری دارند و قیمت آنها در بازار پایین تر است با فاصله بیشتری از بازار تولید می شوند. </a:t>
            </a:r>
          </a:p>
          <a:p>
            <a:pPr marL="0" indent="0" algn="r" rtl="1">
              <a:buNone/>
            </a:pPr>
            <a:r>
              <a:rPr lang="fa-IR" dirty="0" smtClean="0">
                <a:cs typeface="B Koodak" panose="00000700000000000000" pitchFamily="2" charset="-78"/>
              </a:rPr>
              <a:t>ون تونن فرض کرد که کیفیت زمین با حاصلخیزی خاک متفاوت نیست بلکه تنها بستگی به فاصله از بازار دارد . </a:t>
            </a:r>
          </a:p>
          <a:p>
            <a:pPr marL="0" indent="0" algn="r" rtl="1">
              <a:buNone/>
            </a:pPr>
            <a:endParaRPr lang="en-US" dirty="0">
              <a:cs typeface="B Koodak" panose="00000700000000000000" pitchFamily="2" charset="-78"/>
            </a:endParaRPr>
          </a:p>
        </p:txBody>
      </p:sp>
      <p:pic>
        <p:nvPicPr>
          <p:cNvPr id="4" name="Picture 3"/>
          <p:cNvPicPr>
            <a:picLocks noChangeAspect="1"/>
          </p:cNvPicPr>
          <p:nvPr/>
        </p:nvPicPr>
        <p:blipFill>
          <a:blip r:embed="rId2" cstate="email">
            <a:extLst>
              <a:ext uri="{BEBA8EAE-BF5A-486C-A8C5-ECC9F3942E4B}">
                <a14:imgProps xmlns:a14="http://schemas.microsoft.com/office/drawing/2010/main">
                  <a14:imgLayer r:embed="rId3">
                    <a14:imgEffect>
                      <a14:artisticPhotocopy/>
                    </a14:imgEffect>
                  </a14:imgLayer>
                </a14:imgProps>
              </a:ext>
              <a:ext uri="{28A0092B-C50C-407E-A947-70E740481C1C}">
                <a14:useLocalDpi xmlns:a14="http://schemas.microsoft.com/office/drawing/2010/main"/>
              </a:ext>
            </a:extLst>
          </a:blip>
          <a:stretch>
            <a:fillRect/>
          </a:stretch>
        </p:blipFill>
        <p:spPr>
          <a:xfrm>
            <a:off x="10085557" y="6124576"/>
            <a:ext cx="2011194" cy="643034"/>
          </a:xfrm>
          <a:prstGeom prst="rect">
            <a:avLst/>
          </a:prstGeom>
        </p:spPr>
      </p:pic>
    </p:spTree>
    <p:extLst>
      <p:ext uri="{BB962C8B-B14F-4D97-AF65-F5344CB8AC3E}">
        <p14:creationId xmlns:p14="http://schemas.microsoft.com/office/powerpoint/2010/main" val="3650726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anim calcmode="lin" valueType="num">
                                      <p:cBhvr>
                                        <p:cTn id="1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barn(inVertical)">
                                      <p:cBhvr>
                                        <p:cTn id="19" dur="500"/>
                                        <p:tgtEl>
                                          <p:spTgt spid="3">
                                            <p:txEl>
                                              <p:pRg st="3" end="3"/>
                                            </p:txEl>
                                          </p:spTgt>
                                        </p:tgtEl>
                                      </p:cBhvr>
                                    </p:animEffect>
                                  </p:childTnLst>
                                </p:cTn>
                              </p:par>
                              <p:par>
                                <p:cTn id="20" presetID="16" presetClass="entr" presetSubtype="21" fill="hold"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arn(inVertical)">
                                      <p:cBhvr>
                                        <p:cTn id="22" dur="500"/>
                                        <p:tgtEl>
                                          <p:spTgt spid="3">
                                            <p:txEl>
                                              <p:pRg st="4" end="4"/>
                                            </p:txEl>
                                          </p:spTgt>
                                        </p:tgtEl>
                                      </p:cBhvr>
                                    </p:animEffect>
                                  </p:childTnLst>
                                </p:cTn>
                              </p:par>
                              <p:par>
                                <p:cTn id="23" presetID="16" presetClass="entr" presetSubtype="21" fill="hold"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barn(inVertical)">
                                      <p:cBhvr>
                                        <p:cTn id="25" dur="500"/>
                                        <p:tgtEl>
                                          <p:spTgt spid="3">
                                            <p:txEl>
                                              <p:pRg st="5" end="5"/>
                                            </p:txEl>
                                          </p:spTgt>
                                        </p:tgtEl>
                                      </p:cBhvr>
                                    </p:animEffect>
                                  </p:childTnLst>
                                </p:cTn>
                              </p:par>
                              <p:par>
                                <p:cTn id="26" presetID="16" presetClass="entr" presetSubtype="21" fill="hold" nodeType="with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barn(inVertical)">
                                      <p:cBhvr>
                                        <p:cTn id="28" dur="500"/>
                                        <p:tgtEl>
                                          <p:spTgt spid="3">
                                            <p:txEl>
                                              <p:pRg st="6" end="6"/>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animEffect transition="in" filter="wipe(down)">
                                      <p:cBhvr>
                                        <p:cTn id="33" dur="500"/>
                                        <p:tgtEl>
                                          <p:spTgt spid="3">
                                            <p:txEl>
                                              <p:pRg st="7" end="7"/>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nodeType="clickEffect">
                                  <p:stCondLst>
                                    <p:cond delay="0"/>
                                  </p:stCondLst>
                                  <p:childTnLst>
                                    <p:set>
                                      <p:cBhvr>
                                        <p:cTn id="37" dur="1" fill="hold">
                                          <p:stCondLst>
                                            <p:cond delay="0"/>
                                          </p:stCondLst>
                                        </p:cTn>
                                        <p:tgtEl>
                                          <p:spTgt spid="3">
                                            <p:txEl>
                                              <p:pRg st="8" end="8"/>
                                            </p:txEl>
                                          </p:spTgt>
                                        </p:tgtEl>
                                        <p:attrNameLst>
                                          <p:attrName>style.visibility</p:attrName>
                                        </p:attrNameLst>
                                      </p:cBhvr>
                                      <p:to>
                                        <p:strVal val="visible"/>
                                      </p:to>
                                    </p:set>
                                    <p:animEffect transition="in" filter="barn(inVertical)">
                                      <p:cBhvr>
                                        <p:cTn id="38" dur="500"/>
                                        <p:tgtEl>
                                          <p:spTgt spid="3">
                                            <p:txEl>
                                              <p:pRg st="8" end="8"/>
                                            </p:txEl>
                                          </p:spTgt>
                                        </p:tgtEl>
                                      </p:cBhvr>
                                    </p:animEffect>
                                  </p:childTnLst>
                                </p:cTn>
                              </p:par>
                              <p:par>
                                <p:cTn id="39" presetID="16" presetClass="entr" presetSubtype="21" fill="hold" nodeType="withEffect">
                                  <p:stCondLst>
                                    <p:cond delay="0"/>
                                  </p:stCondLst>
                                  <p:childTnLst>
                                    <p:set>
                                      <p:cBhvr>
                                        <p:cTn id="40" dur="1" fill="hold">
                                          <p:stCondLst>
                                            <p:cond delay="0"/>
                                          </p:stCondLst>
                                        </p:cTn>
                                        <p:tgtEl>
                                          <p:spTgt spid="3">
                                            <p:txEl>
                                              <p:pRg st="9" end="9"/>
                                            </p:txEl>
                                          </p:spTgt>
                                        </p:tgtEl>
                                        <p:attrNameLst>
                                          <p:attrName>style.visibility</p:attrName>
                                        </p:attrNameLst>
                                      </p:cBhvr>
                                      <p:to>
                                        <p:strVal val="visible"/>
                                      </p:to>
                                    </p:set>
                                    <p:animEffect transition="in" filter="barn(inVertical)">
                                      <p:cBhvr>
                                        <p:cTn id="41"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566671"/>
            <a:ext cx="8596668" cy="5474692"/>
          </a:xfrm>
        </p:spPr>
        <p:txBody>
          <a:bodyPr/>
          <a:lstStyle/>
          <a:p>
            <a:pPr algn="r" rtl="1"/>
            <a:r>
              <a:rPr lang="fa-IR" sz="2400" b="1" dirty="0" smtClean="0">
                <a:cs typeface="B Koodak" panose="00000700000000000000" pitchFamily="2" charset="-78"/>
              </a:rPr>
              <a:t> کاربرد </a:t>
            </a:r>
          </a:p>
          <a:p>
            <a:pPr marL="0" indent="0" algn="r" rtl="1">
              <a:buNone/>
            </a:pPr>
            <a:r>
              <a:rPr lang="fa-IR" dirty="0" smtClean="0">
                <a:cs typeface="B Koodak" panose="00000700000000000000" pitchFamily="2" charset="-78"/>
              </a:rPr>
              <a:t>این نظریه می تواند رابطه بین اجاره اقتصادی و فاصله از بازار را به صورت یک منحنی بهینه نشان دهد.این منحنی نشان دهنده سود اقتصادی با توجه به فواصل مختلف از بازار است . شیب منحنی ها برای هر محصول با افزایش فاصله از بازار کاهش می یابد . </a:t>
            </a:r>
          </a:p>
          <a:p>
            <a:pPr marL="0" indent="0" algn="r" rtl="1">
              <a:buNone/>
            </a:pPr>
            <a:endParaRPr lang="fa-IR" dirty="0" smtClean="0">
              <a:cs typeface="B Koodak" panose="00000700000000000000" pitchFamily="2" charset="-78"/>
            </a:endParaRPr>
          </a:p>
          <a:p>
            <a:pPr marL="0" indent="0" algn="r" rtl="1">
              <a:buNone/>
            </a:pPr>
            <a:endParaRPr lang="fa-IR" dirty="0">
              <a:cs typeface="B Koodak" panose="00000700000000000000" pitchFamily="2" charset="-78"/>
            </a:endParaRPr>
          </a:p>
          <a:p>
            <a:pPr marL="0" indent="0" algn="r" rtl="1">
              <a:buNone/>
            </a:pPr>
            <a:endParaRPr lang="fa-IR" dirty="0" smtClean="0">
              <a:cs typeface="B Koodak" panose="00000700000000000000" pitchFamily="2" charset="-78"/>
            </a:endParaRPr>
          </a:p>
          <a:p>
            <a:pPr marL="0" indent="0" algn="r" rtl="1">
              <a:buNone/>
            </a:pPr>
            <a:endParaRPr lang="fa-IR" dirty="0">
              <a:cs typeface="B Koodak" panose="00000700000000000000" pitchFamily="2" charset="-78"/>
            </a:endParaRPr>
          </a:p>
          <a:p>
            <a:pPr marL="0" indent="0" algn="r" rtl="1">
              <a:buNone/>
            </a:pPr>
            <a:endParaRPr lang="fa-IR" dirty="0" smtClean="0">
              <a:cs typeface="B Koodak" panose="00000700000000000000" pitchFamily="2" charset="-78"/>
            </a:endParaRPr>
          </a:p>
          <a:p>
            <a:pPr marL="0" indent="0" algn="r" rtl="1">
              <a:buNone/>
            </a:pPr>
            <a:endParaRPr lang="fa-IR" dirty="0">
              <a:cs typeface="B Koodak" panose="00000700000000000000" pitchFamily="2" charset="-78"/>
            </a:endParaRPr>
          </a:p>
          <a:p>
            <a:pPr marL="0" indent="0" algn="r" rtl="1">
              <a:buNone/>
            </a:pPr>
            <a:endParaRPr lang="fa-IR" dirty="0" smtClean="0">
              <a:cs typeface="B Koodak" panose="00000700000000000000" pitchFamily="2" charset="-78"/>
            </a:endParaRPr>
          </a:p>
          <a:p>
            <a:pPr algn="r" rtl="1"/>
            <a:r>
              <a:rPr lang="fa-IR" sz="2400" b="1" dirty="0">
                <a:cs typeface="B Koodak" panose="00000700000000000000" pitchFamily="2" charset="-78"/>
              </a:rPr>
              <a:t>کنار گذاشتن مفروضات </a:t>
            </a:r>
          </a:p>
          <a:p>
            <a:pPr marL="0" indent="0" algn="r" rtl="1">
              <a:buNone/>
            </a:pPr>
            <a:r>
              <a:rPr lang="fa-IR" dirty="0" smtClean="0">
                <a:cs typeface="B Koodak" panose="00000700000000000000" pitchFamily="2" charset="-78"/>
              </a:rPr>
              <a:t>می توان اجازه داد مواردی که در مدل ثابت فرض شده بود آزاد شوند. به عبارت دیگر چه اتفاقی می افتد اگر فرضیات ساده کننده مدل کنار گذاشته شود .</a:t>
            </a:r>
            <a:endParaRPr lang="en-US" dirty="0">
              <a:cs typeface="B Koodak" panose="00000700000000000000" pitchFamily="2" charset="-78"/>
            </a:endParaRPr>
          </a:p>
        </p:txBody>
      </p:sp>
      <p:pic>
        <p:nvPicPr>
          <p:cNvPr id="4" name="Picture 3"/>
          <p:cNvPicPr>
            <a:picLocks noChangeAspect="1"/>
          </p:cNvPicPr>
          <p:nvPr/>
        </p:nvPicPr>
        <p:blipFill>
          <a:blip r:embed="rId2" cstate="email">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677334" y="2134361"/>
            <a:ext cx="5005589" cy="2339312"/>
          </a:xfrm>
          <a:prstGeom prst="rect">
            <a:avLst/>
          </a:prstGeom>
        </p:spPr>
      </p:pic>
      <p:pic>
        <p:nvPicPr>
          <p:cNvPr id="5" name="Picture 4"/>
          <p:cNvPicPr>
            <a:picLocks noChangeAspect="1"/>
          </p:cNvPicPr>
          <p:nvPr/>
        </p:nvPicPr>
        <p:blipFill>
          <a:blip r:embed="rId4" cstate="email">
            <a:extLst>
              <a:ext uri="{BEBA8EAE-BF5A-486C-A8C5-ECC9F3942E4B}">
                <a14:imgProps xmlns:a14="http://schemas.microsoft.com/office/drawing/2010/main">
                  <a14:imgLayer r:embed="rId5">
                    <a14:imgEffect>
                      <a14:artisticPhotocopy/>
                    </a14:imgEffect>
                  </a14:imgLayer>
                </a14:imgProps>
              </a:ext>
              <a:ext uri="{28A0092B-C50C-407E-A947-70E740481C1C}">
                <a14:useLocalDpi xmlns:a14="http://schemas.microsoft.com/office/drawing/2010/main"/>
              </a:ext>
            </a:extLst>
          </a:blip>
          <a:stretch>
            <a:fillRect/>
          </a:stretch>
        </p:blipFill>
        <p:spPr>
          <a:xfrm>
            <a:off x="10085557" y="6124576"/>
            <a:ext cx="2011194" cy="643034"/>
          </a:xfrm>
          <a:prstGeom prst="rect">
            <a:avLst/>
          </a:prstGeom>
        </p:spPr>
      </p:pic>
    </p:spTree>
    <p:extLst>
      <p:ext uri="{BB962C8B-B14F-4D97-AF65-F5344CB8AC3E}">
        <p14:creationId xmlns:p14="http://schemas.microsoft.com/office/powerpoint/2010/main" val="1225218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ircle(in)">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9" end="9"/>
                                            </p:txEl>
                                          </p:spTgt>
                                        </p:tgtEl>
                                        <p:attrNameLst>
                                          <p:attrName>style.visibility</p:attrName>
                                        </p:attrNameLst>
                                      </p:cBhvr>
                                      <p:to>
                                        <p:strVal val="visible"/>
                                      </p:to>
                                    </p:set>
                                    <p:animEffect transition="in" filter="circle(in)">
                                      <p:cBhvr>
                                        <p:cTn id="22" dur="2000"/>
                                        <p:tgtEl>
                                          <p:spTgt spid="3">
                                            <p:txEl>
                                              <p:pRg st="9" end="9"/>
                                            </p:txEl>
                                          </p:spTgt>
                                        </p:tgtEl>
                                      </p:cBhvr>
                                    </p:animEffect>
                                  </p:childTnLst>
                                </p:cTn>
                              </p:par>
                              <p:par>
                                <p:cTn id="23" presetID="6" presetClass="entr" presetSubtype="16" fill="hold" nodeType="withEffect">
                                  <p:stCondLst>
                                    <p:cond delay="0"/>
                                  </p:stCondLst>
                                  <p:childTnLst>
                                    <p:set>
                                      <p:cBhvr>
                                        <p:cTn id="24" dur="1" fill="hold">
                                          <p:stCondLst>
                                            <p:cond delay="0"/>
                                          </p:stCondLst>
                                        </p:cTn>
                                        <p:tgtEl>
                                          <p:spTgt spid="3">
                                            <p:txEl>
                                              <p:pRg st="10" end="10"/>
                                            </p:txEl>
                                          </p:spTgt>
                                        </p:tgtEl>
                                        <p:attrNameLst>
                                          <p:attrName>style.visibility</p:attrName>
                                        </p:attrNameLst>
                                      </p:cBhvr>
                                      <p:to>
                                        <p:strVal val="visible"/>
                                      </p:to>
                                    </p:set>
                                    <p:animEffect transition="in" filter="circle(in)">
                                      <p:cBhvr>
                                        <p:cTn id="25" dur="20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47554" y="231820"/>
            <a:ext cx="5926448" cy="6259131"/>
          </a:xfrm>
        </p:spPr>
        <p:txBody>
          <a:bodyPr/>
          <a:lstStyle/>
          <a:p>
            <a:pPr algn="r" rtl="1"/>
            <a:r>
              <a:rPr lang="fa-IR" dirty="0" smtClean="0">
                <a:cs typeface="B Koodak" panose="00000700000000000000" pitchFamily="2" charset="-78"/>
              </a:rPr>
              <a:t> اول فرض شده بود تنها یک بازار وجود دارد که همه تولیدات مازاد در آن به فروش می رسد . اگر بازار دومی معرفی شود الگو کاربری زمین متفاوت خواهد بود . </a:t>
            </a:r>
          </a:p>
          <a:p>
            <a:pPr marL="0" indent="0" algn="r" rtl="1">
              <a:buNone/>
            </a:pPr>
            <a:endParaRPr lang="fa-IR" dirty="0">
              <a:cs typeface="B Koodak" panose="00000700000000000000" pitchFamily="2" charset="-78"/>
            </a:endParaRPr>
          </a:p>
          <a:p>
            <a:pPr marL="0" indent="0" algn="r" rtl="1">
              <a:buNone/>
            </a:pPr>
            <a:endParaRPr lang="fa-IR" dirty="0" smtClean="0">
              <a:cs typeface="B Koodak" panose="00000700000000000000" pitchFamily="2" charset="-78"/>
            </a:endParaRPr>
          </a:p>
          <a:p>
            <a:pPr algn="r" rtl="1"/>
            <a:r>
              <a:rPr lang="fa-IR" dirty="0">
                <a:cs typeface="B Koodak" panose="00000700000000000000" pitchFamily="2" charset="-78"/>
              </a:rPr>
              <a:t> </a:t>
            </a:r>
            <a:r>
              <a:rPr lang="fa-IR" dirty="0" smtClean="0">
                <a:cs typeface="B Koodak" panose="00000700000000000000" pitchFamily="2" charset="-78"/>
              </a:rPr>
              <a:t>دوم فرض بر این است که هیچ گوناگونی در مجیط فیزیکی وجود ندارد. و هیچ گوناگونی از نظر متغیرهایی مانند حاصلخیزی خاک وجود ندارد. اگر این فرض کنار گذاشته شود منحنی اجاره بهینه متفاوت خواهد بود . </a:t>
            </a:r>
          </a:p>
          <a:p>
            <a:pPr marL="0" indent="0" algn="r" rtl="1">
              <a:buNone/>
            </a:pPr>
            <a:endParaRPr lang="fa-IR" dirty="0">
              <a:cs typeface="B Koodak" panose="00000700000000000000" pitchFamily="2" charset="-78"/>
            </a:endParaRPr>
          </a:p>
          <a:p>
            <a:pPr marL="0" indent="0" algn="r" rtl="1">
              <a:buNone/>
            </a:pPr>
            <a:endParaRPr lang="fa-IR" dirty="0" smtClean="0">
              <a:cs typeface="B Koodak" panose="00000700000000000000" pitchFamily="2" charset="-78"/>
            </a:endParaRPr>
          </a:p>
          <a:p>
            <a:pPr marL="0" indent="0" algn="r" rtl="1">
              <a:buNone/>
            </a:pPr>
            <a:endParaRPr lang="fa-IR" dirty="0" smtClean="0">
              <a:cs typeface="B Koodak" panose="00000700000000000000" pitchFamily="2" charset="-78"/>
            </a:endParaRPr>
          </a:p>
          <a:p>
            <a:pPr algn="r" rtl="1"/>
            <a:r>
              <a:rPr lang="fa-IR" dirty="0">
                <a:cs typeface="B Koodak" panose="00000700000000000000" pitchFamily="2" charset="-78"/>
              </a:rPr>
              <a:t> </a:t>
            </a:r>
            <a:r>
              <a:rPr lang="fa-IR" dirty="0" smtClean="0">
                <a:cs typeface="B Koodak" panose="00000700000000000000" pitchFamily="2" charset="-78"/>
              </a:rPr>
              <a:t>سوم فرض شده بود که هزینه های حمل و نقل رابطه مستقیم با فاصله دارند. هر چند در واقعیت ، هزینه های حمل و نقل بستگی به عواملی از قبیل موجود بودن جاده ها یا قطار ها دارد. منحنی های اجاره بهینه در مسیرهایی که سفر ارزانتر است دارای شیب کمتری خواهد بود . دوایر کاربری زمین نیز متحدالمرکز نخواهد بود. </a:t>
            </a:r>
            <a:endParaRPr lang="en-US" dirty="0">
              <a:cs typeface="B Koodak" panose="00000700000000000000" pitchFamily="2" charset="-78"/>
            </a:endParaRPr>
          </a:p>
        </p:txBody>
      </p:sp>
      <p:pic>
        <p:nvPicPr>
          <p:cNvPr id="4" name="Picture 3"/>
          <p:cNvPicPr>
            <a:picLocks noChangeAspect="1"/>
          </p:cNvPicPr>
          <p:nvPr/>
        </p:nvPicPr>
        <p:blipFill>
          <a:blip r:embed="rId2" cstate="email">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862885" y="381417"/>
            <a:ext cx="2299118" cy="1853614"/>
          </a:xfrm>
          <a:prstGeom prst="rect">
            <a:avLst/>
          </a:prstGeom>
        </p:spPr>
      </p:pic>
      <p:pic>
        <p:nvPicPr>
          <p:cNvPr id="6" name="Picture 5"/>
          <p:cNvPicPr>
            <a:picLocks noChangeAspect="1"/>
          </p:cNvPicPr>
          <p:nvPr/>
        </p:nvPicPr>
        <p:blipFill>
          <a:blip r:embed="rId4" cstate="email">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862885" y="2380013"/>
            <a:ext cx="2299118" cy="1841312"/>
          </a:xfrm>
          <a:prstGeom prst="rect">
            <a:avLst/>
          </a:prstGeom>
        </p:spPr>
      </p:pic>
      <p:pic>
        <p:nvPicPr>
          <p:cNvPr id="7" name="Picture 6"/>
          <p:cNvPicPr>
            <a:picLocks noChangeAspect="1"/>
          </p:cNvPicPr>
          <p:nvPr/>
        </p:nvPicPr>
        <p:blipFill>
          <a:blip r:embed="rId6" cstate="email">
            <a:extLst>
              <a:ext uri="{BEBA8EAE-BF5A-486C-A8C5-ECC9F3942E4B}">
                <a14:imgProps xmlns:a14="http://schemas.microsoft.com/office/drawing/2010/main">
                  <a14:imgLayer r:embed="rId7">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857636" y="4366307"/>
            <a:ext cx="2266445" cy="1841312"/>
          </a:xfrm>
          <a:prstGeom prst="rect">
            <a:avLst/>
          </a:prstGeom>
        </p:spPr>
      </p:pic>
      <p:pic>
        <p:nvPicPr>
          <p:cNvPr id="8" name="Picture 7"/>
          <p:cNvPicPr>
            <a:picLocks noChangeAspect="1"/>
          </p:cNvPicPr>
          <p:nvPr/>
        </p:nvPicPr>
        <p:blipFill>
          <a:blip r:embed="rId8" cstate="email">
            <a:extLst>
              <a:ext uri="{BEBA8EAE-BF5A-486C-A8C5-ECC9F3942E4B}">
                <a14:imgProps xmlns:a14="http://schemas.microsoft.com/office/drawing/2010/main">
                  <a14:imgLayer r:embed="rId9">
                    <a14:imgEffect>
                      <a14:artisticPhotocopy/>
                    </a14:imgEffect>
                  </a14:imgLayer>
                </a14:imgProps>
              </a:ext>
              <a:ext uri="{28A0092B-C50C-407E-A947-70E740481C1C}">
                <a14:useLocalDpi xmlns:a14="http://schemas.microsoft.com/office/drawing/2010/main"/>
              </a:ext>
            </a:extLst>
          </a:blip>
          <a:stretch>
            <a:fillRect/>
          </a:stretch>
        </p:blipFill>
        <p:spPr>
          <a:xfrm>
            <a:off x="10085557" y="6124576"/>
            <a:ext cx="2011194" cy="643034"/>
          </a:xfrm>
          <a:prstGeom prst="rect">
            <a:avLst/>
          </a:prstGeom>
        </p:spPr>
      </p:pic>
    </p:spTree>
    <p:extLst>
      <p:ext uri="{BB962C8B-B14F-4D97-AF65-F5344CB8AC3E}">
        <p14:creationId xmlns:p14="http://schemas.microsoft.com/office/powerpoint/2010/main" val="2950693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arn(inVertic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inVertic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Effect transition="in" filter="barn(inVertical)">
                                      <p:cBhvr>
                                        <p:cTn id="27" dur="500"/>
                                        <p:tgtEl>
                                          <p:spTgt spid="3">
                                            <p:txEl>
                                              <p:pRg st="7" end="7"/>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arn(inVertical)">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690213" y="248992"/>
            <a:ext cx="8596668" cy="1320800"/>
          </a:xfrm>
        </p:spPr>
        <p:txBody>
          <a:bodyPr>
            <a:normAutofit/>
          </a:bodyPr>
          <a:lstStyle/>
          <a:p>
            <a:pPr algn="r"/>
            <a:r>
              <a:rPr lang="fa-IR" sz="2800" b="1" dirty="0" smtClean="0">
                <a:cs typeface="B Titr" panose="00000700000000000000" pitchFamily="2" charset="-78"/>
              </a:rPr>
              <a:t>فصل 14</a:t>
            </a:r>
            <a:br>
              <a:rPr lang="fa-IR" sz="2800" b="1" dirty="0" smtClean="0">
                <a:cs typeface="B Titr" panose="00000700000000000000" pitchFamily="2" charset="-78"/>
              </a:rPr>
            </a:br>
            <a:r>
              <a:rPr lang="fa-IR" sz="2800" b="1" dirty="0" smtClean="0">
                <a:cs typeface="B Titr" panose="00000700000000000000" pitchFamily="2" charset="-78"/>
              </a:rPr>
              <a:t>کاربری زمین و ارزش زمین شهری</a:t>
            </a:r>
            <a:endParaRPr lang="en-US" sz="2800" b="1" dirty="0">
              <a:cs typeface="B Titr" panose="00000700000000000000" pitchFamily="2" charset="-78"/>
            </a:endParaRPr>
          </a:p>
        </p:txBody>
      </p:sp>
      <p:sp>
        <p:nvSpPr>
          <p:cNvPr id="8" name="Content Placeholder 7"/>
          <p:cNvSpPr>
            <a:spLocks noGrp="1"/>
          </p:cNvSpPr>
          <p:nvPr>
            <p:ph idx="1"/>
          </p:nvPr>
        </p:nvSpPr>
        <p:spPr>
          <a:xfrm>
            <a:off x="336064" y="1487727"/>
            <a:ext cx="8950817" cy="4958366"/>
          </a:xfrm>
        </p:spPr>
        <p:txBody>
          <a:bodyPr>
            <a:normAutofit/>
          </a:bodyPr>
          <a:lstStyle/>
          <a:p>
            <a:pPr algn="r" rtl="1">
              <a:buFont typeface="Wingdings" panose="05000000000000000000" pitchFamily="2" charset="2"/>
              <a:buChar char="q"/>
            </a:pPr>
            <a:r>
              <a:rPr lang="fa-IR" sz="2600" dirty="0" smtClean="0">
                <a:solidFill>
                  <a:schemeClr val="accent1"/>
                </a:solidFill>
                <a:cs typeface="B Titr" panose="00000700000000000000" pitchFamily="2" charset="-78"/>
              </a:rPr>
              <a:t>نظریه ویلیام آلنسو</a:t>
            </a:r>
          </a:p>
          <a:p>
            <a:pPr algn="r" rtl="1">
              <a:buFont typeface="Wingdings" panose="05000000000000000000" pitchFamily="2" charset="2"/>
              <a:buChar char="§"/>
            </a:pPr>
            <a:r>
              <a:rPr lang="fa-IR" sz="2400" b="1" dirty="0" smtClean="0">
                <a:solidFill>
                  <a:schemeClr val="tx1"/>
                </a:solidFill>
                <a:cs typeface="B Koodak" panose="00000700000000000000" pitchFamily="2" charset="-78"/>
              </a:rPr>
              <a:t>فرضیات :</a:t>
            </a:r>
          </a:p>
          <a:p>
            <a:pPr algn="r" rtl="1">
              <a:lnSpc>
                <a:spcPct val="150000"/>
              </a:lnSpc>
              <a:buFont typeface="Wingdings" panose="05000000000000000000" pitchFamily="2" charset="2"/>
              <a:buChar char="Ø"/>
            </a:pPr>
            <a:r>
              <a:rPr lang="fa-IR" dirty="0">
                <a:solidFill>
                  <a:schemeClr val="tx1"/>
                </a:solidFill>
                <a:cs typeface="B Koodak" panose="00000700000000000000" pitchFamily="2" charset="-78"/>
              </a:rPr>
              <a:t> اول فرض شده است که شهر دارای یک مرکز یا بخش تجاری مرکزی است همه فرصت های اشتغال در آن قرار دارد و خرید وفروش محصولات و کالاها در مرکز شهر اتفاق می </a:t>
            </a:r>
            <a:r>
              <a:rPr lang="fa-IR" dirty="0" smtClean="0">
                <a:solidFill>
                  <a:schemeClr val="tx1"/>
                </a:solidFill>
                <a:cs typeface="B Koodak" panose="00000700000000000000" pitchFamily="2" charset="-78"/>
              </a:rPr>
              <a:t>افتد.</a:t>
            </a:r>
          </a:p>
          <a:p>
            <a:pPr algn="r" rtl="1">
              <a:lnSpc>
                <a:spcPct val="150000"/>
              </a:lnSpc>
              <a:buFont typeface="Wingdings" panose="05000000000000000000" pitchFamily="2" charset="2"/>
              <a:buChar char="Ø"/>
            </a:pPr>
            <a:r>
              <a:rPr lang="fa-IR" dirty="0" smtClean="0">
                <a:solidFill>
                  <a:schemeClr val="tx1"/>
                </a:solidFill>
                <a:cs typeface="B Koodak" panose="00000700000000000000" pitchFamily="2" charset="-78"/>
              </a:rPr>
              <a:t>دوم </a:t>
            </a:r>
            <a:r>
              <a:rPr lang="fa-IR" dirty="0">
                <a:solidFill>
                  <a:schemeClr val="tx1"/>
                </a:solidFill>
                <a:cs typeface="B Koodak" panose="00000700000000000000" pitchFamily="2" charset="-78"/>
              </a:rPr>
              <a:t>فرض میشود که شهر بر روی جلگه ای مسطح ،بدون ویژگی خاص قرار گرفته است . </a:t>
            </a:r>
            <a:endParaRPr lang="fa-IR" dirty="0" smtClean="0">
              <a:solidFill>
                <a:schemeClr val="tx1"/>
              </a:solidFill>
              <a:cs typeface="B Koodak" panose="00000700000000000000" pitchFamily="2" charset="-78"/>
            </a:endParaRPr>
          </a:p>
          <a:p>
            <a:pPr algn="r" rtl="1">
              <a:lnSpc>
                <a:spcPct val="150000"/>
              </a:lnSpc>
              <a:buFont typeface="Wingdings" panose="05000000000000000000" pitchFamily="2" charset="2"/>
              <a:buChar char="Ø"/>
            </a:pPr>
            <a:r>
              <a:rPr lang="fa-IR" dirty="0" smtClean="0">
                <a:solidFill>
                  <a:schemeClr val="tx1"/>
                </a:solidFill>
                <a:cs typeface="B Koodak" panose="00000700000000000000" pitchFamily="2" charset="-78"/>
              </a:rPr>
              <a:t>سوم </a:t>
            </a:r>
            <a:r>
              <a:rPr lang="fa-IR" dirty="0">
                <a:solidFill>
                  <a:schemeClr val="tx1"/>
                </a:solidFill>
                <a:cs typeface="B Koodak" panose="00000700000000000000" pitchFamily="2" charset="-78"/>
              </a:rPr>
              <a:t>فرض شده است که هزینه های ح</a:t>
            </a:r>
            <a:r>
              <a:rPr lang="fa-IR" dirty="0" smtClean="0">
                <a:solidFill>
                  <a:schemeClr val="tx1"/>
                </a:solidFill>
                <a:cs typeface="B Koodak" panose="00000700000000000000" pitchFamily="2" charset="-78"/>
              </a:rPr>
              <a:t>مل </a:t>
            </a:r>
            <a:r>
              <a:rPr lang="fa-IR" dirty="0">
                <a:solidFill>
                  <a:schemeClr val="tx1"/>
                </a:solidFill>
                <a:cs typeface="B Koodak" panose="00000700000000000000" pitchFamily="2" charset="-78"/>
              </a:rPr>
              <a:t>و نقل به صورت خطی با فاصله </a:t>
            </a:r>
            <a:r>
              <a:rPr lang="fa-IR" dirty="0" smtClean="0">
                <a:solidFill>
                  <a:schemeClr val="tx1"/>
                </a:solidFill>
                <a:cs typeface="B Koodak" panose="00000700000000000000" pitchFamily="2" charset="-78"/>
              </a:rPr>
              <a:t>مربوط </a:t>
            </a:r>
            <a:r>
              <a:rPr lang="fa-IR" dirty="0">
                <a:solidFill>
                  <a:schemeClr val="tx1"/>
                </a:solidFill>
                <a:cs typeface="B Koodak" panose="00000700000000000000" pitchFamily="2" charset="-78"/>
              </a:rPr>
              <a:t>می باشد. به طور خاص هزینه حمل و نقل در همه جهات با افزایش فاصله از مرکز شهر افزایش می یابد . </a:t>
            </a:r>
            <a:endParaRPr lang="fa-IR" dirty="0" smtClean="0">
              <a:solidFill>
                <a:schemeClr val="tx1"/>
              </a:solidFill>
              <a:cs typeface="B Koodak" panose="00000700000000000000" pitchFamily="2" charset="-78"/>
            </a:endParaRPr>
          </a:p>
          <a:p>
            <a:pPr algn="r" rtl="1">
              <a:lnSpc>
                <a:spcPct val="150000"/>
              </a:lnSpc>
              <a:buFont typeface="Wingdings" panose="05000000000000000000" pitchFamily="2" charset="2"/>
              <a:buChar char="Ø"/>
            </a:pPr>
            <a:r>
              <a:rPr lang="fa-IR" dirty="0" smtClean="0">
                <a:solidFill>
                  <a:schemeClr val="tx1"/>
                </a:solidFill>
                <a:cs typeface="B Koodak" panose="00000700000000000000" pitchFamily="2" charset="-78"/>
              </a:rPr>
              <a:t>نهایتا </a:t>
            </a:r>
            <a:r>
              <a:rPr lang="fa-IR" dirty="0">
                <a:solidFill>
                  <a:schemeClr val="tx1"/>
                </a:solidFill>
                <a:cs typeface="B Koodak" panose="00000700000000000000" pitchFamily="2" charset="-78"/>
              </a:rPr>
              <a:t>فرض شده است که هر قطعه زمین به خریداری فروخته می شود که حاضر به پرداخت بیشترین مبلغ </a:t>
            </a:r>
            <a:r>
              <a:rPr lang="fa-IR" dirty="0" smtClean="0">
                <a:solidFill>
                  <a:schemeClr val="tx1"/>
                </a:solidFill>
                <a:cs typeface="B Koodak" panose="00000700000000000000" pitchFamily="2" charset="-78"/>
              </a:rPr>
              <a:t>است.</a:t>
            </a:r>
            <a:endParaRPr lang="fa-IR" dirty="0">
              <a:solidFill>
                <a:schemeClr val="tx1"/>
              </a:solidFill>
              <a:cs typeface="B Koodak" panose="00000700000000000000" pitchFamily="2" charset="-78"/>
            </a:endParaRPr>
          </a:p>
          <a:p>
            <a:pPr marL="0" indent="0" algn="r" rtl="1">
              <a:buNone/>
            </a:pPr>
            <a:endParaRPr lang="fa-IR" sz="2600" dirty="0" smtClean="0">
              <a:solidFill>
                <a:schemeClr val="accent1"/>
              </a:solidFill>
              <a:cs typeface="B Titr" panose="00000700000000000000" pitchFamily="2" charset="-78"/>
            </a:endParaRPr>
          </a:p>
          <a:p>
            <a:pPr marL="0" indent="0" algn="r" rtl="1">
              <a:buNone/>
            </a:pPr>
            <a:endParaRPr lang="en-US" sz="2400" dirty="0">
              <a:cs typeface="B Koodak" panose="00000700000000000000" pitchFamily="2" charset="-78"/>
            </a:endParaRPr>
          </a:p>
        </p:txBody>
      </p:sp>
      <p:pic>
        <p:nvPicPr>
          <p:cNvPr id="9" name="Picture 8"/>
          <p:cNvPicPr>
            <a:picLocks noChangeAspect="1"/>
          </p:cNvPicPr>
          <p:nvPr/>
        </p:nvPicPr>
        <p:blipFill>
          <a:blip r:embed="rId2" cstate="email">
            <a:extLst>
              <a:ext uri="{BEBA8EAE-BF5A-486C-A8C5-ECC9F3942E4B}">
                <a14:imgProps xmlns:a14="http://schemas.microsoft.com/office/drawing/2010/main">
                  <a14:imgLayer r:embed="rId3">
                    <a14:imgEffect>
                      <a14:artisticPhotocopy/>
                    </a14:imgEffect>
                  </a14:imgLayer>
                </a14:imgProps>
              </a:ext>
              <a:ext uri="{28A0092B-C50C-407E-A947-70E740481C1C}">
                <a14:useLocalDpi xmlns:a14="http://schemas.microsoft.com/office/drawing/2010/main"/>
              </a:ext>
            </a:extLst>
          </a:blip>
          <a:stretch>
            <a:fillRect/>
          </a:stretch>
        </p:blipFill>
        <p:spPr>
          <a:xfrm>
            <a:off x="10085557" y="6124576"/>
            <a:ext cx="2011194" cy="643034"/>
          </a:xfrm>
          <a:prstGeom prst="rect">
            <a:avLst/>
          </a:prstGeom>
        </p:spPr>
      </p:pic>
    </p:spTree>
    <p:extLst>
      <p:ext uri="{BB962C8B-B14F-4D97-AF65-F5344CB8AC3E}">
        <p14:creationId xmlns:p14="http://schemas.microsoft.com/office/powerpoint/2010/main" val="4105454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randombar(horizontal)">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8">
                                            <p:txEl>
                                              <p:pRg st="1" end="1"/>
                                            </p:txEl>
                                          </p:spTgt>
                                        </p:tgtEl>
                                        <p:attrNameLst>
                                          <p:attrName>style.visibility</p:attrName>
                                        </p:attrNameLst>
                                      </p:cBhvr>
                                      <p:to>
                                        <p:strVal val="visible"/>
                                      </p:to>
                                    </p:set>
                                    <p:animEffect transition="in" filter="randombar(horizontal)">
                                      <p:cBhvr>
                                        <p:cTn id="17" dur="500"/>
                                        <p:tgtEl>
                                          <p:spTgt spid="8">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8">
                                            <p:txEl>
                                              <p:pRg st="2" end="2"/>
                                            </p:txEl>
                                          </p:spTgt>
                                        </p:tgtEl>
                                        <p:attrNameLst>
                                          <p:attrName>style.visibility</p:attrName>
                                        </p:attrNameLst>
                                      </p:cBhvr>
                                      <p:to>
                                        <p:strVal val="visible"/>
                                      </p:to>
                                    </p:set>
                                    <p:animEffect transition="in" filter="randombar(horizontal)">
                                      <p:cBhvr>
                                        <p:cTn id="22" dur="500"/>
                                        <p:tgtEl>
                                          <p:spTgt spid="8">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8">
                                            <p:txEl>
                                              <p:pRg st="3" end="3"/>
                                            </p:txEl>
                                          </p:spTgt>
                                        </p:tgtEl>
                                        <p:attrNameLst>
                                          <p:attrName>style.visibility</p:attrName>
                                        </p:attrNameLst>
                                      </p:cBhvr>
                                      <p:to>
                                        <p:strVal val="visible"/>
                                      </p:to>
                                    </p:set>
                                    <p:animEffect transition="in" filter="randombar(horizontal)">
                                      <p:cBhvr>
                                        <p:cTn id="27" dur="500"/>
                                        <p:tgtEl>
                                          <p:spTgt spid="8">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8">
                                            <p:txEl>
                                              <p:pRg st="4" end="4"/>
                                            </p:txEl>
                                          </p:spTgt>
                                        </p:tgtEl>
                                        <p:attrNameLst>
                                          <p:attrName>style.visibility</p:attrName>
                                        </p:attrNameLst>
                                      </p:cBhvr>
                                      <p:to>
                                        <p:strVal val="visible"/>
                                      </p:to>
                                    </p:set>
                                    <p:animEffect transition="in" filter="randombar(horizontal)">
                                      <p:cBhvr>
                                        <p:cTn id="32" dur="500"/>
                                        <p:tgtEl>
                                          <p:spTgt spid="8">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8">
                                            <p:txEl>
                                              <p:pRg st="5" end="5"/>
                                            </p:txEl>
                                          </p:spTgt>
                                        </p:tgtEl>
                                        <p:attrNameLst>
                                          <p:attrName>style.visibility</p:attrName>
                                        </p:attrNameLst>
                                      </p:cBhvr>
                                      <p:to>
                                        <p:strVal val="visible"/>
                                      </p:to>
                                    </p:set>
                                    <p:animEffect transition="in" filter="randombar(horizontal)">
                                      <p:cBhvr>
                                        <p:cTn id="37" dur="500"/>
                                        <p:tgtEl>
                                          <p:spTgt spid="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p"/>
    </p:bld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docProps/app.xml><?xml version="1.0" encoding="utf-8"?>
<Properties xmlns="http://schemas.openxmlformats.org/officeDocument/2006/extended-properties" xmlns:vt="http://schemas.openxmlformats.org/officeDocument/2006/docPropsVTypes">
  <Template>Facet</Template>
  <TotalTime>747</TotalTime>
  <Words>3476</Words>
  <Application>Microsoft Office PowerPoint</Application>
  <PresentationFormat>Widescreen</PresentationFormat>
  <Paragraphs>169</Paragraphs>
  <Slides>34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34</vt:i4>
      </vt:variant>
    </vt:vector>
  </HeadingPairs>
  <TitlesOfParts>
    <vt:vector size="41" baseType="lpstr">
      <vt:lpstr>Arial</vt:lpstr>
      <vt:lpstr>B Koodak</vt:lpstr>
      <vt:lpstr>B Titr</vt:lpstr>
      <vt:lpstr>Trebuchet MS</vt:lpstr>
      <vt:lpstr>Wingdings</vt:lpstr>
      <vt:lpstr>Wingdings 3</vt:lpstr>
      <vt:lpstr>Facet</vt:lpstr>
      <vt:lpstr>برنامه ریزی شهری و منطقه ای فرآیندی و موضوعی تئوری های کلاسیک</vt:lpstr>
      <vt:lpstr>فصل 13  کاربری زمین کشاورزی و ارزش زمین شهری</vt:lpstr>
      <vt:lpstr>PowerPoint Presentation</vt:lpstr>
      <vt:lpstr>PowerPoint Presentation</vt:lpstr>
      <vt:lpstr>مدل ون تونن</vt:lpstr>
      <vt:lpstr>PowerPoint Presentation</vt:lpstr>
      <vt:lpstr>PowerPoint Presentation</vt:lpstr>
      <vt:lpstr>PowerPoint Presentation</vt:lpstr>
      <vt:lpstr>فصل 14 کاربری زمین و ارزش زمین شهری</vt:lpstr>
      <vt:lpstr>PowerPoint Presentation</vt:lpstr>
      <vt:lpstr>پنج نکته کلی در مورد رابطه بین منحنی های اجاره بهینه ،کاربری زمین و ارزش زمین :</vt:lpstr>
      <vt:lpstr>منطقه بندی کاربری زمین </vt:lpstr>
      <vt:lpstr>انتقادات وارد به منطقه بندی کاربری زمین</vt:lpstr>
      <vt:lpstr>اقتصاد نئوکلاسیک </vt:lpstr>
      <vt:lpstr>انتقادات وارد بر تئوری نئوکلاسیک </vt:lpstr>
      <vt:lpstr>گسترش بی رویه شهری </vt:lpstr>
      <vt:lpstr>علل به وجود آمدن گسترش بی رویه شهری</vt:lpstr>
      <vt:lpstr>PowerPoint Presentation</vt:lpstr>
      <vt:lpstr>عواقب گسترش بی رویه شهری</vt:lpstr>
      <vt:lpstr>راه حل های ممکن </vt:lpstr>
      <vt:lpstr>بازار مسکن شهری </vt:lpstr>
      <vt:lpstr>PowerPoint Presentation</vt:lpstr>
      <vt:lpstr>تئوری مکانی مرکزی</vt:lpstr>
      <vt:lpstr>PowerPoint Presentation</vt:lpstr>
      <vt:lpstr>PowerPoint Presentation</vt:lpstr>
      <vt:lpstr>الگوی در حال تغییر کاربری تجاری : </vt:lpstr>
      <vt:lpstr>پژمردگی تجاری : </vt:lpstr>
      <vt:lpstr>سه مرحله اصلی در فرایند پژمرده شدن </vt:lpstr>
      <vt:lpstr>مدل مناطق متحدالمرکز </vt:lpstr>
      <vt:lpstr>مراحل تشکیل شدن دوایر متحدالمرکز</vt:lpstr>
      <vt:lpstr>مدل بخشی </vt:lpstr>
      <vt:lpstr>مدل شهر های چند هسته ای  </vt:lpstr>
      <vt:lpstr>تئوری مزیت نسبی </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ABolFazl.M</dc:creator>
  <cp:lastModifiedBy>Mohammad</cp:lastModifiedBy>
  <cp:revision>85</cp:revision>
  <dcterms:created xsi:type="dcterms:W3CDTF">2015-11-12T10:40:05Z</dcterms:created>
  <dcterms:modified xsi:type="dcterms:W3CDTF">2020-11-14T10:02:08Z</dcterms:modified>
</cp:coreProperties>
</file>