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AA76F7-4EB0-46FC-8563-2A19D82D01F6}" type="doc">
      <dgm:prSet loTypeId="urn:microsoft.com/office/officeart/2005/8/layout/radial2" loCatId="relationship" qsTypeId="urn:microsoft.com/office/officeart/2005/8/quickstyle/3d2#1" qsCatId="3D" csTypeId="urn:microsoft.com/office/officeart/2005/8/colors/accent2_4" csCatId="accent2" phldr="1"/>
      <dgm:spPr/>
      <dgm:t>
        <a:bodyPr/>
        <a:lstStyle/>
        <a:p>
          <a:pPr rtl="1"/>
          <a:endParaRPr lang="fa-IR"/>
        </a:p>
      </dgm:t>
    </dgm:pt>
    <dgm:pt modelId="{86A6C1F9-63AF-4110-8747-977E13D380D6}">
      <dgm:prSet phldrT="[Text]" custT="1"/>
      <dgm:spPr/>
      <dgm:t>
        <a:bodyPr/>
        <a:lstStyle/>
        <a:p>
          <a:pPr rtl="1"/>
          <a:r>
            <a:rPr lang="fa-IR" sz="2200" dirty="0">
              <a:cs typeface="B Koodak" pitchFamily="2" charset="-78"/>
            </a:rPr>
            <a:t>ضربان قلب</a:t>
          </a:r>
        </a:p>
      </dgm:t>
    </dgm:pt>
    <dgm:pt modelId="{D8E1C27C-18EB-47C3-BB42-F20B01AD07FF}" type="parTrans" cxnId="{1900D83A-707D-419E-857A-A167ACD264CD}">
      <dgm:prSet/>
      <dgm:spPr/>
      <dgm:t>
        <a:bodyPr/>
        <a:lstStyle/>
        <a:p>
          <a:pPr rtl="1"/>
          <a:endParaRPr lang="fa-IR"/>
        </a:p>
      </dgm:t>
    </dgm:pt>
    <dgm:pt modelId="{E30324C9-A8FB-49AB-9579-D0882D36C175}" type="sibTrans" cxnId="{1900D83A-707D-419E-857A-A167ACD264CD}">
      <dgm:prSet/>
      <dgm:spPr/>
      <dgm:t>
        <a:bodyPr/>
        <a:lstStyle/>
        <a:p>
          <a:pPr rtl="1"/>
          <a:endParaRPr lang="fa-IR"/>
        </a:p>
      </dgm:t>
    </dgm:pt>
    <dgm:pt modelId="{1074F4F5-0AC6-4B86-B0D3-971CE54302CC}">
      <dgm:prSet phldrT="[Text]" custT="1"/>
      <dgm:spPr/>
      <dgm:t>
        <a:bodyPr/>
        <a:lstStyle/>
        <a:p>
          <a:pPr rtl="1"/>
          <a:r>
            <a:rPr lang="fa-IR" sz="2200" dirty="0">
              <a:cs typeface="B Koodak" pitchFamily="2" charset="-78"/>
            </a:rPr>
            <a:t>خوردن</a:t>
          </a:r>
        </a:p>
      </dgm:t>
    </dgm:pt>
    <dgm:pt modelId="{EF223CE9-AFD2-40F5-9546-7ED0EEE7AF7E}" type="parTrans" cxnId="{9F0769E2-4B8D-4770-B700-9C1E4665BAAE}">
      <dgm:prSet/>
      <dgm:spPr/>
      <dgm:t>
        <a:bodyPr/>
        <a:lstStyle/>
        <a:p>
          <a:pPr rtl="1"/>
          <a:endParaRPr lang="fa-IR"/>
        </a:p>
      </dgm:t>
    </dgm:pt>
    <dgm:pt modelId="{8365488D-8E4F-41A3-B912-4CC17B6176FD}" type="sibTrans" cxnId="{9F0769E2-4B8D-4770-B700-9C1E4665BAAE}">
      <dgm:prSet/>
      <dgm:spPr/>
      <dgm:t>
        <a:bodyPr/>
        <a:lstStyle/>
        <a:p>
          <a:pPr rtl="1"/>
          <a:endParaRPr lang="fa-IR"/>
        </a:p>
      </dgm:t>
    </dgm:pt>
    <dgm:pt modelId="{ED48BC7B-504D-401D-894A-80F10ABB26F5}">
      <dgm:prSet phldrT="[Text]" custT="1"/>
      <dgm:spPr/>
      <dgm:t>
        <a:bodyPr/>
        <a:lstStyle/>
        <a:p>
          <a:pPr rtl="1"/>
          <a:r>
            <a:rPr lang="fa-IR" sz="2200" dirty="0">
              <a:cs typeface="B Koodak" pitchFamily="2" charset="-78"/>
            </a:rPr>
            <a:t>نفس کشیدن</a:t>
          </a:r>
        </a:p>
      </dgm:t>
    </dgm:pt>
    <dgm:pt modelId="{25853EFB-51A8-4349-8434-D6F8F0B2BBEE}" type="parTrans" cxnId="{41997602-A98A-4A14-AB14-76ABA32E99D3}">
      <dgm:prSet/>
      <dgm:spPr/>
      <dgm:t>
        <a:bodyPr/>
        <a:lstStyle/>
        <a:p>
          <a:pPr rtl="1"/>
          <a:endParaRPr lang="fa-IR"/>
        </a:p>
      </dgm:t>
    </dgm:pt>
    <dgm:pt modelId="{9585DF2A-4C45-44EE-841E-77F7602E1597}" type="sibTrans" cxnId="{41997602-A98A-4A14-AB14-76ABA32E99D3}">
      <dgm:prSet/>
      <dgm:spPr/>
      <dgm:t>
        <a:bodyPr/>
        <a:lstStyle/>
        <a:p>
          <a:pPr rtl="1"/>
          <a:endParaRPr lang="fa-IR"/>
        </a:p>
      </dgm:t>
    </dgm:pt>
    <dgm:pt modelId="{77E4F281-7FDA-4281-B4E1-79CD620F6FE5}">
      <dgm:prSet phldrT="[Text]" custT="1"/>
      <dgm:spPr/>
      <dgm:t>
        <a:bodyPr/>
        <a:lstStyle/>
        <a:p>
          <a:pPr rtl="1"/>
          <a:r>
            <a:rPr lang="fa-IR" sz="2200" dirty="0">
              <a:cs typeface="B Koodak" pitchFamily="2" charset="-78"/>
            </a:rPr>
            <a:t>خوابیدن</a:t>
          </a:r>
        </a:p>
      </dgm:t>
    </dgm:pt>
    <dgm:pt modelId="{51359C0C-5EBF-4BAF-865B-AA01F1CC084A}" type="parTrans" cxnId="{FC901653-92CF-4625-B144-D0F1AF941F89}">
      <dgm:prSet/>
      <dgm:spPr/>
      <dgm:t>
        <a:bodyPr/>
        <a:lstStyle/>
        <a:p>
          <a:pPr rtl="1"/>
          <a:endParaRPr lang="fa-IR"/>
        </a:p>
      </dgm:t>
    </dgm:pt>
    <dgm:pt modelId="{0B22F416-9BE8-429D-A86A-00319260B2D0}" type="sibTrans" cxnId="{FC901653-92CF-4625-B144-D0F1AF941F89}">
      <dgm:prSet/>
      <dgm:spPr/>
      <dgm:t>
        <a:bodyPr/>
        <a:lstStyle/>
        <a:p>
          <a:pPr rtl="1"/>
          <a:endParaRPr lang="fa-IR"/>
        </a:p>
      </dgm:t>
    </dgm:pt>
    <dgm:pt modelId="{1C6627B6-9E2D-4626-9655-3F9411EE073F}">
      <dgm:prSet phldrT="[Text]" custT="1"/>
      <dgm:spPr/>
      <dgm:t>
        <a:bodyPr/>
        <a:lstStyle/>
        <a:p>
          <a:pPr rtl="1"/>
          <a:r>
            <a:rPr lang="fa-IR" sz="1600" b="1" dirty="0">
              <a:cs typeface="B Koodak" pitchFamily="2" charset="-78"/>
            </a:rPr>
            <a:t>بیرون آمدن ماه و خورشید</a:t>
          </a:r>
        </a:p>
      </dgm:t>
    </dgm:pt>
    <dgm:pt modelId="{5BE36F99-9211-45AA-81FB-F79336291BCE}" type="parTrans" cxnId="{CE0D70CD-FF06-4713-81A9-0FB5E2AEFBB6}">
      <dgm:prSet/>
      <dgm:spPr/>
      <dgm:t>
        <a:bodyPr/>
        <a:lstStyle/>
        <a:p>
          <a:pPr rtl="1"/>
          <a:endParaRPr lang="fa-IR"/>
        </a:p>
      </dgm:t>
    </dgm:pt>
    <dgm:pt modelId="{A3B21470-D9E8-4F94-88A4-6400085ED397}" type="sibTrans" cxnId="{CE0D70CD-FF06-4713-81A9-0FB5E2AEFBB6}">
      <dgm:prSet/>
      <dgm:spPr/>
      <dgm:t>
        <a:bodyPr/>
        <a:lstStyle/>
        <a:p>
          <a:pPr rtl="1"/>
          <a:endParaRPr lang="fa-IR"/>
        </a:p>
      </dgm:t>
    </dgm:pt>
    <dgm:pt modelId="{88C10146-7D39-40E0-A1C6-384927061AC1}">
      <dgm:prSet phldrT="[Text]" custT="1"/>
      <dgm:spPr/>
      <dgm:t>
        <a:bodyPr/>
        <a:lstStyle/>
        <a:p>
          <a:pPr rtl="1"/>
          <a:r>
            <a:rPr lang="fa-IR" sz="2200" dirty="0">
              <a:cs typeface="B Koodak" pitchFamily="2" charset="-78"/>
            </a:rPr>
            <a:t>فصول</a:t>
          </a:r>
        </a:p>
      </dgm:t>
    </dgm:pt>
    <dgm:pt modelId="{884DF8B0-0DA0-4695-A967-A9936EB115EF}" type="parTrans" cxnId="{A7B8C7E7-F669-4755-8CDC-45346A8D132C}">
      <dgm:prSet/>
      <dgm:spPr/>
      <dgm:t>
        <a:bodyPr/>
        <a:lstStyle/>
        <a:p>
          <a:pPr rtl="1"/>
          <a:endParaRPr lang="fa-IR"/>
        </a:p>
      </dgm:t>
    </dgm:pt>
    <dgm:pt modelId="{20642EBC-0327-432B-BE3B-4F1F9850E934}" type="sibTrans" cxnId="{A7B8C7E7-F669-4755-8CDC-45346A8D132C}">
      <dgm:prSet/>
      <dgm:spPr/>
      <dgm:t>
        <a:bodyPr/>
        <a:lstStyle/>
        <a:p>
          <a:pPr rtl="1"/>
          <a:endParaRPr lang="fa-IR"/>
        </a:p>
      </dgm:t>
    </dgm:pt>
    <dgm:pt modelId="{16629056-B089-4072-B784-B5DAC4333643}">
      <dgm:prSet phldrT="[Text]" custT="1"/>
      <dgm:spPr/>
      <dgm:t>
        <a:bodyPr/>
        <a:lstStyle/>
        <a:p>
          <a:pPr rtl="1"/>
          <a:r>
            <a:rPr lang="fa-IR" sz="2200" dirty="0">
              <a:cs typeface="B Koodak" pitchFamily="2" charset="-78"/>
            </a:rPr>
            <a:t>امواج</a:t>
          </a:r>
        </a:p>
      </dgm:t>
    </dgm:pt>
    <dgm:pt modelId="{3A9503CA-8F14-41AF-B90F-2F47CABAF5E3}" type="parTrans" cxnId="{6F4C887A-94ED-4BE8-966F-940E8B742E22}">
      <dgm:prSet/>
      <dgm:spPr/>
      <dgm:t>
        <a:bodyPr/>
        <a:lstStyle/>
        <a:p>
          <a:pPr rtl="1"/>
          <a:endParaRPr lang="fa-IR"/>
        </a:p>
      </dgm:t>
    </dgm:pt>
    <dgm:pt modelId="{E939B04F-494A-4466-8261-5E0DE03C032F}" type="sibTrans" cxnId="{6F4C887A-94ED-4BE8-966F-940E8B742E22}">
      <dgm:prSet/>
      <dgm:spPr/>
      <dgm:t>
        <a:bodyPr/>
        <a:lstStyle/>
        <a:p>
          <a:pPr rtl="1"/>
          <a:endParaRPr lang="fa-IR"/>
        </a:p>
      </dgm:t>
    </dgm:pt>
    <dgm:pt modelId="{1D6B69AF-2C65-4137-B4FD-A13FE2EA73F5}">
      <dgm:prSet phldrT="[Text]" custT="1"/>
      <dgm:spPr/>
      <dgm:t>
        <a:bodyPr/>
        <a:lstStyle/>
        <a:p>
          <a:pPr rtl="1"/>
          <a:r>
            <a:rPr lang="fa-IR" sz="2200" dirty="0">
              <a:cs typeface="B Koodak" pitchFamily="2" charset="-78"/>
            </a:rPr>
            <a:t>ساعت</a:t>
          </a:r>
        </a:p>
      </dgm:t>
    </dgm:pt>
    <dgm:pt modelId="{F81E3D54-7CA4-4714-A5C2-7E9BCEE21344}" type="parTrans" cxnId="{4EA9DECC-3ED3-4CBE-B93F-C69535FD225D}">
      <dgm:prSet/>
      <dgm:spPr/>
      <dgm:t>
        <a:bodyPr/>
        <a:lstStyle/>
        <a:p>
          <a:pPr rtl="1"/>
          <a:endParaRPr lang="fa-IR"/>
        </a:p>
      </dgm:t>
    </dgm:pt>
    <dgm:pt modelId="{A740AA36-760A-485A-BE20-59A42315D316}" type="sibTrans" cxnId="{4EA9DECC-3ED3-4CBE-B93F-C69535FD225D}">
      <dgm:prSet/>
      <dgm:spPr/>
      <dgm:t>
        <a:bodyPr/>
        <a:lstStyle/>
        <a:p>
          <a:pPr rtl="1"/>
          <a:endParaRPr lang="fa-IR"/>
        </a:p>
      </dgm:t>
    </dgm:pt>
    <dgm:pt modelId="{B903A663-7915-4AAE-98AB-9637ACB95ADA}" type="pres">
      <dgm:prSet presAssocID="{2AAA76F7-4EB0-46FC-8563-2A19D82D01F6}" presName="composite" presStyleCnt="0">
        <dgm:presLayoutVars>
          <dgm:chMax val="5"/>
          <dgm:dir/>
          <dgm:animLvl val="ctr"/>
          <dgm:resizeHandles val="exact"/>
        </dgm:presLayoutVars>
      </dgm:prSet>
      <dgm:spPr/>
      <dgm:t>
        <a:bodyPr/>
        <a:lstStyle/>
        <a:p>
          <a:pPr rtl="1"/>
          <a:endParaRPr lang="fa-IR"/>
        </a:p>
      </dgm:t>
    </dgm:pt>
    <dgm:pt modelId="{B45D7788-2184-4EE3-8924-39259EE03341}" type="pres">
      <dgm:prSet presAssocID="{2AAA76F7-4EB0-46FC-8563-2A19D82D01F6}" presName="cycle" presStyleCnt="0"/>
      <dgm:spPr/>
    </dgm:pt>
    <dgm:pt modelId="{34FA7251-F71F-454D-BEAC-DFDEE435CE15}" type="pres">
      <dgm:prSet presAssocID="{2AAA76F7-4EB0-46FC-8563-2A19D82D01F6}" presName="centerShape" presStyleCnt="0"/>
      <dgm:spPr/>
    </dgm:pt>
    <dgm:pt modelId="{E2FBEE3C-393B-429B-9158-5745FC4F05F0}" type="pres">
      <dgm:prSet presAssocID="{2AAA76F7-4EB0-46FC-8563-2A19D82D01F6}" presName="connSite" presStyleLbl="node1" presStyleIdx="0" presStyleCnt="9"/>
      <dgm:spPr/>
    </dgm:pt>
    <dgm:pt modelId="{26E9A2B8-C72A-4ED2-8B33-5A6207EE48C8}" type="pres">
      <dgm:prSet presAssocID="{2AAA76F7-4EB0-46FC-8563-2A19D82D01F6}" presName="visible" presStyleLbl="node1" presStyleIdx="0" presStyleCnt="9" custScaleX="139976" custScaleY="141165"/>
      <dgm:spPr/>
    </dgm:pt>
    <dgm:pt modelId="{7F1E053E-E9FC-468D-A5F7-D0B739DB1EEA}" type="pres">
      <dgm:prSet presAssocID="{D8E1C27C-18EB-47C3-BB42-F20B01AD07FF}" presName="Name25" presStyleLbl="parChTrans1D1" presStyleIdx="0" presStyleCnt="8"/>
      <dgm:spPr/>
      <dgm:t>
        <a:bodyPr/>
        <a:lstStyle/>
        <a:p>
          <a:pPr rtl="1"/>
          <a:endParaRPr lang="fa-IR"/>
        </a:p>
      </dgm:t>
    </dgm:pt>
    <dgm:pt modelId="{CA239224-B0E2-452B-A873-D2315F59D72B}" type="pres">
      <dgm:prSet presAssocID="{86A6C1F9-63AF-4110-8747-977E13D380D6}" presName="node" presStyleCnt="0"/>
      <dgm:spPr/>
    </dgm:pt>
    <dgm:pt modelId="{2AD2CDD7-38A6-4F1D-ABD2-038CC5072C39}" type="pres">
      <dgm:prSet presAssocID="{86A6C1F9-63AF-4110-8747-977E13D380D6}" presName="parentNode" presStyleLbl="node1" presStyleIdx="1" presStyleCnt="9" custScaleX="151880" custScaleY="139463" custLinFactX="-191815" custLinFactY="57005" custLinFactNeighborX="-200000" custLinFactNeighborY="100000">
        <dgm:presLayoutVars>
          <dgm:chMax val="1"/>
          <dgm:bulletEnabled val="1"/>
        </dgm:presLayoutVars>
      </dgm:prSet>
      <dgm:spPr/>
      <dgm:t>
        <a:bodyPr/>
        <a:lstStyle/>
        <a:p>
          <a:pPr rtl="1"/>
          <a:endParaRPr lang="fa-IR"/>
        </a:p>
      </dgm:t>
    </dgm:pt>
    <dgm:pt modelId="{3777759E-DD5F-48F1-8D6E-9E4BFEC89B06}" type="pres">
      <dgm:prSet presAssocID="{86A6C1F9-63AF-4110-8747-977E13D380D6}" presName="childNode" presStyleLbl="revTx" presStyleIdx="0" presStyleCnt="0">
        <dgm:presLayoutVars>
          <dgm:bulletEnabled val="1"/>
        </dgm:presLayoutVars>
      </dgm:prSet>
      <dgm:spPr/>
    </dgm:pt>
    <dgm:pt modelId="{82E0E16D-A189-4CFB-A3EE-DF0B5A4F2443}" type="pres">
      <dgm:prSet presAssocID="{25853EFB-51A8-4349-8434-D6F8F0B2BBEE}" presName="Name25" presStyleLbl="parChTrans1D1" presStyleIdx="1" presStyleCnt="8"/>
      <dgm:spPr/>
      <dgm:t>
        <a:bodyPr/>
        <a:lstStyle/>
        <a:p>
          <a:pPr rtl="1"/>
          <a:endParaRPr lang="fa-IR"/>
        </a:p>
      </dgm:t>
    </dgm:pt>
    <dgm:pt modelId="{D6DBFA43-4B52-4546-8650-750674BF8283}" type="pres">
      <dgm:prSet presAssocID="{ED48BC7B-504D-401D-894A-80F10ABB26F5}" presName="node" presStyleCnt="0"/>
      <dgm:spPr/>
    </dgm:pt>
    <dgm:pt modelId="{9FA8A74A-F34F-4B93-8869-1FD326D81B38}" type="pres">
      <dgm:prSet presAssocID="{ED48BC7B-504D-401D-894A-80F10ABB26F5}" presName="parentNode" presStyleLbl="node1" presStyleIdx="2" presStyleCnt="9" custScaleX="154887" custScaleY="148724" custLinFactX="-100000" custLinFactNeighborX="-170172" custLinFactNeighborY="76897">
        <dgm:presLayoutVars>
          <dgm:chMax val="1"/>
          <dgm:bulletEnabled val="1"/>
        </dgm:presLayoutVars>
      </dgm:prSet>
      <dgm:spPr/>
      <dgm:t>
        <a:bodyPr/>
        <a:lstStyle/>
        <a:p>
          <a:pPr rtl="1"/>
          <a:endParaRPr lang="fa-IR"/>
        </a:p>
      </dgm:t>
    </dgm:pt>
    <dgm:pt modelId="{3A9351DC-0640-47D7-A464-487C165BC149}" type="pres">
      <dgm:prSet presAssocID="{ED48BC7B-504D-401D-894A-80F10ABB26F5}" presName="childNode" presStyleLbl="revTx" presStyleIdx="0" presStyleCnt="0">
        <dgm:presLayoutVars>
          <dgm:bulletEnabled val="1"/>
        </dgm:presLayoutVars>
      </dgm:prSet>
      <dgm:spPr/>
    </dgm:pt>
    <dgm:pt modelId="{844045DE-8DA7-4B2C-8F6B-111C64B5866C}" type="pres">
      <dgm:prSet presAssocID="{EF223CE9-AFD2-40F5-9546-7ED0EEE7AF7E}" presName="Name25" presStyleLbl="parChTrans1D1" presStyleIdx="2" presStyleCnt="8"/>
      <dgm:spPr/>
      <dgm:t>
        <a:bodyPr/>
        <a:lstStyle/>
        <a:p>
          <a:pPr rtl="1"/>
          <a:endParaRPr lang="fa-IR"/>
        </a:p>
      </dgm:t>
    </dgm:pt>
    <dgm:pt modelId="{57360D86-3E99-45B6-8976-0AFAA307469B}" type="pres">
      <dgm:prSet presAssocID="{1074F4F5-0AC6-4B86-B0D3-971CE54302CC}" presName="node" presStyleCnt="0"/>
      <dgm:spPr/>
    </dgm:pt>
    <dgm:pt modelId="{63DE8E1D-CE1C-4776-ABEC-7DD1E7F6FD2D}" type="pres">
      <dgm:prSet presAssocID="{1074F4F5-0AC6-4B86-B0D3-971CE54302CC}" presName="parentNode" presStyleLbl="node1" presStyleIdx="3" presStyleCnt="9" custScaleX="150656" custScaleY="147860" custLinFactX="-100000" custLinFactNeighborX="-116218" custLinFactNeighborY="77450">
        <dgm:presLayoutVars>
          <dgm:chMax val="1"/>
          <dgm:bulletEnabled val="1"/>
        </dgm:presLayoutVars>
      </dgm:prSet>
      <dgm:spPr/>
      <dgm:t>
        <a:bodyPr/>
        <a:lstStyle/>
        <a:p>
          <a:pPr rtl="1"/>
          <a:endParaRPr lang="fa-IR"/>
        </a:p>
      </dgm:t>
    </dgm:pt>
    <dgm:pt modelId="{03684E90-B0BE-4BA7-93AD-2B419BF94D89}" type="pres">
      <dgm:prSet presAssocID="{1074F4F5-0AC6-4B86-B0D3-971CE54302CC}" presName="childNode" presStyleLbl="revTx" presStyleIdx="0" presStyleCnt="0">
        <dgm:presLayoutVars>
          <dgm:bulletEnabled val="1"/>
        </dgm:presLayoutVars>
      </dgm:prSet>
      <dgm:spPr/>
    </dgm:pt>
    <dgm:pt modelId="{D675A4DA-40DA-45EA-BC6E-F20ECE45CA11}" type="pres">
      <dgm:prSet presAssocID="{51359C0C-5EBF-4BAF-865B-AA01F1CC084A}" presName="Name25" presStyleLbl="parChTrans1D1" presStyleIdx="3" presStyleCnt="8"/>
      <dgm:spPr/>
      <dgm:t>
        <a:bodyPr/>
        <a:lstStyle/>
        <a:p>
          <a:pPr rtl="1"/>
          <a:endParaRPr lang="fa-IR"/>
        </a:p>
      </dgm:t>
    </dgm:pt>
    <dgm:pt modelId="{3B2DF3A5-E3C6-4737-AEA3-BE03E0D0D8AE}" type="pres">
      <dgm:prSet presAssocID="{77E4F281-7FDA-4281-B4E1-79CD620F6FE5}" presName="node" presStyleCnt="0"/>
      <dgm:spPr/>
    </dgm:pt>
    <dgm:pt modelId="{2FFAC7A8-5D45-4409-B9F4-A54294A13072}" type="pres">
      <dgm:prSet presAssocID="{77E4F281-7FDA-4281-B4E1-79CD620F6FE5}" presName="parentNode" presStyleLbl="node1" presStyleIdx="4" presStyleCnt="9" custScaleX="170914" custScaleY="167326" custLinFactX="-97040" custLinFactY="6372" custLinFactNeighborX="-100000" custLinFactNeighborY="100000">
        <dgm:presLayoutVars>
          <dgm:chMax val="1"/>
          <dgm:bulletEnabled val="1"/>
        </dgm:presLayoutVars>
      </dgm:prSet>
      <dgm:spPr/>
      <dgm:t>
        <a:bodyPr/>
        <a:lstStyle/>
        <a:p>
          <a:pPr rtl="1"/>
          <a:endParaRPr lang="fa-IR"/>
        </a:p>
      </dgm:t>
    </dgm:pt>
    <dgm:pt modelId="{838D1248-0417-4AE4-958B-C58326FD4E5C}" type="pres">
      <dgm:prSet presAssocID="{77E4F281-7FDA-4281-B4E1-79CD620F6FE5}" presName="childNode" presStyleLbl="revTx" presStyleIdx="0" presStyleCnt="0">
        <dgm:presLayoutVars>
          <dgm:bulletEnabled val="1"/>
        </dgm:presLayoutVars>
      </dgm:prSet>
      <dgm:spPr/>
    </dgm:pt>
    <dgm:pt modelId="{1D89984A-27CD-4E8A-85BA-F7B437CA3892}" type="pres">
      <dgm:prSet presAssocID="{5BE36F99-9211-45AA-81FB-F79336291BCE}" presName="Name25" presStyleLbl="parChTrans1D1" presStyleIdx="4" presStyleCnt="8"/>
      <dgm:spPr/>
      <dgm:t>
        <a:bodyPr/>
        <a:lstStyle/>
        <a:p>
          <a:pPr rtl="1"/>
          <a:endParaRPr lang="fa-IR"/>
        </a:p>
      </dgm:t>
    </dgm:pt>
    <dgm:pt modelId="{29002FFB-DB13-40FD-97C2-31ADD08E59D4}" type="pres">
      <dgm:prSet presAssocID="{1C6627B6-9E2D-4626-9655-3F9411EE073F}" presName="node" presStyleCnt="0"/>
      <dgm:spPr/>
    </dgm:pt>
    <dgm:pt modelId="{B1763187-B7CE-4AE7-BA96-84745755CB4E}" type="pres">
      <dgm:prSet presAssocID="{1C6627B6-9E2D-4626-9655-3F9411EE073F}" presName="parentNode" presStyleLbl="node1" presStyleIdx="5" presStyleCnt="9" custScaleX="179429" custScaleY="161830" custLinFactX="-36985" custLinFactY="58258" custLinFactNeighborX="-100000" custLinFactNeighborY="100000">
        <dgm:presLayoutVars>
          <dgm:chMax val="1"/>
          <dgm:bulletEnabled val="1"/>
        </dgm:presLayoutVars>
      </dgm:prSet>
      <dgm:spPr/>
      <dgm:t>
        <a:bodyPr/>
        <a:lstStyle/>
        <a:p>
          <a:pPr rtl="1"/>
          <a:endParaRPr lang="fa-IR"/>
        </a:p>
      </dgm:t>
    </dgm:pt>
    <dgm:pt modelId="{0D28134A-C2C9-4F5A-B3EA-3EDB2DB4898C}" type="pres">
      <dgm:prSet presAssocID="{1C6627B6-9E2D-4626-9655-3F9411EE073F}" presName="childNode" presStyleLbl="revTx" presStyleIdx="0" presStyleCnt="0">
        <dgm:presLayoutVars>
          <dgm:bulletEnabled val="1"/>
        </dgm:presLayoutVars>
      </dgm:prSet>
      <dgm:spPr/>
    </dgm:pt>
    <dgm:pt modelId="{10CCD3CB-F063-44D5-ADEB-3DE1C2F41297}" type="pres">
      <dgm:prSet presAssocID="{884DF8B0-0DA0-4695-A967-A9936EB115EF}" presName="Name25" presStyleLbl="parChTrans1D1" presStyleIdx="5" presStyleCnt="8"/>
      <dgm:spPr/>
      <dgm:t>
        <a:bodyPr/>
        <a:lstStyle/>
        <a:p>
          <a:pPr rtl="1"/>
          <a:endParaRPr lang="fa-IR"/>
        </a:p>
      </dgm:t>
    </dgm:pt>
    <dgm:pt modelId="{9C018B47-EF0D-454B-B336-839C17D5246D}" type="pres">
      <dgm:prSet presAssocID="{88C10146-7D39-40E0-A1C6-384927061AC1}" presName="node" presStyleCnt="0"/>
      <dgm:spPr/>
    </dgm:pt>
    <dgm:pt modelId="{8E84E230-1AC5-4125-B348-46814ECC2060}" type="pres">
      <dgm:prSet presAssocID="{88C10146-7D39-40E0-A1C6-384927061AC1}" presName="parentNode" presStyleLbl="node1" presStyleIdx="6" presStyleCnt="9" custScaleX="140503" custScaleY="145745" custLinFactX="-100000" custLinFactY="51706" custLinFactNeighborX="-161458" custLinFactNeighborY="100000">
        <dgm:presLayoutVars>
          <dgm:chMax val="1"/>
          <dgm:bulletEnabled val="1"/>
        </dgm:presLayoutVars>
      </dgm:prSet>
      <dgm:spPr/>
      <dgm:t>
        <a:bodyPr/>
        <a:lstStyle/>
        <a:p>
          <a:pPr rtl="1"/>
          <a:endParaRPr lang="fa-IR"/>
        </a:p>
      </dgm:t>
    </dgm:pt>
    <dgm:pt modelId="{C6772534-E52E-4006-BD9A-FEBD032E0651}" type="pres">
      <dgm:prSet presAssocID="{88C10146-7D39-40E0-A1C6-384927061AC1}" presName="childNode" presStyleLbl="revTx" presStyleIdx="0" presStyleCnt="0">
        <dgm:presLayoutVars>
          <dgm:bulletEnabled val="1"/>
        </dgm:presLayoutVars>
      </dgm:prSet>
      <dgm:spPr/>
    </dgm:pt>
    <dgm:pt modelId="{E93967BD-6DAC-4F06-9922-7A6F2715B99D}" type="pres">
      <dgm:prSet presAssocID="{3A9503CA-8F14-41AF-B90F-2F47CABAF5E3}" presName="Name25" presStyleLbl="parChTrans1D1" presStyleIdx="6" presStyleCnt="8"/>
      <dgm:spPr/>
      <dgm:t>
        <a:bodyPr/>
        <a:lstStyle/>
        <a:p>
          <a:pPr rtl="1"/>
          <a:endParaRPr lang="fa-IR"/>
        </a:p>
      </dgm:t>
    </dgm:pt>
    <dgm:pt modelId="{591CEB5D-0C38-4F99-ABAD-39B9ABC20ABE}" type="pres">
      <dgm:prSet presAssocID="{16629056-B089-4072-B784-B5DAC4333643}" presName="node" presStyleCnt="0"/>
      <dgm:spPr/>
    </dgm:pt>
    <dgm:pt modelId="{1A4882CF-0A32-4E85-B884-89C95D22F549}" type="pres">
      <dgm:prSet presAssocID="{16629056-B089-4072-B784-B5DAC4333643}" presName="parentNode" presStyleLbl="node1" presStyleIdx="7" presStyleCnt="9" custScaleX="137926" custScaleY="141249" custLinFactX="-148580" custLinFactY="13916" custLinFactNeighborX="-200000" custLinFactNeighborY="100000">
        <dgm:presLayoutVars>
          <dgm:chMax val="1"/>
          <dgm:bulletEnabled val="1"/>
        </dgm:presLayoutVars>
      </dgm:prSet>
      <dgm:spPr/>
      <dgm:t>
        <a:bodyPr/>
        <a:lstStyle/>
        <a:p>
          <a:pPr rtl="1"/>
          <a:endParaRPr lang="fa-IR"/>
        </a:p>
      </dgm:t>
    </dgm:pt>
    <dgm:pt modelId="{3E98EC68-7F4D-44A6-BDE6-5EA616B1F9A5}" type="pres">
      <dgm:prSet presAssocID="{16629056-B089-4072-B784-B5DAC4333643}" presName="childNode" presStyleLbl="revTx" presStyleIdx="0" presStyleCnt="0">
        <dgm:presLayoutVars>
          <dgm:bulletEnabled val="1"/>
        </dgm:presLayoutVars>
      </dgm:prSet>
      <dgm:spPr/>
    </dgm:pt>
    <dgm:pt modelId="{AC9059F8-B25B-43EC-B4DC-F88FAA9DAC75}" type="pres">
      <dgm:prSet presAssocID="{F81E3D54-7CA4-4714-A5C2-7E9BCEE21344}" presName="Name25" presStyleLbl="parChTrans1D1" presStyleIdx="7" presStyleCnt="8"/>
      <dgm:spPr/>
      <dgm:t>
        <a:bodyPr/>
        <a:lstStyle/>
        <a:p>
          <a:pPr rtl="1"/>
          <a:endParaRPr lang="fa-IR"/>
        </a:p>
      </dgm:t>
    </dgm:pt>
    <dgm:pt modelId="{0F531AAE-1A99-4975-B846-DDF7E791243C}" type="pres">
      <dgm:prSet presAssocID="{1D6B69AF-2C65-4137-B4FD-A13FE2EA73F5}" presName="node" presStyleCnt="0"/>
      <dgm:spPr/>
    </dgm:pt>
    <dgm:pt modelId="{DABB6650-5ED9-440B-9A83-DCFF6828E52E}" type="pres">
      <dgm:prSet presAssocID="{1D6B69AF-2C65-4137-B4FD-A13FE2EA73F5}" presName="parentNode" presStyleLbl="node1" presStyleIdx="8" presStyleCnt="9" custScaleX="130881" custScaleY="123103" custLinFactX="-200000" custLinFactNeighborX="-247252" custLinFactNeighborY="20078">
        <dgm:presLayoutVars>
          <dgm:chMax val="1"/>
          <dgm:bulletEnabled val="1"/>
        </dgm:presLayoutVars>
      </dgm:prSet>
      <dgm:spPr/>
      <dgm:t>
        <a:bodyPr/>
        <a:lstStyle/>
        <a:p>
          <a:pPr rtl="1"/>
          <a:endParaRPr lang="fa-IR"/>
        </a:p>
      </dgm:t>
    </dgm:pt>
    <dgm:pt modelId="{CC43F544-347F-4C93-A242-B405FFF2A306}" type="pres">
      <dgm:prSet presAssocID="{1D6B69AF-2C65-4137-B4FD-A13FE2EA73F5}" presName="childNode" presStyleLbl="revTx" presStyleIdx="0" presStyleCnt="0">
        <dgm:presLayoutVars>
          <dgm:bulletEnabled val="1"/>
        </dgm:presLayoutVars>
      </dgm:prSet>
      <dgm:spPr/>
    </dgm:pt>
  </dgm:ptLst>
  <dgm:cxnLst>
    <dgm:cxn modelId="{A7B8C7E7-F669-4755-8CDC-45346A8D132C}" srcId="{2AAA76F7-4EB0-46FC-8563-2A19D82D01F6}" destId="{88C10146-7D39-40E0-A1C6-384927061AC1}" srcOrd="5" destOrd="0" parTransId="{884DF8B0-0DA0-4695-A967-A9936EB115EF}" sibTransId="{20642EBC-0327-432B-BE3B-4F1F9850E934}"/>
    <dgm:cxn modelId="{86891180-F434-4671-97FE-A5DFF1490884}" type="presOf" srcId="{1074F4F5-0AC6-4B86-B0D3-971CE54302CC}" destId="{63DE8E1D-CE1C-4776-ABEC-7DD1E7F6FD2D}" srcOrd="0" destOrd="0" presId="urn:microsoft.com/office/officeart/2005/8/layout/radial2"/>
    <dgm:cxn modelId="{B220750F-F6F0-48D0-B04B-2B2D53C3D753}" type="presOf" srcId="{88C10146-7D39-40E0-A1C6-384927061AC1}" destId="{8E84E230-1AC5-4125-B348-46814ECC2060}" srcOrd="0" destOrd="0" presId="urn:microsoft.com/office/officeart/2005/8/layout/radial2"/>
    <dgm:cxn modelId="{C84667DF-80A0-4B75-AEB2-27724008D050}" type="presOf" srcId="{25853EFB-51A8-4349-8434-D6F8F0B2BBEE}" destId="{82E0E16D-A189-4CFB-A3EE-DF0B5A4F2443}" srcOrd="0" destOrd="0" presId="urn:microsoft.com/office/officeart/2005/8/layout/radial2"/>
    <dgm:cxn modelId="{41997602-A98A-4A14-AB14-76ABA32E99D3}" srcId="{2AAA76F7-4EB0-46FC-8563-2A19D82D01F6}" destId="{ED48BC7B-504D-401D-894A-80F10ABB26F5}" srcOrd="1" destOrd="0" parTransId="{25853EFB-51A8-4349-8434-D6F8F0B2BBEE}" sibTransId="{9585DF2A-4C45-44EE-841E-77F7602E1597}"/>
    <dgm:cxn modelId="{C1C09C74-8A6D-44BB-A508-C0DDDCB525F9}" type="presOf" srcId="{2AAA76F7-4EB0-46FC-8563-2A19D82D01F6}" destId="{B903A663-7915-4AAE-98AB-9637ACB95ADA}" srcOrd="0" destOrd="0" presId="urn:microsoft.com/office/officeart/2005/8/layout/radial2"/>
    <dgm:cxn modelId="{E3BEE5A6-1431-4CF5-B024-D95999FE8C32}" type="presOf" srcId="{1C6627B6-9E2D-4626-9655-3F9411EE073F}" destId="{B1763187-B7CE-4AE7-BA96-84745755CB4E}" srcOrd="0" destOrd="0" presId="urn:microsoft.com/office/officeart/2005/8/layout/radial2"/>
    <dgm:cxn modelId="{1900D83A-707D-419E-857A-A167ACD264CD}" srcId="{2AAA76F7-4EB0-46FC-8563-2A19D82D01F6}" destId="{86A6C1F9-63AF-4110-8747-977E13D380D6}" srcOrd="0" destOrd="0" parTransId="{D8E1C27C-18EB-47C3-BB42-F20B01AD07FF}" sibTransId="{E30324C9-A8FB-49AB-9579-D0882D36C175}"/>
    <dgm:cxn modelId="{D3C2CF6E-7652-47CF-9936-F6AB46974E72}" type="presOf" srcId="{86A6C1F9-63AF-4110-8747-977E13D380D6}" destId="{2AD2CDD7-38A6-4F1D-ABD2-038CC5072C39}" srcOrd="0" destOrd="0" presId="urn:microsoft.com/office/officeart/2005/8/layout/radial2"/>
    <dgm:cxn modelId="{45B09BA6-9DBA-4010-9AB2-88772157BC6F}" type="presOf" srcId="{5BE36F99-9211-45AA-81FB-F79336291BCE}" destId="{1D89984A-27CD-4E8A-85BA-F7B437CA3892}" srcOrd="0" destOrd="0" presId="urn:microsoft.com/office/officeart/2005/8/layout/radial2"/>
    <dgm:cxn modelId="{4EA9DECC-3ED3-4CBE-B93F-C69535FD225D}" srcId="{2AAA76F7-4EB0-46FC-8563-2A19D82D01F6}" destId="{1D6B69AF-2C65-4137-B4FD-A13FE2EA73F5}" srcOrd="7" destOrd="0" parTransId="{F81E3D54-7CA4-4714-A5C2-7E9BCEE21344}" sibTransId="{A740AA36-760A-485A-BE20-59A42315D316}"/>
    <dgm:cxn modelId="{400017FF-2119-4024-853A-8BF93C311BEB}" type="presOf" srcId="{51359C0C-5EBF-4BAF-865B-AA01F1CC084A}" destId="{D675A4DA-40DA-45EA-BC6E-F20ECE45CA11}" srcOrd="0" destOrd="0" presId="urn:microsoft.com/office/officeart/2005/8/layout/radial2"/>
    <dgm:cxn modelId="{CE0D70CD-FF06-4713-81A9-0FB5E2AEFBB6}" srcId="{2AAA76F7-4EB0-46FC-8563-2A19D82D01F6}" destId="{1C6627B6-9E2D-4626-9655-3F9411EE073F}" srcOrd="4" destOrd="0" parTransId="{5BE36F99-9211-45AA-81FB-F79336291BCE}" sibTransId="{A3B21470-D9E8-4F94-88A4-6400085ED397}"/>
    <dgm:cxn modelId="{8128D0CD-BBD4-46BE-9CE4-3D1D3ED756C5}" type="presOf" srcId="{884DF8B0-0DA0-4695-A967-A9936EB115EF}" destId="{10CCD3CB-F063-44D5-ADEB-3DE1C2F41297}" srcOrd="0" destOrd="0" presId="urn:microsoft.com/office/officeart/2005/8/layout/radial2"/>
    <dgm:cxn modelId="{6943F7CF-7BCA-4793-ADB6-803B775CEE91}" type="presOf" srcId="{77E4F281-7FDA-4281-B4E1-79CD620F6FE5}" destId="{2FFAC7A8-5D45-4409-B9F4-A54294A13072}" srcOrd="0" destOrd="0" presId="urn:microsoft.com/office/officeart/2005/8/layout/radial2"/>
    <dgm:cxn modelId="{FC901653-92CF-4625-B144-D0F1AF941F89}" srcId="{2AAA76F7-4EB0-46FC-8563-2A19D82D01F6}" destId="{77E4F281-7FDA-4281-B4E1-79CD620F6FE5}" srcOrd="3" destOrd="0" parTransId="{51359C0C-5EBF-4BAF-865B-AA01F1CC084A}" sibTransId="{0B22F416-9BE8-429D-A86A-00319260B2D0}"/>
    <dgm:cxn modelId="{C6B0B0B0-03D7-4D40-81BD-05FBB508CFA1}" type="presOf" srcId="{3A9503CA-8F14-41AF-B90F-2F47CABAF5E3}" destId="{E93967BD-6DAC-4F06-9922-7A6F2715B99D}" srcOrd="0" destOrd="0" presId="urn:microsoft.com/office/officeart/2005/8/layout/radial2"/>
    <dgm:cxn modelId="{60F3715C-C6D4-4FD2-AAB6-12486CBC6C52}" type="presOf" srcId="{EF223CE9-AFD2-40F5-9546-7ED0EEE7AF7E}" destId="{844045DE-8DA7-4B2C-8F6B-111C64B5866C}" srcOrd="0" destOrd="0" presId="urn:microsoft.com/office/officeart/2005/8/layout/radial2"/>
    <dgm:cxn modelId="{C735DD85-D24A-4C89-8B9B-D127825D9F10}" type="presOf" srcId="{ED48BC7B-504D-401D-894A-80F10ABB26F5}" destId="{9FA8A74A-F34F-4B93-8869-1FD326D81B38}" srcOrd="0" destOrd="0" presId="urn:microsoft.com/office/officeart/2005/8/layout/radial2"/>
    <dgm:cxn modelId="{0F4B9281-F4C5-4CA6-B348-53B159786335}" type="presOf" srcId="{16629056-B089-4072-B784-B5DAC4333643}" destId="{1A4882CF-0A32-4E85-B884-89C95D22F549}" srcOrd="0" destOrd="0" presId="urn:microsoft.com/office/officeart/2005/8/layout/radial2"/>
    <dgm:cxn modelId="{C7F83BD3-E618-496A-831D-542E4BE1FB6D}" type="presOf" srcId="{D8E1C27C-18EB-47C3-BB42-F20B01AD07FF}" destId="{7F1E053E-E9FC-468D-A5F7-D0B739DB1EEA}" srcOrd="0" destOrd="0" presId="urn:microsoft.com/office/officeart/2005/8/layout/radial2"/>
    <dgm:cxn modelId="{6F4C887A-94ED-4BE8-966F-940E8B742E22}" srcId="{2AAA76F7-4EB0-46FC-8563-2A19D82D01F6}" destId="{16629056-B089-4072-B784-B5DAC4333643}" srcOrd="6" destOrd="0" parTransId="{3A9503CA-8F14-41AF-B90F-2F47CABAF5E3}" sibTransId="{E939B04F-494A-4466-8261-5E0DE03C032F}"/>
    <dgm:cxn modelId="{4DAE10CB-0585-408F-9C0E-7C93F17B1A40}" type="presOf" srcId="{F81E3D54-7CA4-4714-A5C2-7E9BCEE21344}" destId="{AC9059F8-B25B-43EC-B4DC-F88FAA9DAC75}" srcOrd="0" destOrd="0" presId="urn:microsoft.com/office/officeart/2005/8/layout/radial2"/>
    <dgm:cxn modelId="{9F0769E2-4B8D-4770-B700-9C1E4665BAAE}" srcId="{2AAA76F7-4EB0-46FC-8563-2A19D82D01F6}" destId="{1074F4F5-0AC6-4B86-B0D3-971CE54302CC}" srcOrd="2" destOrd="0" parTransId="{EF223CE9-AFD2-40F5-9546-7ED0EEE7AF7E}" sibTransId="{8365488D-8E4F-41A3-B912-4CC17B6176FD}"/>
    <dgm:cxn modelId="{00A51A38-A765-4F06-B32F-697473D5B406}" type="presOf" srcId="{1D6B69AF-2C65-4137-B4FD-A13FE2EA73F5}" destId="{DABB6650-5ED9-440B-9A83-DCFF6828E52E}" srcOrd="0" destOrd="0" presId="urn:microsoft.com/office/officeart/2005/8/layout/radial2"/>
    <dgm:cxn modelId="{7D821F43-D9EF-4D2C-A559-42428C4ABDA4}" type="presParOf" srcId="{B903A663-7915-4AAE-98AB-9637ACB95ADA}" destId="{B45D7788-2184-4EE3-8924-39259EE03341}" srcOrd="0" destOrd="0" presId="urn:microsoft.com/office/officeart/2005/8/layout/radial2"/>
    <dgm:cxn modelId="{4FE493A9-8DC4-47FC-A6FB-16DBE72753FF}" type="presParOf" srcId="{B45D7788-2184-4EE3-8924-39259EE03341}" destId="{34FA7251-F71F-454D-BEAC-DFDEE435CE15}" srcOrd="0" destOrd="0" presId="urn:microsoft.com/office/officeart/2005/8/layout/radial2"/>
    <dgm:cxn modelId="{2E274AA6-C483-446F-B6C8-DDEA052A861E}" type="presParOf" srcId="{34FA7251-F71F-454D-BEAC-DFDEE435CE15}" destId="{E2FBEE3C-393B-429B-9158-5745FC4F05F0}" srcOrd="0" destOrd="0" presId="urn:microsoft.com/office/officeart/2005/8/layout/radial2"/>
    <dgm:cxn modelId="{BFDE68C8-FD71-4BC7-B53E-50C1C769B45F}" type="presParOf" srcId="{34FA7251-F71F-454D-BEAC-DFDEE435CE15}" destId="{26E9A2B8-C72A-4ED2-8B33-5A6207EE48C8}" srcOrd="1" destOrd="0" presId="urn:microsoft.com/office/officeart/2005/8/layout/radial2"/>
    <dgm:cxn modelId="{D16BB81C-5BFA-4FD6-A6FA-45EC4047D726}" type="presParOf" srcId="{B45D7788-2184-4EE3-8924-39259EE03341}" destId="{7F1E053E-E9FC-468D-A5F7-D0B739DB1EEA}" srcOrd="1" destOrd="0" presId="urn:microsoft.com/office/officeart/2005/8/layout/radial2"/>
    <dgm:cxn modelId="{6B31D79C-10EF-4F98-AC59-D0D1F4C098C0}" type="presParOf" srcId="{B45D7788-2184-4EE3-8924-39259EE03341}" destId="{CA239224-B0E2-452B-A873-D2315F59D72B}" srcOrd="2" destOrd="0" presId="urn:microsoft.com/office/officeart/2005/8/layout/radial2"/>
    <dgm:cxn modelId="{55466199-3B3B-4970-BE0A-EF6C3380DA4E}" type="presParOf" srcId="{CA239224-B0E2-452B-A873-D2315F59D72B}" destId="{2AD2CDD7-38A6-4F1D-ABD2-038CC5072C39}" srcOrd="0" destOrd="0" presId="urn:microsoft.com/office/officeart/2005/8/layout/radial2"/>
    <dgm:cxn modelId="{09F6C95C-E79A-4E75-B93F-7C952C97E521}" type="presParOf" srcId="{CA239224-B0E2-452B-A873-D2315F59D72B}" destId="{3777759E-DD5F-48F1-8D6E-9E4BFEC89B06}" srcOrd="1" destOrd="0" presId="urn:microsoft.com/office/officeart/2005/8/layout/radial2"/>
    <dgm:cxn modelId="{69BAEAAA-818A-4951-8E96-FDFE3D7F6A7E}" type="presParOf" srcId="{B45D7788-2184-4EE3-8924-39259EE03341}" destId="{82E0E16D-A189-4CFB-A3EE-DF0B5A4F2443}" srcOrd="3" destOrd="0" presId="urn:microsoft.com/office/officeart/2005/8/layout/radial2"/>
    <dgm:cxn modelId="{E7B596E8-C4B3-49BF-8EAD-FE8EF0F20F87}" type="presParOf" srcId="{B45D7788-2184-4EE3-8924-39259EE03341}" destId="{D6DBFA43-4B52-4546-8650-750674BF8283}" srcOrd="4" destOrd="0" presId="urn:microsoft.com/office/officeart/2005/8/layout/radial2"/>
    <dgm:cxn modelId="{F664790D-AF89-4DE2-8E0E-255333F1C7AE}" type="presParOf" srcId="{D6DBFA43-4B52-4546-8650-750674BF8283}" destId="{9FA8A74A-F34F-4B93-8869-1FD326D81B38}" srcOrd="0" destOrd="0" presId="urn:microsoft.com/office/officeart/2005/8/layout/radial2"/>
    <dgm:cxn modelId="{C8228C85-8DCE-48FA-A21E-2614391AC0E4}" type="presParOf" srcId="{D6DBFA43-4B52-4546-8650-750674BF8283}" destId="{3A9351DC-0640-47D7-A464-487C165BC149}" srcOrd="1" destOrd="0" presId="urn:microsoft.com/office/officeart/2005/8/layout/radial2"/>
    <dgm:cxn modelId="{99954315-3573-4C97-A7DC-6F29D842CF67}" type="presParOf" srcId="{B45D7788-2184-4EE3-8924-39259EE03341}" destId="{844045DE-8DA7-4B2C-8F6B-111C64B5866C}" srcOrd="5" destOrd="0" presId="urn:microsoft.com/office/officeart/2005/8/layout/radial2"/>
    <dgm:cxn modelId="{6E3952D3-A5E7-44C2-93F0-5BD3596D6CD8}" type="presParOf" srcId="{B45D7788-2184-4EE3-8924-39259EE03341}" destId="{57360D86-3E99-45B6-8976-0AFAA307469B}" srcOrd="6" destOrd="0" presId="urn:microsoft.com/office/officeart/2005/8/layout/radial2"/>
    <dgm:cxn modelId="{6A8B7FD4-68E6-420A-97E8-AC0D68945AC2}" type="presParOf" srcId="{57360D86-3E99-45B6-8976-0AFAA307469B}" destId="{63DE8E1D-CE1C-4776-ABEC-7DD1E7F6FD2D}" srcOrd="0" destOrd="0" presId="urn:microsoft.com/office/officeart/2005/8/layout/radial2"/>
    <dgm:cxn modelId="{4C7DBCB0-2E81-48D4-B925-0A37E5B10C0E}" type="presParOf" srcId="{57360D86-3E99-45B6-8976-0AFAA307469B}" destId="{03684E90-B0BE-4BA7-93AD-2B419BF94D89}" srcOrd="1" destOrd="0" presId="urn:microsoft.com/office/officeart/2005/8/layout/radial2"/>
    <dgm:cxn modelId="{B807EB38-9E35-447B-B3DC-19F2DF066D77}" type="presParOf" srcId="{B45D7788-2184-4EE3-8924-39259EE03341}" destId="{D675A4DA-40DA-45EA-BC6E-F20ECE45CA11}" srcOrd="7" destOrd="0" presId="urn:microsoft.com/office/officeart/2005/8/layout/radial2"/>
    <dgm:cxn modelId="{B5DF54C2-B971-4AE4-8928-6FA0A6A5BE2A}" type="presParOf" srcId="{B45D7788-2184-4EE3-8924-39259EE03341}" destId="{3B2DF3A5-E3C6-4737-AEA3-BE03E0D0D8AE}" srcOrd="8" destOrd="0" presId="urn:microsoft.com/office/officeart/2005/8/layout/radial2"/>
    <dgm:cxn modelId="{C25487A9-FF61-4AA3-8CE8-5B0482B4E45F}" type="presParOf" srcId="{3B2DF3A5-E3C6-4737-AEA3-BE03E0D0D8AE}" destId="{2FFAC7A8-5D45-4409-B9F4-A54294A13072}" srcOrd="0" destOrd="0" presId="urn:microsoft.com/office/officeart/2005/8/layout/radial2"/>
    <dgm:cxn modelId="{B471CE0A-5B9B-49C8-935C-9CA1A3B9576E}" type="presParOf" srcId="{3B2DF3A5-E3C6-4737-AEA3-BE03E0D0D8AE}" destId="{838D1248-0417-4AE4-958B-C58326FD4E5C}" srcOrd="1" destOrd="0" presId="urn:microsoft.com/office/officeart/2005/8/layout/radial2"/>
    <dgm:cxn modelId="{3C6CB60A-0ADB-4863-9A7D-CC8B5F2E70E2}" type="presParOf" srcId="{B45D7788-2184-4EE3-8924-39259EE03341}" destId="{1D89984A-27CD-4E8A-85BA-F7B437CA3892}" srcOrd="9" destOrd="0" presId="urn:microsoft.com/office/officeart/2005/8/layout/radial2"/>
    <dgm:cxn modelId="{D75D6EDC-70FE-4CEC-ADFE-7EB4BAA6341D}" type="presParOf" srcId="{B45D7788-2184-4EE3-8924-39259EE03341}" destId="{29002FFB-DB13-40FD-97C2-31ADD08E59D4}" srcOrd="10" destOrd="0" presId="urn:microsoft.com/office/officeart/2005/8/layout/radial2"/>
    <dgm:cxn modelId="{16455A2A-EE29-4690-90C1-FC51B7242A5C}" type="presParOf" srcId="{29002FFB-DB13-40FD-97C2-31ADD08E59D4}" destId="{B1763187-B7CE-4AE7-BA96-84745755CB4E}" srcOrd="0" destOrd="0" presId="urn:microsoft.com/office/officeart/2005/8/layout/radial2"/>
    <dgm:cxn modelId="{50A203D6-3C82-44E0-B130-7B86BBA29F28}" type="presParOf" srcId="{29002FFB-DB13-40FD-97C2-31ADD08E59D4}" destId="{0D28134A-C2C9-4F5A-B3EA-3EDB2DB4898C}" srcOrd="1" destOrd="0" presId="urn:microsoft.com/office/officeart/2005/8/layout/radial2"/>
    <dgm:cxn modelId="{4F8E1618-8FA6-466E-AFDD-C57672E1E03E}" type="presParOf" srcId="{B45D7788-2184-4EE3-8924-39259EE03341}" destId="{10CCD3CB-F063-44D5-ADEB-3DE1C2F41297}" srcOrd="11" destOrd="0" presId="urn:microsoft.com/office/officeart/2005/8/layout/radial2"/>
    <dgm:cxn modelId="{1E3014B5-4F80-44A5-8565-584195601CF4}" type="presParOf" srcId="{B45D7788-2184-4EE3-8924-39259EE03341}" destId="{9C018B47-EF0D-454B-B336-839C17D5246D}" srcOrd="12" destOrd="0" presId="urn:microsoft.com/office/officeart/2005/8/layout/radial2"/>
    <dgm:cxn modelId="{68533479-3FD8-45EE-AD54-D7796A4E4894}" type="presParOf" srcId="{9C018B47-EF0D-454B-B336-839C17D5246D}" destId="{8E84E230-1AC5-4125-B348-46814ECC2060}" srcOrd="0" destOrd="0" presId="urn:microsoft.com/office/officeart/2005/8/layout/radial2"/>
    <dgm:cxn modelId="{F7EB2791-08F0-49F0-B9B2-7CAD81056D74}" type="presParOf" srcId="{9C018B47-EF0D-454B-B336-839C17D5246D}" destId="{C6772534-E52E-4006-BD9A-FEBD032E0651}" srcOrd="1" destOrd="0" presId="urn:microsoft.com/office/officeart/2005/8/layout/radial2"/>
    <dgm:cxn modelId="{6AEBE71A-BE65-48A1-9F28-6B340D2999B6}" type="presParOf" srcId="{B45D7788-2184-4EE3-8924-39259EE03341}" destId="{E93967BD-6DAC-4F06-9922-7A6F2715B99D}" srcOrd="13" destOrd="0" presId="urn:microsoft.com/office/officeart/2005/8/layout/radial2"/>
    <dgm:cxn modelId="{EE368433-E072-4F0B-A6B4-7BB6AB906963}" type="presParOf" srcId="{B45D7788-2184-4EE3-8924-39259EE03341}" destId="{591CEB5D-0C38-4F99-ABAD-39B9ABC20ABE}" srcOrd="14" destOrd="0" presId="urn:microsoft.com/office/officeart/2005/8/layout/radial2"/>
    <dgm:cxn modelId="{71179214-5219-4609-9A28-5FD38965F59D}" type="presParOf" srcId="{591CEB5D-0C38-4F99-ABAD-39B9ABC20ABE}" destId="{1A4882CF-0A32-4E85-B884-89C95D22F549}" srcOrd="0" destOrd="0" presId="urn:microsoft.com/office/officeart/2005/8/layout/radial2"/>
    <dgm:cxn modelId="{97368F6E-49C0-4392-A512-A18A045D198D}" type="presParOf" srcId="{591CEB5D-0C38-4F99-ABAD-39B9ABC20ABE}" destId="{3E98EC68-7F4D-44A6-BDE6-5EA616B1F9A5}" srcOrd="1" destOrd="0" presId="urn:microsoft.com/office/officeart/2005/8/layout/radial2"/>
    <dgm:cxn modelId="{9878A245-A3DC-4463-A177-0C64FB01EF04}" type="presParOf" srcId="{B45D7788-2184-4EE3-8924-39259EE03341}" destId="{AC9059F8-B25B-43EC-B4DC-F88FAA9DAC75}" srcOrd="15" destOrd="0" presId="urn:microsoft.com/office/officeart/2005/8/layout/radial2"/>
    <dgm:cxn modelId="{99B7CB62-DACA-48B3-9F6B-5B7018BB9415}" type="presParOf" srcId="{B45D7788-2184-4EE3-8924-39259EE03341}" destId="{0F531AAE-1A99-4975-B846-DDF7E791243C}" srcOrd="16" destOrd="0" presId="urn:microsoft.com/office/officeart/2005/8/layout/radial2"/>
    <dgm:cxn modelId="{2E49384F-05F3-4921-8030-8CCDA470D600}" type="presParOf" srcId="{0F531AAE-1A99-4975-B846-DDF7E791243C}" destId="{DABB6650-5ED9-440B-9A83-DCFF6828E52E}" srcOrd="0" destOrd="0" presId="urn:microsoft.com/office/officeart/2005/8/layout/radial2"/>
    <dgm:cxn modelId="{C52DFBE4-CDBE-4488-A6BD-D31D7917EBF8}" type="presParOf" srcId="{0F531AAE-1A99-4975-B846-DDF7E791243C}" destId="{CC43F544-347F-4C93-A242-B405FFF2A306}"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9059F8-B25B-43EC-B4DC-F88FAA9DAC75}">
      <dsp:nvSpPr>
        <dsp:cNvPr id="0" name=""/>
        <dsp:cNvSpPr/>
      </dsp:nvSpPr>
      <dsp:spPr>
        <a:xfrm rot="6046066">
          <a:off x="753293" y="3553087"/>
          <a:ext cx="1642354" cy="21225"/>
        </a:xfrm>
        <a:custGeom>
          <a:avLst/>
          <a:gdLst/>
          <a:ahLst/>
          <a:cxnLst/>
          <a:rect l="0" t="0" r="0" b="0"/>
          <a:pathLst>
            <a:path>
              <a:moveTo>
                <a:pt x="0" y="10612"/>
              </a:moveTo>
              <a:lnTo>
                <a:pt x="1642354"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93967BD-6DAC-4F06-9922-7A6F2715B99D}">
      <dsp:nvSpPr>
        <dsp:cNvPr id="0" name=""/>
        <dsp:cNvSpPr/>
      </dsp:nvSpPr>
      <dsp:spPr>
        <a:xfrm rot="4592465">
          <a:off x="1277309" y="3474045"/>
          <a:ext cx="1496450" cy="21225"/>
        </a:xfrm>
        <a:custGeom>
          <a:avLst/>
          <a:gdLst/>
          <a:ahLst/>
          <a:cxnLst/>
          <a:rect l="0" t="0" r="0" b="0"/>
          <a:pathLst>
            <a:path>
              <a:moveTo>
                <a:pt x="0" y="10612"/>
              </a:moveTo>
              <a:lnTo>
                <a:pt x="1496450"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0CCD3CB-F063-44D5-ADEB-3DE1C2F41297}">
      <dsp:nvSpPr>
        <dsp:cNvPr id="0" name=""/>
        <dsp:cNvSpPr/>
      </dsp:nvSpPr>
      <dsp:spPr>
        <a:xfrm rot="3319429">
          <a:off x="1668089" y="3344285"/>
          <a:ext cx="1454112" cy="21225"/>
        </a:xfrm>
        <a:custGeom>
          <a:avLst/>
          <a:gdLst/>
          <a:ahLst/>
          <a:cxnLst/>
          <a:rect l="0" t="0" r="0" b="0"/>
          <a:pathLst>
            <a:path>
              <a:moveTo>
                <a:pt x="0" y="10612"/>
              </a:moveTo>
              <a:lnTo>
                <a:pt x="1454112"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D89984A-27CD-4E8A-85BA-F7B437CA3892}">
      <dsp:nvSpPr>
        <dsp:cNvPr id="0" name=""/>
        <dsp:cNvSpPr/>
      </dsp:nvSpPr>
      <dsp:spPr>
        <a:xfrm rot="1786171">
          <a:off x="1970397" y="2998450"/>
          <a:ext cx="1511128" cy="21225"/>
        </a:xfrm>
        <a:custGeom>
          <a:avLst/>
          <a:gdLst/>
          <a:ahLst/>
          <a:cxnLst/>
          <a:rect l="0" t="0" r="0" b="0"/>
          <a:pathLst>
            <a:path>
              <a:moveTo>
                <a:pt x="0" y="10612"/>
              </a:moveTo>
              <a:lnTo>
                <a:pt x="1511128"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675A4DA-40DA-45EA-BC6E-F20ECE45CA11}">
      <dsp:nvSpPr>
        <dsp:cNvPr id="0" name=""/>
        <dsp:cNvSpPr/>
      </dsp:nvSpPr>
      <dsp:spPr>
        <a:xfrm rot="358500">
          <a:off x="2067445" y="2539978"/>
          <a:ext cx="980859" cy="21225"/>
        </a:xfrm>
        <a:custGeom>
          <a:avLst/>
          <a:gdLst/>
          <a:ahLst/>
          <a:cxnLst/>
          <a:rect l="0" t="0" r="0" b="0"/>
          <a:pathLst>
            <a:path>
              <a:moveTo>
                <a:pt x="0" y="10612"/>
              </a:moveTo>
              <a:lnTo>
                <a:pt x="980859"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44045DE-8DA7-4B2C-8F6B-111C64B5866C}">
      <dsp:nvSpPr>
        <dsp:cNvPr id="0" name=""/>
        <dsp:cNvSpPr/>
      </dsp:nvSpPr>
      <dsp:spPr>
        <a:xfrm rot="20155322">
          <a:off x="2031064" y="2147267"/>
          <a:ext cx="897484" cy="21225"/>
        </a:xfrm>
        <a:custGeom>
          <a:avLst/>
          <a:gdLst/>
          <a:ahLst/>
          <a:cxnLst/>
          <a:rect l="0" t="0" r="0" b="0"/>
          <a:pathLst>
            <a:path>
              <a:moveTo>
                <a:pt x="0" y="10612"/>
              </a:moveTo>
              <a:lnTo>
                <a:pt x="897484"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2E0E16D-A189-4CFB-A3EE-DF0B5A4F2443}">
      <dsp:nvSpPr>
        <dsp:cNvPr id="0" name=""/>
        <dsp:cNvSpPr/>
      </dsp:nvSpPr>
      <dsp:spPr>
        <a:xfrm rot="18264703">
          <a:off x="1799741" y="1830194"/>
          <a:ext cx="826918" cy="21225"/>
        </a:xfrm>
        <a:custGeom>
          <a:avLst/>
          <a:gdLst/>
          <a:ahLst/>
          <a:cxnLst/>
          <a:rect l="0" t="0" r="0" b="0"/>
          <a:pathLst>
            <a:path>
              <a:moveTo>
                <a:pt x="0" y="10612"/>
              </a:moveTo>
              <a:lnTo>
                <a:pt x="826918"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F1E053E-E9FC-468D-A5F7-D0B739DB1EEA}">
      <dsp:nvSpPr>
        <dsp:cNvPr id="0" name=""/>
        <dsp:cNvSpPr/>
      </dsp:nvSpPr>
      <dsp:spPr>
        <a:xfrm rot="15820577">
          <a:off x="1306034" y="1773179"/>
          <a:ext cx="801109" cy="21225"/>
        </a:xfrm>
        <a:custGeom>
          <a:avLst/>
          <a:gdLst/>
          <a:ahLst/>
          <a:cxnLst/>
          <a:rect l="0" t="0" r="0" b="0"/>
          <a:pathLst>
            <a:path>
              <a:moveTo>
                <a:pt x="0" y="10612"/>
              </a:moveTo>
              <a:lnTo>
                <a:pt x="801109" y="10612"/>
              </a:lnTo>
            </a:path>
          </a:pathLst>
        </a:custGeom>
        <a:noFill/>
        <a:ln w="25400" cap="flat" cmpd="sng" algn="ctr">
          <a:solidFill>
            <a:schemeClr val="accent2">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6E9A2B8-C72A-4ED2-8B33-5A6207EE48C8}">
      <dsp:nvSpPr>
        <dsp:cNvPr id="0" name=""/>
        <dsp:cNvSpPr/>
      </dsp:nvSpPr>
      <dsp:spPr>
        <a:xfrm>
          <a:off x="1207600" y="1889588"/>
          <a:ext cx="1149946" cy="1159714"/>
        </a:xfrm>
        <a:prstGeom prst="ellipse">
          <a:avLst/>
        </a:prstGeom>
        <a:gradFill rotWithShape="0">
          <a:gsLst>
            <a:gs pos="0">
              <a:schemeClr val="accent2">
                <a:shade val="50000"/>
                <a:hueOff val="0"/>
                <a:satOff val="0"/>
                <a:lumOff val="0"/>
                <a:alphaOff val="0"/>
                <a:shade val="51000"/>
                <a:satMod val="130000"/>
              </a:schemeClr>
            </a:gs>
            <a:gs pos="80000">
              <a:schemeClr val="accent2">
                <a:shade val="50000"/>
                <a:hueOff val="0"/>
                <a:satOff val="0"/>
                <a:lumOff val="0"/>
                <a:alphaOff val="0"/>
                <a:shade val="93000"/>
                <a:satMod val="130000"/>
              </a:schemeClr>
            </a:gs>
            <a:gs pos="100000">
              <a:schemeClr val="accent2">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D2CDD7-38A6-4F1D-ABD2-038CC5072C39}">
      <dsp:nvSpPr>
        <dsp:cNvPr id="0" name=""/>
        <dsp:cNvSpPr/>
      </dsp:nvSpPr>
      <dsp:spPr>
        <a:xfrm>
          <a:off x="1250251" y="700001"/>
          <a:ext cx="748644" cy="687439"/>
        </a:xfrm>
        <a:prstGeom prst="ellipse">
          <a:avLst/>
        </a:prstGeom>
        <a:gradFill rotWithShape="0">
          <a:gsLst>
            <a:gs pos="0">
              <a:schemeClr val="accent2">
                <a:shade val="50000"/>
                <a:hueOff val="-9219"/>
                <a:satOff val="-1869"/>
                <a:lumOff val="10278"/>
                <a:alphaOff val="0"/>
                <a:shade val="51000"/>
                <a:satMod val="130000"/>
              </a:schemeClr>
            </a:gs>
            <a:gs pos="80000">
              <a:schemeClr val="accent2">
                <a:shade val="50000"/>
                <a:hueOff val="-9219"/>
                <a:satOff val="-1869"/>
                <a:lumOff val="10278"/>
                <a:alphaOff val="0"/>
                <a:shade val="93000"/>
                <a:satMod val="130000"/>
              </a:schemeClr>
            </a:gs>
            <a:gs pos="100000">
              <a:schemeClr val="accent2">
                <a:shade val="50000"/>
                <a:hueOff val="-9219"/>
                <a:satOff val="-1869"/>
                <a:lumOff val="102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ضربان قلب</a:t>
          </a:r>
        </a:p>
      </dsp:txBody>
      <dsp:txXfrm>
        <a:off x="1359887" y="800674"/>
        <a:ext cx="529372" cy="486093"/>
      </dsp:txXfrm>
    </dsp:sp>
    <dsp:sp modelId="{9FA8A74A-F34F-4B93-8869-1FD326D81B38}">
      <dsp:nvSpPr>
        <dsp:cNvPr id="0" name=""/>
        <dsp:cNvSpPr/>
      </dsp:nvSpPr>
      <dsp:spPr>
        <a:xfrm>
          <a:off x="2274904" y="826923"/>
          <a:ext cx="763467" cy="733088"/>
        </a:xfrm>
        <a:prstGeom prst="ellipse">
          <a:avLst/>
        </a:prstGeom>
        <a:gradFill rotWithShape="0">
          <a:gsLst>
            <a:gs pos="0">
              <a:schemeClr val="accent2">
                <a:shade val="50000"/>
                <a:hueOff val="-18437"/>
                <a:satOff val="-3737"/>
                <a:lumOff val="20556"/>
                <a:alphaOff val="0"/>
                <a:shade val="51000"/>
                <a:satMod val="130000"/>
              </a:schemeClr>
            </a:gs>
            <a:gs pos="80000">
              <a:schemeClr val="accent2">
                <a:shade val="50000"/>
                <a:hueOff val="-18437"/>
                <a:satOff val="-3737"/>
                <a:lumOff val="20556"/>
                <a:alphaOff val="0"/>
                <a:shade val="93000"/>
                <a:satMod val="130000"/>
              </a:schemeClr>
            </a:gs>
            <a:gs pos="100000">
              <a:schemeClr val="accent2">
                <a:shade val="50000"/>
                <a:hueOff val="-18437"/>
                <a:satOff val="-3737"/>
                <a:lumOff val="205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نفس کشیدن</a:t>
          </a:r>
        </a:p>
      </dsp:txBody>
      <dsp:txXfrm>
        <a:off x="2386711" y="934281"/>
        <a:ext cx="539853" cy="518372"/>
      </dsp:txXfrm>
    </dsp:sp>
    <dsp:sp modelId="{63DE8E1D-CE1C-4776-ABEC-7DD1E7F6FD2D}">
      <dsp:nvSpPr>
        <dsp:cNvPr id="0" name=""/>
        <dsp:cNvSpPr/>
      </dsp:nvSpPr>
      <dsp:spPr>
        <a:xfrm>
          <a:off x="2856125" y="1459381"/>
          <a:ext cx="742611" cy="728829"/>
        </a:xfrm>
        <a:prstGeom prst="ellipse">
          <a:avLst/>
        </a:prstGeom>
        <a:gradFill rotWithShape="0">
          <a:gsLst>
            <a:gs pos="0">
              <a:schemeClr val="accent2">
                <a:shade val="50000"/>
                <a:hueOff val="-27656"/>
                <a:satOff val="-5606"/>
                <a:lumOff val="30834"/>
                <a:alphaOff val="0"/>
                <a:shade val="51000"/>
                <a:satMod val="130000"/>
              </a:schemeClr>
            </a:gs>
            <a:gs pos="80000">
              <a:schemeClr val="accent2">
                <a:shade val="50000"/>
                <a:hueOff val="-27656"/>
                <a:satOff val="-5606"/>
                <a:lumOff val="30834"/>
                <a:alphaOff val="0"/>
                <a:shade val="93000"/>
                <a:satMod val="130000"/>
              </a:schemeClr>
            </a:gs>
            <a:gs pos="100000">
              <a:schemeClr val="accent2">
                <a:shade val="50000"/>
                <a:hueOff val="-27656"/>
                <a:satOff val="-5606"/>
                <a:lumOff val="3083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خوردن</a:t>
          </a:r>
        </a:p>
      </dsp:txBody>
      <dsp:txXfrm>
        <a:off x="2964878" y="1566116"/>
        <a:ext cx="525105" cy="515359"/>
      </dsp:txXfrm>
    </dsp:sp>
    <dsp:sp modelId="{2FFAC7A8-5D45-4409-B9F4-A54294A13072}">
      <dsp:nvSpPr>
        <dsp:cNvPr id="0" name=""/>
        <dsp:cNvSpPr/>
      </dsp:nvSpPr>
      <dsp:spPr>
        <a:xfrm>
          <a:off x="3043253" y="2233089"/>
          <a:ext cx="842467" cy="824781"/>
        </a:xfrm>
        <a:prstGeom prst="ellipse">
          <a:avLst/>
        </a:prstGeom>
        <a:gradFill rotWithShape="0">
          <a:gsLst>
            <a:gs pos="0">
              <a:schemeClr val="accent2">
                <a:shade val="50000"/>
                <a:hueOff val="-36875"/>
                <a:satOff val="-7475"/>
                <a:lumOff val="41112"/>
                <a:alphaOff val="0"/>
                <a:shade val="51000"/>
                <a:satMod val="130000"/>
              </a:schemeClr>
            </a:gs>
            <a:gs pos="80000">
              <a:schemeClr val="accent2">
                <a:shade val="50000"/>
                <a:hueOff val="-36875"/>
                <a:satOff val="-7475"/>
                <a:lumOff val="41112"/>
                <a:alphaOff val="0"/>
                <a:shade val="93000"/>
                <a:satMod val="130000"/>
              </a:schemeClr>
            </a:gs>
            <a:gs pos="100000">
              <a:schemeClr val="accent2">
                <a:shade val="50000"/>
                <a:hueOff val="-36875"/>
                <a:satOff val="-7475"/>
                <a:lumOff val="4111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خوابیدن</a:t>
          </a:r>
        </a:p>
      </dsp:txBody>
      <dsp:txXfrm>
        <a:off x="3166629" y="2353875"/>
        <a:ext cx="595715" cy="583209"/>
      </dsp:txXfrm>
    </dsp:sp>
    <dsp:sp modelId="{B1763187-B7CE-4AE7-BA96-84745755CB4E}">
      <dsp:nvSpPr>
        <dsp:cNvPr id="0" name=""/>
        <dsp:cNvSpPr/>
      </dsp:nvSpPr>
      <dsp:spPr>
        <a:xfrm>
          <a:off x="3313042" y="3198977"/>
          <a:ext cx="884439" cy="797690"/>
        </a:xfrm>
        <a:prstGeom prst="ellipse">
          <a:avLst/>
        </a:prstGeom>
        <a:gradFill rotWithShape="0">
          <a:gsLst>
            <a:gs pos="0">
              <a:schemeClr val="accent2">
                <a:shade val="50000"/>
                <a:hueOff val="-36875"/>
                <a:satOff val="-7475"/>
                <a:lumOff val="41112"/>
                <a:alphaOff val="0"/>
                <a:shade val="51000"/>
                <a:satMod val="130000"/>
              </a:schemeClr>
            </a:gs>
            <a:gs pos="80000">
              <a:schemeClr val="accent2">
                <a:shade val="50000"/>
                <a:hueOff val="-36875"/>
                <a:satOff val="-7475"/>
                <a:lumOff val="41112"/>
                <a:alphaOff val="0"/>
                <a:shade val="93000"/>
                <a:satMod val="130000"/>
              </a:schemeClr>
            </a:gs>
            <a:gs pos="100000">
              <a:schemeClr val="accent2">
                <a:shade val="50000"/>
                <a:hueOff val="-36875"/>
                <a:satOff val="-7475"/>
                <a:lumOff val="4111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a:cs typeface="B Koodak" pitchFamily="2" charset="-78"/>
            </a:rPr>
            <a:t>بیرون آمدن ماه و خورشید</a:t>
          </a:r>
        </a:p>
      </dsp:txBody>
      <dsp:txXfrm>
        <a:off x="3442565" y="3315796"/>
        <a:ext cx="625393" cy="564052"/>
      </dsp:txXfrm>
    </dsp:sp>
    <dsp:sp modelId="{8E84E230-1AC5-4125-B348-46814ECC2060}">
      <dsp:nvSpPr>
        <dsp:cNvPr id="0" name=""/>
        <dsp:cNvSpPr/>
      </dsp:nvSpPr>
      <dsp:spPr>
        <a:xfrm>
          <a:off x="2664408" y="3885446"/>
          <a:ext cx="692565" cy="718404"/>
        </a:xfrm>
        <a:prstGeom prst="ellipse">
          <a:avLst/>
        </a:prstGeom>
        <a:gradFill rotWithShape="0">
          <a:gsLst>
            <a:gs pos="0">
              <a:schemeClr val="accent2">
                <a:shade val="50000"/>
                <a:hueOff val="-27656"/>
                <a:satOff val="-5606"/>
                <a:lumOff val="30834"/>
                <a:alphaOff val="0"/>
                <a:shade val="51000"/>
                <a:satMod val="130000"/>
              </a:schemeClr>
            </a:gs>
            <a:gs pos="80000">
              <a:schemeClr val="accent2">
                <a:shade val="50000"/>
                <a:hueOff val="-27656"/>
                <a:satOff val="-5606"/>
                <a:lumOff val="30834"/>
                <a:alphaOff val="0"/>
                <a:shade val="93000"/>
                <a:satMod val="130000"/>
              </a:schemeClr>
            </a:gs>
            <a:gs pos="100000">
              <a:schemeClr val="accent2">
                <a:shade val="50000"/>
                <a:hueOff val="-27656"/>
                <a:satOff val="-5606"/>
                <a:lumOff val="3083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فصول</a:t>
          </a:r>
        </a:p>
      </dsp:txBody>
      <dsp:txXfrm>
        <a:off x="2765832" y="3990654"/>
        <a:ext cx="489717" cy="507988"/>
      </dsp:txXfrm>
    </dsp:sp>
    <dsp:sp modelId="{1A4882CF-0A32-4E85-B884-89C95D22F549}">
      <dsp:nvSpPr>
        <dsp:cNvPr id="0" name=""/>
        <dsp:cNvSpPr/>
      </dsp:nvSpPr>
      <dsp:spPr>
        <a:xfrm>
          <a:off x="1940668" y="4202328"/>
          <a:ext cx="679863" cy="696242"/>
        </a:xfrm>
        <a:prstGeom prst="ellipse">
          <a:avLst/>
        </a:prstGeom>
        <a:gradFill rotWithShape="0">
          <a:gsLst>
            <a:gs pos="0">
              <a:schemeClr val="accent2">
                <a:shade val="50000"/>
                <a:hueOff val="-18437"/>
                <a:satOff val="-3737"/>
                <a:lumOff val="20556"/>
                <a:alphaOff val="0"/>
                <a:shade val="51000"/>
                <a:satMod val="130000"/>
              </a:schemeClr>
            </a:gs>
            <a:gs pos="80000">
              <a:schemeClr val="accent2">
                <a:shade val="50000"/>
                <a:hueOff val="-18437"/>
                <a:satOff val="-3737"/>
                <a:lumOff val="20556"/>
                <a:alphaOff val="0"/>
                <a:shade val="93000"/>
                <a:satMod val="130000"/>
              </a:schemeClr>
            </a:gs>
            <a:gs pos="100000">
              <a:schemeClr val="accent2">
                <a:shade val="50000"/>
                <a:hueOff val="-18437"/>
                <a:satOff val="-3737"/>
                <a:lumOff val="205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امواج</a:t>
          </a:r>
        </a:p>
      </dsp:txBody>
      <dsp:txXfrm>
        <a:off x="2040232" y="4304290"/>
        <a:ext cx="480735" cy="492318"/>
      </dsp:txXfrm>
    </dsp:sp>
    <dsp:sp modelId="{DABB6650-5ED9-440B-9A83-DCFF6828E52E}">
      <dsp:nvSpPr>
        <dsp:cNvPr id="0" name=""/>
        <dsp:cNvSpPr/>
      </dsp:nvSpPr>
      <dsp:spPr>
        <a:xfrm>
          <a:off x="1041685" y="4365678"/>
          <a:ext cx="645136" cy="606797"/>
        </a:xfrm>
        <a:prstGeom prst="ellipse">
          <a:avLst/>
        </a:prstGeom>
        <a:gradFill rotWithShape="0">
          <a:gsLst>
            <a:gs pos="0">
              <a:schemeClr val="accent2">
                <a:shade val="50000"/>
                <a:hueOff val="-9219"/>
                <a:satOff val="-1869"/>
                <a:lumOff val="10278"/>
                <a:alphaOff val="0"/>
                <a:shade val="51000"/>
                <a:satMod val="130000"/>
              </a:schemeClr>
            </a:gs>
            <a:gs pos="80000">
              <a:schemeClr val="accent2">
                <a:shade val="50000"/>
                <a:hueOff val="-9219"/>
                <a:satOff val="-1869"/>
                <a:lumOff val="10278"/>
                <a:alphaOff val="0"/>
                <a:shade val="93000"/>
                <a:satMod val="130000"/>
              </a:schemeClr>
            </a:gs>
            <a:gs pos="100000">
              <a:schemeClr val="accent2">
                <a:shade val="50000"/>
                <a:hueOff val="-9219"/>
                <a:satOff val="-1869"/>
                <a:lumOff val="102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kern="1200" dirty="0">
              <a:cs typeface="B Koodak" pitchFamily="2" charset="-78"/>
            </a:rPr>
            <a:t>ساعت</a:t>
          </a:r>
        </a:p>
      </dsp:txBody>
      <dsp:txXfrm>
        <a:off x="1136163" y="4454541"/>
        <a:ext cx="456180" cy="429071"/>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602B6FE-A6DA-49B1-844B-AB7FF653DEC4}" type="datetimeFigureOut">
              <a:rPr lang="fa-IR" smtClean="0"/>
              <a:t>21/04/1442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97352F28-236D-4EEA-BB3A-216220B2CC40}" type="slidenum">
              <a:rPr lang="fa-IR" smtClean="0"/>
              <a:t>‹#›</a:t>
            </a:fld>
            <a:endParaRPr lang="fa-IR"/>
          </a:p>
        </p:txBody>
      </p:sp>
    </p:spTree>
    <p:extLst>
      <p:ext uri="{BB962C8B-B14F-4D97-AF65-F5344CB8AC3E}">
        <p14:creationId xmlns:p14="http://schemas.microsoft.com/office/powerpoint/2010/main" val="116080106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6pPr>
            <a:lvl7pPr marL="29718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7pPr>
            <a:lvl8pPr marL="34290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8pPr>
            <a:lvl9pPr marL="38862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09AA61B-EB1E-4F44-9EC5-90C356A27EF8}" type="slidenum">
              <a:rPr lang="ar-SA" altLang="en-US">
                <a:solidFill>
                  <a:prstClr val="black"/>
                </a:solidFill>
              </a:rPr>
              <a:pPr>
                <a:spcBef>
                  <a:spcPct val="0"/>
                </a:spcBef>
              </a:pPr>
              <a:t>3</a:t>
            </a:fld>
            <a:endParaRPr lang="en-US" altLang="en-US">
              <a:solidFill>
                <a:prstClr val="black"/>
              </a:solidFill>
            </a:endParaRPr>
          </a:p>
        </p:txBody>
      </p:sp>
    </p:spTree>
    <p:extLst>
      <p:ext uri="{BB962C8B-B14F-4D97-AF65-F5344CB8AC3E}">
        <p14:creationId xmlns:p14="http://schemas.microsoft.com/office/powerpoint/2010/main" val="3946889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6pPr>
            <a:lvl7pPr marL="29718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7pPr>
            <a:lvl8pPr marL="34290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8pPr>
            <a:lvl9pPr marL="3886200" indent="-228600" algn="l" defTabSz="1279525" rtl="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563971D-A121-445E-9C66-2E0BC0E6B8F9}" type="slidenum">
              <a:rPr lang="ar-SA" altLang="en-US">
                <a:solidFill>
                  <a:prstClr val="black"/>
                </a:solidFill>
              </a:rPr>
              <a:pPr>
                <a:spcBef>
                  <a:spcPct val="0"/>
                </a:spcBef>
              </a:pPr>
              <a:t>23</a:t>
            </a:fld>
            <a:endParaRPr lang="en-US" altLang="en-US">
              <a:solidFill>
                <a:prstClr val="black"/>
              </a:solidFill>
            </a:endParaRPr>
          </a:p>
        </p:txBody>
      </p:sp>
    </p:spTree>
    <p:extLst>
      <p:ext uri="{BB962C8B-B14F-4D97-AF65-F5344CB8AC3E}">
        <p14:creationId xmlns:p14="http://schemas.microsoft.com/office/powerpoint/2010/main" val="1673526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9" indent="0" algn="ctr">
              <a:buNone/>
              <a:defRPr>
                <a:solidFill>
                  <a:schemeClr val="tx1">
                    <a:tint val="75000"/>
                  </a:schemeClr>
                </a:solidFill>
              </a:defRPr>
            </a:lvl2pPr>
            <a:lvl3pPr marL="914418" indent="0" algn="ctr">
              <a:buNone/>
              <a:defRPr>
                <a:solidFill>
                  <a:schemeClr val="tx1">
                    <a:tint val="75000"/>
                  </a:schemeClr>
                </a:solidFill>
              </a:defRPr>
            </a:lvl3pPr>
            <a:lvl4pPr marL="1371627" indent="0" algn="ctr">
              <a:buNone/>
              <a:defRPr>
                <a:solidFill>
                  <a:schemeClr val="tx1">
                    <a:tint val="75000"/>
                  </a:schemeClr>
                </a:solidFill>
              </a:defRPr>
            </a:lvl4pPr>
            <a:lvl5pPr marL="1828837" indent="0" algn="ctr">
              <a:buNone/>
              <a:defRPr>
                <a:solidFill>
                  <a:schemeClr val="tx1">
                    <a:tint val="75000"/>
                  </a:schemeClr>
                </a:solidFill>
              </a:defRPr>
            </a:lvl5pPr>
            <a:lvl6pPr marL="2286046" indent="0" algn="ctr">
              <a:buNone/>
              <a:defRPr>
                <a:solidFill>
                  <a:schemeClr val="tx1">
                    <a:tint val="75000"/>
                  </a:schemeClr>
                </a:solidFill>
              </a:defRPr>
            </a:lvl6pPr>
            <a:lvl7pPr marL="2743255" indent="0" algn="ctr">
              <a:buNone/>
              <a:defRPr>
                <a:solidFill>
                  <a:schemeClr val="tx1">
                    <a:tint val="75000"/>
                  </a:schemeClr>
                </a:solidFill>
              </a:defRPr>
            </a:lvl7pPr>
            <a:lvl8pPr marL="3200464" indent="0" algn="ctr">
              <a:buNone/>
              <a:defRPr>
                <a:solidFill>
                  <a:schemeClr val="tx1">
                    <a:tint val="75000"/>
                  </a:schemeClr>
                </a:solidFill>
              </a:defRPr>
            </a:lvl8pPr>
            <a:lvl9pPr marL="365767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736EFDE2-624F-439D-BEF6-C4111ECAC369}" type="datetimeFigureOut">
              <a:rPr lang="en-US">
                <a:solidFill>
                  <a:prstClr val="black">
                    <a:tint val="75000"/>
                  </a:prstClr>
                </a:solidFill>
              </a:rPr>
              <a:pPr>
                <a:defRPr/>
              </a:pPr>
              <a:t>12/6/2020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02165C79-46CF-4096-9DF4-F371C662FDCF}" type="slidenum">
              <a:rPr lang="ar-SA" altLang="en-US"/>
              <a:pPr/>
              <a:t>‹#›</a:t>
            </a:fld>
            <a:endParaRPr lang="en-US" altLang="en-US"/>
          </a:p>
        </p:txBody>
      </p:sp>
    </p:spTree>
    <p:extLst>
      <p:ext uri="{BB962C8B-B14F-4D97-AF65-F5344CB8AC3E}">
        <p14:creationId xmlns:p14="http://schemas.microsoft.com/office/powerpoint/2010/main" val="105533447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296F018-062D-4E23-A613-3024574C40F3}" type="datetimeFigureOut">
              <a:rPr lang="en-US">
                <a:solidFill>
                  <a:prstClr val="black">
                    <a:tint val="75000"/>
                  </a:prstClr>
                </a:solidFill>
              </a:rPr>
              <a:pPr>
                <a:defRPr/>
              </a:pPr>
              <a:t>12/6/2020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89F5D2C-436C-467F-9912-3C07E71D40BE}" type="slidenum">
              <a:rPr lang="ar-SA" altLang="en-US"/>
              <a:pPr/>
              <a:t>‹#›</a:t>
            </a:fld>
            <a:endParaRPr lang="en-US" altLang="en-US"/>
          </a:p>
        </p:txBody>
      </p:sp>
    </p:spTree>
    <p:extLst>
      <p:ext uri="{BB962C8B-B14F-4D97-AF65-F5344CB8AC3E}">
        <p14:creationId xmlns:p14="http://schemas.microsoft.com/office/powerpoint/2010/main" val="374276440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84CF1D5-F4B5-4C72-9114-19D58ECD87C7}" type="datetimeFigureOut">
              <a:rPr lang="en-US">
                <a:solidFill>
                  <a:prstClr val="black">
                    <a:tint val="75000"/>
                  </a:prstClr>
                </a:solidFill>
              </a:rPr>
              <a:pPr>
                <a:defRPr/>
              </a:pPr>
              <a:t>12/6/2020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7B77E14-C533-43A0-B4A5-6CB4805F0663}" type="slidenum">
              <a:rPr lang="ar-SA" altLang="en-US"/>
              <a:pPr/>
              <a:t>‹#›</a:t>
            </a:fld>
            <a:endParaRPr lang="en-US" altLang="en-US"/>
          </a:p>
        </p:txBody>
      </p:sp>
    </p:spTree>
    <p:extLst>
      <p:ext uri="{BB962C8B-B14F-4D97-AF65-F5344CB8AC3E}">
        <p14:creationId xmlns:p14="http://schemas.microsoft.com/office/powerpoint/2010/main" val="197261322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2A2751B-4F02-4B4E-9A19-71B9AFE23E03}" type="datetimeFigureOut">
              <a:rPr lang="en-US">
                <a:solidFill>
                  <a:prstClr val="black">
                    <a:tint val="75000"/>
                  </a:prstClr>
                </a:solidFill>
              </a:rPr>
              <a:pPr>
                <a:defRPr/>
              </a:pPr>
              <a:t>12/6/2020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4768A27-3043-4FA9-887B-240B3B59B076}" type="slidenum">
              <a:rPr lang="ar-SA" altLang="en-US"/>
              <a:pPr/>
              <a:t>‹#›</a:t>
            </a:fld>
            <a:endParaRPr lang="en-US" altLang="en-US"/>
          </a:p>
        </p:txBody>
      </p:sp>
    </p:spTree>
    <p:extLst>
      <p:ext uri="{BB962C8B-B14F-4D97-AF65-F5344CB8AC3E}">
        <p14:creationId xmlns:p14="http://schemas.microsoft.com/office/powerpoint/2010/main" val="125664485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9" indent="0">
              <a:buNone/>
              <a:defRPr sz="1786">
                <a:solidFill>
                  <a:schemeClr val="tx1">
                    <a:tint val="75000"/>
                  </a:schemeClr>
                </a:solidFill>
              </a:defRPr>
            </a:lvl2pPr>
            <a:lvl3pPr marL="914418" indent="0">
              <a:buNone/>
              <a:defRPr sz="1571">
                <a:solidFill>
                  <a:schemeClr val="tx1">
                    <a:tint val="75000"/>
                  </a:schemeClr>
                </a:solidFill>
              </a:defRPr>
            </a:lvl3pPr>
            <a:lvl4pPr marL="1371627" indent="0">
              <a:buNone/>
              <a:defRPr sz="1429">
                <a:solidFill>
                  <a:schemeClr val="tx1">
                    <a:tint val="75000"/>
                  </a:schemeClr>
                </a:solidFill>
              </a:defRPr>
            </a:lvl4pPr>
            <a:lvl5pPr marL="1828837" indent="0">
              <a:buNone/>
              <a:defRPr sz="1429">
                <a:solidFill>
                  <a:schemeClr val="tx1">
                    <a:tint val="75000"/>
                  </a:schemeClr>
                </a:solidFill>
              </a:defRPr>
            </a:lvl5pPr>
            <a:lvl6pPr marL="2286046" indent="0">
              <a:buNone/>
              <a:defRPr sz="1429">
                <a:solidFill>
                  <a:schemeClr val="tx1">
                    <a:tint val="75000"/>
                  </a:schemeClr>
                </a:solidFill>
              </a:defRPr>
            </a:lvl6pPr>
            <a:lvl7pPr marL="2743255" indent="0">
              <a:buNone/>
              <a:defRPr sz="1429">
                <a:solidFill>
                  <a:schemeClr val="tx1">
                    <a:tint val="75000"/>
                  </a:schemeClr>
                </a:solidFill>
              </a:defRPr>
            </a:lvl7pPr>
            <a:lvl8pPr marL="3200464" indent="0">
              <a:buNone/>
              <a:defRPr sz="1429">
                <a:solidFill>
                  <a:schemeClr val="tx1">
                    <a:tint val="75000"/>
                  </a:schemeClr>
                </a:solidFill>
              </a:defRPr>
            </a:lvl8pPr>
            <a:lvl9pPr marL="3657673" indent="0">
              <a:buNone/>
              <a:defRPr sz="142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3ED4923-EA6D-40E9-8CB8-254CD10B081D}" type="datetimeFigureOut">
              <a:rPr lang="en-US">
                <a:solidFill>
                  <a:prstClr val="black">
                    <a:tint val="75000"/>
                  </a:prstClr>
                </a:solidFill>
              </a:rPr>
              <a:pPr>
                <a:defRPr/>
              </a:pPr>
              <a:t>12/6/2020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3DD2C12-5692-4226-9A40-2AA042FB57A3}" type="slidenum">
              <a:rPr lang="ar-SA" altLang="en-US"/>
              <a:pPr/>
              <a:t>‹#›</a:t>
            </a:fld>
            <a:endParaRPr lang="en-US" altLang="en-US"/>
          </a:p>
        </p:txBody>
      </p:sp>
    </p:spTree>
    <p:extLst>
      <p:ext uri="{BB962C8B-B14F-4D97-AF65-F5344CB8AC3E}">
        <p14:creationId xmlns:p14="http://schemas.microsoft.com/office/powerpoint/2010/main" val="110741104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786"/>
            </a:lvl1pPr>
            <a:lvl2pPr>
              <a:defRPr sz="2429"/>
            </a:lvl2pPr>
            <a:lvl3pPr>
              <a:defRPr sz="2000"/>
            </a:lvl3pPr>
            <a:lvl4pPr>
              <a:defRPr sz="1786"/>
            </a:lvl4pPr>
            <a:lvl5pPr>
              <a:defRPr sz="1786"/>
            </a:lvl5pPr>
            <a:lvl6pPr>
              <a:defRPr sz="1786"/>
            </a:lvl6pPr>
            <a:lvl7pPr>
              <a:defRPr sz="1786"/>
            </a:lvl7pPr>
            <a:lvl8pPr>
              <a:defRPr sz="1786"/>
            </a:lvl8pPr>
            <a:lvl9pPr>
              <a:defRPr sz="17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786"/>
            </a:lvl1pPr>
            <a:lvl2pPr>
              <a:defRPr sz="2429"/>
            </a:lvl2pPr>
            <a:lvl3pPr>
              <a:defRPr sz="2000"/>
            </a:lvl3pPr>
            <a:lvl4pPr>
              <a:defRPr sz="1786"/>
            </a:lvl4pPr>
            <a:lvl5pPr>
              <a:defRPr sz="1786"/>
            </a:lvl5pPr>
            <a:lvl6pPr>
              <a:defRPr sz="1786"/>
            </a:lvl6pPr>
            <a:lvl7pPr>
              <a:defRPr sz="1786"/>
            </a:lvl7pPr>
            <a:lvl8pPr>
              <a:defRPr sz="1786"/>
            </a:lvl8pPr>
            <a:lvl9pPr>
              <a:defRPr sz="17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B4E2FCE-3641-44F4-B832-A9DCCA7CA129}" type="datetimeFigureOut">
              <a:rPr lang="en-US">
                <a:solidFill>
                  <a:prstClr val="black">
                    <a:tint val="75000"/>
                  </a:prstClr>
                </a:solidFill>
              </a:rPr>
              <a:pPr>
                <a:defRPr/>
              </a:pPr>
              <a:t>12/6/2020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4AE3FD02-3D35-456A-B864-E9075B02B3A3}" type="slidenum">
              <a:rPr lang="ar-SA" altLang="en-US"/>
              <a:pPr/>
              <a:t>‹#›</a:t>
            </a:fld>
            <a:endParaRPr lang="en-US" altLang="en-US"/>
          </a:p>
        </p:txBody>
      </p:sp>
    </p:spTree>
    <p:extLst>
      <p:ext uri="{BB962C8B-B14F-4D97-AF65-F5344CB8AC3E}">
        <p14:creationId xmlns:p14="http://schemas.microsoft.com/office/powerpoint/2010/main" val="77562959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29" b="1"/>
            </a:lvl1pPr>
            <a:lvl2pPr marL="457209" indent="0">
              <a:buNone/>
              <a:defRPr sz="2000" b="1"/>
            </a:lvl2pPr>
            <a:lvl3pPr marL="914418" indent="0">
              <a:buNone/>
              <a:defRPr sz="1786" b="1"/>
            </a:lvl3pPr>
            <a:lvl4pPr marL="1371627" indent="0">
              <a:buNone/>
              <a:defRPr sz="1571" b="1"/>
            </a:lvl4pPr>
            <a:lvl5pPr marL="1828837" indent="0">
              <a:buNone/>
              <a:defRPr sz="1571" b="1"/>
            </a:lvl5pPr>
            <a:lvl6pPr marL="2286046" indent="0">
              <a:buNone/>
              <a:defRPr sz="1571" b="1"/>
            </a:lvl6pPr>
            <a:lvl7pPr marL="2743255" indent="0">
              <a:buNone/>
              <a:defRPr sz="1571" b="1"/>
            </a:lvl7pPr>
            <a:lvl8pPr marL="3200464" indent="0">
              <a:buNone/>
              <a:defRPr sz="1571" b="1"/>
            </a:lvl8pPr>
            <a:lvl9pPr marL="3657673" indent="0">
              <a:buNone/>
              <a:defRPr sz="1571"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29"/>
            </a:lvl1pPr>
            <a:lvl2pPr>
              <a:defRPr sz="2000"/>
            </a:lvl2pPr>
            <a:lvl3pPr>
              <a:defRPr sz="1786"/>
            </a:lvl3pPr>
            <a:lvl4pPr>
              <a:defRPr sz="1571"/>
            </a:lvl4pPr>
            <a:lvl5pPr>
              <a:defRPr sz="1571"/>
            </a:lvl5pPr>
            <a:lvl6pPr>
              <a:defRPr sz="1571"/>
            </a:lvl6pPr>
            <a:lvl7pPr>
              <a:defRPr sz="1571"/>
            </a:lvl7pPr>
            <a:lvl8pPr>
              <a:defRPr sz="1571"/>
            </a:lvl8pPr>
            <a:lvl9pPr>
              <a:defRPr sz="157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29" b="1"/>
            </a:lvl1pPr>
            <a:lvl2pPr marL="457209" indent="0">
              <a:buNone/>
              <a:defRPr sz="2000" b="1"/>
            </a:lvl2pPr>
            <a:lvl3pPr marL="914418" indent="0">
              <a:buNone/>
              <a:defRPr sz="1786" b="1"/>
            </a:lvl3pPr>
            <a:lvl4pPr marL="1371627" indent="0">
              <a:buNone/>
              <a:defRPr sz="1571" b="1"/>
            </a:lvl4pPr>
            <a:lvl5pPr marL="1828837" indent="0">
              <a:buNone/>
              <a:defRPr sz="1571" b="1"/>
            </a:lvl5pPr>
            <a:lvl6pPr marL="2286046" indent="0">
              <a:buNone/>
              <a:defRPr sz="1571" b="1"/>
            </a:lvl6pPr>
            <a:lvl7pPr marL="2743255" indent="0">
              <a:buNone/>
              <a:defRPr sz="1571" b="1"/>
            </a:lvl7pPr>
            <a:lvl8pPr marL="3200464" indent="0">
              <a:buNone/>
              <a:defRPr sz="1571" b="1"/>
            </a:lvl8pPr>
            <a:lvl9pPr marL="3657673" indent="0">
              <a:buNone/>
              <a:defRPr sz="1571"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29"/>
            </a:lvl1pPr>
            <a:lvl2pPr>
              <a:defRPr sz="2000"/>
            </a:lvl2pPr>
            <a:lvl3pPr>
              <a:defRPr sz="1786"/>
            </a:lvl3pPr>
            <a:lvl4pPr>
              <a:defRPr sz="1571"/>
            </a:lvl4pPr>
            <a:lvl5pPr>
              <a:defRPr sz="1571"/>
            </a:lvl5pPr>
            <a:lvl6pPr>
              <a:defRPr sz="1571"/>
            </a:lvl6pPr>
            <a:lvl7pPr>
              <a:defRPr sz="1571"/>
            </a:lvl7pPr>
            <a:lvl8pPr>
              <a:defRPr sz="1571"/>
            </a:lvl8pPr>
            <a:lvl9pPr>
              <a:defRPr sz="157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FBECF48-B4A1-4E22-A556-058BAE669120}" type="datetimeFigureOut">
              <a:rPr lang="en-US">
                <a:solidFill>
                  <a:prstClr val="black">
                    <a:tint val="75000"/>
                  </a:prstClr>
                </a:solidFill>
              </a:rPr>
              <a:pPr>
                <a:defRPr/>
              </a:pPr>
              <a:t>12/6/2020</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F3AE3379-EAF2-43CD-91B6-9DA9728E1CC1}" type="slidenum">
              <a:rPr lang="ar-SA" altLang="en-US"/>
              <a:pPr/>
              <a:t>‹#›</a:t>
            </a:fld>
            <a:endParaRPr lang="en-US" altLang="en-US"/>
          </a:p>
        </p:txBody>
      </p:sp>
    </p:spTree>
    <p:extLst>
      <p:ext uri="{BB962C8B-B14F-4D97-AF65-F5344CB8AC3E}">
        <p14:creationId xmlns:p14="http://schemas.microsoft.com/office/powerpoint/2010/main" val="220855611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8897E586-13FB-4551-9026-E646D3D29CB2}" type="datetimeFigureOut">
              <a:rPr lang="en-US">
                <a:solidFill>
                  <a:prstClr val="black">
                    <a:tint val="75000"/>
                  </a:prstClr>
                </a:solidFill>
              </a:rPr>
              <a:pPr>
                <a:defRPr/>
              </a:pPr>
              <a:t>12/6/2020</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2B791F81-8B99-4A54-AFEB-3F69BAB1730E}" type="slidenum">
              <a:rPr lang="ar-SA" altLang="en-US"/>
              <a:pPr/>
              <a:t>‹#›</a:t>
            </a:fld>
            <a:endParaRPr lang="en-US" altLang="en-US"/>
          </a:p>
        </p:txBody>
      </p:sp>
    </p:spTree>
    <p:extLst>
      <p:ext uri="{BB962C8B-B14F-4D97-AF65-F5344CB8AC3E}">
        <p14:creationId xmlns:p14="http://schemas.microsoft.com/office/powerpoint/2010/main" val="361781045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26F574C-B828-470C-A146-353A5F33584E}" type="datetimeFigureOut">
              <a:rPr lang="en-US">
                <a:solidFill>
                  <a:prstClr val="black">
                    <a:tint val="75000"/>
                  </a:prstClr>
                </a:solidFill>
              </a:rPr>
              <a:pPr>
                <a:defRPr/>
              </a:pPr>
              <a:t>12/6/2020</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20A7362E-A8AB-40D4-89FA-274276A5E617}" type="slidenum">
              <a:rPr lang="ar-SA" altLang="en-US"/>
              <a:pPr/>
              <a:t>‹#›</a:t>
            </a:fld>
            <a:endParaRPr lang="en-US" altLang="en-US"/>
          </a:p>
        </p:txBody>
      </p:sp>
    </p:spTree>
    <p:extLst>
      <p:ext uri="{BB962C8B-B14F-4D97-AF65-F5344CB8AC3E}">
        <p14:creationId xmlns:p14="http://schemas.microsoft.com/office/powerpoint/2010/main" val="37463224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0" cy="5853113"/>
          </a:xfrm>
        </p:spPr>
        <p:txBody>
          <a:bodyPr/>
          <a:lstStyle>
            <a:lvl1pPr>
              <a:defRPr sz="3214"/>
            </a:lvl1pPr>
            <a:lvl2pPr>
              <a:defRPr sz="2786"/>
            </a:lvl2pPr>
            <a:lvl3pPr>
              <a:defRPr sz="2429"/>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29"/>
            </a:lvl1pPr>
            <a:lvl2pPr marL="457209" indent="0">
              <a:buNone/>
              <a:defRPr sz="1214"/>
            </a:lvl2pPr>
            <a:lvl3pPr marL="914418" indent="0">
              <a:buNone/>
              <a:defRPr sz="1000"/>
            </a:lvl3pPr>
            <a:lvl4pPr marL="1371627" indent="0">
              <a:buNone/>
              <a:defRPr sz="929"/>
            </a:lvl4pPr>
            <a:lvl5pPr marL="1828837" indent="0">
              <a:buNone/>
              <a:defRPr sz="929"/>
            </a:lvl5pPr>
            <a:lvl6pPr marL="2286046" indent="0">
              <a:buNone/>
              <a:defRPr sz="929"/>
            </a:lvl6pPr>
            <a:lvl7pPr marL="2743255" indent="0">
              <a:buNone/>
              <a:defRPr sz="929"/>
            </a:lvl7pPr>
            <a:lvl8pPr marL="3200464" indent="0">
              <a:buNone/>
              <a:defRPr sz="929"/>
            </a:lvl8pPr>
            <a:lvl9pPr marL="3657673" indent="0">
              <a:buNone/>
              <a:defRPr sz="929"/>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81269C8A-6DF0-4382-A8A2-CADE5CFE272B}" type="datetimeFigureOut">
              <a:rPr lang="en-US">
                <a:solidFill>
                  <a:prstClr val="black">
                    <a:tint val="75000"/>
                  </a:prstClr>
                </a:solidFill>
              </a:rPr>
              <a:pPr>
                <a:defRPr/>
              </a:pPr>
              <a:t>12/6/2020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A93A0F69-64B1-4884-919B-C5A742F1A43B}" type="slidenum">
              <a:rPr lang="ar-SA" altLang="en-US"/>
              <a:pPr/>
              <a:t>‹#›</a:t>
            </a:fld>
            <a:endParaRPr lang="en-US" altLang="en-US"/>
          </a:p>
        </p:txBody>
      </p:sp>
    </p:spTree>
    <p:extLst>
      <p:ext uri="{BB962C8B-B14F-4D97-AF65-F5344CB8AC3E}">
        <p14:creationId xmlns:p14="http://schemas.microsoft.com/office/powerpoint/2010/main" val="280524106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14"/>
            </a:lvl1pPr>
            <a:lvl2pPr marL="457209" indent="0">
              <a:buNone/>
              <a:defRPr sz="2786"/>
            </a:lvl2pPr>
            <a:lvl3pPr marL="914418" indent="0">
              <a:buNone/>
              <a:defRPr sz="2429"/>
            </a:lvl3pPr>
            <a:lvl4pPr marL="1371627" indent="0">
              <a:buNone/>
              <a:defRPr sz="2000"/>
            </a:lvl4pPr>
            <a:lvl5pPr marL="1828837" indent="0">
              <a:buNone/>
              <a:defRPr sz="2000"/>
            </a:lvl5pPr>
            <a:lvl6pPr marL="2286046" indent="0">
              <a:buNone/>
              <a:defRPr sz="2000"/>
            </a:lvl6pPr>
            <a:lvl7pPr marL="2743255" indent="0">
              <a:buNone/>
              <a:defRPr sz="2000"/>
            </a:lvl7pPr>
            <a:lvl8pPr marL="3200464" indent="0">
              <a:buNone/>
              <a:defRPr sz="2000"/>
            </a:lvl8pPr>
            <a:lvl9pPr marL="3657673"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29"/>
            </a:lvl1pPr>
            <a:lvl2pPr marL="457209" indent="0">
              <a:buNone/>
              <a:defRPr sz="1214"/>
            </a:lvl2pPr>
            <a:lvl3pPr marL="914418" indent="0">
              <a:buNone/>
              <a:defRPr sz="1000"/>
            </a:lvl3pPr>
            <a:lvl4pPr marL="1371627" indent="0">
              <a:buNone/>
              <a:defRPr sz="929"/>
            </a:lvl4pPr>
            <a:lvl5pPr marL="1828837" indent="0">
              <a:buNone/>
              <a:defRPr sz="929"/>
            </a:lvl5pPr>
            <a:lvl6pPr marL="2286046" indent="0">
              <a:buNone/>
              <a:defRPr sz="929"/>
            </a:lvl6pPr>
            <a:lvl7pPr marL="2743255" indent="0">
              <a:buNone/>
              <a:defRPr sz="929"/>
            </a:lvl7pPr>
            <a:lvl8pPr marL="3200464" indent="0">
              <a:buNone/>
              <a:defRPr sz="929"/>
            </a:lvl8pPr>
            <a:lvl9pPr marL="3657673" indent="0">
              <a:buNone/>
              <a:defRPr sz="929"/>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00DAA8C-D8A6-4A94-8388-479FACB267A6}" type="datetimeFigureOut">
              <a:rPr lang="en-US">
                <a:solidFill>
                  <a:prstClr val="black">
                    <a:tint val="75000"/>
                  </a:prstClr>
                </a:solidFill>
              </a:rPr>
              <a:pPr>
                <a:defRPr/>
              </a:pPr>
              <a:t>12/6/2020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57E8C6E-2D17-45B6-9FEC-7B8BDA05B683}" type="slidenum">
              <a:rPr lang="ar-SA" altLang="en-US"/>
              <a:pPr/>
              <a:t>‹#›</a:t>
            </a:fld>
            <a:endParaRPr lang="en-US" altLang="en-US"/>
          </a:p>
        </p:txBody>
      </p:sp>
    </p:spTree>
    <p:extLst>
      <p:ext uri="{BB962C8B-B14F-4D97-AF65-F5344CB8AC3E}">
        <p14:creationId xmlns:p14="http://schemas.microsoft.com/office/powerpoint/2010/main" val="267977968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6974" y="274411"/>
            <a:ext cx="823005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6974" y="1599974"/>
            <a:ext cx="8230054" cy="452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016" tIns="64008" rIns="128016" bIns="6400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6974" y="6356804"/>
            <a:ext cx="2134054" cy="365125"/>
          </a:xfrm>
          <a:prstGeom prst="rect">
            <a:avLst/>
          </a:prstGeom>
        </p:spPr>
        <p:txBody>
          <a:bodyPr vert="horz" lIns="128016" tIns="64008" rIns="128016" bIns="64008" rtlCol="0" anchor="ctr"/>
          <a:lstStyle>
            <a:lvl1pPr algn="l" defTabSz="914418" rtl="0" eaLnBrk="1" fontAlgn="auto" hangingPunct="1">
              <a:spcBef>
                <a:spcPts val="0"/>
              </a:spcBef>
              <a:spcAft>
                <a:spcPts val="0"/>
              </a:spcAft>
              <a:defRPr sz="1214">
                <a:solidFill>
                  <a:schemeClr val="tx1">
                    <a:tint val="75000"/>
                  </a:schemeClr>
                </a:solidFill>
                <a:latin typeface="+mn-lt"/>
                <a:cs typeface="+mn-cs"/>
              </a:defRPr>
            </a:lvl1pPr>
          </a:lstStyle>
          <a:p>
            <a:pPr>
              <a:defRPr/>
            </a:pPr>
            <a:fld id="{29039032-190E-4D2E-9644-A695BB3EC8DB}" type="datetimeFigureOut">
              <a:rPr lang="en-US">
                <a:solidFill>
                  <a:prstClr val="black">
                    <a:tint val="75000"/>
                  </a:prstClr>
                </a:solidFill>
              </a:rPr>
              <a:pPr>
                <a:defRPr/>
              </a:pPr>
              <a:t>12/6/2020</a:t>
            </a:fld>
            <a:endParaRPr lang="en-US">
              <a:solidFill>
                <a:prstClr val="black">
                  <a:tint val="75000"/>
                </a:prstClr>
              </a:solidFill>
            </a:endParaRPr>
          </a:p>
        </p:txBody>
      </p:sp>
      <p:sp>
        <p:nvSpPr>
          <p:cNvPr id="5" name="Footer Placeholder 4"/>
          <p:cNvSpPr>
            <a:spLocks noGrp="1"/>
          </p:cNvSpPr>
          <p:nvPr>
            <p:ph type="ftr" sz="quarter" idx="3"/>
          </p:nvPr>
        </p:nvSpPr>
        <p:spPr>
          <a:xfrm>
            <a:off x="3123974" y="6356804"/>
            <a:ext cx="2896054" cy="365125"/>
          </a:xfrm>
          <a:prstGeom prst="rect">
            <a:avLst/>
          </a:prstGeom>
        </p:spPr>
        <p:txBody>
          <a:bodyPr vert="horz" lIns="128016" tIns="64008" rIns="128016" bIns="64008" rtlCol="0" anchor="ctr"/>
          <a:lstStyle>
            <a:lvl1pPr algn="ctr" defTabSz="914418" rtl="0" eaLnBrk="1" fontAlgn="auto" hangingPunct="1">
              <a:spcBef>
                <a:spcPts val="0"/>
              </a:spcBef>
              <a:spcAft>
                <a:spcPts val="0"/>
              </a:spcAft>
              <a:defRPr sz="1214">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2974" y="6356804"/>
            <a:ext cx="2134054" cy="365125"/>
          </a:xfrm>
          <a:prstGeom prst="rect">
            <a:avLst/>
          </a:prstGeom>
        </p:spPr>
        <p:txBody>
          <a:bodyPr vert="horz" wrap="square" lIns="128016" tIns="64008" rIns="128016" bIns="64008" numCol="1" anchor="ctr" anchorCtr="0" compatLnSpc="1">
            <a:prstTxWarp prst="textNoShape">
              <a:avLst/>
            </a:prstTxWarp>
          </a:bodyPr>
          <a:lstStyle>
            <a:lvl1pPr algn="r" eaLnBrk="1" hangingPunct="1">
              <a:defRPr sz="1214">
                <a:solidFill>
                  <a:srgbClr val="898989"/>
                </a:solidFill>
                <a:latin typeface="Calibri" panose="020F0502020204030204" pitchFamily="34" charset="0"/>
              </a:defRPr>
            </a:lvl1pPr>
          </a:lstStyle>
          <a:p>
            <a:pPr defTabSz="913965" rtl="0" fontAlgn="base">
              <a:spcBef>
                <a:spcPct val="0"/>
              </a:spcBef>
              <a:spcAft>
                <a:spcPct val="0"/>
              </a:spcAft>
            </a:pPr>
            <a:fld id="{5EE0CC82-2DB7-451F-9286-A1EFB56F0FEA}" type="slidenum">
              <a:rPr lang="ar-SA" altLang="en-US" smtClean="0"/>
              <a:pPr defTabSz="913965" rtl="0" fontAlgn="base">
                <a:spcBef>
                  <a:spcPct val="0"/>
                </a:spcBef>
                <a:spcAft>
                  <a:spcPct val="0"/>
                </a:spcAft>
              </a:pPr>
              <a:t>‹#›</a:t>
            </a:fld>
            <a:endParaRPr lang="en-US" altLang="en-US">
              <a:cs typeface="Arial" panose="020B0604020202020204" pitchFamily="34" charset="0"/>
            </a:endParaRPr>
          </a:p>
        </p:txBody>
      </p:sp>
    </p:spTree>
    <p:extLst>
      <p:ext uri="{BB962C8B-B14F-4D97-AF65-F5344CB8AC3E}">
        <p14:creationId xmlns:p14="http://schemas.microsoft.com/office/powerpoint/2010/main" val="11478422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ctr" defTabSz="913965" rtl="0" eaLnBrk="0" fontAlgn="base" hangingPunct="0">
        <a:spcBef>
          <a:spcPct val="0"/>
        </a:spcBef>
        <a:spcAft>
          <a:spcPct val="0"/>
        </a:spcAft>
        <a:defRPr sz="4429" kern="1200">
          <a:solidFill>
            <a:schemeClr val="tx1"/>
          </a:solidFill>
          <a:latin typeface="+mj-lt"/>
          <a:ea typeface="+mj-ea"/>
          <a:cs typeface="+mj-cs"/>
        </a:defRPr>
      </a:lvl1pPr>
      <a:lvl2pPr algn="ctr" defTabSz="913965" rtl="0" eaLnBrk="0" fontAlgn="base" hangingPunct="0">
        <a:spcBef>
          <a:spcPct val="0"/>
        </a:spcBef>
        <a:spcAft>
          <a:spcPct val="0"/>
        </a:spcAft>
        <a:defRPr sz="4429">
          <a:solidFill>
            <a:schemeClr val="tx1"/>
          </a:solidFill>
          <a:latin typeface="Calibri" panose="020F0502020204030204" pitchFamily="34" charset="0"/>
        </a:defRPr>
      </a:lvl2pPr>
      <a:lvl3pPr algn="ctr" defTabSz="913965" rtl="0" eaLnBrk="0" fontAlgn="base" hangingPunct="0">
        <a:spcBef>
          <a:spcPct val="0"/>
        </a:spcBef>
        <a:spcAft>
          <a:spcPct val="0"/>
        </a:spcAft>
        <a:defRPr sz="4429">
          <a:solidFill>
            <a:schemeClr val="tx1"/>
          </a:solidFill>
          <a:latin typeface="Calibri" panose="020F0502020204030204" pitchFamily="34" charset="0"/>
        </a:defRPr>
      </a:lvl3pPr>
      <a:lvl4pPr algn="ctr" defTabSz="913965" rtl="0" eaLnBrk="0" fontAlgn="base" hangingPunct="0">
        <a:spcBef>
          <a:spcPct val="0"/>
        </a:spcBef>
        <a:spcAft>
          <a:spcPct val="0"/>
        </a:spcAft>
        <a:defRPr sz="4429">
          <a:solidFill>
            <a:schemeClr val="tx1"/>
          </a:solidFill>
          <a:latin typeface="Calibri" panose="020F0502020204030204" pitchFamily="34" charset="0"/>
        </a:defRPr>
      </a:lvl4pPr>
      <a:lvl5pPr algn="ctr" defTabSz="913965" rtl="0" eaLnBrk="0" fontAlgn="base" hangingPunct="0">
        <a:spcBef>
          <a:spcPct val="0"/>
        </a:spcBef>
        <a:spcAft>
          <a:spcPct val="0"/>
        </a:spcAft>
        <a:defRPr sz="4429">
          <a:solidFill>
            <a:schemeClr val="tx1"/>
          </a:solidFill>
          <a:latin typeface="Calibri" panose="020F0502020204030204" pitchFamily="34" charset="0"/>
        </a:defRPr>
      </a:lvl5pPr>
      <a:lvl6pPr marL="326578" algn="ctr" defTabSz="913965" rtl="0" fontAlgn="base">
        <a:spcBef>
          <a:spcPct val="0"/>
        </a:spcBef>
        <a:spcAft>
          <a:spcPct val="0"/>
        </a:spcAft>
        <a:defRPr sz="4429">
          <a:solidFill>
            <a:schemeClr val="tx1"/>
          </a:solidFill>
          <a:latin typeface="Calibri" panose="020F0502020204030204" pitchFamily="34" charset="0"/>
        </a:defRPr>
      </a:lvl6pPr>
      <a:lvl7pPr marL="653156" algn="ctr" defTabSz="913965" rtl="0" fontAlgn="base">
        <a:spcBef>
          <a:spcPct val="0"/>
        </a:spcBef>
        <a:spcAft>
          <a:spcPct val="0"/>
        </a:spcAft>
        <a:defRPr sz="4429">
          <a:solidFill>
            <a:schemeClr val="tx1"/>
          </a:solidFill>
          <a:latin typeface="Calibri" panose="020F0502020204030204" pitchFamily="34" charset="0"/>
        </a:defRPr>
      </a:lvl7pPr>
      <a:lvl8pPr marL="979734" algn="ctr" defTabSz="913965" rtl="0" fontAlgn="base">
        <a:spcBef>
          <a:spcPct val="0"/>
        </a:spcBef>
        <a:spcAft>
          <a:spcPct val="0"/>
        </a:spcAft>
        <a:defRPr sz="4429">
          <a:solidFill>
            <a:schemeClr val="tx1"/>
          </a:solidFill>
          <a:latin typeface="Calibri" panose="020F0502020204030204" pitchFamily="34" charset="0"/>
        </a:defRPr>
      </a:lvl8pPr>
      <a:lvl9pPr marL="1306312" algn="ctr" defTabSz="913965" rtl="0" fontAlgn="base">
        <a:spcBef>
          <a:spcPct val="0"/>
        </a:spcBef>
        <a:spcAft>
          <a:spcPct val="0"/>
        </a:spcAft>
        <a:defRPr sz="4429">
          <a:solidFill>
            <a:schemeClr val="tx1"/>
          </a:solidFill>
          <a:latin typeface="Calibri" panose="020F0502020204030204" pitchFamily="34" charset="0"/>
        </a:defRPr>
      </a:lvl9pPr>
    </p:titleStyle>
    <p:bodyStyle>
      <a:lvl1pPr marL="342453" indent="-342453" algn="l" defTabSz="913965" rtl="0" eaLnBrk="0" fontAlgn="base" hangingPunct="0">
        <a:spcBef>
          <a:spcPct val="20000"/>
        </a:spcBef>
        <a:spcAft>
          <a:spcPct val="0"/>
        </a:spcAft>
        <a:buFont typeface="Arial" panose="020B0604020202020204" pitchFamily="34" charset="0"/>
        <a:buChar char="•"/>
        <a:defRPr sz="3214" kern="1200">
          <a:solidFill>
            <a:schemeClr val="tx1"/>
          </a:solidFill>
          <a:latin typeface="+mn-lt"/>
          <a:ea typeface="+mn-ea"/>
          <a:cs typeface="+mn-cs"/>
        </a:defRPr>
      </a:lvl1pPr>
      <a:lvl2pPr marL="742738" indent="-285756" algn="l" defTabSz="913965" rtl="0" eaLnBrk="0" fontAlgn="base" hangingPunct="0">
        <a:spcBef>
          <a:spcPct val="20000"/>
        </a:spcBef>
        <a:spcAft>
          <a:spcPct val="0"/>
        </a:spcAft>
        <a:buFont typeface="Arial" panose="020B0604020202020204" pitchFamily="34" charset="0"/>
        <a:buChar char="–"/>
        <a:defRPr sz="2786" kern="1200">
          <a:solidFill>
            <a:schemeClr val="tx1"/>
          </a:solidFill>
          <a:latin typeface="+mn-lt"/>
          <a:ea typeface="+mn-ea"/>
          <a:cs typeface="+mn-cs"/>
        </a:defRPr>
      </a:lvl2pPr>
      <a:lvl3pPr marL="1143023" indent="-227925" algn="l" defTabSz="913965" rtl="0" eaLnBrk="0" fontAlgn="base" hangingPunct="0">
        <a:spcBef>
          <a:spcPct val="20000"/>
        </a:spcBef>
        <a:spcAft>
          <a:spcPct val="0"/>
        </a:spcAft>
        <a:buFont typeface="Arial" panose="020B0604020202020204" pitchFamily="34" charset="0"/>
        <a:buChar char="•"/>
        <a:defRPr sz="2429" kern="1200">
          <a:solidFill>
            <a:schemeClr val="tx1"/>
          </a:solidFill>
          <a:latin typeface="+mn-lt"/>
          <a:ea typeface="+mn-ea"/>
          <a:cs typeface="+mn-cs"/>
        </a:defRPr>
      </a:lvl3pPr>
      <a:lvl4pPr marL="1600006" indent="-227925" algn="l" defTabSz="913965"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988" indent="-227925" algn="l" defTabSz="913965"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50" indent="-228605" algn="l" defTabSz="91441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59" indent="-228605" algn="l" defTabSz="91441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69" indent="-228605" algn="l" defTabSz="91441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78" indent="-228605" algn="l" defTabSz="91441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18" rtl="0" eaLnBrk="1" latinLnBrk="0" hangingPunct="1">
        <a:defRPr sz="1786" kern="1200">
          <a:solidFill>
            <a:schemeClr val="tx1"/>
          </a:solidFill>
          <a:latin typeface="+mn-lt"/>
          <a:ea typeface="+mn-ea"/>
          <a:cs typeface="+mn-cs"/>
        </a:defRPr>
      </a:lvl1pPr>
      <a:lvl2pPr marL="457209" algn="l" defTabSz="914418" rtl="0" eaLnBrk="1" latinLnBrk="0" hangingPunct="1">
        <a:defRPr sz="1786" kern="1200">
          <a:solidFill>
            <a:schemeClr val="tx1"/>
          </a:solidFill>
          <a:latin typeface="+mn-lt"/>
          <a:ea typeface="+mn-ea"/>
          <a:cs typeface="+mn-cs"/>
        </a:defRPr>
      </a:lvl2pPr>
      <a:lvl3pPr marL="914418" algn="l" defTabSz="914418" rtl="0" eaLnBrk="1" latinLnBrk="0" hangingPunct="1">
        <a:defRPr sz="1786" kern="1200">
          <a:solidFill>
            <a:schemeClr val="tx1"/>
          </a:solidFill>
          <a:latin typeface="+mn-lt"/>
          <a:ea typeface="+mn-ea"/>
          <a:cs typeface="+mn-cs"/>
        </a:defRPr>
      </a:lvl3pPr>
      <a:lvl4pPr marL="1371627" algn="l" defTabSz="914418" rtl="0" eaLnBrk="1" latinLnBrk="0" hangingPunct="1">
        <a:defRPr sz="1786" kern="1200">
          <a:solidFill>
            <a:schemeClr val="tx1"/>
          </a:solidFill>
          <a:latin typeface="+mn-lt"/>
          <a:ea typeface="+mn-ea"/>
          <a:cs typeface="+mn-cs"/>
        </a:defRPr>
      </a:lvl4pPr>
      <a:lvl5pPr marL="1828837" algn="l" defTabSz="914418" rtl="0" eaLnBrk="1" latinLnBrk="0" hangingPunct="1">
        <a:defRPr sz="1786" kern="1200">
          <a:solidFill>
            <a:schemeClr val="tx1"/>
          </a:solidFill>
          <a:latin typeface="+mn-lt"/>
          <a:ea typeface="+mn-ea"/>
          <a:cs typeface="+mn-cs"/>
        </a:defRPr>
      </a:lvl5pPr>
      <a:lvl6pPr marL="2286046" algn="l" defTabSz="914418" rtl="0" eaLnBrk="1" latinLnBrk="0" hangingPunct="1">
        <a:defRPr sz="1786" kern="1200">
          <a:solidFill>
            <a:schemeClr val="tx1"/>
          </a:solidFill>
          <a:latin typeface="+mn-lt"/>
          <a:ea typeface="+mn-ea"/>
          <a:cs typeface="+mn-cs"/>
        </a:defRPr>
      </a:lvl6pPr>
      <a:lvl7pPr marL="2743255" algn="l" defTabSz="914418" rtl="0" eaLnBrk="1" latinLnBrk="0" hangingPunct="1">
        <a:defRPr sz="1786" kern="1200">
          <a:solidFill>
            <a:schemeClr val="tx1"/>
          </a:solidFill>
          <a:latin typeface="+mn-lt"/>
          <a:ea typeface="+mn-ea"/>
          <a:cs typeface="+mn-cs"/>
        </a:defRPr>
      </a:lvl7pPr>
      <a:lvl8pPr marL="3200464" algn="l" defTabSz="914418" rtl="0" eaLnBrk="1" latinLnBrk="0" hangingPunct="1">
        <a:defRPr sz="1786" kern="1200">
          <a:solidFill>
            <a:schemeClr val="tx1"/>
          </a:solidFill>
          <a:latin typeface="+mn-lt"/>
          <a:ea typeface="+mn-ea"/>
          <a:cs typeface="+mn-cs"/>
        </a:defRPr>
      </a:lvl8pPr>
      <a:lvl9pPr marL="3657673" algn="l" defTabSz="914418" rtl="0" eaLnBrk="1" latinLnBrk="0" hangingPunct="1">
        <a:defRPr sz="178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1.jpeg"/><Relationship Id="rId7" Type="http://schemas.openxmlformats.org/officeDocument/2006/relationships/image" Target="../media/image65.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4.wmf"/><Relationship Id="rId5" Type="http://schemas.openxmlformats.org/officeDocument/2006/relationships/image" Target="../media/image63.jpeg"/><Relationship Id="rId4" Type="http://schemas.openxmlformats.org/officeDocument/2006/relationships/image" Target="../media/image62.jpeg"/><Relationship Id="rId9" Type="http://schemas.openxmlformats.org/officeDocument/2006/relationships/image" Target="../media/image67.jpeg"/></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69.jpeg"/></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7.gif"/></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Q:\ebook\desktop\rozaneh-group[dot]com_nice-wallpaper%20_1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89143" cy="696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itle 1"/>
          <p:cNvSpPr>
            <a:spLocks noGrp="1"/>
          </p:cNvSpPr>
          <p:nvPr>
            <p:ph type="ctrTitle"/>
          </p:nvPr>
        </p:nvSpPr>
        <p:spPr>
          <a:xfrm>
            <a:off x="827768" y="1222375"/>
            <a:ext cx="7771946" cy="2503714"/>
          </a:xfrm>
        </p:spPr>
        <p:txBody>
          <a:bodyPr/>
          <a:lstStyle/>
          <a:p>
            <a:pPr eaLnBrk="1" hangingPunct="1"/>
            <a:r>
              <a:rPr lang="en-US" altLang="en-US" sz="3857" dirty="0">
                <a:solidFill>
                  <a:schemeClr val="bg1"/>
                </a:solidFill>
                <a:latin typeface="Comic Sans MS" panose="030F0702030302020204" pitchFamily="66" charset="0"/>
              </a:rPr>
              <a:t>Public places – urban spaces</a:t>
            </a:r>
            <a:br>
              <a:rPr lang="en-US" altLang="en-US" sz="3857" dirty="0">
                <a:solidFill>
                  <a:schemeClr val="bg1"/>
                </a:solidFill>
                <a:latin typeface="Comic Sans MS" panose="030F0702030302020204" pitchFamily="66" charset="0"/>
              </a:rPr>
            </a:br>
            <a:r>
              <a:rPr lang="en-US" altLang="en-US" sz="3857" dirty="0">
                <a:solidFill>
                  <a:schemeClr val="bg1"/>
                </a:solidFill>
                <a:latin typeface="Comic Sans MS" panose="030F0702030302020204" pitchFamily="66" charset="0"/>
              </a:rPr>
              <a:t/>
            </a:r>
            <a:br>
              <a:rPr lang="en-US" altLang="en-US" sz="3857" dirty="0">
                <a:solidFill>
                  <a:schemeClr val="bg1"/>
                </a:solidFill>
                <a:latin typeface="Comic Sans MS" panose="030F0702030302020204" pitchFamily="66" charset="0"/>
              </a:rPr>
            </a:br>
            <a:r>
              <a:rPr lang="en-US" altLang="en-US" sz="3857" dirty="0">
                <a:solidFill>
                  <a:schemeClr val="bg1"/>
                </a:solidFill>
              </a:rPr>
              <a:t/>
            </a:r>
            <a:br>
              <a:rPr lang="en-US" altLang="en-US" sz="3857" dirty="0">
                <a:solidFill>
                  <a:schemeClr val="bg1"/>
                </a:solidFill>
              </a:rPr>
            </a:br>
            <a:r>
              <a:rPr lang="en-US" altLang="en-US" sz="3857" dirty="0">
                <a:solidFill>
                  <a:schemeClr val="bg1"/>
                </a:solidFill>
              </a:rPr>
              <a:t/>
            </a:r>
            <a:br>
              <a:rPr lang="en-US" altLang="en-US" sz="3857" dirty="0">
                <a:solidFill>
                  <a:schemeClr val="bg1"/>
                </a:solidFill>
              </a:rPr>
            </a:br>
            <a:r>
              <a:rPr lang="en-US" altLang="en-US" sz="3857" dirty="0">
                <a:solidFill>
                  <a:schemeClr val="bg1"/>
                </a:solidFill>
              </a:rPr>
              <a:t>the</a:t>
            </a:r>
            <a:r>
              <a:rPr lang="en-US" altLang="en-US" sz="3857" dirty="0">
                <a:solidFill>
                  <a:srgbClr val="FF0000"/>
                </a:solidFill>
              </a:rPr>
              <a:t> TEMPORAL </a:t>
            </a:r>
            <a:r>
              <a:rPr lang="en-US" altLang="en-US" sz="3857" dirty="0">
                <a:solidFill>
                  <a:schemeClr val="bg1"/>
                </a:solidFill>
              </a:rPr>
              <a:t>dimension</a:t>
            </a:r>
            <a:r>
              <a:rPr lang="fa-IR" altLang="en-US" sz="3857" dirty="0">
                <a:solidFill>
                  <a:schemeClr val="bg1"/>
                </a:solidFill>
              </a:rPr>
              <a:t/>
            </a:r>
            <a:br>
              <a:rPr lang="fa-IR" altLang="en-US" sz="3857" dirty="0">
                <a:solidFill>
                  <a:schemeClr val="bg1"/>
                </a:solidFill>
              </a:rPr>
            </a:br>
            <a:r>
              <a:rPr lang="en-US" altLang="en-US" sz="3857" dirty="0">
                <a:solidFill>
                  <a:schemeClr val="bg1"/>
                </a:solidFill>
              </a:rPr>
              <a:t/>
            </a:r>
            <a:br>
              <a:rPr lang="en-US" altLang="en-US" sz="3857" dirty="0">
                <a:solidFill>
                  <a:schemeClr val="bg1"/>
                </a:solidFill>
              </a:rPr>
            </a:br>
            <a:r>
              <a:rPr lang="en-US" altLang="en-US" sz="3857" dirty="0">
                <a:solidFill>
                  <a:schemeClr val="bg1"/>
                </a:solidFill>
              </a:rPr>
              <a:t> «</a:t>
            </a:r>
            <a:r>
              <a:rPr lang="fa-IR" altLang="en-US" sz="3857" dirty="0">
                <a:solidFill>
                  <a:schemeClr val="bg1"/>
                </a:solidFill>
              </a:rPr>
              <a:t> </a:t>
            </a:r>
            <a:r>
              <a:rPr lang="fa-IR" altLang="en-US" sz="3857" dirty="0">
                <a:solidFill>
                  <a:schemeClr val="bg1"/>
                </a:solidFill>
                <a:cs typeface="B Homa" panose="00000400000000000000" pitchFamily="2" charset="-78"/>
              </a:rPr>
              <a:t>بعد </a:t>
            </a:r>
            <a:r>
              <a:rPr lang="fa-IR" altLang="en-US" sz="3857" dirty="0">
                <a:solidFill>
                  <a:srgbClr val="FF0000"/>
                </a:solidFill>
                <a:cs typeface="B Homa" panose="00000400000000000000" pitchFamily="2" charset="-78"/>
              </a:rPr>
              <a:t>زمان</a:t>
            </a:r>
            <a:r>
              <a:rPr lang="fa-IR" altLang="en-US" sz="3857" dirty="0">
                <a:solidFill>
                  <a:schemeClr val="bg1"/>
                </a:solidFill>
                <a:cs typeface="B Homa" panose="00000400000000000000" pitchFamily="2" charset="-78"/>
              </a:rPr>
              <a:t> </a:t>
            </a:r>
            <a:r>
              <a:rPr lang="en-US" altLang="en-US" sz="3857" dirty="0">
                <a:solidFill>
                  <a:schemeClr val="bg1"/>
                </a:solidFill>
              </a:rPr>
              <a:t>» </a:t>
            </a:r>
            <a:endParaRPr lang="fa-IR" altLang="en-US" sz="3857" dirty="0">
              <a:solidFill>
                <a:schemeClr val="bg1"/>
              </a:solidFill>
              <a:cs typeface="B Homa" panose="00000400000000000000" pitchFamily="2" charset="-78"/>
            </a:endParaRPr>
          </a:p>
        </p:txBody>
      </p:sp>
      <p:sp>
        <p:nvSpPr>
          <p:cNvPr id="3076" name="Subtitle 2"/>
          <p:cNvSpPr>
            <a:spLocks noGrp="1"/>
          </p:cNvSpPr>
          <p:nvPr>
            <p:ph type="subTitle" idx="1"/>
          </p:nvPr>
        </p:nvSpPr>
        <p:spPr>
          <a:xfrm>
            <a:off x="272143" y="1331233"/>
            <a:ext cx="8708571" cy="773339"/>
          </a:xfrm>
        </p:spPr>
        <p:txBody>
          <a:bodyPr/>
          <a:lstStyle/>
          <a:p>
            <a:pPr algn="r" rtl="1" eaLnBrk="1" hangingPunct="1"/>
            <a:r>
              <a:rPr lang="fa-IR" altLang="en-US" sz="2286" b="1">
                <a:solidFill>
                  <a:schemeClr val="bg1"/>
                </a:solidFill>
                <a:cs typeface="B Nazanin" panose="00000400000000000000" pitchFamily="2" charset="-78"/>
              </a:rPr>
              <a:t>نویسندگان : </a:t>
            </a:r>
            <a:r>
              <a:rPr lang="en-US" altLang="en-US" sz="2286">
                <a:solidFill>
                  <a:schemeClr val="bg1"/>
                </a:solidFill>
              </a:rPr>
              <a:t>Matthew Carmona – Tim </a:t>
            </a:r>
            <a:r>
              <a:rPr lang="en-US" altLang="en-US" sz="2286">
                <a:solidFill>
                  <a:schemeClr val="bg1"/>
                </a:solidFill>
                <a:cs typeface="B Homa" panose="00000400000000000000" pitchFamily="2" charset="-78"/>
              </a:rPr>
              <a:t>Heath – Taner Oc </a:t>
            </a:r>
            <a:r>
              <a:rPr lang="en-US" altLang="en-US" sz="2286">
                <a:solidFill>
                  <a:schemeClr val="bg1"/>
                </a:solidFill>
              </a:rPr>
              <a:t>&amp; steven Tiesdel</a:t>
            </a:r>
            <a:endParaRPr lang="fa-IR" altLang="en-US" sz="2286">
              <a:solidFill>
                <a:schemeClr val="bg1"/>
              </a:solidFill>
            </a:endParaRPr>
          </a:p>
        </p:txBody>
      </p:sp>
    </p:spTree>
    <p:extLst>
      <p:ext uri="{BB962C8B-B14F-4D97-AF65-F5344CB8AC3E}">
        <p14:creationId xmlns:p14="http://schemas.microsoft.com/office/powerpoint/2010/main" val="136432784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3" name="Rectangle 12"/>
          <p:cNvSpPr/>
          <p:nvPr/>
        </p:nvSpPr>
        <p:spPr>
          <a:xfrm>
            <a:off x="925286" y="1197429"/>
            <a:ext cx="8654143" cy="3374571"/>
          </a:xfrm>
          <a:prstGeom prst="rect">
            <a:avLst/>
          </a:prstGeom>
          <a:solidFill>
            <a:schemeClr val="tx1">
              <a:lumMod val="50000"/>
              <a:lumOff val="50000"/>
              <a:alpha val="15000"/>
            </a:schemeClr>
          </a:solidFill>
          <a:ln w="38100">
            <a:prstDash val="sysDot"/>
          </a:ln>
        </p:spPr>
        <p:style>
          <a:lnRef idx="1">
            <a:schemeClr val="dk1"/>
          </a:lnRef>
          <a:fillRef idx="2">
            <a:schemeClr val="dk1"/>
          </a:fillRef>
          <a:effectRef idx="1">
            <a:schemeClr val="dk1"/>
          </a:effectRef>
          <a:fontRef idx="minor">
            <a:schemeClr val="dk1"/>
          </a:fontRef>
        </p:style>
        <p:txBody>
          <a:bodyPr anchor="ctr"/>
          <a:lstStyle/>
          <a:p>
            <a:pPr algn="ctr" defTabSz="914418" rtl="0">
              <a:defRPr/>
            </a:pPr>
            <a:endParaRPr lang="en-US" sz="1786">
              <a:solidFill>
                <a:prstClr val="black"/>
              </a:solidFill>
            </a:endParaRPr>
          </a:p>
        </p:txBody>
      </p:sp>
      <p:sp>
        <p:nvSpPr>
          <p:cNvPr id="10" name="Rectangle 9"/>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5" name="TextBox 4"/>
          <p:cNvSpPr txBox="1"/>
          <p:nvPr/>
        </p:nvSpPr>
        <p:spPr>
          <a:xfrm>
            <a:off x="1991203" y="2871108"/>
            <a:ext cx="4935968" cy="312265"/>
          </a:xfrm>
          <a:prstGeom prst="rect">
            <a:avLst/>
          </a:prstGeom>
          <a:solidFill>
            <a:schemeClr val="bg1">
              <a:lumMod val="85000"/>
            </a:schemeClr>
          </a:solidFill>
          <a:ln>
            <a:solidFill>
              <a:schemeClr val="tx1">
                <a:lumMod val="85000"/>
                <a:lumOff val="15000"/>
              </a:schemeClr>
            </a:solidFill>
          </a:ln>
        </p:spPr>
        <p:txBody>
          <a:bodyPr wrap="none" rtlCol="1">
            <a:spAutoFit/>
          </a:bodyPr>
          <a:lstStyle/>
          <a:p>
            <a:pPr defTabSz="914418">
              <a:defRPr/>
            </a:pPr>
            <a:r>
              <a:rPr lang="fa-IR" sz="1429" dirty="0">
                <a:solidFill>
                  <a:prstClr val="black"/>
                </a:solidFill>
                <a:cs typeface="B Homa" pitchFamily="2" charset="-78"/>
              </a:rPr>
              <a:t>با بهره گیری از نور تاثیر چرخه شب و روز در شهرهای امروز کمرنگ شده است. </a:t>
            </a:r>
          </a:p>
        </p:txBody>
      </p:sp>
      <p:sp>
        <p:nvSpPr>
          <p:cNvPr id="11" name="Rectangle 10"/>
          <p:cNvSpPr/>
          <p:nvPr/>
        </p:nvSpPr>
        <p:spPr>
          <a:xfrm>
            <a:off x="4953000" y="480786"/>
            <a:ext cx="3374571" cy="6758214"/>
          </a:xfrm>
          <a:prstGeom prst="rect">
            <a:avLst/>
          </a:prstGeom>
          <a:solidFill>
            <a:schemeClr val="accent1">
              <a:lumMod val="20000"/>
              <a:lumOff val="80000"/>
              <a:alpha val="15000"/>
            </a:schemeClr>
          </a:solidFill>
          <a:ln w="38100">
            <a:prstDash val="dash"/>
          </a:ln>
        </p:spPr>
        <p:style>
          <a:lnRef idx="1">
            <a:schemeClr val="dk1"/>
          </a:lnRef>
          <a:fillRef idx="2">
            <a:schemeClr val="dk1"/>
          </a:fillRef>
          <a:effectRef idx="1">
            <a:schemeClr val="dk1"/>
          </a:effectRef>
          <a:fontRef idx="minor">
            <a:schemeClr val="dk1"/>
          </a:fontRef>
        </p:style>
        <p:txBody>
          <a:bodyPr anchor="ctr"/>
          <a:lstStyle/>
          <a:p>
            <a:pPr algn="ctr" defTabSz="914418" rtl="0">
              <a:defRPr/>
            </a:pPr>
            <a:endParaRPr lang="en-US" sz="1786">
              <a:solidFill>
                <a:prstClr val="black"/>
              </a:solidFill>
            </a:endParaRPr>
          </a:p>
        </p:txBody>
      </p:sp>
      <p:sp>
        <p:nvSpPr>
          <p:cNvPr id="12" name="Rectangle 11"/>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pic>
        <p:nvPicPr>
          <p:cNvPr id="3" name="Picture 4" descr="Q:\ebook\desktop\6c1b3d6c33.jpg"/>
          <p:cNvPicPr>
            <a:picLocks noChangeAspect="1" noChangeArrowheads="1"/>
          </p:cNvPicPr>
          <p:nvPr/>
        </p:nvPicPr>
        <p:blipFill>
          <a:blip r:embed="rId3"/>
          <a:srcRect/>
          <a:stretch>
            <a:fillRect/>
          </a:stretch>
        </p:blipFill>
        <p:spPr bwMode="auto">
          <a:xfrm>
            <a:off x="1578429" y="894671"/>
            <a:ext cx="2394857" cy="17972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5" descr="Q:\ebook\shahrsazi\piupiu-1144097237.jpg"/>
          <p:cNvPicPr>
            <a:picLocks noChangeAspect="1" noChangeArrowheads="1"/>
          </p:cNvPicPr>
          <p:nvPr/>
        </p:nvPicPr>
        <p:blipFill>
          <a:blip r:embed="rId4"/>
          <a:srcRect/>
          <a:stretch>
            <a:fillRect/>
          </a:stretch>
        </p:blipFill>
        <p:spPr bwMode="auto">
          <a:xfrm>
            <a:off x="5279572" y="949099"/>
            <a:ext cx="2363107" cy="1772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6" name="Picture 2" descr="H:\Documents and Settings\paya.PAYA-5FC80E9C7B\My Documents\My Pictures\13.jpg"/>
          <p:cNvPicPr>
            <a:picLocks noChangeAspect="1" noChangeArrowheads="1"/>
          </p:cNvPicPr>
          <p:nvPr/>
        </p:nvPicPr>
        <p:blipFill>
          <a:blip r:embed="rId5"/>
          <a:srcRect/>
          <a:stretch>
            <a:fillRect/>
          </a:stretch>
        </p:blipFill>
        <p:spPr bwMode="auto">
          <a:xfrm>
            <a:off x="6132286" y="3429000"/>
            <a:ext cx="2576286" cy="19322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7" name="Picture 3" descr="H:\Documents and Settings\paya.PAYA-5FC80E9C7B\My Documents\My Pictures\almas.bmp"/>
          <p:cNvPicPr>
            <a:picLocks noChangeAspect="1" noChangeArrowheads="1"/>
          </p:cNvPicPr>
          <p:nvPr/>
        </p:nvPicPr>
        <p:blipFill>
          <a:blip r:embed="rId6"/>
          <a:srcRect/>
          <a:stretch>
            <a:fillRect/>
          </a:stretch>
        </p:blipFill>
        <p:spPr bwMode="auto">
          <a:xfrm>
            <a:off x="3628572" y="3390446"/>
            <a:ext cx="2051277" cy="27350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9" name="Picture 5" descr="H:\Documents and Settings\paya.PAYA-5FC80E9C7B\My Documents\My Pictures\th_mall.jpg"/>
          <p:cNvPicPr>
            <a:picLocks noChangeAspect="1" noChangeArrowheads="1"/>
          </p:cNvPicPr>
          <p:nvPr/>
        </p:nvPicPr>
        <p:blipFill>
          <a:blip r:embed="rId7"/>
          <a:srcRect/>
          <a:stretch>
            <a:fillRect/>
          </a:stretch>
        </p:blipFill>
        <p:spPr bwMode="auto">
          <a:xfrm>
            <a:off x="616857" y="3429000"/>
            <a:ext cx="25400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1232948" y="6368143"/>
            <a:ext cx="6659195" cy="312265"/>
          </a:xfrm>
          <a:prstGeom prst="rect">
            <a:avLst/>
          </a:prstGeom>
          <a:solidFill>
            <a:schemeClr val="bg1">
              <a:lumMod val="85000"/>
            </a:schemeClr>
          </a:solidFill>
          <a:ln>
            <a:solidFill>
              <a:schemeClr val="tx1">
                <a:lumMod val="85000"/>
                <a:lumOff val="15000"/>
              </a:schemeClr>
            </a:solidFill>
          </a:ln>
        </p:spPr>
        <p:txBody>
          <a:bodyPr wrap="none" rtlCol="1">
            <a:spAutoFit/>
          </a:bodyPr>
          <a:lstStyle/>
          <a:p>
            <a:pPr defTabSz="914418">
              <a:defRPr/>
            </a:pPr>
            <a:r>
              <a:rPr lang="fa-IR" sz="1429" dirty="0">
                <a:solidFill>
                  <a:prstClr val="black"/>
                </a:solidFill>
                <a:cs typeface="B Homa" pitchFamily="2" charset="-78"/>
              </a:rPr>
              <a:t>با استفاده از تهویه و وسایل گرمایشی و یا سرمازا تاثیر چرخه فصول در شهرهای امروز کمرنگ شده است.</a:t>
            </a:r>
          </a:p>
        </p:txBody>
      </p:sp>
    </p:spTree>
    <p:extLst>
      <p:ext uri="{BB962C8B-B14F-4D97-AF65-F5344CB8AC3E}">
        <p14:creationId xmlns:p14="http://schemas.microsoft.com/office/powerpoint/2010/main" val="160918576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8" name="Rectangle 7"/>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4340" name="Rectangle 1"/>
          <p:cNvSpPr>
            <a:spLocks noChangeArrowheads="1"/>
          </p:cNvSpPr>
          <p:nvPr/>
        </p:nvSpPr>
        <p:spPr bwMode="auto">
          <a:xfrm>
            <a:off x="707571" y="739724"/>
            <a:ext cx="8273143" cy="224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Tx/>
              <a:buNone/>
            </a:pPr>
            <a:r>
              <a:rPr lang="fa-IR" altLang="en-US" sz="2000" b="1">
                <a:solidFill>
                  <a:prstClr val="black"/>
                </a:solidFill>
                <a:ea typeface="Times New Roman" panose="02020603050405020304" pitchFamily="18" charset="0"/>
                <a:cs typeface="B Titr" panose="00000700000000000000" pitchFamily="2" charset="-78"/>
              </a:rPr>
              <a:t>مدیریت زمان در فضاهای عمومی</a:t>
            </a:r>
          </a:p>
          <a:p>
            <a:pPr algn="just" fontAlgn="base">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 </a:t>
            </a:r>
            <a:endParaRPr lang="en-US" altLang="en-US" sz="1714" b="1">
              <a:solidFill>
                <a:prstClr val="black"/>
              </a:solidFill>
              <a:latin typeface="Arial" panose="020B0604020202020204" pitchFamily="34" charset="0"/>
              <a:cs typeface="B Nazanin" panose="00000400000000000000" pitchFamily="2" charset="-78"/>
            </a:endParaRPr>
          </a:p>
          <a:p>
            <a:pPr algn="just" eaLnBrk="0" fontAlgn="base" hangingPunct="0">
              <a:spcBef>
                <a:spcPct val="0"/>
              </a:spcBef>
              <a:spcAft>
                <a:spcPct val="0"/>
              </a:spcAft>
              <a:buFontTx/>
              <a:buNone/>
            </a:pPr>
            <a:r>
              <a:rPr lang="fa-IR" altLang="en-US" sz="1714" b="1">
                <a:solidFill>
                  <a:prstClr val="black"/>
                </a:solidFill>
                <a:cs typeface="B Nazanin" panose="00000400000000000000" pitchFamily="2" charset="-78"/>
              </a:rPr>
              <a:t>فعالیت باید در دوره های زمانی مورد توجه قرار بگیرد. مکان های تک فعالیتی از نظر زمانی به طور محدود اختصاص داده میشوند. در حالیکه کاربری های متنوع می توانند فعالیت های 24 ساعته را فراهم کنند. ساختمان های تک استفاده ای و مکان های یک منظوره که در ساعاتی از روز اشغال شده اند و در بقیه ساعات روز خالی هستند، تک زمانی </a:t>
            </a:r>
            <a:r>
              <a:rPr lang="en-US" altLang="en-US" sz="1714" b="1">
                <a:solidFill>
                  <a:prstClr val="black"/>
                </a:solidFill>
                <a:cs typeface="B Nazanin" panose="00000400000000000000" pitchFamily="2" charset="-78"/>
              </a:rPr>
              <a:t>mono – chronic </a:t>
            </a:r>
            <a:r>
              <a:rPr lang="fa-IR" altLang="en-US" sz="1714" b="1">
                <a:solidFill>
                  <a:prstClr val="black"/>
                </a:solidFill>
                <a:cs typeface="B Nazanin" panose="00000400000000000000" pitchFamily="2" charset="-78"/>
              </a:rPr>
              <a:t> نامیده میشوند . در یک جامعه 24 ساعته ساختمان ها و مکان ها باید چند منظوره شوند </a:t>
            </a:r>
            <a:r>
              <a:rPr lang="en-US" altLang="en-US" sz="1714" b="1">
                <a:solidFill>
                  <a:prstClr val="black"/>
                </a:solidFill>
                <a:cs typeface="B Nazanin" panose="00000400000000000000" pitchFamily="2" charset="-78"/>
              </a:rPr>
              <a:t>poly – chronic</a:t>
            </a:r>
            <a:r>
              <a:rPr lang="fa-IR" altLang="en-US" sz="1714" b="1">
                <a:solidFill>
                  <a:prstClr val="black"/>
                </a:solidFill>
                <a:cs typeface="B Nazanin" panose="00000400000000000000" pitchFamily="2" charset="-78"/>
              </a:rPr>
              <a:t> . مفهوم 24 ساعته همچنین برای تولید و به وجود آوردن مراکز شهری امن به کار برده شده است. </a:t>
            </a:r>
            <a:endParaRPr lang="fa-IR" altLang="en-US" sz="1714">
              <a:solidFill>
                <a:prstClr val="black"/>
              </a:solidFill>
            </a:endParaRPr>
          </a:p>
        </p:txBody>
      </p:sp>
      <p:sp>
        <p:nvSpPr>
          <p:cNvPr id="14341" name="TextBox 4"/>
          <p:cNvSpPr txBox="1">
            <a:spLocks noChangeArrowheads="1"/>
          </p:cNvSpPr>
          <p:nvPr/>
        </p:nvSpPr>
        <p:spPr bwMode="auto">
          <a:xfrm>
            <a:off x="5895295" y="5551715"/>
            <a:ext cx="2594429" cy="7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defTabSz="913965" fontAlgn="base">
              <a:spcBef>
                <a:spcPct val="0"/>
              </a:spcBef>
              <a:spcAft>
                <a:spcPct val="0"/>
              </a:spcAft>
              <a:buNone/>
            </a:pPr>
            <a:r>
              <a:rPr lang="fa-IR" altLang="en-US" sz="1429">
                <a:solidFill>
                  <a:prstClr val="black"/>
                </a:solidFill>
                <a:cs typeface="B Homa" panose="00000400000000000000" pitchFamily="2" charset="-78"/>
              </a:rPr>
              <a:t>بدنه با کاربری تجاری و 24 ساعته که باعث استفاده از آن بدنه در تمام طول روز میشود.</a:t>
            </a:r>
          </a:p>
        </p:txBody>
      </p:sp>
      <p:sp>
        <p:nvSpPr>
          <p:cNvPr id="14342" name="TextBox 5"/>
          <p:cNvSpPr txBox="1">
            <a:spLocks noChangeArrowheads="1"/>
          </p:cNvSpPr>
          <p:nvPr/>
        </p:nvSpPr>
        <p:spPr bwMode="auto">
          <a:xfrm>
            <a:off x="1486581" y="5551715"/>
            <a:ext cx="2594429" cy="7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defTabSz="913965" fontAlgn="base">
              <a:spcBef>
                <a:spcPct val="0"/>
              </a:spcBef>
              <a:spcAft>
                <a:spcPct val="0"/>
              </a:spcAft>
              <a:buNone/>
            </a:pPr>
            <a:r>
              <a:rPr lang="fa-IR" altLang="en-US" sz="1429">
                <a:solidFill>
                  <a:prstClr val="black"/>
                </a:solidFill>
                <a:cs typeface="B Homa" panose="00000400000000000000" pitchFamily="2" charset="-78"/>
              </a:rPr>
              <a:t>بدنه با کاربری اداری که باعث خاموشی و عدم استفاده از بدنه بعد از ساعت کاری میشود.</a:t>
            </a:r>
          </a:p>
        </p:txBody>
      </p:sp>
      <p:sp>
        <p:nvSpPr>
          <p:cNvPr id="9" name="Rectangle 8"/>
          <p:cNvSpPr/>
          <p:nvPr/>
        </p:nvSpPr>
        <p:spPr>
          <a:xfrm>
            <a:off x="4953000" y="480786"/>
            <a:ext cx="3374571" cy="6159500"/>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0" name="Rectangle 9"/>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grpSp>
        <p:nvGrpSpPr>
          <p:cNvPr id="14345" name="Group 19"/>
          <p:cNvGrpSpPr>
            <a:grpSpLocks/>
          </p:cNvGrpSpPr>
          <p:nvPr/>
        </p:nvGrpSpPr>
        <p:grpSpPr bwMode="auto">
          <a:xfrm>
            <a:off x="381000" y="1577295"/>
            <a:ext cx="6859134" cy="3266848"/>
            <a:chOff x="-1753394" y="2133600"/>
            <a:chExt cx="9601994" cy="4572794"/>
          </a:xfrm>
        </p:grpSpPr>
        <p:cxnSp>
          <p:nvCxnSpPr>
            <p:cNvPr id="15" name="Straight Connector 14"/>
            <p:cNvCxnSpPr/>
            <p:nvPr/>
          </p:nvCxnSpPr>
          <p:spPr>
            <a:xfrm rot="10800000">
              <a:off x="-1675612" y="2133600"/>
              <a:ext cx="761937" cy="1587"/>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4038204" y="4419996"/>
              <a:ext cx="4571207" cy="1588"/>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1751806" y="6628620"/>
              <a:ext cx="9600406" cy="76187"/>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3" name="Picture 2" descr="DSCF0134.JPG"/>
          <p:cNvPicPr>
            <a:picLocks noChangeAspect="1"/>
          </p:cNvPicPr>
          <p:nvPr/>
        </p:nvPicPr>
        <p:blipFill>
          <a:blip r:embed="rId3"/>
          <a:stretch>
            <a:fillRect/>
          </a:stretch>
        </p:blipFill>
        <p:spPr>
          <a:xfrm>
            <a:off x="1268866" y="3017384"/>
            <a:ext cx="3048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Content Placeholder 3" descr="DSCF0109.JPG"/>
          <p:cNvPicPr>
            <a:picLocks noChangeAspect="1"/>
          </p:cNvPicPr>
          <p:nvPr/>
        </p:nvPicPr>
        <p:blipFill>
          <a:blip r:embed="rId4"/>
          <a:stretch>
            <a:fillRect/>
          </a:stretch>
        </p:blipFill>
        <p:spPr>
          <a:xfrm>
            <a:off x="5677581" y="3071813"/>
            <a:ext cx="2976562" cy="22327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5893235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1" name="Rectangle 10"/>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5364" name="Rectangle 1"/>
          <p:cNvSpPr>
            <a:spLocks noChangeArrowheads="1"/>
          </p:cNvSpPr>
          <p:nvPr/>
        </p:nvSpPr>
        <p:spPr bwMode="auto">
          <a:xfrm>
            <a:off x="381000" y="792616"/>
            <a:ext cx="8436429" cy="141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eaLnBrk="0" fontAlgn="base" hangingPunct="0">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زمان هایی هستند که باعث میشوند مردم یکدیگر را ببینند و در یک چیز یکسان با هم اشتراک داشته باشند. مثل عبور ریل راه آهن در یک شهر که تماس های مردم را بیشتر میکند. و یا اینکه یک سالنامه مذهبی مردم را در یک جا جمع میکند. طراحان شهری لازم است بدانند چگونه از طریق فعالیت هایی که در یک مکان و زمان می افتند به همکاری بین مردم دست یابند. </a:t>
            </a:r>
          </a:p>
          <a:p>
            <a:pPr algn="just" eaLnBrk="0" fontAlgn="base" hangingPunct="0">
              <a:spcBef>
                <a:spcPct val="0"/>
              </a:spcBef>
              <a:spcAft>
                <a:spcPct val="0"/>
              </a:spcAft>
              <a:buFontTx/>
              <a:buNone/>
            </a:pPr>
            <a:endParaRPr lang="fa-IR" altLang="en-US" sz="1714" b="1">
              <a:solidFill>
                <a:prstClr val="black"/>
              </a:solidFill>
              <a:ea typeface="Times New Roman" panose="02020603050405020304" pitchFamily="18" charset="0"/>
              <a:cs typeface="B Nazanin" panose="00000400000000000000" pitchFamily="2" charset="-78"/>
            </a:endParaRPr>
          </a:p>
        </p:txBody>
      </p:sp>
      <p:pic>
        <p:nvPicPr>
          <p:cNvPr id="3" name="Picture 2" descr="Q:\ebook\Shahr\New Folder\rail1.jpg"/>
          <p:cNvPicPr>
            <a:picLocks noChangeAspect="1" noChangeArrowheads="1"/>
          </p:cNvPicPr>
          <p:nvPr/>
        </p:nvPicPr>
        <p:blipFill>
          <a:blip r:embed="rId3"/>
          <a:srcRect/>
          <a:stretch>
            <a:fillRect/>
          </a:stretch>
        </p:blipFill>
        <p:spPr bwMode="auto">
          <a:xfrm>
            <a:off x="5715000" y="1905000"/>
            <a:ext cx="1741714" cy="23256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Q:\ebook\Shahr\New Folder\brighton_station1882.jpg"/>
          <p:cNvPicPr>
            <a:picLocks noChangeAspect="1" noChangeArrowheads="1"/>
          </p:cNvPicPr>
          <p:nvPr/>
        </p:nvPicPr>
        <p:blipFill>
          <a:blip r:embed="rId4"/>
          <a:srcRect/>
          <a:stretch>
            <a:fillRect/>
          </a:stretch>
        </p:blipFill>
        <p:spPr bwMode="auto">
          <a:xfrm>
            <a:off x="1524000" y="2286000"/>
            <a:ext cx="2940277" cy="17734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3755571" y="2122715"/>
            <a:ext cx="2558143" cy="246221"/>
          </a:xfrm>
          <a:prstGeom prst="rect">
            <a:avLst/>
          </a:prstGeom>
          <a:solidFill>
            <a:schemeClr val="bg1"/>
          </a:solidFill>
          <a:ln>
            <a:solidFill>
              <a:schemeClr val="tx1">
                <a:lumMod val="95000"/>
                <a:lumOff val="5000"/>
              </a:schemeClr>
            </a:solidFill>
          </a:ln>
        </p:spPr>
        <p:txBody>
          <a:bodyPr rtlCol="1">
            <a:spAutoFit/>
          </a:bodyPr>
          <a:lstStyle/>
          <a:p>
            <a:pPr algn="ctr" defTabSz="914418">
              <a:defRPr/>
            </a:pPr>
            <a:r>
              <a:rPr lang="fa-IR" sz="1000" b="1" u="sng" dirty="0">
                <a:solidFill>
                  <a:prstClr val="black"/>
                </a:solidFill>
                <a:cs typeface="B Koodak" pitchFamily="2" charset="-78"/>
              </a:rPr>
              <a:t>حضور افراد و تعاملات اجتماعی در ایستگاه راه آهن</a:t>
            </a:r>
          </a:p>
        </p:txBody>
      </p:sp>
      <p:pic>
        <p:nvPicPr>
          <p:cNvPr id="7170" name="Picture 2" descr="Q:\ebook\Shahr\New Folder\800015-01-45_n.jpg"/>
          <p:cNvPicPr>
            <a:picLocks noChangeAspect="1" noChangeArrowheads="1"/>
          </p:cNvPicPr>
          <p:nvPr/>
        </p:nvPicPr>
        <p:blipFill>
          <a:blip r:embed="rId5"/>
          <a:srcRect/>
          <a:stretch>
            <a:fillRect/>
          </a:stretch>
        </p:blipFill>
        <p:spPr bwMode="auto">
          <a:xfrm>
            <a:off x="1518331" y="4354286"/>
            <a:ext cx="2890384" cy="18959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1" name="Picture 3" descr="E:\aks\family picture\Eide87\2008-04-07-0010-40\DSC00286.JPG"/>
          <p:cNvPicPr>
            <a:picLocks noChangeAspect="1" noChangeArrowheads="1"/>
          </p:cNvPicPr>
          <p:nvPr/>
        </p:nvPicPr>
        <p:blipFill>
          <a:blip r:embed="rId6"/>
          <a:srcRect/>
          <a:stretch>
            <a:fillRect/>
          </a:stretch>
        </p:blipFill>
        <p:spPr bwMode="auto">
          <a:xfrm>
            <a:off x="5334000" y="4354286"/>
            <a:ext cx="2558143" cy="19186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1863045" y="6422572"/>
            <a:ext cx="2110241" cy="312265"/>
          </a:xfrm>
          <a:prstGeom prst="rect">
            <a:avLst/>
          </a:prstGeom>
          <a:solidFill>
            <a:schemeClr val="bg1"/>
          </a:solidFill>
          <a:ln>
            <a:solidFill>
              <a:schemeClr val="tx1">
                <a:lumMod val="95000"/>
                <a:lumOff val="5000"/>
              </a:schemeClr>
            </a:solidFill>
          </a:ln>
        </p:spPr>
        <p:txBody>
          <a:bodyPr rtlCol="1">
            <a:spAutoFit/>
          </a:bodyPr>
          <a:lstStyle/>
          <a:p>
            <a:pPr algn="ctr" defTabSz="914418">
              <a:defRPr/>
            </a:pPr>
            <a:r>
              <a:rPr lang="fa-IR" sz="1429" u="sng" dirty="0">
                <a:solidFill>
                  <a:prstClr val="black"/>
                </a:solidFill>
                <a:cs typeface="B Koodak" pitchFamily="2" charset="-78"/>
              </a:rPr>
              <a:t>روز طبیعت-13 به در</a:t>
            </a:r>
          </a:p>
        </p:txBody>
      </p:sp>
      <p:sp>
        <p:nvSpPr>
          <p:cNvPr id="13" name="Rectangle 12"/>
          <p:cNvSpPr/>
          <p:nvPr/>
        </p:nvSpPr>
        <p:spPr>
          <a:xfrm>
            <a:off x="4953000" y="480786"/>
            <a:ext cx="3374571" cy="6159500"/>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4" name="Rectangle 13"/>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grpSp>
        <p:nvGrpSpPr>
          <p:cNvPr id="15373" name="Group 14"/>
          <p:cNvGrpSpPr>
            <a:grpSpLocks/>
          </p:cNvGrpSpPr>
          <p:nvPr/>
        </p:nvGrpSpPr>
        <p:grpSpPr bwMode="auto">
          <a:xfrm>
            <a:off x="381000" y="1577295"/>
            <a:ext cx="4789714" cy="3266848"/>
            <a:chOff x="-1753394" y="2133600"/>
            <a:chExt cx="9601994" cy="4572794"/>
          </a:xfrm>
        </p:grpSpPr>
        <p:cxnSp>
          <p:nvCxnSpPr>
            <p:cNvPr id="16" name="Straight Connector 15"/>
            <p:cNvCxnSpPr/>
            <p:nvPr/>
          </p:nvCxnSpPr>
          <p:spPr>
            <a:xfrm rot="10800000">
              <a:off x="-1676105" y="2133600"/>
              <a:ext cx="761522" cy="1587"/>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4037861" y="4419653"/>
              <a:ext cx="4571207" cy="2274"/>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1753394" y="6628620"/>
              <a:ext cx="9601994" cy="76187"/>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5606143" y="6422572"/>
            <a:ext cx="2110241" cy="312265"/>
          </a:xfrm>
          <a:prstGeom prst="rect">
            <a:avLst/>
          </a:prstGeom>
          <a:solidFill>
            <a:schemeClr val="bg1"/>
          </a:solidFill>
          <a:ln>
            <a:solidFill>
              <a:schemeClr val="tx1">
                <a:lumMod val="95000"/>
                <a:lumOff val="5000"/>
              </a:schemeClr>
            </a:solidFill>
          </a:ln>
        </p:spPr>
        <p:txBody>
          <a:bodyPr rtlCol="1">
            <a:spAutoFit/>
          </a:bodyPr>
          <a:lstStyle/>
          <a:p>
            <a:pPr algn="ctr" defTabSz="914418">
              <a:defRPr/>
            </a:pPr>
            <a:r>
              <a:rPr lang="fa-IR" sz="1429" u="sng" dirty="0">
                <a:solidFill>
                  <a:prstClr val="black"/>
                </a:solidFill>
                <a:cs typeface="B Koodak" pitchFamily="2" charset="-78"/>
              </a:rPr>
              <a:t>مراسم روز عاشورا</a:t>
            </a:r>
          </a:p>
        </p:txBody>
      </p:sp>
    </p:spTree>
    <p:extLst>
      <p:ext uri="{BB962C8B-B14F-4D97-AF65-F5344CB8AC3E}">
        <p14:creationId xmlns:p14="http://schemas.microsoft.com/office/powerpoint/2010/main" val="25822484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6" name="Rectangle 5"/>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6388" name="Rectangle 1"/>
          <p:cNvSpPr>
            <a:spLocks noChangeArrowheads="1"/>
          </p:cNvSpPr>
          <p:nvPr/>
        </p:nvSpPr>
        <p:spPr bwMode="auto">
          <a:xfrm>
            <a:off x="381000" y="753533"/>
            <a:ext cx="8708571" cy="4049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لینچ معتقد است که اگرچه فعالیت زمانی همانند فعالیت مکانی مهم است اما به طور آگاهانه کمتر بهره برداری میشود. ما بیشتر توجهمان به تعطیلات آخر هفته، ساعت های کاری، ساعت های پیک ترافیک معطوف میشود در حالیکه بسیاری از این مکان ها برای ساعت های خاص استفاده میشوند و در بقیه اوقات خالی هستند. مانند مراکز تفریحی که معمولا تنها در آخر هفته و روزهای تعطیل از آنها استفاده می شود.</a:t>
            </a:r>
          </a:p>
          <a:p>
            <a:pPr algn="just" fontAlgn="base">
              <a:spcBef>
                <a:spcPct val="0"/>
              </a:spcBef>
              <a:spcAft>
                <a:spcPct val="0"/>
              </a:spcAft>
              <a:buFontTx/>
              <a:buNone/>
            </a:pPr>
            <a:endParaRPr lang="fa-IR" altLang="en-US" sz="1714" b="1">
              <a:solidFill>
                <a:prstClr val="black"/>
              </a:solidFill>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en-US"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just" eaLnBrk="0" fontAlgn="base" hangingPunct="0">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یکی از شرایطی که جیکوب برای خیابان موفق در نظر دارد این است که مردم باید در ساعات متفاوت در آن باشند.</a:t>
            </a:r>
          </a:p>
          <a:p>
            <a:pPr algn="just" eaLnBrk="0" fontAlgn="base" hangingPunct="0">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 لینچ معتقد است که فعالیت ها در بعضی ساعات باید قدغن شوند تا از برخورد یا تداخل جلوگیری شود، و یا در زمانهایی فعالیت ها باید همزمان شوند تا ارتباط و تراکم مناسب ایجاد شود.</a:t>
            </a:r>
          </a:p>
          <a:p>
            <a:pPr algn="just" eaLnBrk="0" fontAlgn="base" hangingPunct="0">
              <a:spcBef>
                <a:spcPct val="0"/>
              </a:spcBef>
              <a:spcAft>
                <a:spcPct val="0"/>
              </a:spcAft>
              <a:buFontTx/>
              <a:buNone/>
            </a:pPr>
            <a:endParaRPr lang="fa-IR" altLang="en-US" sz="1714" b="1">
              <a:solidFill>
                <a:prstClr val="black"/>
              </a:solidFill>
              <a:cs typeface="B Nazanin" panose="00000400000000000000" pitchFamily="2" charset="-78"/>
            </a:endParaRPr>
          </a:p>
        </p:txBody>
      </p:sp>
      <p:sp>
        <p:nvSpPr>
          <p:cNvPr id="8" name="Rectangle 7"/>
          <p:cNvSpPr/>
          <p:nvPr/>
        </p:nvSpPr>
        <p:spPr>
          <a:xfrm>
            <a:off x="4953000" y="480786"/>
            <a:ext cx="3374571" cy="6159500"/>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9" name="Rectangle 8"/>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pic>
        <p:nvPicPr>
          <p:cNvPr id="2051" name="Picture 3" descr="C:\Documents and Settings\user\Desktop\DSC05299.JPG"/>
          <p:cNvPicPr>
            <a:picLocks noChangeAspect="1" noChangeArrowheads="1"/>
          </p:cNvPicPr>
          <p:nvPr/>
        </p:nvPicPr>
        <p:blipFill>
          <a:blip r:embed="rId3"/>
          <a:srcRect/>
          <a:stretch>
            <a:fillRect/>
          </a:stretch>
        </p:blipFill>
        <p:spPr bwMode="auto">
          <a:xfrm>
            <a:off x="3010581" y="1905000"/>
            <a:ext cx="2323419" cy="1632857"/>
          </a:xfrm>
          <a:prstGeom prst="rect">
            <a:avLst/>
          </a:prstGeom>
          <a:ln>
            <a:noFill/>
          </a:ln>
          <a:effectLst>
            <a:outerShdw blurRad="292100" dist="139700" dir="2700000" algn="tl" rotWithShape="0">
              <a:srgbClr val="333333">
                <a:alpha val="65000"/>
              </a:srgbClr>
            </a:outerShdw>
          </a:effectLst>
        </p:spPr>
      </p:pic>
      <p:grpSp>
        <p:nvGrpSpPr>
          <p:cNvPr id="16392" name="Group 10"/>
          <p:cNvGrpSpPr>
            <a:grpSpLocks/>
          </p:cNvGrpSpPr>
          <p:nvPr/>
        </p:nvGrpSpPr>
        <p:grpSpPr bwMode="auto">
          <a:xfrm>
            <a:off x="217714" y="1959429"/>
            <a:ext cx="9198429" cy="4191000"/>
            <a:chOff x="-1753394" y="2133600"/>
            <a:chExt cx="9601994" cy="4572794"/>
          </a:xfrm>
        </p:grpSpPr>
        <p:cxnSp>
          <p:nvCxnSpPr>
            <p:cNvPr id="12" name="Straight Connector 11"/>
            <p:cNvCxnSpPr/>
            <p:nvPr/>
          </p:nvCxnSpPr>
          <p:spPr>
            <a:xfrm rot="10800000">
              <a:off x="-1676455" y="2133600"/>
              <a:ext cx="762288" cy="1238"/>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4038580" y="4420024"/>
              <a:ext cx="4571556" cy="1184"/>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752210" y="6629686"/>
              <a:ext cx="9600810" cy="75471"/>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3" name="Picture 3" descr="F:\tarrahi photos\tarrahi2\_0046.jpg"/>
          <p:cNvPicPr>
            <a:picLocks noChangeAspect="1" noChangeArrowheads="1"/>
          </p:cNvPicPr>
          <p:nvPr/>
        </p:nvPicPr>
        <p:blipFill>
          <a:blip r:embed="rId4"/>
          <a:srcRect/>
          <a:stretch>
            <a:fillRect/>
          </a:stretch>
        </p:blipFill>
        <p:spPr bwMode="auto">
          <a:xfrm>
            <a:off x="1306286" y="4354286"/>
            <a:ext cx="1877786" cy="25037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8" name="Picture 2" descr="C:\hanie\picture\bazar\0001.jpg"/>
          <p:cNvPicPr>
            <a:picLocks noChangeAspect="1" noChangeArrowheads="1"/>
          </p:cNvPicPr>
          <p:nvPr/>
        </p:nvPicPr>
        <p:blipFill>
          <a:blip r:embed="rId5"/>
          <a:srcRect/>
          <a:stretch>
            <a:fillRect/>
          </a:stretch>
        </p:blipFill>
        <p:spPr bwMode="auto">
          <a:xfrm>
            <a:off x="4215623" y="4801378"/>
            <a:ext cx="2742163" cy="2056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H:\kargah motaleat shahri\torghabe\torghabe - ax shahrdari\NEW\DSC00119.JPG"/>
          <p:cNvPicPr>
            <a:picLocks noChangeAspect="1" noChangeArrowheads="1"/>
          </p:cNvPicPr>
          <p:nvPr/>
        </p:nvPicPr>
        <p:blipFill>
          <a:blip r:embed="rId6"/>
          <a:srcRect/>
          <a:stretch>
            <a:fillRect/>
          </a:stretch>
        </p:blipFill>
        <p:spPr bwMode="auto">
          <a:xfrm>
            <a:off x="272143" y="1724706"/>
            <a:ext cx="2417536" cy="18131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4797142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7411" name="Rectangle 1"/>
          <p:cNvSpPr>
            <a:spLocks noChangeArrowheads="1"/>
          </p:cNvSpPr>
          <p:nvPr/>
        </p:nvSpPr>
        <p:spPr bwMode="auto">
          <a:xfrm>
            <a:off x="816429" y="866814"/>
            <a:ext cx="7946571" cy="246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در فضاهایی که شلوغ تر و در نتیجه امن ترند، حضورمردم بیشتر است و مردم از فضاهایی که خراب شده اند یا با افراد خلاف پر شده اند دوری می کنند. بزرگترین مشکل دراین رابطه خالی بودن فضاها از فعالیت در بعد از ظهرو شب و با تعداد کم کاربری و فعالیت که گروه های اجتماعی را جذب کند. </a:t>
            </a:r>
          </a:p>
          <a:p>
            <a:pPr algn="just" fontAlgn="base">
              <a:spcBef>
                <a:spcPct val="0"/>
              </a:spcBef>
              <a:spcAft>
                <a:spcPct val="0"/>
              </a:spcAft>
              <a:buFontTx/>
              <a:buNone/>
            </a:pPr>
            <a:endParaRPr lang="fa-IR" altLang="en-US" sz="1714" b="1">
              <a:solidFill>
                <a:prstClr val="black"/>
              </a:solidFill>
              <a:ea typeface="Times New Roman" panose="02020603050405020304" pitchFamily="18" charset="0"/>
              <a:cs typeface="B Nazanin" panose="00000400000000000000" pitchFamily="2" charset="-78"/>
            </a:endParaRPr>
          </a:p>
          <a:p>
            <a:pPr algn="just" fontAlgn="base">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یک مشکل اساسی در نقاط مرکز شهر ساعت مرده </a:t>
            </a:r>
            <a:r>
              <a:rPr lang="en-US" altLang="en-US" sz="1714" b="1">
                <a:solidFill>
                  <a:prstClr val="black"/>
                </a:solidFill>
                <a:ea typeface="Times New Roman" panose="02020603050405020304" pitchFamily="18" charset="0"/>
                <a:cs typeface="B Nazanin" panose="00000400000000000000" pitchFamily="2" charset="-78"/>
              </a:rPr>
              <a:t>dead period</a:t>
            </a:r>
            <a:r>
              <a:rPr lang="fa-IR" altLang="en-US" sz="1714" b="1">
                <a:solidFill>
                  <a:prstClr val="black"/>
                </a:solidFill>
                <a:ea typeface="Times New Roman" panose="02020603050405020304" pitchFamily="18" charset="0"/>
                <a:cs typeface="B Nazanin" panose="00000400000000000000" pitchFamily="2" charset="-78"/>
              </a:rPr>
              <a:t> است که فاصله بین پایان ساعت کاری و شروع زمان اقتصاد شبانه، زمانیکه مردم برای تفریح و استراحت به مرکز شهر باز می گردند، میباشد. در نتیجه این نوع مراکز شبانه باید وسیله سیاست های منطقه بندی فعالیت و کاربری ارتقا پیدا کرده تا دوباره احیا شوند. </a:t>
            </a:r>
          </a:p>
          <a:p>
            <a:pPr algn="just" fontAlgn="base">
              <a:spcBef>
                <a:spcPct val="0"/>
              </a:spcBef>
              <a:spcAft>
                <a:spcPct val="0"/>
              </a:spcAft>
              <a:buFontTx/>
              <a:buNone/>
            </a:pPr>
            <a:endParaRPr lang="fa-IR" altLang="en-US" sz="1714" b="1">
              <a:solidFill>
                <a:prstClr val="black"/>
              </a:solidFill>
              <a:cs typeface="B Nazanin" panose="00000400000000000000" pitchFamily="2" charset="-78"/>
            </a:endParaRPr>
          </a:p>
        </p:txBody>
      </p:sp>
      <p:pic>
        <p:nvPicPr>
          <p:cNvPr id="5" name="Picture 13"/>
          <p:cNvPicPr>
            <a:picLocks noChangeAspect="1" noChangeArrowheads="1"/>
          </p:cNvPicPr>
          <p:nvPr/>
        </p:nvPicPr>
        <p:blipFill>
          <a:blip r:embed="rId3"/>
          <a:srcRect/>
          <a:stretch>
            <a:fillRect/>
          </a:stretch>
        </p:blipFill>
        <p:spPr bwMode="auto">
          <a:xfrm>
            <a:off x="5116286" y="3102429"/>
            <a:ext cx="3048000" cy="2286000"/>
          </a:xfrm>
          <a:prstGeom prst="rect">
            <a:avLst/>
          </a:prstGeom>
          <a:ln>
            <a:noFill/>
          </a:ln>
          <a:effectLst>
            <a:outerShdw blurRad="292100" dist="139700" dir="2700000" algn="tl" rotWithShape="0">
              <a:srgbClr val="333333">
                <a:alpha val="65000"/>
              </a:srgbClr>
            </a:outerShdw>
          </a:effectLst>
        </p:spPr>
      </p:pic>
      <p:pic>
        <p:nvPicPr>
          <p:cNvPr id="6" name="Picture 16"/>
          <p:cNvPicPr>
            <a:picLocks noChangeAspect="1" noChangeArrowheads="1"/>
          </p:cNvPicPr>
          <p:nvPr/>
        </p:nvPicPr>
        <p:blipFill>
          <a:blip r:embed="rId4"/>
          <a:srcRect/>
          <a:stretch>
            <a:fillRect/>
          </a:stretch>
        </p:blipFill>
        <p:spPr bwMode="auto">
          <a:xfrm>
            <a:off x="1524000" y="3102429"/>
            <a:ext cx="3048000" cy="22860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5712733" y="5551715"/>
            <a:ext cx="1907895" cy="312265"/>
          </a:xfrm>
          <a:prstGeom prst="rect">
            <a:avLst/>
          </a:prstGeom>
          <a:solidFill>
            <a:schemeClr val="bg1"/>
          </a:solidFill>
          <a:ln>
            <a:solidFill>
              <a:schemeClr val="tx1">
                <a:lumMod val="95000"/>
                <a:lumOff val="5000"/>
              </a:schemeClr>
            </a:solidFill>
          </a:ln>
        </p:spPr>
        <p:txBody>
          <a:bodyPr wrap="none">
            <a:spAutoFit/>
          </a:bodyPr>
          <a:lstStyle/>
          <a:p>
            <a:pPr algn="l" defTabSz="914418" rtl="0">
              <a:defRPr/>
            </a:pPr>
            <a:r>
              <a:rPr lang="fa-IR" sz="1429" dirty="0">
                <a:solidFill>
                  <a:prstClr val="black"/>
                </a:solidFill>
                <a:cs typeface="B Homa" pitchFamily="2" charset="-78"/>
              </a:rPr>
              <a:t>احمدآباد در ساعت مرده روز</a:t>
            </a:r>
            <a:endParaRPr lang="en-US" sz="1429" dirty="0">
              <a:solidFill>
                <a:prstClr val="black"/>
              </a:solidFill>
              <a:cs typeface="B Homa" pitchFamily="2" charset="-78"/>
            </a:endParaRPr>
          </a:p>
        </p:txBody>
      </p:sp>
      <p:sp>
        <p:nvSpPr>
          <p:cNvPr id="8" name="TextBox 7"/>
          <p:cNvSpPr txBox="1"/>
          <p:nvPr/>
        </p:nvSpPr>
        <p:spPr>
          <a:xfrm>
            <a:off x="2027465" y="5606143"/>
            <a:ext cx="1947969" cy="312265"/>
          </a:xfrm>
          <a:prstGeom prst="rect">
            <a:avLst/>
          </a:prstGeom>
          <a:solidFill>
            <a:schemeClr val="bg1"/>
          </a:solidFill>
          <a:ln>
            <a:solidFill>
              <a:schemeClr val="tx1">
                <a:lumMod val="95000"/>
                <a:lumOff val="5000"/>
              </a:schemeClr>
            </a:solidFill>
          </a:ln>
        </p:spPr>
        <p:txBody>
          <a:bodyPr wrap="none">
            <a:spAutoFit/>
          </a:bodyPr>
          <a:lstStyle/>
          <a:p>
            <a:pPr algn="l" defTabSz="914418" rtl="0">
              <a:defRPr/>
            </a:pPr>
            <a:r>
              <a:rPr lang="fa-IR" sz="1429" dirty="0">
                <a:solidFill>
                  <a:prstClr val="black"/>
                </a:solidFill>
                <a:cs typeface="B Homa" pitchFamily="2" charset="-78"/>
              </a:rPr>
              <a:t>احمدآباد در ساعت شلوغ روز</a:t>
            </a:r>
            <a:endParaRPr lang="en-US" sz="1429" dirty="0">
              <a:solidFill>
                <a:prstClr val="black"/>
              </a:solidFill>
              <a:cs typeface="B Homa" pitchFamily="2" charset="-78"/>
            </a:endParaRPr>
          </a:p>
        </p:txBody>
      </p:sp>
      <p:sp>
        <p:nvSpPr>
          <p:cNvPr id="10" name="Rectangle 9"/>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1" name="Rectangle 10"/>
          <p:cNvSpPr/>
          <p:nvPr/>
        </p:nvSpPr>
        <p:spPr>
          <a:xfrm>
            <a:off x="4953000" y="480786"/>
            <a:ext cx="3374571" cy="6159500"/>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2" name="Rectangle 11"/>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3" name="Rectangle 12"/>
          <p:cNvSpPr/>
          <p:nvPr/>
        </p:nvSpPr>
        <p:spPr>
          <a:xfrm>
            <a:off x="762000" y="-163286"/>
            <a:ext cx="8055429" cy="7293429"/>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Tree>
    <p:extLst>
      <p:ext uri="{BB962C8B-B14F-4D97-AF65-F5344CB8AC3E}">
        <p14:creationId xmlns:p14="http://schemas.microsoft.com/office/powerpoint/2010/main" val="188343243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9" name="Rectangle 8"/>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3553" name="Rectangle 1"/>
          <p:cNvSpPr>
            <a:spLocks noChangeArrowheads="1"/>
          </p:cNvSpPr>
          <p:nvPr/>
        </p:nvSpPr>
        <p:spPr bwMode="auto">
          <a:xfrm>
            <a:off x="272143" y="668417"/>
            <a:ext cx="8763000" cy="5588068"/>
          </a:xfrm>
          <a:prstGeom prst="rect">
            <a:avLst/>
          </a:prstGeom>
          <a:noFill/>
          <a:ln w="9525">
            <a:noFill/>
            <a:miter lim="800000"/>
            <a:headEnd/>
            <a:tailEnd/>
          </a:ln>
          <a:effectLst/>
        </p:spPr>
        <p:txBody>
          <a:bodyPr anchor="ctr">
            <a:spAutoFit/>
          </a:bodyPr>
          <a:lstStyle/>
          <a:p>
            <a:pPr algn="just" fontAlgn="base">
              <a:spcBef>
                <a:spcPct val="0"/>
              </a:spcBef>
              <a:spcAft>
                <a:spcPct val="0"/>
              </a:spcAft>
              <a:defRPr/>
            </a:pPr>
            <a:r>
              <a:rPr lang="fa-IR" sz="2000" b="1" dirty="0">
                <a:solidFill>
                  <a:prstClr val="black"/>
                </a:solidFill>
                <a:ea typeface="Times New Roman" pitchFamily="18" charset="0"/>
                <a:cs typeface="B Titr" pitchFamily="2" charset="-78"/>
              </a:rPr>
              <a:t>آهنگ زمان </a:t>
            </a:r>
            <a:r>
              <a:rPr lang="en-US" sz="2000" b="1" dirty="0">
                <a:solidFill>
                  <a:prstClr val="black"/>
                </a:solidFill>
                <a:ea typeface="Times New Roman" pitchFamily="18" charset="0"/>
                <a:cs typeface="B Titr" pitchFamily="2" charset="-78"/>
              </a:rPr>
              <a:t>the march of time </a:t>
            </a:r>
            <a:endParaRPr lang="fa-IR" sz="571" b="1" dirty="0">
              <a:solidFill>
                <a:prstClr val="black"/>
              </a:solidFill>
              <a:ea typeface="Times New Roman" pitchFamily="18" charset="0"/>
              <a:cs typeface="B Titr" pitchFamily="2" charset="-78"/>
            </a:endParaRPr>
          </a:p>
          <a:p>
            <a:pPr algn="just" fontAlgn="base">
              <a:spcBef>
                <a:spcPct val="0"/>
              </a:spcBef>
              <a:spcAft>
                <a:spcPct val="0"/>
              </a:spcAft>
              <a:defRPr/>
            </a:pPr>
            <a:endParaRPr lang="fa-IR" sz="2000" b="1" dirty="0">
              <a:solidFill>
                <a:prstClr val="black"/>
              </a:solidFill>
              <a:ea typeface="Times New Roman" pitchFamily="18" charset="0"/>
              <a:cs typeface="B Titr" pitchFamily="2" charset="-78"/>
            </a:endParaRPr>
          </a:p>
          <a:p>
            <a:pPr algn="just" eaLnBrk="0" fontAlgn="base" hangingPunct="0">
              <a:spcBef>
                <a:spcPct val="0"/>
              </a:spcBef>
              <a:spcAft>
                <a:spcPct val="0"/>
              </a:spcAft>
              <a:defRPr/>
            </a:pPr>
            <a:r>
              <a:rPr lang="fa-IR" sz="1714" b="1" dirty="0">
                <a:solidFill>
                  <a:prstClr val="black"/>
                </a:solidFill>
                <a:ea typeface="Times New Roman" pitchFamily="18" charset="0"/>
                <a:cs typeface="B Nazanin" pitchFamily="2" charset="-78"/>
              </a:rPr>
              <a:t>همانطور که گفته شد گذشت زمان از طریق تغییرات غیر قابل بازگشت و پیش رونده نیز مشاهده میشود. به طور خاص گذشته ثابت است و آینده در جریان و پیش روی ماست. اگرچه ما آرزو داریم به شهری برگردیم که در بچگی می شناختیم و خاطرات گذشته را زنده کنیم ولی این کار غیر ممکن است و به این آهنگ زمان بدون بازگشت گفته میشود.</a:t>
            </a:r>
          </a:p>
          <a:p>
            <a:pPr algn="just" eaLnBrk="0" fontAlgn="base" hangingPunct="0">
              <a:spcBef>
                <a:spcPct val="0"/>
              </a:spcBef>
              <a:spcAft>
                <a:spcPct val="0"/>
              </a:spcAft>
              <a:defRPr/>
            </a:pPr>
            <a:endParaRPr lang="fa-IR" sz="2000" dirty="0">
              <a:solidFill>
                <a:srgbClr val="FF0000"/>
              </a:solidFill>
              <a:ea typeface="Times New Roman" pitchFamily="18" charset="0"/>
              <a:cs typeface="B Farnaz" pitchFamily="2" charset="-78"/>
            </a:endParaRPr>
          </a:p>
          <a:p>
            <a:pPr algn="just" eaLnBrk="0" fontAlgn="base" hangingPunct="0">
              <a:spcBef>
                <a:spcPct val="0"/>
              </a:spcBef>
              <a:spcAft>
                <a:spcPct val="0"/>
              </a:spcAft>
              <a:defRPr/>
            </a:pPr>
            <a:r>
              <a:rPr lang="fa-IR" sz="2000" dirty="0">
                <a:solidFill>
                  <a:srgbClr val="FF0000"/>
                </a:solidFill>
                <a:ea typeface="Times New Roman" pitchFamily="18" charset="0"/>
                <a:cs typeface="B Farnaz" pitchFamily="2" charset="-78"/>
              </a:rPr>
              <a:t>                                               </a:t>
            </a:r>
            <a:r>
              <a:rPr lang="fa-IR" sz="2286" dirty="0">
                <a:solidFill>
                  <a:srgbClr val="FF0000"/>
                </a:solidFill>
                <a:effectLst>
                  <a:outerShdw blurRad="38100" dist="38100" dir="2700000" algn="tl">
                    <a:srgbClr val="000000">
                      <a:alpha val="43137"/>
                    </a:srgbClr>
                  </a:outerShdw>
                </a:effectLst>
                <a:ea typeface="Times New Roman" pitchFamily="18" charset="0"/>
                <a:cs typeface="B Farnaz" pitchFamily="2" charset="-78"/>
              </a:rPr>
              <a:t>آینده                                                   گذشته</a:t>
            </a: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r>
              <a:rPr lang="fa-IR" sz="1714" b="1" dirty="0">
                <a:solidFill>
                  <a:prstClr val="black"/>
                </a:solidFill>
                <a:ea typeface="Times New Roman" pitchFamily="18" charset="0"/>
                <a:cs typeface="B Nazanin" pitchFamily="2" charset="-78"/>
              </a:rPr>
              <a:t>                                                </a:t>
            </a: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r>
              <a:rPr lang="fa-IR" sz="1714" b="1" dirty="0">
                <a:solidFill>
                  <a:prstClr val="black"/>
                </a:solidFill>
                <a:ea typeface="Times New Roman" pitchFamily="18" charset="0"/>
                <a:cs typeface="B Nazanin" pitchFamily="2" charset="-78"/>
              </a:rPr>
              <a:t>                                                                                         </a:t>
            </a:r>
            <a:r>
              <a:rPr lang="fa-IR" sz="1714" u="sng" dirty="0">
                <a:solidFill>
                  <a:prstClr val="black"/>
                </a:solidFill>
                <a:ea typeface="Times New Roman" pitchFamily="18" charset="0"/>
                <a:cs typeface="B Homa" pitchFamily="2" charset="-78"/>
              </a:rPr>
              <a:t>کالیفرنیا</a:t>
            </a:r>
            <a:r>
              <a:rPr lang="fa-IR" sz="1714" b="1" dirty="0">
                <a:solidFill>
                  <a:prstClr val="black"/>
                </a:solidFill>
                <a:ea typeface="Times New Roman" pitchFamily="18" charset="0"/>
                <a:cs typeface="B Nazanin" pitchFamily="2" charset="-78"/>
              </a:rPr>
              <a:t>  </a:t>
            </a:r>
            <a:endParaRPr lang="fa-IR" sz="1429" u="sng" dirty="0">
              <a:solidFill>
                <a:prstClr val="black"/>
              </a:solidFill>
              <a:ea typeface="Times New Roman" pitchFamily="18" charset="0"/>
              <a:cs typeface="B Homa" pitchFamily="2" charset="-78"/>
            </a:endParaRP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r>
              <a:rPr lang="fa-IR" sz="1714" b="1" dirty="0">
                <a:solidFill>
                  <a:prstClr val="black"/>
                </a:solidFill>
                <a:ea typeface="Times New Roman" pitchFamily="18" charset="0"/>
                <a:cs typeface="B Nazanin" pitchFamily="2" charset="-78"/>
              </a:rPr>
              <a:t>                               </a:t>
            </a: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endParaRPr lang="fa-IR" sz="1714" b="1" dirty="0">
              <a:solidFill>
                <a:prstClr val="black"/>
              </a:solidFill>
              <a:ea typeface="Times New Roman" pitchFamily="18" charset="0"/>
              <a:cs typeface="B Nazanin" pitchFamily="2" charset="-78"/>
            </a:endParaRPr>
          </a:p>
          <a:p>
            <a:pPr algn="just" eaLnBrk="0" fontAlgn="base" hangingPunct="0">
              <a:spcBef>
                <a:spcPct val="0"/>
              </a:spcBef>
              <a:spcAft>
                <a:spcPct val="0"/>
              </a:spcAft>
              <a:defRPr/>
            </a:pPr>
            <a:r>
              <a:rPr lang="fa-IR" sz="1714" b="1" dirty="0">
                <a:solidFill>
                  <a:prstClr val="black"/>
                </a:solidFill>
                <a:ea typeface="Times New Roman" pitchFamily="18" charset="0"/>
                <a:cs typeface="B Nazanin" pitchFamily="2" charset="-78"/>
              </a:rPr>
              <a:t> </a:t>
            </a:r>
            <a:endParaRPr lang="fa-IR" sz="1714" b="1" dirty="0">
              <a:solidFill>
                <a:prstClr val="black"/>
              </a:solidFill>
              <a:latin typeface="Arial" panose="020B0604020202020204" pitchFamily="34" charset="0"/>
              <a:cs typeface="B Nazanin" pitchFamily="2" charset="-78"/>
            </a:endParaRPr>
          </a:p>
        </p:txBody>
      </p:sp>
      <p:cxnSp>
        <p:nvCxnSpPr>
          <p:cNvPr id="6" name="Straight Arrow Connector 5"/>
          <p:cNvCxnSpPr/>
          <p:nvPr/>
        </p:nvCxnSpPr>
        <p:spPr>
          <a:xfrm rot="10800000">
            <a:off x="3592286" y="2611438"/>
            <a:ext cx="2177143" cy="1134"/>
          </a:xfrm>
          <a:prstGeom prst="straightConnector1">
            <a:avLst/>
          </a:prstGeom>
          <a:ln w="57150">
            <a:solidFill>
              <a:srgbClr val="FF0000"/>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438" name="Rectangle 6"/>
          <p:cNvSpPr>
            <a:spLocks noChangeArrowheads="1"/>
          </p:cNvSpPr>
          <p:nvPr/>
        </p:nvSpPr>
        <p:spPr bwMode="auto">
          <a:xfrm>
            <a:off x="326571" y="5279572"/>
            <a:ext cx="8654143" cy="114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eaLnBrk="0" fontAlgn="base" hangingPunct="0">
              <a:spcBef>
                <a:spcPct val="0"/>
              </a:spcBef>
              <a:spcAft>
                <a:spcPct val="0"/>
              </a:spcAft>
              <a:buFontTx/>
              <a:buNone/>
            </a:pPr>
            <a:r>
              <a:rPr lang="fa-IR" altLang="en-US" sz="1714" b="1">
                <a:solidFill>
                  <a:srgbClr val="000000"/>
                </a:solidFill>
                <a:ea typeface="Times New Roman" panose="02020603050405020304" pitchFamily="18" charset="0"/>
                <a:cs typeface="B Nazanin" panose="00000400000000000000" pitchFamily="2" charset="-78"/>
              </a:rPr>
              <a:t>محیط های شهری به طور مداوم در حال تغییر هستند، از طراحی های اولی تا آخرین خرابی ها، محیط ها و ساختمانها از نظر اقتصادی، تکنولوژی، اجتماعی و فرهنگی در حال تغییر هستند. هرگونه دخالت در ساخت فیزیکی یک مکان، تاریخ آن را برای تمام زمان ها تغییر میدهد. بنابراین تمام فعالیت های طراحی شهری به یک مجموعه بزرگتر، بازتر و کاملتری وابسته هستند.  </a:t>
            </a:r>
          </a:p>
        </p:txBody>
      </p:sp>
      <p:sp>
        <p:nvSpPr>
          <p:cNvPr id="10" name="Rectangle 9"/>
          <p:cNvSpPr/>
          <p:nvPr/>
        </p:nvSpPr>
        <p:spPr>
          <a:xfrm>
            <a:off x="4953000" y="480786"/>
            <a:ext cx="3374571" cy="6159500"/>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1" name="Rectangle 10"/>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2" name="Rectangle 11"/>
          <p:cNvSpPr/>
          <p:nvPr/>
        </p:nvSpPr>
        <p:spPr>
          <a:xfrm>
            <a:off x="870857" y="1088571"/>
            <a:ext cx="8708571" cy="3701143"/>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23555" name="Picture 3" descr="C:\hanie\tarahi-abas\ebook\aks.JPG"/>
          <p:cNvPicPr>
            <a:picLocks noChangeAspect="1" noChangeArrowheads="1"/>
          </p:cNvPicPr>
          <p:nvPr/>
        </p:nvPicPr>
        <p:blipFill>
          <a:blip r:embed="rId3"/>
          <a:srcRect/>
          <a:stretch>
            <a:fillRect/>
          </a:stretch>
        </p:blipFill>
        <p:spPr bwMode="auto">
          <a:xfrm>
            <a:off x="489857" y="2830286"/>
            <a:ext cx="3211286" cy="2368777"/>
          </a:xfrm>
          <a:prstGeom prst="rect">
            <a:avLst/>
          </a:prstGeom>
          <a:ln>
            <a:noFill/>
          </a:ln>
          <a:effectLst>
            <a:outerShdw blurRad="292100" dist="139700" dir="2700000" algn="tl" rotWithShape="0">
              <a:srgbClr val="333333">
                <a:alpha val="65000"/>
              </a:srgbClr>
            </a:outerShdw>
          </a:effectLst>
        </p:spPr>
      </p:pic>
      <p:pic>
        <p:nvPicPr>
          <p:cNvPr id="18443" name="Picture 2" descr="H:\Documents and Settings\paya.PAYA-5FC80E9C7B\My Documents\My Pictures\cali.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0714" y="2884714"/>
            <a:ext cx="3393849" cy="241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637649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8" name="Rectangle 7"/>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7" name="Rectangle 16"/>
          <p:cNvSpPr/>
          <p:nvPr/>
        </p:nvSpPr>
        <p:spPr>
          <a:xfrm>
            <a:off x="499382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8" name="Rectangle 17"/>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9" name="Rectangle 18"/>
          <p:cNvSpPr/>
          <p:nvPr/>
        </p:nvSpPr>
        <p:spPr>
          <a:xfrm>
            <a:off x="870857" y="1524000"/>
            <a:ext cx="8708571" cy="4136571"/>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5" name="Picture 6" descr="IMG_0678"/>
          <p:cNvPicPr>
            <a:picLocks noChangeAspect="1" noChangeArrowheads="1"/>
          </p:cNvPicPr>
          <p:nvPr/>
        </p:nvPicPr>
        <p:blipFill>
          <a:blip r:embed="rId3"/>
          <a:srcRect/>
          <a:stretch>
            <a:fillRect/>
          </a:stretch>
        </p:blipFill>
        <p:spPr bwMode="auto">
          <a:xfrm>
            <a:off x="1415143" y="1306286"/>
            <a:ext cx="2991304" cy="2244045"/>
          </a:xfrm>
          <a:prstGeom prst="rect">
            <a:avLst/>
          </a:prstGeom>
          <a:ln>
            <a:noFill/>
          </a:ln>
          <a:effectLst>
            <a:outerShdw blurRad="292100" dist="139700" dir="2700000" algn="tl" rotWithShape="0">
              <a:srgbClr val="333333">
                <a:alpha val="65000"/>
              </a:srgbClr>
            </a:outerShdw>
          </a:effectLst>
        </p:spPr>
      </p:pic>
      <p:pic>
        <p:nvPicPr>
          <p:cNvPr id="1026" name="Picture 2" descr="H:\mesgarani\ebook\tarikh\IMG_0723.jpg"/>
          <p:cNvPicPr>
            <a:picLocks noChangeAspect="1" noChangeArrowheads="1"/>
          </p:cNvPicPr>
          <p:nvPr/>
        </p:nvPicPr>
        <p:blipFill>
          <a:blip r:embed="rId4"/>
          <a:srcRect/>
          <a:stretch>
            <a:fillRect/>
          </a:stretch>
        </p:blipFill>
        <p:spPr bwMode="auto">
          <a:xfrm>
            <a:off x="5131027" y="1251857"/>
            <a:ext cx="2993571" cy="2245179"/>
          </a:xfrm>
          <a:prstGeom prst="rect">
            <a:avLst/>
          </a:prstGeom>
          <a:ln>
            <a:noFill/>
          </a:ln>
          <a:effectLst>
            <a:outerShdw blurRad="292100" dist="139700" dir="2700000" algn="tl" rotWithShape="0">
              <a:srgbClr val="333333">
                <a:alpha val="65000"/>
              </a:srgbClr>
            </a:outerShdw>
          </a:effectLst>
        </p:spPr>
      </p:pic>
      <p:pic>
        <p:nvPicPr>
          <p:cNvPr id="1028" name="Picture 4" descr="H:\mesgarani\ebook\tarikh\IMG_0751.jpg"/>
          <p:cNvPicPr>
            <a:picLocks noChangeAspect="1" noChangeArrowheads="1"/>
          </p:cNvPicPr>
          <p:nvPr/>
        </p:nvPicPr>
        <p:blipFill>
          <a:blip r:embed="rId5"/>
          <a:srcRect/>
          <a:stretch>
            <a:fillRect/>
          </a:stretch>
        </p:blipFill>
        <p:spPr bwMode="auto">
          <a:xfrm>
            <a:off x="5131027" y="3755572"/>
            <a:ext cx="2991304" cy="2244045"/>
          </a:xfrm>
          <a:prstGeom prst="rect">
            <a:avLst/>
          </a:prstGeom>
          <a:ln>
            <a:noFill/>
          </a:ln>
          <a:effectLst>
            <a:outerShdw blurRad="292100" dist="139700" dir="2700000" algn="tl" rotWithShape="0">
              <a:srgbClr val="333333">
                <a:alpha val="65000"/>
              </a:srgbClr>
            </a:outerShdw>
          </a:effectLst>
        </p:spPr>
      </p:pic>
      <p:pic>
        <p:nvPicPr>
          <p:cNvPr id="1029" name="Picture 5" descr="H:\mesgarani\ebook\tarikh\IMG_0793.jpg"/>
          <p:cNvPicPr>
            <a:picLocks noChangeAspect="1" noChangeArrowheads="1"/>
          </p:cNvPicPr>
          <p:nvPr/>
        </p:nvPicPr>
        <p:blipFill>
          <a:blip r:embed="rId6"/>
          <a:srcRect/>
          <a:stretch>
            <a:fillRect/>
          </a:stretch>
        </p:blipFill>
        <p:spPr bwMode="auto">
          <a:xfrm>
            <a:off x="1415143" y="3797527"/>
            <a:ext cx="2991304" cy="2244044"/>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7253741" y="1415143"/>
            <a:ext cx="1287532" cy="400110"/>
          </a:xfrm>
          <a:prstGeom prst="rect">
            <a:avLst/>
          </a:prstGeom>
          <a:solidFill>
            <a:schemeClr val="bg1"/>
          </a:solidFill>
          <a:ln>
            <a:solidFill>
              <a:schemeClr val="tx1">
                <a:lumMod val="85000"/>
                <a:lumOff val="15000"/>
              </a:schemeClr>
            </a:solidFill>
          </a:ln>
        </p:spPr>
        <p:txBody>
          <a:bodyPr wrap="none">
            <a:spAutoFit/>
          </a:bodyPr>
          <a:lstStyle/>
          <a:p>
            <a:pPr algn="l" defTabSz="914418" rtl="0">
              <a:defRPr/>
            </a:pPr>
            <a:r>
              <a:rPr lang="fa-IR" sz="2000" u="sng" dirty="0">
                <a:solidFill>
                  <a:srgbClr val="C00000"/>
                </a:solidFill>
                <a:effectLst>
                  <a:outerShdw blurRad="38100" dist="38100" dir="2700000" algn="tl">
                    <a:srgbClr val="000000">
                      <a:alpha val="43137"/>
                    </a:srgbClr>
                  </a:outerShdw>
                </a:effectLst>
                <a:cs typeface="B Homa" pitchFamily="2" charset="-78"/>
              </a:rPr>
              <a:t>خیابان تهران</a:t>
            </a:r>
            <a:endParaRPr lang="en-US" sz="2000" u="sng" dirty="0">
              <a:solidFill>
                <a:srgbClr val="C00000"/>
              </a:solidFill>
              <a:effectLst>
                <a:outerShdw blurRad="38100" dist="38100" dir="2700000" algn="tl">
                  <a:srgbClr val="000000">
                    <a:alpha val="43137"/>
                  </a:srgbClr>
                </a:outerShdw>
              </a:effectLst>
              <a:cs typeface="B Homa" pitchFamily="2" charset="-78"/>
            </a:endParaRPr>
          </a:p>
        </p:txBody>
      </p:sp>
      <p:sp>
        <p:nvSpPr>
          <p:cNvPr id="12" name="TextBox 11"/>
          <p:cNvSpPr txBox="1"/>
          <p:nvPr/>
        </p:nvSpPr>
        <p:spPr>
          <a:xfrm>
            <a:off x="7308170" y="3973286"/>
            <a:ext cx="1233030" cy="400110"/>
          </a:xfrm>
          <a:prstGeom prst="rect">
            <a:avLst/>
          </a:prstGeom>
          <a:solidFill>
            <a:schemeClr val="bg1"/>
          </a:solidFill>
          <a:ln>
            <a:solidFill>
              <a:schemeClr val="tx1">
                <a:lumMod val="85000"/>
                <a:lumOff val="15000"/>
              </a:schemeClr>
            </a:solidFill>
          </a:ln>
        </p:spPr>
        <p:txBody>
          <a:bodyPr wrap="none">
            <a:spAutoFit/>
          </a:bodyPr>
          <a:lstStyle/>
          <a:p>
            <a:pPr algn="l" defTabSz="914418" rtl="0">
              <a:defRPr/>
            </a:pPr>
            <a:r>
              <a:rPr lang="fa-IR" sz="2000" u="sng" dirty="0">
                <a:solidFill>
                  <a:srgbClr val="C00000"/>
                </a:solidFill>
                <a:effectLst>
                  <a:outerShdw blurRad="38100" dist="38100" dir="2700000" algn="tl">
                    <a:srgbClr val="000000">
                      <a:alpha val="43137"/>
                    </a:srgbClr>
                  </a:outerShdw>
                </a:effectLst>
                <a:cs typeface="B Homa" pitchFamily="2" charset="-78"/>
              </a:rPr>
              <a:t>میدان شهدا</a:t>
            </a:r>
            <a:endParaRPr lang="en-US" sz="2000" u="sng" dirty="0">
              <a:solidFill>
                <a:srgbClr val="C00000"/>
              </a:solidFill>
              <a:effectLst>
                <a:outerShdw blurRad="38100" dist="38100" dir="2700000" algn="tl">
                  <a:srgbClr val="000000">
                    <a:alpha val="43137"/>
                  </a:srgbClr>
                </a:outerShdw>
              </a:effectLst>
              <a:cs typeface="B Homa" pitchFamily="2" charset="-78"/>
            </a:endParaRPr>
          </a:p>
        </p:txBody>
      </p:sp>
      <p:sp>
        <p:nvSpPr>
          <p:cNvPr id="13" name="TextBox 12"/>
          <p:cNvSpPr txBox="1"/>
          <p:nvPr/>
        </p:nvSpPr>
        <p:spPr>
          <a:xfrm>
            <a:off x="3646715" y="1415143"/>
            <a:ext cx="1324402" cy="400110"/>
          </a:xfrm>
          <a:prstGeom prst="rect">
            <a:avLst/>
          </a:prstGeom>
          <a:solidFill>
            <a:schemeClr val="bg1"/>
          </a:solidFill>
          <a:ln>
            <a:solidFill>
              <a:schemeClr val="tx1">
                <a:lumMod val="85000"/>
                <a:lumOff val="15000"/>
              </a:schemeClr>
            </a:solidFill>
          </a:ln>
        </p:spPr>
        <p:txBody>
          <a:bodyPr wrap="none">
            <a:spAutoFit/>
          </a:bodyPr>
          <a:lstStyle/>
          <a:p>
            <a:pPr algn="l" defTabSz="914418" rtl="0">
              <a:defRPr/>
            </a:pPr>
            <a:r>
              <a:rPr lang="fa-IR" sz="2000" u="sng" dirty="0">
                <a:solidFill>
                  <a:srgbClr val="C00000"/>
                </a:solidFill>
                <a:effectLst>
                  <a:outerShdw blurRad="38100" dist="38100" dir="2700000" algn="tl">
                    <a:srgbClr val="000000">
                      <a:alpha val="43137"/>
                    </a:srgbClr>
                  </a:outerShdw>
                </a:effectLst>
                <a:cs typeface="B Homa" pitchFamily="2" charset="-78"/>
              </a:rPr>
              <a:t>خیابان پهلوی</a:t>
            </a:r>
            <a:endParaRPr lang="en-US" sz="2000" u="sng" dirty="0">
              <a:solidFill>
                <a:srgbClr val="C00000"/>
              </a:solidFill>
              <a:effectLst>
                <a:outerShdw blurRad="38100" dist="38100" dir="2700000" algn="tl">
                  <a:srgbClr val="000000">
                    <a:alpha val="43137"/>
                  </a:srgbClr>
                </a:outerShdw>
              </a:effectLst>
              <a:cs typeface="B Homa" pitchFamily="2" charset="-78"/>
            </a:endParaRPr>
          </a:p>
        </p:txBody>
      </p:sp>
      <p:sp>
        <p:nvSpPr>
          <p:cNvPr id="15" name="TextBox 14"/>
          <p:cNvSpPr txBox="1"/>
          <p:nvPr/>
        </p:nvSpPr>
        <p:spPr>
          <a:xfrm>
            <a:off x="3483429" y="3973286"/>
            <a:ext cx="1430200" cy="400110"/>
          </a:xfrm>
          <a:prstGeom prst="rect">
            <a:avLst/>
          </a:prstGeom>
          <a:solidFill>
            <a:schemeClr val="bg1"/>
          </a:solidFill>
          <a:ln>
            <a:solidFill>
              <a:schemeClr val="tx1">
                <a:lumMod val="85000"/>
                <a:lumOff val="15000"/>
              </a:schemeClr>
            </a:solidFill>
          </a:ln>
        </p:spPr>
        <p:txBody>
          <a:bodyPr wrap="none">
            <a:spAutoFit/>
          </a:bodyPr>
          <a:lstStyle/>
          <a:p>
            <a:pPr algn="l" defTabSz="914418" rtl="0">
              <a:defRPr/>
            </a:pPr>
            <a:r>
              <a:rPr lang="fa-IR" sz="2000" u="sng" dirty="0">
                <a:solidFill>
                  <a:srgbClr val="C00000"/>
                </a:solidFill>
                <a:effectLst>
                  <a:outerShdw blurRad="38100" dist="38100" dir="2700000" algn="tl">
                    <a:srgbClr val="000000">
                      <a:alpha val="43137"/>
                    </a:srgbClr>
                  </a:outerShdw>
                </a:effectLst>
                <a:cs typeface="B Homa" pitchFamily="2" charset="-78"/>
              </a:rPr>
              <a:t>بلوار ملک آباد</a:t>
            </a:r>
            <a:endParaRPr lang="en-US" sz="2000" u="sng" dirty="0">
              <a:solidFill>
                <a:srgbClr val="C00000"/>
              </a:solidFill>
              <a:effectLst>
                <a:outerShdw blurRad="38100" dist="38100" dir="2700000" algn="tl">
                  <a:srgbClr val="000000">
                    <a:alpha val="43137"/>
                  </a:srgbClr>
                </a:outerShdw>
              </a:effectLst>
              <a:cs typeface="B Homa" pitchFamily="2" charset="-78"/>
            </a:endParaRPr>
          </a:p>
        </p:txBody>
      </p:sp>
      <p:sp>
        <p:nvSpPr>
          <p:cNvPr id="14" name="TextBox 13"/>
          <p:cNvSpPr txBox="1"/>
          <p:nvPr/>
        </p:nvSpPr>
        <p:spPr>
          <a:xfrm>
            <a:off x="7728857" y="816429"/>
            <a:ext cx="1242648" cy="400110"/>
          </a:xfrm>
          <a:prstGeom prst="rect">
            <a:avLst/>
          </a:prstGeom>
          <a:solidFill>
            <a:schemeClr val="bg1">
              <a:lumMod val="85000"/>
            </a:schemeClr>
          </a:solidFill>
          <a:ln>
            <a:solidFill>
              <a:schemeClr val="tx1">
                <a:lumMod val="85000"/>
                <a:lumOff val="15000"/>
              </a:schemeClr>
            </a:solidFill>
          </a:ln>
        </p:spPr>
        <p:txBody>
          <a:bodyPr wrap="none">
            <a:spAutoFit/>
          </a:bodyPr>
          <a:lstStyle/>
          <a:p>
            <a:pPr algn="l" defTabSz="914418" rtl="0">
              <a:defRPr/>
            </a:pPr>
            <a:r>
              <a:rPr lang="fa-IR" sz="2000" u="sng" dirty="0">
                <a:solidFill>
                  <a:srgbClr val="C00000"/>
                </a:solidFill>
                <a:effectLst>
                  <a:outerShdw blurRad="38100" dist="38100" dir="2700000" algn="tl">
                    <a:srgbClr val="000000">
                      <a:alpha val="43137"/>
                    </a:srgbClr>
                  </a:outerShdw>
                </a:effectLst>
                <a:cs typeface="B Homa" pitchFamily="2" charset="-78"/>
              </a:rPr>
              <a:t>مشهد قدیم</a:t>
            </a:r>
            <a:endParaRPr lang="en-US" sz="2000" u="sng" dirty="0">
              <a:solidFill>
                <a:srgbClr val="C00000"/>
              </a:solidFill>
              <a:effectLst>
                <a:outerShdw blurRad="38100" dist="38100" dir="2700000" algn="tl">
                  <a:srgbClr val="000000">
                    <a:alpha val="43137"/>
                  </a:srgbClr>
                </a:outerShdw>
              </a:effectLst>
              <a:cs typeface="B Homa" pitchFamily="2" charset="-78"/>
            </a:endParaRPr>
          </a:p>
        </p:txBody>
      </p:sp>
    </p:spTree>
    <p:extLst>
      <p:ext uri="{BB962C8B-B14F-4D97-AF65-F5344CB8AC3E}">
        <p14:creationId xmlns:p14="http://schemas.microsoft.com/office/powerpoint/2010/main" val="141988750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4" name="Rectangle 3"/>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0484" name="Rectangle 1"/>
          <p:cNvSpPr>
            <a:spLocks noChangeArrowheads="1"/>
          </p:cNvSpPr>
          <p:nvPr/>
        </p:nvSpPr>
        <p:spPr bwMode="auto">
          <a:xfrm>
            <a:off x="925286" y="1700099"/>
            <a:ext cx="7946571"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fontAlgn="base">
              <a:spcBef>
                <a:spcPct val="0"/>
              </a:spcBef>
              <a:spcAft>
                <a:spcPct val="0"/>
              </a:spcAft>
              <a:buFontTx/>
              <a:buNone/>
            </a:pPr>
            <a:r>
              <a:rPr lang="fa-IR" altLang="en-US" sz="1714" b="1">
                <a:solidFill>
                  <a:srgbClr val="000000"/>
                </a:solidFill>
                <a:ea typeface="Times New Roman" panose="02020603050405020304" pitchFamily="18" charset="0"/>
                <a:cs typeface="B Nazanin" panose="00000400000000000000" pitchFamily="2" charset="-78"/>
              </a:rPr>
              <a:t>تا قبل از انقلاب صنعتی، به جز زمان هایی که حوادث طبیعی و یا تخریب های زمان جنگ وجود داشته، تخریب در ساخت شهری درمقیاس کمی بوده است و شهرها  از نظر سازمانی در طول زمان و از طریق جریان های طبیعی تکامل پیدا کرده اند. از انقلاب صنعتی به بعد سرعت و میزان تغییر افزایش پیدا کرد، رشد شهر مکانیکی و مصنوعی شده، مدرنیست ها معتقدند که باید از شهرهای کثیف و معلول گذشته دور شویم و آنها را با ساختمان های بلند جایگزین کنیم، شهرها باید کاری متفاوت از گذشته انجام دهند، نه اینکه کار گذشته محیط های شهری به طور مداوم در حال تغییر هستند، </a:t>
            </a:r>
          </a:p>
          <a:p>
            <a:pPr algn="ctr" eaLnBrk="0" fontAlgn="base" hangingPunct="0">
              <a:spcBef>
                <a:spcPct val="0"/>
              </a:spcBef>
              <a:spcAft>
                <a:spcPct val="0"/>
              </a:spcAft>
              <a:buFontTx/>
              <a:buNone/>
            </a:pPr>
            <a:endParaRPr lang="fa-IR" altLang="en-US" sz="1714" b="1" i="1" u="sng">
              <a:solidFill>
                <a:prstClr val="black"/>
              </a:solidFill>
              <a:ea typeface="Times New Roman" panose="02020603050405020304" pitchFamily="18" charset="0"/>
              <a:cs typeface="B Nazanin" panose="00000400000000000000" pitchFamily="2" charset="-78"/>
            </a:endParaRPr>
          </a:p>
          <a:p>
            <a:pPr algn="ctr" eaLnBrk="0" fontAlgn="base" hangingPunct="0">
              <a:spcBef>
                <a:spcPct val="0"/>
              </a:spcBef>
              <a:spcAft>
                <a:spcPct val="0"/>
              </a:spcAft>
              <a:buFontTx/>
              <a:buNone/>
            </a:pPr>
            <a:r>
              <a:rPr lang="fa-IR" altLang="en-US" sz="1714" b="1" i="1" u="sng">
                <a:solidFill>
                  <a:prstClr val="black"/>
                </a:solidFill>
                <a:ea typeface="Times New Roman" panose="02020603050405020304" pitchFamily="18" charset="0"/>
                <a:cs typeface="B Nazanin" panose="00000400000000000000" pitchFamily="2" charset="-78"/>
              </a:rPr>
              <a:t>بعد از جنگ جهانی دوم شهرها و ارزش های آنها انکار و معماری های گذشته نابود شد، و همه این خرابی ها بدون یک دردسر جدی مورد قبول قرار گرفت. از سال 1960 تاثیرات اجتماعی این حرکت آشکار شد و اعتراضاتی را به دنبال داشت، محافظه کاران که لینچ نیز جزء آنها بود، مایل بودند که محیط های آشنا و موجود را حفظ کنند.  </a:t>
            </a:r>
            <a:endParaRPr lang="fa-IR" altLang="en-US" sz="1714" b="1" i="1" u="sng">
              <a:solidFill>
                <a:prstClr val="black"/>
              </a:solidFill>
              <a:latin typeface="Arial" panose="020B0604020202020204" pitchFamily="34" charset="0"/>
              <a:ea typeface="Times New Roman" panose="02020603050405020304" pitchFamily="18" charset="0"/>
              <a:cs typeface="B Nazanin" panose="00000400000000000000" pitchFamily="2" charset="-78"/>
            </a:endParaRPr>
          </a:p>
        </p:txBody>
      </p:sp>
      <p:sp>
        <p:nvSpPr>
          <p:cNvPr id="5" name="TextBox 4"/>
          <p:cNvSpPr txBox="1"/>
          <p:nvPr/>
        </p:nvSpPr>
        <p:spPr>
          <a:xfrm>
            <a:off x="2177143" y="787003"/>
            <a:ext cx="5414210" cy="817788"/>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4714" b="1" cap="all" dirty="0">
                <a:ln w="0"/>
                <a:solidFill>
                  <a:sysClr val="windowText" lastClr="000000"/>
                </a:solidFill>
                <a:effectLst>
                  <a:reflection blurRad="6350" stA="55000" endA="50" endPos="85000" dist="29997" dir="5400000" sy="-100000" algn="bl" rotWithShape="0"/>
                </a:effectLst>
                <a:cs typeface="B Jadid" pitchFamily="2" charset="-78"/>
              </a:rPr>
              <a:t>تــاریخچه</a:t>
            </a:r>
            <a:endParaRPr lang="en-US" sz="4714" b="1" cap="all" dirty="0">
              <a:ln w="0"/>
              <a:solidFill>
                <a:sysClr val="windowText" lastClr="000000"/>
              </a:solidFill>
              <a:effectLst>
                <a:reflection blurRad="6350" stA="55000" endA="50" endPos="85000" dist="29997" dir="5400000" sy="-100000" algn="bl" rotWithShape="0"/>
              </a:effectLst>
              <a:cs typeface="B Jadid" pitchFamily="2" charset="-78"/>
            </a:endParaRPr>
          </a:p>
        </p:txBody>
      </p:sp>
      <p:sp>
        <p:nvSpPr>
          <p:cNvPr id="6" name="Rectangle 5"/>
          <p:cNvSpPr/>
          <p:nvPr/>
        </p:nvSpPr>
        <p:spPr>
          <a:xfrm>
            <a:off x="-435429" y="480786"/>
            <a:ext cx="10178143" cy="6159500"/>
          </a:xfrm>
          <a:prstGeom prst="rect">
            <a:avLst/>
          </a:prstGeom>
          <a:noFill/>
          <a:ln w="381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7" name="Rectangle 6"/>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grpSp>
        <p:nvGrpSpPr>
          <p:cNvPr id="20488" name="Group 9"/>
          <p:cNvGrpSpPr>
            <a:grpSpLocks/>
          </p:cNvGrpSpPr>
          <p:nvPr/>
        </p:nvGrpSpPr>
        <p:grpSpPr bwMode="auto">
          <a:xfrm>
            <a:off x="326572" y="2230438"/>
            <a:ext cx="8490857" cy="3375705"/>
            <a:chOff x="-1753394" y="2133600"/>
            <a:chExt cx="9601994" cy="4572794"/>
          </a:xfrm>
        </p:grpSpPr>
        <p:cxnSp>
          <p:nvCxnSpPr>
            <p:cNvPr id="11" name="Straight Connector 10"/>
            <p:cNvCxnSpPr/>
            <p:nvPr/>
          </p:nvCxnSpPr>
          <p:spPr>
            <a:xfrm rot="10800000">
              <a:off x="-1676455" y="2133600"/>
              <a:ext cx="761697" cy="1536"/>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4038382" y="4420123"/>
              <a:ext cx="4571258" cy="1283"/>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752111" y="6629592"/>
              <a:ext cx="9600711" cy="75266"/>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1026" name="Picture 2" descr="L:\MESGARANI\mesgarani1\scan0020.jpg"/>
          <p:cNvPicPr>
            <a:picLocks noChangeAspect="1" noChangeArrowheads="1"/>
          </p:cNvPicPr>
          <p:nvPr/>
        </p:nvPicPr>
        <p:blipFill>
          <a:blip r:embed="rId3"/>
          <a:srcRect/>
          <a:stretch>
            <a:fillRect/>
          </a:stretch>
        </p:blipFill>
        <p:spPr bwMode="auto">
          <a:xfrm>
            <a:off x="1306286" y="4844143"/>
            <a:ext cx="2375581" cy="1687286"/>
          </a:xfrm>
          <a:prstGeom prst="rect">
            <a:avLst/>
          </a:prstGeom>
          <a:ln>
            <a:noFill/>
          </a:ln>
          <a:effectLst>
            <a:outerShdw blurRad="190500" algn="tl" rotWithShape="0">
              <a:srgbClr val="000000">
                <a:alpha val="70000"/>
              </a:srgbClr>
            </a:outerShdw>
          </a:effectLst>
        </p:spPr>
      </p:pic>
      <p:pic>
        <p:nvPicPr>
          <p:cNvPr id="9" name="Picture 286" descr="victoria-peak-hong-kong"/>
          <p:cNvPicPr>
            <a:picLocks noChangeAspect="1" noChangeArrowheads="1"/>
          </p:cNvPicPr>
          <p:nvPr/>
        </p:nvPicPr>
        <p:blipFill>
          <a:blip r:embed="rId4"/>
          <a:srcRect/>
          <a:stretch>
            <a:fillRect/>
          </a:stretch>
        </p:blipFill>
        <p:spPr bwMode="auto">
          <a:xfrm>
            <a:off x="6018893" y="4838474"/>
            <a:ext cx="2635250" cy="17587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3953371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9" name="Rectangle 18"/>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1508" name="TextBox 4"/>
          <p:cNvSpPr txBox="1">
            <a:spLocks noChangeArrowheads="1"/>
          </p:cNvSpPr>
          <p:nvPr/>
        </p:nvSpPr>
        <p:spPr bwMode="auto">
          <a:xfrm>
            <a:off x="489858" y="758599"/>
            <a:ext cx="8279946" cy="35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defTabSz="913965" fontAlgn="base">
              <a:spcBef>
                <a:spcPct val="0"/>
              </a:spcBef>
              <a:spcAft>
                <a:spcPct val="0"/>
              </a:spcAft>
              <a:buNone/>
            </a:pPr>
            <a:r>
              <a:rPr lang="fa-IR" altLang="en-US" sz="1714" b="1">
                <a:solidFill>
                  <a:prstClr val="black"/>
                </a:solidFill>
                <a:cs typeface="B Nazanin" panose="00000400000000000000" pitchFamily="2" charset="-78"/>
              </a:rPr>
              <a:t>در بیشتر کشورها حفظ و بقا بناهای قدیمی به عنوان اقدامی جدی وگسترده نسبتا امری نوین است.</a:t>
            </a:r>
          </a:p>
        </p:txBody>
      </p:sp>
      <p:sp>
        <p:nvSpPr>
          <p:cNvPr id="21509" name="TextBox 5"/>
          <p:cNvSpPr txBox="1">
            <a:spLocks noChangeArrowheads="1"/>
          </p:cNvSpPr>
          <p:nvPr/>
        </p:nvSpPr>
        <p:spPr bwMode="auto">
          <a:xfrm>
            <a:off x="272143" y="1088571"/>
            <a:ext cx="8477250" cy="141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defTabSz="913965" fontAlgn="base">
              <a:spcBef>
                <a:spcPct val="0"/>
              </a:spcBef>
              <a:spcAft>
                <a:spcPct val="0"/>
              </a:spcAft>
              <a:buNone/>
            </a:pPr>
            <a:r>
              <a:rPr lang="fa-IR" altLang="en-US" sz="1714" b="1">
                <a:solidFill>
                  <a:prstClr val="black"/>
                </a:solidFill>
                <a:cs typeface="B Nazanin" panose="00000400000000000000" pitchFamily="2" charset="-78"/>
              </a:rPr>
              <a:t>لفپور نحوه تغییر محافظت از بناهها را در طول تاریخ چنین شرح میدهد:</a:t>
            </a:r>
          </a:p>
          <a:p>
            <a:pPr algn="just" defTabSz="913965" fontAlgn="base">
              <a:spcBef>
                <a:spcPct val="0"/>
              </a:spcBef>
              <a:spcAft>
                <a:spcPct val="0"/>
              </a:spcAft>
              <a:buNone/>
            </a:pPr>
            <a:r>
              <a:rPr lang="fa-IR" altLang="en-US" sz="1714" b="1">
                <a:solidFill>
                  <a:prstClr val="black"/>
                </a:solidFill>
                <a:cs typeface="B Nazanin" panose="00000400000000000000" pitchFamily="2" charset="-78"/>
              </a:rPr>
              <a:t>کشورها با انگیزه پیشرفت سریع ,فضاها,خانه,مکان هاو بافت های شهری را از بین میبرند. به امید انکه در نابودی ساختمانی سود و مزیتی یافت شود. بعدها این کشورها دریافتندکه چطور میتوانند از چنین محیط هایی ,تحت تاثیر خدمات فرهنگی وجهانگردی استفاده کرد, زمانیکه انسانها از این امر مطلع گشتند,تمام انچه بطور کامل از بین برده بودند, با هزینه بسیار دوباره ساختند</a:t>
            </a:r>
            <a:r>
              <a:rPr lang="fa-IR" altLang="en-US" sz="1714">
                <a:solidFill>
                  <a:prstClr val="black"/>
                </a:solidFill>
              </a:rPr>
              <a:t>.</a:t>
            </a:r>
          </a:p>
        </p:txBody>
      </p:sp>
      <p:sp>
        <p:nvSpPr>
          <p:cNvPr id="21510" name="TextBox 7"/>
          <p:cNvSpPr txBox="1">
            <a:spLocks noChangeArrowheads="1"/>
          </p:cNvSpPr>
          <p:nvPr/>
        </p:nvSpPr>
        <p:spPr bwMode="auto">
          <a:xfrm>
            <a:off x="3114331" y="2938010"/>
            <a:ext cx="2735044" cy="972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defTabSz="913965" fontAlgn="base">
              <a:spcBef>
                <a:spcPct val="0"/>
              </a:spcBef>
              <a:spcAft>
                <a:spcPct val="0"/>
              </a:spcAft>
              <a:buNone/>
            </a:pPr>
            <a:r>
              <a:rPr lang="fa-IR" altLang="en-US" sz="1429">
                <a:solidFill>
                  <a:prstClr val="black"/>
                </a:solidFill>
                <a:cs typeface="B Homa" panose="00000400000000000000" pitchFamily="2" charset="-78"/>
              </a:rPr>
              <a:t>حفظ بناهای تاریخی باقی مانده از گذشته:</a:t>
            </a:r>
          </a:p>
          <a:p>
            <a:pPr algn="ctr" defTabSz="913965" fontAlgn="base">
              <a:spcBef>
                <a:spcPct val="0"/>
              </a:spcBef>
              <a:spcAft>
                <a:spcPct val="0"/>
              </a:spcAft>
              <a:buNone/>
            </a:pPr>
            <a:endParaRPr lang="fa-IR" altLang="en-US" sz="1429">
              <a:solidFill>
                <a:prstClr val="black"/>
              </a:solidFill>
              <a:cs typeface="B Homa" panose="00000400000000000000" pitchFamily="2" charset="-78"/>
            </a:endParaRPr>
          </a:p>
          <a:p>
            <a:pPr algn="ctr" defTabSz="913965" fontAlgn="base">
              <a:spcBef>
                <a:spcPct val="0"/>
              </a:spcBef>
              <a:spcAft>
                <a:spcPct val="0"/>
              </a:spcAft>
              <a:buNone/>
            </a:pPr>
            <a:endParaRPr lang="fa-IR" altLang="en-US" sz="1429">
              <a:solidFill>
                <a:prstClr val="black"/>
              </a:solidFill>
              <a:cs typeface="B Homa" panose="00000400000000000000" pitchFamily="2" charset="-78"/>
            </a:endParaRPr>
          </a:p>
          <a:p>
            <a:pPr algn="ctr" defTabSz="913965" fontAlgn="base">
              <a:spcBef>
                <a:spcPct val="0"/>
              </a:spcBef>
              <a:spcAft>
                <a:spcPct val="0"/>
              </a:spcAft>
              <a:buNone/>
            </a:pPr>
            <a:r>
              <a:rPr lang="fa-IR" altLang="en-US" sz="1429">
                <a:solidFill>
                  <a:prstClr val="black"/>
                </a:solidFill>
                <a:cs typeface="B Homa" panose="00000400000000000000" pitchFamily="2" charset="-78"/>
              </a:rPr>
              <a:t>اداره مالیات </a:t>
            </a:r>
            <a:endParaRPr lang="en-US" altLang="en-US" sz="1429">
              <a:solidFill>
                <a:prstClr val="black"/>
              </a:solidFill>
              <a:cs typeface="B Homa" panose="00000400000000000000" pitchFamily="2" charset="-78"/>
            </a:endParaRPr>
          </a:p>
        </p:txBody>
      </p:sp>
      <p:cxnSp>
        <p:nvCxnSpPr>
          <p:cNvPr id="10" name="Straight Arrow Connector 9"/>
          <p:cNvCxnSpPr/>
          <p:nvPr/>
        </p:nvCxnSpPr>
        <p:spPr>
          <a:xfrm>
            <a:off x="3320143" y="3917724"/>
            <a:ext cx="2394857" cy="1134"/>
          </a:xfrm>
          <a:prstGeom prst="straightConnector1">
            <a:avLst/>
          </a:prstGeom>
          <a:ln w="3810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320143" y="5739947"/>
            <a:ext cx="2394857" cy="1134"/>
          </a:xfrm>
          <a:prstGeom prst="straightConnector1">
            <a:avLst/>
          </a:prstGeom>
          <a:ln w="38100">
            <a:solidFill>
              <a:srgbClr val="FF0000"/>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21513" name="Rectangle 15"/>
          <p:cNvSpPr>
            <a:spLocks noChangeArrowheads="1"/>
          </p:cNvSpPr>
          <p:nvPr/>
        </p:nvSpPr>
        <p:spPr bwMode="auto">
          <a:xfrm>
            <a:off x="5153736" y="5848804"/>
            <a:ext cx="805029"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defTabSz="913965" fontAlgn="base">
              <a:spcBef>
                <a:spcPct val="0"/>
              </a:spcBef>
              <a:spcAft>
                <a:spcPct val="0"/>
              </a:spcAft>
              <a:buNone/>
            </a:pPr>
            <a:r>
              <a:rPr lang="fa-IR" altLang="en-US" sz="1429">
                <a:solidFill>
                  <a:srgbClr val="000000"/>
                </a:solidFill>
                <a:cs typeface="B Homa" panose="00000400000000000000" pitchFamily="2" charset="-78"/>
              </a:rPr>
              <a:t>هلال احمر</a:t>
            </a:r>
            <a:endParaRPr lang="en-US" altLang="en-US" sz="1429">
              <a:solidFill>
                <a:srgbClr val="000000"/>
              </a:solidFill>
              <a:cs typeface="B Homa" panose="00000400000000000000" pitchFamily="2" charset="-78"/>
            </a:endParaRPr>
          </a:p>
        </p:txBody>
      </p:sp>
      <p:sp>
        <p:nvSpPr>
          <p:cNvPr id="21514" name="Rectangle 16"/>
          <p:cNvSpPr>
            <a:spLocks noChangeArrowheads="1"/>
          </p:cNvSpPr>
          <p:nvPr/>
        </p:nvSpPr>
        <p:spPr bwMode="auto">
          <a:xfrm>
            <a:off x="3076721" y="5848804"/>
            <a:ext cx="103906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defTabSz="913965" fontAlgn="base">
              <a:spcBef>
                <a:spcPct val="0"/>
              </a:spcBef>
              <a:spcAft>
                <a:spcPct val="0"/>
              </a:spcAft>
              <a:buNone/>
            </a:pPr>
            <a:r>
              <a:rPr lang="fa-IR" altLang="en-US" sz="1429">
                <a:solidFill>
                  <a:srgbClr val="000000"/>
                </a:solidFill>
                <a:cs typeface="B Homa" panose="00000400000000000000" pitchFamily="2" charset="-78"/>
              </a:rPr>
              <a:t>شیر و خورشید</a:t>
            </a:r>
            <a:endParaRPr lang="en-US" altLang="en-US" sz="1429">
              <a:solidFill>
                <a:srgbClr val="000000"/>
              </a:solidFill>
              <a:cs typeface="B Homa" panose="00000400000000000000" pitchFamily="2" charset="-78"/>
            </a:endParaRPr>
          </a:p>
        </p:txBody>
      </p:sp>
      <p:sp>
        <p:nvSpPr>
          <p:cNvPr id="20" name="Rectangle 19"/>
          <p:cNvSpPr/>
          <p:nvPr/>
        </p:nvSpPr>
        <p:spPr>
          <a:xfrm>
            <a:off x="489857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1" name="Rectangle 20"/>
          <p:cNvSpPr/>
          <p:nvPr/>
        </p:nvSpPr>
        <p:spPr>
          <a:xfrm>
            <a:off x="5365024"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22" name="Rectangle 21"/>
          <p:cNvSpPr/>
          <p:nvPr/>
        </p:nvSpPr>
        <p:spPr>
          <a:xfrm>
            <a:off x="762000" y="-163286"/>
            <a:ext cx="8055429" cy="7293429"/>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11" name="Picture 8" descr="IMG_0420"/>
          <p:cNvPicPr>
            <a:picLocks noChangeAspect="1" noChangeArrowheads="1"/>
          </p:cNvPicPr>
          <p:nvPr/>
        </p:nvPicPr>
        <p:blipFill>
          <a:blip r:embed="rId3"/>
          <a:srcRect/>
          <a:stretch>
            <a:fillRect/>
          </a:stretch>
        </p:blipFill>
        <p:spPr bwMode="auto">
          <a:xfrm>
            <a:off x="5987143" y="4760232"/>
            <a:ext cx="2499179" cy="1875518"/>
          </a:xfrm>
          <a:prstGeom prst="rect">
            <a:avLst/>
          </a:prstGeom>
          <a:ln>
            <a:noFill/>
          </a:ln>
          <a:effectLst>
            <a:outerShdw blurRad="190500" algn="tl" rotWithShape="0">
              <a:srgbClr val="000000">
                <a:alpha val="70000"/>
              </a:srgbClr>
            </a:outerShdw>
          </a:effectLst>
        </p:spPr>
      </p:pic>
      <p:pic>
        <p:nvPicPr>
          <p:cNvPr id="12" name="Picture 10" descr="IMG_0752"/>
          <p:cNvPicPr>
            <a:picLocks noChangeAspect="1" noChangeArrowheads="1"/>
          </p:cNvPicPr>
          <p:nvPr/>
        </p:nvPicPr>
        <p:blipFill>
          <a:blip r:embed="rId4"/>
          <a:srcRect/>
          <a:stretch>
            <a:fillRect/>
          </a:stretch>
        </p:blipFill>
        <p:spPr bwMode="auto">
          <a:xfrm>
            <a:off x="489857" y="2583090"/>
            <a:ext cx="2528661" cy="1898196"/>
          </a:xfrm>
          <a:prstGeom prst="rect">
            <a:avLst/>
          </a:prstGeom>
          <a:ln>
            <a:noFill/>
          </a:ln>
          <a:effectLst>
            <a:outerShdw blurRad="190500" algn="tl" rotWithShape="0">
              <a:srgbClr val="000000">
                <a:alpha val="70000"/>
              </a:srgbClr>
            </a:outerShdw>
          </a:effectLst>
        </p:spPr>
      </p:pic>
      <p:pic>
        <p:nvPicPr>
          <p:cNvPr id="13" name="Picture 12" descr="IMG_0414"/>
          <p:cNvPicPr>
            <a:picLocks noChangeAspect="1" noChangeArrowheads="1"/>
          </p:cNvPicPr>
          <p:nvPr/>
        </p:nvPicPr>
        <p:blipFill>
          <a:blip r:embed="rId5"/>
          <a:srcRect/>
          <a:stretch>
            <a:fillRect/>
          </a:stretch>
        </p:blipFill>
        <p:spPr bwMode="auto">
          <a:xfrm>
            <a:off x="5987143" y="2528661"/>
            <a:ext cx="2503714" cy="1877786"/>
          </a:xfrm>
          <a:prstGeom prst="rect">
            <a:avLst/>
          </a:prstGeom>
          <a:ln>
            <a:noFill/>
          </a:ln>
          <a:effectLst>
            <a:outerShdw blurRad="190500" algn="tl" rotWithShape="0">
              <a:srgbClr val="000000">
                <a:alpha val="70000"/>
              </a:srgbClr>
            </a:outerShdw>
          </a:effectLst>
        </p:spPr>
      </p:pic>
      <p:pic>
        <p:nvPicPr>
          <p:cNvPr id="14" name="Picture 7" descr="IMG_0727"/>
          <p:cNvPicPr>
            <a:picLocks noChangeAspect="1" noChangeArrowheads="1"/>
          </p:cNvPicPr>
          <p:nvPr/>
        </p:nvPicPr>
        <p:blipFill>
          <a:blip r:embed="rId6"/>
          <a:srcRect/>
          <a:stretch>
            <a:fillRect/>
          </a:stretch>
        </p:blipFill>
        <p:spPr bwMode="auto">
          <a:xfrm>
            <a:off x="489857" y="4814661"/>
            <a:ext cx="2504849" cy="188005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8633961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4" name="Rectangle 3"/>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4098" name="TextBox 3"/>
          <p:cNvSpPr txBox="1">
            <a:spLocks noChangeArrowheads="1"/>
          </p:cNvSpPr>
          <p:nvPr/>
        </p:nvSpPr>
        <p:spPr bwMode="auto">
          <a:xfrm>
            <a:off x="598714" y="2668134"/>
            <a:ext cx="7620000" cy="2290627"/>
          </a:xfrm>
          <a:prstGeom prst="rect">
            <a:avLst/>
          </a:prstGeom>
          <a:noFill/>
          <a:ln w="9525">
            <a:noFill/>
            <a:miter lim="800000"/>
            <a:headEnd/>
            <a:tailEnd/>
          </a:ln>
        </p:spPr>
        <p:txBody>
          <a:bodyPr lIns="91440" tIns="45720" rIns="91440" bIns="45720">
            <a:spAutoFit/>
          </a:bodyPr>
          <a:lstStyle/>
          <a:p>
            <a:pPr algn="just" defTabSz="914418">
              <a:defRPr/>
            </a:pPr>
            <a:r>
              <a:rPr lang="fa-IR" sz="2286" b="1" dirty="0">
                <a:solidFill>
                  <a:prstClr val="black"/>
                </a:solidFill>
                <a:effectLst>
                  <a:outerShdw blurRad="38100" dist="38100" dir="2700000" algn="tl">
                    <a:srgbClr val="000000">
                      <a:alpha val="43137"/>
                    </a:srgbClr>
                  </a:outerShdw>
                </a:effectLst>
                <a:cs typeface="B Nazanin" pitchFamily="2" charset="-78"/>
              </a:rPr>
              <a:t>هدف کارشناسان معماری و شهر سازی برای حفظ بناهای تاریخی :</a:t>
            </a:r>
          </a:p>
          <a:p>
            <a:pPr algn="just" defTabSz="914418">
              <a:defRPr/>
            </a:pPr>
            <a:r>
              <a:rPr lang="fa-IR" sz="1714" b="1" dirty="0">
                <a:solidFill>
                  <a:prstClr val="black"/>
                </a:solidFill>
                <a:cs typeface="B Nazanin" pitchFamily="2" charset="-78"/>
              </a:rPr>
              <a:t>پایداری نسبی فضاهای شهری محافظت از سا ختمان به عنوان یادبودی از زمان به برقراری شرایط لازم به عنوان یک مکان کمک می کند, درحالیکه پیکره وشرایط فیزیکی یاری دهنده برای پیام زمان است و نیز بر انسجام حافظه اجتماعی می افزاید . و بتواند حس موجود مكان و تاكيد بر تداوم و پيوستگي آنان با گذشته را القا كند. کارشناسان معتقدند شهر از 2 عنصر تشکیل شده است : بافت کلی شهری ساختمانهایی که در خیابان و میدان ها واقع شده اندکه با گذشت زمان تغییر یافته اندودیگری بناهای یاد بود وبناهای عظیمی که حضورشان در شهر نمائی خاص می بخشد و خاطرات شهری را تثبیت میکند.</a:t>
            </a:r>
          </a:p>
        </p:txBody>
      </p:sp>
      <p:sp>
        <p:nvSpPr>
          <p:cNvPr id="5" name="Rectangle 4"/>
          <p:cNvSpPr/>
          <p:nvPr/>
        </p:nvSpPr>
        <p:spPr>
          <a:xfrm>
            <a:off x="489857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6" name="Rectangle 5"/>
          <p:cNvSpPr/>
          <p:nvPr/>
        </p:nvSpPr>
        <p:spPr>
          <a:xfrm>
            <a:off x="5365024"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grpSp>
        <p:nvGrpSpPr>
          <p:cNvPr id="22535" name="Group 7"/>
          <p:cNvGrpSpPr>
            <a:grpSpLocks/>
          </p:cNvGrpSpPr>
          <p:nvPr/>
        </p:nvGrpSpPr>
        <p:grpSpPr bwMode="auto">
          <a:xfrm>
            <a:off x="381000" y="1577296"/>
            <a:ext cx="9198429" cy="4355419"/>
            <a:chOff x="-1753394" y="2133600"/>
            <a:chExt cx="9601994" cy="4572794"/>
          </a:xfrm>
        </p:grpSpPr>
        <p:cxnSp>
          <p:nvCxnSpPr>
            <p:cNvPr id="9" name="Straight Connector 8"/>
            <p:cNvCxnSpPr/>
            <p:nvPr/>
          </p:nvCxnSpPr>
          <p:spPr>
            <a:xfrm rot="10800000">
              <a:off x="-1676455" y="2133600"/>
              <a:ext cx="762288" cy="1190"/>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4038604" y="4420000"/>
              <a:ext cx="4571604" cy="1184"/>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1752210" y="6629010"/>
              <a:ext cx="9600810" cy="76193"/>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 name="Rectangle 3"/>
          <p:cNvSpPr>
            <a:spLocks noChangeArrowheads="1"/>
          </p:cNvSpPr>
          <p:nvPr/>
        </p:nvSpPr>
        <p:spPr bwMode="auto">
          <a:xfrm>
            <a:off x="816429" y="911679"/>
            <a:ext cx="7837714" cy="2246641"/>
          </a:xfrm>
          <a:prstGeom prst="rect">
            <a:avLst/>
          </a:prstGeom>
          <a:noFill/>
          <a:ln w="9525">
            <a:noFill/>
            <a:miter lim="800000"/>
            <a:headEnd/>
            <a:tailEnd/>
          </a:ln>
        </p:spPr>
        <p:txBody>
          <a:bodyPr lIns="91440" tIns="45720" rIns="91440" bIns="45720">
            <a:spAutoFit/>
          </a:bodyPr>
          <a:lstStyle/>
          <a:p>
            <a:pPr algn="just" defTabSz="914418">
              <a:defRPr/>
            </a:pPr>
            <a:r>
              <a:rPr lang="fa-IR" sz="2000" b="1" dirty="0">
                <a:solidFill>
                  <a:prstClr val="black"/>
                </a:solidFill>
                <a:effectLst>
                  <a:outerShdw blurRad="38100" dist="38100" dir="2700000" algn="tl">
                    <a:srgbClr val="000000">
                      <a:alpha val="43137"/>
                    </a:srgbClr>
                  </a:outerShdw>
                </a:effectLst>
                <a:cs typeface="B Nazanin" pitchFamily="2" charset="-78"/>
              </a:rPr>
              <a:t>سیاست هاو راهکارهای محافظت از بناهای تاریخی شامل 3مرحله است:</a:t>
            </a:r>
          </a:p>
          <a:p>
            <a:pPr algn="just" defTabSz="914418">
              <a:defRPr/>
            </a:pPr>
            <a:r>
              <a:rPr lang="fa-IR" sz="1714" b="1" dirty="0">
                <a:solidFill>
                  <a:prstClr val="black"/>
                </a:solidFill>
                <a:cs typeface="B Nazanin" pitchFamily="2" charset="-78"/>
              </a:rPr>
              <a:t>1.محافظت از ساختمان های شخصی و مقبره یاد بود تاریخی وباستانی</a:t>
            </a:r>
          </a:p>
          <a:p>
            <a:pPr algn="just" defTabSz="914418">
              <a:defRPr/>
            </a:pPr>
            <a:r>
              <a:rPr lang="fa-IR" sz="1714" b="1" dirty="0">
                <a:solidFill>
                  <a:prstClr val="black"/>
                </a:solidFill>
                <a:cs typeface="B Nazanin" pitchFamily="2" charset="-78"/>
              </a:rPr>
              <a:t>2. محافظت ازچشم اندازها و فضاهای قدیمی بوجود امده توسط ساختمان ها,که این راه حلی برای ویرانی اشکار فرهنگی,اجتماعی پیکره ساختمان ها در مقابل توسعه و تحول شهری و جاده سازی</a:t>
            </a:r>
          </a:p>
          <a:p>
            <a:pPr algn="just" defTabSz="914418">
              <a:defRPr/>
            </a:pPr>
            <a:r>
              <a:rPr lang="fa-IR" sz="1714" b="1" dirty="0">
                <a:solidFill>
                  <a:prstClr val="black"/>
                </a:solidFill>
                <a:cs typeface="B Nazanin" pitchFamily="2" charset="-78"/>
              </a:rPr>
              <a:t>3.حفظ وتجدید حیات و توسعه سیاست های محلی درباره استفاده مفیدوفعالانه درباره ساختمان های تاریخی</a:t>
            </a:r>
          </a:p>
          <a:p>
            <a:pPr algn="just" defTabSz="914418">
              <a:defRPr/>
            </a:pPr>
            <a:endParaRPr lang="fa-IR" sz="1714" b="1" dirty="0">
              <a:solidFill>
                <a:prstClr val="black"/>
              </a:solidFill>
              <a:cs typeface="B Nazanin" pitchFamily="2" charset="-78"/>
            </a:endParaRPr>
          </a:p>
          <a:p>
            <a:pPr algn="just" defTabSz="914418">
              <a:defRPr/>
            </a:pPr>
            <a:endParaRPr lang="fa-IR" sz="1714" b="1" dirty="0">
              <a:solidFill>
                <a:prstClr val="black"/>
              </a:solidFill>
              <a:cs typeface="B Nazanin" pitchFamily="2" charset="-78"/>
            </a:endParaRPr>
          </a:p>
        </p:txBody>
      </p:sp>
    </p:spTree>
    <p:extLst>
      <p:ext uri="{BB962C8B-B14F-4D97-AF65-F5344CB8AC3E}">
        <p14:creationId xmlns:p14="http://schemas.microsoft.com/office/powerpoint/2010/main" val="197712513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2" name="Rectangle 11"/>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4" name="Rectangle 3"/>
          <p:cNvSpPr/>
          <p:nvPr/>
        </p:nvSpPr>
        <p:spPr>
          <a:xfrm>
            <a:off x="653143" y="1251858"/>
            <a:ext cx="8218714" cy="1158522"/>
          </a:xfrm>
          <a:prstGeom prst="rect">
            <a:avLst/>
          </a:prstGeom>
        </p:spPr>
        <p:txBody>
          <a:bodyPr lIns="91440" tIns="45720" rIns="91440" bIns="45720">
            <a:spAutoFit/>
          </a:bodyPr>
          <a:lstStyle/>
          <a:p>
            <a:pPr algn="just" defTabSz="914418">
              <a:defRPr/>
            </a:pPr>
            <a:r>
              <a:rPr lang="fa-IR" sz="1714" b="1" dirty="0">
                <a:solidFill>
                  <a:prstClr val="black"/>
                </a:solidFill>
                <a:cs typeface="B Nazanin" pitchFamily="2" charset="-78"/>
              </a:rPr>
              <a:t>این فصل درباره بعد زمان در طراحی شهری است. علی رغم اینکه گاهی اوقات طراحی شهری سه بعدی در نظر گرفته میشود، ولی طراحی شهری یک مقوله چهار بعدی است که بعد چهارم آن </a:t>
            </a:r>
            <a:r>
              <a:rPr lang="fa-IR" sz="1786" b="1" u="sng" dirty="0">
                <a:solidFill>
                  <a:srgbClr val="FF0000"/>
                </a:solidFill>
                <a:effectLst>
                  <a:outerShdw blurRad="38100" dist="38100" dir="2700000" algn="tl">
                    <a:srgbClr val="000000">
                      <a:alpha val="43137"/>
                    </a:srgbClr>
                  </a:outerShdw>
                </a:effectLst>
                <a:cs typeface="B Nazanin" pitchFamily="2" charset="-78"/>
              </a:rPr>
              <a:t>زمان</a:t>
            </a:r>
            <a:r>
              <a:rPr lang="fa-IR" sz="1714" b="1" dirty="0">
                <a:solidFill>
                  <a:prstClr val="black"/>
                </a:solidFill>
                <a:cs typeface="B Nazanin" pitchFamily="2" charset="-78"/>
              </a:rPr>
              <a:t> است.</a:t>
            </a:r>
          </a:p>
          <a:p>
            <a:pPr algn="just" defTabSz="914418">
              <a:defRPr/>
            </a:pPr>
            <a:endParaRPr lang="fa-IR" sz="1714" b="1" dirty="0">
              <a:solidFill>
                <a:prstClr val="black"/>
              </a:solidFill>
              <a:cs typeface="B Nazanin" pitchFamily="2" charset="-78"/>
            </a:endParaRPr>
          </a:p>
          <a:p>
            <a:pPr algn="just" defTabSz="914418">
              <a:defRPr/>
            </a:pPr>
            <a:r>
              <a:rPr lang="fa-IR" sz="1714" b="1" dirty="0">
                <a:solidFill>
                  <a:prstClr val="black"/>
                </a:solidFill>
                <a:cs typeface="B Nazanin" pitchFamily="2" charset="-78"/>
              </a:rPr>
              <a:t>کوین لینچ معتقد است که زمان در محیط های شهری به دو طریق درک میشود: </a:t>
            </a:r>
          </a:p>
        </p:txBody>
      </p:sp>
      <p:grpSp>
        <p:nvGrpSpPr>
          <p:cNvPr id="4101" name="Group 7"/>
          <p:cNvGrpSpPr>
            <a:grpSpLocks/>
          </p:cNvGrpSpPr>
          <p:nvPr/>
        </p:nvGrpSpPr>
        <p:grpSpPr bwMode="auto">
          <a:xfrm>
            <a:off x="-489857" y="1197429"/>
            <a:ext cx="6966857" cy="4898571"/>
            <a:chOff x="1066800" y="1676400"/>
            <a:chExt cx="11734800" cy="7467600"/>
          </a:xfrm>
        </p:grpSpPr>
        <p:graphicFrame>
          <p:nvGraphicFramePr>
            <p:cNvPr id="6" name="Diagram 5"/>
            <p:cNvGraphicFramePr/>
            <p:nvPr/>
          </p:nvGraphicFramePr>
          <p:xfrm>
            <a:off x="1066800" y="1676400"/>
            <a:ext cx="11734800" cy="746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08" name="Rectangle 6"/>
            <p:cNvSpPr>
              <a:spLocks noChangeArrowheads="1"/>
            </p:cNvSpPr>
            <p:nvPr/>
          </p:nvSpPr>
          <p:spPr bwMode="auto">
            <a:xfrm>
              <a:off x="3087012" y="5181600"/>
              <a:ext cx="1960783" cy="54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l" defTabSz="913965" rtl="0" fontAlgn="base">
                <a:spcBef>
                  <a:spcPct val="0"/>
                </a:spcBef>
                <a:spcAft>
                  <a:spcPct val="0"/>
                </a:spcAft>
                <a:buNone/>
              </a:pPr>
              <a:r>
                <a:rPr lang="fa-IR" altLang="en-US" sz="1714">
                  <a:solidFill>
                    <a:prstClr val="black"/>
                  </a:solidFill>
                  <a:cs typeface="B Koodak" panose="00000700000000000000" pitchFamily="2" charset="-78"/>
                </a:rPr>
                <a:t>تکرار موزون </a:t>
              </a:r>
            </a:p>
          </p:txBody>
        </p:sp>
      </p:grpSp>
      <p:sp>
        <p:nvSpPr>
          <p:cNvPr id="4102" name="Rectangle 4"/>
          <p:cNvSpPr>
            <a:spLocks noChangeArrowheads="1"/>
          </p:cNvSpPr>
          <p:nvPr/>
        </p:nvSpPr>
        <p:spPr bwMode="auto">
          <a:xfrm>
            <a:off x="4517572" y="2652260"/>
            <a:ext cx="4898571" cy="3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l" defTabSz="913965" rtl="0" fontAlgn="base">
              <a:spcBef>
                <a:spcPct val="0"/>
              </a:spcBef>
              <a:spcAft>
                <a:spcPct val="0"/>
              </a:spcAft>
              <a:buNone/>
            </a:pPr>
            <a:r>
              <a:rPr lang="fa-IR" altLang="en-US" sz="1786">
                <a:solidFill>
                  <a:prstClr val="black"/>
                </a:solidFill>
              </a:rPr>
              <a:t> </a:t>
            </a:r>
            <a:r>
              <a:rPr lang="en-US" altLang="en-US" sz="1786">
                <a:solidFill>
                  <a:prstClr val="black"/>
                </a:solidFill>
                <a:cs typeface="Arial" panose="020B0604020202020204" pitchFamily="34" charset="0"/>
              </a:rPr>
              <a:t> rhythmic repetition </a:t>
            </a:r>
            <a:r>
              <a:rPr lang="fa-IR" altLang="en-US" sz="1786">
                <a:solidFill>
                  <a:prstClr val="black"/>
                </a:solidFill>
              </a:rPr>
              <a:t> </a:t>
            </a:r>
            <a:r>
              <a:rPr lang="fa-IR" altLang="en-US" sz="1786" b="1">
                <a:solidFill>
                  <a:prstClr val="black"/>
                </a:solidFill>
                <a:cs typeface="B Nazanin" panose="00000400000000000000" pitchFamily="2" charset="-78"/>
              </a:rPr>
              <a:t>1</a:t>
            </a:r>
            <a:r>
              <a:rPr lang="fa-IR" altLang="en-US" sz="1786">
                <a:solidFill>
                  <a:prstClr val="black"/>
                </a:solidFill>
              </a:rPr>
              <a:t>. </a:t>
            </a:r>
            <a:r>
              <a:rPr lang="fa-IR" altLang="en-US" sz="1786" b="1">
                <a:solidFill>
                  <a:prstClr val="black"/>
                </a:solidFill>
                <a:cs typeface="B Nazanin" panose="00000400000000000000" pitchFamily="2" charset="-78"/>
              </a:rPr>
              <a:t>تکرار موزون ( دارای آهنگ)</a:t>
            </a:r>
            <a:r>
              <a:rPr lang="en-US" altLang="en-US" sz="1786">
                <a:solidFill>
                  <a:prstClr val="black"/>
                </a:solidFill>
                <a:cs typeface="Arial" panose="020B0604020202020204" pitchFamily="34" charset="0"/>
              </a:rPr>
              <a:t> </a:t>
            </a:r>
            <a:endParaRPr lang="fa-IR" altLang="en-US" sz="1786">
              <a:solidFill>
                <a:prstClr val="black"/>
              </a:solidFill>
            </a:endParaRPr>
          </a:p>
        </p:txBody>
      </p:sp>
      <p:sp>
        <p:nvSpPr>
          <p:cNvPr id="4103" name="Rectangle 8"/>
          <p:cNvSpPr>
            <a:spLocks noChangeArrowheads="1"/>
          </p:cNvSpPr>
          <p:nvPr/>
        </p:nvSpPr>
        <p:spPr bwMode="auto">
          <a:xfrm>
            <a:off x="5116286" y="3255509"/>
            <a:ext cx="3810000" cy="1125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defTabSz="913965" fontAlgn="base">
              <a:spcBef>
                <a:spcPct val="0"/>
              </a:spcBef>
              <a:spcAft>
                <a:spcPct val="0"/>
              </a:spcAft>
              <a:buNone/>
            </a:pPr>
            <a:r>
              <a:rPr lang="fa-IR" altLang="en-US" sz="1786" b="1">
                <a:solidFill>
                  <a:prstClr val="black"/>
                </a:solidFill>
                <a:cs typeface="B Nazanin" panose="00000400000000000000" pitchFamily="2" charset="-78"/>
              </a:rPr>
              <a:t>2. تغییرات برگشت ناپذیر و پیش رو:</a:t>
            </a:r>
            <a:r>
              <a:rPr lang="fa-IR" altLang="en-US" sz="1786">
                <a:solidFill>
                  <a:prstClr val="black"/>
                </a:solidFill>
              </a:rPr>
              <a:t> </a:t>
            </a:r>
            <a:r>
              <a:rPr lang="en-US" altLang="en-US" sz="1786">
                <a:solidFill>
                  <a:prstClr val="black"/>
                </a:solidFill>
                <a:cs typeface="Arial" panose="020B0604020202020204" pitchFamily="34" charset="0"/>
              </a:rPr>
              <a:t>progressive &amp; irreversible change </a:t>
            </a:r>
            <a:r>
              <a:rPr lang="fa-IR" altLang="en-US" sz="1786">
                <a:solidFill>
                  <a:prstClr val="black"/>
                </a:solidFill>
              </a:rPr>
              <a:t> </a:t>
            </a:r>
          </a:p>
          <a:p>
            <a:pPr defTabSz="913965" fontAlgn="base">
              <a:spcBef>
                <a:spcPct val="0"/>
              </a:spcBef>
              <a:spcAft>
                <a:spcPct val="0"/>
              </a:spcAft>
              <a:buNone/>
            </a:pPr>
            <a:r>
              <a:rPr lang="fa-IR" altLang="en-US" sz="1571" b="1">
                <a:solidFill>
                  <a:prstClr val="black"/>
                </a:solidFill>
                <a:cs typeface="B Nazanin" panose="00000400000000000000" pitchFamily="2" charset="-78"/>
              </a:rPr>
              <a:t>مثل رشد و تباهی؛ غیر قابل بازگشت ولی قابل اصلاح.  آینده و گذشته، رشد انسان و ...</a:t>
            </a:r>
          </a:p>
        </p:txBody>
      </p:sp>
      <p:cxnSp>
        <p:nvCxnSpPr>
          <p:cNvPr id="13" name="Straight Connector 12"/>
          <p:cNvCxnSpPr/>
          <p:nvPr/>
        </p:nvCxnSpPr>
        <p:spPr>
          <a:xfrm rot="10800000">
            <a:off x="1666875" y="978581"/>
            <a:ext cx="7620000" cy="1134"/>
          </a:xfrm>
          <a:prstGeom prst="line">
            <a:avLst/>
          </a:prstGeom>
          <a:ln w="38100"/>
        </p:spPr>
        <p:style>
          <a:lnRef idx="2">
            <a:schemeClr val="accent2"/>
          </a:lnRef>
          <a:fillRef idx="0">
            <a:schemeClr val="accent2"/>
          </a:fillRef>
          <a:effectRef idx="1">
            <a:schemeClr val="accent2"/>
          </a:effectRef>
          <a:fontRef idx="minor">
            <a:schemeClr val="tx1"/>
          </a:fontRef>
        </p:style>
      </p:cxnSp>
      <p:cxnSp>
        <p:nvCxnSpPr>
          <p:cNvPr id="15" name="Straight Connector 14"/>
          <p:cNvCxnSpPr/>
          <p:nvPr/>
        </p:nvCxnSpPr>
        <p:spPr>
          <a:xfrm>
            <a:off x="0" y="6477000"/>
            <a:ext cx="7565571" cy="1134"/>
          </a:xfrm>
          <a:prstGeom prst="line">
            <a:avLst/>
          </a:prstGeom>
          <a:ln w="38100"/>
        </p:spPr>
        <p:style>
          <a:lnRef idx="2">
            <a:schemeClr val="accent2"/>
          </a:lnRef>
          <a:fillRef idx="0">
            <a:schemeClr val="accent2"/>
          </a:fillRef>
          <a:effectRef idx="1">
            <a:schemeClr val="accent2"/>
          </a:effectRef>
          <a:fontRef idx="minor">
            <a:schemeClr val="tx1"/>
          </a:fontRef>
        </p:style>
      </p:cxnSp>
      <p:sp>
        <p:nvSpPr>
          <p:cNvPr id="14" name="Rectangle 13"/>
          <p:cNvSpPr/>
          <p:nvPr/>
        </p:nvSpPr>
        <p:spPr>
          <a:xfrm>
            <a:off x="6045798" y="156907"/>
            <a:ext cx="2957862" cy="685893"/>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sysClr val="windowText" lastClr="000000"/>
                </a:solidFill>
                <a:effectLst>
                  <a:reflection blurRad="6350" stA="50000" endA="300" endPos="50000" dist="29997" dir="5400000" sy="-100000" algn="bl" rotWithShape="0"/>
                </a:effectLst>
                <a:cs typeface="B Jadid" pitchFamily="2" charset="-78"/>
              </a:rPr>
              <a:t>زمـــــــــان</a:t>
            </a:r>
            <a:endParaRPr lang="en-US" sz="3857" b="1" cap="all" dirty="0">
              <a:ln w="0"/>
              <a:solidFill>
                <a:sysClr val="windowText" lastClr="000000"/>
              </a:solidFill>
              <a:effectLst>
                <a:reflection blurRad="6350" stA="50000" endA="300" endPos="50000" dist="29997" dir="5400000" sy="-100000" algn="bl" rotWithShape="0"/>
              </a:effectLst>
              <a:cs typeface="B Jadid" pitchFamily="2" charset="-78"/>
            </a:endParaRPr>
          </a:p>
        </p:txBody>
      </p:sp>
    </p:spTree>
    <p:extLst>
      <p:ext uri="{BB962C8B-B14F-4D97-AF65-F5344CB8AC3E}">
        <p14:creationId xmlns:p14="http://schemas.microsoft.com/office/powerpoint/2010/main" val="347228242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7" name="Rectangle 6"/>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3" name="Picture 6" descr="IMG_0736"/>
          <p:cNvPicPr>
            <a:picLocks noChangeAspect="1" noChangeArrowheads="1"/>
          </p:cNvPicPr>
          <p:nvPr/>
        </p:nvPicPr>
        <p:blipFill>
          <a:blip r:embed="rId3"/>
          <a:stretch>
            <a:fillRect/>
          </a:stretch>
        </p:blipFill>
        <p:spPr bwMode="auto">
          <a:xfrm>
            <a:off x="1469572" y="3810000"/>
            <a:ext cx="2764518" cy="2073956"/>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5365024"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0" name="Rectangle 9"/>
          <p:cNvSpPr/>
          <p:nvPr/>
        </p:nvSpPr>
        <p:spPr>
          <a:xfrm>
            <a:off x="-435429" y="925286"/>
            <a:ext cx="10178143" cy="5769429"/>
          </a:xfrm>
          <a:prstGeom prst="rect">
            <a:avLst/>
          </a:prstGeom>
          <a:noFill/>
          <a:ln w="38100">
            <a:solidFill>
              <a:schemeClr val="tx1">
                <a:lumMod val="95000"/>
                <a:lumOff val="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8" name="Rectangle 7"/>
          <p:cNvSpPr/>
          <p:nvPr/>
        </p:nvSpPr>
        <p:spPr>
          <a:xfrm>
            <a:off x="489857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4" name="TextBox 3"/>
          <p:cNvSpPr txBox="1"/>
          <p:nvPr/>
        </p:nvSpPr>
        <p:spPr>
          <a:xfrm>
            <a:off x="4057659" y="3102429"/>
            <a:ext cx="2239717"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defTabSz="914418" rtl="0">
              <a:defRPr/>
            </a:pPr>
            <a:r>
              <a:rPr lang="fa-IR" sz="2000" dirty="0">
                <a:solidFill>
                  <a:prstClr val="black"/>
                </a:solidFill>
                <a:cs typeface="B Homa" pitchFamily="2" charset="-78"/>
              </a:rPr>
              <a:t>گنبد سبز در قدیم و حال</a:t>
            </a:r>
            <a:endParaRPr lang="en-US" sz="2000" dirty="0">
              <a:solidFill>
                <a:prstClr val="black"/>
              </a:solidFill>
              <a:cs typeface="B Homa" pitchFamily="2" charset="-78"/>
            </a:endParaRPr>
          </a:p>
        </p:txBody>
      </p:sp>
      <p:sp>
        <p:nvSpPr>
          <p:cNvPr id="23561" name="Rectangle 1"/>
          <p:cNvSpPr>
            <a:spLocks noChangeArrowheads="1"/>
          </p:cNvSpPr>
          <p:nvPr/>
        </p:nvSpPr>
        <p:spPr bwMode="auto">
          <a:xfrm>
            <a:off x="1360714" y="1728695"/>
            <a:ext cx="7511143" cy="114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ctr" fontAlgn="base">
              <a:spcBef>
                <a:spcPct val="0"/>
              </a:spcBef>
              <a:spcAft>
                <a:spcPct val="0"/>
              </a:spcAft>
              <a:buFontTx/>
              <a:buNone/>
            </a:pPr>
            <a:r>
              <a:rPr lang="fa-IR" altLang="en-US" sz="1714" b="1">
                <a:solidFill>
                  <a:prstClr val="black"/>
                </a:solidFill>
                <a:ea typeface="Calibri" panose="020F0502020204030204" pitchFamily="34" charset="0"/>
                <a:cs typeface="B Nazanin" panose="00000400000000000000" pitchFamily="2" charset="-78"/>
              </a:rPr>
              <a:t>در حالی که الگوهای خیابانی و محیطی در مدت طولانی حفظ شده اند،  ساختمان ها و به ویژه کاربرد زمین ها کمتر مورد توجه بوده است. با این حال در بسیاری از نقاط، ساختمان ها برای چندین صد سال عمر کرده اند که به احیای حس زمانی آن مکان ها یاری می رساند. هر چند استفاده از آنها تغییر یافته شکل و نمای خارجی همچنان پابرجاست.</a:t>
            </a:r>
            <a:endParaRPr lang="fa-IR" altLang="en-US" sz="1714" b="1">
              <a:solidFill>
                <a:prstClr val="black"/>
              </a:solidFill>
              <a:latin typeface="Arial" panose="020B0604020202020204" pitchFamily="34" charset="0"/>
              <a:ea typeface="Calibri" panose="020F0502020204030204" pitchFamily="34" charset="0"/>
              <a:cs typeface="B Nazanin" panose="00000400000000000000" pitchFamily="2" charset="-78"/>
            </a:endParaRPr>
          </a:p>
        </p:txBody>
      </p:sp>
      <p:pic>
        <p:nvPicPr>
          <p:cNvPr id="11" name="Picture 2" descr="gonbad"/>
          <p:cNvPicPr>
            <a:picLocks noChangeAspect="1" noChangeArrowheads="1"/>
          </p:cNvPicPr>
          <p:nvPr/>
        </p:nvPicPr>
        <p:blipFill>
          <a:blip r:embed="rId4">
            <a:lum bright="12000"/>
          </a:blip>
          <a:srcRect/>
          <a:stretch>
            <a:fillRect/>
          </a:stretch>
        </p:blipFill>
        <p:spPr bwMode="auto">
          <a:xfrm>
            <a:off x="5388429" y="3864428"/>
            <a:ext cx="2577420" cy="19594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2216468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0" name="Rectangle 9"/>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4580" name="Rectangle 4"/>
          <p:cNvSpPr>
            <a:spLocks noChangeArrowheads="1"/>
          </p:cNvSpPr>
          <p:nvPr/>
        </p:nvSpPr>
        <p:spPr bwMode="auto">
          <a:xfrm>
            <a:off x="3429000" y="3758130"/>
            <a:ext cx="5279571" cy="6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Low" fontAlgn="base">
              <a:spcBef>
                <a:spcPct val="0"/>
              </a:spcBef>
              <a:spcAft>
                <a:spcPct val="0"/>
              </a:spcAft>
              <a:buFontTx/>
              <a:buChar char="•"/>
            </a:pPr>
            <a:r>
              <a:rPr lang="fa-IR" altLang="en-US" sz="2000">
                <a:solidFill>
                  <a:srgbClr val="C00000"/>
                </a:solidFill>
                <a:ea typeface="Calibri" panose="020F0502020204030204" pitchFamily="34" charset="0"/>
                <a:cs typeface="B Homa" panose="00000400000000000000" pitchFamily="2" charset="-78"/>
              </a:rPr>
              <a:t>ساختار  </a:t>
            </a:r>
            <a:r>
              <a:rPr lang="en-US" altLang="en-US" sz="2000">
                <a:solidFill>
                  <a:srgbClr val="C00000"/>
                </a:solidFill>
                <a:ea typeface="Calibri" panose="020F0502020204030204" pitchFamily="34" charset="0"/>
                <a:cs typeface="B Homa" panose="00000400000000000000" pitchFamily="2" charset="-78"/>
              </a:rPr>
              <a:t> structure</a:t>
            </a:r>
            <a:r>
              <a:rPr lang="fa-IR" altLang="en-US" sz="2000">
                <a:solidFill>
                  <a:srgbClr val="C00000"/>
                </a:solidFill>
                <a:ea typeface="Calibri" panose="020F0502020204030204" pitchFamily="34" charset="0"/>
                <a:cs typeface="B Homa" panose="00000400000000000000" pitchFamily="2" charset="-78"/>
              </a:rPr>
              <a:t>: </a:t>
            </a:r>
            <a:r>
              <a:rPr lang="fa-IR" altLang="en-US" sz="1714" b="1">
                <a:solidFill>
                  <a:prstClr val="black"/>
                </a:solidFill>
                <a:ea typeface="Calibri" panose="020F0502020204030204" pitchFamily="34" charset="0"/>
                <a:cs typeface="B Nazanin" panose="00000400000000000000" pitchFamily="2" charset="-78"/>
              </a:rPr>
              <a:t>عوامل پایه ای و اساسی که حیاتشان از سی تا سیصد سال یا بیشتر رده بندی می شود.</a:t>
            </a:r>
          </a:p>
        </p:txBody>
      </p:sp>
      <p:sp>
        <p:nvSpPr>
          <p:cNvPr id="12" name="Rectangle 11"/>
          <p:cNvSpPr/>
          <p:nvPr/>
        </p:nvSpPr>
        <p:spPr>
          <a:xfrm>
            <a:off x="489857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3" name="Rectangle 12"/>
          <p:cNvSpPr/>
          <p:nvPr/>
        </p:nvSpPr>
        <p:spPr>
          <a:xfrm>
            <a:off x="5365024"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24583" name="Rectangle 14"/>
          <p:cNvSpPr>
            <a:spLocks noChangeArrowheads="1"/>
          </p:cNvSpPr>
          <p:nvPr/>
        </p:nvSpPr>
        <p:spPr bwMode="auto">
          <a:xfrm>
            <a:off x="3374571" y="1782536"/>
            <a:ext cx="53884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Low" eaLnBrk="0" fontAlgn="base" hangingPunct="0">
              <a:spcBef>
                <a:spcPct val="0"/>
              </a:spcBef>
              <a:spcAft>
                <a:spcPct val="0"/>
              </a:spcAft>
              <a:buFontTx/>
              <a:buChar char="•"/>
            </a:pPr>
            <a:r>
              <a:rPr lang="fa-IR" altLang="en-US" sz="2000">
                <a:solidFill>
                  <a:srgbClr val="C00000"/>
                </a:solidFill>
                <a:ea typeface="Calibri" panose="020F0502020204030204" pitchFamily="34" charset="0"/>
                <a:cs typeface="B Homa" panose="00000400000000000000" pitchFamily="2" charset="-78"/>
              </a:rPr>
              <a:t>محیط</a:t>
            </a:r>
            <a:r>
              <a:rPr lang="en-US" altLang="en-US" sz="2286">
                <a:solidFill>
                  <a:srgbClr val="C00000"/>
                </a:solidFill>
                <a:ea typeface="Calibri" panose="020F0502020204030204" pitchFamily="34" charset="0"/>
                <a:cs typeface="B Homa" panose="00000400000000000000" pitchFamily="2" charset="-78"/>
              </a:rPr>
              <a:t>site </a:t>
            </a:r>
            <a:r>
              <a:rPr lang="fa-IR" altLang="en-US" sz="2000" b="1">
                <a:solidFill>
                  <a:prstClr val="black"/>
                </a:solidFill>
                <a:ea typeface="Calibri" panose="020F0502020204030204" pitchFamily="34" charset="0"/>
                <a:cs typeface="B Nazanin" panose="00000400000000000000" pitchFamily="2" charset="-78"/>
              </a:rPr>
              <a:t>: </a:t>
            </a:r>
            <a:r>
              <a:rPr lang="fa-IR" altLang="en-US" sz="1714" b="1">
                <a:solidFill>
                  <a:prstClr val="black"/>
                </a:solidFill>
                <a:ea typeface="Calibri" panose="020F0502020204030204" pitchFamily="34" charset="0"/>
                <a:cs typeface="B Nazanin" panose="00000400000000000000" pitchFamily="2" charset="-78"/>
              </a:rPr>
              <a:t>از نظر قانونی محدوده و بافت هایی که طول عمر بیشتری از نسل ساختمان ها دارند.</a:t>
            </a:r>
          </a:p>
        </p:txBody>
      </p:sp>
      <p:sp>
        <p:nvSpPr>
          <p:cNvPr id="24584" name="Rectangle 1"/>
          <p:cNvSpPr>
            <a:spLocks noChangeArrowheads="1"/>
          </p:cNvSpPr>
          <p:nvPr/>
        </p:nvSpPr>
        <p:spPr bwMode="auto">
          <a:xfrm>
            <a:off x="3374572" y="5157398"/>
            <a:ext cx="5279571" cy="6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Low" fontAlgn="base">
              <a:spcBef>
                <a:spcPct val="0"/>
              </a:spcBef>
              <a:spcAft>
                <a:spcPct val="0"/>
              </a:spcAft>
              <a:buFontTx/>
              <a:buChar char="•"/>
            </a:pPr>
            <a:r>
              <a:rPr lang="fa-IR" altLang="en-US" sz="2000">
                <a:solidFill>
                  <a:srgbClr val="C00000"/>
                </a:solidFill>
                <a:ea typeface="Calibri" panose="020F0502020204030204" pitchFamily="34" charset="0"/>
                <a:cs typeface="B Homa" panose="00000400000000000000" pitchFamily="2" charset="-78"/>
              </a:rPr>
              <a:t>دیواره بیرونی </a:t>
            </a:r>
            <a:r>
              <a:rPr lang="en-US" altLang="en-US" sz="2000">
                <a:solidFill>
                  <a:srgbClr val="C00000"/>
                </a:solidFill>
                <a:ea typeface="Calibri" panose="020F0502020204030204" pitchFamily="34" charset="0"/>
                <a:cs typeface="B Homa" panose="00000400000000000000" pitchFamily="2" charset="-78"/>
              </a:rPr>
              <a:t> skin</a:t>
            </a:r>
            <a:r>
              <a:rPr lang="fa-IR" altLang="en-US" sz="1714" b="1">
                <a:solidFill>
                  <a:prstClr val="black"/>
                </a:solidFill>
                <a:ea typeface="Calibri" panose="020F0502020204030204" pitchFamily="34" charset="0"/>
                <a:cs typeface="B Nazanin" panose="00000400000000000000" pitchFamily="2" charset="-78"/>
              </a:rPr>
              <a:t>: سطوح خارجی که به طریقه نوین حفظ ویا تعمیر شده اند و می توانند هر 20 سال تغییر کنند.</a:t>
            </a:r>
          </a:p>
        </p:txBody>
      </p:sp>
      <p:sp>
        <p:nvSpPr>
          <p:cNvPr id="17" name="Rectangle 16"/>
          <p:cNvSpPr/>
          <p:nvPr/>
        </p:nvSpPr>
        <p:spPr>
          <a:xfrm>
            <a:off x="762000" y="-163286"/>
            <a:ext cx="8055429" cy="7293429"/>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grpSp>
        <p:nvGrpSpPr>
          <p:cNvPr id="24586" name="Group 13"/>
          <p:cNvGrpSpPr>
            <a:grpSpLocks/>
          </p:cNvGrpSpPr>
          <p:nvPr/>
        </p:nvGrpSpPr>
        <p:grpSpPr bwMode="auto">
          <a:xfrm>
            <a:off x="381000" y="2274661"/>
            <a:ext cx="2449286" cy="1426482"/>
            <a:chOff x="1676400" y="2514600"/>
            <a:chExt cx="4191000" cy="2819400"/>
          </a:xfrm>
        </p:grpSpPr>
        <p:pic>
          <p:nvPicPr>
            <p:cNvPr id="11" name="Picture 2" descr="M:\May 18 2008 (E)\ax shahrdari mashad\Picture 087.jpg"/>
            <p:cNvPicPr>
              <a:picLocks noChangeAspect="1" noChangeArrowheads="1"/>
            </p:cNvPicPr>
            <p:nvPr/>
          </p:nvPicPr>
          <p:blipFill>
            <a:blip r:embed="rId3" cstate="print"/>
            <a:srcRect l="5128" t="5128" r="4274"/>
            <a:stretch>
              <a:fillRect/>
            </a:stretch>
          </p:blipFill>
          <p:spPr bwMode="auto">
            <a:xfrm>
              <a:off x="1828800" y="2514600"/>
              <a:ext cx="4038600" cy="2819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Oval 3"/>
            <p:cNvSpPr/>
            <p:nvPr/>
          </p:nvSpPr>
          <p:spPr>
            <a:xfrm>
              <a:off x="1676400" y="3258671"/>
              <a:ext cx="4037719" cy="1929654"/>
            </a:xfrm>
            <a:prstGeom prst="ellipse">
              <a:avLst/>
            </a:prstGeom>
            <a:solidFill>
              <a:srgbClr val="FFFF00">
                <a:alpha val="25000"/>
              </a:srgbClr>
            </a:solid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grpSp>
      <p:pic>
        <p:nvPicPr>
          <p:cNvPr id="33797" name="Picture 5" descr="C:\Documents and Settings\user\My Documents\My Pictures\untitled.JPG"/>
          <p:cNvPicPr>
            <a:picLocks noChangeAspect="1" noChangeArrowheads="1"/>
          </p:cNvPicPr>
          <p:nvPr/>
        </p:nvPicPr>
        <p:blipFill>
          <a:blip r:embed="rId4"/>
          <a:srcRect l="30469" t="20833" r="17969" b="18750"/>
          <a:stretch>
            <a:fillRect/>
          </a:stretch>
        </p:blipFill>
        <p:spPr bwMode="auto">
          <a:xfrm>
            <a:off x="1034143" y="4087530"/>
            <a:ext cx="1913885" cy="16818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588" name="Rectangle 2"/>
          <p:cNvSpPr>
            <a:spLocks noChangeArrowheads="1"/>
          </p:cNvSpPr>
          <p:nvPr/>
        </p:nvSpPr>
        <p:spPr bwMode="auto">
          <a:xfrm>
            <a:off x="489857" y="688617"/>
            <a:ext cx="8273143" cy="123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Low" fontAlgn="base">
              <a:spcBef>
                <a:spcPct val="0"/>
              </a:spcBef>
              <a:spcAft>
                <a:spcPct val="0"/>
              </a:spcAft>
              <a:buFontTx/>
              <a:buNone/>
            </a:pPr>
            <a:r>
              <a:rPr lang="fa-IR" altLang="en-US" sz="1714" b="1">
                <a:solidFill>
                  <a:prstClr val="black"/>
                </a:solidFill>
                <a:ea typeface="Calibri" panose="020F0502020204030204" pitchFamily="34" charset="0"/>
                <a:cs typeface="B Nazanin" panose="00000400000000000000" pitchFamily="2" charset="-78"/>
              </a:rPr>
              <a:t>نوع ساختار ساختمان بر حیات آن موثر است. سرویس دهی لوله کشی، کابل کشی، آسانسور، تصفیه کننده هوا و ... هر پانزده سال تعویض می شود. چشم انداز در هر 5 تا 7 سال تغییر می کند، در حالیکه محیط ها، در طول هفته یا ماه ها دستخوش تغییرات می گردند. پراند این نظریه را در جهت خلق مجموعه هایی تشکیل شده از شش نظام بسط می دهد:</a:t>
            </a:r>
          </a:p>
          <a:p>
            <a:pPr algn="justLow" fontAlgn="base">
              <a:spcBef>
                <a:spcPct val="0"/>
              </a:spcBef>
              <a:spcAft>
                <a:spcPct val="0"/>
              </a:spcAft>
              <a:buFontTx/>
              <a:buNone/>
            </a:pPr>
            <a:endParaRPr lang="en-US" altLang="en-US" sz="571" b="1">
              <a:solidFill>
                <a:prstClr val="black"/>
              </a:solidFill>
              <a:ea typeface="Calibri" panose="020F0502020204030204" pitchFamily="34" charset="0"/>
              <a:cs typeface="B Nazanin" panose="00000400000000000000" pitchFamily="2" charset="-78"/>
            </a:endParaRPr>
          </a:p>
        </p:txBody>
      </p:sp>
      <p:grpSp>
        <p:nvGrpSpPr>
          <p:cNvPr id="24589" name="Group 17"/>
          <p:cNvGrpSpPr>
            <a:grpSpLocks/>
          </p:cNvGrpSpPr>
          <p:nvPr/>
        </p:nvGrpSpPr>
        <p:grpSpPr bwMode="auto">
          <a:xfrm>
            <a:off x="3211286" y="2274661"/>
            <a:ext cx="1959429" cy="1463902"/>
            <a:chOff x="7239000" y="2895600"/>
            <a:chExt cx="3352800" cy="2355223"/>
          </a:xfrm>
        </p:grpSpPr>
        <p:pic>
          <p:nvPicPr>
            <p:cNvPr id="19" name="Picture 2" descr="C:\hanie\naghshe\abas-shohada\New Folder (3)\ghadim.JPG"/>
            <p:cNvPicPr>
              <a:picLocks noChangeAspect="1" noChangeArrowheads="1"/>
            </p:cNvPicPr>
            <p:nvPr/>
          </p:nvPicPr>
          <p:blipFill>
            <a:blip r:embed="rId5" cstate="print"/>
            <a:srcRect/>
            <a:stretch>
              <a:fillRect/>
            </a:stretch>
          </p:blipFill>
          <p:spPr bwMode="auto">
            <a:xfrm>
              <a:off x="7239000" y="2895600"/>
              <a:ext cx="3352800" cy="23552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Oval 19"/>
            <p:cNvSpPr/>
            <p:nvPr/>
          </p:nvSpPr>
          <p:spPr>
            <a:xfrm>
              <a:off x="7799741" y="3096277"/>
              <a:ext cx="2184753" cy="2030491"/>
            </a:xfrm>
            <a:prstGeom prst="ellipse">
              <a:avLst/>
            </a:prstGeom>
            <a:solidFill>
              <a:srgbClr val="FFFF00">
                <a:alpha val="25000"/>
              </a:srgbClr>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grpSp>
      <p:pic>
        <p:nvPicPr>
          <p:cNvPr id="1026" name="Picture 2" descr="C:\Documents and Settings\fm\Desktop\bandarabas.JPG"/>
          <p:cNvPicPr>
            <a:picLocks noChangeAspect="1" noChangeArrowheads="1"/>
          </p:cNvPicPr>
          <p:nvPr/>
        </p:nvPicPr>
        <p:blipFill>
          <a:blip r:embed="rId6"/>
          <a:srcRect/>
          <a:stretch>
            <a:fillRect/>
          </a:stretch>
        </p:blipFill>
        <p:spPr bwMode="auto">
          <a:xfrm>
            <a:off x="2071214" y="5917109"/>
            <a:ext cx="6419644" cy="8864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1050559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7" name="Rectangle 6"/>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5604" name="Rectangle 2"/>
          <p:cNvSpPr>
            <a:spLocks noChangeArrowheads="1"/>
          </p:cNvSpPr>
          <p:nvPr/>
        </p:nvSpPr>
        <p:spPr bwMode="auto">
          <a:xfrm>
            <a:off x="3483429" y="979714"/>
            <a:ext cx="5225143" cy="92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defTabSz="913965" fontAlgn="base">
              <a:spcBef>
                <a:spcPct val="0"/>
              </a:spcBef>
              <a:spcAft>
                <a:spcPct val="0"/>
              </a:spcAft>
            </a:pPr>
            <a:r>
              <a:rPr lang="en-US" altLang="en-US" sz="2000" b="1">
                <a:solidFill>
                  <a:prstClr val="black"/>
                </a:solidFill>
                <a:ea typeface="Calibri" panose="020F0502020204030204" pitchFamily="34" charset="0"/>
                <a:cs typeface="B Nazanin" panose="00000400000000000000" pitchFamily="2" charset="-78"/>
              </a:rPr>
              <a:t> </a:t>
            </a:r>
            <a:r>
              <a:rPr lang="fa-IR" altLang="en-US" sz="2000">
                <a:solidFill>
                  <a:srgbClr val="C00000"/>
                </a:solidFill>
                <a:ea typeface="Calibri" panose="020F0502020204030204" pitchFamily="34" charset="0"/>
                <a:cs typeface="B Homa" panose="00000400000000000000" pitchFamily="2" charset="-78"/>
              </a:rPr>
              <a:t>خدمات سرویس دهی </a:t>
            </a:r>
            <a:r>
              <a:rPr lang="en-US" altLang="en-US" sz="2000">
                <a:solidFill>
                  <a:srgbClr val="C00000"/>
                </a:solidFill>
                <a:ea typeface="Calibri" panose="020F0502020204030204" pitchFamily="34" charset="0"/>
                <a:cs typeface="B Homa" panose="00000400000000000000" pitchFamily="2" charset="-78"/>
              </a:rPr>
              <a:t> services</a:t>
            </a:r>
            <a:r>
              <a:rPr lang="fa-IR" altLang="en-US" sz="2000">
                <a:solidFill>
                  <a:srgbClr val="C00000"/>
                </a:solidFill>
                <a:ea typeface="Calibri" panose="020F0502020204030204" pitchFamily="34" charset="0"/>
                <a:cs typeface="B Homa" panose="00000400000000000000" pitchFamily="2" charset="-78"/>
              </a:rPr>
              <a:t>: </a:t>
            </a:r>
            <a:r>
              <a:rPr lang="fa-IR" altLang="en-US" sz="1714" b="1">
                <a:solidFill>
                  <a:prstClr val="black"/>
                </a:solidFill>
                <a:ea typeface="Calibri" panose="020F0502020204030204" pitchFamily="34" charset="0"/>
                <a:cs typeface="B Nazanin" panose="00000400000000000000" pitchFamily="2" charset="-78"/>
              </a:rPr>
              <a:t>سیم کشی تلفن،سیم کشی برق، لوله کشی، سیستم گرمایی، تهویه و تصفیه کننده هوا، بالابر، پله برقی که هر 7 تا 15 سال تعویض میگردند. </a:t>
            </a:r>
            <a:endParaRPr lang="en-US" altLang="en-US" sz="1714" b="1">
              <a:solidFill>
                <a:prstClr val="black"/>
              </a:solidFill>
              <a:ea typeface="Calibri" panose="020F0502020204030204" pitchFamily="34" charset="0"/>
              <a:cs typeface="B Nazanin" panose="00000400000000000000" pitchFamily="2" charset="-78"/>
            </a:endParaRPr>
          </a:p>
        </p:txBody>
      </p:sp>
      <p:sp>
        <p:nvSpPr>
          <p:cNvPr id="25605" name="Rectangle 2"/>
          <p:cNvSpPr>
            <a:spLocks noChangeArrowheads="1"/>
          </p:cNvSpPr>
          <p:nvPr/>
        </p:nvSpPr>
        <p:spPr bwMode="auto">
          <a:xfrm>
            <a:off x="3537857" y="2288766"/>
            <a:ext cx="5170714" cy="92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Low" fontAlgn="base">
              <a:spcBef>
                <a:spcPct val="0"/>
              </a:spcBef>
              <a:spcAft>
                <a:spcPct val="0"/>
              </a:spcAft>
              <a:buFontTx/>
              <a:buChar char="•"/>
            </a:pPr>
            <a:r>
              <a:rPr lang="fa-IR" altLang="en-US" sz="2000">
                <a:solidFill>
                  <a:srgbClr val="C00000"/>
                </a:solidFill>
                <a:ea typeface="Calibri" panose="020F0502020204030204" pitchFamily="34" charset="0"/>
                <a:cs typeface="B Homa" panose="00000400000000000000" pitchFamily="2" charset="-78"/>
              </a:rPr>
              <a:t> طرح فضایی </a:t>
            </a:r>
            <a:r>
              <a:rPr lang="en-US" altLang="en-US" sz="2000">
                <a:solidFill>
                  <a:srgbClr val="C00000"/>
                </a:solidFill>
                <a:ea typeface="Calibri" panose="020F0502020204030204" pitchFamily="34" charset="0"/>
                <a:cs typeface="B Homa" panose="00000400000000000000" pitchFamily="2" charset="-78"/>
              </a:rPr>
              <a:t> space plan</a:t>
            </a:r>
            <a:r>
              <a:rPr lang="fa-IR" altLang="en-US" sz="2000">
                <a:solidFill>
                  <a:srgbClr val="C00000"/>
                </a:solidFill>
                <a:ea typeface="Calibri" panose="020F0502020204030204" pitchFamily="34" charset="0"/>
                <a:cs typeface="B Homa" panose="00000400000000000000" pitchFamily="2" charset="-78"/>
              </a:rPr>
              <a:t>: </a:t>
            </a:r>
            <a:r>
              <a:rPr lang="fa-IR" altLang="en-US" sz="1714" b="1">
                <a:solidFill>
                  <a:prstClr val="black"/>
                </a:solidFill>
                <a:ea typeface="Calibri" panose="020F0502020204030204" pitchFamily="34" charset="0"/>
                <a:cs typeface="B Nazanin" panose="00000400000000000000" pitchFamily="2" charset="-78"/>
              </a:rPr>
              <a:t>طرح داخلی دیوار، سقف ، طبقات، درها براساس کاربری زمین تغییر می کند. فضای محیط تجاری بیشتر از محیط مسکونی تغییر می کند.</a:t>
            </a:r>
          </a:p>
        </p:txBody>
      </p:sp>
      <p:sp>
        <p:nvSpPr>
          <p:cNvPr id="25606" name="Rectangle 3"/>
          <p:cNvSpPr>
            <a:spLocks noChangeArrowheads="1"/>
          </p:cNvSpPr>
          <p:nvPr/>
        </p:nvSpPr>
        <p:spPr bwMode="auto">
          <a:xfrm>
            <a:off x="3429000" y="4955559"/>
            <a:ext cx="5279571" cy="6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Low" fontAlgn="base">
              <a:spcBef>
                <a:spcPct val="0"/>
              </a:spcBef>
              <a:spcAft>
                <a:spcPct val="0"/>
              </a:spcAft>
              <a:buFontTx/>
              <a:buChar char="•"/>
            </a:pPr>
            <a:r>
              <a:rPr lang="fa-IR" altLang="en-US" sz="2000">
                <a:solidFill>
                  <a:srgbClr val="C00000"/>
                </a:solidFill>
                <a:ea typeface="Calibri" panose="020F0502020204030204" pitchFamily="34" charset="0"/>
                <a:cs typeface="B Homa" panose="00000400000000000000" pitchFamily="2" charset="-78"/>
              </a:rPr>
              <a:t>اشیا </a:t>
            </a:r>
            <a:r>
              <a:rPr lang="en-US" altLang="en-US" sz="2000">
                <a:solidFill>
                  <a:srgbClr val="C00000"/>
                </a:solidFill>
                <a:ea typeface="Calibri" panose="020F0502020204030204" pitchFamily="34" charset="0"/>
                <a:cs typeface="B Homa" panose="00000400000000000000" pitchFamily="2" charset="-78"/>
              </a:rPr>
              <a:t>stuff </a:t>
            </a:r>
            <a:r>
              <a:rPr lang="fa-IR" altLang="en-US" sz="1714" b="1">
                <a:solidFill>
                  <a:prstClr val="black"/>
                </a:solidFill>
                <a:ea typeface="Calibri" panose="020F0502020204030204" pitchFamily="34" charset="0"/>
                <a:cs typeface="B Nazanin" panose="00000400000000000000" pitchFamily="2" charset="-78"/>
              </a:rPr>
              <a:t>: میز، صندلی، تلفن، تصاویر و ... با تغییرات روزانه و یا هفتگی مواجهند.</a:t>
            </a:r>
          </a:p>
        </p:txBody>
      </p:sp>
      <p:sp>
        <p:nvSpPr>
          <p:cNvPr id="8" name="Rectangle 7"/>
          <p:cNvSpPr/>
          <p:nvPr/>
        </p:nvSpPr>
        <p:spPr>
          <a:xfrm>
            <a:off x="489857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9" name="Rectangle 8"/>
          <p:cNvSpPr/>
          <p:nvPr/>
        </p:nvSpPr>
        <p:spPr>
          <a:xfrm>
            <a:off x="5365024"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0" name="Rectangle 9"/>
          <p:cNvSpPr/>
          <p:nvPr/>
        </p:nvSpPr>
        <p:spPr>
          <a:xfrm>
            <a:off x="762000" y="-163286"/>
            <a:ext cx="8055429" cy="7293429"/>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11" name="Picture 2" descr="C:\hanie\tarahi-abas\ebook\rewqas.jpg"/>
          <p:cNvPicPr>
            <a:picLocks noChangeAspect="1" noChangeArrowheads="1"/>
          </p:cNvPicPr>
          <p:nvPr/>
        </p:nvPicPr>
        <p:blipFill>
          <a:blip r:embed="rId3"/>
          <a:srcRect/>
          <a:stretch>
            <a:fillRect/>
          </a:stretch>
        </p:blipFill>
        <p:spPr bwMode="auto">
          <a:xfrm>
            <a:off x="1378857" y="2558143"/>
            <a:ext cx="2104571" cy="1578429"/>
          </a:xfrm>
          <a:prstGeom prst="rect">
            <a:avLst/>
          </a:prstGeom>
          <a:ln>
            <a:noFill/>
          </a:ln>
          <a:effectLst>
            <a:outerShdw blurRad="292100" dist="139700" dir="2700000" algn="tl" rotWithShape="0">
              <a:srgbClr val="333333">
                <a:alpha val="65000"/>
              </a:srgbClr>
            </a:outerShdw>
          </a:effectLst>
        </p:spPr>
      </p:pic>
      <p:pic>
        <p:nvPicPr>
          <p:cNvPr id="12" name="Picture 3" descr="C:\hanie\tarahi-abas\ebook\207xlw9.jpg"/>
          <p:cNvPicPr>
            <a:picLocks noChangeAspect="1" noChangeArrowheads="1"/>
          </p:cNvPicPr>
          <p:nvPr/>
        </p:nvPicPr>
        <p:blipFill>
          <a:blip r:embed="rId4"/>
          <a:srcRect/>
          <a:stretch>
            <a:fillRect/>
          </a:stretch>
        </p:blipFill>
        <p:spPr bwMode="auto">
          <a:xfrm>
            <a:off x="3300867" y="3374571"/>
            <a:ext cx="2033134" cy="1524000"/>
          </a:xfrm>
          <a:prstGeom prst="rect">
            <a:avLst/>
          </a:prstGeom>
          <a:ln>
            <a:noFill/>
          </a:ln>
          <a:effectLst>
            <a:outerShdw blurRad="292100" dist="139700" dir="2700000" algn="tl" rotWithShape="0">
              <a:srgbClr val="333333">
                <a:alpha val="65000"/>
              </a:srgbClr>
            </a:outerShdw>
          </a:effectLst>
        </p:spPr>
      </p:pic>
      <p:pic>
        <p:nvPicPr>
          <p:cNvPr id="13" name="Picture 4" descr="C:\hanie\picture\khune\13-01-07_1905.jpg"/>
          <p:cNvPicPr>
            <a:picLocks noChangeAspect="1" noChangeArrowheads="1"/>
          </p:cNvPicPr>
          <p:nvPr/>
        </p:nvPicPr>
        <p:blipFill>
          <a:blip r:embed="rId5"/>
          <a:srcRect/>
          <a:stretch>
            <a:fillRect/>
          </a:stretch>
        </p:blipFill>
        <p:spPr bwMode="auto">
          <a:xfrm>
            <a:off x="1251857" y="5225143"/>
            <a:ext cx="1959429" cy="1469571"/>
          </a:xfrm>
          <a:prstGeom prst="rect">
            <a:avLst/>
          </a:prstGeom>
          <a:ln>
            <a:noFill/>
          </a:ln>
          <a:effectLst>
            <a:outerShdw blurRad="292100" dist="139700" dir="2700000" algn="tl" rotWithShape="0">
              <a:srgbClr val="333333">
                <a:alpha val="65000"/>
              </a:srgbClr>
            </a:outerShdw>
          </a:effectLst>
        </p:spPr>
      </p:pic>
      <p:pic>
        <p:nvPicPr>
          <p:cNvPr id="14" name="Picture 5" descr="H:\Documents and Settings\paya.PAYA-5FC80E9C7B\My Documents\My Pictures\9srpcp.jpg"/>
          <p:cNvPicPr>
            <a:picLocks noChangeAspect="1" noChangeArrowheads="1"/>
          </p:cNvPicPr>
          <p:nvPr/>
        </p:nvPicPr>
        <p:blipFill>
          <a:blip r:embed="rId6">
            <a:lum bright="30000"/>
          </a:blip>
          <a:srcRect/>
          <a:stretch>
            <a:fillRect/>
          </a:stretch>
        </p:blipFill>
        <p:spPr bwMode="auto">
          <a:xfrm>
            <a:off x="1306286" y="816429"/>
            <a:ext cx="2068286" cy="13788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109798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Q:\ebook\desktop\rozaneh-group[dot]com_nice-wallpaper%20_1_.jpg"/>
          <p:cNvPicPr>
            <a:picLocks noChangeAspect="1" noChangeArrowheads="1"/>
          </p:cNvPicPr>
          <p:nvPr/>
        </p:nvPicPr>
        <p:blipFill>
          <a:blip r:embed="rId3">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pic>
        <p:nvPicPr>
          <p:cNvPr id="25" name="Picture 2" descr="C:\hanie\tarahi-abas\ebook\IMG_0049.jpg"/>
          <p:cNvPicPr>
            <a:picLocks noChangeAspect="1" noChangeArrowheads="1"/>
          </p:cNvPicPr>
          <p:nvPr/>
        </p:nvPicPr>
        <p:blipFill>
          <a:blip r:embed="rId4" cstate="print"/>
          <a:srcRect/>
          <a:stretch>
            <a:fillRect/>
          </a:stretch>
        </p:blipFill>
        <p:spPr bwMode="auto">
          <a:xfrm>
            <a:off x="544286" y="979714"/>
            <a:ext cx="2685143" cy="201385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6" name="Rectangle 15"/>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5" name="Picture 2" descr="H:\mesgarani\ebook\tarikh\IMG_0723.jpg"/>
          <p:cNvPicPr>
            <a:picLocks noChangeAspect="1" noChangeArrowheads="1"/>
          </p:cNvPicPr>
          <p:nvPr/>
        </p:nvPicPr>
        <p:blipFill>
          <a:blip r:embed="rId5" cstate="print"/>
          <a:srcRect/>
          <a:stretch>
            <a:fillRect/>
          </a:stretch>
        </p:blipFill>
        <p:spPr bwMode="auto">
          <a:xfrm>
            <a:off x="5769411" y="979530"/>
            <a:ext cx="2830304" cy="212289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6630" name="TextBox 5"/>
          <p:cNvSpPr txBox="1">
            <a:spLocks noChangeArrowheads="1"/>
          </p:cNvSpPr>
          <p:nvPr/>
        </p:nvSpPr>
        <p:spPr bwMode="auto">
          <a:xfrm>
            <a:off x="6585857" y="420688"/>
            <a:ext cx="1053494" cy="3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l" defTabSz="913965" rtl="0" fontAlgn="base">
              <a:spcBef>
                <a:spcPct val="0"/>
              </a:spcBef>
              <a:spcAft>
                <a:spcPct val="0"/>
              </a:spcAft>
              <a:buNone/>
            </a:pPr>
            <a:r>
              <a:rPr lang="fa-IR" altLang="en-US" sz="1786" b="1">
                <a:solidFill>
                  <a:prstClr val="black"/>
                </a:solidFill>
                <a:cs typeface="B Nazanin" panose="00000400000000000000" pitchFamily="2" charset="-78"/>
              </a:rPr>
              <a:t>سال  1349</a:t>
            </a:r>
            <a:endParaRPr lang="en-US" altLang="en-US" sz="1786" b="1">
              <a:solidFill>
                <a:prstClr val="black"/>
              </a:solidFill>
              <a:cs typeface="B Nazanin" panose="00000400000000000000" pitchFamily="2" charset="-78"/>
            </a:endParaRPr>
          </a:p>
        </p:txBody>
      </p:sp>
      <p:pic>
        <p:nvPicPr>
          <p:cNvPr id="35844" name="Picture 4" descr="H:\MICROSOFT OFFICEEE\MEDIA\CAGCAT10\j0234131.wmf"/>
          <p:cNvPicPr>
            <a:picLocks noChangeAspect="1" noChangeArrowheads="1"/>
          </p:cNvPicPr>
          <p:nvPr/>
        </p:nvPicPr>
        <p:blipFill>
          <a:blip r:embed="rId6"/>
          <a:srcRect/>
          <a:stretch>
            <a:fillRect/>
          </a:stretch>
        </p:blipFill>
        <p:spPr bwMode="auto">
          <a:xfrm>
            <a:off x="326571" y="3442607"/>
            <a:ext cx="925286" cy="984250"/>
          </a:xfrm>
          <a:prstGeom prst="rect">
            <a:avLst/>
          </a:prstGeom>
          <a:ln>
            <a:noFill/>
          </a:ln>
          <a:effectLst>
            <a:outerShdw blurRad="292100" dist="139700" dir="2700000" algn="tl" rotWithShape="0">
              <a:srgbClr val="333333">
                <a:alpha val="65000"/>
              </a:srgbClr>
            </a:outerShdw>
          </a:effectLst>
        </p:spPr>
      </p:pic>
      <p:sp>
        <p:nvSpPr>
          <p:cNvPr id="26632" name="TextBox 10"/>
          <p:cNvSpPr txBox="1">
            <a:spLocks noChangeArrowheads="1"/>
          </p:cNvSpPr>
          <p:nvPr/>
        </p:nvSpPr>
        <p:spPr bwMode="auto">
          <a:xfrm>
            <a:off x="1088572" y="3551465"/>
            <a:ext cx="755335" cy="3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l" defTabSz="913965" rtl="0" fontAlgn="base">
              <a:spcBef>
                <a:spcPct val="0"/>
              </a:spcBef>
              <a:spcAft>
                <a:spcPct val="0"/>
              </a:spcAft>
              <a:buNone/>
            </a:pPr>
            <a:r>
              <a:rPr lang="fa-IR" altLang="en-US" sz="1786">
                <a:solidFill>
                  <a:prstClr val="black"/>
                </a:solidFill>
                <a:latin typeface="Comic Sans MS" panose="030F0702030302020204" pitchFamily="66" charset="0"/>
              </a:rPr>
              <a:t>18:00</a:t>
            </a:r>
            <a:endParaRPr lang="en-US" altLang="en-US" sz="1786">
              <a:solidFill>
                <a:prstClr val="black"/>
              </a:solidFill>
              <a:latin typeface="Comic Sans MS" panose="030F0702030302020204" pitchFamily="66" charset="0"/>
              <a:cs typeface="Arial" panose="020B0604020202020204" pitchFamily="34" charset="0"/>
            </a:endParaRPr>
          </a:p>
        </p:txBody>
      </p:sp>
      <p:pic>
        <p:nvPicPr>
          <p:cNvPr id="12" name="Picture 4" descr="H:\MICROSOFT OFFICEEE\MEDIA\CAGCAT10\j0234131.wmf"/>
          <p:cNvPicPr>
            <a:picLocks noChangeAspect="1" noChangeArrowheads="1"/>
          </p:cNvPicPr>
          <p:nvPr/>
        </p:nvPicPr>
        <p:blipFill>
          <a:blip r:embed="rId6"/>
          <a:srcRect/>
          <a:stretch>
            <a:fillRect/>
          </a:stretch>
        </p:blipFill>
        <p:spPr bwMode="auto">
          <a:xfrm>
            <a:off x="5987143" y="3506107"/>
            <a:ext cx="925286" cy="984250"/>
          </a:xfrm>
          <a:prstGeom prst="rect">
            <a:avLst/>
          </a:prstGeom>
          <a:ln>
            <a:noFill/>
          </a:ln>
          <a:effectLst>
            <a:outerShdw blurRad="292100" dist="139700" dir="2700000" algn="tl" rotWithShape="0">
              <a:srgbClr val="333333">
                <a:alpha val="65000"/>
              </a:srgbClr>
            </a:outerShdw>
          </a:effectLst>
        </p:spPr>
      </p:pic>
      <p:sp>
        <p:nvSpPr>
          <p:cNvPr id="26634" name="TextBox 12"/>
          <p:cNvSpPr txBox="1">
            <a:spLocks noChangeArrowheads="1"/>
          </p:cNvSpPr>
          <p:nvPr/>
        </p:nvSpPr>
        <p:spPr bwMode="auto">
          <a:xfrm>
            <a:off x="6806974" y="3577545"/>
            <a:ext cx="755335" cy="3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l" defTabSz="913965" rtl="0" fontAlgn="base">
              <a:spcBef>
                <a:spcPct val="0"/>
              </a:spcBef>
              <a:spcAft>
                <a:spcPct val="0"/>
              </a:spcAft>
              <a:buNone/>
            </a:pPr>
            <a:r>
              <a:rPr lang="fa-IR" altLang="en-US" sz="1786">
                <a:solidFill>
                  <a:prstClr val="black"/>
                </a:solidFill>
              </a:rPr>
              <a:t>19:00</a:t>
            </a:r>
            <a:endParaRPr lang="en-US" altLang="en-US" sz="1786">
              <a:solidFill>
                <a:prstClr val="black"/>
              </a:solidFill>
              <a:cs typeface="Arial" panose="020B0604020202020204" pitchFamily="34" charset="0"/>
            </a:endParaRPr>
          </a:p>
        </p:txBody>
      </p:sp>
      <p:sp>
        <p:nvSpPr>
          <p:cNvPr id="26635" name="TextBox 19"/>
          <p:cNvSpPr txBox="1">
            <a:spLocks noChangeArrowheads="1"/>
          </p:cNvSpPr>
          <p:nvPr/>
        </p:nvSpPr>
        <p:spPr bwMode="auto">
          <a:xfrm>
            <a:off x="1048884" y="475117"/>
            <a:ext cx="1069524" cy="3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l" defTabSz="913965" rtl="0" fontAlgn="base">
              <a:spcBef>
                <a:spcPct val="0"/>
              </a:spcBef>
              <a:spcAft>
                <a:spcPct val="0"/>
              </a:spcAft>
              <a:buNone/>
            </a:pPr>
            <a:r>
              <a:rPr lang="fa-IR" altLang="en-US" sz="1786" b="1">
                <a:solidFill>
                  <a:prstClr val="black"/>
                </a:solidFill>
                <a:cs typeface="B Nazanin" panose="00000400000000000000" pitchFamily="2" charset="-78"/>
              </a:rPr>
              <a:t>سال  1386</a:t>
            </a:r>
            <a:endParaRPr lang="en-US" altLang="en-US" sz="1786" b="1">
              <a:solidFill>
                <a:prstClr val="black"/>
              </a:solidFill>
              <a:cs typeface="B Nazanin" panose="00000400000000000000" pitchFamily="2" charset="-78"/>
            </a:endParaRPr>
          </a:p>
        </p:txBody>
      </p:sp>
      <p:sp>
        <p:nvSpPr>
          <p:cNvPr id="3" name="Rectangle 2"/>
          <p:cNvSpPr/>
          <p:nvPr/>
        </p:nvSpPr>
        <p:spPr>
          <a:xfrm>
            <a:off x="2775857" y="1143000"/>
            <a:ext cx="3646714" cy="707886"/>
          </a:xfrm>
          <a:prstGeom prst="rect">
            <a:avLst/>
          </a:prstGeom>
          <a:solidFill>
            <a:schemeClr val="bg1"/>
          </a:solidFill>
          <a:ln>
            <a:solidFill>
              <a:schemeClr val="tx1">
                <a:lumMod val="95000"/>
                <a:lumOff val="5000"/>
              </a:schemeClr>
            </a:solidFill>
          </a:ln>
        </p:spPr>
        <p:txBody>
          <a:bodyPr>
            <a:spAutoFit/>
          </a:bodyPr>
          <a:lstStyle/>
          <a:p>
            <a:pPr algn="ctr" fontAlgn="base">
              <a:spcBef>
                <a:spcPct val="0"/>
              </a:spcBef>
              <a:spcAft>
                <a:spcPct val="0"/>
              </a:spcAft>
              <a:defRPr/>
            </a:pPr>
            <a:r>
              <a:rPr lang="fa-IR" sz="2000" dirty="0">
                <a:solidFill>
                  <a:srgbClr val="C00000"/>
                </a:solidFill>
                <a:ea typeface="Calibri" pitchFamily="34" charset="0"/>
                <a:cs typeface="B Elham" pitchFamily="2" charset="-78"/>
              </a:rPr>
              <a:t>محیط و ساختار کندترین تغییرات با گذشت زمان</a:t>
            </a:r>
          </a:p>
        </p:txBody>
      </p:sp>
      <p:cxnSp>
        <p:nvCxnSpPr>
          <p:cNvPr id="23" name="Straight Arrow Connector 22"/>
          <p:cNvCxnSpPr/>
          <p:nvPr/>
        </p:nvCxnSpPr>
        <p:spPr>
          <a:xfrm>
            <a:off x="1905000" y="4082143"/>
            <a:ext cx="3810000" cy="54429"/>
          </a:xfrm>
          <a:prstGeom prst="straightConnector1">
            <a:avLst/>
          </a:prstGeom>
          <a:ln w="50800" cmpd="tri">
            <a:solidFill>
              <a:srgbClr val="C00000"/>
            </a:solidFill>
            <a:prstDash val="sysDot"/>
            <a:headEnd type="diamond"/>
            <a:tailEnd type="stealth"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122714" y="544286"/>
            <a:ext cx="3592286" cy="54429"/>
          </a:xfrm>
          <a:prstGeom prst="straightConnector1">
            <a:avLst/>
          </a:prstGeom>
          <a:ln w="50800" cmpd="tri">
            <a:solidFill>
              <a:srgbClr val="C00000"/>
            </a:solidFill>
            <a:prstDash val="sysDot"/>
            <a:headEnd type="diamond"/>
            <a:tailEnd type="stealth"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35429" y="435428"/>
            <a:ext cx="10178143" cy="6150429"/>
          </a:xfrm>
          <a:prstGeom prst="rect">
            <a:avLst/>
          </a:prstGeom>
          <a:noFill/>
          <a:ln w="38100">
            <a:solidFill>
              <a:schemeClr val="tx1">
                <a:lumMod val="95000"/>
                <a:lumOff val="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26640" name="Picture 2" descr="H:\Documents and Settings\paya.PAYA-5FC80E9C7B\My Documents\My Pictures\calendar.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12518" y="108857"/>
            <a:ext cx="773339" cy="65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1" name="Picture 2" descr="H:\Documents and Settings\paya.PAYA-5FC80E9C7B\My Documents\My Pictures\calendar.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715" y="217714"/>
            <a:ext cx="773339" cy="65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2" name="Picture 2" descr="H:\mesgarani\ebook\P1090051.JPG"/>
          <p:cNvPicPr>
            <a:picLocks noChangeAspect="1" noChangeArrowheads="1"/>
          </p:cNvPicPr>
          <p:nvPr/>
        </p:nvPicPr>
        <p:blipFill>
          <a:blip r:embed="rId8" cstate="print"/>
          <a:srcRect/>
          <a:stretch>
            <a:fillRect/>
          </a:stretch>
        </p:blipFill>
        <p:spPr bwMode="auto">
          <a:xfrm>
            <a:off x="290286" y="4585607"/>
            <a:ext cx="2757714" cy="20682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5843" name="Picture 3" descr="H:\mesgarani\ebook\P1090052.JPG"/>
          <p:cNvPicPr>
            <a:picLocks noChangeAspect="1" noChangeArrowheads="1"/>
          </p:cNvPicPr>
          <p:nvPr/>
        </p:nvPicPr>
        <p:blipFill>
          <a:blip r:embed="rId9" cstate="print"/>
          <a:srcRect/>
          <a:stretch>
            <a:fillRect/>
          </a:stretch>
        </p:blipFill>
        <p:spPr bwMode="auto">
          <a:xfrm>
            <a:off x="5896429" y="4572000"/>
            <a:ext cx="2757714" cy="20682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Rectangle 3"/>
          <p:cNvSpPr/>
          <p:nvPr/>
        </p:nvSpPr>
        <p:spPr>
          <a:xfrm>
            <a:off x="2667000" y="4735286"/>
            <a:ext cx="3646714" cy="707886"/>
          </a:xfrm>
          <a:prstGeom prst="rect">
            <a:avLst/>
          </a:prstGeom>
          <a:solidFill>
            <a:schemeClr val="bg1"/>
          </a:solidFill>
          <a:ln>
            <a:solidFill>
              <a:schemeClr val="tx1">
                <a:lumMod val="95000"/>
                <a:lumOff val="5000"/>
              </a:schemeClr>
            </a:solidFill>
          </a:ln>
        </p:spPr>
        <p:txBody>
          <a:bodyPr>
            <a:spAutoFit/>
          </a:bodyPr>
          <a:lstStyle/>
          <a:p>
            <a:pPr algn="ctr" fontAlgn="base">
              <a:spcBef>
                <a:spcPct val="0"/>
              </a:spcBef>
              <a:spcAft>
                <a:spcPct val="0"/>
              </a:spcAft>
              <a:defRPr/>
            </a:pPr>
            <a:r>
              <a:rPr lang="fa-IR" sz="2000" dirty="0">
                <a:solidFill>
                  <a:srgbClr val="C00000"/>
                </a:solidFill>
                <a:ea typeface="Calibri" pitchFamily="34" charset="0"/>
                <a:cs typeface="B Elham" pitchFamily="2" charset="-78"/>
              </a:rPr>
              <a:t>اشیا و طرح فضایی سریعترین تغییرات  با گذشت زمان</a:t>
            </a:r>
            <a:endParaRPr lang="fa-IR" sz="2000" dirty="0">
              <a:solidFill>
                <a:srgbClr val="C00000"/>
              </a:solidFill>
              <a:latin typeface="Arial" panose="020B0604020202020204" pitchFamily="34" charset="0"/>
              <a:cs typeface="B Elham" pitchFamily="2" charset="-78"/>
            </a:endParaRPr>
          </a:p>
        </p:txBody>
      </p:sp>
    </p:spTree>
    <p:extLst>
      <p:ext uri="{BB962C8B-B14F-4D97-AF65-F5344CB8AC3E}">
        <p14:creationId xmlns:p14="http://schemas.microsoft.com/office/powerpoint/2010/main" val="204037925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8" name="Rectangle 7"/>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8676" name="Rectangle 1"/>
          <p:cNvSpPr>
            <a:spLocks noChangeArrowheads="1"/>
          </p:cNvSpPr>
          <p:nvPr/>
        </p:nvSpPr>
        <p:spPr bwMode="auto">
          <a:xfrm>
            <a:off x="870857" y="326572"/>
            <a:ext cx="7892143" cy="655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Tx/>
              <a:buNone/>
            </a:pPr>
            <a:r>
              <a:rPr lang="fa-IR" altLang="en-US" sz="1714" b="1">
                <a:solidFill>
                  <a:srgbClr val="000000"/>
                </a:solidFill>
                <a:cs typeface="B Nazanin" panose="00000400000000000000" pitchFamily="2" charset="-78"/>
              </a:rPr>
              <a:t>یک فضای شهری باید قوی ، منسجم و تغییر پذیر باشد. مجموعه خصوصیاتی که در این زمینه می توان شناسایی نمود عبارتند از :</a:t>
            </a: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 typeface="Wingdings" panose="05000000000000000000" pitchFamily="2" charset="2"/>
              <a:buChar char="ü"/>
            </a:pPr>
            <a:r>
              <a:rPr lang="fa-IR" altLang="en-US" sz="1714" b="1">
                <a:solidFill>
                  <a:srgbClr val="000000"/>
                </a:solidFill>
                <a:cs typeface="B Nazanin" panose="00000400000000000000" pitchFamily="2" charset="-78"/>
              </a:rPr>
              <a:t> </a:t>
            </a:r>
            <a:r>
              <a:rPr lang="fa-IR" altLang="en-US" sz="2000">
                <a:solidFill>
                  <a:srgbClr val="C00000"/>
                </a:solidFill>
                <a:cs typeface="B Homa" panose="00000400000000000000" pitchFamily="2" charset="-78"/>
              </a:rPr>
              <a:t>باز بودن </a:t>
            </a:r>
            <a:r>
              <a:rPr lang="fa-IR" altLang="en-US" sz="1714" b="1">
                <a:solidFill>
                  <a:srgbClr val="000000"/>
                </a:solidFill>
                <a:cs typeface="B Nazanin" panose="00000400000000000000" pitchFamily="2" charset="-78"/>
              </a:rPr>
              <a:t>– عدم محصوریت با اسباب و لوازم زیاد، مناظر ثابت و غیر قابل تحول، یا بخش های غیر ضروری در مناطق تک کاربری </a:t>
            </a: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 typeface="Wingdings" panose="05000000000000000000" pitchFamily="2" charset="2"/>
              <a:buChar char="ü"/>
            </a:pPr>
            <a:r>
              <a:rPr lang="fa-IR" altLang="en-US" sz="1714" b="1">
                <a:solidFill>
                  <a:srgbClr val="000000"/>
                </a:solidFill>
                <a:cs typeface="B Nazanin" panose="00000400000000000000" pitchFamily="2" charset="-78"/>
              </a:rPr>
              <a:t> </a:t>
            </a:r>
            <a:r>
              <a:rPr lang="fa-IR" altLang="en-US" sz="2000">
                <a:solidFill>
                  <a:srgbClr val="C00000"/>
                </a:solidFill>
                <a:cs typeface="B Homa" panose="00000400000000000000" pitchFamily="2" charset="-78"/>
              </a:rPr>
              <a:t>انعطاف پذیری </a:t>
            </a:r>
            <a:r>
              <a:rPr lang="fa-IR" altLang="en-US" sz="1714" b="1">
                <a:solidFill>
                  <a:srgbClr val="000000"/>
                </a:solidFill>
                <a:cs typeface="B Nazanin" panose="00000400000000000000" pitchFamily="2" charset="-78"/>
              </a:rPr>
              <a:t>– قابل تقسیمات ریزتر و یا قابلیت استفاده به عنوان فضای وسیع جهت کاربری ها و رویدادها و اتفاقات متنوع </a:t>
            </a: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 typeface="Wingdings" panose="05000000000000000000" pitchFamily="2" charset="2"/>
              <a:buChar char="ü"/>
            </a:pPr>
            <a:r>
              <a:rPr lang="fa-IR" altLang="en-US" sz="1714" b="1">
                <a:solidFill>
                  <a:srgbClr val="000000"/>
                </a:solidFill>
                <a:cs typeface="B Nazanin" panose="00000400000000000000" pitchFamily="2" charset="-78"/>
              </a:rPr>
              <a:t> </a:t>
            </a:r>
            <a:r>
              <a:rPr lang="fa-IR" altLang="en-US" sz="2000">
                <a:solidFill>
                  <a:srgbClr val="C00000"/>
                </a:solidFill>
                <a:cs typeface="B Homa" panose="00000400000000000000" pitchFamily="2" charset="-78"/>
              </a:rPr>
              <a:t>تنوع پذیری </a:t>
            </a:r>
            <a:r>
              <a:rPr lang="fa-IR" altLang="en-US" sz="1714" b="1">
                <a:solidFill>
                  <a:srgbClr val="000000"/>
                </a:solidFill>
                <a:cs typeface="B Nazanin" panose="00000400000000000000" pitchFamily="2" charset="-78"/>
              </a:rPr>
              <a:t>– عدم محصوریت توسط راهها و یا توسط یک تک کاربری. برای مثال بسیاری از میدانهایی که دورتا دور بازار می باشد، می تواند به عنوان بازار و یا محل یک رویداد خاص و یا حتی پارکینگ ماشین عمل کند.</a:t>
            </a: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a:p>
            <a:pPr algn="just" fontAlgn="base">
              <a:spcBef>
                <a:spcPct val="0"/>
              </a:spcBef>
              <a:spcAft>
                <a:spcPct val="0"/>
              </a:spcAft>
              <a:buFontTx/>
              <a:buNone/>
            </a:pPr>
            <a:endParaRPr lang="fa-IR" altLang="en-US" sz="1714" b="1">
              <a:solidFill>
                <a:srgbClr val="000000"/>
              </a:solidFill>
              <a:cs typeface="B Nazanin" panose="00000400000000000000" pitchFamily="2" charset="-78"/>
            </a:endParaRPr>
          </a:p>
        </p:txBody>
      </p:sp>
      <p:pic>
        <p:nvPicPr>
          <p:cNvPr id="28677" name="Picture 2" descr="J:\rA\MESGARANI\108_PANA\P1080919.JPG"/>
          <p:cNvPicPr>
            <a:picLocks noChangeAspect="1" noChangeArrowheads="1"/>
          </p:cNvPicPr>
          <p:nvPr/>
        </p:nvPicPr>
        <p:blipFill>
          <a:blip r:embed="rId3" cstate="print">
            <a:grayscl/>
            <a:biLevel thresh="50000"/>
            <a:extLst>
              <a:ext uri="{28A0092B-C50C-407E-A947-70E740481C1C}">
                <a14:useLocalDpi xmlns:a14="http://schemas.microsoft.com/office/drawing/2010/main" val="0"/>
              </a:ext>
            </a:extLst>
          </a:blip>
          <a:srcRect l="12727" t="29091" r="48682" b="54546"/>
          <a:stretch>
            <a:fillRect/>
          </a:stretch>
        </p:blipFill>
        <p:spPr bwMode="auto">
          <a:xfrm>
            <a:off x="1360714" y="1582964"/>
            <a:ext cx="2013857" cy="11384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16" descr="9main"/>
          <p:cNvPicPr>
            <a:picLocks noChangeAspect="1" noChangeArrowheads="1"/>
          </p:cNvPicPr>
          <p:nvPr/>
        </p:nvPicPr>
        <p:blipFill>
          <a:blip r:embed="rId4"/>
          <a:srcRect/>
          <a:stretch>
            <a:fillRect/>
          </a:stretch>
        </p:blipFill>
        <p:spPr bwMode="auto">
          <a:xfrm>
            <a:off x="4463143" y="1578428"/>
            <a:ext cx="1524000" cy="11395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3" descr="F:\tarrahi photos\tarrahi2\_0046.jpg"/>
          <p:cNvPicPr>
            <a:picLocks noChangeAspect="1" noChangeArrowheads="1"/>
          </p:cNvPicPr>
          <p:nvPr/>
        </p:nvPicPr>
        <p:blipFill>
          <a:blip r:embed="rId5"/>
          <a:srcRect/>
          <a:stretch>
            <a:fillRect/>
          </a:stretch>
        </p:blipFill>
        <p:spPr bwMode="auto">
          <a:xfrm>
            <a:off x="1959428" y="3483429"/>
            <a:ext cx="1306286" cy="1741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8"/>
          <p:cNvSpPr/>
          <p:nvPr/>
        </p:nvSpPr>
        <p:spPr>
          <a:xfrm>
            <a:off x="762000" y="-163286"/>
            <a:ext cx="8055429" cy="7293429"/>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Tree>
    <p:extLst>
      <p:ext uri="{BB962C8B-B14F-4D97-AF65-F5344CB8AC3E}">
        <p14:creationId xmlns:p14="http://schemas.microsoft.com/office/powerpoint/2010/main" val="260930725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4" name="Rectangle 3"/>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9700" name="Rectangle 1"/>
          <p:cNvSpPr>
            <a:spLocks noChangeArrowheads="1"/>
          </p:cNvSpPr>
          <p:nvPr/>
        </p:nvSpPr>
        <p:spPr bwMode="auto">
          <a:xfrm>
            <a:off x="217714" y="1306286"/>
            <a:ext cx="8599714" cy="185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 typeface="Wingdings" panose="05000000000000000000" pitchFamily="2" charset="2"/>
              <a:buChar char="ü"/>
            </a:pPr>
            <a:r>
              <a:rPr lang="fa-IR" altLang="en-US" sz="2000">
                <a:solidFill>
                  <a:srgbClr val="C00000"/>
                </a:solidFill>
                <a:cs typeface="B Homa" panose="00000400000000000000" pitchFamily="2" charset="-78"/>
              </a:rPr>
              <a:t>راحتی و آرامش </a:t>
            </a:r>
            <a:r>
              <a:rPr lang="fa-IR" altLang="en-US" sz="2000" b="1">
                <a:solidFill>
                  <a:srgbClr val="000000"/>
                </a:solidFill>
                <a:cs typeface="B Nazanin" panose="00000400000000000000" pitchFamily="2" charset="-78"/>
              </a:rPr>
              <a:t>– </a:t>
            </a:r>
            <a:r>
              <a:rPr lang="fa-IR" altLang="en-US" sz="1714" b="1">
                <a:solidFill>
                  <a:srgbClr val="000000"/>
                </a:solidFill>
                <a:cs typeface="B Nazanin" panose="00000400000000000000" pitchFamily="2" charset="-78"/>
              </a:rPr>
              <a:t>به تغییرات آب و هوایی مزاحم پاسخگو بوده و در موارد نیاز نیز قابلیت کافی را داشته باشد.</a:t>
            </a:r>
          </a:p>
          <a:p>
            <a:pPr algn="just" fontAlgn="base">
              <a:spcBef>
                <a:spcPct val="0"/>
              </a:spcBef>
              <a:spcAft>
                <a:spcPct val="0"/>
              </a:spcAft>
              <a:buFontTx/>
              <a:buNone/>
            </a:pPr>
            <a:endParaRPr lang="fa-IR" altLang="en-US" sz="2000" b="1">
              <a:solidFill>
                <a:srgbClr val="000000"/>
              </a:solidFill>
              <a:cs typeface="B Nazanin" panose="00000400000000000000" pitchFamily="2" charset="-78"/>
            </a:endParaRPr>
          </a:p>
          <a:p>
            <a:pPr algn="just" fontAlgn="base">
              <a:spcBef>
                <a:spcPct val="0"/>
              </a:spcBef>
              <a:spcAft>
                <a:spcPct val="0"/>
              </a:spcAft>
              <a:buFont typeface="Wingdings" panose="05000000000000000000" pitchFamily="2" charset="2"/>
              <a:buChar char="ü"/>
            </a:pPr>
            <a:r>
              <a:rPr lang="fa-IR" altLang="en-US" sz="2000" b="1">
                <a:solidFill>
                  <a:srgbClr val="000000"/>
                </a:solidFill>
                <a:cs typeface="B Nazanin" panose="00000400000000000000" pitchFamily="2" charset="-78"/>
              </a:rPr>
              <a:t> </a:t>
            </a:r>
            <a:r>
              <a:rPr lang="fa-IR" altLang="en-US" sz="2000">
                <a:solidFill>
                  <a:srgbClr val="C00000"/>
                </a:solidFill>
                <a:cs typeface="B Homa" panose="00000400000000000000" pitchFamily="2" charset="-78"/>
              </a:rPr>
              <a:t>دوستانه</a:t>
            </a:r>
            <a:r>
              <a:rPr lang="fa-IR" altLang="en-US" sz="2000" b="1">
                <a:solidFill>
                  <a:srgbClr val="000000"/>
                </a:solidFill>
                <a:cs typeface="B Nazanin" panose="00000400000000000000" pitchFamily="2" charset="-78"/>
              </a:rPr>
              <a:t> </a:t>
            </a:r>
            <a:r>
              <a:rPr lang="fa-IR" altLang="en-US" sz="1714" b="1">
                <a:solidFill>
                  <a:srgbClr val="000000"/>
                </a:solidFill>
                <a:cs typeface="B Nazanin" panose="00000400000000000000" pitchFamily="2" charset="-78"/>
              </a:rPr>
              <a:t>– زمینه مناسب را برای کلیه الگوها و انواع فعالیت های اجتماعی فراهم کند.</a:t>
            </a:r>
          </a:p>
          <a:p>
            <a:pPr algn="just" fontAlgn="base">
              <a:spcBef>
                <a:spcPct val="0"/>
              </a:spcBef>
              <a:spcAft>
                <a:spcPct val="0"/>
              </a:spcAft>
              <a:buFont typeface="Wingdings" panose="05000000000000000000" pitchFamily="2" charset="2"/>
              <a:buChar char="ü"/>
            </a:pPr>
            <a:endParaRPr lang="fa-IR" altLang="en-US" sz="2000" b="1">
              <a:solidFill>
                <a:srgbClr val="000000"/>
              </a:solidFill>
              <a:cs typeface="B Nazanin" panose="00000400000000000000" pitchFamily="2" charset="-78"/>
            </a:endParaRPr>
          </a:p>
          <a:p>
            <a:pPr algn="just" fontAlgn="base">
              <a:spcBef>
                <a:spcPct val="0"/>
              </a:spcBef>
              <a:spcAft>
                <a:spcPct val="0"/>
              </a:spcAft>
              <a:buFontTx/>
              <a:buNone/>
            </a:pPr>
            <a:r>
              <a:rPr lang="fa-IR" altLang="en-US" sz="1714" b="1">
                <a:solidFill>
                  <a:srgbClr val="000000"/>
                </a:solidFill>
                <a:cs typeface="B Nazanin" panose="00000400000000000000" pitchFamily="2" charset="-78"/>
              </a:rPr>
              <a:t>در صورتی که این خصوصیات در یک مجموعه شهری وجود داشته باشد، این نوع فضا در طول زمان پایدار خواهد بود. </a:t>
            </a:r>
          </a:p>
        </p:txBody>
      </p:sp>
      <p:sp>
        <p:nvSpPr>
          <p:cNvPr id="5" name="Rectangle 4"/>
          <p:cNvSpPr/>
          <p:nvPr/>
        </p:nvSpPr>
        <p:spPr>
          <a:xfrm>
            <a:off x="4898572"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6" name="Rectangle 5"/>
          <p:cNvSpPr/>
          <p:nvPr/>
        </p:nvSpPr>
        <p:spPr>
          <a:xfrm>
            <a:off x="5365024"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grpSp>
        <p:nvGrpSpPr>
          <p:cNvPr id="29703" name="Group 6"/>
          <p:cNvGrpSpPr>
            <a:grpSpLocks/>
          </p:cNvGrpSpPr>
          <p:nvPr/>
        </p:nvGrpSpPr>
        <p:grpSpPr bwMode="auto">
          <a:xfrm>
            <a:off x="381000" y="1577296"/>
            <a:ext cx="9198429" cy="4355419"/>
            <a:chOff x="-1753394" y="2133600"/>
            <a:chExt cx="9601994" cy="4572794"/>
          </a:xfrm>
        </p:grpSpPr>
        <p:cxnSp>
          <p:nvCxnSpPr>
            <p:cNvPr id="8" name="Straight Connector 7"/>
            <p:cNvCxnSpPr/>
            <p:nvPr/>
          </p:nvCxnSpPr>
          <p:spPr>
            <a:xfrm rot="10800000">
              <a:off x="-1676455" y="2133600"/>
              <a:ext cx="762288" cy="1190"/>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4038604" y="4420000"/>
              <a:ext cx="4571604" cy="1184"/>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752210" y="6629010"/>
              <a:ext cx="9600810" cy="76193"/>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237389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Q:\ebook\desktop\rozaneh-group[dot]com_nice-wallpaper%20_1_.jpg"/>
          <p:cNvPicPr>
            <a:picLocks noChangeAspect="1" noChangeArrowheads="1"/>
          </p:cNvPicPr>
          <p:nvPr/>
        </p:nvPicPr>
        <p:blipFill>
          <a:blip r:embed="rId3">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31" name="Rectangle 30"/>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34" name="Rectangle 33"/>
          <p:cNvSpPr/>
          <p:nvPr/>
        </p:nvSpPr>
        <p:spPr>
          <a:xfrm>
            <a:off x="5551714" y="489857"/>
            <a:ext cx="2830286" cy="5551714"/>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32" name="Rectangle 31"/>
          <p:cNvSpPr/>
          <p:nvPr/>
        </p:nvSpPr>
        <p:spPr>
          <a:xfrm>
            <a:off x="5725407" y="156907"/>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33" name="Rectangle 32"/>
          <p:cNvSpPr/>
          <p:nvPr/>
        </p:nvSpPr>
        <p:spPr>
          <a:xfrm>
            <a:off x="925286" y="2667000"/>
            <a:ext cx="7456714" cy="3374571"/>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grpSp>
        <p:nvGrpSpPr>
          <p:cNvPr id="5127" name="Group 27"/>
          <p:cNvGrpSpPr>
            <a:grpSpLocks/>
          </p:cNvGrpSpPr>
          <p:nvPr/>
        </p:nvGrpSpPr>
        <p:grpSpPr bwMode="auto">
          <a:xfrm>
            <a:off x="2356303" y="2505982"/>
            <a:ext cx="2068286" cy="2041507"/>
            <a:chOff x="6781799" y="2911792"/>
            <a:chExt cx="2990047" cy="2873618"/>
          </a:xfrm>
        </p:grpSpPr>
        <p:pic>
          <p:nvPicPr>
            <p:cNvPr id="3" name="Picture 13" descr="Q:\ebook\My Pictures\8884176c-2b04-4a65-ab28-dec61caed59a.jpg"/>
            <p:cNvPicPr>
              <a:picLocks noChangeAspect="1" noChangeArrowheads="1"/>
            </p:cNvPicPr>
            <p:nvPr/>
          </p:nvPicPr>
          <p:blipFill>
            <a:blip r:embed="rId4"/>
            <a:srcRect/>
            <a:stretch>
              <a:fillRect/>
            </a:stretch>
          </p:blipFill>
          <p:spPr bwMode="auto">
            <a:xfrm>
              <a:off x="6781799" y="2911792"/>
              <a:ext cx="2990047" cy="2205830"/>
            </a:xfrm>
            <a:prstGeom prst="rect">
              <a:avLst/>
            </a:prstGeom>
            <a:ln>
              <a:noFill/>
            </a:ln>
            <a:effectLst>
              <a:outerShdw blurRad="292100" dist="139700" dir="2700000" algn="tl" rotWithShape="0">
                <a:srgbClr val="333333">
                  <a:alpha val="65000"/>
                </a:srgbClr>
              </a:outerShdw>
            </a:effectLst>
          </p:spPr>
        </p:pic>
        <p:sp>
          <p:nvSpPr>
            <p:cNvPr id="17" name="TextBox 16"/>
            <p:cNvSpPr txBox="1"/>
            <p:nvPr/>
          </p:nvSpPr>
          <p:spPr>
            <a:xfrm>
              <a:off x="7332597" y="5345867"/>
              <a:ext cx="1658952" cy="439543"/>
            </a:xfrm>
            <a:prstGeom prst="rect">
              <a:avLst/>
            </a:prstGeom>
            <a:solidFill>
              <a:schemeClr val="bg1">
                <a:lumMod val="95000"/>
              </a:schemeClr>
            </a:solidFill>
            <a:ln>
              <a:solidFill>
                <a:schemeClr val="tx1"/>
              </a:solidFill>
            </a:ln>
          </p:spPr>
          <p:txBody>
            <a:bodyPr rtlCol="1">
              <a:spAutoFit/>
            </a:bodyPr>
            <a:lstStyle/>
            <a:p>
              <a:pPr algn="ctr" defTabSz="914418">
                <a:defRPr/>
              </a:pPr>
              <a:r>
                <a:rPr lang="fa-IR" sz="1429" dirty="0">
                  <a:solidFill>
                    <a:prstClr val="black"/>
                  </a:solidFill>
                  <a:cs typeface="B Homa" pitchFamily="2" charset="-78"/>
                </a:rPr>
                <a:t>مبلمان  شهری</a:t>
              </a:r>
            </a:p>
          </p:txBody>
        </p:sp>
      </p:grpSp>
      <p:grpSp>
        <p:nvGrpSpPr>
          <p:cNvPr id="5128" name="Group 28"/>
          <p:cNvGrpSpPr>
            <a:grpSpLocks/>
          </p:cNvGrpSpPr>
          <p:nvPr/>
        </p:nvGrpSpPr>
        <p:grpSpPr bwMode="auto">
          <a:xfrm>
            <a:off x="4655911" y="2505982"/>
            <a:ext cx="2070554" cy="2047176"/>
            <a:chOff x="3429001" y="2838450"/>
            <a:chExt cx="3052096" cy="2959398"/>
          </a:xfrm>
        </p:grpSpPr>
        <p:sp>
          <p:nvSpPr>
            <p:cNvPr id="18" name="TextBox 17"/>
            <p:cNvSpPr txBox="1"/>
            <p:nvPr/>
          </p:nvSpPr>
          <p:spPr>
            <a:xfrm>
              <a:off x="3866924" y="5346438"/>
              <a:ext cx="2132790" cy="451410"/>
            </a:xfrm>
            <a:prstGeom prst="rect">
              <a:avLst/>
            </a:prstGeom>
            <a:solidFill>
              <a:schemeClr val="bg1">
                <a:lumMod val="95000"/>
              </a:schemeClr>
            </a:solidFill>
            <a:ln>
              <a:solidFill>
                <a:schemeClr val="tx1"/>
              </a:solidFill>
            </a:ln>
          </p:spPr>
          <p:txBody>
            <a:bodyPr rtlCol="1">
              <a:spAutoFit/>
            </a:bodyPr>
            <a:lstStyle/>
            <a:p>
              <a:pPr algn="ctr" defTabSz="914418">
                <a:defRPr/>
              </a:pPr>
              <a:r>
                <a:rPr lang="fa-IR" sz="1429" dirty="0">
                  <a:solidFill>
                    <a:prstClr val="black"/>
                  </a:solidFill>
                  <a:cs typeface="B Homa" pitchFamily="2" charset="-78"/>
                </a:rPr>
                <a:t>تاسیسات زیر زمینی</a:t>
              </a:r>
            </a:p>
          </p:txBody>
        </p:sp>
        <p:pic>
          <p:nvPicPr>
            <p:cNvPr id="1026" name="Picture 2" descr="H:\Documents and Settings\paya.PAYA-5FC80E9C7B\My Documents\My Pictures\2relke9.jpg"/>
            <p:cNvPicPr>
              <a:picLocks noChangeAspect="1" noChangeArrowheads="1"/>
            </p:cNvPicPr>
            <p:nvPr/>
          </p:nvPicPr>
          <p:blipFill>
            <a:blip r:embed="rId5">
              <a:lum bright="20000"/>
            </a:blip>
            <a:srcRect/>
            <a:stretch>
              <a:fillRect/>
            </a:stretch>
          </p:blipFill>
          <p:spPr bwMode="auto">
            <a:xfrm>
              <a:off x="3429001" y="2838450"/>
              <a:ext cx="3052096" cy="2286694"/>
            </a:xfrm>
            <a:prstGeom prst="rect">
              <a:avLst/>
            </a:prstGeom>
            <a:ln>
              <a:noFill/>
            </a:ln>
            <a:effectLst>
              <a:outerShdw blurRad="292100" dist="139700" dir="2700000" algn="tl" rotWithShape="0">
                <a:srgbClr val="333333">
                  <a:alpha val="65000"/>
                </a:srgbClr>
              </a:outerShdw>
            </a:effectLst>
          </p:spPr>
        </p:pic>
      </p:grpSp>
      <p:grpSp>
        <p:nvGrpSpPr>
          <p:cNvPr id="5129" name="Group 29"/>
          <p:cNvGrpSpPr>
            <a:grpSpLocks/>
          </p:cNvGrpSpPr>
          <p:nvPr/>
        </p:nvGrpSpPr>
        <p:grpSpPr bwMode="auto">
          <a:xfrm>
            <a:off x="6964589" y="2512786"/>
            <a:ext cx="2070554" cy="2015426"/>
            <a:chOff x="104687" y="3060381"/>
            <a:chExt cx="3095713" cy="2614984"/>
          </a:xfrm>
        </p:grpSpPr>
        <p:pic>
          <p:nvPicPr>
            <p:cNvPr id="4" name="Picture 9" descr="Q:\ebook\pic of internet\5x4wks5.jpg"/>
            <p:cNvPicPr>
              <a:picLocks noChangeAspect="1" noChangeArrowheads="1"/>
            </p:cNvPicPr>
            <p:nvPr/>
          </p:nvPicPr>
          <p:blipFill>
            <a:blip r:embed="rId6"/>
            <a:srcRect/>
            <a:stretch>
              <a:fillRect/>
            </a:stretch>
          </p:blipFill>
          <p:spPr bwMode="auto">
            <a:xfrm>
              <a:off x="104687" y="3060381"/>
              <a:ext cx="3095713" cy="2056814"/>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971013" y="5270206"/>
              <a:ext cx="1659749" cy="405159"/>
            </a:xfrm>
            <a:prstGeom prst="rect">
              <a:avLst/>
            </a:prstGeom>
            <a:solidFill>
              <a:schemeClr val="bg1">
                <a:lumMod val="95000"/>
              </a:schemeClr>
            </a:solidFill>
            <a:ln>
              <a:solidFill>
                <a:schemeClr val="tx1"/>
              </a:solidFill>
            </a:ln>
          </p:spPr>
          <p:txBody>
            <a:bodyPr rtlCol="1">
              <a:spAutoFit/>
            </a:bodyPr>
            <a:lstStyle/>
            <a:p>
              <a:pPr algn="ctr" defTabSz="914418">
                <a:defRPr/>
              </a:pPr>
              <a:r>
                <a:rPr lang="fa-IR" sz="1429" dirty="0">
                  <a:solidFill>
                    <a:prstClr val="black"/>
                  </a:solidFill>
                  <a:cs typeface="B Homa" pitchFamily="2" charset="-78"/>
                </a:rPr>
                <a:t>راه ها </a:t>
              </a:r>
            </a:p>
          </p:txBody>
        </p:sp>
      </p:grpSp>
      <p:grpSp>
        <p:nvGrpSpPr>
          <p:cNvPr id="5130" name="Group 26"/>
          <p:cNvGrpSpPr>
            <a:grpSpLocks/>
          </p:cNvGrpSpPr>
          <p:nvPr/>
        </p:nvGrpSpPr>
        <p:grpSpPr bwMode="auto">
          <a:xfrm>
            <a:off x="163286" y="2830286"/>
            <a:ext cx="2013857" cy="3372739"/>
            <a:chOff x="10210800" y="2514600"/>
            <a:chExt cx="2209800" cy="3187896"/>
          </a:xfrm>
        </p:grpSpPr>
        <p:pic>
          <p:nvPicPr>
            <p:cNvPr id="5" name="Picture 10" descr="Q:\ebook\pic of internet\6e4e198859.jpg"/>
            <p:cNvPicPr>
              <a:picLocks noChangeAspect="1" noChangeArrowheads="1"/>
            </p:cNvPicPr>
            <p:nvPr/>
          </p:nvPicPr>
          <p:blipFill>
            <a:blip r:embed="rId7"/>
            <a:srcRect/>
            <a:stretch>
              <a:fillRect/>
            </a:stretch>
          </p:blipFill>
          <p:spPr bwMode="auto">
            <a:xfrm>
              <a:off x="10210800" y="2514600"/>
              <a:ext cx="2209800" cy="2679459"/>
            </a:xfrm>
            <a:prstGeom prst="rect">
              <a:avLst/>
            </a:prstGeom>
            <a:ln>
              <a:noFill/>
            </a:ln>
            <a:effectLst>
              <a:outerShdw blurRad="292100" dist="139700" dir="2700000" algn="tl" rotWithShape="0">
                <a:srgbClr val="333333">
                  <a:alpha val="65000"/>
                </a:srgbClr>
              </a:outerShdw>
            </a:effectLst>
          </p:spPr>
        </p:pic>
        <p:sp>
          <p:nvSpPr>
            <p:cNvPr id="16" name="TextBox 15"/>
            <p:cNvSpPr txBox="1"/>
            <p:nvPr/>
          </p:nvSpPr>
          <p:spPr>
            <a:xfrm>
              <a:off x="10504927" y="5407345"/>
              <a:ext cx="1356519" cy="295151"/>
            </a:xfrm>
            <a:prstGeom prst="rect">
              <a:avLst/>
            </a:prstGeom>
            <a:solidFill>
              <a:schemeClr val="bg1">
                <a:lumMod val="95000"/>
              </a:schemeClr>
            </a:solidFill>
            <a:ln>
              <a:solidFill>
                <a:schemeClr val="tx1"/>
              </a:solidFill>
            </a:ln>
          </p:spPr>
          <p:txBody>
            <a:bodyPr wrap="none" rtlCol="1">
              <a:spAutoFit/>
            </a:bodyPr>
            <a:lstStyle/>
            <a:p>
              <a:pPr algn="ctr" defTabSz="914418">
                <a:defRPr/>
              </a:pPr>
              <a:r>
                <a:rPr lang="fa-IR" sz="1429" dirty="0">
                  <a:solidFill>
                    <a:prstClr val="black"/>
                  </a:solidFill>
                  <a:cs typeface="B Homa" pitchFamily="2" charset="-78"/>
                </a:rPr>
                <a:t>المان های شهری</a:t>
              </a:r>
            </a:p>
          </p:txBody>
        </p:sp>
      </p:grpSp>
      <p:grpSp>
        <p:nvGrpSpPr>
          <p:cNvPr id="5131" name="Group 23"/>
          <p:cNvGrpSpPr>
            <a:grpSpLocks/>
          </p:cNvGrpSpPr>
          <p:nvPr/>
        </p:nvGrpSpPr>
        <p:grpSpPr bwMode="auto">
          <a:xfrm>
            <a:off x="2340429" y="4683125"/>
            <a:ext cx="2070554" cy="2048309"/>
            <a:chOff x="914400" y="6534150"/>
            <a:chExt cx="3073400" cy="2967022"/>
          </a:xfrm>
        </p:grpSpPr>
        <p:pic>
          <p:nvPicPr>
            <p:cNvPr id="6" name="Picture 7" descr="Q:\ebook\My Pictures\part-023.jpg"/>
            <p:cNvPicPr>
              <a:picLocks noChangeAspect="1" noChangeArrowheads="1"/>
            </p:cNvPicPr>
            <p:nvPr/>
          </p:nvPicPr>
          <p:blipFill>
            <a:blip r:embed="rId8"/>
            <a:srcRect/>
            <a:stretch>
              <a:fillRect/>
            </a:stretch>
          </p:blipFill>
          <p:spPr bwMode="auto">
            <a:xfrm>
              <a:off x="914400" y="6534150"/>
              <a:ext cx="3073400" cy="2304457"/>
            </a:xfrm>
            <a:prstGeom prst="rect">
              <a:avLst/>
            </a:prstGeom>
            <a:ln>
              <a:noFill/>
            </a:ln>
            <a:effectLst>
              <a:outerShdw blurRad="292100" dist="139700" dir="2700000" algn="tl" rotWithShape="0">
                <a:srgbClr val="333333">
                  <a:alpha val="65000"/>
                </a:srgbClr>
              </a:outerShdw>
            </a:effectLst>
          </p:spPr>
        </p:pic>
        <p:sp>
          <p:nvSpPr>
            <p:cNvPr id="22" name="TextBox 21"/>
            <p:cNvSpPr txBox="1"/>
            <p:nvPr/>
          </p:nvSpPr>
          <p:spPr>
            <a:xfrm>
              <a:off x="1540525" y="9048849"/>
              <a:ext cx="1659569" cy="452323"/>
            </a:xfrm>
            <a:prstGeom prst="rect">
              <a:avLst/>
            </a:prstGeom>
            <a:solidFill>
              <a:schemeClr val="bg1">
                <a:lumMod val="95000"/>
              </a:schemeClr>
            </a:solidFill>
            <a:ln>
              <a:solidFill>
                <a:schemeClr val="tx1"/>
              </a:solidFill>
            </a:ln>
          </p:spPr>
          <p:txBody>
            <a:bodyPr rtlCol="1">
              <a:spAutoFit/>
            </a:bodyPr>
            <a:lstStyle/>
            <a:p>
              <a:pPr algn="ctr" defTabSz="914418">
                <a:defRPr/>
              </a:pPr>
              <a:r>
                <a:rPr lang="fa-IR" sz="1429" dirty="0">
                  <a:solidFill>
                    <a:prstClr val="black"/>
                  </a:solidFill>
                  <a:cs typeface="B Homa" pitchFamily="2" charset="-78"/>
                </a:rPr>
                <a:t>طراحی شهرها</a:t>
              </a:r>
            </a:p>
          </p:txBody>
        </p:sp>
      </p:grpSp>
      <p:grpSp>
        <p:nvGrpSpPr>
          <p:cNvPr id="5132" name="Group 24"/>
          <p:cNvGrpSpPr>
            <a:grpSpLocks/>
          </p:cNvGrpSpPr>
          <p:nvPr/>
        </p:nvGrpSpPr>
        <p:grpSpPr bwMode="auto">
          <a:xfrm>
            <a:off x="4624161" y="4683126"/>
            <a:ext cx="2070554" cy="2047175"/>
            <a:chOff x="4953000" y="6610350"/>
            <a:chExt cx="3073400" cy="2966212"/>
          </a:xfrm>
        </p:grpSpPr>
        <p:pic>
          <p:nvPicPr>
            <p:cNvPr id="5123" name="Picture 3" descr="Q:\ebook\pic of internet\Masjid-Wilayah-Persekutuan.jpg"/>
            <p:cNvPicPr>
              <a:picLocks noChangeAspect="1" noChangeArrowheads="1"/>
            </p:cNvPicPr>
            <p:nvPr/>
          </p:nvPicPr>
          <p:blipFill>
            <a:blip r:embed="rId9"/>
            <a:srcRect/>
            <a:stretch>
              <a:fillRect/>
            </a:stretch>
          </p:blipFill>
          <p:spPr bwMode="auto">
            <a:xfrm>
              <a:off x="4953000" y="6610350"/>
              <a:ext cx="3073400" cy="2305104"/>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5291310" y="9124112"/>
              <a:ext cx="2422027" cy="452450"/>
            </a:xfrm>
            <a:prstGeom prst="rect">
              <a:avLst/>
            </a:prstGeom>
            <a:solidFill>
              <a:schemeClr val="bg1">
                <a:lumMod val="95000"/>
              </a:schemeClr>
            </a:solidFill>
            <a:ln>
              <a:solidFill>
                <a:schemeClr val="tx1"/>
              </a:solidFill>
            </a:ln>
          </p:spPr>
          <p:txBody>
            <a:bodyPr rtlCol="1">
              <a:spAutoFit/>
            </a:bodyPr>
            <a:lstStyle/>
            <a:p>
              <a:pPr algn="ctr" defTabSz="914418">
                <a:defRPr/>
              </a:pPr>
              <a:r>
                <a:rPr lang="fa-IR" sz="1429" dirty="0">
                  <a:solidFill>
                    <a:prstClr val="black"/>
                  </a:solidFill>
                  <a:cs typeface="B Homa" pitchFamily="2" charset="-78"/>
                </a:rPr>
                <a:t>معماری بناهای مذهبی</a:t>
              </a:r>
            </a:p>
          </p:txBody>
        </p:sp>
      </p:grpSp>
      <p:grpSp>
        <p:nvGrpSpPr>
          <p:cNvPr id="5133" name="Group 25"/>
          <p:cNvGrpSpPr>
            <a:grpSpLocks/>
          </p:cNvGrpSpPr>
          <p:nvPr/>
        </p:nvGrpSpPr>
        <p:grpSpPr bwMode="auto">
          <a:xfrm>
            <a:off x="6960054" y="4676323"/>
            <a:ext cx="2070554" cy="2032435"/>
            <a:chOff x="9017000" y="6702742"/>
            <a:chExt cx="2946400" cy="2790975"/>
          </a:xfrm>
        </p:grpSpPr>
        <p:pic>
          <p:nvPicPr>
            <p:cNvPr id="5126" name="Picture 6" descr="Q:\ebook\My Pictures\21.jpg"/>
            <p:cNvPicPr>
              <a:picLocks noChangeAspect="1" noChangeArrowheads="1"/>
            </p:cNvPicPr>
            <p:nvPr/>
          </p:nvPicPr>
          <p:blipFill>
            <a:blip r:embed="rId10"/>
            <a:srcRect/>
            <a:stretch>
              <a:fillRect/>
            </a:stretch>
          </p:blipFill>
          <p:spPr bwMode="auto">
            <a:xfrm>
              <a:off x="9017000" y="6702742"/>
              <a:ext cx="2946400" cy="2209568"/>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9676955" y="9064909"/>
              <a:ext cx="1773327" cy="428808"/>
            </a:xfrm>
            <a:prstGeom prst="rect">
              <a:avLst/>
            </a:prstGeom>
            <a:solidFill>
              <a:schemeClr val="bg1">
                <a:lumMod val="95000"/>
              </a:schemeClr>
            </a:solidFill>
            <a:ln>
              <a:solidFill>
                <a:schemeClr val="tx1"/>
              </a:solidFill>
            </a:ln>
          </p:spPr>
          <p:txBody>
            <a:bodyPr rtlCol="1">
              <a:spAutoFit/>
            </a:bodyPr>
            <a:lstStyle/>
            <a:p>
              <a:pPr algn="ctr" defTabSz="914418">
                <a:defRPr/>
              </a:pPr>
              <a:r>
                <a:rPr lang="fa-IR" sz="1429" dirty="0">
                  <a:solidFill>
                    <a:prstClr val="black"/>
                  </a:solidFill>
                  <a:cs typeface="B Homa" pitchFamily="2" charset="-78"/>
                </a:rPr>
                <a:t>فرم ساختمان ها</a:t>
              </a:r>
            </a:p>
          </p:txBody>
        </p:sp>
      </p:grpSp>
      <p:sp>
        <p:nvSpPr>
          <p:cNvPr id="2" name="Rectangle 1"/>
          <p:cNvSpPr/>
          <p:nvPr/>
        </p:nvSpPr>
        <p:spPr>
          <a:xfrm>
            <a:off x="163286" y="878796"/>
            <a:ext cx="8871857" cy="1433277"/>
          </a:xfrm>
          <a:prstGeom prst="rect">
            <a:avLst/>
          </a:prstGeom>
        </p:spPr>
        <p:txBody>
          <a:bodyPr>
            <a:spAutoFit/>
          </a:bodyPr>
          <a:lstStyle/>
          <a:p>
            <a:pPr algn="just" fontAlgn="base">
              <a:spcBef>
                <a:spcPct val="0"/>
              </a:spcBef>
              <a:spcAft>
                <a:spcPct val="0"/>
              </a:spcAft>
              <a:defRPr/>
            </a:pPr>
            <a:r>
              <a:rPr lang="fa-IR" sz="1857" dirty="0">
                <a:solidFill>
                  <a:srgbClr val="FF0000"/>
                </a:solidFill>
                <a:effectLst>
                  <a:outerShdw blurRad="38100" dist="38100" dir="2700000" algn="tl">
                    <a:srgbClr val="000000">
                      <a:alpha val="43137"/>
                    </a:srgbClr>
                  </a:outerShdw>
                </a:effectLst>
                <a:ea typeface="Times New Roman" pitchFamily="18" charset="0"/>
                <a:cs typeface="B Homa" pitchFamily="2" charset="-78"/>
              </a:rPr>
              <a:t>زمان و فضا </a:t>
            </a:r>
            <a:r>
              <a:rPr lang="fa-IR" sz="1714" b="1" dirty="0">
                <a:solidFill>
                  <a:prstClr val="black"/>
                </a:solidFill>
                <a:ea typeface="Times New Roman" pitchFamily="18" charset="0"/>
                <a:cs typeface="B Nazanin" pitchFamily="2" charset="-78"/>
              </a:rPr>
              <a:t>به طور نزدیکی به یکدیگر وابسته هستند. کوین لینچ این مطلب را بیان میکند که فضا و زمان چارچوب و بدنه اصلی تجربه های ما هستند. همانطور که زمان می گذرد، فضاها ها به مکان های زنده تبدیل میشوند و به وسیله کیفیات زمان معنی پیدا می کنند. </a:t>
            </a:r>
          </a:p>
          <a:p>
            <a:pPr algn="just" fontAlgn="base">
              <a:spcBef>
                <a:spcPct val="0"/>
              </a:spcBef>
              <a:spcAft>
                <a:spcPct val="0"/>
              </a:spcAft>
              <a:defRPr/>
            </a:pPr>
            <a:r>
              <a:rPr lang="fa-IR" sz="1714" b="1" dirty="0">
                <a:solidFill>
                  <a:prstClr val="black"/>
                </a:solidFill>
                <a:ea typeface="Times New Roman" pitchFamily="18" charset="0"/>
                <a:cs typeface="B Nazanin" pitchFamily="2" charset="-78"/>
              </a:rPr>
              <a:t>با گذشت زمان و پیشرفت هایی که انسان داشته تغییراتی در ذائقه و نگرش افرادو طراحان شکل گرفته،تغییر در نوع طراحی:</a:t>
            </a:r>
          </a:p>
        </p:txBody>
      </p:sp>
    </p:spTree>
    <p:extLst>
      <p:ext uri="{BB962C8B-B14F-4D97-AF65-F5344CB8AC3E}">
        <p14:creationId xmlns:p14="http://schemas.microsoft.com/office/powerpoint/2010/main" val="109026961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2" descr="Q:\ebook\desktop\rozaneh-group[dot]com_nice-wallpaper%20_1_.jpg"/>
          <p:cNvPicPr>
            <a:picLocks noChangeAspect="1" noChangeArrowheads="1"/>
          </p:cNvPicPr>
          <p:nvPr/>
        </p:nvPicPr>
        <p:blipFill>
          <a:blip r:embed="rId3">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8" name="Rectangle 17"/>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6" name="Rectangle 15"/>
          <p:cNvSpPr/>
          <p:nvPr/>
        </p:nvSpPr>
        <p:spPr>
          <a:xfrm>
            <a:off x="1360714" y="2558143"/>
            <a:ext cx="5715000" cy="4626429"/>
          </a:xfrm>
          <a:prstGeom prst="rect">
            <a:avLst/>
          </a:prstGeom>
          <a:noFill/>
          <a:ln w="38100">
            <a:solidFill>
              <a:schemeClr val="tx1">
                <a:lumMod val="95000"/>
                <a:lumOff val="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025" name="Rectangle 1"/>
          <p:cNvSpPr>
            <a:spLocks noChangeArrowheads="1"/>
          </p:cNvSpPr>
          <p:nvPr/>
        </p:nvSpPr>
        <p:spPr bwMode="auto">
          <a:xfrm>
            <a:off x="342446" y="640348"/>
            <a:ext cx="8545286" cy="4312976"/>
          </a:xfrm>
          <a:prstGeom prst="rect">
            <a:avLst/>
          </a:prstGeom>
          <a:noFill/>
          <a:ln>
            <a:noFill/>
          </a:ln>
        </p:spPr>
        <p:txBody>
          <a:bodyPr anchor="ctr">
            <a:spAutoFit/>
          </a:bodyPr>
          <a:lstStyle/>
          <a:p>
            <a:pPr algn="just" fontAlgn="base">
              <a:spcBef>
                <a:spcPct val="0"/>
              </a:spcBef>
              <a:spcAft>
                <a:spcPct val="0"/>
              </a:spcAft>
              <a:defRPr/>
            </a:pPr>
            <a:endParaRPr lang="fa-IR" sz="1714" b="1" dirty="0">
              <a:solidFill>
                <a:prstClr val="black"/>
              </a:solidFill>
              <a:cs typeface="B Nazanin" pitchFamily="2" charset="-78"/>
            </a:endParaRPr>
          </a:p>
          <a:p>
            <a:pPr algn="just" fontAlgn="base">
              <a:spcBef>
                <a:spcPct val="0"/>
              </a:spcBef>
              <a:spcAft>
                <a:spcPct val="0"/>
              </a:spcAft>
              <a:defRPr/>
            </a:pPr>
            <a:r>
              <a:rPr lang="fa-IR" sz="1714" b="1" dirty="0">
                <a:solidFill>
                  <a:prstClr val="black"/>
                </a:solidFill>
                <a:latin typeface="Arial" panose="020B0604020202020204" pitchFamily="34" charset="0"/>
                <a:cs typeface="B Nazanin" pitchFamily="2" charset="-78"/>
              </a:rPr>
              <a:t>در این فصل سه جنبه اصلی بعد زمان در طراحی شهری مورد بررسی قرار می گیرد: </a:t>
            </a:r>
          </a:p>
          <a:p>
            <a:pPr algn="just" fontAlgn="base">
              <a:spcBef>
                <a:spcPct val="0"/>
              </a:spcBef>
              <a:spcAft>
                <a:spcPct val="0"/>
              </a:spcAft>
              <a:defRPr/>
            </a:pPr>
            <a:r>
              <a:rPr lang="fa-IR" sz="1714" b="1" u="sng" dirty="0">
                <a:solidFill>
                  <a:prstClr val="black"/>
                </a:solidFill>
                <a:effectLst>
                  <a:outerShdw blurRad="38100" dist="38100" dir="2700000" algn="tl">
                    <a:srgbClr val="000000">
                      <a:alpha val="43137"/>
                    </a:srgbClr>
                  </a:outerShdw>
                </a:effectLst>
                <a:latin typeface="Arial" panose="020B0604020202020204" pitchFamily="34" charset="0"/>
                <a:cs typeface="B Nazanin" pitchFamily="2" charset="-78"/>
              </a:rPr>
              <a:t>اول</a:t>
            </a:r>
            <a:r>
              <a:rPr lang="fa-IR" sz="1714" b="1" dirty="0">
                <a:solidFill>
                  <a:prstClr val="black"/>
                </a:solidFill>
                <a:latin typeface="Arial" panose="020B0604020202020204" pitchFamily="34" charset="0"/>
                <a:cs typeface="B Nazanin" pitchFamily="2" charset="-78"/>
              </a:rPr>
              <a:t> اینکه چون فعالیت ها در زمان و مکان جریان دارند، محیط ها در زمان های مختلف به صورت های مختلفی استفاده میشوند. طراحان شهری لازم است دوره های زمانی و مدیریت فعالیت های یک مکان را در زمان بفهمند.</a:t>
            </a: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r>
              <a:rPr lang="fa-IR" sz="1714" b="1" dirty="0">
                <a:solidFill>
                  <a:prstClr val="black"/>
                </a:solidFill>
                <a:latin typeface="Arial" panose="020B0604020202020204" pitchFamily="34" charset="0"/>
                <a:cs typeface="B Nazanin" pitchFamily="2" charset="-78"/>
              </a:rPr>
              <a:t> </a:t>
            </a:r>
            <a:r>
              <a:rPr lang="fa-IR" sz="1714" b="1" u="sng" dirty="0">
                <a:solidFill>
                  <a:prstClr val="black"/>
                </a:solidFill>
                <a:effectLst>
                  <a:outerShdw blurRad="38100" dist="38100" dir="2700000" algn="tl">
                    <a:srgbClr val="000000">
                      <a:alpha val="43137"/>
                    </a:srgbClr>
                  </a:outerShdw>
                </a:effectLst>
                <a:latin typeface="Arial" panose="020B0604020202020204" pitchFamily="34" charset="0"/>
                <a:cs typeface="B Nazanin" pitchFamily="2" charset="-78"/>
              </a:rPr>
              <a:t>دوم  </a:t>
            </a:r>
            <a:r>
              <a:rPr lang="fa-IR" sz="1714" b="1" dirty="0">
                <a:solidFill>
                  <a:prstClr val="black"/>
                </a:solidFill>
                <a:latin typeface="Arial" panose="020B0604020202020204" pitchFamily="34" charset="0"/>
                <a:cs typeface="B Nazanin" pitchFamily="2" charset="-78"/>
              </a:rPr>
              <a:t>اینکه محیط های شهری در طول زمان تغییر می کنند و بایستی پروژه ها و سیاست های طراحی شهری در گذر زمان، قابل  استفاده باشند و به کار برده شوند.  </a:t>
            </a: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p:txBody>
      </p:sp>
      <p:sp>
        <p:nvSpPr>
          <p:cNvPr id="10" name="Right Arrow 9"/>
          <p:cNvSpPr/>
          <p:nvPr/>
        </p:nvSpPr>
        <p:spPr>
          <a:xfrm>
            <a:off x="4245429" y="5566456"/>
            <a:ext cx="653143" cy="163286"/>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914418" rtl="0">
              <a:defRPr/>
            </a:pPr>
            <a:endParaRPr lang="fa-IR" sz="1786">
              <a:solidFill>
                <a:prstClr val="white"/>
              </a:solidFill>
            </a:endParaRPr>
          </a:p>
        </p:txBody>
      </p:sp>
      <p:grpSp>
        <p:nvGrpSpPr>
          <p:cNvPr id="7175" name="Group 13"/>
          <p:cNvGrpSpPr>
            <a:grpSpLocks/>
          </p:cNvGrpSpPr>
          <p:nvPr/>
        </p:nvGrpSpPr>
        <p:grpSpPr bwMode="auto">
          <a:xfrm>
            <a:off x="1741714" y="1959428"/>
            <a:ext cx="4953000" cy="1959429"/>
            <a:chOff x="2895600" y="2209800"/>
            <a:chExt cx="6664628" cy="2626259"/>
          </a:xfrm>
        </p:grpSpPr>
        <p:pic>
          <p:nvPicPr>
            <p:cNvPr id="3" name="Picture 3" descr="H:\Documents and Settings\paya.PAYA-5FC80E9C7B\My Documents\My Pictures\part-003.jpg"/>
            <p:cNvPicPr>
              <a:picLocks noChangeAspect="1" noChangeArrowheads="1"/>
            </p:cNvPicPr>
            <p:nvPr/>
          </p:nvPicPr>
          <p:blipFill>
            <a:blip r:embed="rId4">
              <a:lum bright="10000"/>
            </a:blip>
            <a:srcRect/>
            <a:stretch>
              <a:fillRect/>
            </a:stretch>
          </p:blipFill>
          <p:spPr bwMode="auto">
            <a:xfrm>
              <a:off x="2895600" y="2209800"/>
              <a:ext cx="6664628" cy="2626259"/>
            </a:xfrm>
            <a:prstGeom prst="rect">
              <a:avLst/>
            </a:prstGeom>
            <a:ln>
              <a:noFill/>
            </a:ln>
            <a:effectLst>
              <a:outerShdw blurRad="190500" algn="tl" rotWithShape="0">
                <a:srgbClr val="000000">
                  <a:alpha val="70000"/>
                </a:srgbClr>
              </a:outerShdw>
            </a:effectLst>
          </p:spPr>
        </p:pic>
        <p:sp>
          <p:nvSpPr>
            <p:cNvPr id="12" name="Oval 11"/>
            <p:cNvSpPr/>
            <p:nvPr/>
          </p:nvSpPr>
          <p:spPr>
            <a:xfrm>
              <a:off x="3246531" y="3525969"/>
              <a:ext cx="1066524" cy="9909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914418" rtl="0">
                <a:defRPr/>
              </a:pPr>
              <a:endParaRPr lang="fa-IR" sz="1786">
                <a:solidFill>
                  <a:prstClr val="white"/>
                </a:solidFill>
              </a:endParaRPr>
            </a:p>
          </p:txBody>
        </p:sp>
        <p:sp>
          <p:nvSpPr>
            <p:cNvPr id="13" name="Oval 12"/>
            <p:cNvSpPr/>
            <p:nvPr/>
          </p:nvSpPr>
          <p:spPr>
            <a:xfrm>
              <a:off x="7334108" y="3807137"/>
              <a:ext cx="608788" cy="76295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914418" rtl="0">
                <a:defRPr/>
              </a:pPr>
              <a:endParaRPr lang="fa-IR" sz="1786">
                <a:solidFill>
                  <a:prstClr val="white"/>
                </a:solidFill>
              </a:endParaRPr>
            </a:p>
          </p:txBody>
        </p:sp>
      </p:grpSp>
      <p:sp>
        <p:nvSpPr>
          <p:cNvPr id="15" name="Rectangle 14"/>
          <p:cNvSpPr/>
          <p:nvPr/>
        </p:nvSpPr>
        <p:spPr>
          <a:xfrm>
            <a:off x="5725407" y="156907"/>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7" name="Rectangle 16"/>
          <p:cNvSpPr/>
          <p:nvPr/>
        </p:nvSpPr>
        <p:spPr>
          <a:xfrm>
            <a:off x="-381000" y="544286"/>
            <a:ext cx="9361714" cy="4572000"/>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2050" name="Picture 2" descr="Q:\ebook\My Pictures\part-007.jpg"/>
          <p:cNvPicPr>
            <a:picLocks noChangeAspect="1" noChangeArrowheads="1"/>
          </p:cNvPicPr>
          <p:nvPr/>
        </p:nvPicPr>
        <p:blipFill>
          <a:blip r:embed="rId5"/>
          <a:srcRect t="14813"/>
          <a:stretch>
            <a:fillRect/>
          </a:stretch>
        </p:blipFill>
        <p:spPr bwMode="auto">
          <a:xfrm>
            <a:off x="707572" y="4746626"/>
            <a:ext cx="3265714" cy="1866446"/>
          </a:xfrm>
          <a:prstGeom prst="rect">
            <a:avLst/>
          </a:prstGeom>
          <a:ln>
            <a:noFill/>
          </a:ln>
          <a:effectLst>
            <a:outerShdw blurRad="292100" dist="139700" dir="2700000" algn="tl" rotWithShape="0">
              <a:srgbClr val="333333">
                <a:alpha val="65000"/>
              </a:srgbClr>
            </a:outerShdw>
          </a:effectLst>
        </p:spPr>
      </p:pic>
      <p:pic>
        <p:nvPicPr>
          <p:cNvPr id="2" name="Picture 2" descr="H:\Documents and Settings\paya.PAYA-5FC80E9C7B\My Documents\My Pictures\burj_dubai140.jpg"/>
          <p:cNvPicPr>
            <a:picLocks noChangeAspect="1" noChangeArrowheads="1"/>
          </p:cNvPicPr>
          <p:nvPr/>
        </p:nvPicPr>
        <p:blipFill>
          <a:blip r:embed="rId6"/>
          <a:srcRect/>
          <a:stretch>
            <a:fillRect/>
          </a:stretch>
        </p:blipFill>
        <p:spPr bwMode="auto">
          <a:xfrm>
            <a:off x="5170714" y="4744357"/>
            <a:ext cx="2449286" cy="18369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4520931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13" name="Rectangle 12"/>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2" name="Rectangle 1"/>
          <p:cNvSpPr/>
          <p:nvPr/>
        </p:nvSpPr>
        <p:spPr>
          <a:xfrm>
            <a:off x="326572" y="744992"/>
            <a:ext cx="8599714" cy="1938864"/>
          </a:xfrm>
          <a:prstGeom prst="rect">
            <a:avLst/>
          </a:prstGeom>
        </p:spPr>
        <p:txBody>
          <a:bodyPr>
            <a:spAutoFit/>
          </a:bodyPr>
          <a:lstStyle/>
          <a:p>
            <a:pPr algn="just" fontAlgn="base">
              <a:spcBef>
                <a:spcPct val="0"/>
              </a:spcBef>
              <a:spcAft>
                <a:spcPct val="0"/>
              </a:spcAft>
              <a:defRPr/>
            </a:pPr>
            <a:r>
              <a:rPr lang="fa-IR" sz="1714" b="1" u="sng" dirty="0">
                <a:solidFill>
                  <a:prstClr val="black"/>
                </a:solidFill>
                <a:effectLst>
                  <a:outerShdw blurRad="38100" dist="38100" dir="2700000" algn="tl">
                    <a:srgbClr val="000000">
                      <a:alpha val="43137"/>
                    </a:srgbClr>
                  </a:outerShdw>
                </a:effectLst>
                <a:latin typeface="Arial" panose="020B0604020202020204" pitchFamily="34" charset="0"/>
                <a:cs typeface="B Nazanin" pitchFamily="2" charset="-78"/>
              </a:rPr>
              <a:t>و سوم </a:t>
            </a:r>
            <a:r>
              <a:rPr lang="fa-IR" sz="1714" b="1" dirty="0">
                <a:solidFill>
                  <a:prstClr val="black"/>
                </a:solidFill>
                <a:latin typeface="Arial" panose="020B0604020202020204" pitchFamily="34" charset="0"/>
                <a:cs typeface="B Nazanin" pitchFamily="2" charset="-78"/>
              </a:rPr>
              <a:t>اینکه اگرچه محیط ها در طول زمان به سختی تغییر میکنند، ولی ارزش های زیادی هستند که  به طور مدام ثابت باقی می مانند. طراحان شهری لازم است بدانند محیط چگونه تغییر میکند، چه چیزهایی ثابت باقی می ماند و چه چیزهایی در طول زمان تغییر میکنند. </a:t>
            </a: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a:p>
            <a:pPr algn="just" fontAlgn="base">
              <a:spcBef>
                <a:spcPct val="0"/>
              </a:spcBef>
              <a:spcAft>
                <a:spcPct val="0"/>
              </a:spcAft>
              <a:defRPr/>
            </a:pPr>
            <a:endParaRPr lang="fa-IR" sz="1714" b="1" dirty="0">
              <a:solidFill>
                <a:prstClr val="black"/>
              </a:solidFill>
              <a:latin typeface="Arial" panose="020B0604020202020204" pitchFamily="34" charset="0"/>
              <a:cs typeface="B Nazanin" pitchFamily="2" charset="-78"/>
            </a:endParaRPr>
          </a:p>
        </p:txBody>
      </p:sp>
      <p:sp>
        <p:nvSpPr>
          <p:cNvPr id="3" name="Left-Right Arrow 2"/>
          <p:cNvSpPr/>
          <p:nvPr/>
        </p:nvSpPr>
        <p:spPr>
          <a:xfrm>
            <a:off x="4245428" y="2830286"/>
            <a:ext cx="1197429" cy="280037"/>
          </a:xfrm>
          <a:prstGeom prst="leftRightArrow">
            <a:avLst/>
          </a:prstGeom>
          <a:effectLst>
            <a:glow rad="101600">
              <a:schemeClr val="accent5">
                <a:satMod val="175000"/>
                <a:alpha val="40000"/>
              </a:schemeClr>
            </a:glow>
            <a:outerShdw blurRad="40000" dist="20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rtlCol="1" anchor="ctr"/>
          <a:lstStyle/>
          <a:p>
            <a:pPr algn="ctr" defTabSz="914418" rtl="0">
              <a:defRPr/>
            </a:pPr>
            <a:endParaRPr lang="fa-IR" sz="1786">
              <a:solidFill>
                <a:prstClr val="black"/>
              </a:solidFill>
            </a:endParaRPr>
          </a:p>
        </p:txBody>
      </p:sp>
      <p:sp>
        <p:nvSpPr>
          <p:cNvPr id="8" name="Left-Right Arrow 7"/>
          <p:cNvSpPr/>
          <p:nvPr/>
        </p:nvSpPr>
        <p:spPr>
          <a:xfrm>
            <a:off x="4354286" y="5334000"/>
            <a:ext cx="870857" cy="280037"/>
          </a:xfrm>
          <a:prstGeom prst="leftRightArrow">
            <a:avLst/>
          </a:prstGeom>
          <a:effectLst>
            <a:glow rad="101600">
              <a:schemeClr val="accent5">
                <a:satMod val="175000"/>
                <a:alpha val="40000"/>
              </a:schemeClr>
            </a:glow>
            <a:outerShdw blurRad="40000" dist="20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rtlCol="1" anchor="ctr"/>
          <a:lstStyle/>
          <a:p>
            <a:pPr algn="ctr" defTabSz="914418" rtl="0">
              <a:defRPr/>
            </a:pPr>
            <a:endParaRPr lang="fa-IR" sz="1786">
              <a:solidFill>
                <a:prstClr val="black"/>
              </a:solidFill>
            </a:endParaRPr>
          </a:p>
        </p:txBody>
      </p:sp>
      <p:sp>
        <p:nvSpPr>
          <p:cNvPr id="10" name="Rectangle 9"/>
          <p:cNvSpPr/>
          <p:nvPr/>
        </p:nvSpPr>
        <p:spPr>
          <a:xfrm>
            <a:off x="5551714" y="480786"/>
            <a:ext cx="2830286" cy="6758214"/>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1" name="Rectangle 10"/>
          <p:cNvSpPr/>
          <p:nvPr/>
        </p:nvSpPr>
        <p:spPr>
          <a:xfrm>
            <a:off x="5725407"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
        <p:nvSpPr>
          <p:cNvPr id="12" name="Rectangle 11"/>
          <p:cNvSpPr/>
          <p:nvPr/>
        </p:nvSpPr>
        <p:spPr>
          <a:xfrm>
            <a:off x="217714" y="2177143"/>
            <a:ext cx="9742714" cy="3646714"/>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pic>
        <p:nvPicPr>
          <p:cNvPr id="4" name="Picture 5" descr="Q:\ebook\Shahr\New Folder\esfahan.jpg"/>
          <p:cNvPicPr>
            <a:picLocks noChangeAspect="1" noChangeArrowheads="1"/>
          </p:cNvPicPr>
          <p:nvPr/>
        </p:nvPicPr>
        <p:blipFill>
          <a:blip r:embed="rId3"/>
          <a:srcRect/>
          <a:stretch>
            <a:fillRect/>
          </a:stretch>
        </p:blipFill>
        <p:spPr bwMode="auto">
          <a:xfrm>
            <a:off x="544286" y="1741715"/>
            <a:ext cx="3570514" cy="22315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C:\hanie\naghshe\abas-shohada\New Folder (3)\gh3.jpg"/>
          <p:cNvPicPr>
            <a:picLocks noChangeAspect="1" noChangeArrowheads="1"/>
          </p:cNvPicPr>
          <p:nvPr/>
        </p:nvPicPr>
        <p:blipFill>
          <a:blip r:embed="rId4" cstate="print"/>
          <a:srcRect/>
          <a:stretch>
            <a:fillRect/>
          </a:stretch>
        </p:blipFill>
        <p:spPr bwMode="auto">
          <a:xfrm>
            <a:off x="381000" y="4789714"/>
            <a:ext cx="3832080" cy="13062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6" descr="Q:\ebook\Shahr\New Folder\bazar1-zr.jpg"/>
          <p:cNvPicPr>
            <a:picLocks noChangeAspect="1" noChangeArrowheads="1"/>
          </p:cNvPicPr>
          <p:nvPr/>
        </p:nvPicPr>
        <p:blipFill>
          <a:blip r:embed="rId5"/>
          <a:srcRect/>
          <a:stretch>
            <a:fillRect/>
          </a:stretch>
        </p:blipFill>
        <p:spPr bwMode="auto">
          <a:xfrm>
            <a:off x="5942006" y="1680966"/>
            <a:ext cx="2068286" cy="25599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4" descr="C:\hanie\naghshe\abas-shohada\New Folder (3)\shit4.JPG"/>
          <p:cNvPicPr>
            <a:picLocks noChangeAspect="1" noChangeArrowheads="1"/>
          </p:cNvPicPr>
          <p:nvPr/>
        </p:nvPicPr>
        <p:blipFill>
          <a:blip r:embed="rId6" cstate="print"/>
          <a:srcRect/>
          <a:stretch>
            <a:fillRect/>
          </a:stretch>
        </p:blipFill>
        <p:spPr bwMode="auto">
          <a:xfrm>
            <a:off x="5279572" y="4346446"/>
            <a:ext cx="3483429" cy="22938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6475218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11" name="Rectangle 10"/>
          <p:cNvSpPr/>
          <p:nvPr/>
        </p:nvSpPr>
        <p:spPr>
          <a:xfrm>
            <a:off x="-707572" y="925286"/>
            <a:ext cx="10341429" cy="4572000"/>
          </a:xfrm>
          <a:prstGeom prst="rect">
            <a:avLst/>
          </a:prstGeom>
          <a:noFill/>
          <a:ln w="3810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7" name="Rectangle 6"/>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6385" name="Rectangle 1"/>
          <p:cNvSpPr>
            <a:spLocks noChangeArrowheads="1"/>
          </p:cNvSpPr>
          <p:nvPr/>
        </p:nvSpPr>
        <p:spPr bwMode="auto">
          <a:xfrm>
            <a:off x="3265714" y="1028343"/>
            <a:ext cx="5769429" cy="1675074"/>
          </a:xfrm>
          <a:prstGeom prst="rect">
            <a:avLst/>
          </a:prstGeom>
          <a:solidFill>
            <a:schemeClr val="bg1">
              <a:lumMod val="85000"/>
              <a:alpha val="38000"/>
            </a:schemeClr>
          </a:solidFill>
          <a:ln w="9525">
            <a:noFill/>
            <a:miter lim="800000"/>
            <a:headEnd/>
            <a:tailEnd/>
          </a:ln>
          <a:effectLst/>
        </p:spPr>
        <p:txBody>
          <a:bodyPr anchor="ctr">
            <a:spAutoFit/>
          </a:bodyPr>
          <a:lstStyle/>
          <a:p>
            <a:pPr algn="just" fontAlgn="base">
              <a:spcBef>
                <a:spcPct val="0"/>
              </a:spcBef>
              <a:spcAft>
                <a:spcPct val="0"/>
              </a:spcAft>
              <a:defRPr/>
            </a:pPr>
            <a:r>
              <a:rPr lang="fa-IR" sz="1714" b="1" dirty="0">
                <a:solidFill>
                  <a:prstClr val="black"/>
                </a:solidFill>
                <a:ea typeface="Times New Roman" pitchFamily="18" charset="0"/>
                <a:cs typeface="B Nazanin" pitchFamily="2" charset="-78"/>
              </a:rPr>
              <a:t>اولین موردی که در مورد زمان می دانیم این است که زمان از طریق تکرار های موزون تجلی پیدا می کند. چرخه اصلی زمان بر اساس چرخه های طبیعی است، اصلی ترین آن چرخه 24 ساعته است که در نتیجه چرخش زمین به دور خودش حاصل میشود و تاثیر بر خواب و بیداری و چرخه های دیگر بدن دارد. زمان کار و استراحت، زمان غذا خوردن و ... بر اساس این چرخه اساسی است. </a:t>
            </a:r>
          </a:p>
        </p:txBody>
      </p:sp>
      <p:sp>
        <p:nvSpPr>
          <p:cNvPr id="16387" name="Rectangle 3"/>
          <p:cNvSpPr>
            <a:spLocks noChangeArrowheads="1"/>
          </p:cNvSpPr>
          <p:nvPr/>
        </p:nvSpPr>
        <p:spPr bwMode="auto">
          <a:xfrm>
            <a:off x="3202214" y="3508811"/>
            <a:ext cx="5878286" cy="1675074"/>
          </a:xfrm>
          <a:prstGeom prst="rect">
            <a:avLst/>
          </a:prstGeom>
          <a:solidFill>
            <a:schemeClr val="bg1">
              <a:lumMod val="85000"/>
              <a:alpha val="54000"/>
            </a:schemeClr>
          </a:solidFill>
          <a:ln w="9525">
            <a:noFill/>
            <a:miter lim="800000"/>
            <a:headEnd/>
            <a:tailEnd/>
          </a:ln>
          <a:effectLst/>
        </p:spPr>
        <p:txBody>
          <a:bodyPr anchor="ctr">
            <a:spAutoFit/>
          </a:bodyPr>
          <a:lstStyle/>
          <a:p>
            <a:pPr algn="just" fontAlgn="base">
              <a:spcBef>
                <a:spcPct val="0"/>
              </a:spcBef>
              <a:spcAft>
                <a:spcPct val="0"/>
              </a:spcAft>
              <a:defRPr/>
            </a:pPr>
            <a:r>
              <a:rPr lang="fa-IR" sz="1714" b="1" dirty="0">
                <a:solidFill>
                  <a:prstClr val="black"/>
                </a:solidFill>
                <a:ea typeface="Times New Roman" pitchFamily="18" charset="0"/>
                <a:cs typeface="B Nazanin" pitchFamily="2" charset="-78"/>
              </a:rPr>
              <a:t>چرخه سال و تغییر فصل ها در نتیجه چرخش زمین به دور خورشید است. کجی در محور زمین، زاویه خورشید نسبت به سطح زمین را تغییر می دهد در نتیجه طول روشنی خورشید در طول روز در عرض سال تغییر میکند و فصل ها به وجود می آیند. با دور شدن از خط استوا تاثیر فصل های متفاوت به شدت آشکار میشود. در طول و عرض جغرافیایی شمالی یا جنوبی روزهای زمستانی کوتاهتر و روزهای تابستانی طولانی تر میشود. </a:t>
            </a:r>
            <a:endParaRPr lang="fa-IR" sz="1714" b="1" dirty="0">
              <a:solidFill>
                <a:prstClr val="black"/>
              </a:solidFill>
              <a:latin typeface="Arial" panose="020B0604020202020204" pitchFamily="34" charset="0"/>
              <a:cs typeface="B Nazanin" pitchFamily="2" charset="-78"/>
            </a:endParaRPr>
          </a:p>
        </p:txBody>
      </p:sp>
      <p:sp>
        <p:nvSpPr>
          <p:cNvPr id="8" name="Rectangle 7"/>
          <p:cNvSpPr/>
          <p:nvPr/>
        </p:nvSpPr>
        <p:spPr>
          <a:xfrm>
            <a:off x="5551714" y="480786"/>
            <a:ext cx="2830286"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9" name="Rectangle 8"/>
          <p:cNvSpPr/>
          <p:nvPr/>
        </p:nvSpPr>
        <p:spPr>
          <a:xfrm>
            <a:off x="5725407"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pic>
        <p:nvPicPr>
          <p:cNvPr id="9225" name="Picture 2" descr="H:\Documents and Settings\paya.PAYA-5FC80E9C7B\My Documents\My Pictures\earth_rotation.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6429" y="544286"/>
            <a:ext cx="2013857" cy="256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4" descr="H:\Documents and Settings\paya.PAYA-5FC80E9C7B\My Documents\My Pictures\Seasons3.gif"/>
          <p:cNvPicPr>
            <a:picLocks noChangeAspect="1" noChangeArrowheads="1"/>
          </p:cNvPicPr>
          <p:nvPr/>
        </p:nvPicPr>
        <p:blipFill>
          <a:blip r:embed="rId4"/>
          <a:srcRect/>
          <a:stretch>
            <a:fillRect/>
          </a:stretch>
        </p:blipFill>
        <p:spPr bwMode="auto">
          <a:xfrm>
            <a:off x="381000" y="3374571"/>
            <a:ext cx="2667000" cy="2667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79209118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6" name="Rectangle 5"/>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0244" name="Rectangle 1"/>
          <p:cNvSpPr>
            <a:spLocks noChangeArrowheads="1"/>
          </p:cNvSpPr>
          <p:nvPr/>
        </p:nvSpPr>
        <p:spPr bwMode="auto">
          <a:xfrm>
            <a:off x="925286" y="966656"/>
            <a:ext cx="8218714" cy="325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برای آسان کردن و تشویق به استفاده از مکان های شهری لازم است تاثیر چرخه های روز و شب، فصل ها و چرخه های مرتبط فعالیتی را درک کنیم. </a:t>
            </a:r>
            <a:r>
              <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rPr>
              <a:t>طراحان شهری ممکن است عمدا از تغییر روز و تغییر فصول استفاده کنند تا تنوع و علاقه را به مکان های شهری جلب کنند. خصوصیات و  ویژگی هایی که تغییر فصول در فضاهای شهری ایجاب میکند را پر رنگ کرده تا به ثبات دائمی مکان های شهری اضافه شود. </a:t>
            </a:r>
          </a:p>
          <a:p>
            <a:pPr algn="just" fontAlgn="base">
              <a:spcBef>
                <a:spcPct val="0"/>
              </a:spcBef>
              <a:spcAft>
                <a:spcPct val="0"/>
              </a:spcAft>
              <a:buFontTx/>
              <a:buNone/>
            </a:pPr>
            <a:r>
              <a:rPr lang="fa-IR" altLang="en-US" sz="1714" b="1">
                <a:solidFill>
                  <a:prstClr val="black"/>
                </a:solidFill>
                <a:ea typeface="Times New Roman" panose="02020603050405020304" pitchFamily="18" charset="0"/>
                <a:cs typeface="B Nazanin" panose="00000400000000000000" pitchFamily="2" charset="-78"/>
              </a:rPr>
              <a:t>در زمان های متفاوتی از شب و روز، محیط شهری به طور متفاوتی استفاده میشود. برای طراحان شهری مشاهده زندگی یک روزه مکان عمومی یا یک مکان خاص در طی فصول متفاوت، میتواند تجربه مناسبی باشد. مثلا گاهی یک مکان ساکت و گاهی شلوغ است، زمانی مردان از آن استفاده می کنند و زمانی زنان. </a:t>
            </a:r>
          </a:p>
          <a:p>
            <a:pPr algn="just" fontAlgn="base">
              <a:spcBef>
                <a:spcPct val="0"/>
              </a:spcBef>
              <a:spcAft>
                <a:spcPct val="0"/>
              </a:spcAft>
              <a:buFontTx/>
              <a:buNone/>
            </a:pPr>
            <a:endParaRPr lang="fa-IR" altLang="en-US" sz="1714" b="1">
              <a:solidFill>
                <a:prstClr val="black"/>
              </a:solidFill>
              <a:ea typeface="Times New Roman" panose="02020603050405020304" pitchFamily="18" charset="0"/>
              <a:cs typeface="B Nazanin" panose="00000400000000000000" pitchFamily="2" charset="-78"/>
            </a:endParaRPr>
          </a:p>
          <a:p>
            <a:pPr algn="just" fontAlgn="base">
              <a:spcBef>
                <a:spcPct val="0"/>
              </a:spcBef>
              <a:spcAft>
                <a:spcPct val="0"/>
              </a:spcAft>
              <a:buFontTx/>
              <a:buNone/>
            </a:pPr>
            <a:endParaRPr lang="fa-IR" altLang="en-US" sz="1714" b="1">
              <a:solidFill>
                <a:prstClr val="black"/>
              </a:solidFill>
              <a:ea typeface="Times New Roman" panose="02020603050405020304" pitchFamily="18" charset="0"/>
              <a:cs typeface="B Nazanin" panose="00000400000000000000" pitchFamily="2" charset="-78"/>
            </a:endParaRPr>
          </a:p>
          <a:p>
            <a:pPr algn="ctr" fontAlgn="base">
              <a:spcBef>
                <a:spcPct val="0"/>
              </a:spcBef>
              <a:spcAft>
                <a:spcPct val="0"/>
              </a:spcAft>
              <a:buFontTx/>
              <a:buNone/>
            </a:pPr>
            <a:endParaRPr lang="fa-IR" altLang="en-US" sz="1714" b="1">
              <a:solidFill>
                <a:prstClr val="black"/>
              </a:solidFill>
              <a:ea typeface="Times New Roman" panose="02020603050405020304" pitchFamily="18" charset="0"/>
              <a:cs typeface="B Nazanin" panose="00000400000000000000" pitchFamily="2" charset="-78"/>
            </a:endParaRPr>
          </a:p>
          <a:p>
            <a:pPr algn="just"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a:p>
            <a:pPr algn="just" fontAlgn="base">
              <a:spcBef>
                <a:spcPct val="0"/>
              </a:spcBef>
              <a:spcAft>
                <a:spcPct val="0"/>
              </a:spcAft>
              <a:buFontTx/>
              <a:buNone/>
            </a:pPr>
            <a:endParaRPr lang="fa-IR" altLang="en-US" sz="1714" b="1">
              <a:solidFill>
                <a:prstClr val="black"/>
              </a:solidFill>
              <a:latin typeface="Arial" panose="020B0604020202020204" pitchFamily="34" charset="0"/>
              <a:ea typeface="Times New Roman" panose="02020603050405020304" pitchFamily="18" charset="0"/>
              <a:cs typeface="B Nazanin" panose="00000400000000000000" pitchFamily="2" charset="-78"/>
            </a:endParaRPr>
          </a:p>
        </p:txBody>
      </p:sp>
      <p:sp>
        <p:nvSpPr>
          <p:cNvPr id="7" name="Rectangle 6"/>
          <p:cNvSpPr/>
          <p:nvPr/>
        </p:nvSpPr>
        <p:spPr>
          <a:xfrm>
            <a:off x="5551714" y="480786"/>
            <a:ext cx="2830286" cy="5551714"/>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8" name="Rectangle 7"/>
          <p:cNvSpPr/>
          <p:nvPr/>
        </p:nvSpPr>
        <p:spPr>
          <a:xfrm>
            <a:off x="5725407"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grpSp>
        <p:nvGrpSpPr>
          <p:cNvPr id="10247" name="Group 8"/>
          <p:cNvGrpSpPr>
            <a:grpSpLocks/>
          </p:cNvGrpSpPr>
          <p:nvPr/>
        </p:nvGrpSpPr>
        <p:grpSpPr bwMode="auto">
          <a:xfrm>
            <a:off x="381000" y="1577295"/>
            <a:ext cx="9361714" cy="3266848"/>
            <a:chOff x="-1753394" y="2133600"/>
            <a:chExt cx="9601994" cy="4572794"/>
          </a:xfrm>
        </p:grpSpPr>
        <p:cxnSp>
          <p:nvCxnSpPr>
            <p:cNvPr id="10" name="Straight Connector 9"/>
            <p:cNvCxnSpPr/>
            <p:nvPr/>
          </p:nvCxnSpPr>
          <p:spPr>
            <a:xfrm rot="10800000">
              <a:off x="-1676634" y="2133600"/>
              <a:ext cx="761786" cy="1587"/>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4038416" y="4420209"/>
              <a:ext cx="4571207" cy="1163"/>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1752231" y="6628620"/>
              <a:ext cx="9600831" cy="76187"/>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3076" name="Picture 4" descr="C:\hanie\tarahi-abas\pic\mesgarani\scan0018.JPG"/>
          <p:cNvPicPr>
            <a:picLocks noChangeAspect="1" noChangeArrowheads="1"/>
          </p:cNvPicPr>
          <p:nvPr/>
        </p:nvPicPr>
        <p:blipFill>
          <a:blip r:embed="rId3"/>
          <a:srcRect/>
          <a:stretch>
            <a:fillRect/>
          </a:stretch>
        </p:blipFill>
        <p:spPr bwMode="auto">
          <a:xfrm>
            <a:off x="692831" y="3156858"/>
            <a:ext cx="3334884" cy="21941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descr="C:\hanie\tarahi-abas\pic\mesgarani\scan0029.JPG"/>
          <p:cNvPicPr>
            <a:picLocks noChangeAspect="1" noChangeArrowheads="1"/>
          </p:cNvPicPr>
          <p:nvPr/>
        </p:nvPicPr>
        <p:blipFill>
          <a:blip r:embed="rId4"/>
          <a:srcRect r="4918"/>
          <a:stretch>
            <a:fillRect/>
          </a:stretch>
        </p:blipFill>
        <p:spPr bwMode="auto">
          <a:xfrm>
            <a:off x="4935992" y="3152322"/>
            <a:ext cx="3119437" cy="23166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8267551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Q:\ebook\desktop\rozaneh-group[dot]com_nice-wallpaper%20_1_.jpg"/>
          <p:cNvPicPr>
            <a:picLocks noChangeAspect="1" noChangeArrowheads="1"/>
          </p:cNvPicPr>
          <p:nvPr/>
        </p:nvPicPr>
        <p:blipFill>
          <a:blip r:embed="rId2">
            <a:duotone>
              <a:schemeClr val="bg2">
                <a:shade val="45000"/>
                <a:satMod val="135000"/>
              </a:schemeClr>
              <a:prstClr val="white"/>
            </a:duotone>
            <a:lum bright="10000"/>
          </a:blip>
          <a:stretch>
            <a:fillRect/>
          </a:stretch>
        </p:blipFill>
        <p:spPr bwMode="auto">
          <a:xfrm>
            <a:off x="0" y="0"/>
            <a:ext cx="9289143" cy="6966857"/>
          </a:xfrm>
          <a:prstGeom prst="rect">
            <a:avLst/>
          </a:prstGeom>
          <a:noFill/>
          <a:ln>
            <a:noFill/>
          </a:ln>
        </p:spPr>
      </p:pic>
      <p:sp>
        <p:nvSpPr>
          <p:cNvPr id="5" name="Rectangle 4"/>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1268" name="Rectangle 1"/>
          <p:cNvSpPr>
            <a:spLocks noChangeArrowheads="1"/>
          </p:cNvSpPr>
          <p:nvPr/>
        </p:nvSpPr>
        <p:spPr bwMode="auto">
          <a:xfrm>
            <a:off x="4463143" y="762000"/>
            <a:ext cx="4354286" cy="6160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fontAlgn="base">
              <a:spcBef>
                <a:spcPct val="0"/>
              </a:spcBef>
              <a:spcAft>
                <a:spcPct val="0"/>
              </a:spcAft>
              <a:buFontTx/>
              <a:buNone/>
            </a:pPr>
            <a:r>
              <a:rPr lang="fa-IR" altLang="en-US" sz="1643" b="1">
                <a:solidFill>
                  <a:prstClr val="black"/>
                </a:solidFill>
                <a:latin typeface="Arial" panose="020B0604020202020204" pitchFamily="34" charset="0"/>
                <a:cs typeface="B Nazanin" panose="00000400000000000000" pitchFamily="2" charset="-78"/>
              </a:rPr>
              <a:t>چرخه فعالیت ها همچنین بر اساس تغییر فصل ها متفاوت می شود. در زمستان روزها معمولا خاکستری، مرطوب، بادی و سرد هستند و مردم ممکن است از فضاهای بیرونی تنها در صورت لزوم استفاده کنند. قدم های مردم به طور کلی با شتاب بیشتر و هدفمند است. توقف هایشان کوتاه و، خلاصه و در صورت لزوم است. </a:t>
            </a:r>
          </a:p>
          <a:p>
            <a:pPr algn="just" fontAlgn="base">
              <a:spcBef>
                <a:spcPct val="0"/>
              </a:spcBef>
              <a:spcAft>
                <a:spcPct val="0"/>
              </a:spcAft>
              <a:buFontTx/>
              <a:buNone/>
            </a:pPr>
            <a:r>
              <a:rPr lang="fa-IR" altLang="en-US" sz="1643" b="1">
                <a:solidFill>
                  <a:prstClr val="black"/>
                </a:solidFill>
                <a:latin typeface="Arial" panose="020B0604020202020204" pitchFamily="34" charset="0"/>
                <a:cs typeface="B Nazanin" panose="00000400000000000000" pitchFamily="2" charset="-78"/>
              </a:rPr>
              <a:t>در بهار برگ ها بر روی درختان ظاهر میشوند و مردم در مکان های شهری به تدریج ظاهر میشوند تا از گرمای خورشید لذت ببرند. </a:t>
            </a:r>
          </a:p>
          <a:p>
            <a:pPr algn="just" fontAlgn="base">
              <a:spcBef>
                <a:spcPct val="0"/>
              </a:spcBef>
              <a:spcAft>
                <a:spcPct val="0"/>
              </a:spcAft>
              <a:buFontTx/>
              <a:buNone/>
            </a:pPr>
            <a:r>
              <a:rPr lang="fa-IR" altLang="en-US" sz="1643" b="1">
                <a:solidFill>
                  <a:prstClr val="black"/>
                </a:solidFill>
                <a:latin typeface="Arial" panose="020B0604020202020204" pitchFamily="34" charset="0"/>
                <a:cs typeface="B Nazanin" panose="00000400000000000000" pitchFamily="2" charset="-78"/>
              </a:rPr>
              <a:t>در تابستان درختان پر از برگ، خورشید در آسمان بالا و روزها طولانی و روشن هستند و مردم تمایل دارند در مکان های شهری مدت بیشتری بمانند. بیشتر مردم راه میروند، قدم هایشان کوتاهتر،از روی آرامش و با تانی است، مردم اغلب توقف می کنند، می نشینند و اوقاتشان را در شهر می گذرانند. </a:t>
            </a:r>
          </a:p>
          <a:p>
            <a:pPr algn="just" fontAlgn="base">
              <a:spcBef>
                <a:spcPct val="0"/>
              </a:spcBef>
              <a:spcAft>
                <a:spcPct val="0"/>
              </a:spcAft>
              <a:buFontTx/>
              <a:buNone/>
            </a:pPr>
            <a:r>
              <a:rPr lang="fa-IR" altLang="en-US" sz="1643" b="1">
                <a:solidFill>
                  <a:prstClr val="black"/>
                </a:solidFill>
                <a:latin typeface="Arial" panose="020B0604020202020204" pitchFamily="34" charset="0"/>
                <a:cs typeface="B Nazanin" panose="00000400000000000000" pitchFamily="2" charset="-78"/>
              </a:rPr>
              <a:t>در پاییز برگ ها قرمز تیره و قهوه ای میشوند و بالاخره از درخت می افتند، مردم ممکن است در مکان های شهری باقی بمانند تا از آخرین گرمای خورشید قبل از رسیدن زمستان استفاده کنند. </a:t>
            </a:r>
          </a:p>
          <a:p>
            <a:pPr algn="just" fontAlgn="base">
              <a:spcBef>
                <a:spcPct val="0"/>
              </a:spcBef>
              <a:spcAft>
                <a:spcPct val="0"/>
              </a:spcAft>
              <a:buFontTx/>
              <a:buNone/>
            </a:pPr>
            <a:r>
              <a:rPr lang="fa-IR" altLang="en-US" sz="1643" b="1">
                <a:solidFill>
                  <a:prstClr val="black"/>
                </a:solidFill>
                <a:latin typeface="Arial" panose="020B0604020202020204" pitchFamily="34" charset="0"/>
                <a:cs typeface="B Nazanin" panose="00000400000000000000" pitchFamily="2" charset="-78"/>
              </a:rPr>
              <a:t>در طول تابستان تعداد افرادی که درمرکز شهر هستند دو برابر زمستان میشوند و به طور میانگین 4 برابر وقتشان را در آنجا می گذرانند و بنابراین تراکم مردم در آنجا 8 برابر زمستان است.</a:t>
            </a:r>
          </a:p>
          <a:p>
            <a:pPr algn="just" fontAlgn="base">
              <a:spcBef>
                <a:spcPct val="0"/>
              </a:spcBef>
              <a:spcAft>
                <a:spcPct val="0"/>
              </a:spcAft>
              <a:buFontTx/>
              <a:buNone/>
            </a:pPr>
            <a:endParaRPr lang="fa-IR" altLang="en-US" sz="1643" b="1">
              <a:solidFill>
                <a:prstClr val="black"/>
              </a:solidFill>
              <a:latin typeface="Arial" panose="020B0604020202020204" pitchFamily="34" charset="0"/>
              <a:cs typeface="B Nazanin" panose="00000400000000000000" pitchFamily="2" charset="-78"/>
            </a:endParaRPr>
          </a:p>
        </p:txBody>
      </p:sp>
      <p:pic>
        <p:nvPicPr>
          <p:cNvPr id="3" name="Picture 2" descr="Q:\ebook\desktop\4fasl_00006.jpg"/>
          <p:cNvPicPr>
            <a:picLocks noChangeAspect="1" noChangeArrowheads="1"/>
          </p:cNvPicPr>
          <p:nvPr/>
        </p:nvPicPr>
        <p:blipFill>
          <a:blip r:embed="rId3"/>
          <a:srcRect/>
          <a:stretch>
            <a:fillRect/>
          </a:stretch>
        </p:blipFill>
        <p:spPr bwMode="auto">
          <a:xfrm>
            <a:off x="428111" y="870857"/>
            <a:ext cx="3708461" cy="527957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 name="Rectangle 5"/>
          <p:cNvSpPr/>
          <p:nvPr/>
        </p:nvSpPr>
        <p:spPr>
          <a:xfrm>
            <a:off x="4953000" y="480786"/>
            <a:ext cx="3374571" cy="6975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7" name="Rectangle 6"/>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spTree>
    <p:extLst>
      <p:ext uri="{BB962C8B-B14F-4D97-AF65-F5344CB8AC3E}">
        <p14:creationId xmlns:p14="http://schemas.microsoft.com/office/powerpoint/2010/main" val="375704520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Q:\ebook\desktop\rozaneh-group[dot]com_nice-wallpaper%20_1_.jpg"/>
          <p:cNvPicPr>
            <a:picLocks noChangeAspect="1" noChangeArrowheads="1"/>
          </p:cNvPicPr>
          <p:nvPr/>
        </p:nvPicPr>
        <p:blipFill>
          <a:blip r:embed="rId2">
            <a:lum bright="10000"/>
            <a:duotone>
              <a:schemeClr val="bg2">
                <a:shade val="45000"/>
                <a:satMod val="135000"/>
              </a:schemeClr>
              <a:prstClr val="white"/>
            </a:duotone>
          </a:blip>
          <a:stretch>
            <a:fillRect/>
          </a:stretch>
        </p:blipFill>
        <p:spPr bwMode="auto">
          <a:xfrm>
            <a:off x="0" y="0"/>
            <a:ext cx="9289143" cy="6966857"/>
          </a:xfrm>
          <a:prstGeom prst="rect">
            <a:avLst/>
          </a:prstGeom>
          <a:noFill/>
          <a:ln>
            <a:noFill/>
          </a:ln>
        </p:spPr>
      </p:pic>
      <p:sp>
        <p:nvSpPr>
          <p:cNvPr id="7" name="Rectangle 6"/>
          <p:cNvSpPr/>
          <p:nvPr/>
        </p:nvSpPr>
        <p:spPr>
          <a:xfrm>
            <a:off x="0" y="0"/>
            <a:ext cx="1088571" cy="7075714"/>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12292" name="Rectangle 1"/>
          <p:cNvSpPr>
            <a:spLocks noChangeArrowheads="1"/>
          </p:cNvSpPr>
          <p:nvPr/>
        </p:nvSpPr>
        <p:spPr bwMode="auto">
          <a:xfrm>
            <a:off x="816429" y="1021670"/>
            <a:ext cx="7946571" cy="352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defTabSz="913965" fontAlgn="base">
              <a:spcBef>
                <a:spcPct val="0"/>
              </a:spcBef>
              <a:spcAft>
                <a:spcPct val="0"/>
              </a:spcAft>
              <a:buNone/>
            </a:pPr>
            <a:r>
              <a:rPr lang="fa-IR" altLang="en-US" sz="1714" b="1">
                <a:solidFill>
                  <a:prstClr val="black"/>
                </a:solidFill>
                <a:cs typeface="B Nazanin" panose="00000400000000000000" pitchFamily="2" charset="-78"/>
              </a:rPr>
              <a:t>بعضی از چرخه های زمانی که در زندگی ما اثر دارند ارتباط کمتری با چرخه های طبیعی دارند. </a:t>
            </a:r>
            <a:r>
              <a:rPr lang="en-US" altLang="en-US" sz="1714" b="1">
                <a:solidFill>
                  <a:prstClr val="black"/>
                </a:solidFill>
                <a:cs typeface="B Nazanin" panose="00000400000000000000" pitchFamily="2" charset="-78"/>
              </a:rPr>
              <a:t>Zerubavel</a:t>
            </a:r>
            <a:r>
              <a:rPr lang="fa-IR" altLang="en-US" sz="1714" b="1">
                <a:solidFill>
                  <a:prstClr val="black"/>
                </a:solidFill>
                <a:cs typeface="B Nazanin" panose="00000400000000000000" pitchFamily="2" charset="-78"/>
              </a:rPr>
              <a:t> معتقد است که بیشتر زندگی روزانه ما بر طبق زمان مکانیکی است. برای مثال ما دیگر با طلوع خورشید از خواب بیدار و با غروب آن به خواب نمی رویم. وی می گوید که به طور قابل افزایشی، انسان ها از فعالیت های روزانه که به وسیله طبیعت به آنها دیکته شده دور شده و در عوض به وسیله دوره های مکانیکی که با برنامه، سالنامه و ساعت به ما دیکته میشود، زندگی می کنیم. </a:t>
            </a: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a:p>
            <a:pPr algn="just" defTabSz="913965" fontAlgn="base">
              <a:spcBef>
                <a:spcPct val="0"/>
              </a:spcBef>
              <a:spcAft>
                <a:spcPct val="0"/>
              </a:spcAft>
              <a:buNone/>
            </a:pPr>
            <a:endParaRPr lang="fa-IR" altLang="en-US" sz="1714" b="1">
              <a:solidFill>
                <a:prstClr val="black"/>
              </a:solidFill>
              <a:cs typeface="B Nazanin" panose="00000400000000000000" pitchFamily="2" charset="-78"/>
            </a:endParaRPr>
          </a:p>
        </p:txBody>
      </p:sp>
      <p:pic>
        <p:nvPicPr>
          <p:cNvPr id="4098" name="Picture 2" descr="Q:\ebook\My Pictures\5878.jpg"/>
          <p:cNvPicPr>
            <a:picLocks noChangeAspect="1" noChangeArrowheads="1"/>
          </p:cNvPicPr>
          <p:nvPr/>
        </p:nvPicPr>
        <p:blipFill>
          <a:blip r:embed="rId3"/>
          <a:srcRect/>
          <a:stretch>
            <a:fillRect/>
          </a:stretch>
        </p:blipFill>
        <p:spPr bwMode="auto">
          <a:xfrm>
            <a:off x="1360714" y="2449286"/>
            <a:ext cx="3074109" cy="2177143"/>
          </a:xfrm>
          <a:prstGeom prst="rect">
            <a:avLst/>
          </a:prstGeom>
          <a:ln>
            <a:noFill/>
          </a:ln>
          <a:effectLst>
            <a:softEdge rad="112500"/>
          </a:effectLst>
        </p:spPr>
      </p:pic>
      <p:pic>
        <p:nvPicPr>
          <p:cNvPr id="12294" name="Picture 2" descr="H:\Documents and Settings\paya.PAYA-5FC80E9C7B\My Documents\My Pictures\calendar.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88429" y="2667001"/>
            <a:ext cx="2011589" cy="169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Rectangle 4"/>
          <p:cNvSpPr>
            <a:spLocks noChangeArrowheads="1"/>
          </p:cNvSpPr>
          <p:nvPr/>
        </p:nvSpPr>
        <p:spPr bwMode="auto">
          <a:xfrm>
            <a:off x="762000" y="4912179"/>
            <a:ext cx="8001000" cy="883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45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3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8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800">
                <a:solidFill>
                  <a:schemeClr val="tx1"/>
                </a:solidFill>
                <a:latin typeface="Calibri" panose="020F0502020204030204" pitchFamily="34" charset="0"/>
              </a:defRPr>
            </a:lvl5pPr>
            <a:lvl6pPr marL="25146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6pPr>
            <a:lvl7pPr marL="29718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7pPr>
            <a:lvl8pPr marL="34290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8pPr>
            <a:lvl9pPr marL="3886200" indent="-228600" algn="l" defTabSz="1279525" rtl="0" eaLnBrk="0" fontAlgn="base" hangingPunct="0">
              <a:spcBef>
                <a:spcPct val="20000"/>
              </a:spcBef>
              <a:spcAft>
                <a:spcPct val="0"/>
              </a:spcAft>
              <a:buFont typeface="Arial" panose="020B0604020202020204" pitchFamily="34" charset="0"/>
              <a:buChar char="»"/>
              <a:defRPr sz="2800">
                <a:solidFill>
                  <a:schemeClr val="tx1"/>
                </a:solidFill>
                <a:latin typeface="Calibri" panose="020F0502020204030204" pitchFamily="34" charset="0"/>
              </a:defRPr>
            </a:lvl9pPr>
          </a:lstStyle>
          <a:p>
            <a:pPr algn="just" defTabSz="913965" fontAlgn="base">
              <a:spcBef>
                <a:spcPct val="0"/>
              </a:spcBef>
              <a:spcAft>
                <a:spcPct val="0"/>
              </a:spcAft>
              <a:buNone/>
            </a:pPr>
            <a:r>
              <a:rPr lang="en-US" altLang="en-US" sz="1714" b="1">
                <a:solidFill>
                  <a:srgbClr val="000000"/>
                </a:solidFill>
                <a:cs typeface="B Nazanin" panose="00000400000000000000" pitchFamily="2" charset="-78"/>
              </a:rPr>
              <a:t>Krietzman </a:t>
            </a:r>
            <a:r>
              <a:rPr lang="fa-IR" altLang="en-US" sz="1714" b="1">
                <a:solidFill>
                  <a:srgbClr val="000000"/>
                </a:solidFill>
                <a:cs typeface="B Nazanin" panose="00000400000000000000" pitchFamily="2" charset="-78"/>
              </a:rPr>
              <a:t> بیان می کند که زمان و محدودیت های زمانی کمرنگ تر شده اند. مانند پروسه استفاده از شمع، لامپ گازی و سپس لامپ برقی که موجب استفاده بیشتر از شبانه روز شده است. به عنوان مثال مغازه ها تا دیر هنگام در شب باز و روشن هستند. او از اصطلاح جامعه 24 ساعته برای شهر های امروز نام میبرد.</a:t>
            </a:r>
          </a:p>
        </p:txBody>
      </p:sp>
      <p:sp>
        <p:nvSpPr>
          <p:cNvPr id="8" name="Rectangle 7"/>
          <p:cNvSpPr/>
          <p:nvPr/>
        </p:nvSpPr>
        <p:spPr>
          <a:xfrm>
            <a:off x="4953000" y="480786"/>
            <a:ext cx="3374571" cy="6594929"/>
          </a:xfrm>
          <a:prstGeom prst="rect">
            <a:avLst/>
          </a:prstGeom>
          <a:noFill/>
          <a:ln w="381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rtl="0">
              <a:defRPr/>
            </a:pPr>
            <a:endParaRPr lang="en-US" sz="1786">
              <a:solidFill>
                <a:prstClr val="white"/>
              </a:solidFill>
            </a:endParaRPr>
          </a:p>
        </p:txBody>
      </p:sp>
      <p:sp>
        <p:nvSpPr>
          <p:cNvPr id="9" name="Rectangle 8"/>
          <p:cNvSpPr/>
          <p:nvPr/>
        </p:nvSpPr>
        <p:spPr>
          <a:xfrm>
            <a:off x="5473882" y="147356"/>
            <a:ext cx="2544287" cy="685893"/>
          </a:xfrm>
          <a:prstGeom prst="rect">
            <a:avLst/>
          </a:prstGeom>
          <a:noFill/>
          <a:ln>
            <a:noFill/>
          </a:ln>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18" rtl="0">
              <a:defRPr/>
            </a:pPr>
            <a:r>
              <a:rPr lang="fa-IR" sz="3857" b="1" cap="all" dirty="0">
                <a:ln w="0"/>
                <a:solidFill>
                  <a:prstClr val="white">
                    <a:lumMod val="50000"/>
                  </a:prstClr>
                </a:solidFill>
                <a:effectLst>
                  <a:reflection blurRad="6350" stA="50000" endA="300" endPos="50000" dist="29997" dir="5400000" sy="-100000" algn="bl" rotWithShape="0"/>
                </a:effectLst>
                <a:cs typeface="B Jadid" pitchFamily="2" charset="-78"/>
              </a:rPr>
              <a:t>زمـــــــان</a:t>
            </a:r>
            <a:endParaRPr lang="en-US" sz="3857" b="1" cap="all" dirty="0">
              <a:ln w="0"/>
              <a:solidFill>
                <a:prstClr val="white">
                  <a:lumMod val="50000"/>
                </a:prstClr>
              </a:solidFill>
              <a:effectLst>
                <a:reflection blurRad="6350" stA="50000" endA="300" endPos="50000" dist="29997" dir="5400000" sy="-100000" algn="bl" rotWithShape="0"/>
              </a:effectLst>
              <a:cs typeface="B Jadid" pitchFamily="2" charset="-78"/>
            </a:endParaRPr>
          </a:p>
        </p:txBody>
      </p:sp>
      <p:cxnSp>
        <p:nvCxnSpPr>
          <p:cNvPr id="12" name="Straight Connector 11"/>
          <p:cNvCxnSpPr/>
          <p:nvPr/>
        </p:nvCxnSpPr>
        <p:spPr>
          <a:xfrm rot="10800000">
            <a:off x="455839" y="1577295"/>
            <a:ext cx="742724" cy="2268"/>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1632290" y="3591719"/>
            <a:ext cx="4027714" cy="1134"/>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82134" y="5605009"/>
            <a:ext cx="434294" cy="1134"/>
          </a:xfrm>
          <a:prstGeom prst="line">
            <a:avLst/>
          </a:prstGeom>
          <a:ln w="28575">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24312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2826</Words>
  <Application>Microsoft Office PowerPoint</Application>
  <PresentationFormat>On-screen Show (4:3)</PresentationFormat>
  <Paragraphs>192</Paragraphs>
  <Slides>25</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25</vt:i4>
      </vt:variant>
    </vt:vector>
  </HeadingPairs>
  <TitlesOfParts>
    <vt:vector size="38" baseType="lpstr">
      <vt:lpstr>Arial</vt:lpstr>
      <vt:lpstr>B Elham</vt:lpstr>
      <vt:lpstr>B Farnaz</vt:lpstr>
      <vt:lpstr>B Homa</vt:lpstr>
      <vt:lpstr>B Jadid</vt:lpstr>
      <vt:lpstr>B Koodak</vt:lpstr>
      <vt:lpstr>B Nazanin</vt:lpstr>
      <vt:lpstr>B Titr</vt:lpstr>
      <vt:lpstr>Calibri</vt:lpstr>
      <vt:lpstr>Comic Sans MS</vt:lpstr>
      <vt:lpstr>Times New Roman</vt:lpstr>
      <vt:lpstr>Wingdings</vt:lpstr>
      <vt:lpstr>1_Office Theme</vt:lpstr>
      <vt:lpstr>Public places – urban spaces    the TEMPORAL dimension   « بعد زمان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places – urban spaces    the TEMPORAL dimension   « بعد زمان » </dc:title>
  <dc:creator>Mohammad</dc:creator>
  <cp:lastModifiedBy>Mohammad</cp:lastModifiedBy>
  <cp:revision>1</cp:revision>
  <dcterms:created xsi:type="dcterms:W3CDTF">2020-12-06T12:28:41Z</dcterms:created>
  <dcterms:modified xsi:type="dcterms:W3CDTF">2020-12-06T12:28:58Z</dcterms:modified>
</cp:coreProperties>
</file>