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0" r:id="rId2"/>
    <p:sldId id="283" r:id="rId3"/>
    <p:sldId id="285" r:id="rId4"/>
    <p:sldId id="287" r:id="rId5"/>
    <p:sldId id="288" r:id="rId6"/>
    <p:sldId id="289" r:id="rId7"/>
    <p:sldId id="258" r:id="rId8"/>
    <p:sldId id="278" r:id="rId9"/>
    <p:sldId id="277" r:id="rId10"/>
    <p:sldId id="286" r:id="rId11"/>
    <p:sldId id="290" r:id="rId12"/>
    <p:sldId id="291" r:id="rId13"/>
    <p:sldId id="281" r:id="rId14"/>
    <p:sldId id="265" r:id="rId15"/>
    <p:sldId id="266" r:id="rId16"/>
    <p:sldId id="267" r:id="rId17"/>
    <p:sldId id="298" r:id="rId18"/>
    <p:sldId id="268" r:id="rId19"/>
    <p:sldId id="269" r:id="rId20"/>
    <p:sldId id="270" r:id="rId21"/>
    <p:sldId id="271" r:id="rId22"/>
    <p:sldId id="272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1" autoAdjust="0"/>
    <p:restoredTop sz="94660"/>
  </p:normalViewPr>
  <p:slideViewPr>
    <p:cSldViewPr>
      <p:cViewPr varScale="1">
        <p:scale>
          <a:sx n="75" d="100"/>
          <a:sy n="75" d="100"/>
        </p:scale>
        <p:origin x="120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DD0E03-C409-46AB-B93C-FF546BD81AFC}" type="doc">
      <dgm:prSet loTypeId="urn:microsoft.com/office/officeart/2005/8/layout/vProcess5" loCatId="process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pPr rtl="1"/>
          <a:endParaRPr lang="fa-IR"/>
        </a:p>
      </dgm:t>
    </dgm:pt>
    <dgm:pt modelId="{931452BB-8B3E-4957-9759-6AA8C27C9943}">
      <dgm:prSet phldrT="[Text]" custT="1"/>
      <dgm:spPr/>
      <dgm:t>
        <a:bodyPr/>
        <a:lstStyle/>
        <a:p>
          <a:pPr rtl="1">
            <a:lnSpc>
              <a:spcPct val="100000"/>
            </a:lnSpc>
          </a:pPr>
          <a:endParaRPr lang="fa-IR" sz="2000" dirty="0"/>
        </a:p>
      </dgm:t>
    </dgm:pt>
    <dgm:pt modelId="{D4CF7A5F-2341-4838-AF9D-A841F8F49529}" type="parTrans" cxnId="{DC6CACB8-2E9D-4B35-8117-270781042450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2000"/>
        </a:p>
      </dgm:t>
    </dgm:pt>
    <dgm:pt modelId="{B149FCF2-E03E-4C16-B372-FACEB6C1A040}" type="sibTrans" cxnId="{DC6CACB8-2E9D-4B35-8117-270781042450}">
      <dgm:prSet custT="1"/>
      <dgm:spPr/>
      <dgm:t>
        <a:bodyPr/>
        <a:lstStyle/>
        <a:p>
          <a:pPr rtl="1">
            <a:lnSpc>
              <a:spcPct val="100000"/>
            </a:lnSpc>
          </a:pPr>
          <a:endParaRPr lang="fa-IR" sz="2000"/>
        </a:p>
      </dgm:t>
    </dgm:pt>
    <dgm:pt modelId="{C1506017-095E-4EDB-AC0D-04835695B8C0}">
      <dgm:prSet custT="1"/>
      <dgm:spPr/>
      <dgm:t>
        <a:bodyPr/>
        <a:lstStyle/>
        <a:p>
          <a:pPr rtl="1">
            <a:lnSpc>
              <a:spcPct val="100000"/>
            </a:lnSpc>
          </a:pPr>
          <a:endParaRPr lang="fa-IR" sz="2000"/>
        </a:p>
      </dgm:t>
    </dgm:pt>
    <dgm:pt modelId="{0BB1BE18-188A-4A63-BD6F-9D2EA6222691}" type="parTrans" cxnId="{929234AC-62F9-4F7B-AD1E-447FC109E4CE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2000"/>
        </a:p>
      </dgm:t>
    </dgm:pt>
    <dgm:pt modelId="{44685DAC-4933-4290-A2B1-C0D18BFA1C79}" type="sibTrans" cxnId="{929234AC-62F9-4F7B-AD1E-447FC109E4CE}">
      <dgm:prSet custT="1"/>
      <dgm:spPr/>
      <dgm:t>
        <a:bodyPr/>
        <a:lstStyle/>
        <a:p>
          <a:pPr rtl="1">
            <a:lnSpc>
              <a:spcPct val="100000"/>
            </a:lnSpc>
          </a:pPr>
          <a:endParaRPr lang="fa-IR" sz="2000"/>
        </a:p>
      </dgm:t>
    </dgm:pt>
    <dgm:pt modelId="{A08FB221-2835-4AB3-9282-4A49F8485225}">
      <dgm:prSet custT="1"/>
      <dgm:spPr/>
      <dgm:t>
        <a:bodyPr/>
        <a:lstStyle/>
        <a:p>
          <a:pPr rtl="1">
            <a:lnSpc>
              <a:spcPct val="100000"/>
            </a:lnSpc>
          </a:pPr>
          <a:endParaRPr lang="fa-IR" sz="2000"/>
        </a:p>
      </dgm:t>
    </dgm:pt>
    <dgm:pt modelId="{7DE50CBC-1888-4CCC-8827-8BA2273B3AC0}" type="parTrans" cxnId="{6B6C14DC-6571-442C-8E52-1F10552DC47D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2000"/>
        </a:p>
      </dgm:t>
    </dgm:pt>
    <dgm:pt modelId="{855A5AE8-693D-4657-99EE-7BCDB8FE2CE2}" type="sibTrans" cxnId="{6B6C14DC-6571-442C-8E52-1F10552DC47D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2000"/>
        </a:p>
      </dgm:t>
    </dgm:pt>
    <dgm:pt modelId="{DFDC4D92-D4A5-44CA-B0D8-BF8760FC7172}">
      <dgm:prSet/>
      <dgm:spPr/>
      <dgm:t>
        <a:bodyPr/>
        <a:lstStyle/>
        <a:p>
          <a:pPr rtl="1"/>
          <a:endParaRPr lang="fa-IR" b="0" dirty="0" smtClean="0">
            <a:solidFill>
              <a:schemeClr val="tx1"/>
            </a:solidFill>
            <a:latin typeface="+mn-lt"/>
            <a:ea typeface="+mn-ea"/>
            <a:cs typeface="B Nazanin" pitchFamily="2" charset="-78"/>
          </a:endParaRPr>
        </a:p>
      </dgm:t>
    </dgm:pt>
    <dgm:pt modelId="{79AA053F-9F29-4E3D-B0F4-A86683196AE1}" type="parTrans" cxnId="{40D49B48-9966-4E07-8B95-7D0B104B8200}">
      <dgm:prSet/>
      <dgm:spPr/>
      <dgm:t>
        <a:bodyPr/>
        <a:lstStyle/>
        <a:p>
          <a:pPr rtl="1"/>
          <a:endParaRPr lang="fa-IR"/>
        </a:p>
      </dgm:t>
    </dgm:pt>
    <dgm:pt modelId="{17F59942-F652-4E45-8307-3BD60E7E34A2}" type="sibTrans" cxnId="{40D49B48-9966-4E07-8B95-7D0B104B8200}">
      <dgm:prSet/>
      <dgm:spPr/>
      <dgm:t>
        <a:bodyPr/>
        <a:lstStyle/>
        <a:p>
          <a:pPr rtl="1"/>
          <a:endParaRPr lang="fa-IR"/>
        </a:p>
      </dgm:t>
    </dgm:pt>
    <dgm:pt modelId="{2AC0A008-B131-4CD9-ADB7-E67B7ACE158E}">
      <dgm:prSet/>
      <dgm:spPr/>
      <dgm:t>
        <a:bodyPr/>
        <a:lstStyle/>
        <a:p>
          <a:pPr rtl="1"/>
          <a:endParaRPr lang="fa-IR" dirty="0"/>
        </a:p>
      </dgm:t>
    </dgm:pt>
    <dgm:pt modelId="{D815CFCA-AB46-4E92-A345-471B94B6CB24}" type="parTrans" cxnId="{741906EB-A4DA-465D-986A-DF732C83E6D8}">
      <dgm:prSet/>
      <dgm:spPr/>
      <dgm:t>
        <a:bodyPr/>
        <a:lstStyle/>
        <a:p>
          <a:pPr rtl="1"/>
          <a:endParaRPr lang="fa-IR"/>
        </a:p>
      </dgm:t>
    </dgm:pt>
    <dgm:pt modelId="{27989BCF-7361-4E39-BB63-EAC01147FB0E}" type="sibTrans" cxnId="{741906EB-A4DA-465D-986A-DF732C83E6D8}">
      <dgm:prSet/>
      <dgm:spPr/>
      <dgm:t>
        <a:bodyPr/>
        <a:lstStyle/>
        <a:p>
          <a:pPr rtl="1"/>
          <a:endParaRPr lang="fa-IR"/>
        </a:p>
      </dgm:t>
    </dgm:pt>
    <dgm:pt modelId="{10FE21DD-73B2-4E7D-BF9B-EB8CFF7C6067}" type="pres">
      <dgm:prSet presAssocID="{9FDD0E03-C409-46AB-B93C-FF546BD81AFC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DE035FC1-92A9-4D16-87ED-AF9F7F55FA68}" type="pres">
      <dgm:prSet presAssocID="{9FDD0E03-C409-46AB-B93C-FF546BD81AFC}" presName="dummyMaxCanvas" presStyleCnt="0">
        <dgm:presLayoutVars/>
      </dgm:prSet>
      <dgm:spPr/>
    </dgm:pt>
    <dgm:pt modelId="{174C58EF-99C7-4E77-BCF3-BA1023DB5ADE}" type="pres">
      <dgm:prSet presAssocID="{9FDD0E03-C409-46AB-B93C-FF546BD81AFC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B1DCC35-FE9B-48D6-8AEC-D8320C3F70E9}" type="pres">
      <dgm:prSet presAssocID="{9FDD0E03-C409-46AB-B93C-FF546BD81AFC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94EB363-167E-4D53-B762-CC306EC16D48}" type="pres">
      <dgm:prSet presAssocID="{9FDD0E03-C409-46AB-B93C-FF546BD81AFC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69733AE-541C-4B54-AB37-4531D357E752}" type="pres">
      <dgm:prSet presAssocID="{9FDD0E03-C409-46AB-B93C-FF546BD81AFC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0A45EE9-7000-413C-BEFD-071BD67ECDDE}" type="pres">
      <dgm:prSet presAssocID="{9FDD0E03-C409-46AB-B93C-FF546BD81AFC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F7F92E4-CF0F-42E6-8065-E668C96386E7}" type="pres">
      <dgm:prSet presAssocID="{9FDD0E03-C409-46AB-B93C-FF546BD81AFC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7FEC96B-4719-4D22-9E00-BD83655E06F6}" type="pres">
      <dgm:prSet presAssocID="{9FDD0E03-C409-46AB-B93C-FF546BD81AFC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4C95124-2C7F-4977-9F19-720E0EDB8AD2}" type="pres">
      <dgm:prSet presAssocID="{9FDD0E03-C409-46AB-B93C-FF546BD81AFC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28D3F46-A9F6-4D6F-A620-51343DD7F692}" type="pres">
      <dgm:prSet presAssocID="{9FDD0E03-C409-46AB-B93C-FF546BD81AFC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6B9FAF3-9960-454B-97D4-2EFFE47BE348}" type="pres">
      <dgm:prSet presAssocID="{9FDD0E03-C409-46AB-B93C-FF546BD81AFC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B7134D3-616F-402E-89E7-28475B75F25E}" type="pres">
      <dgm:prSet presAssocID="{9FDD0E03-C409-46AB-B93C-FF546BD81AFC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4D532F7-13AC-4DE6-AD51-6993B3B954E4}" type="pres">
      <dgm:prSet presAssocID="{9FDD0E03-C409-46AB-B93C-FF546BD81AFC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A986ACD-5A67-468C-B318-B02ECCAFE31D}" type="pres">
      <dgm:prSet presAssocID="{9FDD0E03-C409-46AB-B93C-FF546BD81AFC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1147147-F550-4C7F-8322-3E7513102C37}" type="pres">
      <dgm:prSet presAssocID="{9FDD0E03-C409-46AB-B93C-FF546BD81AFC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29234AC-62F9-4F7B-AD1E-447FC109E4CE}" srcId="{9FDD0E03-C409-46AB-B93C-FF546BD81AFC}" destId="{C1506017-095E-4EDB-AC0D-04835695B8C0}" srcOrd="3" destOrd="0" parTransId="{0BB1BE18-188A-4A63-BD6F-9D2EA6222691}" sibTransId="{44685DAC-4933-4290-A2B1-C0D18BFA1C79}"/>
    <dgm:cxn modelId="{67DDCD07-240F-4ACD-A2C3-49DD9771D7CD}" type="presOf" srcId="{A08FB221-2835-4AB3-9282-4A49F8485225}" destId="{41147147-F550-4C7F-8322-3E7513102C37}" srcOrd="1" destOrd="0" presId="urn:microsoft.com/office/officeart/2005/8/layout/vProcess5"/>
    <dgm:cxn modelId="{BAA79C3B-79E7-45F0-8B13-50555865FC33}" type="presOf" srcId="{27989BCF-7361-4E39-BB63-EAC01147FB0E}" destId="{84C95124-2C7F-4977-9F19-720E0EDB8AD2}" srcOrd="0" destOrd="0" presId="urn:microsoft.com/office/officeart/2005/8/layout/vProcess5"/>
    <dgm:cxn modelId="{8CDFB145-9051-4E92-B0B9-2555C5F6EC44}" type="presOf" srcId="{931452BB-8B3E-4957-9759-6AA8C27C9943}" destId="{66B9FAF3-9960-454B-97D4-2EFFE47BE348}" srcOrd="1" destOrd="0" presId="urn:microsoft.com/office/officeart/2005/8/layout/vProcess5"/>
    <dgm:cxn modelId="{40D49B48-9966-4E07-8B95-7D0B104B8200}" srcId="{9FDD0E03-C409-46AB-B93C-FF546BD81AFC}" destId="{DFDC4D92-D4A5-44CA-B0D8-BF8760FC7172}" srcOrd="1" destOrd="0" parTransId="{79AA053F-9F29-4E3D-B0F4-A86683196AE1}" sibTransId="{17F59942-F652-4E45-8307-3BD60E7E34A2}"/>
    <dgm:cxn modelId="{6B6C14DC-6571-442C-8E52-1F10552DC47D}" srcId="{9FDD0E03-C409-46AB-B93C-FF546BD81AFC}" destId="{A08FB221-2835-4AB3-9282-4A49F8485225}" srcOrd="4" destOrd="0" parTransId="{7DE50CBC-1888-4CCC-8827-8BA2273B3AC0}" sibTransId="{855A5AE8-693D-4657-99EE-7BCDB8FE2CE2}"/>
    <dgm:cxn modelId="{B4AE001D-D979-4654-A4C1-174E0BD2F02A}" type="presOf" srcId="{2AC0A008-B131-4CD9-ADB7-E67B7ACE158E}" destId="{094EB363-167E-4D53-B762-CC306EC16D48}" srcOrd="0" destOrd="0" presId="urn:microsoft.com/office/officeart/2005/8/layout/vProcess5"/>
    <dgm:cxn modelId="{DC6CACB8-2E9D-4B35-8117-270781042450}" srcId="{9FDD0E03-C409-46AB-B93C-FF546BD81AFC}" destId="{931452BB-8B3E-4957-9759-6AA8C27C9943}" srcOrd="0" destOrd="0" parTransId="{D4CF7A5F-2341-4838-AF9D-A841F8F49529}" sibTransId="{B149FCF2-E03E-4C16-B372-FACEB6C1A040}"/>
    <dgm:cxn modelId="{AD0E4CD0-A174-4E9B-8F39-47CB1AEF9295}" type="presOf" srcId="{9FDD0E03-C409-46AB-B93C-FF546BD81AFC}" destId="{10FE21DD-73B2-4E7D-BF9B-EB8CFF7C6067}" srcOrd="0" destOrd="0" presId="urn:microsoft.com/office/officeart/2005/8/layout/vProcess5"/>
    <dgm:cxn modelId="{0C50479A-260A-468C-AD41-29C32D211E93}" type="presOf" srcId="{DFDC4D92-D4A5-44CA-B0D8-BF8760FC7172}" destId="{5B7134D3-616F-402E-89E7-28475B75F25E}" srcOrd="1" destOrd="0" presId="urn:microsoft.com/office/officeart/2005/8/layout/vProcess5"/>
    <dgm:cxn modelId="{74FC6FA5-8DC2-481C-8590-D28FD7AA1183}" type="presOf" srcId="{17F59942-F652-4E45-8307-3BD60E7E34A2}" destId="{07FEC96B-4719-4D22-9E00-BD83655E06F6}" srcOrd="0" destOrd="0" presId="urn:microsoft.com/office/officeart/2005/8/layout/vProcess5"/>
    <dgm:cxn modelId="{B1A377FC-84A9-4902-81E2-D81E2BA08855}" type="presOf" srcId="{2AC0A008-B131-4CD9-ADB7-E67B7ACE158E}" destId="{34D532F7-13AC-4DE6-AD51-6993B3B954E4}" srcOrd="1" destOrd="0" presId="urn:microsoft.com/office/officeart/2005/8/layout/vProcess5"/>
    <dgm:cxn modelId="{14FCD828-5D76-4A42-9EC7-F0ECD9F15980}" type="presOf" srcId="{A08FB221-2835-4AB3-9282-4A49F8485225}" destId="{E0A45EE9-7000-413C-BEFD-071BD67ECDDE}" srcOrd="0" destOrd="0" presId="urn:microsoft.com/office/officeart/2005/8/layout/vProcess5"/>
    <dgm:cxn modelId="{399D25BB-657B-4E7C-A1E3-227FA0A0113F}" type="presOf" srcId="{B149FCF2-E03E-4C16-B372-FACEB6C1A040}" destId="{9F7F92E4-CF0F-42E6-8065-E668C96386E7}" srcOrd="0" destOrd="0" presId="urn:microsoft.com/office/officeart/2005/8/layout/vProcess5"/>
    <dgm:cxn modelId="{7CEDA4B9-3561-4612-BB86-5589D41679A7}" type="presOf" srcId="{931452BB-8B3E-4957-9759-6AA8C27C9943}" destId="{174C58EF-99C7-4E77-BCF3-BA1023DB5ADE}" srcOrd="0" destOrd="0" presId="urn:microsoft.com/office/officeart/2005/8/layout/vProcess5"/>
    <dgm:cxn modelId="{376D67C5-AECC-427D-8B12-9AAFD8FC1235}" type="presOf" srcId="{44685DAC-4933-4290-A2B1-C0D18BFA1C79}" destId="{328D3F46-A9F6-4D6F-A620-51343DD7F692}" srcOrd="0" destOrd="0" presId="urn:microsoft.com/office/officeart/2005/8/layout/vProcess5"/>
    <dgm:cxn modelId="{B43BAE7E-2DB7-49F1-819A-D7384F0BCE9C}" type="presOf" srcId="{C1506017-095E-4EDB-AC0D-04835695B8C0}" destId="{269733AE-541C-4B54-AB37-4531D357E752}" srcOrd="0" destOrd="0" presId="urn:microsoft.com/office/officeart/2005/8/layout/vProcess5"/>
    <dgm:cxn modelId="{C9220814-74DF-43F4-886B-704CC4DCA64B}" type="presOf" srcId="{DFDC4D92-D4A5-44CA-B0D8-BF8760FC7172}" destId="{FB1DCC35-FE9B-48D6-8AEC-D8320C3F70E9}" srcOrd="0" destOrd="0" presId="urn:microsoft.com/office/officeart/2005/8/layout/vProcess5"/>
    <dgm:cxn modelId="{F9B114C8-C5B6-4A62-8631-30D57E68E578}" type="presOf" srcId="{C1506017-095E-4EDB-AC0D-04835695B8C0}" destId="{EA986ACD-5A67-468C-B318-B02ECCAFE31D}" srcOrd="1" destOrd="0" presId="urn:microsoft.com/office/officeart/2005/8/layout/vProcess5"/>
    <dgm:cxn modelId="{741906EB-A4DA-465D-986A-DF732C83E6D8}" srcId="{9FDD0E03-C409-46AB-B93C-FF546BD81AFC}" destId="{2AC0A008-B131-4CD9-ADB7-E67B7ACE158E}" srcOrd="2" destOrd="0" parTransId="{D815CFCA-AB46-4E92-A345-471B94B6CB24}" sibTransId="{27989BCF-7361-4E39-BB63-EAC01147FB0E}"/>
    <dgm:cxn modelId="{E87FDAB1-694A-4A29-A73E-9FC0C01850AE}" type="presParOf" srcId="{10FE21DD-73B2-4E7D-BF9B-EB8CFF7C6067}" destId="{DE035FC1-92A9-4D16-87ED-AF9F7F55FA68}" srcOrd="0" destOrd="0" presId="urn:microsoft.com/office/officeart/2005/8/layout/vProcess5"/>
    <dgm:cxn modelId="{A2BC0E54-EAA3-428F-AC4F-551095ED3D9D}" type="presParOf" srcId="{10FE21DD-73B2-4E7D-BF9B-EB8CFF7C6067}" destId="{174C58EF-99C7-4E77-BCF3-BA1023DB5ADE}" srcOrd="1" destOrd="0" presId="urn:microsoft.com/office/officeart/2005/8/layout/vProcess5"/>
    <dgm:cxn modelId="{A27EF95F-3336-45F9-B784-98365CE2B2E3}" type="presParOf" srcId="{10FE21DD-73B2-4E7D-BF9B-EB8CFF7C6067}" destId="{FB1DCC35-FE9B-48D6-8AEC-D8320C3F70E9}" srcOrd="2" destOrd="0" presId="urn:microsoft.com/office/officeart/2005/8/layout/vProcess5"/>
    <dgm:cxn modelId="{AE9A85E7-BED1-4EA8-BF18-31D058804F45}" type="presParOf" srcId="{10FE21DD-73B2-4E7D-BF9B-EB8CFF7C6067}" destId="{094EB363-167E-4D53-B762-CC306EC16D48}" srcOrd="3" destOrd="0" presId="urn:microsoft.com/office/officeart/2005/8/layout/vProcess5"/>
    <dgm:cxn modelId="{5A001CAA-2F9E-41A0-B623-41E13B9B4B08}" type="presParOf" srcId="{10FE21DD-73B2-4E7D-BF9B-EB8CFF7C6067}" destId="{269733AE-541C-4B54-AB37-4531D357E752}" srcOrd="4" destOrd="0" presId="urn:microsoft.com/office/officeart/2005/8/layout/vProcess5"/>
    <dgm:cxn modelId="{8F4D62C1-2932-419C-8867-BCB4C143244A}" type="presParOf" srcId="{10FE21DD-73B2-4E7D-BF9B-EB8CFF7C6067}" destId="{E0A45EE9-7000-413C-BEFD-071BD67ECDDE}" srcOrd="5" destOrd="0" presId="urn:microsoft.com/office/officeart/2005/8/layout/vProcess5"/>
    <dgm:cxn modelId="{C99E9923-820C-4EEF-926D-E938F8E1ABE4}" type="presParOf" srcId="{10FE21DD-73B2-4E7D-BF9B-EB8CFF7C6067}" destId="{9F7F92E4-CF0F-42E6-8065-E668C96386E7}" srcOrd="6" destOrd="0" presId="urn:microsoft.com/office/officeart/2005/8/layout/vProcess5"/>
    <dgm:cxn modelId="{0DE4C580-07D7-4E7B-8A85-0EE93E044108}" type="presParOf" srcId="{10FE21DD-73B2-4E7D-BF9B-EB8CFF7C6067}" destId="{07FEC96B-4719-4D22-9E00-BD83655E06F6}" srcOrd="7" destOrd="0" presId="urn:microsoft.com/office/officeart/2005/8/layout/vProcess5"/>
    <dgm:cxn modelId="{67E6135A-3B21-4988-8313-6EF5F7F0A86C}" type="presParOf" srcId="{10FE21DD-73B2-4E7D-BF9B-EB8CFF7C6067}" destId="{84C95124-2C7F-4977-9F19-720E0EDB8AD2}" srcOrd="8" destOrd="0" presId="urn:microsoft.com/office/officeart/2005/8/layout/vProcess5"/>
    <dgm:cxn modelId="{E81C63B9-B6DA-4D73-AED3-E310E2F00A81}" type="presParOf" srcId="{10FE21DD-73B2-4E7D-BF9B-EB8CFF7C6067}" destId="{328D3F46-A9F6-4D6F-A620-51343DD7F692}" srcOrd="9" destOrd="0" presId="urn:microsoft.com/office/officeart/2005/8/layout/vProcess5"/>
    <dgm:cxn modelId="{F3328997-6409-411B-BF0F-28839BCC8302}" type="presParOf" srcId="{10FE21DD-73B2-4E7D-BF9B-EB8CFF7C6067}" destId="{66B9FAF3-9960-454B-97D4-2EFFE47BE348}" srcOrd="10" destOrd="0" presId="urn:microsoft.com/office/officeart/2005/8/layout/vProcess5"/>
    <dgm:cxn modelId="{C504238B-31FC-40E7-812A-27DC93B5627B}" type="presParOf" srcId="{10FE21DD-73B2-4E7D-BF9B-EB8CFF7C6067}" destId="{5B7134D3-616F-402E-89E7-28475B75F25E}" srcOrd="11" destOrd="0" presId="urn:microsoft.com/office/officeart/2005/8/layout/vProcess5"/>
    <dgm:cxn modelId="{9BF59AE3-CBED-4BCB-A084-3743B014509F}" type="presParOf" srcId="{10FE21DD-73B2-4E7D-BF9B-EB8CFF7C6067}" destId="{34D532F7-13AC-4DE6-AD51-6993B3B954E4}" srcOrd="12" destOrd="0" presId="urn:microsoft.com/office/officeart/2005/8/layout/vProcess5"/>
    <dgm:cxn modelId="{93C29529-65B8-43F5-84FD-5FDDEDCCED3B}" type="presParOf" srcId="{10FE21DD-73B2-4E7D-BF9B-EB8CFF7C6067}" destId="{EA986ACD-5A67-468C-B318-B02ECCAFE31D}" srcOrd="13" destOrd="0" presId="urn:microsoft.com/office/officeart/2005/8/layout/vProcess5"/>
    <dgm:cxn modelId="{E2D8A2A1-B4C7-4FB8-8F0E-8E5325140CA1}" type="presParOf" srcId="{10FE21DD-73B2-4E7D-BF9B-EB8CFF7C6067}" destId="{41147147-F550-4C7F-8322-3E7513102C37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64D73F5-5ADA-443B-91B1-5291534EE146}" type="datetimeFigureOut">
              <a:rPr lang="en-US" smtClean="0"/>
              <a:pPr/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CB6958-AE2D-4EFF-9123-35E215858D3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73F5-5ADA-443B-91B1-5291534EE146}" type="datetimeFigureOut">
              <a:rPr lang="en-US" smtClean="0"/>
              <a:pPr/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6958-AE2D-4EFF-9123-35E215858D3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73F5-5ADA-443B-91B1-5291534EE146}" type="datetimeFigureOut">
              <a:rPr lang="en-US" smtClean="0"/>
              <a:pPr/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6958-AE2D-4EFF-9123-35E215858D3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73F5-5ADA-443B-91B1-5291534EE146}" type="datetimeFigureOut">
              <a:rPr lang="en-US" smtClean="0"/>
              <a:pPr/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6958-AE2D-4EFF-9123-35E215858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73F5-5ADA-443B-91B1-5291534EE146}" type="datetimeFigureOut">
              <a:rPr lang="en-US" smtClean="0"/>
              <a:pPr/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6958-AE2D-4EFF-9123-35E215858D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73F5-5ADA-443B-91B1-5291534EE146}" type="datetimeFigureOut">
              <a:rPr lang="en-US" smtClean="0"/>
              <a:pPr/>
              <a:t>10/10/2020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6958-AE2D-4EFF-9123-35E215858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73F5-5ADA-443B-91B1-5291534EE146}" type="datetimeFigureOut">
              <a:rPr lang="en-US" smtClean="0"/>
              <a:pPr/>
              <a:t>10/10/2020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6958-AE2D-4EFF-9123-35E215858D3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73F5-5ADA-443B-91B1-5291534EE146}" type="datetimeFigureOut">
              <a:rPr lang="en-US" smtClean="0"/>
              <a:pPr/>
              <a:t>10/10/2020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6958-AE2D-4EFF-9123-35E215858D3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73F5-5ADA-443B-91B1-5291534EE146}" type="datetimeFigureOut">
              <a:rPr lang="en-US" smtClean="0"/>
              <a:pPr/>
              <a:t>10/10/2020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6958-AE2D-4EFF-9123-35E215858D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73F5-5ADA-443B-91B1-5291534EE146}" type="datetimeFigureOut">
              <a:rPr lang="en-US" smtClean="0"/>
              <a:pPr/>
              <a:t>10/10/2020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6958-AE2D-4EFF-9123-35E215858D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73F5-5ADA-443B-91B1-5291534EE146}" type="datetimeFigureOut">
              <a:rPr lang="en-US" smtClean="0"/>
              <a:pPr/>
              <a:t>10/10/2020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B6958-AE2D-4EFF-9123-35E215858D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64D73F5-5ADA-443B-91B1-5291534EE146}" type="datetimeFigureOut">
              <a:rPr lang="en-US" smtClean="0"/>
              <a:pPr/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E9CB6958-AE2D-4EFF-9123-35E215858D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4.jpeg"/><Relationship Id="rId18" Type="http://schemas.openxmlformats.org/officeDocument/2006/relationships/hyperlink" Target="http://www.heatheronhertravels.com/wp-content/uploads/2010/02/sculpture-in-the-city-of-arts-and-sciences.jpg" TargetMode="External"/><Relationship Id="rId3" Type="http://schemas.openxmlformats.org/officeDocument/2006/relationships/image" Target="../media/image6.png"/><Relationship Id="rId21" Type="http://schemas.openxmlformats.org/officeDocument/2006/relationships/image" Target="../media/image18.jpeg"/><Relationship Id="rId7" Type="http://schemas.openxmlformats.org/officeDocument/2006/relationships/image" Target="../media/image9.jpeg"/><Relationship Id="rId12" Type="http://schemas.openxmlformats.org/officeDocument/2006/relationships/hyperlink" Target="http://listsoplenty.com/pix/wp-content/uploads/2010/06/Graffiti-on-the-fortress-wall.jpg" TargetMode="External"/><Relationship Id="rId17" Type="http://schemas.openxmlformats.org/officeDocument/2006/relationships/image" Target="../media/image16.jpeg"/><Relationship Id="rId2" Type="http://schemas.openxmlformats.org/officeDocument/2006/relationships/image" Target="../media/image5.jpeg"/><Relationship Id="rId16" Type="http://schemas.openxmlformats.org/officeDocument/2006/relationships/hyperlink" Target="http://listsoplenty.com/pix/wp-content/uploads/2010/06/Fresco-art-on-a-city-building.jpg" TargetMode="External"/><Relationship Id="rId20" Type="http://schemas.openxmlformats.org/officeDocument/2006/relationships/hyperlink" Target="http://listsoplenty.com/pix/wp-content/uploads/2010/06/leak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5" Type="http://schemas.openxmlformats.org/officeDocument/2006/relationships/image" Target="../media/image15.jpeg"/><Relationship Id="rId10" Type="http://schemas.openxmlformats.org/officeDocument/2006/relationships/image" Target="../media/image12.jpeg"/><Relationship Id="rId19" Type="http://schemas.openxmlformats.org/officeDocument/2006/relationships/image" Target="../media/image17.jpeg"/><Relationship Id="rId4" Type="http://schemas.openxmlformats.org/officeDocument/2006/relationships/hyperlink" Target="http://plusmood.com/wp-content/uploads/2010/11/Public-Space_Sandra-Janser_Elisabeth-Koller-3.jpg" TargetMode="External"/><Relationship Id="rId9" Type="http://schemas.openxmlformats.org/officeDocument/2006/relationships/image" Target="../media/image11.jpeg"/><Relationship Id="rId14" Type="http://schemas.openxmlformats.org/officeDocument/2006/relationships/hyperlink" Target="http://listsoplenty.com/pix/wp-content/uploads/2010/06/Bubbles-on-the-downspout.jpg" TargetMode="External"/><Relationship Id="rId22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ctrTitle"/>
          </p:nvPr>
        </p:nvSpPr>
        <p:spPr>
          <a:xfrm>
            <a:off x="1183341" y="1387737"/>
            <a:ext cx="67773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800" b="1" dirty="0" smtClean="0">
                <a:cs typeface="B Nazanin" pitchFamily="2" charset="-78"/>
              </a:rPr>
              <a:t>آستانه قرن بیست و یکم: تجدید نسل شهرها و بازآفرینی شهری</a:t>
            </a:r>
            <a:endParaRPr lang="en-US" sz="2800" b="1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63121"/>
            <a:ext cx="831641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 smtClean="0">
                <a:cs typeface="B Nazanin" pitchFamily="2" charset="-78"/>
              </a:rPr>
              <a:t>فرهنگ، محملی برای بازآفرینی</a:t>
            </a:r>
            <a:endParaRPr lang="en-US" sz="2400" b="1" dirty="0">
              <a:cs typeface="B Nazanin" pitchFamily="2" charset="-78"/>
            </a:endParaRPr>
          </a:p>
        </p:txBody>
      </p:sp>
      <p:pic>
        <p:nvPicPr>
          <p:cNvPr id="3" name="Picture 2" descr="E:\payan name\case study\25years_european capital of culture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8" y="1424906"/>
            <a:ext cx="9144000" cy="460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8" descr="http://www.disability-equality.org.uk/uploads/images/Volunteers_Week_Picture_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2800"/>
            <a:ext cx="3810000" cy="2857500"/>
          </a:xfrm>
          <a:prstGeom prst="rect">
            <a:avLst/>
          </a:prstGeom>
          <a:noFill/>
        </p:spPr>
      </p:pic>
      <p:pic>
        <p:nvPicPr>
          <p:cNvPr id="5" name="Picture 4" descr="Public Space Sandra Janser Elisabeth Koller 3 Ready. Steady. Go! Design in Public Spac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7642" y="1524000"/>
            <a:ext cx="2619375" cy="2057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6" descr="Image of Proposa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07617" y="3352800"/>
            <a:ext cx="2208799" cy="2943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10" descr="http://www.designundersky.com/storage/blog-images/2009/december/rethinking-clevelands-public-square/4205612845_c68316f189_o.jpg?__SQUARESPACE_CACHEVERSION=12615241733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49656" y="1772816"/>
            <a:ext cx="2934161" cy="1954530"/>
          </a:xfrm>
          <a:prstGeom prst="rect">
            <a:avLst/>
          </a:prstGeom>
          <a:noFill/>
        </p:spPr>
      </p:pic>
      <p:pic>
        <p:nvPicPr>
          <p:cNvPr id="8" name="Picture 8" descr="http://spacesyntax.com/oldsite/Files/MediaFiles/Nottingham%20Old%20Market%20Square_50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25201" y="3886200"/>
            <a:ext cx="2058616" cy="2062734"/>
          </a:xfrm>
          <a:prstGeom prst="rect">
            <a:avLst/>
          </a:prstGeom>
          <a:noFill/>
        </p:spPr>
      </p:pic>
      <p:pic>
        <p:nvPicPr>
          <p:cNvPr id="11" name="Picture 28" descr="http://www.heatheronhertravels.com/wp-content/uploads/2010/02/lhemisferic-with-concert-hall-behind-at-city-of-arts-and-science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5800" y="3962400"/>
            <a:ext cx="2933700" cy="2200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44" descr="http://static.europeupclose.com/wp-content/uploads/2009/01/sagrada-familia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66775" y="793954"/>
            <a:ext cx="2181225" cy="33070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46" descr="http://t2.gstatic.com/images?q=tbn:ANd9GcTq5f3pgjAM3dwTklap2uSXfnD9BT29PPt5e5zis60tcY9VsninQSh7SDll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124200" y="4724400"/>
            <a:ext cx="2819400" cy="1927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40" descr="Graffiti on the fortress wall">
            <a:hlinkClick r:id="rId12" tooltip="Graffiti on the fortress wall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315200" y="3886199"/>
            <a:ext cx="1828800" cy="2438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42" descr="Bubbles on the downspout">
            <a:hlinkClick r:id="rId14" tooltip="Bubbles on the downspout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505200" y="2887089"/>
            <a:ext cx="2243138" cy="1492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36" descr="Fresco art on a city building">
            <a:hlinkClick r:id="rId16" tooltip="Fresco art on a city building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638800" y="1047750"/>
            <a:ext cx="2667000" cy="2000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32" descr="Sculpture in the city of Arts and Sciences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457950" y="2819400"/>
            <a:ext cx="2000250" cy="1482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38" descr="leaky pipe">
            <a:hlinkClick r:id="rId20" tooltip="leaky pipe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505200" y="1066800"/>
            <a:ext cx="2243137" cy="1689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34" descr="http://www.heatheronhertravels.com/wp-content/uploads/2010/02/sculpture-in-the-city-of-arts-and-sciences1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7543801" y="1697384"/>
            <a:ext cx="1600199" cy="1198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427984" y="4365104"/>
            <a:ext cx="2784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Arts led regeneration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779856" y="1863209"/>
            <a:ext cx="2784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Urban design led regeneration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3198522" y="5839509"/>
            <a:ext cx="2784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Creativity led regeneration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151785" y="6309320"/>
            <a:ext cx="2784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Arts civic led regeneration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790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63121"/>
            <a:ext cx="831641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 smtClean="0">
                <a:cs typeface="B Nazanin" pitchFamily="2" charset="-78"/>
              </a:rPr>
              <a:t>محیط زیست، قیدی برای بازآفرینی</a:t>
            </a:r>
            <a:endParaRPr lang="en-US" sz="2400" b="1" dirty="0">
              <a:cs typeface="B Nazanin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268760"/>
            <a:ext cx="8460432" cy="5032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پرداختن به شکل فرم های شهری پایدار</a:t>
            </a:r>
          </a:p>
          <a:p>
            <a:pPr marL="285750" indent="-285750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کاستن از آلایندگی ناشی از عملیات شهرسازی</a:t>
            </a:r>
          </a:p>
          <a:p>
            <a:pPr marL="285750" indent="-285750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کاستن از میزان به هدر رفتن انرژی چه در مرحله ساخت و چه به هنگام بهره برداری</a:t>
            </a:r>
          </a:p>
          <a:p>
            <a:pPr marL="285750" indent="-285750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کم کردن از حجم سفرهای شهری و رفت و آمدهای سواره</a:t>
            </a:r>
          </a:p>
          <a:p>
            <a:pPr marL="285750" indent="-285750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ایجاد بهترین شرایط حمل و نقل عمومی</a:t>
            </a:r>
          </a:p>
          <a:p>
            <a:pPr marL="285750" indent="-285750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از میان بردن پراکنده رویی شهری و حومه ای</a:t>
            </a:r>
          </a:p>
          <a:p>
            <a:pPr marL="285750" indent="-285750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جلوگیی از تخریب فضاهای باز شهری و طبیعی</a:t>
            </a:r>
          </a:p>
          <a:p>
            <a:pPr marL="285750" indent="-285750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حفظ منابع آب و اراضی تالابی</a:t>
            </a:r>
          </a:p>
          <a:p>
            <a:pPr marL="285750" indent="-285750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حل مشکل ترافیک و آلودگی ناشی از آن </a:t>
            </a:r>
            <a:endParaRPr lang="en-US" sz="2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3255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63121"/>
            <a:ext cx="831641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 smtClean="0">
                <a:cs typeface="B Nazanin" pitchFamily="2" charset="-78"/>
              </a:rPr>
              <a:t>توسعه از درون، بازافرینی و بازگشت به شهر</a:t>
            </a:r>
            <a:endParaRPr lang="en-US" sz="2400" b="1" dirty="0">
              <a:cs typeface="B Nazanin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268760"/>
            <a:ext cx="84604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توجه ویژه به بافت های موجود شهرها به عنوان عرصه ای مناسب برای به انجام رساندن طرح های توسعه ای جدید</a:t>
            </a:r>
          </a:p>
          <a:p>
            <a:pPr marL="285750" indent="-285750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مخالفت با پاشیدگی های شهری</a:t>
            </a:r>
          </a:p>
          <a:p>
            <a:pPr marL="285750" indent="-285750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400" dirty="0" smtClean="0">
                <a:cs typeface="B Nazanin" pitchFamily="2" charset="-78"/>
              </a:rPr>
              <a:t>کاربست واژه </a:t>
            </a:r>
            <a:r>
              <a:rPr lang="en-US" sz="2400" dirty="0" smtClean="0">
                <a:cs typeface="B Nazanin" pitchFamily="2" charset="-78"/>
              </a:rPr>
              <a:t>brownfield</a:t>
            </a:r>
            <a:endParaRPr lang="en-US" sz="2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5069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ounded Rectangle 6148"/>
          <p:cNvSpPr/>
          <p:nvPr/>
        </p:nvSpPr>
        <p:spPr>
          <a:xfrm>
            <a:off x="0" y="4725144"/>
            <a:ext cx="9144000" cy="2016224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4283968" y="2924944"/>
            <a:ext cx="0" cy="19835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965400" y="1268760"/>
            <a:ext cx="144016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تحلیل</a:t>
            </a:r>
            <a:endParaRPr lang="en-US" dirty="0"/>
          </a:p>
          <a:p>
            <a:pPr algn="ctr"/>
            <a:r>
              <a:rPr lang="fa-IR" dirty="0" smtClean="0"/>
              <a:t>اقتصادی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666412" y="1268760"/>
            <a:ext cx="144016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تحلیل</a:t>
            </a:r>
            <a:endParaRPr lang="en-US" dirty="0"/>
          </a:p>
          <a:p>
            <a:pPr algn="ctr"/>
            <a:r>
              <a:rPr lang="fa-IR" dirty="0" smtClean="0"/>
              <a:t>اجتماعی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364088" y="1268760"/>
            <a:ext cx="144016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تحلیل محیطی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683428" y="2348880"/>
            <a:ext cx="1440160" cy="57606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داده ( ورودی)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666412" y="4005064"/>
            <a:ext cx="1440160" cy="57606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خروجی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71600" y="3166120"/>
            <a:ext cx="144016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</a:rPr>
              <a:t>محرک های خارجی تغییر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56176" y="3166120"/>
            <a:ext cx="144016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solidFill>
                  <a:schemeClr val="tx1"/>
                </a:solidFill>
              </a:rPr>
              <a:t>محرک های داخلی تغییر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63888" y="3166120"/>
            <a:ext cx="1440160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solidFill>
                  <a:schemeClr val="tx1"/>
                </a:solidFill>
              </a:rPr>
              <a:t>داخلی های محرک های تغییر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7204496" y="4908500"/>
            <a:ext cx="1512168" cy="100811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اقدامات زیست محیطی</a:t>
            </a: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5406652" y="5436368"/>
            <a:ext cx="1512168" cy="100811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توسعه اقتصادی</a:t>
            </a:r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3851920" y="5588768"/>
            <a:ext cx="1512168" cy="100811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آموزش و پرورش</a:t>
            </a:r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1965400" y="5412556"/>
            <a:ext cx="1512168" cy="100811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سیاست های محله ای</a:t>
            </a:r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215516" y="4908500"/>
            <a:ext cx="1512168" cy="100811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اصلاحات کالبدی</a:t>
            </a:r>
            <a:endParaRPr lang="en-US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283968" y="1844824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/>
          <p:nvPr/>
        </p:nvCxnSpPr>
        <p:spPr>
          <a:xfrm>
            <a:off x="2555776" y="1844824"/>
            <a:ext cx="1110636" cy="792088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/>
          <p:nvPr/>
        </p:nvCxnSpPr>
        <p:spPr>
          <a:xfrm rot="10800000" flipV="1">
            <a:off x="5123588" y="1844824"/>
            <a:ext cx="816564" cy="792088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/>
          <p:nvPr/>
        </p:nvCxnSpPr>
        <p:spPr>
          <a:xfrm>
            <a:off x="2411760" y="3454152"/>
            <a:ext cx="1254652" cy="838944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stCxn id="9" idx="1"/>
          </p:cNvCxnSpPr>
          <p:nvPr/>
        </p:nvCxnSpPr>
        <p:spPr>
          <a:xfrm rot="10800000" flipV="1">
            <a:off x="5123588" y="3454152"/>
            <a:ext cx="1032588" cy="838944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39552" y="332656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 smtClean="0">
                <a:cs typeface="B Nazanin" pitchFamily="2" charset="-78"/>
              </a:rPr>
              <a:t>فرایند و نتایج حاصل از  بازآفرینی شهری</a:t>
            </a:r>
            <a:endParaRPr lang="en-US" sz="2800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9286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332656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 smtClean="0">
                <a:cs typeface="B Nazanin" pitchFamily="2" charset="-78"/>
              </a:rPr>
              <a:t>ایالات متحده آمریکا: طرح بازآفرینی خلیج داخلی بالتیمور </a:t>
            </a:r>
            <a:endParaRPr lang="en-US" sz="2000" b="1" dirty="0">
              <a:cs typeface="B Nazanin" pitchFamily="2" charset="-7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8" t="16667" r="25260" b="12699"/>
          <a:stretch/>
        </p:blipFill>
        <p:spPr bwMode="auto">
          <a:xfrm>
            <a:off x="0" y="980728"/>
            <a:ext cx="9144000" cy="5362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195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32656"/>
            <a:ext cx="2919629" cy="2523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99" y="2936198"/>
            <a:ext cx="3063019" cy="2076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30975"/>
            <a:ext cx="9144000" cy="1373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244" y="1244640"/>
            <a:ext cx="2707763" cy="3768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318944" y="3284984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 smtClean="0">
                <a:cs typeface="B Nazanin" pitchFamily="2" charset="-78"/>
              </a:rPr>
              <a:t>سال طرح: 1964</a:t>
            </a:r>
          </a:p>
          <a:p>
            <a:pPr algn="r" rtl="1"/>
            <a:r>
              <a:rPr lang="fa-IR" b="1" dirty="0" smtClean="0">
                <a:cs typeface="B Nazanin" pitchFamily="2" charset="-78"/>
              </a:rPr>
              <a:t>یکی از اولین نمونه های بازآفرینی شهری </a:t>
            </a:r>
          </a:p>
        </p:txBody>
      </p:sp>
      <p:sp>
        <p:nvSpPr>
          <p:cNvPr id="4" name="Rectangle 3"/>
          <p:cNvSpPr/>
          <p:nvPr/>
        </p:nvSpPr>
        <p:spPr>
          <a:xfrm>
            <a:off x="3798664" y="332656"/>
            <a:ext cx="50405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b="1" dirty="0">
                <a:cs typeface="B Nazanin" pitchFamily="2" charset="-78"/>
              </a:rPr>
              <a:t>پیشینه: </a:t>
            </a:r>
          </a:p>
          <a:p>
            <a:pPr algn="r" rtl="1"/>
            <a:r>
              <a:rPr lang="fa-IR" b="1" dirty="0">
                <a:cs typeface="B Nazanin" pitchFamily="2" charset="-78"/>
              </a:rPr>
              <a:t>در اوایل قرن نوزدهم: یکی از مراکز مهم تجارت دریایی در شرق </a:t>
            </a:r>
            <a:r>
              <a:rPr lang="fa-IR" b="1" dirty="0" smtClean="0">
                <a:cs typeface="B Nazanin" pitchFamily="2" charset="-78"/>
              </a:rPr>
              <a:t>آمریکا</a:t>
            </a:r>
          </a:p>
          <a:p>
            <a:pPr algn="r" rtl="1"/>
            <a:endParaRPr lang="fa-IR" b="1" dirty="0">
              <a:cs typeface="B Nazanin" pitchFamily="2" charset="-78"/>
            </a:endParaRPr>
          </a:p>
          <a:p>
            <a:pPr algn="r" rtl="1"/>
            <a:r>
              <a:rPr lang="fa-IR" b="1" dirty="0" smtClean="0">
                <a:cs typeface="B Nazanin" pitchFamily="2" charset="-78"/>
              </a:rPr>
              <a:t>متروکه شدن تا سال 1950</a:t>
            </a:r>
          </a:p>
          <a:p>
            <a:pPr algn="r" rtl="1"/>
            <a:r>
              <a:rPr lang="fa-IR" b="1" dirty="0" smtClean="0">
                <a:cs typeface="B Nazanin" pitchFamily="2" charset="-78"/>
              </a:rPr>
              <a:t>تبدیل شدن به یکی از خالی ترین </a:t>
            </a:r>
          </a:p>
          <a:p>
            <a:pPr algn="r" rtl="1"/>
            <a:r>
              <a:rPr lang="fa-IR" b="1" dirty="0" smtClean="0">
                <a:cs typeface="B Nazanin" pitchFamily="2" charset="-78"/>
              </a:rPr>
              <a:t>هسته های صنعتی</a:t>
            </a:r>
            <a:endParaRPr lang="en-US" b="1" dirty="0" smtClean="0">
              <a:cs typeface="B Nazanin" pitchFamily="2" charset="-78"/>
            </a:endParaRPr>
          </a:p>
          <a:p>
            <a:pPr algn="r" rtl="1"/>
            <a:r>
              <a:rPr lang="fa-IR" b="1" dirty="0" smtClean="0">
                <a:cs typeface="B Nazanin" pitchFamily="2" charset="-78"/>
              </a:rPr>
              <a:t>فرسودگی های کالبدی</a:t>
            </a:r>
          </a:p>
          <a:p>
            <a:pPr algn="r" rtl="1"/>
            <a:r>
              <a:rPr lang="fa-IR" b="1" dirty="0" smtClean="0">
                <a:cs typeface="B Nazanin" pitchFamily="2" charset="-78"/>
              </a:rPr>
              <a:t>رکود اجتماعی اقتصادی</a:t>
            </a:r>
          </a:p>
          <a:p>
            <a:pPr algn="r" rtl="1"/>
            <a:endParaRPr lang="fa-IR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145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59" y="102586"/>
            <a:ext cx="5575716" cy="3416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47664" y="116439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Current </a:t>
            </a:r>
            <a:r>
              <a:rPr lang="en-US" dirty="0">
                <a:solidFill>
                  <a:schemeClr val="bg1"/>
                </a:solidFill>
              </a:rPr>
              <a:t>Shoreline</a:t>
            </a:r>
          </a:p>
          <a:p>
            <a:r>
              <a:rPr lang="en-US" dirty="0">
                <a:solidFill>
                  <a:schemeClr val="bg1"/>
                </a:solidFill>
              </a:rPr>
              <a:t>Historic Shoreline</a:t>
            </a:r>
          </a:p>
        </p:txBody>
      </p:sp>
      <p:pic>
        <p:nvPicPr>
          <p:cNvPr id="4" name="Picture 2" descr="C:\Users\RPM\Desktop\baltimore-harbour_3013314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9" y="3518872"/>
            <a:ext cx="3846701" cy="2399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350" y="20049"/>
            <a:ext cx="43459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6095037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 smtClean="0">
                <a:cs typeface="B Nazanin" pitchFamily="2" charset="-78"/>
              </a:rPr>
              <a:t>هدف از طرح: ایجاد فضاهای شهری با هدف کشاندن مردم به کنار خلیج</a:t>
            </a:r>
            <a:endParaRPr lang="en-US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25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908720"/>
            <a:ext cx="7128792" cy="2554545"/>
          </a:xfrm>
          <a:prstGeom prst="rect">
            <a:avLst/>
          </a:prstGeom>
          <a:noFill/>
          <a:ln>
            <a:solidFill>
              <a:schemeClr val="tx1">
                <a:lumMod val="90000"/>
                <a:lumOff val="1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 algn="r" rtl="1">
              <a:lnSpc>
                <a:spcPct val="200000"/>
              </a:lnSpc>
              <a:buFont typeface="Arial" pitchFamily="34" charset="0"/>
              <a:buChar char="•"/>
            </a:pPr>
            <a:r>
              <a:rPr lang="fa-IR" sz="2000" b="1" dirty="0" smtClean="0">
                <a:cs typeface="B Nazanin" pitchFamily="2" charset="-78"/>
              </a:rPr>
              <a:t>استفاده مجدد و تطبیق یافته از ساختار کالبدی موجود</a:t>
            </a:r>
            <a:endParaRPr lang="en-US" sz="2000" b="1" dirty="0" smtClean="0">
              <a:cs typeface="B Nazanin" pitchFamily="2" charset="-78"/>
            </a:endParaRPr>
          </a:p>
          <a:p>
            <a:pPr marL="342900" indent="-342900" algn="r" rtl="1">
              <a:lnSpc>
                <a:spcPct val="200000"/>
              </a:lnSpc>
              <a:buFont typeface="Arial" pitchFamily="34" charset="0"/>
              <a:buChar char="•"/>
            </a:pPr>
            <a:r>
              <a:rPr lang="fa-IR" sz="2000" b="1" dirty="0" smtClean="0">
                <a:cs typeface="B Nazanin" pitchFamily="2" charset="-78"/>
              </a:rPr>
              <a:t>توانبخشی ساختارهای کالبدی قدیم از طریق تعریف کاربری های جدید </a:t>
            </a:r>
          </a:p>
          <a:p>
            <a:pPr marL="342900" indent="-342900" algn="r" rtl="1">
              <a:lnSpc>
                <a:spcPct val="200000"/>
              </a:lnSpc>
              <a:buFont typeface="Arial" pitchFamily="34" charset="0"/>
              <a:buChar char="•"/>
            </a:pPr>
            <a:r>
              <a:rPr lang="fa-IR" sz="2000" b="1" dirty="0" smtClean="0">
                <a:cs typeface="B Nazanin" pitchFamily="2" charset="-78"/>
              </a:rPr>
              <a:t>توجه به مشارکت شهروندان و ارتباط موثر شهرداری ها با ساکنان محله های شهری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71600" y="3717032"/>
            <a:ext cx="7128792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400" dirty="0" smtClean="0">
                <a:cs typeface="B Nazanin" pitchFamily="2" charset="-78"/>
              </a:rPr>
              <a:t>جای دادن ترکیبب از فعالیت های متعدد</a:t>
            </a:r>
          </a:p>
          <a:p>
            <a:pPr algn="r" rtl="1"/>
            <a:r>
              <a:rPr lang="fa-IR" sz="2400" dirty="0" smtClean="0">
                <a:cs typeface="B Nazanin" pitchFamily="2" charset="-78"/>
              </a:rPr>
              <a:t>تعداد زیادی موزه  مرکز تفریحی</a:t>
            </a:r>
          </a:p>
          <a:p>
            <a:pPr algn="r" rtl="1"/>
            <a:r>
              <a:rPr lang="fa-IR" sz="2400" dirty="0" smtClean="0">
                <a:cs typeface="B Nazanin" pitchFamily="2" charset="-78"/>
              </a:rPr>
              <a:t>برنامه هایی برای آشنا کردن کودکان با تاریخچه محدوده</a:t>
            </a:r>
          </a:p>
          <a:p>
            <a:pPr algn="r" rtl="1"/>
            <a:r>
              <a:rPr lang="fa-IR" sz="2400" dirty="0" smtClean="0">
                <a:cs typeface="B Nazanin" pitchFamily="2" charset="-78"/>
              </a:rPr>
              <a:t>ایجاد حیاتی سرزنده</a:t>
            </a:r>
            <a:endParaRPr lang="en-US" sz="2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704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9" t="19792" r="33089" b="13021"/>
          <a:stretch/>
        </p:blipFill>
        <p:spPr bwMode="auto">
          <a:xfrm>
            <a:off x="-15180" y="423292"/>
            <a:ext cx="9261090" cy="6174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436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2" t="17708" r="29722" b="6250"/>
          <a:stretch/>
        </p:blipFill>
        <p:spPr bwMode="auto">
          <a:xfrm>
            <a:off x="0" y="188639"/>
            <a:ext cx="9144000" cy="61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114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9884" y="457508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cs typeface="B Nazanin" pitchFamily="2" charset="-78"/>
              </a:rPr>
              <a:t>آستانه قرن بیست و یکم: تجدید نسل شهرها و بازآفرینی شهری</a:t>
            </a:r>
            <a:endParaRPr lang="en-US" sz="2800" b="1" dirty="0">
              <a:cs typeface="B Nazanin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1484784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itchFamily="34" charset="0"/>
              <a:buChar char="•"/>
            </a:pPr>
            <a:r>
              <a:rPr lang="fa-IR" b="1" dirty="0" smtClean="0">
                <a:cs typeface="B Nazanin" pitchFamily="2" charset="-78"/>
              </a:rPr>
              <a:t>روح زمانه پس از نوسازی: شرایط دوره تجدید نسل شهرها</a:t>
            </a:r>
          </a:p>
          <a:p>
            <a:pPr algn="r" rtl="1"/>
            <a:endParaRPr lang="fa-IR" b="1" dirty="0" smtClean="0">
              <a:cs typeface="B Nazanin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1916832"/>
            <a:ext cx="6228184" cy="25853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endParaRPr lang="fa-IR" dirty="0">
              <a:cs typeface="B Nazanin" pitchFamily="2" charset="-78"/>
            </a:endParaRPr>
          </a:p>
          <a:p>
            <a:pPr algn="r" rtl="1"/>
            <a:r>
              <a:rPr lang="fa-IR" dirty="0">
                <a:cs typeface="B Nazanin" pitchFamily="2" charset="-78"/>
              </a:rPr>
              <a:t>از اواسط دهه 1960 میلادی فرایندی شکل میگیرد که طی آن نسل تازه ای از ساکنان شهرها ظهور میکند. این نسل مطالبات </a:t>
            </a:r>
            <a:r>
              <a:rPr lang="fa-IR" dirty="0" smtClean="0">
                <a:cs typeface="B Nazanin" pitchFamily="2" charset="-78"/>
              </a:rPr>
              <a:t>دیگری </a:t>
            </a:r>
            <a:r>
              <a:rPr lang="fa-IR" dirty="0">
                <a:cs typeface="B Nazanin" pitchFamily="2" charset="-78"/>
              </a:rPr>
              <a:t>را از شهر مطرح میکند و یا جریاناتی رو بر شهر تحمیل میکند که تازگی دارد</a:t>
            </a:r>
            <a:r>
              <a:rPr lang="fa-IR" dirty="0" smtClean="0">
                <a:cs typeface="B Nazanin" pitchFamily="2" charset="-78"/>
              </a:rPr>
              <a:t>.</a:t>
            </a:r>
            <a:endParaRPr lang="en-US" dirty="0" smtClean="0">
              <a:cs typeface="B Nazanin" pitchFamily="2" charset="-78"/>
            </a:endParaRPr>
          </a:p>
          <a:p>
            <a:pPr marL="285750" indent="-285750" algn="r" rtl="1">
              <a:buFont typeface="Arial" pitchFamily="34" charset="0"/>
              <a:buChar char="•"/>
            </a:pPr>
            <a:r>
              <a:rPr lang="fa-IR" dirty="0" smtClean="0">
                <a:cs typeface="B Nazanin" pitchFamily="2" charset="-78"/>
              </a:rPr>
              <a:t>بحران های اقتصادی دهه 70</a:t>
            </a:r>
          </a:p>
          <a:p>
            <a:pPr marL="285750" indent="-285750" algn="r" rtl="1">
              <a:buFont typeface="Arial" pitchFamily="34" charset="0"/>
              <a:buChar char="•"/>
            </a:pPr>
            <a:r>
              <a:rPr lang="fa-IR" dirty="0" smtClean="0">
                <a:cs typeface="B Nazanin" pitchFamily="2" charset="-78"/>
              </a:rPr>
              <a:t>کنگره های دهه 60 و 70</a:t>
            </a:r>
          </a:p>
          <a:p>
            <a:pPr marL="285750" indent="-285750" algn="r" rtl="1">
              <a:buFont typeface="Arial" pitchFamily="34" charset="0"/>
              <a:buChar char="•"/>
            </a:pPr>
            <a:r>
              <a:rPr lang="fa-IR" dirty="0" smtClean="0">
                <a:cs typeface="B Nazanin" pitchFamily="2" charset="-78"/>
              </a:rPr>
              <a:t>به خودمختاری رسیدن بسیاری از جوامع</a:t>
            </a:r>
          </a:p>
          <a:p>
            <a:pPr marL="285750" indent="-285750" algn="r" rtl="1">
              <a:buFont typeface="Arial" pitchFamily="34" charset="0"/>
              <a:buChar char="•"/>
            </a:pPr>
            <a:r>
              <a:rPr lang="fa-IR" dirty="0" smtClean="0">
                <a:cs typeface="B Nazanin" pitchFamily="2" charset="-78"/>
              </a:rPr>
              <a:t>افول بحث های تبعیض نژادی</a:t>
            </a:r>
          </a:p>
          <a:p>
            <a:pPr marL="285750" indent="-285750" algn="r" rtl="1">
              <a:buFont typeface="Arial" pitchFamily="34" charset="0"/>
              <a:buChar char="•"/>
            </a:pPr>
            <a:r>
              <a:rPr lang="fa-IR" dirty="0" smtClean="0">
                <a:cs typeface="B Nazanin" pitchFamily="2" charset="-78"/>
              </a:rPr>
              <a:t>گذار از مکتب مدرن به پست مدرن</a:t>
            </a:r>
            <a:endParaRPr lang="fa-IR" dirty="0"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4725144"/>
            <a:ext cx="6228184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دهه 80 یکی از مهمترین مقاطع تاثیرگذار بر اندیشه های شهرسازی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اندیشه های </a:t>
            </a:r>
            <a:r>
              <a:rPr lang="en-US" dirty="0" smtClean="0">
                <a:cs typeface="B Nazanin" pitchFamily="2" charset="-78"/>
              </a:rPr>
              <a:t>Market-led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تئوری های نیولیبرالیستی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توجه به محیط زیست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اهمیت یافتن فرهنگ</a:t>
            </a:r>
          </a:p>
        </p:txBody>
      </p:sp>
    </p:spTree>
    <p:extLst>
      <p:ext uri="{BB962C8B-B14F-4D97-AF65-F5344CB8AC3E}">
        <p14:creationId xmlns:p14="http://schemas.microsoft.com/office/powerpoint/2010/main" val="33282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9" t="16145" r="29722" b="6251"/>
          <a:stretch/>
        </p:blipFill>
        <p:spPr bwMode="auto">
          <a:xfrm>
            <a:off x="0" y="260648"/>
            <a:ext cx="9144000" cy="6264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474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45512"/>
            <a:ext cx="9120336" cy="536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8172400" y="3717032"/>
            <a:ext cx="875929" cy="875929"/>
            <a:chOff x="8172400" y="3717032"/>
            <a:chExt cx="875929" cy="875929"/>
          </a:xfrm>
        </p:grpSpPr>
        <p:sp>
          <p:nvSpPr>
            <p:cNvPr id="2" name="Oval 1"/>
            <p:cNvSpPr/>
            <p:nvPr/>
          </p:nvSpPr>
          <p:spPr>
            <a:xfrm>
              <a:off x="8244408" y="3789040"/>
              <a:ext cx="720080" cy="720080"/>
            </a:xfrm>
            <a:prstGeom prst="ellipse">
              <a:avLst/>
            </a:prstGeom>
            <a:solidFill>
              <a:schemeClr val="accent6">
                <a:lumMod val="75000"/>
                <a:alpha val="47000"/>
              </a:schemeClr>
            </a:solidFill>
            <a:ln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/>
            <p:cNvSpPr/>
            <p:nvPr/>
          </p:nvSpPr>
          <p:spPr>
            <a:xfrm>
              <a:off x="8172400" y="3717032"/>
              <a:ext cx="875929" cy="875929"/>
            </a:xfrm>
            <a:prstGeom prst="ellipse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940152" y="4509120"/>
            <a:ext cx="875929" cy="875929"/>
            <a:chOff x="8172400" y="3717032"/>
            <a:chExt cx="875929" cy="875929"/>
          </a:xfrm>
        </p:grpSpPr>
        <p:sp>
          <p:nvSpPr>
            <p:cNvPr id="7" name="Oval 6"/>
            <p:cNvSpPr/>
            <p:nvPr/>
          </p:nvSpPr>
          <p:spPr>
            <a:xfrm>
              <a:off x="8244408" y="3789040"/>
              <a:ext cx="720080" cy="720080"/>
            </a:xfrm>
            <a:prstGeom prst="ellipse">
              <a:avLst/>
            </a:prstGeom>
            <a:solidFill>
              <a:schemeClr val="accent6">
                <a:lumMod val="75000"/>
                <a:alpha val="47000"/>
              </a:schemeClr>
            </a:solidFill>
            <a:ln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8172400" y="3717032"/>
              <a:ext cx="875929" cy="875929"/>
            </a:xfrm>
            <a:prstGeom prst="ellipse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716016" y="3089755"/>
            <a:ext cx="875929" cy="875929"/>
            <a:chOff x="8172400" y="3717032"/>
            <a:chExt cx="875929" cy="875929"/>
          </a:xfrm>
        </p:grpSpPr>
        <p:sp>
          <p:nvSpPr>
            <p:cNvPr id="10" name="Oval 9"/>
            <p:cNvSpPr/>
            <p:nvPr/>
          </p:nvSpPr>
          <p:spPr>
            <a:xfrm>
              <a:off x="8244408" y="3789040"/>
              <a:ext cx="720080" cy="720080"/>
            </a:xfrm>
            <a:prstGeom prst="ellipse">
              <a:avLst/>
            </a:prstGeom>
            <a:solidFill>
              <a:schemeClr val="accent6">
                <a:lumMod val="75000"/>
                <a:alpha val="47000"/>
              </a:schemeClr>
            </a:solidFill>
            <a:ln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8172400" y="3717032"/>
              <a:ext cx="875929" cy="875929"/>
            </a:xfrm>
            <a:prstGeom prst="ellipse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059832" y="1916832"/>
            <a:ext cx="875929" cy="875929"/>
            <a:chOff x="8172400" y="3717032"/>
            <a:chExt cx="875929" cy="875929"/>
          </a:xfrm>
        </p:grpSpPr>
        <p:sp>
          <p:nvSpPr>
            <p:cNvPr id="13" name="Oval 12"/>
            <p:cNvSpPr/>
            <p:nvPr/>
          </p:nvSpPr>
          <p:spPr>
            <a:xfrm>
              <a:off x="8244408" y="3789040"/>
              <a:ext cx="720080" cy="720080"/>
            </a:xfrm>
            <a:prstGeom prst="ellipse">
              <a:avLst/>
            </a:prstGeom>
            <a:solidFill>
              <a:schemeClr val="accent6">
                <a:lumMod val="75000"/>
                <a:alpha val="47000"/>
              </a:schemeClr>
            </a:solidFill>
            <a:ln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8172400" y="3717032"/>
              <a:ext cx="875929" cy="875929"/>
            </a:xfrm>
            <a:prstGeom prst="ellipse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27584" y="1478867"/>
            <a:ext cx="875929" cy="875929"/>
            <a:chOff x="8172400" y="3717032"/>
            <a:chExt cx="875929" cy="875929"/>
          </a:xfrm>
        </p:grpSpPr>
        <p:sp>
          <p:nvSpPr>
            <p:cNvPr id="16" name="Oval 15"/>
            <p:cNvSpPr/>
            <p:nvPr/>
          </p:nvSpPr>
          <p:spPr>
            <a:xfrm>
              <a:off x="8244408" y="3789040"/>
              <a:ext cx="720080" cy="720080"/>
            </a:xfrm>
            <a:prstGeom prst="ellipse">
              <a:avLst/>
            </a:prstGeom>
            <a:solidFill>
              <a:schemeClr val="accent6">
                <a:lumMod val="75000"/>
                <a:alpha val="47000"/>
              </a:schemeClr>
            </a:solidFill>
            <a:ln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8172400" y="3717032"/>
              <a:ext cx="875929" cy="875929"/>
            </a:xfrm>
            <a:prstGeom prst="ellipse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255911" y="3881843"/>
            <a:ext cx="875929" cy="875929"/>
            <a:chOff x="8172400" y="3717032"/>
            <a:chExt cx="875929" cy="875929"/>
          </a:xfrm>
        </p:grpSpPr>
        <p:sp>
          <p:nvSpPr>
            <p:cNvPr id="19" name="Oval 18"/>
            <p:cNvSpPr/>
            <p:nvPr/>
          </p:nvSpPr>
          <p:spPr>
            <a:xfrm>
              <a:off x="8244408" y="3789040"/>
              <a:ext cx="720080" cy="720080"/>
            </a:xfrm>
            <a:prstGeom prst="ellipse">
              <a:avLst/>
            </a:prstGeom>
            <a:solidFill>
              <a:schemeClr val="accent6">
                <a:lumMod val="75000"/>
                <a:alpha val="47000"/>
              </a:schemeClr>
            </a:solidFill>
            <a:ln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8172400" y="3717032"/>
              <a:ext cx="875929" cy="875929"/>
            </a:xfrm>
            <a:prstGeom prst="ellipse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97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" y="360035"/>
            <a:ext cx="9144000" cy="5717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120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836712"/>
            <a:ext cx="77048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Low" rtl="1">
              <a:buFont typeface="Arial" pitchFamily="34" charset="0"/>
              <a:buChar char="•"/>
            </a:pPr>
            <a:r>
              <a:rPr lang="fa-IR" sz="2000" dirty="0" smtClean="0">
                <a:cs typeface="B Nazanin" pitchFamily="2" charset="-78"/>
              </a:rPr>
              <a:t>واژه </a:t>
            </a:r>
            <a:r>
              <a:rPr lang="en-US" sz="2000" dirty="0" smtClean="0">
                <a:cs typeface="B Nazanin" pitchFamily="2" charset="-78"/>
              </a:rPr>
              <a:t>REGENERATION</a:t>
            </a:r>
            <a:r>
              <a:rPr lang="fa-IR" sz="2000" dirty="0" smtClean="0">
                <a:cs typeface="B Nazanin" pitchFamily="2" charset="-78"/>
              </a:rPr>
              <a:t> در لغت به معنای « بازتولید یا ترمیم بخشی از یک تمامیت زنده که در معرض نابودی قرار گرفته است می</a:t>
            </a:r>
            <a:r>
              <a:rPr lang="en-US" sz="2000" dirty="0" smtClean="0">
                <a:cs typeface="B Nazanin" pitchFamily="2" charset="-78"/>
              </a:rPr>
              <a:t> </a:t>
            </a:r>
            <a:r>
              <a:rPr lang="fa-IR" sz="2000" dirty="0" smtClean="0">
                <a:cs typeface="B Nazanin" pitchFamily="2" charset="-78"/>
              </a:rPr>
              <a:t>باشد.</a:t>
            </a:r>
            <a:endParaRPr lang="en-US" sz="2000" dirty="0" smtClean="0">
              <a:cs typeface="B Nazanin" pitchFamily="2" charset="-78"/>
            </a:endParaRPr>
          </a:p>
          <a:p>
            <a:pPr algn="justLow" rtl="1"/>
            <a:endParaRPr lang="fa-IR" sz="2000" dirty="0">
              <a:cs typeface="B Nazanin" pitchFamily="2" charset="-78"/>
            </a:endParaRPr>
          </a:p>
          <a:p>
            <a:pPr marL="342900" indent="-342900" algn="justLow" rtl="1">
              <a:buFont typeface="Arial" pitchFamily="34" charset="0"/>
              <a:buChar char="•"/>
            </a:pPr>
            <a:r>
              <a:rPr lang="fa-IR" sz="2000" dirty="0" smtClean="0">
                <a:cs typeface="B Nazanin" pitchFamily="2" charset="-78"/>
              </a:rPr>
              <a:t>در مورد « مرمت و حفاظت شهری» ، آن گونه که از ویژگی های عصر « تجدید نسل» استنباط میشود، شهری میباید شکل بگیرد که در درجه اول پاسخگوی شرایط تازه شهرها در مناسبات نوین و بین المللی، و در وهله بعد براوردکننده خواسته ها و نیازهای افراد نسل جدید باشند.</a:t>
            </a:r>
          </a:p>
          <a:p>
            <a:pPr marL="342900" indent="-342900" algn="justLow" rtl="1">
              <a:buFont typeface="Arial" pitchFamily="34" charset="0"/>
              <a:buChar char="•"/>
            </a:pPr>
            <a:r>
              <a:rPr lang="fa-IR" sz="2000" dirty="0" smtClean="0">
                <a:cs typeface="B Nazanin" pitchFamily="2" charset="-78"/>
              </a:rPr>
              <a:t>در حوزه مرمت و حفاظت شهری واژه تجدید نسل را میتوان با «بازآفرینی شهری» جایگزین کرد.</a:t>
            </a:r>
            <a:endParaRPr lang="en-US" sz="20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07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 txBox="1">
            <a:spLocks/>
          </p:cNvSpPr>
          <p:nvPr/>
        </p:nvSpPr>
        <p:spPr>
          <a:xfrm>
            <a:off x="381001" y="595586"/>
            <a:ext cx="8381260" cy="1054393"/>
          </a:xfrm>
          <a:prstGeom prst="rect">
            <a:avLst/>
          </a:prstGeom>
        </p:spPr>
        <p:txBody>
          <a:bodyPr lIns="78053" tIns="39027" rIns="78053" bIns="39027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3100" smtClean="0">
                <a:cs typeface="B Titr" pitchFamily="2" charset="-78"/>
              </a:rPr>
              <a:t>سیر تکامل بازآفرینی شهری</a:t>
            </a:r>
            <a:endParaRPr lang="fa-IR" sz="3100" dirty="0">
              <a:cs typeface="B Titr" pitchFamily="2" charset="-78"/>
            </a:endParaRPr>
          </a:p>
        </p:txBody>
      </p:sp>
      <p:graphicFrame>
        <p:nvGraphicFramePr>
          <p:cNvPr id="31" name="Diagram 30"/>
          <p:cNvGraphicFramePr/>
          <p:nvPr>
            <p:extLst>
              <p:ext uri="{D42A27DB-BD31-4B8C-83A1-F6EECF244321}">
                <p14:modId xmlns:p14="http://schemas.microsoft.com/office/powerpoint/2010/main" val="1079541599"/>
              </p:ext>
            </p:extLst>
          </p:nvPr>
        </p:nvGraphicFramePr>
        <p:xfrm>
          <a:off x="191513" y="1649979"/>
          <a:ext cx="8763000" cy="50023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692013" y="1699604"/>
            <a:ext cx="1524000" cy="7682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78053" tIns="39027" rIns="78053" bIns="39027" rtlCol="1">
            <a:spAutoFit/>
          </a:bodyPr>
          <a:lstStyle/>
          <a:p>
            <a:pPr lvl="0" algn="ctr" rtl="1"/>
            <a:r>
              <a:rPr lang="fa-IR" sz="2000" dirty="0">
                <a:cs typeface="B Nazanin" pitchFamily="2" charset="-78"/>
              </a:rPr>
              <a:t>دهه 1950 </a:t>
            </a:r>
          </a:p>
          <a:p>
            <a:pPr lvl="0" algn="ctr" rtl="1"/>
            <a:r>
              <a:rPr lang="fa-IR" sz="2000" dirty="0">
                <a:cs typeface="B Nazanin" pitchFamily="2" charset="-78"/>
              </a:rPr>
              <a:t>(بازسازي)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40027" y="1671193"/>
            <a:ext cx="4419600" cy="863646"/>
          </a:xfrm>
          <a:prstGeom prst="rect">
            <a:avLst/>
          </a:prstGeom>
          <a:noFill/>
        </p:spPr>
        <p:txBody>
          <a:bodyPr wrap="square" lIns="78053" tIns="39027" rIns="78053" bIns="39027" rtlCol="1" anchor="ctr">
            <a:spAutoFit/>
          </a:bodyPr>
          <a:lstStyle/>
          <a:p>
            <a:pPr lvl="0" algn="justLow" rtl="1"/>
            <a:r>
              <a:rPr lang="fa-IR" sz="1700" dirty="0">
                <a:cs typeface="B Nazanin" pitchFamily="2" charset="-78"/>
              </a:rPr>
              <a:t>محتوای اجتماعی: بهبود معیارهاي زندگی و ساخت مسکن از طریق سرمایه گذاري بخش عمومی با مداخله نسبی بخش خصوصی</a:t>
            </a:r>
            <a:endParaRPr lang="fa-IR" sz="1700" dirty="0"/>
          </a:p>
        </p:txBody>
      </p:sp>
      <p:sp>
        <p:nvSpPr>
          <p:cNvPr id="34" name="TextBox 33"/>
          <p:cNvSpPr txBox="1"/>
          <p:nvPr/>
        </p:nvSpPr>
        <p:spPr>
          <a:xfrm>
            <a:off x="4968213" y="2717015"/>
            <a:ext cx="1524000" cy="76823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78053" tIns="39027" rIns="78053" bIns="39027" rtlCol="1">
            <a:spAutoFit/>
          </a:bodyPr>
          <a:lstStyle/>
          <a:p>
            <a:pPr algn="ctr" defTabSz="780532" rtl="1"/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دهه 1960</a:t>
            </a:r>
          </a:p>
          <a:p>
            <a:pPr algn="ctr" defTabSz="780532" rtl="1"/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(باززنده سازي)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41040" y="2804395"/>
            <a:ext cx="4191000" cy="624605"/>
          </a:xfrm>
          <a:prstGeom prst="rect">
            <a:avLst/>
          </a:prstGeom>
          <a:noFill/>
        </p:spPr>
        <p:txBody>
          <a:bodyPr wrap="square" lIns="78053" tIns="39027" rIns="78053" bIns="39027" rtlCol="1" anchor="ctr">
            <a:spAutoFit/>
          </a:bodyPr>
          <a:lstStyle/>
          <a:p>
            <a:pPr algn="justLow" defTabSz="780532" rtl="1"/>
            <a:r>
              <a:rPr lang="fa-IR" sz="1700" dirty="0">
                <a:cs typeface="B Nazanin" pitchFamily="2" charset="-78"/>
              </a:rPr>
              <a:t>محتوای اجتماعی: بهبود رفاه اجتماعی با ادامه روند دهه 1950 و افزایش اثر سرمایه گذاري بخش خصوصی</a:t>
            </a:r>
            <a:endParaRPr lang="en-US" sz="1700" dirty="0">
              <a:cs typeface="B Nazanin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448267" y="3746683"/>
            <a:ext cx="1524000" cy="768238"/>
          </a:xfrm>
          <a:prstGeom prst="roundRect">
            <a:avLst/>
          </a:prstGeom>
          <a:solidFill>
            <a:srgbClr val="D9A9A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78053" tIns="39027" rIns="78053" bIns="39027" rtlCol="1">
            <a:spAutoFit/>
          </a:bodyPr>
          <a:lstStyle/>
          <a:p>
            <a:pPr algn="ctr" defTabSz="780532" rtl="1"/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دهه 1970 </a:t>
            </a:r>
          </a:p>
          <a:p>
            <a:pPr algn="ctr" defTabSz="780532" rtl="1"/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(نوسازي)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204900" y="3737422"/>
            <a:ext cx="4267200" cy="863646"/>
          </a:xfrm>
          <a:prstGeom prst="rect">
            <a:avLst/>
          </a:prstGeom>
          <a:noFill/>
        </p:spPr>
        <p:txBody>
          <a:bodyPr wrap="square" lIns="78053" tIns="39027" rIns="78053" bIns="39027" rtlCol="1" anchor="ctr">
            <a:spAutoFit/>
          </a:bodyPr>
          <a:lstStyle/>
          <a:p>
            <a:pPr algn="justLow" rtl="1"/>
            <a:r>
              <a:rPr lang="fa-IR" sz="1700" dirty="0">
                <a:cs typeface="B Nazanin" pitchFamily="2" charset="-78"/>
              </a:rPr>
              <a:t>محتوای اجتماعی: اقدام اجتماع مدار و اختیار بیشتر با محدودیت منابع بخش عمومی و رشد سرمایه گذاري بخش خصوصی</a:t>
            </a:r>
            <a:endParaRPr lang="en-US" sz="1700" dirty="0">
              <a:cs typeface="B Nazanin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952153" y="4764093"/>
            <a:ext cx="1524000" cy="768238"/>
          </a:xfrm>
          <a:prstGeom prst="roundRect">
            <a:avLst/>
          </a:prstGeom>
          <a:solidFill>
            <a:srgbClr val="BE705E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78053" tIns="39027" rIns="78053" bIns="39027" rtlCol="1">
            <a:spAutoFit/>
          </a:bodyPr>
          <a:lstStyle/>
          <a:p>
            <a:pPr algn="ctr" defTabSz="780532" rtl="1"/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دهه 1980</a:t>
            </a:r>
          </a:p>
          <a:p>
            <a:pPr algn="ctr" defTabSz="780532" rtl="1"/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(توسعه مجدد)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34877" y="4723831"/>
            <a:ext cx="4191000" cy="896173"/>
          </a:xfrm>
          <a:prstGeom prst="rect">
            <a:avLst/>
          </a:prstGeom>
          <a:noFill/>
        </p:spPr>
        <p:txBody>
          <a:bodyPr wrap="square" lIns="78053" tIns="39027" rIns="78053" bIns="39027" rtlCol="1" anchor="ctr">
            <a:spAutoFit/>
          </a:bodyPr>
          <a:lstStyle/>
          <a:p>
            <a:pPr algn="justLow" defTabSz="780532" rtl="1"/>
            <a:r>
              <a:rPr lang="fa-IR" sz="1700" dirty="0">
                <a:cs typeface="B Nazanin" pitchFamily="2" charset="-78"/>
              </a:rPr>
              <a:t>محتوای اجتماعی: گروه هاي اجتماعی خودیار با حمایت دولت و تسلط بخش خصوصی و تأمین گزینشی بودجه از سوي بخش عمومی</a:t>
            </a:r>
            <a:endParaRPr lang="en-US" sz="1700" dirty="0">
              <a:cs typeface="B Nazanin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372200" y="5794588"/>
            <a:ext cx="1524000" cy="768238"/>
          </a:xfrm>
          <a:prstGeom prst="roundRect">
            <a:avLst/>
          </a:prstGeom>
          <a:solidFill>
            <a:srgbClr val="B35E49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78053" tIns="39027" rIns="78053" bIns="39027" rtlCol="1">
            <a:spAutoFit/>
          </a:bodyPr>
          <a:lstStyle/>
          <a:p>
            <a:pPr algn="ctr" defTabSz="780532" rtl="1"/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دهه 1990</a:t>
            </a:r>
          </a:p>
          <a:p>
            <a:pPr algn="ctr" defTabSz="780532" rtl="1"/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(بازآفرینی)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257400" y="5770589"/>
            <a:ext cx="4114800" cy="863646"/>
          </a:xfrm>
          <a:prstGeom prst="rect">
            <a:avLst/>
          </a:prstGeom>
          <a:noFill/>
        </p:spPr>
        <p:txBody>
          <a:bodyPr wrap="square" lIns="78053" tIns="39027" rIns="78053" bIns="39027" rtlCol="1" anchor="ctr">
            <a:spAutoFit/>
          </a:bodyPr>
          <a:lstStyle/>
          <a:p>
            <a:pPr algn="justLow" defTabSz="780532" rtl="1"/>
            <a:r>
              <a:rPr lang="fa-IR" sz="1700" dirty="0">
                <a:cs typeface="B Nazanin" pitchFamily="2" charset="-78"/>
              </a:rPr>
              <a:t>محتوای اجتماعی: تأکید بر نقش گروه هاي اجتماعی و توازن بیشتر میان بودجه تأمین شده از سوي بخش عمومی، خصوصی و داوطلبانه</a:t>
            </a:r>
            <a:endParaRPr lang="en-US" sz="1700" dirty="0">
              <a:cs typeface="B Nazanin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1513" y="6343479"/>
            <a:ext cx="1066800" cy="632814"/>
          </a:xfrm>
          <a:prstGeom prst="rect">
            <a:avLst/>
          </a:prstGeom>
          <a:noFill/>
        </p:spPr>
        <p:txBody>
          <a:bodyPr wrap="square" lIns="78053" tIns="39027" rIns="78053" bIns="39027" rtlCol="1">
            <a:spAutoFit/>
          </a:bodyPr>
          <a:lstStyle/>
          <a:p>
            <a:r>
              <a:rPr lang="fa-IR" dirty="0" smtClean="0">
                <a:cs typeface="B Mitra" pitchFamily="2" charset="-78"/>
              </a:rPr>
              <a:t>رابرتزیه، 2000</a:t>
            </a:r>
            <a:endParaRPr lang="fa-IR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166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575293"/>
              </p:ext>
            </p:extLst>
          </p:nvPr>
        </p:nvGraphicFramePr>
        <p:xfrm>
          <a:off x="35520" y="598406"/>
          <a:ext cx="8712942" cy="5452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2157"/>
                <a:gridCol w="1452157"/>
                <a:gridCol w="1452157"/>
                <a:gridCol w="1452157"/>
                <a:gridCol w="1452157"/>
                <a:gridCol w="1452157"/>
              </a:tblGrid>
              <a:tr h="522849"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سیاست هر دوره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1950</a:t>
                      </a:r>
                    </a:p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بازسازی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1960</a:t>
                      </a:r>
                    </a:p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باززنده سازی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1970</a:t>
                      </a:r>
                    </a:p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نوسازی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1980</a:t>
                      </a:r>
                    </a:p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توسعه مجدد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1990 بازآفرینی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939593"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راهبرد اصلی و جهت گیری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بازسازی و گسترش مناطق قدیمی تر شهرها و شهرک ها اغلب براسس یک طرح جامع </a:t>
                      </a:r>
                    </a:p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رسد حومه نشینی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تداوم راهبردهای دهه 1950</a:t>
                      </a:r>
                    </a:p>
                    <a:p>
                      <a:pPr algn="justLow" rtl="0"/>
                      <a:r>
                        <a:rPr lang="fa-IR" sz="12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رشد حومه ای  و حاشیه ای تلاش های اولیه در توانمندسازی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تمرکز</a:t>
                      </a:r>
                      <a:r>
                        <a:rPr lang="fa-IR" sz="12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 بر روی نوسازی در جای اولیه خود و طرح های واحدهای همسایگی</a:t>
                      </a:r>
                    </a:p>
                    <a:p>
                      <a:pPr algn="justLow" rtl="0"/>
                      <a:r>
                        <a:rPr lang="fa-IR" sz="12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کماکان توسعه در حاشیه شهر</a:t>
                      </a:r>
                    </a:p>
                    <a:p>
                      <a:pPr algn="justLow" rtl="0"/>
                      <a:r>
                        <a:rPr lang="fa-IR" sz="12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طرح های متعدد بزرگ برای توسعه و توسعه مجدد، پروژه های کلان مقیاس پر هزینه، پروژه های خارج</a:t>
                      </a:r>
                      <a:r>
                        <a:rPr lang="fa-IR" sz="12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 از شهر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حرکت به</a:t>
                      </a:r>
                      <a:r>
                        <a:rPr lang="fa-IR" sz="12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 سوی شکل جامع تری از سیاست گذاری و اعمال تمرکز برروی راه حل های یکپارپه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دست اندرکاران با نفوذ و گروه های ذینففع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دولت ملی و محلی</a:t>
                      </a:r>
                    </a:p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چیمانکاران و توسعه دهندگان خصوصی زمین و املاک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حرکت به سوی توازن بیشتر میان بخش عمومی و خصوصی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نقش رو به افزایش بخش خصوصی و تمرکز زدایی با واگذاری قدرت بیشتر به دولت محلی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تاکید بر نقش بخش خصوصی و کارگزارن خاص، افزایش شراکت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شراکت</a:t>
                      </a:r>
                      <a:r>
                        <a:rPr lang="fa-IR" sz="12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 به عنوان رویکرد غالب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10062"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سطح فضایی فعالیت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تاکید بر سطوح محلی و قطع8ات معین زمین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ظهور فعالیت های سطح منطقه ای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سطوح ملی و منطقه ای در ابتدای امر، بعدها تاکید محلی بیشتر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در اوایل دهه تمرکز بر قطعات معین زمین</a:t>
                      </a:r>
                    </a:p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بعدعا تاکید بر سطح محلی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معرفی جدد</a:t>
                      </a:r>
                      <a:r>
                        <a:rPr lang="fa-IR" sz="12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 دورنمای راهبردی، افزایش فعالیت های منطقه ای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کانون</a:t>
                      </a:r>
                      <a:r>
                        <a:rPr lang="fa-IR" sz="12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 اقتصادی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سرمایه گذاری بخش عمومی با</a:t>
                      </a:r>
                      <a:r>
                        <a:rPr lang="fa-IR" sz="12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 مداخله نسبی بخش خصوصی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ادامه روند دهه 50 با افزایش سرمایه گذاری بخش خصوصی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محدودیت منابع بخش عمومی و رشد سرمایه گذاری بخش خصوصی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تسلط</a:t>
                      </a:r>
                      <a:r>
                        <a:rPr lang="fa-IR" sz="12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 بخش خصوصی با تامین گزینشی بودجه از سوی بخش عمومی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توازن بیشتر میان بودجه تامین شده از سوی بخش عمومی و خصوصی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اجتماعی محتوایی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بهبود معیارهای زندگی و ساخت مسکن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بهبود اجتماعی</a:t>
                      </a:r>
                      <a:r>
                        <a:rPr lang="fa-IR" sz="12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 و رفاه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اقدام اجتماع مدار و</a:t>
                      </a:r>
                      <a:r>
                        <a:rPr lang="fa-IR" sz="12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 اختیار بیشتر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گروه های اجتماعی خودیار با حمایت بسیار گزینشی دولت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تتاکید بر نقش گروه های اجتماعی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933658"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تاکید فیزیکی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جایگزینی نواحی درونی و توسعه حاشیه ای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تداوم برخی رویکردهای</a:t>
                      </a:r>
                      <a:r>
                        <a:rPr lang="fa-IR" sz="12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 دهه 50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نوسازی های گسترده بیشتر در</a:t>
                      </a:r>
                      <a:r>
                        <a:rPr lang="fa-IR" sz="12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 مناطق و شهرک های قدیمی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طرح های بزرگ جایگزینی و توسعه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Low" rtl="0"/>
                      <a:r>
                        <a:rPr lang="fa-IR" sz="12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توجه به میراث و نگاهداشت</a:t>
                      </a:r>
                      <a:r>
                        <a:rPr lang="fa-IR" sz="12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 ابنیه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7531" marR="87531" marT="43765" marB="43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310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" t="24378" r="4178" b="21745"/>
          <a:stretch/>
        </p:blipFill>
        <p:spPr bwMode="auto">
          <a:xfrm>
            <a:off x="191513" y="2204864"/>
            <a:ext cx="8696163" cy="28447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124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021224"/>
              </p:ext>
            </p:extLst>
          </p:nvPr>
        </p:nvGraphicFramePr>
        <p:xfrm>
          <a:off x="683568" y="980728"/>
          <a:ext cx="7992888" cy="5054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2890"/>
                <a:gridCol w="1551406"/>
                <a:gridCol w="1332148"/>
                <a:gridCol w="1546491"/>
                <a:gridCol w="1861903"/>
                <a:gridCol w="588050"/>
              </a:tblGrid>
              <a:tr h="733765">
                <a:tc>
                  <a:txBody>
                    <a:bodyPr/>
                    <a:lstStyle/>
                    <a:p>
                      <a:pPr algn="r" rtl="1"/>
                      <a:r>
                        <a:rPr lang="fa-IR" sz="21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زمان اقدام</a:t>
                      </a:r>
                      <a:endParaRPr lang="en-US" sz="21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1529" marR="81529" marT="40765" marB="40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1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اصول</a:t>
                      </a:r>
                      <a:endParaRPr lang="en-US" sz="21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1529" marR="81529" marT="40765" marB="40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1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هدف</a:t>
                      </a:r>
                      <a:endParaRPr lang="en-US" sz="21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1529" marR="81529" marT="40765" marB="40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1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معنای مفهومی</a:t>
                      </a:r>
                      <a:endParaRPr lang="en-US" sz="21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1529" marR="81529" marT="40765" marB="40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1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معنای لغوی</a:t>
                      </a:r>
                      <a:endParaRPr lang="en-US" sz="21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1529" marR="81529" marT="40765" marB="40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1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واژه</a:t>
                      </a:r>
                      <a:endParaRPr lang="en-US" sz="21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1529" marR="81529" marT="40765" marB="40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321061">
                <a:tc>
                  <a:txBody>
                    <a:bodyPr/>
                    <a:lstStyle/>
                    <a:p>
                      <a:pPr algn="r" rtl="1"/>
                      <a:r>
                        <a:rPr lang="fa-IR" sz="21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مستمر</a:t>
                      </a:r>
                    </a:p>
                    <a:p>
                      <a:pPr algn="r" rtl="1"/>
                      <a:r>
                        <a:rPr lang="fa-IR" sz="21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مقطعی</a:t>
                      </a:r>
                      <a:r>
                        <a:rPr lang="fa-IR" sz="21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 و بلند مدت</a:t>
                      </a:r>
                      <a:endParaRPr lang="en-US" sz="21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1529" marR="81529" marT="40765" marB="40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1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حفظ ویژگی های ارزشی بافت کهن</a:t>
                      </a:r>
                    </a:p>
                    <a:p>
                      <a:pPr algn="r" rtl="1"/>
                      <a:r>
                        <a:rPr lang="fa-IR" sz="21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خلقق ویژگی های جدید و متناسب با نیاز روز</a:t>
                      </a:r>
                    </a:p>
                    <a:p>
                      <a:pPr algn="r" rtl="1"/>
                      <a:r>
                        <a:rPr lang="fa-IR" sz="21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بازآفرینی و تعریف محدد ارزش</a:t>
                      </a:r>
                      <a:r>
                        <a:rPr lang="fa-IR" sz="21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 های کهنه برای پاسخگویی به نیازهای معاصر</a:t>
                      </a:r>
                      <a:endParaRPr lang="en-US" sz="21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1529" marR="81529" marT="40765" marB="40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1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بازآفرینی فضا</a:t>
                      </a:r>
                      <a:r>
                        <a:rPr lang="fa-IR" sz="21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 با ویژگی ههای ارزش های کهن فضا</a:t>
                      </a:r>
                    </a:p>
                    <a:p>
                      <a:pPr algn="r" rtl="1"/>
                      <a:r>
                        <a:rPr lang="fa-IR" sz="21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بهسازی، نوسازی و بازسازی</a:t>
                      </a:r>
                    </a:p>
                    <a:p>
                      <a:pPr algn="r" rtl="1"/>
                      <a:r>
                        <a:rPr lang="fa-IR" sz="21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شخصیت و هویت مستقل یافتن</a:t>
                      </a:r>
                      <a:endParaRPr lang="fa-IR" sz="2100" dirty="0" smtClean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1529" marR="81529" marT="40765" marB="40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1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خلق فضای شهری جدید با حفظ ویژگی های اصلی فضایی</a:t>
                      </a:r>
                    </a:p>
                    <a:p>
                      <a:pPr algn="r" rtl="1"/>
                      <a:r>
                        <a:rPr lang="fa-IR" sz="21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ارائه شخصیت و هویت متفاوت</a:t>
                      </a:r>
                      <a:endParaRPr lang="en-US" sz="21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1529" marR="81529" marT="40765" marB="40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0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بازآفرینی ومعاصرسازی</a:t>
                      </a:r>
                      <a:endParaRPr lang="en-US" sz="2000" dirty="0" smtClean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  <a:p>
                      <a:pPr algn="r" rtl="1"/>
                      <a:endParaRPr lang="fa-IR" sz="2000" dirty="0" smtClean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  <a:p>
                      <a:pPr algn="r" rtl="1"/>
                      <a:r>
                        <a:rPr lang="fa-IR" sz="20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تمدید نسل و از نو</a:t>
                      </a:r>
                      <a:r>
                        <a:rPr lang="fa-IR" sz="20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 </a:t>
                      </a:r>
                      <a:endParaRPr lang="en-US" sz="2000" baseline="0" dirty="0" smtClean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  <a:p>
                      <a:pPr algn="r" rtl="1"/>
                      <a:endParaRPr lang="en-US" sz="2000" baseline="0" dirty="0" smtClean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  <a:p>
                      <a:pPr algn="r" rtl="1"/>
                      <a:r>
                        <a:rPr lang="fa-IR" sz="20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سربرآوردن</a:t>
                      </a:r>
                      <a:endParaRPr lang="en-US" sz="2000" baseline="0" dirty="0" smtClean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  <a:p>
                      <a:pPr algn="r" rtl="1"/>
                      <a:endParaRPr lang="fa-IR" sz="2000" baseline="0" dirty="0" smtClean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  <a:p>
                      <a:pPr algn="r" rtl="1"/>
                      <a:r>
                        <a:rPr lang="fa-IR" sz="2000" baseline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نوشدن و به روز شدن</a:t>
                      </a:r>
                      <a:endParaRPr lang="en-US" sz="2000" baseline="0" dirty="0" smtClean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  <a:p>
                      <a:pPr algn="r" rtl="1"/>
                      <a:endParaRPr lang="en-US" sz="21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1529" marR="81529" marT="40765" marB="407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2100" b="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regeneration</a:t>
                      </a:r>
                      <a:endParaRPr lang="en-US" sz="2100" b="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marL="81529" marR="81529" marT="40765" marB="40765"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196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404664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 smtClean="0">
                <a:cs typeface="B Nazanin" pitchFamily="2" charset="-78"/>
              </a:rPr>
              <a:t>اهداف بازآفرینی شهری</a:t>
            </a:r>
            <a:endParaRPr lang="en-US" sz="3200" b="1" dirty="0">
              <a:cs typeface="B Nazanin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36512" y="1196752"/>
            <a:ext cx="8496944" cy="526297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457200" indent="-457200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ارتقا شرایط فیزیکی و محلی( این امر شامل بهبود زیست محیطی، توسعه دوباره زمین ها و دارایی ها میباشد)</a:t>
            </a:r>
          </a:p>
          <a:p>
            <a:pPr marL="457200" indent="-457200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تحریک و انگیزش اقتصاد محلی با فعالیت هایی چون امنیت، جامعه، بیسوادی بزرگسالان و ارتقا سلامت</a:t>
            </a:r>
          </a:p>
          <a:p>
            <a:pPr marL="457200" indent="-457200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ایمن کردن آبنده بلند مدت محلی و تقویت توانمندی های جامعه برای خودگردانی و ظرفیت سازی جامعه با تاکید بر ارگان های جامعه</a:t>
            </a:r>
          </a:p>
          <a:p>
            <a:pPr marL="457200" indent="-457200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توسعه ساختارهای حکومت که بهره وران محلی را در تصمیمی سازی از جمله درباره تخصیص منابع درگیر میکند.</a:t>
            </a:r>
            <a:endParaRPr lang="en-US" sz="28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332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332656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 smtClean="0">
                <a:cs typeface="B Nazanin" pitchFamily="2" charset="-78"/>
              </a:rPr>
              <a:t>راهبردهای اصلی بازآفرینی شهری</a:t>
            </a:r>
            <a:endParaRPr lang="en-US" sz="2800" b="1" dirty="0">
              <a:cs typeface="B Nazanin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36512" y="1196752"/>
            <a:ext cx="7956376" cy="452431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457200" indent="-457200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فرهنگ ابزاری یا بازآفرینی فرهنگ محور</a:t>
            </a:r>
          </a:p>
          <a:p>
            <a:pPr marL="457200" indent="-457200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مباحث زیست محیطی و کالبدی</a:t>
            </a:r>
          </a:p>
          <a:p>
            <a:pPr marL="457200" indent="-457200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صنعت زدایی فرصتی برای تحول شهری در بازآفرینی</a:t>
            </a:r>
          </a:p>
          <a:p>
            <a:pPr marL="457200" indent="-457200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خدماتی شدن، تجدید ساختار کالبدی کارکردی </a:t>
            </a:r>
          </a:p>
          <a:p>
            <a:pPr marL="457200" indent="-457200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توسعه درونی بازآفرینی و اراضی قهوه ای </a:t>
            </a:r>
            <a:r>
              <a:rPr lang="en-US" sz="3200" dirty="0" smtClean="0">
                <a:cs typeface="B Nazanin" pitchFamily="2" charset="-78"/>
              </a:rPr>
              <a:t>Brownfield</a:t>
            </a:r>
          </a:p>
          <a:p>
            <a:pPr marL="457200" indent="-457200"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نگرش مشارکتی و تعاملی شرط اساسی بازآفرینی</a:t>
            </a:r>
            <a:endParaRPr lang="en-US" sz="32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887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me6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6" id="{7AE3A19F-9949-41D9-97CD-5765E25DB982}" vid="{61755945-AC07-46EC-BE78-7690EFD9F3C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1402</TotalTime>
  <Words>1255</Words>
  <Application>Microsoft Office PowerPoint</Application>
  <PresentationFormat>On-screen Show (4:3)</PresentationFormat>
  <Paragraphs>180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B Mitra</vt:lpstr>
      <vt:lpstr>B Nazanin</vt:lpstr>
      <vt:lpstr>B Titr</vt:lpstr>
      <vt:lpstr>Book Antiqua</vt:lpstr>
      <vt:lpstr>Times New Roman</vt:lpstr>
      <vt:lpstr>Wingdings</vt:lpstr>
      <vt:lpstr>Theme6</vt:lpstr>
      <vt:lpstr>آستانه قرن بیست و یکم: تجدید نسل شهرها و بازآفرینی شهری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RPM</dc:creator>
  <cp:lastModifiedBy>Mohammad</cp:lastModifiedBy>
  <cp:revision>40</cp:revision>
  <dcterms:created xsi:type="dcterms:W3CDTF">2016-04-08T10:40:20Z</dcterms:created>
  <dcterms:modified xsi:type="dcterms:W3CDTF">2020-10-10T13:42:12Z</dcterms:modified>
</cp:coreProperties>
</file>