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12192000" cy="6858000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 snapToGrid="0">
      <p:cViewPr varScale="1">
        <p:scale>
          <a:sx n="75" d="100"/>
          <a:sy n="75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7CDD38-AE0B-43CB-AB17-CD7CE6D17E8B}" type="doc">
      <dgm:prSet loTypeId="urn:microsoft.com/office/officeart/2005/8/layout/process4" loCatId="list" qsTypeId="urn:microsoft.com/office/officeart/2005/8/quickstyle/3d1" qsCatId="3D" csTypeId="urn:microsoft.com/office/officeart/2005/8/colors/accent2_1" csCatId="accent2" phldr="1"/>
      <dgm:spPr/>
      <dgm:t>
        <a:bodyPr/>
        <a:lstStyle/>
        <a:p>
          <a:endParaRPr lang="en-US"/>
        </a:p>
      </dgm:t>
    </dgm:pt>
    <dgm:pt modelId="{3F867CAE-87EF-4893-BDB6-DA038233FF03}">
      <dgm:prSet phldrT="[Text]" custT="1"/>
      <dgm:spPr/>
      <dgm:t>
        <a:bodyPr/>
        <a:lstStyle/>
        <a:p>
          <a:pPr rtl="1"/>
          <a:r>
            <a:rPr lang="fa-IR" sz="4000" b="1" dirty="0" smtClean="0">
              <a:cs typeface="B Homa" panose="00000400000000000000" pitchFamily="2" charset="-78"/>
            </a:rPr>
            <a:t>اهداف </a:t>
          </a:r>
          <a:r>
            <a:rPr lang="en-US" sz="4000" b="1" dirty="0" smtClean="0">
              <a:cs typeface="B Homa" panose="00000400000000000000" pitchFamily="2" charset="-78"/>
            </a:rPr>
            <a:t>CDS</a:t>
          </a:r>
          <a:endParaRPr lang="en-US" sz="4000" dirty="0"/>
        </a:p>
      </dgm:t>
    </dgm:pt>
    <dgm:pt modelId="{B19EA6E1-63EA-4FA9-8E8D-2A6933262BDD}" type="parTrans" cxnId="{0105A0B0-E8C1-40DC-966B-A21FB165A63A}">
      <dgm:prSet/>
      <dgm:spPr/>
      <dgm:t>
        <a:bodyPr/>
        <a:lstStyle/>
        <a:p>
          <a:endParaRPr lang="en-US"/>
        </a:p>
      </dgm:t>
    </dgm:pt>
    <dgm:pt modelId="{27C29B6C-B4FB-4649-A122-3BFE929C3622}" type="sibTrans" cxnId="{0105A0B0-E8C1-40DC-966B-A21FB165A63A}">
      <dgm:prSet/>
      <dgm:spPr/>
      <dgm:t>
        <a:bodyPr/>
        <a:lstStyle/>
        <a:p>
          <a:endParaRPr lang="en-US"/>
        </a:p>
      </dgm:t>
    </dgm:pt>
    <dgm:pt modelId="{A4BE6FF1-50F3-4957-95FA-125933650DA8}">
      <dgm:prSet phldrT="[Text]" custT="1"/>
      <dgm:spPr/>
      <dgm:t>
        <a:bodyPr/>
        <a:lstStyle/>
        <a:p>
          <a:pPr rtl="1"/>
          <a:r>
            <a:rPr lang="fa-IR" sz="1100" b="1" dirty="0" smtClean="0">
              <a:cs typeface="B Homa" panose="00000400000000000000" pitchFamily="2" charset="-78"/>
            </a:rPr>
            <a:t>دستیابی به مدیریت و حاکمیت شهری بهبود یافته</a:t>
          </a:r>
          <a:endParaRPr lang="en-US" sz="1100" b="1" dirty="0"/>
        </a:p>
      </dgm:t>
    </dgm:pt>
    <dgm:pt modelId="{8EC75E3B-0095-4835-94BB-D64384D6D5CC}" type="parTrans" cxnId="{BD618AD4-7E30-4FB7-B1D0-6D29CC3002A8}">
      <dgm:prSet/>
      <dgm:spPr/>
      <dgm:t>
        <a:bodyPr/>
        <a:lstStyle/>
        <a:p>
          <a:endParaRPr lang="en-US"/>
        </a:p>
      </dgm:t>
    </dgm:pt>
    <dgm:pt modelId="{8E80FB0E-E8A4-4BF1-A87F-06BF5EA86894}" type="sibTrans" cxnId="{BD618AD4-7E30-4FB7-B1D0-6D29CC3002A8}">
      <dgm:prSet/>
      <dgm:spPr/>
      <dgm:t>
        <a:bodyPr/>
        <a:lstStyle/>
        <a:p>
          <a:endParaRPr lang="en-US"/>
        </a:p>
      </dgm:t>
    </dgm:pt>
    <dgm:pt modelId="{296484B8-A20B-4151-A691-57BA13B913B6}">
      <dgm:prSet phldrT="[Text]" custT="1"/>
      <dgm:spPr/>
      <dgm:t>
        <a:bodyPr/>
        <a:lstStyle/>
        <a:p>
          <a:pPr rtl="1"/>
          <a:r>
            <a:rPr lang="fa-IR" sz="1200" b="1" dirty="0" smtClean="0">
              <a:cs typeface="B Homa" panose="00000400000000000000" pitchFamily="2" charset="-78"/>
            </a:rPr>
            <a:t>دستیابی به رشد اقتصادی و اشتغال فزاینده</a:t>
          </a:r>
          <a:endParaRPr lang="en-US" sz="1200" b="1" dirty="0"/>
        </a:p>
      </dgm:t>
    </dgm:pt>
    <dgm:pt modelId="{A9E5CB4B-5245-47B7-B74D-70A858D2EE8A}" type="parTrans" cxnId="{B9B3D607-DF4C-436A-9B90-3F87CAD19512}">
      <dgm:prSet/>
      <dgm:spPr/>
      <dgm:t>
        <a:bodyPr/>
        <a:lstStyle/>
        <a:p>
          <a:endParaRPr lang="en-US"/>
        </a:p>
      </dgm:t>
    </dgm:pt>
    <dgm:pt modelId="{189A8B08-6B46-4BA4-AAB4-653360C22B7F}" type="sibTrans" cxnId="{B9B3D607-DF4C-436A-9B90-3F87CAD19512}">
      <dgm:prSet/>
      <dgm:spPr/>
      <dgm:t>
        <a:bodyPr/>
        <a:lstStyle/>
        <a:p>
          <a:endParaRPr lang="en-US"/>
        </a:p>
      </dgm:t>
    </dgm:pt>
    <dgm:pt modelId="{042E65FE-ED2E-4562-86A8-D1AD25ABE129}">
      <dgm:prSet phldrT="[Text]" custT="1"/>
      <dgm:spPr/>
      <dgm:t>
        <a:bodyPr/>
        <a:lstStyle/>
        <a:p>
          <a:pPr rtl="1"/>
          <a:r>
            <a:rPr lang="fa-IR" sz="1200" b="1" dirty="0" smtClean="0">
              <a:cs typeface="B Homa" panose="00000400000000000000" pitchFamily="2" charset="-78"/>
            </a:rPr>
            <a:t>کاهش فقر و تداوم آن</a:t>
          </a:r>
          <a:endParaRPr lang="en-US" sz="1200" b="1" dirty="0"/>
        </a:p>
      </dgm:t>
    </dgm:pt>
    <dgm:pt modelId="{CBD632B2-5BFC-4221-80E7-9CA719E90EE9}" type="parTrans" cxnId="{FF34326C-7A44-4570-923B-EFAEB76AE7A8}">
      <dgm:prSet/>
      <dgm:spPr/>
      <dgm:t>
        <a:bodyPr/>
        <a:lstStyle/>
        <a:p>
          <a:endParaRPr lang="en-US"/>
        </a:p>
      </dgm:t>
    </dgm:pt>
    <dgm:pt modelId="{5D4FF8D4-9649-488B-BFF3-37CF55D0F007}" type="sibTrans" cxnId="{FF34326C-7A44-4570-923B-EFAEB76AE7A8}">
      <dgm:prSet/>
      <dgm:spPr/>
      <dgm:t>
        <a:bodyPr/>
        <a:lstStyle/>
        <a:p>
          <a:endParaRPr lang="en-US"/>
        </a:p>
      </dgm:t>
    </dgm:pt>
    <dgm:pt modelId="{6328E235-ECFB-42C0-9279-21B107A15474}" type="pres">
      <dgm:prSet presAssocID="{487CDD38-AE0B-43CB-AB17-CD7CE6D17E8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fa-IR"/>
        </a:p>
      </dgm:t>
    </dgm:pt>
    <dgm:pt modelId="{98F68F13-3EB6-4397-B24C-06816433D397}" type="pres">
      <dgm:prSet presAssocID="{3F867CAE-87EF-4893-BDB6-DA038233FF03}" presName="boxAndChildren" presStyleCnt="0"/>
      <dgm:spPr/>
    </dgm:pt>
    <dgm:pt modelId="{B2224EEC-CE0F-462C-B187-B6003D0B7829}" type="pres">
      <dgm:prSet presAssocID="{3F867CAE-87EF-4893-BDB6-DA038233FF03}" presName="parentTextBox" presStyleLbl="node1" presStyleIdx="0" presStyleCnt="1"/>
      <dgm:spPr/>
      <dgm:t>
        <a:bodyPr/>
        <a:lstStyle/>
        <a:p>
          <a:pPr rtl="1"/>
          <a:endParaRPr lang="fa-IR"/>
        </a:p>
      </dgm:t>
    </dgm:pt>
    <dgm:pt modelId="{799986D9-A005-4B4C-A5A6-48BFDADC64DC}" type="pres">
      <dgm:prSet presAssocID="{3F867CAE-87EF-4893-BDB6-DA038233FF03}" presName="entireBox" presStyleLbl="node1" presStyleIdx="0" presStyleCnt="1" custLinFactNeighborX="5752" custLinFactNeighborY="-35546"/>
      <dgm:spPr/>
      <dgm:t>
        <a:bodyPr/>
        <a:lstStyle/>
        <a:p>
          <a:pPr rtl="1"/>
          <a:endParaRPr lang="fa-IR"/>
        </a:p>
      </dgm:t>
    </dgm:pt>
    <dgm:pt modelId="{9F7E2385-1324-40D8-93A0-18030F4E78A0}" type="pres">
      <dgm:prSet presAssocID="{3F867CAE-87EF-4893-BDB6-DA038233FF03}" presName="descendantBox" presStyleCnt="0"/>
      <dgm:spPr/>
    </dgm:pt>
    <dgm:pt modelId="{245CB4A7-6D65-48A5-86DD-43B9594FBE26}" type="pres">
      <dgm:prSet presAssocID="{A4BE6FF1-50F3-4957-95FA-125933650DA8}" presName="childTextBox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C2AF4E68-E1F6-42E1-9756-1E381AA0B5E2}" type="pres">
      <dgm:prSet presAssocID="{296484B8-A20B-4151-A691-57BA13B913B6}" presName="childTextBox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0C4219C3-BC0C-4572-BFB2-80298EBD7495}" type="pres">
      <dgm:prSet presAssocID="{042E65FE-ED2E-4562-86A8-D1AD25ABE129}" presName="childTextBox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</dgm:ptLst>
  <dgm:cxnLst>
    <dgm:cxn modelId="{76F1BFED-CAEC-4D21-B383-55294982869A}" type="presOf" srcId="{3F867CAE-87EF-4893-BDB6-DA038233FF03}" destId="{799986D9-A005-4B4C-A5A6-48BFDADC64DC}" srcOrd="1" destOrd="0" presId="urn:microsoft.com/office/officeart/2005/8/layout/process4"/>
    <dgm:cxn modelId="{1C0B6FF4-F0E6-4B76-804E-B6B5192E395F}" type="presOf" srcId="{487CDD38-AE0B-43CB-AB17-CD7CE6D17E8B}" destId="{6328E235-ECFB-42C0-9279-21B107A15474}" srcOrd="0" destOrd="0" presId="urn:microsoft.com/office/officeart/2005/8/layout/process4"/>
    <dgm:cxn modelId="{BD618AD4-7E30-4FB7-B1D0-6D29CC3002A8}" srcId="{3F867CAE-87EF-4893-BDB6-DA038233FF03}" destId="{A4BE6FF1-50F3-4957-95FA-125933650DA8}" srcOrd="0" destOrd="0" parTransId="{8EC75E3B-0095-4835-94BB-D64384D6D5CC}" sibTransId="{8E80FB0E-E8A4-4BF1-A87F-06BF5EA86894}"/>
    <dgm:cxn modelId="{B9B3D607-DF4C-436A-9B90-3F87CAD19512}" srcId="{3F867CAE-87EF-4893-BDB6-DA038233FF03}" destId="{296484B8-A20B-4151-A691-57BA13B913B6}" srcOrd="1" destOrd="0" parTransId="{A9E5CB4B-5245-47B7-B74D-70A858D2EE8A}" sibTransId="{189A8B08-6B46-4BA4-AAB4-653360C22B7F}"/>
    <dgm:cxn modelId="{BD46A4F8-D500-4C86-A6D8-2093D9BF0EE4}" type="presOf" srcId="{296484B8-A20B-4151-A691-57BA13B913B6}" destId="{C2AF4E68-E1F6-42E1-9756-1E381AA0B5E2}" srcOrd="0" destOrd="0" presId="urn:microsoft.com/office/officeart/2005/8/layout/process4"/>
    <dgm:cxn modelId="{3E394DBC-CA91-4673-AE72-EC864533F433}" type="presOf" srcId="{A4BE6FF1-50F3-4957-95FA-125933650DA8}" destId="{245CB4A7-6D65-48A5-86DD-43B9594FBE26}" srcOrd="0" destOrd="0" presId="urn:microsoft.com/office/officeart/2005/8/layout/process4"/>
    <dgm:cxn modelId="{FF34326C-7A44-4570-923B-EFAEB76AE7A8}" srcId="{3F867CAE-87EF-4893-BDB6-DA038233FF03}" destId="{042E65FE-ED2E-4562-86A8-D1AD25ABE129}" srcOrd="2" destOrd="0" parTransId="{CBD632B2-5BFC-4221-80E7-9CA719E90EE9}" sibTransId="{5D4FF8D4-9649-488B-BFF3-37CF55D0F007}"/>
    <dgm:cxn modelId="{01FD1969-F33D-4BA6-B122-3CCFAA2BB88F}" type="presOf" srcId="{042E65FE-ED2E-4562-86A8-D1AD25ABE129}" destId="{0C4219C3-BC0C-4572-BFB2-80298EBD7495}" srcOrd="0" destOrd="0" presId="urn:microsoft.com/office/officeart/2005/8/layout/process4"/>
    <dgm:cxn modelId="{6DF45A69-8F44-453A-8C4B-735C05C9C3E5}" type="presOf" srcId="{3F867CAE-87EF-4893-BDB6-DA038233FF03}" destId="{B2224EEC-CE0F-462C-B187-B6003D0B7829}" srcOrd="0" destOrd="0" presId="urn:microsoft.com/office/officeart/2005/8/layout/process4"/>
    <dgm:cxn modelId="{0105A0B0-E8C1-40DC-966B-A21FB165A63A}" srcId="{487CDD38-AE0B-43CB-AB17-CD7CE6D17E8B}" destId="{3F867CAE-87EF-4893-BDB6-DA038233FF03}" srcOrd="0" destOrd="0" parTransId="{B19EA6E1-63EA-4FA9-8E8D-2A6933262BDD}" sibTransId="{27C29B6C-B4FB-4649-A122-3BFE929C3622}"/>
    <dgm:cxn modelId="{08677B75-2854-4CF7-BA2E-D9B86F10B469}" type="presParOf" srcId="{6328E235-ECFB-42C0-9279-21B107A15474}" destId="{98F68F13-3EB6-4397-B24C-06816433D397}" srcOrd="0" destOrd="0" presId="urn:microsoft.com/office/officeart/2005/8/layout/process4"/>
    <dgm:cxn modelId="{4E2CBCB4-94F4-4DDF-BF13-1964C4686A56}" type="presParOf" srcId="{98F68F13-3EB6-4397-B24C-06816433D397}" destId="{B2224EEC-CE0F-462C-B187-B6003D0B7829}" srcOrd="0" destOrd="0" presId="urn:microsoft.com/office/officeart/2005/8/layout/process4"/>
    <dgm:cxn modelId="{CAC766F1-DF97-4C32-A01E-F434A1B81EA2}" type="presParOf" srcId="{98F68F13-3EB6-4397-B24C-06816433D397}" destId="{799986D9-A005-4B4C-A5A6-48BFDADC64DC}" srcOrd="1" destOrd="0" presId="urn:microsoft.com/office/officeart/2005/8/layout/process4"/>
    <dgm:cxn modelId="{E2FF33E2-437B-422A-BF55-35115DF2374E}" type="presParOf" srcId="{98F68F13-3EB6-4397-B24C-06816433D397}" destId="{9F7E2385-1324-40D8-93A0-18030F4E78A0}" srcOrd="2" destOrd="0" presId="urn:microsoft.com/office/officeart/2005/8/layout/process4"/>
    <dgm:cxn modelId="{569062AD-C622-4C01-9450-C8713FE33643}" type="presParOf" srcId="{9F7E2385-1324-40D8-93A0-18030F4E78A0}" destId="{245CB4A7-6D65-48A5-86DD-43B9594FBE26}" srcOrd="0" destOrd="0" presId="urn:microsoft.com/office/officeart/2005/8/layout/process4"/>
    <dgm:cxn modelId="{A00608C2-BD1A-484D-8047-61C0EC638362}" type="presParOf" srcId="{9F7E2385-1324-40D8-93A0-18030F4E78A0}" destId="{C2AF4E68-E1F6-42E1-9756-1E381AA0B5E2}" srcOrd="1" destOrd="0" presId="urn:microsoft.com/office/officeart/2005/8/layout/process4"/>
    <dgm:cxn modelId="{44842C1D-DCDD-473E-B162-9B13D881BAB7}" type="presParOf" srcId="{9F7E2385-1324-40D8-93A0-18030F4E78A0}" destId="{0C4219C3-BC0C-4572-BFB2-80298EBD7495}" srcOrd="2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8BF4146-1D4A-4DAD-905F-F5AA4807B0E5}" type="doc">
      <dgm:prSet loTypeId="urn:microsoft.com/office/officeart/2005/8/layout/cycle2" loCatId="cycle" qsTypeId="urn:microsoft.com/office/officeart/2005/8/quickstyle/3d3" qsCatId="3D" csTypeId="urn:microsoft.com/office/officeart/2005/8/colors/accent2_3" csCatId="accent2" phldr="1"/>
      <dgm:spPr/>
      <dgm:t>
        <a:bodyPr/>
        <a:lstStyle/>
        <a:p>
          <a:endParaRPr lang="en-US"/>
        </a:p>
      </dgm:t>
    </dgm:pt>
    <dgm:pt modelId="{F2FCF14F-7136-4CB2-AF39-627199935AAB}">
      <dgm:prSet phldrT="[Text]" custT="1"/>
      <dgm:spPr/>
      <dgm:t>
        <a:bodyPr/>
        <a:lstStyle/>
        <a:p>
          <a:pPr rtl="1"/>
          <a:r>
            <a:rPr lang="fa-IR" sz="1400" b="1" dirty="0" smtClean="0">
              <a:cs typeface="B Homa" panose="00000400000000000000" pitchFamily="2" charset="-78"/>
            </a:rPr>
            <a:t>برنامه‌ريزي پروژه</a:t>
          </a:r>
          <a:endParaRPr lang="en-US" sz="1400" b="1" dirty="0">
            <a:cs typeface="B Homa" panose="00000400000000000000" pitchFamily="2" charset="-78"/>
          </a:endParaRPr>
        </a:p>
      </dgm:t>
    </dgm:pt>
    <dgm:pt modelId="{EBF837EF-5FFB-404E-AFD4-CAEBD2552D49}" type="parTrans" cxnId="{03707C2E-C416-4966-AB84-6E4A4FE98CC8}">
      <dgm:prSet/>
      <dgm:spPr/>
      <dgm:t>
        <a:bodyPr/>
        <a:lstStyle/>
        <a:p>
          <a:endParaRPr lang="en-US" sz="1400" b="1">
            <a:cs typeface="B Nazanin" panose="00000400000000000000" pitchFamily="2" charset="-78"/>
          </a:endParaRPr>
        </a:p>
      </dgm:t>
    </dgm:pt>
    <dgm:pt modelId="{7B028067-F026-4583-8393-B32033AB43BF}" type="sibTrans" cxnId="{03707C2E-C416-4966-AB84-6E4A4FE98CC8}">
      <dgm:prSet custT="1"/>
      <dgm:spPr/>
      <dgm:t>
        <a:bodyPr/>
        <a:lstStyle/>
        <a:p>
          <a:endParaRPr lang="en-US" sz="1400" b="1" dirty="0">
            <a:cs typeface="B Homa" panose="00000400000000000000" pitchFamily="2" charset="-78"/>
          </a:endParaRPr>
        </a:p>
      </dgm:t>
    </dgm:pt>
    <dgm:pt modelId="{248CB4FF-7195-4494-869C-CA502C656EAA}">
      <dgm:prSet phldrT="[Text]" custT="1"/>
      <dgm:spPr/>
      <dgm:t>
        <a:bodyPr/>
        <a:lstStyle/>
        <a:p>
          <a:pPr rtl="1"/>
          <a:r>
            <a:rPr lang="fa-IR" sz="1400" b="1" dirty="0" smtClean="0">
              <a:cs typeface="B Homa" panose="00000400000000000000" pitchFamily="2" charset="-78"/>
            </a:rPr>
            <a:t>سنجش وضعيت</a:t>
          </a:r>
          <a:endParaRPr lang="en-US" sz="1400" b="1" dirty="0">
            <a:cs typeface="B Homa" panose="00000400000000000000" pitchFamily="2" charset="-78"/>
          </a:endParaRPr>
        </a:p>
      </dgm:t>
    </dgm:pt>
    <dgm:pt modelId="{FAB31989-75A7-4FA0-AEC8-3E19657734BD}" type="parTrans" cxnId="{1269E9E2-A5EE-4D9D-9ED8-60C13E8B77A5}">
      <dgm:prSet/>
      <dgm:spPr/>
      <dgm:t>
        <a:bodyPr/>
        <a:lstStyle/>
        <a:p>
          <a:endParaRPr lang="en-US" sz="1400" b="1">
            <a:cs typeface="B Nazanin" panose="00000400000000000000" pitchFamily="2" charset="-78"/>
          </a:endParaRPr>
        </a:p>
      </dgm:t>
    </dgm:pt>
    <dgm:pt modelId="{06D2DC52-A718-48C4-98B0-A3F50A65F45A}" type="sibTrans" cxnId="{1269E9E2-A5EE-4D9D-9ED8-60C13E8B77A5}">
      <dgm:prSet custT="1"/>
      <dgm:spPr/>
      <dgm:t>
        <a:bodyPr/>
        <a:lstStyle/>
        <a:p>
          <a:endParaRPr lang="en-US" sz="1400" b="1" dirty="0">
            <a:cs typeface="B Homa" panose="00000400000000000000" pitchFamily="2" charset="-78"/>
          </a:endParaRPr>
        </a:p>
      </dgm:t>
    </dgm:pt>
    <dgm:pt modelId="{D4F9F2BF-BDB6-448C-82E6-6155E6543637}">
      <dgm:prSet phldrT="[Text]" custT="1"/>
      <dgm:spPr/>
      <dgm:t>
        <a:bodyPr/>
        <a:lstStyle/>
        <a:p>
          <a:pPr rtl="1"/>
          <a:r>
            <a:rPr lang="fa-IR" sz="1400" b="1" dirty="0" smtClean="0">
              <a:cs typeface="B Homa" panose="00000400000000000000" pitchFamily="2" charset="-78"/>
            </a:rPr>
            <a:t>چشم اندازسازي</a:t>
          </a:r>
          <a:endParaRPr lang="en-US" sz="1400" b="1" dirty="0">
            <a:cs typeface="B Homa" panose="00000400000000000000" pitchFamily="2" charset="-78"/>
          </a:endParaRPr>
        </a:p>
      </dgm:t>
    </dgm:pt>
    <dgm:pt modelId="{8C2974AE-AA76-4869-9D61-56F9C29BEA7A}" type="parTrans" cxnId="{2CFE64CE-A57C-4248-B0C5-9CE5BCC1A85F}">
      <dgm:prSet/>
      <dgm:spPr/>
      <dgm:t>
        <a:bodyPr/>
        <a:lstStyle/>
        <a:p>
          <a:endParaRPr lang="en-US" sz="1400" b="1">
            <a:cs typeface="B Nazanin" panose="00000400000000000000" pitchFamily="2" charset="-78"/>
          </a:endParaRPr>
        </a:p>
      </dgm:t>
    </dgm:pt>
    <dgm:pt modelId="{835AE108-7017-4453-BE22-A382646D6952}" type="sibTrans" cxnId="{2CFE64CE-A57C-4248-B0C5-9CE5BCC1A85F}">
      <dgm:prSet custT="1"/>
      <dgm:spPr/>
      <dgm:t>
        <a:bodyPr/>
        <a:lstStyle/>
        <a:p>
          <a:endParaRPr lang="en-US" sz="1400" b="1" dirty="0">
            <a:cs typeface="B Homa" panose="00000400000000000000" pitchFamily="2" charset="-78"/>
          </a:endParaRPr>
        </a:p>
      </dgm:t>
    </dgm:pt>
    <dgm:pt modelId="{B90CF6CB-91D4-438B-867F-4E2C328911B7}">
      <dgm:prSet phldrT="[Text]" custT="1"/>
      <dgm:spPr/>
      <dgm:t>
        <a:bodyPr/>
        <a:lstStyle/>
        <a:p>
          <a:pPr rtl="1"/>
          <a:r>
            <a:rPr lang="fa-IR" sz="1400" b="1" dirty="0" smtClean="0">
              <a:cs typeface="B Homa" panose="00000400000000000000" pitchFamily="2" charset="-78"/>
            </a:rPr>
            <a:t>تدوين راهبرد</a:t>
          </a:r>
          <a:endParaRPr lang="en-US" sz="1400" b="1" dirty="0">
            <a:cs typeface="B Homa" panose="00000400000000000000" pitchFamily="2" charset="-78"/>
          </a:endParaRPr>
        </a:p>
      </dgm:t>
    </dgm:pt>
    <dgm:pt modelId="{FC1CFF9E-9B38-4631-A8C4-778D935B0A7D}" type="parTrans" cxnId="{990C8642-6EEF-4D47-A794-8366265D8231}">
      <dgm:prSet/>
      <dgm:spPr/>
      <dgm:t>
        <a:bodyPr/>
        <a:lstStyle/>
        <a:p>
          <a:endParaRPr lang="en-US" sz="1400" b="1">
            <a:cs typeface="B Nazanin" panose="00000400000000000000" pitchFamily="2" charset="-78"/>
          </a:endParaRPr>
        </a:p>
      </dgm:t>
    </dgm:pt>
    <dgm:pt modelId="{E6F588F1-D35D-49E0-B87F-B8C3A525D0F6}" type="sibTrans" cxnId="{990C8642-6EEF-4D47-A794-8366265D8231}">
      <dgm:prSet custT="1"/>
      <dgm:spPr/>
      <dgm:t>
        <a:bodyPr/>
        <a:lstStyle/>
        <a:p>
          <a:endParaRPr lang="en-US" sz="1400" b="1" dirty="0">
            <a:cs typeface="B Homa" panose="00000400000000000000" pitchFamily="2" charset="-78"/>
          </a:endParaRPr>
        </a:p>
      </dgm:t>
    </dgm:pt>
    <dgm:pt modelId="{97B41335-E7BE-4C67-9B1E-AEAC4DE9BBC7}">
      <dgm:prSet phldrT="[Text]" custT="1"/>
      <dgm:spPr/>
      <dgm:t>
        <a:bodyPr/>
        <a:lstStyle/>
        <a:p>
          <a:r>
            <a:rPr lang="fa-IR" sz="1400" b="1" dirty="0" smtClean="0">
              <a:cs typeface="B Homa" panose="00000400000000000000" pitchFamily="2" charset="-78"/>
            </a:rPr>
            <a:t>اجرا</a:t>
          </a:r>
          <a:endParaRPr lang="en-US" sz="1400" b="1" dirty="0">
            <a:cs typeface="B Homa" panose="00000400000000000000" pitchFamily="2" charset="-78"/>
          </a:endParaRPr>
        </a:p>
      </dgm:t>
    </dgm:pt>
    <dgm:pt modelId="{858E3956-1768-467F-945D-7B88B4F52629}" type="parTrans" cxnId="{5A810FF3-2E6D-42E3-A2C8-56B92B853E76}">
      <dgm:prSet/>
      <dgm:spPr/>
      <dgm:t>
        <a:bodyPr/>
        <a:lstStyle/>
        <a:p>
          <a:endParaRPr lang="en-US" sz="1400" b="1">
            <a:cs typeface="B Nazanin" panose="00000400000000000000" pitchFamily="2" charset="-78"/>
          </a:endParaRPr>
        </a:p>
      </dgm:t>
    </dgm:pt>
    <dgm:pt modelId="{4762071D-54AC-4E3B-8265-991A603A0DFD}" type="sibTrans" cxnId="{5A810FF3-2E6D-42E3-A2C8-56B92B853E76}">
      <dgm:prSet custT="1"/>
      <dgm:spPr/>
      <dgm:t>
        <a:bodyPr/>
        <a:lstStyle/>
        <a:p>
          <a:endParaRPr lang="en-US" sz="1400" b="1" dirty="0">
            <a:cs typeface="B Homa" panose="00000400000000000000" pitchFamily="2" charset="-78"/>
          </a:endParaRPr>
        </a:p>
      </dgm:t>
    </dgm:pt>
    <dgm:pt modelId="{9B95573E-8C88-41D2-94F9-33866C3768F2}">
      <dgm:prSet phldrT="[Text]" custT="1"/>
      <dgm:spPr/>
      <dgm:t>
        <a:bodyPr/>
        <a:lstStyle/>
        <a:p>
          <a:pPr rtl="1"/>
          <a:r>
            <a:rPr lang="fa-IR" sz="1400" b="1" dirty="0" smtClean="0">
              <a:cs typeface="B Homa" panose="00000400000000000000" pitchFamily="2" charset="-78"/>
            </a:rPr>
            <a:t>پايش</a:t>
          </a:r>
          <a:endParaRPr lang="en-US" sz="1400" b="1" dirty="0">
            <a:cs typeface="B Homa" panose="00000400000000000000" pitchFamily="2" charset="-78"/>
          </a:endParaRPr>
        </a:p>
      </dgm:t>
    </dgm:pt>
    <dgm:pt modelId="{4AF3807C-3D74-46E4-ADA9-313A713B3E76}" type="parTrans" cxnId="{16354A7D-5FF9-47A9-9FB0-AEB0372D6E6E}">
      <dgm:prSet/>
      <dgm:spPr/>
      <dgm:t>
        <a:bodyPr/>
        <a:lstStyle/>
        <a:p>
          <a:endParaRPr lang="en-US" sz="1400" b="1">
            <a:cs typeface="B Nazanin" panose="00000400000000000000" pitchFamily="2" charset="-78"/>
          </a:endParaRPr>
        </a:p>
      </dgm:t>
    </dgm:pt>
    <dgm:pt modelId="{D3C22CC3-A5EE-4A5F-BFCC-3FDF7BAE8511}" type="sibTrans" cxnId="{16354A7D-5FF9-47A9-9FB0-AEB0372D6E6E}">
      <dgm:prSet custT="1"/>
      <dgm:spPr/>
      <dgm:t>
        <a:bodyPr/>
        <a:lstStyle/>
        <a:p>
          <a:endParaRPr lang="en-US" sz="1400" b="1" dirty="0">
            <a:cs typeface="B Homa" panose="00000400000000000000" pitchFamily="2" charset="-78"/>
          </a:endParaRPr>
        </a:p>
      </dgm:t>
    </dgm:pt>
    <dgm:pt modelId="{13BD415D-783F-44BD-AAEC-9D731215F384}" type="pres">
      <dgm:prSet presAssocID="{58BF4146-1D4A-4DAD-905F-F5AA4807B0E5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7DE504B-FD7F-476B-B1E0-1F9FDF9CEFEB}" type="pres">
      <dgm:prSet presAssocID="{F2FCF14F-7136-4CB2-AF39-627199935AAB}" presName="node" presStyleLbl="node1" presStyleIdx="0" presStyleCnt="6" custScaleX="10372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67364B6-F072-4B33-9891-7E11DDFA64E6}" type="pres">
      <dgm:prSet presAssocID="{7B028067-F026-4583-8393-B32033AB43BF}" presName="sibTrans" presStyleLbl="sibTrans2D1" presStyleIdx="0" presStyleCnt="6"/>
      <dgm:spPr/>
      <dgm:t>
        <a:bodyPr/>
        <a:lstStyle/>
        <a:p>
          <a:endParaRPr lang="en-US"/>
        </a:p>
      </dgm:t>
    </dgm:pt>
    <dgm:pt modelId="{9A23326B-1182-4E30-A4B5-18CA015EDF85}" type="pres">
      <dgm:prSet presAssocID="{7B028067-F026-4583-8393-B32033AB43BF}" presName="connectorText" presStyleLbl="sibTrans2D1" presStyleIdx="0" presStyleCnt="6"/>
      <dgm:spPr/>
      <dgm:t>
        <a:bodyPr/>
        <a:lstStyle/>
        <a:p>
          <a:endParaRPr lang="en-US"/>
        </a:p>
      </dgm:t>
    </dgm:pt>
    <dgm:pt modelId="{D7B5A6B4-4AD4-4BF2-8DE8-56F4D550F50D}" type="pres">
      <dgm:prSet presAssocID="{248CB4FF-7195-4494-869C-CA502C656EAA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DC1767D-0B43-4352-AC86-5DCDDB92E346}" type="pres">
      <dgm:prSet presAssocID="{06D2DC52-A718-48C4-98B0-A3F50A65F45A}" presName="sibTrans" presStyleLbl="sibTrans2D1" presStyleIdx="1" presStyleCnt="6"/>
      <dgm:spPr/>
      <dgm:t>
        <a:bodyPr/>
        <a:lstStyle/>
        <a:p>
          <a:endParaRPr lang="en-US"/>
        </a:p>
      </dgm:t>
    </dgm:pt>
    <dgm:pt modelId="{F2716395-ED47-46DE-9D98-93C0B194EAA0}" type="pres">
      <dgm:prSet presAssocID="{06D2DC52-A718-48C4-98B0-A3F50A65F45A}" presName="connectorText" presStyleLbl="sibTrans2D1" presStyleIdx="1" presStyleCnt="6"/>
      <dgm:spPr/>
      <dgm:t>
        <a:bodyPr/>
        <a:lstStyle/>
        <a:p>
          <a:endParaRPr lang="en-US"/>
        </a:p>
      </dgm:t>
    </dgm:pt>
    <dgm:pt modelId="{F88E520C-F7FA-4709-B10E-0AB21EA66AE4}" type="pres">
      <dgm:prSet presAssocID="{D4F9F2BF-BDB6-448C-82E6-6155E6543637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AE392F0-FE03-4829-97DF-17DB98128441}" type="pres">
      <dgm:prSet presAssocID="{835AE108-7017-4453-BE22-A382646D6952}" presName="sibTrans" presStyleLbl="sibTrans2D1" presStyleIdx="2" presStyleCnt="6"/>
      <dgm:spPr/>
      <dgm:t>
        <a:bodyPr/>
        <a:lstStyle/>
        <a:p>
          <a:endParaRPr lang="en-US"/>
        </a:p>
      </dgm:t>
    </dgm:pt>
    <dgm:pt modelId="{EE3D9935-A757-4A75-B613-AC6238D5F635}" type="pres">
      <dgm:prSet presAssocID="{835AE108-7017-4453-BE22-A382646D6952}" presName="connectorText" presStyleLbl="sibTrans2D1" presStyleIdx="2" presStyleCnt="6"/>
      <dgm:spPr/>
      <dgm:t>
        <a:bodyPr/>
        <a:lstStyle/>
        <a:p>
          <a:endParaRPr lang="en-US"/>
        </a:p>
      </dgm:t>
    </dgm:pt>
    <dgm:pt modelId="{F7724D47-2EC9-433B-BC2D-73DE98EBC482}" type="pres">
      <dgm:prSet presAssocID="{B90CF6CB-91D4-438B-867F-4E2C328911B7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0F647D-EC51-45A5-A74B-772CB078B4DE}" type="pres">
      <dgm:prSet presAssocID="{E6F588F1-D35D-49E0-B87F-B8C3A525D0F6}" presName="sibTrans" presStyleLbl="sibTrans2D1" presStyleIdx="3" presStyleCnt="6"/>
      <dgm:spPr/>
      <dgm:t>
        <a:bodyPr/>
        <a:lstStyle/>
        <a:p>
          <a:endParaRPr lang="en-US"/>
        </a:p>
      </dgm:t>
    </dgm:pt>
    <dgm:pt modelId="{8BF3A1B2-CD2F-4863-941B-726F616802CB}" type="pres">
      <dgm:prSet presAssocID="{E6F588F1-D35D-49E0-B87F-B8C3A525D0F6}" presName="connectorText" presStyleLbl="sibTrans2D1" presStyleIdx="3" presStyleCnt="6"/>
      <dgm:spPr/>
      <dgm:t>
        <a:bodyPr/>
        <a:lstStyle/>
        <a:p>
          <a:endParaRPr lang="en-US"/>
        </a:p>
      </dgm:t>
    </dgm:pt>
    <dgm:pt modelId="{988AB415-912A-4E47-B250-BF7D42701C4A}" type="pres">
      <dgm:prSet presAssocID="{97B41335-E7BE-4C67-9B1E-AEAC4DE9BBC7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A4496AE-DAAB-439F-ADA7-9C8E183DF6D4}" type="pres">
      <dgm:prSet presAssocID="{4762071D-54AC-4E3B-8265-991A603A0DFD}" presName="sibTrans" presStyleLbl="sibTrans2D1" presStyleIdx="4" presStyleCnt="6"/>
      <dgm:spPr/>
      <dgm:t>
        <a:bodyPr/>
        <a:lstStyle/>
        <a:p>
          <a:endParaRPr lang="en-US"/>
        </a:p>
      </dgm:t>
    </dgm:pt>
    <dgm:pt modelId="{666D4896-2308-443F-96A2-8AD28DC2E333}" type="pres">
      <dgm:prSet presAssocID="{4762071D-54AC-4E3B-8265-991A603A0DFD}" presName="connectorText" presStyleLbl="sibTrans2D1" presStyleIdx="4" presStyleCnt="6"/>
      <dgm:spPr/>
      <dgm:t>
        <a:bodyPr/>
        <a:lstStyle/>
        <a:p>
          <a:endParaRPr lang="en-US"/>
        </a:p>
      </dgm:t>
    </dgm:pt>
    <dgm:pt modelId="{B091EE99-317A-4526-A124-683F9590A126}" type="pres">
      <dgm:prSet presAssocID="{9B95573E-8C88-41D2-94F9-33866C3768F2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03A9C3-13B5-4F2D-9639-252FD8C2E98C}" type="pres">
      <dgm:prSet presAssocID="{D3C22CC3-A5EE-4A5F-BFCC-3FDF7BAE8511}" presName="sibTrans" presStyleLbl="sibTrans2D1" presStyleIdx="5" presStyleCnt="6"/>
      <dgm:spPr/>
      <dgm:t>
        <a:bodyPr/>
        <a:lstStyle/>
        <a:p>
          <a:endParaRPr lang="en-US"/>
        </a:p>
      </dgm:t>
    </dgm:pt>
    <dgm:pt modelId="{011C7F80-53B0-4797-9F1E-F26255935219}" type="pres">
      <dgm:prSet presAssocID="{D3C22CC3-A5EE-4A5F-BFCC-3FDF7BAE8511}" presName="connectorText" presStyleLbl="sibTrans2D1" presStyleIdx="5" presStyleCnt="6"/>
      <dgm:spPr/>
      <dgm:t>
        <a:bodyPr/>
        <a:lstStyle/>
        <a:p>
          <a:endParaRPr lang="en-US"/>
        </a:p>
      </dgm:t>
    </dgm:pt>
  </dgm:ptLst>
  <dgm:cxnLst>
    <dgm:cxn modelId="{03707C2E-C416-4966-AB84-6E4A4FE98CC8}" srcId="{58BF4146-1D4A-4DAD-905F-F5AA4807B0E5}" destId="{F2FCF14F-7136-4CB2-AF39-627199935AAB}" srcOrd="0" destOrd="0" parTransId="{EBF837EF-5FFB-404E-AFD4-CAEBD2552D49}" sibTransId="{7B028067-F026-4583-8393-B32033AB43BF}"/>
    <dgm:cxn modelId="{A5FA8E0A-8FD6-4E04-BB97-22517B4E48EC}" type="presOf" srcId="{835AE108-7017-4453-BE22-A382646D6952}" destId="{8AE392F0-FE03-4829-97DF-17DB98128441}" srcOrd="0" destOrd="0" presId="urn:microsoft.com/office/officeart/2005/8/layout/cycle2"/>
    <dgm:cxn modelId="{5A810FF3-2E6D-42E3-A2C8-56B92B853E76}" srcId="{58BF4146-1D4A-4DAD-905F-F5AA4807B0E5}" destId="{97B41335-E7BE-4C67-9B1E-AEAC4DE9BBC7}" srcOrd="4" destOrd="0" parTransId="{858E3956-1768-467F-945D-7B88B4F52629}" sibTransId="{4762071D-54AC-4E3B-8265-991A603A0DFD}"/>
    <dgm:cxn modelId="{484A3865-52FE-4DE1-B4F2-5BF3ECFD6A68}" type="presOf" srcId="{D4F9F2BF-BDB6-448C-82E6-6155E6543637}" destId="{F88E520C-F7FA-4709-B10E-0AB21EA66AE4}" srcOrd="0" destOrd="0" presId="urn:microsoft.com/office/officeart/2005/8/layout/cycle2"/>
    <dgm:cxn modelId="{054096E1-5CF3-4556-A457-0F51BA406173}" type="presOf" srcId="{7B028067-F026-4583-8393-B32033AB43BF}" destId="{9A23326B-1182-4E30-A4B5-18CA015EDF85}" srcOrd="1" destOrd="0" presId="urn:microsoft.com/office/officeart/2005/8/layout/cycle2"/>
    <dgm:cxn modelId="{16354A7D-5FF9-47A9-9FB0-AEB0372D6E6E}" srcId="{58BF4146-1D4A-4DAD-905F-F5AA4807B0E5}" destId="{9B95573E-8C88-41D2-94F9-33866C3768F2}" srcOrd="5" destOrd="0" parTransId="{4AF3807C-3D74-46E4-ADA9-313A713B3E76}" sibTransId="{D3C22CC3-A5EE-4A5F-BFCC-3FDF7BAE8511}"/>
    <dgm:cxn modelId="{57DDC1D5-78D2-421B-AC87-9D9B072EF2FB}" type="presOf" srcId="{7B028067-F026-4583-8393-B32033AB43BF}" destId="{167364B6-F072-4B33-9891-7E11DDFA64E6}" srcOrd="0" destOrd="0" presId="urn:microsoft.com/office/officeart/2005/8/layout/cycle2"/>
    <dgm:cxn modelId="{98974CDE-2175-4570-A0A2-D5DF0F77C741}" type="presOf" srcId="{97B41335-E7BE-4C67-9B1E-AEAC4DE9BBC7}" destId="{988AB415-912A-4E47-B250-BF7D42701C4A}" srcOrd="0" destOrd="0" presId="urn:microsoft.com/office/officeart/2005/8/layout/cycle2"/>
    <dgm:cxn modelId="{E3DDE143-AFBB-4260-B4ED-3DD29D326B28}" type="presOf" srcId="{E6F588F1-D35D-49E0-B87F-B8C3A525D0F6}" destId="{E20F647D-EC51-45A5-A74B-772CB078B4DE}" srcOrd="0" destOrd="0" presId="urn:microsoft.com/office/officeart/2005/8/layout/cycle2"/>
    <dgm:cxn modelId="{B3C20E39-E660-48F8-A056-45DBEB6281E5}" type="presOf" srcId="{58BF4146-1D4A-4DAD-905F-F5AA4807B0E5}" destId="{13BD415D-783F-44BD-AAEC-9D731215F384}" srcOrd="0" destOrd="0" presId="urn:microsoft.com/office/officeart/2005/8/layout/cycle2"/>
    <dgm:cxn modelId="{A0DA5ADE-ED4A-4644-A408-BE21DE6D10D6}" type="presOf" srcId="{835AE108-7017-4453-BE22-A382646D6952}" destId="{EE3D9935-A757-4A75-B613-AC6238D5F635}" srcOrd="1" destOrd="0" presId="urn:microsoft.com/office/officeart/2005/8/layout/cycle2"/>
    <dgm:cxn modelId="{7F232010-F900-419D-AF14-0860A6DBAA5C}" type="presOf" srcId="{4762071D-54AC-4E3B-8265-991A603A0DFD}" destId="{9A4496AE-DAAB-439F-ADA7-9C8E183DF6D4}" srcOrd="0" destOrd="0" presId="urn:microsoft.com/office/officeart/2005/8/layout/cycle2"/>
    <dgm:cxn modelId="{2CFE64CE-A57C-4248-B0C5-9CE5BCC1A85F}" srcId="{58BF4146-1D4A-4DAD-905F-F5AA4807B0E5}" destId="{D4F9F2BF-BDB6-448C-82E6-6155E6543637}" srcOrd="2" destOrd="0" parTransId="{8C2974AE-AA76-4869-9D61-56F9C29BEA7A}" sibTransId="{835AE108-7017-4453-BE22-A382646D6952}"/>
    <dgm:cxn modelId="{5F784942-89C4-45CF-8F84-F36255886B7E}" type="presOf" srcId="{248CB4FF-7195-4494-869C-CA502C656EAA}" destId="{D7B5A6B4-4AD4-4BF2-8DE8-56F4D550F50D}" srcOrd="0" destOrd="0" presId="urn:microsoft.com/office/officeart/2005/8/layout/cycle2"/>
    <dgm:cxn modelId="{D511D823-3815-430A-B2B0-4D33E35B8ECD}" type="presOf" srcId="{F2FCF14F-7136-4CB2-AF39-627199935AAB}" destId="{87DE504B-FD7F-476B-B1E0-1F9FDF9CEFEB}" srcOrd="0" destOrd="0" presId="urn:microsoft.com/office/officeart/2005/8/layout/cycle2"/>
    <dgm:cxn modelId="{442F5076-8C81-4D06-8B92-632326B0405F}" type="presOf" srcId="{06D2DC52-A718-48C4-98B0-A3F50A65F45A}" destId="{5DC1767D-0B43-4352-AC86-5DCDDB92E346}" srcOrd="0" destOrd="0" presId="urn:microsoft.com/office/officeart/2005/8/layout/cycle2"/>
    <dgm:cxn modelId="{D13951DB-63ED-49FE-94A8-9CCB2D1C3E47}" type="presOf" srcId="{D3C22CC3-A5EE-4A5F-BFCC-3FDF7BAE8511}" destId="{011C7F80-53B0-4797-9F1E-F26255935219}" srcOrd="1" destOrd="0" presId="urn:microsoft.com/office/officeart/2005/8/layout/cycle2"/>
    <dgm:cxn modelId="{ED4C15A1-4912-44AE-8A50-4B123852222F}" type="presOf" srcId="{06D2DC52-A718-48C4-98B0-A3F50A65F45A}" destId="{F2716395-ED47-46DE-9D98-93C0B194EAA0}" srcOrd="1" destOrd="0" presId="urn:microsoft.com/office/officeart/2005/8/layout/cycle2"/>
    <dgm:cxn modelId="{1269E9E2-A5EE-4D9D-9ED8-60C13E8B77A5}" srcId="{58BF4146-1D4A-4DAD-905F-F5AA4807B0E5}" destId="{248CB4FF-7195-4494-869C-CA502C656EAA}" srcOrd="1" destOrd="0" parTransId="{FAB31989-75A7-4FA0-AEC8-3E19657734BD}" sibTransId="{06D2DC52-A718-48C4-98B0-A3F50A65F45A}"/>
    <dgm:cxn modelId="{EC27005C-804E-4E29-8A43-8D0CAE756BCD}" type="presOf" srcId="{D3C22CC3-A5EE-4A5F-BFCC-3FDF7BAE8511}" destId="{F403A9C3-13B5-4F2D-9639-252FD8C2E98C}" srcOrd="0" destOrd="0" presId="urn:microsoft.com/office/officeart/2005/8/layout/cycle2"/>
    <dgm:cxn modelId="{05FA2B18-EE13-406F-ABC7-0A706657B32A}" type="presOf" srcId="{E6F588F1-D35D-49E0-B87F-B8C3A525D0F6}" destId="{8BF3A1B2-CD2F-4863-941B-726F616802CB}" srcOrd="1" destOrd="0" presId="urn:microsoft.com/office/officeart/2005/8/layout/cycle2"/>
    <dgm:cxn modelId="{6688145C-9FF5-4E61-903D-CA4A4E52D53F}" type="presOf" srcId="{9B95573E-8C88-41D2-94F9-33866C3768F2}" destId="{B091EE99-317A-4526-A124-683F9590A126}" srcOrd="0" destOrd="0" presId="urn:microsoft.com/office/officeart/2005/8/layout/cycle2"/>
    <dgm:cxn modelId="{E1F03B5E-8D9B-4DD0-A965-D88B92951DFA}" type="presOf" srcId="{B90CF6CB-91D4-438B-867F-4E2C328911B7}" destId="{F7724D47-2EC9-433B-BC2D-73DE98EBC482}" srcOrd="0" destOrd="0" presId="urn:microsoft.com/office/officeart/2005/8/layout/cycle2"/>
    <dgm:cxn modelId="{990C8642-6EEF-4D47-A794-8366265D8231}" srcId="{58BF4146-1D4A-4DAD-905F-F5AA4807B0E5}" destId="{B90CF6CB-91D4-438B-867F-4E2C328911B7}" srcOrd="3" destOrd="0" parTransId="{FC1CFF9E-9B38-4631-A8C4-778D935B0A7D}" sibTransId="{E6F588F1-D35D-49E0-B87F-B8C3A525D0F6}"/>
    <dgm:cxn modelId="{A93AA7CD-DABD-4066-80FF-0691AC11FBD7}" type="presOf" srcId="{4762071D-54AC-4E3B-8265-991A603A0DFD}" destId="{666D4896-2308-443F-96A2-8AD28DC2E333}" srcOrd="1" destOrd="0" presId="urn:microsoft.com/office/officeart/2005/8/layout/cycle2"/>
    <dgm:cxn modelId="{79D83D43-B76A-4564-B53D-3DF95F554961}" type="presParOf" srcId="{13BD415D-783F-44BD-AAEC-9D731215F384}" destId="{87DE504B-FD7F-476B-B1E0-1F9FDF9CEFEB}" srcOrd="0" destOrd="0" presId="urn:microsoft.com/office/officeart/2005/8/layout/cycle2"/>
    <dgm:cxn modelId="{F7F4ED6E-4C1E-47CD-B421-701AE5632BC4}" type="presParOf" srcId="{13BD415D-783F-44BD-AAEC-9D731215F384}" destId="{167364B6-F072-4B33-9891-7E11DDFA64E6}" srcOrd="1" destOrd="0" presId="urn:microsoft.com/office/officeart/2005/8/layout/cycle2"/>
    <dgm:cxn modelId="{9223361C-F265-47B9-B714-7B09C6D1EC0F}" type="presParOf" srcId="{167364B6-F072-4B33-9891-7E11DDFA64E6}" destId="{9A23326B-1182-4E30-A4B5-18CA015EDF85}" srcOrd="0" destOrd="0" presId="urn:microsoft.com/office/officeart/2005/8/layout/cycle2"/>
    <dgm:cxn modelId="{3332A7CB-7915-44F2-8759-4A2A05B0547E}" type="presParOf" srcId="{13BD415D-783F-44BD-AAEC-9D731215F384}" destId="{D7B5A6B4-4AD4-4BF2-8DE8-56F4D550F50D}" srcOrd="2" destOrd="0" presId="urn:microsoft.com/office/officeart/2005/8/layout/cycle2"/>
    <dgm:cxn modelId="{753C8625-9679-4F00-8F52-5BD724E19A49}" type="presParOf" srcId="{13BD415D-783F-44BD-AAEC-9D731215F384}" destId="{5DC1767D-0B43-4352-AC86-5DCDDB92E346}" srcOrd="3" destOrd="0" presId="urn:microsoft.com/office/officeart/2005/8/layout/cycle2"/>
    <dgm:cxn modelId="{73F88CD2-6018-469E-BB21-D61557741743}" type="presParOf" srcId="{5DC1767D-0B43-4352-AC86-5DCDDB92E346}" destId="{F2716395-ED47-46DE-9D98-93C0B194EAA0}" srcOrd="0" destOrd="0" presId="urn:microsoft.com/office/officeart/2005/8/layout/cycle2"/>
    <dgm:cxn modelId="{177AC4DE-C227-4B44-B647-2EE43599ABCD}" type="presParOf" srcId="{13BD415D-783F-44BD-AAEC-9D731215F384}" destId="{F88E520C-F7FA-4709-B10E-0AB21EA66AE4}" srcOrd="4" destOrd="0" presId="urn:microsoft.com/office/officeart/2005/8/layout/cycle2"/>
    <dgm:cxn modelId="{07DB5A54-2CE7-4D96-A059-8BA83AD5FD7B}" type="presParOf" srcId="{13BD415D-783F-44BD-AAEC-9D731215F384}" destId="{8AE392F0-FE03-4829-97DF-17DB98128441}" srcOrd="5" destOrd="0" presId="urn:microsoft.com/office/officeart/2005/8/layout/cycle2"/>
    <dgm:cxn modelId="{000E72FE-3E51-4F9D-A898-12F52D3F6B9A}" type="presParOf" srcId="{8AE392F0-FE03-4829-97DF-17DB98128441}" destId="{EE3D9935-A757-4A75-B613-AC6238D5F635}" srcOrd="0" destOrd="0" presId="urn:microsoft.com/office/officeart/2005/8/layout/cycle2"/>
    <dgm:cxn modelId="{5DCB5792-3E64-44EB-A1BF-81F76DC044EF}" type="presParOf" srcId="{13BD415D-783F-44BD-AAEC-9D731215F384}" destId="{F7724D47-2EC9-433B-BC2D-73DE98EBC482}" srcOrd="6" destOrd="0" presId="urn:microsoft.com/office/officeart/2005/8/layout/cycle2"/>
    <dgm:cxn modelId="{0CB52140-5BC5-4B93-AA00-E87AAD04D1E1}" type="presParOf" srcId="{13BD415D-783F-44BD-AAEC-9D731215F384}" destId="{E20F647D-EC51-45A5-A74B-772CB078B4DE}" srcOrd="7" destOrd="0" presId="urn:microsoft.com/office/officeart/2005/8/layout/cycle2"/>
    <dgm:cxn modelId="{C5798158-B7A0-47ED-ABAF-4C362ED663BD}" type="presParOf" srcId="{E20F647D-EC51-45A5-A74B-772CB078B4DE}" destId="{8BF3A1B2-CD2F-4863-941B-726F616802CB}" srcOrd="0" destOrd="0" presId="urn:microsoft.com/office/officeart/2005/8/layout/cycle2"/>
    <dgm:cxn modelId="{0B7797BA-150E-4C8E-8DD9-8E3A69170856}" type="presParOf" srcId="{13BD415D-783F-44BD-AAEC-9D731215F384}" destId="{988AB415-912A-4E47-B250-BF7D42701C4A}" srcOrd="8" destOrd="0" presId="urn:microsoft.com/office/officeart/2005/8/layout/cycle2"/>
    <dgm:cxn modelId="{8CA9B47D-143F-4AAB-98E2-0B66F3381FE2}" type="presParOf" srcId="{13BD415D-783F-44BD-AAEC-9D731215F384}" destId="{9A4496AE-DAAB-439F-ADA7-9C8E183DF6D4}" srcOrd="9" destOrd="0" presId="urn:microsoft.com/office/officeart/2005/8/layout/cycle2"/>
    <dgm:cxn modelId="{714A8D22-46BB-4DDE-87CC-8562D7467C14}" type="presParOf" srcId="{9A4496AE-DAAB-439F-ADA7-9C8E183DF6D4}" destId="{666D4896-2308-443F-96A2-8AD28DC2E333}" srcOrd="0" destOrd="0" presId="urn:microsoft.com/office/officeart/2005/8/layout/cycle2"/>
    <dgm:cxn modelId="{E2679126-EF0F-46DA-A30C-6495AE56C82C}" type="presParOf" srcId="{13BD415D-783F-44BD-AAEC-9D731215F384}" destId="{B091EE99-317A-4526-A124-683F9590A126}" srcOrd="10" destOrd="0" presId="urn:microsoft.com/office/officeart/2005/8/layout/cycle2"/>
    <dgm:cxn modelId="{29894682-2496-42D0-8180-55C7CC39152B}" type="presParOf" srcId="{13BD415D-783F-44BD-AAEC-9D731215F384}" destId="{F403A9C3-13B5-4F2D-9639-252FD8C2E98C}" srcOrd="11" destOrd="0" presId="urn:microsoft.com/office/officeart/2005/8/layout/cycle2"/>
    <dgm:cxn modelId="{B0FF56FD-7287-4981-9E91-36BC4B790CAA}" type="presParOf" srcId="{F403A9C3-13B5-4F2D-9639-252FD8C2E98C}" destId="{011C7F80-53B0-4797-9F1E-F26255935219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9986D9-A005-4B4C-A5A6-48BFDADC64DC}">
      <dsp:nvSpPr>
        <dsp:cNvPr id="0" name=""/>
        <dsp:cNvSpPr/>
      </dsp:nvSpPr>
      <dsp:spPr>
        <a:xfrm>
          <a:off x="0" y="0"/>
          <a:ext cx="4382888" cy="2955907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lt1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lt1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4480" tIns="284480" rIns="284480" bIns="284480" numCol="1" spcCol="1270" anchor="ctr" anchorCtr="0">
          <a:noAutofit/>
        </a:bodyPr>
        <a:lstStyle/>
        <a:p>
          <a:pPr lvl="0" algn="ct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4000" b="1" kern="1200" dirty="0" smtClean="0">
              <a:cs typeface="B Homa" panose="00000400000000000000" pitchFamily="2" charset="-78"/>
            </a:rPr>
            <a:t>اهداف </a:t>
          </a:r>
          <a:r>
            <a:rPr lang="en-US" sz="4000" b="1" kern="1200" dirty="0" smtClean="0">
              <a:cs typeface="B Homa" panose="00000400000000000000" pitchFamily="2" charset="-78"/>
            </a:rPr>
            <a:t>CDS</a:t>
          </a:r>
          <a:endParaRPr lang="en-US" sz="4000" kern="1200" dirty="0"/>
        </a:p>
      </dsp:txBody>
      <dsp:txXfrm>
        <a:off x="0" y="0"/>
        <a:ext cx="4382888" cy="1596189"/>
      </dsp:txXfrm>
    </dsp:sp>
    <dsp:sp modelId="{245CB4A7-6D65-48A5-86DD-43B9594FBE26}">
      <dsp:nvSpPr>
        <dsp:cNvPr id="0" name=""/>
        <dsp:cNvSpPr/>
      </dsp:nvSpPr>
      <dsp:spPr>
        <a:xfrm>
          <a:off x="2140" y="1537071"/>
          <a:ext cx="1459535" cy="1359717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8232" tIns="13970" rIns="78232" bIns="13970" numCol="1" spcCol="1270" anchor="ctr" anchorCtr="0">
          <a:noAutofit/>
        </a:bodyPr>
        <a:lstStyle/>
        <a:p>
          <a:pPr lvl="0" algn="ctr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100" b="1" kern="1200" dirty="0" smtClean="0">
              <a:cs typeface="B Homa" panose="00000400000000000000" pitchFamily="2" charset="-78"/>
            </a:rPr>
            <a:t>دستیابی به مدیریت و حاکمیت شهری بهبود یافته</a:t>
          </a:r>
          <a:endParaRPr lang="en-US" sz="1100" b="1" kern="1200" dirty="0"/>
        </a:p>
      </dsp:txBody>
      <dsp:txXfrm>
        <a:off x="2140" y="1537071"/>
        <a:ext cx="1459535" cy="1359717"/>
      </dsp:txXfrm>
    </dsp:sp>
    <dsp:sp modelId="{C2AF4E68-E1F6-42E1-9756-1E381AA0B5E2}">
      <dsp:nvSpPr>
        <dsp:cNvPr id="0" name=""/>
        <dsp:cNvSpPr/>
      </dsp:nvSpPr>
      <dsp:spPr>
        <a:xfrm>
          <a:off x="1461676" y="1537071"/>
          <a:ext cx="1459535" cy="1359717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5344" tIns="15240" rIns="85344" bIns="15240" numCol="1" spcCol="1270" anchor="ctr" anchorCtr="0">
          <a:noAutofit/>
        </a:bodyPr>
        <a:lstStyle/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200" b="1" kern="1200" dirty="0" smtClean="0">
              <a:cs typeface="B Homa" panose="00000400000000000000" pitchFamily="2" charset="-78"/>
            </a:rPr>
            <a:t>دستیابی به رشد اقتصادی و اشتغال فزاینده</a:t>
          </a:r>
          <a:endParaRPr lang="en-US" sz="1200" b="1" kern="1200" dirty="0"/>
        </a:p>
      </dsp:txBody>
      <dsp:txXfrm>
        <a:off x="1461676" y="1537071"/>
        <a:ext cx="1459535" cy="1359717"/>
      </dsp:txXfrm>
    </dsp:sp>
    <dsp:sp modelId="{0C4219C3-BC0C-4572-BFB2-80298EBD7495}">
      <dsp:nvSpPr>
        <dsp:cNvPr id="0" name=""/>
        <dsp:cNvSpPr/>
      </dsp:nvSpPr>
      <dsp:spPr>
        <a:xfrm>
          <a:off x="2921211" y="1537071"/>
          <a:ext cx="1459535" cy="1359717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5344" tIns="15240" rIns="85344" bIns="15240" numCol="1" spcCol="1270" anchor="ctr" anchorCtr="0">
          <a:noAutofit/>
        </a:bodyPr>
        <a:lstStyle/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200" b="1" kern="1200" dirty="0" smtClean="0">
              <a:cs typeface="B Homa" panose="00000400000000000000" pitchFamily="2" charset="-78"/>
            </a:rPr>
            <a:t>کاهش فقر و تداوم آن</a:t>
          </a:r>
          <a:endParaRPr lang="en-US" sz="1200" b="1" kern="1200" dirty="0"/>
        </a:p>
      </dsp:txBody>
      <dsp:txXfrm>
        <a:off x="2921211" y="1537071"/>
        <a:ext cx="1459535" cy="135971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DE504B-FD7F-476B-B1E0-1F9FDF9CEFEB}">
      <dsp:nvSpPr>
        <dsp:cNvPr id="0" name=""/>
        <dsp:cNvSpPr/>
      </dsp:nvSpPr>
      <dsp:spPr>
        <a:xfrm>
          <a:off x="2796575" y="804"/>
          <a:ext cx="1315648" cy="1268412"/>
        </a:xfrm>
        <a:prstGeom prst="ellipse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b="1" kern="1200" dirty="0" smtClean="0">
              <a:cs typeface="B Homa" panose="00000400000000000000" pitchFamily="2" charset="-78"/>
            </a:rPr>
            <a:t>برنامه‌ريزي پروژه</a:t>
          </a:r>
          <a:endParaRPr lang="en-US" sz="1400" b="1" kern="1200" dirty="0">
            <a:cs typeface="B Homa" panose="00000400000000000000" pitchFamily="2" charset="-78"/>
          </a:endParaRPr>
        </a:p>
      </dsp:txBody>
      <dsp:txXfrm>
        <a:off x="2989247" y="186559"/>
        <a:ext cx="930304" cy="896902"/>
      </dsp:txXfrm>
    </dsp:sp>
    <dsp:sp modelId="{167364B6-F072-4B33-9891-7E11DDFA64E6}">
      <dsp:nvSpPr>
        <dsp:cNvPr id="0" name=""/>
        <dsp:cNvSpPr/>
      </dsp:nvSpPr>
      <dsp:spPr>
        <a:xfrm rot="1800000">
          <a:off x="4114515" y="896583"/>
          <a:ext cx="327356" cy="428089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kern="1200" dirty="0">
            <a:cs typeface="B Homa" panose="00000400000000000000" pitchFamily="2" charset="-78"/>
          </a:endParaRPr>
        </a:p>
      </dsp:txBody>
      <dsp:txXfrm>
        <a:off x="4121094" y="957649"/>
        <a:ext cx="229149" cy="256853"/>
      </dsp:txXfrm>
    </dsp:sp>
    <dsp:sp modelId="{D7B5A6B4-4AD4-4BF2-8DE8-56F4D550F50D}">
      <dsp:nvSpPr>
        <dsp:cNvPr id="0" name=""/>
        <dsp:cNvSpPr/>
      </dsp:nvSpPr>
      <dsp:spPr>
        <a:xfrm>
          <a:off x="4468702" y="952571"/>
          <a:ext cx="1268412" cy="1268412"/>
        </a:xfrm>
        <a:prstGeom prst="ellipse">
          <a:avLst/>
        </a:prstGeom>
        <a:solidFill>
          <a:schemeClr val="accent2">
            <a:shade val="80000"/>
            <a:hueOff val="-69981"/>
            <a:satOff val="-4534"/>
            <a:lumOff val="6131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b="1" kern="1200" dirty="0" smtClean="0">
              <a:cs typeface="B Homa" panose="00000400000000000000" pitchFamily="2" charset="-78"/>
            </a:rPr>
            <a:t>سنجش وضعيت</a:t>
          </a:r>
          <a:endParaRPr lang="en-US" sz="1400" b="1" kern="1200" dirty="0">
            <a:cs typeface="B Homa" panose="00000400000000000000" pitchFamily="2" charset="-78"/>
          </a:endParaRPr>
        </a:p>
      </dsp:txBody>
      <dsp:txXfrm>
        <a:off x="4654457" y="1138326"/>
        <a:ext cx="896902" cy="896902"/>
      </dsp:txXfrm>
    </dsp:sp>
    <dsp:sp modelId="{5DC1767D-0B43-4352-AC86-5DCDDB92E346}">
      <dsp:nvSpPr>
        <dsp:cNvPr id="0" name=""/>
        <dsp:cNvSpPr/>
      </dsp:nvSpPr>
      <dsp:spPr>
        <a:xfrm rot="5400000">
          <a:off x="4934601" y="2314973"/>
          <a:ext cx="336614" cy="428089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shade val="90000"/>
            <a:hueOff val="-70008"/>
            <a:satOff val="-4472"/>
            <a:lumOff val="5701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kern="1200" dirty="0">
            <a:cs typeface="B Homa" panose="00000400000000000000" pitchFamily="2" charset="-78"/>
          </a:endParaRPr>
        </a:p>
      </dsp:txBody>
      <dsp:txXfrm>
        <a:off x="4985093" y="2350099"/>
        <a:ext cx="235630" cy="256853"/>
      </dsp:txXfrm>
    </dsp:sp>
    <dsp:sp modelId="{F88E520C-F7FA-4709-B10E-0AB21EA66AE4}">
      <dsp:nvSpPr>
        <dsp:cNvPr id="0" name=""/>
        <dsp:cNvSpPr/>
      </dsp:nvSpPr>
      <dsp:spPr>
        <a:xfrm>
          <a:off x="4468702" y="2856105"/>
          <a:ext cx="1268412" cy="1268412"/>
        </a:xfrm>
        <a:prstGeom prst="ellipse">
          <a:avLst/>
        </a:prstGeom>
        <a:solidFill>
          <a:schemeClr val="accent2">
            <a:shade val="80000"/>
            <a:hueOff val="-139963"/>
            <a:satOff val="-9068"/>
            <a:lumOff val="12261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b="1" kern="1200" dirty="0" smtClean="0">
              <a:cs typeface="B Homa" panose="00000400000000000000" pitchFamily="2" charset="-78"/>
            </a:rPr>
            <a:t>چشم اندازسازي</a:t>
          </a:r>
          <a:endParaRPr lang="en-US" sz="1400" b="1" kern="1200" dirty="0">
            <a:cs typeface="B Homa" panose="00000400000000000000" pitchFamily="2" charset="-78"/>
          </a:endParaRPr>
        </a:p>
      </dsp:txBody>
      <dsp:txXfrm>
        <a:off x="4654457" y="3041860"/>
        <a:ext cx="896902" cy="896902"/>
      </dsp:txXfrm>
    </dsp:sp>
    <dsp:sp modelId="{8AE392F0-FE03-4829-97DF-17DB98128441}">
      <dsp:nvSpPr>
        <dsp:cNvPr id="0" name=""/>
        <dsp:cNvSpPr/>
      </dsp:nvSpPr>
      <dsp:spPr>
        <a:xfrm rot="9000000">
          <a:off x="4118597" y="3747386"/>
          <a:ext cx="336614" cy="428089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shade val="90000"/>
            <a:hueOff val="-140015"/>
            <a:satOff val="-8944"/>
            <a:lumOff val="11402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kern="1200" dirty="0">
            <a:cs typeface="B Homa" panose="00000400000000000000" pitchFamily="2" charset="-78"/>
          </a:endParaRPr>
        </a:p>
      </dsp:txBody>
      <dsp:txXfrm rot="10800000">
        <a:off x="4212816" y="3807758"/>
        <a:ext cx="235630" cy="256853"/>
      </dsp:txXfrm>
    </dsp:sp>
    <dsp:sp modelId="{F7724D47-2EC9-433B-BC2D-73DE98EBC482}">
      <dsp:nvSpPr>
        <dsp:cNvPr id="0" name=""/>
        <dsp:cNvSpPr/>
      </dsp:nvSpPr>
      <dsp:spPr>
        <a:xfrm>
          <a:off x="2820193" y="3807872"/>
          <a:ext cx="1268412" cy="1268412"/>
        </a:xfrm>
        <a:prstGeom prst="ellipse">
          <a:avLst/>
        </a:prstGeom>
        <a:solidFill>
          <a:schemeClr val="accent2">
            <a:shade val="80000"/>
            <a:hueOff val="-209944"/>
            <a:satOff val="-13602"/>
            <a:lumOff val="18392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b="1" kern="1200" dirty="0" smtClean="0">
              <a:cs typeface="B Homa" panose="00000400000000000000" pitchFamily="2" charset="-78"/>
            </a:rPr>
            <a:t>تدوين راهبرد</a:t>
          </a:r>
          <a:endParaRPr lang="en-US" sz="1400" b="1" kern="1200" dirty="0">
            <a:cs typeface="B Homa" panose="00000400000000000000" pitchFamily="2" charset="-78"/>
          </a:endParaRPr>
        </a:p>
      </dsp:txBody>
      <dsp:txXfrm>
        <a:off x="3005948" y="3993627"/>
        <a:ext cx="896902" cy="896902"/>
      </dsp:txXfrm>
    </dsp:sp>
    <dsp:sp modelId="{E20F647D-EC51-45A5-A74B-772CB078B4DE}">
      <dsp:nvSpPr>
        <dsp:cNvPr id="0" name=""/>
        <dsp:cNvSpPr/>
      </dsp:nvSpPr>
      <dsp:spPr>
        <a:xfrm rot="12600000">
          <a:off x="2470088" y="3756913"/>
          <a:ext cx="336614" cy="428089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shade val="90000"/>
            <a:hueOff val="-210023"/>
            <a:satOff val="-13417"/>
            <a:lumOff val="17102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kern="1200" dirty="0">
            <a:cs typeface="B Homa" panose="00000400000000000000" pitchFamily="2" charset="-78"/>
          </a:endParaRPr>
        </a:p>
      </dsp:txBody>
      <dsp:txXfrm rot="10800000">
        <a:off x="2564307" y="3867777"/>
        <a:ext cx="235630" cy="256853"/>
      </dsp:txXfrm>
    </dsp:sp>
    <dsp:sp modelId="{988AB415-912A-4E47-B250-BF7D42701C4A}">
      <dsp:nvSpPr>
        <dsp:cNvPr id="0" name=""/>
        <dsp:cNvSpPr/>
      </dsp:nvSpPr>
      <dsp:spPr>
        <a:xfrm>
          <a:off x="1171685" y="2856105"/>
          <a:ext cx="1268412" cy="1268412"/>
        </a:xfrm>
        <a:prstGeom prst="ellipse">
          <a:avLst/>
        </a:prstGeom>
        <a:solidFill>
          <a:schemeClr val="accent2">
            <a:shade val="80000"/>
            <a:hueOff val="-279926"/>
            <a:satOff val="-18136"/>
            <a:lumOff val="24522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b="1" kern="1200" dirty="0" smtClean="0">
              <a:cs typeface="B Homa" panose="00000400000000000000" pitchFamily="2" charset="-78"/>
            </a:rPr>
            <a:t>اجرا</a:t>
          </a:r>
          <a:endParaRPr lang="en-US" sz="1400" b="1" kern="1200" dirty="0">
            <a:cs typeface="B Homa" panose="00000400000000000000" pitchFamily="2" charset="-78"/>
          </a:endParaRPr>
        </a:p>
      </dsp:txBody>
      <dsp:txXfrm>
        <a:off x="1357440" y="3041860"/>
        <a:ext cx="896902" cy="896902"/>
      </dsp:txXfrm>
    </dsp:sp>
    <dsp:sp modelId="{9A4496AE-DAAB-439F-ADA7-9C8E183DF6D4}">
      <dsp:nvSpPr>
        <dsp:cNvPr id="0" name=""/>
        <dsp:cNvSpPr/>
      </dsp:nvSpPr>
      <dsp:spPr>
        <a:xfrm rot="16200000">
          <a:off x="1637584" y="2334026"/>
          <a:ext cx="336614" cy="428089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shade val="90000"/>
            <a:hueOff val="-280031"/>
            <a:satOff val="-17889"/>
            <a:lumOff val="22803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kern="1200" dirty="0">
            <a:cs typeface="B Homa" panose="00000400000000000000" pitchFamily="2" charset="-78"/>
          </a:endParaRPr>
        </a:p>
      </dsp:txBody>
      <dsp:txXfrm>
        <a:off x="1688076" y="2470136"/>
        <a:ext cx="235630" cy="256853"/>
      </dsp:txXfrm>
    </dsp:sp>
    <dsp:sp modelId="{B091EE99-317A-4526-A124-683F9590A126}">
      <dsp:nvSpPr>
        <dsp:cNvPr id="0" name=""/>
        <dsp:cNvSpPr/>
      </dsp:nvSpPr>
      <dsp:spPr>
        <a:xfrm>
          <a:off x="1171685" y="952571"/>
          <a:ext cx="1268412" cy="1268412"/>
        </a:xfrm>
        <a:prstGeom prst="ellipse">
          <a:avLst/>
        </a:prstGeom>
        <a:solidFill>
          <a:schemeClr val="accent2">
            <a:shade val="80000"/>
            <a:hueOff val="-349907"/>
            <a:satOff val="-22670"/>
            <a:lumOff val="30653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b="1" kern="1200" dirty="0" smtClean="0">
              <a:cs typeface="B Homa" panose="00000400000000000000" pitchFamily="2" charset="-78"/>
            </a:rPr>
            <a:t>پايش</a:t>
          </a:r>
          <a:endParaRPr lang="en-US" sz="1400" b="1" kern="1200" dirty="0">
            <a:cs typeface="B Homa" panose="00000400000000000000" pitchFamily="2" charset="-78"/>
          </a:endParaRPr>
        </a:p>
      </dsp:txBody>
      <dsp:txXfrm>
        <a:off x="1357440" y="1138326"/>
        <a:ext cx="896902" cy="896902"/>
      </dsp:txXfrm>
    </dsp:sp>
    <dsp:sp modelId="{F403A9C3-13B5-4F2D-9639-252FD8C2E98C}">
      <dsp:nvSpPr>
        <dsp:cNvPr id="0" name=""/>
        <dsp:cNvSpPr/>
      </dsp:nvSpPr>
      <dsp:spPr>
        <a:xfrm rot="19800000">
          <a:off x="2450880" y="905848"/>
          <a:ext cx="327356" cy="428089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shade val="90000"/>
            <a:hueOff val="-350038"/>
            <a:satOff val="-22361"/>
            <a:lumOff val="28504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kern="1200" dirty="0">
            <a:cs typeface="B Homa" panose="00000400000000000000" pitchFamily="2" charset="-78"/>
          </a:endParaRPr>
        </a:p>
      </dsp:txBody>
      <dsp:txXfrm>
        <a:off x="2457459" y="1016018"/>
        <a:ext cx="229149" cy="2568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69090-01BD-421B-B3D8-FEB46F8109BF}" type="datetimeFigureOut">
              <a:rPr lang="fa-IR" smtClean="0"/>
              <a:t>11/06/1442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F01E0-538E-4BD7-96A9-B958D4285EF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1592235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69090-01BD-421B-B3D8-FEB46F8109BF}" type="datetimeFigureOut">
              <a:rPr lang="fa-IR" smtClean="0"/>
              <a:t>11/06/1442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F01E0-538E-4BD7-96A9-B958D4285EF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6032098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69090-01BD-421B-B3D8-FEB46F8109BF}" type="datetimeFigureOut">
              <a:rPr lang="fa-IR" smtClean="0"/>
              <a:t>11/06/1442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F01E0-538E-4BD7-96A9-B958D4285EF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3318925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3" y="1"/>
            <a:ext cx="12231160" cy="6856215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9" y="1871132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9" y="3657597"/>
            <a:ext cx="6815669" cy="1320803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3" y="5037663"/>
            <a:ext cx="897467" cy="279400"/>
          </a:xfrm>
        </p:spPr>
        <p:txBody>
          <a:bodyPr/>
          <a:lstStyle/>
          <a:p>
            <a:fld id="{16A18A70-4E2D-486D-96E4-E0F6AD75C702}" type="datetimeFigureOut">
              <a:rPr lang="en-US" smtClean="0">
                <a:solidFill>
                  <a:prstClr val="black"/>
                </a:solidFill>
              </a:rPr>
              <a:pPr/>
              <a:t>1/24/2021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2" y="5037663"/>
            <a:ext cx="551167" cy="279400"/>
          </a:xfrm>
        </p:spPr>
        <p:txBody>
          <a:bodyPr/>
          <a:lstStyle/>
          <a:p>
            <a:fld id="{89A96E02-E165-4315-A0D1-E3829E45D0D4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78031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7"/>
            <a:ext cx="9407299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18A70-4E2D-486D-96E4-E0F6AD75C702}" type="datetimeFigureOut">
              <a:rPr lang="en-US" smtClean="0">
                <a:solidFill>
                  <a:prstClr val="black"/>
                </a:solidFill>
              </a:rPr>
              <a:pPr/>
              <a:t>1/24/2021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96E02-E165-4315-A0D1-E3829E45D0D4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65970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5"/>
            <a:ext cx="8158688" cy="1822515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2"/>
            <a:ext cx="8158691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18A70-4E2D-486D-96E4-E0F6AD75C702}" type="datetimeFigureOut">
              <a:rPr lang="en-US" smtClean="0">
                <a:solidFill>
                  <a:prstClr val="black"/>
                </a:solidFill>
              </a:rPr>
              <a:pPr/>
              <a:t>1/24/2021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96E02-E165-4315-A0D1-E3829E45D0D4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13207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7"/>
            <a:ext cx="9407299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18A70-4E2D-486D-96E4-E0F6AD75C702}" type="datetimeFigureOut">
              <a:rPr lang="en-US" smtClean="0">
                <a:solidFill>
                  <a:prstClr val="black"/>
                </a:solidFill>
              </a:rPr>
              <a:pPr/>
              <a:t>1/24/2021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96E02-E165-4315-A0D1-E3829E45D0D4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17417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4"/>
            <a:ext cx="4718304" cy="576263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3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4"/>
            <a:ext cx="4718304" cy="576263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3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18A70-4E2D-486D-96E4-E0F6AD75C702}" type="datetimeFigureOut">
              <a:rPr lang="en-US" smtClean="0">
                <a:solidFill>
                  <a:prstClr val="black"/>
                </a:solidFill>
              </a:rPr>
              <a:pPr/>
              <a:t>1/24/2021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96E02-E165-4315-A0D1-E3829E45D0D4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7"/>
            <a:ext cx="9407299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57369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18A70-4E2D-486D-96E4-E0F6AD75C702}" type="datetimeFigureOut">
              <a:rPr lang="en-US" smtClean="0">
                <a:solidFill>
                  <a:prstClr val="black"/>
                </a:solidFill>
              </a:rPr>
              <a:pPr/>
              <a:t>1/24/2021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96E02-E165-4315-A0D1-E3829E45D0D4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7"/>
            <a:ext cx="9407299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52663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18A70-4E2D-486D-96E4-E0F6AD75C702}" type="datetimeFigureOut">
              <a:rPr lang="en-US" smtClean="0">
                <a:solidFill>
                  <a:prstClr val="black"/>
                </a:solidFill>
              </a:rPr>
              <a:pPr/>
              <a:t>1/24/2021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96E02-E165-4315-A0D1-E3829E45D0D4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5162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3" y="1388535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3"/>
            <a:ext cx="5469467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3" y="3031066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18A70-4E2D-486D-96E4-E0F6AD75C702}" type="datetimeFigureOut">
              <a:rPr lang="en-US" smtClean="0">
                <a:solidFill>
                  <a:prstClr val="black"/>
                </a:solidFill>
              </a:rPr>
              <a:pPr/>
              <a:t>1/24/2021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96E02-E165-4315-A0D1-E3829E45D0D4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9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5422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69090-01BD-421B-B3D8-FEB46F8109BF}" type="datetimeFigureOut">
              <a:rPr lang="fa-IR" smtClean="0"/>
              <a:t>11/06/1442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F01E0-538E-4BD7-96A9-B958D4285EF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16285499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2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189" indent="0">
              <a:buNone/>
              <a:defRPr sz="1600"/>
            </a:lvl2pPr>
            <a:lvl3pPr marL="914377" indent="0">
              <a:buNone/>
              <a:defRPr sz="1600"/>
            </a:lvl3pPr>
            <a:lvl4pPr marL="1371566" indent="0">
              <a:buNone/>
              <a:defRPr sz="1600"/>
            </a:lvl4pPr>
            <a:lvl5pPr marL="1828754" indent="0">
              <a:buNone/>
              <a:defRPr sz="1600"/>
            </a:lvl5pPr>
            <a:lvl6pPr marL="2285943" indent="0">
              <a:buNone/>
              <a:defRPr sz="1600"/>
            </a:lvl6pPr>
            <a:lvl7pPr marL="2743131" indent="0">
              <a:buNone/>
              <a:defRPr sz="1600"/>
            </a:lvl7pPr>
            <a:lvl8pPr marL="3200320" indent="0">
              <a:buNone/>
              <a:defRPr sz="1600"/>
            </a:lvl8pPr>
            <a:lvl9pPr marL="3657509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18A70-4E2D-486D-96E4-E0F6AD75C702}" type="datetimeFigureOut">
              <a:rPr lang="en-US" smtClean="0">
                <a:solidFill>
                  <a:prstClr val="black"/>
                </a:solidFill>
              </a:rPr>
              <a:pPr/>
              <a:t>1/24/2021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96E02-E165-4315-A0D1-E3829E45D0D4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17484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7" cy="566739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400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189" indent="0">
              <a:buNone/>
              <a:defRPr sz="1600"/>
            </a:lvl2pPr>
            <a:lvl3pPr marL="914377" indent="0">
              <a:buNone/>
              <a:defRPr sz="1600"/>
            </a:lvl3pPr>
            <a:lvl4pPr marL="1371566" indent="0">
              <a:buNone/>
              <a:defRPr sz="1600"/>
            </a:lvl4pPr>
            <a:lvl5pPr marL="1828754" indent="0">
              <a:buNone/>
              <a:defRPr sz="1600"/>
            </a:lvl5pPr>
            <a:lvl6pPr marL="2285943" indent="0">
              <a:buNone/>
              <a:defRPr sz="1600"/>
            </a:lvl6pPr>
            <a:lvl7pPr marL="2743131" indent="0">
              <a:buNone/>
              <a:defRPr sz="1600"/>
            </a:lvl7pPr>
            <a:lvl8pPr marL="3200320" indent="0">
              <a:buNone/>
              <a:defRPr sz="1600"/>
            </a:lvl8pPr>
            <a:lvl9pPr marL="3657509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7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18A70-4E2D-486D-96E4-E0F6AD75C702}" type="datetimeFigureOut">
              <a:rPr lang="en-US" smtClean="0">
                <a:solidFill>
                  <a:prstClr val="black"/>
                </a:solidFill>
              </a:rPr>
              <a:pPr/>
              <a:t>1/24/2021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96E02-E165-4315-A0D1-E3829E45D0D4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43389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9" y="982133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9" y="4343400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18A70-4E2D-486D-96E4-E0F6AD75C702}" type="datetimeFigureOut">
              <a:rPr lang="en-US" smtClean="0">
                <a:solidFill>
                  <a:prstClr val="black"/>
                </a:solidFill>
              </a:rPr>
              <a:pPr/>
              <a:t>1/24/2021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96E02-E165-4315-A0D1-E3829E45D0D4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9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451163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4" y="982133"/>
            <a:ext cx="9296399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3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4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400"/>
            <a:ext cx="9609667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18A70-4E2D-486D-96E4-E0F6AD75C702}" type="datetimeFigureOut">
              <a:rPr lang="en-US" smtClean="0">
                <a:solidFill>
                  <a:prstClr val="black"/>
                </a:solidFill>
              </a:rPr>
              <a:pPr/>
              <a:t>1/24/2021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96E02-E165-4315-A0D1-E3829E45D0D4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l" rtl="0"/>
            <a:r>
              <a:rPr lang="en-US" sz="8000" dirty="0">
                <a:solidFill>
                  <a:prstClr val="black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rtl="0"/>
            <a:r>
              <a:rPr lang="en-US" sz="8000" dirty="0">
                <a:solidFill>
                  <a:prstClr val="black"/>
                </a:solidFill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9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756214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3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2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18A70-4E2D-486D-96E4-E0F6AD75C702}" type="datetimeFigureOut">
              <a:rPr lang="en-US" smtClean="0">
                <a:solidFill>
                  <a:prstClr val="black"/>
                </a:solidFill>
              </a:rPr>
              <a:pPr/>
              <a:t>1/24/2021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96E02-E165-4315-A0D1-E3829E45D0D4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72688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4" y="982133"/>
            <a:ext cx="9296399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2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2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18A70-4E2D-486D-96E4-E0F6AD75C702}" type="datetimeFigureOut">
              <a:rPr lang="en-US" smtClean="0">
                <a:solidFill>
                  <a:prstClr val="black"/>
                </a:solidFill>
              </a:rPr>
              <a:pPr/>
              <a:t>1/24/2021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96E02-E165-4315-A0D1-E3829E45D0D4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l" rtl="0"/>
            <a:r>
              <a:rPr lang="en-US" sz="8000" dirty="0">
                <a:solidFill>
                  <a:prstClr val="black"/>
                </a:solidFill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rtl="0"/>
            <a:r>
              <a:rPr lang="en-US" sz="8000" dirty="0">
                <a:solidFill>
                  <a:prstClr val="black"/>
                </a:solidFill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9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6605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3"/>
            <a:ext cx="9609667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2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470400"/>
            <a:ext cx="9609671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18A70-4E2D-486D-96E4-E0F6AD75C702}" type="datetimeFigureOut">
              <a:rPr lang="en-US" smtClean="0">
                <a:solidFill>
                  <a:prstClr val="black"/>
                </a:solidFill>
              </a:rPr>
              <a:pPr/>
              <a:t>1/24/2021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96E02-E165-4315-A0D1-E3829E45D0D4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9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076749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18A70-4E2D-486D-96E4-E0F6AD75C702}" type="datetimeFigureOut">
              <a:rPr lang="en-US" smtClean="0">
                <a:solidFill>
                  <a:prstClr val="black"/>
                </a:solidFill>
              </a:rPr>
              <a:pPr/>
              <a:t>1/24/2021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96E02-E165-4315-A0D1-E3829E45D0D4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7"/>
            <a:ext cx="9407299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047816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8" y="982133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982133"/>
            <a:ext cx="7433025" cy="4893735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18A70-4E2D-486D-96E4-E0F6AD75C702}" type="datetimeFigureOut">
              <a:rPr lang="en-US" smtClean="0">
                <a:solidFill>
                  <a:prstClr val="black"/>
                </a:solidFill>
              </a:rPr>
              <a:pPr/>
              <a:t>1/24/2021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96E02-E165-4315-A0D1-E3829E45D0D4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1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14020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69090-01BD-421B-B3D8-FEB46F8109BF}" type="datetimeFigureOut">
              <a:rPr lang="fa-IR" smtClean="0"/>
              <a:t>11/06/1442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F01E0-538E-4BD7-96A9-B958D4285EF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6032200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69090-01BD-421B-B3D8-FEB46F8109BF}" type="datetimeFigureOut">
              <a:rPr lang="fa-IR" smtClean="0"/>
              <a:t>11/06/1442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F01E0-538E-4BD7-96A9-B958D4285EF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2161773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69090-01BD-421B-B3D8-FEB46F8109BF}" type="datetimeFigureOut">
              <a:rPr lang="fa-IR" smtClean="0"/>
              <a:t>11/06/1442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F01E0-538E-4BD7-96A9-B958D4285EF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701019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69090-01BD-421B-B3D8-FEB46F8109BF}" type="datetimeFigureOut">
              <a:rPr lang="fa-IR" smtClean="0"/>
              <a:t>11/06/1442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F01E0-538E-4BD7-96A9-B958D4285EF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684945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69090-01BD-421B-B3D8-FEB46F8109BF}" type="datetimeFigureOut">
              <a:rPr lang="fa-IR" smtClean="0"/>
              <a:t>11/06/1442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F01E0-538E-4BD7-96A9-B958D4285EF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386144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69090-01BD-421B-B3D8-FEB46F8109BF}" type="datetimeFigureOut">
              <a:rPr lang="fa-IR" smtClean="0"/>
              <a:t>11/06/1442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F01E0-538E-4BD7-96A9-B958D4285EF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854152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69090-01BD-421B-B3D8-FEB46F8109BF}" type="datetimeFigureOut">
              <a:rPr lang="fa-IR" smtClean="0"/>
              <a:t>11/06/1442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F01E0-538E-4BD7-96A9-B958D4285EF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889107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269090-01BD-421B-B3D8-FEB46F8109BF}" type="datetimeFigureOut">
              <a:rPr lang="fa-IR" smtClean="0"/>
              <a:t>11/06/1442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1F01E0-538E-4BD7-96A9-B958D4285EF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021000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1"/>
            <a:ext cx="12229963" cy="6856215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3" y="982133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2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rtl="0"/>
            <a:fld id="{16A18A70-4E2D-486D-96E4-E0F6AD75C702}" type="datetimeFigureOut">
              <a:rPr lang="en-US" smtClean="0">
                <a:solidFill>
                  <a:prstClr val="black"/>
                </a:solidFill>
              </a:rPr>
              <a:pPr rtl="0"/>
              <a:t>1/24/2021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2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rtl="0"/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2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rtl="0"/>
            <a:fld id="{89A96E02-E165-4315-A0D1-E3829E45D0D4}" type="slidenum">
              <a:rPr lang="en-US" smtClean="0">
                <a:solidFill>
                  <a:prstClr val="black"/>
                </a:solidFill>
              </a:rPr>
              <a:pPr rtl="0"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7114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189" rtl="1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85744" indent="-285744" algn="r" defTabSz="457189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32" indent="-285744" algn="r" defTabSz="457189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21" indent="-285744" algn="r" defTabSz="457189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12" indent="-171446" algn="r" defTabSz="457189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01" indent="-171446" algn="r" defTabSz="457189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537" indent="-228594" algn="r" defTabSz="457189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726" indent="-228594" algn="r" defTabSz="457189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8914" indent="-228594" algn="r" defTabSz="457189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103" indent="-228594" algn="r" defTabSz="457189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189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r" defTabSz="457189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r" defTabSz="457189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r" defTabSz="457189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r" defTabSz="457189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r" defTabSz="457189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r" defTabSz="457189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r" defTabSz="457189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r" defTabSz="457189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647824"/>
            <a:ext cx="10363200" cy="2946400"/>
          </a:xfrm>
        </p:spPr>
        <p:txBody>
          <a:bodyPr>
            <a:noAutofit/>
          </a:bodyPr>
          <a:lstStyle/>
          <a:p>
            <a:pPr rtl="1">
              <a:lnSpc>
                <a:spcPct val="150000"/>
              </a:lnSpc>
            </a:pPr>
            <a:r>
              <a:rPr lang="fa-IR" sz="4667" b="1" dirty="0">
                <a:latin typeface="A Ordibehesht shablon" panose="02000503000000020002" pitchFamily="2" charset="-78"/>
                <a:ea typeface="A Ordibehesht shablon" panose="02000503000000020002" pitchFamily="2" charset="-78"/>
                <a:cs typeface="B Homa" panose="00000400000000000000" pitchFamily="2" charset="-78"/>
              </a:rPr>
              <a:t>بررسی فرایند و محتوای</a:t>
            </a:r>
            <a:r>
              <a:rPr lang="en-US" sz="4667" b="1" dirty="0">
                <a:latin typeface="A Ordibehesht shablon" panose="02000503000000020002" pitchFamily="2" charset="-78"/>
                <a:ea typeface="A Ordibehesht shablon" panose="02000503000000020002" pitchFamily="2" charset="-78"/>
                <a:cs typeface="B Homa" panose="00000400000000000000" pitchFamily="2" charset="-78"/>
              </a:rPr>
              <a:t> </a:t>
            </a:r>
            <a:r>
              <a:rPr lang="fa-IR" sz="4667" b="1" dirty="0">
                <a:latin typeface="A Ordibehesht shablon" panose="02000503000000020002" pitchFamily="2" charset="-78"/>
                <a:ea typeface="A Ordibehesht shablon" panose="02000503000000020002" pitchFamily="2" charset="-78"/>
                <a:cs typeface="B Homa" panose="00000400000000000000" pitchFamily="2" charset="-78"/>
              </a:rPr>
              <a:t/>
            </a:r>
            <a:br>
              <a:rPr lang="fa-IR" sz="4667" b="1" dirty="0">
                <a:latin typeface="A Ordibehesht shablon" panose="02000503000000020002" pitchFamily="2" charset="-78"/>
                <a:ea typeface="A Ordibehesht shablon" panose="02000503000000020002" pitchFamily="2" charset="-78"/>
                <a:cs typeface="B Homa" panose="00000400000000000000" pitchFamily="2" charset="-78"/>
              </a:rPr>
            </a:br>
            <a:r>
              <a:rPr lang="fa-IR" sz="4667" b="1" dirty="0">
                <a:latin typeface="A Ordibehesht shablon" panose="02000503000000020002" pitchFamily="2" charset="-78"/>
                <a:ea typeface="A Ordibehesht shablon" panose="02000503000000020002" pitchFamily="2" charset="-78"/>
                <a:cs typeface="B Homa" panose="00000400000000000000" pitchFamily="2" charset="-78"/>
              </a:rPr>
              <a:t>طرح ا</a:t>
            </a:r>
            <a:r>
              <a:rPr lang="fa-IR" sz="4667" b="1" dirty="0">
                <a:cs typeface="B Homa" panose="00000400000000000000" pitchFamily="2" charset="-78"/>
              </a:rPr>
              <a:t>ستراتژی توسعه شهر</a:t>
            </a:r>
            <a:r>
              <a:rPr lang="en-US" sz="5333" b="1" dirty="0">
                <a:latin typeface="A Ordibehesht shablon" panose="02000503000000020002" pitchFamily="2" charset="-78"/>
                <a:ea typeface="A Ordibehesht shablon" panose="02000503000000020002" pitchFamily="2" charset="-78"/>
                <a:cs typeface="B Araz" panose="00000400000000000000" pitchFamily="2" charset="-78"/>
              </a:rPr>
              <a:t>(</a:t>
            </a:r>
            <a:r>
              <a:rPr lang="en-US" sz="4800" dirty="0">
                <a:latin typeface="Aharoni" panose="02010803020104030203" pitchFamily="2" charset="-79"/>
                <a:ea typeface="A Ordibehesht shablon" panose="02000503000000020002" pitchFamily="2" charset="-78"/>
                <a:cs typeface="B Araz" panose="00000400000000000000" pitchFamily="2" charset="-78"/>
              </a:rPr>
              <a:t>CDS</a:t>
            </a:r>
            <a:r>
              <a:rPr lang="en-US" sz="5333" b="1" dirty="0">
                <a:latin typeface="A Ordibehesht shablon" panose="02000503000000020002" pitchFamily="2" charset="-78"/>
                <a:ea typeface="A Ordibehesht shablon" panose="02000503000000020002" pitchFamily="2" charset="-78"/>
                <a:cs typeface="B Araz" panose="00000400000000000000" pitchFamily="2" charset="-78"/>
              </a:rPr>
              <a:t>)</a:t>
            </a:r>
            <a:endParaRPr lang="en-US" sz="5333" b="1" dirty="0">
              <a:latin typeface="Aharoni" panose="02010803020104030203" pitchFamily="2" charset="-79"/>
              <a:ea typeface="A Ordibehesht shablon" panose="02000503000000020002" pitchFamily="2" charset="-78"/>
              <a:cs typeface="B Araz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671582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35000" y="381000"/>
            <a:ext cx="10160000" cy="1025525"/>
          </a:xfrm>
        </p:spPr>
        <p:txBody>
          <a:bodyPr>
            <a:normAutofit/>
          </a:bodyPr>
          <a:lstStyle/>
          <a:p>
            <a:pPr rtl="1"/>
            <a:r>
              <a:rPr lang="fa-IR" sz="4267" b="1" dirty="0">
                <a:cs typeface="B Homa" panose="00000400000000000000" pitchFamily="2" charset="-78"/>
              </a:rPr>
              <a:t>تجارب موفق جهانی </a:t>
            </a:r>
            <a:r>
              <a:rPr lang="en-US" sz="4267" b="1" dirty="0">
                <a:cs typeface="B Homa" panose="00000400000000000000" pitchFamily="2" charset="-78"/>
              </a:rPr>
              <a:t>CDS</a:t>
            </a:r>
            <a:r>
              <a:rPr lang="fa-IR" sz="4800" b="1" dirty="0">
                <a:cs typeface="B Homa" panose="00000400000000000000" pitchFamily="2" charset="-78"/>
              </a:rPr>
              <a:t> </a:t>
            </a:r>
            <a:endParaRPr lang="en-US" sz="4800" dirty="0">
              <a:cs typeface="B Homa" panose="00000400000000000000" pitchFamily="2" charset="-78"/>
            </a:endParaRPr>
          </a:p>
        </p:txBody>
      </p:sp>
      <p:graphicFrame>
        <p:nvGraphicFramePr>
          <p:cNvPr id="27" name="Group 148"/>
          <p:cNvGraphicFramePr>
            <a:graphicFrameLocks noGrp="1"/>
          </p:cNvGraphicFramePr>
          <p:nvPr>
            <p:extLst/>
          </p:nvPr>
        </p:nvGraphicFramePr>
        <p:xfrm>
          <a:off x="1117600" y="1406526"/>
          <a:ext cx="10261600" cy="4785996"/>
        </p:xfrm>
        <a:graphic>
          <a:graphicData uri="http://schemas.openxmlformats.org/drawingml/2006/table">
            <a:tbl>
              <a:tblPr rtl="1">
                <a:tableStyleId>{284E427A-3D55-4303-BF80-6455036E1DE7}</a:tableStyleId>
              </a:tblPr>
              <a:tblGrid>
                <a:gridCol w="1236225"/>
                <a:gridCol w="1669369"/>
                <a:gridCol w="1645203"/>
                <a:gridCol w="1873857"/>
                <a:gridCol w="2320013"/>
                <a:gridCol w="1516932"/>
              </a:tblGrid>
              <a:tr h="408284">
                <a:tc>
                  <a:txBody>
                    <a:bodyPr/>
                    <a:lstStyle/>
                    <a:p>
                      <a:pPr marL="273050" marR="0" lvl="0" indent="-27305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Tx/>
                        <a:buNone/>
                        <a:tabLst/>
                      </a:pPr>
                      <a:r>
                        <a:rPr kumimoji="0" lang="fa-IR" sz="1900" b="1" u="none" strike="noStrike" cap="none" normalizeH="0" baseline="0" dirty="0" smtClean="0">
                          <a:ln>
                            <a:noFill/>
                          </a:ln>
                          <a:effectLst/>
                          <a:cs typeface="B Homa" panose="00000400000000000000" pitchFamily="2" charset="-78"/>
                        </a:rPr>
                        <a:t>نام شهر </a:t>
                      </a:r>
                      <a:endParaRPr kumimoji="0" lang="fa-IR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onstantia" pitchFamily="18" charset="0"/>
                        <a:cs typeface="B Homa" panose="00000400000000000000" pitchFamily="2" charset="-78"/>
                      </a:endParaRPr>
                    </a:p>
                  </a:txBody>
                  <a:tcPr marL="121920" marR="121920" marT="60960" marB="60960" anchor="ctr" horzOverflow="overflow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Tx/>
                        <a:buNone/>
                        <a:tabLst/>
                      </a:pPr>
                      <a:r>
                        <a:rPr kumimoji="0" lang="fa-IR" sz="1900" b="1" u="none" strike="noStrike" cap="none" normalizeH="0" baseline="0" dirty="0" smtClean="0">
                          <a:ln>
                            <a:noFill/>
                          </a:ln>
                          <a:effectLst/>
                          <a:cs typeface="B Homa" panose="00000400000000000000" pitchFamily="2" charset="-78"/>
                        </a:rPr>
                        <a:t>مشکل اصلی </a:t>
                      </a:r>
                      <a:endParaRPr kumimoji="0" lang="fa-IR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onstantia" pitchFamily="18" charset="0"/>
                        <a:cs typeface="B Homa" panose="00000400000000000000" pitchFamily="2" charset="-78"/>
                      </a:endParaRPr>
                    </a:p>
                  </a:txBody>
                  <a:tcPr marL="121920" marR="121920" marT="60960" marB="60960" anchor="ctr" horzOverflow="overflow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Tx/>
                        <a:buNone/>
                        <a:tabLst/>
                      </a:pPr>
                      <a:r>
                        <a:rPr kumimoji="0" lang="fa-IR" sz="1900" b="1" u="none" strike="noStrike" cap="none" normalizeH="0" baseline="0" dirty="0" smtClean="0">
                          <a:ln>
                            <a:noFill/>
                          </a:ln>
                          <a:effectLst/>
                          <a:cs typeface="B Homa" panose="00000400000000000000" pitchFamily="2" charset="-78"/>
                        </a:rPr>
                        <a:t>عاملین</a:t>
                      </a:r>
                      <a:endParaRPr kumimoji="0" lang="fa-IR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onstantia" pitchFamily="18" charset="0"/>
                        <a:cs typeface="B Homa" panose="00000400000000000000" pitchFamily="2" charset="-78"/>
                      </a:endParaRPr>
                    </a:p>
                  </a:txBody>
                  <a:tcPr marL="121920" marR="121920" marT="60960" marB="60960" anchor="ctr" horzOverflow="overflow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Tx/>
                        <a:buNone/>
                        <a:tabLst/>
                      </a:pPr>
                      <a:r>
                        <a:rPr kumimoji="0" lang="fa-IR" sz="1900" b="1" u="none" strike="noStrike" cap="none" normalizeH="0" baseline="0" dirty="0" smtClean="0">
                          <a:ln>
                            <a:noFill/>
                          </a:ln>
                          <a:effectLst/>
                          <a:cs typeface="B Homa" panose="00000400000000000000" pitchFamily="2" charset="-78"/>
                        </a:rPr>
                        <a:t>فرایند</a:t>
                      </a:r>
                      <a:endParaRPr kumimoji="0" lang="fa-IR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onstantia" pitchFamily="18" charset="0"/>
                        <a:cs typeface="B Homa" panose="00000400000000000000" pitchFamily="2" charset="-78"/>
                      </a:endParaRPr>
                    </a:p>
                  </a:txBody>
                  <a:tcPr marL="121920" marR="121920" marT="60960" marB="60960" anchor="ctr" horzOverflow="overflow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Tx/>
                        <a:buNone/>
                        <a:tabLst/>
                      </a:pPr>
                      <a:r>
                        <a:rPr kumimoji="0" lang="fa-IR" sz="1900" b="1" u="none" strike="noStrike" cap="none" normalizeH="0" baseline="0" dirty="0" smtClean="0">
                          <a:ln>
                            <a:noFill/>
                          </a:ln>
                          <a:effectLst/>
                          <a:cs typeface="B Homa" panose="00000400000000000000" pitchFamily="2" charset="-78"/>
                        </a:rPr>
                        <a:t>محصول </a:t>
                      </a:r>
                      <a:endParaRPr kumimoji="0" lang="fa-IR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  <a:cs typeface="B Homa" panose="00000400000000000000" pitchFamily="2" charset="-78"/>
                      </a:endParaRPr>
                    </a:p>
                  </a:txBody>
                  <a:tcPr marL="121920" marR="121920" marT="60960" marB="60960" anchor="ctr" horzOverflow="overflow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Tx/>
                        <a:buNone/>
                        <a:tabLst/>
                      </a:pPr>
                      <a:r>
                        <a:rPr kumimoji="0" lang="fa-IR" sz="1900" b="1" u="none" strike="noStrike" cap="none" normalizeH="0" baseline="0" dirty="0" smtClean="0">
                          <a:ln>
                            <a:noFill/>
                          </a:ln>
                          <a:effectLst/>
                          <a:cs typeface="B Homa" panose="00000400000000000000" pitchFamily="2" charset="-78"/>
                        </a:rPr>
                        <a:t>کلید موفقیت</a:t>
                      </a:r>
                      <a:endParaRPr kumimoji="0" lang="fa-IR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onstantia" pitchFamily="18" charset="0"/>
                        <a:cs typeface="B Homa" panose="00000400000000000000" pitchFamily="2" charset="-78"/>
                      </a:endParaRPr>
                    </a:p>
                  </a:txBody>
                  <a:tcPr marL="121920" marR="121920" marT="60960" marB="60960" anchor="ctr" horzOverflow="overflow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4377712">
                <a:tc>
                  <a:txBody>
                    <a:bodyPr/>
                    <a:lstStyle/>
                    <a:p>
                      <a:pPr marL="273050" marR="0" lvl="0" indent="-27305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Tx/>
                        <a:buNone/>
                        <a:tabLst/>
                      </a:pPr>
                      <a:r>
                        <a:rPr kumimoji="0" lang="fa-IR" sz="2400" b="1" u="none" strike="noStrike" cap="none" normalizeH="0" baseline="0" dirty="0" smtClean="0">
                          <a:ln>
                            <a:noFill/>
                          </a:ln>
                          <a:effectLst/>
                          <a:cs typeface="B Homa" panose="00000400000000000000" pitchFamily="2" charset="-78"/>
                        </a:rPr>
                        <a:t>تورنتو </a:t>
                      </a:r>
                    </a:p>
                    <a:p>
                      <a:pPr marL="273050" marR="0" lvl="0" indent="-27305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Tx/>
                        <a:buNone/>
                        <a:tabLst/>
                      </a:pPr>
                      <a:r>
                        <a:rPr kumimoji="0" lang="fa-IR" sz="2400" b="1" u="none" strike="noStrike" cap="none" normalizeH="0" baseline="0" dirty="0" smtClean="0">
                          <a:ln>
                            <a:noFill/>
                          </a:ln>
                          <a:effectLst/>
                          <a:cs typeface="B Homa" panose="00000400000000000000" pitchFamily="2" charset="-78"/>
                        </a:rPr>
                        <a:t>کانادا</a:t>
                      </a:r>
                      <a:endParaRPr kumimoji="0" lang="fa-IR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  <a:cs typeface="B Homa" panose="00000400000000000000" pitchFamily="2" charset="-78"/>
                      </a:endParaRPr>
                    </a:p>
                  </a:txBody>
                  <a:tcPr marL="121920" marR="121920" marT="60960" marB="60960" anchor="ctr" horzOverflow="overflow"/>
                </a:tc>
                <a:tc>
                  <a:txBody>
                    <a:bodyPr/>
                    <a:lstStyle/>
                    <a:p>
                      <a:pPr marL="115888" marR="0" lvl="0" indent="-115888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Symbol" pitchFamily="18" charset="2"/>
                        <a:buChar char=""/>
                        <a:tabLst>
                          <a:tab pos="109538" algn="l"/>
                          <a:tab pos="115888" algn="l"/>
                          <a:tab pos="261938" algn="l"/>
                        </a:tabLst>
                      </a:pPr>
                      <a:r>
                        <a:rPr kumimoji="0" lang="fa-IR" sz="1600" u="none" strike="noStrike" cap="none" normalizeH="0" baseline="0" dirty="0" smtClean="0">
                          <a:ln>
                            <a:noFill/>
                          </a:ln>
                          <a:effectLst/>
                          <a:cs typeface="B Homa" panose="00000400000000000000" pitchFamily="2" charset="-78"/>
                        </a:rPr>
                        <a:t>نیاز به  بروز کردن طرحهای پیشین</a:t>
                      </a:r>
                      <a:endParaRPr kumimoji="0" lang="en-US" sz="1600" u="none" strike="noStrike" cap="none" normalizeH="0" baseline="0" dirty="0" smtClean="0">
                        <a:ln>
                          <a:noFill/>
                        </a:ln>
                        <a:effectLst/>
                        <a:cs typeface="B Homa" panose="00000400000000000000" pitchFamily="2" charset="-78"/>
                      </a:endParaRPr>
                    </a:p>
                    <a:p>
                      <a:pPr marL="115888" marR="0" lvl="0" indent="-115888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Symbol" pitchFamily="18" charset="2"/>
                        <a:buChar char=""/>
                        <a:tabLst>
                          <a:tab pos="109538" algn="l"/>
                          <a:tab pos="115888" algn="l"/>
                          <a:tab pos="261938" algn="l"/>
                        </a:tabLst>
                      </a:pPr>
                      <a:r>
                        <a:rPr kumimoji="0" lang="fa-IR" sz="1600" u="none" strike="noStrike" cap="none" normalizeH="0" baseline="0" dirty="0" smtClean="0">
                          <a:ln>
                            <a:noFill/>
                          </a:ln>
                          <a:effectLst/>
                          <a:cs typeface="B Homa" panose="00000400000000000000" pitchFamily="2" charset="-78"/>
                        </a:rPr>
                        <a:t>نگرانی راجع به محیط زیست و فرایند شتابان و بیش ازحد توسعه</a:t>
                      </a:r>
                      <a:endParaRPr kumimoji="0" lang="fa-I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  <a:cs typeface="B Homa" panose="00000400000000000000" pitchFamily="2" charset="-78"/>
                      </a:endParaRPr>
                    </a:p>
                  </a:txBody>
                  <a:tcPr marL="121920" marR="121920" marT="60960" marB="60960" anchor="ctr" horzOverflow="overflow"/>
                </a:tc>
                <a:tc>
                  <a:txBody>
                    <a:bodyPr/>
                    <a:lstStyle/>
                    <a:p>
                      <a:pPr marL="115888" marR="0" lvl="0" indent="-115888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Symbol" pitchFamily="18" charset="2"/>
                        <a:buChar char=""/>
                        <a:tabLst>
                          <a:tab pos="241300" algn="l"/>
                        </a:tabLst>
                      </a:pPr>
                      <a:r>
                        <a:rPr kumimoji="0" lang="fa-IR" sz="1600" u="none" strike="noStrike" cap="none" normalizeH="0" baseline="0" dirty="0" smtClean="0">
                          <a:ln>
                            <a:noFill/>
                          </a:ln>
                          <a:effectLst/>
                          <a:cs typeface="B Homa" panose="00000400000000000000" pitchFamily="2" charset="-78"/>
                        </a:rPr>
                        <a:t>دولت محلی، ذینفعان شامل بخش خصوصی، بازرگانان، گروههای مختلف جامعه و گروهای هنری، ساکنین و ...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B Homa" panose="00000400000000000000" pitchFamily="2" charset="-78"/>
                      </a:endParaRPr>
                    </a:p>
                  </a:txBody>
                  <a:tcPr marL="121920" marR="121920" marT="60960" marB="60960" anchor="ctr" horzOverflow="overflow"/>
                </a:tc>
                <a:tc>
                  <a:txBody>
                    <a:bodyPr/>
                    <a:lstStyle/>
                    <a:p>
                      <a:pPr marL="115888" marR="0" lvl="0" indent="-115888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Symbol" pitchFamily="18" charset="2"/>
                        <a:buChar char=""/>
                        <a:tabLst>
                          <a:tab pos="0" algn="l"/>
                          <a:tab pos="109538" algn="l"/>
                          <a:tab pos="2247900" algn="l"/>
                        </a:tabLst>
                      </a:pPr>
                      <a:r>
                        <a:rPr kumimoji="0" lang="fa-IR" sz="1600" u="none" strike="noStrike" cap="none" normalizeH="0" baseline="0" dirty="0" smtClean="0">
                          <a:ln>
                            <a:noFill/>
                          </a:ln>
                          <a:effectLst/>
                          <a:cs typeface="B Homa" panose="00000400000000000000" pitchFamily="2" charset="-78"/>
                        </a:rPr>
                        <a:t>چشم انداز سازی، تدوین راهبردها از طریق بحث های جمعی، توسعه راهبردهای اجرایی برای تصویب درشورای شهر</a:t>
                      </a:r>
                    </a:p>
                    <a:p>
                      <a:pPr marL="115888" marR="0" lvl="0" indent="-115888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Symbol" pitchFamily="18" charset="2"/>
                        <a:buChar char=""/>
                        <a:tabLst>
                          <a:tab pos="0" algn="l"/>
                          <a:tab pos="109538" algn="l"/>
                          <a:tab pos="2247900" algn="l"/>
                        </a:tabLst>
                      </a:pPr>
                      <a:r>
                        <a:rPr kumimoji="0" lang="fa-IR" sz="1600" u="none" strike="noStrike" cap="none" normalizeH="0" baseline="0" dirty="0" smtClean="0">
                          <a:ln>
                            <a:noFill/>
                          </a:ln>
                          <a:effectLst/>
                          <a:cs typeface="B Homa" panose="00000400000000000000" pitchFamily="2" charset="-78"/>
                        </a:rPr>
                        <a:t>تدوین سیاست های مورد نیاز برای بازنگری 5 ساله طرح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B Homa" panose="00000400000000000000" pitchFamily="2" charset="-78"/>
                      </a:endParaRPr>
                    </a:p>
                  </a:txBody>
                  <a:tcPr marL="121920" marR="121920" marT="60960" marB="60960" anchor="ctr" horzOverflow="overflow"/>
                </a:tc>
                <a:tc>
                  <a:txBody>
                    <a:bodyPr/>
                    <a:lstStyle/>
                    <a:p>
                      <a:pPr marL="115888" marR="0" lvl="0" indent="-115888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Symbol" pitchFamily="18" charset="2"/>
                        <a:buChar char=""/>
                        <a:tabLst>
                          <a:tab pos="198438" algn="l"/>
                        </a:tabLst>
                      </a:pPr>
                      <a:r>
                        <a:rPr kumimoji="0" lang="fa-IR" sz="1600" u="none" strike="noStrike" cap="none" normalizeH="0" baseline="0" dirty="0" smtClean="0">
                          <a:ln>
                            <a:noFill/>
                          </a:ln>
                          <a:effectLst/>
                          <a:cs typeface="B Homa" panose="00000400000000000000" pitchFamily="2" charset="-78"/>
                        </a:rPr>
                        <a:t>سیاست ها و  خط مشی های محکم محیط زیستی که توسط شورای شهر تصویب شد و به همه گروههای ذینفع ابلاغ گردید.</a:t>
                      </a:r>
                      <a:endParaRPr kumimoji="0" lang="en-US" sz="1600" u="none" strike="noStrike" cap="none" normalizeH="0" baseline="0" dirty="0" smtClean="0">
                        <a:ln>
                          <a:noFill/>
                        </a:ln>
                        <a:effectLst/>
                        <a:cs typeface="B Homa" panose="00000400000000000000" pitchFamily="2" charset="-78"/>
                      </a:endParaRPr>
                    </a:p>
                    <a:p>
                      <a:pPr marL="115888" marR="0" lvl="0" indent="-115888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Symbol" pitchFamily="18" charset="2"/>
                        <a:buChar char=""/>
                        <a:tabLst>
                          <a:tab pos="198438" algn="l"/>
                        </a:tabLst>
                      </a:pPr>
                      <a:r>
                        <a:rPr kumimoji="0" lang="fa-IR" sz="1600" u="none" strike="noStrike" cap="none" normalizeH="0" baseline="0" dirty="0" smtClean="0">
                          <a:ln>
                            <a:noFill/>
                          </a:ln>
                          <a:effectLst/>
                          <a:cs typeface="B Homa" panose="00000400000000000000" pitchFamily="2" charset="-78"/>
                        </a:rPr>
                        <a:t>سیاست ها ی انعطاف پذیر در مرکز شهر که منجر به ایجاد صنایع با تکنولوژی برتر و آلودگی کم در مناطق مرکزی و آلوده شهر گردید.</a:t>
                      </a:r>
                      <a:endParaRPr kumimoji="0" lang="en-US" sz="1600" u="none" strike="noStrike" cap="none" normalizeH="0" baseline="0" dirty="0" smtClean="0">
                        <a:ln>
                          <a:noFill/>
                        </a:ln>
                        <a:effectLst/>
                        <a:cs typeface="B Homa" panose="00000400000000000000" pitchFamily="2" charset="-78"/>
                      </a:endParaRPr>
                    </a:p>
                    <a:p>
                      <a:pPr marL="115888" marR="0" lvl="0" indent="-115888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Arial" pitchFamily="34" charset="0"/>
                        <a:buChar char="•"/>
                        <a:tabLst>
                          <a:tab pos="198438" algn="l"/>
                        </a:tabLst>
                      </a:pPr>
                      <a:r>
                        <a:rPr kumimoji="0" lang="fa-IR" sz="1600" u="none" strike="noStrike" cap="none" normalizeH="0" baseline="0" dirty="0" smtClean="0">
                          <a:ln>
                            <a:noFill/>
                          </a:ln>
                          <a:effectLst/>
                          <a:cs typeface="B Homa" panose="00000400000000000000" pitchFamily="2" charset="-78"/>
                        </a:rPr>
                        <a:t>فضای باز بیشتری در مرکز شهر ایجاد شد، تورنتو به عنوان یکی از ده شهر برتر دنیا برای زندگی و کار انتخاب شد.</a:t>
                      </a:r>
                      <a:endParaRPr kumimoji="0" lang="fa-I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  <a:cs typeface="B Homa" panose="00000400000000000000" pitchFamily="2" charset="-78"/>
                      </a:endParaRPr>
                    </a:p>
                  </a:txBody>
                  <a:tcPr marL="121920" marR="121920" marT="60960" marB="60960" anchor="ctr" horzOverflow="overflow"/>
                </a:tc>
                <a:tc>
                  <a:txBody>
                    <a:bodyPr/>
                    <a:lstStyle/>
                    <a:p>
                      <a:pPr marL="115888" marR="0" lvl="0" indent="-115888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Symbol" pitchFamily="18" charset="2"/>
                        <a:buChar char=""/>
                        <a:tabLst>
                          <a:tab pos="136525" algn="l"/>
                          <a:tab pos="2247900" algn="l"/>
                        </a:tabLst>
                      </a:pPr>
                      <a:r>
                        <a:rPr kumimoji="0" lang="fa-IR" sz="1600" u="none" strike="noStrike" cap="none" normalizeH="0" baseline="0" dirty="0" smtClean="0">
                          <a:ln>
                            <a:noFill/>
                          </a:ln>
                          <a:effectLst/>
                          <a:cs typeface="B Homa" panose="00000400000000000000" pitchFamily="2" charset="-78"/>
                        </a:rPr>
                        <a:t> دخالت همه اقشار مردم در چشم اندازسازی</a:t>
                      </a:r>
                    </a:p>
                    <a:p>
                      <a:pPr marL="115888" marR="0" lvl="0" indent="-115888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Symbol" pitchFamily="18" charset="2"/>
                        <a:buChar char=""/>
                        <a:tabLst>
                          <a:tab pos="136525" algn="l"/>
                          <a:tab pos="2247900" algn="l"/>
                        </a:tabLst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cs typeface="B Homa" panose="00000400000000000000" pitchFamily="2" charset="-78"/>
                        </a:rPr>
                        <a:t> </a:t>
                      </a:r>
                      <a:r>
                        <a:rPr kumimoji="0" lang="fa-IR" sz="1600" u="none" strike="noStrike" cap="none" normalizeH="0" baseline="0" dirty="0" smtClean="0">
                          <a:ln>
                            <a:noFill/>
                          </a:ln>
                          <a:effectLst/>
                          <a:cs typeface="B Homa" panose="00000400000000000000" pitchFamily="2" charset="-78"/>
                        </a:rPr>
                        <a:t>اجرای پروژه های زود بازده و قابل رویت و شاخص در شهر در کوتاه مدت.</a:t>
                      </a:r>
                    </a:p>
                    <a:p>
                      <a:pPr marL="115888" marR="0" lvl="0" indent="-115888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Symbol" pitchFamily="18" charset="2"/>
                        <a:buChar char=""/>
                        <a:tabLst>
                          <a:tab pos="136525" algn="l"/>
                          <a:tab pos="2247900" algn="l"/>
                        </a:tabLst>
                      </a:pPr>
                      <a:r>
                        <a:rPr kumimoji="0" lang="fa-IR" sz="1600" u="none" strike="noStrike" cap="none" normalizeH="0" baseline="0" dirty="0" smtClean="0">
                          <a:ln>
                            <a:noFill/>
                          </a:ln>
                          <a:effectLst/>
                          <a:cs typeface="B Homa" panose="00000400000000000000" pitchFamily="2" charset="-78"/>
                        </a:rPr>
                        <a:t>رهبری قوی</a:t>
                      </a:r>
                      <a:endParaRPr kumimoji="0" lang="fa-I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  <a:cs typeface="B Homa" panose="00000400000000000000" pitchFamily="2" charset="-78"/>
                      </a:endParaRPr>
                    </a:p>
                  </a:txBody>
                  <a:tcPr marL="121920" marR="121920" marT="60960" marB="60960" anchor="ctr" horzOverflow="overflow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7382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914400" y="482600"/>
            <a:ext cx="10160000" cy="1025525"/>
          </a:xfrm>
        </p:spPr>
        <p:txBody>
          <a:bodyPr>
            <a:noAutofit/>
          </a:bodyPr>
          <a:lstStyle/>
          <a:p>
            <a:pPr rtl="1"/>
            <a:r>
              <a:rPr lang="fa-IR" sz="4267" b="1" dirty="0">
                <a:cs typeface="B Homa" panose="00000400000000000000" pitchFamily="2" charset="-78"/>
              </a:rPr>
              <a:t>تفاوت </a:t>
            </a:r>
            <a:r>
              <a:rPr lang="fa-IR" sz="4267" b="1" dirty="0">
                <a:cs typeface="B Homa" panose="00000400000000000000" pitchFamily="2" charset="-78"/>
              </a:rPr>
              <a:t>بين برنامه </a:t>
            </a:r>
            <a:r>
              <a:rPr lang="en-US" sz="4267" b="1" dirty="0">
                <a:cs typeface="B Homa" panose="00000400000000000000" pitchFamily="2" charset="-78"/>
              </a:rPr>
              <a:t>CDS</a:t>
            </a:r>
            <a:r>
              <a:rPr lang="fa-IR" sz="4267" b="1" dirty="0">
                <a:cs typeface="B Homa" panose="00000400000000000000" pitchFamily="2" charset="-78"/>
              </a:rPr>
              <a:t> </a:t>
            </a:r>
            <a:r>
              <a:rPr lang="fa-IR" sz="4267" b="1" dirty="0">
                <a:cs typeface="B Homa" panose="00000400000000000000" pitchFamily="2" charset="-78"/>
              </a:rPr>
              <a:t>با </a:t>
            </a:r>
            <a:r>
              <a:rPr lang="fa-IR" sz="4267" b="1" dirty="0">
                <a:cs typeface="B Homa" panose="00000400000000000000" pitchFamily="2" charset="-78"/>
              </a:rPr>
              <a:t>طرح </a:t>
            </a:r>
            <a:r>
              <a:rPr lang="fa-IR" sz="4267" b="1" dirty="0">
                <a:cs typeface="B Homa" panose="00000400000000000000" pitchFamily="2" charset="-78"/>
              </a:rPr>
              <a:t>جامع وتفصیلی </a:t>
            </a:r>
            <a:endParaRPr lang="en-US" sz="4267" dirty="0">
              <a:cs typeface="B Homa" panose="00000400000000000000" pitchFamily="2" charset="-78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06400" y="5664201"/>
            <a:ext cx="10464800" cy="2087564"/>
          </a:xfrm>
        </p:spPr>
        <p:txBody>
          <a:bodyPr>
            <a:normAutofit/>
          </a:bodyPr>
          <a:lstStyle/>
          <a:p>
            <a:pPr algn="just" rtl="1">
              <a:buFont typeface="Wingdings" panose="05000000000000000000" pitchFamily="2" charset="2"/>
              <a:buChar char="ü"/>
            </a:pPr>
            <a:r>
              <a:rPr lang="ar-SA" dirty="0" smtClean="0">
                <a:solidFill>
                  <a:schemeClr val="accent2">
                    <a:lumMod val="75000"/>
                  </a:schemeClr>
                </a:solidFill>
                <a:cs typeface="B Homa" panose="00000400000000000000" pitchFamily="2" charset="-78"/>
              </a:rPr>
              <a:t>اين </a:t>
            </a:r>
            <a:r>
              <a:rPr lang="ar-SA" dirty="0">
                <a:solidFill>
                  <a:schemeClr val="accent2">
                    <a:lumMod val="75000"/>
                  </a:schemeClr>
                </a:solidFill>
                <a:cs typeface="B Homa" panose="00000400000000000000" pitchFamily="2" charset="-78"/>
              </a:rPr>
              <a:t> دو برنامه لزوماً در مقابل هم قرار ندارند بلكه مي توانند در دنباله هم </a:t>
            </a:r>
            <a:r>
              <a:rPr lang="fa-IR" dirty="0">
                <a:solidFill>
                  <a:schemeClr val="accent2">
                    <a:lumMod val="75000"/>
                  </a:schemeClr>
                </a:solidFill>
                <a:cs typeface="B Homa" panose="00000400000000000000" pitchFamily="2" charset="-78"/>
              </a:rPr>
              <a:t>و مكمل هم</a:t>
            </a:r>
            <a:r>
              <a:rPr lang="ar-SA" dirty="0">
                <a:solidFill>
                  <a:schemeClr val="accent2">
                    <a:lumMod val="75000"/>
                  </a:schemeClr>
                </a:solidFill>
                <a:cs typeface="B Homa" panose="00000400000000000000" pitchFamily="2" charset="-78"/>
              </a:rPr>
              <a:t> باشند.</a:t>
            </a:r>
            <a:endParaRPr lang="en-US" dirty="0">
              <a:solidFill>
                <a:schemeClr val="accent2">
                  <a:lumMod val="75000"/>
                </a:schemeClr>
              </a:solidFill>
              <a:cs typeface="B Homa" panose="00000400000000000000" pitchFamily="2" charset="-78"/>
            </a:endParaRPr>
          </a:p>
          <a:p>
            <a:pPr marL="0" indent="0" algn="just">
              <a:buNone/>
            </a:pPr>
            <a:endParaRPr lang="en-US" sz="2667" dirty="0">
              <a:solidFill>
                <a:srgbClr val="C00000"/>
              </a:solidFill>
              <a:cs typeface="B Homa" panose="00000400000000000000" pitchFamily="2" charset="-78"/>
            </a:endParaRPr>
          </a:p>
        </p:txBody>
      </p:sp>
      <p:graphicFrame>
        <p:nvGraphicFramePr>
          <p:cNvPr id="22" name="Content Placeholder 3"/>
          <p:cNvGraphicFramePr>
            <a:graphicFrameLocks/>
          </p:cNvGraphicFramePr>
          <p:nvPr>
            <p:extLst/>
          </p:nvPr>
        </p:nvGraphicFramePr>
        <p:xfrm>
          <a:off x="1524000" y="1508126"/>
          <a:ext cx="8788400" cy="4018313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2929467">
                  <a:extLst>
                    <a:ext uri="{9D8B030D-6E8A-4147-A177-3AD203B41FA5}">
                      <a16:colId xmlns:a16="http://schemas.microsoft.com/office/drawing/2014/main" xmlns="" val="597172897"/>
                    </a:ext>
                  </a:extLst>
                </a:gridCol>
                <a:gridCol w="2929467">
                  <a:extLst>
                    <a:ext uri="{9D8B030D-6E8A-4147-A177-3AD203B41FA5}">
                      <a16:colId xmlns:a16="http://schemas.microsoft.com/office/drawing/2014/main" xmlns="" val="2059860482"/>
                    </a:ext>
                  </a:extLst>
                </a:gridCol>
                <a:gridCol w="2929467">
                  <a:extLst>
                    <a:ext uri="{9D8B030D-6E8A-4147-A177-3AD203B41FA5}">
                      <a16:colId xmlns:a16="http://schemas.microsoft.com/office/drawing/2014/main" xmlns="" val="2163464795"/>
                    </a:ext>
                  </a:extLst>
                </a:gridCol>
              </a:tblGrid>
              <a:tr h="447040">
                <a:tc>
                  <a:txBody>
                    <a:bodyPr/>
                    <a:lstStyle/>
                    <a:p>
                      <a:pPr algn="ctr" rtl="1"/>
                      <a:r>
                        <a:rPr lang="en-US" sz="2100" b="1" dirty="0" smtClean="0">
                          <a:cs typeface="B Homa" panose="00000400000000000000" pitchFamily="2" charset="-78"/>
                        </a:rPr>
                        <a:t>CDS</a:t>
                      </a:r>
                      <a:endParaRPr lang="en-US" sz="2100" b="1" dirty="0">
                        <a:cs typeface="B Homa" panose="00000400000000000000" pitchFamily="2" charset="-78"/>
                      </a:endParaRPr>
                    </a:p>
                  </a:txBody>
                  <a:tcPr marL="121920" marR="121920" marT="60960" marB="6096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2100" b="1" dirty="0" smtClean="0">
                          <a:cs typeface="B Homa" panose="00000400000000000000" pitchFamily="2" charset="-78"/>
                        </a:rPr>
                        <a:t>طرح جامع و تفصیلی</a:t>
                      </a:r>
                      <a:endParaRPr lang="en-US" sz="2100" b="1" dirty="0">
                        <a:cs typeface="B Homa" panose="00000400000000000000" pitchFamily="2" charset="-78"/>
                      </a:endParaRPr>
                    </a:p>
                  </a:txBody>
                  <a:tcPr marL="121920" marR="121920" marT="60960" marB="6096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2100" b="1" dirty="0" smtClean="0">
                          <a:cs typeface="B Homa" panose="00000400000000000000" pitchFamily="2" charset="-78"/>
                        </a:rPr>
                        <a:t>معیار</a:t>
                      </a:r>
                      <a:endParaRPr lang="en-US" sz="2100" b="1" dirty="0">
                        <a:cs typeface="B Homa" panose="00000400000000000000" pitchFamily="2" charset="-78"/>
                      </a:endParaRPr>
                    </a:p>
                  </a:txBody>
                  <a:tcPr marL="121920" marR="121920" marT="60960" marB="6096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79890802"/>
                  </a:ext>
                </a:extLst>
              </a:tr>
              <a:tr h="690880">
                <a:tc>
                  <a:txBody>
                    <a:bodyPr/>
                    <a:lstStyle/>
                    <a:p>
                      <a:pPr algn="ctr" rtl="1"/>
                      <a:r>
                        <a:rPr lang="fa-IR" sz="1900" dirty="0" smtClean="0">
                          <a:cs typeface="B Homa" panose="00000400000000000000" pitchFamily="2" charset="-78"/>
                        </a:rPr>
                        <a:t>مشارکت افراد</a:t>
                      </a:r>
                      <a:r>
                        <a:rPr lang="fa-IR" sz="1900" baseline="0" dirty="0" smtClean="0">
                          <a:cs typeface="B Homa" panose="00000400000000000000" pitchFamily="2" charset="-78"/>
                        </a:rPr>
                        <a:t> ذینفع و ذی نفوذ در مراحل مختلف </a:t>
                      </a:r>
                      <a:endParaRPr lang="en-US" sz="1900" b="1" dirty="0">
                        <a:cs typeface="B Homa" panose="00000400000000000000" pitchFamily="2" charset="-78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900" dirty="0" smtClean="0">
                          <a:cs typeface="B Homa" panose="00000400000000000000" pitchFamily="2" charset="-78"/>
                        </a:rPr>
                        <a:t>عدم مشارکت ذینفعان و برنامه ریزی از بالا به پایین</a:t>
                      </a:r>
                      <a:endParaRPr lang="en-US" sz="1900" b="1" dirty="0">
                        <a:cs typeface="B Homa" panose="00000400000000000000" pitchFamily="2" charset="-78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900" b="1" dirty="0" smtClean="0">
                          <a:cs typeface="B Homa" panose="00000400000000000000" pitchFamily="2" charset="-78"/>
                        </a:rPr>
                        <a:t>مشارکت</a:t>
                      </a:r>
                      <a:endParaRPr lang="en-US" sz="1900" b="1" dirty="0">
                        <a:cs typeface="B Homa" panose="00000400000000000000" pitchFamily="2" charset="-78"/>
                      </a:endParaRPr>
                    </a:p>
                  </a:txBody>
                  <a:tcPr marL="121920" marR="121920" marT="60960" marB="6096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198828521"/>
                  </a:ext>
                </a:extLst>
              </a:tr>
              <a:tr h="438308">
                <a:tc>
                  <a:txBody>
                    <a:bodyPr/>
                    <a:lstStyle/>
                    <a:p>
                      <a:pPr algn="ctr" rtl="1"/>
                      <a:r>
                        <a:rPr lang="fa-IR" sz="1900" dirty="0" smtClean="0">
                          <a:cs typeface="B Homa" panose="00000400000000000000" pitchFamily="2" charset="-78"/>
                        </a:rPr>
                        <a:t>انعطاف پذیر است</a:t>
                      </a:r>
                      <a:endParaRPr lang="en-US" sz="1900" b="1" dirty="0">
                        <a:cs typeface="B Homa" panose="00000400000000000000" pitchFamily="2" charset="-78"/>
                      </a:endParaRPr>
                    </a:p>
                  </a:txBody>
                  <a:tcPr marL="121920" marR="121920" marT="60960" marB="6096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900" dirty="0" smtClean="0">
                          <a:cs typeface="B Homa" panose="00000400000000000000" pitchFamily="2" charset="-78"/>
                        </a:rPr>
                        <a:t>انعطاف پذیر نمی</a:t>
                      </a:r>
                      <a:r>
                        <a:rPr lang="fa-IR" sz="1900" baseline="0" dirty="0" smtClean="0">
                          <a:cs typeface="B Homa" panose="00000400000000000000" pitchFamily="2" charset="-78"/>
                        </a:rPr>
                        <a:t> باشد</a:t>
                      </a:r>
                      <a:endParaRPr lang="en-US" sz="1900" b="1" dirty="0">
                        <a:cs typeface="B Homa" panose="00000400000000000000" pitchFamily="2" charset="-78"/>
                      </a:endParaRPr>
                    </a:p>
                  </a:txBody>
                  <a:tcPr marL="121920" marR="121920" marT="60960" marB="6096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900" b="1" dirty="0" smtClean="0">
                          <a:cs typeface="B Homa" panose="00000400000000000000" pitchFamily="2" charset="-78"/>
                        </a:rPr>
                        <a:t>انعطاف پذیری</a:t>
                      </a:r>
                      <a:endParaRPr lang="en-US" sz="1900" b="1" dirty="0">
                        <a:cs typeface="B Homa" panose="00000400000000000000" pitchFamily="2" charset="-78"/>
                      </a:endParaRPr>
                    </a:p>
                  </a:txBody>
                  <a:tcPr marL="121920" marR="121920" marT="60960" marB="6096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59991903"/>
                  </a:ext>
                </a:extLst>
              </a:tr>
              <a:tr h="438308">
                <a:tc>
                  <a:txBody>
                    <a:bodyPr/>
                    <a:lstStyle/>
                    <a:p>
                      <a:pPr algn="ctr" rtl="1"/>
                      <a:r>
                        <a:rPr lang="fa-IR" sz="1900" dirty="0" smtClean="0">
                          <a:cs typeface="B Homa" panose="00000400000000000000" pitchFamily="2" charset="-78"/>
                        </a:rPr>
                        <a:t>فرایند تکراری و موازی</a:t>
                      </a:r>
                      <a:endParaRPr lang="en-US" sz="1900" b="1" dirty="0">
                        <a:cs typeface="B Homa" panose="00000400000000000000" pitchFamily="2" charset="-78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900" dirty="0" smtClean="0">
                          <a:cs typeface="B Homa" panose="00000400000000000000" pitchFamily="2" charset="-78"/>
                        </a:rPr>
                        <a:t>فرآیند خطی</a:t>
                      </a:r>
                      <a:endParaRPr lang="en-US" sz="1900" b="1" dirty="0">
                        <a:cs typeface="B Homa" panose="00000400000000000000" pitchFamily="2" charset="-78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900" b="1" dirty="0" smtClean="0">
                          <a:cs typeface="B Homa" panose="00000400000000000000" pitchFamily="2" charset="-78"/>
                        </a:rPr>
                        <a:t>فرآیند</a:t>
                      </a:r>
                      <a:endParaRPr lang="en-US" sz="1900" b="1" dirty="0">
                        <a:cs typeface="B Homa" panose="00000400000000000000" pitchFamily="2" charset="-78"/>
                      </a:endParaRPr>
                    </a:p>
                  </a:txBody>
                  <a:tcPr marL="121920" marR="121920" marT="60960" marB="6096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42572187"/>
                  </a:ext>
                </a:extLst>
              </a:tr>
              <a:tr h="1028417">
                <a:tc>
                  <a:txBody>
                    <a:bodyPr/>
                    <a:lstStyle/>
                    <a:p>
                      <a:pPr algn="ctr" rtl="1"/>
                      <a:r>
                        <a:rPr lang="fa-IR" sz="1900" dirty="0" smtClean="0">
                          <a:cs typeface="B Homa" panose="00000400000000000000" pitchFamily="2" charset="-78"/>
                        </a:rPr>
                        <a:t>توجه همزمان به مشکلات کالبدی،</a:t>
                      </a:r>
                      <a:r>
                        <a:rPr lang="fa-IR" sz="1900" baseline="0" dirty="0" smtClean="0">
                          <a:cs typeface="B Homa" panose="00000400000000000000" pitchFamily="2" charset="-78"/>
                        </a:rPr>
                        <a:t> اقتصادی و اجتماعی با تأکید بر توسعه اقتصادی </a:t>
                      </a:r>
                      <a:endParaRPr lang="en-US" sz="1900" b="1" dirty="0">
                        <a:cs typeface="B Homa" panose="00000400000000000000" pitchFamily="2" charset="-78"/>
                      </a:endParaRPr>
                    </a:p>
                  </a:txBody>
                  <a:tcPr marL="121920" marR="121920" marT="60960" marB="6096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900" dirty="0" smtClean="0">
                          <a:cs typeface="B Homa" panose="00000400000000000000" pitchFamily="2" charset="-78"/>
                        </a:rPr>
                        <a:t>صرفا به مباحث و مشکلات کالبدی توجه دارد</a:t>
                      </a:r>
                      <a:endParaRPr lang="en-US" sz="1900" b="1" dirty="0">
                        <a:cs typeface="B Homa" panose="00000400000000000000" pitchFamily="2" charset="-78"/>
                      </a:endParaRPr>
                    </a:p>
                  </a:txBody>
                  <a:tcPr marL="121920" marR="121920" marT="60960" marB="6096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900" b="1" dirty="0" smtClean="0">
                          <a:cs typeface="B Homa" panose="00000400000000000000" pitchFamily="2" charset="-78"/>
                        </a:rPr>
                        <a:t>همه جانبه بودن</a:t>
                      </a:r>
                      <a:endParaRPr lang="en-US" sz="1900" b="1" dirty="0">
                        <a:cs typeface="B Homa" panose="00000400000000000000" pitchFamily="2" charset="-78"/>
                      </a:endParaRPr>
                    </a:p>
                  </a:txBody>
                  <a:tcPr marL="121920" marR="121920" marT="60960" marB="6096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552161843"/>
                  </a:ext>
                </a:extLst>
              </a:tr>
              <a:tr h="975360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900" dirty="0" smtClean="0">
                          <a:cs typeface="B Homa" panose="00000400000000000000" pitchFamily="2" charset="-78"/>
                        </a:rPr>
                        <a:t>توجه خاص به واقعيت</a:t>
                      </a:r>
                      <a:r>
                        <a:rPr lang="fa-IR" sz="1900" dirty="0" smtClean="0">
                          <a:cs typeface="B Homa" panose="00000400000000000000" pitchFamily="2" charset="-78"/>
                        </a:rPr>
                        <a:t>‌</a:t>
                      </a:r>
                      <a:r>
                        <a:rPr lang="ar-SA" sz="1900" dirty="0" smtClean="0">
                          <a:cs typeface="B Homa" panose="00000400000000000000" pitchFamily="2" charset="-78"/>
                        </a:rPr>
                        <a:t>گرايي در تصميمات نهايي</a:t>
                      </a:r>
                      <a:endParaRPr lang="fa-IR" sz="1900" dirty="0" smtClean="0">
                        <a:cs typeface="B Homa" panose="00000400000000000000" pitchFamily="2" charset="-78"/>
                      </a:endParaRPr>
                    </a:p>
                    <a:p>
                      <a:pPr algn="ctr" rtl="1"/>
                      <a:endParaRPr lang="en-US" sz="1900" b="1" dirty="0">
                        <a:cs typeface="B Homa" panose="00000400000000000000" pitchFamily="2" charset="-78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900" dirty="0" smtClean="0">
                          <a:cs typeface="B Homa" panose="00000400000000000000" pitchFamily="2" charset="-78"/>
                        </a:rPr>
                        <a:t>آرمان گرایانه و به دور از واقعیت</a:t>
                      </a:r>
                      <a:endParaRPr lang="en-US" sz="1900" b="1" dirty="0">
                        <a:cs typeface="B Homa" panose="00000400000000000000" pitchFamily="2" charset="-78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900" b="1" dirty="0" smtClean="0">
                          <a:cs typeface="B Homa" panose="00000400000000000000" pitchFamily="2" charset="-78"/>
                        </a:rPr>
                        <a:t>تحقق پذیری</a:t>
                      </a:r>
                      <a:endParaRPr lang="en-US" sz="1900" b="1" dirty="0">
                        <a:cs typeface="B Homa" panose="00000400000000000000" pitchFamily="2" charset="-78"/>
                      </a:endParaRPr>
                    </a:p>
                  </a:txBody>
                  <a:tcPr marL="121920" marR="121920" marT="60960" marB="6096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6866220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0067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1092200"/>
            <a:ext cx="10160000" cy="1025525"/>
          </a:xfrm>
        </p:spPr>
        <p:txBody>
          <a:bodyPr>
            <a:normAutofit/>
          </a:bodyPr>
          <a:lstStyle/>
          <a:p>
            <a:pPr rtl="1"/>
            <a:r>
              <a:rPr lang="fa-IR" sz="4800" b="1" dirty="0">
                <a:cs typeface="B Homa" panose="00000400000000000000" pitchFamily="2" charset="-78"/>
              </a:rPr>
              <a:t>استراتژی توسعه شهری </a:t>
            </a:r>
            <a:r>
              <a:rPr lang="en-US" sz="4267" b="1" dirty="0">
                <a:cs typeface="B Homa" panose="00000400000000000000" pitchFamily="2" charset="-78"/>
              </a:rPr>
              <a:t>(CDS)</a:t>
            </a:r>
            <a:r>
              <a:rPr lang="fa-IR" sz="4267" b="1" dirty="0">
                <a:cs typeface="B Homa" panose="00000400000000000000" pitchFamily="2" charset="-78"/>
              </a:rPr>
              <a:t> </a:t>
            </a:r>
            <a:r>
              <a:rPr lang="fa-IR" sz="4800" b="1" dirty="0">
                <a:cs typeface="B Homa" panose="00000400000000000000" pitchFamily="2" charset="-78"/>
              </a:rPr>
              <a:t>چیست</a:t>
            </a:r>
            <a:r>
              <a:rPr lang="fa-IR" sz="4800" b="1" dirty="0">
                <a:cs typeface="B Homa" panose="00000400000000000000" pitchFamily="2" charset="-78"/>
              </a:rPr>
              <a:t>؟</a:t>
            </a:r>
            <a:endParaRPr lang="en-US" sz="4800" dirty="0">
              <a:cs typeface="B Homa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514601"/>
            <a:ext cx="10160000" cy="411956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ar-SA" sz="2667" dirty="0">
                <a:cs typeface="B Homa" panose="00000400000000000000" pitchFamily="2" charset="-78"/>
              </a:rPr>
              <a:t>طرح </a:t>
            </a:r>
            <a:r>
              <a:rPr lang="ar-SA" sz="2667" dirty="0">
                <a:cs typeface="B Homa" panose="00000400000000000000" pitchFamily="2" charset="-78"/>
              </a:rPr>
              <a:t>استراتژي توسعه شهري </a:t>
            </a:r>
            <a:r>
              <a:rPr lang="en-US" sz="2667" dirty="0">
                <a:cs typeface="B Homa" panose="00000400000000000000" pitchFamily="2" charset="-78"/>
              </a:rPr>
              <a:t>(CDS)</a:t>
            </a:r>
            <a:r>
              <a:rPr lang="fa-IR" sz="2667" dirty="0">
                <a:cs typeface="B Homa" panose="00000400000000000000" pitchFamily="2" charset="-78"/>
              </a:rPr>
              <a:t> </a:t>
            </a:r>
            <a:r>
              <a:rPr lang="fa-IR" sz="2667" u="sng" dirty="0">
                <a:solidFill>
                  <a:srgbClr val="C00000"/>
                </a:solidFill>
                <a:cs typeface="B Homa" panose="00000400000000000000" pitchFamily="2" charset="-78"/>
              </a:rPr>
              <a:t>فرايند تهية چشم انداز </a:t>
            </a:r>
            <a:r>
              <a:rPr lang="fa-IR" sz="2667" u="sng" dirty="0">
                <a:solidFill>
                  <a:srgbClr val="C00000"/>
                </a:solidFill>
                <a:cs typeface="B Homa" panose="00000400000000000000" pitchFamily="2" charset="-78"/>
              </a:rPr>
              <a:t>بلندمدت</a:t>
            </a:r>
            <a:r>
              <a:rPr lang="en-US" sz="2667" dirty="0">
                <a:solidFill>
                  <a:srgbClr val="C00000"/>
                </a:solidFill>
                <a:cs typeface="B Homa" panose="00000400000000000000" pitchFamily="2" charset="-78"/>
              </a:rPr>
              <a:t> </a:t>
            </a:r>
            <a:r>
              <a:rPr lang="fa-IR" sz="2667" dirty="0">
                <a:cs typeface="B Homa" panose="00000400000000000000" pitchFamily="2" charset="-78"/>
              </a:rPr>
              <a:t>از </a:t>
            </a:r>
            <a:r>
              <a:rPr lang="fa-IR" sz="2667" dirty="0">
                <a:cs typeface="B Homa" panose="00000400000000000000" pitchFamily="2" charset="-78"/>
              </a:rPr>
              <a:t>آيندة شهر است كه براساس آن "برنامه‎هاي اجرايي" </a:t>
            </a:r>
            <a:r>
              <a:rPr lang="en-US" sz="2667" dirty="0">
                <a:cs typeface="B Homa" panose="00000400000000000000" pitchFamily="2" charset="-78"/>
              </a:rPr>
              <a:t>(Action Plan)</a:t>
            </a:r>
            <a:r>
              <a:rPr lang="fa-IR" sz="2667" dirty="0">
                <a:cs typeface="B Homa" panose="00000400000000000000" pitchFamily="2" charset="-78"/>
              </a:rPr>
              <a:t> كوتاه مدت تهيه مي‎شود. طرح‎هاي استراتژي توسعة ‎ شهري بر </a:t>
            </a:r>
            <a:r>
              <a:rPr lang="fa-IR" sz="2667" u="sng" dirty="0">
                <a:solidFill>
                  <a:srgbClr val="C00000"/>
                </a:solidFill>
                <a:cs typeface="B Homa" panose="00000400000000000000" pitchFamily="2" charset="-78"/>
              </a:rPr>
              <a:t>تقويت رشد اقتصادي</a:t>
            </a:r>
            <a:r>
              <a:rPr lang="fa-IR" sz="2667" dirty="0">
                <a:solidFill>
                  <a:srgbClr val="C00000"/>
                </a:solidFill>
                <a:cs typeface="B Homa" panose="00000400000000000000" pitchFamily="2" charset="-78"/>
              </a:rPr>
              <a:t> </a:t>
            </a:r>
            <a:r>
              <a:rPr lang="fa-IR" sz="2667" dirty="0">
                <a:cs typeface="B Homa" panose="00000400000000000000" pitchFamily="2" charset="-78"/>
              </a:rPr>
              <a:t>شهر تاكيد داشته درعين حال به جوانب زيست محيطي</a:t>
            </a:r>
            <a:r>
              <a:rPr lang="ar-SA" sz="2667" dirty="0">
                <a:cs typeface="B Homa" panose="00000400000000000000" pitchFamily="2" charset="-78"/>
              </a:rPr>
              <a:t>، ساختار شهري، زيرساخت</a:t>
            </a:r>
            <a:r>
              <a:rPr lang="fa-IR" sz="2667" dirty="0">
                <a:cs typeface="B Homa" panose="00000400000000000000" pitchFamily="2" charset="-78"/>
              </a:rPr>
              <a:t>‎</a:t>
            </a:r>
            <a:r>
              <a:rPr lang="ar-SA" sz="2667" dirty="0">
                <a:cs typeface="B Homa" panose="00000400000000000000" pitchFamily="2" charset="-78"/>
              </a:rPr>
              <a:t>ها،  كاهش فقر و مالية شهري نيز مي </a:t>
            </a:r>
            <a:r>
              <a:rPr lang="ar-SA" sz="2667" dirty="0">
                <a:cs typeface="B Homa" panose="00000400000000000000" pitchFamily="2" charset="-78"/>
              </a:rPr>
              <a:t>پردازند</a:t>
            </a:r>
            <a:r>
              <a:rPr lang="en-US" sz="2667" dirty="0">
                <a:cs typeface="B Homa" panose="00000400000000000000" pitchFamily="2" charset="-78"/>
              </a:rPr>
              <a:t>.</a:t>
            </a:r>
            <a:endParaRPr lang="fa-IR" sz="2667" dirty="0">
              <a:cs typeface="B Homa" panose="00000400000000000000" pitchFamily="2" charset="-78"/>
            </a:endParaRPr>
          </a:p>
          <a:p>
            <a:pPr marL="0" indent="0" algn="just">
              <a:buNone/>
            </a:pPr>
            <a:endParaRPr lang="fa-IR" sz="2667" dirty="0">
              <a:cs typeface="B Homa" panose="00000400000000000000" pitchFamily="2" charset="-78"/>
            </a:endParaRPr>
          </a:p>
          <a:p>
            <a:pPr algn="ctr" rtl="1">
              <a:buFont typeface="Wingdings" panose="05000000000000000000" pitchFamily="2" charset="2"/>
              <a:buChar char="ü"/>
            </a:pPr>
            <a:r>
              <a:rPr lang="ar-SA" sz="2667" b="1" dirty="0">
                <a:solidFill>
                  <a:srgbClr val="C00000"/>
                </a:solidFill>
                <a:cs typeface="B Homa" panose="00000400000000000000" pitchFamily="2" charset="-78"/>
              </a:rPr>
              <a:t>فرايند تهيه طرح استراتژي توسعه شهري يك فرايند مشاركتي است كه با مشاركت فعال بهره</a:t>
            </a:r>
            <a:r>
              <a:rPr lang="fa-IR" sz="2667" b="1" dirty="0">
                <a:solidFill>
                  <a:srgbClr val="C00000"/>
                </a:solidFill>
                <a:cs typeface="B Homa" panose="00000400000000000000" pitchFamily="2" charset="-78"/>
              </a:rPr>
              <a:t>‎</a:t>
            </a:r>
            <a:r>
              <a:rPr lang="ar-SA" sz="2667" b="1" dirty="0">
                <a:solidFill>
                  <a:srgbClr val="C00000"/>
                </a:solidFill>
                <a:cs typeface="B Homa" panose="00000400000000000000" pitchFamily="2" charset="-78"/>
              </a:rPr>
              <a:t>وران و دست</a:t>
            </a:r>
            <a:r>
              <a:rPr lang="fa-IR" sz="2667" b="1" dirty="0">
                <a:solidFill>
                  <a:srgbClr val="C00000"/>
                </a:solidFill>
                <a:cs typeface="B Homa" panose="00000400000000000000" pitchFamily="2" charset="-78"/>
              </a:rPr>
              <a:t>‎</a:t>
            </a:r>
            <a:r>
              <a:rPr lang="ar-SA" sz="2667" b="1" dirty="0">
                <a:solidFill>
                  <a:srgbClr val="C00000"/>
                </a:solidFill>
                <a:cs typeface="B Homa" panose="00000400000000000000" pitchFamily="2" charset="-78"/>
              </a:rPr>
              <a:t>اندركاران اصلي جامعه تهيه ميشود</a:t>
            </a:r>
            <a:endParaRPr lang="en-US" sz="2667" dirty="0">
              <a:solidFill>
                <a:srgbClr val="C00000"/>
              </a:solidFill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128366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775200" y="1092200"/>
            <a:ext cx="5892800" cy="812800"/>
          </a:xfrm>
          <a:prstGeom prst="rect">
            <a:avLst/>
          </a:prstGeom>
        </p:spPr>
        <p:txBody>
          <a:bodyPr vert="horz" lIns="121920" tIns="60960" rIns="121920" bIns="6096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1"/>
            <a:r>
              <a:rPr lang="fa-IR" sz="4267" b="1" dirty="0">
                <a:solidFill>
                  <a:prstClr val="black"/>
                </a:solidFill>
                <a:cs typeface="B Homa" panose="00000400000000000000" pitchFamily="2" charset="-78"/>
              </a:rPr>
              <a:t>تاريخچه </a:t>
            </a:r>
            <a:r>
              <a:rPr lang="en-US" sz="4267" b="1" dirty="0">
                <a:solidFill>
                  <a:prstClr val="black"/>
                </a:solidFill>
                <a:cs typeface="B Homa" panose="00000400000000000000" pitchFamily="2" charset="-78"/>
              </a:rPr>
              <a:t>CDS</a:t>
            </a:r>
            <a:endParaRPr lang="en-US" sz="4267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080000" y="2514600"/>
            <a:ext cx="5588000" cy="2946400"/>
          </a:xfrm>
          <a:prstGeom prst="rect">
            <a:avLst/>
          </a:prstGeom>
        </p:spPr>
        <p:txBody>
          <a:bodyPr vert="horz" lIns="121920" tIns="60960" rIns="121920" bIns="6096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rtl="1">
              <a:buNone/>
            </a:pPr>
            <a:r>
              <a:rPr lang="fa-IR" sz="2667" dirty="0">
                <a:solidFill>
                  <a:prstClr val="black"/>
                </a:solidFill>
                <a:cs typeface="B Homa" panose="00000400000000000000" pitchFamily="2" charset="-78"/>
              </a:rPr>
              <a:t>مفهوم </a:t>
            </a:r>
            <a:r>
              <a:rPr lang="en-US" sz="2667" dirty="0">
                <a:solidFill>
                  <a:prstClr val="black"/>
                </a:solidFill>
                <a:cs typeface="B Homa" panose="00000400000000000000" pitchFamily="2" charset="-78"/>
              </a:rPr>
              <a:t>CDS </a:t>
            </a:r>
            <a:r>
              <a:rPr lang="ar-SA" sz="2667" dirty="0">
                <a:solidFill>
                  <a:prstClr val="black"/>
                </a:solidFill>
                <a:cs typeface="B Homa" panose="00000400000000000000" pitchFamily="2" charset="-78"/>
              </a:rPr>
              <a:t>كه از سال 1998 توسط نهادي كه وابسته به بانك جهاني و بانك توسعه آسيايي است،</a:t>
            </a:r>
            <a:r>
              <a:rPr lang="fa-IR" sz="2667" dirty="0">
                <a:solidFill>
                  <a:prstClr val="black"/>
                </a:solidFill>
                <a:cs typeface="B Homa" panose="00000400000000000000" pitchFamily="2" charset="-78"/>
              </a:rPr>
              <a:t> در ابتدا در آسياي شرقي </a:t>
            </a:r>
            <a:r>
              <a:rPr lang="ar-SA" sz="2667" dirty="0">
                <a:solidFill>
                  <a:prstClr val="black"/>
                </a:solidFill>
                <a:cs typeface="B Homa" panose="00000400000000000000" pitchFamily="2" charset="-78"/>
              </a:rPr>
              <a:t> و تاكنون در 140 شهر كوچك و بزرگ و كلان اين طرح اجرا شده است. </a:t>
            </a:r>
            <a:endParaRPr lang="en-US" sz="2667" dirty="0">
              <a:solidFill>
                <a:prstClr val="black"/>
              </a:solidFill>
              <a:cs typeface="B Homa" panose="00000400000000000000" pitchFamily="2" charset="-78"/>
            </a:endParaRPr>
          </a:p>
          <a:p>
            <a:pPr marL="0" indent="0" algn="just" rtl="1">
              <a:buNone/>
            </a:pPr>
            <a:endParaRPr lang="en-US" dirty="0">
              <a:solidFill>
                <a:srgbClr val="C00000"/>
              </a:solidFill>
              <a:cs typeface="B Homa" panose="00000400000000000000" pitchFamily="2" charset="-78"/>
            </a:endParaRPr>
          </a:p>
        </p:txBody>
      </p:sp>
      <p:graphicFrame>
        <p:nvGraphicFramePr>
          <p:cNvPr id="12" name="Diagram 11"/>
          <p:cNvGraphicFramePr/>
          <p:nvPr>
            <p:extLst/>
          </p:nvPr>
        </p:nvGraphicFramePr>
        <p:xfrm>
          <a:off x="697112" y="2662247"/>
          <a:ext cx="4382888" cy="29559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69040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86348" y="685800"/>
            <a:ext cx="10160000" cy="1025525"/>
          </a:xfrm>
          <a:prstGeom prst="rect">
            <a:avLst/>
          </a:prstGeom>
        </p:spPr>
        <p:txBody>
          <a:bodyPr vert="horz" lIns="121920" tIns="60960" rIns="121920" bIns="6096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1"/>
            <a:r>
              <a:rPr lang="fa-IR" sz="4800" b="1" dirty="0">
                <a:solidFill>
                  <a:prstClr val="black"/>
                </a:solidFill>
                <a:cs typeface="B Homa" panose="00000400000000000000" pitchFamily="2" charset="-78"/>
              </a:rPr>
              <a:t>اصول </a:t>
            </a:r>
            <a:r>
              <a:rPr lang="en-US" sz="4800" b="1" dirty="0">
                <a:solidFill>
                  <a:prstClr val="black"/>
                </a:solidFill>
                <a:cs typeface="B Homa" panose="00000400000000000000" pitchFamily="2" charset="-78"/>
              </a:rPr>
              <a:t>CDS</a:t>
            </a:r>
            <a:endParaRPr lang="en-US" sz="4800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8534400" y="3835401"/>
            <a:ext cx="1800549" cy="212635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  <a:prstDash val="dash"/>
          </a:ln>
        </p:spPr>
        <p:txBody>
          <a:bodyPr vert="horz" lIns="121920" tIns="60960" rIns="121920" bIns="6096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52396" indent="-152396" algn="r" rtl="1"/>
            <a:r>
              <a:rPr lang="ar-SA" sz="1733" b="1" dirty="0">
                <a:solidFill>
                  <a:prstClr val="black"/>
                </a:solidFill>
                <a:cs typeface="B Homa" panose="00000400000000000000" pitchFamily="2" charset="-78"/>
              </a:rPr>
              <a:t>حساب پس دهی</a:t>
            </a:r>
            <a:r>
              <a:rPr lang="fa-IR" sz="1733" dirty="0">
                <a:solidFill>
                  <a:prstClr val="black"/>
                </a:solidFill>
                <a:cs typeface="B Homa" panose="00000400000000000000" pitchFamily="2" charset="-78"/>
              </a:rPr>
              <a:t> (</a:t>
            </a:r>
            <a:r>
              <a:rPr lang="en-US" sz="1733" dirty="0">
                <a:solidFill>
                  <a:prstClr val="black"/>
                </a:solidFill>
                <a:cs typeface="B Homa" panose="00000400000000000000" pitchFamily="2" charset="-78"/>
              </a:rPr>
              <a:t>Accountability</a:t>
            </a:r>
            <a:r>
              <a:rPr lang="fa-IR" sz="1733" dirty="0">
                <a:solidFill>
                  <a:prstClr val="black"/>
                </a:solidFill>
                <a:cs typeface="B Homa" panose="00000400000000000000" pitchFamily="2" charset="-78"/>
              </a:rPr>
              <a:t>)</a:t>
            </a:r>
            <a:endParaRPr lang="en-US" sz="1733" dirty="0">
              <a:solidFill>
                <a:prstClr val="black"/>
              </a:solidFill>
              <a:cs typeface="B Homa" panose="00000400000000000000" pitchFamily="2" charset="-78"/>
            </a:endParaRPr>
          </a:p>
          <a:p>
            <a:pPr marL="152396" indent="-152396" algn="r" rtl="1"/>
            <a:r>
              <a:rPr lang="ar-SA" sz="1733" b="1" dirty="0">
                <a:solidFill>
                  <a:prstClr val="black"/>
                </a:solidFill>
                <a:cs typeface="B Homa" panose="00000400000000000000" pitchFamily="2" charset="-78"/>
              </a:rPr>
              <a:t>شفافيت</a:t>
            </a:r>
            <a:r>
              <a:rPr lang="fa-IR" sz="1733" dirty="0">
                <a:solidFill>
                  <a:prstClr val="black"/>
                </a:solidFill>
                <a:cs typeface="B Homa" panose="00000400000000000000" pitchFamily="2" charset="-78"/>
              </a:rPr>
              <a:t> (</a:t>
            </a:r>
            <a:r>
              <a:rPr lang="en-US" sz="1733" dirty="0">
                <a:solidFill>
                  <a:prstClr val="black"/>
                </a:solidFill>
                <a:cs typeface="B Homa" panose="00000400000000000000" pitchFamily="2" charset="-78"/>
              </a:rPr>
              <a:t>Transparency</a:t>
            </a:r>
            <a:r>
              <a:rPr lang="fa-IR" sz="1733" dirty="0">
                <a:solidFill>
                  <a:prstClr val="black"/>
                </a:solidFill>
                <a:cs typeface="B Homa" panose="00000400000000000000" pitchFamily="2" charset="-78"/>
              </a:rPr>
              <a:t>)</a:t>
            </a:r>
            <a:endParaRPr lang="en-US" sz="1733" dirty="0">
              <a:solidFill>
                <a:prstClr val="black"/>
              </a:solidFill>
              <a:cs typeface="B Homa" panose="00000400000000000000" pitchFamily="2" charset="-78"/>
            </a:endParaRPr>
          </a:p>
          <a:p>
            <a:pPr marL="152396" indent="-152396" algn="r" rtl="1"/>
            <a:r>
              <a:rPr lang="ar-SA" sz="1733" b="1" dirty="0">
                <a:solidFill>
                  <a:prstClr val="black"/>
                </a:solidFill>
                <a:cs typeface="B Homa" panose="00000400000000000000" pitchFamily="2" charset="-78"/>
              </a:rPr>
              <a:t>اصل رقابت</a:t>
            </a:r>
            <a:r>
              <a:rPr lang="ar-SA" sz="1733" dirty="0">
                <a:solidFill>
                  <a:prstClr val="black"/>
                </a:solidFill>
                <a:cs typeface="B Homa" panose="00000400000000000000" pitchFamily="2" charset="-78"/>
              </a:rPr>
              <a:t> (</a:t>
            </a:r>
            <a:r>
              <a:rPr lang="en-US" sz="1733" dirty="0">
                <a:solidFill>
                  <a:prstClr val="black"/>
                </a:solidFill>
                <a:cs typeface="B Homa" panose="00000400000000000000" pitchFamily="2" charset="-78"/>
              </a:rPr>
              <a:t>Contestability</a:t>
            </a:r>
            <a:r>
              <a:rPr lang="ar-SA" sz="1733" dirty="0">
                <a:solidFill>
                  <a:prstClr val="black"/>
                </a:solidFill>
                <a:cs typeface="B Homa" panose="00000400000000000000" pitchFamily="2" charset="-78"/>
              </a:rPr>
              <a:t>)</a:t>
            </a:r>
            <a:endParaRPr lang="en-US" sz="1733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3556000" y="1701800"/>
            <a:ext cx="4828733" cy="5156200"/>
            <a:chOff x="2026971" y="1447797"/>
            <a:chExt cx="5090058" cy="4744561"/>
          </a:xfrm>
        </p:grpSpPr>
        <p:sp>
          <p:nvSpPr>
            <p:cNvPr id="11" name="Oval 10"/>
            <p:cNvSpPr/>
            <p:nvPr/>
          </p:nvSpPr>
          <p:spPr>
            <a:xfrm>
              <a:off x="2026971" y="5554640"/>
              <a:ext cx="5084048" cy="637718"/>
            </a:xfrm>
            <a:prstGeom prst="ellipse">
              <a:avLst/>
            </a:prstGeom>
            <a:gradFill flip="none" rotWithShape="1">
              <a:gsLst>
                <a:gs pos="100000">
                  <a:srgbClr val="EAEDF2"/>
                </a:gs>
                <a:gs pos="65000">
                  <a:srgbClr val="EAEDF2"/>
                </a:gs>
                <a:gs pos="0">
                  <a:srgbClr val="C4CCDA"/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600">
                <a:solidFill>
                  <a:prstClr val="white"/>
                </a:solidFill>
              </a:endParaRPr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2029963" y="1447797"/>
              <a:ext cx="5087066" cy="3962406"/>
              <a:chOff x="2031472" y="1447797"/>
              <a:chExt cx="5087066" cy="3962406"/>
            </a:xfrm>
          </p:grpSpPr>
          <p:sp>
            <p:nvSpPr>
              <p:cNvPr id="13" name="Freeform 12"/>
              <p:cNvSpPr/>
              <p:nvPr/>
            </p:nvSpPr>
            <p:spPr>
              <a:xfrm rot="10800000">
                <a:off x="3797291" y="1447797"/>
                <a:ext cx="2299026" cy="2269068"/>
              </a:xfrm>
              <a:custGeom>
                <a:avLst/>
                <a:gdLst>
                  <a:gd name="connsiteX0" fmla="*/ 1016211 w 2299026"/>
                  <a:gd name="connsiteY0" fmla="*/ 2269068 h 2269068"/>
                  <a:gd name="connsiteX1" fmla="*/ 0 w 2299026"/>
                  <a:gd name="connsiteY1" fmla="*/ 1701801 h 2269068"/>
                  <a:gd name="connsiteX2" fmla="*/ 0 w 2299026"/>
                  <a:gd name="connsiteY2" fmla="*/ 567267 h 2269068"/>
                  <a:gd name="connsiteX3" fmla="*/ 266985 w 2299026"/>
                  <a:gd name="connsiteY3" fmla="*/ 418232 h 2269068"/>
                  <a:gd name="connsiteX4" fmla="*/ 276421 w 2299026"/>
                  <a:gd name="connsiteY4" fmla="*/ 435616 h 2269068"/>
                  <a:gd name="connsiteX5" fmla="*/ 508105 w 2299026"/>
                  <a:gd name="connsiteY5" fmla="*/ 558802 h 2269068"/>
                  <a:gd name="connsiteX6" fmla="*/ 787507 w 2299026"/>
                  <a:gd name="connsiteY6" fmla="*/ 279400 h 2269068"/>
                  <a:gd name="connsiteX7" fmla="*/ 765550 w 2299026"/>
                  <a:gd name="connsiteY7" fmla="*/ 170644 h 2269068"/>
                  <a:gd name="connsiteX8" fmla="*/ 752753 w 2299026"/>
                  <a:gd name="connsiteY8" fmla="*/ 147067 h 2269068"/>
                  <a:gd name="connsiteX9" fmla="*/ 1016212 w 2299026"/>
                  <a:gd name="connsiteY9" fmla="*/ 0 h 2269068"/>
                  <a:gd name="connsiteX10" fmla="*/ 2032423 w 2299026"/>
                  <a:gd name="connsiteY10" fmla="*/ 567267 h 2269068"/>
                  <a:gd name="connsiteX11" fmla="*/ 2032423 w 2299026"/>
                  <a:gd name="connsiteY11" fmla="*/ 856422 h 2269068"/>
                  <a:gd name="connsiteX12" fmla="*/ 2075933 w 2299026"/>
                  <a:gd name="connsiteY12" fmla="*/ 860809 h 2269068"/>
                  <a:gd name="connsiteX13" fmla="*/ 2299026 w 2299026"/>
                  <a:gd name="connsiteY13" fmla="*/ 1134534 h 2269068"/>
                  <a:gd name="connsiteX14" fmla="*/ 2075933 w 2299026"/>
                  <a:gd name="connsiteY14" fmla="*/ 1408260 h 2269068"/>
                  <a:gd name="connsiteX15" fmla="*/ 2032423 w 2299026"/>
                  <a:gd name="connsiteY15" fmla="*/ 1412646 h 2269068"/>
                  <a:gd name="connsiteX16" fmla="*/ 2032423 w 2299026"/>
                  <a:gd name="connsiteY16" fmla="*/ 1701801 h 2269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99026" h="2269068">
                    <a:moveTo>
                      <a:pt x="1016211" y="2269068"/>
                    </a:moveTo>
                    <a:lnTo>
                      <a:pt x="0" y="1701801"/>
                    </a:lnTo>
                    <a:lnTo>
                      <a:pt x="0" y="567267"/>
                    </a:lnTo>
                    <a:lnTo>
                      <a:pt x="266985" y="418232"/>
                    </a:lnTo>
                    <a:lnTo>
                      <a:pt x="276421" y="435616"/>
                    </a:lnTo>
                    <a:cubicBezTo>
                      <a:pt x="326631" y="509938"/>
                      <a:pt x="411662" y="558802"/>
                      <a:pt x="508105" y="558802"/>
                    </a:cubicBezTo>
                    <a:cubicBezTo>
                      <a:pt x="662414" y="558802"/>
                      <a:pt x="787507" y="433709"/>
                      <a:pt x="787507" y="279400"/>
                    </a:cubicBezTo>
                    <a:cubicBezTo>
                      <a:pt x="787507" y="240823"/>
                      <a:pt x="779689" y="204072"/>
                      <a:pt x="765550" y="170644"/>
                    </a:cubicBezTo>
                    <a:lnTo>
                      <a:pt x="752753" y="147067"/>
                    </a:lnTo>
                    <a:lnTo>
                      <a:pt x="1016212" y="0"/>
                    </a:lnTo>
                    <a:lnTo>
                      <a:pt x="2032423" y="567267"/>
                    </a:lnTo>
                    <a:lnTo>
                      <a:pt x="2032423" y="856422"/>
                    </a:lnTo>
                    <a:lnTo>
                      <a:pt x="2075933" y="860809"/>
                    </a:lnTo>
                    <a:cubicBezTo>
                      <a:pt x="2203252" y="886862"/>
                      <a:pt x="2299026" y="999514"/>
                      <a:pt x="2299026" y="1134534"/>
                    </a:cubicBezTo>
                    <a:cubicBezTo>
                      <a:pt x="2299026" y="1269554"/>
                      <a:pt x="2203252" y="1382206"/>
                      <a:pt x="2075933" y="1408260"/>
                    </a:cubicBezTo>
                    <a:lnTo>
                      <a:pt x="2032423" y="1412646"/>
                    </a:lnTo>
                    <a:lnTo>
                      <a:pt x="2032423" y="1701801"/>
                    </a:lnTo>
                    <a:close/>
                  </a:path>
                </a:pathLst>
              </a:custGeom>
              <a:solidFill>
                <a:srgbClr val="323A45"/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067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Freeform 13"/>
              <p:cNvSpPr/>
              <p:nvPr/>
            </p:nvSpPr>
            <p:spPr>
              <a:xfrm rot="10800000">
                <a:off x="5080105" y="3141135"/>
                <a:ext cx="2032423" cy="2269068"/>
              </a:xfrm>
              <a:custGeom>
                <a:avLst/>
                <a:gdLst>
                  <a:gd name="connsiteX0" fmla="*/ 1016211 w 2032423"/>
                  <a:gd name="connsiteY0" fmla="*/ 2269068 h 2269068"/>
                  <a:gd name="connsiteX1" fmla="*/ 0 w 2032423"/>
                  <a:gd name="connsiteY1" fmla="*/ 1701801 h 2269068"/>
                  <a:gd name="connsiteX2" fmla="*/ 0 w 2032423"/>
                  <a:gd name="connsiteY2" fmla="*/ 567267 h 2269068"/>
                  <a:gd name="connsiteX3" fmla="*/ 1016212 w 2032423"/>
                  <a:gd name="connsiteY3" fmla="*/ 0 h 2269068"/>
                  <a:gd name="connsiteX4" fmla="*/ 2032423 w 2032423"/>
                  <a:gd name="connsiteY4" fmla="*/ 567267 h 2269068"/>
                  <a:gd name="connsiteX5" fmla="*/ 2032423 w 2032423"/>
                  <a:gd name="connsiteY5" fmla="*/ 855133 h 2269068"/>
                  <a:gd name="connsiteX6" fmla="*/ 1976116 w 2032423"/>
                  <a:gd name="connsiteY6" fmla="*/ 860810 h 2269068"/>
                  <a:gd name="connsiteX7" fmla="*/ 1753023 w 2032423"/>
                  <a:gd name="connsiteY7" fmla="*/ 1134535 h 2269068"/>
                  <a:gd name="connsiteX8" fmla="*/ 1976116 w 2032423"/>
                  <a:gd name="connsiteY8" fmla="*/ 1408261 h 2269068"/>
                  <a:gd name="connsiteX9" fmla="*/ 2032423 w 2032423"/>
                  <a:gd name="connsiteY9" fmla="*/ 1413937 h 2269068"/>
                  <a:gd name="connsiteX10" fmla="*/ 2032423 w 2032423"/>
                  <a:gd name="connsiteY10" fmla="*/ 1701801 h 2269068"/>
                  <a:gd name="connsiteX11" fmla="*/ 1772490 w 2032423"/>
                  <a:gd name="connsiteY11" fmla="*/ 1846901 h 2269068"/>
                  <a:gd name="connsiteX12" fmla="*/ 1781761 w 2032423"/>
                  <a:gd name="connsiteY12" fmla="*/ 1863982 h 2269068"/>
                  <a:gd name="connsiteX13" fmla="*/ 1803718 w 2032423"/>
                  <a:gd name="connsiteY13" fmla="*/ 1972738 h 2269068"/>
                  <a:gd name="connsiteX14" fmla="*/ 1524316 w 2032423"/>
                  <a:gd name="connsiteY14" fmla="*/ 2252140 h 2269068"/>
                  <a:gd name="connsiteX15" fmla="*/ 1292632 w 2032423"/>
                  <a:gd name="connsiteY15" fmla="*/ 2128954 h 2269068"/>
                  <a:gd name="connsiteX16" fmla="*/ 1286721 w 2032423"/>
                  <a:gd name="connsiteY16" fmla="*/ 2118065 h 2269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32423" h="2269068">
                    <a:moveTo>
                      <a:pt x="1016211" y="2269068"/>
                    </a:moveTo>
                    <a:lnTo>
                      <a:pt x="0" y="1701801"/>
                    </a:lnTo>
                    <a:lnTo>
                      <a:pt x="0" y="567267"/>
                    </a:lnTo>
                    <a:lnTo>
                      <a:pt x="1016212" y="0"/>
                    </a:lnTo>
                    <a:lnTo>
                      <a:pt x="2032423" y="567267"/>
                    </a:lnTo>
                    <a:lnTo>
                      <a:pt x="2032423" y="855133"/>
                    </a:lnTo>
                    <a:lnTo>
                      <a:pt x="1976116" y="860810"/>
                    </a:lnTo>
                    <a:cubicBezTo>
                      <a:pt x="1848798" y="886863"/>
                      <a:pt x="1753023" y="999515"/>
                      <a:pt x="1753023" y="1134535"/>
                    </a:cubicBezTo>
                    <a:cubicBezTo>
                      <a:pt x="1753023" y="1269555"/>
                      <a:pt x="1848798" y="1382207"/>
                      <a:pt x="1976116" y="1408261"/>
                    </a:cubicBezTo>
                    <a:lnTo>
                      <a:pt x="2032423" y="1413937"/>
                    </a:lnTo>
                    <a:lnTo>
                      <a:pt x="2032423" y="1701801"/>
                    </a:lnTo>
                    <a:lnTo>
                      <a:pt x="1772490" y="1846901"/>
                    </a:lnTo>
                    <a:lnTo>
                      <a:pt x="1781761" y="1863982"/>
                    </a:lnTo>
                    <a:cubicBezTo>
                      <a:pt x="1795900" y="1897410"/>
                      <a:pt x="1803718" y="1934161"/>
                      <a:pt x="1803718" y="1972738"/>
                    </a:cubicBezTo>
                    <a:cubicBezTo>
                      <a:pt x="1803718" y="2127047"/>
                      <a:pt x="1678625" y="2252140"/>
                      <a:pt x="1524316" y="2252140"/>
                    </a:cubicBezTo>
                    <a:cubicBezTo>
                      <a:pt x="1427873" y="2252140"/>
                      <a:pt x="1342842" y="2203276"/>
                      <a:pt x="1292632" y="2128954"/>
                    </a:cubicBezTo>
                    <a:lnTo>
                      <a:pt x="1286721" y="2118065"/>
                    </a:lnTo>
                    <a:close/>
                  </a:path>
                </a:pathLst>
              </a:custGeom>
              <a:solidFill>
                <a:srgbClr val="2DBAA7"/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400">
                  <a:solidFill>
                    <a:prstClr val="white"/>
                  </a:solidFill>
                </a:endParaRPr>
              </a:p>
            </p:txBody>
          </p:sp>
          <p:sp>
            <p:nvSpPr>
              <p:cNvPr id="15" name="Freeform 14"/>
              <p:cNvSpPr/>
              <p:nvPr/>
            </p:nvSpPr>
            <p:spPr>
              <a:xfrm rot="10800000">
                <a:off x="3047681" y="3141135"/>
                <a:ext cx="2311824" cy="2269068"/>
              </a:xfrm>
              <a:custGeom>
                <a:avLst/>
                <a:gdLst>
                  <a:gd name="connsiteX0" fmla="*/ 1295612 w 2311824"/>
                  <a:gd name="connsiteY0" fmla="*/ 2269068 h 2269068"/>
                  <a:gd name="connsiteX1" fmla="*/ 279401 w 2311824"/>
                  <a:gd name="connsiteY1" fmla="*/ 1701801 h 2269068"/>
                  <a:gd name="connsiteX2" fmla="*/ 279401 w 2311824"/>
                  <a:gd name="connsiteY2" fmla="*/ 1413937 h 2269068"/>
                  <a:gd name="connsiteX3" fmla="*/ 223093 w 2311824"/>
                  <a:gd name="connsiteY3" fmla="*/ 1408261 h 2269068"/>
                  <a:gd name="connsiteX4" fmla="*/ 0 w 2311824"/>
                  <a:gd name="connsiteY4" fmla="*/ 1134535 h 2269068"/>
                  <a:gd name="connsiteX5" fmla="*/ 223093 w 2311824"/>
                  <a:gd name="connsiteY5" fmla="*/ 860810 h 2269068"/>
                  <a:gd name="connsiteX6" fmla="*/ 279401 w 2311824"/>
                  <a:gd name="connsiteY6" fmla="*/ 855133 h 2269068"/>
                  <a:gd name="connsiteX7" fmla="*/ 279401 w 2311824"/>
                  <a:gd name="connsiteY7" fmla="*/ 567267 h 2269068"/>
                  <a:gd name="connsiteX8" fmla="*/ 1295613 w 2311824"/>
                  <a:gd name="connsiteY8" fmla="*/ 0 h 2269068"/>
                  <a:gd name="connsiteX9" fmla="*/ 2311824 w 2311824"/>
                  <a:gd name="connsiteY9" fmla="*/ 567267 h 2269068"/>
                  <a:gd name="connsiteX10" fmla="*/ 2311824 w 2311824"/>
                  <a:gd name="connsiteY10" fmla="*/ 1701801 h 2269068"/>
                  <a:gd name="connsiteX11" fmla="*/ 2051890 w 2311824"/>
                  <a:gd name="connsiteY11" fmla="*/ 1846901 h 2269068"/>
                  <a:gd name="connsiteX12" fmla="*/ 2035401 w 2311824"/>
                  <a:gd name="connsiteY12" fmla="*/ 1816522 h 2269068"/>
                  <a:gd name="connsiteX13" fmla="*/ 1803716 w 2311824"/>
                  <a:gd name="connsiteY13" fmla="*/ 1693336 h 2269068"/>
                  <a:gd name="connsiteX14" fmla="*/ 1524314 w 2311824"/>
                  <a:gd name="connsiteY14" fmla="*/ 1972738 h 2269068"/>
                  <a:gd name="connsiteX15" fmla="*/ 1546271 w 2311824"/>
                  <a:gd name="connsiteY15" fmla="*/ 2081494 h 2269068"/>
                  <a:gd name="connsiteX16" fmla="*/ 1566121 w 2311824"/>
                  <a:gd name="connsiteY16" fmla="*/ 2118065 h 2269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311824" h="2269068">
                    <a:moveTo>
                      <a:pt x="1295612" y="2269068"/>
                    </a:moveTo>
                    <a:lnTo>
                      <a:pt x="279401" y="1701801"/>
                    </a:lnTo>
                    <a:lnTo>
                      <a:pt x="279401" y="1413937"/>
                    </a:lnTo>
                    <a:lnTo>
                      <a:pt x="223093" y="1408261"/>
                    </a:lnTo>
                    <a:cubicBezTo>
                      <a:pt x="95774" y="1382207"/>
                      <a:pt x="0" y="1269555"/>
                      <a:pt x="0" y="1134535"/>
                    </a:cubicBezTo>
                    <a:cubicBezTo>
                      <a:pt x="0" y="999515"/>
                      <a:pt x="95774" y="886863"/>
                      <a:pt x="223093" y="860810"/>
                    </a:cubicBezTo>
                    <a:lnTo>
                      <a:pt x="279401" y="855133"/>
                    </a:lnTo>
                    <a:lnTo>
                      <a:pt x="279401" y="567267"/>
                    </a:lnTo>
                    <a:lnTo>
                      <a:pt x="1295613" y="0"/>
                    </a:lnTo>
                    <a:lnTo>
                      <a:pt x="2311824" y="567267"/>
                    </a:lnTo>
                    <a:lnTo>
                      <a:pt x="2311824" y="1701801"/>
                    </a:lnTo>
                    <a:lnTo>
                      <a:pt x="2051890" y="1846901"/>
                    </a:lnTo>
                    <a:lnTo>
                      <a:pt x="2035401" y="1816522"/>
                    </a:lnTo>
                    <a:cubicBezTo>
                      <a:pt x="1985190" y="1742201"/>
                      <a:pt x="1900159" y="1693336"/>
                      <a:pt x="1803716" y="1693336"/>
                    </a:cubicBezTo>
                    <a:cubicBezTo>
                      <a:pt x="1649407" y="1693336"/>
                      <a:pt x="1524314" y="1818429"/>
                      <a:pt x="1524314" y="1972738"/>
                    </a:cubicBezTo>
                    <a:cubicBezTo>
                      <a:pt x="1524314" y="2011315"/>
                      <a:pt x="1532133" y="2048067"/>
                      <a:pt x="1546271" y="2081494"/>
                    </a:cubicBezTo>
                    <a:lnTo>
                      <a:pt x="1566121" y="2118065"/>
                    </a:lnTo>
                    <a:close/>
                  </a:path>
                </a:pathLst>
              </a:custGeom>
              <a:solidFill>
                <a:srgbClr val="F1C50E"/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400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Freeform 15"/>
              <p:cNvSpPr/>
              <p:nvPr/>
            </p:nvSpPr>
            <p:spPr>
              <a:xfrm rot="10800000">
                <a:off x="2031472" y="1447799"/>
                <a:ext cx="2032423" cy="2269069"/>
              </a:xfrm>
              <a:custGeom>
                <a:avLst/>
                <a:gdLst>
                  <a:gd name="connsiteX0" fmla="*/ 1016211 w 2032423"/>
                  <a:gd name="connsiteY0" fmla="*/ 2269069 h 2269069"/>
                  <a:gd name="connsiteX1" fmla="*/ 0 w 2032423"/>
                  <a:gd name="connsiteY1" fmla="*/ 1701802 h 2269069"/>
                  <a:gd name="connsiteX2" fmla="*/ 0 w 2032423"/>
                  <a:gd name="connsiteY2" fmla="*/ 1412649 h 2269069"/>
                  <a:gd name="connsiteX3" fmla="*/ 43511 w 2032423"/>
                  <a:gd name="connsiteY3" fmla="*/ 1408263 h 2269069"/>
                  <a:gd name="connsiteX4" fmla="*/ 266604 w 2032423"/>
                  <a:gd name="connsiteY4" fmla="*/ 1134537 h 2269069"/>
                  <a:gd name="connsiteX5" fmla="*/ 43511 w 2032423"/>
                  <a:gd name="connsiteY5" fmla="*/ 860812 h 2269069"/>
                  <a:gd name="connsiteX6" fmla="*/ 0 w 2032423"/>
                  <a:gd name="connsiteY6" fmla="*/ 856425 h 2269069"/>
                  <a:gd name="connsiteX7" fmla="*/ 0 w 2032423"/>
                  <a:gd name="connsiteY7" fmla="*/ 567268 h 2269069"/>
                  <a:gd name="connsiteX8" fmla="*/ 266985 w 2032423"/>
                  <a:gd name="connsiteY8" fmla="*/ 418233 h 2269069"/>
                  <a:gd name="connsiteX9" fmla="*/ 250661 w 2032423"/>
                  <a:gd name="connsiteY9" fmla="*/ 388158 h 2269069"/>
                  <a:gd name="connsiteX10" fmla="*/ 228704 w 2032423"/>
                  <a:gd name="connsiteY10" fmla="*/ 279402 h 2269069"/>
                  <a:gd name="connsiteX11" fmla="*/ 508106 w 2032423"/>
                  <a:gd name="connsiteY11" fmla="*/ 0 h 2269069"/>
                  <a:gd name="connsiteX12" fmla="*/ 739791 w 2032423"/>
                  <a:gd name="connsiteY12" fmla="*/ 123186 h 2269069"/>
                  <a:gd name="connsiteX13" fmla="*/ 752754 w 2032423"/>
                  <a:gd name="connsiteY13" fmla="*/ 147068 h 2269069"/>
                  <a:gd name="connsiteX14" fmla="*/ 1016212 w 2032423"/>
                  <a:gd name="connsiteY14" fmla="*/ 1 h 2269069"/>
                  <a:gd name="connsiteX15" fmla="*/ 2032423 w 2032423"/>
                  <a:gd name="connsiteY15" fmla="*/ 567268 h 2269069"/>
                  <a:gd name="connsiteX16" fmla="*/ 2032423 w 2032423"/>
                  <a:gd name="connsiteY16" fmla="*/ 1701802 h 2269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32423" h="2269069">
                    <a:moveTo>
                      <a:pt x="1016211" y="2269069"/>
                    </a:moveTo>
                    <a:lnTo>
                      <a:pt x="0" y="1701802"/>
                    </a:lnTo>
                    <a:lnTo>
                      <a:pt x="0" y="1412649"/>
                    </a:lnTo>
                    <a:lnTo>
                      <a:pt x="43511" y="1408263"/>
                    </a:lnTo>
                    <a:cubicBezTo>
                      <a:pt x="170830" y="1382209"/>
                      <a:pt x="266604" y="1269557"/>
                      <a:pt x="266604" y="1134537"/>
                    </a:cubicBezTo>
                    <a:cubicBezTo>
                      <a:pt x="266604" y="999517"/>
                      <a:pt x="170830" y="886865"/>
                      <a:pt x="43511" y="860812"/>
                    </a:cubicBezTo>
                    <a:lnTo>
                      <a:pt x="0" y="856425"/>
                    </a:lnTo>
                    <a:lnTo>
                      <a:pt x="0" y="567268"/>
                    </a:lnTo>
                    <a:lnTo>
                      <a:pt x="266985" y="418233"/>
                    </a:lnTo>
                    <a:lnTo>
                      <a:pt x="250661" y="388158"/>
                    </a:lnTo>
                    <a:cubicBezTo>
                      <a:pt x="236523" y="354731"/>
                      <a:pt x="228704" y="317979"/>
                      <a:pt x="228704" y="279402"/>
                    </a:cubicBezTo>
                    <a:cubicBezTo>
                      <a:pt x="228704" y="125093"/>
                      <a:pt x="353797" y="0"/>
                      <a:pt x="508106" y="0"/>
                    </a:cubicBezTo>
                    <a:cubicBezTo>
                      <a:pt x="604549" y="0"/>
                      <a:pt x="689580" y="48865"/>
                      <a:pt x="739791" y="123186"/>
                    </a:cubicBezTo>
                    <a:lnTo>
                      <a:pt x="752754" y="147068"/>
                    </a:lnTo>
                    <a:lnTo>
                      <a:pt x="1016212" y="1"/>
                    </a:lnTo>
                    <a:lnTo>
                      <a:pt x="2032423" y="567268"/>
                    </a:lnTo>
                    <a:lnTo>
                      <a:pt x="2032423" y="1701802"/>
                    </a:lnTo>
                    <a:close/>
                  </a:path>
                </a:pathLst>
              </a:custGeom>
              <a:solidFill>
                <a:srgbClr val="28B9D4"/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400">
                  <a:solidFill>
                    <a:prstClr val="white"/>
                  </a:solidFill>
                </a:endParaRPr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2073943" y="2281056"/>
                <a:ext cx="1782773" cy="802475"/>
              </a:xfrm>
              <a:prstGeom prst="rect">
                <a:avLst/>
              </a:prstGeom>
            </p:spPr>
            <p:txBody>
              <a:bodyPr wrap="square" anchor="ctr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rtl="1"/>
                <a:r>
                  <a:rPr lang="ar-SA" sz="1867" b="1" dirty="0">
                    <a:solidFill>
                      <a:prstClr val="black"/>
                    </a:solidFill>
                    <a:cs typeface="B Homa" panose="00000400000000000000" pitchFamily="2" charset="-78"/>
                  </a:rPr>
                  <a:t>قابل زندگی بودن</a:t>
                </a:r>
                <a:r>
                  <a:rPr lang="fa-IR" sz="1867" dirty="0">
                    <a:solidFill>
                      <a:prstClr val="black"/>
                    </a:solidFill>
                    <a:cs typeface="B Homa" panose="00000400000000000000" pitchFamily="2" charset="-78"/>
                  </a:rPr>
                  <a:t> (</a:t>
                </a:r>
                <a:r>
                  <a:rPr lang="en-US" sz="1867" dirty="0">
                    <a:solidFill>
                      <a:prstClr val="black"/>
                    </a:solidFill>
                    <a:cs typeface="B Homa" panose="00000400000000000000" pitchFamily="2" charset="-78"/>
                  </a:rPr>
                  <a:t>Livability</a:t>
                </a:r>
                <a:r>
                  <a:rPr lang="fa-IR" sz="1867" dirty="0">
                    <a:solidFill>
                      <a:prstClr val="black"/>
                    </a:solidFill>
                    <a:cs typeface="B Homa" panose="00000400000000000000" pitchFamily="2" charset="-78"/>
                  </a:rPr>
                  <a:t>)</a:t>
                </a:r>
                <a:endParaRPr lang="en-US" sz="1867" dirty="0">
                  <a:solidFill>
                    <a:prstClr val="black"/>
                  </a:solidFill>
                  <a:cs typeface="B Homa" panose="00000400000000000000" pitchFamily="2" charset="-78"/>
                </a:endParaRPr>
              </a:p>
              <a:p>
                <a:pPr algn="ctr"/>
                <a:endParaRPr lang="en-US" sz="1333" dirty="0">
                  <a:solidFill>
                    <a:srgbClr val="212121">
                      <a:lumMod val="50000"/>
                    </a:srgbClr>
                  </a:solidFill>
                </a:endParaRPr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4059172" y="2313287"/>
                <a:ext cx="2030692" cy="538090"/>
              </a:xfrm>
              <a:prstGeom prst="rect">
                <a:avLst/>
              </a:prstGeom>
            </p:spPr>
            <p:txBody>
              <a:bodyPr wrap="square" anchor="ctr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rtl="1"/>
                <a:r>
                  <a:rPr lang="ar-SA" sz="1600" b="1" dirty="0">
                    <a:solidFill>
                      <a:prstClr val="white"/>
                    </a:solidFill>
                    <a:cs typeface="B Homa" panose="00000400000000000000" pitchFamily="2" charset="-78"/>
                  </a:rPr>
                  <a:t>رقابت</a:t>
                </a:r>
                <a:r>
                  <a:rPr lang="fa-IR" sz="1600" b="1" dirty="0">
                    <a:solidFill>
                      <a:prstClr val="white"/>
                    </a:solidFill>
                    <a:cs typeface="B Homa" panose="00000400000000000000" pitchFamily="2" charset="-78"/>
                  </a:rPr>
                  <a:t> پذيري</a:t>
                </a:r>
                <a:r>
                  <a:rPr lang="fa-IR" sz="1600" dirty="0">
                    <a:solidFill>
                      <a:prstClr val="white"/>
                    </a:solidFill>
                    <a:cs typeface="B Homa" panose="00000400000000000000" pitchFamily="2" charset="-78"/>
                  </a:rPr>
                  <a:t> (</a:t>
                </a:r>
                <a:r>
                  <a:rPr lang="en-US" sz="1600" dirty="0">
                    <a:solidFill>
                      <a:prstClr val="white"/>
                    </a:solidFill>
                    <a:cs typeface="B Homa" panose="00000400000000000000" pitchFamily="2" charset="-78"/>
                  </a:rPr>
                  <a:t>Competitiveness</a:t>
                </a:r>
                <a:r>
                  <a:rPr lang="fa-IR" sz="1600" dirty="0">
                    <a:solidFill>
                      <a:prstClr val="white"/>
                    </a:solidFill>
                    <a:cs typeface="B Homa" panose="00000400000000000000" pitchFamily="2" charset="-78"/>
                  </a:rPr>
                  <a:t>)</a:t>
                </a:r>
                <a:endParaRPr lang="en-US" sz="1600" dirty="0">
                  <a:solidFill>
                    <a:prstClr val="white"/>
                  </a:solidFill>
                  <a:cs typeface="B Homa" panose="00000400000000000000" pitchFamily="2" charset="-78"/>
                </a:endParaRPr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3057156" y="3970039"/>
                <a:ext cx="2030691" cy="613730"/>
              </a:xfrm>
              <a:prstGeom prst="rect">
                <a:avLst/>
              </a:prstGeom>
            </p:spPr>
            <p:txBody>
              <a:bodyPr wrap="square" anchor="ctr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rtl="1"/>
                <a:r>
                  <a:rPr lang="ar-SA" sz="1867" b="1" dirty="0">
                    <a:solidFill>
                      <a:prstClr val="black"/>
                    </a:solidFill>
                    <a:cs typeface="B Homa" panose="00000400000000000000" pitchFamily="2" charset="-78"/>
                  </a:rPr>
                  <a:t>بانک</a:t>
                </a:r>
                <a:r>
                  <a:rPr lang="fa-IR" sz="1867" b="1" dirty="0">
                    <a:solidFill>
                      <a:prstClr val="black"/>
                    </a:solidFill>
                    <a:cs typeface="B Homa" panose="00000400000000000000" pitchFamily="2" charset="-78"/>
                  </a:rPr>
                  <a:t> پذيري</a:t>
                </a:r>
                <a:r>
                  <a:rPr lang="fa-IR" sz="1867" dirty="0">
                    <a:solidFill>
                      <a:prstClr val="black"/>
                    </a:solidFill>
                    <a:cs typeface="B Homa" panose="00000400000000000000" pitchFamily="2" charset="-78"/>
                  </a:rPr>
                  <a:t> (</a:t>
                </a:r>
                <a:r>
                  <a:rPr lang="en-US" sz="1867" dirty="0">
                    <a:solidFill>
                      <a:prstClr val="black"/>
                    </a:solidFill>
                    <a:cs typeface="B Homa" panose="00000400000000000000" pitchFamily="2" charset="-78"/>
                  </a:rPr>
                  <a:t>Bankability</a:t>
                </a:r>
                <a:r>
                  <a:rPr lang="fa-IR" sz="1867" dirty="0">
                    <a:solidFill>
                      <a:prstClr val="black"/>
                    </a:solidFill>
                    <a:cs typeface="B Homa" panose="00000400000000000000" pitchFamily="2" charset="-78"/>
                  </a:rPr>
                  <a:t>)</a:t>
                </a:r>
                <a:endParaRPr lang="en-US" sz="1867" dirty="0">
                  <a:solidFill>
                    <a:prstClr val="black"/>
                  </a:solidFill>
                  <a:cs typeface="B Homa" panose="00000400000000000000" pitchFamily="2" charset="-78"/>
                </a:endParaRPr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5368981" y="3715064"/>
                <a:ext cx="1749557" cy="1123678"/>
              </a:xfrm>
              <a:prstGeom prst="rect">
                <a:avLst/>
              </a:prstGeom>
            </p:spPr>
            <p:txBody>
              <a:bodyPr wrap="square" anchor="ctr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rtl="1"/>
                <a:r>
                  <a:rPr lang="ar-SA" sz="1467" b="1" dirty="0">
                    <a:solidFill>
                      <a:prstClr val="white"/>
                    </a:solidFill>
                    <a:cs typeface="B Homa" panose="00000400000000000000" pitchFamily="2" charset="-78"/>
                  </a:rPr>
                  <a:t>مديريت و حاکميت خوب شهری</a:t>
                </a:r>
                <a:endParaRPr lang="fa-IR" sz="1467" b="1" dirty="0">
                  <a:solidFill>
                    <a:prstClr val="white"/>
                  </a:solidFill>
                  <a:cs typeface="B Homa" panose="00000400000000000000" pitchFamily="2" charset="-78"/>
                </a:endParaRPr>
              </a:p>
              <a:p>
                <a:pPr algn="ctr" rtl="1"/>
                <a:r>
                  <a:rPr lang="ar-SA" sz="1467" dirty="0">
                    <a:solidFill>
                      <a:prstClr val="white"/>
                    </a:solidFill>
                    <a:cs typeface="B Homa" panose="00000400000000000000" pitchFamily="2" charset="-78"/>
                  </a:rPr>
                  <a:t> </a:t>
                </a:r>
                <a:r>
                  <a:rPr lang="en-US" sz="1467" dirty="0">
                    <a:solidFill>
                      <a:prstClr val="white"/>
                    </a:solidFill>
                    <a:cs typeface="B Homa" panose="00000400000000000000" pitchFamily="2" charset="-78"/>
                  </a:rPr>
                  <a:t>(Good Urban Management and  Governance)</a:t>
                </a:r>
                <a:endParaRPr lang="en-US" sz="1467" dirty="0">
                  <a:solidFill>
                    <a:srgbClr val="212121">
                      <a:lumMod val="50000"/>
                    </a:srgb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21924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86348" y="777875"/>
            <a:ext cx="10160000" cy="1025525"/>
          </a:xfrm>
          <a:prstGeom prst="rect">
            <a:avLst/>
          </a:prstGeom>
        </p:spPr>
        <p:txBody>
          <a:bodyPr vert="horz" lIns="121920" tIns="60960" rIns="121920" bIns="6096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1"/>
            <a:r>
              <a:rPr lang="fa-IR" sz="3733" b="1" dirty="0">
                <a:solidFill>
                  <a:prstClr val="black"/>
                </a:solidFill>
                <a:cs typeface="B Homa" panose="00000400000000000000" pitchFamily="2" charset="-78"/>
              </a:rPr>
              <a:t>فرايند و تهيه اجراي سند </a:t>
            </a:r>
            <a:endParaRPr lang="en-US" sz="3733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graphicFrame>
        <p:nvGraphicFramePr>
          <p:cNvPr id="10" name="Diagram 9"/>
          <p:cNvGraphicFramePr/>
          <p:nvPr>
            <p:extLst/>
          </p:nvPr>
        </p:nvGraphicFramePr>
        <p:xfrm>
          <a:off x="2133600" y="1701801"/>
          <a:ext cx="6908800" cy="50770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ontent Placeholder 2"/>
          <p:cNvSpPr txBox="1">
            <a:spLocks/>
          </p:cNvSpPr>
          <p:nvPr/>
        </p:nvSpPr>
        <p:spPr>
          <a:xfrm>
            <a:off x="304800" y="2209800"/>
            <a:ext cx="2866453" cy="2032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  <a:prstDash val="dash"/>
          </a:ln>
        </p:spPr>
        <p:txBody>
          <a:bodyPr vert="horz" lIns="121920" tIns="60960" rIns="121920" bIns="6096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594" indent="-148163" algn="just" rtl="1"/>
            <a:r>
              <a:rPr lang="fa-IR" sz="2133" dirty="0">
                <a:solidFill>
                  <a:prstClr val="black"/>
                </a:solidFill>
                <a:cs typeface="B Homa" panose="00000400000000000000" pitchFamily="2" charset="-78"/>
              </a:rPr>
              <a:t>شناسایی طرفهای ذینفع، نحوه مشارکت و مسئولیتها</a:t>
            </a:r>
            <a:endParaRPr lang="en-US" sz="2133" dirty="0">
              <a:solidFill>
                <a:prstClr val="black"/>
              </a:solidFill>
              <a:cs typeface="B Homa" panose="00000400000000000000" pitchFamily="2" charset="-78"/>
            </a:endParaRPr>
          </a:p>
          <a:p>
            <a:pPr marL="228594" indent="-148163" algn="just" rtl="1"/>
            <a:r>
              <a:rPr lang="fa-IR" sz="2133" dirty="0">
                <a:solidFill>
                  <a:prstClr val="black"/>
                </a:solidFill>
                <a:cs typeface="B Homa" panose="00000400000000000000" pitchFamily="2" charset="-78"/>
              </a:rPr>
              <a:t>سازماندهی </a:t>
            </a:r>
            <a:endParaRPr lang="en-US" sz="2133" dirty="0">
              <a:solidFill>
                <a:prstClr val="black"/>
              </a:solidFill>
              <a:cs typeface="B Homa" panose="00000400000000000000" pitchFamily="2" charset="-78"/>
            </a:endParaRPr>
          </a:p>
          <a:p>
            <a:pPr marL="228594" indent="-148163" algn="just" rtl="1"/>
            <a:r>
              <a:rPr lang="fa-IR" sz="2133" dirty="0">
                <a:solidFill>
                  <a:prstClr val="black"/>
                </a:solidFill>
                <a:cs typeface="B Homa" panose="00000400000000000000" pitchFamily="2" charset="-78"/>
              </a:rPr>
              <a:t>تأمین منابع و ظرفیت لازم</a:t>
            </a:r>
            <a:endParaRPr lang="en-US" sz="2133" dirty="0">
              <a:solidFill>
                <a:prstClr val="black"/>
              </a:solidFill>
              <a:cs typeface="B Homa" panose="00000400000000000000" pitchFamily="2" charset="-78"/>
            </a:endParaRPr>
          </a:p>
          <a:p>
            <a:pPr marL="228594" indent="-148163" algn="just" rtl="1"/>
            <a:r>
              <a:rPr lang="fa-IR" sz="2133" dirty="0">
                <a:solidFill>
                  <a:prstClr val="black"/>
                </a:solidFill>
                <a:cs typeface="B Homa" panose="00000400000000000000" pitchFamily="2" charset="-78"/>
              </a:rPr>
              <a:t>تهیه برنامه پروژ</a:t>
            </a:r>
            <a:endParaRPr lang="en-US" sz="2133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229600" y="1803401"/>
            <a:ext cx="2743200" cy="337464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  <a:prstDash val="dash"/>
          </a:ln>
        </p:spPr>
        <p:txBody>
          <a:bodyPr wrap="square">
            <a:spAutoFit/>
          </a:bodyPr>
          <a:lstStyle/>
          <a:p>
            <a:pPr marL="148163" indent="-148163" algn="just">
              <a:buFont typeface="Arial" panose="020B0604020202020204" pitchFamily="34" charset="0"/>
              <a:buChar char="•"/>
            </a:pPr>
            <a:r>
              <a:rPr lang="fa-IR" sz="2133" dirty="0">
                <a:solidFill>
                  <a:prstClr val="black"/>
                </a:solidFill>
                <a:cs typeface="B Homa" panose="00000400000000000000" pitchFamily="2" charset="-78"/>
              </a:rPr>
              <a:t>گردآوری اطلاعات پایه و ممیزی </a:t>
            </a:r>
            <a:r>
              <a:rPr lang="fa-IR" sz="2133" dirty="0">
                <a:solidFill>
                  <a:prstClr val="black"/>
                </a:solidFill>
                <a:cs typeface="B Homa" panose="00000400000000000000" pitchFamily="2" charset="-78"/>
              </a:rPr>
              <a:t>منابع (قابلیتها </a:t>
            </a:r>
            <a:r>
              <a:rPr lang="fa-IR" sz="2133" dirty="0">
                <a:solidFill>
                  <a:prstClr val="black"/>
                </a:solidFill>
                <a:cs typeface="B Homa" panose="00000400000000000000" pitchFamily="2" charset="-78"/>
              </a:rPr>
              <a:t>و ظرفیت)</a:t>
            </a:r>
            <a:endParaRPr lang="en-US" sz="2133" dirty="0">
              <a:solidFill>
                <a:prstClr val="black"/>
              </a:solidFill>
              <a:cs typeface="B Homa" panose="00000400000000000000" pitchFamily="2" charset="-78"/>
            </a:endParaRPr>
          </a:p>
          <a:p>
            <a:pPr marL="148163" indent="-148163" algn="just">
              <a:buFont typeface="Arial" panose="020B0604020202020204" pitchFamily="34" charset="0"/>
              <a:buChar char="•"/>
            </a:pPr>
            <a:r>
              <a:rPr lang="fa-IR" sz="2133" dirty="0">
                <a:solidFill>
                  <a:prstClr val="black"/>
                </a:solidFill>
                <a:cs typeface="B Homa" panose="00000400000000000000" pitchFamily="2" charset="-78"/>
              </a:rPr>
              <a:t>ارزیابی وضعیت شهر و تعیین ویژگی های منحصربفرد آن</a:t>
            </a:r>
            <a:endParaRPr lang="en-US" sz="2133" dirty="0">
              <a:solidFill>
                <a:prstClr val="black"/>
              </a:solidFill>
              <a:cs typeface="B Homa" panose="00000400000000000000" pitchFamily="2" charset="-78"/>
            </a:endParaRPr>
          </a:p>
          <a:p>
            <a:pPr marL="148163" indent="-148163" algn="just">
              <a:buFont typeface="Arial" panose="020B0604020202020204" pitchFamily="34" charset="0"/>
              <a:buChar char="•"/>
            </a:pPr>
            <a:r>
              <a:rPr lang="fa-IR" sz="2133" dirty="0">
                <a:solidFill>
                  <a:prstClr val="black"/>
                </a:solidFill>
                <a:cs typeface="B Homa" panose="00000400000000000000" pitchFamily="2" charset="-78"/>
              </a:rPr>
              <a:t> مرور و بررسی محیط خارجی و شناسایی عوامل بالقوه و بالفعل ایجاد تغییر</a:t>
            </a:r>
            <a:endParaRPr lang="en-US" sz="2133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749419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20700" y="641351"/>
            <a:ext cx="10160000" cy="1025525"/>
          </a:xfrm>
        </p:spPr>
        <p:txBody>
          <a:bodyPr>
            <a:normAutofit/>
          </a:bodyPr>
          <a:lstStyle/>
          <a:p>
            <a:pPr rtl="1"/>
            <a:r>
              <a:rPr lang="fa-IR" sz="4267" b="1" dirty="0">
                <a:cs typeface="B Homa" panose="00000400000000000000" pitchFamily="2" charset="-78"/>
              </a:rPr>
              <a:t>خروجی</a:t>
            </a:r>
            <a:r>
              <a:rPr lang="en-US" sz="4267" b="1" dirty="0">
                <a:cs typeface="B Homa" panose="00000400000000000000" pitchFamily="2" charset="-78"/>
              </a:rPr>
              <a:t>CDS</a:t>
            </a:r>
            <a:endParaRPr lang="en-US" sz="4267" b="1" dirty="0">
              <a:cs typeface="B Homa" panose="00000400000000000000" pitchFamily="2" charset="-78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20700" y="1666877"/>
            <a:ext cx="10566400" cy="1930401"/>
          </a:xfrm>
        </p:spPr>
        <p:txBody>
          <a:bodyPr>
            <a:noAutofit/>
          </a:bodyPr>
          <a:lstStyle/>
          <a:p>
            <a:pPr lvl="0" algn="just" rtl="1"/>
            <a:r>
              <a:rPr lang="fa-IR" sz="1867" dirty="0">
                <a:cs typeface="B Homa" panose="00000400000000000000" pitchFamily="2" charset="-78"/>
              </a:rPr>
              <a:t>ایجاد </a:t>
            </a:r>
            <a:r>
              <a:rPr lang="fa-IR" sz="1867" dirty="0">
                <a:cs typeface="B Homa" panose="00000400000000000000" pitchFamily="2" charset="-78"/>
              </a:rPr>
              <a:t>یک چشم انداز و استراتژی برای یک شهر، که روی رشد اقتصادی تاکید داشته و بر روی طرح های مالی صحبت می نماید.</a:t>
            </a:r>
            <a:endParaRPr lang="en-US" sz="1867" dirty="0">
              <a:cs typeface="B Homa" panose="00000400000000000000" pitchFamily="2" charset="-78"/>
            </a:endParaRPr>
          </a:p>
          <a:p>
            <a:pPr lvl="0" algn="just" rtl="1"/>
            <a:r>
              <a:rPr lang="fa-IR" sz="1867" dirty="0">
                <a:cs typeface="B Homa" panose="00000400000000000000" pitchFamily="2" charset="-78"/>
              </a:rPr>
              <a:t>تعریف اولویت ها و طرح های اجرایی، برای ایجاد تغییرات اقتصادی و کمک به ذینفعان در تعیین اولویت های توسعه.</a:t>
            </a:r>
            <a:endParaRPr lang="en-US" sz="1867" dirty="0">
              <a:cs typeface="B Homa" panose="00000400000000000000" pitchFamily="2" charset="-78"/>
            </a:endParaRPr>
          </a:p>
          <a:p>
            <a:pPr lvl="0" algn="just" rtl="1"/>
            <a:r>
              <a:rPr lang="fa-IR" sz="1867" dirty="0">
                <a:cs typeface="B Homa" panose="00000400000000000000" pitchFamily="2" charset="-78"/>
              </a:rPr>
              <a:t>تعیین استراتژی هایی که بر روی رشد اقتصادی، و کاهش فقر تاکید دارند.</a:t>
            </a:r>
            <a:endParaRPr lang="en-US" sz="1867" dirty="0">
              <a:cs typeface="B Homa" panose="00000400000000000000" pitchFamily="2" charset="-78"/>
            </a:endParaRPr>
          </a:p>
          <a:p>
            <a:pPr lvl="0" algn="just" rtl="1"/>
            <a:r>
              <a:rPr lang="fa-IR" sz="1867" dirty="0">
                <a:cs typeface="B Homa" panose="00000400000000000000" pitchFamily="2" charset="-78"/>
              </a:rPr>
              <a:t>تعیین سیاست هایی که منجر به بهبود سرمایه گذاری گردند. </a:t>
            </a:r>
            <a:endParaRPr lang="en-US" sz="1867" dirty="0">
              <a:cs typeface="B Homa" panose="00000400000000000000" pitchFamily="2" charset="-78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482600" y="3084515"/>
            <a:ext cx="10160000" cy="1025525"/>
          </a:xfrm>
          <a:prstGeom prst="rect">
            <a:avLst/>
          </a:prstGeom>
        </p:spPr>
        <p:txBody>
          <a:bodyPr vert="horz" lIns="121920" tIns="60960" rIns="121920" bIns="6096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1"/>
            <a:r>
              <a:rPr lang="fa-IR" sz="4267" b="1" dirty="0">
                <a:solidFill>
                  <a:prstClr val="black"/>
                </a:solidFill>
                <a:cs typeface="B Homa" panose="00000400000000000000" pitchFamily="2" charset="-78"/>
              </a:rPr>
              <a:t>جمع بندی</a:t>
            </a:r>
            <a:endParaRPr lang="en-US" sz="4267" b="1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927100" y="4038601"/>
            <a:ext cx="10160000" cy="2336801"/>
          </a:xfrm>
          <a:prstGeom prst="rect">
            <a:avLst/>
          </a:prstGeom>
        </p:spPr>
        <p:txBody>
          <a:bodyPr vert="horz" lIns="121920" tIns="60960" rIns="121920" bIns="6096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rtl="1">
              <a:buNone/>
            </a:pPr>
            <a:r>
              <a:rPr lang="en-US" sz="2000" dirty="0">
                <a:solidFill>
                  <a:prstClr val="black"/>
                </a:solidFill>
                <a:cs typeface="B Homa" panose="00000400000000000000" pitchFamily="2" charset="-78"/>
              </a:rPr>
              <a:t>CDS </a:t>
            </a:r>
            <a:r>
              <a:rPr lang="fa-IR" sz="2000" dirty="0">
                <a:solidFill>
                  <a:prstClr val="black"/>
                </a:solidFill>
                <a:cs typeface="B Homa" panose="00000400000000000000" pitchFamily="2" charset="-78"/>
              </a:rPr>
              <a:t> به عنوان مکانیسم های اجتماعی، ساز و کارهای درست و روابط مناسب میان گروههای ذینفع را تنظیم می نماید.</a:t>
            </a:r>
          </a:p>
          <a:p>
            <a:pPr marL="0" indent="0" algn="just" rtl="1">
              <a:buNone/>
            </a:pPr>
            <a:r>
              <a:rPr lang="fa-IR" sz="2000" dirty="0">
                <a:solidFill>
                  <a:prstClr val="black"/>
                </a:solidFill>
                <a:cs typeface="B Homa" panose="00000400000000000000" pitchFamily="2" charset="-78"/>
              </a:rPr>
              <a:t> توانایی گروههای ذینفع را برای ایجاد مدیریت خوب، تغییر رفتارهای رسمی، خلق یک تشکیلات درونی، ارتقاء اقتصاد و مدیریت جامعه مدنی بهبود می بخشد. مردم را به اظهار نظر درباره شهرهایشان تشویق می نماید. رویکرد راهبردی هماهنگ برای دست یابی به پیچیدگی های توسعه را فراهم می کند.</a:t>
            </a:r>
            <a:endParaRPr lang="en-US" sz="2000" dirty="0">
              <a:solidFill>
                <a:prstClr val="black"/>
              </a:solidFill>
              <a:cs typeface="B Homa" panose="00000400000000000000" pitchFamily="2" charset="-78"/>
            </a:endParaRPr>
          </a:p>
          <a:p>
            <a:pPr marL="0" indent="0" algn="just" rtl="1">
              <a:buNone/>
            </a:pPr>
            <a:r>
              <a:rPr lang="fa-IR" sz="2000" dirty="0">
                <a:solidFill>
                  <a:prstClr val="black"/>
                </a:solidFill>
                <a:cs typeface="B Homa" panose="00000400000000000000" pitchFamily="2" charset="-78"/>
              </a:rPr>
              <a:t> تغییردر نوع وابستگی و رفتارهای گروههای ذینفع را در حیطه وظایف کاریشان را سرعت می بخشد. </a:t>
            </a:r>
            <a:endParaRPr lang="en-US" sz="2000" dirty="0">
              <a:solidFill>
                <a:prstClr val="black"/>
              </a:solidFill>
              <a:cs typeface="B Homa" panose="00000400000000000000" pitchFamily="2" charset="-78"/>
            </a:endParaRPr>
          </a:p>
          <a:p>
            <a:pPr algn="just" rtl="1"/>
            <a:endParaRPr lang="en-US" sz="2000" dirty="0">
              <a:solidFill>
                <a:prstClr val="black"/>
              </a:solidFill>
              <a:cs typeface="B Homa" panose="00000400000000000000" pitchFamily="2" charset="-78"/>
            </a:endParaRPr>
          </a:p>
          <a:p>
            <a:pPr marL="0" indent="0" algn="ctr" rtl="1">
              <a:buNone/>
            </a:pPr>
            <a:endParaRPr lang="en-US" sz="2000" dirty="0">
              <a:solidFill>
                <a:srgbClr val="C00000"/>
              </a:solidFill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59876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09600" y="279400"/>
            <a:ext cx="10160000" cy="1025525"/>
          </a:xfrm>
        </p:spPr>
        <p:txBody>
          <a:bodyPr>
            <a:normAutofit/>
          </a:bodyPr>
          <a:lstStyle/>
          <a:p>
            <a:pPr rtl="1"/>
            <a:r>
              <a:rPr lang="fa-IR" sz="3733" b="1" dirty="0">
                <a:cs typeface="B Homa" panose="00000400000000000000" pitchFamily="2" charset="-78"/>
              </a:rPr>
              <a:t>تجارب موفق جهانی </a:t>
            </a:r>
            <a:r>
              <a:rPr lang="en-US" sz="3733" b="1" dirty="0">
                <a:cs typeface="B Homa" panose="00000400000000000000" pitchFamily="2" charset="-78"/>
              </a:rPr>
              <a:t>CDS</a:t>
            </a:r>
            <a:r>
              <a:rPr lang="fa-IR" sz="4267" b="1" dirty="0">
                <a:cs typeface="B Homa" panose="00000400000000000000" pitchFamily="2" charset="-78"/>
              </a:rPr>
              <a:t> </a:t>
            </a:r>
            <a:endParaRPr lang="en-US" sz="4267" dirty="0">
              <a:cs typeface="B Homa" panose="00000400000000000000" pitchFamily="2" charset="-78"/>
            </a:endParaRPr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/>
          </p:nvPr>
        </p:nvGraphicFramePr>
        <p:xfrm>
          <a:off x="1016001" y="1125389"/>
          <a:ext cx="10464799" cy="5095664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3048000"/>
                <a:gridCol w="2540000"/>
                <a:gridCol w="2540000"/>
                <a:gridCol w="1375745"/>
                <a:gridCol w="961053"/>
              </a:tblGrid>
              <a:tr h="609600">
                <a:tc>
                  <a:txBody>
                    <a:bodyPr/>
                    <a:lstStyle/>
                    <a:p>
                      <a:pPr marL="274320" indent="-274320" algn="ctr" rtl="1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1600" b="1" kern="1200" dirty="0">
                          <a:effectLst/>
                          <a:cs typeface="B Homa" panose="00000400000000000000" pitchFamily="2" charset="-78"/>
                        </a:rPr>
                        <a:t>تجربيات به دست آمده از</a:t>
                      </a:r>
                      <a:endParaRPr lang="en-US" sz="1600" b="1" dirty="0">
                        <a:effectLst/>
                        <a:cs typeface="B Homa" panose="00000400000000000000" pitchFamily="2" charset="-78"/>
                      </a:endParaRPr>
                    </a:p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1600" b="1" kern="1200" dirty="0">
                          <a:effectLst/>
                          <a:cs typeface="B Homa" panose="00000400000000000000" pitchFamily="2" charset="-78"/>
                        </a:rPr>
                        <a:t>تهيه طرح استراتژي توسعه شهري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Homa" panose="00000400000000000000" pitchFamily="2" charset="-78"/>
                      </a:endParaRPr>
                    </a:p>
                  </a:txBody>
                  <a:tcPr marL="54375" marR="54375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74320" indent="-274320" algn="ctr" rtl="1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1600" b="1" dirty="0">
                          <a:effectLst/>
                          <a:cs typeface="B Homa" panose="00000400000000000000" pitchFamily="2" charset="-78"/>
                        </a:rPr>
                        <a:t>تأثيرات تهيه طرح</a:t>
                      </a:r>
                      <a:endParaRPr lang="en-US" sz="1600" b="1" dirty="0">
                        <a:effectLst/>
                        <a:cs typeface="B Homa" panose="00000400000000000000" pitchFamily="2" charset="-78"/>
                      </a:endParaRPr>
                    </a:p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1600" b="1" dirty="0">
                          <a:effectLst/>
                          <a:cs typeface="B Homa" panose="00000400000000000000" pitchFamily="2" charset="-78"/>
                        </a:rPr>
                        <a:t>استراتژي توسعه شهري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Homa" panose="00000400000000000000" pitchFamily="2" charset="-78"/>
                      </a:endParaRPr>
                    </a:p>
                  </a:txBody>
                  <a:tcPr marL="54375" marR="54375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1600" b="1" dirty="0">
                          <a:effectLst/>
                          <a:cs typeface="B Homa" panose="00000400000000000000" pitchFamily="2" charset="-78"/>
                        </a:rPr>
                        <a:t>ويژگي هاي طرح استراتژي توسعه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Homa" panose="00000400000000000000" pitchFamily="2" charset="-78"/>
                      </a:endParaRPr>
                    </a:p>
                  </a:txBody>
                  <a:tcPr marL="54375" marR="54375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1600" b="1" kern="1200" dirty="0">
                          <a:effectLst/>
                          <a:cs typeface="B Homa" panose="00000400000000000000" pitchFamily="2" charset="-78"/>
                        </a:rPr>
                        <a:t>چالش های اساسی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Homa" panose="00000400000000000000" pitchFamily="2" charset="-78"/>
                      </a:endParaRPr>
                    </a:p>
                  </a:txBody>
                  <a:tcPr marL="54375" marR="54375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1600" b="1" kern="1200" dirty="0">
                          <a:effectLst/>
                          <a:cs typeface="B Homa" panose="00000400000000000000" pitchFamily="2" charset="-78"/>
                        </a:rPr>
                        <a:t>نام شهر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Homa" panose="00000400000000000000" pitchFamily="2" charset="-78"/>
                      </a:endParaRPr>
                    </a:p>
                  </a:txBody>
                  <a:tcPr marL="54375" marR="54375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4486064">
                <a:tc>
                  <a:txBody>
                    <a:bodyPr/>
                    <a:lstStyle/>
                    <a:p>
                      <a:pPr marL="115888" lvl="0" indent="-115888" algn="justLow" rtl="1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fa-IR" sz="1500" dirty="0">
                          <a:effectLst/>
                          <a:cs typeface="B Homa" panose="00000400000000000000" pitchFamily="2" charset="-78"/>
                        </a:rPr>
                        <a:t>تأكيد و تمركز بر زمان و تلاش و جلوگيري از به هدر رفتن آنها؛</a:t>
                      </a:r>
                      <a:endParaRPr lang="en-US" sz="1500" dirty="0">
                        <a:effectLst/>
                        <a:cs typeface="B Homa" panose="00000400000000000000" pitchFamily="2" charset="-78"/>
                      </a:endParaRPr>
                    </a:p>
                    <a:p>
                      <a:pPr marL="115888" lvl="0" indent="-115888" algn="justLow" rtl="1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fa-IR" sz="1500" dirty="0">
                          <a:effectLst/>
                          <a:cs typeface="B Homa" panose="00000400000000000000" pitchFamily="2" charset="-78"/>
                        </a:rPr>
                        <a:t>همخواني و هم راستايي با ساير طرح ها و فرآيندهاي برنامه ريزي شهري موجود، مانند برنامه پنج ساله؛</a:t>
                      </a:r>
                      <a:endParaRPr lang="en-US" sz="1500" dirty="0">
                        <a:effectLst/>
                        <a:cs typeface="B Homa" panose="00000400000000000000" pitchFamily="2" charset="-78"/>
                      </a:endParaRPr>
                    </a:p>
                    <a:p>
                      <a:pPr marL="115888" lvl="0" indent="-115888" algn="justLow" rtl="1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fa-IR" sz="1500" dirty="0">
                          <a:effectLst/>
                          <a:cs typeface="B Homa" panose="00000400000000000000" pitchFamily="2" charset="-78"/>
                        </a:rPr>
                        <a:t>افزايش مشاركت بهره وران؛</a:t>
                      </a:r>
                      <a:endParaRPr lang="en-US" sz="1500" dirty="0">
                        <a:effectLst/>
                        <a:cs typeface="B Homa" panose="00000400000000000000" pitchFamily="2" charset="-78"/>
                      </a:endParaRPr>
                    </a:p>
                    <a:p>
                      <a:pPr marL="115888" lvl="0" indent="-115888" algn="justLow" rtl="1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fa-IR" sz="1500" dirty="0">
                          <a:effectLst/>
                          <a:cs typeface="B Homa" panose="00000400000000000000" pitchFamily="2" charset="-78"/>
                        </a:rPr>
                        <a:t>نقش مؤثر دولت مركزي و حكومت هاي محلي و استاني در انتشار اخبار و اطلاعات مربوط به طرح استراتژي توسعه شهري؛</a:t>
                      </a:r>
                      <a:endParaRPr lang="en-US" sz="1500" dirty="0">
                        <a:effectLst/>
                        <a:cs typeface="B Homa" panose="00000400000000000000" pitchFamily="2" charset="-78"/>
                      </a:endParaRPr>
                    </a:p>
                    <a:p>
                      <a:pPr marL="115888" lvl="0" indent="-115888" algn="justLow" rtl="1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fa-IR" sz="1500" dirty="0">
                          <a:effectLst/>
                          <a:cs typeface="B Homa" panose="00000400000000000000" pitchFamily="2" charset="-78"/>
                        </a:rPr>
                        <a:t>تعيين چشم انداز بلند مدت و در ارتباط محكم با برنامه هاي اجرايي كوتاه و ميان مدت؛</a:t>
                      </a:r>
                      <a:endParaRPr lang="en-US" sz="1500" dirty="0">
                        <a:effectLst/>
                        <a:cs typeface="B Homa" panose="00000400000000000000" pitchFamily="2" charset="-78"/>
                      </a:endParaRPr>
                    </a:p>
                    <a:p>
                      <a:pPr marL="115888" lvl="0" indent="-115888" algn="justLow" rtl="1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fa-IR" sz="1500" dirty="0">
                          <a:effectLst/>
                          <a:cs typeface="B Homa" panose="00000400000000000000" pitchFamily="2" charset="-78"/>
                        </a:rPr>
                        <a:t>لزوم تعيين منابع مالي </a:t>
                      </a:r>
                      <a:r>
                        <a:rPr lang="fa-IR" sz="1500" dirty="0" smtClean="0">
                          <a:effectLst/>
                          <a:cs typeface="B Homa" panose="00000400000000000000" pitchFamily="2" charset="-78"/>
                        </a:rPr>
                        <a:t>براي زيرساخت </a:t>
                      </a:r>
                      <a:r>
                        <a:rPr lang="fa-IR" sz="1500" dirty="0">
                          <a:effectLst/>
                          <a:cs typeface="B Homa" panose="00000400000000000000" pitchFamily="2" charset="-78"/>
                        </a:rPr>
                        <a:t>ها و مسايل مربوط به آن </a:t>
                      </a:r>
                      <a:r>
                        <a:rPr lang="fa-IR" sz="1500" dirty="0" smtClean="0">
                          <a:effectLst/>
                          <a:cs typeface="B Homa" panose="00000400000000000000" pitchFamily="2" charset="-78"/>
                        </a:rPr>
                        <a:t>به شهرداري</a:t>
                      </a:r>
                      <a:r>
                        <a:rPr lang="fa-IR" sz="1500" dirty="0">
                          <a:effectLst/>
                          <a:cs typeface="B Homa" panose="00000400000000000000" pitchFamily="2" charset="-78"/>
                        </a:rPr>
                        <a:t>؛</a:t>
                      </a:r>
                      <a:endParaRPr lang="en-US" sz="1500" dirty="0">
                        <a:effectLst/>
                        <a:cs typeface="B Homa" panose="00000400000000000000" pitchFamily="2" charset="-78"/>
                      </a:endParaRPr>
                    </a:p>
                    <a:p>
                      <a:pPr marL="115888" lvl="0" indent="-115888" algn="justLow" rtl="1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fa-IR" sz="1500" dirty="0">
                          <a:effectLst/>
                          <a:cs typeface="B Homa" panose="00000400000000000000" pitchFamily="2" charset="-78"/>
                        </a:rPr>
                        <a:t>لزوم تعيين فقر به عنوان يكي از مسايل بدنه طرح استراتژي توسعه شهري؛</a:t>
                      </a:r>
                      <a:endParaRPr lang="en-US" sz="1500" dirty="0">
                        <a:effectLst/>
                        <a:cs typeface="B Homa" panose="00000400000000000000" pitchFamily="2" charset="-78"/>
                      </a:endParaRPr>
                    </a:p>
                    <a:p>
                      <a:pPr marL="115888" lvl="0" indent="-115888" algn="justLow" rtl="1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fa-IR" sz="1500" dirty="0">
                          <a:effectLst/>
                          <a:cs typeface="B Homa" panose="00000400000000000000" pitchFamily="2" charset="-78"/>
                        </a:rPr>
                        <a:t>تمركز بيشتر بر مقياس هاي ملي و بين المللي براي حمايت هاي آتي از طرح استراتژي توسعه شهري</a:t>
                      </a:r>
                      <a:endParaRPr lang="en-US" sz="1500" dirty="0">
                        <a:effectLst/>
                        <a:cs typeface="B Homa" panose="00000400000000000000" pitchFamily="2" charset="-78"/>
                      </a:endParaRPr>
                    </a:p>
                    <a:p>
                      <a:pPr algn="justLow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cs typeface="B Homa" panose="00000400000000000000" pitchFamily="2" charset="-78"/>
                        </a:rPr>
                        <a:t> </a:t>
                      </a:r>
                      <a:endParaRPr lang="en-US" sz="1500" dirty="0">
                        <a:effectLst/>
                        <a:latin typeface="Calibri"/>
                        <a:ea typeface="Calibri"/>
                        <a:cs typeface="B Homa" panose="00000400000000000000" pitchFamily="2" charset="-78"/>
                      </a:endParaRPr>
                    </a:p>
                  </a:txBody>
                  <a:tcPr marL="54375" marR="54375" marT="0" marB="0" anchor="ctr"/>
                </a:tc>
                <a:tc>
                  <a:txBody>
                    <a:bodyPr/>
                    <a:lstStyle/>
                    <a:p>
                      <a:pPr marL="115888" lvl="0" indent="-115888" algn="justLow" rtl="1">
                        <a:spcAft>
                          <a:spcPts val="0"/>
                        </a:spcAft>
                        <a:buFont typeface="Symbol"/>
                        <a:buChar char=""/>
                        <a:tabLst/>
                      </a:pPr>
                      <a:r>
                        <a:rPr lang="fa-IR" sz="1500" dirty="0">
                          <a:effectLst/>
                          <a:cs typeface="B Homa" panose="00000400000000000000" pitchFamily="2" charset="-78"/>
                        </a:rPr>
                        <a:t>ارائه يك استراتژي انعطاف پذير</a:t>
                      </a:r>
                      <a:r>
                        <a:rPr lang="fa-IR" sz="1500" dirty="0" smtClean="0">
                          <a:effectLst/>
                          <a:cs typeface="B Homa" panose="00000400000000000000" pitchFamily="2" charset="-78"/>
                        </a:rPr>
                        <a:t>، سريع </a:t>
                      </a:r>
                      <a:r>
                        <a:rPr lang="fa-IR" sz="1500" dirty="0">
                          <a:effectLst/>
                          <a:cs typeface="B Homa" panose="00000400000000000000" pitchFamily="2" charset="-78"/>
                        </a:rPr>
                        <a:t>الوصول و با نگرش مشاركتي</a:t>
                      </a:r>
                      <a:endParaRPr lang="en-US" sz="1500" dirty="0">
                        <a:effectLst/>
                        <a:cs typeface="B Homa" panose="00000400000000000000" pitchFamily="2" charset="-78"/>
                      </a:endParaRPr>
                    </a:p>
                    <a:p>
                      <a:pPr marL="115888" lvl="0" indent="-115888" algn="justLow" rtl="1">
                        <a:spcAft>
                          <a:spcPts val="0"/>
                        </a:spcAft>
                        <a:buFont typeface="Symbol"/>
                        <a:buChar char=""/>
                        <a:tabLst/>
                      </a:pPr>
                      <a:r>
                        <a:rPr lang="fa-IR" sz="1500" dirty="0">
                          <a:effectLst/>
                          <a:cs typeface="B Homa" panose="00000400000000000000" pitchFamily="2" charset="-78"/>
                        </a:rPr>
                        <a:t>تقويت برنامه ريزي ها در برخي از مناطق؛</a:t>
                      </a:r>
                      <a:endParaRPr lang="en-US" sz="1500" dirty="0">
                        <a:effectLst/>
                        <a:cs typeface="B Homa" panose="00000400000000000000" pitchFamily="2" charset="-78"/>
                      </a:endParaRPr>
                    </a:p>
                    <a:p>
                      <a:pPr marL="115888" lvl="0" indent="-115888" algn="justLow" rtl="1">
                        <a:spcAft>
                          <a:spcPts val="0"/>
                        </a:spcAft>
                        <a:buFont typeface="Symbol"/>
                        <a:buChar char=""/>
                        <a:tabLst/>
                      </a:pPr>
                      <a:r>
                        <a:rPr lang="fa-IR" sz="1500" dirty="0">
                          <a:effectLst/>
                          <a:cs typeface="B Homa" panose="00000400000000000000" pitchFamily="2" charset="-78"/>
                        </a:rPr>
                        <a:t>تنظيم برنامه سرمايه گذاري در زيرساخت ها در برخي از مناطق وهمچنين تقويت پيشنهادهاي مالي گوناگون در مقياس هاي داخلي و بين المللي؛</a:t>
                      </a:r>
                      <a:endParaRPr lang="en-US" sz="1500" dirty="0">
                        <a:effectLst/>
                        <a:cs typeface="B Homa" panose="00000400000000000000" pitchFamily="2" charset="-78"/>
                      </a:endParaRPr>
                    </a:p>
                    <a:p>
                      <a:pPr marL="115888" lvl="0" indent="-115888" algn="justLow" rtl="1">
                        <a:spcAft>
                          <a:spcPts val="0"/>
                        </a:spcAft>
                        <a:buFont typeface="Symbol"/>
                        <a:buChar char=""/>
                        <a:tabLst/>
                      </a:pPr>
                      <a:r>
                        <a:rPr lang="fa-IR" sz="1500" dirty="0">
                          <a:effectLst/>
                          <a:cs typeface="B Homa" panose="00000400000000000000" pitchFamily="2" charset="-78"/>
                        </a:rPr>
                        <a:t>افزايش حجم مشاركت و تعامل بين شهرها؛</a:t>
                      </a:r>
                      <a:endParaRPr lang="en-US" sz="1500" dirty="0">
                        <a:effectLst/>
                        <a:cs typeface="B Homa" panose="00000400000000000000" pitchFamily="2" charset="-78"/>
                      </a:endParaRPr>
                    </a:p>
                    <a:p>
                      <a:pPr marL="115888" lvl="0" indent="-115888" algn="justLow" rtl="1">
                        <a:spcAft>
                          <a:spcPts val="0"/>
                        </a:spcAft>
                        <a:buFont typeface="Symbol"/>
                        <a:buChar char=""/>
                        <a:tabLst/>
                      </a:pPr>
                      <a:r>
                        <a:rPr lang="fa-IR" sz="1500" dirty="0">
                          <a:effectLst/>
                          <a:cs typeface="B Homa" panose="00000400000000000000" pitchFamily="2" charset="-78"/>
                        </a:rPr>
                        <a:t>گسترش پهنه ها و زمينه هاي مشاركتي؛</a:t>
                      </a:r>
                      <a:endParaRPr lang="en-US" sz="1500" dirty="0">
                        <a:effectLst/>
                        <a:cs typeface="B Homa" panose="00000400000000000000" pitchFamily="2" charset="-78"/>
                      </a:endParaRPr>
                    </a:p>
                    <a:p>
                      <a:pPr marL="115888" lvl="0" indent="-115888" algn="justLow" rtl="1">
                        <a:spcAft>
                          <a:spcPts val="0"/>
                        </a:spcAft>
                        <a:buFont typeface="Symbol"/>
                        <a:buChar char=""/>
                        <a:tabLst/>
                      </a:pPr>
                      <a:r>
                        <a:rPr lang="fa-IR" sz="1500" dirty="0">
                          <a:effectLst/>
                          <a:cs typeface="B Homa" panose="00000400000000000000" pitchFamily="2" charset="-78"/>
                        </a:rPr>
                        <a:t>مقايسه شهرها با ساير شهرهاي كشور و شهرهاي بين المللي؛</a:t>
                      </a:r>
                      <a:endParaRPr lang="en-US" sz="1500" dirty="0">
                        <a:effectLst/>
                        <a:cs typeface="B Homa" panose="00000400000000000000" pitchFamily="2" charset="-78"/>
                      </a:endParaRPr>
                    </a:p>
                    <a:p>
                      <a:pPr marL="115888" lvl="0" indent="-115888" algn="justLow" rtl="1">
                        <a:spcAft>
                          <a:spcPts val="0"/>
                        </a:spcAft>
                        <a:buFont typeface="Symbol"/>
                        <a:buChar char=""/>
                        <a:tabLst/>
                      </a:pPr>
                      <a:r>
                        <a:rPr lang="fa-IR" sz="1500" dirty="0">
                          <a:effectLst/>
                          <a:cs typeface="B Homa" panose="00000400000000000000" pitchFamily="2" charset="-78"/>
                        </a:rPr>
                        <a:t>افزايش آگاهي عمومي نسبت به رويكرد طرح استراتژي توسعه شهري</a:t>
                      </a:r>
                      <a:endParaRPr lang="en-US" sz="1500" dirty="0">
                        <a:effectLst/>
                        <a:cs typeface="B Homa" panose="00000400000000000000" pitchFamily="2" charset="-78"/>
                      </a:endParaRPr>
                    </a:p>
                    <a:p>
                      <a:pPr algn="justLow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cs typeface="B Homa" panose="00000400000000000000" pitchFamily="2" charset="-78"/>
                        </a:rPr>
                        <a:t> </a:t>
                      </a:r>
                      <a:endParaRPr lang="en-US" sz="1500" dirty="0">
                        <a:effectLst/>
                        <a:latin typeface="Calibri"/>
                        <a:ea typeface="Calibri"/>
                        <a:cs typeface="B Homa" panose="00000400000000000000" pitchFamily="2" charset="-78"/>
                      </a:endParaRPr>
                    </a:p>
                  </a:txBody>
                  <a:tcPr marL="54375" marR="54375" marT="0" marB="0" anchor="ctr"/>
                </a:tc>
                <a:tc>
                  <a:txBody>
                    <a:bodyPr/>
                    <a:lstStyle/>
                    <a:p>
                      <a:pPr marL="115888" lvl="0" indent="-115888" algn="justLow" rtl="1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fa-IR" sz="1500" dirty="0">
                          <a:effectLst/>
                          <a:cs typeface="B Homa" panose="00000400000000000000" pitchFamily="2" charset="-78"/>
                        </a:rPr>
                        <a:t>تكميل كننده و در راستاي برنامه ريزي هاي كنوني همچون برنامه پنج ساله، و طرح هاي جامع موضعي،</a:t>
                      </a:r>
                      <a:endParaRPr lang="en-US" sz="1500" dirty="0">
                        <a:effectLst/>
                        <a:cs typeface="B Homa" panose="00000400000000000000" pitchFamily="2" charset="-78"/>
                      </a:endParaRPr>
                    </a:p>
                    <a:p>
                      <a:pPr marL="115888" lvl="0" indent="-115888" algn="justLow" rtl="1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fa-IR" sz="1500" dirty="0">
                          <a:effectLst/>
                          <a:cs typeface="B Homa" panose="00000400000000000000" pitchFamily="2" charset="-78"/>
                        </a:rPr>
                        <a:t>تأكيد بر محورهاي ويژه اي براي ايجاد بيشترين ارزش افزوده در شهر مانند</a:t>
                      </a:r>
                      <a:r>
                        <a:rPr lang="en-US" sz="1500" dirty="0">
                          <a:effectLst/>
                          <a:cs typeface="B Homa" panose="00000400000000000000" pitchFamily="2" charset="-78"/>
                        </a:rPr>
                        <a:t>:</a:t>
                      </a:r>
                    </a:p>
                    <a:p>
                      <a:pPr marL="115888" lvl="0" indent="-115888" algn="justLow" rtl="1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fa-IR" sz="1500" dirty="0">
                          <a:effectLst/>
                          <a:cs typeface="B Homa" panose="00000400000000000000" pitchFamily="2" charset="-78"/>
                        </a:rPr>
                        <a:t>رقابت پذيري شهر براي ايجاد اشتغال؛</a:t>
                      </a:r>
                      <a:endParaRPr lang="en-US" sz="1500" dirty="0">
                        <a:effectLst/>
                        <a:cs typeface="B Homa" panose="00000400000000000000" pitchFamily="2" charset="-78"/>
                      </a:endParaRPr>
                    </a:p>
                    <a:p>
                      <a:pPr marL="115888" lvl="0" indent="-115888" algn="justLow" rtl="1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fa-IR" sz="1500" dirty="0">
                          <a:effectLst/>
                          <a:cs typeface="B Homa" panose="00000400000000000000" pitchFamily="2" charset="-78"/>
                        </a:rPr>
                        <a:t>برگزاري كارگروه ها و </a:t>
                      </a:r>
                      <a:r>
                        <a:rPr lang="fa-IR" sz="1500" dirty="0" smtClean="0">
                          <a:effectLst/>
                          <a:cs typeface="B Homa" panose="00000400000000000000" pitchFamily="2" charset="-78"/>
                        </a:rPr>
                        <a:t>نمايشگاه </a:t>
                      </a:r>
                      <a:r>
                        <a:rPr lang="fa-IR" sz="1500" dirty="0">
                          <a:effectLst/>
                          <a:cs typeface="B Homa" panose="00000400000000000000" pitchFamily="2" charset="-78"/>
                        </a:rPr>
                        <a:t>هايي براي بهره وران؛</a:t>
                      </a:r>
                      <a:endParaRPr lang="en-US" sz="1500" dirty="0">
                        <a:effectLst/>
                        <a:cs typeface="B Homa" panose="00000400000000000000" pitchFamily="2" charset="-78"/>
                      </a:endParaRPr>
                    </a:p>
                    <a:p>
                      <a:pPr marL="115888" lvl="0" indent="-115888" algn="justLow" rtl="1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fa-IR" sz="1500" dirty="0">
                          <a:effectLst/>
                          <a:cs typeface="B Homa" panose="00000400000000000000" pitchFamily="2" charset="-78"/>
                        </a:rPr>
                        <a:t>توجه به مسائل سازماني</a:t>
                      </a:r>
                      <a:r>
                        <a:rPr lang="en-US" sz="1500" dirty="0">
                          <a:effectLst/>
                          <a:cs typeface="B Homa" panose="00000400000000000000" pitchFamily="2" charset="-78"/>
                        </a:rPr>
                        <a:t> - </a:t>
                      </a:r>
                      <a:r>
                        <a:rPr lang="fa-IR" sz="1500" dirty="0">
                          <a:effectLst/>
                          <a:cs typeface="B Homa" panose="00000400000000000000" pitchFamily="2" charset="-78"/>
                        </a:rPr>
                        <a:t>نهادي در زمينه حفاظت از ميراث تاريخي و بهبود محيط زيست شهري؛</a:t>
                      </a:r>
                      <a:endParaRPr lang="en-US" sz="1500" dirty="0">
                        <a:effectLst/>
                        <a:cs typeface="B Homa" panose="00000400000000000000" pitchFamily="2" charset="-78"/>
                      </a:endParaRPr>
                    </a:p>
                    <a:p>
                      <a:pPr marL="115888" lvl="0" indent="-115888" algn="justLow" rtl="1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fa-IR" sz="1500" dirty="0">
                          <a:effectLst/>
                          <a:cs typeface="B Homa" panose="00000400000000000000" pitchFamily="2" charset="-78"/>
                        </a:rPr>
                        <a:t>مديريت مالي و پايداري؛ </a:t>
                      </a:r>
                      <a:endParaRPr lang="en-US" sz="1500" dirty="0">
                        <a:effectLst/>
                        <a:cs typeface="B Homa" panose="00000400000000000000" pitchFamily="2" charset="-78"/>
                      </a:endParaRPr>
                    </a:p>
                    <a:p>
                      <a:pPr marL="115888" lvl="0" indent="-115888" algn="justLow" rtl="1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fa-IR" sz="1500" dirty="0">
                          <a:effectLst/>
                          <a:cs typeface="B Homa" panose="00000400000000000000" pitchFamily="2" charset="-78"/>
                        </a:rPr>
                        <a:t>توجه به ظهور فقر شهري</a:t>
                      </a:r>
                      <a:r>
                        <a:rPr lang="en-US" sz="1500" dirty="0">
                          <a:effectLst/>
                          <a:cs typeface="B Homa" panose="00000400000000000000" pitchFamily="2" charset="-78"/>
                        </a:rPr>
                        <a:t>. </a:t>
                      </a:r>
                    </a:p>
                    <a:p>
                      <a:pPr marL="115888" lvl="0" indent="-115888" algn="justLow" rtl="1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fa-IR" sz="1500" dirty="0">
                          <a:effectLst/>
                          <a:cs typeface="B Homa" panose="00000400000000000000" pitchFamily="2" charset="-78"/>
                        </a:rPr>
                        <a:t>حمايت از تشريك مساعي در خصوص ارائه تجارب </a:t>
                      </a:r>
                      <a:r>
                        <a:rPr lang="fa-IR" sz="1500" dirty="0" smtClean="0">
                          <a:effectLst/>
                          <a:cs typeface="B Homa" panose="00000400000000000000" pitchFamily="2" charset="-78"/>
                        </a:rPr>
                        <a:t>به </a:t>
                      </a:r>
                      <a:r>
                        <a:rPr lang="fa-IR" sz="1500" dirty="0">
                          <a:effectLst/>
                          <a:cs typeface="B Homa" panose="00000400000000000000" pitchFamily="2" charset="-78"/>
                        </a:rPr>
                        <a:t>دست آمده در تهيه طرح استراتژي توسعه شهري در شهر و منطقه </a:t>
                      </a:r>
                      <a:r>
                        <a:rPr lang="fa-IR" sz="1500" dirty="0" smtClean="0">
                          <a:effectLst/>
                          <a:cs typeface="B Homa" panose="00000400000000000000" pitchFamily="2" charset="-78"/>
                        </a:rPr>
                        <a:t>هاي چين</a:t>
                      </a:r>
                      <a:r>
                        <a:rPr lang="en-US" sz="1500" dirty="0">
                          <a:effectLst/>
                          <a:cs typeface="B Homa" panose="00000400000000000000" pitchFamily="2" charset="-78"/>
                        </a:rPr>
                        <a:t>.</a:t>
                      </a:r>
                      <a:endParaRPr lang="en-US" sz="1500" dirty="0">
                        <a:effectLst/>
                        <a:latin typeface="Times New Roman"/>
                        <a:ea typeface="Times New Roman"/>
                        <a:cs typeface="B Homa" panose="00000400000000000000" pitchFamily="2" charset="-78"/>
                      </a:endParaRPr>
                    </a:p>
                  </a:txBody>
                  <a:tcPr marL="54375" marR="54375" marT="0" marB="0" anchor="ctr"/>
                </a:tc>
                <a:tc>
                  <a:txBody>
                    <a:bodyPr/>
                    <a:lstStyle/>
                    <a:p>
                      <a:pPr marL="115888" lvl="0" indent="-115888" algn="justLow" rtl="1" eaLnBrk="0" fontAlgn="base" hangingPunct="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09855" algn="l"/>
                          <a:tab pos="262255" algn="l"/>
                          <a:tab pos="371475" algn="l"/>
                        </a:tabLst>
                      </a:pPr>
                      <a:r>
                        <a:rPr lang="fa-IR" sz="1500" dirty="0">
                          <a:effectLst/>
                          <a:cs typeface="B Homa" panose="00000400000000000000" pitchFamily="2" charset="-78"/>
                        </a:rPr>
                        <a:t>افزايش سرعت شهرگرايي نسبت به گذشته (سه برابر و شكاف </a:t>
                      </a:r>
                      <a:r>
                        <a:rPr lang="fa-IR" sz="1500" dirty="0" smtClean="0">
                          <a:effectLst/>
                          <a:cs typeface="B Homa" panose="00000400000000000000" pitchFamily="2" charset="-78"/>
                        </a:rPr>
                        <a:t>درآمدي</a:t>
                      </a:r>
                      <a:r>
                        <a:rPr lang="fa-IR" sz="1500" baseline="0" dirty="0" smtClean="0">
                          <a:effectLst/>
                          <a:cs typeface="B Homa" panose="00000400000000000000" pitchFamily="2" charset="-78"/>
                        </a:rPr>
                        <a:t> </a:t>
                      </a:r>
                      <a:r>
                        <a:rPr lang="fa-IR" sz="1500" dirty="0" smtClean="0">
                          <a:effectLst/>
                          <a:cs typeface="B Homa" panose="00000400000000000000" pitchFamily="2" charset="-78"/>
                        </a:rPr>
                        <a:t>2برابر</a:t>
                      </a:r>
                      <a:r>
                        <a:rPr lang="fa-IR" sz="1500" dirty="0">
                          <a:effectLst/>
                          <a:cs typeface="B Homa" panose="00000400000000000000" pitchFamily="2" charset="-78"/>
                        </a:rPr>
                        <a:t>)</a:t>
                      </a:r>
                      <a:endParaRPr lang="en-US" sz="1500" dirty="0">
                        <a:effectLst/>
                        <a:cs typeface="B Homa" panose="00000400000000000000" pitchFamily="2" charset="-78"/>
                      </a:endParaRPr>
                    </a:p>
                    <a:p>
                      <a:pPr marL="115888" lvl="0" indent="-115888" algn="justLow" rtl="1" eaLnBrk="0" fontAlgn="base" hangingPunct="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09855" algn="l"/>
                          <a:tab pos="262255" algn="l"/>
                          <a:tab pos="371475" algn="l"/>
                        </a:tabLst>
                      </a:pPr>
                      <a:r>
                        <a:rPr lang="fa-IR" sz="1500" dirty="0">
                          <a:effectLst/>
                          <a:cs typeface="B Homa" panose="00000400000000000000" pitchFamily="2" charset="-78"/>
                        </a:rPr>
                        <a:t>رشد نابرابري ها و عدم برقراري موازنه هاي منطقهاي؛</a:t>
                      </a:r>
                      <a:endParaRPr lang="en-US" sz="1500" dirty="0">
                        <a:effectLst/>
                        <a:cs typeface="B Homa" panose="00000400000000000000" pitchFamily="2" charset="-78"/>
                      </a:endParaRPr>
                    </a:p>
                    <a:p>
                      <a:pPr marL="115888" lvl="0" indent="-115888" algn="justLow" rtl="1" eaLnBrk="0" fontAlgn="base" hangingPunct="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09855" algn="l"/>
                          <a:tab pos="262255" algn="l"/>
                          <a:tab pos="371475" algn="l"/>
                        </a:tabLst>
                      </a:pPr>
                      <a:r>
                        <a:rPr lang="fa-IR" sz="1500" dirty="0">
                          <a:effectLst/>
                          <a:cs typeface="B Homa" panose="00000400000000000000" pitchFamily="2" charset="-78"/>
                        </a:rPr>
                        <a:t>رشد سريع نواحي حاشيه شهري در شهرهای بزرگ</a:t>
                      </a:r>
                      <a:r>
                        <a:rPr lang="en-US" sz="1500" dirty="0">
                          <a:effectLst/>
                          <a:cs typeface="B Homa" panose="00000400000000000000" pitchFamily="2" charset="-78"/>
                        </a:rPr>
                        <a:t>  </a:t>
                      </a:r>
                      <a:r>
                        <a:rPr lang="fa-IR" sz="1500" dirty="0">
                          <a:effectLst/>
                          <a:cs typeface="B Homa" panose="00000400000000000000" pitchFamily="2" charset="-78"/>
                        </a:rPr>
                        <a:t>(رخنمايي چالش هاي سازماني و نهادي)</a:t>
                      </a:r>
                      <a:endParaRPr lang="en-US" sz="1500" dirty="0">
                        <a:effectLst/>
                        <a:cs typeface="B Homa" panose="00000400000000000000" pitchFamily="2" charset="-78"/>
                      </a:endParaRPr>
                    </a:p>
                    <a:p>
                      <a:pPr marL="115888" lvl="0" indent="-115888" algn="justLow" rtl="1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fa-IR" sz="1500" dirty="0">
                          <a:effectLst/>
                          <a:cs typeface="B Homa" panose="00000400000000000000" pitchFamily="2" charset="-78"/>
                        </a:rPr>
                        <a:t>ظهور گرو ههاي آسيب پذير در نواحي شهري و پيرامون شهرها</a:t>
                      </a:r>
                      <a:r>
                        <a:rPr lang="en-US" sz="1500" dirty="0">
                          <a:effectLst/>
                          <a:cs typeface="B Homa" panose="00000400000000000000" pitchFamily="2" charset="-78"/>
                        </a:rPr>
                        <a:t>.</a:t>
                      </a:r>
                      <a:endParaRPr lang="en-US" sz="1500" dirty="0">
                        <a:effectLst/>
                        <a:latin typeface="Times New Roman"/>
                        <a:ea typeface="Times New Roman"/>
                        <a:cs typeface="B Homa" panose="00000400000000000000" pitchFamily="2" charset="-78"/>
                      </a:endParaRPr>
                    </a:p>
                  </a:txBody>
                  <a:tcPr marL="54375" marR="54375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2100" b="1" dirty="0" smtClean="0">
                          <a:effectLst/>
                          <a:cs typeface="B Homa" panose="00000400000000000000" pitchFamily="2" charset="-78"/>
                        </a:rPr>
                        <a:t>شنيانگ </a:t>
                      </a:r>
                      <a:r>
                        <a:rPr lang="fa-IR" sz="2100" b="1" dirty="0">
                          <a:effectLst/>
                          <a:cs typeface="B Homa" panose="00000400000000000000" pitchFamily="2" charset="-78"/>
                        </a:rPr>
                        <a:t>چین</a:t>
                      </a:r>
                      <a:endParaRPr lang="en-US" sz="2100" b="1" dirty="0">
                        <a:effectLst/>
                        <a:latin typeface="Calibri"/>
                        <a:ea typeface="Calibri"/>
                        <a:cs typeface="B Homa" panose="00000400000000000000" pitchFamily="2" charset="-78"/>
                      </a:endParaRPr>
                    </a:p>
                  </a:txBody>
                  <a:tcPr marL="54375" marR="54375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52613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12800" y="279400"/>
            <a:ext cx="10160000" cy="1025525"/>
          </a:xfrm>
        </p:spPr>
        <p:txBody>
          <a:bodyPr>
            <a:normAutofit/>
          </a:bodyPr>
          <a:lstStyle/>
          <a:p>
            <a:pPr rtl="1"/>
            <a:r>
              <a:rPr lang="fa-IR" sz="4267" b="1" dirty="0">
                <a:cs typeface="B Homa" panose="00000400000000000000" pitchFamily="2" charset="-78"/>
              </a:rPr>
              <a:t>تجارب موفق جهانی </a:t>
            </a:r>
            <a:r>
              <a:rPr lang="en-US" sz="4267" b="1" dirty="0">
                <a:cs typeface="B Homa" panose="00000400000000000000" pitchFamily="2" charset="-78"/>
              </a:rPr>
              <a:t>CDS</a:t>
            </a:r>
            <a:r>
              <a:rPr lang="fa-IR" sz="4800" b="1" dirty="0">
                <a:cs typeface="B Homa" panose="00000400000000000000" pitchFamily="2" charset="-78"/>
              </a:rPr>
              <a:t> </a:t>
            </a:r>
            <a:endParaRPr lang="en-US" sz="4800" dirty="0">
              <a:cs typeface="B Homa" panose="00000400000000000000" pitchFamily="2" charset="-78"/>
            </a:endParaRPr>
          </a:p>
        </p:txBody>
      </p:sp>
      <p:graphicFrame>
        <p:nvGraphicFramePr>
          <p:cNvPr id="32" name="Group 148"/>
          <p:cNvGraphicFramePr>
            <a:graphicFrameLocks noGrp="1"/>
          </p:cNvGraphicFramePr>
          <p:nvPr>
            <p:extLst/>
          </p:nvPr>
        </p:nvGraphicFramePr>
        <p:xfrm>
          <a:off x="1016000" y="1193800"/>
          <a:ext cx="10349115" cy="4754880"/>
        </p:xfrm>
        <a:graphic>
          <a:graphicData uri="http://schemas.openxmlformats.org/drawingml/2006/table">
            <a:tbl>
              <a:tblPr rtl="1">
                <a:tableStyleId>{35758FB7-9AC5-4552-8A53-C91805E547FA}</a:tableStyleId>
              </a:tblPr>
              <a:tblGrid>
                <a:gridCol w="1175995"/>
                <a:gridCol w="1641099"/>
                <a:gridCol w="1782513"/>
                <a:gridCol w="2345908"/>
                <a:gridCol w="1785629"/>
                <a:gridCol w="1617971"/>
              </a:tblGrid>
              <a:tr h="609600">
                <a:tc>
                  <a:txBody>
                    <a:bodyPr/>
                    <a:lstStyle/>
                    <a:p>
                      <a:pPr marL="273050" marR="0" lvl="0" indent="-27305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Tx/>
                        <a:buNone/>
                        <a:tabLst/>
                      </a:pPr>
                      <a:r>
                        <a:rPr kumimoji="0" lang="fa-IR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cs typeface="B Homa" panose="00000400000000000000" pitchFamily="2" charset="-78"/>
                        </a:rPr>
                        <a:t>نام شهر </a:t>
                      </a:r>
                      <a:endParaRPr kumimoji="0" lang="fa-IR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onstantia" pitchFamily="18" charset="0"/>
                        <a:cs typeface="B Homa" panose="00000400000000000000" pitchFamily="2" charset="-78"/>
                      </a:endParaRPr>
                    </a:p>
                  </a:txBody>
                  <a:tcPr marL="121920" marR="121920" marT="60960" marB="60960" anchor="ctr" horzOverflow="overflow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Tx/>
                        <a:buNone/>
                        <a:tabLst/>
                      </a:pPr>
                      <a:r>
                        <a:rPr kumimoji="0" lang="fa-IR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cs typeface="B Homa" panose="00000400000000000000" pitchFamily="2" charset="-78"/>
                        </a:rPr>
                        <a:t>مشکل اصلی </a:t>
                      </a:r>
                      <a:endParaRPr kumimoji="0" lang="fa-IR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onstantia" pitchFamily="18" charset="0"/>
                        <a:cs typeface="B Homa" panose="00000400000000000000" pitchFamily="2" charset="-78"/>
                      </a:endParaRPr>
                    </a:p>
                  </a:txBody>
                  <a:tcPr marL="121920" marR="121920" marT="60960" marB="60960" anchor="ctr" horzOverflow="overflow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Tx/>
                        <a:buNone/>
                        <a:tabLst/>
                      </a:pPr>
                      <a:r>
                        <a:rPr kumimoji="0" lang="fa-IR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cs typeface="B Homa" panose="00000400000000000000" pitchFamily="2" charset="-78"/>
                        </a:rPr>
                        <a:t>عاملین</a:t>
                      </a:r>
                      <a:endParaRPr kumimoji="0" lang="fa-IR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onstantia" pitchFamily="18" charset="0"/>
                        <a:cs typeface="B Homa" panose="00000400000000000000" pitchFamily="2" charset="-78"/>
                      </a:endParaRPr>
                    </a:p>
                  </a:txBody>
                  <a:tcPr marL="121920" marR="121920" marT="60960" marB="60960" anchor="ctr" horzOverflow="overflow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Tx/>
                        <a:buNone/>
                        <a:tabLst/>
                      </a:pPr>
                      <a:r>
                        <a:rPr kumimoji="0" lang="fa-IR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cs typeface="B Homa" panose="00000400000000000000" pitchFamily="2" charset="-78"/>
                        </a:rPr>
                        <a:t>فرایند</a:t>
                      </a:r>
                      <a:endParaRPr kumimoji="0" lang="fa-IR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onstantia" pitchFamily="18" charset="0"/>
                        <a:cs typeface="B Homa" panose="00000400000000000000" pitchFamily="2" charset="-78"/>
                      </a:endParaRPr>
                    </a:p>
                  </a:txBody>
                  <a:tcPr marL="121920" marR="121920" marT="60960" marB="60960" anchor="ctr" horzOverflow="overflow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Tx/>
                        <a:buNone/>
                        <a:tabLst/>
                      </a:pPr>
                      <a:r>
                        <a:rPr kumimoji="0" lang="fa-IR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cs typeface="B Homa" panose="00000400000000000000" pitchFamily="2" charset="-78"/>
                        </a:rPr>
                        <a:t>محصول </a:t>
                      </a:r>
                      <a:endParaRPr kumimoji="0" lang="fa-IR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  <a:cs typeface="B Homa" panose="00000400000000000000" pitchFamily="2" charset="-78"/>
                      </a:endParaRPr>
                    </a:p>
                  </a:txBody>
                  <a:tcPr marL="121920" marR="121920" marT="60960" marB="60960" anchor="ctr" horzOverflow="overflow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Tx/>
                        <a:buNone/>
                        <a:tabLst/>
                      </a:pPr>
                      <a:r>
                        <a:rPr kumimoji="0" lang="fa-IR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cs typeface="B Homa" panose="00000400000000000000" pitchFamily="2" charset="-78"/>
                        </a:rPr>
                        <a:t>کلید موفقیت</a:t>
                      </a:r>
                      <a:endParaRPr kumimoji="0" lang="fa-IR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onstantia" pitchFamily="18" charset="0"/>
                        <a:cs typeface="B Homa" panose="00000400000000000000" pitchFamily="2" charset="-78"/>
                      </a:endParaRPr>
                    </a:p>
                  </a:txBody>
                  <a:tcPr marL="121920" marR="121920" marT="60960" marB="60960" anchor="ctr" horzOverflow="overflow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4145280">
                <a:tc>
                  <a:txBody>
                    <a:bodyPr/>
                    <a:lstStyle/>
                    <a:p>
                      <a:pPr marL="273050" marR="0" lvl="0" indent="-27305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Tx/>
                        <a:buNone/>
                        <a:tabLst/>
                      </a:pPr>
                      <a:r>
                        <a:rPr kumimoji="0" lang="fa-IR" sz="2100" b="1" u="none" strike="noStrike" cap="none" normalizeH="0" baseline="0" dirty="0" smtClean="0">
                          <a:ln>
                            <a:noFill/>
                          </a:ln>
                          <a:effectLst/>
                          <a:cs typeface="B Homa" panose="00000400000000000000" pitchFamily="2" charset="-78"/>
                        </a:rPr>
                        <a:t>بارسلونا </a:t>
                      </a:r>
                    </a:p>
                    <a:p>
                      <a:pPr marL="273050" marR="0" lvl="0" indent="-27305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Tx/>
                        <a:buNone/>
                        <a:tabLst/>
                      </a:pPr>
                      <a:r>
                        <a:rPr kumimoji="0" lang="fa-IR" sz="2100" b="1" u="none" strike="noStrike" cap="none" normalizeH="0" baseline="0" dirty="0" smtClean="0">
                          <a:ln>
                            <a:noFill/>
                          </a:ln>
                          <a:effectLst/>
                          <a:cs typeface="B Homa" panose="00000400000000000000" pitchFamily="2" charset="-78"/>
                        </a:rPr>
                        <a:t>اسپانیا</a:t>
                      </a:r>
                      <a:endParaRPr kumimoji="0" lang="fa-IR" sz="2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  <a:cs typeface="B Homa" panose="00000400000000000000" pitchFamily="2" charset="-78"/>
                      </a:endParaRPr>
                    </a:p>
                  </a:txBody>
                  <a:tcPr marL="121920" marR="121920" marT="60960" marB="60960" anchor="ctr" horzOverflow="overflow"/>
                </a:tc>
                <a:tc>
                  <a:txBody>
                    <a:bodyPr/>
                    <a:lstStyle/>
                    <a:p>
                      <a:pPr marL="115888" marR="0" lvl="0" indent="-115888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Symbol" pitchFamily="18" charset="2"/>
                        <a:buChar char=""/>
                        <a:tabLst>
                          <a:tab pos="109538" algn="l"/>
                          <a:tab pos="261938" algn="l"/>
                        </a:tabLst>
                      </a:pPr>
                      <a:r>
                        <a:rPr kumimoji="0" lang="fa-IR" sz="1500" u="none" strike="noStrike" cap="none" normalizeH="0" baseline="0" dirty="0" smtClean="0">
                          <a:ln>
                            <a:noFill/>
                          </a:ln>
                          <a:effectLst/>
                          <a:cs typeface="B Homa" panose="00000400000000000000" pitchFamily="2" charset="-78"/>
                        </a:rPr>
                        <a:t>کاهش و رکود  صنایع در برخی نواحی و کهنه و فرسوده      شدن زیر ساختهای ریلی شهر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B Homa" panose="00000400000000000000" pitchFamily="2" charset="-78"/>
                      </a:endParaRPr>
                    </a:p>
                  </a:txBody>
                  <a:tcPr marL="121920" marR="121920" marT="60960" marB="60960" anchor="ctr" horzOverflow="overflow"/>
                </a:tc>
                <a:tc>
                  <a:txBody>
                    <a:bodyPr/>
                    <a:lstStyle/>
                    <a:p>
                      <a:pPr marL="115888" marR="0" lvl="0" indent="-115888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Symbol" pitchFamily="18" charset="2"/>
                        <a:buChar char=""/>
                        <a:tabLst>
                          <a:tab pos="241300" algn="l"/>
                        </a:tabLst>
                      </a:pPr>
                      <a:r>
                        <a:rPr kumimoji="0" lang="fa-IR" sz="1500" u="none" strike="noStrike" cap="none" normalizeH="0" baseline="0" dirty="0" smtClean="0">
                          <a:ln>
                            <a:noFill/>
                          </a:ln>
                          <a:effectLst/>
                          <a:cs typeface="B Homa" panose="00000400000000000000" pitchFamily="2" charset="-78"/>
                        </a:rPr>
                        <a:t>دولت محلی و منطقه ای</a:t>
                      </a:r>
                    </a:p>
                    <a:p>
                      <a:pPr marL="115888" marR="0" lvl="0" indent="-115888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Symbol" pitchFamily="18" charset="2"/>
                        <a:buChar char=""/>
                        <a:tabLst>
                          <a:tab pos="241300" algn="l"/>
                        </a:tabLst>
                      </a:pPr>
                      <a:endParaRPr kumimoji="0" lang="en-US" sz="1500" u="none" strike="noStrike" cap="none" normalizeH="0" baseline="0" dirty="0" smtClean="0">
                        <a:ln>
                          <a:noFill/>
                        </a:ln>
                        <a:effectLst/>
                        <a:cs typeface="B Homa" panose="00000400000000000000" pitchFamily="2" charset="-78"/>
                      </a:endParaRPr>
                    </a:p>
                    <a:p>
                      <a:pPr marL="115888" marR="0" lvl="0" indent="-115888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Symbol" pitchFamily="18" charset="2"/>
                        <a:buChar char=""/>
                        <a:tabLst>
                          <a:tab pos="241300" algn="l"/>
                        </a:tabLst>
                      </a:pPr>
                      <a:r>
                        <a:rPr kumimoji="0" lang="fa-IR" sz="1500" u="none" strike="noStrike" cap="none" normalizeH="0" baseline="0" dirty="0" smtClean="0">
                          <a:ln>
                            <a:noFill/>
                          </a:ln>
                          <a:effectLst/>
                          <a:cs typeface="B Homa" panose="00000400000000000000" pitchFamily="2" charset="-78"/>
                        </a:rPr>
                        <a:t>شورای شهر بارسلونا</a:t>
                      </a:r>
                    </a:p>
                    <a:p>
                      <a:pPr marL="115888" marR="0" lvl="0" indent="-115888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Symbol" pitchFamily="18" charset="2"/>
                        <a:buChar char=""/>
                        <a:tabLst>
                          <a:tab pos="241300" algn="l"/>
                        </a:tabLst>
                      </a:pPr>
                      <a:endParaRPr kumimoji="0" lang="en-US" sz="1500" u="none" strike="noStrike" cap="none" normalizeH="0" baseline="0" dirty="0" smtClean="0">
                        <a:ln>
                          <a:noFill/>
                        </a:ln>
                        <a:effectLst/>
                        <a:cs typeface="B Homa" panose="00000400000000000000" pitchFamily="2" charset="-78"/>
                      </a:endParaRPr>
                    </a:p>
                    <a:p>
                      <a:pPr marL="115888" marR="0" lvl="0" indent="-115888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Symbol" pitchFamily="18" charset="2"/>
                        <a:buChar char=""/>
                        <a:tabLst>
                          <a:tab pos="241300" algn="l"/>
                        </a:tabLst>
                      </a:pPr>
                      <a:r>
                        <a:rPr kumimoji="0" lang="fa-IR" sz="1500" u="none" strike="noStrike" cap="none" normalizeH="0" baseline="0" dirty="0" smtClean="0">
                          <a:ln>
                            <a:noFill/>
                          </a:ln>
                          <a:effectLst/>
                          <a:cs typeface="B Homa" panose="00000400000000000000" pitchFamily="2" charset="-78"/>
                        </a:rPr>
                        <a:t>صنعت گران</a:t>
                      </a:r>
                    </a:p>
                    <a:p>
                      <a:pPr marL="115888" marR="0" lvl="0" indent="-115888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Symbol" pitchFamily="18" charset="2"/>
                        <a:buNone/>
                        <a:tabLst>
                          <a:tab pos="241300" algn="l"/>
                        </a:tabLst>
                      </a:pPr>
                      <a:endParaRPr kumimoji="0" lang="en-US" sz="1500" u="none" strike="noStrike" cap="none" normalizeH="0" baseline="0" dirty="0" smtClean="0">
                        <a:ln>
                          <a:noFill/>
                        </a:ln>
                        <a:effectLst/>
                        <a:cs typeface="B Homa" panose="00000400000000000000" pitchFamily="2" charset="-78"/>
                      </a:endParaRPr>
                    </a:p>
                    <a:p>
                      <a:pPr marL="115888" marR="0" lvl="0" indent="-115888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Symbol" pitchFamily="18" charset="2"/>
                        <a:buChar char=""/>
                        <a:tabLst>
                          <a:tab pos="241300" algn="l"/>
                        </a:tabLst>
                      </a:pPr>
                      <a:r>
                        <a:rPr kumimoji="0" lang="fa-IR" sz="1500" u="none" strike="noStrike" cap="none" normalizeH="0" baseline="0" dirty="0" smtClean="0">
                          <a:ln>
                            <a:noFill/>
                          </a:ln>
                          <a:effectLst/>
                          <a:cs typeface="B Homa" panose="00000400000000000000" pitchFamily="2" charset="-78"/>
                        </a:rPr>
                        <a:t>گروههای اجتماعی،</a:t>
                      </a:r>
                      <a:endParaRPr kumimoji="0" lang="en-US" sz="1500" u="none" strike="noStrike" cap="none" normalizeH="0" baseline="0" dirty="0" smtClean="0">
                        <a:ln>
                          <a:noFill/>
                        </a:ln>
                        <a:effectLst/>
                        <a:cs typeface="B Homa" panose="00000400000000000000" pitchFamily="2" charset="-78"/>
                      </a:endParaRPr>
                    </a:p>
                    <a:p>
                      <a:pPr marL="342900" marR="0" lvl="0" indent="-342900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Tx/>
                        <a:buNone/>
                        <a:tabLst>
                          <a:tab pos="241300" algn="l"/>
                        </a:tabLst>
                      </a:pPr>
                      <a:r>
                        <a:rPr kumimoji="0" lang="en-US" sz="1500" u="none" strike="noStrike" cap="none" normalizeH="0" baseline="0" dirty="0" smtClean="0">
                          <a:ln>
                            <a:noFill/>
                          </a:ln>
                          <a:effectLst/>
                          <a:cs typeface="B Homa" panose="00000400000000000000" pitchFamily="2" charset="-78"/>
                        </a:rPr>
                        <a:t> NGO </a:t>
                      </a:r>
                      <a:r>
                        <a:rPr kumimoji="0" lang="fa-IR" sz="1500" u="none" strike="noStrike" cap="none" normalizeH="0" baseline="0" dirty="0" smtClean="0">
                          <a:ln>
                            <a:noFill/>
                          </a:ln>
                          <a:effectLst/>
                          <a:cs typeface="B Homa" panose="00000400000000000000" pitchFamily="2" charset="-78"/>
                        </a:rPr>
                        <a:t>ها و ...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B Homa" panose="00000400000000000000" pitchFamily="2" charset="-78"/>
                      </a:endParaRPr>
                    </a:p>
                  </a:txBody>
                  <a:tcPr marL="121920" marR="121920" marT="60960" marB="60960" anchor="ctr" horzOverflow="overflow"/>
                </a:tc>
                <a:tc>
                  <a:txBody>
                    <a:bodyPr/>
                    <a:lstStyle/>
                    <a:p>
                      <a:pPr marL="115888" marR="0" lvl="0" indent="-115888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Symbol" pitchFamily="18" charset="2"/>
                        <a:buChar char=""/>
                        <a:tabLst>
                          <a:tab pos="85725" algn="l"/>
                          <a:tab pos="211138" algn="l"/>
                        </a:tabLst>
                      </a:pPr>
                      <a:r>
                        <a:rPr kumimoji="0" lang="fa-IR" sz="1500" u="none" strike="noStrike" cap="none" normalizeH="0" baseline="0" dirty="0" smtClean="0">
                          <a:ln>
                            <a:noFill/>
                          </a:ln>
                          <a:effectLst/>
                          <a:cs typeface="B Homa" panose="00000400000000000000" pitchFamily="2" charset="-78"/>
                        </a:rPr>
                        <a:t>تحول در </a:t>
                      </a:r>
                      <a:r>
                        <a:rPr kumimoji="0" lang="en-US" sz="1500" u="none" strike="noStrike" cap="none" normalizeH="0" baseline="0" dirty="0" smtClean="0">
                          <a:ln>
                            <a:noFill/>
                          </a:ln>
                          <a:effectLst/>
                          <a:cs typeface="B Homa" panose="00000400000000000000" pitchFamily="2" charset="-78"/>
                        </a:rPr>
                        <a:t>Land mark</a:t>
                      </a:r>
                      <a:r>
                        <a:rPr kumimoji="0" lang="fa-IR" sz="1500" u="none" strike="noStrike" cap="none" normalizeH="0" baseline="0" dirty="0" smtClean="0">
                          <a:ln>
                            <a:noFill/>
                          </a:ln>
                          <a:effectLst/>
                          <a:cs typeface="B Homa" panose="00000400000000000000" pitchFamily="2" charset="-78"/>
                        </a:rPr>
                        <a:t> ها</a:t>
                      </a:r>
                      <a:endParaRPr kumimoji="0" lang="en-US" sz="1500" u="none" strike="noStrike" cap="none" normalizeH="0" baseline="0" dirty="0" smtClean="0">
                        <a:ln>
                          <a:noFill/>
                        </a:ln>
                        <a:effectLst/>
                        <a:cs typeface="B Homa" panose="00000400000000000000" pitchFamily="2" charset="-78"/>
                      </a:endParaRPr>
                    </a:p>
                    <a:p>
                      <a:pPr marL="115888" marR="0" lvl="0" indent="-115888" algn="justLow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Arial" pitchFamily="34" charset="0"/>
                        <a:buChar char="•"/>
                        <a:tabLst>
                          <a:tab pos="85725" algn="l"/>
                          <a:tab pos="211138" algn="l"/>
                        </a:tabLst>
                      </a:pPr>
                      <a:r>
                        <a:rPr kumimoji="0" lang="fa-IR" sz="1500" u="none" strike="noStrike" cap="none" normalizeH="0" baseline="0" dirty="0" smtClean="0">
                          <a:ln>
                            <a:noFill/>
                          </a:ln>
                          <a:effectLst/>
                          <a:cs typeface="B Homa" panose="00000400000000000000" pitchFamily="2" charset="-78"/>
                        </a:rPr>
                        <a:t> سرمایه گذاری روی ساخت دهکده المپیک با مرکز تجارت جهانی با کمک به بخش خصوصی و دولتی</a:t>
                      </a:r>
                      <a:endParaRPr kumimoji="0" lang="en-US" sz="1500" u="none" strike="noStrike" cap="none" normalizeH="0" baseline="0" dirty="0" smtClean="0">
                        <a:ln>
                          <a:noFill/>
                        </a:ln>
                        <a:effectLst/>
                        <a:cs typeface="B Homa" panose="00000400000000000000" pitchFamily="2" charset="-78"/>
                      </a:endParaRPr>
                    </a:p>
                    <a:p>
                      <a:pPr marL="115888" marR="0" lvl="0" indent="-115888" algn="justLow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Symbol" pitchFamily="18" charset="2"/>
                        <a:buChar char=""/>
                        <a:tabLst>
                          <a:tab pos="85725" algn="l"/>
                          <a:tab pos="211138" algn="l"/>
                        </a:tabLst>
                      </a:pPr>
                      <a:r>
                        <a:rPr kumimoji="0" lang="fa-IR" sz="1500" u="none" strike="noStrike" cap="none" normalizeH="0" baseline="0" dirty="0" smtClean="0">
                          <a:ln>
                            <a:noFill/>
                          </a:ln>
                          <a:effectLst/>
                          <a:cs typeface="B Homa" panose="00000400000000000000" pitchFamily="2" charset="-78"/>
                        </a:rPr>
                        <a:t>سرمایه گذاری روی</a:t>
                      </a:r>
                      <a:endParaRPr kumimoji="0" lang="en-US" sz="1500" u="none" strike="noStrike" cap="none" normalizeH="0" baseline="0" dirty="0" smtClean="0">
                        <a:ln>
                          <a:noFill/>
                        </a:ln>
                        <a:effectLst/>
                        <a:cs typeface="B Homa" panose="00000400000000000000" pitchFamily="2" charset="-78"/>
                      </a:endParaRPr>
                    </a:p>
                    <a:p>
                      <a:pPr marL="115888" marR="0" lvl="0" indent="-115888" algn="justLow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Tx/>
                        <a:buNone/>
                        <a:tabLst>
                          <a:tab pos="85725" algn="l"/>
                          <a:tab pos="211138" algn="l"/>
                        </a:tabLst>
                      </a:pPr>
                      <a:r>
                        <a:rPr kumimoji="0" lang="fa-IR" sz="1500" u="none" strike="noStrike" cap="none" normalizeH="0" baseline="0" dirty="0" smtClean="0">
                          <a:ln>
                            <a:noFill/>
                          </a:ln>
                          <a:effectLst/>
                          <a:cs typeface="B Homa" panose="00000400000000000000" pitchFamily="2" charset="-78"/>
                        </a:rPr>
                        <a:t>طرحهای کوچک خدماتی</a:t>
                      </a:r>
                      <a:endParaRPr kumimoji="0" lang="en-US" sz="1500" u="none" strike="noStrike" cap="none" normalizeH="0" baseline="0" dirty="0" smtClean="0">
                        <a:ln>
                          <a:noFill/>
                        </a:ln>
                        <a:effectLst/>
                        <a:cs typeface="B Homa" panose="00000400000000000000" pitchFamily="2" charset="-78"/>
                      </a:endParaRPr>
                    </a:p>
                    <a:p>
                      <a:pPr marL="115888" marR="0" lvl="0" indent="-115888" algn="justLow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Symbol" pitchFamily="18" charset="2"/>
                        <a:buChar char=""/>
                        <a:tabLst>
                          <a:tab pos="85725" algn="l"/>
                          <a:tab pos="211138" algn="l"/>
                        </a:tabLst>
                      </a:pPr>
                      <a:r>
                        <a:rPr kumimoji="0" lang="fa-IR" sz="1500" u="none" strike="noStrike" cap="none" normalizeH="0" baseline="0" dirty="0" smtClean="0">
                          <a:ln>
                            <a:noFill/>
                          </a:ln>
                          <a:effectLst/>
                          <a:cs typeface="B Homa" panose="00000400000000000000" pitchFamily="2" charset="-78"/>
                        </a:rPr>
                        <a:t>حمایت از نشانهای تجاری</a:t>
                      </a:r>
                      <a:endParaRPr kumimoji="0" lang="en-US" sz="1500" u="none" strike="noStrike" cap="none" normalizeH="0" baseline="0" dirty="0" smtClean="0">
                        <a:ln>
                          <a:noFill/>
                        </a:ln>
                        <a:effectLst/>
                        <a:cs typeface="B Homa" panose="00000400000000000000" pitchFamily="2" charset="-78"/>
                      </a:endParaRPr>
                    </a:p>
                    <a:p>
                      <a:pPr marL="115888" marR="0" lvl="0" indent="-115888" algn="justLow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Tx/>
                        <a:buNone/>
                        <a:tabLst>
                          <a:tab pos="85725" algn="l"/>
                          <a:tab pos="211138" algn="l"/>
                        </a:tabLst>
                      </a:pPr>
                      <a:r>
                        <a:rPr kumimoji="0" lang="fa-IR" sz="1500" u="none" strike="noStrike" cap="none" normalizeH="0" baseline="0" dirty="0" smtClean="0">
                          <a:ln>
                            <a:noFill/>
                          </a:ln>
                          <a:effectLst/>
                          <a:cs typeface="B Homa" panose="00000400000000000000" pitchFamily="2" charset="-78"/>
                        </a:rPr>
                        <a:t>بارسلونا و افزایش کیفی آنی</a:t>
                      </a:r>
                      <a:endParaRPr kumimoji="0" lang="en-US" sz="1500" u="none" strike="noStrike" cap="none" normalizeH="0" baseline="0" dirty="0" smtClean="0">
                        <a:ln>
                          <a:noFill/>
                        </a:ln>
                        <a:effectLst/>
                        <a:cs typeface="B Homa" panose="00000400000000000000" pitchFamily="2" charset="-78"/>
                      </a:endParaRPr>
                    </a:p>
                    <a:p>
                      <a:pPr marL="115888" marR="0" lvl="0" indent="-115888" algn="justLow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Tx/>
                        <a:buNone/>
                        <a:tabLst>
                          <a:tab pos="85725" algn="l"/>
                          <a:tab pos="211138" algn="l"/>
                        </a:tabLst>
                      </a:pPr>
                      <a:r>
                        <a:rPr kumimoji="0" lang="en-US" sz="1500" u="none" strike="noStrike" cap="none" normalizeH="0" baseline="0" dirty="0" smtClean="0">
                          <a:ln>
                            <a:noFill/>
                          </a:ln>
                          <a:effectLst/>
                          <a:cs typeface="B Homa" panose="00000400000000000000" pitchFamily="2" charset="-78"/>
                        </a:rPr>
                        <a:t>Branding</a:t>
                      </a:r>
                      <a:r>
                        <a:rPr kumimoji="0" lang="fa-IR" sz="1500" u="none" strike="noStrike" cap="none" normalizeH="0" baseline="0" dirty="0" smtClean="0">
                          <a:ln>
                            <a:noFill/>
                          </a:ln>
                          <a:effectLst/>
                          <a:cs typeface="B Homa" panose="00000400000000000000" pitchFamily="2" charset="-78"/>
                        </a:rPr>
                        <a:t> (مثلاً روی غذاهای خاص مدیترانه ای که در بارسلونا تولید می شده است)</a:t>
                      </a:r>
                      <a:endParaRPr kumimoji="0" lang="en-US" sz="1500" u="none" strike="noStrike" cap="none" normalizeH="0" baseline="0" dirty="0" smtClean="0">
                        <a:ln>
                          <a:noFill/>
                        </a:ln>
                        <a:effectLst/>
                        <a:cs typeface="B Homa" panose="00000400000000000000" pitchFamily="2" charset="-78"/>
                      </a:endParaRPr>
                    </a:p>
                    <a:p>
                      <a:pPr marL="115888" marR="0" lvl="0" indent="-115888" algn="justLow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Symbol" pitchFamily="18" charset="2"/>
                        <a:buChar char=""/>
                        <a:tabLst>
                          <a:tab pos="85725" algn="l"/>
                          <a:tab pos="211138" algn="l"/>
                        </a:tabLst>
                      </a:pPr>
                      <a:r>
                        <a:rPr kumimoji="0" lang="fa-IR" sz="1500" u="none" strike="noStrike" cap="none" normalizeH="0" baseline="0" dirty="0" smtClean="0">
                          <a:ln>
                            <a:noFill/>
                          </a:ln>
                          <a:effectLst/>
                          <a:cs typeface="B Homa" panose="00000400000000000000" pitchFamily="2" charset="-78"/>
                        </a:rPr>
                        <a:t>توسعه بندرگاه و دو برابر </a:t>
                      </a:r>
                      <a:endParaRPr kumimoji="0" lang="en-US" sz="1500" u="none" strike="noStrike" cap="none" normalizeH="0" baseline="0" dirty="0" smtClean="0">
                        <a:ln>
                          <a:noFill/>
                        </a:ln>
                        <a:effectLst/>
                        <a:cs typeface="B Homa" panose="00000400000000000000" pitchFamily="2" charset="-78"/>
                      </a:endParaRPr>
                    </a:p>
                    <a:p>
                      <a:pPr marL="115888" marR="0" lvl="0" indent="-115888" algn="justLow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Tx/>
                        <a:buNone/>
                        <a:tabLst>
                          <a:tab pos="85725" algn="l"/>
                          <a:tab pos="211138" algn="l"/>
                        </a:tabLst>
                      </a:pPr>
                      <a:r>
                        <a:rPr kumimoji="0" lang="fa-IR" sz="1500" u="none" strike="noStrike" cap="none" normalizeH="0" baseline="0" dirty="0" smtClean="0">
                          <a:ln>
                            <a:noFill/>
                          </a:ln>
                          <a:effectLst/>
                          <a:cs typeface="B Homa" panose="00000400000000000000" pitchFamily="2" charset="-78"/>
                        </a:rPr>
                        <a:t>نمودن مساحت و تبدیل آن </a:t>
                      </a:r>
                      <a:endParaRPr kumimoji="0" lang="en-US" sz="1500" u="none" strike="noStrike" cap="none" normalizeH="0" baseline="0" dirty="0" smtClean="0">
                        <a:ln>
                          <a:noFill/>
                        </a:ln>
                        <a:effectLst/>
                        <a:cs typeface="B Homa" panose="00000400000000000000" pitchFamily="2" charset="-78"/>
                      </a:endParaRPr>
                    </a:p>
                    <a:p>
                      <a:pPr marL="115888" marR="0" lvl="0" indent="-115888" algn="justLow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Tx/>
                        <a:buNone/>
                        <a:tabLst>
                          <a:tab pos="85725" algn="l"/>
                          <a:tab pos="211138" algn="l"/>
                        </a:tabLst>
                      </a:pPr>
                      <a:r>
                        <a:rPr kumimoji="0" lang="fa-IR" sz="1500" u="none" strike="noStrike" cap="none" normalizeH="0" baseline="0" dirty="0" smtClean="0">
                          <a:ln>
                            <a:noFill/>
                          </a:ln>
                          <a:effectLst/>
                          <a:cs typeface="B Homa" panose="00000400000000000000" pitchFamily="2" charset="-78"/>
                        </a:rPr>
                        <a:t>به بزرگترین بندرگاه مدیترانه</a:t>
                      </a:r>
                      <a:endParaRPr kumimoji="0" lang="en-US" sz="1500" u="none" strike="noStrike" cap="none" normalizeH="0" baseline="0" dirty="0" smtClean="0">
                        <a:ln>
                          <a:noFill/>
                        </a:ln>
                        <a:effectLst/>
                        <a:cs typeface="B Homa" panose="00000400000000000000" pitchFamily="2" charset="-78"/>
                      </a:endParaRPr>
                    </a:p>
                    <a:p>
                      <a:pPr marL="115888" marR="0" lvl="0" indent="-115888" algn="justLow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Symbol" pitchFamily="18" charset="2"/>
                        <a:buChar char=""/>
                        <a:tabLst>
                          <a:tab pos="85725" algn="l"/>
                          <a:tab pos="211138" algn="l"/>
                        </a:tabLst>
                      </a:pPr>
                      <a:r>
                        <a:rPr kumimoji="0" lang="fa-IR" sz="1500" u="none" strike="noStrike" cap="none" normalizeH="0" baseline="0" dirty="0" smtClean="0">
                          <a:ln>
                            <a:noFill/>
                          </a:ln>
                          <a:effectLst/>
                          <a:cs typeface="B Homa" panose="00000400000000000000" pitchFamily="2" charset="-78"/>
                        </a:rPr>
                        <a:t>گسترش بنگاه های تجاری یبن المللی در شهر</a:t>
                      </a:r>
                      <a:endParaRPr kumimoji="0" lang="en-US" sz="1500" u="none" strike="noStrike" cap="none" normalizeH="0" baseline="0" dirty="0" smtClean="0">
                        <a:ln>
                          <a:noFill/>
                        </a:ln>
                        <a:effectLst/>
                        <a:cs typeface="B Homa" panose="00000400000000000000" pitchFamily="2" charset="-78"/>
                      </a:endParaRPr>
                    </a:p>
                    <a:p>
                      <a:pPr marL="342900" marR="0" lvl="0" indent="-342900" algn="justLow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Tx/>
                        <a:buNone/>
                        <a:tabLst>
                          <a:tab pos="85725" algn="l"/>
                          <a:tab pos="211138" algn="l"/>
                        </a:tabLst>
                      </a:pPr>
                      <a:endParaRPr kumimoji="0" lang="fa-IR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  <a:cs typeface="B Homa" panose="00000400000000000000" pitchFamily="2" charset="-78"/>
                      </a:endParaRPr>
                    </a:p>
                  </a:txBody>
                  <a:tcPr marL="121920" marR="121920" marT="60960" marB="60960" anchor="ctr" horzOverflow="overflow"/>
                </a:tc>
                <a:tc>
                  <a:txBody>
                    <a:bodyPr/>
                    <a:lstStyle/>
                    <a:p>
                      <a:pPr marL="115888" marR="0" lvl="0" indent="-115888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Symbol" pitchFamily="18" charset="2"/>
                        <a:buChar char=""/>
                        <a:tabLst>
                          <a:tab pos="133350" algn="l"/>
                        </a:tabLst>
                      </a:pPr>
                      <a:r>
                        <a:rPr kumimoji="0" lang="fa-IR" sz="1500" u="none" strike="noStrike" cap="none" normalizeH="0" baseline="0" dirty="0" smtClean="0">
                          <a:ln>
                            <a:noFill/>
                          </a:ln>
                          <a:effectLst/>
                          <a:cs typeface="B Homa" panose="00000400000000000000" pitchFamily="2" charset="-78"/>
                        </a:rPr>
                        <a:t>شهر دارای ساحل توسعه یافته    4 کیلومتری در منطقه شهری  شد</a:t>
                      </a:r>
                    </a:p>
                    <a:p>
                      <a:pPr marL="115888" marR="0" lvl="0" indent="-115888" algn="justLow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Symbol" pitchFamily="18" charset="2"/>
                        <a:buChar char=""/>
                        <a:tabLst>
                          <a:tab pos="133350" algn="l"/>
                        </a:tabLst>
                      </a:pPr>
                      <a:r>
                        <a:rPr kumimoji="0" lang="fa-IR" sz="1500" u="none" strike="noStrike" cap="none" normalizeH="0" baseline="0" dirty="0" smtClean="0">
                          <a:ln>
                            <a:noFill/>
                          </a:ln>
                          <a:effectLst/>
                          <a:cs typeface="B Homa" panose="00000400000000000000" pitchFamily="2" charset="-78"/>
                        </a:rPr>
                        <a:t> تعداد توریست ها از 1989 تا 1998 37% افزایش یافت.</a:t>
                      </a:r>
                    </a:p>
                    <a:p>
                      <a:pPr marL="115888" marR="0" lvl="0" indent="-115888" algn="justLow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Symbol" pitchFamily="18" charset="2"/>
                        <a:buChar char=""/>
                        <a:tabLst>
                          <a:tab pos="133350" algn="l"/>
                        </a:tabLst>
                      </a:pPr>
                      <a:r>
                        <a:rPr kumimoji="0" lang="fa-IR" sz="1500" u="none" strike="noStrike" cap="none" normalizeH="0" baseline="0" dirty="0" smtClean="0">
                          <a:ln>
                            <a:noFill/>
                          </a:ln>
                          <a:effectLst/>
                          <a:cs typeface="B Homa" panose="00000400000000000000" pitchFamily="2" charset="-78"/>
                        </a:rPr>
                        <a:t> تعداد هتلها 80 درصد افزایش یافت.</a:t>
                      </a:r>
                    </a:p>
                    <a:p>
                      <a:pPr marL="115888" marR="0" lvl="0" indent="-115888" algn="justLow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Symbol" pitchFamily="18" charset="2"/>
                        <a:buChar char=""/>
                        <a:tabLst>
                          <a:tab pos="133350" algn="l"/>
                        </a:tabLst>
                      </a:pPr>
                      <a:r>
                        <a:rPr kumimoji="0" lang="fa-IR" sz="1500" u="none" strike="noStrike" cap="none" normalizeH="0" baseline="0" dirty="0" smtClean="0">
                          <a:ln>
                            <a:noFill/>
                          </a:ln>
                          <a:effectLst/>
                          <a:cs typeface="B Homa" panose="00000400000000000000" pitchFamily="2" charset="-78"/>
                        </a:rPr>
                        <a:t> نتایح نظر سنجی از 500 نفر نشان می دهد</a:t>
                      </a:r>
                      <a:endParaRPr kumimoji="0" lang="en-US" sz="1500" u="none" strike="noStrike" cap="none" normalizeH="0" baseline="0" dirty="0" smtClean="0">
                        <a:ln>
                          <a:noFill/>
                        </a:ln>
                        <a:effectLst/>
                        <a:cs typeface="B Homa" panose="00000400000000000000" pitchFamily="2" charset="-78"/>
                      </a:endParaRPr>
                    </a:p>
                    <a:p>
                      <a:pPr marL="115888" marR="0" lvl="0" indent="-115888" algn="justLow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Symbol" pitchFamily="18" charset="2"/>
                        <a:buChar char=""/>
                        <a:tabLst>
                          <a:tab pos="133350" algn="l"/>
                        </a:tabLst>
                      </a:pPr>
                      <a:r>
                        <a:rPr kumimoji="0" lang="fa-IR" sz="1500" u="none" strike="noStrike" cap="none" normalizeH="0" baseline="0" dirty="0" smtClean="0">
                          <a:ln>
                            <a:noFill/>
                          </a:ln>
                          <a:effectLst/>
                          <a:cs typeface="B Homa" panose="00000400000000000000" pitchFamily="2" charset="-78"/>
                        </a:rPr>
                        <a:t>شهر  از نظر وضعیت اشتغال در میان 6 شهر</a:t>
                      </a:r>
                      <a:r>
                        <a:rPr kumimoji="0" lang="en-US" sz="1500" u="none" strike="noStrike" cap="none" normalizeH="0" baseline="0" dirty="0" smtClean="0">
                          <a:ln>
                            <a:noFill/>
                          </a:ln>
                          <a:effectLst/>
                          <a:cs typeface="B Homa" panose="00000400000000000000" pitchFamily="2" charset="-78"/>
                        </a:rPr>
                        <a:t> </a:t>
                      </a:r>
                      <a:r>
                        <a:rPr kumimoji="0" lang="fa-IR" sz="1500" u="none" strike="noStrike" cap="none" normalizeH="0" baseline="0" dirty="0" smtClean="0">
                          <a:ln>
                            <a:noFill/>
                          </a:ln>
                          <a:effectLst/>
                          <a:cs typeface="B Homa" panose="00000400000000000000" pitchFamily="2" charset="-78"/>
                        </a:rPr>
                        <a:t>برتر جهان قرار می دهد.</a:t>
                      </a:r>
                      <a:endParaRPr kumimoji="0" lang="fa-IR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  <a:cs typeface="B Homa" panose="00000400000000000000" pitchFamily="2" charset="-78"/>
                      </a:endParaRPr>
                    </a:p>
                  </a:txBody>
                  <a:tcPr marL="121920" marR="121920" marT="60960" marB="60960" anchor="ctr" horzOverflow="overflow"/>
                </a:tc>
                <a:tc>
                  <a:txBody>
                    <a:bodyPr/>
                    <a:lstStyle/>
                    <a:p>
                      <a:pPr marL="115888" marR="0" lvl="0" indent="-115888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Symbol" pitchFamily="18" charset="2"/>
                        <a:buChar char=""/>
                        <a:tabLst>
                          <a:tab pos="36513" algn="l"/>
                          <a:tab pos="73025" algn="l"/>
                          <a:tab pos="90488" algn="l"/>
                          <a:tab pos="112713" algn="l"/>
                          <a:tab pos="222250" algn="l"/>
                        </a:tabLst>
                      </a:pPr>
                      <a:r>
                        <a:rPr kumimoji="0" lang="fa-IR" sz="1500" u="none" strike="noStrike" cap="none" normalizeH="0" baseline="0" dirty="0" smtClean="0">
                          <a:ln>
                            <a:noFill/>
                          </a:ln>
                          <a:effectLst/>
                          <a:cs typeface="B Homa" panose="00000400000000000000" pitchFamily="2" charset="-78"/>
                        </a:rPr>
                        <a:t>دولت محلی</a:t>
                      </a:r>
                      <a:r>
                        <a:rPr kumimoji="0" lang="en-US" sz="1500" u="none" strike="noStrike" cap="none" normalizeH="0" baseline="0" dirty="0" smtClean="0">
                          <a:ln>
                            <a:noFill/>
                          </a:ln>
                          <a:effectLst/>
                          <a:cs typeface="B Homa" panose="00000400000000000000" pitchFamily="2" charset="-78"/>
                        </a:rPr>
                        <a:t> </a:t>
                      </a:r>
                      <a:r>
                        <a:rPr kumimoji="0" lang="fa-IR" sz="1500" u="none" strike="noStrike" cap="none" normalizeH="0" baseline="0" dirty="0" smtClean="0">
                          <a:ln>
                            <a:noFill/>
                          </a:ln>
                          <a:effectLst/>
                          <a:cs typeface="B Homa" panose="00000400000000000000" pitchFamily="2" charset="-78"/>
                        </a:rPr>
                        <a:t>سیاست های اجتماعی شهر</a:t>
                      </a:r>
                      <a:endParaRPr kumimoji="0" lang="en-US" sz="1500" u="none" strike="noStrike" cap="none" normalizeH="0" baseline="0" dirty="0" smtClean="0">
                        <a:ln>
                          <a:noFill/>
                        </a:ln>
                        <a:effectLst/>
                        <a:cs typeface="B Homa" panose="00000400000000000000" pitchFamily="2" charset="-78"/>
                      </a:endParaRPr>
                    </a:p>
                    <a:p>
                      <a:pPr marL="115888" marR="0" lvl="0" indent="-115888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Tx/>
                        <a:buNone/>
                        <a:tabLst>
                          <a:tab pos="36513" algn="l"/>
                          <a:tab pos="73025" algn="l"/>
                          <a:tab pos="90488" algn="l"/>
                          <a:tab pos="112713" algn="l"/>
                          <a:tab pos="222250" algn="l"/>
                        </a:tabLst>
                      </a:pPr>
                      <a:r>
                        <a:rPr kumimoji="0" lang="fa-IR" sz="1500" u="none" strike="noStrike" cap="none" normalizeH="0" baseline="0" dirty="0" smtClean="0">
                          <a:ln>
                            <a:noFill/>
                          </a:ln>
                          <a:effectLst/>
                          <a:cs typeface="B Homa" panose="00000400000000000000" pitchFamily="2" charset="-78"/>
                        </a:rPr>
                        <a:t> را مجدداً مورد تاکید قرار داد و ابداعاتی در این</a:t>
                      </a:r>
                      <a:endParaRPr kumimoji="0" lang="en-US" sz="1500" u="none" strike="noStrike" cap="none" normalizeH="0" baseline="0" dirty="0" smtClean="0">
                        <a:ln>
                          <a:noFill/>
                        </a:ln>
                        <a:effectLst/>
                        <a:cs typeface="B Homa" panose="00000400000000000000" pitchFamily="2" charset="-78"/>
                      </a:endParaRPr>
                    </a:p>
                    <a:p>
                      <a:pPr marL="115888" marR="0" lvl="0" indent="-115888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Tx/>
                        <a:buNone/>
                        <a:tabLst>
                          <a:tab pos="36513" algn="l"/>
                          <a:tab pos="73025" algn="l"/>
                          <a:tab pos="90488" algn="l"/>
                          <a:tab pos="112713" algn="l"/>
                          <a:tab pos="222250" algn="l"/>
                        </a:tabLst>
                      </a:pPr>
                      <a:r>
                        <a:rPr kumimoji="0" lang="fa-IR" sz="1500" u="none" strike="noStrike" cap="none" normalizeH="0" baseline="0" dirty="0" smtClean="0">
                          <a:ln>
                            <a:noFill/>
                          </a:ln>
                          <a:effectLst/>
                          <a:cs typeface="B Homa" panose="00000400000000000000" pitchFamily="2" charset="-78"/>
                        </a:rPr>
                        <a:t> زمینه صورت گرفت .</a:t>
                      </a:r>
                    </a:p>
                    <a:p>
                      <a:pPr marL="115888" marR="0" lvl="0" indent="-115888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Tx/>
                        <a:buNone/>
                        <a:tabLst>
                          <a:tab pos="36513" algn="l"/>
                          <a:tab pos="73025" algn="l"/>
                          <a:tab pos="90488" algn="l"/>
                          <a:tab pos="112713" algn="l"/>
                          <a:tab pos="222250" algn="l"/>
                        </a:tabLst>
                      </a:pPr>
                      <a:endParaRPr kumimoji="0" lang="en-US" sz="1500" u="none" strike="noStrike" cap="none" normalizeH="0" baseline="0" dirty="0" smtClean="0">
                        <a:ln>
                          <a:noFill/>
                        </a:ln>
                        <a:effectLst/>
                        <a:cs typeface="B Homa" panose="00000400000000000000" pitchFamily="2" charset="-78"/>
                      </a:endParaRPr>
                    </a:p>
                    <a:p>
                      <a:pPr marL="115888" marR="0" lvl="0" indent="-115888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Symbol" pitchFamily="18" charset="2"/>
                        <a:buChar char=""/>
                        <a:tabLst>
                          <a:tab pos="36513" algn="l"/>
                          <a:tab pos="73025" algn="l"/>
                          <a:tab pos="90488" algn="l"/>
                          <a:tab pos="112713" algn="l"/>
                          <a:tab pos="222250" algn="l"/>
                        </a:tabLst>
                      </a:pPr>
                      <a:r>
                        <a:rPr kumimoji="0" lang="fa-IR" sz="1500" u="none" strike="noStrike" cap="none" normalizeH="0" baseline="0" dirty="0" smtClean="0">
                          <a:ln>
                            <a:noFill/>
                          </a:ln>
                          <a:effectLst/>
                          <a:cs typeface="B Homa" panose="00000400000000000000" pitchFamily="2" charset="-78"/>
                        </a:rPr>
                        <a:t>تاکید بر برنامه ریزی صحیح در  زمینه المپیک و انجام </a:t>
                      </a:r>
                    </a:p>
                    <a:p>
                      <a:pPr marL="342900" marR="0" lvl="0" indent="-342900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Symbol" pitchFamily="18" charset="2"/>
                        <a:buNone/>
                        <a:tabLst>
                          <a:tab pos="36513" algn="l"/>
                          <a:tab pos="73025" algn="l"/>
                          <a:tab pos="90488" algn="l"/>
                          <a:tab pos="112713" algn="l"/>
                          <a:tab pos="222250" algn="l"/>
                        </a:tabLst>
                      </a:pPr>
                      <a:r>
                        <a:rPr kumimoji="0" lang="fa-IR" sz="1500" u="none" strike="noStrike" cap="none" normalizeH="0" baseline="0" dirty="0" smtClean="0">
                          <a:ln>
                            <a:noFill/>
                          </a:ln>
                          <a:effectLst/>
                          <a:cs typeface="B Homa" panose="00000400000000000000" pitchFamily="2" charset="-78"/>
                        </a:rPr>
                        <a:t>با زیهای  آن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B Homa" panose="00000400000000000000" pitchFamily="2" charset="-78"/>
                      </a:endParaRPr>
                    </a:p>
                  </a:txBody>
                  <a:tcPr marL="121920" marR="121920" marT="60960" marB="60960" anchor="ctr" horzOverflow="overflow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130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914400" y="482600"/>
            <a:ext cx="10160000" cy="1025525"/>
          </a:xfrm>
        </p:spPr>
        <p:txBody>
          <a:bodyPr>
            <a:normAutofit/>
          </a:bodyPr>
          <a:lstStyle/>
          <a:p>
            <a:pPr rtl="1"/>
            <a:r>
              <a:rPr lang="fa-IR" sz="4267" b="1" dirty="0">
                <a:cs typeface="B Homa" panose="00000400000000000000" pitchFamily="2" charset="-78"/>
              </a:rPr>
              <a:t>تجارب موفق جهانی </a:t>
            </a:r>
            <a:r>
              <a:rPr lang="en-US" sz="4267" b="1" dirty="0">
                <a:cs typeface="B Homa" panose="00000400000000000000" pitchFamily="2" charset="-78"/>
              </a:rPr>
              <a:t>CDS</a:t>
            </a:r>
            <a:r>
              <a:rPr lang="fa-IR" sz="4800" b="1" dirty="0">
                <a:cs typeface="B Homa" panose="00000400000000000000" pitchFamily="2" charset="-78"/>
              </a:rPr>
              <a:t> </a:t>
            </a:r>
            <a:endParaRPr lang="en-US" sz="4800" dirty="0">
              <a:cs typeface="B Homa" panose="00000400000000000000" pitchFamily="2" charset="-78"/>
            </a:endParaRPr>
          </a:p>
        </p:txBody>
      </p:sp>
      <p:graphicFrame>
        <p:nvGraphicFramePr>
          <p:cNvPr id="22" name="Group 112"/>
          <p:cNvGraphicFramePr>
            <a:graphicFrameLocks noGrp="1"/>
          </p:cNvGraphicFramePr>
          <p:nvPr>
            <p:extLst/>
          </p:nvPr>
        </p:nvGraphicFramePr>
        <p:xfrm>
          <a:off x="914400" y="1520825"/>
          <a:ext cx="10469965" cy="4692815"/>
        </p:xfrm>
        <a:graphic>
          <a:graphicData uri="http://schemas.openxmlformats.org/drawingml/2006/table">
            <a:tbl>
              <a:tblPr rtl="1">
                <a:tableStyleId>{775DCB02-9BB8-47FD-8907-85C794F793BA}</a:tableStyleId>
              </a:tblPr>
              <a:tblGrid>
                <a:gridCol w="1224557"/>
                <a:gridCol w="1794741"/>
                <a:gridCol w="1523044"/>
                <a:gridCol w="2625623"/>
                <a:gridCol w="1625600"/>
                <a:gridCol w="1676400"/>
              </a:tblGrid>
              <a:tr h="588175">
                <a:tc>
                  <a:txBody>
                    <a:bodyPr/>
                    <a:lstStyle/>
                    <a:p>
                      <a:pPr marL="273050" marR="0" lvl="0" indent="-27305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Tx/>
                        <a:buNone/>
                        <a:tabLst/>
                      </a:pPr>
                      <a:r>
                        <a:rPr kumimoji="0" lang="fa-IR" sz="1900" b="1" u="none" strike="noStrike" cap="none" normalizeH="0" baseline="0" dirty="0" smtClean="0">
                          <a:ln>
                            <a:noFill/>
                          </a:ln>
                          <a:effectLst/>
                          <a:cs typeface="B Homa" panose="00000400000000000000" pitchFamily="2" charset="-78"/>
                        </a:rPr>
                        <a:t>نام شهر </a:t>
                      </a:r>
                      <a:endParaRPr kumimoji="0" lang="fa-IR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onstantia" pitchFamily="18" charset="0"/>
                        <a:cs typeface="B Homa" panose="00000400000000000000" pitchFamily="2" charset="-78"/>
                      </a:endParaRPr>
                    </a:p>
                  </a:txBody>
                  <a:tcPr marL="121920" marR="121920" marT="60960" marB="60960" anchor="ctr" horzOverflow="overflow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Tx/>
                        <a:buNone/>
                        <a:tabLst/>
                      </a:pPr>
                      <a:r>
                        <a:rPr kumimoji="0" lang="fa-IR" sz="1900" b="1" u="none" strike="noStrike" cap="none" normalizeH="0" baseline="0" dirty="0" smtClean="0">
                          <a:ln>
                            <a:noFill/>
                          </a:ln>
                          <a:effectLst/>
                          <a:cs typeface="B Homa" panose="00000400000000000000" pitchFamily="2" charset="-78"/>
                        </a:rPr>
                        <a:t>مشکل اصلی </a:t>
                      </a:r>
                      <a:endParaRPr kumimoji="0" lang="fa-IR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onstantia" pitchFamily="18" charset="0"/>
                        <a:cs typeface="B Homa" panose="00000400000000000000" pitchFamily="2" charset="-78"/>
                      </a:endParaRPr>
                    </a:p>
                  </a:txBody>
                  <a:tcPr marL="121920" marR="121920" marT="60960" marB="60960" anchor="ctr" horzOverflow="overflow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Tx/>
                        <a:buNone/>
                        <a:tabLst/>
                      </a:pPr>
                      <a:r>
                        <a:rPr kumimoji="0" lang="fa-IR" sz="1900" b="1" u="none" strike="noStrike" cap="none" normalizeH="0" baseline="0" dirty="0" smtClean="0">
                          <a:ln>
                            <a:noFill/>
                          </a:ln>
                          <a:effectLst/>
                          <a:cs typeface="B Homa" panose="00000400000000000000" pitchFamily="2" charset="-78"/>
                        </a:rPr>
                        <a:t>عاملین</a:t>
                      </a:r>
                      <a:endParaRPr kumimoji="0" lang="fa-IR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onstantia" pitchFamily="18" charset="0"/>
                        <a:cs typeface="B Homa" panose="00000400000000000000" pitchFamily="2" charset="-78"/>
                      </a:endParaRPr>
                    </a:p>
                  </a:txBody>
                  <a:tcPr marL="121920" marR="121920" marT="60960" marB="60960" anchor="ctr" horzOverflow="overflow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Tx/>
                        <a:buNone/>
                        <a:tabLst/>
                      </a:pPr>
                      <a:r>
                        <a:rPr kumimoji="0" lang="fa-IR" sz="1900" b="1" u="none" strike="noStrike" cap="none" normalizeH="0" baseline="0" dirty="0" smtClean="0">
                          <a:ln>
                            <a:noFill/>
                          </a:ln>
                          <a:effectLst/>
                          <a:cs typeface="B Homa" panose="00000400000000000000" pitchFamily="2" charset="-78"/>
                        </a:rPr>
                        <a:t>فرایند</a:t>
                      </a:r>
                      <a:endParaRPr kumimoji="0" lang="fa-IR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onstantia" pitchFamily="18" charset="0"/>
                        <a:cs typeface="B Homa" panose="00000400000000000000" pitchFamily="2" charset="-78"/>
                      </a:endParaRPr>
                    </a:p>
                  </a:txBody>
                  <a:tcPr marL="121920" marR="121920" marT="60960" marB="60960" anchor="ctr" horzOverflow="overflow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Tx/>
                        <a:buNone/>
                        <a:tabLst/>
                      </a:pPr>
                      <a:r>
                        <a:rPr kumimoji="0" lang="fa-IR" sz="1900" b="1" u="none" strike="noStrike" cap="none" normalizeH="0" baseline="0" dirty="0" smtClean="0">
                          <a:ln>
                            <a:noFill/>
                          </a:ln>
                          <a:effectLst/>
                          <a:cs typeface="B Homa" panose="00000400000000000000" pitchFamily="2" charset="-78"/>
                        </a:rPr>
                        <a:t>نتایج</a:t>
                      </a:r>
                      <a:endParaRPr kumimoji="0" lang="fa-IR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onstantia" pitchFamily="18" charset="0"/>
                        <a:cs typeface="B Homa" panose="00000400000000000000" pitchFamily="2" charset="-78"/>
                      </a:endParaRPr>
                    </a:p>
                  </a:txBody>
                  <a:tcPr marL="121920" marR="121920" marT="60960" marB="60960" anchor="ctr" horzOverflow="overflow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lvl="0" indent="-27305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Tx/>
                        <a:buNone/>
                        <a:tabLst/>
                      </a:pPr>
                      <a:r>
                        <a:rPr kumimoji="0" lang="fa-IR" sz="1900" b="1" u="none" strike="noStrike" cap="none" normalizeH="0" baseline="0" dirty="0" smtClean="0">
                          <a:ln>
                            <a:noFill/>
                          </a:ln>
                          <a:effectLst/>
                          <a:cs typeface="B Homa" panose="00000400000000000000" pitchFamily="2" charset="-78"/>
                        </a:rPr>
                        <a:t> کلید موفقیت </a:t>
                      </a:r>
                      <a:endParaRPr kumimoji="0" lang="fa-IR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onstantia" pitchFamily="18" charset="0"/>
                        <a:cs typeface="B Homa" panose="00000400000000000000" pitchFamily="2" charset="-78"/>
                      </a:endParaRPr>
                    </a:p>
                  </a:txBody>
                  <a:tcPr marL="121920" marR="121920" marT="60960" marB="60960" anchor="ctr" horzOverflow="overflow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4104640">
                <a:tc>
                  <a:txBody>
                    <a:bodyPr/>
                    <a:lstStyle/>
                    <a:p>
                      <a:pPr marL="273050" marR="0" lvl="0" indent="-273050" algn="ct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Tx/>
                        <a:buNone/>
                        <a:tabLst/>
                      </a:pPr>
                      <a:r>
                        <a:rPr kumimoji="0" lang="fa-IR" sz="2400" b="1" u="none" strike="noStrike" cap="none" normalizeH="0" baseline="0" dirty="0" smtClean="0">
                          <a:ln>
                            <a:noFill/>
                          </a:ln>
                          <a:effectLst/>
                          <a:cs typeface="B Homa" panose="00000400000000000000" pitchFamily="2" charset="-78"/>
                        </a:rPr>
                        <a:t>گلاسگو</a:t>
                      </a:r>
                    </a:p>
                    <a:p>
                      <a:pPr marL="273050" marR="0" lvl="0" indent="-273050" algn="ct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Tx/>
                        <a:buNone/>
                        <a:tabLst/>
                      </a:pPr>
                      <a:r>
                        <a:rPr kumimoji="0" lang="fa-IR" sz="2400" b="1" u="none" strike="noStrike" cap="none" normalizeH="0" baseline="0" dirty="0" smtClean="0">
                          <a:ln>
                            <a:noFill/>
                          </a:ln>
                          <a:effectLst/>
                          <a:cs typeface="B Homa" panose="00000400000000000000" pitchFamily="2" charset="-78"/>
                        </a:rPr>
                        <a:t>انگلیس      </a:t>
                      </a:r>
                      <a:endParaRPr kumimoji="0" lang="fa-IR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  <a:cs typeface="B Homa" panose="00000400000000000000" pitchFamily="2" charset="-78"/>
                      </a:endParaRPr>
                    </a:p>
                  </a:txBody>
                  <a:tcPr marL="121920" marR="121920" marT="60960" marB="60960" anchor="ctr" horzOverflow="overflow"/>
                </a:tc>
                <a:tc>
                  <a:txBody>
                    <a:bodyPr/>
                    <a:lstStyle/>
                    <a:p>
                      <a:pPr marL="115888" marR="0" lvl="0" indent="-115888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Symbol" pitchFamily="18" charset="2"/>
                        <a:buChar char=""/>
                        <a:tabLst/>
                      </a:pPr>
                      <a:r>
                        <a:rPr kumimoji="0" lang="fa-IR" sz="1900" u="none" strike="noStrike" cap="none" normalizeH="0" baseline="0" dirty="0" smtClean="0">
                          <a:ln>
                            <a:noFill/>
                          </a:ln>
                          <a:effectLst/>
                          <a:cs typeface="B Homa" panose="00000400000000000000" pitchFamily="2" charset="-78"/>
                        </a:rPr>
                        <a:t>کاهش صنایع پایه </a:t>
                      </a:r>
                      <a:endParaRPr kumimoji="0" lang="en-US" sz="1900" u="none" strike="noStrike" cap="none" normalizeH="0" baseline="0" dirty="0" smtClean="0">
                        <a:ln>
                          <a:noFill/>
                        </a:ln>
                        <a:effectLst/>
                        <a:cs typeface="B Homa" panose="00000400000000000000" pitchFamily="2" charset="-78"/>
                      </a:endParaRPr>
                    </a:p>
                    <a:p>
                      <a:pPr marL="115888" marR="0" lvl="0" indent="-115888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Tx/>
                        <a:buNone/>
                        <a:tabLst/>
                      </a:pPr>
                      <a:r>
                        <a:rPr kumimoji="0" lang="fa-IR" sz="1900" u="none" strike="noStrike" cap="none" normalizeH="0" baseline="0" dirty="0" smtClean="0">
                          <a:ln>
                            <a:noFill/>
                          </a:ln>
                          <a:effectLst/>
                          <a:cs typeface="B Homa" panose="00000400000000000000" pitchFamily="2" charset="-78"/>
                        </a:rPr>
                        <a:t>   سنتی و بومی </a:t>
                      </a:r>
                    </a:p>
                    <a:p>
                      <a:pPr marL="115888" marR="0" lvl="0" indent="-115888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Symbol" pitchFamily="18" charset="2"/>
                        <a:buChar char=""/>
                        <a:tabLst/>
                      </a:pPr>
                      <a:r>
                        <a:rPr kumimoji="0" lang="fa-IR" sz="1900" u="none" strike="noStrike" cap="none" normalizeH="0" baseline="0" dirty="0" smtClean="0">
                          <a:ln>
                            <a:noFill/>
                          </a:ln>
                          <a:effectLst/>
                          <a:cs typeface="B Homa" panose="00000400000000000000" pitchFamily="2" charset="-78"/>
                        </a:rPr>
                        <a:t>وجود زمینهای بایر و رها شده </a:t>
                      </a:r>
                    </a:p>
                    <a:p>
                      <a:pPr marL="115888" marR="0" lvl="0" indent="-115888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Symbol" pitchFamily="18" charset="2"/>
                        <a:buChar char=""/>
                        <a:tabLst/>
                      </a:pPr>
                      <a:r>
                        <a:rPr kumimoji="0" lang="fa-IR" sz="1900" u="none" strike="noStrike" cap="none" normalizeH="0" baseline="0" dirty="0" smtClean="0">
                          <a:ln>
                            <a:noFill/>
                          </a:ln>
                          <a:effectLst/>
                          <a:cs typeface="B Homa" panose="00000400000000000000" pitchFamily="2" charset="-78"/>
                        </a:rPr>
                        <a:t>زیر ساخت نامناسب شهری </a:t>
                      </a:r>
                    </a:p>
                    <a:p>
                      <a:pPr marL="115888" marR="0" lvl="0" indent="-115888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Symbol" pitchFamily="18" charset="2"/>
                        <a:buChar char=""/>
                        <a:tabLst/>
                      </a:pPr>
                      <a:r>
                        <a:rPr kumimoji="0" lang="fa-IR" sz="1900" u="none" strike="noStrike" cap="none" normalizeH="0" baseline="0" dirty="0" smtClean="0">
                          <a:ln>
                            <a:noFill/>
                          </a:ln>
                          <a:effectLst/>
                          <a:cs typeface="B Homa" panose="00000400000000000000" pitchFamily="2" charset="-78"/>
                        </a:rPr>
                        <a:t>افزایش نرخ بیکاری</a:t>
                      </a:r>
                      <a:endParaRPr kumimoji="0" 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B Homa" panose="00000400000000000000" pitchFamily="2" charset="-78"/>
                      </a:endParaRPr>
                    </a:p>
                  </a:txBody>
                  <a:tcPr marL="121920" marR="121920" marT="60960" marB="60960" anchor="ctr" horzOverflow="overflow"/>
                </a:tc>
                <a:tc>
                  <a:txBody>
                    <a:bodyPr/>
                    <a:lstStyle/>
                    <a:p>
                      <a:pPr marL="115888" marR="0" lvl="0" indent="-115888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Symbol" pitchFamily="18" charset="2"/>
                        <a:buChar char=""/>
                        <a:tabLst>
                          <a:tab pos="241300" algn="l"/>
                        </a:tabLst>
                      </a:pPr>
                      <a:r>
                        <a:rPr kumimoji="0" lang="fa-IR" sz="1900" u="none" strike="noStrike" cap="none" normalizeH="0" baseline="0" dirty="0" smtClean="0">
                          <a:ln>
                            <a:noFill/>
                          </a:ln>
                          <a:effectLst/>
                          <a:cs typeface="B Homa" panose="00000400000000000000" pitchFamily="2" charset="-78"/>
                        </a:rPr>
                        <a:t>دولت محلی و منطقه ای  و بخش خصوصی</a:t>
                      </a:r>
                      <a:endParaRPr kumimoji="0" 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B Homa" panose="00000400000000000000" pitchFamily="2" charset="-78"/>
                      </a:endParaRPr>
                    </a:p>
                  </a:txBody>
                  <a:tcPr marL="121920" marR="121920" marT="60960" marB="60960" anchor="ctr" horzOverflow="overflow"/>
                </a:tc>
                <a:tc>
                  <a:txBody>
                    <a:bodyPr/>
                    <a:lstStyle/>
                    <a:p>
                      <a:pPr marL="115888" marR="0" lvl="0" indent="-115888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Symbol" pitchFamily="18" charset="2"/>
                        <a:buChar char=""/>
                        <a:tabLst>
                          <a:tab pos="0" algn="l"/>
                          <a:tab pos="109538" algn="l"/>
                          <a:tab pos="2247900" algn="l"/>
                        </a:tabLst>
                      </a:pPr>
                      <a:r>
                        <a:rPr kumimoji="0" lang="fa-IR" sz="1900" u="none" strike="noStrike" cap="none" normalizeH="0" baseline="0" dirty="0" smtClean="0">
                          <a:ln>
                            <a:noFill/>
                          </a:ln>
                          <a:effectLst/>
                          <a:cs typeface="B Homa" panose="00000400000000000000" pitchFamily="2" charset="-78"/>
                        </a:rPr>
                        <a:t>تدوین طرحهای اقتصادی</a:t>
                      </a:r>
                      <a:endParaRPr kumimoji="0" lang="en-US" sz="1900" u="none" strike="noStrike" cap="none" normalizeH="0" baseline="0" dirty="0" smtClean="0">
                        <a:ln>
                          <a:noFill/>
                        </a:ln>
                        <a:effectLst/>
                        <a:cs typeface="B Homa" panose="00000400000000000000" pitchFamily="2" charset="-78"/>
                      </a:endParaRPr>
                    </a:p>
                    <a:p>
                      <a:pPr marL="115888" marR="0" lvl="0" indent="-115888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Symbol" pitchFamily="18" charset="2"/>
                        <a:buChar char=""/>
                        <a:tabLst>
                          <a:tab pos="0" algn="l"/>
                          <a:tab pos="109538" algn="l"/>
                          <a:tab pos="2247900" algn="l"/>
                        </a:tabLst>
                      </a:pPr>
                      <a:r>
                        <a:rPr kumimoji="0" lang="fa-IR" sz="1900" u="none" strike="noStrike" cap="none" normalizeH="0" baseline="0" dirty="0" smtClean="0">
                          <a:ln>
                            <a:noFill/>
                          </a:ln>
                          <a:effectLst/>
                          <a:cs typeface="B Homa" panose="00000400000000000000" pitchFamily="2" charset="-78"/>
                        </a:rPr>
                        <a:t>اجرای چندین فستیوال شهری فستیوال فضای سبز، فرهنگی، هنرهای تجسمی، موسیقی، طراحی و حرکت به این سمت که این شهر مرکز طراحی و معماری شهری در انگلیس گردد.</a:t>
                      </a:r>
                    </a:p>
                    <a:p>
                      <a:pPr marL="115888" marR="0" lvl="0" indent="-115888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Symbol" pitchFamily="18" charset="2"/>
                        <a:buChar char=""/>
                        <a:tabLst>
                          <a:tab pos="0" algn="l"/>
                          <a:tab pos="109538" algn="l"/>
                          <a:tab pos="2247900" algn="l"/>
                        </a:tabLst>
                      </a:pPr>
                      <a:r>
                        <a:rPr kumimoji="0" lang="fa-IR" sz="1900" u="none" strike="noStrike" cap="none" normalizeH="0" baseline="0" dirty="0" smtClean="0">
                          <a:ln>
                            <a:noFill/>
                          </a:ln>
                          <a:effectLst/>
                          <a:cs typeface="B Homa" panose="00000400000000000000" pitchFamily="2" charset="-78"/>
                        </a:rPr>
                        <a:t>انجام تمهیداتی برای جذب توریست های خارجی ، توسعه مکانهای تفریحی، محصولات فرهنگی و هنری، مکانهای اقامتی و ...</a:t>
                      </a:r>
                      <a:endParaRPr kumimoji="0" 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  <a:cs typeface="B Homa" panose="00000400000000000000" pitchFamily="2" charset="-78"/>
                      </a:endParaRPr>
                    </a:p>
                  </a:txBody>
                  <a:tcPr marL="121920" marR="121920" marT="60960" marB="60960" anchor="ctr" horzOverflow="overflow"/>
                </a:tc>
                <a:tc>
                  <a:txBody>
                    <a:bodyPr/>
                    <a:lstStyle/>
                    <a:p>
                      <a:pPr marL="115888" marR="0" lvl="0" indent="-115888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Symbol" pitchFamily="18" charset="2"/>
                        <a:buChar char=""/>
                        <a:tabLst>
                          <a:tab pos="115888" algn="l"/>
                          <a:tab pos="198438" algn="l"/>
                        </a:tabLst>
                      </a:pPr>
                      <a:r>
                        <a:rPr kumimoji="0" lang="fa-IR" sz="1900" u="none" strike="noStrike" cap="none" normalizeH="0" baseline="0" dirty="0" smtClean="0">
                          <a:ln>
                            <a:noFill/>
                          </a:ln>
                          <a:effectLst/>
                          <a:cs typeface="B Homa" panose="00000400000000000000" pitchFamily="2" charset="-78"/>
                        </a:rPr>
                        <a:t> افزایش مدت زمان سفر و میزان هزینه توریست ها در شهر گلاسکو</a:t>
                      </a:r>
                    </a:p>
                    <a:p>
                      <a:pPr marL="115888" marR="0" lvl="0" indent="-115888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Symbol" pitchFamily="18" charset="2"/>
                        <a:buChar char=""/>
                        <a:tabLst>
                          <a:tab pos="115888" algn="l"/>
                          <a:tab pos="198438" algn="l"/>
                        </a:tabLst>
                      </a:pPr>
                      <a:r>
                        <a:rPr kumimoji="0" lang="fa-IR" sz="1900" u="none" strike="noStrike" cap="none" normalizeH="0" baseline="0" dirty="0" smtClean="0">
                          <a:ln>
                            <a:noFill/>
                          </a:ln>
                          <a:effectLst/>
                          <a:cs typeface="B Homa" panose="00000400000000000000" pitchFamily="2" charset="-78"/>
                        </a:rPr>
                        <a:t>شکوفایی چشمگیر در سرمایه گذاری در بخش خرده فروشی و افزایش فضا و تعداد تخت هتلها</a:t>
                      </a:r>
                    </a:p>
                    <a:p>
                      <a:pPr marL="115888" marR="0" lvl="0" indent="-115888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Symbol" pitchFamily="18" charset="2"/>
                        <a:buChar char=""/>
                        <a:tabLst>
                          <a:tab pos="115888" algn="l"/>
                          <a:tab pos="198438" algn="l"/>
                        </a:tabLst>
                      </a:pPr>
                      <a:r>
                        <a:rPr kumimoji="0" lang="fa-IR" sz="1900" u="none" strike="noStrike" cap="none" normalizeH="0" baseline="0" dirty="0" smtClean="0">
                          <a:ln>
                            <a:noFill/>
                          </a:ln>
                          <a:effectLst/>
                          <a:cs typeface="B Homa" panose="00000400000000000000" pitchFamily="2" charset="-78"/>
                        </a:rPr>
                        <a:t>ایجاد اشتغال</a:t>
                      </a:r>
                      <a:endParaRPr kumimoji="0" 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  <a:cs typeface="B Homa" panose="00000400000000000000" pitchFamily="2" charset="-78"/>
                      </a:endParaRPr>
                    </a:p>
                  </a:txBody>
                  <a:tcPr marL="121920" marR="121920" marT="60960" marB="60960" anchor="ctr" horzOverflow="overflow"/>
                </a:tc>
                <a:tc>
                  <a:txBody>
                    <a:bodyPr/>
                    <a:lstStyle/>
                    <a:p>
                      <a:pPr marL="115888" marR="0" lvl="0" indent="-115888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Symbol" pitchFamily="18" charset="2"/>
                        <a:buChar char=""/>
                        <a:tabLst>
                          <a:tab pos="136525" algn="l"/>
                        </a:tabLst>
                      </a:pPr>
                      <a:r>
                        <a:rPr kumimoji="0" lang="fa-IR" sz="1900" u="none" strike="noStrike" cap="none" normalizeH="0" baseline="0" dirty="0" smtClean="0">
                          <a:ln>
                            <a:noFill/>
                          </a:ln>
                          <a:effectLst/>
                          <a:cs typeface="B Homa" panose="00000400000000000000" pitchFamily="2" charset="-78"/>
                        </a:rPr>
                        <a:t> رهبری خوب</a:t>
                      </a:r>
                      <a:endParaRPr kumimoji="0" lang="en-US" sz="1900" u="none" strike="noStrike" cap="none" normalizeH="0" baseline="0" dirty="0" smtClean="0">
                        <a:ln>
                          <a:noFill/>
                        </a:ln>
                        <a:effectLst/>
                        <a:cs typeface="B Homa" panose="00000400000000000000" pitchFamily="2" charset="-78"/>
                      </a:endParaRPr>
                    </a:p>
                    <a:p>
                      <a:pPr marL="115888" marR="0" lvl="0" indent="-115888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Symbol" pitchFamily="18" charset="2"/>
                        <a:buChar char=""/>
                        <a:tabLst>
                          <a:tab pos="136525" algn="l"/>
                        </a:tabLst>
                      </a:pPr>
                      <a:r>
                        <a:rPr kumimoji="0" lang="fa-IR" sz="1900" u="none" strike="noStrike" cap="none" normalizeH="0" baseline="0" dirty="0" smtClean="0">
                          <a:ln>
                            <a:noFill/>
                          </a:ln>
                          <a:effectLst/>
                          <a:cs typeface="B Homa" panose="00000400000000000000" pitchFamily="2" charset="-78"/>
                        </a:rPr>
                        <a:t> سرمایه گذاری وسیع و عمومی روی زیرساختها</a:t>
                      </a:r>
                    </a:p>
                    <a:p>
                      <a:pPr marL="115888" marR="0" lvl="0" indent="-115888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Symbol" pitchFamily="18" charset="2"/>
                        <a:buChar char=""/>
                        <a:tabLst>
                          <a:tab pos="136525" algn="l"/>
                        </a:tabLst>
                      </a:pPr>
                      <a:r>
                        <a:rPr kumimoji="0" lang="fa-IR" sz="1900" u="none" strike="noStrike" cap="none" normalizeH="0" baseline="0" dirty="0" smtClean="0">
                          <a:ln>
                            <a:noFill/>
                          </a:ln>
                          <a:effectLst/>
                          <a:cs typeface="B Homa" panose="00000400000000000000" pitchFamily="2" charset="-78"/>
                        </a:rPr>
                        <a:t>پافشاری بر اهداف و خط مشی های بلند </a:t>
                      </a:r>
                      <a:endParaRPr kumimoji="0" lang="en-US" sz="1900" u="none" strike="noStrike" cap="none" normalizeH="0" baseline="0" dirty="0" smtClean="0">
                        <a:ln>
                          <a:noFill/>
                        </a:ln>
                        <a:effectLst/>
                        <a:cs typeface="B Homa" panose="00000400000000000000" pitchFamily="2" charset="-78"/>
                      </a:endParaRPr>
                    </a:p>
                    <a:p>
                      <a:pPr marL="342900" marR="0" lvl="0" indent="-342900" algn="ct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Tx/>
                        <a:buNone/>
                        <a:tabLst>
                          <a:tab pos="136525" algn="l"/>
                        </a:tabLst>
                      </a:pPr>
                      <a:r>
                        <a:rPr kumimoji="0" lang="fa-IR" sz="1900" u="none" strike="noStrike" cap="none" normalizeH="0" baseline="0" dirty="0" smtClean="0">
                          <a:ln>
                            <a:noFill/>
                          </a:ln>
                          <a:effectLst/>
                          <a:cs typeface="B Homa" panose="00000400000000000000" pitchFamily="2" charset="-78"/>
                        </a:rPr>
                        <a:t>مدت</a:t>
                      </a:r>
                      <a:endParaRPr kumimoji="0" lang="fa-IR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  <a:cs typeface="B Homa" panose="00000400000000000000" pitchFamily="2" charset="-78"/>
                      </a:endParaRPr>
                    </a:p>
                  </a:txBody>
                  <a:tcPr marL="121920" marR="121920" marT="60960" marB="60960" anchor="ctr" horzOverflow="overflow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3533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1503</Words>
  <Application>Microsoft Office PowerPoint</Application>
  <PresentationFormat>Widescreen</PresentationFormat>
  <Paragraphs>186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25" baseType="lpstr">
      <vt:lpstr>A Ordibehesht shablon</vt:lpstr>
      <vt:lpstr>Aharoni</vt:lpstr>
      <vt:lpstr>Arial</vt:lpstr>
      <vt:lpstr>B Araz</vt:lpstr>
      <vt:lpstr>B Homa</vt:lpstr>
      <vt:lpstr>Calibri</vt:lpstr>
      <vt:lpstr>Calibri Light</vt:lpstr>
      <vt:lpstr>Constantia</vt:lpstr>
      <vt:lpstr>Garamond</vt:lpstr>
      <vt:lpstr>Symbol</vt:lpstr>
      <vt:lpstr>Times New Roman</vt:lpstr>
      <vt:lpstr>Wingdings</vt:lpstr>
      <vt:lpstr>Office Theme</vt:lpstr>
      <vt:lpstr>Organic</vt:lpstr>
      <vt:lpstr>بررسی فرایند و محتوای  طرح استراتژی توسعه شهر(CDS)</vt:lpstr>
      <vt:lpstr>استراتژی توسعه شهری (CDS) چیست؟</vt:lpstr>
      <vt:lpstr>PowerPoint Presentation</vt:lpstr>
      <vt:lpstr>PowerPoint Presentation</vt:lpstr>
      <vt:lpstr>PowerPoint Presentation</vt:lpstr>
      <vt:lpstr>خروجیCDS</vt:lpstr>
      <vt:lpstr>تجارب موفق جهانی CDS </vt:lpstr>
      <vt:lpstr>تجارب موفق جهانی CDS </vt:lpstr>
      <vt:lpstr>تجارب موفق جهانی CDS </vt:lpstr>
      <vt:lpstr>تجارب موفق جهانی CDS </vt:lpstr>
      <vt:lpstr>تفاوت بين برنامه CDS با طرح جامع وتفصیلی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بررسی فرایند و محتوای  طرح استراتژی توسعه شهر(CDS)</dc:title>
  <dc:creator>Mohammad</dc:creator>
  <cp:lastModifiedBy>Mohammad</cp:lastModifiedBy>
  <cp:revision>1</cp:revision>
  <dcterms:created xsi:type="dcterms:W3CDTF">2021-01-24T15:17:00Z</dcterms:created>
  <dcterms:modified xsi:type="dcterms:W3CDTF">2021-01-24T15:18:52Z</dcterms:modified>
</cp:coreProperties>
</file>