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34" r:id="rId1"/>
  </p:sldMasterIdLst>
  <p:notesMasterIdLst>
    <p:notesMasterId r:id="rId24"/>
  </p:notesMasterIdLst>
  <p:sldIdLst>
    <p:sldId id="256" r:id="rId2"/>
    <p:sldId id="258" r:id="rId3"/>
    <p:sldId id="259" r:id="rId4"/>
    <p:sldId id="260" r:id="rId5"/>
    <p:sldId id="261" r:id="rId6"/>
    <p:sldId id="262" r:id="rId7"/>
    <p:sldId id="263" r:id="rId8"/>
    <p:sldId id="264" r:id="rId9"/>
    <p:sldId id="265" r:id="rId10"/>
    <p:sldId id="266" r:id="rId11"/>
    <p:sldId id="277" r:id="rId12"/>
    <p:sldId id="267" r:id="rId13"/>
    <p:sldId id="268" r:id="rId14"/>
    <p:sldId id="269" r:id="rId15"/>
    <p:sldId id="270" r:id="rId16"/>
    <p:sldId id="271" r:id="rId17"/>
    <p:sldId id="272" r:id="rId18"/>
    <p:sldId id="273" r:id="rId19"/>
    <p:sldId id="274" r:id="rId20"/>
    <p:sldId id="275" r:id="rId21"/>
    <p:sldId id="276" r:id="rId22"/>
    <p:sldId id="278" r:id="rId23"/>
  </p:sldIdLst>
  <p:sldSz cx="9601200" cy="12801600" type="A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32">
          <p15:clr>
            <a:srgbClr val="A4A3A4"/>
          </p15:clr>
        </p15:guide>
        <p15:guide id="2" pos="302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5" d="100"/>
          <a:sy n="45" d="100"/>
        </p:scale>
        <p:origin x="2467" y="38"/>
      </p:cViewPr>
      <p:guideLst>
        <p:guide orient="horz" pos="4032"/>
        <p:guide pos="3024"/>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434325B3-EF2B-4A8D-9BA1-69EBCA670F3D}" type="datetimeFigureOut">
              <a:rPr lang="fa-IR" smtClean="0"/>
              <a:t>26/09/1441</a:t>
            </a:fld>
            <a:endParaRPr lang="fa-IR"/>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1EB6B14C-F522-4FCE-8B95-1D40778FBBE0}" type="slidenum">
              <a:rPr lang="fa-IR" smtClean="0"/>
              <a:t>‹#›</a:t>
            </a:fld>
            <a:endParaRPr lang="fa-IR"/>
          </a:p>
        </p:txBody>
      </p:sp>
    </p:spTree>
    <p:extLst>
      <p:ext uri="{BB962C8B-B14F-4D97-AF65-F5344CB8AC3E}">
        <p14:creationId xmlns:p14="http://schemas.microsoft.com/office/powerpoint/2010/main" val="3629114032"/>
      </p:ext>
    </p:extLst>
  </p:cSld>
  <p:clrMap bg1="lt1" tx1="dk1" bg2="lt2" tx2="dk2" accent1="accent1" accent2="accent2" accent3="accent3" accent4="accent4" accent5="accent5" accent6="accent6" hlink="hlink" folHlink="folHlink"/>
  <p:notesStyle>
    <a:lvl1pPr marL="0" algn="r" defTabSz="1280160" rtl="1" eaLnBrk="1" latinLnBrk="0" hangingPunct="1">
      <a:defRPr sz="1700" kern="1200">
        <a:solidFill>
          <a:schemeClr val="tx1"/>
        </a:solidFill>
        <a:latin typeface="+mn-lt"/>
        <a:ea typeface="+mn-ea"/>
        <a:cs typeface="+mn-cs"/>
      </a:defRPr>
    </a:lvl1pPr>
    <a:lvl2pPr marL="640080" algn="r" defTabSz="1280160" rtl="1" eaLnBrk="1" latinLnBrk="0" hangingPunct="1">
      <a:defRPr sz="1700" kern="1200">
        <a:solidFill>
          <a:schemeClr val="tx1"/>
        </a:solidFill>
        <a:latin typeface="+mn-lt"/>
        <a:ea typeface="+mn-ea"/>
        <a:cs typeface="+mn-cs"/>
      </a:defRPr>
    </a:lvl2pPr>
    <a:lvl3pPr marL="1280160" algn="r" defTabSz="1280160" rtl="1" eaLnBrk="1" latinLnBrk="0" hangingPunct="1">
      <a:defRPr sz="1700" kern="1200">
        <a:solidFill>
          <a:schemeClr val="tx1"/>
        </a:solidFill>
        <a:latin typeface="+mn-lt"/>
        <a:ea typeface="+mn-ea"/>
        <a:cs typeface="+mn-cs"/>
      </a:defRPr>
    </a:lvl3pPr>
    <a:lvl4pPr marL="1920240" algn="r" defTabSz="1280160" rtl="1" eaLnBrk="1" latinLnBrk="0" hangingPunct="1">
      <a:defRPr sz="1700" kern="1200">
        <a:solidFill>
          <a:schemeClr val="tx1"/>
        </a:solidFill>
        <a:latin typeface="+mn-lt"/>
        <a:ea typeface="+mn-ea"/>
        <a:cs typeface="+mn-cs"/>
      </a:defRPr>
    </a:lvl4pPr>
    <a:lvl5pPr marL="2560320" algn="r" defTabSz="1280160" rtl="1" eaLnBrk="1" latinLnBrk="0" hangingPunct="1">
      <a:defRPr sz="1700" kern="1200">
        <a:solidFill>
          <a:schemeClr val="tx1"/>
        </a:solidFill>
        <a:latin typeface="+mn-lt"/>
        <a:ea typeface="+mn-ea"/>
        <a:cs typeface="+mn-cs"/>
      </a:defRPr>
    </a:lvl5pPr>
    <a:lvl6pPr marL="3200400" algn="r" defTabSz="1280160" rtl="1" eaLnBrk="1" latinLnBrk="0" hangingPunct="1">
      <a:defRPr sz="1700" kern="1200">
        <a:solidFill>
          <a:schemeClr val="tx1"/>
        </a:solidFill>
        <a:latin typeface="+mn-lt"/>
        <a:ea typeface="+mn-ea"/>
        <a:cs typeface="+mn-cs"/>
      </a:defRPr>
    </a:lvl6pPr>
    <a:lvl7pPr marL="3840480" algn="r" defTabSz="1280160" rtl="1" eaLnBrk="1" latinLnBrk="0" hangingPunct="1">
      <a:defRPr sz="1700" kern="1200">
        <a:solidFill>
          <a:schemeClr val="tx1"/>
        </a:solidFill>
        <a:latin typeface="+mn-lt"/>
        <a:ea typeface="+mn-ea"/>
        <a:cs typeface="+mn-cs"/>
      </a:defRPr>
    </a:lvl7pPr>
    <a:lvl8pPr marL="4480560" algn="r" defTabSz="1280160" rtl="1" eaLnBrk="1" latinLnBrk="0" hangingPunct="1">
      <a:defRPr sz="1700" kern="1200">
        <a:solidFill>
          <a:schemeClr val="tx1"/>
        </a:solidFill>
        <a:latin typeface="+mn-lt"/>
        <a:ea typeface="+mn-ea"/>
        <a:cs typeface="+mn-cs"/>
      </a:defRPr>
    </a:lvl8pPr>
    <a:lvl9pPr marL="5120640" algn="r" defTabSz="1280160" rtl="1" eaLnBrk="1" latinLnBrk="0" hangingPunct="1">
      <a:defRPr sz="1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1EB6B14C-F522-4FCE-8B95-1D40778FBBE0}" type="slidenum">
              <a:rPr lang="fa-IR" smtClean="0"/>
              <a:t>1</a:t>
            </a:fld>
            <a:endParaRPr lang="fa-IR"/>
          </a:p>
        </p:txBody>
      </p:sp>
    </p:spTree>
    <p:extLst>
      <p:ext uri="{BB962C8B-B14F-4D97-AF65-F5344CB8AC3E}">
        <p14:creationId xmlns:p14="http://schemas.microsoft.com/office/powerpoint/2010/main" val="35458827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1EB6B14C-F522-4FCE-8B95-1D40778FBBE0}" type="slidenum">
              <a:rPr lang="fa-IR" smtClean="0"/>
              <a:t>10</a:t>
            </a:fld>
            <a:endParaRPr lang="fa-IR"/>
          </a:p>
        </p:txBody>
      </p:sp>
    </p:spTree>
    <p:extLst>
      <p:ext uri="{BB962C8B-B14F-4D97-AF65-F5344CB8AC3E}">
        <p14:creationId xmlns:p14="http://schemas.microsoft.com/office/powerpoint/2010/main" val="37950073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1EB6B14C-F522-4FCE-8B95-1D40778FBBE0}" type="slidenum">
              <a:rPr lang="fa-IR" smtClean="0"/>
              <a:t>11</a:t>
            </a:fld>
            <a:endParaRPr lang="fa-IR"/>
          </a:p>
        </p:txBody>
      </p:sp>
    </p:spTree>
    <p:extLst>
      <p:ext uri="{BB962C8B-B14F-4D97-AF65-F5344CB8AC3E}">
        <p14:creationId xmlns:p14="http://schemas.microsoft.com/office/powerpoint/2010/main" val="1862617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1EB6B14C-F522-4FCE-8B95-1D40778FBBE0}" type="slidenum">
              <a:rPr lang="fa-IR" smtClean="0"/>
              <a:t>12</a:t>
            </a:fld>
            <a:endParaRPr lang="fa-IR"/>
          </a:p>
        </p:txBody>
      </p:sp>
    </p:spTree>
    <p:extLst>
      <p:ext uri="{BB962C8B-B14F-4D97-AF65-F5344CB8AC3E}">
        <p14:creationId xmlns:p14="http://schemas.microsoft.com/office/powerpoint/2010/main" val="27716193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1EB6B14C-F522-4FCE-8B95-1D40778FBBE0}" type="slidenum">
              <a:rPr lang="fa-IR" smtClean="0"/>
              <a:t>13</a:t>
            </a:fld>
            <a:endParaRPr lang="fa-IR"/>
          </a:p>
        </p:txBody>
      </p:sp>
    </p:spTree>
    <p:extLst>
      <p:ext uri="{BB962C8B-B14F-4D97-AF65-F5344CB8AC3E}">
        <p14:creationId xmlns:p14="http://schemas.microsoft.com/office/powerpoint/2010/main" val="28593292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1EB6B14C-F522-4FCE-8B95-1D40778FBBE0}" type="slidenum">
              <a:rPr lang="fa-IR" smtClean="0"/>
              <a:t>14</a:t>
            </a:fld>
            <a:endParaRPr lang="fa-IR"/>
          </a:p>
        </p:txBody>
      </p:sp>
    </p:spTree>
    <p:extLst>
      <p:ext uri="{BB962C8B-B14F-4D97-AF65-F5344CB8AC3E}">
        <p14:creationId xmlns:p14="http://schemas.microsoft.com/office/powerpoint/2010/main" val="22152855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1EB6B14C-F522-4FCE-8B95-1D40778FBBE0}" type="slidenum">
              <a:rPr lang="fa-IR" smtClean="0"/>
              <a:t>15</a:t>
            </a:fld>
            <a:endParaRPr lang="fa-IR"/>
          </a:p>
        </p:txBody>
      </p:sp>
    </p:spTree>
    <p:extLst>
      <p:ext uri="{BB962C8B-B14F-4D97-AF65-F5344CB8AC3E}">
        <p14:creationId xmlns:p14="http://schemas.microsoft.com/office/powerpoint/2010/main" val="28853621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1EB6B14C-F522-4FCE-8B95-1D40778FBBE0}" type="slidenum">
              <a:rPr lang="fa-IR" smtClean="0"/>
              <a:t>16</a:t>
            </a:fld>
            <a:endParaRPr lang="fa-IR"/>
          </a:p>
        </p:txBody>
      </p:sp>
    </p:spTree>
    <p:extLst>
      <p:ext uri="{BB962C8B-B14F-4D97-AF65-F5344CB8AC3E}">
        <p14:creationId xmlns:p14="http://schemas.microsoft.com/office/powerpoint/2010/main" val="19238900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1EB6B14C-F522-4FCE-8B95-1D40778FBBE0}" type="slidenum">
              <a:rPr lang="fa-IR" smtClean="0"/>
              <a:t>17</a:t>
            </a:fld>
            <a:endParaRPr lang="fa-IR"/>
          </a:p>
        </p:txBody>
      </p:sp>
    </p:spTree>
    <p:extLst>
      <p:ext uri="{BB962C8B-B14F-4D97-AF65-F5344CB8AC3E}">
        <p14:creationId xmlns:p14="http://schemas.microsoft.com/office/powerpoint/2010/main" val="15281587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1EB6B14C-F522-4FCE-8B95-1D40778FBBE0}" type="slidenum">
              <a:rPr lang="fa-IR" smtClean="0"/>
              <a:t>18</a:t>
            </a:fld>
            <a:endParaRPr lang="fa-IR"/>
          </a:p>
        </p:txBody>
      </p:sp>
    </p:spTree>
    <p:extLst>
      <p:ext uri="{BB962C8B-B14F-4D97-AF65-F5344CB8AC3E}">
        <p14:creationId xmlns:p14="http://schemas.microsoft.com/office/powerpoint/2010/main" val="7562628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1EB6B14C-F522-4FCE-8B95-1D40778FBBE0}" type="slidenum">
              <a:rPr lang="fa-IR" smtClean="0"/>
              <a:t>19</a:t>
            </a:fld>
            <a:endParaRPr lang="fa-IR"/>
          </a:p>
        </p:txBody>
      </p:sp>
    </p:spTree>
    <p:extLst>
      <p:ext uri="{BB962C8B-B14F-4D97-AF65-F5344CB8AC3E}">
        <p14:creationId xmlns:p14="http://schemas.microsoft.com/office/powerpoint/2010/main" val="11122471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1EB6B14C-F522-4FCE-8B95-1D40778FBBE0}" type="slidenum">
              <a:rPr lang="fa-IR" smtClean="0"/>
              <a:t>2</a:t>
            </a:fld>
            <a:endParaRPr lang="fa-IR"/>
          </a:p>
        </p:txBody>
      </p:sp>
    </p:spTree>
    <p:extLst>
      <p:ext uri="{BB962C8B-B14F-4D97-AF65-F5344CB8AC3E}">
        <p14:creationId xmlns:p14="http://schemas.microsoft.com/office/powerpoint/2010/main" val="25375317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1EB6B14C-F522-4FCE-8B95-1D40778FBBE0}" type="slidenum">
              <a:rPr lang="fa-IR" smtClean="0"/>
              <a:t>20</a:t>
            </a:fld>
            <a:endParaRPr lang="fa-IR"/>
          </a:p>
        </p:txBody>
      </p:sp>
    </p:spTree>
    <p:extLst>
      <p:ext uri="{BB962C8B-B14F-4D97-AF65-F5344CB8AC3E}">
        <p14:creationId xmlns:p14="http://schemas.microsoft.com/office/powerpoint/2010/main" val="33333889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1EB6B14C-F522-4FCE-8B95-1D40778FBBE0}" type="slidenum">
              <a:rPr lang="fa-IR" smtClean="0"/>
              <a:t>21</a:t>
            </a:fld>
            <a:endParaRPr lang="fa-IR"/>
          </a:p>
        </p:txBody>
      </p:sp>
    </p:spTree>
    <p:extLst>
      <p:ext uri="{BB962C8B-B14F-4D97-AF65-F5344CB8AC3E}">
        <p14:creationId xmlns:p14="http://schemas.microsoft.com/office/powerpoint/2010/main" val="42756480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1EB6B14C-F522-4FCE-8B95-1D40778FBBE0}" type="slidenum">
              <a:rPr lang="fa-IR" smtClean="0"/>
              <a:t>22</a:t>
            </a:fld>
            <a:endParaRPr lang="fa-IR"/>
          </a:p>
        </p:txBody>
      </p:sp>
    </p:spTree>
    <p:extLst>
      <p:ext uri="{BB962C8B-B14F-4D97-AF65-F5344CB8AC3E}">
        <p14:creationId xmlns:p14="http://schemas.microsoft.com/office/powerpoint/2010/main" val="32362101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1EB6B14C-F522-4FCE-8B95-1D40778FBBE0}" type="slidenum">
              <a:rPr lang="fa-IR" smtClean="0"/>
              <a:t>3</a:t>
            </a:fld>
            <a:endParaRPr lang="fa-IR"/>
          </a:p>
        </p:txBody>
      </p:sp>
    </p:spTree>
    <p:extLst>
      <p:ext uri="{BB962C8B-B14F-4D97-AF65-F5344CB8AC3E}">
        <p14:creationId xmlns:p14="http://schemas.microsoft.com/office/powerpoint/2010/main" val="31185408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1EB6B14C-F522-4FCE-8B95-1D40778FBBE0}" type="slidenum">
              <a:rPr lang="fa-IR" smtClean="0"/>
              <a:t>4</a:t>
            </a:fld>
            <a:endParaRPr lang="fa-IR"/>
          </a:p>
        </p:txBody>
      </p:sp>
    </p:spTree>
    <p:extLst>
      <p:ext uri="{BB962C8B-B14F-4D97-AF65-F5344CB8AC3E}">
        <p14:creationId xmlns:p14="http://schemas.microsoft.com/office/powerpoint/2010/main" val="21940855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1EB6B14C-F522-4FCE-8B95-1D40778FBBE0}" type="slidenum">
              <a:rPr lang="fa-IR" smtClean="0"/>
              <a:t>5</a:t>
            </a:fld>
            <a:endParaRPr lang="fa-IR"/>
          </a:p>
        </p:txBody>
      </p:sp>
    </p:spTree>
    <p:extLst>
      <p:ext uri="{BB962C8B-B14F-4D97-AF65-F5344CB8AC3E}">
        <p14:creationId xmlns:p14="http://schemas.microsoft.com/office/powerpoint/2010/main" val="10181226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1EB6B14C-F522-4FCE-8B95-1D40778FBBE0}" type="slidenum">
              <a:rPr lang="fa-IR" smtClean="0"/>
              <a:t>6</a:t>
            </a:fld>
            <a:endParaRPr lang="fa-IR"/>
          </a:p>
        </p:txBody>
      </p:sp>
    </p:spTree>
    <p:extLst>
      <p:ext uri="{BB962C8B-B14F-4D97-AF65-F5344CB8AC3E}">
        <p14:creationId xmlns:p14="http://schemas.microsoft.com/office/powerpoint/2010/main" val="37974248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1EB6B14C-F522-4FCE-8B95-1D40778FBBE0}" type="slidenum">
              <a:rPr lang="fa-IR" smtClean="0"/>
              <a:t>7</a:t>
            </a:fld>
            <a:endParaRPr lang="fa-IR"/>
          </a:p>
        </p:txBody>
      </p:sp>
    </p:spTree>
    <p:extLst>
      <p:ext uri="{BB962C8B-B14F-4D97-AF65-F5344CB8AC3E}">
        <p14:creationId xmlns:p14="http://schemas.microsoft.com/office/powerpoint/2010/main" val="39439055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1EB6B14C-F522-4FCE-8B95-1D40778FBBE0}" type="slidenum">
              <a:rPr lang="fa-IR" smtClean="0"/>
              <a:t>8</a:t>
            </a:fld>
            <a:endParaRPr lang="fa-IR"/>
          </a:p>
        </p:txBody>
      </p:sp>
    </p:spTree>
    <p:extLst>
      <p:ext uri="{BB962C8B-B14F-4D97-AF65-F5344CB8AC3E}">
        <p14:creationId xmlns:p14="http://schemas.microsoft.com/office/powerpoint/2010/main" val="27640819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a:p>
        </p:txBody>
      </p:sp>
      <p:sp>
        <p:nvSpPr>
          <p:cNvPr id="4" name="Slide Number Placeholder 3"/>
          <p:cNvSpPr>
            <a:spLocks noGrp="1"/>
          </p:cNvSpPr>
          <p:nvPr>
            <p:ph type="sldNum" sz="quarter" idx="10"/>
          </p:nvPr>
        </p:nvSpPr>
        <p:spPr/>
        <p:txBody>
          <a:bodyPr/>
          <a:lstStyle/>
          <a:p>
            <a:fld id="{1EB6B14C-F522-4FCE-8B95-1D40778FBBE0}" type="slidenum">
              <a:rPr lang="fa-IR" smtClean="0"/>
              <a:t>9</a:t>
            </a:fld>
            <a:endParaRPr lang="fa-IR"/>
          </a:p>
        </p:txBody>
      </p:sp>
    </p:spTree>
    <p:extLst>
      <p:ext uri="{BB962C8B-B14F-4D97-AF65-F5344CB8AC3E}">
        <p14:creationId xmlns:p14="http://schemas.microsoft.com/office/powerpoint/2010/main" val="28965762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039537" y="4693923"/>
            <a:ext cx="6930474" cy="4223858"/>
          </a:xfrm>
        </p:spPr>
        <p:txBody>
          <a:bodyPr anchor="b">
            <a:normAutofit/>
          </a:bodyPr>
          <a:lstStyle>
            <a:lvl1pPr>
              <a:defRPr sz="5670"/>
            </a:lvl1pPr>
          </a:lstStyle>
          <a:p>
            <a:r>
              <a:rPr lang="en-US" smtClean="0"/>
              <a:t>Click to edit Master title style</a:t>
            </a:r>
            <a:endParaRPr lang="en-US" dirty="0"/>
          </a:p>
        </p:txBody>
      </p:sp>
      <p:sp>
        <p:nvSpPr>
          <p:cNvPr id="3" name="Subtitle 2"/>
          <p:cNvSpPr>
            <a:spLocks noGrp="1"/>
          </p:cNvSpPr>
          <p:nvPr>
            <p:ph type="subTitle" idx="1"/>
          </p:nvPr>
        </p:nvSpPr>
        <p:spPr>
          <a:xfrm>
            <a:off x="2039537" y="8917777"/>
            <a:ext cx="6930474" cy="2102395"/>
          </a:xfrm>
        </p:spPr>
        <p:txBody>
          <a:bodyPr anchor="t"/>
          <a:lstStyle>
            <a:lvl1pPr marL="0" indent="0" algn="l">
              <a:buNone/>
              <a:defRPr>
                <a:solidFill>
                  <a:schemeClr val="tx1">
                    <a:lumMod val="65000"/>
                    <a:lumOff val="35000"/>
                  </a:schemeClr>
                </a:solidFill>
              </a:defRPr>
            </a:lvl1pPr>
            <a:lvl2pPr marL="480060" indent="0" algn="ctr">
              <a:buNone/>
              <a:defRPr>
                <a:solidFill>
                  <a:schemeClr val="tx1">
                    <a:tint val="75000"/>
                  </a:schemeClr>
                </a:solidFill>
              </a:defRPr>
            </a:lvl2pPr>
            <a:lvl3pPr marL="960120" indent="0" algn="ctr">
              <a:buNone/>
              <a:defRPr>
                <a:solidFill>
                  <a:schemeClr val="tx1">
                    <a:tint val="75000"/>
                  </a:schemeClr>
                </a:solidFill>
              </a:defRPr>
            </a:lvl3pPr>
            <a:lvl4pPr marL="1440180" indent="0" algn="ctr">
              <a:buNone/>
              <a:defRPr>
                <a:solidFill>
                  <a:schemeClr val="tx1">
                    <a:tint val="75000"/>
                  </a:schemeClr>
                </a:solidFill>
              </a:defRPr>
            </a:lvl4pPr>
            <a:lvl5pPr marL="1920240" indent="0" algn="ctr">
              <a:buNone/>
              <a:defRPr>
                <a:solidFill>
                  <a:schemeClr val="tx1">
                    <a:tint val="75000"/>
                  </a:schemeClr>
                </a:solidFill>
              </a:defRPr>
            </a:lvl5pPr>
            <a:lvl6pPr marL="2400300" indent="0" algn="ctr">
              <a:buNone/>
              <a:defRPr>
                <a:solidFill>
                  <a:schemeClr val="tx1">
                    <a:tint val="75000"/>
                  </a:schemeClr>
                </a:solidFill>
              </a:defRPr>
            </a:lvl6pPr>
            <a:lvl7pPr marL="2880360" indent="0" algn="ctr">
              <a:buNone/>
              <a:defRPr>
                <a:solidFill>
                  <a:schemeClr val="tx1">
                    <a:tint val="75000"/>
                  </a:schemeClr>
                </a:solidFill>
              </a:defRPr>
            </a:lvl7pPr>
            <a:lvl8pPr marL="3360420" indent="0" algn="ctr">
              <a:buNone/>
              <a:defRPr>
                <a:solidFill>
                  <a:schemeClr val="tx1">
                    <a:tint val="75000"/>
                  </a:schemeClr>
                </a:solidFill>
              </a:defRPr>
            </a:lvl8pPr>
            <a:lvl9pPr marL="384048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2690B6A-46A0-4141-84F7-C3E18786D1CE}" type="datetime1">
              <a:rPr lang="en-US" smtClean="0"/>
              <a:t>5/18/2020</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8"/>
          <p:cNvSpPr/>
          <p:nvPr/>
        </p:nvSpPr>
        <p:spPr bwMode="auto">
          <a:xfrm>
            <a:off x="-33305" y="8066162"/>
            <a:ext cx="1465247" cy="1459325"/>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444501" y="8455144"/>
            <a:ext cx="614227" cy="681567"/>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9978216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039536" y="1137920"/>
            <a:ext cx="6921584" cy="5818475"/>
          </a:xfrm>
        </p:spPr>
        <p:txBody>
          <a:bodyPr anchor="ctr">
            <a:normAutofit/>
          </a:bodyPr>
          <a:lstStyle>
            <a:lvl1pPr algn="l">
              <a:defRPr sz="504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39536" y="8127553"/>
            <a:ext cx="6921584" cy="2904279"/>
          </a:xfrm>
        </p:spPr>
        <p:txBody>
          <a:bodyPr anchor="ctr">
            <a:normAutofit/>
          </a:bodyPr>
          <a:lstStyle>
            <a:lvl1pPr marL="0" indent="0" algn="l">
              <a:buNone/>
              <a:defRPr sz="1890">
                <a:solidFill>
                  <a:schemeClr val="tx1">
                    <a:lumMod val="65000"/>
                    <a:lumOff val="35000"/>
                  </a:schemeClr>
                </a:solidFill>
              </a:defRPr>
            </a:lvl1pPr>
            <a:lvl2pPr marL="480060" indent="0">
              <a:buNone/>
              <a:defRPr sz="1890">
                <a:solidFill>
                  <a:schemeClr val="tx1">
                    <a:tint val="75000"/>
                  </a:schemeClr>
                </a:solidFill>
              </a:defRPr>
            </a:lvl2pPr>
            <a:lvl3pPr marL="960120" indent="0">
              <a:buNone/>
              <a:defRPr sz="1680">
                <a:solidFill>
                  <a:schemeClr val="tx1">
                    <a:tint val="75000"/>
                  </a:schemeClr>
                </a:solidFill>
              </a:defRPr>
            </a:lvl3pPr>
            <a:lvl4pPr marL="1440180" indent="0">
              <a:buNone/>
              <a:defRPr sz="1470">
                <a:solidFill>
                  <a:schemeClr val="tx1">
                    <a:tint val="75000"/>
                  </a:schemeClr>
                </a:solidFill>
              </a:defRPr>
            </a:lvl4pPr>
            <a:lvl5pPr marL="1920240" indent="0">
              <a:buNone/>
              <a:defRPr sz="1470">
                <a:solidFill>
                  <a:schemeClr val="tx1">
                    <a:tint val="75000"/>
                  </a:schemeClr>
                </a:solidFill>
              </a:defRPr>
            </a:lvl5pPr>
            <a:lvl6pPr marL="2400300" indent="0">
              <a:buNone/>
              <a:defRPr sz="1470">
                <a:solidFill>
                  <a:schemeClr val="tx1">
                    <a:tint val="75000"/>
                  </a:schemeClr>
                </a:solidFill>
              </a:defRPr>
            </a:lvl6pPr>
            <a:lvl7pPr marL="2880360" indent="0">
              <a:buNone/>
              <a:defRPr sz="1470">
                <a:solidFill>
                  <a:schemeClr val="tx1">
                    <a:tint val="75000"/>
                  </a:schemeClr>
                </a:solidFill>
              </a:defRPr>
            </a:lvl7pPr>
            <a:lvl8pPr marL="3360420" indent="0">
              <a:buNone/>
              <a:defRPr sz="1470">
                <a:solidFill>
                  <a:schemeClr val="tx1">
                    <a:tint val="75000"/>
                  </a:schemeClr>
                </a:solidFill>
              </a:defRPr>
            </a:lvl8pPr>
            <a:lvl9pPr marL="3840480" indent="0">
              <a:buNone/>
              <a:defRPr sz="147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181FFE4-DA2A-4342-A083-24726210E103}" type="datetime1">
              <a:rPr lang="en-US" smtClean="0"/>
              <a:t>5/18/2020</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61" y="5910851"/>
            <a:ext cx="1426274" cy="948276"/>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36789" y="6055729"/>
            <a:ext cx="614227" cy="681567"/>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143431616"/>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97530" y="1137920"/>
            <a:ext cx="6415066" cy="5405120"/>
          </a:xfrm>
        </p:spPr>
        <p:txBody>
          <a:bodyPr anchor="ctr">
            <a:normAutofit/>
          </a:bodyPr>
          <a:lstStyle>
            <a:lvl1pPr algn="l">
              <a:defRPr sz="504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2536771" y="6543040"/>
            <a:ext cx="5936582" cy="711200"/>
          </a:xfrm>
        </p:spPr>
        <p:txBody>
          <a:bodyPr anchor="ctr">
            <a:noAutofit/>
          </a:bodyPr>
          <a:lstStyle>
            <a:lvl1pPr marL="0" indent="0">
              <a:buFontTx/>
              <a:buNone/>
              <a:defRPr sz="1680">
                <a:solidFill>
                  <a:schemeClr val="tx1">
                    <a:lumMod val="50000"/>
                    <a:lumOff val="50000"/>
                  </a:schemeClr>
                </a:solidFill>
              </a:defRPr>
            </a:lvl1pPr>
            <a:lvl2pPr marL="480060" indent="0">
              <a:buFontTx/>
              <a:buNone/>
              <a:defRPr/>
            </a:lvl2pPr>
            <a:lvl3pPr marL="960120" indent="0">
              <a:buFontTx/>
              <a:buNone/>
              <a:defRPr/>
            </a:lvl3pPr>
            <a:lvl4pPr marL="1440180" indent="0">
              <a:buFontTx/>
              <a:buNone/>
              <a:defRPr/>
            </a:lvl4pPr>
            <a:lvl5pPr marL="1920240" indent="0">
              <a:buFontTx/>
              <a:buNone/>
              <a:defRPr/>
            </a:lvl5pPr>
          </a:lstStyle>
          <a:p>
            <a:pPr lvl="0"/>
            <a:r>
              <a:rPr lang="en-US" smtClean="0"/>
              <a:t>Edit Master text styles</a:t>
            </a:r>
          </a:p>
        </p:txBody>
      </p:sp>
      <p:sp>
        <p:nvSpPr>
          <p:cNvPr id="3" name="Text Placeholder 2"/>
          <p:cNvSpPr>
            <a:spLocks noGrp="1"/>
          </p:cNvSpPr>
          <p:nvPr>
            <p:ph type="body" idx="1"/>
          </p:nvPr>
        </p:nvSpPr>
        <p:spPr>
          <a:xfrm>
            <a:off x="2039536" y="8127553"/>
            <a:ext cx="6921584" cy="2904279"/>
          </a:xfrm>
        </p:spPr>
        <p:txBody>
          <a:bodyPr anchor="ctr">
            <a:normAutofit/>
          </a:bodyPr>
          <a:lstStyle>
            <a:lvl1pPr marL="0" indent="0" algn="l">
              <a:buNone/>
              <a:defRPr sz="1890">
                <a:solidFill>
                  <a:schemeClr val="tx1">
                    <a:lumMod val="65000"/>
                    <a:lumOff val="35000"/>
                  </a:schemeClr>
                </a:solidFill>
              </a:defRPr>
            </a:lvl1pPr>
            <a:lvl2pPr marL="480060" indent="0">
              <a:buNone/>
              <a:defRPr sz="1890">
                <a:solidFill>
                  <a:schemeClr val="tx1">
                    <a:tint val="75000"/>
                  </a:schemeClr>
                </a:solidFill>
              </a:defRPr>
            </a:lvl2pPr>
            <a:lvl3pPr marL="960120" indent="0">
              <a:buNone/>
              <a:defRPr sz="1680">
                <a:solidFill>
                  <a:schemeClr val="tx1">
                    <a:tint val="75000"/>
                  </a:schemeClr>
                </a:solidFill>
              </a:defRPr>
            </a:lvl3pPr>
            <a:lvl4pPr marL="1440180" indent="0">
              <a:buNone/>
              <a:defRPr sz="1470">
                <a:solidFill>
                  <a:schemeClr val="tx1">
                    <a:tint val="75000"/>
                  </a:schemeClr>
                </a:solidFill>
              </a:defRPr>
            </a:lvl4pPr>
            <a:lvl5pPr marL="1920240" indent="0">
              <a:buNone/>
              <a:defRPr sz="1470">
                <a:solidFill>
                  <a:schemeClr val="tx1">
                    <a:tint val="75000"/>
                  </a:schemeClr>
                </a:solidFill>
              </a:defRPr>
            </a:lvl5pPr>
            <a:lvl6pPr marL="2400300" indent="0">
              <a:buNone/>
              <a:defRPr sz="1470">
                <a:solidFill>
                  <a:schemeClr val="tx1">
                    <a:tint val="75000"/>
                  </a:schemeClr>
                </a:solidFill>
              </a:defRPr>
            </a:lvl6pPr>
            <a:lvl7pPr marL="2880360" indent="0">
              <a:buNone/>
              <a:defRPr sz="1470">
                <a:solidFill>
                  <a:schemeClr val="tx1">
                    <a:tint val="75000"/>
                  </a:schemeClr>
                </a:solidFill>
              </a:defRPr>
            </a:lvl7pPr>
            <a:lvl8pPr marL="3360420" indent="0">
              <a:buNone/>
              <a:defRPr sz="1470">
                <a:solidFill>
                  <a:schemeClr val="tx1">
                    <a:tint val="75000"/>
                  </a:schemeClr>
                </a:solidFill>
              </a:defRPr>
            </a:lvl8pPr>
            <a:lvl9pPr marL="3840480" indent="0">
              <a:buNone/>
              <a:defRPr sz="147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181FFE4-DA2A-4342-A083-24726210E103}" type="datetime1">
              <a:rPr lang="en-US" smtClean="0"/>
              <a:t>5/18/2020</a:t>
            </a:fld>
            <a:endParaRPr lang="en-US"/>
          </a:p>
        </p:txBody>
      </p:sp>
      <p:sp>
        <p:nvSpPr>
          <p:cNvPr id="5" name="Footer Placeholder 4"/>
          <p:cNvSpPr>
            <a:spLocks noGrp="1"/>
          </p:cNvSpPr>
          <p:nvPr>
            <p:ph type="ftr" sz="quarter" idx="11"/>
          </p:nvPr>
        </p:nvSpPr>
        <p:spPr/>
        <p:txBody>
          <a:bodyPr/>
          <a:lstStyle/>
          <a:p>
            <a:endParaRPr lang="en-US"/>
          </a:p>
        </p:txBody>
      </p:sp>
      <p:sp>
        <p:nvSpPr>
          <p:cNvPr id="19" name="Freeform 11"/>
          <p:cNvSpPr/>
          <p:nvPr/>
        </p:nvSpPr>
        <p:spPr bwMode="auto">
          <a:xfrm flipV="1">
            <a:off x="61" y="5910851"/>
            <a:ext cx="1426274" cy="948276"/>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36789" y="6055729"/>
            <a:ext cx="614227" cy="681567"/>
          </a:xfrm>
        </p:spPr>
        <p:txBody>
          <a:bodyPr/>
          <a:lstStyle/>
          <a:p>
            <a:fld id="{B6F15528-21DE-4FAA-801E-634DDDAF4B2B}" type="slidenum">
              <a:rPr lang="en-US" smtClean="0"/>
              <a:pPr/>
              <a:t>‹#›</a:t>
            </a:fld>
            <a:endParaRPr lang="en-US"/>
          </a:p>
        </p:txBody>
      </p:sp>
      <p:sp>
        <p:nvSpPr>
          <p:cNvPr id="14" name="TextBox 13"/>
          <p:cNvSpPr txBox="1"/>
          <p:nvPr/>
        </p:nvSpPr>
        <p:spPr>
          <a:xfrm>
            <a:off x="1898732" y="1209609"/>
            <a:ext cx="480185" cy="1091582"/>
          </a:xfrm>
          <a:prstGeom prst="rect">
            <a:avLst/>
          </a:prstGeom>
        </p:spPr>
        <p:txBody>
          <a:bodyPr vert="horz" lIns="96012" tIns="48006" rIns="96012" bIns="48006" rtlCol="0" anchor="ctr">
            <a:noAutofit/>
          </a:bodyPr>
          <a:lstStyle/>
          <a:p>
            <a:pPr lvl="0"/>
            <a:r>
              <a:rPr lang="en-US" sz="8400" baseline="0" dirty="0">
                <a:ln w="3175" cmpd="sng">
                  <a:noFill/>
                </a:ln>
                <a:solidFill>
                  <a:schemeClr val="accent1"/>
                </a:solidFill>
                <a:effectLst/>
                <a:latin typeface="Arial"/>
              </a:rPr>
              <a:t>“</a:t>
            </a:r>
          </a:p>
        </p:txBody>
      </p:sp>
      <p:sp>
        <p:nvSpPr>
          <p:cNvPr id="15" name="TextBox 14"/>
          <p:cNvSpPr txBox="1"/>
          <p:nvPr/>
        </p:nvSpPr>
        <p:spPr>
          <a:xfrm>
            <a:off x="8578010" y="5423238"/>
            <a:ext cx="480185" cy="1091582"/>
          </a:xfrm>
          <a:prstGeom prst="rect">
            <a:avLst/>
          </a:prstGeom>
        </p:spPr>
        <p:txBody>
          <a:bodyPr vert="horz" lIns="96012" tIns="48006" rIns="96012" bIns="48006" rtlCol="0" anchor="ctr">
            <a:noAutofit/>
          </a:bodyPr>
          <a:lstStyle/>
          <a:p>
            <a:pPr lvl="0"/>
            <a:r>
              <a:rPr lang="en-US" sz="84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4249550225"/>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039536" y="4551683"/>
            <a:ext cx="6921584" cy="5086377"/>
          </a:xfrm>
        </p:spPr>
        <p:txBody>
          <a:bodyPr anchor="b">
            <a:normAutofit/>
          </a:bodyPr>
          <a:lstStyle>
            <a:lvl1pPr algn="l">
              <a:defRPr sz="504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039536" y="9672320"/>
            <a:ext cx="6921584" cy="1361961"/>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9181FFE4-DA2A-4342-A083-24726210E103}" type="datetime1">
              <a:rPr lang="en-US" smtClean="0"/>
              <a:t>5/18/2020</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61" y="9166566"/>
            <a:ext cx="1426274" cy="948276"/>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36789" y="9301765"/>
            <a:ext cx="614227" cy="681567"/>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045028619"/>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3" name="Title 1"/>
          <p:cNvSpPr>
            <a:spLocks noGrp="1"/>
          </p:cNvSpPr>
          <p:nvPr>
            <p:ph type="title"/>
          </p:nvPr>
        </p:nvSpPr>
        <p:spPr>
          <a:xfrm>
            <a:off x="2297530" y="1137920"/>
            <a:ext cx="6415066" cy="5405120"/>
          </a:xfrm>
        </p:spPr>
        <p:txBody>
          <a:bodyPr anchor="ctr">
            <a:normAutofit/>
          </a:bodyPr>
          <a:lstStyle>
            <a:lvl1pPr algn="l">
              <a:defRPr sz="504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039536" y="8107680"/>
            <a:ext cx="7022707" cy="1564640"/>
          </a:xfrm>
        </p:spPr>
        <p:txBody>
          <a:bodyPr anchor="b">
            <a:noAutofit/>
          </a:bodyPr>
          <a:lstStyle>
            <a:lvl1pPr marL="0" indent="0">
              <a:buFontTx/>
              <a:buNone/>
              <a:defRPr sz="2520">
                <a:solidFill>
                  <a:schemeClr val="accent1"/>
                </a:solidFill>
              </a:defRPr>
            </a:lvl1pPr>
            <a:lvl2pPr marL="480060" indent="0">
              <a:buFontTx/>
              <a:buNone/>
              <a:defRPr/>
            </a:lvl2pPr>
            <a:lvl3pPr marL="960120" indent="0">
              <a:buFontTx/>
              <a:buNone/>
              <a:defRPr/>
            </a:lvl3pPr>
            <a:lvl4pPr marL="1440180" indent="0">
              <a:buFontTx/>
              <a:buNone/>
              <a:defRPr/>
            </a:lvl4pPr>
            <a:lvl5pPr marL="192024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039536" y="9672320"/>
            <a:ext cx="7022707" cy="1361961"/>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9181FFE4-DA2A-4342-A083-24726210E103}" type="datetime1">
              <a:rPr lang="en-US" smtClean="0"/>
              <a:t>5/18/2020</a:t>
            </a:fld>
            <a:endParaRPr lang="en-US"/>
          </a:p>
        </p:txBody>
      </p:sp>
      <p:sp>
        <p:nvSpPr>
          <p:cNvPr id="6" name="Footer Placeholder 5"/>
          <p:cNvSpPr>
            <a:spLocks noGrp="1"/>
          </p:cNvSpPr>
          <p:nvPr>
            <p:ph type="ftr" sz="quarter" idx="11"/>
          </p:nvPr>
        </p:nvSpPr>
        <p:spPr/>
        <p:txBody>
          <a:bodyPr/>
          <a:lstStyle/>
          <a:p>
            <a:endParaRPr lang="en-US"/>
          </a:p>
        </p:txBody>
      </p:sp>
      <p:sp>
        <p:nvSpPr>
          <p:cNvPr id="20" name="Freeform 11"/>
          <p:cNvSpPr/>
          <p:nvPr/>
        </p:nvSpPr>
        <p:spPr bwMode="auto">
          <a:xfrm flipV="1">
            <a:off x="61" y="9166566"/>
            <a:ext cx="1426274" cy="948276"/>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36789" y="9301765"/>
            <a:ext cx="614227" cy="681567"/>
          </a:xfrm>
        </p:spPr>
        <p:txBody>
          <a:bodyPr/>
          <a:lstStyle/>
          <a:p>
            <a:fld id="{B6F15528-21DE-4FAA-801E-634DDDAF4B2B}" type="slidenum">
              <a:rPr lang="en-US" smtClean="0"/>
              <a:pPr/>
              <a:t>‹#›</a:t>
            </a:fld>
            <a:endParaRPr lang="en-US"/>
          </a:p>
        </p:txBody>
      </p:sp>
      <p:sp>
        <p:nvSpPr>
          <p:cNvPr id="11" name="TextBox 10"/>
          <p:cNvSpPr txBox="1"/>
          <p:nvPr/>
        </p:nvSpPr>
        <p:spPr>
          <a:xfrm>
            <a:off x="1898732" y="1209609"/>
            <a:ext cx="480185" cy="1091582"/>
          </a:xfrm>
          <a:prstGeom prst="rect">
            <a:avLst/>
          </a:prstGeom>
        </p:spPr>
        <p:txBody>
          <a:bodyPr vert="horz" lIns="96012" tIns="48006" rIns="96012" bIns="48006" rtlCol="0" anchor="ctr">
            <a:noAutofit/>
          </a:bodyPr>
          <a:lstStyle/>
          <a:p>
            <a:pPr lvl="0"/>
            <a:r>
              <a:rPr lang="en-US" sz="8400" baseline="0" dirty="0">
                <a:ln w="3175" cmpd="sng">
                  <a:noFill/>
                </a:ln>
                <a:solidFill>
                  <a:schemeClr val="accent1"/>
                </a:solidFill>
                <a:effectLst/>
                <a:latin typeface="Arial"/>
              </a:rPr>
              <a:t>“</a:t>
            </a:r>
          </a:p>
        </p:txBody>
      </p:sp>
      <p:sp>
        <p:nvSpPr>
          <p:cNvPr id="12" name="TextBox 11"/>
          <p:cNvSpPr txBox="1"/>
          <p:nvPr/>
        </p:nvSpPr>
        <p:spPr>
          <a:xfrm>
            <a:off x="8578010" y="5423238"/>
            <a:ext cx="480185" cy="1091582"/>
          </a:xfrm>
          <a:prstGeom prst="rect">
            <a:avLst/>
          </a:prstGeom>
        </p:spPr>
        <p:txBody>
          <a:bodyPr vert="horz" lIns="96012" tIns="48006" rIns="96012" bIns="48006" rtlCol="0" anchor="ctr">
            <a:noAutofit/>
          </a:bodyPr>
          <a:lstStyle/>
          <a:p>
            <a:pPr lvl="0"/>
            <a:r>
              <a:rPr lang="en-US" sz="84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797038879"/>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039537" y="1171160"/>
            <a:ext cx="6921583" cy="5376037"/>
          </a:xfrm>
        </p:spPr>
        <p:txBody>
          <a:bodyPr anchor="ctr">
            <a:normAutofit/>
          </a:bodyPr>
          <a:lstStyle>
            <a:lvl1pPr algn="l">
              <a:defRPr sz="504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039536" y="8107680"/>
            <a:ext cx="6921584" cy="1564640"/>
          </a:xfrm>
        </p:spPr>
        <p:txBody>
          <a:bodyPr anchor="b">
            <a:noAutofit/>
          </a:bodyPr>
          <a:lstStyle>
            <a:lvl1pPr marL="0" indent="0">
              <a:buFontTx/>
              <a:buNone/>
              <a:defRPr sz="2520">
                <a:solidFill>
                  <a:schemeClr val="accent1"/>
                </a:solidFill>
              </a:defRPr>
            </a:lvl1pPr>
            <a:lvl2pPr marL="480060" indent="0">
              <a:buFontTx/>
              <a:buNone/>
              <a:defRPr/>
            </a:lvl2pPr>
            <a:lvl3pPr marL="960120" indent="0">
              <a:buFontTx/>
              <a:buNone/>
              <a:defRPr/>
            </a:lvl3pPr>
            <a:lvl4pPr marL="1440180" indent="0">
              <a:buFontTx/>
              <a:buNone/>
              <a:defRPr/>
            </a:lvl4pPr>
            <a:lvl5pPr marL="192024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039536" y="9672320"/>
            <a:ext cx="6921584" cy="1361961"/>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9181FFE4-DA2A-4342-A083-24726210E103}" type="datetime1">
              <a:rPr lang="en-US" smtClean="0"/>
              <a:t>5/18/2020</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61" y="9166566"/>
            <a:ext cx="1426274" cy="948276"/>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36789" y="9301765"/>
            <a:ext cx="614227" cy="681567"/>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381638135"/>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158D209-309F-45A8-92ED-2E54B45AA61B}" type="datetime1">
              <a:rPr lang="en-US" smtClean="0"/>
              <a:t>5/18/2020</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61" y="1327563"/>
            <a:ext cx="1426274" cy="948276"/>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838980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222462" y="1171159"/>
            <a:ext cx="1738939" cy="9863125"/>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039537" y="1171159"/>
            <a:ext cx="4952165" cy="9863125"/>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A74BB56-DE19-49BC-87DA-AEC1AA042C39}" type="datetime1">
              <a:rPr lang="en-US" smtClean="0"/>
              <a:t>5/18/2020</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61" y="1327563"/>
            <a:ext cx="1426274" cy="948276"/>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4650011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042462" y="1165005"/>
            <a:ext cx="6918659" cy="2390995"/>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039536" y="3982720"/>
            <a:ext cx="6921584" cy="7051561"/>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688A57D-0B6C-4D97-A726-ADD430E8A6A2}" type="datetime1">
              <a:rPr lang="en-US" smtClean="0"/>
              <a:t>5/18/2020</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61" y="1327563"/>
            <a:ext cx="1426274" cy="948276"/>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7967337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39536" y="3872516"/>
            <a:ext cx="6921584" cy="2741760"/>
          </a:xfrm>
        </p:spPr>
        <p:txBody>
          <a:bodyPr anchor="b"/>
          <a:lstStyle>
            <a:lvl1pPr algn="l">
              <a:defRPr sz="4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39536" y="6685280"/>
            <a:ext cx="6921584" cy="1606080"/>
          </a:xfrm>
        </p:spPr>
        <p:txBody>
          <a:bodyPr anchor="t"/>
          <a:lstStyle>
            <a:lvl1pPr marL="0" indent="0" algn="l">
              <a:buNone/>
              <a:defRPr sz="2100">
                <a:solidFill>
                  <a:schemeClr val="tx1">
                    <a:lumMod val="65000"/>
                    <a:lumOff val="35000"/>
                  </a:schemeClr>
                </a:solidFill>
              </a:defRPr>
            </a:lvl1pPr>
            <a:lvl2pPr marL="480060" indent="0">
              <a:buNone/>
              <a:defRPr sz="1890">
                <a:solidFill>
                  <a:schemeClr val="tx1">
                    <a:tint val="75000"/>
                  </a:schemeClr>
                </a:solidFill>
              </a:defRPr>
            </a:lvl2pPr>
            <a:lvl3pPr marL="960120" indent="0">
              <a:buNone/>
              <a:defRPr sz="1680">
                <a:solidFill>
                  <a:schemeClr val="tx1">
                    <a:tint val="75000"/>
                  </a:schemeClr>
                </a:solidFill>
              </a:defRPr>
            </a:lvl3pPr>
            <a:lvl4pPr marL="1440180" indent="0">
              <a:buNone/>
              <a:defRPr sz="1470">
                <a:solidFill>
                  <a:schemeClr val="tx1">
                    <a:tint val="75000"/>
                  </a:schemeClr>
                </a:solidFill>
              </a:defRPr>
            </a:lvl4pPr>
            <a:lvl5pPr marL="1920240" indent="0">
              <a:buNone/>
              <a:defRPr sz="1470">
                <a:solidFill>
                  <a:schemeClr val="tx1">
                    <a:tint val="75000"/>
                  </a:schemeClr>
                </a:solidFill>
              </a:defRPr>
            </a:lvl5pPr>
            <a:lvl6pPr marL="2400300" indent="0">
              <a:buNone/>
              <a:defRPr sz="1470">
                <a:solidFill>
                  <a:schemeClr val="tx1">
                    <a:tint val="75000"/>
                  </a:schemeClr>
                </a:solidFill>
              </a:defRPr>
            </a:lvl6pPr>
            <a:lvl7pPr marL="2880360" indent="0">
              <a:buNone/>
              <a:defRPr sz="1470">
                <a:solidFill>
                  <a:schemeClr val="tx1">
                    <a:tint val="75000"/>
                  </a:schemeClr>
                </a:solidFill>
              </a:defRPr>
            </a:lvl7pPr>
            <a:lvl8pPr marL="3360420" indent="0">
              <a:buNone/>
              <a:defRPr sz="1470">
                <a:solidFill>
                  <a:schemeClr val="tx1">
                    <a:tint val="75000"/>
                  </a:schemeClr>
                </a:solidFill>
              </a:defRPr>
            </a:lvl8pPr>
            <a:lvl9pPr marL="3840480" indent="0">
              <a:buNone/>
              <a:defRPr sz="147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C30E453-970A-488C-BD7D-7AA4B664958B}" type="datetime1">
              <a:rPr lang="en-US" smtClean="0"/>
              <a:t>5/18/2020</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61" y="5910851"/>
            <a:ext cx="1426274" cy="948276"/>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36789" y="6055729"/>
            <a:ext cx="614227" cy="681567"/>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3664932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039537" y="3988519"/>
            <a:ext cx="3357408" cy="7032474"/>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04173" y="3988519"/>
            <a:ext cx="3356948" cy="7032474"/>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2FF3267-0DF3-4865-A5F5-6DE6734E223C}" type="datetime1">
              <a:rPr lang="en-US" smtClean="0"/>
              <a:t>5/18/2020</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61" y="1327563"/>
            <a:ext cx="1426274" cy="948276"/>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0" name="Slide Number Placeholder 5"/>
          <p:cNvSpPr>
            <a:spLocks noGrp="1"/>
          </p:cNvSpPr>
          <p:nvPr>
            <p:ph type="sldNum" sz="quarter" idx="12"/>
          </p:nvPr>
        </p:nvSpPr>
        <p:spPr>
          <a:xfrm>
            <a:off x="536789" y="1470529"/>
            <a:ext cx="614227" cy="681567"/>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8698949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378620" y="4156369"/>
            <a:ext cx="3018326" cy="1075689"/>
          </a:xfrm>
        </p:spPr>
        <p:txBody>
          <a:bodyPr anchor="b">
            <a:noAutofit/>
          </a:bodyPr>
          <a:lstStyle>
            <a:lvl1pPr marL="0" indent="0">
              <a:buNone/>
              <a:defRPr sz="2520" b="0"/>
            </a:lvl1pPr>
            <a:lvl2pPr marL="480060" indent="0">
              <a:buNone/>
              <a:defRPr sz="2100" b="1"/>
            </a:lvl2pPr>
            <a:lvl3pPr marL="960120" indent="0">
              <a:buNone/>
              <a:defRPr sz="1890" b="1"/>
            </a:lvl3pPr>
            <a:lvl4pPr marL="1440180" indent="0">
              <a:buNone/>
              <a:defRPr sz="1680" b="1"/>
            </a:lvl4pPr>
            <a:lvl5pPr marL="1920240" indent="0">
              <a:buNone/>
              <a:defRPr sz="1680" b="1"/>
            </a:lvl5pPr>
            <a:lvl6pPr marL="2400300" indent="0">
              <a:buNone/>
              <a:defRPr sz="1680" b="1"/>
            </a:lvl6pPr>
            <a:lvl7pPr marL="2880360" indent="0">
              <a:buNone/>
              <a:defRPr sz="1680" b="1"/>
            </a:lvl7pPr>
            <a:lvl8pPr marL="3360420" indent="0">
              <a:buNone/>
              <a:defRPr sz="1680" b="1"/>
            </a:lvl8pPr>
            <a:lvl9pPr marL="3840480" indent="0">
              <a:buNone/>
              <a:defRPr sz="1680" b="1"/>
            </a:lvl9pPr>
          </a:lstStyle>
          <a:p>
            <a:pPr lvl="0"/>
            <a:r>
              <a:rPr lang="en-US" smtClean="0"/>
              <a:t>Edit Master text styles</a:t>
            </a:r>
          </a:p>
        </p:txBody>
      </p:sp>
      <p:sp>
        <p:nvSpPr>
          <p:cNvPr id="4" name="Content Placeholder 3"/>
          <p:cNvSpPr>
            <a:spLocks noGrp="1"/>
          </p:cNvSpPr>
          <p:nvPr>
            <p:ph sz="half" idx="2"/>
          </p:nvPr>
        </p:nvSpPr>
        <p:spPr>
          <a:xfrm>
            <a:off x="2039536" y="5232059"/>
            <a:ext cx="3357409" cy="579731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938962" y="4150343"/>
            <a:ext cx="3016901" cy="1075689"/>
          </a:xfrm>
        </p:spPr>
        <p:txBody>
          <a:bodyPr anchor="b">
            <a:noAutofit/>
          </a:bodyPr>
          <a:lstStyle>
            <a:lvl1pPr marL="0" indent="0">
              <a:buNone/>
              <a:defRPr sz="2520" b="0"/>
            </a:lvl1pPr>
            <a:lvl2pPr marL="480060" indent="0">
              <a:buNone/>
              <a:defRPr sz="2100" b="1"/>
            </a:lvl2pPr>
            <a:lvl3pPr marL="960120" indent="0">
              <a:buNone/>
              <a:defRPr sz="1890" b="1"/>
            </a:lvl3pPr>
            <a:lvl4pPr marL="1440180" indent="0">
              <a:buNone/>
              <a:defRPr sz="1680" b="1"/>
            </a:lvl4pPr>
            <a:lvl5pPr marL="1920240" indent="0">
              <a:buNone/>
              <a:defRPr sz="1680" b="1"/>
            </a:lvl5pPr>
            <a:lvl6pPr marL="2400300" indent="0">
              <a:buNone/>
              <a:defRPr sz="1680" b="1"/>
            </a:lvl6pPr>
            <a:lvl7pPr marL="2880360" indent="0">
              <a:buNone/>
              <a:defRPr sz="1680" b="1"/>
            </a:lvl7pPr>
            <a:lvl8pPr marL="3360420" indent="0">
              <a:buNone/>
              <a:defRPr sz="1680" b="1"/>
            </a:lvl8pPr>
            <a:lvl9pPr marL="3840480" indent="0">
              <a:buNone/>
              <a:defRPr sz="1680" b="1"/>
            </a:lvl9pPr>
          </a:lstStyle>
          <a:p>
            <a:pPr lvl="0"/>
            <a:r>
              <a:rPr lang="en-US" smtClean="0"/>
              <a:t>Edit Master text styles</a:t>
            </a:r>
          </a:p>
        </p:txBody>
      </p:sp>
      <p:sp>
        <p:nvSpPr>
          <p:cNvPr id="6" name="Content Placeholder 5"/>
          <p:cNvSpPr>
            <a:spLocks noGrp="1"/>
          </p:cNvSpPr>
          <p:nvPr>
            <p:ph sz="quarter" idx="4"/>
          </p:nvPr>
        </p:nvSpPr>
        <p:spPr>
          <a:xfrm>
            <a:off x="5600401" y="5226033"/>
            <a:ext cx="3355464" cy="579731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6483712-BF17-4E14-8F16-5668ED659C27}" type="datetime1">
              <a:rPr lang="en-US" smtClean="0"/>
              <a:t>5/18/2020</a:t>
            </a:fld>
            <a:endParaRPr lang="en-US"/>
          </a:p>
        </p:txBody>
      </p:sp>
      <p:sp>
        <p:nvSpPr>
          <p:cNvPr id="8" name="Footer Placeholder 7"/>
          <p:cNvSpPr>
            <a:spLocks noGrp="1"/>
          </p:cNvSpPr>
          <p:nvPr>
            <p:ph type="ftr" sz="quarter" idx="11"/>
          </p:nvPr>
        </p:nvSpPr>
        <p:spPr/>
        <p:txBody>
          <a:bodyPr/>
          <a:lstStyle/>
          <a:p>
            <a:endParaRPr lang="en-US"/>
          </a:p>
        </p:txBody>
      </p:sp>
      <p:sp>
        <p:nvSpPr>
          <p:cNvPr id="11" name="Freeform 11"/>
          <p:cNvSpPr/>
          <p:nvPr/>
        </p:nvSpPr>
        <p:spPr bwMode="auto">
          <a:xfrm flipV="1">
            <a:off x="61" y="1327563"/>
            <a:ext cx="1426274" cy="948276"/>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536789" y="1470529"/>
            <a:ext cx="614227" cy="681567"/>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0327270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042460" y="1165005"/>
            <a:ext cx="6918660" cy="2390995"/>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AC056D2-2B89-473C-8235-49C033D2F305}" type="datetime1">
              <a:rPr lang="en-US" smtClean="0"/>
              <a:t>5/18/2020</a:t>
            </a:fld>
            <a:endParaRPr lang="en-US"/>
          </a:p>
        </p:txBody>
      </p:sp>
      <p:sp>
        <p:nvSpPr>
          <p:cNvPr id="4" name="Footer Placeholder 3"/>
          <p:cNvSpPr>
            <a:spLocks noGrp="1"/>
          </p:cNvSpPr>
          <p:nvPr>
            <p:ph type="ftr" sz="quarter" idx="11"/>
          </p:nvPr>
        </p:nvSpPr>
        <p:spPr/>
        <p:txBody>
          <a:bodyPr/>
          <a:lstStyle/>
          <a:p>
            <a:endParaRPr lang="en-US"/>
          </a:p>
        </p:txBody>
      </p:sp>
      <p:sp>
        <p:nvSpPr>
          <p:cNvPr id="8" name="Freeform 11"/>
          <p:cNvSpPr/>
          <p:nvPr/>
        </p:nvSpPr>
        <p:spPr bwMode="auto">
          <a:xfrm flipV="1">
            <a:off x="61" y="1327563"/>
            <a:ext cx="1426274" cy="948276"/>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1325022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6CEAE7-091D-4D4F-89ED-78C3DB01E22A}" type="datetime1">
              <a:rPr lang="en-US" smtClean="0"/>
              <a:t>5/18/2020</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61" y="1327563"/>
            <a:ext cx="1426274" cy="948276"/>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2698580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39536" y="832698"/>
            <a:ext cx="2761063" cy="1822449"/>
          </a:xfrm>
        </p:spPr>
        <p:txBody>
          <a:bodyPr anchor="b"/>
          <a:lstStyle>
            <a:lvl1pPr algn="l">
              <a:defRPr sz="2100" b="0"/>
            </a:lvl1pPr>
          </a:lstStyle>
          <a:p>
            <a:r>
              <a:rPr lang="en-US" smtClean="0"/>
              <a:t>Click to edit Master title style</a:t>
            </a:r>
            <a:endParaRPr lang="en-US" dirty="0"/>
          </a:p>
        </p:txBody>
      </p:sp>
      <p:sp>
        <p:nvSpPr>
          <p:cNvPr id="3" name="Content Placeholder 2"/>
          <p:cNvSpPr>
            <a:spLocks noGrp="1"/>
          </p:cNvSpPr>
          <p:nvPr>
            <p:ph idx="1"/>
          </p:nvPr>
        </p:nvSpPr>
        <p:spPr>
          <a:xfrm>
            <a:off x="4980669" y="832700"/>
            <a:ext cx="3980451" cy="10107931"/>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039536" y="2984078"/>
            <a:ext cx="2761063" cy="7956547"/>
          </a:xfrm>
        </p:spPr>
        <p:txBody>
          <a:bodyPr/>
          <a:lstStyle>
            <a:lvl1pPr marL="0" indent="0">
              <a:buNone/>
              <a:defRPr sz="1470"/>
            </a:lvl1pPr>
            <a:lvl2pPr marL="480060" indent="0">
              <a:buNone/>
              <a:defRPr sz="1260"/>
            </a:lvl2pPr>
            <a:lvl3pPr marL="960120" indent="0">
              <a:buNone/>
              <a:defRPr sz="1050"/>
            </a:lvl3pPr>
            <a:lvl4pPr marL="1440180" indent="0">
              <a:buNone/>
              <a:defRPr sz="945"/>
            </a:lvl4pPr>
            <a:lvl5pPr marL="1920240" indent="0">
              <a:buNone/>
              <a:defRPr sz="945"/>
            </a:lvl5pPr>
            <a:lvl6pPr marL="2400300" indent="0">
              <a:buNone/>
              <a:defRPr sz="945"/>
            </a:lvl6pPr>
            <a:lvl7pPr marL="2880360" indent="0">
              <a:buNone/>
              <a:defRPr sz="945"/>
            </a:lvl7pPr>
            <a:lvl8pPr marL="3360420" indent="0">
              <a:buNone/>
              <a:defRPr sz="945"/>
            </a:lvl8pPr>
            <a:lvl9pPr marL="3840480" indent="0">
              <a:buNone/>
              <a:defRPr sz="945"/>
            </a:lvl9pPr>
          </a:lstStyle>
          <a:p>
            <a:pPr lvl="0"/>
            <a:r>
              <a:rPr lang="en-US" smtClean="0"/>
              <a:t>Edit Master text styles</a:t>
            </a:r>
          </a:p>
        </p:txBody>
      </p:sp>
      <p:sp>
        <p:nvSpPr>
          <p:cNvPr id="5" name="Date Placeholder 4"/>
          <p:cNvSpPr>
            <a:spLocks noGrp="1"/>
          </p:cNvSpPr>
          <p:nvPr>
            <p:ph type="dt" sz="half" idx="10"/>
          </p:nvPr>
        </p:nvSpPr>
        <p:spPr/>
        <p:txBody>
          <a:bodyPr/>
          <a:lstStyle/>
          <a:p>
            <a:fld id="{459A94B0-65E1-4640-8D73-EE299682AC3D}" type="datetime1">
              <a:rPr lang="en-US" smtClean="0"/>
              <a:t>5/18/2020</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61" y="1327563"/>
            <a:ext cx="1426274" cy="948276"/>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9090068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39536" y="8961120"/>
            <a:ext cx="6921584" cy="1057911"/>
          </a:xfrm>
        </p:spPr>
        <p:txBody>
          <a:bodyPr anchor="b">
            <a:normAutofit/>
          </a:bodyPr>
          <a:lstStyle>
            <a:lvl1pPr algn="l">
              <a:defRPr sz="252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039536" y="1185268"/>
            <a:ext cx="6921584" cy="7195944"/>
          </a:xfrm>
        </p:spPr>
        <p:txBody>
          <a:bodyPr anchor="t">
            <a:normAutofit/>
          </a:bodyPr>
          <a:lstStyle>
            <a:lvl1pPr marL="0" indent="0" algn="ctr">
              <a:buNone/>
              <a:defRPr sz="1680"/>
            </a:lvl1pPr>
            <a:lvl2pPr marL="480060" indent="0">
              <a:buNone/>
              <a:defRPr sz="1680"/>
            </a:lvl2pPr>
            <a:lvl3pPr marL="960120" indent="0">
              <a:buNone/>
              <a:defRPr sz="1680"/>
            </a:lvl3pPr>
            <a:lvl4pPr marL="1440180" indent="0">
              <a:buNone/>
              <a:defRPr sz="1680"/>
            </a:lvl4pPr>
            <a:lvl5pPr marL="1920240" indent="0">
              <a:buNone/>
              <a:defRPr sz="1680"/>
            </a:lvl5pPr>
            <a:lvl6pPr marL="2400300" indent="0">
              <a:buNone/>
              <a:defRPr sz="1680"/>
            </a:lvl6pPr>
            <a:lvl7pPr marL="2880360" indent="0">
              <a:buNone/>
              <a:defRPr sz="1680"/>
            </a:lvl7pPr>
            <a:lvl8pPr marL="3360420" indent="0">
              <a:buNone/>
              <a:defRPr sz="1680"/>
            </a:lvl8pPr>
            <a:lvl9pPr marL="3840480" indent="0">
              <a:buNone/>
              <a:defRPr sz="1680"/>
            </a:lvl9pPr>
          </a:lstStyle>
          <a:p>
            <a:r>
              <a:rPr lang="en-US" smtClean="0"/>
              <a:t>Click icon to add picture</a:t>
            </a:r>
            <a:endParaRPr lang="en-US" dirty="0"/>
          </a:p>
        </p:txBody>
      </p:sp>
      <p:sp>
        <p:nvSpPr>
          <p:cNvPr id="4" name="Text Placeholder 3"/>
          <p:cNvSpPr>
            <a:spLocks noGrp="1"/>
          </p:cNvSpPr>
          <p:nvPr>
            <p:ph type="body" sz="half" idx="2"/>
          </p:nvPr>
        </p:nvSpPr>
        <p:spPr>
          <a:xfrm>
            <a:off x="2039536" y="10019031"/>
            <a:ext cx="6921584" cy="921596"/>
          </a:xfrm>
        </p:spPr>
        <p:txBody>
          <a:bodyPr>
            <a:normAutofit/>
          </a:bodyPr>
          <a:lstStyle>
            <a:lvl1pPr marL="0" indent="0">
              <a:buNone/>
              <a:defRPr sz="1260"/>
            </a:lvl1pPr>
            <a:lvl2pPr marL="480060" indent="0">
              <a:buNone/>
              <a:defRPr sz="1260"/>
            </a:lvl2pPr>
            <a:lvl3pPr marL="960120" indent="0">
              <a:buNone/>
              <a:defRPr sz="1050"/>
            </a:lvl3pPr>
            <a:lvl4pPr marL="1440180" indent="0">
              <a:buNone/>
              <a:defRPr sz="945"/>
            </a:lvl4pPr>
            <a:lvl5pPr marL="1920240" indent="0">
              <a:buNone/>
              <a:defRPr sz="945"/>
            </a:lvl5pPr>
            <a:lvl6pPr marL="2400300" indent="0">
              <a:buNone/>
              <a:defRPr sz="945"/>
            </a:lvl6pPr>
            <a:lvl7pPr marL="2880360" indent="0">
              <a:buNone/>
              <a:defRPr sz="945"/>
            </a:lvl7pPr>
            <a:lvl8pPr marL="3360420" indent="0">
              <a:buNone/>
              <a:defRPr sz="945"/>
            </a:lvl8pPr>
            <a:lvl9pPr marL="3840480" indent="0">
              <a:buNone/>
              <a:defRPr sz="945"/>
            </a:lvl9pPr>
          </a:lstStyle>
          <a:p>
            <a:pPr lvl="0"/>
            <a:r>
              <a:rPr lang="en-US" smtClean="0"/>
              <a:t>Edit Master text styles</a:t>
            </a:r>
          </a:p>
        </p:txBody>
      </p:sp>
      <p:sp>
        <p:nvSpPr>
          <p:cNvPr id="5" name="Date Placeholder 4"/>
          <p:cNvSpPr>
            <a:spLocks noGrp="1"/>
          </p:cNvSpPr>
          <p:nvPr>
            <p:ph type="dt" sz="half" idx="10"/>
          </p:nvPr>
        </p:nvSpPr>
        <p:spPr/>
        <p:txBody>
          <a:bodyPr/>
          <a:lstStyle/>
          <a:p>
            <a:fld id="{7E9226B8-CCDF-44EA-8DAD-5E918D502128}" type="datetime1">
              <a:rPr lang="en-US" smtClean="0"/>
              <a:t>5/18/2020</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61" y="9166566"/>
            <a:ext cx="1426274" cy="948276"/>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36789" y="9301765"/>
            <a:ext cx="614227" cy="681567"/>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8504176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36" name="Group 35"/>
          <p:cNvGrpSpPr/>
          <p:nvPr/>
        </p:nvGrpSpPr>
        <p:grpSpPr>
          <a:xfrm>
            <a:off x="1" y="426720"/>
            <a:ext cx="2080260" cy="12392106"/>
            <a:chOff x="2487613" y="285750"/>
            <a:chExt cx="2428875" cy="5654676"/>
          </a:xfrm>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49" name="Group 48"/>
          <p:cNvGrpSpPr/>
          <p:nvPr/>
        </p:nvGrpSpPr>
        <p:grpSpPr>
          <a:xfrm>
            <a:off x="21442" y="532"/>
            <a:ext cx="2049886" cy="12792207"/>
            <a:chOff x="6627813" y="195717"/>
            <a:chExt cx="1952625" cy="5678034"/>
          </a:xfrm>
        </p:grpSpPr>
        <p:sp>
          <p:nvSpPr>
            <p:cNvPr id="50" name="Freeform 27"/>
            <p:cNvSpPr/>
            <p:nvPr/>
          </p:nvSpPr>
          <p:spPr bwMode="auto">
            <a:xfrm>
              <a:off x="6627813" y="195717"/>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62" name="Rectangle 61"/>
          <p:cNvSpPr/>
          <p:nvPr/>
        </p:nvSpPr>
        <p:spPr>
          <a:xfrm>
            <a:off x="0" y="0"/>
            <a:ext cx="192024" cy="128016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042460" y="1165005"/>
            <a:ext cx="6918660" cy="2390995"/>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039536" y="3982720"/>
            <a:ext cx="6921584" cy="725424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161020" y="11452167"/>
            <a:ext cx="804699" cy="690986"/>
          </a:xfrm>
          <a:prstGeom prst="rect">
            <a:avLst/>
          </a:prstGeom>
        </p:spPr>
        <p:txBody>
          <a:bodyPr vert="horz" lIns="91440" tIns="45720" rIns="91440" bIns="45720" rtlCol="0" anchor="ctr"/>
          <a:lstStyle>
            <a:lvl1pPr algn="r">
              <a:defRPr sz="945">
                <a:solidFill>
                  <a:schemeClr val="tx1">
                    <a:tint val="75000"/>
                  </a:schemeClr>
                </a:solidFill>
              </a:defRPr>
            </a:lvl1pPr>
          </a:lstStyle>
          <a:p>
            <a:fld id="{9181FFE4-DA2A-4342-A083-24726210E103}" type="datetime1">
              <a:rPr lang="en-US" smtClean="0"/>
              <a:t>5/18/2020</a:t>
            </a:fld>
            <a:endParaRPr lang="en-US"/>
          </a:p>
        </p:txBody>
      </p:sp>
      <p:sp>
        <p:nvSpPr>
          <p:cNvPr id="5" name="Footer Placeholder 4"/>
          <p:cNvSpPr>
            <a:spLocks noGrp="1"/>
          </p:cNvSpPr>
          <p:nvPr>
            <p:ph type="ftr" sz="quarter" idx="3"/>
          </p:nvPr>
        </p:nvSpPr>
        <p:spPr>
          <a:xfrm>
            <a:off x="2039536" y="11453511"/>
            <a:ext cx="6002312" cy="681567"/>
          </a:xfrm>
          <a:prstGeom prst="rect">
            <a:avLst/>
          </a:prstGeom>
        </p:spPr>
        <p:txBody>
          <a:bodyPr vert="horz" lIns="91440" tIns="45720" rIns="91440" bIns="45720" rtlCol="0" anchor="ctr"/>
          <a:lstStyle>
            <a:lvl1pPr algn="l">
              <a:defRPr sz="94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36789" y="1470529"/>
            <a:ext cx="614227" cy="681567"/>
          </a:xfrm>
          <a:prstGeom prst="rect">
            <a:avLst/>
          </a:prstGeom>
        </p:spPr>
        <p:txBody>
          <a:bodyPr vert="horz" lIns="91440" tIns="45720" rIns="91440" bIns="45720" rtlCol="0" anchor="ctr"/>
          <a:lstStyle>
            <a:lvl1pPr algn="r">
              <a:defRPr sz="2100">
                <a:solidFill>
                  <a:srgbClr val="FEFFFF"/>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3531645842"/>
      </p:ext>
    </p:extLst>
  </p:cSld>
  <p:clrMap bg1="lt1" tx1="dk1" bg2="lt2" tx2="dk2" accent1="accent1" accent2="accent2" accent3="accent3" accent4="accent4" accent5="accent5" accent6="accent6" hlink="hlink" folHlink="folHlink"/>
  <p:sldLayoutIdLst>
    <p:sldLayoutId id="2147483835" r:id="rId1"/>
    <p:sldLayoutId id="2147483836" r:id="rId2"/>
    <p:sldLayoutId id="2147483837" r:id="rId3"/>
    <p:sldLayoutId id="2147483838" r:id="rId4"/>
    <p:sldLayoutId id="2147483839" r:id="rId5"/>
    <p:sldLayoutId id="2147483840" r:id="rId6"/>
    <p:sldLayoutId id="2147483841" r:id="rId7"/>
    <p:sldLayoutId id="2147483842" r:id="rId8"/>
    <p:sldLayoutId id="2147483843" r:id="rId9"/>
    <p:sldLayoutId id="2147483844" r:id="rId10"/>
    <p:sldLayoutId id="2147483845" r:id="rId11"/>
    <p:sldLayoutId id="2147483846" r:id="rId12"/>
    <p:sldLayoutId id="2147483847" r:id="rId13"/>
    <p:sldLayoutId id="2147483848" r:id="rId14"/>
    <p:sldLayoutId id="2147483849" r:id="rId15"/>
    <p:sldLayoutId id="2147483850" r:id="rId16"/>
  </p:sldLayoutIdLst>
  <p:hf hdr="0" ftr="0" dt="0"/>
  <p:txStyles>
    <p:titleStyle>
      <a:lvl1pPr algn="l" defTabSz="480060" rtl="0" eaLnBrk="1" latinLnBrk="0" hangingPunct="1">
        <a:spcBef>
          <a:spcPct val="0"/>
        </a:spcBef>
        <a:buNone/>
        <a:defRPr sz="378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0045" indent="-360045" algn="l" defTabSz="480060" rtl="0" eaLnBrk="1" latinLnBrk="0" hangingPunct="1">
        <a:spcBef>
          <a:spcPts val="1050"/>
        </a:spcBef>
        <a:spcAft>
          <a:spcPts val="0"/>
        </a:spcAft>
        <a:buClr>
          <a:schemeClr val="accent1"/>
        </a:buClr>
        <a:buFont typeface="Wingdings 3" charset="2"/>
        <a:buChar char=""/>
        <a:defRPr sz="1890" kern="1200">
          <a:solidFill>
            <a:schemeClr val="tx1">
              <a:lumMod val="75000"/>
              <a:lumOff val="25000"/>
            </a:schemeClr>
          </a:solidFill>
          <a:latin typeface="+mn-lt"/>
          <a:ea typeface="+mn-ea"/>
          <a:cs typeface="+mn-cs"/>
        </a:defRPr>
      </a:lvl1pPr>
      <a:lvl2pPr marL="780098" indent="-300038" algn="l" defTabSz="480060" rtl="0" eaLnBrk="1" latinLnBrk="0" hangingPunct="1">
        <a:spcBef>
          <a:spcPts val="1050"/>
        </a:spcBef>
        <a:spcAft>
          <a:spcPts val="0"/>
        </a:spcAft>
        <a:buClr>
          <a:schemeClr val="accent1"/>
        </a:buClr>
        <a:buFont typeface="Wingdings 3" charset="2"/>
        <a:buChar char=""/>
        <a:defRPr sz="1680" kern="1200">
          <a:solidFill>
            <a:schemeClr val="tx1">
              <a:lumMod val="75000"/>
              <a:lumOff val="25000"/>
            </a:schemeClr>
          </a:solidFill>
          <a:latin typeface="+mn-lt"/>
          <a:ea typeface="+mn-ea"/>
          <a:cs typeface="+mn-cs"/>
        </a:defRPr>
      </a:lvl2pPr>
      <a:lvl3pPr marL="1200150" indent="-240030" algn="l" defTabSz="480060" rtl="0" eaLnBrk="1" latinLnBrk="0" hangingPunct="1">
        <a:spcBef>
          <a:spcPts val="1050"/>
        </a:spcBef>
        <a:spcAft>
          <a:spcPts val="0"/>
        </a:spcAft>
        <a:buClr>
          <a:schemeClr val="accent1"/>
        </a:buClr>
        <a:buFont typeface="Wingdings 3" charset="2"/>
        <a:buChar char=""/>
        <a:defRPr sz="1470" kern="1200">
          <a:solidFill>
            <a:schemeClr val="tx1">
              <a:lumMod val="75000"/>
              <a:lumOff val="25000"/>
            </a:schemeClr>
          </a:solidFill>
          <a:latin typeface="+mn-lt"/>
          <a:ea typeface="+mn-ea"/>
          <a:cs typeface="+mn-cs"/>
        </a:defRPr>
      </a:lvl3pPr>
      <a:lvl4pPr marL="1680210" indent="-240030" algn="l" defTabSz="480060" rtl="0" eaLnBrk="1" latinLnBrk="0" hangingPunct="1">
        <a:spcBef>
          <a:spcPts val="1050"/>
        </a:spcBef>
        <a:spcAft>
          <a:spcPts val="0"/>
        </a:spcAft>
        <a:buClr>
          <a:schemeClr val="accent1"/>
        </a:buClr>
        <a:buFont typeface="Wingdings 3" charset="2"/>
        <a:buChar char=""/>
        <a:defRPr sz="1260" kern="1200">
          <a:solidFill>
            <a:schemeClr val="tx1">
              <a:lumMod val="75000"/>
              <a:lumOff val="25000"/>
            </a:schemeClr>
          </a:solidFill>
          <a:latin typeface="+mn-lt"/>
          <a:ea typeface="+mn-ea"/>
          <a:cs typeface="+mn-cs"/>
        </a:defRPr>
      </a:lvl4pPr>
      <a:lvl5pPr marL="2160270" indent="-240030" algn="l" defTabSz="480060" rtl="0" eaLnBrk="1" latinLnBrk="0" hangingPunct="1">
        <a:spcBef>
          <a:spcPts val="1050"/>
        </a:spcBef>
        <a:spcAft>
          <a:spcPts val="0"/>
        </a:spcAft>
        <a:buClr>
          <a:schemeClr val="accent1"/>
        </a:buClr>
        <a:buFont typeface="Wingdings 3" charset="2"/>
        <a:buChar char=""/>
        <a:defRPr sz="1260" kern="1200">
          <a:solidFill>
            <a:schemeClr val="tx1">
              <a:lumMod val="75000"/>
              <a:lumOff val="25000"/>
            </a:schemeClr>
          </a:solidFill>
          <a:latin typeface="+mn-lt"/>
          <a:ea typeface="+mn-ea"/>
          <a:cs typeface="+mn-cs"/>
        </a:defRPr>
      </a:lvl5pPr>
      <a:lvl6pPr marL="2640330" indent="-240030" algn="l" defTabSz="480060" rtl="0" eaLnBrk="1" latinLnBrk="0" hangingPunct="1">
        <a:spcBef>
          <a:spcPts val="1050"/>
        </a:spcBef>
        <a:spcAft>
          <a:spcPts val="0"/>
        </a:spcAft>
        <a:buClr>
          <a:schemeClr val="accent1"/>
        </a:buClr>
        <a:buFont typeface="Wingdings 3" charset="2"/>
        <a:buChar char=""/>
        <a:defRPr sz="1260" kern="1200">
          <a:solidFill>
            <a:schemeClr val="tx1">
              <a:lumMod val="75000"/>
              <a:lumOff val="25000"/>
            </a:schemeClr>
          </a:solidFill>
          <a:latin typeface="+mn-lt"/>
          <a:ea typeface="+mn-ea"/>
          <a:cs typeface="+mn-cs"/>
        </a:defRPr>
      </a:lvl6pPr>
      <a:lvl7pPr marL="3120390" indent="-240030" algn="l" defTabSz="480060" rtl="0" eaLnBrk="1" latinLnBrk="0" hangingPunct="1">
        <a:spcBef>
          <a:spcPts val="1050"/>
        </a:spcBef>
        <a:spcAft>
          <a:spcPts val="0"/>
        </a:spcAft>
        <a:buClr>
          <a:schemeClr val="accent1"/>
        </a:buClr>
        <a:buFont typeface="Wingdings 3" charset="2"/>
        <a:buChar char=""/>
        <a:defRPr sz="1260" kern="1200">
          <a:solidFill>
            <a:schemeClr val="tx1">
              <a:lumMod val="75000"/>
              <a:lumOff val="25000"/>
            </a:schemeClr>
          </a:solidFill>
          <a:latin typeface="+mn-lt"/>
          <a:ea typeface="+mn-ea"/>
          <a:cs typeface="+mn-cs"/>
        </a:defRPr>
      </a:lvl7pPr>
      <a:lvl8pPr marL="3600450" indent="-240030" algn="l" defTabSz="480060" rtl="0" eaLnBrk="1" latinLnBrk="0" hangingPunct="1">
        <a:spcBef>
          <a:spcPts val="1050"/>
        </a:spcBef>
        <a:spcAft>
          <a:spcPts val="0"/>
        </a:spcAft>
        <a:buClr>
          <a:schemeClr val="accent1"/>
        </a:buClr>
        <a:buFont typeface="Wingdings 3" charset="2"/>
        <a:buChar char=""/>
        <a:defRPr sz="1260" kern="1200">
          <a:solidFill>
            <a:schemeClr val="tx1">
              <a:lumMod val="75000"/>
              <a:lumOff val="25000"/>
            </a:schemeClr>
          </a:solidFill>
          <a:latin typeface="+mn-lt"/>
          <a:ea typeface="+mn-ea"/>
          <a:cs typeface="+mn-cs"/>
        </a:defRPr>
      </a:lvl8pPr>
      <a:lvl9pPr marL="4080510" indent="-240030" algn="l" defTabSz="480060" rtl="0" eaLnBrk="1" latinLnBrk="0" hangingPunct="1">
        <a:spcBef>
          <a:spcPts val="1050"/>
        </a:spcBef>
        <a:spcAft>
          <a:spcPts val="0"/>
        </a:spcAft>
        <a:buClr>
          <a:schemeClr val="accent1"/>
        </a:buClr>
        <a:buFont typeface="Wingdings 3" charset="2"/>
        <a:buChar char=""/>
        <a:defRPr sz="1260" kern="1200">
          <a:solidFill>
            <a:schemeClr val="tx1">
              <a:lumMod val="75000"/>
              <a:lumOff val="25000"/>
            </a:schemeClr>
          </a:solidFill>
          <a:latin typeface="+mn-lt"/>
          <a:ea typeface="+mn-ea"/>
          <a:cs typeface="+mn-cs"/>
        </a:defRPr>
      </a:lvl9pPr>
    </p:bodyStyle>
    <p:otherStyle>
      <a:defPPr>
        <a:defRPr lang="en-US"/>
      </a:defPPr>
      <a:lvl1pPr marL="0" algn="l" defTabSz="480060" rtl="0" eaLnBrk="1" latinLnBrk="0" hangingPunct="1">
        <a:defRPr sz="1890" kern="1200">
          <a:solidFill>
            <a:schemeClr val="tx1"/>
          </a:solidFill>
          <a:latin typeface="+mn-lt"/>
          <a:ea typeface="+mn-ea"/>
          <a:cs typeface="+mn-cs"/>
        </a:defRPr>
      </a:lvl1pPr>
      <a:lvl2pPr marL="480060" algn="l" defTabSz="480060" rtl="0" eaLnBrk="1" latinLnBrk="0" hangingPunct="1">
        <a:defRPr sz="1890" kern="1200">
          <a:solidFill>
            <a:schemeClr val="tx1"/>
          </a:solidFill>
          <a:latin typeface="+mn-lt"/>
          <a:ea typeface="+mn-ea"/>
          <a:cs typeface="+mn-cs"/>
        </a:defRPr>
      </a:lvl2pPr>
      <a:lvl3pPr marL="960120" algn="l" defTabSz="480060" rtl="0" eaLnBrk="1" latinLnBrk="0" hangingPunct="1">
        <a:defRPr sz="1890" kern="1200">
          <a:solidFill>
            <a:schemeClr val="tx1"/>
          </a:solidFill>
          <a:latin typeface="+mn-lt"/>
          <a:ea typeface="+mn-ea"/>
          <a:cs typeface="+mn-cs"/>
        </a:defRPr>
      </a:lvl3pPr>
      <a:lvl4pPr marL="1440180" algn="l" defTabSz="480060" rtl="0" eaLnBrk="1" latinLnBrk="0" hangingPunct="1">
        <a:defRPr sz="1890" kern="1200">
          <a:solidFill>
            <a:schemeClr val="tx1"/>
          </a:solidFill>
          <a:latin typeface="+mn-lt"/>
          <a:ea typeface="+mn-ea"/>
          <a:cs typeface="+mn-cs"/>
        </a:defRPr>
      </a:lvl4pPr>
      <a:lvl5pPr marL="1920240" algn="l" defTabSz="480060" rtl="0" eaLnBrk="1" latinLnBrk="0" hangingPunct="1">
        <a:defRPr sz="1890" kern="1200">
          <a:solidFill>
            <a:schemeClr val="tx1"/>
          </a:solidFill>
          <a:latin typeface="+mn-lt"/>
          <a:ea typeface="+mn-ea"/>
          <a:cs typeface="+mn-cs"/>
        </a:defRPr>
      </a:lvl5pPr>
      <a:lvl6pPr marL="2400300" algn="l" defTabSz="480060" rtl="0" eaLnBrk="1" latinLnBrk="0" hangingPunct="1">
        <a:defRPr sz="1890" kern="1200">
          <a:solidFill>
            <a:schemeClr val="tx1"/>
          </a:solidFill>
          <a:latin typeface="+mn-lt"/>
          <a:ea typeface="+mn-ea"/>
          <a:cs typeface="+mn-cs"/>
        </a:defRPr>
      </a:lvl6pPr>
      <a:lvl7pPr marL="2880360" algn="l" defTabSz="480060" rtl="0" eaLnBrk="1" latinLnBrk="0" hangingPunct="1">
        <a:defRPr sz="1890" kern="1200">
          <a:solidFill>
            <a:schemeClr val="tx1"/>
          </a:solidFill>
          <a:latin typeface="+mn-lt"/>
          <a:ea typeface="+mn-ea"/>
          <a:cs typeface="+mn-cs"/>
        </a:defRPr>
      </a:lvl7pPr>
      <a:lvl8pPr marL="3360420" algn="l" defTabSz="480060" rtl="0" eaLnBrk="1" latinLnBrk="0" hangingPunct="1">
        <a:defRPr sz="1890" kern="1200">
          <a:solidFill>
            <a:schemeClr val="tx1"/>
          </a:solidFill>
          <a:latin typeface="+mn-lt"/>
          <a:ea typeface="+mn-ea"/>
          <a:cs typeface="+mn-cs"/>
        </a:defRPr>
      </a:lvl8pPr>
      <a:lvl9pPr marL="3840480" algn="l" defTabSz="480060" rtl="0" eaLnBrk="1" latinLnBrk="0" hangingPunct="1">
        <a:defRPr sz="189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www.ajansketab.com/"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B6F15528-21DE-4FAA-801E-634DDDAF4B2B}" type="slidenum">
              <a:rPr lang="en-US" smtClean="0"/>
              <a:pPr/>
              <a:t>1</a:t>
            </a:fld>
            <a:endParaRPr lang="en-US"/>
          </a:p>
        </p:txBody>
      </p:sp>
      <p:pic>
        <p:nvPicPr>
          <p:cNvPr id="17413" name="Picture 5" descr="C:\Users\ali\Desktop\غیاثی1ه\M.Gaeini_Khorasan_12.jpg"/>
          <p:cNvPicPr>
            <a:picLocks noChangeAspect="1" noChangeArrowheads="1"/>
          </p:cNvPicPr>
          <p:nvPr/>
        </p:nvPicPr>
        <p:blipFill rotWithShape="1">
          <a:blip r:embed="rId3">
            <a:extLst>
              <a:ext uri="{BEBA8EAE-BF5A-486C-A8C5-ECC9F3942E4B}">
                <a14:imgProps xmlns:a14="http://schemas.microsoft.com/office/drawing/2010/main">
                  <a14:imgLayer r:embed="rId4">
                    <a14:imgEffect>
                      <a14:colorTemperature colorTemp="8800"/>
                    </a14:imgEffect>
                    <a14:imgEffect>
                      <a14:brightnessContrast contrast="20000"/>
                    </a14:imgEffect>
                  </a14:imgLayer>
                </a14:imgProps>
              </a:ext>
              <a:ext uri="{28A0092B-C50C-407E-A947-70E740481C1C}">
                <a14:useLocalDpi xmlns:a14="http://schemas.microsoft.com/office/drawing/2010/main" val="0"/>
              </a:ext>
            </a:extLst>
          </a:blip>
          <a:srcRect b="7251"/>
          <a:stretch/>
        </p:blipFill>
        <p:spPr bwMode="auto">
          <a:xfrm>
            <a:off x="914400" y="1066800"/>
            <a:ext cx="7900809" cy="1099185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400300" y="5338971"/>
            <a:ext cx="4800600" cy="1446550"/>
          </a:xfrm>
          <a:prstGeom prst="rect">
            <a:avLst/>
          </a:prstGeom>
        </p:spPr>
        <p:txBody>
          <a:bodyPr>
            <a:spAutoFit/>
          </a:bodyPr>
          <a:lstStyle/>
          <a:p>
            <a:pPr lvl="0" algn="ctr"/>
            <a:r>
              <a:rPr lang="fa-IR" sz="4400" dirty="0">
                <a:solidFill>
                  <a:prstClr val="black"/>
                </a:solidFill>
                <a:cs typeface="B Nazanin" panose="00000400000000000000" pitchFamily="2" charset="-78"/>
              </a:rPr>
              <a:t>نقد و تحلیل کالبدی </a:t>
            </a:r>
            <a:r>
              <a:rPr lang="fa-IR" sz="4400" dirty="0" smtClean="0">
                <a:solidFill>
                  <a:prstClr val="black"/>
                </a:solidFill>
                <a:cs typeface="B Nazanin" panose="00000400000000000000" pitchFamily="2" charset="-78"/>
              </a:rPr>
              <a:t>بنا </a:t>
            </a:r>
            <a:endParaRPr lang="fa-IR" sz="4400" dirty="0">
              <a:solidFill>
                <a:prstClr val="black"/>
              </a:solidFill>
              <a:cs typeface="B Nazanin" panose="00000400000000000000" pitchFamily="2" charset="-78"/>
            </a:endParaRPr>
          </a:p>
          <a:p>
            <a:pPr lvl="0" algn="ctr" rtl="1"/>
            <a:r>
              <a:rPr lang="fa-IR" sz="4400" dirty="0">
                <a:solidFill>
                  <a:prstClr val="black"/>
                </a:solidFill>
                <a:cs typeface="B Nazanin" panose="00000400000000000000" pitchFamily="2" charset="-78"/>
              </a:rPr>
              <a:t>مدرسه غیاثیه</a:t>
            </a:r>
            <a:r>
              <a:rPr lang="en-US" sz="4400" dirty="0">
                <a:solidFill>
                  <a:prstClr val="black"/>
                </a:solidFill>
                <a:cs typeface="B Nazanin" panose="00000400000000000000" pitchFamily="2" charset="-78"/>
              </a:rPr>
              <a:t> </a:t>
            </a:r>
            <a:r>
              <a:rPr lang="fa-IR" sz="4400" dirty="0">
                <a:solidFill>
                  <a:prstClr val="black"/>
                </a:solidFill>
                <a:cs typeface="B Nazanin" panose="00000400000000000000" pitchFamily="2" charset="-78"/>
              </a:rPr>
              <a:t>خرگرد</a:t>
            </a:r>
          </a:p>
        </p:txBody>
      </p:sp>
    </p:spTree>
    <p:extLst>
      <p:ext uri="{BB962C8B-B14F-4D97-AF65-F5344CB8AC3E}">
        <p14:creationId xmlns:p14="http://schemas.microsoft.com/office/powerpoint/2010/main" val="11106138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52600" y="1066800"/>
            <a:ext cx="6629400" cy="10456709"/>
          </a:xfrm>
          <a:prstGeom prst="rect">
            <a:avLst/>
          </a:prstGeom>
        </p:spPr>
        <p:txBody>
          <a:bodyPr wrap="square">
            <a:spAutoFit/>
          </a:bodyPr>
          <a:lstStyle/>
          <a:p>
            <a:pPr algn="just" rtl="1">
              <a:lnSpc>
                <a:spcPct val="150000"/>
              </a:lnSpc>
            </a:pPr>
            <a:r>
              <a:rPr lang="fa-IR" sz="3600" b="1" dirty="0">
                <a:cs typeface="B Nazanin" panose="00000400000000000000" pitchFamily="2" charset="-78"/>
              </a:rPr>
              <a:t>ویژگی های مدارس دوران </a:t>
            </a:r>
            <a:r>
              <a:rPr lang="fa-IR" sz="3600" b="1" dirty="0" smtClean="0">
                <a:cs typeface="B Nazanin" panose="00000400000000000000" pitchFamily="2" charset="-78"/>
              </a:rPr>
              <a:t>تیموری:</a:t>
            </a:r>
          </a:p>
          <a:p>
            <a:pPr algn="just" rtl="1">
              <a:lnSpc>
                <a:spcPct val="150000"/>
              </a:lnSpc>
            </a:pPr>
            <a:endParaRPr lang="en-US" sz="3600" b="1" dirty="0">
              <a:cs typeface="B Nazanin" panose="00000400000000000000" pitchFamily="2" charset="-78"/>
            </a:endParaRPr>
          </a:p>
          <a:p>
            <a:pPr algn="just" rtl="1">
              <a:lnSpc>
                <a:spcPct val="150000"/>
              </a:lnSpc>
            </a:pPr>
            <a:r>
              <a:rPr lang="fa-IR" sz="2500" b="1" dirty="0">
                <a:cs typeface="B Nazanin" panose="00000400000000000000" pitchFamily="2" charset="-78"/>
              </a:rPr>
              <a:t>احداث مدارس به عنوان ساختمان های مذهبی اهمیت خاصی دردوره تیموری داشته است.</a:t>
            </a:r>
            <a:endParaRPr lang="en-US" sz="2500" b="1" dirty="0">
              <a:cs typeface="B Nazanin" panose="00000400000000000000" pitchFamily="2" charset="-78"/>
            </a:endParaRPr>
          </a:p>
          <a:p>
            <a:pPr algn="just" rtl="1">
              <a:lnSpc>
                <a:spcPct val="150000"/>
              </a:lnSpc>
            </a:pPr>
            <a:r>
              <a:rPr lang="fa-IR" sz="2500" b="1" dirty="0">
                <a:cs typeface="B Nazanin" panose="00000400000000000000" pitchFamily="2" charset="-78"/>
              </a:rPr>
              <a:t>طرح کلی مدارس در معماری این دوره چهار ایوانی است که در چهار ضلع حیاط ورودی در محدود قرار گرفته است و در جوانب ایوان ها حجره ها و تالار ها ی بحث و تدریس واقع شده اند.</a:t>
            </a:r>
            <a:endParaRPr lang="en-US" sz="2500" b="1" dirty="0">
              <a:cs typeface="B Nazanin" panose="00000400000000000000" pitchFamily="2" charset="-78"/>
            </a:endParaRPr>
          </a:p>
          <a:p>
            <a:pPr algn="just" rtl="1">
              <a:lnSpc>
                <a:spcPct val="150000"/>
              </a:lnSpc>
            </a:pPr>
            <a:r>
              <a:rPr lang="fa-IR" sz="2500" b="1" dirty="0">
                <a:cs typeface="B Nazanin" panose="00000400000000000000" pitchFamily="2" charset="-78"/>
              </a:rPr>
              <a:t>این مدارس غالبا در دو طبقه ساخته شده است و حجره ها نیز معمولا از سه بخش تشکیل شده اند.</a:t>
            </a:r>
            <a:endParaRPr lang="en-US" sz="2500" b="1" dirty="0">
              <a:cs typeface="B Nazanin" panose="00000400000000000000" pitchFamily="2" charset="-78"/>
            </a:endParaRPr>
          </a:p>
          <a:p>
            <a:pPr algn="just" rtl="1">
              <a:lnSpc>
                <a:spcPct val="150000"/>
              </a:lnSpc>
            </a:pPr>
            <a:r>
              <a:rPr lang="fa-IR" sz="2500" b="1" dirty="0">
                <a:cs typeface="B Nazanin" panose="00000400000000000000" pitchFamily="2" charset="-78"/>
              </a:rPr>
              <a:t>ایوان           خود اتاق          پستوی کنار اتاق</a:t>
            </a:r>
            <a:endParaRPr lang="en-US" sz="2500" b="1" dirty="0">
              <a:cs typeface="B Nazanin" panose="00000400000000000000" pitchFamily="2" charset="-78"/>
            </a:endParaRPr>
          </a:p>
          <a:p>
            <a:pPr algn="just" rtl="1">
              <a:lnSpc>
                <a:spcPct val="150000"/>
              </a:lnSpc>
            </a:pPr>
            <a:r>
              <a:rPr lang="fa-IR" sz="2500" b="1" dirty="0">
                <a:cs typeface="B Nazanin" panose="00000400000000000000" pitchFamily="2" charset="-78"/>
              </a:rPr>
              <a:t>برجسته ترین و شاخص ترین ویژگی های مدارس دوران تیموری عبارتند از </a:t>
            </a:r>
            <a:endParaRPr lang="en-US" sz="2500" b="1" dirty="0">
              <a:cs typeface="B Nazanin" panose="00000400000000000000" pitchFamily="2" charset="-78"/>
            </a:endParaRPr>
          </a:p>
          <a:p>
            <a:pPr lvl="0" algn="just" rtl="1">
              <a:lnSpc>
                <a:spcPct val="150000"/>
              </a:lnSpc>
            </a:pPr>
            <a:r>
              <a:rPr lang="fa-IR" sz="2500" b="1" dirty="0">
                <a:cs typeface="B Nazanin" panose="00000400000000000000" pitchFamily="2" charset="-78"/>
              </a:rPr>
              <a:t>وحدت ترکیب و وجود نظم در ساختمان مدارس</a:t>
            </a:r>
            <a:endParaRPr lang="en-US" sz="2500" b="1" dirty="0">
              <a:cs typeface="B Nazanin" panose="00000400000000000000" pitchFamily="2" charset="-78"/>
            </a:endParaRPr>
          </a:p>
          <a:p>
            <a:pPr lvl="0" algn="just" rtl="1">
              <a:lnSpc>
                <a:spcPct val="150000"/>
              </a:lnSpc>
            </a:pPr>
            <a:r>
              <a:rPr lang="fa-IR" sz="2500" b="1" dirty="0">
                <a:cs typeface="B Nazanin" panose="00000400000000000000" pitchFamily="2" charset="-78"/>
              </a:rPr>
              <a:t>پیچیدگی فضای مدارس</a:t>
            </a:r>
            <a:endParaRPr lang="en-US" sz="2500" b="1" dirty="0">
              <a:cs typeface="B Nazanin" panose="00000400000000000000" pitchFamily="2" charset="-78"/>
            </a:endParaRPr>
          </a:p>
          <a:p>
            <a:pPr lvl="0" algn="just" rtl="1">
              <a:lnSpc>
                <a:spcPct val="150000"/>
              </a:lnSpc>
            </a:pPr>
            <a:r>
              <a:rPr lang="fa-IR" sz="2500" b="1" dirty="0">
                <a:cs typeface="B Nazanin" panose="00000400000000000000" pitchFamily="2" charset="-78"/>
              </a:rPr>
              <a:t>فضای اغلب مدارس بسته و متنوع به نظر می رسد.</a:t>
            </a:r>
            <a:endParaRPr lang="en-US" sz="2500" b="1" dirty="0">
              <a:cs typeface="B Nazanin" panose="00000400000000000000" pitchFamily="2" charset="-78"/>
            </a:endParaRPr>
          </a:p>
          <a:p>
            <a:pPr lvl="0" algn="just" rtl="1">
              <a:lnSpc>
                <a:spcPct val="150000"/>
              </a:lnSpc>
            </a:pPr>
            <a:endParaRPr lang="fa-IR" sz="2700" b="1" dirty="0">
              <a:cs typeface="B Zar" pitchFamily="2" charset="-78"/>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10</a:t>
            </a:fld>
            <a:endParaRPr lang="en-US"/>
          </a:p>
        </p:txBody>
      </p:sp>
    </p:spTree>
    <p:extLst>
      <p:ext uri="{BB962C8B-B14F-4D97-AF65-F5344CB8AC3E}">
        <p14:creationId xmlns:p14="http://schemas.microsoft.com/office/powerpoint/2010/main" val="35369932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76400" y="990600"/>
            <a:ext cx="6696075" cy="6117059"/>
          </a:xfrm>
          <a:prstGeom prst="rect">
            <a:avLst/>
          </a:prstGeom>
        </p:spPr>
        <p:txBody>
          <a:bodyPr wrap="square">
            <a:spAutoFit/>
          </a:bodyPr>
          <a:lstStyle/>
          <a:p>
            <a:pPr lvl="0" algn="just" rtl="1">
              <a:lnSpc>
                <a:spcPct val="150000"/>
              </a:lnSpc>
            </a:pPr>
            <a:r>
              <a:rPr lang="fa-IR" sz="3600" b="1" dirty="0">
                <a:cs typeface="B Nazanin" panose="00000400000000000000" pitchFamily="2" charset="-78"/>
              </a:rPr>
              <a:t>توجه و تاکید به فضای دو طرف </a:t>
            </a:r>
            <a:r>
              <a:rPr lang="fa-IR" sz="3600" b="1" dirty="0" smtClean="0">
                <a:cs typeface="B Nazanin" panose="00000400000000000000" pitchFamily="2" charset="-78"/>
              </a:rPr>
              <a:t>ورودی:</a:t>
            </a:r>
            <a:endParaRPr lang="en-US" sz="3600" b="1" dirty="0">
              <a:cs typeface="B Nazanin" panose="00000400000000000000" pitchFamily="2" charset="-78"/>
            </a:endParaRPr>
          </a:p>
          <a:p>
            <a:pPr lvl="0" algn="just" rtl="1">
              <a:lnSpc>
                <a:spcPct val="150000"/>
              </a:lnSpc>
            </a:pPr>
            <a:r>
              <a:rPr lang="fa-IR" sz="2500" b="1" dirty="0">
                <a:cs typeface="B Nazanin" panose="00000400000000000000" pitchFamily="2" charset="-78"/>
              </a:rPr>
              <a:t>عظمت و اهمیت مدخل را به کاربردن سر دری با ابعاد بزرگ و تناسب کشیده تر</a:t>
            </a:r>
            <a:endParaRPr lang="en-US" sz="2500" b="1" dirty="0">
              <a:cs typeface="B Nazanin" panose="00000400000000000000" pitchFamily="2" charset="-78"/>
            </a:endParaRPr>
          </a:p>
          <a:p>
            <a:pPr lvl="0" algn="just" rtl="1">
              <a:lnSpc>
                <a:spcPct val="150000"/>
              </a:lnSpc>
            </a:pPr>
            <a:r>
              <a:rPr lang="fa-IR" sz="2500" b="1" dirty="0">
                <a:cs typeface="B Nazanin" panose="00000400000000000000" pitchFamily="2" charset="-78"/>
              </a:rPr>
              <a:t>صحن مدارس اغلب مستطیل شکل است.</a:t>
            </a:r>
            <a:endParaRPr lang="en-US" sz="2500" b="1" dirty="0">
              <a:cs typeface="B Nazanin" panose="00000400000000000000" pitchFamily="2" charset="-78"/>
            </a:endParaRPr>
          </a:p>
          <a:p>
            <a:pPr lvl="0" algn="just" rtl="1">
              <a:lnSpc>
                <a:spcPct val="150000"/>
              </a:lnSpc>
            </a:pPr>
            <a:r>
              <a:rPr lang="fa-IR" sz="2500" b="1" dirty="0">
                <a:cs typeface="B Nazanin" panose="00000400000000000000" pitchFamily="2" charset="-78"/>
              </a:rPr>
              <a:t>گوشه ها معمولا بریده و احجام نیز کشیده تر به نظر می رسد.</a:t>
            </a:r>
            <a:endParaRPr lang="en-US" sz="2500" b="1" dirty="0">
              <a:cs typeface="B Nazanin" panose="00000400000000000000" pitchFamily="2" charset="-78"/>
            </a:endParaRPr>
          </a:p>
          <a:p>
            <a:pPr lvl="0" algn="just" rtl="1">
              <a:lnSpc>
                <a:spcPct val="150000"/>
              </a:lnSpc>
            </a:pPr>
            <a:r>
              <a:rPr lang="fa-IR" sz="2500" b="1" dirty="0">
                <a:cs typeface="B Nazanin" panose="00000400000000000000" pitchFamily="2" charset="-78"/>
              </a:rPr>
              <a:t>انجام نماسازی در حجمه خارجی مدارس: در برخی از مدارس این دوره چهار مناره در چهار گوشه مدارس ساخته شده است.</a:t>
            </a:r>
            <a:endParaRPr lang="en-US" sz="2500" b="1" dirty="0">
              <a:cs typeface="B Nazanin" panose="00000400000000000000" pitchFamily="2" charset="-78"/>
            </a:endParaRPr>
          </a:p>
          <a:p>
            <a:pPr lvl="0" algn="just" rtl="1">
              <a:lnSpc>
                <a:spcPct val="150000"/>
              </a:lnSpc>
            </a:pPr>
            <a:r>
              <a:rPr lang="fa-IR" sz="2500" b="1" dirty="0">
                <a:cs typeface="B Nazanin" panose="00000400000000000000" pitchFamily="2" charset="-78"/>
              </a:rPr>
              <a:t>نمایش اجزای داخلی مدارس مانند گنبد: ایوان، تاق نما، ورودی و حتی حجره ها در بیرون از بنا. </a:t>
            </a:r>
            <a:endParaRPr lang="en-US" sz="2500" b="1" dirty="0">
              <a:cs typeface="B Nazanin" panose="00000400000000000000" pitchFamily="2" charset="-78"/>
            </a:endParaRPr>
          </a:p>
        </p:txBody>
      </p:sp>
      <p:pic>
        <p:nvPicPr>
          <p:cNvPr id="7170" name="Picture 2" descr="C:\Users\ali\Desktop\غیاثی1ه\M.Gaeini_Khargerd_18.jpg"/>
          <p:cNvPicPr>
            <a:picLocks noChangeAspect="1" noChangeArrowheads="1"/>
          </p:cNvPicPr>
          <p:nvPr/>
        </p:nvPicPr>
        <p:blipFill rotWithShape="1">
          <a:blip r:embed="rId3">
            <a:extLst>
              <a:ext uri="{28A0092B-C50C-407E-A947-70E740481C1C}">
                <a14:useLocalDpi xmlns:a14="http://schemas.microsoft.com/office/drawing/2010/main" val="0"/>
              </a:ext>
            </a:extLst>
          </a:blip>
          <a:srcRect b="8122"/>
          <a:stretch/>
        </p:blipFill>
        <p:spPr bwMode="auto">
          <a:xfrm>
            <a:off x="2605087" y="7136744"/>
            <a:ext cx="4838700" cy="5172075"/>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fld id="{B6F15528-21DE-4FAA-801E-634DDDAF4B2B}" type="slidenum">
              <a:rPr lang="en-US" smtClean="0"/>
              <a:pPr/>
              <a:t>11</a:t>
            </a:fld>
            <a:endParaRPr lang="en-US"/>
          </a:p>
        </p:txBody>
      </p:sp>
      <p:sp>
        <p:nvSpPr>
          <p:cNvPr id="7" name="TextBox 6"/>
          <p:cNvSpPr txBox="1"/>
          <p:nvPr/>
        </p:nvSpPr>
        <p:spPr>
          <a:xfrm>
            <a:off x="2028825" y="6915150"/>
            <a:ext cx="381000" cy="477054"/>
          </a:xfrm>
          <a:prstGeom prst="rect">
            <a:avLst/>
          </a:prstGeom>
          <a:noFill/>
        </p:spPr>
        <p:txBody>
          <a:bodyPr wrap="square" rtlCol="1">
            <a:spAutoFit/>
          </a:bodyPr>
          <a:lstStyle/>
          <a:p>
            <a:r>
              <a:rPr lang="en-US" dirty="0" smtClean="0"/>
              <a:t>8</a:t>
            </a:r>
            <a:endParaRPr lang="fa-IR" dirty="0"/>
          </a:p>
        </p:txBody>
      </p:sp>
    </p:spTree>
    <p:extLst>
      <p:ext uri="{BB962C8B-B14F-4D97-AF65-F5344CB8AC3E}">
        <p14:creationId xmlns:p14="http://schemas.microsoft.com/office/powerpoint/2010/main" val="3006715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00200" y="1470529"/>
            <a:ext cx="6705600" cy="4083810"/>
          </a:xfrm>
          <a:prstGeom prst="rect">
            <a:avLst/>
          </a:prstGeom>
        </p:spPr>
        <p:txBody>
          <a:bodyPr wrap="square">
            <a:spAutoFit/>
          </a:bodyPr>
          <a:lstStyle/>
          <a:p>
            <a:pPr algn="just" rtl="1">
              <a:lnSpc>
                <a:spcPct val="150000"/>
              </a:lnSpc>
            </a:pPr>
            <a:r>
              <a:rPr lang="fa-IR" sz="2500" b="1" dirty="0" smtClean="0">
                <a:cs typeface="B Nazanin" panose="00000400000000000000" pitchFamily="2" charset="-78"/>
              </a:rPr>
              <a:t>تیموریان </a:t>
            </a:r>
            <a:r>
              <a:rPr lang="fa-IR" sz="2500" b="1" dirty="0">
                <a:cs typeface="B Nazanin" panose="00000400000000000000" pitchFamily="2" charset="-78"/>
              </a:rPr>
              <a:t>به ساختمان مدارس بیشتر از مساجد اهمیت می دادند از جمله مهم ترین مدارس این دوره که امروزه در داخل مرزهای جغرافیایی سیاسی ایران قراردارد، می توان به مدرسه غیاثیه خرگرد که از نظر معماری و تزئینات شاهکار بی نظیری محسوب می شود. مدارس تیموری مجموعه آستان قدس رضوی، مدرسه شاهرخیه بسطام و مدرسه فیروز شاه تربت جام اشاره کرد</a:t>
            </a:r>
          </a:p>
        </p:txBody>
      </p:sp>
      <p:pic>
        <p:nvPicPr>
          <p:cNvPr id="8194" name="Picture 2" descr="C:\Users\ali\Desktop\غیاثی1ه\images.jpg"/>
          <p:cNvPicPr>
            <a:picLocks noChangeAspect="1" noChangeArrowheads="1"/>
          </p:cNvPicPr>
          <p:nvPr/>
        </p:nvPicPr>
        <p:blipFill rotWithShape="1">
          <a:blip r:embed="rId3">
            <a:extLst>
              <a:ext uri="{28A0092B-C50C-407E-A947-70E740481C1C}">
                <a14:useLocalDpi xmlns:a14="http://schemas.microsoft.com/office/drawing/2010/main" val="0"/>
              </a:ext>
            </a:extLst>
          </a:blip>
          <a:srcRect b="9286"/>
          <a:stretch/>
        </p:blipFill>
        <p:spPr bwMode="auto">
          <a:xfrm>
            <a:off x="1600200" y="6400801"/>
            <a:ext cx="6705600" cy="4686300"/>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B6F15528-21DE-4FAA-801E-634DDDAF4B2B}" type="slidenum">
              <a:rPr lang="en-US" smtClean="0"/>
              <a:pPr/>
              <a:t>12</a:t>
            </a:fld>
            <a:endParaRPr lang="en-US"/>
          </a:p>
        </p:txBody>
      </p:sp>
      <p:sp>
        <p:nvSpPr>
          <p:cNvPr id="5" name="TextBox 4"/>
          <p:cNvSpPr txBox="1"/>
          <p:nvPr/>
        </p:nvSpPr>
        <p:spPr>
          <a:xfrm>
            <a:off x="1219200" y="6400801"/>
            <a:ext cx="381000" cy="477054"/>
          </a:xfrm>
          <a:prstGeom prst="rect">
            <a:avLst/>
          </a:prstGeom>
          <a:noFill/>
        </p:spPr>
        <p:txBody>
          <a:bodyPr wrap="square" rtlCol="1">
            <a:spAutoFit/>
          </a:bodyPr>
          <a:lstStyle/>
          <a:p>
            <a:r>
              <a:rPr lang="en-US" dirty="0" smtClean="0"/>
              <a:t>9</a:t>
            </a:r>
            <a:endParaRPr lang="fa-IR" dirty="0"/>
          </a:p>
        </p:txBody>
      </p:sp>
    </p:spTree>
    <p:extLst>
      <p:ext uri="{BB962C8B-B14F-4D97-AF65-F5344CB8AC3E}">
        <p14:creationId xmlns:p14="http://schemas.microsoft.com/office/powerpoint/2010/main" val="35369932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28800" y="990600"/>
            <a:ext cx="6705600" cy="8679299"/>
          </a:xfrm>
          <a:prstGeom prst="rect">
            <a:avLst/>
          </a:prstGeom>
        </p:spPr>
        <p:txBody>
          <a:bodyPr wrap="square">
            <a:spAutoFit/>
          </a:bodyPr>
          <a:lstStyle/>
          <a:p>
            <a:pPr algn="ctr" rtl="1">
              <a:lnSpc>
                <a:spcPct val="150000"/>
              </a:lnSpc>
            </a:pPr>
            <a:r>
              <a:rPr lang="fa-IR" sz="3600" b="1" dirty="0">
                <a:cs typeface="B Nazanin" panose="00000400000000000000" pitchFamily="2" charset="-78"/>
              </a:rPr>
              <a:t>برجسته گی های معماری اسلامی ایران در دوره </a:t>
            </a:r>
            <a:r>
              <a:rPr lang="fa-IR" sz="3600" b="1" dirty="0" smtClean="0">
                <a:cs typeface="B Nazanin" panose="00000400000000000000" pitchFamily="2" charset="-78"/>
              </a:rPr>
              <a:t>تیموری:</a:t>
            </a:r>
            <a:endParaRPr lang="en-US" sz="3600" b="1" dirty="0">
              <a:cs typeface="B Nazanin" panose="00000400000000000000" pitchFamily="2" charset="-78"/>
            </a:endParaRPr>
          </a:p>
          <a:p>
            <a:pPr algn="just" rtl="1">
              <a:lnSpc>
                <a:spcPct val="150000"/>
              </a:lnSpc>
            </a:pPr>
            <a:r>
              <a:rPr lang="fa-IR" sz="2500" b="1" dirty="0">
                <a:cs typeface="B Nazanin" panose="00000400000000000000" pitchFamily="2" charset="-78"/>
              </a:rPr>
              <a:t> </a:t>
            </a:r>
            <a:endParaRPr lang="en-US" sz="2500" b="1" dirty="0">
              <a:cs typeface="B Nazanin" panose="00000400000000000000" pitchFamily="2" charset="-78"/>
            </a:endParaRPr>
          </a:p>
          <a:p>
            <a:pPr algn="just" rtl="1">
              <a:lnSpc>
                <a:spcPct val="150000"/>
              </a:lnSpc>
            </a:pPr>
            <a:r>
              <a:rPr lang="fa-IR" sz="2500" b="1" dirty="0" smtClean="0">
                <a:cs typeface="B Nazanin" panose="00000400000000000000" pitchFamily="2" charset="-78"/>
              </a:rPr>
              <a:t>دوره هنری </a:t>
            </a:r>
            <a:r>
              <a:rPr lang="fa-IR" sz="2500" b="1" dirty="0">
                <a:cs typeface="B Nazanin" panose="00000400000000000000" pitchFamily="2" charset="-78"/>
              </a:rPr>
              <a:t>تیموری تقریبا از زمان شاه رخ آغاز شده و دو شهر هرات و سمرقند در قرن هشتم هجری مرکز هنرهای اسلامی بوده. در این دوره هنرهای اسلامی مانند نقاشی معماری و تزئینات معماری ترقی فوق العادهای پیدا کرد. معماری دوره تیموری ادامه معماری دوره های قبل مخصوصا دوره ایلخانی است. برطبق منابع تاریخی بسیاری از هنرمندان و معماران که مسئول احداث بنا های دوره تیموری پسرش شاهرخ بودند. از ایران به سمرقند و هرات رفته اند. تیموریان نیز ماننده ایلخانیان به ایجاد بناهای مذهبی وغیر مذهبی علاقه نشان دادند و از نظر طرح و شیوه معماری از نقشه های متداول آن زمان بهره بردند.</a:t>
            </a:r>
            <a:endParaRPr lang="en-US" sz="2500" b="1" dirty="0">
              <a:cs typeface="B Nazanin" panose="00000400000000000000" pitchFamily="2" charset="-78"/>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13</a:t>
            </a:fld>
            <a:endParaRPr lang="en-US"/>
          </a:p>
        </p:txBody>
      </p:sp>
    </p:spTree>
    <p:extLst>
      <p:ext uri="{BB962C8B-B14F-4D97-AF65-F5344CB8AC3E}">
        <p14:creationId xmlns:p14="http://schemas.microsoft.com/office/powerpoint/2010/main" val="35369932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28800" y="1470529"/>
            <a:ext cx="6705600" cy="9277540"/>
          </a:xfrm>
          <a:prstGeom prst="rect">
            <a:avLst/>
          </a:prstGeom>
        </p:spPr>
        <p:txBody>
          <a:bodyPr wrap="square">
            <a:spAutoFit/>
          </a:bodyPr>
          <a:lstStyle/>
          <a:p>
            <a:pPr algn="just" rtl="1">
              <a:lnSpc>
                <a:spcPct val="150000"/>
              </a:lnSpc>
            </a:pPr>
            <a:r>
              <a:rPr lang="fa-IR" sz="2500" b="1" dirty="0">
                <a:cs typeface="B Nazanin" panose="00000400000000000000" pitchFamily="2" charset="-78"/>
              </a:rPr>
              <a:t>معماری دوره تیموری از بسیاری لحاظ مدیون دوره ماقبل خود به ویژه معماری دوره مغولان ایران است: در واقع تعدادی از معماران و پیشه ورانی که در ساخت و ساز و تزئین ابنیه تیمور لنگ و شاهرخ در آسیای مرکزی کار می کردند از اهالی ایران و از آنجا به سمرقند گسیل شده بودند.</a:t>
            </a:r>
            <a:endParaRPr lang="en-US" sz="2500" b="1" dirty="0">
              <a:cs typeface="B Nazanin" panose="00000400000000000000" pitchFamily="2" charset="-78"/>
            </a:endParaRPr>
          </a:p>
          <a:p>
            <a:pPr algn="just" rtl="1">
              <a:lnSpc>
                <a:spcPct val="150000"/>
              </a:lnSpc>
            </a:pPr>
            <a:r>
              <a:rPr lang="fa-IR" sz="2500" b="1" dirty="0">
                <a:cs typeface="B Nazanin" panose="00000400000000000000" pitchFamily="2" charset="-78"/>
              </a:rPr>
              <a:t>قدیمی ترین ابنیه تیموری در آسیای مرکزی قرارداد: مهم ترین این ابنیه که همه امکانات معماری تیموری و پیوند های همزمان آن را با گذشته روشن و مشخص می سازد: مقابر شاه زند، گرستان سمرقند.</a:t>
            </a:r>
            <a:endParaRPr lang="en-US" sz="2500" b="1" dirty="0">
              <a:cs typeface="B Nazanin" panose="00000400000000000000" pitchFamily="2" charset="-78"/>
            </a:endParaRPr>
          </a:p>
          <a:p>
            <a:pPr algn="just" rtl="1">
              <a:lnSpc>
                <a:spcPct val="150000"/>
              </a:lnSpc>
            </a:pPr>
            <a:r>
              <a:rPr lang="fa-IR" sz="2500" b="1" dirty="0">
                <a:cs typeface="B Nazanin" panose="00000400000000000000" pitchFamily="2" charset="-78"/>
              </a:rPr>
              <a:t>تزئینات معماری این دوره که عمدا با کاشی معرق انجام می شود به اوج و شکوفایی خود می رسد و به عنوان مشخصه تزئینات معماری این دوره مطرح است. سطوح سترگ و عظیم برای نخستین بار با روکش هایی که حاوی کاشی کاری لعابی و معرق تزئین یافت. سطوح مسطح ستون های مرر زاویه ای تاقچه ها تاقگان مقرنس کاری ها و درون گنبد ها با تزئین ماهرانه و عمیق از </a:t>
            </a:r>
            <a:r>
              <a:rPr lang="fa-IR" sz="2500" b="1" dirty="0" smtClean="0">
                <a:cs typeface="B Nazanin" panose="00000400000000000000" pitchFamily="2" charset="-78"/>
              </a:rPr>
              <a:t>معرق </a:t>
            </a:r>
            <a:r>
              <a:rPr lang="fa-IR" sz="2500" b="1" dirty="0">
                <a:cs typeface="B Nazanin" panose="00000400000000000000" pitchFamily="2" charset="-78"/>
              </a:rPr>
              <a:t>پوشیده شد.</a:t>
            </a:r>
            <a:endParaRPr lang="en-US" sz="2500" b="1" dirty="0">
              <a:cs typeface="B Nazanin" panose="00000400000000000000" pitchFamily="2" charset="-78"/>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14</a:t>
            </a:fld>
            <a:endParaRPr lang="en-US"/>
          </a:p>
        </p:txBody>
      </p:sp>
    </p:spTree>
    <p:extLst>
      <p:ext uri="{BB962C8B-B14F-4D97-AF65-F5344CB8AC3E}">
        <p14:creationId xmlns:p14="http://schemas.microsoft.com/office/powerpoint/2010/main" val="35369932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40933" y="1470529"/>
            <a:ext cx="6781800" cy="7546297"/>
          </a:xfrm>
          <a:prstGeom prst="rect">
            <a:avLst/>
          </a:prstGeom>
        </p:spPr>
        <p:txBody>
          <a:bodyPr wrap="square">
            <a:spAutoFit/>
          </a:bodyPr>
          <a:lstStyle/>
          <a:p>
            <a:pPr algn="just" rtl="1">
              <a:lnSpc>
                <a:spcPct val="150000"/>
              </a:lnSpc>
            </a:pPr>
            <a:r>
              <a:rPr lang="fa-IR" sz="2500" b="1" dirty="0">
                <a:cs typeface="B Nazanin" panose="00000400000000000000" pitchFamily="2" charset="-78"/>
              </a:rPr>
              <a:t>رنگ لعاب اغلب اوقات فیروزه ای و یا آبی سیر همراه با قطعات کتیبه های سفید بود. کاشی های چند رنگ نیز در مورد آرایش هندسی انتزاعی و کاشی </a:t>
            </a:r>
            <a:r>
              <a:rPr lang="fa-IR" sz="2500" b="1" dirty="0" smtClean="0">
                <a:cs typeface="B Nazanin" panose="00000400000000000000" pitchFamily="2" charset="-78"/>
              </a:rPr>
              <a:t>های آبی و سفید  </a:t>
            </a:r>
            <a:r>
              <a:rPr lang="fa-IR" sz="2500" b="1" dirty="0">
                <a:cs typeface="B Nazanin" panose="00000400000000000000" pitchFamily="2" charset="-78"/>
              </a:rPr>
              <a:t>خطوط کوفی به کار رفت. نمونه های برجسته آن را می توان در مدرسه بی بی خانم و کاخ آق سرای مشاهده کرد.</a:t>
            </a:r>
            <a:endParaRPr lang="en-US" sz="2500" b="1" dirty="0">
              <a:cs typeface="B Nazanin" panose="00000400000000000000" pitchFamily="2" charset="-78"/>
            </a:endParaRPr>
          </a:p>
          <a:p>
            <a:pPr algn="just" rtl="1">
              <a:lnSpc>
                <a:spcPct val="150000"/>
              </a:lnSpc>
            </a:pPr>
            <a:r>
              <a:rPr lang="fa-IR" sz="2500" b="1" dirty="0">
                <a:cs typeface="B Nazanin" panose="00000400000000000000" pitchFamily="2" charset="-78"/>
              </a:rPr>
              <a:t>مساجدی مانند کبود تبریز گوهر شاد مشهد و مدرسه خرگرد خراسان نشان دهنده برجستگی هنر کاشی کاری و کاربرد آن در بناهای مذهبی است. تیموریان تمایل زیادی به ساخت بنا های عظیم داشتند مثل ایوان کاخ سبز و مدرسه خرگرد. در این دوره ساختمان ها مخصوصا قبور و منارهای برج مانند و رفیع ساخته می شود که ادامه سبک سلجوقی و معماری ایرانی بود.</a:t>
            </a:r>
            <a:endParaRPr lang="en-US" sz="2500" b="1" dirty="0">
              <a:cs typeface="B Nazanin" panose="00000400000000000000" pitchFamily="2" charset="-78"/>
            </a:endParaRPr>
          </a:p>
          <a:p>
            <a:pPr algn="just" rtl="1">
              <a:lnSpc>
                <a:spcPct val="150000"/>
              </a:lnSpc>
            </a:pPr>
            <a:r>
              <a:rPr lang="fa-IR" sz="2500" b="1" dirty="0" smtClean="0">
                <a:cs typeface="B Nazanin" panose="00000400000000000000" pitchFamily="2" charset="-78"/>
              </a:rPr>
              <a:t>تیموری </a:t>
            </a:r>
            <a:r>
              <a:rPr lang="fa-IR" sz="2500" b="1" dirty="0">
                <a:cs typeface="B Nazanin" panose="00000400000000000000" pitchFamily="2" charset="-78"/>
              </a:rPr>
              <a:t>است.</a:t>
            </a:r>
          </a:p>
        </p:txBody>
      </p:sp>
      <p:pic>
        <p:nvPicPr>
          <p:cNvPr id="9218" name="Picture 2" descr="C:\Users\ali\Desktop\غیاثی1ه\مدرسه-غیاثیه1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41195" y="9298111"/>
            <a:ext cx="2581275" cy="3037114"/>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B6F15528-21DE-4FAA-801E-634DDDAF4B2B}" type="slidenum">
              <a:rPr lang="en-US" smtClean="0"/>
              <a:pPr/>
              <a:t>15</a:t>
            </a:fld>
            <a:endParaRPr lang="en-US"/>
          </a:p>
        </p:txBody>
      </p:sp>
      <p:sp>
        <p:nvSpPr>
          <p:cNvPr id="5" name="TextBox 4"/>
          <p:cNvSpPr txBox="1"/>
          <p:nvPr/>
        </p:nvSpPr>
        <p:spPr>
          <a:xfrm>
            <a:off x="1524000" y="9298111"/>
            <a:ext cx="533399" cy="477054"/>
          </a:xfrm>
          <a:prstGeom prst="rect">
            <a:avLst/>
          </a:prstGeom>
          <a:noFill/>
        </p:spPr>
        <p:txBody>
          <a:bodyPr wrap="square" rtlCol="1">
            <a:spAutoFit/>
          </a:bodyPr>
          <a:lstStyle/>
          <a:p>
            <a:r>
              <a:rPr lang="en-US" dirty="0" smtClean="0"/>
              <a:t>10</a:t>
            </a:r>
            <a:endParaRPr lang="fa-IR" dirty="0"/>
          </a:p>
        </p:txBody>
      </p:sp>
    </p:spTree>
    <p:extLst>
      <p:ext uri="{BB962C8B-B14F-4D97-AF65-F5344CB8AC3E}">
        <p14:creationId xmlns:p14="http://schemas.microsoft.com/office/powerpoint/2010/main" val="35369932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29014" y="1470529"/>
            <a:ext cx="6705600" cy="6392134"/>
          </a:xfrm>
          <a:prstGeom prst="rect">
            <a:avLst/>
          </a:prstGeom>
        </p:spPr>
        <p:txBody>
          <a:bodyPr wrap="square">
            <a:spAutoFit/>
          </a:bodyPr>
          <a:lstStyle/>
          <a:p>
            <a:pPr algn="just" rtl="1">
              <a:lnSpc>
                <a:spcPct val="150000"/>
              </a:lnSpc>
            </a:pPr>
            <a:r>
              <a:rPr lang="fa-IR" sz="2500" b="1" dirty="0">
                <a:cs typeface="B Nazanin" panose="00000400000000000000" pitchFamily="2" charset="-78"/>
              </a:rPr>
              <a:t>در دوره تیموری با اوج گرفتن تزئینات کاشی کاری معرق  گچ بری  کم کم روش و اعتبار خود را از دست داد.</a:t>
            </a:r>
            <a:endParaRPr lang="en-US" sz="2500" b="1" dirty="0">
              <a:cs typeface="B Nazanin" panose="00000400000000000000" pitchFamily="2" charset="-78"/>
            </a:endParaRPr>
          </a:p>
          <a:p>
            <a:pPr algn="just" rtl="1">
              <a:lnSpc>
                <a:spcPct val="150000"/>
              </a:lnSpc>
            </a:pPr>
            <a:r>
              <a:rPr lang="fa-IR" sz="2500" b="1" dirty="0" smtClean="0">
                <a:cs typeface="B Nazanin" panose="00000400000000000000" pitchFamily="2" charset="-78"/>
              </a:rPr>
              <a:t>شکوه بیرونی وظاهری بنا استفاده زیاد از رنگ لاجوردی در انجام کارهای تزئینی به صورت جدا از اصل بنا ادامه خطوط اصلی در نماها بدون قطع شدن کشیده بودن شکل گنبد ها ارتفاع زیاد سردرهای ورودی ایوان ها و مناره ها و ابداع چند خط جدید از جمله زیباترین و در واقع ایرانی ترین نوع آنکه از ترکیب دو خط نسخ و تعلیق بدست آمد ونستعلیق نام گرفت از دیگر خصوصیات برجسته </a:t>
            </a:r>
            <a:r>
              <a:rPr lang="fa-IR" sz="2500" b="1" dirty="0">
                <a:cs typeface="B Nazanin" panose="00000400000000000000" pitchFamily="2" charset="-78"/>
              </a:rPr>
              <a:t>معماری دوره تیموری است.</a:t>
            </a:r>
            <a:endParaRPr lang="en-US" sz="2500" b="1" dirty="0">
              <a:cs typeface="B Nazanin" panose="00000400000000000000" pitchFamily="2" charset="-78"/>
            </a:endParaRPr>
          </a:p>
          <a:p>
            <a:pPr algn="just" rtl="1">
              <a:lnSpc>
                <a:spcPct val="150000"/>
              </a:lnSpc>
            </a:pPr>
            <a:r>
              <a:rPr lang="fa-IR" sz="2500" b="1" dirty="0" smtClean="0">
                <a:cs typeface="B Nazanin" panose="00000400000000000000" pitchFamily="2" charset="-78"/>
              </a:rPr>
              <a:t> </a:t>
            </a:r>
            <a:endParaRPr lang="fa-IR" sz="2500" b="1" dirty="0">
              <a:cs typeface="B Nazanin" panose="00000400000000000000" pitchFamily="2" charset="-78"/>
            </a:endParaRPr>
          </a:p>
        </p:txBody>
      </p:sp>
      <p:pic>
        <p:nvPicPr>
          <p:cNvPr id="10242" name="Picture 2" descr="C:\Users\ali\Desktop\غیاثی1ه\M.Gaeini_Khargerd_2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8264" y="8305800"/>
            <a:ext cx="3467100" cy="3829050"/>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B6F15528-21DE-4FAA-801E-634DDDAF4B2B}" type="slidenum">
              <a:rPr lang="en-US" smtClean="0"/>
              <a:pPr/>
              <a:t>16</a:t>
            </a:fld>
            <a:endParaRPr lang="en-US"/>
          </a:p>
        </p:txBody>
      </p:sp>
      <p:sp>
        <p:nvSpPr>
          <p:cNvPr id="5" name="TextBox 4"/>
          <p:cNvSpPr txBox="1"/>
          <p:nvPr/>
        </p:nvSpPr>
        <p:spPr>
          <a:xfrm>
            <a:off x="1195614" y="8515350"/>
            <a:ext cx="533400" cy="477054"/>
          </a:xfrm>
          <a:prstGeom prst="rect">
            <a:avLst/>
          </a:prstGeom>
          <a:noFill/>
        </p:spPr>
        <p:txBody>
          <a:bodyPr wrap="square" rtlCol="1">
            <a:spAutoFit/>
          </a:bodyPr>
          <a:lstStyle/>
          <a:p>
            <a:r>
              <a:rPr lang="en-US" dirty="0" smtClean="0"/>
              <a:t>11</a:t>
            </a:r>
          </a:p>
        </p:txBody>
      </p:sp>
    </p:spTree>
    <p:extLst>
      <p:ext uri="{BB962C8B-B14F-4D97-AF65-F5344CB8AC3E}">
        <p14:creationId xmlns:p14="http://schemas.microsoft.com/office/powerpoint/2010/main" val="35369932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752600" y="762000"/>
            <a:ext cx="6705600" cy="11585864"/>
          </a:xfrm>
          <a:prstGeom prst="rect">
            <a:avLst/>
          </a:prstGeom>
        </p:spPr>
        <p:txBody>
          <a:bodyPr wrap="square">
            <a:spAutoFit/>
          </a:bodyPr>
          <a:lstStyle/>
          <a:p>
            <a:pPr algn="just" rtl="1">
              <a:lnSpc>
                <a:spcPct val="150000"/>
              </a:lnSpc>
            </a:pPr>
            <a:r>
              <a:rPr lang="fa-IR" sz="2500" b="1" dirty="0">
                <a:cs typeface="B Nazanin" panose="00000400000000000000" pitchFamily="2" charset="-78"/>
              </a:rPr>
              <a:t>مدرسه غیاثیه در زمان شکوهش از بهترین دانشگاه های اسلامی بوده و دانشمندان بزرگی چون خرجردی را پرورانده است.</a:t>
            </a:r>
            <a:endParaRPr lang="en-US" sz="2500" b="1" dirty="0">
              <a:cs typeface="B Nazanin" panose="00000400000000000000" pitchFamily="2" charset="-78"/>
            </a:endParaRPr>
          </a:p>
          <a:p>
            <a:pPr algn="just" rtl="1">
              <a:lnSpc>
                <a:spcPct val="150000"/>
              </a:lnSpc>
            </a:pPr>
            <a:r>
              <a:rPr lang="fa-IR" sz="2500" b="1" dirty="0">
                <a:cs typeface="B Nazanin" panose="00000400000000000000" pitchFamily="2" charset="-78"/>
              </a:rPr>
              <a:t>چهار ایوانی است با ارتفاع 12متر ، دارای محوطه ای بس وسیع ،چهار طرف حیاط را حجره هایی دو طبقه فرا گرفته است که تعداد ان 16 باب برای زندگی طلاب بوده است. </a:t>
            </a:r>
            <a:endParaRPr lang="en-US" sz="2500" b="1" dirty="0">
              <a:cs typeface="B Nazanin" panose="00000400000000000000" pitchFamily="2" charset="-78"/>
            </a:endParaRPr>
          </a:p>
          <a:p>
            <a:pPr algn="just" rtl="1">
              <a:lnSpc>
                <a:spcPct val="150000"/>
              </a:lnSpc>
            </a:pPr>
            <a:r>
              <a:rPr lang="fa-IR" sz="2500" b="1" dirty="0">
                <a:cs typeface="B Nazanin" panose="00000400000000000000" pitchFamily="2" charset="-78"/>
              </a:rPr>
              <a:t>سردر بزرگ این بنا شکل ایوان رفیعی است که به سمت شمال شرقی قرار دارد . داخل ایوان نوار پهنی از کاشی های معرق که دارای زمینه سفید و نقوش هندسی فیروزه ای رنگ است که کلمه «الله»در ان تکرار شده که این نوع طرح در معماری و کاشی کاری بیانگر این است که خود معمار از لحاظ شخصیتی و بعد روحی  و معنوی دارای ارزش های والای اعتقادی بوده است .</a:t>
            </a:r>
            <a:endParaRPr lang="en-US" sz="2500" b="1" dirty="0">
              <a:cs typeface="B Nazanin" panose="00000400000000000000" pitchFamily="2" charset="-78"/>
            </a:endParaRPr>
          </a:p>
          <a:p>
            <a:pPr algn="just" rtl="1">
              <a:lnSpc>
                <a:spcPct val="150000"/>
              </a:lnSpc>
            </a:pPr>
            <a:r>
              <a:rPr lang="fa-IR" sz="2500" b="1" dirty="0">
                <a:cs typeface="B Nazanin" panose="00000400000000000000" pitchFamily="2" charset="-78"/>
              </a:rPr>
              <a:t>و این معمار عقاید و اعتقاداتش را با نوشتن نام «الله» بر کتیبه ها و استفاده از رنگ و نقوشی که حس و بیانگر معنوی بودن است،مفهوم خود را میرساند.</a:t>
            </a:r>
            <a:endParaRPr lang="en-US" sz="2500" b="1" dirty="0">
              <a:cs typeface="B Nazanin" panose="00000400000000000000" pitchFamily="2" charset="-78"/>
            </a:endParaRPr>
          </a:p>
          <a:p>
            <a:pPr algn="just" rtl="1">
              <a:lnSpc>
                <a:spcPct val="150000"/>
              </a:lnSpc>
            </a:pPr>
            <a:r>
              <a:rPr lang="fa-IR" sz="2500" b="1" dirty="0">
                <a:cs typeface="B Nazanin" panose="00000400000000000000" pitchFamily="2" charset="-78"/>
              </a:rPr>
              <a:t>هم چنین استفاده از رنگ هایی چون رنگ ابی خالص و فیروزه ای در چنین بنایی با توجه به اینکه مدرسه است ،ولی بیانگر این است که این مدرسه برای طلاب بوده و مکانی مذهبی نیز محسوب میگردیده . </a:t>
            </a:r>
            <a:endParaRPr lang="en-US" sz="2500" b="1"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pPr/>
              <a:t>17</a:t>
            </a:fld>
            <a:endParaRPr lang="en-US"/>
          </a:p>
        </p:txBody>
      </p:sp>
    </p:spTree>
    <p:extLst>
      <p:ext uri="{BB962C8B-B14F-4D97-AF65-F5344CB8AC3E}">
        <p14:creationId xmlns:p14="http://schemas.microsoft.com/office/powerpoint/2010/main" val="35369932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28799" y="990600"/>
            <a:ext cx="6705600" cy="7546297"/>
          </a:xfrm>
          <a:prstGeom prst="rect">
            <a:avLst/>
          </a:prstGeom>
        </p:spPr>
        <p:txBody>
          <a:bodyPr wrap="square">
            <a:spAutoFit/>
          </a:bodyPr>
          <a:lstStyle/>
          <a:p>
            <a:pPr algn="just" rtl="1">
              <a:lnSpc>
                <a:spcPct val="150000"/>
              </a:lnSpc>
            </a:pPr>
            <a:r>
              <a:rPr lang="fa-IR" sz="2500" b="1" dirty="0">
                <a:cs typeface="B Nazanin" panose="00000400000000000000" pitchFamily="2" charset="-78"/>
              </a:rPr>
              <a:t>علاوه بر تدریس و فراگیری علوم...طلاب به فراگیری دروس الهیات و مذهبی هم مشغول بوده اند.</a:t>
            </a:r>
            <a:endParaRPr lang="en-US" sz="2500" b="1" dirty="0">
              <a:cs typeface="B Nazanin" panose="00000400000000000000" pitchFamily="2" charset="-78"/>
            </a:endParaRPr>
          </a:p>
          <a:p>
            <a:pPr algn="just" rtl="1">
              <a:lnSpc>
                <a:spcPct val="150000"/>
              </a:lnSpc>
            </a:pPr>
            <a:r>
              <a:rPr lang="fa-IR" sz="2500" b="1" dirty="0">
                <a:cs typeface="B Nazanin" panose="00000400000000000000" pitchFamily="2" charset="-78"/>
              </a:rPr>
              <a:t>از دو اتاق زاویه شمال شرقی و شمال غربی بزرگتر از سایر حجره ها به احتمال زیاد به عنوان مسجد مدرسه و مجالس وعظ استفاده می شده است .</a:t>
            </a:r>
            <a:endParaRPr lang="en-US" sz="2500" b="1" dirty="0">
              <a:cs typeface="B Nazanin" panose="00000400000000000000" pitchFamily="2" charset="-78"/>
            </a:endParaRPr>
          </a:p>
          <a:p>
            <a:pPr algn="just" rtl="1">
              <a:lnSpc>
                <a:spcPct val="150000"/>
              </a:lnSpc>
            </a:pPr>
            <a:r>
              <a:rPr lang="fa-IR" sz="2500" b="1" dirty="0">
                <a:cs typeface="B Nazanin" panose="00000400000000000000" pitchFamily="2" charset="-78"/>
              </a:rPr>
              <a:t>از شبستان سمت راست برای مسجد و از شبستان سمت چپ برای اتاق مدرسان و استادان استفاده میشده است.</a:t>
            </a:r>
            <a:endParaRPr lang="en-US" sz="2500" b="1" dirty="0">
              <a:cs typeface="B Nazanin" panose="00000400000000000000" pitchFamily="2" charset="-78"/>
            </a:endParaRPr>
          </a:p>
          <a:p>
            <a:pPr algn="just" rtl="1">
              <a:lnSpc>
                <a:spcPct val="150000"/>
              </a:lnSpc>
            </a:pPr>
            <a:r>
              <a:rPr lang="fa-IR" sz="2500" b="1" dirty="0">
                <a:cs typeface="B Nazanin" panose="00000400000000000000" pitchFamily="2" charset="-78"/>
              </a:rPr>
              <a:t>دیوار های صحن دارای کاشی است . روی ایوان های ورودی داخلی ایه مبارکه «انا فتحنا لک »و ایوان رو به رو ان سوره مبارکه «الرحمن » و ایوان سمت راست سوره «قیامت» و ایوان شرقی سوره « الدهر » با خط ثلث کتیبه شده است .</a:t>
            </a:r>
            <a:endParaRPr lang="en-US" sz="2500" b="1" dirty="0">
              <a:cs typeface="B Nazanin" panose="00000400000000000000" pitchFamily="2" charset="-78"/>
            </a:endParaRPr>
          </a:p>
          <a:p>
            <a:pPr algn="just" rtl="1">
              <a:lnSpc>
                <a:spcPct val="150000"/>
              </a:lnSpc>
            </a:pPr>
            <a:r>
              <a:rPr lang="fa-IR" sz="2500" b="1" dirty="0">
                <a:cs typeface="B Nazanin" panose="00000400000000000000" pitchFamily="2" charset="-78"/>
              </a:rPr>
              <a:t>البته باید توجه داشت که قسمت اعظم این کتیبه ها از بین رفته و ریخته است </a:t>
            </a:r>
            <a:r>
              <a:rPr lang="fa-IR" sz="2500" b="1" dirty="0" smtClean="0">
                <a:cs typeface="B Nazanin" panose="00000400000000000000" pitchFamily="2" charset="-78"/>
              </a:rPr>
              <a:t>.</a:t>
            </a:r>
            <a:endParaRPr lang="en-US" sz="2500" b="1" dirty="0">
              <a:cs typeface="B Nazanin" panose="00000400000000000000" pitchFamily="2" charset="-78"/>
            </a:endParaRPr>
          </a:p>
        </p:txBody>
      </p:sp>
      <p:pic>
        <p:nvPicPr>
          <p:cNvPr id="4" name="Picture 3" descr="C:\Users\ali\Desktop\غیاثی1ه\مدرسه-غیاثیه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2458" y="8765721"/>
            <a:ext cx="3198283" cy="3842657"/>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B6F15528-21DE-4FAA-801E-634DDDAF4B2B}" type="slidenum">
              <a:rPr lang="en-US" smtClean="0"/>
              <a:pPr/>
              <a:t>18</a:t>
            </a:fld>
            <a:endParaRPr lang="en-US"/>
          </a:p>
        </p:txBody>
      </p:sp>
    </p:spTree>
    <p:extLst>
      <p:ext uri="{BB962C8B-B14F-4D97-AF65-F5344CB8AC3E}">
        <p14:creationId xmlns:p14="http://schemas.microsoft.com/office/powerpoint/2010/main" val="35369932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0" y="1319550"/>
            <a:ext cx="6705600" cy="6969216"/>
          </a:xfrm>
          <a:prstGeom prst="rect">
            <a:avLst/>
          </a:prstGeom>
        </p:spPr>
        <p:txBody>
          <a:bodyPr wrap="square">
            <a:spAutoFit/>
          </a:bodyPr>
          <a:lstStyle/>
          <a:p>
            <a:pPr algn="just" rtl="1">
              <a:lnSpc>
                <a:spcPct val="150000"/>
              </a:lnSpc>
            </a:pPr>
            <a:r>
              <a:rPr lang="fa-IR" sz="2500" b="1" dirty="0">
                <a:cs typeface="B Nazanin" panose="00000400000000000000" pitchFamily="2" charset="-78"/>
              </a:rPr>
              <a:t>نوار دور میانی حجره های مدرسه با جمله های «لا اله الا الله» و « الحمد لله » و « توکلت علی الله » در نمای خارجی مدرسه کاشی کاری شده است.</a:t>
            </a:r>
            <a:endParaRPr lang="en-US" sz="2500" b="1" dirty="0">
              <a:cs typeface="B Nazanin" panose="00000400000000000000" pitchFamily="2" charset="-78"/>
            </a:endParaRPr>
          </a:p>
          <a:p>
            <a:pPr algn="just" rtl="1">
              <a:lnSpc>
                <a:spcPct val="150000"/>
              </a:lnSpc>
            </a:pPr>
            <a:r>
              <a:rPr lang="fa-IR" sz="2500" b="1" dirty="0">
                <a:cs typeface="B Nazanin" panose="00000400000000000000" pitchFamily="2" charset="-78"/>
              </a:rPr>
              <a:t>در داخل بعضی از اتاق ها نماهای خارجی ان کلمه های « الله» و «محمد ص » بار ها تکرار شده است ، که این هم نشان دهنده بعد معنوی روح معمار همچنین خود بنا به لحاظ کاربردی می باشد .</a:t>
            </a:r>
            <a:endParaRPr lang="en-US" sz="2500" b="1" dirty="0">
              <a:cs typeface="B Nazanin" panose="00000400000000000000" pitchFamily="2" charset="-78"/>
            </a:endParaRPr>
          </a:p>
          <a:p>
            <a:pPr algn="just" rtl="1">
              <a:lnSpc>
                <a:spcPct val="150000"/>
              </a:lnSpc>
            </a:pPr>
            <a:r>
              <a:rPr lang="fa-IR" sz="2500" b="1" dirty="0">
                <a:cs typeface="B Nazanin" panose="00000400000000000000" pitchFamily="2" charset="-78"/>
              </a:rPr>
              <a:t>که با استفاده از این عناصر مکانی ، برای درس و علم و عبادت طلاب ایجاد کرده است .</a:t>
            </a:r>
            <a:endParaRPr lang="en-US" sz="2500" b="1" dirty="0">
              <a:cs typeface="B Nazanin" panose="00000400000000000000" pitchFamily="2" charset="-78"/>
            </a:endParaRPr>
          </a:p>
          <a:p>
            <a:pPr algn="just" rtl="1">
              <a:lnSpc>
                <a:spcPct val="150000"/>
              </a:lnSpc>
            </a:pPr>
            <a:r>
              <a:rPr lang="fa-IR" sz="2500" b="1" dirty="0">
                <a:cs typeface="B Nazanin" panose="00000400000000000000" pitchFamily="2" charset="-78"/>
              </a:rPr>
              <a:t>در ضمن هدف معمار از ایجاد و ساخت این بنا در زمان خودش (سلجوقی) نمایانگر پیشرفت علم و دین اسلام در راستای هم میباشد .</a:t>
            </a:r>
            <a:endParaRPr lang="en-US" sz="2500" b="1" dirty="0">
              <a:cs typeface="B Nazanin" panose="00000400000000000000" pitchFamily="2" charset="-78"/>
            </a:endParaRPr>
          </a:p>
        </p:txBody>
      </p:sp>
      <p:pic>
        <p:nvPicPr>
          <p:cNvPr id="12290" name="Picture 2" descr="C:\Users\ali\Desktop\غیاثی1ه\M.Gaeini_Khargerd1.jpg"/>
          <p:cNvPicPr>
            <a:picLocks noChangeAspect="1" noChangeArrowheads="1"/>
          </p:cNvPicPr>
          <p:nvPr/>
        </p:nvPicPr>
        <p:blipFill rotWithShape="1">
          <a:blip r:embed="rId3">
            <a:extLst>
              <a:ext uri="{28A0092B-C50C-407E-A947-70E740481C1C}">
                <a14:useLocalDpi xmlns:a14="http://schemas.microsoft.com/office/drawing/2010/main" val="0"/>
              </a:ext>
            </a:extLst>
          </a:blip>
          <a:srcRect r="59018"/>
          <a:stretch/>
        </p:blipFill>
        <p:spPr bwMode="auto">
          <a:xfrm>
            <a:off x="3645694" y="8322633"/>
            <a:ext cx="2462211" cy="4009372"/>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B6F15528-21DE-4FAA-801E-634DDDAF4B2B}" type="slidenum">
              <a:rPr lang="en-US" smtClean="0"/>
              <a:pPr/>
              <a:t>19</a:t>
            </a:fld>
            <a:endParaRPr lang="en-US"/>
          </a:p>
        </p:txBody>
      </p:sp>
      <p:sp>
        <p:nvSpPr>
          <p:cNvPr id="5" name="TextBox 4"/>
          <p:cNvSpPr txBox="1"/>
          <p:nvPr/>
        </p:nvSpPr>
        <p:spPr>
          <a:xfrm>
            <a:off x="2050257" y="8084106"/>
            <a:ext cx="609600" cy="477054"/>
          </a:xfrm>
          <a:prstGeom prst="rect">
            <a:avLst/>
          </a:prstGeom>
          <a:noFill/>
        </p:spPr>
        <p:txBody>
          <a:bodyPr wrap="square" rtlCol="1">
            <a:spAutoFit/>
          </a:bodyPr>
          <a:lstStyle/>
          <a:p>
            <a:r>
              <a:rPr lang="en-US" dirty="0" smtClean="0"/>
              <a:t>12</a:t>
            </a:r>
            <a:endParaRPr lang="fa-IR" dirty="0"/>
          </a:p>
        </p:txBody>
      </p:sp>
    </p:spTree>
    <p:extLst>
      <p:ext uri="{BB962C8B-B14F-4D97-AF65-F5344CB8AC3E}">
        <p14:creationId xmlns:p14="http://schemas.microsoft.com/office/powerpoint/2010/main" val="35369932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19518" y="1082007"/>
            <a:ext cx="6705600" cy="5216813"/>
          </a:xfrm>
          <a:prstGeom prst="rect">
            <a:avLst/>
          </a:prstGeom>
        </p:spPr>
        <p:txBody>
          <a:bodyPr wrap="square">
            <a:spAutoFit/>
          </a:bodyPr>
          <a:lstStyle/>
          <a:p>
            <a:pPr algn="just" rtl="1">
              <a:lnSpc>
                <a:spcPct val="150000"/>
              </a:lnSpc>
            </a:pPr>
            <a:r>
              <a:rPr lang="fa-IR" sz="3600" b="1" dirty="0">
                <a:cs typeface="B Nazanin" panose="00000400000000000000" pitchFamily="2" charset="-78"/>
              </a:rPr>
              <a:t>استاد قوم الدین </a:t>
            </a:r>
            <a:r>
              <a:rPr lang="fa-IR" sz="3600" b="1" dirty="0" smtClean="0">
                <a:cs typeface="B Nazanin" panose="00000400000000000000" pitchFamily="2" charset="-78"/>
              </a:rPr>
              <a:t>شیرازی:</a:t>
            </a:r>
          </a:p>
          <a:p>
            <a:pPr algn="just" rtl="1">
              <a:lnSpc>
                <a:spcPct val="150000"/>
              </a:lnSpc>
            </a:pPr>
            <a:r>
              <a:rPr lang="fa-IR" sz="3600" b="1" dirty="0" smtClean="0">
                <a:cs typeface="B Nazanin" panose="00000400000000000000" pitchFamily="2" charset="-78"/>
              </a:rPr>
              <a:t> </a:t>
            </a:r>
          </a:p>
          <a:p>
            <a:pPr algn="just" rtl="1">
              <a:lnSpc>
                <a:spcPct val="150000"/>
              </a:lnSpc>
            </a:pPr>
            <a:r>
              <a:rPr lang="fa-IR" sz="2500" b="1" dirty="0" smtClean="0">
                <a:cs typeface="B Nazanin" panose="00000400000000000000" pitchFamily="2" charset="-78"/>
              </a:rPr>
              <a:t>استاد قوم الدین شیرازی سارنده مدرسه غیاثیه خرگرد بوده که اصلا </a:t>
            </a:r>
            <a:r>
              <a:rPr lang="fa-IR" sz="2500" b="1" dirty="0">
                <a:cs typeface="B Nazanin" panose="00000400000000000000" pitchFamily="2" charset="-78"/>
              </a:rPr>
              <a:t>اهل خواف نیست ولی در خواف خدمت کرده </a:t>
            </a:r>
            <a:r>
              <a:rPr lang="fa-IR" sz="2500" b="1" dirty="0" smtClean="0">
                <a:cs typeface="B Nazanin" panose="00000400000000000000" pitchFamily="2" charset="-78"/>
              </a:rPr>
              <a:t>و او در خواف نیز مدفون است.</a:t>
            </a:r>
            <a:endParaRPr lang="en-US" sz="2500" b="1" dirty="0" smtClean="0">
              <a:cs typeface="B Nazanin" panose="00000400000000000000" pitchFamily="2" charset="-78"/>
            </a:endParaRPr>
          </a:p>
          <a:p>
            <a:pPr algn="just" rtl="1">
              <a:lnSpc>
                <a:spcPct val="150000"/>
              </a:lnSpc>
            </a:pPr>
            <a:r>
              <a:rPr lang="fa-IR" sz="2500" b="1" dirty="0" smtClean="0">
                <a:cs typeface="B Nazanin" panose="00000400000000000000" pitchFamily="2" charset="-78"/>
              </a:rPr>
              <a:t>وی مرجع معماران عصر خویش بوده که در خراسان بزرگ همتا و مانندی نداشته و منظم ترین و زیباترین آثار عصر تیموری از نتیجه افکار و دخالت اوست.</a:t>
            </a:r>
            <a:endParaRPr lang="en-US" sz="2500" b="1" dirty="0">
              <a:cs typeface="B Nazanin" panose="00000400000000000000" pitchFamily="2" charset="-78"/>
            </a:endParaRPr>
          </a:p>
        </p:txBody>
      </p:sp>
      <p:pic>
        <p:nvPicPr>
          <p:cNvPr id="1027" name="Picture 3" descr="C:\Users\ali\Desktop\غیاثی1ه\دانلود.jpg"/>
          <p:cNvPicPr>
            <a:picLocks noChangeAspect="1" noChangeArrowheads="1"/>
          </p:cNvPicPr>
          <p:nvPr/>
        </p:nvPicPr>
        <p:blipFill rotWithShape="1">
          <a:blip r:embed="rId3">
            <a:extLst>
              <a:ext uri="{28A0092B-C50C-407E-A947-70E740481C1C}">
                <a14:useLocalDpi xmlns:a14="http://schemas.microsoft.com/office/drawing/2010/main" val="0"/>
              </a:ext>
            </a:extLst>
          </a:blip>
          <a:srcRect l="26091" r="27484"/>
          <a:stretch/>
        </p:blipFill>
        <p:spPr bwMode="auto">
          <a:xfrm>
            <a:off x="3543300" y="7620715"/>
            <a:ext cx="2658036" cy="4288545"/>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2</a:t>
            </a:fld>
            <a:endParaRPr lang="en-US" dirty="0"/>
          </a:p>
        </p:txBody>
      </p:sp>
      <p:sp>
        <p:nvSpPr>
          <p:cNvPr id="5" name="TextBox 4"/>
          <p:cNvSpPr txBox="1"/>
          <p:nvPr/>
        </p:nvSpPr>
        <p:spPr>
          <a:xfrm>
            <a:off x="3352800" y="7086600"/>
            <a:ext cx="381000" cy="477054"/>
          </a:xfrm>
          <a:prstGeom prst="rect">
            <a:avLst/>
          </a:prstGeom>
          <a:noFill/>
        </p:spPr>
        <p:txBody>
          <a:bodyPr wrap="square" rtlCol="1">
            <a:spAutoFit/>
          </a:bodyPr>
          <a:lstStyle/>
          <a:p>
            <a:r>
              <a:rPr lang="en-US" dirty="0" smtClean="0"/>
              <a:t>1</a:t>
            </a:r>
            <a:endParaRPr lang="fa-IR" dirty="0"/>
          </a:p>
        </p:txBody>
      </p:sp>
    </p:spTree>
    <p:extLst>
      <p:ext uri="{BB962C8B-B14F-4D97-AF65-F5344CB8AC3E}">
        <p14:creationId xmlns:p14="http://schemas.microsoft.com/office/powerpoint/2010/main" val="353699326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20</a:t>
            </a:fld>
            <a:endParaRPr lang="en-US"/>
          </a:p>
        </p:txBody>
      </p:sp>
      <p:sp>
        <p:nvSpPr>
          <p:cNvPr id="3" name="Rectangle 2"/>
          <p:cNvSpPr/>
          <p:nvPr/>
        </p:nvSpPr>
        <p:spPr>
          <a:xfrm>
            <a:off x="1828800" y="1470529"/>
            <a:ext cx="6705600" cy="6392134"/>
          </a:xfrm>
          <a:prstGeom prst="rect">
            <a:avLst/>
          </a:prstGeom>
        </p:spPr>
        <p:txBody>
          <a:bodyPr wrap="square">
            <a:spAutoFit/>
          </a:bodyPr>
          <a:lstStyle/>
          <a:p>
            <a:pPr algn="just" rtl="1">
              <a:lnSpc>
                <a:spcPct val="150000"/>
              </a:lnSpc>
            </a:pPr>
            <a:r>
              <a:rPr lang="fa-IR" sz="2500" b="1" dirty="0">
                <a:cs typeface="B Nazanin" panose="00000400000000000000" pitchFamily="2" charset="-78"/>
              </a:rPr>
              <a:t>استفاده از رنگ سفید و فیروزه ای در کاشی کاری های مسجد میتواند به علت آرامش روحی و روانی این رنگ ها باشد به عبارت دیگر رنگ عامل مهمی در جهت استفاده معنوی در جلوه های نگارگری معماری اسلامی است.استفاده از نام های ا... و محمد و همچنین استفاده از رنگ های سفید و فیروزه ای می تواند نوعی آرامش و نزدیکی به رب را خاطر نشان کند.علت استفاده از آیات و جمله های قرآن این است که این مدرسه به عنوان مدرسه طلاب در نظر گرفته شده است و شاید یکی دیگر از دلایل آن ایمان و اعتقاد قوی معمار باشد.طرح های متنوع موجود در کاشی کاری ها حاکی از آن است که تعداد زیادی تزئینکار در بنا اشتغال داشته اند</a:t>
            </a:r>
            <a:r>
              <a:rPr lang="fa-IR" sz="2500" dirty="0" smtClean="0">
                <a:cs typeface="B Nazanin" panose="00000400000000000000" pitchFamily="2" charset="-78"/>
              </a:rPr>
              <a:t>.</a:t>
            </a:r>
            <a:endParaRPr lang="en-US" sz="2500" dirty="0">
              <a:cs typeface="B Nazanin" panose="00000400000000000000" pitchFamily="2" charset="-78"/>
            </a:endParaRPr>
          </a:p>
        </p:txBody>
      </p:sp>
      <p:pic>
        <p:nvPicPr>
          <p:cNvPr id="13314" name="Picture 2" descr="C:\Users\ali\Desktop\غیاثی1ه\M.Gaeini_Khargerd1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05112" y="8728425"/>
            <a:ext cx="4752975" cy="317182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42938" y="8728425"/>
            <a:ext cx="609600" cy="477054"/>
          </a:xfrm>
          <a:prstGeom prst="rect">
            <a:avLst/>
          </a:prstGeom>
          <a:noFill/>
        </p:spPr>
        <p:txBody>
          <a:bodyPr wrap="square" rtlCol="1">
            <a:spAutoFit/>
          </a:bodyPr>
          <a:lstStyle/>
          <a:p>
            <a:r>
              <a:rPr lang="en-US" dirty="0" smtClean="0"/>
              <a:t>13</a:t>
            </a:r>
            <a:endParaRPr lang="fa-IR" dirty="0"/>
          </a:p>
        </p:txBody>
      </p:sp>
    </p:spTree>
    <p:extLst>
      <p:ext uri="{BB962C8B-B14F-4D97-AF65-F5344CB8AC3E}">
        <p14:creationId xmlns:p14="http://schemas.microsoft.com/office/powerpoint/2010/main" val="35369932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21</a:t>
            </a:fld>
            <a:endParaRPr lang="en-US"/>
          </a:p>
        </p:txBody>
      </p:sp>
      <p:sp>
        <p:nvSpPr>
          <p:cNvPr id="3" name="Rectangle 2"/>
          <p:cNvSpPr/>
          <p:nvPr/>
        </p:nvSpPr>
        <p:spPr>
          <a:xfrm>
            <a:off x="1828800" y="1066800"/>
            <a:ext cx="6705600" cy="7546297"/>
          </a:xfrm>
          <a:prstGeom prst="rect">
            <a:avLst/>
          </a:prstGeom>
        </p:spPr>
        <p:txBody>
          <a:bodyPr wrap="square">
            <a:spAutoFit/>
          </a:bodyPr>
          <a:lstStyle/>
          <a:p>
            <a:pPr algn="just" rtl="1">
              <a:lnSpc>
                <a:spcPct val="150000"/>
              </a:lnSpc>
            </a:pPr>
            <a:r>
              <a:rPr lang="fa-IR" sz="2500" b="1" dirty="0">
                <a:cs typeface="B Nazanin" panose="00000400000000000000" pitchFamily="2" charset="-78"/>
              </a:rPr>
              <a:t>پیش ساخته بودن تزئینات در دوره تیموری در مدرسه غیاثیه خرگرد به دلیل مصرف بیش از حد کاشی در آن زمان است.</a:t>
            </a:r>
            <a:endParaRPr lang="en-US" sz="2500" b="1" dirty="0">
              <a:cs typeface="B Nazanin" panose="00000400000000000000" pitchFamily="2" charset="-78"/>
            </a:endParaRPr>
          </a:p>
          <a:p>
            <a:pPr algn="just" rtl="1">
              <a:lnSpc>
                <a:spcPct val="150000"/>
              </a:lnSpc>
            </a:pPr>
            <a:r>
              <a:rPr lang="fa-IR" sz="2500" b="1" dirty="0">
                <a:cs typeface="B Nazanin" panose="00000400000000000000" pitchFamily="2" charset="-78"/>
              </a:rPr>
              <a:t>علت استفاده از ایوان در این فضا شاید به دلیل این باشد که مدرسه در ناحیه ای گرم وخشک واقع شده که روز های گرم و آفتاب سوزانی دارد  و به همین دلیل برای ایجاد سایه بیشتر در صحن مدرسه تعداد ایوان هارا زیاد تر کرده اند و شاید علت استفاده از 4 ایوان در 4 طرف حیاط به دلیل ایجاد تقارن در مجموعه ساختمانی است.</a:t>
            </a:r>
            <a:endParaRPr lang="en-US" sz="2500" b="1" dirty="0">
              <a:cs typeface="B Nazanin" panose="00000400000000000000" pitchFamily="2" charset="-78"/>
            </a:endParaRPr>
          </a:p>
          <a:p>
            <a:pPr algn="just" rtl="1">
              <a:lnSpc>
                <a:spcPct val="150000"/>
              </a:lnSpc>
            </a:pPr>
            <a:r>
              <a:rPr lang="fa-IR" sz="2500" b="1" dirty="0">
                <a:cs typeface="B Nazanin" panose="00000400000000000000" pitchFamily="2" charset="-78"/>
              </a:rPr>
              <a:t>استفاده از گنبد های دو پوسته میتواند به دلیل عظمت بخشیدن به بنا باشد.</a:t>
            </a:r>
            <a:endParaRPr lang="en-US" sz="2500" b="1" dirty="0">
              <a:cs typeface="B Nazanin" panose="00000400000000000000" pitchFamily="2" charset="-78"/>
            </a:endParaRPr>
          </a:p>
          <a:p>
            <a:pPr algn="just" rtl="1">
              <a:lnSpc>
                <a:spcPct val="150000"/>
              </a:lnSpc>
            </a:pPr>
            <a:r>
              <a:rPr lang="fa-IR" sz="2500" b="1" dirty="0">
                <a:cs typeface="B Nazanin" panose="00000400000000000000" pitchFamily="2" charset="-78"/>
              </a:rPr>
              <a:t>وجود بادگیر در پشت ایوان جنوب غربی می تواند به دلیل هوای گرم و خشک این منطقه باشد که باعث مطلوب شدن هوای محیط می شو</a:t>
            </a:r>
            <a:r>
              <a:rPr lang="fa-IR" sz="2500" dirty="0">
                <a:cs typeface="B Nazanin" panose="00000400000000000000" pitchFamily="2" charset="-78"/>
              </a:rPr>
              <a:t>د</a:t>
            </a:r>
          </a:p>
        </p:txBody>
      </p:sp>
      <p:pic>
        <p:nvPicPr>
          <p:cNvPr id="14338" name="Picture 2" descr="C:\Users\ali\Desktop\غیاثی1ه\مدرسه-غیاثیه.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8786485"/>
            <a:ext cx="4419600" cy="33147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914400" y="8786485"/>
            <a:ext cx="609600" cy="477054"/>
          </a:xfrm>
          <a:prstGeom prst="rect">
            <a:avLst/>
          </a:prstGeom>
          <a:noFill/>
        </p:spPr>
        <p:txBody>
          <a:bodyPr wrap="square" rtlCol="1">
            <a:spAutoFit/>
          </a:bodyPr>
          <a:lstStyle/>
          <a:p>
            <a:r>
              <a:rPr lang="en-US" dirty="0" smtClean="0"/>
              <a:t>14</a:t>
            </a:r>
            <a:endParaRPr lang="fa-IR" dirty="0"/>
          </a:p>
        </p:txBody>
      </p:sp>
    </p:spTree>
    <p:extLst>
      <p:ext uri="{BB962C8B-B14F-4D97-AF65-F5344CB8AC3E}">
        <p14:creationId xmlns:p14="http://schemas.microsoft.com/office/powerpoint/2010/main" val="35369932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066800" y="1219200"/>
            <a:ext cx="7543800" cy="5432256"/>
          </a:xfrm>
          <a:prstGeom prst="rect">
            <a:avLst/>
          </a:prstGeom>
        </p:spPr>
        <p:txBody>
          <a:bodyPr wrap="square">
            <a:spAutoFit/>
          </a:bodyPr>
          <a:lstStyle/>
          <a:p>
            <a:pPr algn="r" rtl="1"/>
            <a:r>
              <a:rPr lang="fa-IR" sz="3600" b="1" dirty="0" smtClean="0">
                <a:cs typeface="B Nazanin" panose="00000400000000000000" pitchFamily="2" charset="-78"/>
              </a:rPr>
              <a:t>منابع:</a:t>
            </a:r>
          </a:p>
          <a:p>
            <a:pPr algn="r" rtl="1"/>
            <a:endParaRPr lang="fa-IR" sz="3600" b="1" dirty="0" smtClean="0">
              <a:cs typeface="B Nazanin" panose="00000400000000000000" pitchFamily="2" charset="-78"/>
            </a:endParaRPr>
          </a:p>
          <a:p>
            <a:pPr algn="r" rtl="1"/>
            <a:r>
              <a:rPr lang="fa-IR" sz="2500" dirty="0" smtClean="0">
                <a:cs typeface="B Nazanin" panose="00000400000000000000" pitchFamily="2" charset="-78"/>
              </a:rPr>
              <a:t>اپهام پوپ، آرتور،معماری </a:t>
            </a:r>
            <a:r>
              <a:rPr lang="fa-IR" sz="2500" dirty="0">
                <a:cs typeface="B Nazanin" panose="00000400000000000000" pitchFamily="2" charset="-78"/>
              </a:rPr>
              <a:t>ایران		</a:t>
            </a:r>
          </a:p>
          <a:p>
            <a:pPr algn="r" rtl="1"/>
            <a:r>
              <a:rPr lang="fa-IR" sz="2500" dirty="0" smtClean="0">
                <a:cs typeface="B Nazanin" panose="00000400000000000000" pitchFamily="2" charset="-78"/>
              </a:rPr>
              <a:t>خسروی،محمد رضا،جغرافیای </a:t>
            </a:r>
            <a:r>
              <a:rPr lang="fa-IR" sz="2500" dirty="0">
                <a:cs typeface="B Nazanin" panose="00000400000000000000" pitchFamily="2" charset="-78"/>
              </a:rPr>
              <a:t>تاریخی ولایت زاوه	</a:t>
            </a:r>
          </a:p>
          <a:p>
            <a:pPr algn="r" rtl="1"/>
            <a:r>
              <a:rPr lang="fa-IR" sz="2500" dirty="0" smtClean="0">
                <a:cs typeface="B Nazanin" panose="00000400000000000000" pitchFamily="2" charset="-78"/>
              </a:rPr>
              <a:t>دانشدوست،یعقوب،مقاله </a:t>
            </a:r>
            <a:r>
              <a:rPr lang="fa-IR" sz="2500" dirty="0">
                <a:cs typeface="B Nazanin" panose="00000400000000000000" pitchFamily="2" charset="-78"/>
              </a:rPr>
              <a:t>هنر معماری ایران در دوره </a:t>
            </a:r>
            <a:r>
              <a:rPr lang="fa-IR" sz="2500" dirty="0" smtClean="0">
                <a:cs typeface="B Nazanin" panose="00000400000000000000" pitchFamily="2" charset="-78"/>
              </a:rPr>
              <a:t>تیموریان،مجله اثر،شماره </a:t>
            </a:r>
            <a:r>
              <a:rPr lang="fa-IR" sz="2500" dirty="0">
                <a:cs typeface="B Nazanin" panose="00000400000000000000" pitchFamily="2" charset="-78"/>
              </a:rPr>
              <a:t>1</a:t>
            </a:r>
          </a:p>
          <a:p>
            <a:pPr algn="r" rtl="1"/>
            <a:r>
              <a:rPr lang="fa-IR" sz="2500" dirty="0">
                <a:cs typeface="B Nazanin" panose="00000400000000000000" pitchFamily="2" charset="-78"/>
              </a:rPr>
              <a:t>گزارش دفتر فنی سازمان حفاظت آثار باستانی </a:t>
            </a:r>
            <a:endParaRPr lang="fa-IR" sz="2500" dirty="0" smtClean="0">
              <a:cs typeface="B Nazanin" panose="00000400000000000000" pitchFamily="2" charset="-78"/>
            </a:endParaRPr>
          </a:p>
          <a:p>
            <a:pPr algn="r" rtl="1"/>
            <a:r>
              <a:rPr lang="fa-IR" sz="2500" dirty="0" smtClean="0">
                <a:cs typeface="B Nazanin" panose="00000400000000000000" pitchFamily="2" charset="-78"/>
              </a:rPr>
              <a:t>گنجنامه</a:t>
            </a:r>
            <a:r>
              <a:rPr lang="fa-IR" sz="2500" dirty="0">
                <a:cs typeface="B Nazanin" panose="00000400000000000000" pitchFamily="2" charset="-78"/>
              </a:rPr>
              <a:t>				</a:t>
            </a:r>
          </a:p>
          <a:p>
            <a:pPr algn="r" rtl="1"/>
            <a:r>
              <a:rPr lang="fa-IR" sz="2500" dirty="0">
                <a:cs typeface="B Nazanin" panose="00000400000000000000" pitchFamily="2" charset="-78"/>
              </a:rPr>
              <a:t>مصطفی </a:t>
            </a:r>
            <a:r>
              <a:rPr lang="fa-IR" sz="2500" dirty="0" smtClean="0">
                <a:cs typeface="B Nazanin" panose="00000400000000000000" pitchFamily="2" charset="-78"/>
              </a:rPr>
              <a:t>،محمد تقی،اقلیم </a:t>
            </a:r>
            <a:r>
              <a:rPr lang="fa-IR" sz="2500" dirty="0">
                <a:cs typeface="B Nazanin" panose="00000400000000000000" pitchFamily="2" charset="-78"/>
              </a:rPr>
              <a:t>پارس		</a:t>
            </a:r>
          </a:p>
          <a:p>
            <a:pPr algn="r" rtl="1"/>
            <a:r>
              <a:rPr lang="fa-IR" sz="2500" dirty="0" smtClean="0">
                <a:cs typeface="B Nazanin" panose="00000400000000000000" pitchFamily="2" charset="-78"/>
              </a:rPr>
              <a:t>مقری،علی اصغر،بناهای </a:t>
            </a:r>
            <a:r>
              <a:rPr lang="fa-IR" sz="2500" dirty="0">
                <a:cs typeface="B Nazanin" panose="00000400000000000000" pitchFamily="2" charset="-78"/>
              </a:rPr>
              <a:t>تاریخی </a:t>
            </a:r>
            <a:r>
              <a:rPr lang="fa-IR" sz="2500" dirty="0" smtClean="0">
                <a:cs typeface="B Nazanin" panose="00000400000000000000" pitchFamily="2" charset="-78"/>
              </a:rPr>
              <a:t>خراسان</a:t>
            </a:r>
          </a:p>
          <a:p>
            <a:pPr algn="r" rtl="1"/>
            <a:r>
              <a:rPr lang="fa-IR" sz="2500" dirty="0" smtClean="0">
                <a:cs typeface="B Nazanin" panose="00000400000000000000" pitchFamily="2" charset="-78"/>
              </a:rPr>
              <a:t>عکس 1: </a:t>
            </a:r>
            <a:r>
              <a:rPr lang="en-US" sz="2500" dirty="0" smtClean="0">
                <a:cs typeface="B Nazanin" panose="00000400000000000000" pitchFamily="2" charset="-78"/>
                <a:hlinkClick r:id="rId3"/>
              </a:rPr>
              <a:t>www.ajansketab.com</a:t>
            </a:r>
            <a:endParaRPr lang="fa-IR" sz="2500" dirty="0" smtClean="0">
              <a:cs typeface="B Nazanin" panose="00000400000000000000" pitchFamily="2" charset="-78"/>
            </a:endParaRPr>
          </a:p>
          <a:p>
            <a:pPr algn="r" rtl="1"/>
            <a:r>
              <a:rPr lang="fa-IR" sz="2500" dirty="0" smtClean="0">
                <a:cs typeface="B Nazanin" panose="00000400000000000000" pitchFamily="2" charset="-78"/>
              </a:rPr>
              <a:t>عکس های 2 تا 14: </a:t>
            </a:r>
            <a:r>
              <a:rPr lang="en-US" sz="2500" dirty="0" smtClean="0">
                <a:cs typeface="B Nazanin" panose="00000400000000000000" pitchFamily="2" charset="-78"/>
              </a:rPr>
              <a:t>WWW.BeinABein.com</a:t>
            </a:r>
            <a:endParaRPr lang="fa-IR" sz="2500" dirty="0" smtClean="0">
              <a:cs typeface="B Nazanin" panose="00000400000000000000" pitchFamily="2" charset="-78"/>
            </a:endParaRPr>
          </a:p>
          <a:p>
            <a:pPr algn="r" rtl="1"/>
            <a:r>
              <a:rPr lang="fa-IR" sz="2500" dirty="0">
                <a:cs typeface="B Nazanin" panose="00000400000000000000" pitchFamily="2" charset="-78"/>
              </a:rPr>
              <a:t>		</a:t>
            </a:r>
          </a:p>
        </p:txBody>
      </p:sp>
    </p:spTree>
    <p:extLst>
      <p:ext uri="{BB962C8B-B14F-4D97-AF65-F5344CB8AC3E}">
        <p14:creationId xmlns:p14="http://schemas.microsoft.com/office/powerpoint/2010/main" val="36543485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69533" y="1065651"/>
            <a:ext cx="6866965" cy="6969216"/>
          </a:xfrm>
          <a:prstGeom prst="rect">
            <a:avLst/>
          </a:prstGeom>
        </p:spPr>
        <p:txBody>
          <a:bodyPr wrap="square">
            <a:spAutoFit/>
          </a:bodyPr>
          <a:lstStyle/>
          <a:p>
            <a:pPr algn="just" rtl="1">
              <a:lnSpc>
                <a:spcPct val="150000"/>
              </a:lnSpc>
            </a:pPr>
            <a:r>
              <a:rPr lang="fa-IR" sz="2500" b="1" dirty="0" smtClean="0">
                <a:cs typeface="B Nazanin" panose="00000400000000000000" pitchFamily="2" charset="-78"/>
              </a:rPr>
              <a:t>او </a:t>
            </a:r>
            <a:r>
              <a:rPr lang="fa-IR" sz="2500" b="1" dirty="0">
                <a:cs typeface="B Nazanin" panose="00000400000000000000" pitchFamily="2" charset="-78"/>
              </a:rPr>
              <a:t>در ساختن مدرسه غیاثیه خرگرد خواف که چند سال بعد از مرگ وی اتمام یافته دخالت تمام داشته و متاسفانه تمام نیافته در شعبان سال 842 هجری قمری در همین خرگرد در گذشته و در همان جا به آرامگاه ابدی رفته است.</a:t>
            </a:r>
            <a:endParaRPr lang="en-US" sz="2500" b="1" dirty="0">
              <a:cs typeface="B Nazanin" panose="00000400000000000000" pitchFamily="2" charset="-78"/>
            </a:endParaRPr>
          </a:p>
          <a:p>
            <a:pPr algn="just" rtl="1">
              <a:lnSpc>
                <a:spcPct val="150000"/>
              </a:lnSpc>
            </a:pPr>
            <a:r>
              <a:rPr lang="fa-IR" sz="2500" b="1" dirty="0">
                <a:cs typeface="B Nazanin" panose="00000400000000000000" pitchFamily="2" charset="-78"/>
              </a:rPr>
              <a:t>اکنون مزار او به نام مزار «میرکابدین» که خلاصه شده میر قوام الدین است و در دامنه تپه واقع در مشرق روستای فعلی خرگرد وجود دارد.</a:t>
            </a:r>
            <a:endParaRPr lang="en-US" sz="2500" b="1" dirty="0">
              <a:cs typeface="B Nazanin" panose="00000400000000000000" pitchFamily="2" charset="-78"/>
            </a:endParaRPr>
          </a:p>
          <a:p>
            <a:pPr algn="just" rtl="1">
              <a:lnSpc>
                <a:spcPct val="150000"/>
              </a:lnSpc>
            </a:pPr>
            <a:r>
              <a:rPr lang="fa-IR" sz="2500" b="1" dirty="0">
                <a:cs typeface="B Nazanin" panose="00000400000000000000" pitchFamily="2" charset="-78"/>
              </a:rPr>
              <a:t>در کنار قبر استاد زنی </a:t>
            </a:r>
            <a:r>
              <a:rPr lang="fa-IR" sz="2500" b="1" dirty="0" smtClean="0">
                <a:cs typeface="B Nazanin" panose="00000400000000000000" pitchFamily="2" charset="-78"/>
              </a:rPr>
              <a:t>بپیدا </a:t>
            </a:r>
            <a:r>
              <a:rPr lang="fa-IR" sz="2500" b="1" dirty="0">
                <a:cs typeface="B Nazanin" panose="00000400000000000000" pitchFamily="2" charset="-78"/>
              </a:rPr>
              <a:t>شده که احتمالا ممکن است متعلق به همسر استاد باشد.</a:t>
            </a:r>
            <a:endParaRPr lang="en-US" sz="2500" b="1" dirty="0">
              <a:cs typeface="B Nazanin" panose="00000400000000000000" pitchFamily="2" charset="-78"/>
            </a:endParaRPr>
          </a:p>
          <a:p>
            <a:pPr algn="just" rtl="1">
              <a:lnSpc>
                <a:spcPct val="150000"/>
              </a:lnSpc>
            </a:pPr>
            <a:r>
              <a:rPr lang="fa-IR" sz="2500" b="1" dirty="0">
                <a:cs typeface="B Nazanin" panose="00000400000000000000" pitchFamily="2" charset="-78"/>
              </a:rPr>
              <a:t>از آثار این استاد می توان به مسجد گوهرشاد، احتمالا مسجد مولانای تایباد ---- مدرسه هرات،مدرسه الغ بیک در میدان ریگستان سمرقند اشاره کرد.</a:t>
            </a:r>
            <a:endParaRPr lang="en-US" sz="2500" b="1" dirty="0">
              <a:cs typeface="B Nazanin" panose="00000400000000000000" pitchFamily="2" charset="-78"/>
            </a:endParaRPr>
          </a:p>
        </p:txBody>
      </p:sp>
      <p:pic>
        <p:nvPicPr>
          <p:cNvPr id="3" name="Picture 2" descr="C:\Users\ali\Desktop\غیاثی1ه\khorasan-sistan-1-91-62.jpg"/>
          <p:cNvPicPr>
            <a:picLocks noChangeAspect="1" noChangeArrowheads="1"/>
          </p:cNvPicPr>
          <p:nvPr/>
        </p:nvPicPr>
        <p:blipFill rotWithShape="1">
          <a:blip r:embed="rId3">
            <a:extLst>
              <a:ext uri="{28A0092B-C50C-407E-A947-70E740481C1C}">
                <a14:useLocalDpi xmlns:a14="http://schemas.microsoft.com/office/drawing/2010/main" val="0"/>
              </a:ext>
            </a:extLst>
          </a:blip>
          <a:srcRect l="9726" b="9139"/>
          <a:stretch/>
        </p:blipFill>
        <p:spPr bwMode="auto">
          <a:xfrm>
            <a:off x="1066800" y="7848600"/>
            <a:ext cx="5020235" cy="3772808"/>
          </a:xfrm>
          <a:prstGeom prst="roundRect">
            <a:avLst>
              <a:gd name="adj" fmla="val 13547"/>
            </a:avLst>
          </a:prstGeom>
          <a:solidFill>
            <a:srgbClr val="FFFFFF">
              <a:shade val="85000"/>
            </a:srgbClr>
          </a:solidFill>
          <a:ln>
            <a:noFill/>
          </a:ln>
          <a:effectLst>
            <a:reflection blurRad="12700" stA="38000" endPos="28000" dist="5000" dir="5400000" sy="-100000" algn="bl" rotWithShape="0"/>
          </a:effectLst>
          <a:extLst/>
        </p:spPr>
      </p:pic>
      <p:sp>
        <p:nvSpPr>
          <p:cNvPr id="4" name="Slide Number Placeholder 3"/>
          <p:cNvSpPr>
            <a:spLocks noGrp="1"/>
          </p:cNvSpPr>
          <p:nvPr>
            <p:ph type="sldNum" sz="quarter" idx="12"/>
          </p:nvPr>
        </p:nvSpPr>
        <p:spPr/>
        <p:txBody>
          <a:bodyPr/>
          <a:lstStyle/>
          <a:p>
            <a:fld id="{B6F15528-21DE-4FAA-801E-634DDDAF4B2B}" type="slidenum">
              <a:rPr lang="en-US" smtClean="0"/>
              <a:pPr/>
              <a:t>3</a:t>
            </a:fld>
            <a:endParaRPr lang="en-US"/>
          </a:p>
        </p:txBody>
      </p:sp>
      <p:sp>
        <p:nvSpPr>
          <p:cNvPr id="5" name="TextBox 4"/>
          <p:cNvSpPr txBox="1"/>
          <p:nvPr/>
        </p:nvSpPr>
        <p:spPr>
          <a:xfrm>
            <a:off x="1219200" y="8001000"/>
            <a:ext cx="381000" cy="477054"/>
          </a:xfrm>
          <a:prstGeom prst="rect">
            <a:avLst/>
          </a:prstGeom>
          <a:noFill/>
        </p:spPr>
        <p:txBody>
          <a:bodyPr wrap="square" rtlCol="1">
            <a:spAutoFit/>
          </a:bodyPr>
          <a:lstStyle/>
          <a:p>
            <a:r>
              <a:rPr lang="en-US" dirty="0" smtClean="0"/>
              <a:t>2</a:t>
            </a:r>
            <a:endParaRPr lang="fa-IR" dirty="0"/>
          </a:p>
        </p:txBody>
      </p:sp>
    </p:spTree>
    <p:extLst>
      <p:ext uri="{BB962C8B-B14F-4D97-AF65-F5344CB8AC3E}">
        <p14:creationId xmlns:p14="http://schemas.microsoft.com/office/powerpoint/2010/main" val="353699326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00619" y="1066800"/>
            <a:ext cx="6679542" cy="6370975"/>
          </a:xfrm>
          <a:prstGeom prst="rect">
            <a:avLst/>
          </a:prstGeom>
        </p:spPr>
        <p:txBody>
          <a:bodyPr wrap="square">
            <a:spAutoFit/>
          </a:bodyPr>
          <a:lstStyle/>
          <a:p>
            <a:pPr algn="just" rtl="1">
              <a:lnSpc>
                <a:spcPct val="150000"/>
              </a:lnSpc>
            </a:pPr>
            <a:r>
              <a:rPr lang="fa-IR" sz="3600" b="1" dirty="0">
                <a:cs typeface="B Nazanin" panose="00000400000000000000" pitchFamily="2" charset="-78"/>
              </a:rPr>
              <a:t>بانی و سازندگان </a:t>
            </a:r>
            <a:r>
              <a:rPr lang="fa-IR" sz="3600" b="1" dirty="0" smtClean="0">
                <a:cs typeface="B Nazanin" panose="00000400000000000000" pitchFamily="2" charset="-78"/>
              </a:rPr>
              <a:t>بنا:</a:t>
            </a:r>
          </a:p>
          <a:p>
            <a:pPr algn="just" rtl="1">
              <a:lnSpc>
                <a:spcPct val="150000"/>
              </a:lnSpc>
            </a:pPr>
            <a:endParaRPr lang="en-US" sz="3600" b="1" dirty="0">
              <a:cs typeface="B Nazanin" panose="00000400000000000000" pitchFamily="2" charset="-78"/>
            </a:endParaRPr>
          </a:p>
          <a:p>
            <a:pPr lvl="0" algn="just" rtl="1">
              <a:lnSpc>
                <a:spcPct val="150000"/>
              </a:lnSpc>
            </a:pPr>
            <a:r>
              <a:rPr lang="fa-IR" sz="2500" b="1" dirty="0" smtClean="0">
                <a:cs typeface="B Nazanin" panose="00000400000000000000" pitchFamily="2" charset="-78"/>
              </a:rPr>
              <a:t>بنای مدسه به فرمان خواجه خواجه غیاث الدین میر احمد خوافی، وزیر شاهرخ تیموری ساخته شده است.</a:t>
            </a:r>
            <a:endParaRPr lang="en-US" sz="2500" b="1" dirty="0" smtClean="0">
              <a:cs typeface="B Nazanin" panose="00000400000000000000" pitchFamily="2" charset="-78"/>
            </a:endParaRPr>
          </a:p>
          <a:p>
            <a:pPr lvl="0" algn="just" rtl="1">
              <a:lnSpc>
                <a:spcPct val="150000"/>
              </a:lnSpc>
            </a:pPr>
            <a:r>
              <a:rPr lang="fa-IR" sz="2500" b="1" dirty="0" smtClean="0">
                <a:cs typeface="B Nazanin" panose="00000400000000000000" pitchFamily="2" charset="-78"/>
              </a:rPr>
              <a:t>بنای مسجد مولانا در تایباد نیز از دیگر آثار وی می باشد.</a:t>
            </a:r>
            <a:endParaRPr lang="en-US" sz="2500" b="1" dirty="0" smtClean="0">
              <a:cs typeface="B Nazanin" panose="00000400000000000000" pitchFamily="2" charset="-78"/>
            </a:endParaRPr>
          </a:p>
          <a:p>
            <a:pPr lvl="0" algn="just" rtl="1">
              <a:lnSpc>
                <a:spcPct val="150000"/>
              </a:lnSpc>
            </a:pPr>
            <a:r>
              <a:rPr lang="fa-IR" sz="2500" b="1" dirty="0" smtClean="0">
                <a:cs typeface="B Nazanin" panose="00000400000000000000" pitchFamily="2" charset="-78"/>
              </a:rPr>
              <a:t>معماران سازنده بنا استادان غیاث الدین شیرازی و قوم الدین شیرازی بوده اند.</a:t>
            </a:r>
            <a:endParaRPr lang="en-US" sz="2500" b="1" dirty="0" smtClean="0">
              <a:cs typeface="B Nazanin" panose="00000400000000000000" pitchFamily="2" charset="-78"/>
            </a:endParaRPr>
          </a:p>
          <a:p>
            <a:pPr lvl="0" algn="just" rtl="1">
              <a:lnSpc>
                <a:spcPct val="150000"/>
              </a:lnSpc>
            </a:pPr>
            <a:r>
              <a:rPr lang="fa-IR" sz="2500" b="1" dirty="0" smtClean="0">
                <a:cs typeface="B Nazanin" panose="00000400000000000000" pitchFamily="2" charset="-78"/>
              </a:rPr>
              <a:t>قوم الدین شیرازی معمار معروف دوره تیموری بوده و سازنده مساجد گوهرشاد در هرات و مشهد بوده است.</a:t>
            </a:r>
            <a:endParaRPr lang="en-US" sz="2500" b="1" dirty="0" smtClean="0">
              <a:cs typeface="B Nazanin" panose="00000400000000000000" pitchFamily="2" charset="-78"/>
            </a:endParaRPr>
          </a:p>
          <a:p>
            <a:pPr algn="just" rtl="1">
              <a:lnSpc>
                <a:spcPct val="150000"/>
              </a:lnSpc>
            </a:pPr>
            <a:r>
              <a:rPr lang="fa-IR" sz="2500" b="1" dirty="0" smtClean="0">
                <a:cs typeface="B Nazanin" panose="00000400000000000000" pitchFamily="2" charset="-78"/>
              </a:rPr>
              <a:t>این بنا در قرن نهم هجری ساخته شده است.</a:t>
            </a:r>
            <a:endParaRPr lang="fa-IR" sz="2500" b="1" dirty="0">
              <a:cs typeface="B Nazanin" panose="00000400000000000000" pitchFamily="2" charset="-78"/>
            </a:endParaRPr>
          </a:p>
        </p:txBody>
      </p:sp>
      <p:pic>
        <p:nvPicPr>
          <p:cNvPr id="2050" name="Picture 2" descr="C:\Users\ali\Desktop\غیاثی1ه\M.Gaeini_AbuBakr.jpg"/>
          <p:cNvPicPr>
            <a:picLocks noChangeAspect="1" noChangeArrowheads="1"/>
          </p:cNvPicPr>
          <p:nvPr/>
        </p:nvPicPr>
        <p:blipFill rotWithShape="1">
          <a:blip r:embed="rId3">
            <a:extLst>
              <a:ext uri="{28A0092B-C50C-407E-A947-70E740481C1C}">
                <a14:useLocalDpi xmlns:a14="http://schemas.microsoft.com/office/drawing/2010/main" val="0"/>
              </a:ext>
            </a:extLst>
          </a:blip>
          <a:srcRect b="11364"/>
          <a:stretch/>
        </p:blipFill>
        <p:spPr bwMode="auto">
          <a:xfrm>
            <a:off x="2328307" y="8763000"/>
            <a:ext cx="5024166" cy="29718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B6F15528-21DE-4FAA-801E-634DDDAF4B2B}" type="slidenum">
              <a:rPr lang="en-US" smtClean="0"/>
              <a:pPr/>
              <a:t>4</a:t>
            </a:fld>
            <a:endParaRPr lang="en-US"/>
          </a:p>
        </p:txBody>
      </p:sp>
      <p:sp>
        <p:nvSpPr>
          <p:cNvPr id="5" name="TextBox 4"/>
          <p:cNvSpPr txBox="1"/>
          <p:nvPr/>
        </p:nvSpPr>
        <p:spPr>
          <a:xfrm>
            <a:off x="1310119" y="8915400"/>
            <a:ext cx="381000" cy="477054"/>
          </a:xfrm>
          <a:prstGeom prst="rect">
            <a:avLst/>
          </a:prstGeom>
          <a:noFill/>
        </p:spPr>
        <p:txBody>
          <a:bodyPr wrap="square" rtlCol="1">
            <a:spAutoFit/>
          </a:bodyPr>
          <a:lstStyle/>
          <a:p>
            <a:r>
              <a:rPr lang="en-US" dirty="0" smtClean="0"/>
              <a:t>3</a:t>
            </a:r>
          </a:p>
        </p:txBody>
      </p:sp>
    </p:spTree>
    <p:extLst>
      <p:ext uri="{BB962C8B-B14F-4D97-AF65-F5344CB8AC3E}">
        <p14:creationId xmlns:p14="http://schemas.microsoft.com/office/powerpoint/2010/main" val="35369932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00200" y="914400"/>
            <a:ext cx="6667499" cy="9302547"/>
          </a:xfrm>
          <a:prstGeom prst="rect">
            <a:avLst/>
          </a:prstGeom>
        </p:spPr>
        <p:txBody>
          <a:bodyPr wrap="square">
            <a:spAutoFit/>
          </a:bodyPr>
          <a:lstStyle/>
          <a:p>
            <a:pPr algn="just" rtl="1">
              <a:lnSpc>
                <a:spcPct val="150000"/>
              </a:lnSpc>
            </a:pPr>
            <a:r>
              <a:rPr lang="fa-IR" sz="3600" b="1" dirty="0">
                <a:cs typeface="B Nazanin" panose="00000400000000000000" pitchFamily="2" charset="-78"/>
              </a:rPr>
              <a:t>سیر تحول </a:t>
            </a:r>
            <a:r>
              <a:rPr lang="fa-IR" sz="3600" b="1" dirty="0" smtClean="0">
                <a:cs typeface="B Nazanin" panose="00000400000000000000" pitchFamily="2" charset="-78"/>
              </a:rPr>
              <a:t>بنا:</a:t>
            </a:r>
          </a:p>
          <a:p>
            <a:pPr algn="just" rtl="1">
              <a:lnSpc>
                <a:spcPct val="150000"/>
              </a:lnSpc>
            </a:pPr>
            <a:endParaRPr lang="en-US" sz="3600" b="1" dirty="0">
              <a:cs typeface="B Nazanin" panose="00000400000000000000" pitchFamily="2" charset="-78"/>
            </a:endParaRPr>
          </a:p>
          <a:p>
            <a:pPr lvl="0" algn="just" rtl="1">
              <a:lnSpc>
                <a:spcPct val="150000"/>
              </a:lnSpc>
            </a:pPr>
            <a:r>
              <a:rPr lang="fa-IR" sz="2500" b="1" dirty="0">
                <a:cs typeface="B Nazanin" panose="00000400000000000000" pitchFamily="2" charset="-78"/>
              </a:rPr>
              <a:t>بنای مدرسه در دوران سلطنت شاهرخ تیموری احداث گردیده </a:t>
            </a:r>
            <a:r>
              <a:rPr lang="fa-IR" sz="2500" b="1" dirty="0" smtClean="0">
                <a:cs typeface="B Nazanin" panose="00000400000000000000" pitchFamily="2" charset="-78"/>
              </a:rPr>
              <a:t>است.</a:t>
            </a:r>
            <a:endParaRPr lang="en-US" sz="2500" b="1" dirty="0">
              <a:cs typeface="B Nazanin" panose="00000400000000000000" pitchFamily="2" charset="-78"/>
            </a:endParaRPr>
          </a:p>
          <a:p>
            <a:pPr lvl="0" algn="just" rtl="1">
              <a:lnSpc>
                <a:spcPct val="150000"/>
              </a:lnSpc>
            </a:pPr>
            <a:r>
              <a:rPr lang="fa-IR" sz="2500" b="1" dirty="0">
                <a:cs typeface="B Nazanin" panose="00000400000000000000" pitchFamily="2" charset="-78"/>
              </a:rPr>
              <a:t>این مدرسه برای طلاب علوم فقهی حنفی ساخته شده بود وبا آغاز سلطنت شاه اسماعیل صفوی فعالیت آن متوقف گردید.(بنا به نقل اهالی خواف، شاه اسماعیل در سال 916 طی سفر به خراسان، به خواف امد و بالغ بر 70 نفر از طلاب و مدرسین این مدرسه را از دم تیغ گزراند</a:t>
            </a:r>
            <a:r>
              <a:rPr lang="fa-IR" sz="2500" b="1" dirty="0" smtClean="0">
                <a:cs typeface="B Nazanin" panose="00000400000000000000" pitchFamily="2" charset="-78"/>
              </a:rPr>
              <a:t>).</a:t>
            </a:r>
            <a:endParaRPr lang="en-US" sz="2500" b="1" dirty="0">
              <a:cs typeface="B Nazanin" panose="00000400000000000000" pitchFamily="2" charset="-78"/>
            </a:endParaRPr>
          </a:p>
          <a:p>
            <a:pPr lvl="0" algn="just" rtl="1">
              <a:lnSpc>
                <a:spcPct val="150000"/>
              </a:lnSpc>
            </a:pPr>
            <a:r>
              <a:rPr lang="fa-IR" sz="2500" b="1" dirty="0">
                <a:cs typeface="B Nazanin" panose="00000400000000000000" pitchFamily="2" charset="-78"/>
              </a:rPr>
              <a:t>در جنگ جهانی دوم تعدادی سرباز روسی در این بنا اقامت داشته اند که به مقدار زیادی از تزئینات آن با شلیک گلوله آسیب رسانده </a:t>
            </a:r>
            <a:r>
              <a:rPr lang="fa-IR" sz="2500" b="1" dirty="0" smtClean="0">
                <a:cs typeface="B Nazanin" panose="00000400000000000000" pitchFamily="2" charset="-78"/>
              </a:rPr>
              <a:t>اند.</a:t>
            </a:r>
            <a:endParaRPr lang="en-US" sz="2500" b="1" dirty="0">
              <a:cs typeface="B Nazanin" panose="00000400000000000000" pitchFamily="2" charset="-78"/>
            </a:endParaRPr>
          </a:p>
          <a:p>
            <a:pPr lvl="0" algn="just" rtl="1">
              <a:lnSpc>
                <a:spcPct val="150000"/>
              </a:lnSpc>
            </a:pPr>
            <a:r>
              <a:rPr lang="fa-IR" sz="2500" b="1" dirty="0">
                <a:cs typeface="B Nazanin" panose="00000400000000000000" pitchFamily="2" charset="-78"/>
              </a:rPr>
              <a:t>ازاره ایوان ها و حجرات طبقه همکف از سنگ های مرمر ساخته شده بود که بیشتر آن ها از مدرسه خارج و در بناهای دیگری به کار گرفته شده است</a:t>
            </a:r>
            <a:r>
              <a:rPr lang="fa-IR" sz="2700" b="1" dirty="0" smtClean="0">
                <a:cs typeface="B Nazanin" panose="00000400000000000000" pitchFamily="2" charset="-78"/>
              </a:rPr>
              <a:t>.</a:t>
            </a:r>
            <a:endParaRPr lang="en-US" sz="2700" b="1" dirty="0">
              <a:cs typeface="B Nazanin" panose="00000400000000000000" pitchFamily="2" charset="-78"/>
            </a:endParaRPr>
          </a:p>
        </p:txBody>
      </p:sp>
      <p:sp>
        <p:nvSpPr>
          <p:cNvPr id="3" name="Slide Number Placeholder 2"/>
          <p:cNvSpPr>
            <a:spLocks noGrp="1"/>
          </p:cNvSpPr>
          <p:nvPr>
            <p:ph type="sldNum" sz="quarter" idx="12"/>
          </p:nvPr>
        </p:nvSpPr>
        <p:spPr/>
        <p:txBody>
          <a:bodyPr/>
          <a:lstStyle/>
          <a:p>
            <a:fld id="{B6F15528-21DE-4FAA-801E-634DDDAF4B2B}" type="slidenum">
              <a:rPr lang="en-US" smtClean="0"/>
              <a:pPr/>
              <a:t>5</a:t>
            </a:fld>
            <a:endParaRPr lang="en-US"/>
          </a:p>
        </p:txBody>
      </p:sp>
    </p:spTree>
    <p:extLst>
      <p:ext uri="{BB962C8B-B14F-4D97-AF65-F5344CB8AC3E}">
        <p14:creationId xmlns:p14="http://schemas.microsoft.com/office/powerpoint/2010/main" val="35369932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71625" y="1066800"/>
            <a:ext cx="6705600" cy="7546297"/>
          </a:xfrm>
          <a:prstGeom prst="rect">
            <a:avLst/>
          </a:prstGeom>
        </p:spPr>
        <p:txBody>
          <a:bodyPr wrap="square">
            <a:spAutoFit/>
          </a:bodyPr>
          <a:lstStyle/>
          <a:p>
            <a:pPr lvl="0" algn="just" rtl="1">
              <a:lnSpc>
                <a:spcPct val="150000"/>
              </a:lnSpc>
            </a:pPr>
            <a:r>
              <a:rPr lang="fa-IR" sz="2500" b="1" dirty="0">
                <a:cs typeface="B Nazanin" panose="00000400000000000000" pitchFamily="2" charset="-78"/>
              </a:rPr>
              <a:t>دوبرج واقع در ضلع شمال شرقی و نماهای خارجی مدرسه دارای تزئینات سنگ مرمر و کاشی بوده که امروز از بین رفته </a:t>
            </a:r>
            <a:r>
              <a:rPr lang="fa-IR" sz="2500" b="1" dirty="0" smtClean="0">
                <a:cs typeface="B Nazanin" panose="00000400000000000000" pitchFamily="2" charset="-78"/>
              </a:rPr>
              <a:t>است.</a:t>
            </a:r>
            <a:endParaRPr lang="en-US" sz="2500" b="1" dirty="0">
              <a:cs typeface="B Nazanin" panose="00000400000000000000" pitchFamily="2" charset="-78"/>
            </a:endParaRPr>
          </a:p>
          <a:p>
            <a:pPr lvl="0" algn="just" rtl="1">
              <a:lnSpc>
                <a:spcPct val="150000"/>
              </a:lnSpc>
            </a:pPr>
            <a:r>
              <a:rPr lang="fa-IR" sz="2500" b="1" dirty="0">
                <a:cs typeface="B Nazanin" panose="00000400000000000000" pitchFamily="2" charset="-78"/>
              </a:rPr>
              <a:t>دفتر فنی حفاظت آثار باسانی از سال 1349 ه.ش به تعمیر این بنا پرداخته که عملیات مرمتی هنوز ادامه دارد. ابتدا قسمت های در حال ریزش و شکستگی های بنا مرمت شد و سقف های فروریخته بازسازی گشت.</a:t>
            </a:r>
            <a:endParaRPr lang="en-US" sz="2500" b="1" dirty="0">
              <a:cs typeface="B Nazanin" panose="00000400000000000000" pitchFamily="2" charset="-78"/>
            </a:endParaRPr>
          </a:p>
          <a:p>
            <a:pPr algn="just" rtl="1">
              <a:lnSpc>
                <a:spcPct val="150000"/>
              </a:lnSpc>
            </a:pPr>
            <a:r>
              <a:rPr lang="fa-IR" sz="2500" b="1" dirty="0">
                <a:cs typeface="B Nazanin" panose="00000400000000000000" pitchFamily="2" charset="-78"/>
              </a:rPr>
              <a:t>همچنین قسمت های از سنگ های ازاره بنا در گورستان و بنا های منطقه بدست آمده و با استفاده از آن ها </a:t>
            </a:r>
            <a:r>
              <a:rPr lang="fa-IR" sz="2500" b="1" dirty="0" smtClean="0">
                <a:cs typeface="B Nazanin" panose="00000400000000000000" pitchFamily="2" charset="-78"/>
              </a:rPr>
              <a:t>ازاره </a:t>
            </a:r>
            <a:r>
              <a:rPr lang="fa-IR" sz="2500" b="1" dirty="0">
                <a:cs typeface="B Nazanin" panose="00000400000000000000" pitchFamily="2" charset="-78"/>
              </a:rPr>
              <a:t>مدرسه باز پیرایی گردید.</a:t>
            </a:r>
            <a:endParaRPr lang="en-US" sz="2500" b="1" dirty="0">
              <a:cs typeface="B Nazanin" panose="00000400000000000000" pitchFamily="2" charset="-78"/>
            </a:endParaRPr>
          </a:p>
          <a:p>
            <a:pPr lvl="0" algn="just" rtl="1">
              <a:lnSpc>
                <a:spcPct val="150000"/>
              </a:lnSpc>
            </a:pPr>
            <a:r>
              <a:rPr lang="fa-IR" sz="2500" b="1" dirty="0">
                <a:cs typeface="B Nazanin" panose="00000400000000000000" pitchFamily="2" charset="-78"/>
              </a:rPr>
              <a:t>تعمیر مقرنس های گچی: تثبیت و تعمیر </a:t>
            </a:r>
            <a:r>
              <a:rPr lang="fa-IR" sz="2500" b="1" dirty="0" smtClean="0">
                <a:cs typeface="B Nazanin" panose="00000400000000000000" pitchFamily="2" charset="-78"/>
              </a:rPr>
              <a:t>انواع </a:t>
            </a:r>
            <a:r>
              <a:rPr lang="fa-IR" sz="2500" b="1" dirty="0">
                <a:cs typeface="B Nazanin" panose="00000400000000000000" pitchFamily="2" charset="-78"/>
              </a:rPr>
              <a:t>کاشی های معرق هفت رنگ، معقلی و تثبیت نقاشی های درون فضاها از دیگر اقدامات این دوره </a:t>
            </a:r>
            <a:r>
              <a:rPr lang="fa-IR" sz="2500" b="1" dirty="0" smtClean="0">
                <a:cs typeface="B Nazanin" panose="00000400000000000000" pitchFamily="2" charset="-78"/>
              </a:rPr>
              <a:t>است.</a:t>
            </a:r>
            <a:endParaRPr lang="en-US" sz="2500" b="1" dirty="0">
              <a:cs typeface="B Nazanin" panose="00000400000000000000" pitchFamily="2" charset="-78"/>
            </a:endParaRPr>
          </a:p>
        </p:txBody>
      </p:sp>
      <p:pic>
        <p:nvPicPr>
          <p:cNvPr id="3074" name="Picture 2" descr="C:\Users\ali\Desktop\غیاثی1ه\4182473366203657291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71625" y="9043193"/>
            <a:ext cx="6705600" cy="3021807"/>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B6F15528-21DE-4FAA-801E-634DDDAF4B2B}" type="slidenum">
              <a:rPr lang="en-US" smtClean="0"/>
              <a:pPr/>
              <a:t>6</a:t>
            </a:fld>
            <a:endParaRPr lang="en-US"/>
          </a:p>
        </p:txBody>
      </p:sp>
      <p:sp>
        <p:nvSpPr>
          <p:cNvPr id="5" name="TextBox 4"/>
          <p:cNvSpPr txBox="1"/>
          <p:nvPr/>
        </p:nvSpPr>
        <p:spPr>
          <a:xfrm>
            <a:off x="1190625" y="9110218"/>
            <a:ext cx="381000" cy="477054"/>
          </a:xfrm>
          <a:prstGeom prst="rect">
            <a:avLst/>
          </a:prstGeom>
          <a:noFill/>
        </p:spPr>
        <p:txBody>
          <a:bodyPr wrap="square" rtlCol="1">
            <a:spAutoFit/>
          </a:bodyPr>
          <a:lstStyle/>
          <a:p>
            <a:r>
              <a:rPr lang="en-US" dirty="0" smtClean="0"/>
              <a:t>4</a:t>
            </a:r>
            <a:endParaRPr lang="fa-IR" dirty="0"/>
          </a:p>
        </p:txBody>
      </p:sp>
    </p:spTree>
    <p:extLst>
      <p:ext uri="{BB962C8B-B14F-4D97-AF65-F5344CB8AC3E}">
        <p14:creationId xmlns:p14="http://schemas.microsoft.com/office/powerpoint/2010/main" val="35369932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00200" y="1484791"/>
            <a:ext cx="6705600" cy="5237972"/>
          </a:xfrm>
          <a:prstGeom prst="rect">
            <a:avLst/>
          </a:prstGeom>
        </p:spPr>
        <p:txBody>
          <a:bodyPr wrap="square">
            <a:spAutoFit/>
          </a:bodyPr>
          <a:lstStyle/>
          <a:p>
            <a:pPr lvl="0" algn="just" rtl="1">
              <a:lnSpc>
                <a:spcPct val="150000"/>
              </a:lnSpc>
            </a:pPr>
            <a:r>
              <a:rPr lang="fa-IR" sz="2500" b="1" dirty="0">
                <a:cs typeface="B Nazanin" panose="00000400000000000000" pitchFamily="2" charset="-78"/>
              </a:rPr>
              <a:t>در جریان این تعمیرات آثار تزئینات مختلفی از جمله کاشی کاری، مقرنس، گچبری و ویترای با شیشه های رنگی در بنا بدست آمد که نماهای داخلی و خارجی، علی رغم گرایش معماری اسلامی به درون گرایی، مورد توجه کارشناسان </a:t>
            </a:r>
            <a:r>
              <a:rPr lang="fa-IR" sz="2500" b="1" dirty="0" smtClean="0">
                <a:cs typeface="B Nazanin" panose="00000400000000000000" pitchFamily="2" charset="-78"/>
              </a:rPr>
              <a:t>قرارگرفت.</a:t>
            </a:r>
            <a:endParaRPr lang="en-US" sz="2500" b="1" dirty="0">
              <a:cs typeface="B Nazanin" panose="00000400000000000000" pitchFamily="2" charset="-78"/>
            </a:endParaRPr>
          </a:p>
          <a:p>
            <a:pPr lvl="0" algn="just" rtl="1">
              <a:lnSpc>
                <a:spcPct val="150000"/>
              </a:lnSpc>
            </a:pPr>
            <a:r>
              <a:rPr lang="fa-IR" sz="2500" b="1" dirty="0">
                <a:cs typeface="B Nazanin" panose="00000400000000000000" pitchFamily="2" charset="-78"/>
              </a:rPr>
              <a:t>همچنین کاشی کاری بسیار نفیس دوره تیموری در تزئین نماهای صحن از امتیازات این بنا محسوب می شود و آثار به جامانده از آن هنوز از درخشندگی و زیبایی بسیار برخوردار است.</a:t>
            </a:r>
            <a:endParaRPr lang="en-US" sz="2500" b="1" dirty="0">
              <a:cs typeface="B Nazanin" panose="00000400000000000000" pitchFamily="2" charset="-78"/>
            </a:endParaRPr>
          </a:p>
        </p:txBody>
      </p:sp>
      <p:pic>
        <p:nvPicPr>
          <p:cNvPr id="5" name="Picture 2" descr="C:\Users\ali\Desktop\غیاثی1ه\ghiasie-khargerd-khaaf-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74794" y="7467600"/>
            <a:ext cx="5356411" cy="4024708"/>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B6F15528-21DE-4FAA-801E-634DDDAF4B2B}" type="slidenum">
              <a:rPr lang="en-US" smtClean="0"/>
              <a:pPr/>
              <a:t>7</a:t>
            </a:fld>
            <a:endParaRPr lang="en-US"/>
          </a:p>
        </p:txBody>
      </p:sp>
      <p:sp>
        <p:nvSpPr>
          <p:cNvPr id="7" name="TextBox 6"/>
          <p:cNvSpPr txBox="1"/>
          <p:nvPr/>
        </p:nvSpPr>
        <p:spPr>
          <a:xfrm>
            <a:off x="2057400" y="7621711"/>
            <a:ext cx="381000" cy="477054"/>
          </a:xfrm>
          <a:prstGeom prst="rect">
            <a:avLst/>
          </a:prstGeom>
          <a:noFill/>
        </p:spPr>
        <p:txBody>
          <a:bodyPr wrap="square" rtlCol="1">
            <a:spAutoFit/>
          </a:bodyPr>
          <a:lstStyle/>
          <a:p>
            <a:r>
              <a:rPr lang="en-US" dirty="0" smtClean="0"/>
              <a:t>5</a:t>
            </a:r>
            <a:endParaRPr lang="fa-IR" dirty="0"/>
          </a:p>
        </p:txBody>
      </p:sp>
    </p:spTree>
    <p:extLst>
      <p:ext uri="{BB962C8B-B14F-4D97-AF65-F5344CB8AC3E}">
        <p14:creationId xmlns:p14="http://schemas.microsoft.com/office/powerpoint/2010/main" val="35369932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00200" y="1066800"/>
            <a:ext cx="6324600" cy="4062651"/>
          </a:xfrm>
          <a:prstGeom prst="rect">
            <a:avLst/>
          </a:prstGeom>
        </p:spPr>
        <p:txBody>
          <a:bodyPr wrap="square">
            <a:spAutoFit/>
          </a:bodyPr>
          <a:lstStyle/>
          <a:p>
            <a:pPr algn="just" rtl="1">
              <a:lnSpc>
                <a:spcPct val="150000"/>
              </a:lnSpc>
            </a:pPr>
            <a:r>
              <a:rPr lang="fa-IR" sz="3600" b="1" dirty="0">
                <a:cs typeface="B Nazanin" panose="00000400000000000000" pitchFamily="2" charset="-78"/>
              </a:rPr>
              <a:t>کتیبه های تاریخی بنا</a:t>
            </a:r>
            <a:r>
              <a:rPr lang="fa-IR" sz="3600" b="1" dirty="0" smtClean="0">
                <a:cs typeface="B Nazanin" panose="00000400000000000000" pitchFamily="2" charset="-78"/>
              </a:rPr>
              <a:t>:</a:t>
            </a:r>
          </a:p>
          <a:p>
            <a:pPr algn="just" rtl="1">
              <a:lnSpc>
                <a:spcPct val="150000"/>
              </a:lnSpc>
            </a:pPr>
            <a:endParaRPr lang="en-US" sz="3600" b="1" dirty="0">
              <a:cs typeface="B Nazanin" panose="00000400000000000000" pitchFamily="2" charset="-78"/>
            </a:endParaRPr>
          </a:p>
          <a:p>
            <a:pPr lvl="0" algn="just" rtl="1">
              <a:lnSpc>
                <a:spcPct val="150000"/>
              </a:lnSpc>
            </a:pPr>
            <a:r>
              <a:rPr lang="fa-IR" sz="2500" b="1" dirty="0">
                <a:cs typeface="B Nazanin" panose="00000400000000000000" pitchFamily="2" charset="-78"/>
              </a:rPr>
              <a:t>کتیبه ای در ایوان جنوب شرقی بنا مورخ 846 (9) و کتیبه سر در دارای تاریخ 848 (10) است.</a:t>
            </a:r>
            <a:endParaRPr lang="en-US" sz="2500" b="1" dirty="0">
              <a:cs typeface="B Nazanin" panose="00000400000000000000" pitchFamily="2" charset="-78"/>
            </a:endParaRPr>
          </a:p>
          <a:p>
            <a:pPr lvl="0" algn="just" rtl="1">
              <a:lnSpc>
                <a:spcPct val="150000"/>
              </a:lnSpc>
            </a:pPr>
            <a:r>
              <a:rPr lang="fa-IR" sz="2500" b="1" dirty="0">
                <a:cs typeface="B Nazanin" panose="00000400000000000000" pitchFamily="2" charset="-78"/>
              </a:rPr>
              <a:t>کتیبه دیگری در ایوان جنوب غربی تاریخ 849 را نشان می دهد(11).</a:t>
            </a:r>
            <a:endParaRPr lang="en-US" sz="2500" b="1" dirty="0">
              <a:cs typeface="B Nazanin" panose="00000400000000000000" pitchFamily="2" charset="-78"/>
            </a:endParaRPr>
          </a:p>
        </p:txBody>
      </p:sp>
      <p:pic>
        <p:nvPicPr>
          <p:cNvPr id="6" name="Picture 2" descr="C:\Users\ali\Desktop\غیاثی1ه\مدرسه-غیاثیه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5600" y="7011777"/>
            <a:ext cx="3733800" cy="4800600"/>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8</a:t>
            </a:fld>
            <a:endParaRPr lang="en-US"/>
          </a:p>
        </p:txBody>
      </p:sp>
      <p:sp>
        <p:nvSpPr>
          <p:cNvPr id="8" name="TextBox 7"/>
          <p:cNvSpPr txBox="1"/>
          <p:nvPr/>
        </p:nvSpPr>
        <p:spPr>
          <a:xfrm>
            <a:off x="3429000" y="7011777"/>
            <a:ext cx="381000" cy="477054"/>
          </a:xfrm>
          <a:prstGeom prst="rect">
            <a:avLst/>
          </a:prstGeom>
          <a:noFill/>
        </p:spPr>
        <p:txBody>
          <a:bodyPr wrap="square" rtlCol="1">
            <a:spAutoFit/>
          </a:bodyPr>
          <a:lstStyle/>
          <a:p>
            <a:r>
              <a:rPr lang="en-US" dirty="0" smtClean="0"/>
              <a:t>6</a:t>
            </a:r>
            <a:endParaRPr lang="fa-IR" dirty="0"/>
          </a:p>
        </p:txBody>
      </p:sp>
    </p:spTree>
    <p:extLst>
      <p:ext uri="{BB962C8B-B14F-4D97-AF65-F5344CB8AC3E}">
        <p14:creationId xmlns:p14="http://schemas.microsoft.com/office/powerpoint/2010/main" val="35369932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3999" y="914400"/>
            <a:ext cx="6629400" cy="6370975"/>
          </a:xfrm>
          <a:prstGeom prst="rect">
            <a:avLst/>
          </a:prstGeom>
        </p:spPr>
        <p:txBody>
          <a:bodyPr wrap="square">
            <a:spAutoFit/>
          </a:bodyPr>
          <a:lstStyle/>
          <a:p>
            <a:pPr algn="just" rtl="1">
              <a:lnSpc>
                <a:spcPct val="150000"/>
              </a:lnSpc>
            </a:pPr>
            <a:r>
              <a:rPr lang="fa-IR" sz="3600" b="1" dirty="0">
                <a:cs typeface="B Nazanin" panose="00000400000000000000" pitchFamily="2" charset="-78"/>
              </a:rPr>
              <a:t>اطلاعات منابع مدون</a:t>
            </a:r>
            <a:r>
              <a:rPr lang="fa-IR" sz="3600" b="1" dirty="0" smtClean="0">
                <a:cs typeface="B Nazanin" panose="00000400000000000000" pitchFamily="2" charset="-78"/>
              </a:rPr>
              <a:t>:</a:t>
            </a:r>
          </a:p>
          <a:p>
            <a:pPr algn="just" rtl="1">
              <a:lnSpc>
                <a:spcPct val="150000"/>
              </a:lnSpc>
            </a:pPr>
            <a:endParaRPr lang="en-US" sz="3600" b="1" dirty="0">
              <a:cs typeface="B Nazanin" panose="00000400000000000000" pitchFamily="2" charset="-78"/>
            </a:endParaRPr>
          </a:p>
          <a:p>
            <a:pPr lvl="0" algn="just" rtl="1">
              <a:lnSpc>
                <a:spcPct val="150000"/>
              </a:lnSpc>
            </a:pPr>
            <a:r>
              <a:rPr lang="fa-IR" sz="2500" b="1" dirty="0">
                <a:cs typeface="B Nazanin" panose="00000400000000000000" pitchFamily="2" charset="-78"/>
              </a:rPr>
              <a:t>به نظر مولفان بناهای تاریخی خراسان مدرسه غیاثیه را شاید بتوان نمونه کامل معماری دوره تیموری به شمار </a:t>
            </a:r>
            <a:r>
              <a:rPr lang="fa-IR" sz="2500" b="1" dirty="0" smtClean="0">
                <a:cs typeface="B Nazanin" panose="00000400000000000000" pitchFamily="2" charset="-78"/>
              </a:rPr>
              <a:t>آورد.</a:t>
            </a:r>
            <a:endParaRPr lang="en-US" sz="2500" b="1" dirty="0">
              <a:cs typeface="B Nazanin" panose="00000400000000000000" pitchFamily="2" charset="-78"/>
            </a:endParaRPr>
          </a:p>
          <a:p>
            <a:pPr lvl="0" algn="just" rtl="1">
              <a:lnSpc>
                <a:spcPct val="150000"/>
              </a:lnSpc>
            </a:pPr>
            <a:r>
              <a:rPr lang="fa-IR" sz="2500" b="1" dirty="0">
                <a:cs typeface="B Nazanin" panose="00000400000000000000" pitchFamily="2" charset="-78"/>
              </a:rPr>
              <a:t>پرفسور پوپ در کتاب "معماری ایران" در مورد این مدرسه می </a:t>
            </a:r>
            <a:r>
              <a:rPr lang="fa-IR" sz="2500" b="1" dirty="0" smtClean="0">
                <a:cs typeface="B Nazanin" panose="00000400000000000000" pitchFamily="2" charset="-78"/>
              </a:rPr>
              <a:t>نویسد</a:t>
            </a:r>
            <a:r>
              <a:rPr lang="fa-IR" sz="2500" b="1" dirty="0">
                <a:cs typeface="B Nazanin" panose="00000400000000000000" pitchFamily="2" charset="-78"/>
              </a:rPr>
              <a:t>: (( ... تمام نماها از یک حالت افقی آرامبخش برخوردار می باشد که در معماری نیموری آهنگی تازه است...)).</a:t>
            </a:r>
            <a:endParaRPr lang="en-US" sz="2500" b="1" dirty="0">
              <a:cs typeface="B Nazanin" panose="00000400000000000000" pitchFamily="2" charset="-78"/>
            </a:endParaRPr>
          </a:p>
          <a:p>
            <a:pPr algn="just" rtl="1">
              <a:lnSpc>
                <a:spcPct val="150000"/>
              </a:lnSpc>
            </a:pPr>
            <a:r>
              <a:rPr lang="fa-IR" sz="2500" b="1" dirty="0">
                <a:cs typeface="B Nazanin" panose="00000400000000000000" pitchFamily="2" charset="-78"/>
              </a:rPr>
              <a:t>وی می افزاید که کاشکی کاری معرق حیاط دارای طراحی نیرومندی است و از لحاظ رنگ بسیار غنی می </a:t>
            </a:r>
            <a:r>
              <a:rPr lang="fa-IR" sz="2500" b="1" dirty="0" smtClean="0">
                <a:cs typeface="B Nazanin" panose="00000400000000000000" pitchFamily="2" charset="-78"/>
              </a:rPr>
              <a:t>باشد.</a:t>
            </a:r>
            <a:endParaRPr lang="fa-IR" sz="2500" b="1" dirty="0">
              <a:cs typeface="B Nazanin" panose="00000400000000000000" pitchFamily="2" charset="-78"/>
            </a:endParaRPr>
          </a:p>
        </p:txBody>
      </p:sp>
      <p:pic>
        <p:nvPicPr>
          <p:cNvPr id="6146" name="Picture 2" descr="C:\Users\ali\Desktop\غیاثی1ه\9947474307941044816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19287" y="8042285"/>
            <a:ext cx="5838825" cy="4379119"/>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B6F15528-21DE-4FAA-801E-634DDDAF4B2B}" type="slidenum">
              <a:rPr lang="en-US" smtClean="0"/>
              <a:pPr/>
              <a:t>9</a:t>
            </a:fld>
            <a:endParaRPr lang="en-US"/>
          </a:p>
        </p:txBody>
      </p:sp>
      <p:sp>
        <p:nvSpPr>
          <p:cNvPr id="5" name="TextBox 4"/>
          <p:cNvSpPr txBox="1"/>
          <p:nvPr/>
        </p:nvSpPr>
        <p:spPr>
          <a:xfrm>
            <a:off x="838200" y="7565231"/>
            <a:ext cx="381000" cy="477054"/>
          </a:xfrm>
          <a:prstGeom prst="rect">
            <a:avLst/>
          </a:prstGeom>
          <a:noFill/>
        </p:spPr>
        <p:txBody>
          <a:bodyPr wrap="square" rtlCol="1">
            <a:spAutoFit/>
          </a:bodyPr>
          <a:lstStyle/>
          <a:p>
            <a:r>
              <a:rPr lang="en-US" dirty="0" smtClean="0"/>
              <a:t>7</a:t>
            </a:r>
            <a:endParaRPr lang="fa-IR" dirty="0"/>
          </a:p>
        </p:txBody>
      </p:sp>
    </p:spTree>
    <p:extLst>
      <p:ext uri="{BB962C8B-B14F-4D97-AF65-F5344CB8AC3E}">
        <p14:creationId xmlns:p14="http://schemas.microsoft.com/office/powerpoint/2010/main" val="3536993266"/>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TM02892315[[fn=Wisp]]</Template>
  <TotalTime>290</TotalTime>
  <Words>2185</Words>
  <Application>Microsoft Office PowerPoint</Application>
  <PresentationFormat>A3 Paper (297x420 mm)</PresentationFormat>
  <Paragraphs>155</Paragraphs>
  <Slides>22</Slides>
  <Notes>22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Arial</vt:lpstr>
      <vt:lpstr>B Nazanin</vt:lpstr>
      <vt:lpstr>B Zar</vt:lpstr>
      <vt:lpstr>Calibri</vt:lpstr>
      <vt:lpstr>Century Gothic</vt:lpstr>
      <vt:lpstr>Tahoma</vt:lpstr>
      <vt:lpstr>Wingdings 3</vt:lpstr>
      <vt:lpstr>Wisp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ali</dc:creator>
  <cp:lastModifiedBy>Windows User</cp:lastModifiedBy>
  <cp:revision>28</cp:revision>
  <dcterms:created xsi:type="dcterms:W3CDTF">2006-08-16T00:00:00Z</dcterms:created>
  <dcterms:modified xsi:type="dcterms:W3CDTF">2020-05-17T21:36:37Z</dcterms:modified>
</cp:coreProperties>
</file>