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9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5225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43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6296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344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11508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46690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0224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2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B99C3C-B825-4A21-9261-0211299036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8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71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60FAA54-80C2-469B-BBE9-A139CC2A8345}" type="datetimeFigureOut">
              <a:rPr lang="en-US" smtClean="0"/>
              <a:pPr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16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rtl="0"/>
            <a:fld id="{C60FAA54-80C2-469B-BBE9-A139CC2A8345}" type="datetimeFigureOut">
              <a:rPr lang="en-US" smtClean="0"/>
              <a:pPr rtl="0"/>
              <a:t>6/16/2020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rtl="0"/>
            <a:fld id="{7BB99C3C-B825-4A21-9261-021129903636}" type="slidenum">
              <a:rPr lang="en-US" smtClean="0">
                <a:solidFill>
                  <a:srgbClr val="8CADAE">
                    <a:shade val="75000"/>
                  </a:srgbClr>
                </a:solidFill>
              </a:rPr>
              <a:pPr rtl="0"/>
              <a:t>‹#›</a:t>
            </a:fld>
            <a:endParaRPr lang="en-US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429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exinteriors.com/" TargetMode="External"/><Relationship Id="rId2" Type="http://schemas.openxmlformats.org/officeDocument/2006/relationships/hyperlink" Target="http://www.archiexpo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ewinteriors.co.uk/" TargetMode="External"/><Relationship Id="rId4" Type="http://schemas.openxmlformats.org/officeDocument/2006/relationships/hyperlink" Target="http://www.classiccoffers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fa-IR" sz="6600" dirty="0" smtClean="0">
              <a:solidFill>
                <a:schemeClr val="accent1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>
              <a:buNone/>
            </a:pPr>
            <a:r>
              <a:rPr lang="fa-IR" sz="6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معرفی و بررسی انواع سقف </a:t>
            </a:r>
            <a:r>
              <a:rPr lang="fa-IR" sz="6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کاذب</a:t>
            </a:r>
          </a:p>
          <a:p>
            <a:pPr algn="ctr">
              <a:buNone/>
            </a:pPr>
            <a:endParaRPr lang="en-US" sz="6600" dirty="0">
              <a:solidFill>
                <a:schemeClr val="accent1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790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پنل گچی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این صفحات دارای هسته گچی بوده و سطح و لبه های طولی آن ها با کاغذ مخصوص پوشانده شده است.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ابعاد: </a:t>
            </a:r>
          </a:p>
          <a:p>
            <a:pPr algn="r" rtl="1">
              <a:buNone/>
            </a:pPr>
            <a:r>
              <a:rPr lang="fa-IR" sz="2000" dirty="0" smtClean="0">
                <a:cs typeface="B Homa" panose="00000400000000000000" pitchFamily="2" charset="-78"/>
              </a:rPr>
              <a:t>120 در 240</a:t>
            </a:r>
          </a:p>
          <a:p>
            <a:pPr algn="r" rtl="1">
              <a:buNone/>
            </a:pPr>
            <a:r>
              <a:rPr lang="fa-IR" sz="2000" dirty="0" smtClean="0">
                <a:cs typeface="B Homa" panose="00000400000000000000" pitchFamily="2" charset="-78"/>
              </a:rPr>
              <a:t>120 در 300</a:t>
            </a:r>
          </a:p>
          <a:p>
            <a:pPr algn="r" rtl="1">
              <a:buNone/>
            </a:pPr>
            <a:r>
              <a:rPr lang="fa-IR" sz="2000" dirty="0" smtClean="0">
                <a:cs typeface="B Homa" panose="00000400000000000000" pitchFamily="2" charset="-78"/>
              </a:rPr>
              <a:t>با ضخامت های 12/5، 15 و 18 میلیمتر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انواع مختلف پنل گچی: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1800" dirty="0" smtClean="0">
                <a:cs typeface="B Homa" panose="00000400000000000000" pitchFamily="2" charset="-78"/>
              </a:rPr>
              <a:t>معمولی (سفید)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1800" dirty="0" smtClean="0">
                <a:cs typeface="B Homa" panose="00000400000000000000" pitchFamily="2" charset="-78"/>
              </a:rPr>
              <a:t>مقاوم در برابر رطوبت (سبز)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1800" dirty="0" smtClean="0">
                <a:cs typeface="B Homa" panose="00000400000000000000" pitchFamily="2" charset="-78"/>
              </a:rPr>
              <a:t>مقاوم در برابر حریق (صورتی)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1800" dirty="0" smtClean="0">
                <a:cs typeface="B Homa" panose="00000400000000000000" pitchFamily="2" charset="-78"/>
              </a:rPr>
              <a:t>مقاوم در برابر حریق و رطوبت</a:t>
            </a:r>
            <a:endParaRPr lang="en-US" sz="1800" dirty="0">
              <a:cs typeface="B Homa" panose="00000400000000000000" pitchFamily="2" charset="-78"/>
            </a:endParaRPr>
          </a:p>
        </p:txBody>
      </p:sp>
      <p:pic>
        <p:nvPicPr>
          <p:cNvPr id="5" name="Picture 4" descr="DSC0104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0"/>
            <a:ext cx="2943471" cy="3571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658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پنل گچی</a:t>
            </a:r>
            <a:endParaRPr lang="en-US" dirty="0"/>
          </a:p>
        </p:txBody>
      </p:sp>
      <p:pic>
        <p:nvPicPr>
          <p:cNvPr id="4" name="Content Placeholder 3" descr="IMG_0022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895600"/>
            <a:ext cx="4953000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IMG_004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0" y="1447801"/>
            <a:ext cx="4191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53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پنل گچی</a:t>
            </a:r>
            <a:endParaRPr lang="en-US" dirty="0"/>
          </a:p>
        </p:txBody>
      </p:sp>
      <p:pic>
        <p:nvPicPr>
          <p:cNvPr id="1026" name="Picture 2" descr="C:\Documents and Settings\Stephanie\Desktop\fa6bdb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505200"/>
            <a:ext cx="2667000" cy="2667000"/>
          </a:xfrm>
          <a:prstGeom prst="rect">
            <a:avLst/>
          </a:prstGeom>
          <a:noFill/>
        </p:spPr>
      </p:pic>
      <p:pic>
        <p:nvPicPr>
          <p:cNvPr id="1027" name="Picture 3" descr="C:\Documents and Settings\Stephanie\Desktop\9fc7108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00200"/>
            <a:ext cx="2667000" cy="2667000"/>
          </a:xfrm>
          <a:prstGeom prst="rect">
            <a:avLst/>
          </a:prstGeom>
          <a:noFill/>
        </p:spPr>
      </p:pic>
      <p:pic>
        <p:nvPicPr>
          <p:cNvPr id="1028" name="Picture 4" descr="C:\Documents and Settings\Stephanie\Desktop\5a0437e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819400"/>
            <a:ext cx="2590800" cy="2590800"/>
          </a:xfrm>
          <a:prstGeom prst="rect">
            <a:avLst/>
          </a:prstGeom>
          <a:noFill/>
        </p:spPr>
      </p:pic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b="1" i="1" dirty="0" smtClean="0">
                <a:cs typeface="B Homa" panose="00000400000000000000" pitchFamily="2" charset="-78"/>
              </a:rPr>
              <a:t>مراحل اجرا:</a:t>
            </a:r>
          </a:p>
        </p:txBody>
      </p:sp>
    </p:spTree>
    <p:extLst>
      <p:ext uri="{BB962C8B-B14F-4D97-AF65-F5344CB8AC3E}">
        <p14:creationId xmlns:p14="http://schemas.microsoft.com/office/powerpoint/2010/main" val="471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آکواپنل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صفحات سیمانی مسلح شده با الیاف شیشه ای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مناسب برای فضاهای بسیار مرطوب نظیر سونا، استخر و...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6147" name="Picture 3" descr="D:\My Projects\Tarahi Fani\HP010070aq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1"/>
            <a:ext cx="2687819" cy="1981200"/>
          </a:xfrm>
          <a:prstGeom prst="rect">
            <a:avLst/>
          </a:prstGeom>
          <a:noFill/>
        </p:spPr>
      </p:pic>
      <p:pic>
        <p:nvPicPr>
          <p:cNvPr id="6148" name="Picture 4" descr="D:\My Projects\Tarahi Fani\lastre_cemento.jpg"/>
          <p:cNvPicPr>
            <a:picLocks noChangeAspect="1" noChangeArrowheads="1"/>
          </p:cNvPicPr>
          <p:nvPr/>
        </p:nvPicPr>
        <p:blipFill>
          <a:blip r:embed="rId3"/>
          <a:srcRect l="1613" t="4301" r="3226" b="3226"/>
          <a:stretch>
            <a:fillRect/>
          </a:stretch>
        </p:blipFill>
        <p:spPr bwMode="auto">
          <a:xfrm>
            <a:off x="4038600" y="2895600"/>
            <a:ext cx="4495800" cy="3276600"/>
          </a:xfrm>
          <a:prstGeom prst="rect">
            <a:avLst/>
          </a:prstGeom>
          <a:noFill/>
        </p:spPr>
      </p:pic>
      <p:pic>
        <p:nvPicPr>
          <p:cNvPr id="6149" name="Picture 5" descr="D:\My Projects\Tarahi Fani\lastre_cemento4.jpg"/>
          <p:cNvPicPr>
            <a:picLocks noChangeAspect="1" noChangeArrowheads="1"/>
          </p:cNvPicPr>
          <p:nvPr/>
        </p:nvPicPr>
        <p:blipFill>
          <a:blip r:embed="rId4"/>
          <a:srcRect l="3200" t="5200" r="4400" b="3600"/>
          <a:stretch>
            <a:fillRect/>
          </a:stretch>
        </p:blipFill>
        <p:spPr bwMode="auto">
          <a:xfrm>
            <a:off x="381000" y="3657600"/>
            <a:ext cx="3429000" cy="25383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63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تایل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343400" y="1527048"/>
            <a:ext cx="4462272" cy="4572000"/>
          </a:xfrm>
        </p:spPr>
        <p:txBody>
          <a:bodyPr>
            <a:normAutofit/>
          </a:bodyPr>
          <a:lstStyle/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سقف های کاذب مشبک از شبکه ی سازه های سپری تی شکل و تایل های سقفی تشکیل می شود.</a:t>
            </a:r>
          </a:p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ابعاد 60 در60 یا مضربی از آن</a:t>
            </a:r>
          </a:p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گچی، معدنی، شیشه ای و تلقی</a:t>
            </a:r>
          </a:p>
          <a:p>
            <a:pPr algn="r" rtl="1">
              <a:buNone/>
            </a:pP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5" name="Picture 4" descr="D:\My Projects\Tarahi Fani\New Folder\646635628_files\633642641-6a9627630628-6226446486456cc6466cc6486456cc155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581400"/>
            <a:ext cx="2800350" cy="220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Stephanie\Desktop\55109-Big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0"/>
            <a:ext cx="3626827" cy="4714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79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تایل</a:t>
            </a:r>
            <a:endParaRPr lang="en-US" dirty="0"/>
          </a:p>
        </p:txBody>
      </p:sp>
      <p:pic>
        <p:nvPicPr>
          <p:cNvPr id="5" name="Picture 4" descr="0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2732513" cy="2863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0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2200" y="1524000"/>
            <a:ext cx="2672392" cy="2838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Content Placeholder 3" descr="D:\My Projects\Tarahi Fani\New Folder\Suspended-Ceiling-Lights.jpg"/>
          <p:cNvPicPr>
            <a:picLocks noGrp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057400" y="3429000"/>
            <a:ext cx="4380706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060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اسپیس فریم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rtl="1"/>
            <a:r>
              <a:rPr lang="ar-SA" sz="2000" dirty="0" smtClean="0">
                <a:cs typeface="B Homa" panose="00000400000000000000" pitchFamily="2" charset="-78"/>
              </a:rPr>
              <a:t>اسپیس فریم شکل های هندسی منظمی هستند که به صورت یکپارچه در کنار هم تکرار شده سازه های و به دلیل شکل اصطلاحا</a:t>
            </a:r>
            <a:r>
              <a:rPr lang="fa-IR" sz="2000" dirty="0" smtClean="0">
                <a:cs typeface="B Homa" panose="00000400000000000000" pitchFamily="2" charset="-78"/>
              </a:rPr>
              <a:t>ً</a:t>
            </a:r>
            <a:r>
              <a:rPr lang="ar-SA" sz="2000" dirty="0" smtClean="0">
                <a:cs typeface="B Homa" panose="00000400000000000000" pitchFamily="2" charset="-78"/>
              </a:rPr>
              <a:t> خرپایی و پخش نیرو در جهات مختلف از استحکام توام با سبکی بهره مند می باشد و برای ساخت انواع فضاها از قبیل سالن</a:t>
            </a:r>
            <a:r>
              <a:rPr lang="fa-IR" sz="2000" dirty="0" smtClean="0">
                <a:cs typeface="B Homa" panose="00000400000000000000" pitchFamily="2" charset="-78"/>
              </a:rPr>
              <a:t>،</a:t>
            </a:r>
            <a:r>
              <a:rPr lang="ar-SA" sz="2000" dirty="0" smtClean="0">
                <a:cs typeface="B Homa" panose="00000400000000000000" pitchFamily="2" charset="-78"/>
              </a:rPr>
              <a:t> غرفه و </a:t>
            </a:r>
            <a:r>
              <a:rPr lang="fa-IR" sz="2000" dirty="0" smtClean="0">
                <a:cs typeface="B Homa" panose="00000400000000000000" pitchFamily="2" charset="-78"/>
              </a:rPr>
              <a:t>...</a:t>
            </a:r>
            <a:r>
              <a:rPr lang="ar-SA" sz="2000" dirty="0" smtClean="0">
                <a:cs typeface="B Homa" panose="00000400000000000000" pitchFamily="2" charset="-78"/>
              </a:rPr>
              <a:t> مناسب می باشد</a:t>
            </a:r>
            <a:r>
              <a:rPr lang="fa-IR" sz="2000" dirty="0" smtClean="0">
                <a:cs typeface="B Homa" panose="00000400000000000000" pitchFamily="2" charset="-78"/>
              </a:rPr>
              <a:t>.</a:t>
            </a:r>
            <a:endParaRPr lang="en-US" sz="2000" dirty="0" smtClean="0">
              <a:cs typeface="B Homa" panose="00000400000000000000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352800"/>
            <a:ext cx="33528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D:\My Projects\Tarahi Fani\2010-Steel-Space-Frame-Roof-for-Stadi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325328"/>
            <a:ext cx="5000625" cy="3018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593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پی وی سی</a:t>
            </a:r>
            <a:endParaRPr lang="en-US" dirty="0"/>
          </a:p>
        </p:txBody>
      </p:sp>
      <p:pic>
        <p:nvPicPr>
          <p:cNvPr id="9219" name="Picture 3" descr="D:\My Projects\Tarahi Fani\pvc-ceiling-ti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524000"/>
            <a:ext cx="4039693" cy="2525782"/>
          </a:xfrm>
          <a:prstGeom prst="rect">
            <a:avLst/>
          </a:prstGeom>
          <a:noFill/>
        </p:spPr>
      </p:pic>
      <p:pic>
        <p:nvPicPr>
          <p:cNvPr id="4" name="Content Placeholder 3" descr="IMG_3656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02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4343400"/>
            <a:ext cx="883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ct val="20000"/>
              </a:spcBef>
              <a:buClr>
                <a:srgbClr val="D16349"/>
              </a:buClr>
              <a:buSzPct val="85000"/>
              <a:buFont typeface="Wingdings 2"/>
              <a:buChar char=""/>
            </a:pP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>شیارهای </a:t>
            </a:r>
            <a:r>
              <a:rPr lang="ar-SA" sz="2000" dirty="0">
                <a:solidFill>
                  <a:prstClr val="black"/>
                </a:solidFill>
                <a:cs typeface="B Homa" panose="00000400000000000000" pitchFamily="2" charset="-78"/>
              </a:rPr>
              <a:t>مابین سطح رو و پشت</a:t>
            </a: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>، </a:t>
            </a:r>
            <a:r>
              <a:rPr lang="ar-SA" sz="2000" dirty="0">
                <a:solidFill>
                  <a:prstClr val="black"/>
                </a:solidFill>
                <a:cs typeface="B Homa" panose="00000400000000000000" pitchFamily="2" charset="-78"/>
              </a:rPr>
              <a:t>به آن قدرت ضربه پذیری بالا و خصوصیت عایق بودن در برابر گرما و صوت می دهد</a:t>
            </a: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>.</a:t>
            </a:r>
            <a:endParaRPr lang="en-US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60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دامپا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2000" dirty="0" smtClean="0">
                <a:cs typeface="B Homa" panose="00000400000000000000" pitchFamily="2" charset="-78"/>
              </a:rPr>
              <a:t>که از پانل های آلومینیومی با عرض 10 و 20 </a:t>
            </a:r>
            <a:r>
              <a:rPr lang="en-US" sz="1400" dirty="0" smtClean="0">
                <a:cs typeface="B Homa" panose="00000400000000000000" pitchFamily="2" charset="-78"/>
              </a:rPr>
              <a:t>cm</a:t>
            </a:r>
            <a:r>
              <a:rPr lang="fa-IR" sz="2000" dirty="0" smtClean="0">
                <a:cs typeface="B Homa" panose="00000400000000000000" pitchFamily="2" charset="-78"/>
              </a:rPr>
              <a:t> </a:t>
            </a:r>
            <a:r>
              <a:rPr lang="ar-SA" sz="2000" dirty="0" smtClean="0">
                <a:cs typeface="B Homa" panose="00000400000000000000" pitchFamily="2" charset="-78"/>
              </a:rPr>
              <a:t>و طول دلخواه ( حداکثر 600</a:t>
            </a:r>
            <a:r>
              <a:rPr lang="fa-IR" sz="2000" dirty="0" smtClean="0">
                <a:cs typeface="B Homa" panose="00000400000000000000" pitchFamily="2" charset="-78"/>
              </a:rPr>
              <a:t> </a:t>
            </a:r>
            <a:r>
              <a:rPr lang="en-US" sz="1400" dirty="0" smtClean="0">
                <a:cs typeface="B Homa" panose="00000400000000000000" pitchFamily="2" charset="-78"/>
              </a:rPr>
              <a:t>cm</a:t>
            </a:r>
            <a:r>
              <a:rPr lang="fa-IR" sz="2000" dirty="0" smtClean="0">
                <a:cs typeface="B Homa" panose="00000400000000000000" pitchFamily="2" charset="-78"/>
              </a:rPr>
              <a:t> </a:t>
            </a:r>
            <a:r>
              <a:rPr lang="ar-SA" sz="2000" dirty="0" smtClean="0">
                <a:cs typeface="B Homa" panose="00000400000000000000" pitchFamily="2" charset="-78"/>
              </a:rPr>
              <a:t>) تشکیل شده است</a:t>
            </a:r>
            <a:r>
              <a:rPr lang="fa-IR" sz="2000" dirty="0" smtClean="0">
                <a:cs typeface="B Homa" panose="00000400000000000000" pitchFamily="2" charset="-78"/>
              </a:rPr>
              <a:t>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زیرسازی از جنس ورق گالوانیزه می باشد و از سقف اصلی آویزان می شود.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در دو نوع ساده و پانچ شده تولید می شود.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امكان دسترسی به پشت این سقفها از هر نقطه وجود دارد.</a:t>
            </a:r>
          </a:p>
          <a:p>
            <a:pPr algn="r" rtl="1">
              <a:buNone/>
            </a:pPr>
            <a:endParaRPr lang="fa-IR" sz="2000" dirty="0" smtClean="0">
              <a:cs typeface="B Homa" panose="00000400000000000000" pitchFamily="2" charset="-78"/>
            </a:endParaRPr>
          </a:p>
          <a:p>
            <a:pPr algn="r" rtl="1">
              <a:buNone/>
            </a:pP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0244" name="Picture 4" descr="D:\My Projects\Tarahi Fani\r-shaped-suspended-ceiling-682.jpg"/>
          <p:cNvPicPr>
            <a:picLocks noChangeAspect="1" noChangeArrowheads="1"/>
          </p:cNvPicPr>
          <p:nvPr/>
        </p:nvPicPr>
        <p:blipFill>
          <a:blip r:embed="rId2"/>
          <a:srcRect b="39840"/>
          <a:stretch>
            <a:fillRect/>
          </a:stretch>
        </p:blipFill>
        <p:spPr bwMode="auto">
          <a:xfrm>
            <a:off x="457200" y="3505200"/>
            <a:ext cx="4967111" cy="2438400"/>
          </a:xfrm>
          <a:prstGeom prst="rect">
            <a:avLst/>
          </a:prstGeom>
          <a:noFill/>
        </p:spPr>
      </p:pic>
      <p:pic>
        <p:nvPicPr>
          <p:cNvPr id="8" name="Picture 7" descr="H:\ض3_files\109_thum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962400"/>
            <a:ext cx="2438400" cy="160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899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دامپا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H:\ض4_files\c_dampa3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114800"/>
            <a:ext cx="5257800" cy="217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سقف کاذب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ar-SA" sz="2000" dirty="0" smtClean="0">
                <a:cs typeface="B Homa" panose="00000400000000000000" pitchFamily="2" charset="-78"/>
              </a:rPr>
              <a:t>سقفي است كه به اسكلت ساختمان متصل بوده و بار آن به سازه اصلي، ساختمان وارد مي‌شود. بدين ترتيب بين سقف مذكور و قسمت زيرين سازه اصلي، فضاي خالي به وجود مي‌آيد</a:t>
            </a:r>
            <a:r>
              <a:rPr lang="fa-IR" sz="2000" dirty="0" smtClean="0">
                <a:cs typeface="B Homa" panose="00000400000000000000" pitchFamily="2" charset="-78"/>
              </a:rPr>
              <a:t>.</a:t>
            </a:r>
          </a:p>
          <a:p>
            <a:pPr algn="just" rtl="1"/>
            <a:r>
              <a:rPr lang="ar-SA" sz="2000" dirty="0" smtClean="0">
                <a:cs typeface="B Homa" panose="00000400000000000000" pitchFamily="2" charset="-78"/>
              </a:rPr>
              <a:t>سقف كاذب بايد با مصالح سبك ساخته شده و قاب‌بندي آن به نحو مناسبي به اسكلت و يا كلاف‌بندي ساختمان متصل گردد تا ضربه تكانهاي ناشي از زلزله در آنها، موجب خرابي ديوارهاي مجاور نگردد</a:t>
            </a:r>
            <a:r>
              <a:rPr lang="en-US" sz="2000" dirty="0" smtClean="0">
                <a:cs typeface="B Homa" panose="00000400000000000000" pitchFamily="2" charset="-78"/>
              </a:rPr>
              <a:t>.</a:t>
            </a:r>
          </a:p>
          <a:p>
            <a:pPr algn="just" rtl="1">
              <a:buNone/>
            </a:pP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5" name="Picture 4" descr="20090223_235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124200"/>
            <a:ext cx="4476750" cy="323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8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گریلیوم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نوعی سقف آلومینیومی اکسپوز که نمای آن به صورت خانه های مربع و مستطیل شکل است. 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مدول های این خانه ها از 3در3 </a:t>
            </a:r>
            <a:r>
              <a:rPr lang="en-US" sz="1400" dirty="0" smtClean="0">
                <a:cs typeface="B Homa" panose="00000400000000000000" pitchFamily="2" charset="-78"/>
              </a:rPr>
              <a:t>cm</a:t>
            </a:r>
            <a:r>
              <a:rPr lang="fa-IR" sz="2000" dirty="0" smtClean="0">
                <a:cs typeface="B Homa" panose="00000400000000000000" pitchFamily="2" charset="-78"/>
              </a:rPr>
              <a:t> که کوچکترین اندازه آنست تا اندازه 60 در 60 </a:t>
            </a:r>
            <a:r>
              <a:rPr lang="en-US" sz="1400" dirty="0" smtClean="0">
                <a:cs typeface="B Homa" panose="00000400000000000000" pitchFamily="2" charset="-78"/>
              </a:rPr>
              <a:t>cm</a:t>
            </a:r>
            <a:r>
              <a:rPr lang="fa-IR" sz="2000" dirty="0" smtClean="0">
                <a:cs typeface="B Homa" panose="00000400000000000000" pitchFamily="2" charset="-78"/>
              </a:rPr>
              <a:t> تولید می شود.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قبل از اجرای سقف، دریچه ها و کانال های پشت آن با رنگ مشکی پوشش داده می شود.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در چهار تیپ تیغه ای، حفره ای، کریستال، گریلیوم تقسیم شده که این تیپ گریلیوم نیز در دو نوع ساده و مورب تولید می شود.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05200"/>
            <a:ext cx="38100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799" y="3505200"/>
            <a:ext cx="3997521" cy="255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59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گریلیوم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3352800" cy="257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438400"/>
            <a:ext cx="431941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http://www.kadkan.com/files/products/grilum.gif"/>
          <p:cNvPicPr/>
          <p:nvPr/>
        </p:nvPicPr>
        <p:blipFill>
          <a:blip r:embed="rId4" cstate="print"/>
          <a:srcRect t="15581"/>
          <a:stretch>
            <a:fillRect/>
          </a:stretch>
        </p:blipFill>
        <p:spPr bwMode="auto">
          <a:xfrm>
            <a:off x="228600" y="4038600"/>
            <a:ext cx="40576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4142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گریلیوم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886200"/>
            <a:ext cx="3810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31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آلومینیوم پره ای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از کویل آلومینیومی به ضخامت 0/5 تا 1 </a:t>
            </a:r>
            <a:r>
              <a:rPr lang="en-US" sz="1400" dirty="0" smtClean="0">
                <a:cs typeface="B Homa" panose="00000400000000000000" pitchFamily="2" charset="-78"/>
              </a:rPr>
              <a:t>mm</a:t>
            </a:r>
            <a:r>
              <a:rPr lang="fa-IR" sz="2000" dirty="0" smtClean="0">
                <a:cs typeface="B Homa" panose="00000400000000000000" pitchFamily="2" charset="-78"/>
              </a:rPr>
              <a:t> در مدول های 100تا300 </a:t>
            </a:r>
            <a:r>
              <a:rPr lang="en-US" sz="1400" dirty="0" smtClean="0">
                <a:cs typeface="B Homa" panose="00000400000000000000" pitchFamily="2" charset="-78"/>
              </a:rPr>
              <a:t>mm</a:t>
            </a:r>
            <a:r>
              <a:rPr lang="fa-IR" sz="2000" dirty="0" smtClean="0">
                <a:cs typeface="B Homa" panose="00000400000000000000" pitchFamily="2" charset="-78"/>
              </a:rPr>
              <a:t> تولید می شود.</a:t>
            </a:r>
            <a:endParaRPr lang="en-US" sz="2000" dirty="0" smtClean="0">
              <a:cs typeface="B Homa" panose="00000400000000000000" pitchFamily="2" charset="-78"/>
            </a:endParaRP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به عنوان یک آکوستیک مطلوب، با دسترسی آسان به پشت سقف بدون خطر اشتعال و قابل شست و شو مورد استفاده قرار می گیرد.</a:t>
            </a:r>
            <a:endParaRPr lang="en-US" sz="2000" dirty="0" smtClean="0">
              <a:cs typeface="B Homa" panose="00000400000000000000" pitchFamily="2" charset="-78"/>
            </a:endParaRPr>
          </a:p>
        </p:txBody>
      </p:sp>
      <p:pic>
        <p:nvPicPr>
          <p:cNvPr id="4" name="Picture 3" descr="http://www.kadkan.com/files/products/paddleV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514600"/>
            <a:ext cx="4518445" cy="339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29565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454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ترکیبی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اجرای چند نوع سقف کاذب در کنار یکدیگر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امکان رنگ بندی و نورپردازی در سقف فراهم می شود.</a:t>
            </a:r>
          </a:p>
          <a:p>
            <a:pPr algn="r" rtl="1"/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4" name="Picture 3" descr="Picture5.jpg"/>
          <p:cNvPicPr/>
          <p:nvPr/>
        </p:nvPicPr>
        <p:blipFill>
          <a:blip r:embed="rId2" cstate="print"/>
          <a:srcRect l="2094" t="1555" r="1571" b="32893"/>
          <a:stretch>
            <a:fillRect/>
          </a:stretch>
        </p:blipFill>
        <p:spPr>
          <a:xfrm>
            <a:off x="304800" y="1676400"/>
            <a:ext cx="28194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 descr="D:\My Projects\Tarahi Fani\b_prodotti-16454-rel9cc59bac-4a26-dabf-d7b3-12937d69037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590800"/>
            <a:ext cx="4733925" cy="35535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031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چوبی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این سقف کاذب توسط شبکه ای از فریم های فلزی</a:t>
            </a:r>
            <a:r>
              <a:rPr lang="fa-IR" sz="2000" dirty="0">
                <a:cs typeface="B Homa" panose="00000400000000000000" pitchFamily="2" charset="-78"/>
              </a:rPr>
              <a:t> </a:t>
            </a:r>
            <a:r>
              <a:rPr lang="fa-IR" sz="2000" dirty="0" smtClean="0">
                <a:cs typeface="B Homa" panose="00000400000000000000" pitchFamily="2" charset="-78"/>
              </a:rPr>
              <a:t>اجرا می شود و درزبندی با قطعات چوب صورت می گیرد.</a:t>
            </a:r>
            <a:endParaRPr lang="en-US" sz="2000" dirty="0" smtClean="0">
              <a:cs typeface="B Homa" panose="00000400000000000000" pitchFamily="2" charset="-78"/>
            </a:endParaRPr>
          </a:p>
        </p:txBody>
      </p:sp>
      <p:pic>
        <p:nvPicPr>
          <p:cNvPr id="13314" name="Picture 2" descr="D:\My Projects\Tarahi Fani\recent.cfm_files\Pictures-dated-10-26-09-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124200"/>
            <a:ext cx="2984500" cy="2238375"/>
          </a:xfrm>
          <a:prstGeom prst="rect">
            <a:avLst/>
          </a:prstGeom>
          <a:noFill/>
        </p:spPr>
      </p:pic>
      <p:pic>
        <p:nvPicPr>
          <p:cNvPr id="13315" name="Picture 3" descr="D:\My Projects\Tarahi Fani\recent.cfm_files\CC-Modello-Office---Showing-Marquetry-Option-on-Oak-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0"/>
            <a:ext cx="2933700" cy="2200275"/>
          </a:xfrm>
          <a:prstGeom prst="rect">
            <a:avLst/>
          </a:prstGeom>
          <a:noFill/>
        </p:spPr>
      </p:pic>
      <p:pic>
        <p:nvPicPr>
          <p:cNvPr id="13316" name="Picture 4" descr="D:\My Projects\Tarahi Fani\recent.cfm_files\Classic-Coffers-Small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2300" y="4419600"/>
            <a:ext cx="2781300" cy="2085975"/>
          </a:xfrm>
          <a:prstGeom prst="rect">
            <a:avLst/>
          </a:prstGeom>
          <a:noFill/>
        </p:spPr>
      </p:pic>
      <p:pic>
        <p:nvPicPr>
          <p:cNvPr id="13317" name="Picture 5" descr="D:\My Projects\Tarahi Fani\recent.cfm_files\PA2601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2457450"/>
            <a:ext cx="2286000" cy="1714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73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چوبی</a:t>
            </a:r>
            <a:endParaRPr lang="en-US" dirty="0"/>
          </a:p>
        </p:txBody>
      </p:sp>
      <p:pic>
        <p:nvPicPr>
          <p:cNvPr id="14339" name="Picture 3" descr="D:\My Projects\Tarahi Fani\Componets-Durring-Installation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05000"/>
            <a:ext cx="4267199" cy="3200399"/>
          </a:xfrm>
          <a:prstGeom prst="rect">
            <a:avLst/>
          </a:prstGeom>
          <a:noFill/>
        </p:spPr>
      </p:pic>
      <p:pic>
        <p:nvPicPr>
          <p:cNvPr id="14338" name="Picture 2" descr="D:\My Projects\Tarahi Fani\Componets-Durring-Installation-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447800"/>
            <a:ext cx="3886200" cy="2914650"/>
          </a:xfrm>
          <a:prstGeom prst="rect">
            <a:avLst/>
          </a:prstGeom>
          <a:noFill/>
        </p:spPr>
      </p:pic>
      <p:pic>
        <p:nvPicPr>
          <p:cNvPr id="6" name="Picture 4" descr="D:\My Projects\Tarahi Fani\Tahvil-Nahai\Searches\Wooden suspended ceiling\components.cfm_files\Componets-Durring-Installation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4419600"/>
            <a:ext cx="2628900" cy="1971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92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چوبی</a:t>
            </a:r>
            <a:endParaRPr lang="en-US" dirty="0"/>
          </a:p>
        </p:txBody>
      </p:sp>
      <p:pic>
        <p:nvPicPr>
          <p:cNvPr id="15362" name="Picture 2" descr="D:\My Projects\Tarahi Fani\components.cfm_files\Inside-Corn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905000"/>
            <a:ext cx="2781300" cy="2085975"/>
          </a:xfrm>
          <a:prstGeom prst="rect">
            <a:avLst/>
          </a:prstGeom>
          <a:noFill/>
        </p:spPr>
      </p:pic>
      <p:pic>
        <p:nvPicPr>
          <p:cNvPr id="15363" name="Picture 3" descr="D:\My Projects\Tarahi Fani\components.cfm_files\Wall-Blo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885950"/>
            <a:ext cx="2819400" cy="2114550"/>
          </a:xfrm>
          <a:prstGeom prst="rect">
            <a:avLst/>
          </a:prstGeom>
          <a:noFill/>
        </p:spPr>
      </p:pic>
      <p:pic>
        <p:nvPicPr>
          <p:cNvPr id="15364" name="Picture 4" descr="D:\My Projects\Tarahi Fani\components.cfm_files\T-R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4229100"/>
            <a:ext cx="2743200" cy="2057400"/>
          </a:xfrm>
          <a:prstGeom prst="rect">
            <a:avLst/>
          </a:prstGeom>
          <a:noFill/>
        </p:spPr>
      </p:pic>
      <p:pic>
        <p:nvPicPr>
          <p:cNvPr id="15365" name="Picture 5" descr="D:\My Projects\Tarahi Fani\components.cfm_files\Transition-Bloc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9400" y="4229100"/>
            <a:ext cx="2717800" cy="2038350"/>
          </a:xfrm>
          <a:prstGeom prst="rect">
            <a:avLst/>
          </a:prstGeom>
          <a:noFill/>
        </p:spPr>
      </p:pic>
      <p:pic>
        <p:nvPicPr>
          <p:cNvPr id="15366" name="Picture 6" descr="D:\My Projects\Tarahi Fani\components.cfm_files\Outside-Corn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3276600"/>
            <a:ext cx="2514600" cy="188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324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چوبی</a:t>
            </a:r>
            <a:endParaRPr lang="en-US" dirty="0"/>
          </a:p>
        </p:txBody>
      </p:sp>
      <p:pic>
        <p:nvPicPr>
          <p:cNvPr id="2050" name="Picture 2" descr="D:\My Projects\Tarahi Fani\Tahvil-Nahai\Searches\Wooden suspended ceiling\components.cfm_files\Custom-Outside-Inside-Corn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4019550"/>
            <a:ext cx="2743200" cy="2057400"/>
          </a:xfrm>
          <a:prstGeom prst="rect">
            <a:avLst/>
          </a:prstGeom>
          <a:noFill/>
        </p:spPr>
      </p:pic>
      <p:pic>
        <p:nvPicPr>
          <p:cNvPr id="2051" name="Picture 3" descr="D:\My Projects\Tarahi Fani\Tahvil-Nahai\Searches\Wooden suspended ceiling\components.cfm_files\Costum-Wall-Blo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600200"/>
            <a:ext cx="2743200" cy="2057400"/>
          </a:xfrm>
          <a:prstGeom prst="rect">
            <a:avLst/>
          </a:prstGeom>
          <a:noFill/>
        </p:spPr>
      </p:pic>
      <p:pic>
        <p:nvPicPr>
          <p:cNvPr id="11" name="Picture 4" descr="D:\My Projects\Tarahi Fani\Componets-Durring-Installation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600200"/>
            <a:ext cx="3429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76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ساخته شده از مواد پلیمری بدون سرب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دارای حالت ارتجاعی هستند.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ضخامت 0/5 تا 3 میلیمتر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رنگ های متنوع با </a:t>
            </a:r>
            <a:r>
              <a:rPr lang="ar-SA" sz="2000" dirty="0" smtClean="0">
                <a:cs typeface="B Homa" panose="00000400000000000000" pitchFamily="2" charset="-78"/>
              </a:rPr>
              <a:t>انواع پوشش های براق، مات، شفاف 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6386" name="Picture 2" descr="D:\My Projects\Tarahi Fani\Beautiful-glossy-stretch-ceil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371850"/>
            <a:ext cx="3810000" cy="2857500"/>
          </a:xfrm>
          <a:prstGeom prst="rect">
            <a:avLst/>
          </a:prstGeom>
          <a:noFill/>
        </p:spPr>
      </p:pic>
      <p:pic>
        <p:nvPicPr>
          <p:cNvPr id="16387" name="Picture 3" descr="D:\My Projects\Tarahi Fani\Modern-office-with-stretch-ceil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429000"/>
            <a:ext cx="3657600" cy="2432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6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دلایل استفاده از سقف کاذب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 algn="just" rtl="1"/>
            <a:r>
              <a:rPr lang="fa-IR" sz="2000" dirty="0" smtClean="0">
                <a:cs typeface="B Homa" panose="00000400000000000000" pitchFamily="2" charset="-78"/>
              </a:rPr>
              <a:t>محلی برای عبور کانال های کولر و لوله های تاسیساتی و پوششی برای زیر سقف ساختمان</a:t>
            </a:r>
            <a:endParaRPr lang="en-US" sz="2000" dirty="0" smtClean="0">
              <a:cs typeface="B Homa" panose="00000400000000000000" pitchFamily="2" charset="-78"/>
            </a:endParaRPr>
          </a:p>
          <a:p>
            <a:pPr algn="just" rtl="1">
              <a:buNone/>
            </a:pP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6" name="Picture 5" descr="ceiling-grid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667000"/>
            <a:ext cx="4953000" cy="3708559"/>
          </a:xfrm>
          <a:prstGeom prst="rect">
            <a:avLst/>
          </a:prstGeom>
        </p:spPr>
      </p:pic>
      <p:pic>
        <p:nvPicPr>
          <p:cNvPr id="3074" name="Picture 2" descr="D:\My Projects\Tarahi Fani\Searches\Suspended ceilings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33600"/>
            <a:ext cx="4114800" cy="3086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676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8648"/>
            <a:ext cx="4648200" cy="220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b="1" i="1" dirty="0" smtClean="0">
                <a:cs typeface="B Homa" panose="00000400000000000000" pitchFamily="2" charset="-78"/>
              </a:rPr>
              <a:t>ویژگی: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قابلیت انعکاس و انتقال نور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ضد رطوبت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قابلیت شستشو بدون مواد شوینده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مقاوم در برابر دمای 15- تا 85+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آکوستیک, بدون انقباض و تغییر رنگ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قابلیت باز شدن و نصب مجدد به دفعات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مقاوم در برابر ضربات ناگهانی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قابلیت تلفیق با انواع سقف های کاذب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026" name="Picture 2" descr="C:\Documents and Settings\Stephanie\Desktop\silde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038600"/>
            <a:ext cx="4648200" cy="2207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830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quarter" idx="1"/>
          </p:nvPr>
        </p:nvSpPr>
        <p:spPr>
          <a:xfrm>
            <a:off x="5791200" y="1527048"/>
            <a:ext cx="3014472" cy="4572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b="1" i="1" dirty="0" smtClean="0">
                <a:cs typeface="B Homa" panose="00000400000000000000" pitchFamily="2" charset="-78"/>
              </a:rPr>
              <a:t>روش نصب:</a:t>
            </a:r>
          </a:p>
          <a:p>
            <a:pPr algn="just" rtl="1">
              <a:buNone/>
            </a:pPr>
            <a:r>
              <a:rPr lang="fa-IR" sz="2000" dirty="0" smtClean="0">
                <a:cs typeface="B Homa" panose="00000400000000000000" pitchFamily="2" charset="-78"/>
              </a:rPr>
              <a:t>ابتدا ریل ها در محیط اطراف سقف نصب می شوند سپس سقف کششی را تا 50 درجه حرارت داده و داخل ریل ها جاگذاری می کنند.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606" y="2362200"/>
            <a:ext cx="449099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6187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447800"/>
            <a:ext cx="336302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b="5300"/>
          <a:stretch>
            <a:fillRect/>
          </a:stretch>
        </p:blipFill>
        <p:spPr bwMode="auto">
          <a:xfrm>
            <a:off x="457200" y="1498092"/>
            <a:ext cx="3581400" cy="479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497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411466"/>
            <a:ext cx="3352800" cy="495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b="5639"/>
          <a:stretch>
            <a:fillRect/>
          </a:stretch>
        </p:blipFill>
        <p:spPr bwMode="auto">
          <a:xfrm>
            <a:off x="5105400" y="1447800"/>
            <a:ext cx="3657600" cy="48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051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0"/>
            <a:ext cx="3922806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447800"/>
            <a:ext cx="348689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624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کششی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76400"/>
            <a:ext cx="30956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600200"/>
            <a:ext cx="38100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3276600"/>
            <a:ext cx="357187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800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منابع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کاتالوگ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شرکت کناف ایران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آذران پلاستیک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سایت</a:t>
            </a:r>
          </a:p>
          <a:p>
            <a:pPr algn="r" rtl="1">
              <a:buFont typeface="Wingdings" pitchFamily="2" charset="2"/>
              <a:buChar char="Ø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.ArchiExpo.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com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>
              <a:buFont typeface="Wingdings" pitchFamily="2" charset="2"/>
              <a:buChar char="Ø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.aphexinteriors.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com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>
              <a:buFont typeface="Wingdings" pitchFamily="2" charset="2"/>
              <a:buChar char="Ø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.classiccoffers.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com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>
              <a:buFont typeface="Wingdings" pitchFamily="2" charset="2"/>
              <a:buChar char="Ø"/>
            </a:pPr>
            <a:r>
              <a:rPr lang="en-US" sz="1800" dirty="0" smtClean="0">
                <a:cs typeface="B Homa" panose="00000400000000000000" pitchFamily="2" charset="-78"/>
                <a:hlinkClick r:id="rId5"/>
              </a:rPr>
              <a:t>www</a:t>
            </a:r>
            <a:r>
              <a:rPr lang="en-US" sz="2000" dirty="0" smtClean="0">
                <a:cs typeface="B Homa" panose="00000400000000000000" pitchFamily="2" charset="-78"/>
                <a:hlinkClick r:id="rId5"/>
              </a:rPr>
              <a:t>.newinteriors.</a:t>
            </a:r>
            <a:r>
              <a:rPr lang="en-US" sz="1800" dirty="0" smtClean="0">
                <a:cs typeface="B Homa" panose="00000400000000000000" pitchFamily="2" charset="-78"/>
                <a:hlinkClick r:id="rId5"/>
              </a:rPr>
              <a:t>co.uk</a:t>
            </a:r>
            <a:endParaRPr lang="fa-IR" sz="1800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en-US" sz="1800" dirty="0" smtClean="0">
                <a:cs typeface="B Homa" panose="00000400000000000000" pitchFamily="2" charset="-78"/>
                <a:hlinkClick r:id="rId5"/>
              </a:rPr>
              <a:t>www.</a:t>
            </a:r>
            <a:r>
              <a:rPr lang="en-US" sz="2000" dirty="0" smtClean="0">
                <a:cs typeface="B Homa" panose="00000400000000000000" pitchFamily="2" charset="-78"/>
                <a:hlinkClick r:id="rId5"/>
              </a:rPr>
              <a:t>azhandehsazan</a:t>
            </a:r>
            <a:r>
              <a:rPr lang="en-US" sz="1800" dirty="0" smtClean="0">
                <a:cs typeface="B Homa" panose="00000400000000000000" pitchFamily="2" charset="-78"/>
                <a:hlinkClick r:id="rId5"/>
              </a:rPr>
              <a:t>.com</a:t>
            </a:r>
            <a:endParaRPr lang="fa-IR" sz="1800" dirty="0" smtClean="0">
              <a:cs typeface="B Homa" panose="00000400000000000000" pitchFamily="2" charset="-78"/>
              <a:hlinkClick r:id="rId5"/>
            </a:endParaRPr>
          </a:p>
          <a:p>
            <a:pPr algn="r" rtl="1">
              <a:buNone/>
            </a:pPr>
            <a:endParaRPr lang="en-US" sz="1800" dirty="0" smtClean="0">
              <a:cs typeface="B Homa" panose="00000400000000000000" pitchFamily="2" charset="-78"/>
            </a:endParaRPr>
          </a:p>
          <a:p>
            <a:pPr algn="r" rtl="1">
              <a:buNone/>
            </a:pPr>
            <a:endParaRPr lang="fa-IR" sz="2000" dirty="0" smtClean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81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دلایل استفاده از سقف کاذب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تعدیل ارتفاع، دکوراتیو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عایق حرارتی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عایق صوتی 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050" name="Picture 2" descr="C:\Documents and Settings\Stephanie\My Documents\My Pictures\577084_466962850002989_916505589_n.jpg"/>
          <p:cNvPicPr>
            <a:picLocks noChangeAspect="1" noChangeArrowheads="1"/>
          </p:cNvPicPr>
          <p:nvPr/>
        </p:nvPicPr>
        <p:blipFill>
          <a:blip r:embed="rId2"/>
          <a:srcRect l="2564" r="2564" b="3846"/>
          <a:stretch>
            <a:fillRect/>
          </a:stretch>
        </p:blipFill>
        <p:spPr bwMode="auto">
          <a:xfrm>
            <a:off x="228600" y="1524000"/>
            <a:ext cx="5638800" cy="3810000"/>
          </a:xfrm>
          <a:prstGeom prst="rect">
            <a:avLst/>
          </a:prstGeom>
          <a:noFill/>
        </p:spPr>
      </p:pic>
      <p:pic>
        <p:nvPicPr>
          <p:cNvPr id="7" name="Picture 6" descr="Stretch-ceiling-with-attractive-design-and-modern-lighting.jpg"/>
          <p:cNvPicPr>
            <a:picLocks noChangeAspect="1"/>
          </p:cNvPicPr>
          <p:nvPr/>
        </p:nvPicPr>
        <p:blipFill>
          <a:blip r:embed="rId3"/>
          <a:srcRect r="11750" b="21556"/>
          <a:stretch>
            <a:fillRect/>
          </a:stretch>
        </p:blipFill>
        <p:spPr>
          <a:xfrm>
            <a:off x="5562600" y="4343400"/>
            <a:ext cx="3352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زیرسازی و نحوه اجرا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527048"/>
            <a:ext cx="8500872" cy="4572000"/>
          </a:xfrm>
        </p:spPr>
        <p:txBody>
          <a:bodyPr>
            <a:normAutofit/>
          </a:bodyPr>
          <a:lstStyle/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زیرسازی با استفاده از: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آویزهای فلزی قائم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پروفیل های اصلی افقی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پروفیل های اصلی و فرعی افقی صورت می گیرد.</a:t>
            </a:r>
          </a:p>
          <a:p>
            <a:pPr algn="just" rtl="1">
              <a:buNone/>
            </a:pPr>
            <a:endParaRPr lang="fa-IR" sz="2000" dirty="0" smtClean="0">
              <a:cs typeface="B Homa" panose="00000400000000000000" pitchFamily="2" charset="-78"/>
            </a:endParaRPr>
          </a:p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در ساختمان اسکلت فلزی                 آویزها متصل به سازه اصلی</a:t>
            </a:r>
          </a:p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در ساختمان های بتنی                     جاگذاری آویزها هنگام بتن ریزی</a:t>
            </a:r>
          </a:p>
          <a:p>
            <a:pPr algn="just" rtl="1"/>
            <a:r>
              <a:rPr lang="fa-IR" sz="2000" dirty="0" smtClean="0">
                <a:cs typeface="B Homa" panose="00000400000000000000" pitchFamily="2" charset="-78"/>
              </a:rPr>
              <a:t>در بعضی از سقف های کاذب آویزگیری پس از اتمام کارهای سازه ای و تاسیساتی انجام می گیرد.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اتصال آویزها به سقف: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اسکلت فلزی                   پیچ و مهره یا جوش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اسکلت چوبی                   پیچ یا قلاب</a:t>
            </a:r>
            <a:endParaRPr lang="en-US" sz="2000" dirty="0" smtClean="0">
              <a:cs typeface="B Homa" panose="00000400000000000000" pitchFamily="2" charset="-78"/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5478378" y="3813048"/>
            <a:ext cx="685800" cy="1524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5370095" y="3471962"/>
            <a:ext cx="685800" cy="1524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098" name="Picture 2" descr="D:\My Projects\Tarahi Fani\Searches\suspended-ceiling-structures-with-hidden-profile-57945-20811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0"/>
            <a:ext cx="2743200" cy="1801368"/>
          </a:xfrm>
          <a:prstGeom prst="rect">
            <a:avLst/>
          </a:prstGeom>
          <a:noFill/>
        </p:spPr>
      </p:pic>
      <p:pic>
        <p:nvPicPr>
          <p:cNvPr id="4100" name="Picture 4" descr="D:\My Projects\Tarahi Fani\Searches\ceilingfireproo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295400"/>
            <a:ext cx="2895600" cy="2176562"/>
          </a:xfrm>
          <a:prstGeom prst="rect">
            <a:avLst/>
          </a:prstGeom>
          <a:noFill/>
        </p:spPr>
      </p:pic>
      <p:sp>
        <p:nvSpPr>
          <p:cNvPr id="10" name="Left Arrow 9"/>
          <p:cNvSpPr/>
          <p:nvPr/>
        </p:nvSpPr>
        <p:spPr>
          <a:xfrm>
            <a:off x="6477000" y="5276649"/>
            <a:ext cx="685800" cy="1524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6477000" y="5703369"/>
            <a:ext cx="685800" cy="1524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زیرسازی و نحوه اجرا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19600" y="1527048"/>
            <a:ext cx="4386072" cy="319735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انواع آویزهای قائم: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میلگردهای فولادی به قطر حداقل 6 </a:t>
            </a:r>
            <a:r>
              <a:rPr lang="en-US" sz="1400" dirty="0" smtClean="0">
                <a:cs typeface="B Homa" panose="00000400000000000000" pitchFamily="2" charset="-78"/>
              </a:rPr>
              <a:t>mm</a:t>
            </a:r>
            <a:endParaRPr lang="fa-IR" sz="1400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سیم های فولادی گالوانیزه به قطر حداقل 3 </a:t>
            </a:r>
            <a:r>
              <a:rPr lang="en-US" sz="1400" dirty="0" smtClean="0">
                <a:cs typeface="B Homa" panose="00000400000000000000" pitchFamily="2" charset="-78"/>
              </a:rPr>
              <a:t>mm</a:t>
            </a:r>
            <a:endParaRPr lang="fa-IR" sz="1400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تسمه های فولادی ضد زنگ با سطح مقطع حداقل 10 </a:t>
            </a:r>
            <a:r>
              <a:rPr lang="en-US" sz="1400" dirty="0" smtClean="0">
                <a:cs typeface="B Homa" panose="00000400000000000000" pitchFamily="2" charset="-78"/>
              </a:rPr>
              <a:t>mm²</a:t>
            </a:r>
            <a:r>
              <a:rPr lang="fa-IR" sz="2000" dirty="0" smtClean="0">
                <a:cs typeface="B Homa" panose="00000400000000000000" pitchFamily="2" charset="-78"/>
              </a:rPr>
              <a:t> و ضخامت حداقل 1/5 </a:t>
            </a:r>
            <a:r>
              <a:rPr lang="en-US" sz="1400" dirty="0" smtClean="0">
                <a:cs typeface="B Homa" panose="00000400000000000000" pitchFamily="2" charset="-78"/>
              </a:rPr>
              <a:t>mm</a:t>
            </a:r>
            <a:endParaRPr lang="fa-IR" sz="1400" dirty="0" smtClean="0">
              <a:cs typeface="B Homa" panose="00000400000000000000" pitchFamily="2" charset="-78"/>
            </a:endParaRPr>
          </a:p>
          <a:p>
            <a:pPr algn="r" rtl="1"/>
            <a:r>
              <a:rPr lang="fa-IR" sz="1600" dirty="0" smtClean="0">
                <a:cs typeface="B Homa" panose="00000400000000000000" pitchFamily="2" charset="-78"/>
              </a:rPr>
              <a:t>تعداد آویزهای قائم به نوع سقف کاذب و قابلیت تحمل و تغییر شکل آن ها بستگی دارد.</a:t>
            </a:r>
          </a:p>
          <a:p>
            <a:pPr algn="r" rtl="1"/>
            <a:r>
              <a:rPr lang="fa-IR" sz="1600" dirty="0" smtClean="0">
                <a:cs typeface="B Homa" panose="00000400000000000000" pitchFamily="2" charset="-78"/>
              </a:rPr>
              <a:t>آویزها باید به فواصل مساوی از یکدیگر قرار گرفته، شاقولی و صاف باشند.</a:t>
            </a:r>
          </a:p>
          <a:p>
            <a:pPr algn="r" rtl="1"/>
            <a:endParaRPr lang="fa-IR" sz="1600" dirty="0" smtClean="0">
              <a:cs typeface="B Homa" panose="00000400000000000000" pitchFamily="2" charset="-78"/>
            </a:endParaRPr>
          </a:p>
        </p:txBody>
      </p:sp>
      <p:pic>
        <p:nvPicPr>
          <p:cNvPr id="4" name="Picture 2" descr="D:\My Projects\Tarahi Fani\ti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200400"/>
            <a:ext cx="4114004" cy="3089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703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زیرسازی و نحوه اجرا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Homa" panose="00000400000000000000" pitchFamily="2" charset="-78"/>
              </a:rPr>
              <a:t>سازه گذاری یک طرفه: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سطح سقف کاذب کمتر از 50 متر مربع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دهانه سقف کاذب کمتر از 4 متر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ارتفاع آویزگیری کمتر از 50 سانتی متر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000" dirty="0" smtClean="0">
                <a:cs typeface="B Homa" panose="00000400000000000000" pitchFamily="2" charset="-78"/>
              </a:rPr>
              <a:t>سقف کاذب ساده و فاقد شکست</a:t>
            </a:r>
          </a:p>
          <a:p>
            <a:pPr algn="r" rtl="1"/>
            <a:r>
              <a:rPr lang="fa-IR" dirty="0" smtClean="0">
                <a:cs typeface="B Homa" panose="00000400000000000000" pitchFamily="2" charset="-78"/>
              </a:rPr>
              <a:t>سازه گذاری دوطرفه</a:t>
            </a:r>
            <a:endParaRPr lang="en-US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fa-IR" sz="2000" dirty="0" smtClean="0">
              <a:cs typeface="B Homa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3074" name="Picture 2" descr="C:\Documents and Settings\Stephanie\Desktop\D11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3657600" cy="2450592"/>
          </a:xfrm>
          <a:prstGeom prst="rect">
            <a:avLst/>
          </a:prstGeom>
          <a:noFill/>
        </p:spPr>
      </p:pic>
      <p:pic>
        <p:nvPicPr>
          <p:cNvPr id="3075" name="Picture 3" descr="C:\Documents and Settings\Stephanie\Desktop\D112aب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962400"/>
            <a:ext cx="3657600" cy="24414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732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رابیتس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رابیتس ورقه ی فولادی و آلومینیومی بسیار نازکی(شبیه توری) است که این نازک بودن، فرم دهی آن را آسان می کند.</a:t>
            </a:r>
          </a:p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برای ملات ماسه سیمان رابیتس از نوع فولاد سیاه و برای ملات گچ رابیتس گالوانیزه مناسب است.</a:t>
            </a:r>
          </a:p>
          <a:p>
            <a:pPr algn="r" rtl="1"/>
            <a:r>
              <a:rPr lang="ar-SA" sz="2000" dirty="0" smtClean="0">
                <a:cs typeface="B Homa" panose="00000400000000000000" pitchFamily="2" charset="-78"/>
              </a:rPr>
              <a:t>تعداد آويزهاي قائم اين نوع پوشش در هر مترمربع حداقل 3 عدد مي‌باشد.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5123" name="Picture 3" descr="D:\My Projects\Tarahi Fani\AS\rabits_Mes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4038600"/>
            <a:ext cx="2286000" cy="1714500"/>
          </a:xfrm>
          <a:prstGeom prst="rect">
            <a:avLst/>
          </a:prstGeom>
          <a:noFill/>
        </p:spPr>
      </p:pic>
      <p:pic>
        <p:nvPicPr>
          <p:cNvPr id="5124" name="Picture 4" descr="D:\My Projects\Tarahi Fani\2ka0abca04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352800"/>
            <a:ext cx="38100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289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رابیتس</a:t>
            </a:r>
            <a:endParaRPr lang="en-US" dirty="0"/>
          </a:p>
        </p:txBody>
      </p:sp>
      <p:pic>
        <p:nvPicPr>
          <p:cNvPr id="6" name="Content Placeholder 5" descr="1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228600" y="1501942"/>
            <a:ext cx="2743200" cy="2968741"/>
          </a:xfrm>
        </p:spPr>
      </p:pic>
      <p:pic>
        <p:nvPicPr>
          <p:cNvPr id="7" name="Picture 6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657600"/>
            <a:ext cx="5638800" cy="2524346"/>
          </a:xfrm>
          <a:prstGeom prst="rect">
            <a:avLst/>
          </a:prstGeom>
        </p:spPr>
      </p:pic>
      <p:pic>
        <p:nvPicPr>
          <p:cNvPr id="8" name="Picture 7" descr="C_DOCUME~1_STEPHA~1_LOCALS~1_Temp_A$C3C6A0A92 Model (1).jp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tretch>
            <a:fillRect/>
          </a:stretch>
        </p:blipFill>
        <p:spPr>
          <a:xfrm>
            <a:off x="6019800" y="1676400"/>
            <a:ext cx="2438400" cy="14263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400" y="44958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1400" dirty="0">
                <a:solidFill>
                  <a:prstClr val="black"/>
                </a:solidFill>
                <a:cs typeface="B Homa" panose="00000400000000000000" pitchFamily="2" charset="-78"/>
              </a:rPr>
              <a:t>پلان سقف کاذب</a:t>
            </a:r>
            <a:endParaRPr lang="en-US" sz="14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400" y="55626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1400" dirty="0">
                <a:solidFill>
                  <a:prstClr val="black"/>
                </a:solidFill>
                <a:cs typeface="B Homa" panose="00000400000000000000" pitchFamily="2" charset="-78"/>
              </a:rPr>
              <a:t>جزئیات سقف کاذب</a:t>
            </a:r>
            <a:endParaRPr lang="en-US" sz="14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2286000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prstClr val="black"/>
                </a:solidFill>
                <a:cs typeface="B Homa" panose="00000400000000000000" pitchFamily="2" charset="-78"/>
              </a:rPr>
              <a:t>جدول سقف کاذب با دهانه های مختلف</a:t>
            </a:r>
            <a:endParaRPr lang="en-US" sz="14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2" name="Isosceles Triangle 11"/>
          <p:cNvSpPr/>
          <p:nvPr/>
        </p:nvSpPr>
        <p:spPr>
          <a:xfrm rot="5400000">
            <a:off x="5638800" y="2362200"/>
            <a:ext cx="152400" cy="152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Isosceles Triangle 12"/>
          <p:cNvSpPr/>
          <p:nvPr/>
        </p:nvSpPr>
        <p:spPr>
          <a:xfrm>
            <a:off x="1981200" y="4572000"/>
            <a:ext cx="152400" cy="152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Isosceles Triangle 14"/>
          <p:cNvSpPr/>
          <p:nvPr/>
        </p:nvSpPr>
        <p:spPr>
          <a:xfrm rot="5400000">
            <a:off x="2895600" y="5638800"/>
            <a:ext cx="152400" cy="152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0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928</Words>
  <Application>Microsoft Office PowerPoint</Application>
  <PresentationFormat>On-screen Show (4:3)</PresentationFormat>
  <Paragraphs>127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B Homa</vt:lpstr>
      <vt:lpstr>Georgia</vt:lpstr>
      <vt:lpstr>Times New Roman</vt:lpstr>
      <vt:lpstr>Wingdings</vt:lpstr>
      <vt:lpstr>Wingdings 2</vt:lpstr>
      <vt:lpstr>Civic</vt:lpstr>
      <vt:lpstr>PowerPoint Presentation</vt:lpstr>
      <vt:lpstr>سقف کاذب </vt:lpstr>
      <vt:lpstr>دلایل استفاده از سقف کاذب</vt:lpstr>
      <vt:lpstr>دلایل استفاده از سقف کاذب</vt:lpstr>
      <vt:lpstr>زیرسازی و نحوه اجرا</vt:lpstr>
      <vt:lpstr>زیرسازی و نحوه اجرا</vt:lpstr>
      <vt:lpstr>زیرسازی و نحوه اجرا</vt:lpstr>
      <vt:lpstr>رابیتس</vt:lpstr>
      <vt:lpstr>رابیتس</vt:lpstr>
      <vt:lpstr>پنل گچی</vt:lpstr>
      <vt:lpstr>پنل گچی</vt:lpstr>
      <vt:lpstr>پنل گچی</vt:lpstr>
      <vt:lpstr>آکواپنل</vt:lpstr>
      <vt:lpstr>تایل</vt:lpstr>
      <vt:lpstr>تایل</vt:lpstr>
      <vt:lpstr>اسپیس فریم</vt:lpstr>
      <vt:lpstr>پی وی سی</vt:lpstr>
      <vt:lpstr>دامپا</vt:lpstr>
      <vt:lpstr>دامپا</vt:lpstr>
      <vt:lpstr>گریلیوم</vt:lpstr>
      <vt:lpstr>گریلیوم</vt:lpstr>
      <vt:lpstr>گریلیوم</vt:lpstr>
      <vt:lpstr>آلومینیوم پره ای</vt:lpstr>
      <vt:lpstr>ترکیبی</vt:lpstr>
      <vt:lpstr>چوبی</vt:lpstr>
      <vt:lpstr>چوبی</vt:lpstr>
      <vt:lpstr>چوبی</vt:lpstr>
      <vt:lpstr>چوبی</vt:lpstr>
      <vt:lpstr>کششی</vt:lpstr>
      <vt:lpstr>کششی</vt:lpstr>
      <vt:lpstr>کششی</vt:lpstr>
      <vt:lpstr>کششی</vt:lpstr>
      <vt:lpstr>کششی</vt:lpstr>
      <vt:lpstr>کششی</vt:lpstr>
      <vt:lpstr>کششی</vt:lpstr>
      <vt:lpstr>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3</cp:revision>
  <dcterms:created xsi:type="dcterms:W3CDTF">2020-06-16T11:46:38Z</dcterms:created>
  <dcterms:modified xsi:type="dcterms:W3CDTF">2020-06-16T12:08:09Z</dcterms:modified>
</cp:coreProperties>
</file>