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diagrams/_rels/data1.xml.rels><?xml version="1.0" encoding="UTF-8" standalone="yes"?>
<Relationships xmlns="http://schemas.openxmlformats.org/package/2006/relationships"><Relationship Id="rId8" Type="http://schemas.openxmlformats.org/officeDocument/2006/relationships/slide" Target="../slides/slide14.xml"/><Relationship Id="rId13" Type="http://schemas.openxmlformats.org/officeDocument/2006/relationships/slide" Target="../slides/slide9.xml"/><Relationship Id="rId3" Type="http://schemas.openxmlformats.org/officeDocument/2006/relationships/slide" Target="../slides/slide21.xml"/><Relationship Id="rId7" Type="http://schemas.openxmlformats.org/officeDocument/2006/relationships/slide" Target="../slides/slide5.xml"/><Relationship Id="rId12" Type="http://schemas.openxmlformats.org/officeDocument/2006/relationships/slide" Target="../slides/slide13.xml"/><Relationship Id="rId2" Type="http://schemas.openxmlformats.org/officeDocument/2006/relationships/slide" Target="../slides/slide25.xml"/><Relationship Id="rId16" Type="http://schemas.openxmlformats.org/officeDocument/2006/relationships/slide" Target="../slides/slide81.xml"/><Relationship Id="rId1" Type="http://schemas.openxmlformats.org/officeDocument/2006/relationships/slide" Target="../slides/slide17.xml"/><Relationship Id="rId6" Type="http://schemas.openxmlformats.org/officeDocument/2006/relationships/slide" Target="../slides/slide4.xml"/><Relationship Id="rId11" Type="http://schemas.openxmlformats.org/officeDocument/2006/relationships/slide" Target="../slides/slide7.xml"/><Relationship Id="rId5" Type="http://schemas.openxmlformats.org/officeDocument/2006/relationships/slide" Target="../slides/slide26.xml"/><Relationship Id="rId15" Type="http://schemas.openxmlformats.org/officeDocument/2006/relationships/slide" Target="../slides/slide37.xml"/><Relationship Id="rId10" Type="http://schemas.openxmlformats.org/officeDocument/2006/relationships/slide" Target="../slides/slide11.xml"/><Relationship Id="rId4" Type="http://schemas.openxmlformats.org/officeDocument/2006/relationships/slide" Target="../slides/slide36.xml"/><Relationship Id="rId9" Type="http://schemas.openxmlformats.org/officeDocument/2006/relationships/slide" Target="../slides/slide10.xml"/><Relationship Id="rId14" Type="http://schemas.openxmlformats.org/officeDocument/2006/relationships/slide" Target="../slides/slide35.xml"/></Relationships>
</file>

<file path=ppt/diagrams/_rels/data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slide" Target="../slides/slide42.xml"/></Relationships>
</file>

<file path=ppt/diagrams/_rels/data2.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slide" Target="../slides/slide8.xml"/><Relationship Id="rId1" Type="http://schemas.openxmlformats.org/officeDocument/2006/relationships/slide" Target="../slides/slide5.xml"/><Relationship Id="rId6" Type="http://schemas.openxmlformats.org/officeDocument/2006/relationships/image" Target="../media/image6.png"/><Relationship Id="rId5" Type="http://schemas.openxmlformats.org/officeDocument/2006/relationships/slide" Target="../slides/slide6.xml"/><Relationship Id="rId4" Type="http://schemas.openxmlformats.org/officeDocument/2006/relationships/slide" Target="../slides/slide9.xml"/></Relationships>
</file>

<file path=ppt/diagrams/_rels/data8.xml.rels><?xml version="1.0" encoding="UTF-8" standalone="yes"?>
<Relationships xmlns="http://schemas.openxmlformats.org/package/2006/relationships"><Relationship Id="rId8" Type="http://schemas.openxmlformats.org/officeDocument/2006/relationships/slide" Target="../slides/slide35.xml"/><Relationship Id="rId3" Type="http://schemas.openxmlformats.org/officeDocument/2006/relationships/slide" Target="../slides/slide54.xml"/><Relationship Id="rId7" Type="http://schemas.openxmlformats.org/officeDocument/2006/relationships/slide" Target="../slides/slide52.xml"/><Relationship Id="rId2" Type="http://schemas.openxmlformats.org/officeDocument/2006/relationships/slide" Target="../slides/slide51.xml"/><Relationship Id="rId1" Type="http://schemas.openxmlformats.org/officeDocument/2006/relationships/slide" Target="../slides/slide50.xml"/><Relationship Id="rId6" Type="http://schemas.openxmlformats.org/officeDocument/2006/relationships/slide" Target="../slides/slide53.xml"/><Relationship Id="rId5" Type="http://schemas.openxmlformats.org/officeDocument/2006/relationships/slide" Target="../slides/slide27.xml"/><Relationship Id="rId4" Type="http://schemas.openxmlformats.org/officeDocument/2006/relationships/slide" Target="../slides/slide26.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04C19F-7A54-479B-B56C-B8D7C3BC9AD5}" type="doc">
      <dgm:prSet loTypeId="urn:microsoft.com/office/officeart/2005/8/layout/bProcess4" loCatId="process" qsTypeId="urn:microsoft.com/office/officeart/2005/8/quickstyle/3d3" qsCatId="3D" csTypeId="urn:microsoft.com/office/officeart/2005/8/colors/accent0_1" csCatId="mainScheme" phldr="1"/>
      <dgm:spPr/>
      <dgm:t>
        <a:bodyPr/>
        <a:lstStyle/>
        <a:p>
          <a:endParaRPr lang="en-US"/>
        </a:p>
      </dgm:t>
    </dgm:pt>
    <dgm:pt modelId="{BE412A2D-75CF-4BF5-8488-476132F9E297}">
      <dgm:prSet phldrT="[Text]" custT="1"/>
      <dgm:spPr>
        <a:xfrm>
          <a:off x="843" y="2383238"/>
          <a:ext cx="1707392" cy="1024435"/>
        </a:xfrm>
        <a:solidFill>
          <a:sysClr val="window" lastClr="FFFFFF">
            <a:hueOff val="0"/>
            <a:satOff val="0"/>
            <a:lumOff val="0"/>
            <a:alphaOff val="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1" action="ppaction://hlinksldjump"/>
            </a:rPr>
            <a:t>پیدایش مسئله مسکن در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ACCB7CF2-45BB-4198-92C6-39F281B2F2D4}" type="parTrans" cxnId="{690DED33-5EEB-4F6A-BA69-9AF1F809792D}">
      <dgm:prSet/>
      <dgm:spPr/>
      <dgm:t>
        <a:bodyPr/>
        <a:lstStyle/>
        <a:p>
          <a:endParaRPr lang="en-US"/>
        </a:p>
      </dgm:t>
    </dgm:pt>
    <dgm:pt modelId="{D2C30D73-580A-4C33-834B-A5001343EF20}" type="sibTrans" cxnId="{690DED33-5EEB-4F6A-BA69-9AF1F809792D}">
      <dgm:prSet/>
      <dgm:spPr>
        <a:xfrm rot="5400000">
          <a:off x="-292255" y="3197097"/>
          <a:ext cx="1274849" cy="153665"/>
        </a:xfr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endParaRPr lang="en-US"/>
        </a:p>
      </dgm:t>
    </dgm:pt>
    <dgm:pt modelId="{BBB31DFC-1835-428D-827D-6040A293A713}">
      <dgm:prSet phldrT="[Text]" custT="1"/>
      <dgm:spPr>
        <a:xfrm>
          <a:off x="843" y="3663782"/>
          <a:ext cx="1707392" cy="1024435"/>
        </a:xfrm>
        <a:solidFill>
          <a:sysClr val="window" lastClr="FFFFFF">
            <a:hueOff val="0"/>
            <a:satOff val="0"/>
            <a:lumOff val="0"/>
            <a:alphaOff val="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2" action="ppaction://hlinksldjump"/>
            </a:rPr>
            <a:t>رشد اقتصادی در جوب شرق آسیا</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093347A4-2F46-4A0A-B2B3-9F99E16F5B20}" type="parTrans" cxnId="{FAA65F74-B567-4B89-B7AB-76C543D8825F}">
      <dgm:prSet/>
      <dgm:spPr/>
      <dgm:t>
        <a:bodyPr/>
        <a:lstStyle/>
        <a:p>
          <a:endParaRPr lang="en-US"/>
        </a:p>
      </dgm:t>
    </dgm:pt>
    <dgm:pt modelId="{2FCBB311-7C63-467C-B9DF-BD08D7ED5ACD}" type="sibTrans" cxnId="{FAA65F74-B567-4B89-B7AB-76C543D8825F}">
      <dgm:prSet/>
      <dgm:spPr>
        <a:xfrm rot="5400000">
          <a:off x="-292255" y="4477641"/>
          <a:ext cx="1274849" cy="153665"/>
        </a:xfr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endParaRPr lang="en-US"/>
        </a:p>
      </dgm:t>
    </dgm:pt>
    <dgm:pt modelId="{A9388DFC-2C7E-446B-A4A7-3B145973C907}">
      <dgm:prSet phldrT="[Text]" custT="1"/>
      <dgm:spPr>
        <a:xfrm>
          <a:off x="843" y="6224871"/>
          <a:ext cx="1707392" cy="1024435"/>
        </a:xfrm>
        <a:solidFill>
          <a:sysClr val="window" lastClr="FFFFFF">
            <a:hueOff val="0"/>
            <a:satOff val="0"/>
            <a:lumOff val="0"/>
            <a:alphaOff val="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3" action="ppaction://hlinksldjump"/>
            </a:rPr>
            <a:t>سیاست </a:t>
          </a:r>
          <a:r>
            <a:rPr lang="fa-IR" sz="12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3" action="ppaction://hlinksldjump"/>
            </a:rPr>
            <a:t>هاي</a:t>
          </a:r>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3" action="ppaction://hlinksldjump"/>
            </a:rPr>
            <a:t> مسکن در </a:t>
          </a:r>
          <a:r>
            <a:rPr lang="fa-IR" sz="12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3" action="ppaction://hlinksldjump"/>
            </a:rPr>
            <a:t>مالزي</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067B1E05-A63C-4878-94FE-377E7D436E6D}" type="parTrans" cxnId="{D1846801-5392-4D8A-88D7-43C5B0724237}">
      <dgm:prSet/>
      <dgm:spPr/>
      <dgm:t>
        <a:bodyPr/>
        <a:lstStyle/>
        <a:p>
          <a:endParaRPr lang="en-US"/>
        </a:p>
      </dgm:t>
    </dgm:pt>
    <dgm:pt modelId="{43004C84-8E68-40AA-9C0C-30C6676ECDF9}" type="sibTrans" cxnId="{D1846801-5392-4D8A-88D7-43C5B0724237}">
      <dgm:prSet/>
      <dgm:spPr>
        <a:xfrm>
          <a:off x="348016" y="6398458"/>
          <a:ext cx="2265136" cy="153665"/>
        </a:xfr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endParaRPr lang="en-US"/>
        </a:p>
      </dgm:t>
    </dgm:pt>
    <dgm:pt modelId="{1FA967DE-CDE3-4350-8FF4-5E6742910E9B}">
      <dgm:prSet phldrT="[Text]" custT="1"/>
      <dgm:spPr>
        <a:xfrm>
          <a:off x="2271675" y="1102693"/>
          <a:ext cx="1707392" cy="1024435"/>
        </a:xfrm>
        <a:solidFill>
          <a:sysClr val="window" lastClr="FFFFFF">
            <a:hueOff val="0"/>
            <a:satOff val="0"/>
            <a:lumOff val="0"/>
            <a:alphaOff val="0"/>
          </a:sysClr>
        </a:solidFill>
        <a:ln w="57150">
          <a:solidFill>
            <a:srgbClr val="FFFF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4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4" action="ppaction://hlinksldjump"/>
            </a:rPr>
            <a:t>سیاست </a:t>
          </a:r>
          <a:r>
            <a:rPr lang="fa-IR" sz="14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4" action="ppaction://hlinksldjump"/>
            </a:rPr>
            <a:t>هاي</a:t>
          </a:r>
          <a:r>
            <a:rPr lang="fa-IR" sz="14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4" action="ppaction://hlinksldjump"/>
            </a:rPr>
            <a:t> مسکن در </a:t>
          </a:r>
          <a:r>
            <a:rPr lang="fa-IR" sz="14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4" action="ppaction://hlinksldjump"/>
            </a:rPr>
            <a:t>مالزي</a:t>
          </a:r>
          <a:endParaRPr lang="fa-IR" sz="14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endParaRPr>
        </a:p>
        <a:p>
          <a:endParaRPr lang="en-US" sz="14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1E5356B3-6F0E-4A32-B595-BF195B980E1D}" type="sibTrans" cxnId="{0D813FB3-28DB-49EF-A134-8394C4679BD5}">
      <dgm:prSet/>
      <dgm:spPr>
        <a:xfrm>
          <a:off x="2618849" y="1276280"/>
          <a:ext cx="2265136" cy="153665"/>
        </a:xfr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endParaRPr lang="en-US"/>
        </a:p>
      </dgm:t>
    </dgm:pt>
    <dgm:pt modelId="{A10E1D04-5114-47A4-A83A-EC0C5FA8853F}" type="parTrans" cxnId="{0D813FB3-28DB-49EF-A134-8394C4679BD5}">
      <dgm:prSet/>
      <dgm:spPr/>
      <dgm:t>
        <a:bodyPr/>
        <a:lstStyle/>
        <a:p>
          <a:endParaRPr lang="en-US"/>
        </a:p>
      </dgm:t>
    </dgm:pt>
    <dgm:pt modelId="{A3D24DD8-D3FE-4ED1-9002-4855AD8D3F71}">
      <dgm:prSet phldrT="[Text]" custT="1"/>
      <dgm:spPr>
        <a:xfrm>
          <a:off x="2271675" y="2383238"/>
          <a:ext cx="1707392" cy="1024435"/>
        </a:xfrm>
        <a:solidFill>
          <a:sysClr val="window" lastClr="FFFFFF">
            <a:hueOff val="0"/>
            <a:satOff val="0"/>
            <a:lumOff val="0"/>
            <a:alphaOff val="0"/>
          </a:sysClr>
        </a:solidFill>
        <a:ln w="57150">
          <a:solidFill>
            <a:srgbClr val="FFFF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5" action="ppaction://hlinksldjump"/>
            </a:rPr>
            <a:t>بحران های </a:t>
          </a:r>
          <a:r>
            <a:rPr lang="fa-IR" sz="12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5" action="ppaction://hlinksldjump"/>
            </a:rPr>
            <a:t>اقتطادی</a:t>
          </a:r>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5" action="ppaction://hlinksldjump"/>
            </a:rPr>
            <a:t> در جنوب شرق آسیا</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D25FB7BB-F5D8-48DA-9D98-D402752D9C20}" type="sibTrans" cxnId="{078384F9-571D-4D74-9D9C-81CA6E302002}">
      <dgm:prSet/>
      <dgm:spPr>
        <a:xfrm rot="16200000">
          <a:off x="1978576" y="1916553"/>
          <a:ext cx="1274849" cy="153665"/>
        </a:xfr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endParaRPr lang="en-US"/>
        </a:p>
      </dgm:t>
    </dgm:pt>
    <dgm:pt modelId="{A72C2282-B3BC-4AC4-894F-97EB6693EF43}" type="parTrans" cxnId="{078384F9-571D-4D74-9D9C-81CA6E302002}">
      <dgm:prSet/>
      <dgm:spPr/>
      <dgm:t>
        <a:bodyPr/>
        <a:lstStyle/>
        <a:p>
          <a:endParaRPr lang="en-US"/>
        </a:p>
      </dgm:t>
    </dgm:pt>
    <dgm:pt modelId="{2DC916A8-AD7B-49CC-858A-4600EB7EB219}">
      <dgm:prSet phldrT="[Text]" custT="1"/>
      <dgm:spPr>
        <a:xfrm>
          <a:off x="2271675" y="4944327"/>
          <a:ext cx="1707392" cy="1024435"/>
        </a:xfrm>
        <a:solidFill>
          <a:sysClr val="window" lastClr="FFFFFF">
            <a:hueOff val="0"/>
            <a:satOff val="0"/>
            <a:lumOff val="0"/>
            <a:alphaOff val="0"/>
          </a:sysClr>
        </a:solidFill>
        <a:ln w="57150">
          <a:solidFill>
            <a:srgbClr val="FFFF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پنج دوره سیاست </a:t>
          </a:r>
          <a:r>
            <a:rPr lang="fa-IR" sz="12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هاي</a:t>
          </a:r>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 ساخت مسکن در </a:t>
          </a:r>
          <a:r>
            <a:rPr lang="fa-IR" sz="12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مالزي</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2686ACA3-83D1-40F4-85E2-42DA56834C1D}" type="sibTrans" cxnId="{1F6A7AC3-60F5-478C-A061-051A32403E77}">
      <dgm:prSet/>
      <dgm:spPr>
        <a:xfrm rot="16200000">
          <a:off x="1978576" y="4477641"/>
          <a:ext cx="1274849" cy="153665"/>
        </a:xfr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endParaRPr lang="en-US"/>
        </a:p>
      </dgm:t>
    </dgm:pt>
    <dgm:pt modelId="{CA4F3E8C-B626-4D72-A259-C0719AD3C785}" type="parTrans" cxnId="{1F6A7AC3-60F5-478C-A061-051A32403E77}">
      <dgm:prSet/>
      <dgm:spPr/>
      <dgm:t>
        <a:bodyPr/>
        <a:lstStyle/>
        <a:p>
          <a:endParaRPr lang="en-US"/>
        </a:p>
      </dgm:t>
    </dgm:pt>
    <dgm:pt modelId="{860E550B-8ADA-4C67-9D5C-D09C1375AEC2}">
      <dgm:prSet phldrT="[Text]" custT="1"/>
      <dgm:spPr>
        <a:xfrm>
          <a:off x="2271675" y="6224871"/>
          <a:ext cx="1707392" cy="1024435"/>
        </a:xfrm>
        <a:solidFill>
          <a:sysClr val="window" lastClr="FFFFFF">
            <a:hueOff val="0"/>
            <a:satOff val="0"/>
            <a:lumOff val="0"/>
            <a:alphaOff val="0"/>
          </a:sysClr>
        </a:solidFill>
        <a:ln w="57150">
          <a:solidFill>
            <a:srgbClr val="FFC0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متداول ترین انواع خانه در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01571084-3CE3-4ADD-9292-EEDE85059A11}" type="sibTrans" cxnId="{6FA4AD19-A7DC-470B-B91A-CA3B36AADC94}">
      <dgm:prSet/>
      <dgm:spPr>
        <a:xfrm rot="16200000">
          <a:off x="1978576" y="5758186"/>
          <a:ext cx="1274849" cy="153665"/>
        </a:xfr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endParaRPr lang="en-US"/>
        </a:p>
      </dgm:t>
    </dgm:pt>
    <dgm:pt modelId="{21B3E263-D826-4F35-BA04-E20D5D7CB792}" type="parTrans" cxnId="{6FA4AD19-A7DC-470B-B91A-CA3B36AADC94}">
      <dgm:prSet/>
      <dgm:spPr/>
      <dgm:t>
        <a:bodyPr/>
        <a:lstStyle/>
        <a:p>
          <a:endParaRPr lang="en-US"/>
        </a:p>
      </dgm:t>
    </dgm:pt>
    <dgm:pt modelId="{2AD94325-C9E0-4043-A502-6EF93BB61B98}">
      <dgm:prSet phldrT="[Text]" custT="1"/>
      <dgm:spPr>
        <a:xfrm>
          <a:off x="843" y="1102693"/>
          <a:ext cx="1707392" cy="1024435"/>
        </a:xfrm>
        <a:solidFill>
          <a:sysClr val="window" lastClr="FFFFFF">
            <a:lumMod val="9500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6" action="ppaction://hlinksldjump"/>
            </a:rPr>
            <a:t>معرفی کشور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62019A03-8FCB-417C-A3B8-4B9F69D25911}" type="parTrans" cxnId="{35330B78-FF24-47AD-B323-69E47FAEB4A6}">
      <dgm:prSet/>
      <dgm:spPr/>
      <dgm:t>
        <a:bodyPr/>
        <a:lstStyle/>
        <a:p>
          <a:endParaRPr lang="en-US"/>
        </a:p>
      </dgm:t>
    </dgm:pt>
    <dgm:pt modelId="{D95D16DA-C5A2-4A87-AF98-275EA4583037}" type="sibTrans" cxnId="{35330B78-FF24-47AD-B323-69E47FAEB4A6}">
      <dgm:prSet/>
      <dgm:spPr/>
      <dgm:t>
        <a:bodyPr/>
        <a:lstStyle/>
        <a:p>
          <a:endParaRPr lang="en-US"/>
        </a:p>
      </dgm:t>
    </dgm:pt>
    <dgm:pt modelId="{A6787CD7-11D2-4D04-9BE6-23BA953DBE64}">
      <dgm:prSet phldrT="[Text]" custT="1"/>
      <dgm:spPr>
        <a:xfrm>
          <a:off x="843" y="1102693"/>
          <a:ext cx="1707392" cy="1024435"/>
        </a:xfrm>
        <a:solidFill>
          <a:sysClr val="window" lastClr="FFFFFF">
            <a:lumMod val="9500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8" action="ppaction://hlinksldjump"/>
            </a:rPr>
            <a:t>نظام سیاسی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3F912D29-B4F5-419A-906F-28AF0D1A0351}" type="parTrans" cxnId="{87E4B4DC-1362-481D-A803-09E899A01042}">
      <dgm:prSet/>
      <dgm:spPr/>
      <dgm:t>
        <a:bodyPr/>
        <a:lstStyle/>
        <a:p>
          <a:endParaRPr lang="en-US"/>
        </a:p>
      </dgm:t>
    </dgm:pt>
    <dgm:pt modelId="{31CC415B-6811-47B0-A6B8-75D32C94C9E2}" type="sibTrans" cxnId="{87E4B4DC-1362-481D-A803-09E899A01042}">
      <dgm:prSet/>
      <dgm:spPr/>
      <dgm:t>
        <a:bodyPr/>
        <a:lstStyle/>
        <a:p>
          <a:endParaRPr lang="en-US"/>
        </a:p>
      </dgm:t>
    </dgm:pt>
    <dgm:pt modelId="{C5A95722-4956-4D9D-82D6-66349E5091BC}">
      <dgm:prSet phldrT="[Text]" custT="1"/>
      <dgm:spPr>
        <a:xfrm>
          <a:off x="843" y="1102693"/>
          <a:ext cx="1707392" cy="1024435"/>
        </a:xfrm>
        <a:solidFill>
          <a:sysClr val="window" lastClr="FFFFFF">
            <a:lumMod val="9500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10" action="ppaction://hlinksldjump"/>
            </a:rPr>
            <a:t>اقتصاد </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extLst>
        <a:ext uri="{E40237B7-FDA0-4F09-8148-C483321AD2D9}">
          <dgm14:cNvPr xmlns:dgm14="http://schemas.microsoft.com/office/drawing/2010/diagram" id="0" name="">
            <a:hlinkClick xmlns:r="http://schemas.openxmlformats.org/officeDocument/2006/relationships" r:id="rId11" action="ppaction://hlinksldjump"/>
          </dgm14:cNvPr>
        </a:ext>
      </dgm:extLst>
    </dgm:pt>
    <dgm:pt modelId="{5893C5FA-C607-434C-9FB9-EB9BD3FF902E}" type="parTrans" cxnId="{0618A14B-10D3-4544-98FF-19823C5749F7}">
      <dgm:prSet/>
      <dgm:spPr/>
      <dgm:t>
        <a:bodyPr/>
        <a:lstStyle/>
        <a:p>
          <a:endParaRPr lang="en-US"/>
        </a:p>
      </dgm:t>
    </dgm:pt>
    <dgm:pt modelId="{9D53CAF5-1F74-4F23-996C-CF5E3420D2BA}" type="sibTrans" cxnId="{0618A14B-10D3-4544-98FF-19823C5749F7}">
      <dgm:prSet/>
      <dgm:spPr/>
      <dgm:t>
        <a:bodyPr/>
        <a:lstStyle/>
        <a:p>
          <a:endParaRPr lang="en-US"/>
        </a:p>
      </dgm:t>
    </dgm:pt>
    <dgm:pt modelId="{C6DDC80D-3458-4CFB-B060-0786CD840BC6}">
      <dgm:prSet phldrT="[Text]" custT="1"/>
      <dgm:spPr>
        <a:xfrm>
          <a:off x="843" y="1102693"/>
          <a:ext cx="1707392" cy="1024435"/>
        </a:xfrm>
        <a:solidFill>
          <a:sysClr val="window" lastClr="FFFFFF">
            <a:lumMod val="9500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12" action="ppaction://hlinksldjump"/>
            </a:rPr>
            <a:t>حکومت</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extLst>
        <a:ext uri="{E40237B7-FDA0-4F09-8148-C483321AD2D9}">
          <dgm14:cNvPr xmlns:dgm14="http://schemas.microsoft.com/office/drawing/2010/diagram" id="0" name="">
            <a:hlinkClick xmlns:r="http://schemas.openxmlformats.org/officeDocument/2006/relationships" r:id="rId13" action="ppaction://hlinksldjump"/>
          </dgm14:cNvPr>
        </a:ext>
      </dgm:extLst>
    </dgm:pt>
    <dgm:pt modelId="{B3207F84-B580-4391-935C-E598E0F7D1DB}" type="parTrans" cxnId="{8D835C1E-3F67-4C25-97C1-C7DB1F29F0D1}">
      <dgm:prSet/>
      <dgm:spPr/>
      <dgm:t>
        <a:bodyPr/>
        <a:lstStyle/>
        <a:p>
          <a:endParaRPr lang="en-US"/>
        </a:p>
      </dgm:t>
    </dgm:pt>
    <dgm:pt modelId="{D447B3AF-758D-442C-89A9-B09E6DE4471E}" type="sibTrans" cxnId="{8D835C1E-3F67-4C25-97C1-C7DB1F29F0D1}">
      <dgm:prSet/>
      <dgm:spPr/>
      <dgm:t>
        <a:bodyPr/>
        <a:lstStyle/>
        <a:p>
          <a:endParaRPr lang="en-US"/>
        </a:p>
      </dgm:t>
    </dgm:pt>
    <dgm:pt modelId="{09E114F7-C0B6-437F-871D-3B32BB6D174F}">
      <dgm:prSet phldrT="[Text]" custT="1"/>
      <dgm:spPr>
        <a:xfrm>
          <a:off x="2271675" y="1102693"/>
          <a:ext cx="1707392" cy="1024435"/>
        </a:xfr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مسکن با هزینه متوسط رو به پایین در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47F85050-CE52-4D12-BF42-B82AEC291E33}" type="parTrans" cxnId="{DA253294-3CE2-46D7-9812-F5013F2951A1}">
      <dgm:prSet/>
      <dgm:spPr/>
      <dgm:t>
        <a:bodyPr/>
        <a:lstStyle/>
        <a:p>
          <a:pPr rtl="1"/>
          <a:endParaRPr lang="fa-IR"/>
        </a:p>
      </dgm:t>
    </dgm:pt>
    <dgm:pt modelId="{4A2168AC-7C53-436E-B524-49EE52533D3A}" type="sibTrans" cxnId="{DA253294-3CE2-46D7-9812-F5013F2951A1}">
      <dgm:prSet/>
      <dgm:spPr/>
      <dgm:t>
        <a:bodyPr/>
        <a:lstStyle/>
        <a:p>
          <a:pPr rtl="1"/>
          <a:endParaRPr lang="fa-IR"/>
        </a:p>
      </dgm:t>
    </dgm:pt>
    <dgm:pt modelId="{759404FF-B8F6-482F-A7DD-A1A7D94BC5D0}">
      <dgm:prSet phldrT="[Text]" custT="1"/>
      <dgm:spPr>
        <a:xfrm>
          <a:off x="2271675" y="1102693"/>
          <a:ext cx="1707392" cy="1024435"/>
        </a:xfrm>
        <a:solidFill>
          <a:sysClr val="window" lastClr="FFFFFF">
            <a:hueOff val="0"/>
            <a:satOff val="0"/>
            <a:lumOff val="0"/>
            <a:alphaOff val="0"/>
          </a:sysClr>
        </a:solidFill>
        <a:ln w="57150">
          <a:solidFill>
            <a:srgbClr val="FFFF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14" action="ppaction://hlinksldjump"/>
            </a:rPr>
            <a:t>نوع سیاست گذاری مسکن در </a:t>
          </a:r>
          <a:r>
            <a:rPr lang="fa-IR" sz="12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14" action="ppaction://hlinksldjump"/>
            </a:rPr>
            <a:t>مالزي</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57FAC42C-F8CF-4D35-8102-E9385F1E0271}" type="parTrans" cxnId="{1E8945FC-DEE0-4B03-890F-565200F85390}">
      <dgm:prSet/>
      <dgm:spPr/>
      <dgm:t>
        <a:bodyPr/>
        <a:lstStyle/>
        <a:p>
          <a:pPr rtl="1"/>
          <a:endParaRPr lang="fa-IR"/>
        </a:p>
      </dgm:t>
    </dgm:pt>
    <dgm:pt modelId="{FC3D5A43-77C4-48F1-82DB-6F0183596A12}" type="sibTrans" cxnId="{1E8945FC-DEE0-4B03-890F-565200F85390}">
      <dgm:prSet/>
      <dgm:spPr/>
      <dgm:t>
        <a:bodyPr/>
        <a:lstStyle/>
        <a:p>
          <a:pPr rtl="1"/>
          <a:endParaRPr lang="fa-IR"/>
        </a:p>
      </dgm:t>
    </dgm:pt>
    <dgm:pt modelId="{E88E2B0A-5BAF-4896-973E-9B427BC3D115}">
      <dgm:prSet phldrT="[Text]" custT="1"/>
      <dgm:spPr>
        <a:xfrm>
          <a:off x="2271675" y="1102693"/>
          <a:ext cx="1707392" cy="1024435"/>
        </a:xfrm>
        <a:solidFill>
          <a:sysClr val="window" lastClr="FFFFFF">
            <a:hueOff val="0"/>
            <a:satOff val="0"/>
            <a:lumOff val="0"/>
            <a:alphaOff val="0"/>
          </a:sysClr>
        </a:solidFill>
        <a:ln w="57150">
          <a:solidFill>
            <a:srgbClr val="FFFF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15" action="ppaction://hlinksldjump"/>
            </a:rPr>
            <a:t>طرح های مختلف ارائه مسکن در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7F3B0C4A-298C-4E3A-BCBD-11D9A372A505}" type="parTrans" cxnId="{47ACA494-9902-46A2-9715-85FF39FD3AFC}">
      <dgm:prSet/>
      <dgm:spPr/>
      <dgm:t>
        <a:bodyPr/>
        <a:lstStyle/>
        <a:p>
          <a:pPr rtl="1"/>
          <a:endParaRPr lang="fa-IR"/>
        </a:p>
      </dgm:t>
    </dgm:pt>
    <dgm:pt modelId="{10D2878B-F47E-4046-8C31-45135A369674}" type="sibTrans" cxnId="{47ACA494-9902-46A2-9715-85FF39FD3AFC}">
      <dgm:prSet/>
      <dgm:spPr/>
      <dgm:t>
        <a:bodyPr/>
        <a:lstStyle/>
        <a:p>
          <a:pPr rtl="1"/>
          <a:endParaRPr lang="fa-IR"/>
        </a:p>
      </dgm:t>
    </dgm:pt>
    <dgm:pt modelId="{060C72CA-447F-4ADA-BC14-0733876D6F64}">
      <dgm:prSet phldrT="[Text]" custT="1"/>
      <dgm:spPr>
        <a:xfrm>
          <a:off x="2271675" y="1102693"/>
          <a:ext cx="1707392" cy="1024435"/>
        </a:xfr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سیاست </a:t>
          </a:r>
          <a:r>
            <a:rPr lang="fa-IR" sz="12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هاي</a:t>
          </a:r>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 ساخت مسکن در </a:t>
          </a:r>
          <a:r>
            <a:rPr lang="fa-IR" sz="12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مالزي</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9B14D21D-8E4F-45AF-A742-0EC0ED79B85C}" type="parTrans" cxnId="{4BE457AC-0B90-4823-AEA1-EEAC82D9BF15}">
      <dgm:prSet/>
      <dgm:spPr/>
      <dgm:t>
        <a:bodyPr/>
        <a:lstStyle/>
        <a:p>
          <a:pPr rtl="1"/>
          <a:endParaRPr lang="fa-IR"/>
        </a:p>
      </dgm:t>
    </dgm:pt>
    <dgm:pt modelId="{481C97A4-49CA-470E-B77F-547600EEB2EB}" type="sibTrans" cxnId="{4BE457AC-0B90-4823-AEA1-EEAC82D9BF15}">
      <dgm:prSet/>
      <dgm:spPr/>
      <dgm:t>
        <a:bodyPr/>
        <a:lstStyle/>
        <a:p>
          <a:pPr rtl="1"/>
          <a:endParaRPr lang="fa-IR"/>
        </a:p>
      </dgm:t>
    </dgm:pt>
    <dgm:pt modelId="{EBD72FF1-5967-4CB1-8588-1205A3C262FB}">
      <dgm:prSet phldrT="[Text]" custT="1"/>
      <dgm:spPr>
        <a:xfrm>
          <a:off x="2271675" y="1102693"/>
          <a:ext cx="1707392" cy="1024435"/>
        </a:xfr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چالش های مهم  مسکن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332C7B81-1DA2-4ACF-A866-D9B404A53D0F}" type="parTrans" cxnId="{6BB99D7E-16DC-40BA-90F4-22A5D2C1EBEB}">
      <dgm:prSet/>
      <dgm:spPr/>
      <dgm:t>
        <a:bodyPr/>
        <a:lstStyle/>
        <a:p>
          <a:pPr rtl="1"/>
          <a:endParaRPr lang="fa-IR"/>
        </a:p>
      </dgm:t>
    </dgm:pt>
    <dgm:pt modelId="{A46757A4-425D-4D30-A439-B2A9C9750518}" type="sibTrans" cxnId="{6BB99D7E-16DC-40BA-90F4-22A5D2C1EBEB}">
      <dgm:prSet/>
      <dgm:spPr/>
      <dgm:t>
        <a:bodyPr/>
        <a:lstStyle/>
        <a:p>
          <a:pPr rtl="1"/>
          <a:endParaRPr lang="fa-IR"/>
        </a:p>
      </dgm:t>
    </dgm:pt>
    <dgm:pt modelId="{8FA747E7-90CA-4262-BE65-B75DBCBFAC64}">
      <dgm:prSet phldrT="[Text]" custT="1"/>
      <dgm:spPr>
        <a:xfrm>
          <a:off x="2271675" y="1102693"/>
          <a:ext cx="1707392" cy="1024435"/>
        </a:xfr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r>
            <a:rPr lang="fa-IR" sz="1200" b="1" dirty="0" smtClean="0">
              <a:cs typeface="A EntezareZohoor B3" panose="00000700000000000000" pitchFamily="2" charset="-78"/>
            </a:rPr>
            <a:t>سیستم ارائه مسکن در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5AF7D01F-9A52-420B-B1BF-579400A9F060}" type="parTrans" cxnId="{7D3F6BBD-D717-4A05-A026-E89EB84BA057}">
      <dgm:prSet/>
      <dgm:spPr/>
      <dgm:t>
        <a:bodyPr/>
        <a:lstStyle/>
        <a:p>
          <a:pPr rtl="1"/>
          <a:endParaRPr lang="fa-IR"/>
        </a:p>
      </dgm:t>
    </dgm:pt>
    <dgm:pt modelId="{42E70EA9-ECC6-4E31-AA08-FADFCF5BBA08}" type="sibTrans" cxnId="{7D3F6BBD-D717-4A05-A026-E89EB84BA057}">
      <dgm:prSet/>
      <dgm:spPr/>
      <dgm:t>
        <a:bodyPr/>
        <a:lstStyle/>
        <a:p>
          <a:pPr rtl="1"/>
          <a:endParaRPr lang="fa-IR"/>
        </a:p>
      </dgm:t>
    </dgm:pt>
    <dgm:pt modelId="{BD0FF4A7-4221-475C-B7C0-616046A96B9E}">
      <dgm:prSet phldrT="[Text]" custT="1"/>
      <dgm:spPr>
        <a:xfrm>
          <a:off x="2271675" y="1102693"/>
          <a:ext cx="1707392" cy="1024435"/>
        </a:xfr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1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قانون مسکن برای افراد کم درآمد در مالزی: نقش دولت و بازار</a:t>
          </a:r>
          <a:endParaRPr lang="en-US" sz="11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6F23F4F5-A638-4437-B21B-B1F2303C3CA2}" type="parTrans" cxnId="{C55BEC8A-2F58-4EB5-A02A-2E987ADDEDF2}">
      <dgm:prSet/>
      <dgm:spPr/>
      <dgm:t>
        <a:bodyPr/>
        <a:lstStyle/>
        <a:p>
          <a:pPr rtl="1"/>
          <a:endParaRPr lang="fa-IR"/>
        </a:p>
      </dgm:t>
    </dgm:pt>
    <dgm:pt modelId="{77FA4F5F-C304-47CD-9999-9B47B2D8CDD1}" type="sibTrans" cxnId="{C55BEC8A-2F58-4EB5-A02A-2E987ADDEDF2}">
      <dgm:prSet/>
      <dgm:spPr/>
      <dgm:t>
        <a:bodyPr/>
        <a:lstStyle/>
        <a:p>
          <a:pPr rtl="1"/>
          <a:endParaRPr lang="fa-IR"/>
        </a:p>
      </dgm:t>
    </dgm:pt>
    <dgm:pt modelId="{B811FA80-DCCD-468F-928A-FD0A2195C911}">
      <dgm:prSet phldrT="[Text]" custT="1"/>
      <dgm:spPr>
        <a:xfrm>
          <a:off x="2271675" y="1102693"/>
          <a:ext cx="1707392" cy="1024435"/>
        </a:xfr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نفش</a:t>
          </a:r>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 دولت در ارائه مسکن برای اقشار کم درآمد  </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871C2B9B-ECB5-464C-B684-518C4647D089}" type="parTrans" cxnId="{3422E02A-F43C-4E65-9254-5F5A1518FE26}">
      <dgm:prSet/>
      <dgm:spPr/>
      <dgm:t>
        <a:bodyPr/>
        <a:lstStyle/>
        <a:p>
          <a:pPr rtl="1"/>
          <a:endParaRPr lang="fa-IR"/>
        </a:p>
      </dgm:t>
    </dgm:pt>
    <dgm:pt modelId="{0D3C007B-C555-45DC-B2B9-AFDD69BD786E}" type="sibTrans" cxnId="{3422E02A-F43C-4E65-9254-5F5A1518FE26}">
      <dgm:prSet/>
      <dgm:spPr/>
      <dgm:t>
        <a:bodyPr/>
        <a:lstStyle/>
        <a:p>
          <a:pPr rtl="1"/>
          <a:endParaRPr lang="fa-IR"/>
        </a:p>
      </dgm:t>
    </dgm:pt>
    <dgm:pt modelId="{F1EBFE3A-AA93-4FDF-85FD-29A7D8DFFFED}">
      <dgm:prSet phldrT="[Text]" custT="1"/>
      <dgm:spPr>
        <a:xfrm>
          <a:off x="2271675" y="1102693"/>
          <a:ext cx="1707392" cy="1024435"/>
        </a:xfr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هزینه اسکان در مالزی : مسائل و چالش</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5355499C-B317-4E1C-BD97-ECF52E0358DC}" type="parTrans" cxnId="{EBA8C015-7A77-4F63-9669-08FB20876159}">
      <dgm:prSet/>
      <dgm:spPr/>
      <dgm:t>
        <a:bodyPr/>
        <a:lstStyle/>
        <a:p>
          <a:pPr rtl="1"/>
          <a:endParaRPr lang="fa-IR"/>
        </a:p>
      </dgm:t>
    </dgm:pt>
    <dgm:pt modelId="{C97C5863-70B4-4F1B-AC2A-3D70BA667182}" type="sibTrans" cxnId="{EBA8C015-7A77-4F63-9669-08FB20876159}">
      <dgm:prSet/>
      <dgm:spPr/>
      <dgm:t>
        <a:bodyPr/>
        <a:lstStyle/>
        <a:p>
          <a:pPr rtl="1"/>
          <a:endParaRPr lang="fa-IR"/>
        </a:p>
      </dgm:t>
    </dgm:pt>
    <dgm:pt modelId="{5BDAFF00-E122-4824-8034-110B8F80942D}">
      <dgm:prSet phldrT="[Text]" custT="1"/>
      <dgm:spPr>
        <a:xfrm>
          <a:off x="2271675" y="1102693"/>
          <a:ext cx="1707392" cy="1024435"/>
        </a:xfr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نمای کلی از سیاست های مسکن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2FCA9A77-8BFC-4F78-AF08-3F2A41FDE19D}" type="parTrans" cxnId="{E399B8F4-3BE5-42A9-B250-819F5D30D96A}">
      <dgm:prSet/>
      <dgm:spPr/>
      <dgm:t>
        <a:bodyPr/>
        <a:lstStyle/>
        <a:p>
          <a:pPr rtl="1"/>
          <a:endParaRPr lang="fa-IR"/>
        </a:p>
      </dgm:t>
    </dgm:pt>
    <dgm:pt modelId="{949B58B1-34EE-4E36-AD08-97B5B795264F}" type="sibTrans" cxnId="{E399B8F4-3BE5-42A9-B250-819F5D30D96A}">
      <dgm:prSet/>
      <dgm:spPr/>
      <dgm:t>
        <a:bodyPr/>
        <a:lstStyle/>
        <a:p>
          <a:pPr rtl="1"/>
          <a:endParaRPr lang="fa-IR"/>
        </a:p>
      </dgm:t>
    </dgm:pt>
    <dgm:pt modelId="{EB684568-CA34-4AB1-96BF-A6F31E215EB0}">
      <dgm:prSet phldrT="[Text]" custT="1"/>
      <dgm:spPr>
        <a:xfrm>
          <a:off x="2271675" y="1102693"/>
          <a:ext cx="1707392" cy="1024435"/>
        </a:xfr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مسکن اجاره ای در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76243B3D-9E44-46CF-AEF2-6FEFFC43079F}" type="parTrans" cxnId="{F147DD3A-7D61-4164-ABC0-1D3AB9CA9A19}">
      <dgm:prSet/>
      <dgm:spPr/>
      <dgm:t>
        <a:bodyPr/>
        <a:lstStyle/>
        <a:p>
          <a:pPr rtl="1"/>
          <a:endParaRPr lang="fa-IR"/>
        </a:p>
      </dgm:t>
    </dgm:pt>
    <dgm:pt modelId="{F82DB084-A8C4-491C-ACEE-6D176BB4892D}" type="sibTrans" cxnId="{F147DD3A-7D61-4164-ABC0-1D3AB9CA9A19}">
      <dgm:prSet/>
      <dgm:spPr/>
      <dgm:t>
        <a:bodyPr/>
        <a:lstStyle/>
        <a:p>
          <a:pPr rtl="1"/>
          <a:endParaRPr lang="fa-IR"/>
        </a:p>
      </dgm:t>
    </dgm:pt>
    <dgm:pt modelId="{9DB868B4-49F8-4695-9446-91A132504A89}">
      <dgm:prSet phldrT="[Text]" custT="1"/>
      <dgm:spPr>
        <a:xfrm>
          <a:off x="2271675" y="1102693"/>
          <a:ext cx="1707392" cy="1024435"/>
        </a:xfr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سیاست کنترل اجاره </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9AB323D8-E054-4CAC-ABD3-DC4926602CD1}" type="parTrans" cxnId="{7E1904B1-44E0-40CA-84B6-93041723E7A0}">
      <dgm:prSet/>
      <dgm:spPr/>
      <dgm:t>
        <a:bodyPr/>
        <a:lstStyle/>
        <a:p>
          <a:pPr rtl="1"/>
          <a:endParaRPr lang="fa-IR"/>
        </a:p>
      </dgm:t>
    </dgm:pt>
    <dgm:pt modelId="{71EAA04A-810C-4160-BAB9-AADFDE02D114}" type="sibTrans" cxnId="{7E1904B1-44E0-40CA-84B6-93041723E7A0}">
      <dgm:prSet/>
      <dgm:spPr/>
      <dgm:t>
        <a:bodyPr/>
        <a:lstStyle/>
        <a:p>
          <a:pPr rtl="1"/>
          <a:endParaRPr lang="fa-IR"/>
        </a:p>
      </dgm:t>
    </dgm:pt>
    <dgm:pt modelId="{F71AB06E-F811-4196-9485-375329D49EEF}">
      <dgm:prSet phldrT="[Text]" custT="1"/>
      <dgm:spPr>
        <a:xfrm>
          <a:off x="2271675" y="1102693"/>
          <a:ext cx="1707392" cy="1024435"/>
        </a:xfr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دسته بندی قیمت مسکن در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19E60F47-BA3A-4A4A-BDAA-CCC38AB11C5F}" type="parTrans" cxnId="{AD896653-310F-4D2E-B6B9-88D1261D45C0}">
      <dgm:prSet/>
      <dgm:spPr/>
      <dgm:t>
        <a:bodyPr/>
        <a:lstStyle/>
        <a:p>
          <a:pPr rtl="1"/>
          <a:endParaRPr lang="fa-IR"/>
        </a:p>
      </dgm:t>
    </dgm:pt>
    <dgm:pt modelId="{ED148989-9208-4AB3-94AB-45EDDF22B87B}" type="sibTrans" cxnId="{AD896653-310F-4D2E-B6B9-88D1261D45C0}">
      <dgm:prSet/>
      <dgm:spPr/>
      <dgm:t>
        <a:bodyPr/>
        <a:lstStyle/>
        <a:p>
          <a:pPr rtl="1"/>
          <a:endParaRPr lang="fa-IR"/>
        </a:p>
      </dgm:t>
    </dgm:pt>
    <dgm:pt modelId="{2DA31C4E-4E9E-4B7B-B998-BE61D72E8834}">
      <dgm:prSet phldrT="[Text]" custT="1"/>
      <dgm:spPr>
        <a:xfrm>
          <a:off x="2271675" y="1102693"/>
          <a:ext cx="1707392" cy="1024435"/>
        </a:xfrm>
        <a:solidFill>
          <a:sysClr val="window" lastClr="FFFFFF">
            <a:hueOff val="0"/>
            <a:satOff val="0"/>
            <a:lumOff val="0"/>
            <a:alphaOff val="0"/>
          </a:sysClr>
        </a:solidFill>
        <a:ln w="57150">
          <a:solidFill>
            <a:srgbClr val="FF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تجربه هدفمندی در بازار مسکن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1C6887D5-4A77-4BE9-A316-32B86B71D6C2}" type="parTrans" cxnId="{DE6F382F-2DBE-49AC-A4C1-E54B72915D1B}">
      <dgm:prSet/>
      <dgm:spPr/>
      <dgm:t>
        <a:bodyPr/>
        <a:lstStyle/>
        <a:p>
          <a:pPr rtl="1"/>
          <a:endParaRPr lang="fa-IR"/>
        </a:p>
      </dgm:t>
    </dgm:pt>
    <dgm:pt modelId="{C017F8B8-9683-401D-A07B-87EEB9B5B5CD}" type="sibTrans" cxnId="{DE6F382F-2DBE-49AC-A4C1-E54B72915D1B}">
      <dgm:prSet/>
      <dgm:spPr/>
      <dgm:t>
        <a:bodyPr/>
        <a:lstStyle/>
        <a:p>
          <a:pPr rtl="1"/>
          <a:endParaRPr lang="fa-IR"/>
        </a:p>
      </dgm:t>
    </dgm:pt>
    <dgm:pt modelId="{86D7B622-9361-4093-9207-D355D815DC03}">
      <dgm:prSet phldrT="[Text]" custT="1"/>
      <dgm:spPr>
        <a:xfrm>
          <a:off x="2271675" y="1102693"/>
          <a:ext cx="1707392" cy="1024435"/>
        </a:xfr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05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مسائل و چالش های اجرای مسکن با هزینه متوسط رو به پایین در مالزی</a:t>
          </a:r>
          <a:endParaRPr lang="en-US" sz="105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CC5D2AC5-3E55-4F30-A3B7-3DD90017AEAB}" type="parTrans" cxnId="{8349CDDB-D6D3-4E35-9BDF-9A12D77B6522}">
      <dgm:prSet/>
      <dgm:spPr/>
      <dgm:t>
        <a:bodyPr/>
        <a:lstStyle/>
        <a:p>
          <a:pPr rtl="1"/>
          <a:endParaRPr lang="fa-IR"/>
        </a:p>
      </dgm:t>
    </dgm:pt>
    <dgm:pt modelId="{D4AD6798-75FE-4197-95EF-B6DAFA2680A9}" type="sibTrans" cxnId="{8349CDDB-D6D3-4E35-9BDF-9A12D77B6522}">
      <dgm:prSet/>
      <dgm:spPr/>
      <dgm:t>
        <a:bodyPr/>
        <a:lstStyle/>
        <a:p>
          <a:pPr rtl="1"/>
          <a:endParaRPr lang="fa-IR"/>
        </a:p>
      </dgm:t>
    </dgm:pt>
    <dgm:pt modelId="{543CA33F-BD4B-4C78-8B25-3BF2811642DB}">
      <dgm:prSet phldrT="[Text]" custT="1"/>
      <dgm:spPr>
        <a:xfrm>
          <a:off x="2271675" y="1102693"/>
          <a:ext cx="1707392" cy="1024435"/>
        </a:xfr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سیاست های ملی مسکن</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96659759-16C4-4292-9CA7-9486284B8DBF}" type="parTrans" cxnId="{EF523A27-B357-4986-8EF8-B467AF86DE6A}">
      <dgm:prSet/>
      <dgm:spPr/>
      <dgm:t>
        <a:bodyPr/>
        <a:lstStyle/>
        <a:p>
          <a:pPr rtl="1"/>
          <a:endParaRPr lang="fa-IR"/>
        </a:p>
      </dgm:t>
    </dgm:pt>
    <dgm:pt modelId="{93C7EC9F-E5FA-4FFD-A790-D3CE24575AF6}" type="sibTrans" cxnId="{EF523A27-B357-4986-8EF8-B467AF86DE6A}">
      <dgm:prSet/>
      <dgm:spPr/>
      <dgm:t>
        <a:bodyPr/>
        <a:lstStyle/>
        <a:p>
          <a:pPr rtl="1"/>
          <a:endParaRPr lang="fa-IR"/>
        </a:p>
      </dgm:t>
    </dgm:pt>
    <dgm:pt modelId="{CD14AF29-E157-4AF3-B15C-A41D78514443}">
      <dgm:prSet phldrT="[Text]" custT="1"/>
      <dgm:spPr>
        <a:xfrm>
          <a:off x="2271675" y="1102693"/>
          <a:ext cx="1707392" cy="1024435"/>
        </a:xfr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اهداف سیاست های ملی مسکن</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150D2C01-93AA-46A7-9A2D-593200ED59AA}" type="parTrans" cxnId="{C8855E8A-6FCC-4100-954C-4105726F83D4}">
      <dgm:prSet/>
      <dgm:spPr/>
      <dgm:t>
        <a:bodyPr/>
        <a:lstStyle/>
        <a:p>
          <a:pPr rtl="1"/>
          <a:endParaRPr lang="fa-IR"/>
        </a:p>
      </dgm:t>
    </dgm:pt>
    <dgm:pt modelId="{B4C46601-CFC6-4F1C-9D14-E84F9F2DFF03}" type="sibTrans" cxnId="{C8855E8A-6FCC-4100-954C-4105726F83D4}">
      <dgm:prSet/>
      <dgm:spPr/>
      <dgm:t>
        <a:bodyPr/>
        <a:lstStyle/>
        <a:p>
          <a:pPr rtl="1"/>
          <a:endParaRPr lang="fa-IR"/>
        </a:p>
      </dgm:t>
    </dgm:pt>
    <dgm:pt modelId="{5D160735-0430-4C32-AF2E-29940B24D69A}">
      <dgm:prSet phldrT="[Text]" custT="1"/>
      <dgm:spPr>
        <a:xfrm>
          <a:off x="2271675" y="1102693"/>
          <a:ext cx="1707392" cy="1024435"/>
        </a:xfr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دو وام رایج خرید مسکن در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33FE4E79-EDE5-430B-B183-95EF7DF2C47B}" type="parTrans" cxnId="{4071914E-4C7B-4C47-AC48-F4590CB270EC}">
      <dgm:prSet/>
      <dgm:spPr/>
      <dgm:t>
        <a:bodyPr/>
        <a:lstStyle/>
        <a:p>
          <a:pPr rtl="1"/>
          <a:endParaRPr lang="fa-IR"/>
        </a:p>
      </dgm:t>
    </dgm:pt>
    <dgm:pt modelId="{5673F620-F3B2-4859-A9D4-8681A2D097AB}" type="sibTrans" cxnId="{4071914E-4C7B-4C47-AC48-F4590CB270EC}">
      <dgm:prSet/>
      <dgm:spPr/>
      <dgm:t>
        <a:bodyPr/>
        <a:lstStyle/>
        <a:p>
          <a:pPr rtl="1"/>
          <a:endParaRPr lang="fa-IR"/>
        </a:p>
      </dgm:t>
    </dgm:pt>
    <dgm:pt modelId="{306F187D-D5DA-4DFA-B1A9-757324E08B03}">
      <dgm:prSet phldrT="[Text]" custT="1"/>
      <dgm:spPr>
        <a:xfrm>
          <a:off x="2271675" y="1102693"/>
          <a:ext cx="1707392" cy="1024435"/>
        </a:xfr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نرخ بهره وام مسکن در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CFC932C4-D025-486F-9915-FFD97EED6BA3}" type="parTrans" cxnId="{10D82A62-4DAC-486B-8FDF-B675C85D3F4A}">
      <dgm:prSet/>
      <dgm:spPr/>
      <dgm:t>
        <a:bodyPr/>
        <a:lstStyle/>
        <a:p>
          <a:pPr rtl="1"/>
          <a:endParaRPr lang="fa-IR"/>
        </a:p>
      </dgm:t>
    </dgm:pt>
    <dgm:pt modelId="{01755D41-3847-4B49-BB49-1BCE82B82561}" type="sibTrans" cxnId="{10D82A62-4DAC-486B-8FDF-B675C85D3F4A}">
      <dgm:prSet/>
      <dgm:spPr/>
      <dgm:t>
        <a:bodyPr/>
        <a:lstStyle/>
        <a:p>
          <a:pPr rtl="1"/>
          <a:endParaRPr lang="fa-IR"/>
        </a:p>
      </dgm:t>
    </dgm:pt>
    <dgm:pt modelId="{46A66660-75D6-4329-ACDC-544D534CFD53}">
      <dgm:prSet phldrT="[Text]" custT="1"/>
      <dgm:spPr>
        <a:xfrm>
          <a:off x="2271675" y="1102693"/>
          <a:ext cx="1707392" cy="1024435"/>
        </a:xfr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شرط حمایت، درآمد پایین و متوسط</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8D35B51F-57B6-47BA-AED6-89BEB07D0E9B}" type="parTrans" cxnId="{862CC150-8885-4516-B44E-C3A4B8B96C2F}">
      <dgm:prSet/>
      <dgm:spPr/>
      <dgm:t>
        <a:bodyPr/>
        <a:lstStyle/>
        <a:p>
          <a:pPr rtl="1"/>
          <a:endParaRPr lang="fa-IR"/>
        </a:p>
      </dgm:t>
    </dgm:pt>
    <dgm:pt modelId="{4B53AA31-BDCC-45C6-9DE5-04526AE41C5E}" type="sibTrans" cxnId="{862CC150-8885-4516-B44E-C3A4B8B96C2F}">
      <dgm:prSet/>
      <dgm:spPr/>
      <dgm:t>
        <a:bodyPr/>
        <a:lstStyle/>
        <a:p>
          <a:pPr rtl="1"/>
          <a:endParaRPr lang="fa-IR"/>
        </a:p>
      </dgm:t>
    </dgm:pt>
    <dgm:pt modelId="{97F7B82C-4633-4809-9433-E0D179E433C8}">
      <dgm:prSet phldrT="[Text]" custT="1"/>
      <dgm:spPr>
        <a:xfrm>
          <a:off x="2271675" y="1102693"/>
          <a:ext cx="1707392" cy="1024435"/>
        </a:xfr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قیمت آپارتمان در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312D5F9E-D60E-4715-942D-14DA8B44D209}" type="parTrans" cxnId="{7BA07432-A83C-41CE-8FA4-91DDB8755F16}">
      <dgm:prSet/>
      <dgm:spPr/>
      <dgm:t>
        <a:bodyPr/>
        <a:lstStyle/>
        <a:p>
          <a:pPr rtl="1"/>
          <a:endParaRPr lang="fa-IR"/>
        </a:p>
      </dgm:t>
    </dgm:pt>
    <dgm:pt modelId="{3E050B3B-4320-4B37-ABDD-2BF46AD40AE7}" type="sibTrans" cxnId="{7BA07432-A83C-41CE-8FA4-91DDB8755F16}">
      <dgm:prSet/>
      <dgm:spPr/>
      <dgm:t>
        <a:bodyPr/>
        <a:lstStyle/>
        <a:p>
          <a:pPr rtl="1"/>
          <a:endParaRPr lang="fa-IR"/>
        </a:p>
      </dgm:t>
    </dgm:pt>
    <dgm:pt modelId="{4A22AEEA-0EE1-484C-91DC-E44AE1D22FD7}">
      <dgm:prSet phldrT="[Text]" custT="1"/>
      <dgm:spPr>
        <a:xfrm>
          <a:off x="2271675" y="1102693"/>
          <a:ext cx="1707392" cy="1024435"/>
        </a:xfr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نحوه واگذاری زمین</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6817F7C6-FBA5-45C6-A8A3-2E0932C49D70}" type="parTrans" cxnId="{C5B5B328-0444-4069-AAF5-3DD64DFD7357}">
      <dgm:prSet/>
      <dgm:spPr/>
      <dgm:t>
        <a:bodyPr/>
        <a:lstStyle/>
        <a:p>
          <a:pPr rtl="1"/>
          <a:endParaRPr lang="fa-IR"/>
        </a:p>
      </dgm:t>
    </dgm:pt>
    <dgm:pt modelId="{97716CA5-AFCD-48FF-893E-25C9E7BD61AD}" type="sibTrans" cxnId="{C5B5B328-0444-4069-AAF5-3DD64DFD7357}">
      <dgm:prSet/>
      <dgm:spPr/>
      <dgm:t>
        <a:bodyPr/>
        <a:lstStyle/>
        <a:p>
          <a:pPr rtl="1"/>
          <a:endParaRPr lang="fa-IR"/>
        </a:p>
      </dgm:t>
    </dgm:pt>
    <dgm:pt modelId="{6ABBCEF4-06B2-4472-A63E-2CD5739D4709}">
      <dgm:prSet phldrT="[Text]" custT="1"/>
      <dgm:spPr>
        <a:xfrm>
          <a:off x="2271675" y="1102693"/>
          <a:ext cx="1707392" cy="1024435"/>
        </a:xfr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متغیر های اقتصاد  مسکن</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1A0F13CD-4DB3-4B28-B1AF-115987EEA90D}" type="parTrans" cxnId="{92610CA0-7980-4A87-AA5C-4AE7156FD096}">
      <dgm:prSet/>
      <dgm:spPr/>
      <dgm:t>
        <a:bodyPr/>
        <a:lstStyle/>
        <a:p>
          <a:pPr rtl="1"/>
          <a:endParaRPr lang="fa-IR"/>
        </a:p>
      </dgm:t>
    </dgm:pt>
    <dgm:pt modelId="{E0E37864-4C44-4522-9B88-09D0F97A8C47}" type="sibTrans" cxnId="{92610CA0-7980-4A87-AA5C-4AE7156FD096}">
      <dgm:prSet/>
      <dgm:spPr/>
      <dgm:t>
        <a:bodyPr/>
        <a:lstStyle/>
        <a:p>
          <a:pPr rtl="1"/>
          <a:endParaRPr lang="fa-IR"/>
        </a:p>
      </dgm:t>
    </dgm:pt>
    <dgm:pt modelId="{63A283F8-1878-430B-9C50-D2D311CD25AA}">
      <dgm:prSet phldrT="[Text]" custT="1"/>
      <dgm:spPr>
        <a:xfrm>
          <a:off x="2271675" y="1102693"/>
          <a:ext cx="1707392" cy="1024435"/>
        </a:xfr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 سیاست تولید برای خروج از «</a:t>
          </a:r>
          <a:r>
            <a:rPr lang="fa-IR" sz="1200" b="1"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بدمسکنی</a:t>
          </a:r>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2587D16B-2294-4D04-BF46-56D5106E1C99}" type="parTrans" cxnId="{D39F63A2-F022-4E49-AE18-02C668A3ABB2}">
      <dgm:prSet/>
      <dgm:spPr/>
      <dgm:t>
        <a:bodyPr/>
        <a:lstStyle/>
        <a:p>
          <a:pPr rtl="1"/>
          <a:endParaRPr lang="fa-IR"/>
        </a:p>
      </dgm:t>
    </dgm:pt>
    <dgm:pt modelId="{76C16F7F-2A9E-4B1A-B35B-A8AE193D2103}" type="sibTrans" cxnId="{D39F63A2-F022-4E49-AE18-02C668A3ABB2}">
      <dgm:prSet/>
      <dgm:spPr/>
      <dgm:t>
        <a:bodyPr/>
        <a:lstStyle/>
        <a:p>
          <a:pPr rtl="1"/>
          <a:endParaRPr lang="fa-IR"/>
        </a:p>
      </dgm:t>
    </dgm:pt>
    <dgm:pt modelId="{C1AEB733-BD0D-4B0E-A29F-9042E0366A75}">
      <dgm:prSet phldrT="[Text]" custT="1"/>
      <dgm:spPr>
        <a:xfrm>
          <a:off x="2271675" y="1102693"/>
          <a:ext cx="1707392" cy="1024435"/>
        </a:xfrm>
        <a:solidFill>
          <a:sysClr val="window" lastClr="FFFFFF">
            <a:hueOff val="0"/>
            <a:satOff val="0"/>
            <a:lumOff val="0"/>
            <a:alphaOff val="0"/>
          </a:sysClr>
        </a:solidFill>
        <a:ln w="57150">
          <a:solidFill>
            <a:srgbClr val="FF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مسکن با هزینه متوسط رو به پایین در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2787E3FB-3936-4CD4-953D-341A95C1F073}" type="parTrans" cxnId="{48FE9DAC-ACE0-4A41-B336-B7713646E67F}">
      <dgm:prSet/>
      <dgm:spPr/>
      <dgm:t>
        <a:bodyPr/>
        <a:lstStyle/>
        <a:p>
          <a:pPr rtl="1"/>
          <a:endParaRPr lang="fa-IR"/>
        </a:p>
      </dgm:t>
    </dgm:pt>
    <dgm:pt modelId="{3BA4ED55-FDB4-4F8C-8E82-4EFC9450C9E1}" type="sibTrans" cxnId="{48FE9DAC-ACE0-4A41-B336-B7713646E67F}">
      <dgm:prSet/>
      <dgm:spPr/>
      <dgm:t>
        <a:bodyPr/>
        <a:lstStyle/>
        <a:p>
          <a:pPr rtl="1"/>
          <a:endParaRPr lang="fa-IR"/>
        </a:p>
      </dgm:t>
    </dgm:pt>
    <dgm:pt modelId="{C7D389A8-30D9-4A4E-96EA-D635E0E35A30}">
      <dgm:prSet phldrT="[Text]" custT="1"/>
      <dgm:spPr>
        <a:xfrm>
          <a:off x="2271675" y="1102693"/>
          <a:ext cx="1707392" cy="1024435"/>
        </a:xfrm>
        <a:solidFill>
          <a:sysClr val="window" lastClr="FFFFFF">
            <a:hueOff val="0"/>
            <a:satOff val="0"/>
            <a:lumOff val="0"/>
            <a:alphaOff val="0"/>
          </a:sysClr>
        </a:solidFill>
        <a:ln w="57150">
          <a:solidFill>
            <a:srgbClr val="FF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چشم انداز مسکن مالزی</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44E7F36E-CB03-4DBE-80B8-52CED52AB71B}" type="parTrans" cxnId="{752B3CE6-5294-469D-B910-2016CAA469E7}">
      <dgm:prSet/>
      <dgm:spPr/>
      <dgm:t>
        <a:bodyPr/>
        <a:lstStyle/>
        <a:p>
          <a:pPr rtl="1"/>
          <a:endParaRPr lang="fa-IR"/>
        </a:p>
      </dgm:t>
    </dgm:pt>
    <dgm:pt modelId="{4BB1CD72-2AF1-48BC-9AF9-1096CBAF87B3}" type="sibTrans" cxnId="{752B3CE6-5294-469D-B910-2016CAA469E7}">
      <dgm:prSet/>
      <dgm:spPr/>
      <dgm:t>
        <a:bodyPr/>
        <a:lstStyle/>
        <a:p>
          <a:pPr rtl="1"/>
          <a:endParaRPr lang="fa-IR"/>
        </a:p>
      </dgm:t>
    </dgm:pt>
    <dgm:pt modelId="{AFC61E05-40BA-4BBE-9F6A-6D46230E8317}">
      <dgm:prSet phldrT="[Text]" custT="1"/>
      <dgm:spPr>
        <a:xfrm>
          <a:off x="2271675" y="1102693"/>
          <a:ext cx="1707392" cy="1024435"/>
        </a:xfrm>
        <a:solidFill>
          <a:sysClr val="window" lastClr="FFFFFF">
            <a:hueOff val="0"/>
            <a:satOff val="0"/>
            <a:lumOff val="0"/>
            <a:alphaOff val="0"/>
          </a:sysClr>
        </a:solidFill>
        <a:ln w="57150">
          <a:solidFill>
            <a:srgbClr val="FF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توصیه ها</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D97B7BE7-B760-4E92-937C-0049FB654FDA}" type="parTrans" cxnId="{4A785D65-851F-48A6-AAC0-C99744569E9D}">
      <dgm:prSet/>
      <dgm:spPr/>
      <dgm:t>
        <a:bodyPr/>
        <a:lstStyle/>
        <a:p>
          <a:pPr rtl="1"/>
          <a:endParaRPr lang="fa-IR"/>
        </a:p>
      </dgm:t>
    </dgm:pt>
    <dgm:pt modelId="{E6B7A2F7-F78D-47AB-A227-3243B4008FF5}" type="sibTrans" cxnId="{4A785D65-851F-48A6-AAC0-C99744569E9D}">
      <dgm:prSet/>
      <dgm:spPr/>
      <dgm:t>
        <a:bodyPr/>
        <a:lstStyle/>
        <a:p>
          <a:pPr rtl="1"/>
          <a:endParaRPr lang="fa-IR"/>
        </a:p>
      </dgm:t>
    </dgm:pt>
    <dgm:pt modelId="{A3EDA33A-7E93-4F88-9825-4F124A552B02}">
      <dgm:prSet phldrT="[Text]" custT="1"/>
      <dgm:spPr>
        <a:xfrm>
          <a:off x="2271675" y="1102693"/>
          <a:ext cx="1707392" cy="1024435"/>
        </a:xfrm>
        <a:solidFill>
          <a:sysClr val="window" lastClr="FFFFFF">
            <a:hueOff val="0"/>
            <a:satOff val="0"/>
            <a:lumOff val="0"/>
            <a:alphaOff val="0"/>
          </a:sysClr>
        </a:solidFill>
        <a:ln w="57150">
          <a:solidFill>
            <a:srgbClr val="FFCC00"/>
          </a:solid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1200" b="1"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rId16" action="ppaction://hlinksldjump"/>
            </a:rPr>
            <a:t>منابع</a:t>
          </a:r>
          <a:endParaRPr lang="en-US" sz="1200" b="1"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gm:t>
    </dgm:pt>
    <dgm:pt modelId="{13555ECA-C66C-4B47-BA7F-692499072B59}" type="parTrans" cxnId="{B41AE6AF-27FF-47C5-8ADF-BD58888BA2F7}">
      <dgm:prSet/>
      <dgm:spPr/>
      <dgm:t>
        <a:bodyPr/>
        <a:lstStyle/>
        <a:p>
          <a:pPr rtl="1"/>
          <a:endParaRPr lang="fa-IR"/>
        </a:p>
      </dgm:t>
    </dgm:pt>
    <dgm:pt modelId="{DC9AB229-EBB2-4C2E-A4BF-D2992B4DAD1B}" type="sibTrans" cxnId="{B41AE6AF-27FF-47C5-8ADF-BD58888BA2F7}">
      <dgm:prSet/>
      <dgm:spPr/>
      <dgm:t>
        <a:bodyPr/>
        <a:lstStyle/>
        <a:p>
          <a:pPr rtl="1"/>
          <a:endParaRPr lang="fa-IR"/>
        </a:p>
      </dgm:t>
    </dgm:pt>
    <dgm:pt modelId="{843F8373-DECE-4B5B-8083-696EE4AE5AD7}" type="pres">
      <dgm:prSet presAssocID="{6004C19F-7A54-479B-B56C-B8D7C3BC9AD5}" presName="Name0" presStyleCnt="0">
        <dgm:presLayoutVars>
          <dgm:dir/>
          <dgm:resizeHandles/>
        </dgm:presLayoutVars>
      </dgm:prSet>
      <dgm:spPr/>
      <dgm:t>
        <a:bodyPr/>
        <a:lstStyle/>
        <a:p>
          <a:endParaRPr lang="en-US"/>
        </a:p>
      </dgm:t>
    </dgm:pt>
    <dgm:pt modelId="{3BEE75E5-A9DF-43A5-AC1B-96DFA2FE4D1C}" type="pres">
      <dgm:prSet presAssocID="{2AD94325-C9E0-4043-A502-6EF93BB61B98}" presName="compNode" presStyleCnt="0"/>
      <dgm:spPr/>
    </dgm:pt>
    <dgm:pt modelId="{DA634A3F-38EC-4955-842E-88F2D1DAF916}" type="pres">
      <dgm:prSet presAssocID="{2AD94325-C9E0-4043-A502-6EF93BB61B98}" presName="dummyConnPt" presStyleCnt="0"/>
      <dgm:spPr/>
    </dgm:pt>
    <dgm:pt modelId="{C2B7F49B-CFB8-4781-840B-3F70696B786A}" type="pres">
      <dgm:prSet presAssocID="{2AD94325-C9E0-4043-A502-6EF93BB61B98}" presName="node" presStyleLbl="node1" presStyleIdx="0" presStyleCnt="39">
        <dgm:presLayoutVars>
          <dgm:bulletEnabled val="1"/>
        </dgm:presLayoutVars>
      </dgm:prSet>
      <dgm:spPr>
        <a:prstGeom prst="roundRect">
          <a:avLst>
            <a:gd name="adj" fmla="val 10000"/>
          </a:avLst>
        </a:prstGeom>
      </dgm:spPr>
      <dgm:t>
        <a:bodyPr/>
        <a:lstStyle/>
        <a:p>
          <a:endParaRPr lang="en-US"/>
        </a:p>
      </dgm:t>
    </dgm:pt>
    <dgm:pt modelId="{C2005FDB-7060-4814-949E-A0DBE8C9A80A}" type="pres">
      <dgm:prSet presAssocID="{D95D16DA-C5A2-4A87-AF98-275EA4583037}" presName="sibTrans" presStyleLbl="bgSibTrans2D1" presStyleIdx="0" presStyleCnt="38"/>
      <dgm:spPr/>
      <dgm:t>
        <a:bodyPr/>
        <a:lstStyle/>
        <a:p>
          <a:endParaRPr lang="en-US"/>
        </a:p>
      </dgm:t>
    </dgm:pt>
    <dgm:pt modelId="{3339ECAE-E062-41E4-AAAE-2DF40C7E1879}" type="pres">
      <dgm:prSet presAssocID="{C5A95722-4956-4D9D-82D6-66349E5091BC}" presName="compNode" presStyleCnt="0"/>
      <dgm:spPr/>
    </dgm:pt>
    <dgm:pt modelId="{E011F92F-2BDC-4F46-AC5F-F7EE9B18C111}" type="pres">
      <dgm:prSet presAssocID="{C5A95722-4956-4D9D-82D6-66349E5091BC}" presName="dummyConnPt" presStyleCnt="0"/>
      <dgm:spPr/>
    </dgm:pt>
    <dgm:pt modelId="{88E2C287-07E2-48D1-A6DE-C231275982A8}" type="pres">
      <dgm:prSet presAssocID="{C5A95722-4956-4D9D-82D6-66349E5091BC}" presName="node" presStyleLbl="node1" presStyleIdx="1" presStyleCnt="39">
        <dgm:presLayoutVars>
          <dgm:bulletEnabled val="1"/>
        </dgm:presLayoutVars>
      </dgm:prSet>
      <dgm:spPr/>
      <dgm:t>
        <a:bodyPr/>
        <a:lstStyle/>
        <a:p>
          <a:endParaRPr lang="en-US"/>
        </a:p>
      </dgm:t>
    </dgm:pt>
    <dgm:pt modelId="{7C6E7E6A-1288-45F9-B943-3709CF26A01B}" type="pres">
      <dgm:prSet presAssocID="{9D53CAF5-1F74-4F23-996C-CF5E3420D2BA}" presName="sibTrans" presStyleLbl="bgSibTrans2D1" presStyleIdx="1" presStyleCnt="38"/>
      <dgm:spPr/>
      <dgm:t>
        <a:bodyPr/>
        <a:lstStyle/>
        <a:p>
          <a:endParaRPr lang="en-US"/>
        </a:p>
      </dgm:t>
    </dgm:pt>
    <dgm:pt modelId="{BD295514-5451-43BA-B317-F6F9AA8CB5AF}" type="pres">
      <dgm:prSet presAssocID="{C6DDC80D-3458-4CFB-B060-0786CD840BC6}" presName="compNode" presStyleCnt="0"/>
      <dgm:spPr/>
    </dgm:pt>
    <dgm:pt modelId="{1D2D2360-4270-42B4-B8B8-9B3CC9D65D59}" type="pres">
      <dgm:prSet presAssocID="{C6DDC80D-3458-4CFB-B060-0786CD840BC6}" presName="dummyConnPt" presStyleCnt="0"/>
      <dgm:spPr/>
    </dgm:pt>
    <dgm:pt modelId="{4B9497BE-CE11-4178-B385-366C5E25821F}" type="pres">
      <dgm:prSet presAssocID="{C6DDC80D-3458-4CFB-B060-0786CD840BC6}" presName="node" presStyleLbl="node1" presStyleIdx="2" presStyleCnt="39">
        <dgm:presLayoutVars>
          <dgm:bulletEnabled val="1"/>
        </dgm:presLayoutVars>
      </dgm:prSet>
      <dgm:spPr/>
      <dgm:t>
        <a:bodyPr/>
        <a:lstStyle/>
        <a:p>
          <a:endParaRPr lang="en-US"/>
        </a:p>
      </dgm:t>
    </dgm:pt>
    <dgm:pt modelId="{678C7AE8-C207-4FA6-84A6-C65EA80310DD}" type="pres">
      <dgm:prSet presAssocID="{D447B3AF-758D-442C-89A9-B09E6DE4471E}" presName="sibTrans" presStyleLbl="bgSibTrans2D1" presStyleIdx="2" presStyleCnt="38"/>
      <dgm:spPr/>
      <dgm:t>
        <a:bodyPr/>
        <a:lstStyle/>
        <a:p>
          <a:endParaRPr lang="en-US"/>
        </a:p>
      </dgm:t>
    </dgm:pt>
    <dgm:pt modelId="{A115A8FE-81B6-4F9D-8CCF-8BEED26124AB}" type="pres">
      <dgm:prSet presAssocID="{A6787CD7-11D2-4D04-9BE6-23BA953DBE64}" presName="compNode" presStyleCnt="0"/>
      <dgm:spPr/>
    </dgm:pt>
    <dgm:pt modelId="{3FBF994A-18D9-4723-81FB-E89047FD8CE9}" type="pres">
      <dgm:prSet presAssocID="{A6787CD7-11D2-4D04-9BE6-23BA953DBE64}" presName="dummyConnPt" presStyleCnt="0"/>
      <dgm:spPr/>
    </dgm:pt>
    <dgm:pt modelId="{CDF9B65E-CE0B-41E9-A2CF-C28313B55E41}" type="pres">
      <dgm:prSet presAssocID="{A6787CD7-11D2-4D04-9BE6-23BA953DBE64}" presName="node" presStyleLbl="node1" presStyleIdx="3" presStyleCnt="39">
        <dgm:presLayoutVars>
          <dgm:bulletEnabled val="1"/>
        </dgm:presLayoutVars>
      </dgm:prSet>
      <dgm:spPr/>
      <dgm:t>
        <a:bodyPr/>
        <a:lstStyle/>
        <a:p>
          <a:endParaRPr lang="en-US"/>
        </a:p>
      </dgm:t>
    </dgm:pt>
    <dgm:pt modelId="{1C37E3BD-375A-47A7-9520-BC3204905B0D}" type="pres">
      <dgm:prSet presAssocID="{31CC415B-6811-47B0-A6B8-75D32C94C9E2}" presName="sibTrans" presStyleLbl="bgSibTrans2D1" presStyleIdx="3" presStyleCnt="38"/>
      <dgm:spPr/>
      <dgm:t>
        <a:bodyPr/>
        <a:lstStyle/>
        <a:p>
          <a:endParaRPr lang="en-US"/>
        </a:p>
      </dgm:t>
    </dgm:pt>
    <dgm:pt modelId="{92F6DA6E-FB9A-4413-95B6-9AE73D2BA3B1}" type="pres">
      <dgm:prSet presAssocID="{BE412A2D-75CF-4BF5-8488-476132F9E297}" presName="compNode" presStyleCnt="0"/>
      <dgm:spPr/>
    </dgm:pt>
    <dgm:pt modelId="{CB466B97-EB5F-4B76-83B9-C7E1B0B1A786}" type="pres">
      <dgm:prSet presAssocID="{BE412A2D-75CF-4BF5-8488-476132F9E297}" presName="dummyConnPt" presStyleCnt="0"/>
      <dgm:spPr/>
    </dgm:pt>
    <dgm:pt modelId="{3C3E8D87-AF13-498D-9079-22935230E3D9}" type="pres">
      <dgm:prSet presAssocID="{BE412A2D-75CF-4BF5-8488-476132F9E297}" presName="node" presStyleLbl="node1" presStyleIdx="4" presStyleCnt="39">
        <dgm:presLayoutVars>
          <dgm:bulletEnabled val="1"/>
        </dgm:presLayoutVars>
      </dgm:prSet>
      <dgm:spPr>
        <a:prstGeom prst="roundRect">
          <a:avLst>
            <a:gd name="adj" fmla="val 10000"/>
          </a:avLst>
        </a:prstGeom>
      </dgm:spPr>
      <dgm:t>
        <a:bodyPr/>
        <a:lstStyle/>
        <a:p>
          <a:endParaRPr lang="en-US"/>
        </a:p>
      </dgm:t>
    </dgm:pt>
    <dgm:pt modelId="{B0188CA7-4D59-45B4-992B-019D18C0428E}" type="pres">
      <dgm:prSet presAssocID="{D2C30D73-580A-4C33-834B-A5001343EF20}" presName="sibTrans" presStyleLbl="bgSibTrans2D1" presStyleIdx="4" presStyleCnt="38"/>
      <dgm:spPr>
        <a:prstGeom prst="rect">
          <a:avLst/>
        </a:prstGeom>
      </dgm:spPr>
      <dgm:t>
        <a:bodyPr/>
        <a:lstStyle/>
        <a:p>
          <a:endParaRPr lang="en-US"/>
        </a:p>
      </dgm:t>
    </dgm:pt>
    <dgm:pt modelId="{2D6D83BA-9F20-40C4-B325-89B22B534024}" type="pres">
      <dgm:prSet presAssocID="{BBB31DFC-1835-428D-827D-6040A293A713}" presName="compNode" presStyleCnt="0"/>
      <dgm:spPr/>
    </dgm:pt>
    <dgm:pt modelId="{407BFAAD-1E14-49A6-9096-B10A3E7FDD9D}" type="pres">
      <dgm:prSet presAssocID="{BBB31DFC-1835-428D-827D-6040A293A713}" presName="dummyConnPt" presStyleCnt="0"/>
      <dgm:spPr/>
    </dgm:pt>
    <dgm:pt modelId="{C5BC6999-72C0-4B25-8C3C-7F335EFC446B}" type="pres">
      <dgm:prSet presAssocID="{BBB31DFC-1835-428D-827D-6040A293A713}" presName="node" presStyleLbl="node1" presStyleIdx="5" presStyleCnt="39">
        <dgm:presLayoutVars>
          <dgm:bulletEnabled val="1"/>
        </dgm:presLayoutVars>
      </dgm:prSet>
      <dgm:spPr>
        <a:prstGeom prst="roundRect">
          <a:avLst>
            <a:gd name="adj" fmla="val 10000"/>
          </a:avLst>
        </a:prstGeom>
      </dgm:spPr>
      <dgm:t>
        <a:bodyPr/>
        <a:lstStyle/>
        <a:p>
          <a:endParaRPr lang="en-US"/>
        </a:p>
      </dgm:t>
    </dgm:pt>
    <dgm:pt modelId="{6D839CA5-2A01-4348-BC1D-123C7CB8C872}" type="pres">
      <dgm:prSet presAssocID="{2FCBB311-7C63-467C-B9DF-BD08D7ED5ACD}" presName="sibTrans" presStyleLbl="bgSibTrans2D1" presStyleIdx="5" presStyleCnt="38"/>
      <dgm:spPr>
        <a:prstGeom prst="rect">
          <a:avLst/>
        </a:prstGeom>
      </dgm:spPr>
      <dgm:t>
        <a:bodyPr/>
        <a:lstStyle/>
        <a:p>
          <a:endParaRPr lang="en-US"/>
        </a:p>
      </dgm:t>
    </dgm:pt>
    <dgm:pt modelId="{A628B737-D2BB-4DF5-BA37-C6759F7A50E4}" type="pres">
      <dgm:prSet presAssocID="{A9388DFC-2C7E-446B-A4A7-3B145973C907}" presName="compNode" presStyleCnt="0"/>
      <dgm:spPr/>
    </dgm:pt>
    <dgm:pt modelId="{39ABE91D-84FC-4B32-A39E-8E6EB7B79C11}" type="pres">
      <dgm:prSet presAssocID="{A9388DFC-2C7E-446B-A4A7-3B145973C907}" presName="dummyConnPt" presStyleCnt="0"/>
      <dgm:spPr/>
    </dgm:pt>
    <dgm:pt modelId="{6EE80F20-8E80-4713-A199-57C02811D419}" type="pres">
      <dgm:prSet presAssocID="{A9388DFC-2C7E-446B-A4A7-3B145973C907}" presName="node" presStyleLbl="node1" presStyleIdx="6" presStyleCnt="39">
        <dgm:presLayoutVars>
          <dgm:bulletEnabled val="1"/>
        </dgm:presLayoutVars>
      </dgm:prSet>
      <dgm:spPr>
        <a:prstGeom prst="roundRect">
          <a:avLst>
            <a:gd name="adj" fmla="val 10000"/>
          </a:avLst>
        </a:prstGeom>
      </dgm:spPr>
      <dgm:t>
        <a:bodyPr/>
        <a:lstStyle/>
        <a:p>
          <a:endParaRPr lang="en-US"/>
        </a:p>
      </dgm:t>
    </dgm:pt>
    <dgm:pt modelId="{50A3495F-D5C6-4032-8D09-0E1CF5DD7A9D}" type="pres">
      <dgm:prSet presAssocID="{43004C84-8E68-40AA-9C0C-30C6676ECDF9}" presName="sibTrans" presStyleLbl="bgSibTrans2D1" presStyleIdx="6" presStyleCnt="38"/>
      <dgm:spPr>
        <a:prstGeom prst="rect">
          <a:avLst/>
        </a:prstGeom>
      </dgm:spPr>
      <dgm:t>
        <a:bodyPr/>
        <a:lstStyle/>
        <a:p>
          <a:endParaRPr lang="en-US"/>
        </a:p>
      </dgm:t>
    </dgm:pt>
    <dgm:pt modelId="{3717230C-8502-4D3D-86E8-2893BA294739}" type="pres">
      <dgm:prSet presAssocID="{860E550B-8ADA-4C67-9D5C-D09C1375AEC2}" presName="compNode" presStyleCnt="0"/>
      <dgm:spPr/>
    </dgm:pt>
    <dgm:pt modelId="{7B357C89-2B49-471E-9DA9-C7B2D2316646}" type="pres">
      <dgm:prSet presAssocID="{860E550B-8ADA-4C67-9D5C-D09C1375AEC2}" presName="dummyConnPt" presStyleCnt="0"/>
      <dgm:spPr/>
    </dgm:pt>
    <dgm:pt modelId="{A70CCC4E-B591-41E8-9050-F1C6E07E03C9}" type="pres">
      <dgm:prSet presAssocID="{860E550B-8ADA-4C67-9D5C-D09C1375AEC2}" presName="node" presStyleLbl="node1" presStyleIdx="7" presStyleCnt="39">
        <dgm:presLayoutVars>
          <dgm:bulletEnabled val="1"/>
        </dgm:presLayoutVars>
      </dgm:prSet>
      <dgm:spPr>
        <a:prstGeom prst="roundRect">
          <a:avLst>
            <a:gd name="adj" fmla="val 10000"/>
          </a:avLst>
        </a:prstGeom>
      </dgm:spPr>
      <dgm:t>
        <a:bodyPr/>
        <a:lstStyle/>
        <a:p>
          <a:endParaRPr lang="en-US"/>
        </a:p>
      </dgm:t>
    </dgm:pt>
    <dgm:pt modelId="{0A9D6DDF-AEAF-40D2-B26F-13EB9E3627B4}" type="pres">
      <dgm:prSet presAssocID="{01571084-3CE3-4ADD-9292-EEDE85059A11}" presName="sibTrans" presStyleLbl="bgSibTrans2D1" presStyleIdx="7" presStyleCnt="38"/>
      <dgm:spPr>
        <a:prstGeom prst="rect">
          <a:avLst/>
        </a:prstGeom>
      </dgm:spPr>
      <dgm:t>
        <a:bodyPr/>
        <a:lstStyle/>
        <a:p>
          <a:endParaRPr lang="en-US"/>
        </a:p>
      </dgm:t>
    </dgm:pt>
    <dgm:pt modelId="{3CBC422A-FF2C-456A-A809-23B1002E4D92}" type="pres">
      <dgm:prSet presAssocID="{2DC916A8-AD7B-49CC-858A-4600EB7EB219}" presName="compNode" presStyleCnt="0"/>
      <dgm:spPr/>
    </dgm:pt>
    <dgm:pt modelId="{C751D82D-3290-475E-B6E0-175C306BC9BD}" type="pres">
      <dgm:prSet presAssocID="{2DC916A8-AD7B-49CC-858A-4600EB7EB219}" presName="dummyConnPt" presStyleCnt="0"/>
      <dgm:spPr/>
    </dgm:pt>
    <dgm:pt modelId="{ED3440D0-0FDF-45C7-931D-193089A913B3}" type="pres">
      <dgm:prSet presAssocID="{2DC916A8-AD7B-49CC-858A-4600EB7EB219}" presName="node" presStyleLbl="node1" presStyleIdx="8" presStyleCnt="39">
        <dgm:presLayoutVars>
          <dgm:bulletEnabled val="1"/>
        </dgm:presLayoutVars>
      </dgm:prSet>
      <dgm:spPr>
        <a:prstGeom prst="roundRect">
          <a:avLst>
            <a:gd name="adj" fmla="val 10000"/>
          </a:avLst>
        </a:prstGeom>
      </dgm:spPr>
      <dgm:t>
        <a:bodyPr/>
        <a:lstStyle/>
        <a:p>
          <a:endParaRPr lang="en-US"/>
        </a:p>
      </dgm:t>
    </dgm:pt>
    <dgm:pt modelId="{3D7484F6-0D70-4587-8EEF-92AA99CD387F}" type="pres">
      <dgm:prSet presAssocID="{2686ACA3-83D1-40F4-85E2-42DA56834C1D}" presName="sibTrans" presStyleLbl="bgSibTrans2D1" presStyleIdx="8" presStyleCnt="38"/>
      <dgm:spPr>
        <a:prstGeom prst="rect">
          <a:avLst/>
        </a:prstGeom>
      </dgm:spPr>
      <dgm:t>
        <a:bodyPr/>
        <a:lstStyle/>
        <a:p>
          <a:endParaRPr lang="en-US"/>
        </a:p>
      </dgm:t>
    </dgm:pt>
    <dgm:pt modelId="{41305AC2-2486-4F53-84BD-3CDB8DF7D5C2}" type="pres">
      <dgm:prSet presAssocID="{A3D24DD8-D3FE-4ED1-9002-4855AD8D3F71}" presName="compNode" presStyleCnt="0"/>
      <dgm:spPr/>
    </dgm:pt>
    <dgm:pt modelId="{B1A70689-6970-4147-9F17-6B0C912BF387}" type="pres">
      <dgm:prSet presAssocID="{A3D24DD8-D3FE-4ED1-9002-4855AD8D3F71}" presName="dummyConnPt" presStyleCnt="0"/>
      <dgm:spPr/>
    </dgm:pt>
    <dgm:pt modelId="{AFB7C5E2-3885-42E8-980A-ACCE7B9BBC69}" type="pres">
      <dgm:prSet presAssocID="{A3D24DD8-D3FE-4ED1-9002-4855AD8D3F71}" presName="node" presStyleLbl="node1" presStyleIdx="9" presStyleCnt="39">
        <dgm:presLayoutVars>
          <dgm:bulletEnabled val="1"/>
        </dgm:presLayoutVars>
      </dgm:prSet>
      <dgm:spPr>
        <a:prstGeom prst="roundRect">
          <a:avLst>
            <a:gd name="adj" fmla="val 10000"/>
          </a:avLst>
        </a:prstGeom>
      </dgm:spPr>
      <dgm:t>
        <a:bodyPr/>
        <a:lstStyle/>
        <a:p>
          <a:endParaRPr lang="en-US"/>
        </a:p>
      </dgm:t>
    </dgm:pt>
    <dgm:pt modelId="{06E018E2-BE89-46EB-A1D9-8DB425BF9BFE}" type="pres">
      <dgm:prSet presAssocID="{D25FB7BB-F5D8-48DA-9D98-D402752D9C20}" presName="sibTrans" presStyleLbl="bgSibTrans2D1" presStyleIdx="9" presStyleCnt="38"/>
      <dgm:spPr>
        <a:prstGeom prst="rect">
          <a:avLst/>
        </a:prstGeom>
      </dgm:spPr>
      <dgm:t>
        <a:bodyPr/>
        <a:lstStyle/>
        <a:p>
          <a:endParaRPr lang="en-US"/>
        </a:p>
      </dgm:t>
    </dgm:pt>
    <dgm:pt modelId="{2C59EC1C-727A-4376-A445-22AF589F372D}" type="pres">
      <dgm:prSet presAssocID="{1FA967DE-CDE3-4350-8FF4-5E6742910E9B}" presName="compNode" presStyleCnt="0"/>
      <dgm:spPr/>
    </dgm:pt>
    <dgm:pt modelId="{AD4A8008-C0D9-4488-999F-A0078ECC380A}" type="pres">
      <dgm:prSet presAssocID="{1FA967DE-CDE3-4350-8FF4-5E6742910E9B}" presName="dummyConnPt" presStyleCnt="0"/>
      <dgm:spPr/>
    </dgm:pt>
    <dgm:pt modelId="{A6F36D8F-2BD1-415A-ACFC-4F4EC7CDFBA7}" type="pres">
      <dgm:prSet presAssocID="{1FA967DE-CDE3-4350-8FF4-5E6742910E9B}" presName="node" presStyleLbl="node1" presStyleIdx="10" presStyleCnt="39">
        <dgm:presLayoutVars>
          <dgm:bulletEnabled val="1"/>
        </dgm:presLayoutVars>
      </dgm:prSet>
      <dgm:spPr>
        <a:prstGeom prst="roundRect">
          <a:avLst>
            <a:gd name="adj" fmla="val 10000"/>
          </a:avLst>
        </a:prstGeom>
      </dgm:spPr>
      <dgm:t>
        <a:bodyPr/>
        <a:lstStyle/>
        <a:p>
          <a:endParaRPr lang="en-US"/>
        </a:p>
      </dgm:t>
    </dgm:pt>
    <dgm:pt modelId="{99B8CCF0-AD90-476B-A9B2-5811C3FE475D}" type="pres">
      <dgm:prSet presAssocID="{1E5356B3-6F0E-4A32-B595-BF195B980E1D}" presName="sibTrans" presStyleLbl="bgSibTrans2D1" presStyleIdx="10" presStyleCnt="38"/>
      <dgm:spPr>
        <a:prstGeom prst="rect">
          <a:avLst/>
        </a:prstGeom>
      </dgm:spPr>
      <dgm:t>
        <a:bodyPr/>
        <a:lstStyle/>
        <a:p>
          <a:pPr rtl="1"/>
          <a:endParaRPr lang="fa-IR"/>
        </a:p>
      </dgm:t>
    </dgm:pt>
    <dgm:pt modelId="{66896AAC-71AC-4974-ADCA-76A3178799C4}" type="pres">
      <dgm:prSet presAssocID="{759404FF-B8F6-482F-A7DD-A1A7D94BC5D0}" presName="compNode" presStyleCnt="0"/>
      <dgm:spPr/>
    </dgm:pt>
    <dgm:pt modelId="{744378D8-9458-46C6-B616-3CFE318DA0D1}" type="pres">
      <dgm:prSet presAssocID="{759404FF-B8F6-482F-A7DD-A1A7D94BC5D0}" presName="dummyConnPt" presStyleCnt="0"/>
      <dgm:spPr/>
    </dgm:pt>
    <dgm:pt modelId="{C1D4B4C8-253D-4E13-800A-3020BCF2B76C}" type="pres">
      <dgm:prSet presAssocID="{759404FF-B8F6-482F-A7DD-A1A7D94BC5D0}" presName="node" presStyleLbl="node1" presStyleIdx="11" presStyleCnt="39">
        <dgm:presLayoutVars>
          <dgm:bulletEnabled val="1"/>
        </dgm:presLayoutVars>
      </dgm:prSet>
      <dgm:spPr/>
      <dgm:t>
        <a:bodyPr/>
        <a:lstStyle/>
        <a:p>
          <a:pPr rtl="1"/>
          <a:endParaRPr lang="fa-IR"/>
        </a:p>
      </dgm:t>
    </dgm:pt>
    <dgm:pt modelId="{7ED3E58A-825D-4876-B7E3-0CEC992C1D3E}" type="pres">
      <dgm:prSet presAssocID="{FC3D5A43-77C4-48F1-82DB-6F0183596A12}" presName="sibTrans" presStyleLbl="bgSibTrans2D1" presStyleIdx="11" presStyleCnt="38"/>
      <dgm:spPr/>
      <dgm:t>
        <a:bodyPr/>
        <a:lstStyle/>
        <a:p>
          <a:pPr rtl="1"/>
          <a:endParaRPr lang="fa-IR"/>
        </a:p>
      </dgm:t>
    </dgm:pt>
    <dgm:pt modelId="{F991B5F1-91F9-48CE-BE71-020E80A71DFD}" type="pres">
      <dgm:prSet presAssocID="{E88E2B0A-5BAF-4896-973E-9B427BC3D115}" presName="compNode" presStyleCnt="0"/>
      <dgm:spPr/>
    </dgm:pt>
    <dgm:pt modelId="{B69D1F74-2C31-4F50-A7A9-A8E0978C1FA6}" type="pres">
      <dgm:prSet presAssocID="{E88E2B0A-5BAF-4896-973E-9B427BC3D115}" presName="dummyConnPt" presStyleCnt="0"/>
      <dgm:spPr/>
    </dgm:pt>
    <dgm:pt modelId="{7C9F2F75-0A66-4028-8070-441CCC6FF654}" type="pres">
      <dgm:prSet presAssocID="{E88E2B0A-5BAF-4896-973E-9B427BC3D115}" presName="node" presStyleLbl="node1" presStyleIdx="12" presStyleCnt="39">
        <dgm:presLayoutVars>
          <dgm:bulletEnabled val="1"/>
        </dgm:presLayoutVars>
      </dgm:prSet>
      <dgm:spPr/>
      <dgm:t>
        <a:bodyPr/>
        <a:lstStyle/>
        <a:p>
          <a:pPr rtl="1"/>
          <a:endParaRPr lang="fa-IR"/>
        </a:p>
      </dgm:t>
    </dgm:pt>
    <dgm:pt modelId="{61EFA9FA-6B54-43BD-9623-37E09B94E137}" type="pres">
      <dgm:prSet presAssocID="{10D2878B-F47E-4046-8C31-45135A369674}" presName="sibTrans" presStyleLbl="bgSibTrans2D1" presStyleIdx="12" presStyleCnt="38"/>
      <dgm:spPr/>
      <dgm:t>
        <a:bodyPr/>
        <a:lstStyle/>
        <a:p>
          <a:pPr rtl="1"/>
          <a:endParaRPr lang="fa-IR"/>
        </a:p>
      </dgm:t>
    </dgm:pt>
    <dgm:pt modelId="{24BF0A4A-A11F-4A8C-A719-122E90BEE40C}" type="pres">
      <dgm:prSet presAssocID="{060C72CA-447F-4ADA-BC14-0733876D6F64}" presName="compNode" presStyleCnt="0"/>
      <dgm:spPr/>
    </dgm:pt>
    <dgm:pt modelId="{B276759C-D3A5-4B75-B8C7-97651F7996EF}" type="pres">
      <dgm:prSet presAssocID="{060C72CA-447F-4ADA-BC14-0733876D6F64}" presName="dummyConnPt" presStyleCnt="0"/>
      <dgm:spPr/>
    </dgm:pt>
    <dgm:pt modelId="{C6E7D60A-793E-418A-AA35-09161F4D76D3}" type="pres">
      <dgm:prSet presAssocID="{060C72CA-447F-4ADA-BC14-0733876D6F64}" presName="node" presStyleLbl="node1" presStyleIdx="13" presStyleCnt="39">
        <dgm:presLayoutVars>
          <dgm:bulletEnabled val="1"/>
        </dgm:presLayoutVars>
      </dgm:prSet>
      <dgm:spPr/>
      <dgm:t>
        <a:bodyPr/>
        <a:lstStyle/>
        <a:p>
          <a:pPr rtl="1"/>
          <a:endParaRPr lang="fa-IR"/>
        </a:p>
      </dgm:t>
    </dgm:pt>
    <dgm:pt modelId="{4EFE9179-9E97-4A4C-A266-0F908CEEC548}" type="pres">
      <dgm:prSet presAssocID="{481C97A4-49CA-470E-B77F-547600EEB2EB}" presName="sibTrans" presStyleLbl="bgSibTrans2D1" presStyleIdx="13" presStyleCnt="38"/>
      <dgm:spPr/>
      <dgm:t>
        <a:bodyPr/>
        <a:lstStyle/>
        <a:p>
          <a:pPr rtl="1"/>
          <a:endParaRPr lang="fa-IR"/>
        </a:p>
      </dgm:t>
    </dgm:pt>
    <dgm:pt modelId="{5B2777DE-B7F0-4397-9D1B-C707D8586376}" type="pres">
      <dgm:prSet presAssocID="{EBD72FF1-5967-4CB1-8588-1205A3C262FB}" presName="compNode" presStyleCnt="0"/>
      <dgm:spPr/>
    </dgm:pt>
    <dgm:pt modelId="{E01B9558-3E3F-48A1-B491-B84D4D498294}" type="pres">
      <dgm:prSet presAssocID="{EBD72FF1-5967-4CB1-8588-1205A3C262FB}" presName="dummyConnPt" presStyleCnt="0"/>
      <dgm:spPr/>
    </dgm:pt>
    <dgm:pt modelId="{F5E28EDE-DCF1-426C-AECD-CA931EACA3CD}" type="pres">
      <dgm:prSet presAssocID="{EBD72FF1-5967-4CB1-8588-1205A3C262FB}" presName="node" presStyleLbl="node1" presStyleIdx="14" presStyleCnt="39">
        <dgm:presLayoutVars>
          <dgm:bulletEnabled val="1"/>
        </dgm:presLayoutVars>
      </dgm:prSet>
      <dgm:spPr/>
      <dgm:t>
        <a:bodyPr/>
        <a:lstStyle/>
        <a:p>
          <a:pPr rtl="1"/>
          <a:endParaRPr lang="fa-IR"/>
        </a:p>
      </dgm:t>
    </dgm:pt>
    <dgm:pt modelId="{62155C2A-208D-4763-8D9A-A47EEAF1A996}" type="pres">
      <dgm:prSet presAssocID="{A46757A4-425D-4D30-A439-B2A9C9750518}" presName="sibTrans" presStyleLbl="bgSibTrans2D1" presStyleIdx="14" presStyleCnt="38"/>
      <dgm:spPr/>
      <dgm:t>
        <a:bodyPr/>
        <a:lstStyle/>
        <a:p>
          <a:pPr rtl="1"/>
          <a:endParaRPr lang="fa-IR"/>
        </a:p>
      </dgm:t>
    </dgm:pt>
    <dgm:pt modelId="{EED735B2-571E-493A-949C-7007C2ABCD07}" type="pres">
      <dgm:prSet presAssocID="{8FA747E7-90CA-4262-BE65-B75DBCBFAC64}" presName="compNode" presStyleCnt="0"/>
      <dgm:spPr/>
    </dgm:pt>
    <dgm:pt modelId="{57AFB71E-DD5B-4816-B675-E1CCF99616DF}" type="pres">
      <dgm:prSet presAssocID="{8FA747E7-90CA-4262-BE65-B75DBCBFAC64}" presName="dummyConnPt" presStyleCnt="0"/>
      <dgm:spPr/>
    </dgm:pt>
    <dgm:pt modelId="{7359457F-4F37-47B5-A796-86EC67EF7028}" type="pres">
      <dgm:prSet presAssocID="{8FA747E7-90CA-4262-BE65-B75DBCBFAC64}" presName="node" presStyleLbl="node1" presStyleIdx="15" presStyleCnt="39">
        <dgm:presLayoutVars>
          <dgm:bulletEnabled val="1"/>
        </dgm:presLayoutVars>
      </dgm:prSet>
      <dgm:spPr/>
      <dgm:t>
        <a:bodyPr/>
        <a:lstStyle/>
        <a:p>
          <a:pPr rtl="1"/>
          <a:endParaRPr lang="fa-IR"/>
        </a:p>
      </dgm:t>
    </dgm:pt>
    <dgm:pt modelId="{9553DA04-586A-4007-AABB-707B8CED80D8}" type="pres">
      <dgm:prSet presAssocID="{42E70EA9-ECC6-4E31-AA08-FADFCF5BBA08}" presName="sibTrans" presStyleLbl="bgSibTrans2D1" presStyleIdx="15" presStyleCnt="38"/>
      <dgm:spPr/>
      <dgm:t>
        <a:bodyPr/>
        <a:lstStyle/>
        <a:p>
          <a:pPr rtl="1"/>
          <a:endParaRPr lang="fa-IR"/>
        </a:p>
      </dgm:t>
    </dgm:pt>
    <dgm:pt modelId="{A36A2749-59FF-4BAD-902B-D52A6FD774FC}" type="pres">
      <dgm:prSet presAssocID="{BD0FF4A7-4221-475C-B7C0-616046A96B9E}" presName="compNode" presStyleCnt="0"/>
      <dgm:spPr/>
    </dgm:pt>
    <dgm:pt modelId="{15517D7D-5697-4005-BD63-CE135BE07951}" type="pres">
      <dgm:prSet presAssocID="{BD0FF4A7-4221-475C-B7C0-616046A96B9E}" presName="dummyConnPt" presStyleCnt="0"/>
      <dgm:spPr/>
    </dgm:pt>
    <dgm:pt modelId="{336D274D-D439-4E5E-ACC8-22853A678626}" type="pres">
      <dgm:prSet presAssocID="{BD0FF4A7-4221-475C-B7C0-616046A96B9E}" presName="node" presStyleLbl="node1" presStyleIdx="16" presStyleCnt="39">
        <dgm:presLayoutVars>
          <dgm:bulletEnabled val="1"/>
        </dgm:presLayoutVars>
      </dgm:prSet>
      <dgm:spPr/>
      <dgm:t>
        <a:bodyPr/>
        <a:lstStyle/>
        <a:p>
          <a:pPr rtl="1"/>
          <a:endParaRPr lang="fa-IR"/>
        </a:p>
      </dgm:t>
    </dgm:pt>
    <dgm:pt modelId="{F680F4C1-B3E4-4975-8C12-F6A8B39F9865}" type="pres">
      <dgm:prSet presAssocID="{77FA4F5F-C304-47CD-9999-9B47B2D8CDD1}" presName="sibTrans" presStyleLbl="bgSibTrans2D1" presStyleIdx="16" presStyleCnt="38"/>
      <dgm:spPr/>
      <dgm:t>
        <a:bodyPr/>
        <a:lstStyle/>
        <a:p>
          <a:pPr rtl="1"/>
          <a:endParaRPr lang="fa-IR"/>
        </a:p>
      </dgm:t>
    </dgm:pt>
    <dgm:pt modelId="{784CFB92-F07C-4593-9060-3DFAAF8C96B8}" type="pres">
      <dgm:prSet presAssocID="{B811FA80-DCCD-468F-928A-FD0A2195C911}" presName="compNode" presStyleCnt="0"/>
      <dgm:spPr/>
    </dgm:pt>
    <dgm:pt modelId="{022AE63A-04A4-48F2-8DBE-AA89575B0417}" type="pres">
      <dgm:prSet presAssocID="{B811FA80-DCCD-468F-928A-FD0A2195C911}" presName="dummyConnPt" presStyleCnt="0"/>
      <dgm:spPr/>
    </dgm:pt>
    <dgm:pt modelId="{6FA7A1CF-2E50-4882-A412-50594A54D77E}" type="pres">
      <dgm:prSet presAssocID="{B811FA80-DCCD-468F-928A-FD0A2195C911}" presName="node" presStyleLbl="node1" presStyleIdx="17" presStyleCnt="39">
        <dgm:presLayoutVars>
          <dgm:bulletEnabled val="1"/>
        </dgm:presLayoutVars>
      </dgm:prSet>
      <dgm:spPr/>
      <dgm:t>
        <a:bodyPr/>
        <a:lstStyle/>
        <a:p>
          <a:pPr rtl="1"/>
          <a:endParaRPr lang="fa-IR"/>
        </a:p>
      </dgm:t>
    </dgm:pt>
    <dgm:pt modelId="{E173116C-9895-43F8-B262-C047DDE12394}" type="pres">
      <dgm:prSet presAssocID="{0D3C007B-C555-45DC-B2B9-AFDD69BD786E}" presName="sibTrans" presStyleLbl="bgSibTrans2D1" presStyleIdx="17" presStyleCnt="38"/>
      <dgm:spPr/>
      <dgm:t>
        <a:bodyPr/>
        <a:lstStyle/>
        <a:p>
          <a:pPr rtl="1"/>
          <a:endParaRPr lang="fa-IR"/>
        </a:p>
      </dgm:t>
    </dgm:pt>
    <dgm:pt modelId="{D3F59237-E068-410A-AE92-F78EB8AA97C0}" type="pres">
      <dgm:prSet presAssocID="{F1EBFE3A-AA93-4FDF-85FD-29A7D8DFFFED}" presName="compNode" presStyleCnt="0"/>
      <dgm:spPr/>
    </dgm:pt>
    <dgm:pt modelId="{1B03E58B-DA19-468B-815C-6B6BBDBFE0F5}" type="pres">
      <dgm:prSet presAssocID="{F1EBFE3A-AA93-4FDF-85FD-29A7D8DFFFED}" presName="dummyConnPt" presStyleCnt="0"/>
      <dgm:spPr/>
    </dgm:pt>
    <dgm:pt modelId="{6E8A7793-1495-4A42-8227-D5B5F61FD472}" type="pres">
      <dgm:prSet presAssocID="{F1EBFE3A-AA93-4FDF-85FD-29A7D8DFFFED}" presName="node" presStyleLbl="node1" presStyleIdx="18" presStyleCnt="39">
        <dgm:presLayoutVars>
          <dgm:bulletEnabled val="1"/>
        </dgm:presLayoutVars>
      </dgm:prSet>
      <dgm:spPr/>
      <dgm:t>
        <a:bodyPr/>
        <a:lstStyle/>
        <a:p>
          <a:pPr rtl="1"/>
          <a:endParaRPr lang="fa-IR"/>
        </a:p>
      </dgm:t>
    </dgm:pt>
    <dgm:pt modelId="{155EB336-C998-4AFD-9DE6-6148306F7104}" type="pres">
      <dgm:prSet presAssocID="{C97C5863-70B4-4F1B-AC2A-3D70BA667182}" presName="sibTrans" presStyleLbl="bgSibTrans2D1" presStyleIdx="18" presStyleCnt="38"/>
      <dgm:spPr/>
      <dgm:t>
        <a:bodyPr/>
        <a:lstStyle/>
        <a:p>
          <a:pPr rtl="1"/>
          <a:endParaRPr lang="fa-IR"/>
        </a:p>
      </dgm:t>
    </dgm:pt>
    <dgm:pt modelId="{52D07A45-ABC8-4BBF-A86C-A8CA9F8622FE}" type="pres">
      <dgm:prSet presAssocID="{5BDAFF00-E122-4824-8034-110B8F80942D}" presName="compNode" presStyleCnt="0"/>
      <dgm:spPr/>
    </dgm:pt>
    <dgm:pt modelId="{C755835B-14BD-4159-8D70-98EE6CDF6EC5}" type="pres">
      <dgm:prSet presAssocID="{5BDAFF00-E122-4824-8034-110B8F80942D}" presName="dummyConnPt" presStyleCnt="0"/>
      <dgm:spPr/>
    </dgm:pt>
    <dgm:pt modelId="{ADFAE6A8-3E46-49A1-97C3-5D7EE47BA921}" type="pres">
      <dgm:prSet presAssocID="{5BDAFF00-E122-4824-8034-110B8F80942D}" presName="node" presStyleLbl="node1" presStyleIdx="19" presStyleCnt="39">
        <dgm:presLayoutVars>
          <dgm:bulletEnabled val="1"/>
        </dgm:presLayoutVars>
      </dgm:prSet>
      <dgm:spPr/>
      <dgm:t>
        <a:bodyPr/>
        <a:lstStyle/>
        <a:p>
          <a:pPr rtl="1"/>
          <a:endParaRPr lang="fa-IR"/>
        </a:p>
      </dgm:t>
    </dgm:pt>
    <dgm:pt modelId="{0FCA50C0-4CE7-4009-AD6C-2AEE0FB53369}" type="pres">
      <dgm:prSet presAssocID="{949B58B1-34EE-4E36-AD08-97B5B795264F}" presName="sibTrans" presStyleLbl="bgSibTrans2D1" presStyleIdx="19" presStyleCnt="38"/>
      <dgm:spPr/>
      <dgm:t>
        <a:bodyPr/>
        <a:lstStyle/>
        <a:p>
          <a:pPr rtl="1"/>
          <a:endParaRPr lang="fa-IR"/>
        </a:p>
      </dgm:t>
    </dgm:pt>
    <dgm:pt modelId="{B3E7B853-1AC0-4CE4-AE09-CEE689E6F421}" type="pres">
      <dgm:prSet presAssocID="{EB684568-CA34-4AB1-96BF-A6F31E215EB0}" presName="compNode" presStyleCnt="0"/>
      <dgm:spPr/>
    </dgm:pt>
    <dgm:pt modelId="{DD1A242F-A0EA-42DB-BCBE-A93868514A58}" type="pres">
      <dgm:prSet presAssocID="{EB684568-CA34-4AB1-96BF-A6F31E215EB0}" presName="dummyConnPt" presStyleCnt="0"/>
      <dgm:spPr/>
    </dgm:pt>
    <dgm:pt modelId="{FC4F268B-DAA6-43BD-8BBC-D9000ABF7597}" type="pres">
      <dgm:prSet presAssocID="{EB684568-CA34-4AB1-96BF-A6F31E215EB0}" presName="node" presStyleLbl="node1" presStyleIdx="20" presStyleCnt="39">
        <dgm:presLayoutVars>
          <dgm:bulletEnabled val="1"/>
        </dgm:presLayoutVars>
      </dgm:prSet>
      <dgm:spPr/>
      <dgm:t>
        <a:bodyPr/>
        <a:lstStyle/>
        <a:p>
          <a:pPr rtl="1"/>
          <a:endParaRPr lang="fa-IR"/>
        </a:p>
      </dgm:t>
    </dgm:pt>
    <dgm:pt modelId="{51D79DBA-FEE3-4B23-9016-11101ED8C2E1}" type="pres">
      <dgm:prSet presAssocID="{F82DB084-A8C4-491C-ACEE-6D176BB4892D}" presName="sibTrans" presStyleLbl="bgSibTrans2D1" presStyleIdx="20" presStyleCnt="38"/>
      <dgm:spPr/>
      <dgm:t>
        <a:bodyPr/>
        <a:lstStyle/>
        <a:p>
          <a:pPr rtl="1"/>
          <a:endParaRPr lang="fa-IR"/>
        </a:p>
      </dgm:t>
    </dgm:pt>
    <dgm:pt modelId="{3E8D656F-34F7-4A60-B9F7-BFE3F91FD491}" type="pres">
      <dgm:prSet presAssocID="{9DB868B4-49F8-4695-9446-91A132504A89}" presName="compNode" presStyleCnt="0"/>
      <dgm:spPr/>
    </dgm:pt>
    <dgm:pt modelId="{120AF16F-28CC-4D82-A69A-EE39E830DF81}" type="pres">
      <dgm:prSet presAssocID="{9DB868B4-49F8-4695-9446-91A132504A89}" presName="dummyConnPt" presStyleCnt="0"/>
      <dgm:spPr/>
    </dgm:pt>
    <dgm:pt modelId="{569655B9-DD10-4477-8502-FE4030D29DE3}" type="pres">
      <dgm:prSet presAssocID="{9DB868B4-49F8-4695-9446-91A132504A89}" presName="node" presStyleLbl="node1" presStyleIdx="21" presStyleCnt="39">
        <dgm:presLayoutVars>
          <dgm:bulletEnabled val="1"/>
        </dgm:presLayoutVars>
      </dgm:prSet>
      <dgm:spPr/>
      <dgm:t>
        <a:bodyPr/>
        <a:lstStyle/>
        <a:p>
          <a:pPr rtl="1"/>
          <a:endParaRPr lang="fa-IR"/>
        </a:p>
      </dgm:t>
    </dgm:pt>
    <dgm:pt modelId="{B19634BC-ABA3-4501-A149-B08FDE6D33F0}" type="pres">
      <dgm:prSet presAssocID="{71EAA04A-810C-4160-BAB9-AADFDE02D114}" presName="sibTrans" presStyleLbl="bgSibTrans2D1" presStyleIdx="21" presStyleCnt="38"/>
      <dgm:spPr/>
      <dgm:t>
        <a:bodyPr/>
        <a:lstStyle/>
        <a:p>
          <a:pPr rtl="1"/>
          <a:endParaRPr lang="fa-IR"/>
        </a:p>
      </dgm:t>
    </dgm:pt>
    <dgm:pt modelId="{FB8BFADB-C00C-423B-A812-C048B4B4CDC4}" type="pres">
      <dgm:prSet presAssocID="{F71AB06E-F811-4196-9485-375329D49EEF}" presName="compNode" presStyleCnt="0"/>
      <dgm:spPr/>
    </dgm:pt>
    <dgm:pt modelId="{FC26AFC2-66ED-44DC-98E6-25B2BF38BE74}" type="pres">
      <dgm:prSet presAssocID="{F71AB06E-F811-4196-9485-375329D49EEF}" presName="dummyConnPt" presStyleCnt="0"/>
      <dgm:spPr/>
    </dgm:pt>
    <dgm:pt modelId="{3E4C5B7F-CB43-4251-9F81-9C0E902E39C0}" type="pres">
      <dgm:prSet presAssocID="{F71AB06E-F811-4196-9485-375329D49EEF}" presName="node" presStyleLbl="node1" presStyleIdx="22" presStyleCnt="39">
        <dgm:presLayoutVars>
          <dgm:bulletEnabled val="1"/>
        </dgm:presLayoutVars>
      </dgm:prSet>
      <dgm:spPr/>
      <dgm:t>
        <a:bodyPr/>
        <a:lstStyle/>
        <a:p>
          <a:pPr rtl="1"/>
          <a:endParaRPr lang="fa-IR"/>
        </a:p>
      </dgm:t>
    </dgm:pt>
    <dgm:pt modelId="{D28867B5-ED66-44F3-983F-1047DC30AFB6}" type="pres">
      <dgm:prSet presAssocID="{ED148989-9208-4AB3-94AB-45EDDF22B87B}" presName="sibTrans" presStyleLbl="bgSibTrans2D1" presStyleIdx="22" presStyleCnt="38"/>
      <dgm:spPr/>
      <dgm:t>
        <a:bodyPr/>
        <a:lstStyle/>
        <a:p>
          <a:pPr rtl="1"/>
          <a:endParaRPr lang="fa-IR"/>
        </a:p>
      </dgm:t>
    </dgm:pt>
    <dgm:pt modelId="{42682B9A-0525-4708-B025-A5D9E97483C4}" type="pres">
      <dgm:prSet presAssocID="{09E114F7-C0B6-437F-871D-3B32BB6D174F}" presName="compNode" presStyleCnt="0"/>
      <dgm:spPr/>
    </dgm:pt>
    <dgm:pt modelId="{F7518A28-1D6D-49E5-9182-2E4AA4D604C6}" type="pres">
      <dgm:prSet presAssocID="{09E114F7-C0B6-437F-871D-3B32BB6D174F}" presName="dummyConnPt" presStyleCnt="0"/>
      <dgm:spPr/>
    </dgm:pt>
    <dgm:pt modelId="{3FF6A9BA-D4FE-410D-8ED2-95716DDED7A8}" type="pres">
      <dgm:prSet presAssocID="{09E114F7-C0B6-437F-871D-3B32BB6D174F}" presName="node" presStyleLbl="node1" presStyleIdx="23" presStyleCnt="39">
        <dgm:presLayoutVars>
          <dgm:bulletEnabled val="1"/>
        </dgm:presLayoutVars>
      </dgm:prSet>
      <dgm:spPr>
        <a:prstGeom prst="roundRect">
          <a:avLst>
            <a:gd name="adj" fmla="val 10000"/>
          </a:avLst>
        </a:prstGeom>
      </dgm:spPr>
      <dgm:t>
        <a:bodyPr/>
        <a:lstStyle/>
        <a:p>
          <a:pPr rtl="1"/>
          <a:endParaRPr lang="fa-IR"/>
        </a:p>
      </dgm:t>
    </dgm:pt>
    <dgm:pt modelId="{B87B9C4B-469D-4DD9-ADFE-F3AF56909C82}" type="pres">
      <dgm:prSet presAssocID="{4A2168AC-7C53-436E-B524-49EE52533D3A}" presName="sibTrans" presStyleLbl="bgSibTrans2D1" presStyleIdx="23" presStyleCnt="38"/>
      <dgm:spPr/>
      <dgm:t>
        <a:bodyPr/>
        <a:lstStyle/>
        <a:p>
          <a:pPr rtl="1"/>
          <a:endParaRPr lang="fa-IR"/>
        </a:p>
      </dgm:t>
    </dgm:pt>
    <dgm:pt modelId="{8BD49065-A20C-4B14-9E91-2A3DD41A4310}" type="pres">
      <dgm:prSet presAssocID="{86D7B622-9361-4093-9207-D355D815DC03}" presName="compNode" presStyleCnt="0"/>
      <dgm:spPr/>
    </dgm:pt>
    <dgm:pt modelId="{F85BA00B-7230-4AFF-994B-632A88E6E5EA}" type="pres">
      <dgm:prSet presAssocID="{86D7B622-9361-4093-9207-D355D815DC03}" presName="dummyConnPt" presStyleCnt="0"/>
      <dgm:spPr/>
    </dgm:pt>
    <dgm:pt modelId="{9E2D22D3-236D-4902-BE95-71911D9984E9}" type="pres">
      <dgm:prSet presAssocID="{86D7B622-9361-4093-9207-D355D815DC03}" presName="node" presStyleLbl="node1" presStyleIdx="24" presStyleCnt="39">
        <dgm:presLayoutVars>
          <dgm:bulletEnabled val="1"/>
        </dgm:presLayoutVars>
      </dgm:prSet>
      <dgm:spPr/>
      <dgm:t>
        <a:bodyPr/>
        <a:lstStyle/>
        <a:p>
          <a:pPr rtl="1"/>
          <a:endParaRPr lang="fa-IR"/>
        </a:p>
      </dgm:t>
    </dgm:pt>
    <dgm:pt modelId="{9577AFDB-24F0-4C1E-A5E4-68D167826E1D}" type="pres">
      <dgm:prSet presAssocID="{D4AD6798-75FE-4197-95EF-B6DAFA2680A9}" presName="sibTrans" presStyleLbl="bgSibTrans2D1" presStyleIdx="24" presStyleCnt="38"/>
      <dgm:spPr/>
      <dgm:t>
        <a:bodyPr/>
        <a:lstStyle/>
        <a:p>
          <a:pPr rtl="1"/>
          <a:endParaRPr lang="fa-IR"/>
        </a:p>
      </dgm:t>
    </dgm:pt>
    <dgm:pt modelId="{DC8A5276-CEE0-4D68-B043-24DCF143BD25}" type="pres">
      <dgm:prSet presAssocID="{543CA33F-BD4B-4C78-8B25-3BF2811642DB}" presName="compNode" presStyleCnt="0"/>
      <dgm:spPr/>
    </dgm:pt>
    <dgm:pt modelId="{59B52691-F7B2-4F65-966F-66717D2B1688}" type="pres">
      <dgm:prSet presAssocID="{543CA33F-BD4B-4C78-8B25-3BF2811642DB}" presName="dummyConnPt" presStyleCnt="0"/>
      <dgm:spPr/>
    </dgm:pt>
    <dgm:pt modelId="{6D592EF9-B129-4C42-BD3C-EA9E456F2BEF}" type="pres">
      <dgm:prSet presAssocID="{543CA33F-BD4B-4C78-8B25-3BF2811642DB}" presName="node" presStyleLbl="node1" presStyleIdx="25" presStyleCnt="39">
        <dgm:presLayoutVars>
          <dgm:bulletEnabled val="1"/>
        </dgm:presLayoutVars>
      </dgm:prSet>
      <dgm:spPr/>
      <dgm:t>
        <a:bodyPr/>
        <a:lstStyle/>
        <a:p>
          <a:pPr rtl="1"/>
          <a:endParaRPr lang="fa-IR"/>
        </a:p>
      </dgm:t>
    </dgm:pt>
    <dgm:pt modelId="{45885D2A-05C0-41A9-8895-258AE2AB9A6E}" type="pres">
      <dgm:prSet presAssocID="{93C7EC9F-E5FA-4FFD-A790-D3CE24575AF6}" presName="sibTrans" presStyleLbl="bgSibTrans2D1" presStyleIdx="25" presStyleCnt="38"/>
      <dgm:spPr/>
      <dgm:t>
        <a:bodyPr/>
        <a:lstStyle/>
        <a:p>
          <a:pPr rtl="1"/>
          <a:endParaRPr lang="fa-IR"/>
        </a:p>
      </dgm:t>
    </dgm:pt>
    <dgm:pt modelId="{4696BCFD-A6EF-43C7-A916-D9D51EB407D7}" type="pres">
      <dgm:prSet presAssocID="{CD14AF29-E157-4AF3-B15C-A41D78514443}" presName="compNode" presStyleCnt="0"/>
      <dgm:spPr/>
    </dgm:pt>
    <dgm:pt modelId="{390CD0EF-4273-4819-B838-4CD62DB0B149}" type="pres">
      <dgm:prSet presAssocID="{CD14AF29-E157-4AF3-B15C-A41D78514443}" presName="dummyConnPt" presStyleCnt="0"/>
      <dgm:spPr/>
    </dgm:pt>
    <dgm:pt modelId="{955AFC45-E1E3-4756-9EED-E366D0138FE8}" type="pres">
      <dgm:prSet presAssocID="{CD14AF29-E157-4AF3-B15C-A41D78514443}" presName="node" presStyleLbl="node1" presStyleIdx="26" presStyleCnt="39">
        <dgm:presLayoutVars>
          <dgm:bulletEnabled val="1"/>
        </dgm:presLayoutVars>
      </dgm:prSet>
      <dgm:spPr/>
      <dgm:t>
        <a:bodyPr/>
        <a:lstStyle/>
        <a:p>
          <a:pPr rtl="1"/>
          <a:endParaRPr lang="fa-IR"/>
        </a:p>
      </dgm:t>
    </dgm:pt>
    <dgm:pt modelId="{106DA6CE-D1BE-4976-BE86-373A713A5B96}" type="pres">
      <dgm:prSet presAssocID="{B4C46601-CFC6-4F1C-9D14-E84F9F2DFF03}" presName="sibTrans" presStyleLbl="bgSibTrans2D1" presStyleIdx="26" presStyleCnt="38"/>
      <dgm:spPr/>
      <dgm:t>
        <a:bodyPr/>
        <a:lstStyle/>
        <a:p>
          <a:pPr rtl="1"/>
          <a:endParaRPr lang="fa-IR"/>
        </a:p>
      </dgm:t>
    </dgm:pt>
    <dgm:pt modelId="{3E44C3AF-0A98-45D4-8A58-17CDA3D8992D}" type="pres">
      <dgm:prSet presAssocID="{5D160735-0430-4C32-AF2E-29940B24D69A}" presName="compNode" presStyleCnt="0"/>
      <dgm:spPr/>
    </dgm:pt>
    <dgm:pt modelId="{F097E16C-E0F9-4F9E-9C35-8BC5BB12C722}" type="pres">
      <dgm:prSet presAssocID="{5D160735-0430-4C32-AF2E-29940B24D69A}" presName="dummyConnPt" presStyleCnt="0"/>
      <dgm:spPr/>
    </dgm:pt>
    <dgm:pt modelId="{50CBB206-75A8-4362-92AD-9C0E95CE9BC7}" type="pres">
      <dgm:prSet presAssocID="{5D160735-0430-4C32-AF2E-29940B24D69A}" presName="node" presStyleLbl="node1" presStyleIdx="27" presStyleCnt="39">
        <dgm:presLayoutVars>
          <dgm:bulletEnabled val="1"/>
        </dgm:presLayoutVars>
      </dgm:prSet>
      <dgm:spPr/>
      <dgm:t>
        <a:bodyPr/>
        <a:lstStyle/>
        <a:p>
          <a:pPr rtl="1"/>
          <a:endParaRPr lang="fa-IR"/>
        </a:p>
      </dgm:t>
    </dgm:pt>
    <dgm:pt modelId="{EC6A139E-5E25-4D3E-A688-B04CC8D00917}" type="pres">
      <dgm:prSet presAssocID="{5673F620-F3B2-4859-A9D4-8681A2D097AB}" presName="sibTrans" presStyleLbl="bgSibTrans2D1" presStyleIdx="27" presStyleCnt="38"/>
      <dgm:spPr/>
      <dgm:t>
        <a:bodyPr/>
        <a:lstStyle/>
        <a:p>
          <a:pPr rtl="1"/>
          <a:endParaRPr lang="fa-IR"/>
        </a:p>
      </dgm:t>
    </dgm:pt>
    <dgm:pt modelId="{24C795AA-5B79-4B60-80A3-15C711EA5457}" type="pres">
      <dgm:prSet presAssocID="{306F187D-D5DA-4DFA-B1A9-757324E08B03}" presName="compNode" presStyleCnt="0"/>
      <dgm:spPr/>
    </dgm:pt>
    <dgm:pt modelId="{52DCAC7F-4D29-497F-8636-BBDABFC8C2A7}" type="pres">
      <dgm:prSet presAssocID="{306F187D-D5DA-4DFA-B1A9-757324E08B03}" presName="dummyConnPt" presStyleCnt="0"/>
      <dgm:spPr/>
    </dgm:pt>
    <dgm:pt modelId="{2DB1717F-D612-4BEC-9A36-EEE35601C7AF}" type="pres">
      <dgm:prSet presAssocID="{306F187D-D5DA-4DFA-B1A9-757324E08B03}" presName="node" presStyleLbl="node1" presStyleIdx="28" presStyleCnt="39">
        <dgm:presLayoutVars>
          <dgm:bulletEnabled val="1"/>
        </dgm:presLayoutVars>
      </dgm:prSet>
      <dgm:spPr/>
      <dgm:t>
        <a:bodyPr/>
        <a:lstStyle/>
        <a:p>
          <a:pPr rtl="1"/>
          <a:endParaRPr lang="fa-IR"/>
        </a:p>
      </dgm:t>
    </dgm:pt>
    <dgm:pt modelId="{264AD55A-A874-4D52-9BAF-665DADE3C098}" type="pres">
      <dgm:prSet presAssocID="{01755D41-3847-4B49-BB49-1BCE82B82561}" presName="sibTrans" presStyleLbl="bgSibTrans2D1" presStyleIdx="28" presStyleCnt="38"/>
      <dgm:spPr/>
      <dgm:t>
        <a:bodyPr/>
        <a:lstStyle/>
        <a:p>
          <a:pPr rtl="1"/>
          <a:endParaRPr lang="fa-IR"/>
        </a:p>
      </dgm:t>
    </dgm:pt>
    <dgm:pt modelId="{F8FD0C4C-20D8-457B-AFE3-76B228DD85D1}" type="pres">
      <dgm:prSet presAssocID="{46A66660-75D6-4329-ACDC-544D534CFD53}" presName="compNode" presStyleCnt="0"/>
      <dgm:spPr/>
    </dgm:pt>
    <dgm:pt modelId="{D08F7D10-0EE2-417B-87F9-36C242DBD274}" type="pres">
      <dgm:prSet presAssocID="{46A66660-75D6-4329-ACDC-544D534CFD53}" presName="dummyConnPt" presStyleCnt="0"/>
      <dgm:spPr/>
    </dgm:pt>
    <dgm:pt modelId="{A1A7D9B5-567E-49D3-9909-58509636F4FE}" type="pres">
      <dgm:prSet presAssocID="{46A66660-75D6-4329-ACDC-544D534CFD53}" presName="node" presStyleLbl="node1" presStyleIdx="29" presStyleCnt="39">
        <dgm:presLayoutVars>
          <dgm:bulletEnabled val="1"/>
        </dgm:presLayoutVars>
      </dgm:prSet>
      <dgm:spPr/>
      <dgm:t>
        <a:bodyPr/>
        <a:lstStyle/>
        <a:p>
          <a:pPr rtl="1"/>
          <a:endParaRPr lang="fa-IR"/>
        </a:p>
      </dgm:t>
    </dgm:pt>
    <dgm:pt modelId="{EE94DFD9-12E6-4E3E-879F-6B705810401C}" type="pres">
      <dgm:prSet presAssocID="{4B53AA31-BDCC-45C6-9DE5-04526AE41C5E}" presName="sibTrans" presStyleLbl="bgSibTrans2D1" presStyleIdx="29" presStyleCnt="38"/>
      <dgm:spPr/>
      <dgm:t>
        <a:bodyPr/>
        <a:lstStyle/>
        <a:p>
          <a:pPr rtl="1"/>
          <a:endParaRPr lang="fa-IR"/>
        </a:p>
      </dgm:t>
    </dgm:pt>
    <dgm:pt modelId="{322B7FE5-EE62-4F63-AD15-1ABBED4D67CA}" type="pres">
      <dgm:prSet presAssocID="{97F7B82C-4633-4809-9433-E0D179E433C8}" presName="compNode" presStyleCnt="0"/>
      <dgm:spPr/>
    </dgm:pt>
    <dgm:pt modelId="{39E1DBC0-C0D8-4C96-AEF0-516CAEDED677}" type="pres">
      <dgm:prSet presAssocID="{97F7B82C-4633-4809-9433-E0D179E433C8}" presName="dummyConnPt" presStyleCnt="0"/>
      <dgm:spPr/>
    </dgm:pt>
    <dgm:pt modelId="{506A9502-301D-454C-88B1-45A1A1098BB2}" type="pres">
      <dgm:prSet presAssocID="{97F7B82C-4633-4809-9433-E0D179E433C8}" presName="node" presStyleLbl="node1" presStyleIdx="30" presStyleCnt="39">
        <dgm:presLayoutVars>
          <dgm:bulletEnabled val="1"/>
        </dgm:presLayoutVars>
      </dgm:prSet>
      <dgm:spPr/>
      <dgm:t>
        <a:bodyPr/>
        <a:lstStyle/>
        <a:p>
          <a:pPr rtl="1"/>
          <a:endParaRPr lang="fa-IR"/>
        </a:p>
      </dgm:t>
    </dgm:pt>
    <dgm:pt modelId="{04E00D00-84F4-4039-9D90-692A351A3B13}" type="pres">
      <dgm:prSet presAssocID="{3E050B3B-4320-4B37-ABDD-2BF46AD40AE7}" presName="sibTrans" presStyleLbl="bgSibTrans2D1" presStyleIdx="30" presStyleCnt="38"/>
      <dgm:spPr/>
      <dgm:t>
        <a:bodyPr/>
        <a:lstStyle/>
        <a:p>
          <a:pPr rtl="1"/>
          <a:endParaRPr lang="fa-IR"/>
        </a:p>
      </dgm:t>
    </dgm:pt>
    <dgm:pt modelId="{B4327E55-F8C6-4E01-BD62-C49C9119F6AE}" type="pres">
      <dgm:prSet presAssocID="{4A22AEEA-0EE1-484C-91DC-E44AE1D22FD7}" presName="compNode" presStyleCnt="0"/>
      <dgm:spPr/>
    </dgm:pt>
    <dgm:pt modelId="{15271BD7-99AF-48A5-BFAA-5038FC982D85}" type="pres">
      <dgm:prSet presAssocID="{4A22AEEA-0EE1-484C-91DC-E44AE1D22FD7}" presName="dummyConnPt" presStyleCnt="0"/>
      <dgm:spPr/>
    </dgm:pt>
    <dgm:pt modelId="{02C34414-52A3-4C49-B5D6-5C77CDA76704}" type="pres">
      <dgm:prSet presAssocID="{4A22AEEA-0EE1-484C-91DC-E44AE1D22FD7}" presName="node" presStyleLbl="node1" presStyleIdx="31" presStyleCnt="39">
        <dgm:presLayoutVars>
          <dgm:bulletEnabled val="1"/>
        </dgm:presLayoutVars>
      </dgm:prSet>
      <dgm:spPr/>
      <dgm:t>
        <a:bodyPr/>
        <a:lstStyle/>
        <a:p>
          <a:pPr rtl="1"/>
          <a:endParaRPr lang="fa-IR"/>
        </a:p>
      </dgm:t>
    </dgm:pt>
    <dgm:pt modelId="{B6E5155C-A7FA-48A2-8FD0-EFFD79D1488D}" type="pres">
      <dgm:prSet presAssocID="{97716CA5-AFCD-48FF-893E-25C9E7BD61AD}" presName="sibTrans" presStyleLbl="bgSibTrans2D1" presStyleIdx="31" presStyleCnt="38"/>
      <dgm:spPr/>
      <dgm:t>
        <a:bodyPr/>
        <a:lstStyle/>
        <a:p>
          <a:pPr rtl="1"/>
          <a:endParaRPr lang="fa-IR"/>
        </a:p>
      </dgm:t>
    </dgm:pt>
    <dgm:pt modelId="{17A0CEEF-20EA-4246-9B83-1BC2598A9064}" type="pres">
      <dgm:prSet presAssocID="{6ABBCEF4-06B2-4472-A63E-2CD5739D4709}" presName="compNode" presStyleCnt="0"/>
      <dgm:spPr/>
    </dgm:pt>
    <dgm:pt modelId="{D786CC42-85EE-4EFB-B68C-4961C68327CD}" type="pres">
      <dgm:prSet presAssocID="{6ABBCEF4-06B2-4472-A63E-2CD5739D4709}" presName="dummyConnPt" presStyleCnt="0"/>
      <dgm:spPr/>
    </dgm:pt>
    <dgm:pt modelId="{146FE40C-3FD3-4911-A283-FDD255BE61BA}" type="pres">
      <dgm:prSet presAssocID="{6ABBCEF4-06B2-4472-A63E-2CD5739D4709}" presName="node" presStyleLbl="node1" presStyleIdx="32" presStyleCnt="39">
        <dgm:presLayoutVars>
          <dgm:bulletEnabled val="1"/>
        </dgm:presLayoutVars>
      </dgm:prSet>
      <dgm:spPr/>
      <dgm:t>
        <a:bodyPr/>
        <a:lstStyle/>
        <a:p>
          <a:pPr rtl="1"/>
          <a:endParaRPr lang="fa-IR"/>
        </a:p>
      </dgm:t>
    </dgm:pt>
    <dgm:pt modelId="{5AE736C1-EE39-4868-BA99-370F4B1EAF5D}" type="pres">
      <dgm:prSet presAssocID="{E0E37864-4C44-4522-9B88-09D0F97A8C47}" presName="sibTrans" presStyleLbl="bgSibTrans2D1" presStyleIdx="32" presStyleCnt="38"/>
      <dgm:spPr/>
      <dgm:t>
        <a:bodyPr/>
        <a:lstStyle/>
        <a:p>
          <a:pPr rtl="1"/>
          <a:endParaRPr lang="fa-IR"/>
        </a:p>
      </dgm:t>
    </dgm:pt>
    <dgm:pt modelId="{B8EE8F36-98D1-4164-8233-F4A28B038C85}" type="pres">
      <dgm:prSet presAssocID="{63A283F8-1878-430B-9C50-D2D311CD25AA}" presName="compNode" presStyleCnt="0"/>
      <dgm:spPr/>
    </dgm:pt>
    <dgm:pt modelId="{EA1BCD02-2E23-4D5B-9E88-5796A5B32E43}" type="pres">
      <dgm:prSet presAssocID="{63A283F8-1878-430B-9C50-D2D311CD25AA}" presName="dummyConnPt" presStyleCnt="0"/>
      <dgm:spPr/>
    </dgm:pt>
    <dgm:pt modelId="{F326DBEE-887B-4393-9C16-CD61D6C011D6}" type="pres">
      <dgm:prSet presAssocID="{63A283F8-1878-430B-9C50-D2D311CD25AA}" presName="node" presStyleLbl="node1" presStyleIdx="33" presStyleCnt="39">
        <dgm:presLayoutVars>
          <dgm:bulletEnabled val="1"/>
        </dgm:presLayoutVars>
      </dgm:prSet>
      <dgm:spPr/>
      <dgm:t>
        <a:bodyPr/>
        <a:lstStyle/>
        <a:p>
          <a:pPr rtl="1"/>
          <a:endParaRPr lang="fa-IR"/>
        </a:p>
      </dgm:t>
    </dgm:pt>
    <dgm:pt modelId="{339E0F5A-F10E-4394-B43F-E99110AF9472}" type="pres">
      <dgm:prSet presAssocID="{76C16F7F-2A9E-4B1A-B35B-A8AE193D2103}" presName="sibTrans" presStyleLbl="bgSibTrans2D1" presStyleIdx="33" presStyleCnt="38"/>
      <dgm:spPr/>
      <dgm:t>
        <a:bodyPr/>
        <a:lstStyle/>
        <a:p>
          <a:pPr rtl="1"/>
          <a:endParaRPr lang="fa-IR"/>
        </a:p>
      </dgm:t>
    </dgm:pt>
    <dgm:pt modelId="{37C9ED7B-A337-43EA-8919-BB6C7847B215}" type="pres">
      <dgm:prSet presAssocID="{2DA31C4E-4E9E-4B7B-B998-BE61D72E8834}" presName="compNode" presStyleCnt="0"/>
      <dgm:spPr/>
    </dgm:pt>
    <dgm:pt modelId="{8AE57FFB-F85C-4F40-A852-90A64D68C852}" type="pres">
      <dgm:prSet presAssocID="{2DA31C4E-4E9E-4B7B-B998-BE61D72E8834}" presName="dummyConnPt" presStyleCnt="0"/>
      <dgm:spPr/>
    </dgm:pt>
    <dgm:pt modelId="{91EF1025-6B4B-4C1A-B643-D16944FCD2E0}" type="pres">
      <dgm:prSet presAssocID="{2DA31C4E-4E9E-4B7B-B998-BE61D72E8834}" presName="node" presStyleLbl="node1" presStyleIdx="34" presStyleCnt="39">
        <dgm:presLayoutVars>
          <dgm:bulletEnabled val="1"/>
        </dgm:presLayoutVars>
      </dgm:prSet>
      <dgm:spPr/>
      <dgm:t>
        <a:bodyPr/>
        <a:lstStyle/>
        <a:p>
          <a:pPr rtl="1"/>
          <a:endParaRPr lang="fa-IR"/>
        </a:p>
      </dgm:t>
    </dgm:pt>
    <dgm:pt modelId="{2CE22168-B034-4588-BB95-8D8CEA86A344}" type="pres">
      <dgm:prSet presAssocID="{C017F8B8-9683-401D-A07B-87EEB9B5B5CD}" presName="sibTrans" presStyleLbl="bgSibTrans2D1" presStyleIdx="34" presStyleCnt="38"/>
      <dgm:spPr/>
      <dgm:t>
        <a:bodyPr/>
        <a:lstStyle/>
        <a:p>
          <a:pPr rtl="1"/>
          <a:endParaRPr lang="fa-IR"/>
        </a:p>
      </dgm:t>
    </dgm:pt>
    <dgm:pt modelId="{612CC772-E2A2-4A44-AB22-98FC8E6516F4}" type="pres">
      <dgm:prSet presAssocID="{C1AEB733-BD0D-4B0E-A29F-9042E0366A75}" presName="compNode" presStyleCnt="0"/>
      <dgm:spPr/>
    </dgm:pt>
    <dgm:pt modelId="{29F1918D-D646-49FA-8A78-FFA80F04C15D}" type="pres">
      <dgm:prSet presAssocID="{C1AEB733-BD0D-4B0E-A29F-9042E0366A75}" presName="dummyConnPt" presStyleCnt="0"/>
      <dgm:spPr/>
    </dgm:pt>
    <dgm:pt modelId="{F51E3EE0-E853-4526-892D-76B6C1DA801B}" type="pres">
      <dgm:prSet presAssocID="{C1AEB733-BD0D-4B0E-A29F-9042E0366A75}" presName="node" presStyleLbl="node1" presStyleIdx="35" presStyleCnt="39">
        <dgm:presLayoutVars>
          <dgm:bulletEnabled val="1"/>
        </dgm:presLayoutVars>
      </dgm:prSet>
      <dgm:spPr/>
      <dgm:t>
        <a:bodyPr/>
        <a:lstStyle/>
        <a:p>
          <a:pPr rtl="1"/>
          <a:endParaRPr lang="fa-IR"/>
        </a:p>
      </dgm:t>
    </dgm:pt>
    <dgm:pt modelId="{6FDF59BA-DD6F-41B1-8F43-0B091C7A6036}" type="pres">
      <dgm:prSet presAssocID="{3BA4ED55-FDB4-4F8C-8E82-4EFC9450C9E1}" presName="sibTrans" presStyleLbl="bgSibTrans2D1" presStyleIdx="35" presStyleCnt="38"/>
      <dgm:spPr/>
      <dgm:t>
        <a:bodyPr/>
        <a:lstStyle/>
        <a:p>
          <a:pPr rtl="1"/>
          <a:endParaRPr lang="fa-IR"/>
        </a:p>
      </dgm:t>
    </dgm:pt>
    <dgm:pt modelId="{FEF3CBBD-F47C-468C-8017-841829F2719D}" type="pres">
      <dgm:prSet presAssocID="{C7D389A8-30D9-4A4E-96EA-D635E0E35A30}" presName="compNode" presStyleCnt="0"/>
      <dgm:spPr/>
    </dgm:pt>
    <dgm:pt modelId="{2B7C4910-3517-4E8F-BA72-9101D10ACFD2}" type="pres">
      <dgm:prSet presAssocID="{C7D389A8-30D9-4A4E-96EA-D635E0E35A30}" presName="dummyConnPt" presStyleCnt="0"/>
      <dgm:spPr/>
    </dgm:pt>
    <dgm:pt modelId="{D3A4FBF4-024E-4237-8373-D60D53953585}" type="pres">
      <dgm:prSet presAssocID="{C7D389A8-30D9-4A4E-96EA-D635E0E35A30}" presName="node" presStyleLbl="node1" presStyleIdx="36" presStyleCnt="39">
        <dgm:presLayoutVars>
          <dgm:bulletEnabled val="1"/>
        </dgm:presLayoutVars>
      </dgm:prSet>
      <dgm:spPr/>
      <dgm:t>
        <a:bodyPr/>
        <a:lstStyle/>
        <a:p>
          <a:pPr rtl="1"/>
          <a:endParaRPr lang="fa-IR"/>
        </a:p>
      </dgm:t>
    </dgm:pt>
    <dgm:pt modelId="{286D8C1B-BAD8-4463-9870-45D3825ACCDC}" type="pres">
      <dgm:prSet presAssocID="{4BB1CD72-2AF1-48BC-9AF9-1096CBAF87B3}" presName="sibTrans" presStyleLbl="bgSibTrans2D1" presStyleIdx="36" presStyleCnt="38"/>
      <dgm:spPr/>
      <dgm:t>
        <a:bodyPr/>
        <a:lstStyle/>
        <a:p>
          <a:pPr rtl="1"/>
          <a:endParaRPr lang="fa-IR"/>
        </a:p>
      </dgm:t>
    </dgm:pt>
    <dgm:pt modelId="{EE7BF219-7C3A-4179-ACE9-8095A80E6AB0}" type="pres">
      <dgm:prSet presAssocID="{AFC61E05-40BA-4BBE-9F6A-6D46230E8317}" presName="compNode" presStyleCnt="0"/>
      <dgm:spPr/>
    </dgm:pt>
    <dgm:pt modelId="{C581CBAB-2DF3-43A2-AA47-D1897A9E0537}" type="pres">
      <dgm:prSet presAssocID="{AFC61E05-40BA-4BBE-9F6A-6D46230E8317}" presName="dummyConnPt" presStyleCnt="0"/>
      <dgm:spPr/>
    </dgm:pt>
    <dgm:pt modelId="{A4E7B6BC-42BA-40BB-AF11-93248CFC5A90}" type="pres">
      <dgm:prSet presAssocID="{AFC61E05-40BA-4BBE-9F6A-6D46230E8317}" presName="node" presStyleLbl="node1" presStyleIdx="37" presStyleCnt="39">
        <dgm:presLayoutVars>
          <dgm:bulletEnabled val="1"/>
        </dgm:presLayoutVars>
      </dgm:prSet>
      <dgm:spPr/>
      <dgm:t>
        <a:bodyPr/>
        <a:lstStyle/>
        <a:p>
          <a:pPr rtl="1"/>
          <a:endParaRPr lang="fa-IR"/>
        </a:p>
      </dgm:t>
    </dgm:pt>
    <dgm:pt modelId="{F679EE97-65D6-4DCD-A10A-986A22CD501D}" type="pres">
      <dgm:prSet presAssocID="{E6B7A2F7-F78D-47AB-A227-3243B4008FF5}" presName="sibTrans" presStyleLbl="bgSibTrans2D1" presStyleIdx="37" presStyleCnt="38"/>
      <dgm:spPr/>
      <dgm:t>
        <a:bodyPr/>
        <a:lstStyle/>
        <a:p>
          <a:pPr rtl="1"/>
          <a:endParaRPr lang="fa-IR"/>
        </a:p>
      </dgm:t>
    </dgm:pt>
    <dgm:pt modelId="{38AAA0D3-4415-4849-B479-B44BA9A8980F}" type="pres">
      <dgm:prSet presAssocID="{A3EDA33A-7E93-4F88-9825-4F124A552B02}" presName="compNode" presStyleCnt="0"/>
      <dgm:spPr/>
    </dgm:pt>
    <dgm:pt modelId="{126084F7-7280-45F4-8E70-B1441A917C1F}" type="pres">
      <dgm:prSet presAssocID="{A3EDA33A-7E93-4F88-9825-4F124A552B02}" presName="dummyConnPt" presStyleCnt="0"/>
      <dgm:spPr/>
    </dgm:pt>
    <dgm:pt modelId="{C13B760F-B827-4A69-B7D6-7E96384711B1}" type="pres">
      <dgm:prSet presAssocID="{A3EDA33A-7E93-4F88-9825-4F124A552B02}" presName="node" presStyleLbl="node1" presStyleIdx="38" presStyleCnt="39">
        <dgm:presLayoutVars>
          <dgm:bulletEnabled val="1"/>
        </dgm:presLayoutVars>
      </dgm:prSet>
      <dgm:spPr/>
      <dgm:t>
        <a:bodyPr/>
        <a:lstStyle/>
        <a:p>
          <a:pPr rtl="1"/>
          <a:endParaRPr lang="fa-IR"/>
        </a:p>
      </dgm:t>
    </dgm:pt>
  </dgm:ptLst>
  <dgm:cxnLst>
    <dgm:cxn modelId="{A5D7066A-5298-4BCF-8F7E-6EF9E15D3635}" type="presOf" srcId="{2DC916A8-AD7B-49CC-858A-4600EB7EB219}" destId="{ED3440D0-0FDF-45C7-931D-193089A913B3}" srcOrd="0" destOrd="0" presId="urn:microsoft.com/office/officeart/2005/8/layout/bProcess4"/>
    <dgm:cxn modelId="{72A59E90-5ADA-43FE-A610-7841CDCAF19E}" type="presOf" srcId="{43004C84-8E68-40AA-9C0C-30C6676ECDF9}" destId="{50A3495F-D5C6-4032-8D09-0E1CF5DD7A9D}" srcOrd="0" destOrd="0" presId="urn:microsoft.com/office/officeart/2005/8/layout/bProcess4"/>
    <dgm:cxn modelId="{6A640EBC-B887-48A3-9495-02C66F2987EC}" type="presOf" srcId="{D95D16DA-C5A2-4A87-AF98-275EA4583037}" destId="{C2005FDB-7060-4814-949E-A0DBE8C9A80A}" srcOrd="0" destOrd="0" presId="urn:microsoft.com/office/officeart/2005/8/layout/bProcess4"/>
    <dgm:cxn modelId="{A3D7ACE4-EBC6-49B1-AF63-BF0EADD0DAA7}" type="presOf" srcId="{F82DB084-A8C4-491C-ACEE-6D176BB4892D}" destId="{51D79DBA-FEE3-4B23-9016-11101ED8C2E1}" srcOrd="0" destOrd="0" presId="urn:microsoft.com/office/officeart/2005/8/layout/bProcess4"/>
    <dgm:cxn modelId="{A893E0F0-8947-44E9-89E5-664AA0475808}" type="presOf" srcId="{42E70EA9-ECC6-4E31-AA08-FADFCF5BBA08}" destId="{9553DA04-586A-4007-AABB-707B8CED80D8}" srcOrd="0" destOrd="0" presId="urn:microsoft.com/office/officeart/2005/8/layout/bProcess4"/>
    <dgm:cxn modelId="{3CBE9021-6576-4017-84EA-1785CD050ABA}" type="presOf" srcId="{0D3C007B-C555-45DC-B2B9-AFDD69BD786E}" destId="{E173116C-9895-43F8-B262-C047DDE12394}" srcOrd="0" destOrd="0" presId="urn:microsoft.com/office/officeart/2005/8/layout/bProcess4"/>
    <dgm:cxn modelId="{4071914E-4C7B-4C47-AC48-F4590CB270EC}" srcId="{6004C19F-7A54-479B-B56C-B8D7C3BC9AD5}" destId="{5D160735-0430-4C32-AF2E-29940B24D69A}" srcOrd="27" destOrd="0" parTransId="{33FE4E79-EDE5-430B-B183-95EF7DF2C47B}" sibTransId="{5673F620-F3B2-4859-A9D4-8681A2D097AB}"/>
    <dgm:cxn modelId="{70B7F1B8-B964-4427-95DF-35A6F8A67F79}" type="presOf" srcId="{759404FF-B8F6-482F-A7DD-A1A7D94BC5D0}" destId="{C1D4B4C8-253D-4E13-800A-3020BCF2B76C}" srcOrd="0" destOrd="0" presId="urn:microsoft.com/office/officeart/2005/8/layout/bProcess4"/>
    <dgm:cxn modelId="{DC33790F-45C0-4BC5-B8B5-420C2D4A4F8F}" type="presOf" srcId="{A3D24DD8-D3FE-4ED1-9002-4855AD8D3F71}" destId="{AFB7C5E2-3885-42E8-980A-ACCE7B9BBC69}" srcOrd="0" destOrd="0" presId="urn:microsoft.com/office/officeart/2005/8/layout/bProcess4"/>
    <dgm:cxn modelId="{7BA07432-A83C-41CE-8FA4-91DDB8755F16}" srcId="{6004C19F-7A54-479B-B56C-B8D7C3BC9AD5}" destId="{97F7B82C-4633-4809-9433-E0D179E433C8}" srcOrd="30" destOrd="0" parTransId="{312D5F9E-D60E-4715-942D-14DA8B44D209}" sibTransId="{3E050B3B-4320-4B37-ABDD-2BF46AD40AE7}"/>
    <dgm:cxn modelId="{0618A14B-10D3-4544-98FF-19823C5749F7}" srcId="{6004C19F-7A54-479B-B56C-B8D7C3BC9AD5}" destId="{C5A95722-4956-4D9D-82D6-66349E5091BC}" srcOrd="1" destOrd="0" parTransId="{5893C5FA-C607-434C-9FB9-EB9BD3FF902E}" sibTransId="{9D53CAF5-1F74-4F23-996C-CF5E3420D2BA}"/>
    <dgm:cxn modelId="{862CC150-8885-4516-B44E-C3A4B8B96C2F}" srcId="{6004C19F-7A54-479B-B56C-B8D7C3BC9AD5}" destId="{46A66660-75D6-4329-ACDC-544D534CFD53}" srcOrd="29" destOrd="0" parTransId="{8D35B51F-57B6-47BA-AED6-89BEB07D0E9B}" sibTransId="{4B53AA31-BDCC-45C6-9DE5-04526AE41C5E}"/>
    <dgm:cxn modelId="{62633D21-ED24-4972-AEF8-C963DB4E23AE}" type="presOf" srcId="{4BB1CD72-2AF1-48BC-9AF9-1096CBAF87B3}" destId="{286D8C1B-BAD8-4463-9870-45D3825ACCDC}" srcOrd="0" destOrd="0" presId="urn:microsoft.com/office/officeart/2005/8/layout/bProcess4"/>
    <dgm:cxn modelId="{D013CB79-3163-4F98-820C-43EBD1C0D1D5}" type="presOf" srcId="{CD14AF29-E157-4AF3-B15C-A41D78514443}" destId="{955AFC45-E1E3-4756-9EED-E366D0138FE8}" srcOrd="0" destOrd="0" presId="urn:microsoft.com/office/officeart/2005/8/layout/bProcess4"/>
    <dgm:cxn modelId="{78A5F8F9-FC2F-4A9D-AA3E-503EFC0B0B64}" type="presOf" srcId="{E6B7A2F7-F78D-47AB-A227-3243B4008FF5}" destId="{F679EE97-65D6-4DCD-A10A-986A22CD501D}" srcOrd="0" destOrd="0" presId="urn:microsoft.com/office/officeart/2005/8/layout/bProcess4"/>
    <dgm:cxn modelId="{4A785D65-851F-48A6-AAC0-C99744569E9D}" srcId="{6004C19F-7A54-479B-B56C-B8D7C3BC9AD5}" destId="{AFC61E05-40BA-4BBE-9F6A-6D46230E8317}" srcOrd="37" destOrd="0" parTransId="{D97B7BE7-B760-4E92-937C-0049FB654FDA}" sibTransId="{E6B7A2F7-F78D-47AB-A227-3243B4008FF5}"/>
    <dgm:cxn modelId="{02EB92AD-DA9B-44F1-BA78-53E39E9C0FD4}" type="presOf" srcId="{F71AB06E-F811-4196-9485-375329D49EEF}" destId="{3E4C5B7F-CB43-4251-9F81-9C0E902E39C0}" srcOrd="0" destOrd="0" presId="urn:microsoft.com/office/officeart/2005/8/layout/bProcess4"/>
    <dgm:cxn modelId="{4E689F91-A561-4011-BAF0-11A147DE4D0F}" type="presOf" srcId="{949B58B1-34EE-4E36-AD08-97B5B795264F}" destId="{0FCA50C0-4CE7-4009-AD6C-2AEE0FB53369}" srcOrd="0" destOrd="0" presId="urn:microsoft.com/office/officeart/2005/8/layout/bProcess4"/>
    <dgm:cxn modelId="{C6FF0E30-53D6-47B0-82FB-2ADC61F7B937}" type="presOf" srcId="{5D160735-0430-4C32-AF2E-29940B24D69A}" destId="{50CBB206-75A8-4362-92AD-9C0E95CE9BC7}" srcOrd="0" destOrd="0" presId="urn:microsoft.com/office/officeart/2005/8/layout/bProcess4"/>
    <dgm:cxn modelId="{6EB58305-7441-45BF-88A4-4091B10F713A}" type="presOf" srcId="{C5A95722-4956-4D9D-82D6-66349E5091BC}" destId="{88E2C287-07E2-48D1-A6DE-C231275982A8}" srcOrd="0" destOrd="0" presId="urn:microsoft.com/office/officeart/2005/8/layout/bProcess4"/>
    <dgm:cxn modelId="{3EDD3E0F-5C20-4894-93B2-38BF25A16564}" type="presOf" srcId="{060C72CA-447F-4ADA-BC14-0733876D6F64}" destId="{C6E7D60A-793E-418A-AA35-09161F4D76D3}" srcOrd="0" destOrd="0" presId="urn:microsoft.com/office/officeart/2005/8/layout/bProcess4"/>
    <dgm:cxn modelId="{1964B557-171B-4E28-8C8F-4E95B1948530}" type="presOf" srcId="{5BDAFF00-E122-4824-8034-110B8F80942D}" destId="{ADFAE6A8-3E46-49A1-97C3-5D7EE47BA921}" srcOrd="0" destOrd="0" presId="urn:microsoft.com/office/officeart/2005/8/layout/bProcess4"/>
    <dgm:cxn modelId="{2EA983C4-CEA7-43B6-B2CC-181B96FCB683}" type="presOf" srcId="{BBB31DFC-1835-428D-827D-6040A293A713}" destId="{C5BC6999-72C0-4B25-8C3C-7F335EFC446B}" srcOrd="0" destOrd="0" presId="urn:microsoft.com/office/officeart/2005/8/layout/bProcess4"/>
    <dgm:cxn modelId="{B3D6C00D-7BD8-4797-906B-A0C37AEB53DF}" type="presOf" srcId="{86D7B622-9361-4093-9207-D355D815DC03}" destId="{9E2D22D3-236D-4902-BE95-71911D9984E9}" srcOrd="0" destOrd="0" presId="urn:microsoft.com/office/officeart/2005/8/layout/bProcess4"/>
    <dgm:cxn modelId="{F5E94E33-28E0-46E3-9575-754BFF59B515}" type="presOf" srcId="{8FA747E7-90CA-4262-BE65-B75DBCBFAC64}" destId="{7359457F-4F37-47B5-A796-86EC67EF7028}" srcOrd="0" destOrd="0" presId="urn:microsoft.com/office/officeart/2005/8/layout/bProcess4"/>
    <dgm:cxn modelId="{F7EAE3BF-4282-4386-8923-3FBDA08E3B18}" type="presOf" srcId="{306F187D-D5DA-4DFA-B1A9-757324E08B03}" destId="{2DB1717F-D612-4BEC-9A36-EEE35601C7AF}" srcOrd="0" destOrd="0" presId="urn:microsoft.com/office/officeart/2005/8/layout/bProcess4"/>
    <dgm:cxn modelId="{45E865C3-15F1-4669-A992-6527E875B101}" type="presOf" srcId="{C017F8B8-9683-401D-A07B-87EEB9B5B5CD}" destId="{2CE22168-B034-4588-BB95-8D8CEA86A344}" srcOrd="0" destOrd="0" presId="urn:microsoft.com/office/officeart/2005/8/layout/bProcess4"/>
    <dgm:cxn modelId="{863C6D31-83F7-484A-AA9B-FF45E6977BC7}" type="presOf" srcId="{31CC415B-6811-47B0-A6B8-75D32C94C9E2}" destId="{1C37E3BD-375A-47A7-9520-BC3204905B0D}" srcOrd="0" destOrd="0" presId="urn:microsoft.com/office/officeart/2005/8/layout/bProcess4"/>
    <dgm:cxn modelId="{7D3F6BBD-D717-4A05-A026-E89EB84BA057}" srcId="{6004C19F-7A54-479B-B56C-B8D7C3BC9AD5}" destId="{8FA747E7-90CA-4262-BE65-B75DBCBFAC64}" srcOrd="15" destOrd="0" parTransId="{5AF7D01F-9A52-420B-B1BF-579400A9F060}" sibTransId="{42E70EA9-ECC6-4E31-AA08-FADFCF5BBA08}"/>
    <dgm:cxn modelId="{18CF989E-D566-4A93-AC1F-B617751E7F5D}" type="presOf" srcId="{E0E37864-4C44-4522-9B88-09D0F97A8C47}" destId="{5AE736C1-EE39-4868-BA99-370F4B1EAF5D}" srcOrd="0" destOrd="0" presId="urn:microsoft.com/office/officeart/2005/8/layout/bProcess4"/>
    <dgm:cxn modelId="{CC61BEEE-317E-4C77-9632-7C8C256BCBC9}" type="presOf" srcId="{77FA4F5F-C304-47CD-9999-9B47B2D8CDD1}" destId="{F680F4C1-B3E4-4975-8C12-F6A8B39F9865}" srcOrd="0" destOrd="0" presId="urn:microsoft.com/office/officeart/2005/8/layout/bProcess4"/>
    <dgm:cxn modelId="{0413A541-A7FE-46B5-BC2D-F8AEC125F83B}" type="presOf" srcId="{F1EBFE3A-AA93-4FDF-85FD-29A7D8DFFFED}" destId="{6E8A7793-1495-4A42-8227-D5B5F61FD472}" srcOrd="0" destOrd="0" presId="urn:microsoft.com/office/officeart/2005/8/layout/bProcess4"/>
    <dgm:cxn modelId="{D39F63A2-F022-4E49-AE18-02C668A3ABB2}" srcId="{6004C19F-7A54-479B-B56C-B8D7C3BC9AD5}" destId="{63A283F8-1878-430B-9C50-D2D311CD25AA}" srcOrd="33" destOrd="0" parTransId="{2587D16B-2294-4D04-BF46-56D5106E1C99}" sibTransId="{76C16F7F-2A9E-4B1A-B35B-A8AE193D2103}"/>
    <dgm:cxn modelId="{00321A68-4B95-4604-855A-DD843C371C7A}" type="presOf" srcId="{2686ACA3-83D1-40F4-85E2-42DA56834C1D}" destId="{3D7484F6-0D70-4587-8EEF-92AA99CD387F}" srcOrd="0" destOrd="0" presId="urn:microsoft.com/office/officeart/2005/8/layout/bProcess4"/>
    <dgm:cxn modelId="{D4DEEEDD-4977-48EB-9F07-A0C7AECBF574}" type="presOf" srcId="{5673F620-F3B2-4859-A9D4-8681A2D097AB}" destId="{EC6A139E-5E25-4D3E-A688-B04CC8D00917}" srcOrd="0" destOrd="0" presId="urn:microsoft.com/office/officeart/2005/8/layout/bProcess4"/>
    <dgm:cxn modelId="{0D1D06EF-8669-4464-B821-0C8C6BB10646}" type="presOf" srcId="{9D53CAF5-1F74-4F23-996C-CF5E3420D2BA}" destId="{7C6E7E6A-1288-45F9-B943-3709CF26A01B}" srcOrd="0" destOrd="0" presId="urn:microsoft.com/office/officeart/2005/8/layout/bProcess4"/>
    <dgm:cxn modelId="{0D813FB3-28DB-49EF-A134-8394C4679BD5}" srcId="{6004C19F-7A54-479B-B56C-B8D7C3BC9AD5}" destId="{1FA967DE-CDE3-4350-8FF4-5E6742910E9B}" srcOrd="10" destOrd="0" parTransId="{A10E1D04-5114-47A4-A83A-EC0C5FA8853F}" sibTransId="{1E5356B3-6F0E-4A32-B595-BF195B980E1D}"/>
    <dgm:cxn modelId="{9B450724-4E89-42BD-8D7B-D92E1B80CC3E}" type="presOf" srcId="{97F7B82C-4633-4809-9433-E0D179E433C8}" destId="{506A9502-301D-454C-88B1-45A1A1098BB2}" srcOrd="0" destOrd="0" presId="urn:microsoft.com/office/officeart/2005/8/layout/bProcess4"/>
    <dgm:cxn modelId="{40184E61-5B9F-4C0A-8097-F1D8FCCC7BBF}" type="presOf" srcId="{4A2168AC-7C53-436E-B524-49EE52533D3A}" destId="{B87B9C4B-469D-4DD9-ADFE-F3AF56909C82}" srcOrd="0" destOrd="0" presId="urn:microsoft.com/office/officeart/2005/8/layout/bProcess4"/>
    <dgm:cxn modelId="{495ADA85-E11F-4DC3-B686-8CA82E7C55F1}" type="presOf" srcId="{10D2878B-F47E-4046-8C31-45135A369674}" destId="{61EFA9FA-6B54-43BD-9623-37E09B94E137}" srcOrd="0" destOrd="0" presId="urn:microsoft.com/office/officeart/2005/8/layout/bProcess4"/>
    <dgm:cxn modelId="{98D9896C-2B34-4D0F-99AC-679438896953}" type="presOf" srcId="{B4C46601-CFC6-4F1C-9D14-E84F9F2DFF03}" destId="{106DA6CE-D1BE-4976-BE86-373A713A5B96}" srcOrd="0" destOrd="0" presId="urn:microsoft.com/office/officeart/2005/8/layout/bProcess4"/>
    <dgm:cxn modelId="{AADA4837-EC24-4328-ABB2-568CC039E105}" type="presOf" srcId="{1FA967DE-CDE3-4350-8FF4-5E6742910E9B}" destId="{A6F36D8F-2BD1-415A-ACFC-4F4EC7CDFBA7}" srcOrd="0" destOrd="0" presId="urn:microsoft.com/office/officeart/2005/8/layout/bProcess4"/>
    <dgm:cxn modelId="{B41AE6AF-27FF-47C5-8ADF-BD58888BA2F7}" srcId="{6004C19F-7A54-479B-B56C-B8D7C3BC9AD5}" destId="{A3EDA33A-7E93-4F88-9825-4F124A552B02}" srcOrd="38" destOrd="0" parTransId="{13555ECA-C66C-4B47-BA7F-692499072B59}" sibTransId="{DC9AB229-EBB2-4C2E-A4BF-D2992B4DAD1B}"/>
    <dgm:cxn modelId="{EBA8C015-7A77-4F63-9669-08FB20876159}" srcId="{6004C19F-7A54-479B-B56C-B8D7C3BC9AD5}" destId="{F1EBFE3A-AA93-4FDF-85FD-29A7D8DFFFED}" srcOrd="18" destOrd="0" parTransId="{5355499C-B317-4E1C-BD97-ECF52E0358DC}" sibTransId="{C97C5863-70B4-4F1B-AC2A-3D70BA667182}"/>
    <dgm:cxn modelId="{C875A69B-814F-4610-91EF-FC8C7F1B2426}" type="presOf" srcId="{B811FA80-DCCD-468F-928A-FD0A2195C911}" destId="{6FA7A1CF-2E50-4882-A412-50594A54D77E}" srcOrd="0" destOrd="0" presId="urn:microsoft.com/office/officeart/2005/8/layout/bProcess4"/>
    <dgm:cxn modelId="{F147DD3A-7D61-4164-ABC0-1D3AB9CA9A19}" srcId="{6004C19F-7A54-479B-B56C-B8D7C3BC9AD5}" destId="{EB684568-CA34-4AB1-96BF-A6F31E215EB0}" srcOrd="20" destOrd="0" parTransId="{76243B3D-9E44-46CF-AEF2-6FEFFC43079F}" sibTransId="{F82DB084-A8C4-491C-ACEE-6D176BB4892D}"/>
    <dgm:cxn modelId="{200CE407-1E37-49D5-8D6A-8A4DC9550274}" type="presOf" srcId="{2DA31C4E-4E9E-4B7B-B998-BE61D72E8834}" destId="{91EF1025-6B4B-4C1A-B643-D16944FCD2E0}" srcOrd="0" destOrd="0" presId="urn:microsoft.com/office/officeart/2005/8/layout/bProcess4"/>
    <dgm:cxn modelId="{BE95827E-F1DF-4DA0-B662-0D9F8FFF238E}" type="presOf" srcId="{AFC61E05-40BA-4BBE-9F6A-6D46230E8317}" destId="{A4E7B6BC-42BA-40BB-AF11-93248CFC5A90}" srcOrd="0" destOrd="0" presId="urn:microsoft.com/office/officeart/2005/8/layout/bProcess4"/>
    <dgm:cxn modelId="{5F5EEF95-90E5-4D42-9CC0-FA8DCFF504EE}" type="presOf" srcId="{4B53AA31-BDCC-45C6-9DE5-04526AE41C5E}" destId="{EE94DFD9-12E6-4E3E-879F-6B705810401C}" srcOrd="0" destOrd="0" presId="urn:microsoft.com/office/officeart/2005/8/layout/bProcess4"/>
    <dgm:cxn modelId="{BE97DCD4-C851-4DCF-95D0-A6C2A7F490AE}" type="presOf" srcId="{3BA4ED55-FDB4-4F8C-8E82-4EFC9450C9E1}" destId="{6FDF59BA-DD6F-41B1-8F43-0B091C7A6036}" srcOrd="0" destOrd="0" presId="urn:microsoft.com/office/officeart/2005/8/layout/bProcess4"/>
    <dgm:cxn modelId="{6BB99D7E-16DC-40BA-90F4-22A5D2C1EBEB}" srcId="{6004C19F-7A54-479B-B56C-B8D7C3BC9AD5}" destId="{EBD72FF1-5967-4CB1-8588-1205A3C262FB}" srcOrd="14" destOrd="0" parTransId="{332C7B81-1DA2-4ACF-A866-D9B404A53D0F}" sibTransId="{A46757A4-425D-4D30-A439-B2A9C9750518}"/>
    <dgm:cxn modelId="{5B478105-5E21-4AE4-9ABC-831D15F1040B}" type="presOf" srcId="{A6787CD7-11D2-4D04-9BE6-23BA953DBE64}" destId="{CDF9B65E-CE0B-41E9-A2CF-C28313B55E41}" srcOrd="0" destOrd="0" presId="urn:microsoft.com/office/officeart/2005/8/layout/bProcess4"/>
    <dgm:cxn modelId="{AD896653-310F-4D2E-B6B9-88D1261D45C0}" srcId="{6004C19F-7A54-479B-B56C-B8D7C3BC9AD5}" destId="{F71AB06E-F811-4196-9485-375329D49EEF}" srcOrd="22" destOrd="0" parTransId="{19E60F47-BA3A-4A4A-BDAA-CCC38AB11C5F}" sibTransId="{ED148989-9208-4AB3-94AB-45EDDF22B87B}"/>
    <dgm:cxn modelId="{95277CE2-1E45-4449-9B83-5094E5DAF56F}" type="presOf" srcId="{A3EDA33A-7E93-4F88-9825-4F124A552B02}" destId="{C13B760F-B827-4A69-B7D6-7E96384711B1}" srcOrd="0" destOrd="0" presId="urn:microsoft.com/office/officeart/2005/8/layout/bProcess4"/>
    <dgm:cxn modelId="{1F6A7AC3-60F5-478C-A061-051A32403E77}" srcId="{6004C19F-7A54-479B-B56C-B8D7C3BC9AD5}" destId="{2DC916A8-AD7B-49CC-858A-4600EB7EB219}" srcOrd="8" destOrd="0" parTransId="{CA4F3E8C-B626-4D72-A259-C0719AD3C785}" sibTransId="{2686ACA3-83D1-40F4-85E2-42DA56834C1D}"/>
    <dgm:cxn modelId="{F3B55F2F-CE90-4358-8EFA-88258E1791DE}" type="presOf" srcId="{FC3D5A43-77C4-48F1-82DB-6F0183596A12}" destId="{7ED3E58A-825D-4876-B7E3-0CEC992C1D3E}" srcOrd="0" destOrd="0" presId="urn:microsoft.com/office/officeart/2005/8/layout/bProcess4"/>
    <dgm:cxn modelId="{E4F91B13-0205-473E-A3BC-7B71ABA31FCC}" type="presOf" srcId="{A9388DFC-2C7E-446B-A4A7-3B145973C907}" destId="{6EE80F20-8E80-4713-A199-57C02811D419}" srcOrd="0" destOrd="0" presId="urn:microsoft.com/office/officeart/2005/8/layout/bProcess4"/>
    <dgm:cxn modelId="{04EDFED1-46CB-4855-B23D-59A765CE6216}" type="presOf" srcId="{9DB868B4-49F8-4695-9446-91A132504A89}" destId="{569655B9-DD10-4477-8502-FE4030D29DE3}" srcOrd="0" destOrd="0" presId="urn:microsoft.com/office/officeart/2005/8/layout/bProcess4"/>
    <dgm:cxn modelId="{D1846801-5392-4D8A-88D7-43C5B0724237}" srcId="{6004C19F-7A54-479B-B56C-B8D7C3BC9AD5}" destId="{A9388DFC-2C7E-446B-A4A7-3B145973C907}" srcOrd="6" destOrd="0" parTransId="{067B1E05-A63C-4878-94FE-377E7D436E6D}" sibTransId="{43004C84-8E68-40AA-9C0C-30C6676ECDF9}"/>
    <dgm:cxn modelId="{274F50B4-9C2C-4F59-BF6D-1B4507B08E0C}" type="presOf" srcId="{4A22AEEA-0EE1-484C-91DC-E44AE1D22FD7}" destId="{02C34414-52A3-4C49-B5D6-5C77CDA76704}" srcOrd="0" destOrd="0" presId="urn:microsoft.com/office/officeart/2005/8/layout/bProcess4"/>
    <dgm:cxn modelId="{752B3CE6-5294-469D-B910-2016CAA469E7}" srcId="{6004C19F-7A54-479B-B56C-B8D7C3BC9AD5}" destId="{C7D389A8-30D9-4A4E-96EA-D635E0E35A30}" srcOrd="36" destOrd="0" parTransId="{44E7F36E-CB03-4DBE-80B8-52CED52AB71B}" sibTransId="{4BB1CD72-2AF1-48BC-9AF9-1096CBAF87B3}"/>
    <dgm:cxn modelId="{8349CDDB-D6D3-4E35-9BDF-9A12D77B6522}" srcId="{6004C19F-7A54-479B-B56C-B8D7C3BC9AD5}" destId="{86D7B622-9361-4093-9207-D355D815DC03}" srcOrd="24" destOrd="0" parTransId="{CC5D2AC5-3E55-4F30-A3B7-3DD90017AEAB}" sibTransId="{D4AD6798-75FE-4197-95EF-B6DAFA2680A9}"/>
    <dgm:cxn modelId="{92610CA0-7980-4A87-AA5C-4AE7156FD096}" srcId="{6004C19F-7A54-479B-B56C-B8D7C3BC9AD5}" destId="{6ABBCEF4-06B2-4472-A63E-2CD5739D4709}" srcOrd="32" destOrd="0" parTransId="{1A0F13CD-4DB3-4B28-B1AF-115987EEA90D}" sibTransId="{E0E37864-4C44-4522-9B88-09D0F97A8C47}"/>
    <dgm:cxn modelId="{9907F04F-C433-4F3C-914F-A185D31FE0C8}" type="presOf" srcId="{C7D389A8-30D9-4A4E-96EA-D635E0E35A30}" destId="{D3A4FBF4-024E-4237-8373-D60D53953585}" srcOrd="0" destOrd="0" presId="urn:microsoft.com/office/officeart/2005/8/layout/bProcess4"/>
    <dgm:cxn modelId="{468A9957-5757-44BA-9EA7-31FAC3B1B8B3}" type="presOf" srcId="{E88E2B0A-5BAF-4896-973E-9B427BC3D115}" destId="{7C9F2F75-0A66-4028-8070-441CCC6FF654}" srcOrd="0" destOrd="0" presId="urn:microsoft.com/office/officeart/2005/8/layout/bProcess4"/>
    <dgm:cxn modelId="{DA253294-3CE2-46D7-9812-F5013F2951A1}" srcId="{6004C19F-7A54-479B-B56C-B8D7C3BC9AD5}" destId="{09E114F7-C0B6-437F-871D-3B32BB6D174F}" srcOrd="23" destOrd="0" parTransId="{47F85050-CE52-4D12-BF42-B82AEC291E33}" sibTransId="{4A2168AC-7C53-436E-B524-49EE52533D3A}"/>
    <dgm:cxn modelId="{AD63CE40-5236-47DE-B01C-221A42A77039}" type="presOf" srcId="{C1AEB733-BD0D-4B0E-A29F-9042E0366A75}" destId="{F51E3EE0-E853-4526-892D-76B6C1DA801B}" srcOrd="0" destOrd="0" presId="urn:microsoft.com/office/officeart/2005/8/layout/bProcess4"/>
    <dgm:cxn modelId="{03F1A429-B1DE-4B92-A744-7D4AAF4485D5}" type="presOf" srcId="{EBD72FF1-5967-4CB1-8588-1205A3C262FB}" destId="{F5E28EDE-DCF1-426C-AECD-CA931EACA3CD}" srcOrd="0" destOrd="0" presId="urn:microsoft.com/office/officeart/2005/8/layout/bProcess4"/>
    <dgm:cxn modelId="{E281DB8C-2123-40BC-BEDF-8BFD2B8750C7}" type="presOf" srcId="{C97C5863-70B4-4F1B-AC2A-3D70BA667182}" destId="{155EB336-C998-4AFD-9DE6-6148306F7104}" srcOrd="0" destOrd="0" presId="urn:microsoft.com/office/officeart/2005/8/layout/bProcess4"/>
    <dgm:cxn modelId="{078384F9-571D-4D74-9D9C-81CA6E302002}" srcId="{6004C19F-7A54-479B-B56C-B8D7C3BC9AD5}" destId="{A3D24DD8-D3FE-4ED1-9002-4855AD8D3F71}" srcOrd="9" destOrd="0" parTransId="{A72C2282-B3BC-4AC4-894F-97EB6693EF43}" sibTransId="{D25FB7BB-F5D8-48DA-9D98-D402752D9C20}"/>
    <dgm:cxn modelId="{110F9A4F-DD91-4122-A458-C5D69298CE17}" type="presOf" srcId="{ED148989-9208-4AB3-94AB-45EDDF22B87B}" destId="{D28867B5-ED66-44F3-983F-1047DC30AFB6}" srcOrd="0" destOrd="0" presId="urn:microsoft.com/office/officeart/2005/8/layout/bProcess4"/>
    <dgm:cxn modelId="{87E4B4DC-1362-481D-A803-09E899A01042}" srcId="{6004C19F-7A54-479B-B56C-B8D7C3BC9AD5}" destId="{A6787CD7-11D2-4D04-9BE6-23BA953DBE64}" srcOrd="3" destOrd="0" parTransId="{3F912D29-B4F5-419A-906F-28AF0D1A0351}" sibTransId="{31CC415B-6811-47B0-A6B8-75D32C94C9E2}"/>
    <dgm:cxn modelId="{1E8945FC-DEE0-4B03-890F-565200F85390}" srcId="{6004C19F-7A54-479B-B56C-B8D7C3BC9AD5}" destId="{759404FF-B8F6-482F-A7DD-A1A7D94BC5D0}" srcOrd="11" destOrd="0" parTransId="{57FAC42C-F8CF-4D35-8102-E9385F1E0271}" sibTransId="{FC3D5A43-77C4-48F1-82DB-6F0183596A12}"/>
    <dgm:cxn modelId="{6FA4AD19-A7DC-470B-B91A-CA3B36AADC94}" srcId="{6004C19F-7A54-479B-B56C-B8D7C3BC9AD5}" destId="{860E550B-8ADA-4C67-9D5C-D09C1375AEC2}" srcOrd="7" destOrd="0" parTransId="{21B3E263-D826-4F35-BA04-E20D5D7CB792}" sibTransId="{01571084-3CE3-4ADD-9292-EEDE85059A11}"/>
    <dgm:cxn modelId="{354CBE4D-5871-48D7-B819-777E291CB6BB}" type="presOf" srcId="{46A66660-75D6-4329-ACDC-544D534CFD53}" destId="{A1A7D9B5-567E-49D3-9909-58509636F4FE}" srcOrd="0" destOrd="0" presId="urn:microsoft.com/office/officeart/2005/8/layout/bProcess4"/>
    <dgm:cxn modelId="{47ACA494-9902-46A2-9715-85FF39FD3AFC}" srcId="{6004C19F-7A54-479B-B56C-B8D7C3BC9AD5}" destId="{E88E2B0A-5BAF-4896-973E-9B427BC3D115}" srcOrd="12" destOrd="0" parTransId="{7F3B0C4A-298C-4E3A-BCBD-11D9A372A505}" sibTransId="{10D2878B-F47E-4046-8C31-45135A369674}"/>
    <dgm:cxn modelId="{10D82A62-4DAC-486B-8FDF-B675C85D3F4A}" srcId="{6004C19F-7A54-479B-B56C-B8D7C3BC9AD5}" destId="{306F187D-D5DA-4DFA-B1A9-757324E08B03}" srcOrd="28" destOrd="0" parTransId="{CFC932C4-D025-486F-9915-FFD97EED6BA3}" sibTransId="{01755D41-3847-4B49-BB49-1BCE82B82561}"/>
    <dgm:cxn modelId="{94B02B9E-58B4-438E-923D-CD7974058D5B}" type="presOf" srcId="{BE412A2D-75CF-4BF5-8488-476132F9E297}" destId="{3C3E8D87-AF13-498D-9079-22935230E3D9}" srcOrd="0" destOrd="0" presId="urn:microsoft.com/office/officeart/2005/8/layout/bProcess4"/>
    <dgm:cxn modelId="{48FE9DAC-ACE0-4A41-B336-B7713646E67F}" srcId="{6004C19F-7A54-479B-B56C-B8D7C3BC9AD5}" destId="{C1AEB733-BD0D-4B0E-A29F-9042E0366A75}" srcOrd="35" destOrd="0" parTransId="{2787E3FB-3936-4CD4-953D-341A95C1F073}" sibTransId="{3BA4ED55-FDB4-4F8C-8E82-4EFC9450C9E1}"/>
    <dgm:cxn modelId="{600F6DB9-3E0E-4A0F-92F0-89F66A86617E}" type="presOf" srcId="{D4AD6798-75FE-4197-95EF-B6DAFA2680A9}" destId="{9577AFDB-24F0-4C1E-A5E4-68D167826E1D}" srcOrd="0" destOrd="0" presId="urn:microsoft.com/office/officeart/2005/8/layout/bProcess4"/>
    <dgm:cxn modelId="{6A5AA9A9-25EE-4827-B325-8EE0AE1B947B}" type="presOf" srcId="{C6DDC80D-3458-4CFB-B060-0786CD840BC6}" destId="{4B9497BE-CE11-4178-B385-366C5E25821F}" srcOrd="0" destOrd="0" presId="urn:microsoft.com/office/officeart/2005/8/layout/bProcess4"/>
    <dgm:cxn modelId="{3E333B79-70F5-4282-8B2E-7EABBC251BEC}" type="presOf" srcId="{543CA33F-BD4B-4C78-8B25-3BF2811642DB}" destId="{6D592EF9-B129-4C42-BD3C-EA9E456F2BEF}" srcOrd="0" destOrd="0" presId="urn:microsoft.com/office/officeart/2005/8/layout/bProcess4"/>
    <dgm:cxn modelId="{E399B8F4-3BE5-42A9-B250-819F5D30D96A}" srcId="{6004C19F-7A54-479B-B56C-B8D7C3BC9AD5}" destId="{5BDAFF00-E122-4824-8034-110B8F80942D}" srcOrd="19" destOrd="0" parTransId="{2FCA9A77-8BFC-4F78-AF08-3F2A41FDE19D}" sibTransId="{949B58B1-34EE-4E36-AD08-97B5B795264F}"/>
    <dgm:cxn modelId="{EF523A27-B357-4986-8EF8-B467AF86DE6A}" srcId="{6004C19F-7A54-479B-B56C-B8D7C3BC9AD5}" destId="{543CA33F-BD4B-4C78-8B25-3BF2811642DB}" srcOrd="25" destOrd="0" parTransId="{96659759-16C4-4292-9CA7-9486284B8DBF}" sibTransId="{93C7EC9F-E5FA-4FFD-A790-D3CE24575AF6}"/>
    <dgm:cxn modelId="{C51CE8F0-2E18-4CF7-AF22-E862C5F73BF8}" type="presOf" srcId="{71EAA04A-810C-4160-BAB9-AADFDE02D114}" destId="{B19634BC-ABA3-4501-A149-B08FDE6D33F0}" srcOrd="0" destOrd="0" presId="urn:microsoft.com/office/officeart/2005/8/layout/bProcess4"/>
    <dgm:cxn modelId="{FAA65F74-B567-4B89-B7AB-76C543D8825F}" srcId="{6004C19F-7A54-479B-B56C-B8D7C3BC9AD5}" destId="{BBB31DFC-1835-428D-827D-6040A293A713}" srcOrd="5" destOrd="0" parTransId="{093347A4-2F46-4A0A-B2B3-9F99E16F5B20}" sibTransId="{2FCBB311-7C63-467C-B9DF-BD08D7ED5ACD}"/>
    <dgm:cxn modelId="{C4AFB391-208D-4C49-9CFC-DC60255CD528}" type="presOf" srcId="{97716CA5-AFCD-48FF-893E-25C9E7BD61AD}" destId="{B6E5155C-A7FA-48A2-8FD0-EFFD79D1488D}" srcOrd="0" destOrd="0" presId="urn:microsoft.com/office/officeart/2005/8/layout/bProcess4"/>
    <dgm:cxn modelId="{699B135E-85D5-4BC9-A109-F104052813AD}" type="presOf" srcId="{860E550B-8ADA-4C67-9D5C-D09C1375AEC2}" destId="{A70CCC4E-B591-41E8-9050-F1C6E07E03C9}" srcOrd="0" destOrd="0" presId="urn:microsoft.com/office/officeart/2005/8/layout/bProcess4"/>
    <dgm:cxn modelId="{C55BEC8A-2F58-4EB5-A02A-2E987ADDEDF2}" srcId="{6004C19F-7A54-479B-B56C-B8D7C3BC9AD5}" destId="{BD0FF4A7-4221-475C-B7C0-616046A96B9E}" srcOrd="16" destOrd="0" parTransId="{6F23F4F5-A638-4437-B21B-B1F2303C3CA2}" sibTransId="{77FA4F5F-C304-47CD-9999-9B47B2D8CDD1}"/>
    <dgm:cxn modelId="{690DED33-5EEB-4F6A-BA69-9AF1F809792D}" srcId="{6004C19F-7A54-479B-B56C-B8D7C3BC9AD5}" destId="{BE412A2D-75CF-4BF5-8488-476132F9E297}" srcOrd="4" destOrd="0" parTransId="{ACCB7CF2-45BB-4198-92C6-39F281B2F2D4}" sibTransId="{D2C30D73-580A-4C33-834B-A5001343EF20}"/>
    <dgm:cxn modelId="{DE6F382F-2DBE-49AC-A4C1-E54B72915D1B}" srcId="{6004C19F-7A54-479B-B56C-B8D7C3BC9AD5}" destId="{2DA31C4E-4E9E-4B7B-B998-BE61D72E8834}" srcOrd="34" destOrd="0" parTransId="{1C6887D5-4A77-4BE9-A316-32B86B71D6C2}" sibTransId="{C017F8B8-9683-401D-A07B-87EEB9B5B5CD}"/>
    <dgm:cxn modelId="{8F86078F-2B29-40FA-B3DA-DE9ECE5C3E99}" type="presOf" srcId="{2FCBB311-7C63-467C-B9DF-BD08D7ED5ACD}" destId="{6D839CA5-2A01-4348-BC1D-123C7CB8C872}" srcOrd="0" destOrd="0" presId="urn:microsoft.com/office/officeart/2005/8/layout/bProcess4"/>
    <dgm:cxn modelId="{00385F47-BF9F-4992-89AE-0B22323BD898}" type="presOf" srcId="{D25FB7BB-F5D8-48DA-9D98-D402752D9C20}" destId="{06E018E2-BE89-46EB-A1D9-8DB425BF9BFE}" srcOrd="0" destOrd="0" presId="urn:microsoft.com/office/officeart/2005/8/layout/bProcess4"/>
    <dgm:cxn modelId="{835717B6-7523-4DC7-B187-837E0A9EB176}" type="presOf" srcId="{A46757A4-425D-4D30-A439-B2A9C9750518}" destId="{62155C2A-208D-4763-8D9A-A47EEAF1A996}" srcOrd="0" destOrd="0" presId="urn:microsoft.com/office/officeart/2005/8/layout/bProcess4"/>
    <dgm:cxn modelId="{8A917F36-2E68-49FA-9AA2-6A44242D1080}" type="presOf" srcId="{76C16F7F-2A9E-4B1A-B35B-A8AE193D2103}" destId="{339E0F5A-F10E-4394-B43F-E99110AF9472}" srcOrd="0" destOrd="0" presId="urn:microsoft.com/office/officeart/2005/8/layout/bProcess4"/>
    <dgm:cxn modelId="{35330B78-FF24-47AD-B323-69E47FAEB4A6}" srcId="{6004C19F-7A54-479B-B56C-B8D7C3BC9AD5}" destId="{2AD94325-C9E0-4043-A502-6EF93BB61B98}" srcOrd="0" destOrd="0" parTransId="{62019A03-8FCB-417C-A3B8-4B9F69D25911}" sibTransId="{D95D16DA-C5A2-4A87-AF98-275EA4583037}"/>
    <dgm:cxn modelId="{8D835C1E-3F67-4C25-97C1-C7DB1F29F0D1}" srcId="{6004C19F-7A54-479B-B56C-B8D7C3BC9AD5}" destId="{C6DDC80D-3458-4CFB-B060-0786CD840BC6}" srcOrd="2" destOrd="0" parTransId="{B3207F84-B580-4391-935C-E598E0F7D1DB}" sibTransId="{D447B3AF-758D-442C-89A9-B09E6DE4471E}"/>
    <dgm:cxn modelId="{1431A8B8-5CEE-46DE-8169-CBEA6CE87668}" type="presOf" srcId="{3E050B3B-4320-4B37-ABDD-2BF46AD40AE7}" destId="{04E00D00-84F4-4039-9D90-692A351A3B13}" srcOrd="0" destOrd="0" presId="urn:microsoft.com/office/officeart/2005/8/layout/bProcess4"/>
    <dgm:cxn modelId="{3422E02A-F43C-4E65-9254-5F5A1518FE26}" srcId="{6004C19F-7A54-479B-B56C-B8D7C3BC9AD5}" destId="{B811FA80-DCCD-468F-928A-FD0A2195C911}" srcOrd="17" destOrd="0" parTransId="{871C2B9B-ECB5-464C-B684-518C4647D089}" sibTransId="{0D3C007B-C555-45DC-B2B9-AFDD69BD786E}"/>
    <dgm:cxn modelId="{B884AC0D-DB6D-49CF-94A1-AD5C5FED81C7}" type="presOf" srcId="{63A283F8-1878-430B-9C50-D2D311CD25AA}" destId="{F326DBEE-887B-4393-9C16-CD61D6C011D6}" srcOrd="0" destOrd="0" presId="urn:microsoft.com/office/officeart/2005/8/layout/bProcess4"/>
    <dgm:cxn modelId="{1BC5F9A8-0960-4315-A762-227AC55A70CB}" type="presOf" srcId="{6ABBCEF4-06B2-4472-A63E-2CD5739D4709}" destId="{146FE40C-3FD3-4911-A283-FDD255BE61BA}" srcOrd="0" destOrd="0" presId="urn:microsoft.com/office/officeart/2005/8/layout/bProcess4"/>
    <dgm:cxn modelId="{990F52EB-C7F6-4AB8-A8DA-D60B94EC1C37}" type="presOf" srcId="{D2C30D73-580A-4C33-834B-A5001343EF20}" destId="{B0188CA7-4D59-45B4-992B-019D18C0428E}" srcOrd="0" destOrd="0" presId="urn:microsoft.com/office/officeart/2005/8/layout/bProcess4"/>
    <dgm:cxn modelId="{E3C4FC46-F957-4536-B40E-9880161D4AD4}" type="presOf" srcId="{01755D41-3847-4B49-BB49-1BCE82B82561}" destId="{264AD55A-A874-4D52-9BAF-665DADE3C098}" srcOrd="0" destOrd="0" presId="urn:microsoft.com/office/officeart/2005/8/layout/bProcess4"/>
    <dgm:cxn modelId="{E92D5796-5B4C-4394-B5D0-0C273B954121}" type="presOf" srcId="{EB684568-CA34-4AB1-96BF-A6F31E215EB0}" destId="{FC4F268B-DAA6-43BD-8BBC-D9000ABF7597}" srcOrd="0" destOrd="0" presId="urn:microsoft.com/office/officeart/2005/8/layout/bProcess4"/>
    <dgm:cxn modelId="{7E1904B1-44E0-40CA-84B6-93041723E7A0}" srcId="{6004C19F-7A54-479B-B56C-B8D7C3BC9AD5}" destId="{9DB868B4-49F8-4695-9446-91A132504A89}" srcOrd="21" destOrd="0" parTransId="{9AB323D8-E054-4CAC-ABD3-DC4926602CD1}" sibTransId="{71EAA04A-810C-4160-BAB9-AADFDE02D114}"/>
    <dgm:cxn modelId="{330F2491-D1DE-40BC-8BA6-C1DE5347C9B9}" type="presOf" srcId="{09E114F7-C0B6-437F-871D-3B32BB6D174F}" destId="{3FF6A9BA-D4FE-410D-8ED2-95716DDED7A8}" srcOrd="0" destOrd="0" presId="urn:microsoft.com/office/officeart/2005/8/layout/bProcess4"/>
    <dgm:cxn modelId="{1F14FB98-B7B3-4FA7-91A4-0C16380A7298}" type="presOf" srcId="{BD0FF4A7-4221-475C-B7C0-616046A96B9E}" destId="{336D274D-D439-4E5E-ACC8-22853A678626}" srcOrd="0" destOrd="0" presId="urn:microsoft.com/office/officeart/2005/8/layout/bProcess4"/>
    <dgm:cxn modelId="{942E14EB-8FBB-4455-BB0A-E858985F156A}" type="presOf" srcId="{2AD94325-C9E0-4043-A502-6EF93BB61B98}" destId="{C2B7F49B-CFB8-4781-840B-3F70696B786A}" srcOrd="0" destOrd="0" presId="urn:microsoft.com/office/officeart/2005/8/layout/bProcess4"/>
    <dgm:cxn modelId="{FF38E368-1F51-48DC-AF44-5916334B9BEE}" type="presOf" srcId="{93C7EC9F-E5FA-4FFD-A790-D3CE24575AF6}" destId="{45885D2A-05C0-41A9-8895-258AE2AB9A6E}" srcOrd="0" destOrd="0" presId="urn:microsoft.com/office/officeart/2005/8/layout/bProcess4"/>
    <dgm:cxn modelId="{7562F8A6-9453-49C4-B1DB-0CCDE0713CDA}" type="presOf" srcId="{D447B3AF-758D-442C-89A9-B09E6DE4471E}" destId="{678C7AE8-C207-4FA6-84A6-C65EA80310DD}" srcOrd="0" destOrd="0" presId="urn:microsoft.com/office/officeart/2005/8/layout/bProcess4"/>
    <dgm:cxn modelId="{E75E7BEB-3185-47D7-BC4C-04A54C586A20}" type="presOf" srcId="{481C97A4-49CA-470E-B77F-547600EEB2EB}" destId="{4EFE9179-9E97-4A4C-A266-0F908CEEC548}" srcOrd="0" destOrd="0" presId="urn:microsoft.com/office/officeart/2005/8/layout/bProcess4"/>
    <dgm:cxn modelId="{C5B5B328-0444-4069-AAF5-3DD64DFD7357}" srcId="{6004C19F-7A54-479B-B56C-B8D7C3BC9AD5}" destId="{4A22AEEA-0EE1-484C-91DC-E44AE1D22FD7}" srcOrd="31" destOrd="0" parTransId="{6817F7C6-FBA5-45C6-A8A3-2E0932C49D70}" sibTransId="{97716CA5-AFCD-48FF-893E-25C9E7BD61AD}"/>
    <dgm:cxn modelId="{1651AE31-5890-415C-92FB-5654BBB5D793}" type="presOf" srcId="{01571084-3CE3-4ADD-9292-EEDE85059A11}" destId="{0A9D6DDF-AEAF-40D2-B26F-13EB9E3627B4}" srcOrd="0" destOrd="0" presId="urn:microsoft.com/office/officeart/2005/8/layout/bProcess4"/>
    <dgm:cxn modelId="{43E1006E-B910-4306-B1AE-E941F2617731}" type="presOf" srcId="{6004C19F-7A54-479B-B56C-B8D7C3BC9AD5}" destId="{843F8373-DECE-4B5B-8083-696EE4AE5AD7}" srcOrd="0" destOrd="0" presId="urn:microsoft.com/office/officeart/2005/8/layout/bProcess4"/>
    <dgm:cxn modelId="{4BE457AC-0B90-4823-AEA1-EEAC82D9BF15}" srcId="{6004C19F-7A54-479B-B56C-B8D7C3BC9AD5}" destId="{060C72CA-447F-4ADA-BC14-0733876D6F64}" srcOrd="13" destOrd="0" parTransId="{9B14D21D-8E4F-45AF-A742-0EC0ED79B85C}" sibTransId="{481C97A4-49CA-470E-B77F-547600EEB2EB}"/>
    <dgm:cxn modelId="{C8855E8A-6FCC-4100-954C-4105726F83D4}" srcId="{6004C19F-7A54-479B-B56C-B8D7C3BC9AD5}" destId="{CD14AF29-E157-4AF3-B15C-A41D78514443}" srcOrd="26" destOrd="0" parTransId="{150D2C01-93AA-46A7-9A2D-593200ED59AA}" sibTransId="{B4C46601-CFC6-4F1C-9D14-E84F9F2DFF03}"/>
    <dgm:cxn modelId="{554CE725-085E-4850-BA90-35AC299ACA03}" type="presOf" srcId="{1E5356B3-6F0E-4A32-B595-BF195B980E1D}" destId="{99B8CCF0-AD90-476B-A9B2-5811C3FE475D}" srcOrd="0" destOrd="0" presId="urn:microsoft.com/office/officeart/2005/8/layout/bProcess4"/>
    <dgm:cxn modelId="{743C36F9-4395-4E49-8BB9-009BBEDDD0DA}" type="presParOf" srcId="{843F8373-DECE-4B5B-8083-696EE4AE5AD7}" destId="{3BEE75E5-A9DF-43A5-AC1B-96DFA2FE4D1C}" srcOrd="0" destOrd="0" presId="urn:microsoft.com/office/officeart/2005/8/layout/bProcess4"/>
    <dgm:cxn modelId="{B78DB85D-3D76-4850-8F4C-F1230BFC5D16}" type="presParOf" srcId="{3BEE75E5-A9DF-43A5-AC1B-96DFA2FE4D1C}" destId="{DA634A3F-38EC-4955-842E-88F2D1DAF916}" srcOrd="0" destOrd="0" presId="urn:microsoft.com/office/officeart/2005/8/layout/bProcess4"/>
    <dgm:cxn modelId="{DB9F88E1-BC1F-4815-AA8D-AE45938F71D7}" type="presParOf" srcId="{3BEE75E5-A9DF-43A5-AC1B-96DFA2FE4D1C}" destId="{C2B7F49B-CFB8-4781-840B-3F70696B786A}" srcOrd="1" destOrd="0" presId="urn:microsoft.com/office/officeart/2005/8/layout/bProcess4"/>
    <dgm:cxn modelId="{22115C2D-4AB9-428F-9CA0-C234D7389EA0}" type="presParOf" srcId="{843F8373-DECE-4B5B-8083-696EE4AE5AD7}" destId="{C2005FDB-7060-4814-949E-A0DBE8C9A80A}" srcOrd="1" destOrd="0" presId="urn:microsoft.com/office/officeart/2005/8/layout/bProcess4"/>
    <dgm:cxn modelId="{56DB8F6C-0C83-4FAA-A179-D460904F5E7E}" type="presParOf" srcId="{843F8373-DECE-4B5B-8083-696EE4AE5AD7}" destId="{3339ECAE-E062-41E4-AAAE-2DF40C7E1879}" srcOrd="2" destOrd="0" presId="urn:microsoft.com/office/officeart/2005/8/layout/bProcess4"/>
    <dgm:cxn modelId="{1005113A-25CE-43E4-95C5-C55ECCC0A8AE}" type="presParOf" srcId="{3339ECAE-E062-41E4-AAAE-2DF40C7E1879}" destId="{E011F92F-2BDC-4F46-AC5F-F7EE9B18C111}" srcOrd="0" destOrd="0" presId="urn:microsoft.com/office/officeart/2005/8/layout/bProcess4"/>
    <dgm:cxn modelId="{F225F45B-7B2C-4230-9B3E-18CF25AB08AA}" type="presParOf" srcId="{3339ECAE-E062-41E4-AAAE-2DF40C7E1879}" destId="{88E2C287-07E2-48D1-A6DE-C231275982A8}" srcOrd="1" destOrd="0" presId="urn:microsoft.com/office/officeart/2005/8/layout/bProcess4"/>
    <dgm:cxn modelId="{1A09B3A1-1DFB-40BA-BB56-482B921FB908}" type="presParOf" srcId="{843F8373-DECE-4B5B-8083-696EE4AE5AD7}" destId="{7C6E7E6A-1288-45F9-B943-3709CF26A01B}" srcOrd="3" destOrd="0" presId="urn:microsoft.com/office/officeart/2005/8/layout/bProcess4"/>
    <dgm:cxn modelId="{FC8DAAD1-3311-4642-B944-7643692213A5}" type="presParOf" srcId="{843F8373-DECE-4B5B-8083-696EE4AE5AD7}" destId="{BD295514-5451-43BA-B317-F6F9AA8CB5AF}" srcOrd="4" destOrd="0" presId="urn:microsoft.com/office/officeart/2005/8/layout/bProcess4"/>
    <dgm:cxn modelId="{2277D186-A79A-479C-8FBE-BE8065417B5E}" type="presParOf" srcId="{BD295514-5451-43BA-B317-F6F9AA8CB5AF}" destId="{1D2D2360-4270-42B4-B8B8-9B3CC9D65D59}" srcOrd="0" destOrd="0" presId="urn:microsoft.com/office/officeart/2005/8/layout/bProcess4"/>
    <dgm:cxn modelId="{11ECC032-B67D-4BF7-9A7F-684ECE313631}" type="presParOf" srcId="{BD295514-5451-43BA-B317-F6F9AA8CB5AF}" destId="{4B9497BE-CE11-4178-B385-366C5E25821F}" srcOrd="1" destOrd="0" presId="urn:microsoft.com/office/officeart/2005/8/layout/bProcess4"/>
    <dgm:cxn modelId="{052D6271-EADF-49A0-B9E0-3C6C6E05072F}" type="presParOf" srcId="{843F8373-DECE-4B5B-8083-696EE4AE5AD7}" destId="{678C7AE8-C207-4FA6-84A6-C65EA80310DD}" srcOrd="5" destOrd="0" presId="urn:microsoft.com/office/officeart/2005/8/layout/bProcess4"/>
    <dgm:cxn modelId="{89CE0663-4906-4AD1-BAD7-B83802B3E997}" type="presParOf" srcId="{843F8373-DECE-4B5B-8083-696EE4AE5AD7}" destId="{A115A8FE-81B6-4F9D-8CCF-8BEED26124AB}" srcOrd="6" destOrd="0" presId="urn:microsoft.com/office/officeart/2005/8/layout/bProcess4"/>
    <dgm:cxn modelId="{693F8DE5-5440-460F-BC98-CAB741EE02D7}" type="presParOf" srcId="{A115A8FE-81B6-4F9D-8CCF-8BEED26124AB}" destId="{3FBF994A-18D9-4723-81FB-E89047FD8CE9}" srcOrd="0" destOrd="0" presId="urn:microsoft.com/office/officeart/2005/8/layout/bProcess4"/>
    <dgm:cxn modelId="{8962F346-A7B4-4BF8-8D74-6CA4D5A5C15E}" type="presParOf" srcId="{A115A8FE-81B6-4F9D-8CCF-8BEED26124AB}" destId="{CDF9B65E-CE0B-41E9-A2CF-C28313B55E41}" srcOrd="1" destOrd="0" presId="urn:microsoft.com/office/officeart/2005/8/layout/bProcess4"/>
    <dgm:cxn modelId="{3037A559-42E9-445C-8ACE-3F982BF8913E}" type="presParOf" srcId="{843F8373-DECE-4B5B-8083-696EE4AE5AD7}" destId="{1C37E3BD-375A-47A7-9520-BC3204905B0D}" srcOrd="7" destOrd="0" presId="urn:microsoft.com/office/officeart/2005/8/layout/bProcess4"/>
    <dgm:cxn modelId="{642F1188-F7C4-4CD1-A0C1-94B26F489A28}" type="presParOf" srcId="{843F8373-DECE-4B5B-8083-696EE4AE5AD7}" destId="{92F6DA6E-FB9A-4413-95B6-9AE73D2BA3B1}" srcOrd="8" destOrd="0" presId="urn:microsoft.com/office/officeart/2005/8/layout/bProcess4"/>
    <dgm:cxn modelId="{9B654E2B-0B27-4AFB-B938-20DD49412CC6}" type="presParOf" srcId="{92F6DA6E-FB9A-4413-95B6-9AE73D2BA3B1}" destId="{CB466B97-EB5F-4B76-83B9-C7E1B0B1A786}" srcOrd="0" destOrd="0" presId="urn:microsoft.com/office/officeart/2005/8/layout/bProcess4"/>
    <dgm:cxn modelId="{6C0F57B0-E6A7-4177-AD13-B1E8A0DF1BEE}" type="presParOf" srcId="{92F6DA6E-FB9A-4413-95B6-9AE73D2BA3B1}" destId="{3C3E8D87-AF13-498D-9079-22935230E3D9}" srcOrd="1" destOrd="0" presId="urn:microsoft.com/office/officeart/2005/8/layout/bProcess4"/>
    <dgm:cxn modelId="{4FB5CC10-83D8-46A3-BA3F-273934A21B4A}" type="presParOf" srcId="{843F8373-DECE-4B5B-8083-696EE4AE5AD7}" destId="{B0188CA7-4D59-45B4-992B-019D18C0428E}" srcOrd="9" destOrd="0" presId="urn:microsoft.com/office/officeart/2005/8/layout/bProcess4"/>
    <dgm:cxn modelId="{FB3F6D88-2A2B-4D9C-A58A-1C94A58C0FFD}" type="presParOf" srcId="{843F8373-DECE-4B5B-8083-696EE4AE5AD7}" destId="{2D6D83BA-9F20-40C4-B325-89B22B534024}" srcOrd="10" destOrd="0" presId="urn:microsoft.com/office/officeart/2005/8/layout/bProcess4"/>
    <dgm:cxn modelId="{1D7A8527-FCEB-488C-A5F4-EB0EF03706B3}" type="presParOf" srcId="{2D6D83BA-9F20-40C4-B325-89B22B534024}" destId="{407BFAAD-1E14-49A6-9096-B10A3E7FDD9D}" srcOrd="0" destOrd="0" presId="urn:microsoft.com/office/officeart/2005/8/layout/bProcess4"/>
    <dgm:cxn modelId="{C18D9164-88EA-429A-B0D2-68C871E6D236}" type="presParOf" srcId="{2D6D83BA-9F20-40C4-B325-89B22B534024}" destId="{C5BC6999-72C0-4B25-8C3C-7F335EFC446B}" srcOrd="1" destOrd="0" presId="urn:microsoft.com/office/officeart/2005/8/layout/bProcess4"/>
    <dgm:cxn modelId="{DE1F725C-4F2E-479A-9E85-AF45986E44C1}" type="presParOf" srcId="{843F8373-DECE-4B5B-8083-696EE4AE5AD7}" destId="{6D839CA5-2A01-4348-BC1D-123C7CB8C872}" srcOrd="11" destOrd="0" presId="urn:microsoft.com/office/officeart/2005/8/layout/bProcess4"/>
    <dgm:cxn modelId="{1335D17F-DC12-4D22-949A-94DD1A509357}" type="presParOf" srcId="{843F8373-DECE-4B5B-8083-696EE4AE5AD7}" destId="{A628B737-D2BB-4DF5-BA37-C6759F7A50E4}" srcOrd="12" destOrd="0" presId="urn:microsoft.com/office/officeart/2005/8/layout/bProcess4"/>
    <dgm:cxn modelId="{43FDFBB3-A02E-40F4-9508-B7E0FC71FF02}" type="presParOf" srcId="{A628B737-D2BB-4DF5-BA37-C6759F7A50E4}" destId="{39ABE91D-84FC-4B32-A39E-8E6EB7B79C11}" srcOrd="0" destOrd="0" presId="urn:microsoft.com/office/officeart/2005/8/layout/bProcess4"/>
    <dgm:cxn modelId="{2D81A277-AA2F-4335-854E-3D135CE77213}" type="presParOf" srcId="{A628B737-D2BB-4DF5-BA37-C6759F7A50E4}" destId="{6EE80F20-8E80-4713-A199-57C02811D419}" srcOrd="1" destOrd="0" presId="urn:microsoft.com/office/officeart/2005/8/layout/bProcess4"/>
    <dgm:cxn modelId="{D9C2C64E-3181-439F-A4CC-FDD07DAAEABB}" type="presParOf" srcId="{843F8373-DECE-4B5B-8083-696EE4AE5AD7}" destId="{50A3495F-D5C6-4032-8D09-0E1CF5DD7A9D}" srcOrd="13" destOrd="0" presId="urn:microsoft.com/office/officeart/2005/8/layout/bProcess4"/>
    <dgm:cxn modelId="{862CFCA1-5CC9-43E4-9CC5-9E9656AA78DA}" type="presParOf" srcId="{843F8373-DECE-4B5B-8083-696EE4AE5AD7}" destId="{3717230C-8502-4D3D-86E8-2893BA294739}" srcOrd="14" destOrd="0" presId="urn:microsoft.com/office/officeart/2005/8/layout/bProcess4"/>
    <dgm:cxn modelId="{639552B8-B0FC-457A-9F14-FCFB5B490958}" type="presParOf" srcId="{3717230C-8502-4D3D-86E8-2893BA294739}" destId="{7B357C89-2B49-471E-9DA9-C7B2D2316646}" srcOrd="0" destOrd="0" presId="urn:microsoft.com/office/officeart/2005/8/layout/bProcess4"/>
    <dgm:cxn modelId="{DEB6A326-8FA7-4FB5-B73C-42134506061F}" type="presParOf" srcId="{3717230C-8502-4D3D-86E8-2893BA294739}" destId="{A70CCC4E-B591-41E8-9050-F1C6E07E03C9}" srcOrd="1" destOrd="0" presId="urn:microsoft.com/office/officeart/2005/8/layout/bProcess4"/>
    <dgm:cxn modelId="{373B2F7B-27D3-4A81-86D5-2BFBFB5E1D83}" type="presParOf" srcId="{843F8373-DECE-4B5B-8083-696EE4AE5AD7}" destId="{0A9D6DDF-AEAF-40D2-B26F-13EB9E3627B4}" srcOrd="15" destOrd="0" presId="urn:microsoft.com/office/officeart/2005/8/layout/bProcess4"/>
    <dgm:cxn modelId="{3265A288-1322-4707-94F8-D309703D8384}" type="presParOf" srcId="{843F8373-DECE-4B5B-8083-696EE4AE5AD7}" destId="{3CBC422A-FF2C-456A-A809-23B1002E4D92}" srcOrd="16" destOrd="0" presId="urn:microsoft.com/office/officeart/2005/8/layout/bProcess4"/>
    <dgm:cxn modelId="{434347C9-4756-41CD-9488-33685670BE7D}" type="presParOf" srcId="{3CBC422A-FF2C-456A-A809-23B1002E4D92}" destId="{C751D82D-3290-475E-B6E0-175C306BC9BD}" srcOrd="0" destOrd="0" presId="urn:microsoft.com/office/officeart/2005/8/layout/bProcess4"/>
    <dgm:cxn modelId="{4FDD9DD2-7D98-42D4-91B9-ED4330F7546C}" type="presParOf" srcId="{3CBC422A-FF2C-456A-A809-23B1002E4D92}" destId="{ED3440D0-0FDF-45C7-931D-193089A913B3}" srcOrd="1" destOrd="0" presId="urn:microsoft.com/office/officeart/2005/8/layout/bProcess4"/>
    <dgm:cxn modelId="{E2EEC7B1-DEB9-4C3F-8C7F-973368BD81AF}" type="presParOf" srcId="{843F8373-DECE-4B5B-8083-696EE4AE5AD7}" destId="{3D7484F6-0D70-4587-8EEF-92AA99CD387F}" srcOrd="17" destOrd="0" presId="urn:microsoft.com/office/officeart/2005/8/layout/bProcess4"/>
    <dgm:cxn modelId="{3BDF7C8F-5C74-4F84-97AF-329178C4F12A}" type="presParOf" srcId="{843F8373-DECE-4B5B-8083-696EE4AE5AD7}" destId="{41305AC2-2486-4F53-84BD-3CDB8DF7D5C2}" srcOrd="18" destOrd="0" presId="urn:microsoft.com/office/officeart/2005/8/layout/bProcess4"/>
    <dgm:cxn modelId="{ABBAF5C6-ED22-4BE3-92D1-F5F706EF4CE0}" type="presParOf" srcId="{41305AC2-2486-4F53-84BD-3CDB8DF7D5C2}" destId="{B1A70689-6970-4147-9F17-6B0C912BF387}" srcOrd="0" destOrd="0" presId="urn:microsoft.com/office/officeart/2005/8/layout/bProcess4"/>
    <dgm:cxn modelId="{123B3267-58EC-4589-8326-A71CCF92EE5D}" type="presParOf" srcId="{41305AC2-2486-4F53-84BD-3CDB8DF7D5C2}" destId="{AFB7C5E2-3885-42E8-980A-ACCE7B9BBC69}" srcOrd="1" destOrd="0" presId="urn:microsoft.com/office/officeart/2005/8/layout/bProcess4"/>
    <dgm:cxn modelId="{461B9C25-54DF-41E3-97D9-17032687CBC9}" type="presParOf" srcId="{843F8373-DECE-4B5B-8083-696EE4AE5AD7}" destId="{06E018E2-BE89-46EB-A1D9-8DB425BF9BFE}" srcOrd="19" destOrd="0" presId="urn:microsoft.com/office/officeart/2005/8/layout/bProcess4"/>
    <dgm:cxn modelId="{5311E83B-35D5-4F3C-AA03-AF9428D7908A}" type="presParOf" srcId="{843F8373-DECE-4B5B-8083-696EE4AE5AD7}" destId="{2C59EC1C-727A-4376-A445-22AF589F372D}" srcOrd="20" destOrd="0" presId="urn:microsoft.com/office/officeart/2005/8/layout/bProcess4"/>
    <dgm:cxn modelId="{B5A39A4B-218D-43A8-B85E-A9FF0D0AA750}" type="presParOf" srcId="{2C59EC1C-727A-4376-A445-22AF589F372D}" destId="{AD4A8008-C0D9-4488-999F-A0078ECC380A}" srcOrd="0" destOrd="0" presId="urn:microsoft.com/office/officeart/2005/8/layout/bProcess4"/>
    <dgm:cxn modelId="{A49F1025-3866-4794-AECA-FB9D64734960}" type="presParOf" srcId="{2C59EC1C-727A-4376-A445-22AF589F372D}" destId="{A6F36D8F-2BD1-415A-ACFC-4F4EC7CDFBA7}" srcOrd="1" destOrd="0" presId="urn:microsoft.com/office/officeart/2005/8/layout/bProcess4"/>
    <dgm:cxn modelId="{C4F81984-3790-483A-BF18-A81827EC6475}" type="presParOf" srcId="{843F8373-DECE-4B5B-8083-696EE4AE5AD7}" destId="{99B8CCF0-AD90-476B-A9B2-5811C3FE475D}" srcOrd="21" destOrd="0" presId="urn:microsoft.com/office/officeart/2005/8/layout/bProcess4"/>
    <dgm:cxn modelId="{BFEBF0D0-FFDC-4664-9B89-B47BB1B7A6F0}" type="presParOf" srcId="{843F8373-DECE-4B5B-8083-696EE4AE5AD7}" destId="{66896AAC-71AC-4974-ADCA-76A3178799C4}" srcOrd="22" destOrd="0" presId="urn:microsoft.com/office/officeart/2005/8/layout/bProcess4"/>
    <dgm:cxn modelId="{724E88A9-0CBA-4DCE-A53E-341D3E685DAF}" type="presParOf" srcId="{66896AAC-71AC-4974-ADCA-76A3178799C4}" destId="{744378D8-9458-46C6-B616-3CFE318DA0D1}" srcOrd="0" destOrd="0" presId="urn:microsoft.com/office/officeart/2005/8/layout/bProcess4"/>
    <dgm:cxn modelId="{991C67A3-9179-428D-BD08-EE43C290D9D9}" type="presParOf" srcId="{66896AAC-71AC-4974-ADCA-76A3178799C4}" destId="{C1D4B4C8-253D-4E13-800A-3020BCF2B76C}" srcOrd="1" destOrd="0" presId="urn:microsoft.com/office/officeart/2005/8/layout/bProcess4"/>
    <dgm:cxn modelId="{B1F0A09A-E045-46F7-A376-D779F53B6A17}" type="presParOf" srcId="{843F8373-DECE-4B5B-8083-696EE4AE5AD7}" destId="{7ED3E58A-825D-4876-B7E3-0CEC992C1D3E}" srcOrd="23" destOrd="0" presId="urn:microsoft.com/office/officeart/2005/8/layout/bProcess4"/>
    <dgm:cxn modelId="{31354605-8DE3-4A1A-B43A-51A2CC5A598C}" type="presParOf" srcId="{843F8373-DECE-4B5B-8083-696EE4AE5AD7}" destId="{F991B5F1-91F9-48CE-BE71-020E80A71DFD}" srcOrd="24" destOrd="0" presId="urn:microsoft.com/office/officeart/2005/8/layout/bProcess4"/>
    <dgm:cxn modelId="{110AC9A4-26EE-4EA3-B652-1E77728F6B31}" type="presParOf" srcId="{F991B5F1-91F9-48CE-BE71-020E80A71DFD}" destId="{B69D1F74-2C31-4F50-A7A9-A8E0978C1FA6}" srcOrd="0" destOrd="0" presId="urn:microsoft.com/office/officeart/2005/8/layout/bProcess4"/>
    <dgm:cxn modelId="{4C2D5EFA-0253-45BB-A075-22F88483798D}" type="presParOf" srcId="{F991B5F1-91F9-48CE-BE71-020E80A71DFD}" destId="{7C9F2F75-0A66-4028-8070-441CCC6FF654}" srcOrd="1" destOrd="0" presId="urn:microsoft.com/office/officeart/2005/8/layout/bProcess4"/>
    <dgm:cxn modelId="{041527F9-1183-4168-BE67-8640E4C73632}" type="presParOf" srcId="{843F8373-DECE-4B5B-8083-696EE4AE5AD7}" destId="{61EFA9FA-6B54-43BD-9623-37E09B94E137}" srcOrd="25" destOrd="0" presId="urn:microsoft.com/office/officeart/2005/8/layout/bProcess4"/>
    <dgm:cxn modelId="{44A75932-5398-4920-A40A-978DFCC75859}" type="presParOf" srcId="{843F8373-DECE-4B5B-8083-696EE4AE5AD7}" destId="{24BF0A4A-A11F-4A8C-A719-122E90BEE40C}" srcOrd="26" destOrd="0" presId="urn:microsoft.com/office/officeart/2005/8/layout/bProcess4"/>
    <dgm:cxn modelId="{4D54A1F5-F79F-444F-B84D-81DD2101247D}" type="presParOf" srcId="{24BF0A4A-A11F-4A8C-A719-122E90BEE40C}" destId="{B276759C-D3A5-4B75-B8C7-97651F7996EF}" srcOrd="0" destOrd="0" presId="urn:microsoft.com/office/officeart/2005/8/layout/bProcess4"/>
    <dgm:cxn modelId="{48E0F9BA-851A-45DB-A7DD-12EB138ED4F4}" type="presParOf" srcId="{24BF0A4A-A11F-4A8C-A719-122E90BEE40C}" destId="{C6E7D60A-793E-418A-AA35-09161F4D76D3}" srcOrd="1" destOrd="0" presId="urn:microsoft.com/office/officeart/2005/8/layout/bProcess4"/>
    <dgm:cxn modelId="{4DFD67C4-AAB1-4033-95C3-FE57F54EDB05}" type="presParOf" srcId="{843F8373-DECE-4B5B-8083-696EE4AE5AD7}" destId="{4EFE9179-9E97-4A4C-A266-0F908CEEC548}" srcOrd="27" destOrd="0" presId="urn:microsoft.com/office/officeart/2005/8/layout/bProcess4"/>
    <dgm:cxn modelId="{09B32029-C858-4BF8-8C12-761C7F64BE50}" type="presParOf" srcId="{843F8373-DECE-4B5B-8083-696EE4AE5AD7}" destId="{5B2777DE-B7F0-4397-9D1B-C707D8586376}" srcOrd="28" destOrd="0" presId="urn:microsoft.com/office/officeart/2005/8/layout/bProcess4"/>
    <dgm:cxn modelId="{33F69440-F13C-4476-A0E6-C0F9E2E92A63}" type="presParOf" srcId="{5B2777DE-B7F0-4397-9D1B-C707D8586376}" destId="{E01B9558-3E3F-48A1-B491-B84D4D498294}" srcOrd="0" destOrd="0" presId="urn:microsoft.com/office/officeart/2005/8/layout/bProcess4"/>
    <dgm:cxn modelId="{E3B36445-273B-4E36-8B1E-E73F3628F166}" type="presParOf" srcId="{5B2777DE-B7F0-4397-9D1B-C707D8586376}" destId="{F5E28EDE-DCF1-426C-AECD-CA931EACA3CD}" srcOrd="1" destOrd="0" presId="urn:microsoft.com/office/officeart/2005/8/layout/bProcess4"/>
    <dgm:cxn modelId="{8EB5CF4A-6BA5-462C-A3C4-180C48550B09}" type="presParOf" srcId="{843F8373-DECE-4B5B-8083-696EE4AE5AD7}" destId="{62155C2A-208D-4763-8D9A-A47EEAF1A996}" srcOrd="29" destOrd="0" presId="urn:microsoft.com/office/officeart/2005/8/layout/bProcess4"/>
    <dgm:cxn modelId="{C4CC359A-DAB9-4325-B097-11CD3610F118}" type="presParOf" srcId="{843F8373-DECE-4B5B-8083-696EE4AE5AD7}" destId="{EED735B2-571E-493A-949C-7007C2ABCD07}" srcOrd="30" destOrd="0" presId="urn:microsoft.com/office/officeart/2005/8/layout/bProcess4"/>
    <dgm:cxn modelId="{8AD4823E-F0F2-400D-9A7D-2375C97EAE9D}" type="presParOf" srcId="{EED735B2-571E-493A-949C-7007C2ABCD07}" destId="{57AFB71E-DD5B-4816-B675-E1CCF99616DF}" srcOrd="0" destOrd="0" presId="urn:microsoft.com/office/officeart/2005/8/layout/bProcess4"/>
    <dgm:cxn modelId="{BC553F07-583B-4B0F-8F2B-6D2A55FF6543}" type="presParOf" srcId="{EED735B2-571E-493A-949C-7007C2ABCD07}" destId="{7359457F-4F37-47B5-A796-86EC67EF7028}" srcOrd="1" destOrd="0" presId="urn:microsoft.com/office/officeart/2005/8/layout/bProcess4"/>
    <dgm:cxn modelId="{D3A82756-620D-4182-9693-9D928D311D91}" type="presParOf" srcId="{843F8373-DECE-4B5B-8083-696EE4AE5AD7}" destId="{9553DA04-586A-4007-AABB-707B8CED80D8}" srcOrd="31" destOrd="0" presId="urn:microsoft.com/office/officeart/2005/8/layout/bProcess4"/>
    <dgm:cxn modelId="{2B24F8F6-669F-44A5-B62B-8F827A7AF6BF}" type="presParOf" srcId="{843F8373-DECE-4B5B-8083-696EE4AE5AD7}" destId="{A36A2749-59FF-4BAD-902B-D52A6FD774FC}" srcOrd="32" destOrd="0" presId="urn:microsoft.com/office/officeart/2005/8/layout/bProcess4"/>
    <dgm:cxn modelId="{6A74FABA-6CF5-466D-BF32-5997A2FBB44D}" type="presParOf" srcId="{A36A2749-59FF-4BAD-902B-D52A6FD774FC}" destId="{15517D7D-5697-4005-BD63-CE135BE07951}" srcOrd="0" destOrd="0" presId="urn:microsoft.com/office/officeart/2005/8/layout/bProcess4"/>
    <dgm:cxn modelId="{13A2E1CC-2FA6-424B-A0E8-65163FAC1BAE}" type="presParOf" srcId="{A36A2749-59FF-4BAD-902B-D52A6FD774FC}" destId="{336D274D-D439-4E5E-ACC8-22853A678626}" srcOrd="1" destOrd="0" presId="urn:microsoft.com/office/officeart/2005/8/layout/bProcess4"/>
    <dgm:cxn modelId="{4136A0CA-597D-4CA0-8A11-D640641EA2DC}" type="presParOf" srcId="{843F8373-DECE-4B5B-8083-696EE4AE5AD7}" destId="{F680F4C1-B3E4-4975-8C12-F6A8B39F9865}" srcOrd="33" destOrd="0" presId="urn:microsoft.com/office/officeart/2005/8/layout/bProcess4"/>
    <dgm:cxn modelId="{2D7809A2-B72D-4D5C-963F-CA7E57FEB0B6}" type="presParOf" srcId="{843F8373-DECE-4B5B-8083-696EE4AE5AD7}" destId="{784CFB92-F07C-4593-9060-3DFAAF8C96B8}" srcOrd="34" destOrd="0" presId="urn:microsoft.com/office/officeart/2005/8/layout/bProcess4"/>
    <dgm:cxn modelId="{9B81B5BE-C558-4B3B-89CC-0470FF5ED80B}" type="presParOf" srcId="{784CFB92-F07C-4593-9060-3DFAAF8C96B8}" destId="{022AE63A-04A4-48F2-8DBE-AA89575B0417}" srcOrd="0" destOrd="0" presId="urn:microsoft.com/office/officeart/2005/8/layout/bProcess4"/>
    <dgm:cxn modelId="{9BEF64F6-F2D2-4B76-B3C6-64BD683D62BA}" type="presParOf" srcId="{784CFB92-F07C-4593-9060-3DFAAF8C96B8}" destId="{6FA7A1CF-2E50-4882-A412-50594A54D77E}" srcOrd="1" destOrd="0" presId="urn:microsoft.com/office/officeart/2005/8/layout/bProcess4"/>
    <dgm:cxn modelId="{5893E321-DB9D-4FD9-BDEF-CD221E2FB139}" type="presParOf" srcId="{843F8373-DECE-4B5B-8083-696EE4AE5AD7}" destId="{E173116C-9895-43F8-B262-C047DDE12394}" srcOrd="35" destOrd="0" presId="urn:microsoft.com/office/officeart/2005/8/layout/bProcess4"/>
    <dgm:cxn modelId="{F4A43E51-3294-4331-A441-6C55F69D6BA5}" type="presParOf" srcId="{843F8373-DECE-4B5B-8083-696EE4AE5AD7}" destId="{D3F59237-E068-410A-AE92-F78EB8AA97C0}" srcOrd="36" destOrd="0" presId="urn:microsoft.com/office/officeart/2005/8/layout/bProcess4"/>
    <dgm:cxn modelId="{4ACC8237-2DFB-47AE-92F4-C1AB6728351D}" type="presParOf" srcId="{D3F59237-E068-410A-AE92-F78EB8AA97C0}" destId="{1B03E58B-DA19-468B-815C-6B6BBDBFE0F5}" srcOrd="0" destOrd="0" presId="urn:microsoft.com/office/officeart/2005/8/layout/bProcess4"/>
    <dgm:cxn modelId="{B9AF73C2-4CB5-456D-8ACE-B260B34D3EA6}" type="presParOf" srcId="{D3F59237-E068-410A-AE92-F78EB8AA97C0}" destId="{6E8A7793-1495-4A42-8227-D5B5F61FD472}" srcOrd="1" destOrd="0" presId="urn:microsoft.com/office/officeart/2005/8/layout/bProcess4"/>
    <dgm:cxn modelId="{D88B6BB5-662F-4044-B5DD-56DD51CA0055}" type="presParOf" srcId="{843F8373-DECE-4B5B-8083-696EE4AE5AD7}" destId="{155EB336-C998-4AFD-9DE6-6148306F7104}" srcOrd="37" destOrd="0" presId="urn:microsoft.com/office/officeart/2005/8/layout/bProcess4"/>
    <dgm:cxn modelId="{F2F6F7C6-5016-4D7E-A508-79DBDC023F55}" type="presParOf" srcId="{843F8373-DECE-4B5B-8083-696EE4AE5AD7}" destId="{52D07A45-ABC8-4BBF-A86C-A8CA9F8622FE}" srcOrd="38" destOrd="0" presId="urn:microsoft.com/office/officeart/2005/8/layout/bProcess4"/>
    <dgm:cxn modelId="{ACC5822B-4F3F-47BD-BB0C-863B9F9C6086}" type="presParOf" srcId="{52D07A45-ABC8-4BBF-A86C-A8CA9F8622FE}" destId="{C755835B-14BD-4159-8D70-98EE6CDF6EC5}" srcOrd="0" destOrd="0" presId="urn:microsoft.com/office/officeart/2005/8/layout/bProcess4"/>
    <dgm:cxn modelId="{BE78D0DE-9C46-49B1-BF9C-141E7036AAFB}" type="presParOf" srcId="{52D07A45-ABC8-4BBF-A86C-A8CA9F8622FE}" destId="{ADFAE6A8-3E46-49A1-97C3-5D7EE47BA921}" srcOrd="1" destOrd="0" presId="urn:microsoft.com/office/officeart/2005/8/layout/bProcess4"/>
    <dgm:cxn modelId="{D7B3023F-BE21-4F2E-81A3-491C7CEB9369}" type="presParOf" srcId="{843F8373-DECE-4B5B-8083-696EE4AE5AD7}" destId="{0FCA50C0-4CE7-4009-AD6C-2AEE0FB53369}" srcOrd="39" destOrd="0" presId="urn:microsoft.com/office/officeart/2005/8/layout/bProcess4"/>
    <dgm:cxn modelId="{3DD90FAF-9993-4DE1-A6F3-97B89F55F9F5}" type="presParOf" srcId="{843F8373-DECE-4B5B-8083-696EE4AE5AD7}" destId="{B3E7B853-1AC0-4CE4-AE09-CEE689E6F421}" srcOrd="40" destOrd="0" presId="urn:microsoft.com/office/officeart/2005/8/layout/bProcess4"/>
    <dgm:cxn modelId="{51D0AAEA-83A4-4B9A-9728-3EA42E0A74C0}" type="presParOf" srcId="{B3E7B853-1AC0-4CE4-AE09-CEE689E6F421}" destId="{DD1A242F-A0EA-42DB-BCBE-A93868514A58}" srcOrd="0" destOrd="0" presId="urn:microsoft.com/office/officeart/2005/8/layout/bProcess4"/>
    <dgm:cxn modelId="{A952AC3B-1003-477C-AFC5-5B26D3098795}" type="presParOf" srcId="{B3E7B853-1AC0-4CE4-AE09-CEE689E6F421}" destId="{FC4F268B-DAA6-43BD-8BBC-D9000ABF7597}" srcOrd="1" destOrd="0" presId="urn:microsoft.com/office/officeart/2005/8/layout/bProcess4"/>
    <dgm:cxn modelId="{3BA0B6E6-F8D8-4E67-A8B7-0FC63B8A8459}" type="presParOf" srcId="{843F8373-DECE-4B5B-8083-696EE4AE5AD7}" destId="{51D79DBA-FEE3-4B23-9016-11101ED8C2E1}" srcOrd="41" destOrd="0" presId="urn:microsoft.com/office/officeart/2005/8/layout/bProcess4"/>
    <dgm:cxn modelId="{CE523C06-13C2-468C-854A-949E03F14418}" type="presParOf" srcId="{843F8373-DECE-4B5B-8083-696EE4AE5AD7}" destId="{3E8D656F-34F7-4A60-B9F7-BFE3F91FD491}" srcOrd="42" destOrd="0" presId="urn:microsoft.com/office/officeart/2005/8/layout/bProcess4"/>
    <dgm:cxn modelId="{A0BE8B62-5490-4E01-9004-22B9C903E648}" type="presParOf" srcId="{3E8D656F-34F7-4A60-B9F7-BFE3F91FD491}" destId="{120AF16F-28CC-4D82-A69A-EE39E830DF81}" srcOrd="0" destOrd="0" presId="urn:microsoft.com/office/officeart/2005/8/layout/bProcess4"/>
    <dgm:cxn modelId="{9FD2051A-E5BC-48EE-82A2-A9E646DA9CB4}" type="presParOf" srcId="{3E8D656F-34F7-4A60-B9F7-BFE3F91FD491}" destId="{569655B9-DD10-4477-8502-FE4030D29DE3}" srcOrd="1" destOrd="0" presId="urn:microsoft.com/office/officeart/2005/8/layout/bProcess4"/>
    <dgm:cxn modelId="{585ED23F-4CB9-4925-9AF1-0DEF6819C6F6}" type="presParOf" srcId="{843F8373-DECE-4B5B-8083-696EE4AE5AD7}" destId="{B19634BC-ABA3-4501-A149-B08FDE6D33F0}" srcOrd="43" destOrd="0" presId="urn:microsoft.com/office/officeart/2005/8/layout/bProcess4"/>
    <dgm:cxn modelId="{3320BE95-2085-44AE-90AC-46772A83931D}" type="presParOf" srcId="{843F8373-DECE-4B5B-8083-696EE4AE5AD7}" destId="{FB8BFADB-C00C-423B-A812-C048B4B4CDC4}" srcOrd="44" destOrd="0" presId="urn:microsoft.com/office/officeart/2005/8/layout/bProcess4"/>
    <dgm:cxn modelId="{7F1C5597-8489-4FEB-BB7D-928EEB51D7BD}" type="presParOf" srcId="{FB8BFADB-C00C-423B-A812-C048B4B4CDC4}" destId="{FC26AFC2-66ED-44DC-98E6-25B2BF38BE74}" srcOrd="0" destOrd="0" presId="urn:microsoft.com/office/officeart/2005/8/layout/bProcess4"/>
    <dgm:cxn modelId="{F64B0A94-6BF9-4A25-9D86-F8C3C7C7B62E}" type="presParOf" srcId="{FB8BFADB-C00C-423B-A812-C048B4B4CDC4}" destId="{3E4C5B7F-CB43-4251-9F81-9C0E902E39C0}" srcOrd="1" destOrd="0" presId="urn:microsoft.com/office/officeart/2005/8/layout/bProcess4"/>
    <dgm:cxn modelId="{A0DF4437-0516-44EC-A2C8-5049414E1241}" type="presParOf" srcId="{843F8373-DECE-4B5B-8083-696EE4AE5AD7}" destId="{D28867B5-ED66-44F3-983F-1047DC30AFB6}" srcOrd="45" destOrd="0" presId="urn:microsoft.com/office/officeart/2005/8/layout/bProcess4"/>
    <dgm:cxn modelId="{44A1110B-6EE9-494E-B734-B17F61B07016}" type="presParOf" srcId="{843F8373-DECE-4B5B-8083-696EE4AE5AD7}" destId="{42682B9A-0525-4708-B025-A5D9E97483C4}" srcOrd="46" destOrd="0" presId="urn:microsoft.com/office/officeart/2005/8/layout/bProcess4"/>
    <dgm:cxn modelId="{AE2B2C4D-496A-488D-BAE0-2C7B5270E5C1}" type="presParOf" srcId="{42682B9A-0525-4708-B025-A5D9E97483C4}" destId="{F7518A28-1D6D-49E5-9182-2E4AA4D604C6}" srcOrd="0" destOrd="0" presId="urn:microsoft.com/office/officeart/2005/8/layout/bProcess4"/>
    <dgm:cxn modelId="{0DDFB51A-FB4F-4BE9-A87F-8C2EA9F1DEA0}" type="presParOf" srcId="{42682B9A-0525-4708-B025-A5D9E97483C4}" destId="{3FF6A9BA-D4FE-410D-8ED2-95716DDED7A8}" srcOrd="1" destOrd="0" presId="urn:microsoft.com/office/officeart/2005/8/layout/bProcess4"/>
    <dgm:cxn modelId="{F3D3099A-CA92-49C6-B90B-89644F97ACBE}" type="presParOf" srcId="{843F8373-DECE-4B5B-8083-696EE4AE5AD7}" destId="{B87B9C4B-469D-4DD9-ADFE-F3AF56909C82}" srcOrd="47" destOrd="0" presId="urn:microsoft.com/office/officeart/2005/8/layout/bProcess4"/>
    <dgm:cxn modelId="{A32DC7EE-C1F6-489A-B677-544CCC794D66}" type="presParOf" srcId="{843F8373-DECE-4B5B-8083-696EE4AE5AD7}" destId="{8BD49065-A20C-4B14-9E91-2A3DD41A4310}" srcOrd="48" destOrd="0" presId="urn:microsoft.com/office/officeart/2005/8/layout/bProcess4"/>
    <dgm:cxn modelId="{CCFBFE03-E1A6-4764-AECE-7D7514AB5BBD}" type="presParOf" srcId="{8BD49065-A20C-4B14-9E91-2A3DD41A4310}" destId="{F85BA00B-7230-4AFF-994B-632A88E6E5EA}" srcOrd="0" destOrd="0" presId="urn:microsoft.com/office/officeart/2005/8/layout/bProcess4"/>
    <dgm:cxn modelId="{45CD3C31-FB73-4A0C-AF2C-3C90E05C6577}" type="presParOf" srcId="{8BD49065-A20C-4B14-9E91-2A3DD41A4310}" destId="{9E2D22D3-236D-4902-BE95-71911D9984E9}" srcOrd="1" destOrd="0" presId="urn:microsoft.com/office/officeart/2005/8/layout/bProcess4"/>
    <dgm:cxn modelId="{665911FF-8F39-4563-932A-21119BD3608D}" type="presParOf" srcId="{843F8373-DECE-4B5B-8083-696EE4AE5AD7}" destId="{9577AFDB-24F0-4C1E-A5E4-68D167826E1D}" srcOrd="49" destOrd="0" presId="urn:microsoft.com/office/officeart/2005/8/layout/bProcess4"/>
    <dgm:cxn modelId="{6CD187F5-1C01-4E01-BC97-96599D268AD2}" type="presParOf" srcId="{843F8373-DECE-4B5B-8083-696EE4AE5AD7}" destId="{DC8A5276-CEE0-4D68-B043-24DCF143BD25}" srcOrd="50" destOrd="0" presId="urn:microsoft.com/office/officeart/2005/8/layout/bProcess4"/>
    <dgm:cxn modelId="{EDA63FDA-B039-45D4-B3CD-2F6DE11F0BB1}" type="presParOf" srcId="{DC8A5276-CEE0-4D68-B043-24DCF143BD25}" destId="{59B52691-F7B2-4F65-966F-66717D2B1688}" srcOrd="0" destOrd="0" presId="urn:microsoft.com/office/officeart/2005/8/layout/bProcess4"/>
    <dgm:cxn modelId="{99B6066F-0FA8-401F-9286-06CABD6FA862}" type="presParOf" srcId="{DC8A5276-CEE0-4D68-B043-24DCF143BD25}" destId="{6D592EF9-B129-4C42-BD3C-EA9E456F2BEF}" srcOrd="1" destOrd="0" presId="urn:microsoft.com/office/officeart/2005/8/layout/bProcess4"/>
    <dgm:cxn modelId="{EF4301AE-E315-459D-BEAD-9B04E1BFC322}" type="presParOf" srcId="{843F8373-DECE-4B5B-8083-696EE4AE5AD7}" destId="{45885D2A-05C0-41A9-8895-258AE2AB9A6E}" srcOrd="51" destOrd="0" presId="urn:microsoft.com/office/officeart/2005/8/layout/bProcess4"/>
    <dgm:cxn modelId="{9421D5D9-9B38-4931-B252-07CDA44A1294}" type="presParOf" srcId="{843F8373-DECE-4B5B-8083-696EE4AE5AD7}" destId="{4696BCFD-A6EF-43C7-A916-D9D51EB407D7}" srcOrd="52" destOrd="0" presId="urn:microsoft.com/office/officeart/2005/8/layout/bProcess4"/>
    <dgm:cxn modelId="{EC3D6D8C-F422-485D-8E83-08C8ED77AC8C}" type="presParOf" srcId="{4696BCFD-A6EF-43C7-A916-D9D51EB407D7}" destId="{390CD0EF-4273-4819-B838-4CD62DB0B149}" srcOrd="0" destOrd="0" presId="urn:microsoft.com/office/officeart/2005/8/layout/bProcess4"/>
    <dgm:cxn modelId="{F9D46B8E-7D85-4229-8369-77F5949704A3}" type="presParOf" srcId="{4696BCFD-A6EF-43C7-A916-D9D51EB407D7}" destId="{955AFC45-E1E3-4756-9EED-E366D0138FE8}" srcOrd="1" destOrd="0" presId="urn:microsoft.com/office/officeart/2005/8/layout/bProcess4"/>
    <dgm:cxn modelId="{896A9F5B-9DF3-4CD8-A33B-61CBE03F3FAE}" type="presParOf" srcId="{843F8373-DECE-4B5B-8083-696EE4AE5AD7}" destId="{106DA6CE-D1BE-4976-BE86-373A713A5B96}" srcOrd="53" destOrd="0" presId="urn:microsoft.com/office/officeart/2005/8/layout/bProcess4"/>
    <dgm:cxn modelId="{E391CCBE-FA02-42AB-B755-83FDA0DA4DD6}" type="presParOf" srcId="{843F8373-DECE-4B5B-8083-696EE4AE5AD7}" destId="{3E44C3AF-0A98-45D4-8A58-17CDA3D8992D}" srcOrd="54" destOrd="0" presId="urn:microsoft.com/office/officeart/2005/8/layout/bProcess4"/>
    <dgm:cxn modelId="{936DAE13-6169-4800-8B88-FA761E4DFA35}" type="presParOf" srcId="{3E44C3AF-0A98-45D4-8A58-17CDA3D8992D}" destId="{F097E16C-E0F9-4F9E-9C35-8BC5BB12C722}" srcOrd="0" destOrd="0" presId="urn:microsoft.com/office/officeart/2005/8/layout/bProcess4"/>
    <dgm:cxn modelId="{EADC0F3F-0523-47FC-91F0-926736FD8D25}" type="presParOf" srcId="{3E44C3AF-0A98-45D4-8A58-17CDA3D8992D}" destId="{50CBB206-75A8-4362-92AD-9C0E95CE9BC7}" srcOrd="1" destOrd="0" presId="urn:microsoft.com/office/officeart/2005/8/layout/bProcess4"/>
    <dgm:cxn modelId="{195854AF-A00D-40E2-95CB-3DF8E29A794E}" type="presParOf" srcId="{843F8373-DECE-4B5B-8083-696EE4AE5AD7}" destId="{EC6A139E-5E25-4D3E-A688-B04CC8D00917}" srcOrd="55" destOrd="0" presId="urn:microsoft.com/office/officeart/2005/8/layout/bProcess4"/>
    <dgm:cxn modelId="{1212AAE5-7A48-499A-94ED-33DFADD682A2}" type="presParOf" srcId="{843F8373-DECE-4B5B-8083-696EE4AE5AD7}" destId="{24C795AA-5B79-4B60-80A3-15C711EA5457}" srcOrd="56" destOrd="0" presId="urn:microsoft.com/office/officeart/2005/8/layout/bProcess4"/>
    <dgm:cxn modelId="{4E79B85A-0BDA-4D0F-A5EC-8D433369F73C}" type="presParOf" srcId="{24C795AA-5B79-4B60-80A3-15C711EA5457}" destId="{52DCAC7F-4D29-497F-8636-BBDABFC8C2A7}" srcOrd="0" destOrd="0" presId="urn:microsoft.com/office/officeart/2005/8/layout/bProcess4"/>
    <dgm:cxn modelId="{9313BCF5-DFFA-458A-B847-CAF1C9DB889D}" type="presParOf" srcId="{24C795AA-5B79-4B60-80A3-15C711EA5457}" destId="{2DB1717F-D612-4BEC-9A36-EEE35601C7AF}" srcOrd="1" destOrd="0" presId="urn:microsoft.com/office/officeart/2005/8/layout/bProcess4"/>
    <dgm:cxn modelId="{8F0E7BE3-ACDF-454A-8505-13C490DA4197}" type="presParOf" srcId="{843F8373-DECE-4B5B-8083-696EE4AE5AD7}" destId="{264AD55A-A874-4D52-9BAF-665DADE3C098}" srcOrd="57" destOrd="0" presId="urn:microsoft.com/office/officeart/2005/8/layout/bProcess4"/>
    <dgm:cxn modelId="{E67DC29C-E504-42C0-BF93-60E97F0F771D}" type="presParOf" srcId="{843F8373-DECE-4B5B-8083-696EE4AE5AD7}" destId="{F8FD0C4C-20D8-457B-AFE3-76B228DD85D1}" srcOrd="58" destOrd="0" presId="urn:microsoft.com/office/officeart/2005/8/layout/bProcess4"/>
    <dgm:cxn modelId="{C404E064-DCFC-445F-8C44-0D2B50FD42EE}" type="presParOf" srcId="{F8FD0C4C-20D8-457B-AFE3-76B228DD85D1}" destId="{D08F7D10-0EE2-417B-87F9-36C242DBD274}" srcOrd="0" destOrd="0" presId="urn:microsoft.com/office/officeart/2005/8/layout/bProcess4"/>
    <dgm:cxn modelId="{1C50F356-E596-408F-A9C4-4C28935E86FE}" type="presParOf" srcId="{F8FD0C4C-20D8-457B-AFE3-76B228DD85D1}" destId="{A1A7D9B5-567E-49D3-9909-58509636F4FE}" srcOrd="1" destOrd="0" presId="urn:microsoft.com/office/officeart/2005/8/layout/bProcess4"/>
    <dgm:cxn modelId="{D66BDA38-133E-4D26-A876-84AE00CED39D}" type="presParOf" srcId="{843F8373-DECE-4B5B-8083-696EE4AE5AD7}" destId="{EE94DFD9-12E6-4E3E-879F-6B705810401C}" srcOrd="59" destOrd="0" presId="urn:microsoft.com/office/officeart/2005/8/layout/bProcess4"/>
    <dgm:cxn modelId="{0A699552-594F-443C-ACA5-82BF111E5097}" type="presParOf" srcId="{843F8373-DECE-4B5B-8083-696EE4AE5AD7}" destId="{322B7FE5-EE62-4F63-AD15-1ABBED4D67CA}" srcOrd="60" destOrd="0" presId="urn:microsoft.com/office/officeart/2005/8/layout/bProcess4"/>
    <dgm:cxn modelId="{E32837E0-18FB-4F02-98BA-2D7EBF4732CF}" type="presParOf" srcId="{322B7FE5-EE62-4F63-AD15-1ABBED4D67CA}" destId="{39E1DBC0-C0D8-4C96-AEF0-516CAEDED677}" srcOrd="0" destOrd="0" presId="urn:microsoft.com/office/officeart/2005/8/layout/bProcess4"/>
    <dgm:cxn modelId="{455C5F6B-30DF-4551-B5B1-3200BB385583}" type="presParOf" srcId="{322B7FE5-EE62-4F63-AD15-1ABBED4D67CA}" destId="{506A9502-301D-454C-88B1-45A1A1098BB2}" srcOrd="1" destOrd="0" presId="urn:microsoft.com/office/officeart/2005/8/layout/bProcess4"/>
    <dgm:cxn modelId="{78F91768-94AA-42F4-9F4D-E03391144E2D}" type="presParOf" srcId="{843F8373-DECE-4B5B-8083-696EE4AE5AD7}" destId="{04E00D00-84F4-4039-9D90-692A351A3B13}" srcOrd="61" destOrd="0" presId="urn:microsoft.com/office/officeart/2005/8/layout/bProcess4"/>
    <dgm:cxn modelId="{D56124AB-B89A-470B-B6A8-B3F4A087A6F2}" type="presParOf" srcId="{843F8373-DECE-4B5B-8083-696EE4AE5AD7}" destId="{B4327E55-F8C6-4E01-BD62-C49C9119F6AE}" srcOrd="62" destOrd="0" presId="urn:microsoft.com/office/officeart/2005/8/layout/bProcess4"/>
    <dgm:cxn modelId="{D7AE2FDA-2A42-45DD-97E7-CC69D2C374FB}" type="presParOf" srcId="{B4327E55-F8C6-4E01-BD62-C49C9119F6AE}" destId="{15271BD7-99AF-48A5-BFAA-5038FC982D85}" srcOrd="0" destOrd="0" presId="urn:microsoft.com/office/officeart/2005/8/layout/bProcess4"/>
    <dgm:cxn modelId="{08F4ECEE-00A8-4693-8776-D12E72D9A71F}" type="presParOf" srcId="{B4327E55-F8C6-4E01-BD62-C49C9119F6AE}" destId="{02C34414-52A3-4C49-B5D6-5C77CDA76704}" srcOrd="1" destOrd="0" presId="urn:microsoft.com/office/officeart/2005/8/layout/bProcess4"/>
    <dgm:cxn modelId="{456F629B-58EE-459B-93C1-6B7876318566}" type="presParOf" srcId="{843F8373-DECE-4B5B-8083-696EE4AE5AD7}" destId="{B6E5155C-A7FA-48A2-8FD0-EFFD79D1488D}" srcOrd="63" destOrd="0" presId="urn:microsoft.com/office/officeart/2005/8/layout/bProcess4"/>
    <dgm:cxn modelId="{90330F38-DB8E-4E56-B34B-384E46D54A23}" type="presParOf" srcId="{843F8373-DECE-4B5B-8083-696EE4AE5AD7}" destId="{17A0CEEF-20EA-4246-9B83-1BC2598A9064}" srcOrd="64" destOrd="0" presId="urn:microsoft.com/office/officeart/2005/8/layout/bProcess4"/>
    <dgm:cxn modelId="{D04E3026-5639-4A84-8E01-7CD76808FA4F}" type="presParOf" srcId="{17A0CEEF-20EA-4246-9B83-1BC2598A9064}" destId="{D786CC42-85EE-4EFB-B68C-4961C68327CD}" srcOrd="0" destOrd="0" presId="urn:microsoft.com/office/officeart/2005/8/layout/bProcess4"/>
    <dgm:cxn modelId="{AC582ED8-F7BA-4B5A-9E49-C163C8C4DA3F}" type="presParOf" srcId="{17A0CEEF-20EA-4246-9B83-1BC2598A9064}" destId="{146FE40C-3FD3-4911-A283-FDD255BE61BA}" srcOrd="1" destOrd="0" presId="urn:microsoft.com/office/officeart/2005/8/layout/bProcess4"/>
    <dgm:cxn modelId="{5A36F11D-DF27-40FC-90E0-7FC45BF0E8A6}" type="presParOf" srcId="{843F8373-DECE-4B5B-8083-696EE4AE5AD7}" destId="{5AE736C1-EE39-4868-BA99-370F4B1EAF5D}" srcOrd="65" destOrd="0" presId="urn:microsoft.com/office/officeart/2005/8/layout/bProcess4"/>
    <dgm:cxn modelId="{E96BB920-3633-4D4B-AAE1-CACAEBDCD9C9}" type="presParOf" srcId="{843F8373-DECE-4B5B-8083-696EE4AE5AD7}" destId="{B8EE8F36-98D1-4164-8233-F4A28B038C85}" srcOrd="66" destOrd="0" presId="urn:microsoft.com/office/officeart/2005/8/layout/bProcess4"/>
    <dgm:cxn modelId="{F6E46524-08F5-4A23-B4A8-532F75E5DA90}" type="presParOf" srcId="{B8EE8F36-98D1-4164-8233-F4A28B038C85}" destId="{EA1BCD02-2E23-4D5B-9E88-5796A5B32E43}" srcOrd="0" destOrd="0" presId="urn:microsoft.com/office/officeart/2005/8/layout/bProcess4"/>
    <dgm:cxn modelId="{E1E48D95-1BAB-4E88-96AA-9D9888207CDD}" type="presParOf" srcId="{B8EE8F36-98D1-4164-8233-F4A28B038C85}" destId="{F326DBEE-887B-4393-9C16-CD61D6C011D6}" srcOrd="1" destOrd="0" presId="urn:microsoft.com/office/officeart/2005/8/layout/bProcess4"/>
    <dgm:cxn modelId="{F566AAA5-62A4-48DC-8633-BF80A2AC1D6A}" type="presParOf" srcId="{843F8373-DECE-4B5B-8083-696EE4AE5AD7}" destId="{339E0F5A-F10E-4394-B43F-E99110AF9472}" srcOrd="67" destOrd="0" presId="urn:microsoft.com/office/officeart/2005/8/layout/bProcess4"/>
    <dgm:cxn modelId="{A1207A2B-7ADF-4DB8-A36C-9F7FD380E01E}" type="presParOf" srcId="{843F8373-DECE-4B5B-8083-696EE4AE5AD7}" destId="{37C9ED7B-A337-43EA-8919-BB6C7847B215}" srcOrd="68" destOrd="0" presId="urn:microsoft.com/office/officeart/2005/8/layout/bProcess4"/>
    <dgm:cxn modelId="{18621651-AEAC-43A4-A615-1F8E55E16CDD}" type="presParOf" srcId="{37C9ED7B-A337-43EA-8919-BB6C7847B215}" destId="{8AE57FFB-F85C-4F40-A852-90A64D68C852}" srcOrd="0" destOrd="0" presId="urn:microsoft.com/office/officeart/2005/8/layout/bProcess4"/>
    <dgm:cxn modelId="{D2F8BD6B-1E4D-46A9-937A-6274E8D7067B}" type="presParOf" srcId="{37C9ED7B-A337-43EA-8919-BB6C7847B215}" destId="{91EF1025-6B4B-4C1A-B643-D16944FCD2E0}" srcOrd="1" destOrd="0" presId="urn:microsoft.com/office/officeart/2005/8/layout/bProcess4"/>
    <dgm:cxn modelId="{4A809DFD-CB0C-49FF-80B0-38F4B8615B32}" type="presParOf" srcId="{843F8373-DECE-4B5B-8083-696EE4AE5AD7}" destId="{2CE22168-B034-4588-BB95-8D8CEA86A344}" srcOrd="69" destOrd="0" presId="urn:microsoft.com/office/officeart/2005/8/layout/bProcess4"/>
    <dgm:cxn modelId="{E0A064E7-C532-4275-AA5D-F3E180558038}" type="presParOf" srcId="{843F8373-DECE-4B5B-8083-696EE4AE5AD7}" destId="{612CC772-E2A2-4A44-AB22-98FC8E6516F4}" srcOrd="70" destOrd="0" presId="urn:microsoft.com/office/officeart/2005/8/layout/bProcess4"/>
    <dgm:cxn modelId="{2018E1A4-FEFB-4552-8BC0-636FB4715AEE}" type="presParOf" srcId="{612CC772-E2A2-4A44-AB22-98FC8E6516F4}" destId="{29F1918D-D646-49FA-8A78-FFA80F04C15D}" srcOrd="0" destOrd="0" presId="urn:microsoft.com/office/officeart/2005/8/layout/bProcess4"/>
    <dgm:cxn modelId="{9636D921-B577-441C-932C-BA5F02278228}" type="presParOf" srcId="{612CC772-E2A2-4A44-AB22-98FC8E6516F4}" destId="{F51E3EE0-E853-4526-892D-76B6C1DA801B}" srcOrd="1" destOrd="0" presId="urn:microsoft.com/office/officeart/2005/8/layout/bProcess4"/>
    <dgm:cxn modelId="{1E346A24-8F50-46B0-9110-EF1BA6519B53}" type="presParOf" srcId="{843F8373-DECE-4B5B-8083-696EE4AE5AD7}" destId="{6FDF59BA-DD6F-41B1-8F43-0B091C7A6036}" srcOrd="71" destOrd="0" presId="urn:microsoft.com/office/officeart/2005/8/layout/bProcess4"/>
    <dgm:cxn modelId="{C1D7E8E8-4813-473F-924F-6DEC332A3FE8}" type="presParOf" srcId="{843F8373-DECE-4B5B-8083-696EE4AE5AD7}" destId="{FEF3CBBD-F47C-468C-8017-841829F2719D}" srcOrd="72" destOrd="0" presId="urn:microsoft.com/office/officeart/2005/8/layout/bProcess4"/>
    <dgm:cxn modelId="{4E23F39C-1085-43EE-92BC-EC5CE334B977}" type="presParOf" srcId="{FEF3CBBD-F47C-468C-8017-841829F2719D}" destId="{2B7C4910-3517-4E8F-BA72-9101D10ACFD2}" srcOrd="0" destOrd="0" presId="urn:microsoft.com/office/officeart/2005/8/layout/bProcess4"/>
    <dgm:cxn modelId="{5EF3E869-E821-4AA3-BDBC-9D62333645EC}" type="presParOf" srcId="{FEF3CBBD-F47C-468C-8017-841829F2719D}" destId="{D3A4FBF4-024E-4237-8373-D60D53953585}" srcOrd="1" destOrd="0" presId="urn:microsoft.com/office/officeart/2005/8/layout/bProcess4"/>
    <dgm:cxn modelId="{C40E3AE5-7593-4026-9F99-B917BC8C5084}" type="presParOf" srcId="{843F8373-DECE-4B5B-8083-696EE4AE5AD7}" destId="{286D8C1B-BAD8-4463-9870-45D3825ACCDC}" srcOrd="73" destOrd="0" presId="urn:microsoft.com/office/officeart/2005/8/layout/bProcess4"/>
    <dgm:cxn modelId="{0FA1435C-0C5C-4201-AA38-E9C4AFBF169C}" type="presParOf" srcId="{843F8373-DECE-4B5B-8083-696EE4AE5AD7}" destId="{EE7BF219-7C3A-4179-ACE9-8095A80E6AB0}" srcOrd="74" destOrd="0" presId="urn:microsoft.com/office/officeart/2005/8/layout/bProcess4"/>
    <dgm:cxn modelId="{5B16374F-E207-48A8-B69C-03DB1D99F6FB}" type="presParOf" srcId="{EE7BF219-7C3A-4179-ACE9-8095A80E6AB0}" destId="{C581CBAB-2DF3-43A2-AA47-D1897A9E0537}" srcOrd="0" destOrd="0" presId="urn:microsoft.com/office/officeart/2005/8/layout/bProcess4"/>
    <dgm:cxn modelId="{A1D85BAA-36B8-4E06-B39E-B4D0CE07C7D4}" type="presParOf" srcId="{EE7BF219-7C3A-4179-ACE9-8095A80E6AB0}" destId="{A4E7B6BC-42BA-40BB-AF11-93248CFC5A90}" srcOrd="1" destOrd="0" presId="urn:microsoft.com/office/officeart/2005/8/layout/bProcess4"/>
    <dgm:cxn modelId="{9B4B7350-E8E0-40EA-953B-9E6DAD62619E}" type="presParOf" srcId="{843F8373-DECE-4B5B-8083-696EE4AE5AD7}" destId="{F679EE97-65D6-4DCD-A10A-986A22CD501D}" srcOrd="75" destOrd="0" presId="urn:microsoft.com/office/officeart/2005/8/layout/bProcess4"/>
    <dgm:cxn modelId="{5D008D61-5055-4818-9191-522C53F8C0CE}" type="presParOf" srcId="{843F8373-DECE-4B5B-8083-696EE4AE5AD7}" destId="{38AAA0D3-4415-4849-B479-B44BA9A8980F}" srcOrd="76" destOrd="0" presId="urn:microsoft.com/office/officeart/2005/8/layout/bProcess4"/>
    <dgm:cxn modelId="{255929B5-D4A7-49D8-BC69-A14BD3442ABD}" type="presParOf" srcId="{38AAA0D3-4415-4849-B479-B44BA9A8980F}" destId="{126084F7-7280-45F4-8E70-B1441A917C1F}" srcOrd="0" destOrd="0" presId="urn:microsoft.com/office/officeart/2005/8/layout/bProcess4"/>
    <dgm:cxn modelId="{FA324085-8A1D-4850-8585-ABB66CC7CD36}" type="presParOf" srcId="{38AAA0D3-4415-4849-B479-B44BA9A8980F}" destId="{C13B760F-B827-4A69-B7D6-7E96384711B1}" srcOrd="1" destOrd="0" presId="urn:microsoft.com/office/officeart/2005/8/layout/bProcess4"/>
  </dgm:cxnLst>
  <dgm:bg>
    <a:noFill/>
  </dgm:bg>
  <dgm:whole>
    <a:ln>
      <a:solidFill>
        <a:srgbClr val="43B8FF"/>
      </a:solidFill>
    </a:ln>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E3C6826B-E414-4E6A-8CE7-DB7C9F814C6C}" type="doc">
      <dgm:prSet loTypeId="urn:microsoft.com/office/officeart/2005/8/layout/radial5" loCatId="cycle" qsTypeId="urn:microsoft.com/office/officeart/2005/8/quickstyle/simple5" qsCatId="simple" csTypeId="urn:microsoft.com/office/officeart/2005/8/colors/colorful4" csCatId="colorful" phldr="1"/>
      <dgm:spPr/>
      <dgm:t>
        <a:bodyPr/>
        <a:lstStyle/>
        <a:p>
          <a:endParaRPr lang="en-US"/>
        </a:p>
      </dgm:t>
    </dgm:pt>
    <dgm:pt modelId="{8DE385F4-2B50-40CF-A9B8-87EBCC042503}">
      <dgm:prSet phldrT="[Text]" custT="1"/>
      <dgm:spPr>
        <a:solidFill>
          <a:srgbClr val="E1F308"/>
        </a:solidFill>
      </dgm:spPr>
      <dgm:t>
        <a:bodyPr/>
        <a:lstStyle/>
        <a:p>
          <a:r>
            <a:rPr lang="fa-IR" sz="1600" dirty="0" smtClean="0">
              <a:solidFill>
                <a:schemeClr val="tx1"/>
              </a:solidFill>
              <a:latin typeface="Tahoma" panose="020B0604030504040204" pitchFamily="34" charset="0"/>
              <a:cs typeface="B Nazanin" panose="00000400000000000000" pitchFamily="2" charset="-78"/>
            </a:rPr>
            <a:t>چالش های مهم بخش مسکن</a:t>
          </a:r>
        </a:p>
        <a:p>
          <a:r>
            <a:rPr lang="fa-IR" sz="1600" dirty="0" smtClean="0">
              <a:solidFill>
                <a:schemeClr val="tx1"/>
              </a:solidFill>
              <a:latin typeface="Tahoma" panose="020B0604030504040204" pitchFamily="34" charset="0"/>
              <a:cs typeface="B Nazanin" panose="00000400000000000000" pitchFamily="2" charset="-78"/>
            </a:rPr>
            <a:t>مالزی</a:t>
          </a:r>
          <a:endParaRPr lang="en-US" sz="1600" dirty="0">
            <a:solidFill>
              <a:schemeClr val="tx1"/>
            </a:solidFill>
            <a:cs typeface="B Nazanin" panose="00000400000000000000" pitchFamily="2" charset="-78"/>
          </a:endParaRPr>
        </a:p>
      </dgm:t>
    </dgm:pt>
    <dgm:pt modelId="{2C528E4C-2E3D-4530-8601-0965CFE1988B}" type="parTrans" cxnId="{365BDA0F-E55E-4425-B1FB-F0D191E93541}">
      <dgm:prSet/>
      <dgm:spPr/>
      <dgm:t>
        <a:bodyPr/>
        <a:lstStyle/>
        <a:p>
          <a:endParaRPr lang="en-US"/>
        </a:p>
      </dgm:t>
    </dgm:pt>
    <dgm:pt modelId="{842C6D3D-660D-4DEE-855C-DD495F913AD2}" type="sibTrans" cxnId="{365BDA0F-E55E-4425-B1FB-F0D191E93541}">
      <dgm:prSet/>
      <dgm:spPr/>
      <dgm:t>
        <a:bodyPr/>
        <a:lstStyle/>
        <a:p>
          <a:endParaRPr lang="en-US"/>
        </a:p>
      </dgm:t>
    </dgm:pt>
    <dgm:pt modelId="{6348577A-64E4-45D7-A360-C52F7713C2F5}">
      <dgm:prSet phldrT="[Text]" custT="1"/>
      <dgm:spPr>
        <a:solidFill>
          <a:srgbClr val="FFCCCC"/>
        </a:solidFill>
      </dgm:spPr>
      <dgm:t>
        <a:bodyPr/>
        <a:lstStyle/>
        <a:p>
          <a:r>
            <a:rPr lang="fa-IR" sz="1600" dirty="0" smtClean="0">
              <a:solidFill>
                <a:schemeClr val="tx1"/>
              </a:solidFill>
              <a:latin typeface="Tahoma" panose="020B0604030504040204" pitchFamily="34" charset="0"/>
              <a:cs typeface="B Nazanin" panose="00000400000000000000" pitchFamily="2" charset="-78"/>
            </a:rPr>
            <a:t>یکپارچه نبودن راهکارها و طراحی ها برای ساختن مسکن ارزان</a:t>
          </a:r>
          <a:endParaRPr lang="en-US" sz="1600" dirty="0">
            <a:solidFill>
              <a:schemeClr val="tx1"/>
            </a:solidFill>
            <a:cs typeface="B Nazanin" panose="00000400000000000000" pitchFamily="2" charset="-78"/>
          </a:endParaRPr>
        </a:p>
      </dgm:t>
    </dgm:pt>
    <dgm:pt modelId="{AC0511C1-5A13-4BEB-BDE4-06639B9DD0E9}" type="parTrans" cxnId="{E6587175-5160-44FA-8FFB-A8195C0967EF}">
      <dgm:prSet/>
      <dgm:spPr/>
      <dgm:t>
        <a:bodyPr/>
        <a:lstStyle/>
        <a:p>
          <a:endParaRPr lang="en-US"/>
        </a:p>
      </dgm:t>
    </dgm:pt>
    <dgm:pt modelId="{A2D5FDFB-3B11-44A9-9AA0-C9D4CCFEEA04}" type="sibTrans" cxnId="{E6587175-5160-44FA-8FFB-A8195C0967EF}">
      <dgm:prSet/>
      <dgm:spPr/>
      <dgm:t>
        <a:bodyPr/>
        <a:lstStyle/>
        <a:p>
          <a:endParaRPr lang="en-US"/>
        </a:p>
      </dgm:t>
    </dgm:pt>
    <dgm:pt modelId="{56E3660E-E194-4DD5-A081-5B0F11ED769E}">
      <dgm:prSet phldrT="[Text]" custT="1"/>
      <dgm:spPr>
        <a:solidFill>
          <a:srgbClr val="FFFF00"/>
        </a:solidFill>
      </dgm:spPr>
      <dgm:t>
        <a:bodyPr/>
        <a:lstStyle/>
        <a:p>
          <a:r>
            <a:rPr lang="fa-IR" sz="1600" dirty="0" smtClean="0">
              <a:solidFill>
                <a:schemeClr val="tx1"/>
              </a:solidFill>
              <a:latin typeface="Tahoma" panose="020B0604030504040204" pitchFamily="34" charset="0"/>
              <a:cs typeface="B Nazanin" panose="00000400000000000000" pitchFamily="2" charset="-78"/>
            </a:rPr>
            <a:t>کند بودن روند اصلاح مقررات ساخت و ساز </a:t>
          </a:r>
          <a:endParaRPr lang="en-US" sz="1600" dirty="0">
            <a:solidFill>
              <a:schemeClr val="tx1"/>
            </a:solidFill>
            <a:cs typeface="B Nazanin" panose="00000400000000000000" pitchFamily="2" charset="-78"/>
          </a:endParaRPr>
        </a:p>
      </dgm:t>
    </dgm:pt>
    <dgm:pt modelId="{1F21E341-EE2E-4F9A-8F8F-828C0BC1DF88}" type="parTrans" cxnId="{031E1511-5F63-4EAF-836A-4A4599B44D57}">
      <dgm:prSet/>
      <dgm:spPr/>
      <dgm:t>
        <a:bodyPr/>
        <a:lstStyle/>
        <a:p>
          <a:endParaRPr lang="en-US"/>
        </a:p>
      </dgm:t>
    </dgm:pt>
    <dgm:pt modelId="{5A8F0BF3-19F8-47CE-97BA-0F8047A3B619}" type="sibTrans" cxnId="{031E1511-5F63-4EAF-836A-4A4599B44D57}">
      <dgm:prSet/>
      <dgm:spPr/>
      <dgm:t>
        <a:bodyPr/>
        <a:lstStyle/>
        <a:p>
          <a:endParaRPr lang="en-US"/>
        </a:p>
      </dgm:t>
    </dgm:pt>
    <dgm:pt modelId="{2F2EB274-68B4-43CD-95FF-46657A80E2AD}">
      <dgm:prSet phldrT="[Text]" custT="1"/>
      <dgm:spPr>
        <a:solidFill>
          <a:srgbClr val="43B8FF"/>
        </a:solidFill>
      </dgm:spPr>
      <dgm:t>
        <a:bodyPr/>
        <a:lstStyle/>
        <a:p>
          <a:r>
            <a:rPr lang="fa-IR" sz="1600" dirty="0" smtClean="0">
              <a:solidFill>
                <a:schemeClr val="tx1"/>
              </a:solidFill>
              <a:latin typeface="Tahoma" panose="020B0604030504040204" pitchFamily="34" charset="0"/>
              <a:cs typeface="B Nazanin" panose="00000400000000000000" pitchFamily="2" charset="-78"/>
            </a:rPr>
            <a:t>بی تمایلی تعدادی از انبوه سازها به ساختن  مسکن ارزان</a:t>
          </a:r>
          <a:endParaRPr lang="en-US" sz="1600" dirty="0">
            <a:solidFill>
              <a:schemeClr val="tx1"/>
            </a:solidFill>
            <a:cs typeface="B Nazanin" panose="00000400000000000000" pitchFamily="2" charset="-78"/>
          </a:endParaRPr>
        </a:p>
      </dgm:t>
    </dgm:pt>
    <dgm:pt modelId="{DBF015EC-2598-467A-9A31-A6FD748DAC2A}" type="parTrans" cxnId="{F0A8DAFB-3868-4DF6-9159-F348B279BCA6}">
      <dgm:prSet/>
      <dgm:spPr/>
      <dgm:t>
        <a:bodyPr/>
        <a:lstStyle/>
        <a:p>
          <a:endParaRPr lang="en-US"/>
        </a:p>
      </dgm:t>
    </dgm:pt>
    <dgm:pt modelId="{3B8C6D83-9ED6-4025-A256-0BBB07990DE1}" type="sibTrans" cxnId="{F0A8DAFB-3868-4DF6-9159-F348B279BCA6}">
      <dgm:prSet/>
      <dgm:spPr/>
      <dgm:t>
        <a:bodyPr/>
        <a:lstStyle/>
        <a:p>
          <a:endParaRPr lang="en-US"/>
        </a:p>
      </dgm:t>
    </dgm:pt>
    <dgm:pt modelId="{0A3705A6-B762-46E2-8C9A-17FC4F655EF2}">
      <dgm:prSet phldrT="[Text]" custT="1"/>
      <dgm:spPr>
        <a:solidFill>
          <a:srgbClr val="FF0066"/>
        </a:solidFill>
      </dgm:spPr>
      <dgm:t>
        <a:bodyPr/>
        <a:lstStyle/>
        <a:p>
          <a:r>
            <a:rPr lang="fa-IR" sz="1600" dirty="0" smtClean="0">
              <a:solidFill>
                <a:schemeClr val="tx1"/>
              </a:solidFill>
              <a:latin typeface="Tahoma" panose="020B0604030504040204" pitchFamily="34" charset="0"/>
              <a:cs typeface="B Nazanin" panose="00000400000000000000" pitchFamily="2" charset="-78"/>
            </a:rPr>
            <a:t>سازگار نبودن عرضه و تقاضای مسکن ارزان</a:t>
          </a:r>
          <a:endParaRPr lang="en-US" sz="1600" dirty="0">
            <a:solidFill>
              <a:schemeClr val="tx1"/>
            </a:solidFill>
            <a:cs typeface="B Nazanin" panose="00000400000000000000" pitchFamily="2" charset="-78"/>
          </a:endParaRPr>
        </a:p>
      </dgm:t>
    </dgm:pt>
    <dgm:pt modelId="{AD308A3C-7AEB-4530-9DC0-D72002C800DC}" type="parTrans" cxnId="{7FE35F8F-3104-417F-8E51-70FDAAB15EDE}">
      <dgm:prSet/>
      <dgm:spPr/>
      <dgm:t>
        <a:bodyPr/>
        <a:lstStyle/>
        <a:p>
          <a:endParaRPr lang="en-US"/>
        </a:p>
      </dgm:t>
    </dgm:pt>
    <dgm:pt modelId="{11528C18-5662-4471-B062-590D7FA65C6A}" type="sibTrans" cxnId="{7FE35F8F-3104-417F-8E51-70FDAAB15EDE}">
      <dgm:prSet/>
      <dgm:spPr/>
      <dgm:t>
        <a:bodyPr/>
        <a:lstStyle/>
        <a:p>
          <a:endParaRPr lang="en-US"/>
        </a:p>
      </dgm:t>
    </dgm:pt>
    <dgm:pt modelId="{7E9D7F2A-5320-499A-8E89-F4396D0A0379}" type="pres">
      <dgm:prSet presAssocID="{E3C6826B-E414-4E6A-8CE7-DB7C9F814C6C}" presName="Name0" presStyleCnt="0">
        <dgm:presLayoutVars>
          <dgm:chMax val="1"/>
          <dgm:dir/>
          <dgm:animLvl val="ctr"/>
          <dgm:resizeHandles val="exact"/>
        </dgm:presLayoutVars>
      </dgm:prSet>
      <dgm:spPr/>
      <dgm:t>
        <a:bodyPr/>
        <a:lstStyle/>
        <a:p>
          <a:endParaRPr lang="en-US"/>
        </a:p>
      </dgm:t>
    </dgm:pt>
    <dgm:pt modelId="{7CF827C3-8200-4E11-BA8C-A85CB45F2FDF}" type="pres">
      <dgm:prSet presAssocID="{8DE385F4-2B50-40CF-A9B8-87EBCC042503}" presName="centerShape" presStyleLbl="node0" presStyleIdx="0" presStyleCnt="1"/>
      <dgm:spPr/>
      <dgm:t>
        <a:bodyPr/>
        <a:lstStyle/>
        <a:p>
          <a:endParaRPr lang="en-US"/>
        </a:p>
      </dgm:t>
    </dgm:pt>
    <dgm:pt modelId="{68A48168-3359-4580-B9E4-14A6E4CEDA93}" type="pres">
      <dgm:prSet presAssocID="{AC0511C1-5A13-4BEB-BDE4-06639B9DD0E9}" presName="parTrans" presStyleLbl="sibTrans2D1" presStyleIdx="0" presStyleCnt="4"/>
      <dgm:spPr/>
      <dgm:t>
        <a:bodyPr/>
        <a:lstStyle/>
        <a:p>
          <a:endParaRPr lang="en-US"/>
        </a:p>
      </dgm:t>
    </dgm:pt>
    <dgm:pt modelId="{E1C95A93-7B20-48B1-BC4A-4FA0978D5606}" type="pres">
      <dgm:prSet presAssocID="{AC0511C1-5A13-4BEB-BDE4-06639B9DD0E9}" presName="connectorText" presStyleLbl="sibTrans2D1" presStyleIdx="0" presStyleCnt="4"/>
      <dgm:spPr/>
      <dgm:t>
        <a:bodyPr/>
        <a:lstStyle/>
        <a:p>
          <a:endParaRPr lang="en-US"/>
        </a:p>
      </dgm:t>
    </dgm:pt>
    <dgm:pt modelId="{F0429342-3A74-4FA5-9744-0E2293483F9E}" type="pres">
      <dgm:prSet presAssocID="{6348577A-64E4-45D7-A360-C52F7713C2F5}" presName="node" presStyleLbl="node1" presStyleIdx="0" presStyleCnt="4">
        <dgm:presLayoutVars>
          <dgm:bulletEnabled val="1"/>
        </dgm:presLayoutVars>
      </dgm:prSet>
      <dgm:spPr/>
      <dgm:t>
        <a:bodyPr/>
        <a:lstStyle/>
        <a:p>
          <a:endParaRPr lang="en-US"/>
        </a:p>
      </dgm:t>
    </dgm:pt>
    <dgm:pt modelId="{6C3CF77B-5E67-4647-AE4C-BB4CA65BD1EC}" type="pres">
      <dgm:prSet presAssocID="{1F21E341-EE2E-4F9A-8F8F-828C0BC1DF88}" presName="parTrans" presStyleLbl="sibTrans2D1" presStyleIdx="1" presStyleCnt="4"/>
      <dgm:spPr/>
      <dgm:t>
        <a:bodyPr/>
        <a:lstStyle/>
        <a:p>
          <a:endParaRPr lang="en-US"/>
        </a:p>
      </dgm:t>
    </dgm:pt>
    <dgm:pt modelId="{13407D2E-DCCF-4174-849C-B00C589F584A}" type="pres">
      <dgm:prSet presAssocID="{1F21E341-EE2E-4F9A-8F8F-828C0BC1DF88}" presName="connectorText" presStyleLbl="sibTrans2D1" presStyleIdx="1" presStyleCnt="4"/>
      <dgm:spPr/>
      <dgm:t>
        <a:bodyPr/>
        <a:lstStyle/>
        <a:p>
          <a:endParaRPr lang="en-US"/>
        </a:p>
      </dgm:t>
    </dgm:pt>
    <dgm:pt modelId="{6AF1A5F8-7D7F-4AFF-ADDF-67D88363C38D}" type="pres">
      <dgm:prSet presAssocID="{56E3660E-E194-4DD5-A081-5B0F11ED769E}" presName="node" presStyleLbl="node1" presStyleIdx="1" presStyleCnt="4">
        <dgm:presLayoutVars>
          <dgm:bulletEnabled val="1"/>
        </dgm:presLayoutVars>
      </dgm:prSet>
      <dgm:spPr/>
      <dgm:t>
        <a:bodyPr/>
        <a:lstStyle/>
        <a:p>
          <a:endParaRPr lang="en-US"/>
        </a:p>
      </dgm:t>
    </dgm:pt>
    <dgm:pt modelId="{E64698A2-7B2D-4EB9-AE35-98C827290D0F}" type="pres">
      <dgm:prSet presAssocID="{DBF015EC-2598-467A-9A31-A6FD748DAC2A}" presName="parTrans" presStyleLbl="sibTrans2D1" presStyleIdx="2" presStyleCnt="4"/>
      <dgm:spPr/>
      <dgm:t>
        <a:bodyPr/>
        <a:lstStyle/>
        <a:p>
          <a:endParaRPr lang="en-US"/>
        </a:p>
      </dgm:t>
    </dgm:pt>
    <dgm:pt modelId="{5E21EC94-D112-4783-825C-668C96C3EBD1}" type="pres">
      <dgm:prSet presAssocID="{DBF015EC-2598-467A-9A31-A6FD748DAC2A}" presName="connectorText" presStyleLbl="sibTrans2D1" presStyleIdx="2" presStyleCnt="4"/>
      <dgm:spPr/>
      <dgm:t>
        <a:bodyPr/>
        <a:lstStyle/>
        <a:p>
          <a:endParaRPr lang="en-US"/>
        </a:p>
      </dgm:t>
    </dgm:pt>
    <dgm:pt modelId="{CD5B99FD-84C9-451A-AD6B-745E63DFEB44}" type="pres">
      <dgm:prSet presAssocID="{2F2EB274-68B4-43CD-95FF-46657A80E2AD}" presName="node" presStyleLbl="node1" presStyleIdx="2" presStyleCnt="4">
        <dgm:presLayoutVars>
          <dgm:bulletEnabled val="1"/>
        </dgm:presLayoutVars>
      </dgm:prSet>
      <dgm:spPr/>
      <dgm:t>
        <a:bodyPr/>
        <a:lstStyle/>
        <a:p>
          <a:endParaRPr lang="en-US"/>
        </a:p>
      </dgm:t>
    </dgm:pt>
    <dgm:pt modelId="{BA0D6256-CCE3-4D9A-BA2D-E4370C9E8518}" type="pres">
      <dgm:prSet presAssocID="{AD308A3C-7AEB-4530-9DC0-D72002C800DC}" presName="parTrans" presStyleLbl="sibTrans2D1" presStyleIdx="3" presStyleCnt="4"/>
      <dgm:spPr/>
      <dgm:t>
        <a:bodyPr/>
        <a:lstStyle/>
        <a:p>
          <a:endParaRPr lang="en-US"/>
        </a:p>
      </dgm:t>
    </dgm:pt>
    <dgm:pt modelId="{2437E01C-F5F7-455E-9E9C-42A0BA317E72}" type="pres">
      <dgm:prSet presAssocID="{AD308A3C-7AEB-4530-9DC0-D72002C800DC}" presName="connectorText" presStyleLbl="sibTrans2D1" presStyleIdx="3" presStyleCnt="4"/>
      <dgm:spPr/>
      <dgm:t>
        <a:bodyPr/>
        <a:lstStyle/>
        <a:p>
          <a:endParaRPr lang="en-US"/>
        </a:p>
      </dgm:t>
    </dgm:pt>
    <dgm:pt modelId="{78FA58A2-0E35-4317-AC53-07FBEDE0B985}" type="pres">
      <dgm:prSet presAssocID="{0A3705A6-B762-46E2-8C9A-17FC4F655EF2}" presName="node" presStyleLbl="node1" presStyleIdx="3" presStyleCnt="4">
        <dgm:presLayoutVars>
          <dgm:bulletEnabled val="1"/>
        </dgm:presLayoutVars>
      </dgm:prSet>
      <dgm:spPr/>
      <dgm:t>
        <a:bodyPr/>
        <a:lstStyle/>
        <a:p>
          <a:endParaRPr lang="en-US"/>
        </a:p>
      </dgm:t>
    </dgm:pt>
  </dgm:ptLst>
  <dgm:cxnLst>
    <dgm:cxn modelId="{C3C17DB6-4DE2-463C-BA59-DD9A8AE7D197}" type="presOf" srcId="{AC0511C1-5A13-4BEB-BDE4-06639B9DD0E9}" destId="{68A48168-3359-4580-B9E4-14A6E4CEDA93}" srcOrd="0" destOrd="0" presId="urn:microsoft.com/office/officeart/2005/8/layout/radial5"/>
    <dgm:cxn modelId="{2FF18B2A-E8B6-4ACD-9F57-6F45906C403B}" type="presOf" srcId="{6348577A-64E4-45D7-A360-C52F7713C2F5}" destId="{F0429342-3A74-4FA5-9744-0E2293483F9E}" srcOrd="0" destOrd="0" presId="urn:microsoft.com/office/officeart/2005/8/layout/radial5"/>
    <dgm:cxn modelId="{8DC5FCDF-A4F1-46DD-8CDB-EAF5A8F4BD79}" type="presOf" srcId="{DBF015EC-2598-467A-9A31-A6FD748DAC2A}" destId="{5E21EC94-D112-4783-825C-668C96C3EBD1}" srcOrd="1" destOrd="0" presId="urn:microsoft.com/office/officeart/2005/8/layout/radial5"/>
    <dgm:cxn modelId="{B105C7CB-38E2-46AE-83A7-1403D1FE5960}" type="presOf" srcId="{2F2EB274-68B4-43CD-95FF-46657A80E2AD}" destId="{CD5B99FD-84C9-451A-AD6B-745E63DFEB44}" srcOrd="0" destOrd="0" presId="urn:microsoft.com/office/officeart/2005/8/layout/radial5"/>
    <dgm:cxn modelId="{2D26B981-38D0-46ED-8082-0242D0A360F2}" type="presOf" srcId="{DBF015EC-2598-467A-9A31-A6FD748DAC2A}" destId="{E64698A2-7B2D-4EB9-AE35-98C827290D0F}" srcOrd="0" destOrd="0" presId="urn:microsoft.com/office/officeart/2005/8/layout/radial5"/>
    <dgm:cxn modelId="{21BCFB16-6438-4980-AA70-06E07CB39F5E}" type="presOf" srcId="{AC0511C1-5A13-4BEB-BDE4-06639B9DD0E9}" destId="{E1C95A93-7B20-48B1-BC4A-4FA0978D5606}" srcOrd="1" destOrd="0" presId="urn:microsoft.com/office/officeart/2005/8/layout/radial5"/>
    <dgm:cxn modelId="{4864D06D-B3BD-4595-AA00-5CEBC1EB487A}" type="presOf" srcId="{1F21E341-EE2E-4F9A-8F8F-828C0BC1DF88}" destId="{6C3CF77B-5E67-4647-AE4C-BB4CA65BD1EC}" srcOrd="0" destOrd="0" presId="urn:microsoft.com/office/officeart/2005/8/layout/radial5"/>
    <dgm:cxn modelId="{F99D8F1B-222E-418C-932C-D141E475DB86}" type="presOf" srcId="{1F21E341-EE2E-4F9A-8F8F-828C0BC1DF88}" destId="{13407D2E-DCCF-4174-849C-B00C589F584A}" srcOrd="1" destOrd="0" presId="urn:microsoft.com/office/officeart/2005/8/layout/radial5"/>
    <dgm:cxn modelId="{F0A8DAFB-3868-4DF6-9159-F348B279BCA6}" srcId="{8DE385F4-2B50-40CF-A9B8-87EBCC042503}" destId="{2F2EB274-68B4-43CD-95FF-46657A80E2AD}" srcOrd="2" destOrd="0" parTransId="{DBF015EC-2598-467A-9A31-A6FD748DAC2A}" sibTransId="{3B8C6D83-9ED6-4025-A256-0BBB07990DE1}"/>
    <dgm:cxn modelId="{031E1511-5F63-4EAF-836A-4A4599B44D57}" srcId="{8DE385F4-2B50-40CF-A9B8-87EBCC042503}" destId="{56E3660E-E194-4DD5-A081-5B0F11ED769E}" srcOrd="1" destOrd="0" parTransId="{1F21E341-EE2E-4F9A-8F8F-828C0BC1DF88}" sibTransId="{5A8F0BF3-19F8-47CE-97BA-0F8047A3B619}"/>
    <dgm:cxn modelId="{9D028BEB-0F1B-4CFB-9780-C276C1708B41}" type="presOf" srcId="{56E3660E-E194-4DD5-A081-5B0F11ED769E}" destId="{6AF1A5F8-7D7F-4AFF-ADDF-67D88363C38D}" srcOrd="0" destOrd="0" presId="urn:microsoft.com/office/officeart/2005/8/layout/radial5"/>
    <dgm:cxn modelId="{28191F8C-BA7D-4546-92AD-E3E1451AB27A}" type="presOf" srcId="{E3C6826B-E414-4E6A-8CE7-DB7C9F814C6C}" destId="{7E9D7F2A-5320-499A-8E89-F4396D0A0379}" srcOrd="0" destOrd="0" presId="urn:microsoft.com/office/officeart/2005/8/layout/radial5"/>
    <dgm:cxn modelId="{354DC048-C0C4-4FEB-93B0-61444D52CB1D}" type="presOf" srcId="{8DE385F4-2B50-40CF-A9B8-87EBCC042503}" destId="{7CF827C3-8200-4E11-BA8C-A85CB45F2FDF}" srcOrd="0" destOrd="0" presId="urn:microsoft.com/office/officeart/2005/8/layout/radial5"/>
    <dgm:cxn modelId="{87032FC5-92AC-4390-AA8D-2BAAF6C43D6D}" type="presOf" srcId="{AD308A3C-7AEB-4530-9DC0-D72002C800DC}" destId="{2437E01C-F5F7-455E-9E9C-42A0BA317E72}" srcOrd="1" destOrd="0" presId="urn:microsoft.com/office/officeart/2005/8/layout/radial5"/>
    <dgm:cxn modelId="{E42B41CC-3818-43E7-A756-11415D7BFB59}" type="presOf" srcId="{AD308A3C-7AEB-4530-9DC0-D72002C800DC}" destId="{BA0D6256-CCE3-4D9A-BA2D-E4370C9E8518}" srcOrd="0" destOrd="0" presId="urn:microsoft.com/office/officeart/2005/8/layout/radial5"/>
    <dgm:cxn modelId="{A086411E-61C6-48C2-950E-E59C3CE1BA61}" type="presOf" srcId="{0A3705A6-B762-46E2-8C9A-17FC4F655EF2}" destId="{78FA58A2-0E35-4317-AC53-07FBEDE0B985}" srcOrd="0" destOrd="0" presId="urn:microsoft.com/office/officeart/2005/8/layout/radial5"/>
    <dgm:cxn modelId="{365BDA0F-E55E-4425-B1FB-F0D191E93541}" srcId="{E3C6826B-E414-4E6A-8CE7-DB7C9F814C6C}" destId="{8DE385F4-2B50-40CF-A9B8-87EBCC042503}" srcOrd="0" destOrd="0" parTransId="{2C528E4C-2E3D-4530-8601-0965CFE1988B}" sibTransId="{842C6D3D-660D-4DEE-855C-DD495F913AD2}"/>
    <dgm:cxn modelId="{7FE35F8F-3104-417F-8E51-70FDAAB15EDE}" srcId="{8DE385F4-2B50-40CF-A9B8-87EBCC042503}" destId="{0A3705A6-B762-46E2-8C9A-17FC4F655EF2}" srcOrd="3" destOrd="0" parTransId="{AD308A3C-7AEB-4530-9DC0-D72002C800DC}" sibTransId="{11528C18-5662-4471-B062-590D7FA65C6A}"/>
    <dgm:cxn modelId="{E6587175-5160-44FA-8FFB-A8195C0967EF}" srcId="{8DE385F4-2B50-40CF-A9B8-87EBCC042503}" destId="{6348577A-64E4-45D7-A360-C52F7713C2F5}" srcOrd="0" destOrd="0" parTransId="{AC0511C1-5A13-4BEB-BDE4-06639B9DD0E9}" sibTransId="{A2D5FDFB-3B11-44A9-9AA0-C9D4CCFEEA04}"/>
    <dgm:cxn modelId="{A3560BAD-BB5E-42F5-9903-A9F43F780A2A}" type="presParOf" srcId="{7E9D7F2A-5320-499A-8E89-F4396D0A0379}" destId="{7CF827C3-8200-4E11-BA8C-A85CB45F2FDF}" srcOrd="0" destOrd="0" presId="urn:microsoft.com/office/officeart/2005/8/layout/radial5"/>
    <dgm:cxn modelId="{A6FC45F9-ECE2-4A4A-9CBC-15565AA140C4}" type="presParOf" srcId="{7E9D7F2A-5320-499A-8E89-F4396D0A0379}" destId="{68A48168-3359-4580-B9E4-14A6E4CEDA93}" srcOrd="1" destOrd="0" presId="urn:microsoft.com/office/officeart/2005/8/layout/radial5"/>
    <dgm:cxn modelId="{8CBC36E7-6658-4E7C-B13D-2856880A468B}" type="presParOf" srcId="{68A48168-3359-4580-B9E4-14A6E4CEDA93}" destId="{E1C95A93-7B20-48B1-BC4A-4FA0978D5606}" srcOrd="0" destOrd="0" presId="urn:microsoft.com/office/officeart/2005/8/layout/radial5"/>
    <dgm:cxn modelId="{D95216D4-7600-441B-B24C-B53AC5F6526F}" type="presParOf" srcId="{7E9D7F2A-5320-499A-8E89-F4396D0A0379}" destId="{F0429342-3A74-4FA5-9744-0E2293483F9E}" srcOrd="2" destOrd="0" presId="urn:microsoft.com/office/officeart/2005/8/layout/radial5"/>
    <dgm:cxn modelId="{FBB4D81E-190C-448B-89DE-8365D53A8AB8}" type="presParOf" srcId="{7E9D7F2A-5320-499A-8E89-F4396D0A0379}" destId="{6C3CF77B-5E67-4647-AE4C-BB4CA65BD1EC}" srcOrd="3" destOrd="0" presId="urn:microsoft.com/office/officeart/2005/8/layout/radial5"/>
    <dgm:cxn modelId="{F6ACBFD6-5BF6-4E80-AC56-30A7C6652CAA}" type="presParOf" srcId="{6C3CF77B-5E67-4647-AE4C-BB4CA65BD1EC}" destId="{13407D2E-DCCF-4174-849C-B00C589F584A}" srcOrd="0" destOrd="0" presId="urn:microsoft.com/office/officeart/2005/8/layout/radial5"/>
    <dgm:cxn modelId="{76B8D767-A31E-4E23-8513-0F3B8CF8FB95}" type="presParOf" srcId="{7E9D7F2A-5320-499A-8E89-F4396D0A0379}" destId="{6AF1A5F8-7D7F-4AFF-ADDF-67D88363C38D}" srcOrd="4" destOrd="0" presId="urn:microsoft.com/office/officeart/2005/8/layout/radial5"/>
    <dgm:cxn modelId="{43F9A047-D20F-4F38-9597-217805A7CA8B}" type="presParOf" srcId="{7E9D7F2A-5320-499A-8E89-F4396D0A0379}" destId="{E64698A2-7B2D-4EB9-AE35-98C827290D0F}" srcOrd="5" destOrd="0" presId="urn:microsoft.com/office/officeart/2005/8/layout/radial5"/>
    <dgm:cxn modelId="{36BDE99C-9118-4C02-AB4D-0E3F2406A5D0}" type="presParOf" srcId="{E64698A2-7B2D-4EB9-AE35-98C827290D0F}" destId="{5E21EC94-D112-4783-825C-668C96C3EBD1}" srcOrd="0" destOrd="0" presId="urn:microsoft.com/office/officeart/2005/8/layout/radial5"/>
    <dgm:cxn modelId="{5667AF37-3D37-46FC-A0E9-D8720F70DCC6}" type="presParOf" srcId="{7E9D7F2A-5320-499A-8E89-F4396D0A0379}" destId="{CD5B99FD-84C9-451A-AD6B-745E63DFEB44}" srcOrd="6" destOrd="0" presId="urn:microsoft.com/office/officeart/2005/8/layout/radial5"/>
    <dgm:cxn modelId="{D2A7A711-13F8-42C1-9BD8-B96F14CFC706}" type="presParOf" srcId="{7E9D7F2A-5320-499A-8E89-F4396D0A0379}" destId="{BA0D6256-CCE3-4D9A-BA2D-E4370C9E8518}" srcOrd="7" destOrd="0" presId="urn:microsoft.com/office/officeart/2005/8/layout/radial5"/>
    <dgm:cxn modelId="{05F87930-22FE-4980-9536-05FF9E5784D0}" type="presParOf" srcId="{BA0D6256-CCE3-4D9A-BA2D-E4370C9E8518}" destId="{2437E01C-F5F7-455E-9E9C-42A0BA317E72}" srcOrd="0" destOrd="0" presId="urn:microsoft.com/office/officeart/2005/8/layout/radial5"/>
    <dgm:cxn modelId="{440915B6-A314-4AF0-BEA4-0A060CB16505}" type="presParOf" srcId="{7E9D7F2A-5320-499A-8E89-F4396D0A0379}" destId="{78FA58A2-0E35-4317-AC53-07FBEDE0B985}" srcOrd="8" destOrd="0" presId="urn:microsoft.com/office/officeart/2005/8/layout/radial5"/>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41A3B13-CD49-4779-89EE-D801A09DB739}" type="doc">
      <dgm:prSet loTypeId="urn:microsoft.com/office/officeart/2005/8/layout/StepDownProcess" loCatId="process" qsTypeId="urn:microsoft.com/office/officeart/2005/8/quickstyle/3d1" qsCatId="3D" csTypeId="urn:microsoft.com/office/officeart/2005/8/colors/colorful3" csCatId="colorful" phldr="1"/>
      <dgm:spPr/>
      <dgm:t>
        <a:bodyPr/>
        <a:lstStyle/>
        <a:p>
          <a:pPr rtl="1"/>
          <a:endParaRPr lang="fa-IR"/>
        </a:p>
      </dgm:t>
    </dgm:pt>
    <dgm:pt modelId="{76E1AF9F-4AC2-4B18-A351-05CFC54804CA}">
      <dgm:prSet phldrT="[Text]" custT="1"/>
      <dgm:spPr/>
      <dgm:t>
        <a:bodyPr/>
        <a:lstStyle/>
        <a:p>
          <a:pPr rtl="1"/>
          <a:r>
            <a:rPr lang="fa-IR" sz="2800" dirty="0" smtClean="0">
              <a:cs typeface="B Nazanin" panose="00000400000000000000" pitchFamily="2" charset="-78"/>
            </a:rPr>
            <a:t>دولت مالزی</a:t>
          </a:r>
          <a:endParaRPr lang="fa-IR" sz="2800" dirty="0">
            <a:cs typeface="B Nazanin" panose="00000400000000000000" pitchFamily="2" charset="-78"/>
          </a:endParaRPr>
        </a:p>
      </dgm:t>
    </dgm:pt>
    <dgm:pt modelId="{C09D9EF0-EECB-4D89-95C9-3F1F06EAFC89}" type="parTrans" cxnId="{125D0FB1-B8FE-4109-A883-E056DD14DE33}">
      <dgm:prSet/>
      <dgm:spPr/>
      <dgm:t>
        <a:bodyPr/>
        <a:lstStyle/>
        <a:p>
          <a:pPr rtl="1"/>
          <a:endParaRPr lang="fa-IR"/>
        </a:p>
      </dgm:t>
    </dgm:pt>
    <dgm:pt modelId="{1B745EE5-BCE1-487E-B57A-BDA6D3C5CA5A}" type="sibTrans" cxnId="{125D0FB1-B8FE-4109-A883-E056DD14DE33}">
      <dgm:prSet/>
      <dgm:spPr/>
      <dgm:t>
        <a:bodyPr/>
        <a:lstStyle/>
        <a:p>
          <a:pPr rtl="1"/>
          <a:endParaRPr lang="fa-IR"/>
        </a:p>
      </dgm:t>
    </dgm:pt>
    <dgm:pt modelId="{17B1D4DB-AEE1-4C38-A829-DC56F78EA73E}">
      <dgm:prSet phldrT="[Text]" custT="1"/>
      <dgm:spPr/>
      <dgm:t>
        <a:bodyPr/>
        <a:lstStyle/>
        <a:p>
          <a:pPr rtl="1"/>
          <a:r>
            <a:rPr lang="fa-IR" sz="2400" dirty="0" smtClean="0">
              <a:cs typeface="B Nazanin" panose="00000400000000000000" pitchFamily="2" charset="-78"/>
            </a:rPr>
            <a:t>از زمان استقلال از بریتانیا در سال 1957</a:t>
          </a:r>
          <a:endParaRPr lang="fa-IR" sz="2400" dirty="0">
            <a:cs typeface="B Nazanin" panose="00000400000000000000" pitchFamily="2" charset="-78"/>
          </a:endParaRPr>
        </a:p>
      </dgm:t>
    </dgm:pt>
    <dgm:pt modelId="{91032039-06C6-4432-9B92-DC6259751ADF}" type="parTrans" cxnId="{3855B6A0-1F7B-45B8-BF5D-16B0F6C5AE01}">
      <dgm:prSet/>
      <dgm:spPr/>
      <dgm:t>
        <a:bodyPr/>
        <a:lstStyle/>
        <a:p>
          <a:pPr rtl="1"/>
          <a:endParaRPr lang="fa-IR"/>
        </a:p>
      </dgm:t>
    </dgm:pt>
    <dgm:pt modelId="{5AEDEC3D-FF2A-4D34-A266-7E4C61830EFD}" type="sibTrans" cxnId="{3855B6A0-1F7B-45B8-BF5D-16B0F6C5AE01}">
      <dgm:prSet/>
      <dgm:spPr/>
      <dgm:t>
        <a:bodyPr/>
        <a:lstStyle/>
        <a:p>
          <a:pPr rtl="1"/>
          <a:endParaRPr lang="fa-IR"/>
        </a:p>
      </dgm:t>
    </dgm:pt>
    <dgm:pt modelId="{0FE89EF5-BCDC-4B55-8676-D030AE6E7F57}">
      <dgm:prSet phldrT="[Text]" custT="1"/>
      <dgm:spPr/>
      <dgm:t>
        <a:bodyPr/>
        <a:lstStyle/>
        <a:p>
          <a:pPr rtl="1"/>
          <a:r>
            <a:rPr lang="fa-IR" sz="2000" dirty="0" smtClean="0">
              <a:cs typeface="B Nazanin" panose="00000400000000000000" pitchFamily="2" charset="-78"/>
            </a:rPr>
            <a:t>تشویق شهروندان به داشتن مسکن شخصی</a:t>
          </a:r>
          <a:endParaRPr lang="fa-IR" sz="2000" dirty="0">
            <a:cs typeface="B Nazanin" panose="00000400000000000000" pitchFamily="2" charset="-78"/>
          </a:endParaRPr>
        </a:p>
      </dgm:t>
    </dgm:pt>
    <dgm:pt modelId="{613A53B4-74F0-4629-B2D8-1B193C72CFED}" type="parTrans" cxnId="{B8A0B02C-B4E0-4709-BB53-339EF2574D78}">
      <dgm:prSet/>
      <dgm:spPr/>
      <dgm:t>
        <a:bodyPr/>
        <a:lstStyle/>
        <a:p>
          <a:pPr rtl="1"/>
          <a:endParaRPr lang="fa-IR"/>
        </a:p>
      </dgm:t>
    </dgm:pt>
    <dgm:pt modelId="{CD905698-2D09-44BB-B4A6-DAF3275DFA07}" type="sibTrans" cxnId="{B8A0B02C-B4E0-4709-BB53-339EF2574D78}">
      <dgm:prSet/>
      <dgm:spPr/>
      <dgm:t>
        <a:bodyPr/>
        <a:lstStyle/>
        <a:p>
          <a:pPr rtl="1"/>
          <a:endParaRPr lang="fa-IR"/>
        </a:p>
      </dgm:t>
    </dgm:pt>
    <dgm:pt modelId="{B066E0A2-EA3A-4E20-A24E-3EDF3A123697}">
      <dgm:prSet phldrT="[Text]" custT="1"/>
      <dgm:spPr>
        <a:solidFill>
          <a:schemeClr val="bg1">
            <a:lumMod val="95000"/>
          </a:schemeClr>
        </a:solidFill>
      </dgm:spPr>
      <dgm:t>
        <a:bodyPr/>
        <a:lstStyle/>
        <a:p>
          <a:pPr algn="just" rtl="1"/>
          <a:r>
            <a:rPr lang="fa-IR" sz="1200" dirty="0" smtClean="0">
              <a:cs typeface="B Nazanin" panose="00000400000000000000" pitchFamily="2" charset="-78"/>
            </a:rPr>
            <a:t>بنابراین مسکن در مالزی بر مصرف </a:t>
          </a:r>
          <a:r>
            <a:rPr lang="fa-IR" sz="1200" dirty="0" err="1" smtClean="0">
              <a:cs typeface="B Nazanin" panose="00000400000000000000" pitchFamily="2" charset="-78"/>
            </a:rPr>
            <a:t>کنندگان</a:t>
          </a:r>
          <a:r>
            <a:rPr lang="fa-IR" sz="1200" dirty="0" smtClean="0">
              <a:cs typeface="B Nazanin" panose="00000400000000000000" pitchFamily="2" charset="-78"/>
            </a:rPr>
            <a:t> از طریق دولت و قانون بازار تمرکز می کند</a:t>
          </a:r>
          <a:r>
            <a:rPr lang="fa-IR" sz="2000" dirty="0" smtClean="0">
              <a:cs typeface="B Nazanin" panose="00000400000000000000" pitchFamily="2" charset="-78"/>
            </a:rPr>
            <a:t>. </a:t>
          </a:r>
          <a:endParaRPr lang="fa-IR" sz="2000" dirty="0">
            <a:cs typeface="B Nazanin" panose="00000400000000000000" pitchFamily="2" charset="-78"/>
          </a:endParaRPr>
        </a:p>
      </dgm:t>
    </dgm:pt>
    <dgm:pt modelId="{EE41C2D5-EC07-470A-BBC6-00AAB8F33971}" type="sibTrans" cxnId="{8FE2C7C1-0E23-4E6B-BDF5-F9557B9F1212}">
      <dgm:prSet/>
      <dgm:spPr/>
      <dgm:t>
        <a:bodyPr/>
        <a:lstStyle/>
        <a:p>
          <a:pPr rtl="1"/>
          <a:endParaRPr lang="fa-IR"/>
        </a:p>
      </dgm:t>
    </dgm:pt>
    <dgm:pt modelId="{B53DEB5D-0A7C-4519-B1F5-23A8B8E9D973}" type="parTrans" cxnId="{8FE2C7C1-0E23-4E6B-BDF5-F9557B9F1212}">
      <dgm:prSet/>
      <dgm:spPr/>
      <dgm:t>
        <a:bodyPr/>
        <a:lstStyle/>
        <a:p>
          <a:pPr rtl="1"/>
          <a:endParaRPr lang="fa-IR"/>
        </a:p>
      </dgm:t>
    </dgm:pt>
    <dgm:pt modelId="{463EE0C7-57E6-47E3-90E8-E63D61707DAD}" type="pres">
      <dgm:prSet presAssocID="{441A3B13-CD49-4779-89EE-D801A09DB739}" presName="rootnode" presStyleCnt="0">
        <dgm:presLayoutVars>
          <dgm:chMax/>
          <dgm:chPref/>
          <dgm:dir/>
          <dgm:animLvl val="lvl"/>
        </dgm:presLayoutVars>
      </dgm:prSet>
      <dgm:spPr/>
      <dgm:t>
        <a:bodyPr/>
        <a:lstStyle/>
        <a:p>
          <a:pPr rtl="1"/>
          <a:endParaRPr lang="fa-IR"/>
        </a:p>
      </dgm:t>
    </dgm:pt>
    <dgm:pt modelId="{9F7EA2F9-8FED-479A-A942-2A3035999307}" type="pres">
      <dgm:prSet presAssocID="{76E1AF9F-4AC2-4B18-A351-05CFC54804CA}" presName="composite" presStyleCnt="0"/>
      <dgm:spPr/>
    </dgm:pt>
    <dgm:pt modelId="{746DEAD3-DEE4-456E-8AEB-0A19CA675CF2}" type="pres">
      <dgm:prSet presAssocID="{76E1AF9F-4AC2-4B18-A351-05CFC54804CA}" presName="bentUpArrow1" presStyleLbl="alignImgPlace1" presStyleIdx="0" presStyleCnt="2"/>
      <dgm:spPr>
        <a:ln>
          <a:solidFill>
            <a:srgbClr val="FF0066"/>
          </a:solidFill>
        </a:ln>
      </dgm:spPr>
    </dgm:pt>
    <dgm:pt modelId="{BA7FAB83-FD73-4031-A090-7653A05F3D5B}" type="pres">
      <dgm:prSet presAssocID="{76E1AF9F-4AC2-4B18-A351-05CFC54804CA}" presName="ParentText" presStyleLbl="node1" presStyleIdx="0" presStyleCnt="3">
        <dgm:presLayoutVars>
          <dgm:chMax val="1"/>
          <dgm:chPref val="1"/>
          <dgm:bulletEnabled val="1"/>
        </dgm:presLayoutVars>
      </dgm:prSet>
      <dgm:spPr/>
      <dgm:t>
        <a:bodyPr/>
        <a:lstStyle/>
        <a:p>
          <a:pPr rtl="1"/>
          <a:endParaRPr lang="fa-IR"/>
        </a:p>
      </dgm:t>
    </dgm:pt>
    <dgm:pt modelId="{7000E74B-C3C9-4B40-92CA-B8C0CA22E7C2}" type="pres">
      <dgm:prSet presAssocID="{76E1AF9F-4AC2-4B18-A351-05CFC54804CA}" presName="ChildText" presStyleLbl="revTx" presStyleIdx="0" presStyleCnt="3">
        <dgm:presLayoutVars>
          <dgm:chMax val="0"/>
          <dgm:chPref val="0"/>
          <dgm:bulletEnabled val="1"/>
        </dgm:presLayoutVars>
      </dgm:prSet>
      <dgm:spPr/>
      <dgm:t>
        <a:bodyPr/>
        <a:lstStyle/>
        <a:p>
          <a:pPr rtl="1"/>
          <a:endParaRPr lang="fa-IR"/>
        </a:p>
      </dgm:t>
    </dgm:pt>
    <dgm:pt modelId="{151BDFC6-7573-46CB-8811-C87466A7457D}" type="pres">
      <dgm:prSet presAssocID="{1B745EE5-BCE1-487E-B57A-BDA6D3C5CA5A}" presName="sibTrans" presStyleCnt="0"/>
      <dgm:spPr/>
    </dgm:pt>
    <dgm:pt modelId="{94F5BA51-F3F3-4756-93E0-6B8DF4B22C58}" type="pres">
      <dgm:prSet presAssocID="{17B1D4DB-AEE1-4C38-A829-DC56F78EA73E}" presName="composite" presStyleCnt="0"/>
      <dgm:spPr/>
    </dgm:pt>
    <dgm:pt modelId="{3F8E4115-37CE-46D9-BC01-AA14A6CDD22E}" type="pres">
      <dgm:prSet presAssocID="{17B1D4DB-AEE1-4C38-A829-DC56F78EA73E}" presName="bentUpArrow1" presStyleLbl="alignImgPlace1" presStyleIdx="1" presStyleCnt="2"/>
      <dgm:spPr>
        <a:ln>
          <a:solidFill>
            <a:srgbClr val="FF0066"/>
          </a:solidFill>
        </a:ln>
      </dgm:spPr>
    </dgm:pt>
    <dgm:pt modelId="{B2D45AF8-9B8F-47BC-989E-A01C894BB112}" type="pres">
      <dgm:prSet presAssocID="{17B1D4DB-AEE1-4C38-A829-DC56F78EA73E}" presName="ParentText" presStyleLbl="node1" presStyleIdx="1" presStyleCnt="3">
        <dgm:presLayoutVars>
          <dgm:chMax val="1"/>
          <dgm:chPref val="1"/>
          <dgm:bulletEnabled val="1"/>
        </dgm:presLayoutVars>
      </dgm:prSet>
      <dgm:spPr/>
      <dgm:t>
        <a:bodyPr/>
        <a:lstStyle/>
        <a:p>
          <a:pPr rtl="1"/>
          <a:endParaRPr lang="fa-IR"/>
        </a:p>
      </dgm:t>
    </dgm:pt>
    <dgm:pt modelId="{30C4E662-0014-4248-AAA4-50DEA123C12D}" type="pres">
      <dgm:prSet presAssocID="{17B1D4DB-AEE1-4C38-A829-DC56F78EA73E}" presName="ChildText" presStyleLbl="revTx" presStyleIdx="1" presStyleCnt="3">
        <dgm:presLayoutVars>
          <dgm:chMax val="0"/>
          <dgm:chPref val="0"/>
          <dgm:bulletEnabled val="1"/>
        </dgm:presLayoutVars>
      </dgm:prSet>
      <dgm:spPr/>
      <dgm:t>
        <a:bodyPr/>
        <a:lstStyle/>
        <a:p>
          <a:pPr rtl="1"/>
          <a:endParaRPr lang="fa-IR"/>
        </a:p>
      </dgm:t>
    </dgm:pt>
    <dgm:pt modelId="{CB703842-25C9-4F4B-AD48-F4D2CA1F33B1}" type="pres">
      <dgm:prSet presAssocID="{5AEDEC3D-FF2A-4D34-A266-7E4C61830EFD}" presName="sibTrans" presStyleCnt="0"/>
      <dgm:spPr/>
    </dgm:pt>
    <dgm:pt modelId="{234D9D62-566D-422D-B8B9-8AC3A8AD13D5}" type="pres">
      <dgm:prSet presAssocID="{0FE89EF5-BCDC-4B55-8676-D030AE6E7F57}" presName="composite" presStyleCnt="0"/>
      <dgm:spPr/>
    </dgm:pt>
    <dgm:pt modelId="{D788200A-77AB-4E31-A69E-880A0813C892}" type="pres">
      <dgm:prSet presAssocID="{0FE89EF5-BCDC-4B55-8676-D030AE6E7F57}" presName="ParentText" presStyleLbl="node1" presStyleIdx="2" presStyleCnt="3">
        <dgm:presLayoutVars>
          <dgm:chMax val="1"/>
          <dgm:chPref val="1"/>
          <dgm:bulletEnabled val="1"/>
        </dgm:presLayoutVars>
      </dgm:prSet>
      <dgm:spPr/>
      <dgm:t>
        <a:bodyPr/>
        <a:lstStyle/>
        <a:p>
          <a:pPr rtl="1"/>
          <a:endParaRPr lang="fa-IR"/>
        </a:p>
      </dgm:t>
    </dgm:pt>
    <dgm:pt modelId="{A32C915B-1593-45DA-A86A-31AF654215D4}" type="pres">
      <dgm:prSet presAssocID="{0FE89EF5-BCDC-4B55-8676-D030AE6E7F57}" presName="FinalChildText" presStyleLbl="revTx" presStyleIdx="2" presStyleCnt="3" custLinFactNeighborX="4550" custLinFactNeighborY="661">
        <dgm:presLayoutVars>
          <dgm:chMax val="0"/>
          <dgm:chPref val="0"/>
          <dgm:bulletEnabled val="1"/>
        </dgm:presLayoutVars>
      </dgm:prSet>
      <dgm:spPr/>
      <dgm:t>
        <a:bodyPr/>
        <a:lstStyle/>
        <a:p>
          <a:pPr rtl="1"/>
          <a:endParaRPr lang="fa-IR"/>
        </a:p>
      </dgm:t>
    </dgm:pt>
  </dgm:ptLst>
  <dgm:cxnLst>
    <dgm:cxn modelId="{B8A0B02C-B4E0-4709-BB53-339EF2574D78}" srcId="{441A3B13-CD49-4779-89EE-D801A09DB739}" destId="{0FE89EF5-BCDC-4B55-8676-D030AE6E7F57}" srcOrd="2" destOrd="0" parTransId="{613A53B4-74F0-4629-B2D8-1B193C72CFED}" sibTransId="{CD905698-2D09-44BB-B4A6-DAF3275DFA07}"/>
    <dgm:cxn modelId="{8FE2C7C1-0E23-4E6B-BDF5-F9557B9F1212}" srcId="{0FE89EF5-BCDC-4B55-8676-D030AE6E7F57}" destId="{B066E0A2-EA3A-4E20-A24E-3EDF3A123697}" srcOrd="0" destOrd="0" parTransId="{B53DEB5D-0A7C-4519-B1F5-23A8B8E9D973}" sibTransId="{EE41C2D5-EC07-470A-BBC6-00AAB8F33971}"/>
    <dgm:cxn modelId="{0C16C3A9-EF78-4CD5-ACC2-586BFAAB4839}" type="presOf" srcId="{17B1D4DB-AEE1-4C38-A829-DC56F78EA73E}" destId="{B2D45AF8-9B8F-47BC-989E-A01C894BB112}" srcOrd="0" destOrd="0" presId="urn:microsoft.com/office/officeart/2005/8/layout/StepDownProcess"/>
    <dgm:cxn modelId="{125D0FB1-B8FE-4109-A883-E056DD14DE33}" srcId="{441A3B13-CD49-4779-89EE-D801A09DB739}" destId="{76E1AF9F-4AC2-4B18-A351-05CFC54804CA}" srcOrd="0" destOrd="0" parTransId="{C09D9EF0-EECB-4D89-95C9-3F1F06EAFC89}" sibTransId="{1B745EE5-BCE1-487E-B57A-BDA6D3C5CA5A}"/>
    <dgm:cxn modelId="{096C58BF-D2C0-4ED8-84DC-2FC43FAF64F9}" type="presOf" srcId="{B066E0A2-EA3A-4E20-A24E-3EDF3A123697}" destId="{A32C915B-1593-45DA-A86A-31AF654215D4}" srcOrd="0" destOrd="0" presId="urn:microsoft.com/office/officeart/2005/8/layout/StepDownProcess"/>
    <dgm:cxn modelId="{3855B6A0-1F7B-45B8-BF5D-16B0F6C5AE01}" srcId="{441A3B13-CD49-4779-89EE-D801A09DB739}" destId="{17B1D4DB-AEE1-4C38-A829-DC56F78EA73E}" srcOrd="1" destOrd="0" parTransId="{91032039-06C6-4432-9B92-DC6259751ADF}" sibTransId="{5AEDEC3D-FF2A-4D34-A266-7E4C61830EFD}"/>
    <dgm:cxn modelId="{BF42C5E9-B088-437F-9B0F-DED040D85E60}" type="presOf" srcId="{0FE89EF5-BCDC-4B55-8676-D030AE6E7F57}" destId="{D788200A-77AB-4E31-A69E-880A0813C892}" srcOrd="0" destOrd="0" presId="urn:microsoft.com/office/officeart/2005/8/layout/StepDownProcess"/>
    <dgm:cxn modelId="{D0F24996-737C-49C3-8BC0-49BB9AB2EFF6}" type="presOf" srcId="{441A3B13-CD49-4779-89EE-D801A09DB739}" destId="{463EE0C7-57E6-47E3-90E8-E63D61707DAD}" srcOrd="0" destOrd="0" presId="urn:microsoft.com/office/officeart/2005/8/layout/StepDownProcess"/>
    <dgm:cxn modelId="{D6FF4ECA-D718-482A-9DE1-5315B6A1F2B7}" type="presOf" srcId="{76E1AF9F-4AC2-4B18-A351-05CFC54804CA}" destId="{BA7FAB83-FD73-4031-A090-7653A05F3D5B}" srcOrd="0" destOrd="0" presId="urn:microsoft.com/office/officeart/2005/8/layout/StepDownProcess"/>
    <dgm:cxn modelId="{771CC8EE-C1F8-4EC1-A5F5-D09C62CA88B4}" type="presParOf" srcId="{463EE0C7-57E6-47E3-90E8-E63D61707DAD}" destId="{9F7EA2F9-8FED-479A-A942-2A3035999307}" srcOrd="0" destOrd="0" presId="urn:microsoft.com/office/officeart/2005/8/layout/StepDownProcess"/>
    <dgm:cxn modelId="{F2EE8B72-FA13-4EF9-AF50-6CC0C89A2367}" type="presParOf" srcId="{9F7EA2F9-8FED-479A-A942-2A3035999307}" destId="{746DEAD3-DEE4-456E-8AEB-0A19CA675CF2}" srcOrd="0" destOrd="0" presId="urn:microsoft.com/office/officeart/2005/8/layout/StepDownProcess"/>
    <dgm:cxn modelId="{D1AA98C9-2580-489F-B32E-740CE06066BB}" type="presParOf" srcId="{9F7EA2F9-8FED-479A-A942-2A3035999307}" destId="{BA7FAB83-FD73-4031-A090-7653A05F3D5B}" srcOrd="1" destOrd="0" presId="urn:microsoft.com/office/officeart/2005/8/layout/StepDownProcess"/>
    <dgm:cxn modelId="{863FCAF3-6AD9-4939-A1B5-E59FB7D178D5}" type="presParOf" srcId="{9F7EA2F9-8FED-479A-A942-2A3035999307}" destId="{7000E74B-C3C9-4B40-92CA-B8C0CA22E7C2}" srcOrd="2" destOrd="0" presId="urn:microsoft.com/office/officeart/2005/8/layout/StepDownProcess"/>
    <dgm:cxn modelId="{F55A556A-FE09-4D8D-87DF-B901326FA055}" type="presParOf" srcId="{463EE0C7-57E6-47E3-90E8-E63D61707DAD}" destId="{151BDFC6-7573-46CB-8811-C87466A7457D}" srcOrd="1" destOrd="0" presId="urn:microsoft.com/office/officeart/2005/8/layout/StepDownProcess"/>
    <dgm:cxn modelId="{7FBE6CCE-CB19-4D1E-9FBE-A382A6C51691}" type="presParOf" srcId="{463EE0C7-57E6-47E3-90E8-E63D61707DAD}" destId="{94F5BA51-F3F3-4756-93E0-6B8DF4B22C58}" srcOrd="2" destOrd="0" presId="urn:microsoft.com/office/officeart/2005/8/layout/StepDownProcess"/>
    <dgm:cxn modelId="{DF28135A-871D-4277-8987-EBC79C7AA3FF}" type="presParOf" srcId="{94F5BA51-F3F3-4756-93E0-6B8DF4B22C58}" destId="{3F8E4115-37CE-46D9-BC01-AA14A6CDD22E}" srcOrd="0" destOrd="0" presId="urn:microsoft.com/office/officeart/2005/8/layout/StepDownProcess"/>
    <dgm:cxn modelId="{66C495C0-2CA2-4E43-98BF-AF61F07B0605}" type="presParOf" srcId="{94F5BA51-F3F3-4756-93E0-6B8DF4B22C58}" destId="{B2D45AF8-9B8F-47BC-989E-A01C894BB112}" srcOrd="1" destOrd="0" presId="urn:microsoft.com/office/officeart/2005/8/layout/StepDownProcess"/>
    <dgm:cxn modelId="{D32FF37E-2BD1-4EB0-87A9-E3788E0FD2CB}" type="presParOf" srcId="{94F5BA51-F3F3-4756-93E0-6B8DF4B22C58}" destId="{30C4E662-0014-4248-AAA4-50DEA123C12D}" srcOrd="2" destOrd="0" presId="urn:microsoft.com/office/officeart/2005/8/layout/StepDownProcess"/>
    <dgm:cxn modelId="{8B7DC8E9-9061-495B-94E4-1555A3A04AA0}" type="presParOf" srcId="{463EE0C7-57E6-47E3-90E8-E63D61707DAD}" destId="{CB703842-25C9-4F4B-AD48-F4D2CA1F33B1}" srcOrd="3" destOrd="0" presId="urn:microsoft.com/office/officeart/2005/8/layout/StepDownProcess"/>
    <dgm:cxn modelId="{7C6E5143-BE66-4389-B674-F7642B33E7C2}" type="presParOf" srcId="{463EE0C7-57E6-47E3-90E8-E63D61707DAD}" destId="{234D9D62-566D-422D-B8B9-8AC3A8AD13D5}" srcOrd="4" destOrd="0" presId="urn:microsoft.com/office/officeart/2005/8/layout/StepDownProcess"/>
    <dgm:cxn modelId="{E8723561-A8A8-4440-8D65-D52C06171D87}" type="presParOf" srcId="{234D9D62-566D-422D-B8B9-8AC3A8AD13D5}" destId="{D788200A-77AB-4E31-A69E-880A0813C892}" srcOrd="0" destOrd="0" presId="urn:microsoft.com/office/officeart/2005/8/layout/StepDownProcess"/>
    <dgm:cxn modelId="{17A3C983-F0E6-498A-A5A3-074E0769DB27}" type="presParOf" srcId="{234D9D62-566D-422D-B8B9-8AC3A8AD13D5}" destId="{A32C915B-1593-45DA-A86A-31AF654215D4}" srcOrd="1" destOrd="0" presId="urn:microsoft.com/office/officeart/2005/8/layout/StepDownProcess"/>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7073991-D9DC-42CC-A9D7-A92BEA50D3B3}" type="doc">
      <dgm:prSet loTypeId="urn:microsoft.com/office/officeart/2011/layout/ConvergingText" loCatId="process" qsTypeId="urn:microsoft.com/office/officeart/2005/8/quickstyle/3d3" qsCatId="3D" csTypeId="urn:microsoft.com/office/officeart/2005/8/colors/colorful4" csCatId="colorful" phldr="1"/>
      <dgm:spPr/>
      <dgm:t>
        <a:bodyPr/>
        <a:lstStyle/>
        <a:p>
          <a:endParaRPr lang="en-US"/>
        </a:p>
      </dgm:t>
    </dgm:pt>
    <dgm:pt modelId="{CDFAE520-C899-4870-97E5-F34773A00D7A}">
      <dgm:prSet phldrT="[Text]" custT="1"/>
      <dgm:spPr>
        <a:xfrm>
          <a:off x="3117616" y="1933148"/>
          <a:ext cx="2480096" cy="2480354"/>
        </a:xfrm>
        <a:solidFill>
          <a:srgbClr val="E3F508"/>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3200" b="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دخالت دولت در مسکن</a:t>
          </a:r>
          <a:endParaRPr lang="en-US" sz="3200" b="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gm:t>
    </dgm:pt>
    <dgm:pt modelId="{064A6B92-4529-4A00-9F31-11958592BD1F}" type="parTrans" cxnId="{6400C3D3-30F6-4DBC-A455-3ED75EC8B818}">
      <dgm:prSet/>
      <dgm:spPr/>
      <dgm:t>
        <a:bodyPr/>
        <a:lstStyle/>
        <a:p>
          <a:endParaRPr lang="en-US"/>
        </a:p>
      </dgm:t>
    </dgm:pt>
    <dgm:pt modelId="{BDB7CC22-F87E-4E30-98D7-DF85AAF83D37}" type="sibTrans" cxnId="{6400C3D3-30F6-4DBC-A455-3ED75EC8B818}">
      <dgm:prSet/>
      <dgm:spPr/>
      <dgm:t>
        <a:bodyPr/>
        <a:lstStyle/>
        <a:p>
          <a:endParaRPr lang="en-US"/>
        </a:p>
      </dgm:t>
    </dgm:pt>
    <dgm:pt modelId="{6117E163-0C07-491B-84C3-F46C8885511C}">
      <dgm:prSet phldrT="[Text]" custT="1"/>
      <dgm:spPr>
        <a:xfrm>
          <a:off x="0" y="830544"/>
          <a:ext cx="2870972" cy="630059"/>
        </a:xfrm>
        <a:noFill/>
        <a:ln w="6350" cap="flat" cmpd="sng" algn="ctr">
          <a:solidFill>
            <a:sysClr val="windowText" lastClr="000000">
              <a:alpha val="0"/>
              <a:hueOff val="0"/>
              <a:satOff val="0"/>
              <a:lumOff val="0"/>
              <a:alphaOff val="0"/>
            </a:sysClr>
          </a:solidFill>
          <a:prstDash val="solid"/>
          <a:miter lim="800000"/>
        </a:ln>
        <a:effectLst/>
      </dgm:spPr>
      <dgm:t>
        <a:bodyPr/>
        <a:lstStyle/>
        <a:p>
          <a:r>
            <a:rPr lang="fa-IR" sz="3600" b="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hlinkClick xmlns:r="http://schemas.openxmlformats.org/officeDocument/2006/relationships" r:id="rId1" action="ppaction://hlinksldjump"/>
            </a:rPr>
            <a:t>دولت مرکزی</a:t>
          </a:r>
          <a:endParaRPr lang="en-US" sz="3600" b="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gm:t>
    </dgm:pt>
    <dgm:pt modelId="{675B08CD-3F8C-4677-9F17-17AAB066BF07}" type="parTrans" cxnId="{DE9AE3A9-E1B5-4058-BD6A-6E2C26E8A2ED}">
      <dgm:prSet/>
      <dgm:spPr/>
      <dgm:t>
        <a:bodyPr/>
        <a:lstStyle/>
        <a:p>
          <a:endParaRPr lang="en-US"/>
        </a:p>
      </dgm:t>
    </dgm:pt>
    <dgm:pt modelId="{3EFF91B2-29C5-4EF6-A63E-B92AE7BB9A88}" type="sibTrans" cxnId="{DE9AE3A9-E1B5-4058-BD6A-6E2C26E8A2ED}">
      <dgm:prSet/>
      <dgm:spPr/>
      <dgm:t>
        <a:bodyPr/>
        <a:lstStyle/>
        <a:p>
          <a:endParaRPr lang="en-US"/>
        </a:p>
      </dgm:t>
    </dgm:pt>
    <dgm:pt modelId="{81939F3F-2DCC-421C-8966-14DFE187FA6C}">
      <dgm:prSet phldrT="[Text]" custT="1"/>
      <dgm:spPr>
        <a:xfrm>
          <a:off x="0" y="830544"/>
          <a:ext cx="2870972" cy="630059"/>
        </a:xfrm>
        <a:noFill/>
        <a:ln w="6350" cap="flat" cmpd="sng" algn="ctr">
          <a:solidFill>
            <a:sysClr val="windowText" lastClr="000000">
              <a:alpha val="0"/>
              <a:hueOff val="0"/>
              <a:satOff val="0"/>
              <a:lumOff val="0"/>
              <a:alphaOff val="0"/>
            </a:sysClr>
          </a:solidFill>
          <a:prstDash val="solid"/>
          <a:miter lim="800000"/>
        </a:ln>
        <a:effectLst/>
      </dgm:spPr>
      <dgm:t>
        <a:bodyPr/>
        <a:lstStyle/>
        <a:p>
          <a:r>
            <a:rPr lang="fa-IR" sz="3600" b="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 </a:t>
          </a:r>
          <a:r>
            <a:rPr lang="fa-IR" sz="3600" b="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hlinkClick xmlns:r="http://schemas.openxmlformats.org/officeDocument/2006/relationships" r:id="rId2" action="ppaction://hlinksldjump"/>
            </a:rPr>
            <a:t>دولت ایالتی</a:t>
          </a:r>
          <a:endParaRPr lang="en-US" sz="3600" b="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gm:t>
    </dgm:pt>
    <dgm:pt modelId="{2230C969-0B4A-49D5-8713-80450C8A4D62}" type="parTrans" cxnId="{0ADAA67D-0DA0-4AFA-AC4D-9ED9C0DEDE2D}">
      <dgm:prSet/>
      <dgm:spPr/>
      <dgm:t>
        <a:bodyPr/>
        <a:lstStyle/>
        <a:p>
          <a:pPr rtl="1"/>
          <a:endParaRPr lang="fa-IR"/>
        </a:p>
      </dgm:t>
    </dgm:pt>
    <dgm:pt modelId="{8530E10A-E91C-41AE-8E8D-177B6880C5A3}" type="sibTrans" cxnId="{0ADAA67D-0DA0-4AFA-AC4D-9ED9C0DEDE2D}">
      <dgm:prSet/>
      <dgm:spPr/>
      <dgm:t>
        <a:bodyPr/>
        <a:lstStyle/>
        <a:p>
          <a:pPr rtl="1"/>
          <a:endParaRPr lang="fa-IR"/>
        </a:p>
      </dgm:t>
    </dgm:pt>
    <dgm:pt modelId="{5382F5F7-D6F7-43AA-BF9F-07E266476A4B}" type="pres">
      <dgm:prSet presAssocID="{27073991-D9DC-42CC-A9D7-A92BEA50D3B3}" presName="Name0" presStyleCnt="0">
        <dgm:presLayoutVars>
          <dgm:chMax/>
          <dgm:chPref val="1"/>
          <dgm:dir/>
          <dgm:animOne val="branch"/>
          <dgm:animLvl val="lvl"/>
          <dgm:resizeHandles/>
        </dgm:presLayoutVars>
      </dgm:prSet>
      <dgm:spPr/>
      <dgm:t>
        <a:bodyPr/>
        <a:lstStyle/>
        <a:p>
          <a:endParaRPr lang="en-US"/>
        </a:p>
      </dgm:t>
    </dgm:pt>
    <dgm:pt modelId="{464F7BD1-7BD6-420C-98DD-D903558A109C}" type="pres">
      <dgm:prSet presAssocID="{CDFAE520-C899-4870-97E5-F34773A00D7A}" presName="composite" presStyleCnt="0"/>
      <dgm:spPr/>
    </dgm:pt>
    <dgm:pt modelId="{A6A96744-471F-4ED7-9520-DE35734B8C71}" type="pres">
      <dgm:prSet presAssocID="{CDFAE520-C899-4870-97E5-F34773A00D7A}" presName="ParentAccent1" presStyleLbl="alignNode1" presStyleIdx="0" presStyleCnt="27"/>
      <dgm:spPr>
        <a:xfrm>
          <a:off x="8289462" y="3050656"/>
          <a:ext cx="244937" cy="244933"/>
        </a:xfrm>
        <a:prstGeom prst="ellipse">
          <a:avLst/>
        </a:prstGeom>
        <a:solidFill>
          <a:srgbClr val="FFC000">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AB6CD8CC-F94E-4960-8E6A-706295B35CD2}" type="pres">
      <dgm:prSet presAssocID="{CDFAE520-C899-4870-97E5-F34773A00D7A}" presName="ParentAccent2" presStyleLbl="alignNode1" presStyleIdx="1" presStyleCnt="27"/>
      <dgm:spPr>
        <a:xfrm>
          <a:off x="7840553" y="3050656"/>
          <a:ext cx="244937" cy="244933"/>
        </a:xfrm>
        <a:prstGeom prst="ellipse">
          <a:avLst/>
        </a:prstGeom>
        <a:solidFill>
          <a:srgbClr val="FFC000">
            <a:hueOff val="315021"/>
            <a:satOff val="-1454"/>
            <a:lumOff val="53"/>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D42200AD-7CB7-426E-818C-A3AB37A8DF8B}" type="pres">
      <dgm:prSet presAssocID="{CDFAE520-C899-4870-97E5-F34773A00D7A}" presName="ParentAccent3" presStyleLbl="alignNode1" presStyleIdx="2" presStyleCnt="27"/>
      <dgm:spPr>
        <a:xfrm>
          <a:off x="7391643" y="3050656"/>
          <a:ext cx="244937" cy="244933"/>
        </a:xfrm>
        <a:prstGeom prst="ellipse">
          <a:avLst/>
        </a:prstGeom>
        <a:solidFill>
          <a:srgbClr val="FFC000">
            <a:hueOff val="630042"/>
            <a:satOff val="-2907"/>
            <a:lumOff val="107"/>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C4923277-274B-4585-97F4-0C00F5CED358}" type="pres">
      <dgm:prSet presAssocID="{CDFAE520-C899-4870-97E5-F34773A00D7A}" presName="ParentAccent4" presStyleLbl="alignNode1" presStyleIdx="3" presStyleCnt="27"/>
      <dgm:spPr>
        <a:xfrm>
          <a:off x="6943587" y="3050656"/>
          <a:ext cx="244937" cy="244933"/>
        </a:xfrm>
        <a:prstGeom prst="ellipse">
          <a:avLst/>
        </a:prstGeom>
        <a:solidFill>
          <a:srgbClr val="FFC000">
            <a:hueOff val="945063"/>
            <a:satOff val="-4361"/>
            <a:lumOff val="16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8A25EE5E-D10D-4623-AE8F-353EB41336D2}" type="pres">
      <dgm:prSet presAssocID="{CDFAE520-C899-4870-97E5-F34773A00D7A}" presName="ParentAccent5" presStyleLbl="alignNode1" presStyleIdx="4" presStyleCnt="27"/>
      <dgm:spPr>
        <a:xfrm>
          <a:off x="6494678" y="3050656"/>
          <a:ext cx="244937" cy="244933"/>
        </a:xfrm>
        <a:prstGeom prst="ellipse">
          <a:avLst/>
        </a:prstGeom>
        <a:solidFill>
          <a:srgbClr val="FFC000">
            <a:hueOff val="1260084"/>
            <a:satOff val="-5814"/>
            <a:lumOff val="214"/>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50C86B56-57CC-4842-8760-6AF5B9213862}" type="pres">
      <dgm:prSet presAssocID="{CDFAE520-C899-4870-97E5-F34773A00D7A}" presName="ParentAccent6" presStyleLbl="alignNode1" presStyleIdx="5" presStyleCnt="27"/>
      <dgm:spPr>
        <a:xfrm>
          <a:off x="5800831" y="2928190"/>
          <a:ext cx="489874" cy="490269"/>
        </a:xfrm>
        <a:prstGeom prst="ellipse">
          <a:avLst/>
        </a:prstGeom>
        <a:solidFill>
          <a:srgbClr val="FFC000">
            <a:hueOff val="1575105"/>
            <a:satOff val="-7268"/>
            <a:lumOff val="267"/>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EF467596-8CAE-4BDD-813C-4780931AC4D4}" type="pres">
      <dgm:prSet presAssocID="{CDFAE520-C899-4870-97E5-F34773A00D7A}" presName="ParentAccent7" presStyleLbl="alignNode1" presStyleIdx="6" presStyleCnt="27"/>
      <dgm:spPr>
        <a:xfrm>
          <a:off x="7890052" y="2544675"/>
          <a:ext cx="244937" cy="244933"/>
        </a:xfrm>
        <a:prstGeom prst="ellipse">
          <a:avLst/>
        </a:prstGeom>
        <a:solidFill>
          <a:srgbClr val="FFC000">
            <a:hueOff val="1890126"/>
            <a:satOff val="-8721"/>
            <a:lumOff val="321"/>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5236C1D6-8A42-4920-B0DC-63C08EBCC948}" type="pres">
      <dgm:prSet presAssocID="{CDFAE520-C899-4870-97E5-F34773A00D7A}" presName="ParentAccent8" presStyleLbl="alignNode1" presStyleIdx="7" presStyleCnt="27"/>
      <dgm:spPr>
        <a:xfrm>
          <a:off x="7890052" y="3560263"/>
          <a:ext cx="244937" cy="244933"/>
        </a:xfrm>
        <a:prstGeom prst="ellipse">
          <a:avLst/>
        </a:prstGeom>
        <a:solidFill>
          <a:srgbClr val="FFC000">
            <a:hueOff val="2205147"/>
            <a:satOff val="-10175"/>
            <a:lumOff val="374"/>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259ACD62-0525-43B8-9853-F25C169D7E63}" type="pres">
      <dgm:prSet presAssocID="{CDFAE520-C899-4870-97E5-F34773A00D7A}" presName="ParentAccent9" presStyleLbl="alignNode1" presStyleIdx="8" presStyleCnt="27"/>
      <dgm:spPr>
        <a:xfrm>
          <a:off x="8108533" y="2764632"/>
          <a:ext cx="244937" cy="244933"/>
        </a:xfrm>
        <a:prstGeom prst="ellipse">
          <a:avLst/>
        </a:prstGeom>
        <a:solidFill>
          <a:srgbClr val="FFC000">
            <a:hueOff val="2520168"/>
            <a:satOff val="-11629"/>
            <a:lumOff val="428"/>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27F6510D-E4E0-4616-9681-C6354855B68F}" type="pres">
      <dgm:prSet presAssocID="{CDFAE520-C899-4870-97E5-F34773A00D7A}" presName="ParentAccent10" presStyleLbl="alignNode1" presStyleIdx="9" presStyleCnt="27"/>
      <dgm:spPr>
        <a:xfrm>
          <a:off x="8123041" y="3341515"/>
          <a:ext cx="244937" cy="244933"/>
        </a:xfrm>
        <a:prstGeom prst="ellipse">
          <a:avLst/>
        </a:prstGeom>
        <a:solidFill>
          <a:srgbClr val="FFC000">
            <a:hueOff val="2835189"/>
            <a:satOff val="-13082"/>
            <a:lumOff val="481"/>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A7586E86-3B26-4D1B-8423-4DE7096043E8}" type="pres">
      <dgm:prSet presAssocID="{CDFAE520-C899-4870-97E5-F34773A00D7A}" presName="Parent" presStyleLbl="alignNode1" presStyleIdx="10" presStyleCnt="27">
        <dgm:presLayoutVars>
          <dgm:chMax val="5"/>
          <dgm:chPref val="3"/>
          <dgm:bulletEnabled val="1"/>
        </dgm:presLayoutVars>
      </dgm:prSet>
      <dgm:spPr>
        <a:prstGeom prst="ellipse">
          <a:avLst/>
        </a:prstGeom>
      </dgm:spPr>
      <dgm:t>
        <a:bodyPr/>
        <a:lstStyle/>
        <a:p>
          <a:endParaRPr lang="en-US"/>
        </a:p>
      </dgm:t>
    </dgm:pt>
    <dgm:pt modelId="{820E4325-73CE-4B64-A485-8503E99BDDE7}" type="pres">
      <dgm:prSet presAssocID="{6117E163-0C07-491B-84C3-F46C8885511C}" presName="Child1Accent1" presStyleLbl="alignNode1" presStyleIdx="11" presStyleCnt="27"/>
      <dgm:spPr>
        <a:xfrm>
          <a:off x="2932419" y="1721248"/>
          <a:ext cx="489874" cy="490269"/>
        </a:xfrm>
        <a:prstGeom prst="ellipse">
          <a:avLst/>
        </a:prstGeom>
        <a:solidFill>
          <a:srgbClr val="FFC000">
            <a:hueOff val="3465231"/>
            <a:satOff val="-15989"/>
            <a:lumOff val="588"/>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AD4C8507-2C94-4D93-AD8A-1BC6621045B4}" type="pres">
      <dgm:prSet presAssocID="{6117E163-0C07-491B-84C3-F46C8885511C}" presName="Child1Accent2" presStyleLbl="alignNode1" presStyleIdx="12" presStyleCnt="27"/>
      <dgm:spPr>
        <a:xfrm>
          <a:off x="2618353" y="1462617"/>
          <a:ext cx="244937" cy="244933"/>
        </a:xfrm>
        <a:prstGeom prst="ellipse">
          <a:avLst/>
        </a:prstGeom>
        <a:solidFill>
          <a:srgbClr val="FFC000">
            <a:hueOff val="3780252"/>
            <a:satOff val="-17443"/>
            <a:lumOff val="642"/>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77B9EE63-66E1-4EF7-993C-DBCF3A85E068}" type="pres">
      <dgm:prSet presAssocID="{6117E163-0C07-491B-84C3-F46C8885511C}" presName="Child1Accent3" presStyleLbl="alignNode1" presStyleIdx="13" presStyleCnt="27"/>
      <dgm:spPr>
        <a:xfrm>
          <a:off x="2095195" y="1462617"/>
          <a:ext cx="244937" cy="244933"/>
        </a:xfrm>
        <a:prstGeom prst="ellipse">
          <a:avLst/>
        </a:prstGeom>
        <a:solidFill>
          <a:srgbClr val="FFC000">
            <a:hueOff val="4095273"/>
            <a:satOff val="-18896"/>
            <a:lumOff val="695"/>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94BA7DAB-CA7A-46E4-97E4-AA65CF5A6919}" type="pres">
      <dgm:prSet presAssocID="{6117E163-0C07-491B-84C3-F46C8885511C}" presName="Child1Accent4" presStyleLbl="alignNode1" presStyleIdx="14" presStyleCnt="27"/>
      <dgm:spPr>
        <a:xfrm>
          <a:off x="1572036" y="1462617"/>
          <a:ext cx="244937" cy="244933"/>
        </a:xfrm>
        <a:prstGeom prst="ellipse">
          <a:avLst/>
        </a:prstGeom>
        <a:solidFill>
          <a:srgbClr val="FFC000">
            <a:hueOff val="4410294"/>
            <a:satOff val="-20350"/>
            <a:lumOff val="749"/>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50A537CF-1002-42AE-86C8-BA0245BAE42E}" type="pres">
      <dgm:prSet presAssocID="{6117E163-0C07-491B-84C3-F46C8885511C}" presName="Child1Accent5" presStyleLbl="alignNode1" presStyleIdx="15" presStyleCnt="27"/>
      <dgm:spPr>
        <a:xfrm>
          <a:off x="1048877" y="1462617"/>
          <a:ext cx="244937" cy="244933"/>
        </a:xfrm>
        <a:prstGeom prst="ellipse">
          <a:avLst/>
        </a:prstGeom>
        <a:solidFill>
          <a:srgbClr val="FFC000">
            <a:hueOff val="4725315"/>
            <a:satOff val="-21804"/>
            <a:lumOff val="802"/>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B4DCA560-16D8-472F-B206-CBB6955EAB61}" type="pres">
      <dgm:prSet presAssocID="{6117E163-0C07-491B-84C3-F46C8885511C}" presName="Child1Accent6" presStyleLbl="alignNode1" presStyleIdx="16" presStyleCnt="27"/>
      <dgm:spPr>
        <a:xfrm>
          <a:off x="524865" y="1462617"/>
          <a:ext cx="244937" cy="244933"/>
        </a:xfrm>
        <a:prstGeom prst="ellipse">
          <a:avLst/>
        </a:prstGeom>
        <a:solidFill>
          <a:srgbClr val="FFC000">
            <a:hueOff val="5040336"/>
            <a:satOff val="-23257"/>
            <a:lumOff val="856"/>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8722F0AC-B258-47EE-91CC-A8ED8D0BCD3F}" type="pres">
      <dgm:prSet presAssocID="{6117E163-0C07-491B-84C3-F46C8885511C}" presName="Child1Accent7" presStyleLbl="alignNode1" presStyleIdx="17" presStyleCnt="27"/>
      <dgm:spPr>
        <a:xfrm>
          <a:off x="1706" y="1462617"/>
          <a:ext cx="244937" cy="244933"/>
        </a:xfrm>
        <a:prstGeom prst="ellipse">
          <a:avLst/>
        </a:prstGeom>
        <a:solidFill>
          <a:srgbClr val="FFC000">
            <a:hueOff val="5355357"/>
            <a:satOff val="-24711"/>
            <a:lumOff val="909"/>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rtl="1"/>
          <a:endParaRPr lang="fa-IR"/>
        </a:p>
      </dgm:t>
    </dgm:pt>
    <dgm:pt modelId="{BAC43DF9-C5E5-4098-8D35-863EE4E640AA}" type="pres">
      <dgm:prSet presAssocID="{6117E163-0C07-491B-84C3-F46C8885511C}" presName="Child1Accent8" presStyleLbl="alignNode1" presStyleIdx="18" presStyleCnt="27"/>
      <dgm:spPr/>
    </dgm:pt>
    <dgm:pt modelId="{F465B22E-6BFE-4998-9329-ADF75DEC16B5}" type="pres">
      <dgm:prSet presAssocID="{6117E163-0C07-491B-84C3-F46C8885511C}" presName="Child1Accent9" presStyleLbl="alignNode1" presStyleIdx="19" presStyleCnt="27"/>
      <dgm:spPr/>
    </dgm:pt>
    <dgm:pt modelId="{88D1BF1B-12A9-45D1-BF56-C9757495501F}" type="pres">
      <dgm:prSet presAssocID="{6117E163-0C07-491B-84C3-F46C8885511C}" presName="Child1" presStyleLbl="revTx" presStyleIdx="0" presStyleCnt="2">
        <dgm:presLayoutVars>
          <dgm:chMax/>
          <dgm:chPref val="0"/>
          <dgm:bulletEnabled val="1"/>
        </dgm:presLayoutVars>
      </dgm:prSet>
      <dgm:spPr>
        <a:prstGeom prst="rect">
          <a:avLst/>
        </a:prstGeom>
      </dgm:spPr>
      <dgm:t>
        <a:bodyPr/>
        <a:lstStyle/>
        <a:p>
          <a:endParaRPr lang="en-US"/>
        </a:p>
      </dgm:t>
    </dgm:pt>
    <dgm:pt modelId="{81966B97-E00D-4F05-A8AD-442C9B12B52D}" type="pres">
      <dgm:prSet presAssocID="{81939F3F-2DCC-421C-8966-14DFE187FA6C}" presName="Child2Accent1" presStyleLbl="alignNode1" presStyleIdx="20" presStyleCnt="27"/>
      <dgm:spPr/>
    </dgm:pt>
    <dgm:pt modelId="{528D206C-786E-44AB-8DF1-98BB26940AD3}" type="pres">
      <dgm:prSet presAssocID="{81939F3F-2DCC-421C-8966-14DFE187FA6C}" presName="Child2Accent2" presStyleLbl="alignNode1" presStyleIdx="21" presStyleCnt="27"/>
      <dgm:spPr/>
    </dgm:pt>
    <dgm:pt modelId="{314FE5CB-1C69-4BAD-9CED-972356AEF12A}" type="pres">
      <dgm:prSet presAssocID="{81939F3F-2DCC-421C-8966-14DFE187FA6C}" presName="Child2Accent3" presStyleLbl="alignNode1" presStyleIdx="22" presStyleCnt="27"/>
      <dgm:spPr/>
    </dgm:pt>
    <dgm:pt modelId="{8114BEE2-33CC-4EF1-974B-99E1D75627B1}" type="pres">
      <dgm:prSet presAssocID="{81939F3F-2DCC-421C-8966-14DFE187FA6C}" presName="Child2Accent4" presStyleLbl="alignNode1" presStyleIdx="23" presStyleCnt="27"/>
      <dgm:spPr/>
    </dgm:pt>
    <dgm:pt modelId="{8DDC5F2B-8AE2-458E-92BA-474978BCB29D}" type="pres">
      <dgm:prSet presAssocID="{81939F3F-2DCC-421C-8966-14DFE187FA6C}" presName="Child2Accent5" presStyleLbl="alignNode1" presStyleIdx="24" presStyleCnt="27"/>
      <dgm:spPr/>
    </dgm:pt>
    <dgm:pt modelId="{7099F890-3A46-4B95-BEB4-E83CE1495D70}" type="pres">
      <dgm:prSet presAssocID="{81939F3F-2DCC-421C-8966-14DFE187FA6C}" presName="Child2Accent6" presStyleLbl="alignNode1" presStyleIdx="25" presStyleCnt="27"/>
      <dgm:spPr/>
    </dgm:pt>
    <dgm:pt modelId="{26513223-0DF7-4735-AFB0-A51A79CC2856}" type="pres">
      <dgm:prSet presAssocID="{81939F3F-2DCC-421C-8966-14DFE187FA6C}" presName="Child2Accent7" presStyleLbl="alignNode1" presStyleIdx="26" presStyleCnt="27"/>
      <dgm:spPr/>
    </dgm:pt>
    <dgm:pt modelId="{95A45C75-481E-4A1D-8815-A6A7E27E20D2}" type="pres">
      <dgm:prSet presAssocID="{81939F3F-2DCC-421C-8966-14DFE187FA6C}" presName="Child2" presStyleLbl="revTx" presStyleIdx="1" presStyleCnt="2">
        <dgm:presLayoutVars>
          <dgm:chMax/>
          <dgm:chPref val="0"/>
          <dgm:bulletEnabled val="1"/>
        </dgm:presLayoutVars>
      </dgm:prSet>
      <dgm:spPr>
        <a:prstGeom prst="rect">
          <a:avLst/>
        </a:prstGeom>
      </dgm:spPr>
      <dgm:t>
        <a:bodyPr/>
        <a:lstStyle/>
        <a:p>
          <a:pPr rtl="1"/>
          <a:endParaRPr lang="fa-IR"/>
        </a:p>
      </dgm:t>
    </dgm:pt>
  </dgm:ptLst>
  <dgm:cxnLst>
    <dgm:cxn modelId="{81DA949C-9E03-406F-B521-3060312C629C}" type="presOf" srcId="{81939F3F-2DCC-421C-8966-14DFE187FA6C}" destId="{95A45C75-481E-4A1D-8815-A6A7E27E20D2}" srcOrd="0" destOrd="0" presId="urn:microsoft.com/office/officeart/2011/layout/ConvergingText"/>
    <dgm:cxn modelId="{8B2B6520-B34A-4D86-A8FC-B2FB80A18472}" type="presOf" srcId="{27073991-D9DC-42CC-A9D7-A92BEA50D3B3}" destId="{5382F5F7-D6F7-43AA-BF9F-07E266476A4B}" srcOrd="0" destOrd="0" presId="urn:microsoft.com/office/officeart/2011/layout/ConvergingText"/>
    <dgm:cxn modelId="{6400C3D3-30F6-4DBC-A455-3ED75EC8B818}" srcId="{27073991-D9DC-42CC-A9D7-A92BEA50D3B3}" destId="{CDFAE520-C899-4870-97E5-F34773A00D7A}" srcOrd="0" destOrd="0" parTransId="{064A6B92-4529-4A00-9F31-11958592BD1F}" sibTransId="{BDB7CC22-F87E-4E30-98D7-DF85AAF83D37}"/>
    <dgm:cxn modelId="{DE9AE3A9-E1B5-4058-BD6A-6E2C26E8A2ED}" srcId="{CDFAE520-C899-4870-97E5-F34773A00D7A}" destId="{6117E163-0C07-491B-84C3-F46C8885511C}" srcOrd="0" destOrd="0" parTransId="{675B08CD-3F8C-4677-9F17-17AAB066BF07}" sibTransId="{3EFF91B2-29C5-4EF6-A63E-B92AE7BB9A88}"/>
    <dgm:cxn modelId="{A6FD7E48-0D80-4C27-AB19-88A78CB89466}" type="presOf" srcId="{CDFAE520-C899-4870-97E5-F34773A00D7A}" destId="{A7586E86-3B26-4D1B-8423-4DE7096043E8}" srcOrd="0" destOrd="0" presId="urn:microsoft.com/office/officeart/2011/layout/ConvergingText"/>
    <dgm:cxn modelId="{0ADAA67D-0DA0-4AFA-AC4D-9ED9C0DEDE2D}" srcId="{CDFAE520-C899-4870-97E5-F34773A00D7A}" destId="{81939F3F-2DCC-421C-8966-14DFE187FA6C}" srcOrd="1" destOrd="0" parTransId="{2230C969-0B4A-49D5-8713-80450C8A4D62}" sibTransId="{8530E10A-E91C-41AE-8E8D-177B6880C5A3}"/>
    <dgm:cxn modelId="{771B6D13-F9DA-482D-94D9-B741F757D8E7}" type="presOf" srcId="{6117E163-0C07-491B-84C3-F46C8885511C}" destId="{88D1BF1B-12A9-45D1-BF56-C9757495501F}" srcOrd="0" destOrd="0" presId="urn:microsoft.com/office/officeart/2011/layout/ConvergingText"/>
    <dgm:cxn modelId="{A59D1756-211E-44B4-9484-D5A0C18BF955}" type="presParOf" srcId="{5382F5F7-D6F7-43AA-BF9F-07E266476A4B}" destId="{464F7BD1-7BD6-420C-98DD-D903558A109C}" srcOrd="0" destOrd="0" presId="urn:microsoft.com/office/officeart/2011/layout/ConvergingText"/>
    <dgm:cxn modelId="{248B0C2B-B428-4CF2-B90C-906B9F03EC37}" type="presParOf" srcId="{464F7BD1-7BD6-420C-98DD-D903558A109C}" destId="{A6A96744-471F-4ED7-9520-DE35734B8C71}" srcOrd="0" destOrd="0" presId="urn:microsoft.com/office/officeart/2011/layout/ConvergingText"/>
    <dgm:cxn modelId="{21AC7078-E4A6-4167-8395-6D837E9F3F00}" type="presParOf" srcId="{464F7BD1-7BD6-420C-98DD-D903558A109C}" destId="{AB6CD8CC-F94E-4960-8E6A-706295B35CD2}" srcOrd="1" destOrd="0" presId="urn:microsoft.com/office/officeart/2011/layout/ConvergingText"/>
    <dgm:cxn modelId="{49F856E8-CAFC-4206-B6AB-D0D153B8FE3A}" type="presParOf" srcId="{464F7BD1-7BD6-420C-98DD-D903558A109C}" destId="{D42200AD-7CB7-426E-818C-A3AB37A8DF8B}" srcOrd="2" destOrd="0" presId="urn:microsoft.com/office/officeart/2011/layout/ConvergingText"/>
    <dgm:cxn modelId="{3182417E-B511-416E-8952-8E614207BC2B}" type="presParOf" srcId="{464F7BD1-7BD6-420C-98DD-D903558A109C}" destId="{C4923277-274B-4585-97F4-0C00F5CED358}" srcOrd="3" destOrd="0" presId="urn:microsoft.com/office/officeart/2011/layout/ConvergingText"/>
    <dgm:cxn modelId="{E626B7C5-3146-4034-9292-3BB356E53264}" type="presParOf" srcId="{464F7BD1-7BD6-420C-98DD-D903558A109C}" destId="{8A25EE5E-D10D-4623-AE8F-353EB41336D2}" srcOrd="4" destOrd="0" presId="urn:microsoft.com/office/officeart/2011/layout/ConvergingText"/>
    <dgm:cxn modelId="{013B3242-B746-42F3-BE0B-4553C762539A}" type="presParOf" srcId="{464F7BD1-7BD6-420C-98DD-D903558A109C}" destId="{50C86B56-57CC-4842-8760-6AF5B9213862}" srcOrd="5" destOrd="0" presId="urn:microsoft.com/office/officeart/2011/layout/ConvergingText"/>
    <dgm:cxn modelId="{BE87E8F0-2BA9-4DDC-96B0-CA4139236CCD}" type="presParOf" srcId="{464F7BD1-7BD6-420C-98DD-D903558A109C}" destId="{EF467596-8CAE-4BDD-813C-4780931AC4D4}" srcOrd="6" destOrd="0" presId="urn:microsoft.com/office/officeart/2011/layout/ConvergingText"/>
    <dgm:cxn modelId="{A4C1FD2F-E695-44D1-A302-884274B39C8D}" type="presParOf" srcId="{464F7BD1-7BD6-420C-98DD-D903558A109C}" destId="{5236C1D6-8A42-4920-B0DC-63C08EBCC948}" srcOrd="7" destOrd="0" presId="urn:microsoft.com/office/officeart/2011/layout/ConvergingText"/>
    <dgm:cxn modelId="{501B953F-47B5-4F24-9778-5C1D123E6366}" type="presParOf" srcId="{464F7BD1-7BD6-420C-98DD-D903558A109C}" destId="{259ACD62-0525-43B8-9853-F25C169D7E63}" srcOrd="8" destOrd="0" presId="urn:microsoft.com/office/officeart/2011/layout/ConvergingText"/>
    <dgm:cxn modelId="{2C1A6944-77D8-46AD-ADF0-69D684DC7A72}" type="presParOf" srcId="{464F7BD1-7BD6-420C-98DD-D903558A109C}" destId="{27F6510D-E4E0-4616-9681-C6354855B68F}" srcOrd="9" destOrd="0" presId="urn:microsoft.com/office/officeart/2011/layout/ConvergingText"/>
    <dgm:cxn modelId="{ED796522-1021-440D-9FCD-9E06DD9EF1A4}" type="presParOf" srcId="{464F7BD1-7BD6-420C-98DD-D903558A109C}" destId="{A7586E86-3B26-4D1B-8423-4DE7096043E8}" srcOrd="10" destOrd="0" presId="urn:microsoft.com/office/officeart/2011/layout/ConvergingText"/>
    <dgm:cxn modelId="{E123E22C-E011-4A95-9AF6-8780EA3D516F}" type="presParOf" srcId="{464F7BD1-7BD6-420C-98DD-D903558A109C}" destId="{820E4325-73CE-4B64-A485-8503E99BDDE7}" srcOrd="11" destOrd="0" presId="urn:microsoft.com/office/officeart/2011/layout/ConvergingText"/>
    <dgm:cxn modelId="{E11136E4-6988-4D86-8816-FB78B4C01020}" type="presParOf" srcId="{464F7BD1-7BD6-420C-98DD-D903558A109C}" destId="{AD4C8507-2C94-4D93-AD8A-1BC6621045B4}" srcOrd="12" destOrd="0" presId="urn:microsoft.com/office/officeart/2011/layout/ConvergingText"/>
    <dgm:cxn modelId="{ABC46C9D-95DC-49ED-A996-C635FB4EBF6B}" type="presParOf" srcId="{464F7BD1-7BD6-420C-98DD-D903558A109C}" destId="{77B9EE63-66E1-4EF7-993C-DBCF3A85E068}" srcOrd="13" destOrd="0" presId="urn:microsoft.com/office/officeart/2011/layout/ConvergingText"/>
    <dgm:cxn modelId="{1189D4F5-C468-4251-B854-16D43049BD00}" type="presParOf" srcId="{464F7BD1-7BD6-420C-98DD-D903558A109C}" destId="{94BA7DAB-CA7A-46E4-97E4-AA65CF5A6919}" srcOrd="14" destOrd="0" presId="urn:microsoft.com/office/officeart/2011/layout/ConvergingText"/>
    <dgm:cxn modelId="{F96741E6-A3DC-4AF4-ACB3-07A9CC950FDD}" type="presParOf" srcId="{464F7BD1-7BD6-420C-98DD-D903558A109C}" destId="{50A537CF-1002-42AE-86C8-BA0245BAE42E}" srcOrd="15" destOrd="0" presId="urn:microsoft.com/office/officeart/2011/layout/ConvergingText"/>
    <dgm:cxn modelId="{53AA8C3A-9058-4C35-AD28-19EE124D32D3}" type="presParOf" srcId="{464F7BD1-7BD6-420C-98DD-D903558A109C}" destId="{B4DCA560-16D8-472F-B206-CBB6955EAB61}" srcOrd="16" destOrd="0" presId="urn:microsoft.com/office/officeart/2011/layout/ConvergingText"/>
    <dgm:cxn modelId="{6552B77C-F8A2-4850-AFB0-4F4E1706B193}" type="presParOf" srcId="{464F7BD1-7BD6-420C-98DD-D903558A109C}" destId="{8722F0AC-B258-47EE-91CC-A8ED8D0BCD3F}" srcOrd="17" destOrd="0" presId="urn:microsoft.com/office/officeart/2011/layout/ConvergingText"/>
    <dgm:cxn modelId="{CD8DDCA5-13FA-432A-A699-C64AA821F650}" type="presParOf" srcId="{464F7BD1-7BD6-420C-98DD-D903558A109C}" destId="{BAC43DF9-C5E5-4098-8D35-863EE4E640AA}" srcOrd="18" destOrd="0" presId="urn:microsoft.com/office/officeart/2011/layout/ConvergingText"/>
    <dgm:cxn modelId="{F865AC02-D7AF-4BF7-90B0-73E86DE124AB}" type="presParOf" srcId="{464F7BD1-7BD6-420C-98DD-D903558A109C}" destId="{F465B22E-6BFE-4998-9329-ADF75DEC16B5}" srcOrd="19" destOrd="0" presId="urn:microsoft.com/office/officeart/2011/layout/ConvergingText"/>
    <dgm:cxn modelId="{0EC38D81-BF69-4CB7-B460-478C05722BBE}" type="presParOf" srcId="{464F7BD1-7BD6-420C-98DD-D903558A109C}" destId="{88D1BF1B-12A9-45D1-BF56-C9757495501F}" srcOrd="20" destOrd="0" presId="urn:microsoft.com/office/officeart/2011/layout/ConvergingText"/>
    <dgm:cxn modelId="{DB3E9FD1-7792-4B66-97B7-710F7FBE04BE}" type="presParOf" srcId="{464F7BD1-7BD6-420C-98DD-D903558A109C}" destId="{81966B97-E00D-4F05-A8AD-442C9B12B52D}" srcOrd="21" destOrd="0" presId="urn:microsoft.com/office/officeart/2011/layout/ConvergingText"/>
    <dgm:cxn modelId="{0E297994-1901-426A-A10A-7AA3A7FAD847}" type="presParOf" srcId="{464F7BD1-7BD6-420C-98DD-D903558A109C}" destId="{528D206C-786E-44AB-8DF1-98BB26940AD3}" srcOrd="22" destOrd="0" presId="urn:microsoft.com/office/officeart/2011/layout/ConvergingText"/>
    <dgm:cxn modelId="{7AC4F45E-A542-4DBB-9907-1A64D294AC0D}" type="presParOf" srcId="{464F7BD1-7BD6-420C-98DD-D903558A109C}" destId="{314FE5CB-1C69-4BAD-9CED-972356AEF12A}" srcOrd="23" destOrd="0" presId="urn:microsoft.com/office/officeart/2011/layout/ConvergingText"/>
    <dgm:cxn modelId="{DD6B9715-FA12-411A-90AA-4115B805F3CB}" type="presParOf" srcId="{464F7BD1-7BD6-420C-98DD-D903558A109C}" destId="{8114BEE2-33CC-4EF1-974B-99E1D75627B1}" srcOrd="24" destOrd="0" presId="urn:microsoft.com/office/officeart/2011/layout/ConvergingText"/>
    <dgm:cxn modelId="{A477727B-DC38-4303-A2D6-B491DF0EED56}" type="presParOf" srcId="{464F7BD1-7BD6-420C-98DD-D903558A109C}" destId="{8DDC5F2B-8AE2-458E-92BA-474978BCB29D}" srcOrd="25" destOrd="0" presId="urn:microsoft.com/office/officeart/2011/layout/ConvergingText"/>
    <dgm:cxn modelId="{A9E1880A-4670-429D-89AB-1D1B2427C19D}" type="presParOf" srcId="{464F7BD1-7BD6-420C-98DD-D903558A109C}" destId="{7099F890-3A46-4B95-BEB4-E83CE1495D70}" srcOrd="26" destOrd="0" presId="urn:microsoft.com/office/officeart/2011/layout/ConvergingText"/>
    <dgm:cxn modelId="{48C4A14A-943B-48EE-9D55-CF8B0F842A40}" type="presParOf" srcId="{464F7BD1-7BD6-420C-98DD-D903558A109C}" destId="{26513223-0DF7-4735-AFB0-A51A79CC2856}" srcOrd="27" destOrd="0" presId="urn:microsoft.com/office/officeart/2011/layout/ConvergingText"/>
    <dgm:cxn modelId="{B4CA6AC8-E395-41CC-9E45-FF95E92E3E20}" type="presParOf" srcId="{464F7BD1-7BD6-420C-98DD-D903558A109C}" destId="{95A45C75-481E-4A1D-8815-A6A7E27E20D2}" srcOrd="28" destOrd="0" presId="urn:microsoft.com/office/officeart/2011/layout/ConvergingTex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C7D3546-9921-4A95-8C15-ECB50C7C5C7F}" type="doc">
      <dgm:prSet loTypeId="urn:microsoft.com/office/officeart/2009/layout/CircleArrowProcess" loCatId="cycle" qsTypeId="urn:microsoft.com/office/officeart/2005/8/quickstyle/3d1" qsCatId="3D" csTypeId="urn:microsoft.com/office/officeart/2005/8/colors/colorful4" csCatId="colorful" phldr="1"/>
      <dgm:spPr/>
      <dgm:t>
        <a:bodyPr/>
        <a:lstStyle/>
        <a:p>
          <a:pPr rtl="1"/>
          <a:endParaRPr lang="fa-IR"/>
        </a:p>
      </dgm:t>
    </dgm:pt>
    <dgm:pt modelId="{5D2CA404-E6D1-44D8-87A5-61AEEB40EE12}">
      <dgm:prSet phldrT="[Text]" custT="1"/>
      <dgm:spPr/>
      <dgm:t>
        <a:bodyPr/>
        <a:lstStyle/>
        <a:p>
          <a:pPr rtl="1"/>
          <a:r>
            <a:rPr lang="fa-IR" sz="1600" dirty="0" smtClean="0">
              <a:cs typeface="B Nazanin" panose="00000400000000000000" pitchFamily="2" charset="-78"/>
            </a:rPr>
            <a:t>ا</a:t>
          </a:r>
          <a:r>
            <a:rPr lang="fa-IR" sz="2000" dirty="0" smtClean="0">
              <a:cs typeface="B Nazanin" panose="00000400000000000000" pitchFamily="2" charset="-78"/>
            </a:rPr>
            <a:t>رائه مستقیم مسکن</a:t>
          </a:r>
          <a:endParaRPr lang="fa-IR" sz="2000" dirty="0">
            <a:cs typeface="B Nazanin" panose="00000400000000000000" pitchFamily="2" charset="-78"/>
          </a:endParaRPr>
        </a:p>
      </dgm:t>
    </dgm:pt>
    <dgm:pt modelId="{2CD7F88C-3122-49F1-AD9F-5313C0A58004}" type="parTrans" cxnId="{7AB915B1-232F-4B90-AEA3-22B8AB8C1156}">
      <dgm:prSet/>
      <dgm:spPr/>
      <dgm:t>
        <a:bodyPr/>
        <a:lstStyle/>
        <a:p>
          <a:pPr rtl="1"/>
          <a:endParaRPr lang="fa-IR"/>
        </a:p>
      </dgm:t>
    </dgm:pt>
    <dgm:pt modelId="{3A176A86-E403-451A-9731-8AE0E3866672}" type="sibTrans" cxnId="{7AB915B1-232F-4B90-AEA3-22B8AB8C1156}">
      <dgm:prSet/>
      <dgm:spPr/>
      <dgm:t>
        <a:bodyPr/>
        <a:lstStyle/>
        <a:p>
          <a:pPr rtl="1"/>
          <a:endParaRPr lang="fa-IR"/>
        </a:p>
      </dgm:t>
    </dgm:pt>
    <dgm:pt modelId="{13F00A5D-1915-41B5-BC01-E92A0B51037C}">
      <dgm:prSet phldrT="[Text]" custT="1"/>
      <dgm:spPr/>
      <dgm:t>
        <a:bodyPr/>
        <a:lstStyle/>
        <a:p>
          <a:pPr rtl="1"/>
          <a:r>
            <a:rPr lang="fa-IR" sz="1800" dirty="0" smtClean="0">
              <a:cs typeface="B Nazanin" panose="00000400000000000000" pitchFamily="2" charset="-78"/>
            </a:rPr>
            <a:t>مقررات تحمیلی به سازندگان خصوصی مسکن</a:t>
          </a:r>
          <a:endParaRPr lang="fa-IR" sz="1800" dirty="0">
            <a:cs typeface="B Nazanin" panose="00000400000000000000" pitchFamily="2" charset="-78"/>
          </a:endParaRPr>
        </a:p>
      </dgm:t>
    </dgm:pt>
    <dgm:pt modelId="{F2977602-3418-4759-916D-1D678C87C697}" type="parTrans" cxnId="{463F510C-7D6E-42CB-8664-956BF13BFFE1}">
      <dgm:prSet/>
      <dgm:spPr/>
      <dgm:t>
        <a:bodyPr/>
        <a:lstStyle/>
        <a:p>
          <a:pPr rtl="1"/>
          <a:endParaRPr lang="fa-IR"/>
        </a:p>
      </dgm:t>
    </dgm:pt>
    <dgm:pt modelId="{CB57EB81-79A2-4210-BD7C-10DB6F7EB4A9}" type="sibTrans" cxnId="{463F510C-7D6E-42CB-8664-956BF13BFFE1}">
      <dgm:prSet/>
      <dgm:spPr/>
      <dgm:t>
        <a:bodyPr/>
        <a:lstStyle/>
        <a:p>
          <a:pPr rtl="1"/>
          <a:endParaRPr lang="fa-IR"/>
        </a:p>
      </dgm:t>
    </dgm:pt>
    <dgm:pt modelId="{A56F7F00-DAE3-4BBE-8E7E-DD62BF9C62F9}">
      <dgm:prSet phldrT="[Text]" custT="1"/>
      <dgm:spPr/>
      <dgm:t>
        <a:bodyPr/>
        <a:lstStyle/>
        <a:p>
          <a:pPr rtl="1"/>
          <a:r>
            <a:rPr lang="fa-IR" sz="1600" dirty="0" smtClean="0">
              <a:cs typeface="B Nazanin" panose="00000400000000000000" pitchFamily="2" charset="-78"/>
            </a:rPr>
            <a:t>مداخله دولت در امر مسکن را می توان در </a:t>
          </a:r>
          <a:r>
            <a:rPr lang="fa-IR" sz="1600" dirty="0" err="1" smtClean="0">
              <a:cs typeface="B Nazanin" panose="00000400000000000000" pitchFamily="2" charset="-78"/>
            </a:rPr>
            <a:t>دودسته</a:t>
          </a:r>
          <a:r>
            <a:rPr lang="fa-IR" sz="1600" dirty="0" smtClean="0">
              <a:cs typeface="B Nazanin" panose="00000400000000000000" pitchFamily="2" charset="-78"/>
            </a:rPr>
            <a:t> کلی دسته بندی کرد</a:t>
          </a:r>
          <a:endParaRPr lang="fa-IR" sz="1600" dirty="0">
            <a:cs typeface="B Nazanin" panose="00000400000000000000" pitchFamily="2" charset="-78"/>
          </a:endParaRPr>
        </a:p>
      </dgm:t>
    </dgm:pt>
    <dgm:pt modelId="{372E4566-720E-43ED-B941-0A8F90B06385}" type="parTrans" cxnId="{25E01DF8-C671-4CBE-84D4-96D3D7024214}">
      <dgm:prSet/>
      <dgm:spPr/>
      <dgm:t>
        <a:bodyPr/>
        <a:lstStyle/>
        <a:p>
          <a:pPr rtl="1"/>
          <a:endParaRPr lang="fa-IR"/>
        </a:p>
      </dgm:t>
    </dgm:pt>
    <dgm:pt modelId="{C6A73B2D-3AD8-4F8C-AB44-E81B57BC2353}" type="sibTrans" cxnId="{25E01DF8-C671-4CBE-84D4-96D3D7024214}">
      <dgm:prSet/>
      <dgm:spPr/>
      <dgm:t>
        <a:bodyPr/>
        <a:lstStyle/>
        <a:p>
          <a:pPr rtl="1"/>
          <a:endParaRPr lang="fa-IR"/>
        </a:p>
      </dgm:t>
    </dgm:pt>
    <dgm:pt modelId="{0FE0ED76-6A8F-462F-903C-E89C69F30DA1}" type="pres">
      <dgm:prSet presAssocID="{6C7D3546-9921-4A95-8C15-ECB50C7C5C7F}" presName="Name0" presStyleCnt="0">
        <dgm:presLayoutVars>
          <dgm:chMax val="7"/>
          <dgm:chPref val="7"/>
          <dgm:dir val="rev"/>
          <dgm:animLvl val="lvl"/>
        </dgm:presLayoutVars>
      </dgm:prSet>
      <dgm:spPr/>
      <dgm:t>
        <a:bodyPr/>
        <a:lstStyle/>
        <a:p>
          <a:pPr rtl="1"/>
          <a:endParaRPr lang="fa-IR"/>
        </a:p>
      </dgm:t>
    </dgm:pt>
    <dgm:pt modelId="{6A6FBFB2-31C1-4534-9EEC-B06AF00A1690}" type="pres">
      <dgm:prSet presAssocID="{5D2CA404-E6D1-44D8-87A5-61AEEB40EE12}" presName="Accent1" presStyleCnt="0"/>
      <dgm:spPr/>
    </dgm:pt>
    <dgm:pt modelId="{8CE0A6A9-0160-44A4-B0F1-01B89F8F717E}" type="pres">
      <dgm:prSet presAssocID="{5D2CA404-E6D1-44D8-87A5-61AEEB40EE12}" presName="Accent" presStyleLbl="node1" presStyleIdx="0" presStyleCnt="3"/>
      <dgm:spPr>
        <a:solidFill>
          <a:srgbClr val="E1F308"/>
        </a:solidFill>
      </dgm:spPr>
    </dgm:pt>
    <dgm:pt modelId="{E2855892-0A14-452D-8FF6-0C19A9C801CD}" type="pres">
      <dgm:prSet presAssocID="{5D2CA404-E6D1-44D8-87A5-61AEEB40EE12}" presName="Parent1" presStyleLbl="revTx" presStyleIdx="0" presStyleCnt="3">
        <dgm:presLayoutVars>
          <dgm:chMax val="1"/>
          <dgm:chPref val="1"/>
          <dgm:bulletEnabled val="1"/>
        </dgm:presLayoutVars>
      </dgm:prSet>
      <dgm:spPr/>
      <dgm:t>
        <a:bodyPr/>
        <a:lstStyle/>
        <a:p>
          <a:pPr rtl="1"/>
          <a:endParaRPr lang="fa-IR"/>
        </a:p>
      </dgm:t>
    </dgm:pt>
    <dgm:pt modelId="{E7CB8720-ED6E-41B9-8DBB-D20DD553A370}" type="pres">
      <dgm:prSet presAssocID="{13F00A5D-1915-41B5-BC01-E92A0B51037C}" presName="Accent2" presStyleCnt="0"/>
      <dgm:spPr/>
    </dgm:pt>
    <dgm:pt modelId="{A2B70C92-37BB-45E6-8E01-FE7A976C0841}" type="pres">
      <dgm:prSet presAssocID="{13F00A5D-1915-41B5-BC01-E92A0B51037C}" presName="Accent" presStyleLbl="node1" presStyleIdx="1" presStyleCnt="3"/>
      <dgm:spPr>
        <a:solidFill>
          <a:srgbClr val="FFCC00"/>
        </a:solidFill>
      </dgm:spPr>
    </dgm:pt>
    <dgm:pt modelId="{E0A1F72D-9218-4BB0-BBB0-7DFAAA388072}" type="pres">
      <dgm:prSet presAssocID="{13F00A5D-1915-41B5-BC01-E92A0B51037C}" presName="Parent2" presStyleLbl="revTx" presStyleIdx="1" presStyleCnt="3">
        <dgm:presLayoutVars>
          <dgm:chMax val="1"/>
          <dgm:chPref val="1"/>
          <dgm:bulletEnabled val="1"/>
        </dgm:presLayoutVars>
      </dgm:prSet>
      <dgm:spPr/>
      <dgm:t>
        <a:bodyPr/>
        <a:lstStyle/>
        <a:p>
          <a:pPr rtl="1"/>
          <a:endParaRPr lang="fa-IR"/>
        </a:p>
      </dgm:t>
    </dgm:pt>
    <dgm:pt modelId="{49694CFC-3DED-4FF5-BC03-5255F5FFD7DD}" type="pres">
      <dgm:prSet presAssocID="{A56F7F00-DAE3-4BBE-8E7E-DD62BF9C62F9}" presName="Accent3" presStyleCnt="0"/>
      <dgm:spPr/>
    </dgm:pt>
    <dgm:pt modelId="{9E4C24C5-10C4-4B5E-89E4-CDDFECCCA121}" type="pres">
      <dgm:prSet presAssocID="{A56F7F00-DAE3-4BBE-8E7E-DD62BF9C62F9}" presName="Accent" presStyleLbl="node1" presStyleIdx="2" presStyleCnt="3"/>
      <dgm:spPr/>
    </dgm:pt>
    <dgm:pt modelId="{25287C35-6623-42E2-90F8-DDDC85CDA404}" type="pres">
      <dgm:prSet presAssocID="{A56F7F00-DAE3-4BBE-8E7E-DD62BF9C62F9}" presName="Parent3" presStyleLbl="revTx" presStyleIdx="2" presStyleCnt="3">
        <dgm:presLayoutVars>
          <dgm:chMax val="1"/>
          <dgm:chPref val="1"/>
          <dgm:bulletEnabled val="1"/>
        </dgm:presLayoutVars>
      </dgm:prSet>
      <dgm:spPr/>
      <dgm:t>
        <a:bodyPr/>
        <a:lstStyle/>
        <a:p>
          <a:pPr rtl="1"/>
          <a:endParaRPr lang="fa-IR"/>
        </a:p>
      </dgm:t>
    </dgm:pt>
  </dgm:ptLst>
  <dgm:cxnLst>
    <dgm:cxn modelId="{463F510C-7D6E-42CB-8664-956BF13BFFE1}" srcId="{6C7D3546-9921-4A95-8C15-ECB50C7C5C7F}" destId="{13F00A5D-1915-41B5-BC01-E92A0B51037C}" srcOrd="1" destOrd="0" parTransId="{F2977602-3418-4759-916D-1D678C87C697}" sibTransId="{CB57EB81-79A2-4210-BD7C-10DB6F7EB4A9}"/>
    <dgm:cxn modelId="{7AB915B1-232F-4B90-AEA3-22B8AB8C1156}" srcId="{6C7D3546-9921-4A95-8C15-ECB50C7C5C7F}" destId="{5D2CA404-E6D1-44D8-87A5-61AEEB40EE12}" srcOrd="0" destOrd="0" parTransId="{2CD7F88C-3122-49F1-AD9F-5313C0A58004}" sibTransId="{3A176A86-E403-451A-9731-8AE0E3866672}"/>
    <dgm:cxn modelId="{25E01DF8-C671-4CBE-84D4-96D3D7024214}" srcId="{6C7D3546-9921-4A95-8C15-ECB50C7C5C7F}" destId="{A56F7F00-DAE3-4BBE-8E7E-DD62BF9C62F9}" srcOrd="2" destOrd="0" parTransId="{372E4566-720E-43ED-B941-0A8F90B06385}" sibTransId="{C6A73B2D-3AD8-4F8C-AB44-E81B57BC2353}"/>
    <dgm:cxn modelId="{379AAEF9-861F-46AD-BD2A-5C24D2250A4E}" type="presOf" srcId="{A56F7F00-DAE3-4BBE-8E7E-DD62BF9C62F9}" destId="{25287C35-6623-42E2-90F8-DDDC85CDA404}" srcOrd="0" destOrd="0" presId="urn:microsoft.com/office/officeart/2009/layout/CircleArrowProcess"/>
    <dgm:cxn modelId="{A549B055-275E-48EC-B3F5-A35E60236845}" type="presOf" srcId="{5D2CA404-E6D1-44D8-87A5-61AEEB40EE12}" destId="{E2855892-0A14-452D-8FF6-0C19A9C801CD}" srcOrd="0" destOrd="0" presId="urn:microsoft.com/office/officeart/2009/layout/CircleArrowProcess"/>
    <dgm:cxn modelId="{1F9A0C41-226A-4995-9036-88838DC0D43C}" type="presOf" srcId="{13F00A5D-1915-41B5-BC01-E92A0B51037C}" destId="{E0A1F72D-9218-4BB0-BBB0-7DFAAA388072}" srcOrd="0" destOrd="0" presId="urn:microsoft.com/office/officeart/2009/layout/CircleArrowProcess"/>
    <dgm:cxn modelId="{6CE789FC-1FAF-4B80-8830-84987345B06C}" type="presOf" srcId="{6C7D3546-9921-4A95-8C15-ECB50C7C5C7F}" destId="{0FE0ED76-6A8F-462F-903C-E89C69F30DA1}" srcOrd="0" destOrd="0" presId="urn:microsoft.com/office/officeart/2009/layout/CircleArrowProcess"/>
    <dgm:cxn modelId="{912F3304-A70D-4F32-8D4C-814B8487C633}" type="presParOf" srcId="{0FE0ED76-6A8F-462F-903C-E89C69F30DA1}" destId="{6A6FBFB2-31C1-4534-9EEC-B06AF00A1690}" srcOrd="0" destOrd="0" presId="urn:microsoft.com/office/officeart/2009/layout/CircleArrowProcess"/>
    <dgm:cxn modelId="{1AE4B80F-72B5-4CAD-8C58-A147F3B33F45}" type="presParOf" srcId="{6A6FBFB2-31C1-4534-9EEC-B06AF00A1690}" destId="{8CE0A6A9-0160-44A4-B0F1-01B89F8F717E}" srcOrd="0" destOrd="0" presId="urn:microsoft.com/office/officeart/2009/layout/CircleArrowProcess"/>
    <dgm:cxn modelId="{64BAE3B9-2D31-40AF-87F2-A66E30217161}" type="presParOf" srcId="{0FE0ED76-6A8F-462F-903C-E89C69F30DA1}" destId="{E2855892-0A14-452D-8FF6-0C19A9C801CD}" srcOrd="1" destOrd="0" presId="urn:microsoft.com/office/officeart/2009/layout/CircleArrowProcess"/>
    <dgm:cxn modelId="{0B810165-1936-4874-8D25-39015D034C5E}" type="presParOf" srcId="{0FE0ED76-6A8F-462F-903C-E89C69F30DA1}" destId="{E7CB8720-ED6E-41B9-8DBB-D20DD553A370}" srcOrd="2" destOrd="0" presId="urn:microsoft.com/office/officeart/2009/layout/CircleArrowProcess"/>
    <dgm:cxn modelId="{50731739-EB6E-4934-B17B-B06E9CB9B586}" type="presParOf" srcId="{E7CB8720-ED6E-41B9-8DBB-D20DD553A370}" destId="{A2B70C92-37BB-45E6-8E01-FE7A976C0841}" srcOrd="0" destOrd="0" presId="urn:microsoft.com/office/officeart/2009/layout/CircleArrowProcess"/>
    <dgm:cxn modelId="{CDB7C1F5-BC0F-4061-9B76-94B6441777FF}" type="presParOf" srcId="{0FE0ED76-6A8F-462F-903C-E89C69F30DA1}" destId="{E0A1F72D-9218-4BB0-BBB0-7DFAAA388072}" srcOrd="3" destOrd="0" presId="urn:microsoft.com/office/officeart/2009/layout/CircleArrowProcess"/>
    <dgm:cxn modelId="{60461B7E-D4CC-4E60-AEFE-33EE4948B3A0}" type="presParOf" srcId="{0FE0ED76-6A8F-462F-903C-E89C69F30DA1}" destId="{49694CFC-3DED-4FF5-BC03-5255F5FFD7DD}" srcOrd="4" destOrd="0" presId="urn:microsoft.com/office/officeart/2009/layout/CircleArrowProcess"/>
    <dgm:cxn modelId="{F0629ACD-0A5F-4407-AEFA-2EFE47FF4319}" type="presParOf" srcId="{49694CFC-3DED-4FF5-BC03-5255F5FFD7DD}" destId="{9E4C24C5-10C4-4B5E-89E4-CDDFECCCA121}" srcOrd="0" destOrd="0" presId="urn:microsoft.com/office/officeart/2009/layout/CircleArrowProcess"/>
    <dgm:cxn modelId="{2E33991F-8345-43D7-95E2-8267BB2E5999}" type="presParOf" srcId="{0FE0ED76-6A8F-462F-903C-E89C69F30DA1}" destId="{25287C35-6623-42E2-90F8-DDDC85CDA404}" srcOrd="5" destOrd="0" presId="urn:microsoft.com/office/officeart/2009/layout/CircleArrowProcess"/>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A6EB5E5-291C-4ED6-947E-D2F81ECC69F8}" type="doc">
      <dgm:prSet loTypeId="urn:microsoft.com/office/officeart/2005/8/layout/list1" loCatId="list" qsTypeId="urn:microsoft.com/office/officeart/2005/8/quickstyle/simple1" qsCatId="simple" csTypeId="urn:microsoft.com/office/officeart/2005/8/colors/accent1_2" csCatId="accent1" phldr="1"/>
      <dgm:spPr/>
      <dgm:t>
        <a:bodyPr/>
        <a:lstStyle/>
        <a:p>
          <a:pPr rtl="1"/>
          <a:endParaRPr lang="fa-IR"/>
        </a:p>
      </dgm:t>
    </dgm:pt>
    <dgm:pt modelId="{0F3D678E-F162-42FE-845D-7EA42C36E45B}" type="pres">
      <dgm:prSet presAssocID="{DA6EB5E5-291C-4ED6-947E-D2F81ECC69F8}" presName="linear" presStyleCnt="0">
        <dgm:presLayoutVars>
          <dgm:dir/>
          <dgm:animLvl val="lvl"/>
          <dgm:resizeHandles val="exact"/>
        </dgm:presLayoutVars>
      </dgm:prSet>
      <dgm:spPr/>
      <dgm:t>
        <a:bodyPr/>
        <a:lstStyle/>
        <a:p>
          <a:pPr rtl="1"/>
          <a:endParaRPr lang="fa-IR"/>
        </a:p>
      </dgm:t>
    </dgm:pt>
  </dgm:ptLst>
  <dgm:cxnLst>
    <dgm:cxn modelId="{8E3111B9-D3A2-41EE-BF32-11DE2A8140CE}" type="presOf" srcId="{DA6EB5E5-291C-4ED6-947E-D2F81ECC69F8}" destId="{0F3D678E-F162-42FE-845D-7EA42C36E45B}" srcOrd="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48A4BB1-35A9-455F-83DC-56E9063DE6AC}" type="doc">
      <dgm:prSet loTypeId="urn:microsoft.com/office/officeart/2005/8/layout/vProcess5" loCatId="process" qsTypeId="urn:microsoft.com/office/officeart/2005/8/quickstyle/3d2" qsCatId="3D" csTypeId="urn:microsoft.com/office/officeart/2005/8/colors/colorful3" csCatId="colorful" phldr="1"/>
      <dgm:spPr/>
      <dgm:t>
        <a:bodyPr/>
        <a:lstStyle/>
        <a:p>
          <a:pPr rtl="1"/>
          <a:endParaRPr lang="fa-IR"/>
        </a:p>
      </dgm:t>
    </dgm:pt>
    <dgm:pt modelId="{130BA012-1466-4310-A48B-ECAEBC27CF27}">
      <dgm:prSet phldrT="[Text]" custT="1"/>
      <dgm:spPr>
        <a:solidFill>
          <a:srgbClr val="E1F308"/>
        </a:solidFill>
      </dgm:spPr>
      <dgm:t>
        <a:bodyPr/>
        <a:lstStyle/>
        <a:p>
          <a:pPr algn="just" rtl="1"/>
          <a:r>
            <a:rPr lang="fa-IR" sz="1600" dirty="0" smtClean="0">
              <a:solidFill>
                <a:schemeClr val="tx1"/>
              </a:solidFill>
              <a:cs typeface="B Nazanin" panose="00000400000000000000" pitchFamily="2" charset="-78"/>
            </a:rPr>
            <a:t>1</a:t>
          </a:r>
          <a:r>
            <a:rPr lang="fa-IR" sz="1800" dirty="0" smtClean="0">
              <a:solidFill>
                <a:schemeClr val="tx1"/>
              </a:solidFill>
              <a:cs typeface="B Nazanin" panose="00000400000000000000" pitchFamily="2" charset="-78"/>
            </a:rPr>
            <a:t>. اطمینان از اینکه اقشار کم درآمد به مسکن کم هزینه دسترسی دارند به خصوص اگر بازار و بخش خصوصی موفق به ارائه آن نشده است( به عنوان مثال در دوره بحران اقتصادی جنوب شرقی آسیا)</a:t>
          </a:r>
          <a:endParaRPr lang="fa-IR" sz="1800" dirty="0">
            <a:solidFill>
              <a:schemeClr val="tx1"/>
            </a:solidFill>
            <a:cs typeface="B Nazanin" panose="00000400000000000000" pitchFamily="2" charset="-78"/>
          </a:endParaRPr>
        </a:p>
      </dgm:t>
    </dgm:pt>
    <dgm:pt modelId="{9416D9AB-92D6-4ACC-84F4-007773E61962}" type="parTrans" cxnId="{E6F1AB82-2C35-4B69-A7EA-A2EEA1855547}">
      <dgm:prSet/>
      <dgm:spPr/>
      <dgm:t>
        <a:bodyPr/>
        <a:lstStyle/>
        <a:p>
          <a:pPr rtl="1"/>
          <a:endParaRPr lang="fa-IR"/>
        </a:p>
      </dgm:t>
    </dgm:pt>
    <dgm:pt modelId="{E2321E7C-9446-4510-8494-AEBFEEC363CD}" type="sibTrans" cxnId="{E6F1AB82-2C35-4B69-A7EA-A2EEA1855547}">
      <dgm:prSet/>
      <dgm:spPr>
        <a:solidFill>
          <a:srgbClr val="FF0066">
            <a:alpha val="90000"/>
          </a:srgbClr>
        </a:solidFill>
      </dgm:spPr>
      <dgm:t>
        <a:bodyPr/>
        <a:lstStyle/>
        <a:p>
          <a:pPr rtl="1"/>
          <a:endParaRPr lang="fa-IR"/>
        </a:p>
      </dgm:t>
    </dgm:pt>
    <dgm:pt modelId="{0F570C30-9583-4829-9787-61DB347D4BFF}">
      <dgm:prSet custT="1"/>
      <dgm:spPr>
        <a:solidFill>
          <a:schemeClr val="bg1">
            <a:lumMod val="85000"/>
          </a:schemeClr>
        </a:solidFill>
      </dgm:spPr>
      <dgm:t>
        <a:bodyPr/>
        <a:lstStyle/>
        <a:p>
          <a:pPr algn="just" rtl="1"/>
          <a:r>
            <a:rPr lang="fa-IR" sz="1800" dirty="0" smtClean="0">
              <a:solidFill>
                <a:schemeClr val="tx1"/>
              </a:solidFill>
              <a:cs typeface="B Nazanin" panose="00000400000000000000" pitchFamily="2" charset="-78"/>
            </a:rPr>
            <a:t>2. دولت برای رسیدن به اهداف اجتماعی و اقتصادی مانند سیاست های جدید اقتصادی ( به عنوان مثال افزایش میزان مالکیت خانه در سراسر مالزی) و حذف برنامه های تصرف زمین. </a:t>
          </a:r>
          <a:endParaRPr lang="fa-IR" sz="1800" dirty="0">
            <a:solidFill>
              <a:schemeClr val="tx1"/>
            </a:solidFill>
            <a:cs typeface="B Nazanin" panose="00000400000000000000" pitchFamily="2" charset="-78"/>
          </a:endParaRPr>
        </a:p>
      </dgm:t>
    </dgm:pt>
    <dgm:pt modelId="{450C7866-3391-40B8-9760-831213B2130A}" type="parTrans" cxnId="{B44CC7A3-4300-4CF2-B802-948FB1297E3B}">
      <dgm:prSet/>
      <dgm:spPr/>
      <dgm:t>
        <a:bodyPr/>
        <a:lstStyle/>
        <a:p>
          <a:pPr rtl="1"/>
          <a:endParaRPr lang="fa-IR"/>
        </a:p>
      </dgm:t>
    </dgm:pt>
    <dgm:pt modelId="{CB4EE7D9-AF48-4045-8E47-C9F18E8F1D7D}" type="sibTrans" cxnId="{B44CC7A3-4300-4CF2-B802-948FB1297E3B}">
      <dgm:prSet/>
      <dgm:spPr>
        <a:solidFill>
          <a:srgbClr val="FF0066">
            <a:alpha val="90000"/>
          </a:srgbClr>
        </a:solidFill>
      </dgm:spPr>
      <dgm:t>
        <a:bodyPr/>
        <a:lstStyle/>
        <a:p>
          <a:pPr rtl="1"/>
          <a:endParaRPr lang="fa-IR"/>
        </a:p>
      </dgm:t>
    </dgm:pt>
    <dgm:pt modelId="{4376B597-EDF6-4C17-B0F7-D53936DD7A11}">
      <dgm:prSet custT="1"/>
      <dgm:spPr>
        <a:solidFill>
          <a:srgbClr val="43B8FF"/>
        </a:solidFill>
      </dgm:spPr>
      <dgm:t>
        <a:bodyPr/>
        <a:lstStyle/>
        <a:p>
          <a:pPr algn="just" rtl="1"/>
          <a:r>
            <a:rPr lang="fa-IR" sz="1800" dirty="0" smtClean="0">
              <a:solidFill>
                <a:schemeClr val="tx1"/>
              </a:solidFill>
              <a:cs typeface="B Nazanin" panose="00000400000000000000" pitchFamily="2" charset="-78"/>
            </a:rPr>
            <a:t>3</a:t>
          </a:r>
          <a:r>
            <a:rPr lang="fa-IR" sz="2000" dirty="0" smtClean="0">
              <a:solidFill>
                <a:schemeClr val="tx1"/>
              </a:solidFill>
              <a:cs typeface="B Nazanin" panose="00000400000000000000" pitchFamily="2" charset="-78"/>
            </a:rPr>
            <a:t>. برای تحریک اقتصاد در طول بحران اقتصادی چراکه بخش ساخت و ساز وابستگی زادی به صنعت مسکن دارد. </a:t>
          </a:r>
          <a:endParaRPr lang="fa-IR" sz="2000" dirty="0">
            <a:solidFill>
              <a:schemeClr val="tx1"/>
            </a:solidFill>
            <a:cs typeface="B Nazanin" panose="00000400000000000000" pitchFamily="2" charset="-78"/>
          </a:endParaRPr>
        </a:p>
      </dgm:t>
    </dgm:pt>
    <dgm:pt modelId="{E39BD6E9-5CC9-4C2C-90B1-E69112782378}" type="parTrans" cxnId="{0D165321-D07A-4A11-B73C-617E28AD5B85}">
      <dgm:prSet/>
      <dgm:spPr/>
      <dgm:t>
        <a:bodyPr/>
        <a:lstStyle/>
        <a:p>
          <a:pPr rtl="1"/>
          <a:endParaRPr lang="fa-IR"/>
        </a:p>
      </dgm:t>
    </dgm:pt>
    <dgm:pt modelId="{8861AC84-1919-4371-BE44-5DB0BF233D92}" type="sibTrans" cxnId="{0D165321-D07A-4A11-B73C-617E28AD5B85}">
      <dgm:prSet/>
      <dgm:spPr>
        <a:solidFill>
          <a:srgbClr val="FF0066">
            <a:alpha val="90000"/>
          </a:srgbClr>
        </a:solidFill>
      </dgm:spPr>
      <dgm:t>
        <a:bodyPr/>
        <a:lstStyle/>
        <a:p>
          <a:pPr rtl="1"/>
          <a:endParaRPr lang="fa-IR"/>
        </a:p>
      </dgm:t>
    </dgm:pt>
    <dgm:pt modelId="{FE3EBE93-EDA8-4094-8C4A-4D47F49F5F66}">
      <dgm:prSet custT="1"/>
      <dgm:spPr>
        <a:solidFill>
          <a:srgbClr val="FFCC00"/>
        </a:solidFill>
      </dgm:spPr>
      <dgm:t>
        <a:bodyPr/>
        <a:lstStyle/>
        <a:p>
          <a:pPr algn="just" rtl="1"/>
          <a:r>
            <a:rPr lang="fa-IR" sz="1400" dirty="0" smtClean="0">
              <a:solidFill>
                <a:schemeClr val="tx1"/>
              </a:solidFill>
              <a:cs typeface="B Nazanin" panose="00000400000000000000" pitchFamily="2" charset="-78"/>
            </a:rPr>
            <a:t>4. </a:t>
          </a:r>
          <a:r>
            <a:rPr lang="fa-IR" sz="1600" dirty="0" smtClean="0">
              <a:solidFill>
                <a:schemeClr val="tx1"/>
              </a:solidFill>
              <a:cs typeface="B Nazanin" panose="00000400000000000000" pitchFamily="2" charset="-78"/>
            </a:rPr>
            <a:t>بخش مسکن برای اقشار کم درآمد هنز جز مهمی در سیاست برای بخش محلی، ایالتی و ملی  محسوب می شود. بنابرین دولت باید حساسیت مسکن برای اقشار کم درآمد را درک کرده و به طور مداوم خود را درگیر ارئه مسکن کم هزینه قرار دهد</a:t>
          </a:r>
          <a:r>
            <a:rPr lang="fa-IR" sz="1400" dirty="0" smtClean="0">
              <a:solidFill>
                <a:schemeClr val="tx1"/>
              </a:solidFill>
              <a:cs typeface="B Nazanin" panose="00000400000000000000" pitchFamily="2" charset="-78"/>
            </a:rPr>
            <a:t>.</a:t>
          </a:r>
          <a:endParaRPr lang="fa-IR" sz="1400" dirty="0">
            <a:solidFill>
              <a:schemeClr val="tx1"/>
            </a:solidFill>
            <a:cs typeface="B Nazanin" panose="00000400000000000000" pitchFamily="2" charset="-78"/>
          </a:endParaRPr>
        </a:p>
      </dgm:t>
    </dgm:pt>
    <dgm:pt modelId="{8C5172A0-BB43-45BF-BE61-E2FBA6640D86}" type="parTrans" cxnId="{B54811A8-59F1-43A0-8C09-F46FF5526999}">
      <dgm:prSet/>
      <dgm:spPr/>
      <dgm:t>
        <a:bodyPr/>
        <a:lstStyle/>
        <a:p>
          <a:pPr rtl="1"/>
          <a:endParaRPr lang="fa-IR"/>
        </a:p>
      </dgm:t>
    </dgm:pt>
    <dgm:pt modelId="{081CA9F0-AF8B-45BA-B1CA-685F835C5152}" type="sibTrans" cxnId="{B54811A8-59F1-43A0-8C09-F46FF5526999}">
      <dgm:prSet/>
      <dgm:spPr>
        <a:solidFill>
          <a:srgbClr val="FF0066">
            <a:alpha val="90000"/>
          </a:srgbClr>
        </a:solidFill>
      </dgm:spPr>
      <dgm:t>
        <a:bodyPr/>
        <a:lstStyle/>
        <a:p>
          <a:pPr rtl="1"/>
          <a:endParaRPr lang="fa-IR"/>
        </a:p>
      </dgm:t>
    </dgm:pt>
    <dgm:pt modelId="{3F3B75EB-3269-4E20-B6C3-BCCF1504F3BD}">
      <dgm:prSet custT="1"/>
      <dgm:spPr>
        <a:solidFill>
          <a:srgbClr val="FFCCFF"/>
        </a:solidFill>
      </dgm:spPr>
      <dgm:t>
        <a:bodyPr/>
        <a:lstStyle/>
        <a:p>
          <a:pPr algn="just" rtl="1"/>
          <a:r>
            <a:rPr lang="fa-IR" sz="1400" dirty="0" smtClean="0">
              <a:solidFill>
                <a:schemeClr val="tx1"/>
              </a:solidFill>
              <a:cs typeface="B Nazanin" panose="00000400000000000000" pitchFamily="2" charset="-78"/>
            </a:rPr>
            <a:t>5. سیستم تخصیص عادلانه و خالی از فساد مهم است نه فقط برای خریداران خانه بلکه برای توسعه دهندگان خصوصی مسکن. خریداران و توسعه دهندگان </a:t>
          </a:r>
          <a:r>
            <a:rPr lang="fa-IR" sz="1400" dirty="0" err="1" smtClean="0">
              <a:solidFill>
                <a:schemeClr val="tx1"/>
              </a:solidFill>
              <a:cs typeface="B Nazanin" panose="00000400000000000000" pitchFamily="2" charset="-78"/>
            </a:rPr>
            <a:t>هردو</a:t>
          </a:r>
          <a:r>
            <a:rPr lang="fa-IR" sz="1400" dirty="0" smtClean="0">
              <a:solidFill>
                <a:schemeClr val="tx1"/>
              </a:solidFill>
              <a:cs typeface="B Nazanin" panose="00000400000000000000" pitchFamily="2" charset="-78"/>
            </a:rPr>
            <a:t>  برای مدت طولانی از سیستم تخصیص فاسد گذشته شکایت داشتند. بنابراین دولت زیر نظر نخست وزیر برای بهبود بخشیدن تصویر فساد دولت در گذشته به خصوص سیستم تخصیص مسکن به سختی کار می کند.</a:t>
          </a:r>
          <a:endParaRPr lang="fa-IR" sz="1400" dirty="0">
            <a:solidFill>
              <a:schemeClr val="tx1"/>
            </a:solidFill>
            <a:cs typeface="B Nazanin" panose="00000400000000000000" pitchFamily="2" charset="-78"/>
          </a:endParaRPr>
        </a:p>
      </dgm:t>
    </dgm:pt>
    <dgm:pt modelId="{5A8E3E49-F289-4B7A-B2FE-323711664B41}" type="parTrans" cxnId="{D137F5CA-17DE-4780-9112-CB06526910CF}">
      <dgm:prSet/>
      <dgm:spPr/>
      <dgm:t>
        <a:bodyPr/>
        <a:lstStyle/>
        <a:p>
          <a:pPr rtl="1"/>
          <a:endParaRPr lang="fa-IR"/>
        </a:p>
      </dgm:t>
    </dgm:pt>
    <dgm:pt modelId="{806F3D79-86EA-4157-98E6-C461053631B7}" type="sibTrans" cxnId="{D137F5CA-17DE-4780-9112-CB06526910CF}">
      <dgm:prSet/>
      <dgm:spPr/>
      <dgm:t>
        <a:bodyPr/>
        <a:lstStyle/>
        <a:p>
          <a:pPr rtl="1"/>
          <a:endParaRPr lang="fa-IR"/>
        </a:p>
      </dgm:t>
    </dgm:pt>
    <dgm:pt modelId="{660A38C5-491B-4B4B-A400-E6D303623EE1}" type="pres">
      <dgm:prSet presAssocID="{848A4BB1-35A9-455F-83DC-56E9063DE6AC}" presName="outerComposite" presStyleCnt="0">
        <dgm:presLayoutVars>
          <dgm:chMax val="5"/>
          <dgm:dir/>
          <dgm:resizeHandles val="exact"/>
        </dgm:presLayoutVars>
      </dgm:prSet>
      <dgm:spPr/>
      <dgm:t>
        <a:bodyPr/>
        <a:lstStyle/>
        <a:p>
          <a:pPr rtl="1"/>
          <a:endParaRPr lang="fa-IR"/>
        </a:p>
      </dgm:t>
    </dgm:pt>
    <dgm:pt modelId="{D122EA5D-02CE-468C-A2DD-9CC8D12700A1}" type="pres">
      <dgm:prSet presAssocID="{848A4BB1-35A9-455F-83DC-56E9063DE6AC}" presName="dummyMaxCanvas" presStyleCnt="0">
        <dgm:presLayoutVars/>
      </dgm:prSet>
      <dgm:spPr/>
    </dgm:pt>
    <dgm:pt modelId="{FD42DE81-FA31-46CE-B8D0-9B10E3288B16}" type="pres">
      <dgm:prSet presAssocID="{848A4BB1-35A9-455F-83DC-56E9063DE6AC}" presName="FiveNodes_1" presStyleLbl="node1" presStyleIdx="0" presStyleCnt="5">
        <dgm:presLayoutVars>
          <dgm:bulletEnabled val="1"/>
        </dgm:presLayoutVars>
      </dgm:prSet>
      <dgm:spPr/>
      <dgm:t>
        <a:bodyPr/>
        <a:lstStyle/>
        <a:p>
          <a:pPr rtl="1"/>
          <a:endParaRPr lang="fa-IR"/>
        </a:p>
      </dgm:t>
    </dgm:pt>
    <dgm:pt modelId="{0A98970D-CB00-41FC-A48F-92CB4558999B}" type="pres">
      <dgm:prSet presAssocID="{848A4BB1-35A9-455F-83DC-56E9063DE6AC}" presName="FiveNodes_2" presStyleLbl="node1" presStyleIdx="1" presStyleCnt="5">
        <dgm:presLayoutVars>
          <dgm:bulletEnabled val="1"/>
        </dgm:presLayoutVars>
      </dgm:prSet>
      <dgm:spPr/>
      <dgm:t>
        <a:bodyPr/>
        <a:lstStyle/>
        <a:p>
          <a:pPr rtl="1"/>
          <a:endParaRPr lang="fa-IR"/>
        </a:p>
      </dgm:t>
    </dgm:pt>
    <dgm:pt modelId="{2C0EF890-08EE-48F5-B292-6F721C2BF2EF}" type="pres">
      <dgm:prSet presAssocID="{848A4BB1-35A9-455F-83DC-56E9063DE6AC}" presName="FiveNodes_3" presStyleLbl="node1" presStyleIdx="2" presStyleCnt="5">
        <dgm:presLayoutVars>
          <dgm:bulletEnabled val="1"/>
        </dgm:presLayoutVars>
      </dgm:prSet>
      <dgm:spPr/>
      <dgm:t>
        <a:bodyPr/>
        <a:lstStyle/>
        <a:p>
          <a:pPr rtl="1"/>
          <a:endParaRPr lang="fa-IR"/>
        </a:p>
      </dgm:t>
    </dgm:pt>
    <dgm:pt modelId="{6C7A321A-7061-4442-98E1-70713E059307}" type="pres">
      <dgm:prSet presAssocID="{848A4BB1-35A9-455F-83DC-56E9063DE6AC}" presName="FiveNodes_4" presStyleLbl="node1" presStyleIdx="3" presStyleCnt="5">
        <dgm:presLayoutVars>
          <dgm:bulletEnabled val="1"/>
        </dgm:presLayoutVars>
      </dgm:prSet>
      <dgm:spPr/>
      <dgm:t>
        <a:bodyPr/>
        <a:lstStyle/>
        <a:p>
          <a:pPr rtl="1"/>
          <a:endParaRPr lang="fa-IR"/>
        </a:p>
      </dgm:t>
    </dgm:pt>
    <dgm:pt modelId="{B1AD1A3A-6ABF-4E2E-A429-D5B082758EFD}" type="pres">
      <dgm:prSet presAssocID="{848A4BB1-35A9-455F-83DC-56E9063DE6AC}" presName="FiveNodes_5" presStyleLbl="node1" presStyleIdx="4" presStyleCnt="5">
        <dgm:presLayoutVars>
          <dgm:bulletEnabled val="1"/>
        </dgm:presLayoutVars>
      </dgm:prSet>
      <dgm:spPr/>
      <dgm:t>
        <a:bodyPr/>
        <a:lstStyle/>
        <a:p>
          <a:pPr rtl="1"/>
          <a:endParaRPr lang="fa-IR"/>
        </a:p>
      </dgm:t>
    </dgm:pt>
    <dgm:pt modelId="{72DA0B36-22B6-472B-9BC0-3C9842BC23B0}" type="pres">
      <dgm:prSet presAssocID="{848A4BB1-35A9-455F-83DC-56E9063DE6AC}" presName="FiveConn_1-2" presStyleLbl="fgAccFollowNode1" presStyleIdx="0" presStyleCnt="4">
        <dgm:presLayoutVars>
          <dgm:bulletEnabled val="1"/>
        </dgm:presLayoutVars>
      </dgm:prSet>
      <dgm:spPr/>
      <dgm:t>
        <a:bodyPr/>
        <a:lstStyle/>
        <a:p>
          <a:pPr rtl="1"/>
          <a:endParaRPr lang="fa-IR"/>
        </a:p>
      </dgm:t>
    </dgm:pt>
    <dgm:pt modelId="{82320D69-A6D5-4F2C-A239-7BCF36478272}" type="pres">
      <dgm:prSet presAssocID="{848A4BB1-35A9-455F-83DC-56E9063DE6AC}" presName="FiveConn_2-3" presStyleLbl="fgAccFollowNode1" presStyleIdx="1" presStyleCnt="4">
        <dgm:presLayoutVars>
          <dgm:bulletEnabled val="1"/>
        </dgm:presLayoutVars>
      </dgm:prSet>
      <dgm:spPr/>
      <dgm:t>
        <a:bodyPr/>
        <a:lstStyle/>
        <a:p>
          <a:pPr rtl="1"/>
          <a:endParaRPr lang="fa-IR"/>
        </a:p>
      </dgm:t>
    </dgm:pt>
    <dgm:pt modelId="{063667F3-C203-4C01-8FC4-1B8EB32E0AE4}" type="pres">
      <dgm:prSet presAssocID="{848A4BB1-35A9-455F-83DC-56E9063DE6AC}" presName="FiveConn_3-4" presStyleLbl="fgAccFollowNode1" presStyleIdx="2" presStyleCnt="4">
        <dgm:presLayoutVars>
          <dgm:bulletEnabled val="1"/>
        </dgm:presLayoutVars>
      </dgm:prSet>
      <dgm:spPr/>
      <dgm:t>
        <a:bodyPr/>
        <a:lstStyle/>
        <a:p>
          <a:pPr rtl="1"/>
          <a:endParaRPr lang="fa-IR"/>
        </a:p>
      </dgm:t>
    </dgm:pt>
    <dgm:pt modelId="{25A11AAD-F462-47DD-B755-BAAB2ED37E7C}" type="pres">
      <dgm:prSet presAssocID="{848A4BB1-35A9-455F-83DC-56E9063DE6AC}" presName="FiveConn_4-5" presStyleLbl="fgAccFollowNode1" presStyleIdx="3" presStyleCnt="4">
        <dgm:presLayoutVars>
          <dgm:bulletEnabled val="1"/>
        </dgm:presLayoutVars>
      </dgm:prSet>
      <dgm:spPr/>
      <dgm:t>
        <a:bodyPr/>
        <a:lstStyle/>
        <a:p>
          <a:pPr rtl="1"/>
          <a:endParaRPr lang="fa-IR"/>
        </a:p>
      </dgm:t>
    </dgm:pt>
    <dgm:pt modelId="{5A492F96-445A-4B9E-BB2A-BEB71814D71E}" type="pres">
      <dgm:prSet presAssocID="{848A4BB1-35A9-455F-83DC-56E9063DE6AC}" presName="FiveNodes_1_text" presStyleLbl="node1" presStyleIdx="4" presStyleCnt="5">
        <dgm:presLayoutVars>
          <dgm:bulletEnabled val="1"/>
        </dgm:presLayoutVars>
      </dgm:prSet>
      <dgm:spPr/>
      <dgm:t>
        <a:bodyPr/>
        <a:lstStyle/>
        <a:p>
          <a:pPr rtl="1"/>
          <a:endParaRPr lang="fa-IR"/>
        </a:p>
      </dgm:t>
    </dgm:pt>
    <dgm:pt modelId="{653EC535-9B28-4B57-87C2-5B8AEA5BA8EE}" type="pres">
      <dgm:prSet presAssocID="{848A4BB1-35A9-455F-83DC-56E9063DE6AC}" presName="FiveNodes_2_text" presStyleLbl="node1" presStyleIdx="4" presStyleCnt="5">
        <dgm:presLayoutVars>
          <dgm:bulletEnabled val="1"/>
        </dgm:presLayoutVars>
      </dgm:prSet>
      <dgm:spPr/>
      <dgm:t>
        <a:bodyPr/>
        <a:lstStyle/>
        <a:p>
          <a:pPr rtl="1"/>
          <a:endParaRPr lang="fa-IR"/>
        </a:p>
      </dgm:t>
    </dgm:pt>
    <dgm:pt modelId="{B059DAD6-4BCF-40B3-8965-1817B5E372C4}" type="pres">
      <dgm:prSet presAssocID="{848A4BB1-35A9-455F-83DC-56E9063DE6AC}" presName="FiveNodes_3_text" presStyleLbl="node1" presStyleIdx="4" presStyleCnt="5">
        <dgm:presLayoutVars>
          <dgm:bulletEnabled val="1"/>
        </dgm:presLayoutVars>
      </dgm:prSet>
      <dgm:spPr/>
      <dgm:t>
        <a:bodyPr/>
        <a:lstStyle/>
        <a:p>
          <a:pPr rtl="1"/>
          <a:endParaRPr lang="fa-IR"/>
        </a:p>
      </dgm:t>
    </dgm:pt>
    <dgm:pt modelId="{A49035BE-AAC9-422F-9DCD-9408B0C9C331}" type="pres">
      <dgm:prSet presAssocID="{848A4BB1-35A9-455F-83DC-56E9063DE6AC}" presName="FiveNodes_4_text" presStyleLbl="node1" presStyleIdx="4" presStyleCnt="5">
        <dgm:presLayoutVars>
          <dgm:bulletEnabled val="1"/>
        </dgm:presLayoutVars>
      </dgm:prSet>
      <dgm:spPr/>
      <dgm:t>
        <a:bodyPr/>
        <a:lstStyle/>
        <a:p>
          <a:pPr rtl="1"/>
          <a:endParaRPr lang="fa-IR"/>
        </a:p>
      </dgm:t>
    </dgm:pt>
    <dgm:pt modelId="{DA40C92F-DAFD-4EA3-B9E0-07EA8D746243}" type="pres">
      <dgm:prSet presAssocID="{848A4BB1-35A9-455F-83DC-56E9063DE6AC}" presName="FiveNodes_5_text" presStyleLbl="node1" presStyleIdx="4" presStyleCnt="5">
        <dgm:presLayoutVars>
          <dgm:bulletEnabled val="1"/>
        </dgm:presLayoutVars>
      </dgm:prSet>
      <dgm:spPr/>
      <dgm:t>
        <a:bodyPr/>
        <a:lstStyle/>
        <a:p>
          <a:pPr rtl="1"/>
          <a:endParaRPr lang="fa-IR"/>
        </a:p>
      </dgm:t>
    </dgm:pt>
  </dgm:ptLst>
  <dgm:cxnLst>
    <dgm:cxn modelId="{C76CA6EA-DCE5-4D2E-A35A-55EDD7147B98}" type="presOf" srcId="{8861AC84-1919-4371-BE44-5DB0BF233D92}" destId="{063667F3-C203-4C01-8FC4-1B8EB32E0AE4}" srcOrd="0" destOrd="0" presId="urn:microsoft.com/office/officeart/2005/8/layout/vProcess5"/>
    <dgm:cxn modelId="{E6F1AB82-2C35-4B69-A7EA-A2EEA1855547}" srcId="{848A4BB1-35A9-455F-83DC-56E9063DE6AC}" destId="{130BA012-1466-4310-A48B-ECAEBC27CF27}" srcOrd="0" destOrd="0" parTransId="{9416D9AB-92D6-4ACC-84F4-007773E61962}" sibTransId="{E2321E7C-9446-4510-8494-AEBFEEC363CD}"/>
    <dgm:cxn modelId="{6FBF8241-E065-4C1F-A189-5F168F16FB26}" type="presOf" srcId="{CB4EE7D9-AF48-4045-8E47-C9F18E8F1D7D}" destId="{82320D69-A6D5-4F2C-A239-7BCF36478272}" srcOrd="0" destOrd="0" presId="urn:microsoft.com/office/officeart/2005/8/layout/vProcess5"/>
    <dgm:cxn modelId="{FC033B30-AB37-4C60-AABE-6D11263F57A5}" type="presOf" srcId="{130BA012-1466-4310-A48B-ECAEBC27CF27}" destId="{5A492F96-445A-4B9E-BB2A-BEB71814D71E}" srcOrd="1" destOrd="0" presId="urn:microsoft.com/office/officeart/2005/8/layout/vProcess5"/>
    <dgm:cxn modelId="{2BF32524-D771-409B-8549-3C81A8CF5D07}" type="presOf" srcId="{848A4BB1-35A9-455F-83DC-56E9063DE6AC}" destId="{660A38C5-491B-4B4B-A400-E6D303623EE1}" srcOrd="0" destOrd="0" presId="urn:microsoft.com/office/officeart/2005/8/layout/vProcess5"/>
    <dgm:cxn modelId="{0D165321-D07A-4A11-B73C-617E28AD5B85}" srcId="{848A4BB1-35A9-455F-83DC-56E9063DE6AC}" destId="{4376B597-EDF6-4C17-B0F7-D53936DD7A11}" srcOrd="2" destOrd="0" parTransId="{E39BD6E9-5CC9-4C2C-90B1-E69112782378}" sibTransId="{8861AC84-1919-4371-BE44-5DB0BF233D92}"/>
    <dgm:cxn modelId="{FB37A69C-3260-48D3-BA1A-1FC27D251F09}" type="presOf" srcId="{0F570C30-9583-4829-9787-61DB347D4BFF}" destId="{0A98970D-CB00-41FC-A48F-92CB4558999B}" srcOrd="0" destOrd="0" presId="urn:microsoft.com/office/officeart/2005/8/layout/vProcess5"/>
    <dgm:cxn modelId="{B0EBC0C4-6386-432B-A14C-511B1560BE83}" type="presOf" srcId="{FE3EBE93-EDA8-4094-8C4A-4D47F49F5F66}" destId="{A49035BE-AAC9-422F-9DCD-9408B0C9C331}" srcOrd="1" destOrd="0" presId="urn:microsoft.com/office/officeart/2005/8/layout/vProcess5"/>
    <dgm:cxn modelId="{67AC9979-A723-43D0-B187-99BABB8751F7}" type="presOf" srcId="{E2321E7C-9446-4510-8494-AEBFEEC363CD}" destId="{72DA0B36-22B6-472B-9BC0-3C9842BC23B0}" srcOrd="0" destOrd="0" presId="urn:microsoft.com/office/officeart/2005/8/layout/vProcess5"/>
    <dgm:cxn modelId="{93076A8F-3462-4F0A-BCCE-364B9185D78F}" type="presOf" srcId="{4376B597-EDF6-4C17-B0F7-D53936DD7A11}" destId="{2C0EF890-08EE-48F5-B292-6F721C2BF2EF}" srcOrd="0" destOrd="0" presId="urn:microsoft.com/office/officeart/2005/8/layout/vProcess5"/>
    <dgm:cxn modelId="{D137F5CA-17DE-4780-9112-CB06526910CF}" srcId="{848A4BB1-35A9-455F-83DC-56E9063DE6AC}" destId="{3F3B75EB-3269-4E20-B6C3-BCCF1504F3BD}" srcOrd="4" destOrd="0" parTransId="{5A8E3E49-F289-4B7A-B2FE-323711664B41}" sibTransId="{806F3D79-86EA-4157-98E6-C461053631B7}"/>
    <dgm:cxn modelId="{B44CC7A3-4300-4CF2-B802-948FB1297E3B}" srcId="{848A4BB1-35A9-455F-83DC-56E9063DE6AC}" destId="{0F570C30-9583-4829-9787-61DB347D4BFF}" srcOrd="1" destOrd="0" parTransId="{450C7866-3391-40B8-9760-831213B2130A}" sibTransId="{CB4EE7D9-AF48-4045-8E47-C9F18E8F1D7D}"/>
    <dgm:cxn modelId="{DEF6F4C4-8EDB-4406-B12F-2A62AB46B371}" type="presOf" srcId="{3F3B75EB-3269-4E20-B6C3-BCCF1504F3BD}" destId="{DA40C92F-DAFD-4EA3-B9E0-07EA8D746243}" srcOrd="1" destOrd="0" presId="urn:microsoft.com/office/officeart/2005/8/layout/vProcess5"/>
    <dgm:cxn modelId="{B54811A8-59F1-43A0-8C09-F46FF5526999}" srcId="{848A4BB1-35A9-455F-83DC-56E9063DE6AC}" destId="{FE3EBE93-EDA8-4094-8C4A-4D47F49F5F66}" srcOrd="3" destOrd="0" parTransId="{8C5172A0-BB43-45BF-BE61-E2FBA6640D86}" sibTransId="{081CA9F0-AF8B-45BA-B1CA-685F835C5152}"/>
    <dgm:cxn modelId="{F41769F5-4F13-4165-A6FA-8EDE42145A64}" type="presOf" srcId="{3F3B75EB-3269-4E20-B6C3-BCCF1504F3BD}" destId="{B1AD1A3A-6ABF-4E2E-A429-D5B082758EFD}" srcOrd="0" destOrd="0" presId="urn:microsoft.com/office/officeart/2005/8/layout/vProcess5"/>
    <dgm:cxn modelId="{D067BEC1-5688-4002-88F0-48DDDAC08365}" type="presOf" srcId="{FE3EBE93-EDA8-4094-8C4A-4D47F49F5F66}" destId="{6C7A321A-7061-4442-98E1-70713E059307}" srcOrd="0" destOrd="0" presId="urn:microsoft.com/office/officeart/2005/8/layout/vProcess5"/>
    <dgm:cxn modelId="{66F70291-A4E1-4E74-BC79-FA650CD4DAB7}" type="presOf" srcId="{130BA012-1466-4310-A48B-ECAEBC27CF27}" destId="{FD42DE81-FA31-46CE-B8D0-9B10E3288B16}" srcOrd="0" destOrd="0" presId="urn:microsoft.com/office/officeart/2005/8/layout/vProcess5"/>
    <dgm:cxn modelId="{8DC35277-2A06-48EE-BA3B-9D99CB72B351}" type="presOf" srcId="{0F570C30-9583-4829-9787-61DB347D4BFF}" destId="{653EC535-9B28-4B57-87C2-5B8AEA5BA8EE}" srcOrd="1" destOrd="0" presId="urn:microsoft.com/office/officeart/2005/8/layout/vProcess5"/>
    <dgm:cxn modelId="{1B714BE7-619C-4A60-A901-1BA40F2C0173}" type="presOf" srcId="{4376B597-EDF6-4C17-B0F7-D53936DD7A11}" destId="{B059DAD6-4BCF-40B3-8965-1817B5E372C4}" srcOrd="1" destOrd="0" presId="urn:microsoft.com/office/officeart/2005/8/layout/vProcess5"/>
    <dgm:cxn modelId="{3650FE20-5965-4E12-ACA8-8D5B6B17A47D}" type="presOf" srcId="{081CA9F0-AF8B-45BA-B1CA-685F835C5152}" destId="{25A11AAD-F462-47DD-B755-BAAB2ED37E7C}" srcOrd="0" destOrd="0" presId="urn:microsoft.com/office/officeart/2005/8/layout/vProcess5"/>
    <dgm:cxn modelId="{1C6E5E76-8121-4F9E-91DE-2AE5D229C316}" type="presParOf" srcId="{660A38C5-491B-4B4B-A400-E6D303623EE1}" destId="{D122EA5D-02CE-468C-A2DD-9CC8D12700A1}" srcOrd="0" destOrd="0" presId="urn:microsoft.com/office/officeart/2005/8/layout/vProcess5"/>
    <dgm:cxn modelId="{E89B5818-52AC-475C-B6C6-E12E511C1917}" type="presParOf" srcId="{660A38C5-491B-4B4B-A400-E6D303623EE1}" destId="{FD42DE81-FA31-46CE-B8D0-9B10E3288B16}" srcOrd="1" destOrd="0" presId="urn:microsoft.com/office/officeart/2005/8/layout/vProcess5"/>
    <dgm:cxn modelId="{CE708F6A-FC77-45D7-98AA-331F51640677}" type="presParOf" srcId="{660A38C5-491B-4B4B-A400-E6D303623EE1}" destId="{0A98970D-CB00-41FC-A48F-92CB4558999B}" srcOrd="2" destOrd="0" presId="urn:microsoft.com/office/officeart/2005/8/layout/vProcess5"/>
    <dgm:cxn modelId="{1874990E-2602-48C1-B77D-5608F126A231}" type="presParOf" srcId="{660A38C5-491B-4B4B-A400-E6D303623EE1}" destId="{2C0EF890-08EE-48F5-B292-6F721C2BF2EF}" srcOrd="3" destOrd="0" presId="urn:microsoft.com/office/officeart/2005/8/layout/vProcess5"/>
    <dgm:cxn modelId="{4F467EB2-F568-4FB7-965B-63C58C586207}" type="presParOf" srcId="{660A38C5-491B-4B4B-A400-E6D303623EE1}" destId="{6C7A321A-7061-4442-98E1-70713E059307}" srcOrd="4" destOrd="0" presId="urn:microsoft.com/office/officeart/2005/8/layout/vProcess5"/>
    <dgm:cxn modelId="{9EA63AA1-F9CD-407A-AA65-DF3C2EC57642}" type="presParOf" srcId="{660A38C5-491B-4B4B-A400-E6D303623EE1}" destId="{B1AD1A3A-6ABF-4E2E-A429-D5B082758EFD}" srcOrd="5" destOrd="0" presId="urn:microsoft.com/office/officeart/2005/8/layout/vProcess5"/>
    <dgm:cxn modelId="{B8605A0A-7FD7-4CB3-960E-9A4F9FD63390}" type="presParOf" srcId="{660A38C5-491B-4B4B-A400-E6D303623EE1}" destId="{72DA0B36-22B6-472B-9BC0-3C9842BC23B0}" srcOrd="6" destOrd="0" presId="urn:microsoft.com/office/officeart/2005/8/layout/vProcess5"/>
    <dgm:cxn modelId="{D46EDFDC-5324-4EF8-A058-72E4E1B6F0A6}" type="presParOf" srcId="{660A38C5-491B-4B4B-A400-E6D303623EE1}" destId="{82320D69-A6D5-4F2C-A239-7BCF36478272}" srcOrd="7" destOrd="0" presId="urn:microsoft.com/office/officeart/2005/8/layout/vProcess5"/>
    <dgm:cxn modelId="{616F6AC4-013A-4F9D-8466-5F8254ABF53B}" type="presParOf" srcId="{660A38C5-491B-4B4B-A400-E6D303623EE1}" destId="{063667F3-C203-4C01-8FC4-1B8EB32E0AE4}" srcOrd="8" destOrd="0" presId="urn:microsoft.com/office/officeart/2005/8/layout/vProcess5"/>
    <dgm:cxn modelId="{4A5E5265-580B-4EA6-9AC4-01134DE0C0F0}" type="presParOf" srcId="{660A38C5-491B-4B4B-A400-E6D303623EE1}" destId="{25A11AAD-F462-47DD-B755-BAAB2ED37E7C}" srcOrd="9" destOrd="0" presId="urn:microsoft.com/office/officeart/2005/8/layout/vProcess5"/>
    <dgm:cxn modelId="{442B7E77-8D64-4C69-A4C1-3C116A67F325}" type="presParOf" srcId="{660A38C5-491B-4B4B-A400-E6D303623EE1}" destId="{5A492F96-445A-4B9E-BB2A-BEB71814D71E}" srcOrd="10" destOrd="0" presId="urn:microsoft.com/office/officeart/2005/8/layout/vProcess5"/>
    <dgm:cxn modelId="{60DE3A30-41FD-4A29-9DAC-87CB4983BB5D}" type="presParOf" srcId="{660A38C5-491B-4B4B-A400-E6D303623EE1}" destId="{653EC535-9B28-4B57-87C2-5B8AEA5BA8EE}" srcOrd="11" destOrd="0" presId="urn:microsoft.com/office/officeart/2005/8/layout/vProcess5"/>
    <dgm:cxn modelId="{13BBE31B-E12A-4A24-A897-53B4B2031C22}" type="presParOf" srcId="{660A38C5-491B-4B4B-A400-E6D303623EE1}" destId="{B059DAD6-4BCF-40B3-8965-1817B5E372C4}" srcOrd="12" destOrd="0" presId="urn:microsoft.com/office/officeart/2005/8/layout/vProcess5"/>
    <dgm:cxn modelId="{97268A62-C8A2-4C8F-BEBB-6706F29DEAC5}" type="presParOf" srcId="{660A38C5-491B-4B4B-A400-E6D303623EE1}" destId="{A49035BE-AAC9-422F-9DCD-9408B0C9C331}" srcOrd="13" destOrd="0" presId="urn:microsoft.com/office/officeart/2005/8/layout/vProcess5"/>
    <dgm:cxn modelId="{8110AA11-C194-4F61-A2CD-A81AE827A9BE}" type="presParOf" srcId="{660A38C5-491B-4B4B-A400-E6D303623EE1}" destId="{DA40C92F-DAFD-4EA3-B9E0-07EA8D746243}" srcOrd="14" destOrd="0" presId="urn:microsoft.com/office/officeart/2005/8/layout/vProcess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E56A3DE-25BF-4844-9586-F7A714D1411A}" type="doc">
      <dgm:prSet loTypeId="urn:microsoft.com/office/officeart/2005/8/layout/bProcess3" loCatId="process" qsTypeId="urn:microsoft.com/office/officeart/2005/8/quickstyle/simple5" qsCatId="simple" csTypeId="urn:microsoft.com/office/officeart/2005/8/colors/colorful1#1" csCatId="colorful" phldr="1"/>
      <dgm:spPr/>
      <dgm:t>
        <a:bodyPr/>
        <a:lstStyle/>
        <a:p>
          <a:pPr rtl="1"/>
          <a:endParaRPr lang="fa-IR"/>
        </a:p>
      </dgm:t>
    </dgm:pt>
    <dgm:pt modelId="{8BC09402-38AD-413B-B1B6-C62865B8758A}">
      <dgm:prSet phldrT="[Text]" custT="1"/>
      <dgm:spPr>
        <a:solidFill>
          <a:srgbClr val="FFCC00"/>
        </a:solidFill>
      </dgm:spPr>
      <dgm:t>
        <a:bodyPr/>
        <a:lstStyle/>
        <a:p>
          <a:pPr rtl="1"/>
          <a:r>
            <a:rPr lang="fa-IR" sz="2000" b="0" dirty="0" smtClean="0">
              <a:solidFill>
                <a:schemeClr val="tx1"/>
              </a:solidFill>
              <a:cs typeface="B Nazanin" panose="00000400000000000000" pitchFamily="2" charset="-78"/>
            </a:rPr>
            <a:t>1.ارائه کمک برای افزایش مالکیت خانه از طریق فروش یا اجاره 44.000 واحد از خانه های ارزان قیمت از طریق شهرداری </a:t>
          </a:r>
          <a:r>
            <a:rPr lang="fa-IR" sz="2000" b="0" dirty="0" err="1" smtClean="0">
              <a:solidFill>
                <a:schemeClr val="tx1"/>
              </a:solidFill>
              <a:cs typeface="B Nazanin" panose="00000400000000000000" pitchFamily="2" charset="-78"/>
            </a:rPr>
            <a:t>کوالالامپور</a:t>
          </a:r>
          <a:r>
            <a:rPr lang="fa-IR" sz="2000" b="0" dirty="0" smtClean="0">
              <a:solidFill>
                <a:schemeClr val="tx1"/>
              </a:solidFill>
              <a:cs typeface="B Nazanin" panose="00000400000000000000" pitchFamily="2" charset="-78"/>
            </a:rPr>
            <a:t> و دپارتمان ملی مسکن.</a:t>
          </a:r>
          <a:endParaRPr lang="fa-IR" sz="2000" b="0" dirty="0">
            <a:solidFill>
              <a:schemeClr val="tx1"/>
            </a:solidFill>
            <a:cs typeface="B Nazanin" panose="00000400000000000000" pitchFamily="2" charset="-78"/>
          </a:endParaRPr>
        </a:p>
      </dgm:t>
    </dgm:pt>
    <dgm:pt modelId="{670C47F8-594E-433E-B649-4D74C857DEE6}" type="parTrans" cxnId="{C681A361-B293-4AAF-B1E4-EF8622C6F860}">
      <dgm:prSet/>
      <dgm:spPr/>
      <dgm:t>
        <a:bodyPr/>
        <a:lstStyle/>
        <a:p>
          <a:pPr rtl="1"/>
          <a:endParaRPr lang="fa-IR"/>
        </a:p>
      </dgm:t>
    </dgm:pt>
    <dgm:pt modelId="{BB3C10E5-C18A-474E-AA49-256B138C0CC4}" type="sibTrans" cxnId="{C681A361-B293-4AAF-B1E4-EF8622C6F860}">
      <dgm:prSet/>
      <dgm:spPr>
        <a:ln>
          <a:solidFill>
            <a:srgbClr val="FF0000"/>
          </a:solidFill>
        </a:ln>
      </dgm:spPr>
      <dgm:t>
        <a:bodyPr/>
        <a:lstStyle/>
        <a:p>
          <a:pPr rtl="1"/>
          <a:endParaRPr lang="fa-IR"/>
        </a:p>
      </dgm:t>
    </dgm:pt>
    <dgm:pt modelId="{F4115873-D4E4-4553-B296-2184827DEDBF}">
      <dgm:prSet custT="1"/>
      <dgm:spPr>
        <a:solidFill>
          <a:srgbClr val="FF0066"/>
        </a:solidFill>
      </dgm:spPr>
      <dgm:t>
        <a:bodyPr/>
        <a:lstStyle/>
        <a:p>
          <a:pPr rtl="1"/>
          <a:r>
            <a:rPr lang="fa-IR" sz="2000" b="0" dirty="0" smtClean="0">
              <a:solidFill>
                <a:schemeClr val="tx1"/>
              </a:solidFill>
              <a:cs typeface="B Nazanin" panose="00000400000000000000" pitchFamily="2" charset="-78"/>
            </a:rPr>
            <a:t>2. ارائه 50.000 خانه از واحد های جدید یا بازسازی شده در مناطق فقیر نشین تا سال 2012، که 3/2 آن در ایالت های صباح و </a:t>
          </a:r>
          <a:r>
            <a:rPr lang="fa-IR" sz="2000" b="0" dirty="0" err="1" smtClean="0">
              <a:solidFill>
                <a:schemeClr val="tx1"/>
              </a:solidFill>
              <a:cs typeface="B Nazanin" panose="00000400000000000000" pitchFamily="2" charset="-78"/>
            </a:rPr>
            <a:t>ساواراک</a:t>
          </a:r>
          <a:r>
            <a:rPr lang="fa-IR" sz="2000" b="0" dirty="0" smtClean="0">
              <a:solidFill>
                <a:schemeClr val="tx1"/>
              </a:solidFill>
              <a:cs typeface="B Nazanin" panose="00000400000000000000" pitchFamily="2" charset="-78"/>
            </a:rPr>
            <a:t> خواهد بود. </a:t>
          </a:r>
          <a:endParaRPr lang="fa-IR" sz="2000" b="0" dirty="0">
            <a:solidFill>
              <a:schemeClr val="tx1"/>
            </a:solidFill>
            <a:cs typeface="B Nazanin" panose="00000400000000000000" pitchFamily="2" charset="-78"/>
          </a:endParaRPr>
        </a:p>
      </dgm:t>
    </dgm:pt>
    <dgm:pt modelId="{0C769D6E-5410-48DE-B13C-A6331B5BF4A0}" type="parTrans" cxnId="{8282BDDA-DE4B-4084-9EE4-23FAE580440B}">
      <dgm:prSet/>
      <dgm:spPr/>
      <dgm:t>
        <a:bodyPr/>
        <a:lstStyle/>
        <a:p>
          <a:pPr rtl="1"/>
          <a:endParaRPr lang="fa-IR"/>
        </a:p>
      </dgm:t>
    </dgm:pt>
    <dgm:pt modelId="{AD3EADD2-34E9-47E4-96B9-23E1E62AF30F}" type="sibTrans" cxnId="{8282BDDA-DE4B-4084-9EE4-23FAE580440B}">
      <dgm:prSet/>
      <dgm:spPr>
        <a:ln>
          <a:solidFill>
            <a:srgbClr val="FF0000"/>
          </a:solidFill>
        </a:ln>
      </dgm:spPr>
      <dgm:t>
        <a:bodyPr/>
        <a:lstStyle/>
        <a:p>
          <a:pPr rtl="1"/>
          <a:endParaRPr lang="fa-IR"/>
        </a:p>
      </dgm:t>
    </dgm:pt>
    <dgm:pt modelId="{253E0B62-E625-4607-BE0E-5EB04BCE8A76}">
      <dgm:prSet custT="1"/>
      <dgm:spPr>
        <a:solidFill>
          <a:srgbClr val="660066"/>
        </a:solidFill>
      </dgm:spPr>
      <dgm:t>
        <a:bodyPr/>
        <a:lstStyle/>
        <a:p>
          <a:pPr rtl="1"/>
          <a:r>
            <a:rPr lang="fa-IR" sz="2000" b="0" dirty="0" smtClean="0">
              <a:cs typeface="B Nazanin" panose="00000400000000000000" pitchFamily="2" charset="-78"/>
            </a:rPr>
            <a:t>3. اطمینان پیدا کردن از اینکه فقط افراد واجد شرایط کمک های مسکن را دریافت می کنند. دریافت کنندگان شناسه هایی از طریق سازمان های ایالتی یا منطقه ای و سایت </a:t>
          </a:r>
          <a:r>
            <a:rPr lang="en-US" sz="2000" b="0" dirty="0" smtClean="0">
              <a:cs typeface="B Nazanin" panose="00000400000000000000" pitchFamily="2" charset="-78"/>
            </a:rPr>
            <a:t>e-</a:t>
          </a:r>
          <a:r>
            <a:rPr lang="en-US" sz="2000" b="0" dirty="0" err="1" smtClean="0">
              <a:cs typeface="B Nazanin" panose="00000400000000000000" pitchFamily="2" charset="-78"/>
            </a:rPr>
            <a:t>Kasih</a:t>
          </a:r>
          <a:r>
            <a:rPr lang="en-US" sz="2000" b="0" dirty="0" smtClean="0">
              <a:cs typeface="B Nazanin" panose="00000400000000000000" pitchFamily="2" charset="-78"/>
            </a:rPr>
            <a:t>  </a:t>
          </a:r>
          <a:r>
            <a:rPr lang="fa-IR" sz="2000" b="0" dirty="0" smtClean="0">
              <a:cs typeface="B Nazanin" panose="00000400000000000000" pitchFamily="2" charset="-78"/>
            </a:rPr>
            <a:t>دریافت می کنند.</a:t>
          </a:r>
          <a:endParaRPr lang="fa-IR" sz="2000" b="0" dirty="0">
            <a:cs typeface="B Nazanin" panose="00000400000000000000" pitchFamily="2" charset="-78"/>
          </a:endParaRPr>
        </a:p>
      </dgm:t>
    </dgm:pt>
    <dgm:pt modelId="{ED33A06F-4E51-4E17-8D49-E991A0B0F3F8}" type="parTrans" cxnId="{5E29C8C5-E7A5-468F-9641-208653CE07FB}">
      <dgm:prSet/>
      <dgm:spPr/>
      <dgm:t>
        <a:bodyPr/>
        <a:lstStyle/>
        <a:p>
          <a:pPr rtl="1"/>
          <a:endParaRPr lang="fa-IR"/>
        </a:p>
      </dgm:t>
    </dgm:pt>
    <dgm:pt modelId="{FFC98843-9409-41B1-9B65-116A0A36934B}" type="sibTrans" cxnId="{5E29C8C5-E7A5-468F-9641-208653CE07FB}">
      <dgm:prSet/>
      <dgm:spPr>
        <a:ln>
          <a:solidFill>
            <a:srgbClr val="FF0000"/>
          </a:solidFill>
        </a:ln>
      </dgm:spPr>
      <dgm:t>
        <a:bodyPr/>
        <a:lstStyle/>
        <a:p>
          <a:pPr rtl="1"/>
          <a:endParaRPr lang="fa-IR"/>
        </a:p>
      </dgm:t>
    </dgm:pt>
    <dgm:pt modelId="{8688807F-27E2-4E75-937D-17C151673CBC}">
      <dgm:prSet custT="1"/>
      <dgm:spPr/>
      <dgm:t>
        <a:bodyPr/>
        <a:lstStyle/>
        <a:p>
          <a:pPr rtl="1"/>
          <a:r>
            <a:rPr lang="fa-IR" sz="2000" b="0" dirty="0" smtClean="0">
              <a:solidFill>
                <a:schemeClr val="tx1"/>
              </a:solidFill>
              <a:cs typeface="B Nazanin" panose="00000400000000000000" pitchFamily="2" charset="-78"/>
            </a:rPr>
            <a:t>4. ارائه کمک های مالی برای تامین سرمایه اولیه، وام های کم بهره، کاهش هزینه های قانونی برای خانواده های کم درآمد کسانی که برای دریافت خانه های </a:t>
          </a:r>
          <a:r>
            <a:rPr lang="fa-IR" sz="2000" b="0" dirty="0" err="1" smtClean="0">
              <a:solidFill>
                <a:schemeClr val="tx1"/>
              </a:solidFill>
              <a:cs typeface="B Nazanin" panose="00000400000000000000" pitchFamily="2" charset="-78"/>
            </a:rPr>
            <a:t>ارزران</a:t>
          </a:r>
          <a:r>
            <a:rPr lang="fa-IR" sz="2000" b="0" dirty="0" smtClean="0">
              <a:solidFill>
                <a:schemeClr val="tx1"/>
              </a:solidFill>
              <a:cs typeface="B Nazanin" panose="00000400000000000000" pitchFamily="2" charset="-78"/>
            </a:rPr>
            <a:t> قیمت دولتی ثبت نام نکرده </a:t>
          </a:r>
          <a:r>
            <a:rPr lang="fa-IR" sz="2000" b="0" dirty="0" err="1" smtClean="0">
              <a:solidFill>
                <a:schemeClr val="tx1"/>
              </a:solidFill>
              <a:cs typeface="B Nazanin" panose="00000400000000000000" pitchFamily="2" charset="-78"/>
            </a:rPr>
            <a:t>اند</a:t>
          </a:r>
          <a:r>
            <a:rPr lang="fa-IR" sz="2000" b="0" dirty="0" smtClean="0">
              <a:solidFill>
                <a:schemeClr val="tx1"/>
              </a:solidFill>
              <a:cs typeface="B Nazanin" panose="00000400000000000000" pitchFamily="2" charset="-78"/>
            </a:rPr>
            <a:t>. </a:t>
          </a:r>
          <a:endParaRPr lang="fa-IR" sz="2000" b="0" dirty="0">
            <a:solidFill>
              <a:schemeClr val="tx1"/>
            </a:solidFill>
            <a:cs typeface="B Nazanin" panose="00000400000000000000" pitchFamily="2" charset="-78"/>
          </a:endParaRPr>
        </a:p>
      </dgm:t>
    </dgm:pt>
    <dgm:pt modelId="{2D207C56-BB97-46C2-8AD0-FC0C174CC58F}" type="parTrans" cxnId="{92F295C6-7428-44D9-9706-4DE6C2AA4FEB}">
      <dgm:prSet/>
      <dgm:spPr/>
      <dgm:t>
        <a:bodyPr/>
        <a:lstStyle/>
        <a:p>
          <a:pPr rtl="1"/>
          <a:endParaRPr lang="fa-IR"/>
        </a:p>
      </dgm:t>
    </dgm:pt>
    <dgm:pt modelId="{7909F810-4E3E-4873-A078-A2CC0E933A0D}" type="sibTrans" cxnId="{92F295C6-7428-44D9-9706-4DE6C2AA4FEB}">
      <dgm:prSet/>
      <dgm:spPr/>
      <dgm:t>
        <a:bodyPr/>
        <a:lstStyle/>
        <a:p>
          <a:pPr rtl="1"/>
          <a:endParaRPr lang="fa-IR"/>
        </a:p>
      </dgm:t>
    </dgm:pt>
    <dgm:pt modelId="{1BF0A1A1-8870-4DB3-ACDD-D5A671F74132}" type="pres">
      <dgm:prSet presAssocID="{BE56A3DE-25BF-4844-9586-F7A714D1411A}" presName="Name0" presStyleCnt="0">
        <dgm:presLayoutVars>
          <dgm:dir/>
          <dgm:resizeHandles val="exact"/>
        </dgm:presLayoutVars>
      </dgm:prSet>
      <dgm:spPr/>
      <dgm:t>
        <a:bodyPr/>
        <a:lstStyle/>
        <a:p>
          <a:pPr rtl="1"/>
          <a:endParaRPr lang="fa-IR"/>
        </a:p>
      </dgm:t>
    </dgm:pt>
    <dgm:pt modelId="{30EDA664-1DD7-4F52-AF7C-0E1F09581DA9}" type="pres">
      <dgm:prSet presAssocID="{8BC09402-38AD-413B-B1B6-C62865B8758A}" presName="node" presStyleLbl="node1" presStyleIdx="0" presStyleCnt="4">
        <dgm:presLayoutVars>
          <dgm:bulletEnabled val="1"/>
        </dgm:presLayoutVars>
      </dgm:prSet>
      <dgm:spPr/>
      <dgm:t>
        <a:bodyPr/>
        <a:lstStyle/>
        <a:p>
          <a:pPr rtl="1"/>
          <a:endParaRPr lang="fa-IR"/>
        </a:p>
      </dgm:t>
    </dgm:pt>
    <dgm:pt modelId="{0038F0E5-2E8D-4AFE-BF45-27ACA374C0B0}" type="pres">
      <dgm:prSet presAssocID="{BB3C10E5-C18A-474E-AA49-256B138C0CC4}" presName="sibTrans" presStyleLbl="sibTrans1D1" presStyleIdx="0" presStyleCnt="3"/>
      <dgm:spPr/>
      <dgm:t>
        <a:bodyPr/>
        <a:lstStyle/>
        <a:p>
          <a:pPr rtl="1"/>
          <a:endParaRPr lang="fa-IR"/>
        </a:p>
      </dgm:t>
    </dgm:pt>
    <dgm:pt modelId="{924364B5-795B-486F-A49F-4BE425592855}" type="pres">
      <dgm:prSet presAssocID="{BB3C10E5-C18A-474E-AA49-256B138C0CC4}" presName="connectorText" presStyleLbl="sibTrans1D1" presStyleIdx="0" presStyleCnt="3"/>
      <dgm:spPr/>
      <dgm:t>
        <a:bodyPr/>
        <a:lstStyle/>
        <a:p>
          <a:pPr rtl="1"/>
          <a:endParaRPr lang="fa-IR"/>
        </a:p>
      </dgm:t>
    </dgm:pt>
    <dgm:pt modelId="{FDD42B2A-1CC3-413F-AA63-1AF0E3AE4FDB}" type="pres">
      <dgm:prSet presAssocID="{F4115873-D4E4-4553-B296-2184827DEDBF}" presName="node" presStyleLbl="node1" presStyleIdx="1" presStyleCnt="4">
        <dgm:presLayoutVars>
          <dgm:bulletEnabled val="1"/>
        </dgm:presLayoutVars>
      </dgm:prSet>
      <dgm:spPr/>
      <dgm:t>
        <a:bodyPr/>
        <a:lstStyle/>
        <a:p>
          <a:pPr rtl="1"/>
          <a:endParaRPr lang="fa-IR"/>
        </a:p>
      </dgm:t>
    </dgm:pt>
    <dgm:pt modelId="{94FF8B79-4D49-49B8-A170-5802B99E9031}" type="pres">
      <dgm:prSet presAssocID="{AD3EADD2-34E9-47E4-96B9-23E1E62AF30F}" presName="sibTrans" presStyleLbl="sibTrans1D1" presStyleIdx="1" presStyleCnt="3"/>
      <dgm:spPr/>
      <dgm:t>
        <a:bodyPr/>
        <a:lstStyle/>
        <a:p>
          <a:pPr rtl="1"/>
          <a:endParaRPr lang="fa-IR"/>
        </a:p>
      </dgm:t>
    </dgm:pt>
    <dgm:pt modelId="{B65444A6-B798-45EA-8478-A29BA1D2CF0A}" type="pres">
      <dgm:prSet presAssocID="{AD3EADD2-34E9-47E4-96B9-23E1E62AF30F}" presName="connectorText" presStyleLbl="sibTrans1D1" presStyleIdx="1" presStyleCnt="3"/>
      <dgm:spPr/>
      <dgm:t>
        <a:bodyPr/>
        <a:lstStyle/>
        <a:p>
          <a:pPr rtl="1"/>
          <a:endParaRPr lang="fa-IR"/>
        </a:p>
      </dgm:t>
    </dgm:pt>
    <dgm:pt modelId="{05C8F780-9266-4970-A221-E9DDB989B05D}" type="pres">
      <dgm:prSet presAssocID="{253E0B62-E625-4607-BE0E-5EB04BCE8A76}" presName="node" presStyleLbl="node1" presStyleIdx="2" presStyleCnt="4">
        <dgm:presLayoutVars>
          <dgm:bulletEnabled val="1"/>
        </dgm:presLayoutVars>
      </dgm:prSet>
      <dgm:spPr/>
      <dgm:t>
        <a:bodyPr/>
        <a:lstStyle/>
        <a:p>
          <a:pPr rtl="1"/>
          <a:endParaRPr lang="fa-IR"/>
        </a:p>
      </dgm:t>
    </dgm:pt>
    <dgm:pt modelId="{792FA1A9-9D2F-4093-ACDD-84DBCBAB12FF}" type="pres">
      <dgm:prSet presAssocID="{FFC98843-9409-41B1-9B65-116A0A36934B}" presName="sibTrans" presStyleLbl="sibTrans1D1" presStyleIdx="2" presStyleCnt="3"/>
      <dgm:spPr/>
      <dgm:t>
        <a:bodyPr/>
        <a:lstStyle/>
        <a:p>
          <a:pPr rtl="1"/>
          <a:endParaRPr lang="fa-IR"/>
        </a:p>
      </dgm:t>
    </dgm:pt>
    <dgm:pt modelId="{883ACCC3-ADB2-43CD-8691-52F6700C69A5}" type="pres">
      <dgm:prSet presAssocID="{FFC98843-9409-41B1-9B65-116A0A36934B}" presName="connectorText" presStyleLbl="sibTrans1D1" presStyleIdx="2" presStyleCnt="3"/>
      <dgm:spPr/>
      <dgm:t>
        <a:bodyPr/>
        <a:lstStyle/>
        <a:p>
          <a:pPr rtl="1"/>
          <a:endParaRPr lang="fa-IR"/>
        </a:p>
      </dgm:t>
    </dgm:pt>
    <dgm:pt modelId="{EB471A65-E4B2-4513-978E-7249CAD5B9B8}" type="pres">
      <dgm:prSet presAssocID="{8688807F-27E2-4E75-937D-17C151673CBC}" presName="node" presStyleLbl="node1" presStyleIdx="3" presStyleCnt="4">
        <dgm:presLayoutVars>
          <dgm:bulletEnabled val="1"/>
        </dgm:presLayoutVars>
      </dgm:prSet>
      <dgm:spPr/>
      <dgm:t>
        <a:bodyPr/>
        <a:lstStyle/>
        <a:p>
          <a:pPr rtl="1"/>
          <a:endParaRPr lang="fa-IR"/>
        </a:p>
      </dgm:t>
    </dgm:pt>
  </dgm:ptLst>
  <dgm:cxnLst>
    <dgm:cxn modelId="{CBD242F2-5EBC-4B67-8FD2-2997F036BFF4}" type="presOf" srcId="{FFC98843-9409-41B1-9B65-116A0A36934B}" destId="{792FA1A9-9D2F-4093-ACDD-84DBCBAB12FF}" srcOrd="0" destOrd="0" presId="urn:microsoft.com/office/officeart/2005/8/layout/bProcess3"/>
    <dgm:cxn modelId="{92F295C6-7428-44D9-9706-4DE6C2AA4FEB}" srcId="{BE56A3DE-25BF-4844-9586-F7A714D1411A}" destId="{8688807F-27E2-4E75-937D-17C151673CBC}" srcOrd="3" destOrd="0" parTransId="{2D207C56-BB97-46C2-8AD0-FC0C174CC58F}" sibTransId="{7909F810-4E3E-4873-A078-A2CC0E933A0D}"/>
    <dgm:cxn modelId="{FD2A5D28-861E-47E7-B0FB-6385A9B85DD4}" type="presOf" srcId="{AD3EADD2-34E9-47E4-96B9-23E1E62AF30F}" destId="{B65444A6-B798-45EA-8478-A29BA1D2CF0A}" srcOrd="1" destOrd="0" presId="urn:microsoft.com/office/officeart/2005/8/layout/bProcess3"/>
    <dgm:cxn modelId="{6541721A-22A6-4591-AF01-DF6593BC326B}" type="presOf" srcId="{8BC09402-38AD-413B-B1B6-C62865B8758A}" destId="{30EDA664-1DD7-4F52-AF7C-0E1F09581DA9}" srcOrd="0" destOrd="0" presId="urn:microsoft.com/office/officeart/2005/8/layout/bProcess3"/>
    <dgm:cxn modelId="{E9A76926-C899-4CCD-AB9C-D3D82D76A2F8}" type="presOf" srcId="{AD3EADD2-34E9-47E4-96B9-23E1E62AF30F}" destId="{94FF8B79-4D49-49B8-A170-5802B99E9031}" srcOrd="0" destOrd="0" presId="urn:microsoft.com/office/officeart/2005/8/layout/bProcess3"/>
    <dgm:cxn modelId="{FD31A22C-561B-41C4-97BF-3CBC2B688838}" type="presOf" srcId="{BE56A3DE-25BF-4844-9586-F7A714D1411A}" destId="{1BF0A1A1-8870-4DB3-ACDD-D5A671F74132}" srcOrd="0" destOrd="0" presId="urn:microsoft.com/office/officeart/2005/8/layout/bProcess3"/>
    <dgm:cxn modelId="{28756922-161E-46E1-B089-F969955201B1}" type="presOf" srcId="{FFC98843-9409-41B1-9B65-116A0A36934B}" destId="{883ACCC3-ADB2-43CD-8691-52F6700C69A5}" srcOrd="1" destOrd="0" presId="urn:microsoft.com/office/officeart/2005/8/layout/bProcess3"/>
    <dgm:cxn modelId="{B8C84AAB-21DB-4E14-835F-B767546E3B2D}" type="presOf" srcId="{253E0B62-E625-4607-BE0E-5EB04BCE8A76}" destId="{05C8F780-9266-4970-A221-E9DDB989B05D}" srcOrd="0" destOrd="0" presId="urn:microsoft.com/office/officeart/2005/8/layout/bProcess3"/>
    <dgm:cxn modelId="{5E29C8C5-E7A5-468F-9641-208653CE07FB}" srcId="{BE56A3DE-25BF-4844-9586-F7A714D1411A}" destId="{253E0B62-E625-4607-BE0E-5EB04BCE8A76}" srcOrd="2" destOrd="0" parTransId="{ED33A06F-4E51-4E17-8D49-E991A0B0F3F8}" sibTransId="{FFC98843-9409-41B1-9B65-116A0A36934B}"/>
    <dgm:cxn modelId="{654B08EF-129E-4316-903B-85F5116E39B0}" type="presOf" srcId="{F4115873-D4E4-4553-B296-2184827DEDBF}" destId="{FDD42B2A-1CC3-413F-AA63-1AF0E3AE4FDB}" srcOrd="0" destOrd="0" presId="urn:microsoft.com/office/officeart/2005/8/layout/bProcess3"/>
    <dgm:cxn modelId="{8282BDDA-DE4B-4084-9EE4-23FAE580440B}" srcId="{BE56A3DE-25BF-4844-9586-F7A714D1411A}" destId="{F4115873-D4E4-4553-B296-2184827DEDBF}" srcOrd="1" destOrd="0" parTransId="{0C769D6E-5410-48DE-B13C-A6331B5BF4A0}" sibTransId="{AD3EADD2-34E9-47E4-96B9-23E1E62AF30F}"/>
    <dgm:cxn modelId="{9414FE9C-A289-4CD1-9E71-7D3FB612D400}" type="presOf" srcId="{BB3C10E5-C18A-474E-AA49-256B138C0CC4}" destId="{924364B5-795B-486F-A49F-4BE425592855}" srcOrd="1" destOrd="0" presId="urn:microsoft.com/office/officeart/2005/8/layout/bProcess3"/>
    <dgm:cxn modelId="{68E47C2B-758B-4981-9A9B-9F4CE1A73122}" type="presOf" srcId="{BB3C10E5-C18A-474E-AA49-256B138C0CC4}" destId="{0038F0E5-2E8D-4AFE-BF45-27ACA374C0B0}" srcOrd="0" destOrd="0" presId="urn:microsoft.com/office/officeart/2005/8/layout/bProcess3"/>
    <dgm:cxn modelId="{F8808BD0-30B2-4621-9250-B9280F07EB84}" type="presOf" srcId="{8688807F-27E2-4E75-937D-17C151673CBC}" destId="{EB471A65-E4B2-4513-978E-7249CAD5B9B8}" srcOrd="0" destOrd="0" presId="urn:microsoft.com/office/officeart/2005/8/layout/bProcess3"/>
    <dgm:cxn modelId="{C681A361-B293-4AAF-B1E4-EF8622C6F860}" srcId="{BE56A3DE-25BF-4844-9586-F7A714D1411A}" destId="{8BC09402-38AD-413B-B1B6-C62865B8758A}" srcOrd="0" destOrd="0" parTransId="{670C47F8-594E-433E-B649-4D74C857DEE6}" sibTransId="{BB3C10E5-C18A-474E-AA49-256B138C0CC4}"/>
    <dgm:cxn modelId="{A2A8F35F-D758-4E2F-A676-78F168AEDD62}" type="presParOf" srcId="{1BF0A1A1-8870-4DB3-ACDD-D5A671F74132}" destId="{30EDA664-1DD7-4F52-AF7C-0E1F09581DA9}" srcOrd="0" destOrd="0" presId="urn:microsoft.com/office/officeart/2005/8/layout/bProcess3"/>
    <dgm:cxn modelId="{A6D32310-B454-40CF-89B0-593DB0E8CD8F}" type="presParOf" srcId="{1BF0A1A1-8870-4DB3-ACDD-D5A671F74132}" destId="{0038F0E5-2E8D-4AFE-BF45-27ACA374C0B0}" srcOrd="1" destOrd="0" presId="urn:microsoft.com/office/officeart/2005/8/layout/bProcess3"/>
    <dgm:cxn modelId="{F45463F0-E34B-4502-8F81-B9A07D192D85}" type="presParOf" srcId="{0038F0E5-2E8D-4AFE-BF45-27ACA374C0B0}" destId="{924364B5-795B-486F-A49F-4BE425592855}" srcOrd="0" destOrd="0" presId="urn:microsoft.com/office/officeart/2005/8/layout/bProcess3"/>
    <dgm:cxn modelId="{8D81B7EB-D325-4896-85DD-B5DF692CC7FE}" type="presParOf" srcId="{1BF0A1A1-8870-4DB3-ACDD-D5A671F74132}" destId="{FDD42B2A-1CC3-413F-AA63-1AF0E3AE4FDB}" srcOrd="2" destOrd="0" presId="urn:microsoft.com/office/officeart/2005/8/layout/bProcess3"/>
    <dgm:cxn modelId="{540E423B-C552-42BE-BA53-6110D8AD519D}" type="presParOf" srcId="{1BF0A1A1-8870-4DB3-ACDD-D5A671F74132}" destId="{94FF8B79-4D49-49B8-A170-5802B99E9031}" srcOrd="3" destOrd="0" presId="urn:microsoft.com/office/officeart/2005/8/layout/bProcess3"/>
    <dgm:cxn modelId="{DB6E8068-CBCA-4766-896C-89C98001BBD7}" type="presParOf" srcId="{94FF8B79-4D49-49B8-A170-5802B99E9031}" destId="{B65444A6-B798-45EA-8478-A29BA1D2CF0A}" srcOrd="0" destOrd="0" presId="urn:microsoft.com/office/officeart/2005/8/layout/bProcess3"/>
    <dgm:cxn modelId="{1BADB3D1-59AE-430B-BC1B-F95F7B8E26E8}" type="presParOf" srcId="{1BF0A1A1-8870-4DB3-ACDD-D5A671F74132}" destId="{05C8F780-9266-4970-A221-E9DDB989B05D}" srcOrd="4" destOrd="0" presId="urn:microsoft.com/office/officeart/2005/8/layout/bProcess3"/>
    <dgm:cxn modelId="{C030AE0F-B93B-4E1A-9BEA-C09973107FDE}" type="presParOf" srcId="{1BF0A1A1-8870-4DB3-ACDD-D5A671F74132}" destId="{792FA1A9-9D2F-4093-ACDD-84DBCBAB12FF}" srcOrd="5" destOrd="0" presId="urn:microsoft.com/office/officeart/2005/8/layout/bProcess3"/>
    <dgm:cxn modelId="{9BC9D7D4-231A-480D-85AF-0A920B2228EC}" type="presParOf" srcId="{792FA1A9-9D2F-4093-ACDD-84DBCBAB12FF}" destId="{883ACCC3-ADB2-43CD-8691-52F6700C69A5}" srcOrd="0" destOrd="0" presId="urn:microsoft.com/office/officeart/2005/8/layout/bProcess3"/>
    <dgm:cxn modelId="{F1BFAB42-060C-438D-AD0A-F3EAD6BEE642}" type="presParOf" srcId="{1BF0A1A1-8870-4DB3-ACDD-D5A671F74132}" destId="{EB471A65-E4B2-4513-978E-7249CAD5B9B8}" srcOrd="6" destOrd="0" presId="urn:microsoft.com/office/officeart/2005/8/layout/bProcess3"/>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557EC45-BA1C-45FF-A7B6-2982E29AD16D}" type="doc">
      <dgm:prSet loTypeId="urn:microsoft.com/office/officeart/2005/8/layout/radial4" loCatId="relationship" qsTypeId="urn:microsoft.com/office/officeart/2005/8/quickstyle/simple1" qsCatId="simple" csTypeId="urn:microsoft.com/office/officeart/2005/8/colors/colorful4" csCatId="colorful" phldr="1"/>
      <dgm:spPr/>
      <dgm:t>
        <a:bodyPr/>
        <a:lstStyle/>
        <a:p>
          <a:pPr rtl="1"/>
          <a:endParaRPr lang="fa-IR"/>
        </a:p>
      </dgm:t>
    </dgm:pt>
    <dgm:pt modelId="{28D128FE-97D7-4EAD-8A9F-FB08CCFE15F7}">
      <dgm:prSet phldrT="[Text]"/>
      <dgm:spPr>
        <a:solidFill>
          <a:srgbClr val="660066"/>
        </a:solidFill>
      </dgm:spPr>
      <dgm:t>
        <a:bodyPr/>
        <a:lstStyle/>
        <a:p>
          <a:pPr rtl="1"/>
          <a:r>
            <a:rPr lang="fa-IR" dirty="0" smtClean="0">
              <a:solidFill>
                <a:schemeClr val="bg1"/>
              </a:solidFill>
              <a:cs typeface="B Nazanin" panose="00000400000000000000" pitchFamily="2" charset="-78"/>
            </a:rPr>
            <a:t>دو نوع وام خرید در بانک های مالزی</a:t>
          </a:r>
          <a:endParaRPr lang="fa-IR" dirty="0">
            <a:solidFill>
              <a:schemeClr val="bg1"/>
            </a:solidFill>
            <a:cs typeface="B Nazanin" panose="00000400000000000000" pitchFamily="2" charset="-78"/>
          </a:endParaRPr>
        </a:p>
      </dgm:t>
    </dgm:pt>
    <dgm:pt modelId="{3868C1B1-8216-498D-8D9F-91FDEF35C992}" type="parTrans" cxnId="{BF37BC4A-5F9A-47FE-AE3B-73F59D8DDD55}">
      <dgm:prSet/>
      <dgm:spPr/>
      <dgm:t>
        <a:bodyPr/>
        <a:lstStyle/>
        <a:p>
          <a:pPr rtl="1"/>
          <a:endParaRPr lang="fa-IR"/>
        </a:p>
      </dgm:t>
    </dgm:pt>
    <dgm:pt modelId="{E22827C9-9C6F-41D5-B6ED-FC6EBD31732B}" type="sibTrans" cxnId="{BF37BC4A-5F9A-47FE-AE3B-73F59D8DDD55}">
      <dgm:prSet/>
      <dgm:spPr/>
      <dgm:t>
        <a:bodyPr/>
        <a:lstStyle/>
        <a:p>
          <a:pPr rtl="1"/>
          <a:endParaRPr lang="fa-IR"/>
        </a:p>
      </dgm:t>
    </dgm:pt>
    <dgm:pt modelId="{1AEBA15F-80DF-4971-95F2-D0D97E6E6A3F}">
      <dgm:prSet phldrT="[Text]"/>
      <dgm:spPr>
        <a:solidFill>
          <a:srgbClr val="FFCCFF"/>
        </a:solidFill>
        <a:ln>
          <a:solidFill>
            <a:schemeClr val="tx1"/>
          </a:solidFill>
        </a:ln>
      </dgm:spPr>
      <dgm:t>
        <a:bodyPr/>
        <a:lstStyle/>
        <a:p>
          <a:pPr rtl="1"/>
          <a:r>
            <a:rPr lang="fa-IR" dirty="0" smtClean="0">
              <a:solidFill>
                <a:schemeClr val="tx1"/>
              </a:solidFill>
              <a:cs typeface="B Nazanin" panose="00000400000000000000" pitchFamily="2" charset="-78"/>
            </a:rPr>
            <a:t>وام سنتی زمان‌دار.</a:t>
          </a:r>
          <a:endParaRPr lang="fa-IR" dirty="0">
            <a:solidFill>
              <a:schemeClr val="tx1"/>
            </a:solidFill>
            <a:cs typeface="B Nazanin" panose="00000400000000000000" pitchFamily="2" charset="-78"/>
          </a:endParaRPr>
        </a:p>
      </dgm:t>
    </dgm:pt>
    <dgm:pt modelId="{8C83B11B-458F-4989-86D8-406F7A1B4E07}" type="parTrans" cxnId="{0E951DB5-02F2-44A2-8A29-676CD4991405}">
      <dgm:prSet/>
      <dgm:spPr/>
      <dgm:t>
        <a:bodyPr/>
        <a:lstStyle/>
        <a:p>
          <a:pPr rtl="1"/>
          <a:endParaRPr lang="fa-IR"/>
        </a:p>
      </dgm:t>
    </dgm:pt>
    <dgm:pt modelId="{4E0FF8D9-9072-4463-BBE2-AB6CA991CB9E}" type="sibTrans" cxnId="{0E951DB5-02F2-44A2-8A29-676CD4991405}">
      <dgm:prSet/>
      <dgm:spPr/>
      <dgm:t>
        <a:bodyPr/>
        <a:lstStyle/>
        <a:p>
          <a:pPr rtl="1"/>
          <a:endParaRPr lang="fa-IR"/>
        </a:p>
      </dgm:t>
    </dgm:pt>
    <dgm:pt modelId="{E9F2F910-C18F-46F0-A863-8241BCD527BC}">
      <dgm:prSet/>
      <dgm:spPr>
        <a:solidFill>
          <a:srgbClr val="CCFFFF"/>
        </a:solidFill>
        <a:ln>
          <a:solidFill>
            <a:schemeClr val="tx1"/>
          </a:solidFill>
        </a:ln>
      </dgm:spPr>
      <dgm:t>
        <a:bodyPr/>
        <a:lstStyle/>
        <a:p>
          <a:pPr rtl="1"/>
          <a:r>
            <a:rPr lang="fa-IR" dirty="0" smtClean="0">
              <a:solidFill>
                <a:schemeClr val="tx1"/>
              </a:solidFill>
              <a:cs typeface="B Nazanin" panose="00000400000000000000" pitchFamily="2" charset="-78"/>
            </a:rPr>
            <a:t>وام مسکن </a:t>
          </a:r>
          <a:r>
            <a:rPr lang="fa-IR" dirty="0" err="1" smtClean="0">
              <a:solidFill>
                <a:schemeClr val="tx1"/>
              </a:solidFill>
              <a:cs typeface="B Nazanin" panose="00000400000000000000" pitchFamily="2" charset="-78"/>
            </a:rPr>
            <a:t>انعطاف‌پذیر</a:t>
          </a:r>
          <a:r>
            <a:rPr lang="fa-IR" dirty="0" smtClean="0">
              <a:solidFill>
                <a:schemeClr val="tx1"/>
              </a:solidFill>
              <a:cs typeface="B Nazanin" panose="00000400000000000000" pitchFamily="2" charset="-78"/>
            </a:rPr>
            <a:t>.</a:t>
          </a:r>
          <a:endParaRPr lang="fa-IR" dirty="0">
            <a:solidFill>
              <a:schemeClr val="tx1"/>
            </a:solidFill>
            <a:cs typeface="B Nazanin" panose="00000400000000000000" pitchFamily="2" charset="-78"/>
          </a:endParaRPr>
        </a:p>
      </dgm:t>
    </dgm:pt>
    <dgm:pt modelId="{94607F16-6284-4D09-8DDD-8513FEC6E5D0}" type="parTrans" cxnId="{4FF06A9B-1A7E-4726-AC40-23BE634B6F4C}">
      <dgm:prSet/>
      <dgm:spPr>
        <a:solidFill>
          <a:srgbClr val="FF0066"/>
        </a:solidFill>
      </dgm:spPr>
      <dgm:t>
        <a:bodyPr/>
        <a:lstStyle/>
        <a:p>
          <a:pPr rtl="1"/>
          <a:endParaRPr lang="fa-IR"/>
        </a:p>
      </dgm:t>
    </dgm:pt>
    <dgm:pt modelId="{C52F21F8-AA56-48AE-8B76-8597A06B280E}" type="sibTrans" cxnId="{4FF06A9B-1A7E-4726-AC40-23BE634B6F4C}">
      <dgm:prSet/>
      <dgm:spPr/>
      <dgm:t>
        <a:bodyPr/>
        <a:lstStyle/>
        <a:p>
          <a:pPr rtl="1"/>
          <a:endParaRPr lang="fa-IR"/>
        </a:p>
      </dgm:t>
    </dgm:pt>
    <dgm:pt modelId="{C4B3C7F0-5F48-4A3E-8FD6-3B2C81CB2FBD}" type="pres">
      <dgm:prSet presAssocID="{C557EC45-BA1C-45FF-A7B6-2982E29AD16D}" presName="cycle" presStyleCnt="0">
        <dgm:presLayoutVars>
          <dgm:chMax val="1"/>
          <dgm:dir/>
          <dgm:animLvl val="ctr"/>
          <dgm:resizeHandles val="exact"/>
        </dgm:presLayoutVars>
      </dgm:prSet>
      <dgm:spPr/>
      <dgm:t>
        <a:bodyPr/>
        <a:lstStyle/>
        <a:p>
          <a:pPr rtl="1"/>
          <a:endParaRPr lang="fa-IR"/>
        </a:p>
      </dgm:t>
    </dgm:pt>
    <dgm:pt modelId="{FA151DC4-478E-4B03-8B42-E69A5F84B423}" type="pres">
      <dgm:prSet presAssocID="{28D128FE-97D7-4EAD-8A9F-FB08CCFE15F7}" presName="centerShape" presStyleLbl="node0" presStyleIdx="0" presStyleCnt="1"/>
      <dgm:spPr/>
      <dgm:t>
        <a:bodyPr/>
        <a:lstStyle/>
        <a:p>
          <a:pPr rtl="1"/>
          <a:endParaRPr lang="fa-IR"/>
        </a:p>
      </dgm:t>
    </dgm:pt>
    <dgm:pt modelId="{3114394F-DFB4-4C5B-86C8-E6AB772BFF99}" type="pres">
      <dgm:prSet presAssocID="{8C83B11B-458F-4989-86D8-406F7A1B4E07}" presName="parTrans" presStyleLbl="bgSibTrans2D1" presStyleIdx="0" presStyleCnt="2"/>
      <dgm:spPr/>
      <dgm:t>
        <a:bodyPr/>
        <a:lstStyle/>
        <a:p>
          <a:pPr rtl="1"/>
          <a:endParaRPr lang="fa-IR"/>
        </a:p>
      </dgm:t>
    </dgm:pt>
    <dgm:pt modelId="{BF4F9410-E266-4E1D-9731-5CA4F0B96200}" type="pres">
      <dgm:prSet presAssocID="{1AEBA15F-80DF-4971-95F2-D0D97E6E6A3F}" presName="node" presStyleLbl="node1" presStyleIdx="0" presStyleCnt="2">
        <dgm:presLayoutVars>
          <dgm:bulletEnabled val="1"/>
        </dgm:presLayoutVars>
      </dgm:prSet>
      <dgm:spPr/>
      <dgm:t>
        <a:bodyPr/>
        <a:lstStyle/>
        <a:p>
          <a:pPr rtl="1"/>
          <a:endParaRPr lang="fa-IR"/>
        </a:p>
      </dgm:t>
    </dgm:pt>
    <dgm:pt modelId="{4E2F1F16-4D53-4ABC-9173-B5A3C06EDC22}" type="pres">
      <dgm:prSet presAssocID="{94607F16-6284-4D09-8DDD-8513FEC6E5D0}" presName="parTrans" presStyleLbl="bgSibTrans2D1" presStyleIdx="1" presStyleCnt="2"/>
      <dgm:spPr/>
      <dgm:t>
        <a:bodyPr/>
        <a:lstStyle/>
        <a:p>
          <a:pPr rtl="1"/>
          <a:endParaRPr lang="fa-IR"/>
        </a:p>
      </dgm:t>
    </dgm:pt>
    <dgm:pt modelId="{DCC65ADD-FE63-48DF-B030-FC40055F62D9}" type="pres">
      <dgm:prSet presAssocID="{E9F2F910-C18F-46F0-A863-8241BCD527BC}" presName="node" presStyleLbl="node1" presStyleIdx="1" presStyleCnt="2">
        <dgm:presLayoutVars>
          <dgm:bulletEnabled val="1"/>
        </dgm:presLayoutVars>
      </dgm:prSet>
      <dgm:spPr/>
      <dgm:t>
        <a:bodyPr/>
        <a:lstStyle/>
        <a:p>
          <a:pPr rtl="1"/>
          <a:endParaRPr lang="fa-IR"/>
        </a:p>
      </dgm:t>
    </dgm:pt>
  </dgm:ptLst>
  <dgm:cxnLst>
    <dgm:cxn modelId="{BF37BC4A-5F9A-47FE-AE3B-73F59D8DDD55}" srcId="{C557EC45-BA1C-45FF-A7B6-2982E29AD16D}" destId="{28D128FE-97D7-4EAD-8A9F-FB08CCFE15F7}" srcOrd="0" destOrd="0" parTransId="{3868C1B1-8216-498D-8D9F-91FDEF35C992}" sibTransId="{E22827C9-9C6F-41D5-B6ED-FC6EBD31732B}"/>
    <dgm:cxn modelId="{0E951DB5-02F2-44A2-8A29-676CD4991405}" srcId="{28D128FE-97D7-4EAD-8A9F-FB08CCFE15F7}" destId="{1AEBA15F-80DF-4971-95F2-D0D97E6E6A3F}" srcOrd="0" destOrd="0" parTransId="{8C83B11B-458F-4989-86D8-406F7A1B4E07}" sibTransId="{4E0FF8D9-9072-4463-BBE2-AB6CA991CB9E}"/>
    <dgm:cxn modelId="{98827F7E-D787-45CB-B7D9-DE971FDDE9EC}" type="presOf" srcId="{1AEBA15F-80DF-4971-95F2-D0D97E6E6A3F}" destId="{BF4F9410-E266-4E1D-9731-5CA4F0B96200}" srcOrd="0" destOrd="0" presId="urn:microsoft.com/office/officeart/2005/8/layout/radial4"/>
    <dgm:cxn modelId="{DF49E3E2-3F51-4C94-83AE-B1E935C90EEC}" type="presOf" srcId="{C557EC45-BA1C-45FF-A7B6-2982E29AD16D}" destId="{C4B3C7F0-5F48-4A3E-8FD6-3B2C81CB2FBD}" srcOrd="0" destOrd="0" presId="urn:microsoft.com/office/officeart/2005/8/layout/radial4"/>
    <dgm:cxn modelId="{4FF06A9B-1A7E-4726-AC40-23BE634B6F4C}" srcId="{28D128FE-97D7-4EAD-8A9F-FB08CCFE15F7}" destId="{E9F2F910-C18F-46F0-A863-8241BCD527BC}" srcOrd="1" destOrd="0" parTransId="{94607F16-6284-4D09-8DDD-8513FEC6E5D0}" sibTransId="{C52F21F8-AA56-48AE-8B76-8597A06B280E}"/>
    <dgm:cxn modelId="{AC0AC74E-1B3C-49A9-97D5-924E368A7356}" type="presOf" srcId="{28D128FE-97D7-4EAD-8A9F-FB08CCFE15F7}" destId="{FA151DC4-478E-4B03-8B42-E69A5F84B423}" srcOrd="0" destOrd="0" presId="urn:microsoft.com/office/officeart/2005/8/layout/radial4"/>
    <dgm:cxn modelId="{48C07ED1-8CEC-4EC4-A5D2-A058A9753F85}" type="presOf" srcId="{8C83B11B-458F-4989-86D8-406F7A1B4E07}" destId="{3114394F-DFB4-4C5B-86C8-E6AB772BFF99}" srcOrd="0" destOrd="0" presId="urn:microsoft.com/office/officeart/2005/8/layout/radial4"/>
    <dgm:cxn modelId="{8F812BB8-3C60-442E-8F7D-94A0C371FD2F}" type="presOf" srcId="{94607F16-6284-4D09-8DDD-8513FEC6E5D0}" destId="{4E2F1F16-4D53-4ABC-9173-B5A3C06EDC22}" srcOrd="0" destOrd="0" presId="urn:microsoft.com/office/officeart/2005/8/layout/radial4"/>
    <dgm:cxn modelId="{8C27F70B-8DC2-4D6C-974D-160C2E9F1488}" type="presOf" srcId="{E9F2F910-C18F-46F0-A863-8241BCD527BC}" destId="{DCC65ADD-FE63-48DF-B030-FC40055F62D9}" srcOrd="0" destOrd="0" presId="urn:microsoft.com/office/officeart/2005/8/layout/radial4"/>
    <dgm:cxn modelId="{C3E390EB-6CB9-4E55-A122-55D089D771D2}" type="presParOf" srcId="{C4B3C7F0-5F48-4A3E-8FD6-3B2C81CB2FBD}" destId="{FA151DC4-478E-4B03-8B42-E69A5F84B423}" srcOrd="0" destOrd="0" presId="urn:microsoft.com/office/officeart/2005/8/layout/radial4"/>
    <dgm:cxn modelId="{9996418B-0FBB-4EAC-B25B-BC062936F6B2}" type="presParOf" srcId="{C4B3C7F0-5F48-4A3E-8FD6-3B2C81CB2FBD}" destId="{3114394F-DFB4-4C5B-86C8-E6AB772BFF99}" srcOrd="1" destOrd="0" presId="urn:microsoft.com/office/officeart/2005/8/layout/radial4"/>
    <dgm:cxn modelId="{2CDF19B3-0D9C-4878-BB6E-A05DF29A7757}" type="presParOf" srcId="{C4B3C7F0-5F48-4A3E-8FD6-3B2C81CB2FBD}" destId="{BF4F9410-E266-4E1D-9731-5CA4F0B96200}" srcOrd="2" destOrd="0" presId="urn:microsoft.com/office/officeart/2005/8/layout/radial4"/>
    <dgm:cxn modelId="{41CA302E-0D03-41ED-85B6-C13E0BF4B13A}" type="presParOf" srcId="{C4B3C7F0-5F48-4A3E-8FD6-3B2C81CB2FBD}" destId="{4E2F1F16-4D53-4ABC-9173-B5A3C06EDC22}" srcOrd="3" destOrd="0" presId="urn:microsoft.com/office/officeart/2005/8/layout/radial4"/>
    <dgm:cxn modelId="{0ED52A8C-FB5B-49BF-A4D7-4C5EE997FAC0}" type="presParOf" srcId="{C4B3C7F0-5F48-4A3E-8FD6-3B2C81CB2FBD}" destId="{DCC65ADD-FE63-48DF-B030-FC40055F62D9}" srcOrd="4"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6F5614F-4D6C-4A9C-AEB0-7299C07CC1B4}" type="doc">
      <dgm:prSet loTypeId="urn:microsoft.com/office/officeart/2008/layout/LinedList" loCatId="list" qsTypeId="urn:microsoft.com/office/officeart/2005/8/quickstyle/3d2" qsCatId="3D" csTypeId="urn:microsoft.com/office/officeart/2005/8/colors/accent2_1" csCatId="accent2" phldr="1"/>
      <dgm:spPr/>
      <dgm:t>
        <a:bodyPr/>
        <a:lstStyle/>
        <a:p>
          <a:pPr rtl="1"/>
          <a:endParaRPr lang="fa-IR"/>
        </a:p>
      </dgm:t>
    </dgm:pt>
    <dgm:pt modelId="{1D788E48-F355-4786-A20C-87993A999E37}">
      <dgm:prSet phldrT="[Text]" custT="1"/>
      <dgm:spPr/>
      <dgm:t>
        <a:bodyPr anchor="t"/>
        <a:lstStyle/>
        <a:p>
          <a:pPr algn="just" rtl="1"/>
          <a:r>
            <a:rPr lang="fa-IR" sz="2000" dirty="0" smtClean="0">
              <a:cs typeface="B Nazanin" panose="00000400000000000000" pitchFamily="2" charset="-78"/>
            </a:rPr>
            <a:t>اینکه متقاضی استفاده از تسهیلات مالی خرید مسکن چه مبلغی را </a:t>
          </a:r>
          <a:r>
            <a:rPr lang="fa-IR" sz="2000" dirty="0" err="1" smtClean="0">
              <a:cs typeface="B Nazanin" panose="00000400000000000000" pitchFamily="2" charset="-78"/>
            </a:rPr>
            <a:t>می‌تواند</a:t>
          </a:r>
          <a:r>
            <a:rPr lang="fa-IR" sz="2000" dirty="0" smtClean="0">
              <a:cs typeface="B Nazanin" panose="00000400000000000000" pitchFamily="2" charset="-78"/>
            </a:rPr>
            <a:t> </a:t>
          </a:r>
          <a:r>
            <a:rPr lang="fa-IR" sz="2000" dirty="0" err="1" smtClean="0">
              <a:cs typeface="B Nazanin" panose="00000400000000000000" pitchFamily="2" charset="-78"/>
            </a:rPr>
            <a:t>به‌عنوان</a:t>
          </a:r>
          <a:r>
            <a:rPr lang="fa-IR" sz="2000" dirty="0" smtClean="0">
              <a:cs typeface="B Nazanin" panose="00000400000000000000" pitchFamily="2" charset="-78"/>
            </a:rPr>
            <a:t> وام بانکی خرید مسکن بگیرد، به چند موضوع بستگی دارد .</a:t>
          </a:r>
        </a:p>
        <a:p>
          <a:pPr algn="just" rtl="1"/>
          <a:endParaRPr lang="fa-IR" sz="2000" dirty="0">
            <a:cs typeface="B Nazanin" panose="00000400000000000000" pitchFamily="2" charset="-78"/>
          </a:endParaRPr>
        </a:p>
      </dgm:t>
    </dgm:pt>
    <dgm:pt modelId="{028E149A-9ADF-4B7E-BD4F-93DC391195CB}" type="parTrans" cxnId="{1FFBF16A-DF4C-4939-BD5B-764D9D3DC452}">
      <dgm:prSet/>
      <dgm:spPr/>
      <dgm:t>
        <a:bodyPr/>
        <a:lstStyle/>
        <a:p>
          <a:pPr rtl="1"/>
          <a:endParaRPr lang="fa-IR"/>
        </a:p>
      </dgm:t>
    </dgm:pt>
    <dgm:pt modelId="{EDB3CADD-51A8-472E-8720-01F9AF7A39BA}" type="sibTrans" cxnId="{1FFBF16A-DF4C-4939-BD5B-764D9D3DC452}">
      <dgm:prSet/>
      <dgm:spPr/>
      <dgm:t>
        <a:bodyPr/>
        <a:lstStyle/>
        <a:p>
          <a:pPr rtl="1"/>
          <a:endParaRPr lang="fa-IR"/>
        </a:p>
      </dgm:t>
    </dgm:pt>
    <dgm:pt modelId="{FA9BC650-60CD-4B70-AD3C-462D61E661E0}">
      <dgm:prSet phldrT="[Text]" custT="1"/>
      <dgm:spPr/>
      <dgm:t>
        <a:bodyPr anchor="ctr"/>
        <a:lstStyle/>
        <a:p>
          <a:pPr algn="ctr" rtl="1"/>
          <a:r>
            <a:rPr lang="fa-IR" sz="2800" dirty="0" smtClean="0">
              <a:cs typeface="B Nazanin" panose="00000400000000000000" pitchFamily="2" charset="-78"/>
            </a:rPr>
            <a:t>1) ارزش بازاری یا قیمت خرید خانه مورد نظر </a:t>
          </a:r>
          <a:endParaRPr lang="fa-IR" sz="2800" dirty="0">
            <a:cs typeface="B Nazanin" panose="00000400000000000000" pitchFamily="2" charset="-78"/>
          </a:endParaRPr>
        </a:p>
      </dgm:t>
    </dgm:pt>
    <dgm:pt modelId="{7EA3A35B-E2D5-404B-86C7-9ECCB10AAFA9}" type="parTrans" cxnId="{8845B3C8-5293-4820-BADA-30C4C48D0671}">
      <dgm:prSet/>
      <dgm:spPr/>
      <dgm:t>
        <a:bodyPr/>
        <a:lstStyle/>
        <a:p>
          <a:pPr rtl="1"/>
          <a:endParaRPr lang="fa-IR"/>
        </a:p>
      </dgm:t>
    </dgm:pt>
    <dgm:pt modelId="{1D125B4F-0A9F-4F31-A054-FF2031EB26E6}" type="sibTrans" cxnId="{8845B3C8-5293-4820-BADA-30C4C48D0671}">
      <dgm:prSet/>
      <dgm:spPr/>
      <dgm:t>
        <a:bodyPr/>
        <a:lstStyle/>
        <a:p>
          <a:pPr rtl="1"/>
          <a:endParaRPr lang="fa-IR"/>
        </a:p>
      </dgm:t>
    </dgm:pt>
    <dgm:pt modelId="{D1D7CCCB-010D-4D52-8CBC-B8C55CE621B8}">
      <dgm:prSet phldrT="[Text]" custT="1"/>
      <dgm:spPr/>
      <dgm:t>
        <a:bodyPr anchor="ctr"/>
        <a:lstStyle/>
        <a:p>
          <a:pPr algn="ctr" rtl="1"/>
          <a:r>
            <a:rPr lang="fa-IR" sz="2800" dirty="0" smtClean="0">
              <a:cs typeface="B Nazanin" panose="00000400000000000000" pitchFamily="2" charset="-78"/>
            </a:rPr>
            <a:t>2) نوع ملک (</a:t>
          </a:r>
          <a:r>
            <a:rPr lang="fa-IR" sz="2800" dirty="0" err="1" smtClean="0">
              <a:cs typeface="B Nazanin" panose="00000400000000000000" pitchFamily="2" charset="-78"/>
            </a:rPr>
            <a:t>به‌عنوان</a:t>
          </a:r>
          <a:r>
            <a:rPr lang="fa-IR" sz="2800" dirty="0" smtClean="0">
              <a:cs typeface="B Nazanin" panose="00000400000000000000" pitchFamily="2" charset="-78"/>
            </a:rPr>
            <a:t> مثال ساختمان مسکونی یا تجاری است) </a:t>
          </a:r>
          <a:endParaRPr lang="fa-IR" sz="2800" dirty="0">
            <a:cs typeface="B Nazanin" panose="00000400000000000000" pitchFamily="2" charset="-78"/>
          </a:endParaRPr>
        </a:p>
      </dgm:t>
    </dgm:pt>
    <dgm:pt modelId="{5E8AC665-C1D4-4EF3-8440-02EE93C85CAA}" type="parTrans" cxnId="{8895CE60-B3B3-472D-8E8D-CB380A3B2131}">
      <dgm:prSet/>
      <dgm:spPr/>
      <dgm:t>
        <a:bodyPr/>
        <a:lstStyle/>
        <a:p>
          <a:pPr rtl="1"/>
          <a:endParaRPr lang="fa-IR"/>
        </a:p>
      </dgm:t>
    </dgm:pt>
    <dgm:pt modelId="{EDCA6F2E-D964-45F2-B18A-10A5D1166FF2}" type="sibTrans" cxnId="{8895CE60-B3B3-472D-8E8D-CB380A3B2131}">
      <dgm:prSet/>
      <dgm:spPr/>
      <dgm:t>
        <a:bodyPr/>
        <a:lstStyle/>
        <a:p>
          <a:pPr rtl="1"/>
          <a:endParaRPr lang="fa-IR"/>
        </a:p>
      </dgm:t>
    </dgm:pt>
    <dgm:pt modelId="{D60B2B17-0A12-4F2C-B990-1D6843EE9778}">
      <dgm:prSet phldrT="[Text]" custT="1"/>
      <dgm:spPr/>
      <dgm:t>
        <a:bodyPr anchor="ctr"/>
        <a:lstStyle/>
        <a:p>
          <a:pPr algn="ctr" rtl="1"/>
          <a:r>
            <a:rPr lang="fa-IR" sz="3200" dirty="0" smtClean="0">
              <a:cs typeface="B Nazanin" panose="00000400000000000000" pitchFamily="2" charset="-78"/>
            </a:rPr>
            <a:t>3) موقعیت مکانی ملک </a:t>
          </a:r>
          <a:endParaRPr lang="fa-IR" sz="3200" dirty="0">
            <a:cs typeface="B Nazanin" panose="00000400000000000000" pitchFamily="2" charset="-78"/>
          </a:endParaRPr>
        </a:p>
      </dgm:t>
    </dgm:pt>
    <dgm:pt modelId="{F25B66E0-E73B-4EC9-B8F5-A32BCE17827A}" type="parTrans" cxnId="{CB2AE5C8-7119-4468-873B-BEEB95D8D81B}">
      <dgm:prSet/>
      <dgm:spPr/>
      <dgm:t>
        <a:bodyPr/>
        <a:lstStyle/>
        <a:p>
          <a:pPr rtl="1"/>
          <a:endParaRPr lang="fa-IR"/>
        </a:p>
      </dgm:t>
    </dgm:pt>
    <dgm:pt modelId="{2FBF9755-4112-4E9A-9325-83B91BC26112}" type="sibTrans" cxnId="{CB2AE5C8-7119-4468-873B-BEEB95D8D81B}">
      <dgm:prSet/>
      <dgm:spPr/>
      <dgm:t>
        <a:bodyPr/>
        <a:lstStyle/>
        <a:p>
          <a:pPr rtl="1"/>
          <a:endParaRPr lang="fa-IR"/>
        </a:p>
      </dgm:t>
    </dgm:pt>
    <dgm:pt modelId="{2F437A17-1B23-40F2-AE55-A9B26904C2A9}">
      <dgm:prSet phldrT="[Text]" custT="1"/>
      <dgm:spPr/>
      <dgm:t>
        <a:bodyPr anchor="ctr"/>
        <a:lstStyle/>
        <a:p>
          <a:pPr algn="ctr" rtl="1"/>
          <a:r>
            <a:rPr lang="fa-IR" sz="2800" dirty="0" smtClean="0">
              <a:cs typeface="B Nazanin" panose="00000400000000000000" pitchFamily="2" charset="-78"/>
            </a:rPr>
            <a:t> 4) سوابق </a:t>
          </a:r>
          <a:r>
            <a:rPr lang="fa-IR" sz="2800" dirty="0" err="1" smtClean="0">
              <a:cs typeface="B Nazanin" panose="00000400000000000000" pitchFamily="2" charset="-78"/>
            </a:rPr>
            <a:t>وام‌گیرنده</a:t>
          </a:r>
          <a:r>
            <a:rPr lang="fa-IR" sz="2800" dirty="0" smtClean="0">
              <a:cs typeface="B Nazanin" panose="00000400000000000000" pitchFamily="2" charset="-78"/>
            </a:rPr>
            <a:t> (</a:t>
          </a:r>
          <a:r>
            <a:rPr lang="fa-IR" sz="2800" dirty="0" err="1" smtClean="0">
              <a:cs typeface="B Nazanin" panose="00000400000000000000" pitchFamily="2" charset="-78"/>
            </a:rPr>
            <a:t>به‌عنوان</a:t>
          </a:r>
          <a:r>
            <a:rPr lang="fa-IR" sz="2800" dirty="0" smtClean="0">
              <a:cs typeface="B Nazanin" panose="00000400000000000000" pitchFamily="2" charset="-78"/>
            </a:rPr>
            <a:t> مثال سطح درآمد و...)</a:t>
          </a:r>
          <a:endParaRPr lang="fa-IR" sz="2800" dirty="0">
            <a:cs typeface="B Nazanin" panose="00000400000000000000" pitchFamily="2" charset="-78"/>
          </a:endParaRPr>
        </a:p>
      </dgm:t>
    </dgm:pt>
    <dgm:pt modelId="{4FB1FAE9-A2D0-4158-A685-40904EA7079A}" type="parTrans" cxnId="{9BE031C6-EFBB-420B-8EEF-8EB61B65BF9B}">
      <dgm:prSet/>
      <dgm:spPr/>
      <dgm:t>
        <a:bodyPr/>
        <a:lstStyle/>
        <a:p>
          <a:pPr rtl="1"/>
          <a:endParaRPr lang="fa-IR"/>
        </a:p>
      </dgm:t>
    </dgm:pt>
    <dgm:pt modelId="{65A3CC67-205E-4089-8CDF-3F8B0318F1E5}" type="sibTrans" cxnId="{9BE031C6-EFBB-420B-8EEF-8EB61B65BF9B}">
      <dgm:prSet/>
      <dgm:spPr/>
      <dgm:t>
        <a:bodyPr/>
        <a:lstStyle/>
        <a:p>
          <a:pPr rtl="1"/>
          <a:endParaRPr lang="fa-IR"/>
        </a:p>
      </dgm:t>
    </dgm:pt>
    <dgm:pt modelId="{630F4B2C-F52A-4EF4-946A-C16C6578EC0C}" type="pres">
      <dgm:prSet presAssocID="{86F5614F-4D6C-4A9C-AEB0-7299C07CC1B4}" presName="vert0" presStyleCnt="0">
        <dgm:presLayoutVars>
          <dgm:dir/>
          <dgm:animOne val="branch"/>
          <dgm:animLvl val="lvl"/>
        </dgm:presLayoutVars>
      </dgm:prSet>
      <dgm:spPr/>
      <dgm:t>
        <a:bodyPr/>
        <a:lstStyle/>
        <a:p>
          <a:pPr rtl="1"/>
          <a:endParaRPr lang="fa-IR"/>
        </a:p>
      </dgm:t>
    </dgm:pt>
    <dgm:pt modelId="{28ED3779-D742-4FEC-9A79-BF818EEE00B8}" type="pres">
      <dgm:prSet presAssocID="{1D788E48-F355-4786-A20C-87993A999E37}" presName="thickLine" presStyleLbl="alignNode1" presStyleIdx="0" presStyleCnt="1"/>
      <dgm:spPr/>
    </dgm:pt>
    <dgm:pt modelId="{6CC1C046-CE73-4E91-B8D2-4620A6D0B482}" type="pres">
      <dgm:prSet presAssocID="{1D788E48-F355-4786-A20C-87993A999E37}" presName="horz1" presStyleCnt="0"/>
      <dgm:spPr/>
    </dgm:pt>
    <dgm:pt modelId="{3A0D176D-030A-41B9-B1C4-E23812674766}" type="pres">
      <dgm:prSet presAssocID="{1D788E48-F355-4786-A20C-87993A999E37}" presName="tx1" presStyleLbl="revTx" presStyleIdx="0" presStyleCnt="5"/>
      <dgm:spPr/>
      <dgm:t>
        <a:bodyPr/>
        <a:lstStyle/>
        <a:p>
          <a:pPr rtl="1"/>
          <a:endParaRPr lang="fa-IR"/>
        </a:p>
      </dgm:t>
    </dgm:pt>
    <dgm:pt modelId="{39C572EB-849D-44FE-8CED-B756CAFCE66D}" type="pres">
      <dgm:prSet presAssocID="{1D788E48-F355-4786-A20C-87993A999E37}" presName="vert1" presStyleCnt="0"/>
      <dgm:spPr/>
    </dgm:pt>
    <dgm:pt modelId="{924080C3-7B4D-49F1-B180-B5AEBBAFDB32}" type="pres">
      <dgm:prSet presAssocID="{FA9BC650-60CD-4B70-AD3C-462D61E661E0}" presName="vertSpace2a" presStyleCnt="0"/>
      <dgm:spPr/>
    </dgm:pt>
    <dgm:pt modelId="{2DBDAAC0-B591-456B-A47B-E0B32E5C058A}" type="pres">
      <dgm:prSet presAssocID="{FA9BC650-60CD-4B70-AD3C-462D61E661E0}" presName="horz2" presStyleCnt="0"/>
      <dgm:spPr/>
    </dgm:pt>
    <dgm:pt modelId="{8E07169D-291C-4937-8812-C847642F87C6}" type="pres">
      <dgm:prSet presAssocID="{FA9BC650-60CD-4B70-AD3C-462D61E661E0}" presName="horzSpace2" presStyleCnt="0"/>
      <dgm:spPr/>
    </dgm:pt>
    <dgm:pt modelId="{F854B0F3-26D6-4430-A2E9-32A20737E116}" type="pres">
      <dgm:prSet presAssocID="{FA9BC650-60CD-4B70-AD3C-462D61E661E0}" presName="tx2" presStyleLbl="revTx" presStyleIdx="1" presStyleCnt="5"/>
      <dgm:spPr/>
      <dgm:t>
        <a:bodyPr/>
        <a:lstStyle/>
        <a:p>
          <a:pPr rtl="1"/>
          <a:endParaRPr lang="fa-IR"/>
        </a:p>
      </dgm:t>
    </dgm:pt>
    <dgm:pt modelId="{216CF58D-4B85-41DD-A560-A71A6A668AAD}" type="pres">
      <dgm:prSet presAssocID="{FA9BC650-60CD-4B70-AD3C-462D61E661E0}" presName="vert2" presStyleCnt="0"/>
      <dgm:spPr/>
    </dgm:pt>
    <dgm:pt modelId="{F448B590-E4F9-4A78-9DFC-9AF5E977F39A}" type="pres">
      <dgm:prSet presAssocID="{FA9BC650-60CD-4B70-AD3C-462D61E661E0}" presName="thinLine2b" presStyleLbl="callout" presStyleIdx="0" presStyleCnt="4"/>
      <dgm:spPr/>
    </dgm:pt>
    <dgm:pt modelId="{F57D74B6-2C35-448B-B94C-FDF8003F09C7}" type="pres">
      <dgm:prSet presAssocID="{FA9BC650-60CD-4B70-AD3C-462D61E661E0}" presName="vertSpace2b" presStyleCnt="0"/>
      <dgm:spPr/>
    </dgm:pt>
    <dgm:pt modelId="{C32972AC-F3CD-470D-97FA-4A0BCE8EBEC0}" type="pres">
      <dgm:prSet presAssocID="{D1D7CCCB-010D-4D52-8CBC-B8C55CE621B8}" presName="horz2" presStyleCnt="0"/>
      <dgm:spPr/>
    </dgm:pt>
    <dgm:pt modelId="{D14E435E-CF6B-4EA8-A365-BBFE0525E60A}" type="pres">
      <dgm:prSet presAssocID="{D1D7CCCB-010D-4D52-8CBC-B8C55CE621B8}" presName="horzSpace2" presStyleCnt="0"/>
      <dgm:spPr/>
    </dgm:pt>
    <dgm:pt modelId="{1A49E1AA-3B40-4D72-BAB0-902EDC1B6929}" type="pres">
      <dgm:prSet presAssocID="{D1D7CCCB-010D-4D52-8CBC-B8C55CE621B8}" presName="tx2" presStyleLbl="revTx" presStyleIdx="2" presStyleCnt="5"/>
      <dgm:spPr/>
      <dgm:t>
        <a:bodyPr/>
        <a:lstStyle/>
        <a:p>
          <a:pPr rtl="1"/>
          <a:endParaRPr lang="fa-IR"/>
        </a:p>
      </dgm:t>
    </dgm:pt>
    <dgm:pt modelId="{9B349570-C264-4861-A187-7FEC0C7BE7BA}" type="pres">
      <dgm:prSet presAssocID="{D1D7CCCB-010D-4D52-8CBC-B8C55CE621B8}" presName="vert2" presStyleCnt="0"/>
      <dgm:spPr/>
    </dgm:pt>
    <dgm:pt modelId="{444D5504-8884-4AC7-8FE5-6459F9EC003F}" type="pres">
      <dgm:prSet presAssocID="{D1D7CCCB-010D-4D52-8CBC-B8C55CE621B8}" presName="thinLine2b" presStyleLbl="callout" presStyleIdx="1" presStyleCnt="4"/>
      <dgm:spPr/>
    </dgm:pt>
    <dgm:pt modelId="{0CE10A3E-E64E-45EE-8035-A8BC0FB148B8}" type="pres">
      <dgm:prSet presAssocID="{D1D7CCCB-010D-4D52-8CBC-B8C55CE621B8}" presName="vertSpace2b" presStyleCnt="0"/>
      <dgm:spPr/>
    </dgm:pt>
    <dgm:pt modelId="{D94E2B8B-F2B6-4916-9C64-E4302E7FEA87}" type="pres">
      <dgm:prSet presAssocID="{D60B2B17-0A12-4F2C-B990-1D6843EE9778}" presName="horz2" presStyleCnt="0"/>
      <dgm:spPr/>
    </dgm:pt>
    <dgm:pt modelId="{B1A551E1-95EB-409D-91CB-6258036292A8}" type="pres">
      <dgm:prSet presAssocID="{D60B2B17-0A12-4F2C-B990-1D6843EE9778}" presName="horzSpace2" presStyleCnt="0"/>
      <dgm:spPr/>
    </dgm:pt>
    <dgm:pt modelId="{7F74E16B-F055-4246-B501-4F27430F9E76}" type="pres">
      <dgm:prSet presAssocID="{D60B2B17-0A12-4F2C-B990-1D6843EE9778}" presName="tx2" presStyleLbl="revTx" presStyleIdx="3" presStyleCnt="5"/>
      <dgm:spPr/>
      <dgm:t>
        <a:bodyPr/>
        <a:lstStyle/>
        <a:p>
          <a:pPr rtl="1"/>
          <a:endParaRPr lang="fa-IR"/>
        </a:p>
      </dgm:t>
    </dgm:pt>
    <dgm:pt modelId="{F9E18A5A-593E-4A99-BAE5-075BD895345A}" type="pres">
      <dgm:prSet presAssocID="{D60B2B17-0A12-4F2C-B990-1D6843EE9778}" presName="vert2" presStyleCnt="0"/>
      <dgm:spPr/>
    </dgm:pt>
    <dgm:pt modelId="{C55716F7-0111-4AF4-AAFA-9984C702182A}" type="pres">
      <dgm:prSet presAssocID="{D60B2B17-0A12-4F2C-B990-1D6843EE9778}" presName="thinLine2b" presStyleLbl="callout" presStyleIdx="2" presStyleCnt="4"/>
      <dgm:spPr/>
    </dgm:pt>
    <dgm:pt modelId="{5A59433C-FD7F-48DA-8FF8-EDF008BA7EB5}" type="pres">
      <dgm:prSet presAssocID="{D60B2B17-0A12-4F2C-B990-1D6843EE9778}" presName="vertSpace2b" presStyleCnt="0"/>
      <dgm:spPr/>
    </dgm:pt>
    <dgm:pt modelId="{D7D5BB79-F020-42D8-8154-6A995D5FAACE}" type="pres">
      <dgm:prSet presAssocID="{2F437A17-1B23-40F2-AE55-A9B26904C2A9}" presName="horz2" presStyleCnt="0"/>
      <dgm:spPr/>
    </dgm:pt>
    <dgm:pt modelId="{00B654DA-A700-4EFD-A15E-9EC429D3E034}" type="pres">
      <dgm:prSet presAssocID="{2F437A17-1B23-40F2-AE55-A9B26904C2A9}" presName="horzSpace2" presStyleCnt="0"/>
      <dgm:spPr/>
    </dgm:pt>
    <dgm:pt modelId="{9A4022BD-0F48-4A69-9A0F-BD4188C9D45D}" type="pres">
      <dgm:prSet presAssocID="{2F437A17-1B23-40F2-AE55-A9B26904C2A9}" presName="tx2" presStyleLbl="revTx" presStyleIdx="4" presStyleCnt="5" custScaleY="105534"/>
      <dgm:spPr/>
      <dgm:t>
        <a:bodyPr/>
        <a:lstStyle/>
        <a:p>
          <a:pPr rtl="1"/>
          <a:endParaRPr lang="fa-IR"/>
        </a:p>
      </dgm:t>
    </dgm:pt>
    <dgm:pt modelId="{A5E9F899-C12E-4374-B2BA-F00936662970}" type="pres">
      <dgm:prSet presAssocID="{2F437A17-1B23-40F2-AE55-A9B26904C2A9}" presName="vert2" presStyleCnt="0"/>
      <dgm:spPr/>
    </dgm:pt>
    <dgm:pt modelId="{AB0713EE-A0CD-4EFB-8723-AA2AF1E8C5C7}" type="pres">
      <dgm:prSet presAssocID="{2F437A17-1B23-40F2-AE55-A9B26904C2A9}" presName="thinLine2b" presStyleLbl="callout" presStyleIdx="3" presStyleCnt="4"/>
      <dgm:spPr/>
    </dgm:pt>
    <dgm:pt modelId="{0C6FD6A8-E0D4-478E-950F-7F47A38F2A26}" type="pres">
      <dgm:prSet presAssocID="{2F437A17-1B23-40F2-AE55-A9B26904C2A9}" presName="vertSpace2b" presStyleCnt="0"/>
      <dgm:spPr/>
    </dgm:pt>
  </dgm:ptLst>
  <dgm:cxnLst>
    <dgm:cxn modelId="{03FBFEDD-717B-453F-94F8-609CD508F10C}" type="presOf" srcId="{FA9BC650-60CD-4B70-AD3C-462D61E661E0}" destId="{F854B0F3-26D6-4430-A2E9-32A20737E116}" srcOrd="0" destOrd="0" presId="urn:microsoft.com/office/officeart/2008/layout/LinedList"/>
    <dgm:cxn modelId="{CB2AE5C8-7119-4468-873B-BEEB95D8D81B}" srcId="{1D788E48-F355-4786-A20C-87993A999E37}" destId="{D60B2B17-0A12-4F2C-B990-1D6843EE9778}" srcOrd="2" destOrd="0" parTransId="{F25B66E0-E73B-4EC9-B8F5-A32BCE17827A}" sibTransId="{2FBF9755-4112-4E9A-9325-83B91BC26112}"/>
    <dgm:cxn modelId="{8895CE60-B3B3-472D-8E8D-CB380A3B2131}" srcId="{1D788E48-F355-4786-A20C-87993A999E37}" destId="{D1D7CCCB-010D-4D52-8CBC-B8C55CE621B8}" srcOrd="1" destOrd="0" parTransId="{5E8AC665-C1D4-4EF3-8440-02EE93C85CAA}" sibTransId="{EDCA6F2E-D964-45F2-B18A-10A5D1166FF2}"/>
    <dgm:cxn modelId="{9BE031C6-EFBB-420B-8EEF-8EB61B65BF9B}" srcId="{1D788E48-F355-4786-A20C-87993A999E37}" destId="{2F437A17-1B23-40F2-AE55-A9B26904C2A9}" srcOrd="3" destOrd="0" parTransId="{4FB1FAE9-A2D0-4158-A685-40904EA7079A}" sibTransId="{65A3CC67-205E-4089-8CDF-3F8B0318F1E5}"/>
    <dgm:cxn modelId="{6BE23CDA-4872-41B3-BD49-87F1AD3C2984}" type="presOf" srcId="{2F437A17-1B23-40F2-AE55-A9B26904C2A9}" destId="{9A4022BD-0F48-4A69-9A0F-BD4188C9D45D}" srcOrd="0" destOrd="0" presId="urn:microsoft.com/office/officeart/2008/layout/LinedList"/>
    <dgm:cxn modelId="{8845B3C8-5293-4820-BADA-30C4C48D0671}" srcId="{1D788E48-F355-4786-A20C-87993A999E37}" destId="{FA9BC650-60CD-4B70-AD3C-462D61E661E0}" srcOrd="0" destOrd="0" parTransId="{7EA3A35B-E2D5-404B-86C7-9ECCB10AAFA9}" sibTransId="{1D125B4F-0A9F-4F31-A054-FF2031EB26E6}"/>
    <dgm:cxn modelId="{B5B7F91D-DA53-42B0-B31C-D0AEEC45FA33}" type="presOf" srcId="{D60B2B17-0A12-4F2C-B990-1D6843EE9778}" destId="{7F74E16B-F055-4246-B501-4F27430F9E76}" srcOrd="0" destOrd="0" presId="urn:microsoft.com/office/officeart/2008/layout/LinedList"/>
    <dgm:cxn modelId="{2AFC1A2C-FD76-4F88-8904-3D82EBB34D17}" type="presOf" srcId="{D1D7CCCB-010D-4D52-8CBC-B8C55CE621B8}" destId="{1A49E1AA-3B40-4D72-BAB0-902EDC1B6929}" srcOrd="0" destOrd="0" presId="urn:microsoft.com/office/officeart/2008/layout/LinedList"/>
    <dgm:cxn modelId="{F35FF10F-A437-4DC9-B5D0-955888E27612}" type="presOf" srcId="{86F5614F-4D6C-4A9C-AEB0-7299C07CC1B4}" destId="{630F4B2C-F52A-4EF4-946A-C16C6578EC0C}" srcOrd="0" destOrd="0" presId="urn:microsoft.com/office/officeart/2008/layout/LinedList"/>
    <dgm:cxn modelId="{647CFBEE-EAF3-4D45-8CC7-3170884E56AE}" type="presOf" srcId="{1D788E48-F355-4786-A20C-87993A999E37}" destId="{3A0D176D-030A-41B9-B1C4-E23812674766}" srcOrd="0" destOrd="0" presId="urn:microsoft.com/office/officeart/2008/layout/LinedList"/>
    <dgm:cxn modelId="{1FFBF16A-DF4C-4939-BD5B-764D9D3DC452}" srcId="{86F5614F-4D6C-4A9C-AEB0-7299C07CC1B4}" destId="{1D788E48-F355-4786-A20C-87993A999E37}" srcOrd="0" destOrd="0" parTransId="{028E149A-9ADF-4B7E-BD4F-93DC391195CB}" sibTransId="{EDB3CADD-51A8-472E-8720-01F9AF7A39BA}"/>
    <dgm:cxn modelId="{11B30247-9424-472B-B87D-94A37FA4B72E}" type="presParOf" srcId="{630F4B2C-F52A-4EF4-946A-C16C6578EC0C}" destId="{28ED3779-D742-4FEC-9A79-BF818EEE00B8}" srcOrd="0" destOrd="0" presId="urn:microsoft.com/office/officeart/2008/layout/LinedList"/>
    <dgm:cxn modelId="{75C58DF5-A18C-431D-8C6B-52E0A479EB73}" type="presParOf" srcId="{630F4B2C-F52A-4EF4-946A-C16C6578EC0C}" destId="{6CC1C046-CE73-4E91-B8D2-4620A6D0B482}" srcOrd="1" destOrd="0" presId="urn:microsoft.com/office/officeart/2008/layout/LinedList"/>
    <dgm:cxn modelId="{55127090-F250-4BD8-AFF7-F49AC5AD7CF4}" type="presParOf" srcId="{6CC1C046-CE73-4E91-B8D2-4620A6D0B482}" destId="{3A0D176D-030A-41B9-B1C4-E23812674766}" srcOrd="0" destOrd="0" presId="urn:microsoft.com/office/officeart/2008/layout/LinedList"/>
    <dgm:cxn modelId="{B43B9E66-D6CD-4EDF-9C2F-6B2B385550E3}" type="presParOf" srcId="{6CC1C046-CE73-4E91-B8D2-4620A6D0B482}" destId="{39C572EB-849D-44FE-8CED-B756CAFCE66D}" srcOrd="1" destOrd="0" presId="urn:microsoft.com/office/officeart/2008/layout/LinedList"/>
    <dgm:cxn modelId="{49FEF8C4-8677-44CB-BA5D-4995103FD23E}" type="presParOf" srcId="{39C572EB-849D-44FE-8CED-B756CAFCE66D}" destId="{924080C3-7B4D-49F1-B180-B5AEBBAFDB32}" srcOrd="0" destOrd="0" presId="urn:microsoft.com/office/officeart/2008/layout/LinedList"/>
    <dgm:cxn modelId="{6B549576-539E-4F23-ACE5-14758369C9AB}" type="presParOf" srcId="{39C572EB-849D-44FE-8CED-B756CAFCE66D}" destId="{2DBDAAC0-B591-456B-A47B-E0B32E5C058A}" srcOrd="1" destOrd="0" presId="urn:microsoft.com/office/officeart/2008/layout/LinedList"/>
    <dgm:cxn modelId="{A1F08C53-04FA-401D-BCDB-A96768C51926}" type="presParOf" srcId="{2DBDAAC0-B591-456B-A47B-E0B32E5C058A}" destId="{8E07169D-291C-4937-8812-C847642F87C6}" srcOrd="0" destOrd="0" presId="urn:microsoft.com/office/officeart/2008/layout/LinedList"/>
    <dgm:cxn modelId="{8F8D3EA0-8DAA-47FC-8BD4-9CDBCC217461}" type="presParOf" srcId="{2DBDAAC0-B591-456B-A47B-E0B32E5C058A}" destId="{F854B0F3-26D6-4430-A2E9-32A20737E116}" srcOrd="1" destOrd="0" presId="urn:microsoft.com/office/officeart/2008/layout/LinedList"/>
    <dgm:cxn modelId="{C46B9B3C-D567-4923-883E-0F8CBF88E977}" type="presParOf" srcId="{2DBDAAC0-B591-456B-A47B-E0B32E5C058A}" destId="{216CF58D-4B85-41DD-A560-A71A6A668AAD}" srcOrd="2" destOrd="0" presId="urn:microsoft.com/office/officeart/2008/layout/LinedList"/>
    <dgm:cxn modelId="{5E666695-FD3D-4AA0-BE68-99171E123A32}" type="presParOf" srcId="{39C572EB-849D-44FE-8CED-B756CAFCE66D}" destId="{F448B590-E4F9-4A78-9DFC-9AF5E977F39A}" srcOrd="2" destOrd="0" presId="urn:microsoft.com/office/officeart/2008/layout/LinedList"/>
    <dgm:cxn modelId="{98FBCE29-C9D5-438A-ADD6-8664149017F3}" type="presParOf" srcId="{39C572EB-849D-44FE-8CED-B756CAFCE66D}" destId="{F57D74B6-2C35-448B-B94C-FDF8003F09C7}" srcOrd="3" destOrd="0" presId="urn:microsoft.com/office/officeart/2008/layout/LinedList"/>
    <dgm:cxn modelId="{C534F323-83A1-4B01-8F31-27EBB253F7C8}" type="presParOf" srcId="{39C572EB-849D-44FE-8CED-B756CAFCE66D}" destId="{C32972AC-F3CD-470D-97FA-4A0BCE8EBEC0}" srcOrd="4" destOrd="0" presId="urn:microsoft.com/office/officeart/2008/layout/LinedList"/>
    <dgm:cxn modelId="{443C6DD1-4ADB-466F-8C87-5EB273FA516A}" type="presParOf" srcId="{C32972AC-F3CD-470D-97FA-4A0BCE8EBEC0}" destId="{D14E435E-CF6B-4EA8-A365-BBFE0525E60A}" srcOrd="0" destOrd="0" presId="urn:microsoft.com/office/officeart/2008/layout/LinedList"/>
    <dgm:cxn modelId="{F11FA5E6-55CE-4024-ABA5-E864766703E1}" type="presParOf" srcId="{C32972AC-F3CD-470D-97FA-4A0BCE8EBEC0}" destId="{1A49E1AA-3B40-4D72-BAB0-902EDC1B6929}" srcOrd="1" destOrd="0" presId="urn:microsoft.com/office/officeart/2008/layout/LinedList"/>
    <dgm:cxn modelId="{B1BFF6B4-9900-4476-B89C-0DE53D336793}" type="presParOf" srcId="{C32972AC-F3CD-470D-97FA-4A0BCE8EBEC0}" destId="{9B349570-C264-4861-A187-7FEC0C7BE7BA}" srcOrd="2" destOrd="0" presId="urn:microsoft.com/office/officeart/2008/layout/LinedList"/>
    <dgm:cxn modelId="{AC523084-AEDA-469B-B932-764CC075B9A1}" type="presParOf" srcId="{39C572EB-849D-44FE-8CED-B756CAFCE66D}" destId="{444D5504-8884-4AC7-8FE5-6459F9EC003F}" srcOrd="5" destOrd="0" presId="urn:microsoft.com/office/officeart/2008/layout/LinedList"/>
    <dgm:cxn modelId="{2E783C49-FD24-4A93-AE21-B189756F70CA}" type="presParOf" srcId="{39C572EB-849D-44FE-8CED-B756CAFCE66D}" destId="{0CE10A3E-E64E-45EE-8035-A8BC0FB148B8}" srcOrd="6" destOrd="0" presId="urn:microsoft.com/office/officeart/2008/layout/LinedList"/>
    <dgm:cxn modelId="{B08A3633-4E93-471A-B979-38A4EDEFFAFC}" type="presParOf" srcId="{39C572EB-849D-44FE-8CED-B756CAFCE66D}" destId="{D94E2B8B-F2B6-4916-9C64-E4302E7FEA87}" srcOrd="7" destOrd="0" presId="urn:microsoft.com/office/officeart/2008/layout/LinedList"/>
    <dgm:cxn modelId="{6DD312F6-2675-4831-A44A-7ED70A1C7054}" type="presParOf" srcId="{D94E2B8B-F2B6-4916-9C64-E4302E7FEA87}" destId="{B1A551E1-95EB-409D-91CB-6258036292A8}" srcOrd="0" destOrd="0" presId="urn:microsoft.com/office/officeart/2008/layout/LinedList"/>
    <dgm:cxn modelId="{015394C0-C280-4540-9739-B68C73AD9D67}" type="presParOf" srcId="{D94E2B8B-F2B6-4916-9C64-E4302E7FEA87}" destId="{7F74E16B-F055-4246-B501-4F27430F9E76}" srcOrd="1" destOrd="0" presId="urn:microsoft.com/office/officeart/2008/layout/LinedList"/>
    <dgm:cxn modelId="{E3376C06-15A8-4F1F-814B-85DA61B14EF4}" type="presParOf" srcId="{D94E2B8B-F2B6-4916-9C64-E4302E7FEA87}" destId="{F9E18A5A-593E-4A99-BAE5-075BD895345A}" srcOrd="2" destOrd="0" presId="urn:microsoft.com/office/officeart/2008/layout/LinedList"/>
    <dgm:cxn modelId="{96BAD321-192C-4F10-8C3B-1DDAFC50DD84}" type="presParOf" srcId="{39C572EB-849D-44FE-8CED-B756CAFCE66D}" destId="{C55716F7-0111-4AF4-AAFA-9984C702182A}" srcOrd="8" destOrd="0" presId="urn:microsoft.com/office/officeart/2008/layout/LinedList"/>
    <dgm:cxn modelId="{3983A00F-A44F-4683-A7FF-D6C6D8EF8DEC}" type="presParOf" srcId="{39C572EB-849D-44FE-8CED-B756CAFCE66D}" destId="{5A59433C-FD7F-48DA-8FF8-EDF008BA7EB5}" srcOrd="9" destOrd="0" presId="urn:microsoft.com/office/officeart/2008/layout/LinedList"/>
    <dgm:cxn modelId="{FD3982E2-4F33-4C1A-8111-4AF343A4E692}" type="presParOf" srcId="{39C572EB-849D-44FE-8CED-B756CAFCE66D}" destId="{D7D5BB79-F020-42D8-8154-6A995D5FAACE}" srcOrd="10" destOrd="0" presId="urn:microsoft.com/office/officeart/2008/layout/LinedList"/>
    <dgm:cxn modelId="{30510031-E8DB-4DAE-9851-1011DE9B589E}" type="presParOf" srcId="{D7D5BB79-F020-42D8-8154-6A995D5FAACE}" destId="{00B654DA-A700-4EFD-A15E-9EC429D3E034}" srcOrd="0" destOrd="0" presId="urn:microsoft.com/office/officeart/2008/layout/LinedList"/>
    <dgm:cxn modelId="{C29D38E6-12C9-442A-A192-A8A53686559C}" type="presParOf" srcId="{D7D5BB79-F020-42D8-8154-6A995D5FAACE}" destId="{9A4022BD-0F48-4A69-9A0F-BD4188C9D45D}" srcOrd="1" destOrd="0" presId="urn:microsoft.com/office/officeart/2008/layout/LinedList"/>
    <dgm:cxn modelId="{6724694D-D4C2-4F4E-96B7-60DED999E25C}" type="presParOf" srcId="{D7D5BB79-F020-42D8-8154-6A995D5FAACE}" destId="{A5E9F899-C12E-4374-B2BA-F00936662970}" srcOrd="2" destOrd="0" presId="urn:microsoft.com/office/officeart/2008/layout/LinedList"/>
    <dgm:cxn modelId="{51EFD249-BEE4-4944-96FC-AD297FB1FF69}" type="presParOf" srcId="{39C572EB-849D-44FE-8CED-B756CAFCE66D}" destId="{AB0713EE-A0CD-4EFB-8723-AA2AF1E8C5C7}" srcOrd="11" destOrd="0" presId="urn:microsoft.com/office/officeart/2008/layout/LinedList"/>
    <dgm:cxn modelId="{F5FB0C72-B98F-4FAA-9160-14D256CF4CF5}" type="presParOf" srcId="{39C572EB-849D-44FE-8CED-B756CAFCE66D}" destId="{0C6FD6A8-E0D4-478E-950F-7F47A38F2A26}"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073991-D9DC-42CC-A9D7-A92BEA50D3B3}" type="doc">
      <dgm:prSet loTypeId="urn:microsoft.com/office/officeart/2009/3/layout/SubStepProcess" loCatId="process" qsTypeId="urn:microsoft.com/office/officeart/2005/8/quickstyle/3d3" qsCatId="3D" csTypeId="urn:microsoft.com/office/officeart/2005/8/colors/colorful4" csCatId="colorful" phldr="1"/>
      <dgm:spPr/>
      <dgm:t>
        <a:bodyPr/>
        <a:lstStyle/>
        <a:p>
          <a:endParaRPr lang="en-US"/>
        </a:p>
      </dgm:t>
    </dgm:pt>
    <dgm:pt modelId="{CDFAE520-C899-4870-97E5-F34773A00D7A}">
      <dgm:prSet phldrT="[Text]" custT="1"/>
      <dgm:spPr>
        <a:xfrm>
          <a:off x="3117616" y="1933148"/>
          <a:ext cx="2480096" cy="2480354"/>
        </a:xfrm>
        <a:solidFill>
          <a:srgbClr val="E3F508"/>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r>
            <a:rPr lang="fa-IR" sz="3200" b="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کشور مالزی</a:t>
          </a:r>
          <a:endParaRPr lang="en-US" sz="3200" b="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gm:t>
    </dgm:pt>
    <dgm:pt modelId="{064A6B92-4529-4A00-9F31-11958592BD1F}" type="parTrans" cxnId="{6400C3D3-30F6-4DBC-A455-3ED75EC8B818}">
      <dgm:prSet/>
      <dgm:spPr/>
      <dgm:t>
        <a:bodyPr/>
        <a:lstStyle/>
        <a:p>
          <a:endParaRPr lang="en-US"/>
        </a:p>
      </dgm:t>
    </dgm:pt>
    <dgm:pt modelId="{BDB7CC22-F87E-4E30-98D7-DF85AAF83D37}" type="sibTrans" cxnId="{6400C3D3-30F6-4DBC-A455-3ED75EC8B818}">
      <dgm:prSet/>
      <dgm:spPr/>
      <dgm:t>
        <a:bodyPr/>
        <a:lstStyle/>
        <a:p>
          <a:endParaRPr lang="en-US"/>
        </a:p>
      </dgm:t>
    </dgm:pt>
    <dgm:pt modelId="{7E36341C-43A7-4816-8B5B-8E21B5CCB0A1}">
      <dgm:prSet phldrT="[Text]" custT="1"/>
      <dgm:spPr>
        <a:xfrm>
          <a:off x="0" y="2423820"/>
          <a:ext cx="2171151" cy="630059"/>
        </a:xfrm>
        <a:solidFill>
          <a:srgbClr val="00B0F0"/>
        </a:solidFill>
        <a:ln w="6350" cap="flat" cmpd="sng" algn="ctr">
          <a:solidFill>
            <a:sysClr val="windowText" lastClr="000000">
              <a:alpha val="0"/>
              <a:hueOff val="0"/>
              <a:satOff val="0"/>
              <a:lumOff val="0"/>
              <a:alphaOff val="0"/>
            </a:sysClr>
          </a:solidFill>
          <a:prstDash val="solid"/>
          <a:miter lim="800000"/>
        </a:ln>
        <a:effectLst/>
      </dgm:spPr>
      <dgm:t>
        <a:bodyPr/>
        <a:lstStyle/>
        <a:p>
          <a:pPr algn="ctr"/>
          <a:r>
            <a:rPr lang="fa-IR" sz="1800" b="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۱4 استان دارد استاندار هر استان را  «شاه» می‌نامند.</a:t>
          </a:r>
          <a:endParaRPr lang="en-US" sz="1800" b="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gm:t>
    </dgm:pt>
    <dgm:pt modelId="{A5E4B336-F042-457B-91FE-BD44B1FFE706}" type="parTrans" cxnId="{FC5F5D9F-7392-4C33-8BAF-BE7D17C32057}">
      <dgm:prSet/>
      <dgm:spPr/>
      <dgm:t>
        <a:bodyPr/>
        <a:lstStyle/>
        <a:p>
          <a:endParaRPr lang="en-US"/>
        </a:p>
      </dgm:t>
    </dgm:pt>
    <dgm:pt modelId="{3106ED15-81D3-4838-BD70-A0A39D4B8960}" type="sibTrans" cxnId="{FC5F5D9F-7392-4C33-8BAF-BE7D17C32057}">
      <dgm:prSet/>
      <dgm:spPr/>
      <dgm:t>
        <a:bodyPr/>
        <a:lstStyle/>
        <a:p>
          <a:endParaRPr lang="en-US"/>
        </a:p>
      </dgm:t>
    </dgm:pt>
    <dgm:pt modelId="{FD00BC1D-5FD7-4A4D-83EC-9A0F887C10B5}">
      <dgm:prSet custT="1"/>
      <dgm:spPr/>
      <dgm:t>
        <a:bodyPr/>
        <a:lstStyle/>
        <a:p>
          <a:r>
            <a:rPr lang="fa-IR" sz="2400" b="1" dirty="0" smtClean="0">
              <a:cs typeface="B Nazanin" panose="00000400000000000000" pitchFamily="2" charset="-78"/>
              <a:hlinkClick xmlns:r="http://schemas.openxmlformats.org/officeDocument/2006/relationships" r:id="rId1" action="ppaction://hlinksldjump"/>
            </a:rPr>
            <a:t>واقع در جنوب شرقی قاره آسیا</a:t>
          </a:r>
          <a:endParaRPr lang="en-US" sz="2400" b="1" dirty="0" smtClean="0">
            <a:cs typeface="B Nazanin" panose="00000400000000000000" pitchFamily="2" charset="-78"/>
          </a:endParaRPr>
        </a:p>
      </dgm:t>
    </dgm:pt>
    <dgm:pt modelId="{43CB390A-7CF3-4EFF-9AA7-A6A90C5EBD14}" type="parTrans" cxnId="{612D30D6-39D2-46A5-80CA-B8CC089108DA}">
      <dgm:prSet/>
      <dgm:spPr/>
      <dgm:t>
        <a:bodyPr/>
        <a:lstStyle/>
        <a:p>
          <a:endParaRPr lang="en-US"/>
        </a:p>
      </dgm:t>
    </dgm:pt>
    <dgm:pt modelId="{ECCA9194-D8D1-4724-893D-A6C6AC7E34A3}" type="sibTrans" cxnId="{612D30D6-39D2-46A5-80CA-B8CC089108DA}">
      <dgm:prSet/>
      <dgm:spPr/>
      <dgm:t>
        <a:bodyPr/>
        <a:lstStyle/>
        <a:p>
          <a:endParaRPr lang="en-US"/>
        </a:p>
      </dgm:t>
    </dgm:pt>
    <dgm:pt modelId="{FEDDD3E1-255E-4571-B2E3-D4B3877173E0}">
      <dgm:prSet phldrT="[Text]" custT="1"/>
      <dgm:spPr>
        <a:xfrm>
          <a:off x="0" y="2423820"/>
          <a:ext cx="2171151" cy="630059"/>
        </a:xfrm>
        <a:solidFill>
          <a:srgbClr val="FF0000"/>
        </a:solidFill>
        <a:ln w="6350" cap="flat" cmpd="sng" algn="ctr">
          <a:solidFill>
            <a:sysClr val="windowText" lastClr="000000">
              <a:alpha val="0"/>
              <a:hueOff val="0"/>
              <a:satOff val="0"/>
              <a:lumOff val="0"/>
              <a:alphaOff val="0"/>
            </a:sysClr>
          </a:solidFill>
          <a:prstDash val="solid"/>
          <a:miter lim="800000"/>
        </a:ln>
        <a:effectLst/>
      </dgm:spPr>
      <dgm:t>
        <a:bodyPr/>
        <a:lstStyle/>
        <a:p>
          <a:r>
            <a:rPr lang="fa-IR" sz="2000" b="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پایتخت آن کوالالامپور </a:t>
          </a:r>
          <a:endParaRPr lang="en-US" sz="2000" b="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gm:t>
    </dgm:pt>
    <dgm:pt modelId="{73CCC986-CBD6-4CAE-A46B-089394D834E0}" type="sibTrans" cxnId="{82A83E8A-345B-4552-B291-234D47033702}">
      <dgm:prSet/>
      <dgm:spPr/>
      <dgm:t>
        <a:bodyPr/>
        <a:lstStyle/>
        <a:p>
          <a:endParaRPr lang="en-US"/>
        </a:p>
      </dgm:t>
    </dgm:pt>
    <dgm:pt modelId="{21A9C3CE-DAC1-4E1D-AB76-6CF57ED732F6}" type="parTrans" cxnId="{82A83E8A-345B-4552-B291-234D47033702}">
      <dgm:prSet/>
      <dgm:spPr/>
      <dgm:t>
        <a:bodyPr/>
        <a:lstStyle/>
        <a:p>
          <a:endParaRPr lang="en-US"/>
        </a:p>
      </dgm:t>
    </dgm:pt>
    <dgm:pt modelId="{6C7B16FA-9DE2-4DDD-B6F8-509B2F8A3E04}">
      <dgm:prSet phldrT="[Text]" custT="1"/>
      <dgm:spPr>
        <a:xfrm>
          <a:off x="0" y="2423820"/>
          <a:ext cx="2171151" cy="630059"/>
        </a:xfrm>
        <a:noFill/>
        <a:ln w="6350" cap="flat" cmpd="sng" algn="ctr">
          <a:solidFill>
            <a:sysClr val="windowText" lastClr="000000">
              <a:alpha val="0"/>
              <a:hueOff val="0"/>
              <a:satOff val="0"/>
              <a:lumOff val="0"/>
              <a:alphaOff val="0"/>
            </a:sysClr>
          </a:solidFill>
          <a:prstDash val="solid"/>
          <a:miter lim="800000"/>
        </a:ln>
        <a:effectLst/>
      </dgm:spPr>
      <dgm:t>
        <a:bodyPr/>
        <a:lstStyle/>
        <a:p>
          <a:pPr algn="ctr" rtl="1"/>
          <a:r>
            <a:rPr lang="fa-IR" sz="1800" b="1" dirty="0" smtClean="0">
              <a:cs typeface="B Nazanin" panose="00000400000000000000" pitchFamily="2" charset="-78"/>
              <a:hlinkClick xmlns:r="http://schemas.openxmlformats.org/officeDocument/2006/relationships" r:id="rId2" action="ppaction://hlinksldjump"/>
            </a:rPr>
            <a:t>مالزی یک جامعه چند نژادی، چند فرهنگی و چند زبانی است که شامل 65% مالایایی و دیگر قبایل بومی، ٪۲2 چینی، و ٪۷ هندی می‌باشد</a:t>
          </a:r>
          <a:endParaRPr lang="en-US" sz="1800" b="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gm:t>
    </dgm:pt>
    <dgm:pt modelId="{E15D4964-5ED4-4E6A-83C7-C3A547C5A6A7}" type="parTrans" cxnId="{CEE28B44-BA2B-49AE-BAFE-AC2E90C36582}">
      <dgm:prSet/>
      <dgm:spPr/>
      <dgm:t>
        <a:bodyPr/>
        <a:lstStyle/>
        <a:p>
          <a:endParaRPr lang="en-US"/>
        </a:p>
      </dgm:t>
    </dgm:pt>
    <dgm:pt modelId="{86DB1506-AA7A-411A-9FE2-16CEF85339D4}" type="sibTrans" cxnId="{CEE28B44-BA2B-49AE-BAFE-AC2E90C36582}">
      <dgm:prSet/>
      <dgm:spPr/>
      <dgm:t>
        <a:bodyPr/>
        <a:lstStyle/>
        <a:p>
          <a:endParaRPr lang="en-US"/>
        </a:p>
      </dgm:t>
    </dgm:pt>
    <dgm:pt modelId="{25110D0B-B992-4AA6-BAEA-866697CD32F9}">
      <dgm:prSet phldrT="[Text]" custT="1"/>
      <dgm:spPr>
        <a:xfrm>
          <a:off x="0" y="2423820"/>
          <a:ext cx="2171151" cy="630059"/>
        </a:xfrm>
        <a:solidFill>
          <a:srgbClr val="00B0F0"/>
        </a:solidFill>
        <a:ln w="6350" cap="flat" cmpd="sng" algn="ctr">
          <a:solidFill>
            <a:sysClr val="windowText" lastClr="000000">
              <a:alpha val="0"/>
              <a:hueOff val="0"/>
              <a:satOff val="0"/>
              <a:lumOff val="0"/>
              <a:alphaOff val="0"/>
            </a:sysClr>
          </a:solidFill>
          <a:prstDash val="solid"/>
          <a:miter lim="800000"/>
        </a:ln>
        <a:effectLst/>
      </dgm:spPr>
      <dgm:t>
        <a:bodyPr/>
        <a:lstStyle/>
        <a:p>
          <a:pPr algn="ctr"/>
          <a:r>
            <a:rPr lang="fa-IR" sz="1800" b="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hlinkClick xmlns:r="http://schemas.openxmlformats.org/officeDocument/2006/relationships" r:id="rId3" action="ppaction://hlinksldjump"/>
            </a:rPr>
            <a:t>جمعیت این کشور 30 میلیون نفر است</a:t>
          </a:r>
          <a:r>
            <a:rPr lang="fa-IR" sz="1200" b="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hlinkClick xmlns:r="http://schemas.openxmlformats.org/officeDocument/2006/relationships" r:id="rId3" action="ppaction://hlinksldjump"/>
            </a:rPr>
            <a:t>.( طبق آمار 2013)</a:t>
          </a:r>
          <a:endParaRPr lang="en-US" sz="1200" b="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gm:t>
    </dgm:pt>
    <dgm:pt modelId="{60B76ED7-DC93-43AE-AAC5-F1671F098444}" type="parTrans" cxnId="{8991893B-8969-4130-AD40-CF5C9838174E}">
      <dgm:prSet/>
      <dgm:spPr/>
      <dgm:t>
        <a:bodyPr/>
        <a:lstStyle/>
        <a:p>
          <a:endParaRPr lang="en-US"/>
        </a:p>
      </dgm:t>
    </dgm:pt>
    <dgm:pt modelId="{C4A0E733-1FB2-4E9F-B795-21DDD0654862}" type="sibTrans" cxnId="{8991893B-8969-4130-AD40-CF5C9838174E}">
      <dgm:prSet/>
      <dgm:spPr/>
      <dgm:t>
        <a:bodyPr/>
        <a:lstStyle/>
        <a:p>
          <a:endParaRPr lang="en-US"/>
        </a:p>
      </dgm:t>
    </dgm:pt>
    <dgm:pt modelId="{6D54F911-9F38-472C-827B-24658B509589}">
      <dgm:prSet custT="1"/>
      <dgm:spPr/>
      <dgm:t>
        <a:bodyPr/>
        <a:lstStyle/>
        <a:p>
          <a:r>
            <a:rPr lang="fa-IR" sz="1800" b="1" dirty="0" smtClean="0">
              <a:cs typeface="B Nazanin" panose="00000400000000000000" pitchFamily="2" charset="-78"/>
            </a:rPr>
            <a:t>مساحتی در حدود 330.000کیلومتر مربع دارد.</a:t>
          </a:r>
          <a:endParaRPr lang="en-US" sz="1800" b="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gm:t>
    </dgm:pt>
    <dgm:pt modelId="{A2818644-2F9A-47F4-9201-2221EF3672BB}" type="parTrans" cxnId="{3D0C236C-F7F4-4096-9E8A-75C61C9A7F50}">
      <dgm:prSet/>
      <dgm:spPr/>
      <dgm:t>
        <a:bodyPr/>
        <a:lstStyle/>
        <a:p>
          <a:endParaRPr lang="en-US"/>
        </a:p>
      </dgm:t>
    </dgm:pt>
    <dgm:pt modelId="{7C45E304-AD20-4D4B-A89A-2407A1C5A603}" type="sibTrans" cxnId="{3D0C236C-F7F4-4096-9E8A-75C61C9A7F50}">
      <dgm:prSet/>
      <dgm:spPr/>
      <dgm:t>
        <a:bodyPr/>
        <a:lstStyle/>
        <a:p>
          <a:endParaRPr lang="en-US"/>
        </a:p>
      </dgm:t>
    </dgm:pt>
    <dgm:pt modelId="{9553A9BB-F724-415B-90E5-110ABCB41F1D}">
      <dgm:prSet phldrT="[Text]" custT="1"/>
      <dgm:spPr>
        <a:xfrm>
          <a:off x="0" y="2423820"/>
          <a:ext cx="2171151" cy="630059"/>
        </a:xfrm>
        <a:noFill/>
        <a:ln w="6350" cap="flat" cmpd="sng" algn="ctr">
          <a:solidFill>
            <a:sysClr val="windowText" lastClr="000000">
              <a:alpha val="0"/>
              <a:hueOff val="0"/>
              <a:satOff val="0"/>
              <a:lumOff val="0"/>
              <a:alphaOff val="0"/>
            </a:sysClr>
          </a:solidFill>
          <a:prstDash val="solid"/>
          <a:miter lim="800000"/>
        </a:ln>
        <a:effectLst/>
      </dgm:spPr>
      <dgm:t>
        <a:bodyPr/>
        <a:lstStyle/>
        <a:p>
          <a:pPr algn="ctr" rtl="1"/>
          <a:r>
            <a:rPr lang="fa-IR" sz="1800" b="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hlinkClick xmlns:r="http://schemas.openxmlformats.org/officeDocument/2006/relationships" r:id="rId4" action="ppaction://hlinksldjump"/>
            </a:rPr>
            <a:t>چهار دین اصلی آن عبارتند از اسلام (٪۶۰٫۴جمعیت)، بودائیسم (٪۱۹٫۲جمعیت)، مسیحیت (٪۹٫۱بیشتر در شرق مالزی)، و هندوئیسم (٪۶٫۳)</a:t>
          </a:r>
          <a:endParaRPr lang="en-US" sz="1800" b="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gm:t>
    </dgm:pt>
    <dgm:pt modelId="{99482632-4464-4B79-A969-A15C497986B6}" type="parTrans" cxnId="{85499E79-1C79-4C0A-9628-70DB69B8E0AF}">
      <dgm:prSet/>
      <dgm:spPr/>
      <dgm:t>
        <a:bodyPr/>
        <a:lstStyle/>
        <a:p>
          <a:endParaRPr lang="en-US"/>
        </a:p>
      </dgm:t>
    </dgm:pt>
    <dgm:pt modelId="{F458A18A-3350-49F5-97E6-36DC0CB3CDC7}" type="sibTrans" cxnId="{85499E79-1C79-4C0A-9628-70DB69B8E0AF}">
      <dgm:prSet/>
      <dgm:spPr/>
      <dgm:t>
        <a:bodyPr/>
        <a:lstStyle/>
        <a:p>
          <a:endParaRPr lang="en-US"/>
        </a:p>
      </dgm:t>
    </dgm:pt>
    <dgm:pt modelId="{E7A10A0C-2F9A-44F3-9A08-FAED035A2F3B}">
      <dgm:prSet custT="1"/>
      <dgm:spPr/>
      <dgm:t>
        <a:bodyPr/>
        <a:lstStyle/>
        <a:p>
          <a:r>
            <a:rPr lang="fa-IR" sz="2400" b="1" dirty="0" smtClean="0">
              <a:solidFill>
                <a:srgbClr val="000000"/>
              </a:solidFill>
              <a:effectLst>
                <a:outerShdw blurRad="38100" dist="38100" dir="2700000" algn="tl">
                  <a:srgbClr val="000000">
                    <a:alpha val="43137"/>
                  </a:srgbClr>
                </a:outerShdw>
              </a:effectLst>
              <a:latin typeface="Tahoma" panose="020B0604030504040204" pitchFamily="34" charset="0"/>
              <a:cs typeface="B Nazanin" panose="00000400000000000000" pitchFamily="2" charset="-78"/>
              <a:hlinkClick xmlns:r="http://schemas.openxmlformats.org/officeDocument/2006/relationships" r:id="rId5" action="ppaction://hlinksldjump"/>
            </a:rPr>
            <a:t>در مجاورت کشورهای سنگاپور و تایلند </a:t>
          </a:r>
          <a:endParaRPr lang="en-US" sz="2400" b="1" dirty="0" smtClean="0">
            <a:cs typeface="B Nazanin" panose="00000400000000000000" pitchFamily="2" charset="-78"/>
          </a:endParaRPr>
        </a:p>
      </dgm:t>
    </dgm:pt>
    <dgm:pt modelId="{EB505C30-6A65-41FB-959C-FBF2CED22C7C}" type="sibTrans" cxnId="{07F5B2F8-9427-485E-B7E9-F290C4E355A5}">
      <dgm:prSet/>
      <dgm:spPr/>
      <dgm:t>
        <a:bodyPr/>
        <a:lstStyle/>
        <a:p>
          <a:endParaRPr lang="en-US"/>
        </a:p>
      </dgm:t>
    </dgm:pt>
    <dgm:pt modelId="{8438D3A2-C11C-4CFD-92E7-EE2AA3A00BC6}" type="parTrans" cxnId="{07F5B2F8-9427-485E-B7E9-F290C4E355A5}">
      <dgm:prSet/>
      <dgm:spPr/>
      <dgm:t>
        <a:bodyPr/>
        <a:lstStyle/>
        <a:p>
          <a:endParaRPr lang="en-US"/>
        </a:p>
      </dgm:t>
    </dgm:pt>
    <dgm:pt modelId="{E48A1491-6F7A-4926-8BA5-395108C17BF0}" type="pres">
      <dgm:prSet presAssocID="{27073991-D9DC-42CC-A9D7-A92BEA50D3B3}" presName="Name0" presStyleCnt="0">
        <dgm:presLayoutVars>
          <dgm:chMax val="7"/>
          <dgm:dir/>
          <dgm:animOne val="branch"/>
        </dgm:presLayoutVars>
      </dgm:prSet>
      <dgm:spPr/>
      <dgm:t>
        <a:bodyPr/>
        <a:lstStyle/>
        <a:p>
          <a:endParaRPr lang="en-US"/>
        </a:p>
      </dgm:t>
    </dgm:pt>
    <dgm:pt modelId="{2B3EFA94-6085-4696-9D00-A9562FE4DA37}" type="pres">
      <dgm:prSet presAssocID="{CDFAE520-C899-4870-97E5-F34773A00D7A}" presName="parTx1" presStyleLbl="node1" presStyleIdx="0" presStyleCnt="1" custScaleX="35980" custScaleY="40137"/>
      <dgm:spPr/>
      <dgm:t>
        <a:bodyPr/>
        <a:lstStyle/>
        <a:p>
          <a:endParaRPr lang="en-US"/>
        </a:p>
      </dgm:t>
    </dgm:pt>
    <dgm:pt modelId="{219E87A5-25CA-4BE0-B7B9-EBBD06E27C34}" type="pres">
      <dgm:prSet presAssocID="{CDFAE520-C899-4870-97E5-F34773A00D7A}" presName="spPre1" presStyleCnt="0"/>
      <dgm:spPr/>
    </dgm:pt>
    <dgm:pt modelId="{7FF6834D-67ED-4EEE-9563-6786853B9265}" type="pres">
      <dgm:prSet presAssocID="{CDFAE520-C899-4870-97E5-F34773A00D7A}" presName="chLin1" presStyleCnt="0"/>
      <dgm:spPr/>
    </dgm:pt>
    <dgm:pt modelId="{4129F2E8-DD5E-4B57-8EBE-4ADC75848AD9}" type="pres">
      <dgm:prSet presAssocID="{43CB390A-7CF3-4EFF-9AA7-A6A90C5EBD14}" presName="Name11" presStyleLbl="parChTrans1D1" presStyleIdx="0" presStyleCnt="16"/>
      <dgm:spPr/>
    </dgm:pt>
    <dgm:pt modelId="{B531B93C-AA75-4003-90D1-2128FC11844A}" type="pres">
      <dgm:prSet presAssocID="{FD00BC1D-5FD7-4A4D-83EC-9A0F887C10B5}" presName="txAndLines1" presStyleCnt="0"/>
      <dgm:spPr/>
    </dgm:pt>
    <dgm:pt modelId="{C901B704-D917-4C83-8D32-7EF4BA796D95}" type="pres">
      <dgm:prSet presAssocID="{FD00BC1D-5FD7-4A4D-83EC-9A0F887C10B5}" presName="anchor1" presStyleCnt="0"/>
      <dgm:spPr/>
    </dgm:pt>
    <dgm:pt modelId="{A52FDC59-0C90-4F5B-9F99-525BBA7974A4}" type="pres">
      <dgm:prSet presAssocID="{FD00BC1D-5FD7-4A4D-83EC-9A0F887C10B5}" presName="backup1" presStyleCnt="0"/>
      <dgm:spPr/>
    </dgm:pt>
    <dgm:pt modelId="{AFB60036-CBDD-4155-BEC5-20C56B32E608}" type="pres">
      <dgm:prSet presAssocID="{FD00BC1D-5FD7-4A4D-83EC-9A0F887C10B5}" presName="preLine1" presStyleLbl="parChTrans1D1" presStyleIdx="1" presStyleCnt="16"/>
      <dgm:spPr/>
    </dgm:pt>
    <dgm:pt modelId="{3771661B-FB7A-4B5B-A5F4-845133E874F3}" type="pres">
      <dgm:prSet presAssocID="{FD00BC1D-5FD7-4A4D-83EC-9A0F887C10B5}" presName="desTx1" presStyleLbl="revTx" presStyleIdx="0" presStyleCnt="0">
        <dgm:presLayoutVars>
          <dgm:bulletEnabled val="1"/>
        </dgm:presLayoutVars>
      </dgm:prSet>
      <dgm:spPr/>
      <dgm:t>
        <a:bodyPr/>
        <a:lstStyle/>
        <a:p>
          <a:endParaRPr lang="en-US"/>
        </a:p>
      </dgm:t>
    </dgm:pt>
    <dgm:pt modelId="{47356C73-F19F-4922-906D-441A65393E74}" type="pres">
      <dgm:prSet presAssocID="{8438D3A2-C11C-4CFD-92E7-EE2AA3A00BC6}" presName="Name11" presStyleLbl="parChTrans1D1" presStyleIdx="2" presStyleCnt="16"/>
      <dgm:spPr/>
    </dgm:pt>
    <dgm:pt modelId="{2EBA38CA-B236-407B-BD6D-B44E7B457387}" type="pres">
      <dgm:prSet presAssocID="{E7A10A0C-2F9A-44F3-9A08-FAED035A2F3B}" presName="txAndLines1" presStyleCnt="0"/>
      <dgm:spPr/>
    </dgm:pt>
    <dgm:pt modelId="{D44133A9-D5A8-4D6F-8070-36EB65604065}" type="pres">
      <dgm:prSet presAssocID="{E7A10A0C-2F9A-44F3-9A08-FAED035A2F3B}" presName="anchor1" presStyleCnt="0"/>
      <dgm:spPr/>
    </dgm:pt>
    <dgm:pt modelId="{F0D9DD07-2898-4557-907D-BFABCA1A1A48}" type="pres">
      <dgm:prSet presAssocID="{E7A10A0C-2F9A-44F3-9A08-FAED035A2F3B}" presName="backup1" presStyleCnt="0"/>
      <dgm:spPr/>
    </dgm:pt>
    <dgm:pt modelId="{AADBBDF2-27A8-4DAB-80CB-BC5268EEBBB1}" type="pres">
      <dgm:prSet presAssocID="{E7A10A0C-2F9A-44F3-9A08-FAED035A2F3B}" presName="preLine1" presStyleLbl="parChTrans1D1" presStyleIdx="3" presStyleCnt="16"/>
      <dgm:spPr/>
    </dgm:pt>
    <dgm:pt modelId="{13CFAB6A-77B5-4B24-BA2C-AD4959611D17}" type="pres">
      <dgm:prSet presAssocID="{E7A10A0C-2F9A-44F3-9A08-FAED035A2F3B}" presName="desTx1" presStyleLbl="revTx" presStyleIdx="0" presStyleCnt="0" custLinFactNeighborX="-14909" custLinFactNeighborY="12143">
        <dgm:presLayoutVars>
          <dgm:bulletEnabled val="1"/>
        </dgm:presLayoutVars>
      </dgm:prSet>
      <dgm:spPr/>
      <dgm:t>
        <a:bodyPr/>
        <a:lstStyle/>
        <a:p>
          <a:endParaRPr lang="en-US"/>
        </a:p>
      </dgm:t>
    </dgm:pt>
    <dgm:pt modelId="{3DC1E93F-8AF3-44AD-B142-6F3FE637D213}" type="pres">
      <dgm:prSet presAssocID="{21A9C3CE-DAC1-4E1D-AB76-6CF57ED732F6}" presName="Name11" presStyleLbl="parChTrans1D1" presStyleIdx="4" presStyleCnt="16"/>
      <dgm:spPr/>
    </dgm:pt>
    <dgm:pt modelId="{A9B23A21-01A9-42C6-8EBC-3D2DA8C0E719}" type="pres">
      <dgm:prSet presAssocID="{FEDDD3E1-255E-4571-B2E3-D4B3877173E0}" presName="txAndLines1" presStyleCnt="0"/>
      <dgm:spPr/>
    </dgm:pt>
    <dgm:pt modelId="{E91DD41A-61B3-4A50-A110-967F3E9F2D98}" type="pres">
      <dgm:prSet presAssocID="{FEDDD3E1-255E-4571-B2E3-D4B3877173E0}" presName="anchor1" presStyleCnt="0"/>
      <dgm:spPr/>
    </dgm:pt>
    <dgm:pt modelId="{74B2C243-667A-4678-A4F1-41491D745727}" type="pres">
      <dgm:prSet presAssocID="{FEDDD3E1-255E-4571-B2E3-D4B3877173E0}" presName="backup1" presStyleCnt="0"/>
      <dgm:spPr/>
    </dgm:pt>
    <dgm:pt modelId="{90A7EEB0-899F-42F0-B9F0-E7DB6F5895BC}" type="pres">
      <dgm:prSet presAssocID="{FEDDD3E1-255E-4571-B2E3-D4B3877173E0}" presName="preLine1" presStyleLbl="parChTrans1D1" presStyleIdx="5" presStyleCnt="16"/>
      <dgm:spPr/>
    </dgm:pt>
    <dgm:pt modelId="{13E9EAE8-52DB-4178-BBEE-81136ACD078E}" type="pres">
      <dgm:prSet presAssocID="{FEDDD3E1-255E-4571-B2E3-D4B3877173E0}" presName="desTx1" presStyleLbl="revTx" presStyleIdx="0" presStyleCnt="0">
        <dgm:presLayoutVars>
          <dgm:bulletEnabled val="1"/>
        </dgm:presLayoutVars>
      </dgm:prSet>
      <dgm:spPr/>
      <dgm:t>
        <a:bodyPr/>
        <a:lstStyle/>
        <a:p>
          <a:endParaRPr lang="en-US"/>
        </a:p>
      </dgm:t>
    </dgm:pt>
    <dgm:pt modelId="{ACFAD64C-2140-40BC-8A29-561C8692EEE8}" type="pres">
      <dgm:prSet presAssocID="{A5E4B336-F042-457B-91FE-BD44B1FFE706}" presName="Name11" presStyleLbl="parChTrans1D1" presStyleIdx="6" presStyleCnt="16"/>
      <dgm:spPr/>
    </dgm:pt>
    <dgm:pt modelId="{BF26E1E0-E1C0-46B8-9496-E87E75EEDB0A}" type="pres">
      <dgm:prSet presAssocID="{7E36341C-43A7-4816-8B5B-8E21B5CCB0A1}" presName="txAndLines1" presStyleCnt="0"/>
      <dgm:spPr/>
    </dgm:pt>
    <dgm:pt modelId="{252CB201-A102-4F0D-ABF7-1DCDBF3D1066}" type="pres">
      <dgm:prSet presAssocID="{7E36341C-43A7-4816-8B5B-8E21B5CCB0A1}" presName="anchor1" presStyleCnt="0"/>
      <dgm:spPr/>
    </dgm:pt>
    <dgm:pt modelId="{EE8E9C50-8FBF-4EED-A566-BAB06195B326}" type="pres">
      <dgm:prSet presAssocID="{7E36341C-43A7-4816-8B5B-8E21B5CCB0A1}" presName="backup1" presStyleCnt="0"/>
      <dgm:spPr/>
    </dgm:pt>
    <dgm:pt modelId="{215A7E1C-3D76-4ECB-9E49-202A4E4669DF}" type="pres">
      <dgm:prSet presAssocID="{7E36341C-43A7-4816-8B5B-8E21B5CCB0A1}" presName="preLine1" presStyleLbl="parChTrans1D1" presStyleIdx="7" presStyleCnt="16"/>
      <dgm:spPr/>
    </dgm:pt>
    <dgm:pt modelId="{9624830E-C705-42AC-9048-3B78D98E391D}" type="pres">
      <dgm:prSet presAssocID="{7E36341C-43A7-4816-8B5B-8E21B5CCB0A1}" presName="desTx1" presStyleLbl="revTx" presStyleIdx="0" presStyleCnt="0">
        <dgm:presLayoutVars>
          <dgm:bulletEnabled val="1"/>
        </dgm:presLayoutVars>
      </dgm:prSet>
      <dgm:spPr/>
      <dgm:t>
        <a:bodyPr/>
        <a:lstStyle/>
        <a:p>
          <a:endParaRPr lang="en-US"/>
        </a:p>
      </dgm:t>
    </dgm:pt>
    <dgm:pt modelId="{376D4392-29CB-445F-B9CA-CE168F8FC0CF}" type="pres">
      <dgm:prSet presAssocID="{60B76ED7-DC93-43AE-AAC5-F1671F098444}" presName="Name11" presStyleLbl="parChTrans1D1" presStyleIdx="8" presStyleCnt="16"/>
      <dgm:spPr>
        <a:blipFill rotWithShape="0">
          <a:blip xmlns:r="http://schemas.openxmlformats.org/officeDocument/2006/relationships" r:embed="rId6"/>
          <a:stretch>
            <a:fillRect/>
          </a:stretch>
        </a:blipFill>
      </dgm:spPr>
      <dgm:t>
        <a:bodyPr/>
        <a:lstStyle/>
        <a:p>
          <a:endParaRPr lang="en-US"/>
        </a:p>
      </dgm:t>
    </dgm:pt>
    <dgm:pt modelId="{8ED64177-4DDF-483E-8325-58A579B89725}" type="pres">
      <dgm:prSet presAssocID="{25110D0B-B992-4AA6-BAEA-866697CD32F9}" presName="txAndLines1" presStyleCnt="0"/>
      <dgm:spPr/>
    </dgm:pt>
    <dgm:pt modelId="{31E0748E-11EF-4A19-8958-E6FB8E59E5F3}" type="pres">
      <dgm:prSet presAssocID="{25110D0B-B992-4AA6-BAEA-866697CD32F9}" presName="anchor1" presStyleCnt="0"/>
      <dgm:spPr/>
    </dgm:pt>
    <dgm:pt modelId="{BE75EDA5-8A93-490F-B3E0-A8BFE12A9FD2}" type="pres">
      <dgm:prSet presAssocID="{25110D0B-B992-4AA6-BAEA-866697CD32F9}" presName="backup1" presStyleCnt="0"/>
      <dgm:spPr/>
    </dgm:pt>
    <dgm:pt modelId="{09A080B2-CB52-4735-A62A-0A79D64F4D87}" type="pres">
      <dgm:prSet presAssocID="{25110D0B-B992-4AA6-BAEA-866697CD32F9}" presName="preLine1" presStyleLbl="parChTrans1D1" presStyleIdx="9" presStyleCnt="16"/>
      <dgm:spPr/>
    </dgm:pt>
    <dgm:pt modelId="{74B763DD-A695-4C1E-8AE5-059F91340EA4}" type="pres">
      <dgm:prSet presAssocID="{25110D0B-B992-4AA6-BAEA-866697CD32F9}" presName="desTx1" presStyleLbl="revTx" presStyleIdx="0" presStyleCnt="0">
        <dgm:presLayoutVars>
          <dgm:bulletEnabled val="1"/>
        </dgm:presLayoutVars>
      </dgm:prSet>
      <dgm:spPr/>
      <dgm:t>
        <a:bodyPr/>
        <a:lstStyle/>
        <a:p>
          <a:endParaRPr lang="en-US"/>
        </a:p>
      </dgm:t>
    </dgm:pt>
    <dgm:pt modelId="{DDFA266C-8C50-4378-83AE-55FCF0172019}" type="pres">
      <dgm:prSet presAssocID="{A2818644-2F9A-47F4-9201-2221EF3672BB}" presName="Name11" presStyleLbl="parChTrans1D1" presStyleIdx="10" presStyleCnt="16"/>
      <dgm:spPr/>
    </dgm:pt>
    <dgm:pt modelId="{F22A55BF-BFAE-437A-AA85-22073627E2E4}" type="pres">
      <dgm:prSet presAssocID="{6D54F911-9F38-472C-827B-24658B509589}" presName="txAndLines1" presStyleCnt="0"/>
      <dgm:spPr/>
    </dgm:pt>
    <dgm:pt modelId="{488D87A8-7F2E-41A1-BA96-55F8E26D4F35}" type="pres">
      <dgm:prSet presAssocID="{6D54F911-9F38-472C-827B-24658B509589}" presName="anchor1" presStyleCnt="0"/>
      <dgm:spPr/>
    </dgm:pt>
    <dgm:pt modelId="{4C8F1538-814D-45BD-811B-7DA8F6A131E0}" type="pres">
      <dgm:prSet presAssocID="{6D54F911-9F38-472C-827B-24658B509589}" presName="backup1" presStyleCnt="0"/>
      <dgm:spPr/>
    </dgm:pt>
    <dgm:pt modelId="{C7BE9594-BCA5-4FCF-912B-BE208CFB9E5A}" type="pres">
      <dgm:prSet presAssocID="{6D54F911-9F38-472C-827B-24658B509589}" presName="preLine1" presStyleLbl="parChTrans1D1" presStyleIdx="11" presStyleCnt="16"/>
      <dgm:spPr/>
    </dgm:pt>
    <dgm:pt modelId="{6CF7933E-1B53-4148-A23E-0A15F5801EC1}" type="pres">
      <dgm:prSet presAssocID="{6D54F911-9F38-472C-827B-24658B509589}" presName="desTx1" presStyleLbl="revTx" presStyleIdx="0" presStyleCnt="0">
        <dgm:presLayoutVars>
          <dgm:bulletEnabled val="1"/>
        </dgm:presLayoutVars>
      </dgm:prSet>
      <dgm:spPr/>
      <dgm:t>
        <a:bodyPr/>
        <a:lstStyle/>
        <a:p>
          <a:endParaRPr lang="en-US"/>
        </a:p>
      </dgm:t>
    </dgm:pt>
    <dgm:pt modelId="{9561196C-1E5A-48E3-89F7-47D5882B80E1}" type="pres">
      <dgm:prSet presAssocID="{E15D4964-5ED4-4E6A-83C7-C3A547C5A6A7}" presName="Name11" presStyleLbl="parChTrans1D1" presStyleIdx="12" presStyleCnt="16"/>
      <dgm:spPr/>
    </dgm:pt>
    <dgm:pt modelId="{7496E57F-0CCC-4F11-8C58-9EF2D2EA38FF}" type="pres">
      <dgm:prSet presAssocID="{6C7B16FA-9DE2-4DDD-B6F8-509B2F8A3E04}" presName="txAndLines1" presStyleCnt="0"/>
      <dgm:spPr/>
    </dgm:pt>
    <dgm:pt modelId="{77BAAF8D-1A8D-4C1D-9A79-26DD7C6C1884}" type="pres">
      <dgm:prSet presAssocID="{6C7B16FA-9DE2-4DDD-B6F8-509B2F8A3E04}" presName="anchor1" presStyleCnt="0"/>
      <dgm:spPr/>
    </dgm:pt>
    <dgm:pt modelId="{3A597DE7-44D4-47E0-95D3-8C4497E201B0}" type="pres">
      <dgm:prSet presAssocID="{6C7B16FA-9DE2-4DDD-B6F8-509B2F8A3E04}" presName="backup1" presStyleCnt="0"/>
      <dgm:spPr/>
    </dgm:pt>
    <dgm:pt modelId="{C744E1C4-4985-4089-8F60-A3DEABBDD8C4}" type="pres">
      <dgm:prSet presAssocID="{6C7B16FA-9DE2-4DDD-B6F8-509B2F8A3E04}" presName="preLine1" presStyleLbl="parChTrans1D1" presStyleIdx="13" presStyleCnt="16"/>
      <dgm:spPr/>
    </dgm:pt>
    <dgm:pt modelId="{22ED21E4-BCDD-4887-ADBE-24175D608193}" type="pres">
      <dgm:prSet presAssocID="{6C7B16FA-9DE2-4DDD-B6F8-509B2F8A3E04}" presName="desTx1" presStyleLbl="revTx" presStyleIdx="0" presStyleCnt="0" custLinFactNeighborY="-15619">
        <dgm:presLayoutVars>
          <dgm:bulletEnabled val="1"/>
        </dgm:presLayoutVars>
      </dgm:prSet>
      <dgm:spPr/>
      <dgm:t>
        <a:bodyPr/>
        <a:lstStyle/>
        <a:p>
          <a:endParaRPr lang="en-US"/>
        </a:p>
      </dgm:t>
    </dgm:pt>
    <dgm:pt modelId="{697208B1-A993-423E-B63E-F9411D8301C5}" type="pres">
      <dgm:prSet presAssocID="{99482632-4464-4B79-A969-A15C497986B6}" presName="Name11" presStyleLbl="parChTrans1D1" presStyleIdx="14" presStyleCnt="16"/>
      <dgm:spPr/>
    </dgm:pt>
    <dgm:pt modelId="{5A683E49-DC94-44F2-A005-D9A967944DD0}" type="pres">
      <dgm:prSet presAssocID="{9553A9BB-F724-415B-90E5-110ABCB41F1D}" presName="txAndLines1" presStyleCnt="0"/>
      <dgm:spPr/>
    </dgm:pt>
    <dgm:pt modelId="{E1F0BCEF-B947-42AB-9AF4-ED125CAA4FE1}" type="pres">
      <dgm:prSet presAssocID="{9553A9BB-F724-415B-90E5-110ABCB41F1D}" presName="anchor1" presStyleCnt="0"/>
      <dgm:spPr/>
    </dgm:pt>
    <dgm:pt modelId="{CCF3E494-0B8C-4E19-8478-BB18E56CD61F}" type="pres">
      <dgm:prSet presAssocID="{9553A9BB-F724-415B-90E5-110ABCB41F1D}" presName="backup1" presStyleCnt="0"/>
      <dgm:spPr/>
    </dgm:pt>
    <dgm:pt modelId="{78B4B5A2-1BE4-4060-A7B8-4731361A7F96}" type="pres">
      <dgm:prSet presAssocID="{9553A9BB-F724-415B-90E5-110ABCB41F1D}" presName="preLine1" presStyleLbl="parChTrans1D1" presStyleIdx="15" presStyleCnt="16"/>
      <dgm:spPr/>
    </dgm:pt>
    <dgm:pt modelId="{865431A1-BA23-4E28-B67E-9DAB315D8D10}" type="pres">
      <dgm:prSet presAssocID="{9553A9BB-F724-415B-90E5-110ABCB41F1D}" presName="desTx1" presStyleLbl="revTx" presStyleIdx="0" presStyleCnt="0" custLinFactNeighborY="6658">
        <dgm:presLayoutVars>
          <dgm:bulletEnabled val="1"/>
        </dgm:presLayoutVars>
      </dgm:prSet>
      <dgm:spPr/>
      <dgm:t>
        <a:bodyPr/>
        <a:lstStyle/>
        <a:p>
          <a:endParaRPr lang="en-US"/>
        </a:p>
      </dgm:t>
    </dgm:pt>
  </dgm:ptLst>
  <dgm:cxnLst>
    <dgm:cxn modelId="{A6A606BB-6E42-4C8F-B8F6-9B9993A06D95}" type="presOf" srcId="{7E36341C-43A7-4816-8B5B-8E21B5CCB0A1}" destId="{9624830E-C705-42AC-9048-3B78D98E391D}" srcOrd="0" destOrd="0" presId="urn:microsoft.com/office/officeart/2009/3/layout/SubStepProcess"/>
    <dgm:cxn modelId="{8991893B-8969-4130-AD40-CF5C9838174E}" srcId="{CDFAE520-C899-4870-97E5-F34773A00D7A}" destId="{25110D0B-B992-4AA6-BAEA-866697CD32F9}" srcOrd="4" destOrd="0" parTransId="{60B76ED7-DC93-43AE-AAC5-F1671F098444}" sibTransId="{C4A0E733-1FB2-4E9F-B795-21DDD0654862}"/>
    <dgm:cxn modelId="{07F5B2F8-9427-485E-B7E9-F290C4E355A5}" srcId="{CDFAE520-C899-4870-97E5-F34773A00D7A}" destId="{E7A10A0C-2F9A-44F3-9A08-FAED035A2F3B}" srcOrd="1" destOrd="0" parTransId="{8438D3A2-C11C-4CFD-92E7-EE2AA3A00BC6}" sibTransId="{EB505C30-6A65-41FB-959C-FBF2CED22C7C}"/>
    <dgm:cxn modelId="{DA619CE8-2045-439F-8D40-1E1422FAD362}" type="presOf" srcId="{FD00BC1D-5FD7-4A4D-83EC-9A0F887C10B5}" destId="{3771661B-FB7A-4B5B-A5F4-845133E874F3}" srcOrd="0" destOrd="0" presId="urn:microsoft.com/office/officeart/2009/3/layout/SubStepProcess"/>
    <dgm:cxn modelId="{E1DDF652-86CF-4EDA-913C-EB38FC98C44E}" type="presOf" srcId="{6D54F911-9F38-472C-827B-24658B509589}" destId="{6CF7933E-1B53-4148-A23E-0A15F5801EC1}" srcOrd="0" destOrd="0" presId="urn:microsoft.com/office/officeart/2009/3/layout/SubStepProcess"/>
    <dgm:cxn modelId="{45BF184B-56EE-4E7E-970F-D4813A4463F9}" type="presOf" srcId="{25110D0B-B992-4AA6-BAEA-866697CD32F9}" destId="{74B763DD-A695-4C1E-8AE5-059F91340EA4}" srcOrd="0" destOrd="0" presId="urn:microsoft.com/office/officeart/2009/3/layout/SubStepProcess"/>
    <dgm:cxn modelId="{85499E79-1C79-4C0A-9628-70DB69B8E0AF}" srcId="{CDFAE520-C899-4870-97E5-F34773A00D7A}" destId="{9553A9BB-F724-415B-90E5-110ABCB41F1D}" srcOrd="7" destOrd="0" parTransId="{99482632-4464-4B79-A969-A15C497986B6}" sibTransId="{F458A18A-3350-49F5-97E6-36DC0CB3CDC7}"/>
    <dgm:cxn modelId="{14C5E321-D55D-4825-8E8C-01E57B1AD71B}" type="presOf" srcId="{27073991-D9DC-42CC-A9D7-A92BEA50D3B3}" destId="{E48A1491-6F7A-4926-8BA5-395108C17BF0}" srcOrd="0" destOrd="0" presId="urn:microsoft.com/office/officeart/2009/3/layout/SubStepProcess"/>
    <dgm:cxn modelId="{6CCEE494-352A-4E65-960A-498E1414BD8B}" type="presOf" srcId="{CDFAE520-C899-4870-97E5-F34773A00D7A}" destId="{2B3EFA94-6085-4696-9D00-A9562FE4DA37}" srcOrd="0" destOrd="0" presId="urn:microsoft.com/office/officeart/2009/3/layout/SubStepProcess"/>
    <dgm:cxn modelId="{A1461715-7AC7-47D6-9695-8817EA043823}" type="presOf" srcId="{FEDDD3E1-255E-4571-B2E3-D4B3877173E0}" destId="{13E9EAE8-52DB-4178-BBEE-81136ACD078E}" srcOrd="0" destOrd="0" presId="urn:microsoft.com/office/officeart/2009/3/layout/SubStepProcess"/>
    <dgm:cxn modelId="{0938881C-C109-45EF-9C8C-22EF5F6146EB}" type="presOf" srcId="{E7A10A0C-2F9A-44F3-9A08-FAED035A2F3B}" destId="{13CFAB6A-77B5-4B24-BA2C-AD4959611D17}" srcOrd="0" destOrd="0" presId="urn:microsoft.com/office/officeart/2009/3/layout/SubStepProcess"/>
    <dgm:cxn modelId="{612D30D6-39D2-46A5-80CA-B8CC089108DA}" srcId="{CDFAE520-C899-4870-97E5-F34773A00D7A}" destId="{FD00BC1D-5FD7-4A4D-83EC-9A0F887C10B5}" srcOrd="0" destOrd="0" parTransId="{43CB390A-7CF3-4EFF-9AA7-A6A90C5EBD14}" sibTransId="{ECCA9194-D8D1-4724-893D-A6C6AC7E34A3}"/>
    <dgm:cxn modelId="{F37012ED-9910-41F4-8802-D211371F887B}" type="presOf" srcId="{6C7B16FA-9DE2-4DDD-B6F8-509B2F8A3E04}" destId="{22ED21E4-BCDD-4887-ADBE-24175D608193}" srcOrd="0" destOrd="0" presId="urn:microsoft.com/office/officeart/2009/3/layout/SubStepProcess"/>
    <dgm:cxn modelId="{6400C3D3-30F6-4DBC-A455-3ED75EC8B818}" srcId="{27073991-D9DC-42CC-A9D7-A92BEA50D3B3}" destId="{CDFAE520-C899-4870-97E5-F34773A00D7A}" srcOrd="0" destOrd="0" parTransId="{064A6B92-4529-4A00-9F31-11958592BD1F}" sibTransId="{BDB7CC22-F87E-4E30-98D7-DF85AAF83D37}"/>
    <dgm:cxn modelId="{3D0C236C-F7F4-4096-9E8A-75C61C9A7F50}" srcId="{CDFAE520-C899-4870-97E5-F34773A00D7A}" destId="{6D54F911-9F38-472C-827B-24658B509589}" srcOrd="5" destOrd="0" parTransId="{A2818644-2F9A-47F4-9201-2221EF3672BB}" sibTransId="{7C45E304-AD20-4D4B-A89A-2407A1C5A603}"/>
    <dgm:cxn modelId="{82A83E8A-345B-4552-B291-234D47033702}" srcId="{CDFAE520-C899-4870-97E5-F34773A00D7A}" destId="{FEDDD3E1-255E-4571-B2E3-D4B3877173E0}" srcOrd="2" destOrd="0" parTransId="{21A9C3CE-DAC1-4E1D-AB76-6CF57ED732F6}" sibTransId="{73CCC986-CBD6-4CAE-A46B-089394D834E0}"/>
    <dgm:cxn modelId="{CEE28B44-BA2B-49AE-BAFE-AC2E90C36582}" srcId="{CDFAE520-C899-4870-97E5-F34773A00D7A}" destId="{6C7B16FA-9DE2-4DDD-B6F8-509B2F8A3E04}" srcOrd="6" destOrd="0" parTransId="{E15D4964-5ED4-4E6A-83C7-C3A547C5A6A7}" sibTransId="{86DB1506-AA7A-411A-9FE2-16CEF85339D4}"/>
    <dgm:cxn modelId="{FC5F5D9F-7392-4C33-8BAF-BE7D17C32057}" srcId="{CDFAE520-C899-4870-97E5-F34773A00D7A}" destId="{7E36341C-43A7-4816-8B5B-8E21B5CCB0A1}" srcOrd="3" destOrd="0" parTransId="{A5E4B336-F042-457B-91FE-BD44B1FFE706}" sibTransId="{3106ED15-81D3-4838-BD70-A0A39D4B8960}"/>
    <dgm:cxn modelId="{907A4E56-B391-4728-8BE9-62049FC9AE6A}" type="presOf" srcId="{9553A9BB-F724-415B-90E5-110ABCB41F1D}" destId="{865431A1-BA23-4E28-B67E-9DAB315D8D10}" srcOrd="0" destOrd="0" presId="urn:microsoft.com/office/officeart/2009/3/layout/SubStepProcess"/>
    <dgm:cxn modelId="{2D5A435D-E743-4F41-A55C-D85459205D9E}" type="presParOf" srcId="{E48A1491-6F7A-4926-8BA5-395108C17BF0}" destId="{2B3EFA94-6085-4696-9D00-A9562FE4DA37}" srcOrd="0" destOrd="0" presId="urn:microsoft.com/office/officeart/2009/3/layout/SubStepProcess"/>
    <dgm:cxn modelId="{557D4FA8-E57F-4202-A3CB-778DE5A130EF}" type="presParOf" srcId="{E48A1491-6F7A-4926-8BA5-395108C17BF0}" destId="{219E87A5-25CA-4BE0-B7B9-EBBD06E27C34}" srcOrd="1" destOrd="0" presId="urn:microsoft.com/office/officeart/2009/3/layout/SubStepProcess"/>
    <dgm:cxn modelId="{76A2BA20-BA74-4604-857D-A1AC584D182C}" type="presParOf" srcId="{E48A1491-6F7A-4926-8BA5-395108C17BF0}" destId="{7FF6834D-67ED-4EEE-9563-6786853B9265}" srcOrd="2" destOrd="0" presId="urn:microsoft.com/office/officeart/2009/3/layout/SubStepProcess"/>
    <dgm:cxn modelId="{8081088C-89E6-453E-AB9D-1026FCCB8005}" type="presParOf" srcId="{7FF6834D-67ED-4EEE-9563-6786853B9265}" destId="{4129F2E8-DD5E-4B57-8EBE-4ADC75848AD9}" srcOrd="0" destOrd="0" presId="urn:microsoft.com/office/officeart/2009/3/layout/SubStepProcess"/>
    <dgm:cxn modelId="{F98C53A6-A1E9-443F-99FC-CBAEACAB0FCE}" type="presParOf" srcId="{7FF6834D-67ED-4EEE-9563-6786853B9265}" destId="{B531B93C-AA75-4003-90D1-2128FC11844A}" srcOrd="1" destOrd="0" presId="urn:microsoft.com/office/officeart/2009/3/layout/SubStepProcess"/>
    <dgm:cxn modelId="{4B51F372-759A-4092-BEA8-1DE0E642FEAC}" type="presParOf" srcId="{B531B93C-AA75-4003-90D1-2128FC11844A}" destId="{C901B704-D917-4C83-8D32-7EF4BA796D95}" srcOrd="0" destOrd="0" presId="urn:microsoft.com/office/officeart/2009/3/layout/SubStepProcess"/>
    <dgm:cxn modelId="{949BA472-701C-4125-AE04-7D8DB57705F9}" type="presParOf" srcId="{B531B93C-AA75-4003-90D1-2128FC11844A}" destId="{A52FDC59-0C90-4F5B-9F99-525BBA7974A4}" srcOrd="1" destOrd="0" presId="urn:microsoft.com/office/officeart/2009/3/layout/SubStepProcess"/>
    <dgm:cxn modelId="{049EC546-E3A2-4F9B-8EFD-636FF2F5514A}" type="presParOf" srcId="{B531B93C-AA75-4003-90D1-2128FC11844A}" destId="{AFB60036-CBDD-4155-BEC5-20C56B32E608}" srcOrd="2" destOrd="0" presId="urn:microsoft.com/office/officeart/2009/3/layout/SubStepProcess"/>
    <dgm:cxn modelId="{78A7B1A6-2335-4EE0-A3B6-CFC9F6863BFE}" type="presParOf" srcId="{B531B93C-AA75-4003-90D1-2128FC11844A}" destId="{3771661B-FB7A-4B5B-A5F4-845133E874F3}" srcOrd="3" destOrd="0" presId="urn:microsoft.com/office/officeart/2009/3/layout/SubStepProcess"/>
    <dgm:cxn modelId="{06042468-E825-49DB-81B7-9367C5D80A7F}" type="presParOf" srcId="{7FF6834D-67ED-4EEE-9563-6786853B9265}" destId="{47356C73-F19F-4922-906D-441A65393E74}" srcOrd="2" destOrd="0" presId="urn:microsoft.com/office/officeart/2009/3/layout/SubStepProcess"/>
    <dgm:cxn modelId="{B9D56AE7-0432-42AF-A8C0-609F4A04E253}" type="presParOf" srcId="{7FF6834D-67ED-4EEE-9563-6786853B9265}" destId="{2EBA38CA-B236-407B-BD6D-B44E7B457387}" srcOrd="3" destOrd="0" presId="urn:microsoft.com/office/officeart/2009/3/layout/SubStepProcess"/>
    <dgm:cxn modelId="{0C18FE6E-334C-42BE-8184-771FAD48C4C6}" type="presParOf" srcId="{2EBA38CA-B236-407B-BD6D-B44E7B457387}" destId="{D44133A9-D5A8-4D6F-8070-36EB65604065}" srcOrd="0" destOrd="0" presId="urn:microsoft.com/office/officeart/2009/3/layout/SubStepProcess"/>
    <dgm:cxn modelId="{098DB27A-A6C4-4EB0-8F06-A32BA2DC5E4C}" type="presParOf" srcId="{2EBA38CA-B236-407B-BD6D-B44E7B457387}" destId="{F0D9DD07-2898-4557-907D-BFABCA1A1A48}" srcOrd="1" destOrd="0" presId="urn:microsoft.com/office/officeart/2009/3/layout/SubStepProcess"/>
    <dgm:cxn modelId="{F4E208E2-BD4A-4CC2-9C63-379A9A26888C}" type="presParOf" srcId="{2EBA38CA-B236-407B-BD6D-B44E7B457387}" destId="{AADBBDF2-27A8-4DAB-80CB-BC5268EEBBB1}" srcOrd="2" destOrd="0" presId="urn:microsoft.com/office/officeart/2009/3/layout/SubStepProcess"/>
    <dgm:cxn modelId="{F4B69EF9-3D12-4BF3-BDEE-336DE39E2103}" type="presParOf" srcId="{2EBA38CA-B236-407B-BD6D-B44E7B457387}" destId="{13CFAB6A-77B5-4B24-BA2C-AD4959611D17}" srcOrd="3" destOrd="0" presId="urn:microsoft.com/office/officeart/2009/3/layout/SubStepProcess"/>
    <dgm:cxn modelId="{8B7F05EE-FD86-44F9-81B1-F8AE34319D86}" type="presParOf" srcId="{7FF6834D-67ED-4EEE-9563-6786853B9265}" destId="{3DC1E93F-8AF3-44AD-B142-6F3FE637D213}" srcOrd="4" destOrd="0" presId="urn:microsoft.com/office/officeart/2009/3/layout/SubStepProcess"/>
    <dgm:cxn modelId="{A1289C61-79A9-4C30-8D1E-E2D9D97775A0}" type="presParOf" srcId="{7FF6834D-67ED-4EEE-9563-6786853B9265}" destId="{A9B23A21-01A9-42C6-8EBC-3D2DA8C0E719}" srcOrd="5" destOrd="0" presId="urn:microsoft.com/office/officeart/2009/3/layout/SubStepProcess"/>
    <dgm:cxn modelId="{56D2DE69-46C7-47EE-A20A-7190348CA059}" type="presParOf" srcId="{A9B23A21-01A9-42C6-8EBC-3D2DA8C0E719}" destId="{E91DD41A-61B3-4A50-A110-967F3E9F2D98}" srcOrd="0" destOrd="0" presId="urn:microsoft.com/office/officeart/2009/3/layout/SubStepProcess"/>
    <dgm:cxn modelId="{775E79A2-6B7F-4761-978E-E4FD04B66F0B}" type="presParOf" srcId="{A9B23A21-01A9-42C6-8EBC-3D2DA8C0E719}" destId="{74B2C243-667A-4678-A4F1-41491D745727}" srcOrd="1" destOrd="0" presId="urn:microsoft.com/office/officeart/2009/3/layout/SubStepProcess"/>
    <dgm:cxn modelId="{C70ABDC1-7E88-4267-A0D8-B0AF8CD8D460}" type="presParOf" srcId="{A9B23A21-01A9-42C6-8EBC-3D2DA8C0E719}" destId="{90A7EEB0-899F-42F0-B9F0-E7DB6F5895BC}" srcOrd="2" destOrd="0" presId="urn:microsoft.com/office/officeart/2009/3/layout/SubStepProcess"/>
    <dgm:cxn modelId="{B48CA203-8A88-442B-B1F8-176BDB561153}" type="presParOf" srcId="{A9B23A21-01A9-42C6-8EBC-3D2DA8C0E719}" destId="{13E9EAE8-52DB-4178-BBEE-81136ACD078E}" srcOrd="3" destOrd="0" presId="urn:microsoft.com/office/officeart/2009/3/layout/SubStepProcess"/>
    <dgm:cxn modelId="{BFBF0310-409F-44B9-B368-C54DDAB176F4}" type="presParOf" srcId="{7FF6834D-67ED-4EEE-9563-6786853B9265}" destId="{ACFAD64C-2140-40BC-8A29-561C8692EEE8}" srcOrd="6" destOrd="0" presId="urn:microsoft.com/office/officeart/2009/3/layout/SubStepProcess"/>
    <dgm:cxn modelId="{F9D9FC8E-C07E-464E-9F2F-93334406520D}" type="presParOf" srcId="{7FF6834D-67ED-4EEE-9563-6786853B9265}" destId="{BF26E1E0-E1C0-46B8-9496-E87E75EEDB0A}" srcOrd="7" destOrd="0" presId="urn:microsoft.com/office/officeart/2009/3/layout/SubStepProcess"/>
    <dgm:cxn modelId="{192F7705-AD1A-456A-9D9F-6EEE9B195E00}" type="presParOf" srcId="{BF26E1E0-E1C0-46B8-9496-E87E75EEDB0A}" destId="{252CB201-A102-4F0D-ABF7-1DCDBF3D1066}" srcOrd="0" destOrd="0" presId="urn:microsoft.com/office/officeart/2009/3/layout/SubStepProcess"/>
    <dgm:cxn modelId="{561D8667-F281-40FD-8791-9072CD17A5B3}" type="presParOf" srcId="{BF26E1E0-E1C0-46B8-9496-E87E75EEDB0A}" destId="{EE8E9C50-8FBF-4EED-A566-BAB06195B326}" srcOrd="1" destOrd="0" presId="urn:microsoft.com/office/officeart/2009/3/layout/SubStepProcess"/>
    <dgm:cxn modelId="{ACD18FD4-F6E5-4051-A424-5D97E3FF1A4B}" type="presParOf" srcId="{BF26E1E0-E1C0-46B8-9496-E87E75EEDB0A}" destId="{215A7E1C-3D76-4ECB-9E49-202A4E4669DF}" srcOrd="2" destOrd="0" presId="urn:microsoft.com/office/officeart/2009/3/layout/SubStepProcess"/>
    <dgm:cxn modelId="{7A26D06E-D0C8-40C4-AD47-23816BF28FB1}" type="presParOf" srcId="{BF26E1E0-E1C0-46B8-9496-E87E75EEDB0A}" destId="{9624830E-C705-42AC-9048-3B78D98E391D}" srcOrd="3" destOrd="0" presId="urn:microsoft.com/office/officeart/2009/3/layout/SubStepProcess"/>
    <dgm:cxn modelId="{3F33F686-2A57-4714-B3DB-97FEAF0B22DD}" type="presParOf" srcId="{7FF6834D-67ED-4EEE-9563-6786853B9265}" destId="{376D4392-29CB-445F-B9CA-CE168F8FC0CF}" srcOrd="8" destOrd="0" presId="urn:microsoft.com/office/officeart/2009/3/layout/SubStepProcess"/>
    <dgm:cxn modelId="{43184E7F-B674-438B-AFE8-FB6A3F17CCC1}" type="presParOf" srcId="{7FF6834D-67ED-4EEE-9563-6786853B9265}" destId="{8ED64177-4DDF-483E-8325-58A579B89725}" srcOrd="9" destOrd="0" presId="urn:microsoft.com/office/officeart/2009/3/layout/SubStepProcess"/>
    <dgm:cxn modelId="{BBF315BB-292D-4D89-9683-22F539816221}" type="presParOf" srcId="{8ED64177-4DDF-483E-8325-58A579B89725}" destId="{31E0748E-11EF-4A19-8958-E6FB8E59E5F3}" srcOrd="0" destOrd="0" presId="urn:microsoft.com/office/officeart/2009/3/layout/SubStepProcess"/>
    <dgm:cxn modelId="{6D147F24-E343-4A6B-98A9-9916F26196A5}" type="presParOf" srcId="{8ED64177-4DDF-483E-8325-58A579B89725}" destId="{BE75EDA5-8A93-490F-B3E0-A8BFE12A9FD2}" srcOrd="1" destOrd="0" presId="urn:microsoft.com/office/officeart/2009/3/layout/SubStepProcess"/>
    <dgm:cxn modelId="{8B845378-D388-4E13-941E-727A570457D5}" type="presParOf" srcId="{8ED64177-4DDF-483E-8325-58A579B89725}" destId="{09A080B2-CB52-4735-A62A-0A79D64F4D87}" srcOrd="2" destOrd="0" presId="urn:microsoft.com/office/officeart/2009/3/layout/SubStepProcess"/>
    <dgm:cxn modelId="{2CBAED7D-77E8-4735-983D-21AD959F09C2}" type="presParOf" srcId="{8ED64177-4DDF-483E-8325-58A579B89725}" destId="{74B763DD-A695-4C1E-8AE5-059F91340EA4}" srcOrd="3" destOrd="0" presId="urn:microsoft.com/office/officeart/2009/3/layout/SubStepProcess"/>
    <dgm:cxn modelId="{73B1A1DF-B82A-412A-8876-B69A530BA2D5}" type="presParOf" srcId="{7FF6834D-67ED-4EEE-9563-6786853B9265}" destId="{DDFA266C-8C50-4378-83AE-55FCF0172019}" srcOrd="10" destOrd="0" presId="urn:microsoft.com/office/officeart/2009/3/layout/SubStepProcess"/>
    <dgm:cxn modelId="{C393F866-2423-4A22-A3C8-6E361B859DDC}" type="presParOf" srcId="{7FF6834D-67ED-4EEE-9563-6786853B9265}" destId="{F22A55BF-BFAE-437A-AA85-22073627E2E4}" srcOrd="11" destOrd="0" presId="urn:microsoft.com/office/officeart/2009/3/layout/SubStepProcess"/>
    <dgm:cxn modelId="{2A6C3DFF-0FF1-4D10-A857-225F2029A766}" type="presParOf" srcId="{F22A55BF-BFAE-437A-AA85-22073627E2E4}" destId="{488D87A8-7F2E-41A1-BA96-55F8E26D4F35}" srcOrd="0" destOrd="0" presId="urn:microsoft.com/office/officeart/2009/3/layout/SubStepProcess"/>
    <dgm:cxn modelId="{2378A55E-8EEE-4580-A43A-3D17DB25F34B}" type="presParOf" srcId="{F22A55BF-BFAE-437A-AA85-22073627E2E4}" destId="{4C8F1538-814D-45BD-811B-7DA8F6A131E0}" srcOrd="1" destOrd="0" presId="urn:microsoft.com/office/officeart/2009/3/layout/SubStepProcess"/>
    <dgm:cxn modelId="{FFACBE2E-537A-4E58-AF89-37147C9C4EB2}" type="presParOf" srcId="{F22A55BF-BFAE-437A-AA85-22073627E2E4}" destId="{C7BE9594-BCA5-4FCF-912B-BE208CFB9E5A}" srcOrd="2" destOrd="0" presId="urn:microsoft.com/office/officeart/2009/3/layout/SubStepProcess"/>
    <dgm:cxn modelId="{BF53023D-C86B-43F0-B40F-F6BC2C50B128}" type="presParOf" srcId="{F22A55BF-BFAE-437A-AA85-22073627E2E4}" destId="{6CF7933E-1B53-4148-A23E-0A15F5801EC1}" srcOrd="3" destOrd="0" presId="urn:microsoft.com/office/officeart/2009/3/layout/SubStepProcess"/>
    <dgm:cxn modelId="{0A24EC7F-2C95-419F-B31D-950087A60A8F}" type="presParOf" srcId="{7FF6834D-67ED-4EEE-9563-6786853B9265}" destId="{9561196C-1E5A-48E3-89F7-47D5882B80E1}" srcOrd="12" destOrd="0" presId="urn:microsoft.com/office/officeart/2009/3/layout/SubStepProcess"/>
    <dgm:cxn modelId="{C6656CA6-08B4-4850-8784-48CA4822F3EA}" type="presParOf" srcId="{7FF6834D-67ED-4EEE-9563-6786853B9265}" destId="{7496E57F-0CCC-4F11-8C58-9EF2D2EA38FF}" srcOrd="13" destOrd="0" presId="urn:microsoft.com/office/officeart/2009/3/layout/SubStepProcess"/>
    <dgm:cxn modelId="{E9C46213-186B-4DE9-8944-8E12258F1A5A}" type="presParOf" srcId="{7496E57F-0CCC-4F11-8C58-9EF2D2EA38FF}" destId="{77BAAF8D-1A8D-4C1D-9A79-26DD7C6C1884}" srcOrd="0" destOrd="0" presId="urn:microsoft.com/office/officeart/2009/3/layout/SubStepProcess"/>
    <dgm:cxn modelId="{77471E8F-0F35-45DF-BBE6-7980951DD828}" type="presParOf" srcId="{7496E57F-0CCC-4F11-8C58-9EF2D2EA38FF}" destId="{3A597DE7-44D4-47E0-95D3-8C4497E201B0}" srcOrd="1" destOrd="0" presId="urn:microsoft.com/office/officeart/2009/3/layout/SubStepProcess"/>
    <dgm:cxn modelId="{D6E2DCE5-AC29-4D12-B7D5-23AB8C8C37A8}" type="presParOf" srcId="{7496E57F-0CCC-4F11-8C58-9EF2D2EA38FF}" destId="{C744E1C4-4985-4089-8F60-A3DEABBDD8C4}" srcOrd="2" destOrd="0" presId="urn:microsoft.com/office/officeart/2009/3/layout/SubStepProcess"/>
    <dgm:cxn modelId="{C28068B0-237B-461F-85EB-8F568EACC3AA}" type="presParOf" srcId="{7496E57F-0CCC-4F11-8C58-9EF2D2EA38FF}" destId="{22ED21E4-BCDD-4887-ADBE-24175D608193}" srcOrd="3" destOrd="0" presId="urn:microsoft.com/office/officeart/2009/3/layout/SubStepProcess"/>
    <dgm:cxn modelId="{963814F7-F449-41EB-85FB-A0C342A1A794}" type="presParOf" srcId="{7FF6834D-67ED-4EEE-9563-6786853B9265}" destId="{697208B1-A993-423E-B63E-F9411D8301C5}" srcOrd="14" destOrd="0" presId="urn:microsoft.com/office/officeart/2009/3/layout/SubStepProcess"/>
    <dgm:cxn modelId="{C2DC86C8-B53A-4DF4-8848-A3EC67C5C651}" type="presParOf" srcId="{7FF6834D-67ED-4EEE-9563-6786853B9265}" destId="{5A683E49-DC94-44F2-A005-D9A967944DD0}" srcOrd="15" destOrd="0" presId="urn:microsoft.com/office/officeart/2009/3/layout/SubStepProcess"/>
    <dgm:cxn modelId="{96BC16F3-56C8-41BB-AF6B-E595CCEB7E38}" type="presParOf" srcId="{5A683E49-DC94-44F2-A005-D9A967944DD0}" destId="{E1F0BCEF-B947-42AB-9AF4-ED125CAA4FE1}" srcOrd="0" destOrd="0" presId="urn:microsoft.com/office/officeart/2009/3/layout/SubStepProcess"/>
    <dgm:cxn modelId="{712956DF-383E-4803-BFFF-F56D10FCFF46}" type="presParOf" srcId="{5A683E49-DC94-44F2-A005-D9A967944DD0}" destId="{CCF3E494-0B8C-4E19-8478-BB18E56CD61F}" srcOrd="1" destOrd="0" presId="urn:microsoft.com/office/officeart/2009/3/layout/SubStepProcess"/>
    <dgm:cxn modelId="{1F6BECB3-ACFC-4015-99B5-ECD8B86EE90F}" type="presParOf" srcId="{5A683E49-DC94-44F2-A005-D9A967944DD0}" destId="{78B4B5A2-1BE4-4060-A7B8-4731361A7F96}" srcOrd="2" destOrd="0" presId="urn:microsoft.com/office/officeart/2009/3/layout/SubStepProcess"/>
    <dgm:cxn modelId="{DE8DB7F0-A312-4F20-9653-CDE87D48D6AA}" type="presParOf" srcId="{5A683E49-DC94-44F2-A005-D9A967944DD0}" destId="{865431A1-BA23-4E28-B67E-9DAB315D8D10}" srcOrd="3" destOrd="0" presId="urn:microsoft.com/office/officeart/2009/3/layout/SubStepProces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A62FD4-0BA6-4DE7-9C62-88CAFBCBC76B}"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n-US"/>
        </a:p>
      </dgm:t>
    </dgm:pt>
    <dgm:pt modelId="{CB8D168D-62A0-4E1A-B9FA-80D0594BBB98}">
      <dgm:prSet phldrT="[Text]" custT="1"/>
      <dgm:spPr>
        <a:solidFill>
          <a:srgbClr val="FFFF00"/>
        </a:solidFill>
        <a:ln>
          <a:solidFill>
            <a:srgbClr val="FFC000"/>
          </a:solidFill>
        </a:ln>
      </dgm:spPr>
      <dgm:t>
        <a:bodyPr/>
        <a:lstStyle/>
        <a:p>
          <a:pPr algn="ctr" rtl="1"/>
          <a:r>
            <a:rPr lang="fa-IR" sz="2400" dirty="0" smtClean="0">
              <a:solidFill>
                <a:schemeClr val="tx1"/>
              </a:solidFill>
              <a:cs typeface="B Nazanin" panose="00000400000000000000" pitchFamily="2" charset="-78"/>
            </a:rPr>
            <a:t>قوه قضاییه</a:t>
          </a:r>
          <a:endParaRPr lang="en-US" sz="2400" dirty="0">
            <a:solidFill>
              <a:schemeClr val="tx1"/>
            </a:solidFill>
            <a:cs typeface="B Nazanin" panose="00000400000000000000" pitchFamily="2" charset="-78"/>
          </a:endParaRPr>
        </a:p>
      </dgm:t>
    </dgm:pt>
    <dgm:pt modelId="{CDF8166C-2908-4C60-AD72-A1D747664A37}" type="parTrans" cxnId="{28EA4026-9B1B-4291-B4A4-FEA1D78A58EF}">
      <dgm:prSet/>
      <dgm:spPr/>
      <dgm:t>
        <a:bodyPr/>
        <a:lstStyle/>
        <a:p>
          <a:endParaRPr lang="en-US"/>
        </a:p>
      </dgm:t>
    </dgm:pt>
    <dgm:pt modelId="{CC5B9AA3-09A8-4C2C-9964-5C44D289DE44}" type="sibTrans" cxnId="{28EA4026-9B1B-4291-B4A4-FEA1D78A58EF}">
      <dgm:prSet/>
      <dgm:spPr/>
      <dgm:t>
        <a:bodyPr/>
        <a:lstStyle/>
        <a:p>
          <a:endParaRPr lang="en-US"/>
        </a:p>
      </dgm:t>
    </dgm:pt>
    <dgm:pt modelId="{E1807787-E6D3-4E9C-887C-1B437DC17722}">
      <dgm:prSet phldrT="[Text]" custT="1"/>
      <dgm:spPr>
        <a:ln>
          <a:solidFill>
            <a:srgbClr val="FFFF00"/>
          </a:solidFill>
        </a:ln>
      </dgm:spPr>
      <dgm:t>
        <a:bodyPr/>
        <a:lstStyle/>
        <a:p>
          <a:pPr algn="r" rtl="1"/>
          <a:r>
            <a:rPr lang="fa-IR" sz="2400" dirty="0" smtClean="0">
              <a:solidFill>
                <a:schemeClr val="tx1"/>
              </a:solidFill>
              <a:cs typeface="B Nazanin" panose="00000400000000000000" pitchFamily="2" charset="-78"/>
            </a:rPr>
            <a:t>یک ائتلاف چند نژادی تحت عنوان ناسیونال باریسان</a:t>
          </a:r>
          <a:endParaRPr lang="en-US" sz="2400" dirty="0">
            <a:solidFill>
              <a:schemeClr val="tx1"/>
            </a:solidFill>
            <a:cs typeface="B Nazanin" panose="00000400000000000000" pitchFamily="2" charset="-78"/>
          </a:endParaRPr>
        </a:p>
      </dgm:t>
    </dgm:pt>
    <dgm:pt modelId="{90F00A4D-C994-47D9-827C-7740EBB5D9EC}" type="parTrans" cxnId="{ACFAE28D-F882-4986-BEEE-6B124CE1E9D7}">
      <dgm:prSet/>
      <dgm:spPr/>
      <dgm:t>
        <a:bodyPr/>
        <a:lstStyle/>
        <a:p>
          <a:endParaRPr lang="en-US"/>
        </a:p>
      </dgm:t>
    </dgm:pt>
    <dgm:pt modelId="{DF780573-C101-409C-B0C8-BF547538E1E8}" type="sibTrans" cxnId="{ACFAE28D-F882-4986-BEEE-6B124CE1E9D7}">
      <dgm:prSet/>
      <dgm:spPr/>
      <dgm:t>
        <a:bodyPr/>
        <a:lstStyle/>
        <a:p>
          <a:endParaRPr lang="en-US"/>
        </a:p>
      </dgm:t>
    </dgm:pt>
    <dgm:pt modelId="{80CD6ED6-EE40-46AD-A6E9-EFC1F08F4128}">
      <dgm:prSet phldrT="[Text]" custT="1"/>
      <dgm:spPr>
        <a:solidFill>
          <a:schemeClr val="accent5">
            <a:lumMod val="60000"/>
            <a:lumOff val="40000"/>
          </a:schemeClr>
        </a:solidFill>
      </dgm:spPr>
      <dgm:t>
        <a:bodyPr/>
        <a:lstStyle/>
        <a:p>
          <a:pPr algn="ctr" rtl="1"/>
          <a:r>
            <a:rPr lang="fa-IR" sz="2400" dirty="0" smtClean="0">
              <a:solidFill>
                <a:schemeClr val="tx1"/>
              </a:solidFill>
              <a:cs typeface="B Nazanin" panose="00000400000000000000" pitchFamily="2" charset="-78"/>
            </a:rPr>
            <a:t>قوه مقننه</a:t>
          </a:r>
          <a:endParaRPr lang="en-US" sz="2400" dirty="0">
            <a:solidFill>
              <a:schemeClr val="tx1"/>
            </a:solidFill>
            <a:cs typeface="B Nazanin" panose="00000400000000000000" pitchFamily="2" charset="-78"/>
          </a:endParaRPr>
        </a:p>
      </dgm:t>
    </dgm:pt>
    <dgm:pt modelId="{1A2B7666-201E-4A4C-99FB-02ED955F8EBE}" type="parTrans" cxnId="{CD3DF6FE-AFF3-41ED-AE32-E943737C6511}">
      <dgm:prSet/>
      <dgm:spPr/>
      <dgm:t>
        <a:bodyPr/>
        <a:lstStyle/>
        <a:p>
          <a:endParaRPr lang="en-US"/>
        </a:p>
      </dgm:t>
    </dgm:pt>
    <dgm:pt modelId="{A9A8F283-9ED0-4BA6-808D-A3CB09EA356B}" type="sibTrans" cxnId="{CD3DF6FE-AFF3-41ED-AE32-E943737C6511}">
      <dgm:prSet/>
      <dgm:spPr/>
      <dgm:t>
        <a:bodyPr/>
        <a:lstStyle/>
        <a:p>
          <a:endParaRPr lang="en-US"/>
        </a:p>
      </dgm:t>
    </dgm:pt>
    <dgm:pt modelId="{CA1869B4-7C47-41CB-9157-0813076AEF1F}">
      <dgm:prSet phldrT="[Text]" custT="1"/>
      <dgm:spPr/>
      <dgm:t>
        <a:bodyPr/>
        <a:lstStyle/>
        <a:p>
          <a:pPr algn="r" rtl="1"/>
          <a:r>
            <a:rPr lang="fa-IR" sz="2400" dirty="0" smtClean="0">
              <a:solidFill>
                <a:schemeClr val="tx1"/>
              </a:solidFill>
              <a:cs typeface="B Nazanin" panose="00000400000000000000" pitchFamily="2" charset="-78"/>
            </a:rPr>
            <a:t>دو مجلس فدرال</a:t>
          </a:r>
          <a:endParaRPr lang="en-US" sz="2400" dirty="0">
            <a:solidFill>
              <a:schemeClr val="tx1"/>
            </a:solidFill>
            <a:cs typeface="B Nazanin" panose="00000400000000000000" pitchFamily="2" charset="-78"/>
          </a:endParaRPr>
        </a:p>
      </dgm:t>
    </dgm:pt>
    <dgm:pt modelId="{81F755E9-A250-4ADC-BE3B-43432CE18FA1}" type="parTrans" cxnId="{D702DE6E-F13C-4D82-80F5-6FF3489C7D74}">
      <dgm:prSet/>
      <dgm:spPr/>
      <dgm:t>
        <a:bodyPr/>
        <a:lstStyle/>
        <a:p>
          <a:endParaRPr lang="en-US"/>
        </a:p>
      </dgm:t>
    </dgm:pt>
    <dgm:pt modelId="{E08619EA-48EC-493D-8957-E06F863459AC}" type="sibTrans" cxnId="{D702DE6E-F13C-4D82-80F5-6FF3489C7D74}">
      <dgm:prSet/>
      <dgm:spPr/>
      <dgm:t>
        <a:bodyPr/>
        <a:lstStyle/>
        <a:p>
          <a:endParaRPr lang="en-US"/>
        </a:p>
      </dgm:t>
    </dgm:pt>
    <dgm:pt modelId="{92F4CC46-A331-4787-A9BE-21A6B6A2363D}">
      <dgm:prSet phldrT="[Text]" custT="1"/>
      <dgm:spPr/>
      <dgm:t>
        <a:bodyPr/>
        <a:lstStyle/>
        <a:p>
          <a:pPr algn="r" rtl="1"/>
          <a:r>
            <a:rPr lang="fa-IR" sz="2400" dirty="0" smtClean="0">
              <a:solidFill>
                <a:schemeClr val="tx1"/>
              </a:solidFill>
              <a:cs typeface="B Nazanin" panose="00000400000000000000" pitchFamily="2" charset="-78"/>
            </a:rPr>
            <a:t>یک مجلس ایالتی</a:t>
          </a:r>
          <a:endParaRPr lang="en-US" sz="2400" dirty="0">
            <a:solidFill>
              <a:schemeClr val="tx1"/>
            </a:solidFill>
            <a:cs typeface="B Nazanin" panose="00000400000000000000" pitchFamily="2" charset="-78"/>
          </a:endParaRPr>
        </a:p>
      </dgm:t>
    </dgm:pt>
    <dgm:pt modelId="{A614044F-5C3E-4B02-A0EE-A00DA5FEB628}" type="parTrans" cxnId="{BE0C6351-0BEF-4EBE-BA9A-6FC5C5012B77}">
      <dgm:prSet/>
      <dgm:spPr/>
      <dgm:t>
        <a:bodyPr/>
        <a:lstStyle/>
        <a:p>
          <a:endParaRPr lang="en-US"/>
        </a:p>
      </dgm:t>
    </dgm:pt>
    <dgm:pt modelId="{85524083-8BF6-48D4-A33D-E3CB00BE3795}" type="sibTrans" cxnId="{BE0C6351-0BEF-4EBE-BA9A-6FC5C5012B77}">
      <dgm:prSet/>
      <dgm:spPr/>
      <dgm:t>
        <a:bodyPr/>
        <a:lstStyle/>
        <a:p>
          <a:endParaRPr lang="en-US"/>
        </a:p>
      </dgm:t>
    </dgm:pt>
    <dgm:pt modelId="{A82225E0-15DB-4088-8F1C-A4A195851D55}">
      <dgm:prSet phldrT="[Text]" custT="1"/>
      <dgm:spPr>
        <a:solidFill>
          <a:srgbClr val="7030A0"/>
        </a:solidFill>
      </dgm:spPr>
      <dgm:t>
        <a:bodyPr/>
        <a:lstStyle/>
        <a:p>
          <a:pPr algn="ctr" rtl="1"/>
          <a:r>
            <a:rPr lang="fa-IR" sz="2400" dirty="0" smtClean="0">
              <a:solidFill>
                <a:schemeClr val="tx1"/>
              </a:solidFill>
              <a:cs typeface="B Nazanin" panose="00000400000000000000" pitchFamily="2" charset="-78"/>
            </a:rPr>
            <a:t>قوه مجریه</a:t>
          </a:r>
          <a:endParaRPr lang="en-US" sz="2400" dirty="0">
            <a:solidFill>
              <a:schemeClr val="tx1"/>
            </a:solidFill>
            <a:cs typeface="B Nazanin" panose="00000400000000000000" pitchFamily="2" charset="-78"/>
          </a:endParaRPr>
        </a:p>
      </dgm:t>
    </dgm:pt>
    <dgm:pt modelId="{7D85398E-2DED-44DA-9919-377730E6A8B1}" type="parTrans" cxnId="{8FCC861B-56B5-401C-910F-2C874BC3B0B6}">
      <dgm:prSet/>
      <dgm:spPr/>
      <dgm:t>
        <a:bodyPr/>
        <a:lstStyle/>
        <a:p>
          <a:endParaRPr lang="en-US"/>
        </a:p>
      </dgm:t>
    </dgm:pt>
    <dgm:pt modelId="{4C0FA3F5-B0AE-4506-91D1-C2322F698769}" type="sibTrans" cxnId="{8FCC861B-56B5-401C-910F-2C874BC3B0B6}">
      <dgm:prSet/>
      <dgm:spPr/>
      <dgm:t>
        <a:bodyPr/>
        <a:lstStyle/>
        <a:p>
          <a:endParaRPr lang="en-US"/>
        </a:p>
      </dgm:t>
    </dgm:pt>
    <dgm:pt modelId="{61D6E658-A192-41B5-976E-5B8A55A16AA8}">
      <dgm:prSet phldrT="[Text]" custT="1"/>
      <dgm:spPr/>
      <dgm:t>
        <a:bodyPr/>
        <a:lstStyle/>
        <a:p>
          <a:pPr algn="r" rtl="1"/>
          <a:r>
            <a:rPr lang="fa-IR" sz="2400" dirty="0" smtClean="0">
              <a:solidFill>
                <a:schemeClr val="tx1"/>
              </a:solidFill>
              <a:cs typeface="B Nazanin" panose="00000400000000000000" pitchFamily="2" charset="-78"/>
            </a:rPr>
            <a:t>کابینه مالزی (هیئت دولت) به ریاست نخست وزیر</a:t>
          </a:r>
          <a:endParaRPr lang="en-US" sz="2400" dirty="0">
            <a:solidFill>
              <a:schemeClr val="tx1"/>
            </a:solidFill>
            <a:cs typeface="B Nazanin" panose="00000400000000000000" pitchFamily="2" charset="-78"/>
          </a:endParaRPr>
        </a:p>
      </dgm:t>
    </dgm:pt>
    <dgm:pt modelId="{EC5F8BBB-4AD7-496E-8A28-95BA0C4B19D9}" type="parTrans" cxnId="{5DCA2DBA-DA0C-4984-B458-CA35BF85D9F8}">
      <dgm:prSet/>
      <dgm:spPr/>
      <dgm:t>
        <a:bodyPr/>
        <a:lstStyle/>
        <a:p>
          <a:endParaRPr lang="en-US"/>
        </a:p>
      </dgm:t>
    </dgm:pt>
    <dgm:pt modelId="{42CD2613-9BFB-4517-8A01-EFDBC7CC6131}" type="sibTrans" cxnId="{5DCA2DBA-DA0C-4984-B458-CA35BF85D9F8}">
      <dgm:prSet/>
      <dgm:spPr/>
      <dgm:t>
        <a:bodyPr/>
        <a:lstStyle/>
        <a:p>
          <a:endParaRPr lang="en-US"/>
        </a:p>
      </dgm:t>
    </dgm:pt>
    <dgm:pt modelId="{97DB1B37-EA94-4D8F-9029-34501BDD792D}" type="pres">
      <dgm:prSet presAssocID="{51A62FD4-0BA6-4DE7-9C62-88CAFBCBC76B}" presName="linearFlow" presStyleCnt="0">
        <dgm:presLayoutVars>
          <dgm:dir val="rev"/>
          <dgm:animLvl val="lvl"/>
          <dgm:resizeHandles val="exact"/>
        </dgm:presLayoutVars>
      </dgm:prSet>
      <dgm:spPr/>
      <dgm:t>
        <a:bodyPr/>
        <a:lstStyle/>
        <a:p>
          <a:endParaRPr lang="en-US"/>
        </a:p>
      </dgm:t>
    </dgm:pt>
    <dgm:pt modelId="{EA5634B0-97DD-4978-8772-2EDBE9BA5DB2}" type="pres">
      <dgm:prSet presAssocID="{CB8D168D-62A0-4E1A-B9FA-80D0594BBB98}" presName="composite" presStyleCnt="0"/>
      <dgm:spPr/>
    </dgm:pt>
    <dgm:pt modelId="{AF5384BC-CF37-4A37-9C2F-CD385D43BFB7}" type="pres">
      <dgm:prSet presAssocID="{CB8D168D-62A0-4E1A-B9FA-80D0594BBB98}" presName="parentText" presStyleLbl="alignNode1" presStyleIdx="0" presStyleCnt="3">
        <dgm:presLayoutVars>
          <dgm:chMax val="1"/>
          <dgm:bulletEnabled val="1"/>
        </dgm:presLayoutVars>
      </dgm:prSet>
      <dgm:spPr/>
      <dgm:t>
        <a:bodyPr/>
        <a:lstStyle/>
        <a:p>
          <a:endParaRPr lang="en-US"/>
        </a:p>
      </dgm:t>
    </dgm:pt>
    <dgm:pt modelId="{9CD33585-79EF-4EE8-8A5C-3D611928D739}" type="pres">
      <dgm:prSet presAssocID="{CB8D168D-62A0-4E1A-B9FA-80D0594BBB98}" presName="descendantText" presStyleLbl="alignAcc1" presStyleIdx="0" presStyleCnt="3">
        <dgm:presLayoutVars>
          <dgm:bulletEnabled val="1"/>
        </dgm:presLayoutVars>
      </dgm:prSet>
      <dgm:spPr/>
      <dgm:t>
        <a:bodyPr/>
        <a:lstStyle/>
        <a:p>
          <a:endParaRPr lang="en-US"/>
        </a:p>
      </dgm:t>
    </dgm:pt>
    <dgm:pt modelId="{EC62BB27-3166-47C5-9170-A6D76541BD50}" type="pres">
      <dgm:prSet presAssocID="{CC5B9AA3-09A8-4C2C-9964-5C44D289DE44}" presName="sp" presStyleCnt="0"/>
      <dgm:spPr/>
    </dgm:pt>
    <dgm:pt modelId="{3D7757F7-8D1C-4317-87DB-2966B973FDCE}" type="pres">
      <dgm:prSet presAssocID="{80CD6ED6-EE40-46AD-A6E9-EFC1F08F4128}" presName="composite" presStyleCnt="0"/>
      <dgm:spPr/>
    </dgm:pt>
    <dgm:pt modelId="{701FA068-914A-4DFF-95C8-9F668C73A627}" type="pres">
      <dgm:prSet presAssocID="{80CD6ED6-EE40-46AD-A6E9-EFC1F08F4128}" presName="parentText" presStyleLbl="alignNode1" presStyleIdx="1" presStyleCnt="3">
        <dgm:presLayoutVars>
          <dgm:chMax val="1"/>
          <dgm:bulletEnabled val="1"/>
        </dgm:presLayoutVars>
      </dgm:prSet>
      <dgm:spPr/>
      <dgm:t>
        <a:bodyPr/>
        <a:lstStyle/>
        <a:p>
          <a:endParaRPr lang="en-US"/>
        </a:p>
      </dgm:t>
    </dgm:pt>
    <dgm:pt modelId="{F7B9D1A5-DA20-4DD4-BECD-21A02F7434E6}" type="pres">
      <dgm:prSet presAssocID="{80CD6ED6-EE40-46AD-A6E9-EFC1F08F4128}" presName="descendantText" presStyleLbl="alignAcc1" presStyleIdx="1" presStyleCnt="3">
        <dgm:presLayoutVars>
          <dgm:bulletEnabled val="1"/>
        </dgm:presLayoutVars>
      </dgm:prSet>
      <dgm:spPr/>
      <dgm:t>
        <a:bodyPr/>
        <a:lstStyle/>
        <a:p>
          <a:endParaRPr lang="en-US"/>
        </a:p>
      </dgm:t>
    </dgm:pt>
    <dgm:pt modelId="{BA832F7F-F595-4FCB-9271-3B0D37A90B9B}" type="pres">
      <dgm:prSet presAssocID="{A9A8F283-9ED0-4BA6-808D-A3CB09EA356B}" presName="sp" presStyleCnt="0"/>
      <dgm:spPr/>
    </dgm:pt>
    <dgm:pt modelId="{CE7C94C3-8F51-46F0-9C30-DB5998564B97}" type="pres">
      <dgm:prSet presAssocID="{A82225E0-15DB-4088-8F1C-A4A195851D55}" presName="composite" presStyleCnt="0"/>
      <dgm:spPr/>
    </dgm:pt>
    <dgm:pt modelId="{6A271949-FF80-4D31-AB34-E998452A3CF7}" type="pres">
      <dgm:prSet presAssocID="{A82225E0-15DB-4088-8F1C-A4A195851D55}" presName="parentText" presStyleLbl="alignNode1" presStyleIdx="2" presStyleCnt="3">
        <dgm:presLayoutVars>
          <dgm:chMax val="1"/>
          <dgm:bulletEnabled val="1"/>
        </dgm:presLayoutVars>
      </dgm:prSet>
      <dgm:spPr/>
      <dgm:t>
        <a:bodyPr/>
        <a:lstStyle/>
        <a:p>
          <a:endParaRPr lang="en-US"/>
        </a:p>
      </dgm:t>
    </dgm:pt>
    <dgm:pt modelId="{54BFFEFD-8B82-4048-A5E6-10A0DBE9A3EA}" type="pres">
      <dgm:prSet presAssocID="{A82225E0-15DB-4088-8F1C-A4A195851D55}" presName="descendantText" presStyleLbl="alignAcc1" presStyleIdx="2" presStyleCnt="3">
        <dgm:presLayoutVars>
          <dgm:bulletEnabled val="1"/>
        </dgm:presLayoutVars>
      </dgm:prSet>
      <dgm:spPr/>
      <dgm:t>
        <a:bodyPr/>
        <a:lstStyle/>
        <a:p>
          <a:endParaRPr lang="en-US"/>
        </a:p>
      </dgm:t>
    </dgm:pt>
  </dgm:ptLst>
  <dgm:cxnLst>
    <dgm:cxn modelId="{4A362484-0882-492E-8F63-FB07089AB1E4}" type="presOf" srcId="{CB8D168D-62A0-4E1A-B9FA-80D0594BBB98}" destId="{AF5384BC-CF37-4A37-9C2F-CD385D43BFB7}" srcOrd="0" destOrd="0" presId="urn:microsoft.com/office/officeart/2005/8/layout/chevron2"/>
    <dgm:cxn modelId="{AAEDDE2E-DA85-4B17-B089-26E2912559C4}" type="presOf" srcId="{CA1869B4-7C47-41CB-9157-0813076AEF1F}" destId="{F7B9D1A5-DA20-4DD4-BECD-21A02F7434E6}" srcOrd="0" destOrd="0" presId="urn:microsoft.com/office/officeart/2005/8/layout/chevron2"/>
    <dgm:cxn modelId="{D702DE6E-F13C-4D82-80F5-6FF3489C7D74}" srcId="{80CD6ED6-EE40-46AD-A6E9-EFC1F08F4128}" destId="{CA1869B4-7C47-41CB-9157-0813076AEF1F}" srcOrd="0" destOrd="0" parTransId="{81F755E9-A250-4ADC-BE3B-43432CE18FA1}" sibTransId="{E08619EA-48EC-493D-8957-E06F863459AC}"/>
    <dgm:cxn modelId="{66E54DE2-8260-4AEB-82F5-99B8013F92F3}" type="presOf" srcId="{A82225E0-15DB-4088-8F1C-A4A195851D55}" destId="{6A271949-FF80-4D31-AB34-E998452A3CF7}" srcOrd="0" destOrd="0" presId="urn:microsoft.com/office/officeart/2005/8/layout/chevron2"/>
    <dgm:cxn modelId="{28EA4026-9B1B-4291-B4A4-FEA1D78A58EF}" srcId="{51A62FD4-0BA6-4DE7-9C62-88CAFBCBC76B}" destId="{CB8D168D-62A0-4E1A-B9FA-80D0594BBB98}" srcOrd="0" destOrd="0" parTransId="{CDF8166C-2908-4C60-AD72-A1D747664A37}" sibTransId="{CC5B9AA3-09A8-4C2C-9964-5C44D289DE44}"/>
    <dgm:cxn modelId="{380EDCBE-98EF-46CE-953F-A0813434DE48}" type="presOf" srcId="{92F4CC46-A331-4787-A9BE-21A6B6A2363D}" destId="{F7B9D1A5-DA20-4DD4-BECD-21A02F7434E6}" srcOrd="0" destOrd="1" presId="urn:microsoft.com/office/officeart/2005/8/layout/chevron2"/>
    <dgm:cxn modelId="{5DCA2DBA-DA0C-4984-B458-CA35BF85D9F8}" srcId="{A82225E0-15DB-4088-8F1C-A4A195851D55}" destId="{61D6E658-A192-41B5-976E-5B8A55A16AA8}" srcOrd="0" destOrd="0" parTransId="{EC5F8BBB-4AD7-496E-8A28-95BA0C4B19D9}" sibTransId="{42CD2613-9BFB-4517-8A01-EFDBC7CC6131}"/>
    <dgm:cxn modelId="{CD3DF6FE-AFF3-41ED-AE32-E943737C6511}" srcId="{51A62FD4-0BA6-4DE7-9C62-88CAFBCBC76B}" destId="{80CD6ED6-EE40-46AD-A6E9-EFC1F08F4128}" srcOrd="1" destOrd="0" parTransId="{1A2B7666-201E-4A4C-99FB-02ED955F8EBE}" sibTransId="{A9A8F283-9ED0-4BA6-808D-A3CB09EA356B}"/>
    <dgm:cxn modelId="{D062C998-0BC6-4146-AB29-6FA55678CB88}" type="presOf" srcId="{61D6E658-A192-41B5-976E-5B8A55A16AA8}" destId="{54BFFEFD-8B82-4048-A5E6-10A0DBE9A3EA}" srcOrd="0" destOrd="0" presId="urn:microsoft.com/office/officeart/2005/8/layout/chevron2"/>
    <dgm:cxn modelId="{ACFAE28D-F882-4986-BEEE-6B124CE1E9D7}" srcId="{CB8D168D-62A0-4E1A-B9FA-80D0594BBB98}" destId="{E1807787-E6D3-4E9C-887C-1B437DC17722}" srcOrd="0" destOrd="0" parTransId="{90F00A4D-C994-47D9-827C-7740EBB5D9EC}" sibTransId="{DF780573-C101-409C-B0C8-BF547538E1E8}"/>
    <dgm:cxn modelId="{A13A23B3-6D2B-4868-AB86-52EE5F163998}" type="presOf" srcId="{51A62FD4-0BA6-4DE7-9C62-88CAFBCBC76B}" destId="{97DB1B37-EA94-4D8F-9029-34501BDD792D}" srcOrd="0" destOrd="0" presId="urn:microsoft.com/office/officeart/2005/8/layout/chevron2"/>
    <dgm:cxn modelId="{8FCC861B-56B5-401C-910F-2C874BC3B0B6}" srcId="{51A62FD4-0BA6-4DE7-9C62-88CAFBCBC76B}" destId="{A82225E0-15DB-4088-8F1C-A4A195851D55}" srcOrd="2" destOrd="0" parTransId="{7D85398E-2DED-44DA-9919-377730E6A8B1}" sibTransId="{4C0FA3F5-B0AE-4506-91D1-C2322F698769}"/>
    <dgm:cxn modelId="{BE0C6351-0BEF-4EBE-BA9A-6FC5C5012B77}" srcId="{80CD6ED6-EE40-46AD-A6E9-EFC1F08F4128}" destId="{92F4CC46-A331-4787-A9BE-21A6B6A2363D}" srcOrd="1" destOrd="0" parTransId="{A614044F-5C3E-4B02-A0EE-A00DA5FEB628}" sibTransId="{85524083-8BF6-48D4-A33D-E3CB00BE3795}"/>
    <dgm:cxn modelId="{95DE5A70-065B-49FA-A18F-7C1B9D9BD7A4}" type="presOf" srcId="{E1807787-E6D3-4E9C-887C-1B437DC17722}" destId="{9CD33585-79EF-4EE8-8A5C-3D611928D739}" srcOrd="0" destOrd="0" presId="urn:microsoft.com/office/officeart/2005/8/layout/chevron2"/>
    <dgm:cxn modelId="{78B3C264-8A79-4312-A643-24D884BAB9D8}" type="presOf" srcId="{80CD6ED6-EE40-46AD-A6E9-EFC1F08F4128}" destId="{701FA068-914A-4DFF-95C8-9F668C73A627}" srcOrd="0" destOrd="0" presId="urn:microsoft.com/office/officeart/2005/8/layout/chevron2"/>
    <dgm:cxn modelId="{AEDF7227-84D9-4F9F-9B22-BFD9C39A48B0}" type="presParOf" srcId="{97DB1B37-EA94-4D8F-9029-34501BDD792D}" destId="{EA5634B0-97DD-4978-8772-2EDBE9BA5DB2}" srcOrd="0" destOrd="0" presId="urn:microsoft.com/office/officeart/2005/8/layout/chevron2"/>
    <dgm:cxn modelId="{6F7260CD-A02B-4165-A637-6F3CC2DBEC89}" type="presParOf" srcId="{EA5634B0-97DD-4978-8772-2EDBE9BA5DB2}" destId="{AF5384BC-CF37-4A37-9C2F-CD385D43BFB7}" srcOrd="0" destOrd="0" presId="urn:microsoft.com/office/officeart/2005/8/layout/chevron2"/>
    <dgm:cxn modelId="{7DCAA990-18AD-4701-99DA-72E5B755C59F}" type="presParOf" srcId="{EA5634B0-97DD-4978-8772-2EDBE9BA5DB2}" destId="{9CD33585-79EF-4EE8-8A5C-3D611928D739}" srcOrd="1" destOrd="0" presId="urn:microsoft.com/office/officeart/2005/8/layout/chevron2"/>
    <dgm:cxn modelId="{C195AF61-BB33-479B-B99F-9BABAC9FE895}" type="presParOf" srcId="{97DB1B37-EA94-4D8F-9029-34501BDD792D}" destId="{EC62BB27-3166-47C5-9170-A6D76541BD50}" srcOrd="1" destOrd="0" presId="urn:microsoft.com/office/officeart/2005/8/layout/chevron2"/>
    <dgm:cxn modelId="{D21057D7-FBC8-44D3-98FA-8582DA965DD6}" type="presParOf" srcId="{97DB1B37-EA94-4D8F-9029-34501BDD792D}" destId="{3D7757F7-8D1C-4317-87DB-2966B973FDCE}" srcOrd="2" destOrd="0" presId="urn:microsoft.com/office/officeart/2005/8/layout/chevron2"/>
    <dgm:cxn modelId="{BDABB14F-4E5F-4ABB-900B-222071FFD45C}" type="presParOf" srcId="{3D7757F7-8D1C-4317-87DB-2966B973FDCE}" destId="{701FA068-914A-4DFF-95C8-9F668C73A627}" srcOrd="0" destOrd="0" presId="urn:microsoft.com/office/officeart/2005/8/layout/chevron2"/>
    <dgm:cxn modelId="{7440D92D-1F58-4F7C-922A-19FC3B692BE9}" type="presParOf" srcId="{3D7757F7-8D1C-4317-87DB-2966B973FDCE}" destId="{F7B9D1A5-DA20-4DD4-BECD-21A02F7434E6}" srcOrd="1" destOrd="0" presId="urn:microsoft.com/office/officeart/2005/8/layout/chevron2"/>
    <dgm:cxn modelId="{1FFA0449-EF0C-485B-9B60-BCA264840190}" type="presParOf" srcId="{97DB1B37-EA94-4D8F-9029-34501BDD792D}" destId="{BA832F7F-F595-4FCB-9271-3B0D37A90B9B}" srcOrd="3" destOrd="0" presId="urn:microsoft.com/office/officeart/2005/8/layout/chevron2"/>
    <dgm:cxn modelId="{4F3318D4-E934-4095-B956-F590212CCB09}" type="presParOf" srcId="{97DB1B37-EA94-4D8F-9029-34501BDD792D}" destId="{CE7C94C3-8F51-46F0-9C30-DB5998564B97}" srcOrd="4" destOrd="0" presId="urn:microsoft.com/office/officeart/2005/8/layout/chevron2"/>
    <dgm:cxn modelId="{C5000A03-8197-4146-8701-A4F8D6F395B5}" type="presParOf" srcId="{CE7C94C3-8F51-46F0-9C30-DB5998564B97}" destId="{6A271949-FF80-4D31-AB34-E998452A3CF7}" srcOrd="0" destOrd="0" presId="urn:microsoft.com/office/officeart/2005/8/layout/chevron2"/>
    <dgm:cxn modelId="{F48E096F-DECC-4903-B556-6B946AD20F82}" type="presParOf" srcId="{CE7C94C3-8F51-46F0-9C30-DB5998564B97}" destId="{54BFFEFD-8B82-4048-A5E6-10A0DBE9A3EA}"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F702414-D12A-48EE-8CAF-B4CC829A450A}" type="doc">
      <dgm:prSet loTypeId="urn:microsoft.com/office/officeart/2005/8/layout/equation2" loCatId="relationship" qsTypeId="urn:microsoft.com/office/officeart/2005/8/quickstyle/simple5" qsCatId="simple" csTypeId="urn:microsoft.com/office/officeart/2005/8/colors/colorful3" csCatId="colorful" phldr="1"/>
      <dgm:spPr/>
    </dgm:pt>
    <dgm:pt modelId="{E2A5A067-2396-4590-80B0-2283E30D368B}">
      <dgm:prSet phldrT="[Text]" custT="1"/>
      <dgm:spPr>
        <a:solidFill>
          <a:srgbClr val="FFFF00"/>
        </a:solidFill>
      </dgm:spPr>
      <dgm:t>
        <a:bodyPr/>
        <a:lstStyle/>
        <a:p>
          <a:r>
            <a:rPr lang="fa-IR" sz="1600" dirty="0" smtClean="0">
              <a:solidFill>
                <a:schemeClr val="tx1"/>
              </a:solidFill>
              <a:cs typeface="B Nazanin" panose="00000400000000000000" pitchFamily="2" charset="-78"/>
            </a:rPr>
            <a:t>مجلس پایینتر، مجلس نمایندگان</a:t>
          </a:r>
          <a:r>
            <a:rPr lang="en-US" sz="1600" dirty="0" smtClean="0">
              <a:solidFill>
                <a:schemeClr val="tx1"/>
              </a:solidFill>
              <a:cs typeface="B Nazanin" panose="00000400000000000000" pitchFamily="2" charset="-78"/>
            </a:rPr>
            <a:t> </a:t>
          </a:r>
          <a:endParaRPr lang="fa-IR" sz="1600" dirty="0" smtClean="0">
            <a:solidFill>
              <a:schemeClr val="tx1"/>
            </a:solidFill>
            <a:cs typeface="B Nazanin" panose="00000400000000000000" pitchFamily="2" charset="-78"/>
          </a:endParaRPr>
        </a:p>
        <a:p>
          <a:r>
            <a:rPr lang="fa-IR" sz="1600" dirty="0" smtClean="0">
              <a:solidFill>
                <a:schemeClr val="tx1"/>
              </a:solidFill>
              <a:cs typeface="B Nazanin" panose="00000400000000000000" pitchFamily="2" charset="-78"/>
            </a:rPr>
            <a:t> </a:t>
          </a:r>
          <a:r>
            <a:rPr lang="en-US" sz="1600" dirty="0" smtClean="0">
              <a:solidFill>
                <a:schemeClr val="tx1"/>
              </a:solidFill>
              <a:cs typeface="B Nazanin" panose="00000400000000000000" pitchFamily="2" charset="-78"/>
            </a:rPr>
            <a:t>(</a:t>
          </a:r>
          <a:r>
            <a:rPr lang="fa-IR" sz="1600" dirty="0" smtClean="0">
              <a:solidFill>
                <a:schemeClr val="tx1"/>
              </a:solidFill>
              <a:cs typeface="B Nazanin" panose="00000400000000000000" pitchFamily="2" charset="-78"/>
            </a:rPr>
            <a:t>خانه مردم</a:t>
          </a:r>
          <a:r>
            <a:rPr lang="en-US" sz="1600" dirty="0" smtClean="0">
              <a:solidFill>
                <a:schemeClr val="tx1"/>
              </a:solidFill>
              <a:cs typeface="B Nazanin" panose="00000400000000000000" pitchFamily="2" charset="-78"/>
            </a:rPr>
            <a:t>)</a:t>
          </a:r>
          <a:endParaRPr lang="en-US" sz="1600" dirty="0">
            <a:solidFill>
              <a:schemeClr val="tx1"/>
            </a:solidFill>
            <a:cs typeface="B Nazanin" panose="00000400000000000000" pitchFamily="2" charset="-78"/>
          </a:endParaRPr>
        </a:p>
      </dgm:t>
    </dgm:pt>
    <dgm:pt modelId="{75940982-8996-46AB-80C3-527A814A385A}" type="parTrans" cxnId="{59A3FD61-BA70-42CF-893C-EF38F2810BB2}">
      <dgm:prSet/>
      <dgm:spPr/>
      <dgm:t>
        <a:bodyPr/>
        <a:lstStyle/>
        <a:p>
          <a:endParaRPr lang="en-US"/>
        </a:p>
      </dgm:t>
    </dgm:pt>
    <dgm:pt modelId="{53AD41D7-2E5D-45E2-A045-B080DA2C6BA9}" type="sibTrans" cxnId="{59A3FD61-BA70-42CF-893C-EF38F2810BB2}">
      <dgm:prSet/>
      <dgm:spPr/>
      <dgm:t>
        <a:bodyPr/>
        <a:lstStyle/>
        <a:p>
          <a:endParaRPr lang="en-US"/>
        </a:p>
      </dgm:t>
    </dgm:pt>
    <dgm:pt modelId="{24F1198D-624E-4852-8918-6C6A5E0AF75F}">
      <dgm:prSet phldrT="[Text]" custT="1"/>
      <dgm:spPr/>
      <dgm:t>
        <a:bodyPr/>
        <a:lstStyle/>
        <a:p>
          <a:r>
            <a:rPr lang="fa-IR" sz="1800" dirty="0" smtClean="0">
              <a:solidFill>
                <a:schemeClr val="tx1"/>
              </a:solidFill>
              <a:cs typeface="B Nazanin" panose="00000400000000000000" pitchFamily="2" charset="-78"/>
            </a:rPr>
            <a:t>مجلس بالادستی،</a:t>
          </a:r>
        </a:p>
        <a:p>
          <a:r>
            <a:rPr lang="fa-IR" sz="1800" dirty="0" smtClean="0">
              <a:solidFill>
                <a:schemeClr val="tx1"/>
              </a:solidFill>
              <a:cs typeface="B Nazanin" panose="00000400000000000000" pitchFamily="2" charset="-78"/>
            </a:rPr>
            <a:t>سنا (خانه کشور)</a:t>
          </a:r>
          <a:endParaRPr lang="en-US" sz="1800" dirty="0">
            <a:solidFill>
              <a:schemeClr val="tx1"/>
            </a:solidFill>
            <a:cs typeface="B Nazanin" panose="00000400000000000000" pitchFamily="2" charset="-78"/>
          </a:endParaRPr>
        </a:p>
      </dgm:t>
    </dgm:pt>
    <dgm:pt modelId="{A8520050-4EEA-4968-AC47-AFEDB2280EA1}" type="parTrans" cxnId="{A8C11867-A4C3-4CCB-B708-61C25639DC53}">
      <dgm:prSet/>
      <dgm:spPr/>
      <dgm:t>
        <a:bodyPr/>
        <a:lstStyle/>
        <a:p>
          <a:endParaRPr lang="en-US"/>
        </a:p>
      </dgm:t>
    </dgm:pt>
    <dgm:pt modelId="{ABF9F592-F885-4BAB-AFFD-C5F49378C551}" type="sibTrans" cxnId="{A8C11867-A4C3-4CCB-B708-61C25639DC53}">
      <dgm:prSet/>
      <dgm:spPr>
        <a:solidFill>
          <a:srgbClr val="FF0000"/>
        </a:solidFill>
      </dgm:spPr>
      <dgm:t>
        <a:bodyPr/>
        <a:lstStyle/>
        <a:p>
          <a:endParaRPr lang="en-US"/>
        </a:p>
      </dgm:t>
    </dgm:pt>
    <dgm:pt modelId="{2468B95C-08CA-4F28-9DE3-A5ED303306ED}">
      <dgm:prSet phldrT="[Text]" custT="1"/>
      <dgm:spPr/>
      <dgm:t>
        <a:bodyPr/>
        <a:lstStyle/>
        <a:p>
          <a:r>
            <a:rPr lang="fa-IR" sz="6000" dirty="0" smtClean="0">
              <a:solidFill>
                <a:schemeClr val="bg1"/>
              </a:solidFill>
              <a:cs typeface="B Nazanin" panose="00000400000000000000" pitchFamily="2" charset="-78"/>
            </a:rPr>
            <a:t>مجلس مالزی</a:t>
          </a:r>
          <a:endParaRPr lang="en-US" sz="6000" dirty="0">
            <a:solidFill>
              <a:schemeClr val="bg1"/>
            </a:solidFill>
            <a:cs typeface="B Nazanin" panose="00000400000000000000" pitchFamily="2" charset="-78"/>
          </a:endParaRPr>
        </a:p>
      </dgm:t>
    </dgm:pt>
    <dgm:pt modelId="{D0D12FE6-C553-4C6F-BDEB-69E5BD804463}" type="parTrans" cxnId="{F7E16F08-BF66-4BF9-A3A1-BECD4323810F}">
      <dgm:prSet/>
      <dgm:spPr/>
      <dgm:t>
        <a:bodyPr/>
        <a:lstStyle/>
        <a:p>
          <a:endParaRPr lang="en-US"/>
        </a:p>
      </dgm:t>
    </dgm:pt>
    <dgm:pt modelId="{CC014115-7BF1-4A3A-9D94-1EC23AB4EFEB}" type="sibTrans" cxnId="{F7E16F08-BF66-4BF9-A3A1-BECD4323810F}">
      <dgm:prSet/>
      <dgm:spPr/>
      <dgm:t>
        <a:bodyPr/>
        <a:lstStyle/>
        <a:p>
          <a:endParaRPr lang="en-US"/>
        </a:p>
      </dgm:t>
    </dgm:pt>
    <dgm:pt modelId="{D5A35007-3BD9-4DC7-B4A6-7D0FA4735F6F}" type="pres">
      <dgm:prSet presAssocID="{8F702414-D12A-48EE-8CAF-B4CC829A450A}" presName="Name0" presStyleCnt="0">
        <dgm:presLayoutVars>
          <dgm:dir/>
          <dgm:resizeHandles val="exact"/>
        </dgm:presLayoutVars>
      </dgm:prSet>
      <dgm:spPr/>
    </dgm:pt>
    <dgm:pt modelId="{A92DC91A-FE64-4FE6-B7D3-561BA589308A}" type="pres">
      <dgm:prSet presAssocID="{8F702414-D12A-48EE-8CAF-B4CC829A450A}" presName="vNodes" presStyleCnt="0"/>
      <dgm:spPr/>
    </dgm:pt>
    <dgm:pt modelId="{EADA734B-D0B5-409B-BD38-148F49DD208D}" type="pres">
      <dgm:prSet presAssocID="{E2A5A067-2396-4590-80B0-2283E30D368B}" presName="node" presStyleLbl="node1" presStyleIdx="0" presStyleCnt="3">
        <dgm:presLayoutVars>
          <dgm:bulletEnabled val="1"/>
        </dgm:presLayoutVars>
      </dgm:prSet>
      <dgm:spPr/>
      <dgm:t>
        <a:bodyPr/>
        <a:lstStyle/>
        <a:p>
          <a:endParaRPr lang="en-US"/>
        </a:p>
      </dgm:t>
    </dgm:pt>
    <dgm:pt modelId="{88793A91-AC18-4584-B2B0-9C2AA25EA454}" type="pres">
      <dgm:prSet presAssocID="{53AD41D7-2E5D-45E2-A045-B080DA2C6BA9}" presName="spacerT" presStyleCnt="0"/>
      <dgm:spPr/>
    </dgm:pt>
    <dgm:pt modelId="{3F909A87-B743-4E6D-9E77-42C055CA4761}" type="pres">
      <dgm:prSet presAssocID="{53AD41D7-2E5D-45E2-A045-B080DA2C6BA9}" presName="sibTrans" presStyleLbl="sibTrans2D1" presStyleIdx="0" presStyleCnt="2"/>
      <dgm:spPr/>
      <dgm:t>
        <a:bodyPr/>
        <a:lstStyle/>
        <a:p>
          <a:endParaRPr lang="en-US"/>
        </a:p>
      </dgm:t>
    </dgm:pt>
    <dgm:pt modelId="{75FABDB0-4D9D-48B7-AB95-2065015338D9}" type="pres">
      <dgm:prSet presAssocID="{53AD41D7-2E5D-45E2-A045-B080DA2C6BA9}" presName="spacerB" presStyleCnt="0"/>
      <dgm:spPr/>
    </dgm:pt>
    <dgm:pt modelId="{E2E96B3B-DEC6-4615-9D7F-DBDAB5C3588F}" type="pres">
      <dgm:prSet presAssocID="{24F1198D-624E-4852-8918-6C6A5E0AF75F}" presName="node" presStyleLbl="node1" presStyleIdx="1" presStyleCnt="3">
        <dgm:presLayoutVars>
          <dgm:bulletEnabled val="1"/>
        </dgm:presLayoutVars>
      </dgm:prSet>
      <dgm:spPr/>
      <dgm:t>
        <a:bodyPr/>
        <a:lstStyle/>
        <a:p>
          <a:endParaRPr lang="en-US"/>
        </a:p>
      </dgm:t>
    </dgm:pt>
    <dgm:pt modelId="{1BF06E44-8C1A-486D-A670-731D5EB15DCB}" type="pres">
      <dgm:prSet presAssocID="{8F702414-D12A-48EE-8CAF-B4CC829A450A}" presName="sibTransLast" presStyleLbl="sibTrans2D1" presStyleIdx="1" presStyleCnt="2"/>
      <dgm:spPr/>
      <dgm:t>
        <a:bodyPr/>
        <a:lstStyle/>
        <a:p>
          <a:endParaRPr lang="en-US"/>
        </a:p>
      </dgm:t>
    </dgm:pt>
    <dgm:pt modelId="{C89A64E9-C98B-4919-B76A-ADB1D2328B3B}" type="pres">
      <dgm:prSet presAssocID="{8F702414-D12A-48EE-8CAF-B4CC829A450A}" presName="connectorText" presStyleLbl="sibTrans2D1" presStyleIdx="1" presStyleCnt="2"/>
      <dgm:spPr/>
      <dgm:t>
        <a:bodyPr/>
        <a:lstStyle/>
        <a:p>
          <a:endParaRPr lang="en-US"/>
        </a:p>
      </dgm:t>
    </dgm:pt>
    <dgm:pt modelId="{AA3AABB5-7894-46DF-A942-32FA100ED028}" type="pres">
      <dgm:prSet presAssocID="{8F702414-D12A-48EE-8CAF-B4CC829A450A}" presName="lastNode" presStyleLbl="node1" presStyleIdx="2" presStyleCnt="3">
        <dgm:presLayoutVars>
          <dgm:bulletEnabled val="1"/>
        </dgm:presLayoutVars>
      </dgm:prSet>
      <dgm:spPr/>
      <dgm:t>
        <a:bodyPr/>
        <a:lstStyle/>
        <a:p>
          <a:endParaRPr lang="en-US"/>
        </a:p>
      </dgm:t>
    </dgm:pt>
  </dgm:ptLst>
  <dgm:cxnLst>
    <dgm:cxn modelId="{F7E16F08-BF66-4BF9-A3A1-BECD4323810F}" srcId="{8F702414-D12A-48EE-8CAF-B4CC829A450A}" destId="{2468B95C-08CA-4F28-9DE3-A5ED303306ED}" srcOrd="2" destOrd="0" parTransId="{D0D12FE6-C553-4C6F-BDEB-69E5BD804463}" sibTransId="{CC014115-7BF1-4A3A-9D94-1EC23AB4EFEB}"/>
    <dgm:cxn modelId="{EE2970F7-97EA-4A2C-9B4D-767AA8578E5C}" type="presOf" srcId="{24F1198D-624E-4852-8918-6C6A5E0AF75F}" destId="{E2E96B3B-DEC6-4615-9D7F-DBDAB5C3588F}" srcOrd="0" destOrd="0" presId="urn:microsoft.com/office/officeart/2005/8/layout/equation2"/>
    <dgm:cxn modelId="{96396943-BF41-44A4-BBFD-E1D88CE4D475}" type="presOf" srcId="{E2A5A067-2396-4590-80B0-2283E30D368B}" destId="{EADA734B-D0B5-409B-BD38-148F49DD208D}" srcOrd="0" destOrd="0" presId="urn:microsoft.com/office/officeart/2005/8/layout/equation2"/>
    <dgm:cxn modelId="{59A3FD61-BA70-42CF-893C-EF38F2810BB2}" srcId="{8F702414-D12A-48EE-8CAF-B4CC829A450A}" destId="{E2A5A067-2396-4590-80B0-2283E30D368B}" srcOrd="0" destOrd="0" parTransId="{75940982-8996-46AB-80C3-527A814A385A}" sibTransId="{53AD41D7-2E5D-45E2-A045-B080DA2C6BA9}"/>
    <dgm:cxn modelId="{7B938016-C1C3-4ED7-AE0E-C9F95332D5E2}" type="presOf" srcId="{53AD41D7-2E5D-45E2-A045-B080DA2C6BA9}" destId="{3F909A87-B743-4E6D-9E77-42C055CA4761}" srcOrd="0" destOrd="0" presId="urn:microsoft.com/office/officeart/2005/8/layout/equation2"/>
    <dgm:cxn modelId="{2F49DF27-CE8F-4A6D-883E-F368C5AC56A9}" type="presOf" srcId="{8F702414-D12A-48EE-8CAF-B4CC829A450A}" destId="{D5A35007-3BD9-4DC7-B4A6-7D0FA4735F6F}" srcOrd="0" destOrd="0" presId="urn:microsoft.com/office/officeart/2005/8/layout/equation2"/>
    <dgm:cxn modelId="{C7F112DA-973B-4040-9018-7F6403E27F91}" type="presOf" srcId="{ABF9F592-F885-4BAB-AFFD-C5F49378C551}" destId="{1BF06E44-8C1A-486D-A670-731D5EB15DCB}" srcOrd="0" destOrd="0" presId="urn:microsoft.com/office/officeart/2005/8/layout/equation2"/>
    <dgm:cxn modelId="{CDA7232B-9ECB-49F7-93E3-13E780845DAE}" type="presOf" srcId="{2468B95C-08CA-4F28-9DE3-A5ED303306ED}" destId="{AA3AABB5-7894-46DF-A942-32FA100ED028}" srcOrd="0" destOrd="0" presId="urn:microsoft.com/office/officeart/2005/8/layout/equation2"/>
    <dgm:cxn modelId="{0662119D-D77D-4E63-A7B9-6F58B3810E7E}" type="presOf" srcId="{ABF9F592-F885-4BAB-AFFD-C5F49378C551}" destId="{C89A64E9-C98B-4919-B76A-ADB1D2328B3B}" srcOrd="1" destOrd="0" presId="urn:microsoft.com/office/officeart/2005/8/layout/equation2"/>
    <dgm:cxn modelId="{A8C11867-A4C3-4CCB-B708-61C25639DC53}" srcId="{8F702414-D12A-48EE-8CAF-B4CC829A450A}" destId="{24F1198D-624E-4852-8918-6C6A5E0AF75F}" srcOrd="1" destOrd="0" parTransId="{A8520050-4EEA-4968-AC47-AFEDB2280EA1}" sibTransId="{ABF9F592-F885-4BAB-AFFD-C5F49378C551}"/>
    <dgm:cxn modelId="{3A42BDA9-9A4E-4055-8B4C-B8464ABD25F5}" type="presParOf" srcId="{D5A35007-3BD9-4DC7-B4A6-7D0FA4735F6F}" destId="{A92DC91A-FE64-4FE6-B7D3-561BA589308A}" srcOrd="0" destOrd="0" presId="urn:microsoft.com/office/officeart/2005/8/layout/equation2"/>
    <dgm:cxn modelId="{3985DBC0-9A74-45CE-B897-BD471E7FDDB2}" type="presParOf" srcId="{A92DC91A-FE64-4FE6-B7D3-561BA589308A}" destId="{EADA734B-D0B5-409B-BD38-148F49DD208D}" srcOrd="0" destOrd="0" presId="urn:microsoft.com/office/officeart/2005/8/layout/equation2"/>
    <dgm:cxn modelId="{C00DB3CD-BED8-4AD6-8C9A-42266AE90EA2}" type="presParOf" srcId="{A92DC91A-FE64-4FE6-B7D3-561BA589308A}" destId="{88793A91-AC18-4584-B2B0-9C2AA25EA454}" srcOrd="1" destOrd="0" presId="urn:microsoft.com/office/officeart/2005/8/layout/equation2"/>
    <dgm:cxn modelId="{67E13295-8C80-40CB-ABF6-4363AFFC3081}" type="presParOf" srcId="{A92DC91A-FE64-4FE6-B7D3-561BA589308A}" destId="{3F909A87-B743-4E6D-9E77-42C055CA4761}" srcOrd="2" destOrd="0" presId="urn:microsoft.com/office/officeart/2005/8/layout/equation2"/>
    <dgm:cxn modelId="{E67BD2A2-3DB7-4587-812E-A5AC794E57BA}" type="presParOf" srcId="{A92DC91A-FE64-4FE6-B7D3-561BA589308A}" destId="{75FABDB0-4D9D-48B7-AB95-2065015338D9}" srcOrd="3" destOrd="0" presId="urn:microsoft.com/office/officeart/2005/8/layout/equation2"/>
    <dgm:cxn modelId="{ADCF7D4E-53D3-446A-9418-C444C1E4264F}" type="presParOf" srcId="{A92DC91A-FE64-4FE6-B7D3-561BA589308A}" destId="{E2E96B3B-DEC6-4615-9D7F-DBDAB5C3588F}" srcOrd="4" destOrd="0" presId="urn:microsoft.com/office/officeart/2005/8/layout/equation2"/>
    <dgm:cxn modelId="{6941EBB2-7D3F-48B1-8209-FBB4FD4AB224}" type="presParOf" srcId="{D5A35007-3BD9-4DC7-B4A6-7D0FA4735F6F}" destId="{1BF06E44-8C1A-486D-A670-731D5EB15DCB}" srcOrd="1" destOrd="0" presId="urn:microsoft.com/office/officeart/2005/8/layout/equation2"/>
    <dgm:cxn modelId="{2CBA9D16-B653-4E0A-83A2-7A62D77EBCF2}" type="presParOf" srcId="{1BF06E44-8C1A-486D-A670-731D5EB15DCB}" destId="{C89A64E9-C98B-4919-B76A-ADB1D2328B3B}" srcOrd="0" destOrd="0" presId="urn:microsoft.com/office/officeart/2005/8/layout/equation2"/>
    <dgm:cxn modelId="{A7A71FE5-2D2A-4D3C-9A55-05B13DE85EBE}" type="presParOf" srcId="{D5A35007-3BD9-4DC7-B4A6-7D0FA4735F6F}" destId="{AA3AABB5-7894-46DF-A942-32FA100ED028}" srcOrd="2" destOrd="0" presId="urn:microsoft.com/office/officeart/2005/8/layout/equati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F04A297-D08B-4071-84AF-201C8464975D}" type="doc">
      <dgm:prSet loTypeId="urn:microsoft.com/office/officeart/2005/8/layout/funnel1" loCatId="process" qsTypeId="urn:microsoft.com/office/officeart/2005/8/quickstyle/3d1" qsCatId="3D" csTypeId="urn:microsoft.com/office/officeart/2005/8/colors/colorful4" csCatId="colorful" phldr="1"/>
      <dgm:spPr/>
      <dgm:t>
        <a:bodyPr/>
        <a:lstStyle/>
        <a:p>
          <a:pPr rtl="1"/>
          <a:endParaRPr lang="fa-IR"/>
        </a:p>
      </dgm:t>
    </dgm:pt>
    <dgm:pt modelId="{EDA08F3C-ED09-4D83-BCD6-A9B185FF0DC4}">
      <dgm:prSet phldrT="[Text]" custT="1"/>
      <dgm:spPr>
        <a:solidFill>
          <a:srgbClr val="CCFFFF"/>
        </a:solidFill>
      </dgm:spPr>
      <dgm:t>
        <a:bodyPr/>
        <a:lstStyle/>
        <a:p>
          <a:pPr rtl="1"/>
          <a:r>
            <a:rPr lang="ar-SA" sz="1800" b="0" dirty="0" smtClean="0">
              <a:solidFill>
                <a:srgbClr val="002060"/>
              </a:solidFill>
              <a:cs typeface="B Nazanin" panose="00000400000000000000" pitchFamily="2" charset="-78"/>
            </a:rPr>
            <a:t>توانمندساز بخش خصوصی</a:t>
          </a:r>
          <a:endParaRPr lang="fa-IR" sz="1800" b="0" dirty="0">
            <a:solidFill>
              <a:srgbClr val="002060"/>
            </a:solidFill>
            <a:cs typeface="B Nazanin" panose="00000400000000000000" pitchFamily="2" charset="-78"/>
          </a:endParaRPr>
        </a:p>
      </dgm:t>
    </dgm:pt>
    <dgm:pt modelId="{36659FA7-41A5-48C8-8AE0-29020EC59FC1}" type="parTrans" cxnId="{E5B7C1CD-7612-4091-8D4C-30A7E3D16C4A}">
      <dgm:prSet/>
      <dgm:spPr/>
      <dgm:t>
        <a:bodyPr/>
        <a:lstStyle/>
        <a:p>
          <a:pPr rtl="1"/>
          <a:endParaRPr lang="fa-IR"/>
        </a:p>
      </dgm:t>
    </dgm:pt>
    <dgm:pt modelId="{3C3D9811-4BA2-441B-8A9C-BE5D3FC5C66F}" type="sibTrans" cxnId="{E5B7C1CD-7612-4091-8D4C-30A7E3D16C4A}">
      <dgm:prSet/>
      <dgm:spPr/>
      <dgm:t>
        <a:bodyPr/>
        <a:lstStyle/>
        <a:p>
          <a:pPr rtl="1"/>
          <a:endParaRPr lang="fa-IR"/>
        </a:p>
      </dgm:t>
    </dgm:pt>
    <dgm:pt modelId="{F6395B02-1CA6-4F88-9B1A-3BB223FA3592}">
      <dgm:prSet phldrT="[Text]" custT="1"/>
      <dgm:spPr>
        <a:solidFill>
          <a:srgbClr val="FFCC00"/>
        </a:solidFill>
      </dgm:spPr>
      <dgm:t>
        <a:bodyPr/>
        <a:lstStyle/>
        <a:p>
          <a:pPr rtl="1"/>
          <a:r>
            <a:rPr lang="ar-SA" sz="1600" b="0" dirty="0" smtClean="0">
              <a:solidFill>
                <a:srgbClr val="002060"/>
              </a:solidFill>
              <a:cs typeface="B Nazanin" panose="00000400000000000000" pitchFamily="2" charset="-78"/>
            </a:rPr>
            <a:t>تسهیل کننده  بخش خصوصی</a:t>
          </a:r>
          <a:endParaRPr lang="fa-IR" sz="1600" b="0" dirty="0">
            <a:solidFill>
              <a:srgbClr val="002060"/>
            </a:solidFill>
            <a:cs typeface="B Nazanin" panose="00000400000000000000" pitchFamily="2" charset="-78"/>
          </a:endParaRPr>
        </a:p>
      </dgm:t>
    </dgm:pt>
    <dgm:pt modelId="{0320780A-BE72-4B13-97A4-3C0453D4BFC5}" type="parTrans" cxnId="{2DE29117-F272-4535-B1DC-97804FB206ED}">
      <dgm:prSet/>
      <dgm:spPr/>
      <dgm:t>
        <a:bodyPr/>
        <a:lstStyle/>
        <a:p>
          <a:pPr rtl="1"/>
          <a:endParaRPr lang="fa-IR"/>
        </a:p>
      </dgm:t>
    </dgm:pt>
    <dgm:pt modelId="{CFB6053C-1278-4024-A23C-CF2C888C608A}" type="sibTrans" cxnId="{2DE29117-F272-4535-B1DC-97804FB206ED}">
      <dgm:prSet/>
      <dgm:spPr/>
      <dgm:t>
        <a:bodyPr/>
        <a:lstStyle/>
        <a:p>
          <a:pPr rtl="1"/>
          <a:endParaRPr lang="fa-IR"/>
        </a:p>
      </dgm:t>
    </dgm:pt>
    <dgm:pt modelId="{B85842DC-A08C-4E57-9CAB-D8C85C12BBB4}">
      <dgm:prSet phldrT="[Text]" custT="1"/>
      <dgm:spPr/>
      <dgm:t>
        <a:bodyPr/>
        <a:lstStyle/>
        <a:p>
          <a:pPr rtl="1"/>
          <a:r>
            <a:rPr lang="ar-SA" sz="1800" b="0" dirty="0" smtClean="0">
              <a:cs typeface="B Nazanin" panose="00000400000000000000" pitchFamily="2" charset="-78"/>
            </a:rPr>
            <a:t>تشویق کننده بخش خصوصی</a:t>
          </a:r>
          <a:endParaRPr lang="fa-IR" sz="1800" b="0" dirty="0">
            <a:cs typeface="B Nazanin" panose="00000400000000000000" pitchFamily="2" charset="-78"/>
          </a:endParaRPr>
        </a:p>
      </dgm:t>
    </dgm:pt>
    <dgm:pt modelId="{84E47B71-587C-4FD6-841B-45063B6FB6A2}" type="parTrans" cxnId="{EC6FCD97-1840-4863-B20C-427A1DE1E03B}">
      <dgm:prSet/>
      <dgm:spPr/>
      <dgm:t>
        <a:bodyPr/>
        <a:lstStyle/>
        <a:p>
          <a:pPr rtl="1"/>
          <a:endParaRPr lang="fa-IR"/>
        </a:p>
      </dgm:t>
    </dgm:pt>
    <dgm:pt modelId="{D45EBEBE-C675-4D61-A8C8-25F2AE38F563}" type="sibTrans" cxnId="{EC6FCD97-1840-4863-B20C-427A1DE1E03B}">
      <dgm:prSet/>
      <dgm:spPr/>
      <dgm:t>
        <a:bodyPr/>
        <a:lstStyle/>
        <a:p>
          <a:pPr rtl="1"/>
          <a:endParaRPr lang="fa-IR"/>
        </a:p>
      </dgm:t>
    </dgm:pt>
    <dgm:pt modelId="{3C3A6682-0F8D-48FF-87C2-D8FE894681E5}">
      <dgm:prSet phldrT="[Text]" custT="1"/>
      <dgm:spPr/>
      <dgm:t>
        <a:bodyPr/>
        <a:lstStyle/>
        <a:p>
          <a:pPr rtl="1"/>
          <a:r>
            <a:rPr lang="fa-IR" sz="2400" dirty="0" smtClean="0">
              <a:cs typeface="B Nazanin" panose="00000400000000000000" pitchFamily="2" charset="-78"/>
            </a:rPr>
            <a:t>نقش دولت در فعالیت های بخش مسکن</a:t>
          </a:r>
          <a:endParaRPr lang="fa-IR" sz="2400" dirty="0">
            <a:cs typeface="B Nazanin" panose="00000400000000000000" pitchFamily="2" charset="-78"/>
          </a:endParaRPr>
        </a:p>
      </dgm:t>
    </dgm:pt>
    <dgm:pt modelId="{18E3E649-AACD-4913-A8FE-85AE1E8062B2}" type="parTrans" cxnId="{4B36716C-5AEC-4B2E-B1F5-9AC08A40DE2E}">
      <dgm:prSet/>
      <dgm:spPr/>
      <dgm:t>
        <a:bodyPr/>
        <a:lstStyle/>
        <a:p>
          <a:pPr rtl="1"/>
          <a:endParaRPr lang="fa-IR"/>
        </a:p>
      </dgm:t>
    </dgm:pt>
    <dgm:pt modelId="{A68F37AC-71F2-40CA-BEB2-CC04EDE568C4}" type="sibTrans" cxnId="{4B36716C-5AEC-4B2E-B1F5-9AC08A40DE2E}">
      <dgm:prSet/>
      <dgm:spPr/>
      <dgm:t>
        <a:bodyPr/>
        <a:lstStyle/>
        <a:p>
          <a:pPr rtl="1"/>
          <a:endParaRPr lang="fa-IR"/>
        </a:p>
      </dgm:t>
    </dgm:pt>
    <dgm:pt modelId="{576D4A4A-EAAF-4284-9A17-BB0E1C7665F3}" type="pres">
      <dgm:prSet presAssocID="{9F04A297-D08B-4071-84AF-201C8464975D}" presName="Name0" presStyleCnt="0">
        <dgm:presLayoutVars>
          <dgm:chMax val="4"/>
          <dgm:resizeHandles val="exact"/>
        </dgm:presLayoutVars>
      </dgm:prSet>
      <dgm:spPr/>
      <dgm:t>
        <a:bodyPr/>
        <a:lstStyle/>
        <a:p>
          <a:pPr rtl="1"/>
          <a:endParaRPr lang="fa-IR"/>
        </a:p>
      </dgm:t>
    </dgm:pt>
    <dgm:pt modelId="{67AE028E-08C3-4BFD-A31E-332710058E46}" type="pres">
      <dgm:prSet presAssocID="{9F04A297-D08B-4071-84AF-201C8464975D}" presName="ellipse" presStyleLbl="trBgShp" presStyleIdx="0" presStyleCnt="1"/>
      <dgm:spPr/>
    </dgm:pt>
    <dgm:pt modelId="{6E055E37-2E1C-4F42-A1B3-BEC97EA4C7F4}" type="pres">
      <dgm:prSet presAssocID="{9F04A297-D08B-4071-84AF-201C8464975D}" presName="arrow1" presStyleLbl="fgShp" presStyleIdx="0" presStyleCnt="1"/>
      <dgm:spPr>
        <a:solidFill>
          <a:srgbClr val="FF0066"/>
        </a:solidFill>
      </dgm:spPr>
    </dgm:pt>
    <dgm:pt modelId="{21075EA0-4A52-4B96-8A33-481D63B04662}" type="pres">
      <dgm:prSet presAssocID="{9F04A297-D08B-4071-84AF-201C8464975D}" presName="rectangle" presStyleLbl="revTx" presStyleIdx="0" presStyleCnt="1">
        <dgm:presLayoutVars>
          <dgm:bulletEnabled val="1"/>
        </dgm:presLayoutVars>
      </dgm:prSet>
      <dgm:spPr/>
      <dgm:t>
        <a:bodyPr/>
        <a:lstStyle/>
        <a:p>
          <a:pPr rtl="1"/>
          <a:endParaRPr lang="fa-IR"/>
        </a:p>
      </dgm:t>
    </dgm:pt>
    <dgm:pt modelId="{3F3B39AB-A7C5-4DCF-8312-648DD4BFE1B3}" type="pres">
      <dgm:prSet presAssocID="{F6395B02-1CA6-4F88-9B1A-3BB223FA3592}" presName="item1" presStyleLbl="node1" presStyleIdx="0" presStyleCnt="3">
        <dgm:presLayoutVars>
          <dgm:bulletEnabled val="1"/>
        </dgm:presLayoutVars>
      </dgm:prSet>
      <dgm:spPr/>
      <dgm:t>
        <a:bodyPr/>
        <a:lstStyle/>
        <a:p>
          <a:pPr rtl="1"/>
          <a:endParaRPr lang="fa-IR"/>
        </a:p>
      </dgm:t>
    </dgm:pt>
    <dgm:pt modelId="{FB2EA9EF-318B-4E1E-9D05-1B7BF68DC17E}" type="pres">
      <dgm:prSet presAssocID="{B85842DC-A08C-4E57-9CAB-D8C85C12BBB4}" presName="item2" presStyleLbl="node1" presStyleIdx="1" presStyleCnt="3">
        <dgm:presLayoutVars>
          <dgm:bulletEnabled val="1"/>
        </dgm:presLayoutVars>
      </dgm:prSet>
      <dgm:spPr/>
      <dgm:t>
        <a:bodyPr/>
        <a:lstStyle/>
        <a:p>
          <a:pPr rtl="1"/>
          <a:endParaRPr lang="fa-IR"/>
        </a:p>
      </dgm:t>
    </dgm:pt>
    <dgm:pt modelId="{CEC57128-7679-4D0E-B43D-9A37FE52FBE2}" type="pres">
      <dgm:prSet presAssocID="{3C3A6682-0F8D-48FF-87C2-D8FE894681E5}" presName="item3" presStyleLbl="node1" presStyleIdx="2" presStyleCnt="3">
        <dgm:presLayoutVars>
          <dgm:bulletEnabled val="1"/>
        </dgm:presLayoutVars>
      </dgm:prSet>
      <dgm:spPr/>
      <dgm:t>
        <a:bodyPr/>
        <a:lstStyle/>
        <a:p>
          <a:pPr rtl="1"/>
          <a:endParaRPr lang="fa-IR"/>
        </a:p>
      </dgm:t>
    </dgm:pt>
    <dgm:pt modelId="{4341FDC5-5D0E-4D61-90F3-5C52D804E10A}" type="pres">
      <dgm:prSet presAssocID="{9F04A297-D08B-4071-84AF-201C8464975D}" presName="funnel" presStyleLbl="trAlignAcc1" presStyleIdx="0" presStyleCnt="1"/>
      <dgm:spPr/>
    </dgm:pt>
  </dgm:ptLst>
  <dgm:cxnLst>
    <dgm:cxn modelId="{0AF5B814-532B-4E6C-8693-3C6C42393E18}" type="presOf" srcId="{9F04A297-D08B-4071-84AF-201C8464975D}" destId="{576D4A4A-EAAF-4284-9A17-BB0E1C7665F3}" srcOrd="0" destOrd="0" presId="urn:microsoft.com/office/officeart/2005/8/layout/funnel1"/>
    <dgm:cxn modelId="{2C55EA90-14B9-4A7D-836A-F748F7CDA5D8}" type="presOf" srcId="{B85842DC-A08C-4E57-9CAB-D8C85C12BBB4}" destId="{3F3B39AB-A7C5-4DCF-8312-648DD4BFE1B3}" srcOrd="0" destOrd="0" presId="urn:microsoft.com/office/officeart/2005/8/layout/funnel1"/>
    <dgm:cxn modelId="{2D88D036-7961-40A4-BDEC-C4265C48F95E}" type="presOf" srcId="{F6395B02-1CA6-4F88-9B1A-3BB223FA3592}" destId="{FB2EA9EF-318B-4E1E-9D05-1B7BF68DC17E}" srcOrd="0" destOrd="0" presId="urn:microsoft.com/office/officeart/2005/8/layout/funnel1"/>
    <dgm:cxn modelId="{EC6FCD97-1840-4863-B20C-427A1DE1E03B}" srcId="{9F04A297-D08B-4071-84AF-201C8464975D}" destId="{B85842DC-A08C-4E57-9CAB-D8C85C12BBB4}" srcOrd="2" destOrd="0" parTransId="{84E47B71-587C-4FD6-841B-45063B6FB6A2}" sibTransId="{D45EBEBE-C675-4D61-A8C8-25F2AE38F563}"/>
    <dgm:cxn modelId="{F5AF8FD3-3749-4730-9DAD-BB57D9A7E30A}" type="presOf" srcId="{EDA08F3C-ED09-4D83-BCD6-A9B185FF0DC4}" destId="{CEC57128-7679-4D0E-B43D-9A37FE52FBE2}" srcOrd="0" destOrd="0" presId="urn:microsoft.com/office/officeart/2005/8/layout/funnel1"/>
    <dgm:cxn modelId="{E5B7C1CD-7612-4091-8D4C-30A7E3D16C4A}" srcId="{9F04A297-D08B-4071-84AF-201C8464975D}" destId="{EDA08F3C-ED09-4D83-BCD6-A9B185FF0DC4}" srcOrd="0" destOrd="0" parTransId="{36659FA7-41A5-48C8-8AE0-29020EC59FC1}" sibTransId="{3C3D9811-4BA2-441B-8A9C-BE5D3FC5C66F}"/>
    <dgm:cxn modelId="{4B36716C-5AEC-4B2E-B1F5-9AC08A40DE2E}" srcId="{9F04A297-D08B-4071-84AF-201C8464975D}" destId="{3C3A6682-0F8D-48FF-87C2-D8FE894681E5}" srcOrd="3" destOrd="0" parTransId="{18E3E649-AACD-4913-A8FE-85AE1E8062B2}" sibTransId="{A68F37AC-71F2-40CA-BEB2-CC04EDE568C4}"/>
    <dgm:cxn modelId="{F1159489-D2D7-4CFF-B8C4-4EF6B274F132}" type="presOf" srcId="{3C3A6682-0F8D-48FF-87C2-D8FE894681E5}" destId="{21075EA0-4A52-4B96-8A33-481D63B04662}" srcOrd="0" destOrd="0" presId="urn:microsoft.com/office/officeart/2005/8/layout/funnel1"/>
    <dgm:cxn modelId="{2DE29117-F272-4535-B1DC-97804FB206ED}" srcId="{9F04A297-D08B-4071-84AF-201C8464975D}" destId="{F6395B02-1CA6-4F88-9B1A-3BB223FA3592}" srcOrd="1" destOrd="0" parTransId="{0320780A-BE72-4B13-97A4-3C0453D4BFC5}" sibTransId="{CFB6053C-1278-4024-A23C-CF2C888C608A}"/>
    <dgm:cxn modelId="{44ADC714-9E9C-4DC7-A949-AC0A7A3983A8}" type="presParOf" srcId="{576D4A4A-EAAF-4284-9A17-BB0E1C7665F3}" destId="{67AE028E-08C3-4BFD-A31E-332710058E46}" srcOrd="0" destOrd="0" presId="urn:microsoft.com/office/officeart/2005/8/layout/funnel1"/>
    <dgm:cxn modelId="{CA577F91-C61F-4098-8D25-0D5F73588E24}" type="presParOf" srcId="{576D4A4A-EAAF-4284-9A17-BB0E1C7665F3}" destId="{6E055E37-2E1C-4F42-A1B3-BEC97EA4C7F4}" srcOrd="1" destOrd="0" presId="urn:microsoft.com/office/officeart/2005/8/layout/funnel1"/>
    <dgm:cxn modelId="{C83F8BC3-6281-40B4-A0AF-14C52E4C0D62}" type="presParOf" srcId="{576D4A4A-EAAF-4284-9A17-BB0E1C7665F3}" destId="{21075EA0-4A52-4B96-8A33-481D63B04662}" srcOrd="2" destOrd="0" presId="urn:microsoft.com/office/officeart/2005/8/layout/funnel1"/>
    <dgm:cxn modelId="{FA2E760A-1334-4343-988C-8C18D98F365E}" type="presParOf" srcId="{576D4A4A-EAAF-4284-9A17-BB0E1C7665F3}" destId="{3F3B39AB-A7C5-4DCF-8312-648DD4BFE1B3}" srcOrd="3" destOrd="0" presId="urn:microsoft.com/office/officeart/2005/8/layout/funnel1"/>
    <dgm:cxn modelId="{834FBCB8-C42C-4E32-A946-9901E5266C35}" type="presParOf" srcId="{576D4A4A-EAAF-4284-9A17-BB0E1C7665F3}" destId="{FB2EA9EF-318B-4E1E-9D05-1B7BF68DC17E}" srcOrd="4" destOrd="0" presId="urn:microsoft.com/office/officeart/2005/8/layout/funnel1"/>
    <dgm:cxn modelId="{3500DCE7-ABC0-4E39-A2CF-7FED9778731B}" type="presParOf" srcId="{576D4A4A-EAAF-4284-9A17-BB0E1C7665F3}" destId="{CEC57128-7679-4D0E-B43D-9A37FE52FBE2}" srcOrd="5" destOrd="0" presId="urn:microsoft.com/office/officeart/2005/8/layout/funnel1"/>
    <dgm:cxn modelId="{D4878D85-1A39-40BF-A749-64B0644CAC05}" type="presParOf" srcId="{576D4A4A-EAAF-4284-9A17-BB0E1C7665F3}" destId="{4341FDC5-5D0E-4D61-90F3-5C52D804E10A}" srcOrd="6" destOrd="0" presId="urn:microsoft.com/office/officeart/2005/8/layout/funnel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CC2344C-F393-4160-A91E-215849D1255E}" type="doc">
      <dgm:prSet loTypeId="urn:microsoft.com/office/officeart/2011/layout/TabList" loCatId="officeonline" qsTypeId="urn:microsoft.com/office/officeart/2005/8/quickstyle/simple1" qsCatId="simple" csTypeId="urn:microsoft.com/office/officeart/2005/8/colors/colorful3" csCatId="colorful" phldr="1"/>
      <dgm:spPr/>
      <dgm:t>
        <a:bodyPr/>
        <a:lstStyle/>
        <a:p>
          <a:endParaRPr lang="en-US"/>
        </a:p>
      </dgm:t>
    </dgm:pt>
    <dgm:pt modelId="{7414FA13-2FBF-4CB5-AAEA-42B58FA47929}">
      <dgm:prSet phldrT="[Text]" custT="1"/>
      <dgm:spPr>
        <a:solidFill>
          <a:srgbClr val="E1F308"/>
        </a:solidFill>
      </dgm:spPr>
      <dgm:t>
        <a:bodyPr/>
        <a:lstStyle/>
        <a:p>
          <a:r>
            <a:rPr lang="fa-IR" sz="2400" dirty="0" smtClean="0">
              <a:solidFill>
                <a:schemeClr val="tx1"/>
              </a:solidFill>
              <a:cs typeface="B Nazanin" panose="00000400000000000000" pitchFamily="2" charset="-78"/>
            </a:rPr>
            <a:t>دوره اول</a:t>
          </a:r>
          <a:endParaRPr lang="en-US" sz="2400" dirty="0">
            <a:solidFill>
              <a:schemeClr val="tx1"/>
            </a:solidFill>
            <a:cs typeface="B Nazanin" panose="00000400000000000000" pitchFamily="2" charset="-78"/>
          </a:endParaRPr>
        </a:p>
      </dgm:t>
    </dgm:pt>
    <dgm:pt modelId="{96865FAC-86FE-40E7-9923-5985F709EE92}" type="parTrans" cxnId="{7E228A64-9830-49BE-8A4C-0F18F1552CA1}">
      <dgm:prSet/>
      <dgm:spPr/>
      <dgm:t>
        <a:bodyPr/>
        <a:lstStyle/>
        <a:p>
          <a:endParaRPr lang="en-US"/>
        </a:p>
      </dgm:t>
    </dgm:pt>
    <dgm:pt modelId="{87E4BEEB-E5D0-4338-887E-8A1D63835E8E}" type="sibTrans" cxnId="{7E228A64-9830-49BE-8A4C-0F18F1552CA1}">
      <dgm:prSet/>
      <dgm:spPr/>
      <dgm:t>
        <a:bodyPr/>
        <a:lstStyle/>
        <a:p>
          <a:endParaRPr lang="en-US"/>
        </a:p>
      </dgm:t>
    </dgm:pt>
    <dgm:pt modelId="{A98A37A2-7F0F-4196-890A-107742DC08B4}">
      <dgm:prSet phldrT="[Text]"/>
      <dgm:spPr/>
      <dgm:t>
        <a:bodyPr/>
        <a:lstStyle/>
        <a:p>
          <a:r>
            <a:rPr lang="fa-IR" b="1" dirty="0" smtClean="0">
              <a:cs typeface="B Nazanin" panose="00000400000000000000" pitchFamily="2" charset="-78"/>
            </a:rPr>
            <a:t>تامین مسکن برای اقشار کم درآمد در شهر ها </a:t>
          </a:r>
          <a:endParaRPr lang="en-US" dirty="0">
            <a:cs typeface="B Nazanin" panose="00000400000000000000" pitchFamily="2" charset="-78"/>
          </a:endParaRPr>
        </a:p>
      </dgm:t>
    </dgm:pt>
    <dgm:pt modelId="{C7FC05EC-7EA4-4E9D-9C0B-D99189A8EA86}" type="parTrans" cxnId="{EDC13CAE-12A8-4EAE-86B2-94927D21082C}">
      <dgm:prSet/>
      <dgm:spPr/>
      <dgm:t>
        <a:bodyPr/>
        <a:lstStyle/>
        <a:p>
          <a:endParaRPr lang="en-US"/>
        </a:p>
      </dgm:t>
    </dgm:pt>
    <dgm:pt modelId="{7B569CFE-C61E-4F02-A65D-C1B349AD5AE9}" type="sibTrans" cxnId="{EDC13CAE-12A8-4EAE-86B2-94927D21082C}">
      <dgm:prSet/>
      <dgm:spPr/>
      <dgm:t>
        <a:bodyPr/>
        <a:lstStyle/>
        <a:p>
          <a:endParaRPr lang="en-US"/>
        </a:p>
      </dgm:t>
    </dgm:pt>
    <dgm:pt modelId="{4B8B0D14-B324-4351-BFCA-6B0825E45A52}">
      <dgm:prSet phldrT="[Text]" custT="1"/>
      <dgm:spPr/>
      <dgm:t>
        <a:bodyPr/>
        <a:lstStyle/>
        <a:p>
          <a:pPr algn="just" rtl="1"/>
          <a:r>
            <a:rPr lang="fa-IR" sz="1800" b="0" dirty="0" smtClean="0">
              <a:cs typeface="B Mitra" panose="00000400000000000000" pitchFamily="2" charset="-78"/>
            </a:rPr>
            <a:t>دوره نخست به قبل از سال ١٩۵٧ یعنی بیش از استقلال مالزی مربوط است. در این دوره، دولت مهمترین نقش را در ساخت مسکن داشت و به ساخت مجتمع های مسکونی برای حدود ۵٠٠ هزار نفر از جمعیت کشور پرداخت که عمدتاً کارکنان دولت بودند. البته در آن دوره نیز تلاش هایی برای </a:t>
          </a:r>
          <a:r>
            <a:rPr lang="fa-IR" sz="1800" b="1" dirty="0" smtClean="0">
              <a:cs typeface="B Mitra" panose="00000400000000000000" pitchFamily="2" charset="-78"/>
            </a:rPr>
            <a:t>تامین مسکن برای اقشار کم درآمد در شهر ها </a:t>
          </a:r>
          <a:r>
            <a:rPr lang="fa-IR" sz="1800" b="0" dirty="0" smtClean="0">
              <a:cs typeface="B Mitra" panose="00000400000000000000" pitchFamily="2" charset="-78"/>
            </a:rPr>
            <a:t>صورت گرفت.</a:t>
          </a:r>
          <a:endParaRPr lang="en-US" sz="1800" b="0" dirty="0" smtClean="0">
            <a:cs typeface="B Mitra" panose="00000400000000000000" pitchFamily="2" charset="-78"/>
          </a:endParaRPr>
        </a:p>
      </dgm:t>
    </dgm:pt>
    <dgm:pt modelId="{DA259F06-0DBD-4750-8E18-241A5029623B}" type="parTrans" cxnId="{532F47A3-1CD5-420F-9BCD-4E195702A02E}">
      <dgm:prSet/>
      <dgm:spPr/>
      <dgm:t>
        <a:bodyPr/>
        <a:lstStyle/>
        <a:p>
          <a:endParaRPr lang="en-US"/>
        </a:p>
      </dgm:t>
    </dgm:pt>
    <dgm:pt modelId="{92235D32-7953-4930-96DF-99533FCF1129}" type="sibTrans" cxnId="{532F47A3-1CD5-420F-9BCD-4E195702A02E}">
      <dgm:prSet/>
      <dgm:spPr/>
      <dgm:t>
        <a:bodyPr/>
        <a:lstStyle/>
        <a:p>
          <a:endParaRPr lang="en-US"/>
        </a:p>
      </dgm:t>
    </dgm:pt>
    <dgm:pt modelId="{4BF55292-5B98-4700-BB02-835C12830AD7}">
      <dgm:prSet phldrT="[Text]"/>
      <dgm:spPr>
        <a:solidFill>
          <a:srgbClr val="43B8FF"/>
        </a:solidFill>
      </dgm:spPr>
      <dgm:t>
        <a:bodyPr/>
        <a:lstStyle/>
        <a:p>
          <a:r>
            <a:rPr lang="fa-IR" dirty="0" smtClean="0">
              <a:solidFill>
                <a:schemeClr val="tx1"/>
              </a:solidFill>
              <a:cs typeface="B Nazanin" panose="00000400000000000000" pitchFamily="2" charset="-78"/>
            </a:rPr>
            <a:t>دوره دوم</a:t>
          </a:r>
          <a:endParaRPr lang="en-US" dirty="0"/>
        </a:p>
      </dgm:t>
    </dgm:pt>
    <dgm:pt modelId="{1C430261-B612-493A-B0FC-2FB266CE18D4}" type="parTrans" cxnId="{3F5AE184-9BEA-48DB-B721-6AA5EE701227}">
      <dgm:prSet/>
      <dgm:spPr/>
      <dgm:t>
        <a:bodyPr/>
        <a:lstStyle/>
        <a:p>
          <a:endParaRPr lang="en-US"/>
        </a:p>
      </dgm:t>
    </dgm:pt>
    <dgm:pt modelId="{03D9180D-6A2C-4582-93F6-2C7BEDCF4E4C}" type="sibTrans" cxnId="{3F5AE184-9BEA-48DB-B721-6AA5EE701227}">
      <dgm:prSet/>
      <dgm:spPr/>
      <dgm:t>
        <a:bodyPr/>
        <a:lstStyle/>
        <a:p>
          <a:endParaRPr lang="en-US"/>
        </a:p>
      </dgm:t>
    </dgm:pt>
    <dgm:pt modelId="{3542BC54-48C6-40DC-9157-6B5BC04A259B}">
      <dgm:prSet phldrT="[Text]"/>
      <dgm:spPr/>
      <dgm:t>
        <a:bodyPr/>
        <a:lstStyle/>
        <a:p>
          <a:r>
            <a:rPr lang="fa-IR" dirty="0" smtClean="0">
              <a:cs typeface="B Nazanin" panose="00000400000000000000" pitchFamily="2" charset="-78"/>
            </a:rPr>
            <a:t>بخش خصوصی عمدتاً برای افراد شهرنشین با درآمد متوسط و بالا خانه ساخت</a:t>
          </a:r>
          <a:endParaRPr lang="en-US" dirty="0">
            <a:cs typeface="B Nazanin" panose="00000400000000000000" pitchFamily="2" charset="-78"/>
          </a:endParaRPr>
        </a:p>
      </dgm:t>
    </dgm:pt>
    <dgm:pt modelId="{EE8E1AAE-4602-4928-B193-E93E7012AB4B}" type="parTrans" cxnId="{1AC64B5A-9CCB-40E9-957E-8533D4F3849D}">
      <dgm:prSet/>
      <dgm:spPr/>
      <dgm:t>
        <a:bodyPr/>
        <a:lstStyle/>
        <a:p>
          <a:endParaRPr lang="en-US"/>
        </a:p>
      </dgm:t>
    </dgm:pt>
    <dgm:pt modelId="{5BACAD47-468D-404F-BB59-814C522A2A06}" type="sibTrans" cxnId="{1AC64B5A-9CCB-40E9-957E-8533D4F3849D}">
      <dgm:prSet/>
      <dgm:spPr/>
      <dgm:t>
        <a:bodyPr/>
        <a:lstStyle/>
        <a:p>
          <a:endParaRPr lang="en-US"/>
        </a:p>
      </dgm:t>
    </dgm:pt>
    <dgm:pt modelId="{3787CBA9-5E80-4457-9691-A6DB5401EC7A}">
      <dgm:prSet phldrT="[Text]" custT="1"/>
      <dgm:spPr/>
      <dgm:t>
        <a:bodyPr/>
        <a:lstStyle/>
        <a:p>
          <a:pPr algn="just" rtl="1"/>
          <a:r>
            <a:rPr lang="fa-IR" sz="1600" dirty="0" smtClean="0">
              <a:cs typeface="B Mitra" panose="00000400000000000000" pitchFamily="2" charset="-78"/>
            </a:rPr>
            <a:t>بین سال های ١٩۵٧ تا ١٩٧٠ است که در آن تقریبا همان سیاست های دوره قبل تکرار شده اما نقش بخش خصوصی در ساخت مسکن برای اقشار کم درآمد ساکن در شهر ها افزایش می یابد. دولت مالزی پس از استقلال تلاش کرد زیرساخت های رفاهی را گسترش دهد. در این دوره بخش خصوصی عمدتاً برای افراد شهرنشین با درآمد متوسط و بالا خانه ساخت. در این سال ها برنامه های اول و دوم ملی مالزی اجرا شد. دولت در بخش مسکن همچنان بالاترین تاکید را به تامین مسکن ارزان داشت.</a:t>
          </a:r>
          <a:endParaRPr lang="en-US" sz="1600" dirty="0">
            <a:cs typeface="B Mitra" panose="00000400000000000000" pitchFamily="2" charset="-78"/>
          </a:endParaRPr>
        </a:p>
      </dgm:t>
    </dgm:pt>
    <dgm:pt modelId="{EEF203B2-E570-4A41-9D8A-603242241605}" type="parTrans" cxnId="{AABCEBB9-0A1C-4B86-BCD8-06EEE83B47BE}">
      <dgm:prSet/>
      <dgm:spPr/>
      <dgm:t>
        <a:bodyPr/>
        <a:lstStyle/>
        <a:p>
          <a:endParaRPr lang="en-US"/>
        </a:p>
      </dgm:t>
    </dgm:pt>
    <dgm:pt modelId="{B575938F-5E67-4AF3-A832-BAEC11E0C6F4}" type="sibTrans" cxnId="{AABCEBB9-0A1C-4B86-BCD8-06EEE83B47BE}">
      <dgm:prSet/>
      <dgm:spPr/>
      <dgm:t>
        <a:bodyPr/>
        <a:lstStyle/>
        <a:p>
          <a:endParaRPr lang="en-US"/>
        </a:p>
      </dgm:t>
    </dgm:pt>
    <dgm:pt modelId="{4F14903D-ACD9-49FB-8073-BB38755470DE}">
      <dgm:prSet phldrT="[Text]"/>
      <dgm:spPr>
        <a:solidFill>
          <a:srgbClr val="FFCCFF"/>
        </a:solidFill>
        <a:ln>
          <a:noFill/>
        </a:ln>
      </dgm:spPr>
      <dgm:t>
        <a:bodyPr/>
        <a:lstStyle/>
        <a:p>
          <a:r>
            <a:rPr lang="fa-IR" dirty="0" smtClean="0">
              <a:solidFill>
                <a:schemeClr val="tx1"/>
              </a:solidFill>
              <a:cs typeface="B Nazanin" panose="00000400000000000000" pitchFamily="2" charset="-78"/>
            </a:rPr>
            <a:t>دوره سوم</a:t>
          </a:r>
          <a:endParaRPr lang="en-US" dirty="0">
            <a:solidFill>
              <a:schemeClr val="tx1"/>
            </a:solidFill>
            <a:cs typeface="B Nazanin" panose="00000400000000000000" pitchFamily="2" charset="-78"/>
          </a:endParaRPr>
        </a:p>
      </dgm:t>
    </dgm:pt>
    <dgm:pt modelId="{0DDA6835-BD48-46F5-969A-D73C5D767C1B}" type="parTrans" cxnId="{0D73A23B-BC81-4B18-B0ED-477368B0B68A}">
      <dgm:prSet/>
      <dgm:spPr/>
      <dgm:t>
        <a:bodyPr/>
        <a:lstStyle/>
        <a:p>
          <a:endParaRPr lang="en-US"/>
        </a:p>
      </dgm:t>
    </dgm:pt>
    <dgm:pt modelId="{20C556E9-DD87-4FD9-AF9F-31BBD546447D}" type="sibTrans" cxnId="{0D73A23B-BC81-4B18-B0ED-477368B0B68A}">
      <dgm:prSet/>
      <dgm:spPr/>
      <dgm:t>
        <a:bodyPr/>
        <a:lstStyle/>
        <a:p>
          <a:endParaRPr lang="en-US"/>
        </a:p>
      </dgm:t>
    </dgm:pt>
    <dgm:pt modelId="{EEB7FB1E-7313-498D-B4F0-7E7D6F54F9AF}">
      <dgm:prSet phldrT="[Text]"/>
      <dgm:spPr/>
      <dgm:t>
        <a:bodyPr/>
        <a:lstStyle/>
        <a:p>
          <a:r>
            <a:rPr lang="fa-IR" dirty="0" smtClean="0">
              <a:cs typeface="B Nazanin" panose="00000400000000000000" pitchFamily="2" charset="-78"/>
            </a:rPr>
            <a:t>تامین مسکن برای کم درآمدها به اولویت ملی تبدیل شد</a:t>
          </a:r>
          <a:endParaRPr lang="en-US" dirty="0">
            <a:cs typeface="B Nazanin" panose="00000400000000000000" pitchFamily="2" charset="-78"/>
          </a:endParaRPr>
        </a:p>
      </dgm:t>
    </dgm:pt>
    <dgm:pt modelId="{6C5FBF4E-D955-4704-B164-A9ECB69AE68D}" type="parTrans" cxnId="{A0AB4AA4-BD28-47FF-8BFF-7DBD84D0DE1B}">
      <dgm:prSet/>
      <dgm:spPr/>
      <dgm:t>
        <a:bodyPr/>
        <a:lstStyle/>
        <a:p>
          <a:endParaRPr lang="en-US"/>
        </a:p>
      </dgm:t>
    </dgm:pt>
    <dgm:pt modelId="{569044A2-B394-40EF-AD85-B19EEDAB5CBF}" type="sibTrans" cxnId="{A0AB4AA4-BD28-47FF-8BFF-7DBD84D0DE1B}">
      <dgm:prSet/>
      <dgm:spPr/>
      <dgm:t>
        <a:bodyPr/>
        <a:lstStyle/>
        <a:p>
          <a:endParaRPr lang="en-US"/>
        </a:p>
      </dgm:t>
    </dgm:pt>
    <dgm:pt modelId="{7B7DDCEE-5828-43C2-A390-097738068C8F}">
      <dgm:prSet phldrT="[Text]" custT="1"/>
      <dgm:spPr/>
      <dgm:t>
        <a:bodyPr/>
        <a:lstStyle/>
        <a:p>
          <a:pPr algn="just" rtl="1"/>
          <a:r>
            <a:rPr lang="fa-IR" sz="1600" dirty="0" smtClean="0">
              <a:cs typeface="B Mitra" panose="00000400000000000000" pitchFamily="2" charset="-78"/>
            </a:rPr>
            <a:t>دوره سوم از سال ١٩٧١ تا ١٩٩٠ ادامه پیدا کرد و در آن دولت مالزی طرح محو فقر و بازسازی زیرساخت های اجتماعی واقتصادی را تدوین و اجرای آن را آغاز کرد. در این دوران مفهوم مسکن مناسب با نیازهای گوناگون انسان در طرح توسعه مسکن مالزی برای نخستین بار مطرح شد. ھمچنین تامین مسکن برای کم درآمدها به اولویت ملی تبدیل شد. به سبب مهاجرت عظیم روستاییان به شهرها، تامین مسکن مساله ای مهم بود و بخش خصوصی باید تاکید بیش تری برای ساخت مسکن ارزان می کرد. در این دوره سه برنامه پنج ساله دیگر ملی مالزی اجرا شد.</a:t>
          </a:r>
          <a:endParaRPr lang="en-US" sz="1600" dirty="0">
            <a:cs typeface="B Mitra" panose="00000400000000000000" pitchFamily="2" charset="-78"/>
          </a:endParaRPr>
        </a:p>
      </dgm:t>
    </dgm:pt>
    <dgm:pt modelId="{5D8DB05A-40D2-459E-BBED-B57803DE282B}" type="parTrans" cxnId="{13D87529-C527-4775-B4A3-295749F059F4}">
      <dgm:prSet/>
      <dgm:spPr/>
      <dgm:t>
        <a:bodyPr/>
        <a:lstStyle/>
        <a:p>
          <a:endParaRPr lang="en-US"/>
        </a:p>
      </dgm:t>
    </dgm:pt>
    <dgm:pt modelId="{EBAB6A93-71D1-4903-A0DD-4C4BDE068A2E}" type="sibTrans" cxnId="{13D87529-C527-4775-B4A3-295749F059F4}">
      <dgm:prSet/>
      <dgm:spPr/>
      <dgm:t>
        <a:bodyPr/>
        <a:lstStyle/>
        <a:p>
          <a:endParaRPr lang="en-US"/>
        </a:p>
      </dgm:t>
    </dgm:pt>
    <dgm:pt modelId="{41A4E348-8A98-4ADA-972E-13C574E391B3}">
      <dgm:prSet phldrT="[Text]" custT="1"/>
      <dgm:spPr/>
      <dgm:t>
        <a:bodyPr/>
        <a:lstStyle/>
        <a:p>
          <a:pPr algn="r" rtl="1"/>
          <a:endParaRPr lang="en-US" sz="1000" dirty="0">
            <a:cs typeface="B Mitra" panose="00000400000000000000" pitchFamily="2" charset="-78"/>
          </a:endParaRPr>
        </a:p>
      </dgm:t>
    </dgm:pt>
    <dgm:pt modelId="{A5114FE9-7AF2-455B-963B-1AE470C8D5D1}" type="sibTrans" cxnId="{A25022D7-96FC-43C1-8B1C-ED00FAF16DE1}">
      <dgm:prSet/>
      <dgm:spPr/>
      <dgm:t>
        <a:bodyPr/>
        <a:lstStyle/>
        <a:p>
          <a:endParaRPr lang="en-US"/>
        </a:p>
      </dgm:t>
    </dgm:pt>
    <dgm:pt modelId="{EC18510C-1710-4869-AB8C-2C2A7A054D06}" type="parTrans" cxnId="{A25022D7-96FC-43C1-8B1C-ED00FAF16DE1}">
      <dgm:prSet/>
      <dgm:spPr/>
      <dgm:t>
        <a:bodyPr/>
        <a:lstStyle/>
        <a:p>
          <a:endParaRPr lang="en-US"/>
        </a:p>
      </dgm:t>
    </dgm:pt>
    <dgm:pt modelId="{0CB1F083-E23C-4DDB-8D50-81E63FEDAA38}" type="pres">
      <dgm:prSet presAssocID="{5CC2344C-F393-4160-A91E-215849D1255E}" presName="Name0" presStyleCnt="0">
        <dgm:presLayoutVars>
          <dgm:chMax/>
          <dgm:chPref val="3"/>
          <dgm:dir val="rev"/>
          <dgm:animOne val="branch"/>
          <dgm:animLvl val="lvl"/>
        </dgm:presLayoutVars>
      </dgm:prSet>
      <dgm:spPr/>
      <dgm:t>
        <a:bodyPr/>
        <a:lstStyle/>
        <a:p>
          <a:endParaRPr lang="en-US"/>
        </a:p>
      </dgm:t>
    </dgm:pt>
    <dgm:pt modelId="{02508B93-2F4D-47CD-ACE8-335881069651}" type="pres">
      <dgm:prSet presAssocID="{7414FA13-2FBF-4CB5-AAEA-42B58FA47929}" presName="composite" presStyleCnt="0"/>
      <dgm:spPr/>
    </dgm:pt>
    <dgm:pt modelId="{020F4E73-9156-4F58-A81E-DB5E640D6D2D}" type="pres">
      <dgm:prSet presAssocID="{7414FA13-2FBF-4CB5-AAEA-42B58FA47929}" presName="FirstChild" presStyleLbl="revTx" presStyleIdx="0" presStyleCnt="6">
        <dgm:presLayoutVars>
          <dgm:chMax val="0"/>
          <dgm:chPref val="0"/>
          <dgm:bulletEnabled val="1"/>
        </dgm:presLayoutVars>
      </dgm:prSet>
      <dgm:spPr/>
      <dgm:t>
        <a:bodyPr/>
        <a:lstStyle/>
        <a:p>
          <a:endParaRPr lang="en-US"/>
        </a:p>
      </dgm:t>
    </dgm:pt>
    <dgm:pt modelId="{CE78287D-7FC2-4B05-9F5D-9C6C7A27ED18}" type="pres">
      <dgm:prSet presAssocID="{7414FA13-2FBF-4CB5-AAEA-42B58FA47929}" presName="Parent" presStyleLbl="alignNode1" presStyleIdx="0" presStyleCnt="3">
        <dgm:presLayoutVars>
          <dgm:chMax val="3"/>
          <dgm:chPref val="3"/>
          <dgm:bulletEnabled val="1"/>
        </dgm:presLayoutVars>
      </dgm:prSet>
      <dgm:spPr/>
      <dgm:t>
        <a:bodyPr/>
        <a:lstStyle/>
        <a:p>
          <a:endParaRPr lang="en-US"/>
        </a:p>
      </dgm:t>
    </dgm:pt>
    <dgm:pt modelId="{811B7AEA-7105-4FA9-A807-758C199848DF}" type="pres">
      <dgm:prSet presAssocID="{7414FA13-2FBF-4CB5-AAEA-42B58FA47929}" presName="Accent" presStyleLbl="parChTrans1D1" presStyleIdx="0" presStyleCnt="3"/>
      <dgm:spPr/>
    </dgm:pt>
    <dgm:pt modelId="{7FD2D74B-4F62-4F34-A58D-ED91BE90FAD4}" type="pres">
      <dgm:prSet presAssocID="{7414FA13-2FBF-4CB5-AAEA-42B58FA47929}" presName="Child" presStyleLbl="revTx" presStyleIdx="1" presStyleCnt="6">
        <dgm:presLayoutVars>
          <dgm:chMax val="0"/>
          <dgm:chPref val="0"/>
          <dgm:bulletEnabled val="1"/>
        </dgm:presLayoutVars>
      </dgm:prSet>
      <dgm:spPr/>
      <dgm:t>
        <a:bodyPr/>
        <a:lstStyle/>
        <a:p>
          <a:endParaRPr lang="en-US"/>
        </a:p>
      </dgm:t>
    </dgm:pt>
    <dgm:pt modelId="{5A9599A1-9FFE-47E9-A99C-F5B894E12391}" type="pres">
      <dgm:prSet presAssocID="{87E4BEEB-E5D0-4338-887E-8A1D63835E8E}" presName="sibTrans" presStyleCnt="0"/>
      <dgm:spPr/>
    </dgm:pt>
    <dgm:pt modelId="{D0E17FC2-DBF8-41E8-91F3-69AE77EB303B}" type="pres">
      <dgm:prSet presAssocID="{4BF55292-5B98-4700-BB02-835C12830AD7}" presName="composite" presStyleCnt="0"/>
      <dgm:spPr/>
    </dgm:pt>
    <dgm:pt modelId="{35D34ADB-51D5-4A92-BCF9-9FE3C878EF86}" type="pres">
      <dgm:prSet presAssocID="{4BF55292-5B98-4700-BB02-835C12830AD7}" presName="FirstChild" presStyleLbl="revTx" presStyleIdx="2" presStyleCnt="6">
        <dgm:presLayoutVars>
          <dgm:chMax val="0"/>
          <dgm:chPref val="0"/>
          <dgm:bulletEnabled val="1"/>
        </dgm:presLayoutVars>
      </dgm:prSet>
      <dgm:spPr/>
      <dgm:t>
        <a:bodyPr/>
        <a:lstStyle/>
        <a:p>
          <a:endParaRPr lang="en-US"/>
        </a:p>
      </dgm:t>
    </dgm:pt>
    <dgm:pt modelId="{966370B7-DABF-49F8-BB1C-4C9CB979647F}" type="pres">
      <dgm:prSet presAssocID="{4BF55292-5B98-4700-BB02-835C12830AD7}" presName="Parent" presStyleLbl="alignNode1" presStyleIdx="1" presStyleCnt="3">
        <dgm:presLayoutVars>
          <dgm:chMax val="3"/>
          <dgm:chPref val="3"/>
          <dgm:bulletEnabled val="1"/>
        </dgm:presLayoutVars>
      </dgm:prSet>
      <dgm:spPr/>
      <dgm:t>
        <a:bodyPr/>
        <a:lstStyle/>
        <a:p>
          <a:endParaRPr lang="en-US"/>
        </a:p>
      </dgm:t>
    </dgm:pt>
    <dgm:pt modelId="{BC0898F0-5131-40AD-996A-7A26125E016F}" type="pres">
      <dgm:prSet presAssocID="{4BF55292-5B98-4700-BB02-835C12830AD7}" presName="Accent" presStyleLbl="parChTrans1D1" presStyleIdx="1" presStyleCnt="3"/>
      <dgm:spPr/>
    </dgm:pt>
    <dgm:pt modelId="{AD0DE565-6329-4DD9-98F5-1F234F9CB10B}" type="pres">
      <dgm:prSet presAssocID="{4BF55292-5B98-4700-BB02-835C12830AD7}" presName="Child" presStyleLbl="revTx" presStyleIdx="3" presStyleCnt="6">
        <dgm:presLayoutVars>
          <dgm:chMax val="0"/>
          <dgm:chPref val="0"/>
          <dgm:bulletEnabled val="1"/>
        </dgm:presLayoutVars>
      </dgm:prSet>
      <dgm:spPr/>
      <dgm:t>
        <a:bodyPr/>
        <a:lstStyle/>
        <a:p>
          <a:endParaRPr lang="en-US"/>
        </a:p>
      </dgm:t>
    </dgm:pt>
    <dgm:pt modelId="{2496D4A4-C864-4791-BAFF-87128ED36009}" type="pres">
      <dgm:prSet presAssocID="{03D9180D-6A2C-4582-93F6-2C7BEDCF4E4C}" presName="sibTrans" presStyleCnt="0"/>
      <dgm:spPr/>
    </dgm:pt>
    <dgm:pt modelId="{607691AE-E17E-47DC-9985-85578E27CF5E}" type="pres">
      <dgm:prSet presAssocID="{4F14903D-ACD9-49FB-8073-BB38755470DE}" presName="composite" presStyleCnt="0"/>
      <dgm:spPr/>
    </dgm:pt>
    <dgm:pt modelId="{1E158956-4CA9-4449-9C5F-0F7A01C861FB}" type="pres">
      <dgm:prSet presAssocID="{4F14903D-ACD9-49FB-8073-BB38755470DE}" presName="FirstChild" presStyleLbl="revTx" presStyleIdx="4" presStyleCnt="6">
        <dgm:presLayoutVars>
          <dgm:chMax val="0"/>
          <dgm:chPref val="0"/>
          <dgm:bulletEnabled val="1"/>
        </dgm:presLayoutVars>
      </dgm:prSet>
      <dgm:spPr/>
      <dgm:t>
        <a:bodyPr/>
        <a:lstStyle/>
        <a:p>
          <a:endParaRPr lang="en-US"/>
        </a:p>
      </dgm:t>
    </dgm:pt>
    <dgm:pt modelId="{90FB537B-41D6-49F7-8F0C-290C4CC335D1}" type="pres">
      <dgm:prSet presAssocID="{4F14903D-ACD9-49FB-8073-BB38755470DE}" presName="Parent" presStyleLbl="alignNode1" presStyleIdx="2" presStyleCnt="3">
        <dgm:presLayoutVars>
          <dgm:chMax val="3"/>
          <dgm:chPref val="3"/>
          <dgm:bulletEnabled val="1"/>
        </dgm:presLayoutVars>
      </dgm:prSet>
      <dgm:spPr/>
      <dgm:t>
        <a:bodyPr/>
        <a:lstStyle/>
        <a:p>
          <a:endParaRPr lang="en-US"/>
        </a:p>
      </dgm:t>
    </dgm:pt>
    <dgm:pt modelId="{D3B40480-3244-4B5F-865C-E152A7511AB6}" type="pres">
      <dgm:prSet presAssocID="{4F14903D-ACD9-49FB-8073-BB38755470DE}" presName="Accent" presStyleLbl="parChTrans1D1" presStyleIdx="2" presStyleCnt="3"/>
      <dgm:spPr/>
    </dgm:pt>
    <dgm:pt modelId="{8C096D1E-CD05-491F-8920-9A4CC13EE6A0}" type="pres">
      <dgm:prSet presAssocID="{4F14903D-ACD9-49FB-8073-BB38755470DE}" presName="Child" presStyleLbl="revTx" presStyleIdx="5" presStyleCnt="6">
        <dgm:presLayoutVars>
          <dgm:chMax val="0"/>
          <dgm:chPref val="0"/>
          <dgm:bulletEnabled val="1"/>
        </dgm:presLayoutVars>
      </dgm:prSet>
      <dgm:spPr/>
      <dgm:t>
        <a:bodyPr/>
        <a:lstStyle/>
        <a:p>
          <a:endParaRPr lang="en-US"/>
        </a:p>
      </dgm:t>
    </dgm:pt>
  </dgm:ptLst>
  <dgm:cxnLst>
    <dgm:cxn modelId="{E49E1926-8182-4CBD-81A1-64409AEDF39B}" type="presOf" srcId="{7B7DDCEE-5828-43C2-A390-097738068C8F}" destId="{8C096D1E-CD05-491F-8920-9A4CC13EE6A0}" srcOrd="0" destOrd="0" presId="urn:microsoft.com/office/officeart/2011/layout/TabList"/>
    <dgm:cxn modelId="{13D87529-C527-4775-B4A3-295749F059F4}" srcId="{4F14903D-ACD9-49FB-8073-BB38755470DE}" destId="{7B7DDCEE-5828-43C2-A390-097738068C8F}" srcOrd="1" destOrd="0" parTransId="{5D8DB05A-40D2-459E-BBED-B57803DE282B}" sibTransId="{EBAB6A93-71D1-4903-A0DD-4C4BDE068A2E}"/>
    <dgm:cxn modelId="{6ADA1CCF-62C4-4D9E-A206-971C97AC42C7}" type="presOf" srcId="{41A4E348-8A98-4ADA-972E-13C574E391B3}" destId="{8C096D1E-CD05-491F-8920-9A4CC13EE6A0}" srcOrd="0" destOrd="1" presId="urn:microsoft.com/office/officeart/2011/layout/TabList"/>
    <dgm:cxn modelId="{0F2F2637-880D-4375-B284-166FDFB3B91A}" type="presOf" srcId="{4B8B0D14-B324-4351-BFCA-6B0825E45A52}" destId="{7FD2D74B-4F62-4F34-A58D-ED91BE90FAD4}" srcOrd="0" destOrd="0" presId="urn:microsoft.com/office/officeart/2011/layout/TabList"/>
    <dgm:cxn modelId="{0D73A23B-BC81-4B18-B0ED-477368B0B68A}" srcId="{5CC2344C-F393-4160-A91E-215849D1255E}" destId="{4F14903D-ACD9-49FB-8073-BB38755470DE}" srcOrd="2" destOrd="0" parTransId="{0DDA6835-BD48-46F5-969A-D73C5D767C1B}" sibTransId="{20C556E9-DD87-4FD9-AF9F-31BBD546447D}"/>
    <dgm:cxn modelId="{EDC13CAE-12A8-4EAE-86B2-94927D21082C}" srcId="{7414FA13-2FBF-4CB5-AAEA-42B58FA47929}" destId="{A98A37A2-7F0F-4196-890A-107742DC08B4}" srcOrd="0" destOrd="0" parTransId="{C7FC05EC-7EA4-4E9D-9C0B-D99189A8EA86}" sibTransId="{7B569CFE-C61E-4F02-A65D-C1B349AD5AE9}"/>
    <dgm:cxn modelId="{1AC64B5A-9CCB-40E9-957E-8533D4F3849D}" srcId="{4BF55292-5B98-4700-BB02-835C12830AD7}" destId="{3542BC54-48C6-40DC-9157-6B5BC04A259B}" srcOrd="0" destOrd="0" parTransId="{EE8E1AAE-4602-4928-B193-E93E7012AB4B}" sibTransId="{5BACAD47-468D-404F-BB59-814C522A2A06}"/>
    <dgm:cxn modelId="{AABCEBB9-0A1C-4B86-BCD8-06EEE83B47BE}" srcId="{4BF55292-5B98-4700-BB02-835C12830AD7}" destId="{3787CBA9-5E80-4457-9691-A6DB5401EC7A}" srcOrd="1" destOrd="0" parTransId="{EEF203B2-E570-4A41-9D8A-603242241605}" sibTransId="{B575938F-5E67-4AF3-A832-BAEC11E0C6F4}"/>
    <dgm:cxn modelId="{3E68EF8A-4E2E-45F5-83AD-63B78F0510E7}" type="presOf" srcId="{3787CBA9-5E80-4457-9691-A6DB5401EC7A}" destId="{AD0DE565-6329-4DD9-98F5-1F234F9CB10B}" srcOrd="0" destOrd="0" presId="urn:microsoft.com/office/officeart/2011/layout/TabList"/>
    <dgm:cxn modelId="{3F5AE184-9BEA-48DB-B721-6AA5EE701227}" srcId="{5CC2344C-F393-4160-A91E-215849D1255E}" destId="{4BF55292-5B98-4700-BB02-835C12830AD7}" srcOrd="1" destOrd="0" parTransId="{1C430261-B612-493A-B0FC-2FB266CE18D4}" sibTransId="{03D9180D-6A2C-4582-93F6-2C7BEDCF4E4C}"/>
    <dgm:cxn modelId="{532F47A3-1CD5-420F-9BCD-4E195702A02E}" srcId="{7414FA13-2FBF-4CB5-AAEA-42B58FA47929}" destId="{4B8B0D14-B324-4351-BFCA-6B0825E45A52}" srcOrd="1" destOrd="0" parTransId="{DA259F06-0DBD-4750-8E18-241A5029623B}" sibTransId="{92235D32-7953-4930-96DF-99533FCF1129}"/>
    <dgm:cxn modelId="{A0AB4AA4-BD28-47FF-8BFF-7DBD84D0DE1B}" srcId="{4F14903D-ACD9-49FB-8073-BB38755470DE}" destId="{EEB7FB1E-7313-498D-B4F0-7E7D6F54F9AF}" srcOrd="0" destOrd="0" parTransId="{6C5FBF4E-D955-4704-B164-A9ECB69AE68D}" sibTransId="{569044A2-B394-40EF-AD85-B19EEDAB5CBF}"/>
    <dgm:cxn modelId="{309E25C0-4EFF-422E-91E3-610DBA3B8E15}" type="presOf" srcId="{EEB7FB1E-7313-498D-B4F0-7E7D6F54F9AF}" destId="{1E158956-4CA9-4449-9C5F-0F7A01C861FB}" srcOrd="0" destOrd="0" presId="urn:microsoft.com/office/officeart/2011/layout/TabList"/>
    <dgm:cxn modelId="{7D271155-834D-4E59-8CFF-81FA790432B8}" type="presOf" srcId="{5CC2344C-F393-4160-A91E-215849D1255E}" destId="{0CB1F083-E23C-4DDB-8D50-81E63FEDAA38}" srcOrd="0" destOrd="0" presId="urn:microsoft.com/office/officeart/2011/layout/TabList"/>
    <dgm:cxn modelId="{7E228A64-9830-49BE-8A4C-0F18F1552CA1}" srcId="{5CC2344C-F393-4160-A91E-215849D1255E}" destId="{7414FA13-2FBF-4CB5-AAEA-42B58FA47929}" srcOrd="0" destOrd="0" parTransId="{96865FAC-86FE-40E7-9923-5985F709EE92}" sibTransId="{87E4BEEB-E5D0-4338-887E-8A1D63835E8E}"/>
    <dgm:cxn modelId="{67760B39-F534-48DB-AB76-36906A006B63}" type="presOf" srcId="{4BF55292-5B98-4700-BB02-835C12830AD7}" destId="{966370B7-DABF-49F8-BB1C-4C9CB979647F}" srcOrd="0" destOrd="0" presId="urn:microsoft.com/office/officeart/2011/layout/TabList"/>
    <dgm:cxn modelId="{06710392-A89D-44E9-8915-96181E4F3BCC}" type="presOf" srcId="{3542BC54-48C6-40DC-9157-6B5BC04A259B}" destId="{35D34ADB-51D5-4A92-BCF9-9FE3C878EF86}" srcOrd="0" destOrd="0" presId="urn:microsoft.com/office/officeart/2011/layout/TabList"/>
    <dgm:cxn modelId="{A25022D7-96FC-43C1-8B1C-ED00FAF16DE1}" srcId="{4F14903D-ACD9-49FB-8073-BB38755470DE}" destId="{41A4E348-8A98-4ADA-972E-13C574E391B3}" srcOrd="2" destOrd="0" parTransId="{EC18510C-1710-4869-AB8C-2C2A7A054D06}" sibTransId="{A5114FE9-7AF2-455B-963B-1AE470C8D5D1}"/>
    <dgm:cxn modelId="{ACFAC7D3-D0E0-4BC4-95D9-55AADB21631B}" type="presOf" srcId="{A98A37A2-7F0F-4196-890A-107742DC08B4}" destId="{020F4E73-9156-4F58-A81E-DB5E640D6D2D}" srcOrd="0" destOrd="0" presId="urn:microsoft.com/office/officeart/2011/layout/TabList"/>
    <dgm:cxn modelId="{98B17736-56A4-4872-AE49-C9C1EB3AC6D7}" type="presOf" srcId="{4F14903D-ACD9-49FB-8073-BB38755470DE}" destId="{90FB537B-41D6-49F7-8F0C-290C4CC335D1}" srcOrd="0" destOrd="0" presId="urn:microsoft.com/office/officeart/2011/layout/TabList"/>
    <dgm:cxn modelId="{7515BF9D-5729-4956-8CC8-A1D1BDACFEAB}" type="presOf" srcId="{7414FA13-2FBF-4CB5-AAEA-42B58FA47929}" destId="{CE78287D-7FC2-4B05-9F5D-9C6C7A27ED18}" srcOrd="0" destOrd="0" presId="urn:microsoft.com/office/officeart/2011/layout/TabList"/>
    <dgm:cxn modelId="{D4E8B3AC-87BF-4B71-818C-9DF457006C09}" type="presParOf" srcId="{0CB1F083-E23C-4DDB-8D50-81E63FEDAA38}" destId="{02508B93-2F4D-47CD-ACE8-335881069651}" srcOrd="0" destOrd="0" presId="urn:microsoft.com/office/officeart/2011/layout/TabList"/>
    <dgm:cxn modelId="{5122C893-D416-4CBD-8F55-04EBB186C93E}" type="presParOf" srcId="{02508B93-2F4D-47CD-ACE8-335881069651}" destId="{020F4E73-9156-4F58-A81E-DB5E640D6D2D}" srcOrd="0" destOrd="0" presId="urn:microsoft.com/office/officeart/2011/layout/TabList"/>
    <dgm:cxn modelId="{03CC32DA-C4E2-425C-B911-3B6A47AC95A4}" type="presParOf" srcId="{02508B93-2F4D-47CD-ACE8-335881069651}" destId="{CE78287D-7FC2-4B05-9F5D-9C6C7A27ED18}" srcOrd="1" destOrd="0" presId="urn:microsoft.com/office/officeart/2011/layout/TabList"/>
    <dgm:cxn modelId="{9E7C91D2-B7B2-48AC-A6D6-9A19AD52D07F}" type="presParOf" srcId="{02508B93-2F4D-47CD-ACE8-335881069651}" destId="{811B7AEA-7105-4FA9-A807-758C199848DF}" srcOrd="2" destOrd="0" presId="urn:microsoft.com/office/officeart/2011/layout/TabList"/>
    <dgm:cxn modelId="{00F30326-FD12-4CDD-8BC2-EB8BE27333B3}" type="presParOf" srcId="{0CB1F083-E23C-4DDB-8D50-81E63FEDAA38}" destId="{7FD2D74B-4F62-4F34-A58D-ED91BE90FAD4}" srcOrd="1" destOrd="0" presId="urn:microsoft.com/office/officeart/2011/layout/TabList"/>
    <dgm:cxn modelId="{938ED320-028E-4E30-9BC3-2EA77B8AE9E4}" type="presParOf" srcId="{0CB1F083-E23C-4DDB-8D50-81E63FEDAA38}" destId="{5A9599A1-9FFE-47E9-A99C-F5B894E12391}" srcOrd="2" destOrd="0" presId="urn:microsoft.com/office/officeart/2011/layout/TabList"/>
    <dgm:cxn modelId="{0AE4E0F4-71B2-4ADE-9831-177E79D08111}" type="presParOf" srcId="{0CB1F083-E23C-4DDB-8D50-81E63FEDAA38}" destId="{D0E17FC2-DBF8-41E8-91F3-69AE77EB303B}" srcOrd="3" destOrd="0" presId="urn:microsoft.com/office/officeart/2011/layout/TabList"/>
    <dgm:cxn modelId="{B7B0D759-2ABB-4532-868B-AA070D9F7BCA}" type="presParOf" srcId="{D0E17FC2-DBF8-41E8-91F3-69AE77EB303B}" destId="{35D34ADB-51D5-4A92-BCF9-9FE3C878EF86}" srcOrd="0" destOrd="0" presId="urn:microsoft.com/office/officeart/2011/layout/TabList"/>
    <dgm:cxn modelId="{F612F21E-4A81-410A-9C8A-022AA57035DB}" type="presParOf" srcId="{D0E17FC2-DBF8-41E8-91F3-69AE77EB303B}" destId="{966370B7-DABF-49F8-BB1C-4C9CB979647F}" srcOrd="1" destOrd="0" presId="urn:microsoft.com/office/officeart/2011/layout/TabList"/>
    <dgm:cxn modelId="{469F7980-331C-4A8A-86A3-0AF53C8CAA7F}" type="presParOf" srcId="{D0E17FC2-DBF8-41E8-91F3-69AE77EB303B}" destId="{BC0898F0-5131-40AD-996A-7A26125E016F}" srcOrd="2" destOrd="0" presId="urn:microsoft.com/office/officeart/2011/layout/TabList"/>
    <dgm:cxn modelId="{67C2B09A-01DB-4B9C-9F77-0D4EE4FA84AD}" type="presParOf" srcId="{0CB1F083-E23C-4DDB-8D50-81E63FEDAA38}" destId="{AD0DE565-6329-4DD9-98F5-1F234F9CB10B}" srcOrd="4" destOrd="0" presId="urn:microsoft.com/office/officeart/2011/layout/TabList"/>
    <dgm:cxn modelId="{4EB805E5-D4EF-4205-A353-530880B851F4}" type="presParOf" srcId="{0CB1F083-E23C-4DDB-8D50-81E63FEDAA38}" destId="{2496D4A4-C864-4791-BAFF-87128ED36009}" srcOrd="5" destOrd="0" presId="urn:microsoft.com/office/officeart/2011/layout/TabList"/>
    <dgm:cxn modelId="{DD2F1298-3DB6-4E28-BEF8-8AE4664F86CC}" type="presParOf" srcId="{0CB1F083-E23C-4DDB-8D50-81E63FEDAA38}" destId="{607691AE-E17E-47DC-9985-85578E27CF5E}" srcOrd="6" destOrd="0" presId="urn:microsoft.com/office/officeart/2011/layout/TabList"/>
    <dgm:cxn modelId="{8A9E9A3D-22C8-42E8-9EE3-0B53727359D9}" type="presParOf" srcId="{607691AE-E17E-47DC-9985-85578E27CF5E}" destId="{1E158956-4CA9-4449-9C5F-0F7A01C861FB}" srcOrd="0" destOrd="0" presId="urn:microsoft.com/office/officeart/2011/layout/TabList"/>
    <dgm:cxn modelId="{4FEEAEF9-F8C4-4847-831B-50E91B1950C5}" type="presParOf" srcId="{607691AE-E17E-47DC-9985-85578E27CF5E}" destId="{90FB537B-41D6-49F7-8F0C-290C4CC335D1}" srcOrd="1" destOrd="0" presId="urn:microsoft.com/office/officeart/2011/layout/TabList"/>
    <dgm:cxn modelId="{A5CE3068-9C47-4287-912A-E135877A6A79}" type="presParOf" srcId="{607691AE-E17E-47DC-9985-85578E27CF5E}" destId="{D3B40480-3244-4B5F-865C-E152A7511AB6}" srcOrd="2" destOrd="0" presId="urn:microsoft.com/office/officeart/2011/layout/TabList"/>
    <dgm:cxn modelId="{84B218DA-6271-4DF4-860F-4FBD4201D22E}" type="presParOf" srcId="{0CB1F083-E23C-4DDB-8D50-81E63FEDAA38}" destId="{8C096D1E-CD05-491F-8920-9A4CC13EE6A0}" srcOrd="7" destOrd="0" presId="urn:microsoft.com/office/officeart/2011/layout/TabLis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CC2344C-F393-4160-A91E-215849D1255E}" type="doc">
      <dgm:prSet loTypeId="urn:microsoft.com/office/officeart/2011/layout/TabList" loCatId="officeonline" qsTypeId="urn:microsoft.com/office/officeart/2005/8/quickstyle/simple1" qsCatId="simple" csTypeId="urn:microsoft.com/office/officeart/2005/8/colors/colorful5" csCatId="colorful" phldr="1"/>
      <dgm:spPr/>
      <dgm:t>
        <a:bodyPr/>
        <a:lstStyle/>
        <a:p>
          <a:endParaRPr lang="en-US"/>
        </a:p>
      </dgm:t>
    </dgm:pt>
    <dgm:pt modelId="{7414FA13-2FBF-4CB5-AAEA-42B58FA47929}">
      <dgm:prSet phldrT="[Text]" custT="1"/>
      <dgm:spPr>
        <a:solidFill>
          <a:schemeClr val="bg2">
            <a:lumMod val="90000"/>
          </a:schemeClr>
        </a:solidFill>
        <a:ln>
          <a:solidFill>
            <a:schemeClr val="tx1"/>
          </a:solidFill>
        </a:ln>
      </dgm:spPr>
      <dgm:t>
        <a:bodyPr/>
        <a:lstStyle/>
        <a:p>
          <a:r>
            <a:rPr lang="fa-IR" sz="2400" dirty="0" smtClean="0">
              <a:solidFill>
                <a:schemeClr val="tx1"/>
              </a:solidFill>
              <a:cs typeface="B Nazanin" panose="00000400000000000000" pitchFamily="2" charset="-78"/>
            </a:rPr>
            <a:t>دوره چهارم </a:t>
          </a:r>
          <a:endParaRPr lang="en-US" sz="2400" dirty="0">
            <a:solidFill>
              <a:schemeClr val="tx1"/>
            </a:solidFill>
            <a:cs typeface="B Nazanin" panose="00000400000000000000" pitchFamily="2" charset="-78"/>
          </a:endParaRPr>
        </a:p>
      </dgm:t>
    </dgm:pt>
    <dgm:pt modelId="{96865FAC-86FE-40E7-9923-5985F709EE92}" type="parTrans" cxnId="{7E228A64-9830-49BE-8A4C-0F18F1552CA1}">
      <dgm:prSet/>
      <dgm:spPr/>
      <dgm:t>
        <a:bodyPr/>
        <a:lstStyle/>
        <a:p>
          <a:endParaRPr lang="en-US"/>
        </a:p>
      </dgm:t>
    </dgm:pt>
    <dgm:pt modelId="{87E4BEEB-E5D0-4338-887E-8A1D63835E8E}" type="sibTrans" cxnId="{7E228A64-9830-49BE-8A4C-0F18F1552CA1}">
      <dgm:prSet/>
      <dgm:spPr/>
      <dgm:t>
        <a:bodyPr/>
        <a:lstStyle/>
        <a:p>
          <a:endParaRPr lang="en-US"/>
        </a:p>
      </dgm:t>
    </dgm:pt>
    <dgm:pt modelId="{A98A37A2-7F0F-4196-890A-107742DC08B4}">
      <dgm:prSet phldrT="[Text]"/>
      <dgm:spPr/>
      <dgm:t>
        <a:bodyPr/>
        <a:lstStyle/>
        <a:p>
          <a:r>
            <a:rPr lang="fa-IR" b="0" dirty="0" smtClean="0">
              <a:cs typeface="B Nazanin" panose="00000400000000000000" pitchFamily="2" charset="-78"/>
            </a:rPr>
            <a:t>تاکید بر توسعه پایدار </a:t>
          </a:r>
          <a:endParaRPr lang="en-US" dirty="0">
            <a:cs typeface="B Nazanin" panose="00000400000000000000" pitchFamily="2" charset="-78"/>
          </a:endParaRPr>
        </a:p>
      </dgm:t>
    </dgm:pt>
    <dgm:pt modelId="{C7FC05EC-7EA4-4E9D-9C0B-D99189A8EA86}" type="parTrans" cxnId="{EDC13CAE-12A8-4EAE-86B2-94927D21082C}">
      <dgm:prSet/>
      <dgm:spPr/>
      <dgm:t>
        <a:bodyPr/>
        <a:lstStyle/>
        <a:p>
          <a:endParaRPr lang="en-US"/>
        </a:p>
      </dgm:t>
    </dgm:pt>
    <dgm:pt modelId="{7B569CFE-C61E-4F02-A65D-C1B349AD5AE9}" type="sibTrans" cxnId="{EDC13CAE-12A8-4EAE-86B2-94927D21082C}">
      <dgm:prSet/>
      <dgm:spPr/>
      <dgm:t>
        <a:bodyPr/>
        <a:lstStyle/>
        <a:p>
          <a:endParaRPr lang="en-US"/>
        </a:p>
      </dgm:t>
    </dgm:pt>
    <dgm:pt modelId="{4B8B0D14-B324-4351-BFCA-6B0825E45A52}">
      <dgm:prSet phldrT="[Text]" custT="1"/>
      <dgm:spPr/>
      <dgm:t>
        <a:bodyPr/>
        <a:lstStyle/>
        <a:p>
          <a:pPr algn="just" rtl="1"/>
          <a:r>
            <a:rPr lang="fa-IR" sz="1600" b="0" dirty="0" smtClean="0">
              <a:cs typeface="B Mitra" panose="00000400000000000000" pitchFamily="2" charset="-78"/>
            </a:rPr>
            <a:t>در دوره چهارم که بین سال های ١٩٩١ تا ٢٠٠٠ به طول انجامید دولت مالزی برنامه های ملی پنج ساله ششم و هفتم را اجرا کرد و سیاست هاکلی ساخت مسکن را برای افراد کم درآمد ادامه داد. در این دوره تاکید بر توسعه پایدار بود و طبق آن تمام مردم با ھر سطح درآمدی باید در مسکن مناسب زندگی کنند. در این ١٠ سال نقش بخش خصوصی در تامین مسکن چشمگیرتر شد. در ھفتمین برنامه ملی پنج سال مالزی که بین سال ھای ١٩٩۶ تا ٢٠٠٠ اجرا شد اقشار بادرآمد متوسط نیز در اولویت تامین مسکن قرار گرفتند و دولت مقدمات حذف حاشیه نشین های شهرهای بزرگ را از طریق ساخت مسکن ارزان فراهم کرد. در این دوره دولت با تصویب مجموعه ای مفصل از قوانین و مقررات ترتیبی داد که مسکن طبق استانداردهای بین المللی ساخته شود.</a:t>
          </a:r>
          <a:endParaRPr lang="en-US" sz="1600" b="0" dirty="0" smtClean="0">
            <a:cs typeface="B Mitra" panose="00000400000000000000" pitchFamily="2" charset="-78"/>
          </a:endParaRPr>
        </a:p>
      </dgm:t>
    </dgm:pt>
    <dgm:pt modelId="{DA259F06-0DBD-4750-8E18-241A5029623B}" type="parTrans" cxnId="{532F47A3-1CD5-420F-9BCD-4E195702A02E}">
      <dgm:prSet/>
      <dgm:spPr/>
      <dgm:t>
        <a:bodyPr/>
        <a:lstStyle/>
        <a:p>
          <a:endParaRPr lang="en-US"/>
        </a:p>
      </dgm:t>
    </dgm:pt>
    <dgm:pt modelId="{92235D32-7953-4930-96DF-99533FCF1129}" type="sibTrans" cxnId="{532F47A3-1CD5-420F-9BCD-4E195702A02E}">
      <dgm:prSet/>
      <dgm:spPr/>
      <dgm:t>
        <a:bodyPr/>
        <a:lstStyle/>
        <a:p>
          <a:endParaRPr lang="en-US"/>
        </a:p>
      </dgm:t>
    </dgm:pt>
    <dgm:pt modelId="{4BF55292-5B98-4700-BB02-835C12830AD7}">
      <dgm:prSet phldrT="[Text]"/>
      <dgm:spPr>
        <a:solidFill>
          <a:srgbClr val="FFC000"/>
        </a:solidFill>
      </dgm:spPr>
      <dgm:t>
        <a:bodyPr/>
        <a:lstStyle/>
        <a:p>
          <a:r>
            <a:rPr lang="fa-IR" dirty="0" smtClean="0">
              <a:solidFill>
                <a:schemeClr val="tx1"/>
              </a:solidFill>
              <a:cs typeface="B Nazanin" panose="00000400000000000000" pitchFamily="2" charset="-78"/>
            </a:rPr>
            <a:t>دوره پنجم</a:t>
          </a:r>
          <a:endParaRPr lang="en-US" dirty="0">
            <a:solidFill>
              <a:schemeClr val="tx1"/>
            </a:solidFill>
          </a:endParaRPr>
        </a:p>
      </dgm:t>
    </dgm:pt>
    <dgm:pt modelId="{1C430261-B612-493A-B0FC-2FB266CE18D4}" type="parTrans" cxnId="{3F5AE184-9BEA-48DB-B721-6AA5EE701227}">
      <dgm:prSet/>
      <dgm:spPr/>
      <dgm:t>
        <a:bodyPr/>
        <a:lstStyle/>
        <a:p>
          <a:endParaRPr lang="en-US"/>
        </a:p>
      </dgm:t>
    </dgm:pt>
    <dgm:pt modelId="{03D9180D-6A2C-4582-93F6-2C7BEDCF4E4C}" type="sibTrans" cxnId="{3F5AE184-9BEA-48DB-B721-6AA5EE701227}">
      <dgm:prSet/>
      <dgm:spPr/>
      <dgm:t>
        <a:bodyPr/>
        <a:lstStyle/>
        <a:p>
          <a:endParaRPr lang="en-US"/>
        </a:p>
      </dgm:t>
    </dgm:pt>
    <dgm:pt modelId="{3542BC54-48C6-40DC-9157-6B5BC04A259B}">
      <dgm:prSet phldrT="[Text]"/>
      <dgm:spPr/>
      <dgm:t>
        <a:bodyPr/>
        <a:lstStyle/>
        <a:p>
          <a:r>
            <a:rPr lang="fa-IR" dirty="0" smtClean="0">
              <a:cs typeface="B Nazanin" panose="00000400000000000000" pitchFamily="2" charset="-78"/>
            </a:rPr>
            <a:t>دولت در تامین مسکن ارزان قیمت و بخش خصوصی در ساخت مسکن برای اقشار با درآمد متوسط و بالا نقش آفرینی می کنند.</a:t>
          </a:r>
          <a:endParaRPr lang="en-US" dirty="0" smtClean="0">
            <a:cs typeface="B Nazanin" panose="00000400000000000000" pitchFamily="2" charset="-78"/>
          </a:endParaRPr>
        </a:p>
        <a:p>
          <a:endParaRPr lang="en-US" dirty="0">
            <a:cs typeface="B Nazanin" panose="00000400000000000000" pitchFamily="2" charset="-78"/>
          </a:endParaRPr>
        </a:p>
      </dgm:t>
    </dgm:pt>
    <dgm:pt modelId="{EE8E1AAE-4602-4928-B193-E93E7012AB4B}" type="parTrans" cxnId="{1AC64B5A-9CCB-40E9-957E-8533D4F3849D}">
      <dgm:prSet/>
      <dgm:spPr/>
      <dgm:t>
        <a:bodyPr/>
        <a:lstStyle/>
        <a:p>
          <a:endParaRPr lang="en-US"/>
        </a:p>
      </dgm:t>
    </dgm:pt>
    <dgm:pt modelId="{5BACAD47-468D-404F-BB59-814C522A2A06}" type="sibTrans" cxnId="{1AC64B5A-9CCB-40E9-957E-8533D4F3849D}">
      <dgm:prSet/>
      <dgm:spPr/>
      <dgm:t>
        <a:bodyPr/>
        <a:lstStyle/>
        <a:p>
          <a:endParaRPr lang="en-US"/>
        </a:p>
      </dgm:t>
    </dgm:pt>
    <dgm:pt modelId="{3787CBA9-5E80-4457-9691-A6DB5401EC7A}">
      <dgm:prSet phldrT="[Text]" custT="1"/>
      <dgm:spPr/>
      <dgm:t>
        <a:bodyPr/>
        <a:lstStyle/>
        <a:p>
          <a:pPr algn="just" rtl="1"/>
          <a:r>
            <a:rPr lang="fa-IR" sz="1800" dirty="0" smtClean="0">
              <a:cs typeface="B Mitra" panose="00000400000000000000" pitchFamily="2" charset="-78"/>
            </a:rPr>
            <a:t>از سال ٢٠٠١ آغاز شد و تا سال ٢٠١٠ ادامه داشت. در این دوره توسعه شهری و تامین مسکن مناسب برای همه گروه های درآمدی کشور مورد تاکید قرار دارد و تمام طرح های توسعه مسکن، متناسب با سیاست های دیگر دولت از جمله سیاست ها ی صنعتی و تجاری تدوین و اجرا می شوند. در این دوره دولت در تامین مسکن ارزان قیمت و بخش خصوصی در ساخت مسکن برای اقشار با درآمد متوسط و بالا نقش آفرینی می کنند. دولت ھمچنین تلاش می کند تمام طرح های توسعه مسکن مطابق با استاندارهای جدید و سازگار با نیازهای مردم تدوین واجرا شوند. برای تحقق این هدف اصلاح قوانین و مقررات دست و پاگیر، تسهیل گرفتن وام برای انبوه سازه هاو تضمین سود مناسب برای آن ها ضروری بوده و دولت در این جهت حرکت کرده است. </a:t>
          </a:r>
          <a:endParaRPr lang="en-US" sz="1800" dirty="0">
            <a:cs typeface="B Mitra" panose="00000400000000000000" pitchFamily="2" charset="-78"/>
          </a:endParaRPr>
        </a:p>
      </dgm:t>
    </dgm:pt>
    <dgm:pt modelId="{EEF203B2-E570-4A41-9D8A-603242241605}" type="parTrans" cxnId="{AABCEBB9-0A1C-4B86-BCD8-06EEE83B47BE}">
      <dgm:prSet/>
      <dgm:spPr/>
      <dgm:t>
        <a:bodyPr/>
        <a:lstStyle/>
        <a:p>
          <a:endParaRPr lang="en-US"/>
        </a:p>
      </dgm:t>
    </dgm:pt>
    <dgm:pt modelId="{B575938F-5E67-4AF3-A832-BAEC11E0C6F4}" type="sibTrans" cxnId="{AABCEBB9-0A1C-4B86-BCD8-06EEE83B47BE}">
      <dgm:prSet/>
      <dgm:spPr/>
      <dgm:t>
        <a:bodyPr/>
        <a:lstStyle/>
        <a:p>
          <a:endParaRPr lang="en-US"/>
        </a:p>
      </dgm:t>
    </dgm:pt>
    <dgm:pt modelId="{0CB1F083-E23C-4DDB-8D50-81E63FEDAA38}" type="pres">
      <dgm:prSet presAssocID="{5CC2344C-F393-4160-A91E-215849D1255E}" presName="Name0" presStyleCnt="0">
        <dgm:presLayoutVars>
          <dgm:chMax/>
          <dgm:chPref val="3"/>
          <dgm:dir val="rev"/>
          <dgm:animOne val="branch"/>
          <dgm:animLvl val="lvl"/>
        </dgm:presLayoutVars>
      </dgm:prSet>
      <dgm:spPr/>
      <dgm:t>
        <a:bodyPr/>
        <a:lstStyle/>
        <a:p>
          <a:endParaRPr lang="en-US"/>
        </a:p>
      </dgm:t>
    </dgm:pt>
    <dgm:pt modelId="{02508B93-2F4D-47CD-ACE8-335881069651}" type="pres">
      <dgm:prSet presAssocID="{7414FA13-2FBF-4CB5-AAEA-42B58FA47929}" presName="composite" presStyleCnt="0"/>
      <dgm:spPr/>
      <dgm:t>
        <a:bodyPr/>
        <a:lstStyle/>
        <a:p>
          <a:endParaRPr lang="en-US"/>
        </a:p>
      </dgm:t>
    </dgm:pt>
    <dgm:pt modelId="{020F4E73-9156-4F58-A81E-DB5E640D6D2D}" type="pres">
      <dgm:prSet presAssocID="{7414FA13-2FBF-4CB5-AAEA-42B58FA47929}" presName="FirstChild" presStyleLbl="revTx" presStyleIdx="0" presStyleCnt="4">
        <dgm:presLayoutVars>
          <dgm:chMax val="0"/>
          <dgm:chPref val="0"/>
          <dgm:bulletEnabled val="1"/>
        </dgm:presLayoutVars>
      </dgm:prSet>
      <dgm:spPr/>
      <dgm:t>
        <a:bodyPr/>
        <a:lstStyle/>
        <a:p>
          <a:endParaRPr lang="en-US"/>
        </a:p>
      </dgm:t>
    </dgm:pt>
    <dgm:pt modelId="{CE78287D-7FC2-4B05-9F5D-9C6C7A27ED18}" type="pres">
      <dgm:prSet presAssocID="{7414FA13-2FBF-4CB5-AAEA-42B58FA47929}" presName="Parent" presStyleLbl="alignNode1" presStyleIdx="0" presStyleCnt="2">
        <dgm:presLayoutVars>
          <dgm:chMax val="3"/>
          <dgm:chPref val="3"/>
          <dgm:bulletEnabled val="1"/>
        </dgm:presLayoutVars>
      </dgm:prSet>
      <dgm:spPr/>
      <dgm:t>
        <a:bodyPr/>
        <a:lstStyle/>
        <a:p>
          <a:endParaRPr lang="en-US"/>
        </a:p>
      </dgm:t>
    </dgm:pt>
    <dgm:pt modelId="{811B7AEA-7105-4FA9-A807-758C199848DF}" type="pres">
      <dgm:prSet presAssocID="{7414FA13-2FBF-4CB5-AAEA-42B58FA47929}" presName="Accent" presStyleLbl="parChTrans1D1" presStyleIdx="0" presStyleCnt="2"/>
      <dgm:spPr/>
      <dgm:t>
        <a:bodyPr/>
        <a:lstStyle/>
        <a:p>
          <a:endParaRPr lang="en-US"/>
        </a:p>
      </dgm:t>
    </dgm:pt>
    <dgm:pt modelId="{7FD2D74B-4F62-4F34-A58D-ED91BE90FAD4}" type="pres">
      <dgm:prSet presAssocID="{7414FA13-2FBF-4CB5-AAEA-42B58FA47929}" presName="Child" presStyleLbl="revTx" presStyleIdx="1" presStyleCnt="4">
        <dgm:presLayoutVars>
          <dgm:chMax val="0"/>
          <dgm:chPref val="0"/>
          <dgm:bulletEnabled val="1"/>
        </dgm:presLayoutVars>
      </dgm:prSet>
      <dgm:spPr/>
      <dgm:t>
        <a:bodyPr/>
        <a:lstStyle/>
        <a:p>
          <a:endParaRPr lang="en-US"/>
        </a:p>
      </dgm:t>
    </dgm:pt>
    <dgm:pt modelId="{5A9599A1-9FFE-47E9-A99C-F5B894E12391}" type="pres">
      <dgm:prSet presAssocID="{87E4BEEB-E5D0-4338-887E-8A1D63835E8E}" presName="sibTrans" presStyleCnt="0"/>
      <dgm:spPr/>
      <dgm:t>
        <a:bodyPr/>
        <a:lstStyle/>
        <a:p>
          <a:endParaRPr lang="en-US"/>
        </a:p>
      </dgm:t>
    </dgm:pt>
    <dgm:pt modelId="{D0E17FC2-DBF8-41E8-91F3-69AE77EB303B}" type="pres">
      <dgm:prSet presAssocID="{4BF55292-5B98-4700-BB02-835C12830AD7}" presName="composite" presStyleCnt="0"/>
      <dgm:spPr/>
      <dgm:t>
        <a:bodyPr/>
        <a:lstStyle/>
        <a:p>
          <a:endParaRPr lang="en-US"/>
        </a:p>
      </dgm:t>
    </dgm:pt>
    <dgm:pt modelId="{35D34ADB-51D5-4A92-BCF9-9FE3C878EF86}" type="pres">
      <dgm:prSet presAssocID="{4BF55292-5B98-4700-BB02-835C12830AD7}" presName="FirstChild" presStyleLbl="revTx" presStyleIdx="2" presStyleCnt="4">
        <dgm:presLayoutVars>
          <dgm:chMax val="0"/>
          <dgm:chPref val="0"/>
          <dgm:bulletEnabled val="1"/>
        </dgm:presLayoutVars>
      </dgm:prSet>
      <dgm:spPr/>
      <dgm:t>
        <a:bodyPr/>
        <a:lstStyle/>
        <a:p>
          <a:endParaRPr lang="en-US"/>
        </a:p>
      </dgm:t>
    </dgm:pt>
    <dgm:pt modelId="{966370B7-DABF-49F8-BB1C-4C9CB979647F}" type="pres">
      <dgm:prSet presAssocID="{4BF55292-5B98-4700-BB02-835C12830AD7}" presName="Parent" presStyleLbl="alignNode1" presStyleIdx="1" presStyleCnt="2">
        <dgm:presLayoutVars>
          <dgm:chMax val="3"/>
          <dgm:chPref val="3"/>
          <dgm:bulletEnabled val="1"/>
        </dgm:presLayoutVars>
      </dgm:prSet>
      <dgm:spPr/>
      <dgm:t>
        <a:bodyPr/>
        <a:lstStyle/>
        <a:p>
          <a:endParaRPr lang="en-US"/>
        </a:p>
      </dgm:t>
    </dgm:pt>
    <dgm:pt modelId="{BC0898F0-5131-40AD-996A-7A26125E016F}" type="pres">
      <dgm:prSet presAssocID="{4BF55292-5B98-4700-BB02-835C12830AD7}" presName="Accent" presStyleLbl="parChTrans1D1" presStyleIdx="1" presStyleCnt="2"/>
      <dgm:spPr/>
      <dgm:t>
        <a:bodyPr/>
        <a:lstStyle/>
        <a:p>
          <a:endParaRPr lang="en-US"/>
        </a:p>
      </dgm:t>
    </dgm:pt>
    <dgm:pt modelId="{AD0DE565-6329-4DD9-98F5-1F234F9CB10B}" type="pres">
      <dgm:prSet presAssocID="{4BF55292-5B98-4700-BB02-835C12830AD7}" presName="Child" presStyleLbl="revTx" presStyleIdx="3" presStyleCnt="4">
        <dgm:presLayoutVars>
          <dgm:chMax val="0"/>
          <dgm:chPref val="0"/>
          <dgm:bulletEnabled val="1"/>
        </dgm:presLayoutVars>
      </dgm:prSet>
      <dgm:spPr/>
      <dgm:t>
        <a:bodyPr/>
        <a:lstStyle/>
        <a:p>
          <a:endParaRPr lang="en-US"/>
        </a:p>
      </dgm:t>
    </dgm:pt>
  </dgm:ptLst>
  <dgm:cxnLst>
    <dgm:cxn modelId="{B7A1542A-A293-41CE-BCB0-B9BA94246AA6}" type="presOf" srcId="{4B8B0D14-B324-4351-BFCA-6B0825E45A52}" destId="{7FD2D74B-4F62-4F34-A58D-ED91BE90FAD4}" srcOrd="0" destOrd="0" presId="urn:microsoft.com/office/officeart/2011/layout/TabList"/>
    <dgm:cxn modelId="{EDC13CAE-12A8-4EAE-86B2-94927D21082C}" srcId="{7414FA13-2FBF-4CB5-AAEA-42B58FA47929}" destId="{A98A37A2-7F0F-4196-890A-107742DC08B4}" srcOrd="0" destOrd="0" parTransId="{C7FC05EC-7EA4-4E9D-9C0B-D99189A8EA86}" sibTransId="{7B569CFE-C61E-4F02-A65D-C1B349AD5AE9}"/>
    <dgm:cxn modelId="{F92100EA-F4E4-4A9D-A6B0-F8909092D649}" type="presOf" srcId="{7414FA13-2FBF-4CB5-AAEA-42B58FA47929}" destId="{CE78287D-7FC2-4B05-9F5D-9C6C7A27ED18}" srcOrd="0" destOrd="0" presId="urn:microsoft.com/office/officeart/2011/layout/TabList"/>
    <dgm:cxn modelId="{1AC64B5A-9CCB-40E9-957E-8533D4F3849D}" srcId="{4BF55292-5B98-4700-BB02-835C12830AD7}" destId="{3542BC54-48C6-40DC-9157-6B5BC04A259B}" srcOrd="0" destOrd="0" parTransId="{EE8E1AAE-4602-4928-B193-E93E7012AB4B}" sibTransId="{5BACAD47-468D-404F-BB59-814C522A2A06}"/>
    <dgm:cxn modelId="{AABCEBB9-0A1C-4B86-BCD8-06EEE83B47BE}" srcId="{4BF55292-5B98-4700-BB02-835C12830AD7}" destId="{3787CBA9-5E80-4457-9691-A6DB5401EC7A}" srcOrd="1" destOrd="0" parTransId="{EEF203B2-E570-4A41-9D8A-603242241605}" sibTransId="{B575938F-5E67-4AF3-A832-BAEC11E0C6F4}"/>
    <dgm:cxn modelId="{3F5AE184-9BEA-48DB-B721-6AA5EE701227}" srcId="{5CC2344C-F393-4160-A91E-215849D1255E}" destId="{4BF55292-5B98-4700-BB02-835C12830AD7}" srcOrd="1" destOrd="0" parTransId="{1C430261-B612-493A-B0FC-2FB266CE18D4}" sibTransId="{03D9180D-6A2C-4582-93F6-2C7BEDCF4E4C}"/>
    <dgm:cxn modelId="{DD514939-3A27-4D49-BA5A-28EC1AFC8915}" type="presOf" srcId="{A98A37A2-7F0F-4196-890A-107742DC08B4}" destId="{020F4E73-9156-4F58-A81E-DB5E640D6D2D}" srcOrd="0" destOrd="0" presId="urn:microsoft.com/office/officeart/2011/layout/TabList"/>
    <dgm:cxn modelId="{532F47A3-1CD5-420F-9BCD-4E195702A02E}" srcId="{7414FA13-2FBF-4CB5-AAEA-42B58FA47929}" destId="{4B8B0D14-B324-4351-BFCA-6B0825E45A52}" srcOrd="1" destOrd="0" parTransId="{DA259F06-0DBD-4750-8E18-241A5029623B}" sibTransId="{92235D32-7953-4930-96DF-99533FCF1129}"/>
    <dgm:cxn modelId="{57C79B11-27B3-4D54-A844-7523099EBA13}" type="presOf" srcId="{4BF55292-5B98-4700-BB02-835C12830AD7}" destId="{966370B7-DABF-49F8-BB1C-4C9CB979647F}" srcOrd="0" destOrd="0" presId="urn:microsoft.com/office/officeart/2011/layout/TabList"/>
    <dgm:cxn modelId="{7E228A64-9830-49BE-8A4C-0F18F1552CA1}" srcId="{5CC2344C-F393-4160-A91E-215849D1255E}" destId="{7414FA13-2FBF-4CB5-AAEA-42B58FA47929}" srcOrd="0" destOrd="0" parTransId="{96865FAC-86FE-40E7-9923-5985F709EE92}" sibTransId="{87E4BEEB-E5D0-4338-887E-8A1D63835E8E}"/>
    <dgm:cxn modelId="{B49741E5-E384-4556-9E2E-B13ABF2DEC0F}" type="presOf" srcId="{3787CBA9-5E80-4457-9691-A6DB5401EC7A}" destId="{AD0DE565-6329-4DD9-98F5-1F234F9CB10B}" srcOrd="0" destOrd="0" presId="urn:microsoft.com/office/officeart/2011/layout/TabList"/>
    <dgm:cxn modelId="{EEBCD8A1-8863-4DF5-B9D5-43D24A82ABB0}" type="presOf" srcId="{5CC2344C-F393-4160-A91E-215849D1255E}" destId="{0CB1F083-E23C-4DDB-8D50-81E63FEDAA38}" srcOrd="0" destOrd="0" presId="urn:microsoft.com/office/officeart/2011/layout/TabList"/>
    <dgm:cxn modelId="{F6468669-66B8-4208-B3B2-F8D8E6DF622C}" type="presOf" srcId="{3542BC54-48C6-40DC-9157-6B5BC04A259B}" destId="{35D34ADB-51D5-4A92-BCF9-9FE3C878EF86}" srcOrd="0" destOrd="0" presId="urn:microsoft.com/office/officeart/2011/layout/TabList"/>
    <dgm:cxn modelId="{4E3F672B-FDDF-407C-9029-85BF2CFC8643}" type="presParOf" srcId="{0CB1F083-E23C-4DDB-8D50-81E63FEDAA38}" destId="{02508B93-2F4D-47CD-ACE8-335881069651}" srcOrd="0" destOrd="0" presId="urn:microsoft.com/office/officeart/2011/layout/TabList"/>
    <dgm:cxn modelId="{0CF45CB3-F94D-42A3-B51D-14F03EBFB799}" type="presParOf" srcId="{02508B93-2F4D-47CD-ACE8-335881069651}" destId="{020F4E73-9156-4F58-A81E-DB5E640D6D2D}" srcOrd="0" destOrd="0" presId="urn:microsoft.com/office/officeart/2011/layout/TabList"/>
    <dgm:cxn modelId="{1602DA46-B0CB-4291-82B8-AEB704DD623A}" type="presParOf" srcId="{02508B93-2F4D-47CD-ACE8-335881069651}" destId="{CE78287D-7FC2-4B05-9F5D-9C6C7A27ED18}" srcOrd="1" destOrd="0" presId="urn:microsoft.com/office/officeart/2011/layout/TabList"/>
    <dgm:cxn modelId="{7F40156B-8C2F-4E82-AAD3-704B956BB19B}" type="presParOf" srcId="{02508B93-2F4D-47CD-ACE8-335881069651}" destId="{811B7AEA-7105-4FA9-A807-758C199848DF}" srcOrd="2" destOrd="0" presId="urn:microsoft.com/office/officeart/2011/layout/TabList"/>
    <dgm:cxn modelId="{06195B85-058D-43CE-8CE5-3BA36D93B967}" type="presParOf" srcId="{0CB1F083-E23C-4DDB-8D50-81E63FEDAA38}" destId="{7FD2D74B-4F62-4F34-A58D-ED91BE90FAD4}" srcOrd="1" destOrd="0" presId="urn:microsoft.com/office/officeart/2011/layout/TabList"/>
    <dgm:cxn modelId="{44A39314-5A6B-4760-AED7-4BBAFEBEF27E}" type="presParOf" srcId="{0CB1F083-E23C-4DDB-8D50-81E63FEDAA38}" destId="{5A9599A1-9FFE-47E9-A99C-F5B894E12391}" srcOrd="2" destOrd="0" presId="urn:microsoft.com/office/officeart/2011/layout/TabList"/>
    <dgm:cxn modelId="{D17339F4-A91E-4F95-B614-64CE056E3697}" type="presParOf" srcId="{0CB1F083-E23C-4DDB-8D50-81E63FEDAA38}" destId="{D0E17FC2-DBF8-41E8-91F3-69AE77EB303B}" srcOrd="3" destOrd="0" presId="urn:microsoft.com/office/officeart/2011/layout/TabList"/>
    <dgm:cxn modelId="{65020EA7-A2CB-4B4E-807D-87B83B4D9922}" type="presParOf" srcId="{D0E17FC2-DBF8-41E8-91F3-69AE77EB303B}" destId="{35D34ADB-51D5-4A92-BCF9-9FE3C878EF86}" srcOrd="0" destOrd="0" presId="urn:microsoft.com/office/officeart/2011/layout/TabList"/>
    <dgm:cxn modelId="{9ED07758-9D6F-43B3-A665-A78D7766CC0A}" type="presParOf" srcId="{D0E17FC2-DBF8-41E8-91F3-69AE77EB303B}" destId="{966370B7-DABF-49F8-BB1C-4C9CB979647F}" srcOrd="1" destOrd="0" presId="urn:microsoft.com/office/officeart/2011/layout/TabList"/>
    <dgm:cxn modelId="{587FEB1B-2A96-4D1F-A140-10ACCEB57ABF}" type="presParOf" srcId="{D0E17FC2-DBF8-41E8-91F3-69AE77EB303B}" destId="{BC0898F0-5131-40AD-996A-7A26125E016F}" srcOrd="2" destOrd="0" presId="urn:microsoft.com/office/officeart/2011/layout/TabList"/>
    <dgm:cxn modelId="{2B513E1E-FA54-48F5-BE42-E6684B026147}" type="presParOf" srcId="{0CB1F083-E23C-4DDB-8D50-81E63FEDAA38}" destId="{AD0DE565-6329-4DD9-98F5-1F234F9CB10B}" srcOrd="4" destOrd="0" presId="urn:microsoft.com/office/officeart/2011/layout/TabLis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445813F-1F01-4069-A124-D9BA581B772F}" type="doc">
      <dgm:prSet loTypeId="urn:microsoft.com/office/officeart/2005/8/layout/hProcess11" loCatId="process" qsTypeId="urn:microsoft.com/office/officeart/2005/8/quickstyle/3d2" qsCatId="3D" csTypeId="urn:microsoft.com/office/officeart/2005/8/colors/colorful3" csCatId="colorful" phldr="1"/>
      <dgm:spPr/>
      <dgm:t>
        <a:bodyPr/>
        <a:lstStyle/>
        <a:p>
          <a:pPr rtl="1"/>
          <a:endParaRPr lang="fa-IR"/>
        </a:p>
      </dgm:t>
    </dgm:pt>
    <dgm:pt modelId="{D06D9745-1943-45E5-9BE9-B7B16EBE404E}">
      <dgm:prSet phldrT="[Text]" custT="1"/>
      <dgm:spPr/>
      <dgm:t>
        <a:bodyPr/>
        <a:lstStyle/>
        <a:p>
          <a:pPr rtl="1"/>
          <a:r>
            <a:rPr lang="fa-IR" sz="1400" dirty="0" smtClean="0">
              <a:cs typeface="B Nazanin" panose="00000400000000000000" pitchFamily="2" charset="-78"/>
            </a:rPr>
            <a:t>دوران </a:t>
          </a:r>
          <a:r>
            <a:rPr lang="fa-IR" sz="1400" dirty="0" err="1" smtClean="0">
              <a:cs typeface="B Nazanin" panose="00000400000000000000" pitchFamily="2" charset="-78"/>
            </a:rPr>
            <a:t>مستعمراتی</a:t>
          </a:r>
          <a:r>
            <a:rPr lang="fa-IR" sz="1400" dirty="0" smtClean="0">
              <a:cs typeface="B Nazanin" panose="00000400000000000000" pitchFamily="2" charset="-78"/>
            </a:rPr>
            <a:t> </a:t>
          </a:r>
        </a:p>
        <a:p>
          <a:pPr rtl="1"/>
          <a:r>
            <a:rPr lang="fa-IR" sz="1200" dirty="0" smtClean="0">
              <a:cs typeface="B Nazanin" panose="00000400000000000000" pitchFamily="2" charset="-78"/>
            </a:rPr>
            <a:t>(قبل از 1957)</a:t>
          </a:r>
          <a:endParaRPr lang="fa-IR" sz="1200" dirty="0">
            <a:cs typeface="B Nazanin" panose="00000400000000000000" pitchFamily="2" charset="-78"/>
          </a:endParaRPr>
        </a:p>
      </dgm:t>
    </dgm:pt>
    <dgm:pt modelId="{32A27DE9-76E2-4D74-9F5D-86FD23DF87C6}" type="parTrans" cxnId="{CC789565-E037-4C60-9D8F-F29F5914FFC4}">
      <dgm:prSet/>
      <dgm:spPr/>
      <dgm:t>
        <a:bodyPr/>
        <a:lstStyle/>
        <a:p>
          <a:pPr rtl="1"/>
          <a:endParaRPr lang="fa-IR"/>
        </a:p>
      </dgm:t>
    </dgm:pt>
    <dgm:pt modelId="{430A0BCD-D69B-4140-929D-30407BBA90FC}" type="sibTrans" cxnId="{CC789565-E037-4C60-9D8F-F29F5914FFC4}">
      <dgm:prSet/>
      <dgm:spPr/>
      <dgm:t>
        <a:bodyPr/>
        <a:lstStyle/>
        <a:p>
          <a:pPr rtl="1"/>
          <a:endParaRPr lang="fa-IR"/>
        </a:p>
      </dgm:t>
    </dgm:pt>
    <dgm:pt modelId="{AE05EB73-8C46-48E3-B832-B8BE75444AFE}">
      <dgm:prSet phldrT="[Text]" custT="1"/>
      <dgm:spPr/>
      <dgm:t>
        <a:bodyPr/>
        <a:lstStyle/>
        <a:p>
          <a:pPr rtl="1"/>
          <a:r>
            <a:rPr lang="fa-IR" sz="1600" dirty="0" smtClean="0">
              <a:cs typeface="B Nazanin" panose="00000400000000000000" pitchFamily="2" charset="-78"/>
            </a:rPr>
            <a:t>مراحل اولیه استقلال</a:t>
          </a:r>
        </a:p>
        <a:p>
          <a:pPr rtl="1"/>
          <a:r>
            <a:rPr lang="fa-IR" sz="1100" dirty="0" smtClean="0">
              <a:cs typeface="B Nazanin" panose="00000400000000000000" pitchFamily="2" charset="-78"/>
            </a:rPr>
            <a:t>(1970- 1957 )</a:t>
          </a:r>
          <a:endParaRPr lang="fa-IR" sz="1100" dirty="0">
            <a:cs typeface="B Nazanin" panose="00000400000000000000" pitchFamily="2" charset="-78"/>
          </a:endParaRPr>
        </a:p>
      </dgm:t>
    </dgm:pt>
    <dgm:pt modelId="{CDC7F4DF-A804-48F8-AECD-11DA39E0280E}" type="parTrans" cxnId="{54A2EE64-D951-4B9B-A3C0-24C488930354}">
      <dgm:prSet/>
      <dgm:spPr/>
      <dgm:t>
        <a:bodyPr/>
        <a:lstStyle/>
        <a:p>
          <a:pPr rtl="1"/>
          <a:endParaRPr lang="fa-IR"/>
        </a:p>
      </dgm:t>
    </dgm:pt>
    <dgm:pt modelId="{E82E1931-7CF9-4875-A415-9B65084A4075}" type="sibTrans" cxnId="{54A2EE64-D951-4B9B-A3C0-24C488930354}">
      <dgm:prSet/>
      <dgm:spPr/>
      <dgm:t>
        <a:bodyPr/>
        <a:lstStyle/>
        <a:p>
          <a:pPr rtl="1"/>
          <a:endParaRPr lang="fa-IR"/>
        </a:p>
      </dgm:t>
    </dgm:pt>
    <dgm:pt modelId="{9732AF68-51B8-438C-B439-B324AB1C7AFB}">
      <dgm:prSet phldrT="[Text]" custT="1"/>
      <dgm:spPr/>
      <dgm:t>
        <a:bodyPr/>
        <a:lstStyle/>
        <a:p>
          <a:pPr rtl="1"/>
          <a:r>
            <a:rPr lang="fa-IR" sz="1600" dirty="0" smtClean="0">
              <a:cs typeface="B Nazanin" panose="00000400000000000000" pitchFamily="2" charset="-78"/>
            </a:rPr>
            <a:t>سیاست اقتصادی جدید</a:t>
          </a:r>
        </a:p>
        <a:p>
          <a:pPr rtl="1"/>
          <a:r>
            <a:rPr lang="fa-IR" sz="1800" dirty="0" smtClean="0">
              <a:cs typeface="B Nazanin" panose="00000400000000000000" pitchFamily="2" charset="-78"/>
            </a:rPr>
            <a:t>(1990- 1971 )</a:t>
          </a:r>
          <a:endParaRPr lang="fa-IR" sz="1800" dirty="0">
            <a:cs typeface="B Nazanin" panose="00000400000000000000" pitchFamily="2" charset="-78"/>
          </a:endParaRPr>
        </a:p>
      </dgm:t>
    </dgm:pt>
    <dgm:pt modelId="{7B27CAF2-6982-49DB-8ADF-6DBB64C60C76}" type="parTrans" cxnId="{4146315F-8917-4BAA-8AD0-493DAC57B5A4}">
      <dgm:prSet/>
      <dgm:spPr/>
      <dgm:t>
        <a:bodyPr/>
        <a:lstStyle/>
        <a:p>
          <a:pPr rtl="1"/>
          <a:endParaRPr lang="fa-IR"/>
        </a:p>
      </dgm:t>
    </dgm:pt>
    <dgm:pt modelId="{3105CBD1-0FA3-4755-ABB8-F7609764FDD8}" type="sibTrans" cxnId="{4146315F-8917-4BAA-8AD0-493DAC57B5A4}">
      <dgm:prSet/>
      <dgm:spPr/>
      <dgm:t>
        <a:bodyPr/>
        <a:lstStyle/>
        <a:p>
          <a:pPr rtl="1"/>
          <a:endParaRPr lang="fa-IR"/>
        </a:p>
      </dgm:t>
    </dgm:pt>
    <dgm:pt modelId="{51CC082B-2303-4FED-8E91-940E0F07DC2F}">
      <dgm:prSet phldrT="[Text]" custT="1"/>
      <dgm:spPr/>
      <dgm:t>
        <a:bodyPr/>
        <a:lstStyle/>
        <a:p>
          <a:pPr rtl="1"/>
          <a:r>
            <a:rPr lang="fa-IR" sz="1400" dirty="0" smtClean="0">
              <a:cs typeface="B Nazanin" panose="00000400000000000000" pitchFamily="2" charset="-78"/>
            </a:rPr>
            <a:t>ششمین و هفتمین طرح توسعه مالزی </a:t>
          </a:r>
        </a:p>
        <a:p>
          <a:pPr rtl="1"/>
          <a:r>
            <a:rPr lang="fa-IR" sz="1400" dirty="0" smtClean="0">
              <a:cs typeface="B Nazanin" panose="00000400000000000000" pitchFamily="2" charset="-78"/>
            </a:rPr>
            <a:t>(2000- 1991)</a:t>
          </a:r>
          <a:endParaRPr lang="fa-IR" sz="1400" dirty="0">
            <a:cs typeface="B Nazanin" panose="00000400000000000000" pitchFamily="2" charset="-78"/>
          </a:endParaRPr>
        </a:p>
      </dgm:t>
    </dgm:pt>
    <dgm:pt modelId="{3EE8C74C-AEDB-493D-9FEB-7683DFCAB3FD}" type="parTrans" cxnId="{E7728E8B-9EAC-4887-B85F-EA8728F2AD33}">
      <dgm:prSet/>
      <dgm:spPr/>
      <dgm:t>
        <a:bodyPr/>
        <a:lstStyle/>
        <a:p>
          <a:pPr rtl="1"/>
          <a:endParaRPr lang="fa-IR"/>
        </a:p>
      </dgm:t>
    </dgm:pt>
    <dgm:pt modelId="{AD1A126C-EA8F-4901-90CF-724F95C8DA3D}" type="sibTrans" cxnId="{E7728E8B-9EAC-4887-B85F-EA8728F2AD33}">
      <dgm:prSet/>
      <dgm:spPr/>
      <dgm:t>
        <a:bodyPr/>
        <a:lstStyle/>
        <a:p>
          <a:pPr rtl="1"/>
          <a:endParaRPr lang="fa-IR"/>
        </a:p>
      </dgm:t>
    </dgm:pt>
    <dgm:pt modelId="{DB984A65-6003-45D7-9271-556B3504D0A2}">
      <dgm:prSet phldrT="[Text]" custT="1"/>
      <dgm:spPr/>
      <dgm:t>
        <a:bodyPr/>
        <a:lstStyle/>
        <a:p>
          <a:pPr rtl="1"/>
          <a:r>
            <a:rPr lang="fa-IR" sz="1600" dirty="0" smtClean="0">
              <a:cs typeface="B Nazanin" panose="00000400000000000000" pitchFamily="2" charset="-78"/>
            </a:rPr>
            <a:t>هشتمین طرح توسعه</a:t>
          </a:r>
        </a:p>
        <a:p>
          <a:pPr rtl="1"/>
          <a:r>
            <a:rPr lang="fa-IR" sz="1200" dirty="0" smtClean="0">
              <a:cs typeface="B Nazanin" panose="00000400000000000000" pitchFamily="2" charset="-78"/>
            </a:rPr>
            <a:t>(2010-  2001)</a:t>
          </a:r>
          <a:endParaRPr lang="fa-IR" sz="1200" dirty="0">
            <a:cs typeface="B Nazanin" panose="00000400000000000000" pitchFamily="2" charset="-78"/>
          </a:endParaRPr>
        </a:p>
      </dgm:t>
    </dgm:pt>
    <dgm:pt modelId="{61175FA0-3266-4867-BF00-5CAB52D2833D}" type="parTrans" cxnId="{991AFC82-28F7-402B-83D7-2EAC4ED7D518}">
      <dgm:prSet/>
      <dgm:spPr/>
      <dgm:t>
        <a:bodyPr/>
        <a:lstStyle/>
        <a:p>
          <a:pPr rtl="1"/>
          <a:endParaRPr lang="fa-IR"/>
        </a:p>
      </dgm:t>
    </dgm:pt>
    <dgm:pt modelId="{BD40A59F-DB72-4AA9-B42F-C5C6E58D7C37}" type="sibTrans" cxnId="{991AFC82-28F7-402B-83D7-2EAC4ED7D518}">
      <dgm:prSet/>
      <dgm:spPr/>
      <dgm:t>
        <a:bodyPr/>
        <a:lstStyle/>
        <a:p>
          <a:pPr rtl="1"/>
          <a:endParaRPr lang="fa-IR"/>
        </a:p>
      </dgm:t>
    </dgm:pt>
    <dgm:pt modelId="{74AA0F4C-1A37-4284-8179-B299627BCF0B}">
      <dgm:prSet phldrT="[Text]" custT="1"/>
      <dgm:spPr/>
      <dgm:t>
        <a:bodyPr/>
        <a:lstStyle/>
        <a:p>
          <a:pPr rtl="1"/>
          <a:r>
            <a:rPr lang="fa-IR" sz="1600" b="1" dirty="0" smtClean="0">
              <a:cs typeface="B Nazanin" panose="00000400000000000000" pitchFamily="2" charset="-78"/>
            </a:rPr>
            <a:t>دهمین طرح توسعه مالزی</a:t>
          </a:r>
        </a:p>
        <a:p>
          <a:pPr rtl="1"/>
          <a:r>
            <a:rPr lang="fa-IR" sz="1200" b="1" dirty="0" smtClean="0">
              <a:cs typeface="B Nazanin" panose="00000400000000000000" pitchFamily="2" charset="-78"/>
            </a:rPr>
            <a:t>(2011-2015)</a:t>
          </a:r>
          <a:r>
            <a:rPr lang="fa-IR" sz="1600" b="1" dirty="0" smtClean="0">
              <a:cs typeface="B Nazanin" panose="00000400000000000000" pitchFamily="2" charset="-78"/>
            </a:rPr>
            <a:t> </a:t>
          </a:r>
          <a:endParaRPr lang="fa-IR" sz="1600" b="1" dirty="0">
            <a:cs typeface="B Nazanin" panose="00000400000000000000" pitchFamily="2" charset="-78"/>
          </a:endParaRPr>
        </a:p>
      </dgm:t>
    </dgm:pt>
    <dgm:pt modelId="{785B2A83-EFD4-4951-91B2-06E373BD1C42}" type="parTrans" cxnId="{B6EA1D51-3FC8-45AB-A4A1-94E072633F8F}">
      <dgm:prSet/>
      <dgm:spPr/>
      <dgm:t>
        <a:bodyPr/>
        <a:lstStyle/>
        <a:p>
          <a:pPr rtl="1"/>
          <a:endParaRPr lang="fa-IR"/>
        </a:p>
      </dgm:t>
    </dgm:pt>
    <dgm:pt modelId="{7A4E63E5-6840-423F-A688-BE78307730A1}" type="sibTrans" cxnId="{B6EA1D51-3FC8-45AB-A4A1-94E072633F8F}">
      <dgm:prSet/>
      <dgm:spPr/>
      <dgm:t>
        <a:bodyPr/>
        <a:lstStyle/>
        <a:p>
          <a:pPr rtl="1"/>
          <a:endParaRPr lang="fa-IR"/>
        </a:p>
      </dgm:t>
    </dgm:pt>
    <dgm:pt modelId="{9B644C5E-6F62-4BF6-8D02-7BF0FDBC19CC}">
      <dgm:prSet phldrT="[Text]" custT="1"/>
      <dgm:spPr/>
      <dgm:t>
        <a:bodyPr/>
        <a:lstStyle/>
        <a:p>
          <a:pPr rtl="1"/>
          <a:r>
            <a:rPr lang="fa-IR" sz="1600" dirty="0" smtClean="0">
              <a:cs typeface="B Nazanin" panose="00000400000000000000" pitchFamily="2" charset="-78"/>
            </a:rPr>
            <a:t>رشد و شکوفایی اقتصادی مالزی</a:t>
          </a:r>
        </a:p>
        <a:p>
          <a:pPr rtl="1"/>
          <a:r>
            <a:rPr lang="fa-IR" sz="1600" dirty="0" smtClean="0">
              <a:cs typeface="B Nazanin" panose="00000400000000000000" pitchFamily="2" charset="-78"/>
            </a:rPr>
            <a:t>(1990)</a:t>
          </a:r>
          <a:endParaRPr lang="fa-IR" sz="1600" dirty="0">
            <a:cs typeface="B Nazanin" panose="00000400000000000000" pitchFamily="2" charset="-78"/>
          </a:endParaRPr>
        </a:p>
      </dgm:t>
    </dgm:pt>
    <dgm:pt modelId="{4B11017C-5387-470A-835F-A0C47DA821D4}" type="parTrans" cxnId="{4FA0C6D3-1B92-4091-B8C9-7457B3239E73}">
      <dgm:prSet/>
      <dgm:spPr/>
      <dgm:t>
        <a:bodyPr/>
        <a:lstStyle/>
        <a:p>
          <a:pPr rtl="1"/>
          <a:endParaRPr lang="fa-IR"/>
        </a:p>
      </dgm:t>
    </dgm:pt>
    <dgm:pt modelId="{89A0CCF2-F25F-4BF5-83CF-817C87740384}" type="sibTrans" cxnId="{4FA0C6D3-1B92-4091-B8C9-7457B3239E73}">
      <dgm:prSet/>
      <dgm:spPr/>
      <dgm:t>
        <a:bodyPr/>
        <a:lstStyle/>
        <a:p>
          <a:pPr rtl="1"/>
          <a:endParaRPr lang="fa-IR"/>
        </a:p>
      </dgm:t>
    </dgm:pt>
    <dgm:pt modelId="{4A445EAC-48F7-42EA-8646-02E8201688B0}">
      <dgm:prSet phldrT="[Text]" custT="1"/>
      <dgm:spPr/>
      <dgm:t>
        <a:bodyPr/>
        <a:lstStyle/>
        <a:p>
          <a:pPr rtl="1"/>
          <a:r>
            <a:rPr lang="fa-IR" sz="1600" dirty="0" smtClean="0">
              <a:cs typeface="B Nazanin" panose="00000400000000000000" pitchFamily="2" charset="-78"/>
            </a:rPr>
            <a:t>بحران اقتصادی جنوب شرق آسیا</a:t>
          </a:r>
        </a:p>
        <a:p>
          <a:pPr rtl="1"/>
          <a:r>
            <a:rPr lang="fa-IR" sz="1600" dirty="0" smtClean="0">
              <a:cs typeface="B Nazanin" panose="00000400000000000000" pitchFamily="2" charset="-78"/>
            </a:rPr>
            <a:t>(1997)</a:t>
          </a:r>
          <a:endParaRPr lang="fa-IR" sz="1600" dirty="0">
            <a:cs typeface="B Nazanin" panose="00000400000000000000" pitchFamily="2" charset="-78"/>
          </a:endParaRPr>
        </a:p>
      </dgm:t>
    </dgm:pt>
    <dgm:pt modelId="{EA232786-9F3D-4A25-9147-61BA050DBEF4}" type="parTrans" cxnId="{7F9982CC-5BBF-42E1-807E-254DF515D1EB}">
      <dgm:prSet/>
      <dgm:spPr/>
      <dgm:t>
        <a:bodyPr/>
        <a:lstStyle/>
        <a:p>
          <a:pPr rtl="1"/>
          <a:endParaRPr lang="fa-IR"/>
        </a:p>
      </dgm:t>
    </dgm:pt>
    <dgm:pt modelId="{99C0408B-9C64-4AA3-B53C-37D7F558DE6E}" type="sibTrans" cxnId="{7F9982CC-5BBF-42E1-807E-254DF515D1EB}">
      <dgm:prSet/>
      <dgm:spPr/>
      <dgm:t>
        <a:bodyPr/>
        <a:lstStyle/>
        <a:p>
          <a:pPr rtl="1"/>
          <a:endParaRPr lang="fa-IR"/>
        </a:p>
      </dgm:t>
    </dgm:pt>
    <dgm:pt modelId="{FE30AC18-8F2F-4073-971F-CF8B4E365E7E}" type="pres">
      <dgm:prSet presAssocID="{3445813F-1F01-4069-A124-D9BA581B772F}" presName="Name0" presStyleCnt="0">
        <dgm:presLayoutVars>
          <dgm:dir/>
          <dgm:resizeHandles val="exact"/>
        </dgm:presLayoutVars>
      </dgm:prSet>
      <dgm:spPr/>
      <dgm:t>
        <a:bodyPr/>
        <a:lstStyle/>
        <a:p>
          <a:pPr rtl="1"/>
          <a:endParaRPr lang="fa-IR"/>
        </a:p>
      </dgm:t>
    </dgm:pt>
    <dgm:pt modelId="{572146E1-71FE-4997-BD9A-74EB85BE2BEF}" type="pres">
      <dgm:prSet presAssocID="{3445813F-1F01-4069-A124-D9BA581B772F}" presName="arrow" presStyleLbl="bgShp" presStyleIdx="0" presStyleCnt="1"/>
      <dgm:spPr/>
    </dgm:pt>
    <dgm:pt modelId="{49133379-5090-4756-A70C-C6D052E91885}" type="pres">
      <dgm:prSet presAssocID="{3445813F-1F01-4069-A124-D9BA581B772F}" presName="points" presStyleCnt="0"/>
      <dgm:spPr/>
    </dgm:pt>
    <dgm:pt modelId="{F4CEE579-6B0F-429D-8F06-F95BC5C313F1}" type="pres">
      <dgm:prSet presAssocID="{D06D9745-1943-45E5-9BE9-B7B16EBE404E}" presName="compositeA" presStyleCnt="0"/>
      <dgm:spPr/>
    </dgm:pt>
    <dgm:pt modelId="{5492B0F5-1175-466E-BD39-FC178D21136C}" type="pres">
      <dgm:prSet presAssocID="{D06D9745-1943-45E5-9BE9-B7B16EBE404E}" presName="textA" presStyleLbl="revTx" presStyleIdx="0" presStyleCnt="8">
        <dgm:presLayoutVars>
          <dgm:bulletEnabled val="1"/>
        </dgm:presLayoutVars>
      </dgm:prSet>
      <dgm:spPr/>
      <dgm:t>
        <a:bodyPr/>
        <a:lstStyle/>
        <a:p>
          <a:pPr rtl="1"/>
          <a:endParaRPr lang="fa-IR"/>
        </a:p>
      </dgm:t>
    </dgm:pt>
    <dgm:pt modelId="{98C3AF93-D86E-4863-BD81-61BC84F1C1EE}" type="pres">
      <dgm:prSet presAssocID="{D06D9745-1943-45E5-9BE9-B7B16EBE404E}" presName="circleA" presStyleLbl="node1" presStyleIdx="0" presStyleCnt="8"/>
      <dgm:spPr>
        <a:solidFill>
          <a:srgbClr val="FF0066"/>
        </a:solidFill>
      </dgm:spPr>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34D4B736-8D53-41EC-9837-92CFCF55F712}" type="pres">
      <dgm:prSet presAssocID="{D06D9745-1943-45E5-9BE9-B7B16EBE404E}" presName="spaceA" presStyleCnt="0"/>
      <dgm:spPr/>
    </dgm:pt>
    <dgm:pt modelId="{78C35611-A96E-4436-B189-F6F1AAD88BE9}" type="pres">
      <dgm:prSet presAssocID="{430A0BCD-D69B-4140-929D-30407BBA90FC}" presName="space" presStyleCnt="0"/>
      <dgm:spPr/>
    </dgm:pt>
    <dgm:pt modelId="{3F84FC93-05F5-4CCE-AD1C-D4781D7C0A87}" type="pres">
      <dgm:prSet presAssocID="{AE05EB73-8C46-48E3-B832-B8BE75444AFE}" presName="compositeB" presStyleCnt="0"/>
      <dgm:spPr/>
    </dgm:pt>
    <dgm:pt modelId="{B8EC0294-F426-4B3A-8775-F790651A4095}" type="pres">
      <dgm:prSet presAssocID="{AE05EB73-8C46-48E3-B832-B8BE75444AFE}" presName="textB" presStyleLbl="revTx" presStyleIdx="1" presStyleCnt="8">
        <dgm:presLayoutVars>
          <dgm:bulletEnabled val="1"/>
        </dgm:presLayoutVars>
      </dgm:prSet>
      <dgm:spPr/>
      <dgm:t>
        <a:bodyPr/>
        <a:lstStyle/>
        <a:p>
          <a:pPr rtl="1"/>
          <a:endParaRPr lang="fa-IR"/>
        </a:p>
      </dgm:t>
    </dgm:pt>
    <dgm:pt modelId="{EEDA66E1-E82D-4DE4-9186-5312CEA4A41B}" type="pres">
      <dgm:prSet presAssocID="{AE05EB73-8C46-48E3-B832-B8BE75444AFE}" presName="circleB" presStyleLbl="node1" presStyleIdx="1" presStyleCnt="8"/>
      <dgm:spPr>
        <a:solidFill>
          <a:srgbClr val="E1F308"/>
        </a:solidFill>
      </dgm:spPr>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73B77C3D-4BF4-4B79-84F8-C827E0E13DF2}" type="pres">
      <dgm:prSet presAssocID="{AE05EB73-8C46-48E3-B832-B8BE75444AFE}" presName="spaceB" presStyleCnt="0"/>
      <dgm:spPr/>
    </dgm:pt>
    <dgm:pt modelId="{10D79662-3BAB-4173-BBA8-423A4B3EDEB4}" type="pres">
      <dgm:prSet presAssocID="{E82E1931-7CF9-4875-A415-9B65084A4075}" presName="space" presStyleCnt="0"/>
      <dgm:spPr/>
    </dgm:pt>
    <dgm:pt modelId="{2B88E0B6-8E17-4CB9-90C4-5E1B4EEC56A7}" type="pres">
      <dgm:prSet presAssocID="{9732AF68-51B8-438C-B439-B324AB1C7AFB}" presName="compositeA" presStyleCnt="0"/>
      <dgm:spPr/>
    </dgm:pt>
    <dgm:pt modelId="{A62B293C-10FA-461D-8D4D-8BC2ECD6DA0C}" type="pres">
      <dgm:prSet presAssocID="{9732AF68-51B8-438C-B439-B324AB1C7AFB}" presName="textA" presStyleLbl="revTx" presStyleIdx="2" presStyleCnt="8" custScaleX="162778">
        <dgm:presLayoutVars>
          <dgm:bulletEnabled val="1"/>
        </dgm:presLayoutVars>
      </dgm:prSet>
      <dgm:spPr/>
      <dgm:t>
        <a:bodyPr/>
        <a:lstStyle/>
        <a:p>
          <a:pPr rtl="1"/>
          <a:endParaRPr lang="fa-IR"/>
        </a:p>
      </dgm:t>
    </dgm:pt>
    <dgm:pt modelId="{AB82D953-1AAD-43B4-8684-32E703E257C0}" type="pres">
      <dgm:prSet presAssocID="{9732AF68-51B8-438C-B439-B324AB1C7AFB}" presName="circleA" presStyleLbl="node1" presStyleIdx="2" presStyleCnt="8"/>
      <dgm:spPr>
        <a:solidFill>
          <a:srgbClr val="43B8FF"/>
        </a:solidFill>
      </dgm:spPr>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9DC7F40A-8A30-465E-815E-E1448696689C}" type="pres">
      <dgm:prSet presAssocID="{9732AF68-51B8-438C-B439-B324AB1C7AFB}" presName="spaceA" presStyleCnt="0"/>
      <dgm:spPr/>
    </dgm:pt>
    <dgm:pt modelId="{A765C0C7-15B4-45DD-A235-9EFA6A316F81}" type="pres">
      <dgm:prSet presAssocID="{3105CBD1-0FA3-4755-ABB8-F7609764FDD8}" presName="space" presStyleCnt="0"/>
      <dgm:spPr/>
    </dgm:pt>
    <dgm:pt modelId="{935C43FE-86B3-4776-875C-AC6EC99A6ABC}" type="pres">
      <dgm:prSet presAssocID="{9B644C5E-6F62-4BF6-8D02-7BF0FDBC19CC}" presName="compositeB" presStyleCnt="0"/>
      <dgm:spPr/>
    </dgm:pt>
    <dgm:pt modelId="{FF2D2509-F6C9-4342-AC16-58B1386BA232}" type="pres">
      <dgm:prSet presAssocID="{9B644C5E-6F62-4BF6-8D02-7BF0FDBC19CC}" presName="textB" presStyleLbl="revTx" presStyleIdx="3" presStyleCnt="8">
        <dgm:presLayoutVars>
          <dgm:bulletEnabled val="1"/>
        </dgm:presLayoutVars>
      </dgm:prSet>
      <dgm:spPr/>
      <dgm:t>
        <a:bodyPr/>
        <a:lstStyle/>
        <a:p>
          <a:pPr rtl="1"/>
          <a:endParaRPr lang="fa-IR"/>
        </a:p>
      </dgm:t>
    </dgm:pt>
    <dgm:pt modelId="{4749DC65-8CBB-4DDA-B7A2-162D423D33CC}" type="pres">
      <dgm:prSet presAssocID="{9B644C5E-6F62-4BF6-8D02-7BF0FDBC19CC}" presName="circleB" presStyleLbl="node1" presStyleIdx="3" presStyleCnt="8"/>
      <dgm:spPr>
        <a:solidFill>
          <a:srgbClr val="660066"/>
        </a:solidFill>
      </dgm:spPr>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05574E12-7FFA-4555-A5DD-79AB13780CEA}" type="pres">
      <dgm:prSet presAssocID="{9B644C5E-6F62-4BF6-8D02-7BF0FDBC19CC}" presName="spaceB" presStyleCnt="0"/>
      <dgm:spPr/>
    </dgm:pt>
    <dgm:pt modelId="{67EB872C-9103-429F-8AC3-FC0AF10B83A1}" type="pres">
      <dgm:prSet presAssocID="{89A0CCF2-F25F-4BF5-83CF-817C87740384}" presName="space" presStyleCnt="0"/>
      <dgm:spPr/>
    </dgm:pt>
    <dgm:pt modelId="{12C939D7-DB1C-43D3-B234-281D2F4BDAD1}" type="pres">
      <dgm:prSet presAssocID="{4A445EAC-48F7-42EA-8646-02E8201688B0}" presName="compositeA" presStyleCnt="0"/>
      <dgm:spPr/>
    </dgm:pt>
    <dgm:pt modelId="{6016CFA4-2536-480D-844D-1ABB9E76F5D9}" type="pres">
      <dgm:prSet presAssocID="{4A445EAC-48F7-42EA-8646-02E8201688B0}" presName="textA" presStyleLbl="revTx" presStyleIdx="4" presStyleCnt="8">
        <dgm:presLayoutVars>
          <dgm:bulletEnabled val="1"/>
        </dgm:presLayoutVars>
      </dgm:prSet>
      <dgm:spPr/>
      <dgm:t>
        <a:bodyPr/>
        <a:lstStyle/>
        <a:p>
          <a:pPr rtl="1"/>
          <a:endParaRPr lang="fa-IR"/>
        </a:p>
      </dgm:t>
    </dgm:pt>
    <dgm:pt modelId="{C0C1C7A9-9790-43DE-953F-D99C2D18A015}" type="pres">
      <dgm:prSet presAssocID="{4A445EAC-48F7-42EA-8646-02E8201688B0}" presName="circleA" presStyleLbl="node1" presStyleIdx="4" presStyleCnt="8"/>
      <dgm:spPr>
        <a:solidFill>
          <a:srgbClr val="FF0000"/>
        </a:solidFill>
      </dgm:spPr>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4BB2E899-4079-457B-AC80-8426684FC02E}" type="pres">
      <dgm:prSet presAssocID="{4A445EAC-48F7-42EA-8646-02E8201688B0}" presName="spaceA" presStyleCnt="0"/>
      <dgm:spPr/>
    </dgm:pt>
    <dgm:pt modelId="{C06BF076-4147-4723-982D-8F194C088422}" type="pres">
      <dgm:prSet presAssocID="{99C0408B-9C64-4AA3-B53C-37D7F558DE6E}" presName="space" presStyleCnt="0"/>
      <dgm:spPr/>
    </dgm:pt>
    <dgm:pt modelId="{E5000AE7-9CB9-428A-B7C4-C6003679D1E3}" type="pres">
      <dgm:prSet presAssocID="{51CC082B-2303-4FED-8E91-940E0F07DC2F}" presName="compositeB" presStyleCnt="0"/>
      <dgm:spPr/>
    </dgm:pt>
    <dgm:pt modelId="{70E1697B-47EA-4C33-A58E-07064B9ECC38}" type="pres">
      <dgm:prSet presAssocID="{51CC082B-2303-4FED-8E91-940E0F07DC2F}" presName="textB" presStyleLbl="revTx" presStyleIdx="5" presStyleCnt="8">
        <dgm:presLayoutVars>
          <dgm:bulletEnabled val="1"/>
        </dgm:presLayoutVars>
      </dgm:prSet>
      <dgm:spPr/>
      <dgm:t>
        <a:bodyPr/>
        <a:lstStyle/>
        <a:p>
          <a:pPr rtl="1"/>
          <a:endParaRPr lang="fa-IR"/>
        </a:p>
      </dgm:t>
    </dgm:pt>
    <dgm:pt modelId="{AB1988CA-983B-4960-9561-2280E9F7A0DF}" type="pres">
      <dgm:prSet presAssocID="{51CC082B-2303-4FED-8E91-940E0F07DC2F}" presName="circleB" presStyleLbl="node1" presStyleIdx="5" presStyleCnt="8"/>
      <dgm:spPr>
        <a:solidFill>
          <a:srgbClr val="008000"/>
        </a:solidFill>
      </dgm:spPr>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3C98BA0E-0594-41DF-B6A9-E91F545FB1C6}" type="pres">
      <dgm:prSet presAssocID="{51CC082B-2303-4FED-8E91-940E0F07DC2F}" presName="spaceB" presStyleCnt="0"/>
      <dgm:spPr/>
    </dgm:pt>
    <dgm:pt modelId="{D6E0EADD-E876-4CFA-ADC8-F5E48E5811E1}" type="pres">
      <dgm:prSet presAssocID="{AD1A126C-EA8F-4901-90CF-724F95C8DA3D}" presName="space" presStyleCnt="0"/>
      <dgm:spPr/>
    </dgm:pt>
    <dgm:pt modelId="{2BC55C21-4E36-43D2-8B28-C9C43B540B43}" type="pres">
      <dgm:prSet presAssocID="{DB984A65-6003-45D7-9271-556B3504D0A2}" presName="compositeA" presStyleCnt="0"/>
      <dgm:spPr/>
    </dgm:pt>
    <dgm:pt modelId="{50B87A24-E48D-43D5-B560-3D67B913EEC7}" type="pres">
      <dgm:prSet presAssocID="{DB984A65-6003-45D7-9271-556B3504D0A2}" presName="textA" presStyleLbl="revTx" presStyleIdx="6" presStyleCnt="8">
        <dgm:presLayoutVars>
          <dgm:bulletEnabled val="1"/>
        </dgm:presLayoutVars>
      </dgm:prSet>
      <dgm:spPr/>
      <dgm:t>
        <a:bodyPr/>
        <a:lstStyle/>
        <a:p>
          <a:pPr rtl="1"/>
          <a:endParaRPr lang="fa-IR"/>
        </a:p>
      </dgm:t>
    </dgm:pt>
    <dgm:pt modelId="{6373E3CC-8925-4C7F-93ED-8A58933CFE51}" type="pres">
      <dgm:prSet presAssocID="{DB984A65-6003-45D7-9271-556B3504D0A2}" presName="circleA" presStyleLbl="node1" presStyleIdx="6" presStyleCnt="8"/>
      <dgm:spPr>
        <a:solidFill>
          <a:srgbClr val="7030A0"/>
        </a:solidFill>
      </dgm:spPr>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7FC1E185-68C9-49DC-99B1-44E198B7B3A0}" type="pres">
      <dgm:prSet presAssocID="{DB984A65-6003-45D7-9271-556B3504D0A2}" presName="spaceA" presStyleCnt="0"/>
      <dgm:spPr/>
    </dgm:pt>
    <dgm:pt modelId="{6EDF0B2B-45A8-4850-966B-FE90F1B7BA2D}" type="pres">
      <dgm:prSet presAssocID="{BD40A59F-DB72-4AA9-B42F-C5C6E58D7C37}" presName="space" presStyleCnt="0"/>
      <dgm:spPr/>
    </dgm:pt>
    <dgm:pt modelId="{F9302592-9160-4FA5-AD51-F7F720ECFC81}" type="pres">
      <dgm:prSet presAssocID="{74AA0F4C-1A37-4284-8179-B299627BCF0B}" presName="compositeB" presStyleCnt="0"/>
      <dgm:spPr/>
    </dgm:pt>
    <dgm:pt modelId="{4B6F9C23-B7C4-4C0F-AC5A-EB470287F6CD}" type="pres">
      <dgm:prSet presAssocID="{74AA0F4C-1A37-4284-8179-B299627BCF0B}" presName="textB" presStyleLbl="revTx" presStyleIdx="7" presStyleCnt="8">
        <dgm:presLayoutVars>
          <dgm:bulletEnabled val="1"/>
        </dgm:presLayoutVars>
      </dgm:prSet>
      <dgm:spPr/>
      <dgm:t>
        <a:bodyPr/>
        <a:lstStyle/>
        <a:p>
          <a:pPr rtl="1"/>
          <a:endParaRPr lang="fa-IR"/>
        </a:p>
      </dgm:t>
    </dgm:pt>
    <dgm:pt modelId="{47AE69D6-AB1F-4683-A09D-318D03C55A08}" type="pres">
      <dgm:prSet presAssocID="{74AA0F4C-1A37-4284-8179-B299627BCF0B}" presName="circleB" presStyleLbl="node1" presStyleIdx="7" presStyleCnt="8"/>
      <dgm:spPr>
        <a:solidFill>
          <a:srgbClr val="FFC000"/>
        </a:solidFill>
      </dgm:spPr>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EE0FDBB8-9093-4BCD-B0B5-C8474D249C6D}" type="pres">
      <dgm:prSet presAssocID="{74AA0F4C-1A37-4284-8179-B299627BCF0B}" presName="spaceB" presStyleCnt="0"/>
      <dgm:spPr/>
    </dgm:pt>
  </dgm:ptLst>
  <dgm:cxnLst>
    <dgm:cxn modelId="{412C5AB5-EB7C-40D6-B33E-5C31FA916FB3}" type="presOf" srcId="{4A445EAC-48F7-42EA-8646-02E8201688B0}" destId="{6016CFA4-2536-480D-844D-1ABB9E76F5D9}" srcOrd="0" destOrd="0" presId="urn:microsoft.com/office/officeart/2005/8/layout/hProcess11"/>
    <dgm:cxn modelId="{54A2EE64-D951-4B9B-A3C0-24C488930354}" srcId="{3445813F-1F01-4069-A124-D9BA581B772F}" destId="{AE05EB73-8C46-48E3-B832-B8BE75444AFE}" srcOrd="1" destOrd="0" parTransId="{CDC7F4DF-A804-48F8-AECD-11DA39E0280E}" sibTransId="{E82E1931-7CF9-4875-A415-9B65084A4075}"/>
    <dgm:cxn modelId="{06099AB0-477F-446E-BB2A-00C96B7B0D8A}" type="presOf" srcId="{3445813F-1F01-4069-A124-D9BA581B772F}" destId="{FE30AC18-8F2F-4073-971F-CF8B4E365E7E}" srcOrd="0" destOrd="0" presId="urn:microsoft.com/office/officeart/2005/8/layout/hProcess11"/>
    <dgm:cxn modelId="{4146315F-8917-4BAA-8AD0-493DAC57B5A4}" srcId="{3445813F-1F01-4069-A124-D9BA581B772F}" destId="{9732AF68-51B8-438C-B439-B324AB1C7AFB}" srcOrd="2" destOrd="0" parTransId="{7B27CAF2-6982-49DB-8ADF-6DBB64C60C76}" sibTransId="{3105CBD1-0FA3-4755-ABB8-F7609764FDD8}"/>
    <dgm:cxn modelId="{4FA0C6D3-1B92-4091-B8C9-7457B3239E73}" srcId="{3445813F-1F01-4069-A124-D9BA581B772F}" destId="{9B644C5E-6F62-4BF6-8D02-7BF0FDBC19CC}" srcOrd="3" destOrd="0" parTransId="{4B11017C-5387-470A-835F-A0C47DA821D4}" sibTransId="{89A0CCF2-F25F-4BF5-83CF-817C87740384}"/>
    <dgm:cxn modelId="{B6EA1D51-3FC8-45AB-A4A1-94E072633F8F}" srcId="{3445813F-1F01-4069-A124-D9BA581B772F}" destId="{74AA0F4C-1A37-4284-8179-B299627BCF0B}" srcOrd="7" destOrd="0" parTransId="{785B2A83-EFD4-4951-91B2-06E373BD1C42}" sibTransId="{7A4E63E5-6840-423F-A688-BE78307730A1}"/>
    <dgm:cxn modelId="{B7698846-E12F-46E2-8CF0-F3F4D2716AD1}" type="presOf" srcId="{9B644C5E-6F62-4BF6-8D02-7BF0FDBC19CC}" destId="{FF2D2509-F6C9-4342-AC16-58B1386BA232}" srcOrd="0" destOrd="0" presId="urn:microsoft.com/office/officeart/2005/8/layout/hProcess11"/>
    <dgm:cxn modelId="{B690AAB6-D92F-4AFC-990C-2B43CF96747F}" type="presOf" srcId="{AE05EB73-8C46-48E3-B832-B8BE75444AFE}" destId="{B8EC0294-F426-4B3A-8775-F790651A4095}" srcOrd="0" destOrd="0" presId="urn:microsoft.com/office/officeart/2005/8/layout/hProcess11"/>
    <dgm:cxn modelId="{CC789565-E037-4C60-9D8F-F29F5914FFC4}" srcId="{3445813F-1F01-4069-A124-D9BA581B772F}" destId="{D06D9745-1943-45E5-9BE9-B7B16EBE404E}" srcOrd="0" destOrd="0" parTransId="{32A27DE9-76E2-4D74-9F5D-86FD23DF87C6}" sibTransId="{430A0BCD-D69B-4140-929D-30407BBA90FC}"/>
    <dgm:cxn modelId="{342A5603-3A4D-407F-AA36-655D4185C14C}" type="presOf" srcId="{DB984A65-6003-45D7-9271-556B3504D0A2}" destId="{50B87A24-E48D-43D5-B560-3D67B913EEC7}" srcOrd="0" destOrd="0" presId="urn:microsoft.com/office/officeart/2005/8/layout/hProcess11"/>
    <dgm:cxn modelId="{E7728E8B-9EAC-4887-B85F-EA8728F2AD33}" srcId="{3445813F-1F01-4069-A124-D9BA581B772F}" destId="{51CC082B-2303-4FED-8E91-940E0F07DC2F}" srcOrd="5" destOrd="0" parTransId="{3EE8C74C-AEDB-493D-9FEB-7683DFCAB3FD}" sibTransId="{AD1A126C-EA8F-4901-90CF-724F95C8DA3D}"/>
    <dgm:cxn modelId="{991AFC82-28F7-402B-83D7-2EAC4ED7D518}" srcId="{3445813F-1F01-4069-A124-D9BA581B772F}" destId="{DB984A65-6003-45D7-9271-556B3504D0A2}" srcOrd="6" destOrd="0" parTransId="{61175FA0-3266-4867-BF00-5CAB52D2833D}" sibTransId="{BD40A59F-DB72-4AA9-B42F-C5C6E58D7C37}"/>
    <dgm:cxn modelId="{0CB0F119-7067-4BB0-A004-9C21F4280516}" type="presOf" srcId="{9732AF68-51B8-438C-B439-B324AB1C7AFB}" destId="{A62B293C-10FA-461D-8D4D-8BC2ECD6DA0C}" srcOrd="0" destOrd="0" presId="urn:microsoft.com/office/officeart/2005/8/layout/hProcess11"/>
    <dgm:cxn modelId="{48368977-7B37-4C1A-BD01-C3ACFE532816}" type="presOf" srcId="{74AA0F4C-1A37-4284-8179-B299627BCF0B}" destId="{4B6F9C23-B7C4-4C0F-AC5A-EB470287F6CD}" srcOrd="0" destOrd="0" presId="urn:microsoft.com/office/officeart/2005/8/layout/hProcess11"/>
    <dgm:cxn modelId="{DB4FAA6F-6DF9-4942-BEE3-9228BA62CE85}" type="presOf" srcId="{D06D9745-1943-45E5-9BE9-B7B16EBE404E}" destId="{5492B0F5-1175-466E-BD39-FC178D21136C}" srcOrd="0" destOrd="0" presId="urn:microsoft.com/office/officeart/2005/8/layout/hProcess11"/>
    <dgm:cxn modelId="{9D2C8626-F4D7-4A21-8878-77E8CC84B703}" type="presOf" srcId="{51CC082B-2303-4FED-8E91-940E0F07DC2F}" destId="{70E1697B-47EA-4C33-A58E-07064B9ECC38}" srcOrd="0" destOrd="0" presId="urn:microsoft.com/office/officeart/2005/8/layout/hProcess11"/>
    <dgm:cxn modelId="{7F9982CC-5BBF-42E1-807E-254DF515D1EB}" srcId="{3445813F-1F01-4069-A124-D9BA581B772F}" destId="{4A445EAC-48F7-42EA-8646-02E8201688B0}" srcOrd="4" destOrd="0" parTransId="{EA232786-9F3D-4A25-9147-61BA050DBEF4}" sibTransId="{99C0408B-9C64-4AA3-B53C-37D7F558DE6E}"/>
    <dgm:cxn modelId="{9361C43D-ABFC-47EF-955C-C98DD8366B45}" type="presParOf" srcId="{FE30AC18-8F2F-4073-971F-CF8B4E365E7E}" destId="{572146E1-71FE-4997-BD9A-74EB85BE2BEF}" srcOrd="0" destOrd="0" presId="urn:microsoft.com/office/officeart/2005/8/layout/hProcess11"/>
    <dgm:cxn modelId="{85E003D0-2C36-42A6-B567-44BB88520C4C}" type="presParOf" srcId="{FE30AC18-8F2F-4073-971F-CF8B4E365E7E}" destId="{49133379-5090-4756-A70C-C6D052E91885}" srcOrd="1" destOrd="0" presId="urn:microsoft.com/office/officeart/2005/8/layout/hProcess11"/>
    <dgm:cxn modelId="{02F2750B-7D0F-4CF7-BCB6-20D81F4A552D}" type="presParOf" srcId="{49133379-5090-4756-A70C-C6D052E91885}" destId="{F4CEE579-6B0F-429D-8F06-F95BC5C313F1}" srcOrd="0" destOrd="0" presId="urn:microsoft.com/office/officeart/2005/8/layout/hProcess11"/>
    <dgm:cxn modelId="{1E56A91E-0D1D-4CCE-B5E7-31EAACD070B8}" type="presParOf" srcId="{F4CEE579-6B0F-429D-8F06-F95BC5C313F1}" destId="{5492B0F5-1175-466E-BD39-FC178D21136C}" srcOrd="0" destOrd="0" presId="urn:microsoft.com/office/officeart/2005/8/layout/hProcess11"/>
    <dgm:cxn modelId="{AE2DB40F-FBC3-43C6-B752-1860FE86BFD5}" type="presParOf" srcId="{F4CEE579-6B0F-429D-8F06-F95BC5C313F1}" destId="{98C3AF93-D86E-4863-BD81-61BC84F1C1EE}" srcOrd="1" destOrd="0" presId="urn:microsoft.com/office/officeart/2005/8/layout/hProcess11"/>
    <dgm:cxn modelId="{0E49DE90-3BE5-4C2F-9753-D83DB5FBE30E}" type="presParOf" srcId="{F4CEE579-6B0F-429D-8F06-F95BC5C313F1}" destId="{34D4B736-8D53-41EC-9837-92CFCF55F712}" srcOrd="2" destOrd="0" presId="urn:microsoft.com/office/officeart/2005/8/layout/hProcess11"/>
    <dgm:cxn modelId="{25DFA7FD-9341-4DD1-8620-732F6790B49F}" type="presParOf" srcId="{49133379-5090-4756-A70C-C6D052E91885}" destId="{78C35611-A96E-4436-B189-F6F1AAD88BE9}" srcOrd="1" destOrd="0" presId="urn:microsoft.com/office/officeart/2005/8/layout/hProcess11"/>
    <dgm:cxn modelId="{C6F105FE-70DC-414D-9A33-DD686360830F}" type="presParOf" srcId="{49133379-5090-4756-A70C-C6D052E91885}" destId="{3F84FC93-05F5-4CCE-AD1C-D4781D7C0A87}" srcOrd="2" destOrd="0" presId="urn:microsoft.com/office/officeart/2005/8/layout/hProcess11"/>
    <dgm:cxn modelId="{C585E87F-33E5-40F3-ADD3-D1B88C9B3BC8}" type="presParOf" srcId="{3F84FC93-05F5-4CCE-AD1C-D4781D7C0A87}" destId="{B8EC0294-F426-4B3A-8775-F790651A4095}" srcOrd="0" destOrd="0" presId="urn:microsoft.com/office/officeart/2005/8/layout/hProcess11"/>
    <dgm:cxn modelId="{D8302D56-FB4C-4EB0-9DE7-B2DC39187A56}" type="presParOf" srcId="{3F84FC93-05F5-4CCE-AD1C-D4781D7C0A87}" destId="{EEDA66E1-E82D-4DE4-9186-5312CEA4A41B}" srcOrd="1" destOrd="0" presId="urn:microsoft.com/office/officeart/2005/8/layout/hProcess11"/>
    <dgm:cxn modelId="{8BA6E204-BF98-42C7-AF2C-C7BA6A4D9BCD}" type="presParOf" srcId="{3F84FC93-05F5-4CCE-AD1C-D4781D7C0A87}" destId="{73B77C3D-4BF4-4B79-84F8-C827E0E13DF2}" srcOrd="2" destOrd="0" presId="urn:microsoft.com/office/officeart/2005/8/layout/hProcess11"/>
    <dgm:cxn modelId="{67B3C6E2-799E-44B7-AE34-709410B38BC3}" type="presParOf" srcId="{49133379-5090-4756-A70C-C6D052E91885}" destId="{10D79662-3BAB-4173-BBA8-423A4B3EDEB4}" srcOrd="3" destOrd="0" presId="urn:microsoft.com/office/officeart/2005/8/layout/hProcess11"/>
    <dgm:cxn modelId="{3C849F00-AA9A-4036-966A-7146A126104E}" type="presParOf" srcId="{49133379-5090-4756-A70C-C6D052E91885}" destId="{2B88E0B6-8E17-4CB9-90C4-5E1B4EEC56A7}" srcOrd="4" destOrd="0" presId="urn:microsoft.com/office/officeart/2005/8/layout/hProcess11"/>
    <dgm:cxn modelId="{1EDC5823-ABC0-4C32-B986-DAEBFE015A8C}" type="presParOf" srcId="{2B88E0B6-8E17-4CB9-90C4-5E1B4EEC56A7}" destId="{A62B293C-10FA-461D-8D4D-8BC2ECD6DA0C}" srcOrd="0" destOrd="0" presId="urn:microsoft.com/office/officeart/2005/8/layout/hProcess11"/>
    <dgm:cxn modelId="{F72832A5-29BA-4F41-AEF5-F70FF996914F}" type="presParOf" srcId="{2B88E0B6-8E17-4CB9-90C4-5E1B4EEC56A7}" destId="{AB82D953-1AAD-43B4-8684-32E703E257C0}" srcOrd="1" destOrd="0" presId="urn:microsoft.com/office/officeart/2005/8/layout/hProcess11"/>
    <dgm:cxn modelId="{97937699-6746-4746-9ACD-0859748BFD84}" type="presParOf" srcId="{2B88E0B6-8E17-4CB9-90C4-5E1B4EEC56A7}" destId="{9DC7F40A-8A30-465E-815E-E1448696689C}" srcOrd="2" destOrd="0" presId="urn:microsoft.com/office/officeart/2005/8/layout/hProcess11"/>
    <dgm:cxn modelId="{1AFD8B2D-80F1-42CB-81B8-720867267B4A}" type="presParOf" srcId="{49133379-5090-4756-A70C-C6D052E91885}" destId="{A765C0C7-15B4-45DD-A235-9EFA6A316F81}" srcOrd="5" destOrd="0" presId="urn:microsoft.com/office/officeart/2005/8/layout/hProcess11"/>
    <dgm:cxn modelId="{9928186D-A893-4930-9FB0-0353055EE753}" type="presParOf" srcId="{49133379-5090-4756-A70C-C6D052E91885}" destId="{935C43FE-86B3-4776-875C-AC6EC99A6ABC}" srcOrd="6" destOrd="0" presId="urn:microsoft.com/office/officeart/2005/8/layout/hProcess11"/>
    <dgm:cxn modelId="{91CC7925-F192-4F6E-BEE8-8B14A587CDD4}" type="presParOf" srcId="{935C43FE-86B3-4776-875C-AC6EC99A6ABC}" destId="{FF2D2509-F6C9-4342-AC16-58B1386BA232}" srcOrd="0" destOrd="0" presId="urn:microsoft.com/office/officeart/2005/8/layout/hProcess11"/>
    <dgm:cxn modelId="{E3B191C3-F569-471A-A652-39948F97E6FC}" type="presParOf" srcId="{935C43FE-86B3-4776-875C-AC6EC99A6ABC}" destId="{4749DC65-8CBB-4DDA-B7A2-162D423D33CC}" srcOrd="1" destOrd="0" presId="urn:microsoft.com/office/officeart/2005/8/layout/hProcess11"/>
    <dgm:cxn modelId="{407A4BB5-E1AF-4E1E-AC09-C07533846E27}" type="presParOf" srcId="{935C43FE-86B3-4776-875C-AC6EC99A6ABC}" destId="{05574E12-7FFA-4555-A5DD-79AB13780CEA}" srcOrd="2" destOrd="0" presId="urn:microsoft.com/office/officeart/2005/8/layout/hProcess11"/>
    <dgm:cxn modelId="{B7AA5D47-CFBF-4B44-95A0-95218FEABB44}" type="presParOf" srcId="{49133379-5090-4756-A70C-C6D052E91885}" destId="{67EB872C-9103-429F-8AC3-FC0AF10B83A1}" srcOrd="7" destOrd="0" presId="urn:microsoft.com/office/officeart/2005/8/layout/hProcess11"/>
    <dgm:cxn modelId="{D21CAEEC-B6B7-4446-A586-198A15ADB0A3}" type="presParOf" srcId="{49133379-5090-4756-A70C-C6D052E91885}" destId="{12C939D7-DB1C-43D3-B234-281D2F4BDAD1}" srcOrd="8" destOrd="0" presId="urn:microsoft.com/office/officeart/2005/8/layout/hProcess11"/>
    <dgm:cxn modelId="{B8369BCE-6BD0-4866-B722-68F2849ABF75}" type="presParOf" srcId="{12C939D7-DB1C-43D3-B234-281D2F4BDAD1}" destId="{6016CFA4-2536-480D-844D-1ABB9E76F5D9}" srcOrd="0" destOrd="0" presId="urn:microsoft.com/office/officeart/2005/8/layout/hProcess11"/>
    <dgm:cxn modelId="{8A43CA28-7ADF-4276-9C10-1382D5955AB0}" type="presParOf" srcId="{12C939D7-DB1C-43D3-B234-281D2F4BDAD1}" destId="{C0C1C7A9-9790-43DE-953F-D99C2D18A015}" srcOrd="1" destOrd="0" presId="urn:microsoft.com/office/officeart/2005/8/layout/hProcess11"/>
    <dgm:cxn modelId="{3AD0F357-0324-4216-A40F-596983139E87}" type="presParOf" srcId="{12C939D7-DB1C-43D3-B234-281D2F4BDAD1}" destId="{4BB2E899-4079-457B-AC80-8426684FC02E}" srcOrd="2" destOrd="0" presId="urn:microsoft.com/office/officeart/2005/8/layout/hProcess11"/>
    <dgm:cxn modelId="{B3000472-97C1-4BFE-9A15-03FE84BA222E}" type="presParOf" srcId="{49133379-5090-4756-A70C-C6D052E91885}" destId="{C06BF076-4147-4723-982D-8F194C088422}" srcOrd="9" destOrd="0" presId="urn:microsoft.com/office/officeart/2005/8/layout/hProcess11"/>
    <dgm:cxn modelId="{8BD551E3-093E-4BBE-8430-9671DFAC69EC}" type="presParOf" srcId="{49133379-5090-4756-A70C-C6D052E91885}" destId="{E5000AE7-9CB9-428A-B7C4-C6003679D1E3}" srcOrd="10" destOrd="0" presId="urn:microsoft.com/office/officeart/2005/8/layout/hProcess11"/>
    <dgm:cxn modelId="{DAF6B9C4-AFDA-4110-B443-8A62407B4CDD}" type="presParOf" srcId="{E5000AE7-9CB9-428A-B7C4-C6003679D1E3}" destId="{70E1697B-47EA-4C33-A58E-07064B9ECC38}" srcOrd="0" destOrd="0" presId="urn:microsoft.com/office/officeart/2005/8/layout/hProcess11"/>
    <dgm:cxn modelId="{6E32CAF6-FF0C-4229-85E2-A3A4C2A5EDEB}" type="presParOf" srcId="{E5000AE7-9CB9-428A-B7C4-C6003679D1E3}" destId="{AB1988CA-983B-4960-9561-2280E9F7A0DF}" srcOrd="1" destOrd="0" presId="urn:microsoft.com/office/officeart/2005/8/layout/hProcess11"/>
    <dgm:cxn modelId="{2E1B50E6-42CA-443C-8721-66786DAFE4F9}" type="presParOf" srcId="{E5000AE7-9CB9-428A-B7C4-C6003679D1E3}" destId="{3C98BA0E-0594-41DF-B6A9-E91F545FB1C6}" srcOrd="2" destOrd="0" presId="urn:microsoft.com/office/officeart/2005/8/layout/hProcess11"/>
    <dgm:cxn modelId="{6DC35A1E-CCF9-437B-9822-558183995463}" type="presParOf" srcId="{49133379-5090-4756-A70C-C6D052E91885}" destId="{D6E0EADD-E876-4CFA-ADC8-F5E48E5811E1}" srcOrd="11" destOrd="0" presId="urn:microsoft.com/office/officeart/2005/8/layout/hProcess11"/>
    <dgm:cxn modelId="{2AE89FC9-DBB1-4B53-90CF-D8E77686F8CF}" type="presParOf" srcId="{49133379-5090-4756-A70C-C6D052E91885}" destId="{2BC55C21-4E36-43D2-8B28-C9C43B540B43}" srcOrd="12" destOrd="0" presId="urn:microsoft.com/office/officeart/2005/8/layout/hProcess11"/>
    <dgm:cxn modelId="{75D6EF6A-A695-4E54-A051-9323D9A3C4D4}" type="presParOf" srcId="{2BC55C21-4E36-43D2-8B28-C9C43B540B43}" destId="{50B87A24-E48D-43D5-B560-3D67B913EEC7}" srcOrd="0" destOrd="0" presId="urn:microsoft.com/office/officeart/2005/8/layout/hProcess11"/>
    <dgm:cxn modelId="{142C71A7-FE20-40BA-9872-4380D3671D9B}" type="presParOf" srcId="{2BC55C21-4E36-43D2-8B28-C9C43B540B43}" destId="{6373E3CC-8925-4C7F-93ED-8A58933CFE51}" srcOrd="1" destOrd="0" presId="urn:microsoft.com/office/officeart/2005/8/layout/hProcess11"/>
    <dgm:cxn modelId="{C67B6221-C074-43AC-B093-6B7D7B456FE3}" type="presParOf" srcId="{2BC55C21-4E36-43D2-8B28-C9C43B540B43}" destId="{7FC1E185-68C9-49DC-99B1-44E198B7B3A0}" srcOrd="2" destOrd="0" presId="urn:microsoft.com/office/officeart/2005/8/layout/hProcess11"/>
    <dgm:cxn modelId="{E0C1608A-CCDA-4698-969F-B9E8BDED1CD9}" type="presParOf" srcId="{49133379-5090-4756-A70C-C6D052E91885}" destId="{6EDF0B2B-45A8-4850-966B-FE90F1B7BA2D}" srcOrd="13" destOrd="0" presId="urn:microsoft.com/office/officeart/2005/8/layout/hProcess11"/>
    <dgm:cxn modelId="{EB7A7763-114C-469B-B421-5961679CA790}" type="presParOf" srcId="{49133379-5090-4756-A70C-C6D052E91885}" destId="{F9302592-9160-4FA5-AD51-F7F720ECFC81}" srcOrd="14" destOrd="0" presId="urn:microsoft.com/office/officeart/2005/8/layout/hProcess11"/>
    <dgm:cxn modelId="{2B42D1C9-1176-431F-9D97-B8292068FEF3}" type="presParOf" srcId="{F9302592-9160-4FA5-AD51-F7F720ECFC81}" destId="{4B6F9C23-B7C4-4C0F-AC5A-EB470287F6CD}" srcOrd="0" destOrd="0" presId="urn:microsoft.com/office/officeart/2005/8/layout/hProcess11"/>
    <dgm:cxn modelId="{B4A76A24-5B80-494F-A12E-14470C982BB0}" type="presParOf" srcId="{F9302592-9160-4FA5-AD51-F7F720ECFC81}" destId="{47AE69D6-AB1F-4683-A09D-318D03C55A08}" srcOrd="1" destOrd="0" presId="urn:microsoft.com/office/officeart/2005/8/layout/hProcess11"/>
    <dgm:cxn modelId="{153E0D58-8679-469D-A109-DE50A00E7570}" type="presParOf" srcId="{F9302592-9160-4FA5-AD51-F7F720ECFC81}" destId="{EE0FDBB8-9093-4BCD-B0B5-C8474D249C6D}"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4BE38E0-EC77-4378-AB52-0467D5501D5D}" type="doc">
      <dgm:prSet loTypeId="urn:microsoft.com/office/officeart/2005/8/layout/process5" loCatId="process" qsTypeId="urn:microsoft.com/office/officeart/2005/8/quickstyle/simple5" qsCatId="simple" csTypeId="urn:microsoft.com/office/officeart/2005/8/colors/accent1_2" csCatId="accent1" phldr="1"/>
      <dgm:spPr/>
      <dgm:t>
        <a:bodyPr/>
        <a:lstStyle/>
        <a:p>
          <a:endParaRPr lang="en-US"/>
        </a:p>
      </dgm:t>
    </dgm:pt>
    <dgm:pt modelId="{B8549FDC-863F-4D55-AC2F-60C29D864382}">
      <dgm:prSet phldrT="[Text]" custT="1"/>
      <dgm:spPr>
        <a:solidFill>
          <a:srgbClr val="FFCCCC"/>
        </a:solidFill>
        <a:ln>
          <a:solidFill>
            <a:schemeClr val="tx1"/>
          </a:solidFill>
        </a:ln>
      </dgm:spPr>
      <dgm:t>
        <a:bodyPr/>
        <a:lstStyle/>
        <a:p>
          <a:r>
            <a:rPr lang="ar-SA" sz="1800" dirty="0" smtClean="0">
              <a:solidFill>
                <a:schemeClr val="tx1"/>
              </a:solidFill>
              <a:cs typeface="B Nazanin" panose="00000400000000000000" pitchFamily="2" charset="-78"/>
            </a:rPr>
            <a:t>نرخ </a:t>
          </a:r>
          <a:r>
            <a:rPr lang="fa-IR" sz="1800" dirty="0" smtClean="0">
              <a:solidFill>
                <a:schemeClr val="tx1"/>
              </a:solidFill>
              <a:cs typeface="B Nazanin" panose="00000400000000000000" pitchFamily="2" charset="-78"/>
            </a:rPr>
            <a:t>بالای </a:t>
          </a:r>
          <a:r>
            <a:rPr lang="ar-SA" sz="1800" dirty="0" smtClean="0">
              <a:solidFill>
                <a:schemeClr val="tx1"/>
              </a:solidFill>
              <a:cs typeface="B Nazanin" panose="00000400000000000000" pitchFamily="2" charset="-78"/>
            </a:rPr>
            <a:t>پس‌انداز و سرمایه‌گذاری</a:t>
          </a:r>
          <a:endParaRPr lang="en-US" sz="1800" dirty="0">
            <a:solidFill>
              <a:schemeClr val="tx1"/>
            </a:solidFill>
            <a:cs typeface="B Nazanin" panose="00000400000000000000" pitchFamily="2" charset="-78"/>
          </a:endParaRPr>
        </a:p>
      </dgm:t>
    </dgm:pt>
    <dgm:pt modelId="{91631217-7DFC-4538-B2DF-5414C97B8D9E}" type="parTrans" cxnId="{F7CBBE72-391E-4C1D-82DF-49B2C05EABFB}">
      <dgm:prSet/>
      <dgm:spPr/>
      <dgm:t>
        <a:bodyPr/>
        <a:lstStyle/>
        <a:p>
          <a:endParaRPr lang="en-US"/>
        </a:p>
      </dgm:t>
    </dgm:pt>
    <dgm:pt modelId="{23B0D0B9-592C-47DF-B76D-C6AC8004D10F}" type="sibTrans" cxnId="{F7CBBE72-391E-4C1D-82DF-49B2C05EABFB}">
      <dgm:prSet/>
      <dgm:spPr>
        <a:solidFill>
          <a:srgbClr val="FF0066"/>
        </a:solidFill>
      </dgm:spPr>
      <dgm:t>
        <a:bodyPr/>
        <a:lstStyle/>
        <a:p>
          <a:endParaRPr lang="en-US"/>
        </a:p>
      </dgm:t>
    </dgm:pt>
    <dgm:pt modelId="{24B5879D-E79F-4D3C-AAE9-4F82AF82642D}">
      <dgm:prSet phldrT="[Text]" custT="1"/>
      <dgm:spPr>
        <a:solidFill>
          <a:srgbClr val="FFCCCC"/>
        </a:solidFill>
        <a:ln>
          <a:solidFill>
            <a:schemeClr val="tx1"/>
          </a:solidFill>
        </a:ln>
      </dgm:spPr>
      <dgm:t>
        <a:bodyPr/>
        <a:lstStyle/>
        <a:p>
          <a:r>
            <a:rPr lang="ar-SA" sz="1800" dirty="0" smtClean="0">
              <a:solidFill>
                <a:schemeClr val="tx1"/>
              </a:solidFill>
              <a:cs typeface="B Nazanin" panose="00000400000000000000" pitchFamily="2" charset="-78"/>
            </a:rPr>
            <a:t>تاکید بسیار روی آموزش</a:t>
          </a:r>
          <a:endParaRPr lang="en-US" sz="1800" dirty="0">
            <a:solidFill>
              <a:schemeClr val="tx1"/>
            </a:solidFill>
            <a:cs typeface="B Nazanin" panose="00000400000000000000" pitchFamily="2" charset="-78"/>
          </a:endParaRPr>
        </a:p>
      </dgm:t>
    </dgm:pt>
    <dgm:pt modelId="{EA44C53F-C59C-40E2-A444-A6AC81D93381}" type="parTrans" cxnId="{6D5D4EEF-760F-42F9-99C6-C8681AD9FF8A}">
      <dgm:prSet/>
      <dgm:spPr/>
      <dgm:t>
        <a:bodyPr/>
        <a:lstStyle/>
        <a:p>
          <a:endParaRPr lang="en-US"/>
        </a:p>
      </dgm:t>
    </dgm:pt>
    <dgm:pt modelId="{E4C2013B-C706-403D-829F-2D6824ED4B72}" type="sibTrans" cxnId="{6D5D4EEF-760F-42F9-99C6-C8681AD9FF8A}">
      <dgm:prSet/>
      <dgm:spPr>
        <a:solidFill>
          <a:srgbClr val="FF0066"/>
        </a:solidFill>
      </dgm:spPr>
      <dgm:t>
        <a:bodyPr/>
        <a:lstStyle/>
        <a:p>
          <a:endParaRPr lang="en-US"/>
        </a:p>
      </dgm:t>
    </dgm:pt>
    <dgm:pt modelId="{E5071A8C-83B8-453D-80CC-7F7CF74735F5}">
      <dgm:prSet phldrT="[Text]" custT="1"/>
      <dgm:spPr>
        <a:solidFill>
          <a:srgbClr val="FFCCCC"/>
        </a:solidFill>
        <a:ln>
          <a:solidFill>
            <a:schemeClr val="tx1"/>
          </a:solidFill>
        </a:ln>
      </dgm:spPr>
      <dgm:t>
        <a:bodyPr/>
        <a:lstStyle/>
        <a:p>
          <a:r>
            <a:rPr lang="ar-SA" sz="1800" dirty="0" smtClean="0">
              <a:solidFill>
                <a:schemeClr val="tx1"/>
              </a:solidFill>
              <a:cs typeface="B Nazanin" panose="00000400000000000000" pitchFamily="2" charset="-78"/>
            </a:rPr>
            <a:t>محیط اقتصادی با ثبات</a:t>
          </a:r>
          <a:endParaRPr lang="en-US" sz="1800" dirty="0">
            <a:solidFill>
              <a:schemeClr val="tx1"/>
            </a:solidFill>
            <a:cs typeface="B Nazanin" panose="00000400000000000000" pitchFamily="2" charset="-78"/>
          </a:endParaRPr>
        </a:p>
      </dgm:t>
    </dgm:pt>
    <dgm:pt modelId="{CA984B5A-E8B0-47AF-90E5-863630CEE82C}" type="parTrans" cxnId="{F4E5D1B4-240A-4297-A963-A2AD58C149A2}">
      <dgm:prSet/>
      <dgm:spPr/>
      <dgm:t>
        <a:bodyPr/>
        <a:lstStyle/>
        <a:p>
          <a:endParaRPr lang="en-US"/>
        </a:p>
      </dgm:t>
    </dgm:pt>
    <dgm:pt modelId="{6928E0FB-7149-4A73-8501-8958BBA0B902}" type="sibTrans" cxnId="{F4E5D1B4-240A-4297-A963-A2AD58C149A2}">
      <dgm:prSet/>
      <dgm:spPr>
        <a:solidFill>
          <a:srgbClr val="FF0066"/>
        </a:solidFill>
      </dgm:spPr>
      <dgm:t>
        <a:bodyPr/>
        <a:lstStyle/>
        <a:p>
          <a:endParaRPr lang="en-US"/>
        </a:p>
      </dgm:t>
    </dgm:pt>
    <dgm:pt modelId="{68F99E94-E245-402F-B97D-3A2C54DE0151}">
      <dgm:prSet phldrT="[Text]" custT="1"/>
      <dgm:spPr>
        <a:solidFill>
          <a:srgbClr val="FFCCCC"/>
        </a:solidFill>
        <a:ln>
          <a:solidFill>
            <a:schemeClr val="tx1"/>
          </a:solidFill>
        </a:ln>
      </dgm:spPr>
      <dgm:t>
        <a:bodyPr/>
        <a:lstStyle/>
        <a:p>
          <a:r>
            <a:rPr lang="ar-SA" sz="1800" dirty="0" smtClean="0">
              <a:solidFill>
                <a:schemeClr val="tx1"/>
              </a:solidFill>
              <a:cs typeface="B Nazanin" panose="00000400000000000000" pitchFamily="2" charset="-78"/>
            </a:rPr>
            <a:t>تورم کنترل شده</a:t>
          </a:r>
          <a:endParaRPr lang="en-US" sz="1800" dirty="0">
            <a:solidFill>
              <a:schemeClr val="tx1"/>
            </a:solidFill>
            <a:cs typeface="B Nazanin" panose="00000400000000000000" pitchFamily="2" charset="-78"/>
          </a:endParaRPr>
        </a:p>
      </dgm:t>
    </dgm:pt>
    <dgm:pt modelId="{75E384BC-AC38-4616-8BEC-1C2FFFECD4B9}" type="parTrans" cxnId="{FD1B73D5-B138-4394-843C-30DE0A1C144C}">
      <dgm:prSet/>
      <dgm:spPr/>
      <dgm:t>
        <a:bodyPr/>
        <a:lstStyle/>
        <a:p>
          <a:endParaRPr lang="en-US"/>
        </a:p>
      </dgm:t>
    </dgm:pt>
    <dgm:pt modelId="{6A8F1F58-A07F-49AD-AACA-7E264762702D}" type="sibTrans" cxnId="{FD1B73D5-B138-4394-843C-30DE0A1C144C}">
      <dgm:prSet/>
      <dgm:spPr>
        <a:solidFill>
          <a:srgbClr val="FF0066"/>
        </a:solidFill>
      </dgm:spPr>
      <dgm:t>
        <a:bodyPr/>
        <a:lstStyle/>
        <a:p>
          <a:endParaRPr lang="en-US"/>
        </a:p>
      </dgm:t>
    </dgm:pt>
    <dgm:pt modelId="{BD604DC2-6361-41E2-B477-9B39A4ACBFEB}">
      <dgm:prSet phldrT="[Text]" custT="1"/>
      <dgm:spPr>
        <a:solidFill>
          <a:srgbClr val="FFCCCC"/>
        </a:solidFill>
        <a:ln>
          <a:solidFill>
            <a:schemeClr val="tx1"/>
          </a:solidFill>
        </a:ln>
      </dgm:spPr>
      <dgm:t>
        <a:bodyPr/>
        <a:lstStyle/>
        <a:p>
          <a:r>
            <a:rPr lang="ar-SA" sz="1800" dirty="0" smtClean="0">
              <a:solidFill>
                <a:schemeClr val="tx1"/>
              </a:solidFill>
              <a:cs typeface="B Nazanin" panose="00000400000000000000" pitchFamily="2" charset="-78"/>
            </a:rPr>
            <a:t>سهم بالای تجارت در تولید ناخالص داخلی </a:t>
          </a:r>
          <a:endParaRPr lang="en-US" sz="1800" dirty="0">
            <a:solidFill>
              <a:schemeClr val="tx1"/>
            </a:solidFill>
            <a:cs typeface="B Nazanin" panose="00000400000000000000" pitchFamily="2" charset="-78"/>
          </a:endParaRPr>
        </a:p>
      </dgm:t>
    </dgm:pt>
    <dgm:pt modelId="{B4ECCD97-9450-4B10-B56F-09F1B3F0D5A2}" type="parTrans" cxnId="{68F12AE2-DEC4-44FE-95AF-9AE57A7A25A6}">
      <dgm:prSet/>
      <dgm:spPr/>
      <dgm:t>
        <a:bodyPr/>
        <a:lstStyle/>
        <a:p>
          <a:endParaRPr lang="en-US"/>
        </a:p>
      </dgm:t>
    </dgm:pt>
    <dgm:pt modelId="{64752B59-2319-45FF-8920-A362EE784EC8}" type="sibTrans" cxnId="{68F12AE2-DEC4-44FE-95AF-9AE57A7A25A6}">
      <dgm:prSet/>
      <dgm:spPr/>
      <dgm:t>
        <a:bodyPr/>
        <a:lstStyle/>
        <a:p>
          <a:endParaRPr lang="en-US"/>
        </a:p>
      </dgm:t>
    </dgm:pt>
    <dgm:pt modelId="{D8EFFDF9-BDF3-44FC-9CA3-43343DB95E29}" type="pres">
      <dgm:prSet presAssocID="{E4BE38E0-EC77-4378-AB52-0467D5501D5D}" presName="diagram" presStyleCnt="0">
        <dgm:presLayoutVars>
          <dgm:dir/>
          <dgm:resizeHandles val="exact"/>
        </dgm:presLayoutVars>
      </dgm:prSet>
      <dgm:spPr/>
      <dgm:t>
        <a:bodyPr/>
        <a:lstStyle/>
        <a:p>
          <a:endParaRPr lang="en-US"/>
        </a:p>
      </dgm:t>
    </dgm:pt>
    <dgm:pt modelId="{86F9BE7D-2417-45D1-B587-65DD2E06178A}" type="pres">
      <dgm:prSet presAssocID="{B8549FDC-863F-4D55-AC2F-60C29D864382}" presName="node" presStyleLbl="node1" presStyleIdx="0" presStyleCnt="5">
        <dgm:presLayoutVars>
          <dgm:bulletEnabled val="1"/>
        </dgm:presLayoutVars>
      </dgm:prSet>
      <dgm:spPr/>
      <dgm:t>
        <a:bodyPr/>
        <a:lstStyle/>
        <a:p>
          <a:endParaRPr lang="en-US"/>
        </a:p>
      </dgm:t>
    </dgm:pt>
    <dgm:pt modelId="{681B76E6-0FF7-4D0E-9E6A-8D3A09F275F8}" type="pres">
      <dgm:prSet presAssocID="{23B0D0B9-592C-47DF-B76D-C6AC8004D10F}" presName="sibTrans" presStyleLbl="sibTrans2D1" presStyleIdx="0" presStyleCnt="4"/>
      <dgm:spPr/>
      <dgm:t>
        <a:bodyPr/>
        <a:lstStyle/>
        <a:p>
          <a:endParaRPr lang="en-US"/>
        </a:p>
      </dgm:t>
    </dgm:pt>
    <dgm:pt modelId="{0ACACBC9-F0F6-4F94-8485-32EB81263796}" type="pres">
      <dgm:prSet presAssocID="{23B0D0B9-592C-47DF-B76D-C6AC8004D10F}" presName="connectorText" presStyleLbl="sibTrans2D1" presStyleIdx="0" presStyleCnt="4"/>
      <dgm:spPr/>
      <dgm:t>
        <a:bodyPr/>
        <a:lstStyle/>
        <a:p>
          <a:endParaRPr lang="en-US"/>
        </a:p>
      </dgm:t>
    </dgm:pt>
    <dgm:pt modelId="{7C341F16-DF32-4FB9-B8C9-BF5C52F68F98}" type="pres">
      <dgm:prSet presAssocID="{24B5879D-E79F-4D3C-AAE9-4F82AF82642D}" presName="node" presStyleLbl="node1" presStyleIdx="1" presStyleCnt="5">
        <dgm:presLayoutVars>
          <dgm:bulletEnabled val="1"/>
        </dgm:presLayoutVars>
      </dgm:prSet>
      <dgm:spPr/>
      <dgm:t>
        <a:bodyPr/>
        <a:lstStyle/>
        <a:p>
          <a:endParaRPr lang="en-US"/>
        </a:p>
      </dgm:t>
    </dgm:pt>
    <dgm:pt modelId="{836717A4-E38F-4117-8ED4-84C01C606E73}" type="pres">
      <dgm:prSet presAssocID="{E4C2013B-C706-403D-829F-2D6824ED4B72}" presName="sibTrans" presStyleLbl="sibTrans2D1" presStyleIdx="1" presStyleCnt="4"/>
      <dgm:spPr/>
      <dgm:t>
        <a:bodyPr/>
        <a:lstStyle/>
        <a:p>
          <a:endParaRPr lang="en-US"/>
        </a:p>
      </dgm:t>
    </dgm:pt>
    <dgm:pt modelId="{B7F6B4D5-1848-427A-BCE4-113806AEE791}" type="pres">
      <dgm:prSet presAssocID="{E4C2013B-C706-403D-829F-2D6824ED4B72}" presName="connectorText" presStyleLbl="sibTrans2D1" presStyleIdx="1" presStyleCnt="4"/>
      <dgm:spPr/>
      <dgm:t>
        <a:bodyPr/>
        <a:lstStyle/>
        <a:p>
          <a:endParaRPr lang="en-US"/>
        </a:p>
      </dgm:t>
    </dgm:pt>
    <dgm:pt modelId="{5D758C7F-E094-49F7-BA54-DACCED42B599}" type="pres">
      <dgm:prSet presAssocID="{E5071A8C-83B8-453D-80CC-7F7CF74735F5}" presName="node" presStyleLbl="node1" presStyleIdx="2" presStyleCnt="5">
        <dgm:presLayoutVars>
          <dgm:bulletEnabled val="1"/>
        </dgm:presLayoutVars>
      </dgm:prSet>
      <dgm:spPr/>
      <dgm:t>
        <a:bodyPr/>
        <a:lstStyle/>
        <a:p>
          <a:endParaRPr lang="en-US"/>
        </a:p>
      </dgm:t>
    </dgm:pt>
    <dgm:pt modelId="{5F8B65C2-658E-48A7-8319-69AC2FB5DA72}" type="pres">
      <dgm:prSet presAssocID="{6928E0FB-7149-4A73-8501-8958BBA0B902}" presName="sibTrans" presStyleLbl="sibTrans2D1" presStyleIdx="2" presStyleCnt="4"/>
      <dgm:spPr/>
      <dgm:t>
        <a:bodyPr/>
        <a:lstStyle/>
        <a:p>
          <a:endParaRPr lang="en-US"/>
        </a:p>
      </dgm:t>
    </dgm:pt>
    <dgm:pt modelId="{D76182AC-7F7B-41A3-9BED-CB4C967A8BF7}" type="pres">
      <dgm:prSet presAssocID="{6928E0FB-7149-4A73-8501-8958BBA0B902}" presName="connectorText" presStyleLbl="sibTrans2D1" presStyleIdx="2" presStyleCnt="4"/>
      <dgm:spPr/>
      <dgm:t>
        <a:bodyPr/>
        <a:lstStyle/>
        <a:p>
          <a:endParaRPr lang="en-US"/>
        </a:p>
      </dgm:t>
    </dgm:pt>
    <dgm:pt modelId="{8AA6FC19-A471-401B-99F6-1B8E9CDE8DF2}" type="pres">
      <dgm:prSet presAssocID="{68F99E94-E245-402F-B97D-3A2C54DE0151}" presName="node" presStyleLbl="node1" presStyleIdx="3" presStyleCnt="5">
        <dgm:presLayoutVars>
          <dgm:bulletEnabled val="1"/>
        </dgm:presLayoutVars>
      </dgm:prSet>
      <dgm:spPr/>
      <dgm:t>
        <a:bodyPr/>
        <a:lstStyle/>
        <a:p>
          <a:endParaRPr lang="en-US"/>
        </a:p>
      </dgm:t>
    </dgm:pt>
    <dgm:pt modelId="{72402CA6-73A6-43C4-9E9F-6364DE3C2E0E}" type="pres">
      <dgm:prSet presAssocID="{6A8F1F58-A07F-49AD-AACA-7E264762702D}" presName="sibTrans" presStyleLbl="sibTrans2D1" presStyleIdx="3" presStyleCnt="4"/>
      <dgm:spPr/>
      <dgm:t>
        <a:bodyPr/>
        <a:lstStyle/>
        <a:p>
          <a:endParaRPr lang="en-US"/>
        </a:p>
      </dgm:t>
    </dgm:pt>
    <dgm:pt modelId="{174067CA-6FB4-4782-A3FF-897D93C0DFCB}" type="pres">
      <dgm:prSet presAssocID="{6A8F1F58-A07F-49AD-AACA-7E264762702D}" presName="connectorText" presStyleLbl="sibTrans2D1" presStyleIdx="3" presStyleCnt="4"/>
      <dgm:spPr/>
      <dgm:t>
        <a:bodyPr/>
        <a:lstStyle/>
        <a:p>
          <a:endParaRPr lang="en-US"/>
        </a:p>
      </dgm:t>
    </dgm:pt>
    <dgm:pt modelId="{AB6F3DB7-25C1-4649-9757-B49B7013D923}" type="pres">
      <dgm:prSet presAssocID="{BD604DC2-6361-41E2-B477-9B39A4ACBFEB}" presName="node" presStyleLbl="node1" presStyleIdx="4" presStyleCnt="5">
        <dgm:presLayoutVars>
          <dgm:bulletEnabled val="1"/>
        </dgm:presLayoutVars>
      </dgm:prSet>
      <dgm:spPr/>
      <dgm:t>
        <a:bodyPr/>
        <a:lstStyle/>
        <a:p>
          <a:endParaRPr lang="en-US"/>
        </a:p>
      </dgm:t>
    </dgm:pt>
  </dgm:ptLst>
  <dgm:cxnLst>
    <dgm:cxn modelId="{4AC13812-827E-451D-9EAB-840988108F85}" type="presOf" srcId="{6928E0FB-7149-4A73-8501-8958BBA0B902}" destId="{5F8B65C2-658E-48A7-8319-69AC2FB5DA72}" srcOrd="0" destOrd="0" presId="urn:microsoft.com/office/officeart/2005/8/layout/process5"/>
    <dgm:cxn modelId="{FD1B73D5-B138-4394-843C-30DE0A1C144C}" srcId="{E4BE38E0-EC77-4378-AB52-0467D5501D5D}" destId="{68F99E94-E245-402F-B97D-3A2C54DE0151}" srcOrd="3" destOrd="0" parTransId="{75E384BC-AC38-4616-8BEC-1C2FFFECD4B9}" sibTransId="{6A8F1F58-A07F-49AD-AACA-7E264762702D}"/>
    <dgm:cxn modelId="{9F921C13-046C-4EF2-AF54-5837775C1B11}" type="presOf" srcId="{6928E0FB-7149-4A73-8501-8958BBA0B902}" destId="{D76182AC-7F7B-41A3-9BED-CB4C967A8BF7}" srcOrd="1" destOrd="0" presId="urn:microsoft.com/office/officeart/2005/8/layout/process5"/>
    <dgm:cxn modelId="{A5339481-855E-4596-8497-3B227D8F6BA5}" type="presOf" srcId="{E4C2013B-C706-403D-829F-2D6824ED4B72}" destId="{836717A4-E38F-4117-8ED4-84C01C606E73}" srcOrd="0" destOrd="0" presId="urn:microsoft.com/office/officeart/2005/8/layout/process5"/>
    <dgm:cxn modelId="{033D0ECA-5D2E-47DA-9659-6E7CE36C4A58}" type="presOf" srcId="{E5071A8C-83B8-453D-80CC-7F7CF74735F5}" destId="{5D758C7F-E094-49F7-BA54-DACCED42B599}" srcOrd="0" destOrd="0" presId="urn:microsoft.com/office/officeart/2005/8/layout/process5"/>
    <dgm:cxn modelId="{68A71DE6-8EEA-47A9-8A75-C3AAAF95D7D9}" type="presOf" srcId="{6A8F1F58-A07F-49AD-AACA-7E264762702D}" destId="{174067CA-6FB4-4782-A3FF-897D93C0DFCB}" srcOrd="1" destOrd="0" presId="urn:microsoft.com/office/officeart/2005/8/layout/process5"/>
    <dgm:cxn modelId="{8F160FED-1237-459F-8281-0D391A62F25C}" type="presOf" srcId="{B8549FDC-863F-4D55-AC2F-60C29D864382}" destId="{86F9BE7D-2417-45D1-B587-65DD2E06178A}" srcOrd="0" destOrd="0" presId="urn:microsoft.com/office/officeart/2005/8/layout/process5"/>
    <dgm:cxn modelId="{73A4884A-27F5-4E52-80A5-FF9D8DD30F8A}" type="presOf" srcId="{BD604DC2-6361-41E2-B477-9B39A4ACBFEB}" destId="{AB6F3DB7-25C1-4649-9757-B49B7013D923}" srcOrd="0" destOrd="0" presId="urn:microsoft.com/office/officeart/2005/8/layout/process5"/>
    <dgm:cxn modelId="{CCE74075-C671-4DD0-B89F-7EA1419D4009}" type="presOf" srcId="{68F99E94-E245-402F-B97D-3A2C54DE0151}" destId="{8AA6FC19-A471-401B-99F6-1B8E9CDE8DF2}" srcOrd="0" destOrd="0" presId="urn:microsoft.com/office/officeart/2005/8/layout/process5"/>
    <dgm:cxn modelId="{6D5D4EEF-760F-42F9-99C6-C8681AD9FF8A}" srcId="{E4BE38E0-EC77-4378-AB52-0467D5501D5D}" destId="{24B5879D-E79F-4D3C-AAE9-4F82AF82642D}" srcOrd="1" destOrd="0" parTransId="{EA44C53F-C59C-40E2-A444-A6AC81D93381}" sibTransId="{E4C2013B-C706-403D-829F-2D6824ED4B72}"/>
    <dgm:cxn modelId="{68F12AE2-DEC4-44FE-95AF-9AE57A7A25A6}" srcId="{E4BE38E0-EC77-4378-AB52-0467D5501D5D}" destId="{BD604DC2-6361-41E2-B477-9B39A4ACBFEB}" srcOrd="4" destOrd="0" parTransId="{B4ECCD97-9450-4B10-B56F-09F1B3F0D5A2}" sibTransId="{64752B59-2319-45FF-8920-A362EE784EC8}"/>
    <dgm:cxn modelId="{F4E5D1B4-240A-4297-A963-A2AD58C149A2}" srcId="{E4BE38E0-EC77-4378-AB52-0467D5501D5D}" destId="{E5071A8C-83B8-453D-80CC-7F7CF74735F5}" srcOrd="2" destOrd="0" parTransId="{CA984B5A-E8B0-47AF-90E5-863630CEE82C}" sibTransId="{6928E0FB-7149-4A73-8501-8958BBA0B902}"/>
    <dgm:cxn modelId="{75E009CC-7F52-4FEC-ABCE-5658167A8713}" type="presOf" srcId="{24B5879D-E79F-4D3C-AAE9-4F82AF82642D}" destId="{7C341F16-DF32-4FB9-B8C9-BF5C52F68F98}" srcOrd="0" destOrd="0" presId="urn:microsoft.com/office/officeart/2005/8/layout/process5"/>
    <dgm:cxn modelId="{6D98057A-392B-4DC7-A545-7076F6F4315E}" type="presOf" srcId="{6A8F1F58-A07F-49AD-AACA-7E264762702D}" destId="{72402CA6-73A6-43C4-9E9F-6364DE3C2E0E}" srcOrd="0" destOrd="0" presId="urn:microsoft.com/office/officeart/2005/8/layout/process5"/>
    <dgm:cxn modelId="{D0580390-00D9-4A61-BA01-9BF049732A58}" type="presOf" srcId="{E4BE38E0-EC77-4378-AB52-0467D5501D5D}" destId="{D8EFFDF9-BDF3-44FC-9CA3-43343DB95E29}" srcOrd="0" destOrd="0" presId="urn:microsoft.com/office/officeart/2005/8/layout/process5"/>
    <dgm:cxn modelId="{F7CBBE72-391E-4C1D-82DF-49B2C05EABFB}" srcId="{E4BE38E0-EC77-4378-AB52-0467D5501D5D}" destId="{B8549FDC-863F-4D55-AC2F-60C29D864382}" srcOrd="0" destOrd="0" parTransId="{91631217-7DFC-4538-B2DF-5414C97B8D9E}" sibTransId="{23B0D0B9-592C-47DF-B76D-C6AC8004D10F}"/>
    <dgm:cxn modelId="{D671BACF-3C31-40D6-BBE2-0CE9EDA1D119}" type="presOf" srcId="{23B0D0B9-592C-47DF-B76D-C6AC8004D10F}" destId="{0ACACBC9-F0F6-4F94-8485-32EB81263796}" srcOrd="1" destOrd="0" presId="urn:microsoft.com/office/officeart/2005/8/layout/process5"/>
    <dgm:cxn modelId="{784E6DAF-1895-4E89-9C30-6D8E9DF8B666}" type="presOf" srcId="{23B0D0B9-592C-47DF-B76D-C6AC8004D10F}" destId="{681B76E6-0FF7-4D0E-9E6A-8D3A09F275F8}" srcOrd="0" destOrd="0" presId="urn:microsoft.com/office/officeart/2005/8/layout/process5"/>
    <dgm:cxn modelId="{6883D582-B2B7-4D0E-B145-EB5550D64090}" type="presOf" srcId="{E4C2013B-C706-403D-829F-2D6824ED4B72}" destId="{B7F6B4D5-1848-427A-BCE4-113806AEE791}" srcOrd="1" destOrd="0" presId="urn:microsoft.com/office/officeart/2005/8/layout/process5"/>
    <dgm:cxn modelId="{C99E414F-20A9-4614-8888-F31F167BD341}" type="presParOf" srcId="{D8EFFDF9-BDF3-44FC-9CA3-43343DB95E29}" destId="{86F9BE7D-2417-45D1-B587-65DD2E06178A}" srcOrd="0" destOrd="0" presId="urn:microsoft.com/office/officeart/2005/8/layout/process5"/>
    <dgm:cxn modelId="{1A0579C9-21D6-428D-A683-45FA633A34FC}" type="presParOf" srcId="{D8EFFDF9-BDF3-44FC-9CA3-43343DB95E29}" destId="{681B76E6-0FF7-4D0E-9E6A-8D3A09F275F8}" srcOrd="1" destOrd="0" presId="urn:microsoft.com/office/officeart/2005/8/layout/process5"/>
    <dgm:cxn modelId="{3BEDF799-30CD-4595-93A9-02A439A83266}" type="presParOf" srcId="{681B76E6-0FF7-4D0E-9E6A-8D3A09F275F8}" destId="{0ACACBC9-F0F6-4F94-8485-32EB81263796}" srcOrd="0" destOrd="0" presId="urn:microsoft.com/office/officeart/2005/8/layout/process5"/>
    <dgm:cxn modelId="{84CB25C9-E032-49FC-B590-160F47608C69}" type="presParOf" srcId="{D8EFFDF9-BDF3-44FC-9CA3-43343DB95E29}" destId="{7C341F16-DF32-4FB9-B8C9-BF5C52F68F98}" srcOrd="2" destOrd="0" presId="urn:microsoft.com/office/officeart/2005/8/layout/process5"/>
    <dgm:cxn modelId="{91219323-848A-4044-81A7-FECA9854D84E}" type="presParOf" srcId="{D8EFFDF9-BDF3-44FC-9CA3-43343DB95E29}" destId="{836717A4-E38F-4117-8ED4-84C01C606E73}" srcOrd="3" destOrd="0" presId="urn:microsoft.com/office/officeart/2005/8/layout/process5"/>
    <dgm:cxn modelId="{EC6B5351-9A1A-4CA5-A4A5-FD29412C0A31}" type="presParOf" srcId="{836717A4-E38F-4117-8ED4-84C01C606E73}" destId="{B7F6B4D5-1848-427A-BCE4-113806AEE791}" srcOrd="0" destOrd="0" presId="urn:microsoft.com/office/officeart/2005/8/layout/process5"/>
    <dgm:cxn modelId="{96444BA1-4F59-4DA8-8F38-56726F4B883D}" type="presParOf" srcId="{D8EFFDF9-BDF3-44FC-9CA3-43343DB95E29}" destId="{5D758C7F-E094-49F7-BA54-DACCED42B599}" srcOrd="4" destOrd="0" presId="urn:microsoft.com/office/officeart/2005/8/layout/process5"/>
    <dgm:cxn modelId="{DAB5179E-5F4C-4E7C-AC29-F136C8A8754A}" type="presParOf" srcId="{D8EFFDF9-BDF3-44FC-9CA3-43343DB95E29}" destId="{5F8B65C2-658E-48A7-8319-69AC2FB5DA72}" srcOrd="5" destOrd="0" presId="urn:microsoft.com/office/officeart/2005/8/layout/process5"/>
    <dgm:cxn modelId="{63822CB5-84DE-4D4E-B9EE-B360A5E1BD49}" type="presParOf" srcId="{5F8B65C2-658E-48A7-8319-69AC2FB5DA72}" destId="{D76182AC-7F7B-41A3-9BED-CB4C967A8BF7}" srcOrd="0" destOrd="0" presId="urn:microsoft.com/office/officeart/2005/8/layout/process5"/>
    <dgm:cxn modelId="{6DB4B5F8-B438-4B6E-B643-C4F52E22A3FB}" type="presParOf" srcId="{D8EFFDF9-BDF3-44FC-9CA3-43343DB95E29}" destId="{8AA6FC19-A471-401B-99F6-1B8E9CDE8DF2}" srcOrd="6" destOrd="0" presId="urn:microsoft.com/office/officeart/2005/8/layout/process5"/>
    <dgm:cxn modelId="{E3D53428-6E87-47D3-8E3E-3F41D9C09198}" type="presParOf" srcId="{D8EFFDF9-BDF3-44FC-9CA3-43343DB95E29}" destId="{72402CA6-73A6-43C4-9E9F-6364DE3C2E0E}" srcOrd="7" destOrd="0" presId="urn:microsoft.com/office/officeart/2005/8/layout/process5"/>
    <dgm:cxn modelId="{88AF59DA-9DB7-4EA1-B0F1-F027D4BB60A9}" type="presParOf" srcId="{72402CA6-73A6-43C4-9E9F-6364DE3C2E0E}" destId="{174067CA-6FB4-4782-A3FF-897D93C0DFCB}" srcOrd="0" destOrd="0" presId="urn:microsoft.com/office/officeart/2005/8/layout/process5"/>
    <dgm:cxn modelId="{2B84188F-5A7B-4606-8351-550998996BE0}" type="presParOf" srcId="{D8EFFDF9-BDF3-44FC-9CA3-43343DB95E29}" destId="{AB6F3DB7-25C1-4649-9757-B49B7013D923}" srcOrd="8" destOrd="0" presId="urn:microsoft.com/office/officeart/2005/8/layout/process5"/>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005FDB-7060-4814-949E-A0DBE8C9A80A}">
      <dsp:nvSpPr>
        <dsp:cNvPr id="0" name=""/>
        <dsp:cNvSpPr/>
      </dsp:nvSpPr>
      <dsp:spPr>
        <a:xfrm rot="5400000">
          <a:off x="114428" y="486488"/>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C2B7F49B-CFB8-4781-840B-3F70696B786A}">
      <dsp:nvSpPr>
        <dsp:cNvPr id="0" name=""/>
        <dsp:cNvSpPr/>
      </dsp:nvSpPr>
      <dsp:spPr>
        <a:xfrm>
          <a:off x="287829" y="1745"/>
          <a:ext cx="1015898" cy="609539"/>
        </a:xfrm>
        <a:prstGeom prst="roundRect">
          <a:avLst>
            <a:gd name="adj" fmla="val 10000"/>
          </a:avLst>
        </a:prstGeom>
        <a:solidFill>
          <a:sysClr val="window" lastClr="FFFFFF">
            <a:lumMod val="9500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معرفی کشور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5682" y="19598"/>
        <a:ext cx="980192" cy="573833"/>
      </dsp:txXfrm>
    </dsp:sp>
    <dsp:sp modelId="{7C6E7E6A-1288-45F9-B943-3709CF26A01B}">
      <dsp:nvSpPr>
        <dsp:cNvPr id="0" name=""/>
        <dsp:cNvSpPr/>
      </dsp:nvSpPr>
      <dsp:spPr>
        <a:xfrm rot="5400000">
          <a:off x="114428" y="1248412"/>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8E2C287-07E2-48D1-A6DE-C231275982A8}">
      <dsp:nvSpPr>
        <dsp:cNvPr id="0" name=""/>
        <dsp:cNvSpPr/>
      </dsp:nvSpPr>
      <dsp:spPr>
        <a:xfrm>
          <a:off x="287829" y="763669"/>
          <a:ext cx="1015898" cy="609539"/>
        </a:xfrm>
        <a:prstGeom prst="roundRect">
          <a:avLst>
            <a:gd name="adj" fmla="val 10000"/>
          </a:avLst>
        </a:prstGeom>
        <a:solidFill>
          <a:sysClr val="window" lastClr="FFFFFF">
            <a:lumMod val="9500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اقتصاد </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5682" y="781522"/>
        <a:ext cx="980192" cy="573833"/>
      </dsp:txXfrm>
    </dsp:sp>
    <dsp:sp modelId="{678C7AE8-C207-4FA6-84A6-C65EA80310DD}">
      <dsp:nvSpPr>
        <dsp:cNvPr id="0" name=""/>
        <dsp:cNvSpPr/>
      </dsp:nvSpPr>
      <dsp:spPr>
        <a:xfrm rot="5400000">
          <a:off x="114428" y="2010336"/>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B9497BE-CE11-4178-B385-366C5E25821F}">
      <dsp:nvSpPr>
        <dsp:cNvPr id="0" name=""/>
        <dsp:cNvSpPr/>
      </dsp:nvSpPr>
      <dsp:spPr>
        <a:xfrm>
          <a:off x="287829" y="1525594"/>
          <a:ext cx="1015898" cy="609539"/>
        </a:xfrm>
        <a:prstGeom prst="roundRect">
          <a:avLst>
            <a:gd name="adj" fmla="val 10000"/>
          </a:avLst>
        </a:prstGeom>
        <a:solidFill>
          <a:sysClr val="window" lastClr="FFFFFF">
            <a:lumMod val="9500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حکومت</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5682" y="1543447"/>
        <a:ext cx="980192" cy="573833"/>
      </dsp:txXfrm>
    </dsp:sp>
    <dsp:sp modelId="{1C37E3BD-375A-47A7-9520-BC3204905B0D}">
      <dsp:nvSpPr>
        <dsp:cNvPr id="0" name=""/>
        <dsp:cNvSpPr/>
      </dsp:nvSpPr>
      <dsp:spPr>
        <a:xfrm rot="5400000">
          <a:off x="114428" y="2772260"/>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CDF9B65E-CE0B-41E9-A2CF-C28313B55E41}">
      <dsp:nvSpPr>
        <dsp:cNvPr id="0" name=""/>
        <dsp:cNvSpPr/>
      </dsp:nvSpPr>
      <dsp:spPr>
        <a:xfrm>
          <a:off x="287829" y="2287518"/>
          <a:ext cx="1015898" cy="609539"/>
        </a:xfrm>
        <a:prstGeom prst="roundRect">
          <a:avLst>
            <a:gd name="adj" fmla="val 10000"/>
          </a:avLst>
        </a:prstGeom>
        <a:solidFill>
          <a:sysClr val="window" lastClr="FFFFFF">
            <a:lumMod val="9500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نظام سیاسی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5682" y="2305371"/>
        <a:ext cx="980192" cy="573833"/>
      </dsp:txXfrm>
    </dsp:sp>
    <dsp:sp modelId="{B0188CA7-4D59-45B4-992B-019D18C0428E}">
      <dsp:nvSpPr>
        <dsp:cNvPr id="0" name=""/>
        <dsp:cNvSpPr/>
      </dsp:nvSpPr>
      <dsp:spPr>
        <a:xfrm rot="5400000">
          <a:off x="114428" y="3534185"/>
          <a:ext cx="757542" cy="91430"/>
        </a:xfrm>
        <a:prstGeom prst="rect">
          <a:avLst/>
        </a:prstGeo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C3E8D87-AF13-498D-9079-22935230E3D9}">
      <dsp:nvSpPr>
        <dsp:cNvPr id="0" name=""/>
        <dsp:cNvSpPr/>
      </dsp:nvSpPr>
      <dsp:spPr>
        <a:xfrm>
          <a:off x="287829" y="3049442"/>
          <a:ext cx="1015898" cy="609539"/>
        </a:xfrm>
        <a:prstGeom prst="roundRect">
          <a:avLst>
            <a:gd name="adj" fmla="val 10000"/>
          </a:avLst>
        </a:prstGeom>
        <a:solidFill>
          <a:sysClr val="window" lastClr="FFFFFF">
            <a:hueOff val="0"/>
            <a:satOff val="0"/>
            <a:lumOff val="0"/>
            <a:alphaOff val="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پیدایش مسئله مسکن در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5682" y="3067295"/>
        <a:ext cx="980192" cy="573833"/>
      </dsp:txXfrm>
    </dsp:sp>
    <dsp:sp modelId="{6D839CA5-2A01-4348-BC1D-123C7CB8C872}">
      <dsp:nvSpPr>
        <dsp:cNvPr id="0" name=""/>
        <dsp:cNvSpPr/>
      </dsp:nvSpPr>
      <dsp:spPr>
        <a:xfrm rot="5400000">
          <a:off x="114428" y="4296109"/>
          <a:ext cx="757542" cy="91430"/>
        </a:xfrm>
        <a:prstGeom prst="rect">
          <a:avLst/>
        </a:prstGeo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C5BC6999-72C0-4B25-8C3C-7F335EFC446B}">
      <dsp:nvSpPr>
        <dsp:cNvPr id="0" name=""/>
        <dsp:cNvSpPr/>
      </dsp:nvSpPr>
      <dsp:spPr>
        <a:xfrm>
          <a:off x="287829" y="3811366"/>
          <a:ext cx="1015898" cy="609539"/>
        </a:xfrm>
        <a:prstGeom prst="roundRect">
          <a:avLst>
            <a:gd name="adj" fmla="val 10000"/>
          </a:avLst>
        </a:prstGeom>
        <a:solidFill>
          <a:sysClr val="window" lastClr="FFFFFF">
            <a:hueOff val="0"/>
            <a:satOff val="0"/>
            <a:lumOff val="0"/>
            <a:alphaOff val="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رشد اقتصادی در جوب شرق آسیا</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5682" y="3829219"/>
        <a:ext cx="980192" cy="573833"/>
      </dsp:txXfrm>
    </dsp:sp>
    <dsp:sp modelId="{50A3495F-D5C6-4032-8D09-0E1CF5DD7A9D}">
      <dsp:nvSpPr>
        <dsp:cNvPr id="0" name=""/>
        <dsp:cNvSpPr/>
      </dsp:nvSpPr>
      <dsp:spPr>
        <a:xfrm>
          <a:off x="495390" y="4677071"/>
          <a:ext cx="1346764" cy="91430"/>
        </a:xfrm>
        <a:prstGeom prst="rect">
          <a:avLst/>
        </a:prstGeo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EE80F20-8E80-4713-A199-57C02811D419}">
      <dsp:nvSpPr>
        <dsp:cNvPr id="0" name=""/>
        <dsp:cNvSpPr/>
      </dsp:nvSpPr>
      <dsp:spPr>
        <a:xfrm>
          <a:off x="287829" y="4573290"/>
          <a:ext cx="1015898" cy="609539"/>
        </a:xfrm>
        <a:prstGeom prst="roundRect">
          <a:avLst>
            <a:gd name="adj" fmla="val 10000"/>
          </a:avLst>
        </a:prstGeom>
        <a:solidFill>
          <a:sysClr val="window" lastClr="FFFFFF">
            <a:hueOff val="0"/>
            <a:satOff val="0"/>
            <a:lumOff val="0"/>
            <a:alphaOff val="0"/>
          </a:sysClr>
        </a:solidFill>
        <a:ln w="57150">
          <a:solidFill>
            <a:srgbClr val="FF00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سیاست </a:t>
          </a:r>
          <a:r>
            <a:rPr lang="fa-IR" sz="12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هاي</a:t>
          </a: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 مسکن در </a:t>
          </a:r>
          <a:r>
            <a:rPr lang="fa-IR" sz="12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مالزي</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5682" y="4591143"/>
        <a:ext cx="980192" cy="573833"/>
      </dsp:txXfrm>
    </dsp:sp>
    <dsp:sp modelId="{0A9D6DDF-AEAF-40D2-B26F-13EB9E3627B4}">
      <dsp:nvSpPr>
        <dsp:cNvPr id="0" name=""/>
        <dsp:cNvSpPr/>
      </dsp:nvSpPr>
      <dsp:spPr>
        <a:xfrm rot="16200000">
          <a:off x="1465574" y="4296109"/>
          <a:ext cx="757542" cy="91430"/>
        </a:xfrm>
        <a:prstGeom prst="rect">
          <a:avLst/>
        </a:prstGeo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70CCC4E-B591-41E8-9050-F1C6E07E03C9}">
      <dsp:nvSpPr>
        <dsp:cNvPr id="0" name=""/>
        <dsp:cNvSpPr/>
      </dsp:nvSpPr>
      <dsp:spPr>
        <a:xfrm>
          <a:off x="1638975" y="4573290"/>
          <a:ext cx="1015898" cy="609539"/>
        </a:xfrm>
        <a:prstGeom prst="roundRect">
          <a:avLst>
            <a:gd name="adj" fmla="val 10000"/>
          </a:avLst>
        </a:prstGeom>
        <a:solidFill>
          <a:sysClr val="window" lastClr="FFFFFF">
            <a:hueOff val="0"/>
            <a:satOff val="0"/>
            <a:lumOff val="0"/>
            <a:alphaOff val="0"/>
          </a:sysClr>
        </a:solidFill>
        <a:ln w="57150">
          <a:solidFill>
            <a:srgbClr val="FFC0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متداول ترین انواع خانه در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1656828" y="4591143"/>
        <a:ext cx="980192" cy="573833"/>
      </dsp:txXfrm>
    </dsp:sp>
    <dsp:sp modelId="{3D7484F6-0D70-4587-8EEF-92AA99CD387F}">
      <dsp:nvSpPr>
        <dsp:cNvPr id="0" name=""/>
        <dsp:cNvSpPr/>
      </dsp:nvSpPr>
      <dsp:spPr>
        <a:xfrm rot="16200000">
          <a:off x="1465574" y="3534185"/>
          <a:ext cx="757542" cy="91430"/>
        </a:xfrm>
        <a:prstGeom prst="rect">
          <a:avLst/>
        </a:prstGeo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D3440D0-0FDF-45C7-931D-193089A913B3}">
      <dsp:nvSpPr>
        <dsp:cNvPr id="0" name=""/>
        <dsp:cNvSpPr/>
      </dsp:nvSpPr>
      <dsp:spPr>
        <a:xfrm>
          <a:off x="1638975" y="3811366"/>
          <a:ext cx="1015898" cy="609539"/>
        </a:xfrm>
        <a:prstGeom prst="roundRect">
          <a:avLst>
            <a:gd name="adj" fmla="val 10000"/>
          </a:avLst>
        </a:prstGeom>
        <a:solidFill>
          <a:sysClr val="window" lastClr="FFFFFF">
            <a:hueOff val="0"/>
            <a:satOff val="0"/>
            <a:lumOff val="0"/>
            <a:alphaOff val="0"/>
          </a:sysClr>
        </a:solidFill>
        <a:ln w="57150">
          <a:solidFill>
            <a:srgbClr val="FFFF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پنج دوره سیاست </a:t>
          </a:r>
          <a:r>
            <a:rPr lang="fa-IR" sz="12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هاي</a:t>
          </a: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 ساخت مسکن در </a:t>
          </a:r>
          <a:r>
            <a:rPr lang="fa-IR" sz="12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مالزي</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1656828" y="3829219"/>
        <a:ext cx="980192" cy="573833"/>
      </dsp:txXfrm>
    </dsp:sp>
    <dsp:sp modelId="{06E018E2-BE89-46EB-A1D9-8DB425BF9BFE}">
      <dsp:nvSpPr>
        <dsp:cNvPr id="0" name=""/>
        <dsp:cNvSpPr/>
      </dsp:nvSpPr>
      <dsp:spPr>
        <a:xfrm rot="16200000">
          <a:off x="1465574" y="2772260"/>
          <a:ext cx="757542" cy="91430"/>
        </a:xfrm>
        <a:prstGeom prst="rect">
          <a:avLst/>
        </a:prstGeo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FB7C5E2-3885-42E8-980A-ACCE7B9BBC69}">
      <dsp:nvSpPr>
        <dsp:cNvPr id="0" name=""/>
        <dsp:cNvSpPr/>
      </dsp:nvSpPr>
      <dsp:spPr>
        <a:xfrm>
          <a:off x="1638975" y="3049442"/>
          <a:ext cx="1015898" cy="609539"/>
        </a:xfrm>
        <a:prstGeom prst="roundRect">
          <a:avLst>
            <a:gd name="adj" fmla="val 10000"/>
          </a:avLst>
        </a:prstGeom>
        <a:solidFill>
          <a:sysClr val="window" lastClr="FFFFFF">
            <a:hueOff val="0"/>
            <a:satOff val="0"/>
            <a:lumOff val="0"/>
            <a:alphaOff val="0"/>
          </a:sysClr>
        </a:solidFill>
        <a:ln w="57150">
          <a:solidFill>
            <a:srgbClr val="FFFF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بحران های </a:t>
          </a:r>
          <a:r>
            <a:rPr lang="fa-IR" sz="12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اقتطادی</a:t>
          </a: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 در جنوب شرق آسیا</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1656828" y="3067295"/>
        <a:ext cx="980192" cy="573833"/>
      </dsp:txXfrm>
    </dsp:sp>
    <dsp:sp modelId="{99B8CCF0-AD90-476B-A9B2-5811C3FE475D}">
      <dsp:nvSpPr>
        <dsp:cNvPr id="0" name=""/>
        <dsp:cNvSpPr/>
      </dsp:nvSpPr>
      <dsp:spPr>
        <a:xfrm rot="16200000">
          <a:off x="1465574" y="2010336"/>
          <a:ext cx="757542" cy="91430"/>
        </a:xfrm>
        <a:prstGeom prst="rect">
          <a:avLst/>
        </a:prstGeom>
        <a:solidFill>
          <a:sysClr val="windowText" lastClr="000000"/>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6F36D8F-2BD1-415A-ACFC-4F4EC7CDFBA7}">
      <dsp:nvSpPr>
        <dsp:cNvPr id="0" name=""/>
        <dsp:cNvSpPr/>
      </dsp:nvSpPr>
      <dsp:spPr>
        <a:xfrm>
          <a:off x="1638975" y="2287518"/>
          <a:ext cx="1015898" cy="609539"/>
        </a:xfrm>
        <a:prstGeom prst="roundRect">
          <a:avLst>
            <a:gd name="adj" fmla="val 10000"/>
          </a:avLst>
        </a:prstGeom>
        <a:solidFill>
          <a:sysClr val="window" lastClr="FFFFFF">
            <a:hueOff val="0"/>
            <a:satOff val="0"/>
            <a:lumOff val="0"/>
            <a:alphaOff val="0"/>
          </a:sysClr>
        </a:solidFill>
        <a:ln w="57150">
          <a:solidFill>
            <a:srgbClr val="FFFF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سیاست </a:t>
          </a:r>
          <a:r>
            <a:rPr lang="fa-IR" sz="14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هاي</a:t>
          </a:r>
          <a:r>
            <a:rPr lang="fa-IR" sz="14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 مسکن در </a:t>
          </a:r>
          <a:r>
            <a:rPr lang="fa-IR" sz="14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مالزي</a:t>
          </a:r>
          <a:endParaRPr lang="fa-IR" sz="14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endParaRPr>
        </a:p>
        <a:p>
          <a:pPr lvl="0" algn="ctr" defTabSz="622300">
            <a:lnSpc>
              <a:spcPct val="90000"/>
            </a:lnSpc>
            <a:spcBef>
              <a:spcPct val="0"/>
            </a:spcBef>
            <a:spcAft>
              <a:spcPct val="35000"/>
            </a:spcAft>
          </a:pPr>
          <a:endParaRPr lang="en-US" sz="14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1656828" y="2305371"/>
        <a:ext cx="980192" cy="573833"/>
      </dsp:txXfrm>
    </dsp:sp>
    <dsp:sp modelId="{7ED3E58A-825D-4876-B7E3-0CEC992C1D3E}">
      <dsp:nvSpPr>
        <dsp:cNvPr id="0" name=""/>
        <dsp:cNvSpPr/>
      </dsp:nvSpPr>
      <dsp:spPr>
        <a:xfrm rot="16200000">
          <a:off x="1465574" y="1248412"/>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C1D4B4C8-253D-4E13-800A-3020BCF2B76C}">
      <dsp:nvSpPr>
        <dsp:cNvPr id="0" name=""/>
        <dsp:cNvSpPr/>
      </dsp:nvSpPr>
      <dsp:spPr>
        <a:xfrm>
          <a:off x="1638975" y="1525594"/>
          <a:ext cx="1015898" cy="609539"/>
        </a:xfrm>
        <a:prstGeom prst="roundRect">
          <a:avLst>
            <a:gd name="adj" fmla="val 10000"/>
          </a:avLst>
        </a:prstGeom>
        <a:solidFill>
          <a:sysClr val="window" lastClr="FFFFFF">
            <a:hueOff val="0"/>
            <a:satOff val="0"/>
            <a:lumOff val="0"/>
            <a:alphaOff val="0"/>
          </a:sysClr>
        </a:solidFill>
        <a:ln w="57150">
          <a:solidFill>
            <a:srgbClr val="FFFF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نوع سیاست گذاری مسکن در </a:t>
          </a:r>
          <a:r>
            <a:rPr lang="fa-IR" sz="12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مالزي</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1656828" y="1543447"/>
        <a:ext cx="980192" cy="573833"/>
      </dsp:txXfrm>
    </dsp:sp>
    <dsp:sp modelId="{61EFA9FA-6B54-43BD-9623-37E09B94E137}">
      <dsp:nvSpPr>
        <dsp:cNvPr id="0" name=""/>
        <dsp:cNvSpPr/>
      </dsp:nvSpPr>
      <dsp:spPr>
        <a:xfrm rot="16200000">
          <a:off x="1465574" y="486488"/>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C9F2F75-0A66-4028-8070-441CCC6FF654}">
      <dsp:nvSpPr>
        <dsp:cNvPr id="0" name=""/>
        <dsp:cNvSpPr/>
      </dsp:nvSpPr>
      <dsp:spPr>
        <a:xfrm>
          <a:off x="1638975" y="763669"/>
          <a:ext cx="1015898" cy="609539"/>
        </a:xfrm>
        <a:prstGeom prst="roundRect">
          <a:avLst>
            <a:gd name="adj" fmla="val 10000"/>
          </a:avLst>
        </a:prstGeom>
        <a:solidFill>
          <a:sysClr val="window" lastClr="FFFFFF">
            <a:hueOff val="0"/>
            <a:satOff val="0"/>
            <a:lumOff val="0"/>
            <a:alphaOff val="0"/>
          </a:sysClr>
        </a:solidFill>
        <a:ln w="57150">
          <a:solidFill>
            <a:srgbClr val="FFFF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طرح های مختلف ارائه مسکن در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1656828" y="781522"/>
        <a:ext cx="980192" cy="573833"/>
      </dsp:txXfrm>
    </dsp:sp>
    <dsp:sp modelId="{4EFE9179-9E97-4A4C-A266-0F908CEEC548}">
      <dsp:nvSpPr>
        <dsp:cNvPr id="0" name=""/>
        <dsp:cNvSpPr/>
      </dsp:nvSpPr>
      <dsp:spPr>
        <a:xfrm>
          <a:off x="1846536" y="105526"/>
          <a:ext cx="1346764"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C6E7D60A-793E-418A-AA35-09161F4D76D3}">
      <dsp:nvSpPr>
        <dsp:cNvPr id="0" name=""/>
        <dsp:cNvSpPr/>
      </dsp:nvSpPr>
      <dsp:spPr>
        <a:xfrm>
          <a:off x="1638975" y="1745"/>
          <a:ext cx="1015898" cy="609539"/>
        </a:xfrm>
        <a:prstGeom prst="roundRect">
          <a:avLst>
            <a:gd name="adj" fmla="val 10000"/>
          </a:avLst>
        </a:prstGeo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سیاست </a:t>
          </a:r>
          <a:r>
            <a:rPr lang="fa-IR" sz="12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هاي</a:t>
          </a: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 ساخت مسکن در </a:t>
          </a:r>
          <a:r>
            <a:rPr lang="fa-IR" sz="12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مالزي</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1656828" y="19598"/>
        <a:ext cx="980192" cy="573833"/>
      </dsp:txXfrm>
    </dsp:sp>
    <dsp:sp modelId="{62155C2A-208D-4763-8D9A-A47EEAF1A996}">
      <dsp:nvSpPr>
        <dsp:cNvPr id="0" name=""/>
        <dsp:cNvSpPr/>
      </dsp:nvSpPr>
      <dsp:spPr>
        <a:xfrm rot="5400000">
          <a:off x="2816719" y="486488"/>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5E28EDE-DCF1-426C-AECD-CA931EACA3CD}">
      <dsp:nvSpPr>
        <dsp:cNvPr id="0" name=""/>
        <dsp:cNvSpPr/>
      </dsp:nvSpPr>
      <dsp:spPr>
        <a:xfrm>
          <a:off x="2990120" y="1745"/>
          <a:ext cx="1015898" cy="609539"/>
        </a:xfrm>
        <a:prstGeom prst="roundRect">
          <a:avLst>
            <a:gd name="adj" fmla="val 10000"/>
          </a:avLst>
        </a:prstGeo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چالش های مهم  مسکن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07973" y="19598"/>
        <a:ext cx="980192" cy="573833"/>
      </dsp:txXfrm>
    </dsp:sp>
    <dsp:sp modelId="{9553DA04-586A-4007-AABB-707B8CED80D8}">
      <dsp:nvSpPr>
        <dsp:cNvPr id="0" name=""/>
        <dsp:cNvSpPr/>
      </dsp:nvSpPr>
      <dsp:spPr>
        <a:xfrm rot="5400000">
          <a:off x="2816719" y="1248412"/>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359457F-4F37-47B5-A796-86EC67EF7028}">
      <dsp:nvSpPr>
        <dsp:cNvPr id="0" name=""/>
        <dsp:cNvSpPr/>
      </dsp:nvSpPr>
      <dsp:spPr>
        <a:xfrm>
          <a:off x="2990120" y="763669"/>
          <a:ext cx="1015898" cy="609539"/>
        </a:xfrm>
        <a:prstGeom prst="roundRect">
          <a:avLst>
            <a:gd name="adj" fmla="val 10000"/>
          </a:avLst>
        </a:prstGeo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200" b="1" kern="1200" dirty="0" smtClean="0">
              <a:cs typeface="A EntezareZohoor B3" panose="00000700000000000000" pitchFamily="2" charset="-78"/>
            </a:rPr>
            <a:t>سیستم ارائه مسکن در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07973" y="781522"/>
        <a:ext cx="980192" cy="573833"/>
      </dsp:txXfrm>
    </dsp:sp>
    <dsp:sp modelId="{F680F4C1-B3E4-4975-8C12-F6A8B39F9865}">
      <dsp:nvSpPr>
        <dsp:cNvPr id="0" name=""/>
        <dsp:cNvSpPr/>
      </dsp:nvSpPr>
      <dsp:spPr>
        <a:xfrm rot="5400000">
          <a:off x="2816719" y="2010336"/>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36D274D-D439-4E5E-ACC8-22853A678626}">
      <dsp:nvSpPr>
        <dsp:cNvPr id="0" name=""/>
        <dsp:cNvSpPr/>
      </dsp:nvSpPr>
      <dsp:spPr>
        <a:xfrm>
          <a:off x="2990120" y="1525594"/>
          <a:ext cx="1015898" cy="609539"/>
        </a:xfrm>
        <a:prstGeom prst="roundRect">
          <a:avLst>
            <a:gd name="adj" fmla="val 10000"/>
          </a:avLst>
        </a:prstGeo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a-IR" sz="11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قانون مسکن برای افراد کم درآمد در مالزی: نقش دولت و بازار</a:t>
          </a:r>
          <a:endParaRPr lang="en-US" sz="11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07973" y="1543447"/>
        <a:ext cx="980192" cy="573833"/>
      </dsp:txXfrm>
    </dsp:sp>
    <dsp:sp modelId="{E173116C-9895-43F8-B262-C047DDE12394}">
      <dsp:nvSpPr>
        <dsp:cNvPr id="0" name=""/>
        <dsp:cNvSpPr/>
      </dsp:nvSpPr>
      <dsp:spPr>
        <a:xfrm rot="5400000">
          <a:off x="2816719" y="2772260"/>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FA7A1CF-2E50-4882-A412-50594A54D77E}">
      <dsp:nvSpPr>
        <dsp:cNvPr id="0" name=""/>
        <dsp:cNvSpPr/>
      </dsp:nvSpPr>
      <dsp:spPr>
        <a:xfrm>
          <a:off x="2990120" y="2287518"/>
          <a:ext cx="1015898" cy="609539"/>
        </a:xfrm>
        <a:prstGeom prst="roundRect">
          <a:avLst>
            <a:gd name="adj" fmla="val 10000"/>
          </a:avLst>
        </a:prstGeo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نفش</a:t>
          </a: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 دولت در ارائه مسکن برای اقشار کم درآمد  </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07973" y="2305371"/>
        <a:ext cx="980192" cy="573833"/>
      </dsp:txXfrm>
    </dsp:sp>
    <dsp:sp modelId="{155EB336-C998-4AFD-9DE6-6148306F7104}">
      <dsp:nvSpPr>
        <dsp:cNvPr id="0" name=""/>
        <dsp:cNvSpPr/>
      </dsp:nvSpPr>
      <dsp:spPr>
        <a:xfrm rot="5400000">
          <a:off x="2816719" y="3534185"/>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E8A7793-1495-4A42-8227-D5B5F61FD472}">
      <dsp:nvSpPr>
        <dsp:cNvPr id="0" name=""/>
        <dsp:cNvSpPr/>
      </dsp:nvSpPr>
      <dsp:spPr>
        <a:xfrm>
          <a:off x="2990120" y="3049442"/>
          <a:ext cx="1015898" cy="609539"/>
        </a:xfrm>
        <a:prstGeom prst="roundRect">
          <a:avLst>
            <a:gd name="adj" fmla="val 10000"/>
          </a:avLst>
        </a:prstGeo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هزینه اسکان در مالزی : مسائل و چالش</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07973" y="3067295"/>
        <a:ext cx="980192" cy="573833"/>
      </dsp:txXfrm>
    </dsp:sp>
    <dsp:sp modelId="{0FCA50C0-4CE7-4009-AD6C-2AEE0FB53369}">
      <dsp:nvSpPr>
        <dsp:cNvPr id="0" name=""/>
        <dsp:cNvSpPr/>
      </dsp:nvSpPr>
      <dsp:spPr>
        <a:xfrm rot="5400000">
          <a:off x="2816719" y="4296109"/>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DFAE6A8-3E46-49A1-97C3-5D7EE47BA921}">
      <dsp:nvSpPr>
        <dsp:cNvPr id="0" name=""/>
        <dsp:cNvSpPr/>
      </dsp:nvSpPr>
      <dsp:spPr>
        <a:xfrm>
          <a:off x="2990120" y="3811366"/>
          <a:ext cx="1015898" cy="609539"/>
        </a:xfrm>
        <a:prstGeom prst="roundRect">
          <a:avLst>
            <a:gd name="adj" fmla="val 10000"/>
          </a:avLst>
        </a:prstGeom>
        <a:solidFill>
          <a:sysClr val="window" lastClr="FFFFFF">
            <a:hueOff val="0"/>
            <a:satOff val="0"/>
            <a:lumOff val="0"/>
            <a:alphaOff val="0"/>
          </a:sysClr>
        </a:solidFill>
        <a:ln w="57150">
          <a:solidFill>
            <a:srgbClr val="61D6FF"/>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نمای کلی از سیاست های مسکن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07973" y="3829219"/>
        <a:ext cx="980192" cy="573833"/>
      </dsp:txXfrm>
    </dsp:sp>
    <dsp:sp modelId="{51D79DBA-FEE3-4B23-9016-11101ED8C2E1}">
      <dsp:nvSpPr>
        <dsp:cNvPr id="0" name=""/>
        <dsp:cNvSpPr/>
      </dsp:nvSpPr>
      <dsp:spPr>
        <a:xfrm>
          <a:off x="3197681" y="4677071"/>
          <a:ext cx="1346764"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C4F268B-DAA6-43BD-8BBC-D9000ABF7597}">
      <dsp:nvSpPr>
        <dsp:cNvPr id="0" name=""/>
        <dsp:cNvSpPr/>
      </dsp:nvSpPr>
      <dsp:spPr>
        <a:xfrm>
          <a:off x="2990120" y="4573290"/>
          <a:ext cx="1015898" cy="609539"/>
        </a:xfrm>
        <a:prstGeom prst="roundRect">
          <a:avLst>
            <a:gd name="adj" fmla="val 10000"/>
          </a:avLst>
        </a:prstGeo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مسکن اجاره ای در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3007973" y="4591143"/>
        <a:ext cx="980192" cy="573833"/>
      </dsp:txXfrm>
    </dsp:sp>
    <dsp:sp modelId="{B19634BC-ABA3-4501-A149-B08FDE6D33F0}">
      <dsp:nvSpPr>
        <dsp:cNvPr id="0" name=""/>
        <dsp:cNvSpPr/>
      </dsp:nvSpPr>
      <dsp:spPr>
        <a:xfrm rot="16200000">
          <a:off x="4167865" y="4296109"/>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569655B9-DD10-4477-8502-FE4030D29DE3}">
      <dsp:nvSpPr>
        <dsp:cNvPr id="0" name=""/>
        <dsp:cNvSpPr/>
      </dsp:nvSpPr>
      <dsp:spPr>
        <a:xfrm>
          <a:off x="4341266" y="4573290"/>
          <a:ext cx="1015898" cy="609539"/>
        </a:xfrm>
        <a:prstGeom prst="roundRect">
          <a:avLst>
            <a:gd name="adj" fmla="val 10000"/>
          </a:avLst>
        </a:prstGeo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سیاست کنترل اجاره </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4359119" y="4591143"/>
        <a:ext cx="980192" cy="573833"/>
      </dsp:txXfrm>
    </dsp:sp>
    <dsp:sp modelId="{D28867B5-ED66-44F3-983F-1047DC30AFB6}">
      <dsp:nvSpPr>
        <dsp:cNvPr id="0" name=""/>
        <dsp:cNvSpPr/>
      </dsp:nvSpPr>
      <dsp:spPr>
        <a:xfrm rot="16200000">
          <a:off x="4167865" y="3534185"/>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E4C5B7F-CB43-4251-9F81-9C0E902E39C0}">
      <dsp:nvSpPr>
        <dsp:cNvPr id="0" name=""/>
        <dsp:cNvSpPr/>
      </dsp:nvSpPr>
      <dsp:spPr>
        <a:xfrm>
          <a:off x="4341266" y="3811366"/>
          <a:ext cx="1015898" cy="609539"/>
        </a:xfrm>
        <a:prstGeom prst="roundRect">
          <a:avLst>
            <a:gd name="adj" fmla="val 10000"/>
          </a:avLst>
        </a:prstGeo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دسته بندی قیمت مسکن در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4359119" y="3829219"/>
        <a:ext cx="980192" cy="573833"/>
      </dsp:txXfrm>
    </dsp:sp>
    <dsp:sp modelId="{B87B9C4B-469D-4DD9-ADFE-F3AF56909C82}">
      <dsp:nvSpPr>
        <dsp:cNvPr id="0" name=""/>
        <dsp:cNvSpPr/>
      </dsp:nvSpPr>
      <dsp:spPr>
        <a:xfrm rot="16200000">
          <a:off x="4167865" y="2772260"/>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FF6A9BA-D4FE-410D-8ED2-95716DDED7A8}">
      <dsp:nvSpPr>
        <dsp:cNvPr id="0" name=""/>
        <dsp:cNvSpPr/>
      </dsp:nvSpPr>
      <dsp:spPr>
        <a:xfrm>
          <a:off x="4341266" y="3049442"/>
          <a:ext cx="1015898" cy="609539"/>
        </a:xfrm>
        <a:prstGeom prst="roundRect">
          <a:avLst>
            <a:gd name="adj" fmla="val 10000"/>
          </a:avLst>
        </a:prstGeo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مسکن با هزینه متوسط رو به پایین در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4359119" y="3067295"/>
        <a:ext cx="980192" cy="573833"/>
      </dsp:txXfrm>
    </dsp:sp>
    <dsp:sp modelId="{9577AFDB-24F0-4C1E-A5E4-68D167826E1D}">
      <dsp:nvSpPr>
        <dsp:cNvPr id="0" name=""/>
        <dsp:cNvSpPr/>
      </dsp:nvSpPr>
      <dsp:spPr>
        <a:xfrm rot="16200000">
          <a:off x="4167865" y="2010336"/>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9E2D22D3-236D-4902-BE95-71911D9984E9}">
      <dsp:nvSpPr>
        <dsp:cNvPr id="0" name=""/>
        <dsp:cNvSpPr/>
      </dsp:nvSpPr>
      <dsp:spPr>
        <a:xfrm>
          <a:off x="4341266" y="2287518"/>
          <a:ext cx="1015898" cy="609539"/>
        </a:xfrm>
        <a:prstGeom prst="roundRect">
          <a:avLst>
            <a:gd name="adj" fmla="val 10000"/>
          </a:avLst>
        </a:prstGeo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fa-IR" sz="105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مسائل و چالش های اجرای مسکن با هزینه متوسط رو به پایین در مالزی</a:t>
          </a:r>
          <a:endParaRPr lang="en-US" sz="105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4359119" y="2305371"/>
        <a:ext cx="980192" cy="573833"/>
      </dsp:txXfrm>
    </dsp:sp>
    <dsp:sp modelId="{45885D2A-05C0-41A9-8895-258AE2AB9A6E}">
      <dsp:nvSpPr>
        <dsp:cNvPr id="0" name=""/>
        <dsp:cNvSpPr/>
      </dsp:nvSpPr>
      <dsp:spPr>
        <a:xfrm rot="16200000">
          <a:off x="4167865" y="1248412"/>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D592EF9-B129-4C42-BD3C-EA9E456F2BEF}">
      <dsp:nvSpPr>
        <dsp:cNvPr id="0" name=""/>
        <dsp:cNvSpPr/>
      </dsp:nvSpPr>
      <dsp:spPr>
        <a:xfrm>
          <a:off x="4341266" y="1525594"/>
          <a:ext cx="1015898" cy="609539"/>
        </a:xfrm>
        <a:prstGeom prst="roundRect">
          <a:avLst>
            <a:gd name="adj" fmla="val 10000"/>
          </a:avLst>
        </a:prstGeo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سیاست های ملی مسکن</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4359119" y="1543447"/>
        <a:ext cx="980192" cy="573833"/>
      </dsp:txXfrm>
    </dsp:sp>
    <dsp:sp modelId="{106DA6CE-D1BE-4976-BE86-373A713A5B96}">
      <dsp:nvSpPr>
        <dsp:cNvPr id="0" name=""/>
        <dsp:cNvSpPr/>
      </dsp:nvSpPr>
      <dsp:spPr>
        <a:xfrm rot="16200000">
          <a:off x="4167865" y="486488"/>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955AFC45-E1E3-4756-9EED-E366D0138FE8}">
      <dsp:nvSpPr>
        <dsp:cNvPr id="0" name=""/>
        <dsp:cNvSpPr/>
      </dsp:nvSpPr>
      <dsp:spPr>
        <a:xfrm>
          <a:off x="4341266" y="763669"/>
          <a:ext cx="1015898" cy="609539"/>
        </a:xfrm>
        <a:prstGeom prst="roundRect">
          <a:avLst>
            <a:gd name="adj" fmla="val 10000"/>
          </a:avLst>
        </a:prstGeom>
        <a:solidFill>
          <a:sysClr val="window" lastClr="FFFFFF">
            <a:hueOff val="0"/>
            <a:satOff val="0"/>
            <a:lumOff val="0"/>
            <a:alphaOff val="0"/>
          </a:sysClr>
        </a:solidFill>
        <a:ln w="57150">
          <a:solidFill>
            <a:srgbClr val="00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اهداف سیاست های ملی مسکن</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4359119" y="781522"/>
        <a:ext cx="980192" cy="573833"/>
      </dsp:txXfrm>
    </dsp:sp>
    <dsp:sp modelId="{EC6A139E-5E25-4D3E-A688-B04CC8D00917}">
      <dsp:nvSpPr>
        <dsp:cNvPr id="0" name=""/>
        <dsp:cNvSpPr/>
      </dsp:nvSpPr>
      <dsp:spPr>
        <a:xfrm>
          <a:off x="4548827" y="105526"/>
          <a:ext cx="1346764"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50CBB206-75A8-4362-92AD-9C0E95CE9BC7}">
      <dsp:nvSpPr>
        <dsp:cNvPr id="0" name=""/>
        <dsp:cNvSpPr/>
      </dsp:nvSpPr>
      <dsp:spPr>
        <a:xfrm>
          <a:off x="4341266" y="1745"/>
          <a:ext cx="1015898" cy="609539"/>
        </a:xfrm>
        <a:prstGeom prst="roundRect">
          <a:avLst>
            <a:gd name="adj" fmla="val 10000"/>
          </a:avLst>
        </a:prstGeo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دو وام رایج خرید مسکن در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4359119" y="19598"/>
        <a:ext cx="980192" cy="573833"/>
      </dsp:txXfrm>
    </dsp:sp>
    <dsp:sp modelId="{264AD55A-A874-4D52-9BAF-665DADE3C098}">
      <dsp:nvSpPr>
        <dsp:cNvPr id="0" name=""/>
        <dsp:cNvSpPr/>
      </dsp:nvSpPr>
      <dsp:spPr>
        <a:xfrm rot="5400000">
          <a:off x="5519010" y="486488"/>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2DB1717F-D612-4BEC-9A36-EEE35601C7AF}">
      <dsp:nvSpPr>
        <dsp:cNvPr id="0" name=""/>
        <dsp:cNvSpPr/>
      </dsp:nvSpPr>
      <dsp:spPr>
        <a:xfrm>
          <a:off x="5692411" y="1745"/>
          <a:ext cx="1015898" cy="609539"/>
        </a:xfrm>
        <a:prstGeom prst="roundRect">
          <a:avLst>
            <a:gd name="adj" fmla="val 10000"/>
          </a:avLst>
        </a:prstGeo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نرخ بهره وام مسکن در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5710264" y="19598"/>
        <a:ext cx="980192" cy="573833"/>
      </dsp:txXfrm>
    </dsp:sp>
    <dsp:sp modelId="{EE94DFD9-12E6-4E3E-879F-6B705810401C}">
      <dsp:nvSpPr>
        <dsp:cNvPr id="0" name=""/>
        <dsp:cNvSpPr/>
      </dsp:nvSpPr>
      <dsp:spPr>
        <a:xfrm rot="5400000">
          <a:off x="5519010" y="1248412"/>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1A7D9B5-567E-49D3-9909-58509636F4FE}">
      <dsp:nvSpPr>
        <dsp:cNvPr id="0" name=""/>
        <dsp:cNvSpPr/>
      </dsp:nvSpPr>
      <dsp:spPr>
        <a:xfrm>
          <a:off x="5692411" y="763669"/>
          <a:ext cx="1015898" cy="609539"/>
        </a:xfrm>
        <a:prstGeom prst="roundRect">
          <a:avLst>
            <a:gd name="adj" fmla="val 10000"/>
          </a:avLst>
        </a:prstGeo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شرط حمایت، درآمد پایین و متوسط</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5710264" y="781522"/>
        <a:ext cx="980192" cy="573833"/>
      </dsp:txXfrm>
    </dsp:sp>
    <dsp:sp modelId="{04E00D00-84F4-4039-9D90-692A351A3B13}">
      <dsp:nvSpPr>
        <dsp:cNvPr id="0" name=""/>
        <dsp:cNvSpPr/>
      </dsp:nvSpPr>
      <dsp:spPr>
        <a:xfrm rot="5400000">
          <a:off x="5519010" y="2010336"/>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506A9502-301D-454C-88B1-45A1A1098BB2}">
      <dsp:nvSpPr>
        <dsp:cNvPr id="0" name=""/>
        <dsp:cNvSpPr/>
      </dsp:nvSpPr>
      <dsp:spPr>
        <a:xfrm>
          <a:off x="5692411" y="1525594"/>
          <a:ext cx="1015898" cy="609539"/>
        </a:xfrm>
        <a:prstGeom prst="roundRect">
          <a:avLst>
            <a:gd name="adj" fmla="val 10000"/>
          </a:avLst>
        </a:prstGeo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قیمت آپارتمان در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5710264" y="1543447"/>
        <a:ext cx="980192" cy="573833"/>
      </dsp:txXfrm>
    </dsp:sp>
    <dsp:sp modelId="{B6E5155C-A7FA-48A2-8FD0-EFFD79D1488D}">
      <dsp:nvSpPr>
        <dsp:cNvPr id="0" name=""/>
        <dsp:cNvSpPr/>
      </dsp:nvSpPr>
      <dsp:spPr>
        <a:xfrm rot="5400000">
          <a:off x="5519010" y="2772260"/>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02C34414-52A3-4C49-B5D6-5C77CDA76704}">
      <dsp:nvSpPr>
        <dsp:cNvPr id="0" name=""/>
        <dsp:cNvSpPr/>
      </dsp:nvSpPr>
      <dsp:spPr>
        <a:xfrm>
          <a:off x="5692411" y="2287518"/>
          <a:ext cx="1015898" cy="609539"/>
        </a:xfrm>
        <a:prstGeom prst="roundRect">
          <a:avLst>
            <a:gd name="adj" fmla="val 10000"/>
          </a:avLst>
        </a:prstGeo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نحوه واگذاری زمین</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5710264" y="2305371"/>
        <a:ext cx="980192" cy="573833"/>
      </dsp:txXfrm>
    </dsp:sp>
    <dsp:sp modelId="{5AE736C1-EE39-4868-BA99-370F4B1EAF5D}">
      <dsp:nvSpPr>
        <dsp:cNvPr id="0" name=""/>
        <dsp:cNvSpPr/>
      </dsp:nvSpPr>
      <dsp:spPr>
        <a:xfrm rot="5400000">
          <a:off x="5519010" y="3534185"/>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146FE40C-3FD3-4911-A283-FDD255BE61BA}">
      <dsp:nvSpPr>
        <dsp:cNvPr id="0" name=""/>
        <dsp:cNvSpPr/>
      </dsp:nvSpPr>
      <dsp:spPr>
        <a:xfrm>
          <a:off x="5692411" y="3049442"/>
          <a:ext cx="1015898" cy="609539"/>
        </a:xfrm>
        <a:prstGeom prst="roundRect">
          <a:avLst>
            <a:gd name="adj" fmla="val 10000"/>
          </a:avLst>
        </a:prstGeo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متغیر های اقتصاد  مسکن</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5710264" y="3067295"/>
        <a:ext cx="980192" cy="573833"/>
      </dsp:txXfrm>
    </dsp:sp>
    <dsp:sp modelId="{339E0F5A-F10E-4394-B43F-E99110AF9472}">
      <dsp:nvSpPr>
        <dsp:cNvPr id="0" name=""/>
        <dsp:cNvSpPr/>
      </dsp:nvSpPr>
      <dsp:spPr>
        <a:xfrm rot="5400000">
          <a:off x="5519010" y="4296109"/>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326DBEE-887B-4393-9C16-CD61D6C011D6}">
      <dsp:nvSpPr>
        <dsp:cNvPr id="0" name=""/>
        <dsp:cNvSpPr/>
      </dsp:nvSpPr>
      <dsp:spPr>
        <a:xfrm>
          <a:off x="5692411" y="3811366"/>
          <a:ext cx="1015898" cy="609539"/>
        </a:xfrm>
        <a:prstGeom prst="roundRect">
          <a:avLst>
            <a:gd name="adj" fmla="val 10000"/>
          </a:avLst>
        </a:prstGeom>
        <a:solidFill>
          <a:sysClr val="window" lastClr="FFFFFF">
            <a:hueOff val="0"/>
            <a:satOff val="0"/>
            <a:lumOff val="0"/>
            <a:alphaOff val="0"/>
          </a:sysClr>
        </a:solidFill>
        <a:ln w="57150">
          <a:solidFill>
            <a:srgbClr val="660066"/>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 سیاست تولید برای خروج از «</a:t>
          </a:r>
          <a:r>
            <a:rPr lang="fa-IR" sz="1200" b="1" kern="1200" dirty="0" err="1" smtClean="0">
              <a:solidFill>
                <a:sysClr val="windowText" lastClr="000000">
                  <a:hueOff val="0"/>
                  <a:satOff val="0"/>
                  <a:lumOff val="0"/>
                  <a:alphaOff val="0"/>
                </a:sysClr>
              </a:solidFill>
              <a:latin typeface="Calibri" panose="020F0502020204030204"/>
              <a:ea typeface="+mn-ea"/>
              <a:cs typeface="B Nazanin" panose="00000400000000000000" pitchFamily="2" charset="-78"/>
            </a:rPr>
            <a:t>بدمسکنی</a:t>
          </a: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5710264" y="3829219"/>
        <a:ext cx="980192" cy="573833"/>
      </dsp:txXfrm>
    </dsp:sp>
    <dsp:sp modelId="{2CE22168-B034-4588-BB95-8D8CEA86A344}">
      <dsp:nvSpPr>
        <dsp:cNvPr id="0" name=""/>
        <dsp:cNvSpPr/>
      </dsp:nvSpPr>
      <dsp:spPr>
        <a:xfrm>
          <a:off x="5899973" y="4677071"/>
          <a:ext cx="1346764"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91EF1025-6B4B-4C1A-B643-D16944FCD2E0}">
      <dsp:nvSpPr>
        <dsp:cNvPr id="0" name=""/>
        <dsp:cNvSpPr/>
      </dsp:nvSpPr>
      <dsp:spPr>
        <a:xfrm>
          <a:off x="5692411" y="4573290"/>
          <a:ext cx="1015898" cy="609539"/>
        </a:xfrm>
        <a:prstGeom prst="roundRect">
          <a:avLst>
            <a:gd name="adj" fmla="val 10000"/>
          </a:avLst>
        </a:prstGeom>
        <a:solidFill>
          <a:sysClr val="window" lastClr="FFFFFF">
            <a:hueOff val="0"/>
            <a:satOff val="0"/>
            <a:lumOff val="0"/>
            <a:alphaOff val="0"/>
          </a:sysClr>
        </a:solidFill>
        <a:ln w="57150">
          <a:solidFill>
            <a:srgbClr val="FF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تجربه هدفمندی در بازار مسکن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5710264" y="4591143"/>
        <a:ext cx="980192" cy="573833"/>
      </dsp:txXfrm>
    </dsp:sp>
    <dsp:sp modelId="{6FDF59BA-DD6F-41B1-8F43-0B091C7A6036}">
      <dsp:nvSpPr>
        <dsp:cNvPr id="0" name=""/>
        <dsp:cNvSpPr/>
      </dsp:nvSpPr>
      <dsp:spPr>
        <a:xfrm rot="16200000">
          <a:off x="6870156" y="4296109"/>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51E3EE0-E853-4526-892D-76B6C1DA801B}">
      <dsp:nvSpPr>
        <dsp:cNvPr id="0" name=""/>
        <dsp:cNvSpPr/>
      </dsp:nvSpPr>
      <dsp:spPr>
        <a:xfrm>
          <a:off x="7043557" y="4573290"/>
          <a:ext cx="1015898" cy="609539"/>
        </a:xfrm>
        <a:prstGeom prst="roundRect">
          <a:avLst>
            <a:gd name="adj" fmla="val 10000"/>
          </a:avLst>
        </a:prstGeom>
        <a:solidFill>
          <a:sysClr val="window" lastClr="FFFFFF">
            <a:hueOff val="0"/>
            <a:satOff val="0"/>
            <a:lumOff val="0"/>
            <a:alphaOff val="0"/>
          </a:sysClr>
        </a:solidFill>
        <a:ln w="57150">
          <a:solidFill>
            <a:srgbClr val="FF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مسکن با هزینه متوسط رو به پایین در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7061410" y="4591143"/>
        <a:ext cx="980192" cy="573833"/>
      </dsp:txXfrm>
    </dsp:sp>
    <dsp:sp modelId="{286D8C1B-BAD8-4463-9870-45D3825ACCDC}">
      <dsp:nvSpPr>
        <dsp:cNvPr id="0" name=""/>
        <dsp:cNvSpPr/>
      </dsp:nvSpPr>
      <dsp:spPr>
        <a:xfrm rot="16200000">
          <a:off x="6870156" y="3534185"/>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3A4FBF4-024E-4237-8373-D60D53953585}">
      <dsp:nvSpPr>
        <dsp:cNvPr id="0" name=""/>
        <dsp:cNvSpPr/>
      </dsp:nvSpPr>
      <dsp:spPr>
        <a:xfrm>
          <a:off x="7043557" y="3811366"/>
          <a:ext cx="1015898" cy="609539"/>
        </a:xfrm>
        <a:prstGeom prst="roundRect">
          <a:avLst>
            <a:gd name="adj" fmla="val 10000"/>
          </a:avLst>
        </a:prstGeom>
        <a:solidFill>
          <a:sysClr val="window" lastClr="FFFFFF">
            <a:hueOff val="0"/>
            <a:satOff val="0"/>
            <a:lumOff val="0"/>
            <a:alphaOff val="0"/>
          </a:sysClr>
        </a:solidFill>
        <a:ln w="57150">
          <a:solidFill>
            <a:srgbClr val="FF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چشم انداز مسکن مالزی</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7061410" y="3829219"/>
        <a:ext cx="980192" cy="573833"/>
      </dsp:txXfrm>
    </dsp:sp>
    <dsp:sp modelId="{F679EE97-65D6-4DCD-A10A-986A22CD501D}">
      <dsp:nvSpPr>
        <dsp:cNvPr id="0" name=""/>
        <dsp:cNvSpPr/>
      </dsp:nvSpPr>
      <dsp:spPr>
        <a:xfrm rot="16200000">
          <a:off x="6870156" y="2772260"/>
          <a:ext cx="757542" cy="91430"/>
        </a:xfrm>
        <a:prstGeom prst="rect">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4E7B6BC-42BA-40BB-AF11-93248CFC5A90}">
      <dsp:nvSpPr>
        <dsp:cNvPr id="0" name=""/>
        <dsp:cNvSpPr/>
      </dsp:nvSpPr>
      <dsp:spPr>
        <a:xfrm>
          <a:off x="7043557" y="3049442"/>
          <a:ext cx="1015898" cy="609539"/>
        </a:xfrm>
        <a:prstGeom prst="roundRect">
          <a:avLst>
            <a:gd name="adj" fmla="val 10000"/>
          </a:avLst>
        </a:prstGeom>
        <a:solidFill>
          <a:sysClr val="window" lastClr="FFFFFF">
            <a:hueOff val="0"/>
            <a:satOff val="0"/>
            <a:lumOff val="0"/>
            <a:alphaOff val="0"/>
          </a:sysClr>
        </a:solidFill>
        <a:ln w="57150">
          <a:solidFill>
            <a:srgbClr val="FF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rPr>
            <a:t>توصیه ها</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7061410" y="3067295"/>
        <a:ext cx="980192" cy="573833"/>
      </dsp:txXfrm>
    </dsp:sp>
    <dsp:sp modelId="{C13B760F-B827-4A69-B7D6-7E96384711B1}">
      <dsp:nvSpPr>
        <dsp:cNvPr id="0" name=""/>
        <dsp:cNvSpPr/>
      </dsp:nvSpPr>
      <dsp:spPr>
        <a:xfrm>
          <a:off x="7043557" y="2287518"/>
          <a:ext cx="1015898" cy="609539"/>
        </a:xfrm>
        <a:prstGeom prst="roundRect">
          <a:avLst>
            <a:gd name="adj" fmla="val 10000"/>
          </a:avLst>
        </a:prstGeom>
        <a:solidFill>
          <a:sysClr val="window" lastClr="FFFFFF">
            <a:hueOff val="0"/>
            <a:satOff val="0"/>
            <a:lumOff val="0"/>
            <a:alphaOff val="0"/>
          </a:sysClr>
        </a:solidFill>
        <a:ln w="57150">
          <a:solidFill>
            <a:srgbClr val="FFCC00"/>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b="1" kern="1200" dirty="0" smtClean="0">
              <a:solidFill>
                <a:sysClr val="windowText" lastClr="000000">
                  <a:hueOff val="0"/>
                  <a:satOff val="0"/>
                  <a:lumOff val="0"/>
                  <a:alphaOff val="0"/>
                </a:sysClr>
              </a:solidFill>
              <a:latin typeface="Calibri" panose="020F0502020204030204"/>
              <a:ea typeface="+mn-ea"/>
              <a:cs typeface="B Nazanin" panose="00000400000000000000" pitchFamily="2" charset="-78"/>
              <a:hlinkClick xmlns:r="http://schemas.openxmlformats.org/officeDocument/2006/relationships" r:id="" action="ppaction://hlinksldjump"/>
            </a:rPr>
            <a:t>منابع</a:t>
          </a:r>
          <a:endParaRPr lang="en-US" sz="1200" b="1" kern="1200" dirty="0">
            <a:solidFill>
              <a:sysClr val="windowText" lastClr="000000">
                <a:hueOff val="0"/>
                <a:satOff val="0"/>
                <a:lumOff val="0"/>
                <a:alphaOff val="0"/>
              </a:sysClr>
            </a:solidFill>
            <a:latin typeface="Calibri" panose="020F0502020204030204"/>
            <a:ea typeface="+mn-ea"/>
            <a:cs typeface="B Nazanin" panose="00000400000000000000" pitchFamily="2" charset="-78"/>
          </a:endParaRPr>
        </a:p>
      </dsp:txBody>
      <dsp:txXfrm>
        <a:off x="7061410" y="2305371"/>
        <a:ext cx="980192" cy="57383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F827C3-8200-4E11-BA8C-A85CB45F2FDF}">
      <dsp:nvSpPr>
        <dsp:cNvPr id="0" name=""/>
        <dsp:cNvSpPr/>
      </dsp:nvSpPr>
      <dsp:spPr>
        <a:xfrm>
          <a:off x="3554568" y="1948080"/>
          <a:ext cx="1387806" cy="1387806"/>
        </a:xfrm>
        <a:prstGeom prst="ellipse">
          <a:avLst/>
        </a:prstGeom>
        <a:solidFill>
          <a:srgbClr val="E1F308"/>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latin typeface="Tahoma" panose="020B0604030504040204" pitchFamily="34" charset="0"/>
              <a:cs typeface="B Nazanin" panose="00000400000000000000" pitchFamily="2" charset="-78"/>
            </a:rPr>
            <a:t>چالش های مهم بخش مسکن</a:t>
          </a:r>
        </a:p>
        <a:p>
          <a:pPr lvl="0" algn="ctr" defTabSz="711200">
            <a:lnSpc>
              <a:spcPct val="90000"/>
            </a:lnSpc>
            <a:spcBef>
              <a:spcPct val="0"/>
            </a:spcBef>
            <a:spcAft>
              <a:spcPct val="35000"/>
            </a:spcAft>
          </a:pPr>
          <a:r>
            <a:rPr lang="fa-IR" sz="1600" kern="1200" dirty="0" smtClean="0">
              <a:solidFill>
                <a:schemeClr val="tx1"/>
              </a:solidFill>
              <a:latin typeface="Tahoma" panose="020B0604030504040204" pitchFamily="34" charset="0"/>
              <a:cs typeface="B Nazanin" panose="00000400000000000000" pitchFamily="2" charset="-78"/>
            </a:rPr>
            <a:t>مالزی</a:t>
          </a:r>
          <a:endParaRPr lang="en-US" sz="1600" kern="1200" dirty="0">
            <a:solidFill>
              <a:schemeClr val="tx1"/>
            </a:solidFill>
            <a:cs typeface="B Nazanin" panose="00000400000000000000" pitchFamily="2" charset="-78"/>
          </a:endParaRPr>
        </a:p>
      </dsp:txBody>
      <dsp:txXfrm>
        <a:off x="3757807" y="2151319"/>
        <a:ext cx="981328" cy="981328"/>
      </dsp:txXfrm>
    </dsp:sp>
    <dsp:sp modelId="{68A48168-3359-4580-B9E4-14A6E4CEDA93}">
      <dsp:nvSpPr>
        <dsp:cNvPr id="0" name=""/>
        <dsp:cNvSpPr/>
      </dsp:nvSpPr>
      <dsp:spPr>
        <a:xfrm rot="16200000">
          <a:off x="4101108" y="1442451"/>
          <a:ext cx="294726" cy="471854"/>
        </a:xfrm>
        <a:prstGeom prst="rightArrow">
          <a:avLst>
            <a:gd name="adj1" fmla="val 60000"/>
            <a:gd name="adj2" fmla="val 50000"/>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4145317" y="1581031"/>
        <a:ext cx="206308" cy="283112"/>
      </dsp:txXfrm>
    </dsp:sp>
    <dsp:sp modelId="{F0429342-3A74-4FA5-9744-0E2293483F9E}">
      <dsp:nvSpPr>
        <dsp:cNvPr id="0" name=""/>
        <dsp:cNvSpPr/>
      </dsp:nvSpPr>
      <dsp:spPr>
        <a:xfrm>
          <a:off x="3554568" y="4187"/>
          <a:ext cx="1387806" cy="1387806"/>
        </a:xfrm>
        <a:prstGeom prst="ellipse">
          <a:avLst/>
        </a:prstGeom>
        <a:solidFill>
          <a:srgbClr val="FFCCCC"/>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latin typeface="Tahoma" panose="020B0604030504040204" pitchFamily="34" charset="0"/>
              <a:cs typeface="B Nazanin" panose="00000400000000000000" pitchFamily="2" charset="-78"/>
            </a:rPr>
            <a:t>یکپارچه نبودن راهکارها و طراحی ها برای ساختن مسکن ارزان</a:t>
          </a:r>
          <a:endParaRPr lang="en-US" sz="1600" kern="1200" dirty="0">
            <a:solidFill>
              <a:schemeClr val="tx1"/>
            </a:solidFill>
            <a:cs typeface="B Nazanin" panose="00000400000000000000" pitchFamily="2" charset="-78"/>
          </a:endParaRPr>
        </a:p>
      </dsp:txBody>
      <dsp:txXfrm>
        <a:off x="3757807" y="207426"/>
        <a:ext cx="981328" cy="981328"/>
      </dsp:txXfrm>
    </dsp:sp>
    <dsp:sp modelId="{6C3CF77B-5E67-4647-AE4C-BB4CA65BD1EC}">
      <dsp:nvSpPr>
        <dsp:cNvPr id="0" name=""/>
        <dsp:cNvSpPr/>
      </dsp:nvSpPr>
      <dsp:spPr>
        <a:xfrm>
          <a:off x="5064714" y="2406056"/>
          <a:ext cx="294726" cy="471854"/>
        </a:xfrm>
        <a:prstGeom prst="rightArrow">
          <a:avLst>
            <a:gd name="adj1" fmla="val 60000"/>
            <a:gd name="adj2" fmla="val 50000"/>
          </a:avLst>
        </a:prstGeom>
        <a:gradFill rotWithShape="0">
          <a:gsLst>
            <a:gs pos="0">
              <a:schemeClr val="accent4">
                <a:hueOff val="-164204"/>
                <a:satOff val="4903"/>
                <a:lumOff val="1895"/>
                <a:alphaOff val="0"/>
                <a:tint val="96000"/>
                <a:lumMod val="104000"/>
              </a:schemeClr>
            </a:gs>
            <a:gs pos="100000">
              <a:schemeClr val="accent4">
                <a:hueOff val="-164204"/>
                <a:satOff val="4903"/>
                <a:lumOff val="1895"/>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5064714" y="2500427"/>
        <a:ext cx="206308" cy="283112"/>
      </dsp:txXfrm>
    </dsp:sp>
    <dsp:sp modelId="{6AF1A5F8-7D7F-4AFF-ADDF-67D88363C38D}">
      <dsp:nvSpPr>
        <dsp:cNvPr id="0" name=""/>
        <dsp:cNvSpPr/>
      </dsp:nvSpPr>
      <dsp:spPr>
        <a:xfrm>
          <a:off x="5498462" y="1948080"/>
          <a:ext cx="1387806" cy="1387806"/>
        </a:xfrm>
        <a:prstGeom prst="ellipse">
          <a:avLst/>
        </a:prstGeom>
        <a:solidFill>
          <a:srgbClr val="FFFF00"/>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latin typeface="Tahoma" panose="020B0604030504040204" pitchFamily="34" charset="0"/>
              <a:cs typeface="B Nazanin" panose="00000400000000000000" pitchFamily="2" charset="-78"/>
            </a:rPr>
            <a:t>کند بودن روند اصلاح مقررات ساخت و ساز </a:t>
          </a:r>
          <a:endParaRPr lang="en-US" sz="1600" kern="1200" dirty="0">
            <a:solidFill>
              <a:schemeClr val="tx1"/>
            </a:solidFill>
            <a:cs typeface="B Nazanin" panose="00000400000000000000" pitchFamily="2" charset="-78"/>
          </a:endParaRPr>
        </a:p>
      </dsp:txBody>
      <dsp:txXfrm>
        <a:off x="5701701" y="2151319"/>
        <a:ext cx="981328" cy="981328"/>
      </dsp:txXfrm>
    </dsp:sp>
    <dsp:sp modelId="{E64698A2-7B2D-4EB9-AE35-98C827290D0F}">
      <dsp:nvSpPr>
        <dsp:cNvPr id="0" name=""/>
        <dsp:cNvSpPr/>
      </dsp:nvSpPr>
      <dsp:spPr>
        <a:xfrm rot="5400000">
          <a:off x="4101108" y="3369662"/>
          <a:ext cx="294726" cy="471854"/>
        </a:xfrm>
        <a:prstGeom prst="rightArrow">
          <a:avLst>
            <a:gd name="adj1" fmla="val 60000"/>
            <a:gd name="adj2" fmla="val 50000"/>
          </a:avLst>
        </a:prstGeom>
        <a:gradFill rotWithShape="0">
          <a:gsLst>
            <a:gs pos="0">
              <a:schemeClr val="accent4">
                <a:hueOff val="-328408"/>
                <a:satOff val="9806"/>
                <a:lumOff val="3791"/>
                <a:alphaOff val="0"/>
                <a:tint val="96000"/>
                <a:lumMod val="104000"/>
              </a:schemeClr>
            </a:gs>
            <a:gs pos="100000">
              <a:schemeClr val="accent4">
                <a:hueOff val="-328408"/>
                <a:satOff val="9806"/>
                <a:lumOff val="3791"/>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4145317" y="3419824"/>
        <a:ext cx="206308" cy="283112"/>
      </dsp:txXfrm>
    </dsp:sp>
    <dsp:sp modelId="{CD5B99FD-84C9-451A-AD6B-745E63DFEB44}">
      <dsp:nvSpPr>
        <dsp:cNvPr id="0" name=""/>
        <dsp:cNvSpPr/>
      </dsp:nvSpPr>
      <dsp:spPr>
        <a:xfrm>
          <a:off x="3554568" y="3891974"/>
          <a:ext cx="1387806" cy="1387806"/>
        </a:xfrm>
        <a:prstGeom prst="ellipse">
          <a:avLst/>
        </a:prstGeom>
        <a:solidFill>
          <a:srgbClr val="43B8FF"/>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latin typeface="Tahoma" panose="020B0604030504040204" pitchFamily="34" charset="0"/>
              <a:cs typeface="B Nazanin" panose="00000400000000000000" pitchFamily="2" charset="-78"/>
            </a:rPr>
            <a:t>بی تمایلی تعدادی از انبوه سازها به ساختن  مسکن ارزان</a:t>
          </a:r>
          <a:endParaRPr lang="en-US" sz="1600" kern="1200" dirty="0">
            <a:solidFill>
              <a:schemeClr val="tx1"/>
            </a:solidFill>
            <a:cs typeface="B Nazanin" panose="00000400000000000000" pitchFamily="2" charset="-78"/>
          </a:endParaRPr>
        </a:p>
      </dsp:txBody>
      <dsp:txXfrm>
        <a:off x="3757807" y="4095213"/>
        <a:ext cx="981328" cy="981328"/>
      </dsp:txXfrm>
    </dsp:sp>
    <dsp:sp modelId="{BA0D6256-CCE3-4D9A-BA2D-E4370C9E8518}">
      <dsp:nvSpPr>
        <dsp:cNvPr id="0" name=""/>
        <dsp:cNvSpPr/>
      </dsp:nvSpPr>
      <dsp:spPr>
        <a:xfrm rot="10800000">
          <a:off x="3137503" y="2406056"/>
          <a:ext cx="294726" cy="471854"/>
        </a:xfrm>
        <a:prstGeom prst="rightArrow">
          <a:avLst>
            <a:gd name="adj1" fmla="val 60000"/>
            <a:gd name="adj2" fmla="val 50000"/>
          </a:avLst>
        </a:prstGeom>
        <a:gradFill rotWithShape="0">
          <a:gsLst>
            <a:gs pos="0">
              <a:schemeClr val="accent4">
                <a:hueOff val="-492612"/>
                <a:satOff val="14709"/>
                <a:lumOff val="5686"/>
                <a:alphaOff val="0"/>
                <a:tint val="96000"/>
                <a:lumMod val="104000"/>
              </a:schemeClr>
            </a:gs>
            <a:gs pos="100000">
              <a:schemeClr val="accent4">
                <a:hueOff val="-492612"/>
                <a:satOff val="14709"/>
                <a:lumOff val="5686"/>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3225921" y="2500427"/>
        <a:ext cx="206308" cy="283112"/>
      </dsp:txXfrm>
    </dsp:sp>
    <dsp:sp modelId="{78FA58A2-0E35-4317-AC53-07FBEDE0B985}">
      <dsp:nvSpPr>
        <dsp:cNvPr id="0" name=""/>
        <dsp:cNvSpPr/>
      </dsp:nvSpPr>
      <dsp:spPr>
        <a:xfrm>
          <a:off x="1610675" y="1948080"/>
          <a:ext cx="1387806" cy="1387806"/>
        </a:xfrm>
        <a:prstGeom prst="ellipse">
          <a:avLst/>
        </a:prstGeom>
        <a:solidFill>
          <a:srgbClr val="FF0066"/>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latin typeface="Tahoma" panose="020B0604030504040204" pitchFamily="34" charset="0"/>
              <a:cs typeface="B Nazanin" panose="00000400000000000000" pitchFamily="2" charset="-78"/>
            </a:rPr>
            <a:t>سازگار نبودن عرضه و تقاضای مسکن ارزان</a:t>
          </a:r>
          <a:endParaRPr lang="en-US" sz="1600" kern="1200" dirty="0">
            <a:solidFill>
              <a:schemeClr val="tx1"/>
            </a:solidFill>
            <a:cs typeface="B Nazanin" panose="00000400000000000000" pitchFamily="2" charset="-78"/>
          </a:endParaRPr>
        </a:p>
      </dsp:txBody>
      <dsp:txXfrm>
        <a:off x="1813914" y="2151319"/>
        <a:ext cx="981328" cy="98132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6DEAD3-DEE4-456E-8AEB-0A19CA675CF2}">
      <dsp:nvSpPr>
        <dsp:cNvPr id="0" name=""/>
        <dsp:cNvSpPr/>
      </dsp:nvSpPr>
      <dsp:spPr>
        <a:xfrm rot="5400000">
          <a:off x="453370" y="1414828"/>
          <a:ext cx="1251293" cy="1424553"/>
        </a:xfrm>
        <a:prstGeom prst="bentUpArrow">
          <a:avLst>
            <a:gd name="adj1" fmla="val 32840"/>
            <a:gd name="adj2" fmla="val 25000"/>
            <a:gd name="adj3" fmla="val 35780"/>
          </a:avLst>
        </a:prstGeom>
        <a:gradFill rotWithShape="0">
          <a:gsLst>
            <a:gs pos="0">
              <a:schemeClr val="accent3">
                <a:tint val="50000"/>
                <a:hueOff val="0"/>
                <a:satOff val="0"/>
                <a:lumOff val="0"/>
                <a:alphaOff val="0"/>
                <a:tint val="96000"/>
                <a:lumMod val="104000"/>
              </a:schemeClr>
            </a:gs>
            <a:gs pos="100000">
              <a:schemeClr val="accent3">
                <a:tint val="50000"/>
                <a:hueOff val="0"/>
                <a:satOff val="0"/>
                <a:lumOff val="0"/>
                <a:alphaOff val="0"/>
                <a:shade val="98000"/>
                <a:lumMod val="94000"/>
              </a:schemeClr>
            </a:gs>
          </a:gsLst>
          <a:lin ang="5400000" scaled="0"/>
        </a:gradFill>
        <a:ln>
          <a:solidFill>
            <a:srgbClr val="FF0066"/>
          </a:solidFill>
        </a:ln>
        <a:effectLst>
          <a:outerShdw blurRad="38100" dist="25400" dir="5400000" rotWithShape="0">
            <a:srgbClr val="000000">
              <a:alpha val="25000"/>
            </a:srgbClr>
          </a:outerShdw>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BA7FAB83-FD73-4031-A090-7653A05F3D5B}">
      <dsp:nvSpPr>
        <dsp:cNvPr id="0" name=""/>
        <dsp:cNvSpPr/>
      </dsp:nvSpPr>
      <dsp:spPr>
        <a:xfrm>
          <a:off x="121853" y="27744"/>
          <a:ext cx="2106441" cy="1474441"/>
        </a:xfrm>
        <a:prstGeom prst="roundRect">
          <a:avLst>
            <a:gd name="adj" fmla="val 16670"/>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kern="1200" dirty="0" smtClean="0">
              <a:cs typeface="B Nazanin" panose="00000400000000000000" pitchFamily="2" charset="-78"/>
            </a:rPr>
            <a:t>دولت مالزی</a:t>
          </a:r>
          <a:endParaRPr lang="fa-IR" sz="2800" kern="1200" dirty="0">
            <a:cs typeface="B Nazanin" panose="00000400000000000000" pitchFamily="2" charset="-78"/>
          </a:endParaRPr>
        </a:p>
      </dsp:txBody>
      <dsp:txXfrm>
        <a:off x="193842" y="99733"/>
        <a:ext cx="1962463" cy="1330463"/>
      </dsp:txXfrm>
    </dsp:sp>
    <dsp:sp modelId="{7000E74B-C3C9-4B40-92CA-B8C0CA22E7C2}">
      <dsp:nvSpPr>
        <dsp:cNvPr id="0" name=""/>
        <dsp:cNvSpPr/>
      </dsp:nvSpPr>
      <dsp:spPr>
        <a:xfrm>
          <a:off x="2228295" y="168365"/>
          <a:ext cx="1532025" cy="1191708"/>
        </a:xfrm>
        <a:prstGeom prst="rect">
          <a:avLst/>
        </a:prstGeom>
        <a:noFill/>
        <a:ln>
          <a:noFill/>
        </a:ln>
        <a:effectLst/>
      </dsp:spPr>
      <dsp:style>
        <a:lnRef idx="0">
          <a:scrgbClr r="0" g="0" b="0"/>
        </a:lnRef>
        <a:fillRef idx="0">
          <a:scrgbClr r="0" g="0" b="0"/>
        </a:fillRef>
        <a:effectRef idx="0">
          <a:scrgbClr r="0" g="0" b="0"/>
        </a:effectRef>
        <a:fontRef idx="minor"/>
      </dsp:style>
    </dsp:sp>
    <dsp:sp modelId="{3F8E4115-37CE-46D9-BC01-AA14A6CDD22E}">
      <dsp:nvSpPr>
        <dsp:cNvPr id="0" name=""/>
        <dsp:cNvSpPr/>
      </dsp:nvSpPr>
      <dsp:spPr>
        <a:xfrm rot="5400000">
          <a:off x="2199834" y="3071112"/>
          <a:ext cx="1251293" cy="1424553"/>
        </a:xfrm>
        <a:prstGeom prst="bentUpArrow">
          <a:avLst>
            <a:gd name="adj1" fmla="val 32840"/>
            <a:gd name="adj2" fmla="val 25000"/>
            <a:gd name="adj3" fmla="val 35780"/>
          </a:avLst>
        </a:prstGeom>
        <a:gradFill rotWithShape="0">
          <a:gsLst>
            <a:gs pos="0">
              <a:schemeClr val="accent3">
                <a:tint val="50000"/>
                <a:hueOff val="3226784"/>
                <a:satOff val="-9975"/>
                <a:lumOff val="12160"/>
                <a:alphaOff val="0"/>
                <a:tint val="96000"/>
                <a:lumMod val="104000"/>
              </a:schemeClr>
            </a:gs>
            <a:gs pos="100000">
              <a:schemeClr val="accent3">
                <a:tint val="50000"/>
                <a:hueOff val="3226784"/>
                <a:satOff val="-9975"/>
                <a:lumOff val="12160"/>
                <a:alphaOff val="0"/>
                <a:shade val="98000"/>
                <a:lumMod val="94000"/>
              </a:schemeClr>
            </a:gs>
          </a:gsLst>
          <a:lin ang="5400000" scaled="0"/>
        </a:gradFill>
        <a:ln>
          <a:solidFill>
            <a:srgbClr val="FF0066"/>
          </a:solidFill>
        </a:ln>
        <a:effectLst>
          <a:outerShdw blurRad="38100" dist="25400" dir="5400000" rotWithShape="0">
            <a:srgbClr val="000000">
              <a:alpha val="25000"/>
            </a:srgbClr>
          </a:outerShdw>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B2D45AF8-9B8F-47BC-989E-A01C894BB112}">
      <dsp:nvSpPr>
        <dsp:cNvPr id="0" name=""/>
        <dsp:cNvSpPr/>
      </dsp:nvSpPr>
      <dsp:spPr>
        <a:xfrm>
          <a:off x="1868317" y="1684027"/>
          <a:ext cx="2106441" cy="1474441"/>
        </a:xfrm>
        <a:prstGeom prst="roundRect">
          <a:avLst>
            <a:gd name="adj" fmla="val 16670"/>
          </a:avLst>
        </a:prstGeom>
        <a:gradFill rotWithShape="0">
          <a:gsLst>
            <a:gs pos="0">
              <a:schemeClr val="accent3">
                <a:hueOff val="1351992"/>
                <a:satOff val="-4498"/>
                <a:lumOff val="-2255"/>
                <a:alphaOff val="0"/>
                <a:tint val="96000"/>
                <a:lumMod val="104000"/>
              </a:schemeClr>
            </a:gs>
            <a:gs pos="100000">
              <a:schemeClr val="accent3">
                <a:hueOff val="1351992"/>
                <a:satOff val="-4498"/>
                <a:lumOff val="-2255"/>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kern="1200" dirty="0" smtClean="0">
              <a:cs typeface="B Nazanin" panose="00000400000000000000" pitchFamily="2" charset="-78"/>
            </a:rPr>
            <a:t>از زمان استقلال از بریتانیا در سال 1957</a:t>
          </a:r>
          <a:endParaRPr lang="fa-IR" sz="2400" kern="1200" dirty="0">
            <a:cs typeface="B Nazanin" panose="00000400000000000000" pitchFamily="2" charset="-78"/>
          </a:endParaRPr>
        </a:p>
      </dsp:txBody>
      <dsp:txXfrm>
        <a:off x="1940306" y="1756016"/>
        <a:ext cx="1962463" cy="1330463"/>
      </dsp:txXfrm>
    </dsp:sp>
    <dsp:sp modelId="{30C4E662-0014-4248-AAA4-50DEA123C12D}">
      <dsp:nvSpPr>
        <dsp:cNvPr id="0" name=""/>
        <dsp:cNvSpPr/>
      </dsp:nvSpPr>
      <dsp:spPr>
        <a:xfrm>
          <a:off x="3974759" y="1824649"/>
          <a:ext cx="1532025" cy="1191708"/>
        </a:xfrm>
        <a:prstGeom prst="rect">
          <a:avLst/>
        </a:prstGeom>
        <a:noFill/>
        <a:ln>
          <a:noFill/>
        </a:ln>
        <a:effectLst/>
      </dsp:spPr>
      <dsp:style>
        <a:lnRef idx="0">
          <a:scrgbClr r="0" g="0" b="0"/>
        </a:lnRef>
        <a:fillRef idx="0">
          <a:scrgbClr r="0" g="0" b="0"/>
        </a:fillRef>
        <a:effectRef idx="0">
          <a:scrgbClr r="0" g="0" b="0"/>
        </a:effectRef>
        <a:fontRef idx="minor"/>
      </dsp:style>
    </dsp:sp>
    <dsp:sp modelId="{D788200A-77AB-4E31-A69E-880A0813C892}">
      <dsp:nvSpPr>
        <dsp:cNvPr id="0" name=""/>
        <dsp:cNvSpPr/>
      </dsp:nvSpPr>
      <dsp:spPr>
        <a:xfrm>
          <a:off x="3614782" y="3340311"/>
          <a:ext cx="2106441" cy="1474441"/>
        </a:xfrm>
        <a:prstGeom prst="roundRect">
          <a:avLst>
            <a:gd name="adj" fmla="val 16670"/>
          </a:avLst>
        </a:prstGeom>
        <a:gradFill rotWithShape="0">
          <a:gsLst>
            <a:gs pos="0">
              <a:schemeClr val="accent3">
                <a:hueOff val="2703983"/>
                <a:satOff val="-8997"/>
                <a:lumOff val="-4509"/>
                <a:alphaOff val="0"/>
                <a:tint val="96000"/>
                <a:lumMod val="104000"/>
              </a:schemeClr>
            </a:gs>
            <a:gs pos="100000">
              <a:schemeClr val="accent3">
                <a:hueOff val="2703983"/>
                <a:satOff val="-8997"/>
                <a:lumOff val="-4509"/>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kern="1200" dirty="0" smtClean="0">
              <a:cs typeface="B Nazanin" panose="00000400000000000000" pitchFamily="2" charset="-78"/>
            </a:rPr>
            <a:t>تشویق شهروندان به داشتن مسکن شخصی</a:t>
          </a:r>
          <a:endParaRPr lang="fa-IR" sz="2000" kern="1200" dirty="0">
            <a:cs typeface="B Nazanin" panose="00000400000000000000" pitchFamily="2" charset="-78"/>
          </a:endParaRPr>
        </a:p>
      </dsp:txBody>
      <dsp:txXfrm>
        <a:off x="3686771" y="3412300"/>
        <a:ext cx="1962463" cy="1330463"/>
      </dsp:txXfrm>
    </dsp:sp>
    <dsp:sp modelId="{A32C915B-1593-45DA-A86A-31AF654215D4}">
      <dsp:nvSpPr>
        <dsp:cNvPr id="0" name=""/>
        <dsp:cNvSpPr/>
      </dsp:nvSpPr>
      <dsp:spPr>
        <a:xfrm>
          <a:off x="5790931" y="3488810"/>
          <a:ext cx="1532025" cy="1191708"/>
        </a:xfrm>
        <a:prstGeom prst="rect">
          <a:avLst/>
        </a:prstGeom>
        <a:solidFill>
          <a:schemeClr val="bg1">
            <a:lumMod val="95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just" defTabSz="533400" rtl="1">
            <a:lnSpc>
              <a:spcPct val="90000"/>
            </a:lnSpc>
            <a:spcBef>
              <a:spcPct val="0"/>
            </a:spcBef>
            <a:spcAft>
              <a:spcPct val="15000"/>
            </a:spcAft>
            <a:buChar char="••"/>
          </a:pPr>
          <a:r>
            <a:rPr lang="fa-IR" sz="1200" kern="1200" dirty="0" smtClean="0">
              <a:cs typeface="B Nazanin" panose="00000400000000000000" pitchFamily="2" charset="-78"/>
            </a:rPr>
            <a:t>بنابراین مسکن در مالزی بر مصرف </a:t>
          </a:r>
          <a:r>
            <a:rPr lang="fa-IR" sz="1200" kern="1200" dirty="0" err="1" smtClean="0">
              <a:cs typeface="B Nazanin" panose="00000400000000000000" pitchFamily="2" charset="-78"/>
            </a:rPr>
            <a:t>کنندگان</a:t>
          </a:r>
          <a:r>
            <a:rPr lang="fa-IR" sz="1200" kern="1200" dirty="0" smtClean="0">
              <a:cs typeface="B Nazanin" panose="00000400000000000000" pitchFamily="2" charset="-78"/>
            </a:rPr>
            <a:t> از طریق دولت و قانون بازار تمرکز می کند</a:t>
          </a:r>
          <a:r>
            <a:rPr lang="fa-IR" sz="2000" kern="1200" dirty="0" smtClean="0">
              <a:cs typeface="B Nazanin" panose="00000400000000000000" pitchFamily="2" charset="-78"/>
            </a:rPr>
            <a:t>. </a:t>
          </a:r>
          <a:endParaRPr lang="fa-IR" sz="2000" kern="1200" dirty="0">
            <a:cs typeface="B Nazanin" panose="00000400000000000000" pitchFamily="2" charset="-78"/>
          </a:endParaRPr>
        </a:p>
      </dsp:txBody>
      <dsp:txXfrm>
        <a:off x="5790931" y="3488810"/>
        <a:ext cx="1532025" cy="119170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A96744-471F-4ED7-9520-DE35734B8C71}">
      <dsp:nvSpPr>
        <dsp:cNvPr id="0" name=""/>
        <dsp:cNvSpPr/>
      </dsp:nvSpPr>
      <dsp:spPr>
        <a:xfrm>
          <a:off x="6294954" y="1934619"/>
          <a:ext cx="185909" cy="185907"/>
        </a:xfrm>
        <a:prstGeom prst="ellipse">
          <a:avLst/>
        </a:prstGeom>
        <a:solidFill>
          <a:srgbClr val="FFC000">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B6CD8CC-F94E-4960-8E6A-706295B35CD2}">
      <dsp:nvSpPr>
        <dsp:cNvPr id="0" name=""/>
        <dsp:cNvSpPr/>
      </dsp:nvSpPr>
      <dsp:spPr>
        <a:xfrm>
          <a:off x="5954227" y="1934619"/>
          <a:ext cx="185909" cy="185907"/>
        </a:xfrm>
        <a:prstGeom prst="ellipse">
          <a:avLst/>
        </a:prstGeom>
        <a:solidFill>
          <a:srgbClr val="FFC000">
            <a:hueOff val="315021"/>
            <a:satOff val="-1454"/>
            <a:lumOff val="53"/>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D42200AD-7CB7-426E-818C-A3AB37A8DF8B}">
      <dsp:nvSpPr>
        <dsp:cNvPr id="0" name=""/>
        <dsp:cNvSpPr/>
      </dsp:nvSpPr>
      <dsp:spPr>
        <a:xfrm>
          <a:off x="5613500" y="1934619"/>
          <a:ext cx="185909" cy="185907"/>
        </a:xfrm>
        <a:prstGeom prst="ellipse">
          <a:avLst/>
        </a:prstGeom>
        <a:solidFill>
          <a:srgbClr val="FFC000">
            <a:hueOff val="630042"/>
            <a:satOff val="-2907"/>
            <a:lumOff val="107"/>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4923277-274B-4585-97F4-0C00F5CED358}">
      <dsp:nvSpPr>
        <dsp:cNvPr id="0" name=""/>
        <dsp:cNvSpPr/>
      </dsp:nvSpPr>
      <dsp:spPr>
        <a:xfrm>
          <a:off x="5273421" y="1934619"/>
          <a:ext cx="185909" cy="185907"/>
        </a:xfrm>
        <a:prstGeom prst="ellipse">
          <a:avLst/>
        </a:prstGeom>
        <a:solidFill>
          <a:srgbClr val="FFC000">
            <a:hueOff val="945063"/>
            <a:satOff val="-4361"/>
            <a:lumOff val="16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A25EE5E-D10D-4623-AE8F-353EB41336D2}">
      <dsp:nvSpPr>
        <dsp:cNvPr id="0" name=""/>
        <dsp:cNvSpPr/>
      </dsp:nvSpPr>
      <dsp:spPr>
        <a:xfrm>
          <a:off x="4932694" y="1934619"/>
          <a:ext cx="185909" cy="185907"/>
        </a:xfrm>
        <a:prstGeom prst="ellipse">
          <a:avLst/>
        </a:prstGeom>
        <a:solidFill>
          <a:srgbClr val="FFC000">
            <a:hueOff val="1260084"/>
            <a:satOff val="-5814"/>
            <a:lumOff val="214"/>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0C86B56-57CC-4842-8760-6AF5B9213862}">
      <dsp:nvSpPr>
        <dsp:cNvPr id="0" name=""/>
        <dsp:cNvSpPr/>
      </dsp:nvSpPr>
      <dsp:spPr>
        <a:xfrm>
          <a:off x="4406057" y="1841666"/>
          <a:ext cx="371819" cy="372119"/>
        </a:xfrm>
        <a:prstGeom prst="ellipse">
          <a:avLst/>
        </a:prstGeom>
        <a:solidFill>
          <a:srgbClr val="FFC000">
            <a:hueOff val="1575105"/>
            <a:satOff val="-7268"/>
            <a:lumOff val="267"/>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F467596-8CAE-4BDD-813C-4780931AC4D4}">
      <dsp:nvSpPr>
        <dsp:cNvPr id="0" name=""/>
        <dsp:cNvSpPr/>
      </dsp:nvSpPr>
      <dsp:spPr>
        <a:xfrm>
          <a:off x="5991797" y="1550574"/>
          <a:ext cx="185909" cy="185907"/>
        </a:xfrm>
        <a:prstGeom prst="ellipse">
          <a:avLst/>
        </a:prstGeom>
        <a:solidFill>
          <a:srgbClr val="FFC000">
            <a:hueOff val="1890126"/>
            <a:satOff val="-8721"/>
            <a:lumOff val="321"/>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236C1D6-8A42-4920-B0DC-63C08EBCC948}">
      <dsp:nvSpPr>
        <dsp:cNvPr id="0" name=""/>
        <dsp:cNvSpPr/>
      </dsp:nvSpPr>
      <dsp:spPr>
        <a:xfrm>
          <a:off x="5991797" y="2321416"/>
          <a:ext cx="185909" cy="185907"/>
        </a:xfrm>
        <a:prstGeom prst="ellipse">
          <a:avLst/>
        </a:prstGeom>
        <a:solidFill>
          <a:srgbClr val="FFC000">
            <a:hueOff val="2205147"/>
            <a:satOff val="-10175"/>
            <a:lumOff val="374"/>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59ACD62-0525-43B8-9853-F25C169D7E63}">
      <dsp:nvSpPr>
        <dsp:cNvPr id="0" name=""/>
        <dsp:cNvSpPr/>
      </dsp:nvSpPr>
      <dsp:spPr>
        <a:xfrm>
          <a:off x="6157626" y="1717524"/>
          <a:ext cx="185909" cy="185907"/>
        </a:xfrm>
        <a:prstGeom prst="ellipse">
          <a:avLst/>
        </a:prstGeom>
        <a:solidFill>
          <a:srgbClr val="FFC000">
            <a:hueOff val="2520168"/>
            <a:satOff val="-11629"/>
            <a:lumOff val="428"/>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7F6510D-E4E0-4616-9681-C6354855B68F}">
      <dsp:nvSpPr>
        <dsp:cNvPr id="0" name=""/>
        <dsp:cNvSpPr/>
      </dsp:nvSpPr>
      <dsp:spPr>
        <a:xfrm>
          <a:off x="6168638" y="2155384"/>
          <a:ext cx="185909" cy="185907"/>
        </a:xfrm>
        <a:prstGeom prst="ellipse">
          <a:avLst/>
        </a:prstGeom>
        <a:solidFill>
          <a:srgbClr val="FFC000">
            <a:hueOff val="2835189"/>
            <a:satOff val="-13082"/>
            <a:lumOff val="481"/>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7586E86-3B26-4D1B-8423-4DE7096043E8}">
      <dsp:nvSpPr>
        <dsp:cNvPr id="0" name=""/>
        <dsp:cNvSpPr/>
      </dsp:nvSpPr>
      <dsp:spPr>
        <a:xfrm>
          <a:off x="2369469" y="1086418"/>
          <a:ext cx="1882419" cy="1882614"/>
        </a:xfrm>
        <a:prstGeom prst="ellipse">
          <a:avLst/>
        </a:prstGeom>
        <a:solidFill>
          <a:srgbClr val="E3F508"/>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fa-IR" sz="32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دخالت دولت در مسکن</a:t>
          </a:r>
          <a:endParaRPr lang="en-US" sz="32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sp:txBody>
      <dsp:txXfrm>
        <a:off x="2645143" y="1362120"/>
        <a:ext cx="1331071" cy="1331210"/>
      </dsp:txXfrm>
    </dsp:sp>
    <dsp:sp modelId="{820E4325-73CE-4B64-A485-8503E99BDDE7}">
      <dsp:nvSpPr>
        <dsp:cNvPr id="0" name=""/>
        <dsp:cNvSpPr/>
      </dsp:nvSpPr>
      <dsp:spPr>
        <a:xfrm>
          <a:off x="2228903" y="925584"/>
          <a:ext cx="371819" cy="372119"/>
        </a:xfrm>
        <a:prstGeom prst="ellipse">
          <a:avLst/>
        </a:prstGeom>
        <a:solidFill>
          <a:srgbClr val="FFC000">
            <a:hueOff val="3465231"/>
            <a:satOff val="-15989"/>
            <a:lumOff val="588"/>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D4C8507-2C94-4D93-AD8A-1BC6621045B4}">
      <dsp:nvSpPr>
        <dsp:cNvPr id="0" name=""/>
        <dsp:cNvSpPr/>
      </dsp:nvSpPr>
      <dsp:spPr>
        <a:xfrm>
          <a:off x="1990523" y="729281"/>
          <a:ext cx="185909" cy="185907"/>
        </a:xfrm>
        <a:prstGeom prst="ellipse">
          <a:avLst/>
        </a:prstGeom>
        <a:solidFill>
          <a:srgbClr val="FFC000">
            <a:hueOff val="3780252"/>
            <a:satOff val="-17443"/>
            <a:lumOff val="642"/>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77B9EE63-66E1-4EF7-993C-DBCF3A85E068}">
      <dsp:nvSpPr>
        <dsp:cNvPr id="0" name=""/>
        <dsp:cNvSpPr/>
      </dsp:nvSpPr>
      <dsp:spPr>
        <a:xfrm>
          <a:off x="1593440" y="729281"/>
          <a:ext cx="185909" cy="185907"/>
        </a:xfrm>
        <a:prstGeom prst="ellipse">
          <a:avLst/>
        </a:prstGeom>
        <a:solidFill>
          <a:srgbClr val="FFC000">
            <a:hueOff val="4095273"/>
            <a:satOff val="-18896"/>
            <a:lumOff val="695"/>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4BA7DAB-CA7A-46E4-97E4-AA65CF5A6919}">
      <dsp:nvSpPr>
        <dsp:cNvPr id="0" name=""/>
        <dsp:cNvSpPr/>
      </dsp:nvSpPr>
      <dsp:spPr>
        <a:xfrm>
          <a:off x="1196357" y="729281"/>
          <a:ext cx="185909" cy="185907"/>
        </a:xfrm>
        <a:prstGeom prst="ellipse">
          <a:avLst/>
        </a:prstGeom>
        <a:solidFill>
          <a:srgbClr val="FFC000">
            <a:hueOff val="4410294"/>
            <a:satOff val="-20350"/>
            <a:lumOff val="749"/>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0A537CF-1002-42AE-86C8-BA0245BAE42E}">
      <dsp:nvSpPr>
        <dsp:cNvPr id="0" name=""/>
        <dsp:cNvSpPr/>
      </dsp:nvSpPr>
      <dsp:spPr>
        <a:xfrm>
          <a:off x="799275" y="729281"/>
          <a:ext cx="185909" cy="185907"/>
        </a:xfrm>
        <a:prstGeom prst="ellipse">
          <a:avLst/>
        </a:prstGeom>
        <a:solidFill>
          <a:srgbClr val="FFC000">
            <a:hueOff val="4725315"/>
            <a:satOff val="-21804"/>
            <a:lumOff val="802"/>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B4DCA560-16D8-472F-B206-CBB6955EAB61}">
      <dsp:nvSpPr>
        <dsp:cNvPr id="0" name=""/>
        <dsp:cNvSpPr/>
      </dsp:nvSpPr>
      <dsp:spPr>
        <a:xfrm>
          <a:off x="401544" y="729281"/>
          <a:ext cx="185909" cy="185907"/>
        </a:xfrm>
        <a:prstGeom prst="ellipse">
          <a:avLst/>
        </a:prstGeom>
        <a:solidFill>
          <a:srgbClr val="FFC000">
            <a:hueOff val="5040336"/>
            <a:satOff val="-23257"/>
            <a:lumOff val="856"/>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722F0AC-B258-47EE-91CC-A8ED8D0BCD3F}">
      <dsp:nvSpPr>
        <dsp:cNvPr id="0" name=""/>
        <dsp:cNvSpPr/>
      </dsp:nvSpPr>
      <dsp:spPr>
        <a:xfrm>
          <a:off x="4461" y="729281"/>
          <a:ext cx="185909" cy="185907"/>
        </a:xfrm>
        <a:prstGeom prst="ellipse">
          <a:avLst/>
        </a:prstGeom>
        <a:solidFill>
          <a:srgbClr val="FFC000">
            <a:hueOff val="5355357"/>
            <a:satOff val="-24711"/>
            <a:lumOff val="909"/>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8D1BF1B-12A9-45D1-BF56-C9757495501F}">
      <dsp:nvSpPr>
        <dsp:cNvPr id="0" name=""/>
        <dsp:cNvSpPr/>
      </dsp:nvSpPr>
      <dsp:spPr>
        <a:xfrm>
          <a:off x="3166" y="249531"/>
          <a:ext cx="2179097" cy="478221"/>
        </a:xfrm>
        <a:prstGeom prst="rect">
          <a:avLst/>
        </a:prstGeom>
        <a:noFill/>
        <a:ln w="6350" cap="flat" cmpd="sng" algn="ctr">
          <a:solidFill>
            <a:sysClr val="windowText" lastClr="000000">
              <a:alpha val="0"/>
              <a:hueOff val="0"/>
              <a:satOff val="0"/>
              <a:lumOff val="0"/>
              <a:alphaOff val="0"/>
            </a:sys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l" defTabSz="1600200">
            <a:lnSpc>
              <a:spcPct val="90000"/>
            </a:lnSpc>
            <a:spcBef>
              <a:spcPct val="0"/>
            </a:spcBef>
            <a:spcAft>
              <a:spcPct val="35000"/>
            </a:spcAft>
          </a:pPr>
          <a:r>
            <a:rPr lang="fa-IR" sz="36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hlinkClick xmlns:r="http://schemas.openxmlformats.org/officeDocument/2006/relationships" r:id="" action="ppaction://hlinksldjump"/>
            </a:rPr>
            <a:t>دولت مرکزی</a:t>
          </a:r>
          <a:endParaRPr lang="en-US" sz="36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sp:txBody>
      <dsp:txXfrm>
        <a:off x="3166" y="249531"/>
        <a:ext cx="2179097" cy="478221"/>
      </dsp:txXfrm>
    </dsp:sp>
    <dsp:sp modelId="{81966B97-E00D-4F05-A8AD-442C9B12B52D}">
      <dsp:nvSpPr>
        <dsp:cNvPr id="0" name=""/>
        <dsp:cNvSpPr/>
      </dsp:nvSpPr>
      <dsp:spPr>
        <a:xfrm>
          <a:off x="2228903" y="2742458"/>
          <a:ext cx="371819" cy="372119"/>
        </a:xfrm>
        <a:prstGeom prst="ellipse">
          <a:avLst/>
        </a:prstGeom>
        <a:solidFill>
          <a:schemeClr val="accent4">
            <a:hueOff val="-378932"/>
            <a:satOff val="11315"/>
            <a:lumOff val="4374"/>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28D206C-786E-44AB-8DF1-98BB26940AD3}">
      <dsp:nvSpPr>
        <dsp:cNvPr id="0" name=""/>
        <dsp:cNvSpPr/>
      </dsp:nvSpPr>
      <dsp:spPr>
        <a:xfrm>
          <a:off x="1990523" y="3121305"/>
          <a:ext cx="185909" cy="185907"/>
        </a:xfrm>
        <a:prstGeom prst="ellipse">
          <a:avLst/>
        </a:prstGeom>
        <a:solidFill>
          <a:schemeClr val="accent4">
            <a:hueOff val="-397879"/>
            <a:satOff val="11880"/>
            <a:lumOff val="4593"/>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314FE5CB-1C69-4BAD-9CED-972356AEF12A}">
      <dsp:nvSpPr>
        <dsp:cNvPr id="0" name=""/>
        <dsp:cNvSpPr/>
      </dsp:nvSpPr>
      <dsp:spPr>
        <a:xfrm>
          <a:off x="1593440" y="3121305"/>
          <a:ext cx="185909" cy="185907"/>
        </a:xfrm>
        <a:prstGeom prst="ellipse">
          <a:avLst/>
        </a:prstGeom>
        <a:solidFill>
          <a:schemeClr val="accent4">
            <a:hueOff val="-416825"/>
            <a:satOff val="12446"/>
            <a:lumOff val="4811"/>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114BEE2-33CC-4EF1-974B-99E1D75627B1}">
      <dsp:nvSpPr>
        <dsp:cNvPr id="0" name=""/>
        <dsp:cNvSpPr/>
      </dsp:nvSpPr>
      <dsp:spPr>
        <a:xfrm>
          <a:off x="1196357" y="3121305"/>
          <a:ext cx="185909" cy="185907"/>
        </a:xfrm>
        <a:prstGeom prst="ellipse">
          <a:avLst/>
        </a:prstGeom>
        <a:solidFill>
          <a:schemeClr val="accent4">
            <a:hueOff val="-435772"/>
            <a:satOff val="13012"/>
            <a:lumOff val="5030"/>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DDC5F2B-8AE2-458E-92BA-474978BCB29D}">
      <dsp:nvSpPr>
        <dsp:cNvPr id="0" name=""/>
        <dsp:cNvSpPr/>
      </dsp:nvSpPr>
      <dsp:spPr>
        <a:xfrm>
          <a:off x="799275" y="3121305"/>
          <a:ext cx="185909" cy="185907"/>
        </a:xfrm>
        <a:prstGeom prst="ellipse">
          <a:avLst/>
        </a:prstGeom>
        <a:solidFill>
          <a:schemeClr val="accent4">
            <a:hueOff val="-454719"/>
            <a:satOff val="13578"/>
            <a:lumOff val="5249"/>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7099F890-3A46-4B95-BEB4-E83CE1495D70}">
      <dsp:nvSpPr>
        <dsp:cNvPr id="0" name=""/>
        <dsp:cNvSpPr/>
      </dsp:nvSpPr>
      <dsp:spPr>
        <a:xfrm>
          <a:off x="401544" y="3121305"/>
          <a:ext cx="185909" cy="185907"/>
        </a:xfrm>
        <a:prstGeom prst="ellipse">
          <a:avLst/>
        </a:prstGeom>
        <a:solidFill>
          <a:schemeClr val="accent4">
            <a:hueOff val="-473665"/>
            <a:satOff val="14143"/>
            <a:lumOff val="5467"/>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6513223-0DF7-4735-AFB0-A51A79CC2856}">
      <dsp:nvSpPr>
        <dsp:cNvPr id="0" name=""/>
        <dsp:cNvSpPr/>
      </dsp:nvSpPr>
      <dsp:spPr>
        <a:xfrm>
          <a:off x="4461" y="3121305"/>
          <a:ext cx="185909" cy="185907"/>
        </a:xfrm>
        <a:prstGeom prst="ellipse">
          <a:avLst/>
        </a:prstGeom>
        <a:solidFill>
          <a:schemeClr val="accent4">
            <a:hueOff val="-492612"/>
            <a:satOff val="14709"/>
            <a:lumOff val="5686"/>
            <a:alphaOff val="0"/>
          </a:schemeClr>
        </a:solidFill>
        <a:ln>
          <a:noFill/>
        </a:ln>
        <a:effectLst>
          <a:outerShdw blurRad="38100" dist="25400" dir="5400000" rotWithShape="0">
            <a:srgbClr val="000000">
              <a:alpha val="2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5A45C75-481E-4A1D-8815-A6A7E27E20D2}">
      <dsp:nvSpPr>
        <dsp:cNvPr id="0" name=""/>
        <dsp:cNvSpPr/>
      </dsp:nvSpPr>
      <dsp:spPr>
        <a:xfrm>
          <a:off x="3166" y="2641249"/>
          <a:ext cx="2179097" cy="478221"/>
        </a:xfrm>
        <a:prstGeom prst="rect">
          <a:avLst/>
        </a:prstGeom>
        <a:noFill/>
        <a:ln w="6350" cap="flat" cmpd="sng" algn="ctr">
          <a:solidFill>
            <a:sysClr val="windowText" lastClr="000000">
              <a:alpha val="0"/>
              <a:hueOff val="0"/>
              <a:satOff val="0"/>
              <a:lumOff val="0"/>
              <a:alphaOff val="0"/>
            </a:sys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l" defTabSz="1600200">
            <a:lnSpc>
              <a:spcPct val="90000"/>
            </a:lnSpc>
            <a:spcBef>
              <a:spcPct val="0"/>
            </a:spcBef>
            <a:spcAft>
              <a:spcPct val="35000"/>
            </a:spcAft>
          </a:pPr>
          <a:r>
            <a:rPr lang="fa-IR" sz="36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 </a:t>
          </a:r>
          <a:r>
            <a:rPr lang="fa-IR" sz="36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hlinkClick xmlns:r="http://schemas.openxmlformats.org/officeDocument/2006/relationships" r:id="" action="ppaction://hlinksldjump"/>
            </a:rPr>
            <a:t>دولت ایالتی</a:t>
          </a:r>
          <a:endParaRPr lang="en-US" sz="36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sp:txBody>
      <dsp:txXfrm>
        <a:off x="3166" y="2641249"/>
        <a:ext cx="2179097" cy="47822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E0A6A9-0160-44A4-B0F1-01B89F8F717E}">
      <dsp:nvSpPr>
        <dsp:cNvPr id="0" name=""/>
        <dsp:cNvSpPr/>
      </dsp:nvSpPr>
      <dsp:spPr>
        <a:xfrm>
          <a:off x="1773976" y="0"/>
          <a:ext cx="2370140" cy="2370501"/>
        </a:xfrm>
        <a:prstGeom prst="leftCircularArrow">
          <a:avLst>
            <a:gd name="adj1" fmla="val 10980"/>
            <a:gd name="adj2" fmla="val 1142322"/>
            <a:gd name="adj3" fmla="val 6300000"/>
            <a:gd name="adj4" fmla="val 0"/>
            <a:gd name="adj5" fmla="val 12500"/>
          </a:avLst>
        </a:prstGeom>
        <a:solidFill>
          <a:srgbClr val="E1F308"/>
        </a:soli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2855892-0A14-452D-8FF6-0C19A9C801CD}">
      <dsp:nvSpPr>
        <dsp:cNvPr id="0" name=""/>
        <dsp:cNvSpPr/>
      </dsp:nvSpPr>
      <dsp:spPr>
        <a:xfrm>
          <a:off x="2300525" y="855823"/>
          <a:ext cx="1317041" cy="658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cs typeface="B Nazanin" panose="00000400000000000000" pitchFamily="2" charset="-78"/>
            </a:rPr>
            <a:t>ا</a:t>
          </a:r>
          <a:r>
            <a:rPr lang="fa-IR" sz="2000" kern="1200" dirty="0" smtClean="0">
              <a:cs typeface="B Nazanin" panose="00000400000000000000" pitchFamily="2" charset="-78"/>
            </a:rPr>
            <a:t>رائه مستقیم مسکن</a:t>
          </a:r>
          <a:endParaRPr lang="fa-IR" sz="2000" kern="1200" dirty="0">
            <a:cs typeface="B Nazanin" panose="00000400000000000000" pitchFamily="2" charset="-78"/>
          </a:endParaRPr>
        </a:p>
      </dsp:txBody>
      <dsp:txXfrm>
        <a:off x="2300525" y="855823"/>
        <a:ext cx="1317041" cy="658363"/>
      </dsp:txXfrm>
    </dsp:sp>
    <dsp:sp modelId="{A2B70C92-37BB-45E6-8E01-FE7A976C0841}">
      <dsp:nvSpPr>
        <dsp:cNvPr id="0" name=""/>
        <dsp:cNvSpPr/>
      </dsp:nvSpPr>
      <dsp:spPr>
        <a:xfrm>
          <a:off x="2432274" y="1362029"/>
          <a:ext cx="2370140" cy="2370501"/>
        </a:xfrm>
        <a:prstGeom prst="circularArrow">
          <a:avLst>
            <a:gd name="adj1" fmla="val 10980"/>
            <a:gd name="adj2" fmla="val 1142322"/>
            <a:gd name="adj3" fmla="val 4500000"/>
            <a:gd name="adj4" fmla="val 13500000"/>
            <a:gd name="adj5" fmla="val 12500"/>
          </a:avLst>
        </a:prstGeom>
        <a:solidFill>
          <a:srgbClr val="FFCC00"/>
        </a:soli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0A1F72D-9218-4BB0-BBB0-7DFAAA388072}">
      <dsp:nvSpPr>
        <dsp:cNvPr id="0" name=""/>
        <dsp:cNvSpPr/>
      </dsp:nvSpPr>
      <dsp:spPr>
        <a:xfrm>
          <a:off x="2956153" y="2225730"/>
          <a:ext cx="1317041" cy="658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rtl="1">
            <a:lnSpc>
              <a:spcPct val="90000"/>
            </a:lnSpc>
            <a:spcBef>
              <a:spcPct val="0"/>
            </a:spcBef>
            <a:spcAft>
              <a:spcPct val="35000"/>
            </a:spcAft>
          </a:pPr>
          <a:r>
            <a:rPr lang="fa-IR" sz="1800" kern="1200" dirty="0" smtClean="0">
              <a:cs typeface="B Nazanin" panose="00000400000000000000" pitchFamily="2" charset="-78"/>
            </a:rPr>
            <a:t>مقررات تحمیلی به سازندگان خصوصی مسکن</a:t>
          </a:r>
          <a:endParaRPr lang="fa-IR" sz="1800" kern="1200" dirty="0">
            <a:cs typeface="B Nazanin" panose="00000400000000000000" pitchFamily="2" charset="-78"/>
          </a:endParaRPr>
        </a:p>
      </dsp:txBody>
      <dsp:txXfrm>
        <a:off x="2956153" y="2225730"/>
        <a:ext cx="1317041" cy="658363"/>
      </dsp:txXfrm>
    </dsp:sp>
    <dsp:sp modelId="{9E4C24C5-10C4-4B5E-89E4-CDDFECCCA121}">
      <dsp:nvSpPr>
        <dsp:cNvPr id="0" name=""/>
        <dsp:cNvSpPr/>
      </dsp:nvSpPr>
      <dsp:spPr>
        <a:xfrm>
          <a:off x="1942222" y="2887048"/>
          <a:ext cx="2036318" cy="2037134"/>
        </a:xfrm>
        <a:prstGeom prst="blockArc">
          <a:avLst>
            <a:gd name="adj1" fmla="val 0"/>
            <a:gd name="adj2" fmla="val 18900000"/>
            <a:gd name="adj3" fmla="val 12740"/>
          </a:avLst>
        </a:prstGeom>
        <a:gradFill rotWithShape="0">
          <a:gsLst>
            <a:gs pos="0">
              <a:schemeClr val="accent4">
                <a:hueOff val="-492612"/>
                <a:satOff val="14709"/>
                <a:lumOff val="5686"/>
                <a:alphaOff val="0"/>
                <a:tint val="96000"/>
                <a:lumMod val="104000"/>
              </a:schemeClr>
            </a:gs>
            <a:gs pos="100000">
              <a:schemeClr val="accent4">
                <a:hueOff val="-492612"/>
                <a:satOff val="14709"/>
                <a:lumOff val="5686"/>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5287C35-6623-42E2-90F8-DDDC85CDA404}">
      <dsp:nvSpPr>
        <dsp:cNvPr id="0" name=""/>
        <dsp:cNvSpPr/>
      </dsp:nvSpPr>
      <dsp:spPr>
        <a:xfrm>
          <a:off x="2300525" y="3597608"/>
          <a:ext cx="1317041" cy="6583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cs typeface="B Nazanin" panose="00000400000000000000" pitchFamily="2" charset="-78"/>
            </a:rPr>
            <a:t>مداخله دولت در امر مسکن را می توان در </a:t>
          </a:r>
          <a:r>
            <a:rPr lang="fa-IR" sz="1600" kern="1200" dirty="0" err="1" smtClean="0">
              <a:cs typeface="B Nazanin" panose="00000400000000000000" pitchFamily="2" charset="-78"/>
            </a:rPr>
            <a:t>دودسته</a:t>
          </a:r>
          <a:r>
            <a:rPr lang="fa-IR" sz="1600" kern="1200" dirty="0" smtClean="0">
              <a:cs typeface="B Nazanin" panose="00000400000000000000" pitchFamily="2" charset="-78"/>
            </a:rPr>
            <a:t> کلی دسته بندی کرد</a:t>
          </a:r>
          <a:endParaRPr lang="fa-IR" sz="1600" kern="1200" dirty="0">
            <a:cs typeface="B Nazanin" panose="00000400000000000000" pitchFamily="2" charset="-78"/>
          </a:endParaRPr>
        </a:p>
      </dsp:txBody>
      <dsp:txXfrm>
        <a:off x="2300525" y="3597608"/>
        <a:ext cx="1317041" cy="65836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42DE81-FA31-46CE-B8D0-9B10E3288B16}">
      <dsp:nvSpPr>
        <dsp:cNvPr id="0" name=""/>
        <dsp:cNvSpPr/>
      </dsp:nvSpPr>
      <dsp:spPr>
        <a:xfrm>
          <a:off x="0" y="0"/>
          <a:ext cx="6039081" cy="993972"/>
        </a:xfrm>
        <a:prstGeom prst="roundRect">
          <a:avLst>
            <a:gd name="adj" fmla="val 10000"/>
          </a:avLst>
        </a:prstGeom>
        <a:solidFill>
          <a:srgbClr val="E1F308"/>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just" defTabSz="711200" rtl="1">
            <a:lnSpc>
              <a:spcPct val="90000"/>
            </a:lnSpc>
            <a:spcBef>
              <a:spcPct val="0"/>
            </a:spcBef>
            <a:spcAft>
              <a:spcPct val="35000"/>
            </a:spcAft>
          </a:pPr>
          <a:r>
            <a:rPr lang="fa-IR" sz="1600" kern="1200" dirty="0" smtClean="0">
              <a:solidFill>
                <a:schemeClr val="tx1"/>
              </a:solidFill>
              <a:cs typeface="B Nazanin" panose="00000400000000000000" pitchFamily="2" charset="-78"/>
            </a:rPr>
            <a:t>1</a:t>
          </a:r>
          <a:r>
            <a:rPr lang="fa-IR" sz="1800" kern="1200" dirty="0" smtClean="0">
              <a:solidFill>
                <a:schemeClr val="tx1"/>
              </a:solidFill>
              <a:cs typeface="B Nazanin" panose="00000400000000000000" pitchFamily="2" charset="-78"/>
            </a:rPr>
            <a:t>. اطمینان از اینکه اقشار کم درآمد به مسکن کم هزینه دسترسی دارند به خصوص اگر بازار و بخش خصوصی موفق به ارائه آن نشده است( به عنوان مثال در دوره بحران اقتصادی جنوب شرقی آسیا)</a:t>
          </a:r>
          <a:endParaRPr lang="fa-IR" sz="1800" kern="1200" dirty="0">
            <a:solidFill>
              <a:schemeClr val="tx1"/>
            </a:solidFill>
            <a:cs typeface="B Nazanin" panose="00000400000000000000" pitchFamily="2" charset="-78"/>
          </a:endParaRPr>
        </a:p>
      </dsp:txBody>
      <dsp:txXfrm>
        <a:off x="29112" y="29112"/>
        <a:ext cx="4850213" cy="935748"/>
      </dsp:txXfrm>
    </dsp:sp>
    <dsp:sp modelId="{0A98970D-CB00-41FC-A48F-92CB4558999B}">
      <dsp:nvSpPr>
        <dsp:cNvPr id="0" name=""/>
        <dsp:cNvSpPr/>
      </dsp:nvSpPr>
      <dsp:spPr>
        <a:xfrm>
          <a:off x="450970" y="1132024"/>
          <a:ext cx="6039081" cy="993972"/>
        </a:xfrm>
        <a:prstGeom prst="roundRect">
          <a:avLst>
            <a:gd name="adj" fmla="val 10000"/>
          </a:avLst>
        </a:prstGeom>
        <a:solidFill>
          <a:schemeClr val="bg1">
            <a:lumMod val="85000"/>
          </a:schemeClr>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just" defTabSz="800100" rtl="1">
            <a:lnSpc>
              <a:spcPct val="90000"/>
            </a:lnSpc>
            <a:spcBef>
              <a:spcPct val="0"/>
            </a:spcBef>
            <a:spcAft>
              <a:spcPct val="35000"/>
            </a:spcAft>
          </a:pPr>
          <a:r>
            <a:rPr lang="fa-IR" sz="1800" kern="1200" dirty="0" smtClean="0">
              <a:solidFill>
                <a:schemeClr val="tx1"/>
              </a:solidFill>
              <a:cs typeface="B Nazanin" panose="00000400000000000000" pitchFamily="2" charset="-78"/>
            </a:rPr>
            <a:t>2. دولت برای رسیدن به اهداف اجتماعی و اقتصادی مانند سیاست های جدید اقتصادی ( به عنوان مثال افزایش میزان مالکیت خانه در سراسر مالزی) و حذف برنامه های تصرف زمین. </a:t>
          </a:r>
          <a:endParaRPr lang="fa-IR" sz="1800" kern="1200" dirty="0">
            <a:solidFill>
              <a:schemeClr val="tx1"/>
            </a:solidFill>
            <a:cs typeface="B Nazanin" panose="00000400000000000000" pitchFamily="2" charset="-78"/>
          </a:endParaRPr>
        </a:p>
      </dsp:txBody>
      <dsp:txXfrm>
        <a:off x="480082" y="1161136"/>
        <a:ext cx="4883805" cy="935748"/>
      </dsp:txXfrm>
    </dsp:sp>
    <dsp:sp modelId="{2C0EF890-08EE-48F5-B292-6F721C2BF2EF}">
      <dsp:nvSpPr>
        <dsp:cNvPr id="0" name=""/>
        <dsp:cNvSpPr/>
      </dsp:nvSpPr>
      <dsp:spPr>
        <a:xfrm>
          <a:off x="901940" y="2264048"/>
          <a:ext cx="6039081" cy="993972"/>
        </a:xfrm>
        <a:prstGeom prst="roundRect">
          <a:avLst>
            <a:gd name="adj" fmla="val 10000"/>
          </a:avLst>
        </a:prstGeom>
        <a:solidFill>
          <a:srgbClr val="43B8FF"/>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just" defTabSz="800100" rtl="1">
            <a:lnSpc>
              <a:spcPct val="90000"/>
            </a:lnSpc>
            <a:spcBef>
              <a:spcPct val="0"/>
            </a:spcBef>
            <a:spcAft>
              <a:spcPct val="35000"/>
            </a:spcAft>
          </a:pPr>
          <a:r>
            <a:rPr lang="fa-IR" sz="1800" kern="1200" dirty="0" smtClean="0">
              <a:solidFill>
                <a:schemeClr val="tx1"/>
              </a:solidFill>
              <a:cs typeface="B Nazanin" panose="00000400000000000000" pitchFamily="2" charset="-78"/>
            </a:rPr>
            <a:t>3</a:t>
          </a:r>
          <a:r>
            <a:rPr lang="fa-IR" sz="2000" kern="1200" dirty="0" smtClean="0">
              <a:solidFill>
                <a:schemeClr val="tx1"/>
              </a:solidFill>
              <a:cs typeface="B Nazanin" panose="00000400000000000000" pitchFamily="2" charset="-78"/>
            </a:rPr>
            <a:t>. برای تحریک اقتصاد در طول بحران اقتصادی چراکه بخش ساخت و ساز وابستگی زادی به صنعت مسکن دارد. </a:t>
          </a:r>
          <a:endParaRPr lang="fa-IR" sz="2000" kern="1200" dirty="0">
            <a:solidFill>
              <a:schemeClr val="tx1"/>
            </a:solidFill>
            <a:cs typeface="B Nazanin" panose="00000400000000000000" pitchFamily="2" charset="-78"/>
          </a:endParaRPr>
        </a:p>
      </dsp:txBody>
      <dsp:txXfrm>
        <a:off x="931052" y="2293160"/>
        <a:ext cx="4883805" cy="935748"/>
      </dsp:txXfrm>
    </dsp:sp>
    <dsp:sp modelId="{6C7A321A-7061-4442-98E1-70713E059307}">
      <dsp:nvSpPr>
        <dsp:cNvPr id="0" name=""/>
        <dsp:cNvSpPr/>
      </dsp:nvSpPr>
      <dsp:spPr>
        <a:xfrm>
          <a:off x="1352911" y="3396072"/>
          <a:ext cx="6039081" cy="993972"/>
        </a:xfrm>
        <a:prstGeom prst="roundRect">
          <a:avLst>
            <a:gd name="adj" fmla="val 10000"/>
          </a:avLst>
        </a:prstGeom>
        <a:solidFill>
          <a:srgbClr val="FFCC00"/>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just" defTabSz="622300" rtl="1">
            <a:lnSpc>
              <a:spcPct val="90000"/>
            </a:lnSpc>
            <a:spcBef>
              <a:spcPct val="0"/>
            </a:spcBef>
            <a:spcAft>
              <a:spcPct val="35000"/>
            </a:spcAft>
          </a:pPr>
          <a:r>
            <a:rPr lang="fa-IR" sz="1400" kern="1200" dirty="0" smtClean="0">
              <a:solidFill>
                <a:schemeClr val="tx1"/>
              </a:solidFill>
              <a:cs typeface="B Nazanin" panose="00000400000000000000" pitchFamily="2" charset="-78"/>
            </a:rPr>
            <a:t>4. </a:t>
          </a:r>
          <a:r>
            <a:rPr lang="fa-IR" sz="1600" kern="1200" dirty="0" smtClean="0">
              <a:solidFill>
                <a:schemeClr val="tx1"/>
              </a:solidFill>
              <a:cs typeface="B Nazanin" panose="00000400000000000000" pitchFamily="2" charset="-78"/>
            </a:rPr>
            <a:t>بخش مسکن برای اقشار کم درآمد هنز جز مهمی در سیاست برای بخش محلی، ایالتی و ملی  محسوب می شود. بنابرین دولت باید حساسیت مسکن برای اقشار کم درآمد را درک کرده و به طور مداوم خود را درگیر ارئه مسکن کم هزینه قرار دهد</a:t>
          </a:r>
          <a:r>
            <a:rPr lang="fa-IR" sz="1400" kern="1200" dirty="0" smtClean="0">
              <a:solidFill>
                <a:schemeClr val="tx1"/>
              </a:solidFill>
              <a:cs typeface="B Nazanin" panose="00000400000000000000" pitchFamily="2" charset="-78"/>
            </a:rPr>
            <a:t>.</a:t>
          </a:r>
          <a:endParaRPr lang="fa-IR" sz="1400" kern="1200" dirty="0">
            <a:solidFill>
              <a:schemeClr val="tx1"/>
            </a:solidFill>
            <a:cs typeface="B Nazanin" panose="00000400000000000000" pitchFamily="2" charset="-78"/>
          </a:endParaRPr>
        </a:p>
      </dsp:txBody>
      <dsp:txXfrm>
        <a:off x="1382023" y="3425184"/>
        <a:ext cx="4883805" cy="935748"/>
      </dsp:txXfrm>
    </dsp:sp>
    <dsp:sp modelId="{B1AD1A3A-6ABF-4E2E-A429-D5B082758EFD}">
      <dsp:nvSpPr>
        <dsp:cNvPr id="0" name=""/>
        <dsp:cNvSpPr/>
      </dsp:nvSpPr>
      <dsp:spPr>
        <a:xfrm>
          <a:off x="1803881" y="4528096"/>
          <a:ext cx="6039081" cy="993972"/>
        </a:xfrm>
        <a:prstGeom prst="roundRect">
          <a:avLst>
            <a:gd name="adj" fmla="val 10000"/>
          </a:avLst>
        </a:prstGeom>
        <a:solidFill>
          <a:srgbClr val="FFCCFF"/>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just" defTabSz="622300" rtl="1">
            <a:lnSpc>
              <a:spcPct val="90000"/>
            </a:lnSpc>
            <a:spcBef>
              <a:spcPct val="0"/>
            </a:spcBef>
            <a:spcAft>
              <a:spcPct val="35000"/>
            </a:spcAft>
          </a:pPr>
          <a:r>
            <a:rPr lang="fa-IR" sz="1400" kern="1200" dirty="0" smtClean="0">
              <a:solidFill>
                <a:schemeClr val="tx1"/>
              </a:solidFill>
              <a:cs typeface="B Nazanin" panose="00000400000000000000" pitchFamily="2" charset="-78"/>
            </a:rPr>
            <a:t>5. سیستم تخصیص عادلانه و خالی از فساد مهم است نه فقط برای خریداران خانه بلکه برای توسعه دهندگان خصوصی مسکن. خریداران و توسعه دهندگان </a:t>
          </a:r>
          <a:r>
            <a:rPr lang="fa-IR" sz="1400" kern="1200" dirty="0" err="1" smtClean="0">
              <a:solidFill>
                <a:schemeClr val="tx1"/>
              </a:solidFill>
              <a:cs typeface="B Nazanin" panose="00000400000000000000" pitchFamily="2" charset="-78"/>
            </a:rPr>
            <a:t>هردو</a:t>
          </a:r>
          <a:r>
            <a:rPr lang="fa-IR" sz="1400" kern="1200" dirty="0" smtClean="0">
              <a:solidFill>
                <a:schemeClr val="tx1"/>
              </a:solidFill>
              <a:cs typeface="B Nazanin" panose="00000400000000000000" pitchFamily="2" charset="-78"/>
            </a:rPr>
            <a:t>  برای مدت طولانی از سیستم تخصیص فاسد گذشته شکایت داشتند. بنابراین دولت زیر نظر نخست وزیر برای بهبود بخشیدن تصویر فساد دولت در گذشته به خصوص سیستم تخصیص مسکن به سختی کار می کند.</a:t>
          </a:r>
          <a:endParaRPr lang="fa-IR" sz="1400" kern="1200" dirty="0">
            <a:solidFill>
              <a:schemeClr val="tx1"/>
            </a:solidFill>
            <a:cs typeface="B Nazanin" panose="00000400000000000000" pitchFamily="2" charset="-78"/>
          </a:endParaRPr>
        </a:p>
      </dsp:txBody>
      <dsp:txXfrm>
        <a:off x="1832993" y="4557208"/>
        <a:ext cx="4883805" cy="935748"/>
      </dsp:txXfrm>
    </dsp:sp>
    <dsp:sp modelId="{72DA0B36-22B6-472B-9BC0-3C9842BC23B0}">
      <dsp:nvSpPr>
        <dsp:cNvPr id="0" name=""/>
        <dsp:cNvSpPr/>
      </dsp:nvSpPr>
      <dsp:spPr>
        <a:xfrm>
          <a:off x="5392999" y="726152"/>
          <a:ext cx="646082" cy="646082"/>
        </a:xfrm>
        <a:prstGeom prst="downArrow">
          <a:avLst>
            <a:gd name="adj1" fmla="val 55000"/>
            <a:gd name="adj2" fmla="val 45000"/>
          </a:avLst>
        </a:prstGeom>
        <a:solidFill>
          <a:srgbClr val="FF0066">
            <a:alpha val="90000"/>
          </a:srgbClr>
        </a:solidFill>
        <a:ln w="9525" cap="rnd" cmpd="sng" algn="ctr">
          <a:solidFill>
            <a:schemeClr val="accent3">
              <a:tint val="40000"/>
              <a:alpha val="9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endParaRPr lang="fa-IR" sz="2900" kern="1200"/>
        </a:p>
      </dsp:txBody>
      <dsp:txXfrm>
        <a:off x="5538367" y="726152"/>
        <a:ext cx="355346" cy="486177"/>
      </dsp:txXfrm>
    </dsp:sp>
    <dsp:sp modelId="{82320D69-A6D5-4F2C-A239-7BCF36478272}">
      <dsp:nvSpPr>
        <dsp:cNvPr id="0" name=""/>
        <dsp:cNvSpPr/>
      </dsp:nvSpPr>
      <dsp:spPr>
        <a:xfrm>
          <a:off x="5843969" y="1858176"/>
          <a:ext cx="646082" cy="646082"/>
        </a:xfrm>
        <a:prstGeom prst="downArrow">
          <a:avLst>
            <a:gd name="adj1" fmla="val 55000"/>
            <a:gd name="adj2" fmla="val 45000"/>
          </a:avLst>
        </a:prstGeom>
        <a:solidFill>
          <a:srgbClr val="FF0066">
            <a:alpha val="90000"/>
          </a:srgbClr>
        </a:solidFill>
        <a:ln w="9525" cap="rnd" cmpd="sng" algn="ctr">
          <a:solidFill>
            <a:schemeClr val="accent3">
              <a:tint val="40000"/>
              <a:alpha val="90000"/>
              <a:hueOff val="1076039"/>
              <a:satOff val="-2852"/>
              <a:lumOff val="-369"/>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endParaRPr lang="fa-IR" sz="2900" kern="1200"/>
        </a:p>
      </dsp:txBody>
      <dsp:txXfrm>
        <a:off x="5989337" y="1858176"/>
        <a:ext cx="355346" cy="486177"/>
      </dsp:txXfrm>
    </dsp:sp>
    <dsp:sp modelId="{063667F3-C203-4C01-8FC4-1B8EB32E0AE4}">
      <dsp:nvSpPr>
        <dsp:cNvPr id="0" name=""/>
        <dsp:cNvSpPr/>
      </dsp:nvSpPr>
      <dsp:spPr>
        <a:xfrm>
          <a:off x="6294940" y="2973634"/>
          <a:ext cx="646082" cy="646082"/>
        </a:xfrm>
        <a:prstGeom prst="downArrow">
          <a:avLst>
            <a:gd name="adj1" fmla="val 55000"/>
            <a:gd name="adj2" fmla="val 45000"/>
          </a:avLst>
        </a:prstGeom>
        <a:solidFill>
          <a:srgbClr val="FF0066">
            <a:alpha val="90000"/>
          </a:srgbClr>
        </a:solidFill>
        <a:ln w="9525" cap="rnd" cmpd="sng" algn="ctr">
          <a:solidFill>
            <a:schemeClr val="accent3">
              <a:tint val="40000"/>
              <a:alpha val="90000"/>
              <a:hueOff val="2152077"/>
              <a:satOff val="-5704"/>
              <a:lumOff val="-739"/>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endParaRPr lang="fa-IR" sz="2900" kern="1200"/>
        </a:p>
      </dsp:txBody>
      <dsp:txXfrm>
        <a:off x="6440308" y="2973634"/>
        <a:ext cx="355346" cy="486177"/>
      </dsp:txXfrm>
    </dsp:sp>
    <dsp:sp modelId="{25A11AAD-F462-47DD-B755-BAAB2ED37E7C}">
      <dsp:nvSpPr>
        <dsp:cNvPr id="0" name=""/>
        <dsp:cNvSpPr/>
      </dsp:nvSpPr>
      <dsp:spPr>
        <a:xfrm>
          <a:off x="6745910" y="4116702"/>
          <a:ext cx="646082" cy="646082"/>
        </a:xfrm>
        <a:prstGeom prst="downArrow">
          <a:avLst>
            <a:gd name="adj1" fmla="val 55000"/>
            <a:gd name="adj2" fmla="val 45000"/>
          </a:avLst>
        </a:prstGeom>
        <a:solidFill>
          <a:srgbClr val="FF0066">
            <a:alpha val="90000"/>
          </a:srgbClr>
        </a:solidFill>
        <a:ln w="9525" cap="rnd" cmpd="sng" algn="ctr">
          <a:solidFill>
            <a:schemeClr val="accent3">
              <a:tint val="40000"/>
              <a:alpha val="90000"/>
              <a:hueOff val="3228116"/>
              <a:satOff val="-8556"/>
              <a:lumOff val="-1108"/>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rtl="1">
            <a:lnSpc>
              <a:spcPct val="90000"/>
            </a:lnSpc>
            <a:spcBef>
              <a:spcPct val="0"/>
            </a:spcBef>
            <a:spcAft>
              <a:spcPct val="35000"/>
            </a:spcAft>
          </a:pPr>
          <a:endParaRPr lang="fa-IR" sz="2900" kern="1200"/>
        </a:p>
      </dsp:txBody>
      <dsp:txXfrm>
        <a:off x="6891278" y="4116702"/>
        <a:ext cx="355346" cy="486177"/>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38F0E5-2E8D-4AFE-BF45-27ACA374C0B0}">
      <dsp:nvSpPr>
        <dsp:cNvPr id="0" name=""/>
        <dsp:cNvSpPr/>
      </dsp:nvSpPr>
      <dsp:spPr>
        <a:xfrm>
          <a:off x="3093286" y="1077871"/>
          <a:ext cx="680162" cy="91440"/>
        </a:xfrm>
        <a:custGeom>
          <a:avLst/>
          <a:gdLst/>
          <a:ahLst/>
          <a:cxnLst/>
          <a:rect l="0" t="0" r="0" b="0"/>
          <a:pathLst>
            <a:path>
              <a:moveTo>
                <a:pt x="0" y="45720"/>
              </a:moveTo>
              <a:lnTo>
                <a:pt x="680162" y="45720"/>
              </a:lnTo>
            </a:path>
          </a:pathLst>
        </a:custGeom>
        <a:noFill/>
        <a:ln w="9525" cap="rnd" cmpd="sng" algn="ctr">
          <a:solidFill>
            <a:srgbClr val="FF000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3415598" y="1120033"/>
        <a:ext cx="35538" cy="7114"/>
      </dsp:txXfrm>
    </dsp:sp>
    <dsp:sp modelId="{30EDA664-1DD7-4F52-AF7C-0E1F09581DA9}">
      <dsp:nvSpPr>
        <dsp:cNvPr id="0" name=""/>
        <dsp:cNvSpPr/>
      </dsp:nvSpPr>
      <dsp:spPr>
        <a:xfrm>
          <a:off x="4817" y="196510"/>
          <a:ext cx="3090269" cy="1854161"/>
        </a:xfrm>
        <a:prstGeom prst="rect">
          <a:avLst/>
        </a:prstGeom>
        <a:solidFill>
          <a:srgbClr val="FFCC00"/>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b="0" kern="1200" dirty="0" smtClean="0">
              <a:solidFill>
                <a:schemeClr val="tx1"/>
              </a:solidFill>
              <a:cs typeface="B Nazanin" panose="00000400000000000000" pitchFamily="2" charset="-78"/>
            </a:rPr>
            <a:t>1.ارائه کمک برای افزایش مالکیت خانه از طریق فروش یا اجاره 44.000 واحد از خانه های ارزان قیمت از طریق شهرداری </a:t>
          </a:r>
          <a:r>
            <a:rPr lang="fa-IR" sz="2000" b="0" kern="1200" dirty="0" err="1" smtClean="0">
              <a:solidFill>
                <a:schemeClr val="tx1"/>
              </a:solidFill>
              <a:cs typeface="B Nazanin" panose="00000400000000000000" pitchFamily="2" charset="-78"/>
            </a:rPr>
            <a:t>کوالالامپور</a:t>
          </a:r>
          <a:r>
            <a:rPr lang="fa-IR" sz="2000" b="0" kern="1200" dirty="0" smtClean="0">
              <a:solidFill>
                <a:schemeClr val="tx1"/>
              </a:solidFill>
              <a:cs typeface="B Nazanin" panose="00000400000000000000" pitchFamily="2" charset="-78"/>
            </a:rPr>
            <a:t> و دپارتمان ملی مسکن.</a:t>
          </a:r>
          <a:endParaRPr lang="fa-IR" sz="2000" b="0" kern="1200" dirty="0">
            <a:solidFill>
              <a:schemeClr val="tx1"/>
            </a:solidFill>
            <a:cs typeface="B Nazanin" panose="00000400000000000000" pitchFamily="2" charset="-78"/>
          </a:endParaRPr>
        </a:p>
      </dsp:txBody>
      <dsp:txXfrm>
        <a:off x="4817" y="196510"/>
        <a:ext cx="3090269" cy="1854161"/>
      </dsp:txXfrm>
    </dsp:sp>
    <dsp:sp modelId="{94FF8B79-4D49-49B8-A170-5802B99E9031}">
      <dsp:nvSpPr>
        <dsp:cNvPr id="0" name=""/>
        <dsp:cNvSpPr/>
      </dsp:nvSpPr>
      <dsp:spPr>
        <a:xfrm>
          <a:off x="1549952" y="2048871"/>
          <a:ext cx="3801031" cy="680162"/>
        </a:xfrm>
        <a:custGeom>
          <a:avLst/>
          <a:gdLst/>
          <a:ahLst/>
          <a:cxnLst/>
          <a:rect l="0" t="0" r="0" b="0"/>
          <a:pathLst>
            <a:path>
              <a:moveTo>
                <a:pt x="3801031" y="0"/>
              </a:moveTo>
              <a:lnTo>
                <a:pt x="3801031" y="357181"/>
              </a:lnTo>
              <a:lnTo>
                <a:pt x="0" y="357181"/>
              </a:lnTo>
              <a:lnTo>
                <a:pt x="0" y="680162"/>
              </a:lnTo>
            </a:path>
          </a:pathLst>
        </a:custGeom>
        <a:noFill/>
        <a:ln w="9525" cap="rnd" cmpd="sng" algn="ctr">
          <a:solidFill>
            <a:srgbClr val="FF000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3353795" y="2385395"/>
        <a:ext cx="193345" cy="7114"/>
      </dsp:txXfrm>
    </dsp:sp>
    <dsp:sp modelId="{FDD42B2A-1CC3-413F-AA63-1AF0E3AE4FDB}">
      <dsp:nvSpPr>
        <dsp:cNvPr id="0" name=""/>
        <dsp:cNvSpPr/>
      </dsp:nvSpPr>
      <dsp:spPr>
        <a:xfrm>
          <a:off x="3805849" y="196510"/>
          <a:ext cx="3090269" cy="1854161"/>
        </a:xfrm>
        <a:prstGeom prst="rect">
          <a:avLst/>
        </a:prstGeom>
        <a:solidFill>
          <a:srgbClr val="FF0066"/>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b="0" kern="1200" dirty="0" smtClean="0">
              <a:solidFill>
                <a:schemeClr val="tx1"/>
              </a:solidFill>
              <a:cs typeface="B Nazanin" panose="00000400000000000000" pitchFamily="2" charset="-78"/>
            </a:rPr>
            <a:t>2. ارائه 50.000 خانه از واحد های جدید یا بازسازی شده در مناطق فقیر نشین تا سال 2012، که 3/2 آن در ایالت های صباح و </a:t>
          </a:r>
          <a:r>
            <a:rPr lang="fa-IR" sz="2000" b="0" kern="1200" dirty="0" err="1" smtClean="0">
              <a:solidFill>
                <a:schemeClr val="tx1"/>
              </a:solidFill>
              <a:cs typeface="B Nazanin" panose="00000400000000000000" pitchFamily="2" charset="-78"/>
            </a:rPr>
            <a:t>ساواراک</a:t>
          </a:r>
          <a:r>
            <a:rPr lang="fa-IR" sz="2000" b="0" kern="1200" dirty="0" smtClean="0">
              <a:solidFill>
                <a:schemeClr val="tx1"/>
              </a:solidFill>
              <a:cs typeface="B Nazanin" panose="00000400000000000000" pitchFamily="2" charset="-78"/>
            </a:rPr>
            <a:t> خواهد بود. </a:t>
          </a:r>
          <a:endParaRPr lang="fa-IR" sz="2000" b="0" kern="1200" dirty="0">
            <a:solidFill>
              <a:schemeClr val="tx1"/>
            </a:solidFill>
            <a:cs typeface="B Nazanin" panose="00000400000000000000" pitchFamily="2" charset="-78"/>
          </a:endParaRPr>
        </a:p>
      </dsp:txBody>
      <dsp:txXfrm>
        <a:off x="3805849" y="196510"/>
        <a:ext cx="3090269" cy="1854161"/>
      </dsp:txXfrm>
    </dsp:sp>
    <dsp:sp modelId="{792FA1A9-9D2F-4093-ACDD-84DBCBAB12FF}">
      <dsp:nvSpPr>
        <dsp:cNvPr id="0" name=""/>
        <dsp:cNvSpPr/>
      </dsp:nvSpPr>
      <dsp:spPr>
        <a:xfrm>
          <a:off x="3093286" y="3642794"/>
          <a:ext cx="680162" cy="91440"/>
        </a:xfrm>
        <a:custGeom>
          <a:avLst/>
          <a:gdLst/>
          <a:ahLst/>
          <a:cxnLst/>
          <a:rect l="0" t="0" r="0" b="0"/>
          <a:pathLst>
            <a:path>
              <a:moveTo>
                <a:pt x="0" y="45720"/>
              </a:moveTo>
              <a:lnTo>
                <a:pt x="680162" y="45720"/>
              </a:lnTo>
            </a:path>
          </a:pathLst>
        </a:custGeom>
        <a:noFill/>
        <a:ln w="9525" cap="rnd" cmpd="sng" algn="ctr">
          <a:solidFill>
            <a:srgbClr val="FF0000"/>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3415598" y="3684957"/>
        <a:ext cx="35538" cy="7114"/>
      </dsp:txXfrm>
    </dsp:sp>
    <dsp:sp modelId="{05C8F780-9266-4970-A221-E9DDB989B05D}">
      <dsp:nvSpPr>
        <dsp:cNvPr id="0" name=""/>
        <dsp:cNvSpPr/>
      </dsp:nvSpPr>
      <dsp:spPr>
        <a:xfrm>
          <a:off x="4817" y="2761434"/>
          <a:ext cx="3090269" cy="1854161"/>
        </a:xfrm>
        <a:prstGeom prst="rect">
          <a:avLst/>
        </a:prstGeom>
        <a:solidFill>
          <a:srgbClr val="660066"/>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b="0" kern="1200" dirty="0" smtClean="0">
              <a:cs typeface="B Nazanin" panose="00000400000000000000" pitchFamily="2" charset="-78"/>
            </a:rPr>
            <a:t>3. اطمینان پیدا کردن از اینکه فقط افراد واجد شرایط کمک های مسکن را دریافت می کنند. دریافت کنندگان شناسه هایی از طریق سازمان های ایالتی یا منطقه ای و سایت </a:t>
          </a:r>
          <a:r>
            <a:rPr lang="en-US" sz="2000" b="0" kern="1200" dirty="0" smtClean="0">
              <a:cs typeface="B Nazanin" panose="00000400000000000000" pitchFamily="2" charset="-78"/>
            </a:rPr>
            <a:t>e-</a:t>
          </a:r>
          <a:r>
            <a:rPr lang="en-US" sz="2000" b="0" kern="1200" dirty="0" err="1" smtClean="0">
              <a:cs typeface="B Nazanin" panose="00000400000000000000" pitchFamily="2" charset="-78"/>
            </a:rPr>
            <a:t>Kasih</a:t>
          </a:r>
          <a:r>
            <a:rPr lang="en-US" sz="2000" b="0" kern="1200" dirty="0" smtClean="0">
              <a:cs typeface="B Nazanin" panose="00000400000000000000" pitchFamily="2" charset="-78"/>
            </a:rPr>
            <a:t>  </a:t>
          </a:r>
          <a:r>
            <a:rPr lang="fa-IR" sz="2000" b="0" kern="1200" dirty="0" smtClean="0">
              <a:cs typeface="B Nazanin" panose="00000400000000000000" pitchFamily="2" charset="-78"/>
            </a:rPr>
            <a:t>دریافت می کنند.</a:t>
          </a:r>
          <a:endParaRPr lang="fa-IR" sz="2000" b="0" kern="1200" dirty="0">
            <a:cs typeface="B Nazanin" panose="00000400000000000000" pitchFamily="2" charset="-78"/>
          </a:endParaRPr>
        </a:p>
      </dsp:txBody>
      <dsp:txXfrm>
        <a:off x="4817" y="2761434"/>
        <a:ext cx="3090269" cy="1854161"/>
      </dsp:txXfrm>
    </dsp:sp>
    <dsp:sp modelId="{EB471A65-E4B2-4513-978E-7249CAD5B9B8}">
      <dsp:nvSpPr>
        <dsp:cNvPr id="0" name=""/>
        <dsp:cNvSpPr/>
      </dsp:nvSpPr>
      <dsp:spPr>
        <a:xfrm>
          <a:off x="3805849" y="2761434"/>
          <a:ext cx="3090269" cy="1854161"/>
        </a:xfrm>
        <a:prstGeom prst="rect">
          <a:avLst/>
        </a:prstGeom>
        <a:gradFill rotWithShape="0">
          <a:gsLst>
            <a:gs pos="0">
              <a:schemeClr val="accent5">
                <a:hueOff val="0"/>
                <a:satOff val="0"/>
                <a:lumOff val="0"/>
                <a:alphaOff val="0"/>
                <a:tint val="96000"/>
                <a:lumMod val="104000"/>
              </a:schemeClr>
            </a:gs>
            <a:gs pos="100000">
              <a:schemeClr val="accent5">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rtl="1">
            <a:lnSpc>
              <a:spcPct val="90000"/>
            </a:lnSpc>
            <a:spcBef>
              <a:spcPct val="0"/>
            </a:spcBef>
            <a:spcAft>
              <a:spcPct val="35000"/>
            </a:spcAft>
          </a:pPr>
          <a:r>
            <a:rPr lang="fa-IR" sz="2000" b="0" kern="1200" dirty="0" smtClean="0">
              <a:solidFill>
                <a:schemeClr val="tx1"/>
              </a:solidFill>
              <a:cs typeface="B Nazanin" panose="00000400000000000000" pitchFamily="2" charset="-78"/>
            </a:rPr>
            <a:t>4. ارائه کمک های مالی برای تامین سرمایه اولیه، وام های کم بهره، کاهش هزینه های قانونی برای خانواده های کم درآمد کسانی که برای دریافت خانه های </a:t>
          </a:r>
          <a:r>
            <a:rPr lang="fa-IR" sz="2000" b="0" kern="1200" dirty="0" err="1" smtClean="0">
              <a:solidFill>
                <a:schemeClr val="tx1"/>
              </a:solidFill>
              <a:cs typeface="B Nazanin" panose="00000400000000000000" pitchFamily="2" charset="-78"/>
            </a:rPr>
            <a:t>ارزران</a:t>
          </a:r>
          <a:r>
            <a:rPr lang="fa-IR" sz="2000" b="0" kern="1200" dirty="0" smtClean="0">
              <a:solidFill>
                <a:schemeClr val="tx1"/>
              </a:solidFill>
              <a:cs typeface="B Nazanin" panose="00000400000000000000" pitchFamily="2" charset="-78"/>
            </a:rPr>
            <a:t> قیمت دولتی ثبت نام نکرده </a:t>
          </a:r>
          <a:r>
            <a:rPr lang="fa-IR" sz="2000" b="0" kern="1200" dirty="0" err="1" smtClean="0">
              <a:solidFill>
                <a:schemeClr val="tx1"/>
              </a:solidFill>
              <a:cs typeface="B Nazanin" panose="00000400000000000000" pitchFamily="2" charset="-78"/>
            </a:rPr>
            <a:t>اند</a:t>
          </a:r>
          <a:r>
            <a:rPr lang="fa-IR" sz="2000" b="0" kern="1200" dirty="0" smtClean="0">
              <a:solidFill>
                <a:schemeClr val="tx1"/>
              </a:solidFill>
              <a:cs typeface="B Nazanin" panose="00000400000000000000" pitchFamily="2" charset="-78"/>
            </a:rPr>
            <a:t>. </a:t>
          </a:r>
          <a:endParaRPr lang="fa-IR" sz="2000" b="0" kern="1200" dirty="0">
            <a:solidFill>
              <a:schemeClr val="tx1"/>
            </a:solidFill>
            <a:cs typeface="B Nazanin" panose="00000400000000000000" pitchFamily="2" charset="-78"/>
          </a:endParaRPr>
        </a:p>
      </dsp:txBody>
      <dsp:txXfrm>
        <a:off x="3805849" y="2761434"/>
        <a:ext cx="3090269" cy="185416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151DC4-478E-4B03-8B42-E69A5F84B423}">
      <dsp:nvSpPr>
        <dsp:cNvPr id="0" name=""/>
        <dsp:cNvSpPr/>
      </dsp:nvSpPr>
      <dsp:spPr>
        <a:xfrm>
          <a:off x="1700176" y="1364736"/>
          <a:ext cx="1568199" cy="1568199"/>
        </a:xfrm>
        <a:prstGeom prst="ellipse">
          <a:avLst/>
        </a:prstGeom>
        <a:solidFill>
          <a:srgbClr val="660066"/>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kern="1200" dirty="0" smtClean="0">
              <a:solidFill>
                <a:schemeClr val="bg1"/>
              </a:solidFill>
              <a:cs typeface="B Nazanin" panose="00000400000000000000" pitchFamily="2" charset="-78"/>
            </a:rPr>
            <a:t>دو نوع وام خرید در بانک های مالزی</a:t>
          </a:r>
          <a:endParaRPr lang="fa-IR" sz="2000" kern="1200" dirty="0">
            <a:solidFill>
              <a:schemeClr val="bg1"/>
            </a:solidFill>
            <a:cs typeface="B Nazanin" panose="00000400000000000000" pitchFamily="2" charset="-78"/>
          </a:endParaRPr>
        </a:p>
      </dsp:txBody>
      <dsp:txXfrm>
        <a:off x="1929833" y="1594393"/>
        <a:ext cx="1108885" cy="1108885"/>
      </dsp:txXfrm>
    </dsp:sp>
    <dsp:sp modelId="{3114394F-DFB4-4C5B-86C8-E6AB772BFF99}">
      <dsp:nvSpPr>
        <dsp:cNvPr id="0" name=""/>
        <dsp:cNvSpPr/>
      </dsp:nvSpPr>
      <dsp:spPr>
        <a:xfrm rot="12900000">
          <a:off x="636733" y="1072509"/>
          <a:ext cx="1259068" cy="446936"/>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F4F9410-E266-4E1D-9731-5CA4F0B96200}">
      <dsp:nvSpPr>
        <dsp:cNvPr id="0" name=""/>
        <dsp:cNvSpPr/>
      </dsp:nvSpPr>
      <dsp:spPr>
        <a:xfrm>
          <a:off x="5689" y="338976"/>
          <a:ext cx="1489789" cy="1191831"/>
        </a:xfrm>
        <a:prstGeom prst="roundRect">
          <a:avLst>
            <a:gd name="adj" fmla="val 10000"/>
          </a:avLst>
        </a:prstGeom>
        <a:solidFill>
          <a:srgbClr val="FFCCFF"/>
        </a:solidFill>
        <a:ln w="15875" cap="rnd"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rtl="1">
            <a:lnSpc>
              <a:spcPct val="90000"/>
            </a:lnSpc>
            <a:spcBef>
              <a:spcPct val="0"/>
            </a:spcBef>
            <a:spcAft>
              <a:spcPct val="35000"/>
            </a:spcAft>
          </a:pPr>
          <a:r>
            <a:rPr lang="fa-IR" sz="2800" kern="1200" dirty="0" smtClean="0">
              <a:solidFill>
                <a:schemeClr val="tx1"/>
              </a:solidFill>
              <a:cs typeface="B Nazanin" panose="00000400000000000000" pitchFamily="2" charset="-78"/>
            </a:rPr>
            <a:t>وام سنتی زمان‌دار.</a:t>
          </a:r>
          <a:endParaRPr lang="fa-IR" sz="2800" kern="1200" dirty="0">
            <a:solidFill>
              <a:schemeClr val="tx1"/>
            </a:solidFill>
            <a:cs typeface="B Nazanin" panose="00000400000000000000" pitchFamily="2" charset="-78"/>
          </a:endParaRPr>
        </a:p>
      </dsp:txBody>
      <dsp:txXfrm>
        <a:off x="40597" y="373884"/>
        <a:ext cx="1419973" cy="1122015"/>
      </dsp:txXfrm>
    </dsp:sp>
    <dsp:sp modelId="{4E2F1F16-4D53-4ABC-9173-B5A3C06EDC22}">
      <dsp:nvSpPr>
        <dsp:cNvPr id="0" name=""/>
        <dsp:cNvSpPr/>
      </dsp:nvSpPr>
      <dsp:spPr>
        <a:xfrm rot="19500000">
          <a:off x="3072749" y="1072509"/>
          <a:ext cx="1259068" cy="446936"/>
        </a:xfrm>
        <a:prstGeom prst="leftArrow">
          <a:avLst>
            <a:gd name="adj1" fmla="val 60000"/>
            <a:gd name="adj2" fmla="val 50000"/>
          </a:avLst>
        </a:prstGeom>
        <a:solidFill>
          <a:srgbClr val="FF0066"/>
        </a:solidFill>
        <a:ln>
          <a:noFill/>
        </a:ln>
        <a:effectLst/>
      </dsp:spPr>
      <dsp:style>
        <a:lnRef idx="0">
          <a:scrgbClr r="0" g="0" b="0"/>
        </a:lnRef>
        <a:fillRef idx="1">
          <a:scrgbClr r="0" g="0" b="0"/>
        </a:fillRef>
        <a:effectRef idx="0">
          <a:scrgbClr r="0" g="0" b="0"/>
        </a:effectRef>
        <a:fontRef idx="minor">
          <a:schemeClr val="lt1"/>
        </a:fontRef>
      </dsp:style>
    </dsp:sp>
    <dsp:sp modelId="{DCC65ADD-FE63-48DF-B030-FC40055F62D9}">
      <dsp:nvSpPr>
        <dsp:cNvPr id="0" name=""/>
        <dsp:cNvSpPr/>
      </dsp:nvSpPr>
      <dsp:spPr>
        <a:xfrm>
          <a:off x="3473073" y="338976"/>
          <a:ext cx="1489789" cy="1191831"/>
        </a:xfrm>
        <a:prstGeom prst="roundRect">
          <a:avLst>
            <a:gd name="adj" fmla="val 10000"/>
          </a:avLst>
        </a:prstGeom>
        <a:solidFill>
          <a:srgbClr val="CCFFFF"/>
        </a:solidFill>
        <a:ln w="15875" cap="rnd"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rtl="1">
            <a:lnSpc>
              <a:spcPct val="90000"/>
            </a:lnSpc>
            <a:spcBef>
              <a:spcPct val="0"/>
            </a:spcBef>
            <a:spcAft>
              <a:spcPct val="35000"/>
            </a:spcAft>
          </a:pPr>
          <a:r>
            <a:rPr lang="fa-IR" sz="2800" kern="1200" dirty="0" smtClean="0">
              <a:solidFill>
                <a:schemeClr val="tx1"/>
              </a:solidFill>
              <a:cs typeface="B Nazanin" panose="00000400000000000000" pitchFamily="2" charset="-78"/>
            </a:rPr>
            <a:t>وام مسکن </a:t>
          </a:r>
          <a:r>
            <a:rPr lang="fa-IR" sz="2800" kern="1200" dirty="0" err="1" smtClean="0">
              <a:solidFill>
                <a:schemeClr val="tx1"/>
              </a:solidFill>
              <a:cs typeface="B Nazanin" panose="00000400000000000000" pitchFamily="2" charset="-78"/>
            </a:rPr>
            <a:t>انعطاف‌پذیر</a:t>
          </a:r>
          <a:r>
            <a:rPr lang="fa-IR" sz="2800" kern="1200" dirty="0" smtClean="0">
              <a:solidFill>
                <a:schemeClr val="tx1"/>
              </a:solidFill>
              <a:cs typeface="B Nazanin" panose="00000400000000000000" pitchFamily="2" charset="-78"/>
            </a:rPr>
            <a:t>.</a:t>
          </a:r>
          <a:endParaRPr lang="fa-IR" sz="2800" kern="1200" dirty="0">
            <a:solidFill>
              <a:schemeClr val="tx1"/>
            </a:solidFill>
            <a:cs typeface="B Nazanin" panose="00000400000000000000" pitchFamily="2" charset="-78"/>
          </a:endParaRPr>
        </a:p>
      </dsp:txBody>
      <dsp:txXfrm>
        <a:off x="3507981" y="373884"/>
        <a:ext cx="1419973" cy="1122015"/>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ED3779-D742-4FEC-9A79-BF818EEE00B8}">
      <dsp:nvSpPr>
        <dsp:cNvPr id="0" name=""/>
        <dsp:cNvSpPr/>
      </dsp:nvSpPr>
      <dsp:spPr>
        <a:xfrm>
          <a:off x="0" y="0"/>
          <a:ext cx="8743255" cy="0"/>
        </a:xfrm>
        <a:prstGeom prst="line">
          <a:avLst/>
        </a:prstGeom>
        <a:gradFill rotWithShape="0">
          <a:gsLst>
            <a:gs pos="0">
              <a:schemeClr val="lt1">
                <a:hueOff val="0"/>
                <a:satOff val="0"/>
                <a:lumOff val="0"/>
                <a:alphaOff val="0"/>
                <a:tint val="96000"/>
                <a:lumMod val="104000"/>
              </a:schemeClr>
            </a:gs>
            <a:gs pos="100000">
              <a:schemeClr val="lt1">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A0D176D-030A-41B9-B1C4-E23812674766}">
      <dsp:nvSpPr>
        <dsp:cNvPr id="0" name=""/>
        <dsp:cNvSpPr/>
      </dsp:nvSpPr>
      <dsp:spPr>
        <a:xfrm>
          <a:off x="0" y="0"/>
          <a:ext cx="1748651" cy="5760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just" defTabSz="889000" rtl="1">
            <a:lnSpc>
              <a:spcPct val="90000"/>
            </a:lnSpc>
            <a:spcBef>
              <a:spcPct val="0"/>
            </a:spcBef>
            <a:spcAft>
              <a:spcPct val="35000"/>
            </a:spcAft>
          </a:pPr>
          <a:r>
            <a:rPr lang="fa-IR" sz="2000" kern="1200" dirty="0" smtClean="0">
              <a:cs typeface="B Nazanin" panose="00000400000000000000" pitchFamily="2" charset="-78"/>
            </a:rPr>
            <a:t>اینکه متقاضی استفاده از تسهیلات مالی خرید مسکن چه مبلغی را </a:t>
          </a:r>
          <a:r>
            <a:rPr lang="fa-IR" sz="2000" kern="1200" dirty="0" err="1" smtClean="0">
              <a:cs typeface="B Nazanin" panose="00000400000000000000" pitchFamily="2" charset="-78"/>
            </a:rPr>
            <a:t>می‌تواند</a:t>
          </a:r>
          <a:r>
            <a:rPr lang="fa-IR" sz="2000" kern="1200" dirty="0" smtClean="0">
              <a:cs typeface="B Nazanin" panose="00000400000000000000" pitchFamily="2" charset="-78"/>
            </a:rPr>
            <a:t> </a:t>
          </a:r>
          <a:r>
            <a:rPr lang="fa-IR" sz="2000" kern="1200" dirty="0" err="1" smtClean="0">
              <a:cs typeface="B Nazanin" panose="00000400000000000000" pitchFamily="2" charset="-78"/>
            </a:rPr>
            <a:t>به‌عنوان</a:t>
          </a:r>
          <a:r>
            <a:rPr lang="fa-IR" sz="2000" kern="1200" dirty="0" smtClean="0">
              <a:cs typeface="B Nazanin" panose="00000400000000000000" pitchFamily="2" charset="-78"/>
            </a:rPr>
            <a:t> وام بانکی خرید مسکن بگیرد، به چند موضوع بستگی دارد .</a:t>
          </a:r>
        </a:p>
        <a:p>
          <a:pPr lvl="0" algn="just" defTabSz="889000" rtl="1">
            <a:lnSpc>
              <a:spcPct val="90000"/>
            </a:lnSpc>
            <a:spcBef>
              <a:spcPct val="0"/>
            </a:spcBef>
            <a:spcAft>
              <a:spcPct val="35000"/>
            </a:spcAft>
          </a:pPr>
          <a:endParaRPr lang="fa-IR" sz="2000" kern="1200" dirty="0">
            <a:cs typeface="B Nazanin" panose="00000400000000000000" pitchFamily="2" charset="-78"/>
          </a:endParaRPr>
        </a:p>
      </dsp:txBody>
      <dsp:txXfrm>
        <a:off x="0" y="0"/>
        <a:ext cx="1748651" cy="5760640"/>
      </dsp:txXfrm>
    </dsp:sp>
    <dsp:sp modelId="{F854B0F3-26D6-4430-A2E9-32A20737E116}">
      <dsp:nvSpPr>
        <dsp:cNvPr id="0" name=""/>
        <dsp:cNvSpPr/>
      </dsp:nvSpPr>
      <dsp:spPr>
        <a:xfrm>
          <a:off x="1879799" y="66874"/>
          <a:ext cx="6863455" cy="1337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kern="1200" dirty="0" smtClean="0">
              <a:cs typeface="B Nazanin" panose="00000400000000000000" pitchFamily="2" charset="-78"/>
            </a:rPr>
            <a:t>1) ارزش بازاری یا قیمت خرید خانه مورد نظر </a:t>
          </a:r>
          <a:endParaRPr lang="fa-IR" sz="2800" kern="1200" dirty="0">
            <a:cs typeface="B Nazanin" panose="00000400000000000000" pitchFamily="2" charset="-78"/>
          </a:endParaRPr>
        </a:p>
      </dsp:txBody>
      <dsp:txXfrm>
        <a:off x="1879799" y="66874"/>
        <a:ext cx="6863455" cy="1337492"/>
      </dsp:txXfrm>
    </dsp:sp>
    <dsp:sp modelId="{F448B590-E4F9-4A78-9DFC-9AF5E977F39A}">
      <dsp:nvSpPr>
        <dsp:cNvPr id="0" name=""/>
        <dsp:cNvSpPr/>
      </dsp:nvSpPr>
      <dsp:spPr>
        <a:xfrm>
          <a:off x="1748651" y="1404366"/>
          <a:ext cx="6994604" cy="0"/>
        </a:xfrm>
        <a:prstGeom prst="line">
          <a:avLst/>
        </a:prstGeom>
        <a:solidFill>
          <a:schemeClr val="accent2">
            <a:hueOff val="0"/>
            <a:satOff val="0"/>
            <a:lumOff val="0"/>
            <a:alphaOff val="0"/>
          </a:schemeClr>
        </a:solidFill>
        <a:ln w="15875" cap="rnd" cmpd="sng" algn="ctr">
          <a:solidFill>
            <a:schemeClr val="accent2">
              <a:hueOff val="0"/>
              <a:satOff val="0"/>
              <a:lumOff val="0"/>
              <a:alphaOff val="0"/>
            </a:schemeClr>
          </a:solidFill>
          <a:prstDash val="solid"/>
        </a:ln>
        <a:effectLst/>
        <a:scene3d>
          <a:camera prst="orthographicFront"/>
          <a:lightRig rig="threePt" dir="t">
            <a:rot lat="0" lon="0" rev="7500000"/>
          </a:lightRig>
        </a:scene3d>
        <a:sp3d z="127000" prstMaterial="matte"/>
      </dsp:spPr>
      <dsp:style>
        <a:lnRef idx="2">
          <a:scrgbClr r="0" g="0" b="0"/>
        </a:lnRef>
        <a:fillRef idx="1">
          <a:scrgbClr r="0" g="0" b="0"/>
        </a:fillRef>
        <a:effectRef idx="0">
          <a:scrgbClr r="0" g="0" b="0"/>
        </a:effectRef>
        <a:fontRef idx="minor"/>
      </dsp:style>
    </dsp:sp>
    <dsp:sp modelId="{1A49E1AA-3B40-4D72-BAB0-902EDC1B6929}">
      <dsp:nvSpPr>
        <dsp:cNvPr id="0" name=""/>
        <dsp:cNvSpPr/>
      </dsp:nvSpPr>
      <dsp:spPr>
        <a:xfrm>
          <a:off x="1879799" y="1471241"/>
          <a:ext cx="6863455" cy="1337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kern="1200" dirty="0" smtClean="0">
              <a:cs typeface="B Nazanin" panose="00000400000000000000" pitchFamily="2" charset="-78"/>
            </a:rPr>
            <a:t>2) نوع ملک (</a:t>
          </a:r>
          <a:r>
            <a:rPr lang="fa-IR" sz="2800" kern="1200" dirty="0" err="1" smtClean="0">
              <a:cs typeface="B Nazanin" panose="00000400000000000000" pitchFamily="2" charset="-78"/>
            </a:rPr>
            <a:t>به‌عنوان</a:t>
          </a:r>
          <a:r>
            <a:rPr lang="fa-IR" sz="2800" kern="1200" dirty="0" smtClean="0">
              <a:cs typeface="B Nazanin" panose="00000400000000000000" pitchFamily="2" charset="-78"/>
            </a:rPr>
            <a:t> مثال ساختمان مسکونی یا تجاری است) </a:t>
          </a:r>
          <a:endParaRPr lang="fa-IR" sz="2800" kern="1200" dirty="0">
            <a:cs typeface="B Nazanin" panose="00000400000000000000" pitchFamily="2" charset="-78"/>
          </a:endParaRPr>
        </a:p>
      </dsp:txBody>
      <dsp:txXfrm>
        <a:off x="1879799" y="1471241"/>
        <a:ext cx="6863455" cy="1337492"/>
      </dsp:txXfrm>
    </dsp:sp>
    <dsp:sp modelId="{444D5504-8884-4AC7-8FE5-6459F9EC003F}">
      <dsp:nvSpPr>
        <dsp:cNvPr id="0" name=""/>
        <dsp:cNvSpPr/>
      </dsp:nvSpPr>
      <dsp:spPr>
        <a:xfrm>
          <a:off x="1748651" y="2808733"/>
          <a:ext cx="6994604" cy="0"/>
        </a:xfrm>
        <a:prstGeom prst="line">
          <a:avLst/>
        </a:prstGeom>
        <a:solidFill>
          <a:schemeClr val="accent2">
            <a:hueOff val="0"/>
            <a:satOff val="0"/>
            <a:lumOff val="0"/>
            <a:alphaOff val="0"/>
          </a:schemeClr>
        </a:solidFill>
        <a:ln w="15875" cap="rnd" cmpd="sng" algn="ctr">
          <a:solidFill>
            <a:schemeClr val="accent2">
              <a:hueOff val="0"/>
              <a:satOff val="0"/>
              <a:lumOff val="0"/>
              <a:alphaOff val="0"/>
            </a:schemeClr>
          </a:solidFill>
          <a:prstDash val="solid"/>
        </a:ln>
        <a:effectLst/>
        <a:scene3d>
          <a:camera prst="orthographicFront"/>
          <a:lightRig rig="threePt" dir="t">
            <a:rot lat="0" lon="0" rev="7500000"/>
          </a:lightRig>
        </a:scene3d>
        <a:sp3d z="127000" prstMaterial="matte"/>
      </dsp:spPr>
      <dsp:style>
        <a:lnRef idx="2">
          <a:scrgbClr r="0" g="0" b="0"/>
        </a:lnRef>
        <a:fillRef idx="1">
          <a:scrgbClr r="0" g="0" b="0"/>
        </a:fillRef>
        <a:effectRef idx="0">
          <a:scrgbClr r="0" g="0" b="0"/>
        </a:effectRef>
        <a:fontRef idx="minor"/>
      </dsp:style>
    </dsp:sp>
    <dsp:sp modelId="{7F74E16B-F055-4246-B501-4F27430F9E76}">
      <dsp:nvSpPr>
        <dsp:cNvPr id="0" name=""/>
        <dsp:cNvSpPr/>
      </dsp:nvSpPr>
      <dsp:spPr>
        <a:xfrm>
          <a:off x="1879799" y="2875608"/>
          <a:ext cx="6863455" cy="1337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fa-IR" sz="3200" kern="1200" dirty="0" smtClean="0">
              <a:cs typeface="B Nazanin" panose="00000400000000000000" pitchFamily="2" charset="-78"/>
            </a:rPr>
            <a:t>3) موقعیت مکانی ملک </a:t>
          </a:r>
          <a:endParaRPr lang="fa-IR" sz="3200" kern="1200" dirty="0">
            <a:cs typeface="B Nazanin" panose="00000400000000000000" pitchFamily="2" charset="-78"/>
          </a:endParaRPr>
        </a:p>
      </dsp:txBody>
      <dsp:txXfrm>
        <a:off x="1879799" y="2875608"/>
        <a:ext cx="6863455" cy="1337492"/>
      </dsp:txXfrm>
    </dsp:sp>
    <dsp:sp modelId="{C55716F7-0111-4AF4-AAFA-9984C702182A}">
      <dsp:nvSpPr>
        <dsp:cNvPr id="0" name=""/>
        <dsp:cNvSpPr/>
      </dsp:nvSpPr>
      <dsp:spPr>
        <a:xfrm>
          <a:off x="1748651" y="4213100"/>
          <a:ext cx="6994604" cy="0"/>
        </a:xfrm>
        <a:prstGeom prst="line">
          <a:avLst/>
        </a:prstGeom>
        <a:solidFill>
          <a:schemeClr val="accent2">
            <a:hueOff val="0"/>
            <a:satOff val="0"/>
            <a:lumOff val="0"/>
            <a:alphaOff val="0"/>
          </a:schemeClr>
        </a:solidFill>
        <a:ln w="15875" cap="rnd" cmpd="sng" algn="ctr">
          <a:solidFill>
            <a:schemeClr val="accent2">
              <a:hueOff val="0"/>
              <a:satOff val="0"/>
              <a:lumOff val="0"/>
              <a:alphaOff val="0"/>
            </a:schemeClr>
          </a:solidFill>
          <a:prstDash val="solid"/>
        </a:ln>
        <a:effectLst/>
        <a:scene3d>
          <a:camera prst="orthographicFront"/>
          <a:lightRig rig="threePt" dir="t">
            <a:rot lat="0" lon="0" rev="7500000"/>
          </a:lightRig>
        </a:scene3d>
        <a:sp3d z="127000" prstMaterial="matte"/>
      </dsp:spPr>
      <dsp:style>
        <a:lnRef idx="2">
          <a:scrgbClr r="0" g="0" b="0"/>
        </a:lnRef>
        <a:fillRef idx="1">
          <a:scrgbClr r="0" g="0" b="0"/>
        </a:fillRef>
        <a:effectRef idx="0">
          <a:scrgbClr r="0" g="0" b="0"/>
        </a:effectRef>
        <a:fontRef idx="minor"/>
      </dsp:style>
    </dsp:sp>
    <dsp:sp modelId="{9A4022BD-0F48-4A69-9A0F-BD4188C9D45D}">
      <dsp:nvSpPr>
        <dsp:cNvPr id="0" name=""/>
        <dsp:cNvSpPr/>
      </dsp:nvSpPr>
      <dsp:spPr>
        <a:xfrm>
          <a:off x="1879799" y="4279975"/>
          <a:ext cx="6863455" cy="14115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kern="1200" dirty="0" smtClean="0">
              <a:cs typeface="B Nazanin" panose="00000400000000000000" pitchFamily="2" charset="-78"/>
            </a:rPr>
            <a:t> 4) سوابق </a:t>
          </a:r>
          <a:r>
            <a:rPr lang="fa-IR" sz="2800" kern="1200" dirty="0" err="1" smtClean="0">
              <a:cs typeface="B Nazanin" panose="00000400000000000000" pitchFamily="2" charset="-78"/>
            </a:rPr>
            <a:t>وام‌گیرنده</a:t>
          </a:r>
          <a:r>
            <a:rPr lang="fa-IR" sz="2800" kern="1200" dirty="0" smtClean="0">
              <a:cs typeface="B Nazanin" panose="00000400000000000000" pitchFamily="2" charset="-78"/>
            </a:rPr>
            <a:t> (</a:t>
          </a:r>
          <a:r>
            <a:rPr lang="fa-IR" sz="2800" kern="1200" dirty="0" err="1" smtClean="0">
              <a:cs typeface="B Nazanin" panose="00000400000000000000" pitchFamily="2" charset="-78"/>
            </a:rPr>
            <a:t>به‌عنوان</a:t>
          </a:r>
          <a:r>
            <a:rPr lang="fa-IR" sz="2800" kern="1200" dirty="0" smtClean="0">
              <a:cs typeface="B Nazanin" panose="00000400000000000000" pitchFamily="2" charset="-78"/>
            </a:rPr>
            <a:t> مثال سطح درآمد و...)</a:t>
          </a:r>
          <a:endParaRPr lang="fa-IR" sz="2800" kern="1200" dirty="0">
            <a:cs typeface="B Nazanin" panose="00000400000000000000" pitchFamily="2" charset="-78"/>
          </a:endParaRPr>
        </a:p>
      </dsp:txBody>
      <dsp:txXfrm>
        <a:off x="1879799" y="4279975"/>
        <a:ext cx="6863455" cy="1411509"/>
      </dsp:txXfrm>
    </dsp:sp>
    <dsp:sp modelId="{AB0713EE-A0CD-4EFB-8723-AA2AF1E8C5C7}">
      <dsp:nvSpPr>
        <dsp:cNvPr id="0" name=""/>
        <dsp:cNvSpPr/>
      </dsp:nvSpPr>
      <dsp:spPr>
        <a:xfrm>
          <a:off x="1748651" y="5691484"/>
          <a:ext cx="6994604" cy="0"/>
        </a:xfrm>
        <a:prstGeom prst="line">
          <a:avLst/>
        </a:prstGeom>
        <a:solidFill>
          <a:schemeClr val="accent2">
            <a:hueOff val="0"/>
            <a:satOff val="0"/>
            <a:lumOff val="0"/>
            <a:alphaOff val="0"/>
          </a:schemeClr>
        </a:solidFill>
        <a:ln w="15875" cap="rnd" cmpd="sng" algn="ctr">
          <a:solidFill>
            <a:schemeClr val="accent2">
              <a:hueOff val="0"/>
              <a:satOff val="0"/>
              <a:lumOff val="0"/>
              <a:alphaOff val="0"/>
            </a:schemeClr>
          </a:solidFill>
          <a:prstDash val="solid"/>
        </a:ln>
        <a:effectLst/>
        <a:scene3d>
          <a:camera prst="orthographicFront"/>
          <a:lightRig rig="threePt" dir="t">
            <a:rot lat="0" lon="0" rev="7500000"/>
          </a:lightRig>
        </a:scene3d>
        <a:sp3d z="127000" prstMaterial="matte"/>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3EFA94-6085-4696-9D00-A9562FE4DA37}">
      <dsp:nvSpPr>
        <dsp:cNvPr id="0" name=""/>
        <dsp:cNvSpPr/>
      </dsp:nvSpPr>
      <dsp:spPr>
        <a:xfrm>
          <a:off x="5951" y="1921856"/>
          <a:ext cx="1863612" cy="2078927"/>
        </a:xfrm>
        <a:prstGeom prst="ellipse">
          <a:avLst/>
        </a:prstGeom>
        <a:solidFill>
          <a:srgbClr val="E3F508"/>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r>
            <a:rPr lang="fa-IR" sz="32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کشور مالزی</a:t>
          </a:r>
          <a:endParaRPr lang="en-US" sz="32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sp:txBody>
      <dsp:txXfrm>
        <a:off x="278871" y="2226308"/>
        <a:ext cx="1317772" cy="1470023"/>
      </dsp:txXfrm>
    </dsp:sp>
    <dsp:sp modelId="{4129F2E8-DD5E-4B57-8EBE-4ADC75848AD9}">
      <dsp:nvSpPr>
        <dsp:cNvPr id="0" name=""/>
        <dsp:cNvSpPr/>
      </dsp:nvSpPr>
      <dsp:spPr>
        <a:xfrm rot="17901654">
          <a:off x="1335627" y="1523497"/>
          <a:ext cx="2620190" cy="0"/>
        </a:xfrm>
        <a:custGeom>
          <a:avLst/>
          <a:gdLst/>
          <a:ahLst/>
          <a:cxnLst/>
          <a:rect l="0" t="0" r="0" b="0"/>
          <a:pathLst>
            <a:path>
              <a:moveTo>
                <a:pt x="0" y="0"/>
              </a:moveTo>
              <a:lnTo>
                <a:pt x="2620190" y="0"/>
              </a:lnTo>
            </a:path>
          </a:pathLst>
        </a:cu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FB60036-CBDD-4155-BEC5-20C56B32E608}">
      <dsp:nvSpPr>
        <dsp:cNvPr id="0" name=""/>
        <dsp:cNvSpPr/>
      </dsp:nvSpPr>
      <dsp:spPr>
        <a:xfrm>
          <a:off x="3268049" y="370649"/>
          <a:ext cx="605420" cy="0"/>
        </a:xfrm>
        <a:prstGeom prst="line">
          <a:avLst/>
        </a:pr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771661B-FB7A-4B5B-A5F4-845133E874F3}">
      <dsp:nvSpPr>
        <dsp:cNvPr id="0" name=""/>
        <dsp:cNvSpPr/>
      </dsp:nvSpPr>
      <dsp:spPr>
        <a:xfrm>
          <a:off x="3873469" y="553"/>
          <a:ext cx="4292979" cy="740191"/>
        </a:xfrm>
        <a:prstGeom prst="rect">
          <a:avLst/>
        </a:prstGeom>
        <a:noFill/>
        <a:ln w="9525" cap="rnd"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fa-IR" sz="2400" b="1" kern="1200" dirty="0" smtClean="0">
              <a:cs typeface="B Nazanin" panose="00000400000000000000" pitchFamily="2" charset="-78"/>
              <a:hlinkClick xmlns:r="http://schemas.openxmlformats.org/officeDocument/2006/relationships" r:id="" action="ppaction://hlinksldjump"/>
            </a:rPr>
            <a:t>واقع در جنوب شرقی قاره آسیا</a:t>
          </a:r>
          <a:endParaRPr lang="en-US" sz="2400" b="1" kern="1200" dirty="0" smtClean="0">
            <a:cs typeface="B Nazanin" panose="00000400000000000000" pitchFamily="2" charset="-78"/>
          </a:endParaRPr>
        </a:p>
      </dsp:txBody>
      <dsp:txXfrm>
        <a:off x="3873469" y="553"/>
        <a:ext cx="4292979" cy="740191"/>
      </dsp:txXfrm>
    </dsp:sp>
    <dsp:sp modelId="{47356C73-F19F-4922-906D-441A65393E74}">
      <dsp:nvSpPr>
        <dsp:cNvPr id="0" name=""/>
        <dsp:cNvSpPr/>
      </dsp:nvSpPr>
      <dsp:spPr>
        <a:xfrm rot="18396867">
          <a:off x="1619549" y="1984188"/>
          <a:ext cx="1952156" cy="0"/>
        </a:xfrm>
        <a:custGeom>
          <a:avLst/>
          <a:gdLst/>
          <a:ahLst/>
          <a:cxnLst/>
          <a:rect l="0" t="0" r="0" b="0"/>
          <a:pathLst>
            <a:path>
              <a:moveTo>
                <a:pt x="0" y="0"/>
              </a:moveTo>
              <a:lnTo>
                <a:pt x="1952156" y="0"/>
              </a:lnTo>
            </a:path>
          </a:pathLst>
        </a:cu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ADBBDF2-27A8-4DAB-80CB-BC5268EEBBB1}">
      <dsp:nvSpPr>
        <dsp:cNvPr id="0" name=""/>
        <dsp:cNvSpPr/>
      </dsp:nvSpPr>
      <dsp:spPr>
        <a:xfrm>
          <a:off x="3177787" y="1200722"/>
          <a:ext cx="605420" cy="0"/>
        </a:xfrm>
        <a:prstGeom prst="line">
          <a:avLst/>
        </a:pr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13CFAB6A-77B5-4B24-BA2C-AD4959611D17}">
      <dsp:nvSpPr>
        <dsp:cNvPr id="0" name=""/>
        <dsp:cNvSpPr/>
      </dsp:nvSpPr>
      <dsp:spPr>
        <a:xfrm>
          <a:off x="3783207" y="830626"/>
          <a:ext cx="4292979" cy="740191"/>
        </a:xfrm>
        <a:prstGeom prst="rect">
          <a:avLst/>
        </a:prstGeom>
        <a:noFill/>
        <a:ln w="9525" cap="rnd"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fa-IR" sz="2400" b="1" kern="1200" dirty="0" smtClean="0">
              <a:solidFill>
                <a:srgbClr val="000000"/>
              </a:solidFill>
              <a:effectLst>
                <a:outerShdw blurRad="38100" dist="38100" dir="2700000" algn="tl">
                  <a:srgbClr val="000000">
                    <a:alpha val="43137"/>
                  </a:srgbClr>
                </a:outerShdw>
              </a:effectLst>
              <a:latin typeface="Tahoma" panose="020B0604030504040204" pitchFamily="34" charset="0"/>
              <a:cs typeface="B Nazanin" panose="00000400000000000000" pitchFamily="2" charset="-78"/>
              <a:hlinkClick xmlns:r="http://schemas.openxmlformats.org/officeDocument/2006/relationships" r:id="" action="ppaction://hlinksldjump"/>
            </a:rPr>
            <a:t>در مجاورت کشورهای سنگاپور و تایلند </a:t>
          </a:r>
          <a:endParaRPr lang="en-US" sz="2400" b="1" kern="1200" dirty="0" smtClean="0">
            <a:cs typeface="B Nazanin" panose="00000400000000000000" pitchFamily="2" charset="-78"/>
          </a:endParaRPr>
        </a:p>
      </dsp:txBody>
      <dsp:txXfrm>
        <a:off x="3783207" y="830626"/>
        <a:ext cx="4292979" cy="740191"/>
      </dsp:txXfrm>
    </dsp:sp>
    <dsp:sp modelId="{3DC1E93F-8AF3-44AD-B142-6F3FE637D213}">
      <dsp:nvSpPr>
        <dsp:cNvPr id="0" name=""/>
        <dsp:cNvSpPr/>
      </dsp:nvSpPr>
      <dsp:spPr>
        <a:xfrm rot="19293192">
          <a:off x="1851114" y="2345110"/>
          <a:ext cx="1589217" cy="0"/>
        </a:xfrm>
        <a:custGeom>
          <a:avLst/>
          <a:gdLst/>
          <a:ahLst/>
          <a:cxnLst/>
          <a:rect l="0" t="0" r="0" b="0"/>
          <a:pathLst>
            <a:path>
              <a:moveTo>
                <a:pt x="0" y="0"/>
              </a:moveTo>
              <a:lnTo>
                <a:pt x="1589217" y="0"/>
              </a:lnTo>
            </a:path>
          </a:pathLst>
        </a:cu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0A7EEB0-899F-42F0-B9F0-E7DB6F5895BC}">
      <dsp:nvSpPr>
        <dsp:cNvPr id="0" name=""/>
        <dsp:cNvSpPr/>
      </dsp:nvSpPr>
      <dsp:spPr>
        <a:xfrm>
          <a:off x="3268049" y="1851032"/>
          <a:ext cx="605420" cy="0"/>
        </a:xfrm>
        <a:prstGeom prst="line">
          <a:avLst/>
        </a:pr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13E9EAE8-52DB-4178-BBEE-81136ACD078E}">
      <dsp:nvSpPr>
        <dsp:cNvPr id="0" name=""/>
        <dsp:cNvSpPr/>
      </dsp:nvSpPr>
      <dsp:spPr>
        <a:xfrm>
          <a:off x="3873469" y="1480936"/>
          <a:ext cx="4292979" cy="740191"/>
        </a:xfrm>
        <a:prstGeom prst="rect">
          <a:avLst/>
        </a:prstGeom>
        <a:noFill/>
        <a:ln w="9525" cap="rnd"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fa-IR" sz="20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پایتخت آن کوالالامپور </a:t>
          </a:r>
          <a:endParaRPr lang="en-US" sz="20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sp:txBody>
      <dsp:txXfrm>
        <a:off x="3873469" y="1480936"/>
        <a:ext cx="4292979" cy="740191"/>
      </dsp:txXfrm>
    </dsp:sp>
    <dsp:sp modelId="{ACFAD64C-2140-40BC-8A29-561C8692EEE8}">
      <dsp:nvSpPr>
        <dsp:cNvPr id="0" name=""/>
        <dsp:cNvSpPr/>
      </dsp:nvSpPr>
      <dsp:spPr>
        <a:xfrm rot="20710622">
          <a:off x="2001973" y="2755916"/>
          <a:ext cx="1287499" cy="0"/>
        </a:xfrm>
        <a:custGeom>
          <a:avLst/>
          <a:gdLst/>
          <a:ahLst/>
          <a:cxnLst/>
          <a:rect l="0" t="0" r="0" b="0"/>
          <a:pathLst>
            <a:path>
              <a:moveTo>
                <a:pt x="0" y="0"/>
              </a:moveTo>
              <a:lnTo>
                <a:pt x="1287499" y="0"/>
              </a:lnTo>
            </a:path>
          </a:pathLst>
        </a:cu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15A7E1C-3D76-4ECB-9E49-202A4E4669DF}">
      <dsp:nvSpPr>
        <dsp:cNvPr id="0" name=""/>
        <dsp:cNvSpPr/>
      </dsp:nvSpPr>
      <dsp:spPr>
        <a:xfrm>
          <a:off x="3268049" y="2591224"/>
          <a:ext cx="605420" cy="0"/>
        </a:xfrm>
        <a:prstGeom prst="line">
          <a:avLst/>
        </a:pr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624830E-C705-42AC-9048-3B78D98E391D}">
      <dsp:nvSpPr>
        <dsp:cNvPr id="0" name=""/>
        <dsp:cNvSpPr/>
      </dsp:nvSpPr>
      <dsp:spPr>
        <a:xfrm>
          <a:off x="3873469" y="2221128"/>
          <a:ext cx="4292979" cy="740191"/>
        </a:xfrm>
        <a:prstGeom prst="rect">
          <a:avLst/>
        </a:prstGeom>
        <a:noFill/>
        <a:ln w="9525" cap="rnd"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fa-IR" sz="18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۱4 استان دارد استاندار هر استان را  «شاه» می‌نامند.</a:t>
          </a:r>
          <a:endParaRPr lang="en-US" sz="18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sp:txBody>
      <dsp:txXfrm>
        <a:off x="3873469" y="2221128"/>
        <a:ext cx="4292979" cy="740191"/>
      </dsp:txXfrm>
    </dsp:sp>
    <dsp:sp modelId="{376D4392-29CB-445F-B9CA-CE168F8FC0CF}">
      <dsp:nvSpPr>
        <dsp:cNvPr id="0" name=""/>
        <dsp:cNvSpPr/>
      </dsp:nvSpPr>
      <dsp:spPr>
        <a:xfrm rot="889378">
          <a:off x="2001973" y="3166723"/>
          <a:ext cx="1287499" cy="0"/>
        </a:xfrm>
        <a:custGeom>
          <a:avLst/>
          <a:gdLst/>
          <a:ahLst/>
          <a:cxnLst/>
          <a:rect l="0" t="0" r="0" b="0"/>
          <a:pathLst>
            <a:path>
              <a:moveTo>
                <a:pt x="0" y="0"/>
              </a:moveTo>
              <a:lnTo>
                <a:pt x="1287499" y="0"/>
              </a:lnTo>
            </a:path>
          </a:pathLst>
        </a:cu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09A080B2-CB52-4735-A62A-0A79D64F4D87}">
      <dsp:nvSpPr>
        <dsp:cNvPr id="0" name=""/>
        <dsp:cNvSpPr/>
      </dsp:nvSpPr>
      <dsp:spPr>
        <a:xfrm>
          <a:off x="3268049" y="3331415"/>
          <a:ext cx="605420" cy="0"/>
        </a:xfrm>
        <a:prstGeom prst="line">
          <a:avLst/>
        </a:pr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4B763DD-A695-4C1E-8AE5-059F91340EA4}">
      <dsp:nvSpPr>
        <dsp:cNvPr id="0" name=""/>
        <dsp:cNvSpPr/>
      </dsp:nvSpPr>
      <dsp:spPr>
        <a:xfrm>
          <a:off x="3873469" y="2961320"/>
          <a:ext cx="4292979" cy="740191"/>
        </a:xfrm>
        <a:prstGeom prst="rect">
          <a:avLst/>
        </a:prstGeom>
        <a:noFill/>
        <a:ln w="9525" cap="rnd"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fa-IR" sz="18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hlinkClick xmlns:r="http://schemas.openxmlformats.org/officeDocument/2006/relationships" r:id="" action="ppaction://hlinksldjump"/>
            </a:rPr>
            <a:t>جمعیت این کشور 30 میلیون نفر است</a:t>
          </a:r>
          <a:r>
            <a:rPr lang="fa-IR" sz="12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hlinkClick xmlns:r="http://schemas.openxmlformats.org/officeDocument/2006/relationships" r:id="" action="ppaction://hlinksldjump"/>
            </a:rPr>
            <a:t>.( طبق آمار 2013)</a:t>
          </a:r>
          <a:endParaRPr lang="en-US" sz="12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sp:txBody>
      <dsp:txXfrm>
        <a:off x="3873469" y="2961320"/>
        <a:ext cx="4292979" cy="740191"/>
      </dsp:txXfrm>
    </dsp:sp>
    <dsp:sp modelId="{DDFA266C-8C50-4378-83AE-55FCF0172019}">
      <dsp:nvSpPr>
        <dsp:cNvPr id="0" name=""/>
        <dsp:cNvSpPr/>
      </dsp:nvSpPr>
      <dsp:spPr>
        <a:xfrm rot="2306808">
          <a:off x="1851114" y="3577529"/>
          <a:ext cx="1589217" cy="0"/>
        </a:xfrm>
        <a:custGeom>
          <a:avLst/>
          <a:gdLst/>
          <a:ahLst/>
          <a:cxnLst/>
          <a:rect l="0" t="0" r="0" b="0"/>
          <a:pathLst>
            <a:path>
              <a:moveTo>
                <a:pt x="0" y="0"/>
              </a:moveTo>
              <a:lnTo>
                <a:pt x="1589217" y="0"/>
              </a:lnTo>
            </a:path>
          </a:pathLst>
        </a:cu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7BE9594-BCA5-4FCF-912B-BE208CFB9E5A}">
      <dsp:nvSpPr>
        <dsp:cNvPr id="0" name=""/>
        <dsp:cNvSpPr/>
      </dsp:nvSpPr>
      <dsp:spPr>
        <a:xfrm>
          <a:off x="3268049" y="4071607"/>
          <a:ext cx="605420" cy="0"/>
        </a:xfrm>
        <a:prstGeom prst="line">
          <a:avLst/>
        </a:pr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6CF7933E-1B53-4148-A23E-0A15F5801EC1}">
      <dsp:nvSpPr>
        <dsp:cNvPr id="0" name=""/>
        <dsp:cNvSpPr/>
      </dsp:nvSpPr>
      <dsp:spPr>
        <a:xfrm>
          <a:off x="3873469" y="3701511"/>
          <a:ext cx="4292979" cy="740191"/>
        </a:xfrm>
        <a:prstGeom prst="rect">
          <a:avLst/>
        </a:prstGeom>
        <a:noFill/>
        <a:ln w="9525" cap="rnd"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fa-IR" sz="1800" b="1" kern="1200" dirty="0" smtClean="0">
              <a:cs typeface="B Nazanin" panose="00000400000000000000" pitchFamily="2" charset="-78"/>
            </a:rPr>
            <a:t>مساحتی در حدود 330.000کیلومتر مربع دارد.</a:t>
          </a:r>
          <a:endParaRPr lang="en-US" sz="18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sp:txBody>
      <dsp:txXfrm>
        <a:off x="3873469" y="3701511"/>
        <a:ext cx="4292979" cy="740191"/>
      </dsp:txXfrm>
    </dsp:sp>
    <dsp:sp modelId="{9561196C-1E5A-48E3-89F7-47D5882B80E1}">
      <dsp:nvSpPr>
        <dsp:cNvPr id="0" name=""/>
        <dsp:cNvSpPr/>
      </dsp:nvSpPr>
      <dsp:spPr>
        <a:xfrm rot="3067653">
          <a:off x="1654108" y="3924172"/>
          <a:ext cx="1983229" cy="0"/>
        </a:xfrm>
        <a:custGeom>
          <a:avLst/>
          <a:gdLst/>
          <a:ahLst/>
          <a:cxnLst/>
          <a:rect l="0" t="0" r="0" b="0"/>
          <a:pathLst>
            <a:path>
              <a:moveTo>
                <a:pt x="0" y="0"/>
              </a:moveTo>
              <a:lnTo>
                <a:pt x="1983229" y="0"/>
              </a:lnTo>
            </a:path>
          </a:pathLst>
        </a:cu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744E1C4-4985-4089-8F60-A3DEABBDD8C4}">
      <dsp:nvSpPr>
        <dsp:cNvPr id="0" name=""/>
        <dsp:cNvSpPr/>
      </dsp:nvSpPr>
      <dsp:spPr>
        <a:xfrm>
          <a:off x="3268049" y="4696188"/>
          <a:ext cx="605420" cy="0"/>
        </a:xfrm>
        <a:prstGeom prst="line">
          <a:avLst/>
        </a:pr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2ED21E4-BCDD-4887-ADBE-24175D608193}">
      <dsp:nvSpPr>
        <dsp:cNvPr id="0" name=""/>
        <dsp:cNvSpPr/>
      </dsp:nvSpPr>
      <dsp:spPr>
        <a:xfrm>
          <a:off x="3873469" y="4326092"/>
          <a:ext cx="4292979" cy="740191"/>
        </a:xfrm>
        <a:prstGeom prst="rect">
          <a:avLst/>
        </a:prstGeom>
        <a:noFill/>
        <a:ln w="9525" cap="rnd"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rtl="1">
            <a:lnSpc>
              <a:spcPct val="90000"/>
            </a:lnSpc>
            <a:spcBef>
              <a:spcPct val="0"/>
            </a:spcBef>
            <a:spcAft>
              <a:spcPct val="35000"/>
            </a:spcAft>
          </a:pPr>
          <a:r>
            <a:rPr lang="fa-IR" sz="1800" b="1" kern="1200" dirty="0" smtClean="0">
              <a:cs typeface="B Nazanin" panose="00000400000000000000" pitchFamily="2" charset="-78"/>
              <a:hlinkClick xmlns:r="http://schemas.openxmlformats.org/officeDocument/2006/relationships" r:id="" action="ppaction://hlinksldjump"/>
            </a:rPr>
            <a:t>مالزی یک جامعه چند نژادی، چند فرهنگی و چند زبانی است که شامل 65% مالایایی و دیگر قبایل بومی، ٪۲2 چینی، و ٪۷ هندی می‌باشد</a:t>
          </a:r>
          <a:endParaRPr lang="en-US" sz="18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sp:txBody>
      <dsp:txXfrm>
        <a:off x="3873469" y="4326092"/>
        <a:ext cx="4292979" cy="740191"/>
      </dsp:txXfrm>
    </dsp:sp>
    <dsp:sp modelId="{697208B1-A993-423E-B63E-F9411D8301C5}">
      <dsp:nvSpPr>
        <dsp:cNvPr id="0" name=""/>
        <dsp:cNvSpPr/>
      </dsp:nvSpPr>
      <dsp:spPr>
        <a:xfrm rot="3698653">
          <a:off x="1335411" y="4399449"/>
          <a:ext cx="2620623" cy="0"/>
        </a:xfrm>
        <a:custGeom>
          <a:avLst/>
          <a:gdLst/>
          <a:ahLst/>
          <a:cxnLst/>
          <a:rect l="0" t="0" r="0" b="0"/>
          <a:pathLst>
            <a:path>
              <a:moveTo>
                <a:pt x="0" y="0"/>
              </a:moveTo>
              <a:lnTo>
                <a:pt x="2620623" y="0"/>
              </a:lnTo>
            </a:path>
          </a:pathLst>
        </a:cu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8B4B5A2-1BE4-4060-A7B8-4731361A7F96}">
      <dsp:nvSpPr>
        <dsp:cNvPr id="0" name=""/>
        <dsp:cNvSpPr/>
      </dsp:nvSpPr>
      <dsp:spPr>
        <a:xfrm>
          <a:off x="3268049" y="5552544"/>
          <a:ext cx="605420" cy="0"/>
        </a:xfrm>
        <a:prstGeom prst="line">
          <a:avLst/>
        </a:prstGeom>
        <a:noFill/>
        <a:ln w="15875" cap="rnd"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65431A1-BA23-4E28-B67E-9DAB315D8D10}">
      <dsp:nvSpPr>
        <dsp:cNvPr id="0" name=""/>
        <dsp:cNvSpPr/>
      </dsp:nvSpPr>
      <dsp:spPr>
        <a:xfrm>
          <a:off x="3873469" y="5182448"/>
          <a:ext cx="4292979" cy="740191"/>
        </a:xfrm>
        <a:prstGeom prst="rect">
          <a:avLst/>
        </a:prstGeom>
        <a:noFill/>
        <a:ln w="9525" cap="rnd"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ctr" defTabSz="800100" rtl="1">
            <a:lnSpc>
              <a:spcPct val="90000"/>
            </a:lnSpc>
            <a:spcBef>
              <a:spcPct val="0"/>
            </a:spcBef>
            <a:spcAft>
              <a:spcPct val="35000"/>
            </a:spcAft>
          </a:pPr>
          <a:r>
            <a:rPr lang="fa-IR" sz="18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hlinkClick xmlns:r="http://schemas.openxmlformats.org/officeDocument/2006/relationships" r:id="" action="ppaction://hlinksldjump"/>
            </a:rPr>
            <a:t>چهار دین اصلی آن عبارتند از اسلام (٪۶۰٫۴جمعیت)، بودائیسم (٪۱۹٫۲جمعیت)، مسیحیت (٪۹٫۱بیشتر در شرق مالزی)، و هندوئیسم (٪۶٫۳)</a:t>
          </a:r>
          <a:endParaRPr lang="en-US" sz="18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dsp:txBody>
      <dsp:txXfrm>
        <a:off x="3873469" y="5182448"/>
        <a:ext cx="4292979" cy="74019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5384BC-CF37-4A37-9C2F-CD385D43BFB7}">
      <dsp:nvSpPr>
        <dsp:cNvPr id="0" name=""/>
        <dsp:cNvSpPr/>
      </dsp:nvSpPr>
      <dsp:spPr>
        <a:xfrm rot="5400000">
          <a:off x="5594530" y="261205"/>
          <a:ext cx="1736173" cy="1215321"/>
        </a:xfrm>
        <a:prstGeom prst="chevron">
          <a:avLst/>
        </a:prstGeom>
        <a:solidFill>
          <a:srgbClr val="FFFF00"/>
        </a:solidFill>
        <a:ln w="15875" cap="rnd"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kern="1200" dirty="0" smtClean="0">
              <a:solidFill>
                <a:schemeClr val="tx1"/>
              </a:solidFill>
              <a:cs typeface="B Nazanin" panose="00000400000000000000" pitchFamily="2" charset="-78"/>
            </a:rPr>
            <a:t>قوه قضاییه</a:t>
          </a:r>
          <a:endParaRPr lang="en-US" sz="2400" kern="1200" dirty="0">
            <a:solidFill>
              <a:schemeClr val="tx1"/>
            </a:solidFill>
            <a:cs typeface="B Nazanin" panose="00000400000000000000" pitchFamily="2" charset="-78"/>
          </a:endParaRPr>
        </a:p>
      </dsp:txBody>
      <dsp:txXfrm rot="-5400000">
        <a:off x="5854957" y="608440"/>
        <a:ext cx="1215321" cy="520852"/>
      </dsp:txXfrm>
    </dsp:sp>
    <dsp:sp modelId="{9CD33585-79EF-4EE8-8A5C-3D611928D739}">
      <dsp:nvSpPr>
        <dsp:cNvPr id="0" name=""/>
        <dsp:cNvSpPr/>
      </dsp:nvSpPr>
      <dsp:spPr>
        <a:xfrm rot="16200000">
          <a:off x="2363221" y="-2362442"/>
          <a:ext cx="1128512" cy="5854956"/>
        </a:xfrm>
        <a:prstGeom prst="round2SameRect">
          <a:avLst/>
        </a:prstGeom>
        <a:solidFill>
          <a:schemeClr val="lt1">
            <a:alpha val="90000"/>
            <a:hueOff val="0"/>
            <a:satOff val="0"/>
            <a:lumOff val="0"/>
            <a:alphaOff val="0"/>
          </a:schemeClr>
        </a:solidFill>
        <a:ln w="15875" cap="rnd" cmpd="sng" algn="ctr">
          <a:solidFill>
            <a:srgbClr val="FFFF00"/>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70688" bIns="15240" numCol="1" spcCol="1270" anchor="ctr" anchorCtr="0">
          <a:noAutofit/>
        </a:bodyPr>
        <a:lstStyle/>
        <a:p>
          <a:pPr marL="228600" lvl="1" indent="-228600" algn="r" defTabSz="1066800" rtl="1">
            <a:lnSpc>
              <a:spcPct val="90000"/>
            </a:lnSpc>
            <a:spcBef>
              <a:spcPct val="0"/>
            </a:spcBef>
            <a:spcAft>
              <a:spcPct val="15000"/>
            </a:spcAft>
            <a:buChar char="••"/>
          </a:pPr>
          <a:r>
            <a:rPr lang="fa-IR" sz="2400" kern="1200" dirty="0" smtClean="0">
              <a:solidFill>
                <a:schemeClr val="tx1"/>
              </a:solidFill>
              <a:cs typeface="B Nazanin" panose="00000400000000000000" pitchFamily="2" charset="-78"/>
            </a:rPr>
            <a:t>یک ائتلاف چند نژادی تحت عنوان ناسیونال باریسان</a:t>
          </a:r>
          <a:endParaRPr lang="en-US" sz="2400" kern="1200" dirty="0">
            <a:solidFill>
              <a:schemeClr val="tx1"/>
            </a:solidFill>
            <a:cs typeface="B Nazanin" panose="00000400000000000000" pitchFamily="2" charset="-78"/>
          </a:endParaRPr>
        </a:p>
      </dsp:txBody>
      <dsp:txXfrm rot="5400000">
        <a:off x="55089" y="55868"/>
        <a:ext cx="5799867" cy="1018334"/>
      </dsp:txXfrm>
    </dsp:sp>
    <dsp:sp modelId="{701FA068-914A-4DFF-95C8-9F668C73A627}">
      <dsp:nvSpPr>
        <dsp:cNvPr id="0" name=""/>
        <dsp:cNvSpPr/>
      </dsp:nvSpPr>
      <dsp:spPr>
        <a:xfrm rot="5400000">
          <a:off x="5594530" y="1804607"/>
          <a:ext cx="1736173" cy="1215321"/>
        </a:xfrm>
        <a:prstGeom prst="chevron">
          <a:avLst/>
        </a:prstGeom>
        <a:solidFill>
          <a:schemeClr val="accent5">
            <a:lumMod val="60000"/>
            <a:lumOff val="40000"/>
          </a:schemeClr>
        </a:solidFill>
        <a:ln w="15875" cap="rnd" cmpd="sng" algn="ctr">
          <a:solidFill>
            <a:schemeClr val="accent3">
              <a:hueOff val="1351992"/>
              <a:satOff val="-4498"/>
              <a:lumOff val="-225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kern="1200" dirty="0" smtClean="0">
              <a:solidFill>
                <a:schemeClr val="tx1"/>
              </a:solidFill>
              <a:cs typeface="B Nazanin" panose="00000400000000000000" pitchFamily="2" charset="-78"/>
            </a:rPr>
            <a:t>قوه مقننه</a:t>
          </a:r>
          <a:endParaRPr lang="en-US" sz="2400" kern="1200" dirty="0">
            <a:solidFill>
              <a:schemeClr val="tx1"/>
            </a:solidFill>
            <a:cs typeface="B Nazanin" panose="00000400000000000000" pitchFamily="2" charset="-78"/>
          </a:endParaRPr>
        </a:p>
      </dsp:txBody>
      <dsp:txXfrm rot="-5400000">
        <a:off x="5854957" y="2151842"/>
        <a:ext cx="1215321" cy="520852"/>
      </dsp:txXfrm>
    </dsp:sp>
    <dsp:sp modelId="{F7B9D1A5-DA20-4DD4-BECD-21A02F7434E6}">
      <dsp:nvSpPr>
        <dsp:cNvPr id="0" name=""/>
        <dsp:cNvSpPr/>
      </dsp:nvSpPr>
      <dsp:spPr>
        <a:xfrm rot="16200000">
          <a:off x="2363221" y="-819040"/>
          <a:ext cx="1128512" cy="5854956"/>
        </a:xfrm>
        <a:prstGeom prst="round2SameRect">
          <a:avLst/>
        </a:prstGeom>
        <a:solidFill>
          <a:schemeClr val="lt1">
            <a:alpha val="90000"/>
            <a:hueOff val="0"/>
            <a:satOff val="0"/>
            <a:lumOff val="0"/>
            <a:alphaOff val="0"/>
          </a:schemeClr>
        </a:solidFill>
        <a:ln w="15875" cap="rnd" cmpd="sng" algn="ctr">
          <a:solidFill>
            <a:schemeClr val="accent3">
              <a:hueOff val="1351992"/>
              <a:satOff val="-4498"/>
              <a:lumOff val="-225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70688" bIns="15240" numCol="1" spcCol="1270" anchor="ctr" anchorCtr="0">
          <a:noAutofit/>
        </a:bodyPr>
        <a:lstStyle/>
        <a:p>
          <a:pPr marL="228600" lvl="1" indent="-228600" algn="r" defTabSz="1066800" rtl="1">
            <a:lnSpc>
              <a:spcPct val="90000"/>
            </a:lnSpc>
            <a:spcBef>
              <a:spcPct val="0"/>
            </a:spcBef>
            <a:spcAft>
              <a:spcPct val="15000"/>
            </a:spcAft>
            <a:buChar char="••"/>
          </a:pPr>
          <a:r>
            <a:rPr lang="fa-IR" sz="2400" kern="1200" dirty="0" smtClean="0">
              <a:solidFill>
                <a:schemeClr val="tx1"/>
              </a:solidFill>
              <a:cs typeface="B Nazanin" panose="00000400000000000000" pitchFamily="2" charset="-78"/>
            </a:rPr>
            <a:t>دو مجلس فدرال</a:t>
          </a:r>
          <a:endParaRPr lang="en-US" sz="2400" kern="1200" dirty="0">
            <a:solidFill>
              <a:schemeClr val="tx1"/>
            </a:solidFill>
            <a:cs typeface="B Nazanin" panose="00000400000000000000" pitchFamily="2" charset="-78"/>
          </a:endParaRPr>
        </a:p>
        <a:p>
          <a:pPr marL="228600" lvl="1" indent="-228600" algn="r" defTabSz="1066800" rtl="1">
            <a:lnSpc>
              <a:spcPct val="90000"/>
            </a:lnSpc>
            <a:spcBef>
              <a:spcPct val="0"/>
            </a:spcBef>
            <a:spcAft>
              <a:spcPct val="15000"/>
            </a:spcAft>
            <a:buChar char="••"/>
          </a:pPr>
          <a:r>
            <a:rPr lang="fa-IR" sz="2400" kern="1200" dirty="0" smtClean="0">
              <a:solidFill>
                <a:schemeClr val="tx1"/>
              </a:solidFill>
              <a:cs typeface="B Nazanin" panose="00000400000000000000" pitchFamily="2" charset="-78"/>
            </a:rPr>
            <a:t>یک مجلس ایالتی</a:t>
          </a:r>
          <a:endParaRPr lang="en-US" sz="2400" kern="1200" dirty="0">
            <a:solidFill>
              <a:schemeClr val="tx1"/>
            </a:solidFill>
            <a:cs typeface="B Nazanin" panose="00000400000000000000" pitchFamily="2" charset="-78"/>
          </a:endParaRPr>
        </a:p>
      </dsp:txBody>
      <dsp:txXfrm rot="5400000">
        <a:off x="55089" y="1599270"/>
        <a:ext cx="5799867" cy="1018334"/>
      </dsp:txXfrm>
    </dsp:sp>
    <dsp:sp modelId="{6A271949-FF80-4D31-AB34-E998452A3CF7}">
      <dsp:nvSpPr>
        <dsp:cNvPr id="0" name=""/>
        <dsp:cNvSpPr/>
      </dsp:nvSpPr>
      <dsp:spPr>
        <a:xfrm rot="5400000">
          <a:off x="5594530" y="3348009"/>
          <a:ext cx="1736173" cy="1215321"/>
        </a:xfrm>
        <a:prstGeom prst="chevron">
          <a:avLst/>
        </a:prstGeom>
        <a:solidFill>
          <a:srgbClr val="7030A0"/>
        </a:solidFill>
        <a:ln w="15875" cap="rnd" cmpd="sng" algn="ctr">
          <a:solidFill>
            <a:schemeClr val="accent3">
              <a:hueOff val="2703983"/>
              <a:satOff val="-8997"/>
              <a:lumOff val="-450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kern="1200" dirty="0" smtClean="0">
              <a:solidFill>
                <a:schemeClr val="tx1"/>
              </a:solidFill>
              <a:cs typeface="B Nazanin" panose="00000400000000000000" pitchFamily="2" charset="-78"/>
            </a:rPr>
            <a:t>قوه مجریه</a:t>
          </a:r>
          <a:endParaRPr lang="en-US" sz="2400" kern="1200" dirty="0">
            <a:solidFill>
              <a:schemeClr val="tx1"/>
            </a:solidFill>
            <a:cs typeface="B Nazanin" panose="00000400000000000000" pitchFamily="2" charset="-78"/>
          </a:endParaRPr>
        </a:p>
      </dsp:txBody>
      <dsp:txXfrm rot="-5400000">
        <a:off x="5854957" y="3695244"/>
        <a:ext cx="1215321" cy="520852"/>
      </dsp:txXfrm>
    </dsp:sp>
    <dsp:sp modelId="{54BFFEFD-8B82-4048-A5E6-10A0DBE9A3EA}">
      <dsp:nvSpPr>
        <dsp:cNvPr id="0" name=""/>
        <dsp:cNvSpPr/>
      </dsp:nvSpPr>
      <dsp:spPr>
        <a:xfrm rot="16200000">
          <a:off x="2363221" y="724361"/>
          <a:ext cx="1128512" cy="5854956"/>
        </a:xfrm>
        <a:prstGeom prst="round2SameRect">
          <a:avLst/>
        </a:prstGeom>
        <a:solidFill>
          <a:schemeClr val="lt1">
            <a:alpha val="90000"/>
            <a:hueOff val="0"/>
            <a:satOff val="0"/>
            <a:lumOff val="0"/>
            <a:alphaOff val="0"/>
          </a:schemeClr>
        </a:solidFill>
        <a:ln w="15875" cap="rnd" cmpd="sng" algn="ctr">
          <a:solidFill>
            <a:schemeClr val="accent3">
              <a:hueOff val="2703983"/>
              <a:satOff val="-8997"/>
              <a:lumOff val="-450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70688" bIns="15240" numCol="1" spcCol="1270" anchor="ctr" anchorCtr="0">
          <a:noAutofit/>
        </a:bodyPr>
        <a:lstStyle/>
        <a:p>
          <a:pPr marL="228600" lvl="1" indent="-228600" algn="r" defTabSz="1066800" rtl="1">
            <a:lnSpc>
              <a:spcPct val="90000"/>
            </a:lnSpc>
            <a:spcBef>
              <a:spcPct val="0"/>
            </a:spcBef>
            <a:spcAft>
              <a:spcPct val="15000"/>
            </a:spcAft>
            <a:buChar char="••"/>
          </a:pPr>
          <a:r>
            <a:rPr lang="fa-IR" sz="2400" kern="1200" dirty="0" smtClean="0">
              <a:solidFill>
                <a:schemeClr val="tx1"/>
              </a:solidFill>
              <a:cs typeface="B Nazanin" panose="00000400000000000000" pitchFamily="2" charset="-78"/>
            </a:rPr>
            <a:t>کابینه مالزی (هیئت دولت) به ریاست نخست وزیر</a:t>
          </a:r>
          <a:endParaRPr lang="en-US" sz="2400" kern="1200" dirty="0">
            <a:solidFill>
              <a:schemeClr val="tx1"/>
            </a:solidFill>
            <a:cs typeface="B Nazanin" panose="00000400000000000000" pitchFamily="2" charset="-78"/>
          </a:endParaRPr>
        </a:p>
      </dsp:txBody>
      <dsp:txXfrm rot="5400000">
        <a:off x="55089" y="3142672"/>
        <a:ext cx="5799867" cy="10183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DA734B-D0B5-409B-BD38-148F49DD208D}">
      <dsp:nvSpPr>
        <dsp:cNvPr id="0" name=""/>
        <dsp:cNvSpPr/>
      </dsp:nvSpPr>
      <dsp:spPr>
        <a:xfrm>
          <a:off x="338263" y="1519"/>
          <a:ext cx="1658853" cy="1658853"/>
        </a:xfrm>
        <a:prstGeom prst="ellipse">
          <a:avLst/>
        </a:prstGeom>
        <a:solidFill>
          <a:srgbClr val="FFFF00"/>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kern="1200" dirty="0" smtClean="0">
              <a:solidFill>
                <a:schemeClr val="tx1"/>
              </a:solidFill>
              <a:cs typeface="B Nazanin" panose="00000400000000000000" pitchFamily="2" charset="-78"/>
            </a:rPr>
            <a:t>مجلس پایینتر، مجلس نمایندگان</a:t>
          </a:r>
          <a:r>
            <a:rPr lang="en-US" sz="1600" kern="1200" dirty="0" smtClean="0">
              <a:solidFill>
                <a:schemeClr val="tx1"/>
              </a:solidFill>
              <a:cs typeface="B Nazanin" panose="00000400000000000000" pitchFamily="2" charset="-78"/>
            </a:rPr>
            <a:t> </a:t>
          </a:r>
          <a:endParaRPr lang="fa-IR" sz="1600" kern="1200" dirty="0" smtClean="0">
            <a:solidFill>
              <a:schemeClr val="tx1"/>
            </a:solidFill>
            <a:cs typeface="B Nazanin" panose="00000400000000000000" pitchFamily="2" charset="-78"/>
          </a:endParaRPr>
        </a:p>
        <a:p>
          <a:pPr lvl="0" algn="ctr" defTabSz="711200">
            <a:lnSpc>
              <a:spcPct val="90000"/>
            </a:lnSpc>
            <a:spcBef>
              <a:spcPct val="0"/>
            </a:spcBef>
            <a:spcAft>
              <a:spcPct val="35000"/>
            </a:spcAft>
          </a:pPr>
          <a:r>
            <a:rPr lang="fa-IR" sz="1600" kern="1200" dirty="0" smtClean="0">
              <a:solidFill>
                <a:schemeClr val="tx1"/>
              </a:solidFill>
              <a:cs typeface="B Nazanin" panose="00000400000000000000" pitchFamily="2" charset="-78"/>
            </a:rPr>
            <a:t> </a:t>
          </a:r>
          <a:r>
            <a:rPr lang="en-US" sz="1600" kern="1200" dirty="0" smtClean="0">
              <a:solidFill>
                <a:schemeClr val="tx1"/>
              </a:solidFill>
              <a:cs typeface="B Nazanin" panose="00000400000000000000" pitchFamily="2" charset="-78"/>
            </a:rPr>
            <a:t>(</a:t>
          </a:r>
          <a:r>
            <a:rPr lang="fa-IR" sz="1600" kern="1200" dirty="0" smtClean="0">
              <a:solidFill>
                <a:schemeClr val="tx1"/>
              </a:solidFill>
              <a:cs typeface="B Nazanin" panose="00000400000000000000" pitchFamily="2" charset="-78"/>
            </a:rPr>
            <a:t>خانه مردم</a:t>
          </a:r>
          <a:r>
            <a:rPr lang="en-US" sz="1600" kern="1200" dirty="0" smtClean="0">
              <a:solidFill>
                <a:schemeClr val="tx1"/>
              </a:solidFill>
              <a:cs typeface="B Nazanin" panose="00000400000000000000" pitchFamily="2" charset="-78"/>
            </a:rPr>
            <a:t>)</a:t>
          </a:r>
          <a:endParaRPr lang="en-US" sz="1600" kern="1200" dirty="0">
            <a:solidFill>
              <a:schemeClr val="tx1"/>
            </a:solidFill>
            <a:cs typeface="B Nazanin" panose="00000400000000000000" pitchFamily="2" charset="-78"/>
          </a:endParaRPr>
        </a:p>
      </dsp:txBody>
      <dsp:txXfrm>
        <a:off x="581196" y="244452"/>
        <a:ext cx="1172987" cy="1172987"/>
      </dsp:txXfrm>
    </dsp:sp>
    <dsp:sp modelId="{3F909A87-B743-4E6D-9E77-42C055CA4761}">
      <dsp:nvSpPr>
        <dsp:cNvPr id="0" name=""/>
        <dsp:cNvSpPr/>
      </dsp:nvSpPr>
      <dsp:spPr>
        <a:xfrm>
          <a:off x="686622" y="1795072"/>
          <a:ext cx="962135" cy="962135"/>
        </a:xfrm>
        <a:prstGeom prst="mathPlus">
          <a:avLst/>
        </a:prstGeom>
        <a:gradFill rotWithShape="0">
          <a:gsLst>
            <a:gs pos="0">
              <a:schemeClr val="accent3">
                <a:hueOff val="0"/>
                <a:satOff val="0"/>
                <a:lumOff val="0"/>
                <a:alphaOff val="0"/>
                <a:tint val="96000"/>
                <a:lumMod val="104000"/>
              </a:schemeClr>
            </a:gs>
            <a:gs pos="100000">
              <a:schemeClr val="accent3">
                <a:hueOff val="0"/>
                <a:satOff val="0"/>
                <a:lumOff val="0"/>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a:off x="814153" y="2162992"/>
        <a:ext cx="707073" cy="226295"/>
      </dsp:txXfrm>
    </dsp:sp>
    <dsp:sp modelId="{E2E96B3B-DEC6-4615-9D7F-DBDAB5C3588F}">
      <dsp:nvSpPr>
        <dsp:cNvPr id="0" name=""/>
        <dsp:cNvSpPr/>
      </dsp:nvSpPr>
      <dsp:spPr>
        <a:xfrm>
          <a:off x="338263" y="2891906"/>
          <a:ext cx="1658853" cy="1658853"/>
        </a:xfrm>
        <a:prstGeom prst="ellipse">
          <a:avLst/>
        </a:prstGeom>
        <a:gradFill rotWithShape="0">
          <a:gsLst>
            <a:gs pos="0">
              <a:schemeClr val="accent3">
                <a:hueOff val="1351992"/>
                <a:satOff val="-4498"/>
                <a:lumOff val="-2255"/>
                <a:alphaOff val="0"/>
                <a:tint val="96000"/>
                <a:lumMod val="104000"/>
              </a:schemeClr>
            </a:gs>
            <a:gs pos="100000">
              <a:schemeClr val="accent3">
                <a:hueOff val="1351992"/>
                <a:satOff val="-4498"/>
                <a:lumOff val="-2255"/>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1"/>
              </a:solidFill>
              <a:cs typeface="B Nazanin" panose="00000400000000000000" pitchFamily="2" charset="-78"/>
            </a:rPr>
            <a:t>مجلس بالادستی،</a:t>
          </a:r>
        </a:p>
        <a:p>
          <a:pPr lvl="0" algn="ctr" defTabSz="800100">
            <a:lnSpc>
              <a:spcPct val="90000"/>
            </a:lnSpc>
            <a:spcBef>
              <a:spcPct val="0"/>
            </a:spcBef>
            <a:spcAft>
              <a:spcPct val="35000"/>
            </a:spcAft>
          </a:pPr>
          <a:r>
            <a:rPr lang="fa-IR" sz="1800" kern="1200" dirty="0" smtClean="0">
              <a:solidFill>
                <a:schemeClr val="tx1"/>
              </a:solidFill>
              <a:cs typeface="B Nazanin" panose="00000400000000000000" pitchFamily="2" charset="-78"/>
            </a:rPr>
            <a:t>سنا (خانه کشور)</a:t>
          </a:r>
          <a:endParaRPr lang="en-US" sz="1800" kern="1200" dirty="0">
            <a:solidFill>
              <a:schemeClr val="tx1"/>
            </a:solidFill>
            <a:cs typeface="B Nazanin" panose="00000400000000000000" pitchFamily="2" charset="-78"/>
          </a:endParaRPr>
        </a:p>
      </dsp:txBody>
      <dsp:txXfrm>
        <a:off x="581196" y="3134839"/>
        <a:ext cx="1172987" cy="1172987"/>
      </dsp:txXfrm>
    </dsp:sp>
    <dsp:sp modelId="{1BF06E44-8C1A-486D-A670-731D5EB15DCB}">
      <dsp:nvSpPr>
        <dsp:cNvPr id="0" name=""/>
        <dsp:cNvSpPr/>
      </dsp:nvSpPr>
      <dsp:spPr>
        <a:xfrm>
          <a:off x="2245945" y="1967593"/>
          <a:ext cx="527515" cy="617093"/>
        </a:xfrm>
        <a:prstGeom prst="rightArrow">
          <a:avLst>
            <a:gd name="adj1" fmla="val 60000"/>
            <a:gd name="adj2" fmla="val 50000"/>
          </a:avLst>
        </a:prstGeom>
        <a:solidFill>
          <a:srgbClr val="FF0000"/>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a:off x="2245945" y="2091012"/>
        <a:ext cx="369261" cy="370255"/>
      </dsp:txXfrm>
    </dsp:sp>
    <dsp:sp modelId="{AA3AABB5-7894-46DF-A942-32FA100ED028}">
      <dsp:nvSpPr>
        <dsp:cNvPr id="0" name=""/>
        <dsp:cNvSpPr/>
      </dsp:nvSpPr>
      <dsp:spPr>
        <a:xfrm>
          <a:off x="2992429" y="617286"/>
          <a:ext cx="3317707" cy="3317707"/>
        </a:xfrm>
        <a:prstGeom prst="ellipse">
          <a:avLst/>
        </a:prstGeom>
        <a:gradFill rotWithShape="0">
          <a:gsLst>
            <a:gs pos="0">
              <a:schemeClr val="accent3">
                <a:hueOff val="2703983"/>
                <a:satOff val="-8997"/>
                <a:lumOff val="-4509"/>
                <a:alphaOff val="0"/>
                <a:tint val="96000"/>
                <a:lumMod val="104000"/>
              </a:schemeClr>
            </a:gs>
            <a:gs pos="100000">
              <a:schemeClr val="accent3">
                <a:hueOff val="2703983"/>
                <a:satOff val="-8997"/>
                <a:lumOff val="-4509"/>
                <a:alphaOff val="0"/>
                <a:shade val="98000"/>
                <a:lumMod val="94000"/>
              </a:schemeClr>
            </a:gs>
          </a:gsLst>
          <a:lin ang="5400000" scaled="0"/>
        </a:gra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2667000">
            <a:lnSpc>
              <a:spcPct val="90000"/>
            </a:lnSpc>
            <a:spcBef>
              <a:spcPct val="0"/>
            </a:spcBef>
            <a:spcAft>
              <a:spcPct val="35000"/>
            </a:spcAft>
          </a:pPr>
          <a:r>
            <a:rPr lang="fa-IR" sz="6000" kern="1200" dirty="0" smtClean="0">
              <a:solidFill>
                <a:schemeClr val="bg1"/>
              </a:solidFill>
              <a:cs typeface="B Nazanin" panose="00000400000000000000" pitchFamily="2" charset="-78"/>
            </a:rPr>
            <a:t>مجلس مالزی</a:t>
          </a:r>
          <a:endParaRPr lang="en-US" sz="6000" kern="1200" dirty="0">
            <a:solidFill>
              <a:schemeClr val="bg1"/>
            </a:solidFill>
            <a:cs typeface="B Nazanin" panose="00000400000000000000" pitchFamily="2" charset="-78"/>
          </a:endParaRPr>
        </a:p>
      </dsp:txBody>
      <dsp:txXfrm>
        <a:off x="3478296" y="1103153"/>
        <a:ext cx="2345973" cy="234597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AE028E-08C3-4BFD-A31E-332710058E46}">
      <dsp:nvSpPr>
        <dsp:cNvPr id="0" name=""/>
        <dsp:cNvSpPr/>
      </dsp:nvSpPr>
      <dsp:spPr>
        <a:xfrm>
          <a:off x="1407486" y="169668"/>
          <a:ext cx="3367274" cy="1169409"/>
        </a:xfrm>
        <a:prstGeom prst="ellipse">
          <a:avLst/>
        </a:prstGeom>
        <a:solidFill>
          <a:schemeClr val="accent4">
            <a:tint val="50000"/>
            <a:alpha val="40000"/>
            <a:hueOff val="0"/>
            <a:satOff val="0"/>
            <a:lumOff val="0"/>
            <a:alphaOff val="0"/>
          </a:schemeClr>
        </a:solidFill>
        <a:ln>
          <a:noFill/>
        </a:ln>
        <a:effectLst/>
        <a:scene3d>
          <a:camera prst="orthographicFront"/>
          <a:lightRig rig="flat" dir="t"/>
        </a:scene3d>
        <a:sp3d z="-190500" extrusionH="12700" prstMaterial="matte"/>
      </dsp:spPr>
      <dsp:style>
        <a:lnRef idx="0">
          <a:scrgbClr r="0" g="0" b="0"/>
        </a:lnRef>
        <a:fillRef idx="1">
          <a:scrgbClr r="0" g="0" b="0"/>
        </a:fillRef>
        <a:effectRef idx="0">
          <a:scrgbClr r="0" g="0" b="0"/>
        </a:effectRef>
        <a:fontRef idx="minor"/>
      </dsp:style>
    </dsp:sp>
    <dsp:sp modelId="{6E055E37-2E1C-4F42-A1B3-BEC97EA4C7F4}">
      <dsp:nvSpPr>
        <dsp:cNvPr id="0" name=""/>
        <dsp:cNvSpPr/>
      </dsp:nvSpPr>
      <dsp:spPr>
        <a:xfrm>
          <a:off x="2770057" y="3033156"/>
          <a:ext cx="652572" cy="417646"/>
        </a:xfrm>
        <a:prstGeom prst="downArrow">
          <a:avLst/>
        </a:prstGeom>
        <a:solidFill>
          <a:srgbClr val="FF0066"/>
        </a:solidFill>
        <a:ln>
          <a:noFill/>
        </a:ln>
        <a:effectLst>
          <a:outerShdw blurRad="50800" dist="38100" dir="5400000" rotWithShape="0">
            <a:srgbClr val="000000">
              <a:alpha val="60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21075EA0-4A52-4B96-8A33-481D63B04662}">
      <dsp:nvSpPr>
        <dsp:cNvPr id="0" name=""/>
        <dsp:cNvSpPr/>
      </dsp:nvSpPr>
      <dsp:spPr>
        <a:xfrm>
          <a:off x="1530169" y="3367274"/>
          <a:ext cx="3132348" cy="7830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ctr" anchorCtr="0">
          <a:noAutofit/>
        </a:bodyPr>
        <a:lstStyle/>
        <a:p>
          <a:pPr lvl="0" algn="ctr" defTabSz="1066800" rtl="1">
            <a:lnSpc>
              <a:spcPct val="90000"/>
            </a:lnSpc>
            <a:spcBef>
              <a:spcPct val="0"/>
            </a:spcBef>
            <a:spcAft>
              <a:spcPct val="35000"/>
            </a:spcAft>
          </a:pPr>
          <a:r>
            <a:rPr lang="fa-IR" sz="2400" kern="1200" dirty="0" smtClean="0">
              <a:cs typeface="B Nazanin" panose="00000400000000000000" pitchFamily="2" charset="-78"/>
            </a:rPr>
            <a:t>نقش دولت در فعالیت های بخش مسکن</a:t>
          </a:r>
          <a:endParaRPr lang="fa-IR" sz="2400" kern="1200" dirty="0">
            <a:cs typeface="B Nazanin" panose="00000400000000000000" pitchFamily="2" charset="-78"/>
          </a:endParaRPr>
        </a:p>
      </dsp:txBody>
      <dsp:txXfrm>
        <a:off x="1530169" y="3367274"/>
        <a:ext cx="3132348" cy="783087"/>
      </dsp:txXfrm>
    </dsp:sp>
    <dsp:sp modelId="{3F3B39AB-A7C5-4DCF-8312-648DD4BFE1B3}">
      <dsp:nvSpPr>
        <dsp:cNvPr id="0" name=""/>
        <dsp:cNvSpPr/>
      </dsp:nvSpPr>
      <dsp:spPr>
        <a:xfrm>
          <a:off x="2631712" y="1429394"/>
          <a:ext cx="1174630" cy="1174630"/>
        </a:xfrm>
        <a:prstGeom prst="ellipse">
          <a:avLst/>
        </a:prstGeom>
        <a:gradFill rotWithShape="0">
          <a:gsLst>
            <a:gs pos="0">
              <a:schemeClr val="accent4">
                <a:hueOff val="0"/>
                <a:satOff val="0"/>
                <a:lumOff val="0"/>
                <a:alphaOff val="0"/>
                <a:tint val="96000"/>
                <a:lumMod val="104000"/>
              </a:schemeClr>
            </a:gs>
            <a:gs pos="100000">
              <a:schemeClr val="accent4">
                <a:hueOff val="0"/>
                <a:satOff val="0"/>
                <a:lumOff val="0"/>
                <a:alphaOff val="0"/>
                <a:shade val="98000"/>
                <a:lumMod val="94000"/>
              </a:schemeClr>
            </a:gs>
          </a:gsLst>
          <a:lin ang="5400000" scaled="0"/>
        </a:gra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1">
            <a:lnSpc>
              <a:spcPct val="90000"/>
            </a:lnSpc>
            <a:spcBef>
              <a:spcPct val="0"/>
            </a:spcBef>
            <a:spcAft>
              <a:spcPct val="35000"/>
            </a:spcAft>
          </a:pPr>
          <a:r>
            <a:rPr lang="ar-SA" sz="1800" b="0" kern="1200" dirty="0" smtClean="0">
              <a:cs typeface="B Nazanin" panose="00000400000000000000" pitchFamily="2" charset="-78"/>
            </a:rPr>
            <a:t>تشویق کننده بخش خصوصی</a:t>
          </a:r>
          <a:endParaRPr lang="fa-IR" sz="1800" b="0" kern="1200" dirty="0">
            <a:cs typeface="B Nazanin" panose="00000400000000000000" pitchFamily="2" charset="-78"/>
          </a:endParaRPr>
        </a:p>
      </dsp:txBody>
      <dsp:txXfrm>
        <a:off x="2803733" y="1601415"/>
        <a:ext cx="830588" cy="830588"/>
      </dsp:txXfrm>
    </dsp:sp>
    <dsp:sp modelId="{FB2EA9EF-318B-4E1E-9D05-1B7BF68DC17E}">
      <dsp:nvSpPr>
        <dsp:cNvPr id="0" name=""/>
        <dsp:cNvSpPr/>
      </dsp:nvSpPr>
      <dsp:spPr>
        <a:xfrm>
          <a:off x="1791198" y="548160"/>
          <a:ext cx="1174630" cy="1174630"/>
        </a:xfrm>
        <a:prstGeom prst="ellipse">
          <a:avLst/>
        </a:prstGeom>
        <a:solidFill>
          <a:srgbClr val="FFCC00"/>
        </a:soli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1">
            <a:lnSpc>
              <a:spcPct val="90000"/>
            </a:lnSpc>
            <a:spcBef>
              <a:spcPct val="0"/>
            </a:spcBef>
            <a:spcAft>
              <a:spcPct val="35000"/>
            </a:spcAft>
          </a:pPr>
          <a:r>
            <a:rPr lang="ar-SA" sz="1600" b="0" kern="1200" dirty="0" smtClean="0">
              <a:solidFill>
                <a:srgbClr val="002060"/>
              </a:solidFill>
              <a:cs typeface="B Nazanin" panose="00000400000000000000" pitchFamily="2" charset="-78"/>
            </a:rPr>
            <a:t>تسهیل کننده  بخش خصوصی</a:t>
          </a:r>
          <a:endParaRPr lang="fa-IR" sz="1600" b="0" kern="1200" dirty="0">
            <a:solidFill>
              <a:srgbClr val="002060"/>
            </a:solidFill>
            <a:cs typeface="B Nazanin" panose="00000400000000000000" pitchFamily="2" charset="-78"/>
          </a:endParaRPr>
        </a:p>
      </dsp:txBody>
      <dsp:txXfrm>
        <a:off x="1963219" y="720181"/>
        <a:ext cx="830588" cy="830588"/>
      </dsp:txXfrm>
    </dsp:sp>
    <dsp:sp modelId="{CEC57128-7679-4D0E-B43D-9A37FE52FBE2}">
      <dsp:nvSpPr>
        <dsp:cNvPr id="0" name=""/>
        <dsp:cNvSpPr/>
      </dsp:nvSpPr>
      <dsp:spPr>
        <a:xfrm>
          <a:off x="2991932" y="264161"/>
          <a:ext cx="1174630" cy="1174630"/>
        </a:xfrm>
        <a:prstGeom prst="ellipse">
          <a:avLst/>
        </a:prstGeom>
        <a:solidFill>
          <a:srgbClr val="CCFFFF"/>
        </a:solidFill>
        <a:ln>
          <a:noFill/>
        </a:ln>
        <a:effectLst>
          <a:outerShdw blurRad="38100" dist="25400" dir="5400000" rotWithShape="0">
            <a:srgbClr val="000000">
              <a:alpha val="2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1">
            <a:lnSpc>
              <a:spcPct val="90000"/>
            </a:lnSpc>
            <a:spcBef>
              <a:spcPct val="0"/>
            </a:spcBef>
            <a:spcAft>
              <a:spcPct val="35000"/>
            </a:spcAft>
          </a:pPr>
          <a:r>
            <a:rPr lang="ar-SA" sz="1800" b="0" kern="1200" dirty="0" smtClean="0">
              <a:solidFill>
                <a:srgbClr val="002060"/>
              </a:solidFill>
              <a:cs typeface="B Nazanin" panose="00000400000000000000" pitchFamily="2" charset="-78"/>
            </a:rPr>
            <a:t>توانمندساز بخش خصوصی</a:t>
          </a:r>
          <a:endParaRPr lang="fa-IR" sz="1800" b="0" kern="1200" dirty="0">
            <a:solidFill>
              <a:srgbClr val="002060"/>
            </a:solidFill>
            <a:cs typeface="B Nazanin" panose="00000400000000000000" pitchFamily="2" charset="-78"/>
          </a:endParaRPr>
        </a:p>
      </dsp:txBody>
      <dsp:txXfrm>
        <a:off x="3163953" y="436182"/>
        <a:ext cx="830588" cy="830588"/>
      </dsp:txXfrm>
    </dsp:sp>
    <dsp:sp modelId="{4341FDC5-5D0E-4D61-90F3-5C52D804E10A}">
      <dsp:nvSpPr>
        <dsp:cNvPr id="0" name=""/>
        <dsp:cNvSpPr/>
      </dsp:nvSpPr>
      <dsp:spPr>
        <a:xfrm>
          <a:off x="1269140" y="26102"/>
          <a:ext cx="3654406" cy="2923524"/>
        </a:xfrm>
        <a:prstGeom prst="funnel">
          <a:avLst/>
        </a:prstGeom>
        <a:solidFill>
          <a:schemeClr val="lt1">
            <a:alpha val="40000"/>
            <a:hueOff val="0"/>
            <a:satOff val="0"/>
            <a:lumOff val="0"/>
            <a:alphaOff val="0"/>
          </a:schemeClr>
        </a:solidFill>
        <a:ln w="9525" cap="rnd" cmpd="sng" algn="ctr">
          <a:solidFill>
            <a:schemeClr val="accent4">
              <a:hueOff val="0"/>
              <a:satOff val="0"/>
              <a:lumOff val="0"/>
              <a:alphaOff val="0"/>
            </a:schemeClr>
          </a:solidFill>
          <a:prstDash val="solid"/>
        </a:ln>
        <a:effectLst>
          <a:outerShdw blurRad="38100" dist="25400" dir="5400000" rotWithShape="0">
            <a:srgbClr val="000000">
              <a:alpha val="2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B40480-3244-4B5F-865C-E152A7511AB6}">
      <dsp:nvSpPr>
        <dsp:cNvPr id="0" name=""/>
        <dsp:cNvSpPr/>
      </dsp:nvSpPr>
      <dsp:spPr>
        <a:xfrm>
          <a:off x="0" y="3988518"/>
          <a:ext cx="8352928" cy="0"/>
        </a:xfrm>
        <a:prstGeom prst="line">
          <a:avLst/>
        </a:pr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0898F0-5131-40AD-996A-7A26125E016F}">
      <dsp:nvSpPr>
        <dsp:cNvPr id="0" name=""/>
        <dsp:cNvSpPr/>
      </dsp:nvSpPr>
      <dsp:spPr>
        <a:xfrm>
          <a:off x="0" y="2275386"/>
          <a:ext cx="8352928" cy="0"/>
        </a:xfrm>
        <a:prstGeom prst="line">
          <a:avLst/>
        </a:pr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1B7AEA-7105-4FA9-A807-758C199848DF}">
      <dsp:nvSpPr>
        <dsp:cNvPr id="0" name=""/>
        <dsp:cNvSpPr/>
      </dsp:nvSpPr>
      <dsp:spPr>
        <a:xfrm>
          <a:off x="0" y="562254"/>
          <a:ext cx="8352928" cy="0"/>
        </a:xfrm>
        <a:prstGeom prst="line">
          <a:avLst/>
        </a:prstGeom>
        <a:noFill/>
        <a:ln w="15875"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0F4E73-9156-4F58-A81E-DB5E640D6D2D}">
      <dsp:nvSpPr>
        <dsp:cNvPr id="0" name=""/>
        <dsp:cNvSpPr/>
      </dsp:nvSpPr>
      <dsp:spPr>
        <a:xfrm>
          <a:off x="0" y="626"/>
          <a:ext cx="6181166" cy="561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r" defTabSz="889000">
            <a:lnSpc>
              <a:spcPct val="90000"/>
            </a:lnSpc>
            <a:spcBef>
              <a:spcPct val="0"/>
            </a:spcBef>
            <a:spcAft>
              <a:spcPct val="35000"/>
            </a:spcAft>
          </a:pPr>
          <a:r>
            <a:rPr lang="fa-IR" sz="2000" b="1" kern="1200" dirty="0" smtClean="0">
              <a:cs typeface="B Nazanin" panose="00000400000000000000" pitchFamily="2" charset="-78"/>
            </a:rPr>
            <a:t>تامین مسکن برای اقشار کم درآمد در شهر ها </a:t>
          </a:r>
          <a:endParaRPr lang="en-US" sz="2000" kern="1200" dirty="0">
            <a:cs typeface="B Nazanin" panose="00000400000000000000" pitchFamily="2" charset="-78"/>
          </a:endParaRPr>
        </a:p>
      </dsp:txBody>
      <dsp:txXfrm>
        <a:off x="0" y="626"/>
        <a:ext cx="6181166" cy="561627"/>
      </dsp:txXfrm>
    </dsp:sp>
    <dsp:sp modelId="{CE78287D-7FC2-4B05-9F5D-9C6C7A27ED18}">
      <dsp:nvSpPr>
        <dsp:cNvPr id="0" name=""/>
        <dsp:cNvSpPr/>
      </dsp:nvSpPr>
      <dsp:spPr>
        <a:xfrm>
          <a:off x="6181166" y="626"/>
          <a:ext cx="2171761" cy="561627"/>
        </a:xfrm>
        <a:prstGeom prst="round2SameRect">
          <a:avLst>
            <a:gd name="adj1" fmla="val 16670"/>
            <a:gd name="adj2" fmla="val 0"/>
          </a:avLst>
        </a:prstGeom>
        <a:solidFill>
          <a:srgbClr val="E1F308"/>
        </a:solidFill>
        <a:ln w="1587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fa-IR" sz="2400" kern="1200" dirty="0" smtClean="0">
              <a:solidFill>
                <a:schemeClr val="tx1"/>
              </a:solidFill>
              <a:cs typeface="B Nazanin" panose="00000400000000000000" pitchFamily="2" charset="-78"/>
            </a:rPr>
            <a:t>دوره اول</a:t>
          </a:r>
          <a:endParaRPr lang="en-US" sz="2400" kern="1200" dirty="0">
            <a:solidFill>
              <a:schemeClr val="tx1"/>
            </a:solidFill>
            <a:cs typeface="B Nazanin" panose="00000400000000000000" pitchFamily="2" charset="-78"/>
          </a:endParaRPr>
        </a:p>
      </dsp:txBody>
      <dsp:txXfrm>
        <a:off x="6208587" y="28047"/>
        <a:ext cx="2116919" cy="534206"/>
      </dsp:txXfrm>
    </dsp:sp>
    <dsp:sp modelId="{7FD2D74B-4F62-4F34-A58D-ED91BE90FAD4}">
      <dsp:nvSpPr>
        <dsp:cNvPr id="0" name=""/>
        <dsp:cNvSpPr/>
      </dsp:nvSpPr>
      <dsp:spPr>
        <a:xfrm>
          <a:off x="0" y="562254"/>
          <a:ext cx="8352928" cy="1123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171450" lvl="1" indent="-171450" algn="just" defTabSz="800100" rtl="1">
            <a:lnSpc>
              <a:spcPct val="90000"/>
            </a:lnSpc>
            <a:spcBef>
              <a:spcPct val="0"/>
            </a:spcBef>
            <a:spcAft>
              <a:spcPct val="15000"/>
            </a:spcAft>
            <a:buChar char="••"/>
          </a:pPr>
          <a:r>
            <a:rPr lang="fa-IR" sz="1800" b="0" kern="1200" dirty="0" smtClean="0">
              <a:cs typeface="B Mitra" panose="00000400000000000000" pitchFamily="2" charset="-78"/>
            </a:rPr>
            <a:t>دوره نخست به قبل از سال ١٩۵٧ یعنی بیش از استقلال مالزی مربوط است. در این دوره، دولت مهمترین نقش را در ساخت مسکن داشت و به ساخت مجتمع های مسکونی برای حدود ۵٠٠ هزار نفر از جمعیت کشور پرداخت که عمدتاً کارکنان دولت بودند. البته در آن دوره نیز تلاش هایی برای </a:t>
          </a:r>
          <a:r>
            <a:rPr lang="fa-IR" sz="1800" b="1" kern="1200" dirty="0" smtClean="0">
              <a:cs typeface="B Mitra" panose="00000400000000000000" pitchFamily="2" charset="-78"/>
            </a:rPr>
            <a:t>تامین مسکن برای اقشار کم درآمد در شهر ها </a:t>
          </a:r>
          <a:r>
            <a:rPr lang="fa-IR" sz="1800" b="0" kern="1200" dirty="0" smtClean="0">
              <a:cs typeface="B Mitra" panose="00000400000000000000" pitchFamily="2" charset="-78"/>
            </a:rPr>
            <a:t>صورت گرفت.</a:t>
          </a:r>
          <a:endParaRPr lang="en-US" sz="1800" b="0" kern="1200" dirty="0" smtClean="0">
            <a:cs typeface="B Mitra" panose="00000400000000000000" pitchFamily="2" charset="-78"/>
          </a:endParaRPr>
        </a:p>
      </dsp:txBody>
      <dsp:txXfrm>
        <a:off x="0" y="562254"/>
        <a:ext cx="8352928" cy="1123423"/>
      </dsp:txXfrm>
    </dsp:sp>
    <dsp:sp modelId="{35D34ADB-51D5-4A92-BCF9-9FE3C878EF86}">
      <dsp:nvSpPr>
        <dsp:cNvPr id="0" name=""/>
        <dsp:cNvSpPr/>
      </dsp:nvSpPr>
      <dsp:spPr>
        <a:xfrm>
          <a:off x="0" y="1713759"/>
          <a:ext cx="6181166" cy="561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r" defTabSz="889000">
            <a:lnSpc>
              <a:spcPct val="90000"/>
            </a:lnSpc>
            <a:spcBef>
              <a:spcPct val="0"/>
            </a:spcBef>
            <a:spcAft>
              <a:spcPct val="35000"/>
            </a:spcAft>
          </a:pPr>
          <a:r>
            <a:rPr lang="fa-IR" sz="2000" kern="1200" dirty="0" smtClean="0">
              <a:cs typeface="B Nazanin" panose="00000400000000000000" pitchFamily="2" charset="-78"/>
            </a:rPr>
            <a:t>بخش خصوصی عمدتاً برای افراد شهرنشین با درآمد متوسط و بالا خانه ساخت</a:t>
          </a:r>
          <a:endParaRPr lang="en-US" sz="2000" kern="1200" dirty="0">
            <a:cs typeface="B Nazanin" panose="00000400000000000000" pitchFamily="2" charset="-78"/>
          </a:endParaRPr>
        </a:p>
      </dsp:txBody>
      <dsp:txXfrm>
        <a:off x="0" y="1713759"/>
        <a:ext cx="6181166" cy="561627"/>
      </dsp:txXfrm>
    </dsp:sp>
    <dsp:sp modelId="{966370B7-DABF-49F8-BB1C-4C9CB979647F}">
      <dsp:nvSpPr>
        <dsp:cNvPr id="0" name=""/>
        <dsp:cNvSpPr/>
      </dsp:nvSpPr>
      <dsp:spPr>
        <a:xfrm>
          <a:off x="6181166" y="1713759"/>
          <a:ext cx="2171761" cy="561627"/>
        </a:xfrm>
        <a:prstGeom prst="round2SameRect">
          <a:avLst>
            <a:gd name="adj1" fmla="val 16670"/>
            <a:gd name="adj2" fmla="val 0"/>
          </a:avLst>
        </a:prstGeom>
        <a:solidFill>
          <a:srgbClr val="43B8FF"/>
        </a:solidFill>
        <a:ln w="15875" cap="rnd" cmpd="sng" algn="ctr">
          <a:solidFill>
            <a:schemeClr val="accent3">
              <a:hueOff val="1351992"/>
              <a:satOff val="-4498"/>
              <a:lumOff val="-225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fa-IR" sz="2400" kern="1200" dirty="0" smtClean="0">
              <a:solidFill>
                <a:schemeClr val="tx1"/>
              </a:solidFill>
              <a:cs typeface="B Nazanin" panose="00000400000000000000" pitchFamily="2" charset="-78"/>
            </a:rPr>
            <a:t>دوره دوم</a:t>
          </a:r>
          <a:endParaRPr lang="en-US" sz="2400" kern="1200" dirty="0"/>
        </a:p>
      </dsp:txBody>
      <dsp:txXfrm>
        <a:off x="6208587" y="1741180"/>
        <a:ext cx="2116919" cy="534206"/>
      </dsp:txXfrm>
    </dsp:sp>
    <dsp:sp modelId="{AD0DE565-6329-4DD9-98F5-1F234F9CB10B}">
      <dsp:nvSpPr>
        <dsp:cNvPr id="0" name=""/>
        <dsp:cNvSpPr/>
      </dsp:nvSpPr>
      <dsp:spPr>
        <a:xfrm>
          <a:off x="0" y="2275386"/>
          <a:ext cx="8352928" cy="1123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just" defTabSz="711200" rtl="1">
            <a:lnSpc>
              <a:spcPct val="90000"/>
            </a:lnSpc>
            <a:spcBef>
              <a:spcPct val="0"/>
            </a:spcBef>
            <a:spcAft>
              <a:spcPct val="15000"/>
            </a:spcAft>
            <a:buChar char="••"/>
          </a:pPr>
          <a:r>
            <a:rPr lang="fa-IR" sz="1600" kern="1200" dirty="0" smtClean="0">
              <a:cs typeface="B Mitra" panose="00000400000000000000" pitchFamily="2" charset="-78"/>
            </a:rPr>
            <a:t>بین سال های ١٩۵٧ تا ١٩٧٠ است که در آن تقریبا همان سیاست های دوره قبل تکرار شده اما نقش بخش خصوصی در ساخت مسکن برای اقشار کم درآمد ساکن در شهر ها افزایش می یابد. دولت مالزی پس از استقلال تلاش کرد زیرساخت های رفاهی را گسترش دهد. در این دوره بخش خصوصی عمدتاً برای افراد شهرنشین با درآمد متوسط و بالا خانه ساخت. در این سال ها برنامه های اول و دوم ملی مالزی اجرا شد. دولت در بخش مسکن همچنان بالاترین تاکید را به تامین مسکن ارزان داشت.</a:t>
          </a:r>
          <a:endParaRPr lang="en-US" sz="1600" kern="1200" dirty="0">
            <a:cs typeface="B Mitra" panose="00000400000000000000" pitchFamily="2" charset="-78"/>
          </a:endParaRPr>
        </a:p>
      </dsp:txBody>
      <dsp:txXfrm>
        <a:off x="0" y="2275386"/>
        <a:ext cx="8352928" cy="1123423"/>
      </dsp:txXfrm>
    </dsp:sp>
    <dsp:sp modelId="{1E158956-4CA9-4449-9C5F-0F7A01C861FB}">
      <dsp:nvSpPr>
        <dsp:cNvPr id="0" name=""/>
        <dsp:cNvSpPr/>
      </dsp:nvSpPr>
      <dsp:spPr>
        <a:xfrm>
          <a:off x="0" y="3426891"/>
          <a:ext cx="6181166" cy="561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r" defTabSz="889000">
            <a:lnSpc>
              <a:spcPct val="90000"/>
            </a:lnSpc>
            <a:spcBef>
              <a:spcPct val="0"/>
            </a:spcBef>
            <a:spcAft>
              <a:spcPct val="35000"/>
            </a:spcAft>
          </a:pPr>
          <a:r>
            <a:rPr lang="fa-IR" sz="2000" kern="1200" dirty="0" smtClean="0">
              <a:cs typeface="B Nazanin" panose="00000400000000000000" pitchFamily="2" charset="-78"/>
            </a:rPr>
            <a:t>تامین مسکن برای کم درآمدها به اولویت ملی تبدیل شد</a:t>
          </a:r>
          <a:endParaRPr lang="en-US" sz="2000" kern="1200" dirty="0">
            <a:cs typeface="B Nazanin" panose="00000400000000000000" pitchFamily="2" charset="-78"/>
          </a:endParaRPr>
        </a:p>
      </dsp:txBody>
      <dsp:txXfrm>
        <a:off x="0" y="3426891"/>
        <a:ext cx="6181166" cy="561627"/>
      </dsp:txXfrm>
    </dsp:sp>
    <dsp:sp modelId="{90FB537B-41D6-49F7-8F0C-290C4CC335D1}">
      <dsp:nvSpPr>
        <dsp:cNvPr id="0" name=""/>
        <dsp:cNvSpPr/>
      </dsp:nvSpPr>
      <dsp:spPr>
        <a:xfrm>
          <a:off x="6181166" y="3426891"/>
          <a:ext cx="2171761" cy="561627"/>
        </a:xfrm>
        <a:prstGeom prst="round2SameRect">
          <a:avLst>
            <a:gd name="adj1" fmla="val 16670"/>
            <a:gd name="adj2" fmla="val 0"/>
          </a:avLst>
        </a:prstGeom>
        <a:solidFill>
          <a:srgbClr val="FFCCFF"/>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fa-IR" sz="2400" kern="1200" dirty="0" smtClean="0">
              <a:solidFill>
                <a:schemeClr val="tx1"/>
              </a:solidFill>
              <a:cs typeface="B Nazanin" panose="00000400000000000000" pitchFamily="2" charset="-78"/>
            </a:rPr>
            <a:t>دوره سوم</a:t>
          </a:r>
          <a:endParaRPr lang="en-US" sz="2400" kern="1200" dirty="0">
            <a:solidFill>
              <a:schemeClr val="tx1"/>
            </a:solidFill>
            <a:cs typeface="B Nazanin" panose="00000400000000000000" pitchFamily="2" charset="-78"/>
          </a:endParaRPr>
        </a:p>
      </dsp:txBody>
      <dsp:txXfrm>
        <a:off x="6208587" y="3454312"/>
        <a:ext cx="2116919" cy="534206"/>
      </dsp:txXfrm>
    </dsp:sp>
    <dsp:sp modelId="{8C096D1E-CD05-491F-8920-9A4CC13EE6A0}">
      <dsp:nvSpPr>
        <dsp:cNvPr id="0" name=""/>
        <dsp:cNvSpPr/>
      </dsp:nvSpPr>
      <dsp:spPr>
        <a:xfrm>
          <a:off x="0" y="3988518"/>
          <a:ext cx="8352928" cy="1123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just" defTabSz="711200" rtl="1">
            <a:lnSpc>
              <a:spcPct val="90000"/>
            </a:lnSpc>
            <a:spcBef>
              <a:spcPct val="0"/>
            </a:spcBef>
            <a:spcAft>
              <a:spcPct val="15000"/>
            </a:spcAft>
            <a:buChar char="••"/>
          </a:pPr>
          <a:r>
            <a:rPr lang="fa-IR" sz="1600" kern="1200" dirty="0" smtClean="0">
              <a:cs typeface="B Mitra" panose="00000400000000000000" pitchFamily="2" charset="-78"/>
            </a:rPr>
            <a:t>دوره سوم از سال ١٩٧١ تا ١٩٩٠ ادامه پیدا کرد و در آن دولت مالزی طرح محو فقر و بازسازی زیرساخت های اجتماعی واقتصادی را تدوین و اجرای آن را آغاز کرد. در این دوران مفهوم مسکن مناسب با نیازهای گوناگون انسان در طرح توسعه مسکن مالزی برای نخستین بار مطرح شد. ھمچنین تامین مسکن برای کم درآمدها به اولویت ملی تبدیل شد. به سبب مهاجرت عظیم روستاییان به شهرها، تامین مسکن مساله ای مهم بود و بخش خصوصی باید تاکید بیش تری برای ساخت مسکن ارزان می کرد. در این دوره سه برنامه پنج ساله دیگر ملی مالزی اجرا شد.</a:t>
          </a:r>
          <a:endParaRPr lang="en-US" sz="1600" kern="1200" dirty="0">
            <a:cs typeface="B Mitra" panose="00000400000000000000" pitchFamily="2" charset="-78"/>
          </a:endParaRPr>
        </a:p>
        <a:p>
          <a:pPr marL="57150" lvl="1" indent="-57150" algn="r" defTabSz="444500" rtl="1">
            <a:lnSpc>
              <a:spcPct val="90000"/>
            </a:lnSpc>
            <a:spcBef>
              <a:spcPct val="0"/>
            </a:spcBef>
            <a:spcAft>
              <a:spcPct val="15000"/>
            </a:spcAft>
            <a:buChar char="••"/>
          </a:pPr>
          <a:endParaRPr lang="en-US" sz="1000" kern="1200" dirty="0">
            <a:cs typeface="B Mitra" panose="00000400000000000000" pitchFamily="2" charset="-78"/>
          </a:endParaRPr>
        </a:p>
      </dsp:txBody>
      <dsp:txXfrm>
        <a:off x="0" y="3988518"/>
        <a:ext cx="8352928" cy="112342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0898F0-5131-40AD-996A-7A26125E016F}">
      <dsp:nvSpPr>
        <dsp:cNvPr id="0" name=""/>
        <dsp:cNvSpPr/>
      </dsp:nvSpPr>
      <dsp:spPr>
        <a:xfrm>
          <a:off x="0" y="3421918"/>
          <a:ext cx="8352928" cy="0"/>
        </a:xfrm>
        <a:prstGeom prst="line">
          <a:avLst/>
        </a:prstGeom>
        <a:noFill/>
        <a:ln w="15875" cap="rnd"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1B7AEA-7105-4FA9-A807-758C199848DF}">
      <dsp:nvSpPr>
        <dsp:cNvPr id="0" name=""/>
        <dsp:cNvSpPr/>
      </dsp:nvSpPr>
      <dsp:spPr>
        <a:xfrm>
          <a:off x="0" y="845875"/>
          <a:ext cx="8352928" cy="0"/>
        </a:xfrm>
        <a:prstGeom prst="line">
          <a:avLst/>
        </a:prstGeom>
        <a:noFill/>
        <a:ln w="15875" cap="rnd"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0F4E73-9156-4F58-A81E-DB5E640D6D2D}">
      <dsp:nvSpPr>
        <dsp:cNvPr id="0" name=""/>
        <dsp:cNvSpPr/>
      </dsp:nvSpPr>
      <dsp:spPr>
        <a:xfrm>
          <a:off x="0" y="1354"/>
          <a:ext cx="6181166" cy="8445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lvl="0" algn="r" defTabSz="622300">
            <a:lnSpc>
              <a:spcPct val="90000"/>
            </a:lnSpc>
            <a:spcBef>
              <a:spcPct val="0"/>
            </a:spcBef>
            <a:spcAft>
              <a:spcPct val="35000"/>
            </a:spcAft>
          </a:pPr>
          <a:r>
            <a:rPr lang="fa-IR" sz="1400" b="0" kern="1200" dirty="0" smtClean="0">
              <a:cs typeface="B Nazanin" panose="00000400000000000000" pitchFamily="2" charset="-78"/>
            </a:rPr>
            <a:t>تاکید بر توسعه پایدار </a:t>
          </a:r>
          <a:endParaRPr lang="en-US" sz="1400" kern="1200" dirty="0">
            <a:cs typeface="B Nazanin" panose="00000400000000000000" pitchFamily="2" charset="-78"/>
          </a:endParaRPr>
        </a:p>
      </dsp:txBody>
      <dsp:txXfrm>
        <a:off x="0" y="1354"/>
        <a:ext cx="6181166" cy="844521"/>
      </dsp:txXfrm>
    </dsp:sp>
    <dsp:sp modelId="{CE78287D-7FC2-4B05-9F5D-9C6C7A27ED18}">
      <dsp:nvSpPr>
        <dsp:cNvPr id="0" name=""/>
        <dsp:cNvSpPr/>
      </dsp:nvSpPr>
      <dsp:spPr>
        <a:xfrm>
          <a:off x="6181166" y="1354"/>
          <a:ext cx="2171761" cy="844521"/>
        </a:xfrm>
        <a:prstGeom prst="round2SameRect">
          <a:avLst>
            <a:gd name="adj1" fmla="val 16670"/>
            <a:gd name="adj2" fmla="val 0"/>
          </a:avLst>
        </a:prstGeom>
        <a:solidFill>
          <a:schemeClr val="bg2">
            <a:lumMod val="90000"/>
          </a:schemeClr>
        </a:solidFill>
        <a:ln w="15875" cap="rnd"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fa-IR" sz="2400" kern="1200" dirty="0" smtClean="0">
              <a:solidFill>
                <a:schemeClr val="tx1"/>
              </a:solidFill>
              <a:cs typeface="B Nazanin" panose="00000400000000000000" pitchFamily="2" charset="-78"/>
            </a:rPr>
            <a:t>دوره چهارم </a:t>
          </a:r>
          <a:endParaRPr lang="en-US" sz="2400" kern="1200" dirty="0">
            <a:solidFill>
              <a:schemeClr val="tx1"/>
            </a:solidFill>
            <a:cs typeface="B Nazanin" panose="00000400000000000000" pitchFamily="2" charset="-78"/>
          </a:endParaRPr>
        </a:p>
      </dsp:txBody>
      <dsp:txXfrm>
        <a:off x="6222400" y="42588"/>
        <a:ext cx="2089293" cy="803287"/>
      </dsp:txXfrm>
    </dsp:sp>
    <dsp:sp modelId="{7FD2D74B-4F62-4F34-A58D-ED91BE90FAD4}">
      <dsp:nvSpPr>
        <dsp:cNvPr id="0" name=""/>
        <dsp:cNvSpPr/>
      </dsp:nvSpPr>
      <dsp:spPr>
        <a:xfrm>
          <a:off x="0" y="845875"/>
          <a:ext cx="8352928" cy="16892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just" defTabSz="711200" rtl="1">
            <a:lnSpc>
              <a:spcPct val="90000"/>
            </a:lnSpc>
            <a:spcBef>
              <a:spcPct val="0"/>
            </a:spcBef>
            <a:spcAft>
              <a:spcPct val="15000"/>
            </a:spcAft>
            <a:buChar char="••"/>
          </a:pPr>
          <a:r>
            <a:rPr lang="fa-IR" sz="1600" b="0" kern="1200" dirty="0" smtClean="0">
              <a:cs typeface="B Mitra" panose="00000400000000000000" pitchFamily="2" charset="-78"/>
            </a:rPr>
            <a:t>در دوره چهارم که بین سال های ١٩٩١ تا ٢٠٠٠ به طول انجامید دولت مالزی برنامه های ملی پنج ساله ششم و هفتم را اجرا کرد و سیاست هاکلی ساخت مسکن را برای افراد کم درآمد ادامه داد. در این دوره تاکید بر توسعه پایدار بود و طبق آن تمام مردم با ھر سطح درآمدی باید در مسکن مناسب زندگی کنند. در این ١٠ سال نقش بخش خصوصی در تامین مسکن چشمگیرتر شد. در ھفتمین برنامه ملی پنج سال مالزی که بین سال ھای ١٩٩۶ تا ٢٠٠٠ اجرا شد اقشار بادرآمد متوسط نیز در اولویت تامین مسکن قرار گرفتند و دولت مقدمات حذف حاشیه نشین های شهرهای بزرگ را از طریق ساخت مسکن ارزان فراهم کرد. در این دوره دولت با تصویب مجموعه ای مفصل از قوانین و مقررات ترتیبی داد که مسکن طبق استانداردهای بین المللی ساخته شود.</a:t>
          </a:r>
          <a:endParaRPr lang="en-US" sz="1600" b="0" kern="1200" dirty="0" smtClean="0">
            <a:cs typeface="B Mitra" panose="00000400000000000000" pitchFamily="2" charset="-78"/>
          </a:endParaRPr>
        </a:p>
      </dsp:txBody>
      <dsp:txXfrm>
        <a:off x="0" y="845875"/>
        <a:ext cx="8352928" cy="1689295"/>
      </dsp:txXfrm>
    </dsp:sp>
    <dsp:sp modelId="{35D34ADB-51D5-4A92-BCF9-9FE3C878EF86}">
      <dsp:nvSpPr>
        <dsp:cNvPr id="0" name=""/>
        <dsp:cNvSpPr/>
      </dsp:nvSpPr>
      <dsp:spPr>
        <a:xfrm>
          <a:off x="0" y="2577397"/>
          <a:ext cx="6181166" cy="8445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lvl="0" algn="r" defTabSz="622300">
            <a:lnSpc>
              <a:spcPct val="90000"/>
            </a:lnSpc>
            <a:spcBef>
              <a:spcPct val="0"/>
            </a:spcBef>
            <a:spcAft>
              <a:spcPct val="35000"/>
            </a:spcAft>
          </a:pPr>
          <a:r>
            <a:rPr lang="fa-IR" sz="1400" kern="1200" dirty="0" smtClean="0">
              <a:cs typeface="B Nazanin" panose="00000400000000000000" pitchFamily="2" charset="-78"/>
            </a:rPr>
            <a:t>دولت در تامین مسکن ارزان قیمت و بخش خصوصی در ساخت مسکن برای اقشار با درآمد متوسط و بالا نقش آفرینی می کنند.</a:t>
          </a:r>
          <a:endParaRPr lang="en-US" sz="1400" kern="1200" dirty="0" smtClean="0">
            <a:cs typeface="B Nazanin" panose="00000400000000000000" pitchFamily="2" charset="-78"/>
          </a:endParaRPr>
        </a:p>
        <a:p>
          <a:pPr lvl="0" algn="r" defTabSz="622300">
            <a:lnSpc>
              <a:spcPct val="90000"/>
            </a:lnSpc>
            <a:spcBef>
              <a:spcPct val="0"/>
            </a:spcBef>
            <a:spcAft>
              <a:spcPct val="35000"/>
            </a:spcAft>
          </a:pPr>
          <a:endParaRPr lang="en-US" sz="1400" kern="1200" dirty="0">
            <a:cs typeface="B Nazanin" panose="00000400000000000000" pitchFamily="2" charset="-78"/>
          </a:endParaRPr>
        </a:p>
      </dsp:txBody>
      <dsp:txXfrm>
        <a:off x="0" y="2577397"/>
        <a:ext cx="6181166" cy="844521"/>
      </dsp:txXfrm>
    </dsp:sp>
    <dsp:sp modelId="{966370B7-DABF-49F8-BB1C-4C9CB979647F}">
      <dsp:nvSpPr>
        <dsp:cNvPr id="0" name=""/>
        <dsp:cNvSpPr/>
      </dsp:nvSpPr>
      <dsp:spPr>
        <a:xfrm>
          <a:off x="6181166" y="2577397"/>
          <a:ext cx="2171761" cy="844521"/>
        </a:xfrm>
        <a:prstGeom prst="round2SameRect">
          <a:avLst>
            <a:gd name="adj1" fmla="val 16670"/>
            <a:gd name="adj2" fmla="val 0"/>
          </a:avLst>
        </a:prstGeom>
        <a:solidFill>
          <a:srgbClr val="FFC000"/>
        </a:solidFill>
        <a:ln w="15875" cap="rnd" cmpd="sng" algn="ctr">
          <a:solidFill>
            <a:schemeClr val="accent5">
              <a:hueOff val="4808133"/>
              <a:satOff val="-9764"/>
              <a:lumOff val="627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47625" rIns="47625" bIns="47625" numCol="1" spcCol="1270" anchor="ctr" anchorCtr="0">
          <a:noAutofit/>
        </a:bodyPr>
        <a:lstStyle/>
        <a:p>
          <a:pPr lvl="0" algn="ctr" defTabSz="1111250">
            <a:lnSpc>
              <a:spcPct val="90000"/>
            </a:lnSpc>
            <a:spcBef>
              <a:spcPct val="0"/>
            </a:spcBef>
            <a:spcAft>
              <a:spcPct val="35000"/>
            </a:spcAft>
          </a:pPr>
          <a:r>
            <a:rPr lang="fa-IR" sz="2500" kern="1200" dirty="0" smtClean="0">
              <a:solidFill>
                <a:schemeClr val="tx1"/>
              </a:solidFill>
              <a:cs typeface="B Nazanin" panose="00000400000000000000" pitchFamily="2" charset="-78"/>
            </a:rPr>
            <a:t>دوره پنجم</a:t>
          </a:r>
          <a:endParaRPr lang="en-US" sz="2500" kern="1200" dirty="0">
            <a:solidFill>
              <a:schemeClr val="tx1"/>
            </a:solidFill>
          </a:endParaRPr>
        </a:p>
      </dsp:txBody>
      <dsp:txXfrm>
        <a:off x="6222400" y="2618631"/>
        <a:ext cx="2089293" cy="803287"/>
      </dsp:txXfrm>
    </dsp:sp>
    <dsp:sp modelId="{AD0DE565-6329-4DD9-98F5-1F234F9CB10B}">
      <dsp:nvSpPr>
        <dsp:cNvPr id="0" name=""/>
        <dsp:cNvSpPr/>
      </dsp:nvSpPr>
      <dsp:spPr>
        <a:xfrm>
          <a:off x="0" y="3421918"/>
          <a:ext cx="8352928" cy="16892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171450" lvl="1" indent="-171450" algn="just" defTabSz="800100" rtl="1">
            <a:lnSpc>
              <a:spcPct val="90000"/>
            </a:lnSpc>
            <a:spcBef>
              <a:spcPct val="0"/>
            </a:spcBef>
            <a:spcAft>
              <a:spcPct val="15000"/>
            </a:spcAft>
            <a:buChar char="••"/>
          </a:pPr>
          <a:r>
            <a:rPr lang="fa-IR" sz="1800" kern="1200" dirty="0" smtClean="0">
              <a:cs typeface="B Mitra" panose="00000400000000000000" pitchFamily="2" charset="-78"/>
            </a:rPr>
            <a:t>از سال ٢٠٠١ آغاز شد و تا سال ٢٠١٠ ادامه داشت. در این دوره توسعه شهری و تامین مسکن مناسب برای همه گروه های درآمدی کشور مورد تاکید قرار دارد و تمام طرح های توسعه مسکن، متناسب با سیاست های دیگر دولت از جمله سیاست ها ی صنعتی و تجاری تدوین و اجرا می شوند. در این دوره دولت در تامین مسکن ارزان قیمت و بخش خصوصی در ساخت مسکن برای اقشار با درآمد متوسط و بالا نقش آفرینی می کنند. دولت ھمچنین تلاش می کند تمام طرح های توسعه مسکن مطابق با استاندارهای جدید و سازگار با نیازهای مردم تدوین واجرا شوند. برای تحقق این هدف اصلاح قوانین و مقررات دست و پاگیر، تسهیل گرفتن وام برای انبوه سازه هاو تضمین سود مناسب برای آن ها ضروری بوده و دولت در این جهت حرکت کرده است. </a:t>
          </a:r>
          <a:endParaRPr lang="en-US" sz="1800" kern="1200" dirty="0">
            <a:cs typeface="B Mitra" panose="00000400000000000000" pitchFamily="2" charset="-78"/>
          </a:endParaRPr>
        </a:p>
      </dsp:txBody>
      <dsp:txXfrm>
        <a:off x="0" y="3421918"/>
        <a:ext cx="8352928" cy="168929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2146E1-71FE-4997-BD9A-74EB85BE2BEF}">
      <dsp:nvSpPr>
        <dsp:cNvPr id="0" name=""/>
        <dsp:cNvSpPr/>
      </dsp:nvSpPr>
      <dsp:spPr>
        <a:xfrm>
          <a:off x="0" y="1244975"/>
          <a:ext cx="8670739" cy="1659967"/>
        </a:xfrm>
        <a:prstGeom prst="notchedRightArrow">
          <a:avLst/>
        </a:prstGeom>
        <a:gradFill rotWithShape="0">
          <a:gsLst>
            <a:gs pos="0">
              <a:schemeClr val="accent3">
                <a:tint val="40000"/>
                <a:hueOff val="0"/>
                <a:satOff val="0"/>
                <a:lumOff val="0"/>
                <a:alphaOff val="0"/>
                <a:tint val="96000"/>
                <a:lumMod val="104000"/>
              </a:schemeClr>
            </a:gs>
            <a:gs pos="100000">
              <a:schemeClr val="accent3">
                <a:tint val="40000"/>
                <a:hueOff val="0"/>
                <a:satOff val="0"/>
                <a:lumOff val="0"/>
                <a:alphaOff val="0"/>
                <a:shade val="98000"/>
                <a:lumMod val="94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5492B0F5-1175-466E-BD39-FC178D21136C}">
      <dsp:nvSpPr>
        <dsp:cNvPr id="0" name=""/>
        <dsp:cNvSpPr/>
      </dsp:nvSpPr>
      <dsp:spPr>
        <a:xfrm>
          <a:off x="2031" y="0"/>
          <a:ext cx="868767" cy="1659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lvl="0" algn="ctr" defTabSz="622300" rtl="1">
            <a:lnSpc>
              <a:spcPct val="90000"/>
            </a:lnSpc>
            <a:spcBef>
              <a:spcPct val="0"/>
            </a:spcBef>
            <a:spcAft>
              <a:spcPct val="35000"/>
            </a:spcAft>
          </a:pPr>
          <a:r>
            <a:rPr lang="fa-IR" sz="1400" kern="1200" dirty="0" smtClean="0">
              <a:cs typeface="B Nazanin" panose="00000400000000000000" pitchFamily="2" charset="-78"/>
            </a:rPr>
            <a:t>دوران </a:t>
          </a:r>
          <a:r>
            <a:rPr lang="fa-IR" sz="1400" kern="1200" dirty="0" err="1" smtClean="0">
              <a:cs typeface="B Nazanin" panose="00000400000000000000" pitchFamily="2" charset="-78"/>
            </a:rPr>
            <a:t>مستعمراتی</a:t>
          </a:r>
          <a:r>
            <a:rPr lang="fa-IR" sz="1400" kern="1200" dirty="0" smtClean="0">
              <a:cs typeface="B Nazanin" panose="00000400000000000000" pitchFamily="2" charset="-78"/>
            </a:rPr>
            <a:t> </a:t>
          </a:r>
        </a:p>
        <a:p>
          <a:pPr lvl="0" algn="ctr" defTabSz="622300" rtl="1">
            <a:lnSpc>
              <a:spcPct val="90000"/>
            </a:lnSpc>
            <a:spcBef>
              <a:spcPct val="0"/>
            </a:spcBef>
            <a:spcAft>
              <a:spcPct val="35000"/>
            </a:spcAft>
          </a:pPr>
          <a:r>
            <a:rPr lang="fa-IR" sz="1200" kern="1200" dirty="0" smtClean="0">
              <a:cs typeface="B Nazanin" panose="00000400000000000000" pitchFamily="2" charset="-78"/>
            </a:rPr>
            <a:t>(قبل از 1957)</a:t>
          </a:r>
          <a:endParaRPr lang="fa-IR" sz="1200" kern="1200" dirty="0">
            <a:cs typeface="B Nazanin" panose="00000400000000000000" pitchFamily="2" charset="-78"/>
          </a:endParaRPr>
        </a:p>
      </dsp:txBody>
      <dsp:txXfrm>
        <a:off x="2031" y="0"/>
        <a:ext cx="868767" cy="1659967"/>
      </dsp:txXfrm>
    </dsp:sp>
    <dsp:sp modelId="{98C3AF93-D86E-4863-BD81-61BC84F1C1EE}">
      <dsp:nvSpPr>
        <dsp:cNvPr id="0" name=""/>
        <dsp:cNvSpPr/>
      </dsp:nvSpPr>
      <dsp:spPr>
        <a:xfrm>
          <a:off x="228919" y="1867463"/>
          <a:ext cx="414991" cy="414991"/>
        </a:xfrm>
        <a:prstGeom prst="ellipse">
          <a:avLst/>
        </a:prstGeom>
        <a:solidFill>
          <a:srgbClr val="FF0066"/>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8EC0294-F426-4B3A-8775-F790651A4095}">
      <dsp:nvSpPr>
        <dsp:cNvPr id="0" name=""/>
        <dsp:cNvSpPr/>
      </dsp:nvSpPr>
      <dsp:spPr>
        <a:xfrm>
          <a:off x="914237" y="2489950"/>
          <a:ext cx="868767" cy="1659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t" anchorCtr="0">
          <a:noAutofit/>
        </a:bodyPr>
        <a:lstStyle/>
        <a:p>
          <a:pPr lvl="0" algn="ctr" defTabSz="711200" rtl="1">
            <a:lnSpc>
              <a:spcPct val="90000"/>
            </a:lnSpc>
            <a:spcBef>
              <a:spcPct val="0"/>
            </a:spcBef>
            <a:spcAft>
              <a:spcPct val="35000"/>
            </a:spcAft>
          </a:pPr>
          <a:r>
            <a:rPr lang="fa-IR" sz="1600" kern="1200" dirty="0" smtClean="0">
              <a:cs typeface="B Nazanin" panose="00000400000000000000" pitchFamily="2" charset="-78"/>
            </a:rPr>
            <a:t>مراحل اولیه استقلال</a:t>
          </a:r>
        </a:p>
        <a:p>
          <a:pPr lvl="0" algn="ctr" defTabSz="711200" rtl="1">
            <a:lnSpc>
              <a:spcPct val="90000"/>
            </a:lnSpc>
            <a:spcBef>
              <a:spcPct val="0"/>
            </a:spcBef>
            <a:spcAft>
              <a:spcPct val="35000"/>
            </a:spcAft>
          </a:pPr>
          <a:r>
            <a:rPr lang="fa-IR" sz="1100" kern="1200" dirty="0" smtClean="0">
              <a:cs typeface="B Nazanin" panose="00000400000000000000" pitchFamily="2" charset="-78"/>
            </a:rPr>
            <a:t>(1970- 1957 )</a:t>
          </a:r>
          <a:endParaRPr lang="fa-IR" sz="1100" kern="1200" dirty="0">
            <a:cs typeface="B Nazanin" panose="00000400000000000000" pitchFamily="2" charset="-78"/>
          </a:endParaRPr>
        </a:p>
      </dsp:txBody>
      <dsp:txXfrm>
        <a:off x="914237" y="2489950"/>
        <a:ext cx="868767" cy="1659967"/>
      </dsp:txXfrm>
    </dsp:sp>
    <dsp:sp modelId="{EEDA66E1-E82D-4DE4-9186-5312CEA4A41B}">
      <dsp:nvSpPr>
        <dsp:cNvPr id="0" name=""/>
        <dsp:cNvSpPr/>
      </dsp:nvSpPr>
      <dsp:spPr>
        <a:xfrm>
          <a:off x="1141124" y="1867463"/>
          <a:ext cx="414991" cy="414991"/>
        </a:xfrm>
        <a:prstGeom prst="ellipse">
          <a:avLst/>
        </a:prstGeom>
        <a:solidFill>
          <a:srgbClr val="E1F308"/>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A62B293C-10FA-461D-8D4D-8BC2ECD6DA0C}">
      <dsp:nvSpPr>
        <dsp:cNvPr id="0" name=""/>
        <dsp:cNvSpPr/>
      </dsp:nvSpPr>
      <dsp:spPr>
        <a:xfrm>
          <a:off x="1826442" y="0"/>
          <a:ext cx="1414162" cy="1659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lvl="0" algn="ctr" defTabSz="711200" rtl="1">
            <a:lnSpc>
              <a:spcPct val="90000"/>
            </a:lnSpc>
            <a:spcBef>
              <a:spcPct val="0"/>
            </a:spcBef>
            <a:spcAft>
              <a:spcPct val="35000"/>
            </a:spcAft>
          </a:pPr>
          <a:r>
            <a:rPr lang="fa-IR" sz="1600" kern="1200" dirty="0" smtClean="0">
              <a:cs typeface="B Nazanin" panose="00000400000000000000" pitchFamily="2" charset="-78"/>
            </a:rPr>
            <a:t>سیاست اقتصادی جدید</a:t>
          </a:r>
        </a:p>
        <a:p>
          <a:pPr lvl="0" algn="ctr" defTabSz="711200" rtl="1">
            <a:lnSpc>
              <a:spcPct val="90000"/>
            </a:lnSpc>
            <a:spcBef>
              <a:spcPct val="0"/>
            </a:spcBef>
            <a:spcAft>
              <a:spcPct val="35000"/>
            </a:spcAft>
          </a:pPr>
          <a:r>
            <a:rPr lang="fa-IR" sz="1800" kern="1200" dirty="0" smtClean="0">
              <a:cs typeface="B Nazanin" panose="00000400000000000000" pitchFamily="2" charset="-78"/>
            </a:rPr>
            <a:t>(1990- 1971 )</a:t>
          </a:r>
          <a:endParaRPr lang="fa-IR" sz="1800" kern="1200" dirty="0">
            <a:cs typeface="B Nazanin" panose="00000400000000000000" pitchFamily="2" charset="-78"/>
          </a:endParaRPr>
        </a:p>
      </dsp:txBody>
      <dsp:txXfrm>
        <a:off x="1826442" y="0"/>
        <a:ext cx="1414162" cy="1659967"/>
      </dsp:txXfrm>
    </dsp:sp>
    <dsp:sp modelId="{AB82D953-1AAD-43B4-8684-32E703E257C0}">
      <dsp:nvSpPr>
        <dsp:cNvPr id="0" name=""/>
        <dsp:cNvSpPr/>
      </dsp:nvSpPr>
      <dsp:spPr>
        <a:xfrm>
          <a:off x="2326027" y="1867463"/>
          <a:ext cx="414991" cy="414991"/>
        </a:xfrm>
        <a:prstGeom prst="ellipse">
          <a:avLst/>
        </a:prstGeom>
        <a:solidFill>
          <a:srgbClr val="43B8FF"/>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F2D2509-F6C9-4342-AC16-58B1386BA232}">
      <dsp:nvSpPr>
        <dsp:cNvPr id="0" name=""/>
        <dsp:cNvSpPr/>
      </dsp:nvSpPr>
      <dsp:spPr>
        <a:xfrm>
          <a:off x="3284043" y="2489950"/>
          <a:ext cx="868767" cy="1659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t" anchorCtr="0">
          <a:noAutofit/>
        </a:bodyPr>
        <a:lstStyle/>
        <a:p>
          <a:pPr lvl="0" algn="ctr" defTabSz="711200" rtl="1">
            <a:lnSpc>
              <a:spcPct val="90000"/>
            </a:lnSpc>
            <a:spcBef>
              <a:spcPct val="0"/>
            </a:spcBef>
            <a:spcAft>
              <a:spcPct val="35000"/>
            </a:spcAft>
          </a:pPr>
          <a:r>
            <a:rPr lang="fa-IR" sz="1600" kern="1200" dirty="0" smtClean="0">
              <a:cs typeface="B Nazanin" panose="00000400000000000000" pitchFamily="2" charset="-78"/>
            </a:rPr>
            <a:t>رشد و شکوفایی اقتصادی مالزی</a:t>
          </a:r>
        </a:p>
        <a:p>
          <a:pPr lvl="0" algn="ctr" defTabSz="711200" rtl="1">
            <a:lnSpc>
              <a:spcPct val="90000"/>
            </a:lnSpc>
            <a:spcBef>
              <a:spcPct val="0"/>
            </a:spcBef>
            <a:spcAft>
              <a:spcPct val="35000"/>
            </a:spcAft>
          </a:pPr>
          <a:r>
            <a:rPr lang="fa-IR" sz="1600" kern="1200" dirty="0" smtClean="0">
              <a:cs typeface="B Nazanin" panose="00000400000000000000" pitchFamily="2" charset="-78"/>
            </a:rPr>
            <a:t>(1990)</a:t>
          </a:r>
          <a:endParaRPr lang="fa-IR" sz="1600" kern="1200" dirty="0">
            <a:cs typeface="B Nazanin" panose="00000400000000000000" pitchFamily="2" charset="-78"/>
          </a:endParaRPr>
        </a:p>
      </dsp:txBody>
      <dsp:txXfrm>
        <a:off x="3284043" y="2489950"/>
        <a:ext cx="868767" cy="1659967"/>
      </dsp:txXfrm>
    </dsp:sp>
    <dsp:sp modelId="{4749DC65-8CBB-4DDA-B7A2-162D423D33CC}">
      <dsp:nvSpPr>
        <dsp:cNvPr id="0" name=""/>
        <dsp:cNvSpPr/>
      </dsp:nvSpPr>
      <dsp:spPr>
        <a:xfrm>
          <a:off x="3510931" y="1867463"/>
          <a:ext cx="414991" cy="414991"/>
        </a:xfrm>
        <a:prstGeom prst="ellipse">
          <a:avLst/>
        </a:prstGeom>
        <a:solidFill>
          <a:srgbClr val="660066"/>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6016CFA4-2536-480D-844D-1ABB9E76F5D9}">
      <dsp:nvSpPr>
        <dsp:cNvPr id="0" name=""/>
        <dsp:cNvSpPr/>
      </dsp:nvSpPr>
      <dsp:spPr>
        <a:xfrm>
          <a:off x="4196249" y="0"/>
          <a:ext cx="868767" cy="1659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lvl="0" algn="ctr" defTabSz="711200" rtl="1">
            <a:lnSpc>
              <a:spcPct val="90000"/>
            </a:lnSpc>
            <a:spcBef>
              <a:spcPct val="0"/>
            </a:spcBef>
            <a:spcAft>
              <a:spcPct val="35000"/>
            </a:spcAft>
          </a:pPr>
          <a:r>
            <a:rPr lang="fa-IR" sz="1600" kern="1200" dirty="0" smtClean="0">
              <a:cs typeface="B Nazanin" panose="00000400000000000000" pitchFamily="2" charset="-78"/>
            </a:rPr>
            <a:t>بحران اقتصادی جنوب شرق آسیا</a:t>
          </a:r>
        </a:p>
        <a:p>
          <a:pPr lvl="0" algn="ctr" defTabSz="711200" rtl="1">
            <a:lnSpc>
              <a:spcPct val="90000"/>
            </a:lnSpc>
            <a:spcBef>
              <a:spcPct val="0"/>
            </a:spcBef>
            <a:spcAft>
              <a:spcPct val="35000"/>
            </a:spcAft>
          </a:pPr>
          <a:r>
            <a:rPr lang="fa-IR" sz="1600" kern="1200" dirty="0" smtClean="0">
              <a:cs typeface="B Nazanin" panose="00000400000000000000" pitchFamily="2" charset="-78"/>
            </a:rPr>
            <a:t>(1997)</a:t>
          </a:r>
          <a:endParaRPr lang="fa-IR" sz="1600" kern="1200" dirty="0">
            <a:cs typeface="B Nazanin" panose="00000400000000000000" pitchFamily="2" charset="-78"/>
          </a:endParaRPr>
        </a:p>
      </dsp:txBody>
      <dsp:txXfrm>
        <a:off x="4196249" y="0"/>
        <a:ext cx="868767" cy="1659967"/>
      </dsp:txXfrm>
    </dsp:sp>
    <dsp:sp modelId="{C0C1C7A9-9790-43DE-953F-D99C2D18A015}">
      <dsp:nvSpPr>
        <dsp:cNvPr id="0" name=""/>
        <dsp:cNvSpPr/>
      </dsp:nvSpPr>
      <dsp:spPr>
        <a:xfrm>
          <a:off x="4423136" y="1867463"/>
          <a:ext cx="414991" cy="414991"/>
        </a:xfrm>
        <a:prstGeom prst="ellipse">
          <a:avLst/>
        </a:prstGeom>
        <a:solidFill>
          <a:srgbClr val="FF0000"/>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70E1697B-47EA-4C33-A58E-07064B9ECC38}">
      <dsp:nvSpPr>
        <dsp:cNvPr id="0" name=""/>
        <dsp:cNvSpPr/>
      </dsp:nvSpPr>
      <dsp:spPr>
        <a:xfrm>
          <a:off x="5108454" y="2489950"/>
          <a:ext cx="868767" cy="1659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lvl="0" algn="ctr" defTabSz="622300" rtl="1">
            <a:lnSpc>
              <a:spcPct val="90000"/>
            </a:lnSpc>
            <a:spcBef>
              <a:spcPct val="0"/>
            </a:spcBef>
            <a:spcAft>
              <a:spcPct val="35000"/>
            </a:spcAft>
          </a:pPr>
          <a:r>
            <a:rPr lang="fa-IR" sz="1400" kern="1200" dirty="0" smtClean="0">
              <a:cs typeface="B Nazanin" panose="00000400000000000000" pitchFamily="2" charset="-78"/>
            </a:rPr>
            <a:t>ششمین و هفتمین طرح توسعه مالزی </a:t>
          </a:r>
        </a:p>
        <a:p>
          <a:pPr lvl="0" algn="ctr" defTabSz="622300" rtl="1">
            <a:lnSpc>
              <a:spcPct val="90000"/>
            </a:lnSpc>
            <a:spcBef>
              <a:spcPct val="0"/>
            </a:spcBef>
            <a:spcAft>
              <a:spcPct val="35000"/>
            </a:spcAft>
          </a:pPr>
          <a:r>
            <a:rPr lang="fa-IR" sz="1400" kern="1200" dirty="0" smtClean="0">
              <a:cs typeface="B Nazanin" panose="00000400000000000000" pitchFamily="2" charset="-78"/>
            </a:rPr>
            <a:t>(2000- 1991)</a:t>
          </a:r>
          <a:endParaRPr lang="fa-IR" sz="1400" kern="1200" dirty="0">
            <a:cs typeface="B Nazanin" panose="00000400000000000000" pitchFamily="2" charset="-78"/>
          </a:endParaRPr>
        </a:p>
      </dsp:txBody>
      <dsp:txXfrm>
        <a:off x="5108454" y="2489950"/>
        <a:ext cx="868767" cy="1659967"/>
      </dsp:txXfrm>
    </dsp:sp>
    <dsp:sp modelId="{AB1988CA-983B-4960-9561-2280E9F7A0DF}">
      <dsp:nvSpPr>
        <dsp:cNvPr id="0" name=""/>
        <dsp:cNvSpPr/>
      </dsp:nvSpPr>
      <dsp:spPr>
        <a:xfrm>
          <a:off x="5335342" y="1867463"/>
          <a:ext cx="414991" cy="414991"/>
        </a:xfrm>
        <a:prstGeom prst="ellipse">
          <a:avLst/>
        </a:prstGeom>
        <a:solidFill>
          <a:srgbClr val="008000"/>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0B87A24-E48D-43D5-B560-3D67B913EEC7}">
      <dsp:nvSpPr>
        <dsp:cNvPr id="0" name=""/>
        <dsp:cNvSpPr/>
      </dsp:nvSpPr>
      <dsp:spPr>
        <a:xfrm>
          <a:off x="6020660" y="0"/>
          <a:ext cx="868767" cy="1659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lvl="0" algn="ctr" defTabSz="711200" rtl="1">
            <a:lnSpc>
              <a:spcPct val="90000"/>
            </a:lnSpc>
            <a:spcBef>
              <a:spcPct val="0"/>
            </a:spcBef>
            <a:spcAft>
              <a:spcPct val="35000"/>
            </a:spcAft>
          </a:pPr>
          <a:r>
            <a:rPr lang="fa-IR" sz="1600" kern="1200" dirty="0" smtClean="0">
              <a:cs typeface="B Nazanin" panose="00000400000000000000" pitchFamily="2" charset="-78"/>
            </a:rPr>
            <a:t>هشتمین طرح توسعه</a:t>
          </a:r>
        </a:p>
        <a:p>
          <a:pPr lvl="0" algn="ctr" defTabSz="711200" rtl="1">
            <a:lnSpc>
              <a:spcPct val="90000"/>
            </a:lnSpc>
            <a:spcBef>
              <a:spcPct val="0"/>
            </a:spcBef>
            <a:spcAft>
              <a:spcPct val="35000"/>
            </a:spcAft>
          </a:pPr>
          <a:r>
            <a:rPr lang="fa-IR" sz="1200" kern="1200" dirty="0" smtClean="0">
              <a:cs typeface="B Nazanin" panose="00000400000000000000" pitchFamily="2" charset="-78"/>
            </a:rPr>
            <a:t>(2010-  2001)</a:t>
          </a:r>
          <a:endParaRPr lang="fa-IR" sz="1200" kern="1200" dirty="0">
            <a:cs typeface="B Nazanin" panose="00000400000000000000" pitchFamily="2" charset="-78"/>
          </a:endParaRPr>
        </a:p>
      </dsp:txBody>
      <dsp:txXfrm>
        <a:off x="6020660" y="0"/>
        <a:ext cx="868767" cy="1659967"/>
      </dsp:txXfrm>
    </dsp:sp>
    <dsp:sp modelId="{6373E3CC-8925-4C7F-93ED-8A58933CFE51}">
      <dsp:nvSpPr>
        <dsp:cNvPr id="0" name=""/>
        <dsp:cNvSpPr/>
      </dsp:nvSpPr>
      <dsp:spPr>
        <a:xfrm>
          <a:off x="6247548" y="1867463"/>
          <a:ext cx="414991" cy="414991"/>
        </a:xfrm>
        <a:prstGeom prst="ellipse">
          <a:avLst/>
        </a:prstGeom>
        <a:solidFill>
          <a:srgbClr val="7030A0"/>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B6F9C23-B7C4-4C0F-AC5A-EB470287F6CD}">
      <dsp:nvSpPr>
        <dsp:cNvPr id="0" name=""/>
        <dsp:cNvSpPr/>
      </dsp:nvSpPr>
      <dsp:spPr>
        <a:xfrm>
          <a:off x="6932866" y="2489950"/>
          <a:ext cx="868767" cy="1659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t" anchorCtr="0">
          <a:noAutofit/>
        </a:bodyPr>
        <a:lstStyle/>
        <a:p>
          <a:pPr lvl="0" algn="ctr" defTabSz="711200" rtl="1">
            <a:lnSpc>
              <a:spcPct val="90000"/>
            </a:lnSpc>
            <a:spcBef>
              <a:spcPct val="0"/>
            </a:spcBef>
            <a:spcAft>
              <a:spcPct val="35000"/>
            </a:spcAft>
          </a:pPr>
          <a:r>
            <a:rPr lang="fa-IR" sz="1600" b="1" kern="1200" dirty="0" smtClean="0">
              <a:cs typeface="B Nazanin" panose="00000400000000000000" pitchFamily="2" charset="-78"/>
            </a:rPr>
            <a:t>دهمین طرح توسعه مالزی</a:t>
          </a:r>
        </a:p>
        <a:p>
          <a:pPr lvl="0" algn="ctr" defTabSz="711200" rtl="1">
            <a:lnSpc>
              <a:spcPct val="90000"/>
            </a:lnSpc>
            <a:spcBef>
              <a:spcPct val="0"/>
            </a:spcBef>
            <a:spcAft>
              <a:spcPct val="35000"/>
            </a:spcAft>
          </a:pPr>
          <a:r>
            <a:rPr lang="fa-IR" sz="1200" b="1" kern="1200" dirty="0" smtClean="0">
              <a:cs typeface="B Nazanin" panose="00000400000000000000" pitchFamily="2" charset="-78"/>
            </a:rPr>
            <a:t>(2011-2015)</a:t>
          </a:r>
          <a:r>
            <a:rPr lang="fa-IR" sz="1600" b="1" kern="1200" dirty="0" smtClean="0">
              <a:cs typeface="B Nazanin" panose="00000400000000000000" pitchFamily="2" charset="-78"/>
            </a:rPr>
            <a:t> </a:t>
          </a:r>
          <a:endParaRPr lang="fa-IR" sz="1600" b="1" kern="1200" dirty="0">
            <a:cs typeface="B Nazanin" panose="00000400000000000000" pitchFamily="2" charset="-78"/>
          </a:endParaRPr>
        </a:p>
      </dsp:txBody>
      <dsp:txXfrm>
        <a:off x="6932866" y="2489950"/>
        <a:ext cx="868767" cy="1659967"/>
      </dsp:txXfrm>
    </dsp:sp>
    <dsp:sp modelId="{47AE69D6-AB1F-4683-A09D-318D03C55A08}">
      <dsp:nvSpPr>
        <dsp:cNvPr id="0" name=""/>
        <dsp:cNvSpPr/>
      </dsp:nvSpPr>
      <dsp:spPr>
        <a:xfrm>
          <a:off x="7159754" y="1867463"/>
          <a:ext cx="414991" cy="414991"/>
        </a:xfrm>
        <a:prstGeom prst="ellipse">
          <a:avLst/>
        </a:prstGeom>
        <a:solidFill>
          <a:srgbClr val="FFC000"/>
        </a:solidFill>
        <a:ln>
          <a:noFill/>
        </a:ln>
        <a:effectLst>
          <a:outerShdw blurRad="38100" dist="25400" dir="5400000" rotWithShape="0">
            <a:srgbClr val="000000">
              <a:alpha val="2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F9BE7D-2417-45D1-B587-65DD2E06178A}">
      <dsp:nvSpPr>
        <dsp:cNvPr id="0" name=""/>
        <dsp:cNvSpPr/>
      </dsp:nvSpPr>
      <dsp:spPr>
        <a:xfrm>
          <a:off x="4636" y="450636"/>
          <a:ext cx="1385897" cy="831538"/>
        </a:xfrm>
        <a:prstGeom prst="roundRect">
          <a:avLst>
            <a:gd name="adj" fmla="val 10000"/>
          </a:avLst>
        </a:prstGeom>
        <a:solidFill>
          <a:srgbClr val="FFCCCC"/>
        </a:solidFill>
        <a:ln>
          <a:solidFill>
            <a:schemeClr val="tx1"/>
          </a:solid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ar-SA" sz="1800" kern="1200" dirty="0" smtClean="0">
              <a:solidFill>
                <a:schemeClr val="tx1"/>
              </a:solidFill>
              <a:cs typeface="B Nazanin" panose="00000400000000000000" pitchFamily="2" charset="-78"/>
            </a:rPr>
            <a:t>نرخ </a:t>
          </a:r>
          <a:r>
            <a:rPr lang="fa-IR" sz="1800" kern="1200" dirty="0" smtClean="0">
              <a:solidFill>
                <a:schemeClr val="tx1"/>
              </a:solidFill>
              <a:cs typeface="B Nazanin" panose="00000400000000000000" pitchFamily="2" charset="-78"/>
            </a:rPr>
            <a:t>بالای </a:t>
          </a:r>
          <a:r>
            <a:rPr lang="ar-SA" sz="1800" kern="1200" dirty="0" smtClean="0">
              <a:solidFill>
                <a:schemeClr val="tx1"/>
              </a:solidFill>
              <a:cs typeface="B Nazanin" panose="00000400000000000000" pitchFamily="2" charset="-78"/>
            </a:rPr>
            <a:t>پس‌انداز و سرمایه‌گذاری</a:t>
          </a:r>
          <a:endParaRPr lang="en-US" sz="1800" kern="1200" dirty="0">
            <a:solidFill>
              <a:schemeClr val="tx1"/>
            </a:solidFill>
            <a:cs typeface="B Nazanin" panose="00000400000000000000" pitchFamily="2" charset="-78"/>
          </a:endParaRPr>
        </a:p>
      </dsp:txBody>
      <dsp:txXfrm>
        <a:off x="28991" y="474991"/>
        <a:ext cx="1337187" cy="782828"/>
      </dsp:txXfrm>
    </dsp:sp>
    <dsp:sp modelId="{681B76E6-0FF7-4D0E-9E6A-8D3A09F275F8}">
      <dsp:nvSpPr>
        <dsp:cNvPr id="0" name=""/>
        <dsp:cNvSpPr/>
      </dsp:nvSpPr>
      <dsp:spPr>
        <a:xfrm>
          <a:off x="1512493" y="694554"/>
          <a:ext cx="293810" cy="343702"/>
        </a:xfrm>
        <a:prstGeom prst="rightArrow">
          <a:avLst>
            <a:gd name="adj1" fmla="val 60000"/>
            <a:gd name="adj2" fmla="val 50000"/>
          </a:avLst>
        </a:prstGeom>
        <a:solidFill>
          <a:srgbClr val="FF0066"/>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512493" y="763294"/>
        <a:ext cx="205667" cy="206222"/>
      </dsp:txXfrm>
    </dsp:sp>
    <dsp:sp modelId="{7C341F16-DF32-4FB9-B8C9-BF5C52F68F98}">
      <dsp:nvSpPr>
        <dsp:cNvPr id="0" name=""/>
        <dsp:cNvSpPr/>
      </dsp:nvSpPr>
      <dsp:spPr>
        <a:xfrm>
          <a:off x="1944893" y="450636"/>
          <a:ext cx="1385897" cy="831538"/>
        </a:xfrm>
        <a:prstGeom prst="roundRect">
          <a:avLst>
            <a:gd name="adj" fmla="val 10000"/>
          </a:avLst>
        </a:prstGeom>
        <a:solidFill>
          <a:srgbClr val="FFCCCC"/>
        </a:solidFill>
        <a:ln>
          <a:solidFill>
            <a:schemeClr val="tx1"/>
          </a:solid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ar-SA" sz="1800" kern="1200" dirty="0" smtClean="0">
              <a:solidFill>
                <a:schemeClr val="tx1"/>
              </a:solidFill>
              <a:cs typeface="B Nazanin" panose="00000400000000000000" pitchFamily="2" charset="-78"/>
            </a:rPr>
            <a:t>تاکید بسیار روی آموزش</a:t>
          </a:r>
          <a:endParaRPr lang="en-US" sz="1800" kern="1200" dirty="0">
            <a:solidFill>
              <a:schemeClr val="tx1"/>
            </a:solidFill>
            <a:cs typeface="B Nazanin" panose="00000400000000000000" pitchFamily="2" charset="-78"/>
          </a:endParaRPr>
        </a:p>
      </dsp:txBody>
      <dsp:txXfrm>
        <a:off x="1969248" y="474991"/>
        <a:ext cx="1337187" cy="782828"/>
      </dsp:txXfrm>
    </dsp:sp>
    <dsp:sp modelId="{836717A4-E38F-4117-8ED4-84C01C606E73}">
      <dsp:nvSpPr>
        <dsp:cNvPr id="0" name=""/>
        <dsp:cNvSpPr/>
      </dsp:nvSpPr>
      <dsp:spPr>
        <a:xfrm>
          <a:off x="3452749" y="694554"/>
          <a:ext cx="293810" cy="343702"/>
        </a:xfrm>
        <a:prstGeom prst="rightArrow">
          <a:avLst>
            <a:gd name="adj1" fmla="val 60000"/>
            <a:gd name="adj2" fmla="val 50000"/>
          </a:avLst>
        </a:prstGeom>
        <a:solidFill>
          <a:srgbClr val="FF0066"/>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452749" y="763294"/>
        <a:ext cx="205667" cy="206222"/>
      </dsp:txXfrm>
    </dsp:sp>
    <dsp:sp modelId="{5D758C7F-E094-49F7-BA54-DACCED42B599}">
      <dsp:nvSpPr>
        <dsp:cNvPr id="0" name=""/>
        <dsp:cNvSpPr/>
      </dsp:nvSpPr>
      <dsp:spPr>
        <a:xfrm>
          <a:off x="3885149" y="450636"/>
          <a:ext cx="1385897" cy="831538"/>
        </a:xfrm>
        <a:prstGeom prst="roundRect">
          <a:avLst>
            <a:gd name="adj" fmla="val 10000"/>
          </a:avLst>
        </a:prstGeom>
        <a:solidFill>
          <a:srgbClr val="FFCCCC"/>
        </a:solidFill>
        <a:ln>
          <a:solidFill>
            <a:schemeClr val="tx1"/>
          </a:solid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ar-SA" sz="1800" kern="1200" dirty="0" smtClean="0">
              <a:solidFill>
                <a:schemeClr val="tx1"/>
              </a:solidFill>
              <a:cs typeface="B Nazanin" panose="00000400000000000000" pitchFamily="2" charset="-78"/>
            </a:rPr>
            <a:t>محیط اقتصادی با ثبات</a:t>
          </a:r>
          <a:endParaRPr lang="en-US" sz="1800" kern="1200" dirty="0">
            <a:solidFill>
              <a:schemeClr val="tx1"/>
            </a:solidFill>
            <a:cs typeface="B Nazanin" panose="00000400000000000000" pitchFamily="2" charset="-78"/>
          </a:endParaRPr>
        </a:p>
      </dsp:txBody>
      <dsp:txXfrm>
        <a:off x="3909504" y="474991"/>
        <a:ext cx="1337187" cy="782828"/>
      </dsp:txXfrm>
    </dsp:sp>
    <dsp:sp modelId="{5F8B65C2-658E-48A7-8319-69AC2FB5DA72}">
      <dsp:nvSpPr>
        <dsp:cNvPr id="0" name=""/>
        <dsp:cNvSpPr/>
      </dsp:nvSpPr>
      <dsp:spPr>
        <a:xfrm rot="5400000">
          <a:off x="4431193" y="1379187"/>
          <a:ext cx="293810" cy="343702"/>
        </a:xfrm>
        <a:prstGeom prst="rightArrow">
          <a:avLst>
            <a:gd name="adj1" fmla="val 60000"/>
            <a:gd name="adj2" fmla="val 50000"/>
          </a:avLst>
        </a:prstGeom>
        <a:solidFill>
          <a:srgbClr val="FF0066"/>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5400000">
        <a:off x="4474988" y="1404133"/>
        <a:ext cx="206222" cy="205667"/>
      </dsp:txXfrm>
    </dsp:sp>
    <dsp:sp modelId="{8AA6FC19-A471-401B-99F6-1B8E9CDE8DF2}">
      <dsp:nvSpPr>
        <dsp:cNvPr id="0" name=""/>
        <dsp:cNvSpPr/>
      </dsp:nvSpPr>
      <dsp:spPr>
        <a:xfrm>
          <a:off x="3885149" y="1836533"/>
          <a:ext cx="1385897" cy="831538"/>
        </a:xfrm>
        <a:prstGeom prst="roundRect">
          <a:avLst>
            <a:gd name="adj" fmla="val 10000"/>
          </a:avLst>
        </a:prstGeom>
        <a:solidFill>
          <a:srgbClr val="FFCCCC"/>
        </a:solidFill>
        <a:ln>
          <a:solidFill>
            <a:schemeClr val="tx1"/>
          </a:solid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ar-SA" sz="1800" kern="1200" dirty="0" smtClean="0">
              <a:solidFill>
                <a:schemeClr val="tx1"/>
              </a:solidFill>
              <a:cs typeface="B Nazanin" panose="00000400000000000000" pitchFamily="2" charset="-78"/>
            </a:rPr>
            <a:t>تورم کنترل شده</a:t>
          </a:r>
          <a:endParaRPr lang="en-US" sz="1800" kern="1200" dirty="0">
            <a:solidFill>
              <a:schemeClr val="tx1"/>
            </a:solidFill>
            <a:cs typeface="B Nazanin" panose="00000400000000000000" pitchFamily="2" charset="-78"/>
          </a:endParaRPr>
        </a:p>
      </dsp:txBody>
      <dsp:txXfrm>
        <a:off x="3909504" y="1860888"/>
        <a:ext cx="1337187" cy="782828"/>
      </dsp:txXfrm>
    </dsp:sp>
    <dsp:sp modelId="{72402CA6-73A6-43C4-9E9F-6364DE3C2E0E}">
      <dsp:nvSpPr>
        <dsp:cNvPr id="0" name=""/>
        <dsp:cNvSpPr/>
      </dsp:nvSpPr>
      <dsp:spPr>
        <a:xfrm rot="10800000">
          <a:off x="3469380" y="2080451"/>
          <a:ext cx="293810" cy="343702"/>
        </a:xfrm>
        <a:prstGeom prst="rightArrow">
          <a:avLst>
            <a:gd name="adj1" fmla="val 60000"/>
            <a:gd name="adj2" fmla="val 50000"/>
          </a:avLst>
        </a:prstGeom>
        <a:solidFill>
          <a:srgbClr val="FF0066"/>
        </a:solidFill>
        <a:ln>
          <a:no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3557523" y="2149191"/>
        <a:ext cx="205667" cy="206222"/>
      </dsp:txXfrm>
    </dsp:sp>
    <dsp:sp modelId="{AB6F3DB7-25C1-4649-9757-B49B7013D923}">
      <dsp:nvSpPr>
        <dsp:cNvPr id="0" name=""/>
        <dsp:cNvSpPr/>
      </dsp:nvSpPr>
      <dsp:spPr>
        <a:xfrm>
          <a:off x="1944893" y="1836533"/>
          <a:ext cx="1385897" cy="831538"/>
        </a:xfrm>
        <a:prstGeom prst="roundRect">
          <a:avLst>
            <a:gd name="adj" fmla="val 10000"/>
          </a:avLst>
        </a:prstGeom>
        <a:solidFill>
          <a:srgbClr val="FFCCCC"/>
        </a:solidFill>
        <a:ln>
          <a:solidFill>
            <a:schemeClr val="tx1"/>
          </a:solidFill>
        </a:ln>
        <a:effectLst>
          <a:outerShdw blurRad="50800" dist="38100" dir="5400000" rotWithShape="0">
            <a:srgbClr val="000000">
              <a:alpha val="6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ar-SA" sz="1800" kern="1200" dirty="0" smtClean="0">
              <a:solidFill>
                <a:schemeClr val="tx1"/>
              </a:solidFill>
              <a:cs typeface="B Nazanin" panose="00000400000000000000" pitchFamily="2" charset="-78"/>
            </a:rPr>
            <a:t>سهم بالای تجارت در تولید ناخالص داخلی </a:t>
          </a:r>
          <a:endParaRPr lang="en-US" sz="1800" kern="1200" dirty="0">
            <a:solidFill>
              <a:schemeClr val="tx1"/>
            </a:solidFill>
            <a:cs typeface="B Nazanin" panose="00000400000000000000" pitchFamily="2" charset="-78"/>
          </a:endParaRPr>
        </a:p>
      </dsp:txBody>
      <dsp:txXfrm>
        <a:off x="1969248" y="1860888"/>
        <a:ext cx="1337187" cy="782828"/>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11/layout/ConvergingText">
  <dgm:title val="Converging Text"/>
  <dgm:desc val="Use to show multiple steps or parts that merge into a whole. Limited to one Level 1 shape that contains text and a maximum of five Level 2 shapes."/>
  <dgm:catLst>
    <dgm:cat type="process" pri="6500"/>
    <dgm:cat type="officeonline" pri="50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clrData>
  <dgm:layoutNode name="Name0">
    <dgm:varLst>
      <dgm:chMax/>
      <dgm:chPref val="1"/>
      <dgm:dir/>
      <dgm:animOne val="branch"/>
      <dgm:animLvl val="lvl"/>
      <dgm:resizeHandles/>
    </dgm:varLst>
    <dgm:choose name="Name1">
      <dgm:if name="Name2" func="var" arg="dir" op="equ" val="norm">
        <dgm:alg type="lin">
          <dgm:param type="linDir" val="fromL"/>
          <dgm:param type="vertAlign" val="mid"/>
          <dgm:param type="nodeVertAlign" val="mid"/>
          <dgm:param type="horzAlign" val="ctr"/>
        </dgm:alg>
      </dgm:if>
      <dgm:else name="Name3">
        <dgm:alg type="lin">
          <dgm:param type="linDir" val="fromR"/>
          <dgm:param type="vertAlign" val="mid"/>
          <dgm:param type="nodeVertAlign" val="mid"/>
          <dgm:param type="horzAlign" val="ctr"/>
        </dgm:alg>
      </dgm:else>
    </dgm:choose>
    <dgm:shape xmlns:r="http://schemas.openxmlformats.org/officeDocument/2006/relationships" r:blip="">
      <dgm:adjLst/>
    </dgm:shape>
    <dgm:constrLst>
      <dgm:constr type="primFontSz" for="des" forName="Parent" op="equ" val="65"/>
      <dgm:constr type="primFontSz" for="des" forName="Child1" op="equ" val="65"/>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w" for="ch" forName="composite" refType="w"/>
      <dgm:constr type="h" for="ch" forName="composite" refType="h"/>
      <dgm:constr type="sp" refType="w" refFor="ch" refForName="composite" op="equ" fact="0.05"/>
      <dgm:constr type="w" for="ch" forName="sibTrans" refType="w" refFor="ch" refForName="composite" op="equ" fact="0.05"/>
      <dgm:constr type="h" for="ch" forName="sibTrans" refType="w" refFor="ch" refForName="sibTrans" op="equ"/>
    </dgm:constrLst>
    <dgm:forEach name="nodesForEach" axis="ch" ptType="node">
      <dgm:layoutNode name="composite">
        <dgm:choose name="Name4">
          <dgm:if name="Name5" func="var" arg="dir" op="equ" val="norm">
            <dgm:choose name="Name6">
              <dgm:if name="Name7" axis="ch" ptType="node" func="cnt" op="equ" val="0">
                <dgm:alg type="composite">
                  <dgm:param type="ar" val="2.1059"/>
                </dgm:alg>
                <dgm:constrLst>
                  <dgm:constr type="l" for="ch" forName="Parent" refType="w" fact="0"/>
                  <dgm:constr type="t" for="ch" forName="Parent" refType="h" fact="0"/>
                  <dgm:constr type="w" for="ch" forName="Parent" refType="w" fact="0.4749"/>
                  <dgm:constr type="h" for="ch" forName="Parent" refType="h"/>
                  <dgm:constr type="l" for="ch" forName="ParentAccent1" refType="w" fact="0.9531"/>
                  <dgm:constr type="t" for="ch" forName="ParentAccent1" refType="h" fact="0.4506"/>
                  <dgm:constr type="w" for="ch" forName="ParentAccent1" refType="w" fact="0.0469"/>
                  <dgm:constr type="h" for="ch" forName="ParentAccent1" refType="h" fact="0.0988"/>
                  <dgm:constr type="l" for="ch" forName="ParentAccent2" refType="w" fact="0.8734"/>
                  <dgm:constr type="t" for="ch" forName="ParentAccent2" refType="h" fact="0.4506"/>
                  <dgm:constr type="w" for="ch" forName="ParentAccent2" refType="w" fact="0.0469"/>
                  <dgm:constr type="h" for="ch" forName="ParentAccent2" refType="h" fact="0.0988"/>
                  <dgm:constr type="l" for="ch" forName="ParentAccent3" refType="w" fact="0.7937"/>
                  <dgm:constr type="t" for="ch" forName="ParentAccent3" refType="h" fact="0.4506"/>
                  <dgm:constr type="w" for="ch" forName="ParentAccent3" refType="w" fact="0.0469"/>
                  <dgm:constr type="h" for="ch" forName="ParentAccent3" refType="h" fact="0.0988"/>
                  <dgm:constr type="l" for="ch" forName="ParentAccent4" refType="w" fact="0.714"/>
                  <dgm:constr type="t" for="ch" forName="ParentAccent4" refType="h" fact="0.4506"/>
                  <dgm:constr type="w" for="ch" forName="ParentAccent4" refType="w" fact="0.0469"/>
                  <dgm:constr type="h" for="ch" forName="ParentAccent4" refType="h" fact="0.0988"/>
                  <dgm:constr type="l" for="ch" forName="ParentAccent5" refType="w" fact="0.6343"/>
                  <dgm:constr type="t" for="ch" forName="ParentAccent5" refType="h" fact="0.4506"/>
                  <dgm:constr type="w" for="ch" forName="ParentAccent5" refType="w" fact="0.0469"/>
                  <dgm:constr type="h" for="ch" forName="ParentAccent5" refType="h" fact="0.0988"/>
                  <dgm:constr type="l" for="ch" forName="ParentAccent6" refType="w" fact="0.5076"/>
                  <dgm:constr type="t" for="ch" forName="ParentAccent6" refType="h" fact="0.4012"/>
                  <dgm:constr type="w" for="ch" forName="ParentAccent6" refType="w" fact="0.0939"/>
                  <dgm:constr type="h" for="ch" forName="ParentAccent6" refType="h" fact="0.1976"/>
                  <dgm:constr type="l" for="ch" forName="ParentAccent7" refType="w" fact="0.8766"/>
                  <dgm:constr type="t" for="ch" forName="ParentAccent7" refType="h" fact="0.2465"/>
                  <dgm:constr type="w" for="ch" forName="ParentAccent7" refType="w" fact="0.0469"/>
                  <dgm:constr type="h" for="ch" forName="ParentAccent7" refType="h" fact="0.0988"/>
                  <dgm:constr type="l" for="ch" forName="ParentAccent8" refType="w" fact="0.8766"/>
                  <dgm:constr type="t" for="ch" forName="ParentAccent8" refType="h" fact="0.6562"/>
                  <dgm:constr type="w" for="ch" forName="ParentAccent8" refType="w" fact="0.0469"/>
                  <dgm:constr type="h" for="ch" forName="ParentAccent8" refType="h" fact="0.0988"/>
                  <dgm:constr type="l" for="ch" forName="ParentAccent9" refType="w" fact="0.9185"/>
                  <dgm:constr type="t" for="ch" forName="ParentAccent9" refType="h" fact="0.3353"/>
                  <dgm:constr type="w" for="ch" forName="ParentAccent9" refType="w" fact="0.0469"/>
                  <dgm:constr type="h" for="ch" forName="ParentAccent9" refType="h" fact="0.0988"/>
                  <dgm:constr type="l" for="ch" forName="ParentAccent10" refType="w" fact="0.9213"/>
                  <dgm:constr type="t" for="ch" forName="ParentAccent10" refType="h" fact="0.5679"/>
                  <dgm:constr type="w" for="ch" forName="ParentAccent10" refType="w" fact="0.0469"/>
                  <dgm:constr type="h" for="ch" forName="ParentAccent10" refType="h" fact="0.0988"/>
                </dgm:constrLst>
              </dgm:if>
              <dgm:if name="Name8" axis="ch" ptType="node" func="cnt" op="equ" val="1">
                <dgm:alg type="composite">
                  <dgm:param type="ar" val="3.4411"/>
                </dgm:alg>
                <dgm:constrLst>
                  <dgm:constr type="l" for="ch" forName="Child1Accent1" refType="w" fact="0.284"/>
                  <dgm:constr type="t" for="ch" forName="Child1Accent1" refType="h" fact="0.4012"/>
                  <dgm:constr type="w" for="ch" forName="Child1Accent1" refType="w" fact="0.0574"/>
                  <dgm:constr type="h" for="ch" forName="Child1Accent1" refType="h" fact="0.1976"/>
                  <dgm:constr type="l" for="ch" forName="Child1Accent2" refType="w" fact="0.2272"/>
                  <dgm:constr type="t" for="ch" forName="Child1Accent2" refType="h" fact="0.4506"/>
                  <dgm:constr type="w" for="ch" forName="Child1Accent2" refType="w" fact="0.0287"/>
                  <dgm:constr type="h" for="ch" forName="Child1Accent2" refType="h" fact="0.0988"/>
                  <dgm:constr type="l" for="ch" forName="Child1Accent3" refType="w" fact="0.1705"/>
                  <dgm:constr type="t" for="ch" forName="Child1Accent3" refType="h" fact="0.4506"/>
                  <dgm:constr type="w" for="ch" forName="Child1Accent3" refType="w" fact="0.0287"/>
                  <dgm:constr type="h" for="ch" forName="Child1Accent3" refType="h" fact="0.0988"/>
                  <dgm:constr type="l" for="ch" forName="Child1Accent4" refType="w" fact="0.1137"/>
                  <dgm:constr type="t" for="ch" forName="Child1Accent4" refType="h" fact="0.4506"/>
                  <dgm:constr type="w" for="ch" forName="Child1Accent4" refType="w" fact="0.0287"/>
                  <dgm:constr type="h" for="ch" forName="Child1Accent4" refType="h" fact="0.0988"/>
                  <dgm:constr type="l" for="ch" forName="Child1Accent5" refType="w" fact="0.057"/>
                  <dgm:constr type="t" for="ch" forName="Child1Accent5" refType="h" fact="0.4506"/>
                  <dgm:constr type="w" for="ch" forName="Child1Accent5" refType="w" fact="0.0287"/>
                  <dgm:constr type="h" for="ch" forName="Child1Accent5" refType="h" fact="0.0988"/>
                  <dgm:constr type="l" for="ch" forName="Child1Accent6" refType="w" fact="0.0002"/>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ParentAccent1" refType="w" fact="0.9713"/>
                  <dgm:constr type="t" for="ch" forName="ParentAccent1" refType="h" fact="0.4506"/>
                  <dgm:constr type="w" for="ch" forName="ParentAccent1" refType="w" fact="0.0287"/>
                  <dgm:constr type="h" for="ch" forName="ParentAccent1" refType="h" fact="0.0988"/>
                  <dgm:constr type="l" for="ch" forName="ParentAccent2" refType="w" fact="0.9187"/>
                  <dgm:constr type="t" for="ch" forName="ParentAccent2" refType="h" fact="0.4506"/>
                  <dgm:constr type="w" for="ch" forName="ParentAccent2" refType="w" fact="0.0287"/>
                  <dgm:constr type="h" for="ch" forName="ParentAccent2" refType="h" fact="0.0988"/>
                  <dgm:constr type="l" for="ch" forName="ParentAccent3" refType="w" fact="0.8661"/>
                  <dgm:constr type="t" for="ch" forName="ParentAccent3" refType="h" fact="0.4506"/>
                  <dgm:constr type="w" for="ch" forName="ParentAccent3" refType="w" fact="0.0287"/>
                  <dgm:constr type="h" for="ch" forName="ParentAccent3" refType="h" fact="0.0988"/>
                  <dgm:constr type="l" for="ch" forName="ParentAccent4" refType="w" fact="0.8136"/>
                  <dgm:constr type="t" for="ch" forName="ParentAccent4" refType="h" fact="0.4506"/>
                  <dgm:constr type="w" for="ch" forName="ParentAccent4" refType="w" fact="0.0287"/>
                  <dgm:constr type="h" for="ch" forName="ParentAccent4" refType="h" fact="0.0988"/>
                  <dgm:constr type="l" for="ch" forName="ParentAccent5" refType="w" fact="0.761"/>
                  <dgm:constr type="t" for="ch" forName="ParentAccent5" refType="h" fact="0.4506"/>
                  <dgm:constr type="w" for="ch" forName="ParentAccent5" refType="w" fact="0.0287"/>
                  <dgm:constr type="h" for="ch" forName="ParentAccent5" refType="h" fact="0.0988"/>
                  <dgm:constr type="l" for="ch" forName="ParentAccent6" refType="w" fact="0.6797"/>
                  <dgm:constr type="t" for="ch" forName="ParentAccent6" refType="h" fact="0.4012"/>
                  <dgm:constr type="w" for="ch" forName="ParentAccent6" refType="w" fact="0.0574"/>
                  <dgm:constr type="h" for="ch" forName="ParentAccent6" refType="h" fact="0.1976"/>
                  <dgm:constr type="l" for="ch" forName="ParentAccent7" refType="w" fact="0.9245"/>
                  <dgm:constr type="t" for="ch" forName="ParentAccent7" refType="h" fact="0.2465"/>
                  <dgm:constr type="w" for="ch" forName="ParentAccent7" refType="w" fact="0.0287"/>
                  <dgm:constr type="h" for="ch" forName="ParentAccent7" refType="h" fact="0.0988"/>
                  <dgm:constr type="l" for="ch" forName="ParentAccent8" refType="w" fact="0.9245"/>
                  <dgm:constr type="t" for="ch" forName="ParentAccent8" refType="h" fact="0.6562"/>
                  <dgm:constr type="w" for="ch" forName="ParentAccent8" refType="w" fact="0.0287"/>
                  <dgm:constr type="h" for="ch" forName="ParentAccent8" refType="h" fact="0.0988"/>
                  <dgm:constr type="l" for="ch" forName="ParentAccent9" refType="w" fact="0.9501"/>
                  <dgm:constr type="t" for="ch" forName="ParentAccent9" refType="h" fact="0.3353"/>
                  <dgm:constr type="w" for="ch" forName="ParentAccent9" refType="w" fact="0.0287"/>
                  <dgm:constr type="h" for="ch" forName="ParentAccent9" refType="h" fact="0.0988"/>
                  <dgm:constr type="l" for="ch" forName="ParentAccent10" refType="w" fact="0.9518"/>
                  <dgm:constr type="t" for="ch" forName="ParentAccent10" refType="h" fact="0.5679"/>
                  <dgm:constr type="w" for="ch" forName="ParentAccent10" refType="w" fact="0.0287"/>
                  <dgm:constr type="h" for="ch" forName="ParentAccent10" refType="h" fact="0.0988"/>
                  <dgm:constr type="l" for="ch" forName="Child1" refType="w" fact="0"/>
                  <dgm:constr type="t" for="ch" forName="Child1" refType="h" fact="0.1978"/>
                  <dgm:constr type="w" for="ch" forName="Child1" refType="w" fact="0.2544"/>
                  <dgm:constr type="h" for="ch" forName="Child1" refType="h" fact="0.2541"/>
                  <dgm:constr type="l" for="ch" forName="Parent" refType="w" fact="0.3653"/>
                  <dgm:constr type="t" for="ch" forName="Parent" refType="h" fact="0"/>
                  <dgm:constr type="w" for="ch" forName="Parent" refType="w" fact="0.2906"/>
                  <dgm:constr type="h" for="ch" forName="Parent" refType="h"/>
                </dgm:constrLst>
              </dgm:if>
              <dgm:if name="Name9" axis="ch" ptType="node" func="cnt" op="equ" val="2">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1" refType="w" fact="0.3436"/>
                  <dgm:constr type="t" for="ch" forName="Child2Accent1" refType="h" fact="0.8153"/>
                  <dgm:constr type="w" for="ch" forName="Child2Accent1" refType="w" fact="0.0574"/>
                  <dgm:constr type="h" for="ch" forName="Child2Accent1" refType="h" fact="0.1217"/>
                  <dgm:constr type="l" for="ch" forName="Child2Accent2" refType="w" fact="0.3068"/>
                  <dgm:constr type="t" for="ch" forName="Child2Accent2" refType="h" fact="0.9392"/>
                  <dgm:constr type="w" for="ch" forName="Child2Accent2" refType="w" fact="0.0287"/>
                  <dgm:constr type="h" for="ch" forName="Child2Accent2" refType="h" fact="0.0608"/>
                  <dgm:constr type="l" for="ch" forName="Child2Accent3" refType="w" fact="0.2455"/>
                  <dgm:constr type="t" for="ch" forName="Child2Accent3" refType="h" fact="0.9392"/>
                  <dgm:constr type="w" for="ch" forName="Child2Accent3" refType="w" fact="0.0287"/>
                  <dgm:constr type="h" for="ch" forName="Child2Accent3" refType="h" fact="0.0608"/>
                  <dgm:constr type="l" for="ch" forName="Child2Accent4" refType="w" fact="0.1842"/>
                  <dgm:constr type="t" for="ch" forName="Child2Accent4" refType="h" fact="0.9392"/>
                  <dgm:constr type="w" for="ch" forName="Child2Accent4" refType="w" fact="0.0287"/>
                  <dgm:constr type="h" for="ch" forName="Child2Accent4" refType="h" fact="0.0608"/>
                  <dgm:constr type="l" for="ch" forName="Child2Accent5" refType="w" fact="0.1229"/>
                  <dgm:constr type="t" for="ch" forName="Child2Accent5" refType="h" fact="0.9392"/>
                  <dgm:constr type="w" for="ch" forName="Child2Accent5" refType="w" fact="0.0287"/>
                  <dgm:constr type="h" for="ch" forName="Child2Accent5" refType="h" fact="0.0608"/>
                  <dgm:constr type="l" for="ch" forName="Child2Accent6" refType="w" fact="0.0615"/>
                  <dgm:constr type="t" for="ch" forName="Child2Accent6" refType="h" fact="0.9392"/>
                  <dgm:constr type="w" for="ch" forName="Child2Accent6" refType="w" fact="0.0287"/>
                  <dgm:constr type="h" for="ch" forName="Child2Accent6" refType="h" fact="0.0608"/>
                  <dgm:constr type="l" for="ch" forName="Child2Accent7" refType="w" fact="0.0002"/>
                  <dgm:constr type="t" for="ch" forName="Child2Accent7" refType="h" fact="0.9392"/>
                  <dgm:constr type="w" for="ch" forName="Child2Accent7" refType="w" fact="0.0287"/>
                  <dgm:constr type="h" for="ch" forName="Child2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2" refType="w" fact="0"/>
                  <dgm:constr type="t" for="ch" forName="Child2" refType="h" fact="0.7822"/>
                  <dgm:constr type="w" for="ch" forName="Child2" refType="w" fact="0.336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0" axis="ch" ptType="node" func="cnt" op="equ" val="3">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2Accent1" refType="w" fact="0.284"/>
                  <dgm:constr type="t" for="ch" forName="Child2Accent1" refType="h" fact="0.5207"/>
                  <dgm:constr type="w" for="ch" forName="Child2Accent1" refType="w" fact="0.0574"/>
                  <dgm:constr type="h" for="ch" forName="Child2Accent1" refType="h" fact="0.1217"/>
                  <dgm:constr type="l" for="ch" forName="Child2Accent2" refType="w" fact="0.2272"/>
                  <dgm:constr type="t" for="ch" forName="Child2Accent2" refType="h" fact="0.5511"/>
                  <dgm:constr type="w" for="ch" forName="Child2Accent2" refType="w" fact="0.0287"/>
                  <dgm:constr type="h" for="ch" forName="Child2Accent2" refType="h" fact="0.0608"/>
                  <dgm:constr type="l" for="ch" forName="Child2Accent3" refType="w" fact="0.1705"/>
                  <dgm:constr type="t" for="ch" forName="Child2Accent3" refType="h" fact="0.5511"/>
                  <dgm:constr type="w" for="ch" forName="Child2Accent3" refType="w" fact="0.0287"/>
                  <dgm:constr type="h" for="ch" forName="Child2Accent3" refType="h" fact="0.0608"/>
                  <dgm:constr type="l" for="ch" forName="Child2Accent4" refType="w" fact="0.1137"/>
                  <dgm:constr type="t" for="ch" forName="Child2Accent4" refType="h" fact="0.5511"/>
                  <dgm:constr type="w" for="ch" forName="Child2Accent4" refType="w" fact="0.0287"/>
                  <dgm:constr type="h" for="ch" forName="Child2Accent4"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2Accent5" refType="w" fact="0.057"/>
                  <dgm:constr type="t" for="ch" forName="Child2Accent5" refType="h" fact="0.5511"/>
                  <dgm:constr type="w" for="ch" forName="Child2Accent5" refType="w" fact="0.0287"/>
                  <dgm:constr type="h" for="ch" forName="Child2Accent5"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6" refType="w" fact="0.0002"/>
                  <dgm:constr type="t" for="ch" forName="Child2Accent6" refType="h" fact="0.5511"/>
                  <dgm:constr type="w" for="ch" forName="Child2Accent6" refType="w" fact="0.0287"/>
                  <dgm:constr type="h" for="ch" forName="Child2Accent6" refType="h" fact="0.0608"/>
                  <dgm:constr type="l" for="ch" forName="Child2Accent7" refType="w" fact="0"/>
                  <dgm:constr type="t" for="ch" forName="Child2Accent7" refType="h" fact="0"/>
                  <dgm:constr type="w" for="ch" forName="Child2Accent7" refType="w" fact="0"/>
                  <dgm:constr type="h" for="ch" forName="Child2Accent7" refType="h" fact="0"/>
                  <dgm:constr type="l" for="ch" forName="Child3Accent1" refType="w" fact="0.3436"/>
                  <dgm:constr type="t" for="ch" forName="Child3Accent1" refType="h" fact="0.8153"/>
                  <dgm:constr type="w" for="ch" forName="Child3Accent1" refType="w" fact="0.0574"/>
                  <dgm:constr type="h" for="ch" forName="Child3Accent1" refType="h" fact="0.1217"/>
                  <dgm:constr type="l" for="ch" forName="Child3Accent2" refType="w" fact="0.3068"/>
                  <dgm:constr type="t" for="ch" forName="Child3Accent2" refType="h" fact="0.9392"/>
                  <dgm:constr type="w" for="ch" forName="Child3Accent2" refType="w" fact="0.0287"/>
                  <dgm:constr type="h" for="ch" forName="Child3Accent2" refType="h" fact="0.0608"/>
                  <dgm:constr type="l" for="ch" forName="Child3Accent3" refType="w" fact="0.2455"/>
                  <dgm:constr type="t" for="ch" forName="Child3Accent3" refType="h" fact="0.9392"/>
                  <dgm:constr type="w" for="ch" forName="Child3Accent3" refType="w" fact="0.0287"/>
                  <dgm:constr type="h" for="ch" forName="Child3Accent3" refType="h" fact="0.0608"/>
                  <dgm:constr type="l" for="ch" forName="Child3Accent4" refType="w" fact="0.1842"/>
                  <dgm:constr type="t" for="ch" forName="Child3Accent4" refType="h" fact="0.9392"/>
                  <dgm:constr type="w" for="ch" forName="Child3Accent4" refType="w" fact="0.0287"/>
                  <dgm:constr type="h" for="ch" forName="Child3Accent4" refType="h" fact="0.0608"/>
                  <dgm:constr type="l" for="ch" forName="Child3Accent5" refType="w" fact="0.1229"/>
                  <dgm:constr type="t" for="ch" forName="Child3Accent5" refType="h" fact="0.9392"/>
                  <dgm:constr type="w" for="ch" forName="Child3Accent5" refType="w" fact="0.0287"/>
                  <dgm:constr type="h" for="ch" forName="Child3Accent5" refType="h" fact="0.0608"/>
                  <dgm:constr type="l" for="ch" forName="Child3Accent6" refType="w" fact="0.0615"/>
                  <dgm:constr type="t" for="ch" forName="Child3Accent6" refType="h" fact="0.9392"/>
                  <dgm:constr type="w" for="ch" forName="Child3Accent6" refType="w" fact="0.0287"/>
                  <dgm:constr type="h" for="ch" forName="Child3Accent6" refType="h" fact="0.0608"/>
                  <dgm:constr type="l" for="ch" forName="Child3Accent7" refType="w" fact="0.0002"/>
                  <dgm:constr type="t" for="ch" forName="Child3Accent7" refType="h" fact="0.9392"/>
                  <dgm:constr type="w" for="ch" forName="Child3Accent7" refType="w" fact="0.0287"/>
                  <dgm:constr type="h" for="ch" forName="Child3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3" refType="w" fact="0"/>
                  <dgm:constr type="t" for="ch" forName="Child3" refType="h" fact="0.7822"/>
                  <dgm:constr type="w" for="ch" forName="Child3" refType="w" fact="0.3364"/>
                  <dgm:constr type="h" for="ch" forName="Child3" refType="h" fact="0.1564"/>
                  <dgm:constr type="l" for="ch" forName="Child2" refType="w" fact="0"/>
                  <dgm:constr type="t" for="ch" forName="Child2" refType="h" fact="0.3955"/>
                  <dgm:constr type="w" for="ch" forName="Child2" refType="w" fact="0.254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1" axis="ch" ptType="node" func="cnt" op="equ" val="4">
                <dgm:alg type="composite">
                  <dgm:param type="ar" val="1.8304"/>
                </dgm:alg>
                <dgm:constrLst>
                  <dgm:constr type="l" for="ch" forName="Parent" refType="w" fact="0.3771"/>
                  <dgm:constr type="t" for="ch" forName="Parent" refType="h" fact="0.2946"/>
                  <dgm:constr type="w" for="ch" forName="Parent" refType="w" fact="0.2862"/>
                  <dgm:constr type="h" for="ch" forName="Parent" refType="h" fact="0.5239"/>
                  <dgm:constr type="l" for="ch" forName="Child1Accent1" refType="w" fact="0.3904"/>
                  <dgm:constr type="t" for="ch" forName="Child1Accent1" refType="h" fact="0.2104"/>
                  <dgm:constr type="w" for="ch" forName="Child1Accent1" refType="w" fact="0.0566"/>
                  <dgm:constr type="h" for="ch" forName="Child1Accent1" refType="h" fact="0.1035"/>
                  <dgm:constr type="l" for="ch" forName="Child1Accent3" refType="w" fact="0.3001"/>
                  <dgm:constr type="t" for="ch" forName="Child1Accent3" refType="h" fact="0.128"/>
                  <dgm:constr type="w" for="ch" forName="Child1Accent3" refType="w" fact="0.0283"/>
                  <dgm:constr type="h" for="ch" forName="Child1Accent3" refType="h" fact="0.0518"/>
                  <dgm:constr type="l" for="ch" forName="Child1Accent4" refType="w" fact="0.2418"/>
                  <dgm:constr type="t" for="ch" forName="Child1Accent4" refType="h" fact="0.128"/>
                  <dgm:constr type="w" for="ch" forName="Child1Accent4" refType="w" fact="0.0283"/>
                  <dgm:constr type="h" for="ch" forName="Child1Accent4" refType="h" fact="0.0518"/>
                  <dgm:constr type="l" for="ch" forName="Child1Accent5" refType="w" fact="0.1835"/>
                  <dgm:constr type="t" for="ch" forName="Child1Accent5" refType="h" fact="0.128"/>
                  <dgm:constr type="w" for="ch" forName="Child1Accent5" refType="w" fact="0.0283"/>
                  <dgm:constr type="h" for="ch" forName="Child1Accent5" refType="h" fact="0.0518"/>
                  <dgm:constr type="l" for="ch" forName="Child1Accent6" refType="w" fact="0.1252"/>
                  <dgm:constr type="t" for="ch" forName="Child1Accent6" refType="h" fact="0.128"/>
                  <dgm:constr type="w" for="ch" forName="Child1Accent6" refType="w" fact="0.0283"/>
                  <dgm:constr type="h" for="ch" forName="Child1Accent6" refType="h" fact="0.0518"/>
                  <dgm:constr type="l" for="ch" forName="Child3Accent1" refType="w" fact="0.3158"/>
                  <dgm:constr type="t" for="ch" forName="Child3Accent1" refType="h" fact="0.6212"/>
                  <dgm:constr type="w" for="ch" forName="Child3Accent1" refType="w" fact="0.0566"/>
                  <dgm:constr type="h" for="ch" forName="Child3Accent1" refType="h" fact="0.1035"/>
                  <dgm:constr type="l" for="ch" forName="Child3Accent2" refType="w" fact="0.2689"/>
                  <dgm:constr type="t" for="ch" forName="Child3Accent2" refType="h" fact="0.6828"/>
                  <dgm:constr type="w" for="ch" forName="Child3Accent2" refType="w" fact="0.0283"/>
                  <dgm:constr type="h" for="ch" forName="Child3Accent2" refType="h" fact="0.0518"/>
                  <dgm:constr type="l" for="ch" forName="Child3Accent4" refType="w" fact="0.1614"/>
                  <dgm:constr type="t" for="ch" forName="Child3Accent4" refType="h" fact="0.6828"/>
                  <dgm:constr type="w" for="ch" forName="Child3Accent4" refType="w" fact="0.0283"/>
                  <dgm:constr type="h" for="ch" forName="Child3Accent4" refType="h" fact="0.0518"/>
                  <dgm:constr type="l" for="ch" forName="Child3Accent5" refType="w" fact="0.1077"/>
                  <dgm:constr type="t" for="ch" forName="Child3Accent5" refType="h" fact="0.6828"/>
                  <dgm:constr type="w" for="ch" forName="Child3Accent5" refType="w" fact="0.0283"/>
                  <dgm:constr type="h" for="ch" forName="Child3Accent5" refType="h" fact="0.0518"/>
                  <dgm:constr type="l" for="ch" forName="Child1Accent7" refType="w" fact="0.0668"/>
                  <dgm:constr type="t" for="ch" forName="Child1Accent7" refType="h" fact="0.128"/>
                  <dgm:constr type="w" for="ch" forName="Child1Accent7" refType="w" fact="0.0283"/>
                  <dgm:constr type="h" for="ch" forName="Child1Accent7" refType="h" fact="0.0518"/>
                  <dgm:constr type="l" for="ch" forName="Child3Accent6" refType="w" fact="0.0539"/>
                  <dgm:constr type="t" for="ch" forName="Child3Accent6" refType="h" fact="0.6828"/>
                  <dgm:constr type="w" for="ch" forName="Child3Accent6" refType="w" fact="0.0283"/>
                  <dgm:constr type="h" for="ch" forName="Child3Accent6" refType="h" fact="0.0518"/>
                  <dgm:constr type="l" for="ch" forName="Child1Accent8" refType="w" fact="0.0085"/>
                  <dgm:constr type="t" for="ch" forName="Child1Accent8" refType="h" fact="0.128"/>
                  <dgm:constr type="w" for="ch" forName="Child1Accent8" refType="w" fact="0.0283"/>
                  <dgm:constr type="h" for="ch" forName="Child1Accent8" refType="h" fact="0.0518"/>
                  <dgm:constr type="l" for="ch" forName="Child1Accent9" refType="w" fact="0"/>
                  <dgm:constr type="t" for="ch" forName="Child1Accent9" refType="h" fact="0"/>
                  <dgm:constr type="w" for="ch" forName="Child1Accent9" refType="w" fact="0"/>
                  <dgm:constr type="h" for="ch" forName="Child1Accent9" refType="h" fact="0"/>
                  <dgm:constr type="l" for="ch" forName="Child3Accent7" refType="w" fact="0.0002"/>
                  <dgm:constr type="t" for="ch" forName="Child3Accent7" refType="h" fact="0.6828"/>
                  <dgm:constr type="w" for="ch" forName="Child3Accent7" refType="w" fact="0.0283"/>
                  <dgm:constr type="h" for="ch" forName="Child3Accent7" refType="h" fact="0.0518"/>
                  <dgm:constr type="l" for="ch" forName="Child4Accent1" refType="w" fact="0.3904"/>
                  <dgm:constr type="t" for="ch" forName="Child4Accent1" refType="h" fact="0.8"/>
                  <dgm:constr type="w" for="ch" forName="Child4Accent1" refType="w" fact="0.0566"/>
                  <dgm:constr type="h" for="ch" forName="Child4Accent1" refType="h" fact="0.1035"/>
                  <dgm:constr type="l" for="ch" forName="Child4Accent3" refType="w" fact="0.2998"/>
                  <dgm:constr type="t" for="ch" forName="Child4Accent3" refType="h" fact="0.9482"/>
                  <dgm:constr type="w" for="ch" forName="Child4Accent3" refType="w" fact="0.0283"/>
                  <dgm:constr type="h" for="ch" forName="Child4Accent3" refType="h" fact="0.0518"/>
                  <dgm:constr type="l" for="ch" forName="Child4Accent4" refType="w" fact="0.2415"/>
                  <dgm:constr type="t" for="ch" forName="Child4Accent4" refType="h" fact="0.9482"/>
                  <dgm:constr type="w" for="ch" forName="Child4Accent4" refType="w" fact="0.0283"/>
                  <dgm:constr type="h" for="ch" forName="Child4Accent4" refType="h" fact="0.0518"/>
                  <dgm:constr type="l" for="ch" forName="Child4Accent5" refType="w" fact="0.1833"/>
                  <dgm:constr type="t" for="ch" forName="Child4Accent5" refType="h" fact="0.9482"/>
                  <dgm:constr type="w" for="ch" forName="Child4Accent5" refType="w" fact="0.0283"/>
                  <dgm:constr type="h" for="ch" forName="Child4Accent5" refType="h" fact="0.0518"/>
                  <dgm:constr type="l" for="ch" forName="Child4Accent6" refType="w" fact="0.1251"/>
                  <dgm:constr type="t" for="ch" forName="Child4Accent6" refType="h" fact="0.9482"/>
                  <dgm:constr type="w" for="ch" forName="Child4Accent6" refType="w" fact="0.0283"/>
                  <dgm:constr type="h" for="ch" forName="Child4Accent6" refType="h" fact="0.0518"/>
                  <dgm:constr type="l" for="ch" forName="Child4Accent7" refType="w" fact="0.0668"/>
                  <dgm:constr type="t" for="ch" forName="Child4Accent7" refType="h" fact="0.9482"/>
                  <dgm:constr type="w" for="ch" forName="Child4Accent7" refType="w" fact="0.0283"/>
                  <dgm:constr type="h" for="ch" forName="Child4Accent7" refType="h" fact="0.0518"/>
                  <dgm:constr type="l" for="ch" forName="Child4Accent8" refType="w" fact="0.0086"/>
                  <dgm:constr type="t" for="ch" forName="Child4Accent8" refType="h" fact="0.9482"/>
                  <dgm:constr type="w" for="ch" forName="Child4Accent8" refType="w" fact="0.0283"/>
                  <dgm:constr type="h" for="ch" forName="Child4Accent8" refType="h" fact="0.0518"/>
                  <dgm:constr type="l" for="ch" forName="Child2Accent1" refType="w" fact="0.3158"/>
                  <dgm:constr type="t" for="ch" forName="Child2Accent1" refType="h" fact="0.3725"/>
                  <dgm:constr type="w" for="ch" forName="Child2Accent1" refType="w" fact="0.0566"/>
                  <dgm:constr type="h" for="ch" forName="Child2Accent1" refType="h" fact="0.1035"/>
                  <dgm:constr type="l" for="ch" forName="Child4Accent2" refType="w" fact="0.358"/>
                  <dgm:constr type="t" for="ch" forName="Child4Accent2" refType="h" fact="0.8993"/>
                  <dgm:constr type="w" for="ch" forName="Child4Accent2" refType="w" fact="0.0283"/>
                  <dgm:constr type="h" for="ch" forName="Child4Accent2" refType="h" fact="0.0518"/>
                  <dgm:constr type="l" for="ch" forName="Child1Accent2" refType="w" fact="0.3585"/>
                  <dgm:constr type="t" for="ch" forName="Child1Accent2" refType="h" fact="0.162"/>
                  <dgm:constr type="w" for="ch" forName="Child1Accent2" refType="w" fact="0.0283"/>
                  <dgm:constr type="h" for="ch" forName="Child1Accent2" refType="h" fact="0.0518"/>
                  <dgm:constr type="l" for="ch" forName="Child3Accent3" refType="w" fact="0.2151"/>
                  <dgm:constr type="t" for="ch" forName="Child3Accent3" refType="h" fact="0.6828"/>
                  <dgm:constr type="w" for="ch" forName="Child3Accent3" refType="w" fact="0.0283"/>
                  <dgm:constr type="h" for="ch" forName="Child3Accent3" refType="h" fact="0.0518"/>
                  <dgm:constr type="l" for="ch" forName="Child2Accent2" refType="w" fact="0.2689"/>
                  <dgm:constr type="t" for="ch" forName="Child2Accent2" refType="h" fact="0.3937"/>
                  <dgm:constr type="w" for="ch" forName="Child2Accent2" refType="w" fact="0.0283"/>
                  <dgm:constr type="h" for="ch" forName="Child2Accent2" refType="h" fact="0.0518"/>
                  <dgm:constr type="l" for="ch" forName="Child2Accent4" refType="w" fact="0.1614"/>
                  <dgm:constr type="t" for="ch" forName="Child2Accent4" refType="h" fact="0.3937"/>
                  <dgm:constr type="w" for="ch" forName="Child2Accent4" refType="w" fact="0.0283"/>
                  <dgm:constr type="h" for="ch" forName="Child2Accent4" refType="h" fact="0.0518"/>
                  <dgm:constr type="l" for="ch" forName="Child2Accent5" refType="w" fact="0.1077"/>
                  <dgm:constr type="t" for="ch" forName="Child2Accent5" refType="h" fact="0.3937"/>
                  <dgm:constr type="w" for="ch" forName="Child2Accent5" refType="w" fact="0.0283"/>
                  <dgm:constr type="h" for="ch" forName="Child2Accent5" refType="h" fact="0.0518"/>
                  <dgm:constr type="l" for="ch" forName="Child2Accent6" refType="w" fact="0.0539"/>
                  <dgm:constr type="t" for="ch" forName="Child2Accent6" refType="h" fact="0.3937"/>
                  <dgm:constr type="w" for="ch" forName="Child2Accent6" refType="w" fact="0.0283"/>
                  <dgm:constr type="h" for="ch" forName="Child2Accent6" refType="h" fact="0.0518"/>
                  <dgm:constr type="l" for="ch" forName="Child2Accent7" refType="w" fact="0.0002"/>
                  <dgm:constr type="t" for="ch" forName="Child2Accent7" refType="h" fact="0.3937"/>
                  <dgm:constr type="w" for="ch" forName="Child2Accent7" refType="w" fact="0.0283"/>
                  <dgm:constr type="h" for="ch" forName="Child2Accent7" refType="h" fact="0.0518"/>
                  <dgm:constr type="l" for="ch" forName="Child2Accent3" refType="w" fact="0.2151"/>
                  <dgm:constr type="t" for="ch" forName="Child2Accent3" refType="h" fact="0.3937"/>
                  <dgm:constr type="w" for="ch" forName="Child2Accent3" refType="w" fact="0.0283"/>
                  <dgm:constr type="h" for="ch" forName="Child2Accent3" refType="h" fact="0.0518"/>
                  <dgm:constr type="l" for="ch" forName="ParentAccent1" refType="w" fact="0.9717"/>
                  <dgm:constr type="t" for="ch" forName="ParentAccent1" refType="h" fact="0.5316"/>
                  <dgm:constr type="w" for="ch" forName="ParentAccent1" refType="w" fact="0.0283"/>
                  <dgm:constr type="h" for="ch" forName="ParentAccent1" refType="h" fact="0.0518"/>
                  <dgm:constr type="l" for="ch" forName="ParentAccent2" refType="w" fact="0.9199"/>
                  <dgm:constr type="t" for="ch" forName="ParentAccent2" refType="h" fact="0.5316"/>
                  <dgm:constr type="w" for="ch" forName="ParentAccent2" refType="w" fact="0.0283"/>
                  <dgm:constr type="h" for="ch" forName="ParentAccent2" refType="h" fact="0.0518"/>
                  <dgm:constr type="l" for="ch" forName="ParentAccent3" refType="w" fact="0.8682"/>
                  <dgm:constr type="t" for="ch" forName="ParentAccent3" refType="h" fact="0.5316"/>
                  <dgm:constr type="w" for="ch" forName="ParentAccent3" refType="w" fact="0.0283"/>
                  <dgm:constr type="h" for="ch" forName="ParentAccent3" refType="h" fact="0.0518"/>
                  <dgm:constr type="l" for="ch" forName="ParentAccent4" refType="w" fact="0.8164"/>
                  <dgm:constr type="t" for="ch" forName="ParentAccent4" refType="h" fact="0.5316"/>
                  <dgm:constr type="w" for="ch" forName="ParentAccent4" refType="w" fact="0.0283"/>
                  <dgm:constr type="h" for="ch" forName="ParentAccent4" refType="h" fact="0.0518"/>
                  <dgm:constr type="l" for="ch" forName="ParentAccent5" refType="w" fact="0.7646"/>
                  <dgm:constr type="t" for="ch" forName="ParentAccent5" refType="h" fact="0.5316"/>
                  <dgm:constr type="w" for="ch" forName="ParentAccent5" refType="w" fact="0.0283"/>
                  <dgm:constr type="h" for="ch" forName="ParentAccent5" refType="h" fact="0.0518"/>
                  <dgm:constr type="l" for="ch" forName="ParentAccent6" refType="w" fact="0.6846"/>
                  <dgm:constr type="t" for="ch" forName="ParentAccent6" refType="h" fact="0.5057"/>
                  <dgm:constr type="w" for="ch" forName="ParentAccent6" refType="w" fact="0.0566"/>
                  <dgm:constr type="h" for="ch" forName="ParentAccent6" refType="h" fact="0.1035"/>
                  <dgm:constr type="l" for="ch" forName="ParentAccent7" refType="w" fact="0.9256"/>
                  <dgm:constr type="t" for="ch" forName="ParentAccent7" refType="h" fact="0.4247"/>
                  <dgm:constr type="w" for="ch" forName="ParentAccent7" refType="w" fact="0.0283"/>
                  <dgm:constr type="h" for="ch" forName="ParentAccent7" refType="h" fact="0.0518"/>
                  <dgm:constr type="l" for="ch" forName="ParentAccent8" refType="w" fact="0.9256"/>
                  <dgm:constr type="t" for="ch" forName="ParentAccent8" refType="h" fact="0.6392"/>
                  <dgm:constr type="w" for="ch" forName="ParentAccent8" refType="w" fact="0.0283"/>
                  <dgm:constr type="h" for="ch" forName="ParentAccent8" refType="h" fact="0.0518"/>
                  <dgm:constr type="l" for="ch" forName="ParentAccent9" refType="w" fact="0.9509"/>
                  <dgm:constr type="t" for="ch" forName="ParentAccent9" refType="h" fact="0.4712"/>
                  <dgm:constr type="w" for="ch" forName="ParentAccent9" refType="w" fact="0.0283"/>
                  <dgm:constr type="h" for="ch" forName="ParentAccent9" refType="h" fact="0.0518"/>
                  <dgm:constr type="l" for="ch" forName="ParentAccent10" refType="w" fact="0.9525"/>
                  <dgm:constr type="t" for="ch" forName="ParentAccent10" refType="h" fact="0.593"/>
                  <dgm:constr type="w" for="ch" forName="ParentAccent10" refType="w" fact="0.0283"/>
                  <dgm:constr type="h" for="ch" forName="ParentAccent10" refType="h" fact="0.0518"/>
                  <dgm:constr type="l" for="ch" forName="Child4" refType="w" fact="0.0081"/>
                  <dgm:constr type="t" for="ch" forName="Child4" refType="h" fact="0.8184"/>
                  <dgm:constr type="w" for="ch" forName="Child4" refType="w" fact="0.3192"/>
                  <dgm:constr type="h" for="ch" forName="Child4" refType="h" fact="0.1294"/>
                  <dgm:constr type="l" for="ch" forName="Child3" refType="w" fact="0"/>
                  <dgm:constr type="t" for="ch" forName="Child3" refType="h" fact="0.5547"/>
                  <dgm:constr type="w" for="ch" forName="Child3" refType="w" fact="0.297"/>
                  <dgm:constr type="h" for="ch" forName="Child3" refType="h" fact="0.1294"/>
                  <dgm:constr type="l" for="ch" forName="Child2" refType="w" fact="0"/>
                  <dgm:constr type="t" for="ch" forName="Child2" refType="h" fact="0.2662"/>
                  <dgm:constr type="w" for="ch" forName="Child2" refType="w" fact="0.297"/>
                  <dgm:constr type="h" for="ch" forName="Child2" refType="h" fact="0.1294"/>
                  <dgm:constr type="l" for="ch" forName="Child1" refType="w" fact="0.0081"/>
                  <dgm:constr type="t" for="ch" forName="Child1" refType="h" fact="0"/>
                  <dgm:constr type="w" for="ch" forName="Child1" refType="w" fact="0.3192"/>
                  <dgm:constr type="h" for="ch" forName="Child1" refType="h" fact="0.1294"/>
                </dgm:constrLst>
              </dgm:if>
              <dgm:else name="Name12">
                <dgm:alg type="composite">
                  <dgm:param type="ar" val="1.3278"/>
                </dgm:alg>
                <dgm:constrLst>
                  <dgm:constr type="l" for="ch" forName="Child2Accent1" refType="w" fact="0.3436"/>
                  <dgm:constr type="t" for="ch" forName="Child2Accent1" refType="h" fact="0.3184"/>
                  <dgm:constr type="w" for="ch" forName="Child2Accent1" refType="w" fact="0.0574"/>
                  <dgm:constr type="h" for="ch" forName="Child2Accent1" refType="h" fact="0.0763"/>
                  <dgm:constr type="l" for="ch" forName="Child2Accent2" refType="w" fact="0.3068"/>
                  <dgm:constr type="t" for="ch" forName="Child2Accent2" refType="h" fact="0.2781"/>
                  <dgm:constr type="w" for="ch" forName="Child2Accent2" refType="w" fact="0.0287"/>
                  <dgm:constr type="h" for="ch" forName="Child2Accent2" refType="h" fact="0.0381"/>
                  <dgm:constr type="l" for="ch" forName="Child2Accent3" refType="w" fact="0.2455"/>
                  <dgm:constr type="t" for="ch" forName="Child2Accent3" refType="h" fact="0.2781"/>
                  <dgm:constr type="w" for="ch" forName="Child2Accent3" refType="w" fact="0.0287"/>
                  <dgm:constr type="h" for="ch" forName="Child2Accent3" refType="h" fact="0.0381"/>
                  <dgm:constr type="l" for="ch" forName="Child2Accent4" refType="w" fact="0.1842"/>
                  <dgm:constr type="t" for="ch" forName="Child2Accent4" refType="h" fact="0.2781"/>
                  <dgm:constr type="w" for="ch" forName="Child2Accent4" refType="w" fact="0.0287"/>
                  <dgm:constr type="h" for="ch" forName="Child2Accent4" refType="h" fact="0.0381"/>
                  <dgm:constr type="l" for="ch" forName="Child2Accent5" refType="w" fact="0.1229"/>
                  <dgm:constr type="t" for="ch" forName="Child2Accent5" refType="h" fact="0.2781"/>
                  <dgm:constr type="w" for="ch" forName="Child2Accent5" refType="w" fact="0.0287"/>
                  <dgm:constr type="h" for="ch" forName="Child2Accent5" refType="h" fact="0.0381"/>
                  <dgm:constr type="l" for="ch" forName="Child3Accent1" refType="w" fact="0.284"/>
                  <dgm:constr type="t" for="ch" forName="Child3Accent1" refType="h" fact="0.5061"/>
                  <dgm:constr type="w" for="ch" forName="Child3Accent1" refType="w" fact="0.0574"/>
                  <dgm:constr type="h" for="ch" forName="Child3Accent1" refType="h" fact="0.0763"/>
                  <dgm:constr type="l" for="ch" forName="Child3Accent2" refType="w" fact="0.2272"/>
                  <dgm:constr type="t" for="ch" forName="Child3Accent2" refType="h" fact="0.5252"/>
                  <dgm:constr type="w" for="ch" forName="Child3Accent2" refType="w" fact="0.0287"/>
                  <dgm:constr type="h" for="ch" forName="Child3Accent2" refType="h" fact="0.0381"/>
                  <dgm:constr type="l" for="ch" forName="Child3Accent3" refType="w" fact="0.1705"/>
                  <dgm:constr type="t" for="ch" forName="Child3Accent3" refType="h" fact="0.5252"/>
                  <dgm:constr type="w" for="ch" forName="Child3Accent3" refType="w" fact="0.0287"/>
                  <dgm:constr type="h" for="ch" forName="Child3Accent3" refType="h" fact="0.0381"/>
                  <dgm:constr type="l" for="ch" forName="Child3Accent4" refType="w" fact="0.1137"/>
                  <dgm:constr type="t" for="ch" forName="Child3Accent4" refType="h" fact="0.5252"/>
                  <dgm:constr type="w" for="ch" forName="Child3Accent4" refType="w" fact="0.0287"/>
                  <dgm:constr type="h" for="ch" forName="Child3Accent4" refType="h" fact="0.0381"/>
                  <dgm:constr type="l" for="ch" forName="Child2Accent6" refType="w" fact="0.0615"/>
                  <dgm:constr type="t" for="ch" forName="Child2Accent6" refType="h" fact="0.2781"/>
                  <dgm:constr type="w" for="ch" forName="Child2Accent6" refType="w" fact="0.0287"/>
                  <dgm:constr type="h" for="ch" forName="Child2Accent6" refType="h" fact="0.0381"/>
                  <dgm:constr type="l" for="ch" forName="Child3Accent5" refType="w" fact="0.057"/>
                  <dgm:constr type="t" for="ch" forName="Child3Accent5" refType="h" fact="0.5252"/>
                  <dgm:constr type="w" for="ch" forName="Child3Accent5" refType="w" fact="0.0287"/>
                  <dgm:constr type="h" for="ch" forName="Child3Accent5" refType="h" fact="0.0381"/>
                  <dgm:constr type="l" for="ch" forName="Child2Accent7" refType="w" fact="0.0002"/>
                  <dgm:constr type="t" for="ch" forName="Child2Accent7" refType="h" fact="0.2781"/>
                  <dgm:constr type="w" for="ch" forName="Child2Accent7" refType="w" fact="0.0287"/>
                  <dgm:constr type="h" for="ch" forName="Child2Accent7" refType="h" fact="0.0381"/>
                  <dgm:constr type="l" for="ch" forName="Child3Accent6" refType="w" fact="0.0002"/>
                  <dgm:constr type="t" for="ch" forName="Child3Accent6" refType="h" fact="0.5252"/>
                  <dgm:constr type="w" for="ch" forName="Child3Accent6" refType="w" fact="0.0287"/>
                  <dgm:constr type="h" for="ch" forName="Child3Accent6" refType="h" fact="0.0381"/>
                  <dgm:constr type="l" for="ch" forName="Child3Accent7" refType="w" fact="0"/>
                  <dgm:constr type="t" for="ch" forName="Child3Accent7" refType="h" fact="0"/>
                  <dgm:constr type="w" for="ch" forName="Child3Accent7" refType="w" fact="0"/>
                  <dgm:constr type="h" for="ch" forName="Child3Accent7" refType="h" fact="0"/>
                  <dgm:constr type="l" for="ch" forName="Child4Accent1" refType="w" fact="0.3436"/>
                  <dgm:constr type="t" for="ch" forName="Child4Accent1" refType="h" fact="0.6908"/>
                  <dgm:constr type="w" for="ch" forName="Child4Accent1" refType="w" fact="0.0574"/>
                  <dgm:constr type="h" for="ch" forName="Child4Accent1" refType="h" fact="0.0763"/>
                  <dgm:constr type="l" for="ch" forName="Child4Accent2" refType="w" fact="0.3068"/>
                  <dgm:constr type="t" for="ch" forName="Child4Accent2" refType="h" fact="0.7684"/>
                  <dgm:constr type="w" for="ch" forName="Child4Accent2" refType="w" fact="0.0287"/>
                  <dgm:constr type="h" for="ch" forName="Child4Accent2" refType="h" fact="0.0381"/>
                  <dgm:constr type="l" for="ch" forName="Child4Accent3" refType="w" fact="0.2455"/>
                  <dgm:constr type="t" for="ch" forName="Child4Accent3" refType="h" fact="0.7684"/>
                  <dgm:constr type="w" for="ch" forName="Child4Accent3" refType="w" fact="0.0287"/>
                  <dgm:constr type="h" for="ch" forName="Child4Accent3" refType="h" fact="0.0381"/>
                  <dgm:constr type="l" for="ch" forName="Child4Accent4" refType="w" fact="0.1842"/>
                  <dgm:constr type="t" for="ch" forName="Child4Accent4" refType="h" fact="0.7684"/>
                  <dgm:constr type="w" for="ch" forName="Child4Accent4" refType="w" fact="0.0287"/>
                  <dgm:constr type="h" for="ch" forName="Child4Accent4" refType="h" fact="0.0381"/>
                  <dgm:constr type="l" for="ch" forName="Child4Accent5" refType="w" fact="0.1229"/>
                  <dgm:constr type="t" for="ch" forName="Child4Accent5" refType="h" fact="0.7684"/>
                  <dgm:constr type="w" for="ch" forName="Child4Accent5" refType="w" fact="0.0287"/>
                  <dgm:constr type="h" for="ch" forName="Child4Accent5" refType="h" fact="0.0381"/>
                  <dgm:constr type="l" for="ch" forName="Child4Accent6" refType="w" fact="0.0615"/>
                  <dgm:constr type="t" for="ch" forName="Child4Accent6" refType="h" fact="0.7684"/>
                  <dgm:constr type="w" for="ch" forName="Child4Accent6" refType="w" fact="0.0287"/>
                  <dgm:constr type="h" for="ch" forName="Child4Accent6" refType="h" fact="0.0381"/>
                  <dgm:constr type="l" for="ch" forName="Child4Accent7" refType="w" fact="0.0002"/>
                  <dgm:constr type="t" for="ch" forName="Child4Accent7" refType="h" fact="0.7684"/>
                  <dgm:constr type="w" for="ch" forName="Child4Accent7" refType="w" fact="0.0287"/>
                  <dgm:constr type="h" for="ch" forName="Child4Accent7" refType="h" fact="0.0381"/>
                  <dgm:constr type="l" for="ch" forName="Child4Accent8" refType="w" fact="0"/>
                  <dgm:constr type="t" for="ch" forName="Child4Accent8" refType="h" fact="0"/>
                  <dgm:constr type="w" for="ch" forName="Child4Accent8" refType="w" fact="0"/>
                  <dgm:constr type="h" for="ch" forName="Child4Accent8" refType="h" fact="0"/>
                  <dgm:constr type="l" for="ch" forName="ParentAccent1" refType="w" fact="0.9713"/>
                  <dgm:constr type="t" for="ch" forName="ParentAccent1" refType="h" fact="0.5252"/>
                  <dgm:constr type="w" for="ch" forName="ParentAccent1" refType="w" fact="0.0287"/>
                  <dgm:constr type="h" for="ch" forName="ParentAccent1" refType="h" fact="0.0381"/>
                  <dgm:constr type="l" for="ch" forName="ParentAccent2" refType="w" fact="0.9187"/>
                  <dgm:constr type="t" for="ch" forName="ParentAccent2" refType="h" fact="0.5252"/>
                  <dgm:constr type="w" for="ch" forName="ParentAccent2" refType="w" fact="0.0287"/>
                  <dgm:constr type="h" for="ch" forName="ParentAccent2" refType="h" fact="0.0381"/>
                  <dgm:constr type="l" for="ch" forName="ParentAccent3" refType="w" fact="0.8661"/>
                  <dgm:constr type="t" for="ch" forName="ParentAccent3" refType="h" fact="0.5252"/>
                  <dgm:constr type="w" for="ch" forName="ParentAccent3" refType="w" fact="0.0287"/>
                  <dgm:constr type="h" for="ch" forName="ParentAccent3" refType="h" fact="0.0381"/>
                  <dgm:constr type="l" for="ch" forName="ParentAccent4" refType="w" fact="0.8136"/>
                  <dgm:constr type="t" for="ch" forName="ParentAccent4" refType="h" fact="0.5252"/>
                  <dgm:constr type="w" for="ch" forName="ParentAccent4" refType="w" fact="0.0287"/>
                  <dgm:constr type="h" for="ch" forName="ParentAccent4" refType="h" fact="0.0381"/>
                  <dgm:constr type="l" for="ch" forName="ParentAccent5" refType="w" fact="0.761"/>
                  <dgm:constr type="t" for="ch" forName="ParentAccent5" refType="h" fact="0.5252"/>
                  <dgm:constr type="w" for="ch" forName="ParentAccent5" refType="w" fact="0.0287"/>
                  <dgm:constr type="h" for="ch" forName="ParentAccent5" refType="h" fact="0.0381"/>
                  <dgm:constr type="l" for="ch" forName="ParentAccent6" refType="w" fact="0.6797"/>
                  <dgm:constr type="t" for="ch" forName="ParentAccent6" refType="h" fact="0.5061"/>
                  <dgm:constr type="w" for="ch" forName="ParentAccent6" refType="w" fact="0.0574"/>
                  <dgm:constr type="h" for="ch" forName="ParentAccent6" refType="h" fact="0.0763"/>
                  <dgm:constr type="l" for="ch" forName="ParentAccent7" refType="w" fact="0.9245"/>
                  <dgm:constr type="t" for="ch" forName="ParentAccent7" refType="h" fact="0.4464"/>
                  <dgm:constr type="w" for="ch" forName="ParentAccent7" refType="w" fact="0.0287"/>
                  <dgm:constr type="h" for="ch" forName="ParentAccent7" refType="h" fact="0.0381"/>
                  <dgm:constr type="l" for="ch" forName="ParentAccent8" refType="w" fact="0.9245"/>
                  <dgm:constr type="t" for="ch" forName="ParentAccent8" refType="h" fact="0.6045"/>
                  <dgm:constr type="w" for="ch" forName="ParentAccent8" refType="w" fact="0.0287"/>
                  <dgm:constr type="h" for="ch" forName="ParentAccent8" refType="h" fact="0.0381"/>
                  <dgm:constr type="l" for="ch" forName="ParentAccent9" refType="w" fact="0.9501"/>
                  <dgm:constr type="t" for="ch" forName="ParentAccent9" refType="h" fact="0.4807"/>
                  <dgm:constr type="w" for="ch" forName="ParentAccent9" refType="w" fact="0.0287"/>
                  <dgm:constr type="h" for="ch" forName="ParentAccent9" refType="h" fact="0.0381"/>
                  <dgm:constr type="l" for="ch" forName="ParentAccent10" refType="w" fact="0.9518"/>
                  <dgm:constr type="t" for="ch" forName="ParentAccent10" refType="h" fact="0.5705"/>
                  <dgm:constr type="w" for="ch" forName="ParentAccent10" refType="w" fact="0.0287"/>
                  <dgm:constr type="h" for="ch" forName="ParentAccent10" refType="h" fact="0.0381"/>
                  <dgm:constr type="l" for="ch" forName="Child1Accent1" refType="w" fact="0.4819"/>
                  <dgm:constr type="t" for="ch" forName="Child1Accent1" refType="h" fact="0.2457"/>
                  <dgm:constr type="w" for="ch" forName="Child1Accent1" refType="w" fact="0.0574"/>
                  <dgm:constr type="h" for="ch" forName="Child1Accent1" refType="h" fact="0.0763"/>
                  <dgm:constr type="l" for="ch" forName="Child1Accent4" refType="w" fact="0.3653"/>
                  <dgm:constr type="t" for="ch" forName="Child1Accent4" refType="h" fact="0.097"/>
                  <dgm:constr type="w" for="ch" forName="Child1Accent4" refType="w" fact="0.0287"/>
                  <dgm:constr type="h" for="ch" forName="Child1Accent4" refType="h" fact="0.0381"/>
                  <dgm:constr type="l" for="ch" forName="Child1Accent5" refType="w" fact="0.304"/>
                  <dgm:constr type="t" for="ch" forName="Child1Accent5" refType="h" fact="0.097"/>
                  <dgm:constr type="w" for="ch" forName="Child1Accent5" refType="w" fact="0.0287"/>
                  <dgm:constr type="h" for="ch" forName="Child1Accent5" refType="h" fact="0.0381"/>
                  <dgm:constr type="l" for="ch" forName="Child1Accent6" refType="w" fact="0.2426"/>
                  <dgm:constr type="t" for="ch" forName="Child1Accent6" refType="h" fact="0.097"/>
                  <dgm:constr type="w" for="ch" forName="Child1Accent6" refType="w" fact="0.0287"/>
                  <dgm:constr type="h" for="ch" forName="Child1Accent6" refType="h" fact="0.0381"/>
                  <dgm:constr type="l" for="ch" forName="Child1Accent7" refType="w" fact="0.1813"/>
                  <dgm:constr type="t" for="ch" forName="Child1Accent7" refType="h" fact="0.097"/>
                  <dgm:constr type="w" for="ch" forName="Child1Accent7" refType="w" fact="0.0287"/>
                  <dgm:constr type="h" for="ch" forName="Child1Accent7" refType="h" fact="0.0381"/>
                  <dgm:constr type="l" for="ch" forName="Child1Accent8" refType="w" fact="0.12"/>
                  <dgm:constr type="t" for="ch" forName="Child1Accent8" refType="h" fact="0.097"/>
                  <dgm:constr type="w" for="ch" forName="Child1Accent8" refType="w" fact="0.0287"/>
                  <dgm:constr type="h" for="ch" forName="Child1Accent8" refType="h" fact="0.0381"/>
                  <dgm:constr type="l" for="ch" forName="Child1Accent9" refType="w" fact="0.0587"/>
                  <dgm:constr type="t" for="ch" forName="Child1Accent9" refType="h" fact="0.097"/>
                  <dgm:constr type="w" for="ch" forName="Child1Accent9" refType="w" fact="0.0287"/>
                  <dgm:constr type="h" for="ch" forName="Child1Accent9" refType="h" fact="0.0381"/>
                  <dgm:constr type="l" for="ch" forName="Child5Accent1" refType="w" fact="0.4819"/>
                  <dgm:constr type="t" for="ch" forName="Child5Accent1" refType="h" fact="0.7601"/>
                  <dgm:constr type="w" for="ch" forName="Child5Accent1" refType="w" fact="0.0574"/>
                  <dgm:constr type="h" for="ch" forName="Child5Accent1" refType="h" fact="0.0763"/>
                  <dgm:constr type="l" for="ch" forName="Child5Accent4" refType="w" fact="0.3653"/>
                  <dgm:constr type="t" for="ch" forName="Child5Accent4" refType="h" fact="0.9619"/>
                  <dgm:constr type="w" for="ch" forName="Child5Accent4" refType="w" fact="0.0287"/>
                  <dgm:constr type="h" for="ch" forName="Child5Accent4" refType="h" fact="0.0381"/>
                  <dgm:constr type="l" for="ch" forName="Child5Accent5" refType="w" fact="0.304"/>
                  <dgm:constr type="t" for="ch" forName="Child5Accent5" refType="h" fact="0.9619"/>
                  <dgm:constr type="w" for="ch" forName="Child5Accent5" refType="w" fact="0.0287"/>
                  <dgm:constr type="h" for="ch" forName="Child5Accent5" refType="h" fact="0.0381"/>
                  <dgm:constr type="l" for="ch" forName="Child5Accent6" refType="w" fact="0.2426"/>
                  <dgm:constr type="t" for="ch" forName="Child5Accent6" refType="h" fact="0.9619"/>
                  <dgm:constr type="w" for="ch" forName="Child5Accent6" refType="w" fact="0.0287"/>
                  <dgm:constr type="h" for="ch" forName="Child5Accent6" refType="h" fact="0.0381"/>
                  <dgm:constr type="l" for="ch" forName="Child5Accent7" refType="w" fact="0.1813"/>
                  <dgm:constr type="t" for="ch" forName="Child5Accent7" refType="h" fact="0.9619"/>
                  <dgm:constr type="w" for="ch" forName="Child5Accent7" refType="w" fact="0.0287"/>
                  <dgm:constr type="h" for="ch" forName="Child5Accent7" refType="h" fact="0.0381"/>
                  <dgm:constr type="l" for="ch" forName="Child5Accent8" refType="w" fact="0.12"/>
                  <dgm:constr type="t" for="ch" forName="Child5Accent8" refType="h" fact="0.9619"/>
                  <dgm:constr type="w" for="ch" forName="Child5Accent8" refType="w" fact="0.0287"/>
                  <dgm:constr type="h" for="ch" forName="Child5Accent8" refType="h" fact="0.0381"/>
                  <dgm:constr type="l" for="ch" forName="Child5Accent9" refType="w" fact="0.0587"/>
                  <dgm:constr type="t" for="ch" forName="Child5Accent9" refType="h" fact="0.9619"/>
                  <dgm:constr type="w" for="ch" forName="Child5Accent9" refType="w" fact="0.0287"/>
                  <dgm:constr type="h" for="ch" forName="Child5Accent9" refType="h" fact="0.0381"/>
                  <dgm:constr type="l" for="ch" forName="Child5Accent2" refType="w" fact="0.453"/>
                  <dgm:constr type="t" for="ch" forName="Child5Accent2" refType="h" fact="0.8375"/>
                  <dgm:constr type="w" for="ch" forName="Child5Accent2" refType="w" fact="0.0287"/>
                  <dgm:constr type="h" for="ch" forName="Child5Accent2" refType="h" fact="0.0381"/>
                  <dgm:constr type="l" for="ch" forName="Child5Accent3" refType="w" fact="0.4118"/>
                  <dgm:constr type="t" for="ch" forName="Child5Accent3" refType="h" fact="0.8991"/>
                  <dgm:constr type="w" for="ch" forName="Child5Accent3" refType="w" fact="0.0287"/>
                  <dgm:constr type="h" for="ch" forName="Child5Accent3" refType="h" fact="0.0381"/>
                  <dgm:constr type="l" for="ch" forName="Child1Accent2" refType="w" fact="0.4458"/>
                  <dgm:constr type="t" for="ch" forName="Child1Accent2" refType="h" fact="0.2004"/>
                  <dgm:constr type="w" for="ch" forName="Child1Accent2" refType="w" fact="0.0287"/>
                  <dgm:constr type="h" for="ch" forName="Child1Accent2" refType="h" fact="0.0381"/>
                  <dgm:constr type="l" for="ch" forName="Child1Accent3" refType="w" fact="0.4054"/>
                  <dgm:constr type="t" for="ch" forName="Child1Accent3" refType="h" fact="0.1445"/>
                  <dgm:constr type="w" for="ch" forName="Child1Accent3" refType="w" fact="0.0287"/>
                  <dgm:constr type="h" for="ch" forName="Child1Accent3" refType="h" fact="0.0381"/>
                  <dgm:constr type="l" for="ch" forName="Child5" refType="w" fact="0.0581"/>
                  <dgm:constr type="t" for="ch" forName="Child5" refType="h" fact="0.8635"/>
                  <dgm:constr type="w" for="ch" forName="Child5" refType="w" fact="0.3364"/>
                  <dgm:constr type="h" for="ch" forName="Child5" refType="h" fact="0.0981"/>
                  <dgm:constr type="l" for="ch" forName="Child4" refType="w" fact="0"/>
                  <dgm:constr type="t" for="ch" forName="Child4" refType="h" fact="0.6701"/>
                  <dgm:constr type="w" for="ch" forName="Child4" refType="w" fact="0.3364"/>
                  <dgm:constr type="h" for="ch" forName="Child4" refType="h" fact="0.0981"/>
                  <dgm:constr type="l" for="ch" forName="Child3" refType="w" fact="0"/>
                  <dgm:constr type="t" for="ch" forName="Child3" refType="h" fact="0.4276"/>
                  <dgm:constr type="w" for="ch" forName="Child3" refType="w" fact="0.2544"/>
                  <dgm:constr type="h" for="ch" forName="Child3" refType="h" fact="0.0981"/>
                  <dgm:constr type="l" for="ch" forName="Child2" refType="w" fact="0"/>
                  <dgm:constr type="t" for="ch" forName="Child2" refType="h" fact="0.1798"/>
                  <dgm:constr type="w" for="ch" forName="Child2" refType="w" fact="0.3364"/>
                  <dgm:constr type="h" for="ch" forName="Child2" refType="h" fact="0.0981"/>
                  <dgm:constr type="l" for="ch" forName="Child1" refType="w" fact="0.0581"/>
                  <dgm:constr type="t" for="ch" forName="Child1" refType="h" fact="0"/>
                  <dgm:constr type="w" for="ch" forName="Child1" refType="w" fact="0.3364"/>
                  <dgm:constr type="h" for="ch" forName="Child1" refType="h" fact="0.0981"/>
                  <dgm:constr type="l" for="ch" forName="Parent" refType="w" fact="0.3653"/>
                  <dgm:constr type="t" for="ch" forName="Parent" refType="h" fact="0.3513"/>
                  <dgm:constr type="w" for="ch" forName="Parent" refType="w" fact="0.2906"/>
                  <dgm:constr type="h" for="ch" forName="Parent" refType="h" fact="0.3859"/>
                </dgm:constrLst>
              </dgm:else>
            </dgm:choose>
          </dgm:if>
          <dgm:else name="Name13">
            <dgm:choose name="Name14">
              <dgm:if name="Name15" axis="ch" ptType="node" func="cnt" op="equ" val="0">
                <dgm:alg type="composite">
                  <dgm:param type="ar" val="2.1059"/>
                </dgm:alg>
                <dgm:constrLst>
                  <dgm:constr type="r" for="ch" forName="Parent" refType="w"/>
                  <dgm:constr type="t" for="ch" forName="Parent" refType="h" fact="0"/>
                  <dgm:constr type="w" for="ch" forName="Parent" refType="w" fact="0.4749"/>
                  <dgm:constr type="h" for="ch" forName="Parent" refType="h"/>
                  <dgm:constr type="r" for="ch" forName="ParentAccent1" refType="w" fact="0.0469"/>
                  <dgm:constr type="t" for="ch" forName="ParentAccent1" refType="h" fact="0.4506"/>
                  <dgm:constr type="w" for="ch" forName="ParentAccent1" refType="w" fact="0.0469"/>
                  <dgm:constr type="h" for="ch" forName="ParentAccent1" refType="h" fact="0.0988"/>
                  <dgm:constr type="r" for="ch" forName="ParentAccent2" refType="w" fact="0.1266"/>
                  <dgm:constr type="t" for="ch" forName="ParentAccent2" refType="h" fact="0.4506"/>
                  <dgm:constr type="w" for="ch" forName="ParentAccent2" refType="w" fact="0.0469"/>
                  <dgm:constr type="h" for="ch" forName="ParentAccent2" refType="h" fact="0.0988"/>
                  <dgm:constr type="r" for="ch" forName="ParentAccent3" refType="w" fact="0.2063"/>
                  <dgm:constr type="t" for="ch" forName="ParentAccent3" refType="h" fact="0.4506"/>
                  <dgm:constr type="w" for="ch" forName="ParentAccent3" refType="w" fact="0.0469"/>
                  <dgm:constr type="h" for="ch" forName="ParentAccent3" refType="h" fact="0.0988"/>
                  <dgm:constr type="r" for="ch" forName="ParentAccent4" refType="w" fact="0.286"/>
                  <dgm:constr type="t" for="ch" forName="ParentAccent4" refType="h" fact="0.4506"/>
                  <dgm:constr type="w" for="ch" forName="ParentAccent4" refType="w" fact="0.0469"/>
                  <dgm:constr type="h" for="ch" forName="ParentAccent4" refType="h" fact="0.0988"/>
                  <dgm:constr type="r" for="ch" forName="ParentAccent5" refType="w" fact="0.3657"/>
                  <dgm:constr type="t" for="ch" forName="ParentAccent5" refType="h" fact="0.4506"/>
                  <dgm:constr type="w" for="ch" forName="ParentAccent5" refType="w" fact="0.0469"/>
                  <dgm:constr type="h" for="ch" forName="ParentAccent5" refType="h" fact="0.0988"/>
                  <dgm:constr type="r" for="ch" forName="ParentAccent6" refType="w" fact="0.4924"/>
                  <dgm:constr type="t" for="ch" forName="ParentAccent6" refType="h" fact="0.4012"/>
                  <dgm:constr type="w" for="ch" forName="ParentAccent6" refType="w" fact="0.0939"/>
                  <dgm:constr type="h" for="ch" forName="ParentAccent6" refType="h" fact="0.1976"/>
                  <dgm:constr type="r" for="ch" forName="ParentAccent7" refType="w" fact="0.1234"/>
                  <dgm:constr type="t" for="ch" forName="ParentAccent7" refType="h" fact="0.2465"/>
                  <dgm:constr type="w" for="ch" forName="ParentAccent7" refType="w" fact="0.0469"/>
                  <dgm:constr type="h" for="ch" forName="ParentAccent7" refType="h" fact="0.0988"/>
                  <dgm:constr type="r" for="ch" forName="ParentAccent8" refType="w" fact="0.1234"/>
                  <dgm:constr type="t" for="ch" forName="ParentAccent8" refType="h" fact="0.6562"/>
                  <dgm:constr type="w" for="ch" forName="ParentAccent8" refType="w" fact="0.0469"/>
                  <dgm:constr type="h" for="ch" forName="ParentAccent8" refType="h" fact="0.0988"/>
                  <dgm:constr type="r" for="ch" forName="ParentAccent9" refType="w" fact="0.0815"/>
                  <dgm:constr type="t" for="ch" forName="ParentAccent9" refType="h" fact="0.3353"/>
                  <dgm:constr type="w" for="ch" forName="ParentAccent9" refType="w" fact="0.0469"/>
                  <dgm:constr type="h" for="ch" forName="ParentAccent9" refType="h" fact="0.0988"/>
                  <dgm:constr type="r" for="ch" forName="ParentAccent10" refType="w" fact="0.0787"/>
                  <dgm:constr type="t" for="ch" forName="ParentAccent10" refType="h" fact="0.5679"/>
                  <dgm:constr type="w" for="ch" forName="ParentAccent10" refType="w" fact="0.0469"/>
                  <dgm:constr type="h" for="ch" forName="ParentAccent10" refType="h" fact="0.0988"/>
                </dgm:constrLst>
              </dgm:if>
              <dgm:if name="Name16" axis="ch" ptType="node" func="cnt" op="equ" val="1">
                <dgm:alg type="composite">
                  <dgm:param type="ar" val="3.4411"/>
                </dgm:alg>
                <dgm:constrLst>
                  <dgm:constr type="primFontSz" for="des" forName="Child1" val="65"/>
                  <dgm:constr type="primFontSz" for="des" forName="Child1" refType="primFontSz" refFor="des" refForName="Parent" op="lte"/>
                  <dgm:constr type="r" for="ch" forName="Child1Accent1" refType="w" fact="0.716"/>
                  <dgm:constr type="t" for="ch" forName="Child1Accent1" refType="h" fact="0.4012"/>
                  <dgm:constr type="w" for="ch" forName="Child1Accent1" refType="w" fact="0.0574"/>
                  <dgm:constr type="h" for="ch" forName="Child1Accent1" refType="h" fact="0.1976"/>
                  <dgm:constr type="r" for="ch" forName="Child1Accent2" refType="w" fact="0.7728"/>
                  <dgm:constr type="t" for="ch" forName="Child1Accent2" refType="h" fact="0.4506"/>
                  <dgm:constr type="w" for="ch" forName="Child1Accent2" refType="w" fact="0.0287"/>
                  <dgm:constr type="h" for="ch" forName="Child1Accent2" refType="h" fact="0.0988"/>
                  <dgm:constr type="r" for="ch" forName="Child1Accent3" refType="w" fact="0.8295"/>
                  <dgm:constr type="t" for="ch" forName="Child1Accent3" refType="h" fact="0.4506"/>
                  <dgm:constr type="w" for="ch" forName="Child1Accent3" refType="w" fact="0.0287"/>
                  <dgm:constr type="h" for="ch" forName="Child1Accent3" refType="h" fact="0.0988"/>
                  <dgm:constr type="r" for="ch" forName="Child1Accent4" refType="w" fact="0.8863"/>
                  <dgm:constr type="t" for="ch" forName="Child1Accent4" refType="h" fact="0.4506"/>
                  <dgm:constr type="w" for="ch" forName="Child1Accent4" refType="w" fact="0.0287"/>
                  <dgm:constr type="h" for="ch" forName="Child1Accent4" refType="h" fact="0.0988"/>
                  <dgm:constr type="r" for="ch" forName="Child1Accent5" refType="w" fact="0.943"/>
                  <dgm:constr type="t" for="ch" forName="Child1Accent5" refType="h" fact="0.4506"/>
                  <dgm:constr type="w" for="ch" forName="Child1Accent5" refType="w" fact="0.0287"/>
                  <dgm:constr type="h" for="ch" forName="Child1Accent5" refType="h" fact="0.0988"/>
                  <dgm:constr type="r" for="ch" forName="Child1Accent6" refType="w" fact="0.9998"/>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ParentAccent1" refType="w" fact="0.0287"/>
                  <dgm:constr type="t" for="ch" forName="ParentAccent1" refType="h" fact="0.4506"/>
                  <dgm:constr type="w" for="ch" forName="ParentAccent1" refType="w" fact="0.0287"/>
                  <dgm:constr type="h" for="ch" forName="ParentAccent1" refType="h" fact="0.0988"/>
                  <dgm:constr type="r" for="ch" forName="ParentAccent2" refType="w" fact="0.0813"/>
                  <dgm:constr type="t" for="ch" forName="ParentAccent2" refType="h" fact="0.4506"/>
                  <dgm:constr type="w" for="ch" forName="ParentAccent2" refType="w" fact="0.0287"/>
                  <dgm:constr type="h" for="ch" forName="ParentAccent2" refType="h" fact="0.0988"/>
                  <dgm:constr type="r" for="ch" forName="ParentAccent3" refType="w" fact="0.1339"/>
                  <dgm:constr type="t" for="ch" forName="ParentAccent3" refType="h" fact="0.4506"/>
                  <dgm:constr type="w" for="ch" forName="ParentAccent3" refType="w" fact="0.0287"/>
                  <dgm:constr type="h" for="ch" forName="ParentAccent3" refType="h" fact="0.0988"/>
                  <dgm:constr type="r" for="ch" forName="ParentAccent4" refType="w" fact="0.1864"/>
                  <dgm:constr type="t" for="ch" forName="ParentAccent4" refType="h" fact="0.4506"/>
                  <dgm:constr type="w" for="ch" forName="ParentAccent4" refType="w" fact="0.0287"/>
                  <dgm:constr type="h" for="ch" forName="ParentAccent4" refType="h" fact="0.0988"/>
                  <dgm:constr type="r" for="ch" forName="ParentAccent5" refType="w" fact="0.239"/>
                  <dgm:constr type="t" for="ch" forName="ParentAccent5" refType="h" fact="0.4506"/>
                  <dgm:constr type="w" for="ch" forName="ParentAccent5" refType="w" fact="0.0287"/>
                  <dgm:constr type="h" for="ch" forName="ParentAccent5" refType="h" fact="0.0988"/>
                  <dgm:constr type="r" for="ch" forName="ParentAccent6" refType="w" fact="0.3203"/>
                  <dgm:constr type="t" for="ch" forName="ParentAccent6" refType="h" fact="0.4012"/>
                  <dgm:constr type="w" for="ch" forName="ParentAccent6" refType="w" fact="0.0574"/>
                  <dgm:constr type="h" for="ch" forName="ParentAccent6" refType="h" fact="0.1976"/>
                  <dgm:constr type="r" for="ch" forName="ParentAccent7" refType="w" fact="0.0755"/>
                  <dgm:constr type="t" for="ch" forName="ParentAccent7" refType="h" fact="0.2465"/>
                  <dgm:constr type="w" for="ch" forName="ParentAccent7" refType="w" fact="0.0287"/>
                  <dgm:constr type="h" for="ch" forName="ParentAccent7" refType="h" fact="0.0988"/>
                  <dgm:constr type="r" for="ch" forName="ParentAccent8" refType="w" fact="0.0755"/>
                  <dgm:constr type="t" for="ch" forName="ParentAccent8" refType="h" fact="0.6562"/>
                  <dgm:constr type="w" for="ch" forName="ParentAccent8" refType="w" fact="0.0287"/>
                  <dgm:constr type="h" for="ch" forName="ParentAccent8" refType="h" fact="0.0988"/>
                  <dgm:constr type="r" for="ch" forName="ParentAccent9" refType="w" fact="0.0499"/>
                  <dgm:constr type="t" for="ch" forName="ParentAccent9" refType="h" fact="0.3353"/>
                  <dgm:constr type="w" for="ch" forName="ParentAccent9" refType="w" fact="0.0287"/>
                  <dgm:constr type="h" for="ch" forName="ParentAccent9" refType="h" fact="0.0988"/>
                  <dgm:constr type="r" for="ch" forName="ParentAccent10" refType="w" fact="0.0482"/>
                  <dgm:constr type="t" for="ch" forName="ParentAccent10" refType="h" fact="0.5679"/>
                  <dgm:constr type="w" for="ch" forName="ParentAccent10" refType="w" fact="0.0287"/>
                  <dgm:constr type="h" for="ch" forName="ParentAccent10" refType="h" fact="0.0988"/>
                  <dgm:constr type="r" for="ch" forName="Child1" refType="w"/>
                  <dgm:constr type="t" for="ch" forName="Child1" refType="h" fact="0.1978"/>
                  <dgm:constr type="w" for="ch" forName="Child1" refType="w" fact="0.2544"/>
                  <dgm:constr type="h" for="ch" forName="Child1" refType="h" fact="0.2541"/>
                  <dgm:constr type="r" for="ch" forName="Parent" refType="w" fact="0.6347"/>
                  <dgm:constr type="t" for="ch" forName="Parent" refType="h" fact="0"/>
                  <dgm:constr type="w" for="ch" forName="Parent" refType="w" fact="0.2906"/>
                  <dgm:constr type="h" for="ch" forName="Parent" refType="h"/>
                </dgm:constrLst>
              </dgm:if>
              <dgm:if name="Name17" axis="ch" ptType="node" func="cnt" op="equ" val="2">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Child2Accent1" refType="w" fact="0.6564"/>
                  <dgm:constr type="t" for="ch" forName="Child2Accent1" refType="h" fact="0.8153"/>
                  <dgm:constr type="w" for="ch" forName="Child2Accent1" refType="w" fact="0.0574"/>
                  <dgm:constr type="h" for="ch" forName="Child2Accent1" refType="h" fact="0.1217"/>
                  <dgm:constr type="r" for="ch" forName="Child2Accent2" refType="w" fact="0.6932"/>
                  <dgm:constr type="t" for="ch" forName="Child2Accent2" refType="h" fact="0.9392"/>
                  <dgm:constr type="w" for="ch" forName="Child2Accent2" refType="w" fact="0.0287"/>
                  <dgm:constr type="h" for="ch" forName="Child2Accent2" refType="h" fact="0.0608"/>
                  <dgm:constr type="r" for="ch" forName="Child2Accent3" refType="w" fact="0.7545"/>
                  <dgm:constr type="t" for="ch" forName="Child2Accent3" refType="h" fact="0.9392"/>
                  <dgm:constr type="w" for="ch" forName="Child2Accent3" refType="w" fact="0.0287"/>
                  <dgm:constr type="h" for="ch" forName="Child2Accent3" refType="h" fact="0.0608"/>
                  <dgm:constr type="r" for="ch" forName="Child2Accent4" refType="w" fact="0.8158"/>
                  <dgm:constr type="t" for="ch" forName="Child2Accent4" refType="h" fact="0.9392"/>
                  <dgm:constr type="w" for="ch" forName="Child2Accent4" refType="w" fact="0.0287"/>
                  <dgm:constr type="h" for="ch" forName="Child2Accent4" refType="h" fact="0.0608"/>
                  <dgm:constr type="r" for="ch" forName="Child2Accent5" refType="w" fact="0.8771"/>
                  <dgm:constr type="t" for="ch" forName="Child2Accent5" refType="h" fact="0.9392"/>
                  <dgm:constr type="w" for="ch" forName="Child2Accent5" refType="w" fact="0.0287"/>
                  <dgm:constr type="h" for="ch" forName="Child2Accent5" refType="h" fact="0.0608"/>
                  <dgm:constr type="r" for="ch" forName="Child2Accent6" refType="w" fact="0.9385"/>
                  <dgm:constr type="t" for="ch" forName="Child2Accent6" refType="h" fact="0.9392"/>
                  <dgm:constr type="w" for="ch" forName="Child2Accent6" refType="w" fact="0.0287"/>
                  <dgm:constr type="h" for="ch" forName="Child2Accent6" refType="h" fact="0.0608"/>
                  <dgm:constr type="r" for="ch" forName="Child2Accent7" refType="w" fact="0.9998"/>
                  <dgm:constr type="t" for="ch" forName="Child2Accent7" refType="h" fact="0.9392"/>
                  <dgm:constr type="w" for="ch" forName="Child2Accent7" refType="w" fact="0.0287"/>
                  <dgm:constr type="h" for="ch" forName="Child2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2" refType="w"/>
                  <dgm:constr type="t" for="ch" forName="Child2" refType="h" fact="0.7822"/>
                  <dgm:constr type="w" for="ch" forName="Child2" refType="w" fact="0.336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8" axis="ch" ptType="node" func="cnt" op="equ" val="3">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r" for="ch" forName="Child1Accent8" refType="w" fact="0"/>
                  <dgm:constr type="t" for="ch" forName="Child1Accent8" refType="h" fact="0"/>
                  <dgm:constr type="w" for="ch" forName="Child1Accent8" refType="w" fact="0"/>
                  <dgm:constr type="h" for="ch" forName="Child1Accent8" refType="h" fact="0"/>
                  <dgm:constr type="r" for="ch" forName="Child1Accent9" refType="w" fact="0"/>
                  <dgm:constr type="t" for="ch" forName="Child1Accent9" refType="h" fact="0"/>
                  <dgm:constr type="w" for="ch" forName="Child1Accent9" refType="w" fact="0"/>
                  <dgm:constr type="h" for="ch" forName="Child1Accent9" refType="h" fact="0"/>
                  <dgm:constr type="r" for="ch" forName="Child2Accent1" refType="w" fact="0.716"/>
                  <dgm:constr type="t" for="ch" forName="Child2Accent1" refType="h" fact="0.5207"/>
                  <dgm:constr type="w" for="ch" forName="Child2Accent1" refType="w" fact="0.0574"/>
                  <dgm:constr type="h" for="ch" forName="Child2Accent1" refType="h" fact="0.1217"/>
                  <dgm:constr type="r" for="ch" forName="Child2Accent2" refType="w" fact="0.7728"/>
                  <dgm:constr type="t" for="ch" forName="Child2Accent2" refType="h" fact="0.5511"/>
                  <dgm:constr type="w" for="ch" forName="Child2Accent2" refType="w" fact="0.0287"/>
                  <dgm:constr type="h" for="ch" forName="Child2Accent2" refType="h" fact="0.0608"/>
                  <dgm:constr type="r" for="ch" forName="Child2Accent3" refType="w" fact="0.8295"/>
                  <dgm:constr type="t" for="ch" forName="Child2Accent3" refType="h" fact="0.5511"/>
                  <dgm:constr type="w" for="ch" forName="Child2Accent3" refType="w" fact="0.0287"/>
                  <dgm:constr type="h" for="ch" forName="Child2Accent3" refType="h" fact="0.0608"/>
                  <dgm:constr type="r" for="ch" forName="Child2Accent4" refType="w" fact="0.8863"/>
                  <dgm:constr type="t" for="ch" forName="Child2Accent4" refType="h" fact="0.5511"/>
                  <dgm:constr type="w" for="ch" forName="Child2Accent4" refType="w" fact="0.0287"/>
                  <dgm:constr type="h" for="ch" forName="Child2Accent4" refType="h" fact="0.0608"/>
                  <dgm:constr type="r" for="ch" forName="Child2Accent5" refType="w" fact="0.943"/>
                  <dgm:constr type="t" for="ch" forName="Child2Accent5" refType="h" fact="0.5511"/>
                  <dgm:constr type="w" for="ch" forName="Child2Accent5" refType="w" fact="0.0287"/>
                  <dgm:constr type="h" for="ch" forName="Child2Accent5" refType="h" fact="0.0608"/>
                  <dgm:constr type="r" for="ch" forName="Child2Accent6" refType="w" fact="0.9998"/>
                  <dgm:constr type="t" for="ch" forName="Child2Accent6" refType="h" fact="0.5511"/>
                  <dgm:constr type="w" for="ch" forName="Child2Accent6" refType="w" fact="0.0287"/>
                  <dgm:constr type="h" for="ch" forName="Child2Accent6" refType="h" fact="0.0608"/>
                  <dgm:constr type="r" for="ch" forName="Child2Accent7" refType="w" fact="0"/>
                  <dgm:constr type="t" for="ch" forName="Child2Accent7" refType="h" fact="0"/>
                  <dgm:constr type="w" for="ch" forName="Child2Accent7" refType="w" fact="0"/>
                  <dgm:constr type="h" for="ch" forName="Child2Accent7" refType="h" fact="0"/>
                  <dgm:constr type="r" for="ch" forName="Child3Accent1" refType="w" fact="0.6564"/>
                  <dgm:constr type="t" for="ch" forName="Child3Accent1" refType="h" fact="0.8153"/>
                  <dgm:constr type="w" for="ch" forName="Child3Accent1" refType="w" fact="0.0574"/>
                  <dgm:constr type="h" for="ch" forName="Child3Accent1" refType="h" fact="0.1217"/>
                  <dgm:constr type="r" for="ch" forName="Child3Accent2" refType="w" fact="0.6932"/>
                  <dgm:constr type="t" for="ch" forName="Child3Accent2" refType="h" fact="0.9392"/>
                  <dgm:constr type="w" for="ch" forName="Child3Accent2" refType="w" fact="0.0287"/>
                  <dgm:constr type="h" for="ch" forName="Child3Accent2" refType="h" fact="0.0608"/>
                  <dgm:constr type="r" for="ch" forName="Child3Accent3" refType="w" fact="0.7545"/>
                  <dgm:constr type="t" for="ch" forName="Child3Accent3" refType="h" fact="0.9392"/>
                  <dgm:constr type="w" for="ch" forName="Child3Accent3" refType="w" fact="0.0287"/>
                  <dgm:constr type="h" for="ch" forName="Child3Accent3" refType="h" fact="0.0608"/>
                  <dgm:constr type="r" for="ch" forName="Child3Accent4" refType="w" fact="0.8158"/>
                  <dgm:constr type="t" for="ch" forName="Child3Accent4" refType="h" fact="0.9392"/>
                  <dgm:constr type="w" for="ch" forName="Child3Accent4" refType="w" fact="0.0287"/>
                  <dgm:constr type="h" for="ch" forName="Child3Accent4" refType="h" fact="0.0608"/>
                  <dgm:constr type="r" for="ch" forName="Child3Accent5" refType="w" fact="0.8771"/>
                  <dgm:constr type="t" for="ch" forName="Child3Accent5" refType="h" fact="0.9392"/>
                  <dgm:constr type="w" for="ch" forName="Child3Accent5" refType="w" fact="0.0287"/>
                  <dgm:constr type="h" for="ch" forName="Child3Accent5" refType="h" fact="0.0608"/>
                  <dgm:constr type="r" for="ch" forName="Child3Accent6" refType="w" fact="0.9385"/>
                  <dgm:constr type="t" for="ch" forName="Child3Accent6" refType="h" fact="0.9392"/>
                  <dgm:constr type="w" for="ch" forName="Child3Accent6" refType="w" fact="0.0287"/>
                  <dgm:constr type="h" for="ch" forName="Child3Accent6" refType="h" fact="0.0608"/>
                  <dgm:constr type="r" for="ch" forName="Child3Accent7" refType="w" fact="0.9998"/>
                  <dgm:constr type="t" for="ch" forName="Child3Accent7" refType="h" fact="0.9392"/>
                  <dgm:constr type="w" for="ch" forName="Child3Accent7" refType="w" fact="0.0287"/>
                  <dgm:constr type="h" for="ch" forName="Child3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3" refType="w"/>
                  <dgm:constr type="t" for="ch" forName="Child3" refType="h" fact="0.7822"/>
                  <dgm:constr type="w" for="ch" forName="Child3" refType="w" fact="0.3364"/>
                  <dgm:constr type="h" for="ch" forName="Child3" refType="h" fact="0.1564"/>
                  <dgm:constr type="r" for="ch" forName="Child2" refType="w"/>
                  <dgm:constr type="t" for="ch" forName="Child2" refType="h" fact="0.3955"/>
                  <dgm:constr type="w" for="ch" forName="Child2" refType="w" fact="0.254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9" axis="ch" ptType="node" func="cnt" op="equ" val="4">
                <dgm:alg type="composite">
                  <dgm:param type="ar" val="1.8304"/>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 refType="w" fact="0.6229"/>
                  <dgm:constr type="t" for="ch" forName="Parent" refType="h" fact="0.2946"/>
                  <dgm:constr type="w" for="ch" forName="Parent" refType="w" fact="0.2862"/>
                  <dgm:constr type="h" for="ch" forName="Parent" refType="h" fact="0.5239"/>
                  <dgm:constr type="r" for="ch" forName="Child1Accent1" refType="w" fact="0.6096"/>
                  <dgm:constr type="t" for="ch" forName="Child1Accent1" refType="h" fact="0.2104"/>
                  <dgm:constr type="w" for="ch" forName="Child1Accent1" refType="w" fact="0.0566"/>
                  <dgm:constr type="h" for="ch" forName="Child1Accent1" refType="h" fact="0.1035"/>
                  <dgm:constr type="r" for="ch" forName="Child1Accent3" refType="w" fact="0.6999"/>
                  <dgm:constr type="t" for="ch" forName="Child1Accent3" refType="h" fact="0.128"/>
                  <dgm:constr type="w" for="ch" forName="Child1Accent3" refType="w" fact="0.0283"/>
                  <dgm:constr type="h" for="ch" forName="Child1Accent3" refType="h" fact="0.0518"/>
                  <dgm:constr type="r" for="ch" forName="Child1Accent4" refType="w" fact="0.7582"/>
                  <dgm:constr type="t" for="ch" forName="Child1Accent4" refType="h" fact="0.128"/>
                  <dgm:constr type="w" for="ch" forName="Child1Accent4" refType="w" fact="0.0283"/>
                  <dgm:constr type="h" for="ch" forName="Child1Accent4" refType="h" fact="0.0518"/>
                  <dgm:constr type="r" for="ch" forName="Child1Accent5" refType="w" fact="0.8165"/>
                  <dgm:constr type="t" for="ch" forName="Child1Accent5" refType="h" fact="0.128"/>
                  <dgm:constr type="w" for="ch" forName="Child1Accent5" refType="w" fact="0.0283"/>
                  <dgm:constr type="h" for="ch" forName="Child1Accent5" refType="h" fact="0.0518"/>
                  <dgm:constr type="r" for="ch" forName="Child1Accent6" refType="w" fact="0.8748"/>
                  <dgm:constr type="t" for="ch" forName="Child1Accent6" refType="h" fact="0.128"/>
                  <dgm:constr type="w" for="ch" forName="Child1Accent6" refType="w" fact="0.0283"/>
                  <dgm:constr type="h" for="ch" forName="Child1Accent6" refType="h" fact="0.0518"/>
                  <dgm:constr type="r" for="ch" forName="Child3Accent1" refType="w" fact="0.6842"/>
                  <dgm:constr type="t" for="ch" forName="Child3Accent1" refType="h" fact="0.6212"/>
                  <dgm:constr type="w" for="ch" forName="Child3Accent1" refType="w" fact="0.0566"/>
                  <dgm:constr type="h" for="ch" forName="Child3Accent1" refType="h" fact="0.1035"/>
                  <dgm:constr type="r" for="ch" forName="Child3Accent2" refType="w" fact="0.7311"/>
                  <dgm:constr type="t" for="ch" forName="Child3Accent2" refType="h" fact="0.6828"/>
                  <dgm:constr type="w" for="ch" forName="Child3Accent2" refType="w" fact="0.0283"/>
                  <dgm:constr type="h" for="ch" forName="Child3Accent2" refType="h" fact="0.0518"/>
                  <dgm:constr type="r" for="ch" forName="Child3Accent4" refType="w" fact="0.8386"/>
                  <dgm:constr type="t" for="ch" forName="Child3Accent4" refType="h" fact="0.6828"/>
                  <dgm:constr type="w" for="ch" forName="Child3Accent4" refType="w" fact="0.0283"/>
                  <dgm:constr type="h" for="ch" forName="Child3Accent4" refType="h" fact="0.0518"/>
                  <dgm:constr type="r" for="ch" forName="Child3Accent5" refType="w" fact="0.8923"/>
                  <dgm:constr type="t" for="ch" forName="Child3Accent5" refType="h" fact="0.6828"/>
                  <dgm:constr type="w" for="ch" forName="Child3Accent5" refType="w" fact="0.0283"/>
                  <dgm:constr type="h" for="ch" forName="Child3Accent5" refType="h" fact="0.0518"/>
                  <dgm:constr type="r" for="ch" forName="Child1Accent7" refType="w" fact="0.9332"/>
                  <dgm:constr type="t" for="ch" forName="Child1Accent7" refType="h" fact="0.128"/>
                  <dgm:constr type="w" for="ch" forName="Child1Accent7" refType="w" fact="0.0283"/>
                  <dgm:constr type="h" for="ch" forName="Child1Accent7" refType="h" fact="0.0518"/>
                  <dgm:constr type="r" for="ch" forName="Child3Accent6" refType="w" fact="0.9461"/>
                  <dgm:constr type="t" for="ch" forName="Child3Accent6" refType="h" fact="0.6828"/>
                  <dgm:constr type="w" for="ch" forName="Child3Accent6" refType="w" fact="0.0283"/>
                  <dgm:constr type="h" for="ch" forName="Child3Accent6" refType="h" fact="0.0518"/>
                  <dgm:constr type="r" for="ch" forName="Child1Accent8" refType="w" fact="0.9915"/>
                  <dgm:constr type="t" for="ch" forName="Child1Accent8" refType="h" fact="0.128"/>
                  <dgm:constr type="w" for="ch" forName="Child1Accent8" refType="w" fact="0.0283"/>
                  <dgm:constr type="h" for="ch" forName="Child1Accent8" refType="h" fact="0.0518"/>
                  <dgm:constr type="r" for="ch" forName="Child1Accent9" refType="w" fact="0"/>
                  <dgm:constr type="t" for="ch" forName="Child1Accent9" refType="h" fact="0"/>
                  <dgm:constr type="w" for="ch" forName="Child1Accent9" refType="w" fact="0"/>
                  <dgm:constr type="h" for="ch" forName="Child1Accent9" refType="h" fact="0"/>
                  <dgm:constr type="r" for="ch" forName="Child3Accent7" refType="w" fact="0.9998"/>
                  <dgm:constr type="t" for="ch" forName="Child3Accent7" refType="h" fact="0.6828"/>
                  <dgm:constr type="w" for="ch" forName="Child3Accent7" refType="w" fact="0.0283"/>
                  <dgm:constr type="h" for="ch" forName="Child3Accent7" refType="h" fact="0.0518"/>
                  <dgm:constr type="r" for="ch" forName="Child4Accent1" refType="w" fact="0.6096"/>
                  <dgm:constr type="t" for="ch" forName="Child4Accent1" refType="h" fact="0.8"/>
                  <dgm:constr type="w" for="ch" forName="Child4Accent1" refType="w" fact="0.0566"/>
                  <dgm:constr type="h" for="ch" forName="Child4Accent1" refType="h" fact="0.1035"/>
                  <dgm:constr type="r" for="ch" forName="Child4Accent3" refType="w" fact="0.7002"/>
                  <dgm:constr type="t" for="ch" forName="Child4Accent3" refType="h" fact="0.9482"/>
                  <dgm:constr type="w" for="ch" forName="Child4Accent3" refType="w" fact="0.0283"/>
                  <dgm:constr type="h" for="ch" forName="Child4Accent3" refType="h" fact="0.0518"/>
                  <dgm:constr type="r" for="ch" forName="Child4Accent4" refType="w" fact="0.7585"/>
                  <dgm:constr type="t" for="ch" forName="Child4Accent4" refType="h" fact="0.9482"/>
                  <dgm:constr type="w" for="ch" forName="Child4Accent4" refType="w" fact="0.0283"/>
                  <dgm:constr type="h" for="ch" forName="Child4Accent4" refType="h" fact="0.0518"/>
                  <dgm:constr type="r" for="ch" forName="Child4Accent5" refType="w" fact="0.8167"/>
                  <dgm:constr type="t" for="ch" forName="Child4Accent5" refType="h" fact="0.9482"/>
                  <dgm:constr type="w" for="ch" forName="Child4Accent5" refType="w" fact="0.0283"/>
                  <dgm:constr type="h" for="ch" forName="Child4Accent5" refType="h" fact="0.0518"/>
                  <dgm:constr type="r" for="ch" forName="Child4Accent6" refType="w" fact="0.8749"/>
                  <dgm:constr type="t" for="ch" forName="Child4Accent6" refType="h" fact="0.9482"/>
                  <dgm:constr type="w" for="ch" forName="Child4Accent6" refType="w" fact="0.0283"/>
                  <dgm:constr type="h" for="ch" forName="Child4Accent6" refType="h" fact="0.0518"/>
                  <dgm:constr type="r" for="ch" forName="Child4Accent7" refType="w" fact="0.9332"/>
                  <dgm:constr type="t" for="ch" forName="Child4Accent7" refType="h" fact="0.9482"/>
                  <dgm:constr type="w" for="ch" forName="Child4Accent7" refType="w" fact="0.0283"/>
                  <dgm:constr type="h" for="ch" forName="Child4Accent7" refType="h" fact="0.0518"/>
                  <dgm:constr type="r" for="ch" forName="Child4Accent8" refType="w" fact="0.9914"/>
                  <dgm:constr type="t" for="ch" forName="Child4Accent8" refType="h" fact="0.9482"/>
                  <dgm:constr type="w" for="ch" forName="Child4Accent8" refType="w" fact="0.0283"/>
                  <dgm:constr type="h" for="ch" forName="Child4Accent8" refType="h" fact="0.0518"/>
                  <dgm:constr type="r" for="ch" forName="Child2Accent1" refType="w" fact="0.6842"/>
                  <dgm:constr type="t" for="ch" forName="Child2Accent1" refType="h" fact="0.3725"/>
                  <dgm:constr type="w" for="ch" forName="Child2Accent1" refType="w" fact="0.0566"/>
                  <dgm:constr type="h" for="ch" forName="Child2Accent1" refType="h" fact="0.1035"/>
                  <dgm:constr type="r" for="ch" forName="Child4Accent2" refType="w" fact="0.642"/>
                  <dgm:constr type="t" for="ch" forName="Child4Accent2" refType="h" fact="0.8993"/>
                  <dgm:constr type="w" for="ch" forName="Child4Accent2" refType="w" fact="0.0283"/>
                  <dgm:constr type="h" for="ch" forName="Child4Accent2" refType="h" fact="0.0518"/>
                  <dgm:constr type="r" for="ch" forName="Child1Accent2" refType="w" fact="0.6415"/>
                  <dgm:constr type="t" for="ch" forName="Child1Accent2" refType="h" fact="0.162"/>
                  <dgm:constr type="w" for="ch" forName="Child1Accent2" refType="w" fact="0.0283"/>
                  <dgm:constr type="h" for="ch" forName="Child1Accent2" refType="h" fact="0.0518"/>
                  <dgm:constr type="r" for="ch" forName="Child3Accent3" refType="w" fact="0.7849"/>
                  <dgm:constr type="t" for="ch" forName="Child3Accent3" refType="h" fact="0.6828"/>
                  <dgm:constr type="w" for="ch" forName="Child3Accent3" refType="w" fact="0.0283"/>
                  <dgm:constr type="h" for="ch" forName="Child3Accent3" refType="h" fact="0.0518"/>
                  <dgm:constr type="r" for="ch" forName="Child2Accent2" refType="w" fact="0.7311"/>
                  <dgm:constr type="t" for="ch" forName="Child2Accent2" refType="h" fact="0.3937"/>
                  <dgm:constr type="w" for="ch" forName="Child2Accent2" refType="w" fact="0.0283"/>
                  <dgm:constr type="h" for="ch" forName="Child2Accent2" refType="h" fact="0.0518"/>
                  <dgm:constr type="r" for="ch" forName="Child2Accent4" refType="w" fact="0.8386"/>
                  <dgm:constr type="t" for="ch" forName="Child2Accent4" refType="h" fact="0.3937"/>
                  <dgm:constr type="w" for="ch" forName="Child2Accent4" refType="w" fact="0.0283"/>
                  <dgm:constr type="h" for="ch" forName="Child2Accent4" refType="h" fact="0.0518"/>
                  <dgm:constr type="r" for="ch" forName="Child2Accent5" refType="w" fact="0.8923"/>
                  <dgm:constr type="t" for="ch" forName="Child2Accent5" refType="h" fact="0.3937"/>
                  <dgm:constr type="w" for="ch" forName="Child2Accent5" refType="w" fact="0.0283"/>
                  <dgm:constr type="h" for="ch" forName="Child2Accent5" refType="h" fact="0.0518"/>
                  <dgm:constr type="r" for="ch" forName="Child2Accent6" refType="w" fact="0.9461"/>
                  <dgm:constr type="t" for="ch" forName="Child2Accent6" refType="h" fact="0.3937"/>
                  <dgm:constr type="w" for="ch" forName="Child2Accent6" refType="w" fact="0.0283"/>
                  <dgm:constr type="h" for="ch" forName="Child2Accent6" refType="h" fact="0.0518"/>
                  <dgm:constr type="r" for="ch" forName="Child2Accent7" refType="w" fact="0.9998"/>
                  <dgm:constr type="t" for="ch" forName="Child2Accent7" refType="h" fact="0.3937"/>
                  <dgm:constr type="w" for="ch" forName="Child2Accent7" refType="w" fact="0.0283"/>
                  <dgm:constr type="h" for="ch" forName="Child2Accent7" refType="h" fact="0.0518"/>
                  <dgm:constr type="r" for="ch" forName="Child2Accent3" refType="w" fact="0.7849"/>
                  <dgm:constr type="t" for="ch" forName="Child2Accent3" refType="h" fact="0.3937"/>
                  <dgm:constr type="w" for="ch" forName="Child2Accent3" refType="w" fact="0.0283"/>
                  <dgm:constr type="h" for="ch" forName="Child2Accent3" refType="h" fact="0.0518"/>
                  <dgm:constr type="r" for="ch" forName="ParentAccent1" refType="w" fact="0.0283"/>
                  <dgm:constr type="t" for="ch" forName="ParentAccent1" refType="h" fact="0.5316"/>
                  <dgm:constr type="w" for="ch" forName="ParentAccent1" refType="w" fact="0.0283"/>
                  <dgm:constr type="h" for="ch" forName="ParentAccent1" refType="h" fact="0.0518"/>
                  <dgm:constr type="r" for="ch" forName="ParentAccent2" refType="w" fact="0.0801"/>
                  <dgm:constr type="t" for="ch" forName="ParentAccent2" refType="h" fact="0.5316"/>
                  <dgm:constr type="w" for="ch" forName="ParentAccent2" refType="w" fact="0.0283"/>
                  <dgm:constr type="h" for="ch" forName="ParentAccent2" refType="h" fact="0.0518"/>
                  <dgm:constr type="r" for="ch" forName="ParentAccent3" refType="w" fact="0.1318"/>
                  <dgm:constr type="t" for="ch" forName="ParentAccent3" refType="h" fact="0.5316"/>
                  <dgm:constr type="w" for="ch" forName="ParentAccent3" refType="w" fact="0.0283"/>
                  <dgm:constr type="h" for="ch" forName="ParentAccent3" refType="h" fact="0.0518"/>
                  <dgm:constr type="r" for="ch" forName="ParentAccent4" refType="w" fact="0.1836"/>
                  <dgm:constr type="t" for="ch" forName="ParentAccent4" refType="h" fact="0.5316"/>
                  <dgm:constr type="w" for="ch" forName="ParentAccent4" refType="w" fact="0.0283"/>
                  <dgm:constr type="h" for="ch" forName="ParentAccent4" refType="h" fact="0.0518"/>
                  <dgm:constr type="r" for="ch" forName="ParentAccent5" refType="w" fact="0.2354"/>
                  <dgm:constr type="t" for="ch" forName="ParentAccent5" refType="h" fact="0.5316"/>
                  <dgm:constr type="w" for="ch" forName="ParentAccent5" refType="w" fact="0.0283"/>
                  <dgm:constr type="h" for="ch" forName="ParentAccent5" refType="h" fact="0.0518"/>
                  <dgm:constr type="r" for="ch" forName="ParentAccent6" refType="w" fact="0.3154"/>
                  <dgm:constr type="t" for="ch" forName="ParentAccent6" refType="h" fact="0.5057"/>
                  <dgm:constr type="w" for="ch" forName="ParentAccent6" refType="w" fact="0.0566"/>
                  <dgm:constr type="h" for="ch" forName="ParentAccent6" refType="h" fact="0.1035"/>
                  <dgm:constr type="r" for="ch" forName="ParentAccent7" refType="w" fact="0.0744"/>
                  <dgm:constr type="t" for="ch" forName="ParentAccent7" refType="h" fact="0.4247"/>
                  <dgm:constr type="w" for="ch" forName="ParentAccent7" refType="w" fact="0.0283"/>
                  <dgm:constr type="h" for="ch" forName="ParentAccent7" refType="h" fact="0.0518"/>
                  <dgm:constr type="r" for="ch" forName="ParentAccent8" refType="w" fact="0.0744"/>
                  <dgm:constr type="t" for="ch" forName="ParentAccent8" refType="h" fact="0.6392"/>
                  <dgm:constr type="w" for="ch" forName="ParentAccent8" refType="w" fact="0.0283"/>
                  <dgm:constr type="h" for="ch" forName="ParentAccent8" refType="h" fact="0.0518"/>
                  <dgm:constr type="r" for="ch" forName="ParentAccent9" refType="w" fact="0.0491"/>
                  <dgm:constr type="t" for="ch" forName="ParentAccent9" refType="h" fact="0.4712"/>
                  <dgm:constr type="w" for="ch" forName="ParentAccent9" refType="w" fact="0.0283"/>
                  <dgm:constr type="h" for="ch" forName="ParentAccent9" refType="h" fact="0.0518"/>
                  <dgm:constr type="r" for="ch" forName="ParentAccent10" refType="w" fact="0.0475"/>
                  <dgm:constr type="t" for="ch" forName="ParentAccent10" refType="h" fact="0.593"/>
                  <dgm:constr type="w" for="ch" forName="ParentAccent10" refType="w" fact="0.0283"/>
                  <dgm:constr type="h" for="ch" forName="ParentAccent10" refType="h" fact="0.0518"/>
                  <dgm:constr type="r" for="ch" forName="Child4" refType="w" fact="0.9919"/>
                  <dgm:constr type="t" for="ch" forName="Child4" refType="h" fact="0.8184"/>
                  <dgm:constr type="w" for="ch" forName="Child4" refType="w" fact="0.3192"/>
                  <dgm:constr type="h" for="ch" forName="Child4" refType="h" fact="0.1294"/>
                  <dgm:constr type="r" for="ch" forName="Child3" refType="w"/>
                  <dgm:constr type="t" for="ch" forName="Child3" refType="h" fact="0.5547"/>
                  <dgm:constr type="w" for="ch" forName="Child3" refType="w" fact="0.297"/>
                  <dgm:constr type="h" for="ch" forName="Child3" refType="h" fact="0.1294"/>
                  <dgm:constr type="r" for="ch" forName="Child2" refType="w"/>
                  <dgm:constr type="t" for="ch" forName="Child2" refType="h" fact="0.2662"/>
                  <dgm:constr type="w" for="ch" forName="Child2" refType="w" fact="0.297"/>
                  <dgm:constr type="h" for="ch" forName="Child2" refType="h" fact="0.1294"/>
                  <dgm:constr type="r" for="ch" forName="Child1" refType="w" fact="0.9919"/>
                  <dgm:constr type="t" for="ch" forName="Child1" refType="h" fact="0"/>
                  <dgm:constr type="w" for="ch" forName="Child1" refType="w" fact="0.3192"/>
                  <dgm:constr type="h" for="ch" forName="Child1" refType="h" fact="0.1294"/>
                </dgm:constrLst>
              </dgm:if>
              <dgm:else name="Name20">
                <dgm:alg type="composite">
                  <dgm:param type="ar" val="1.3278"/>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Child2Accent1" refType="w" fact="0.6564"/>
                  <dgm:constr type="t" for="ch" forName="Child2Accent1" refType="h" fact="0.3184"/>
                  <dgm:constr type="w" for="ch" forName="Child2Accent1" refType="w" fact="0.0574"/>
                  <dgm:constr type="h" for="ch" forName="Child2Accent1" refType="h" fact="0.0763"/>
                  <dgm:constr type="r" for="ch" forName="Child2Accent2" refType="w" fact="0.6932"/>
                  <dgm:constr type="t" for="ch" forName="Child2Accent2" refType="h" fact="0.2781"/>
                  <dgm:constr type="w" for="ch" forName="Child2Accent2" refType="w" fact="0.0287"/>
                  <dgm:constr type="h" for="ch" forName="Child2Accent2" refType="h" fact="0.0381"/>
                  <dgm:constr type="r" for="ch" forName="Child2Accent3" refType="w" fact="0.7545"/>
                  <dgm:constr type="t" for="ch" forName="Child2Accent3" refType="h" fact="0.2781"/>
                  <dgm:constr type="w" for="ch" forName="Child2Accent3" refType="w" fact="0.0287"/>
                  <dgm:constr type="h" for="ch" forName="Child2Accent3" refType="h" fact="0.0381"/>
                  <dgm:constr type="r" for="ch" forName="Child2Accent4" refType="w" fact="0.8158"/>
                  <dgm:constr type="t" for="ch" forName="Child2Accent4" refType="h" fact="0.2781"/>
                  <dgm:constr type="w" for="ch" forName="Child2Accent4" refType="w" fact="0.0287"/>
                  <dgm:constr type="h" for="ch" forName="Child2Accent4" refType="h" fact="0.0381"/>
                  <dgm:constr type="r" for="ch" forName="Child2Accent5" refType="w" fact="0.8771"/>
                  <dgm:constr type="t" for="ch" forName="Child2Accent5" refType="h" fact="0.2781"/>
                  <dgm:constr type="w" for="ch" forName="Child2Accent5" refType="w" fact="0.0287"/>
                  <dgm:constr type="h" for="ch" forName="Child2Accent5" refType="h" fact="0.0381"/>
                  <dgm:constr type="r" for="ch" forName="Child2Accent6" refType="w" fact="0.9385"/>
                  <dgm:constr type="t" for="ch" forName="Child2Accent6" refType="h" fact="0.2781"/>
                  <dgm:constr type="w" for="ch" forName="Child2Accent6" refType="w" fact="0.0287"/>
                  <dgm:constr type="h" for="ch" forName="Child2Accent6" refType="h" fact="0.0381"/>
                  <dgm:constr type="r" for="ch" forName="Child2Accent7" refType="w" fact="0.9998"/>
                  <dgm:constr type="t" for="ch" forName="Child2Accent7" refType="h" fact="0.2781"/>
                  <dgm:constr type="w" for="ch" forName="Child2Accent7" refType="w" fact="0.0287"/>
                  <dgm:constr type="h" for="ch" forName="Child2Accent7" refType="h" fact="0.0381"/>
                  <dgm:constr type="r" for="ch" forName="Child3Accent1" refType="w" fact="0.716"/>
                  <dgm:constr type="t" for="ch" forName="Child3Accent1" refType="h" fact="0.5061"/>
                  <dgm:constr type="w" for="ch" forName="Child3Accent1" refType="w" fact="0.0574"/>
                  <dgm:constr type="h" for="ch" forName="Child3Accent1" refType="h" fact="0.0763"/>
                  <dgm:constr type="r" for="ch" forName="Child3Accent2" refType="w" fact="0.7728"/>
                  <dgm:constr type="t" for="ch" forName="Child3Accent2" refType="h" fact="0.5252"/>
                  <dgm:constr type="w" for="ch" forName="Child3Accent2" refType="w" fact="0.0287"/>
                  <dgm:constr type="h" for="ch" forName="Child3Accent2" refType="h" fact="0.0381"/>
                  <dgm:constr type="r" for="ch" forName="Child3Accent3" refType="w" fact="0.8295"/>
                  <dgm:constr type="t" for="ch" forName="Child3Accent3" refType="h" fact="0.5252"/>
                  <dgm:constr type="w" for="ch" forName="Child3Accent3" refType="w" fact="0.0287"/>
                  <dgm:constr type="h" for="ch" forName="Child3Accent3" refType="h" fact="0.0381"/>
                  <dgm:constr type="r" for="ch" forName="Child3Accent4" refType="w" fact="0.8863"/>
                  <dgm:constr type="t" for="ch" forName="Child3Accent4" refType="h" fact="0.5252"/>
                  <dgm:constr type="w" for="ch" forName="Child3Accent4" refType="w" fact="0.0287"/>
                  <dgm:constr type="h" for="ch" forName="Child3Accent4" refType="h" fact="0.0381"/>
                  <dgm:constr type="r" for="ch" forName="Child3Accent5" refType="w" fact="0.943"/>
                  <dgm:constr type="t" for="ch" forName="Child3Accent5" refType="h" fact="0.5252"/>
                  <dgm:constr type="w" for="ch" forName="Child3Accent5" refType="w" fact="0.0287"/>
                  <dgm:constr type="h" for="ch" forName="Child3Accent5" refType="h" fact="0.0381"/>
                  <dgm:constr type="r" for="ch" forName="Child3Accent6" refType="w" fact="0.9998"/>
                  <dgm:constr type="t" for="ch" forName="Child3Accent6" refType="h" fact="0.5252"/>
                  <dgm:constr type="w" for="ch" forName="Child3Accent6" refType="w" fact="0.0287"/>
                  <dgm:constr type="h" for="ch" forName="Child3Accent6" refType="h" fact="0.0381"/>
                  <dgm:constr type="r" for="ch" forName="Child3Accent7" refType="w" fact="0"/>
                  <dgm:constr type="t" for="ch" forName="Child3Accent7" refType="h" fact="0"/>
                  <dgm:constr type="w" for="ch" forName="Child3Accent7" refType="w" fact="0"/>
                  <dgm:constr type="h" for="ch" forName="Child3Accent7" refType="h" fact="0"/>
                  <dgm:constr type="r" for="ch" forName="Child4Accent1" refType="w" fact="0.6564"/>
                  <dgm:constr type="t" for="ch" forName="Child4Accent1" refType="h" fact="0.6908"/>
                  <dgm:constr type="w" for="ch" forName="Child4Accent1" refType="w" fact="0.0574"/>
                  <dgm:constr type="h" for="ch" forName="Child4Accent1" refType="h" fact="0.0763"/>
                  <dgm:constr type="r" for="ch" forName="Child4Accent2" refType="w" fact="0.6932"/>
                  <dgm:constr type="t" for="ch" forName="Child4Accent2" refType="h" fact="0.7684"/>
                  <dgm:constr type="w" for="ch" forName="Child4Accent2" refType="w" fact="0.0287"/>
                  <dgm:constr type="h" for="ch" forName="Child4Accent2" refType="h" fact="0.0381"/>
                  <dgm:constr type="r" for="ch" forName="Child4Accent3" refType="w" fact="0.7545"/>
                  <dgm:constr type="t" for="ch" forName="Child4Accent3" refType="h" fact="0.7684"/>
                  <dgm:constr type="w" for="ch" forName="Child4Accent3" refType="w" fact="0.0287"/>
                  <dgm:constr type="h" for="ch" forName="Child4Accent3" refType="h" fact="0.0381"/>
                  <dgm:constr type="r" for="ch" forName="Child4Accent4" refType="w" fact="0.8158"/>
                  <dgm:constr type="t" for="ch" forName="Child4Accent4" refType="h" fact="0.7684"/>
                  <dgm:constr type="w" for="ch" forName="Child4Accent4" refType="w" fact="0.0287"/>
                  <dgm:constr type="h" for="ch" forName="Child4Accent4" refType="h" fact="0.0381"/>
                  <dgm:constr type="r" for="ch" forName="Child4Accent5" refType="w" fact="0.8771"/>
                  <dgm:constr type="t" for="ch" forName="Child4Accent5" refType="h" fact="0.7684"/>
                  <dgm:constr type="w" for="ch" forName="Child4Accent5" refType="w" fact="0.0287"/>
                  <dgm:constr type="h" for="ch" forName="Child4Accent5" refType="h" fact="0.0381"/>
                  <dgm:constr type="r" for="ch" forName="Child4Accent6" refType="w" fact="0.9385"/>
                  <dgm:constr type="t" for="ch" forName="Child4Accent6" refType="h" fact="0.7684"/>
                  <dgm:constr type="w" for="ch" forName="Child4Accent6" refType="w" fact="0.0287"/>
                  <dgm:constr type="h" for="ch" forName="Child4Accent6" refType="h" fact="0.0381"/>
                  <dgm:constr type="r" for="ch" forName="Child4Accent7" refType="w" fact="0.9998"/>
                  <dgm:constr type="t" for="ch" forName="Child4Accent7" refType="h" fact="0.7684"/>
                  <dgm:constr type="w" for="ch" forName="Child4Accent7" refType="w" fact="0.0287"/>
                  <dgm:constr type="h" for="ch" forName="Child4Accent7" refType="h" fact="0.0381"/>
                  <dgm:constr type="r" for="ch" forName="Child4Accent8" refType="w" fact="0"/>
                  <dgm:constr type="t" for="ch" forName="Child4Accent8" refType="h" fact="0"/>
                  <dgm:constr type="w" for="ch" forName="Child4Accent8" refType="w" fact="0"/>
                  <dgm:constr type="h" for="ch" forName="Child4Accent8" refType="h" fact="0"/>
                  <dgm:constr type="r" for="ch" forName="ParentAccent1" refType="w" fact="0.0287"/>
                  <dgm:constr type="t" for="ch" forName="ParentAccent1" refType="h" fact="0.5252"/>
                  <dgm:constr type="w" for="ch" forName="ParentAccent1" refType="w" fact="0.0287"/>
                  <dgm:constr type="h" for="ch" forName="ParentAccent1" refType="h" fact="0.0381"/>
                  <dgm:constr type="r" for="ch" forName="ParentAccent2" refType="w" fact="0.0813"/>
                  <dgm:constr type="t" for="ch" forName="ParentAccent2" refType="h" fact="0.5252"/>
                  <dgm:constr type="w" for="ch" forName="ParentAccent2" refType="w" fact="0.0287"/>
                  <dgm:constr type="h" for="ch" forName="ParentAccent2" refType="h" fact="0.0381"/>
                  <dgm:constr type="r" for="ch" forName="ParentAccent3" refType="w" fact="0.1339"/>
                  <dgm:constr type="t" for="ch" forName="ParentAccent3" refType="h" fact="0.5252"/>
                  <dgm:constr type="w" for="ch" forName="ParentAccent3" refType="w" fact="0.0287"/>
                  <dgm:constr type="h" for="ch" forName="ParentAccent3" refType="h" fact="0.0381"/>
                  <dgm:constr type="r" for="ch" forName="ParentAccent4" refType="w" fact="0.1864"/>
                  <dgm:constr type="t" for="ch" forName="ParentAccent4" refType="h" fact="0.5252"/>
                  <dgm:constr type="w" for="ch" forName="ParentAccent4" refType="w" fact="0.0287"/>
                  <dgm:constr type="h" for="ch" forName="ParentAccent4" refType="h" fact="0.0381"/>
                  <dgm:constr type="r" for="ch" forName="ParentAccent5" refType="w" fact="0.239"/>
                  <dgm:constr type="t" for="ch" forName="ParentAccent5" refType="h" fact="0.5252"/>
                  <dgm:constr type="w" for="ch" forName="ParentAccent5" refType="w" fact="0.0287"/>
                  <dgm:constr type="h" for="ch" forName="ParentAccent5" refType="h" fact="0.0381"/>
                  <dgm:constr type="r" for="ch" forName="ParentAccent6" refType="w" fact="0.3203"/>
                  <dgm:constr type="t" for="ch" forName="ParentAccent6" refType="h" fact="0.5061"/>
                  <dgm:constr type="w" for="ch" forName="ParentAccent6" refType="w" fact="0.0574"/>
                  <dgm:constr type="h" for="ch" forName="ParentAccent6" refType="h" fact="0.0763"/>
                  <dgm:constr type="r" for="ch" forName="ParentAccent7" refType="w" fact="0.0755"/>
                  <dgm:constr type="t" for="ch" forName="ParentAccent7" refType="h" fact="0.4464"/>
                  <dgm:constr type="w" for="ch" forName="ParentAccent7" refType="w" fact="0.0287"/>
                  <dgm:constr type="h" for="ch" forName="ParentAccent7" refType="h" fact="0.0381"/>
                  <dgm:constr type="r" for="ch" forName="ParentAccent8" refType="w" fact="0.0755"/>
                  <dgm:constr type="t" for="ch" forName="ParentAccent8" refType="h" fact="0.6045"/>
                  <dgm:constr type="w" for="ch" forName="ParentAccent8" refType="w" fact="0.0287"/>
                  <dgm:constr type="h" for="ch" forName="ParentAccent8" refType="h" fact="0.0381"/>
                  <dgm:constr type="r" for="ch" forName="ParentAccent9" refType="w" fact="0.0499"/>
                  <dgm:constr type="t" for="ch" forName="ParentAccent9" refType="h" fact="0.4807"/>
                  <dgm:constr type="w" for="ch" forName="ParentAccent9" refType="w" fact="0.0287"/>
                  <dgm:constr type="h" for="ch" forName="ParentAccent9" refType="h" fact="0.0381"/>
                  <dgm:constr type="r" for="ch" forName="ParentAccent10" refType="w" fact="0.0482"/>
                  <dgm:constr type="t" for="ch" forName="ParentAccent10" refType="h" fact="0.5705"/>
                  <dgm:constr type="w" for="ch" forName="ParentAccent10" refType="w" fact="0.0287"/>
                  <dgm:constr type="h" for="ch" forName="ParentAccent10" refType="h" fact="0.0381"/>
                  <dgm:constr type="r" for="ch" forName="Child1Accent1" refType="w" fact="0.5181"/>
                  <dgm:constr type="t" for="ch" forName="Child1Accent1" refType="h" fact="0.2457"/>
                  <dgm:constr type="w" for="ch" forName="Child1Accent1" refType="w" fact="0.0574"/>
                  <dgm:constr type="h" for="ch" forName="Child1Accent1" refType="h" fact="0.0763"/>
                  <dgm:constr type="r" for="ch" forName="Child1Accent2" refType="w" fact="0.5542"/>
                  <dgm:constr type="t" for="ch" forName="Child1Accent2" refType="h" fact="0.2004"/>
                  <dgm:constr type="w" for="ch" forName="Child1Accent2" refType="w" fact="0.0287"/>
                  <dgm:constr type="h" for="ch" forName="Child1Accent2" refType="h" fact="0.0381"/>
                  <dgm:constr type="r" for="ch" forName="Child1Accent3" refType="w" fact="0.5946"/>
                  <dgm:constr type="t" for="ch" forName="Child1Accent3" refType="h" fact="0.1445"/>
                  <dgm:constr type="w" for="ch" forName="Child1Accent3" refType="w" fact="0.0287"/>
                  <dgm:constr type="h" for="ch" forName="Child1Accent3" refType="h" fact="0.0381"/>
                  <dgm:constr type="r" for="ch" forName="Child1Accent4" refType="w" fact="0.6347"/>
                  <dgm:constr type="t" for="ch" forName="Child1Accent4" refType="h" fact="0.097"/>
                  <dgm:constr type="w" for="ch" forName="Child1Accent4" refType="w" fact="0.0287"/>
                  <dgm:constr type="h" for="ch" forName="Child1Accent4" refType="h" fact="0.0381"/>
                  <dgm:constr type="r" for="ch" forName="Child1Accent5" refType="w" fact="0.696"/>
                  <dgm:constr type="t" for="ch" forName="Child1Accent5" refType="h" fact="0.097"/>
                  <dgm:constr type="w" for="ch" forName="Child1Accent5" refType="w" fact="0.0287"/>
                  <dgm:constr type="h" for="ch" forName="Child1Accent5" refType="h" fact="0.0381"/>
                  <dgm:constr type="r" for="ch" forName="Child1Accent6" refType="w" fact="0.7574"/>
                  <dgm:constr type="t" for="ch" forName="Child1Accent6" refType="h" fact="0.097"/>
                  <dgm:constr type="w" for="ch" forName="Child1Accent6" refType="w" fact="0.0287"/>
                  <dgm:constr type="h" for="ch" forName="Child1Accent6" refType="h" fact="0.0381"/>
                  <dgm:constr type="r" for="ch" forName="Child1Accent7" refType="w" fact="0.8187"/>
                  <dgm:constr type="t" for="ch" forName="Child1Accent7" refType="h" fact="0.097"/>
                  <dgm:constr type="w" for="ch" forName="Child1Accent7" refType="w" fact="0.0287"/>
                  <dgm:constr type="h" for="ch" forName="Child1Accent7" refType="h" fact="0.0381"/>
                  <dgm:constr type="r" for="ch" forName="Child1Accent8" refType="w" fact="0.88"/>
                  <dgm:constr type="t" for="ch" forName="Child1Accent8" refType="h" fact="0.097"/>
                  <dgm:constr type="w" for="ch" forName="Child1Accent8" refType="w" fact="0.0287"/>
                  <dgm:constr type="h" for="ch" forName="Child1Accent8" refType="h" fact="0.0381"/>
                  <dgm:constr type="r" for="ch" forName="Child1Accent9" refType="w" fact="0.9413"/>
                  <dgm:constr type="t" for="ch" forName="Child1Accent9" refType="h" fact="0.097"/>
                  <dgm:constr type="w" for="ch" forName="Child1Accent9" refType="w" fact="0.0287"/>
                  <dgm:constr type="h" for="ch" forName="Child1Accent9" refType="h" fact="0.0381"/>
                  <dgm:constr type="r" for="ch" forName="Child5Accent1" refType="w" fact="0.5181"/>
                  <dgm:constr type="t" for="ch" forName="Child5Accent1" refType="h" fact="0.7601"/>
                  <dgm:constr type="w" for="ch" forName="Child5Accent1" refType="w" fact="0.0574"/>
                  <dgm:constr type="h" for="ch" forName="Child5Accent1" refType="h" fact="0.0763"/>
                  <dgm:constr type="r" for="ch" forName="Child5Accent2" refType="w" fact="0.547"/>
                  <dgm:constr type="t" for="ch" forName="Child5Accent2" refType="h" fact="0.8375"/>
                  <dgm:constr type="w" for="ch" forName="Child5Accent2" refType="w" fact="0.0287"/>
                  <dgm:constr type="h" for="ch" forName="Child5Accent2" refType="h" fact="0.0381"/>
                  <dgm:constr type="r" for="ch" forName="Child5Accent3" refType="w" fact="0.5882"/>
                  <dgm:constr type="t" for="ch" forName="Child5Accent3" refType="h" fact="0.8991"/>
                  <dgm:constr type="w" for="ch" forName="Child5Accent3" refType="w" fact="0.0287"/>
                  <dgm:constr type="h" for="ch" forName="Child5Accent3" refType="h" fact="0.0381"/>
                  <dgm:constr type="r" for="ch" forName="Child5Accent4" refType="w" fact="0.6347"/>
                  <dgm:constr type="t" for="ch" forName="Child5Accent4" refType="h" fact="0.9619"/>
                  <dgm:constr type="w" for="ch" forName="Child5Accent4" refType="w" fact="0.0287"/>
                  <dgm:constr type="h" for="ch" forName="Child5Accent4" refType="h" fact="0.0381"/>
                  <dgm:constr type="r" for="ch" forName="Child5Accent5" refType="w" fact="0.696"/>
                  <dgm:constr type="t" for="ch" forName="Child5Accent5" refType="h" fact="0.9619"/>
                  <dgm:constr type="w" for="ch" forName="Child5Accent5" refType="w" fact="0.0287"/>
                  <dgm:constr type="h" for="ch" forName="Child5Accent5" refType="h" fact="0.0381"/>
                  <dgm:constr type="r" for="ch" forName="Child5Accent6" refType="w" fact="0.7574"/>
                  <dgm:constr type="t" for="ch" forName="Child5Accent6" refType="h" fact="0.9619"/>
                  <dgm:constr type="w" for="ch" forName="Child5Accent6" refType="w" fact="0.0287"/>
                  <dgm:constr type="h" for="ch" forName="Child5Accent6" refType="h" fact="0.0381"/>
                  <dgm:constr type="r" for="ch" forName="Child5Accent7" refType="w" fact="0.8187"/>
                  <dgm:constr type="t" for="ch" forName="Child5Accent7" refType="h" fact="0.9619"/>
                  <dgm:constr type="w" for="ch" forName="Child5Accent7" refType="w" fact="0.0287"/>
                  <dgm:constr type="h" for="ch" forName="Child5Accent7" refType="h" fact="0.0381"/>
                  <dgm:constr type="r" for="ch" forName="Child5Accent8" refType="w" fact="0.88"/>
                  <dgm:constr type="t" for="ch" forName="Child5Accent8" refType="h" fact="0.9619"/>
                  <dgm:constr type="w" for="ch" forName="Child5Accent8" refType="w" fact="0.0287"/>
                  <dgm:constr type="h" for="ch" forName="Child5Accent8" refType="h" fact="0.0381"/>
                  <dgm:constr type="r" for="ch" forName="Child5Accent9" refType="w" fact="0.9423"/>
                  <dgm:constr type="t" for="ch" forName="Child5Accent9" refType="h" fact="0.9619"/>
                  <dgm:constr type="w" for="ch" forName="Child5Accent9" refType="w" fact="0.0287"/>
                  <dgm:constr type="h" for="ch" forName="Child5Accent9" refType="h" fact="0.0381"/>
                  <dgm:constr type="r" for="ch" forName="Child5" refType="w" fact="0.9419"/>
                  <dgm:constr type="t" for="ch" forName="Child5" refType="h" fact="0.8635"/>
                  <dgm:constr type="w" for="ch" forName="Child5" refType="w" fact="0.3364"/>
                  <dgm:constr type="h" for="ch" forName="Child5" refType="h" fact="0.0981"/>
                  <dgm:constr type="r" for="ch" forName="Child4" refType="w"/>
                  <dgm:constr type="t" for="ch" forName="Child4" refType="h" fact="0.6701"/>
                  <dgm:constr type="w" for="ch" forName="Child4" refType="w" fact="0.3364"/>
                  <dgm:constr type="h" for="ch" forName="Child4" refType="h" fact="0.0981"/>
                  <dgm:constr type="r" for="ch" forName="Child3" refType="w"/>
                  <dgm:constr type="t" for="ch" forName="Child3" refType="h" fact="0.4276"/>
                  <dgm:constr type="w" for="ch" forName="Child3" refType="w" fact="0.2544"/>
                  <dgm:constr type="h" for="ch" forName="Child3" refType="h" fact="0.0981"/>
                  <dgm:constr type="r" for="ch" forName="Child2" refType="w"/>
                  <dgm:constr type="t" for="ch" forName="Child2" refType="h" fact="0.1798"/>
                  <dgm:constr type="w" for="ch" forName="Child2" refType="w" fact="0.3364"/>
                  <dgm:constr type="h" for="ch" forName="Child2" refType="h" fact="0.0981"/>
                  <dgm:constr type="r" for="ch" forName="Child1" refType="w" fact="0.9419"/>
                  <dgm:constr type="t" for="ch" forName="Child1" refType="h" fact="0"/>
                  <dgm:constr type="w" for="ch" forName="Child1" refType="w" fact="0.3364"/>
                  <dgm:constr type="h" for="ch" forName="Child1" refType="h" fact="0.0981"/>
                  <dgm:constr type="r" for="ch" forName="Parent" refType="w" fact="0.6347"/>
                  <dgm:constr type="t" for="ch" forName="Parent" refType="h" fact="0.3513"/>
                  <dgm:constr type="w" for="ch" forName="Parent" refType="w" fact="0.2906"/>
                  <dgm:constr type="h" for="ch" forName="Parent" refType="h" fact="0.3859"/>
                </dgm:constrLst>
              </dgm:else>
            </dgm:choose>
          </dgm:else>
        </dgm:choose>
        <dgm:layoutNode name="ParentAccent1" styleLbl="alignNode1">
          <dgm:alg type="sp"/>
          <dgm:shape xmlns:r="http://schemas.openxmlformats.org/officeDocument/2006/relationships" type="ellipse" r:blip="">
            <dgm:adjLst/>
          </dgm:shape>
          <dgm:presOf/>
        </dgm:layoutNode>
        <dgm:layoutNode name="ParentAccent2" styleLbl="alignNode1">
          <dgm:alg type="sp"/>
          <dgm:shape xmlns:r="http://schemas.openxmlformats.org/officeDocument/2006/relationships" type="ellipse" r:blip="">
            <dgm:adjLst/>
          </dgm:shape>
          <dgm:presOf/>
        </dgm:layoutNode>
        <dgm:layoutNode name="ParentAccent3" styleLbl="alignNode1">
          <dgm:alg type="sp"/>
          <dgm:shape xmlns:r="http://schemas.openxmlformats.org/officeDocument/2006/relationships" type="ellipse" r:blip="">
            <dgm:adjLst/>
          </dgm:shape>
          <dgm:presOf/>
        </dgm:layoutNode>
        <dgm:layoutNode name="ParentAccent4" styleLbl="alignNode1">
          <dgm:alg type="sp"/>
          <dgm:shape xmlns:r="http://schemas.openxmlformats.org/officeDocument/2006/relationships" type="ellipse" r:blip="">
            <dgm:adjLst/>
          </dgm:shape>
          <dgm:presOf/>
        </dgm:layoutNode>
        <dgm:layoutNode name="ParentAccent5" styleLbl="alignNode1">
          <dgm:alg type="sp"/>
          <dgm:shape xmlns:r="http://schemas.openxmlformats.org/officeDocument/2006/relationships" type="ellipse" r:blip="">
            <dgm:adjLst/>
          </dgm:shape>
          <dgm:presOf/>
        </dgm:layoutNode>
        <dgm:layoutNode name="ParentAccent6" styleLbl="alignNode1">
          <dgm:alg type="sp"/>
          <dgm:shape xmlns:r="http://schemas.openxmlformats.org/officeDocument/2006/relationships" type="ellipse" r:blip="">
            <dgm:adjLst/>
          </dgm:shape>
          <dgm:presOf/>
        </dgm:layoutNode>
        <dgm:layoutNode name="ParentAccent7" styleLbl="alignNode1">
          <dgm:alg type="sp"/>
          <dgm:shape xmlns:r="http://schemas.openxmlformats.org/officeDocument/2006/relationships" type="ellipse" r:blip="">
            <dgm:adjLst/>
          </dgm:shape>
          <dgm:presOf/>
        </dgm:layoutNode>
        <dgm:layoutNode name="ParentAccent8" styleLbl="alignNode1">
          <dgm:alg type="sp"/>
          <dgm:shape xmlns:r="http://schemas.openxmlformats.org/officeDocument/2006/relationships" type="ellipse" r:blip="">
            <dgm:adjLst/>
          </dgm:shape>
          <dgm:presOf/>
        </dgm:layoutNode>
        <dgm:layoutNode name="ParentAccent9" styleLbl="alignNode1">
          <dgm:alg type="sp"/>
          <dgm:shape xmlns:r="http://schemas.openxmlformats.org/officeDocument/2006/relationships" type="ellipse" r:blip="">
            <dgm:adjLst/>
          </dgm:shape>
          <dgm:presOf/>
        </dgm:layoutNode>
        <dgm:layoutNode name="ParentAccent10" styleLbl="alignNode1">
          <dgm:alg type="sp"/>
          <dgm:shape xmlns:r="http://schemas.openxmlformats.org/officeDocument/2006/relationships" type="ellipse" r:blip="">
            <dgm:adjLst/>
          </dgm:shape>
          <dgm:presOf/>
        </dgm:layoutNode>
        <dgm:layoutNode name="Parent" styleLbl="alignNode1">
          <dgm:varLst>
            <dgm:chMax val="5"/>
            <dgm:chPref val="3"/>
            <dgm:bulletEnabled val="1"/>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name="Name21" axis="ch" ptType="node" cnt="1">
          <dgm:layoutNode name="Child1Accent1" styleLbl="alignNode1">
            <dgm:alg type="sp"/>
            <dgm:shape xmlns:r="http://schemas.openxmlformats.org/officeDocument/2006/relationships" type="ellipse" r:blip="">
              <dgm:adjLst/>
            </dgm:shape>
            <dgm:presOf/>
          </dgm:layoutNode>
          <dgm:layoutNode name="Child1Accent2" styleLbl="alignNode1">
            <dgm:alg type="sp"/>
            <dgm:shape xmlns:r="http://schemas.openxmlformats.org/officeDocument/2006/relationships" type="ellipse" r:blip="">
              <dgm:adjLst/>
            </dgm:shape>
            <dgm:presOf/>
          </dgm:layoutNode>
          <dgm:layoutNode name="Child1Accent3" styleLbl="alignNode1">
            <dgm:alg type="sp"/>
            <dgm:shape xmlns:r="http://schemas.openxmlformats.org/officeDocument/2006/relationships" type="ellipse" r:blip="">
              <dgm:adjLst/>
            </dgm:shape>
            <dgm:presOf/>
          </dgm:layoutNode>
          <dgm:layoutNode name="Child1Accent4" styleLbl="alignNode1">
            <dgm:alg type="sp"/>
            <dgm:shape xmlns:r="http://schemas.openxmlformats.org/officeDocument/2006/relationships" type="ellipse" r:blip="">
              <dgm:adjLst/>
            </dgm:shape>
            <dgm:presOf/>
          </dgm:layoutNode>
          <dgm:layoutNode name="Child1Accent5" styleLbl="alignNode1">
            <dgm:alg type="sp"/>
            <dgm:shape xmlns:r="http://schemas.openxmlformats.org/officeDocument/2006/relationships" type="ellipse" r:blip="">
              <dgm:adjLst/>
            </dgm:shape>
            <dgm:presOf/>
          </dgm:layoutNode>
          <dgm:layoutNode name="Child1Accent6" styleLbl="alignNode1">
            <dgm:alg type="sp"/>
            <dgm:shape xmlns:r="http://schemas.openxmlformats.org/officeDocument/2006/relationships" type="ellipse" r:blip="">
              <dgm:adjLst/>
            </dgm:shape>
            <dgm:presOf/>
          </dgm:layoutNode>
          <dgm:layoutNode name="Child1Accent7" styleLbl="alignNode1">
            <dgm:alg type="sp"/>
            <dgm:shape xmlns:r="http://schemas.openxmlformats.org/officeDocument/2006/relationships" type="ellipse" r:blip="">
              <dgm:adjLst/>
            </dgm:shape>
            <dgm:presOf/>
          </dgm:layoutNode>
          <dgm:layoutNode name="Child1Accent8" styleLbl="alignNode1">
            <dgm:alg type="sp"/>
            <dgm:shape xmlns:r="http://schemas.openxmlformats.org/officeDocument/2006/relationships" type="ellipse" r:blip="">
              <dgm:adjLst/>
            </dgm:shape>
            <dgm:presOf/>
          </dgm:layoutNode>
          <dgm:layoutNode name="Child1Accent9" styleLbl="alignNode1">
            <dgm:alg type="sp"/>
            <dgm:shape xmlns:r="http://schemas.openxmlformats.org/officeDocument/2006/relationships" type="ellipse" r:blip="">
              <dgm:adjLst/>
            </dgm:shape>
            <dgm:presOf/>
          </dgm:layoutNode>
          <dgm:layoutNode name="Child1"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2" axis="ch" ptType="node" st="2" cnt="1">
          <dgm:layoutNode name="Child2Accent1" styleLbl="alignNode1">
            <dgm:alg type="sp"/>
            <dgm:shape xmlns:r="http://schemas.openxmlformats.org/officeDocument/2006/relationships" type="ellipse" r:blip="">
              <dgm:adjLst/>
            </dgm:shape>
            <dgm:presOf/>
          </dgm:layoutNode>
          <dgm:layoutNode name="Child2Accent2" styleLbl="alignNode1">
            <dgm:alg type="sp"/>
            <dgm:shape xmlns:r="http://schemas.openxmlformats.org/officeDocument/2006/relationships" type="ellipse" r:blip="">
              <dgm:adjLst/>
            </dgm:shape>
            <dgm:presOf/>
          </dgm:layoutNode>
          <dgm:layoutNode name="Child2Accent3" styleLbl="alignNode1">
            <dgm:alg type="sp"/>
            <dgm:shape xmlns:r="http://schemas.openxmlformats.org/officeDocument/2006/relationships" type="ellipse" r:blip="">
              <dgm:adjLst/>
            </dgm:shape>
            <dgm:presOf/>
          </dgm:layoutNode>
          <dgm:layoutNode name="Child2Accent4" styleLbl="alignNode1">
            <dgm:alg type="sp"/>
            <dgm:shape xmlns:r="http://schemas.openxmlformats.org/officeDocument/2006/relationships" type="ellipse" r:blip="">
              <dgm:adjLst/>
            </dgm:shape>
            <dgm:presOf/>
          </dgm:layoutNode>
          <dgm:layoutNode name="Child2Accent5" styleLbl="alignNode1">
            <dgm:alg type="sp"/>
            <dgm:shape xmlns:r="http://schemas.openxmlformats.org/officeDocument/2006/relationships" type="ellipse" r:blip="">
              <dgm:adjLst/>
            </dgm:shape>
            <dgm:presOf/>
          </dgm:layoutNode>
          <dgm:layoutNode name="Child2Accent6" styleLbl="alignNode1">
            <dgm:alg type="sp"/>
            <dgm:shape xmlns:r="http://schemas.openxmlformats.org/officeDocument/2006/relationships" type="ellipse" r:blip="">
              <dgm:adjLst/>
            </dgm:shape>
            <dgm:presOf/>
          </dgm:layoutNode>
          <dgm:layoutNode name="Child2Accent7" styleLbl="alignNode1">
            <dgm:alg type="sp"/>
            <dgm:shape xmlns:r="http://schemas.openxmlformats.org/officeDocument/2006/relationships" type="ellipse" r:blip="">
              <dgm:adjLst/>
            </dgm:shape>
            <dgm:presOf/>
          </dgm:layoutNode>
          <dgm:layoutNode name="Child2"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3" axis="ch" ptType="node" st="3" cnt="1">
          <dgm:layoutNode name="Child3Accent1" styleLbl="alignNode1">
            <dgm:alg type="sp"/>
            <dgm:shape xmlns:r="http://schemas.openxmlformats.org/officeDocument/2006/relationships" type="ellipse" r:blip="">
              <dgm:adjLst/>
            </dgm:shape>
            <dgm:presOf/>
          </dgm:layoutNode>
          <dgm:layoutNode name="Child3Accent2" styleLbl="alignNode1">
            <dgm:alg type="sp"/>
            <dgm:shape xmlns:r="http://schemas.openxmlformats.org/officeDocument/2006/relationships" type="ellipse" r:blip="">
              <dgm:adjLst/>
            </dgm:shape>
            <dgm:presOf/>
          </dgm:layoutNode>
          <dgm:layoutNode name="Child3Accent3" styleLbl="alignNode1">
            <dgm:alg type="sp"/>
            <dgm:shape xmlns:r="http://schemas.openxmlformats.org/officeDocument/2006/relationships" type="ellipse" r:blip="">
              <dgm:adjLst/>
            </dgm:shape>
            <dgm:presOf/>
          </dgm:layoutNode>
          <dgm:layoutNode name="Child3Accent4" styleLbl="alignNode1">
            <dgm:alg type="sp"/>
            <dgm:shape xmlns:r="http://schemas.openxmlformats.org/officeDocument/2006/relationships" type="ellipse" r:blip="">
              <dgm:adjLst/>
            </dgm:shape>
            <dgm:presOf/>
          </dgm:layoutNode>
          <dgm:layoutNode name="Child3Accent5" styleLbl="alignNode1">
            <dgm:alg type="sp"/>
            <dgm:shape xmlns:r="http://schemas.openxmlformats.org/officeDocument/2006/relationships" type="ellipse" r:blip="">
              <dgm:adjLst/>
            </dgm:shape>
            <dgm:presOf/>
          </dgm:layoutNode>
          <dgm:layoutNode name="Child3Accent6" styleLbl="alignNode1">
            <dgm:alg type="sp"/>
            <dgm:shape xmlns:r="http://schemas.openxmlformats.org/officeDocument/2006/relationships" type="ellipse" r:blip="">
              <dgm:adjLst/>
            </dgm:shape>
            <dgm:presOf/>
          </dgm:layoutNode>
          <dgm:layoutNode name="Child3Accent7" styleLbl="alignNode1">
            <dgm:alg type="sp"/>
            <dgm:shape xmlns:r="http://schemas.openxmlformats.org/officeDocument/2006/relationships" type="ellipse" r:blip="">
              <dgm:adjLst/>
            </dgm:shape>
            <dgm:presOf/>
          </dgm:layoutNode>
          <dgm:layoutNode name="Child3"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4" axis="ch" ptType="node" st="4" cnt="1">
          <dgm:layoutNode name="Child4Accent1" styleLbl="alignNode1">
            <dgm:alg type="sp"/>
            <dgm:shape xmlns:r="http://schemas.openxmlformats.org/officeDocument/2006/relationships" type="ellipse" r:blip="">
              <dgm:adjLst/>
            </dgm:shape>
            <dgm:presOf/>
          </dgm:layoutNode>
          <dgm:layoutNode name="Child4Accent2" styleLbl="alignNode1">
            <dgm:alg type="sp"/>
            <dgm:shape xmlns:r="http://schemas.openxmlformats.org/officeDocument/2006/relationships" type="ellipse" r:blip="">
              <dgm:adjLst/>
            </dgm:shape>
            <dgm:presOf/>
          </dgm:layoutNode>
          <dgm:layoutNode name="Child4Accent3" styleLbl="alignNode1">
            <dgm:alg type="sp"/>
            <dgm:shape xmlns:r="http://schemas.openxmlformats.org/officeDocument/2006/relationships" type="ellipse" r:blip="">
              <dgm:adjLst/>
            </dgm:shape>
            <dgm:presOf/>
          </dgm:layoutNode>
          <dgm:layoutNode name="Child4Accent4" styleLbl="alignNode1">
            <dgm:alg type="sp"/>
            <dgm:shape xmlns:r="http://schemas.openxmlformats.org/officeDocument/2006/relationships" type="ellipse" r:blip="">
              <dgm:adjLst/>
            </dgm:shape>
            <dgm:presOf/>
          </dgm:layoutNode>
          <dgm:layoutNode name="Child4Accent5" styleLbl="alignNode1">
            <dgm:alg type="sp"/>
            <dgm:shape xmlns:r="http://schemas.openxmlformats.org/officeDocument/2006/relationships" type="ellipse" r:blip="">
              <dgm:adjLst/>
            </dgm:shape>
            <dgm:presOf/>
          </dgm:layoutNode>
          <dgm:layoutNode name="Child4Accent6" styleLbl="alignNode1">
            <dgm:alg type="sp"/>
            <dgm:shape xmlns:r="http://schemas.openxmlformats.org/officeDocument/2006/relationships" type="ellipse" r:blip="">
              <dgm:adjLst/>
            </dgm:shape>
            <dgm:presOf/>
          </dgm:layoutNode>
          <dgm:layoutNode name="Child4Accent7" styleLbl="alignNode1">
            <dgm:alg type="sp"/>
            <dgm:shape xmlns:r="http://schemas.openxmlformats.org/officeDocument/2006/relationships" type="ellipse" r:blip="">
              <dgm:adjLst/>
            </dgm:shape>
            <dgm:presOf/>
          </dgm:layoutNode>
          <dgm:layoutNode name="Child4Accent8" styleLbl="alignNode1">
            <dgm:alg type="sp"/>
            <dgm:shape xmlns:r="http://schemas.openxmlformats.org/officeDocument/2006/relationships" type="ellipse" r:blip="">
              <dgm:adjLst/>
            </dgm:shape>
            <dgm:presOf/>
          </dgm:layoutNode>
          <dgm:layoutNode name="Child4"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5" axis="ch" ptType="node" st="5" cnt="1">
          <dgm:layoutNode name="Child5Accent1" styleLbl="alignNode1">
            <dgm:alg type="sp"/>
            <dgm:shape xmlns:r="http://schemas.openxmlformats.org/officeDocument/2006/relationships" type="ellipse" r:blip="">
              <dgm:adjLst/>
            </dgm:shape>
            <dgm:presOf/>
          </dgm:layoutNode>
          <dgm:layoutNode name="Child5Accent2" styleLbl="alignNode1">
            <dgm:alg type="sp"/>
            <dgm:shape xmlns:r="http://schemas.openxmlformats.org/officeDocument/2006/relationships" type="ellipse" r:blip="">
              <dgm:adjLst/>
            </dgm:shape>
            <dgm:presOf/>
          </dgm:layoutNode>
          <dgm:layoutNode name="Child5Accent3" styleLbl="alignNode1">
            <dgm:alg type="sp"/>
            <dgm:shape xmlns:r="http://schemas.openxmlformats.org/officeDocument/2006/relationships" type="ellipse" r:blip="">
              <dgm:adjLst/>
            </dgm:shape>
            <dgm:presOf/>
          </dgm:layoutNode>
          <dgm:layoutNode name="Child5Accent4" styleLbl="alignNode1">
            <dgm:alg type="sp"/>
            <dgm:shape xmlns:r="http://schemas.openxmlformats.org/officeDocument/2006/relationships" type="ellipse" r:blip="">
              <dgm:adjLst/>
            </dgm:shape>
            <dgm:presOf/>
          </dgm:layoutNode>
          <dgm:layoutNode name="Child5Accent5" styleLbl="alignNode1">
            <dgm:alg type="sp"/>
            <dgm:shape xmlns:r="http://schemas.openxmlformats.org/officeDocument/2006/relationships" type="ellipse" r:blip="">
              <dgm:adjLst/>
            </dgm:shape>
            <dgm:presOf/>
          </dgm:layoutNode>
          <dgm:layoutNode name="Child5Accent6" styleLbl="alignNode1">
            <dgm:alg type="sp"/>
            <dgm:shape xmlns:r="http://schemas.openxmlformats.org/officeDocument/2006/relationships" type="ellipse" r:blip="">
              <dgm:adjLst/>
            </dgm:shape>
            <dgm:presOf/>
          </dgm:layoutNode>
          <dgm:layoutNode name="Child5Accent7" styleLbl="alignNode1">
            <dgm:alg type="sp"/>
            <dgm:shape xmlns:r="http://schemas.openxmlformats.org/officeDocument/2006/relationships" type="ellipse" r:blip="">
              <dgm:adjLst/>
            </dgm:shape>
            <dgm:presOf/>
          </dgm:layoutNode>
          <dgm:layoutNode name="Child5Accent8" styleLbl="alignNode1">
            <dgm:alg type="sp"/>
            <dgm:shape xmlns:r="http://schemas.openxmlformats.org/officeDocument/2006/relationships" type="ellipse" r:blip="">
              <dgm:adjLst/>
            </dgm:shape>
            <dgm:presOf/>
          </dgm:layoutNode>
          <dgm:layoutNode name="Child5Accent9" styleLbl="alignNode1">
            <dgm:alg type="sp"/>
            <dgm:shape xmlns:r="http://schemas.openxmlformats.org/officeDocument/2006/relationships" type="ellipse" r:blip="">
              <dgm:adjLst/>
            </dgm:shape>
            <dgm:presOf/>
          </dgm:layoutNode>
          <dgm:layoutNode name="Child5"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5.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6.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AAAB9-01E5-42D7-9672-FC5983602C76}" type="datetimeFigureOut">
              <a:rPr lang="en-US" smtClean="0"/>
              <a:t>10/26/2020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4DA37E-3084-4C42-A8B9-07C9521D9A24}" type="slidenum">
              <a:rPr lang="en-US" smtClean="0"/>
              <a:t>‹#›</a:t>
            </a:fld>
            <a:endParaRPr lang="en-US"/>
          </a:p>
        </p:txBody>
      </p:sp>
    </p:spTree>
    <p:extLst>
      <p:ext uri="{BB962C8B-B14F-4D97-AF65-F5344CB8AC3E}">
        <p14:creationId xmlns:p14="http://schemas.microsoft.com/office/powerpoint/2010/main" val="31594460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DD4612-BDB1-47E2-A95C-39019001045A}" type="slidenum">
              <a:rPr lang="en-US" smtClean="0"/>
              <a:pPr/>
              <a:t>4</a:t>
            </a:fld>
            <a:endParaRPr lang="en-US"/>
          </a:p>
        </p:txBody>
      </p:sp>
    </p:spTree>
    <p:extLst>
      <p:ext uri="{BB962C8B-B14F-4D97-AF65-F5344CB8AC3E}">
        <p14:creationId xmlns:p14="http://schemas.microsoft.com/office/powerpoint/2010/main" val="2908717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DD4612-BDB1-47E2-A95C-39019001045A}" type="slidenum">
              <a:rPr lang="en-US" smtClean="0"/>
              <a:pPr/>
              <a:t>5</a:t>
            </a:fld>
            <a:endParaRPr lang="en-US"/>
          </a:p>
        </p:txBody>
      </p:sp>
    </p:spTree>
    <p:extLst>
      <p:ext uri="{BB962C8B-B14F-4D97-AF65-F5344CB8AC3E}">
        <p14:creationId xmlns:p14="http://schemas.microsoft.com/office/powerpoint/2010/main" val="176717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DD4612-BDB1-47E2-A95C-39019001045A}" type="slidenum">
              <a:rPr lang="en-US" smtClean="0"/>
              <a:pPr/>
              <a:t>6</a:t>
            </a:fld>
            <a:endParaRPr lang="en-US"/>
          </a:p>
        </p:txBody>
      </p:sp>
    </p:spTree>
    <p:extLst>
      <p:ext uri="{BB962C8B-B14F-4D97-AF65-F5344CB8AC3E}">
        <p14:creationId xmlns:p14="http://schemas.microsoft.com/office/powerpoint/2010/main" val="1794228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DD4612-BDB1-47E2-A95C-39019001045A}" type="slidenum">
              <a:rPr lang="en-US" smtClean="0"/>
              <a:pPr/>
              <a:t>8</a:t>
            </a:fld>
            <a:endParaRPr lang="en-US"/>
          </a:p>
        </p:txBody>
      </p:sp>
    </p:spTree>
    <p:extLst>
      <p:ext uri="{BB962C8B-B14F-4D97-AF65-F5344CB8AC3E}">
        <p14:creationId xmlns:p14="http://schemas.microsoft.com/office/powerpoint/2010/main" val="290392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DD4612-BDB1-47E2-A95C-39019001045A}" type="slidenum">
              <a:rPr lang="en-US" smtClean="0"/>
              <a:pPr/>
              <a:t>9</a:t>
            </a:fld>
            <a:endParaRPr lang="en-US"/>
          </a:p>
        </p:txBody>
      </p:sp>
    </p:spTree>
    <p:extLst>
      <p:ext uri="{BB962C8B-B14F-4D97-AF65-F5344CB8AC3E}">
        <p14:creationId xmlns:p14="http://schemas.microsoft.com/office/powerpoint/2010/main" val="2566029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cs typeface="B Nazanin" panose="00000400000000000000" pitchFamily="2" charset="-78"/>
            </a:endParaRPr>
          </a:p>
        </p:txBody>
      </p:sp>
      <p:sp>
        <p:nvSpPr>
          <p:cNvPr id="4" name="Slide Number Placeholder 3"/>
          <p:cNvSpPr>
            <a:spLocks noGrp="1"/>
          </p:cNvSpPr>
          <p:nvPr>
            <p:ph type="sldNum" sz="quarter" idx="10"/>
          </p:nvPr>
        </p:nvSpPr>
        <p:spPr/>
        <p:txBody>
          <a:bodyPr/>
          <a:lstStyle/>
          <a:p>
            <a:fld id="{1ADD4612-BDB1-47E2-A95C-39019001045A}" type="slidenum">
              <a:rPr lang="en-US" smtClean="0"/>
              <a:pPr/>
              <a:t>29</a:t>
            </a:fld>
            <a:endParaRPr lang="en-US"/>
          </a:p>
        </p:txBody>
      </p:sp>
    </p:spTree>
    <p:extLst>
      <p:ext uri="{BB962C8B-B14F-4D97-AF65-F5344CB8AC3E}">
        <p14:creationId xmlns:p14="http://schemas.microsoft.com/office/powerpoint/2010/main" val="566459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DD4612-BDB1-47E2-A95C-39019001045A}" type="slidenum">
              <a:rPr lang="en-US" smtClean="0"/>
              <a:pPr/>
              <a:t>36</a:t>
            </a:fld>
            <a:endParaRPr lang="en-US"/>
          </a:p>
        </p:txBody>
      </p:sp>
    </p:spTree>
    <p:extLst>
      <p:ext uri="{BB962C8B-B14F-4D97-AF65-F5344CB8AC3E}">
        <p14:creationId xmlns:p14="http://schemas.microsoft.com/office/powerpoint/2010/main" val="2486263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DD4612-BDB1-47E2-A95C-39019001045A}" type="slidenum">
              <a:rPr lang="en-US" smtClean="0"/>
              <a:pPr/>
              <a:t>37</a:t>
            </a:fld>
            <a:endParaRPr lang="en-US"/>
          </a:p>
        </p:txBody>
      </p:sp>
    </p:spTree>
    <p:extLst>
      <p:ext uri="{BB962C8B-B14F-4D97-AF65-F5344CB8AC3E}">
        <p14:creationId xmlns:p14="http://schemas.microsoft.com/office/powerpoint/2010/main" val="3521868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CAC9D43-8726-4E10-81C4-929E583B0BEE}"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4152193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CAC9D43-8726-4E10-81C4-929E583B0BEE}"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2660569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CAC9D43-8726-4E10-81C4-929E583B0BEE}"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F56C56E-6CE3-457B-B057-371371510F76}" type="slidenum">
              <a:rPr lang="en-US" smtClean="0"/>
              <a:t>‹#›</a:t>
            </a:fld>
            <a:endParaRPr lang="en-US"/>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7304811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CAC9D43-8726-4E10-81C4-929E583B0BEE}"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4204768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CAC9D43-8726-4E10-81C4-929E583B0BEE}"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F56C56E-6CE3-457B-B057-371371510F76}" type="slidenum">
              <a:rPr lang="en-US" smtClean="0"/>
              <a:t>‹#›</a:t>
            </a:fld>
            <a:endParaRPr lang="en-US"/>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387407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CAC9D43-8726-4E10-81C4-929E583B0BEE}"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27466251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CAC9D43-8726-4E10-81C4-929E583B0BEE}"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633898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CAC9D43-8726-4E10-81C4-929E583B0BEE}"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669608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CAC9D43-8726-4E10-81C4-929E583B0BEE}"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2270998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CAC9D43-8726-4E10-81C4-929E583B0BEE}" type="datetimeFigureOut">
              <a:rPr lang="en-US" smtClean="0"/>
              <a:t>10/26/2020</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458326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CAC9D43-8726-4E10-81C4-929E583B0BEE}"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786623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CAC9D43-8726-4E10-81C4-929E583B0BEE}" type="datetimeFigureOut">
              <a:rPr lang="en-US" smtClean="0"/>
              <a:t>10/26/2020</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3946598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CAC9D43-8726-4E10-81C4-929E583B0BEE}" type="datetimeFigureOut">
              <a:rPr lang="en-US" smtClean="0"/>
              <a:t>10/26/2020</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2867193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AC9D43-8726-4E10-81C4-929E583B0BEE}" type="datetimeFigureOut">
              <a:rPr lang="en-US" smtClean="0"/>
              <a:t>10/26/2020</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327638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AC9D43-8726-4E10-81C4-929E583B0BEE}"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161648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AC9D43-8726-4E10-81C4-929E583B0BEE}" type="datetimeFigureOut">
              <a:rPr lang="en-US" smtClean="0"/>
              <a:t>10/26/2020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F56C56E-6CE3-457B-B057-371371510F76}" type="slidenum">
              <a:rPr lang="en-US" smtClean="0"/>
              <a:t>‹#›</a:t>
            </a:fld>
            <a:endParaRPr lang="en-US"/>
          </a:p>
        </p:txBody>
      </p:sp>
    </p:spTree>
    <p:extLst>
      <p:ext uri="{BB962C8B-B14F-4D97-AF65-F5344CB8AC3E}">
        <p14:creationId xmlns:p14="http://schemas.microsoft.com/office/powerpoint/2010/main" val="3143159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FCAC9D43-8726-4E10-81C4-929E583B0BEE}" type="datetimeFigureOut">
              <a:rPr lang="en-US" smtClean="0"/>
              <a:t>10/26/2020</a:t>
            </a:fld>
            <a:endParaRPr lang="en-US"/>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FF56C56E-6CE3-457B-B057-371371510F76}" type="slidenum">
              <a:rPr lang="en-US" smtClean="0"/>
              <a:t>‹#›</a:t>
            </a:fld>
            <a:endParaRPr lang="en-US"/>
          </a:p>
        </p:txBody>
      </p:sp>
    </p:spTree>
    <p:extLst>
      <p:ext uri="{BB962C8B-B14F-4D97-AF65-F5344CB8AC3E}">
        <p14:creationId xmlns:p14="http://schemas.microsoft.com/office/powerpoint/2010/main" val="21785355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slide" Target="slide2.xml"/><Relationship Id="rId1" Type="http://schemas.openxmlformats.org/officeDocument/2006/relationships/slideLayout" Target="../slideLayouts/slideLayout2.xml"/><Relationship Id="rId6" Type="http://schemas.microsoft.com/office/2007/relationships/hdphoto" Target="../media/hdphoto1.wdp"/><Relationship Id="rId11" Type="http://schemas.microsoft.com/office/2007/relationships/hdphoto" Target="../media/hdphoto5.wdp"/><Relationship Id="rId5" Type="http://schemas.openxmlformats.org/officeDocument/2006/relationships/image" Target="../media/image1.jpeg"/><Relationship Id="rId10" Type="http://schemas.openxmlformats.org/officeDocument/2006/relationships/image" Target="../media/image7.png"/><Relationship Id="rId4" Type="http://schemas.microsoft.com/office/2007/relationships/hdphoto" Target="../media/hdphoto4.wdp"/><Relationship Id="rId9" Type="http://schemas.openxmlformats.org/officeDocument/2006/relationships/slide" Target="slide47.xml"/></Relationships>
</file>

<file path=ppt/slides/_rels/slide11.xml.rels><?xml version="1.0" encoding="UTF-8" standalone="yes"?>
<Relationships xmlns="http://schemas.openxmlformats.org/package/2006/relationships"><Relationship Id="rId8" Type="http://schemas.microsoft.com/office/2007/relationships/hdphoto" Target="../media/hdphoto5.wdp"/><Relationship Id="rId13" Type="http://schemas.microsoft.com/office/2007/relationships/hdphoto" Target="../media/hdphoto8.wdp"/><Relationship Id="rId3" Type="http://schemas.microsoft.com/office/2007/relationships/hdphoto" Target="../media/hdphoto1.wdp"/><Relationship Id="rId7" Type="http://schemas.openxmlformats.org/officeDocument/2006/relationships/image" Target="../media/image7.png"/><Relationship Id="rId12"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slide" Target="slide47.xml"/><Relationship Id="rId11" Type="http://schemas.microsoft.com/office/2007/relationships/hdphoto" Target="../media/hdphoto4.wdp"/><Relationship Id="rId5" Type="http://schemas.microsoft.com/office/2007/relationships/hdphoto" Target="../media/hdphoto7.wdp"/><Relationship Id="rId10" Type="http://schemas.openxmlformats.org/officeDocument/2006/relationships/image" Target="../media/image5.png"/><Relationship Id="rId4" Type="http://schemas.openxmlformats.org/officeDocument/2006/relationships/image" Target="../media/image14.png"/><Relationship Id="rId9" Type="http://schemas.openxmlformats.org/officeDocument/2006/relationships/slide" Target="slide2.xml"/></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5.png"/><Relationship Id="rId7" Type="http://schemas.microsoft.com/office/2007/relationships/hdphoto" Target="../media/hdphoto1.wdp"/><Relationship Id="rId12" Type="http://schemas.microsoft.com/office/2007/relationships/hdphoto" Target="../media/hdphoto10.wdp"/><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1.jpeg"/><Relationship Id="rId11" Type="http://schemas.openxmlformats.org/officeDocument/2006/relationships/image" Target="../media/image18.png"/><Relationship Id="rId5" Type="http://schemas.openxmlformats.org/officeDocument/2006/relationships/image" Target="../media/image16.png"/><Relationship Id="rId10" Type="http://schemas.openxmlformats.org/officeDocument/2006/relationships/slide" Target="slide47.xml"/><Relationship Id="rId4" Type="http://schemas.microsoft.com/office/2007/relationships/hdphoto" Target="../media/hdphoto4.wdp"/><Relationship Id="rId9" Type="http://schemas.microsoft.com/office/2007/relationships/hdphoto" Target="../media/hdphoto9.wdp"/></Relationships>
</file>

<file path=ppt/slides/_rels/slide13.xml.rels><?xml version="1.0" encoding="UTF-8" standalone="yes"?>
<Relationships xmlns="http://schemas.openxmlformats.org/package/2006/relationships"><Relationship Id="rId8" Type="http://schemas.microsoft.com/office/2007/relationships/hdphoto" Target="../media/hdphoto5.wdp"/><Relationship Id="rId3" Type="http://schemas.microsoft.com/office/2007/relationships/hdphoto" Target="../media/hdphoto11.wdp"/><Relationship Id="rId7" Type="http://schemas.openxmlformats.org/officeDocument/2006/relationships/image" Target="../media/image7.png"/><Relationship Id="rId12"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slide" Target="slide47.xml"/><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5.png"/><Relationship Id="rId4" Type="http://schemas.openxmlformats.org/officeDocument/2006/relationships/image" Target="../media/image1.jpeg"/><Relationship Id="rId9" Type="http://schemas.openxmlformats.org/officeDocument/2006/relationships/slide" Target="slide2.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13" Type="http://schemas.openxmlformats.org/officeDocument/2006/relationships/image" Target="../media/image7.png"/><Relationship Id="rId3" Type="http://schemas.microsoft.com/office/2007/relationships/hdphoto" Target="../media/hdphoto1.wdp"/><Relationship Id="rId7" Type="http://schemas.openxmlformats.org/officeDocument/2006/relationships/diagramColors" Target="../diagrams/colors3.xml"/><Relationship Id="rId12" Type="http://schemas.openxmlformats.org/officeDocument/2006/relationships/slide" Target="slide47.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microsoft.com/office/2007/relationships/hdphoto" Target="../media/hdphoto4.wdp"/><Relationship Id="rId5" Type="http://schemas.openxmlformats.org/officeDocument/2006/relationships/diagramLayout" Target="../diagrams/layout3.xml"/><Relationship Id="rId10" Type="http://schemas.openxmlformats.org/officeDocument/2006/relationships/image" Target="../media/image5.png"/><Relationship Id="rId4" Type="http://schemas.openxmlformats.org/officeDocument/2006/relationships/diagramData" Target="../diagrams/data3.xml"/><Relationship Id="rId9" Type="http://schemas.openxmlformats.org/officeDocument/2006/relationships/slide" Target="slide2.xml"/><Relationship Id="rId14" Type="http://schemas.microsoft.com/office/2007/relationships/hdphoto" Target="../media/hdphoto5.wdp"/></Relationships>
</file>

<file path=ppt/slides/_rels/slide15.xml.rels><?xml version="1.0" encoding="UTF-8" standalone="yes"?>
<Relationships xmlns="http://schemas.openxmlformats.org/package/2006/relationships"><Relationship Id="rId8" Type="http://schemas.microsoft.com/office/2007/relationships/diagramDrawing" Target="../diagrams/drawing4.xml"/><Relationship Id="rId13" Type="http://schemas.openxmlformats.org/officeDocument/2006/relationships/image" Target="../media/image7.png"/><Relationship Id="rId3" Type="http://schemas.microsoft.com/office/2007/relationships/hdphoto" Target="../media/hdphoto1.wdp"/><Relationship Id="rId7" Type="http://schemas.openxmlformats.org/officeDocument/2006/relationships/diagramColors" Target="../diagrams/colors4.xml"/><Relationship Id="rId12" Type="http://schemas.openxmlformats.org/officeDocument/2006/relationships/slide" Target="slide47.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QuickStyle" Target="../diagrams/quickStyle4.xml"/><Relationship Id="rId11" Type="http://schemas.microsoft.com/office/2007/relationships/hdphoto" Target="../media/hdphoto4.wdp"/><Relationship Id="rId5" Type="http://schemas.openxmlformats.org/officeDocument/2006/relationships/diagramLayout" Target="../diagrams/layout4.xml"/><Relationship Id="rId10" Type="http://schemas.openxmlformats.org/officeDocument/2006/relationships/image" Target="../media/image5.png"/><Relationship Id="rId4" Type="http://schemas.openxmlformats.org/officeDocument/2006/relationships/diagramData" Target="../diagrams/data4.xml"/><Relationship Id="rId9" Type="http://schemas.openxmlformats.org/officeDocument/2006/relationships/slide" Target="slide2.xml"/><Relationship Id="rId14" Type="http://schemas.microsoft.com/office/2007/relationships/hdphoto" Target="../media/hdphoto5.wdp"/></Relationships>
</file>

<file path=ppt/slides/_rels/slide16.xml.rels><?xml version="1.0" encoding="UTF-8" standalone="yes"?>
<Relationships xmlns="http://schemas.openxmlformats.org/package/2006/relationships"><Relationship Id="rId8" Type="http://schemas.microsoft.com/office/2007/relationships/hdphoto" Target="../media/hdphoto4.wdp"/><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slide" Target="slide2.xml"/><Relationship Id="rId11" Type="http://schemas.microsoft.com/office/2007/relationships/hdphoto" Target="../media/hdphoto5.wdp"/><Relationship Id="rId5" Type="http://schemas.openxmlformats.org/officeDocument/2006/relationships/image" Target="../media/image22.png"/><Relationship Id="rId10" Type="http://schemas.openxmlformats.org/officeDocument/2006/relationships/image" Target="../media/image7.png"/><Relationship Id="rId4" Type="http://schemas.openxmlformats.org/officeDocument/2006/relationships/image" Target="../media/image21.png"/><Relationship Id="rId9" Type="http://schemas.openxmlformats.org/officeDocument/2006/relationships/slide" Target="slide47.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image" Target="../media/image18.png"/><Relationship Id="rId3" Type="http://schemas.microsoft.com/office/2007/relationships/hdphoto" Target="../media/hdphoto1.wdp"/><Relationship Id="rId7" Type="http://schemas.openxmlformats.org/officeDocument/2006/relationships/diagramData" Target="../diagrams/data5.xml"/><Relationship Id="rId12"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diagramDrawing" Target="../diagrams/drawing5.xml"/><Relationship Id="rId5" Type="http://schemas.openxmlformats.org/officeDocument/2006/relationships/image" Target="../media/image5.png"/><Relationship Id="rId10" Type="http://schemas.openxmlformats.org/officeDocument/2006/relationships/diagramColors" Target="../diagrams/colors5.xml"/><Relationship Id="rId4" Type="http://schemas.openxmlformats.org/officeDocument/2006/relationships/slide" Target="slide2.xml"/><Relationship Id="rId9" Type="http://schemas.openxmlformats.org/officeDocument/2006/relationships/diagramQuickStyle" Target="../diagrams/quickStyle5.xml"/><Relationship Id="rId14" Type="http://schemas.microsoft.com/office/2007/relationships/hdphoto" Target="../media/hdphoto10.wdp"/></Relationships>
</file>

<file path=ppt/slides/_rels/slide18.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diagramColors" Target="../diagrams/colors6.xml"/><Relationship Id="rId3" Type="http://schemas.microsoft.com/office/2007/relationships/hdphoto" Target="../media/hdphoto1.wdp"/><Relationship Id="rId7" Type="http://schemas.openxmlformats.org/officeDocument/2006/relationships/slide" Target="slide2.xml"/><Relationship Id="rId12" Type="http://schemas.openxmlformats.org/officeDocument/2006/relationships/diagramQuickStyle" Target="../diagrams/quickStyle6.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5.wdp"/><Relationship Id="rId11" Type="http://schemas.openxmlformats.org/officeDocument/2006/relationships/diagramLayout" Target="../diagrams/layout6.xml"/><Relationship Id="rId5" Type="http://schemas.openxmlformats.org/officeDocument/2006/relationships/image" Target="../media/image7.png"/><Relationship Id="rId10" Type="http://schemas.openxmlformats.org/officeDocument/2006/relationships/diagramData" Target="../diagrams/data6.xml"/><Relationship Id="rId4" Type="http://schemas.openxmlformats.org/officeDocument/2006/relationships/slide" Target="slide52.xml"/><Relationship Id="rId9" Type="http://schemas.microsoft.com/office/2007/relationships/hdphoto" Target="../media/hdphoto4.wdp"/><Relationship Id="rId14" Type="http://schemas.microsoft.com/office/2007/relationships/diagramDrawing" Target="../diagrams/drawing6.xml"/></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diagramColors" Target="../diagrams/colors7.xml"/><Relationship Id="rId3" Type="http://schemas.microsoft.com/office/2007/relationships/hdphoto" Target="../media/hdphoto1.wdp"/><Relationship Id="rId7" Type="http://schemas.openxmlformats.org/officeDocument/2006/relationships/slide" Target="slide2.xml"/><Relationship Id="rId12" Type="http://schemas.openxmlformats.org/officeDocument/2006/relationships/diagramQuickStyle" Target="../diagrams/quickStyle7.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5.wdp"/><Relationship Id="rId11" Type="http://schemas.openxmlformats.org/officeDocument/2006/relationships/diagramLayout" Target="../diagrams/layout7.xml"/><Relationship Id="rId5" Type="http://schemas.openxmlformats.org/officeDocument/2006/relationships/image" Target="../media/image7.png"/><Relationship Id="rId10" Type="http://schemas.openxmlformats.org/officeDocument/2006/relationships/diagramData" Target="../diagrams/data7.xml"/><Relationship Id="rId4" Type="http://schemas.openxmlformats.org/officeDocument/2006/relationships/slide" Target="slide52.xml"/><Relationship Id="rId9" Type="http://schemas.microsoft.com/office/2007/relationships/hdphoto" Target="../media/hdphoto4.wdp"/><Relationship Id="rId14" Type="http://schemas.microsoft.com/office/2007/relationships/diagramDrawing" Target="../diagrams/drawing7.xm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1.xml"/><Relationship Id="rId7" Type="http://schemas.openxmlformats.org/officeDocument/2006/relationships/image" Target="../media/image1.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8" Type="http://schemas.openxmlformats.org/officeDocument/2006/relationships/slide" Target="slide2.xml"/><Relationship Id="rId13" Type="http://schemas.openxmlformats.org/officeDocument/2006/relationships/image" Target="../media/image26.png"/><Relationship Id="rId18" Type="http://schemas.openxmlformats.org/officeDocument/2006/relationships/slide" Target="slide19.xml"/><Relationship Id="rId3" Type="http://schemas.microsoft.com/office/2007/relationships/hdphoto" Target="../media/hdphoto1.wdp"/><Relationship Id="rId7" Type="http://schemas.microsoft.com/office/2007/relationships/hdphoto" Target="../media/hdphoto12.wdp"/><Relationship Id="rId12" Type="http://schemas.openxmlformats.org/officeDocument/2006/relationships/image" Target="../media/image25.png"/><Relationship Id="rId17" Type="http://schemas.openxmlformats.org/officeDocument/2006/relationships/slide" Target="slide21.xml"/><Relationship Id="rId2" Type="http://schemas.openxmlformats.org/officeDocument/2006/relationships/image" Target="../media/image1.jpeg"/><Relationship Id="rId16"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4.png"/><Relationship Id="rId5" Type="http://schemas.openxmlformats.org/officeDocument/2006/relationships/hyperlink" Target="file:///C:\Users\neshat\Desktop\New%20folder\New%20folder%20(2)\national%20housing%20policies.pdf" TargetMode="External"/><Relationship Id="rId15" Type="http://schemas.openxmlformats.org/officeDocument/2006/relationships/image" Target="../media/image28.jpeg"/><Relationship Id="rId10" Type="http://schemas.microsoft.com/office/2007/relationships/hdphoto" Target="../media/hdphoto4.wdp"/><Relationship Id="rId4" Type="http://schemas.openxmlformats.org/officeDocument/2006/relationships/hyperlink" Target="file:///C:\Users\neshat\Desktop\New%20folder\+&#229;+&#166;+&#224;%20+&#186;+&#229;+&#187;+&#186;+&#166;%20+&#172;+&#166;+&#188;+&#224;+&#231;.docx" TargetMode="External"/><Relationship Id="rId9" Type="http://schemas.openxmlformats.org/officeDocument/2006/relationships/image" Target="../media/image5.png"/><Relationship Id="rId14" Type="http://schemas.openxmlformats.org/officeDocument/2006/relationships/image" Target="../media/image27.jpeg"/></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8.png"/><Relationship Id="rId3" Type="http://schemas.openxmlformats.org/officeDocument/2006/relationships/diagramLayout" Target="../diagrams/layout8.xml"/><Relationship Id="rId7" Type="http://schemas.openxmlformats.org/officeDocument/2006/relationships/image" Target="../media/image1.jpeg"/><Relationship Id="rId12" Type="http://schemas.openxmlformats.org/officeDocument/2006/relationships/slide" Target="slide52.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11" Type="http://schemas.microsoft.com/office/2007/relationships/hdphoto" Target="../media/hdphoto4.wdp"/><Relationship Id="rId5" Type="http://schemas.openxmlformats.org/officeDocument/2006/relationships/diagramColors" Target="../diagrams/colors8.xml"/><Relationship Id="rId10" Type="http://schemas.openxmlformats.org/officeDocument/2006/relationships/image" Target="../media/image5.png"/><Relationship Id="rId4" Type="http://schemas.openxmlformats.org/officeDocument/2006/relationships/diagramQuickStyle" Target="../diagrams/quickStyle8.xml"/><Relationship Id="rId9" Type="http://schemas.openxmlformats.org/officeDocument/2006/relationships/slide" Target="slide2.xml"/><Relationship Id="rId14" Type="http://schemas.microsoft.com/office/2007/relationships/hdphoto" Target="../media/hdphoto10.wdp"/></Relationships>
</file>

<file path=ppt/slides/_rels/slide22.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1.xml"/><Relationship Id="rId9" Type="http://schemas.microsoft.com/office/2007/relationships/hdphoto" Target="../media/hdphoto10.wdp"/></Relationships>
</file>

<file path=ppt/slides/_rels/slide23.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1.xml"/><Relationship Id="rId9" Type="http://schemas.microsoft.com/office/2007/relationships/hdphoto" Target="../media/hdphoto10.wdp"/></Relationships>
</file>

<file path=ppt/slides/_rels/slide24.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1.xml"/><Relationship Id="rId9" Type="http://schemas.microsoft.com/office/2007/relationships/hdphoto" Target="../media/hdphoto10.wdp"/></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diagramColors" Target="../diagrams/colors9.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diagramQuickStyle" Target="../diagrams/quickStyle9.xml"/><Relationship Id="rId2" Type="http://schemas.openxmlformats.org/officeDocument/2006/relationships/image" Target="../media/image1.jpeg"/><Relationship Id="rId16" Type="http://schemas.microsoft.com/office/2007/relationships/hdphoto" Target="../media/hdphoto13.wdp"/><Relationship Id="rId1" Type="http://schemas.openxmlformats.org/officeDocument/2006/relationships/slideLayout" Target="../slideLayouts/slideLayout2.xml"/><Relationship Id="rId6" Type="http://schemas.microsoft.com/office/2007/relationships/hdphoto" Target="../media/hdphoto5.wdp"/><Relationship Id="rId11" Type="http://schemas.openxmlformats.org/officeDocument/2006/relationships/diagramLayout" Target="../diagrams/layout9.xml"/><Relationship Id="rId5" Type="http://schemas.openxmlformats.org/officeDocument/2006/relationships/image" Target="../media/image7.png"/><Relationship Id="rId15" Type="http://schemas.openxmlformats.org/officeDocument/2006/relationships/image" Target="../media/image30.png"/><Relationship Id="rId10" Type="http://schemas.openxmlformats.org/officeDocument/2006/relationships/diagramData" Target="../diagrams/data9.xml"/><Relationship Id="rId4" Type="http://schemas.openxmlformats.org/officeDocument/2006/relationships/slide" Target="slide52.xml"/><Relationship Id="rId9" Type="http://schemas.microsoft.com/office/2007/relationships/hdphoto" Target="../media/hdphoto4.wdp"/><Relationship Id="rId14" Type="http://schemas.microsoft.com/office/2007/relationships/diagramDrawing" Target="../diagrams/drawing9.xml"/></Relationships>
</file>

<file path=ppt/slides/_rels/slide26.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openxmlformats.org/officeDocument/2006/relationships/slide" Target="slide21.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5.wdp"/><Relationship Id="rId11" Type="http://schemas.microsoft.com/office/2007/relationships/hdphoto" Target="../media/hdphoto14.wdp"/><Relationship Id="rId5" Type="http://schemas.openxmlformats.org/officeDocument/2006/relationships/image" Target="../media/image7.png"/><Relationship Id="rId10" Type="http://schemas.openxmlformats.org/officeDocument/2006/relationships/image" Target="../media/image31.png"/><Relationship Id="rId4" Type="http://schemas.openxmlformats.org/officeDocument/2006/relationships/slide" Target="slide52.xml"/><Relationship Id="rId9" Type="http://schemas.microsoft.com/office/2007/relationships/hdphoto" Target="../media/hdphoto4.wdp"/></Relationships>
</file>

<file path=ppt/slides/_rels/slide27.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openxmlformats.org/officeDocument/2006/relationships/slide" Target="slide21.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5.wdp"/><Relationship Id="rId11" Type="http://schemas.microsoft.com/office/2007/relationships/hdphoto" Target="../media/hdphoto15.wdp"/><Relationship Id="rId5" Type="http://schemas.openxmlformats.org/officeDocument/2006/relationships/image" Target="../media/image7.png"/><Relationship Id="rId10" Type="http://schemas.openxmlformats.org/officeDocument/2006/relationships/image" Target="../media/image32.png"/><Relationship Id="rId4" Type="http://schemas.openxmlformats.org/officeDocument/2006/relationships/slide" Target="slide52.xml"/><Relationship Id="rId9" Type="http://schemas.microsoft.com/office/2007/relationships/hdphoto" Target="../media/hdphoto4.wdp"/></Relationships>
</file>

<file path=ppt/slides/_rels/slide28.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1.xml"/><Relationship Id="rId9" Type="http://schemas.microsoft.com/office/2007/relationships/hdphoto" Target="../media/hdphoto10.wdp"/></Relationships>
</file>

<file path=ppt/slides/_rels/slide29.xml.rels><?xml version="1.0" encoding="UTF-8" standalone="yes"?>
<Relationships xmlns="http://schemas.openxmlformats.org/package/2006/relationships"><Relationship Id="rId8" Type="http://schemas.openxmlformats.org/officeDocument/2006/relationships/slide" Target="slide52.xml"/><Relationship Id="rId3" Type="http://schemas.openxmlformats.org/officeDocument/2006/relationships/image" Target="../media/image1.jpeg"/><Relationship Id="rId7" Type="http://schemas.microsoft.com/office/2007/relationships/hdphoto" Target="../media/hdphoto4.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1.xml"/><Relationship Id="rId10" Type="http://schemas.microsoft.com/office/2007/relationships/hdphoto" Target="../media/hdphoto10.wdp"/><Relationship Id="rId4" Type="http://schemas.microsoft.com/office/2007/relationships/hdphoto" Target="../media/hdphoto1.wdp"/><Relationship Id="rId9" Type="http://schemas.openxmlformats.org/officeDocument/2006/relationships/image" Target="../media/image18.png"/></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slide" Target="slide2.xml"/><Relationship Id="rId5" Type="http://schemas.microsoft.com/office/2007/relationships/hdphoto" Target="../media/hdphoto2.wdp"/><Relationship Id="rId4" Type="http://schemas.openxmlformats.org/officeDocument/2006/relationships/image" Target="../media/image2.jpeg"/><Relationship Id="rId9"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openxmlformats.org/officeDocument/2006/relationships/slide" Target="slide2.xml"/><Relationship Id="rId12" Type="http://schemas.microsoft.com/office/2007/relationships/hdphoto" Target="../media/hdphoto16.wdp"/><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5.wdp"/><Relationship Id="rId11" Type="http://schemas.openxmlformats.org/officeDocument/2006/relationships/image" Target="../media/image34.png"/><Relationship Id="rId5" Type="http://schemas.openxmlformats.org/officeDocument/2006/relationships/image" Target="../media/image7.png"/><Relationship Id="rId10" Type="http://schemas.openxmlformats.org/officeDocument/2006/relationships/image" Target="../media/image33.gif"/><Relationship Id="rId4" Type="http://schemas.openxmlformats.org/officeDocument/2006/relationships/slide" Target="slide52.xml"/><Relationship Id="rId9" Type="http://schemas.microsoft.com/office/2007/relationships/hdphoto" Target="../media/hdphoto4.wdp"/></Relationships>
</file>

<file path=ppt/slides/_rels/slide31.xml.rels><?xml version="1.0" encoding="UTF-8" standalone="yes"?>
<Relationships xmlns="http://schemas.openxmlformats.org/package/2006/relationships"><Relationship Id="rId8" Type="http://schemas.openxmlformats.org/officeDocument/2006/relationships/image" Target="../media/image5.png"/><Relationship Id="rId13" Type="http://schemas.microsoft.com/office/2007/relationships/hdphoto" Target="../media/hdphoto18.wdp"/><Relationship Id="rId3" Type="http://schemas.microsoft.com/office/2007/relationships/hdphoto" Target="../media/hdphoto1.wdp"/><Relationship Id="rId7" Type="http://schemas.openxmlformats.org/officeDocument/2006/relationships/slide" Target="slide2.xml"/><Relationship Id="rId12"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5.wdp"/><Relationship Id="rId11" Type="http://schemas.microsoft.com/office/2007/relationships/hdphoto" Target="../media/hdphoto17.wdp"/><Relationship Id="rId5" Type="http://schemas.openxmlformats.org/officeDocument/2006/relationships/image" Target="../media/image7.png"/><Relationship Id="rId10" Type="http://schemas.openxmlformats.org/officeDocument/2006/relationships/image" Target="../media/image35.png"/><Relationship Id="rId4" Type="http://schemas.openxmlformats.org/officeDocument/2006/relationships/slide" Target="slide52.xml"/><Relationship Id="rId9" Type="http://schemas.microsoft.com/office/2007/relationships/hdphoto" Target="../media/hdphoto4.wdp"/></Relationships>
</file>

<file path=ppt/slides/_rels/slide32.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openxmlformats.org/officeDocument/2006/relationships/slide" Target="slide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5.wdp"/><Relationship Id="rId11" Type="http://schemas.microsoft.com/office/2007/relationships/hdphoto" Target="../media/hdphoto19.wdp"/><Relationship Id="rId5" Type="http://schemas.openxmlformats.org/officeDocument/2006/relationships/image" Target="../media/image7.png"/><Relationship Id="rId10" Type="http://schemas.openxmlformats.org/officeDocument/2006/relationships/image" Target="../media/image37.jpeg"/><Relationship Id="rId4" Type="http://schemas.openxmlformats.org/officeDocument/2006/relationships/slide" Target="slide52.xml"/><Relationship Id="rId9" Type="http://schemas.microsoft.com/office/2007/relationships/hdphoto" Target="../media/hdphoto4.wdp"/></Relationships>
</file>

<file path=ppt/slides/_rels/slide33.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34.xml.rels><?xml version="1.0" encoding="UTF-8" standalone="yes"?>
<Relationships xmlns="http://schemas.openxmlformats.org/package/2006/relationships"><Relationship Id="rId8" Type="http://schemas.microsoft.com/office/2007/relationships/hdphoto" Target="../media/hdphoto4.wdp"/><Relationship Id="rId3" Type="http://schemas.microsoft.com/office/2007/relationships/hdphoto" Target="../media/hdphoto20.wdp"/><Relationship Id="rId7" Type="http://schemas.openxmlformats.org/officeDocument/2006/relationships/image" Target="../media/image5.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slide" Target="slide2.xml"/><Relationship Id="rId11" Type="http://schemas.microsoft.com/office/2007/relationships/hdphoto" Target="../media/hdphoto10.wdp"/><Relationship Id="rId5" Type="http://schemas.microsoft.com/office/2007/relationships/hdphoto" Target="../media/hdphoto1.wdp"/><Relationship Id="rId10" Type="http://schemas.openxmlformats.org/officeDocument/2006/relationships/image" Target="../media/image18.png"/><Relationship Id="rId4" Type="http://schemas.openxmlformats.org/officeDocument/2006/relationships/image" Target="../media/image1.jpeg"/><Relationship Id="rId9" Type="http://schemas.openxmlformats.org/officeDocument/2006/relationships/slide" Target="slide52.xml"/></Relationships>
</file>

<file path=ppt/slides/_rels/slide35.xml.rels><?xml version="1.0" encoding="UTF-8" standalone="yes"?>
<Relationships xmlns="http://schemas.openxmlformats.org/package/2006/relationships"><Relationship Id="rId8" Type="http://schemas.microsoft.com/office/2007/relationships/hdphoto" Target="../media/hdphoto21.wdp"/><Relationship Id="rId13" Type="http://schemas.microsoft.com/office/2007/relationships/hdphoto" Target="../media/hdphoto10.wdp"/><Relationship Id="rId3" Type="http://schemas.microsoft.com/office/2007/relationships/hdphoto" Target="../media/hdphoto1.wdp"/><Relationship Id="rId7" Type="http://schemas.openxmlformats.org/officeDocument/2006/relationships/image" Target="../media/image39.png"/><Relationship Id="rId12"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slide" Target="slide52.xml"/><Relationship Id="rId5" Type="http://schemas.openxmlformats.org/officeDocument/2006/relationships/image" Target="../media/image5.png"/><Relationship Id="rId10" Type="http://schemas.microsoft.com/office/2007/relationships/hdphoto" Target="../media/hdphoto22.wdp"/><Relationship Id="rId4" Type="http://schemas.openxmlformats.org/officeDocument/2006/relationships/slide" Target="slide2.xml"/><Relationship Id="rId9" Type="http://schemas.openxmlformats.org/officeDocument/2006/relationships/image" Target="../media/image40.png"/></Relationships>
</file>

<file path=ppt/slides/_rels/slide36.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41.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file:///C:\Users\pc1\Desktop\New%20folder\+&#231;+&#166;&#166;&#238;+&#229;+&#231;%20+&#186;+&#166;+&#172;+&#186;+&#229;%20+&#187;+&#166;%20+&#224;+&#186;+&#228;+&#166;&#166;&#238;%20+&#172;+&#166;+&#188;+&#224;+&#231;.docx" TargetMode="External"/><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5.png"/><Relationship Id="rId4" Type="http://schemas.openxmlformats.org/officeDocument/2006/relationships/image" Target="../media/image1.jpeg"/><Relationship Id="rId9" Type="http://schemas.openxmlformats.org/officeDocument/2006/relationships/slide" Target="slide2.xml"/></Relationships>
</file>

<file path=ppt/slides/_rels/slide37.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jpeg"/><Relationship Id="rId7" Type="http://schemas.microsoft.com/office/2007/relationships/hdphoto" Target="../media/hdphoto5.wdp"/><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42.png"/><Relationship Id="rId5" Type="http://schemas.openxmlformats.org/officeDocument/2006/relationships/hyperlink" Target="file:///C:\Users\pc1\Desktop\New%20folder\+&#231;+&#166;&#166;&#238;+&#229;+&#231;%20+&#186;+&#166;+&#172;+&#186;+&#229;%20+&#187;+&#166;%20+&#224;+&#186;+&#228;+&#166;&#166;&#238;%20+&#172;+&#166;+&#188;+&#224;+&#231;.docx" TargetMode="External"/><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5.png"/></Relationships>
</file>

<file path=ppt/slides/_rels/slide38.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openxmlformats.org/officeDocument/2006/relationships/slide" Target="slide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7.png"/><Relationship Id="rId4" Type="http://schemas.openxmlformats.org/officeDocument/2006/relationships/slide" Target="slide52.xml"/><Relationship Id="rId9" Type="http://schemas.microsoft.com/office/2007/relationships/hdphoto" Target="../media/hdphoto4.wdp"/></Relationships>
</file>

<file path=ppt/slides/_rels/slide39.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diagramColors" Target="../diagrams/colors10.xml"/><Relationship Id="rId3" Type="http://schemas.microsoft.com/office/2007/relationships/hdphoto" Target="../media/hdphoto1.wdp"/><Relationship Id="rId7" Type="http://schemas.openxmlformats.org/officeDocument/2006/relationships/slide" Target="slide2.xml"/><Relationship Id="rId12" Type="http://schemas.openxmlformats.org/officeDocument/2006/relationships/diagramQuickStyle" Target="../diagrams/quickStyle10.xml"/><Relationship Id="rId2" Type="http://schemas.openxmlformats.org/officeDocument/2006/relationships/image" Target="../media/image1.jpeg"/><Relationship Id="rId16" Type="http://schemas.microsoft.com/office/2007/relationships/hdphoto" Target="../media/hdphoto23.wdp"/><Relationship Id="rId1" Type="http://schemas.openxmlformats.org/officeDocument/2006/relationships/slideLayout" Target="../slideLayouts/slideLayout2.xml"/><Relationship Id="rId6" Type="http://schemas.microsoft.com/office/2007/relationships/hdphoto" Target="../media/hdphoto5.wdp"/><Relationship Id="rId11" Type="http://schemas.openxmlformats.org/officeDocument/2006/relationships/diagramLayout" Target="../diagrams/layout10.xml"/><Relationship Id="rId5" Type="http://schemas.openxmlformats.org/officeDocument/2006/relationships/image" Target="../media/image7.png"/><Relationship Id="rId15" Type="http://schemas.openxmlformats.org/officeDocument/2006/relationships/image" Target="../media/image43.png"/><Relationship Id="rId10" Type="http://schemas.openxmlformats.org/officeDocument/2006/relationships/diagramData" Target="../diagrams/data10.xml"/><Relationship Id="rId4" Type="http://schemas.openxmlformats.org/officeDocument/2006/relationships/slide" Target="slide52.xml"/><Relationship Id="rId9" Type="http://schemas.microsoft.com/office/2007/relationships/hdphoto" Target="../media/hdphoto4.wdp"/><Relationship Id="rId14" Type="http://schemas.microsoft.com/office/2007/relationships/diagramDrawing" Target="../diagrams/drawing10.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2.xml"/><Relationship Id="rId13" Type="http://schemas.openxmlformats.org/officeDocument/2006/relationships/slide" Target="slide47.xml"/><Relationship Id="rId3" Type="http://schemas.openxmlformats.org/officeDocument/2006/relationships/slide" Target="slide2.xml"/><Relationship Id="rId7" Type="http://schemas.openxmlformats.org/officeDocument/2006/relationships/diagramLayout" Target="../diagrams/layout2.xml"/><Relationship Id="rId12"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Data" Target="../diagrams/data2.xml"/><Relationship Id="rId11" Type="http://schemas.openxmlformats.org/officeDocument/2006/relationships/image" Target="../media/image1.jpeg"/><Relationship Id="rId5" Type="http://schemas.microsoft.com/office/2007/relationships/hdphoto" Target="../media/hdphoto4.wdp"/><Relationship Id="rId15" Type="http://schemas.microsoft.com/office/2007/relationships/hdphoto" Target="../media/hdphoto5.wdp"/><Relationship Id="rId10" Type="http://schemas.microsoft.com/office/2007/relationships/diagramDrawing" Target="../diagrams/drawing2.xml"/><Relationship Id="rId4" Type="http://schemas.openxmlformats.org/officeDocument/2006/relationships/image" Target="../media/image5.png"/><Relationship Id="rId9" Type="http://schemas.openxmlformats.org/officeDocument/2006/relationships/diagramColors" Target="../diagrams/colors2.xml"/><Relationship Id="rId14" Type="http://schemas.openxmlformats.org/officeDocument/2006/relationships/image" Target="../media/image7.png"/></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diagramColors" Target="../diagrams/colors11.xml"/><Relationship Id="rId3" Type="http://schemas.microsoft.com/office/2007/relationships/hdphoto" Target="../media/hdphoto1.wdp"/><Relationship Id="rId7" Type="http://schemas.openxmlformats.org/officeDocument/2006/relationships/slide" Target="slide52.xml"/><Relationship Id="rId12" Type="http://schemas.openxmlformats.org/officeDocument/2006/relationships/diagramQuickStyle" Target="../diagrams/quickStyle11.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diagramLayout" Target="../diagrams/layout11.xml"/><Relationship Id="rId5" Type="http://schemas.openxmlformats.org/officeDocument/2006/relationships/image" Target="../media/image5.png"/><Relationship Id="rId10" Type="http://schemas.openxmlformats.org/officeDocument/2006/relationships/diagramData" Target="../diagrams/data11.xml"/><Relationship Id="rId4" Type="http://schemas.openxmlformats.org/officeDocument/2006/relationships/slide" Target="slide2.xml"/><Relationship Id="rId9" Type="http://schemas.microsoft.com/office/2007/relationships/hdphoto" Target="../media/hdphoto10.wdp"/><Relationship Id="rId14" Type="http://schemas.microsoft.com/office/2007/relationships/diagramDrawing" Target="../diagrams/drawing11.xml"/></Relationships>
</file>

<file path=ppt/slides/_rels/slide4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diagramColors" Target="../diagrams/colors12.xml"/><Relationship Id="rId3" Type="http://schemas.microsoft.com/office/2007/relationships/hdphoto" Target="../media/hdphoto1.wdp"/><Relationship Id="rId7" Type="http://schemas.openxmlformats.org/officeDocument/2006/relationships/slide" Target="slide52.xml"/><Relationship Id="rId12" Type="http://schemas.openxmlformats.org/officeDocument/2006/relationships/diagramQuickStyle" Target="../diagrams/quickStyle12.xml"/><Relationship Id="rId2" Type="http://schemas.openxmlformats.org/officeDocument/2006/relationships/image" Target="../media/image1.jpeg"/><Relationship Id="rId16" Type="http://schemas.microsoft.com/office/2007/relationships/hdphoto" Target="../media/hdphoto24.wdp"/><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diagramLayout" Target="../diagrams/layout12.xml"/><Relationship Id="rId5" Type="http://schemas.openxmlformats.org/officeDocument/2006/relationships/image" Target="../media/image5.png"/><Relationship Id="rId15" Type="http://schemas.openxmlformats.org/officeDocument/2006/relationships/image" Target="../media/image44.png"/><Relationship Id="rId10" Type="http://schemas.openxmlformats.org/officeDocument/2006/relationships/diagramData" Target="../diagrams/data12.xml"/><Relationship Id="rId4" Type="http://schemas.openxmlformats.org/officeDocument/2006/relationships/slide" Target="slide2.xml"/><Relationship Id="rId9" Type="http://schemas.microsoft.com/office/2007/relationships/hdphoto" Target="../media/hdphoto10.wdp"/><Relationship Id="rId14" Type="http://schemas.microsoft.com/office/2007/relationships/diagramDrawing" Target="../diagrams/drawing12.xml"/></Relationships>
</file>

<file path=ppt/slides/_rels/slide42.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10" Type="http://schemas.openxmlformats.org/officeDocument/2006/relationships/image" Target="../media/image45.gif"/><Relationship Id="rId4" Type="http://schemas.openxmlformats.org/officeDocument/2006/relationships/slide" Target="slide41.xml"/><Relationship Id="rId9" Type="http://schemas.microsoft.com/office/2007/relationships/hdphoto" Target="../media/hdphoto10.wdp"/></Relationships>
</file>

<file path=ppt/slides/_rels/slide43.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10" Type="http://schemas.openxmlformats.org/officeDocument/2006/relationships/image" Target="../media/image45.gif"/><Relationship Id="rId4" Type="http://schemas.openxmlformats.org/officeDocument/2006/relationships/slide" Target="slide41.xml"/><Relationship Id="rId9" Type="http://schemas.microsoft.com/office/2007/relationships/hdphoto" Target="../media/hdphoto10.wdp"/></Relationships>
</file>

<file path=ppt/slides/_rels/slide44.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45.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hdphoto" Target="../media/hdphoto25.wdp"/><Relationship Id="rId5" Type="http://schemas.openxmlformats.org/officeDocument/2006/relationships/image" Target="../media/image5.png"/><Relationship Id="rId10" Type="http://schemas.openxmlformats.org/officeDocument/2006/relationships/image" Target="../media/image46.png"/><Relationship Id="rId4" Type="http://schemas.openxmlformats.org/officeDocument/2006/relationships/slide" Target="slide2.xml"/><Relationship Id="rId9" Type="http://schemas.microsoft.com/office/2007/relationships/hdphoto" Target="../media/hdphoto10.wdp"/></Relationships>
</file>

<file path=ppt/slides/_rels/slide4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diagramColors" Target="../diagrams/colors13.xml"/><Relationship Id="rId3" Type="http://schemas.microsoft.com/office/2007/relationships/hdphoto" Target="../media/hdphoto1.wdp"/><Relationship Id="rId7" Type="http://schemas.openxmlformats.org/officeDocument/2006/relationships/slide" Target="slide52.xml"/><Relationship Id="rId12" Type="http://schemas.openxmlformats.org/officeDocument/2006/relationships/diagramQuickStyle" Target="../diagrams/quickStyle13.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diagramLayout" Target="../diagrams/layout13.xml"/><Relationship Id="rId5" Type="http://schemas.openxmlformats.org/officeDocument/2006/relationships/image" Target="../media/image5.png"/><Relationship Id="rId10" Type="http://schemas.openxmlformats.org/officeDocument/2006/relationships/diagramData" Target="../diagrams/data13.xml"/><Relationship Id="rId4" Type="http://schemas.openxmlformats.org/officeDocument/2006/relationships/slide" Target="slide2.xml"/><Relationship Id="rId9" Type="http://schemas.microsoft.com/office/2007/relationships/hdphoto" Target="../media/hdphoto10.wdp"/><Relationship Id="rId14" Type="http://schemas.microsoft.com/office/2007/relationships/diagramDrawing" Target="../diagrams/drawing13.xml"/></Relationships>
</file>

<file path=ppt/slides/_rels/slide47.xml.rels><?xml version="1.0" encoding="UTF-8" standalone="yes"?>
<Relationships xmlns="http://schemas.openxmlformats.org/package/2006/relationships"><Relationship Id="rId8" Type="http://schemas.openxmlformats.org/officeDocument/2006/relationships/diagramLayout" Target="../diagrams/layout15.xml"/><Relationship Id="rId13" Type="http://schemas.microsoft.com/office/2007/relationships/hdphoto" Target="../media/hdphoto1.wdp"/><Relationship Id="rId18" Type="http://schemas.openxmlformats.org/officeDocument/2006/relationships/image" Target="../media/image18.png"/><Relationship Id="rId3" Type="http://schemas.openxmlformats.org/officeDocument/2006/relationships/diagramLayout" Target="../diagrams/layout14.xml"/><Relationship Id="rId7" Type="http://schemas.openxmlformats.org/officeDocument/2006/relationships/diagramData" Target="../diagrams/data15.xml"/><Relationship Id="rId12" Type="http://schemas.openxmlformats.org/officeDocument/2006/relationships/image" Target="../media/image1.jpeg"/><Relationship Id="rId17" Type="http://schemas.openxmlformats.org/officeDocument/2006/relationships/slide" Target="slide52.xml"/><Relationship Id="rId2" Type="http://schemas.openxmlformats.org/officeDocument/2006/relationships/diagramData" Target="../diagrams/data14.xml"/><Relationship Id="rId16" Type="http://schemas.microsoft.com/office/2007/relationships/hdphoto" Target="../media/hdphoto4.wdp"/><Relationship Id="rId1" Type="http://schemas.openxmlformats.org/officeDocument/2006/relationships/slideLayout" Target="../slideLayouts/slideLayout2.xml"/><Relationship Id="rId6" Type="http://schemas.microsoft.com/office/2007/relationships/diagramDrawing" Target="../diagrams/drawing14.xml"/><Relationship Id="rId11" Type="http://schemas.microsoft.com/office/2007/relationships/diagramDrawing" Target="../diagrams/drawing15.xml"/><Relationship Id="rId5" Type="http://schemas.openxmlformats.org/officeDocument/2006/relationships/diagramColors" Target="../diagrams/colors14.xml"/><Relationship Id="rId15" Type="http://schemas.openxmlformats.org/officeDocument/2006/relationships/image" Target="../media/image5.png"/><Relationship Id="rId10" Type="http://schemas.openxmlformats.org/officeDocument/2006/relationships/diagramColors" Target="../diagrams/colors15.xml"/><Relationship Id="rId19" Type="http://schemas.microsoft.com/office/2007/relationships/hdphoto" Target="../media/hdphoto10.wdp"/><Relationship Id="rId4" Type="http://schemas.openxmlformats.org/officeDocument/2006/relationships/diagramQuickStyle" Target="../diagrams/quickStyle14.xml"/><Relationship Id="rId9" Type="http://schemas.openxmlformats.org/officeDocument/2006/relationships/diagramQuickStyle" Target="../diagrams/quickStyle15.xml"/><Relationship Id="rId14" Type="http://schemas.openxmlformats.org/officeDocument/2006/relationships/slide" Target="slide2.xml"/></Relationships>
</file>

<file path=ppt/slides/_rels/slide48.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hdphoto" Target="../media/hdphoto26.wdp"/><Relationship Id="rId5" Type="http://schemas.openxmlformats.org/officeDocument/2006/relationships/image" Target="../media/image5.png"/><Relationship Id="rId10" Type="http://schemas.openxmlformats.org/officeDocument/2006/relationships/image" Target="../media/image47.png"/><Relationship Id="rId4" Type="http://schemas.openxmlformats.org/officeDocument/2006/relationships/slide" Target="slide2.xml"/><Relationship Id="rId9" Type="http://schemas.microsoft.com/office/2007/relationships/hdphoto" Target="../media/hdphoto10.wdp"/></Relationships>
</file>

<file path=ppt/slides/_rels/slide49.xml.rels><?xml version="1.0" encoding="UTF-8" standalone="yes"?>
<Relationships xmlns="http://schemas.openxmlformats.org/package/2006/relationships"><Relationship Id="rId8" Type="http://schemas.openxmlformats.org/officeDocument/2006/relationships/slide" Target="slide52.xml"/><Relationship Id="rId3" Type="http://schemas.openxmlformats.org/officeDocument/2006/relationships/image" Target="../media/image1.jpeg"/><Relationship Id="rId7" Type="http://schemas.microsoft.com/office/2007/relationships/hdphoto" Target="../media/hdphoto4.wdp"/><Relationship Id="rId12" Type="http://schemas.microsoft.com/office/2007/relationships/hdphoto" Target="../media/hdphoto27.wdp"/><Relationship Id="rId2" Type="http://schemas.openxmlformats.org/officeDocument/2006/relationships/image" Target="../media/image48.jpe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49.jpeg"/><Relationship Id="rId5" Type="http://schemas.openxmlformats.org/officeDocument/2006/relationships/slide" Target="slide2.xml"/><Relationship Id="rId10" Type="http://schemas.microsoft.com/office/2007/relationships/hdphoto" Target="../media/hdphoto10.wdp"/><Relationship Id="rId4" Type="http://schemas.microsoft.com/office/2007/relationships/hdphoto" Target="../media/hdphoto1.wdp"/><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slide" Target="slide4.xml"/><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jpeg"/><Relationship Id="rId11" Type="http://schemas.openxmlformats.org/officeDocument/2006/relationships/image" Target="../media/image8.png"/><Relationship Id="rId5" Type="http://schemas.microsoft.com/office/2007/relationships/hdphoto" Target="../media/hdphoto4.wdp"/><Relationship Id="rId10" Type="http://schemas.microsoft.com/office/2007/relationships/hdphoto" Target="../media/hdphoto5.wdp"/><Relationship Id="rId4" Type="http://schemas.openxmlformats.org/officeDocument/2006/relationships/image" Target="../media/image5.png"/><Relationship Id="rId9" Type="http://schemas.openxmlformats.org/officeDocument/2006/relationships/image" Target="../media/image7.png"/></Relationships>
</file>

<file path=ppt/slides/_rels/slide50.xml.rels><?xml version="1.0" encoding="UTF-8" standalone="yes"?>
<Relationships xmlns="http://schemas.openxmlformats.org/package/2006/relationships"><Relationship Id="rId8" Type="http://schemas.openxmlformats.org/officeDocument/2006/relationships/slide" Target="slide52.xml"/><Relationship Id="rId3" Type="http://schemas.openxmlformats.org/officeDocument/2006/relationships/image" Target="../media/image1.jpeg"/><Relationship Id="rId7" Type="http://schemas.microsoft.com/office/2007/relationships/hdphoto" Target="../media/hdphoto4.wdp"/><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slide" Target="slide2.xml"/><Relationship Id="rId10" Type="http://schemas.microsoft.com/office/2007/relationships/hdphoto" Target="../media/hdphoto10.wdp"/><Relationship Id="rId4" Type="http://schemas.microsoft.com/office/2007/relationships/hdphoto" Target="../media/hdphoto1.wdp"/><Relationship Id="rId9" Type="http://schemas.openxmlformats.org/officeDocument/2006/relationships/image" Target="../media/image18.png"/></Relationships>
</file>

<file path=ppt/slides/_rels/slide51.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52.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hdphoto" Target="../media/hdphoto28.wdp"/><Relationship Id="rId5" Type="http://schemas.openxmlformats.org/officeDocument/2006/relationships/image" Target="../media/image5.png"/><Relationship Id="rId10" Type="http://schemas.openxmlformats.org/officeDocument/2006/relationships/image" Target="../media/image51.png"/><Relationship Id="rId4" Type="http://schemas.openxmlformats.org/officeDocument/2006/relationships/slide" Target="slide2.xml"/><Relationship Id="rId9" Type="http://schemas.microsoft.com/office/2007/relationships/hdphoto" Target="../media/hdphoto10.wdp"/></Relationships>
</file>

<file path=ppt/slides/_rels/slide53.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54.xml.rels><?xml version="1.0" encoding="UTF-8" standalone="yes"?>
<Relationships xmlns="http://schemas.openxmlformats.org/package/2006/relationships"><Relationship Id="rId8" Type="http://schemas.microsoft.com/office/2007/relationships/hdphoto" Target="../media/hdphoto4.wdp"/><Relationship Id="rId3" Type="http://schemas.microsoft.com/office/2007/relationships/hdphoto" Target="../media/hdphoto29.wdp"/><Relationship Id="rId7" Type="http://schemas.openxmlformats.org/officeDocument/2006/relationships/image" Target="../media/image5.pn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slide" Target="slide2.xml"/><Relationship Id="rId11" Type="http://schemas.microsoft.com/office/2007/relationships/hdphoto" Target="../media/hdphoto10.wdp"/><Relationship Id="rId5" Type="http://schemas.microsoft.com/office/2007/relationships/hdphoto" Target="../media/hdphoto1.wdp"/><Relationship Id="rId10" Type="http://schemas.openxmlformats.org/officeDocument/2006/relationships/image" Target="../media/image18.png"/><Relationship Id="rId4" Type="http://schemas.openxmlformats.org/officeDocument/2006/relationships/image" Target="../media/image1.jpeg"/><Relationship Id="rId9" Type="http://schemas.openxmlformats.org/officeDocument/2006/relationships/slide" Target="slide52.xml"/></Relationships>
</file>

<file path=ppt/slides/_rels/slide55.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56.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hdphoto" Target="../media/hdphoto29.wdp"/><Relationship Id="rId5" Type="http://schemas.openxmlformats.org/officeDocument/2006/relationships/image" Target="../media/image5.png"/><Relationship Id="rId10" Type="http://schemas.openxmlformats.org/officeDocument/2006/relationships/image" Target="../media/image52.png"/><Relationship Id="rId4" Type="http://schemas.openxmlformats.org/officeDocument/2006/relationships/slide" Target="slide2.xml"/><Relationship Id="rId9" Type="http://schemas.microsoft.com/office/2007/relationships/hdphoto" Target="../media/hdphoto10.wdp"/></Relationships>
</file>

<file path=ppt/slides/_rels/slide57.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58.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59.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slide" Target="slide4.xml"/><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jpeg"/><Relationship Id="rId11" Type="http://schemas.openxmlformats.org/officeDocument/2006/relationships/image" Target="../media/image9.png"/><Relationship Id="rId5" Type="http://schemas.microsoft.com/office/2007/relationships/hdphoto" Target="../media/hdphoto4.wdp"/><Relationship Id="rId10" Type="http://schemas.microsoft.com/office/2007/relationships/hdphoto" Target="../media/hdphoto5.wdp"/><Relationship Id="rId4" Type="http://schemas.openxmlformats.org/officeDocument/2006/relationships/image" Target="../media/image5.png"/><Relationship Id="rId9" Type="http://schemas.openxmlformats.org/officeDocument/2006/relationships/image" Target="../media/image7.png"/></Relationships>
</file>

<file path=ppt/slides/_rels/slide60.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8.png"/><Relationship Id="rId3" Type="http://schemas.openxmlformats.org/officeDocument/2006/relationships/diagramLayout" Target="../diagrams/layout16.xml"/><Relationship Id="rId7" Type="http://schemas.openxmlformats.org/officeDocument/2006/relationships/image" Target="../media/image1.jpeg"/><Relationship Id="rId12" Type="http://schemas.openxmlformats.org/officeDocument/2006/relationships/slide" Target="slide52.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11" Type="http://schemas.microsoft.com/office/2007/relationships/hdphoto" Target="../media/hdphoto4.wdp"/><Relationship Id="rId5" Type="http://schemas.openxmlformats.org/officeDocument/2006/relationships/diagramColors" Target="../diagrams/colors16.xml"/><Relationship Id="rId10" Type="http://schemas.openxmlformats.org/officeDocument/2006/relationships/image" Target="../media/image5.png"/><Relationship Id="rId4" Type="http://schemas.openxmlformats.org/officeDocument/2006/relationships/diagramQuickStyle" Target="../diagrams/quickStyle16.xml"/><Relationship Id="rId9" Type="http://schemas.openxmlformats.org/officeDocument/2006/relationships/slide" Target="slide2.xml"/><Relationship Id="rId14" Type="http://schemas.microsoft.com/office/2007/relationships/hdphoto" Target="../media/hdphoto10.wdp"/></Relationships>
</file>

<file path=ppt/slides/_rels/slide61.xml.rels><?xml version="1.0" encoding="UTF-8" standalone="yes"?>
<Relationships xmlns="http://schemas.openxmlformats.org/package/2006/relationships"><Relationship Id="rId8" Type="http://schemas.microsoft.com/office/2007/relationships/hdphoto" Target="../media/hdphoto4.wdp"/><Relationship Id="rId13" Type="http://schemas.microsoft.com/office/2007/relationships/hdphoto" Target="../media/hdphoto30.wdp"/><Relationship Id="rId3" Type="http://schemas.microsoft.com/office/2007/relationships/hdphoto" Target="../media/hdphoto20.wdp"/><Relationship Id="rId7" Type="http://schemas.openxmlformats.org/officeDocument/2006/relationships/image" Target="../media/image5.png"/><Relationship Id="rId12" Type="http://schemas.openxmlformats.org/officeDocument/2006/relationships/image" Target="../media/image53.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slide" Target="slide2.xml"/><Relationship Id="rId11" Type="http://schemas.microsoft.com/office/2007/relationships/hdphoto" Target="../media/hdphoto10.wdp"/><Relationship Id="rId5" Type="http://schemas.microsoft.com/office/2007/relationships/hdphoto" Target="../media/hdphoto1.wdp"/><Relationship Id="rId10" Type="http://schemas.openxmlformats.org/officeDocument/2006/relationships/image" Target="../media/image18.png"/><Relationship Id="rId4" Type="http://schemas.openxmlformats.org/officeDocument/2006/relationships/image" Target="../media/image1.jpeg"/><Relationship Id="rId9" Type="http://schemas.openxmlformats.org/officeDocument/2006/relationships/slide" Target="slide52.xml"/></Relationships>
</file>

<file path=ppt/slides/_rels/slide62.xml.rels><?xml version="1.0" encoding="UTF-8" standalone="yes"?>
<Relationships xmlns="http://schemas.openxmlformats.org/package/2006/relationships"><Relationship Id="rId8" Type="http://schemas.microsoft.com/office/2007/relationships/hdphoto" Target="../media/hdphoto31.wdp"/><Relationship Id="rId3" Type="http://schemas.microsoft.com/office/2007/relationships/hdphoto" Target="../media/hdphoto1.wdp"/><Relationship Id="rId7" Type="http://schemas.openxmlformats.org/officeDocument/2006/relationships/image" Target="../media/image54.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hdphoto" Target="../media/hdphoto10.wdp"/><Relationship Id="rId5" Type="http://schemas.openxmlformats.org/officeDocument/2006/relationships/image" Target="../media/image5.png"/><Relationship Id="rId10" Type="http://schemas.openxmlformats.org/officeDocument/2006/relationships/image" Target="../media/image18.png"/><Relationship Id="rId4" Type="http://schemas.openxmlformats.org/officeDocument/2006/relationships/slide" Target="slide2.xml"/><Relationship Id="rId9" Type="http://schemas.openxmlformats.org/officeDocument/2006/relationships/slide" Target="slide52.xml"/></Relationships>
</file>

<file path=ppt/slides/_rels/slide63.xml.rels><?xml version="1.0" encoding="UTF-8" standalone="yes"?>
<Relationships xmlns="http://schemas.openxmlformats.org/package/2006/relationships"><Relationship Id="rId8" Type="http://schemas.microsoft.com/office/2007/relationships/hdphoto" Target="../media/hdphoto1.wdp"/><Relationship Id="rId13" Type="http://schemas.microsoft.com/office/2007/relationships/hdphoto" Target="../media/hdphoto32.wdp"/><Relationship Id="rId3" Type="http://schemas.openxmlformats.org/officeDocument/2006/relationships/diagramLayout" Target="../diagrams/layout17.xml"/><Relationship Id="rId7" Type="http://schemas.openxmlformats.org/officeDocument/2006/relationships/image" Target="../media/image1.jpeg"/><Relationship Id="rId12" Type="http://schemas.openxmlformats.org/officeDocument/2006/relationships/image" Target="../media/image55.png"/><Relationship Id="rId2" Type="http://schemas.openxmlformats.org/officeDocument/2006/relationships/diagramData" Target="../diagrams/data17.xml"/><Relationship Id="rId16" Type="http://schemas.microsoft.com/office/2007/relationships/hdphoto" Target="../media/hdphoto10.wdp"/><Relationship Id="rId1" Type="http://schemas.openxmlformats.org/officeDocument/2006/relationships/slideLayout" Target="../slideLayouts/slideLayout2.xml"/><Relationship Id="rId6" Type="http://schemas.microsoft.com/office/2007/relationships/diagramDrawing" Target="../diagrams/drawing17.xml"/><Relationship Id="rId11" Type="http://schemas.microsoft.com/office/2007/relationships/hdphoto" Target="../media/hdphoto4.wdp"/><Relationship Id="rId5" Type="http://schemas.openxmlformats.org/officeDocument/2006/relationships/diagramColors" Target="../diagrams/colors17.xml"/><Relationship Id="rId15" Type="http://schemas.openxmlformats.org/officeDocument/2006/relationships/image" Target="../media/image18.png"/><Relationship Id="rId10" Type="http://schemas.openxmlformats.org/officeDocument/2006/relationships/image" Target="../media/image5.png"/><Relationship Id="rId4" Type="http://schemas.openxmlformats.org/officeDocument/2006/relationships/diagramQuickStyle" Target="../diagrams/quickStyle17.xml"/><Relationship Id="rId9" Type="http://schemas.openxmlformats.org/officeDocument/2006/relationships/slide" Target="slide2.xml"/><Relationship Id="rId14" Type="http://schemas.openxmlformats.org/officeDocument/2006/relationships/slide" Target="slide52.xml"/></Relationships>
</file>

<file path=ppt/slides/_rels/slide64.xml.rels><?xml version="1.0" encoding="UTF-8" standalone="yes"?>
<Relationships xmlns="http://schemas.openxmlformats.org/package/2006/relationships"><Relationship Id="rId8" Type="http://schemas.microsoft.com/office/2007/relationships/hdphoto" Target="../media/hdphoto33.wdp"/><Relationship Id="rId13" Type="http://schemas.microsoft.com/office/2007/relationships/hdphoto" Target="../media/hdphoto10.wdp"/><Relationship Id="rId3" Type="http://schemas.microsoft.com/office/2007/relationships/hdphoto" Target="../media/hdphoto1.wdp"/><Relationship Id="rId7" Type="http://schemas.openxmlformats.org/officeDocument/2006/relationships/image" Target="../media/image56.png"/><Relationship Id="rId12"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slide" Target="slide52.xml"/><Relationship Id="rId5" Type="http://schemas.openxmlformats.org/officeDocument/2006/relationships/image" Target="../media/image5.png"/><Relationship Id="rId10" Type="http://schemas.microsoft.com/office/2007/relationships/hdphoto" Target="../media/hdphoto34.wdp"/><Relationship Id="rId4" Type="http://schemas.openxmlformats.org/officeDocument/2006/relationships/slide" Target="slide2.xml"/><Relationship Id="rId9" Type="http://schemas.openxmlformats.org/officeDocument/2006/relationships/image" Target="../media/image57.jpeg"/></Relationships>
</file>

<file path=ppt/slides/_rels/slide65.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8.png"/><Relationship Id="rId3" Type="http://schemas.openxmlformats.org/officeDocument/2006/relationships/diagramLayout" Target="../diagrams/layout18.xml"/><Relationship Id="rId7" Type="http://schemas.openxmlformats.org/officeDocument/2006/relationships/image" Target="../media/image1.jpeg"/><Relationship Id="rId12" Type="http://schemas.openxmlformats.org/officeDocument/2006/relationships/slide" Target="slide52.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11" Type="http://schemas.microsoft.com/office/2007/relationships/hdphoto" Target="../media/hdphoto4.wdp"/><Relationship Id="rId5" Type="http://schemas.openxmlformats.org/officeDocument/2006/relationships/diagramColors" Target="../diagrams/colors18.xml"/><Relationship Id="rId10" Type="http://schemas.openxmlformats.org/officeDocument/2006/relationships/image" Target="../media/image5.png"/><Relationship Id="rId4" Type="http://schemas.openxmlformats.org/officeDocument/2006/relationships/diagramQuickStyle" Target="../diagrams/quickStyle18.xml"/><Relationship Id="rId9" Type="http://schemas.openxmlformats.org/officeDocument/2006/relationships/slide" Target="slide2.xml"/><Relationship Id="rId14" Type="http://schemas.microsoft.com/office/2007/relationships/hdphoto" Target="../media/hdphoto10.wdp"/></Relationships>
</file>

<file path=ppt/slides/_rels/slide66.xml.rels><?xml version="1.0" encoding="UTF-8" standalone="yes"?>
<Relationships xmlns="http://schemas.openxmlformats.org/package/2006/relationships"><Relationship Id="rId8" Type="http://schemas.microsoft.com/office/2007/relationships/hdphoto" Target="../media/hdphoto35.wdp"/><Relationship Id="rId3" Type="http://schemas.microsoft.com/office/2007/relationships/hdphoto" Target="../media/hdphoto1.wdp"/><Relationship Id="rId7" Type="http://schemas.openxmlformats.org/officeDocument/2006/relationships/image" Target="../media/image58.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hdphoto" Target="../media/hdphoto10.wdp"/><Relationship Id="rId5" Type="http://schemas.openxmlformats.org/officeDocument/2006/relationships/image" Target="../media/image5.png"/><Relationship Id="rId10" Type="http://schemas.openxmlformats.org/officeDocument/2006/relationships/image" Target="../media/image18.png"/><Relationship Id="rId4" Type="http://schemas.openxmlformats.org/officeDocument/2006/relationships/slide" Target="slide2.xml"/><Relationship Id="rId9" Type="http://schemas.openxmlformats.org/officeDocument/2006/relationships/slide" Target="slide52.xml"/></Relationships>
</file>

<file path=ppt/slides/_rels/slide67.xml.rels><?xml version="1.0" encoding="UTF-8" standalone="yes"?>
<Relationships xmlns="http://schemas.openxmlformats.org/package/2006/relationships"><Relationship Id="rId8" Type="http://schemas.microsoft.com/office/2007/relationships/hdphoto" Target="../media/hdphoto36.wdp"/><Relationship Id="rId3" Type="http://schemas.microsoft.com/office/2007/relationships/hdphoto" Target="../media/hdphoto1.wdp"/><Relationship Id="rId7" Type="http://schemas.openxmlformats.org/officeDocument/2006/relationships/image" Target="../media/image59.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hdphoto" Target="../media/hdphoto10.wdp"/><Relationship Id="rId5" Type="http://schemas.openxmlformats.org/officeDocument/2006/relationships/image" Target="../media/image5.png"/><Relationship Id="rId10" Type="http://schemas.openxmlformats.org/officeDocument/2006/relationships/image" Target="../media/image18.png"/><Relationship Id="rId4" Type="http://schemas.openxmlformats.org/officeDocument/2006/relationships/slide" Target="slide2.xml"/><Relationship Id="rId9" Type="http://schemas.openxmlformats.org/officeDocument/2006/relationships/slide" Target="slide52.xml"/></Relationships>
</file>

<file path=ppt/slides/_rels/slide68.xml.rels><?xml version="1.0" encoding="UTF-8" standalone="yes"?>
<Relationships xmlns="http://schemas.openxmlformats.org/package/2006/relationships"><Relationship Id="rId8" Type="http://schemas.microsoft.com/office/2007/relationships/hdphoto" Target="../media/hdphoto4.wdp"/><Relationship Id="rId13" Type="http://schemas.microsoft.com/office/2007/relationships/hdphoto" Target="../media/hdphoto10.wdp"/><Relationship Id="rId3" Type="http://schemas.microsoft.com/office/2007/relationships/hdphoto" Target="../media/hdphoto37.wdp"/><Relationship Id="rId7" Type="http://schemas.openxmlformats.org/officeDocument/2006/relationships/image" Target="../media/image5.png"/><Relationship Id="rId12" Type="http://schemas.openxmlformats.org/officeDocument/2006/relationships/image" Target="../media/image18.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slide" Target="slide2.xml"/><Relationship Id="rId11" Type="http://schemas.openxmlformats.org/officeDocument/2006/relationships/slide" Target="slide52.xml"/><Relationship Id="rId5" Type="http://schemas.microsoft.com/office/2007/relationships/hdphoto" Target="../media/hdphoto1.wdp"/><Relationship Id="rId10" Type="http://schemas.microsoft.com/office/2007/relationships/hdphoto" Target="../media/hdphoto38.wdp"/><Relationship Id="rId4" Type="http://schemas.openxmlformats.org/officeDocument/2006/relationships/image" Target="../media/image1.jpeg"/><Relationship Id="rId9" Type="http://schemas.openxmlformats.org/officeDocument/2006/relationships/image" Target="../media/image61.png"/></Relationships>
</file>

<file path=ppt/slides/_rels/slide69.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hdphoto" Target="../media/hdphoto39.wdp"/><Relationship Id="rId5" Type="http://schemas.openxmlformats.org/officeDocument/2006/relationships/image" Target="../media/image5.png"/><Relationship Id="rId10" Type="http://schemas.openxmlformats.org/officeDocument/2006/relationships/image" Target="../media/image62.jpeg"/><Relationship Id="rId4" Type="http://schemas.openxmlformats.org/officeDocument/2006/relationships/slide" Target="slide2.xml"/><Relationship Id="rId9" Type="http://schemas.microsoft.com/office/2007/relationships/hdphoto" Target="../media/hdphoto10.wdp"/></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openxmlformats.org/officeDocument/2006/relationships/slide" Target="slide47.xml"/><Relationship Id="rId2" Type="http://schemas.openxmlformats.org/officeDocument/2006/relationships/slide" Target="slide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jpeg"/><Relationship Id="rId10" Type="http://schemas.openxmlformats.org/officeDocument/2006/relationships/image" Target="../media/image10.gif"/><Relationship Id="rId4" Type="http://schemas.microsoft.com/office/2007/relationships/hdphoto" Target="../media/hdphoto4.wdp"/><Relationship Id="rId9" Type="http://schemas.microsoft.com/office/2007/relationships/hdphoto" Target="../media/hdphoto5.wdp"/></Relationships>
</file>

<file path=ppt/slides/_rels/slide70.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hdphoto" Target="../media/hdphoto40.wdp"/><Relationship Id="rId5" Type="http://schemas.openxmlformats.org/officeDocument/2006/relationships/image" Target="../media/image5.png"/><Relationship Id="rId10" Type="http://schemas.openxmlformats.org/officeDocument/2006/relationships/image" Target="../media/image63.png"/><Relationship Id="rId4" Type="http://schemas.openxmlformats.org/officeDocument/2006/relationships/slide" Target="slide2.xml"/><Relationship Id="rId9" Type="http://schemas.microsoft.com/office/2007/relationships/hdphoto" Target="../media/hdphoto10.wdp"/></Relationships>
</file>

<file path=ppt/slides/_rels/slide71.xml.rels><?xml version="1.0" encoding="UTF-8" standalone="yes"?>
<Relationships xmlns="http://schemas.openxmlformats.org/package/2006/relationships"><Relationship Id="rId8" Type="http://schemas.microsoft.com/office/2007/relationships/hdphoto" Target="../media/hdphoto4.wdp"/><Relationship Id="rId3" Type="http://schemas.microsoft.com/office/2007/relationships/hdphoto" Target="../media/hdphoto41.wdp"/><Relationship Id="rId7" Type="http://schemas.openxmlformats.org/officeDocument/2006/relationships/image" Target="../media/image5.png"/><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slide" Target="slide2.xml"/><Relationship Id="rId11" Type="http://schemas.microsoft.com/office/2007/relationships/hdphoto" Target="../media/hdphoto10.wdp"/><Relationship Id="rId5" Type="http://schemas.microsoft.com/office/2007/relationships/hdphoto" Target="../media/hdphoto1.wdp"/><Relationship Id="rId10" Type="http://schemas.openxmlformats.org/officeDocument/2006/relationships/image" Target="../media/image18.png"/><Relationship Id="rId4" Type="http://schemas.openxmlformats.org/officeDocument/2006/relationships/image" Target="../media/image1.jpeg"/><Relationship Id="rId9" Type="http://schemas.openxmlformats.org/officeDocument/2006/relationships/slide" Target="slide52.xml"/></Relationships>
</file>

<file path=ppt/slides/_rels/slide72.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73.xml.rels><?xml version="1.0" encoding="UTF-8" standalone="yes"?>
<Relationships xmlns="http://schemas.openxmlformats.org/package/2006/relationships"><Relationship Id="rId8" Type="http://schemas.openxmlformats.org/officeDocument/2006/relationships/slide" Target="slide52.xml"/><Relationship Id="rId3" Type="http://schemas.microsoft.com/office/2007/relationships/hdphoto" Target="../media/hdphoto1.wdp"/><Relationship Id="rId7" Type="http://schemas.openxmlformats.org/officeDocument/2006/relationships/hyperlink" Target="http://donya-e-eqtesad.com/2256/"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10" Type="http://schemas.microsoft.com/office/2007/relationships/hdphoto" Target="../media/hdphoto10.wdp"/><Relationship Id="rId4" Type="http://schemas.openxmlformats.org/officeDocument/2006/relationships/slide" Target="slide2.xml"/><Relationship Id="rId9" Type="http://schemas.openxmlformats.org/officeDocument/2006/relationships/image" Target="../media/image18.png"/></Relationships>
</file>

<file path=ppt/slides/_rels/slide74.xml.rels><?xml version="1.0" encoding="UTF-8" standalone="yes"?>
<Relationships xmlns="http://schemas.openxmlformats.org/package/2006/relationships"><Relationship Id="rId8" Type="http://schemas.openxmlformats.org/officeDocument/2006/relationships/slide" Target="slide52.xml"/><Relationship Id="rId3" Type="http://schemas.microsoft.com/office/2007/relationships/hdphoto" Target="../media/hdphoto1.wdp"/><Relationship Id="rId7" Type="http://schemas.openxmlformats.org/officeDocument/2006/relationships/hyperlink" Target="http://donya-e-eqtesad.com/2256/"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10" Type="http://schemas.microsoft.com/office/2007/relationships/hdphoto" Target="../media/hdphoto10.wdp"/><Relationship Id="rId4" Type="http://schemas.openxmlformats.org/officeDocument/2006/relationships/slide" Target="slide2.xml"/><Relationship Id="rId9" Type="http://schemas.openxmlformats.org/officeDocument/2006/relationships/image" Target="../media/image18.png"/></Relationships>
</file>

<file path=ppt/slides/_rels/slide75.xml.rels><?xml version="1.0" encoding="UTF-8" standalone="yes"?>
<Relationships xmlns="http://schemas.openxmlformats.org/package/2006/relationships"><Relationship Id="rId8" Type="http://schemas.openxmlformats.org/officeDocument/2006/relationships/slide" Target="slide52.xml"/><Relationship Id="rId3" Type="http://schemas.microsoft.com/office/2007/relationships/hdphoto" Target="../media/hdphoto1.wdp"/><Relationship Id="rId7" Type="http://schemas.openxmlformats.org/officeDocument/2006/relationships/hyperlink" Target="http://donya-e-eqtesad.com/2256/"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10" Type="http://schemas.microsoft.com/office/2007/relationships/hdphoto" Target="../media/hdphoto10.wdp"/><Relationship Id="rId4" Type="http://schemas.openxmlformats.org/officeDocument/2006/relationships/slide" Target="slide2.xml"/><Relationship Id="rId9" Type="http://schemas.openxmlformats.org/officeDocument/2006/relationships/image" Target="../media/image18.png"/></Relationships>
</file>

<file path=ppt/slides/_rels/slide76.xml.rels><?xml version="1.0" encoding="UTF-8" standalone="yes"?>
<Relationships xmlns="http://schemas.openxmlformats.org/package/2006/relationships"><Relationship Id="rId8" Type="http://schemas.openxmlformats.org/officeDocument/2006/relationships/slide" Target="slide52.xml"/><Relationship Id="rId3" Type="http://schemas.microsoft.com/office/2007/relationships/hdphoto" Target="../media/hdphoto1.wdp"/><Relationship Id="rId7" Type="http://schemas.openxmlformats.org/officeDocument/2006/relationships/hyperlink" Target="http://donya-e-eqtesad.com/2256/"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10" Type="http://schemas.microsoft.com/office/2007/relationships/hdphoto" Target="../media/hdphoto10.wdp"/><Relationship Id="rId4" Type="http://schemas.openxmlformats.org/officeDocument/2006/relationships/slide" Target="slide2.xml"/><Relationship Id="rId9" Type="http://schemas.openxmlformats.org/officeDocument/2006/relationships/image" Target="../media/image18.png"/></Relationships>
</file>

<file path=ppt/slides/_rels/slide77.xml.rels><?xml version="1.0" encoding="UTF-8" standalone="yes"?>
<Relationships xmlns="http://schemas.openxmlformats.org/package/2006/relationships"><Relationship Id="rId8" Type="http://schemas.openxmlformats.org/officeDocument/2006/relationships/slide" Target="slide52.xml"/><Relationship Id="rId3" Type="http://schemas.microsoft.com/office/2007/relationships/hdphoto" Target="../media/hdphoto1.wdp"/><Relationship Id="rId7" Type="http://schemas.openxmlformats.org/officeDocument/2006/relationships/hyperlink" Target="http://donya-e-eqtesad.com/2256/"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10" Type="http://schemas.microsoft.com/office/2007/relationships/hdphoto" Target="../media/hdphoto10.wdp"/><Relationship Id="rId4" Type="http://schemas.openxmlformats.org/officeDocument/2006/relationships/slide" Target="slide2.xml"/><Relationship Id="rId9" Type="http://schemas.openxmlformats.org/officeDocument/2006/relationships/image" Target="../media/image18.png"/></Relationships>
</file>

<file path=ppt/slides/_rels/slide78.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79.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8.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slide" Target="slide4.xml"/><Relationship Id="rId7" Type="http://schemas.microsoft.com/office/2007/relationships/hdphoto" Target="../media/hdphoto1.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jpeg"/><Relationship Id="rId11" Type="http://schemas.openxmlformats.org/officeDocument/2006/relationships/image" Target="../media/image11.jpeg"/><Relationship Id="rId5" Type="http://schemas.microsoft.com/office/2007/relationships/hdphoto" Target="../media/hdphoto4.wdp"/><Relationship Id="rId10" Type="http://schemas.microsoft.com/office/2007/relationships/hdphoto" Target="../media/hdphoto5.wdp"/><Relationship Id="rId4" Type="http://schemas.openxmlformats.org/officeDocument/2006/relationships/image" Target="../media/image5.png"/><Relationship Id="rId9" Type="http://schemas.openxmlformats.org/officeDocument/2006/relationships/image" Target="../media/image7.png"/></Relationships>
</file>

<file path=ppt/slides/_rels/slide80.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openxmlformats.org/officeDocument/2006/relationships/slide" Target="slide52.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microsoft.com/office/2007/relationships/hdphoto" Target="../media/hdphoto10.wdp"/></Relationships>
</file>

<file path=ppt/slides/_rels/slide81.xml.rels><?xml version="1.0" encoding="UTF-8" standalone="yes"?>
<Relationships xmlns="http://schemas.openxmlformats.org/package/2006/relationships"><Relationship Id="rId8" Type="http://schemas.openxmlformats.org/officeDocument/2006/relationships/hyperlink" Target="file:///C:\Users\neshat\Desktop\New%20folder\+&#229;+&#166;+&#224;%20+&#186;+&#229;+&#187;+&#186;+&#166;%20+&#172;+&#166;+&#188;+&#224;+&#231;.docx" TargetMode="External"/><Relationship Id="rId3" Type="http://schemas.microsoft.com/office/2007/relationships/hdphoto" Target="../media/hdphoto1.wdp"/><Relationship Id="rId7" Type="http://schemas.openxmlformats.org/officeDocument/2006/relationships/hyperlink" Target="http://donya-e-eqtesad.com/2256/"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 Target="slide2.xml"/><Relationship Id="rId9" Type="http://schemas.openxmlformats.org/officeDocument/2006/relationships/hyperlink" Target="file:///C:\Users\neshat\Desktop\New%20folder\New%20folder%20(2)\national%20housing%20policies.pdf" TargetMode="External"/></Relationships>
</file>

<file path=ppt/slides/_rels/slide9.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slide" Target="slide4.xml"/><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jpeg"/><Relationship Id="rId11" Type="http://schemas.openxmlformats.org/officeDocument/2006/relationships/image" Target="../media/image12.png"/><Relationship Id="rId5" Type="http://schemas.microsoft.com/office/2007/relationships/hdphoto" Target="../media/hdphoto4.wdp"/><Relationship Id="rId10" Type="http://schemas.microsoft.com/office/2007/relationships/hdphoto" Target="../media/hdphoto5.wdp"/><Relationship Id="rId4" Type="http://schemas.openxmlformats.org/officeDocument/2006/relationships/image" Target="../media/image5.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979712" y="2852936"/>
            <a:ext cx="5112297" cy="830997"/>
          </a:xfrm>
          <a:prstGeom prst="rect">
            <a:avLst/>
          </a:prstGeom>
        </p:spPr>
        <p:txBody>
          <a:bodyPr wrap="none">
            <a:spAutoFit/>
          </a:bodyPr>
          <a:lstStyle/>
          <a:p>
            <a:r>
              <a:rPr lang="fa-IR" sz="4800" b="1" dirty="0" smtClean="0">
                <a:cs typeface="B Mitra" pitchFamily="2" charset="-78"/>
              </a:rPr>
              <a:t>بررسی </a:t>
            </a:r>
            <a:r>
              <a:rPr lang="fa-IR" sz="4800" b="1" dirty="0" smtClean="0">
                <a:cs typeface="B Mitra" pitchFamily="2" charset="-78"/>
              </a:rPr>
              <a:t>مسکن در مالزی</a:t>
            </a:r>
            <a:endParaRPr lang="fa-IR" sz="4800" b="1" dirty="0">
              <a:cs typeface="B Mitra" pitchFamily="2" charset="-78"/>
            </a:endParaRPr>
          </a:p>
        </p:txBody>
      </p:sp>
    </p:spTree>
    <p:extLst>
      <p:ext uri="{BB962C8B-B14F-4D97-AF65-F5344CB8AC3E}">
        <p14:creationId xmlns:p14="http://schemas.microsoft.com/office/powerpoint/2010/main" val="3324370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hlinkClick r:id="rId2" action="ppaction://hlinksldjump"/>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2" name="Title 1"/>
          <p:cNvSpPr>
            <a:spLocks noGrp="1"/>
          </p:cNvSpPr>
          <p:nvPr>
            <p:ph type="title"/>
          </p:nvPr>
        </p:nvSpPr>
        <p:spPr>
          <a:xfrm>
            <a:off x="3779912" y="-72008"/>
            <a:ext cx="3816424" cy="908720"/>
          </a:xfrm>
        </p:spPr>
        <p:txBody>
          <a:bodyPr>
            <a:normAutofit fontScale="90000"/>
          </a:bodyPr>
          <a:lstStyle/>
          <a:p>
            <a:pPr algn="r"/>
            <a:r>
              <a:rPr lang="fa-IR" sz="3600" b="1" dirty="0" smtClean="0">
                <a:cs typeface="A EntezareZohoor B3" panose="00000700000000000000" pitchFamily="2" charset="-78"/>
              </a:rPr>
              <a:t>معرفی کشور مالزی</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5" cstate="print">
            <a:extLst>
              <a:ext uri="{BEBA8EAE-BF5A-486C-A8C5-ECC9F3942E4B}">
                <a14:imgProps xmlns:a14="http://schemas.microsoft.com/office/drawing/2010/main">
                  <a14:imgLayer r:embed="rId6">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516120" y="1090479"/>
            <a:ext cx="8304352" cy="3785652"/>
          </a:xfrm>
          <a:prstGeom prst="rect">
            <a:avLst/>
          </a:prstGeom>
        </p:spPr>
        <p:txBody>
          <a:bodyPr wrap="square">
            <a:spAutoFit/>
          </a:bodyPr>
          <a:lstStyle/>
          <a:p>
            <a:pPr marL="342900" indent="-342900" algn="just" rtl="1">
              <a:lnSpc>
                <a:spcPct val="150000"/>
              </a:lnSpc>
              <a:buFont typeface="Wingdings" panose="05000000000000000000" pitchFamily="2" charset="2"/>
              <a:buChar char="Ø"/>
            </a:pPr>
            <a:r>
              <a:rPr lang="fa-IR" sz="2000" b="1" dirty="0" smtClean="0">
                <a:cs typeface="B Mitra" panose="00000400000000000000" pitchFamily="2" charset="-78"/>
              </a:rPr>
              <a:t>از </a:t>
            </a:r>
            <a:r>
              <a:rPr lang="fa-IR" sz="2000" b="1" dirty="0">
                <a:cs typeface="B Mitra" panose="00000400000000000000" pitchFamily="2" charset="-78"/>
              </a:rPr>
              <a:t>لحاظ جغرافیائی از دو قسمت کاملاً جدا تشکیل </a:t>
            </a:r>
            <a:r>
              <a:rPr lang="fa-IR" sz="2000" b="1" dirty="0" smtClean="0">
                <a:cs typeface="B Mitra" panose="00000400000000000000" pitchFamily="2" charset="-78"/>
              </a:rPr>
              <a:t>شده دو </a:t>
            </a:r>
            <a:r>
              <a:rPr lang="fa-IR" sz="2000" b="1" dirty="0">
                <a:cs typeface="B Mitra" panose="00000400000000000000" pitchFamily="2" charset="-78"/>
              </a:rPr>
              <a:t>بخش غربی شبه جزیره مالزی و شرق مالزی </a:t>
            </a:r>
            <a:r>
              <a:rPr lang="fa-IR" sz="2000" b="1" dirty="0" smtClean="0">
                <a:cs typeface="B Mitra" panose="00000400000000000000" pitchFamily="2" charset="-78"/>
              </a:rPr>
              <a:t>که </a:t>
            </a:r>
            <a:r>
              <a:rPr lang="fa-IR" sz="2000" b="1" dirty="0">
                <a:cs typeface="B Mitra" panose="00000400000000000000" pitchFamily="2" charset="-78"/>
              </a:rPr>
              <a:t>دریای جنوبی چین آن‌ها را از هم جدا می‌کند</a:t>
            </a:r>
            <a:r>
              <a:rPr lang="fa-IR" sz="2000" b="1" dirty="0" smtClean="0">
                <a:cs typeface="B Mitra" panose="00000400000000000000" pitchFamily="2" charset="-78"/>
              </a:rPr>
              <a:t>.</a:t>
            </a:r>
          </a:p>
          <a:p>
            <a:pPr marL="342900" indent="-342900" algn="just" rtl="1">
              <a:lnSpc>
                <a:spcPct val="150000"/>
              </a:lnSpc>
              <a:buFont typeface="Wingdings" panose="05000000000000000000" pitchFamily="2" charset="2"/>
              <a:buChar char="Ø"/>
            </a:pPr>
            <a:r>
              <a:rPr lang="fa-IR" sz="2000" b="1" dirty="0">
                <a:cs typeface="B Mitra" panose="00000400000000000000" pitchFamily="2" charset="-78"/>
              </a:rPr>
              <a:t>2068 </a:t>
            </a:r>
            <a:r>
              <a:rPr lang="fa-IR" sz="2000" b="1" dirty="0" smtClean="0">
                <a:cs typeface="B Mitra" panose="00000400000000000000" pitchFamily="2" charset="-78"/>
              </a:rPr>
              <a:t>کیلومتر وسعت بخش غربی </a:t>
            </a:r>
            <a:r>
              <a:rPr lang="fa-IR" sz="2000" b="1" dirty="0">
                <a:cs typeface="B Mitra" panose="00000400000000000000" pitchFamily="2" charset="-78"/>
              </a:rPr>
              <a:t>شبه جزیره و 2607 کیلومتر وسعت بخش </a:t>
            </a:r>
            <a:r>
              <a:rPr lang="fa-IR" sz="2000" b="1" dirty="0" smtClean="0">
                <a:cs typeface="B Mitra" panose="00000400000000000000" pitchFamily="2" charset="-78"/>
              </a:rPr>
              <a:t>شرقی</a:t>
            </a:r>
            <a:endParaRPr lang="fa-IR" sz="2000" b="1" dirty="0">
              <a:cs typeface="B Mitra" panose="00000400000000000000" pitchFamily="2" charset="-78"/>
            </a:endParaRPr>
          </a:p>
          <a:p>
            <a:pPr marL="342900" indent="-342900" algn="just" rtl="1">
              <a:lnSpc>
                <a:spcPct val="150000"/>
              </a:lnSpc>
              <a:buFont typeface="Wingdings" panose="05000000000000000000" pitchFamily="2" charset="2"/>
              <a:buChar char="Ø"/>
            </a:pPr>
            <a:r>
              <a:rPr lang="fa-IR" sz="2000" b="1" dirty="0" smtClean="0">
                <a:cs typeface="B Mitra" panose="00000400000000000000" pitchFamily="2" charset="-78"/>
              </a:rPr>
              <a:t>سال </a:t>
            </a:r>
            <a:r>
              <a:rPr lang="fa-IR" sz="2000" b="1" dirty="0">
                <a:cs typeface="B Mitra" panose="00000400000000000000" pitchFamily="2" charset="-78"/>
              </a:rPr>
              <a:t>۱۹۶۵ سنگاپور از مالزی جدا شد و به کشوری مستقل تبدیل گردید</a:t>
            </a:r>
            <a:r>
              <a:rPr lang="fa-IR" sz="2000" b="1" dirty="0" smtClean="0">
                <a:cs typeface="B Mitra" panose="00000400000000000000" pitchFamily="2" charset="-78"/>
              </a:rPr>
              <a:t>.</a:t>
            </a:r>
          </a:p>
          <a:p>
            <a:pPr marL="342900" indent="-342900" algn="just" rtl="1">
              <a:lnSpc>
                <a:spcPct val="150000"/>
              </a:lnSpc>
              <a:buFont typeface="Wingdings" panose="05000000000000000000" pitchFamily="2" charset="2"/>
              <a:buChar char="Ø"/>
            </a:pPr>
            <a:r>
              <a:rPr lang="fa-IR" sz="2000" b="1" dirty="0" smtClean="0">
                <a:cs typeface="B Mitra" panose="00000400000000000000" pitchFamily="2" charset="-78"/>
              </a:rPr>
              <a:t>نام </a:t>
            </a:r>
            <a:r>
              <a:rPr lang="fa-IR" sz="2000" b="1" dirty="0">
                <a:cs typeface="B Mitra" panose="00000400000000000000" pitchFamily="2" charset="-78"/>
              </a:rPr>
              <a:t>«مالزی» زمانی انتخاب شد که فدراسیون مالایا؛ سنگاپور، صباح و ساراواک یک اتحادیه متشکل از ۱۴ ایالت را تشکیل دادند. </a:t>
            </a:r>
            <a:endParaRPr lang="fa-IR" sz="2000" b="1" dirty="0" smtClean="0">
              <a:cs typeface="B Mitra" panose="00000400000000000000" pitchFamily="2" charset="-78"/>
            </a:endParaRPr>
          </a:p>
          <a:p>
            <a:pPr marL="342900" indent="-342900" algn="just" rtl="1">
              <a:lnSpc>
                <a:spcPct val="150000"/>
              </a:lnSpc>
              <a:buFont typeface="Wingdings" panose="05000000000000000000" pitchFamily="2" charset="2"/>
              <a:buChar char="Ø"/>
            </a:pPr>
            <a:r>
              <a:rPr lang="fa-IR" sz="2000" b="1" dirty="0">
                <a:cs typeface="B Mitra" panose="00000400000000000000" pitchFamily="2" charset="-78"/>
              </a:rPr>
              <a:t>تنها تنش مهم دیده شده در این کشور، از زمان استقلال آن تا کنون، شورشهای نژادی ۱۳می در آستانه مبارزه انتخاباتی و بر سر درگیری‌های نژادی </a:t>
            </a:r>
            <a:r>
              <a:rPr lang="fa-IR" sz="2000" b="1" dirty="0" smtClean="0">
                <a:cs typeface="B Mitra" panose="00000400000000000000" pitchFamily="2" charset="-78"/>
              </a:rPr>
              <a:t>بوده‌است.</a:t>
            </a:r>
          </a:p>
        </p:txBody>
      </p:sp>
      <p:pic>
        <p:nvPicPr>
          <p:cNvPr id="5" name="Picture 4"/>
          <p:cNvPicPr>
            <a:picLocks noChangeAspect="1"/>
          </p:cNvPicPr>
          <p:nvPr/>
        </p:nvPicPr>
        <p:blipFill rotWithShape="1">
          <a:blip r:embed="rId7">
            <a:clrChange>
              <a:clrFrom>
                <a:srgbClr val="FFFFFF"/>
              </a:clrFrom>
              <a:clrTo>
                <a:srgbClr val="FFFFFF">
                  <a:alpha val="0"/>
                </a:srgbClr>
              </a:clrTo>
            </a:clrChange>
            <a:extLst>
              <a:ext uri="{BEBA8EAE-BF5A-486C-A8C5-ECC9F3942E4B}">
                <a14:imgProps xmlns:a14="http://schemas.microsoft.com/office/drawing/2010/main">
                  <a14:imgLayer r:embed="rId8">
                    <a14:imgEffect>
                      <a14:saturation sat="400000"/>
                    </a14:imgEffect>
                    <a14:imgEffect>
                      <a14:brightnessContrast contrast="40000"/>
                    </a14:imgEffect>
                  </a14:imgLayer>
                </a14:imgProps>
              </a:ext>
            </a:extLst>
          </a:blip>
          <a:srcRect l="1569" t="20705" r="37597" b="43385"/>
          <a:stretch/>
        </p:blipFill>
        <p:spPr>
          <a:xfrm>
            <a:off x="2843808" y="4702517"/>
            <a:ext cx="5526360" cy="2038851"/>
          </a:xfrm>
          <a:prstGeom prst="rect">
            <a:avLst/>
          </a:prstGeom>
        </p:spPr>
      </p:pic>
      <p:grpSp>
        <p:nvGrpSpPr>
          <p:cNvPr id="14" name="Group 13"/>
          <p:cNvGrpSpPr/>
          <p:nvPr/>
        </p:nvGrpSpPr>
        <p:grpSpPr>
          <a:xfrm>
            <a:off x="4427984" y="4725144"/>
            <a:ext cx="2516226" cy="504056"/>
            <a:chOff x="4427984" y="4725144"/>
            <a:chExt cx="2516226" cy="504056"/>
          </a:xfrm>
        </p:grpSpPr>
        <p:sp>
          <p:nvSpPr>
            <p:cNvPr id="7" name="Rectangle 6"/>
            <p:cNvSpPr/>
            <p:nvPr/>
          </p:nvSpPr>
          <p:spPr>
            <a:xfrm>
              <a:off x="5508104" y="4725144"/>
              <a:ext cx="1436106" cy="504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427984" y="4762500"/>
              <a:ext cx="1080120" cy="32268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p:cNvSpPr txBox="1"/>
          <p:nvPr/>
        </p:nvSpPr>
        <p:spPr>
          <a:xfrm>
            <a:off x="107504" y="6296272"/>
            <a:ext cx="1656184" cy="461665"/>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r>
              <a:rPr lang="en-US" sz="1200" dirty="0" smtClean="0"/>
              <a:t>www.mm2h.ir </a:t>
            </a:r>
            <a:r>
              <a:rPr lang="fa-IR" sz="1200" dirty="0" smtClean="0">
                <a:cs typeface="B Nazanin" panose="00000400000000000000" pitchFamily="2" charset="-78"/>
              </a:rPr>
              <a:t> </a:t>
            </a:r>
            <a:r>
              <a:rPr lang="en-US" sz="1200" dirty="0" smtClean="0"/>
              <a:t> </a:t>
            </a:r>
            <a:endParaRPr lang="en-US" sz="1200" dirty="0"/>
          </a:p>
        </p:txBody>
      </p:sp>
      <p:pic>
        <p:nvPicPr>
          <p:cNvPr id="18" name="Picture 17">
            <a:hlinkClick r:id="rId9" action="ppaction://hlinksldjump"/>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331640" y="6069730"/>
            <a:ext cx="720080" cy="688207"/>
          </a:xfrm>
          <a:prstGeom prst="rect">
            <a:avLst/>
          </a:prstGeom>
        </p:spPr>
      </p:pic>
      <p:sp>
        <p:nvSpPr>
          <p:cNvPr id="20"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21"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808000"/>
          </a:solidFill>
          <a:ln>
            <a:noFill/>
          </a:ln>
        </p:spPr>
        <p:txBody>
          <a:bodyPr/>
          <a:lstStyle/>
          <a:p>
            <a:endParaRPr lang="en-US"/>
          </a:p>
        </p:txBody>
      </p:sp>
    </p:spTree>
    <p:extLst>
      <p:ext uri="{BB962C8B-B14F-4D97-AF65-F5344CB8AC3E}">
        <p14:creationId xmlns:p14="http://schemas.microsoft.com/office/powerpoint/2010/main" val="24607850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779912" y="-72008"/>
            <a:ext cx="3816424" cy="908720"/>
          </a:xfrm>
        </p:spPr>
        <p:txBody>
          <a:bodyPr>
            <a:normAutofit/>
          </a:bodyPr>
          <a:lstStyle/>
          <a:p>
            <a:pPr algn="r"/>
            <a:r>
              <a:rPr lang="fa-IR" sz="3600" b="1" dirty="0" smtClean="0">
                <a:cs typeface="A EntezareZohoor B3" panose="00000700000000000000" pitchFamily="2" charset="-78"/>
              </a:rPr>
              <a:t>اقتصاد</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539552" y="1052736"/>
            <a:ext cx="8277224" cy="1938992"/>
          </a:xfrm>
          <a:prstGeom prst="rect">
            <a:avLst/>
          </a:prstGeom>
        </p:spPr>
        <p:txBody>
          <a:bodyPr wrap="square">
            <a:spAutoFit/>
          </a:bodyPr>
          <a:lstStyle/>
          <a:p>
            <a:pPr marL="342900" indent="-342900" algn="just" rtl="1">
              <a:buFont typeface="Wingdings" panose="05000000000000000000" pitchFamily="2" charset="2"/>
              <a:buChar char="Ø"/>
            </a:pPr>
            <a:r>
              <a:rPr lang="fa-IR" sz="2000" dirty="0" smtClean="0">
                <a:cs typeface="B Mitra" panose="00000400000000000000" pitchFamily="2" charset="-78"/>
              </a:rPr>
              <a:t>اولین برنامه اقتصادی </a:t>
            </a:r>
            <a:r>
              <a:rPr lang="fa-IR" sz="2000" dirty="0">
                <a:cs typeface="B Mitra" panose="00000400000000000000" pitchFamily="2" charset="-78"/>
              </a:rPr>
              <a:t>مالزی در سال ۱۹۶۵ آغاز شد</a:t>
            </a:r>
            <a:r>
              <a:rPr lang="fa-IR" sz="2000" dirty="0" smtClean="0">
                <a:cs typeface="B Mitra" panose="00000400000000000000" pitchFamily="2" charset="-78"/>
              </a:rPr>
              <a:t>.</a:t>
            </a:r>
          </a:p>
          <a:p>
            <a:pPr marL="342900" indent="-342900" algn="just" rtl="1">
              <a:buFont typeface="Wingdings" panose="05000000000000000000" pitchFamily="2" charset="2"/>
              <a:buChar char="Ø"/>
            </a:pPr>
            <a:r>
              <a:rPr lang="fa-IR" sz="2000" dirty="0" smtClean="0">
                <a:cs typeface="B Mitra" panose="00000400000000000000" pitchFamily="2" charset="-78"/>
              </a:rPr>
              <a:t> </a:t>
            </a:r>
            <a:r>
              <a:rPr lang="fa-IR" sz="2000" dirty="0">
                <a:cs typeface="B Mitra" panose="00000400000000000000" pitchFamily="2" charset="-78"/>
              </a:rPr>
              <a:t>در دهه ۱۹۷۰، مالزی به تقلید از رویه چهار قدرت اقتصادی اصلی آسیا پرداخت و از وابستگی به استخراج معادن و کشاورزی به اقتصادی صنعتی تغییر هویت داد</a:t>
            </a:r>
            <a:r>
              <a:rPr lang="fa-IR" sz="2000" dirty="0" smtClean="0">
                <a:cs typeface="B Mitra" panose="00000400000000000000" pitchFamily="2" charset="-78"/>
              </a:rPr>
              <a:t>.</a:t>
            </a:r>
          </a:p>
          <a:p>
            <a:pPr marL="342900" indent="-342900" algn="just" rtl="1">
              <a:buFont typeface="Wingdings" panose="05000000000000000000" pitchFamily="2" charset="2"/>
              <a:buChar char="Ø"/>
            </a:pPr>
            <a:r>
              <a:rPr lang="fa-IR" sz="2000" dirty="0" smtClean="0">
                <a:cs typeface="B Mitra" panose="00000400000000000000" pitchFamily="2" charset="-78"/>
              </a:rPr>
              <a:t>مالزی </a:t>
            </a:r>
            <a:r>
              <a:rPr lang="fa-IR" sz="2000" dirty="0">
                <a:cs typeface="B Mitra" panose="00000400000000000000" pitchFamily="2" charset="-78"/>
              </a:rPr>
              <a:t>پیوسته به رشد بیش از ۷ درصد در تولید ناخالص ملی در کنار تورمی پایین در دهه‌های ۱۹۸۰و۱۹۹۰ دست یافت. طی همان دوره، دولت کوشید تا با سیاست اقتصادی جدید (مالزی) (ان‌ای‌پی) پس از حادثه شورش نژادی ۱۳ مه ۱۹۶۹ فقر را ریشه‌کن </a:t>
            </a:r>
            <a:r>
              <a:rPr lang="fa-IR" sz="2000" dirty="0" smtClean="0">
                <a:cs typeface="B Mitra" panose="00000400000000000000" pitchFamily="2" charset="-78"/>
              </a:rPr>
              <a:t>سازد</a:t>
            </a:r>
            <a:r>
              <a:rPr lang="fa-IR" sz="1600" dirty="0" smtClean="0">
                <a:cs typeface="B Mitra" panose="00000400000000000000" pitchFamily="2" charset="-78"/>
              </a:rPr>
              <a:t>.(روحانی 1388)</a:t>
            </a:r>
            <a:endParaRPr lang="en-US" sz="1600" dirty="0">
              <a:cs typeface="B Mitra" panose="00000400000000000000" pitchFamily="2" charset="-78"/>
            </a:endParaRPr>
          </a:p>
        </p:txBody>
      </p:sp>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backgroundRemoval t="19792" b="99792" l="0" r="100000">
                        <a14:backgroundMark x1="12188" y1="56667" x2="12188" y2="19375"/>
                        <a14:backgroundMark x1="1875" y1="76042" x2="3906" y2="50625"/>
                      </a14:backgroundRemoval>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436096" y="4077072"/>
            <a:ext cx="3707904" cy="2780928"/>
          </a:xfrm>
          <a:prstGeom prst="rect">
            <a:avLst/>
          </a:prstGeom>
        </p:spPr>
      </p:pic>
      <p:sp>
        <p:nvSpPr>
          <p:cNvPr id="15" name="TextBox 14"/>
          <p:cNvSpPr txBox="1"/>
          <p:nvPr/>
        </p:nvSpPr>
        <p:spPr>
          <a:xfrm>
            <a:off x="107504" y="6296272"/>
            <a:ext cx="1656184" cy="461665"/>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r>
              <a:rPr lang="en-US" sz="1200" dirty="0" smtClean="0"/>
              <a:t>www.mm2h.ir </a:t>
            </a:r>
            <a:r>
              <a:rPr lang="fa-IR" sz="1200" dirty="0" smtClean="0">
                <a:cs typeface="B Nazanin" panose="00000400000000000000" pitchFamily="2" charset="-78"/>
              </a:rPr>
              <a:t> </a:t>
            </a:r>
            <a:r>
              <a:rPr lang="en-US" sz="1200" dirty="0" smtClean="0"/>
              <a:t> </a:t>
            </a:r>
            <a:endParaRPr lang="en-US" sz="1200" dirty="0"/>
          </a:p>
        </p:txBody>
      </p:sp>
      <p:pic>
        <p:nvPicPr>
          <p:cNvPr id="16" name="Picture 15">
            <a:hlinkClick r:id="rId6" action="ppaction://hlinksldjump"/>
          </p:cNvPr>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331640" y="6069730"/>
            <a:ext cx="720080" cy="688207"/>
          </a:xfrm>
          <a:prstGeom prst="rect">
            <a:avLst/>
          </a:prstGeom>
        </p:spPr>
      </p:pic>
      <p:pic>
        <p:nvPicPr>
          <p:cNvPr id="17" name="Picture 16">
            <a:hlinkClick r:id="rId9"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8"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9"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808000"/>
          </a:solidFill>
          <a:ln>
            <a:noFill/>
          </a:ln>
        </p:spPr>
        <p:txBody>
          <a:bodyPr/>
          <a:lstStyle/>
          <a:p>
            <a:endParaRPr lang="en-US"/>
          </a:p>
        </p:txBody>
      </p:sp>
      <p:grpSp>
        <p:nvGrpSpPr>
          <p:cNvPr id="2" name="Group 1"/>
          <p:cNvGrpSpPr/>
          <p:nvPr/>
        </p:nvGrpSpPr>
        <p:grpSpPr>
          <a:xfrm>
            <a:off x="1982352" y="2899975"/>
            <a:ext cx="3453744" cy="3769385"/>
            <a:chOff x="1982352" y="2899975"/>
            <a:chExt cx="3453744" cy="3769385"/>
          </a:xfrm>
        </p:grpSpPr>
        <p:pic>
          <p:nvPicPr>
            <p:cNvPr id="7" name="Picture 6"/>
            <p:cNvPicPr>
              <a:picLocks noChangeAspect="1"/>
            </p:cNvPicPr>
            <p:nvPr/>
          </p:nvPicPr>
          <p:blipFill rotWithShape="1">
            <a:blip r:embed="rId12">
              <a:extLst>
                <a:ext uri="{BEBA8EAE-BF5A-486C-A8C5-ECC9F3942E4B}">
                  <a14:imgProps xmlns:a14="http://schemas.microsoft.com/office/drawing/2010/main">
                    <a14:imgLayer r:embed="rId13">
                      <a14:imgEffect>
                        <a14:colorTemperature colorTemp="11200"/>
                      </a14:imgEffect>
                    </a14:imgLayer>
                  </a14:imgProps>
                </a:ext>
              </a:extLst>
            </a:blip>
            <a:srcRect b="5905"/>
            <a:stretch/>
          </p:blipFill>
          <p:spPr>
            <a:xfrm>
              <a:off x="1982352" y="2899975"/>
              <a:ext cx="3445112" cy="3769385"/>
            </a:xfrm>
            <a:prstGeom prst="rect">
              <a:avLst/>
            </a:prstGeom>
          </p:spPr>
        </p:pic>
        <p:pic>
          <p:nvPicPr>
            <p:cNvPr id="14" name="Picture 13"/>
            <p:cNvPicPr>
              <a:picLocks noChangeAspect="1"/>
            </p:cNvPicPr>
            <p:nvPr/>
          </p:nvPicPr>
          <p:blipFill rotWithShape="1">
            <a:blip r:embed="rId12">
              <a:extLst>
                <a:ext uri="{BEBA8EAE-BF5A-486C-A8C5-ECC9F3942E4B}">
                  <a14:imgProps xmlns:a14="http://schemas.microsoft.com/office/drawing/2010/main">
                    <a14:imgLayer r:embed="rId13">
                      <a14:imgEffect>
                        <a14:colorTemperature colorTemp="11200"/>
                      </a14:imgEffect>
                    </a14:imgLayer>
                  </a14:imgProps>
                </a:ext>
              </a:extLst>
            </a:blip>
            <a:srcRect t="15616"/>
            <a:stretch/>
          </p:blipFill>
          <p:spPr>
            <a:xfrm>
              <a:off x="1990984" y="3288973"/>
              <a:ext cx="3445112" cy="3380387"/>
            </a:xfrm>
            <a:prstGeom prst="rect">
              <a:avLst/>
            </a:prstGeom>
          </p:spPr>
        </p:pic>
      </p:grpSp>
      <p:sp>
        <p:nvSpPr>
          <p:cNvPr id="20" name="Rectangle 19"/>
          <p:cNvSpPr/>
          <p:nvPr/>
        </p:nvSpPr>
        <p:spPr>
          <a:xfrm>
            <a:off x="3975888" y="6550223"/>
            <a:ext cx="1404552" cy="307777"/>
          </a:xfrm>
          <a:prstGeom prst="rect">
            <a:avLst/>
          </a:prstGeom>
        </p:spPr>
        <p:txBody>
          <a:bodyPr wrap="none">
            <a:spAutoFit/>
          </a:bodyPr>
          <a:lstStyle/>
          <a:p>
            <a:r>
              <a:rPr lang="fa-IR" sz="1400" dirty="0" smtClean="0">
                <a:cs typeface="B Mitra" panose="00000400000000000000" pitchFamily="2" charset="-78"/>
              </a:rPr>
              <a:t>بر اساس آمار سال 2010</a:t>
            </a:r>
            <a:endParaRPr lang="fa-IR" sz="1400" dirty="0">
              <a:cs typeface="B Mitra" panose="00000400000000000000" pitchFamily="2" charset="-78"/>
            </a:endParaRPr>
          </a:p>
        </p:txBody>
      </p:sp>
    </p:spTree>
    <p:extLst>
      <p:ext uri="{BB962C8B-B14F-4D97-AF65-F5344CB8AC3E}">
        <p14:creationId xmlns:p14="http://schemas.microsoft.com/office/powerpoint/2010/main" val="40433172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hlinkClick r:id="rId2" action="ppaction://hlinksldjump"/>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7" name="Rectangle 6"/>
          <p:cNvSpPr/>
          <p:nvPr/>
        </p:nvSpPr>
        <p:spPr>
          <a:xfrm>
            <a:off x="164505" y="962846"/>
            <a:ext cx="8814990" cy="4893647"/>
          </a:xfrm>
          <a:prstGeom prst="rect">
            <a:avLst/>
          </a:prstGeom>
        </p:spPr>
        <p:txBody>
          <a:bodyPr wrap="square">
            <a:spAutoFit/>
          </a:bodyPr>
          <a:lstStyle/>
          <a:p>
            <a:pPr marL="342900" indent="-342900" algn="just" rtl="1">
              <a:lnSpc>
                <a:spcPct val="150000"/>
              </a:lnSpc>
              <a:buFont typeface="Wingdings" panose="05000000000000000000" pitchFamily="2" charset="2"/>
              <a:buChar char="Ø"/>
            </a:pPr>
            <a:r>
              <a:rPr lang="fa-IR" sz="2400" dirty="0">
                <a:cs typeface="B Mitra" panose="00000400000000000000" pitchFamily="2" charset="-78"/>
              </a:rPr>
              <a:t>رشد سریع اقتصادی در اواخر دهه 80 و اوایل دهه 90، </a:t>
            </a:r>
            <a:r>
              <a:rPr lang="fa-IR" sz="2400" dirty="0" smtClean="0">
                <a:cs typeface="B Mitra" panose="00000400000000000000" pitchFamily="2" charset="-78"/>
              </a:rPr>
              <a:t>کشور مالزی </a:t>
            </a:r>
            <a:r>
              <a:rPr lang="fa-IR" sz="2400" dirty="0">
                <a:cs typeface="B Mitra" panose="00000400000000000000" pitchFamily="2" charset="-78"/>
              </a:rPr>
              <a:t>را به نسل دوم </a:t>
            </a:r>
            <a:r>
              <a:rPr lang="fa-IR" sz="2400" dirty="0" smtClean="0">
                <a:cs typeface="B Mitra" panose="00000400000000000000" pitchFamily="2" charset="-78"/>
              </a:rPr>
              <a:t>صنعتی </a:t>
            </a:r>
            <a:r>
              <a:rPr lang="fa-IR" sz="2400" dirty="0">
                <a:cs typeface="B Mitra" panose="00000400000000000000" pitchFamily="2" charset="-78"/>
              </a:rPr>
              <a:t>در آسیا تبدیل کرد</a:t>
            </a:r>
            <a:r>
              <a:rPr lang="fa-IR" sz="2400" dirty="0" smtClean="0">
                <a:cs typeface="B Mitra" panose="00000400000000000000" pitchFamily="2" charset="-78"/>
              </a:rPr>
              <a:t>.</a:t>
            </a:r>
            <a:r>
              <a:rPr lang="fa-IR" sz="1600" dirty="0" smtClean="0">
                <a:cs typeface="B Mitra" panose="00000400000000000000" pitchFamily="2" charset="-78"/>
              </a:rPr>
              <a:t>(</a:t>
            </a:r>
            <a:r>
              <a:rPr lang="fa-IR" sz="1600" dirty="0">
                <a:cs typeface="B Mitra" panose="00000400000000000000" pitchFamily="2" charset="-78"/>
              </a:rPr>
              <a:t>ترزانی، 2001). </a:t>
            </a:r>
            <a:endParaRPr lang="fa-IR" sz="1600" dirty="0" smtClean="0">
              <a:cs typeface="B Mitra" panose="00000400000000000000" pitchFamily="2" charset="-78"/>
            </a:endParaRPr>
          </a:p>
          <a:p>
            <a:pPr marL="285750" indent="-285750" algn="just" rtl="1">
              <a:lnSpc>
                <a:spcPct val="150000"/>
              </a:lnSpc>
              <a:buFont typeface="Wingdings" panose="05000000000000000000" pitchFamily="2" charset="2"/>
              <a:buChar char="Ø"/>
            </a:pPr>
            <a:r>
              <a:rPr lang="fa-IR" sz="1600" dirty="0" smtClean="0">
                <a:cs typeface="B Mitra" panose="00000400000000000000" pitchFamily="2" charset="-78"/>
              </a:rPr>
              <a:t> </a:t>
            </a:r>
            <a:r>
              <a:rPr lang="fa-IR" sz="2400" dirty="0">
                <a:cs typeface="B Mitra" panose="00000400000000000000" pitchFamily="2" charset="-78"/>
              </a:rPr>
              <a:t>در طول سال های 1988- 1997، میانگین نرخ رشد سالانه محصولات داخلی مالزی به بیشتر از 8% رسید و بسیاری از این پیشرفت های اقتصادی به یک مدل منحصر به فرد برای توسعه مالزی تبدیل شدند</a:t>
            </a:r>
            <a:r>
              <a:rPr lang="fa-IR" sz="1600" dirty="0">
                <a:cs typeface="B Mitra" panose="00000400000000000000" pitchFamily="2" charset="-78"/>
              </a:rPr>
              <a:t>( پیلای، 2000). </a:t>
            </a:r>
            <a:endParaRPr lang="fa-IR" sz="1600" dirty="0" smtClean="0">
              <a:cs typeface="B Mitra" panose="00000400000000000000" pitchFamily="2" charset="-78"/>
            </a:endParaRPr>
          </a:p>
          <a:p>
            <a:pPr marL="342900" indent="-342900" algn="just" rtl="1">
              <a:lnSpc>
                <a:spcPct val="150000"/>
              </a:lnSpc>
              <a:buFont typeface="Wingdings" panose="05000000000000000000" pitchFamily="2" charset="2"/>
              <a:buChar char="Ø"/>
            </a:pPr>
            <a:r>
              <a:rPr lang="fa-IR" sz="2400" dirty="0" smtClean="0">
                <a:cs typeface="B Mitra" panose="00000400000000000000" pitchFamily="2" charset="-78"/>
              </a:rPr>
              <a:t>بنابرین </a:t>
            </a:r>
            <a:r>
              <a:rPr lang="fa-IR" sz="2400" dirty="0">
                <a:cs typeface="B Mitra" panose="00000400000000000000" pitchFamily="2" charset="-78"/>
              </a:rPr>
              <a:t>برنامه مسکن به طور عمده از سال 1990 به سمت خانه کافی برای همه و شرایط زندگی با کیفیت بهتر تغییر کرد. </a:t>
            </a:r>
            <a:endParaRPr lang="fa-IR" sz="2400" dirty="0" smtClean="0">
              <a:cs typeface="B Mitra" panose="00000400000000000000" pitchFamily="2" charset="-78"/>
            </a:endParaRPr>
          </a:p>
          <a:p>
            <a:pPr marL="342900" indent="-342900" algn="just" rtl="1">
              <a:lnSpc>
                <a:spcPct val="150000"/>
              </a:lnSpc>
              <a:buFont typeface="Wingdings" panose="05000000000000000000" pitchFamily="2" charset="2"/>
              <a:buChar char="Ø"/>
            </a:pPr>
            <a:endParaRPr lang="fa-IR" sz="2000" dirty="0">
              <a:cs typeface="B Mitra" panose="00000400000000000000" pitchFamily="2" charset="-78"/>
            </a:endParaRPr>
          </a:p>
          <a:p>
            <a:pPr marL="342900" indent="-342900" algn="just" rtl="1">
              <a:lnSpc>
                <a:spcPct val="150000"/>
              </a:lnSpc>
              <a:buFont typeface="Wingdings" panose="05000000000000000000" pitchFamily="2" charset="2"/>
              <a:buChar char="Ø"/>
            </a:pPr>
            <a:endParaRPr lang="fa-IR" sz="2000" dirty="0">
              <a:cs typeface="B Mitra" panose="00000400000000000000" pitchFamily="2" charset="-78"/>
            </a:endParaRPr>
          </a:p>
        </p:txBody>
      </p:sp>
      <p:pic>
        <p:nvPicPr>
          <p:cNvPr id="16" name="Picture 15"/>
          <p:cNvPicPr>
            <a:picLocks noChangeAspect="1"/>
          </p:cNvPicPr>
          <p:nvPr/>
        </p:nvPicPr>
        <p:blipFill>
          <a:blip r:embed="rId5" cstate="print">
            <a:clrChange>
              <a:clrFrom>
                <a:srgbClr val="FFFFFF"/>
              </a:clrFrom>
              <a:clrTo>
                <a:srgbClr val="FFFFFF">
                  <a:alpha val="0"/>
                </a:srgbClr>
              </a:clrTo>
            </a:clrChange>
          </a:blip>
          <a:stretch>
            <a:fillRect/>
          </a:stretch>
        </p:blipFill>
        <p:spPr>
          <a:xfrm>
            <a:off x="3934025" y="4869160"/>
            <a:ext cx="2654199" cy="1946967"/>
          </a:xfrm>
          <a:prstGeom prst="rect">
            <a:avLst/>
          </a:prstGeom>
        </p:spPr>
      </p:pic>
      <p:sp>
        <p:nvSpPr>
          <p:cNvPr id="12" name="Title 1"/>
          <p:cNvSpPr>
            <a:spLocks noGrp="1"/>
          </p:cNvSpPr>
          <p:nvPr>
            <p:ph type="title"/>
          </p:nvPr>
        </p:nvSpPr>
        <p:spPr>
          <a:xfrm>
            <a:off x="3779912" y="-72008"/>
            <a:ext cx="3816424" cy="908720"/>
          </a:xfrm>
        </p:spPr>
        <p:txBody>
          <a:bodyPr>
            <a:normAutofit/>
          </a:bodyPr>
          <a:lstStyle/>
          <a:p>
            <a:pPr algn="r"/>
            <a:r>
              <a:rPr lang="fa-IR" sz="3600" b="1" dirty="0" smtClean="0">
                <a:cs typeface="A EntezareZohoor B3" panose="00000700000000000000" pitchFamily="2" charset="-78"/>
              </a:rPr>
              <a:t>اقتصاد</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6" cstate="print">
            <a:extLst>
              <a:ext uri="{BEBA8EAE-BF5A-486C-A8C5-ECC9F3942E4B}">
                <a14:imgProps xmlns:a14="http://schemas.microsoft.com/office/drawing/2010/main">
                  <a14:imgLayer r:embed="rId7">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pic>
        <p:nvPicPr>
          <p:cNvPr id="15" name="Picture 14"/>
          <p:cNvPicPr>
            <a:picLocks noChangeAspect="1"/>
          </p:cNvPicPr>
          <p:nvPr/>
        </p:nvPicPr>
        <p:blipFill>
          <a:blip r:embed="rId8">
            <a:extLst>
              <a:ext uri="{BEBA8EAE-BF5A-486C-A8C5-ECC9F3942E4B}">
                <a14:imgProps xmlns:a14="http://schemas.microsoft.com/office/drawing/2010/main">
                  <a14:imgLayer r:embed="rId9">
                    <a14:imgEffect>
                      <a14:backgroundRemoval t="10000" b="100000" l="0" r="90000">
                        <a14:backgroundMark x1="88281" y1="98333" x2="56250" y2="82708"/>
                        <a14:backgroundMark x1="22500" y1="98542" x2="28594" y2="81458"/>
                      </a14:backgroundRemoval>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588224" y="4630580"/>
            <a:ext cx="2776658" cy="2082493"/>
          </a:xfrm>
          <a:prstGeom prst="rect">
            <a:avLst/>
          </a:prstGeom>
        </p:spPr>
      </p:pic>
      <p:sp>
        <p:nvSpPr>
          <p:cNvPr id="20"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21"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2" name="TextBox 21"/>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INCOME HOUSING PROVISION IN MALAYSIA: THE ROLE OF STATE AND MARKET </a:t>
            </a:r>
          </a:p>
          <a:p>
            <a:r>
              <a:rPr lang="en-US" sz="1000" dirty="0" smtClean="0"/>
              <a:t>SYAFIEE SHUID</a:t>
            </a:r>
            <a:endParaRPr lang="en-US" sz="1000" dirty="0"/>
          </a:p>
        </p:txBody>
      </p:sp>
      <p:pic>
        <p:nvPicPr>
          <p:cNvPr id="23" name="Picture 22">
            <a:hlinkClick r:id="rId10" action="ppaction://hlinksldjump"/>
          </p:cNvPr>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Tree>
    <p:extLst>
      <p:ext uri="{BB962C8B-B14F-4D97-AF65-F5344CB8AC3E}">
        <p14:creationId xmlns:p14="http://schemas.microsoft.com/office/powerpoint/2010/main" val="13156278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clrChange>
              <a:clrFrom>
                <a:srgbClr val="F4EFD6"/>
              </a:clrFrom>
              <a:clrTo>
                <a:srgbClr val="F4EFD6">
                  <a:alpha val="0"/>
                </a:srgbClr>
              </a:clrTo>
            </a:clrChange>
            <a:biLevel thresh="75000"/>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702709" y="36389"/>
            <a:ext cx="691926" cy="691926"/>
          </a:xfrm>
          <a:prstGeom prst="rect">
            <a:avLst/>
          </a:prstGeom>
        </p:spPr>
      </p:pic>
      <p:sp>
        <p:nvSpPr>
          <p:cNvPr id="3" name="Rectangle 2"/>
          <p:cNvSpPr/>
          <p:nvPr/>
        </p:nvSpPr>
        <p:spPr>
          <a:xfrm>
            <a:off x="478879" y="1052736"/>
            <a:ext cx="8323337" cy="4201150"/>
          </a:xfrm>
          <a:prstGeom prst="rect">
            <a:avLst/>
          </a:prstGeom>
        </p:spPr>
        <p:txBody>
          <a:bodyPr wrap="square">
            <a:spAutoFit/>
          </a:bodyPr>
          <a:lstStyle/>
          <a:p>
            <a:pPr marL="342900" indent="-342900" algn="just" rtl="1">
              <a:lnSpc>
                <a:spcPct val="150000"/>
              </a:lnSpc>
              <a:buFont typeface="Wingdings" panose="05000000000000000000" pitchFamily="2" charset="2"/>
              <a:buChar char="Ø"/>
            </a:pPr>
            <a:r>
              <a:rPr lang="fa-IR" sz="2000" dirty="0">
                <a:cs typeface="B Mitra" panose="00000400000000000000" pitchFamily="2" charset="-78"/>
              </a:rPr>
              <a:t>مالزی پس از استقلال از انگلیس در سال ۱۹۵۷، حکومت سلطنتی دوره‌ای را </a:t>
            </a:r>
            <a:r>
              <a:rPr lang="fa-IR" sz="2000" dirty="0" smtClean="0">
                <a:cs typeface="B Mitra" panose="00000400000000000000" pitchFamily="2" charset="-78"/>
              </a:rPr>
              <a:t>پذیرفت.</a:t>
            </a:r>
          </a:p>
          <a:p>
            <a:pPr marL="342900" indent="-342900" algn="just" rtl="1">
              <a:lnSpc>
                <a:spcPct val="150000"/>
              </a:lnSpc>
              <a:buFont typeface="Wingdings" panose="05000000000000000000" pitchFamily="2" charset="2"/>
              <a:buChar char="Ø"/>
            </a:pPr>
            <a:r>
              <a:rPr lang="fa-IR" sz="1900" dirty="0">
                <a:cs typeface="B Mitra" panose="00000400000000000000" pitchFamily="2" charset="-78"/>
              </a:rPr>
              <a:t>كشور مالزي را مي‌توان از نظر حكومت، در ميان كشورهاي جهان بي‌مانند دانست، زيرا نظام پادشاهي انتخابي با نظارت پارلمان و نخست وزير براي پنج سال را مي‌توان در حكم يك جمهوري دانست كه فقط نام آن پادشاهي است</a:t>
            </a:r>
            <a:r>
              <a:rPr lang="fa-IR" sz="1900" dirty="0" smtClean="0">
                <a:cs typeface="B Mitra" panose="00000400000000000000" pitchFamily="2" charset="-78"/>
              </a:rPr>
              <a:t>.</a:t>
            </a:r>
          </a:p>
          <a:p>
            <a:pPr marL="342900" indent="-342900" algn="just" rtl="1">
              <a:lnSpc>
                <a:spcPct val="150000"/>
              </a:lnSpc>
              <a:buFont typeface="Wingdings" panose="05000000000000000000" pitchFamily="2" charset="2"/>
              <a:buChar char="Ø"/>
            </a:pPr>
            <a:r>
              <a:rPr lang="fa-IR" sz="2000" dirty="0">
                <a:cs typeface="B Mitra" panose="00000400000000000000" pitchFamily="2" charset="-78"/>
              </a:rPr>
              <a:t>پادشاه در مالزی دارای اختیارات و وظایف تشریفاتی است و بر اساس توصیه‌های مجلس و کابینه عمل میکند.</a:t>
            </a:r>
            <a:endParaRPr lang="fa-IR" sz="2000" dirty="0" smtClean="0">
              <a:cs typeface="B Mitra" panose="00000400000000000000" pitchFamily="2" charset="-78"/>
            </a:endParaRPr>
          </a:p>
          <a:p>
            <a:pPr marL="342900" indent="-342900" algn="just" rtl="1">
              <a:lnSpc>
                <a:spcPct val="150000"/>
              </a:lnSpc>
              <a:buFont typeface="Wingdings" panose="05000000000000000000" pitchFamily="2" charset="2"/>
              <a:buChar char="Ø"/>
            </a:pPr>
            <a:r>
              <a:rPr lang="fa-IR" sz="2000" dirty="0">
                <a:cs typeface="B Mitra" panose="00000400000000000000" pitchFamily="2" charset="-78"/>
              </a:rPr>
              <a:t>بر اساس قانون اساسی مالزی، پادشاه، از میان ۹ سلطان ایالت‌های مختلف مالزی از </a:t>
            </a:r>
            <a:r>
              <a:rPr lang="fa-IR" sz="2000" dirty="0" smtClean="0">
                <a:cs typeface="B Mitra" panose="00000400000000000000" pitchFamily="2" charset="-78"/>
              </a:rPr>
              <a:t>۱4 </a:t>
            </a:r>
            <a:r>
              <a:rPr lang="fa-IR" sz="2000" dirty="0">
                <a:cs typeface="B Mitra" panose="00000400000000000000" pitchFamily="2" charset="-78"/>
              </a:rPr>
              <a:t>ایالت، بطور دوره‌ای و برای مدت ۵ سال انتخاب می‌شود. در چهار ایالت دیگر که سلطان ندارند بالاترین مقام رسمی، فرمانداران انتصابی </a:t>
            </a:r>
            <a:r>
              <a:rPr lang="fa-IR" sz="2000" dirty="0" smtClean="0">
                <a:cs typeface="B Mitra" panose="00000400000000000000" pitchFamily="2" charset="-78"/>
              </a:rPr>
              <a:t>هستند.</a:t>
            </a:r>
          </a:p>
          <a:p>
            <a:pPr algn="just" rtl="1">
              <a:lnSpc>
                <a:spcPct val="150000"/>
              </a:lnSpc>
            </a:pPr>
            <a:endParaRPr lang="en-US" sz="2000" dirty="0">
              <a:cs typeface="B Mitra" panose="00000400000000000000" pitchFamily="2" charset="-78"/>
            </a:endParaRPr>
          </a:p>
          <a:p>
            <a:pPr marL="342900" indent="-342900" algn="just" rtl="1">
              <a:lnSpc>
                <a:spcPct val="150000"/>
              </a:lnSpc>
              <a:buFont typeface="Wingdings" panose="05000000000000000000" pitchFamily="2" charset="2"/>
              <a:buChar char="Ø"/>
            </a:pPr>
            <a:endParaRPr lang="en-US" sz="2000" dirty="0">
              <a:cs typeface="B Mitra" panose="00000400000000000000" pitchFamily="2" charset="-78"/>
            </a:endParaRPr>
          </a:p>
        </p:txBody>
      </p:sp>
      <p:sp>
        <p:nvSpPr>
          <p:cNvPr id="12" name="Title 1"/>
          <p:cNvSpPr>
            <a:spLocks noGrp="1"/>
          </p:cNvSpPr>
          <p:nvPr>
            <p:ph type="title"/>
          </p:nvPr>
        </p:nvSpPr>
        <p:spPr>
          <a:xfrm>
            <a:off x="3779912" y="-72008"/>
            <a:ext cx="3816424" cy="908720"/>
          </a:xfrm>
        </p:spPr>
        <p:txBody>
          <a:bodyPr>
            <a:normAutofit/>
          </a:bodyPr>
          <a:lstStyle/>
          <a:p>
            <a:pPr algn="r"/>
            <a:r>
              <a:rPr lang="fa-IR" sz="3600" b="1" dirty="0" smtClean="0">
                <a:cs typeface="A EntezareZohoor B3" panose="00000700000000000000" pitchFamily="2" charset="-78"/>
              </a:rPr>
              <a:t>حکومت</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406970" y="6119369"/>
            <a:ext cx="2113979" cy="646331"/>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pPr algn="ctr"/>
            <a:r>
              <a:rPr lang="fa-IR" sz="1200" dirty="0">
                <a:cs typeface="B Nazanin" panose="00000400000000000000" pitchFamily="2" charset="-78"/>
              </a:rPr>
              <a:t>موسسه مطالعات و پژوهشهاي بازرگاني</a:t>
            </a:r>
            <a:endParaRPr lang="en-US" sz="1200" dirty="0" smtClean="0">
              <a:cs typeface="B Nazanin" panose="00000400000000000000" pitchFamily="2" charset="-78"/>
            </a:endParaRPr>
          </a:p>
          <a:p>
            <a:pPr algn="ctr"/>
            <a:r>
              <a:rPr lang="en-US" sz="1200" dirty="0" smtClean="0"/>
              <a:t>www.mm2h.ir </a:t>
            </a:r>
            <a:r>
              <a:rPr lang="fa-IR" sz="1200" dirty="0" smtClean="0">
                <a:cs typeface="B Nazanin" panose="00000400000000000000" pitchFamily="2" charset="-78"/>
              </a:rPr>
              <a:t> </a:t>
            </a:r>
            <a:r>
              <a:rPr lang="en-US" sz="1200" dirty="0" smtClean="0"/>
              <a:t> </a:t>
            </a:r>
            <a:endParaRPr lang="en-US" sz="1200" dirty="0"/>
          </a:p>
        </p:txBody>
      </p:sp>
      <p:pic>
        <p:nvPicPr>
          <p:cNvPr id="15" name="Picture 14">
            <a:hlinkClick r:id="rId6" action="ppaction://hlinksldjump"/>
          </p:cNvPr>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2339752" y="6119369"/>
            <a:ext cx="720080" cy="688207"/>
          </a:xfrm>
          <a:prstGeom prst="rect">
            <a:avLst/>
          </a:prstGeom>
        </p:spPr>
      </p:pic>
      <p:pic>
        <p:nvPicPr>
          <p:cNvPr id="19" name="Picture 18">
            <a:hlinkClick r:id="rId9"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20"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21"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pic>
        <p:nvPicPr>
          <p:cNvPr id="4" name="Picture 3"/>
          <p:cNvPicPr>
            <a:picLocks noChangeAspect="1"/>
          </p:cNvPicPr>
          <p:nvPr/>
        </p:nvPicPr>
        <p:blipFill>
          <a:blip r:embed="rId12" cstate="print"/>
          <a:stretch>
            <a:fillRect/>
          </a:stretch>
        </p:blipFill>
        <p:spPr>
          <a:xfrm>
            <a:off x="679723" y="4169008"/>
            <a:ext cx="3320057" cy="1679107"/>
          </a:xfrm>
          <a:prstGeom prst="rect">
            <a:avLst/>
          </a:prstGeom>
        </p:spPr>
      </p:pic>
    </p:spTree>
    <p:extLst>
      <p:ext uri="{BB962C8B-B14F-4D97-AF65-F5344CB8AC3E}">
        <p14:creationId xmlns:p14="http://schemas.microsoft.com/office/powerpoint/2010/main" val="14876287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779912" y="-72008"/>
            <a:ext cx="3816424" cy="908720"/>
          </a:xfrm>
        </p:spPr>
        <p:txBody>
          <a:bodyPr>
            <a:normAutofit/>
          </a:bodyPr>
          <a:lstStyle/>
          <a:p>
            <a:pPr algn="r"/>
            <a:r>
              <a:rPr lang="fa-IR" sz="3600" b="1" dirty="0" smtClean="0">
                <a:cs typeface="A EntezareZohoor B3" panose="00000700000000000000" pitchFamily="2" charset="-78"/>
              </a:rPr>
              <a:t>نظام سیاسی</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3" name="Diagram 2"/>
          <p:cNvGraphicFramePr/>
          <p:nvPr>
            <p:extLst/>
          </p:nvPr>
        </p:nvGraphicFramePr>
        <p:xfrm>
          <a:off x="1547664" y="1196752"/>
          <a:ext cx="7070278" cy="48245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4" name="Picture 13">
            <a:hlinkClick r:id="rId9"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5"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0" name="TextBox 19"/>
          <p:cNvSpPr txBox="1"/>
          <p:nvPr/>
        </p:nvSpPr>
        <p:spPr>
          <a:xfrm>
            <a:off x="221233" y="6295706"/>
            <a:ext cx="2113979" cy="461665"/>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pPr algn="ctr"/>
            <a:r>
              <a:rPr lang="fa-IR" sz="1200" dirty="0">
                <a:cs typeface="B Nazanin" panose="00000400000000000000" pitchFamily="2" charset="-78"/>
              </a:rPr>
              <a:t>موسسه مطالعات و پژوهشهاي </a:t>
            </a:r>
            <a:r>
              <a:rPr lang="fa-IR" sz="1200" dirty="0" smtClean="0">
                <a:cs typeface="B Nazanin" panose="00000400000000000000" pitchFamily="2" charset="-78"/>
              </a:rPr>
              <a:t>بازرگاني</a:t>
            </a:r>
            <a:endParaRPr lang="en-US" sz="1200" dirty="0" smtClean="0">
              <a:cs typeface="B Nazanin" panose="00000400000000000000" pitchFamily="2" charset="-78"/>
            </a:endParaRPr>
          </a:p>
        </p:txBody>
      </p:sp>
      <p:pic>
        <p:nvPicPr>
          <p:cNvPr id="21" name="Picture 20">
            <a:hlinkClick r:id="rId12" action="ppaction://hlinksldjump"/>
          </p:cNvPr>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2175140" y="6106436"/>
            <a:ext cx="720080" cy="688207"/>
          </a:xfrm>
          <a:prstGeom prst="rect">
            <a:avLst/>
          </a:prstGeom>
        </p:spPr>
      </p:pic>
    </p:spTree>
    <p:extLst>
      <p:ext uri="{BB962C8B-B14F-4D97-AF65-F5344CB8AC3E}">
        <p14:creationId xmlns:p14="http://schemas.microsoft.com/office/powerpoint/2010/main" val="6286159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779912" y="-72008"/>
            <a:ext cx="3816424" cy="908720"/>
          </a:xfrm>
        </p:spPr>
        <p:txBody>
          <a:bodyPr>
            <a:normAutofit/>
          </a:bodyPr>
          <a:lstStyle/>
          <a:p>
            <a:pPr algn="r"/>
            <a:r>
              <a:rPr lang="fa-IR" sz="3600" b="1" dirty="0" smtClean="0">
                <a:cs typeface="A EntezareZohoor B3" panose="00000700000000000000" pitchFamily="2" charset="-78"/>
              </a:rPr>
              <a:t>نظام سیاسی</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7" name="Diagram 6"/>
          <p:cNvGraphicFramePr/>
          <p:nvPr>
            <p:extLst/>
          </p:nvPr>
        </p:nvGraphicFramePr>
        <p:xfrm>
          <a:off x="1835696" y="1567089"/>
          <a:ext cx="6648400" cy="45522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7" name="Rectangle 16"/>
          <p:cNvSpPr/>
          <p:nvPr/>
        </p:nvSpPr>
        <p:spPr>
          <a:xfrm>
            <a:off x="323528" y="1009072"/>
            <a:ext cx="8527876" cy="707886"/>
          </a:xfrm>
          <a:prstGeom prst="rect">
            <a:avLst/>
          </a:prstGeom>
        </p:spPr>
        <p:txBody>
          <a:bodyPr wrap="square">
            <a:spAutoFit/>
          </a:bodyPr>
          <a:lstStyle/>
          <a:p>
            <a:pPr algn="just" rtl="1"/>
            <a:r>
              <a:rPr lang="fa-IR" sz="2000" dirty="0">
                <a:cs typeface="B Mitra" panose="00000400000000000000" pitchFamily="2" charset="-78"/>
              </a:rPr>
              <a:t>قوه قانونگذاری مالزی متشکل از دو </a:t>
            </a:r>
            <a:r>
              <a:rPr lang="fa-IR" sz="2000" b="1" dirty="0">
                <a:cs typeface="B Mitra" panose="00000400000000000000" pitchFamily="2" charset="-78"/>
              </a:rPr>
              <a:t>مجلس سنا </a:t>
            </a:r>
            <a:r>
              <a:rPr lang="fa-IR" sz="2000" dirty="0">
                <a:cs typeface="B Mitra" panose="00000400000000000000" pitchFamily="2" charset="-78"/>
              </a:rPr>
              <a:t>و</a:t>
            </a:r>
            <a:r>
              <a:rPr lang="fa-IR" sz="2000" b="1" dirty="0">
                <a:cs typeface="B Mitra" panose="00000400000000000000" pitchFamily="2" charset="-78"/>
              </a:rPr>
              <a:t> مجلس نمایندگان </a:t>
            </a:r>
            <a:r>
              <a:rPr lang="fa-IR" sz="2000" dirty="0">
                <a:cs typeface="B Mitra" panose="00000400000000000000" pitchFamily="2" charset="-78"/>
              </a:rPr>
              <a:t>است که ۴۰ نفر از ۶۹ عضو مجلس سنا را پادشاه انتخاب می </a:t>
            </a:r>
            <a:r>
              <a:rPr lang="fa-IR" sz="2000" dirty="0" smtClean="0">
                <a:cs typeface="B Mitra" panose="00000400000000000000" pitchFamily="2" charset="-78"/>
              </a:rPr>
              <a:t>نماید.</a:t>
            </a:r>
            <a:endParaRPr lang="en-US" sz="2000" dirty="0"/>
          </a:p>
        </p:txBody>
      </p:sp>
      <p:pic>
        <p:nvPicPr>
          <p:cNvPr id="20" name="Picture 19">
            <a:hlinkClick r:id="rId9"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2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22"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6" name="TextBox 15"/>
          <p:cNvSpPr txBox="1"/>
          <p:nvPr/>
        </p:nvSpPr>
        <p:spPr>
          <a:xfrm>
            <a:off x="221233" y="6295706"/>
            <a:ext cx="2113979" cy="461665"/>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pPr algn="ctr"/>
            <a:r>
              <a:rPr lang="fa-IR" sz="1200" dirty="0">
                <a:cs typeface="B Nazanin" panose="00000400000000000000" pitchFamily="2" charset="-78"/>
              </a:rPr>
              <a:t>موسسه مطالعات و پژوهشهاي </a:t>
            </a:r>
            <a:r>
              <a:rPr lang="fa-IR" sz="1200" dirty="0" smtClean="0">
                <a:cs typeface="B Nazanin" panose="00000400000000000000" pitchFamily="2" charset="-78"/>
              </a:rPr>
              <a:t>بازرگاني</a:t>
            </a:r>
            <a:endParaRPr lang="en-US" sz="1200" dirty="0" smtClean="0">
              <a:cs typeface="B Nazanin" panose="00000400000000000000" pitchFamily="2" charset="-78"/>
            </a:endParaRPr>
          </a:p>
        </p:txBody>
      </p:sp>
      <p:pic>
        <p:nvPicPr>
          <p:cNvPr id="23" name="Picture 22">
            <a:hlinkClick r:id="rId12" action="ppaction://hlinksldjump"/>
          </p:cNvPr>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2175140" y="6106436"/>
            <a:ext cx="720080" cy="688207"/>
          </a:xfrm>
          <a:prstGeom prst="rect">
            <a:avLst/>
          </a:prstGeom>
        </p:spPr>
      </p:pic>
    </p:spTree>
    <p:extLst>
      <p:ext uri="{BB962C8B-B14F-4D97-AF65-F5344CB8AC3E}">
        <p14:creationId xmlns:p14="http://schemas.microsoft.com/office/powerpoint/2010/main" val="39340978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779912" y="-72008"/>
            <a:ext cx="3816424" cy="908720"/>
          </a:xfrm>
        </p:spPr>
        <p:txBody>
          <a:bodyPr>
            <a:normAutofit/>
          </a:bodyPr>
          <a:lstStyle/>
          <a:p>
            <a:pPr algn="r"/>
            <a:r>
              <a:rPr lang="fa-IR" sz="3600" b="1" dirty="0" smtClean="0">
                <a:cs typeface="A EntezareZohoor B3" panose="00000700000000000000" pitchFamily="2" charset="-78"/>
              </a:rPr>
              <a:t>نظام سیاسی</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pic>
        <p:nvPicPr>
          <p:cNvPr id="3" name="Picture 2"/>
          <p:cNvPicPr>
            <a:picLocks noChangeAspect="1"/>
          </p:cNvPicPr>
          <p:nvPr/>
        </p:nvPicPr>
        <p:blipFill>
          <a:blip r:embed="rId4"/>
          <a:stretch>
            <a:fillRect/>
          </a:stretch>
        </p:blipFill>
        <p:spPr>
          <a:xfrm>
            <a:off x="4283968" y="956727"/>
            <a:ext cx="4667524" cy="5828075"/>
          </a:xfrm>
          <a:prstGeom prst="rect">
            <a:avLst/>
          </a:prstGeom>
        </p:spPr>
      </p:pic>
      <p:sp>
        <p:nvSpPr>
          <p:cNvPr id="4" name="Rectangle 3"/>
          <p:cNvSpPr/>
          <p:nvPr/>
        </p:nvSpPr>
        <p:spPr>
          <a:xfrm>
            <a:off x="341362" y="982468"/>
            <a:ext cx="3751436" cy="1200329"/>
          </a:xfrm>
          <a:prstGeom prst="rect">
            <a:avLst/>
          </a:prstGeom>
          <a:ln>
            <a:solidFill>
              <a:schemeClr val="tx1"/>
            </a:solidFill>
          </a:ln>
        </p:spPr>
        <p:txBody>
          <a:bodyPr wrap="square">
            <a:spAutoFit/>
          </a:bodyPr>
          <a:lstStyle/>
          <a:p>
            <a:pPr algn="just" rtl="1"/>
            <a:r>
              <a:rPr lang="fa-IR" sz="2000" dirty="0">
                <a:cs typeface="B Mitra" panose="00000400000000000000" pitchFamily="2" charset="-78"/>
              </a:rPr>
              <a:t>کابینه اجرایی مالزی علاوه بر نخست وزیر، از یک معاون اصلی نخست وزیر و 27 وزیر تشکیل شده است </a:t>
            </a:r>
            <a:r>
              <a:rPr lang="fa-IR" sz="1200" dirty="0" smtClean="0">
                <a:cs typeface="B Mitra" panose="00000400000000000000" pitchFamily="2" charset="-78"/>
              </a:rPr>
              <a:t>(</a:t>
            </a:r>
            <a:r>
              <a:rPr lang="fa-IR" sz="1200" dirty="0">
                <a:cs typeface="B Mitra" panose="00000400000000000000" pitchFamily="2" charset="-78"/>
              </a:rPr>
              <a:t>نمودار سازمانی از سایت رسمی نخست وزیری مالزی، </a:t>
            </a:r>
            <a:r>
              <a:rPr lang="en-US" sz="1200" dirty="0">
                <a:cs typeface="B Mitra" panose="00000400000000000000" pitchFamily="2" charset="-78"/>
              </a:rPr>
              <a:t>www.pmo.gov.my </a:t>
            </a:r>
            <a:r>
              <a:rPr lang="fa-IR" sz="1200" dirty="0">
                <a:cs typeface="B Mitra" panose="00000400000000000000" pitchFamily="2" charset="-78"/>
              </a:rPr>
              <a:t>استخراج شده است).</a:t>
            </a:r>
            <a:endParaRPr lang="en-US" sz="1200" dirty="0">
              <a:cs typeface="B Mitra" panose="00000400000000000000" pitchFamily="2" charset="-78"/>
            </a:endParaRPr>
          </a:p>
        </p:txBody>
      </p:sp>
      <p:pic>
        <p:nvPicPr>
          <p:cNvPr id="7" name="Picture 6"/>
          <p:cNvPicPr>
            <a:picLocks noChangeAspect="1"/>
          </p:cNvPicPr>
          <p:nvPr/>
        </p:nvPicPr>
        <p:blipFill>
          <a:blip r:embed="rId5" cstate="print"/>
          <a:stretch>
            <a:fillRect/>
          </a:stretch>
        </p:blipFill>
        <p:spPr>
          <a:xfrm>
            <a:off x="2939670" y="2636328"/>
            <a:ext cx="1160892" cy="1216466"/>
          </a:xfrm>
          <a:prstGeom prst="rect">
            <a:avLst/>
          </a:prstGeom>
        </p:spPr>
      </p:pic>
      <p:pic>
        <p:nvPicPr>
          <p:cNvPr id="16" name="Picture 15">
            <a:hlinkClick r:id="rId6" action="ppaction://hlinksldjump"/>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7"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8"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221233" y="6295706"/>
            <a:ext cx="2113979" cy="461665"/>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pPr algn="ctr"/>
            <a:r>
              <a:rPr lang="fa-IR" sz="1200" dirty="0">
                <a:cs typeface="B Nazanin" panose="00000400000000000000" pitchFamily="2" charset="-78"/>
              </a:rPr>
              <a:t>موسسه مطالعات و پژوهشهاي </a:t>
            </a:r>
            <a:r>
              <a:rPr lang="fa-IR" sz="1200" dirty="0" smtClean="0">
                <a:cs typeface="B Nazanin" panose="00000400000000000000" pitchFamily="2" charset="-78"/>
              </a:rPr>
              <a:t>بازرگاني</a:t>
            </a:r>
            <a:endParaRPr lang="en-US" sz="1200" dirty="0" smtClean="0">
              <a:cs typeface="B Nazanin" panose="00000400000000000000" pitchFamily="2" charset="-78"/>
            </a:endParaRPr>
          </a:p>
        </p:txBody>
      </p:sp>
      <p:pic>
        <p:nvPicPr>
          <p:cNvPr id="20" name="Picture 19">
            <a:hlinkClick r:id="rId9" action="ppaction://hlinksldjump"/>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2175140" y="6106436"/>
            <a:ext cx="720080" cy="688207"/>
          </a:xfrm>
          <a:prstGeom prst="rect">
            <a:avLst/>
          </a:prstGeom>
        </p:spPr>
      </p:pic>
    </p:spTree>
    <p:extLst>
      <p:ext uri="{BB962C8B-B14F-4D97-AF65-F5344CB8AC3E}">
        <p14:creationId xmlns:p14="http://schemas.microsoft.com/office/powerpoint/2010/main" val="27411093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72008"/>
            <a:ext cx="5904656" cy="908720"/>
          </a:xfrm>
        </p:spPr>
        <p:txBody>
          <a:bodyPr>
            <a:noAutofit/>
          </a:bodyPr>
          <a:lstStyle/>
          <a:p>
            <a:pPr algn="r"/>
            <a:r>
              <a:rPr lang="fa-IR" sz="2400" b="1" dirty="0">
                <a:cs typeface="A EntezareZohoor B3" panose="00000700000000000000" pitchFamily="2" charset="-78"/>
              </a:rPr>
              <a:t>پیدایش مسئله مسکن در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3" name="Rectangle 2"/>
          <p:cNvSpPr/>
          <p:nvPr/>
        </p:nvSpPr>
        <p:spPr>
          <a:xfrm>
            <a:off x="4355976" y="980728"/>
            <a:ext cx="4572000" cy="1323439"/>
          </a:xfrm>
          <a:prstGeom prst="rect">
            <a:avLst/>
          </a:prstGeom>
          <a:ln>
            <a:solidFill>
              <a:srgbClr val="808000"/>
            </a:solidFill>
            <a:prstDash val="dashDot"/>
          </a:ln>
        </p:spPr>
        <p:txBody>
          <a:bodyPr>
            <a:spAutoFit/>
          </a:bodyPr>
          <a:lstStyle/>
          <a:p>
            <a:pPr algn="just" rtl="1"/>
            <a:r>
              <a:rPr lang="ar-SA" sz="2000" dirty="0">
                <a:cs typeface="B Mitra" panose="00000400000000000000" pitchFamily="2" charset="-78"/>
              </a:rPr>
              <a:t>در طول </a:t>
            </a:r>
            <a:r>
              <a:rPr lang="ar-SA" sz="2000" dirty="0" smtClean="0">
                <a:cs typeface="B Mitra" panose="00000400000000000000" pitchFamily="2" charset="-78"/>
              </a:rPr>
              <a:t>سال</a:t>
            </a:r>
            <a:r>
              <a:rPr lang="fa-IR" sz="2000" dirty="0" smtClean="0">
                <a:cs typeface="B Mitra" panose="00000400000000000000" pitchFamily="2" charset="-78"/>
              </a:rPr>
              <a:t> ها</a:t>
            </a:r>
            <a:r>
              <a:rPr lang="ar-SA" sz="2000" dirty="0" smtClean="0">
                <a:cs typeface="B Mitra" panose="00000400000000000000" pitchFamily="2" charset="-78"/>
              </a:rPr>
              <a:t>ی  </a:t>
            </a:r>
            <a:r>
              <a:rPr lang="ar-SA" sz="2000" dirty="0">
                <a:cs typeface="B Mitra" panose="00000400000000000000" pitchFamily="2" charset="-78"/>
              </a:rPr>
              <a:t>1970 و 1980، کاملا روشن شد که دولت نمی تواند نقش خود به عنوان تولید کننده  مستقیم مسکن را حفظ و این نقش لزوما باید توسط بخش خصوصی رسمی یا غیر رسمی انجام شود. </a:t>
            </a:r>
            <a:r>
              <a:rPr lang="ar-SA" sz="1200" dirty="0">
                <a:cs typeface="B Mitra" panose="00000400000000000000" pitchFamily="2" charset="-78"/>
              </a:rPr>
              <a:t>(بانک جهانی، 1993). </a:t>
            </a:r>
            <a:endParaRPr lang="fa-IR" sz="1200" dirty="0">
              <a:cs typeface="B Mitra" panose="00000400000000000000" pitchFamily="2" charset="-78"/>
            </a:endParaRPr>
          </a:p>
        </p:txBody>
      </p:sp>
      <p:graphicFrame>
        <p:nvGraphicFramePr>
          <p:cNvPr id="4" name="Diagram 3"/>
          <p:cNvGraphicFramePr/>
          <p:nvPr>
            <p:extLst/>
          </p:nvPr>
        </p:nvGraphicFramePr>
        <p:xfrm>
          <a:off x="-781857" y="1196150"/>
          <a:ext cx="6192688" cy="41764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6" name="Rectangle 15"/>
          <p:cNvSpPr/>
          <p:nvPr/>
        </p:nvSpPr>
        <p:spPr>
          <a:xfrm>
            <a:off x="4360199" y="4676943"/>
            <a:ext cx="4572000" cy="1200329"/>
          </a:xfrm>
          <a:prstGeom prst="rect">
            <a:avLst/>
          </a:prstGeom>
          <a:ln>
            <a:solidFill>
              <a:schemeClr val="tx1"/>
            </a:solidFill>
            <a:prstDash val="dashDot"/>
          </a:ln>
        </p:spPr>
        <p:txBody>
          <a:bodyPr>
            <a:spAutoFit/>
          </a:bodyPr>
          <a:lstStyle/>
          <a:p>
            <a:pPr algn="just" rtl="1"/>
            <a:r>
              <a:rPr lang="fa-IR" sz="2000" dirty="0">
                <a:cs typeface="B Mitra" panose="00000400000000000000" pitchFamily="2" charset="-78"/>
              </a:rPr>
              <a:t>نقش </a:t>
            </a:r>
            <a:r>
              <a:rPr lang="fa-IR" sz="2000" b="1" dirty="0">
                <a:cs typeface="B Mitra" panose="00000400000000000000" pitchFamily="2" charset="-78"/>
              </a:rPr>
              <a:t>دولت و بازار </a:t>
            </a:r>
            <a:r>
              <a:rPr lang="fa-IR" sz="2000" dirty="0">
                <a:cs typeface="B Mitra" panose="00000400000000000000" pitchFamily="2" charset="-78"/>
              </a:rPr>
              <a:t>در مرکز بحث سیاست مسکن </a:t>
            </a:r>
            <a:r>
              <a:rPr lang="fa-IR" sz="2000" dirty="0" smtClean="0">
                <a:cs typeface="B Mitra" panose="00000400000000000000" pitchFamily="2" charset="-78"/>
              </a:rPr>
              <a:t>بوده، </a:t>
            </a:r>
            <a:r>
              <a:rPr lang="fa-IR" sz="2000" dirty="0">
                <a:cs typeface="B Mitra" panose="00000400000000000000" pitchFamily="2" charset="-78"/>
              </a:rPr>
              <a:t>در حالی که مسکن برای افراد کم درآمد یک نگرانی طولانی مدت برای کشور ها به خصوص کشور های آسیایی بوده </a:t>
            </a:r>
            <a:r>
              <a:rPr lang="fa-IR" sz="2000" dirty="0" smtClean="0">
                <a:cs typeface="B Mitra" panose="00000400000000000000" pitchFamily="2" charset="-78"/>
              </a:rPr>
              <a:t>است  </a:t>
            </a:r>
            <a:r>
              <a:rPr lang="fa-IR" sz="1200" dirty="0" smtClean="0">
                <a:cs typeface="B Mitra" panose="00000400000000000000" pitchFamily="2" charset="-78"/>
              </a:rPr>
              <a:t>( </a:t>
            </a:r>
            <a:r>
              <a:rPr lang="fa-IR" sz="1200" dirty="0" err="1">
                <a:cs typeface="B Mitra" panose="00000400000000000000" pitchFamily="2" charset="-78"/>
              </a:rPr>
              <a:t>ژانگ</a:t>
            </a:r>
            <a:r>
              <a:rPr lang="fa-IR" sz="1200" dirty="0">
                <a:cs typeface="B Mitra" panose="00000400000000000000" pitchFamily="2" charset="-78"/>
              </a:rPr>
              <a:t> و </a:t>
            </a:r>
            <a:r>
              <a:rPr lang="fa-IR" sz="1200" dirty="0" err="1">
                <a:cs typeface="B Mitra" panose="00000400000000000000" pitchFamily="2" charset="-78"/>
              </a:rPr>
              <a:t>شنگ</a:t>
            </a:r>
            <a:r>
              <a:rPr lang="fa-IR" sz="1200" dirty="0">
                <a:cs typeface="B Mitra" panose="00000400000000000000" pitchFamily="2" charset="-78"/>
              </a:rPr>
              <a:t>، 2002). </a:t>
            </a:r>
          </a:p>
        </p:txBody>
      </p:sp>
      <p:sp>
        <p:nvSpPr>
          <p:cNvPr id="17" name="Freeform 250"/>
          <p:cNvSpPr>
            <a:spLocks/>
          </p:cNvSpPr>
          <p:nvPr/>
        </p:nvSpPr>
        <p:spPr bwMode="auto">
          <a:xfrm>
            <a:off x="6132658" y="2379836"/>
            <a:ext cx="596900" cy="2273300"/>
          </a:xfrm>
          <a:custGeom>
            <a:avLst/>
            <a:gdLst>
              <a:gd name="T0" fmla="*/ 897175625 w 376"/>
              <a:gd name="T1" fmla="*/ 2147483647 h 1432"/>
              <a:gd name="T2" fmla="*/ 897175625 w 376"/>
              <a:gd name="T3" fmla="*/ 705643750 h 1432"/>
              <a:gd name="T4" fmla="*/ 141128750 w 376"/>
              <a:gd name="T5" fmla="*/ 705643750 h 1432"/>
              <a:gd name="T6" fmla="*/ 141128750 w 376"/>
              <a:gd name="T7" fmla="*/ 0 h 1432"/>
              <a:gd name="T8" fmla="*/ 0 w 376"/>
              <a:gd name="T9" fmla="*/ 0 h 1432"/>
              <a:gd name="T10" fmla="*/ 0 w 376"/>
              <a:gd name="T11" fmla="*/ 846772500 h 1432"/>
              <a:gd name="T12" fmla="*/ 761087188 w 376"/>
              <a:gd name="T13" fmla="*/ 846772500 h 1432"/>
              <a:gd name="T14" fmla="*/ 761087188 w 376"/>
              <a:gd name="T15" fmla="*/ 2147483647 h 1432"/>
              <a:gd name="T16" fmla="*/ 710684063 w 376"/>
              <a:gd name="T17" fmla="*/ 2147483647 h 1432"/>
              <a:gd name="T18" fmla="*/ 826611250 w 376"/>
              <a:gd name="T19" fmla="*/ 2147483647 h 1432"/>
              <a:gd name="T20" fmla="*/ 947578750 w 376"/>
              <a:gd name="T21" fmla="*/ 2147483647 h 1432"/>
              <a:gd name="T22" fmla="*/ 897175625 w 376"/>
              <a:gd name="T23" fmla="*/ 2147483647 h 14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6"/>
              <a:gd name="T37" fmla="*/ 0 h 1432"/>
              <a:gd name="T38" fmla="*/ 376 w 376"/>
              <a:gd name="T39" fmla="*/ 1432 h 14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6" h="1432">
                <a:moveTo>
                  <a:pt x="356" y="1318"/>
                </a:moveTo>
                <a:lnTo>
                  <a:pt x="356" y="280"/>
                </a:lnTo>
                <a:lnTo>
                  <a:pt x="56" y="280"/>
                </a:lnTo>
                <a:lnTo>
                  <a:pt x="56" y="0"/>
                </a:lnTo>
                <a:lnTo>
                  <a:pt x="0" y="0"/>
                </a:lnTo>
                <a:lnTo>
                  <a:pt x="0" y="336"/>
                </a:lnTo>
                <a:lnTo>
                  <a:pt x="302" y="336"/>
                </a:lnTo>
                <a:lnTo>
                  <a:pt x="302" y="1318"/>
                </a:lnTo>
                <a:lnTo>
                  <a:pt x="282" y="1318"/>
                </a:lnTo>
                <a:lnTo>
                  <a:pt x="328" y="1432"/>
                </a:lnTo>
                <a:lnTo>
                  <a:pt x="376" y="1318"/>
                </a:lnTo>
                <a:lnTo>
                  <a:pt x="356" y="1318"/>
                </a:lnTo>
                <a:close/>
              </a:path>
            </a:pathLst>
          </a:custGeom>
          <a:solidFill>
            <a:srgbClr val="FF0066"/>
          </a:solidFill>
          <a:ln>
            <a:noFill/>
          </a:ln>
          <a:scene3d>
            <a:camera prst="orthographicFront"/>
            <a:lightRig rig="threePt" dir="t"/>
          </a:scene3d>
          <a:sp3d>
            <a:bevelT/>
          </a:sp3d>
        </p:spPr>
        <p:txBody>
          <a:bodyPr/>
          <a:lstStyle/>
          <a:p>
            <a:endParaRPr lang="fa-IR" dirty="0">
              <a:cs typeface="B Nazanin" panose="00000400000000000000" pitchFamily="2" charset="-78"/>
            </a:endParaRPr>
          </a:p>
        </p:txBody>
      </p:sp>
      <p:sp>
        <p:nvSpPr>
          <p:cNvPr id="18" name="Freeform 252"/>
          <p:cNvSpPr>
            <a:spLocks/>
          </p:cNvSpPr>
          <p:nvPr/>
        </p:nvSpPr>
        <p:spPr bwMode="auto">
          <a:xfrm>
            <a:off x="6805758" y="2379836"/>
            <a:ext cx="596900" cy="2273300"/>
          </a:xfrm>
          <a:custGeom>
            <a:avLst/>
            <a:gdLst>
              <a:gd name="T0" fmla="*/ 50403125 w 376"/>
              <a:gd name="T1" fmla="*/ 2147483647 h 1432"/>
              <a:gd name="T2" fmla="*/ 50403125 w 376"/>
              <a:gd name="T3" fmla="*/ 705643750 h 1432"/>
              <a:gd name="T4" fmla="*/ 801409688 w 376"/>
              <a:gd name="T5" fmla="*/ 705643750 h 1432"/>
              <a:gd name="T6" fmla="*/ 801409688 w 376"/>
              <a:gd name="T7" fmla="*/ 0 h 1432"/>
              <a:gd name="T8" fmla="*/ 947578750 w 376"/>
              <a:gd name="T9" fmla="*/ 0 h 1432"/>
              <a:gd name="T10" fmla="*/ 947578750 w 376"/>
              <a:gd name="T11" fmla="*/ 846772500 h 1432"/>
              <a:gd name="T12" fmla="*/ 186491563 w 376"/>
              <a:gd name="T13" fmla="*/ 846772500 h 1432"/>
              <a:gd name="T14" fmla="*/ 186491563 w 376"/>
              <a:gd name="T15" fmla="*/ 2147483647 h 1432"/>
              <a:gd name="T16" fmla="*/ 236894688 w 376"/>
              <a:gd name="T17" fmla="*/ 2147483647 h 1432"/>
              <a:gd name="T18" fmla="*/ 115927188 w 376"/>
              <a:gd name="T19" fmla="*/ 2147483647 h 1432"/>
              <a:gd name="T20" fmla="*/ 0 w 376"/>
              <a:gd name="T21" fmla="*/ 2147483647 h 1432"/>
              <a:gd name="T22" fmla="*/ 50403125 w 376"/>
              <a:gd name="T23" fmla="*/ 2147483647 h 14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6"/>
              <a:gd name="T37" fmla="*/ 0 h 1432"/>
              <a:gd name="T38" fmla="*/ 376 w 376"/>
              <a:gd name="T39" fmla="*/ 1432 h 14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6" h="1432">
                <a:moveTo>
                  <a:pt x="20" y="1318"/>
                </a:moveTo>
                <a:lnTo>
                  <a:pt x="20" y="280"/>
                </a:lnTo>
                <a:lnTo>
                  <a:pt x="318" y="280"/>
                </a:lnTo>
                <a:lnTo>
                  <a:pt x="318" y="0"/>
                </a:lnTo>
                <a:lnTo>
                  <a:pt x="376" y="0"/>
                </a:lnTo>
                <a:lnTo>
                  <a:pt x="376" y="336"/>
                </a:lnTo>
                <a:lnTo>
                  <a:pt x="74" y="336"/>
                </a:lnTo>
                <a:lnTo>
                  <a:pt x="74" y="1318"/>
                </a:lnTo>
                <a:lnTo>
                  <a:pt x="94" y="1318"/>
                </a:lnTo>
                <a:lnTo>
                  <a:pt x="46" y="1432"/>
                </a:lnTo>
                <a:lnTo>
                  <a:pt x="0" y="1318"/>
                </a:lnTo>
                <a:lnTo>
                  <a:pt x="20" y="1318"/>
                </a:lnTo>
                <a:close/>
              </a:path>
            </a:pathLst>
          </a:custGeom>
          <a:solidFill>
            <a:srgbClr val="2E3192"/>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headEnd/>
                <a:tailEnd/>
              </a14:hiddenLine>
            </a:ext>
          </a:extLst>
        </p:spPr>
        <p:txBody>
          <a:bodyPr/>
          <a:lstStyle/>
          <a:p>
            <a:endParaRPr lang="fa-IR" dirty="0">
              <a:cs typeface="B Nazanin" panose="00000400000000000000" pitchFamily="2" charset="-78"/>
            </a:endParaRPr>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INCOME HOUSING PROVISION IN MALAYSIA: THE ROLE OF STATE AND MARKET </a:t>
            </a:r>
          </a:p>
          <a:p>
            <a:r>
              <a:rPr lang="en-US" sz="1000" dirty="0"/>
              <a:t>By: </a:t>
            </a:r>
            <a:r>
              <a:rPr lang="en-US" sz="1000" dirty="0" err="1"/>
              <a:t>Syafiee</a:t>
            </a:r>
            <a:r>
              <a:rPr lang="en-US" sz="1000" dirty="0"/>
              <a:t> </a:t>
            </a:r>
            <a:r>
              <a:rPr lang="en-US" sz="1000" dirty="0" err="1"/>
              <a:t>Shuid</a:t>
            </a:r>
            <a:endParaRPr lang="en-US" sz="1000" dirty="0"/>
          </a:p>
        </p:txBody>
      </p:sp>
      <p:pic>
        <p:nvPicPr>
          <p:cNvPr id="20" name="Picture 19">
            <a:hlinkClick r:id="rId12" action="ppaction://hlinksldjump"/>
          </p:cNvPr>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Tree>
    <p:extLst>
      <p:ext uri="{BB962C8B-B14F-4D97-AF65-F5344CB8AC3E}">
        <p14:creationId xmlns:p14="http://schemas.microsoft.com/office/powerpoint/2010/main" val="16251460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Autofit/>
          </a:bodyPr>
          <a:lstStyle/>
          <a:p>
            <a:pPr algn="r"/>
            <a:r>
              <a:rPr lang="fa-IR" sz="2400" b="1" dirty="0" smtClean="0">
                <a:cs typeface="A EntezareZohoor B3" panose="00000700000000000000" pitchFamily="2" charset="-78"/>
              </a:rPr>
              <a:t>پنج دوره سیاست </a:t>
            </a:r>
            <a:r>
              <a:rPr lang="fa-IR" sz="2400" b="1" dirty="0">
                <a:cs typeface="A EntezareZohoor B3" panose="00000700000000000000" pitchFamily="2" charset="-78"/>
              </a:rPr>
              <a:t>هاي </a:t>
            </a:r>
            <a:r>
              <a:rPr lang="fa-IR" sz="2400" b="1" dirty="0" smtClean="0">
                <a:cs typeface="A EntezareZohoor B3" panose="00000700000000000000" pitchFamily="2" charset="-78"/>
              </a:rPr>
              <a:t>ساخت مسکن </a:t>
            </a:r>
            <a:r>
              <a:rPr lang="fa-IR" sz="2400" b="1" dirty="0">
                <a:cs typeface="A EntezareZohoor B3" panose="00000700000000000000" pitchFamily="2" charset="-78"/>
              </a:rPr>
              <a:t>در مالزي</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107504" y="6237312"/>
            <a:ext cx="1656184" cy="553998"/>
          </a:xfrm>
          <a:prstGeom prst="rect">
            <a:avLst/>
          </a:prstGeom>
          <a:noFill/>
          <a:ln>
            <a:solidFill>
              <a:srgbClr val="008000"/>
            </a:solidFill>
          </a:ln>
        </p:spPr>
        <p:txBody>
          <a:bodyPr wrap="square" rtlCol="0">
            <a:spAutoFit/>
          </a:bodyPr>
          <a:lstStyle/>
          <a:p>
            <a:r>
              <a:rPr lang="en-US" sz="1000" dirty="0"/>
              <a:t>Vista News </a:t>
            </a:r>
            <a:r>
              <a:rPr lang="en-US" sz="1000" dirty="0" smtClean="0"/>
              <a:t>Hub</a:t>
            </a:r>
          </a:p>
          <a:p>
            <a:r>
              <a:rPr lang="en-US" sz="1000" dirty="0"/>
              <a:t>Saturday, 13 December, 2014</a:t>
            </a:r>
          </a:p>
        </p:txBody>
      </p:sp>
      <p:pic>
        <p:nvPicPr>
          <p:cNvPr id="15" name="Picture 14">
            <a:hlinkClick r:id="rId4" action="ppaction://hlinksldjump"/>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03103"/>
            <a:ext cx="720080" cy="688207"/>
          </a:xfrm>
          <a:prstGeom prst="rect">
            <a:avLst/>
          </a:prstGeom>
        </p:spPr>
      </p:pic>
      <p:pic>
        <p:nvPicPr>
          <p:cNvPr id="11" name="Picture 10">
            <a:hlinkClick r:id="rId7" action="ppaction://hlinksldjump"/>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graphicFrame>
        <p:nvGraphicFramePr>
          <p:cNvPr id="4" name="Diagram 3"/>
          <p:cNvGraphicFramePr/>
          <p:nvPr>
            <p:extLst/>
          </p:nvPr>
        </p:nvGraphicFramePr>
        <p:xfrm>
          <a:off x="406971" y="998399"/>
          <a:ext cx="8352928" cy="5112569"/>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5831095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176189" y="-72008"/>
            <a:ext cx="6420147" cy="908720"/>
          </a:xfrm>
        </p:spPr>
        <p:txBody>
          <a:bodyPr>
            <a:normAutofit fontScale="90000"/>
          </a:bodyPr>
          <a:lstStyle/>
          <a:p>
            <a:pPr algn="r"/>
            <a:r>
              <a:rPr lang="fa-IR" sz="2800" b="1" dirty="0">
                <a:cs typeface="A EntezareZohoor B3" panose="00000700000000000000" pitchFamily="2" charset="-78"/>
              </a:rPr>
              <a:t>پنج دوره سیاست </a:t>
            </a:r>
            <a:r>
              <a:rPr lang="fa-IR" sz="2800" b="1" dirty="0" err="1">
                <a:cs typeface="A EntezareZohoor B3" panose="00000700000000000000" pitchFamily="2" charset="-78"/>
              </a:rPr>
              <a:t>هاي</a:t>
            </a:r>
            <a:r>
              <a:rPr lang="fa-IR" sz="2800" b="1" dirty="0">
                <a:cs typeface="A EntezareZohoor B3" panose="00000700000000000000" pitchFamily="2" charset="-78"/>
              </a:rPr>
              <a:t> ساخت مسکن در </a:t>
            </a:r>
            <a:r>
              <a:rPr lang="fa-IR" sz="2800" b="1" dirty="0" err="1">
                <a:cs typeface="A EntezareZohoor B3" panose="00000700000000000000" pitchFamily="2" charset="-78"/>
              </a:rPr>
              <a:t>مالزي</a:t>
            </a:r>
            <a:endParaRPr lang="fa-IR" sz="28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107504" y="6237312"/>
            <a:ext cx="1656184" cy="553998"/>
          </a:xfrm>
          <a:prstGeom prst="rect">
            <a:avLst/>
          </a:prstGeom>
          <a:noFill/>
          <a:ln>
            <a:solidFill>
              <a:srgbClr val="008000"/>
            </a:solidFill>
          </a:ln>
        </p:spPr>
        <p:txBody>
          <a:bodyPr wrap="square" rtlCol="0">
            <a:spAutoFit/>
          </a:bodyPr>
          <a:lstStyle/>
          <a:p>
            <a:r>
              <a:rPr lang="en-US" sz="1000" dirty="0"/>
              <a:t>Vista News </a:t>
            </a:r>
            <a:r>
              <a:rPr lang="en-US" sz="1000" dirty="0" smtClean="0"/>
              <a:t>Hub</a:t>
            </a:r>
          </a:p>
          <a:p>
            <a:r>
              <a:rPr lang="en-US" sz="1000" dirty="0"/>
              <a:t>Saturday, 13 December, 2014</a:t>
            </a:r>
          </a:p>
        </p:txBody>
      </p:sp>
      <p:pic>
        <p:nvPicPr>
          <p:cNvPr id="15" name="Picture 14">
            <a:hlinkClick r:id="rId4" action="ppaction://hlinksldjump"/>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03103"/>
            <a:ext cx="720080" cy="688207"/>
          </a:xfrm>
          <a:prstGeom prst="rect">
            <a:avLst/>
          </a:prstGeom>
        </p:spPr>
      </p:pic>
      <p:pic>
        <p:nvPicPr>
          <p:cNvPr id="11" name="Picture 10">
            <a:hlinkClick r:id="rId7" action="ppaction://hlinksldjump"/>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graphicFrame>
        <p:nvGraphicFramePr>
          <p:cNvPr id="4" name="Diagram 3"/>
          <p:cNvGraphicFramePr/>
          <p:nvPr>
            <p:extLst/>
          </p:nvPr>
        </p:nvGraphicFramePr>
        <p:xfrm>
          <a:off x="406971" y="908719"/>
          <a:ext cx="8352928" cy="5112569"/>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7560350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395536" y="1052736"/>
          <a:ext cx="8347286"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itle 1"/>
          <p:cNvSpPr>
            <a:spLocks noGrp="1"/>
          </p:cNvSpPr>
          <p:nvPr>
            <p:ph type="title"/>
          </p:nvPr>
        </p:nvSpPr>
        <p:spPr>
          <a:xfrm>
            <a:off x="3779912" y="-72008"/>
            <a:ext cx="3816424" cy="908720"/>
          </a:xfrm>
        </p:spPr>
        <p:txBody>
          <a:bodyPr>
            <a:normAutofit/>
          </a:bodyPr>
          <a:lstStyle/>
          <a:p>
            <a:pPr algn="r"/>
            <a:r>
              <a:rPr lang="fa-IR" sz="3600" b="1" dirty="0" smtClean="0">
                <a:cs typeface="A EntezareZohoor B3" panose="00000700000000000000" pitchFamily="2" charset="-78"/>
              </a:rPr>
              <a:t>روند پژوهش</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7" cstate="print">
            <a:extLst>
              <a:ext uri="{BEBA8EAE-BF5A-486C-A8C5-ECC9F3942E4B}">
                <a14:imgProps xmlns:a14="http://schemas.microsoft.com/office/drawing/2010/main">
                  <a14:imgLayer r:embed="rId8">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91496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smtClean="0">
                <a:cs typeface="A EntezareZohoor B3" panose="00000700000000000000" pitchFamily="2" charset="-78"/>
              </a:rPr>
              <a:t>متداول ترین انواع خانه در مالزی</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193572" y="5960734"/>
            <a:ext cx="2866260" cy="738664"/>
          </a:xfrm>
          <a:prstGeom prst="rect">
            <a:avLst/>
          </a:prstGeom>
          <a:noFill/>
          <a:ln>
            <a:solidFill>
              <a:srgbClr val="008000"/>
            </a:solidFill>
          </a:ln>
        </p:spPr>
        <p:txBody>
          <a:bodyPr wrap="square" rtlCol="0">
            <a:spAutoFit/>
          </a:bodyPr>
          <a:lstStyle/>
          <a:p>
            <a:pPr marL="171450" indent="-171450">
              <a:buFont typeface="Arial" panose="020B0604020202020204" pitchFamily="34" charset="0"/>
              <a:buChar char="•"/>
            </a:pPr>
            <a:r>
              <a:rPr lang="en-US" sz="1050" dirty="0">
                <a:hlinkClick r:id="rId4" action="ppaction://hlinkfile"/>
              </a:rPr>
              <a:t>Malaysian housing policy: Prospects and</a:t>
            </a:r>
          </a:p>
          <a:p>
            <a:r>
              <a:rPr lang="en-US" sz="1050" dirty="0">
                <a:hlinkClick r:id="rId4" action="ppaction://hlinkfile"/>
              </a:rPr>
              <a:t>obstacles of National Vision 2020</a:t>
            </a:r>
          </a:p>
          <a:p>
            <a:r>
              <a:rPr lang="en-US" sz="1050" dirty="0" smtClean="0">
                <a:hlinkClick r:id="rId4" action="ppaction://hlinkfile"/>
              </a:rPr>
              <a:t>Andrew </a:t>
            </a:r>
            <a:r>
              <a:rPr lang="en-US" sz="1050" dirty="0">
                <a:hlinkClick r:id="rId4" action="ppaction://hlinkfile"/>
              </a:rPr>
              <a:t>C. </a:t>
            </a:r>
            <a:r>
              <a:rPr lang="en-US" sz="1050" dirty="0" err="1" smtClean="0">
                <a:hlinkClick r:id="rId4" action="ppaction://hlinkfile"/>
              </a:rPr>
              <a:t>Ezeanya</a:t>
            </a:r>
            <a:endParaRPr lang="fa-IR" sz="1050" dirty="0" smtClean="0">
              <a:cs typeface="B Nazanin" panose="00000400000000000000" pitchFamily="2" charset="-78"/>
            </a:endParaRPr>
          </a:p>
          <a:p>
            <a:pPr marL="171450" indent="-171450">
              <a:buFont typeface="Arial" panose="020B0604020202020204" pitchFamily="34" charset="0"/>
              <a:buChar char="•"/>
            </a:pPr>
            <a:r>
              <a:rPr lang="en-US" sz="1050" dirty="0" smtClean="0">
                <a:hlinkClick r:id="rId5" action="ppaction://hlinkfile"/>
              </a:rPr>
              <a:t>National</a:t>
            </a:r>
            <a:r>
              <a:rPr lang="fa-IR" sz="1050" dirty="0" smtClean="0">
                <a:cs typeface="B Nazanin" panose="00000400000000000000" pitchFamily="2" charset="-78"/>
                <a:hlinkClick r:id="rId5" action="ppaction://hlinkfile"/>
              </a:rPr>
              <a:t> </a:t>
            </a:r>
            <a:r>
              <a:rPr lang="en-US" sz="1050" dirty="0" smtClean="0">
                <a:hlinkClick r:id="rId5" action="ppaction://hlinkfile"/>
              </a:rPr>
              <a:t>Housing</a:t>
            </a:r>
            <a:r>
              <a:rPr lang="fa-IR" sz="1050" dirty="0" smtClean="0">
                <a:cs typeface="B Nazanin" panose="00000400000000000000" pitchFamily="2" charset="-78"/>
                <a:hlinkClick r:id="rId5" action="ppaction://hlinkfile"/>
              </a:rPr>
              <a:t> </a:t>
            </a:r>
            <a:r>
              <a:rPr lang="en-US" sz="1050" dirty="0" smtClean="0">
                <a:hlinkClick r:id="rId5" action="ppaction://hlinkfile"/>
              </a:rPr>
              <a:t>Policy</a:t>
            </a:r>
            <a:endParaRPr lang="en-US" sz="1050" dirty="0"/>
          </a:p>
        </p:txBody>
      </p:sp>
      <p:pic>
        <p:nvPicPr>
          <p:cNvPr id="15" name="Picture 14"/>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2657294" y="5945345"/>
            <a:ext cx="805076" cy="769441"/>
          </a:xfrm>
          <a:prstGeom prst="rect">
            <a:avLst/>
          </a:prstGeom>
        </p:spPr>
      </p:pic>
      <p:pic>
        <p:nvPicPr>
          <p:cNvPr id="16" name="Picture 15">
            <a:hlinkClick r:id="rId8" action="ppaction://hlinksldjump"/>
          </p:cNvPr>
          <p:cNvPicPr>
            <a:picLocks noChangeAspect="1"/>
          </p:cNvPicPr>
          <p:nvPr/>
        </p:nvPicPr>
        <p:blipFill>
          <a:blip r:embed="rId9" cstate="print">
            <a:extLst>
              <a:ext uri="{BEBA8EAE-BF5A-486C-A8C5-ECC9F3942E4B}">
                <a14:imgProps xmlns:a14="http://schemas.microsoft.com/office/drawing/2010/main">
                  <a14:imgLayer r:embed="rId10">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Oval 12"/>
          <p:cNvSpPr/>
          <p:nvPr/>
        </p:nvSpPr>
        <p:spPr>
          <a:xfrm>
            <a:off x="6848545" y="5187470"/>
            <a:ext cx="1541880" cy="1391174"/>
          </a:xfrm>
          <a:prstGeom prst="ellipse">
            <a:avLst/>
          </a:prstGeom>
          <a:solidFill>
            <a:srgbClr val="E3F508"/>
          </a:solidFill>
          <a:ln w="57150">
            <a:solidFill>
              <a:srgbClr val="4ADE98"/>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hevron 18"/>
          <p:cNvSpPr/>
          <p:nvPr/>
        </p:nvSpPr>
        <p:spPr>
          <a:xfrm rot="16200000">
            <a:off x="7266474" y="4252507"/>
            <a:ext cx="720788" cy="1484630"/>
          </a:xfrm>
          <a:prstGeom prst="chevron">
            <a:avLst>
              <a:gd name="adj" fmla="val 62310"/>
            </a:avLst>
          </a:prstGeom>
          <a:solidFill>
            <a:srgbClr val="2ED59F"/>
          </a:solidFill>
          <a:ln>
            <a:solidFill>
              <a:srgbClr val="2AD983"/>
            </a:solidFill>
          </a:ln>
          <a:scene3d>
            <a:camera prst="orthographicFront">
              <a:rot lat="0" lon="0" rev="0"/>
            </a:camera>
            <a:lightRig rig="contrasting" dir="t">
              <a:rot lat="0" lon="0" rev="1200000"/>
            </a:lightRig>
          </a:scene3d>
          <a:sp3d z="-182000" contourW="19050" prstMaterial="metal">
            <a:bevelT w="88900" h="203200"/>
            <a:bevelB w="165100" h="254000"/>
          </a:sp3d>
        </p:spPr>
        <p:style>
          <a:lnRef idx="0">
            <a:scrgbClr r="0" g="0" b="0"/>
          </a:lnRef>
          <a:fillRef idx="1">
            <a:scrgbClr r="0" g="0" b="0"/>
          </a:fillRef>
          <a:effectRef idx="0">
            <a:schemeClr val="accent4">
              <a:hueOff val="10395692"/>
              <a:satOff val="-47968"/>
              <a:lumOff val="1765"/>
              <a:alphaOff val="0"/>
            </a:schemeClr>
          </a:effectRef>
          <a:fontRef idx="minor">
            <a:schemeClr val="lt1"/>
          </a:fontRef>
        </p:style>
      </p:sp>
      <p:sp>
        <p:nvSpPr>
          <p:cNvPr id="20" name="Oval 19"/>
          <p:cNvSpPr/>
          <p:nvPr/>
        </p:nvSpPr>
        <p:spPr>
          <a:xfrm>
            <a:off x="4067944" y="5187470"/>
            <a:ext cx="1541880" cy="1391174"/>
          </a:xfrm>
          <a:prstGeom prst="ellipse">
            <a:avLst/>
          </a:prstGeom>
          <a:solidFill>
            <a:srgbClr val="E3F508"/>
          </a:solidFill>
          <a:ln w="57150">
            <a:solidFill>
              <a:srgbClr val="4ADE98"/>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200" b="1" dirty="0" smtClean="0">
                <a:solidFill>
                  <a:schemeClr val="tx1"/>
                </a:solidFill>
                <a:cs typeface="B Nazanin" panose="00000400000000000000" pitchFamily="2" charset="-78"/>
              </a:rPr>
              <a:t>آپارتمان</a:t>
            </a:r>
            <a:endParaRPr lang="en-US" sz="3200" dirty="0">
              <a:solidFill>
                <a:schemeClr val="tx1"/>
              </a:solidFill>
              <a:cs typeface="B Nazanin" panose="00000400000000000000" pitchFamily="2" charset="-78"/>
            </a:endParaRPr>
          </a:p>
        </p:txBody>
      </p:sp>
      <p:sp>
        <p:nvSpPr>
          <p:cNvPr id="21" name="Chevron 20"/>
          <p:cNvSpPr/>
          <p:nvPr/>
        </p:nvSpPr>
        <p:spPr>
          <a:xfrm rot="16200000">
            <a:off x="4485872" y="4252507"/>
            <a:ext cx="720788" cy="1484630"/>
          </a:xfrm>
          <a:prstGeom prst="chevron">
            <a:avLst>
              <a:gd name="adj" fmla="val 62310"/>
            </a:avLst>
          </a:prstGeom>
          <a:solidFill>
            <a:srgbClr val="2ED59F"/>
          </a:solidFill>
          <a:ln>
            <a:solidFill>
              <a:srgbClr val="2AD983"/>
            </a:solidFill>
          </a:ln>
          <a:scene3d>
            <a:camera prst="orthographicFront">
              <a:rot lat="0" lon="0" rev="0"/>
            </a:camera>
            <a:lightRig rig="contrasting" dir="t">
              <a:rot lat="0" lon="0" rev="1200000"/>
            </a:lightRig>
          </a:scene3d>
          <a:sp3d z="-182000" contourW="19050" prstMaterial="metal">
            <a:bevelT w="88900" h="203200"/>
            <a:bevelB w="165100" h="254000"/>
          </a:sp3d>
        </p:spPr>
        <p:style>
          <a:lnRef idx="0">
            <a:scrgbClr r="0" g="0" b="0"/>
          </a:lnRef>
          <a:fillRef idx="1">
            <a:scrgbClr r="0" g="0" b="0"/>
          </a:fillRef>
          <a:effectRef idx="0">
            <a:schemeClr val="accent4">
              <a:hueOff val="10395692"/>
              <a:satOff val="-47968"/>
              <a:lumOff val="1765"/>
              <a:alphaOff val="0"/>
            </a:schemeClr>
          </a:effectRef>
          <a:fontRef idx="minor">
            <a:schemeClr val="lt1"/>
          </a:fontRef>
        </p:style>
      </p:sp>
      <p:sp>
        <p:nvSpPr>
          <p:cNvPr id="22" name="Oval 21"/>
          <p:cNvSpPr/>
          <p:nvPr/>
        </p:nvSpPr>
        <p:spPr>
          <a:xfrm>
            <a:off x="378685" y="4491883"/>
            <a:ext cx="1541880" cy="1391174"/>
          </a:xfrm>
          <a:prstGeom prst="ellipse">
            <a:avLst/>
          </a:prstGeom>
          <a:solidFill>
            <a:srgbClr val="E3F508"/>
          </a:solidFill>
          <a:ln w="57150">
            <a:solidFill>
              <a:srgbClr val="4ADE98"/>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Nazanin" panose="00000400000000000000" pitchFamily="2" charset="-78"/>
              </a:rPr>
              <a:t>خانه های </a:t>
            </a:r>
            <a:r>
              <a:rPr lang="fa-IR" sz="2400" b="1" dirty="0">
                <a:solidFill>
                  <a:schemeClr val="tx1"/>
                </a:solidFill>
                <a:cs typeface="B Nazanin" panose="00000400000000000000" pitchFamily="2" charset="-78"/>
              </a:rPr>
              <a:t>ییلاقی</a:t>
            </a:r>
            <a:endParaRPr lang="en-US" sz="2400" dirty="0">
              <a:solidFill>
                <a:schemeClr val="tx1"/>
              </a:solidFill>
              <a:cs typeface="B Nazanin" panose="00000400000000000000" pitchFamily="2" charset="-78"/>
            </a:endParaRPr>
          </a:p>
        </p:txBody>
      </p:sp>
      <p:sp>
        <p:nvSpPr>
          <p:cNvPr id="23" name="Chevron 22"/>
          <p:cNvSpPr/>
          <p:nvPr/>
        </p:nvSpPr>
        <p:spPr>
          <a:xfrm rot="16200000">
            <a:off x="796613" y="3556920"/>
            <a:ext cx="720788" cy="1484630"/>
          </a:xfrm>
          <a:prstGeom prst="chevron">
            <a:avLst>
              <a:gd name="adj" fmla="val 62310"/>
            </a:avLst>
          </a:prstGeom>
          <a:solidFill>
            <a:srgbClr val="2ED59F"/>
          </a:solidFill>
          <a:ln>
            <a:solidFill>
              <a:srgbClr val="2AD983"/>
            </a:solidFill>
          </a:ln>
          <a:scene3d>
            <a:camera prst="orthographicFront">
              <a:rot lat="0" lon="0" rev="0"/>
            </a:camera>
            <a:lightRig rig="contrasting" dir="t">
              <a:rot lat="0" lon="0" rev="1200000"/>
            </a:lightRig>
          </a:scene3d>
          <a:sp3d z="-182000" contourW="19050" prstMaterial="metal">
            <a:bevelT w="88900" h="203200"/>
            <a:bevelB w="165100" h="254000"/>
          </a:sp3d>
        </p:spPr>
        <p:style>
          <a:lnRef idx="0">
            <a:scrgbClr r="0" g="0" b="0"/>
          </a:lnRef>
          <a:fillRef idx="1">
            <a:scrgbClr r="0" g="0" b="0"/>
          </a:fillRef>
          <a:effectRef idx="0">
            <a:schemeClr val="accent4">
              <a:hueOff val="10395692"/>
              <a:satOff val="-47968"/>
              <a:lumOff val="1765"/>
              <a:alphaOff val="0"/>
            </a:schemeClr>
          </a:effectRef>
          <a:fontRef idx="minor">
            <a:schemeClr val="lt1"/>
          </a:fontRef>
        </p:style>
      </p:sp>
      <p:sp>
        <p:nvSpPr>
          <p:cNvPr id="3" name="Rectangle 2"/>
          <p:cNvSpPr/>
          <p:nvPr/>
        </p:nvSpPr>
        <p:spPr>
          <a:xfrm>
            <a:off x="7130383" y="5553429"/>
            <a:ext cx="992679" cy="923330"/>
          </a:xfrm>
          <a:prstGeom prst="rect">
            <a:avLst/>
          </a:prstGeom>
        </p:spPr>
        <p:txBody>
          <a:bodyPr wrap="square">
            <a:spAutoFit/>
          </a:bodyPr>
          <a:lstStyle/>
          <a:p>
            <a:pPr algn="ctr"/>
            <a:r>
              <a:rPr lang="fa-IR" b="1" dirty="0" smtClean="0">
                <a:latin typeface="Calibri" panose="020F0502020204030204" pitchFamily="34" charset="0"/>
                <a:ea typeface="Calibri" panose="020F0502020204030204" pitchFamily="34" charset="0"/>
                <a:cs typeface="B Nazanin" panose="00000400000000000000" pitchFamily="2" charset="-78"/>
              </a:rPr>
              <a:t>مجتمع های مسکونی</a:t>
            </a:r>
            <a:endParaRPr lang="en-US" dirty="0">
              <a:cs typeface="B Nazanin" panose="00000400000000000000" pitchFamily="2" charset="-78"/>
            </a:endParaRPr>
          </a:p>
        </p:txBody>
      </p:sp>
      <p:pic>
        <p:nvPicPr>
          <p:cNvPr id="1026" name="Picture 2"/>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2058"/>
          <a:stretch/>
        </p:blipFill>
        <p:spPr bwMode="auto">
          <a:xfrm>
            <a:off x="519339" y="908720"/>
            <a:ext cx="1316357" cy="1816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27180" y="2754687"/>
            <a:ext cx="1308516" cy="11311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264342" y="1079025"/>
            <a:ext cx="2310563" cy="17019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descr="G:\8-petaling.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flipH="1">
            <a:off x="6272577" y="2798642"/>
            <a:ext cx="2515289" cy="168662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G:\images.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262313" y="2826180"/>
            <a:ext cx="2312592" cy="153892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G:\why-malaysia-seafront-condominium.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31530" y="1238106"/>
            <a:ext cx="2556337" cy="1487415"/>
          </a:xfrm>
          <a:prstGeom prst="rect">
            <a:avLst/>
          </a:prstGeom>
          <a:noFill/>
          <a:extLst>
            <a:ext uri="{909E8E84-426E-40DD-AFC4-6F175D3DCCD1}">
              <a14:hiddenFill xmlns:a14="http://schemas.microsoft.com/office/drawing/2010/main">
                <a:solidFill>
                  <a:srgbClr val="FFFFFF"/>
                </a:solidFill>
              </a14:hiddenFill>
            </a:ext>
          </a:extLst>
        </p:spPr>
      </p:pic>
      <p:sp>
        <p:nvSpPr>
          <p:cNvPr id="25" name="Freeform 265">
            <a:hlinkClick r:id="rId17" action="ppaction://hlinksldjump"/>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26" name="Freeform 265">
            <a:hlinkClick r:id="rId18" action="ppaction://hlinksldjump"/>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808000"/>
          </a:solidFill>
          <a:ln>
            <a:noFill/>
          </a:ln>
        </p:spPr>
        <p:txBody>
          <a:bodyPr/>
          <a:lstStyle/>
          <a:p>
            <a:endParaRPr lang="en-US"/>
          </a:p>
        </p:txBody>
      </p:sp>
    </p:spTree>
    <p:extLst>
      <p:ext uri="{BB962C8B-B14F-4D97-AF65-F5344CB8AC3E}">
        <p14:creationId xmlns:p14="http://schemas.microsoft.com/office/powerpoint/2010/main" val="7221317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21233" y="2087394"/>
          <a:ext cx="8670739" cy="41499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a:cs typeface="A EntezareZohoor B3" panose="00000700000000000000" pitchFamily="2" charset="-78"/>
              </a:rPr>
              <a:t>سیاست هاي مسکن در مالزي</a:t>
            </a:r>
          </a:p>
        </p:txBody>
      </p:sp>
      <p:pic>
        <p:nvPicPr>
          <p:cNvPr id="9" name="Content Placeholder 3"/>
          <p:cNvPicPr>
            <a:picLocks noGrp="1" noChangeAspect="1"/>
          </p:cNvPicPr>
          <p:nvPr>
            <p:ph idx="1"/>
          </p:nvPr>
        </p:nvPicPr>
        <p:blipFill rotWithShape="1">
          <a:blip r:embed="rId7" cstate="print">
            <a:extLst>
              <a:ext uri="{BEBA8EAE-BF5A-486C-A8C5-ECC9F3942E4B}">
                <a14:imgProps xmlns:a14="http://schemas.microsoft.com/office/drawing/2010/main">
                  <a14:imgLayer r:embed="rId8">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pic>
        <p:nvPicPr>
          <p:cNvPr id="11" name="Picture 10">
            <a:hlinkClick r:id="rId9"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 name="Rectangle 1"/>
          <p:cNvSpPr/>
          <p:nvPr/>
        </p:nvSpPr>
        <p:spPr>
          <a:xfrm>
            <a:off x="683568" y="1071731"/>
            <a:ext cx="8208404" cy="1015663"/>
          </a:xfrm>
          <a:prstGeom prst="rect">
            <a:avLst/>
          </a:prstGeom>
        </p:spPr>
        <p:txBody>
          <a:bodyPr wrap="square">
            <a:spAutoFit/>
          </a:bodyPr>
          <a:lstStyle/>
          <a:p>
            <a:pPr algn="just" rtl="1"/>
            <a:r>
              <a:rPr lang="fa-IR" sz="2000" dirty="0">
                <a:cs typeface="B Mitra" panose="00000400000000000000" pitchFamily="2" charset="-78"/>
              </a:rPr>
              <a:t>به منظور ترغیب کردن بخش خصوصی برای ساختن مسکن کم هزینه، دولت از طریق مقامات محلی 30% سهمیه  ماده قانون مسکن کم هزینه را در هر توسعه مسکونی تحمیل می کند.  برای اطمینان از این که این خانه ها برای گروه مورد نظر مناسب هستند، دولت یک سیستم ثبت باز را تحمیل می کند </a:t>
            </a:r>
            <a:r>
              <a:rPr lang="fa-IR" sz="2000" dirty="0" smtClean="0">
                <a:cs typeface="B Mitra" panose="00000400000000000000" pitchFamily="2" charset="-78"/>
              </a:rPr>
              <a:t>.</a:t>
            </a:r>
            <a:endParaRPr lang="fa-IR" sz="2000" dirty="0">
              <a:cs typeface="B Mitra" panose="00000400000000000000" pitchFamily="2" charset="-78"/>
            </a:endParaRPr>
          </a:p>
        </p:txBody>
      </p:sp>
      <p:sp>
        <p:nvSpPr>
          <p:cNvPr id="17" name="TextBox 16"/>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18" name="Picture 17">
            <a:hlinkClick r:id="rId12" action="ppaction://hlinksldjump"/>
          </p:cNvPr>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Tree>
    <p:extLst>
      <p:ext uri="{BB962C8B-B14F-4D97-AF65-F5344CB8AC3E}">
        <p14:creationId xmlns:p14="http://schemas.microsoft.com/office/powerpoint/2010/main" val="16900085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a:cs typeface="A EntezareZohoor B3" panose="00000700000000000000" pitchFamily="2" charset="-78"/>
              </a:rPr>
              <a:t>سیاست هاي مسکن در مالزي</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pic>
        <p:nvPicPr>
          <p:cNvPr id="11" name="Picture 10">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graphicFrame>
        <p:nvGraphicFramePr>
          <p:cNvPr id="3" name="Table 2"/>
          <p:cNvGraphicFramePr>
            <a:graphicFrameLocks noGrp="1"/>
          </p:cNvGraphicFramePr>
          <p:nvPr>
            <p:extLst/>
          </p:nvPr>
        </p:nvGraphicFramePr>
        <p:xfrm>
          <a:off x="660931" y="1340768"/>
          <a:ext cx="7822138" cy="4577809"/>
        </p:xfrm>
        <a:graphic>
          <a:graphicData uri="http://schemas.openxmlformats.org/drawingml/2006/table">
            <a:tbl>
              <a:tblPr rtl="1" firstRow="1" firstCol="1" bandRow="1">
                <a:tableStyleId>{21E4AEA4-8DFA-4A89-87EB-49C32662AFE0}</a:tableStyleId>
              </a:tblPr>
              <a:tblGrid>
                <a:gridCol w="968084"/>
                <a:gridCol w="736462"/>
                <a:gridCol w="1724024"/>
                <a:gridCol w="1438670"/>
                <a:gridCol w="1400088"/>
                <a:gridCol w="1554810"/>
              </a:tblGrid>
              <a:tr h="827118">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دسته</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E1F308"/>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دوره</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E1F308"/>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نکات مهم</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E1F308"/>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استراتژی</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E1F308"/>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اسناد کلیدی</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E1F308"/>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تحلیل سیاست ها</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E1F308"/>
                    </a:solidFill>
                  </a:tcPr>
                </a:tc>
              </a:tr>
              <a:tr h="0">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دوران </a:t>
                      </a:r>
                      <a:r>
                        <a:rPr lang="fa-IR" sz="1600" b="1" dirty="0" err="1">
                          <a:solidFill>
                            <a:schemeClr val="tx1"/>
                          </a:solidFill>
                          <a:effectLst/>
                          <a:cs typeface="B Nazanin" panose="00000400000000000000" pitchFamily="2" charset="-78"/>
                        </a:rPr>
                        <a:t>مستعمراتی</a:t>
                      </a:r>
                      <a:endParaRPr lang="en-US" sz="1400" b="1" dirty="0">
                        <a:solidFill>
                          <a:schemeClr val="tx1"/>
                        </a:solidFill>
                        <a:effectLst/>
                        <a:latin typeface="Calibri"/>
                        <a:ea typeface="Calibri"/>
                        <a:cs typeface="B Nazanin" panose="00000400000000000000" pitchFamily="2" charset="-78"/>
                      </a:endParaRPr>
                    </a:p>
                  </a:txBody>
                  <a:tcPr marL="68580" marR="68580" marT="0" marB="0" anchor="ctr">
                    <a:solidFill>
                      <a:srgbClr val="E1F308"/>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قبل از 1957</a:t>
                      </a:r>
                      <a:endParaRPr lang="en-US" sz="1400" b="1" dirty="0">
                        <a:solidFill>
                          <a:schemeClr val="tx1"/>
                        </a:solidFill>
                        <a:effectLst/>
                        <a:latin typeface="Calibri"/>
                        <a:ea typeface="Calibri"/>
                        <a:cs typeface="B Nazanin" panose="00000400000000000000" pitchFamily="2" charset="-78"/>
                      </a:endParaRPr>
                    </a:p>
                  </a:txBody>
                  <a:tcPr marL="68580" marR="68580" marT="0" marB="0" anchor="ctr">
                    <a:solidFill>
                      <a:schemeClr val="bg1">
                        <a:lumMod val="85000"/>
                      </a:schemeClr>
                    </a:solidFill>
                  </a:tcPr>
                </a:tc>
                <a:tc>
                  <a:txBody>
                    <a:bodyPr/>
                    <a:lstStyle/>
                    <a:p>
                      <a:pPr marL="0" indent="0" algn="r" rtl="1">
                        <a:lnSpc>
                          <a:spcPct val="107000"/>
                        </a:lnSpc>
                        <a:spcAft>
                          <a:spcPts val="0"/>
                        </a:spcAft>
                        <a:buFont typeface="Arial" panose="020B0604020202020204" pitchFamily="34" charset="0"/>
                        <a:buNone/>
                      </a:pPr>
                      <a:r>
                        <a:rPr lang="en-US" sz="1600" b="1" dirty="0" smtClean="0">
                          <a:solidFill>
                            <a:schemeClr val="tx1"/>
                          </a:solidFill>
                          <a:effectLst/>
                          <a:cs typeface="B Nazanin" panose="00000400000000000000" pitchFamily="2" charset="-78"/>
                        </a:rPr>
                        <a:t> </a:t>
                      </a:r>
                      <a:r>
                        <a:rPr lang="en-US" sz="1400" b="1" dirty="0" smtClean="0">
                          <a:solidFill>
                            <a:schemeClr val="tx1"/>
                          </a:solidFill>
                          <a:effectLst/>
                          <a:cs typeface="B Nazanin" panose="00000400000000000000" pitchFamily="2" charset="-78"/>
                        </a:rPr>
                        <a:t> </a:t>
                      </a:r>
                      <a:r>
                        <a:rPr lang="fa-IR" sz="2000" b="1" dirty="0" smtClean="0">
                          <a:solidFill>
                            <a:schemeClr val="tx1"/>
                          </a:solidFill>
                          <a:effectLst/>
                          <a:cs typeface="B Nazanin" panose="00000400000000000000" pitchFamily="2" charset="-78"/>
                        </a:rPr>
                        <a:t>-</a:t>
                      </a:r>
                      <a:r>
                        <a:rPr lang="fa-IR" sz="2000" b="1" baseline="0" dirty="0" smtClean="0">
                          <a:solidFill>
                            <a:schemeClr val="tx1"/>
                          </a:solidFill>
                          <a:effectLst/>
                          <a:cs typeface="B Nazanin" panose="00000400000000000000" pitchFamily="2" charset="-78"/>
                        </a:rPr>
                        <a:t> </a:t>
                      </a:r>
                      <a:r>
                        <a:rPr lang="fa-IR" sz="1600" b="1" dirty="0" smtClean="0">
                          <a:solidFill>
                            <a:schemeClr val="tx1"/>
                          </a:solidFill>
                          <a:effectLst/>
                          <a:cs typeface="B Nazanin" panose="00000400000000000000" pitchFamily="2" charset="-78"/>
                        </a:rPr>
                        <a:t> مسکن برای  کارکنان بخش  دولتی</a:t>
                      </a:r>
                    </a:p>
                    <a:p>
                      <a:pPr algn="r" rtl="0">
                        <a:lnSpc>
                          <a:spcPct val="107000"/>
                        </a:lnSpc>
                        <a:spcAft>
                          <a:spcPts val="0"/>
                        </a:spcAft>
                      </a:pPr>
                      <a:r>
                        <a:rPr lang="fa-IR" sz="1600" b="1" dirty="0" smtClean="0">
                          <a:solidFill>
                            <a:schemeClr val="tx1"/>
                          </a:solidFill>
                          <a:effectLst/>
                          <a:cs typeface="B Nazanin" panose="00000400000000000000" pitchFamily="2" charset="-78"/>
                        </a:rPr>
                        <a:t>- اسکان مجدد مردم در طول شورش کمونیستی به روستای جدید</a:t>
                      </a:r>
                    </a:p>
                    <a:p>
                      <a:pPr algn="r" rtl="0">
                        <a:lnSpc>
                          <a:spcPct val="107000"/>
                        </a:lnSpc>
                        <a:spcAft>
                          <a:spcPts val="0"/>
                        </a:spcAft>
                      </a:pPr>
                      <a:r>
                        <a:rPr lang="fa-IR" sz="1600" b="1" dirty="0" smtClean="0">
                          <a:solidFill>
                            <a:schemeClr val="tx1"/>
                          </a:solidFill>
                          <a:effectLst/>
                          <a:cs typeface="B Nazanin" panose="00000400000000000000" pitchFamily="2" charset="-78"/>
                        </a:rPr>
                        <a:t>-اسکان مجدد  مردم به طرح </a:t>
                      </a:r>
                      <a:r>
                        <a:rPr lang="fa-IR" sz="1600" b="1" dirty="0" err="1" smtClean="0">
                          <a:solidFill>
                            <a:schemeClr val="tx1"/>
                          </a:solidFill>
                          <a:effectLst/>
                          <a:cs typeface="B Nazanin" panose="00000400000000000000" pitchFamily="2" charset="-78"/>
                        </a:rPr>
                        <a:t>فلدا</a:t>
                      </a:r>
                      <a:endParaRPr lang="fa-IR" sz="1600" b="1" dirty="0" smtClean="0">
                        <a:solidFill>
                          <a:schemeClr val="tx1"/>
                        </a:solidFill>
                        <a:effectLst/>
                        <a:cs typeface="B Nazanin" panose="00000400000000000000" pitchFamily="2" charset="-78"/>
                      </a:endParaRPr>
                    </a:p>
                    <a:p>
                      <a:pPr algn="r" rtl="0">
                        <a:lnSpc>
                          <a:spcPct val="107000"/>
                        </a:lnSpc>
                        <a:spcAft>
                          <a:spcPts val="0"/>
                        </a:spcAft>
                      </a:pPr>
                      <a:r>
                        <a:rPr lang="fa-IR" sz="1600" b="1" dirty="0" smtClean="0">
                          <a:solidFill>
                            <a:schemeClr val="tx1"/>
                          </a:solidFill>
                          <a:effectLst/>
                          <a:cs typeface="B Nazanin" panose="00000400000000000000" pitchFamily="2" charset="-78"/>
                        </a:rPr>
                        <a:t>-تامین مسکن به خصوص برای افراد کم درآمد در مناطق شهری</a:t>
                      </a:r>
                    </a:p>
                    <a:p>
                      <a:pPr algn="r" rtl="0">
                        <a:lnSpc>
                          <a:spcPct val="107000"/>
                        </a:lnSpc>
                        <a:spcAft>
                          <a:spcPts val="0"/>
                        </a:spcAft>
                      </a:pPr>
                      <a:endParaRPr lang="fa-IR" sz="2000" b="1" dirty="0" smtClean="0">
                        <a:solidFill>
                          <a:schemeClr val="tx1"/>
                        </a:solidFill>
                        <a:effectLst/>
                        <a:cs typeface="B Nazanin" panose="00000400000000000000" pitchFamily="2" charset="-78"/>
                      </a:endParaRPr>
                    </a:p>
                    <a:p>
                      <a:pPr algn="r" rtl="0">
                        <a:lnSpc>
                          <a:spcPct val="107000"/>
                        </a:lnSpc>
                        <a:spcAft>
                          <a:spcPts val="0"/>
                        </a:spcAft>
                      </a:pPr>
                      <a:endParaRPr lang="en-US" sz="1400" b="1" dirty="0">
                        <a:solidFill>
                          <a:schemeClr val="tx1"/>
                        </a:solidFill>
                        <a:effectLst/>
                        <a:latin typeface="Calibri"/>
                        <a:ea typeface="Calibri"/>
                        <a:cs typeface="B Nazanin" panose="00000400000000000000" pitchFamily="2" charset="-78"/>
                      </a:endParaRPr>
                    </a:p>
                  </a:txBody>
                  <a:tcPr marL="68580" marR="68580" marT="0" marB="0">
                    <a:solidFill>
                      <a:schemeClr val="bg1">
                        <a:lumMod val="85000"/>
                      </a:schemeClr>
                    </a:solidFill>
                  </a:tcPr>
                </a:tc>
                <a:tc>
                  <a:txBody>
                    <a:bodyPr/>
                    <a:lstStyle/>
                    <a:p>
                      <a:pPr algn="r" rtl="1">
                        <a:lnSpc>
                          <a:spcPct val="107000"/>
                        </a:lnSpc>
                        <a:spcAft>
                          <a:spcPts val="0"/>
                        </a:spcAft>
                      </a:pPr>
                      <a:r>
                        <a:rPr lang="fa-IR" sz="1400" b="1" dirty="0" smtClean="0">
                          <a:solidFill>
                            <a:schemeClr val="tx1"/>
                          </a:solidFill>
                          <a:effectLst/>
                          <a:latin typeface="+mn-lt"/>
                          <a:ea typeface="Calibri"/>
                          <a:cs typeface="B Nazanin" panose="00000400000000000000" pitchFamily="2" charset="-78"/>
                        </a:rPr>
                        <a:t>- ساخت و ساز بخش های دولتی بر اساس نیاز ها</a:t>
                      </a:r>
                    </a:p>
                    <a:p>
                      <a:pPr algn="r" rtl="1">
                        <a:lnSpc>
                          <a:spcPct val="107000"/>
                        </a:lnSpc>
                        <a:spcAft>
                          <a:spcPts val="0"/>
                        </a:spcAft>
                      </a:pPr>
                      <a:r>
                        <a:rPr lang="fa-IR" sz="1400" b="1" dirty="0" smtClean="0">
                          <a:solidFill>
                            <a:schemeClr val="tx1"/>
                          </a:solidFill>
                          <a:effectLst/>
                          <a:latin typeface="+mn-lt"/>
                          <a:ea typeface="Calibri"/>
                          <a:cs typeface="B Nazanin" panose="00000400000000000000" pitchFamily="2" charset="-78"/>
                        </a:rPr>
                        <a:t>-ساخت خانه در شهرک های جدید با امکانات بیشتر برای جمعیت بیشتر از 500.000 نفر</a:t>
                      </a:r>
                    </a:p>
                    <a:p>
                      <a:pPr algn="r" rtl="1">
                        <a:lnSpc>
                          <a:spcPct val="107000"/>
                        </a:lnSpc>
                        <a:spcAft>
                          <a:spcPts val="0"/>
                        </a:spcAft>
                      </a:pPr>
                      <a:r>
                        <a:rPr lang="fa-IR" sz="1400" b="1" dirty="0" smtClean="0">
                          <a:solidFill>
                            <a:schemeClr val="tx1"/>
                          </a:solidFill>
                          <a:effectLst/>
                          <a:latin typeface="+mn-lt"/>
                          <a:ea typeface="Calibri"/>
                          <a:cs typeface="B Nazanin" panose="00000400000000000000" pitchFamily="2" charset="-78"/>
                        </a:rPr>
                        <a:t>-برنامه ریزی و توسعه طرح </a:t>
                      </a:r>
                      <a:r>
                        <a:rPr lang="fa-IR" sz="1400" b="1" dirty="0" err="1" smtClean="0">
                          <a:solidFill>
                            <a:schemeClr val="tx1"/>
                          </a:solidFill>
                          <a:effectLst/>
                          <a:latin typeface="+mn-lt"/>
                          <a:ea typeface="Calibri"/>
                          <a:cs typeface="B Nazanin" panose="00000400000000000000" pitchFamily="2" charset="-78"/>
                        </a:rPr>
                        <a:t>فلدا</a:t>
                      </a:r>
                      <a:r>
                        <a:rPr lang="fa-IR" sz="1400" b="1" dirty="0" smtClean="0">
                          <a:solidFill>
                            <a:schemeClr val="tx1"/>
                          </a:solidFill>
                          <a:effectLst/>
                          <a:latin typeface="+mn-lt"/>
                          <a:ea typeface="Calibri"/>
                          <a:cs typeface="B Nazanin" panose="00000400000000000000" pitchFamily="2" charset="-78"/>
                        </a:rPr>
                        <a:t> با مسکن و امکانات</a:t>
                      </a:r>
                    </a:p>
                    <a:p>
                      <a:pPr algn="r" rtl="1">
                        <a:lnSpc>
                          <a:spcPct val="107000"/>
                        </a:lnSpc>
                        <a:spcAft>
                          <a:spcPts val="0"/>
                        </a:spcAft>
                      </a:pPr>
                      <a:r>
                        <a:rPr lang="fa-IR" sz="1400" b="1" dirty="0" smtClean="0">
                          <a:solidFill>
                            <a:schemeClr val="tx1"/>
                          </a:solidFill>
                          <a:effectLst/>
                          <a:latin typeface="+mn-lt"/>
                          <a:ea typeface="Calibri"/>
                          <a:cs typeface="B Nazanin" panose="00000400000000000000" pitchFamily="2" charset="-78"/>
                        </a:rPr>
                        <a:t>-راه اندازی </a:t>
                      </a:r>
                      <a:r>
                        <a:rPr lang="en-US" sz="1400" b="1" dirty="0" smtClean="0">
                          <a:solidFill>
                            <a:schemeClr val="tx1"/>
                          </a:solidFill>
                          <a:effectLst/>
                          <a:latin typeface="+mn-lt"/>
                          <a:ea typeface="Calibri"/>
                          <a:cs typeface="B Nazanin" panose="00000400000000000000" pitchFamily="2" charset="-78"/>
                        </a:rPr>
                        <a:t>Housing Trust </a:t>
                      </a:r>
                      <a:r>
                        <a:rPr lang="fa-IR" sz="1400" b="1" dirty="0" smtClean="0">
                          <a:solidFill>
                            <a:schemeClr val="tx1"/>
                          </a:solidFill>
                          <a:effectLst/>
                          <a:latin typeface="+mn-lt"/>
                          <a:ea typeface="Calibri"/>
                          <a:cs typeface="B Nazanin" panose="00000400000000000000" pitchFamily="2" charset="-78"/>
                        </a:rPr>
                        <a:t>در1952 </a:t>
                      </a:r>
                    </a:p>
                    <a:p>
                      <a:pPr algn="r" rtl="1">
                        <a:lnSpc>
                          <a:spcPct val="107000"/>
                        </a:lnSpc>
                        <a:spcAft>
                          <a:spcPts val="0"/>
                        </a:spcAft>
                      </a:pPr>
                      <a:endParaRPr lang="en-US" sz="1400" b="1" dirty="0">
                        <a:solidFill>
                          <a:schemeClr val="tx1"/>
                        </a:solidFill>
                        <a:effectLst/>
                        <a:latin typeface="Calibri"/>
                        <a:ea typeface="Calibri"/>
                        <a:cs typeface="B Nazanin" panose="00000400000000000000" pitchFamily="2" charset="-78"/>
                      </a:endParaRPr>
                    </a:p>
                  </a:txBody>
                  <a:tcPr marL="68580" marR="68580" marT="0" marB="0">
                    <a:solidFill>
                      <a:schemeClr val="bg1">
                        <a:lumMod val="85000"/>
                      </a:schemeClr>
                    </a:solidFill>
                  </a:tcPr>
                </a:tc>
                <a:tc>
                  <a:txBody>
                    <a:bodyPr/>
                    <a:lstStyle/>
                    <a:p>
                      <a:pPr algn="r" rtl="1">
                        <a:lnSpc>
                          <a:spcPct val="107000"/>
                        </a:lnSpc>
                        <a:spcAft>
                          <a:spcPts val="0"/>
                        </a:spcAft>
                      </a:pPr>
                      <a:r>
                        <a:rPr lang="fa-IR" sz="1400" b="1" dirty="0" smtClean="0">
                          <a:solidFill>
                            <a:schemeClr val="tx1"/>
                          </a:solidFill>
                          <a:effectLst/>
                          <a:latin typeface="+mn-lt"/>
                          <a:ea typeface="Calibri"/>
                          <a:cs typeface="B Nazanin" panose="00000400000000000000" pitchFamily="2" charset="-78"/>
                        </a:rPr>
                        <a:t>طرح </a:t>
                      </a:r>
                      <a:r>
                        <a:rPr lang="en-US" sz="1400" b="1" dirty="0" smtClean="0">
                          <a:solidFill>
                            <a:schemeClr val="tx1"/>
                          </a:solidFill>
                          <a:effectLst/>
                          <a:latin typeface="+mn-lt"/>
                          <a:ea typeface="Calibri"/>
                          <a:cs typeface="B Nazanin" panose="00000400000000000000" pitchFamily="2" charset="-78"/>
                        </a:rPr>
                        <a:t>Briggs ، 1952</a:t>
                      </a:r>
                    </a:p>
                    <a:p>
                      <a:pPr algn="r" rtl="1">
                        <a:lnSpc>
                          <a:spcPct val="107000"/>
                        </a:lnSpc>
                        <a:spcAft>
                          <a:spcPts val="0"/>
                        </a:spcAft>
                      </a:pPr>
                      <a:r>
                        <a:rPr lang="en-US" sz="1400" b="1" dirty="0" smtClean="0">
                          <a:solidFill>
                            <a:schemeClr val="tx1"/>
                          </a:solidFill>
                          <a:effectLst/>
                          <a:latin typeface="+mn-lt"/>
                          <a:ea typeface="Calibri"/>
                          <a:cs typeface="B Nazanin" panose="00000400000000000000" pitchFamily="2" charset="-78"/>
                        </a:rPr>
                        <a:t>-</a:t>
                      </a:r>
                      <a:r>
                        <a:rPr lang="fa-IR" sz="1400" b="1" dirty="0" smtClean="0">
                          <a:solidFill>
                            <a:schemeClr val="tx1"/>
                          </a:solidFill>
                          <a:effectLst/>
                          <a:latin typeface="+mn-lt"/>
                          <a:ea typeface="Calibri"/>
                          <a:cs typeface="B Nazanin" panose="00000400000000000000" pitchFamily="2" charset="-78"/>
                        </a:rPr>
                        <a:t>قانون زمین برای اسکان مجدد، 1956</a:t>
                      </a:r>
                    </a:p>
                    <a:p>
                      <a:pPr algn="r" rtl="1">
                        <a:lnSpc>
                          <a:spcPct val="107000"/>
                        </a:lnSpc>
                        <a:spcAft>
                          <a:spcPts val="0"/>
                        </a:spcAft>
                      </a:pPr>
                      <a:r>
                        <a:rPr lang="fa-IR" sz="1400" b="1" dirty="0" smtClean="0">
                          <a:solidFill>
                            <a:schemeClr val="tx1"/>
                          </a:solidFill>
                          <a:effectLst/>
                          <a:latin typeface="+mn-lt"/>
                          <a:ea typeface="Calibri"/>
                          <a:cs typeface="B Nazanin" panose="00000400000000000000" pitchFamily="2" charset="-78"/>
                        </a:rPr>
                        <a:t>- فرمان </a:t>
                      </a:r>
                      <a:r>
                        <a:rPr lang="en-US" sz="1400" b="1" dirty="0" smtClean="0">
                          <a:solidFill>
                            <a:schemeClr val="tx1"/>
                          </a:solidFill>
                          <a:effectLst/>
                          <a:latin typeface="+mn-lt"/>
                          <a:ea typeface="Calibri"/>
                          <a:cs typeface="B Nazanin" panose="00000400000000000000" pitchFamily="2" charset="-78"/>
                        </a:rPr>
                        <a:t>Housing Trust </a:t>
                      </a:r>
                      <a:r>
                        <a:rPr lang="fa-IR" sz="1400" b="1" dirty="0" smtClean="0">
                          <a:solidFill>
                            <a:schemeClr val="tx1"/>
                          </a:solidFill>
                          <a:effectLst/>
                          <a:latin typeface="+mn-lt"/>
                          <a:ea typeface="Calibri"/>
                          <a:cs typeface="B Nazanin" panose="00000400000000000000" pitchFamily="2" charset="-78"/>
                        </a:rPr>
                        <a:t>در 1949</a:t>
                      </a:r>
                    </a:p>
                    <a:p>
                      <a:pPr algn="r" rtl="1">
                        <a:lnSpc>
                          <a:spcPct val="107000"/>
                        </a:lnSpc>
                        <a:spcAft>
                          <a:spcPts val="0"/>
                        </a:spcAft>
                      </a:pPr>
                      <a:r>
                        <a:rPr lang="fa-IR" sz="1400" b="1" dirty="0" smtClean="0">
                          <a:solidFill>
                            <a:schemeClr val="tx1"/>
                          </a:solidFill>
                          <a:effectLst/>
                          <a:latin typeface="+mn-lt"/>
                          <a:ea typeface="Calibri"/>
                          <a:cs typeface="B Nazanin" panose="00000400000000000000" pitchFamily="2" charset="-78"/>
                        </a:rPr>
                        <a:t>-گزارش </a:t>
                      </a:r>
                      <a:r>
                        <a:rPr lang="en-US" sz="1400" b="1" dirty="0" smtClean="0">
                          <a:solidFill>
                            <a:schemeClr val="tx1"/>
                          </a:solidFill>
                          <a:effectLst/>
                          <a:latin typeface="+mn-lt"/>
                          <a:ea typeface="Calibri"/>
                          <a:cs typeface="B Nazanin" panose="00000400000000000000" pitchFamily="2" charset="-78"/>
                        </a:rPr>
                        <a:t>G. </a:t>
                      </a:r>
                      <a:r>
                        <a:rPr lang="en-US" sz="1400" b="1" dirty="0" err="1" smtClean="0">
                          <a:solidFill>
                            <a:schemeClr val="tx1"/>
                          </a:solidFill>
                          <a:effectLst/>
                          <a:latin typeface="+mn-lt"/>
                          <a:ea typeface="Calibri"/>
                          <a:cs typeface="B Nazanin" panose="00000400000000000000" pitchFamily="2" charset="-78"/>
                        </a:rPr>
                        <a:t>Rudduck</a:t>
                      </a:r>
                      <a:r>
                        <a:rPr lang="en-US" sz="1400" b="1" dirty="0" smtClean="0">
                          <a:solidFill>
                            <a:schemeClr val="tx1"/>
                          </a:solidFill>
                          <a:effectLst/>
                          <a:latin typeface="+mn-lt"/>
                          <a:ea typeface="Calibri"/>
                          <a:cs typeface="B Nazanin" panose="00000400000000000000" pitchFamily="2" charset="-78"/>
                        </a:rPr>
                        <a:t> ، 1950</a:t>
                      </a:r>
                    </a:p>
                    <a:p>
                      <a:pPr algn="r" rtl="1">
                        <a:lnSpc>
                          <a:spcPct val="107000"/>
                        </a:lnSpc>
                        <a:spcAft>
                          <a:spcPts val="0"/>
                        </a:spcAft>
                      </a:pPr>
                      <a:endParaRPr lang="en-US" sz="1400" b="1" dirty="0">
                        <a:solidFill>
                          <a:schemeClr val="tx1"/>
                        </a:solidFill>
                        <a:effectLst/>
                        <a:latin typeface="Calibri"/>
                        <a:ea typeface="Calibri"/>
                        <a:cs typeface="B Nazanin" panose="00000400000000000000" pitchFamily="2" charset="-78"/>
                      </a:endParaRPr>
                    </a:p>
                  </a:txBody>
                  <a:tcPr marL="68580" marR="68580" marT="0" marB="0">
                    <a:solidFill>
                      <a:schemeClr val="bg1">
                        <a:lumMod val="85000"/>
                      </a:schemeClr>
                    </a:solidFill>
                  </a:tcPr>
                </a:tc>
                <a:tc>
                  <a:txBody>
                    <a:bodyPr/>
                    <a:lstStyle/>
                    <a:p>
                      <a:pPr algn="r" rtl="1">
                        <a:lnSpc>
                          <a:spcPct val="107000"/>
                        </a:lnSpc>
                        <a:spcAft>
                          <a:spcPts val="0"/>
                        </a:spcAft>
                      </a:pPr>
                      <a:r>
                        <a:rPr lang="fa-IR" sz="2000" b="1" dirty="0">
                          <a:solidFill>
                            <a:schemeClr val="tx1"/>
                          </a:solidFill>
                          <a:effectLst/>
                          <a:cs typeface="B Nazanin" panose="00000400000000000000" pitchFamily="2" charset="-78"/>
                        </a:rPr>
                        <a:t>- </a:t>
                      </a:r>
                      <a:r>
                        <a:rPr lang="fa-IR" sz="1600" b="1" dirty="0" smtClean="0">
                          <a:solidFill>
                            <a:schemeClr val="tx1"/>
                          </a:solidFill>
                          <a:effectLst/>
                          <a:cs typeface="B Nazanin" panose="00000400000000000000" pitchFamily="2" charset="-78"/>
                        </a:rPr>
                        <a:t>نقش کلیدی دولت در قوانین مسکن </a:t>
                      </a:r>
                    </a:p>
                    <a:p>
                      <a:pPr algn="r" rtl="1">
                        <a:lnSpc>
                          <a:spcPct val="107000"/>
                        </a:lnSpc>
                        <a:spcAft>
                          <a:spcPts val="0"/>
                        </a:spcAft>
                      </a:pPr>
                      <a:r>
                        <a:rPr lang="fa-IR" sz="1600" b="1" dirty="0" smtClean="0">
                          <a:solidFill>
                            <a:schemeClr val="tx1"/>
                          </a:solidFill>
                          <a:effectLst/>
                          <a:cs typeface="B Nazanin" panose="00000400000000000000" pitchFamily="2" charset="-78"/>
                        </a:rPr>
                        <a:t>- رویکرد فیزیکی</a:t>
                      </a:r>
                    </a:p>
                    <a:p>
                      <a:pPr algn="r" rtl="1">
                        <a:lnSpc>
                          <a:spcPct val="107000"/>
                        </a:lnSpc>
                        <a:spcAft>
                          <a:spcPts val="0"/>
                        </a:spcAft>
                      </a:pPr>
                      <a:r>
                        <a:rPr lang="fa-IR" sz="1600" b="1" dirty="0" smtClean="0">
                          <a:solidFill>
                            <a:schemeClr val="tx1"/>
                          </a:solidFill>
                          <a:effectLst/>
                          <a:cs typeface="B Nazanin" panose="00000400000000000000" pitchFamily="2" charset="-78"/>
                        </a:rPr>
                        <a:t>-سیاست های موقت</a:t>
                      </a:r>
                      <a:endParaRPr lang="fa-IR" sz="1600" b="1" dirty="0">
                        <a:solidFill>
                          <a:schemeClr val="tx1"/>
                        </a:solidFill>
                        <a:effectLst/>
                        <a:cs typeface="B Nazanin" panose="00000400000000000000" pitchFamily="2" charset="-78"/>
                      </a:endParaRPr>
                    </a:p>
                  </a:txBody>
                  <a:tcPr marL="68580" marR="68580" marT="0" marB="0">
                    <a:solidFill>
                      <a:schemeClr val="bg1">
                        <a:lumMod val="85000"/>
                      </a:schemeClr>
                    </a:solidFill>
                  </a:tcPr>
                </a:tc>
              </a:tr>
            </a:tbl>
          </a:graphicData>
        </a:graphic>
      </p:graphicFrame>
      <p:sp>
        <p:nvSpPr>
          <p:cNvPr id="2" name="Rectangle 1"/>
          <p:cNvSpPr/>
          <p:nvPr/>
        </p:nvSpPr>
        <p:spPr>
          <a:xfrm>
            <a:off x="6804248" y="5771724"/>
            <a:ext cx="1662635" cy="307777"/>
          </a:xfrm>
          <a:prstGeom prst="rect">
            <a:avLst/>
          </a:prstGeom>
        </p:spPr>
        <p:txBody>
          <a:bodyPr wrap="none">
            <a:spAutoFit/>
          </a:bodyPr>
          <a:lstStyle/>
          <a:p>
            <a:r>
              <a:rPr lang="fa-IR" sz="1400" dirty="0">
                <a:cs typeface="B Mitra" panose="00000400000000000000" pitchFamily="2" charset="-78"/>
              </a:rPr>
              <a:t>منبع : طرح ملی 5 ساله مالزی</a:t>
            </a:r>
          </a:p>
        </p:txBody>
      </p:sp>
      <p:sp>
        <p:nvSpPr>
          <p:cNvPr id="4" name="Rectangle 3"/>
          <p:cNvSpPr/>
          <p:nvPr/>
        </p:nvSpPr>
        <p:spPr>
          <a:xfrm>
            <a:off x="5580449" y="980728"/>
            <a:ext cx="2856872" cy="338554"/>
          </a:xfrm>
          <a:prstGeom prst="rect">
            <a:avLst/>
          </a:prstGeom>
        </p:spPr>
        <p:txBody>
          <a:bodyPr wrap="none">
            <a:spAutoFit/>
          </a:bodyPr>
          <a:lstStyle/>
          <a:p>
            <a:r>
              <a:rPr lang="fa-IR" sz="1600" dirty="0">
                <a:cs typeface="B Mitra" panose="00000400000000000000" pitchFamily="2" charset="-78"/>
              </a:rPr>
              <a:t>جدول 1: خلاصه سیاست های مسکن در مالزی</a:t>
            </a:r>
          </a:p>
        </p:txBody>
      </p:sp>
      <p:sp>
        <p:nvSpPr>
          <p:cNvPr id="17" name="TextBox 16"/>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18" name="Picture 17">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Tree>
    <p:extLst>
      <p:ext uri="{BB962C8B-B14F-4D97-AF65-F5344CB8AC3E}">
        <p14:creationId xmlns:p14="http://schemas.microsoft.com/office/powerpoint/2010/main" val="38591833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a:cs typeface="A EntezareZohoor B3" panose="00000700000000000000" pitchFamily="2" charset="-78"/>
              </a:rPr>
              <a:t>سیاست هاي مسکن در مالزي</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pic>
        <p:nvPicPr>
          <p:cNvPr id="11" name="Picture 10">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graphicFrame>
        <p:nvGraphicFramePr>
          <p:cNvPr id="3" name="Table 2"/>
          <p:cNvGraphicFramePr>
            <a:graphicFrameLocks noGrp="1"/>
          </p:cNvGraphicFramePr>
          <p:nvPr>
            <p:extLst/>
          </p:nvPr>
        </p:nvGraphicFramePr>
        <p:xfrm>
          <a:off x="660931" y="1340768"/>
          <a:ext cx="7822138" cy="4545234"/>
        </p:xfrm>
        <a:graphic>
          <a:graphicData uri="http://schemas.openxmlformats.org/drawingml/2006/table">
            <a:tbl>
              <a:tblPr rtl="1" firstRow="1" firstCol="1" bandRow="1">
                <a:tableStyleId>{21E4AEA4-8DFA-4A89-87EB-49C32662AFE0}</a:tableStyleId>
              </a:tblPr>
              <a:tblGrid>
                <a:gridCol w="968084"/>
                <a:gridCol w="736462"/>
                <a:gridCol w="1724024"/>
                <a:gridCol w="1438670"/>
                <a:gridCol w="1400088"/>
                <a:gridCol w="1554810"/>
              </a:tblGrid>
              <a:tr h="827118">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دسته</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FFCC00"/>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دوره</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FFCC00"/>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نکات مهم</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FFCC00"/>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استراتژی</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FFCC00"/>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اسناد کلیدی</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FFCC00"/>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تحلیل سیاست ها</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FFCC00"/>
                    </a:solidFill>
                  </a:tcPr>
                </a:tc>
              </a:tr>
              <a:tr h="0">
                <a:tc>
                  <a:txBody>
                    <a:bodyPr/>
                    <a:lstStyle/>
                    <a:p>
                      <a:pPr algn="r" rtl="1">
                        <a:lnSpc>
                          <a:spcPct val="107000"/>
                        </a:lnSpc>
                        <a:spcAft>
                          <a:spcPts val="0"/>
                        </a:spcAft>
                      </a:pPr>
                      <a:r>
                        <a:rPr lang="fa-IR" sz="1600" dirty="0">
                          <a:solidFill>
                            <a:schemeClr val="tx1"/>
                          </a:solidFill>
                          <a:effectLst/>
                          <a:latin typeface="Calibri"/>
                          <a:ea typeface="Calibri"/>
                          <a:cs typeface="B Nazanin" panose="00000400000000000000" pitchFamily="2" charset="-78"/>
                        </a:rPr>
                        <a:t>مراحل اولیه استقلال</a:t>
                      </a:r>
                      <a:endParaRPr lang="en-US" sz="1400" dirty="0">
                        <a:solidFill>
                          <a:schemeClr val="tx1"/>
                        </a:solidFill>
                        <a:effectLst/>
                        <a:latin typeface="Calibri"/>
                        <a:ea typeface="Calibri"/>
                        <a:cs typeface="B Nazanin" panose="00000400000000000000" pitchFamily="2" charset="-78"/>
                      </a:endParaRPr>
                    </a:p>
                  </a:txBody>
                  <a:tcPr marL="68580" marR="68580" marT="0" marB="0" anchor="ctr">
                    <a:solidFill>
                      <a:srgbClr val="FFCC00"/>
                    </a:solidFill>
                  </a:tcPr>
                </a:tc>
                <a:tc>
                  <a:txBody>
                    <a:bodyPr/>
                    <a:lstStyle/>
                    <a:p>
                      <a:pPr algn="r" rtl="1">
                        <a:lnSpc>
                          <a:spcPct val="107000"/>
                        </a:lnSpc>
                        <a:spcAft>
                          <a:spcPts val="0"/>
                        </a:spcAft>
                      </a:pPr>
                      <a:r>
                        <a:rPr lang="fa-IR" sz="1600" dirty="0">
                          <a:effectLst/>
                          <a:latin typeface="Calibri"/>
                          <a:ea typeface="Calibri"/>
                          <a:cs typeface="B Nazanin" panose="00000400000000000000" pitchFamily="2" charset="-78"/>
                        </a:rPr>
                        <a:t>1957-1970</a:t>
                      </a:r>
                      <a:endParaRPr lang="en-US" sz="1400" dirty="0">
                        <a:effectLst/>
                        <a:latin typeface="Calibri"/>
                        <a:ea typeface="Calibri"/>
                        <a:cs typeface="B Nazanin" panose="00000400000000000000" pitchFamily="2" charset="-78"/>
                      </a:endParaRPr>
                    </a:p>
                  </a:txBody>
                  <a:tcPr marL="68580" marR="68580" marT="0" marB="0" anchor="ctr">
                    <a:solidFill>
                      <a:schemeClr val="bg1">
                        <a:lumMod val="85000"/>
                      </a:schemeClr>
                    </a:solidFill>
                  </a:tcPr>
                </a:tc>
                <a:tc>
                  <a:txBody>
                    <a:bodyPr/>
                    <a:lstStyle/>
                    <a:p>
                      <a:pPr algn="r" rtl="1">
                        <a:lnSpc>
                          <a:spcPct val="107000"/>
                        </a:lnSpc>
                        <a:spcAft>
                          <a:spcPts val="0"/>
                        </a:spcAft>
                      </a:pPr>
                      <a:r>
                        <a:rPr lang="fa-IR" sz="2000">
                          <a:effectLst/>
                          <a:latin typeface="Calibri"/>
                          <a:ea typeface="Calibri"/>
                          <a:cs typeface="B Nazanin" panose="00000400000000000000" pitchFamily="2" charset="-78"/>
                        </a:rPr>
                        <a:t>-</a:t>
                      </a:r>
                      <a:r>
                        <a:rPr lang="fa-IR" sz="1600">
                          <a:effectLst/>
                          <a:latin typeface="Calibri"/>
                          <a:ea typeface="Calibri"/>
                          <a:cs typeface="B Nazanin" panose="00000400000000000000" pitchFamily="2" charset="-78"/>
                        </a:rPr>
                        <a:t>ادامه دادن سیاست های دولت استعماری با بهبود جزئی</a:t>
                      </a:r>
                      <a:endParaRPr lang="en-US" sz="1400">
                        <a:effectLst/>
                        <a:latin typeface="Calibri"/>
                        <a:ea typeface="Calibri"/>
                        <a:cs typeface="B Nazanin" panose="00000400000000000000" pitchFamily="2" charset="-78"/>
                      </a:endParaRPr>
                    </a:p>
                    <a:p>
                      <a:pPr algn="r" rtl="1">
                        <a:lnSpc>
                          <a:spcPct val="107000"/>
                        </a:lnSpc>
                        <a:spcAft>
                          <a:spcPts val="0"/>
                        </a:spcAft>
                      </a:pPr>
                      <a:r>
                        <a:rPr lang="fa-IR" sz="1600">
                          <a:effectLst/>
                          <a:latin typeface="Calibri"/>
                          <a:ea typeface="Calibri"/>
                          <a:cs typeface="B Nazanin" panose="00000400000000000000" pitchFamily="2" charset="-78"/>
                        </a:rPr>
                        <a:t>-تاکید بر مسئله مسکن مخصوصا برای خانواده های کم درآمد شهری</a:t>
                      </a:r>
                      <a:endParaRPr lang="en-US" sz="1400">
                        <a:effectLst/>
                        <a:latin typeface="Calibri"/>
                        <a:ea typeface="Calibri"/>
                        <a:cs typeface="B Nazanin" panose="00000400000000000000" pitchFamily="2" charset="-78"/>
                      </a:endParaRPr>
                    </a:p>
                    <a:p>
                      <a:pPr algn="r" rtl="1">
                        <a:lnSpc>
                          <a:spcPct val="107000"/>
                        </a:lnSpc>
                        <a:spcAft>
                          <a:spcPts val="0"/>
                        </a:spcAft>
                      </a:pPr>
                      <a:r>
                        <a:rPr lang="en-US" sz="1600">
                          <a:effectLst/>
                          <a:latin typeface="Calibri"/>
                          <a:ea typeface="Calibri"/>
                          <a:cs typeface="B Nazanin" panose="00000400000000000000" pitchFamily="2" charset="-78"/>
                        </a:rPr>
                        <a:t>-</a:t>
                      </a:r>
                      <a:r>
                        <a:rPr lang="fa-IR" sz="1600">
                          <a:effectLst/>
                          <a:latin typeface="Calibri"/>
                          <a:ea typeface="Calibri"/>
                          <a:cs typeface="B Nazanin" panose="00000400000000000000" pitchFamily="2" charset="-78"/>
                        </a:rPr>
                        <a:t>دخالت بخش خصوصی در قانون مسکن</a:t>
                      </a:r>
                      <a:endParaRPr lang="en-US" sz="1400">
                        <a:effectLst/>
                        <a:latin typeface="Calibri"/>
                        <a:ea typeface="Calibri"/>
                        <a:cs typeface="B Nazanin" panose="00000400000000000000" pitchFamily="2" charset="-78"/>
                      </a:endParaRPr>
                    </a:p>
                    <a:p>
                      <a:pPr algn="r" rtl="1">
                        <a:lnSpc>
                          <a:spcPct val="107000"/>
                        </a:lnSpc>
                        <a:spcAft>
                          <a:spcPts val="0"/>
                        </a:spcAft>
                      </a:pPr>
                      <a:r>
                        <a:rPr lang="fa-IR" sz="1600">
                          <a:effectLst/>
                          <a:latin typeface="Calibri"/>
                          <a:ea typeface="Calibri"/>
                          <a:cs typeface="B Nazanin" panose="00000400000000000000" pitchFamily="2" charset="-78"/>
                        </a:rPr>
                        <a:t>-بهبود بخشیدن زیر ساخت های اولیه</a:t>
                      </a:r>
                      <a:endParaRPr lang="en-US" sz="1400">
                        <a:effectLst/>
                        <a:latin typeface="Calibri"/>
                        <a:ea typeface="Calibri"/>
                        <a:cs typeface="B Nazanin" panose="00000400000000000000" pitchFamily="2" charset="-78"/>
                      </a:endParaRPr>
                    </a:p>
                  </a:txBody>
                  <a:tcPr marL="68580" marR="68580" marT="0" marB="0">
                    <a:solidFill>
                      <a:schemeClr val="bg1">
                        <a:lumMod val="85000"/>
                      </a:schemeClr>
                    </a:solidFill>
                  </a:tcPr>
                </a:tc>
                <a:tc>
                  <a:txBody>
                    <a:bodyPr/>
                    <a:lstStyle/>
                    <a:p>
                      <a:pPr algn="r" rtl="1">
                        <a:lnSpc>
                          <a:spcPct val="107000"/>
                        </a:lnSpc>
                        <a:spcAft>
                          <a:spcPts val="0"/>
                        </a:spcAft>
                      </a:pPr>
                      <a:r>
                        <a:rPr lang="fa-IR" sz="2000" dirty="0">
                          <a:effectLst/>
                          <a:latin typeface="Calibri"/>
                          <a:ea typeface="Calibri"/>
                          <a:cs typeface="B Nazanin" panose="00000400000000000000" pitchFamily="2" charset="-78"/>
                        </a:rPr>
                        <a:t>-</a:t>
                      </a:r>
                      <a:r>
                        <a:rPr lang="fa-IR" sz="1600" dirty="0">
                          <a:effectLst/>
                          <a:latin typeface="Calibri"/>
                          <a:ea typeface="Calibri"/>
                          <a:cs typeface="B Nazanin" panose="00000400000000000000" pitchFamily="2" charset="-78"/>
                        </a:rPr>
                        <a:t>اجرا ی طرح پیروی می کند از سیاست های استعماری با بودجه محدود</a:t>
                      </a:r>
                      <a:endParaRPr lang="en-US" sz="1400" dirty="0">
                        <a:effectLst/>
                        <a:latin typeface="Calibri"/>
                        <a:ea typeface="Calibri"/>
                        <a:cs typeface="B Nazanin" panose="00000400000000000000" pitchFamily="2" charset="-78"/>
                      </a:endParaRPr>
                    </a:p>
                    <a:p>
                      <a:pPr algn="r" rtl="1">
                        <a:lnSpc>
                          <a:spcPct val="107000"/>
                        </a:lnSpc>
                        <a:spcAft>
                          <a:spcPts val="0"/>
                        </a:spcAft>
                      </a:pPr>
                      <a:r>
                        <a:rPr lang="fa-IR" sz="1600" dirty="0">
                          <a:effectLst/>
                          <a:latin typeface="Calibri"/>
                          <a:ea typeface="Calibri"/>
                          <a:cs typeface="B Nazanin" panose="00000400000000000000" pitchFamily="2" charset="-78"/>
                        </a:rPr>
                        <a:t>-دخالت </a:t>
                      </a:r>
                      <a:r>
                        <a:rPr lang="en-US" sz="1600" dirty="0">
                          <a:effectLst/>
                          <a:latin typeface="Calibri"/>
                          <a:ea typeface="Calibri"/>
                          <a:cs typeface="B Nazanin" panose="00000400000000000000" pitchFamily="2" charset="-78"/>
                        </a:rPr>
                        <a:t>Housing Trust  </a:t>
                      </a:r>
                      <a:r>
                        <a:rPr lang="fa-IR" sz="1600" dirty="0">
                          <a:effectLst/>
                          <a:latin typeface="Calibri"/>
                          <a:ea typeface="Calibri"/>
                          <a:cs typeface="B Nazanin" panose="00000400000000000000" pitchFamily="2" charset="-78"/>
                        </a:rPr>
                        <a:t>به طور فعال در توسعه مسکن ارزان در زمین های شهری مانند </a:t>
                      </a:r>
                      <a:r>
                        <a:rPr lang="fa-IR" sz="1600" dirty="0" err="1">
                          <a:effectLst/>
                          <a:latin typeface="Calibri"/>
                          <a:ea typeface="Calibri"/>
                          <a:cs typeface="B Nazanin" panose="00000400000000000000" pitchFamily="2" charset="-78"/>
                        </a:rPr>
                        <a:t>کوالامپور</a:t>
                      </a:r>
                      <a:r>
                        <a:rPr lang="fa-IR" sz="1600" dirty="0">
                          <a:effectLst/>
                          <a:latin typeface="Calibri"/>
                          <a:ea typeface="Calibri"/>
                          <a:cs typeface="B Nazanin" panose="00000400000000000000" pitchFamily="2" charset="-78"/>
                        </a:rPr>
                        <a:t> و </a:t>
                      </a:r>
                      <a:r>
                        <a:rPr lang="fa-IR" sz="1600" dirty="0" err="1">
                          <a:effectLst/>
                          <a:latin typeface="Calibri"/>
                          <a:ea typeface="Calibri"/>
                          <a:cs typeface="B Nazanin" panose="00000400000000000000" pitchFamily="2" charset="-78"/>
                        </a:rPr>
                        <a:t>پنانگ</a:t>
                      </a:r>
                      <a:r>
                        <a:rPr lang="fa-IR" sz="1600" dirty="0">
                          <a:effectLst/>
                          <a:latin typeface="Calibri"/>
                          <a:ea typeface="Calibri"/>
                          <a:cs typeface="B Nazanin" panose="00000400000000000000" pitchFamily="2" charset="-78"/>
                        </a:rPr>
                        <a:t> </a:t>
                      </a:r>
                      <a:endParaRPr lang="en-US" sz="1400" dirty="0">
                        <a:effectLst/>
                        <a:latin typeface="Calibri"/>
                        <a:ea typeface="Calibri"/>
                        <a:cs typeface="B Nazanin" panose="00000400000000000000" pitchFamily="2" charset="-78"/>
                      </a:endParaRPr>
                    </a:p>
                    <a:p>
                      <a:pPr algn="r" rtl="1">
                        <a:lnSpc>
                          <a:spcPct val="107000"/>
                        </a:lnSpc>
                        <a:spcAft>
                          <a:spcPts val="0"/>
                        </a:spcAft>
                      </a:pPr>
                      <a:r>
                        <a:rPr lang="fa-IR" sz="1600" dirty="0">
                          <a:effectLst/>
                          <a:latin typeface="Calibri"/>
                          <a:ea typeface="Calibri"/>
                          <a:cs typeface="B Nazanin" panose="00000400000000000000" pitchFamily="2" charset="-78"/>
                        </a:rPr>
                        <a:t>-تمرکز بخش خصوصی بر خانه های با قیمت متوسط و گران قیمت</a:t>
                      </a:r>
                      <a:endParaRPr lang="en-US" sz="1400" dirty="0">
                        <a:effectLst/>
                        <a:latin typeface="Calibri"/>
                        <a:ea typeface="Calibri"/>
                        <a:cs typeface="B Nazanin" panose="00000400000000000000" pitchFamily="2" charset="-78"/>
                      </a:endParaRPr>
                    </a:p>
                  </a:txBody>
                  <a:tcPr marL="68580" marR="68580" marT="0" marB="0">
                    <a:solidFill>
                      <a:schemeClr val="bg1">
                        <a:lumMod val="85000"/>
                      </a:schemeClr>
                    </a:solidFill>
                  </a:tcPr>
                </a:tc>
                <a:tc>
                  <a:txBody>
                    <a:bodyPr/>
                    <a:lstStyle/>
                    <a:p>
                      <a:pPr algn="r" rtl="1">
                        <a:lnSpc>
                          <a:spcPct val="107000"/>
                        </a:lnSpc>
                        <a:spcAft>
                          <a:spcPts val="0"/>
                        </a:spcAft>
                      </a:pPr>
                      <a:r>
                        <a:rPr lang="fa-IR" sz="1600">
                          <a:effectLst/>
                          <a:latin typeface="Calibri"/>
                          <a:ea typeface="Calibri"/>
                          <a:cs typeface="B Nazanin" panose="00000400000000000000" pitchFamily="2" charset="-78"/>
                        </a:rPr>
                        <a:t>- اولین و دومین طرح توسعه مالزی (1955-1964)</a:t>
                      </a:r>
                      <a:endParaRPr lang="en-US" sz="1400">
                        <a:effectLst/>
                        <a:latin typeface="Calibri"/>
                        <a:ea typeface="Calibri"/>
                        <a:cs typeface="B Nazanin" panose="00000400000000000000" pitchFamily="2" charset="-78"/>
                      </a:endParaRPr>
                    </a:p>
                    <a:p>
                      <a:pPr algn="r" rtl="1">
                        <a:lnSpc>
                          <a:spcPct val="107000"/>
                        </a:lnSpc>
                        <a:spcAft>
                          <a:spcPts val="0"/>
                        </a:spcAft>
                      </a:pPr>
                      <a:r>
                        <a:rPr lang="fa-IR" sz="1600">
                          <a:effectLst/>
                          <a:latin typeface="Calibri"/>
                          <a:ea typeface="Calibri"/>
                          <a:cs typeface="B Nazanin" panose="00000400000000000000" pitchFamily="2" charset="-78"/>
                        </a:rPr>
                        <a:t>-اولین طرح توسعه مالزی (1965- 1969)</a:t>
                      </a:r>
                      <a:endParaRPr lang="en-US" sz="1400">
                        <a:effectLst/>
                        <a:latin typeface="Calibri"/>
                        <a:ea typeface="Calibri"/>
                        <a:cs typeface="B Nazanin" panose="00000400000000000000" pitchFamily="2" charset="-78"/>
                      </a:endParaRPr>
                    </a:p>
                  </a:txBody>
                  <a:tcPr marL="68580" marR="68580" marT="0" marB="0">
                    <a:solidFill>
                      <a:schemeClr val="bg1">
                        <a:lumMod val="85000"/>
                      </a:schemeClr>
                    </a:solidFill>
                  </a:tcPr>
                </a:tc>
                <a:tc>
                  <a:txBody>
                    <a:bodyPr/>
                    <a:lstStyle/>
                    <a:p>
                      <a:pPr algn="r" rtl="1">
                        <a:lnSpc>
                          <a:spcPct val="107000"/>
                        </a:lnSpc>
                        <a:spcAft>
                          <a:spcPts val="0"/>
                        </a:spcAft>
                      </a:pPr>
                      <a:r>
                        <a:rPr lang="fa-IR" sz="1600" dirty="0">
                          <a:effectLst/>
                          <a:latin typeface="Calibri"/>
                          <a:ea typeface="Calibri"/>
                          <a:cs typeface="B Nazanin" panose="00000400000000000000" pitchFamily="2" charset="-78"/>
                        </a:rPr>
                        <a:t>-نقش کلیدی دولت در قوانین مسکن، مخصوصا مسکن ارزان قیمت</a:t>
                      </a:r>
                      <a:endParaRPr lang="en-US" sz="1400" dirty="0">
                        <a:effectLst/>
                        <a:latin typeface="Calibri"/>
                        <a:ea typeface="Calibri"/>
                        <a:cs typeface="B Nazanin" panose="00000400000000000000" pitchFamily="2" charset="-78"/>
                      </a:endParaRPr>
                    </a:p>
                    <a:p>
                      <a:pPr algn="r" rtl="1">
                        <a:lnSpc>
                          <a:spcPct val="107000"/>
                        </a:lnSpc>
                        <a:spcAft>
                          <a:spcPts val="0"/>
                        </a:spcAft>
                      </a:pPr>
                      <a:r>
                        <a:rPr lang="fa-IR" sz="2000" dirty="0">
                          <a:effectLst/>
                          <a:latin typeface="Calibri"/>
                          <a:ea typeface="Calibri"/>
                          <a:cs typeface="B Nazanin" panose="00000400000000000000" pitchFamily="2" charset="-78"/>
                        </a:rPr>
                        <a:t>-</a:t>
                      </a:r>
                      <a:r>
                        <a:rPr lang="fa-IR" sz="1600" dirty="0">
                          <a:effectLst/>
                          <a:latin typeface="Calibri"/>
                          <a:ea typeface="Calibri"/>
                          <a:cs typeface="B Nazanin" panose="00000400000000000000" pitchFamily="2" charset="-78"/>
                        </a:rPr>
                        <a:t> تمرکز بخش خصوصی بر خانه های با قیمت متوسط و گران قیمت</a:t>
                      </a:r>
                      <a:endParaRPr lang="en-US" sz="1400" dirty="0">
                        <a:effectLst/>
                        <a:latin typeface="Calibri"/>
                        <a:ea typeface="Calibri"/>
                        <a:cs typeface="B Nazanin" panose="00000400000000000000" pitchFamily="2" charset="-78"/>
                      </a:endParaRPr>
                    </a:p>
                  </a:txBody>
                  <a:tcPr marL="68580" marR="68580" marT="0" marB="0">
                    <a:solidFill>
                      <a:schemeClr val="bg1">
                        <a:lumMod val="85000"/>
                      </a:schemeClr>
                    </a:solidFill>
                  </a:tcPr>
                </a:tc>
              </a:tr>
            </a:tbl>
          </a:graphicData>
        </a:graphic>
      </p:graphicFrame>
      <p:sp>
        <p:nvSpPr>
          <p:cNvPr id="17" name="Rectangle 16"/>
          <p:cNvSpPr/>
          <p:nvPr/>
        </p:nvSpPr>
        <p:spPr>
          <a:xfrm>
            <a:off x="6869805" y="5877272"/>
            <a:ext cx="1662635" cy="307777"/>
          </a:xfrm>
          <a:prstGeom prst="rect">
            <a:avLst/>
          </a:prstGeom>
        </p:spPr>
        <p:txBody>
          <a:bodyPr wrap="none">
            <a:spAutoFit/>
          </a:bodyPr>
          <a:lstStyle/>
          <a:p>
            <a:r>
              <a:rPr lang="fa-IR" sz="1400" dirty="0">
                <a:cs typeface="B Mitra" panose="00000400000000000000" pitchFamily="2" charset="-78"/>
              </a:rPr>
              <a:t>منبع : طرح ملی 5 ساله مالزی</a:t>
            </a:r>
          </a:p>
        </p:txBody>
      </p:sp>
      <p:sp>
        <p:nvSpPr>
          <p:cNvPr id="18" name="TextBox 17"/>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19" name="Picture 18">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Tree>
    <p:extLst>
      <p:ext uri="{BB962C8B-B14F-4D97-AF65-F5344CB8AC3E}">
        <p14:creationId xmlns:p14="http://schemas.microsoft.com/office/powerpoint/2010/main" val="11665004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a:cs typeface="A EntezareZohoor B3" panose="00000700000000000000" pitchFamily="2" charset="-78"/>
              </a:rPr>
              <a:t>سیاست هاي مسکن در مالزي</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pic>
        <p:nvPicPr>
          <p:cNvPr id="11" name="Picture 10">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graphicFrame>
        <p:nvGraphicFramePr>
          <p:cNvPr id="3" name="Table 2"/>
          <p:cNvGraphicFramePr>
            <a:graphicFrameLocks noGrp="1"/>
          </p:cNvGraphicFramePr>
          <p:nvPr>
            <p:extLst/>
          </p:nvPr>
        </p:nvGraphicFramePr>
        <p:xfrm>
          <a:off x="660931" y="1340768"/>
          <a:ext cx="7822138" cy="4479638"/>
        </p:xfrm>
        <a:graphic>
          <a:graphicData uri="http://schemas.openxmlformats.org/drawingml/2006/table">
            <a:tbl>
              <a:tblPr rtl="1" firstRow="1" firstCol="1" bandRow="1">
                <a:tableStyleId>{21E4AEA4-8DFA-4A89-87EB-49C32662AFE0}</a:tableStyleId>
              </a:tblPr>
              <a:tblGrid>
                <a:gridCol w="968084"/>
                <a:gridCol w="736462"/>
                <a:gridCol w="1724024"/>
                <a:gridCol w="1438670"/>
                <a:gridCol w="1400088"/>
                <a:gridCol w="1554810"/>
              </a:tblGrid>
              <a:tr h="827118">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دسته</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CCFFFF"/>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دوره</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CCFFFF"/>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نکات مهم</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CCFFFF"/>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استراتژی</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CCFFFF"/>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اسناد کلیدی</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CCFFFF"/>
                    </a:solidFill>
                  </a:tcPr>
                </a:tc>
                <a:tc>
                  <a:txBody>
                    <a:bodyPr/>
                    <a:lstStyle/>
                    <a:p>
                      <a:pPr algn="ctr" rtl="1">
                        <a:lnSpc>
                          <a:spcPct val="107000"/>
                        </a:lnSpc>
                        <a:spcAft>
                          <a:spcPts val="0"/>
                        </a:spcAft>
                      </a:pPr>
                      <a:r>
                        <a:rPr lang="fa-IR" sz="1600" b="1" dirty="0">
                          <a:solidFill>
                            <a:schemeClr val="tx1"/>
                          </a:solidFill>
                          <a:effectLst/>
                          <a:cs typeface="B Nazanin" panose="00000400000000000000" pitchFamily="2" charset="-78"/>
                        </a:rPr>
                        <a:t>تحلیل سیاست ها</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CCFFFF"/>
                    </a:solidFill>
                  </a:tcPr>
                </a:tc>
              </a:tr>
              <a:tr h="0">
                <a:tc>
                  <a:txBody>
                    <a:bodyPr/>
                    <a:lstStyle/>
                    <a:p>
                      <a:pPr algn="r" rtl="1">
                        <a:lnSpc>
                          <a:spcPct val="107000"/>
                        </a:lnSpc>
                        <a:spcAft>
                          <a:spcPts val="0"/>
                        </a:spcAft>
                      </a:pPr>
                      <a:r>
                        <a:rPr lang="fa-IR" sz="1800" b="1" dirty="0">
                          <a:solidFill>
                            <a:schemeClr val="tx1"/>
                          </a:solidFill>
                          <a:effectLst/>
                          <a:latin typeface="Calibri"/>
                          <a:ea typeface="Calibri"/>
                          <a:cs typeface="B Nazanin" panose="00000400000000000000" pitchFamily="2" charset="-78"/>
                        </a:rPr>
                        <a:t>سیاست اقتصادی جدید</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rgbClr val="CCFFFF"/>
                    </a:solidFill>
                  </a:tcPr>
                </a:tc>
                <a:tc>
                  <a:txBody>
                    <a:bodyPr/>
                    <a:lstStyle/>
                    <a:p>
                      <a:pPr algn="r" rtl="1">
                        <a:lnSpc>
                          <a:spcPct val="107000"/>
                        </a:lnSpc>
                        <a:spcAft>
                          <a:spcPts val="0"/>
                        </a:spcAft>
                      </a:pPr>
                      <a:r>
                        <a:rPr lang="fa-IR" sz="1800" b="1" dirty="0">
                          <a:solidFill>
                            <a:schemeClr val="tx1"/>
                          </a:solidFill>
                          <a:effectLst/>
                          <a:latin typeface="Calibri"/>
                          <a:ea typeface="Calibri"/>
                          <a:cs typeface="B Nazanin" panose="00000400000000000000" pitchFamily="2" charset="-78"/>
                        </a:rPr>
                        <a:t>1971-1990</a:t>
                      </a:r>
                      <a:endParaRPr lang="en-US" sz="1600" b="1" dirty="0">
                        <a:solidFill>
                          <a:schemeClr val="tx1"/>
                        </a:solidFill>
                        <a:effectLst/>
                        <a:latin typeface="Calibri"/>
                        <a:ea typeface="Calibri"/>
                        <a:cs typeface="B Nazanin" panose="00000400000000000000" pitchFamily="2" charset="-78"/>
                      </a:endParaRPr>
                    </a:p>
                  </a:txBody>
                  <a:tcPr marL="68580" marR="68580" marT="0" marB="0" anchor="ctr">
                    <a:solidFill>
                      <a:schemeClr val="bg1">
                        <a:lumMod val="85000"/>
                      </a:schemeClr>
                    </a:solidFill>
                  </a:tcPr>
                </a:tc>
                <a:tc>
                  <a:txBody>
                    <a:bodyPr/>
                    <a:lstStyle/>
                    <a:p>
                      <a:pPr algn="r" rtl="1">
                        <a:lnSpc>
                          <a:spcPct val="107000"/>
                        </a:lnSpc>
                        <a:spcAft>
                          <a:spcPts val="0"/>
                        </a:spcAft>
                      </a:pPr>
                      <a:r>
                        <a:rPr lang="fa-IR" sz="1800" b="1" dirty="0">
                          <a:solidFill>
                            <a:schemeClr val="tx1"/>
                          </a:solidFill>
                          <a:effectLst/>
                          <a:latin typeface="Calibri"/>
                          <a:ea typeface="Calibri"/>
                          <a:cs typeface="B Nazanin" panose="00000400000000000000" pitchFamily="2" charset="-78"/>
                        </a:rPr>
                        <a:t>-</a:t>
                      </a:r>
                      <a:r>
                        <a:rPr lang="fa-IR" sz="1400" b="1" dirty="0">
                          <a:solidFill>
                            <a:schemeClr val="tx1"/>
                          </a:solidFill>
                          <a:effectLst/>
                          <a:latin typeface="Calibri"/>
                          <a:ea typeface="Calibri"/>
                          <a:cs typeface="B Nazanin" panose="00000400000000000000" pitchFamily="2" charset="-78"/>
                        </a:rPr>
                        <a:t>ریشه کن کردن </a:t>
                      </a:r>
                      <a:r>
                        <a:rPr lang="fa-IR" sz="1400" b="1" dirty="0" err="1">
                          <a:solidFill>
                            <a:schemeClr val="tx1"/>
                          </a:solidFill>
                          <a:effectLst/>
                          <a:latin typeface="Calibri"/>
                          <a:ea typeface="Calibri"/>
                          <a:cs typeface="B Nazanin" panose="00000400000000000000" pitchFamily="2" charset="-78"/>
                        </a:rPr>
                        <a:t>فقرو</a:t>
                      </a:r>
                      <a:r>
                        <a:rPr lang="fa-IR" sz="1400" b="1" dirty="0">
                          <a:solidFill>
                            <a:schemeClr val="tx1"/>
                          </a:solidFill>
                          <a:effectLst/>
                          <a:latin typeface="Calibri"/>
                          <a:ea typeface="Calibri"/>
                          <a:cs typeface="B Nazanin" panose="00000400000000000000" pitchFamily="2" charset="-78"/>
                        </a:rPr>
                        <a:t> بازسازی اجتماع</a:t>
                      </a:r>
                      <a:endParaRPr lang="en-US" sz="1200" b="1" dirty="0">
                        <a:solidFill>
                          <a:schemeClr val="tx1"/>
                        </a:solidFill>
                        <a:effectLst/>
                        <a:latin typeface="Calibri"/>
                        <a:ea typeface="Calibri"/>
                        <a:cs typeface="B Nazanin" panose="00000400000000000000" pitchFamily="2" charset="-78"/>
                      </a:endParaRPr>
                    </a:p>
                    <a:p>
                      <a:pPr algn="r" rtl="1">
                        <a:lnSpc>
                          <a:spcPct val="107000"/>
                        </a:lnSpc>
                        <a:spcAft>
                          <a:spcPts val="0"/>
                        </a:spcAft>
                      </a:pPr>
                      <a:r>
                        <a:rPr lang="fa-IR" sz="1400" b="1" dirty="0">
                          <a:solidFill>
                            <a:schemeClr val="tx1"/>
                          </a:solidFill>
                          <a:effectLst/>
                          <a:latin typeface="Calibri"/>
                          <a:ea typeface="Calibri"/>
                          <a:cs typeface="B Nazanin" panose="00000400000000000000" pitchFamily="2" charset="-78"/>
                        </a:rPr>
                        <a:t>-اجرایی کردن ایده اسکان مردم در توسعه مسکن</a:t>
                      </a:r>
                      <a:endParaRPr lang="en-US" sz="1200" b="1" dirty="0">
                        <a:solidFill>
                          <a:schemeClr val="tx1"/>
                        </a:solidFill>
                        <a:effectLst/>
                        <a:latin typeface="Calibri"/>
                        <a:ea typeface="Calibri"/>
                        <a:cs typeface="B Nazanin" panose="00000400000000000000" pitchFamily="2" charset="-78"/>
                      </a:endParaRPr>
                    </a:p>
                    <a:p>
                      <a:pPr algn="r" rtl="1">
                        <a:lnSpc>
                          <a:spcPct val="107000"/>
                        </a:lnSpc>
                        <a:spcAft>
                          <a:spcPts val="0"/>
                        </a:spcAft>
                      </a:pPr>
                      <a:r>
                        <a:rPr lang="fa-IR" sz="1400" b="1" dirty="0">
                          <a:solidFill>
                            <a:schemeClr val="tx1"/>
                          </a:solidFill>
                          <a:effectLst/>
                          <a:latin typeface="Calibri"/>
                          <a:ea typeface="Calibri"/>
                          <a:cs typeface="B Nazanin" panose="00000400000000000000" pitchFamily="2" charset="-78"/>
                        </a:rPr>
                        <a:t>-اولویت دادن به مسکن اقشار کم درآمد در سیاست های ملی</a:t>
                      </a:r>
                      <a:endParaRPr lang="en-US" sz="1200" b="1" dirty="0">
                        <a:solidFill>
                          <a:schemeClr val="tx1"/>
                        </a:solidFill>
                        <a:effectLst/>
                        <a:latin typeface="Calibri"/>
                        <a:ea typeface="Calibri"/>
                        <a:cs typeface="B Nazanin" panose="00000400000000000000" pitchFamily="2" charset="-78"/>
                      </a:endParaRPr>
                    </a:p>
                    <a:p>
                      <a:pPr algn="r" rtl="1">
                        <a:lnSpc>
                          <a:spcPct val="107000"/>
                        </a:lnSpc>
                        <a:spcAft>
                          <a:spcPts val="0"/>
                        </a:spcAft>
                      </a:pPr>
                      <a:r>
                        <a:rPr lang="fa-IR" sz="1400" b="1" dirty="0">
                          <a:solidFill>
                            <a:schemeClr val="tx1"/>
                          </a:solidFill>
                          <a:effectLst/>
                          <a:latin typeface="Calibri"/>
                          <a:ea typeface="Calibri"/>
                          <a:cs typeface="B Nazanin" panose="00000400000000000000" pitchFamily="2" charset="-78"/>
                        </a:rPr>
                        <a:t>- نقش کلیدی بخش خصوصی در قوانین مسکن</a:t>
                      </a:r>
                      <a:endParaRPr lang="en-US" sz="1200" b="1" dirty="0">
                        <a:solidFill>
                          <a:schemeClr val="tx1"/>
                        </a:solidFill>
                        <a:effectLst/>
                        <a:latin typeface="Calibri"/>
                        <a:ea typeface="Calibri"/>
                        <a:cs typeface="B Nazanin" panose="00000400000000000000" pitchFamily="2" charset="-78"/>
                      </a:endParaRPr>
                    </a:p>
                  </a:txBody>
                  <a:tcPr marL="68580" marR="68580" marT="0" marB="0">
                    <a:solidFill>
                      <a:schemeClr val="bg1">
                        <a:lumMod val="85000"/>
                      </a:schemeClr>
                    </a:solidFill>
                  </a:tcPr>
                </a:tc>
                <a:tc>
                  <a:txBody>
                    <a:bodyPr/>
                    <a:lstStyle/>
                    <a:p>
                      <a:pPr algn="r" rtl="1">
                        <a:lnSpc>
                          <a:spcPct val="107000"/>
                        </a:lnSpc>
                        <a:spcAft>
                          <a:spcPts val="0"/>
                        </a:spcAft>
                      </a:pPr>
                      <a:r>
                        <a:rPr lang="fa-IR" sz="1400" b="1" dirty="0">
                          <a:solidFill>
                            <a:schemeClr val="tx1"/>
                          </a:solidFill>
                          <a:effectLst/>
                          <a:latin typeface="Calibri"/>
                          <a:ea typeface="Calibri"/>
                          <a:cs typeface="B Nazanin" panose="00000400000000000000" pitchFamily="2" charset="-78"/>
                        </a:rPr>
                        <a:t>-نرخ بالای مهاجرت از روستا به شهر</a:t>
                      </a:r>
                      <a:endParaRPr lang="en-US" sz="1200" b="1" dirty="0">
                        <a:solidFill>
                          <a:schemeClr val="tx1"/>
                        </a:solidFill>
                        <a:effectLst/>
                        <a:latin typeface="Calibri"/>
                        <a:ea typeface="Calibri"/>
                        <a:cs typeface="B Nazanin" panose="00000400000000000000" pitchFamily="2" charset="-78"/>
                      </a:endParaRPr>
                    </a:p>
                    <a:p>
                      <a:pPr algn="r" rtl="1">
                        <a:lnSpc>
                          <a:spcPct val="107000"/>
                        </a:lnSpc>
                        <a:spcAft>
                          <a:spcPts val="0"/>
                        </a:spcAft>
                      </a:pPr>
                      <a:r>
                        <a:rPr lang="fa-IR" sz="1400" b="1" dirty="0">
                          <a:solidFill>
                            <a:schemeClr val="tx1"/>
                          </a:solidFill>
                          <a:effectLst/>
                          <a:latin typeface="Calibri"/>
                          <a:ea typeface="Calibri"/>
                          <a:cs typeface="B Nazanin" panose="00000400000000000000" pitchFamily="2" charset="-78"/>
                        </a:rPr>
                        <a:t>-بخش خصوصی مسئول ساخت بخش عمده مسکن برای مردم شامل مسکن کم هزینه </a:t>
                      </a:r>
                      <a:endParaRPr lang="en-US" sz="1200" b="1" dirty="0">
                        <a:solidFill>
                          <a:schemeClr val="tx1"/>
                        </a:solidFill>
                        <a:effectLst/>
                        <a:latin typeface="Calibri"/>
                        <a:ea typeface="Calibri"/>
                        <a:cs typeface="B Nazanin" panose="00000400000000000000" pitchFamily="2" charset="-78"/>
                      </a:endParaRPr>
                    </a:p>
                    <a:p>
                      <a:pPr algn="r" rtl="1">
                        <a:lnSpc>
                          <a:spcPct val="107000"/>
                        </a:lnSpc>
                        <a:spcAft>
                          <a:spcPts val="0"/>
                        </a:spcAft>
                      </a:pPr>
                      <a:r>
                        <a:rPr lang="fa-IR" sz="1400" b="1" dirty="0">
                          <a:solidFill>
                            <a:schemeClr val="tx1"/>
                          </a:solidFill>
                          <a:effectLst/>
                          <a:latin typeface="Calibri"/>
                          <a:ea typeface="Calibri"/>
                          <a:cs typeface="B Nazanin" panose="00000400000000000000" pitchFamily="2" charset="-78"/>
                        </a:rPr>
                        <a:t>-قیمت فروش مسکن کم هزینه در سال 1982 از 25 هزار  </a:t>
                      </a:r>
                      <a:r>
                        <a:rPr lang="fa-IR" sz="1400" b="1" dirty="0" err="1">
                          <a:solidFill>
                            <a:schemeClr val="tx1"/>
                          </a:solidFill>
                          <a:effectLst/>
                          <a:latin typeface="Calibri"/>
                          <a:ea typeface="Calibri"/>
                          <a:cs typeface="B Nazanin" panose="00000400000000000000" pitchFamily="2" charset="-78"/>
                        </a:rPr>
                        <a:t>رینگت</a:t>
                      </a:r>
                      <a:r>
                        <a:rPr lang="fa-IR" sz="1400" b="1" dirty="0">
                          <a:solidFill>
                            <a:schemeClr val="tx1"/>
                          </a:solidFill>
                          <a:effectLst/>
                          <a:latin typeface="Calibri"/>
                          <a:ea typeface="Calibri"/>
                          <a:cs typeface="B Nazanin" panose="00000400000000000000" pitchFamily="2" charset="-78"/>
                        </a:rPr>
                        <a:t> شروع میشد</a:t>
                      </a:r>
                      <a:endParaRPr lang="en-US" sz="1200" b="1" dirty="0">
                        <a:solidFill>
                          <a:schemeClr val="tx1"/>
                        </a:solidFill>
                        <a:effectLst/>
                        <a:latin typeface="Calibri"/>
                        <a:ea typeface="Calibri"/>
                        <a:cs typeface="B Nazanin" panose="00000400000000000000" pitchFamily="2" charset="-78"/>
                      </a:endParaRPr>
                    </a:p>
                    <a:p>
                      <a:pPr algn="r" rtl="1">
                        <a:lnSpc>
                          <a:spcPct val="107000"/>
                        </a:lnSpc>
                        <a:spcAft>
                          <a:spcPts val="0"/>
                        </a:spcAft>
                      </a:pPr>
                      <a:r>
                        <a:rPr lang="fa-IR" sz="1400" b="1" dirty="0">
                          <a:solidFill>
                            <a:schemeClr val="tx1"/>
                          </a:solidFill>
                          <a:effectLst/>
                          <a:latin typeface="Calibri"/>
                          <a:ea typeface="Calibri"/>
                          <a:cs typeface="B Nazanin" panose="00000400000000000000" pitchFamily="2" charset="-78"/>
                        </a:rPr>
                        <a:t>-تاسیس آژانس های مسکن توسط دولت</a:t>
                      </a:r>
                      <a:endParaRPr lang="en-US" sz="1200" b="1" dirty="0">
                        <a:solidFill>
                          <a:schemeClr val="tx1"/>
                        </a:solidFill>
                        <a:effectLst/>
                        <a:latin typeface="Calibri"/>
                        <a:ea typeface="Calibri"/>
                        <a:cs typeface="B Nazanin" panose="00000400000000000000" pitchFamily="2" charset="-78"/>
                      </a:endParaRPr>
                    </a:p>
                    <a:p>
                      <a:pPr algn="r" rtl="1">
                        <a:lnSpc>
                          <a:spcPct val="107000"/>
                        </a:lnSpc>
                        <a:spcAft>
                          <a:spcPts val="0"/>
                        </a:spcAft>
                      </a:pPr>
                      <a:r>
                        <a:rPr lang="fa-IR" sz="1400" b="1" dirty="0">
                          <a:solidFill>
                            <a:schemeClr val="tx1"/>
                          </a:solidFill>
                          <a:effectLst/>
                          <a:latin typeface="Calibri"/>
                          <a:ea typeface="Calibri"/>
                          <a:cs typeface="B Nazanin" panose="00000400000000000000" pitchFamily="2" charset="-78"/>
                        </a:rPr>
                        <a:t>-تشویق کردن اتحاد ملی برای توسعه مسکن</a:t>
                      </a:r>
                      <a:endParaRPr lang="en-US" sz="1200" b="1" dirty="0">
                        <a:solidFill>
                          <a:schemeClr val="tx1"/>
                        </a:solidFill>
                        <a:effectLst/>
                        <a:latin typeface="Calibri"/>
                        <a:ea typeface="Calibri"/>
                        <a:cs typeface="B Nazanin" panose="00000400000000000000" pitchFamily="2" charset="-78"/>
                      </a:endParaRPr>
                    </a:p>
                  </a:txBody>
                  <a:tcPr marL="68580" marR="68580" marT="0" marB="0">
                    <a:solidFill>
                      <a:schemeClr val="bg1">
                        <a:lumMod val="85000"/>
                      </a:schemeClr>
                    </a:solidFill>
                  </a:tcPr>
                </a:tc>
                <a:tc>
                  <a:txBody>
                    <a:bodyPr/>
                    <a:lstStyle/>
                    <a:p>
                      <a:pPr algn="r" rtl="1">
                        <a:lnSpc>
                          <a:spcPct val="107000"/>
                        </a:lnSpc>
                        <a:spcAft>
                          <a:spcPts val="0"/>
                        </a:spcAft>
                      </a:pPr>
                      <a:r>
                        <a:rPr lang="fa-IR" sz="1800" b="1" dirty="0">
                          <a:solidFill>
                            <a:schemeClr val="tx1"/>
                          </a:solidFill>
                          <a:effectLst/>
                          <a:latin typeface="Calibri"/>
                          <a:ea typeface="Calibri"/>
                          <a:cs typeface="B Nazanin" panose="00000400000000000000" pitchFamily="2" charset="-78"/>
                        </a:rPr>
                        <a:t>-</a:t>
                      </a:r>
                      <a:r>
                        <a:rPr lang="fa-IR" sz="1400" b="1" dirty="0">
                          <a:solidFill>
                            <a:schemeClr val="tx1"/>
                          </a:solidFill>
                          <a:effectLst/>
                          <a:latin typeface="Calibri"/>
                          <a:ea typeface="Calibri"/>
                          <a:cs typeface="B Nazanin" panose="00000400000000000000" pitchFamily="2" charset="-78"/>
                        </a:rPr>
                        <a:t>سیاست اقتصادی جدید، 1971</a:t>
                      </a:r>
                      <a:endParaRPr lang="en-US" sz="1200" b="1" dirty="0">
                        <a:solidFill>
                          <a:schemeClr val="tx1"/>
                        </a:solidFill>
                        <a:effectLst/>
                        <a:latin typeface="Calibri"/>
                        <a:ea typeface="Calibri"/>
                        <a:cs typeface="B Nazanin" panose="00000400000000000000" pitchFamily="2" charset="-78"/>
                      </a:endParaRPr>
                    </a:p>
                    <a:p>
                      <a:pPr algn="r" rtl="1">
                        <a:lnSpc>
                          <a:spcPct val="107000"/>
                        </a:lnSpc>
                        <a:spcAft>
                          <a:spcPts val="0"/>
                        </a:spcAft>
                      </a:pPr>
                      <a:r>
                        <a:rPr lang="fa-IR" sz="1400" b="1" dirty="0">
                          <a:solidFill>
                            <a:schemeClr val="tx1"/>
                          </a:solidFill>
                          <a:effectLst/>
                          <a:latin typeface="Calibri"/>
                          <a:ea typeface="Calibri"/>
                          <a:cs typeface="B Nazanin" panose="00000400000000000000" pitchFamily="2" charset="-78"/>
                        </a:rPr>
                        <a:t>- دومین طرح توسعه مالزی تا پنجمین طرح توسعه مالزی (1971-1990)</a:t>
                      </a:r>
                      <a:endParaRPr lang="en-US" sz="1200" b="1" dirty="0">
                        <a:solidFill>
                          <a:schemeClr val="tx1"/>
                        </a:solidFill>
                        <a:effectLst/>
                        <a:latin typeface="Calibri"/>
                        <a:ea typeface="Calibri"/>
                        <a:cs typeface="B Nazanin" panose="00000400000000000000" pitchFamily="2" charset="-78"/>
                      </a:endParaRPr>
                    </a:p>
                  </a:txBody>
                  <a:tcPr marL="68580" marR="68580" marT="0" marB="0">
                    <a:solidFill>
                      <a:schemeClr val="bg1">
                        <a:lumMod val="85000"/>
                      </a:schemeClr>
                    </a:solidFill>
                  </a:tcPr>
                </a:tc>
                <a:tc>
                  <a:txBody>
                    <a:bodyPr/>
                    <a:lstStyle/>
                    <a:p>
                      <a:pPr algn="r" rtl="1">
                        <a:lnSpc>
                          <a:spcPct val="107000"/>
                        </a:lnSpc>
                        <a:spcAft>
                          <a:spcPts val="0"/>
                        </a:spcAft>
                      </a:pPr>
                      <a:r>
                        <a:rPr lang="fa-IR" sz="1400" b="1" dirty="0">
                          <a:solidFill>
                            <a:schemeClr val="tx1"/>
                          </a:solidFill>
                          <a:effectLst/>
                          <a:latin typeface="Calibri"/>
                          <a:ea typeface="Calibri"/>
                          <a:cs typeface="B Nazanin" panose="00000400000000000000" pitchFamily="2" charset="-78"/>
                        </a:rPr>
                        <a:t>- نقش کلیدی بخش خصوصی در قوانین مسکن، مخصوصا مسکن ارزان قیمت</a:t>
                      </a:r>
                      <a:endParaRPr lang="en-US" sz="1200" b="1" dirty="0">
                        <a:solidFill>
                          <a:schemeClr val="tx1"/>
                        </a:solidFill>
                        <a:effectLst/>
                        <a:latin typeface="Calibri"/>
                        <a:ea typeface="Calibri"/>
                        <a:cs typeface="B Nazanin" panose="00000400000000000000" pitchFamily="2" charset="-78"/>
                      </a:endParaRPr>
                    </a:p>
                  </a:txBody>
                  <a:tcPr marL="68580" marR="68580" marT="0" marB="0">
                    <a:solidFill>
                      <a:schemeClr val="bg1">
                        <a:lumMod val="85000"/>
                      </a:schemeClr>
                    </a:solidFill>
                  </a:tcPr>
                </a:tc>
              </a:tr>
            </a:tbl>
          </a:graphicData>
        </a:graphic>
      </p:graphicFrame>
      <p:sp>
        <p:nvSpPr>
          <p:cNvPr id="17" name="Rectangle 16"/>
          <p:cNvSpPr/>
          <p:nvPr/>
        </p:nvSpPr>
        <p:spPr>
          <a:xfrm>
            <a:off x="6804248" y="5771724"/>
            <a:ext cx="1662635" cy="307777"/>
          </a:xfrm>
          <a:prstGeom prst="rect">
            <a:avLst/>
          </a:prstGeom>
        </p:spPr>
        <p:txBody>
          <a:bodyPr wrap="none">
            <a:spAutoFit/>
          </a:bodyPr>
          <a:lstStyle/>
          <a:p>
            <a:r>
              <a:rPr lang="fa-IR" sz="1400" dirty="0">
                <a:cs typeface="B Mitra" panose="00000400000000000000" pitchFamily="2" charset="-78"/>
              </a:rPr>
              <a:t>منبع : طرح ملی 5 ساله مالزی</a:t>
            </a:r>
          </a:p>
        </p:txBody>
      </p:sp>
      <p:sp>
        <p:nvSpPr>
          <p:cNvPr id="18" name="TextBox 17"/>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19" name="Picture 18">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Tree>
    <p:extLst>
      <p:ext uri="{BB962C8B-B14F-4D97-AF65-F5344CB8AC3E}">
        <p14:creationId xmlns:p14="http://schemas.microsoft.com/office/powerpoint/2010/main" val="42429167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0"/>
            <a:ext cx="4752528" cy="908720"/>
          </a:xfrm>
        </p:spPr>
        <p:txBody>
          <a:bodyPr>
            <a:normAutofit fontScale="90000"/>
          </a:bodyPr>
          <a:lstStyle/>
          <a:p>
            <a:pPr algn="r"/>
            <a:r>
              <a:rPr lang="fa-IR" sz="3600" b="1" dirty="0" smtClean="0">
                <a:cs typeface="A EntezareZohoor B3" panose="00000700000000000000" pitchFamily="2" charset="-78"/>
              </a:rPr>
              <a:t>رشد </a:t>
            </a:r>
            <a:r>
              <a:rPr lang="fa-IR" sz="3600" b="1" dirty="0">
                <a:cs typeface="A EntezareZohoor B3" panose="00000700000000000000" pitchFamily="2" charset="-78"/>
              </a:rPr>
              <a:t>اقتصادی در جنوب شرق </a:t>
            </a:r>
            <a:r>
              <a:rPr lang="fa-IR" sz="3600" b="1" dirty="0" smtClean="0">
                <a:cs typeface="A EntezareZohoor B3" panose="00000700000000000000" pitchFamily="2" charset="-78"/>
              </a:rPr>
              <a:t>آسیا</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77515" y="6324095"/>
            <a:ext cx="1656184" cy="246221"/>
          </a:xfrm>
          <a:prstGeom prst="rect">
            <a:avLst/>
          </a:prstGeom>
          <a:noFill/>
          <a:ln>
            <a:solidFill>
              <a:srgbClr val="008000"/>
            </a:solidFill>
          </a:ln>
        </p:spPr>
        <p:txBody>
          <a:bodyPr wrap="square" rtlCol="0">
            <a:spAutoFit/>
          </a:bodyPr>
          <a:lstStyle/>
          <a:p>
            <a:r>
              <a:rPr lang="en-US" sz="1000" dirty="0"/>
              <a:t>http://paycnews.com</a:t>
            </a:r>
          </a:p>
        </p:txBody>
      </p:sp>
      <p:pic>
        <p:nvPicPr>
          <p:cNvPr id="15" name="Picture 14">
            <a:hlinkClick r:id="rId4" action="ppaction://hlinksldjump"/>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03103"/>
            <a:ext cx="720080" cy="688207"/>
          </a:xfrm>
          <a:prstGeom prst="rect">
            <a:avLst/>
          </a:prstGeom>
        </p:spPr>
      </p:pic>
      <p:pic>
        <p:nvPicPr>
          <p:cNvPr id="11" name="Picture 10">
            <a:hlinkClick r:id="rId7" action="ppaction://hlinksldjump"/>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1" name="Rectangle 20"/>
          <p:cNvSpPr/>
          <p:nvPr/>
        </p:nvSpPr>
        <p:spPr>
          <a:xfrm>
            <a:off x="4353695" y="1557664"/>
            <a:ext cx="4572000" cy="646331"/>
          </a:xfrm>
          <a:prstGeom prst="rect">
            <a:avLst/>
          </a:prstGeom>
        </p:spPr>
        <p:txBody>
          <a:bodyPr>
            <a:spAutoFit/>
          </a:bodyPr>
          <a:lstStyle/>
          <a:p>
            <a:pPr algn="r"/>
            <a:r>
              <a:rPr lang="fa-IR" dirty="0">
                <a:cs typeface="B Nazanin" panose="00000400000000000000" pitchFamily="2" charset="-78"/>
              </a:rPr>
              <a:t>سال‌های آغازین دهه 1990 سال‌های شکوفایی اقتصاد کشورهای شرقی و جنوب شرقی آسیا بود</a:t>
            </a:r>
            <a:endParaRPr lang="en-US" dirty="0">
              <a:cs typeface="B Nazanin" panose="00000400000000000000" pitchFamily="2" charset="-78"/>
            </a:endParaRPr>
          </a:p>
        </p:txBody>
      </p:sp>
      <p:sp>
        <p:nvSpPr>
          <p:cNvPr id="22" name="Rectangle 21"/>
          <p:cNvSpPr/>
          <p:nvPr/>
        </p:nvSpPr>
        <p:spPr>
          <a:xfrm>
            <a:off x="179512" y="4102177"/>
            <a:ext cx="3108374" cy="830997"/>
          </a:xfrm>
          <a:prstGeom prst="rect">
            <a:avLst/>
          </a:prstGeom>
        </p:spPr>
        <p:txBody>
          <a:bodyPr wrap="square">
            <a:spAutoFit/>
          </a:bodyPr>
          <a:lstStyle/>
          <a:p>
            <a:pPr algn="ctr"/>
            <a:r>
              <a:rPr lang="ar-SA" sz="2400" dirty="0">
                <a:latin typeface="Calibri" panose="020F0502020204030204" pitchFamily="34" charset="0"/>
                <a:ea typeface="Calibri" panose="020F0502020204030204" pitchFamily="34" charset="0"/>
                <a:cs typeface="B Nazanin" panose="00000400000000000000" pitchFamily="2" charset="-78"/>
              </a:rPr>
              <a:t>علل </a:t>
            </a:r>
            <a:r>
              <a:rPr lang="ar-SA" sz="2400" dirty="0" smtClean="0">
                <a:latin typeface="Calibri" panose="020F0502020204030204" pitchFamily="34" charset="0"/>
                <a:ea typeface="Calibri" panose="020F0502020204030204" pitchFamily="34" charset="0"/>
                <a:cs typeface="B Nazanin" panose="00000400000000000000" pitchFamily="2" charset="-78"/>
              </a:rPr>
              <a:t>رشد اقتصاد </a:t>
            </a:r>
            <a:r>
              <a:rPr lang="ar-SA" sz="2400" dirty="0">
                <a:latin typeface="Calibri" panose="020F0502020204030204" pitchFamily="34" charset="0"/>
                <a:ea typeface="Calibri" panose="020F0502020204030204" pitchFamily="34" charset="0"/>
                <a:cs typeface="B Nazanin" panose="00000400000000000000" pitchFamily="2" charset="-78"/>
              </a:rPr>
              <a:t>جنوب شرقی </a:t>
            </a:r>
            <a:r>
              <a:rPr lang="ar-SA" sz="2400" dirty="0" smtClean="0">
                <a:latin typeface="Calibri" panose="020F0502020204030204" pitchFamily="34" charset="0"/>
                <a:ea typeface="Calibri" panose="020F0502020204030204" pitchFamily="34" charset="0"/>
                <a:cs typeface="B Nazanin" panose="00000400000000000000" pitchFamily="2" charset="-78"/>
              </a:rPr>
              <a:t>آسیا</a:t>
            </a:r>
            <a:endParaRPr lang="en-US" sz="2400" dirty="0">
              <a:cs typeface="B Nazanin" panose="00000400000000000000" pitchFamily="2" charset="-78"/>
            </a:endParaRPr>
          </a:p>
        </p:txBody>
      </p:sp>
      <p:graphicFrame>
        <p:nvGraphicFramePr>
          <p:cNvPr id="23" name="Diagram 22"/>
          <p:cNvGraphicFramePr/>
          <p:nvPr>
            <p:extLst/>
          </p:nvPr>
        </p:nvGraphicFramePr>
        <p:xfrm>
          <a:off x="3635896" y="3478643"/>
          <a:ext cx="5275684" cy="3118709"/>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24" name="Freeform 265"/>
          <p:cNvSpPr>
            <a:spLocks/>
          </p:cNvSpPr>
          <p:nvPr/>
        </p:nvSpPr>
        <p:spPr bwMode="auto">
          <a:xfrm>
            <a:off x="3084091" y="3967726"/>
            <a:ext cx="432048" cy="757418"/>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66"/>
          </a:solidFill>
          <a:ln>
            <a:noFill/>
          </a:ln>
        </p:spPr>
        <p:txBody>
          <a:bodyPr/>
          <a:lstStyle/>
          <a:p>
            <a:endParaRPr lang="en-US"/>
          </a:p>
        </p:txBody>
      </p:sp>
      <p:pic>
        <p:nvPicPr>
          <p:cNvPr id="2" name="Picture 1"/>
          <p:cNvPicPr>
            <a:picLocks noChangeAspect="1"/>
          </p:cNvPicPr>
          <p:nvPr/>
        </p:nvPicPr>
        <p:blipFill>
          <a:blip r:embed="rId15">
            <a:extLst>
              <a:ext uri="{BEBA8EAE-BF5A-486C-A8C5-ECC9F3942E4B}">
                <a14:imgProps xmlns:a14="http://schemas.microsoft.com/office/drawing/2010/main">
                  <a14:imgLayer r:embed="rId16">
                    <a14:imgEffect>
                      <a14:backgroundRemoval t="6042" b="100000" l="0" r="100000">
                        <a14:foregroundMark x1="21250" y1="34583" x2="23125" y2="87083"/>
                        <a14:foregroundMark x1="21250" y1="47292" x2="18750" y2="62917"/>
                        <a14:foregroundMark x1="15937" y1="53750" x2="4219" y2="96875"/>
                        <a14:foregroundMark x1="30781" y1="50208" x2="52188" y2="96250"/>
                        <a14:foregroundMark x1="30000" y1="56250" x2="47188" y2="98542"/>
                      </a14:backgroundRemoval>
                    </a14:imgEffect>
                  </a14:imgLayer>
                </a14:imgProps>
              </a:ext>
              <a:ext uri="{28A0092B-C50C-407E-A947-70E740481C1C}">
                <a14:useLocalDpi xmlns:a14="http://schemas.microsoft.com/office/drawing/2010/main" val="0"/>
              </a:ext>
            </a:extLst>
          </a:blip>
          <a:stretch>
            <a:fillRect/>
          </a:stretch>
        </p:blipFill>
        <p:spPr>
          <a:xfrm>
            <a:off x="-36512" y="595852"/>
            <a:ext cx="4351064" cy="3263298"/>
          </a:xfrm>
          <a:prstGeom prst="rect">
            <a:avLst/>
          </a:prstGeom>
        </p:spPr>
      </p:pic>
    </p:spTree>
    <p:extLst>
      <p:ext uri="{BB962C8B-B14F-4D97-AF65-F5344CB8AC3E}">
        <p14:creationId xmlns:p14="http://schemas.microsoft.com/office/powerpoint/2010/main" val="41461335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0"/>
            <a:ext cx="4752528" cy="908720"/>
          </a:xfrm>
        </p:spPr>
        <p:txBody>
          <a:bodyPr>
            <a:normAutofit fontScale="90000"/>
          </a:bodyPr>
          <a:lstStyle/>
          <a:p>
            <a:pPr algn="r"/>
            <a:r>
              <a:rPr lang="fa-IR" sz="3600" b="1" dirty="0">
                <a:cs typeface="A EntezareZohoor B3" panose="00000700000000000000" pitchFamily="2" charset="-78"/>
              </a:rPr>
              <a:t>بحران اقتصادی در جنوب شرق </a:t>
            </a:r>
            <a:r>
              <a:rPr lang="fa-IR" sz="3600" b="1" dirty="0" smtClean="0">
                <a:cs typeface="A EntezareZohoor B3" panose="00000700000000000000" pitchFamily="2" charset="-78"/>
              </a:rPr>
              <a:t>آسیا</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5727754" y="1180275"/>
            <a:ext cx="3139001" cy="684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rtl="1">
              <a:lnSpc>
                <a:spcPct val="150000"/>
              </a:lnSpc>
            </a:pPr>
            <a:r>
              <a:rPr lang="fa-IR" sz="2800" dirty="0">
                <a:latin typeface="Calibri" panose="020F0502020204030204" pitchFamily="34" charset="0"/>
                <a:ea typeface="Calibri" panose="020F0502020204030204" pitchFamily="34" charset="0"/>
                <a:cs typeface="B Nazanin" panose="00000400000000000000" pitchFamily="2" charset="-78"/>
              </a:rPr>
              <a:t>مشکل از کجا آغاز می‌شود؟</a:t>
            </a:r>
          </a:p>
        </p:txBody>
      </p:sp>
      <p:sp>
        <p:nvSpPr>
          <p:cNvPr id="14" name="TextBox 13"/>
          <p:cNvSpPr txBox="1"/>
          <p:nvPr/>
        </p:nvSpPr>
        <p:spPr>
          <a:xfrm>
            <a:off x="127533" y="6387889"/>
            <a:ext cx="1656184" cy="246221"/>
          </a:xfrm>
          <a:prstGeom prst="rect">
            <a:avLst/>
          </a:prstGeom>
          <a:noFill/>
          <a:ln>
            <a:solidFill>
              <a:srgbClr val="008000"/>
            </a:solidFill>
          </a:ln>
        </p:spPr>
        <p:txBody>
          <a:bodyPr wrap="square" rtlCol="0">
            <a:spAutoFit/>
          </a:bodyPr>
          <a:lstStyle/>
          <a:p>
            <a:r>
              <a:rPr lang="en-US" sz="1000" dirty="0"/>
              <a:t>http://paycnews.com</a:t>
            </a:r>
          </a:p>
        </p:txBody>
      </p:sp>
      <p:pic>
        <p:nvPicPr>
          <p:cNvPr id="15" name="Picture 14">
            <a:hlinkClick r:id="rId4" action="ppaction://hlinksldjump"/>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03103"/>
            <a:ext cx="720080" cy="688207"/>
          </a:xfrm>
          <a:prstGeom prst="rect">
            <a:avLst/>
          </a:prstGeom>
        </p:spPr>
      </p:pic>
      <p:pic>
        <p:nvPicPr>
          <p:cNvPr id="11" name="Picture 10">
            <a:hlinkClick r:id="rId7" action="ppaction://hlinksldjump"/>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8" name="Rectangle 17"/>
          <p:cNvSpPr/>
          <p:nvPr/>
        </p:nvSpPr>
        <p:spPr>
          <a:xfrm>
            <a:off x="104304" y="2483510"/>
            <a:ext cx="8748464" cy="3747180"/>
          </a:xfrm>
          <a:prstGeom prst="rect">
            <a:avLst/>
          </a:prstGeom>
        </p:spPr>
        <p:txBody>
          <a:bodyPr wrap="square">
            <a:spAutoFit/>
          </a:bodyPr>
          <a:lstStyle/>
          <a:p>
            <a:pPr marL="342900" indent="-342900" algn="just" rtl="1">
              <a:lnSpc>
                <a:spcPct val="150000"/>
              </a:lnSpc>
              <a:buFont typeface="Wingdings" panose="05000000000000000000" pitchFamily="2" charset="2"/>
              <a:buChar char="Ø"/>
            </a:pPr>
            <a:r>
              <a:rPr lang="fa-IR" sz="2000" dirty="0" smtClean="0">
                <a:latin typeface="Calibri" panose="020F0502020204030204" pitchFamily="34" charset="0"/>
                <a:ea typeface="Calibri" panose="020F0502020204030204" pitchFamily="34" charset="0"/>
                <a:cs typeface="B Nazanin" panose="00000400000000000000" pitchFamily="2" charset="-78"/>
              </a:rPr>
              <a:t>توسعة </a:t>
            </a:r>
            <a:r>
              <a:rPr lang="fa-IR" sz="2000" dirty="0">
                <a:latin typeface="Calibri" panose="020F0502020204030204" pitchFamily="34" charset="0"/>
                <a:ea typeface="Calibri" panose="020F0502020204030204" pitchFamily="34" charset="0"/>
                <a:cs typeface="B Nazanin" panose="00000400000000000000" pitchFamily="2" charset="-78"/>
              </a:rPr>
              <a:t>صادرات در یک یا چند کشور ممکن است؛ ولی وقتی همه برای آن برنامه‌ریزی می‌کنند غیرممکن به نظر می‌رسد. </a:t>
            </a:r>
            <a:r>
              <a:rPr lang="fa-IR" sz="2000" dirty="0" smtClean="0">
                <a:latin typeface="Calibri" panose="020F0502020204030204" pitchFamily="34" charset="0"/>
                <a:ea typeface="Calibri" panose="020F0502020204030204" pitchFamily="34" charset="0"/>
                <a:cs typeface="B Nazanin" panose="00000400000000000000" pitchFamily="2" charset="-78"/>
              </a:rPr>
              <a:t>مجموع </a:t>
            </a:r>
            <a:r>
              <a:rPr lang="fa-IR" sz="2000" dirty="0">
                <a:latin typeface="Calibri" panose="020F0502020204030204" pitchFamily="34" charset="0"/>
                <a:ea typeface="Calibri" panose="020F0502020204030204" pitchFamily="34" charset="0"/>
                <a:cs typeface="B Nazanin" panose="00000400000000000000" pitchFamily="2" charset="-78"/>
              </a:rPr>
              <a:t>کسری‌ها و مازادهای تجاری جهانی باید مساوی باشند. در واقع، الگوی توسعة صادرات فقط موقعی کارآیی دارد که چند کشور کوچک در بازی شرکت داشته باشند.</a:t>
            </a:r>
          </a:p>
          <a:p>
            <a:pPr marL="342900" indent="-342900" algn="just" rtl="1">
              <a:lnSpc>
                <a:spcPct val="150000"/>
              </a:lnSpc>
              <a:buFont typeface="Wingdings" panose="05000000000000000000" pitchFamily="2" charset="2"/>
              <a:buChar char="Ø"/>
            </a:pPr>
            <a:r>
              <a:rPr lang="fa-IR" sz="2000" dirty="0">
                <a:latin typeface="Calibri" panose="020F0502020204030204" pitchFamily="34" charset="0"/>
                <a:ea typeface="Calibri" panose="020F0502020204030204" pitchFamily="34" charset="0"/>
                <a:cs typeface="B Nazanin" panose="00000400000000000000" pitchFamily="2" charset="-78"/>
              </a:rPr>
              <a:t>کشورهایی که در بحران مالی سال 1997 آسیا سقوط کردند همه همین مشکل را داشتند. همة آنها در زمان بحران، کسری تجاری زیادی </a:t>
            </a:r>
            <a:r>
              <a:rPr lang="fa-IR" sz="2000" dirty="0" smtClean="0">
                <a:latin typeface="Calibri" panose="020F0502020204030204" pitchFamily="34" charset="0"/>
                <a:ea typeface="Calibri" panose="020F0502020204030204" pitchFamily="34" charset="0"/>
                <a:cs typeface="B Nazanin" panose="00000400000000000000" pitchFamily="2" charset="-78"/>
              </a:rPr>
              <a:t>داشتند</a:t>
            </a:r>
          </a:p>
          <a:p>
            <a:pPr marL="342900" indent="-342900" algn="just" rtl="1">
              <a:lnSpc>
                <a:spcPct val="150000"/>
              </a:lnSpc>
              <a:buFont typeface="Wingdings" panose="05000000000000000000" pitchFamily="2" charset="2"/>
              <a:buChar char="Ø"/>
            </a:pPr>
            <a:r>
              <a:rPr lang="ar-SA" sz="2000" dirty="0" smtClean="0">
                <a:latin typeface="Calibri" panose="020F0502020204030204" pitchFamily="34" charset="0"/>
                <a:ea typeface="Calibri" panose="020F0502020204030204" pitchFamily="34" charset="0"/>
                <a:cs typeface="B Nazanin" panose="00000400000000000000" pitchFamily="2" charset="-78"/>
              </a:rPr>
              <a:t>بحران </a:t>
            </a:r>
            <a:r>
              <a:rPr lang="ar-SA" sz="2000" dirty="0">
                <a:latin typeface="Calibri" panose="020F0502020204030204" pitchFamily="34" charset="0"/>
                <a:ea typeface="Calibri" panose="020F0502020204030204" pitchFamily="34" charset="0"/>
                <a:cs typeface="B Nazanin" panose="00000400000000000000" pitchFamily="2" charset="-78"/>
              </a:rPr>
              <a:t>در اقتصاد شرق آسیا که اقتصاد سه کشور را عملا فلج کرده و باعث حضور قدرت های غربی برای نجات </a:t>
            </a:r>
            <a:r>
              <a:rPr lang="fa-IR" sz="2000" dirty="0" smtClean="0">
                <a:latin typeface="Calibri" panose="020F0502020204030204" pitchFamily="34" charset="0"/>
                <a:ea typeface="Calibri" panose="020F0502020204030204" pitchFamily="34" charset="0"/>
                <a:cs typeface="B Nazanin" panose="00000400000000000000" pitchFamily="2" charset="-78"/>
              </a:rPr>
              <a:t>آ</a:t>
            </a:r>
            <a:r>
              <a:rPr lang="ar-SA" sz="2000" dirty="0" smtClean="0">
                <a:latin typeface="Calibri" panose="020F0502020204030204" pitchFamily="34" charset="0"/>
                <a:ea typeface="Calibri" panose="020F0502020204030204" pitchFamily="34" charset="0"/>
                <a:cs typeface="B Nazanin" panose="00000400000000000000" pitchFamily="2" charset="-78"/>
              </a:rPr>
              <a:t>نها </a:t>
            </a:r>
            <a:r>
              <a:rPr lang="ar-SA" sz="2000" dirty="0">
                <a:latin typeface="Calibri" panose="020F0502020204030204" pitchFamily="34" charset="0"/>
                <a:ea typeface="Calibri" panose="020F0502020204030204" pitchFamily="34" charset="0"/>
                <a:cs typeface="B Nazanin" panose="00000400000000000000" pitchFamily="2" charset="-78"/>
              </a:rPr>
              <a:t>شد به عنوان آغازی برای تحولات اقتصادی جدید در صحنه جهانی تلقی شد</a:t>
            </a:r>
            <a:r>
              <a:rPr lang="ar-SA" sz="2000" dirty="0" smtClean="0">
                <a:latin typeface="Calibri" panose="020F0502020204030204" pitchFamily="34" charset="0"/>
                <a:ea typeface="Calibri" panose="020F0502020204030204" pitchFamily="34" charset="0"/>
                <a:cs typeface="B Nazanin" panose="00000400000000000000" pitchFamily="2" charset="-78"/>
              </a:rPr>
              <a:t>.</a:t>
            </a:r>
            <a:endParaRPr lang="fa-IR" sz="2000" dirty="0" smtClean="0">
              <a:latin typeface="Calibri" panose="020F0502020204030204" pitchFamily="34" charset="0"/>
              <a:ea typeface="Calibri" panose="020F0502020204030204" pitchFamily="34" charset="0"/>
              <a:cs typeface="B Nazanin" panose="00000400000000000000" pitchFamily="2" charset="-78"/>
            </a:endParaRPr>
          </a:p>
          <a:p>
            <a:pPr marL="342900" indent="-342900" algn="just" rtl="1">
              <a:lnSpc>
                <a:spcPct val="150000"/>
              </a:lnSpc>
              <a:buFont typeface="Wingdings" panose="05000000000000000000" pitchFamily="2" charset="2"/>
              <a:buChar char="Ø"/>
            </a:pPr>
            <a:r>
              <a:rPr lang="ar-SA" sz="2000" dirty="0" smtClean="0">
                <a:latin typeface="Calibri" panose="020F0502020204030204" pitchFamily="34" charset="0"/>
                <a:ea typeface="Calibri" panose="020F0502020204030204" pitchFamily="34" charset="0"/>
                <a:cs typeface="B Nazanin" panose="00000400000000000000" pitchFamily="2" charset="-78"/>
              </a:rPr>
              <a:t> </a:t>
            </a:r>
            <a:r>
              <a:rPr lang="ar-SA" sz="2000" b="1" dirty="0">
                <a:latin typeface="Calibri" panose="020F0502020204030204" pitchFamily="34" charset="0"/>
                <a:ea typeface="Calibri" panose="020F0502020204030204" pitchFamily="34" charset="0"/>
                <a:cs typeface="B Nazanin" panose="00000400000000000000" pitchFamily="2" charset="-78"/>
              </a:rPr>
              <a:t>مالزی، اندونزی و کره جنوبی </a:t>
            </a:r>
            <a:r>
              <a:rPr lang="ar-SA" sz="2000" dirty="0">
                <a:latin typeface="Calibri" panose="020F0502020204030204" pitchFamily="34" charset="0"/>
                <a:ea typeface="Calibri" panose="020F0502020204030204" pitchFamily="34" charset="0"/>
                <a:cs typeface="B Nazanin" panose="00000400000000000000" pitchFamily="2" charset="-78"/>
              </a:rPr>
              <a:t>بیش از هر کشور دیگر در آسیای دور دچار بحران اقتصادی شدند،</a:t>
            </a:r>
            <a:endParaRPr lang="en-US" sz="2000" dirty="0"/>
          </a:p>
        </p:txBody>
      </p:sp>
      <p:pic>
        <p:nvPicPr>
          <p:cNvPr id="2" name="Picture 1"/>
          <p:cNvPicPr>
            <a:picLocks noChangeAspect="1"/>
          </p:cNvPicPr>
          <p:nvPr/>
        </p:nvPicPr>
        <p:blipFill>
          <a:blip r:embed="rId10">
            <a:extLst>
              <a:ext uri="{BEBA8EAE-BF5A-486C-A8C5-ECC9F3942E4B}">
                <a14:imgProps xmlns:a14="http://schemas.microsoft.com/office/drawing/2010/main">
                  <a14:imgLayer r:embed="rId11">
                    <a14:imgEffect>
                      <a14:backgroundRemoval t="0" b="90000" l="0" r="100000"/>
                    </a14:imgEffect>
                  </a14:imgLayer>
                </a14:imgProps>
              </a:ext>
              <a:ext uri="{28A0092B-C50C-407E-A947-70E740481C1C}">
                <a14:useLocalDpi xmlns:a14="http://schemas.microsoft.com/office/drawing/2010/main" val="0"/>
              </a:ext>
            </a:extLst>
          </a:blip>
          <a:stretch>
            <a:fillRect/>
          </a:stretch>
        </p:blipFill>
        <p:spPr>
          <a:xfrm>
            <a:off x="104304" y="891802"/>
            <a:ext cx="3171552" cy="2378664"/>
          </a:xfrm>
          <a:prstGeom prst="rect">
            <a:avLst/>
          </a:prstGeom>
        </p:spPr>
      </p:pic>
      <p:sp>
        <p:nvSpPr>
          <p:cNvPr id="3" name="Rectangle 2"/>
          <p:cNvSpPr/>
          <p:nvPr/>
        </p:nvSpPr>
        <p:spPr>
          <a:xfrm>
            <a:off x="3102721" y="1914937"/>
            <a:ext cx="5551636" cy="923330"/>
          </a:xfrm>
          <a:prstGeom prst="rect">
            <a:avLst/>
          </a:prstGeom>
        </p:spPr>
        <p:txBody>
          <a:bodyPr wrap="square">
            <a:spAutoFit/>
          </a:bodyPr>
          <a:lstStyle/>
          <a:p>
            <a:pPr algn="r"/>
            <a:r>
              <a:rPr lang="fa-IR" dirty="0">
                <a:cs typeface="B Nazanin" panose="00000400000000000000" pitchFamily="2" charset="-78"/>
              </a:rPr>
              <a:t>بحران مالی آسیا که از جولای 1997 آغاز شد به بحران صندوق  بین‌المللی پول</a:t>
            </a:r>
          </a:p>
          <a:p>
            <a:pPr algn="r"/>
            <a:r>
              <a:rPr lang="fa-IR" dirty="0">
                <a:cs typeface="B Nazanin" panose="00000400000000000000" pitchFamily="2" charset="-78"/>
              </a:rPr>
              <a:t> نیز شهرت داشت </a:t>
            </a:r>
            <a:r>
              <a:rPr lang="en-US" dirty="0">
                <a:cs typeface="B Nazanin" panose="00000400000000000000" pitchFamily="2" charset="-78"/>
              </a:rPr>
              <a:t>(IMF)</a:t>
            </a:r>
          </a:p>
        </p:txBody>
      </p:sp>
    </p:spTree>
    <p:extLst>
      <p:ext uri="{BB962C8B-B14F-4D97-AF65-F5344CB8AC3E}">
        <p14:creationId xmlns:p14="http://schemas.microsoft.com/office/powerpoint/2010/main" val="21835914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p:cNvSpPr/>
          <p:nvPr/>
        </p:nvSpPr>
        <p:spPr>
          <a:xfrm>
            <a:off x="221233" y="980728"/>
            <a:ext cx="7591128" cy="4097987"/>
          </a:xfrm>
          <a:prstGeom prst="clou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cs typeface="B Nazanin" panose="00000400000000000000" pitchFamily="2" charset="-78"/>
            </a:endParaRPr>
          </a:p>
        </p:txBody>
      </p:sp>
      <p:sp>
        <p:nvSpPr>
          <p:cNvPr id="12" name="Title 1"/>
          <p:cNvSpPr>
            <a:spLocks noGrp="1"/>
          </p:cNvSpPr>
          <p:nvPr>
            <p:ph type="title"/>
          </p:nvPr>
        </p:nvSpPr>
        <p:spPr>
          <a:xfrm>
            <a:off x="2843808" y="0"/>
            <a:ext cx="4752528" cy="908720"/>
          </a:xfrm>
        </p:spPr>
        <p:txBody>
          <a:bodyPr>
            <a:normAutofit fontScale="90000"/>
          </a:bodyPr>
          <a:lstStyle/>
          <a:p>
            <a:pPr algn="r"/>
            <a:r>
              <a:rPr lang="fa-IR" sz="3600" b="1" dirty="0">
                <a:cs typeface="A EntezareZohoor B3" panose="00000700000000000000" pitchFamily="2" charset="-78"/>
              </a:rPr>
              <a:t>بحران اقتصادی در جنوب شرق </a:t>
            </a:r>
            <a:r>
              <a:rPr lang="fa-IR" sz="3600" b="1" dirty="0" smtClean="0">
                <a:cs typeface="A EntezareZohoor B3" panose="00000700000000000000" pitchFamily="2" charset="-78"/>
              </a:rPr>
              <a:t>آسیا</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27533" y="6324095"/>
            <a:ext cx="1656184" cy="246221"/>
          </a:xfrm>
          <a:prstGeom prst="rect">
            <a:avLst/>
          </a:prstGeom>
          <a:noFill/>
          <a:ln>
            <a:solidFill>
              <a:srgbClr val="008000"/>
            </a:solidFill>
          </a:ln>
        </p:spPr>
        <p:txBody>
          <a:bodyPr wrap="square" rtlCol="0">
            <a:spAutoFit/>
          </a:bodyPr>
          <a:lstStyle/>
          <a:p>
            <a:r>
              <a:rPr lang="en-US" sz="1000" dirty="0"/>
              <a:t>http://paycnews.com</a:t>
            </a:r>
          </a:p>
        </p:txBody>
      </p:sp>
      <p:pic>
        <p:nvPicPr>
          <p:cNvPr id="15" name="Picture 14">
            <a:hlinkClick r:id="rId4" action="ppaction://hlinksldjump"/>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03103"/>
            <a:ext cx="720080" cy="688207"/>
          </a:xfrm>
          <a:prstGeom prst="rect">
            <a:avLst/>
          </a:prstGeom>
        </p:spPr>
      </p:pic>
      <p:pic>
        <p:nvPicPr>
          <p:cNvPr id="11" name="Picture 10">
            <a:hlinkClick r:id="rId7" action="ppaction://hlinksldjump"/>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3" name="Rectangle 2"/>
          <p:cNvSpPr/>
          <p:nvPr/>
        </p:nvSpPr>
        <p:spPr>
          <a:xfrm>
            <a:off x="1176188" y="1484784"/>
            <a:ext cx="5988099" cy="4021614"/>
          </a:xfrm>
          <a:prstGeom prst="rect">
            <a:avLst/>
          </a:prstGeom>
        </p:spPr>
        <p:txBody>
          <a:bodyPr wrap="square">
            <a:spAutoFit/>
          </a:bodyPr>
          <a:lstStyle/>
          <a:p>
            <a:pPr algn="ctr" rtl="1">
              <a:lnSpc>
                <a:spcPct val="150000"/>
              </a:lnSpc>
              <a:spcAft>
                <a:spcPts val="375"/>
              </a:spcAft>
            </a:pPr>
            <a:r>
              <a:rPr lang="ar-SA" sz="2400" dirty="0" smtClean="0">
                <a:solidFill>
                  <a:srgbClr val="343434"/>
                </a:solidFill>
                <a:latin typeface="Calibri" panose="020F0502020204030204" pitchFamily="34" charset="0"/>
                <a:ea typeface="Times New Roman" panose="02020603050405020304" pitchFamily="18" charset="0"/>
                <a:cs typeface="B Nazanin" panose="00000400000000000000" pitchFamily="2" charset="-78"/>
              </a:rPr>
              <a:t>میان </a:t>
            </a:r>
            <a:r>
              <a:rPr lang="ar-SA" sz="2400" dirty="0">
                <a:solidFill>
                  <a:srgbClr val="343434"/>
                </a:solidFill>
                <a:latin typeface="Calibri" panose="020F0502020204030204" pitchFamily="34" charset="0"/>
                <a:ea typeface="Times New Roman" panose="02020603050405020304" pitchFamily="18" charset="0"/>
                <a:cs typeface="B Nazanin" panose="00000400000000000000" pitchFamily="2" charset="-78"/>
              </a:rPr>
              <a:t>کشورهای منطقه جنوب شرق آسیا و بویژه حوزه اتحادیه آ.سه.آن، </a:t>
            </a:r>
            <a:r>
              <a:rPr lang="ar-SA" sz="2400" b="1" dirty="0">
                <a:solidFill>
                  <a:srgbClr val="343434"/>
                </a:solidFill>
                <a:latin typeface="Calibri" panose="020F0502020204030204" pitchFamily="34" charset="0"/>
                <a:ea typeface="Times New Roman" panose="02020603050405020304" pitchFamily="18" charset="0"/>
                <a:cs typeface="B Nazanin" panose="00000400000000000000" pitchFamily="2" charset="-78"/>
              </a:rPr>
              <a:t>مالزی</a:t>
            </a:r>
            <a:r>
              <a:rPr lang="ar-SA" sz="2400" dirty="0">
                <a:solidFill>
                  <a:srgbClr val="343434"/>
                </a:solidFill>
                <a:latin typeface="Calibri" panose="020F0502020204030204" pitchFamily="34" charset="0"/>
                <a:ea typeface="Times New Roman" panose="02020603050405020304" pitchFamily="18" charset="0"/>
                <a:cs typeface="B Nazanin" panose="00000400000000000000" pitchFamily="2" charset="-78"/>
              </a:rPr>
              <a:t> تنها کشوری بود که توانست با اتخاذ سیاست های متهورانه و نوآورانه دولت وقت خود با موفقیت از این بحران عبور کرده و بدون پیروی از سیاست های صندوق بین المللی پول و نیز اخذ وام از این صندوق اقتصاد خود را از این بحران مهلک نجات دهد</a:t>
            </a:r>
            <a:r>
              <a:rPr lang="ar-SA" sz="2400" dirty="0" smtClean="0">
                <a:solidFill>
                  <a:srgbClr val="343434"/>
                </a:solidFill>
                <a:latin typeface="Calibri" panose="020F0502020204030204" pitchFamily="34" charset="0"/>
                <a:ea typeface="Times New Roman" panose="02020603050405020304" pitchFamily="18" charset="0"/>
                <a:cs typeface="B Nazanin" panose="00000400000000000000" pitchFamily="2" charset="-78"/>
              </a:rPr>
              <a:t>.</a:t>
            </a:r>
            <a:endParaRPr lang="fa-IR" sz="2400" dirty="0" smtClean="0">
              <a:solidFill>
                <a:srgbClr val="343434"/>
              </a:solidFill>
              <a:latin typeface="Calibri" panose="020F0502020204030204" pitchFamily="34" charset="0"/>
              <a:ea typeface="Times New Roman" panose="02020603050405020304" pitchFamily="18" charset="0"/>
              <a:cs typeface="B Nazanin" panose="00000400000000000000" pitchFamily="2" charset="-78"/>
            </a:endParaRPr>
          </a:p>
          <a:p>
            <a:pPr algn="ctr" rtl="1">
              <a:lnSpc>
                <a:spcPct val="150000"/>
              </a:lnSpc>
              <a:spcAft>
                <a:spcPts val="375"/>
              </a:spcAft>
            </a:pPr>
            <a:endParaRPr lang="en-US" sz="2400" dirty="0">
              <a:effectLst/>
              <a:latin typeface="Times New Roman" panose="02020603050405020304" pitchFamily="18" charset="0"/>
              <a:ea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10">
            <a:extLst>
              <a:ext uri="{BEBA8EAE-BF5A-486C-A8C5-ECC9F3942E4B}">
                <a14:imgProps xmlns:a14="http://schemas.microsoft.com/office/drawing/2010/main">
                  <a14:imgLayer r:embed="rId11">
                    <a14:imgEffect>
                      <a14:backgroundRemoval t="10000" b="100000" l="0" r="100000">
                        <a14:backgroundMark x1="93594" y1="20000" x2="98750" y2="65833"/>
                        <a14:backgroundMark x1="37500" y1="19375" x2="33750" y2="70000"/>
                        <a14:backgroundMark x1="20625" y1="16875" x2="27344" y2="66875"/>
                        <a14:backgroundMark x1="42031" y1="49167" x2="41875" y2="66042"/>
                        <a14:backgroundMark x1="1875" y1="49167" x2="3281" y2="66042"/>
                        <a14:backgroundMark x1="20156" y1="56458" x2="21875" y2="65833"/>
                        <a14:backgroundMark x1="6250" y1="53958" x2="7031" y2="65833"/>
                      </a14:backgroundRemoval>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445235" y="3356992"/>
            <a:ext cx="4591261" cy="3443446"/>
          </a:xfrm>
          <a:prstGeom prst="rect">
            <a:avLst/>
          </a:prstGeom>
        </p:spPr>
      </p:pic>
    </p:spTree>
    <p:extLst>
      <p:ext uri="{BB962C8B-B14F-4D97-AF65-F5344CB8AC3E}">
        <p14:creationId xmlns:p14="http://schemas.microsoft.com/office/powerpoint/2010/main" val="36812702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a:cs typeface="A EntezareZohoor B3" panose="00000700000000000000" pitchFamily="2" charset="-78"/>
              </a:rPr>
              <a:t>سیاست هاي مسکن در مالزي</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pic>
        <p:nvPicPr>
          <p:cNvPr id="11" name="Picture 10">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graphicFrame>
        <p:nvGraphicFramePr>
          <p:cNvPr id="3" name="Table 2"/>
          <p:cNvGraphicFramePr>
            <a:graphicFrameLocks noGrp="1"/>
          </p:cNvGraphicFramePr>
          <p:nvPr>
            <p:extLst/>
          </p:nvPr>
        </p:nvGraphicFramePr>
        <p:xfrm>
          <a:off x="221233" y="1026219"/>
          <a:ext cx="8253149" cy="5067077"/>
        </p:xfrm>
        <a:graphic>
          <a:graphicData uri="http://schemas.openxmlformats.org/drawingml/2006/table">
            <a:tbl>
              <a:tblPr rtl="1" firstRow="1" firstCol="1" bandRow="1">
                <a:tableStyleId>{00A15C55-8517-42AA-B614-E9B94910E393}</a:tableStyleId>
              </a:tblPr>
              <a:tblGrid>
                <a:gridCol w="968084"/>
                <a:gridCol w="736462"/>
                <a:gridCol w="1724024"/>
                <a:gridCol w="1660369"/>
                <a:gridCol w="1388696"/>
                <a:gridCol w="1775514"/>
              </a:tblGrid>
              <a:tr h="827118">
                <a:tc>
                  <a:txBody>
                    <a:bodyPr/>
                    <a:lstStyle/>
                    <a:p>
                      <a:pPr algn="ctr" rtl="1">
                        <a:lnSpc>
                          <a:spcPct val="107000"/>
                        </a:lnSpc>
                        <a:spcAft>
                          <a:spcPts val="0"/>
                        </a:spcAft>
                      </a:pPr>
                      <a:r>
                        <a:rPr lang="fa-IR" sz="1800" dirty="0">
                          <a:effectLst/>
                          <a:cs typeface="B Nazanin" panose="00000400000000000000" pitchFamily="2" charset="-78"/>
                        </a:rPr>
                        <a:t>دسته</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ctr" rtl="1">
                        <a:lnSpc>
                          <a:spcPct val="107000"/>
                        </a:lnSpc>
                        <a:spcAft>
                          <a:spcPts val="0"/>
                        </a:spcAft>
                      </a:pPr>
                      <a:r>
                        <a:rPr lang="fa-IR" sz="1800" dirty="0">
                          <a:effectLst/>
                          <a:cs typeface="B Nazanin" panose="00000400000000000000" pitchFamily="2" charset="-78"/>
                        </a:rPr>
                        <a:t>دوره</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ctr" rtl="1">
                        <a:lnSpc>
                          <a:spcPct val="107000"/>
                        </a:lnSpc>
                        <a:spcAft>
                          <a:spcPts val="0"/>
                        </a:spcAft>
                      </a:pPr>
                      <a:r>
                        <a:rPr lang="fa-IR" sz="1800" dirty="0">
                          <a:effectLst/>
                          <a:cs typeface="B Nazanin" panose="00000400000000000000" pitchFamily="2" charset="-78"/>
                        </a:rPr>
                        <a:t>نکات مهم</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ctr" rtl="1">
                        <a:lnSpc>
                          <a:spcPct val="107000"/>
                        </a:lnSpc>
                        <a:spcAft>
                          <a:spcPts val="0"/>
                        </a:spcAft>
                      </a:pPr>
                      <a:r>
                        <a:rPr lang="fa-IR" sz="1800" dirty="0">
                          <a:effectLst/>
                          <a:cs typeface="B Nazanin" panose="00000400000000000000" pitchFamily="2" charset="-78"/>
                        </a:rPr>
                        <a:t>استراتژی</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ctr" rtl="1">
                        <a:lnSpc>
                          <a:spcPct val="107000"/>
                        </a:lnSpc>
                        <a:spcAft>
                          <a:spcPts val="0"/>
                        </a:spcAft>
                      </a:pPr>
                      <a:r>
                        <a:rPr lang="fa-IR" sz="1800" dirty="0">
                          <a:effectLst/>
                          <a:cs typeface="B Nazanin" panose="00000400000000000000" pitchFamily="2" charset="-78"/>
                        </a:rPr>
                        <a:t>اسناد کلیدی</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ctr" rtl="1">
                        <a:lnSpc>
                          <a:spcPct val="107000"/>
                        </a:lnSpc>
                        <a:spcAft>
                          <a:spcPts val="0"/>
                        </a:spcAft>
                      </a:pPr>
                      <a:r>
                        <a:rPr lang="fa-IR" sz="1800" dirty="0">
                          <a:effectLst/>
                          <a:cs typeface="B Nazanin" panose="00000400000000000000" pitchFamily="2" charset="-78"/>
                        </a:rPr>
                        <a:t>تحلیل سیاست ها</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r>
              <a:tr h="0">
                <a:tc>
                  <a:txBody>
                    <a:bodyPr/>
                    <a:lstStyle/>
                    <a:p>
                      <a:pPr algn="r" rtl="1">
                        <a:lnSpc>
                          <a:spcPct val="107000"/>
                        </a:lnSpc>
                        <a:spcAft>
                          <a:spcPts val="0"/>
                        </a:spcAft>
                      </a:pPr>
                      <a:r>
                        <a:rPr lang="fa-IR" sz="1800" dirty="0">
                          <a:effectLst/>
                          <a:cs typeface="B Nazanin" panose="00000400000000000000" pitchFamily="2" charset="-78"/>
                        </a:rPr>
                        <a:t>طرح توسعه ملی</a:t>
                      </a:r>
                      <a:endParaRPr lang="en-US" sz="1600"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r" rtl="1">
                        <a:lnSpc>
                          <a:spcPct val="107000"/>
                        </a:lnSpc>
                        <a:spcAft>
                          <a:spcPts val="0"/>
                        </a:spcAft>
                      </a:pPr>
                      <a:r>
                        <a:rPr lang="fa-IR" sz="1800" dirty="0">
                          <a:effectLst/>
                          <a:cs typeface="B Nazanin" panose="00000400000000000000" pitchFamily="2" charset="-78"/>
                        </a:rPr>
                        <a:t>1991-2000</a:t>
                      </a:r>
                      <a:endParaRPr lang="en-US" sz="1600"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r" rtl="1">
                        <a:lnSpc>
                          <a:spcPct val="107000"/>
                        </a:lnSpc>
                        <a:spcAft>
                          <a:spcPts val="0"/>
                        </a:spcAft>
                      </a:pPr>
                      <a:r>
                        <a:rPr lang="fa-IR" sz="1600" dirty="0" smtClean="0">
                          <a:effectLst/>
                          <a:cs typeface="B Nazanin" panose="00000400000000000000" pitchFamily="2" charset="-78"/>
                        </a:rPr>
                        <a:t>-ادامه اجرای سیاست ها و استراتژی های طرح توسعه ملی</a:t>
                      </a:r>
                      <a:endParaRPr lang="en-US" sz="1400" dirty="0" smtClean="0">
                        <a:effectLst/>
                        <a:cs typeface="B Nazanin" panose="00000400000000000000" pitchFamily="2" charset="-78"/>
                      </a:endParaRPr>
                    </a:p>
                    <a:p>
                      <a:pPr algn="r" rtl="1">
                        <a:lnSpc>
                          <a:spcPct val="107000"/>
                        </a:lnSpc>
                        <a:spcAft>
                          <a:spcPts val="0"/>
                        </a:spcAft>
                      </a:pPr>
                      <a:r>
                        <a:rPr lang="fa-IR" sz="1600" dirty="0" smtClean="0">
                          <a:effectLst/>
                          <a:cs typeface="B Nazanin" panose="00000400000000000000" pitchFamily="2" charset="-78"/>
                        </a:rPr>
                        <a:t>-مفهوم اسکان مردم با تاکید بر توسعه پایدار</a:t>
                      </a:r>
                      <a:endParaRPr lang="en-US" sz="1400" dirty="0" smtClean="0">
                        <a:effectLst/>
                        <a:cs typeface="B Nazanin" panose="00000400000000000000" pitchFamily="2" charset="-78"/>
                      </a:endParaRPr>
                    </a:p>
                    <a:p>
                      <a:pPr algn="r" rtl="1">
                        <a:lnSpc>
                          <a:spcPct val="107000"/>
                        </a:lnSpc>
                        <a:spcAft>
                          <a:spcPts val="0"/>
                        </a:spcAft>
                      </a:pPr>
                      <a:r>
                        <a:rPr lang="en-US" sz="1600" dirty="0" smtClean="0">
                          <a:effectLst/>
                          <a:cs typeface="B Nazanin" panose="00000400000000000000" pitchFamily="2" charset="-78"/>
                        </a:rPr>
                        <a:t>-</a:t>
                      </a:r>
                      <a:r>
                        <a:rPr lang="ar-SA" sz="1600" dirty="0" smtClean="0">
                          <a:effectLst/>
                          <a:cs typeface="B Nazanin" panose="00000400000000000000" pitchFamily="2" charset="-78"/>
                        </a:rPr>
                        <a:t>اطمینان از اینکه همه مردم صرف نظر از درآمد خود به در خانه مناسب و معقول زندگی می کنند-</a:t>
                      </a:r>
                      <a:r>
                        <a:rPr lang="fa-IR" sz="1600" dirty="0" smtClean="0">
                          <a:effectLst/>
                          <a:cs typeface="B Nazanin" panose="00000400000000000000" pitchFamily="2" charset="-78"/>
                        </a:rPr>
                        <a:t>ادامه مسئولیت بخش خصوصی در ماده قانون تهیه مسکن برای مردم</a:t>
                      </a:r>
                      <a:r>
                        <a:rPr lang="en-US" sz="1400" dirty="0" smtClean="0">
                          <a:effectLst/>
                          <a:cs typeface="B Nazanin" panose="00000400000000000000" pitchFamily="2" charset="-78"/>
                        </a:rPr>
                        <a:t> </a:t>
                      </a:r>
                      <a:r>
                        <a:rPr lang="fa-IR" sz="2000" dirty="0" smtClean="0">
                          <a:effectLst/>
                          <a:cs typeface="B Nazanin" panose="00000400000000000000" pitchFamily="2" charset="-78"/>
                        </a:rPr>
                        <a:t> </a:t>
                      </a:r>
                      <a:endParaRPr lang="en-US" sz="1400" dirty="0">
                        <a:effectLst/>
                        <a:latin typeface="Calibri"/>
                        <a:ea typeface="Calibri"/>
                        <a:cs typeface="B Nazanin" panose="00000400000000000000" pitchFamily="2" charset="-78"/>
                      </a:endParaRPr>
                    </a:p>
                  </a:txBody>
                  <a:tcPr marL="68580" marR="68580" marT="0" marB="0"/>
                </a:tc>
                <a:tc>
                  <a:txBody>
                    <a:bodyPr/>
                    <a:lstStyle/>
                    <a:p>
                      <a:pPr algn="r" rtl="1">
                        <a:lnSpc>
                          <a:spcPct val="107000"/>
                        </a:lnSpc>
                        <a:spcAft>
                          <a:spcPts val="0"/>
                        </a:spcAft>
                      </a:pPr>
                      <a:r>
                        <a:rPr lang="fa-IR" sz="2000" dirty="0">
                          <a:effectLst/>
                          <a:cs typeface="B Nazanin" panose="00000400000000000000" pitchFamily="2" charset="-78"/>
                        </a:rPr>
                        <a:t>-</a:t>
                      </a:r>
                      <a:r>
                        <a:rPr lang="fa-IR" sz="1600" dirty="0">
                          <a:effectLst/>
                          <a:cs typeface="B Nazanin" panose="00000400000000000000" pitchFamily="2" charset="-78"/>
                        </a:rPr>
                        <a:t>ساختن مسکن مقرون به صرفه تر خصوصا خانه </a:t>
                      </a:r>
                      <a:r>
                        <a:rPr lang="fa-IR" sz="1600" dirty="0" err="1">
                          <a:effectLst/>
                          <a:cs typeface="B Nazanin" panose="00000400000000000000" pitchFamily="2" charset="-78"/>
                        </a:rPr>
                        <a:t>هایی</a:t>
                      </a:r>
                      <a:r>
                        <a:rPr lang="fa-IR" sz="1600" dirty="0">
                          <a:effectLst/>
                          <a:cs typeface="B Nazanin" panose="00000400000000000000" pitchFamily="2" charset="-78"/>
                        </a:rPr>
                        <a:t> با هزینه پایین و متوسط رو به پایین</a:t>
                      </a:r>
                      <a:endParaRPr lang="en-US" sz="1400" dirty="0">
                        <a:effectLst/>
                        <a:cs typeface="B Nazanin" panose="00000400000000000000" pitchFamily="2" charset="-78"/>
                      </a:endParaRPr>
                    </a:p>
                    <a:p>
                      <a:pPr algn="r" rtl="1">
                        <a:lnSpc>
                          <a:spcPct val="107000"/>
                        </a:lnSpc>
                        <a:spcAft>
                          <a:spcPts val="0"/>
                        </a:spcAft>
                      </a:pPr>
                      <a:r>
                        <a:rPr lang="fa-IR" sz="1600" dirty="0">
                          <a:effectLst/>
                          <a:cs typeface="B Nazanin" panose="00000400000000000000" pitchFamily="2" charset="-78"/>
                        </a:rPr>
                        <a:t>-مسکن با هزینه متوسط رو به پایین به عنوان بخش عظمی از قانون مسکن از هفتمین طرح توسعه مالزی (199602000)</a:t>
                      </a:r>
                      <a:endParaRPr lang="en-US" sz="1400" dirty="0">
                        <a:effectLst/>
                        <a:cs typeface="B Nazanin" panose="00000400000000000000" pitchFamily="2" charset="-78"/>
                      </a:endParaRPr>
                    </a:p>
                    <a:p>
                      <a:pPr algn="r" rtl="1">
                        <a:lnSpc>
                          <a:spcPct val="107000"/>
                        </a:lnSpc>
                        <a:spcAft>
                          <a:spcPts val="0"/>
                        </a:spcAft>
                      </a:pPr>
                      <a:r>
                        <a:rPr lang="fa-IR" sz="1600" dirty="0">
                          <a:effectLst/>
                          <a:cs typeface="B Nazanin" panose="00000400000000000000" pitchFamily="2" charset="-78"/>
                        </a:rPr>
                        <a:t>-حذف </a:t>
                      </a:r>
                      <a:r>
                        <a:rPr lang="fa-IR" sz="1600" dirty="0" err="1">
                          <a:effectLst/>
                          <a:cs typeface="B Nazanin" panose="00000400000000000000" pitchFamily="2" charset="-78"/>
                        </a:rPr>
                        <a:t>معارضان</a:t>
                      </a:r>
                      <a:r>
                        <a:rPr lang="fa-IR" sz="1600" dirty="0">
                          <a:effectLst/>
                          <a:cs typeface="B Nazanin" panose="00000400000000000000" pitchFamily="2" charset="-78"/>
                        </a:rPr>
                        <a:t> ملکی تا سال 2005</a:t>
                      </a:r>
                      <a:endParaRPr lang="en-US" sz="1400" dirty="0">
                        <a:effectLst/>
                        <a:cs typeface="B Nazanin" panose="00000400000000000000" pitchFamily="2" charset="-78"/>
                      </a:endParaRPr>
                    </a:p>
                    <a:p>
                      <a:pPr algn="r" rtl="1">
                        <a:lnSpc>
                          <a:spcPct val="107000"/>
                        </a:lnSpc>
                        <a:spcAft>
                          <a:spcPts val="0"/>
                        </a:spcAft>
                      </a:pPr>
                      <a:r>
                        <a:rPr lang="fa-IR" sz="1600" dirty="0">
                          <a:effectLst/>
                          <a:cs typeface="B Nazanin" panose="00000400000000000000" pitchFamily="2" charset="-78"/>
                        </a:rPr>
                        <a:t>-ایجاد قوانین و خط </a:t>
                      </a:r>
                      <a:r>
                        <a:rPr lang="fa-IR" sz="1600" dirty="0" err="1">
                          <a:effectLst/>
                          <a:cs typeface="B Nazanin" panose="00000400000000000000" pitchFamily="2" charset="-78"/>
                        </a:rPr>
                        <a:t>مش</a:t>
                      </a:r>
                      <a:r>
                        <a:rPr lang="fa-IR" sz="1600" dirty="0">
                          <a:effectLst/>
                          <a:cs typeface="B Nazanin" panose="00000400000000000000" pitchFamily="2" charset="-78"/>
                        </a:rPr>
                        <a:t> </a:t>
                      </a:r>
                      <a:r>
                        <a:rPr lang="fa-IR" sz="1600" dirty="0" err="1">
                          <a:effectLst/>
                          <a:cs typeface="B Nazanin" panose="00000400000000000000" pitchFamily="2" charset="-78"/>
                        </a:rPr>
                        <a:t>هایی</a:t>
                      </a:r>
                      <a:r>
                        <a:rPr lang="fa-IR" sz="1600" dirty="0">
                          <a:effectLst/>
                          <a:cs typeface="B Nazanin" panose="00000400000000000000" pitchFamily="2" charset="-78"/>
                        </a:rPr>
                        <a:t> توسط دولت برای کنترل بخش خصوصی</a:t>
                      </a:r>
                      <a:endParaRPr lang="en-US" sz="1400" dirty="0">
                        <a:effectLst/>
                        <a:latin typeface="Calibri"/>
                        <a:ea typeface="Calibri"/>
                        <a:cs typeface="B Nazanin" panose="00000400000000000000" pitchFamily="2" charset="-78"/>
                      </a:endParaRPr>
                    </a:p>
                  </a:txBody>
                  <a:tcPr marL="68580" marR="68580" marT="0" marB="0"/>
                </a:tc>
                <a:tc>
                  <a:txBody>
                    <a:bodyPr/>
                    <a:lstStyle/>
                    <a:p>
                      <a:pPr algn="r" rtl="1">
                        <a:lnSpc>
                          <a:spcPct val="107000"/>
                        </a:lnSpc>
                        <a:spcAft>
                          <a:spcPts val="0"/>
                        </a:spcAft>
                      </a:pPr>
                      <a:r>
                        <a:rPr lang="fa-IR" sz="2000" dirty="0">
                          <a:effectLst/>
                          <a:cs typeface="B Nazanin" panose="00000400000000000000" pitchFamily="2" charset="-78"/>
                        </a:rPr>
                        <a:t>-</a:t>
                      </a:r>
                      <a:r>
                        <a:rPr lang="fa-IR" sz="1600" dirty="0">
                          <a:effectLst/>
                          <a:cs typeface="B Nazanin" panose="00000400000000000000" pitchFamily="2" charset="-78"/>
                        </a:rPr>
                        <a:t>طرح توسعه ملی، 1991</a:t>
                      </a:r>
                      <a:endParaRPr lang="en-US" sz="1400" dirty="0">
                        <a:effectLst/>
                        <a:cs typeface="B Nazanin" panose="00000400000000000000" pitchFamily="2" charset="-78"/>
                      </a:endParaRPr>
                    </a:p>
                    <a:p>
                      <a:pPr algn="r" rtl="1">
                        <a:lnSpc>
                          <a:spcPct val="107000"/>
                        </a:lnSpc>
                        <a:spcAft>
                          <a:spcPts val="0"/>
                        </a:spcAft>
                      </a:pPr>
                      <a:r>
                        <a:rPr lang="fa-IR" sz="1600" dirty="0">
                          <a:effectLst/>
                          <a:cs typeface="B Nazanin" panose="00000400000000000000" pitchFamily="2" charset="-78"/>
                        </a:rPr>
                        <a:t>- ششمین و هفتمین طرح توسعه مالزی (1991- 2000)</a:t>
                      </a:r>
                      <a:r>
                        <a:rPr lang="fa-IR" sz="2000" dirty="0">
                          <a:effectLst/>
                          <a:cs typeface="B Nazanin" panose="00000400000000000000" pitchFamily="2" charset="-78"/>
                        </a:rPr>
                        <a:t> -</a:t>
                      </a:r>
                      <a:endParaRPr lang="en-US" sz="1400" dirty="0">
                        <a:effectLst/>
                        <a:cs typeface="B Nazanin" panose="00000400000000000000" pitchFamily="2" charset="-78"/>
                      </a:endParaRPr>
                    </a:p>
                    <a:p>
                      <a:pPr algn="r" rtl="1">
                        <a:lnSpc>
                          <a:spcPct val="107000"/>
                        </a:lnSpc>
                        <a:spcAft>
                          <a:spcPts val="0"/>
                        </a:spcAft>
                      </a:pPr>
                      <a:r>
                        <a:rPr lang="fa-IR" sz="1600" dirty="0">
                          <a:effectLst/>
                          <a:cs typeface="B Nazanin" panose="00000400000000000000" pitchFamily="2" charset="-78"/>
                        </a:rPr>
                        <a:t>-دستور کار 21 (</a:t>
                      </a:r>
                      <a:r>
                        <a:rPr lang="fa-IR" sz="1800" dirty="0">
                          <a:effectLst/>
                          <a:cs typeface="B Nazanin" panose="00000400000000000000" pitchFamily="2" charset="-78"/>
                        </a:rPr>
                        <a:t>،</a:t>
                      </a:r>
                      <a:r>
                        <a:rPr lang="en-US" sz="1800" dirty="0">
                          <a:effectLst/>
                          <a:cs typeface="B Nazanin" panose="00000400000000000000" pitchFamily="2" charset="-78"/>
                        </a:rPr>
                        <a:t>UNCHS</a:t>
                      </a:r>
                      <a:r>
                        <a:rPr lang="fa-IR" sz="1600" dirty="0">
                          <a:effectLst/>
                          <a:cs typeface="B Nazanin" panose="00000400000000000000" pitchFamily="2" charset="-78"/>
                        </a:rPr>
                        <a:t>) ، 1994</a:t>
                      </a:r>
                      <a:endParaRPr lang="en-US" sz="1400" dirty="0">
                        <a:effectLst/>
                        <a:cs typeface="B Nazanin" panose="00000400000000000000" pitchFamily="2" charset="-78"/>
                      </a:endParaRPr>
                    </a:p>
                    <a:p>
                      <a:pPr algn="r" rtl="1">
                        <a:lnSpc>
                          <a:spcPct val="107000"/>
                        </a:lnSpc>
                        <a:spcAft>
                          <a:spcPts val="0"/>
                        </a:spcAft>
                      </a:pPr>
                      <a:r>
                        <a:rPr lang="fa-IR" sz="1600" dirty="0">
                          <a:effectLst/>
                          <a:cs typeface="B Nazanin" panose="00000400000000000000" pitchFamily="2" charset="-78"/>
                        </a:rPr>
                        <a:t>-دستور کار </a:t>
                      </a:r>
                      <a:r>
                        <a:rPr lang="en-US" sz="1600" dirty="0">
                          <a:effectLst/>
                          <a:cs typeface="B Nazanin" panose="00000400000000000000" pitchFamily="2" charset="-78"/>
                        </a:rPr>
                        <a:t>Habitat</a:t>
                      </a:r>
                      <a:endParaRPr lang="en-US" sz="1400" dirty="0">
                        <a:effectLst/>
                        <a:latin typeface="Calibri"/>
                        <a:ea typeface="Calibri"/>
                        <a:cs typeface="B Nazanin" panose="00000400000000000000" pitchFamily="2" charset="-78"/>
                      </a:endParaRPr>
                    </a:p>
                  </a:txBody>
                  <a:tcPr marL="68580" marR="68580" marT="0" marB="0"/>
                </a:tc>
                <a:tc>
                  <a:txBody>
                    <a:bodyPr/>
                    <a:lstStyle/>
                    <a:p>
                      <a:pPr algn="r" rtl="1">
                        <a:lnSpc>
                          <a:spcPct val="107000"/>
                        </a:lnSpc>
                        <a:spcAft>
                          <a:spcPts val="0"/>
                        </a:spcAft>
                      </a:pPr>
                      <a:r>
                        <a:rPr lang="fa-IR" sz="1600" dirty="0">
                          <a:effectLst/>
                          <a:cs typeface="B Nazanin" panose="00000400000000000000" pitchFamily="2" charset="-78"/>
                        </a:rPr>
                        <a:t>-بخش خصوصی هنوز نقش کلیدی در قوانین مسکن، اما دولت برای اطمینان از کیفیت مسکن قوانین و خط </a:t>
                      </a:r>
                      <a:r>
                        <a:rPr lang="fa-IR" sz="1600" dirty="0" err="1">
                          <a:effectLst/>
                          <a:cs typeface="B Nazanin" panose="00000400000000000000" pitchFamily="2" charset="-78"/>
                        </a:rPr>
                        <a:t>مش</a:t>
                      </a:r>
                      <a:r>
                        <a:rPr lang="fa-IR" sz="1600" dirty="0">
                          <a:effectLst/>
                          <a:cs typeface="B Nazanin" panose="00000400000000000000" pitchFamily="2" charset="-78"/>
                        </a:rPr>
                        <a:t> </a:t>
                      </a:r>
                      <a:r>
                        <a:rPr lang="fa-IR" sz="1600" dirty="0" err="1">
                          <a:effectLst/>
                          <a:cs typeface="B Nazanin" panose="00000400000000000000" pitchFamily="2" charset="-78"/>
                        </a:rPr>
                        <a:t>هایی</a:t>
                      </a:r>
                      <a:r>
                        <a:rPr lang="fa-IR" sz="1600" dirty="0">
                          <a:effectLst/>
                          <a:cs typeface="B Nazanin" panose="00000400000000000000" pitchFamily="2" charset="-78"/>
                        </a:rPr>
                        <a:t> تعیین می کند.</a:t>
                      </a:r>
                      <a:endParaRPr lang="en-US" sz="1400" dirty="0">
                        <a:effectLst/>
                        <a:latin typeface="Calibri"/>
                        <a:ea typeface="Calibri"/>
                        <a:cs typeface="B Nazanin" panose="00000400000000000000" pitchFamily="2" charset="-78"/>
                      </a:endParaRPr>
                    </a:p>
                  </a:txBody>
                  <a:tcPr marL="68580" marR="68580" marT="0" marB="0"/>
                </a:tc>
              </a:tr>
            </a:tbl>
          </a:graphicData>
        </a:graphic>
      </p:graphicFrame>
      <p:sp>
        <p:nvSpPr>
          <p:cNvPr id="17" name="Rectangle 16"/>
          <p:cNvSpPr/>
          <p:nvPr/>
        </p:nvSpPr>
        <p:spPr>
          <a:xfrm>
            <a:off x="6869805" y="6093296"/>
            <a:ext cx="1662635" cy="307777"/>
          </a:xfrm>
          <a:prstGeom prst="rect">
            <a:avLst/>
          </a:prstGeom>
        </p:spPr>
        <p:txBody>
          <a:bodyPr wrap="none">
            <a:spAutoFit/>
          </a:bodyPr>
          <a:lstStyle/>
          <a:p>
            <a:r>
              <a:rPr lang="fa-IR" sz="1400" dirty="0">
                <a:cs typeface="B Mitra" panose="00000400000000000000" pitchFamily="2" charset="-78"/>
              </a:rPr>
              <a:t>منبع : طرح ملی 5 ساله مالزی</a:t>
            </a:r>
          </a:p>
        </p:txBody>
      </p:sp>
      <p:sp>
        <p:nvSpPr>
          <p:cNvPr id="18" name="TextBox 17"/>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19" name="Picture 18">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Tree>
    <p:extLst>
      <p:ext uri="{BB962C8B-B14F-4D97-AF65-F5344CB8AC3E}">
        <p14:creationId xmlns:p14="http://schemas.microsoft.com/office/powerpoint/2010/main" val="10494460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a:cs typeface="A EntezareZohoor B3" panose="00000700000000000000" pitchFamily="2" charset="-78"/>
              </a:rPr>
              <a:t>سیاست هاي مسکن در مالزي</a:t>
            </a:r>
          </a:p>
        </p:txBody>
      </p:sp>
      <p:pic>
        <p:nvPicPr>
          <p:cNvPr id="9" name="Content Placeholder 3"/>
          <p:cNvPicPr>
            <a:picLocks noGrp="1" noChangeAspect="1"/>
          </p:cNvPicPr>
          <p:nvPr>
            <p:ph idx="1"/>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pic>
        <p:nvPicPr>
          <p:cNvPr id="11" name="Picture 10">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7" name="Rectangle 16"/>
          <p:cNvSpPr/>
          <p:nvPr/>
        </p:nvSpPr>
        <p:spPr>
          <a:xfrm>
            <a:off x="6941813" y="5929535"/>
            <a:ext cx="1662635" cy="307777"/>
          </a:xfrm>
          <a:prstGeom prst="rect">
            <a:avLst/>
          </a:prstGeom>
        </p:spPr>
        <p:txBody>
          <a:bodyPr wrap="none">
            <a:spAutoFit/>
          </a:bodyPr>
          <a:lstStyle/>
          <a:p>
            <a:r>
              <a:rPr lang="fa-IR" sz="1400" dirty="0">
                <a:cs typeface="B Mitra" panose="00000400000000000000" pitchFamily="2" charset="-78"/>
              </a:rPr>
              <a:t>منبع : طرح ملی 5 ساله مالزی</a:t>
            </a:r>
          </a:p>
        </p:txBody>
      </p:sp>
      <p:sp>
        <p:nvSpPr>
          <p:cNvPr id="18" name="TextBox 17"/>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19" name="Picture 18">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23" name="Rectangle 8"/>
          <p:cNvSpPr>
            <a:spLocks noChangeArrowheads="1"/>
          </p:cNvSpPr>
          <p:nvPr/>
        </p:nvSpPr>
        <p:spPr bwMode="auto">
          <a:xfrm>
            <a:off x="1106488" y="1942198"/>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itchFamily="34" charset="0"/>
                <a:cs typeface="B Nazanin" panose="00000400000000000000" pitchFamily="2" charset="-78"/>
              </a:rPr>
              <a:t/>
            </a:r>
            <a:br>
              <a:rPr kumimoji="0" lang="en-US" altLang="en-US" sz="1800" b="0" i="0" u="none" strike="noStrike" cap="none" normalizeH="0" baseline="0" dirty="0" smtClean="0">
                <a:ln>
                  <a:noFill/>
                </a:ln>
                <a:solidFill>
                  <a:schemeClr val="tx1"/>
                </a:solidFill>
                <a:effectLst/>
                <a:latin typeface="Arial" pitchFamily="34" charset="0"/>
                <a:cs typeface="B Nazanin" panose="00000400000000000000" pitchFamily="2" charset="-78"/>
              </a:rPr>
            </a:br>
            <a:endParaRPr kumimoji="0" lang="en-US" altLang="en-US" sz="1800" b="0" i="0" u="none" strike="noStrike" cap="none" normalizeH="0" baseline="0" dirty="0" smtClean="0">
              <a:ln>
                <a:noFill/>
              </a:ln>
              <a:solidFill>
                <a:schemeClr val="tx1"/>
              </a:solidFill>
              <a:effectLst/>
              <a:latin typeface="Arial" pitchFamily="34" charset="0"/>
              <a:cs typeface="B Nazanin" panose="00000400000000000000" pitchFamily="2" charset="-78"/>
            </a:endParaRPr>
          </a:p>
        </p:txBody>
      </p:sp>
      <p:graphicFrame>
        <p:nvGraphicFramePr>
          <p:cNvPr id="28" name="Table 27"/>
          <p:cNvGraphicFramePr>
            <a:graphicFrameLocks noGrp="1"/>
          </p:cNvGraphicFramePr>
          <p:nvPr>
            <p:extLst/>
          </p:nvPr>
        </p:nvGraphicFramePr>
        <p:xfrm>
          <a:off x="267094" y="1070616"/>
          <a:ext cx="8553378" cy="4889484"/>
        </p:xfrm>
        <a:graphic>
          <a:graphicData uri="http://schemas.openxmlformats.org/drawingml/2006/table">
            <a:tbl>
              <a:tblPr rtl="1" firstRow="1" firstCol="1" bandRow="1">
                <a:tableStyleId>{7DF18680-E054-41AD-8BC1-D1AEF772440D}</a:tableStyleId>
              </a:tblPr>
              <a:tblGrid>
                <a:gridCol w="998128"/>
                <a:gridCol w="759318"/>
                <a:gridCol w="1777529"/>
                <a:gridCol w="1918663"/>
                <a:gridCol w="1663990"/>
                <a:gridCol w="1435750"/>
              </a:tblGrid>
              <a:tr h="975661">
                <a:tc>
                  <a:txBody>
                    <a:bodyPr/>
                    <a:lstStyle/>
                    <a:p>
                      <a:pPr algn="ctr" rtl="1">
                        <a:lnSpc>
                          <a:spcPct val="107000"/>
                        </a:lnSpc>
                        <a:spcAft>
                          <a:spcPts val="0"/>
                        </a:spcAft>
                      </a:pPr>
                      <a:r>
                        <a:rPr lang="fa-IR" sz="1800" dirty="0">
                          <a:solidFill>
                            <a:schemeClr val="tx1"/>
                          </a:solidFill>
                          <a:effectLst/>
                          <a:cs typeface="B Nazanin" panose="00000400000000000000" pitchFamily="2" charset="-78"/>
                        </a:rPr>
                        <a:t>دسته</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ctr" rtl="1">
                        <a:lnSpc>
                          <a:spcPct val="107000"/>
                        </a:lnSpc>
                        <a:spcAft>
                          <a:spcPts val="0"/>
                        </a:spcAft>
                      </a:pPr>
                      <a:r>
                        <a:rPr lang="fa-IR" sz="1800" dirty="0">
                          <a:solidFill>
                            <a:schemeClr val="tx1"/>
                          </a:solidFill>
                          <a:effectLst/>
                          <a:cs typeface="B Nazanin" panose="00000400000000000000" pitchFamily="2" charset="-78"/>
                        </a:rPr>
                        <a:t>دوره</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ctr" rtl="1">
                        <a:lnSpc>
                          <a:spcPct val="107000"/>
                        </a:lnSpc>
                        <a:spcAft>
                          <a:spcPts val="0"/>
                        </a:spcAft>
                      </a:pPr>
                      <a:r>
                        <a:rPr lang="fa-IR" sz="1800" dirty="0">
                          <a:solidFill>
                            <a:schemeClr val="tx1"/>
                          </a:solidFill>
                          <a:effectLst/>
                          <a:cs typeface="B Nazanin" panose="00000400000000000000" pitchFamily="2" charset="-78"/>
                        </a:rPr>
                        <a:t>نکات مهم</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ctr" rtl="1">
                        <a:lnSpc>
                          <a:spcPct val="107000"/>
                        </a:lnSpc>
                        <a:spcAft>
                          <a:spcPts val="0"/>
                        </a:spcAft>
                      </a:pPr>
                      <a:r>
                        <a:rPr lang="fa-IR" sz="1800" dirty="0">
                          <a:solidFill>
                            <a:schemeClr val="tx1"/>
                          </a:solidFill>
                          <a:effectLst/>
                          <a:cs typeface="B Nazanin" panose="00000400000000000000" pitchFamily="2" charset="-78"/>
                        </a:rPr>
                        <a:t>استراتژی</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ctr" rtl="1">
                        <a:lnSpc>
                          <a:spcPct val="107000"/>
                        </a:lnSpc>
                        <a:spcAft>
                          <a:spcPts val="0"/>
                        </a:spcAft>
                      </a:pPr>
                      <a:r>
                        <a:rPr lang="fa-IR" sz="1800" dirty="0">
                          <a:solidFill>
                            <a:schemeClr val="tx1"/>
                          </a:solidFill>
                          <a:effectLst/>
                          <a:cs typeface="B Nazanin" panose="00000400000000000000" pitchFamily="2" charset="-78"/>
                        </a:rPr>
                        <a:t>اسناد کلیدی</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ctr" rtl="1">
                        <a:lnSpc>
                          <a:spcPct val="107000"/>
                        </a:lnSpc>
                        <a:spcAft>
                          <a:spcPts val="0"/>
                        </a:spcAft>
                      </a:pPr>
                      <a:r>
                        <a:rPr lang="fa-IR" sz="1800" dirty="0">
                          <a:solidFill>
                            <a:schemeClr val="tx1"/>
                          </a:solidFill>
                          <a:effectLst/>
                          <a:cs typeface="B Nazanin" panose="00000400000000000000" pitchFamily="2" charset="-78"/>
                        </a:rPr>
                        <a:t>تحلیل سیاست ها</a:t>
                      </a:r>
                      <a:endParaRPr lang="en-US" sz="1800" b="1" dirty="0">
                        <a:solidFill>
                          <a:schemeClr val="tx1"/>
                        </a:solidFill>
                        <a:effectLst/>
                        <a:latin typeface="Calibri"/>
                        <a:ea typeface="Calibri"/>
                        <a:cs typeface="B Nazanin" panose="00000400000000000000" pitchFamily="2" charset="-78"/>
                      </a:endParaRPr>
                    </a:p>
                  </a:txBody>
                  <a:tcPr marL="68580" marR="68580" marT="0" marB="0" anchor="ctr"/>
                </a:tc>
              </a:tr>
              <a:tr h="3758986">
                <a:tc>
                  <a:txBody>
                    <a:bodyPr/>
                    <a:lstStyle/>
                    <a:p>
                      <a:pPr algn="r" rtl="1">
                        <a:lnSpc>
                          <a:spcPct val="107000"/>
                        </a:lnSpc>
                        <a:spcAft>
                          <a:spcPts val="0"/>
                        </a:spcAft>
                      </a:pPr>
                      <a:r>
                        <a:rPr lang="fa-IR" sz="1800" dirty="0" smtClean="0">
                          <a:solidFill>
                            <a:schemeClr val="tx1"/>
                          </a:solidFill>
                          <a:effectLst/>
                          <a:cs typeface="B Nazanin" panose="00000400000000000000" pitchFamily="2" charset="-78"/>
                        </a:rPr>
                        <a:t>هشتمین</a:t>
                      </a:r>
                      <a:r>
                        <a:rPr lang="fa-IR" sz="1800" baseline="0" dirty="0" smtClean="0">
                          <a:solidFill>
                            <a:schemeClr val="tx1"/>
                          </a:solidFill>
                          <a:effectLst/>
                          <a:cs typeface="B Nazanin" panose="00000400000000000000" pitchFamily="2" charset="-78"/>
                        </a:rPr>
                        <a:t> </a:t>
                      </a:r>
                      <a:r>
                        <a:rPr lang="fa-IR" sz="1800" dirty="0" smtClean="0">
                          <a:solidFill>
                            <a:schemeClr val="tx1"/>
                          </a:solidFill>
                          <a:effectLst/>
                          <a:cs typeface="B Nazanin" panose="00000400000000000000" pitchFamily="2" charset="-78"/>
                        </a:rPr>
                        <a:t>طرح </a:t>
                      </a:r>
                      <a:r>
                        <a:rPr lang="fa-IR" sz="1800" dirty="0">
                          <a:solidFill>
                            <a:schemeClr val="tx1"/>
                          </a:solidFill>
                          <a:effectLst/>
                          <a:cs typeface="B Nazanin" panose="00000400000000000000" pitchFamily="2" charset="-78"/>
                        </a:rPr>
                        <a:t>توسعه </a:t>
                      </a:r>
                      <a:endParaRPr lang="en-US" sz="1600"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r" rtl="1">
                        <a:lnSpc>
                          <a:spcPct val="107000"/>
                        </a:lnSpc>
                        <a:spcAft>
                          <a:spcPts val="0"/>
                        </a:spcAft>
                      </a:pPr>
                      <a:r>
                        <a:rPr lang="fa-IR" sz="1600" dirty="0">
                          <a:solidFill>
                            <a:schemeClr val="tx1"/>
                          </a:solidFill>
                          <a:effectLst/>
                          <a:cs typeface="B Nazanin" panose="00000400000000000000" pitchFamily="2" charset="-78"/>
                        </a:rPr>
                        <a:t>2001- 2010</a:t>
                      </a:r>
                      <a:endParaRPr lang="en-US" sz="1600" dirty="0">
                        <a:solidFill>
                          <a:schemeClr val="tx1"/>
                        </a:solidFill>
                        <a:effectLst/>
                        <a:latin typeface="Calibri"/>
                        <a:ea typeface="Calibri"/>
                        <a:cs typeface="B Nazanin" panose="00000400000000000000" pitchFamily="2" charset="-78"/>
                      </a:endParaRPr>
                    </a:p>
                  </a:txBody>
                  <a:tcPr marL="68580" marR="68580" marT="0" marB="0" anchor="ctr"/>
                </a:tc>
                <a:tc>
                  <a:txBody>
                    <a:bodyPr/>
                    <a:lstStyle/>
                    <a:p>
                      <a:pPr algn="r" rtl="1">
                        <a:lnSpc>
                          <a:spcPct val="107000"/>
                        </a:lnSpc>
                        <a:spcAft>
                          <a:spcPts val="0"/>
                        </a:spcAft>
                      </a:pPr>
                      <a:r>
                        <a:rPr lang="fa-IR" sz="1600" dirty="0">
                          <a:solidFill>
                            <a:schemeClr val="tx1"/>
                          </a:solidFill>
                          <a:effectLst/>
                          <a:cs typeface="B Nazanin" panose="00000400000000000000" pitchFamily="2" charset="-78"/>
                        </a:rPr>
                        <a:t>-تاکید بر توسعه پایدار شهری و مسکن مورد نیاز برای گروه های مختلف درآمدی</a:t>
                      </a:r>
                      <a:endParaRPr lang="en-US" sz="1600" dirty="0">
                        <a:solidFill>
                          <a:schemeClr val="tx1"/>
                        </a:solidFill>
                        <a:effectLst/>
                        <a:cs typeface="B Nazanin" panose="00000400000000000000" pitchFamily="2" charset="-78"/>
                      </a:endParaRPr>
                    </a:p>
                    <a:p>
                      <a:pPr algn="r" rtl="1">
                        <a:lnSpc>
                          <a:spcPct val="107000"/>
                        </a:lnSpc>
                        <a:spcAft>
                          <a:spcPts val="0"/>
                        </a:spcAft>
                      </a:pPr>
                      <a:r>
                        <a:rPr lang="fa-IR" sz="1600" dirty="0">
                          <a:solidFill>
                            <a:schemeClr val="tx1"/>
                          </a:solidFill>
                          <a:effectLst/>
                          <a:cs typeface="B Nazanin" panose="00000400000000000000" pitchFamily="2" charset="-78"/>
                        </a:rPr>
                        <a:t>-ترکیب توسعه مسکن با گونه های دیگر توسعه مانند توسعه صنعتی و تجاری</a:t>
                      </a:r>
                      <a:endParaRPr lang="en-US" sz="1600" dirty="0">
                        <a:solidFill>
                          <a:schemeClr val="tx1"/>
                        </a:solidFill>
                        <a:effectLst/>
                        <a:cs typeface="B Nazanin" panose="00000400000000000000" pitchFamily="2" charset="-78"/>
                      </a:endParaRPr>
                    </a:p>
                    <a:p>
                      <a:pPr algn="r" rtl="1">
                        <a:lnSpc>
                          <a:spcPct val="107000"/>
                        </a:lnSpc>
                        <a:spcAft>
                          <a:spcPts val="0"/>
                        </a:spcAft>
                      </a:pPr>
                      <a:r>
                        <a:rPr lang="fa-IR" sz="1600" dirty="0">
                          <a:solidFill>
                            <a:schemeClr val="tx1"/>
                          </a:solidFill>
                          <a:effectLst/>
                          <a:cs typeface="B Nazanin" panose="00000400000000000000" pitchFamily="2" charset="-78"/>
                        </a:rPr>
                        <a:t>-تاکید بر </a:t>
                      </a:r>
                      <a:r>
                        <a:rPr lang="en-US" sz="1600" dirty="0">
                          <a:solidFill>
                            <a:schemeClr val="tx1"/>
                          </a:solidFill>
                          <a:effectLst/>
                          <a:cs typeface="B Nazanin" panose="00000400000000000000" pitchFamily="2" charset="-78"/>
                        </a:rPr>
                        <a:t>ICT</a:t>
                      </a:r>
                    </a:p>
                    <a:p>
                      <a:pPr algn="r" rtl="1">
                        <a:lnSpc>
                          <a:spcPct val="107000"/>
                        </a:lnSpc>
                        <a:spcAft>
                          <a:spcPts val="0"/>
                        </a:spcAft>
                      </a:pPr>
                      <a:r>
                        <a:rPr lang="fa-IR" sz="1600" dirty="0">
                          <a:solidFill>
                            <a:schemeClr val="tx1"/>
                          </a:solidFill>
                          <a:effectLst/>
                          <a:cs typeface="B Nazanin" panose="00000400000000000000" pitchFamily="2" charset="-78"/>
                        </a:rPr>
                        <a:t>-نقش کلیدی دولت در قانون مسکن کم هزینه و بخش خصوصی برای مسکن با هزینه متوسط و مسکن گران قیمت</a:t>
                      </a:r>
                      <a:endParaRPr lang="en-US" sz="1600" dirty="0">
                        <a:solidFill>
                          <a:schemeClr val="tx1"/>
                        </a:solidFill>
                        <a:effectLst/>
                        <a:latin typeface="Calibri"/>
                        <a:ea typeface="Calibri"/>
                        <a:cs typeface="B Nazanin" panose="00000400000000000000" pitchFamily="2" charset="-78"/>
                      </a:endParaRPr>
                    </a:p>
                  </a:txBody>
                  <a:tcPr marL="68580" marR="68580" marT="0" marB="0"/>
                </a:tc>
                <a:tc>
                  <a:txBody>
                    <a:bodyPr/>
                    <a:lstStyle/>
                    <a:p>
                      <a:pPr algn="r" rtl="1">
                        <a:lnSpc>
                          <a:spcPct val="107000"/>
                        </a:lnSpc>
                        <a:spcAft>
                          <a:spcPts val="0"/>
                        </a:spcAft>
                      </a:pPr>
                      <a:r>
                        <a:rPr lang="fa-IR" sz="1600" dirty="0">
                          <a:solidFill>
                            <a:schemeClr val="tx1"/>
                          </a:solidFill>
                          <a:effectLst/>
                          <a:cs typeface="B Nazanin" panose="00000400000000000000" pitchFamily="2" charset="-78"/>
                        </a:rPr>
                        <a:t>-ادامه تلاش ها برای مشخص کردن خط </a:t>
                      </a:r>
                      <a:r>
                        <a:rPr lang="fa-IR" sz="1600" dirty="0" err="1">
                          <a:solidFill>
                            <a:schemeClr val="tx1"/>
                          </a:solidFill>
                          <a:effectLst/>
                          <a:cs typeface="B Nazanin" panose="00000400000000000000" pitchFamily="2" charset="-78"/>
                        </a:rPr>
                        <a:t>مش</a:t>
                      </a:r>
                      <a:r>
                        <a:rPr lang="fa-IR" sz="1600" dirty="0">
                          <a:solidFill>
                            <a:schemeClr val="tx1"/>
                          </a:solidFill>
                          <a:effectLst/>
                          <a:cs typeface="B Nazanin" panose="00000400000000000000" pitchFamily="2" charset="-78"/>
                        </a:rPr>
                        <a:t> ها و مداخله دادن شهروندان در فهم توسعه پایدار و ترغیب شهروندان به مشارکت در توسعه مسکن در راستای دستور کار محلی 21</a:t>
                      </a:r>
                      <a:endParaRPr lang="en-US" sz="1600" dirty="0">
                        <a:solidFill>
                          <a:schemeClr val="tx1"/>
                        </a:solidFill>
                        <a:effectLst/>
                        <a:cs typeface="B Nazanin" panose="00000400000000000000" pitchFamily="2" charset="-78"/>
                      </a:endParaRPr>
                    </a:p>
                    <a:p>
                      <a:pPr algn="r" rtl="1">
                        <a:lnSpc>
                          <a:spcPct val="107000"/>
                        </a:lnSpc>
                        <a:spcAft>
                          <a:spcPts val="0"/>
                        </a:spcAft>
                      </a:pPr>
                      <a:r>
                        <a:rPr lang="fa-IR" sz="1600" dirty="0">
                          <a:solidFill>
                            <a:schemeClr val="tx1"/>
                          </a:solidFill>
                          <a:effectLst/>
                          <a:cs typeface="B Nazanin" panose="00000400000000000000" pitchFamily="2" charset="-78"/>
                        </a:rPr>
                        <a:t>-ترغیب کردن هر چه بیشتر </a:t>
                      </a:r>
                      <a:r>
                        <a:rPr lang="fa-IR" sz="1600" dirty="0" smtClean="0">
                          <a:solidFill>
                            <a:schemeClr val="tx1"/>
                          </a:solidFill>
                          <a:effectLst/>
                          <a:cs typeface="B Nazanin" panose="00000400000000000000" pitchFamily="2" charset="-78"/>
                        </a:rPr>
                        <a:t>پیمانکار </a:t>
                      </a:r>
                      <a:r>
                        <a:rPr lang="fa-IR" sz="1600" dirty="0">
                          <a:solidFill>
                            <a:schemeClr val="tx1"/>
                          </a:solidFill>
                          <a:effectLst/>
                          <a:cs typeface="B Nazanin" panose="00000400000000000000" pitchFamily="2" charset="-78"/>
                        </a:rPr>
                        <a:t>خصوصی برای ساختن مسکن با هزینه متوسط رو به پایین</a:t>
                      </a:r>
                      <a:endParaRPr lang="en-US" sz="1600" dirty="0">
                        <a:solidFill>
                          <a:schemeClr val="tx1"/>
                        </a:solidFill>
                        <a:effectLst/>
                        <a:cs typeface="B Nazanin" panose="00000400000000000000" pitchFamily="2" charset="-78"/>
                      </a:endParaRPr>
                    </a:p>
                    <a:p>
                      <a:pPr algn="r" rtl="1">
                        <a:lnSpc>
                          <a:spcPct val="107000"/>
                        </a:lnSpc>
                        <a:spcAft>
                          <a:spcPts val="0"/>
                        </a:spcAft>
                      </a:pPr>
                      <a:r>
                        <a:rPr lang="fa-IR" sz="1600" dirty="0">
                          <a:solidFill>
                            <a:schemeClr val="tx1"/>
                          </a:solidFill>
                          <a:effectLst/>
                          <a:cs typeface="B Nazanin" panose="00000400000000000000" pitchFamily="2" charset="-78"/>
                        </a:rPr>
                        <a:t>- راه اندازی موسسه تحقیقات مسکن برای تحقیقات و توسعه در بخش مسکن</a:t>
                      </a:r>
                      <a:endParaRPr lang="en-US" sz="1600" dirty="0">
                        <a:solidFill>
                          <a:schemeClr val="tx1"/>
                        </a:solidFill>
                        <a:effectLst/>
                        <a:latin typeface="Calibri"/>
                        <a:ea typeface="Calibri"/>
                        <a:cs typeface="B Nazanin" panose="00000400000000000000" pitchFamily="2" charset="-78"/>
                      </a:endParaRPr>
                    </a:p>
                  </a:txBody>
                  <a:tcPr marL="68580" marR="68580" marT="0" marB="0"/>
                </a:tc>
                <a:tc>
                  <a:txBody>
                    <a:bodyPr/>
                    <a:lstStyle/>
                    <a:p>
                      <a:pPr algn="r" rtl="1">
                        <a:lnSpc>
                          <a:spcPct val="107000"/>
                        </a:lnSpc>
                        <a:spcAft>
                          <a:spcPts val="0"/>
                        </a:spcAft>
                      </a:pPr>
                      <a:r>
                        <a:rPr lang="en-US" sz="1600" dirty="0">
                          <a:solidFill>
                            <a:schemeClr val="tx1"/>
                          </a:solidFill>
                          <a:effectLst/>
                          <a:cs typeface="B Nazanin" panose="00000400000000000000" pitchFamily="2" charset="-78"/>
                        </a:rPr>
                        <a:t>-</a:t>
                      </a:r>
                      <a:r>
                        <a:rPr lang="fa-IR" sz="1600" dirty="0">
                          <a:solidFill>
                            <a:schemeClr val="tx1"/>
                          </a:solidFill>
                          <a:effectLst/>
                          <a:cs typeface="B Nazanin" panose="00000400000000000000" pitchFamily="2" charset="-78"/>
                        </a:rPr>
                        <a:t>چشم انداز طرح توسعه ، 2001</a:t>
                      </a:r>
                      <a:endParaRPr lang="en-US" sz="1600" dirty="0">
                        <a:solidFill>
                          <a:schemeClr val="tx1"/>
                        </a:solidFill>
                        <a:effectLst/>
                        <a:cs typeface="B Nazanin" panose="00000400000000000000" pitchFamily="2" charset="-78"/>
                      </a:endParaRPr>
                    </a:p>
                    <a:p>
                      <a:pPr algn="r" rtl="1">
                        <a:lnSpc>
                          <a:spcPct val="107000"/>
                        </a:lnSpc>
                        <a:spcAft>
                          <a:spcPts val="0"/>
                        </a:spcAft>
                      </a:pPr>
                      <a:r>
                        <a:rPr lang="fa-IR" sz="1600" dirty="0">
                          <a:solidFill>
                            <a:schemeClr val="tx1"/>
                          </a:solidFill>
                          <a:effectLst/>
                          <a:cs typeface="B Nazanin" panose="00000400000000000000" pitchFamily="2" charset="-78"/>
                        </a:rPr>
                        <a:t>-هشتمین طرح توسعه مالزی، 20001- 2005</a:t>
                      </a:r>
                      <a:endParaRPr lang="en-US" sz="1600" dirty="0">
                        <a:solidFill>
                          <a:schemeClr val="tx1"/>
                        </a:solidFill>
                        <a:effectLst/>
                        <a:latin typeface="Calibri"/>
                        <a:ea typeface="Calibri"/>
                        <a:cs typeface="B Nazanin" panose="00000400000000000000" pitchFamily="2" charset="-78"/>
                      </a:endParaRPr>
                    </a:p>
                  </a:txBody>
                  <a:tcPr marL="68580" marR="68580" marT="0" marB="0"/>
                </a:tc>
                <a:tc>
                  <a:txBody>
                    <a:bodyPr/>
                    <a:lstStyle/>
                    <a:p>
                      <a:pPr algn="r" rtl="1">
                        <a:lnSpc>
                          <a:spcPct val="107000"/>
                        </a:lnSpc>
                        <a:spcAft>
                          <a:spcPts val="0"/>
                        </a:spcAft>
                      </a:pPr>
                      <a:r>
                        <a:rPr lang="fa-IR" sz="1600" dirty="0">
                          <a:solidFill>
                            <a:schemeClr val="tx1"/>
                          </a:solidFill>
                          <a:effectLst/>
                          <a:cs typeface="B Nazanin" panose="00000400000000000000" pitchFamily="2" charset="-78"/>
                        </a:rPr>
                        <a:t>-نقش کلیدی دولت در قوانین مسکن، مخصوصا مسکن ارزان قیمت</a:t>
                      </a:r>
                      <a:endParaRPr lang="en-US" sz="1600" dirty="0">
                        <a:solidFill>
                          <a:schemeClr val="tx1"/>
                        </a:solidFill>
                        <a:effectLst/>
                        <a:latin typeface="Calibri"/>
                        <a:ea typeface="Calibri"/>
                        <a:cs typeface="B Nazanin" panose="00000400000000000000" pitchFamily="2" charset="-78"/>
                      </a:endParaRPr>
                    </a:p>
                  </a:txBody>
                  <a:tcPr marL="68580" marR="68580" marT="0" marB="0"/>
                </a:tc>
              </a:tr>
            </a:tbl>
          </a:graphicData>
        </a:graphic>
      </p:graphicFrame>
    </p:spTree>
    <p:extLst>
      <p:ext uri="{BB962C8B-B14F-4D97-AF65-F5344CB8AC3E}">
        <p14:creationId xmlns:p14="http://schemas.microsoft.com/office/powerpoint/2010/main" val="16944987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4620" y="476672"/>
            <a:ext cx="5400600" cy="1143000"/>
          </a:xfrm>
        </p:spPr>
        <p:txBody>
          <a:bodyPr>
            <a:normAutofit/>
          </a:bodyPr>
          <a:lstStyle/>
          <a:p>
            <a:r>
              <a:rPr lang="fa-IR" sz="4800" b="1" dirty="0" smtClean="0">
                <a:cs typeface="B Homa" panose="00000400000000000000" pitchFamily="2" charset="-78"/>
              </a:rPr>
              <a:t>بررسی مسکن در مالزی</a:t>
            </a:r>
            <a:endParaRPr lang="fa-IR" sz="4800" b="1" dirty="0">
              <a:cs typeface="B Homa" panose="00000400000000000000" pitchFamily="2" charset="-78"/>
            </a:endParaRPr>
          </a:p>
        </p:txBody>
      </p:sp>
      <p:pic>
        <p:nvPicPr>
          <p:cNvPr id="4" name="Content Placeholder 3"/>
          <p:cNvPicPr>
            <a:picLocks noGrp="1" noChangeAspect="1"/>
          </p:cNvPicPr>
          <p:nvPr>
            <p:ph idx="1"/>
          </p:nvPr>
        </p:nvPicPr>
        <p:blipFill rotWithShape="1">
          <a:blip r:embed="rId4">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tretch/>
        </p:blipFill>
        <p:spPr>
          <a:xfrm>
            <a:off x="2719917" y="2133600"/>
            <a:ext cx="5037666" cy="3778250"/>
          </a:xfrm>
        </p:spPr>
      </p:pic>
      <p:pic>
        <p:nvPicPr>
          <p:cNvPr id="6" name="Picture 5">
            <a:hlinkClick r:id="rId6" action="ppaction://hlinksldjump"/>
          </p:cNvPr>
          <p:cNvPicPr>
            <a:picLocks noChangeAspect="1"/>
          </p:cNvPicPr>
          <p:nvPr/>
        </p:nvPicPr>
        <p:blipFill>
          <a:blip r:embed="rId7">
            <a:extLst>
              <a:ext uri="{BEBA8EAE-BF5A-486C-A8C5-ECC9F3942E4B}">
                <a14:imgProps xmlns:a14="http://schemas.microsoft.com/office/drawing/2010/main">
                  <a14:imgLayer r:embed="rId8">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668344" y="19472"/>
            <a:ext cx="2688299" cy="2016224"/>
          </a:xfrm>
          <a:prstGeom prst="rect">
            <a:avLst/>
          </a:prstGeom>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325172759"/>
      </p:ext>
    </p:extLst>
  </p:cSld>
  <p:clrMapOvr>
    <a:masterClrMapping/>
  </p:clrMapOvr>
  <mc:AlternateContent xmlns:mc="http://schemas.openxmlformats.org/markup-compatibility/2006" xmlns:p14="http://schemas.microsoft.com/office/powerpoint/2010/main">
    <mc:Choice Requires="p14">
      <p:transition spd="slow" p14:dur="2000" advTm="2635"/>
    </mc:Choice>
    <mc:Fallback xmlns="">
      <p:transition spd="slow" advTm="26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a:cs typeface="A EntezareZohoor B3" panose="00000700000000000000" pitchFamily="2" charset="-78"/>
              </a:rPr>
              <a:t>سیاست هاي مسکن در مالزي</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107504" y="6237312"/>
            <a:ext cx="1656184" cy="553998"/>
          </a:xfrm>
          <a:prstGeom prst="rect">
            <a:avLst/>
          </a:prstGeom>
          <a:noFill/>
          <a:ln>
            <a:solidFill>
              <a:srgbClr val="008000"/>
            </a:solidFill>
          </a:ln>
        </p:spPr>
        <p:txBody>
          <a:bodyPr wrap="square" rtlCol="0">
            <a:spAutoFit/>
          </a:bodyPr>
          <a:lstStyle/>
          <a:p>
            <a:r>
              <a:rPr lang="en-US" sz="1000" dirty="0"/>
              <a:t>Vista News </a:t>
            </a:r>
            <a:r>
              <a:rPr lang="en-US" sz="1000" dirty="0" smtClean="0"/>
              <a:t>Hub</a:t>
            </a:r>
          </a:p>
          <a:p>
            <a:r>
              <a:rPr lang="en-US" sz="1000" dirty="0"/>
              <a:t>Saturday, 13 December, 2014</a:t>
            </a:r>
          </a:p>
        </p:txBody>
      </p:sp>
      <p:pic>
        <p:nvPicPr>
          <p:cNvPr id="15" name="Picture 14">
            <a:hlinkClick r:id="rId4" action="ppaction://hlinksldjump"/>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03103"/>
            <a:ext cx="720080" cy="688207"/>
          </a:xfrm>
          <a:prstGeom prst="rect">
            <a:avLst/>
          </a:prstGeom>
        </p:spPr>
      </p:pic>
      <p:pic>
        <p:nvPicPr>
          <p:cNvPr id="11" name="Picture 10">
            <a:hlinkClick r:id="rId7" action="ppaction://hlinksldjump"/>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 name="Rectangle 1"/>
          <p:cNvSpPr/>
          <p:nvPr/>
        </p:nvSpPr>
        <p:spPr>
          <a:xfrm>
            <a:off x="406971" y="970818"/>
            <a:ext cx="8383215" cy="3877985"/>
          </a:xfrm>
          <a:prstGeom prst="rect">
            <a:avLst/>
          </a:prstGeom>
        </p:spPr>
        <p:txBody>
          <a:bodyPr wrap="square">
            <a:spAutoFit/>
          </a:bodyPr>
          <a:lstStyle/>
          <a:p>
            <a:pPr algn="r" rtl="1">
              <a:lnSpc>
                <a:spcPct val="150000"/>
              </a:lnSpc>
            </a:pPr>
            <a:r>
              <a:rPr lang="fa-IR" sz="2400" dirty="0" smtClean="0">
                <a:solidFill>
                  <a:srgbClr val="002060"/>
                </a:solidFill>
                <a:cs typeface="A EntezareZohoor 1 **" panose="00000700000000000000" pitchFamily="2" charset="-78"/>
              </a:rPr>
              <a:t> </a:t>
            </a:r>
            <a:r>
              <a:rPr lang="fa-IR" sz="2400" b="1" dirty="0" smtClean="0">
                <a:solidFill>
                  <a:srgbClr val="002060"/>
                </a:solidFill>
                <a:cs typeface="A EntezareZohoor 1 **" panose="00000700000000000000" pitchFamily="2" charset="-78"/>
              </a:rPr>
              <a:t>هدف </a:t>
            </a:r>
            <a:r>
              <a:rPr lang="fa-IR" b="1" dirty="0" smtClean="0">
                <a:solidFill>
                  <a:srgbClr val="002060"/>
                </a:solidFill>
                <a:cs typeface="B Mitra" panose="00000400000000000000" pitchFamily="2" charset="-78"/>
              </a:rPr>
              <a:t>هشتمین طرح پنج ساله مالزی</a:t>
            </a:r>
          </a:p>
          <a:p>
            <a:pPr marL="342900" indent="-342900" algn="just" rtl="1">
              <a:lnSpc>
                <a:spcPct val="150000"/>
              </a:lnSpc>
              <a:buBlip>
                <a:blip r:embed="rId10"/>
              </a:buBlip>
            </a:pPr>
            <a:r>
              <a:rPr lang="fa-IR" sz="2000" dirty="0" smtClean="0">
                <a:cs typeface="B Mitra" panose="00000400000000000000" pitchFamily="2" charset="-78"/>
              </a:rPr>
              <a:t>تامین </a:t>
            </a:r>
            <a:r>
              <a:rPr lang="fa-IR" sz="2000" dirty="0">
                <a:cs typeface="B Mitra" panose="00000400000000000000" pitchFamily="2" charset="-78"/>
              </a:rPr>
              <a:t>مسکن برای </a:t>
            </a:r>
            <a:r>
              <a:rPr lang="fa-IR" sz="2000" dirty="0" smtClean="0">
                <a:cs typeface="B Mitra" panose="00000400000000000000" pitchFamily="2" charset="-78"/>
              </a:rPr>
              <a:t>افرادی است </a:t>
            </a:r>
            <a:r>
              <a:rPr lang="fa-IR" sz="2000" dirty="0">
                <a:cs typeface="B Mitra" panose="00000400000000000000" pitchFamily="2" charset="-78"/>
              </a:rPr>
              <a:t>که </a:t>
            </a:r>
            <a:r>
              <a:rPr lang="fa-IR" sz="2000" dirty="0" smtClean="0">
                <a:cs typeface="B Mitra" panose="00000400000000000000" pitchFamily="2" charset="-78"/>
              </a:rPr>
              <a:t>ماهانه </a:t>
            </a:r>
            <a:r>
              <a:rPr lang="fa-IR" sz="2000" dirty="0">
                <a:cs typeface="B Mitra" panose="00000400000000000000" pitchFamily="2" charset="-78"/>
              </a:rPr>
              <a:t>بین ٣٩۵ تا ۶۵٨ دلار درآمد دارند. در برنامه </a:t>
            </a:r>
            <a:r>
              <a:rPr lang="fa-IR" sz="2000" dirty="0" smtClean="0">
                <a:cs typeface="B Mitra" panose="00000400000000000000" pitchFamily="2" charset="-78"/>
              </a:rPr>
              <a:t>هفته </a:t>
            </a:r>
            <a:r>
              <a:rPr lang="fa-IR" sz="2000" dirty="0">
                <a:cs typeface="B Mitra" panose="00000400000000000000" pitchFamily="2" charset="-78"/>
              </a:rPr>
              <a:t>ملی مالزی قرار بود ٣۵٠ </a:t>
            </a:r>
            <a:r>
              <a:rPr lang="fa-IR" sz="2000" dirty="0" smtClean="0">
                <a:cs typeface="B Mitra" panose="00000400000000000000" pitchFamily="2" charset="-78"/>
              </a:rPr>
              <a:t>هزار </a:t>
            </a:r>
            <a:r>
              <a:rPr lang="fa-IR" sz="2000" dirty="0">
                <a:cs typeface="B Mitra" panose="00000400000000000000" pitchFamily="2" charset="-78"/>
              </a:rPr>
              <a:t>واحد مسکونی </a:t>
            </a:r>
            <a:r>
              <a:rPr lang="fa-IR" sz="2000" dirty="0" smtClean="0">
                <a:cs typeface="B Mitra" panose="00000400000000000000" pitchFamily="2" charset="-78"/>
              </a:rPr>
              <a:t>با قیمت هاای </a:t>
            </a:r>
            <a:r>
              <a:rPr lang="fa-IR" sz="2000" dirty="0">
                <a:cs typeface="B Mitra" panose="00000400000000000000" pitchFamily="2" charset="-78"/>
              </a:rPr>
              <a:t>بین </a:t>
            </a:r>
            <a:r>
              <a:rPr lang="fa-IR" sz="2000" dirty="0" smtClean="0">
                <a:cs typeface="B Mitra" panose="00000400000000000000" pitchFamily="2" charset="-78"/>
              </a:rPr>
              <a:t>۵٠٠ </a:t>
            </a:r>
            <a:r>
              <a:rPr lang="en-US" sz="2000" dirty="0" smtClean="0">
                <a:cs typeface="B Mitra" panose="00000400000000000000" pitchFamily="2" charset="-78"/>
              </a:rPr>
              <a:t>,</a:t>
            </a:r>
            <a:r>
              <a:rPr lang="fa-IR" sz="2000" dirty="0" smtClean="0">
                <a:cs typeface="B Mitra" panose="00000400000000000000" pitchFamily="2" charset="-78"/>
              </a:rPr>
              <a:t> </a:t>
            </a:r>
            <a:r>
              <a:rPr lang="fa-IR" sz="2000" dirty="0">
                <a:cs typeface="B Mitra" panose="00000400000000000000" pitchFamily="2" charset="-78"/>
              </a:rPr>
              <a:t>١١ دلار تا ٧٠٠ </a:t>
            </a:r>
            <a:r>
              <a:rPr lang="en-US" sz="2000" dirty="0" smtClean="0">
                <a:cs typeface="B Mitra" panose="00000400000000000000" pitchFamily="2" charset="-78"/>
              </a:rPr>
              <a:t>,</a:t>
            </a:r>
            <a:r>
              <a:rPr lang="fa-IR" sz="2000" dirty="0" smtClean="0">
                <a:cs typeface="B Mitra" panose="00000400000000000000" pitchFamily="2" charset="-78"/>
              </a:rPr>
              <a:t>١۵ </a:t>
            </a:r>
            <a:r>
              <a:rPr lang="fa-IR" sz="2000" dirty="0">
                <a:cs typeface="B Mitra" panose="00000400000000000000" pitchFamily="2" charset="-78"/>
              </a:rPr>
              <a:t>دلار ساخته شود اما </a:t>
            </a:r>
            <a:r>
              <a:rPr lang="fa-IR" sz="2000" dirty="0" smtClean="0">
                <a:cs typeface="B Mitra" panose="00000400000000000000" pitchFamily="2" charset="-78"/>
              </a:rPr>
              <a:t>تنها </a:t>
            </a:r>
            <a:r>
              <a:rPr lang="fa-IR" sz="2000" dirty="0">
                <a:cs typeface="B Mitra" panose="00000400000000000000" pitchFamily="2" charset="-78"/>
              </a:rPr>
              <a:t>۶٠٠ </a:t>
            </a:r>
            <a:r>
              <a:rPr lang="en-US" sz="2000" dirty="0" smtClean="0">
                <a:cs typeface="B Mitra" panose="00000400000000000000" pitchFamily="2" charset="-78"/>
              </a:rPr>
              <a:t>,</a:t>
            </a:r>
            <a:r>
              <a:rPr lang="fa-IR" sz="2000" dirty="0" smtClean="0">
                <a:cs typeface="B Mitra" panose="00000400000000000000" pitchFamily="2" charset="-78"/>
              </a:rPr>
              <a:t>٧٢ </a:t>
            </a:r>
            <a:r>
              <a:rPr lang="fa-IR" sz="2000" dirty="0">
                <a:cs typeface="B Mitra" panose="00000400000000000000" pitchFamily="2" charset="-78"/>
              </a:rPr>
              <a:t>واحد مسکونی با این ویژگی احداث شد. </a:t>
            </a:r>
            <a:endParaRPr lang="fa-IR" sz="2000" dirty="0" smtClean="0">
              <a:cs typeface="B Mitra" panose="00000400000000000000" pitchFamily="2" charset="-78"/>
            </a:endParaRPr>
          </a:p>
          <a:p>
            <a:pPr marL="342900" indent="-342900" algn="just" rtl="1">
              <a:lnSpc>
                <a:spcPct val="150000"/>
              </a:lnSpc>
              <a:buBlip>
                <a:blip r:embed="rId10"/>
              </a:buBlip>
            </a:pPr>
            <a:r>
              <a:rPr lang="fa-IR" sz="2000" dirty="0" smtClean="0">
                <a:cs typeface="B Mitra" panose="00000400000000000000" pitchFamily="2" charset="-78"/>
              </a:rPr>
              <a:t>نهاد های </a:t>
            </a:r>
            <a:r>
              <a:rPr lang="fa-IR" sz="2000" dirty="0">
                <a:cs typeface="B Mitra" panose="00000400000000000000" pitchFamily="2" charset="-78"/>
              </a:rPr>
              <a:t>دولتی از </a:t>
            </a:r>
            <a:r>
              <a:rPr lang="fa-IR" sz="2000" dirty="0" smtClean="0">
                <a:cs typeface="B Mitra" panose="00000400000000000000" pitchFamily="2" charset="-78"/>
              </a:rPr>
              <a:t>طریق تشکیل </a:t>
            </a:r>
            <a:r>
              <a:rPr lang="fa-IR" sz="2000" dirty="0">
                <a:cs typeface="B Mitra" panose="00000400000000000000" pitchFamily="2" charset="-78"/>
              </a:rPr>
              <a:t>تعاونی ه</a:t>
            </a:r>
            <a:r>
              <a:rPr lang="fa-IR" sz="2000" dirty="0" smtClean="0">
                <a:cs typeface="B Mitra" panose="00000400000000000000" pitchFamily="2" charset="-78"/>
              </a:rPr>
              <a:t>ای </a:t>
            </a:r>
            <a:r>
              <a:rPr lang="fa-IR" sz="2000" dirty="0">
                <a:cs typeface="B Mitra" panose="00000400000000000000" pitchFamily="2" charset="-78"/>
              </a:rPr>
              <a:t>توسعه اقتصادی و نیز سازمان </a:t>
            </a:r>
            <a:r>
              <a:rPr lang="fa-IR" sz="2000" dirty="0" smtClean="0">
                <a:cs typeface="B Mitra" panose="00000400000000000000" pitchFamily="2" charset="-78"/>
              </a:rPr>
              <a:t>هاای </a:t>
            </a:r>
            <a:r>
              <a:rPr lang="fa-IR" sz="2000" dirty="0">
                <a:cs typeface="B Mitra" panose="00000400000000000000" pitchFamily="2" charset="-78"/>
              </a:rPr>
              <a:t>مختلف توسعه </a:t>
            </a:r>
            <a:r>
              <a:rPr lang="fa-IR" sz="2000" dirty="0" smtClean="0">
                <a:cs typeface="B Mitra" panose="00000400000000000000" pitchFamily="2" charset="-78"/>
              </a:rPr>
              <a:t>شهری </a:t>
            </a:r>
            <a:r>
              <a:rPr lang="fa-IR" sz="2000" dirty="0">
                <a:cs typeface="B Mitra" panose="00000400000000000000" pitchFamily="2" charset="-78"/>
              </a:rPr>
              <a:t>مستقیما به تامین مسکن برای </a:t>
            </a:r>
            <a:r>
              <a:rPr lang="fa-IR" sz="2000" dirty="0" smtClean="0">
                <a:cs typeface="B Mitra" panose="00000400000000000000" pitchFamily="2" charset="-78"/>
              </a:rPr>
              <a:t>اقشار فقیر </a:t>
            </a:r>
            <a:r>
              <a:rPr lang="fa-IR" sz="2000" dirty="0">
                <a:cs typeface="B Mitra" panose="00000400000000000000" pitchFamily="2" charset="-78"/>
              </a:rPr>
              <a:t>و کم درآمد در </a:t>
            </a:r>
            <a:r>
              <a:rPr lang="fa-IR" sz="2000" dirty="0" smtClean="0">
                <a:cs typeface="B Mitra" panose="00000400000000000000" pitchFamily="2" charset="-78"/>
              </a:rPr>
              <a:t>شهرها </a:t>
            </a:r>
            <a:r>
              <a:rPr lang="fa-IR" sz="2000" dirty="0">
                <a:cs typeface="B Mitra" panose="00000400000000000000" pitchFamily="2" charset="-78"/>
              </a:rPr>
              <a:t>اقدام کرده است. </a:t>
            </a:r>
            <a:endParaRPr lang="fa-IR" sz="2000" dirty="0" smtClean="0">
              <a:cs typeface="B Mitra" panose="00000400000000000000" pitchFamily="2" charset="-78"/>
            </a:endParaRPr>
          </a:p>
          <a:p>
            <a:pPr marL="342900" indent="-342900" algn="just" rtl="1">
              <a:lnSpc>
                <a:spcPct val="150000"/>
              </a:lnSpc>
              <a:buBlip>
                <a:blip r:embed="rId10"/>
              </a:buBlip>
            </a:pPr>
            <a:r>
              <a:rPr lang="fa-IR" sz="2000" dirty="0" smtClean="0">
                <a:cs typeface="B Mitra" panose="00000400000000000000" pitchFamily="2" charset="-78"/>
              </a:rPr>
              <a:t>در </a:t>
            </a:r>
            <a:r>
              <a:rPr lang="fa-IR" sz="2000" dirty="0">
                <a:cs typeface="B Mitra" panose="00000400000000000000" pitchFamily="2" charset="-78"/>
              </a:rPr>
              <a:t>برنامه </a:t>
            </a:r>
            <a:r>
              <a:rPr lang="fa-IR" sz="2000" dirty="0" smtClean="0">
                <a:cs typeface="B Mitra" panose="00000400000000000000" pitchFamily="2" charset="-78"/>
              </a:rPr>
              <a:t>های </a:t>
            </a:r>
            <a:r>
              <a:rPr lang="fa-IR" sz="2000" dirty="0">
                <a:cs typeface="B Mitra" panose="00000400000000000000" pitchFamily="2" charset="-78"/>
              </a:rPr>
              <a:t>دولت از سال ١٩٨٢ سقف قیمت این نوع خانه </a:t>
            </a:r>
            <a:r>
              <a:rPr lang="fa-IR" sz="2000" dirty="0" smtClean="0">
                <a:cs typeface="B Mitra" panose="00000400000000000000" pitchFamily="2" charset="-78"/>
              </a:rPr>
              <a:t>ها </a:t>
            </a:r>
            <a:r>
              <a:rPr lang="fa-IR" sz="2000" dirty="0">
                <a:cs typeface="B Mitra" panose="00000400000000000000" pitchFamily="2" charset="-78"/>
              </a:rPr>
              <a:t>برای </a:t>
            </a:r>
            <a:r>
              <a:rPr lang="fa-IR" sz="2000" dirty="0" smtClean="0">
                <a:cs typeface="B Mitra" panose="00000400000000000000" pitchFamily="2" charset="-78"/>
              </a:rPr>
              <a:t>افرادی که ماهانه </a:t>
            </a:r>
            <a:r>
              <a:rPr lang="fa-IR" sz="2000" dirty="0">
                <a:cs typeface="B Mitra" panose="00000400000000000000" pitchFamily="2" charset="-78"/>
              </a:rPr>
              <a:t>١٩٠ دلار درآمد دارند ٢٠٠ </a:t>
            </a:r>
            <a:r>
              <a:rPr lang="en-US" sz="2000" dirty="0" smtClean="0">
                <a:cs typeface="B Mitra" panose="00000400000000000000" pitchFamily="2" charset="-78"/>
              </a:rPr>
              <a:t>,</a:t>
            </a:r>
            <a:r>
              <a:rPr lang="fa-IR" sz="2000" dirty="0" smtClean="0">
                <a:cs typeface="B Mitra" panose="00000400000000000000" pitchFamily="2" charset="-78"/>
              </a:rPr>
              <a:t>۶ </a:t>
            </a:r>
            <a:r>
              <a:rPr lang="fa-IR" sz="2000" dirty="0">
                <a:cs typeface="B Mitra" panose="00000400000000000000" pitchFamily="2" charset="-78"/>
              </a:rPr>
              <a:t>دلار در نظر گرفته شده و تغییر نکرده است. </a:t>
            </a:r>
            <a:endParaRPr lang="fa-IR" sz="2000" dirty="0" smtClean="0">
              <a:cs typeface="B Mitra" panose="00000400000000000000" pitchFamily="2" charset="-78"/>
            </a:endParaRPr>
          </a:p>
        </p:txBody>
      </p:sp>
      <p:pic>
        <p:nvPicPr>
          <p:cNvPr id="3" name="Picture 2"/>
          <p:cNvPicPr>
            <a:picLocks noChangeAspect="1"/>
          </p:cNvPicPr>
          <p:nvPr/>
        </p:nvPicPr>
        <p:blipFill>
          <a:blip r:embed="rId11">
            <a:extLst>
              <a:ext uri="{BEBA8EAE-BF5A-486C-A8C5-ECC9F3942E4B}">
                <a14:imgProps xmlns:a14="http://schemas.microsoft.com/office/drawing/2010/main">
                  <a14:imgLayer r:embed="rId12">
                    <a14:imgEffect>
                      <a14:backgroundRemoval t="22500" b="100000" l="0" r="71875">
                        <a14:foregroundMark x1="32969" y1="61875" x2="1875" y2="48958"/>
                        <a14:backgroundMark x1="61563" y1="25208" x2="42969" y2="46875"/>
                      </a14:backgroundRemoval>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267744" y="3429001"/>
            <a:ext cx="4572000" cy="3429000"/>
          </a:xfrm>
          <a:prstGeom prst="rect">
            <a:avLst/>
          </a:prstGeom>
        </p:spPr>
      </p:pic>
    </p:spTree>
    <p:extLst>
      <p:ext uri="{BB962C8B-B14F-4D97-AF65-F5344CB8AC3E}">
        <p14:creationId xmlns:p14="http://schemas.microsoft.com/office/powerpoint/2010/main" val="5335320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a:cs typeface="A EntezareZohoor B3" panose="00000700000000000000" pitchFamily="2" charset="-78"/>
              </a:rPr>
              <a:t>سیاست هاي مسکن در مالزي</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107504" y="6237312"/>
            <a:ext cx="1656184" cy="553998"/>
          </a:xfrm>
          <a:prstGeom prst="rect">
            <a:avLst/>
          </a:prstGeom>
          <a:noFill/>
          <a:ln>
            <a:solidFill>
              <a:srgbClr val="008000"/>
            </a:solidFill>
          </a:ln>
        </p:spPr>
        <p:txBody>
          <a:bodyPr wrap="square" rtlCol="0">
            <a:spAutoFit/>
          </a:bodyPr>
          <a:lstStyle/>
          <a:p>
            <a:r>
              <a:rPr lang="en-US" sz="1000" dirty="0"/>
              <a:t>Vista News </a:t>
            </a:r>
            <a:r>
              <a:rPr lang="en-US" sz="1000" dirty="0" smtClean="0"/>
              <a:t>Hub</a:t>
            </a:r>
          </a:p>
          <a:p>
            <a:r>
              <a:rPr lang="en-US" sz="1000" dirty="0"/>
              <a:t>Saturday, 13 December, 2014</a:t>
            </a:r>
          </a:p>
        </p:txBody>
      </p:sp>
      <p:pic>
        <p:nvPicPr>
          <p:cNvPr id="15" name="Picture 14">
            <a:hlinkClick r:id="rId4" action="ppaction://hlinksldjump"/>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03103"/>
            <a:ext cx="720080" cy="688207"/>
          </a:xfrm>
          <a:prstGeom prst="rect">
            <a:avLst/>
          </a:prstGeom>
        </p:spPr>
      </p:pic>
      <p:pic>
        <p:nvPicPr>
          <p:cNvPr id="11" name="Picture 10">
            <a:hlinkClick r:id="rId7" action="ppaction://hlinksldjump"/>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 name="Rectangle 1"/>
          <p:cNvSpPr/>
          <p:nvPr/>
        </p:nvSpPr>
        <p:spPr>
          <a:xfrm>
            <a:off x="123702" y="927375"/>
            <a:ext cx="9020298" cy="2923877"/>
          </a:xfrm>
          <a:prstGeom prst="rect">
            <a:avLst/>
          </a:prstGeom>
        </p:spPr>
        <p:txBody>
          <a:bodyPr wrap="square">
            <a:spAutoFit/>
          </a:bodyPr>
          <a:lstStyle/>
          <a:p>
            <a:pPr marL="285750" indent="-285750" algn="r" rtl="1">
              <a:lnSpc>
                <a:spcPct val="200000"/>
              </a:lnSpc>
              <a:buFont typeface="Wingdings" panose="05000000000000000000" pitchFamily="2" charset="2"/>
              <a:buChar char="ü"/>
            </a:pPr>
            <a:r>
              <a:rPr lang="fa-IR" b="1" dirty="0" smtClean="0">
                <a:cs typeface="B Mitra" panose="00000400000000000000" pitchFamily="2" charset="-78"/>
              </a:rPr>
              <a:t>فراهم </a:t>
            </a:r>
            <a:r>
              <a:rPr lang="fa-IR" b="1" dirty="0">
                <a:cs typeface="B Mitra" panose="00000400000000000000" pitchFamily="2" charset="-78"/>
              </a:rPr>
              <a:t>کردن مسکن مناسب برای تمام </a:t>
            </a:r>
            <a:r>
              <a:rPr lang="fa-IR" b="1" dirty="0" smtClean="0">
                <a:cs typeface="B Mitra" panose="00000400000000000000" pitchFamily="2" charset="-78"/>
              </a:rPr>
              <a:t>شهروندان </a:t>
            </a:r>
            <a:r>
              <a:rPr lang="fa-IR" b="1" dirty="0">
                <a:cs typeface="B Mitra" panose="00000400000000000000" pitchFamily="2" charset="-78"/>
              </a:rPr>
              <a:t>جامعه به </a:t>
            </a:r>
            <a:r>
              <a:rPr lang="fa-IR" b="1" dirty="0" smtClean="0">
                <a:solidFill>
                  <a:srgbClr val="FF0000"/>
                </a:solidFill>
                <a:cs typeface="B Mitra" panose="00000400000000000000" pitchFamily="2" charset="-78"/>
              </a:rPr>
              <a:t>توسعه اقتصادی </a:t>
            </a:r>
            <a:r>
              <a:rPr lang="fa-IR" b="1" dirty="0">
                <a:solidFill>
                  <a:srgbClr val="FF0000"/>
                </a:solidFill>
                <a:cs typeface="B Mitra" panose="00000400000000000000" pitchFamily="2" charset="-78"/>
              </a:rPr>
              <a:t>و ثبات اجتماعی </a:t>
            </a:r>
            <a:r>
              <a:rPr lang="fa-IR" b="1" dirty="0">
                <a:cs typeface="B Mitra" panose="00000400000000000000" pitchFamily="2" charset="-78"/>
              </a:rPr>
              <a:t>منجر می </a:t>
            </a:r>
            <a:r>
              <a:rPr lang="fa-IR" b="1" dirty="0" smtClean="0">
                <a:cs typeface="B Mitra" panose="00000400000000000000" pitchFamily="2" charset="-78"/>
              </a:rPr>
              <a:t>شود.</a:t>
            </a:r>
          </a:p>
          <a:p>
            <a:pPr marL="285750" indent="-285750" algn="r" rtl="1">
              <a:lnSpc>
                <a:spcPct val="200000"/>
              </a:lnSpc>
              <a:buFont typeface="Wingdings" panose="05000000000000000000" pitchFamily="2" charset="2"/>
              <a:buChar char="ü"/>
            </a:pPr>
            <a:r>
              <a:rPr lang="fa-IR" b="1" dirty="0">
                <a:cs typeface="B Mitra" panose="00000400000000000000" pitchFamily="2" charset="-78"/>
              </a:rPr>
              <a:t>دولت مالزی در </a:t>
            </a:r>
            <a:r>
              <a:rPr lang="fa-IR" b="1" dirty="0" smtClean="0">
                <a:cs typeface="B Mitra" panose="00000400000000000000" pitchFamily="2" charset="-78"/>
              </a:rPr>
              <a:t>هشتمین </a:t>
            </a:r>
            <a:r>
              <a:rPr lang="fa-IR" b="1" dirty="0">
                <a:cs typeface="B Mitra" panose="00000400000000000000" pitchFamily="2" charset="-78"/>
              </a:rPr>
              <a:t>برنامه پنج ساله ملی خود </a:t>
            </a:r>
            <a:r>
              <a:rPr lang="fa-IR" b="1" dirty="0" smtClean="0">
                <a:cs typeface="B Mitra" panose="00000400000000000000" pitchFamily="2" charset="-78"/>
              </a:rPr>
              <a:t>که بین </a:t>
            </a:r>
            <a:r>
              <a:rPr lang="fa-IR" b="1" dirty="0">
                <a:cs typeface="B Mitra" panose="00000400000000000000" pitchFamily="2" charset="-78"/>
              </a:rPr>
              <a:t>سال </a:t>
            </a:r>
            <a:r>
              <a:rPr lang="fa-IR" b="1" dirty="0" smtClean="0">
                <a:cs typeface="B Mitra" panose="00000400000000000000" pitchFamily="2" charset="-78"/>
              </a:rPr>
              <a:t>های </a:t>
            </a:r>
            <a:r>
              <a:rPr lang="fa-IR" b="1" dirty="0">
                <a:cs typeface="B Mitra" panose="00000400000000000000" pitchFamily="2" charset="-78"/>
              </a:rPr>
              <a:t>٢٠٠١ تا ٢٠٠۵ اجرا شده طرح </a:t>
            </a:r>
            <a:r>
              <a:rPr lang="fa-IR" b="1" dirty="0" smtClean="0">
                <a:cs typeface="B Mitra" panose="00000400000000000000" pitchFamily="2" charset="-78"/>
              </a:rPr>
              <a:t>فراهم کردن </a:t>
            </a:r>
            <a:r>
              <a:rPr lang="fa-IR" b="1" dirty="0" smtClean="0">
                <a:solidFill>
                  <a:srgbClr val="FF0000"/>
                </a:solidFill>
                <a:cs typeface="B Mitra" panose="00000400000000000000" pitchFamily="2" charset="-78"/>
              </a:rPr>
              <a:t>مسکن </a:t>
            </a:r>
            <a:r>
              <a:rPr lang="fa-IR" b="1" dirty="0">
                <a:solidFill>
                  <a:srgbClr val="FF0000"/>
                </a:solidFill>
                <a:cs typeface="B Mitra" panose="00000400000000000000" pitchFamily="2" charset="-78"/>
              </a:rPr>
              <a:t>با قیمت اندک، متوسط </a:t>
            </a:r>
            <a:r>
              <a:rPr lang="fa-IR" b="1" dirty="0" smtClean="0">
                <a:solidFill>
                  <a:srgbClr val="FF0000"/>
                </a:solidFill>
                <a:cs typeface="B Mitra" panose="00000400000000000000" pitchFamily="2" charset="-78"/>
              </a:rPr>
              <a:t>و  </a:t>
            </a:r>
            <a:r>
              <a:rPr lang="fa-IR" b="1" dirty="0">
                <a:solidFill>
                  <a:srgbClr val="FF0000"/>
                </a:solidFill>
                <a:cs typeface="B Mitra" panose="00000400000000000000" pitchFamily="2" charset="-78"/>
              </a:rPr>
              <a:t>بالا</a:t>
            </a:r>
            <a:r>
              <a:rPr lang="fa-IR" b="1" dirty="0">
                <a:cs typeface="B Mitra" panose="00000400000000000000" pitchFamily="2" charset="-78"/>
              </a:rPr>
              <a:t> را درج کرده است.</a:t>
            </a:r>
          </a:p>
          <a:p>
            <a:pPr marL="342900" indent="-342900" algn="r" rtl="1">
              <a:lnSpc>
                <a:spcPct val="200000"/>
              </a:lnSpc>
              <a:buFont typeface="Wingdings" panose="05000000000000000000" pitchFamily="2" charset="2"/>
              <a:buChar char="ü"/>
            </a:pPr>
            <a:r>
              <a:rPr lang="fa-IR" sz="2000" b="1" dirty="0" smtClean="0">
                <a:cs typeface="B Mitra" panose="00000400000000000000" pitchFamily="2" charset="-78"/>
              </a:rPr>
              <a:t>تاکید </a:t>
            </a:r>
            <a:r>
              <a:rPr lang="fa-IR" sz="2000" b="1" dirty="0">
                <a:cs typeface="B Mitra" panose="00000400000000000000" pitchFamily="2" charset="-78"/>
              </a:rPr>
              <a:t>اصلی این طرح ساخت مسکن ارزان قیمت </a:t>
            </a:r>
            <a:r>
              <a:rPr lang="fa-IR" sz="2000" b="1" dirty="0" smtClean="0">
                <a:solidFill>
                  <a:srgbClr val="FF0000"/>
                </a:solidFill>
                <a:cs typeface="B Mitra" panose="00000400000000000000" pitchFamily="2" charset="-78"/>
              </a:rPr>
              <a:t>برای اقشار </a:t>
            </a:r>
            <a:r>
              <a:rPr lang="fa-IR" sz="2000" b="1" dirty="0">
                <a:solidFill>
                  <a:srgbClr val="FF0000"/>
                </a:solidFill>
                <a:cs typeface="B Mitra" panose="00000400000000000000" pitchFamily="2" charset="-78"/>
              </a:rPr>
              <a:t>کم درآمد </a:t>
            </a:r>
            <a:r>
              <a:rPr lang="fa-IR" sz="2000" b="1" dirty="0">
                <a:cs typeface="B Mitra" panose="00000400000000000000" pitchFamily="2" charset="-78"/>
              </a:rPr>
              <a:t>است </a:t>
            </a:r>
            <a:r>
              <a:rPr lang="fa-IR" sz="2000" b="1" dirty="0" smtClean="0">
                <a:cs typeface="B Mitra" panose="00000400000000000000" pitchFamily="2" charset="-78"/>
              </a:rPr>
              <a:t>.</a:t>
            </a:r>
          </a:p>
          <a:p>
            <a:pPr algn="r">
              <a:lnSpc>
                <a:spcPct val="200000"/>
              </a:lnSpc>
            </a:pPr>
            <a:r>
              <a:rPr lang="fa-IR" b="1" dirty="0" smtClean="0">
                <a:cs typeface="B Mitra" panose="00000400000000000000" pitchFamily="2" charset="-78"/>
              </a:rPr>
              <a:t>.</a:t>
            </a:r>
            <a:r>
              <a:rPr lang="en-US" b="1" dirty="0" smtClean="0">
                <a:cs typeface="B Mitra" panose="00000400000000000000" pitchFamily="2" charset="-78"/>
              </a:rPr>
              <a:t>       </a:t>
            </a:r>
            <a:endParaRPr lang="en-US" b="1" dirty="0">
              <a:cs typeface="B Mitra" panose="00000400000000000000" pitchFamily="2" charset="-78"/>
            </a:endParaRPr>
          </a:p>
        </p:txBody>
      </p:sp>
      <p:pic>
        <p:nvPicPr>
          <p:cNvPr id="17" name="Picture 16"/>
          <p:cNvPicPr>
            <a:picLocks noChangeAspect="1"/>
          </p:cNvPicPr>
          <p:nvPr/>
        </p:nvPicPr>
        <p:blipFill>
          <a:blip r:embed="rId10">
            <a:extLst>
              <a:ext uri="{BEBA8EAE-BF5A-486C-A8C5-ECC9F3942E4B}">
                <a14:imgProps xmlns:a14="http://schemas.microsoft.com/office/drawing/2010/main">
                  <a14:imgLayer r:embed="rId11">
                    <a14:imgEffect>
                      <a14:backgroundRemoval t="10000" b="100000" l="2500" r="9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4918" y="2886825"/>
            <a:ext cx="4217243" cy="3162932"/>
          </a:xfrm>
          <a:prstGeom prst="rect">
            <a:avLst/>
          </a:prstGeom>
        </p:spPr>
      </p:pic>
      <p:pic>
        <p:nvPicPr>
          <p:cNvPr id="3" name="Picture 2"/>
          <p:cNvPicPr>
            <a:picLocks noChangeAspect="1"/>
          </p:cNvPicPr>
          <p:nvPr/>
        </p:nvPicPr>
        <p:blipFill>
          <a:blip r:embed="rId12">
            <a:extLst>
              <a:ext uri="{BEBA8EAE-BF5A-486C-A8C5-ECC9F3942E4B}">
                <a14:imgProps xmlns:a14="http://schemas.microsoft.com/office/drawing/2010/main">
                  <a14:imgLayer r:embed="rId13">
                    <a14:imgEffect>
                      <a14:backgroundRemoval t="10000" b="100000" l="0" r="100000">
                        <a14:foregroundMark x1="59844" y1="35625" x2="56875" y2="35208"/>
                      </a14:backgroundRemoval>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252162" y="3211287"/>
            <a:ext cx="4862285" cy="3646713"/>
          </a:xfrm>
          <a:prstGeom prst="rect">
            <a:avLst/>
          </a:prstGeom>
        </p:spPr>
      </p:pic>
    </p:spTree>
    <p:extLst>
      <p:ext uri="{BB962C8B-B14F-4D97-AF65-F5344CB8AC3E}">
        <p14:creationId xmlns:p14="http://schemas.microsoft.com/office/powerpoint/2010/main" val="12015146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a:cs typeface="A EntezareZohoor B3" panose="00000700000000000000" pitchFamily="2" charset="-78"/>
              </a:rPr>
              <a:t>سیاست </a:t>
            </a:r>
            <a:r>
              <a:rPr lang="fa-IR" sz="3600" b="1" dirty="0" err="1">
                <a:cs typeface="A EntezareZohoor B3" panose="00000700000000000000" pitchFamily="2" charset="-78"/>
              </a:rPr>
              <a:t>هاي</a:t>
            </a:r>
            <a:r>
              <a:rPr lang="fa-IR" sz="3600" b="1" dirty="0">
                <a:cs typeface="A EntezareZohoor B3" panose="00000700000000000000" pitchFamily="2" charset="-78"/>
              </a:rPr>
              <a:t> مسکن در </a:t>
            </a:r>
            <a:r>
              <a:rPr lang="fa-IR" sz="3600" b="1" dirty="0" err="1">
                <a:cs typeface="A EntezareZohoor B3" panose="00000700000000000000" pitchFamily="2" charset="-78"/>
              </a:rPr>
              <a:t>مالزي</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107504" y="6237312"/>
            <a:ext cx="1656184" cy="553998"/>
          </a:xfrm>
          <a:prstGeom prst="rect">
            <a:avLst/>
          </a:prstGeom>
          <a:noFill/>
          <a:ln>
            <a:solidFill>
              <a:srgbClr val="008000"/>
            </a:solidFill>
          </a:ln>
        </p:spPr>
        <p:txBody>
          <a:bodyPr wrap="square" rtlCol="0">
            <a:spAutoFit/>
          </a:bodyPr>
          <a:lstStyle/>
          <a:p>
            <a:r>
              <a:rPr lang="en-US" sz="1000" dirty="0"/>
              <a:t>Vista News </a:t>
            </a:r>
            <a:r>
              <a:rPr lang="en-US" sz="1000" dirty="0" smtClean="0"/>
              <a:t>Hub</a:t>
            </a:r>
          </a:p>
          <a:p>
            <a:r>
              <a:rPr lang="en-US" sz="1000" dirty="0"/>
              <a:t>Saturday, 13 December, 2014</a:t>
            </a:r>
          </a:p>
        </p:txBody>
      </p:sp>
      <p:pic>
        <p:nvPicPr>
          <p:cNvPr id="15" name="Picture 14">
            <a:hlinkClick r:id="rId4" action="ppaction://hlinksldjump"/>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03103"/>
            <a:ext cx="720080" cy="688207"/>
          </a:xfrm>
          <a:prstGeom prst="rect">
            <a:avLst/>
          </a:prstGeom>
        </p:spPr>
      </p:pic>
      <p:pic>
        <p:nvPicPr>
          <p:cNvPr id="11" name="Picture 10">
            <a:hlinkClick r:id="rId7" action="ppaction://hlinksldjump"/>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grpSp>
        <p:nvGrpSpPr>
          <p:cNvPr id="7" name="Group 6"/>
          <p:cNvGrpSpPr/>
          <p:nvPr/>
        </p:nvGrpSpPr>
        <p:grpSpPr>
          <a:xfrm>
            <a:off x="1361926" y="1121278"/>
            <a:ext cx="6642432" cy="4981825"/>
            <a:chOff x="1361926" y="1121278"/>
            <a:chExt cx="6642432" cy="4981825"/>
          </a:xfrm>
        </p:grpSpPr>
        <p:pic>
          <p:nvPicPr>
            <p:cNvPr id="3" name="Picture 2"/>
            <p:cNvPicPr>
              <a:picLocks noChangeAspect="1"/>
            </p:cNvPicPr>
            <p:nvPr/>
          </p:nvPicPr>
          <p:blipFill>
            <a:blip r:embed="rId10">
              <a:extLst>
                <a:ext uri="{BEBA8EAE-BF5A-486C-A8C5-ECC9F3942E4B}">
                  <a14:imgProps xmlns:a14="http://schemas.microsoft.com/office/drawing/2010/main">
                    <a14:imgLayer r:embed="rId11">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361926" y="1121278"/>
              <a:ext cx="6642432" cy="4981825"/>
            </a:xfrm>
            <a:prstGeom prst="rect">
              <a:avLst/>
            </a:prstGeom>
          </p:spPr>
        </p:pic>
        <p:sp>
          <p:nvSpPr>
            <p:cNvPr id="4" name="Oval 3"/>
            <p:cNvSpPr/>
            <p:nvPr/>
          </p:nvSpPr>
          <p:spPr>
            <a:xfrm>
              <a:off x="1907705" y="1579563"/>
              <a:ext cx="3600400" cy="148939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cs typeface="B Nazanin" panose="00000400000000000000" pitchFamily="2" charset="-78"/>
              </a:endParaRPr>
            </a:p>
          </p:txBody>
        </p:sp>
      </p:grpSp>
      <p:sp>
        <p:nvSpPr>
          <p:cNvPr id="8" name="Rectangle 7"/>
          <p:cNvSpPr/>
          <p:nvPr/>
        </p:nvSpPr>
        <p:spPr>
          <a:xfrm>
            <a:off x="1835695" y="1628800"/>
            <a:ext cx="3744417" cy="1754326"/>
          </a:xfrm>
          <a:prstGeom prst="rect">
            <a:avLst/>
          </a:prstGeom>
        </p:spPr>
        <p:txBody>
          <a:bodyPr wrap="square">
            <a:spAutoFit/>
          </a:bodyPr>
          <a:lstStyle/>
          <a:p>
            <a:pPr algn="ctr" rtl="1"/>
            <a:r>
              <a:rPr lang="fa-IR" dirty="0">
                <a:cs typeface="B Nazanin" panose="00000400000000000000" pitchFamily="2" charset="-78"/>
              </a:rPr>
              <a:t>برای آن که تضمین شود این خانه ها در اختیار گروه های مختلف یعنی اقشار کم درآمد قرار می گیرد، دولت سیستم ثبت نام را برای خریداران این خانه ها در </a:t>
            </a:r>
            <a:r>
              <a:rPr lang="fa-IR" dirty="0" err="1">
                <a:cs typeface="B Nazanin" panose="00000400000000000000" pitchFamily="2" charset="-78"/>
              </a:rPr>
              <a:t>نظرگرفته</a:t>
            </a:r>
            <a:r>
              <a:rPr lang="fa-IR" dirty="0">
                <a:cs typeface="B Nazanin" panose="00000400000000000000" pitchFamily="2" charset="-78"/>
              </a:rPr>
              <a:t> است تا ثروتمندان نتوانند آن ها را خریده و در قیمت ها و بازار مسکن اختلال ایجاد کنند</a:t>
            </a:r>
          </a:p>
        </p:txBody>
      </p:sp>
    </p:spTree>
    <p:extLst>
      <p:ext uri="{BB962C8B-B14F-4D97-AF65-F5344CB8AC3E}">
        <p14:creationId xmlns:p14="http://schemas.microsoft.com/office/powerpoint/2010/main" val="31862077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800" b="1" dirty="0">
                <a:cs typeface="A EntezareZohoor B3" panose="00000700000000000000" pitchFamily="2" charset="-78"/>
              </a:rPr>
              <a:t>سیاست </a:t>
            </a:r>
            <a:r>
              <a:rPr lang="fa-IR" sz="2800" b="1" dirty="0" err="1">
                <a:cs typeface="A EntezareZohoor B3" panose="00000700000000000000" pitchFamily="2" charset="-78"/>
              </a:rPr>
              <a:t>هاي</a:t>
            </a:r>
            <a:r>
              <a:rPr lang="fa-IR" sz="2800" b="1" dirty="0">
                <a:cs typeface="A EntezareZohoor B3" panose="00000700000000000000" pitchFamily="2" charset="-78"/>
              </a:rPr>
              <a:t> مسکن در </a:t>
            </a:r>
            <a:r>
              <a:rPr lang="fa-IR" sz="2800" b="1" dirty="0" err="1">
                <a:cs typeface="A EntezareZohoor B3" panose="00000700000000000000" pitchFamily="2" charset="-78"/>
              </a:rPr>
              <a:t>مالزي</a:t>
            </a:r>
            <a:endParaRPr lang="fa-IR" sz="28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74088" y="5890297"/>
            <a:ext cx="1990142" cy="861774"/>
          </a:xfrm>
          <a:prstGeom prst="rect">
            <a:avLst/>
          </a:prstGeom>
          <a:noFill/>
          <a:ln>
            <a:solidFill>
              <a:srgbClr val="008000"/>
            </a:solidFill>
          </a:ln>
        </p:spPr>
        <p:txBody>
          <a:bodyPr wrap="square" rtlCol="0">
            <a:spAutoFit/>
          </a:bodyPr>
          <a:lstStyle/>
          <a:p>
            <a:r>
              <a:rPr lang="en-US" sz="1000" dirty="0" smtClean="0"/>
              <a:t>National </a:t>
            </a:r>
            <a:r>
              <a:rPr lang="en-US" sz="1000" dirty="0"/>
              <a:t>housing policy</a:t>
            </a:r>
          </a:p>
          <a:p>
            <a:r>
              <a:rPr lang="en-US" sz="1000" dirty="0"/>
              <a:t>NATIONAL HOUSING DEPARTMENT</a:t>
            </a:r>
          </a:p>
          <a:p>
            <a:r>
              <a:rPr lang="en-US" sz="1000" dirty="0"/>
              <a:t>MINISTRY OF HOUSING AND LOCAL GOVERNMENT</a:t>
            </a:r>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793895" y="6105490"/>
            <a:ext cx="740670" cy="707886"/>
          </a:xfrm>
          <a:prstGeom prst="rect">
            <a:avLst/>
          </a:prstGeom>
        </p:spPr>
      </p:pic>
      <p:sp>
        <p:nvSpPr>
          <p:cNvPr id="2" name="Rectangle 1"/>
          <p:cNvSpPr/>
          <p:nvPr/>
        </p:nvSpPr>
        <p:spPr>
          <a:xfrm>
            <a:off x="406971" y="1052736"/>
            <a:ext cx="8485509" cy="3426579"/>
          </a:xfrm>
          <a:prstGeom prst="rect">
            <a:avLst/>
          </a:prstGeom>
        </p:spPr>
        <p:txBody>
          <a:bodyPr wrap="square">
            <a:spAutoFit/>
          </a:bodyPr>
          <a:lstStyle/>
          <a:p>
            <a:pPr algn="just" rtl="1">
              <a:lnSpc>
                <a:spcPct val="150000"/>
              </a:lnSpc>
              <a:spcAft>
                <a:spcPts val="800"/>
              </a:spcAft>
            </a:pPr>
            <a:r>
              <a:rPr lang="fa-IR" sz="2000" b="1" dirty="0">
                <a:ea typeface="Calibri"/>
                <a:cs typeface="B Nazanin"/>
              </a:rPr>
              <a:t>بر اساس گزارش اقتصادی صادر شده توسط وزارت </a:t>
            </a:r>
            <a:r>
              <a:rPr lang="fa-IR" sz="2000" b="1" dirty="0" err="1">
                <a:ea typeface="Calibri"/>
                <a:cs typeface="B Nazanin"/>
              </a:rPr>
              <a:t>مالیه</a:t>
            </a:r>
            <a:r>
              <a:rPr lang="fa-IR" sz="2000" b="1" dirty="0">
                <a:ea typeface="Calibri"/>
                <a:cs typeface="B Nazanin"/>
              </a:rPr>
              <a:t> مالزی در 2010/2011، انتظار میرود که بخش </a:t>
            </a:r>
            <a:r>
              <a:rPr lang="fa-IR" sz="2000" b="1" dirty="0" smtClean="0">
                <a:ea typeface="Calibri"/>
                <a:cs typeface="B Nazanin"/>
              </a:rPr>
              <a:t>ساخت و </a:t>
            </a:r>
            <a:r>
              <a:rPr lang="fa-IR" sz="2000" b="1" dirty="0">
                <a:ea typeface="Calibri"/>
                <a:cs typeface="B Nazanin"/>
              </a:rPr>
              <a:t>ساز مسکن 4.9% به تولید ناخالص داخلی تا سال 2010 کمک کند. از این رو  دولت نیاز دارد به تمرکز مداوم بر نیاز مسکن مناسب و با کیفیت که برای فروش و اجاره به خصوص برای گروه های هدف مقرون به صرفه </a:t>
            </a:r>
            <a:r>
              <a:rPr lang="fa-IR" sz="2000" b="1" dirty="0" smtClean="0">
                <a:ea typeface="Calibri"/>
                <a:cs typeface="B Nazanin"/>
              </a:rPr>
              <a:t>است؛ دارد.</a:t>
            </a:r>
            <a:endParaRPr lang="en-US" sz="1600" dirty="0">
              <a:ea typeface="Calibri"/>
              <a:cs typeface="B Nazanin" panose="00000400000000000000" pitchFamily="2" charset="-78"/>
            </a:endParaRPr>
          </a:p>
          <a:p>
            <a:pPr algn="just" rtl="1">
              <a:lnSpc>
                <a:spcPct val="150000"/>
              </a:lnSpc>
            </a:pPr>
            <a:r>
              <a:rPr lang="fa-IR" sz="2000" b="1" dirty="0">
                <a:ea typeface="Calibri"/>
                <a:cs typeface="B Nazanin"/>
              </a:rPr>
              <a:t>تمرکز بر مناسب بودن مکان و خوشایند بودن محیط زندگی در راستای چهارمین استراتژی از دهمین طرح توسعه مالزی(2011-2015) و </a:t>
            </a:r>
            <a:r>
              <a:rPr lang="ar-SA" sz="2000" b="1" dirty="0">
                <a:solidFill>
                  <a:srgbClr val="212121"/>
                </a:solidFill>
                <a:latin typeface="inherit"/>
                <a:ea typeface="Calibri"/>
                <a:cs typeface="B Nazanin"/>
              </a:rPr>
              <a:t>حصول اطمینان از دسترسی به مسکن مقرون به صرفه و با کیفیت. </a:t>
            </a:r>
            <a:endParaRPr lang="fa-IR" sz="2000" dirty="0">
              <a:cs typeface="B Nazanin" panose="00000400000000000000" pitchFamily="2" charset="-78"/>
            </a:endParaRPr>
          </a:p>
        </p:txBody>
      </p:sp>
    </p:spTree>
    <p:extLst>
      <p:ext uri="{BB962C8B-B14F-4D97-AF65-F5344CB8AC3E}">
        <p14:creationId xmlns:p14="http://schemas.microsoft.com/office/powerpoint/2010/main" val="36022880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3923928" y="878643"/>
            <a:ext cx="5220072" cy="5943445"/>
            <a:chOff x="3923928" y="878644"/>
            <a:chExt cx="5220072" cy="5927927"/>
          </a:xfrm>
        </p:grpSpPr>
        <p:pic>
          <p:nvPicPr>
            <p:cNvPr id="17" name="Picture 1"/>
            <p:cNvPicPr>
              <a:picLocks noChangeAspect="1" noChangeArrowheads="1"/>
            </p:cNvPicPr>
            <p:nvPr/>
          </p:nvPicPr>
          <p:blipFill rotWithShape="1">
            <a:blip r:embed="rId2">
              <a:clrChange>
                <a:clrFrom>
                  <a:srgbClr val="FAF2F2"/>
                </a:clrFrom>
                <a:clrTo>
                  <a:srgbClr val="FAF2F2">
                    <a:alpha val="0"/>
                  </a:srgbClr>
                </a:clrTo>
              </a:clrChang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b="58557"/>
            <a:stretch/>
          </p:blipFill>
          <p:spPr bwMode="auto">
            <a:xfrm>
              <a:off x="4572000" y="878644"/>
              <a:ext cx="4572000" cy="2482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Rectangle 17"/>
            <p:cNvSpPr/>
            <p:nvPr/>
          </p:nvSpPr>
          <p:spPr>
            <a:xfrm>
              <a:off x="3923928" y="5373217"/>
              <a:ext cx="1296144" cy="14333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cs typeface="B Nazanin" panose="00000400000000000000" pitchFamily="2" charset="-78"/>
              </a:endParaRPr>
            </a:p>
          </p:txBody>
        </p:sp>
      </p:grpSp>
      <p:sp>
        <p:nvSpPr>
          <p:cNvPr id="12" name="Title 1"/>
          <p:cNvSpPr>
            <a:spLocks noGrp="1"/>
          </p:cNvSpPr>
          <p:nvPr>
            <p:ph type="title"/>
          </p:nvPr>
        </p:nvSpPr>
        <p:spPr>
          <a:xfrm>
            <a:off x="1691680" y="-27384"/>
            <a:ext cx="5904656" cy="908720"/>
          </a:xfrm>
        </p:spPr>
        <p:txBody>
          <a:bodyPr>
            <a:noAutofit/>
          </a:bodyPr>
          <a:lstStyle/>
          <a:p>
            <a:pPr algn="r"/>
            <a:r>
              <a:rPr lang="fa-IR" sz="2800" b="1" dirty="0">
                <a:cs typeface="A EntezareZohoor B3" panose="00000700000000000000" pitchFamily="2" charset="-78"/>
              </a:rPr>
              <a:t>سیاست </a:t>
            </a:r>
            <a:r>
              <a:rPr lang="fa-IR" sz="2800" b="1" dirty="0" err="1">
                <a:cs typeface="A EntezareZohoor B3" panose="00000700000000000000" pitchFamily="2" charset="-78"/>
              </a:rPr>
              <a:t>هاي</a:t>
            </a:r>
            <a:r>
              <a:rPr lang="fa-IR" sz="2800" b="1" dirty="0">
                <a:cs typeface="A EntezareZohoor B3" panose="00000700000000000000" pitchFamily="2" charset="-78"/>
              </a:rPr>
              <a:t> مسکن در </a:t>
            </a:r>
            <a:r>
              <a:rPr lang="fa-IR" sz="2800" b="1" dirty="0" err="1">
                <a:cs typeface="A EntezareZohoor B3" panose="00000700000000000000" pitchFamily="2" charset="-78"/>
              </a:rPr>
              <a:t>مالزي</a:t>
            </a:r>
            <a:endParaRPr lang="fa-IR" sz="28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6" action="ppaction://hlinksldjump"/>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74088" y="5890297"/>
            <a:ext cx="1990142" cy="861774"/>
          </a:xfrm>
          <a:prstGeom prst="rect">
            <a:avLst/>
          </a:prstGeom>
          <a:noFill/>
          <a:ln>
            <a:solidFill>
              <a:srgbClr val="008000"/>
            </a:solidFill>
          </a:ln>
        </p:spPr>
        <p:txBody>
          <a:bodyPr wrap="square" rtlCol="0">
            <a:spAutoFit/>
          </a:bodyPr>
          <a:lstStyle/>
          <a:p>
            <a:r>
              <a:rPr lang="en-US" sz="1000" dirty="0" smtClean="0"/>
              <a:t>National </a:t>
            </a:r>
            <a:r>
              <a:rPr lang="en-US" sz="1000" dirty="0"/>
              <a:t>housing policy</a:t>
            </a:r>
          </a:p>
          <a:p>
            <a:r>
              <a:rPr lang="en-US" sz="1000" dirty="0"/>
              <a:t>NATIONAL HOUSING DEPARTMENT</a:t>
            </a:r>
          </a:p>
          <a:p>
            <a:r>
              <a:rPr lang="en-US" sz="1000" dirty="0"/>
              <a:t>MINISTRY OF HOUSING AND LOCAL GOVERNMENT</a:t>
            </a:r>
          </a:p>
        </p:txBody>
      </p:sp>
      <p:pic>
        <p:nvPicPr>
          <p:cNvPr id="20" name="Picture 19">
            <a:hlinkClick r:id="rId9" action="ppaction://hlinksldjump"/>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793895" y="6105490"/>
            <a:ext cx="740670" cy="707886"/>
          </a:xfrm>
          <a:prstGeom prst="rect">
            <a:avLst/>
          </a:prstGeom>
        </p:spPr>
      </p:pic>
      <p:sp>
        <p:nvSpPr>
          <p:cNvPr id="7" name="Rectangle 6"/>
          <p:cNvSpPr/>
          <p:nvPr/>
        </p:nvSpPr>
        <p:spPr>
          <a:xfrm>
            <a:off x="406972" y="865871"/>
            <a:ext cx="5029124" cy="4524315"/>
          </a:xfrm>
          <a:prstGeom prst="rect">
            <a:avLst/>
          </a:prstGeom>
        </p:spPr>
        <p:txBody>
          <a:bodyPr wrap="square">
            <a:spAutoFit/>
          </a:bodyPr>
          <a:lstStyle/>
          <a:p>
            <a:pPr algn="just" rtl="1">
              <a:lnSpc>
                <a:spcPct val="150000"/>
              </a:lnSpc>
            </a:pPr>
            <a:r>
              <a:rPr lang="fa-IR" sz="2400" dirty="0">
                <a:cs typeface="B Mitra" panose="00000400000000000000" pitchFamily="2" charset="-78"/>
              </a:rPr>
              <a:t>در دهمین طرح توسعه مالزی، دولت ساخت 78.000 واحد مسکونی مقرون به صرفه را هدف قرار داده، شامل 38.950 واحد برای برنامه مسکن مردم   و39.050 واحد برای برنامه های مربوط به وزارت روستایی و توسعه منطقه ای برای رفع نیاز اقشار </a:t>
            </a:r>
            <a:r>
              <a:rPr lang="fa-IR" sz="2400" dirty="0" smtClean="0">
                <a:cs typeface="B Mitra" panose="00000400000000000000" pitchFamily="2" charset="-78"/>
              </a:rPr>
              <a:t>کم </a:t>
            </a:r>
            <a:r>
              <a:rPr lang="fa-IR" sz="2400" dirty="0">
                <a:cs typeface="B Mitra" panose="00000400000000000000" pitchFamily="2" charset="-78"/>
              </a:rPr>
              <a:t>درآمد و فقیر. </a:t>
            </a:r>
          </a:p>
          <a:p>
            <a:pPr algn="just" rtl="1">
              <a:lnSpc>
                <a:spcPct val="150000"/>
              </a:lnSpc>
            </a:pPr>
            <a:r>
              <a:rPr lang="fa-IR" sz="2400" dirty="0">
                <a:cs typeface="B Mitra" panose="00000400000000000000" pitchFamily="2" charset="-78"/>
              </a:rPr>
              <a:t>بنابراین بر اساس دهمین طرح توسعه مالزی 5 میلیون </a:t>
            </a:r>
            <a:r>
              <a:rPr lang="fa-IR" sz="2400" dirty="0" err="1">
                <a:cs typeface="B Mitra" panose="00000400000000000000" pitchFamily="2" charset="-78"/>
              </a:rPr>
              <a:t>رینگت</a:t>
            </a:r>
            <a:r>
              <a:rPr lang="fa-IR" sz="2400" dirty="0">
                <a:cs typeface="B Mitra" panose="00000400000000000000" pitchFamily="2" charset="-78"/>
              </a:rPr>
              <a:t> کمک هزینه  برای </a:t>
            </a:r>
            <a:r>
              <a:rPr lang="fa-IR" sz="2400" dirty="0" smtClean="0">
                <a:cs typeface="B Mitra" panose="00000400000000000000" pitchFamily="2" charset="-78"/>
              </a:rPr>
              <a:t>تعمیر </a:t>
            </a:r>
            <a:r>
              <a:rPr lang="fa-IR" sz="2400" dirty="0">
                <a:cs typeface="B Mitra" panose="00000400000000000000" pitchFamily="2" charset="-78"/>
              </a:rPr>
              <a:t>و نگهداری خانه های ارزان قیمت اختصاص داده شده است. </a:t>
            </a:r>
          </a:p>
        </p:txBody>
      </p:sp>
    </p:spTree>
    <p:extLst>
      <p:ext uri="{BB962C8B-B14F-4D97-AF65-F5344CB8AC3E}">
        <p14:creationId xmlns:p14="http://schemas.microsoft.com/office/powerpoint/2010/main" val="33688743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0" y="3919792"/>
            <a:ext cx="9144000" cy="29382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cs typeface="B Nazanin" panose="00000400000000000000" pitchFamily="2" charset="-78"/>
            </a:endParaRPr>
          </a:p>
        </p:txBody>
      </p:sp>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smtClean="0">
                <a:cs typeface="A EntezareZohoor B3" panose="00000700000000000000" pitchFamily="2" charset="-78"/>
              </a:rPr>
              <a:t>نوع سیاست گذاری </a:t>
            </a:r>
            <a:r>
              <a:rPr lang="fa-IR" sz="3600" b="1" dirty="0">
                <a:cs typeface="A EntezareZohoor B3" panose="00000700000000000000" pitchFamily="2" charset="-78"/>
              </a:rPr>
              <a:t>مسکن در مالزي</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pic>
        <p:nvPicPr>
          <p:cNvPr id="11" name="Picture 10">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 name="Rectangle 1"/>
          <p:cNvSpPr/>
          <p:nvPr/>
        </p:nvSpPr>
        <p:spPr>
          <a:xfrm>
            <a:off x="123702" y="927375"/>
            <a:ext cx="9020298" cy="1738938"/>
          </a:xfrm>
          <a:prstGeom prst="rect">
            <a:avLst/>
          </a:prstGeom>
        </p:spPr>
        <p:txBody>
          <a:bodyPr wrap="square">
            <a:spAutoFit/>
          </a:bodyPr>
          <a:lstStyle/>
          <a:p>
            <a:pPr marL="285750" indent="-285750" algn="just" rtl="1">
              <a:lnSpc>
                <a:spcPct val="200000"/>
              </a:lnSpc>
              <a:buFont typeface="Wingdings" panose="05000000000000000000" pitchFamily="2" charset="2"/>
              <a:buChar char="ü"/>
            </a:pPr>
            <a:r>
              <a:rPr lang="fa-IR" b="1" dirty="0">
                <a:cs typeface="B Mitra" panose="00000400000000000000" pitchFamily="2" charset="-78"/>
              </a:rPr>
              <a:t>در مالزی </a:t>
            </a:r>
            <a:r>
              <a:rPr lang="fa-IR" b="1" dirty="0" err="1">
                <a:cs typeface="B Mitra" panose="00000400000000000000" pitchFamily="2" charset="-78"/>
              </a:rPr>
              <a:t>به‌عنوان</a:t>
            </a:r>
            <a:r>
              <a:rPr lang="fa-IR" b="1" dirty="0">
                <a:cs typeface="B Mitra" panose="00000400000000000000" pitchFamily="2" charset="-78"/>
              </a:rPr>
              <a:t> یک کشور آسیایی در حال توسعه، نگاه دولت به </a:t>
            </a:r>
            <a:r>
              <a:rPr lang="fa-IR" b="1" dirty="0" err="1">
                <a:cs typeface="B Mitra" panose="00000400000000000000" pitchFamily="2" charset="-78"/>
              </a:rPr>
              <a:t>چالش‌های</a:t>
            </a:r>
            <a:r>
              <a:rPr lang="fa-IR" b="1" dirty="0">
                <a:cs typeface="B Mitra" panose="00000400000000000000" pitchFamily="2" charset="-78"/>
              </a:rPr>
              <a:t> </a:t>
            </a:r>
            <a:r>
              <a:rPr lang="fa-IR" b="1" dirty="0" err="1">
                <a:cs typeface="B Mitra" panose="00000400000000000000" pitchFamily="2" charset="-78"/>
              </a:rPr>
              <a:t>پیش‌روی</a:t>
            </a:r>
            <a:r>
              <a:rPr lang="fa-IR" b="1" dirty="0">
                <a:cs typeface="B Mitra" panose="00000400000000000000" pitchFamily="2" charset="-78"/>
              </a:rPr>
              <a:t> بازار مسکن برخلاف سایر کشورها، حالت صفر و یک ندارد، بلکه دید جامع به همه تنگناهای بخش مسکن در این کشور باعث شده است بسته </a:t>
            </a:r>
            <a:r>
              <a:rPr lang="fa-IR" sz="2000" b="1" dirty="0" err="1">
                <a:solidFill>
                  <a:srgbClr val="FF0000"/>
                </a:solidFill>
                <a:cs typeface="B Mitra" panose="00000400000000000000" pitchFamily="2" charset="-78"/>
              </a:rPr>
              <a:t>سیاست‌گذاری</a:t>
            </a:r>
            <a:r>
              <a:rPr lang="fa-IR" sz="2000" b="1" dirty="0">
                <a:solidFill>
                  <a:srgbClr val="FF0000"/>
                </a:solidFill>
                <a:cs typeface="B Mitra" panose="00000400000000000000" pitchFamily="2" charset="-78"/>
              </a:rPr>
              <a:t> ترکیبی </a:t>
            </a:r>
            <a:r>
              <a:rPr lang="fa-IR" b="1" dirty="0">
                <a:cs typeface="B Mitra" panose="00000400000000000000" pitchFamily="2" charset="-78"/>
              </a:rPr>
              <a:t>برای </a:t>
            </a:r>
            <a:r>
              <a:rPr lang="fa-IR" b="1" dirty="0" err="1">
                <a:cs typeface="B Mitra" panose="00000400000000000000" pitchFamily="2" charset="-78"/>
              </a:rPr>
              <a:t>مالزیایی‌های</a:t>
            </a:r>
            <a:r>
              <a:rPr lang="fa-IR" b="1" dirty="0">
                <a:cs typeface="B Mitra" panose="00000400000000000000" pitchFamily="2" charset="-78"/>
              </a:rPr>
              <a:t> متقاضی مسکن به کار گرفته شود</a:t>
            </a:r>
            <a:r>
              <a:rPr lang="fa-IR" sz="2000" b="1" dirty="0" smtClean="0">
                <a:cs typeface="B Mitra" panose="00000400000000000000" pitchFamily="2" charset="-78"/>
              </a:rPr>
              <a:t> </a:t>
            </a:r>
            <a:r>
              <a:rPr lang="fa-IR" b="1" dirty="0" smtClean="0">
                <a:cs typeface="B Mitra" panose="00000400000000000000" pitchFamily="2" charset="-78"/>
              </a:rPr>
              <a:t>.</a:t>
            </a:r>
            <a:r>
              <a:rPr lang="en-US" b="1" dirty="0" smtClean="0">
                <a:cs typeface="B Mitra" panose="00000400000000000000" pitchFamily="2" charset="-78"/>
              </a:rPr>
              <a:t>       </a:t>
            </a:r>
            <a:endParaRPr lang="en-US" b="1" dirty="0">
              <a:cs typeface="B Mitra" panose="00000400000000000000" pitchFamily="2" charset="-78"/>
            </a:endParaRPr>
          </a:p>
        </p:txBody>
      </p:sp>
      <p:pic>
        <p:nvPicPr>
          <p:cNvPr id="4" name="Picture 3"/>
          <p:cNvPicPr>
            <a:picLocks noChangeAspect="1"/>
          </p:cNvPicPr>
          <p:nvPr/>
        </p:nvPicPr>
        <p:blipFill>
          <a:blip r:embed="rId7">
            <a:clrChange>
              <a:clrFrom>
                <a:srgbClr val="0946DC"/>
              </a:clrFrom>
              <a:clrTo>
                <a:srgbClr val="0946DC">
                  <a:alpha val="0"/>
                </a:srgbClr>
              </a:clrTo>
            </a:clrChange>
            <a:extLst>
              <a:ext uri="{BEBA8EAE-BF5A-486C-A8C5-ECC9F3942E4B}">
                <a14:imgProps xmlns:a14="http://schemas.microsoft.com/office/drawing/2010/main">
                  <a14:imgLayer r:embed="rId8">
                    <a14:imgEffect>
                      <a14:backgroundRemoval t="10000" b="84167" l="10000" r="90000">
                        <a14:foregroundMark x1="57188" y1="22292" x2="60469" y2="22292"/>
                        <a14:foregroundMark x1="62656" y1="73958" x2="61875" y2="77917"/>
                        <a14:backgroundMark x1="82813" y1="77292" x2="81250" y2="74375"/>
                        <a14:backgroundMark x1="85938" y1="71875" x2="80000" y2="65208"/>
                        <a14:backgroundMark x1="62344" y1="13958" x2="62187" y2="27292"/>
                        <a14:backgroundMark x1="39219" y1="24583" x2="52344" y2="37500"/>
                      </a14:backgroundRemoval>
                    </a14:imgEffect>
                    <a14:imgEffect>
                      <a14:saturation sat="400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76007" y="3000480"/>
            <a:ext cx="4504392" cy="3378294"/>
          </a:xfrm>
          <a:prstGeom prst="rect">
            <a:avLst/>
          </a:prstGeom>
        </p:spPr>
      </p:pic>
      <p:pic>
        <p:nvPicPr>
          <p:cNvPr id="7" name="Picture 6"/>
          <p:cNvPicPr>
            <a:picLocks noChangeAspect="1"/>
          </p:cNvPicPr>
          <p:nvPr/>
        </p:nvPicPr>
        <p:blipFill rotWithShape="1">
          <a:blip r:embed="rId9">
            <a:extLst>
              <a:ext uri="{BEBA8EAE-BF5A-486C-A8C5-ECC9F3942E4B}">
                <a14:imgProps xmlns:a14="http://schemas.microsoft.com/office/drawing/2010/main">
                  <a14:imgLayer r:embed="rId10">
                    <a14:imgEffect>
                      <a14:backgroundRemoval t="0" b="62500" l="0" r="100000"/>
                    </a14:imgEffect>
                    <a14:imgEffect>
                      <a14:brightnessContrast contrast="40000"/>
                    </a14:imgEffect>
                  </a14:imgLayer>
                </a14:imgProps>
              </a:ext>
              <a:ext uri="{28A0092B-C50C-407E-A947-70E740481C1C}">
                <a14:useLocalDpi xmlns:a14="http://schemas.microsoft.com/office/drawing/2010/main" val="0"/>
              </a:ext>
            </a:extLst>
          </a:blip>
          <a:srcRect b="37063"/>
          <a:stretch/>
        </p:blipFill>
        <p:spPr>
          <a:xfrm>
            <a:off x="3389615" y="3919792"/>
            <a:ext cx="5790897" cy="2733441"/>
          </a:xfrm>
          <a:prstGeom prst="rect">
            <a:avLst/>
          </a:prstGeom>
        </p:spPr>
      </p:pic>
      <p:sp>
        <p:nvSpPr>
          <p:cNvPr id="22" name="TextBox 21"/>
          <p:cNvSpPr txBox="1"/>
          <p:nvPr/>
        </p:nvSpPr>
        <p:spPr>
          <a:xfrm>
            <a:off x="170879" y="6247969"/>
            <a:ext cx="1542455" cy="430887"/>
          </a:xfrm>
          <a:prstGeom prst="rect">
            <a:avLst/>
          </a:prstGeom>
          <a:noFill/>
          <a:ln>
            <a:solidFill>
              <a:srgbClr val="008000"/>
            </a:solidFill>
          </a:ln>
        </p:spPr>
        <p:txBody>
          <a:bodyPr wrap="square" rtlCol="0">
            <a:spAutoFit/>
          </a:bodyPr>
          <a:lstStyle/>
          <a:p>
            <a:pPr algn="ctr" rtl="1"/>
            <a:r>
              <a:rPr lang="fa-IR" sz="1100" dirty="0" smtClean="0">
                <a:cs typeface="B Nazanin" panose="00000400000000000000" pitchFamily="2" charset="-78"/>
              </a:rPr>
              <a:t>روزنامه </a:t>
            </a:r>
            <a:r>
              <a:rPr lang="fa-IR" sz="1100" dirty="0">
                <a:cs typeface="B Nazanin" panose="00000400000000000000" pitchFamily="2" charset="-78"/>
              </a:rPr>
              <a:t>دنیای </a:t>
            </a:r>
            <a:r>
              <a:rPr lang="fa-IR" sz="1100" dirty="0" smtClean="0">
                <a:cs typeface="B Nazanin" panose="00000400000000000000" pitchFamily="2" charset="-78"/>
              </a:rPr>
              <a:t>اقتصاد/ </a:t>
            </a:r>
            <a:r>
              <a:rPr lang="fa-IR" sz="1100" dirty="0">
                <a:cs typeface="B Nazanin" panose="00000400000000000000" pitchFamily="2" charset="-78"/>
              </a:rPr>
              <a:t>7 شهریور 1393</a:t>
            </a:r>
            <a:endParaRPr lang="en-US" sz="1100" dirty="0"/>
          </a:p>
        </p:txBody>
      </p:sp>
      <p:pic>
        <p:nvPicPr>
          <p:cNvPr id="23" name="Picture 22">
            <a:hlinkClick r:id="rId11" action="ppaction://hlinksldjump"/>
          </p:cNvPr>
          <p:cNvPicPr>
            <a:picLocks noChangeAspect="1"/>
          </p:cNvPicPr>
          <p:nvPr/>
        </p:nvPicPr>
        <p:blipFill rotWithShape="1">
          <a:blip r:embed="rId12" cstate="print">
            <a:extLst>
              <a:ext uri="{BEBA8EAE-BF5A-486C-A8C5-ECC9F3942E4B}">
                <a14:imgProps xmlns:a14="http://schemas.microsoft.com/office/drawing/2010/main">
                  <a14:imgLayer r:embed="rId13">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99082" y="6033482"/>
            <a:ext cx="740670" cy="707886"/>
          </a:xfrm>
          <a:prstGeom prst="rect">
            <a:avLst/>
          </a:prstGeom>
        </p:spPr>
      </p:pic>
    </p:spTree>
    <p:extLst>
      <p:ext uri="{BB962C8B-B14F-4D97-AF65-F5344CB8AC3E}">
        <p14:creationId xmlns:p14="http://schemas.microsoft.com/office/powerpoint/2010/main" val="28182778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3">
            <a:clrChange>
              <a:clrFrom>
                <a:srgbClr val="FFFFFF"/>
              </a:clrFrom>
              <a:clrTo>
                <a:srgbClr val="FFFFFF">
                  <a:alpha val="0"/>
                </a:srgbClr>
              </a:clrTo>
            </a:clrChange>
          </a:blip>
          <a:srcRect l="2498" t="3364" r="8135"/>
          <a:stretch/>
        </p:blipFill>
        <p:spPr>
          <a:xfrm>
            <a:off x="467544" y="1120028"/>
            <a:ext cx="7992889" cy="5670004"/>
          </a:xfrm>
          <a:prstGeom prst="rect">
            <a:avLst/>
          </a:prstGeom>
        </p:spPr>
      </p:pic>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a:cs typeface="A EntezareZohoor B3" panose="00000700000000000000" pitchFamily="2" charset="-78"/>
              </a:rPr>
              <a:t>سیاست هاي مسکن در مالزي</a:t>
            </a:r>
          </a:p>
        </p:txBody>
      </p:sp>
      <p:pic>
        <p:nvPicPr>
          <p:cNvPr id="9" name="Content Placeholder 3"/>
          <p:cNvPicPr>
            <a:picLocks noGrp="1" noChangeAspect="1"/>
          </p:cNvPicPr>
          <p:nvPr>
            <p:ph idx="1"/>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124155" y="6066802"/>
            <a:ext cx="2016224" cy="707886"/>
          </a:xfrm>
          <a:prstGeom prst="rect">
            <a:avLst/>
          </a:prstGeom>
          <a:noFill/>
          <a:ln>
            <a:solidFill>
              <a:srgbClr val="008000"/>
            </a:solidFill>
          </a:ln>
        </p:spPr>
        <p:txBody>
          <a:bodyPr wrap="square" rtlCol="0">
            <a:spAutoFit/>
          </a:bodyPr>
          <a:lstStyle/>
          <a:p>
            <a:endParaRPr lang="en-US" sz="800" dirty="0">
              <a:solidFill>
                <a:srgbClr val="000000"/>
              </a:solidFill>
              <a:latin typeface="Arial" panose="020B0604020202020204" pitchFamily="34" charset="0"/>
            </a:endParaRPr>
          </a:p>
          <a:p>
            <a:r>
              <a:rPr lang="en-US" sz="800" dirty="0">
                <a:solidFill>
                  <a:srgbClr val="000000"/>
                </a:solidFill>
                <a:latin typeface="Arial" panose="020B0604020202020204" pitchFamily="34" charset="0"/>
              </a:rPr>
              <a:t> </a:t>
            </a:r>
            <a:r>
              <a:rPr lang="en-US" sz="800" b="1" dirty="0">
                <a:solidFill>
                  <a:srgbClr val="000000"/>
                </a:solidFill>
                <a:latin typeface="Arial" panose="020B0604020202020204" pitchFamily="34" charset="0"/>
              </a:rPr>
              <a:t>LOW INCOME HOUSING PROVISION IN MALAYSIA: THE ROLE OF STATE AND MARKET </a:t>
            </a:r>
            <a:endParaRPr lang="en-US" sz="800" dirty="0">
              <a:solidFill>
                <a:srgbClr val="000000"/>
              </a:solidFill>
              <a:latin typeface="Arial" panose="020B0604020202020204" pitchFamily="34" charset="0"/>
            </a:endParaRPr>
          </a:p>
          <a:p>
            <a:r>
              <a:rPr lang="en-US" sz="800" dirty="0">
                <a:solidFill>
                  <a:srgbClr val="000000"/>
                </a:solidFill>
                <a:latin typeface="Arial" panose="020B0604020202020204" pitchFamily="34" charset="0"/>
              </a:rPr>
              <a:t>By </a:t>
            </a:r>
            <a:r>
              <a:rPr lang="en-US" sz="800" dirty="0" err="1"/>
              <a:t>Syafiee</a:t>
            </a:r>
            <a:r>
              <a:rPr lang="en-US" sz="800" dirty="0"/>
              <a:t> </a:t>
            </a:r>
            <a:r>
              <a:rPr lang="en-US" sz="800" dirty="0" err="1"/>
              <a:t>Shuid</a:t>
            </a:r>
            <a:r>
              <a:rPr lang="en-US" sz="800" dirty="0"/>
              <a:t> </a:t>
            </a:r>
          </a:p>
        </p:txBody>
      </p:sp>
      <p:pic>
        <p:nvPicPr>
          <p:cNvPr id="15" name="Picture 14">
            <a:hlinkClick r:id="rId6" action="ppaction://hlinkfile"/>
          </p:cNvPr>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2026359" y="6058079"/>
            <a:ext cx="720080" cy="688207"/>
          </a:xfrm>
          <a:prstGeom prst="rect">
            <a:avLst/>
          </a:prstGeom>
        </p:spPr>
      </p:pic>
      <p:pic>
        <p:nvPicPr>
          <p:cNvPr id="11" name="Picture 10">
            <a:hlinkClick r:id="rId9"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4" name="Rectangle 3"/>
          <p:cNvSpPr/>
          <p:nvPr/>
        </p:nvSpPr>
        <p:spPr>
          <a:xfrm>
            <a:off x="7104628" y="6492370"/>
            <a:ext cx="1883849" cy="253916"/>
          </a:xfrm>
          <a:prstGeom prst="rect">
            <a:avLst/>
          </a:prstGeom>
        </p:spPr>
        <p:txBody>
          <a:bodyPr wrap="none">
            <a:spAutoFit/>
          </a:bodyPr>
          <a:lstStyle/>
          <a:p>
            <a:pPr lvl="0" algn="r" rtl="1" eaLnBrk="0" fontAlgn="base" hangingPunct="0">
              <a:spcBef>
                <a:spcPct val="0"/>
              </a:spcBef>
              <a:spcAft>
                <a:spcPct val="0"/>
              </a:spcAft>
            </a:pPr>
            <a:r>
              <a:rPr lang="fa-IR" sz="1050" b="1" dirty="0">
                <a:solidFill>
                  <a:srgbClr val="212121"/>
                </a:solidFill>
                <a:latin typeface="inherit"/>
                <a:ea typeface="Times New Roman" panose="02020603050405020304" pitchFamily="18" charset="0"/>
                <a:cs typeface="B Nazanin" panose="00000400000000000000" pitchFamily="2" charset="-78"/>
              </a:rPr>
              <a:t>شکل1: سیستم ارائه مسکن در مالزی</a:t>
            </a:r>
            <a:r>
              <a:rPr lang="en-US" sz="1050" dirty="0"/>
              <a:t> </a:t>
            </a:r>
            <a:endParaRPr lang="en-US" sz="1050" dirty="0">
              <a:latin typeface="Arial" panose="020B0604020202020204" pitchFamily="34" charset="0"/>
              <a:cs typeface="B Nazanin" panose="00000400000000000000" pitchFamily="2" charset="-78"/>
            </a:endParaRPr>
          </a:p>
        </p:txBody>
      </p:sp>
      <p:sp>
        <p:nvSpPr>
          <p:cNvPr id="18" name="Rounded Rectangle 17"/>
          <p:cNvSpPr/>
          <p:nvPr/>
        </p:nvSpPr>
        <p:spPr>
          <a:xfrm>
            <a:off x="1979712" y="1696092"/>
            <a:ext cx="1296144" cy="28803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پیمانکاران ساختمانی</a:t>
            </a:r>
            <a:endParaRPr lang="en-US" sz="1200" b="1" dirty="0">
              <a:solidFill>
                <a:schemeClr val="tx1"/>
              </a:solidFill>
              <a:cs typeface="B Nazanin" panose="00000400000000000000" pitchFamily="2" charset="-78"/>
            </a:endParaRPr>
          </a:p>
        </p:txBody>
      </p:sp>
      <p:sp>
        <p:nvSpPr>
          <p:cNvPr id="19" name="Rounded Rectangle 18"/>
          <p:cNvSpPr/>
          <p:nvPr/>
        </p:nvSpPr>
        <p:spPr>
          <a:xfrm>
            <a:off x="1331640" y="980728"/>
            <a:ext cx="1800200" cy="427332"/>
          </a:xfrm>
          <a:prstGeom prst="round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solidFill>
                  <a:schemeClr val="tx1"/>
                </a:solidFill>
                <a:cs typeface="B Nazanin" panose="00000400000000000000" pitchFamily="2" charset="-78"/>
              </a:rPr>
              <a:t>بازار</a:t>
            </a:r>
            <a:endParaRPr lang="en-US" sz="2000" b="1" dirty="0">
              <a:solidFill>
                <a:schemeClr val="tx1"/>
              </a:solidFill>
              <a:cs typeface="B Nazanin" panose="00000400000000000000" pitchFamily="2" charset="-78"/>
            </a:endParaRPr>
          </a:p>
        </p:txBody>
      </p:sp>
      <p:sp>
        <p:nvSpPr>
          <p:cNvPr id="20" name="Rounded Rectangle 19"/>
          <p:cNvSpPr/>
          <p:nvPr/>
        </p:nvSpPr>
        <p:spPr>
          <a:xfrm>
            <a:off x="3419872" y="980728"/>
            <a:ext cx="1800200" cy="427332"/>
          </a:xfrm>
          <a:prstGeom prst="round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solidFill>
                  <a:schemeClr val="tx1"/>
                </a:solidFill>
                <a:cs typeface="B Nazanin" panose="00000400000000000000" pitchFamily="2" charset="-78"/>
              </a:rPr>
              <a:t>مصرف کنندگان</a:t>
            </a:r>
            <a:endParaRPr lang="en-US" sz="2000" b="1" dirty="0">
              <a:solidFill>
                <a:schemeClr val="tx1"/>
              </a:solidFill>
              <a:cs typeface="B Nazanin" panose="00000400000000000000" pitchFamily="2" charset="-78"/>
            </a:endParaRPr>
          </a:p>
        </p:txBody>
      </p:sp>
      <p:sp>
        <p:nvSpPr>
          <p:cNvPr id="21" name="Rounded Rectangle 20"/>
          <p:cNvSpPr/>
          <p:nvPr/>
        </p:nvSpPr>
        <p:spPr>
          <a:xfrm>
            <a:off x="5558308" y="980728"/>
            <a:ext cx="1800200" cy="427332"/>
          </a:xfrm>
          <a:prstGeom prst="round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solidFill>
                  <a:schemeClr val="tx1"/>
                </a:solidFill>
                <a:cs typeface="B Nazanin" panose="00000400000000000000" pitchFamily="2" charset="-78"/>
              </a:rPr>
              <a:t>دولت</a:t>
            </a:r>
            <a:endParaRPr lang="en-US" sz="2000" b="1" dirty="0">
              <a:solidFill>
                <a:schemeClr val="tx1"/>
              </a:solidFill>
              <a:cs typeface="B Nazanin" panose="00000400000000000000" pitchFamily="2" charset="-78"/>
            </a:endParaRPr>
          </a:p>
        </p:txBody>
      </p:sp>
      <p:sp>
        <p:nvSpPr>
          <p:cNvPr id="22" name="Rounded Rectangle 21"/>
          <p:cNvSpPr/>
          <p:nvPr/>
        </p:nvSpPr>
        <p:spPr>
          <a:xfrm>
            <a:off x="1979712" y="2272156"/>
            <a:ext cx="1296144" cy="28803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cs typeface="B Nazanin" panose="00000400000000000000" pitchFamily="2" charset="-78"/>
              </a:rPr>
              <a:t> </a:t>
            </a:r>
            <a:r>
              <a:rPr lang="fa-IR" sz="1200" b="1" dirty="0" smtClean="0">
                <a:solidFill>
                  <a:schemeClr val="tx1"/>
                </a:solidFill>
                <a:cs typeface="B Nazanin" panose="00000400000000000000" pitchFamily="2" charset="-78"/>
              </a:rPr>
              <a:t>بانک ها و موسسات مالی</a:t>
            </a:r>
            <a:endParaRPr lang="en-US" sz="1200" b="1" dirty="0">
              <a:solidFill>
                <a:schemeClr val="tx1"/>
              </a:solidFill>
              <a:cs typeface="B Nazanin" panose="00000400000000000000" pitchFamily="2" charset="-78"/>
            </a:endParaRPr>
          </a:p>
        </p:txBody>
      </p:sp>
      <p:sp>
        <p:nvSpPr>
          <p:cNvPr id="23" name="Rounded Rectangle 22"/>
          <p:cNvSpPr/>
          <p:nvPr/>
        </p:nvSpPr>
        <p:spPr>
          <a:xfrm>
            <a:off x="1979712" y="3064244"/>
            <a:ext cx="1296144" cy="57606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سازندگان خصوصی مسکن/ تعاونی ها</a:t>
            </a:r>
            <a:endParaRPr lang="en-US" sz="1200" b="1" dirty="0">
              <a:solidFill>
                <a:schemeClr val="tx1"/>
              </a:solidFill>
              <a:cs typeface="B Nazanin" panose="00000400000000000000" pitchFamily="2" charset="-78"/>
            </a:endParaRPr>
          </a:p>
        </p:txBody>
      </p:sp>
      <p:sp>
        <p:nvSpPr>
          <p:cNvPr id="24" name="Rounded Rectangle 23"/>
          <p:cNvSpPr/>
          <p:nvPr/>
        </p:nvSpPr>
        <p:spPr>
          <a:xfrm>
            <a:off x="1979712" y="5368500"/>
            <a:ext cx="1296144" cy="28803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شرکت های خصوصی</a:t>
            </a:r>
            <a:endParaRPr lang="en-US" sz="1200" b="1" dirty="0">
              <a:solidFill>
                <a:schemeClr val="tx1"/>
              </a:solidFill>
              <a:cs typeface="B Nazanin" panose="00000400000000000000" pitchFamily="2" charset="-78"/>
            </a:endParaRPr>
          </a:p>
        </p:txBody>
      </p:sp>
      <p:sp>
        <p:nvSpPr>
          <p:cNvPr id="25" name="Rectangle 24"/>
          <p:cNvSpPr/>
          <p:nvPr/>
        </p:nvSpPr>
        <p:spPr>
          <a:xfrm>
            <a:off x="179511" y="4144364"/>
            <a:ext cx="1368152" cy="79208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p:cNvSpPr/>
          <p:nvPr/>
        </p:nvSpPr>
        <p:spPr>
          <a:xfrm>
            <a:off x="179511" y="4288380"/>
            <a:ext cx="1440160"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انواع زمین:</a:t>
            </a:r>
          </a:p>
          <a:p>
            <a:pPr algn="ctr"/>
            <a:r>
              <a:rPr lang="fa-IR" sz="1200" b="1" dirty="0" smtClean="0">
                <a:solidFill>
                  <a:schemeClr val="tx1"/>
                </a:solidFill>
                <a:cs typeface="B Nazanin" panose="00000400000000000000" pitchFamily="2" charset="-78"/>
              </a:rPr>
              <a:t>1. زمین خصوصی</a:t>
            </a:r>
          </a:p>
          <a:p>
            <a:pPr algn="ctr"/>
            <a:r>
              <a:rPr lang="fa-IR" sz="1200" b="1" dirty="0" smtClean="0">
                <a:solidFill>
                  <a:schemeClr val="tx1"/>
                </a:solidFill>
                <a:cs typeface="B Nazanin" panose="00000400000000000000" pitchFamily="2" charset="-78"/>
              </a:rPr>
              <a:t>2. زمین خریداری شده</a:t>
            </a:r>
          </a:p>
          <a:p>
            <a:pPr algn="ctr"/>
            <a:r>
              <a:rPr lang="fa-IR" sz="1200" b="1" dirty="0" smtClean="0">
                <a:solidFill>
                  <a:schemeClr val="tx1"/>
                </a:solidFill>
                <a:cs typeface="B Nazanin" panose="00000400000000000000" pitchFamily="2" charset="-78"/>
              </a:rPr>
              <a:t>3. زمین مشارکتی</a:t>
            </a:r>
            <a:endParaRPr lang="en-US" sz="1200" b="1" dirty="0">
              <a:solidFill>
                <a:schemeClr val="tx1"/>
              </a:solidFill>
              <a:cs typeface="B Nazanin" panose="00000400000000000000" pitchFamily="2" charset="-78"/>
            </a:endParaRPr>
          </a:p>
        </p:txBody>
      </p:sp>
      <p:sp>
        <p:nvSpPr>
          <p:cNvPr id="27" name="Rounded Rectangle 26"/>
          <p:cNvSpPr/>
          <p:nvPr/>
        </p:nvSpPr>
        <p:spPr>
          <a:xfrm>
            <a:off x="3851920" y="2272155"/>
            <a:ext cx="1152128" cy="2160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افراد</a:t>
            </a:r>
            <a:endParaRPr lang="en-US" sz="1200" b="1" dirty="0">
              <a:solidFill>
                <a:schemeClr val="tx1"/>
              </a:solidFill>
              <a:cs typeface="B Nazanin" panose="00000400000000000000" pitchFamily="2" charset="-78"/>
            </a:endParaRPr>
          </a:p>
        </p:txBody>
      </p:sp>
      <p:sp>
        <p:nvSpPr>
          <p:cNvPr id="28" name="Rounded Rectangle 27"/>
          <p:cNvSpPr/>
          <p:nvPr/>
        </p:nvSpPr>
        <p:spPr>
          <a:xfrm>
            <a:off x="3923928" y="3065008"/>
            <a:ext cx="936104" cy="3592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درآمد متوسط و بالا</a:t>
            </a:r>
            <a:endParaRPr lang="en-US" sz="1200" b="1" dirty="0">
              <a:solidFill>
                <a:schemeClr val="tx1"/>
              </a:solidFill>
              <a:cs typeface="B Nazanin" panose="00000400000000000000" pitchFamily="2" charset="-78"/>
            </a:endParaRPr>
          </a:p>
        </p:txBody>
      </p:sp>
      <p:sp>
        <p:nvSpPr>
          <p:cNvPr id="29" name="Rounded Rectangle 28"/>
          <p:cNvSpPr/>
          <p:nvPr/>
        </p:nvSpPr>
        <p:spPr>
          <a:xfrm>
            <a:off x="3977934" y="3955819"/>
            <a:ext cx="828092" cy="14366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درآمد پایین</a:t>
            </a:r>
            <a:endParaRPr lang="en-US" sz="1200" b="1" dirty="0">
              <a:solidFill>
                <a:schemeClr val="tx1"/>
              </a:solidFill>
              <a:cs typeface="B Nazanin" panose="00000400000000000000" pitchFamily="2" charset="-78"/>
            </a:endParaRPr>
          </a:p>
        </p:txBody>
      </p:sp>
      <p:sp>
        <p:nvSpPr>
          <p:cNvPr id="30" name="Rounded Rectangle 29"/>
          <p:cNvSpPr/>
          <p:nvPr/>
        </p:nvSpPr>
        <p:spPr>
          <a:xfrm>
            <a:off x="3671900" y="3526893"/>
            <a:ext cx="1440160" cy="359276"/>
          </a:xfrm>
          <a:prstGeom prst="round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مصرف کنندگان</a:t>
            </a:r>
          </a:p>
          <a:p>
            <a:pPr algn="ctr"/>
            <a:r>
              <a:rPr lang="fa-IR" sz="1200" b="1" dirty="0" smtClean="0">
                <a:solidFill>
                  <a:schemeClr val="tx1"/>
                </a:solidFill>
                <a:cs typeface="B Nazanin" panose="00000400000000000000" pitchFamily="2" charset="-78"/>
              </a:rPr>
              <a:t>( مالکیت شخصی)</a:t>
            </a:r>
            <a:endParaRPr lang="en-US" sz="1200" b="1" dirty="0">
              <a:solidFill>
                <a:schemeClr val="tx1"/>
              </a:solidFill>
              <a:cs typeface="B Nazanin" panose="00000400000000000000" pitchFamily="2" charset="-78"/>
            </a:endParaRPr>
          </a:p>
        </p:txBody>
      </p:sp>
      <p:sp>
        <p:nvSpPr>
          <p:cNvPr id="31" name="Rectangle 30"/>
          <p:cNvSpPr/>
          <p:nvPr/>
        </p:nvSpPr>
        <p:spPr>
          <a:xfrm>
            <a:off x="3707904" y="4510651"/>
            <a:ext cx="1368152" cy="641825"/>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p:cNvSpPr/>
          <p:nvPr/>
        </p:nvSpPr>
        <p:spPr>
          <a:xfrm>
            <a:off x="3563888" y="4633732"/>
            <a:ext cx="1656184" cy="39566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کامپیوتری کردن سیستم ثبت نام باز برای خریداران مسکن ارزان قیمت</a:t>
            </a:r>
            <a:endParaRPr lang="en-US" sz="1200" b="1" dirty="0">
              <a:solidFill>
                <a:schemeClr val="tx1"/>
              </a:solidFill>
              <a:cs typeface="B Nazanin" panose="00000400000000000000" pitchFamily="2" charset="-78"/>
            </a:endParaRPr>
          </a:p>
        </p:txBody>
      </p:sp>
      <p:sp>
        <p:nvSpPr>
          <p:cNvPr id="33" name="Rounded Rectangle 32"/>
          <p:cNvSpPr/>
          <p:nvPr/>
        </p:nvSpPr>
        <p:spPr>
          <a:xfrm>
            <a:off x="3923928" y="5485797"/>
            <a:ext cx="945484" cy="17073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100" b="1" dirty="0" smtClean="0">
                <a:solidFill>
                  <a:schemeClr val="tx1"/>
                </a:solidFill>
                <a:cs typeface="B Nazanin" panose="00000400000000000000" pitchFamily="2" charset="-78"/>
              </a:rPr>
              <a:t>بخش کارمندان</a:t>
            </a:r>
            <a:endParaRPr lang="en-US" sz="1100" b="1" dirty="0">
              <a:solidFill>
                <a:schemeClr val="tx1"/>
              </a:solidFill>
              <a:cs typeface="B Nazanin" panose="00000400000000000000" pitchFamily="2" charset="-78"/>
            </a:endParaRPr>
          </a:p>
        </p:txBody>
      </p:sp>
      <p:sp>
        <p:nvSpPr>
          <p:cNvPr id="34" name="Rounded Rectangle 33"/>
          <p:cNvSpPr/>
          <p:nvPr/>
        </p:nvSpPr>
        <p:spPr>
          <a:xfrm>
            <a:off x="3883234" y="5900039"/>
            <a:ext cx="1048806" cy="17073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100" b="1" dirty="0" smtClean="0">
                <a:solidFill>
                  <a:schemeClr val="tx1"/>
                </a:solidFill>
                <a:cs typeface="B Nazanin" panose="00000400000000000000" pitchFamily="2" charset="-78"/>
              </a:rPr>
              <a:t>افراد بسیار فقیر</a:t>
            </a:r>
            <a:endParaRPr lang="en-US" sz="1100" b="1" dirty="0">
              <a:solidFill>
                <a:schemeClr val="tx1"/>
              </a:solidFill>
              <a:cs typeface="B Nazanin" panose="00000400000000000000" pitchFamily="2" charset="-78"/>
            </a:endParaRPr>
          </a:p>
        </p:txBody>
      </p:sp>
      <p:sp>
        <p:nvSpPr>
          <p:cNvPr id="35" name="Rounded Rectangle 34"/>
          <p:cNvSpPr/>
          <p:nvPr/>
        </p:nvSpPr>
        <p:spPr>
          <a:xfrm>
            <a:off x="3919238" y="6345035"/>
            <a:ext cx="945484" cy="17073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100" b="1" dirty="0" smtClean="0">
                <a:solidFill>
                  <a:schemeClr val="tx1"/>
                </a:solidFill>
                <a:cs typeface="B Nazanin" panose="00000400000000000000" pitchFamily="2" charset="-78"/>
              </a:rPr>
              <a:t>گروه های خاص</a:t>
            </a:r>
            <a:endParaRPr lang="en-US" sz="1100" b="1" dirty="0">
              <a:solidFill>
                <a:schemeClr val="tx1"/>
              </a:solidFill>
              <a:cs typeface="B Nazanin" panose="00000400000000000000" pitchFamily="2" charset="-78"/>
            </a:endParaRPr>
          </a:p>
        </p:txBody>
      </p:sp>
      <p:sp>
        <p:nvSpPr>
          <p:cNvPr id="36" name="Rounded Rectangle 35"/>
          <p:cNvSpPr/>
          <p:nvPr/>
        </p:nvSpPr>
        <p:spPr>
          <a:xfrm>
            <a:off x="5545750" y="2272155"/>
            <a:ext cx="1211436" cy="3960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وزارت اقتصاد </a:t>
            </a:r>
          </a:p>
          <a:p>
            <a:pPr algn="ctr"/>
            <a:r>
              <a:rPr lang="fa-IR" sz="1200" b="1" dirty="0" smtClean="0">
                <a:solidFill>
                  <a:schemeClr val="tx1"/>
                </a:solidFill>
                <a:cs typeface="B Nazanin" panose="00000400000000000000" pitchFamily="2" charset="-78"/>
              </a:rPr>
              <a:t>(خزانه داری)</a:t>
            </a:r>
            <a:endParaRPr lang="en-US" sz="1200" b="1" dirty="0">
              <a:solidFill>
                <a:schemeClr val="tx1"/>
              </a:solidFill>
              <a:cs typeface="B Nazanin" panose="00000400000000000000" pitchFamily="2" charset="-78"/>
            </a:endParaRPr>
          </a:p>
        </p:txBody>
      </p:sp>
      <p:sp>
        <p:nvSpPr>
          <p:cNvPr id="37" name="Rounded Rectangle 36"/>
          <p:cNvSpPr/>
          <p:nvPr/>
        </p:nvSpPr>
        <p:spPr>
          <a:xfrm>
            <a:off x="5508104" y="3087107"/>
            <a:ext cx="1278142" cy="46731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سازمان های دولت مرکزی و ایالتی</a:t>
            </a:r>
            <a:endParaRPr lang="en-US" sz="1200" b="1" dirty="0">
              <a:solidFill>
                <a:schemeClr val="tx1"/>
              </a:solidFill>
              <a:cs typeface="B Nazanin" panose="00000400000000000000" pitchFamily="2" charset="-78"/>
            </a:endParaRPr>
          </a:p>
        </p:txBody>
      </p:sp>
      <p:sp>
        <p:nvSpPr>
          <p:cNvPr id="38" name="Rounded Rectangle 37"/>
          <p:cNvSpPr/>
          <p:nvPr/>
        </p:nvSpPr>
        <p:spPr>
          <a:xfrm>
            <a:off x="5532115" y="3846757"/>
            <a:ext cx="1278142" cy="46731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وزارت مسکن/ دولت ایالتی</a:t>
            </a:r>
            <a:endParaRPr lang="en-US" sz="1200" b="1" dirty="0">
              <a:solidFill>
                <a:schemeClr val="tx1"/>
              </a:solidFill>
              <a:cs typeface="B Nazanin" panose="00000400000000000000" pitchFamily="2" charset="-78"/>
            </a:endParaRPr>
          </a:p>
        </p:txBody>
      </p:sp>
      <p:sp>
        <p:nvSpPr>
          <p:cNvPr id="39" name="Rounded Rectangle 38"/>
          <p:cNvSpPr/>
          <p:nvPr/>
        </p:nvSpPr>
        <p:spPr>
          <a:xfrm>
            <a:off x="5508104" y="5400009"/>
            <a:ext cx="1256327" cy="32853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100" b="1" dirty="0" smtClean="0">
                <a:solidFill>
                  <a:schemeClr val="tx1"/>
                </a:solidFill>
                <a:cs typeface="B Nazanin" panose="00000400000000000000" pitchFamily="2" charset="-78"/>
              </a:rPr>
              <a:t>دپارتمان های مرکزی و ایالتی</a:t>
            </a:r>
            <a:endParaRPr lang="en-US" sz="1100" b="1" dirty="0">
              <a:solidFill>
                <a:schemeClr val="tx1"/>
              </a:solidFill>
              <a:cs typeface="B Nazanin" panose="00000400000000000000" pitchFamily="2" charset="-78"/>
            </a:endParaRPr>
          </a:p>
        </p:txBody>
      </p:sp>
      <p:sp>
        <p:nvSpPr>
          <p:cNvPr id="40" name="Rounded Rectangle 39"/>
          <p:cNvSpPr/>
          <p:nvPr/>
        </p:nvSpPr>
        <p:spPr>
          <a:xfrm>
            <a:off x="5508104" y="5878457"/>
            <a:ext cx="1309393" cy="2812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100" b="1" dirty="0" smtClean="0">
                <a:solidFill>
                  <a:schemeClr val="tx1"/>
                </a:solidFill>
                <a:cs typeface="B Nazanin" panose="00000400000000000000" pitchFamily="2" charset="-78"/>
              </a:rPr>
              <a:t>دولت ایالتی/</a:t>
            </a:r>
          </a:p>
          <a:p>
            <a:pPr algn="ctr"/>
            <a:r>
              <a:rPr lang="fa-IR" sz="1100" b="1" dirty="0" smtClean="0">
                <a:solidFill>
                  <a:schemeClr val="tx1"/>
                </a:solidFill>
                <a:cs typeface="B Nazanin" panose="00000400000000000000" pitchFamily="2" charset="-78"/>
              </a:rPr>
              <a:t> دفاتر ناحیه ای</a:t>
            </a:r>
            <a:endParaRPr lang="en-US" sz="1100" b="1" dirty="0">
              <a:solidFill>
                <a:schemeClr val="tx1"/>
              </a:solidFill>
              <a:cs typeface="B Nazanin" panose="00000400000000000000" pitchFamily="2" charset="-78"/>
            </a:endParaRPr>
          </a:p>
        </p:txBody>
      </p:sp>
      <p:sp>
        <p:nvSpPr>
          <p:cNvPr id="41" name="Rounded Rectangle 40"/>
          <p:cNvSpPr/>
          <p:nvPr/>
        </p:nvSpPr>
        <p:spPr>
          <a:xfrm>
            <a:off x="5500864" y="6334244"/>
            <a:ext cx="1309393" cy="2812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100" b="1" dirty="0" smtClean="0">
                <a:solidFill>
                  <a:schemeClr val="tx1"/>
                </a:solidFill>
                <a:cs typeface="B Nazanin" panose="00000400000000000000" pitchFamily="2" charset="-78"/>
              </a:rPr>
              <a:t>بدنه قانونی</a:t>
            </a:r>
            <a:endParaRPr lang="en-US" sz="1100" b="1" dirty="0">
              <a:solidFill>
                <a:schemeClr val="tx1"/>
              </a:solidFill>
              <a:cs typeface="B Nazanin" panose="00000400000000000000" pitchFamily="2" charset="-78"/>
            </a:endParaRPr>
          </a:p>
        </p:txBody>
      </p:sp>
      <p:sp>
        <p:nvSpPr>
          <p:cNvPr id="42" name="Rectangle 41"/>
          <p:cNvSpPr/>
          <p:nvPr/>
        </p:nvSpPr>
        <p:spPr>
          <a:xfrm>
            <a:off x="7236297" y="4396392"/>
            <a:ext cx="1368152" cy="79208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42"/>
          <p:cNvSpPr/>
          <p:nvPr/>
        </p:nvSpPr>
        <p:spPr>
          <a:xfrm>
            <a:off x="7236297" y="4540408"/>
            <a:ext cx="1440160"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انواع زمین:</a:t>
            </a:r>
          </a:p>
          <a:p>
            <a:pPr algn="ctr"/>
            <a:r>
              <a:rPr lang="fa-IR" sz="1200" b="1" dirty="0" smtClean="0">
                <a:solidFill>
                  <a:schemeClr val="tx1"/>
                </a:solidFill>
                <a:cs typeface="B Nazanin" panose="00000400000000000000" pitchFamily="2" charset="-78"/>
              </a:rPr>
              <a:t>1. زمین دولتی</a:t>
            </a:r>
          </a:p>
          <a:p>
            <a:pPr algn="ctr"/>
            <a:r>
              <a:rPr lang="fa-IR" sz="1200" b="1" dirty="0" smtClean="0">
                <a:solidFill>
                  <a:schemeClr val="tx1"/>
                </a:solidFill>
                <a:cs typeface="B Nazanin" panose="00000400000000000000" pitchFamily="2" charset="-78"/>
              </a:rPr>
              <a:t>2. زمین خریداری شده</a:t>
            </a:r>
          </a:p>
          <a:p>
            <a:pPr algn="ctr"/>
            <a:r>
              <a:rPr lang="fa-IR" sz="1200" b="1" dirty="0" smtClean="0">
                <a:solidFill>
                  <a:schemeClr val="tx1"/>
                </a:solidFill>
                <a:cs typeface="B Nazanin" panose="00000400000000000000" pitchFamily="2" charset="-78"/>
              </a:rPr>
              <a:t>3. زمین مشارکتی</a:t>
            </a:r>
            <a:endParaRPr lang="en-US" sz="12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70869818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rmAutofit fontScale="90000"/>
          </a:bodyPr>
          <a:lstStyle/>
          <a:p>
            <a:pPr algn="r"/>
            <a:r>
              <a:rPr lang="fa-IR" sz="2800" b="1" dirty="0">
                <a:cs typeface="A EntezareZohoor B3" panose="00000700000000000000" pitchFamily="2" charset="-78"/>
              </a:rPr>
              <a:t>طرح های مختلف ارائه مسکن در مالزی</a:t>
            </a:r>
          </a:p>
        </p:txBody>
      </p:sp>
      <p:pic>
        <p:nvPicPr>
          <p:cNvPr id="9" name="Content Placeholder 3"/>
          <p:cNvPicPr>
            <a:picLocks noGrp="1" noChangeAspect="1"/>
          </p:cNvPicPr>
          <p:nvPr>
            <p:ph idx="1"/>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91924" y="6070479"/>
            <a:ext cx="2278944" cy="615553"/>
          </a:xfrm>
          <a:prstGeom prst="rect">
            <a:avLst/>
          </a:prstGeom>
          <a:noFill/>
          <a:ln>
            <a:solidFill>
              <a:srgbClr val="008000"/>
            </a:solidFill>
          </a:ln>
        </p:spPr>
        <p:txBody>
          <a:bodyPr wrap="square" rtlCol="0">
            <a:spAutoFit/>
          </a:bodyPr>
          <a:lstStyle/>
          <a:p>
            <a:r>
              <a:rPr lang="en-US" sz="900" b="1" dirty="0">
                <a:latin typeface="BookAntiqua,Bold"/>
              </a:rPr>
              <a:t>MODES OF FORMAL HOUSING PROVISION IN MALAYSIA</a:t>
            </a:r>
          </a:p>
          <a:p>
            <a:r>
              <a:rPr lang="en-US" sz="800" b="1" dirty="0" err="1">
                <a:latin typeface="TimesNewRoman,Bold"/>
              </a:rPr>
              <a:t>Noralfishah</a:t>
            </a:r>
            <a:r>
              <a:rPr lang="en-US" sz="800" b="1" dirty="0">
                <a:latin typeface="TimesNewRoman,Bold"/>
              </a:rPr>
              <a:t> </a:t>
            </a:r>
            <a:r>
              <a:rPr lang="en-US" sz="800" b="1" dirty="0" err="1">
                <a:latin typeface="TimesNewRoman,Bold"/>
              </a:rPr>
              <a:t>Sulaiman</a:t>
            </a:r>
            <a:r>
              <a:rPr lang="en-US" sz="800" b="1" dirty="0">
                <a:latin typeface="TimesNewRoman,Bold"/>
              </a:rPr>
              <a:t>, David </a:t>
            </a:r>
            <a:r>
              <a:rPr lang="en-US" sz="800" b="1" dirty="0" err="1">
                <a:latin typeface="TimesNewRoman,Bold"/>
              </a:rPr>
              <a:t>Baldry</a:t>
            </a:r>
            <a:r>
              <a:rPr lang="en-US" sz="800" b="1" dirty="0">
                <a:latin typeface="TimesNewRoman,Bold"/>
              </a:rPr>
              <a:t> and Les Ruddock</a:t>
            </a:r>
            <a:endParaRPr lang="en-US" sz="800" dirty="0"/>
          </a:p>
        </p:txBody>
      </p:sp>
      <p:pic>
        <p:nvPicPr>
          <p:cNvPr id="15" name="Picture 14">
            <a:hlinkClick r:id="rId5" action="ppaction://hlinkfile"/>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2226852" y="5997825"/>
            <a:ext cx="720080" cy="688207"/>
          </a:xfrm>
          <a:prstGeom prst="rect">
            <a:avLst/>
          </a:prstGeom>
        </p:spPr>
      </p:pic>
      <p:pic>
        <p:nvPicPr>
          <p:cNvPr id="11" name="Picture 10">
            <a:hlinkClick r:id="rId8" action="ppaction://hlinksldjump"/>
          </p:cNvPr>
          <p:cNvPicPr>
            <a:picLocks noChangeAspect="1"/>
          </p:cNvPicPr>
          <p:nvPr/>
        </p:nvPicPr>
        <p:blipFill>
          <a:blip r:embed="rId9" cstate="print">
            <a:extLst>
              <a:ext uri="{BEBA8EAE-BF5A-486C-A8C5-ECC9F3942E4B}">
                <a14:imgProps xmlns:a14="http://schemas.microsoft.com/office/drawing/2010/main">
                  <a14:imgLayer r:embed="rId10">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pic>
        <p:nvPicPr>
          <p:cNvPr id="45" name="Picture 44"/>
          <p:cNvPicPr>
            <a:picLocks noChangeAspect="1"/>
          </p:cNvPicPr>
          <p:nvPr/>
        </p:nvPicPr>
        <p:blipFill rotWithShape="1">
          <a:blip r:embed="rId11"/>
          <a:srcRect l="2422" t="7191" r="1743" b="12268"/>
          <a:stretch/>
        </p:blipFill>
        <p:spPr>
          <a:xfrm>
            <a:off x="138620" y="764704"/>
            <a:ext cx="8856984" cy="4032448"/>
          </a:xfrm>
          <a:prstGeom prst="rect">
            <a:avLst/>
          </a:prstGeom>
        </p:spPr>
      </p:pic>
      <p:sp>
        <p:nvSpPr>
          <p:cNvPr id="46" name="Rounded Rectangle 45"/>
          <p:cNvSpPr/>
          <p:nvPr/>
        </p:nvSpPr>
        <p:spPr>
          <a:xfrm>
            <a:off x="1506772" y="876261"/>
            <a:ext cx="1296144" cy="28803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rgbClr val="7D9AB9"/>
                </a:solidFill>
                <a:cs typeface="B Nazanin" panose="00000400000000000000" pitchFamily="2" charset="-78"/>
              </a:rPr>
              <a:t>بخش دولتی</a:t>
            </a:r>
            <a:endParaRPr lang="en-US" b="1" dirty="0">
              <a:solidFill>
                <a:srgbClr val="7D9AB9"/>
              </a:solidFill>
              <a:cs typeface="B Nazanin" panose="00000400000000000000" pitchFamily="2" charset="-78"/>
            </a:endParaRPr>
          </a:p>
        </p:txBody>
      </p:sp>
      <p:sp>
        <p:nvSpPr>
          <p:cNvPr id="47" name="Rounded Rectangle 46"/>
          <p:cNvSpPr/>
          <p:nvPr/>
        </p:nvSpPr>
        <p:spPr>
          <a:xfrm>
            <a:off x="5827252" y="876261"/>
            <a:ext cx="1512168" cy="28803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rgbClr val="7D9AB9"/>
                </a:solidFill>
                <a:cs typeface="B Nazanin" panose="00000400000000000000" pitchFamily="2" charset="-78"/>
              </a:rPr>
              <a:t>بخش خصوصی</a:t>
            </a:r>
            <a:endParaRPr lang="en-US" b="1" dirty="0">
              <a:solidFill>
                <a:srgbClr val="7D9AB9"/>
              </a:solidFill>
              <a:cs typeface="B Nazanin" panose="00000400000000000000" pitchFamily="2" charset="-78"/>
            </a:endParaRPr>
          </a:p>
        </p:txBody>
      </p:sp>
      <p:sp>
        <p:nvSpPr>
          <p:cNvPr id="48" name="Rounded Rectangle 47"/>
          <p:cNvSpPr/>
          <p:nvPr/>
        </p:nvSpPr>
        <p:spPr>
          <a:xfrm>
            <a:off x="138620" y="1988839"/>
            <a:ext cx="1296144"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schemeClr val="tx1"/>
                </a:solidFill>
                <a:cs typeface="B Nazanin" panose="00000400000000000000" pitchFamily="2" charset="-78"/>
              </a:rPr>
              <a:t>دولت مرکزی</a:t>
            </a:r>
            <a:endParaRPr lang="en-US" sz="1600" b="1" dirty="0">
              <a:solidFill>
                <a:schemeClr val="tx1"/>
              </a:solidFill>
              <a:cs typeface="B Nazanin" panose="00000400000000000000" pitchFamily="2" charset="-78"/>
            </a:endParaRPr>
          </a:p>
        </p:txBody>
      </p:sp>
      <p:sp>
        <p:nvSpPr>
          <p:cNvPr id="49" name="Rounded Rectangle 48"/>
          <p:cNvSpPr/>
          <p:nvPr/>
        </p:nvSpPr>
        <p:spPr>
          <a:xfrm>
            <a:off x="1290748" y="1988839"/>
            <a:ext cx="1296144"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schemeClr val="tx1"/>
                </a:solidFill>
                <a:cs typeface="B Nazanin" panose="00000400000000000000" pitchFamily="2" charset="-78"/>
              </a:rPr>
              <a:t>دولت ایالتی</a:t>
            </a:r>
            <a:endParaRPr lang="en-US" sz="1600" b="1" dirty="0">
              <a:solidFill>
                <a:schemeClr val="tx1"/>
              </a:solidFill>
              <a:cs typeface="B Nazanin" panose="00000400000000000000" pitchFamily="2" charset="-78"/>
            </a:endParaRPr>
          </a:p>
        </p:txBody>
      </p:sp>
      <p:sp>
        <p:nvSpPr>
          <p:cNvPr id="50" name="Rounded Rectangle 49"/>
          <p:cNvSpPr/>
          <p:nvPr/>
        </p:nvSpPr>
        <p:spPr>
          <a:xfrm>
            <a:off x="2370868" y="1988839"/>
            <a:ext cx="2428639"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schemeClr val="tx1"/>
                </a:solidFill>
                <a:cs typeface="B Nazanin" panose="00000400000000000000" pitchFamily="2" charset="-78"/>
              </a:rPr>
              <a:t>کارفرما</a:t>
            </a:r>
          </a:p>
          <a:p>
            <a:pPr algn="ctr"/>
            <a:r>
              <a:rPr lang="fa-IR" sz="1600" b="1" dirty="0" smtClean="0">
                <a:solidFill>
                  <a:schemeClr val="tx1"/>
                </a:solidFill>
                <a:cs typeface="B Nazanin" panose="00000400000000000000" pitchFamily="2" charset="-78"/>
              </a:rPr>
              <a:t>(کارگران ایالتی و بخش صنعت)</a:t>
            </a:r>
            <a:endParaRPr lang="en-US" sz="1600" b="1" dirty="0" smtClean="0">
              <a:solidFill>
                <a:schemeClr val="tx1"/>
              </a:solidFill>
              <a:cs typeface="B Nazanin" panose="00000400000000000000" pitchFamily="2" charset="-78"/>
            </a:endParaRPr>
          </a:p>
        </p:txBody>
      </p:sp>
      <p:sp>
        <p:nvSpPr>
          <p:cNvPr id="51" name="Rounded Rectangle 50"/>
          <p:cNvSpPr/>
          <p:nvPr/>
        </p:nvSpPr>
        <p:spPr>
          <a:xfrm>
            <a:off x="35875" y="3068959"/>
            <a:ext cx="985108" cy="84245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مسکن ارزان قیمت دولتی</a:t>
            </a:r>
            <a:endParaRPr lang="en-US" sz="1200" b="1" dirty="0">
              <a:solidFill>
                <a:schemeClr val="tx1"/>
              </a:solidFill>
              <a:cs typeface="B Nazanin" panose="00000400000000000000" pitchFamily="2" charset="-78"/>
            </a:endParaRPr>
          </a:p>
        </p:txBody>
      </p:sp>
      <p:sp>
        <p:nvSpPr>
          <p:cNvPr id="52" name="Rounded Rectangle 51"/>
          <p:cNvSpPr/>
          <p:nvPr/>
        </p:nvSpPr>
        <p:spPr>
          <a:xfrm>
            <a:off x="714684" y="3068959"/>
            <a:ext cx="1152128" cy="2160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b="1" dirty="0" smtClean="0">
                <a:solidFill>
                  <a:schemeClr val="tx1"/>
                </a:solidFill>
                <a:cs typeface="B Nazanin" panose="00000400000000000000" pitchFamily="2" charset="-78"/>
              </a:rPr>
              <a:t>طرح 1</a:t>
            </a:r>
            <a:endParaRPr lang="en-US" sz="1400" b="1" dirty="0">
              <a:solidFill>
                <a:schemeClr val="tx1"/>
              </a:solidFill>
              <a:cs typeface="B Nazanin" panose="00000400000000000000" pitchFamily="2" charset="-78"/>
            </a:endParaRPr>
          </a:p>
        </p:txBody>
      </p:sp>
      <p:sp>
        <p:nvSpPr>
          <p:cNvPr id="53" name="Rounded Rectangle 52"/>
          <p:cNvSpPr/>
          <p:nvPr/>
        </p:nvSpPr>
        <p:spPr>
          <a:xfrm>
            <a:off x="2035803" y="3063250"/>
            <a:ext cx="1152128" cy="2160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b="1" dirty="0" smtClean="0">
                <a:solidFill>
                  <a:schemeClr val="tx1"/>
                </a:solidFill>
                <a:cs typeface="B Nazanin" panose="00000400000000000000" pitchFamily="2" charset="-78"/>
              </a:rPr>
              <a:t>طرح 2</a:t>
            </a:r>
            <a:endParaRPr lang="en-US" sz="1400" b="1" dirty="0">
              <a:solidFill>
                <a:schemeClr val="tx1"/>
              </a:solidFill>
              <a:cs typeface="B Nazanin" panose="00000400000000000000" pitchFamily="2" charset="-78"/>
            </a:endParaRPr>
          </a:p>
        </p:txBody>
      </p:sp>
      <p:sp>
        <p:nvSpPr>
          <p:cNvPr id="54" name="Rounded Rectangle 53"/>
          <p:cNvSpPr/>
          <p:nvPr/>
        </p:nvSpPr>
        <p:spPr>
          <a:xfrm>
            <a:off x="3295435" y="3063250"/>
            <a:ext cx="1152128" cy="2160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b="1" dirty="0" smtClean="0">
                <a:solidFill>
                  <a:schemeClr val="tx1"/>
                </a:solidFill>
                <a:cs typeface="B Nazanin" panose="00000400000000000000" pitchFamily="2" charset="-78"/>
              </a:rPr>
              <a:t>طرح 3</a:t>
            </a:r>
            <a:endParaRPr lang="en-US" sz="1400" b="1" dirty="0">
              <a:solidFill>
                <a:schemeClr val="tx1"/>
              </a:solidFill>
              <a:cs typeface="B Nazanin" panose="00000400000000000000" pitchFamily="2" charset="-78"/>
            </a:endParaRPr>
          </a:p>
        </p:txBody>
      </p:sp>
      <p:sp>
        <p:nvSpPr>
          <p:cNvPr id="55" name="Rounded Rectangle 54"/>
          <p:cNvSpPr/>
          <p:nvPr/>
        </p:nvSpPr>
        <p:spPr>
          <a:xfrm>
            <a:off x="4733792" y="2993405"/>
            <a:ext cx="1002252" cy="6480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مسکن</a:t>
            </a:r>
          </a:p>
          <a:p>
            <a:pPr algn="ctr"/>
            <a:r>
              <a:rPr lang="fa-IR" sz="1200" b="1" dirty="0" smtClean="0">
                <a:solidFill>
                  <a:schemeClr val="tx1"/>
                </a:solidFill>
                <a:cs typeface="B Nazanin" panose="00000400000000000000" pitchFamily="2" charset="-78"/>
              </a:rPr>
              <a:t> ارزان قیمت</a:t>
            </a:r>
            <a:endParaRPr lang="en-US" sz="1200" b="1" dirty="0">
              <a:solidFill>
                <a:schemeClr val="tx1"/>
              </a:solidFill>
              <a:cs typeface="B Nazanin" panose="00000400000000000000" pitchFamily="2" charset="-78"/>
            </a:endParaRPr>
          </a:p>
        </p:txBody>
      </p:sp>
      <p:sp>
        <p:nvSpPr>
          <p:cNvPr id="56" name="Rounded Rectangle 55"/>
          <p:cNvSpPr/>
          <p:nvPr/>
        </p:nvSpPr>
        <p:spPr>
          <a:xfrm>
            <a:off x="5549813" y="3068959"/>
            <a:ext cx="1152128" cy="2160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b="1" dirty="0" smtClean="0">
                <a:solidFill>
                  <a:schemeClr val="tx1"/>
                </a:solidFill>
                <a:cs typeface="B Nazanin" panose="00000400000000000000" pitchFamily="2" charset="-78"/>
              </a:rPr>
              <a:t>طرح 1</a:t>
            </a:r>
            <a:endParaRPr lang="en-US" sz="1400" b="1" dirty="0">
              <a:solidFill>
                <a:schemeClr val="tx1"/>
              </a:solidFill>
              <a:cs typeface="B Nazanin" panose="00000400000000000000" pitchFamily="2" charset="-78"/>
            </a:endParaRPr>
          </a:p>
        </p:txBody>
      </p:sp>
      <p:sp>
        <p:nvSpPr>
          <p:cNvPr id="57" name="Rounded Rectangle 56"/>
          <p:cNvSpPr/>
          <p:nvPr/>
        </p:nvSpPr>
        <p:spPr>
          <a:xfrm>
            <a:off x="7734249" y="3028640"/>
            <a:ext cx="1152128" cy="2160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b="1" dirty="0" smtClean="0">
                <a:solidFill>
                  <a:schemeClr val="tx1"/>
                </a:solidFill>
                <a:cs typeface="B Nazanin" panose="00000400000000000000" pitchFamily="2" charset="-78"/>
              </a:rPr>
              <a:t>طرح 1</a:t>
            </a:r>
            <a:endParaRPr lang="en-US" sz="1400" b="1" dirty="0">
              <a:solidFill>
                <a:schemeClr val="tx1"/>
              </a:solidFill>
              <a:cs typeface="B Nazanin" panose="00000400000000000000" pitchFamily="2" charset="-78"/>
            </a:endParaRPr>
          </a:p>
        </p:txBody>
      </p:sp>
      <p:sp>
        <p:nvSpPr>
          <p:cNvPr id="58" name="Rounded Rectangle 57"/>
          <p:cNvSpPr/>
          <p:nvPr/>
        </p:nvSpPr>
        <p:spPr>
          <a:xfrm>
            <a:off x="5087539" y="1988839"/>
            <a:ext cx="1296144"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schemeClr val="tx1"/>
                </a:solidFill>
                <a:cs typeface="B Nazanin" panose="00000400000000000000" pitchFamily="2" charset="-78"/>
              </a:rPr>
              <a:t>سازندگان خصوصی مجاز</a:t>
            </a:r>
            <a:endParaRPr lang="en-US" sz="1600" b="1" dirty="0">
              <a:solidFill>
                <a:schemeClr val="tx1"/>
              </a:solidFill>
              <a:cs typeface="B Nazanin" panose="00000400000000000000" pitchFamily="2" charset="-78"/>
            </a:endParaRPr>
          </a:p>
        </p:txBody>
      </p:sp>
      <p:sp>
        <p:nvSpPr>
          <p:cNvPr id="59" name="Rounded Rectangle 58"/>
          <p:cNvSpPr/>
          <p:nvPr/>
        </p:nvSpPr>
        <p:spPr>
          <a:xfrm>
            <a:off x="7123396" y="1984195"/>
            <a:ext cx="1296144" cy="5040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solidFill>
                  <a:schemeClr val="tx1"/>
                </a:solidFill>
                <a:cs typeface="B Nazanin" panose="00000400000000000000" pitchFamily="2" charset="-78"/>
              </a:rPr>
              <a:t>شرکت های تعاونی</a:t>
            </a:r>
            <a:endParaRPr lang="en-US" sz="1600" b="1" dirty="0">
              <a:solidFill>
                <a:schemeClr val="tx1"/>
              </a:solidFill>
              <a:cs typeface="B Nazanin" panose="00000400000000000000" pitchFamily="2" charset="-78"/>
            </a:endParaRPr>
          </a:p>
        </p:txBody>
      </p:sp>
      <p:sp>
        <p:nvSpPr>
          <p:cNvPr id="60" name="Rounded Rectangle 59"/>
          <p:cNvSpPr/>
          <p:nvPr/>
        </p:nvSpPr>
        <p:spPr>
          <a:xfrm>
            <a:off x="7555444" y="3328885"/>
            <a:ext cx="1619672" cy="103621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 مسکن با هزینه متوسط رو به پایین</a:t>
            </a:r>
          </a:p>
          <a:p>
            <a:pPr algn="ctr"/>
            <a:r>
              <a:rPr lang="fa-IR" sz="1200" b="1" dirty="0" smtClean="0">
                <a:solidFill>
                  <a:schemeClr val="tx1"/>
                </a:solidFill>
                <a:cs typeface="B Nazanin" panose="00000400000000000000" pitchFamily="2" charset="-78"/>
              </a:rPr>
              <a:t>- مسکن با هزینه متوسط </a:t>
            </a:r>
            <a:endParaRPr lang="en-US" sz="1200" b="1" dirty="0" smtClean="0">
              <a:solidFill>
                <a:schemeClr val="tx1"/>
              </a:solidFill>
              <a:cs typeface="B Nazanin" panose="00000400000000000000" pitchFamily="2" charset="-78"/>
            </a:endParaRPr>
          </a:p>
          <a:p>
            <a:pPr algn="ctr"/>
            <a:r>
              <a:rPr lang="fa-IR" sz="1200" b="1" dirty="0" smtClean="0">
                <a:solidFill>
                  <a:schemeClr val="tx1"/>
                </a:solidFill>
                <a:cs typeface="B Nazanin" panose="00000400000000000000" pitchFamily="2" charset="-78"/>
              </a:rPr>
              <a:t>- مسکن گران قیمت</a:t>
            </a:r>
          </a:p>
          <a:p>
            <a:pPr algn="ctr"/>
            <a:endParaRPr lang="en-US" sz="1400" b="1" dirty="0">
              <a:solidFill>
                <a:schemeClr val="tx1"/>
              </a:solidFill>
              <a:cs typeface="B Nazanin" panose="00000400000000000000" pitchFamily="2" charset="-78"/>
            </a:endParaRPr>
          </a:p>
        </p:txBody>
      </p:sp>
      <p:sp>
        <p:nvSpPr>
          <p:cNvPr id="61" name="Rounded Rectangle 60"/>
          <p:cNvSpPr/>
          <p:nvPr/>
        </p:nvSpPr>
        <p:spPr>
          <a:xfrm>
            <a:off x="6888355" y="3028640"/>
            <a:ext cx="1002252" cy="39681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مسکن</a:t>
            </a:r>
          </a:p>
          <a:p>
            <a:pPr algn="ctr"/>
            <a:r>
              <a:rPr lang="fa-IR" sz="1200" b="1" dirty="0" smtClean="0">
                <a:solidFill>
                  <a:schemeClr val="tx1"/>
                </a:solidFill>
                <a:cs typeface="B Nazanin" panose="00000400000000000000" pitchFamily="2" charset="-78"/>
              </a:rPr>
              <a:t> ارزان قیمت</a:t>
            </a:r>
            <a:endParaRPr lang="en-US" sz="1200" b="1" dirty="0">
              <a:solidFill>
                <a:schemeClr val="tx1"/>
              </a:solidFill>
              <a:cs typeface="B Nazanin" panose="00000400000000000000" pitchFamily="2" charset="-78"/>
            </a:endParaRPr>
          </a:p>
        </p:txBody>
      </p:sp>
      <p:sp>
        <p:nvSpPr>
          <p:cNvPr id="62" name="Rectangle 61"/>
          <p:cNvSpPr/>
          <p:nvPr/>
        </p:nvSpPr>
        <p:spPr>
          <a:xfrm>
            <a:off x="6979380" y="3425453"/>
            <a:ext cx="72008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ounded Rectangle 62"/>
          <p:cNvSpPr/>
          <p:nvPr/>
        </p:nvSpPr>
        <p:spPr>
          <a:xfrm>
            <a:off x="5509434" y="3337036"/>
            <a:ext cx="1619672" cy="103621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 مسکن با هزینه متوسط رو به پایین</a:t>
            </a:r>
          </a:p>
          <a:p>
            <a:pPr algn="ctr"/>
            <a:r>
              <a:rPr lang="fa-IR" sz="1200" b="1" dirty="0" smtClean="0">
                <a:solidFill>
                  <a:schemeClr val="tx1"/>
                </a:solidFill>
                <a:cs typeface="B Nazanin" panose="00000400000000000000" pitchFamily="2" charset="-78"/>
              </a:rPr>
              <a:t>- مسکن با هزینه متوسط </a:t>
            </a:r>
            <a:endParaRPr lang="en-US" sz="1200" b="1" dirty="0" smtClean="0">
              <a:solidFill>
                <a:schemeClr val="tx1"/>
              </a:solidFill>
              <a:cs typeface="B Nazanin" panose="00000400000000000000" pitchFamily="2" charset="-78"/>
            </a:endParaRPr>
          </a:p>
          <a:p>
            <a:pPr algn="ctr"/>
            <a:r>
              <a:rPr lang="fa-IR" sz="1200" b="1" dirty="0" smtClean="0">
                <a:solidFill>
                  <a:schemeClr val="tx1"/>
                </a:solidFill>
                <a:cs typeface="B Nazanin" panose="00000400000000000000" pitchFamily="2" charset="-78"/>
              </a:rPr>
              <a:t>- مسکن گران قیمت</a:t>
            </a:r>
          </a:p>
          <a:p>
            <a:pPr algn="ctr"/>
            <a:endParaRPr lang="en-US" sz="1400" b="1" dirty="0">
              <a:solidFill>
                <a:schemeClr val="tx1"/>
              </a:solidFill>
              <a:cs typeface="B Nazanin" panose="00000400000000000000" pitchFamily="2" charset="-78"/>
            </a:endParaRPr>
          </a:p>
        </p:txBody>
      </p:sp>
      <p:sp>
        <p:nvSpPr>
          <p:cNvPr id="64" name="Rounded Rectangle 63"/>
          <p:cNvSpPr/>
          <p:nvPr/>
        </p:nvSpPr>
        <p:spPr>
          <a:xfrm>
            <a:off x="857906" y="3450559"/>
            <a:ext cx="1418798" cy="14906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 مسکن برای اقشار کم درآمد</a:t>
            </a:r>
          </a:p>
          <a:p>
            <a:pPr algn="ctr"/>
            <a:r>
              <a:rPr lang="fa-IR" sz="1200" b="1" dirty="0" smtClean="0">
                <a:solidFill>
                  <a:schemeClr val="tx1"/>
                </a:solidFill>
                <a:cs typeface="B Nazanin" panose="00000400000000000000" pitchFamily="2" charset="-78"/>
              </a:rPr>
              <a:t>-مسکن کم هزینه</a:t>
            </a:r>
          </a:p>
          <a:p>
            <a:pPr algn="ctr"/>
            <a:r>
              <a:rPr lang="fa-IR" sz="1200" b="1" dirty="0" smtClean="0">
                <a:solidFill>
                  <a:schemeClr val="tx1"/>
                </a:solidFill>
                <a:cs typeface="B Nazanin" panose="00000400000000000000" pitchFamily="2" charset="-78"/>
              </a:rPr>
              <a:t>- مسکن با هزینه متوسط رو به پایین</a:t>
            </a:r>
          </a:p>
          <a:p>
            <a:pPr algn="ctr"/>
            <a:r>
              <a:rPr lang="fa-IR" sz="1200" b="1" dirty="0" smtClean="0">
                <a:solidFill>
                  <a:schemeClr val="tx1"/>
                </a:solidFill>
                <a:cs typeface="B Nazanin" panose="00000400000000000000" pitchFamily="2" charset="-78"/>
              </a:rPr>
              <a:t>- مسکن با هزینه متوسط </a:t>
            </a:r>
            <a:endParaRPr lang="en-US" sz="1200" b="1" dirty="0" smtClean="0">
              <a:solidFill>
                <a:schemeClr val="tx1"/>
              </a:solidFill>
              <a:cs typeface="B Nazanin" panose="00000400000000000000" pitchFamily="2" charset="-78"/>
            </a:endParaRPr>
          </a:p>
          <a:p>
            <a:pPr algn="ctr"/>
            <a:r>
              <a:rPr lang="fa-IR" sz="1200" b="1" dirty="0" smtClean="0">
                <a:solidFill>
                  <a:schemeClr val="tx1"/>
                </a:solidFill>
                <a:cs typeface="B Nazanin" panose="00000400000000000000" pitchFamily="2" charset="-78"/>
              </a:rPr>
              <a:t>- مسکن گران قیمت</a:t>
            </a:r>
          </a:p>
          <a:p>
            <a:pPr algn="ctr"/>
            <a:endParaRPr lang="en-US" sz="1400" b="1" dirty="0">
              <a:solidFill>
                <a:schemeClr val="tx1"/>
              </a:solidFill>
              <a:cs typeface="B Nazanin" panose="00000400000000000000" pitchFamily="2" charset="-78"/>
            </a:endParaRPr>
          </a:p>
        </p:txBody>
      </p:sp>
      <p:sp>
        <p:nvSpPr>
          <p:cNvPr id="65" name="Rounded Rectangle 64"/>
          <p:cNvSpPr/>
          <p:nvPr/>
        </p:nvSpPr>
        <p:spPr>
          <a:xfrm>
            <a:off x="2186311" y="3444850"/>
            <a:ext cx="1418798" cy="14906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 مسکن برای اقشار کم درآمد</a:t>
            </a:r>
          </a:p>
          <a:p>
            <a:pPr algn="ctr"/>
            <a:r>
              <a:rPr lang="fa-IR" sz="1200" b="1" dirty="0" smtClean="0">
                <a:solidFill>
                  <a:schemeClr val="tx1"/>
                </a:solidFill>
                <a:cs typeface="B Nazanin" panose="00000400000000000000" pitchFamily="2" charset="-78"/>
              </a:rPr>
              <a:t>-مسکن کم هزینه</a:t>
            </a:r>
          </a:p>
          <a:p>
            <a:pPr algn="ctr"/>
            <a:r>
              <a:rPr lang="fa-IR" sz="1200" b="1" dirty="0" smtClean="0">
                <a:solidFill>
                  <a:schemeClr val="tx1"/>
                </a:solidFill>
                <a:cs typeface="B Nazanin" panose="00000400000000000000" pitchFamily="2" charset="-78"/>
              </a:rPr>
              <a:t>- مسکن با هزینه متوسط رو به پایین</a:t>
            </a:r>
          </a:p>
          <a:p>
            <a:pPr algn="ctr"/>
            <a:r>
              <a:rPr lang="fa-IR" sz="1200" b="1" dirty="0" smtClean="0">
                <a:solidFill>
                  <a:schemeClr val="tx1"/>
                </a:solidFill>
                <a:cs typeface="B Nazanin" panose="00000400000000000000" pitchFamily="2" charset="-78"/>
              </a:rPr>
              <a:t>- مسکن با هزینه متوسط </a:t>
            </a:r>
            <a:endParaRPr lang="en-US" sz="1200" b="1" dirty="0" smtClean="0">
              <a:solidFill>
                <a:schemeClr val="tx1"/>
              </a:solidFill>
              <a:cs typeface="B Nazanin" panose="00000400000000000000" pitchFamily="2" charset="-78"/>
            </a:endParaRPr>
          </a:p>
          <a:p>
            <a:pPr algn="ctr"/>
            <a:r>
              <a:rPr lang="fa-IR" sz="1200" b="1" dirty="0" smtClean="0">
                <a:solidFill>
                  <a:schemeClr val="tx1"/>
                </a:solidFill>
                <a:cs typeface="B Nazanin" panose="00000400000000000000" pitchFamily="2" charset="-78"/>
              </a:rPr>
              <a:t>- مسکن گران قیمت</a:t>
            </a:r>
          </a:p>
          <a:p>
            <a:pPr algn="ctr"/>
            <a:endParaRPr lang="en-US" sz="1400" b="1" dirty="0">
              <a:solidFill>
                <a:schemeClr val="tx1"/>
              </a:solidFill>
              <a:cs typeface="B Nazanin" panose="00000400000000000000" pitchFamily="2" charset="-78"/>
            </a:endParaRPr>
          </a:p>
        </p:txBody>
      </p:sp>
      <p:sp>
        <p:nvSpPr>
          <p:cNvPr id="66" name="Rounded Rectangle 65"/>
          <p:cNvSpPr/>
          <p:nvPr/>
        </p:nvSpPr>
        <p:spPr>
          <a:xfrm>
            <a:off x="3581481" y="3413444"/>
            <a:ext cx="1418798" cy="14906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Nazanin" panose="00000400000000000000" pitchFamily="2" charset="-78"/>
              </a:rPr>
              <a:t>- مسکن برای اقشار کم درآمد</a:t>
            </a:r>
          </a:p>
          <a:p>
            <a:pPr algn="ctr"/>
            <a:r>
              <a:rPr lang="fa-IR" sz="1200" b="1" dirty="0" smtClean="0">
                <a:solidFill>
                  <a:schemeClr val="tx1"/>
                </a:solidFill>
                <a:cs typeface="B Nazanin" panose="00000400000000000000" pitchFamily="2" charset="-78"/>
              </a:rPr>
              <a:t>-مسکن کم هزینه</a:t>
            </a:r>
          </a:p>
          <a:p>
            <a:pPr algn="ctr"/>
            <a:r>
              <a:rPr lang="fa-IR" sz="1200" b="1" dirty="0" smtClean="0">
                <a:solidFill>
                  <a:schemeClr val="tx1"/>
                </a:solidFill>
                <a:cs typeface="B Nazanin" panose="00000400000000000000" pitchFamily="2" charset="-78"/>
              </a:rPr>
              <a:t>- مسکن با هزینه متوسط رو به پایین</a:t>
            </a:r>
          </a:p>
          <a:p>
            <a:pPr algn="ctr"/>
            <a:r>
              <a:rPr lang="fa-IR" sz="1200" b="1" dirty="0" smtClean="0">
                <a:solidFill>
                  <a:schemeClr val="tx1"/>
                </a:solidFill>
                <a:cs typeface="B Nazanin" panose="00000400000000000000" pitchFamily="2" charset="-78"/>
              </a:rPr>
              <a:t>- مسکن با هزینه متوسط </a:t>
            </a:r>
            <a:endParaRPr lang="en-US" sz="1200" b="1" dirty="0" smtClean="0">
              <a:solidFill>
                <a:schemeClr val="tx1"/>
              </a:solidFill>
              <a:cs typeface="B Nazanin" panose="00000400000000000000" pitchFamily="2" charset="-78"/>
            </a:endParaRPr>
          </a:p>
          <a:p>
            <a:pPr algn="ctr"/>
            <a:r>
              <a:rPr lang="fa-IR" sz="1200" b="1" dirty="0" smtClean="0">
                <a:solidFill>
                  <a:schemeClr val="tx1"/>
                </a:solidFill>
                <a:cs typeface="B Nazanin" panose="00000400000000000000" pitchFamily="2" charset="-78"/>
              </a:rPr>
              <a:t>- مسکن گران قیمت</a:t>
            </a:r>
          </a:p>
          <a:p>
            <a:pPr algn="ct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0372181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3144380" y="4005952"/>
            <a:ext cx="5436096" cy="1871320"/>
          </a:xfrm>
          <a:prstGeom prst="roundRect">
            <a:avLst/>
          </a:prstGeom>
          <a:solidFill>
            <a:schemeClr val="bg1"/>
          </a:solidFill>
          <a:ln w="5715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cs typeface="B Nazanin" panose="00000400000000000000" pitchFamily="2" charset="-78"/>
              </a:rPr>
              <a:t>کارشناسان مسکن </a:t>
            </a:r>
            <a:r>
              <a:rPr lang="fa-IR" dirty="0">
                <a:solidFill>
                  <a:schemeClr val="tx1"/>
                </a:solidFill>
                <a:cs typeface="B Nazanin" panose="00000400000000000000" pitchFamily="2" charset="-78"/>
              </a:rPr>
              <a:t>مالزی معتقدند دولت در ایجاد این سازگاری چندان موفق نبوده است زیرا آرمان </a:t>
            </a:r>
            <a:r>
              <a:rPr lang="fa-IR" dirty="0" smtClean="0">
                <a:solidFill>
                  <a:schemeClr val="tx1"/>
                </a:solidFill>
                <a:cs typeface="B Nazanin" panose="00000400000000000000" pitchFamily="2" charset="-78"/>
              </a:rPr>
              <a:t>ها </a:t>
            </a:r>
            <a:r>
              <a:rPr lang="fa-IR" dirty="0">
                <a:solidFill>
                  <a:schemeClr val="tx1"/>
                </a:solidFill>
                <a:cs typeface="B Nazanin" panose="00000400000000000000" pitchFamily="2" charset="-78"/>
              </a:rPr>
              <a:t>نشان می </a:t>
            </a:r>
            <a:r>
              <a:rPr lang="fa-IR" dirty="0" smtClean="0">
                <a:solidFill>
                  <a:schemeClr val="tx1"/>
                </a:solidFill>
                <a:cs typeface="B Nazanin" panose="00000400000000000000" pitchFamily="2" charset="-78"/>
              </a:rPr>
              <a:t>دهد ساخت مسکن </a:t>
            </a:r>
            <a:r>
              <a:rPr lang="fa-IR" dirty="0">
                <a:solidFill>
                  <a:schemeClr val="tx1"/>
                </a:solidFill>
                <a:cs typeface="B Nazanin" panose="00000400000000000000" pitchFamily="2" charset="-78"/>
              </a:rPr>
              <a:t>با قیمت بالا و متوسط طی پنج سال گذشته ٢۵٠ درصد رشد کرده اما در بخش ساخت مسکن ارزان، رشد </a:t>
            </a:r>
            <a:r>
              <a:rPr lang="fa-IR" dirty="0" smtClean="0">
                <a:solidFill>
                  <a:schemeClr val="tx1"/>
                </a:solidFill>
                <a:cs typeface="B Nazanin" panose="00000400000000000000" pitchFamily="2" charset="-78"/>
              </a:rPr>
              <a:t>تنها</a:t>
            </a:r>
            <a:endParaRPr lang="fa-IR" dirty="0">
              <a:solidFill>
                <a:schemeClr val="tx1"/>
              </a:solidFill>
              <a:cs typeface="B Nazanin" panose="00000400000000000000" pitchFamily="2" charset="-78"/>
            </a:endParaRPr>
          </a:p>
          <a:p>
            <a:pPr algn="ctr"/>
            <a:r>
              <a:rPr lang="fa-IR" dirty="0">
                <a:solidFill>
                  <a:schemeClr val="tx1"/>
                </a:solidFill>
                <a:cs typeface="B Nazanin" panose="00000400000000000000" pitchFamily="2" charset="-78"/>
              </a:rPr>
              <a:t>٢٧ درصد بوده است. به این ترتیب با ادامه این روند شکاف طبقاتی عمق بیش تری پیدا </a:t>
            </a:r>
            <a:r>
              <a:rPr lang="fa-IR" dirty="0" smtClean="0">
                <a:solidFill>
                  <a:schemeClr val="tx1"/>
                </a:solidFill>
                <a:cs typeface="B Nazanin" panose="00000400000000000000" pitchFamily="2" charset="-78"/>
              </a:rPr>
              <a:t>خواهد </a:t>
            </a:r>
            <a:r>
              <a:rPr lang="fa-IR" dirty="0">
                <a:solidFill>
                  <a:schemeClr val="tx1"/>
                </a:solidFill>
                <a:cs typeface="B Nazanin" panose="00000400000000000000" pitchFamily="2" charset="-78"/>
              </a:rPr>
              <a:t>کرد. </a:t>
            </a:r>
          </a:p>
        </p:txBody>
      </p:sp>
      <p:sp>
        <p:nvSpPr>
          <p:cNvPr id="18" name="Freeform 238"/>
          <p:cNvSpPr>
            <a:spLocks/>
          </p:cNvSpPr>
          <p:nvPr/>
        </p:nvSpPr>
        <p:spPr bwMode="auto">
          <a:xfrm>
            <a:off x="3131841" y="1196308"/>
            <a:ext cx="5436096" cy="936548"/>
          </a:xfrm>
          <a:custGeom>
            <a:avLst/>
            <a:gdLst>
              <a:gd name="T0" fmla="*/ 2147483647 w 1014"/>
              <a:gd name="T1" fmla="*/ 0 h 466"/>
              <a:gd name="T2" fmla="*/ 181451250 w 1014"/>
              <a:gd name="T3" fmla="*/ 0 h 466"/>
              <a:gd name="T4" fmla="*/ 181451250 w 1014"/>
              <a:gd name="T5" fmla="*/ 0 h 466"/>
              <a:gd name="T6" fmla="*/ 146169063 w 1014"/>
              <a:gd name="T7" fmla="*/ 5040313 h 466"/>
              <a:gd name="T8" fmla="*/ 110886875 w 1014"/>
              <a:gd name="T9" fmla="*/ 15120938 h 466"/>
              <a:gd name="T10" fmla="*/ 80645000 w 1014"/>
              <a:gd name="T11" fmla="*/ 30241875 h 466"/>
              <a:gd name="T12" fmla="*/ 50403125 w 1014"/>
              <a:gd name="T13" fmla="*/ 50403125 h 466"/>
              <a:gd name="T14" fmla="*/ 30241875 w 1014"/>
              <a:gd name="T15" fmla="*/ 80645000 h 466"/>
              <a:gd name="T16" fmla="*/ 10080625 w 1014"/>
              <a:gd name="T17" fmla="*/ 110886875 h 466"/>
              <a:gd name="T18" fmla="*/ 0 w 1014"/>
              <a:gd name="T19" fmla="*/ 146169063 h 466"/>
              <a:gd name="T20" fmla="*/ 0 w 1014"/>
              <a:gd name="T21" fmla="*/ 181451250 h 466"/>
              <a:gd name="T22" fmla="*/ 0 w 1014"/>
              <a:gd name="T23" fmla="*/ 685482500 h 466"/>
              <a:gd name="T24" fmla="*/ 0 w 1014"/>
              <a:gd name="T25" fmla="*/ 685482500 h 466"/>
              <a:gd name="T26" fmla="*/ 0 w 1014"/>
              <a:gd name="T27" fmla="*/ 720764688 h 466"/>
              <a:gd name="T28" fmla="*/ 10080625 w 1014"/>
              <a:gd name="T29" fmla="*/ 756046875 h 466"/>
              <a:gd name="T30" fmla="*/ 30241875 w 1014"/>
              <a:gd name="T31" fmla="*/ 786288750 h 466"/>
              <a:gd name="T32" fmla="*/ 50403125 w 1014"/>
              <a:gd name="T33" fmla="*/ 811490313 h 466"/>
              <a:gd name="T34" fmla="*/ 80645000 w 1014"/>
              <a:gd name="T35" fmla="*/ 836691875 h 466"/>
              <a:gd name="T36" fmla="*/ 110886875 w 1014"/>
              <a:gd name="T37" fmla="*/ 851812813 h 466"/>
              <a:gd name="T38" fmla="*/ 146169063 w 1014"/>
              <a:gd name="T39" fmla="*/ 861893438 h 466"/>
              <a:gd name="T40" fmla="*/ 181451250 w 1014"/>
              <a:gd name="T41" fmla="*/ 866933750 h 466"/>
              <a:gd name="T42" fmla="*/ 1149191250 w 1014"/>
              <a:gd name="T43" fmla="*/ 866933750 h 466"/>
              <a:gd name="T44" fmla="*/ 1159271875 w 1014"/>
              <a:gd name="T45" fmla="*/ 866933750 h 466"/>
              <a:gd name="T46" fmla="*/ 1159271875 w 1014"/>
              <a:gd name="T47" fmla="*/ 1003022188 h 466"/>
              <a:gd name="T48" fmla="*/ 1068546250 w 1014"/>
              <a:gd name="T49" fmla="*/ 1003022188 h 466"/>
              <a:gd name="T50" fmla="*/ 1244957188 w 1014"/>
              <a:gd name="T51" fmla="*/ 1174392813 h 466"/>
              <a:gd name="T52" fmla="*/ 1416327813 w 1014"/>
              <a:gd name="T53" fmla="*/ 1003022188 h 466"/>
              <a:gd name="T54" fmla="*/ 1325602188 w 1014"/>
              <a:gd name="T55" fmla="*/ 1003022188 h 466"/>
              <a:gd name="T56" fmla="*/ 1325602188 w 1014"/>
              <a:gd name="T57" fmla="*/ 861893438 h 466"/>
              <a:gd name="T58" fmla="*/ 1401206875 w 1014"/>
              <a:gd name="T59" fmla="*/ 861893438 h 466"/>
              <a:gd name="T60" fmla="*/ 2147483647 w 1014"/>
              <a:gd name="T61" fmla="*/ 866933750 h 466"/>
              <a:gd name="T62" fmla="*/ 2147483647 w 1014"/>
              <a:gd name="T63" fmla="*/ 866933750 h 466"/>
              <a:gd name="T64" fmla="*/ 2147483647 w 1014"/>
              <a:gd name="T65" fmla="*/ 861893438 h 466"/>
              <a:gd name="T66" fmla="*/ 2147483647 w 1014"/>
              <a:gd name="T67" fmla="*/ 851812813 h 466"/>
              <a:gd name="T68" fmla="*/ 2147483647 w 1014"/>
              <a:gd name="T69" fmla="*/ 836691875 h 466"/>
              <a:gd name="T70" fmla="*/ 2147483647 w 1014"/>
              <a:gd name="T71" fmla="*/ 811490313 h 466"/>
              <a:gd name="T72" fmla="*/ 2147483647 w 1014"/>
              <a:gd name="T73" fmla="*/ 786288750 h 466"/>
              <a:gd name="T74" fmla="*/ 2147483647 w 1014"/>
              <a:gd name="T75" fmla="*/ 756046875 h 466"/>
              <a:gd name="T76" fmla="*/ 2147483647 w 1014"/>
              <a:gd name="T77" fmla="*/ 720764688 h 466"/>
              <a:gd name="T78" fmla="*/ 2147483647 w 1014"/>
              <a:gd name="T79" fmla="*/ 685482500 h 466"/>
              <a:gd name="T80" fmla="*/ 2147483647 w 1014"/>
              <a:gd name="T81" fmla="*/ 181451250 h 466"/>
              <a:gd name="T82" fmla="*/ 2147483647 w 1014"/>
              <a:gd name="T83" fmla="*/ 181451250 h 466"/>
              <a:gd name="T84" fmla="*/ 2147483647 w 1014"/>
              <a:gd name="T85" fmla="*/ 146169063 h 466"/>
              <a:gd name="T86" fmla="*/ 2147483647 w 1014"/>
              <a:gd name="T87" fmla="*/ 110886875 h 466"/>
              <a:gd name="T88" fmla="*/ 2147483647 w 1014"/>
              <a:gd name="T89" fmla="*/ 80645000 h 466"/>
              <a:gd name="T90" fmla="*/ 2147483647 w 1014"/>
              <a:gd name="T91" fmla="*/ 50403125 h 466"/>
              <a:gd name="T92" fmla="*/ 2147483647 w 1014"/>
              <a:gd name="T93" fmla="*/ 30241875 h 466"/>
              <a:gd name="T94" fmla="*/ 2147483647 w 1014"/>
              <a:gd name="T95" fmla="*/ 15120938 h 466"/>
              <a:gd name="T96" fmla="*/ 2147483647 w 1014"/>
              <a:gd name="T97" fmla="*/ 5040313 h 466"/>
              <a:gd name="T98" fmla="*/ 2147483647 w 1014"/>
              <a:gd name="T99" fmla="*/ 0 h 466"/>
              <a:gd name="T100" fmla="*/ 2147483647 w 1014"/>
              <a:gd name="T101" fmla="*/ 0 h 4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14"/>
              <a:gd name="T154" fmla="*/ 0 h 466"/>
              <a:gd name="T155" fmla="*/ 1014 w 1014"/>
              <a:gd name="T156" fmla="*/ 466 h 4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14" h="466">
                <a:moveTo>
                  <a:pt x="940" y="0"/>
                </a:moveTo>
                <a:lnTo>
                  <a:pt x="72" y="0"/>
                </a:lnTo>
                <a:lnTo>
                  <a:pt x="58" y="2"/>
                </a:lnTo>
                <a:lnTo>
                  <a:pt x="44" y="6"/>
                </a:lnTo>
                <a:lnTo>
                  <a:pt x="32" y="12"/>
                </a:lnTo>
                <a:lnTo>
                  <a:pt x="20" y="20"/>
                </a:lnTo>
                <a:lnTo>
                  <a:pt x="12" y="32"/>
                </a:lnTo>
                <a:lnTo>
                  <a:pt x="4" y="44"/>
                </a:lnTo>
                <a:lnTo>
                  <a:pt x="0" y="58"/>
                </a:lnTo>
                <a:lnTo>
                  <a:pt x="0" y="72"/>
                </a:lnTo>
                <a:lnTo>
                  <a:pt x="0" y="272"/>
                </a:lnTo>
                <a:lnTo>
                  <a:pt x="0" y="286"/>
                </a:lnTo>
                <a:lnTo>
                  <a:pt x="4" y="300"/>
                </a:lnTo>
                <a:lnTo>
                  <a:pt x="12" y="312"/>
                </a:lnTo>
                <a:lnTo>
                  <a:pt x="20" y="322"/>
                </a:lnTo>
                <a:lnTo>
                  <a:pt x="32" y="332"/>
                </a:lnTo>
                <a:lnTo>
                  <a:pt x="44" y="338"/>
                </a:lnTo>
                <a:lnTo>
                  <a:pt x="58" y="342"/>
                </a:lnTo>
                <a:lnTo>
                  <a:pt x="72" y="344"/>
                </a:lnTo>
                <a:lnTo>
                  <a:pt x="456" y="344"/>
                </a:lnTo>
                <a:lnTo>
                  <a:pt x="460" y="344"/>
                </a:lnTo>
                <a:lnTo>
                  <a:pt x="460" y="398"/>
                </a:lnTo>
                <a:lnTo>
                  <a:pt x="424" y="398"/>
                </a:lnTo>
                <a:lnTo>
                  <a:pt x="494" y="466"/>
                </a:lnTo>
                <a:lnTo>
                  <a:pt x="562" y="398"/>
                </a:lnTo>
                <a:lnTo>
                  <a:pt x="526" y="398"/>
                </a:lnTo>
                <a:lnTo>
                  <a:pt x="526" y="342"/>
                </a:lnTo>
                <a:lnTo>
                  <a:pt x="556" y="342"/>
                </a:lnTo>
                <a:lnTo>
                  <a:pt x="940" y="344"/>
                </a:lnTo>
                <a:lnTo>
                  <a:pt x="954" y="342"/>
                </a:lnTo>
                <a:lnTo>
                  <a:pt x="968" y="338"/>
                </a:lnTo>
                <a:lnTo>
                  <a:pt x="982" y="332"/>
                </a:lnTo>
                <a:lnTo>
                  <a:pt x="992" y="322"/>
                </a:lnTo>
                <a:lnTo>
                  <a:pt x="1002" y="312"/>
                </a:lnTo>
                <a:lnTo>
                  <a:pt x="1008" y="300"/>
                </a:lnTo>
                <a:lnTo>
                  <a:pt x="1012" y="286"/>
                </a:lnTo>
                <a:lnTo>
                  <a:pt x="1014" y="272"/>
                </a:lnTo>
                <a:lnTo>
                  <a:pt x="1014" y="72"/>
                </a:lnTo>
                <a:lnTo>
                  <a:pt x="1012" y="58"/>
                </a:lnTo>
                <a:lnTo>
                  <a:pt x="1008" y="44"/>
                </a:lnTo>
                <a:lnTo>
                  <a:pt x="1002" y="32"/>
                </a:lnTo>
                <a:lnTo>
                  <a:pt x="992" y="20"/>
                </a:lnTo>
                <a:lnTo>
                  <a:pt x="982" y="12"/>
                </a:lnTo>
                <a:lnTo>
                  <a:pt x="968" y="6"/>
                </a:lnTo>
                <a:lnTo>
                  <a:pt x="954" y="2"/>
                </a:lnTo>
                <a:lnTo>
                  <a:pt x="940" y="0"/>
                </a:lnTo>
                <a:close/>
              </a:path>
            </a:pathLst>
          </a:custGeom>
          <a:solidFill>
            <a:srgbClr val="CCFFFF"/>
          </a:solidFill>
          <a:ln>
            <a:solidFill>
              <a:schemeClr val="tx1"/>
            </a:solidFill>
          </a:ln>
        </p:spPr>
        <p:txBody>
          <a:bodyPr/>
          <a:lstStyle/>
          <a:p>
            <a:endParaRPr lang="en-US"/>
          </a:p>
        </p:txBody>
      </p:sp>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a:cs typeface="A EntezareZohoor B3" panose="00000700000000000000" pitchFamily="2" charset="-78"/>
              </a:rPr>
              <a:t>سیاست هاي </a:t>
            </a:r>
            <a:r>
              <a:rPr lang="fa-IR" sz="3600" b="1" dirty="0" smtClean="0">
                <a:cs typeface="A EntezareZohoor B3" panose="00000700000000000000" pitchFamily="2" charset="-78"/>
              </a:rPr>
              <a:t>ساخت مسکن </a:t>
            </a:r>
            <a:r>
              <a:rPr lang="fa-IR" sz="3600" b="1" dirty="0">
                <a:cs typeface="A EntezareZohoor B3" panose="00000700000000000000" pitchFamily="2" charset="-78"/>
              </a:rPr>
              <a:t>در مالزي</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107504" y="6237312"/>
            <a:ext cx="1656184" cy="553998"/>
          </a:xfrm>
          <a:prstGeom prst="rect">
            <a:avLst/>
          </a:prstGeom>
          <a:noFill/>
          <a:ln>
            <a:solidFill>
              <a:srgbClr val="008000"/>
            </a:solidFill>
          </a:ln>
        </p:spPr>
        <p:txBody>
          <a:bodyPr wrap="square" rtlCol="0">
            <a:spAutoFit/>
          </a:bodyPr>
          <a:lstStyle/>
          <a:p>
            <a:r>
              <a:rPr lang="en-US" sz="1000" dirty="0"/>
              <a:t>Vista News </a:t>
            </a:r>
            <a:r>
              <a:rPr lang="en-US" sz="1000" dirty="0" smtClean="0"/>
              <a:t>Hub</a:t>
            </a:r>
          </a:p>
          <a:p>
            <a:r>
              <a:rPr lang="en-US" sz="1000" dirty="0"/>
              <a:t>Saturday, 13 December, 2014</a:t>
            </a:r>
          </a:p>
        </p:txBody>
      </p:sp>
      <p:pic>
        <p:nvPicPr>
          <p:cNvPr id="15" name="Picture 14">
            <a:hlinkClick r:id="rId4" action="ppaction://hlinksldjump"/>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03103"/>
            <a:ext cx="720080" cy="688207"/>
          </a:xfrm>
          <a:prstGeom prst="rect">
            <a:avLst/>
          </a:prstGeom>
        </p:spPr>
      </p:pic>
      <p:pic>
        <p:nvPicPr>
          <p:cNvPr id="11" name="Picture 10">
            <a:hlinkClick r:id="rId7" action="ppaction://hlinksldjump"/>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grpSp>
        <p:nvGrpSpPr>
          <p:cNvPr id="7" name="Group 6"/>
          <p:cNvGrpSpPr/>
          <p:nvPr/>
        </p:nvGrpSpPr>
        <p:grpSpPr>
          <a:xfrm>
            <a:off x="107504" y="960112"/>
            <a:ext cx="2591792" cy="1708150"/>
            <a:chOff x="557808" y="2574925"/>
            <a:chExt cx="2591792" cy="1708150"/>
          </a:xfrm>
        </p:grpSpPr>
        <p:sp>
          <p:nvSpPr>
            <p:cNvPr id="17" name="Freeform 123"/>
            <p:cNvSpPr>
              <a:spLocks/>
            </p:cNvSpPr>
            <p:nvPr/>
          </p:nvSpPr>
          <p:spPr bwMode="auto">
            <a:xfrm>
              <a:off x="676275" y="2574925"/>
              <a:ext cx="2473325" cy="1708150"/>
            </a:xfrm>
            <a:custGeom>
              <a:avLst/>
              <a:gdLst>
                <a:gd name="T0" fmla="*/ 2147483647 w 1558"/>
                <a:gd name="T1" fmla="*/ 1345763438 h 1076"/>
                <a:gd name="T2" fmla="*/ 2147483647 w 1558"/>
                <a:gd name="T3" fmla="*/ 554434375 h 1076"/>
                <a:gd name="T4" fmla="*/ 2147483647 w 1558"/>
                <a:gd name="T5" fmla="*/ 887095000 h 1076"/>
                <a:gd name="T6" fmla="*/ 2147483647 w 1558"/>
                <a:gd name="T7" fmla="*/ 887095000 h 1076"/>
                <a:gd name="T8" fmla="*/ 2147483647 w 1558"/>
                <a:gd name="T9" fmla="*/ 0 h 1076"/>
                <a:gd name="T10" fmla="*/ 0 w 1558"/>
                <a:gd name="T11" fmla="*/ 0 h 1076"/>
                <a:gd name="T12" fmla="*/ 0 w 1558"/>
                <a:gd name="T13" fmla="*/ 2147483647 h 1076"/>
                <a:gd name="T14" fmla="*/ 2147483647 w 1558"/>
                <a:gd name="T15" fmla="*/ 2147483647 h 1076"/>
                <a:gd name="T16" fmla="*/ 2147483647 w 1558"/>
                <a:gd name="T17" fmla="*/ 1829633438 h 1076"/>
                <a:gd name="T18" fmla="*/ 2147483647 w 1558"/>
                <a:gd name="T19" fmla="*/ 1829633438 h 1076"/>
                <a:gd name="T20" fmla="*/ 2147483647 w 1558"/>
                <a:gd name="T21" fmla="*/ 2137092500 h 1076"/>
                <a:gd name="T22" fmla="*/ 2147483647 w 1558"/>
                <a:gd name="T23" fmla="*/ 1345763438 h 10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58"/>
                <a:gd name="T37" fmla="*/ 0 h 1076"/>
                <a:gd name="T38" fmla="*/ 1558 w 1558"/>
                <a:gd name="T39" fmla="*/ 1076 h 10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58" h="1076">
                  <a:moveTo>
                    <a:pt x="1558" y="534"/>
                  </a:moveTo>
                  <a:lnTo>
                    <a:pt x="1228" y="220"/>
                  </a:lnTo>
                  <a:lnTo>
                    <a:pt x="1228" y="352"/>
                  </a:lnTo>
                  <a:lnTo>
                    <a:pt x="1086" y="352"/>
                  </a:lnTo>
                  <a:lnTo>
                    <a:pt x="1086" y="0"/>
                  </a:lnTo>
                  <a:lnTo>
                    <a:pt x="0" y="0"/>
                  </a:lnTo>
                  <a:lnTo>
                    <a:pt x="0" y="1076"/>
                  </a:lnTo>
                  <a:lnTo>
                    <a:pt x="1086" y="1076"/>
                  </a:lnTo>
                  <a:lnTo>
                    <a:pt x="1086" y="726"/>
                  </a:lnTo>
                  <a:lnTo>
                    <a:pt x="1228" y="726"/>
                  </a:lnTo>
                  <a:lnTo>
                    <a:pt x="1228" y="848"/>
                  </a:lnTo>
                  <a:lnTo>
                    <a:pt x="1558" y="534"/>
                  </a:lnTo>
                  <a:close/>
                </a:path>
              </a:pathLst>
            </a:custGeom>
            <a:solidFill>
              <a:srgbClr val="E1F308"/>
            </a:solidFill>
            <a:ln w="24">
              <a:solidFill>
                <a:srgbClr val="000000"/>
              </a:solidFill>
              <a:round/>
              <a:headEnd/>
              <a:tailEnd/>
            </a:ln>
          </p:spPr>
          <p:txBody>
            <a:bodyPr/>
            <a:lstStyle/>
            <a:p>
              <a:endParaRPr lang="en-US"/>
            </a:p>
          </p:txBody>
        </p:sp>
        <p:sp>
          <p:nvSpPr>
            <p:cNvPr id="3" name="Rectangle 2"/>
            <p:cNvSpPr/>
            <p:nvPr/>
          </p:nvSpPr>
          <p:spPr>
            <a:xfrm>
              <a:off x="557808" y="3085095"/>
              <a:ext cx="2286000" cy="923330"/>
            </a:xfrm>
            <a:prstGeom prst="rect">
              <a:avLst/>
            </a:prstGeom>
          </p:spPr>
          <p:txBody>
            <a:bodyPr wrap="square">
              <a:spAutoFit/>
            </a:bodyPr>
            <a:lstStyle/>
            <a:p>
              <a:pPr algn="ctr"/>
              <a:r>
                <a:rPr lang="fa-IR" dirty="0" smtClean="0">
                  <a:latin typeface="Tahoma" panose="020B0604030504040204" pitchFamily="34" charset="0"/>
                  <a:cs typeface="B Nazanin" panose="00000400000000000000" pitchFamily="2" charset="-78"/>
                </a:rPr>
                <a:t>دلایل </a:t>
              </a:r>
              <a:r>
                <a:rPr lang="fa-IR" dirty="0">
                  <a:latin typeface="Tahoma" panose="020B0604030504040204" pitchFamily="34" charset="0"/>
                  <a:cs typeface="B Nazanin" panose="00000400000000000000" pitchFamily="2" charset="-78"/>
                </a:rPr>
                <a:t>تمایل بخش خصوصی به ساختن مسکن ارزان برای اقشار کم درآمد </a:t>
              </a:r>
              <a:endParaRPr lang="en-US" dirty="0">
                <a:cs typeface="B Nazanin" panose="00000400000000000000" pitchFamily="2" charset="-78"/>
              </a:endParaRPr>
            </a:p>
          </p:txBody>
        </p:sp>
      </p:grpSp>
      <p:sp>
        <p:nvSpPr>
          <p:cNvPr id="8" name="Rectangle 7"/>
          <p:cNvSpPr/>
          <p:nvPr/>
        </p:nvSpPr>
        <p:spPr>
          <a:xfrm>
            <a:off x="3131840" y="1171023"/>
            <a:ext cx="5436096" cy="707886"/>
          </a:xfrm>
          <a:prstGeom prst="rect">
            <a:avLst/>
          </a:prstGeom>
        </p:spPr>
        <p:txBody>
          <a:bodyPr wrap="square">
            <a:spAutoFit/>
          </a:bodyPr>
          <a:lstStyle/>
          <a:p>
            <a:pPr algn="ctr"/>
            <a:r>
              <a:rPr lang="fa-IR" sz="2000" dirty="0">
                <a:latin typeface="Tahoma" panose="020B0604030504040204" pitchFamily="34" charset="0"/>
                <a:cs typeface="B Nazanin" panose="00000400000000000000" pitchFamily="2" charset="-78"/>
              </a:rPr>
              <a:t>اشباع شدن بازار ساخت مسکن</a:t>
            </a:r>
          </a:p>
          <a:p>
            <a:pPr algn="ctr"/>
            <a:r>
              <a:rPr lang="fa-IR" sz="2000" dirty="0">
                <a:latin typeface="Tahoma" panose="020B0604030504040204" pitchFamily="34" charset="0"/>
                <a:cs typeface="B Nazanin" panose="00000400000000000000" pitchFamily="2" charset="-78"/>
              </a:rPr>
              <a:t>گران </a:t>
            </a:r>
            <a:r>
              <a:rPr lang="fa-IR" sz="2000" dirty="0" smtClean="0">
                <a:latin typeface="Tahoma" panose="020B0604030504040204" pitchFamily="34" charset="0"/>
                <a:cs typeface="B Nazanin" panose="00000400000000000000" pitchFamily="2" charset="-78"/>
              </a:rPr>
              <a:t>قیمت</a:t>
            </a:r>
            <a:endParaRPr lang="en-US" sz="2000" dirty="0">
              <a:cs typeface="B Nazanin" panose="00000400000000000000" pitchFamily="2" charset="-78"/>
            </a:endParaRPr>
          </a:p>
        </p:txBody>
      </p:sp>
      <p:sp>
        <p:nvSpPr>
          <p:cNvPr id="19" name="Freeform 238"/>
          <p:cNvSpPr>
            <a:spLocks/>
          </p:cNvSpPr>
          <p:nvPr/>
        </p:nvSpPr>
        <p:spPr bwMode="auto">
          <a:xfrm>
            <a:off x="3131840" y="2132856"/>
            <a:ext cx="5436096" cy="936548"/>
          </a:xfrm>
          <a:custGeom>
            <a:avLst/>
            <a:gdLst>
              <a:gd name="T0" fmla="*/ 2147483647 w 1014"/>
              <a:gd name="T1" fmla="*/ 0 h 466"/>
              <a:gd name="T2" fmla="*/ 181451250 w 1014"/>
              <a:gd name="T3" fmla="*/ 0 h 466"/>
              <a:gd name="T4" fmla="*/ 181451250 w 1014"/>
              <a:gd name="T5" fmla="*/ 0 h 466"/>
              <a:gd name="T6" fmla="*/ 146169063 w 1014"/>
              <a:gd name="T7" fmla="*/ 5040313 h 466"/>
              <a:gd name="T8" fmla="*/ 110886875 w 1014"/>
              <a:gd name="T9" fmla="*/ 15120938 h 466"/>
              <a:gd name="T10" fmla="*/ 80645000 w 1014"/>
              <a:gd name="T11" fmla="*/ 30241875 h 466"/>
              <a:gd name="T12" fmla="*/ 50403125 w 1014"/>
              <a:gd name="T13" fmla="*/ 50403125 h 466"/>
              <a:gd name="T14" fmla="*/ 30241875 w 1014"/>
              <a:gd name="T15" fmla="*/ 80645000 h 466"/>
              <a:gd name="T16" fmla="*/ 10080625 w 1014"/>
              <a:gd name="T17" fmla="*/ 110886875 h 466"/>
              <a:gd name="T18" fmla="*/ 0 w 1014"/>
              <a:gd name="T19" fmla="*/ 146169063 h 466"/>
              <a:gd name="T20" fmla="*/ 0 w 1014"/>
              <a:gd name="T21" fmla="*/ 181451250 h 466"/>
              <a:gd name="T22" fmla="*/ 0 w 1014"/>
              <a:gd name="T23" fmla="*/ 685482500 h 466"/>
              <a:gd name="T24" fmla="*/ 0 w 1014"/>
              <a:gd name="T25" fmla="*/ 685482500 h 466"/>
              <a:gd name="T26" fmla="*/ 0 w 1014"/>
              <a:gd name="T27" fmla="*/ 720764688 h 466"/>
              <a:gd name="T28" fmla="*/ 10080625 w 1014"/>
              <a:gd name="T29" fmla="*/ 756046875 h 466"/>
              <a:gd name="T30" fmla="*/ 30241875 w 1014"/>
              <a:gd name="T31" fmla="*/ 786288750 h 466"/>
              <a:gd name="T32" fmla="*/ 50403125 w 1014"/>
              <a:gd name="T33" fmla="*/ 811490313 h 466"/>
              <a:gd name="T34" fmla="*/ 80645000 w 1014"/>
              <a:gd name="T35" fmla="*/ 836691875 h 466"/>
              <a:gd name="T36" fmla="*/ 110886875 w 1014"/>
              <a:gd name="T37" fmla="*/ 851812813 h 466"/>
              <a:gd name="T38" fmla="*/ 146169063 w 1014"/>
              <a:gd name="T39" fmla="*/ 861893438 h 466"/>
              <a:gd name="T40" fmla="*/ 181451250 w 1014"/>
              <a:gd name="T41" fmla="*/ 866933750 h 466"/>
              <a:gd name="T42" fmla="*/ 1149191250 w 1014"/>
              <a:gd name="T43" fmla="*/ 866933750 h 466"/>
              <a:gd name="T44" fmla="*/ 1159271875 w 1014"/>
              <a:gd name="T45" fmla="*/ 866933750 h 466"/>
              <a:gd name="T46" fmla="*/ 1159271875 w 1014"/>
              <a:gd name="T47" fmla="*/ 1003022188 h 466"/>
              <a:gd name="T48" fmla="*/ 1068546250 w 1014"/>
              <a:gd name="T49" fmla="*/ 1003022188 h 466"/>
              <a:gd name="T50" fmla="*/ 1244957188 w 1014"/>
              <a:gd name="T51" fmla="*/ 1174392813 h 466"/>
              <a:gd name="T52" fmla="*/ 1416327813 w 1014"/>
              <a:gd name="T53" fmla="*/ 1003022188 h 466"/>
              <a:gd name="T54" fmla="*/ 1325602188 w 1014"/>
              <a:gd name="T55" fmla="*/ 1003022188 h 466"/>
              <a:gd name="T56" fmla="*/ 1325602188 w 1014"/>
              <a:gd name="T57" fmla="*/ 861893438 h 466"/>
              <a:gd name="T58" fmla="*/ 1401206875 w 1014"/>
              <a:gd name="T59" fmla="*/ 861893438 h 466"/>
              <a:gd name="T60" fmla="*/ 2147483647 w 1014"/>
              <a:gd name="T61" fmla="*/ 866933750 h 466"/>
              <a:gd name="T62" fmla="*/ 2147483647 w 1014"/>
              <a:gd name="T63" fmla="*/ 866933750 h 466"/>
              <a:gd name="T64" fmla="*/ 2147483647 w 1014"/>
              <a:gd name="T65" fmla="*/ 861893438 h 466"/>
              <a:gd name="T66" fmla="*/ 2147483647 w 1014"/>
              <a:gd name="T67" fmla="*/ 851812813 h 466"/>
              <a:gd name="T68" fmla="*/ 2147483647 w 1014"/>
              <a:gd name="T69" fmla="*/ 836691875 h 466"/>
              <a:gd name="T70" fmla="*/ 2147483647 w 1014"/>
              <a:gd name="T71" fmla="*/ 811490313 h 466"/>
              <a:gd name="T72" fmla="*/ 2147483647 w 1014"/>
              <a:gd name="T73" fmla="*/ 786288750 h 466"/>
              <a:gd name="T74" fmla="*/ 2147483647 w 1014"/>
              <a:gd name="T75" fmla="*/ 756046875 h 466"/>
              <a:gd name="T76" fmla="*/ 2147483647 w 1014"/>
              <a:gd name="T77" fmla="*/ 720764688 h 466"/>
              <a:gd name="T78" fmla="*/ 2147483647 w 1014"/>
              <a:gd name="T79" fmla="*/ 685482500 h 466"/>
              <a:gd name="T80" fmla="*/ 2147483647 w 1014"/>
              <a:gd name="T81" fmla="*/ 181451250 h 466"/>
              <a:gd name="T82" fmla="*/ 2147483647 w 1014"/>
              <a:gd name="T83" fmla="*/ 181451250 h 466"/>
              <a:gd name="T84" fmla="*/ 2147483647 w 1014"/>
              <a:gd name="T85" fmla="*/ 146169063 h 466"/>
              <a:gd name="T86" fmla="*/ 2147483647 w 1014"/>
              <a:gd name="T87" fmla="*/ 110886875 h 466"/>
              <a:gd name="T88" fmla="*/ 2147483647 w 1014"/>
              <a:gd name="T89" fmla="*/ 80645000 h 466"/>
              <a:gd name="T90" fmla="*/ 2147483647 w 1014"/>
              <a:gd name="T91" fmla="*/ 50403125 h 466"/>
              <a:gd name="T92" fmla="*/ 2147483647 w 1014"/>
              <a:gd name="T93" fmla="*/ 30241875 h 466"/>
              <a:gd name="T94" fmla="*/ 2147483647 w 1014"/>
              <a:gd name="T95" fmla="*/ 15120938 h 466"/>
              <a:gd name="T96" fmla="*/ 2147483647 w 1014"/>
              <a:gd name="T97" fmla="*/ 5040313 h 466"/>
              <a:gd name="T98" fmla="*/ 2147483647 w 1014"/>
              <a:gd name="T99" fmla="*/ 0 h 466"/>
              <a:gd name="T100" fmla="*/ 2147483647 w 1014"/>
              <a:gd name="T101" fmla="*/ 0 h 4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14"/>
              <a:gd name="T154" fmla="*/ 0 h 466"/>
              <a:gd name="T155" fmla="*/ 1014 w 1014"/>
              <a:gd name="T156" fmla="*/ 466 h 4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14" h="466">
                <a:moveTo>
                  <a:pt x="940" y="0"/>
                </a:moveTo>
                <a:lnTo>
                  <a:pt x="72" y="0"/>
                </a:lnTo>
                <a:lnTo>
                  <a:pt x="58" y="2"/>
                </a:lnTo>
                <a:lnTo>
                  <a:pt x="44" y="6"/>
                </a:lnTo>
                <a:lnTo>
                  <a:pt x="32" y="12"/>
                </a:lnTo>
                <a:lnTo>
                  <a:pt x="20" y="20"/>
                </a:lnTo>
                <a:lnTo>
                  <a:pt x="12" y="32"/>
                </a:lnTo>
                <a:lnTo>
                  <a:pt x="4" y="44"/>
                </a:lnTo>
                <a:lnTo>
                  <a:pt x="0" y="58"/>
                </a:lnTo>
                <a:lnTo>
                  <a:pt x="0" y="72"/>
                </a:lnTo>
                <a:lnTo>
                  <a:pt x="0" y="272"/>
                </a:lnTo>
                <a:lnTo>
                  <a:pt x="0" y="286"/>
                </a:lnTo>
                <a:lnTo>
                  <a:pt x="4" y="300"/>
                </a:lnTo>
                <a:lnTo>
                  <a:pt x="12" y="312"/>
                </a:lnTo>
                <a:lnTo>
                  <a:pt x="20" y="322"/>
                </a:lnTo>
                <a:lnTo>
                  <a:pt x="32" y="332"/>
                </a:lnTo>
                <a:lnTo>
                  <a:pt x="44" y="338"/>
                </a:lnTo>
                <a:lnTo>
                  <a:pt x="58" y="342"/>
                </a:lnTo>
                <a:lnTo>
                  <a:pt x="72" y="344"/>
                </a:lnTo>
                <a:lnTo>
                  <a:pt x="456" y="344"/>
                </a:lnTo>
                <a:lnTo>
                  <a:pt x="460" y="344"/>
                </a:lnTo>
                <a:lnTo>
                  <a:pt x="460" y="398"/>
                </a:lnTo>
                <a:lnTo>
                  <a:pt x="424" y="398"/>
                </a:lnTo>
                <a:lnTo>
                  <a:pt x="494" y="466"/>
                </a:lnTo>
                <a:lnTo>
                  <a:pt x="562" y="398"/>
                </a:lnTo>
                <a:lnTo>
                  <a:pt x="526" y="398"/>
                </a:lnTo>
                <a:lnTo>
                  <a:pt x="526" y="342"/>
                </a:lnTo>
                <a:lnTo>
                  <a:pt x="556" y="342"/>
                </a:lnTo>
                <a:lnTo>
                  <a:pt x="940" y="344"/>
                </a:lnTo>
                <a:lnTo>
                  <a:pt x="954" y="342"/>
                </a:lnTo>
                <a:lnTo>
                  <a:pt x="968" y="338"/>
                </a:lnTo>
                <a:lnTo>
                  <a:pt x="982" y="332"/>
                </a:lnTo>
                <a:lnTo>
                  <a:pt x="992" y="322"/>
                </a:lnTo>
                <a:lnTo>
                  <a:pt x="1002" y="312"/>
                </a:lnTo>
                <a:lnTo>
                  <a:pt x="1008" y="300"/>
                </a:lnTo>
                <a:lnTo>
                  <a:pt x="1012" y="286"/>
                </a:lnTo>
                <a:lnTo>
                  <a:pt x="1014" y="272"/>
                </a:lnTo>
                <a:lnTo>
                  <a:pt x="1014" y="72"/>
                </a:lnTo>
                <a:lnTo>
                  <a:pt x="1012" y="58"/>
                </a:lnTo>
                <a:lnTo>
                  <a:pt x="1008" y="44"/>
                </a:lnTo>
                <a:lnTo>
                  <a:pt x="1002" y="32"/>
                </a:lnTo>
                <a:lnTo>
                  <a:pt x="992" y="20"/>
                </a:lnTo>
                <a:lnTo>
                  <a:pt x="982" y="12"/>
                </a:lnTo>
                <a:lnTo>
                  <a:pt x="968" y="6"/>
                </a:lnTo>
                <a:lnTo>
                  <a:pt x="954" y="2"/>
                </a:lnTo>
                <a:lnTo>
                  <a:pt x="940" y="0"/>
                </a:lnTo>
                <a:close/>
              </a:path>
            </a:pathLst>
          </a:custGeom>
          <a:solidFill>
            <a:srgbClr val="CCFFFF"/>
          </a:solidFill>
          <a:ln>
            <a:solidFill>
              <a:schemeClr val="tx1"/>
            </a:solidFill>
          </a:ln>
        </p:spPr>
        <p:txBody>
          <a:bodyPr/>
          <a:lstStyle/>
          <a:p>
            <a:pPr algn="ctr"/>
            <a:r>
              <a:rPr lang="fa-IR" dirty="0">
                <a:cs typeface="B Nazanin" panose="00000400000000000000" pitchFamily="2" charset="-78"/>
              </a:rPr>
              <a:t>تعداد بسیار زیادی از روستاییان در </a:t>
            </a:r>
            <a:r>
              <a:rPr lang="fa-IR" dirty="0" smtClean="0">
                <a:cs typeface="B Nazanin" panose="00000400000000000000" pitchFamily="2" charset="-78"/>
              </a:rPr>
              <a:t>شهر ها </a:t>
            </a:r>
            <a:r>
              <a:rPr lang="fa-IR" dirty="0">
                <a:cs typeface="B Nazanin" panose="00000400000000000000" pitchFamily="2" charset="-78"/>
              </a:rPr>
              <a:t>ساکن شده اند و مسکن جزو </a:t>
            </a:r>
            <a:r>
              <a:rPr lang="fa-IR" dirty="0" smtClean="0">
                <a:cs typeface="B Nazanin" panose="00000400000000000000" pitchFamily="2" charset="-78"/>
              </a:rPr>
              <a:t>نیازهای </a:t>
            </a:r>
            <a:r>
              <a:rPr lang="fa-IR" dirty="0">
                <a:cs typeface="B Nazanin" panose="00000400000000000000" pitchFamily="2" charset="-78"/>
              </a:rPr>
              <a:t>اولیه و</a:t>
            </a:r>
          </a:p>
          <a:p>
            <a:pPr algn="ctr"/>
            <a:r>
              <a:rPr lang="fa-IR" dirty="0" smtClean="0">
                <a:cs typeface="B Nazanin" panose="00000400000000000000" pitchFamily="2" charset="-78"/>
              </a:rPr>
              <a:t>مهم </a:t>
            </a:r>
            <a:r>
              <a:rPr lang="fa-IR" dirty="0">
                <a:cs typeface="B Nazanin" panose="00000400000000000000" pitchFamily="2" charset="-78"/>
              </a:rPr>
              <a:t>آن </a:t>
            </a:r>
            <a:r>
              <a:rPr lang="fa-IR" dirty="0" smtClean="0">
                <a:cs typeface="B Nazanin" panose="00000400000000000000" pitchFamily="2" charset="-78"/>
              </a:rPr>
              <a:t>هاست</a:t>
            </a:r>
            <a:endParaRPr lang="en-US" dirty="0">
              <a:cs typeface="B Nazanin" panose="00000400000000000000" pitchFamily="2" charset="-78"/>
            </a:endParaRPr>
          </a:p>
        </p:txBody>
      </p:sp>
      <p:sp>
        <p:nvSpPr>
          <p:cNvPr id="20" name="Freeform 238"/>
          <p:cNvSpPr>
            <a:spLocks/>
          </p:cNvSpPr>
          <p:nvPr/>
        </p:nvSpPr>
        <p:spPr bwMode="auto">
          <a:xfrm>
            <a:off x="3138110" y="3069404"/>
            <a:ext cx="5436096" cy="936548"/>
          </a:xfrm>
          <a:custGeom>
            <a:avLst/>
            <a:gdLst>
              <a:gd name="T0" fmla="*/ 2147483647 w 1014"/>
              <a:gd name="T1" fmla="*/ 0 h 466"/>
              <a:gd name="T2" fmla="*/ 181451250 w 1014"/>
              <a:gd name="T3" fmla="*/ 0 h 466"/>
              <a:gd name="T4" fmla="*/ 181451250 w 1014"/>
              <a:gd name="T5" fmla="*/ 0 h 466"/>
              <a:gd name="T6" fmla="*/ 146169063 w 1014"/>
              <a:gd name="T7" fmla="*/ 5040313 h 466"/>
              <a:gd name="T8" fmla="*/ 110886875 w 1014"/>
              <a:gd name="T9" fmla="*/ 15120938 h 466"/>
              <a:gd name="T10" fmla="*/ 80645000 w 1014"/>
              <a:gd name="T11" fmla="*/ 30241875 h 466"/>
              <a:gd name="T12" fmla="*/ 50403125 w 1014"/>
              <a:gd name="T13" fmla="*/ 50403125 h 466"/>
              <a:gd name="T14" fmla="*/ 30241875 w 1014"/>
              <a:gd name="T15" fmla="*/ 80645000 h 466"/>
              <a:gd name="T16" fmla="*/ 10080625 w 1014"/>
              <a:gd name="T17" fmla="*/ 110886875 h 466"/>
              <a:gd name="T18" fmla="*/ 0 w 1014"/>
              <a:gd name="T19" fmla="*/ 146169063 h 466"/>
              <a:gd name="T20" fmla="*/ 0 w 1014"/>
              <a:gd name="T21" fmla="*/ 181451250 h 466"/>
              <a:gd name="T22" fmla="*/ 0 w 1014"/>
              <a:gd name="T23" fmla="*/ 685482500 h 466"/>
              <a:gd name="T24" fmla="*/ 0 w 1014"/>
              <a:gd name="T25" fmla="*/ 685482500 h 466"/>
              <a:gd name="T26" fmla="*/ 0 w 1014"/>
              <a:gd name="T27" fmla="*/ 720764688 h 466"/>
              <a:gd name="T28" fmla="*/ 10080625 w 1014"/>
              <a:gd name="T29" fmla="*/ 756046875 h 466"/>
              <a:gd name="T30" fmla="*/ 30241875 w 1014"/>
              <a:gd name="T31" fmla="*/ 786288750 h 466"/>
              <a:gd name="T32" fmla="*/ 50403125 w 1014"/>
              <a:gd name="T33" fmla="*/ 811490313 h 466"/>
              <a:gd name="T34" fmla="*/ 80645000 w 1014"/>
              <a:gd name="T35" fmla="*/ 836691875 h 466"/>
              <a:gd name="T36" fmla="*/ 110886875 w 1014"/>
              <a:gd name="T37" fmla="*/ 851812813 h 466"/>
              <a:gd name="T38" fmla="*/ 146169063 w 1014"/>
              <a:gd name="T39" fmla="*/ 861893438 h 466"/>
              <a:gd name="T40" fmla="*/ 181451250 w 1014"/>
              <a:gd name="T41" fmla="*/ 866933750 h 466"/>
              <a:gd name="T42" fmla="*/ 1149191250 w 1014"/>
              <a:gd name="T43" fmla="*/ 866933750 h 466"/>
              <a:gd name="T44" fmla="*/ 1159271875 w 1014"/>
              <a:gd name="T45" fmla="*/ 866933750 h 466"/>
              <a:gd name="T46" fmla="*/ 1159271875 w 1014"/>
              <a:gd name="T47" fmla="*/ 1003022188 h 466"/>
              <a:gd name="T48" fmla="*/ 1068546250 w 1014"/>
              <a:gd name="T49" fmla="*/ 1003022188 h 466"/>
              <a:gd name="T50" fmla="*/ 1244957188 w 1014"/>
              <a:gd name="T51" fmla="*/ 1174392813 h 466"/>
              <a:gd name="T52" fmla="*/ 1416327813 w 1014"/>
              <a:gd name="T53" fmla="*/ 1003022188 h 466"/>
              <a:gd name="T54" fmla="*/ 1325602188 w 1014"/>
              <a:gd name="T55" fmla="*/ 1003022188 h 466"/>
              <a:gd name="T56" fmla="*/ 1325602188 w 1014"/>
              <a:gd name="T57" fmla="*/ 861893438 h 466"/>
              <a:gd name="T58" fmla="*/ 1401206875 w 1014"/>
              <a:gd name="T59" fmla="*/ 861893438 h 466"/>
              <a:gd name="T60" fmla="*/ 2147483647 w 1014"/>
              <a:gd name="T61" fmla="*/ 866933750 h 466"/>
              <a:gd name="T62" fmla="*/ 2147483647 w 1014"/>
              <a:gd name="T63" fmla="*/ 866933750 h 466"/>
              <a:gd name="T64" fmla="*/ 2147483647 w 1014"/>
              <a:gd name="T65" fmla="*/ 861893438 h 466"/>
              <a:gd name="T66" fmla="*/ 2147483647 w 1014"/>
              <a:gd name="T67" fmla="*/ 851812813 h 466"/>
              <a:gd name="T68" fmla="*/ 2147483647 w 1014"/>
              <a:gd name="T69" fmla="*/ 836691875 h 466"/>
              <a:gd name="T70" fmla="*/ 2147483647 w 1014"/>
              <a:gd name="T71" fmla="*/ 811490313 h 466"/>
              <a:gd name="T72" fmla="*/ 2147483647 w 1014"/>
              <a:gd name="T73" fmla="*/ 786288750 h 466"/>
              <a:gd name="T74" fmla="*/ 2147483647 w 1014"/>
              <a:gd name="T75" fmla="*/ 756046875 h 466"/>
              <a:gd name="T76" fmla="*/ 2147483647 w 1014"/>
              <a:gd name="T77" fmla="*/ 720764688 h 466"/>
              <a:gd name="T78" fmla="*/ 2147483647 w 1014"/>
              <a:gd name="T79" fmla="*/ 685482500 h 466"/>
              <a:gd name="T80" fmla="*/ 2147483647 w 1014"/>
              <a:gd name="T81" fmla="*/ 181451250 h 466"/>
              <a:gd name="T82" fmla="*/ 2147483647 w 1014"/>
              <a:gd name="T83" fmla="*/ 181451250 h 466"/>
              <a:gd name="T84" fmla="*/ 2147483647 w 1014"/>
              <a:gd name="T85" fmla="*/ 146169063 h 466"/>
              <a:gd name="T86" fmla="*/ 2147483647 w 1014"/>
              <a:gd name="T87" fmla="*/ 110886875 h 466"/>
              <a:gd name="T88" fmla="*/ 2147483647 w 1014"/>
              <a:gd name="T89" fmla="*/ 80645000 h 466"/>
              <a:gd name="T90" fmla="*/ 2147483647 w 1014"/>
              <a:gd name="T91" fmla="*/ 50403125 h 466"/>
              <a:gd name="T92" fmla="*/ 2147483647 w 1014"/>
              <a:gd name="T93" fmla="*/ 30241875 h 466"/>
              <a:gd name="T94" fmla="*/ 2147483647 w 1014"/>
              <a:gd name="T95" fmla="*/ 15120938 h 466"/>
              <a:gd name="T96" fmla="*/ 2147483647 w 1014"/>
              <a:gd name="T97" fmla="*/ 5040313 h 466"/>
              <a:gd name="T98" fmla="*/ 2147483647 w 1014"/>
              <a:gd name="T99" fmla="*/ 0 h 466"/>
              <a:gd name="T100" fmla="*/ 2147483647 w 1014"/>
              <a:gd name="T101" fmla="*/ 0 h 4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14"/>
              <a:gd name="T154" fmla="*/ 0 h 466"/>
              <a:gd name="T155" fmla="*/ 1014 w 1014"/>
              <a:gd name="T156" fmla="*/ 466 h 4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14" h="466">
                <a:moveTo>
                  <a:pt x="940" y="0"/>
                </a:moveTo>
                <a:lnTo>
                  <a:pt x="72" y="0"/>
                </a:lnTo>
                <a:lnTo>
                  <a:pt x="58" y="2"/>
                </a:lnTo>
                <a:lnTo>
                  <a:pt x="44" y="6"/>
                </a:lnTo>
                <a:lnTo>
                  <a:pt x="32" y="12"/>
                </a:lnTo>
                <a:lnTo>
                  <a:pt x="20" y="20"/>
                </a:lnTo>
                <a:lnTo>
                  <a:pt x="12" y="32"/>
                </a:lnTo>
                <a:lnTo>
                  <a:pt x="4" y="44"/>
                </a:lnTo>
                <a:lnTo>
                  <a:pt x="0" y="58"/>
                </a:lnTo>
                <a:lnTo>
                  <a:pt x="0" y="72"/>
                </a:lnTo>
                <a:lnTo>
                  <a:pt x="0" y="272"/>
                </a:lnTo>
                <a:lnTo>
                  <a:pt x="0" y="286"/>
                </a:lnTo>
                <a:lnTo>
                  <a:pt x="4" y="300"/>
                </a:lnTo>
                <a:lnTo>
                  <a:pt x="12" y="312"/>
                </a:lnTo>
                <a:lnTo>
                  <a:pt x="20" y="322"/>
                </a:lnTo>
                <a:lnTo>
                  <a:pt x="32" y="332"/>
                </a:lnTo>
                <a:lnTo>
                  <a:pt x="44" y="338"/>
                </a:lnTo>
                <a:lnTo>
                  <a:pt x="58" y="342"/>
                </a:lnTo>
                <a:lnTo>
                  <a:pt x="72" y="344"/>
                </a:lnTo>
                <a:lnTo>
                  <a:pt x="456" y="344"/>
                </a:lnTo>
                <a:lnTo>
                  <a:pt x="460" y="344"/>
                </a:lnTo>
                <a:lnTo>
                  <a:pt x="460" y="398"/>
                </a:lnTo>
                <a:lnTo>
                  <a:pt x="424" y="398"/>
                </a:lnTo>
                <a:lnTo>
                  <a:pt x="494" y="466"/>
                </a:lnTo>
                <a:lnTo>
                  <a:pt x="562" y="398"/>
                </a:lnTo>
                <a:lnTo>
                  <a:pt x="526" y="398"/>
                </a:lnTo>
                <a:lnTo>
                  <a:pt x="526" y="342"/>
                </a:lnTo>
                <a:lnTo>
                  <a:pt x="556" y="342"/>
                </a:lnTo>
                <a:lnTo>
                  <a:pt x="940" y="344"/>
                </a:lnTo>
                <a:lnTo>
                  <a:pt x="954" y="342"/>
                </a:lnTo>
                <a:lnTo>
                  <a:pt x="968" y="338"/>
                </a:lnTo>
                <a:lnTo>
                  <a:pt x="982" y="332"/>
                </a:lnTo>
                <a:lnTo>
                  <a:pt x="992" y="322"/>
                </a:lnTo>
                <a:lnTo>
                  <a:pt x="1002" y="312"/>
                </a:lnTo>
                <a:lnTo>
                  <a:pt x="1008" y="300"/>
                </a:lnTo>
                <a:lnTo>
                  <a:pt x="1012" y="286"/>
                </a:lnTo>
                <a:lnTo>
                  <a:pt x="1014" y="272"/>
                </a:lnTo>
                <a:lnTo>
                  <a:pt x="1014" y="72"/>
                </a:lnTo>
                <a:lnTo>
                  <a:pt x="1012" y="58"/>
                </a:lnTo>
                <a:lnTo>
                  <a:pt x="1008" y="44"/>
                </a:lnTo>
                <a:lnTo>
                  <a:pt x="1002" y="32"/>
                </a:lnTo>
                <a:lnTo>
                  <a:pt x="992" y="20"/>
                </a:lnTo>
                <a:lnTo>
                  <a:pt x="982" y="12"/>
                </a:lnTo>
                <a:lnTo>
                  <a:pt x="968" y="6"/>
                </a:lnTo>
                <a:lnTo>
                  <a:pt x="954" y="2"/>
                </a:lnTo>
                <a:lnTo>
                  <a:pt x="940" y="0"/>
                </a:lnTo>
                <a:close/>
              </a:path>
            </a:pathLst>
          </a:custGeom>
          <a:solidFill>
            <a:srgbClr val="CCFFFF"/>
          </a:solidFill>
          <a:ln>
            <a:solidFill>
              <a:schemeClr val="tx1"/>
            </a:solidFill>
          </a:ln>
        </p:spPr>
        <p:txBody>
          <a:bodyPr/>
          <a:lstStyle/>
          <a:p>
            <a:pPr algn="ctr"/>
            <a:r>
              <a:rPr lang="fa-IR" sz="1600" dirty="0">
                <a:latin typeface="Tahoma" panose="020B0604030504040204" pitchFamily="34" charset="0"/>
                <a:cs typeface="B Nazanin" panose="00000400000000000000" pitchFamily="2" charset="-78"/>
              </a:rPr>
              <a:t>تغییر ساختار اقتصادی طی یک </a:t>
            </a:r>
            <a:r>
              <a:rPr lang="fa-IR" sz="1600" dirty="0" smtClean="0">
                <a:latin typeface="Tahoma" panose="020B0604030504040204" pitchFamily="34" charset="0"/>
                <a:cs typeface="B Nazanin" panose="00000400000000000000" pitchFamily="2" charset="-78"/>
              </a:rPr>
              <a:t>دهه </a:t>
            </a:r>
            <a:r>
              <a:rPr lang="fa-IR" sz="1600" dirty="0">
                <a:latin typeface="Tahoma" panose="020B0604030504040204" pitchFamily="34" charset="0"/>
                <a:cs typeface="B Nazanin" panose="00000400000000000000" pitchFamily="2" charset="-78"/>
              </a:rPr>
              <a:t>گذشته باعث شده اقتصاد مالزی بیش تر دانش محور</a:t>
            </a:r>
          </a:p>
          <a:p>
            <a:pPr algn="ctr"/>
            <a:r>
              <a:rPr lang="fa-IR" sz="1600" dirty="0">
                <a:latin typeface="Tahoma" panose="020B0604030504040204" pitchFamily="34" charset="0"/>
                <a:cs typeface="B Nazanin" panose="00000400000000000000" pitchFamily="2" charset="-78"/>
              </a:rPr>
              <a:t>باشد تا کشاورزی به </a:t>
            </a:r>
            <a:r>
              <a:rPr lang="fa-IR" sz="1600" dirty="0" smtClean="0">
                <a:latin typeface="Tahoma" panose="020B0604030504040204" pitchFamily="34" charset="0"/>
                <a:cs typeface="B Nazanin" panose="00000400000000000000" pitchFamily="2" charset="-78"/>
              </a:rPr>
              <a:t>همین </a:t>
            </a:r>
            <a:r>
              <a:rPr lang="fa-IR" sz="1600" dirty="0">
                <a:latin typeface="Tahoma" panose="020B0604030504040204" pitchFamily="34" charset="0"/>
                <a:cs typeface="B Nazanin" panose="00000400000000000000" pitchFamily="2" charset="-78"/>
              </a:rPr>
              <a:t>سبب رشد </a:t>
            </a:r>
            <a:r>
              <a:rPr lang="fa-IR" sz="1600" dirty="0" smtClean="0">
                <a:latin typeface="Tahoma" panose="020B0604030504040204" pitchFamily="34" charset="0"/>
                <a:cs typeface="B Nazanin" panose="00000400000000000000" pitchFamily="2" charset="-78"/>
              </a:rPr>
              <a:t>شهرنشینی </a:t>
            </a:r>
            <a:r>
              <a:rPr lang="fa-IR" sz="1600" dirty="0">
                <a:latin typeface="Tahoma" panose="020B0604030504040204" pitchFamily="34" charset="0"/>
                <a:cs typeface="B Nazanin" panose="00000400000000000000" pitchFamily="2" charset="-78"/>
              </a:rPr>
              <a:t>باید با این تحول در ساختار اقتصاد سازگار </a:t>
            </a:r>
            <a:r>
              <a:rPr lang="fa-IR" sz="1600" dirty="0" smtClean="0">
                <a:latin typeface="Tahoma" panose="020B0604030504040204" pitchFamily="34" charset="0"/>
                <a:cs typeface="B Nazanin" panose="00000400000000000000" pitchFamily="2" charset="-78"/>
              </a:rPr>
              <a:t>باشد</a:t>
            </a:r>
            <a:endParaRPr lang="en-US" sz="1600" dirty="0">
              <a:cs typeface="B Nazanin" panose="00000400000000000000" pitchFamily="2" charset="-78"/>
            </a:endParaRPr>
          </a:p>
        </p:txBody>
      </p:sp>
    </p:spTree>
    <p:extLst>
      <p:ext uri="{BB962C8B-B14F-4D97-AF65-F5344CB8AC3E}">
        <p14:creationId xmlns:p14="http://schemas.microsoft.com/office/powerpoint/2010/main" val="28839760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2843808" y="-72008"/>
            <a:ext cx="4752528" cy="908720"/>
          </a:xfrm>
        </p:spPr>
        <p:txBody>
          <a:bodyPr>
            <a:normAutofit fontScale="90000"/>
          </a:bodyPr>
          <a:lstStyle/>
          <a:p>
            <a:pPr algn="r"/>
            <a:r>
              <a:rPr lang="fa-IR" sz="3600" b="1" dirty="0" smtClean="0">
                <a:cs typeface="A EntezareZohoor B3" panose="00000700000000000000" pitchFamily="2" charset="-78"/>
              </a:rPr>
              <a:t>چالش های مهم  مسکن مالزی</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Rectangle 1"/>
          <p:cNvSpPr>
            <a:spLocks noChangeArrowheads="1"/>
          </p:cNvSpPr>
          <p:nvPr/>
        </p:nvSpPr>
        <p:spPr bwMode="auto">
          <a:xfrm>
            <a:off x="2520950" y="1256398"/>
            <a:ext cx="223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anose="02020603050405020304" pitchFamily="18" charset="0"/>
                <a:cs typeface="Tahoma" panose="020B060403050404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14" name="TextBox 13"/>
          <p:cNvSpPr txBox="1"/>
          <p:nvPr/>
        </p:nvSpPr>
        <p:spPr>
          <a:xfrm>
            <a:off x="107504" y="6237312"/>
            <a:ext cx="1656184" cy="553998"/>
          </a:xfrm>
          <a:prstGeom prst="rect">
            <a:avLst/>
          </a:prstGeom>
          <a:noFill/>
          <a:ln>
            <a:solidFill>
              <a:srgbClr val="008000"/>
            </a:solidFill>
          </a:ln>
        </p:spPr>
        <p:txBody>
          <a:bodyPr wrap="square" rtlCol="0">
            <a:spAutoFit/>
          </a:bodyPr>
          <a:lstStyle/>
          <a:p>
            <a:r>
              <a:rPr lang="en-US" sz="1000" dirty="0"/>
              <a:t>Vista News </a:t>
            </a:r>
            <a:r>
              <a:rPr lang="en-US" sz="1000" dirty="0" smtClean="0"/>
              <a:t>Hub</a:t>
            </a:r>
          </a:p>
          <a:p>
            <a:r>
              <a:rPr lang="en-US" sz="1000" dirty="0"/>
              <a:t>Saturday, 13 December, 2014</a:t>
            </a:r>
          </a:p>
        </p:txBody>
      </p:sp>
      <p:pic>
        <p:nvPicPr>
          <p:cNvPr id="15" name="Picture 14">
            <a:hlinkClick r:id="rId4" action="ppaction://hlinksldjump"/>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03103"/>
            <a:ext cx="720080" cy="688207"/>
          </a:xfrm>
          <a:prstGeom prst="rect">
            <a:avLst/>
          </a:prstGeom>
        </p:spPr>
      </p:pic>
      <p:pic>
        <p:nvPicPr>
          <p:cNvPr id="11" name="Picture 10">
            <a:hlinkClick r:id="rId7" action="ppaction://hlinksldjump"/>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3"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6"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graphicFrame>
        <p:nvGraphicFramePr>
          <p:cNvPr id="17" name="Diagram 16"/>
          <p:cNvGraphicFramePr/>
          <p:nvPr/>
        </p:nvGraphicFramePr>
        <p:xfrm>
          <a:off x="1876836" y="941201"/>
          <a:ext cx="8496944" cy="5283968"/>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pSp>
        <p:nvGrpSpPr>
          <p:cNvPr id="7" name="Group 6"/>
          <p:cNvGrpSpPr/>
          <p:nvPr/>
        </p:nvGrpSpPr>
        <p:grpSpPr>
          <a:xfrm>
            <a:off x="591781" y="2492896"/>
            <a:ext cx="3040343" cy="2280257"/>
            <a:chOff x="591781" y="2492896"/>
            <a:chExt cx="3040343" cy="2280257"/>
          </a:xfrm>
        </p:grpSpPr>
        <p:pic>
          <p:nvPicPr>
            <p:cNvPr id="2" name="Picture 1"/>
            <p:cNvPicPr>
              <a:picLocks noChangeAspect="1"/>
            </p:cNvPicPr>
            <p:nvPr/>
          </p:nvPicPr>
          <p:blipFill>
            <a:blip r:embed="rId15">
              <a:extLst>
                <a:ext uri="{BEBA8EAE-BF5A-486C-A8C5-ECC9F3942E4B}">
                  <a14:imgProps xmlns:a14="http://schemas.microsoft.com/office/drawing/2010/main">
                    <a14:imgLayer r:embed="rId16">
                      <a14:imgEffect>
                        <a14:backgroundRemoval t="10000" b="98125" l="313" r="80000">
                          <a14:backgroundMark x1="55469" y1="43125" x2="72969" y2="43125"/>
                        </a14:backgroundRemoval>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91781" y="2492896"/>
              <a:ext cx="3040343" cy="2280257"/>
            </a:xfrm>
            <a:prstGeom prst="rect">
              <a:avLst/>
            </a:prstGeom>
          </p:spPr>
        </p:pic>
        <p:sp>
          <p:nvSpPr>
            <p:cNvPr id="3" name="Rectangle 2"/>
            <p:cNvSpPr/>
            <p:nvPr/>
          </p:nvSpPr>
          <p:spPr>
            <a:xfrm>
              <a:off x="1979712" y="2564904"/>
              <a:ext cx="504056" cy="6412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235729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a:hlinkClick r:id="rId3" action="ppaction://hlinksldjump"/>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graphicFrame>
        <p:nvGraphicFramePr>
          <p:cNvPr id="16" name="Diagram 15"/>
          <p:cNvGraphicFramePr/>
          <p:nvPr>
            <p:extLst/>
          </p:nvPr>
        </p:nvGraphicFramePr>
        <p:xfrm>
          <a:off x="323528" y="746049"/>
          <a:ext cx="8172400" cy="59226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2" name="Title 1"/>
          <p:cNvSpPr>
            <a:spLocks noGrp="1"/>
          </p:cNvSpPr>
          <p:nvPr>
            <p:ph type="title"/>
          </p:nvPr>
        </p:nvSpPr>
        <p:spPr>
          <a:xfrm>
            <a:off x="3779912" y="-72008"/>
            <a:ext cx="3816424" cy="908720"/>
          </a:xfrm>
        </p:spPr>
        <p:txBody>
          <a:bodyPr>
            <a:normAutofit fontScale="90000"/>
          </a:bodyPr>
          <a:lstStyle/>
          <a:p>
            <a:pPr algn="r"/>
            <a:r>
              <a:rPr lang="fa-IR" sz="3600" b="1" dirty="0" smtClean="0">
                <a:cs typeface="A EntezareZohoor B3" panose="00000700000000000000" pitchFamily="2" charset="-78"/>
              </a:rPr>
              <a:t>معرفی کشور مالزی</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11" cstate="print">
            <a:extLst>
              <a:ext uri="{BEBA8EAE-BF5A-486C-A8C5-ECC9F3942E4B}">
                <a14:imgProps xmlns:a14="http://schemas.microsoft.com/office/drawing/2010/main">
                  <a14:imgLayer r:embed="rId12">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107504" y="6296272"/>
            <a:ext cx="1656184" cy="461665"/>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r>
              <a:rPr lang="en-US" sz="1200" dirty="0" smtClean="0"/>
              <a:t>www.mm2h.ir </a:t>
            </a:r>
            <a:r>
              <a:rPr lang="fa-IR" sz="1200" dirty="0" smtClean="0">
                <a:cs typeface="B Nazanin" panose="00000400000000000000" pitchFamily="2" charset="-78"/>
              </a:rPr>
              <a:t> </a:t>
            </a:r>
            <a:r>
              <a:rPr lang="en-US" sz="1200" dirty="0" smtClean="0"/>
              <a:t> </a:t>
            </a:r>
            <a:endParaRPr lang="en-US" sz="1200" dirty="0"/>
          </a:p>
        </p:txBody>
      </p:sp>
      <p:pic>
        <p:nvPicPr>
          <p:cNvPr id="2" name="Picture 1">
            <a:hlinkClick r:id="rId13" action="ppaction://hlinksldjump"/>
          </p:cNvPr>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331640" y="6069730"/>
            <a:ext cx="720080" cy="688207"/>
          </a:xfrm>
          <a:prstGeom prst="rect">
            <a:avLst/>
          </a:prstGeom>
        </p:spPr>
      </p:pic>
      <p:sp>
        <p:nvSpPr>
          <p:cNvPr id="77"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78"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808000"/>
          </a:solidFill>
          <a:ln>
            <a:noFill/>
          </a:ln>
        </p:spPr>
        <p:txBody>
          <a:bodyPr/>
          <a:lstStyle/>
          <a:p>
            <a:endParaRPr lang="en-US"/>
          </a:p>
        </p:txBody>
      </p:sp>
    </p:spTree>
    <p:extLst>
      <p:ext uri="{BB962C8B-B14F-4D97-AF65-F5344CB8AC3E}">
        <p14:creationId xmlns:p14="http://schemas.microsoft.com/office/powerpoint/2010/main" val="25582047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72008"/>
            <a:ext cx="5904656" cy="908720"/>
          </a:xfrm>
        </p:spPr>
        <p:txBody>
          <a:bodyPr>
            <a:noAutofit/>
          </a:bodyPr>
          <a:lstStyle/>
          <a:p>
            <a:pPr algn="r"/>
            <a:r>
              <a:rPr lang="fa-IR" sz="2400" b="1" dirty="0">
                <a:cs typeface="A EntezareZohoor B3" panose="00000700000000000000" pitchFamily="2" charset="-78"/>
              </a:rPr>
              <a:t>سیستم ارائه مسکن در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INCOME HOUSING PROVISION IN MALAYSIA: THE ROLE OF STATE AND MARKET </a:t>
            </a:r>
          </a:p>
          <a:p>
            <a:r>
              <a:rPr lang="en-US" sz="1000" dirty="0"/>
              <a:t>By: </a:t>
            </a:r>
            <a:r>
              <a:rPr lang="en-US" sz="1000" dirty="0" err="1"/>
              <a:t>Syafiee</a:t>
            </a:r>
            <a:r>
              <a:rPr lang="en-US" sz="1000" dirty="0"/>
              <a:t> </a:t>
            </a:r>
            <a:r>
              <a:rPr lang="en-US" sz="1000" dirty="0" err="1"/>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graphicFrame>
        <p:nvGraphicFramePr>
          <p:cNvPr id="2" name="Diagram 1"/>
          <p:cNvGraphicFramePr/>
          <p:nvPr>
            <p:extLst/>
          </p:nvPr>
        </p:nvGraphicFramePr>
        <p:xfrm>
          <a:off x="221232" y="1124743"/>
          <a:ext cx="7375103" cy="4842497"/>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14" name="Freeform 123"/>
          <p:cNvSpPr>
            <a:spLocks/>
          </p:cNvSpPr>
          <p:nvPr/>
        </p:nvSpPr>
        <p:spPr bwMode="auto">
          <a:xfrm flipH="1">
            <a:off x="5940152" y="1052736"/>
            <a:ext cx="2880320" cy="2304256"/>
          </a:xfrm>
          <a:custGeom>
            <a:avLst/>
            <a:gdLst>
              <a:gd name="T0" fmla="*/ 2147483647 w 1558"/>
              <a:gd name="T1" fmla="*/ 1345763438 h 1076"/>
              <a:gd name="T2" fmla="*/ 2147483647 w 1558"/>
              <a:gd name="T3" fmla="*/ 554434375 h 1076"/>
              <a:gd name="T4" fmla="*/ 2147483647 w 1558"/>
              <a:gd name="T5" fmla="*/ 887095000 h 1076"/>
              <a:gd name="T6" fmla="*/ 2147483647 w 1558"/>
              <a:gd name="T7" fmla="*/ 887095000 h 1076"/>
              <a:gd name="T8" fmla="*/ 2147483647 w 1558"/>
              <a:gd name="T9" fmla="*/ 0 h 1076"/>
              <a:gd name="T10" fmla="*/ 0 w 1558"/>
              <a:gd name="T11" fmla="*/ 0 h 1076"/>
              <a:gd name="T12" fmla="*/ 0 w 1558"/>
              <a:gd name="T13" fmla="*/ 2147483647 h 1076"/>
              <a:gd name="T14" fmla="*/ 2147483647 w 1558"/>
              <a:gd name="T15" fmla="*/ 2147483647 h 1076"/>
              <a:gd name="T16" fmla="*/ 2147483647 w 1558"/>
              <a:gd name="T17" fmla="*/ 1829633438 h 1076"/>
              <a:gd name="T18" fmla="*/ 2147483647 w 1558"/>
              <a:gd name="T19" fmla="*/ 1829633438 h 1076"/>
              <a:gd name="T20" fmla="*/ 2147483647 w 1558"/>
              <a:gd name="T21" fmla="*/ 2137092500 h 1076"/>
              <a:gd name="T22" fmla="*/ 2147483647 w 1558"/>
              <a:gd name="T23" fmla="*/ 1345763438 h 10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58"/>
              <a:gd name="T37" fmla="*/ 0 h 1076"/>
              <a:gd name="T38" fmla="*/ 1558 w 1558"/>
              <a:gd name="T39" fmla="*/ 1076 h 10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58" h="1076">
                <a:moveTo>
                  <a:pt x="1558" y="534"/>
                </a:moveTo>
                <a:lnTo>
                  <a:pt x="1228" y="220"/>
                </a:lnTo>
                <a:lnTo>
                  <a:pt x="1228" y="352"/>
                </a:lnTo>
                <a:lnTo>
                  <a:pt x="1086" y="352"/>
                </a:lnTo>
                <a:lnTo>
                  <a:pt x="1086" y="0"/>
                </a:lnTo>
                <a:lnTo>
                  <a:pt x="0" y="0"/>
                </a:lnTo>
                <a:lnTo>
                  <a:pt x="0" y="1076"/>
                </a:lnTo>
                <a:lnTo>
                  <a:pt x="1086" y="1076"/>
                </a:lnTo>
                <a:lnTo>
                  <a:pt x="1086" y="726"/>
                </a:lnTo>
                <a:lnTo>
                  <a:pt x="1228" y="726"/>
                </a:lnTo>
                <a:lnTo>
                  <a:pt x="1228" y="848"/>
                </a:lnTo>
                <a:lnTo>
                  <a:pt x="1558" y="534"/>
                </a:lnTo>
                <a:close/>
              </a:path>
            </a:pathLst>
          </a:custGeom>
          <a:solidFill>
            <a:srgbClr val="FFFF00"/>
          </a:solidFill>
          <a:ln w="24">
            <a:solidFill>
              <a:srgbClr val="000000"/>
            </a:solidFill>
            <a:round/>
            <a:headEnd/>
            <a:tailEnd/>
          </a:ln>
        </p:spPr>
        <p:txBody>
          <a:bodyPr/>
          <a:lstStyle/>
          <a:p>
            <a:endParaRPr lang="fa-IR" dirty="0">
              <a:cs typeface="B Nazanin" panose="00000400000000000000" pitchFamily="2" charset="-78"/>
            </a:endParaRPr>
          </a:p>
        </p:txBody>
      </p:sp>
      <p:sp>
        <p:nvSpPr>
          <p:cNvPr id="7" name="Rectangle 6"/>
          <p:cNvSpPr/>
          <p:nvPr/>
        </p:nvSpPr>
        <p:spPr>
          <a:xfrm>
            <a:off x="6876256" y="1196752"/>
            <a:ext cx="1954266" cy="2585323"/>
          </a:xfrm>
          <a:prstGeom prst="rect">
            <a:avLst/>
          </a:prstGeom>
        </p:spPr>
        <p:txBody>
          <a:bodyPr wrap="square">
            <a:spAutoFit/>
          </a:bodyPr>
          <a:lstStyle/>
          <a:p>
            <a:pPr algn="just" rtl="1"/>
            <a:r>
              <a:rPr lang="fa-IR" dirty="0">
                <a:cs typeface="B Nazanin" panose="00000400000000000000" pitchFamily="2" charset="-78"/>
              </a:rPr>
              <a:t>به طور خاص در مالزی و بسیاری از کشور های آسیای مرکزی، مالکیت خانه بخشی </a:t>
            </a:r>
            <a:r>
              <a:rPr lang="fa-IR" dirty="0" smtClean="0">
                <a:cs typeface="B Nazanin" panose="00000400000000000000" pitchFamily="2" charset="-78"/>
              </a:rPr>
              <a:t>از استراتژی </a:t>
            </a:r>
            <a:r>
              <a:rPr lang="fa-IR" dirty="0">
                <a:cs typeface="B Nazanin" panose="00000400000000000000" pitchFamily="2" charset="-78"/>
              </a:rPr>
              <a:t>دولت برای ریشه کن کردن فقر و تقسیم مجدد درآمد ها در میان اقشار کم درآمد است. </a:t>
            </a:r>
          </a:p>
          <a:p>
            <a:pPr algn="just" rtl="1"/>
            <a:endParaRPr lang="fa-IR" dirty="0">
              <a:cs typeface="B Nazanin" panose="00000400000000000000" pitchFamily="2" charset="-78"/>
            </a:endParaRPr>
          </a:p>
        </p:txBody>
      </p:sp>
    </p:spTree>
    <p:extLst>
      <p:ext uri="{BB962C8B-B14F-4D97-AF65-F5344CB8AC3E}">
        <p14:creationId xmlns:p14="http://schemas.microsoft.com/office/powerpoint/2010/main" val="14956635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0"/>
            <a:ext cx="5904656" cy="908720"/>
          </a:xfrm>
        </p:spPr>
        <p:txBody>
          <a:bodyPr>
            <a:noAutofit/>
          </a:bodyPr>
          <a:lstStyle/>
          <a:p>
            <a:pPr algn="r"/>
            <a:r>
              <a:rPr lang="fa-IR" sz="2400" b="1" dirty="0" smtClean="0">
                <a:cs typeface="A EntezareZohoor B3" panose="00000700000000000000" pitchFamily="2" charset="-78"/>
              </a:rPr>
              <a:t>قانون مسکن برای افراد کم درآمد در مالزی: نقش دولت و بازار</a:t>
            </a:r>
            <a:endParaRPr lang="fa-IR" sz="24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INCOME HOUSING PROVISION IN MALAYSIA: THE ROLE OF STATE AND MARKET </a:t>
            </a:r>
          </a:p>
          <a:p>
            <a:r>
              <a:rPr lang="en-US" sz="1000" dirty="0"/>
              <a:t>By: </a:t>
            </a:r>
            <a:r>
              <a:rPr lang="en-US" sz="1000" dirty="0" err="1"/>
              <a:t>Syafiee</a:t>
            </a:r>
            <a:r>
              <a:rPr lang="en-US" sz="1000" dirty="0"/>
              <a:t> </a:t>
            </a:r>
            <a:r>
              <a:rPr lang="en-US" sz="1000" dirty="0" err="1"/>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graphicFrame>
        <p:nvGraphicFramePr>
          <p:cNvPr id="15" name="Diagram 14"/>
          <p:cNvGraphicFramePr/>
          <p:nvPr>
            <p:extLst/>
          </p:nvPr>
        </p:nvGraphicFramePr>
        <p:xfrm>
          <a:off x="899592" y="1412776"/>
          <a:ext cx="6484030" cy="3556744"/>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5" name="Rectangle 4"/>
          <p:cNvSpPr/>
          <p:nvPr/>
        </p:nvSpPr>
        <p:spPr>
          <a:xfrm>
            <a:off x="5220072" y="2204864"/>
            <a:ext cx="3503712" cy="26277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cs typeface="B Nazanin" panose="00000400000000000000" pitchFamily="2" charset="-78"/>
            </a:endParaRPr>
          </a:p>
        </p:txBody>
      </p:sp>
      <p:pic>
        <p:nvPicPr>
          <p:cNvPr id="4" name="Picture 3"/>
          <p:cNvPicPr>
            <a:picLocks noChangeAspect="1"/>
          </p:cNvPicPr>
          <p:nvPr/>
        </p:nvPicPr>
        <p:blipFill>
          <a:blip r:embed="rId15">
            <a:extLst>
              <a:ext uri="{BEBA8EAE-BF5A-486C-A8C5-ECC9F3942E4B}">
                <a14:imgProps xmlns:a14="http://schemas.microsoft.com/office/drawing/2010/main">
                  <a14:imgLayer r:embed="rId16">
                    <a14:imgEffect>
                      <a14:backgroundRemoval t="10000" b="97917" l="0" r="99531">
                        <a14:foregroundMark x1="38125" y1="34792" x2="11406" y2="13750"/>
                      </a14:backgroundRemoval>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076056" y="2042846"/>
            <a:ext cx="3888432" cy="2916324"/>
          </a:xfrm>
          <a:prstGeom prst="rect">
            <a:avLst/>
          </a:prstGeom>
        </p:spPr>
      </p:pic>
    </p:spTree>
    <p:extLst>
      <p:ext uri="{BB962C8B-B14F-4D97-AF65-F5344CB8AC3E}">
        <p14:creationId xmlns:p14="http://schemas.microsoft.com/office/powerpoint/2010/main" val="29751979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72008"/>
            <a:ext cx="5904656" cy="908720"/>
          </a:xfrm>
        </p:spPr>
        <p:txBody>
          <a:bodyPr>
            <a:noAutofit/>
          </a:bodyPr>
          <a:lstStyle/>
          <a:p>
            <a:pPr algn="r"/>
            <a:r>
              <a:rPr lang="fa-IR" sz="2400" b="1" dirty="0">
                <a:cs typeface="A EntezareZohoor B3" panose="00000700000000000000" pitchFamily="2" charset="-78"/>
              </a:rPr>
              <a:t>قانون مسکن برای افراد کم درآمد در مالزی: نقش دولت و بازار</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INCOME HOUSING PROVISION IN MALAYSIA: THE ROLE OF STATE AND MARKET </a:t>
            </a:r>
          </a:p>
          <a:p>
            <a:r>
              <a:rPr lang="en-US" sz="1000" dirty="0"/>
              <a:t>By: </a:t>
            </a:r>
            <a:r>
              <a:rPr lang="en-US" sz="1000" dirty="0" err="1"/>
              <a:t>Syafiee</a:t>
            </a:r>
            <a:r>
              <a:rPr lang="en-US" sz="1000" dirty="0"/>
              <a:t> </a:t>
            </a:r>
            <a:r>
              <a:rPr lang="en-US" sz="1000" dirty="0" err="1"/>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5" name="Rectangle 4"/>
          <p:cNvSpPr/>
          <p:nvPr/>
        </p:nvSpPr>
        <p:spPr>
          <a:xfrm>
            <a:off x="580407" y="2204864"/>
            <a:ext cx="8287848" cy="2862322"/>
          </a:xfrm>
          <a:prstGeom prst="rect">
            <a:avLst/>
          </a:prstGeom>
        </p:spPr>
        <p:txBody>
          <a:bodyPr wrap="square">
            <a:spAutoFit/>
          </a:bodyPr>
          <a:lstStyle/>
          <a:p>
            <a:pPr marL="342900" indent="-342900" algn="just" rtl="1">
              <a:lnSpc>
                <a:spcPct val="150000"/>
              </a:lnSpc>
              <a:buBlip>
                <a:blip r:embed="rId10"/>
              </a:buBlip>
            </a:pPr>
            <a:r>
              <a:rPr lang="fa-IR" sz="2400" dirty="0">
                <a:cs typeface="B Mitra" panose="00000400000000000000" pitchFamily="2" charset="-78"/>
              </a:rPr>
              <a:t>دولت مرکزی، عمدتا از طریق وزارت مسکن و دولت محلی مالزی ، مسئول تدوین سیاست ها و خط </a:t>
            </a:r>
            <a:r>
              <a:rPr lang="fa-IR" sz="2400" dirty="0" err="1">
                <a:cs typeface="B Mitra" panose="00000400000000000000" pitchFamily="2" charset="-78"/>
              </a:rPr>
              <a:t>مش</a:t>
            </a:r>
            <a:r>
              <a:rPr lang="fa-IR" sz="2400" dirty="0">
                <a:cs typeface="B Mitra" panose="00000400000000000000" pitchFamily="2" charset="-78"/>
              </a:rPr>
              <a:t> </a:t>
            </a:r>
            <a:r>
              <a:rPr lang="fa-IR" sz="2400" dirty="0" err="1">
                <a:cs typeface="B Mitra" panose="00000400000000000000" pitchFamily="2" charset="-78"/>
              </a:rPr>
              <a:t>هایی</a:t>
            </a:r>
            <a:r>
              <a:rPr lang="fa-IR" sz="2400" dirty="0">
                <a:cs typeface="B Mitra" panose="00000400000000000000" pitchFamily="2" charset="-78"/>
              </a:rPr>
              <a:t> برای  ارائه مسکن می باشد. </a:t>
            </a:r>
          </a:p>
          <a:p>
            <a:pPr marL="342900" indent="-342900" algn="just" rtl="1">
              <a:lnSpc>
                <a:spcPct val="150000"/>
              </a:lnSpc>
              <a:buBlip>
                <a:blip r:embed="rId10"/>
              </a:buBlip>
            </a:pPr>
            <a:r>
              <a:rPr lang="fa-IR" sz="2400" dirty="0">
                <a:cs typeface="B Mitra" panose="00000400000000000000" pitchFamily="2" charset="-78"/>
              </a:rPr>
              <a:t>دپارتمان ملی مسکن ، یک دپارتمان زیر نظر وزارت مسکن و دولت محلی مالزی است  که به طور مستقیم مسئول تهیه مسکن برای اقشار کم درآمد در تمام کشور با همکاری دولت ایالتی می باشد. </a:t>
            </a:r>
          </a:p>
        </p:txBody>
      </p:sp>
      <p:grpSp>
        <p:nvGrpSpPr>
          <p:cNvPr id="7" name="Group 6"/>
          <p:cNvGrpSpPr/>
          <p:nvPr/>
        </p:nvGrpSpPr>
        <p:grpSpPr>
          <a:xfrm>
            <a:off x="6654134" y="1077042"/>
            <a:ext cx="2179097" cy="665657"/>
            <a:chOff x="6654134" y="1077042"/>
            <a:chExt cx="2179097" cy="665657"/>
          </a:xfrm>
        </p:grpSpPr>
        <p:sp>
          <p:nvSpPr>
            <p:cNvPr id="15" name="Oval 14"/>
            <p:cNvSpPr/>
            <p:nvPr/>
          </p:nvSpPr>
          <p:spPr>
            <a:xfrm>
              <a:off x="8641491" y="1556792"/>
              <a:ext cx="185909" cy="185907"/>
            </a:xfrm>
            <a:prstGeom prst="ellipse">
              <a:avLst/>
            </a:prstGeom>
            <a:solidFill>
              <a:srgbClr val="FFC000">
                <a:hueOff val="3780252"/>
                <a:satOff val="-17443"/>
                <a:lumOff val="642"/>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p:spPr>
          <p:style>
            <a:lnRef idx="0">
              <a:scrgbClr r="0" g="0" b="0"/>
            </a:lnRef>
            <a:fillRef idx="1">
              <a:scrgbClr r="0" g="0" b="0"/>
            </a:fillRef>
            <a:effectRef idx="2">
              <a:scrgbClr r="0" g="0" b="0"/>
            </a:effectRef>
            <a:fontRef idx="minor">
              <a:schemeClr val="lt1"/>
            </a:fontRef>
          </p:style>
        </p:sp>
        <p:sp>
          <p:nvSpPr>
            <p:cNvPr id="16" name="Oval 15"/>
            <p:cNvSpPr/>
            <p:nvPr/>
          </p:nvSpPr>
          <p:spPr>
            <a:xfrm>
              <a:off x="8244408" y="1556792"/>
              <a:ext cx="185909" cy="185907"/>
            </a:xfrm>
            <a:prstGeom prst="ellipse">
              <a:avLst/>
            </a:prstGeom>
            <a:solidFill>
              <a:srgbClr val="FFC000">
                <a:hueOff val="4095273"/>
                <a:satOff val="-18896"/>
                <a:lumOff val="695"/>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p:spPr>
          <p:style>
            <a:lnRef idx="0">
              <a:scrgbClr r="0" g="0" b="0"/>
            </a:lnRef>
            <a:fillRef idx="1">
              <a:scrgbClr r="0" g="0" b="0"/>
            </a:fillRef>
            <a:effectRef idx="2">
              <a:scrgbClr r="0" g="0" b="0"/>
            </a:effectRef>
            <a:fontRef idx="minor">
              <a:schemeClr val="lt1"/>
            </a:fontRef>
          </p:style>
        </p:sp>
        <p:sp>
          <p:nvSpPr>
            <p:cNvPr id="17" name="Oval 16"/>
            <p:cNvSpPr/>
            <p:nvPr/>
          </p:nvSpPr>
          <p:spPr>
            <a:xfrm>
              <a:off x="7847325" y="1556792"/>
              <a:ext cx="185909" cy="185907"/>
            </a:xfrm>
            <a:prstGeom prst="ellipse">
              <a:avLst/>
            </a:prstGeom>
            <a:solidFill>
              <a:srgbClr val="FFC000">
                <a:hueOff val="4410294"/>
                <a:satOff val="-20350"/>
                <a:lumOff val="749"/>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p:spPr>
          <p:style>
            <a:lnRef idx="0">
              <a:scrgbClr r="0" g="0" b="0"/>
            </a:lnRef>
            <a:fillRef idx="1">
              <a:scrgbClr r="0" g="0" b="0"/>
            </a:fillRef>
            <a:effectRef idx="2">
              <a:scrgbClr r="0" g="0" b="0"/>
            </a:effectRef>
            <a:fontRef idx="minor">
              <a:schemeClr val="lt1"/>
            </a:fontRef>
          </p:style>
        </p:sp>
        <p:sp>
          <p:nvSpPr>
            <p:cNvPr id="18" name="Oval 17"/>
            <p:cNvSpPr/>
            <p:nvPr/>
          </p:nvSpPr>
          <p:spPr>
            <a:xfrm>
              <a:off x="7450243" y="1556792"/>
              <a:ext cx="185909" cy="185907"/>
            </a:xfrm>
            <a:prstGeom prst="ellipse">
              <a:avLst/>
            </a:prstGeom>
            <a:solidFill>
              <a:srgbClr val="FFC000">
                <a:hueOff val="4725315"/>
                <a:satOff val="-21804"/>
                <a:lumOff val="802"/>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p:spPr>
          <p:style>
            <a:lnRef idx="0">
              <a:scrgbClr r="0" g="0" b="0"/>
            </a:lnRef>
            <a:fillRef idx="1">
              <a:scrgbClr r="0" g="0" b="0"/>
            </a:fillRef>
            <a:effectRef idx="2">
              <a:scrgbClr r="0" g="0" b="0"/>
            </a:effectRef>
            <a:fontRef idx="minor">
              <a:schemeClr val="lt1"/>
            </a:fontRef>
          </p:style>
        </p:sp>
        <p:sp>
          <p:nvSpPr>
            <p:cNvPr id="21" name="Oval 20"/>
            <p:cNvSpPr/>
            <p:nvPr/>
          </p:nvSpPr>
          <p:spPr>
            <a:xfrm>
              <a:off x="7052512" y="1556792"/>
              <a:ext cx="185909" cy="185907"/>
            </a:xfrm>
            <a:prstGeom prst="ellipse">
              <a:avLst/>
            </a:prstGeom>
            <a:solidFill>
              <a:srgbClr val="FFC000">
                <a:hueOff val="5040336"/>
                <a:satOff val="-23257"/>
                <a:lumOff val="856"/>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p:spPr>
          <p:style>
            <a:lnRef idx="0">
              <a:scrgbClr r="0" g="0" b="0"/>
            </a:lnRef>
            <a:fillRef idx="1">
              <a:scrgbClr r="0" g="0" b="0"/>
            </a:fillRef>
            <a:effectRef idx="2">
              <a:scrgbClr r="0" g="0" b="0"/>
            </a:effectRef>
            <a:fontRef idx="minor">
              <a:schemeClr val="lt1"/>
            </a:fontRef>
          </p:style>
        </p:sp>
        <p:sp>
          <p:nvSpPr>
            <p:cNvPr id="22" name="Oval 21"/>
            <p:cNvSpPr/>
            <p:nvPr/>
          </p:nvSpPr>
          <p:spPr>
            <a:xfrm>
              <a:off x="6655429" y="1556792"/>
              <a:ext cx="185909" cy="185907"/>
            </a:xfrm>
            <a:prstGeom prst="ellipse">
              <a:avLst/>
            </a:prstGeom>
            <a:solidFill>
              <a:srgbClr val="FFC000">
                <a:hueOff val="5355357"/>
                <a:satOff val="-24711"/>
                <a:lumOff val="909"/>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p:spPr>
          <p:style>
            <a:lnRef idx="0">
              <a:scrgbClr r="0" g="0" b="0"/>
            </a:lnRef>
            <a:fillRef idx="1">
              <a:scrgbClr r="0" g="0" b="0"/>
            </a:fillRef>
            <a:effectRef idx="2">
              <a:scrgbClr r="0" g="0" b="0"/>
            </a:effectRef>
            <a:fontRef idx="minor">
              <a:schemeClr val="lt1"/>
            </a:fontRef>
          </p:style>
        </p:sp>
        <p:grpSp>
          <p:nvGrpSpPr>
            <p:cNvPr id="23" name="Group 22"/>
            <p:cNvGrpSpPr/>
            <p:nvPr/>
          </p:nvGrpSpPr>
          <p:grpSpPr>
            <a:xfrm>
              <a:off x="6654134" y="1077042"/>
              <a:ext cx="2179097" cy="478221"/>
              <a:chOff x="3166" y="249531"/>
              <a:chExt cx="2179097" cy="478221"/>
            </a:xfrm>
          </p:grpSpPr>
          <p:sp>
            <p:nvSpPr>
              <p:cNvPr id="24" name="Rectangle 23"/>
              <p:cNvSpPr/>
              <p:nvPr/>
            </p:nvSpPr>
            <p:spPr>
              <a:xfrm>
                <a:off x="3166" y="249531"/>
                <a:ext cx="2179097" cy="478221"/>
              </a:xfrm>
              <a:prstGeom prst="rect">
                <a:avLst/>
              </a:prstGeom>
              <a:noFill/>
              <a:ln w="6350" cap="flat" cmpd="sng" algn="ctr">
                <a:solidFill>
                  <a:sysClr val="windowText" lastClr="000000">
                    <a:alpha val="0"/>
                    <a:hueOff val="0"/>
                    <a:satOff val="0"/>
                    <a:lumOff val="0"/>
                    <a:alphaOff val="0"/>
                  </a:sysClr>
                </a:solidFill>
                <a:prstDash val="solid"/>
                <a:miter lim="800000"/>
              </a:ln>
              <a:effectLst/>
            </p:spPr>
            <p:style>
              <a:lnRef idx="1">
                <a:scrgbClr r="0" g="0" b="0"/>
              </a:lnRef>
              <a:fillRef idx="0">
                <a:scrgbClr r="0" g="0" b="0"/>
              </a:fillRef>
              <a:effectRef idx="0">
                <a:scrgbClr r="0" g="0" b="0"/>
              </a:effectRef>
              <a:fontRef idx="minor">
                <a:schemeClr val="tx1">
                  <a:hueOff val="0"/>
                  <a:satOff val="0"/>
                  <a:lumOff val="0"/>
                  <a:alphaOff val="0"/>
                </a:schemeClr>
              </a:fontRef>
            </p:style>
          </p:sp>
          <p:sp>
            <p:nvSpPr>
              <p:cNvPr id="25" name="Rectangle 24"/>
              <p:cNvSpPr/>
              <p:nvPr/>
            </p:nvSpPr>
            <p:spPr>
              <a:xfrm>
                <a:off x="3166" y="249531"/>
                <a:ext cx="2179097" cy="47822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b" anchorCtr="0">
                <a:noAutofit/>
              </a:bodyPr>
              <a:lstStyle/>
              <a:p>
                <a:pPr lvl="0" algn="l" defTabSz="1600200">
                  <a:lnSpc>
                    <a:spcPct val="90000"/>
                  </a:lnSpc>
                  <a:spcBef>
                    <a:spcPct val="0"/>
                  </a:spcBef>
                  <a:spcAft>
                    <a:spcPct val="35000"/>
                  </a:spcAft>
                </a:pPr>
                <a:r>
                  <a:rPr lang="fa-IR" sz="36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دولت مرکزی</a:t>
                </a:r>
                <a:endParaRPr lang="en-US" sz="36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p:txBody>
          </p:sp>
        </p:grpSp>
      </p:grpSp>
    </p:spTree>
    <p:extLst>
      <p:ext uri="{BB962C8B-B14F-4D97-AF65-F5344CB8AC3E}">
        <p14:creationId xmlns:p14="http://schemas.microsoft.com/office/powerpoint/2010/main" val="6508522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72008"/>
            <a:ext cx="5904656" cy="908720"/>
          </a:xfrm>
        </p:spPr>
        <p:txBody>
          <a:bodyPr>
            <a:noAutofit/>
          </a:bodyPr>
          <a:lstStyle/>
          <a:p>
            <a:pPr algn="r"/>
            <a:r>
              <a:rPr lang="fa-IR" sz="2400" b="1" dirty="0">
                <a:cs typeface="A EntezareZohoor B3" panose="00000700000000000000" pitchFamily="2" charset="-78"/>
              </a:rPr>
              <a:t>قانون مسکن برای افراد کم درآمد در مالزی: نقش دولت و بازار</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INCOME HOUSING PROVISION IN MALAYSIA: THE ROLE OF STATE AND MARKET </a:t>
            </a:r>
          </a:p>
          <a:p>
            <a:r>
              <a:rPr lang="en-US" sz="1000" dirty="0"/>
              <a:t>By: </a:t>
            </a:r>
            <a:r>
              <a:rPr lang="en-US" sz="1000" dirty="0" err="1"/>
              <a:t>Syafiee</a:t>
            </a:r>
            <a:r>
              <a:rPr lang="en-US" sz="1000" dirty="0"/>
              <a:t> </a:t>
            </a:r>
            <a:r>
              <a:rPr lang="en-US" sz="1000" dirty="0" err="1"/>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grpSp>
        <p:nvGrpSpPr>
          <p:cNvPr id="14" name="Group 13"/>
          <p:cNvGrpSpPr/>
          <p:nvPr/>
        </p:nvGrpSpPr>
        <p:grpSpPr>
          <a:xfrm>
            <a:off x="6785391" y="890829"/>
            <a:ext cx="2179097" cy="665963"/>
            <a:chOff x="3482451" y="3096018"/>
            <a:chExt cx="2179097" cy="665963"/>
          </a:xfrm>
        </p:grpSpPr>
        <p:sp>
          <p:nvSpPr>
            <p:cNvPr id="26" name="Oval 25"/>
            <p:cNvSpPr/>
            <p:nvPr/>
          </p:nvSpPr>
          <p:spPr>
            <a:xfrm>
              <a:off x="5469808" y="3576074"/>
              <a:ext cx="185909" cy="185907"/>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hueOff val="-3606160"/>
                <a:satOff val="21726"/>
                <a:lumOff val="1741"/>
                <a:alphaOff val="0"/>
              </a:schemeClr>
            </a:lnRef>
            <a:fillRef idx="1">
              <a:schemeClr val="accent4">
                <a:hueOff val="-3606160"/>
                <a:satOff val="21726"/>
                <a:lumOff val="1741"/>
                <a:alphaOff val="0"/>
              </a:schemeClr>
            </a:fillRef>
            <a:effectRef idx="2">
              <a:schemeClr val="accent4">
                <a:hueOff val="-3606160"/>
                <a:satOff val="21726"/>
                <a:lumOff val="1741"/>
                <a:alphaOff val="0"/>
              </a:schemeClr>
            </a:effectRef>
            <a:fontRef idx="minor">
              <a:schemeClr val="lt1"/>
            </a:fontRef>
          </p:style>
        </p:sp>
        <p:sp>
          <p:nvSpPr>
            <p:cNvPr id="27" name="Oval 26"/>
            <p:cNvSpPr/>
            <p:nvPr/>
          </p:nvSpPr>
          <p:spPr>
            <a:xfrm>
              <a:off x="5072725" y="3576074"/>
              <a:ext cx="185909" cy="185907"/>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hueOff val="-3777882"/>
                <a:satOff val="22761"/>
                <a:lumOff val="1824"/>
                <a:alphaOff val="0"/>
              </a:schemeClr>
            </a:lnRef>
            <a:fillRef idx="1">
              <a:schemeClr val="accent4">
                <a:hueOff val="-3777882"/>
                <a:satOff val="22761"/>
                <a:lumOff val="1824"/>
                <a:alphaOff val="0"/>
              </a:schemeClr>
            </a:fillRef>
            <a:effectRef idx="2">
              <a:schemeClr val="accent4">
                <a:hueOff val="-3777882"/>
                <a:satOff val="22761"/>
                <a:lumOff val="1824"/>
                <a:alphaOff val="0"/>
              </a:schemeClr>
            </a:effectRef>
            <a:fontRef idx="minor">
              <a:schemeClr val="lt1"/>
            </a:fontRef>
          </p:style>
        </p:sp>
        <p:sp>
          <p:nvSpPr>
            <p:cNvPr id="28" name="Oval 27"/>
            <p:cNvSpPr/>
            <p:nvPr/>
          </p:nvSpPr>
          <p:spPr>
            <a:xfrm>
              <a:off x="4675642" y="3576074"/>
              <a:ext cx="185909" cy="185907"/>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hueOff val="-3949604"/>
                <a:satOff val="23795"/>
                <a:lumOff val="1907"/>
                <a:alphaOff val="0"/>
              </a:schemeClr>
            </a:lnRef>
            <a:fillRef idx="1">
              <a:schemeClr val="accent4">
                <a:hueOff val="-3949604"/>
                <a:satOff val="23795"/>
                <a:lumOff val="1907"/>
                <a:alphaOff val="0"/>
              </a:schemeClr>
            </a:fillRef>
            <a:effectRef idx="2">
              <a:schemeClr val="accent4">
                <a:hueOff val="-3949604"/>
                <a:satOff val="23795"/>
                <a:lumOff val="1907"/>
                <a:alphaOff val="0"/>
              </a:schemeClr>
            </a:effectRef>
            <a:fontRef idx="minor">
              <a:schemeClr val="lt1"/>
            </a:fontRef>
          </p:style>
        </p:sp>
        <p:sp>
          <p:nvSpPr>
            <p:cNvPr id="29" name="Oval 28"/>
            <p:cNvSpPr/>
            <p:nvPr/>
          </p:nvSpPr>
          <p:spPr>
            <a:xfrm>
              <a:off x="4278560" y="3576074"/>
              <a:ext cx="185909" cy="185907"/>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hueOff val="-4121326"/>
                <a:satOff val="24830"/>
                <a:lumOff val="1990"/>
                <a:alphaOff val="0"/>
              </a:schemeClr>
            </a:lnRef>
            <a:fillRef idx="1">
              <a:schemeClr val="accent4">
                <a:hueOff val="-4121326"/>
                <a:satOff val="24830"/>
                <a:lumOff val="1990"/>
                <a:alphaOff val="0"/>
              </a:schemeClr>
            </a:fillRef>
            <a:effectRef idx="2">
              <a:schemeClr val="accent4">
                <a:hueOff val="-4121326"/>
                <a:satOff val="24830"/>
                <a:lumOff val="1990"/>
                <a:alphaOff val="0"/>
              </a:schemeClr>
            </a:effectRef>
            <a:fontRef idx="minor">
              <a:schemeClr val="lt1"/>
            </a:fontRef>
          </p:style>
        </p:sp>
        <p:sp>
          <p:nvSpPr>
            <p:cNvPr id="30" name="Oval 29"/>
            <p:cNvSpPr/>
            <p:nvPr/>
          </p:nvSpPr>
          <p:spPr>
            <a:xfrm>
              <a:off x="3880829" y="3576074"/>
              <a:ext cx="185909" cy="185907"/>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hueOff val="-4293048"/>
                <a:satOff val="25864"/>
                <a:lumOff val="2073"/>
                <a:alphaOff val="0"/>
              </a:schemeClr>
            </a:lnRef>
            <a:fillRef idx="1">
              <a:schemeClr val="accent4">
                <a:hueOff val="-4293048"/>
                <a:satOff val="25864"/>
                <a:lumOff val="2073"/>
                <a:alphaOff val="0"/>
              </a:schemeClr>
            </a:fillRef>
            <a:effectRef idx="2">
              <a:schemeClr val="accent4">
                <a:hueOff val="-4293048"/>
                <a:satOff val="25864"/>
                <a:lumOff val="2073"/>
                <a:alphaOff val="0"/>
              </a:schemeClr>
            </a:effectRef>
            <a:fontRef idx="minor">
              <a:schemeClr val="lt1"/>
            </a:fontRef>
          </p:style>
        </p:sp>
        <p:sp>
          <p:nvSpPr>
            <p:cNvPr id="31" name="Oval 30"/>
            <p:cNvSpPr/>
            <p:nvPr/>
          </p:nvSpPr>
          <p:spPr>
            <a:xfrm>
              <a:off x="3483746" y="3576074"/>
              <a:ext cx="185909" cy="185907"/>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hueOff val="-4464770"/>
                <a:satOff val="26899"/>
                <a:lumOff val="2156"/>
                <a:alphaOff val="0"/>
              </a:schemeClr>
            </a:lnRef>
            <a:fillRef idx="1">
              <a:schemeClr val="accent4">
                <a:hueOff val="-4464770"/>
                <a:satOff val="26899"/>
                <a:lumOff val="2156"/>
                <a:alphaOff val="0"/>
              </a:schemeClr>
            </a:fillRef>
            <a:effectRef idx="2">
              <a:schemeClr val="accent4">
                <a:hueOff val="-4464770"/>
                <a:satOff val="26899"/>
                <a:lumOff val="2156"/>
                <a:alphaOff val="0"/>
              </a:schemeClr>
            </a:effectRef>
            <a:fontRef idx="minor">
              <a:schemeClr val="lt1"/>
            </a:fontRef>
          </p:style>
        </p:sp>
        <p:grpSp>
          <p:nvGrpSpPr>
            <p:cNvPr id="32" name="Group 31"/>
            <p:cNvGrpSpPr/>
            <p:nvPr/>
          </p:nvGrpSpPr>
          <p:grpSpPr>
            <a:xfrm>
              <a:off x="3482451" y="3096018"/>
              <a:ext cx="2179097" cy="478221"/>
              <a:chOff x="3166" y="2641249"/>
              <a:chExt cx="2179097" cy="478221"/>
            </a:xfrm>
          </p:grpSpPr>
          <p:sp>
            <p:nvSpPr>
              <p:cNvPr id="33" name="Rectangle 32"/>
              <p:cNvSpPr/>
              <p:nvPr/>
            </p:nvSpPr>
            <p:spPr>
              <a:xfrm>
                <a:off x="3166" y="2641249"/>
                <a:ext cx="2179097" cy="478221"/>
              </a:xfrm>
              <a:prstGeom prst="rect">
                <a:avLst/>
              </a:prstGeom>
              <a:noFill/>
              <a:ln w="6350" cap="flat" cmpd="sng" algn="ctr">
                <a:solidFill>
                  <a:sysClr val="windowText" lastClr="000000">
                    <a:alpha val="0"/>
                    <a:hueOff val="0"/>
                    <a:satOff val="0"/>
                    <a:lumOff val="0"/>
                    <a:alphaOff val="0"/>
                  </a:sysClr>
                </a:solidFill>
                <a:prstDash val="solid"/>
                <a:miter lim="800000"/>
              </a:ln>
              <a:effectLst/>
            </p:spPr>
            <p:style>
              <a:lnRef idx="1">
                <a:scrgbClr r="0" g="0" b="0"/>
              </a:lnRef>
              <a:fillRef idx="0">
                <a:scrgbClr r="0" g="0" b="0"/>
              </a:fillRef>
              <a:effectRef idx="0">
                <a:scrgbClr r="0" g="0" b="0"/>
              </a:effectRef>
              <a:fontRef idx="minor">
                <a:schemeClr val="tx1">
                  <a:hueOff val="0"/>
                  <a:satOff val="0"/>
                  <a:lumOff val="0"/>
                  <a:alphaOff val="0"/>
                </a:schemeClr>
              </a:fontRef>
            </p:style>
          </p:sp>
          <p:sp>
            <p:nvSpPr>
              <p:cNvPr id="34" name="Rectangle 33"/>
              <p:cNvSpPr/>
              <p:nvPr/>
            </p:nvSpPr>
            <p:spPr>
              <a:xfrm>
                <a:off x="3166" y="2641249"/>
                <a:ext cx="2179097" cy="47822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b" anchorCtr="0">
                <a:noAutofit/>
              </a:bodyPr>
              <a:lstStyle/>
              <a:p>
                <a:pPr lvl="0" algn="l" defTabSz="1600200">
                  <a:lnSpc>
                    <a:spcPct val="90000"/>
                  </a:lnSpc>
                  <a:spcBef>
                    <a:spcPct val="0"/>
                  </a:spcBef>
                  <a:spcAft>
                    <a:spcPct val="35000"/>
                  </a:spcAft>
                </a:pPr>
                <a:r>
                  <a:rPr lang="fa-IR" sz="36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 دولت ایالتی</a:t>
                </a:r>
                <a:endParaRPr lang="en-US" sz="36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p:txBody>
          </p:sp>
        </p:grpSp>
      </p:grpSp>
      <p:sp>
        <p:nvSpPr>
          <p:cNvPr id="2" name="Rectangle 1"/>
          <p:cNvSpPr/>
          <p:nvPr/>
        </p:nvSpPr>
        <p:spPr>
          <a:xfrm>
            <a:off x="810277" y="1705054"/>
            <a:ext cx="8181203" cy="4628190"/>
          </a:xfrm>
          <a:prstGeom prst="rect">
            <a:avLst/>
          </a:prstGeom>
        </p:spPr>
        <p:txBody>
          <a:bodyPr wrap="square">
            <a:spAutoFit/>
          </a:bodyPr>
          <a:lstStyle/>
          <a:p>
            <a:pPr marL="342900" indent="-342900" algn="just" rtl="1">
              <a:lnSpc>
                <a:spcPct val="150000"/>
              </a:lnSpc>
              <a:buBlip>
                <a:blip r:embed="rId10"/>
              </a:buBlip>
            </a:pPr>
            <a:r>
              <a:rPr lang="fa-IR" dirty="0">
                <a:cs typeface="B Mitra" panose="00000400000000000000" pitchFamily="2" charset="-78"/>
              </a:rPr>
              <a:t>دولت ایالتی با دولت مرکزی برای اجرای پروژه های مسکن کم هزینه در ایالت </a:t>
            </a:r>
            <a:r>
              <a:rPr lang="fa-IR" dirty="0" smtClean="0">
                <a:cs typeface="B Mitra" panose="00000400000000000000" pitchFamily="2" charset="-78"/>
              </a:rPr>
              <a:t>های </a:t>
            </a:r>
            <a:r>
              <a:rPr lang="fa-IR" dirty="0">
                <a:cs typeface="B Mitra" panose="00000400000000000000" pitchFamily="2" charset="-78"/>
              </a:rPr>
              <a:t>مختلف </a:t>
            </a:r>
            <a:r>
              <a:rPr lang="fa-IR" dirty="0" smtClean="0">
                <a:cs typeface="B Mitra" panose="00000400000000000000" pitchFamily="2" charset="-78"/>
              </a:rPr>
              <a:t>همکاری </a:t>
            </a:r>
            <a:r>
              <a:rPr lang="fa-IR" dirty="0">
                <a:cs typeface="B Mitra" panose="00000400000000000000" pitchFamily="2" charset="-78"/>
              </a:rPr>
              <a:t>می کند</a:t>
            </a:r>
            <a:r>
              <a:rPr lang="fa-IR" dirty="0" smtClean="0">
                <a:cs typeface="B Mitra" panose="00000400000000000000" pitchFamily="2" charset="-78"/>
              </a:rPr>
              <a:t>.</a:t>
            </a:r>
          </a:p>
          <a:p>
            <a:pPr marL="342900" indent="-342900" algn="just" rtl="1">
              <a:lnSpc>
                <a:spcPct val="150000"/>
              </a:lnSpc>
              <a:buBlip>
                <a:blip r:embed="rId10"/>
              </a:buBlip>
            </a:pPr>
            <a:r>
              <a:rPr lang="fa-IR" dirty="0" smtClean="0">
                <a:cs typeface="B Mitra" panose="00000400000000000000" pitchFamily="2" charset="-78"/>
              </a:rPr>
              <a:t> </a:t>
            </a:r>
            <a:r>
              <a:rPr lang="fa-IR" dirty="0">
                <a:cs typeface="B Mitra" panose="00000400000000000000" pitchFamily="2" charset="-78"/>
              </a:rPr>
              <a:t>بر اساس قانون اساسی فدرال مالزی، زمین و مسائل مسکن تحت مسئولیت دولت می باشد، از این رو دولت مسئول شناسایی محل مناسب برای پروژه های مسکن کم هزینه خواهد بود. </a:t>
            </a:r>
          </a:p>
          <a:p>
            <a:pPr marL="342900" indent="-342900" algn="just" rtl="1">
              <a:lnSpc>
                <a:spcPct val="150000"/>
              </a:lnSpc>
              <a:buBlip>
                <a:blip r:embed="rId10"/>
              </a:buBlip>
            </a:pPr>
            <a:r>
              <a:rPr lang="fa-IR" dirty="0">
                <a:cs typeface="B Mitra" panose="00000400000000000000" pitchFamily="2" charset="-78"/>
              </a:rPr>
              <a:t>دولت ایالتی کمک های مالی، وام و تخصص های فنی برای رسیدن به توسعه را ارائه می دهد. </a:t>
            </a:r>
          </a:p>
          <a:p>
            <a:pPr marL="342900" indent="-342900" algn="just" rtl="1">
              <a:lnSpc>
                <a:spcPct val="150000"/>
              </a:lnSpc>
              <a:buBlip>
                <a:blip r:embed="rId10"/>
              </a:buBlip>
            </a:pPr>
            <a:r>
              <a:rPr lang="fa-IR" dirty="0">
                <a:cs typeface="B Mitra" panose="00000400000000000000" pitchFamily="2" charset="-78"/>
              </a:rPr>
              <a:t>دولت ایالتی همچنین از طریق شرکت اقتصاد و توسعه ایالتی  که مانند سازندگان خصوصی مسکن وارد عمل می شود؛ در مسکن دخالت می کند اما هم زمان با اهداف طرح ریزی شده توسط دولت. </a:t>
            </a:r>
          </a:p>
          <a:p>
            <a:pPr marL="342900" indent="-342900" algn="just" rtl="1">
              <a:lnSpc>
                <a:spcPct val="150000"/>
              </a:lnSpc>
              <a:buBlip>
                <a:blip r:embed="rId10"/>
              </a:buBlip>
            </a:pPr>
            <a:r>
              <a:rPr lang="fa-IR" dirty="0">
                <a:cs typeface="B Mitra" panose="00000400000000000000" pitchFamily="2" charset="-78"/>
              </a:rPr>
              <a:t>آنها برای فروش خانه می سازند و انتظار کسب سود از </a:t>
            </a:r>
            <a:r>
              <a:rPr lang="fa-IR" dirty="0" smtClean="0">
                <a:cs typeface="B Mitra" panose="00000400000000000000" pitchFamily="2" charset="-78"/>
              </a:rPr>
              <a:t>این </a:t>
            </a:r>
            <a:r>
              <a:rPr lang="fa-IR" dirty="0">
                <a:cs typeface="B Mitra" panose="00000400000000000000" pitchFamily="2" charset="-78"/>
              </a:rPr>
              <a:t>توسعه را دارند. </a:t>
            </a:r>
            <a:endParaRPr lang="fa-IR" dirty="0" smtClean="0">
              <a:cs typeface="B Mitra" panose="00000400000000000000" pitchFamily="2" charset="-78"/>
            </a:endParaRPr>
          </a:p>
          <a:p>
            <a:pPr marL="342900" indent="-342900" algn="just" rtl="1">
              <a:lnSpc>
                <a:spcPct val="150000"/>
              </a:lnSpc>
              <a:buBlip>
                <a:blip r:embed="rId10"/>
              </a:buBlip>
            </a:pPr>
            <a:r>
              <a:rPr lang="fa-IR" dirty="0">
                <a:cs typeface="B Mitra" panose="00000400000000000000" pitchFamily="2" charset="-78"/>
              </a:rPr>
              <a:t>از هفتمین طرح توسعه مالزی( 1996-2000)، دولت شروع به برنامه ریزی برای ساخت مسکن برای اقشار بسیار فقیر یعنی مردمی که حتی </a:t>
            </a:r>
            <a:r>
              <a:rPr lang="fa-IR" dirty="0" err="1">
                <a:cs typeface="B Mitra" panose="00000400000000000000" pitchFamily="2" charset="-78"/>
              </a:rPr>
              <a:t>اسطاعت</a:t>
            </a:r>
            <a:r>
              <a:rPr lang="fa-IR" dirty="0">
                <a:cs typeface="B Mitra" panose="00000400000000000000" pitchFamily="2" charset="-78"/>
              </a:rPr>
              <a:t> خرید مسکن ارزان قیمت را ندارند( با درآمدی کمتر از ماهی 350 </a:t>
            </a:r>
            <a:r>
              <a:rPr lang="fa-IR" dirty="0" err="1">
                <a:cs typeface="B Mitra" panose="00000400000000000000" pitchFamily="2" charset="-78"/>
              </a:rPr>
              <a:t>رینگت</a:t>
            </a:r>
            <a:r>
              <a:rPr lang="fa-IR" dirty="0">
                <a:cs typeface="B Mitra" panose="00000400000000000000" pitchFamily="2" charset="-78"/>
              </a:rPr>
              <a:t>)، به طور عمده برای مردم در مناطق روستایی، نمود. </a:t>
            </a:r>
          </a:p>
          <a:p>
            <a:pPr marL="342900" indent="-342900" algn="just" rtl="1">
              <a:lnSpc>
                <a:spcPct val="150000"/>
              </a:lnSpc>
              <a:buBlip>
                <a:blip r:embed="rId10"/>
              </a:buBlip>
            </a:pPr>
            <a:r>
              <a:rPr lang="fa-IR" dirty="0">
                <a:cs typeface="B Mitra" panose="00000400000000000000" pitchFamily="2" charset="-78"/>
              </a:rPr>
              <a:t>دولت ایالتی از طریق دفاتر ناحیه ای، مسئول شناسایی گروه های هدف و ساخت خانه می </a:t>
            </a:r>
            <a:r>
              <a:rPr lang="fa-IR" dirty="0" smtClean="0">
                <a:cs typeface="B Mitra" panose="00000400000000000000" pitchFamily="2" charset="-78"/>
              </a:rPr>
              <a:t>باشد.</a:t>
            </a:r>
            <a:endParaRPr lang="fa-IR" dirty="0">
              <a:cs typeface="B Mitra" panose="00000400000000000000" pitchFamily="2" charset="-78"/>
            </a:endParaRPr>
          </a:p>
        </p:txBody>
      </p:sp>
    </p:spTree>
    <p:extLst>
      <p:ext uri="{BB962C8B-B14F-4D97-AF65-F5344CB8AC3E}">
        <p14:creationId xmlns:p14="http://schemas.microsoft.com/office/powerpoint/2010/main" val="54414485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72008"/>
            <a:ext cx="5904656" cy="908720"/>
          </a:xfrm>
        </p:spPr>
        <p:txBody>
          <a:bodyPr>
            <a:noAutofit/>
          </a:bodyPr>
          <a:lstStyle/>
          <a:p>
            <a:pPr algn="r"/>
            <a:r>
              <a:rPr lang="fa-IR" sz="2400" b="1" dirty="0">
                <a:cs typeface="A EntezareZohoor B3" panose="00000700000000000000" pitchFamily="2" charset="-78"/>
              </a:rPr>
              <a:t>قانون مسکن برای افراد کم درآمد در مالزی: نقش دولت و بازار</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INCOME HOUSING PROVISION IN MALAYSIA: THE ROLE OF STATE AND MARKET </a:t>
            </a:r>
          </a:p>
          <a:p>
            <a:r>
              <a:rPr lang="en-US" sz="1000" dirty="0"/>
              <a:t>By: </a:t>
            </a:r>
            <a:r>
              <a:rPr lang="en-US" sz="1000" dirty="0" err="1"/>
              <a:t>Syafiee</a:t>
            </a:r>
            <a:r>
              <a:rPr lang="en-US" sz="1000" dirty="0"/>
              <a:t> </a:t>
            </a:r>
            <a:r>
              <a:rPr lang="en-US" sz="1000" dirty="0" err="1"/>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grpSp>
        <p:nvGrpSpPr>
          <p:cNvPr id="24" name="Group 23"/>
          <p:cNvGrpSpPr/>
          <p:nvPr/>
        </p:nvGrpSpPr>
        <p:grpSpPr>
          <a:xfrm>
            <a:off x="6876256" y="1050706"/>
            <a:ext cx="1805304" cy="1650938"/>
            <a:chOff x="2369470" y="1086418"/>
            <a:chExt cx="1606745" cy="1882614"/>
          </a:xfrm>
          <a:scene3d>
            <a:camera prst="orthographicFront">
              <a:rot lat="0" lon="0" rev="0"/>
            </a:camera>
            <a:lightRig rig="contrasting" dir="t">
              <a:rot lat="0" lon="0" rev="1200000"/>
            </a:lightRig>
          </a:scene3d>
        </p:grpSpPr>
        <p:sp>
          <p:nvSpPr>
            <p:cNvPr id="25" name="Oval 24"/>
            <p:cNvSpPr/>
            <p:nvPr/>
          </p:nvSpPr>
          <p:spPr>
            <a:xfrm>
              <a:off x="2369470" y="1086418"/>
              <a:ext cx="1606745" cy="1882614"/>
            </a:xfrm>
            <a:prstGeom prst="ellipse">
              <a:avLst/>
            </a:prstGeom>
            <a:solidFill>
              <a:srgbClr val="E3F508"/>
            </a:solidFill>
            <a:ln>
              <a:noFill/>
            </a:ln>
            <a:effectLst/>
            <a:sp3d contourW="19050" prstMaterial="metal">
              <a:bevelT w="88900" h="203200"/>
              <a:bevelB w="165100" h="254000"/>
            </a:sp3d>
          </p:spPr>
          <p:style>
            <a:lnRef idx="0">
              <a:scrgbClr r="0" g="0" b="0"/>
            </a:lnRef>
            <a:fillRef idx="1">
              <a:scrgbClr r="0" g="0" b="0"/>
            </a:fillRef>
            <a:effectRef idx="2">
              <a:scrgbClr r="0" g="0" b="0"/>
            </a:effectRef>
            <a:fontRef idx="minor">
              <a:schemeClr val="lt1"/>
            </a:fontRef>
          </p:style>
        </p:sp>
        <p:sp>
          <p:nvSpPr>
            <p:cNvPr id="35" name="Oval 4"/>
            <p:cNvSpPr/>
            <p:nvPr/>
          </p:nvSpPr>
          <p:spPr>
            <a:xfrm>
              <a:off x="2645143" y="1362120"/>
              <a:ext cx="1331071" cy="133121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fa-IR" sz="36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نقش بازار</a:t>
              </a:r>
              <a:endParaRPr lang="en-US" sz="36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p:txBody>
        </p:sp>
      </p:grpSp>
      <p:sp>
        <p:nvSpPr>
          <p:cNvPr id="16" name="Rectangle 15"/>
          <p:cNvSpPr/>
          <p:nvPr/>
        </p:nvSpPr>
        <p:spPr>
          <a:xfrm>
            <a:off x="221233" y="1183021"/>
            <a:ext cx="6469285" cy="243143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gn="just" rtl="1">
              <a:buFont typeface="Wingdings" panose="05000000000000000000" pitchFamily="2" charset="2"/>
              <a:buChar char="ü"/>
            </a:pPr>
            <a:r>
              <a:rPr lang="fa-IR" sz="2000" dirty="0">
                <a:cs typeface="B Mitra" panose="00000400000000000000" pitchFamily="2" charset="-78"/>
              </a:rPr>
              <a:t>در </a:t>
            </a:r>
            <a:r>
              <a:rPr lang="fa-IR" sz="2000" dirty="0" err="1">
                <a:cs typeface="B Mitra" panose="00000400000000000000" pitchFamily="2" charset="-78"/>
              </a:rPr>
              <a:t>اویل</a:t>
            </a:r>
            <a:r>
              <a:rPr lang="fa-IR" sz="2000" dirty="0">
                <a:cs typeface="B Mitra" panose="00000400000000000000" pitchFamily="2" charset="-78"/>
              </a:rPr>
              <a:t> سال 1982 دولت، </a:t>
            </a:r>
            <a:r>
              <a:rPr lang="fa-IR" sz="2000" b="1" dirty="0">
                <a:solidFill>
                  <a:srgbClr val="FF0066"/>
                </a:solidFill>
                <a:cs typeface="B Mitra" panose="00000400000000000000" pitchFamily="2" charset="-78"/>
              </a:rPr>
              <a:t>سیاست خصوصی سازی </a:t>
            </a:r>
            <a:r>
              <a:rPr lang="fa-IR" sz="2000" dirty="0">
                <a:cs typeface="B Mitra" panose="00000400000000000000" pitchFamily="2" charset="-78"/>
              </a:rPr>
              <a:t>را برای تشویق بخش خصوصی در مشارکت توسعه ملی علی </a:t>
            </a:r>
            <a:r>
              <a:rPr lang="fa-IR" sz="2000" dirty="0" err="1">
                <a:cs typeface="B Mitra" panose="00000400000000000000" pitchFamily="2" charset="-78"/>
              </a:rPr>
              <a:t>الخصوص</a:t>
            </a:r>
            <a:r>
              <a:rPr lang="fa-IR" sz="2000" dirty="0">
                <a:cs typeface="B Mitra" panose="00000400000000000000" pitchFamily="2" charset="-78"/>
              </a:rPr>
              <a:t> بخش مسکن معرفی کرد. </a:t>
            </a:r>
            <a:endParaRPr lang="fa-IR" sz="2000" dirty="0" smtClean="0">
              <a:cs typeface="B Mitra" panose="00000400000000000000" pitchFamily="2" charset="-78"/>
            </a:endParaRPr>
          </a:p>
          <a:p>
            <a:pPr marL="342900" indent="-342900" algn="just" rtl="1">
              <a:buFont typeface="Wingdings" panose="05000000000000000000" pitchFamily="2" charset="2"/>
              <a:buChar char="ü"/>
            </a:pPr>
            <a:r>
              <a:rPr lang="fa-IR" sz="2000" dirty="0" smtClean="0">
                <a:cs typeface="B Mitra" panose="00000400000000000000" pitchFamily="2" charset="-78"/>
              </a:rPr>
              <a:t>این </a:t>
            </a:r>
            <a:r>
              <a:rPr lang="fa-IR" sz="2000" dirty="0">
                <a:cs typeface="B Mitra" panose="00000400000000000000" pitchFamily="2" charset="-78"/>
              </a:rPr>
              <a:t>امر در راستای استراتژی </a:t>
            </a:r>
            <a:r>
              <a:rPr lang="fa-IR" sz="2000" b="1" dirty="0" smtClean="0">
                <a:solidFill>
                  <a:srgbClr val="FF0066"/>
                </a:solidFill>
                <a:cs typeface="B Mitra" panose="00000400000000000000" pitchFamily="2" charset="-78"/>
              </a:rPr>
              <a:t>توانمند </a:t>
            </a:r>
            <a:r>
              <a:rPr lang="fa-IR" sz="2000" b="1" dirty="0">
                <a:solidFill>
                  <a:srgbClr val="FF0066"/>
                </a:solidFill>
                <a:cs typeface="B Mitra" panose="00000400000000000000" pitchFamily="2" charset="-78"/>
              </a:rPr>
              <a:t>سازی بانک جهانی برای بخش دولتی </a:t>
            </a:r>
            <a:r>
              <a:rPr lang="fa-IR" sz="2000" dirty="0">
                <a:cs typeface="B Mitra" panose="00000400000000000000" pitchFamily="2" charset="-78"/>
              </a:rPr>
              <a:t>در حمایت از فعالیت های بازار خصوصی در تهیه مسکن در کشور های در حال توسعه است </a:t>
            </a:r>
            <a:r>
              <a:rPr lang="fa-IR" sz="1200" dirty="0">
                <a:cs typeface="B Mitra" panose="00000400000000000000" pitchFamily="2" charset="-78"/>
              </a:rPr>
              <a:t>(بانک جهانی،1988).</a:t>
            </a:r>
          </a:p>
          <a:p>
            <a:pPr marL="342900" indent="-342900" algn="just" rtl="1">
              <a:buFont typeface="Wingdings" panose="05000000000000000000" pitchFamily="2" charset="2"/>
              <a:buChar char="ü"/>
            </a:pPr>
            <a:r>
              <a:rPr lang="fa-IR" sz="2000" dirty="0">
                <a:cs typeface="B Mitra" panose="00000400000000000000" pitchFamily="2" charset="-78"/>
              </a:rPr>
              <a:t>از سال 1990 تا دسامبر 2005، بخش خصوصی به تنهایی </a:t>
            </a:r>
            <a:r>
              <a:rPr lang="fa-IR" sz="2000" b="1" dirty="0">
                <a:solidFill>
                  <a:srgbClr val="FF0066"/>
                </a:solidFill>
                <a:cs typeface="B Mitra" panose="00000400000000000000" pitchFamily="2" charset="-78"/>
              </a:rPr>
              <a:t>2.469.816 عدد </a:t>
            </a:r>
            <a:r>
              <a:rPr lang="fa-IR" sz="2000" dirty="0">
                <a:cs typeface="B Mitra" panose="00000400000000000000" pitchFamily="2" charset="-78"/>
              </a:rPr>
              <a:t>از انواع مختلف واحد های مسکونی را در سراسر کشور به بهره برداری </a:t>
            </a:r>
            <a:r>
              <a:rPr lang="fa-IR" sz="2000" dirty="0" smtClean="0">
                <a:cs typeface="B Mitra" panose="00000400000000000000" pitchFamily="2" charset="-78"/>
              </a:rPr>
              <a:t>رساند</a:t>
            </a:r>
            <a:r>
              <a:rPr lang="fa-IR" sz="1200" dirty="0" smtClean="0">
                <a:cs typeface="B Mitra" panose="00000400000000000000" pitchFamily="2" charset="-78"/>
              </a:rPr>
              <a:t> (</a:t>
            </a:r>
            <a:r>
              <a:rPr lang="fa-IR" sz="1200" dirty="0">
                <a:cs typeface="B Mitra" panose="00000400000000000000" pitchFamily="2" charset="-78"/>
              </a:rPr>
              <a:t>وزارت مسکن و دولت محلی مالزی، 2006) .</a:t>
            </a:r>
          </a:p>
        </p:txBody>
      </p:sp>
      <p:sp>
        <p:nvSpPr>
          <p:cNvPr id="17" name="Rectangle 16"/>
          <p:cNvSpPr/>
          <p:nvPr/>
        </p:nvSpPr>
        <p:spPr>
          <a:xfrm>
            <a:off x="4109560" y="4149080"/>
            <a:ext cx="4572000" cy="1938992"/>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gn="just" rtl="1"/>
            <a:r>
              <a:rPr lang="fa-IR" dirty="0">
                <a:cs typeface="B Mitra" panose="00000400000000000000" pitchFamily="2" charset="-78"/>
              </a:rPr>
              <a:t>تلاش دولت مالزی برای فائق آمدن بر مشکلات تصرف با </a:t>
            </a:r>
            <a:r>
              <a:rPr lang="fa-IR" dirty="0" smtClean="0">
                <a:cs typeface="B Mitra" panose="00000400000000000000" pitchFamily="2" charset="-78"/>
              </a:rPr>
              <a:t>(برنامه </a:t>
            </a:r>
            <a:r>
              <a:rPr lang="fa-IR" dirty="0">
                <a:cs typeface="B Mitra" panose="00000400000000000000" pitchFamily="2" charset="-78"/>
              </a:rPr>
              <a:t>ی تصرف صفر در 2005 </a:t>
            </a:r>
            <a:r>
              <a:rPr lang="fa-IR" dirty="0" smtClean="0">
                <a:cs typeface="B Mitra" panose="00000400000000000000" pitchFamily="2" charset="-78"/>
              </a:rPr>
              <a:t>)</a:t>
            </a:r>
          </a:p>
          <a:p>
            <a:pPr algn="just" rtl="1"/>
            <a:r>
              <a:rPr lang="fa-IR" dirty="0" smtClean="0">
                <a:cs typeface="B Mitra" panose="00000400000000000000" pitchFamily="2" charset="-78"/>
              </a:rPr>
              <a:t>تعداد </a:t>
            </a:r>
            <a:r>
              <a:rPr lang="fa-IR" dirty="0">
                <a:cs typeface="B Mitra" panose="00000400000000000000" pitchFamily="2" charset="-78"/>
              </a:rPr>
              <a:t>ساکنین خانه های </a:t>
            </a:r>
            <a:r>
              <a:rPr lang="fa-IR" dirty="0" err="1">
                <a:cs typeface="B Mitra" panose="00000400000000000000" pitchFamily="2" charset="-78"/>
              </a:rPr>
              <a:t>متصرفه</a:t>
            </a:r>
            <a:r>
              <a:rPr lang="fa-IR" dirty="0">
                <a:cs typeface="B Mitra" panose="00000400000000000000" pitchFamily="2" charset="-78"/>
              </a:rPr>
              <a:t> را از </a:t>
            </a:r>
            <a:r>
              <a:rPr lang="fa-IR" b="1" dirty="0">
                <a:solidFill>
                  <a:srgbClr val="FF0066"/>
                </a:solidFill>
                <a:cs typeface="B Mitra" panose="00000400000000000000" pitchFamily="2" charset="-78"/>
              </a:rPr>
              <a:t>409.792 فرد </a:t>
            </a:r>
            <a:r>
              <a:rPr lang="fa-IR" dirty="0">
                <a:cs typeface="B Mitra" panose="00000400000000000000" pitchFamily="2" charset="-78"/>
              </a:rPr>
              <a:t>در سال 1992 به </a:t>
            </a:r>
            <a:r>
              <a:rPr lang="fa-IR" b="1" dirty="0">
                <a:solidFill>
                  <a:srgbClr val="FF0066"/>
                </a:solidFill>
                <a:cs typeface="B Mitra" panose="00000400000000000000" pitchFamily="2" charset="-78"/>
              </a:rPr>
              <a:t>102.045 فرد </a:t>
            </a:r>
            <a:r>
              <a:rPr lang="fa-IR" dirty="0">
                <a:cs typeface="B Mitra" panose="00000400000000000000" pitchFamily="2" charset="-78"/>
              </a:rPr>
              <a:t>در دسامبر 2005 کاهش داده </a:t>
            </a:r>
            <a:r>
              <a:rPr lang="fa-IR" dirty="0" smtClean="0">
                <a:cs typeface="B Mitra" panose="00000400000000000000" pitchFamily="2" charset="-78"/>
              </a:rPr>
              <a:t>است</a:t>
            </a:r>
          </a:p>
          <a:p>
            <a:pPr algn="just" rtl="1"/>
            <a:r>
              <a:rPr lang="fa-IR" sz="1200" dirty="0" smtClean="0">
                <a:cs typeface="B Mitra" panose="00000400000000000000" pitchFamily="2" charset="-78"/>
              </a:rPr>
              <a:t>(</a:t>
            </a:r>
            <a:r>
              <a:rPr lang="fa-IR" sz="1200" dirty="0">
                <a:cs typeface="B Mitra" panose="00000400000000000000" pitchFamily="2" charset="-78"/>
              </a:rPr>
              <a:t>وزارت مسکن و دولت محلی مالزی، 2006) .</a:t>
            </a:r>
          </a:p>
          <a:p>
            <a:pPr algn="just" rtl="1"/>
            <a:r>
              <a:rPr lang="fa-IR" dirty="0">
                <a:cs typeface="B Mitra" panose="00000400000000000000" pitchFamily="2" charset="-78"/>
              </a:rPr>
              <a:t>با ادامه برنامه های مسکن و ساخت و ساز خانه های ارزان قیمت، این باور به وجود آمد که مشکلات در آینده نزدیک حل خواهد شد</a:t>
            </a:r>
          </a:p>
        </p:txBody>
      </p:sp>
    </p:spTree>
    <p:extLst>
      <p:ext uri="{BB962C8B-B14F-4D97-AF65-F5344CB8AC3E}">
        <p14:creationId xmlns:p14="http://schemas.microsoft.com/office/powerpoint/2010/main" val="57890470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72008"/>
            <a:ext cx="5904656" cy="908720"/>
          </a:xfrm>
        </p:spPr>
        <p:txBody>
          <a:bodyPr>
            <a:noAutofit/>
          </a:bodyPr>
          <a:lstStyle/>
          <a:p>
            <a:pPr algn="r"/>
            <a:r>
              <a:rPr lang="fa-IR" sz="2400" b="1" dirty="0">
                <a:cs typeface="A EntezareZohoor B3" panose="00000700000000000000" pitchFamily="2" charset="-78"/>
              </a:rPr>
              <a:t>قانون مسکن برای افراد کم درآمد در مالزی: نقش دولت و بازار</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INCOME HOUSING PROVISION IN MALAYSIA: THE ROLE OF STATE AND MARKET </a:t>
            </a:r>
          </a:p>
          <a:p>
            <a:r>
              <a:rPr lang="en-US" sz="1000" dirty="0"/>
              <a:t>By: </a:t>
            </a:r>
            <a:r>
              <a:rPr lang="en-US" sz="1000" dirty="0" err="1"/>
              <a:t>Syafiee</a:t>
            </a:r>
            <a:r>
              <a:rPr lang="en-US" sz="1000" dirty="0"/>
              <a:t> </a:t>
            </a:r>
            <a:r>
              <a:rPr lang="en-US" sz="1000" dirty="0" err="1"/>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grpSp>
        <p:nvGrpSpPr>
          <p:cNvPr id="24" name="Group 23"/>
          <p:cNvGrpSpPr/>
          <p:nvPr/>
        </p:nvGrpSpPr>
        <p:grpSpPr>
          <a:xfrm>
            <a:off x="6876256" y="1050706"/>
            <a:ext cx="1805304" cy="1650938"/>
            <a:chOff x="2369470" y="1086418"/>
            <a:chExt cx="1606745" cy="1882614"/>
          </a:xfrm>
          <a:scene3d>
            <a:camera prst="orthographicFront">
              <a:rot lat="0" lon="0" rev="0"/>
            </a:camera>
            <a:lightRig rig="contrasting" dir="t">
              <a:rot lat="0" lon="0" rev="1200000"/>
            </a:lightRig>
          </a:scene3d>
        </p:grpSpPr>
        <p:sp>
          <p:nvSpPr>
            <p:cNvPr id="25" name="Oval 24"/>
            <p:cNvSpPr/>
            <p:nvPr/>
          </p:nvSpPr>
          <p:spPr>
            <a:xfrm>
              <a:off x="2369470" y="1086418"/>
              <a:ext cx="1606745" cy="1882614"/>
            </a:xfrm>
            <a:prstGeom prst="ellipse">
              <a:avLst/>
            </a:prstGeom>
            <a:solidFill>
              <a:srgbClr val="E3F508"/>
            </a:solidFill>
            <a:ln>
              <a:noFill/>
            </a:ln>
            <a:effectLst/>
            <a:sp3d contourW="19050" prstMaterial="metal">
              <a:bevelT w="88900" h="203200"/>
              <a:bevelB w="165100" h="254000"/>
            </a:sp3d>
          </p:spPr>
          <p:style>
            <a:lnRef idx="0">
              <a:scrgbClr r="0" g="0" b="0"/>
            </a:lnRef>
            <a:fillRef idx="1">
              <a:scrgbClr r="0" g="0" b="0"/>
            </a:fillRef>
            <a:effectRef idx="2">
              <a:scrgbClr r="0" g="0" b="0"/>
            </a:effectRef>
            <a:fontRef idx="minor">
              <a:schemeClr val="lt1"/>
            </a:fontRef>
          </p:style>
        </p:sp>
        <p:sp>
          <p:nvSpPr>
            <p:cNvPr id="35" name="Oval 4"/>
            <p:cNvSpPr/>
            <p:nvPr/>
          </p:nvSpPr>
          <p:spPr>
            <a:xfrm>
              <a:off x="2645143" y="1362120"/>
              <a:ext cx="1331071" cy="133121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fa-IR" sz="3600" b="0" kern="1200" cap="none" spc="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rPr>
                <a:t>نقش بازار</a:t>
              </a:r>
              <a:endParaRPr lang="en-US" sz="36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ea typeface="+mn-ea"/>
                <a:cs typeface="B Nazanin" panose="00000400000000000000" pitchFamily="2" charset="-78"/>
              </a:endParaRPr>
            </a:p>
          </p:txBody>
        </p:sp>
      </p:grpSp>
      <p:sp>
        <p:nvSpPr>
          <p:cNvPr id="7" name="Rectangle 6"/>
          <p:cNvSpPr/>
          <p:nvPr/>
        </p:nvSpPr>
        <p:spPr>
          <a:xfrm>
            <a:off x="406971" y="1385820"/>
            <a:ext cx="6111382" cy="132343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just" rtl="1"/>
            <a:r>
              <a:rPr lang="fa-IR" sz="2000" dirty="0">
                <a:cs typeface="B Mitra" panose="00000400000000000000" pitchFamily="2" charset="-78"/>
              </a:rPr>
              <a:t>سیاست خصوصی سازی توسط دولت از سال 1982، نقش بخش خصوصی را در ارائه مسکن در تمام کشور بهبود بخشید. اما این امر ساده بدست نیامد چرا که دولت دائما قوانین و مقررات جدیدی را برای تنظیم صنعت ساختمان و همچنین بالا بردن کیفیت ساخت خانه ها معرفی می کرد. </a:t>
            </a:r>
          </a:p>
        </p:txBody>
      </p:sp>
      <p:sp>
        <p:nvSpPr>
          <p:cNvPr id="2" name="Rectangle 1"/>
          <p:cNvSpPr/>
          <p:nvPr/>
        </p:nvSpPr>
        <p:spPr>
          <a:xfrm>
            <a:off x="1944152" y="5323855"/>
            <a:ext cx="4572000" cy="646331"/>
          </a:xfrm>
          <a:prstGeom prst="rect">
            <a:avLst/>
          </a:prstGeom>
        </p:spPr>
        <p:txBody>
          <a:bodyPr>
            <a:spAutoFit/>
          </a:bodyPr>
          <a:lstStyle/>
          <a:p>
            <a:pPr algn="r"/>
            <a:r>
              <a:rPr lang="fa-IR" dirty="0">
                <a:cs typeface="B Nazanin" panose="00000400000000000000" pitchFamily="2" charset="-78"/>
              </a:rPr>
              <a:t>نمودار 2: سهم بخش دولتی و بخش خصوصی در تامین مسکن در مالزی </a:t>
            </a:r>
            <a:r>
              <a:rPr lang="fa-IR" dirty="0" smtClean="0">
                <a:cs typeface="B Nazanin" panose="00000400000000000000" pitchFamily="2" charset="-78"/>
              </a:rPr>
              <a:t> طی </a:t>
            </a:r>
            <a:r>
              <a:rPr lang="fa-IR" dirty="0">
                <a:cs typeface="B Nazanin" panose="00000400000000000000" pitchFamily="2" charset="-78"/>
              </a:rPr>
              <a:t>دومین تا </a:t>
            </a:r>
            <a:r>
              <a:rPr lang="fa-IR" dirty="0" err="1">
                <a:cs typeface="B Nazanin" panose="00000400000000000000" pitchFamily="2" charset="-78"/>
              </a:rPr>
              <a:t>هشمین</a:t>
            </a:r>
            <a:r>
              <a:rPr lang="fa-IR" dirty="0">
                <a:cs typeface="B Nazanin" panose="00000400000000000000" pitchFamily="2" charset="-78"/>
              </a:rPr>
              <a:t> طرح توسعه </a:t>
            </a:r>
            <a:r>
              <a:rPr lang="fa-IR" dirty="0" smtClean="0">
                <a:cs typeface="B Nazanin" panose="00000400000000000000" pitchFamily="2" charset="-78"/>
              </a:rPr>
              <a:t>مالزی </a:t>
            </a:r>
            <a:endParaRPr lang="fa-IR" dirty="0">
              <a:cs typeface="B Nazanin" panose="00000400000000000000" pitchFamily="2" charset="-78"/>
            </a:endParaRPr>
          </a:p>
        </p:txBody>
      </p:sp>
      <p:pic>
        <p:nvPicPr>
          <p:cNvPr id="9218" name="Picture 2"/>
          <p:cNvPicPr>
            <a:picLocks noChangeAspect="1" noChangeArrowheads="1"/>
          </p:cNvPicPr>
          <p:nvPr/>
        </p:nvPicPr>
        <p:blipFill>
          <a:blip r:embed="rId10">
            <a:duotone>
              <a:prstClr val="black"/>
              <a:schemeClr val="accent3">
                <a:tint val="45000"/>
                <a:satMod val="400000"/>
              </a:schemeClr>
            </a:duotone>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574753" y="2996952"/>
            <a:ext cx="5943600" cy="223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047672" y="5949280"/>
            <a:ext cx="1574470" cy="276999"/>
          </a:xfrm>
          <a:prstGeom prst="rect">
            <a:avLst/>
          </a:prstGeom>
        </p:spPr>
        <p:txBody>
          <a:bodyPr wrap="none">
            <a:spAutoFit/>
          </a:bodyPr>
          <a:lstStyle/>
          <a:p>
            <a:r>
              <a:rPr lang="fa-IR" sz="1200" dirty="0">
                <a:cs typeface="B Nazanin" panose="00000400000000000000" pitchFamily="2" charset="-78"/>
              </a:rPr>
              <a:t>منبع: طرح های 5 ساله مالزی</a:t>
            </a:r>
          </a:p>
        </p:txBody>
      </p:sp>
    </p:spTree>
    <p:extLst>
      <p:ext uri="{BB962C8B-B14F-4D97-AF65-F5344CB8AC3E}">
        <p14:creationId xmlns:p14="http://schemas.microsoft.com/office/powerpoint/2010/main" val="250987226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72008"/>
            <a:ext cx="5904656" cy="908720"/>
          </a:xfrm>
        </p:spPr>
        <p:txBody>
          <a:bodyPr>
            <a:noAutofit/>
          </a:bodyPr>
          <a:lstStyle/>
          <a:p>
            <a:pPr algn="r"/>
            <a:r>
              <a:rPr lang="fa-IR" sz="2400" b="1" dirty="0">
                <a:cs typeface="A EntezareZohoor B3" panose="00000700000000000000" pitchFamily="2" charset="-78"/>
              </a:rPr>
              <a:t>قانون مسکن برای افراد کم درآمد در مالزی: نقش دولت و بازار</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INCOME HOUSING PROVISION IN MALAYSIA: THE ROLE OF STATE AND MARKET </a:t>
            </a:r>
          </a:p>
          <a:p>
            <a:r>
              <a:rPr lang="en-US" sz="1000" dirty="0"/>
              <a:t>By: </a:t>
            </a:r>
            <a:r>
              <a:rPr lang="en-US" sz="1000" dirty="0" err="1"/>
              <a:t>Syafiee</a:t>
            </a:r>
            <a:r>
              <a:rPr lang="en-US" sz="1000" dirty="0"/>
              <a:t> </a:t>
            </a:r>
            <a:r>
              <a:rPr lang="en-US" sz="1000" dirty="0" err="1"/>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graphicFrame>
        <p:nvGraphicFramePr>
          <p:cNvPr id="2" name="Diagram 1"/>
          <p:cNvGraphicFramePr/>
          <p:nvPr>
            <p:extLst/>
          </p:nvPr>
        </p:nvGraphicFramePr>
        <p:xfrm>
          <a:off x="3995936" y="1070798"/>
          <a:ext cx="6576392" cy="4924183"/>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3" name="Rectangle 2"/>
          <p:cNvSpPr/>
          <p:nvPr/>
        </p:nvSpPr>
        <p:spPr>
          <a:xfrm>
            <a:off x="683568" y="1876175"/>
            <a:ext cx="4716016" cy="3416320"/>
          </a:xfrm>
          <a:prstGeom prst="rect">
            <a:avLst/>
          </a:prstGeom>
          <a:ln>
            <a:solidFill>
              <a:schemeClr val="tx1"/>
            </a:solidFill>
            <a:prstDash val="dashDot"/>
          </a:ln>
        </p:spPr>
        <p:txBody>
          <a:bodyPr wrap="square">
            <a:spAutoFit/>
          </a:bodyPr>
          <a:lstStyle/>
          <a:p>
            <a:pPr algn="just" rtl="1"/>
            <a:r>
              <a:rPr lang="fa-IR" sz="2400" dirty="0">
                <a:cs typeface="B Mitra" panose="00000400000000000000" pitchFamily="2" charset="-78"/>
              </a:rPr>
              <a:t>دولت از طریق سازمان های مختلف خود خانه ها را ساخته و آنها را به خریداران تحویل می دهد</a:t>
            </a:r>
            <a:r>
              <a:rPr lang="fa-IR" sz="2400" dirty="0" smtClean="0">
                <a:cs typeface="B Mitra" panose="00000400000000000000" pitchFamily="2" charset="-78"/>
              </a:rPr>
              <a:t>.</a:t>
            </a:r>
          </a:p>
          <a:p>
            <a:pPr algn="just" rtl="1"/>
            <a:r>
              <a:rPr lang="fa-IR" sz="2400" dirty="0" smtClean="0">
                <a:cs typeface="B Mitra" panose="00000400000000000000" pitchFamily="2" charset="-78"/>
              </a:rPr>
              <a:t> </a:t>
            </a:r>
            <a:r>
              <a:rPr lang="fa-IR" sz="2400" dirty="0">
                <a:cs typeface="B Mitra" panose="00000400000000000000" pitchFamily="2" charset="-78"/>
              </a:rPr>
              <a:t>در ضمن دولت مقررات مختلفی را به توسعه </a:t>
            </a:r>
            <a:r>
              <a:rPr lang="fa-IR" sz="2400" dirty="0" smtClean="0">
                <a:cs typeface="B Mitra" panose="00000400000000000000" pitchFamily="2" charset="-78"/>
              </a:rPr>
              <a:t>دهنده گان </a:t>
            </a:r>
            <a:r>
              <a:rPr lang="fa-IR" sz="2400" dirty="0">
                <a:cs typeface="B Mitra" panose="00000400000000000000" pitchFamily="2" charset="-78"/>
              </a:rPr>
              <a:t>بخش خصوصی به خصوص </a:t>
            </a:r>
            <a:r>
              <a:rPr lang="fa-IR" sz="2400" dirty="0" smtClean="0">
                <a:cs typeface="B Mitra" panose="00000400000000000000" pitchFamily="2" charset="-78"/>
              </a:rPr>
              <a:t>شامل </a:t>
            </a:r>
            <a:r>
              <a:rPr lang="fa-IR" sz="2400" dirty="0">
                <a:cs typeface="B Mitra" panose="00000400000000000000" pitchFamily="2" charset="-78"/>
              </a:rPr>
              <a:t>بخش مسکن با سقف قیمت 42.000 </a:t>
            </a:r>
            <a:r>
              <a:rPr lang="fa-IR" sz="2400" dirty="0" err="1">
                <a:cs typeface="B Mitra" panose="00000400000000000000" pitchFamily="2" charset="-78"/>
              </a:rPr>
              <a:t>رینگت</a:t>
            </a:r>
            <a:r>
              <a:rPr lang="fa-IR" sz="2400" dirty="0">
                <a:cs typeface="B Mitra" panose="00000400000000000000" pitchFamily="2" charset="-78"/>
              </a:rPr>
              <a:t> برای مسکن ارزان قیمت، 30% سهام واحد های ارزان قیمت در پروژه های مسکن و بدست آوردن لیست خریداران دارای صلاحیت برای خرید خانه های ارزان قیمت از پایگاه داده کامپیوتری سیستم ثبت نام، تحمیل می </a:t>
            </a:r>
            <a:r>
              <a:rPr lang="fa-IR" sz="2400" dirty="0" smtClean="0">
                <a:cs typeface="B Mitra" panose="00000400000000000000" pitchFamily="2" charset="-78"/>
              </a:rPr>
              <a:t>کند.</a:t>
            </a:r>
            <a:endParaRPr lang="fa-IR" sz="2400" dirty="0">
              <a:cs typeface="B Mitra" panose="00000400000000000000" pitchFamily="2" charset="-78"/>
            </a:endParaRPr>
          </a:p>
        </p:txBody>
      </p:sp>
    </p:spTree>
    <p:extLst>
      <p:ext uri="{BB962C8B-B14F-4D97-AF65-F5344CB8AC3E}">
        <p14:creationId xmlns:p14="http://schemas.microsoft.com/office/powerpoint/2010/main" val="229275083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684822" y="746049"/>
          <a:ext cx="6159116" cy="59290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p:cNvGraphicFramePr/>
          <p:nvPr>
            <p:extLst/>
          </p:nvPr>
        </p:nvGraphicFramePr>
        <p:xfrm>
          <a:off x="955625" y="1111633"/>
          <a:ext cx="7842963" cy="55220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2" name="Title 1"/>
          <p:cNvSpPr>
            <a:spLocks noGrp="1"/>
          </p:cNvSpPr>
          <p:nvPr>
            <p:ph type="title"/>
          </p:nvPr>
        </p:nvSpPr>
        <p:spPr>
          <a:xfrm>
            <a:off x="1691680" y="0"/>
            <a:ext cx="5904656" cy="908720"/>
          </a:xfrm>
        </p:spPr>
        <p:txBody>
          <a:bodyPr>
            <a:noAutofit/>
          </a:bodyPr>
          <a:lstStyle/>
          <a:p>
            <a:pPr algn="r"/>
            <a:r>
              <a:rPr lang="fa-IR" sz="2200" b="1" dirty="0" err="1">
                <a:cs typeface="A EntezareZohoor B3" panose="00000700000000000000" pitchFamily="2" charset="-78"/>
              </a:rPr>
              <a:t>نفش</a:t>
            </a:r>
            <a:r>
              <a:rPr lang="fa-IR" sz="2200" b="1" dirty="0">
                <a:cs typeface="A EntezareZohoor B3" panose="00000700000000000000" pitchFamily="2" charset="-78"/>
              </a:rPr>
              <a:t> دولت در ارائه مسکن برای اقشار کم درآمد  از طریق راه های </a:t>
            </a:r>
            <a:r>
              <a:rPr lang="fa-IR" sz="2200" b="1" dirty="0" smtClean="0">
                <a:cs typeface="A EntezareZohoor B3" panose="00000700000000000000" pitchFamily="2" charset="-78"/>
              </a:rPr>
              <a:t>زیر</a:t>
            </a:r>
            <a:endParaRPr lang="fa-IR" sz="22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12" cstate="print">
            <a:extLst>
              <a:ext uri="{BEBA8EAE-BF5A-486C-A8C5-ECC9F3942E4B}">
                <a14:imgProps xmlns:a14="http://schemas.microsoft.com/office/drawing/2010/main">
                  <a14:imgLayer r:embed="rId1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14" action="ppaction://hlinksldjump"/>
          </p:cNvPr>
          <p:cNvPicPr>
            <a:picLocks noChangeAspect="1"/>
          </p:cNvPicPr>
          <p:nvPr/>
        </p:nvPicPr>
        <p:blipFill>
          <a:blip r:embed="rId15" cstate="print">
            <a:extLst>
              <a:ext uri="{BEBA8EAE-BF5A-486C-A8C5-ECC9F3942E4B}">
                <a14:imgProps xmlns:a14="http://schemas.microsoft.com/office/drawing/2010/main">
                  <a14:imgLayer r:embed="rId1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INCOME HOUSING PROVISION IN MALAYSIA: THE ROLE OF STATE AND MARKET </a:t>
            </a:r>
          </a:p>
          <a:p>
            <a:r>
              <a:rPr lang="en-US" sz="1000" dirty="0"/>
              <a:t>By: </a:t>
            </a:r>
            <a:r>
              <a:rPr lang="en-US" sz="1000" dirty="0" err="1"/>
              <a:t>Syafiee</a:t>
            </a:r>
            <a:r>
              <a:rPr lang="en-US" sz="1000" dirty="0"/>
              <a:t> </a:t>
            </a:r>
            <a:r>
              <a:rPr lang="en-US" sz="1000" dirty="0" err="1"/>
              <a:t>Shuid</a:t>
            </a:r>
            <a:endParaRPr lang="en-US" sz="1000" dirty="0"/>
          </a:p>
        </p:txBody>
      </p:sp>
      <p:pic>
        <p:nvPicPr>
          <p:cNvPr id="20" name="Picture 19">
            <a:hlinkClick r:id="rId17" action="ppaction://hlinksldjump"/>
          </p:cNvPr>
          <p:cNvPicPr>
            <a:picLocks noChangeAspect="1"/>
          </p:cNvPicPr>
          <p:nvPr/>
        </p:nvPicPr>
        <p:blipFill rotWithShape="1">
          <a:blip r:embed="rId18" cstate="print">
            <a:extLst>
              <a:ext uri="{BEBA8EAE-BF5A-486C-A8C5-ECC9F3942E4B}">
                <a14:imgProps xmlns:a14="http://schemas.microsoft.com/office/drawing/2010/main">
                  <a14:imgLayer r:embed="rId1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Tree>
    <p:extLst>
      <p:ext uri="{BB962C8B-B14F-4D97-AF65-F5344CB8AC3E}">
        <p14:creationId xmlns:p14="http://schemas.microsoft.com/office/powerpoint/2010/main" val="18541493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72008"/>
            <a:ext cx="5904656" cy="908720"/>
          </a:xfrm>
        </p:spPr>
        <p:txBody>
          <a:bodyPr>
            <a:noAutofit/>
          </a:bodyPr>
          <a:lstStyle/>
          <a:p>
            <a:pPr algn="r"/>
            <a:r>
              <a:rPr lang="fa-IR" sz="2800" b="1" dirty="0">
                <a:cs typeface="A EntezareZohoor B3" panose="00000700000000000000" pitchFamily="2" charset="-78"/>
              </a:rPr>
              <a:t>هزینه اسکان در مالزی : مسائل و چالش</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4" name="Rectangle 3"/>
          <p:cNvSpPr/>
          <p:nvPr/>
        </p:nvSpPr>
        <p:spPr>
          <a:xfrm>
            <a:off x="406971" y="1196752"/>
            <a:ext cx="8521005" cy="1169551"/>
          </a:xfrm>
          <a:prstGeom prst="rect">
            <a:avLst/>
          </a:prstGeom>
        </p:spPr>
        <p:txBody>
          <a:bodyPr wrap="square">
            <a:spAutoFit/>
          </a:bodyPr>
          <a:lstStyle/>
          <a:p>
            <a:pPr algn="just" rtl="1"/>
            <a:r>
              <a:rPr lang="fa-IR" sz="2400" dirty="0">
                <a:cs typeface="B Mitra" panose="00000400000000000000" pitchFamily="2" charset="-78"/>
              </a:rPr>
              <a:t>دولت مالزی در طول کمتر از 5 سال دسته بندی های </a:t>
            </a:r>
            <a:r>
              <a:rPr lang="fa-IR" sz="2800" b="1" dirty="0">
                <a:solidFill>
                  <a:srgbClr val="FF0000"/>
                </a:solidFill>
                <a:cs typeface="B Mitra" panose="00000400000000000000" pitchFamily="2" charset="-78"/>
              </a:rPr>
              <a:t>کم هزینه، </a:t>
            </a:r>
            <a:r>
              <a:rPr lang="fa-IR" sz="2800" b="1" dirty="0" smtClean="0">
                <a:solidFill>
                  <a:srgbClr val="FF0000"/>
                </a:solidFill>
                <a:cs typeface="B Mitra" panose="00000400000000000000" pitchFamily="2" charset="-78"/>
              </a:rPr>
              <a:t>با هزینه متوسط روبه </a:t>
            </a:r>
            <a:r>
              <a:rPr lang="fa-IR" sz="2800" b="1" dirty="0" err="1" smtClean="0">
                <a:solidFill>
                  <a:srgbClr val="FF0000"/>
                </a:solidFill>
                <a:cs typeface="B Mitra" panose="00000400000000000000" pitchFamily="2" charset="-78"/>
              </a:rPr>
              <a:t>پایین،با</a:t>
            </a:r>
            <a:r>
              <a:rPr lang="fa-IR" sz="2800" b="1" dirty="0" smtClean="0">
                <a:solidFill>
                  <a:srgbClr val="FF0000"/>
                </a:solidFill>
                <a:cs typeface="B Mitra" panose="00000400000000000000" pitchFamily="2" charset="-78"/>
              </a:rPr>
              <a:t> </a:t>
            </a:r>
            <a:r>
              <a:rPr lang="fa-IR" sz="2800" b="1" dirty="0">
                <a:solidFill>
                  <a:srgbClr val="FF0000"/>
                </a:solidFill>
                <a:cs typeface="B Mitra" panose="00000400000000000000" pitchFamily="2" charset="-78"/>
              </a:rPr>
              <a:t>هزینه متوسط و گران قیمت</a:t>
            </a:r>
            <a:r>
              <a:rPr lang="fa-IR" sz="2800" b="1" dirty="0">
                <a:solidFill>
                  <a:srgbClr val="FF0066"/>
                </a:solidFill>
                <a:cs typeface="B Mitra" panose="00000400000000000000" pitchFamily="2" charset="-78"/>
              </a:rPr>
              <a:t> </a:t>
            </a:r>
            <a:r>
              <a:rPr lang="fa-IR" sz="2400" dirty="0">
                <a:cs typeface="B Mitra" panose="00000400000000000000" pitchFamily="2" charset="-78"/>
              </a:rPr>
              <a:t>را برای مسکن در طرح ملی معرفی کرده است. </a:t>
            </a:r>
            <a:r>
              <a:rPr lang="fa-IR" sz="1400" dirty="0">
                <a:cs typeface="B Mitra" panose="00000400000000000000" pitchFamily="2" charset="-78"/>
              </a:rPr>
              <a:t>در </a:t>
            </a:r>
            <a:r>
              <a:rPr lang="fa-IR" sz="1400" dirty="0" err="1">
                <a:cs typeface="B Mitra" panose="00000400000000000000" pitchFamily="2" charset="-78"/>
              </a:rPr>
              <a:t>طح</a:t>
            </a:r>
            <a:r>
              <a:rPr lang="fa-IR" sz="1400" dirty="0">
                <a:cs typeface="B Mitra" panose="00000400000000000000" pitchFamily="2" charset="-78"/>
              </a:rPr>
              <a:t> هفتم، دولت مالزی (1996-2000) </a:t>
            </a:r>
          </a:p>
        </p:txBody>
      </p:sp>
      <p:pic>
        <p:nvPicPr>
          <p:cNvPr id="21" name="Picture 20"/>
          <p:cNvPicPr>
            <a:picLocks noChangeAspect="1"/>
          </p:cNvPicPr>
          <p:nvPr/>
        </p:nvPicPr>
        <p:blipFill rotWithShape="1">
          <a:blip r:embed="rId10">
            <a:extLst>
              <a:ext uri="{BEBA8EAE-BF5A-486C-A8C5-ECC9F3942E4B}">
                <a14:imgProps xmlns:a14="http://schemas.microsoft.com/office/drawing/2010/main">
                  <a14:imgLayer r:embed="rId11">
                    <a14:imgEffect>
                      <a14:backgroundRemoval t="10625" b="99375" l="10000" r="97500"/>
                    </a14:imgEffect>
                    <a14:imgEffect>
                      <a14:brightnessContrast contrast="40000"/>
                    </a14:imgEffect>
                  </a14:imgLayer>
                </a14:imgProps>
              </a:ext>
              <a:ext uri="{28A0092B-C50C-407E-A947-70E740481C1C}">
                <a14:useLocalDpi xmlns:a14="http://schemas.microsoft.com/office/drawing/2010/main" val="0"/>
              </a:ext>
            </a:extLst>
          </a:blip>
          <a:srcRect t="13985"/>
          <a:stretch/>
        </p:blipFill>
        <p:spPr>
          <a:xfrm>
            <a:off x="2147455" y="2492896"/>
            <a:ext cx="7100587" cy="4580677"/>
          </a:xfrm>
          <a:prstGeom prst="rect">
            <a:avLst/>
          </a:prstGeom>
        </p:spPr>
      </p:pic>
    </p:spTree>
    <p:extLst>
      <p:ext uri="{BB962C8B-B14F-4D97-AF65-F5344CB8AC3E}">
        <p14:creationId xmlns:p14="http://schemas.microsoft.com/office/powerpoint/2010/main" val="13275645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0" y="836713"/>
            <a:ext cx="9144000" cy="5990902"/>
          </a:xfrm>
          <a:prstGeom prst="rect">
            <a:avLst/>
          </a:prstGeom>
          <a:effectLst>
            <a:glow>
              <a:schemeClr val="accent1"/>
            </a:glow>
          </a:effectLst>
        </p:spPr>
      </p:pic>
      <p:sp>
        <p:nvSpPr>
          <p:cNvPr id="12" name="Title 1"/>
          <p:cNvSpPr>
            <a:spLocks noGrp="1"/>
          </p:cNvSpPr>
          <p:nvPr>
            <p:ph type="title"/>
          </p:nvPr>
        </p:nvSpPr>
        <p:spPr>
          <a:xfrm>
            <a:off x="1691680" y="-72008"/>
            <a:ext cx="5904656" cy="908720"/>
          </a:xfrm>
        </p:spPr>
        <p:txBody>
          <a:bodyPr>
            <a:noAutofit/>
          </a:bodyPr>
          <a:lstStyle/>
          <a:p>
            <a:pPr algn="r"/>
            <a:r>
              <a:rPr lang="fa-IR" sz="2800" b="1" dirty="0">
                <a:cs typeface="A EntezareZohoor B3" panose="00000700000000000000" pitchFamily="2" charset="-78"/>
              </a:rPr>
              <a:t>هزینه اسکان در مالزی : مسائل و چالش</a:t>
            </a:r>
          </a:p>
        </p:txBody>
      </p:sp>
      <p:pic>
        <p:nvPicPr>
          <p:cNvPr id="9" name="Content Placeholder 3"/>
          <p:cNvPicPr>
            <a:picLocks noGrp="1" noChangeAspect="1"/>
          </p:cNvPicPr>
          <p:nvPr>
            <p:ph idx="1"/>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20" name="Picture 19">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2" name="Rectangle 1"/>
          <p:cNvSpPr/>
          <p:nvPr/>
        </p:nvSpPr>
        <p:spPr>
          <a:xfrm>
            <a:off x="406971" y="1159050"/>
            <a:ext cx="8395245" cy="1938992"/>
          </a:xfrm>
          <a:prstGeom prst="rect">
            <a:avLst/>
          </a:prstGeom>
        </p:spPr>
        <p:txBody>
          <a:bodyPr wrap="square">
            <a:spAutoFit/>
          </a:bodyPr>
          <a:lstStyle/>
          <a:p>
            <a:pPr algn="just" rtl="1"/>
            <a:r>
              <a:rPr lang="fa-IR" sz="2400" dirty="0">
                <a:cs typeface="B Mitra" panose="00000400000000000000" pitchFamily="2" charset="-78"/>
              </a:rPr>
              <a:t>با توجه به هفتمین طرح توسعه (1996- 2000) و هشتمین طرح توسعه مالزی (2001- 2005)، دولت مالزی متعهد به تامین مسکن کافی، مقرون به صرفه و با کیفیت برای تمام شهروندان مالزی به خصوص قشر کم درآمد می باشد</a:t>
            </a:r>
            <a:r>
              <a:rPr lang="fa-IR" sz="2400" dirty="0" smtClean="0">
                <a:cs typeface="B Mitra" panose="00000400000000000000" pitchFamily="2" charset="-78"/>
              </a:rPr>
              <a:t>.</a:t>
            </a:r>
            <a:endParaRPr lang="en-US" sz="2400" dirty="0" smtClean="0">
              <a:cs typeface="B Mitra" panose="00000400000000000000" pitchFamily="2" charset="-78"/>
            </a:endParaRPr>
          </a:p>
          <a:p>
            <a:pPr algn="just" rtl="1"/>
            <a:r>
              <a:rPr lang="fa-IR" sz="2400" dirty="0" smtClean="0">
                <a:cs typeface="B Mitra" panose="00000400000000000000" pitchFamily="2" charset="-78"/>
              </a:rPr>
              <a:t> </a:t>
            </a:r>
            <a:r>
              <a:rPr lang="fa-IR" sz="2400" dirty="0">
                <a:cs typeface="B Mitra" panose="00000400000000000000" pitchFamily="2" charset="-78"/>
              </a:rPr>
              <a:t>این سیاست در راستای بیانیه </a:t>
            </a:r>
            <a:r>
              <a:rPr lang="fa-IR" sz="2400" dirty="0" err="1">
                <a:cs typeface="B Mitra" panose="00000400000000000000" pitchFamily="2" charset="-78"/>
              </a:rPr>
              <a:t>استامبول</a:t>
            </a:r>
            <a:r>
              <a:rPr lang="fa-IR" sz="2400" dirty="0">
                <a:cs typeface="B Mitra" panose="00000400000000000000" pitchFamily="2" charset="-78"/>
              </a:rPr>
              <a:t> در طرح سازمان ملل برای اسکان مردم  و  دستور کار </a:t>
            </a:r>
            <a:r>
              <a:rPr lang="en-US" sz="2400" dirty="0">
                <a:cs typeface="B Mitra" panose="00000400000000000000" pitchFamily="2" charset="-78"/>
              </a:rPr>
              <a:t>Habitat </a:t>
            </a:r>
            <a:r>
              <a:rPr lang="fa-IR" sz="2400" dirty="0">
                <a:cs typeface="B Mitra" panose="00000400000000000000" pitchFamily="2" charset="-78"/>
              </a:rPr>
              <a:t>(1996) برای اطمینان از مسکن کافی برای بشریت.</a:t>
            </a:r>
            <a:endParaRPr lang="en-US" sz="2400" dirty="0">
              <a:cs typeface="B Mitra" panose="00000400000000000000" pitchFamily="2" charset="-78"/>
            </a:endParaRPr>
          </a:p>
        </p:txBody>
      </p:sp>
      <p:pic>
        <p:nvPicPr>
          <p:cNvPr id="5" name="Picture 4"/>
          <p:cNvPicPr>
            <a:picLocks noChangeAspect="1"/>
          </p:cNvPicPr>
          <p:nvPr/>
        </p:nvPicPr>
        <p:blipFill rotWithShape="1">
          <a:blip r:embed="rId11">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val="0"/>
              </a:ext>
            </a:extLst>
          </a:blip>
          <a:srcRect t="28440"/>
          <a:stretch/>
        </p:blipFill>
        <p:spPr>
          <a:xfrm>
            <a:off x="539552" y="3098042"/>
            <a:ext cx="4569097" cy="2452253"/>
          </a:xfrm>
          <a:prstGeom prst="rect">
            <a:avLst/>
          </a:prstGeom>
        </p:spPr>
      </p:pic>
      <p:sp>
        <p:nvSpPr>
          <p:cNvPr id="7" name="Rectangle 6"/>
          <p:cNvSpPr/>
          <p:nvPr/>
        </p:nvSpPr>
        <p:spPr>
          <a:xfrm>
            <a:off x="4231770" y="3098042"/>
            <a:ext cx="4572000" cy="3046988"/>
          </a:xfrm>
          <a:prstGeom prst="rect">
            <a:avLst/>
          </a:prstGeom>
        </p:spPr>
        <p:txBody>
          <a:bodyPr>
            <a:spAutoFit/>
          </a:bodyPr>
          <a:lstStyle/>
          <a:p>
            <a:pPr algn="just" rtl="1"/>
            <a:r>
              <a:rPr lang="fa-IR" sz="2400" dirty="0">
                <a:cs typeface="B Mitra" panose="00000400000000000000" pitchFamily="2" charset="-78"/>
              </a:rPr>
              <a:t>دولت همچنین برای اولین بار دسته بندی مسکن با هزینه متوسط رو به پایین را در هفتمین طرح توسعه مالزی برای اقشار با درآمد رو به پایین با درآمدی در محدوده 1.500 تا 2.500 </a:t>
            </a:r>
            <a:r>
              <a:rPr lang="fa-IR" sz="2400" dirty="0" err="1">
                <a:cs typeface="B Mitra" panose="00000400000000000000" pitchFamily="2" charset="-78"/>
              </a:rPr>
              <a:t>رینگت</a:t>
            </a:r>
            <a:r>
              <a:rPr lang="fa-IR" sz="2400" dirty="0">
                <a:cs typeface="B Mitra" panose="00000400000000000000" pitchFamily="2" charset="-78"/>
              </a:rPr>
              <a:t> در ماه اضافه کرد که قرار است در طول دوره طرح با هدف 350.000 واحد ساخته شوند. متاسفانه در پایان </a:t>
            </a:r>
            <a:r>
              <a:rPr lang="fa-IR" sz="2400" dirty="0" err="1">
                <a:cs typeface="B Mitra" panose="00000400000000000000" pitchFamily="2" charset="-78"/>
              </a:rPr>
              <a:t>هفنچتمین</a:t>
            </a:r>
            <a:r>
              <a:rPr lang="fa-IR" sz="2400" dirty="0">
                <a:cs typeface="B Mitra" panose="00000400000000000000" pitchFamily="2" charset="-78"/>
              </a:rPr>
              <a:t> طرح توسعه مالزی تنها 72.582 واحد یا 20.7% از کل واحد ها در سطح کشور ساخته شده </a:t>
            </a:r>
            <a:r>
              <a:rPr lang="fa-IR" sz="2400" dirty="0" err="1">
                <a:cs typeface="B Mitra" panose="00000400000000000000" pitchFamily="2" charset="-78"/>
              </a:rPr>
              <a:t>اند</a:t>
            </a:r>
            <a:r>
              <a:rPr lang="fa-IR" sz="2400" dirty="0">
                <a:cs typeface="B Mitra" panose="00000400000000000000" pitchFamily="2" charset="-78"/>
              </a:rPr>
              <a:t>. </a:t>
            </a:r>
          </a:p>
        </p:txBody>
      </p:sp>
    </p:spTree>
    <p:extLst>
      <p:ext uri="{BB962C8B-B14F-4D97-AF65-F5344CB8AC3E}">
        <p14:creationId xmlns:p14="http://schemas.microsoft.com/office/powerpoint/2010/main" val="6988748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a:hlinkClick r:id="rId3" action="ppaction://hlinksldjump"/>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2" name="Title 1"/>
          <p:cNvSpPr>
            <a:spLocks noGrp="1"/>
          </p:cNvSpPr>
          <p:nvPr>
            <p:ph type="title"/>
          </p:nvPr>
        </p:nvSpPr>
        <p:spPr>
          <a:xfrm>
            <a:off x="3779912" y="-72008"/>
            <a:ext cx="3816424" cy="908720"/>
          </a:xfrm>
        </p:spPr>
        <p:txBody>
          <a:bodyPr>
            <a:normAutofit fontScale="90000"/>
          </a:bodyPr>
          <a:lstStyle/>
          <a:p>
            <a:pPr algn="r"/>
            <a:r>
              <a:rPr lang="fa-IR" sz="3600" b="1" dirty="0" smtClean="0">
                <a:cs typeface="A EntezareZohoor B3" panose="00000700000000000000" pitchFamily="2" charset="-78"/>
              </a:rPr>
              <a:t>معرفی کشور مالزی</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6" cstate="print">
            <a:extLst>
              <a:ext uri="{BEBA8EAE-BF5A-486C-A8C5-ECC9F3942E4B}">
                <a14:imgProps xmlns:a14="http://schemas.microsoft.com/office/drawing/2010/main">
                  <a14:imgLayer r:embed="rId7">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107504" y="6296272"/>
            <a:ext cx="1656184" cy="461665"/>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r>
              <a:rPr lang="en-US" sz="1200" dirty="0" smtClean="0"/>
              <a:t>www.googlemap.com </a:t>
            </a:r>
            <a:r>
              <a:rPr lang="fa-IR" sz="1200" dirty="0" smtClean="0">
                <a:cs typeface="B Nazanin" panose="00000400000000000000" pitchFamily="2" charset="-78"/>
              </a:rPr>
              <a:t> </a:t>
            </a:r>
            <a:r>
              <a:rPr lang="en-US" sz="1200" dirty="0" smtClean="0"/>
              <a:t> </a:t>
            </a:r>
            <a:endParaRPr lang="en-US" sz="1200" dirty="0"/>
          </a:p>
        </p:txBody>
      </p:sp>
      <p:pic>
        <p:nvPicPr>
          <p:cNvPr id="2" name="Picture 1">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32668"/>
            <a:ext cx="720080" cy="688207"/>
          </a:xfrm>
          <a:prstGeom prst="rect">
            <a:avLst/>
          </a:prstGeom>
        </p:spPr>
      </p:pic>
      <p:sp>
        <p:nvSpPr>
          <p:cNvPr id="77"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78"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808000"/>
          </a:solidFill>
          <a:ln>
            <a:noFill/>
          </a:ln>
        </p:spPr>
        <p:txBody>
          <a:bodyPr/>
          <a:lstStyle/>
          <a:p>
            <a:endParaRPr lang="en-US"/>
          </a:p>
        </p:txBody>
      </p:sp>
      <p:pic>
        <p:nvPicPr>
          <p:cNvPr id="1026" name="Picture 2" descr="http://upload.wikimedia.org/wikipedia/commons/9/98/Malaysia_ASEAN.PNG"/>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22588" y="1216483"/>
            <a:ext cx="5238750" cy="5248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355359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9699" y="1571383"/>
            <a:ext cx="7754937" cy="474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le 1"/>
          <p:cNvSpPr>
            <a:spLocks noGrp="1"/>
          </p:cNvSpPr>
          <p:nvPr>
            <p:ph type="title"/>
          </p:nvPr>
        </p:nvSpPr>
        <p:spPr>
          <a:xfrm>
            <a:off x="1691680" y="-72008"/>
            <a:ext cx="5904656" cy="908720"/>
          </a:xfrm>
        </p:spPr>
        <p:txBody>
          <a:bodyPr>
            <a:noAutofit/>
          </a:bodyPr>
          <a:lstStyle/>
          <a:p>
            <a:pPr algn="r"/>
            <a:r>
              <a:rPr lang="fa-IR" sz="2800" b="1" dirty="0">
                <a:cs typeface="A EntezareZohoor B3" panose="00000700000000000000" pitchFamily="2" charset="-78"/>
              </a:rPr>
              <a:t>نمای کلی از سیاست های مسکن مالزی</a:t>
            </a:r>
          </a:p>
        </p:txBody>
      </p:sp>
      <p:pic>
        <p:nvPicPr>
          <p:cNvPr id="9" name="Content Placeholder 3"/>
          <p:cNvPicPr>
            <a:picLocks noGrp="1" noChangeAspect="1"/>
          </p:cNvPicPr>
          <p:nvPr>
            <p:ph idx="1"/>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5" action="ppaction://hlinksldjump"/>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20" name="Picture 19">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2" name="Rectangle 1"/>
          <p:cNvSpPr/>
          <p:nvPr/>
        </p:nvSpPr>
        <p:spPr>
          <a:xfrm>
            <a:off x="406971" y="1120676"/>
            <a:ext cx="8232973" cy="1323439"/>
          </a:xfrm>
          <a:prstGeom prst="rect">
            <a:avLst/>
          </a:prstGeom>
        </p:spPr>
        <p:txBody>
          <a:bodyPr wrap="square">
            <a:spAutoFit/>
          </a:bodyPr>
          <a:lstStyle/>
          <a:p>
            <a:pPr algn="just" rtl="1"/>
            <a:r>
              <a:rPr lang="fa-IR" sz="2000" dirty="0">
                <a:cs typeface="B Mitra" panose="00000400000000000000" pitchFamily="2" charset="-78"/>
              </a:rPr>
              <a:t>از زمان استقلال، ماده قانون مسکن کم هزینه، اولویت دولت در طرح ملی 5 ساله قرا گرفت. سازمان های دولتی به طور مستقیم مسئول تهیه مسکن برای افراد کم درآمد و فقیر در مناطق شهری از طریق توسعه اقتصادی دولتی و سازمان های توسعه شهری مختلف بودند. قیمت فروش مسکن های کم هزینه به </a:t>
            </a:r>
            <a:r>
              <a:rPr lang="fa-IR" sz="2000" dirty="0" err="1">
                <a:cs typeface="B Mitra" panose="00000400000000000000" pitchFamily="2" charset="-78"/>
              </a:rPr>
              <a:t>ازای</a:t>
            </a:r>
            <a:r>
              <a:rPr lang="fa-IR" sz="2000" dirty="0">
                <a:cs typeface="B Mitra" panose="00000400000000000000" pitchFamily="2" charset="-78"/>
              </a:rPr>
              <a:t> هر واحد 25.000 </a:t>
            </a:r>
            <a:r>
              <a:rPr lang="fa-IR" sz="2000" dirty="0" err="1">
                <a:cs typeface="B Mitra" panose="00000400000000000000" pitchFamily="2" charset="-78"/>
              </a:rPr>
              <a:t>رینگت</a:t>
            </a:r>
            <a:r>
              <a:rPr lang="fa-IR" sz="2000" dirty="0">
                <a:cs typeface="B Mitra" panose="00000400000000000000" pitchFamily="2" charset="-78"/>
              </a:rPr>
              <a:t> برای خانواده </a:t>
            </a:r>
            <a:r>
              <a:rPr lang="fa-IR" sz="2000" dirty="0" err="1">
                <a:cs typeface="B Mitra" panose="00000400000000000000" pitchFamily="2" charset="-78"/>
              </a:rPr>
              <a:t>هایی</a:t>
            </a:r>
            <a:r>
              <a:rPr lang="fa-IR" sz="2000" dirty="0">
                <a:cs typeface="B Mitra" panose="00000400000000000000" pitchFamily="2" charset="-78"/>
              </a:rPr>
              <a:t> که کمتر از 750 </a:t>
            </a:r>
            <a:r>
              <a:rPr lang="fa-IR" sz="2000" dirty="0" err="1">
                <a:cs typeface="B Mitra" panose="00000400000000000000" pitchFamily="2" charset="-78"/>
              </a:rPr>
              <a:t>رینگت</a:t>
            </a:r>
            <a:r>
              <a:rPr lang="fa-IR" sz="2000" dirty="0">
                <a:cs typeface="B Mitra" panose="00000400000000000000" pitchFamily="2" charset="-78"/>
              </a:rPr>
              <a:t> در ماه دارند از سال 1982ثابت نگه داشته شده بود. </a:t>
            </a:r>
          </a:p>
        </p:txBody>
      </p:sp>
    </p:spTree>
    <p:extLst>
      <p:ext uri="{BB962C8B-B14F-4D97-AF65-F5344CB8AC3E}">
        <p14:creationId xmlns:p14="http://schemas.microsoft.com/office/powerpoint/2010/main" val="174796637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0"/>
            <a:ext cx="5904656" cy="908720"/>
          </a:xfrm>
        </p:spPr>
        <p:txBody>
          <a:bodyPr>
            <a:noAutofit/>
          </a:bodyPr>
          <a:lstStyle/>
          <a:p>
            <a:pPr algn="r"/>
            <a:r>
              <a:rPr lang="fa-IR" sz="2800" b="1" dirty="0" smtClean="0">
                <a:cs typeface="A EntezareZohoor B3" panose="00000700000000000000" pitchFamily="2" charset="-78"/>
              </a:rPr>
              <a:t>مسکن اجاره ای در مالزی</a:t>
            </a:r>
            <a:endParaRPr lang="fa-IR" sz="28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221233" y="6247969"/>
            <a:ext cx="1542455" cy="261610"/>
          </a:xfrm>
          <a:prstGeom prst="rect">
            <a:avLst/>
          </a:prstGeom>
          <a:noFill/>
          <a:ln>
            <a:solidFill>
              <a:srgbClr val="008000"/>
            </a:solidFill>
          </a:ln>
        </p:spPr>
        <p:txBody>
          <a:bodyPr wrap="square" rtlCol="0">
            <a:spAutoFit/>
          </a:bodyPr>
          <a:lstStyle/>
          <a:p>
            <a:pPr algn="ctr"/>
            <a:r>
              <a:rPr lang="fa-IR" sz="1100" dirty="0" err="1" smtClean="0">
                <a:cs typeface="B Mitra" panose="00000400000000000000" pitchFamily="2" charset="-78"/>
              </a:rPr>
              <a:t>دتیای</a:t>
            </a:r>
            <a:r>
              <a:rPr lang="fa-IR" sz="1100" dirty="0" smtClean="0">
                <a:cs typeface="B Mitra" panose="00000400000000000000" pitchFamily="2" charset="-78"/>
              </a:rPr>
              <a:t> اقتصاد</a:t>
            </a:r>
            <a:endParaRPr lang="en-US" sz="1100" dirty="0">
              <a:cs typeface="B Mitra" panose="00000400000000000000" pitchFamily="2" charset="-78"/>
            </a:endParaRPr>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410885" y="5894026"/>
            <a:ext cx="740670" cy="707886"/>
          </a:xfrm>
          <a:prstGeom prst="rect">
            <a:avLst/>
          </a:prstGeom>
        </p:spPr>
      </p:pic>
      <p:sp>
        <p:nvSpPr>
          <p:cNvPr id="2" name="Rectangle 1"/>
          <p:cNvSpPr/>
          <p:nvPr/>
        </p:nvSpPr>
        <p:spPr>
          <a:xfrm>
            <a:off x="539552" y="865871"/>
            <a:ext cx="8280920" cy="5170646"/>
          </a:xfrm>
          <a:prstGeom prst="rect">
            <a:avLst/>
          </a:prstGeom>
        </p:spPr>
        <p:txBody>
          <a:bodyPr wrap="square">
            <a:spAutoFit/>
          </a:bodyPr>
          <a:lstStyle/>
          <a:p>
            <a:pPr algn="just" rtl="1">
              <a:lnSpc>
                <a:spcPct val="150000"/>
              </a:lnSpc>
              <a:spcBef>
                <a:spcPts val="1800"/>
              </a:spcBef>
              <a:spcAft>
                <a:spcPts val="1800"/>
              </a:spcAft>
            </a:pPr>
            <a:r>
              <a:rPr lang="ar-SA" sz="2000" dirty="0">
                <a:solidFill>
                  <a:srgbClr val="000000"/>
                </a:solidFill>
                <a:latin typeface="Tahoma"/>
                <a:ea typeface="Times New Roman"/>
                <a:cs typeface="B Mitra" panose="00000400000000000000" pitchFamily="2" charset="-78"/>
              </a:rPr>
              <a:t>در کشورهایی که ساختار فدرال دارند (مثل آمریکا یا مالزی) سیاست های ساماندهی بازار مسکن و به تبع آن بازار اجاره ماهیتی محلی دارند. به عبارت دیگر؛ هر ایالتی</a:t>
            </a:r>
            <a:r>
              <a:rPr lang="ar-SA" sz="2000" dirty="0">
                <a:solidFill>
                  <a:srgbClr val="000000"/>
                </a:solidFill>
                <a:ea typeface="Times New Roman"/>
                <a:cs typeface="B Mitra" panose="00000400000000000000" pitchFamily="2" charset="-78"/>
              </a:rPr>
              <a:t> </a:t>
            </a:r>
            <a:r>
              <a:rPr lang="ar-SA" sz="2000" dirty="0">
                <a:solidFill>
                  <a:srgbClr val="000000"/>
                </a:solidFill>
                <a:latin typeface="Tahoma"/>
                <a:ea typeface="Times New Roman"/>
                <a:cs typeface="B Mitra" panose="00000400000000000000" pitchFamily="2" charset="-78"/>
              </a:rPr>
              <a:t> ضوابط و قواعد خاص سیاست گذاری خود را دارد. دولت مالزی در دوره </a:t>
            </a:r>
            <a:r>
              <a:rPr lang="fa-IR" sz="2000" dirty="0">
                <a:solidFill>
                  <a:srgbClr val="000000"/>
                </a:solidFill>
                <a:latin typeface="Tahoma"/>
                <a:ea typeface="Times New Roman"/>
                <a:cs typeface="B Mitra" panose="00000400000000000000" pitchFamily="2" charset="-78"/>
              </a:rPr>
              <a:t>۲۰۰۰-۱۹۸۰</a:t>
            </a:r>
            <a:r>
              <a:rPr lang="ar-SA" sz="2000" dirty="0">
                <a:solidFill>
                  <a:srgbClr val="000000"/>
                </a:solidFill>
                <a:latin typeface="Tahoma"/>
                <a:ea typeface="Times New Roman"/>
                <a:cs typeface="B Mitra" panose="00000400000000000000" pitchFamily="2" charset="-78"/>
              </a:rPr>
              <a:t>، تمامی صاحبان زمین های با مساحت بیش از </a:t>
            </a:r>
            <a:r>
              <a:rPr lang="fa-IR" sz="2000" dirty="0">
                <a:solidFill>
                  <a:srgbClr val="000000"/>
                </a:solidFill>
                <a:latin typeface="Tahoma"/>
                <a:ea typeface="Times New Roman"/>
                <a:cs typeface="B Mitra" panose="00000400000000000000" pitchFamily="2" charset="-78"/>
              </a:rPr>
              <a:t>۴</a:t>
            </a:r>
            <a:r>
              <a:rPr lang="ar-SA" sz="2000" dirty="0">
                <a:solidFill>
                  <a:srgbClr val="000000"/>
                </a:solidFill>
                <a:latin typeface="Tahoma"/>
                <a:ea typeface="Times New Roman"/>
                <a:cs typeface="B Mitra" panose="00000400000000000000" pitchFamily="2" charset="-78"/>
              </a:rPr>
              <a:t> هزار متر مربع را مکلف کرده بود که </a:t>
            </a:r>
            <a:r>
              <a:rPr lang="fa-IR" sz="2000" dirty="0">
                <a:solidFill>
                  <a:srgbClr val="000000"/>
                </a:solidFill>
                <a:latin typeface="Tahoma"/>
                <a:ea typeface="Times New Roman"/>
                <a:cs typeface="B Mitra" panose="00000400000000000000" pitchFamily="2" charset="-78"/>
              </a:rPr>
              <a:t>۳۰</a:t>
            </a:r>
            <a:r>
              <a:rPr lang="ar-SA" sz="2000" dirty="0">
                <a:solidFill>
                  <a:srgbClr val="000000"/>
                </a:solidFill>
                <a:latin typeface="Tahoma"/>
                <a:ea typeface="Times New Roman"/>
                <a:cs typeface="B Mitra" panose="00000400000000000000" pitchFamily="2" charset="-78"/>
              </a:rPr>
              <a:t> درصد ساخت وساز خود را به ساخت مسکن با هزینه پایین اختصاص دهند. این واحد ها می توانند به بازار اجاره یا بازار ملکی سرازیر شوند</a:t>
            </a:r>
            <a:r>
              <a:rPr lang="ar-SA" sz="2000" dirty="0">
                <a:solidFill>
                  <a:srgbClr val="000000"/>
                </a:solidFill>
                <a:ea typeface="Times New Roman"/>
                <a:cs typeface="B Mitra" panose="00000400000000000000" pitchFamily="2" charset="-78"/>
              </a:rPr>
              <a:t> </a:t>
            </a:r>
            <a:r>
              <a:rPr lang="en-US" sz="2000" dirty="0">
                <a:solidFill>
                  <a:srgbClr val="000000"/>
                </a:solidFill>
                <a:latin typeface="Tahoma"/>
                <a:ea typeface="Times New Roman"/>
                <a:cs typeface="B Mitra" panose="00000400000000000000" pitchFamily="2" charset="-78"/>
              </a:rPr>
              <a:t>.</a:t>
            </a:r>
            <a:endParaRPr lang="en-US" dirty="0">
              <a:ea typeface="Calibri"/>
              <a:cs typeface="B Mitra" panose="00000400000000000000" pitchFamily="2" charset="-78"/>
            </a:endParaRPr>
          </a:p>
          <a:p>
            <a:pPr algn="just" rtl="1">
              <a:lnSpc>
                <a:spcPct val="150000"/>
              </a:lnSpc>
              <a:spcBef>
                <a:spcPts val="1800"/>
              </a:spcBef>
              <a:spcAft>
                <a:spcPts val="1800"/>
              </a:spcAft>
            </a:pPr>
            <a:r>
              <a:rPr lang="en-US" sz="2000" dirty="0">
                <a:solidFill>
                  <a:srgbClr val="000000"/>
                </a:solidFill>
                <a:latin typeface="Tahoma"/>
                <a:ea typeface="Times New Roman"/>
                <a:cs typeface="B Mitra" panose="00000400000000000000" pitchFamily="2" charset="-78"/>
              </a:rPr>
              <a:t> </a:t>
            </a:r>
            <a:r>
              <a:rPr lang="ar-SA" sz="2000" dirty="0">
                <a:solidFill>
                  <a:srgbClr val="000000"/>
                </a:solidFill>
                <a:latin typeface="Tahoma"/>
                <a:ea typeface="Times New Roman"/>
                <a:cs typeface="B Mitra" panose="00000400000000000000" pitchFamily="2" charset="-78"/>
              </a:rPr>
              <a:t>تجارب کشورهایی مانند آمریکا، مالزی و ترکیه</a:t>
            </a:r>
            <a:r>
              <a:rPr lang="ar-SA" sz="2000" dirty="0">
                <a:solidFill>
                  <a:srgbClr val="000000"/>
                </a:solidFill>
                <a:ea typeface="Times New Roman"/>
                <a:cs typeface="B Mitra" panose="00000400000000000000" pitchFamily="2" charset="-78"/>
              </a:rPr>
              <a:t> </a:t>
            </a:r>
            <a:r>
              <a:rPr lang="ar-SA" sz="2000" dirty="0">
                <a:solidFill>
                  <a:srgbClr val="000000"/>
                </a:solidFill>
                <a:latin typeface="Tahoma"/>
                <a:ea typeface="Times New Roman"/>
                <a:cs typeface="B Mitra" panose="00000400000000000000" pitchFamily="2" charset="-78"/>
              </a:rPr>
              <a:t> نشان می دهد با رونق تولید مسکن سطح اجاره کاهش یافته است. یکی از سیاست های مهم اجرا شده در کشورهای آمریکا، ترکیه و مالزی در طول سه دهه گذشته (البته در زمان های متفاوت) اعطای </a:t>
            </a:r>
            <a:r>
              <a:rPr lang="ar-SA" sz="2000" b="1" dirty="0">
                <a:solidFill>
                  <a:srgbClr val="000000"/>
                </a:solidFill>
                <a:latin typeface="Tahoma"/>
                <a:ea typeface="Times New Roman"/>
                <a:cs typeface="B Mitra" panose="00000400000000000000" pitchFamily="2" charset="-78"/>
              </a:rPr>
              <a:t>وام های مسکن </a:t>
            </a:r>
            <a:r>
              <a:rPr lang="ar-SA" sz="2000" dirty="0">
                <a:solidFill>
                  <a:srgbClr val="000000"/>
                </a:solidFill>
                <a:latin typeface="Tahoma"/>
                <a:ea typeface="Times New Roman"/>
                <a:cs typeface="B Mitra" panose="00000400000000000000" pitchFamily="2" charset="-78"/>
              </a:rPr>
              <a:t>با دوره بیش از </a:t>
            </a:r>
            <a:r>
              <a:rPr lang="fa-IR" sz="2000" dirty="0">
                <a:solidFill>
                  <a:srgbClr val="000000"/>
                </a:solidFill>
                <a:latin typeface="Tahoma"/>
                <a:ea typeface="Times New Roman"/>
                <a:cs typeface="B Mitra" panose="00000400000000000000" pitchFamily="2" charset="-78"/>
              </a:rPr>
              <a:t>۲۰</a:t>
            </a:r>
            <a:r>
              <a:rPr lang="ar-SA" sz="2000" dirty="0">
                <a:solidFill>
                  <a:srgbClr val="000000"/>
                </a:solidFill>
                <a:latin typeface="Tahoma"/>
                <a:ea typeface="Times New Roman"/>
                <a:cs typeface="B Mitra" panose="00000400000000000000" pitchFamily="2" charset="-78"/>
              </a:rPr>
              <a:t> سال بازپرداخت به سرمایه گذارانی است که واحد های مسکونی اجاره ای احداث می کنند. بر اساس این سیاست ها واحد های مسکونی که از این وام ها استفاده می کنند، الزاما باید وارد بازار اجاره شوند</a:t>
            </a:r>
            <a:r>
              <a:rPr lang="ar-SA" sz="2000" dirty="0">
                <a:solidFill>
                  <a:srgbClr val="000000"/>
                </a:solidFill>
                <a:ea typeface="Times New Roman"/>
                <a:cs typeface="B Mitra" panose="00000400000000000000" pitchFamily="2" charset="-78"/>
              </a:rPr>
              <a:t> </a:t>
            </a:r>
            <a:r>
              <a:rPr lang="en-US" sz="2000" dirty="0">
                <a:solidFill>
                  <a:srgbClr val="000000"/>
                </a:solidFill>
                <a:latin typeface="Tahoma"/>
                <a:ea typeface="Times New Roman"/>
                <a:cs typeface="B Mitra" panose="00000400000000000000" pitchFamily="2" charset="-78"/>
              </a:rPr>
              <a:t>.</a:t>
            </a:r>
            <a:endParaRPr lang="en-US" dirty="0">
              <a:ea typeface="Calibri"/>
              <a:cs typeface="B Mitra" panose="00000400000000000000" pitchFamily="2" charset="-78"/>
            </a:endParaRPr>
          </a:p>
        </p:txBody>
      </p:sp>
    </p:spTree>
    <p:extLst>
      <p:ext uri="{BB962C8B-B14F-4D97-AF65-F5344CB8AC3E}">
        <p14:creationId xmlns:p14="http://schemas.microsoft.com/office/powerpoint/2010/main" val="101055060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0"/>
            <a:ext cx="5904656" cy="908720"/>
          </a:xfrm>
        </p:spPr>
        <p:txBody>
          <a:bodyPr>
            <a:noAutofit/>
          </a:bodyPr>
          <a:lstStyle/>
          <a:p>
            <a:pPr algn="r"/>
            <a:r>
              <a:rPr lang="fa-IR" sz="2800" b="1" dirty="0" smtClean="0">
                <a:cs typeface="A EntezareZohoor B3" panose="00000700000000000000" pitchFamily="2" charset="-78"/>
              </a:rPr>
              <a:t>سیاست کنترل اجاره </a:t>
            </a:r>
            <a:endParaRPr lang="fa-IR" sz="28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3" name="Rectangle 2"/>
          <p:cNvSpPr/>
          <p:nvPr/>
        </p:nvSpPr>
        <p:spPr>
          <a:xfrm>
            <a:off x="406971" y="836712"/>
            <a:ext cx="8521005" cy="2477601"/>
          </a:xfrm>
          <a:prstGeom prst="rect">
            <a:avLst/>
          </a:prstGeom>
        </p:spPr>
        <p:txBody>
          <a:bodyPr wrap="square">
            <a:spAutoFit/>
          </a:bodyPr>
          <a:lstStyle/>
          <a:p>
            <a:pPr algn="just" rtl="1">
              <a:lnSpc>
                <a:spcPct val="200000"/>
              </a:lnSpc>
              <a:spcBef>
                <a:spcPts val="1800"/>
              </a:spcBef>
              <a:spcAft>
                <a:spcPts val="1800"/>
              </a:spcAft>
            </a:pPr>
            <a:r>
              <a:rPr lang="ar-SA" sz="2000" dirty="0">
                <a:solidFill>
                  <a:srgbClr val="000000"/>
                </a:solidFill>
                <a:latin typeface="Tahoma"/>
                <a:ea typeface="Times New Roman"/>
                <a:cs typeface="B Mitra" panose="00000400000000000000" pitchFamily="2" charset="-78"/>
              </a:rPr>
              <a:t>سیاست کنترل اجاره در کشورهای مختلف دنیا در قالب سیاست های مختلف از اوایل قرن بیستم تا پایان آن مورد توجه بوده است، اما با نزدیک تر شدن به پایان قرن بیستم، بیشتر سیاست های کنترل اجاره توسط دولت ها کنار گذاشته شده است. دلیل آن هم کاملا روشن است. کنترل اجاره انگیزه سرمایه گذاران بخش خصوصی برای سرمایه گذاری پول در ساخت وساز مسکن اجاری را کاهش می دهد</a:t>
            </a:r>
            <a:r>
              <a:rPr lang="ar-SA" sz="2000" dirty="0">
                <a:solidFill>
                  <a:srgbClr val="000000"/>
                </a:solidFill>
                <a:ea typeface="Times New Roman"/>
                <a:cs typeface="B Mitra" panose="00000400000000000000" pitchFamily="2" charset="-78"/>
              </a:rPr>
              <a:t> </a:t>
            </a:r>
            <a:r>
              <a:rPr lang="en-US" sz="2000" dirty="0">
                <a:solidFill>
                  <a:srgbClr val="000000"/>
                </a:solidFill>
                <a:latin typeface="Tahoma"/>
                <a:ea typeface="Times New Roman"/>
                <a:cs typeface="B Mitra" panose="00000400000000000000" pitchFamily="2" charset="-78"/>
              </a:rPr>
              <a:t>.</a:t>
            </a:r>
            <a:endParaRPr lang="en-US" dirty="0">
              <a:ea typeface="Calibri"/>
              <a:cs typeface="B Mitra" panose="00000400000000000000" pitchFamily="2" charset="-78"/>
            </a:endParaRPr>
          </a:p>
        </p:txBody>
      </p:sp>
      <p:sp>
        <p:nvSpPr>
          <p:cNvPr id="14" name="TextBox 13"/>
          <p:cNvSpPr txBox="1"/>
          <p:nvPr/>
        </p:nvSpPr>
        <p:spPr>
          <a:xfrm>
            <a:off x="221233" y="6247969"/>
            <a:ext cx="1542455" cy="261610"/>
          </a:xfrm>
          <a:prstGeom prst="rect">
            <a:avLst/>
          </a:prstGeom>
          <a:noFill/>
          <a:ln>
            <a:solidFill>
              <a:srgbClr val="008000"/>
            </a:solidFill>
          </a:ln>
        </p:spPr>
        <p:txBody>
          <a:bodyPr wrap="square" rtlCol="0">
            <a:spAutoFit/>
          </a:bodyPr>
          <a:lstStyle/>
          <a:p>
            <a:pPr algn="ctr"/>
            <a:r>
              <a:rPr lang="fa-IR" sz="1100" dirty="0" err="1" smtClean="0">
                <a:cs typeface="B Mitra" panose="00000400000000000000" pitchFamily="2" charset="-78"/>
              </a:rPr>
              <a:t>دتیای</a:t>
            </a:r>
            <a:r>
              <a:rPr lang="fa-IR" sz="1100" dirty="0" smtClean="0">
                <a:cs typeface="B Mitra" panose="00000400000000000000" pitchFamily="2" charset="-78"/>
              </a:rPr>
              <a:t> اقتصاد</a:t>
            </a:r>
            <a:endParaRPr lang="en-US" sz="1100" dirty="0">
              <a:cs typeface="B Mitra" panose="00000400000000000000" pitchFamily="2" charset="-78"/>
            </a:endParaRPr>
          </a:p>
        </p:txBody>
      </p:sp>
      <p:pic>
        <p:nvPicPr>
          <p:cNvPr id="15" name="Picture 14">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410885" y="5894026"/>
            <a:ext cx="740670" cy="707886"/>
          </a:xfrm>
          <a:prstGeom prst="rect">
            <a:avLst/>
          </a:prstGeom>
        </p:spPr>
      </p:pic>
      <p:pic>
        <p:nvPicPr>
          <p:cNvPr id="4" name="Picture 3"/>
          <p:cNvPicPr>
            <a:picLocks noChangeAspect="1"/>
          </p:cNvPicPr>
          <p:nvPr/>
        </p:nvPicPr>
        <p:blipFill>
          <a:blip r:embed="rId10">
            <a:extLst>
              <a:ext uri="{BEBA8EAE-BF5A-486C-A8C5-ECC9F3942E4B}">
                <a14:imgProps xmlns:a14="http://schemas.microsoft.com/office/drawing/2010/main">
                  <a14:imgLayer r:embed="rId11">
                    <a14:imgEffect>
                      <a14:backgroundRemoval t="36042" b="100000" l="26250" r="100000">
                        <a14:foregroundMark x1="30938" y1="75417" x2="50469" y2="72708"/>
                      </a14:backgroundRemoval>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019771" y="1530582"/>
            <a:ext cx="7139735" cy="5354802"/>
          </a:xfrm>
          <a:prstGeom prst="rect">
            <a:avLst/>
          </a:prstGeom>
        </p:spPr>
      </p:pic>
    </p:spTree>
    <p:extLst>
      <p:ext uri="{BB962C8B-B14F-4D97-AF65-F5344CB8AC3E}">
        <p14:creationId xmlns:p14="http://schemas.microsoft.com/office/powerpoint/2010/main" val="292475492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72008"/>
            <a:ext cx="5904656" cy="908720"/>
          </a:xfrm>
        </p:spPr>
        <p:txBody>
          <a:bodyPr>
            <a:noAutofit/>
          </a:bodyPr>
          <a:lstStyle/>
          <a:p>
            <a:pPr algn="r"/>
            <a:r>
              <a:rPr lang="fa-IR" sz="2000" b="1" dirty="0">
                <a:cs typeface="A EntezareZohoor B3" panose="00000700000000000000" pitchFamily="2" charset="-78"/>
              </a:rPr>
              <a:t>دسته بندی </a:t>
            </a:r>
            <a:r>
              <a:rPr lang="fa-IR" sz="2000" b="1" dirty="0" smtClean="0">
                <a:cs typeface="A EntezareZohoor B3" panose="00000700000000000000" pitchFamily="2" charset="-78"/>
              </a:rPr>
              <a:t>قیمت </a:t>
            </a:r>
            <a:r>
              <a:rPr lang="fa-IR" sz="2000" b="1" dirty="0">
                <a:cs typeface="A EntezareZohoor B3" panose="00000700000000000000" pitchFamily="2" charset="-78"/>
              </a:rPr>
              <a:t>مسکن در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2" name="Rectangle 1"/>
          <p:cNvSpPr/>
          <p:nvPr/>
        </p:nvSpPr>
        <p:spPr>
          <a:xfrm>
            <a:off x="406971" y="1137511"/>
            <a:ext cx="8376989" cy="1438855"/>
          </a:xfrm>
          <a:prstGeom prst="rect">
            <a:avLst/>
          </a:prstGeom>
        </p:spPr>
        <p:txBody>
          <a:bodyPr wrap="square">
            <a:spAutoFit/>
          </a:bodyPr>
          <a:lstStyle/>
          <a:p>
            <a:pPr algn="r">
              <a:lnSpc>
                <a:spcPct val="150000"/>
              </a:lnSpc>
            </a:pPr>
            <a:r>
              <a:rPr lang="fa-IR" sz="2000" dirty="0">
                <a:cs typeface="B Mitra" panose="00000400000000000000" pitchFamily="2" charset="-78"/>
              </a:rPr>
              <a:t>قیمت مسکن در مالزی بر اساس تعریف وزارت مسکن و دولت محلی می تواند به </a:t>
            </a:r>
            <a:r>
              <a:rPr lang="fa-IR" sz="2000" b="1" dirty="0">
                <a:cs typeface="B Mitra" panose="00000400000000000000" pitchFamily="2" charset="-78"/>
              </a:rPr>
              <a:t>4 دسته </a:t>
            </a:r>
            <a:r>
              <a:rPr lang="fa-IR" sz="2000" dirty="0">
                <a:cs typeface="B Mitra" panose="00000400000000000000" pitchFamily="2" charset="-78"/>
              </a:rPr>
              <a:t>که در جدول 2 آمده است تقسیم بشود. ساختار قیمت ها تا زمانی که دولت یک قیمت جدید برای خانه های ارزان قیمت طبق جدول 2  در 10 ژوئن 1998 تعیین کرد، ثابت مانده است.</a:t>
            </a:r>
          </a:p>
        </p:txBody>
      </p:sp>
      <p:sp>
        <p:nvSpPr>
          <p:cNvPr id="3" name="Rectangle 2"/>
          <p:cNvSpPr/>
          <p:nvPr/>
        </p:nvSpPr>
        <p:spPr>
          <a:xfrm>
            <a:off x="5508104" y="2708920"/>
            <a:ext cx="3180679" cy="369332"/>
          </a:xfrm>
          <a:prstGeom prst="rect">
            <a:avLst/>
          </a:prstGeom>
        </p:spPr>
        <p:txBody>
          <a:bodyPr wrap="none">
            <a:spAutoFit/>
          </a:bodyPr>
          <a:lstStyle/>
          <a:p>
            <a:r>
              <a:rPr lang="fa-IR" dirty="0">
                <a:cs typeface="B Mitra" panose="00000400000000000000" pitchFamily="2" charset="-78"/>
              </a:rPr>
              <a:t>جدول 2: ساختار قیمت خانه و درآمد گروه هدف</a:t>
            </a:r>
          </a:p>
        </p:txBody>
      </p:sp>
      <p:graphicFrame>
        <p:nvGraphicFramePr>
          <p:cNvPr id="5" name="Table 4"/>
          <p:cNvGraphicFramePr>
            <a:graphicFrameLocks noGrp="1"/>
          </p:cNvGraphicFramePr>
          <p:nvPr>
            <p:extLst/>
          </p:nvPr>
        </p:nvGraphicFramePr>
        <p:xfrm>
          <a:off x="955626" y="3150262"/>
          <a:ext cx="7733157" cy="2582994"/>
        </p:xfrm>
        <a:graphic>
          <a:graphicData uri="http://schemas.openxmlformats.org/drawingml/2006/table">
            <a:tbl>
              <a:tblPr rtl="1" firstRow="1" firstCol="1" bandRow="1">
                <a:tableStyleId>{8A107856-5554-42FB-B03E-39F5DBC370BA}</a:tableStyleId>
              </a:tblPr>
              <a:tblGrid>
                <a:gridCol w="698879"/>
                <a:gridCol w="1878288"/>
                <a:gridCol w="2577995"/>
                <a:gridCol w="2577995"/>
              </a:tblGrid>
              <a:tr h="245367">
                <a:tc gridSpan="2">
                  <a:txBody>
                    <a:bodyPr/>
                    <a:lstStyle/>
                    <a:p>
                      <a:pPr algn="r" rtl="1">
                        <a:lnSpc>
                          <a:spcPct val="107000"/>
                        </a:lnSpc>
                        <a:spcAft>
                          <a:spcPts val="0"/>
                        </a:spcAft>
                      </a:pPr>
                      <a:r>
                        <a:rPr lang="fa-IR" sz="1400" b="1" dirty="0">
                          <a:effectLst/>
                          <a:cs typeface="B Mitra" panose="00000400000000000000" pitchFamily="2" charset="-78"/>
                        </a:rPr>
                        <a:t>دسته بندی</a:t>
                      </a:r>
                      <a:endParaRPr lang="en-US" sz="1200" b="1" dirty="0">
                        <a:effectLst/>
                        <a:latin typeface="Calibri"/>
                        <a:ea typeface="Calibri"/>
                        <a:cs typeface="B Mitra" panose="00000400000000000000" pitchFamily="2" charset="-78"/>
                      </a:endParaRPr>
                    </a:p>
                  </a:txBody>
                  <a:tcPr marL="68580" marR="68580" marT="0" marB="0"/>
                </a:tc>
                <a:tc hMerge="1">
                  <a:txBody>
                    <a:bodyPr/>
                    <a:lstStyle/>
                    <a:p>
                      <a:pPr rtl="1"/>
                      <a:endParaRPr lang="fa-IR"/>
                    </a:p>
                  </a:txBody>
                  <a:tcPr/>
                </a:tc>
                <a:tc>
                  <a:txBody>
                    <a:bodyPr/>
                    <a:lstStyle/>
                    <a:p>
                      <a:pPr algn="r" rtl="1">
                        <a:lnSpc>
                          <a:spcPct val="107000"/>
                        </a:lnSpc>
                        <a:spcAft>
                          <a:spcPts val="0"/>
                        </a:spcAft>
                      </a:pPr>
                      <a:r>
                        <a:rPr lang="fa-IR" sz="1400" b="1" dirty="0">
                          <a:effectLst/>
                          <a:cs typeface="B Mitra" panose="00000400000000000000" pitchFamily="2" charset="-78"/>
                        </a:rPr>
                        <a:t>قیمت هر واحد خانه </a:t>
                      </a:r>
                      <a:endParaRPr lang="en-US" sz="1200" b="1" dirty="0">
                        <a:effectLst/>
                        <a:latin typeface="Calibri"/>
                        <a:ea typeface="Calibri"/>
                        <a:cs typeface="B Mitra" panose="00000400000000000000" pitchFamily="2" charset="-78"/>
                      </a:endParaRPr>
                    </a:p>
                  </a:txBody>
                  <a:tcPr marL="68580" marR="68580" marT="0" marB="0"/>
                </a:tc>
                <a:tc>
                  <a:txBody>
                    <a:bodyPr/>
                    <a:lstStyle/>
                    <a:p>
                      <a:pPr algn="r" rtl="1">
                        <a:lnSpc>
                          <a:spcPct val="107000"/>
                        </a:lnSpc>
                        <a:spcAft>
                          <a:spcPts val="0"/>
                        </a:spcAft>
                      </a:pPr>
                      <a:r>
                        <a:rPr lang="fa-IR" sz="1400" b="1" dirty="0">
                          <a:effectLst/>
                          <a:cs typeface="B Mitra" panose="00000400000000000000" pitchFamily="2" charset="-78"/>
                        </a:rPr>
                        <a:t>گروه هدف/ درآمد ماهیانه</a:t>
                      </a:r>
                      <a:endParaRPr lang="en-US" sz="1200" b="1" dirty="0">
                        <a:effectLst/>
                        <a:latin typeface="Calibri"/>
                        <a:ea typeface="Calibri"/>
                        <a:cs typeface="B Mitra" panose="00000400000000000000" pitchFamily="2" charset="-78"/>
                      </a:endParaRPr>
                    </a:p>
                  </a:txBody>
                  <a:tcPr marL="68580" marR="68580" marT="0" marB="0"/>
                </a:tc>
              </a:tr>
              <a:tr h="1321810">
                <a:tc>
                  <a:txBody>
                    <a:bodyPr/>
                    <a:lstStyle/>
                    <a:p>
                      <a:pPr marL="71755" marR="71755" algn="ctr" rtl="1">
                        <a:lnSpc>
                          <a:spcPct val="107000"/>
                        </a:lnSpc>
                        <a:spcAft>
                          <a:spcPts val="0"/>
                        </a:spcAft>
                      </a:pPr>
                      <a:r>
                        <a:rPr lang="fa-IR" sz="1400" b="1" dirty="0">
                          <a:effectLst/>
                          <a:cs typeface="B Mitra" panose="00000400000000000000" pitchFamily="2" charset="-78"/>
                        </a:rPr>
                        <a:t>قبل از </a:t>
                      </a:r>
                      <a:r>
                        <a:rPr lang="fa-IR" sz="1400" b="1" dirty="0" err="1">
                          <a:effectLst/>
                          <a:cs typeface="B Mitra" panose="00000400000000000000" pitchFamily="2" charset="-78"/>
                        </a:rPr>
                        <a:t>ژئون</a:t>
                      </a:r>
                      <a:r>
                        <a:rPr lang="fa-IR" sz="1400" b="1" dirty="0">
                          <a:effectLst/>
                          <a:cs typeface="B Mitra" panose="00000400000000000000" pitchFamily="2" charset="-78"/>
                        </a:rPr>
                        <a:t> 98</a:t>
                      </a:r>
                      <a:endParaRPr lang="en-US" sz="1200" b="1" dirty="0">
                        <a:effectLst/>
                        <a:latin typeface="Calibri"/>
                        <a:ea typeface="Calibri"/>
                        <a:cs typeface="B Mitra" panose="00000400000000000000" pitchFamily="2" charset="-78"/>
                      </a:endParaRPr>
                    </a:p>
                  </a:txBody>
                  <a:tcPr marL="68580" marR="68580" marT="0" marB="0" vert="vert270" anchor="ctr"/>
                </a:tc>
                <a:tc>
                  <a:txBody>
                    <a:bodyPr/>
                    <a:lstStyle/>
                    <a:p>
                      <a:pPr algn="r" rtl="1">
                        <a:lnSpc>
                          <a:spcPct val="107000"/>
                        </a:lnSpc>
                        <a:spcAft>
                          <a:spcPts val="0"/>
                        </a:spcAft>
                      </a:pPr>
                      <a:r>
                        <a:rPr lang="fa-IR" sz="1600" b="0" dirty="0">
                          <a:effectLst/>
                          <a:cs typeface="B Mitra" panose="00000400000000000000" pitchFamily="2" charset="-78"/>
                        </a:rPr>
                        <a:t>-</a:t>
                      </a:r>
                      <a:r>
                        <a:rPr lang="fa-IR" sz="1400" b="0" dirty="0">
                          <a:effectLst/>
                          <a:cs typeface="B Mitra" panose="00000400000000000000" pitchFamily="2" charset="-78"/>
                        </a:rPr>
                        <a:t>کم هزینه</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-با هزینه متوسط رو به پایین</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-با هزینه متوسط</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-گران قیمت</a:t>
                      </a:r>
                      <a:endParaRPr lang="en-US" sz="1200" b="0" dirty="0">
                        <a:effectLst/>
                        <a:latin typeface="Calibri"/>
                        <a:ea typeface="Calibri"/>
                        <a:cs typeface="B Mitra" panose="00000400000000000000" pitchFamily="2" charset="-78"/>
                      </a:endParaRPr>
                    </a:p>
                  </a:txBody>
                  <a:tcPr marL="68580" marR="68580" marT="0" marB="0"/>
                </a:tc>
                <a:tc>
                  <a:txBody>
                    <a:bodyPr/>
                    <a:lstStyle/>
                    <a:p>
                      <a:pPr algn="r" rtl="1">
                        <a:lnSpc>
                          <a:spcPct val="107000"/>
                        </a:lnSpc>
                        <a:spcAft>
                          <a:spcPts val="0"/>
                        </a:spcAft>
                      </a:pPr>
                      <a:r>
                        <a:rPr lang="fa-IR" sz="1400" b="0" dirty="0">
                          <a:effectLst/>
                          <a:cs typeface="B Mitra" panose="00000400000000000000" pitchFamily="2" charset="-78"/>
                        </a:rPr>
                        <a:t>-زیر 25.000 </a:t>
                      </a:r>
                      <a:r>
                        <a:rPr lang="fa-IR" sz="1400" b="0" dirty="0" err="1">
                          <a:effectLst/>
                          <a:cs typeface="B Mitra" panose="00000400000000000000" pitchFamily="2" charset="-78"/>
                        </a:rPr>
                        <a:t>رینگت</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-بین 25.001 تا 60.000 </a:t>
                      </a:r>
                      <a:r>
                        <a:rPr lang="fa-IR" sz="1400" b="0" dirty="0" err="1">
                          <a:effectLst/>
                          <a:cs typeface="B Mitra" panose="00000400000000000000" pitchFamily="2" charset="-78"/>
                        </a:rPr>
                        <a:t>رینگت</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-بین 60.001 تا 100.000 </a:t>
                      </a:r>
                      <a:r>
                        <a:rPr lang="fa-IR" sz="1400" b="0" dirty="0" err="1">
                          <a:effectLst/>
                          <a:cs typeface="B Mitra" panose="00000400000000000000" pitchFamily="2" charset="-78"/>
                        </a:rPr>
                        <a:t>رینگت</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-بیشتر از 100.001 </a:t>
                      </a:r>
                      <a:r>
                        <a:rPr lang="fa-IR" sz="1400" b="0" dirty="0" err="1">
                          <a:effectLst/>
                          <a:cs typeface="B Mitra" panose="00000400000000000000" pitchFamily="2" charset="-78"/>
                        </a:rPr>
                        <a:t>رینگت</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 </a:t>
                      </a:r>
                      <a:endParaRPr lang="en-US" sz="1200" b="0" dirty="0">
                        <a:effectLst/>
                        <a:latin typeface="Calibri"/>
                        <a:ea typeface="Calibri"/>
                        <a:cs typeface="B Mitra" panose="00000400000000000000" pitchFamily="2" charset="-78"/>
                      </a:endParaRPr>
                    </a:p>
                  </a:txBody>
                  <a:tcPr marL="68580" marR="68580" marT="0" marB="0"/>
                </a:tc>
                <a:tc>
                  <a:txBody>
                    <a:bodyPr/>
                    <a:lstStyle/>
                    <a:p>
                      <a:pPr algn="r" rtl="1">
                        <a:lnSpc>
                          <a:spcPct val="107000"/>
                        </a:lnSpc>
                        <a:spcAft>
                          <a:spcPts val="0"/>
                        </a:spcAft>
                      </a:pPr>
                      <a:r>
                        <a:rPr lang="fa-IR" sz="1400" b="0">
                          <a:effectLst/>
                          <a:cs typeface="B Mitra" panose="00000400000000000000" pitchFamily="2" charset="-78"/>
                        </a:rPr>
                        <a:t>-زیر 750 رینگت</a:t>
                      </a:r>
                      <a:endParaRPr lang="en-US" sz="1200" b="0">
                        <a:effectLst/>
                        <a:cs typeface="B Mitra" panose="00000400000000000000" pitchFamily="2" charset="-78"/>
                      </a:endParaRPr>
                    </a:p>
                    <a:p>
                      <a:pPr algn="r" rtl="1">
                        <a:lnSpc>
                          <a:spcPct val="107000"/>
                        </a:lnSpc>
                        <a:spcAft>
                          <a:spcPts val="0"/>
                        </a:spcAft>
                      </a:pPr>
                      <a:r>
                        <a:rPr lang="fa-IR" sz="1400" b="0">
                          <a:effectLst/>
                          <a:cs typeface="B Mitra" panose="00000400000000000000" pitchFamily="2" charset="-78"/>
                        </a:rPr>
                        <a:t>-بین 750 تا 1.500 رینگت</a:t>
                      </a:r>
                      <a:endParaRPr lang="en-US" sz="1200" b="0">
                        <a:effectLst/>
                        <a:cs typeface="B Mitra" panose="00000400000000000000" pitchFamily="2" charset="-78"/>
                      </a:endParaRPr>
                    </a:p>
                    <a:p>
                      <a:pPr algn="r" rtl="1">
                        <a:lnSpc>
                          <a:spcPct val="107000"/>
                        </a:lnSpc>
                        <a:spcAft>
                          <a:spcPts val="0"/>
                        </a:spcAft>
                      </a:pPr>
                      <a:r>
                        <a:rPr lang="fa-IR" sz="1400" b="0">
                          <a:effectLst/>
                          <a:cs typeface="B Mitra" panose="00000400000000000000" pitchFamily="2" charset="-78"/>
                        </a:rPr>
                        <a:t>-بین 1.501 تا 2.500 رینگت</a:t>
                      </a:r>
                      <a:endParaRPr lang="en-US" sz="1200" b="0">
                        <a:effectLst/>
                        <a:cs typeface="B Mitra" panose="00000400000000000000" pitchFamily="2" charset="-78"/>
                      </a:endParaRPr>
                    </a:p>
                    <a:p>
                      <a:pPr algn="r" rtl="1">
                        <a:lnSpc>
                          <a:spcPct val="107000"/>
                        </a:lnSpc>
                        <a:spcAft>
                          <a:spcPts val="0"/>
                        </a:spcAft>
                      </a:pPr>
                      <a:r>
                        <a:rPr lang="fa-IR" sz="1400" b="0">
                          <a:effectLst/>
                          <a:cs typeface="B Mitra" panose="00000400000000000000" pitchFamily="2" charset="-78"/>
                        </a:rPr>
                        <a:t>-بیشتر از 2.501 رینگت</a:t>
                      </a:r>
                      <a:endParaRPr lang="en-US" sz="1200" b="0">
                        <a:effectLst/>
                        <a:latin typeface="Calibri"/>
                        <a:ea typeface="Calibri"/>
                        <a:cs typeface="B Mitra" panose="00000400000000000000" pitchFamily="2" charset="-78"/>
                      </a:endParaRPr>
                    </a:p>
                  </a:txBody>
                  <a:tcPr marL="68580" marR="68580" marT="0" marB="0"/>
                </a:tc>
              </a:tr>
              <a:tr h="1015817">
                <a:tc>
                  <a:txBody>
                    <a:bodyPr/>
                    <a:lstStyle/>
                    <a:p>
                      <a:pPr marL="71755" marR="71755" algn="ctr" rtl="1">
                        <a:lnSpc>
                          <a:spcPct val="107000"/>
                        </a:lnSpc>
                        <a:spcAft>
                          <a:spcPts val="0"/>
                        </a:spcAft>
                      </a:pPr>
                      <a:r>
                        <a:rPr lang="fa-IR" sz="1400" b="1" dirty="0">
                          <a:effectLst/>
                          <a:cs typeface="B Mitra" panose="00000400000000000000" pitchFamily="2" charset="-78"/>
                        </a:rPr>
                        <a:t>بعد از ژوئن 98</a:t>
                      </a:r>
                      <a:endParaRPr lang="en-US" sz="1200" b="1" dirty="0">
                        <a:effectLst/>
                        <a:latin typeface="Calibri"/>
                        <a:ea typeface="Calibri"/>
                        <a:cs typeface="B Mitra" panose="00000400000000000000" pitchFamily="2" charset="-78"/>
                      </a:endParaRPr>
                    </a:p>
                  </a:txBody>
                  <a:tcPr marL="68580" marR="68580" marT="0" marB="0" vert="vert270" anchor="ctr"/>
                </a:tc>
                <a:tc>
                  <a:txBody>
                    <a:bodyPr/>
                    <a:lstStyle/>
                    <a:p>
                      <a:pPr algn="r" rtl="1">
                        <a:lnSpc>
                          <a:spcPct val="107000"/>
                        </a:lnSpc>
                        <a:spcAft>
                          <a:spcPts val="0"/>
                        </a:spcAft>
                      </a:pPr>
                      <a:r>
                        <a:rPr lang="fa-IR" sz="1600" b="0" dirty="0">
                          <a:effectLst/>
                          <a:cs typeface="B Mitra" panose="00000400000000000000" pitchFamily="2" charset="-78"/>
                        </a:rPr>
                        <a:t>-</a:t>
                      </a:r>
                      <a:r>
                        <a:rPr lang="fa-IR" sz="1400" b="0" dirty="0">
                          <a:effectLst/>
                          <a:cs typeface="B Mitra" panose="00000400000000000000" pitchFamily="2" charset="-78"/>
                        </a:rPr>
                        <a:t>کم هزینه</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-با هزینه متوسط رو به پایین</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-با هزینه متوسط</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-گران قیمت</a:t>
                      </a:r>
                      <a:endParaRPr lang="en-US" sz="1200" b="0" dirty="0">
                        <a:effectLst/>
                        <a:latin typeface="Calibri"/>
                        <a:ea typeface="Calibri"/>
                        <a:cs typeface="B Mitra" panose="00000400000000000000" pitchFamily="2" charset="-78"/>
                      </a:endParaRPr>
                    </a:p>
                  </a:txBody>
                  <a:tcPr marL="68580" marR="68580" marT="0" marB="0"/>
                </a:tc>
                <a:tc>
                  <a:txBody>
                    <a:bodyPr/>
                    <a:lstStyle/>
                    <a:p>
                      <a:pPr algn="r" rtl="1">
                        <a:lnSpc>
                          <a:spcPct val="107000"/>
                        </a:lnSpc>
                        <a:spcAft>
                          <a:spcPts val="0"/>
                        </a:spcAft>
                      </a:pPr>
                      <a:r>
                        <a:rPr lang="fa-IR" sz="1400" b="0" dirty="0">
                          <a:effectLst/>
                          <a:cs typeface="B Mitra" panose="00000400000000000000" pitchFamily="2" charset="-78"/>
                        </a:rPr>
                        <a:t>-زیر 42.000 </a:t>
                      </a:r>
                      <a:r>
                        <a:rPr lang="fa-IR" sz="1400" b="0" dirty="0" err="1">
                          <a:effectLst/>
                          <a:cs typeface="B Mitra" panose="00000400000000000000" pitchFamily="2" charset="-78"/>
                        </a:rPr>
                        <a:t>رینگت</a:t>
                      </a:r>
                      <a:r>
                        <a:rPr lang="fa-IR" sz="1400" b="0" dirty="0">
                          <a:effectLst/>
                          <a:cs typeface="B Mitra" panose="00000400000000000000" pitchFamily="2" charset="-78"/>
                        </a:rPr>
                        <a:t> (بسته به نوع خانه)</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-بین 42.001 تا 60.000 </a:t>
                      </a:r>
                      <a:r>
                        <a:rPr lang="fa-IR" sz="1400" b="0" dirty="0" err="1">
                          <a:effectLst/>
                          <a:cs typeface="B Mitra" panose="00000400000000000000" pitchFamily="2" charset="-78"/>
                        </a:rPr>
                        <a:t>رینگت</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-بین 60.001 تا 100.000 </a:t>
                      </a:r>
                      <a:r>
                        <a:rPr lang="fa-IR" sz="1400" b="0" dirty="0" err="1">
                          <a:effectLst/>
                          <a:cs typeface="B Mitra" panose="00000400000000000000" pitchFamily="2" charset="-78"/>
                        </a:rPr>
                        <a:t>رینگت</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-بیشتر از 100.001 </a:t>
                      </a:r>
                      <a:r>
                        <a:rPr lang="fa-IR" sz="1400" b="0" dirty="0" err="1">
                          <a:effectLst/>
                          <a:cs typeface="B Mitra" panose="00000400000000000000" pitchFamily="2" charset="-78"/>
                        </a:rPr>
                        <a:t>رینگت</a:t>
                      </a:r>
                      <a:endParaRPr lang="en-US" sz="1200" b="0" dirty="0">
                        <a:effectLst/>
                        <a:latin typeface="Calibri"/>
                        <a:ea typeface="Calibri"/>
                        <a:cs typeface="B Mitra" panose="00000400000000000000" pitchFamily="2" charset="-78"/>
                      </a:endParaRPr>
                    </a:p>
                  </a:txBody>
                  <a:tcPr marL="68580" marR="68580" marT="0" marB="0"/>
                </a:tc>
                <a:tc>
                  <a:txBody>
                    <a:bodyPr/>
                    <a:lstStyle/>
                    <a:p>
                      <a:pPr algn="r" rtl="1">
                        <a:lnSpc>
                          <a:spcPct val="107000"/>
                        </a:lnSpc>
                        <a:spcAft>
                          <a:spcPts val="0"/>
                        </a:spcAft>
                      </a:pPr>
                      <a:r>
                        <a:rPr lang="fa-IR" sz="1400" b="0" dirty="0">
                          <a:effectLst/>
                          <a:cs typeface="B Mitra" panose="00000400000000000000" pitchFamily="2" charset="-78"/>
                        </a:rPr>
                        <a:t>-زیر 1.500 </a:t>
                      </a:r>
                      <a:r>
                        <a:rPr lang="fa-IR" sz="1400" b="0" dirty="0" err="1">
                          <a:effectLst/>
                          <a:cs typeface="B Mitra" panose="00000400000000000000" pitchFamily="2" charset="-78"/>
                        </a:rPr>
                        <a:t>رینگت</a:t>
                      </a:r>
                      <a:r>
                        <a:rPr lang="fa-IR" sz="1400" b="0" dirty="0">
                          <a:effectLst/>
                          <a:cs typeface="B Mitra" panose="00000400000000000000" pitchFamily="2" charset="-78"/>
                        </a:rPr>
                        <a:t> ( بسته به موقعیت مکانی)</a:t>
                      </a:r>
                      <a:endParaRPr lang="en-US" sz="1200" b="0" dirty="0">
                        <a:effectLst/>
                        <a:cs typeface="B Mitra" panose="00000400000000000000" pitchFamily="2" charset="-78"/>
                      </a:endParaRPr>
                    </a:p>
                    <a:p>
                      <a:pPr algn="r" rtl="1">
                        <a:lnSpc>
                          <a:spcPct val="107000"/>
                        </a:lnSpc>
                        <a:spcAft>
                          <a:spcPts val="0"/>
                        </a:spcAft>
                      </a:pPr>
                      <a:r>
                        <a:rPr lang="fa-IR" sz="1400" b="0" dirty="0">
                          <a:effectLst/>
                          <a:cs typeface="B Mitra" panose="00000400000000000000" pitchFamily="2" charset="-78"/>
                        </a:rPr>
                        <a:t>-بین 1.501 تا 2.500 </a:t>
                      </a:r>
                      <a:r>
                        <a:rPr lang="fa-IR" sz="1400" b="0" dirty="0" err="1">
                          <a:effectLst/>
                          <a:cs typeface="B Mitra" panose="00000400000000000000" pitchFamily="2" charset="-78"/>
                        </a:rPr>
                        <a:t>رینگت</a:t>
                      </a:r>
                      <a:endParaRPr lang="en-US" sz="1200" b="0" dirty="0">
                        <a:effectLst/>
                        <a:cs typeface="B Mitra" panose="00000400000000000000" pitchFamily="2" charset="-78"/>
                      </a:endParaRPr>
                    </a:p>
                    <a:p>
                      <a:pPr algn="ctr" rtl="1">
                        <a:lnSpc>
                          <a:spcPct val="107000"/>
                        </a:lnSpc>
                        <a:spcAft>
                          <a:spcPts val="0"/>
                        </a:spcAft>
                        <a:tabLst>
                          <a:tab pos="120650" algn="l"/>
                          <a:tab pos="920750" algn="ctr"/>
                        </a:tabLst>
                      </a:pPr>
                      <a:r>
                        <a:rPr lang="fa-IR" sz="1400" b="0" dirty="0">
                          <a:effectLst/>
                          <a:cs typeface="B Mitra" panose="00000400000000000000" pitchFamily="2" charset="-78"/>
                        </a:rPr>
                        <a:t>	</a:t>
                      </a:r>
                      <a:r>
                        <a:rPr lang="fa-IR" sz="1400" b="0" dirty="0" smtClean="0">
                          <a:effectLst/>
                          <a:cs typeface="B Mitra" panose="00000400000000000000" pitchFamily="2" charset="-78"/>
                        </a:rPr>
                        <a:t>-</a:t>
                      </a:r>
                    </a:p>
                    <a:p>
                      <a:pPr algn="ctr" rtl="1">
                        <a:lnSpc>
                          <a:spcPct val="107000"/>
                        </a:lnSpc>
                        <a:spcAft>
                          <a:spcPts val="0"/>
                        </a:spcAft>
                        <a:tabLst>
                          <a:tab pos="120650" algn="l"/>
                          <a:tab pos="920750" algn="ctr"/>
                        </a:tabLst>
                      </a:pPr>
                      <a:r>
                        <a:rPr lang="fa-IR" sz="1400" b="0" dirty="0" smtClean="0">
                          <a:effectLst/>
                          <a:latin typeface="Calibri"/>
                          <a:ea typeface="Calibri"/>
                          <a:cs typeface="B Mitra" panose="00000400000000000000" pitchFamily="2" charset="-78"/>
                        </a:rPr>
                        <a:t> -</a:t>
                      </a:r>
                      <a:endParaRPr lang="en-US" sz="1200" b="0" dirty="0">
                        <a:effectLst/>
                        <a:latin typeface="Calibri"/>
                        <a:ea typeface="Calibri"/>
                        <a:cs typeface="B Mitra" panose="00000400000000000000" pitchFamily="2" charset="-78"/>
                      </a:endParaRPr>
                    </a:p>
                  </a:txBody>
                  <a:tcPr marL="68580" marR="68580" marT="0" marB="0"/>
                </a:tc>
              </a:tr>
            </a:tbl>
          </a:graphicData>
        </a:graphic>
      </p:graphicFrame>
      <p:sp>
        <p:nvSpPr>
          <p:cNvPr id="7" name="Rectangle 1"/>
          <p:cNvSpPr>
            <a:spLocks noChangeArrowheads="1"/>
          </p:cNvSpPr>
          <p:nvPr/>
        </p:nvSpPr>
        <p:spPr bwMode="auto">
          <a:xfrm>
            <a:off x="6197396" y="5816297"/>
            <a:ext cx="24913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altLang="en-US" sz="11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منبع </a:t>
            </a:r>
            <a:r>
              <a:rPr kumimoji="0" lang="fa-IR" altLang="en-US" sz="12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 </a:t>
            </a:r>
            <a:r>
              <a:rPr kumimoji="0" lang="fa-IR" altLang="en-US" sz="1100" b="1" i="0" u="none" strike="noStrike" cap="none" normalizeH="0" baseline="0" dirty="0" smtClean="0">
                <a:ln>
                  <a:noFill/>
                </a:ln>
                <a:solidFill>
                  <a:schemeClr val="tx1"/>
                </a:solidFill>
                <a:effectLst/>
                <a:latin typeface="Calibri" pitchFamily="34" charset="0"/>
                <a:ea typeface="Calibri" pitchFamily="34" charset="0"/>
                <a:cs typeface="B Nazanin" pitchFamily="2" charset="-78"/>
              </a:rPr>
              <a:t>وزارت مسکن و دولت محلی مالزی ، 1998</a:t>
            </a:r>
            <a:endParaRPr kumimoji="0" lang="fa-IR" altLang="en-US" sz="1600" b="0" i="0" u="none" strike="noStrike" cap="none" normalizeH="0" baseline="0" dirty="0" smtClean="0">
              <a:ln>
                <a:noFill/>
              </a:ln>
              <a:solidFill>
                <a:schemeClr val="tx1"/>
              </a:solidFill>
              <a:effectLst/>
              <a:latin typeface="Arial" pitchFamily="34" charset="0"/>
              <a:cs typeface="B Nazanin" panose="00000400000000000000" pitchFamily="2" charset="-78"/>
            </a:endParaRPr>
          </a:p>
        </p:txBody>
      </p:sp>
    </p:spTree>
    <p:extLst>
      <p:ext uri="{BB962C8B-B14F-4D97-AF65-F5344CB8AC3E}">
        <p14:creationId xmlns:p14="http://schemas.microsoft.com/office/powerpoint/2010/main" val="11682755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BEBA8EAE-BF5A-486C-A8C5-ECC9F3942E4B}">
                <a14:imgProps xmlns:a14="http://schemas.microsoft.com/office/drawing/2010/main">
                  <a14:imgLayer r:embed="rId3">
                    <a14:imgEffect>
                      <a14:backgroundRemoval t="0" b="100000" l="31406" r="100000">
                        <a14:foregroundMark x1="67500" y1="26667" x2="52969" y2="26875"/>
                        <a14:foregroundMark x1="69063" y1="36458" x2="50625" y2="58542"/>
                        <a14:foregroundMark x1="62813" y1="36250" x2="51094" y2="45208"/>
                        <a14:foregroundMark x1="75313" y1="92917" x2="53594" y2="85208"/>
                        <a14:foregroundMark x1="67031" y1="61667" x2="50938" y2="69583"/>
                        <a14:foregroundMark x1="63906" y1="81667" x2="52969" y2="80000"/>
                      </a14:backgroundRemoval>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048000" y="876821"/>
            <a:ext cx="6096000" cy="4572000"/>
          </a:xfrm>
          <a:prstGeom prst="rect">
            <a:avLst/>
          </a:prstGeom>
        </p:spPr>
      </p:pic>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مسکن با هزینه متوسط رو به پایین در مالزی</a:t>
            </a:r>
          </a:p>
        </p:txBody>
      </p:sp>
      <p:pic>
        <p:nvPicPr>
          <p:cNvPr id="9" name="Content Placeholder 3"/>
          <p:cNvPicPr>
            <a:picLocks noGrp="1" noChangeAspect="1"/>
          </p:cNvPicPr>
          <p:nvPr>
            <p:ph idx="1"/>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6" action="ppaction://hlinksldjump"/>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20" name="Picture 19">
            <a:hlinkClick r:id="rId9" action="ppaction://hlinksldjump"/>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2" name="Rectangle 1"/>
          <p:cNvSpPr/>
          <p:nvPr/>
        </p:nvSpPr>
        <p:spPr>
          <a:xfrm>
            <a:off x="539552" y="987470"/>
            <a:ext cx="5556448" cy="1338828"/>
          </a:xfrm>
          <a:prstGeom prst="rect">
            <a:avLst/>
          </a:prstGeom>
        </p:spPr>
        <p:txBody>
          <a:bodyPr wrap="square">
            <a:spAutoFit/>
          </a:bodyPr>
          <a:lstStyle/>
          <a:p>
            <a:pPr algn="just" rtl="1">
              <a:lnSpc>
                <a:spcPct val="150000"/>
              </a:lnSpc>
            </a:pPr>
            <a:r>
              <a:rPr lang="fa-IR" dirty="0">
                <a:cs typeface="B Mitra" panose="00000400000000000000" pitchFamily="2" charset="-78"/>
              </a:rPr>
              <a:t>دولت مالزی در طول هفتمین طرح توسعه مالزی بیشتر بر مسکن با هزینه متوسط رو به پایین تمرکز کرده بود. در این </a:t>
            </a:r>
            <a:r>
              <a:rPr lang="fa-IR" dirty="0" smtClean="0">
                <a:cs typeface="B Mitra" panose="00000400000000000000" pitchFamily="2" charset="-78"/>
              </a:rPr>
              <a:t>دوره 350.000 </a:t>
            </a:r>
            <a:r>
              <a:rPr lang="fa-IR" dirty="0">
                <a:cs typeface="B Mitra" panose="00000400000000000000" pitchFamily="2" charset="-78"/>
              </a:rPr>
              <a:t>واحد خانه یعنی 44% از کل برنامه ملی (800.000 واحد) برای اجرا برنامه ریزی شده بود (جدول 3).</a:t>
            </a:r>
          </a:p>
        </p:txBody>
      </p:sp>
      <p:sp>
        <p:nvSpPr>
          <p:cNvPr id="5" name="Rectangle 4"/>
          <p:cNvSpPr/>
          <p:nvPr/>
        </p:nvSpPr>
        <p:spPr>
          <a:xfrm>
            <a:off x="406971" y="2215892"/>
            <a:ext cx="5689029" cy="4093428"/>
          </a:xfrm>
          <a:prstGeom prst="rect">
            <a:avLst/>
          </a:prstGeom>
        </p:spPr>
        <p:txBody>
          <a:bodyPr wrap="square">
            <a:spAutoFit/>
          </a:bodyPr>
          <a:lstStyle/>
          <a:p>
            <a:pPr algn="just" rtl="1"/>
            <a:r>
              <a:rPr lang="fa-IR" sz="2000" dirty="0">
                <a:cs typeface="B Mitra" panose="00000400000000000000" pitchFamily="2" charset="-78"/>
              </a:rPr>
              <a:t>اگرچه تعداد واحد های برنامه ریزی شده برای مسکن با هزینه متوسط رو به پایین، بالاترین درصد نسبت به گروه های دیگر هستند، اما دستاورد هر دو بخش( بخش دولتی و بخش خصوصی) نسبتا کم است. </a:t>
            </a:r>
          </a:p>
          <a:p>
            <a:pPr algn="just" rtl="1"/>
            <a:r>
              <a:rPr lang="fa-IR" sz="2000" dirty="0">
                <a:cs typeface="B Mitra" panose="00000400000000000000" pitchFamily="2" charset="-78"/>
              </a:rPr>
              <a:t>در طول هفتمین طرح توسعه مالزی درصد ساخت مسکن با هزینه متوسط و مسکن گران قیمت توسط بخش خصوصی به ترتیب گروه هدف 187% و 435% بوده است.  این موقعیت عرضه بیش از حد سهام مسکن برای هر دو بخش در طول سال 1997 تا 2000 را موجب شده است. </a:t>
            </a:r>
          </a:p>
          <a:p>
            <a:pPr algn="just" rtl="1"/>
            <a:r>
              <a:rPr lang="fa-IR" sz="2000" dirty="0">
                <a:cs typeface="B Mitra" panose="00000400000000000000" pitchFamily="2" charset="-78"/>
              </a:rPr>
              <a:t>بحران اقتصادی آسیا وضع  مسکن را در مالزی با تعداد زیادی مستغلات فروش نرفته شامل خانه های با قیمت متوسط و گران قیمت بدتر کرد. </a:t>
            </a:r>
          </a:p>
          <a:p>
            <a:pPr algn="just" rtl="1"/>
            <a:r>
              <a:rPr lang="fa-IR" sz="2000" dirty="0">
                <a:cs typeface="B Mitra" panose="00000400000000000000" pitchFamily="2" charset="-78"/>
              </a:rPr>
              <a:t>ساخت مسکن با هزینه متوسط رو به پایین با توجه به ایالات مختلف مالزی نشان داده که عدم تعادل توزیع در ایالت های مختلف به گونه ای است که تا سال 1999 حتی یک خانه با هزینه متوسط رو به پایین با احتساب ایالت فدرال </a:t>
            </a:r>
            <a:r>
              <a:rPr lang="fa-IR" sz="2000" dirty="0" err="1">
                <a:cs typeface="B Mitra" panose="00000400000000000000" pitchFamily="2" charset="-78"/>
              </a:rPr>
              <a:t>کوالالامپور</a:t>
            </a:r>
            <a:r>
              <a:rPr lang="fa-IR" sz="2000" dirty="0">
                <a:cs typeface="B Mitra" panose="00000400000000000000" pitchFamily="2" charset="-78"/>
              </a:rPr>
              <a:t> ساخته نشده است. </a:t>
            </a:r>
          </a:p>
        </p:txBody>
      </p:sp>
    </p:spTree>
    <p:extLst>
      <p:ext uri="{BB962C8B-B14F-4D97-AF65-F5344CB8AC3E}">
        <p14:creationId xmlns:p14="http://schemas.microsoft.com/office/powerpoint/2010/main" val="4543240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مسکن با هزینه متوسط رو به پایین در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3" name="Rectangle 2"/>
          <p:cNvSpPr/>
          <p:nvPr/>
        </p:nvSpPr>
        <p:spPr>
          <a:xfrm>
            <a:off x="1710527" y="980728"/>
            <a:ext cx="7195084" cy="307777"/>
          </a:xfrm>
          <a:prstGeom prst="rect">
            <a:avLst/>
          </a:prstGeom>
        </p:spPr>
        <p:txBody>
          <a:bodyPr wrap="square">
            <a:spAutoFit/>
          </a:bodyPr>
          <a:lstStyle/>
          <a:p>
            <a:pPr algn="r"/>
            <a:r>
              <a:rPr lang="fa-IR" sz="1400" dirty="0">
                <a:cs typeface="B Mitra" panose="00000400000000000000" pitchFamily="2" charset="-78"/>
              </a:rPr>
              <a:t>جدول 3: خانه های برنامه ریزی شده و اجرا شده  بر اساس دسته بندی قیمت خانه در طول ششمین و هفتمین طرح توسعه مالزی</a:t>
            </a:r>
          </a:p>
        </p:txBody>
      </p:sp>
      <p:graphicFrame>
        <p:nvGraphicFramePr>
          <p:cNvPr id="4" name="Table 3"/>
          <p:cNvGraphicFramePr>
            <a:graphicFrameLocks noGrp="1"/>
          </p:cNvGraphicFramePr>
          <p:nvPr>
            <p:extLst/>
          </p:nvPr>
        </p:nvGraphicFramePr>
        <p:xfrm>
          <a:off x="1721835" y="1349528"/>
          <a:ext cx="7023100" cy="3994849"/>
        </p:xfrm>
        <a:graphic>
          <a:graphicData uri="http://schemas.openxmlformats.org/drawingml/2006/table">
            <a:tbl>
              <a:tblPr rtl="1" firstRow="1" firstCol="1" bandRow="1"/>
              <a:tblGrid>
                <a:gridCol w="1532255"/>
                <a:gridCol w="1532255"/>
                <a:gridCol w="659765"/>
                <a:gridCol w="659765"/>
                <a:gridCol w="659765"/>
                <a:gridCol w="659765"/>
                <a:gridCol w="659765"/>
                <a:gridCol w="659765"/>
              </a:tblGrid>
              <a:tr h="146050">
                <a:tc rowSpan="2" gridSpan="2">
                  <a:txBody>
                    <a:bodyPr/>
                    <a:lstStyle/>
                    <a:p>
                      <a:pPr algn="r" rtl="1">
                        <a:lnSpc>
                          <a:spcPct val="107000"/>
                        </a:lnSpc>
                        <a:spcAft>
                          <a:spcPts val="0"/>
                        </a:spcAft>
                      </a:pPr>
                      <a:r>
                        <a:rPr lang="fa-IR" sz="1100" b="1" dirty="0">
                          <a:effectLst/>
                          <a:latin typeface="Calibri"/>
                          <a:ea typeface="Calibri"/>
                          <a:cs typeface="B Nazanin"/>
                        </a:rPr>
                        <a:t> </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rtl="1"/>
                      <a:endParaRPr lang="fa-IR"/>
                    </a:p>
                  </a:txBody>
                  <a:tcPr/>
                </a:tc>
                <a:tc gridSpan="3">
                  <a:txBody>
                    <a:bodyPr/>
                    <a:lstStyle/>
                    <a:p>
                      <a:pPr algn="r" rtl="1">
                        <a:lnSpc>
                          <a:spcPct val="107000"/>
                        </a:lnSpc>
                        <a:spcAft>
                          <a:spcPts val="0"/>
                        </a:spcAft>
                      </a:pPr>
                      <a:r>
                        <a:rPr lang="fa-IR" sz="1100" b="1" dirty="0">
                          <a:effectLst/>
                          <a:latin typeface="Calibri"/>
                          <a:ea typeface="Calibri"/>
                          <a:cs typeface="B Nazanin"/>
                        </a:rPr>
                        <a:t>ششمین طرح توسعه مالزی (91-95)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pPr rtl="1"/>
                      <a:endParaRPr lang="fa-IR"/>
                    </a:p>
                  </a:txBody>
                  <a:tcPr/>
                </a:tc>
                <a:tc hMerge="1">
                  <a:txBody>
                    <a:bodyPr/>
                    <a:lstStyle/>
                    <a:p>
                      <a:pPr rtl="1"/>
                      <a:endParaRPr lang="fa-IR"/>
                    </a:p>
                  </a:txBody>
                  <a:tcPr/>
                </a:tc>
                <a:tc gridSpan="3">
                  <a:txBody>
                    <a:bodyPr/>
                    <a:lstStyle/>
                    <a:p>
                      <a:pPr algn="r" rtl="1">
                        <a:lnSpc>
                          <a:spcPct val="107000"/>
                        </a:lnSpc>
                        <a:spcAft>
                          <a:spcPts val="0"/>
                        </a:spcAft>
                      </a:pPr>
                      <a:r>
                        <a:rPr lang="fa-IR" sz="1100" b="1" dirty="0">
                          <a:effectLst/>
                          <a:latin typeface="Calibri"/>
                          <a:ea typeface="Calibri"/>
                          <a:cs typeface="B Nazanin"/>
                        </a:rPr>
                        <a:t>هفتمین طرح توسعه مالزی (96-2000)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pPr rtl="1"/>
                      <a:endParaRPr lang="fa-IR"/>
                    </a:p>
                  </a:txBody>
                  <a:tcPr/>
                </a:tc>
                <a:tc hMerge="1">
                  <a:txBody>
                    <a:bodyPr/>
                    <a:lstStyle/>
                    <a:p>
                      <a:pPr rtl="1"/>
                      <a:endParaRPr lang="fa-IR"/>
                    </a:p>
                  </a:txBody>
                  <a:tcPr/>
                </a:tc>
              </a:tr>
              <a:tr h="146050">
                <a:tc gridSpan="2" vMerge="1">
                  <a:txBody>
                    <a:bodyPr/>
                    <a:lstStyle/>
                    <a:p>
                      <a:pPr rtl="1"/>
                      <a:endParaRPr lang="fa-IR"/>
                    </a:p>
                  </a:txBody>
                  <a:tcPr/>
                </a:tc>
                <a:tc hMerge="1" vMerge="1">
                  <a:txBody>
                    <a:bodyPr/>
                    <a:lstStyle/>
                    <a:p>
                      <a:pPr rtl="1"/>
                      <a:endParaRPr lang="fa-IR"/>
                    </a:p>
                  </a:txBody>
                  <a:tcPr/>
                </a:tc>
                <a:tc>
                  <a:txBody>
                    <a:bodyPr/>
                    <a:lstStyle/>
                    <a:p>
                      <a:pPr algn="ctr" rtl="1">
                        <a:lnSpc>
                          <a:spcPct val="107000"/>
                        </a:lnSpc>
                        <a:spcAft>
                          <a:spcPts val="0"/>
                        </a:spcAft>
                      </a:pPr>
                      <a:r>
                        <a:rPr lang="fa-IR" sz="1100" b="1" dirty="0">
                          <a:effectLst/>
                          <a:latin typeface="Calibri"/>
                          <a:ea typeface="Calibri"/>
                          <a:cs typeface="B Nazanin"/>
                        </a:rPr>
                        <a:t>برنامه ریزی شده</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dirty="0">
                          <a:effectLst/>
                          <a:latin typeface="Calibri"/>
                          <a:ea typeface="Calibri"/>
                          <a:cs typeface="B Nazanin"/>
                        </a:rPr>
                        <a:t>اجرا شده</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dirty="0">
                          <a:effectLst/>
                          <a:latin typeface="Calibri"/>
                          <a:ea typeface="Calibri"/>
                          <a:cs typeface="B Nazanin"/>
                        </a:rPr>
                        <a:t>درصد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dirty="0">
                          <a:effectLst/>
                          <a:latin typeface="Calibri"/>
                          <a:ea typeface="Calibri"/>
                          <a:cs typeface="B Nazanin"/>
                        </a:rPr>
                        <a:t>برنامه ریزی شده</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dirty="0">
                          <a:effectLst/>
                          <a:latin typeface="Calibri"/>
                          <a:ea typeface="Calibri"/>
                          <a:cs typeface="B Nazanin"/>
                        </a:rPr>
                        <a:t>اجرا شده</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dirty="0">
                          <a:effectLst/>
                          <a:latin typeface="Calibri"/>
                          <a:ea typeface="Calibri"/>
                          <a:cs typeface="B Nazanin"/>
                        </a:rPr>
                        <a:t>درصد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990">
                <a:tc rowSpan="5">
                  <a:txBody>
                    <a:bodyPr/>
                    <a:lstStyle/>
                    <a:p>
                      <a:pPr marL="71755" marR="71755" algn="ctr" rtl="1">
                        <a:lnSpc>
                          <a:spcPct val="107000"/>
                        </a:lnSpc>
                        <a:spcAft>
                          <a:spcPts val="0"/>
                        </a:spcAft>
                      </a:pPr>
                      <a:r>
                        <a:rPr lang="fa-IR" sz="1100" b="1" dirty="0">
                          <a:effectLst/>
                          <a:latin typeface="Calibri"/>
                          <a:ea typeface="Calibri"/>
                          <a:cs typeface="B Nazanin"/>
                        </a:rPr>
                        <a:t>بخش دولتی</a:t>
                      </a:r>
                      <a:endParaRPr lang="en-US" sz="1100" dirty="0">
                        <a:effectLst/>
                        <a:latin typeface="Calibri"/>
                        <a:ea typeface="Calibri"/>
                        <a:cs typeface="B Nazanin" panose="00000400000000000000" pitchFamily="2" charset="-78"/>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200" dirty="0">
                          <a:effectLst/>
                          <a:latin typeface="Calibri"/>
                          <a:ea typeface="Calibri"/>
                          <a:cs typeface="B Nazanin"/>
                        </a:rPr>
                        <a:t>-مسکن برای افراد بسیار فقیر</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35.000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17.229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42.9%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7965">
                <a:tc vMerge="1">
                  <a:txBody>
                    <a:bodyPr/>
                    <a:lstStyle/>
                    <a:p>
                      <a:pPr rtl="1"/>
                      <a:endParaRPr lang="fa-IR"/>
                    </a:p>
                  </a:txBody>
                  <a:tcPr/>
                </a:tc>
                <a:tc>
                  <a:txBody>
                    <a:bodyPr/>
                    <a:lstStyle/>
                    <a:p>
                      <a:pPr algn="r" rtl="1">
                        <a:lnSpc>
                          <a:spcPct val="107000"/>
                        </a:lnSpc>
                        <a:spcAft>
                          <a:spcPts val="0"/>
                        </a:spcAft>
                      </a:pPr>
                      <a:r>
                        <a:rPr lang="fa-IR" sz="1200" dirty="0">
                          <a:effectLst/>
                          <a:latin typeface="Calibri"/>
                          <a:ea typeface="Calibri"/>
                          <a:cs typeface="B Nazanin"/>
                        </a:rPr>
                        <a:t>-مسکن کم هزینه</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126.800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46.497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36.7%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60.000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60.999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101.7%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7965">
                <a:tc vMerge="1">
                  <a:txBody>
                    <a:bodyPr/>
                    <a:lstStyle/>
                    <a:p>
                      <a:pPr rtl="1"/>
                      <a:endParaRPr lang="fa-IR"/>
                    </a:p>
                  </a:txBody>
                  <a:tcPr/>
                </a:tc>
                <a:tc>
                  <a:txBody>
                    <a:bodyPr/>
                    <a:lstStyle/>
                    <a:p>
                      <a:pPr algn="r" rtl="1">
                        <a:lnSpc>
                          <a:spcPct val="107000"/>
                        </a:lnSpc>
                        <a:spcAft>
                          <a:spcPts val="0"/>
                        </a:spcAft>
                      </a:pPr>
                      <a:r>
                        <a:rPr lang="fa-IR" sz="1200" dirty="0">
                          <a:effectLst/>
                          <a:latin typeface="Calibri"/>
                          <a:ea typeface="Calibri"/>
                          <a:cs typeface="B Nazanin"/>
                        </a:rPr>
                        <a:t>-مسکن با هزینه متوسط رو به پایین</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110.000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18.782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17.1%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7965">
                <a:tc vMerge="1">
                  <a:txBody>
                    <a:bodyPr/>
                    <a:lstStyle/>
                    <a:p>
                      <a:pPr rtl="1"/>
                      <a:endParaRPr lang="fa-IR"/>
                    </a:p>
                  </a:txBody>
                  <a:tcPr/>
                </a:tc>
                <a:tc>
                  <a:txBody>
                    <a:bodyPr/>
                    <a:lstStyle/>
                    <a:p>
                      <a:pPr algn="r" rtl="1">
                        <a:lnSpc>
                          <a:spcPct val="107000"/>
                        </a:lnSpc>
                        <a:spcAft>
                          <a:spcPts val="0"/>
                        </a:spcAft>
                      </a:pPr>
                      <a:r>
                        <a:rPr lang="fa-IR" sz="1200" dirty="0">
                          <a:effectLst/>
                          <a:latin typeface="Calibri"/>
                          <a:ea typeface="Calibri"/>
                          <a:cs typeface="B Nazanin"/>
                        </a:rPr>
                        <a:t>-مسکن با هزینه متوسط</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44.600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35.195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78.9%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20.000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21.748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108.7% </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7965">
                <a:tc vMerge="1">
                  <a:txBody>
                    <a:bodyPr/>
                    <a:lstStyle/>
                    <a:p>
                      <a:pPr rtl="1"/>
                      <a:endParaRPr lang="fa-IR"/>
                    </a:p>
                  </a:txBody>
                  <a:tcPr/>
                </a:tc>
                <a:tc>
                  <a:txBody>
                    <a:bodyPr/>
                    <a:lstStyle/>
                    <a:p>
                      <a:pPr algn="r" rtl="1">
                        <a:lnSpc>
                          <a:spcPct val="107000"/>
                        </a:lnSpc>
                        <a:spcAft>
                          <a:spcPts val="0"/>
                        </a:spcAft>
                      </a:pPr>
                      <a:r>
                        <a:rPr lang="fa-IR" sz="1200" dirty="0">
                          <a:effectLst/>
                          <a:latin typeface="Calibri"/>
                          <a:ea typeface="Calibri"/>
                          <a:cs typeface="B Nazanin"/>
                        </a:rPr>
                        <a:t>-مسکن گران قیمت</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2.600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2.850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109.6%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5.000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2.866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57.3%</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algn="r" rtl="1">
                        <a:lnSpc>
                          <a:spcPct val="107000"/>
                        </a:lnSpc>
                        <a:spcAft>
                          <a:spcPts val="0"/>
                        </a:spcAft>
                      </a:pPr>
                      <a:r>
                        <a:rPr lang="fa-IR" sz="1100" b="1" dirty="0">
                          <a:effectLst/>
                          <a:latin typeface="Calibri"/>
                          <a:ea typeface="Calibri"/>
                          <a:cs typeface="B Nazanin"/>
                        </a:rPr>
                        <a:t>مجموع</a:t>
                      </a:r>
                      <a:endParaRPr lang="en-US" sz="1100" dirty="0">
                        <a:effectLst/>
                        <a:latin typeface="Calibri"/>
                        <a:ea typeface="Calibri"/>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pPr rtl="1"/>
                      <a:endParaRPr lang="fa-IR"/>
                    </a:p>
                  </a:txBody>
                  <a:tcPr/>
                </a:tc>
                <a:tc>
                  <a:txBody>
                    <a:bodyPr/>
                    <a:lstStyle/>
                    <a:p>
                      <a:pPr algn="r" rtl="1">
                        <a:lnSpc>
                          <a:spcPct val="107000"/>
                        </a:lnSpc>
                        <a:spcAft>
                          <a:spcPts val="0"/>
                        </a:spcAft>
                      </a:pPr>
                      <a:r>
                        <a:rPr lang="fa-IR" sz="1200" b="1" dirty="0">
                          <a:effectLst/>
                          <a:latin typeface="Calibri"/>
                          <a:ea typeface="Calibri"/>
                          <a:cs typeface="B Nazanin"/>
                        </a:rPr>
                        <a:t>174.000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r" rtl="1">
                        <a:lnSpc>
                          <a:spcPct val="107000"/>
                        </a:lnSpc>
                        <a:spcAft>
                          <a:spcPts val="0"/>
                        </a:spcAft>
                      </a:pPr>
                      <a:r>
                        <a:rPr lang="fa-IR" sz="1200" b="1" dirty="0">
                          <a:effectLst/>
                          <a:latin typeface="Calibri"/>
                          <a:ea typeface="Calibri"/>
                          <a:cs typeface="B Nazanin"/>
                        </a:rPr>
                        <a:t>84.542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r" rtl="1">
                        <a:lnSpc>
                          <a:spcPct val="107000"/>
                        </a:lnSpc>
                        <a:spcAft>
                          <a:spcPts val="0"/>
                        </a:spcAft>
                      </a:pPr>
                      <a:r>
                        <a:rPr lang="fa-IR" sz="1200" b="1" dirty="0">
                          <a:effectLst/>
                          <a:latin typeface="Calibri"/>
                          <a:ea typeface="Calibri"/>
                          <a:cs typeface="B Nazanin"/>
                        </a:rPr>
                        <a:t>48.6%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r" rtl="1">
                        <a:lnSpc>
                          <a:spcPct val="107000"/>
                        </a:lnSpc>
                        <a:spcAft>
                          <a:spcPts val="0"/>
                        </a:spcAft>
                      </a:pPr>
                      <a:r>
                        <a:rPr lang="fa-IR" sz="1200" b="1" dirty="0">
                          <a:effectLst/>
                          <a:latin typeface="Calibri"/>
                          <a:ea typeface="Calibri"/>
                          <a:cs typeface="B Nazanin"/>
                        </a:rPr>
                        <a:t>230.000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r" rtl="1">
                        <a:lnSpc>
                          <a:spcPct val="107000"/>
                        </a:lnSpc>
                        <a:spcAft>
                          <a:spcPts val="0"/>
                        </a:spcAft>
                      </a:pPr>
                      <a:r>
                        <a:rPr lang="fa-IR" sz="1200" b="1" dirty="0">
                          <a:effectLst/>
                          <a:latin typeface="Calibri"/>
                          <a:ea typeface="Calibri"/>
                          <a:cs typeface="B Nazanin"/>
                        </a:rPr>
                        <a:t>121.624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r" rtl="1">
                        <a:lnSpc>
                          <a:spcPct val="107000"/>
                        </a:lnSpc>
                        <a:spcAft>
                          <a:spcPts val="0"/>
                        </a:spcAft>
                      </a:pPr>
                      <a:r>
                        <a:rPr lang="fa-IR" sz="1200" b="1" dirty="0">
                          <a:effectLst/>
                          <a:latin typeface="Calibri"/>
                          <a:ea typeface="Calibri"/>
                          <a:cs typeface="B Nazanin"/>
                        </a:rPr>
                        <a:t>52.9%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r>
              <a:tr h="227965">
                <a:tc rowSpan="4">
                  <a:txBody>
                    <a:bodyPr/>
                    <a:lstStyle/>
                    <a:p>
                      <a:pPr marL="71755" marR="71755" algn="ctr" rtl="1">
                        <a:lnSpc>
                          <a:spcPct val="107000"/>
                        </a:lnSpc>
                        <a:spcAft>
                          <a:spcPts val="0"/>
                        </a:spcAft>
                      </a:pPr>
                      <a:r>
                        <a:rPr lang="fa-IR" sz="1100" b="1" dirty="0">
                          <a:effectLst/>
                          <a:latin typeface="Calibri"/>
                          <a:ea typeface="Calibri"/>
                          <a:cs typeface="B Nazanin"/>
                        </a:rPr>
                        <a:t>بخش خصوصی</a:t>
                      </a:r>
                      <a:endParaRPr lang="en-US" sz="1100" dirty="0">
                        <a:effectLst/>
                        <a:latin typeface="Calibri"/>
                        <a:ea typeface="Calibri"/>
                        <a:cs typeface="B Nazanin" panose="00000400000000000000" pitchFamily="2" charset="-78"/>
                      </a:endParaRPr>
                    </a:p>
                  </a:txBody>
                  <a:tcPr marL="68580" marR="685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200" dirty="0">
                          <a:effectLst/>
                          <a:latin typeface="Calibri"/>
                          <a:ea typeface="Calibri"/>
                          <a:cs typeface="B Nazanin"/>
                        </a:rPr>
                        <a:t>-مسکن کم هزینه</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217.000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214.889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99.0%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140.000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129.598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92.6%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9090">
                <a:tc vMerge="1">
                  <a:txBody>
                    <a:bodyPr/>
                    <a:lstStyle/>
                    <a:p>
                      <a:pPr rtl="1"/>
                      <a:endParaRPr lang="fa-IR"/>
                    </a:p>
                  </a:txBody>
                  <a:tcPr/>
                </a:tc>
                <a:tc>
                  <a:txBody>
                    <a:bodyPr/>
                    <a:lstStyle/>
                    <a:p>
                      <a:pPr algn="r" rtl="1">
                        <a:lnSpc>
                          <a:spcPct val="107000"/>
                        </a:lnSpc>
                        <a:spcAft>
                          <a:spcPts val="0"/>
                        </a:spcAft>
                      </a:pPr>
                      <a:r>
                        <a:rPr lang="fa-IR" sz="1200" dirty="0">
                          <a:effectLst/>
                          <a:latin typeface="Calibri"/>
                          <a:ea typeface="Calibri"/>
                          <a:cs typeface="B Nazanin"/>
                        </a:rPr>
                        <a:t>-مسکن با هزینه متوسط رو به پایین</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240.000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53.800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22.4%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9090">
                <a:tc vMerge="1">
                  <a:txBody>
                    <a:bodyPr/>
                    <a:lstStyle/>
                    <a:p>
                      <a:pPr rtl="1"/>
                      <a:endParaRPr lang="fa-IR"/>
                    </a:p>
                  </a:txBody>
                  <a:tcPr/>
                </a:tc>
                <a:tc>
                  <a:txBody>
                    <a:bodyPr/>
                    <a:lstStyle/>
                    <a:p>
                      <a:pPr algn="r" rtl="1">
                        <a:lnSpc>
                          <a:spcPct val="107000"/>
                        </a:lnSpc>
                        <a:spcAft>
                          <a:spcPts val="0"/>
                        </a:spcAft>
                      </a:pPr>
                      <a:r>
                        <a:rPr lang="fa-IR" sz="1200" dirty="0">
                          <a:effectLst/>
                          <a:latin typeface="Calibri"/>
                          <a:ea typeface="Calibri"/>
                          <a:cs typeface="B Nazanin"/>
                        </a:rPr>
                        <a:t>-مسکن با هزینه متوسط</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155.900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247.241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158.6%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110.000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206.208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187.5%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9090">
                <a:tc vMerge="1">
                  <a:txBody>
                    <a:bodyPr/>
                    <a:lstStyle/>
                    <a:p>
                      <a:pPr rtl="1"/>
                      <a:endParaRPr lang="fa-IR"/>
                    </a:p>
                  </a:txBody>
                  <a:tcPr/>
                </a:tc>
                <a:tc>
                  <a:txBody>
                    <a:bodyPr/>
                    <a:lstStyle/>
                    <a:p>
                      <a:pPr algn="r" rtl="1">
                        <a:lnSpc>
                          <a:spcPct val="107000"/>
                        </a:lnSpc>
                        <a:spcAft>
                          <a:spcPts val="0"/>
                        </a:spcAft>
                      </a:pPr>
                      <a:r>
                        <a:rPr lang="fa-IR" sz="1200" dirty="0">
                          <a:effectLst/>
                          <a:latin typeface="Calibri"/>
                          <a:ea typeface="Calibri"/>
                          <a:cs typeface="B Nazanin"/>
                        </a:rPr>
                        <a:t>-مسکن گران قیمت</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26.100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100.788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386.2% </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80.000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dirty="0">
                          <a:effectLst/>
                          <a:latin typeface="Calibri"/>
                          <a:ea typeface="Calibri"/>
                          <a:cs typeface="B Nazanin"/>
                        </a:rPr>
                        <a:t>348.250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435.3%</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algn="r" rtl="1">
                        <a:lnSpc>
                          <a:spcPct val="107000"/>
                        </a:lnSpc>
                        <a:spcAft>
                          <a:spcPts val="0"/>
                        </a:spcAft>
                      </a:pPr>
                      <a:r>
                        <a:rPr lang="fa-IR" sz="1100" b="1" dirty="0">
                          <a:effectLst/>
                          <a:latin typeface="Calibri"/>
                          <a:ea typeface="Calibri"/>
                          <a:cs typeface="B Nazanin"/>
                        </a:rPr>
                        <a:t>مجموع</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pPr rtl="1"/>
                      <a:endParaRPr lang="fa-IR"/>
                    </a:p>
                  </a:txBody>
                  <a:tcPr/>
                </a:tc>
                <a:tc>
                  <a:txBody>
                    <a:bodyPr/>
                    <a:lstStyle/>
                    <a:p>
                      <a:pPr algn="r" rtl="1">
                        <a:lnSpc>
                          <a:spcPct val="107000"/>
                        </a:lnSpc>
                        <a:spcAft>
                          <a:spcPts val="0"/>
                        </a:spcAft>
                      </a:pPr>
                      <a:r>
                        <a:rPr lang="fa-IR" sz="1200" b="1" dirty="0">
                          <a:effectLst/>
                          <a:latin typeface="Calibri"/>
                          <a:ea typeface="Calibri"/>
                          <a:cs typeface="B Nazanin"/>
                        </a:rPr>
                        <a:t>399.000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r" rtl="1">
                        <a:lnSpc>
                          <a:spcPct val="107000"/>
                        </a:lnSpc>
                        <a:spcAft>
                          <a:spcPts val="0"/>
                        </a:spcAft>
                      </a:pPr>
                      <a:r>
                        <a:rPr lang="fa-IR" sz="1200" b="1" dirty="0">
                          <a:effectLst/>
                          <a:latin typeface="Calibri"/>
                          <a:ea typeface="Calibri"/>
                          <a:cs typeface="B Nazanin"/>
                        </a:rPr>
                        <a:t>562.918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r" rtl="1">
                        <a:lnSpc>
                          <a:spcPct val="107000"/>
                        </a:lnSpc>
                        <a:spcAft>
                          <a:spcPts val="0"/>
                        </a:spcAft>
                      </a:pPr>
                      <a:r>
                        <a:rPr lang="fa-IR" sz="1200" b="1" dirty="0">
                          <a:effectLst/>
                          <a:latin typeface="Calibri"/>
                          <a:ea typeface="Calibri"/>
                          <a:cs typeface="B Nazanin"/>
                        </a:rPr>
                        <a:t>141.1% </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r" rtl="1">
                        <a:lnSpc>
                          <a:spcPct val="107000"/>
                        </a:lnSpc>
                        <a:spcAft>
                          <a:spcPts val="0"/>
                        </a:spcAft>
                      </a:pPr>
                      <a:r>
                        <a:rPr lang="fa-IR" sz="1200" b="1" dirty="0">
                          <a:effectLst/>
                          <a:latin typeface="Calibri"/>
                          <a:ea typeface="Calibri"/>
                          <a:cs typeface="B Nazanin"/>
                        </a:rPr>
                        <a:t>570.000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r" rtl="1">
                        <a:lnSpc>
                          <a:spcPct val="107000"/>
                        </a:lnSpc>
                        <a:spcAft>
                          <a:spcPts val="0"/>
                        </a:spcAft>
                      </a:pPr>
                      <a:r>
                        <a:rPr lang="fa-IR" sz="1200" b="1" dirty="0">
                          <a:effectLst/>
                          <a:latin typeface="Calibri"/>
                          <a:ea typeface="Calibri"/>
                          <a:cs typeface="B Nazanin"/>
                        </a:rPr>
                        <a:t>737.856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r" rtl="1">
                        <a:lnSpc>
                          <a:spcPct val="107000"/>
                        </a:lnSpc>
                        <a:spcAft>
                          <a:spcPts val="0"/>
                        </a:spcAft>
                      </a:pPr>
                      <a:r>
                        <a:rPr lang="fa-IR" sz="1200" b="1" dirty="0">
                          <a:effectLst/>
                          <a:latin typeface="Calibri"/>
                          <a:ea typeface="Calibri"/>
                          <a:cs typeface="B Nazanin"/>
                        </a:rPr>
                        <a:t>129.4%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r>
              <a:tr h="0">
                <a:tc gridSpan="2">
                  <a:txBody>
                    <a:bodyPr/>
                    <a:lstStyle/>
                    <a:p>
                      <a:pPr algn="r" rtl="1">
                        <a:lnSpc>
                          <a:spcPct val="107000"/>
                        </a:lnSpc>
                        <a:spcAft>
                          <a:spcPts val="0"/>
                        </a:spcAft>
                      </a:pPr>
                      <a:r>
                        <a:rPr lang="fa-IR" sz="1100" b="1" dirty="0">
                          <a:effectLst/>
                          <a:latin typeface="Calibri"/>
                          <a:ea typeface="Calibri"/>
                          <a:cs typeface="B Nazanin"/>
                        </a:rPr>
                        <a:t>مجموع کل</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hMerge="1">
                  <a:txBody>
                    <a:bodyPr/>
                    <a:lstStyle/>
                    <a:p>
                      <a:pPr rtl="1"/>
                      <a:endParaRPr lang="fa-IR"/>
                    </a:p>
                  </a:txBody>
                  <a:tcPr/>
                </a:tc>
                <a:tc>
                  <a:txBody>
                    <a:bodyPr/>
                    <a:lstStyle/>
                    <a:p>
                      <a:pPr algn="r" rtl="1">
                        <a:lnSpc>
                          <a:spcPct val="107000"/>
                        </a:lnSpc>
                        <a:spcAft>
                          <a:spcPts val="0"/>
                        </a:spcAft>
                      </a:pPr>
                      <a:r>
                        <a:rPr lang="fa-IR" sz="1200" b="1" dirty="0">
                          <a:effectLst/>
                          <a:latin typeface="Calibri"/>
                          <a:ea typeface="Calibri"/>
                          <a:cs typeface="B Nazanin"/>
                        </a:rPr>
                        <a:t>573.000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200" b="1" dirty="0">
                          <a:effectLst/>
                          <a:latin typeface="Calibri"/>
                          <a:ea typeface="Calibri"/>
                          <a:cs typeface="B Nazanin"/>
                        </a:rPr>
                        <a:t>647.460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200" b="1" dirty="0">
                          <a:effectLst/>
                          <a:latin typeface="Calibri"/>
                          <a:ea typeface="Calibri"/>
                          <a:cs typeface="B Nazanin"/>
                        </a:rPr>
                        <a:t>113.0%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200" b="1" dirty="0">
                          <a:effectLst/>
                          <a:latin typeface="Calibri"/>
                          <a:ea typeface="Calibri"/>
                          <a:cs typeface="B Nazanin"/>
                        </a:rPr>
                        <a:t>800.000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200" b="1" dirty="0">
                          <a:effectLst/>
                          <a:latin typeface="Calibri"/>
                          <a:ea typeface="Calibri"/>
                          <a:cs typeface="B Nazanin"/>
                        </a:rPr>
                        <a:t>859.480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200" b="1" dirty="0">
                          <a:effectLst/>
                          <a:latin typeface="Calibri"/>
                          <a:ea typeface="Calibri"/>
                          <a:cs typeface="B Nazanin"/>
                        </a:rPr>
                        <a:t>107.4%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bl>
          </a:graphicData>
        </a:graphic>
      </p:graphicFrame>
      <p:sp>
        <p:nvSpPr>
          <p:cNvPr id="5" name="Rectangle 4"/>
          <p:cNvSpPr/>
          <p:nvPr/>
        </p:nvSpPr>
        <p:spPr>
          <a:xfrm>
            <a:off x="6444208" y="5445224"/>
            <a:ext cx="2303836" cy="276999"/>
          </a:xfrm>
          <a:prstGeom prst="rect">
            <a:avLst/>
          </a:prstGeom>
        </p:spPr>
        <p:txBody>
          <a:bodyPr wrap="none">
            <a:spAutoFit/>
          </a:bodyPr>
          <a:lstStyle/>
          <a:p>
            <a:r>
              <a:rPr lang="fa-IR" sz="1200" b="1" dirty="0">
                <a:cs typeface="B Mitra" panose="00000400000000000000" pitchFamily="2" charset="-78"/>
              </a:rPr>
              <a:t>منبع: هشتمین طرح توسعه مالزی، 2001</a:t>
            </a:r>
            <a:endParaRPr lang="fa-IR" sz="1200" dirty="0">
              <a:cs typeface="B Mitra" panose="00000400000000000000" pitchFamily="2" charset="-78"/>
            </a:endParaRPr>
          </a:p>
        </p:txBody>
      </p:sp>
    </p:spTree>
    <p:extLst>
      <p:ext uri="{BB962C8B-B14F-4D97-AF65-F5344CB8AC3E}">
        <p14:creationId xmlns:p14="http://schemas.microsoft.com/office/powerpoint/2010/main" val="304718778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مسکن با هزینه متوسط رو به پایین در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2" name="Rectangle 1"/>
          <p:cNvSpPr/>
          <p:nvPr/>
        </p:nvSpPr>
        <p:spPr>
          <a:xfrm>
            <a:off x="412563" y="1070171"/>
            <a:ext cx="5527589" cy="2823850"/>
          </a:xfrm>
          <a:prstGeom prst="rect">
            <a:avLst/>
          </a:prstGeom>
        </p:spPr>
        <p:txBody>
          <a:bodyPr wrap="square">
            <a:spAutoFit/>
          </a:bodyPr>
          <a:lstStyle/>
          <a:p>
            <a:pPr algn="just" rtl="1">
              <a:lnSpc>
                <a:spcPct val="150000"/>
              </a:lnSpc>
            </a:pPr>
            <a:r>
              <a:rPr lang="fa-IR" sz="2000" dirty="0">
                <a:cs typeface="B Mitra" panose="00000400000000000000" pitchFamily="2" charset="-78"/>
              </a:rPr>
              <a:t>بر اساس مطالعات، </a:t>
            </a:r>
            <a:r>
              <a:rPr lang="fa-IR" sz="2000" dirty="0" err="1">
                <a:cs typeface="B Mitra" panose="00000400000000000000" pitchFamily="2" charset="-78"/>
              </a:rPr>
              <a:t>درچندین</a:t>
            </a:r>
            <a:r>
              <a:rPr lang="fa-IR" sz="2000" dirty="0">
                <a:cs typeface="B Mitra" panose="00000400000000000000" pitchFamily="2" charset="-78"/>
              </a:rPr>
              <a:t> ایالت ساخت مسکن با هزینه متوسط رو به پایین زمانی شروع شد که دولت ساختار قیمتی جدیدی برای فروش خانه ها با هزینه رو به پایین اعلام کرد؛ یعنی برای هر واحد 42.000 </a:t>
            </a:r>
            <a:r>
              <a:rPr lang="fa-IR" sz="2000" dirty="0" err="1">
                <a:cs typeface="B Mitra" panose="00000400000000000000" pitchFamily="2" charset="-78"/>
              </a:rPr>
              <a:t>رینگت</a:t>
            </a:r>
            <a:r>
              <a:rPr lang="fa-IR" sz="2000" dirty="0">
                <a:cs typeface="B Mitra" panose="00000400000000000000" pitchFamily="2" charset="-78"/>
              </a:rPr>
              <a:t>. </a:t>
            </a:r>
          </a:p>
          <a:p>
            <a:pPr algn="just" rtl="1">
              <a:lnSpc>
                <a:spcPct val="150000"/>
              </a:lnSpc>
            </a:pPr>
            <a:r>
              <a:rPr lang="fa-IR" sz="2000" dirty="0">
                <a:cs typeface="B Mitra" panose="00000400000000000000" pitchFamily="2" charset="-78"/>
              </a:rPr>
              <a:t>فاکتورها ی دیگه ای شامل بحران اقتصادی باعث شد که سازندگان بیشتر تمرکز کنند به ساختمان های مقرون به صرفه به خاطر عرضه بیش از حد خانه های با قیمت متوسط و گران قیمت(جدول 4).</a:t>
            </a:r>
          </a:p>
        </p:txBody>
      </p:sp>
      <p:pic>
        <p:nvPicPr>
          <p:cNvPr id="4" name="Picture 3"/>
          <p:cNvPicPr>
            <a:picLocks noChangeAspect="1"/>
          </p:cNvPicPr>
          <p:nvPr/>
        </p:nvPicPr>
        <p:blipFill>
          <a:blip r:embed="rId10">
            <a:extLst>
              <a:ext uri="{BEBA8EAE-BF5A-486C-A8C5-ECC9F3942E4B}">
                <a14:imgProps xmlns:a14="http://schemas.microsoft.com/office/drawing/2010/main">
                  <a14:imgLayer r:embed="rId11">
                    <a14:imgEffect>
                      <a14:backgroundRemoval t="0" b="100000" l="31406" r="100000">
                        <a14:foregroundMark x1="67500" y1="26667" x2="52969" y2="26875"/>
                        <a14:foregroundMark x1="69063" y1="36458" x2="50625" y2="58542"/>
                        <a14:foregroundMark x1="62813" y1="36250" x2="51094" y2="45208"/>
                        <a14:foregroundMark x1="75313" y1="92917" x2="53594" y2="85208"/>
                        <a14:foregroundMark x1="67031" y1="61667" x2="50938" y2="69583"/>
                        <a14:foregroundMark x1="63906" y1="81667" x2="52969" y2="80000"/>
                      </a14:backgroundRemoval>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048000" y="876821"/>
            <a:ext cx="6096000" cy="4572000"/>
          </a:xfrm>
          <a:prstGeom prst="rect">
            <a:avLst/>
          </a:prstGeom>
        </p:spPr>
      </p:pic>
    </p:spTree>
    <p:extLst>
      <p:ext uri="{BB962C8B-B14F-4D97-AF65-F5344CB8AC3E}">
        <p14:creationId xmlns:p14="http://schemas.microsoft.com/office/powerpoint/2010/main" val="113872753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مسکن با هزینه متوسط رو به پایین در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2" name="Rectangle 1"/>
          <p:cNvSpPr/>
          <p:nvPr/>
        </p:nvSpPr>
        <p:spPr>
          <a:xfrm>
            <a:off x="2915816" y="1124744"/>
            <a:ext cx="6030416" cy="307777"/>
          </a:xfrm>
          <a:prstGeom prst="rect">
            <a:avLst/>
          </a:prstGeom>
        </p:spPr>
        <p:txBody>
          <a:bodyPr wrap="square">
            <a:spAutoFit/>
          </a:bodyPr>
          <a:lstStyle/>
          <a:p>
            <a:pPr algn="r"/>
            <a:r>
              <a:rPr lang="fa-IR" sz="1400" b="1" dirty="0">
                <a:cs typeface="B Mitra" panose="00000400000000000000" pitchFamily="2" charset="-78"/>
              </a:rPr>
              <a:t>جدول 4: تعداد واحد هد </a:t>
            </a:r>
            <a:r>
              <a:rPr lang="fa-IR" sz="1400" b="1" dirty="0" err="1">
                <a:cs typeface="B Mitra" panose="00000400000000000000" pitchFamily="2" charset="-78"/>
              </a:rPr>
              <a:t>ودرصد</a:t>
            </a:r>
            <a:r>
              <a:rPr lang="fa-IR" sz="1400" b="1" dirty="0">
                <a:cs typeface="B Mitra" panose="00000400000000000000" pitchFamily="2" charset="-78"/>
              </a:rPr>
              <a:t> واحد های مسکونی به تفکیک ایالت های مالزی</a:t>
            </a:r>
            <a:endParaRPr lang="fa-IR" sz="1400" dirty="0">
              <a:cs typeface="B Mitra" panose="00000400000000000000" pitchFamily="2" charset="-78"/>
            </a:endParaRPr>
          </a:p>
        </p:txBody>
      </p:sp>
      <p:graphicFrame>
        <p:nvGraphicFramePr>
          <p:cNvPr id="3" name="Table 2"/>
          <p:cNvGraphicFramePr>
            <a:graphicFrameLocks noGrp="1"/>
          </p:cNvGraphicFramePr>
          <p:nvPr>
            <p:extLst/>
          </p:nvPr>
        </p:nvGraphicFramePr>
        <p:xfrm>
          <a:off x="1547664" y="1576534"/>
          <a:ext cx="7187437" cy="4156722"/>
        </p:xfrm>
        <a:graphic>
          <a:graphicData uri="http://schemas.openxmlformats.org/drawingml/2006/table">
            <a:tbl>
              <a:tblPr rtl="1" firstRow="1" firstCol="1" bandRow="1"/>
              <a:tblGrid>
                <a:gridCol w="956515"/>
                <a:gridCol w="614794"/>
                <a:gridCol w="614794"/>
                <a:gridCol w="590655"/>
                <a:gridCol w="599707"/>
                <a:gridCol w="599707"/>
                <a:gridCol w="646477"/>
                <a:gridCol w="646477"/>
                <a:gridCol w="669108"/>
                <a:gridCol w="669108"/>
                <a:gridCol w="580095"/>
              </a:tblGrid>
              <a:tr h="203218">
                <a:tc rowSpan="2">
                  <a:txBody>
                    <a:bodyPr/>
                    <a:lstStyle/>
                    <a:p>
                      <a:pPr algn="r" rtl="1">
                        <a:lnSpc>
                          <a:spcPct val="107000"/>
                        </a:lnSpc>
                        <a:spcAft>
                          <a:spcPts val="0"/>
                        </a:spcAft>
                      </a:pPr>
                      <a:r>
                        <a:rPr lang="fa-IR" sz="1100" b="1" dirty="0">
                          <a:effectLst/>
                          <a:latin typeface="Calibri"/>
                          <a:ea typeface="Calibri"/>
                          <a:cs typeface="B Nazanin"/>
                        </a:rPr>
                        <a:t>ایالت</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algn="r" rtl="1">
                        <a:lnSpc>
                          <a:spcPct val="107000"/>
                        </a:lnSpc>
                        <a:spcAft>
                          <a:spcPts val="0"/>
                        </a:spcAft>
                      </a:pPr>
                      <a:r>
                        <a:rPr lang="fa-IR" sz="1100" b="1" dirty="0">
                          <a:effectLst/>
                          <a:latin typeface="Calibri"/>
                          <a:ea typeface="Calibri"/>
                          <a:cs typeface="B Nazanin"/>
                        </a:rPr>
                        <a:t>1996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pPr rtl="1"/>
                      <a:endParaRPr lang="fa-IR"/>
                    </a:p>
                  </a:txBody>
                  <a:tcPr/>
                </a:tc>
                <a:tc gridSpan="2">
                  <a:txBody>
                    <a:bodyPr/>
                    <a:lstStyle/>
                    <a:p>
                      <a:pPr algn="r" rtl="1">
                        <a:lnSpc>
                          <a:spcPct val="107000"/>
                        </a:lnSpc>
                        <a:spcAft>
                          <a:spcPts val="0"/>
                        </a:spcAft>
                      </a:pPr>
                      <a:r>
                        <a:rPr lang="fa-IR" sz="1100" b="1" dirty="0">
                          <a:effectLst/>
                          <a:latin typeface="Calibri"/>
                          <a:ea typeface="Calibri"/>
                          <a:cs typeface="B Nazanin"/>
                        </a:rPr>
                        <a:t>1997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pPr rtl="1"/>
                      <a:endParaRPr lang="fa-IR"/>
                    </a:p>
                  </a:txBody>
                  <a:tcPr/>
                </a:tc>
                <a:tc gridSpan="2">
                  <a:txBody>
                    <a:bodyPr/>
                    <a:lstStyle/>
                    <a:p>
                      <a:pPr algn="r" rtl="1">
                        <a:lnSpc>
                          <a:spcPct val="107000"/>
                        </a:lnSpc>
                        <a:spcAft>
                          <a:spcPts val="0"/>
                        </a:spcAft>
                      </a:pPr>
                      <a:r>
                        <a:rPr lang="fa-IR" sz="1100" b="1" dirty="0">
                          <a:effectLst/>
                          <a:latin typeface="Calibri"/>
                          <a:ea typeface="Calibri"/>
                          <a:cs typeface="B Nazanin"/>
                        </a:rPr>
                        <a:t>1998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pPr rtl="1"/>
                      <a:endParaRPr lang="fa-IR"/>
                    </a:p>
                  </a:txBody>
                  <a:tcPr/>
                </a:tc>
                <a:tc gridSpan="2">
                  <a:txBody>
                    <a:bodyPr/>
                    <a:lstStyle/>
                    <a:p>
                      <a:pPr algn="r" rtl="1">
                        <a:lnSpc>
                          <a:spcPct val="107000"/>
                        </a:lnSpc>
                        <a:spcAft>
                          <a:spcPts val="0"/>
                        </a:spcAft>
                      </a:pPr>
                      <a:r>
                        <a:rPr lang="fa-IR" sz="1100" b="1" dirty="0">
                          <a:effectLst/>
                          <a:latin typeface="Calibri"/>
                          <a:ea typeface="Calibri"/>
                          <a:cs typeface="B Nazanin"/>
                        </a:rPr>
                        <a:t>1999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pPr rtl="1"/>
                      <a:endParaRPr lang="fa-IR"/>
                    </a:p>
                  </a:txBody>
                  <a:tcPr/>
                </a:tc>
                <a:tc gridSpan="2">
                  <a:txBody>
                    <a:bodyPr/>
                    <a:lstStyle/>
                    <a:p>
                      <a:pPr algn="r" rtl="1">
                        <a:lnSpc>
                          <a:spcPct val="107000"/>
                        </a:lnSpc>
                        <a:spcAft>
                          <a:spcPts val="0"/>
                        </a:spcAft>
                      </a:pPr>
                      <a:r>
                        <a:rPr lang="fa-IR" sz="1100" b="1" dirty="0">
                          <a:effectLst/>
                          <a:latin typeface="Calibri"/>
                          <a:ea typeface="Calibri"/>
                          <a:cs typeface="B Nazanin"/>
                        </a:rPr>
                        <a:t>2000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pPr rtl="1"/>
                      <a:endParaRPr lang="fa-IR"/>
                    </a:p>
                  </a:txBody>
                  <a:tcPr/>
                </a:tc>
              </a:tr>
              <a:tr h="406435">
                <a:tc vMerge="1">
                  <a:txBody>
                    <a:bodyPr/>
                    <a:lstStyle/>
                    <a:p>
                      <a:pPr rtl="1"/>
                      <a:endParaRPr lang="fa-IR"/>
                    </a:p>
                  </a:txBody>
                  <a:tcPr/>
                </a:tc>
                <a:tc>
                  <a:txBody>
                    <a:bodyPr/>
                    <a:lstStyle/>
                    <a:p>
                      <a:pPr algn="r" rtl="1">
                        <a:lnSpc>
                          <a:spcPct val="107000"/>
                        </a:lnSpc>
                        <a:spcAft>
                          <a:spcPts val="0"/>
                        </a:spcAft>
                      </a:pPr>
                      <a:r>
                        <a:rPr lang="fa-IR" sz="1100" b="1" dirty="0">
                          <a:effectLst/>
                          <a:latin typeface="Calibri"/>
                          <a:ea typeface="Calibri"/>
                          <a:cs typeface="B Nazanin"/>
                        </a:rPr>
                        <a:t>تعداد</a:t>
                      </a:r>
                      <a:endParaRPr lang="en-US" sz="1100" dirty="0">
                        <a:effectLst/>
                        <a:latin typeface="Calibri"/>
                        <a:ea typeface="Calibri"/>
                        <a:cs typeface="B Nazanin" panose="00000400000000000000" pitchFamily="2" charset="-78"/>
                      </a:endParaRPr>
                    </a:p>
                    <a:p>
                      <a:pPr algn="r" rtl="1">
                        <a:lnSpc>
                          <a:spcPct val="107000"/>
                        </a:lnSpc>
                        <a:spcAft>
                          <a:spcPts val="0"/>
                        </a:spcAft>
                      </a:pPr>
                      <a:r>
                        <a:rPr lang="fa-IR" sz="1100" b="1" dirty="0">
                          <a:effectLst/>
                          <a:latin typeface="Calibri"/>
                          <a:ea typeface="Calibri"/>
                          <a:cs typeface="B Nazanin"/>
                        </a:rPr>
                        <a:t>واحد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درصد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تعداد</a:t>
                      </a:r>
                      <a:endParaRPr lang="en-US" sz="1100" dirty="0">
                        <a:effectLst/>
                        <a:latin typeface="Calibri"/>
                        <a:ea typeface="Calibri"/>
                        <a:cs typeface="B Nazanin" panose="00000400000000000000" pitchFamily="2" charset="-78"/>
                      </a:endParaRPr>
                    </a:p>
                    <a:p>
                      <a:pPr algn="r" rtl="1">
                        <a:lnSpc>
                          <a:spcPct val="107000"/>
                        </a:lnSpc>
                        <a:spcAft>
                          <a:spcPts val="0"/>
                        </a:spcAft>
                      </a:pPr>
                      <a:r>
                        <a:rPr lang="fa-IR" sz="1100" b="1" dirty="0">
                          <a:effectLst/>
                          <a:latin typeface="Calibri"/>
                          <a:ea typeface="Calibri"/>
                          <a:cs typeface="B Nazanin"/>
                        </a:rPr>
                        <a:t>واحد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درصد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تعداد</a:t>
                      </a:r>
                      <a:endParaRPr lang="en-US" sz="1100" dirty="0">
                        <a:effectLst/>
                        <a:latin typeface="Calibri"/>
                        <a:ea typeface="Calibri"/>
                        <a:cs typeface="B Nazanin" panose="00000400000000000000" pitchFamily="2" charset="-78"/>
                      </a:endParaRPr>
                    </a:p>
                    <a:p>
                      <a:pPr algn="r" rtl="1">
                        <a:lnSpc>
                          <a:spcPct val="107000"/>
                        </a:lnSpc>
                        <a:spcAft>
                          <a:spcPts val="0"/>
                        </a:spcAft>
                      </a:pPr>
                      <a:r>
                        <a:rPr lang="fa-IR" sz="1100" b="1" dirty="0">
                          <a:effectLst/>
                          <a:latin typeface="Calibri"/>
                          <a:ea typeface="Calibri"/>
                          <a:cs typeface="B Nazanin"/>
                        </a:rPr>
                        <a:t>واحد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درصد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تعداد</a:t>
                      </a:r>
                      <a:endParaRPr lang="en-US" sz="1100" dirty="0">
                        <a:effectLst/>
                        <a:latin typeface="Calibri"/>
                        <a:ea typeface="Calibri"/>
                        <a:cs typeface="B Nazanin" panose="00000400000000000000" pitchFamily="2" charset="-78"/>
                      </a:endParaRPr>
                    </a:p>
                    <a:p>
                      <a:pPr algn="r" rtl="1">
                        <a:lnSpc>
                          <a:spcPct val="107000"/>
                        </a:lnSpc>
                        <a:spcAft>
                          <a:spcPts val="0"/>
                        </a:spcAft>
                      </a:pPr>
                      <a:r>
                        <a:rPr lang="fa-IR" sz="1100" b="1" dirty="0">
                          <a:effectLst/>
                          <a:latin typeface="Calibri"/>
                          <a:ea typeface="Calibri"/>
                          <a:cs typeface="B Nazanin"/>
                        </a:rPr>
                        <a:t>واحد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درصد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تعداد </a:t>
                      </a:r>
                      <a:endParaRPr lang="en-US" sz="1100" dirty="0">
                        <a:effectLst/>
                        <a:latin typeface="Calibri"/>
                        <a:ea typeface="Calibri"/>
                        <a:cs typeface="B Nazanin" panose="00000400000000000000" pitchFamily="2" charset="-78"/>
                      </a:endParaRPr>
                    </a:p>
                    <a:p>
                      <a:pPr algn="r" rtl="1">
                        <a:lnSpc>
                          <a:spcPct val="107000"/>
                        </a:lnSpc>
                        <a:spcAft>
                          <a:spcPts val="0"/>
                        </a:spcAft>
                      </a:pPr>
                      <a:r>
                        <a:rPr lang="fa-IR" sz="1100" b="1" dirty="0">
                          <a:effectLst/>
                          <a:latin typeface="Calibri"/>
                          <a:ea typeface="Calibri"/>
                          <a:cs typeface="B Nazanin"/>
                        </a:rPr>
                        <a:t>واحد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درصد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58608">
                <a:tc>
                  <a:txBody>
                    <a:bodyPr/>
                    <a:lstStyle/>
                    <a:p>
                      <a:pPr algn="r" rtl="1">
                        <a:lnSpc>
                          <a:spcPct val="107000"/>
                        </a:lnSpc>
                        <a:spcAft>
                          <a:spcPts val="0"/>
                        </a:spcAft>
                      </a:pPr>
                      <a:r>
                        <a:rPr lang="fa-IR" sz="1100" b="1" dirty="0">
                          <a:effectLst/>
                          <a:latin typeface="Calibri"/>
                          <a:ea typeface="Calibri"/>
                          <a:cs typeface="B Nazanin"/>
                        </a:rPr>
                        <a:t>1.کوالالامپور</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4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962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7.1%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2.866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18.2%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2.جوهور</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1.118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13.9%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694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24.5%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1.032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11.5%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892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6.6%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3.کداح</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257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3.2%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896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702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5.2%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652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4.1% </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4.کلانتان</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681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8.5%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111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3.9%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241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2.7%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139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1.072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6.8% </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5.ملاکا</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829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10.3%</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59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2.1%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1.216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13.6%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550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4.1%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 </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406435">
                <a:tc>
                  <a:txBody>
                    <a:bodyPr/>
                    <a:lstStyle/>
                    <a:p>
                      <a:pPr algn="r" rtl="1">
                        <a:lnSpc>
                          <a:spcPct val="107000"/>
                        </a:lnSpc>
                        <a:spcAft>
                          <a:spcPts val="0"/>
                        </a:spcAft>
                      </a:pPr>
                      <a:r>
                        <a:rPr lang="fa-IR" sz="1100" b="1" dirty="0">
                          <a:effectLst/>
                          <a:latin typeface="Calibri"/>
                          <a:ea typeface="Calibri"/>
                          <a:cs typeface="B Nazanin"/>
                        </a:rPr>
                        <a:t>6.نگاری سمبیلان</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115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24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1.218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13.6%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1.285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9.5%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1.083</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6.9%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7.پاهانگ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175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2.2%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555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19.6%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24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0.3%</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244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8.پراک</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1.193</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14.9%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87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3.1%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468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5.2%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1.442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10.7%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9.پرلیس</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147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120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1.3%</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125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10.پنانگ</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568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7.1%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708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25.0%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1.642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18.3%</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4.548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33.7%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7.502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47.7%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11.سلانگور</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2.845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35.5%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437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15.4%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1.120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12.5%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2.322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17.2%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1.696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10.8%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12.ترنگگانو</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89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142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5.0%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816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9.1%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84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13.صباح</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162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1.8%</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200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252</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1.6%</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03218">
                <a:tc>
                  <a:txBody>
                    <a:bodyPr/>
                    <a:lstStyle/>
                    <a:p>
                      <a:pPr algn="r" rtl="1">
                        <a:lnSpc>
                          <a:spcPct val="107000"/>
                        </a:lnSpc>
                        <a:spcAft>
                          <a:spcPts val="0"/>
                        </a:spcAft>
                      </a:pPr>
                      <a:r>
                        <a:rPr lang="fa-IR" sz="1100" b="1" dirty="0">
                          <a:effectLst/>
                          <a:latin typeface="Calibri"/>
                          <a:ea typeface="Calibri"/>
                          <a:cs typeface="B Nazanin"/>
                        </a:rPr>
                        <a:t>14.ساراواک</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100" b="1" dirty="0">
                          <a:effectLst/>
                          <a:latin typeface="Calibri"/>
                          <a:ea typeface="Calibri"/>
                          <a:cs typeface="B Nazanin"/>
                        </a:rPr>
                        <a:t>614</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100" b="1" dirty="0">
                          <a:effectLst/>
                          <a:latin typeface="Calibri"/>
                          <a:ea typeface="Calibri"/>
                          <a:cs typeface="B Nazanin"/>
                        </a:rPr>
                        <a:t>3.9%</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443410">
                <a:tc>
                  <a:txBody>
                    <a:bodyPr/>
                    <a:lstStyle/>
                    <a:p>
                      <a:pPr algn="r" rtl="1">
                        <a:lnSpc>
                          <a:spcPct val="107000"/>
                        </a:lnSpc>
                        <a:spcAft>
                          <a:spcPts val="0"/>
                        </a:spcAft>
                      </a:pPr>
                      <a:r>
                        <a:rPr lang="fa-IR" sz="1200" b="1" dirty="0">
                          <a:effectLst/>
                          <a:latin typeface="Calibri"/>
                          <a:ea typeface="Calibri"/>
                          <a:cs typeface="B Nazanin"/>
                        </a:rPr>
                        <a:t>مالزی</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r" rtl="1">
                        <a:lnSpc>
                          <a:spcPct val="107000"/>
                        </a:lnSpc>
                        <a:spcAft>
                          <a:spcPts val="0"/>
                        </a:spcAft>
                      </a:pPr>
                      <a:r>
                        <a:rPr lang="fa-IR" sz="1200" b="1" dirty="0">
                          <a:effectLst/>
                          <a:latin typeface="Calibri"/>
                          <a:ea typeface="Calibri"/>
                          <a:cs typeface="B Nazanin"/>
                        </a:rPr>
                        <a:t>8.017</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100.0%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200" b="1" dirty="0">
                          <a:effectLst/>
                          <a:latin typeface="Calibri"/>
                          <a:ea typeface="Calibri"/>
                          <a:cs typeface="B Nazanin"/>
                        </a:rPr>
                        <a:t>2.831</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100.0%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200" b="1" dirty="0">
                          <a:effectLst/>
                          <a:latin typeface="Calibri"/>
                          <a:ea typeface="Calibri"/>
                          <a:cs typeface="B Nazanin"/>
                        </a:rPr>
                        <a:t>8.955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100.0%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200" b="1" dirty="0">
                          <a:effectLst/>
                          <a:latin typeface="Calibri"/>
                          <a:ea typeface="Calibri"/>
                          <a:cs typeface="B Nazanin"/>
                        </a:rPr>
                        <a:t>13.495</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100.0%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r" rtl="1">
                        <a:lnSpc>
                          <a:spcPct val="107000"/>
                        </a:lnSpc>
                        <a:spcAft>
                          <a:spcPts val="0"/>
                        </a:spcAft>
                      </a:pPr>
                      <a:r>
                        <a:rPr lang="fa-IR" sz="1200" b="1" dirty="0">
                          <a:effectLst/>
                          <a:latin typeface="Calibri"/>
                          <a:ea typeface="Calibri"/>
                          <a:cs typeface="B Nazanin"/>
                        </a:rPr>
                        <a:t>15.373</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07000"/>
                        </a:lnSpc>
                        <a:spcAft>
                          <a:spcPts val="0"/>
                        </a:spcAft>
                      </a:pPr>
                      <a:r>
                        <a:rPr lang="fa-IR" sz="1200" b="1" dirty="0">
                          <a:effectLst/>
                          <a:latin typeface="Calibri"/>
                          <a:ea typeface="Calibri"/>
                          <a:cs typeface="B Nazanin"/>
                        </a:rPr>
                        <a:t>100.0%</a:t>
                      </a:r>
                      <a:endParaRPr lang="en-US" sz="1100" dirty="0">
                        <a:effectLst/>
                        <a:latin typeface="Calibri"/>
                        <a:ea typeface="Calibri"/>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bl>
          </a:graphicData>
        </a:graphic>
      </p:graphicFrame>
      <p:sp>
        <p:nvSpPr>
          <p:cNvPr id="4" name="Rectangle 3"/>
          <p:cNvSpPr/>
          <p:nvPr/>
        </p:nvSpPr>
        <p:spPr>
          <a:xfrm>
            <a:off x="5724128" y="5789339"/>
            <a:ext cx="3038011" cy="355803"/>
          </a:xfrm>
          <a:prstGeom prst="rect">
            <a:avLst/>
          </a:prstGeom>
        </p:spPr>
        <p:txBody>
          <a:bodyPr wrap="none">
            <a:spAutoFit/>
          </a:bodyPr>
          <a:lstStyle/>
          <a:p>
            <a:pPr algn="r" rtl="1">
              <a:lnSpc>
                <a:spcPct val="107000"/>
              </a:lnSpc>
              <a:spcAft>
                <a:spcPts val="800"/>
              </a:spcAft>
            </a:pPr>
            <a:r>
              <a:rPr lang="fa-IR" sz="1400" b="1" dirty="0">
                <a:ea typeface="Calibri"/>
                <a:cs typeface="B Nazanin"/>
              </a:rPr>
              <a:t>منبع</a:t>
            </a:r>
            <a:r>
              <a:rPr lang="fa-IR" sz="1600" b="1" dirty="0">
                <a:ea typeface="Calibri"/>
                <a:cs typeface="B Nazanin"/>
              </a:rPr>
              <a:t> : </a:t>
            </a:r>
            <a:r>
              <a:rPr lang="fa-IR" sz="1400" b="1" dirty="0">
                <a:ea typeface="Calibri"/>
                <a:cs typeface="B Nazanin"/>
              </a:rPr>
              <a:t>وزارت مسکن و دولت محلی مالزی، 2001</a:t>
            </a:r>
            <a:endParaRPr lang="en-US" sz="1200" dirty="0">
              <a:ea typeface="Calibri"/>
              <a:cs typeface="B Nazanin" panose="00000400000000000000" pitchFamily="2" charset="-78"/>
            </a:endParaRPr>
          </a:p>
        </p:txBody>
      </p:sp>
    </p:spTree>
    <p:extLst>
      <p:ext uri="{BB962C8B-B14F-4D97-AF65-F5344CB8AC3E}">
        <p14:creationId xmlns:p14="http://schemas.microsoft.com/office/powerpoint/2010/main" val="382364785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مسائل و چالش های اجرای مسکن با هزینه متوسط رو به پایین در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15" name="Freeform 238"/>
          <p:cNvSpPr>
            <a:spLocks/>
          </p:cNvSpPr>
          <p:nvPr/>
        </p:nvSpPr>
        <p:spPr bwMode="auto">
          <a:xfrm>
            <a:off x="3131841" y="1196308"/>
            <a:ext cx="5436096" cy="936548"/>
          </a:xfrm>
          <a:custGeom>
            <a:avLst/>
            <a:gdLst>
              <a:gd name="T0" fmla="*/ 2147483647 w 1014"/>
              <a:gd name="T1" fmla="*/ 0 h 466"/>
              <a:gd name="T2" fmla="*/ 181451250 w 1014"/>
              <a:gd name="T3" fmla="*/ 0 h 466"/>
              <a:gd name="T4" fmla="*/ 181451250 w 1014"/>
              <a:gd name="T5" fmla="*/ 0 h 466"/>
              <a:gd name="T6" fmla="*/ 146169063 w 1014"/>
              <a:gd name="T7" fmla="*/ 5040313 h 466"/>
              <a:gd name="T8" fmla="*/ 110886875 w 1014"/>
              <a:gd name="T9" fmla="*/ 15120938 h 466"/>
              <a:gd name="T10" fmla="*/ 80645000 w 1014"/>
              <a:gd name="T11" fmla="*/ 30241875 h 466"/>
              <a:gd name="T12" fmla="*/ 50403125 w 1014"/>
              <a:gd name="T13" fmla="*/ 50403125 h 466"/>
              <a:gd name="T14" fmla="*/ 30241875 w 1014"/>
              <a:gd name="T15" fmla="*/ 80645000 h 466"/>
              <a:gd name="T16" fmla="*/ 10080625 w 1014"/>
              <a:gd name="T17" fmla="*/ 110886875 h 466"/>
              <a:gd name="T18" fmla="*/ 0 w 1014"/>
              <a:gd name="T19" fmla="*/ 146169063 h 466"/>
              <a:gd name="T20" fmla="*/ 0 w 1014"/>
              <a:gd name="T21" fmla="*/ 181451250 h 466"/>
              <a:gd name="T22" fmla="*/ 0 w 1014"/>
              <a:gd name="T23" fmla="*/ 685482500 h 466"/>
              <a:gd name="T24" fmla="*/ 0 w 1014"/>
              <a:gd name="T25" fmla="*/ 685482500 h 466"/>
              <a:gd name="T26" fmla="*/ 0 w 1014"/>
              <a:gd name="T27" fmla="*/ 720764688 h 466"/>
              <a:gd name="T28" fmla="*/ 10080625 w 1014"/>
              <a:gd name="T29" fmla="*/ 756046875 h 466"/>
              <a:gd name="T30" fmla="*/ 30241875 w 1014"/>
              <a:gd name="T31" fmla="*/ 786288750 h 466"/>
              <a:gd name="T32" fmla="*/ 50403125 w 1014"/>
              <a:gd name="T33" fmla="*/ 811490313 h 466"/>
              <a:gd name="T34" fmla="*/ 80645000 w 1014"/>
              <a:gd name="T35" fmla="*/ 836691875 h 466"/>
              <a:gd name="T36" fmla="*/ 110886875 w 1014"/>
              <a:gd name="T37" fmla="*/ 851812813 h 466"/>
              <a:gd name="T38" fmla="*/ 146169063 w 1014"/>
              <a:gd name="T39" fmla="*/ 861893438 h 466"/>
              <a:gd name="T40" fmla="*/ 181451250 w 1014"/>
              <a:gd name="T41" fmla="*/ 866933750 h 466"/>
              <a:gd name="T42" fmla="*/ 1149191250 w 1014"/>
              <a:gd name="T43" fmla="*/ 866933750 h 466"/>
              <a:gd name="T44" fmla="*/ 1159271875 w 1014"/>
              <a:gd name="T45" fmla="*/ 866933750 h 466"/>
              <a:gd name="T46" fmla="*/ 1159271875 w 1014"/>
              <a:gd name="T47" fmla="*/ 1003022188 h 466"/>
              <a:gd name="T48" fmla="*/ 1068546250 w 1014"/>
              <a:gd name="T49" fmla="*/ 1003022188 h 466"/>
              <a:gd name="T50" fmla="*/ 1244957188 w 1014"/>
              <a:gd name="T51" fmla="*/ 1174392813 h 466"/>
              <a:gd name="T52" fmla="*/ 1416327813 w 1014"/>
              <a:gd name="T53" fmla="*/ 1003022188 h 466"/>
              <a:gd name="T54" fmla="*/ 1325602188 w 1014"/>
              <a:gd name="T55" fmla="*/ 1003022188 h 466"/>
              <a:gd name="T56" fmla="*/ 1325602188 w 1014"/>
              <a:gd name="T57" fmla="*/ 861893438 h 466"/>
              <a:gd name="T58" fmla="*/ 1401206875 w 1014"/>
              <a:gd name="T59" fmla="*/ 861893438 h 466"/>
              <a:gd name="T60" fmla="*/ 2147483647 w 1014"/>
              <a:gd name="T61" fmla="*/ 866933750 h 466"/>
              <a:gd name="T62" fmla="*/ 2147483647 w 1014"/>
              <a:gd name="T63" fmla="*/ 866933750 h 466"/>
              <a:gd name="T64" fmla="*/ 2147483647 w 1014"/>
              <a:gd name="T65" fmla="*/ 861893438 h 466"/>
              <a:gd name="T66" fmla="*/ 2147483647 w 1014"/>
              <a:gd name="T67" fmla="*/ 851812813 h 466"/>
              <a:gd name="T68" fmla="*/ 2147483647 w 1014"/>
              <a:gd name="T69" fmla="*/ 836691875 h 466"/>
              <a:gd name="T70" fmla="*/ 2147483647 w 1014"/>
              <a:gd name="T71" fmla="*/ 811490313 h 466"/>
              <a:gd name="T72" fmla="*/ 2147483647 w 1014"/>
              <a:gd name="T73" fmla="*/ 786288750 h 466"/>
              <a:gd name="T74" fmla="*/ 2147483647 w 1014"/>
              <a:gd name="T75" fmla="*/ 756046875 h 466"/>
              <a:gd name="T76" fmla="*/ 2147483647 w 1014"/>
              <a:gd name="T77" fmla="*/ 720764688 h 466"/>
              <a:gd name="T78" fmla="*/ 2147483647 w 1014"/>
              <a:gd name="T79" fmla="*/ 685482500 h 466"/>
              <a:gd name="T80" fmla="*/ 2147483647 w 1014"/>
              <a:gd name="T81" fmla="*/ 181451250 h 466"/>
              <a:gd name="T82" fmla="*/ 2147483647 w 1014"/>
              <a:gd name="T83" fmla="*/ 181451250 h 466"/>
              <a:gd name="T84" fmla="*/ 2147483647 w 1014"/>
              <a:gd name="T85" fmla="*/ 146169063 h 466"/>
              <a:gd name="T86" fmla="*/ 2147483647 w 1014"/>
              <a:gd name="T87" fmla="*/ 110886875 h 466"/>
              <a:gd name="T88" fmla="*/ 2147483647 w 1014"/>
              <a:gd name="T89" fmla="*/ 80645000 h 466"/>
              <a:gd name="T90" fmla="*/ 2147483647 w 1014"/>
              <a:gd name="T91" fmla="*/ 50403125 h 466"/>
              <a:gd name="T92" fmla="*/ 2147483647 w 1014"/>
              <a:gd name="T93" fmla="*/ 30241875 h 466"/>
              <a:gd name="T94" fmla="*/ 2147483647 w 1014"/>
              <a:gd name="T95" fmla="*/ 15120938 h 466"/>
              <a:gd name="T96" fmla="*/ 2147483647 w 1014"/>
              <a:gd name="T97" fmla="*/ 5040313 h 466"/>
              <a:gd name="T98" fmla="*/ 2147483647 w 1014"/>
              <a:gd name="T99" fmla="*/ 0 h 466"/>
              <a:gd name="T100" fmla="*/ 2147483647 w 1014"/>
              <a:gd name="T101" fmla="*/ 0 h 4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14"/>
              <a:gd name="T154" fmla="*/ 0 h 466"/>
              <a:gd name="T155" fmla="*/ 1014 w 1014"/>
              <a:gd name="T156" fmla="*/ 466 h 4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14" h="466">
                <a:moveTo>
                  <a:pt x="940" y="0"/>
                </a:moveTo>
                <a:lnTo>
                  <a:pt x="72" y="0"/>
                </a:lnTo>
                <a:lnTo>
                  <a:pt x="58" y="2"/>
                </a:lnTo>
                <a:lnTo>
                  <a:pt x="44" y="6"/>
                </a:lnTo>
                <a:lnTo>
                  <a:pt x="32" y="12"/>
                </a:lnTo>
                <a:lnTo>
                  <a:pt x="20" y="20"/>
                </a:lnTo>
                <a:lnTo>
                  <a:pt x="12" y="32"/>
                </a:lnTo>
                <a:lnTo>
                  <a:pt x="4" y="44"/>
                </a:lnTo>
                <a:lnTo>
                  <a:pt x="0" y="58"/>
                </a:lnTo>
                <a:lnTo>
                  <a:pt x="0" y="72"/>
                </a:lnTo>
                <a:lnTo>
                  <a:pt x="0" y="272"/>
                </a:lnTo>
                <a:lnTo>
                  <a:pt x="0" y="286"/>
                </a:lnTo>
                <a:lnTo>
                  <a:pt x="4" y="300"/>
                </a:lnTo>
                <a:lnTo>
                  <a:pt x="12" y="312"/>
                </a:lnTo>
                <a:lnTo>
                  <a:pt x="20" y="322"/>
                </a:lnTo>
                <a:lnTo>
                  <a:pt x="32" y="332"/>
                </a:lnTo>
                <a:lnTo>
                  <a:pt x="44" y="338"/>
                </a:lnTo>
                <a:lnTo>
                  <a:pt x="58" y="342"/>
                </a:lnTo>
                <a:lnTo>
                  <a:pt x="72" y="344"/>
                </a:lnTo>
                <a:lnTo>
                  <a:pt x="456" y="344"/>
                </a:lnTo>
                <a:lnTo>
                  <a:pt x="460" y="344"/>
                </a:lnTo>
                <a:lnTo>
                  <a:pt x="460" y="398"/>
                </a:lnTo>
                <a:lnTo>
                  <a:pt x="424" y="398"/>
                </a:lnTo>
                <a:lnTo>
                  <a:pt x="494" y="466"/>
                </a:lnTo>
                <a:lnTo>
                  <a:pt x="562" y="398"/>
                </a:lnTo>
                <a:lnTo>
                  <a:pt x="526" y="398"/>
                </a:lnTo>
                <a:lnTo>
                  <a:pt x="526" y="342"/>
                </a:lnTo>
                <a:lnTo>
                  <a:pt x="556" y="342"/>
                </a:lnTo>
                <a:lnTo>
                  <a:pt x="940" y="344"/>
                </a:lnTo>
                <a:lnTo>
                  <a:pt x="954" y="342"/>
                </a:lnTo>
                <a:lnTo>
                  <a:pt x="968" y="338"/>
                </a:lnTo>
                <a:lnTo>
                  <a:pt x="982" y="332"/>
                </a:lnTo>
                <a:lnTo>
                  <a:pt x="992" y="322"/>
                </a:lnTo>
                <a:lnTo>
                  <a:pt x="1002" y="312"/>
                </a:lnTo>
                <a:lnTo>
                  <a:pt x="1008" y="300"/>
                </a:lnTo>
                <a:lnTo>
                  <a:pt x="1012" y="286"/>
                </a:lnTo>
                <a:lnTo>
                  <a:pt x="1014" y="272"/>
                </a:lnTo>
                <a:lnTo>
                  <a:pt x="1014" y="72"/>
                </a:lnTo>
                <a:lnTo>
                  <a:pt x="1012" y="58"/>
                </a:lnTo>
                <a:lnTo>
                  <a:pt x="1008" y="44"/>
                </a:lnTo>
                <a:lnTo>
                  <a:pt x="1002" y="32"/>
                </a:lnTo>
                <a:lnTo>
                  <a:pt x="992" y="20"/>
                </a:lnTo>
                <a:lnTo>
                  <a:pt x="982" y="12"/>
                </a:lnTo>
                <a:lnTo>
                  <a:pt x="968" y="6"/>
                </a:lnTo>
                <a:lnTo>
                  <a:pt x="954" y="2"/>
                </a:lnTo>
                <a:lnTo>
                  <a:pt x="940" y="0"/>
                </a:lnTo>
                <a:close/>
              </a:path>
            </a:pathLst>
          </a:custGeom>
          <a:solidFill>
            <a:srgbClr val="CCFFFF"/>
          </a:solidFill>
          <a:ln>
            <a:solidFill>
              <a:schemeClr val="tx1"/>
            </a:solidFill>
          </a:ln>
        </p:spPr>
        <p:txBody>
          <a:bodyPr/>
          <a:lstStyle/>
          <a:p>
            <a:endParaRPr lang="en-US"/>
          </a:p>
        </p:txBody>
      </p:sp>
      <p:sp>
        <p:nvSpPr>
          <p:cNvPr id="16" name="Freeform 238"/>
          <p:cNvSpPr>
            <a:spLocks/>
          </p:cNvSpPr>
          <p:nvPr/>
        </p:nvSpPr>
        <p:spPr bwMode="auto">
          <a:xfrm>
            <a:off x="3131840" y="2132856"/>
            <a:ext cx="5436096" cy="936548"/>
          </a:xfrm>
          <a:custGeom>
            <a:avLst/>
            <a:gdLst>
              <a:gd name="T0" fmla="*/ 2147483647 w 1014"/>
              <a:gd name="T1" fmla="*/ 0 h 466"/>
              <a:gd name="T2" fmla="*/ 181451250 w 1014"/>
              <a:gd name="T3" fmla="*/ 0 h 466"/>
              <a:gd name="T4" fmla="*/ 181451250 w 1014"/>
              <a:gd name="T5" fmla="*/ 0 h 466"/>
              <a:gd name="T6" fmla="*/ 146169063 w 1014"/>
              <a:gd name="T7" fmla="*/ 5040313 h 466"/>
              <a:gd name="T8" fmla="*/ 110886875 w 1014"/>
              <a:gd name="T9" fmla="*/ 15120938 h 466"/>
              <a:gd name="T10" fmla="*/ 80645000 w 1014"/>
              <a:gd name="T11" fmla="*/ 30241875 h 466"/>
              <a:gd name="T12" fmla="*/ 50403125 w 1014"/>
              <a:gd name="T13" fmla="*/ 50403125 h 466"/>
              <a:gd name="T14" fmla="*/ 30241875 w 1014"/>
              <a:gd name="T15" fmla="*/ 80645000 h 466"/>
              <a:gd name="T16" fmla="*/ 10080625 w 1014"/>
              <a:gd name="T17" fmla="*/ 110886875 h 466"/>
              <a:gd name="T18" fmla="*/ 0 w 1014"/>
              <a:gd name="T19" fmla="*/ 146169063 h 466"/>
              <a:gd name="T20" fmla="*/ 0 w 1014"/>
              <a:gd name="T21" fmla="*/ 181451250 h 466"/>
              <a:gd name="T22" fmla="*/ 0 w 1014"/>
              <a:gd name="T23" fmla="*/ 685482500 h 466"/>
              <a:gd name="T24" fmla="*/ 0 w 1014"/>
              <a:gd name="T25" fmla="*/ 685482500 h 466"/>
              <a:gd name="T26" fmla="*/ 0 w 1014"/>
              <a:gd name="T27" fmla="*/ 720764688 h 466"/>
              <a:gd name="T28" fmla="*/ 10080625 w 1014"/>
              <a:gd name="T29" fmla="*/ 756046875 h 466"/>
              <a:gd name="T30" fmla="*/ 30241875 w 1014"/>
              <a:gd name="T31" fmla="*/ 786288750 h 466"/>
              <a:gd name="T32" fmla="*/ 50403125 w 1014"/>
              <a:gd name="T33" fmla="*/ 811490313 h 466"/>
              <a:gd name="T34" fmla="*/ 80645000 w 1014"/>
              <a:gd name="T35" fmla="*/ 836691875 h 466"/>
              <a:gd name="T36" fmla="*/ 110886875 w 1014"/>
              <a:gd name="T37" fmla="*/ 851812813 h 466"/>
              <a:gd name="T38" fmla="*/ 146169063 w 1014"/>
              <a:gd name="T39" fmla="*/ 861893438 h 466"/>
              <a:gd name="T40" fmla="*/ 181451250 w 1014"/>
              <a:gd name="T41" fmla="*/ 866933750 h 466"/>
              <a:gd name="T42" fmla="*/ 1149191250 w 1014"/>
              <a:gd name="T43" fmla="*/ 866933750 h 466"/>
              <a:gd name="T44" fmla="*/ 1159271875 w 1014"/>
              <a:gd name="T45" fmla="*/ 866933750 h 466"/>
              <a:gd name="T46" fmla="*/ 1159271875 w 1014"/>
              <a:gd name="T47" fmla="*/ 1003022188 h 466"/>
              <a:gd name="T48" fmla="*/ 1068546250 w 1014"/>
              <a:gd name="T49" fmla="*/ 1003022188 h 466"/>
              <a:gd name="T50" fmla="*/ 1244957188 w 1014"/>
              <a:gd name="T51" fmla="*/ 1174392813 h 466"/>
              <a:gd name="T52" fmla="*/ 1416327813 w 1014"/>
              <a:gd name="T53" fmla="*/ 1003022188 h 466"/>
              <a:gd name="T54" fmla="*/ 1325602188 w 1014"/>
              <a:gd name="T55" fmla="*/ 1003022188 h 466"/>
              <a:gd name="T56" fmla="*/ 1325602188 w 1014"/>
              <a:gd name="T57" fmla="*/ 861893438 h 466"/>
              <a:gd name="T58" fmla="*/ 1401206875 w 1014"/>
              <a:gd name="T59" fmla="*/ 861893438 h 466"/>
              <a:gd name="T60" fmla="*/ 2147483647 w 1014"/>
              <a:gd name="T61" fmla="*/ 866933750 h 466"/>
              <a:gd name="T62" fmla="*/ 2147483647 w 1014"/>
              <a:gd name="T63" fmla="*/ 866933750 h 466"/>
              <a:gd name="T64" fmla="*/ 2147483647 w 1014"/>
              <a:gd name="T65" fmla="*/ 861893438 h 466"/>
              <a:gd name="T66" fmla="*/ 2147483647 w 1014"/>
              <a:gd name="T67" fmla="*/ 851812813 h 466"/>
              <a:gd name="T68" fmla="*/ 2147483647 w 1014"/>
              <a:gd name="T69" fmla="*/ 836691875 h 466"/>
              <a:gd name="T70" fmla="*/ 2147483647 w 1014"/>
              <a:gd name="T71" fmla="*/ 811490313 h 466"/>
              <a:gd name="T72" fmla="*/ 2147483647 w 1014"/>
              <a:gd name="T73" fmla="*/ 786288750 h 466"/>
              <a:gd name="T74" fmla="*/ 2147483647 w 1014"/>
              <a:gd name="T75" fmla="*/ 756046875 h 466"/>
              <a:gd name="T76" fmla="*/ 2147483647 w 1014"/>
              <a:gd name="T77" fmla="*/ 720764688 h 466"/>
              <a:gd name="T78" fmla="*/ 2147483647 w 1014"/>
              <a:gd name="T79" fmla="*/ 685482500 h 466"/>
              <a:gd name="T80" fmla="*/ 2147483647 w 1014"/>
              <a:gd name="T81" fmla="*/ 181451250 h 466"/>
              <a:gd name="T82" fmla="*/ 2147483647 w 1014"/>
              <a:gd name="T83" fmla="*/ 181451250 h 466"/>
              <a:gd name="T84" fmla="*/ 2147483647 w 1014"/>
              <a:gd name="T85" fmla="*/ 146169063 h 466"/>
              <a:gd name="T86" fmla="*/ 2147483647 w 1014"/>
              <a:gd name="T87" fmla="*/ 110886875 h 466"/>
              <a:gd name="T88" fmla="*/ 2147483647 w 1014"/>
              <a:gd name="T89" fmla="*/ 80645000 h 466"/>
              <a:gd name="T90" fmla="*/ 2147483647 w 1014"/>
              <a:gd name="T91" fmla="*/ 50403125 h 466"/>
              <a:gd name="T92" fmla="*/ 2147483647 w 1014"/>
              <a:gd name="T93" fmla="*/ 30241875 h 466"/>
              <a:gd name="T94" fmla="*/ 2147483647 w 1014"/>
              <a:gd name="T95" fmla="*/ 15120938 h 466"/>
              <a:gd name="T96" fmla="*/ 2147483647 w 1014"/>
              <a:gd name="T97" fmla="*/ 5040313 h 466"/>
              <a:gd name="T98" fmla="*/ 2147483647 w 1014"/>
              <a:gd name="T99" fmla="*/ 0 h 466"/>
              <a:gd name="T100" fmla="*/ 2147483647 w 1014"/>
              <a:gd name="T101" fmla="*/ 0 h 4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14"/>
              <a:gd name="T154" fmla="*/ 0 h 466"/>
              <a:gd name="T155" fmla="*/ 1014 w 1014"/>
              <a:gd name="T156" fmla="*/ 466 h 4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14" h="466">
                <a:moveTo>
                  <a:pt x="940" y="0"/>
                </a:moveTo>
                <a:lnTo>
                  <a:pt x="72" y="0"/>
                </a:lnTo>
                <a:lnTo>
                  <a:pt x="58" y="2"/>
                </a:lnTo>
                <a:lnTo>
                  <a:pt x="44" y="6"/>
                </a:lnTo>
                <a:lnTo>
                  <a:pt x="32" y="12"/>
                </a:lnTo>
                <a:lnTo>
                  <a:pt x="20" y="20"/>
                </a:lnTo>
                <a:lnTo>
                  <a:pt x="12" y="32"/>
                </a:lnTo>
                <a:lnTo>
                  <a:pt x="4" y="44"/>
                </a:lnTo>
                <a:lnTo>
                  <a:pt x="0" y="58"/>
                </a:lnTo>
                <a:lnTo>
                  <a:pt x="0" y="72"/>
                </a:lnTo>
                <a:lnTo>
                  <a:pt x="0" y="272"/>
                </a:lnTo>
                <a:lnTo>
                  <a:pt x="0" y="286"/>
                </a:lnTo>
                <a:lnTo>
                  <a:pt x="4" y="300"/>
                </a:lnTo>
                <a:lnTo>
                  <a:pt x="12" y="312"/>
                </a:lnTo>
                <a:lnTo>
                  <a:pt x="20" y="322"/>
                </a:lnTo>
                <a:lnTo>
                  <a:pt x="32" y="332"/>
                </a:lnTo>
                <a:lnTo>
                  <a:pt x="44" y="338"/>
                </a:lnTo>
                <a:lnTo>
                  <a:pt x="58" y="342"/>
                </a:lnTo>
                <a:lnTo>
                  <a:pt x="72" y="344"/>
                </a:lnTo>
                <a:lnTo>
                  <a:pt x="456" y="344"/>
                </a:lnTo>
                <a:lnTo>
                  <a:pt x="460" y="344"/>
                </a:lnTo>
                <a:lnTo>
                  <a:pt x="460" y="398"/>
                </a:lnTo>
                <a:lnTo>
                  <a:pt x="424" y="398"/>
                </a:lnTo>
                <a:lnTo>
                  <a:pt x="494" y="466"/>
                </a:lnTo>
                <a:lnTo>
                  <a:pt x="562" y="398"/>
                </a:lnTo>
                <a:lnTo>
                  <a:pt x="526" y="398"/>
                </a:lnTo>
                <a:lnTo>
                  <a:pt x="526" y="342"/>
                </a:lnTo>
                <a:lnTo>
                  <a:pt x="556" y="342"/>
                </a:lnTo>
                <a:lnTo>
                  <a:pt x="940" y="344"/>
                </a:lnTo>
                <a:lnTo>
                  <a:pt x="954" y="342"/>
                </a:lnTo>
                <a:lnTo>
                  <a:pt x="968" y="338"/>
                </a:lnTo>
                <a:lnTo>
                  <a:pt x="982" y="332"/>
                </a:lnTo>
                <a:lnTo>
                  <a:pt x="992" y="322"/>
                </a:lnTo>
                <a:lnTo>
                  <a:pt x="1002" y="312"/>
                </a:lnTo>
                <a:lnTo>
                  <a:pt x="1008" y="300"/>
                </a:lnTo>
                <a:lnTo>
                  <a:pt x="1012" y="286"/>
                </a:lnTo>
                <a:lnTo>
                  <a:pt x="1014" y="272"/>
                </a:lnTo>
                <a:lnTo>
                  <a:pt x="1014" y="72"/>
                </a:lnTo>
                <a:lnTo>
                  <a:pt x="1012" y="58"/>
                </a:lnTo>
                <a:lnTo>
                  <a:pt x="1008" y="44"/>
                </a:lnTo>
                <a:lnTo>
                  <a:pt x="1002" y="32"/>
                </a:lnTo>
                <a:lnTo>
                  <a:pt x="992" y="20"/>
                </a:lnTo>
                <a:lnTo>
                  <a:pt x="982" y="12"/>
                </a:lnTo>
                <a:lnTo>
                  <a:pt x="968" y="6"/>
                </a:lnTo>
                <a:lnTo>
                  <a:pt x="954" y="2"/>
                </a:lnTo>
                <a:lnTo>
                  <a:pt x="940" y="0"/>
                </a:lnTo>
                <a:close/>
              </a:path>
            </a:pathLst>
          </a:custGeom>
          <a:solidFill>
            <a:srgbClr val="CCFFFF"/>
          </a:solidFill>
          <a:ln>
            <a:solidFill>
              <a:schemeClr val="tx1"/>
            </a:solidFill>
          </a:ln>
        </p:spPr>
        <p:txBody>
          <a:bodyPr/>
          <a:lstStyle/>
          <a:p>
            <a:pPr algn="ctr"/>
            <a:r>
              <a:rPr lang="fa-IR" sz="1400" dirty="0" smtClean="0">
                <a:cs typeface="B Nazanin" panose="00000400000000000000" pitchFamily="2" charset="-78"/>
              </a:rPr>
              <a:t>2- سازندگان </a:t>
            </a:r>
            <a:r>
              <a:rPr lang="fa-IR" sz="1400" dirty="0">
                <a:cs typeface="B Nazanin" panose="00000400000000000000" pitchFamily="2" charset="-78"/>
              </a:rPr>
              <a:t>خصوصی مشتاق به ساختن مسکن با هزینه متوسط رو به پایین نیستند به علت </a:t>
            </a:r>
            <a:r>
              <a:rPr lang="fa-IR" sz="1400" dirty="0" err="1">
                <a:cs typeface="B Nazanin" panose="00000400000000000000" pitchFamily="2" charset="-78"/>
              </a:rPr>
              <a:t>سودبخشی</a:t>
            </a:r>
            <a:r>
              <a:rPr lang="fa-IR" sz="1400" dirty="0">
                <a:cs typeface="B Nazanin" panose="00000400000000000000" pitchFamily="2" charset="-78"/>
              </a:rPr>
              <a:t> ناچیز و  این حقیقت که بر خلاف مسکن ارزان قیمت، هیچ اجباری برای ساخت این نوع مسکن در نظر گرفته نشده است.</a:t>
            </a:r>
          </a:p>
        </p:txBody>
      </p:sp>
      <p:sp>
        <p:nvSpPr>
          <p:cNvPr id="17" name="Freeform 238"/>
          <p:cNvSpPr>
            <a:spLocks/>
          </p:cNvSpPr>
          <p:nvPr/>
        </p:nvSpPr>
        <p:spPr bwMode="auto">
          <a:xfrm>
            <a:off x="3138110" y="3069404"/>
            <a:ext cx="5436096" cy="1871764"/>
          </a:xfrm>
          <a:custGeom>
            <a:avLst/>
            <a:gdLst>
              <a:gd name="T0" fmla="*/ 2147483647 w 1014"/>
              <a:gd name="T1" fmla="*/ 0 h 466"/>
              <a:gd name="T2" fmla="*/ 181451250 w 1014"/>
              <a:gd name="T3" fmla="*/ 0 h 466"/>
              <a:gd name="T4" fmla="*/ 181451250 w 1014"/>
              <a:gd name="T5" fmla="*/ 0 h 466"/>
              <a:gd name="T6" fmla="*/ 146169063 w 1014"/>
              <a:gd name="T7" fmla="*/ 5040313 h 466"/>
              <a:gd name="T8" fmla="*/ 110886875 w 1014"/>
              <a:gd name="T9" fmla="*/ 15120938 h 466"/>
              <a:gd name="T10" fmla="*/ 80645000 w 1014"/>
              <a:gd name="T11" fmla="*/ 30241875 h 466"/>
              <a:gd name="T12" fmla="*/ 50403125 w 1014"/>
              <a:gd name="T13" fmla="*/ 50403125 h 466"/>
              <a:gd name="T14" fmla="*/ 30241875 w 1014"/>
              <a:gd name="T15" fmla="*/ 80645000 h 466"/>
              <a:gd name="T16" fmla="*/ 10080625 w 1014"/>
              <a:gd name="T17" fmla="*/ 110886875 h 466"/>
              <a:gd name="T18" fmla="*/ 0 w 1014"/>
              <a:gd name="T19" fmla="*/ 146169063 h 466"/>
              <a:gd name="T20" fmla="*/ 0 w 1014"/>
              <a:gd name="T21" fmla="*/ 181451250 h 466"/>
              <a:gd name="T22" fmla="*/ 0 w 1014"/>
              <a:gd name="T23" fmla="*/ 685482500 h 466"/>
              <a:gd name="T24" fmla="*/ 0 w 1014"/>
              <a:gd name="T25" fmla="*/ 685482500 h 466"/>
              <a:gd name="T26" fmla="*/ 0 w 1014"/>
              <a:gd name="T27" fmla="*/ 720764688 h 466"/>
              <a:gd name="T28" fmla="*/ 10080625 w 1014"/>
              <a:gd name="T29" fmla="*/ 756046875 h 466"/>
              <a:gd name="T30" fmla="*/ 30241875 w 1014"/>
              <a:gd name="T31" fmla="*/ 786288750 h 466"/>
              <a:gd name="T32" fmla="*/ 50403125 w 1014"/>
              <a:gd name="T33" fmla="*/ 811490313 h 466"/>
              <a:gd name="T34" fmla="*/ 80645000 w 1014"/>
              <a:gd name="T35" fmla="*/ 836691875 h 466"/>
              <a:gd name="T36" fmla="*/ 110886875 w 1014"/>
              <a:gd name="T37" fmla="*/ 851812813 h 466"/>
              <a:gd name="T38" fmla="*/ 146169063 w 1014"/>
              <a:gd name="T39" fmla="*/ 861893438 h 466"/>
              <a:gd name="T40" fmla="*/ 181451250 w 1014"/>
              <a:gd name="T41" fmla="*/ 866933750 h 466"/>
              <a:gd name="T42" fmla="*/ 1149191250 w 1014"/>
              <a:gd name="T43" fmla="*/ 866933750 h 466"/>
              <a:gd name="T44" fmla="*/ 1159271875 w 1014"/>
              <a:gd name="T45" fmla="*/ 866933750 h 466"/>
              <a:gd name="T46" fmla="*/ 1159271875 w 1014"/>
              <a:gd name="T47" fmla="*/ 1003022188 h 466"/>
              <a:gd name="T48" fmla="*/ 1068546250 w 1014"/>
              <a:gd name="T49" fmla="*/ 1003022188 h 466"/>
              <a:gd name="T50" fmla="*/ 1244957188 w 1014"/>
              <a:gd name="T51" fmla="*/ 1174392813 h 466"/>
              <a:gd name="T52" fmla="*/ 1416327813 w 1014"/>
              <a:gd name="T53" fmla="*/ 1003022188 h 466"/>
              <a:gd name="T54" fmla="*/ 1325602188 w 1014"/>
              <a:gd name="T55" fmla="*/ 1003022188 h 466"/>
              <a:gd name="T56" fmla="*/ 1325602188 w 1014"/>
              <a:gd name="T57" fmla="*/ 861893438 h 466"/>
              <a:gd name="T58" fmla="*/ 1401206875 w 1014"/>
              <a:gd name="T59" fmla="*/ 861893438 h 466"/>
              <a:gd name="T60" fmla="*/ 2147483647 w 1014"/>
              <a:gd name="T61" fmla="*/ 866933750 h 466"/>
              <a:gd name="T62" fmla="*/ 2147483647 w 1014"/>
              <a:gd name="T63" fmla="*/ 866933750 h 466"/>
              <a:gd name="T64" fmla="*/ 2147483647 w 1014"/>
              <a:gd name="T65" fmla="*/ 861893438 h 466"/>
              <a:gd name="T66" fmla="*/ 2147483647 w 1014"/>
              <a:gd name="T67" fmla="*/ 851812813 h 466"/>
              <a:gd name="T68" fmla="*/ 2147483647 w 1014"/>
              <a:gd name="T69" fmla="*/ 836691875 h 466"/>
              <a:gd name="T70" fmla="*/ 2147483647 w 1014"/>
              <a:gd name="T71" fmla="*/ 811490313 h 466"/>
              <a:gd name="T72" fmla="*/ 2147483647 w 1014"/>
              <a:gd name="T73" fmla="*/ 786288750 h 466"/>
              <a:gd name="T74" fmla="*/ 2147483647 w 1014"/>
              <a:gd name="T75" fmla="*/ 756046875 h 466"/>
              <a:gd name="T76" fmla="*/ 2147483647 w 1014"/>
              <a:gd name="T77" fmla="*/ 720764688 h 466"/>
              <a:gd name="T78" fmla="*/ 2147483647 w 1014"/>
              <a:gd name="T79" fmla="*/ 685482500 h 466"/>
              <a:gd name="T80" fmla="*/ 2147483647 w 1014"/>
              <a:gd name="T81" fmla="*/ 181451250 h 466"/>
              <a:gd name="T82" fmla="*/ 2147483647 w 1014"/>
              <a:gd name="T83" fmla="*/ 181451250 h 466"/>
              <a:gd name="T84" fmla="*/ 2147483647 w 1014"/>
              <a:gd name="T85" fmla="*/ 146169063 h 466"/>
              <a:gd name="T86" fmla="*/ 2147483647 w 1014"/>
              <a:gd name="T87" fmla="*/ 110886875 h 466"/>
              <a:gd name="T88" fmla="*/ 2147483647 w 1014"/>
              <a:gd name="T89" fmla="*/ 80645000 h 466"/>
              <a:gd name="T90" fmla="*/ 2147483647 w 1014"/>
              <a:gd name="T91" fmla="*/ 50403125 h 466"/>
              <a:gd name="T92" fmla="*/ 2147483647 w 1014"/>
              <a:gd name="T93" fmla="*/ 30241875 h 466"/>
              <a:gd name="T94" fmla="*/ 2147483647 w 1014"/>
              <a:gd name="T95" fmla="*/ 15120938 h 466"/>
              <a:gd name="T96" fmla="*/ 2147483647 w 1014"/>
              <a:gd name="T97" fmla="*/ 5040313 h 466"/>
              <a:gd name="T98" fmla="*/ 2147483647 w 1014"/>
              <a:gd name="T99" fmla="*/ 0 h 466"/>
              <a:gd name="T100" fmla="*/ 2147483647 w 1014"/>
              <a:gd name="T101" fmla="*/ 0 h 4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14"/>
              <a:gd name="T154" fmla="*/ 0 h 466"/>
              <a:gd name="T155" fmla="*/ 1014 w 1014"/>
              <a:gd name="T156" fmla="*/ 466 h 4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14" h="466">
                <a:moveTo>
                  <a:pt x="940" y="0"/>
                </a:moveTo>
                <a:lnTo>
                  <a:pt x="72" y="0"/>
                </a:lnTo>
                <a:lnTo>
                  <a:pt x="58" y="2"/>
                </a:lnTo>
                <a:lnTo>
                  <a:pt x="44" y="6"/>
                </a:lnTo>
                <a:lnTo>
                  <a:pt x="32" y="12"/>
                </a:lnTo>
                <a:lnTo>
                  <a:pt x="20" y="20"/>
                </a:lnTo>
                <a:lnTo>
                  <a:pt x="12" y="32"/>
                </a:lnTo>
                <a:lnTo>
                  <a:pt x="4" y="44"/>
                </a:lnTo>
                <a:lnTo>
                  <a:pt x="0" y="58"/>
                </a:lnTo>
                <a:lnTo>
                  <a:pt x="0" y="72"/>
                </a:lnTo>
                <a:lnTo>
                  <a:pt x="0" y="272"/>
                </a:lnTo>
                <a:lnTo>
                  <a:pt x="0" y="286"/>
                </a:lnTo>
                <a:lnTo>
                  <a:pt x="4" y="300"/>
                </a:lnTo>
                <a:lnTo>
                  <a:pt x="12" y="312"/>
                </a:lnTo>
                <a:lnTo>
                  <a:pt x="20" y="322"/>
                </a:lnTo>
                <a:lnTo>
                  <a:pt x="32" y="332"/>
                </a:lnTo>
                <a:lnTo>
                  <a:pt x="44" y="338"/>
                </a:lnTo>
                <a:lnTo>
                  <a:pt x="58" y="342"/>
                </a:lnTo>
                <a:lnTo>
                  <a:pt x="72" y="344"/>
                </a:lnTo>
                <a:lnTo>
                  <a:pt x="456" y="344"/>
                </a:lnTo>
                <a:lnTo>
                  <a:pt x="460" y="344"/>
                </a:lnTo>
                <a:lnTo>
                  <a:pt x="460" y="398"/>
                </a:lnTo>
                <a:lnTo>
                  <a:pt x="424" y="398"/>
                </a:lnTo>
                <a:lnTo>
                  <a:pt x="494" y="466"/>
                </a:lnTo>
                <a:lnTo>
                  <a:pt x="562" y="398"/>
                </a:lnTo>
                <a:lnTo>
                  <a:pt x="526" y="398"/>
                </a:lnTo>
                <a:lnTo>
                  <a:pt x="526" y="342"/>
                </a:lnTo>
                <a:lnTo>
                  <a:pt x="556" y="342"/>
                </a:lnTo>
                <a:lnTo>
                  <a:pt x="940" y="344"/>
                </a:lnTo>
                <a:lnTo>
                  <a:pt x="954" y="342"/>
                </a:lnTo>
                <a:lnTo>
                  <a:pt x="968" y="338"/>
                </a:lnTo>
                <a:lnTo>
                  <a:pt x="982" y="332"/>
                </a:lnTo>
                <a:lnTo>
                  <a:pt x="992" y="322"/>
                </a:lnTo>
                <a:lnTo>
                  <a:pt x="1002" y="312"/>
                </a:lnTo>
                <a:lnTo>
                  <a:pt x="1008" y="300"/>
                </a:lnTo>
                <a:lnTo>
                  <a:pt x="1012" y="286"/>
                </a:lnTo>
                <a:lnTo>
                  <a:pt x="1014" y="272"/>
                </a:lnTo>
                <a:lnTo>
                  <a:pt x="1014" y="72"/>
                </a:lnTo>
                <a:lnTo>
                  <a:pt x="1012" y="58"/>
                </a:lnTo>
                <a:lnTo>
                  <a:pt x="1008" y="44"/>
                </a:lnTo>
                <a:lnTo>
                  <a:pt x="1002" y="32"/>
                </a:lnTo>
                <a:lnTo>
                  <a:pt x="992" y="20"/>
                </a:lnTo>
                <a:lnTo>
                  <a:pt x="982" y="12"/>
                </a:lnTo>
                <a:lnTo>
                  <a:pt x="968" y="6"/>
                </a:lnTo>
                <a:lnTo>
                  <a:pt x="954" y="2"/>
                </a:lnTo>
                <a:lnTo>
                  <a:pt x="940" y="0"/>
                </a:lnTo>
                <a:close/>
              </a:path>
            </a:pathLst>
          </a:custGeom>
          <a:solidFill>
            <a:srgbClr val="CCFFFF"/>
          </a:solidFill>
          <a:ln>
            <a:solidFill>
              <a:schemeClr val="tx1"/>
            </a:solidFill>
          </a:ln>
        </p:spPr>
        <p:txBody>
          <a:bodyPr/>
          <a:lstStyle/>
          <a:p>
            <a:pPr algn="ctr"/>
            <a:r>
              <a:rPr lang="fa-IR" sz="1600" dirty="0" smtClean="0">
                <a:latin typeface="Tahoma" panose="020B0604030504040204" pitchFamily="34" charset="0"/>
                <a:cs typeface="B Nazanin" panose="00000400000000000000" pitchFamily="2" charset="-78"/>
              </a:rPr>
              <a:t>3- پیش </a:t>
            </a:r>
            <a:r>
              <a:rPr lang="fa-IR" sz="1600" dirty="0" err="1">
                <a:latin typeface="Tahoma" panose="020B0604030504040204" pitchFamily="34" charset="0"/>
                <a:cs typeface="B Nazanin" panose="00000400000000000000" pitchFamily="2" charset="-78"/>
              </a:rPr>
              <a:t>نویس</a:t>
            </a:r>
            <a:r>
              <a:rPr lang="fa-IR" sz="1600" dirty="0">
                <a:latin typeface="Tahoma" panose="020B0604030504040204" pitchFamily="34" charset="0"/>
                <a:cs typeface="B Nazanin" panose="00000400000000000000" pitchFamily="2" charset="-78"/>
              </a:rPr>
              <a:t> طرح ساختاری 2020 </a:t>
            </a:r>
            <a:r>
              <a:rPr lang="fa-IR" sz="1600" dirty="0" err="1">
                <a:latin typeface="Tahoma" panose="020B0604030504040204" pitchFamily="34" charset="0"/>
                <a:cs typeface="B Nazanin" panose="00000400000000000000" pitchFamily="2" charset="-78"/>
              </a:rPr>
              <a:t>کوالالامپور</a:t>
            </a:r>
            <a:r>
              <a:rPr lang="fa-IR" sz="1600" dirty="0">
                <a:latin typeface="Tahoma" panose="020B0604030504040204" pitchFamily="34" charset="0"/>
                <a:cs typeface="B Nazanin" panose="00000400000000000000" pitchFamily="2" charset="-78"/>
              </a:rPr>
              <a:t>، شامل دسته بندی مسکن با هزینه متوسط رو به پایین در طرح ریزی واحد های مسکونی که باید تا سال 2020 ساخته شود، </a:t>
            </a:r>
            <a:r>
              <a:rPr lang="fa-IR" sz="1600" dirty="0" err="1">
                <a:latin typeface="Tahoma" panose="020B0604030504040204" pitchFamily="34" charset="0"/>
                <a:cs typeface="B Nazanin" panose="00000400000000000000" pitchFamily="2" charset="-78"/>
              </a:rPr>
              <a:t>نمی</a:t>
            </a:r>
            <a:r>
              <a:rPr lang="fa-IR" sz="1600" dirty="0">
                <a:latin typeface="Tahoma" panose="020B0604030504040204" pitchFamily="34" charset="0"/>
                <a:cs typeface="B Nazanin" panose="00000400000000000000" pitchFamily="2" charset="-78"/>
              </a:rPr>
              <a:t> شود. اگرچه تاکید طرح ساختاری به ارائه خانه های بیشتری در </a:t>
            </a:r>
            <a:r>
              <a:rPr lang="fa-IR" sz="1600" dirty="0" err="1">
                <a:latin typeface="Tahoma" panose="020B0604030504040204" pitchFamily="34" charset="0"/>
                <a:cs typeface="B Nazanin" panose="00000400000000000000" pitchFamily="2" charset="-78"/>
              </a:rPr>
              <a:t>محدوه</a:t>
            </a:r>
            <a:r>
              <a:rPr lang="fa-IR" sz="1600" dirty="0">
                <a:latin typeface="Tahoma" panose="020B0604030504040204" pitchFamily="34" charset="0"/>
                <a:cs typeface="B Nazanin" panose="00000400000000000000" pitchFamily="2" charset="-78"/>
              </a:rPr>
              <a:t> هزینه متوسط است( همچنین محدوده خانه </a:t>
            </a:r>
            <a:r>
              <a:rPr lang="fa-IR" sz="1600" dirty="0" err="1">
                <a:latin typeface="Tahoma" panose="020B0604030504040204" pitchFamily="34" charset="0"/>
                <a:cs typeface="B Nazanin" panose="00000400000000000000" pitchFamily="2" charset="-78"/>
              </a:rPr>
              <a:t>هایی</a:t>
            </a:r>
            <a:r>
              <a:rPr lang="fa-IR" sz="1600" dirty="0">
                <a:latin typeface="Tahoma" panose="020B0604030504040204" pitchFamily="34" charset="0"/>
                <a:cs typeface="B Nazanin" panose="00000400000000000000" pitchFamily="2" charset="-78"/>
              </a:rPr>
              <a:t> با هزینه پایین)  و سیاست های خاص و طرح ریزی برای مسکن با هزینه متوسط رو به پایین به وضوح بیان نشده است.</a:t>
            </a:r>
          </a:p>
        </p:txBody>
      </p:sp>
      <p:sp>
        <p:nvSpPr>
          <p:cNvPr id="3" name="Rectangle 2"/>
          <p:cNvSpPr/>
          <p:nvPr/>
        </p:nvSpPr>
        <p:spPr>
          <a:xfrm>
            <a:off x="3563888" y="1208296"/>
            <a:ext cx="4572000" cy="646331"/>
          </a:xfrm>
          <a:prstGeom prst="rect">
            <a:avLst/>
          </a:prstGeom>
        </p:spPr>
        <p:txBody>
          <a:bodyPr>
            <a:spAutoFit/>
          </a:bodyPr>
          <a:lstStyle/>
          <a:p>
            <a:pPr algn="ctr"/>
            <a:r>
              <a:rPr lang="fa-IR" dirty="0" smtClean="0">
                <a:cs typeface="B Nazanin" panose="00000400000000000000" pitchFamily="2" charset="-78"/>
              </a:rPr>
              <a:t>1- یک </a:t>
            </a:r>
            <a:r>
              <a:rPr lang="fa-IR" dirty="0">
                <a:cs typeface="B Nazanin" panose="00000400000000000000" pitchFamily="2" charset="-78"/>
              </a:rPr>
              <a:t>عدم </a:t>
            </a:r>
            <a:r>
              <a:rPr lang="fa-IR" dirty="0" err="1">
                <a:cs typeface="B Nazanin" panose="00000400000000000000" pitchFamily="2" charset="-78"/>
              </a:rPr>
              <a:t>توازنی</a:t>
            </a:r>
            <a:r>
              <a:rPr lang="fa-IR" dirty="0">
                <a:cs typeface="B Nazanin" panose="00000400000000000000" pitchFamily="2" charset="-78"/>
              </a:rPr>
              <a:t> وجود دارد بین عرضه و تقاضای مسکن با هزینه متوسط رو به پایین در مالزی</a:t>
            </a:r>
          </a:p>
        </p:txBody>
      </p:sp>
      <p:sp>
        <p:nvSpPr>
          <p:cNvPr id="21" name="Freeform 238"/>
          <p:cNvSpPr>
            <a:spLocks/>
          </p:cNvSpPr>
          <p:nvPr/>
        </p:nvSpPr>
        <p:spPr bwMode="auto">
          <a:xfrm>
            <a:off x="3131840" y="5013620"/>
            <a:ext cx="5436096" cy="1661506"/>
          </a:xfrm>
          <a:custGeom>
            <a:avLst/>
            <a:gdLst>
              <a:gd name="T0" fmla="*/ 2147483647 w 1014"/>
              <a:gd name="T1" fmla="*/ 0 h 466"/>
              <a:gd name="T2" fmla="*/ 181451250 w 1014"/>
              <a:gd name="T3" fmla="*/ 0 h 466"/>
              <a:gd name="T4" fmla="*/ 181451250 w 1014"/>
              <a:gd name="T5" fmla="*/ 0 h 466"/>
              <a:gd name="T6" fmla="*/ 146169063 w 1014"/>
              <a:gd name="T7" fmla="*/ 5040313 h 466"/>
              <a:gd name="T8" fmla="*/ 110886875 w 1014"/>
              <a:gd name="T9" fmla="*/ 15120938 h 466"/>
              <a:gd name="T10" fmla="*/ 80645000 w 1014"/>
              <a:gd name="T11" fmla="*/ 30241875 h 466"/>
              <a:gd name="T12" fmla="*/ 50403125 w 1014"/>
              <a:gd name="T13" fmla="*/ 50403125 h 466"/>
              <a:gd name="T14" fmla="*/ 30241875 w 1014"/>
              <a:gd name="T15" fmla="*/ 80645000 h 466"/>
              <a:gd name="T16" fmla="*/ 10080625 w 1014"/>
              <a:gd name="T17" fmla="*/ 110886875 h 466"/>
              <a:gd name="T18" fmla="*/ 0 w 1014"/>
              <a:gd name="T19" fmla="*/ 146169063 h 466"/>
              <a:gd name="T20" fmla="*/ 0 w 1014"/>
              <a:gd name="T21" fmla="*/ 181451250 h 466"/>
              <a:gd name="T22" fmla="*/ 0 w 1014"/>
              <a:gd name="T23" fmla="*/ 685482500 h 466"/>
              <a:gd name="T24" fmla="*/ 0 w 1014"/>
              <a:gd name="T25" fmla="*/ 685482500 h 466"/>
              <a:gd name="T26" fmla="*/ 0 w 1014"/>
              <a:gd name="T27" fmla="*/ 720764688 h 466"/>
              <a:gd name="T28" fmla="*/ 10080625 w 1014"/>
              <a:gd name="T29" fmla="*/ 756046875 h 466"/>
              <a:gd name="T30" fmla="*/ 30241875 w 1014"/>
              <a:gd name="T31" fmla="*/ 786288750 h 466"/>
              <a:gd name="T32" fmla="*/ 50403125 w 1014"/>
              <a:gd name="T33" fmla="*/ 811490313 h 466"/>
              <a:gd name="T34" fmla="*/ 80645000 w 1014"/>
              <a:gd name="T35" fmla="*/ 836691875 h 466"/>
              <a:gd name="T36" fmla="*/ 110886875 w 1014"/>
              <a:gd name="T37" fmla="*/ 851812813 h 466"/>
              <a:gd name="T38" fmla="*/ 146169063 w 1014"/>
              <a:gd name="T39" fmla="*/ 861893438 h 466"/>
              <a:gd name="T40" fmla="*/ 181451250 w 1014"/>
              <a:gd name="T41" fmla="*/ 866933750 h 466"/>
              <a:gd name="T42" fmla="*/ 1149191250 w 1014"/>
              <a:gd name="T43" fmla="*/ 866933750 h 466"/>
              <a:gd name="T44" fmla="*/ 1159271875 w 1014"/>
              <a:gd name="T45" fmla="*/ 866933750 h 466"/>
              <a:gd name="T46" fmla="*/ 1159271875 w 1014"/>
              <a:gd name="T47" fmla="*/ 1003022188 h 466"/>
              <a:gd name="T48" fmla="*/ 1068546250 w 1014"/>
              <a:gd name="T49" fmla="*/ 1003022188 h 466"/>
              <a:gd name="T50" fmla="*/ 1244957188 w 1014"/>
              <a:gd name="T51" fmla="*/ 1174392813 h 466"/>
              <a:gd name="T52" fmla="*/ 1416327813 w 1014"/>
              <a:gd name="T53" fmla="*/ 1003022188 h 466"/>
              <a:gd name="T54" fmla="*/ 1325602188 w 1014"/>
              <a:gd name="T55" fmla="*/ 1003022188 h 466"/>
              <a:gd name="T56" fmla="*/ 1325602188 w 1014"/>
              <a:gd name="T57" fmla="*/ 861893438 h 466"/>
              <a:gd name="T58" fmla="*/ 1401206875 w 1014"/>
              <a:gd name="T59" fmla="*/ 861893438 h 466"/>
              <a:gd name="T60" fmla="*/ 2147483647 w 1014"/>
              <a:gd name="T61" fmla="*/ 866933750 h 466"/>
              <a:gd name="T62" fmla="*/ 2147483647 w 1014"/>
              <a:gd name="T63" fmla="*/ 866933750 h 466"/>
              <a:gd name="T64" fmla="*/ 2147483647 w 1014"/>
              <a:gd name="T65" fmla="*/ 861893438 h 466"/>
              <a:gd name="T66" fmla="*/ 2147483647 w 1014"/>
              <a:gd name="T67" fmla="*/ 851812813 h 466"/>
              <a:gd name="T68" fmla="*/ 2147483647 w 1014"/>
              <a:gd name="T69" fmla="*/ 836691875 h 466"/>
              <a:gd name="T70" fmla="*/ 2147483647 w 1014"/>
              <a:gd name="T71" fmla="*/ 811490313 h 466"/>
              <a:gd name="T72" fmla="*/ 2147483647 w 1014"/>
              <a:gd name="T73" fmla="*/ 786288750 h 466"/>
              <a:gd name="T74" fmla="*/ 2147483647 w 1014"/>
              <a:gd name="T75" fmla="*/ 756046875 h 466"/>
              <a:gd name="T76" fmla="*/ 2147483647 w 1014"/>
              <a:gd name="T77" fmla="*/ 720764688 h 466"/>
              <a:gd name="T78" fmla="*/ 2147483647 w 1014"/>
              <a:gd name="T79" fmla="*/ 685482500 h 466"/>
              <a:gd name="T80" fmla="*/ 2147483647 w 1014"/>
              <a:gd name="T81" fmla="*/ 181451250 h 466"/>
              <a:gd name="T82" fmla="*/ 2147483647 w 1014"/>
              <a:gd name="T83" fmla="*/ 181451250 h 466"/>
              <a:gd name="T84" fmla="*/ 2147483647 w 1014"/>
              <a:gd name="T85" fmla="*/ 146169063 h 466"/>
              <a:gd name="T86" fmla="*/ 2147483647 w 1014"/>
              <a:gd name="T87" fmla="*/ 110886875 h 466"/>
              <a:gd name="T88" fmla="*/ 2147483647 w 1014"/>
              <a:gd name="T89" fmla="*/ 80645000 h 466"/>
              <a:gd name="T90" fmla="*/ 2147483647 w 1014"/>
              <a:gd name="T91" fmla="*/ 50403125 h 466"/>
              <a:gd name="T92" fmla="*/ 2147483647 w 1014"/>
              <a:gd name="T93" fmla="*/ 30241875 h 466"/>
              <a:gd name="T94" fmla="*/ 2147483647 w 1014"/>
              <a:gd name="T95" fmla="*/ 15120938 h 466"/>
              <a:gd name="T96" fmla="*/ 2147483647 w 1014"/>
              <a:gd name="T97" fmla="*/ 5040313 h 466"/>
              <a:gd name="T98" fmla="*/ 2147483647 w 1014"/>
              <a:gd name="T99" fmla="*/ 0 h 466"/>
              <a:gd name="T100" fmla="*/ 2147483647 w 1014"/>
              <a:gd name="T101" fmla="*/ 0 h 4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14"/>
              <a:gd name="T154" fmla="*/ 0 h 466"/>
              <a:gd name="T155" fmla="*/ 1014 w 1014"/>
              <a:gd name="T156" fmla="*/ 466 h 4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14" h="466">
                <a:moveTo>
                  <a:pt x="940" y="0"/>
                </a:moveTo>
                <a:lnTo>
                  <a:pt x="72" y="0"/>
                </a:lnTo>
                <a:lnTo>
                  <a:pt x="58" y="2"/>
                </a:lnTo>
                <a:lnTo>
                  <a:pt x="44" y="6"/>
                </a:lnTo>
                <a:lnTo>
                  <a:pt x="32" y="12"/>
                </a:lnTo>
                <a:lnTo>
                  <a:pt x="20" y="20"/>
                </a:lnTo>
                <a:lnTo>
                  <a:pt x="12" y="32"/>
                </a:lnTo>
                <a:lnTo>
                  <a:pt x="4" y="44"/>
                </a:lnTo>
                <a:lnTo>
                  <a:pt x="0" y="58"/>
                </a:lnTo>
                <a:lnTo>
                  <a:pt x="0" y="72"/>
                </a:lnTo>
                <a:lnTo>
                  <a:pt x="0" y="272"/>
                </a:lnTo>
                <a:lnTo>
                  <a:pt x="0" y="286"/>
                </a:lnTo>
                <a:lnTo>
                  <a:pt x="4" y="300"/>
                </a:lnTo>
                <a:lnTo>
                  <a:pt x="12" y="312"/>
                </a:lnTo>
                <a:lnTo>
                  <a:pt x="20" y="322"/>
                </a:lnTo>
                <a:lnTo>
                  <a:pt x="32" y="332"/>
                </a:lnTo>
                <a:lnTo>
                  <a:pt x="44" y="338"/>
                </a:lnTo>
                <a:lnTo>
                  <a:pt x="58" y="342"/>
                </a:lnTo>
                <a:lnTo>
                  <a:pt x="72" y="344"/>
                </a:lnTo>
                <a:lnTo>
                  <a:pt x="456" y="344"/>
                </a:lnTo>
                <a:lnTo>
                  <a:pt x="460" y="344"/>
                </a:lnTo>
                <a:lnTo>
                  <a:pt x="460" y="398"/>
                </a:lnTo>
                <a:lnTo>
                  <a:pt x="424" y="398"/>
                </a:lnTo>
                <a:lnTo>
                  <a:pt x="494" y="466"/>
                </a:lnTo>
                <a:lnTo>
                  <a:pt x="562" y="398"/>
                </a:lnTo>
                <a:lnTo>
                  <a:pt x="526" y="398"/>
                </a:lnTo>
                <a:lnTo>
                  <a:pt x="526" y="342"/>
                </a:lnTo>
                <a:lnTo>
                  <a:pt x="556" y="342"/>
                </a:lnTo>
                <a:lnTo>
                  <a:pt x="940" y="344"/>
                </a:lnTo>
                <a:lnTo>
                  <a:pt x="954" y="342"/>
                </a:lnTo>
                <a:lnTo>
                  <a:pt x="968" y="338"/>
                </a:lnTo>
                <a:lnTo>
                  <a:pt x="982" y="332"/>
                </a:lnTo>
                <a:lnTo>
                  <a:pt x="992" y="322"/>
                </a:lnTo>
                <a:lnTo>
                  <a:pt x="1002" y="312"/>
                </a:lnTo>
                <a:lnTo>
                  <a:pt x="1008" y="300"/>
                </a:lnTo>
                <a:lnTo>
                  <a:pt x="1012" y="286"/>
                </a:lnTo>
                <a:lnTo>
                  <a:pt x="1014" y="272"/>
                </a:lnTo>
                <a:lnTo>
                  <a:pt x="1014" y="72"/>
                </a:lnTo>
                <a:lnTo>
                  <a:pt x="1012" y="58"/>
                </a:lnTo>
                <a:lnTo>
                  <a:pt x="1008" y="44"/>
                </a:lnTo>
                <a:lnTo>
                  <a:pt x="1002" y="32"/>
                </a:lnTo>
                <a:lnTo>
                  <a:pt x="992" y="20"/>
                </a:lnTo>
                <a:lnTo>
                  <a:pt x="982" y="12"/>
                </a:lnTo>
                <a:lnTo>
                  <a:pt x="968" y="6"/>
                </a:lnTo>
                <a:lnTo>
                  <a:pt x="954" y="2"/>
                </a:lnTo>
                <a:lnTo>
                  <a:pt x="940" y="0"/>
                </a:lnTo>
                <a:close/>
              </a:path>
            </a:pathLst>
          </a:custGeom>
          <a:solidFill>
            <a:srgbClr val="CCFFFF"/>
          </a:solidFill>
          <a:ln>
            <a:solidFill>
              <a:schemeClr val="tx1"/>
            </a:solidFill>
          </a:ln>
        </p:spPr>
        <p:txBody>
          <a:bodyPr/>
          <a:lstStyle/>
          <a:p>
            <a:pPr algn="ctr"/>
            <a:r>
              <a:rPr lang="fa-IR" dirty="0" smtClean="0">
                <a:latin typeface="Tahoma" panose="020B0604030504040204" pitchFamily="34" charset="0"/>
                <a:cs typeface="B Nazanin" panose="00000400000000000000" pitchFamily="2" charset="-78"/>
              </a:rPr>
              <a:t>4- دستور </a:t>
            </a:r>
            <a:r>
              <a:rPr lang="fa-IR" dirty="0" err="1">
                <a:latin typeface="Tahoma" panose="020B0604030504040204" pitchFamily="34" charset="0"/>
                <a:cs typeface="B Nazanin" panose="00000400000000000000" pitchFamily="2" charset="-78"/>
              </a:rPr>
              <a:t>العمل</a:t>
            </a:r>
            <a:r>
              <a:rPr lang="fa-IR" dirty="0">
                <a:latin typeface="Tahoma" panose="020B0604030504040204" pitchFamily="34" charset="0"/>
                <a:cs typeface="B Nazanin" panose="00000400000000000000" pitchFamily="2" charset="-78"/>
              </a:rPr>
              <a:t> های طراحی و برنامه ریزی خاصی برای مسکن با هزینه متوسط رو به پایین در مقایسه با مسکن کم هزینه وجود ندارد.  شرایطی که توسط مقامات محلی ایجاد شده است برای هر پروژه متفاوت است. این تناقضات موجب ایجاد سردرگمی برای سازندگان خصوصی می </a:t>
            </a:r>
            <a:r>
              <a:rPr lang="fa-IR" dirty="0" err="1">
                <a:latin typeface="Tahoma" panose="020B0604030504040204" pitchFamily="34" charset="0"/>
                <a:cs typeface="B Nazanin" panose="00000400000000000000" pitchFamily="2" charset="-78"/>
              </a:rPr>
              <a:t>کردد</a:t>
            </a:r>
            <a:endParaRPr lang="fa-IR" dirty="0">
              <a:latin typeface="Tahoma" panose="020B0604030504040204" pitchFamily="34" charset="0"/>
              <a:cs typeface="B Nazanin" panose="00000400000000000000" pitchFamily="2" charset="-78"/>
            </a:endParaRPr>
          </a:p>
        </p:txBody>
      </p:sp>
    </p:spTree>
    <p:extLst>
      <p:ext uri="{BB962C8B-B14F-4D97-AF65-F5344CB8AC3E}">
        <p14:creationId xmlns:p14="http://schemas.microsoft.com/office/powerpoint/2010/main" val="144968809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168352" y="4941168"/>
            <a:ext cx="5436096" cy="1207779"/>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cs typeface="B Nazanin" panose="00000400000000000000" pitchFamily="2" charset="-78"/>
            </a:endParaRPr>
          </a:p>
        </p:txBody>
      </p:sp>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مسائل و چالش های اجرای مسکن با هزینه متوسط رو به پایین در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14" name="Freeform 238"/>
          <p:cNvSpPr>
            <a:spLocks/>
          </p:cNvSpPr>
          <p:nvPr/>
        </p:nvSpPr>
        <p:spPr bwMode="auto">
          <a:xfrm>
            <a:off x="3131841" y="980728"/>
            <a:ext cx="5436096" cy="1152128"/>
          </a:xfrm>
          <a:custGeom>
            <a:avLst/>
            <a:gdLst>
              <a:gd name="T0" fmla="*/ 2147483647 w 1014"/>
              <a:gd name="T1" fmla="*/ 0 h 466"/>
              <a:gd name="T2" fmla="*/ 181451250 w 1014"/>
              <a:gd name="T3" fmla="*/ 0 h 466"/>
              <a:gd name="T4" fmla="*/ 181451250 w 1014"/>
              <a:gd name="T5" fmla="*/ 0 h 466"/>
              <a:gd name="T6" fmla="*/ 146169063 w 1014"/>
              <a:gd name="T7" fmla="*/ 5040313 h 466"/>
              <a:gd name="T8" fmla="*/ 110886875 w 1014"/>
              <a:gd name="T9" fmla="*/ 15120938 h 466"/>
              <a:gd name="T10" fmla="*/ 80645000 w 1014"/>
              <a:gd name="T11" fmla="*/ 30241875 h 466"/>
              <a:gd name="T12" fmla="*/ 50403125 w 1014"/>
              <a:gd name="T13" fmla="*/ 50403125 h 466"/>
              <a:gd name="T14" fmla="*/ 30241875 w 1014"/>
              <a:gd name="T15" fmla="*/ 80645000 h 466"/>
              <a:gd name="T16" fmla="*/ 10080625 w 1014"/>
              <a:gd name="T17" fmla="*/ 110886875 h 466"/>
              <a:gd name="T18" fmla="*/ 0 w 1014"/>
              <a:gd name="T19" fmla="*/ 146169063 h 466"/>
              <a:gd name="T20" fmla="*/ 0 w 1014"/>
              <a:gd name="T21" fmla="*/ 181451250 h 466"/>
              <a:gd name="T22" fmla="*/ 0 w 1014"/>
              <a:gd name="T23" fmla="*/ 685482500 h 466"/>
              <a:gd name="T24" fmla="*/ 0 w 1014"/>
              <a:gd name="T25" fmla="*/ 685482500 h 466"/>
              <a:gd name="T26" fmla="*/ 0 w 1014"/>
              <a:gd name="T27" fmla="*/ 720764688 h 466"/>
              <a:gd name="T28" fmla="*/ 10080625 w 1014"/>
              <a:gd name="T29" fmla="*/ 756046875 h 466"/>
              <a:gd name="T30" fmla="*/ 30241875 w 1014"/>
              <a:gd name="T31" fmla="*/ 786288750 h 466"/>
              <a:gd name="T32" fmla="*/ 50403125 w 1014"/>
              <a:gd name="T33" fmla="*/ 811490313 h 466"/>
              <a:gd name="T34" fmla="*/ 80645000 w 1014"/>
              <a:gd name="T35" fmla="*/ 836691875 h 466"/>
              <a:gd name="T36" fmla="*/ 110886875 w 1014"/>
              <a:gd name="T37" fmla="*/ 851812813 h 466"/>
              <a:gd name="T38" fmla="*/ 146169063 w 1014"/>
              <a:gd name="T39" fmla="*/ 861893438 h 466"/>
              <a:gd name="T40" fmla="*/ 181451250 w 1014"/>
              <a:gd name="T41" fmla="*/ 866933750 h 466"/>
              <a:gd name="T42" fmla="*/ 1149191250 w 1014"/>
              <a:gd name="T43" fmla="*/ 866933750 h 466"/>
              <a:gd name="T44" fmla="*/ 1159271875 w 1014"/>
              <a:gd name="T45" fmla="*/ 866933750 h 466"/>
              <a:gd name="T46" fmla="*/ 1159271875 w 1014"/>
              <a:gd name="T47" fmla="*/ 1003022188 h 466"/>
              <a:gd name="T48" fmla="*/ 1068546250 w 1014"/>
              <a:gd name="T49" fmla="*/ 1003022188 h 466"/>
              <a:gd name="T50" fmla="*/ 1244957188 w 1014"/>
              <a:gd name="T51" fmla="*/ 1174392813 h 466"/>
              <a:gd name="T52" fmla="*/ 1416327813 w 1014"/>
              <a:gd name="T53" fmla="*/ 1003022188 h 466"/>
              <a:gd name="T54" fmla="*/ 1325602188 w 1014"/>
              <a:gd name="T55" fmla="*/ 1003022188 h 466"/>
              <a:gd name="T56" fmla="*/ 1325602188 w 1014"/>
              <a:gd name="T57" fmla="*/ 861893438 h 466"/>
              <a:gd name="T58" fmla="*/ 1401206875 w 1014"/>
              <a:gd name="T59" fmla="*/ 861893438 h 466"/>
              <a:gd name="T60" fmla="*/ 2147483647 w 1014"/>
              <a:gd name="T61" fmla="*/ 866933750 h 466"/>
              <a:gd name="T62" fmla="*/ 2147483647 w 1014"/>
              <a:gd name="T63" fmla="*/ 866933750 h 466"/>
              <a:gd name="T64" fmla="*/ 2147483647 w 1014"/>
              <a:gd name="T65" fmla="*/ 861893438 h 466"/>
              <a:gd name="T66" fmla="*/ 2147483647 w 1014"/>
              <a:gd name="T67" fmla="*/ 851812813 h 466"/>
              <a:gd name="T68" fmla="*/ 2147483647 w 1014"/>
              <a:gd name="T69" fmla="*/ 836691875 h 466"/>
              <a:gd name="T70" fmla="*/ 2147483647 w 1014"/>
              <a:gd name="T71" fmla="*/ 811490313 h 466"/>
              <a:gd name="T72" fmla="*/ 2147483647 w 1014"/>
              <a:gd name="T73" fmla="*/ 786288750 h 466"/>
              <a:gd name="T74" fmla="*/ 2147483647 w 1014"/>
              <a:gd name="T75" fmla="*/ 756046875 h 466"/>
              <a:gd name="T76" fmla="*/ 2147483647 w 1014"/>
              <a:gd name="T77" fmla="*/ 720764688 h 466"/>
              <a:gd name="T78" fmla="*/ 2147483647 w 1014"/>
              <a:gd name="T79" fmla="*/ 685482500 h 466"/>
              <a:gd name="T80" fmla="*/ 2147483647 w 1014"/>
              <a:gd name="T81" fmla="*/ 181451250 h 466"/>
              <a:gd name="T82" fmla="*/ 2147483647 w 1014"/>
              <a:gd name="T83" fmla="*/ 181451250 h 466"/>
              <a:gd name="T84" fmla="*/ 2147483647 w 1014"/>
              <a:gd name="T85" fmla="*/ 146169063 h 466"/>
              <a:gd name="T86" fmla="*/ 2147483647 w 1014"/>
              <a:gd name="T87" fmla="*/ 110886875 h 466"/>
              <a:gd name="T88" fmla="*/ 2147483647 w 1014"/>
              <a:gd name="T89" fmla="*/ 80645000 h 466"/>
              <a:gd name="T90" fmla="*/ 2147483647 w 1014"/>
              <a:gd name="T91" fmla="*/ 50403125 h 466"/>
              <a:gd name="T92" fmla="*/ 2147483647 w 1014"/>
              <a:gd name="T93" fmla="*/ 30241875 h 466"/>
              <a:gd name="T94" fmla="*/ 2147483647 w 1014"/>
              <a:gd name="T95" fmla="*/ 15120938 h 466"/>
              <a:gd name="T96" fmla="*/ 2147483647 w 1014"/>
              <a:gd name="T97" fmla="*/ 5040313 h 466"/>
              <a:gd name="T98" fmla="*/ 2147483647 w 1014"/>
              <a:gd name="T99" fmla="*/ 0 h 466"/>
              <a:gd name="T100" fmla="*/ 2147483647 w 1014"/>
              <a:gd name="T101" fmla="*/ 0 h 4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14"/>
              <a:gd name="T154" fmla="*/ 0 h 466"/>
              <a:gd name="T155" fmla="*/ 1014 w 1014"/>
              <a:gd name="T156" fmla="*/ 466 h 4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14" h="466">
                <a:moveTo>
                  <a:pt x="940" y="0"/>
                </a:moveTo>
                <a:lnTo>
                  <a:pt x="72" y="0"/>
                </a:lnTo>
                <a:lnTo>
                  <a:pt x="58" y="2"/>
                </a:lnTo>
                <a:lnTo>
                  <a:pt x="44" y="6"/>
                </a:lnTo>
                <a:lnTo>
                  <a:pt x="32" y="12"/>
                </a:lnTo>
                <a:lnTo>
                  <a:pt x="20" y="20"/>
                </a:lnTo>
                <a:lnTo>
                  <a:pt x="12" y="32"/>
                </a:lnTo>
                <a:lnTo>
                  <a:pt x="4" y="44"/>
                </a:lnTo>
                <a:lnTo>
                  <a:pt x="0" y="58"/>
                </a:lnTo>
                <a:lnTo>
                  <a:pt x="0" y="72"/>
                </a:lnTo>
                <a:lnTo>
                  <a:pt x="0" y="272"/>
                </a:lnTo>
                <a:lnTo>
                  <a:pt x="0" y="286"/>
                </a:lnTo>
                <a:lnTo>
                  <a:pt x="4" y="300"/>
                </a:lnTo>
                <a:lnTo>
                  <a:pt x="12" y="312"/>
                </a:lnTo>
                <a:lnTo>
                  <a:pt x="20" y="322"/>
                </a:lnTo>
                <a:lnTo>
                  <a:pt x="32" y="332"/>
                </a:lnTo>
                <a:lnTo>
                  <a:pt x="44" y="338"/>
                </a:lnTo>
                <a:lnTo>
                  <a:pt x="58" y="342"/>
                </a:lnTo>
                <a:lnTo>
                  <a:pt x="72" y="344"/>
                </a:lnTo>
                <a:lnTo>
                  <a:pt x="456" y="344"/>
                </a:lnTo>
                <a:lnTo>
                  <a:pt x="460" y="344"/>
                </a:lnTo>
                <a:lnTo>
                  <a:pt x="460" y="398"/>
                </a:lnTo>
                <a:lnTo>
                  <a:pt x="424" y="398"/>
                </a:lnTo>
                <a:lnTo>
                  <a:pt x="494" y="466"/>
                </a:lnTo>
                <a:lnTo>
                  <a:pt x="562" y="398"/>
                </a:lnTo>
                <a:lnTo>
                  <a:pt x="526" y="398"/>
                </a:lnTo>
                <a:lnTo>
                  <a:pt x="526" y="342"/>
                </a:lnTo>
                <a:lnTo>
                  <a:pt x="556" y="342"/>
                </a:lnTo>
                <a:lnTo>
                  <a:pt x="940" y="344"/>
                </a:lnTo>
                <a:lnTo>
                  <a:pt x="954" y="342"/>
                </a:lnTo>
                <a:lnTo>
                  <a:pt x="968" y="338"/>
                </a:lnTo>
                <a:lnTo>
                  <a:pt x="982" y="332"/>
                </a:lnTo>
                <a:lnTo>
                  <a:pt x="992" y="322"/>
                </a:lnTo>
                <a:lnTo>
                  <a:pt x="1002" y="312"/>
                </a:lnTo>
                <a:lnTo>
                  <a:pt x="1008" y="300"/>
                </a:lnTo>
                <a:lnTo>
                  <a:pt x="1012" y="286"/>
                </a:lnTo>
                <a:lnTo>
                  <a:pt x="1014" y="272"/>
                </a:lnTo>
                <a:lnTo>
                  <a:pt x="1014" y="72"/>
                </a:lnTo>
                <a:lnTo>
                  <a:pt x="1012" y="58"/>
                </a:lnTo>
                <a:lnTo>
                  <a:pt x="1008" y="44"/>
                </a:lnTo>
                <a:lnTo>
                  <a:pt x="1002" y="32"/>
                </a:lnTo>
                <a:lnTo>
                  <a:pt x="992" y="20"/>
                </a:lnTo>
                <a:lnTo>
                  <a:pt x="982" y="12"/>
                </a:lnTo>
                <a:lnTo>
                  <a:pt x="968" y="6"/>
                </a:lnTo>
                <a:lnTo>
                  <a:pt x="954" y="2"/>
                </a:lnTo>
                <a:lnTo>
                  <a:pt x="940" y="0"/>
                </a:lnTo>
                <a:close/>
              </a:path>
            </a:pathLst>
          </a:custGeom>
          <a:solidFill>
            <a:srgbClr val="CCFFFF"/>
          </a:solidFill>
          <a:ln>
            <a:solidFill>
              <a:schemeClr val="tx1"/>
            </a:solidFill>
          </a:ln>
        </p:spPr>
        <p:txBody>
          <a:bodyPr/>
          <a:lstStyle/>
          <a:p>
            <a:endParaRPr lang="en-US"/>
          </a:p>
        </p:txBody>
      </p:sp>
      <p:sp>
        <p:nvSpPr>
          <p:cNvPr id="15" name="Freeform 238"/>
          <p:cNvSpPr>
            <a:spLocks/>
          </p:cNvSpPr>
          <p:nvPr/>
        </p:nvSpPr>
        <p:spPr bwMode="auto">
          <a:xfrm>
            <a:off x="3131840" y="2132856"/>
            <a:ext cx="5436096" cy="936548"/>
          </a:xfrm>
          <a:custGeom>
            <a:avLst/>
            <a:gdLst>
              <a:gd name="T0" fmla="*/ 2147483647 w 1014"/>
              <a:gd name="T1" fmla="*/ 0 h 466"/>
              <a:gd name="T2" fmla="*/ 181451250 w 1014"/>
              <a:gd name="T3" fmla="*/ 0 h 466"/>
              <a:gd name="T4" fmla="*/ 181451250 w 1014"/>
              <a:gd name="T5" fmla="*/ 0 h 466"/>
              <a:gd name="T6" fmla="*/ 146169063 w 1014"/>
              <a:gd name="T7" fmla="*/ 5040313 h 466"/>
              <a:gd name="T8" fmla="*/ 110886875 w 1014"/>
              <a:gd name="T9" fmla="*/ 15120938 h 466"/>
              <a:gd name="T10" fmla="*/ 80645000 w 1014"/>
              <a:gd name="T11" fmla="*/ 30241875 h 466"/>
              <a:gd name="T12" fmla="*/ 50403125 w 1014"/>
              <a:gd name="T13" fmla="*/ 50403125 h 466"/>
              <a:gd name="T14" fmla="*/ 30241875 w 1014"/>
              <a:gd name="T15" fmla="*/ 80645000 h 466"/>
              <a:gd name="T16" fmla="*/ 10080625 w 1014"/>
              <a:gd name="T17" fmla="*/ 110886875 h 466"/>
              <a:gd name="T18" fmla="*/ 0 w 1014"/>
              <a:gd name="T19" fmla="*/ 146169063 h 466"/>
              <a:gd name="T20" fmla="*/ 0 w 1014"/>
              <a:gd name="T21" fmla="*/ 181451250 h 466"/>
              <a:gd name="T22" fmla="*/ 0 w 1014"/>
              <a:gd name="T23" fmla="*/ 685482500 h 466"/>
              <a:gd name="T24" fmla="*/ 0 w 1014"/>
              <a:gd name="T25" fmla="*/ 685482500 h 466"/>
              <a:gd name="T26" fmla="*/ 0 w 1014"/>
              <a:gd name="T27" fmla="*/ 720764688 h 466"/>
              <a:gd name="T28" fmla="*/ 10080625 w 1014"/>
              <a:gd name="T29" fmla="*/ 756046875 h 466"/>
              <a:gd name="T30" fmla="*/ 30241875 w 1014"/>
              <a:gd name="T31" fmla="*/ 786288750 h 466"/>
              <a:gd name="T32" fmla="*/ 50403125 w 1014"/>
              <a:gd name="T33" fmla="*/ 811490313 h 466"/>
              <a:gd name="T34" fmla="*/ 80645000 w 1014"/>
              <a:gd name="T35" fmla="*/ 836691875 h 466"/>
              <a:gd name="T36" fmla="*/ 110886875 w 1014"/>
              <a:gd name="T37" fmla="*/ 851812813 h 466"/>
              <a:gd name="T38" fmla="*/ 146169063 w 1014"/>
              <a:gd name="T39" fmla="*/ 861893438 h 466"/>
              <a:gd name="T40" fmla="*/ 181451250 w 1014"/>
              <a:gd name="T41" fmla="*/ 866933750 h 466"/>
              <a:gd name="T42" fmla="*/ 1149191250 w 1014"/>
              <a:gd name="T43" fmla="*/ 866933750 h 466"/>
              <a:gd name="T44" fmla="*/ 1159271875 w 1014"/>
              <a:gd name="T45" fmla="*/ 866933750 h 466"/>
              <a:gd name="T46" fmla="*/ 1159271875 w 1014"/>
              <a:gd name="T47" fmla="*/ 1003022188 h 466"/>
              <a:gd name="T48" fmla="*/ 1068546250 w 1014"/>
              <a:gd name="T49" fmla="*/ 1003022188 h 466"/>
              <a:gd name="T50" fmla="*/ 1244957188 w 1014"/>
              <a:gd name="T51" fmla="*/ 1174392813 h 466"/>
              <a:gd name="T52" fmla="*/ 1416327813 w 1014"/>
              <a:gd name="T53" fmla="*/ 1003022188 h 466"/>
              <a:gd name="T54" fmla="*/ 1325602188 w 1014"/>
              <a:gd name="T55" fmla="*/ 1003022188 h 466"/>
              <a:gd name="T56" fmla="*/ 1325602188 w 1014"/>
              <a:gd name="T57" fmla="*/ 861893438 h 466"/>
              <a:gd name="T58" fmla="*/ 1401206875 w 1014"/>
              <a:gd name="T59" fmla="*/ 861893438 h 466"/>
              <a:gd name="T60" fmla="*/ 2147483647 w 1014"/>
              <a:gd name="T61" fmla="*/ 866933750 h 466"/>
              <a:gd name="T62" fmla="*/ 2147483647 w 1014"/>
              <a:gd name="T63" fmla="*/ 866933750 h 466"/>
              <a:gd name="T64" fmla="*/ 2147483647 w 1014"/>
              <a:gd name="T65" fmla="*/ 861893438 h 466"/>
              <a:gd name="T66" fmla="*/ 2147483647 w 1014"/>
              <a:gd name="T67" fmla="*/ 851812813 h 466"/>
              <a:gd name="T68" fmla="*/ 2147483647 w 1014"/>
              <a:gd name="T69" fmla="*/ 836691875 h 466"/>
              <a:gd name="T70" fmla="*/ 2147483647 w 1014"/>
              <a:gd name="T71" fmla="*/ 811490313 h 466"/>
              <a:gd name="T72" fmla="*/ 2147483647 w 1014"/>
              <a:gd name="T73" fmla="*/ 786288750 h 466"/>
              <a:gd name="T74" fmla="*/ 2147483647 w 1014"/>
              <a:gd name="T75" fmla="*/ 756046875 h 466"/>
              <a:gd name="T76" fmla="*/ 2147483647 w 1014"/>
              <a:gd name="T77" fmla="*/ 720764688 h 466"/>
              <a:gd name="T78" fmla="*/ 2147483647 w 1014"/>
              <a:gd name="T79" fmla="*/ 685482500 h 466"/>
              <a:gd name="T80" fmla="*/ 2147483647 w 1014"/>
              <a:gd name="T81" fmla="*/ 181451250 h 466"/>
              <a:gd name="T82" fmla="*/ 2147483647 w 1014"/>
              <a:gd name="T83" fmla="*/ 181451250 h 466"/>
              <a:gd name="T84" fmla="*/ 2147483647 w 1014"/>
              <a:gd name="T85" fmla="*/ 146169063 h 466"/>
              <a:gd name="T86" fmla="*/ 2147483647 w 1014"/>
              <a:gd name="T87" fmla="*/ 110886875 h 466"/>
              <a:gd name="T88" fmla="*/ 2147483647 w 1014"/>
              <a:gd name="T89" fmla="*/ 80645000 h 466"/>
              <a:gd name="T90" fmla="*/ 2147483647 w 1014"/>
              <a:gd name="T91" fmla="*/ 50403125 h 466"/>
              <a:gd name="T92" fmla="*/ 2147483647 w 1014"/>
              <a:gd name="T93" fmla="*/ 30241875 h 466"/>
              <a:gd name="T94" fmla="*/ 2147483647 w 1014"/>
              <a:gd name="T95" fmla="*/ 15120938 h 466"/>
              <a:gd name="T96" fmla="*/ 2147483647 w 1014"/>
              <a:gd name="T97" fmla="*/ 5040313 h 466"/>
              <a:gd name="T98" fmla="*/ 2147483647 w 1014"/>
              <a:gd name="T99" fmla="*/ 0 h 466"/>
              <a:gd name="T100" fmla="*/ 2147483647 w 1014"/>
              <a:gd name="T101" fmla="*/ 0 h 4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14"/>
              <a:gd name="T154" fmla="*/ 0 h 466"/>
              <a:gd name="T155" fmla="*/ 1014 w 1014"/>
              <a:gd name="T156" fmla="*/ 466 h 4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14" h="466">
                <a:moveTo>
                  <a:pt x="940" y="0"/>
                </a:moveTo>
                <a:lnTo>
                  <a:pt x="72" y="0"/>
                </a:lnTo>
                <a:lnTo>
                  <a:pt x="58" y="2"/>
                </a:lnTo>
                <a:lnTo>
                  <a:pt x="44" y="6"/>
                </a:lnTo>
                <a:lnTo>
                  <a:pt x="32" y="12"/>
                </a:lnTo>
                <a:lnTo>
                  <a:pt x="20" y="20"/>
                </a:lnTo>
                <a:lnTo>
                  <a:pt x="12" y="32"/>
                </a:lnTo>
                <a:lnTo>
                  <a:pt x="4" y="44"/>
                </a:lnTo>
                <a:lnTo>
                  <a:pt x="0" y="58"/>
                </a:lnTo>
                <a:lnTo>
                  <a:pt x="0" y="72"/>
                </a:lnTo>
                <a:lnTo>
                  <a:pt x="0" y="272"/>
                </a:lnTo>
                <a:lnTo>
                  <a:pt x="0" y="286"/>
                </a:lnTo>
                <a:lnTo>
                  <a:pt x="4" y="300"/>
                </a:lnTo>
                <a:lnTo>
                  <a:pt x="12" y="312"/>
                </a:lnTo>
                <a:lnTo>
                  <a:pt x="20" y="322"/>
                </a:lnTo>
                <a:lnTo>
                  <a:pt x="32" y="332"/>
                </a:lnTo>
                <a:lnTo>
                  <a:pt x="44" y="338"/>
                </a:lnTo>
                <a:lnTo>
                  <a:pt x="58" y="342"/>
                </a:lnTo>
                <a:lnTo>
                  <a:pt x="72" y="344"/>
                </a:lnTo>
                <a:lnTo>
                  <a:pt x="456" y="344"/>
                </a:lnTo>
                <a:lnTo>
                  <a:pt x="460" y="344"/>
                </a:lnTo>
                <a:lnTo>
                  <a:pt x="460" y="398"/>
                </a:lnTo>
                <a:lnTo>
                  <a:pt x="424" y="398"/>
                </a:lnTo>
                <a:lnTo>
                  <a:pt x="494" y="466"/>
                </a:lnTo>
                <a:lnTo>
                  <a:pt x="562" y="398"/>
                </a:lnTo>
                <a:lnTo>
                  <a:pt x="526" y="398"/>
                </a:lnTo>
                <a:lnTo>
                  <a:pt x="526" y="342"/>
                </a:lnTo>
                <a:lnTo>
                  <a:pt x="556" y="342"/>
                </a:lnTo>
                <a:lnTo>
                  <a:pt x="940" y="344"/>
                </a:lnTo>
                <a:lnTo>
                  <a:pt x="954" y="342"/>
                </a:lnTo>
                <a:lnTo>
                  <a:pt x="968" y="338"/>
                </a:lnTo>
                <a:lnTo>
                  <a:pt x="982" y="332"/>
                </a:lnTo>
                <a:lnTo>
                  <a:pt x="992" y="322"/>
                </a:lnTo>
                <a:lnTo>
                  <a:pt x="1002" y="312"/>
                </a:lnTo>
                <a:lnTo>
                  <a:pt x="1008" y="300"/>
                </a:lnTo>
                <a:lnTo>
                  <a:pt x="1012" y="286"/>
                </a:lnTo>
                <a:lnTo>
                  <a:pt x="1014" y="272"/>
                </a:lnTo>
                <a:lnTo>
                  <a:pt x="1014" y="72"/>
                </a:lnTo>
                <a:lnTo>
                  <a:pt x="1012" y="58"/>
                </a:lnTo>
                <a:lnTo>
                  <a:pt x="1008" y="44"/>
                </a:lnTo>
                <a:lnTo>
                  <a:pt x="1002" y="32"/>
                </a:lnTo>
                <a:lnTo>
                  <a:pt x="992" y="20"/>
                </a:lnTo>
                <a:lnTo>
                  <a:pt x="982" y="12"/>
                </a:lnTo>
                <a:lnTo>
                  <a:pt x="968" y="6"/>
                </a:lnTo>
                <a:lnTo>
                  <a:pt x="954" y="2"/>
                </a:lnTo>
                <a:lnTo>
                  <a:pt x="940" y="0"/>
                </a:lnTo>
                <a:close/>
              </a:path>
            </a:pathLst>
          </a:custGeom>
          <a:solidFill>
            <a:srgbClr val="CCFFFF"/>
          </a:solidFill>
          <a:ln>
            <a:solidFill>
              <a:schemeClr val="tx1"/>
            </a:solidFill>
          </a:ln>
        </p:spPr>
        <p:txBody>
          <a:bodyPr/>
          <a:lstStyle/>
          <a:p>
            <a:pPr algn="ctr"/>
            <a:r>
              <a:rPr lang="fa-IR" sz="1400" dirty="0" smtClean="0">
                <a:cs typeface="B Nazanin" panose="00000400000000000000" pitchFamily="2" charset="-78"/>
              </a:rPr>
              <a:t>6- کمبود </a:t>
            </a:r>
            <a:r>
              <a:rPr lang="fa-IR" sz="1400" dirty="0">
                <a:cs typeface="B Nazanin" panose="00000400000000000000" pitchFamily="2" charset="-78"/>
              </a:rPr>
              <a:t>کنترل و نظارت ساخت و </a:t>
            </a:r>
            <a:r>
              <a:rPr lang="fa-IR" sz="1400" dirty="0" err="1">
                <a:cs typeface="B Nazanin" panose="00000400000000000000" pitchFamily="2" charset="-78"/>
              </a:rPr>
              <a:t>سازو</a:t>
            </a:r>
            <a:r>
              <a:rPr lang="fa-IR" sz="1400" dirty="0">
                <a:cs typeface="B Nazanin" panose="00000400000000000000" pitchFamily="2" charset="-78"/>
              </a:rPr>
              <a:t> اتمام خانه </a:t>
            </a:r>
            <a:r>
              <a:rPr lang="fa-IR" sz="1400" dirty="0" err="1">
                <a:cs typeface="B Nazanin" panose="00000400000000000000" pitchFamily="2" charset="-78"/>
              </a:rPr>
              <a:t>هایی</a:t>
            </a:r>
            <a:r>
              <a:rPr lang="fa-IR" sz="1400" dirty="0">
                <a:cs typeface="B Nazanin" panose="00000400000000000000" pitchFamily="2" charset="-78"/>
              </a:rPr>
              <a:t> با هزینه متوسط و گران قیمت در مقایسه با مسکن کم هزینه توسط مقامات دولتی</a:t>
            </a:r>
          </a:p>
        </p:txBody>
      </p:sp>
      <p:sp>
        <p:nvSpPr>
          <p:cNvPr id="16" name="Freeform 238"/>
          <p:cNvSpPr>
            <a:spLocks/>
          </p:cNvSpPr>
          <p:nvPr/>
        </p:nvSpPr>
        <p:spPr bwMode="auto">
          <a:xfrm>
            <a:off x="3138110" y="3069404"/>
            <a:ext cx="5436096" cy="1871764"/>
          </a:xfrm>
          <a:custGeom>
            <a:avLst/>
            <a:gdLst>
              <a:gd name="T0" fmla="*/ 2147483647 w 1014"/>
              <a:gd name="T1" fmla="*/ 0 h 466"/>
              <a:gd name="T2" fmla="*/ 181451250 w 1014"/>
              <a:gd name="T3" fmla="*/ 0 h 466"/>
              <a:gd name="T4" fmla="*/ 181451250 w 1014"/>
              <a:gd name="T5" fmla="*/ 0 h 466"/>
              <a:gd name="T6" fmla="*/ 146169063 w 1014"/>
              <a:gd name="T7" fmla="*/ 5040313 h 466"/>
              <a:gd name="T8" fmla="*/ 110886875 w 1014"/>
              <a:gd name="T9" fmla="*/ 15120938 h 466"/>
              <a:gd name="T10" fmla="*/ 80645000 w 1014"/>
              <a:gd name="T11" fmla="*/ 30241875 h 466"/>
              <a:gd name="T12" fmla="*/ 50403125 w 1014"/>
              <a:gd name="T13" fmla="*/ 50403125 h 466"/>
              <a:gd name="T14" fmla="*/ 30241875 w 1014"/>
              <a:gd name="T15" fmla="*/ 80645000 h 466"/>
              <a:gd name="T16" fmla="*/ 10080625 w 1014"/>
              <a:gd name="T17" fmla="*/ 110886875 h 466"/>
              <a:gd name="T18" fmla="*/ 0 w 1014"/>
              <a:gd name="T19" fmla="*/ 146169063 h 466"/>
              <a:gd name="T20" fmla="*/ 0 w 1014"/>
              <a:gd name="T21" fmla="*/ 181451250 h 466"/>
              <a:gd name="T22" fmla="*/ 0 w 1014"/>
              <a:gd name="T23" fmla="*/ 685482500 h 466"/>
              <a:gd name="T24" fmla="*/ 0 w 1014"/>
              <a:gd name="T25" fmla="*/ 685482500 h 466"/>
              <a:gd name="T26" fmla="*/ 0 w 1014"/>
              <a:gd name="T27" fmla="*/ 720764688 h 466"/>
              <a:gd name="T28" fmla="*/ 10080625 w 1014"/>
              <a:gd name="T29" fmla="*/ 756046875 h 466"/>
              <a:gd name="T30" fmla="*/ 30241875 w 1014"/>
              <a:gd name="T31" fmla="*/ 786288750 h 466"/>
              <a:gd name="T32" fmla="*/ 50403125 w 1014"/>
              <a:gd name="T33" fmla="*/ 811490313 h 466"/>
              <a:gd name="T34" fmla="*/ 80645000 w 1014"/>
              <a:gd name="T35" fmla="*/ 836691875 h 466"/>
              <a:gd name="T36" fmla="*/ 110886875 w 1014"/>
              <a:gd name="T37" fmla="*/ 851812813 h 466"/>
              <a:gd name="T38" fmla="*/ 146169063 w 1014"/>
              <a:gd name="T39" fmla="*/ 861893438 h 466"/>
              <a:gd name="T40" fmla="*/ 181451250 w 1014"/>
              <a:gd name="T41" fmla="*/ 866933750 h 466"/>
              <a:gd name="T42" fmla="*/ 1149191250 w 1014"/>
              <a:gd name="T43" fmla="*/ 866933750 h 466"/>
              <a:gd name="T44" fmla="*/ 1159271875 w 1014"/>
              <a:gd name="T45" fmla="*/ 866933750 h 466"/>
              <a:gd name="T46" fmla="*/ 1159271875 w 1014"/>
              <a:gd name="T47" fmla="*/ 1003022188 h 466"/>
              <a:gd name="T48" fmla="*/ 1068546250 w 1014"/>
              <a:gd name="T49" fmla="*/ 1003022188 h 466"/>
              <a:gd name="T50" fmla="*/ 1244957188 w 1014"/>
              <a:gd name="T51" fmla="*/ 1174392813 h 466"/>
              <a:gd name="T52" fmla="*/ 1416327813 w 1014"/>
              <a:gd name="T53" fmla="*/ 1003022188 h 466"/>
              <a:gd name="T54" fmla="*/ 1325602188 w 1014"/>
              <a:gd name="T55" fmla="*/ 1003022188 h 466"/>
              <a:gd name="T56" fmla="*/ 1325602188 w 1014"/>
              <a:gd name="T57" fmla="*/ 861893438 h 466"/>
              <a:gd name="T58" fmla="*/ 1401206875 w 1014"/>
              <a:gd name="T59" fmla="*/ 861893438 h 466"/>
              <a:gd name="T60" fmla="*/ 2147483647 w 1014"/>
              <a:gd name="T61" fmla="*/ 866933750 h 466"/>
              <a:gd name="T62" fmla="*/ 2147483647 w 1014"/>
              <a:gd name="T63" fmla="*/ 866933750 h 466"/>
              <a:gd name="T64" fmla="*/ 2147483647 w 1014"/>
              <a:gd name="T65" fmla="*/ 861893438 h 466"/>
              <a:gd name="T66" fmla="*/ 2147483647 w 1014"/>
              <a:gd name="T67" fmla="*/ 851812813 h 466"/>
              <a:gd name="T68" fmla="*/ 2147483647 w 1014"/>
              <a:gd name="T69" fmla="*/ 836691875 h 466"/>
              <a:gd name="T70" fmla="*/ 2147483647 w 1014"/>
              <a:gd name="T71" fmla="*/ 811490313 h 466"/>
              <a:gd name="T72" fmla="*/ 2147483647 w 1014"/>
              <a:gd name="T73" fmla="*/ 786288750 h 466"/>
              <a:gd name="T74" fmla="*/ 2147483647 w 1014"/>
              <a:gd name="T75" fmla="*/ 756046875 h 466"/>
              <a:gd name="T76" fmla="*/ 2147483647 w 1014"/>
              <a:gd name="T77" fmla="*/ 720764688 h 466"/>
              <a:gd name="T78" fmla="*/ 2147483647 w 1014"/>
              <a:gd name="T79" fmla="*/ 685482500 h 466"/>
              <a:gd name="T80" fmla="*/ 2147483647 w 1014"/>
              <a:gd name="T81" fmla="*/ 181451250 h 466"/>
              <a:gd name="T82" fmla="*/ 2147483647 w 1014"/>
              <a:gd name="T83" fmla="*/ 181451250 h 466"/>
              <a:gd name="T84" fmla="*/ 2147483647 w 1014"/>
              <a:gd name="T85" fmla="*/ 146169063 h 466"/>
              <a:gd name="T86" fmla="*/ 2147483647 w 1014"/>
              <a:gd name="T87" fmla="*/ 110886875 h 466"/>
              <a:gd name="T88" fmla="*/ 2147483647 w 1014"/>
              <a:gd name="T89" fmla="*/ 80645000 h 466"/>
              <a:gd name="T90" fmla="*/ 2147483647 w 1014"/>
              <a:gd name="T91" fmla="*/ 50403125 h 466"/>
              <a:gd name="T92" fmla="*/ 2147483647 w 1014"/>
              <a:gd name="T93" fmla="*/ 30241875 h 466"/>
              <a:gd name="T94" fmla="*/ 2147483647 w 1014"/>
              <a:gd name="T95" fmla="*/ 15120938 h 466"/>
              <a:gd name="T96" fmla="*/ 2147483647 w 1014"/>
              <a:gd name="T97" fmla="*/ 5040313 h 466"/>
              <a:gd name="T98" fmla="*/ 2147483647 w 1014"/>
              <a:gd name="T99" fmla="*/ 0 h 466"/>
              <a:gd name="T100" fmla="*/ 2147483647 w 1014"/>
              <a:gd name="T101" fmla="*/ 0 h 4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14"/>
              <a:gd name="T154" fmla="*/ 0 h 466"/>
              <a:gd name="T155" fmla="*/ 1014 w 1014"/>
              <a:gd name="T156" fmla="*/ 466 h 4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14" h="466">
                <a:moveTo>
                  <a:pt x="940" y="0"/>
                </a:moveTo>
                <a:lnTo>
                  <a:pt x="72" y="0"/>
                </a:lnTo>
                <a:lnTo>
                  <a:pt x="58" y="2"/>
                </a:lnTo>
                <a:lnTo>
                  <a:pt x="44" y="6"/>
                </a:lnTo>
                <a:lnTo>
                  <a:pt x="32" y="12"/>
                </a:lnTo>
                <a:lnTo>
                  <a:pt x="20" y="20"/>
                </a:lnTo>
                <a:lnTo>
                  <a:pt x="12" y="32"/>
                </a:lnTo>
                <a:lnTo>
                  <a:pt x="4" y="44"/>
                </a:lnTo>
                <a:lnTo>
                  <a:pt x="0" y="58"/>
                </a:lnTo>
                <a:lnTo>
                  <a:pt x="0" y="72"/>
                </a:lnTo>
                <a:lnTo>
                  <a:pt x="0" y="272"/>
                </a:lnTo>
                <a:lnTo>
                  <a:pt x="0" y="286"/>
                </a:lnTo>
                <a:lnTo>
                  <a:pt x="4" y="300"/>
                </a:lnTo>
                <a:lnTo>
                  <a:pt x="12" y="312"/>
                </a:lnTo>
                <a:lnTo>
                  <a:pt x="20" y="322"/>
                </a:lnTo>
                <a:lnTo>
                  <a:pt x="32" y="332"/>
                </a:lnTo>
                <a:lnTo>
                  <a:pt x="44" y="338"/>
                </a:lnTo>
                <a:lnTo>
                  <a:pt x="58" y="342"/>
                </a:lnTo>
                <a:lnTo>
                  <a:pt x="72" y="344"/>
                </a:lnTo>
                <a:lnTo>
                  <a:pt x="456" y="344"/>
                </a:lnTo>
                <a:lnTo>
                  <a:pt x="460" y="344"/>
                </a:lnTo>
                <a:lnTo>
                  <a:pt x="460" y="398"/>
                </a:lnTo>
                <a:lnTo>
                  <a:pt x="424" y="398"/>
                </a:lnTo>
                <a:lnTo>
                  <a:pt x="494" y="466"/>
                </a:lnTo>
                <a:lnTo>
                  <a:pt x="562" y="398"/>
                </a:lnTo>
                <a:lnTo>
                  <a:pt x="526" y="398"/>
                </a:lnTo>
                <a:lnTo>
                  <a:pt x="526" y="342"/>
                </a:lnTo>
                <a:lnTo>
                  <a:pt x="556" y="342"/>
                </a:lnTo>
                <a:lnTo>
                  <a:pt x="940" y="344"/>
                </a:lnTo>
                <a:lnTo>
                  <a:pt x="954" y="342"/>
                </a:lnTo>
                <a:lnTo>
                  <a:pt x="968" y="338"/>
                </a:lnTo>
                <a:lnTo>
                  <a:pt x="982" y="332"/>
                </a:lnTo>
                <a:lnTo>
                  <a:pt x="992" y="322"/>
                </a:lnTo>
                <a:lnTo>
                  <a:pt x="1002" y="312"/>
                </a:lnTo>
                <a:lnTo>
                  <a:pt x="1008" y="300"/>
                </a:lnTo>
                <a:lnTo>
                  <a:pt x="1012" y="286"/>
                </a:lnTo>
                <a:lnTo>
                  <a:pt x="1014" y="272"/>
                </a:lnTo>
                <a:lnTo>
                  <a:pt x="1014" y="72"/>
                </a:lnTo>
                <a:lnTo>
                  <a:pt x="1012" y="58"/>
                </a:lnTo>
                <a:lnTo>
                  <a:pt x="1008" y="44"/>
                </a:lnTo>
                <a:lnTo>
                  <a:pt x="1002" y="32"/>
                </a:lnTo>
                <a:lnTo>
                  <a:pt x="992" y="20"/>
                </a:lnTo>
                <a:lnTo>
                  <a:pt x="982" y="12"/>
                </a:lnTo>
                <a:lnTo>
                  <a:pt x="968" y="6"/>
                </a:lnTo>
                <a:lnTo>
                  <a:pt x="954" y="2"/>
                </a:lnTo>
                <a:lnTo>
                  <a:pt x="940" y="0"/>
                </a:lnTo>
                <a:close/>
              </a:path>
            </a:pathLst>
          </a:custGeom>
          <a:solidFill>
            <a:srgbClr val="CCFFFF"/>
          </a:solidFill>
          <a:ln>
            <a:solidFill>
              <a:schemeClr val="tx1"/>
            </a:solidFill>
          </a:ln>
        </p:spPr>
        <p:txBody>
          <a:bodyPr/>
          <a:lstStyle/>
          <a:p>
            <a:pPr algn="ctr"/>
            <a:r>
              <a:rPr lang="fa-IR" sz="1600" dirty="0" smtClean="0">
                <a:latin typeface="Tahoma" panose="020B0604030504040204" pitchFamily="34" charset="0"/>
                <a:cs typeface="B Nazanin" panose="00000400000000000000" pitchFamily="2" charset="-78"/>
              </a:rPr>
              <a:t>7- بدون </a:t>
            </a:r>
            <a:r>
              <a:rPr lang="fa-IR" sz="1600" dirty="0">
                <a:latin typeface="Tahoma" panose="020B0604030504040204" pitchFamily="34" charset="0"/>
                <a:cs typeface="B Nazanin" panose="00000400000000000000" pitchFamily="2" charset="-78"/>
              </a:rPr>
              <a:t>تنظیم مناسب بازار  توسط مقامات دولتی، قیمت مسکن با هزینه متوسط رو به پایین در </a:t>
            </a:r>
            <a:r>
              <a:rPr lang="fa-IR" sz="1600" dirty="0" err="1">
                <a:latin typeface="Tahoma" panose="020B0604030504040204" pitchFamily="34" charset="0"/>
                <a:cs typeface="B Nazanin" panose="00000400000000000000" pitchFamily="2" charset="-78"/>
              </a:rPr>
              <a:t>کوالالامپور</a:t>
            </a:r>
            <a:r>
              <a:rPr lang="fa-IR" sz="1600" dirty="0">
                <a:latin typeface="Tahoma" panose="020B0604030504040204" pitchFamily="34" charset="0"/>
                <a:cs typeface="B Nazanin" panose="00000400000000000000" pitchFamily="2" charset="-78"/>
              </a:rPr>
              <a:t> عمدتا بین 70.000 </a:t>
            </a:r>
            <a:r>
              <a:rPr lang="fa-IR" sz="1600" dirty="0" err="1">
                <a:latin typeface="Tahoma" panose="020B0604030504040204" pitchFamily="34" charset="0"/>
                <a:cs typeface="B Nazanin" panose="00000400000000000000" pitchFamily="2" charset="-78"/>
              </a:rPr>
              <a:t>رینگت</a:t>
            </a:r>
            <a:r>
              <a:rPr lang="fa-IR" sz="1600" dirty="0">
                <a:latin typeface="Tahoma" panose="020B0604030504040204" pitchFamily="34" charset="0"/>
                <a:cs typeface="B Nazanin" panose="00000400000000000000" pitchFamily="2" charset="-78"/>
              </a:rPr>
              <a:t> تا 85.000 </a:t>
            </a:r>
            <a:r>
              <a:rPr lang="fa-IR" sz="1600" dirty="0" err="1">
                <a:latin typeface="Tahoma" panose="020B0604030504040204" pitchFamily="34" charset="0"/>
                <a:cs typeface="B Nazanin" panose="00000400000000000000" pitchFamily="2" charset="-78"/>
              </a:rPr>
              <a:t>رینگت</a:t>
            </a:r>
            <a:r>
              <a:rPr lang="fa-IR" sz="1600" dirty="0">
                <a:latin typeface="Tahoma" panose="020B0604030504040204" pitchFamily="34" charset="0"/>
                <a:cs typeface="B Nazanin" panose="00000400000000000000" pitchFamily="2" charset="-78"/>
              </a:rPr>
              <a:t> برای هر واحد ثابت نگه داشته شده است. با توجه به اطلاعات جمع آوری شده، هیچ کدام از سازندگان خصوصی مسکن خانه </a:t>
            </a:r>
            <a:r>
              <a:rPr lang="fa-IR" sz="1600" dirty="0" err="1">
                <a:latin typeface="Tahoma" panose="020B0604030504040204" pitchFamily="34" charset="0"/>
                <a:cs typeface="B Nazanin" panose="00000400000000000000" pitchFamily="2" charset="-78"/>
              </a:rPr>
              <a:t>هایی</a:t>
            </a:r>
            <a:r>
              <a:rPr lang="fa-IR" sz="1600" dirty="0">
                <a:latin typeface="Tahoma" panose="020B0604030504040204" pitchFamily="34" charset="0"/>
                <a:cs typeface="B Nazanin" panose="00000400000000000000" pitchFamily="2" charset="-78"/>
              </a:rPr>
              <a:t> با محدوده قیمت 42.000 </a:t>
            </a:r>
            <a:r>
              <a:rPr lang="fa-IR" sz="1600" dirty="0" err="1">
                <a:latin typeface="Tahoma" panose="020B0604030504040204" pitchFamily="34" charset="0"/>
                <a:cs typeface="B Nazanin" panose="00000400000000000000" pitchFamily="2" charset="-78"/>
              </a:rPr>
              <a:t>رینگت</a:t>
            </a:r>
            <a:r>
              <a:rPr lang="fa-IR" sz="1600" dirty="0">
                <a:latin typeface="Tahoma" panose="020B0604030504040204" pitchFamily="34" charset="0"/>
                <a:cs typeface="B Nazanin" panose="00000400000000000000" pitchFamily="2" charset="-78"/>
              </a:rPr>
              <a:t> تا 69.999 </a:t>
            </a:r>
            <a:r>
              <a:rPr lang="fa-IR" sz="1600" dirty="0" err="1">
                <a:latin typeface="Tahoma" panose="020B0604030504040204" pitchFamily="34" charset="0"/>
                <a:cs typeface="B Nazanin" panose="00000400000000000000" pitchFamily="2" charset="-78"/>
              </a:rPr>
              <a:t>رینگت</a:t>
            </a:r>
            <a:r>
              <a:rPr lang="fa-IR" sz="1600" dirty="0">
                <a:latin typeface="Tahoma" panose="020B0604030504040204" pitchFamily="34" charset="0"/>
                <a:cs typeface="B Nazanin" panose="00000400000000000000" pitchFamily="2" charset="-78"/>
              </a:rPr>
              <a:t> برای هر واحد را ارائه </a:t>
            </a:r>
            <a:r>
              <a:rPr lang="fa-IR" sz="1600" dirty="0" err="1">
                <a:latin typeface="Tahoma" panose="020B0604030504040204" pitchFamily="34" charset="0"/>
                <a:cs typeface="B Nazanin" panose="00000400000000000000" pitchFamily="2" charset="-78"/>
              </a:rPr>
              <a:t>نمی</a:t>
            </a:r>
            <a:r>
              <a:rPr lang="fa-IR" sz="1600" dirty="0">
                <a:latin typeface="Tahoma" panose="020B0604030504040204" pitchFamily="34" charset="0"/>
                <a:cs typeface="B Nazanin" panose="00000400000000000000" pitchFamily="2" charset="-78"/>
              </a:rPr>
              <a:t> دهند.</a:t>
            </a:r>
          </a:p>
        </p:txBody>
      </p:sp>
      <p:sp>
        <p:nvSpPr>
          <p:cNvPr id="2" name="Rectangle 1"/>
          <p:cNvSpPr/>
          <p:nvPr/>
        </p:nvSpPr>
        <p:spPr>
          <a:xfrm>
            <a:off x="3563888" y="1045178"/>
            <a:ext cx="4572000" cy="830997"/>
          </a:xfrm>
          <a:prstGeom prst="rect">
            <a:avLst/>
          </a:prstGeom>
        </p:spPr>
        <p:txBody>
          <a:bodyPr>
            <a:spAutoFit/>
          </a:bodyPr>
          <a:lstStyle/>
          <a:p>
            <a:pPr algn="ctr"/>
            <a:r>
              <a:rPr lang="fa-IR" sz="1600" dirty="0" smtClean="0">
                <a:cs typeface="B Nazanin" panose="00000400000000000000" pitchFamily="2" charset="-78"/>
              </a:rPr>
              <a:t>5- سیستم </a:t>
            </a:r>
            <a:r>
              <a:rPr lang="fa-IR" sz="1600" dirty="0">
                <a:cs typeface="B Nazanin" panose="00000400000000000000" pitchFamily="2" charset="-78"/>
              </a:rPr>
              <a:t>ارائه مسکن برای مسکن با هزینه متوسط رو به پایین نیاز به دقت بیشتری دارد چرا که کنترلی بر روی خریداران وجود ندارد. این نوع از مسکن همیشه مورد توجه دلالان </a:t>
            </a:r>
            <a:r>
              <a:rPr lang="fa-IR" sz="1600" dirty="0" err="1">
                <a:cs typeface="B Nazanin" panose="00000400000000000000" pitchFamily="2" charset="-78"/>
              </a:rPr>
              <a:t>اماک</a:t>
            </a:r>
            <a:r>
              <a:rPr lang="fa-IR" sz="1600" dirty="0">
                <a:cs typeface="B Nazanin" panose="00000400000000000000" pitchFamily="2" charset="-78"/>
              </a:rPr>
              <a:t> می باشد. </a:t>
            </a:r>
          </a:p>
        </p:txBody>
      </p:sp>
      <p:sp>
        <p:nvSpPr>
          <p:cNvPr id="5" name="Rectangle 4"/>
          <p:cNvSpPr/>
          <p:nvPr/>
        </p:nvSpPr>
        <p:spPr>
          <a:xfrm>
            <a:off x="3600400" y="5013176"/>
            <a:ext cx="4572000" cy="1015663"/>
          </a:xfrm>
          <a:prstGeom prst="rect">
            <a:avLst/>
          </a:prstGeom>
        </p:spPr>
        <p:txBody>
          <a:bodyPr>
            <a:spAutoFit/>
          </a:bodyPr>
          <a:lstStyle/>
          <a:p>
            <a:pPr algn="ctr"/>
            <a:r>
              <a:rPr lang="fa-IR" sz="2000" dirty="0" smtClean="0">
                <a:cs typeface="B Nazanin" panose="00000400000000000000" pitchFamily="2" charset="-78"/>
              </a:rPr>
              <a:t>8- با </a:t>
            </a:r>
            <a:r>
              <a:rPr lang="fa-IR" sz="2000" dirty="0">
                <a:cs typeface="B Nazanin" panose="00000400000000000000" pitchFamily="2" charset="-78"/>
              </a:rPr>
              <a:t>توجه به </a:t>
            </a:r>
            <a:r>
              <a:rPr lang="fa-IR" sz="2000" dirty="0" err="1">
                <a:cs typeface="B Nazanin" panose="00000400000000000000" pitchFamily="2" charset="-78"/>
              </a:rPr>
              <a:t>روکود</a:t>
            </a:r>
            <a:r>
              <a:rPr lang="fa-IR" sz="2000" dirty="0">
                <a:cs typeface="B Nazanin" panose="00000400000000000000" pitchFamily="2" charset="-78"/>
              </a:rPr>
              <a:t> اقتصادی، ساخت </a:t>
            </a:r>
            <a:r>
              <a:rPr lang="fa-IR" sz="2000" dirty="0" err="1">
                <a:cs typeface="B Nazanin" panose="00000400000000000000" pitchFamily="2" charset="-78"/>
              </a:rPr>
              <a:t>وساز</a:t>
            </a:r>
            <a:r>
              <a:rPr lang="fa-IR" sz="2000" dirty="0">
                <a:cs typeface="B Nazanin" panose="00000400000000000000" pitchFamily="2" charset="-78"/>
              </a:rPr>
              <a:t> مسکن با هزینه متوسط رو به پایین در اطراف </a:t>
            </a:r>
            <a:r>
              <a:rPr lang="fa-IR" sz="2000" dirty="0" err="1">
                <a:cs typeface="B Nazanin" panose="00000400000000000000" pitchFamily="2" charset="-78"/>
              </a:rPr>
              <a:t>کوالالامپور</a:t>
            </a:r>
            <a:r>
              <a:rPr lang="fa-IR" sz="2000" dirty="0">
                <a:cs typeface="B Nazanin" panose="00000400000000000000" pitchFamily="2" charset="-78"/>
              </a:rPr>
              <a:t> و بسیاری از شهر های دیگر بعد از سال 1998 آغاز شد</a:t>
            </a:r>
          </a:p>
        </p:txBody>
      </p:sp>
    </p:spTree>
    <p:extLst>
      <p:ext uri="{BB962C8B-B14F-4D97-AF65-F5344CB8AC3E}">
        <p14:creationId xmlns:p14="http://schemas.microsoft.com/office/powerpoint/2010/main" val="12477442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a:hlinkClick r:id="rId3" action="ppaction://hlinksldjump"/>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2" name="Title 1"/>
          <p:cNvSpPr>
            <a:spLocks noGrp="1"/>
          </p:cNvSpPr>
          <p:nvPr>
            <p:ph type="title"/>
          </p:nvPr>
        </p:nvSpPr>
        <p:spPr>
          <a:xfrm>
            <a:off x="3779912" y="-72008"/>
            <a:ext cx="3816424" cy="908720"/>
          </a:xfrm>
        </p:spPr>
        <p:txBody>
          <a:bodyPr>
            <a:normAutofit fontScale="90000"/>
          </a:bodyPr>
          <a:lstStyle/>
          <a:p>
            <a:pPr algn="r"/>
            <a:r>
              <a:rPr lang="fa-IR" sz="3600" b="1" dirty="0" smtClean="0">
                <a:cs typeface="A EntezareZohoor B3" panose="00000700000000000000" pitchFamily="2" charset="-78"/>
              </a:rPr>
              <a:t>معرفی کشور مالزی</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6" cstate="print">
            <a:extLst>
              <a:ext uri="{BEBA8EAE-BF5A-486C-A8C5-ECC9F3942E4B}">
                <a14:imgProps xmlns:a14="http://schemas.microsoft.com/office/drawing/2010/main">
                  <a14:imgLayer r:embed="rId7">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107504" y="6296272"/>
            <a:ext cx="1656184" cy="461665"/>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r>
              <a:rPr lang="en-US" sz="1200" dirty="0" smtClean="0"/>
              <a:t>www.googlemap.com </a:t>
            </a:r>
            <a:r>
              <a:rPr lang="fa-IR" sz="1200" dirty="0" smtClean="0">
                <a:cs typeface="B Nazanin" panose="00000400000000000000" pitchFamily="2" charset="-78"/>
              </a:rPr>
              <a:t> </a:t>
            </a:r>
            <a:r>
              <a:rPr lang="en-US" sz="1200" dirty="0" smtClean="0"/>
              <a:t> </a:t>
            </a:r>
            <a:endParaRPr lang="en-US" sz="1200" dirty="0"/>
          </a:p>
        </p:txBody>
      </p:sp>
      <p:pic>
        <p:nvPicPr>
          <p:cNvPr id="2" name="Picture 1">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32668"/>
            <a:ext cx="720080" cy="688207"/>
          </a:xfrm>
          <a:prstGeom prst="rect">
            <a:avLst/>
          </a:prstGeom>
        </p:spPr>
      </p:pic>
      <p:sp>
        <p:nvSpPr>
          <p:cNvPr id="77"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78"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808000"/>
          </a:solidFill>
          <a:ln>
            <a:noFill/>
          </a:ln>
        </p:spPr>
        <p:txBody>
          <a:bodyPr/>
          <a:lstStyle/>
          <a:p>
            <a:endParaRPr lang="en-US"/>
          </a:p>
        </p:txBody>
      </p:sp>
      <p:pic>
        <p:nvPicPr>
          <p:cNvPr id="5" name="Picture 4"/>
          <p:cNvPicPr>
            <a:picLocks noChangeAspect="1"/>
          </p:cNvPicPr>
          <p:nvPr/>
        </p:nvPicPr>
        <p:blipFill rotWithShape="1">
          <a:blip r:embed="rId11"/>
          <a:srcRect t="9881"/>
          <a:stretch/>
        </p:blipFill>
        <p:spPr>
          <a:xfrm>
            <a:off x="136104" y="915233"/>
            <a:ext cx="8771284" cy="5217435"/>
          </a:xfrm>
          <a:prstGeom prst="rect">
            <a:avLst/>
          </a:prstGeom>
        </p:spPr>
      </p:pic>
    </p:spTree>
    <p:extLst>
      <p:ext uri="{BB962C8B-B14F-4D97-AF65-F5344CB8AC3E}">
        <p14:creationId xmlns:p14="http://schemas.microsoft.com/office/powerpoint/2010/main" val="333637376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847528" y="1196752"/>
          <a:ext cx="6900936" cy="48121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سیاست های ملی مسکن</a:t>
            </a:r>
          </a:p>
        </p:txBody>
      </p:sp>
      <p:pic>
        <p:nvPicPr>
          <p:cNvPr id="9" name="Content Placeholder 3"/>
          <p:cNvPicPr>
            <a:picLocks noGrp="1" noChangeAspect="1"/>
          </p:cNvPicPr>
          <p:nvPr>
            <p:ph idx="1"/>
          </p:nvPr>
        </p:nvPicPr>
        <p:blipFill rotWithShape="1">
          <a:blip r:embed="rId7" cstate="print">
            <a:extLst>
              <a:ext uri="{BEBA8EAE-BF5A-486C-A8C5-ECC9F3942E4B}">
                <a14:imgProps xmlns:a14="http://schemas.microsoft.com/office/drawing/2010/main">
                  <a14:imgLayer r:embed="rId8">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9"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74088" y="5890297"/>
            <a:ext cx="1990142" cy="861774"/>
          </a:xfrm>
          <a:prstGeom prst="rect">
            <a:avLst/>
          </a:prstGeom>
          <a:noFill/>
          <a:ln>
            <a:solidFill>
              <a:srgbClr val="008000"/>
            </a:solidFill>
          </a:ln>
        </p:spPr>
        <p:txBody>
          <a:bodyPr wrap="square" rtlCol="0">
            <a:spAutoFit/>
          </a:bodyPr>
          <a:lstStyle/>
          <a:p>
            <a:r>
              <a:rPr lang="en-US" sz="1000" dirty="0" smtClean="0"/>
              <a:t>National </a:t>
            </a:r>
            <a:r>
              <a:rPr lang="en-US" sz="1000" dirty="0"/>
              <a:t>housing policy</a:t>
            </a:r>
          </a:p>
          <a:p>
            <a:r>
              <a:rPr lang="en-US" sz="1000" dirty="0"/>
              <a:t>NATIONAL HOUSING DEPARTMENT</a:t>
            </a:r>
          </a:p>
          <a:p>
            <a:r>
              <a:rPr lang="en-US" sz="1000" dirty="0"/>
              <a:t>MINISTRY OF HOUSING AND LOCAL GOVERNMENT</a:t>
            </a:r>
          </a:p>
        </p:txBody>
      </p:sp>
      <p:pic>
        <p:nvPicPr>
          <p:cNvPr id="20" name="Picture 19">
            <a:hlinkClick r:id="rId12" action="ppaction://hlinksldjump"/>
          </p:cNvPr>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793895" y="6105490"/>
            <a:ext cx="740670" cy="707886"/>
          </a:xfrm>
          <a:prstGeom prst="rect">
            <a:avLst/>
          </a:prstGeom>
        </p:spPr>
      </p:pic>
      <p:sp>
        <p:nvSpPr>
          <p:cNvPr id="4" name="Rectangle 3"/>
          <p:cNvSpPr/>
          <p:nvPr/>
        </p:nvSpPr>
        <p:spPr>
          <a:xfrm>
            <a:off x="576064" y="836712"/>
            <a:ext cx="8316416" cy="707886"/>
          </a:xfrm>
          <a:prstGeom prst="rect">
            <a:avLst/>
          </a:prstGeom>
        </p:spPr>
        <p:txBody>
          <a:bodyPr wrap="square">
            <a:spAutoFit/>
          </a:bodyPr>
          <a:lstStyle/>
          <a:p>
            <a:pPr algn="r"/>
            <a:r>
              <a:rPr lang="fa-IR" sz="2000" dirty="0">
                <a:cs typeface="B Nazanin" panose="00000400000000000000" pitchFamily="2" charset="-78"/>
              </a:rPr>
              <a:t>قدم های زیر برای حل مشکلات مربوط به حوزه مسکن به خصوص مسکن </a:t>
            </a:r>
            <a:r>
              <a:rPr lang="fa-IR" sz="2000" dirty="0" smtClean="0">
                <a:cs typeface="B Nazanin" panose="00000400000000000000" pitchFamily="2" charset="-78"/>
              </a:rPr>
              <a:t>اقشار </a:t>
            </a:r>
            <a:r>
              <a:rPr lang="fa-IR" sz="2000" dirty="0">
                <a:cs typeface="B Nazanin" panose="00000400000000000000" pitchFamily="2" charset="-78"/>
              </a:rPr>
              <a:t>فقیر و بسیار فقیر لازم است:</a:t>
            </a:r>
          </a:p>
        </p:txBody>
      </p:sp>
    </p:spTree>
    <p:extLst>
      <p:ext uri="{BB962C8B-B14F-4D97-AF65-F5344CB8AC3E}">
        <p14:creationId xmlns:p14="http://schemas.microsoft.com/office/powerpoint/2010/main" val="357480861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923928" y="878643"/>
            <a:ext cx="5220072" cy="6004999"/>
            <a:chOff x="3923928" y="878644"/>
            <a:chExt cx="5220072" cy="5989320"/>
          </a:xfrm>
        </p:grpSpPr>
        <p:pic>
          <p:nvPicPr>
            <p:cNvPr id="7169" name="Picture 1"/>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572000" y="878644"/>
              <a:ext cx="4572000" cy="5989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923928" y="5373217"/>
              <a:ext cx="1296144" cy="14333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cs typeface="B Nazanin" panose="00000400000000000000" pitchFamily="2" charset="-78"/>
              </a:endParaRPr>
            </a:p>
          </p:txBody>
        </p:sp>
      </p:grpSp>
      <p:sp>
        <p:nvSpPr>
          <p:cNvPr id="26" name="Rectangle 25"/>
          <p:cNvSpPr/>
          <p:nvPr/>
        </p:nvSpPr>
        <p:spPr>
          <a:xfrm>
            <a:off x="4870699" y="6021288"/>
            <a:ext cx="2952328" cy="8007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cs typeface="B Nazanin" panose="00000400000000000000" pitchFamily="2" charset="-78"/>
            </a:endParaRPr>
          </a:p>
        </p:txBody>
      </p:sp>
      <p:sp>
        <p:nvSpPr>
          <p:cNvPr id="17" name="Rectangle 16"/>
          <p:cNvSpPr/>
          <p:nvPr/>
        </p:nvSpPr>
        <p:spPr>
          <a:xfrm>
            <a:off x="5004048" y="4077072"/>
            <a:ext cx="2952328" cy="8007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cs typeface="B Nazanin" panose="00000400000000000000" pitchFamily="2" charset="-78"/>
            </a:endParaRPr>
          </a:p>
        </p:txBody>
      </p:sp>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اهداف سیاست های ملی مسکن</a:t>
            </a:r>
          </a:p>
        </p:txBody>
      </p:sp>
      <p:pic>
        <p:nvPicPr>
          <p:cNvPr id="9" name="Content Placeholder 3"/>
          <p:cNvPicPr>
            <a:picLocks noGrp="1" noChangeAspect="1"/>
          </p:cNvPicPr>
          <p:nvPr>
            <p:ph idx="1"/>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6" action="ppaction://hlinksldjump"/>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74088" y="5890297"/>
            <a:ext cx="1990142" cy="861774"/>
          </a:xfrm>
          <a:prstGeom prst="rect">
            <a:avLst/>
          </a:prstGeom>
          <a:noFill/>
          <a:ln>
            <a:solidFill>
              <a:srgbClr val="008000"/>
            </a:solidFill>
          </a:ln>
        </p:spPr>
        <p:txBody>
          <a:bodyPr wrap="square" rtlCol="0">
            <a:spAutoFit/>
          </a:bodyPr>
          <a:lstStyle/>
          <a:p>
            <a:r>
              <a:rPr lang="en-US" sz="1000" dirty="0" smtClean="0"/>
              <a:t>National </a:t>
            </a:r>
            <a:r>
              <a:rPr lang="en-US" sz="1000" dirty="0"/>
              <a:t>housing policy</a:t>
            </a:r>
          </a:p>
          <a:p>
            <a:r>
              <a:rPr lang="en-US" sz="1000" dirty="0"/>
              <a:t>NATIONAL HOUSING DEPARTMENT</a:t>
            </a:r>
          </a:p>
          <a:p>
            <a:r>
              <a:rPr lang="en-US" sz="1000" dirty="0"/>
              <a:t>MINISTRY OF HOUSING AND LOCAL GOVERNMENT</a:t>
            </a:r>
          </a:p>
        </p:txBody>
      </p:sp>
      <p:pic>
        <p:nvPicPr>
          <p:cNvPr id="20" name="Picture 19">
            <a:hlinkClick r:id="rId9" action="ppaction://hlinksldjump"/>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793895" y="6105490"/>
            <a:ext cx="740670" cy="707886"/>
          </a:xfrm>
          <a:prstGeom prst="rect">
            <a:avLst/>
          </a:prstGeom>
        </p:spPr>
      </p:pic>
      <p:sp>
        <p:nvSpPr>
          <p:cNvPr id="5" name="Rectangle 4"/>
          <p:cNvSpPr/>
          <p:nvPr/>
        </p:nvSpPr>
        <p:spPr>
          <a:xfrm>
            <a:off x="5074618" y="3429000"/>
            <a:ext cx="2627642" cy="400110"/>
          </a:xfrm>
          <a:prstGeom prst="rect">
            <a:avLst/>
          </a:prstGeom>
          <a:solidFill>
            <a:schemeClr val="bg1"/>
          </a:solidFill>
        </p:spPr>
        <p:txBody>
          <a:bodyPr wrap="none">
            <a:spAutoFit/>
          </a:bodyPr>
          <a:lstStyle/>
          <a:p>
            <a:r>
              <a:rPr lang="fa-IR" sz="2000" dirty="0">
                <a:cs typeface="B Nazanin" panose="00000400000000000000" pitchFamily="2" charset="-78"/>
              </a:rPr>
              <a:t>اهداف سیاست های ملی مسکن</a:t>
            </a:r>
          </a:p>
        </p:txBody>
      </p:sp>
      <p:sp>
        <p:nvSpPr>
          <p:cNvPr id="15" name="Rectangle 14"/>
          <p:cNvSpPr/>
          <p:nvPr/>
        </p:nvSpPr>
        <p:spPr>
          <a:xfrm>
            <a:off x="5235277" y="4293096"/>
            <a:ext cx="2483768" cy="830997"/>
          </a:xfrm>
          <a:prstGeom prst="rect">
            <a:avLst/>
          </a:prstGeom>
          <a:solidFill>
            <a:schemeClr val="bg1"/>
          </a:solidFill>
        </p:spPr>
        <p:txBody>
          <a:bodyPr wrap="square">
            <a:spAutoFit/>
          </a:bodyPr>
          <a:lstStyle/>
          <a:p>
            <a:pPr algn="r"/>
            <a:r>
              <a:rPr lang="fa-IR" sz="1600" dirty="0" smtClean="0">
                <a:cs typeface="B Nazanin" panose="00000400000000000000" pitchFamily="2" charset="-78"/>
              </a:rPr>
              <a:t>ارائه </a:t>
            </a:r>
            <a:r>
              <a:rPr lang="fa-IR" sz="1600" dirty="0">
                <a:cs typeface="B Nazanin" panose="00000400000000000000" pitchFamily="2" charset="-78"/>
              </a:rPr>
              <a:t>مسکن مناسب و با کیفیت مجهز به امکانات کافی و مساعد برای محیط زیست</a:t>
            </a:r>
          </a:p>
        </p:txBody>
      </p:sp>
      <p:sp>
        <p:nvSpPr>
          <p:cNvPr id="16" name="Rectangle 15"/>
          <p:cNvSpPr/>
          <p:nvPr/>
        </p:nvSpPr>
        <p:spPr>
          <a:xfrm>
            <a:off x="5543381" y="3933056"/>
            <a:ext cx="805029" cy="400110"/>
          </a:xfrm>
          <a:prstGeom prst="rect">
            <a:avLst/>
          </a:prstGeom>
          <a:noFill/>
        </p:spPr>
        <p:txBody>
          <a:bodyPr wrap="none">
            <a:spAutoFit/>
          </a:bodyPr>
          <a:lstStyle/>
          <a:p>
            <a:r>
              <a:rPr lang="fa-IR" sz="2000" dirty="0">
                <a:cs typeface="B Nazanin" panose="00000400000000000000" pitchFamily="2" charset="-78"/>
              </a:rPr>
              <a:t>هدف 1:</a:t>
            </a:r>
          </a:p>
        </p:txBody>
      </p:sp>
      <p:sp>
        <p:nvSpPr>
          <p:cNvPr id="21" name="Rectangle 20"/>
          <p:cNvSpPr/>
          <p:nvPr/>
        </p:nvSpPr>
        <p:spPr>
          <a:xfrm>
            <a:off x="5104979" y="5013176"/>
            <a:ext cx="2952328" cy="8007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cs typeface="B Nazanin" panose="00000400000000000000" pitchFamily="2" charset="-78"/>
            </a:endParaRPr>
          </a:p>
        </p:txBody>
      </p:sp>
      <p:sp>
        <p:nvSpPr>
          <p:cNvPr id="22" name="Rectangle 21"/>
          <p:cNvSpPr/>
          <p:nvPr/>
        </p:nvSpPr>
        <p:spPr>
          <a:xfrm>
            <a:off x="5339259" y="5229200"/>
            <a:ext cx="2483768" cy="646331"/>
          </a:xfrm>
          <a:prstGeom prst="rect">
            <a:avLst/>
          </a:prstGeom>
          <a:solidFill>
            <a:schemeClr val="bg1"/>
          </a:solidFill>
        </p:spPr>
        <p:txBody>
          <a:bodyPr wrap="square">
            <a:spAutoFit/>
          </a:bodyPr>
          <a:lstStyle/>
          <a:p>
            <a:pPr algn="r"/>
            <a:r>
              <a:rPr lang="fa-IR" dirty="0">
                <a:cs typeface="B Nazanin" panose="00000400000000000000" pitchFamily="2" charset="-78"/>
              </a:rPr>
              <a:t>افزایش توانایی مردم برای اجاره یا مالکیت خانه</a:t>
            </a:r>
          </a:p>
        </p:txBody>
      </p:sp>
      <p:sp>
        <p:nvSpPr>
          <p:cNvPr id="23" name="Rectangle 22"/>
          <p:cNvSpPr/>
          <p:nvPr/>
        </p:nvSpPr>
        <p:spPr>
          <a:xfrm>
            <a:off x="5647363" y="4941168"/>
            <a:ext cx="867545" cy="400110"/>
          </a:xfrm>
          <a:prstGeom prst="rect">
            <a:avLst/>
          </a:prstGeom>
          <a:noFill/>
        </p:spPr>
        <p:txBody>
          <a:bodyPr wrap="none">
            <a:spAutoFit/>
          </a:bodyPr>
          <a:lstStyle/>
          <a:p>
            <a:r>
              <a:rPr lang="fa-IR" sz="2000" dirty="0">
                <a:cs typeface="B Nazanin" panose="00000400000000000000" pitchFamily="2" charset="-78"/>
              </a:rPr>
              <a:t>هدف </a:t>
            </a:r>
            <a:r>
              <a:rPr lang="fa-IR" sz="2000" dirty="0" smtClean="0">
                <a:cs typeface="B Nazanin" panose="00000400000000000000" pitchFamily="2" charset="-78"/>
              </a:rPr>
              <a:t>2: </a:t>
            </a:r>
            <a:endParaRPr lang="fa-IR" sz="2000" dirty="0">
              <a:cs typeface="B Nazanin" panose="00000400000000000000" pitchFamily="2" charset="-78"/>
            </a:endParaRPr>
          </a:p>
        </p:txBody>
      </p:sp>
      <p:sp>
        <p:nvSpPr>
          <p:cNvPr id="24" name="Rectangle 23"/>
          <p:cNvSpPr/>
          <p:nvPr/>
        </p:nvSpPr>
        <p:spPr>
          <a:xfrm>
            <a:off x="5238328" y="6165304"/>
            <a:ext cx="2483768" cy="646331"/>
          </a:xfrm>
          <a:prstGeom prst="rect">
            <a:avLst/>
          </a:prstGeom>
          <a:solidFill>
            <a:schemeClr val="bg1"/>
          </a:solidFill>
        </p:spPr>
        <p:txBody>
          <a:bodyPr wrap="square">
            <a:spAutoFit/>
          </a:bodyPr>
          <a:lstStyle/>
          <a:p>
            <a:pPr algn="r"/>
            <a:r>
              <a:rPr lang="fa-IR" dirty="0">
                <a:cs typeface="B Nazanin" panose="00000400000000000000" pitchFamily="2" charset="-78"/>
              </a:rPr>
              <a:t>تنظیم مسیر آینده برای اطمینان از پایداری مسکن بخش </a:t>
            </a:r>
          </a:p>
        </p:txBody>
      </p:sp>
      <p:sp>
        <p:nvSpPr>
          <p:cNvPr id="25" name="Rectangle 24"/>
          <p:cNvSpPr/>
          <p:nvPr/>
        </p:nvSpPr>
        <p:spPr>
          <a:xfrm>
            <a:off x="5546432" y="5877272"/>
            <a:ext cx="805029" cy="400110"/>
          </a:xfrm>
          <a:prstGeom prst="rect">
            <a:avLst/>
          </a:prstGeom>
          <a:noFill/>
        </p:spPr>
        <p:txBody>
          <a:bodyPr wrap="none">
            <a:spAutoFit/>
          </a:bodyPr>
          <a:lstStyle/>
          <a:p>
            <a:r>
              <a:rPr lang="fa-IR" sz="2000" dirty="0">
                <a:cs typeface="B Nazanin" panose="00000400000000000000" pitchFamily="2" charset="-78"/>
              </a:rPr>
              <a:t>هدف </a:t>
            </a:r>
            <a:r>
              <a:rPr lang="fa-IR" sz="2000" dirty="0" smtClean="0">
                <a:cs typeface="B Nazanin" panose="00000400000000000000" pitchFamily="2" charset="-78"/>
              </a:rPr>
              <a:t>3:</a:t>
            </a:r>
            <a:endParaRPr lang="fa-IR" sz="2000" dirty="0">
              <a:cs typeface="B Nazanin" panose="00000400000000000000" pitchFamily="2" charset="-78"/>
            </a:endParaRPr>
          </a:p>
        </p:txBody>
      </p:sp>
      <p:pic>
        <p:nvPicPr>
          <p:cNvPr id="18" name="Picture 17"/>
          <p:cNvPicPr>
            <a:picLocks noChangeAspect="1"/>
          </p:cNvPicPr>
          <p:nvPr/>
        </p:nvPicPr>
        <p:blipFill>
          <a:blip r:embed="rId12">
            <a:clrChange>
              <a:clrFrom>
                <a:srgbClr val="FCF2D8"/>
              </a:clrFrom>
              <a:clrTo>
                <a:srgbClr val="FCF2D8">
                  <a:alpha val="0"/>
                </a:srgbClr>
              </a:clrTo>
            </a:clrChange>
            <a:extLst>
              <a:ext uri="{BEBA8EAE-BF5A-486C-A8C5-ECC9F3942E4B}">
                <a14:imgProps xmlns:a14="http://schemas.microsoft.com/office/drawing/2010/main">
                  <a14:imgLayer r:embed="rId13">
                    <a14:imgEffect>
                      <a14:backgroundRemoval t="10000" b="100000" l="0" r="100000"/>
                    </a14:imgEffect>
                    <a14:imgEffect>
                      <a14:sharpenSoften amount="5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112170" y="1560292"/>
            <a:ext cx="4891877" cy="3668908"/>
          </a:xfrm>
          <a:prstGeom prst="rect">
            <a:avLst/>
          </a:prstGeom>
        </p:spPr>
      </p:pic>
    </p:spTree>
    <p:extLst>
      <p:ext uri="{BB962C8B-B14F-4D97-AF65-F5344CB8AC3E}">
        <p14:creationId xmlns:p14="http://schemas.microsoft.com/office/powerpoint/2010/main" val="17658859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سیاست های ملی مسکن</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 name="Rectangle 1"/>
          <p:cNvSpPr/>
          <p:nvPr/>
        </p:nvSpPr>
        <p:spPr>
          <a:xfrm>
            <a:off x="221233" y="878214"/>
            <a:ext cx="8712969" cy="3416320"/>
          </a:xfrm>
          <a:prstGeom prst="rect">
            <a:avLst/>
          </a:prstGeom>
        </p:spPr>
        <p:txBody>
          <a:bodyPr wrap="square">
            <a:spAutoFit/>
          </a:bodyPr>
          <a:lstStyle/>
          <a:p>
            <a:pPr algn="just" rtl="1">
              <a:lnSpc>
                <a:spcPct val="150000"/>
              </a:lnSpc>
            </a:pPr>
            <a:r>
              <a:rPr lang="fa-IR" dirty="0">
                <a:cs typeface="B Mitra" panose="00000400000000000000" pitchFamily="2" charset="-78"/>
              </a:rPr>
              <a:t>افزایش مداوم و </a:t>
            </a:r>
            <a:r>
              <a:rPr lang="fa-IR" dirty="0" err="1">
                <a:cs typeface="B Mitra" panose="00000400000000000000" pitchFamily="2" charset="-78"/>
              </a:rPr>
              <a:t>قابل‌توجه</a:t>
            </a:r>
            <a:r>
              <a:rPr lang="fa-IR" dirty="0">
                <a:cs typeface="B Mitra" panose="00000400000000000000" pitchFamily="2" charset="-78"/>
              </a:rPr>
              <a:t> قیمت مسکن در کشور مالزی که طی 5سال اخیر با رشد سالانه 12درصدی بروز کرده، دولتمردان این کشور را به </a:t>
            </a:r>
            <a:r>
              <a:rPr lang="fa-IR" dirty="0" err="1">
                <a:cs typeface="B Mitra" panose="00000400000000000000" pitchFamily="2" charset="-78"/>
              </a:rPr>
              <a:t>بهره‌گیری</a:t>
            </a:r>
            <a:r>
              <a:rPr lang="fa-IR" dirty="0">
                <a:cs typeface="B Mitra" panose="00000400000000000000" pitchFamily="2" charset="-78"/>
              </a:rPr>
              <a:t> توام از سه ابزار شامل «</a:t>
            </a:r>
            <a:r>
              <a:rPr lang="fa-IR" dirty="0" err="1">
                <a:cs typeface="B Mitra" panose="00000400000000000000" pitchFamily="2" charset="-78"/>
              </a:rPr>
              <a:t>وام‌خرید</a:t>
            </a:r>
            <a:r>
              <a:rPr lang="fa-IR" dirty="0">
                <a:cs typeface="B Mitra" panose="00000400000000000000" pitchFamily="2" charset="-78"/>
              </a:rPr>
              <a:t>، یارانه تسهیلات ساخت و </a:t>
            </a:r>
            <a:r>
              <a:rPr lang="fa-IR" dirty="0" err="1">
                <a:cs typeface="B Mitra" panose="00000400000000000000" pitchFamily="2" charset="-78"/>
              </a:rPr>
              <a:t>زمین‌های</a:t>
            </a:r>
            <a:r>
              <a:rPr lang="fa-IR" dirty="0">
                <a:cs typeface="B Mitra" panose="00000400000000000000" pitchFamily="2" charset="-78"/>
              </a:rPr>
              <a:t> دولتی» </a:t>
            </a:r>
            <a:r>
              <a:rPr lang="fa-IR" dirty="0" err="1">
                <a:cs typeface="B Mitra" panose="00000400000000000000" pitchFamily="2" charset="-78"/>
              </a:rPr>
              <a:t>واداشته</a:t>
            </a:r>
            <a:r>
              <a:rPr lang="fa-IR" dirty="0">
                <a:cs typeface="B Mitra" panose="00000400000000000000" pitchFamily="2" charset="-78"/>
              </a:rPr>
              <a:t> است.</a:t>
            </a:r>
          </a:p>
          <a:p>
            <a:pPr algn="just" rtl="1">
              <a:lnSpc>
                <a:spcPct val="150000"/>
              </a:lnSpc>
            </a:pPr>
            <a:r>
              <a:rPr lang="fa-IR" dirty="0">
                <a:cs typeface="B Mitra" panose="00000400000000000000" pitchFamily="2" charset="-78"/>
              </a:rPr>
              <a:t>گروه هدف دولت در این کشور برای حمایت از </a:t>
            </a:r>
            <a:r>
              <a:rPr lang="fa-IR" dirty="0" err="1">
                <a:cs typeface="B Mitra" panose="00000400000000000000" pitchFamily="2" charset="-78"/>
              </a:rPr>
              <a:t>خانه‌دار</a:t>
            </a:r>
            <a:r>
              <a:rPr lang="fa-IR" dirty="0">
                <a:cs typeface="B Mitra" panose="00000400000000000000" pitchFamily="2" charset="-78"/>
              </a:rPr>
              <a:t> شدن، همان متقاضیان </a:t>
            </a:r>
            <a:r>
              <a:rPr lang="fa-IR" dirty="0" err="1">
                <a:cs typeface="B Mitra" panose="00000400000000000000" pitchFamily="2" charset="-78"/>
              </a:rPr>
              <a:t>خانه‌اولی</a:t>
            </a:r>
            <a:r>
              <a:rPr lang="fa-IR" dirty="0">
                <a:cs typeface="B Mitra" panose="00000400000000000000" pitchFamily="2" charset="-78"/>
              </a:rPr>
              <a:t>‌ هستند که به بخشی از آنها تسهیلات خرید با مدل بازپرداخت در استطاعت، داده </a:t>
            </a:r>
            <a:r>
              <a:rPr lang="fa-IR" dirty="0" err="1">
                <a:cs typeface="B Mitra" panose="00000400000000000000" pitchFamily="2" charset="-78"/>
              </a:rPr>
              <a:t>می‌شود</a:t>
            </a:r>
            <a:r>
              <a:rPr lang="fa-IR" dirty="0">
                <a:cs typeface="B Mitra" panose="00000400000000000000" pitchFamily="2" charset="-78"/>
              </a:rPr>
              <a:t> و برای بخشی دیگر، </a:t>
            </a:r>
            <a:r>
              <a:rPr lang="fa-IR" dirty="0" err="1">
                <a:cs typeface="B Mitra" panose="00000400000000000000" pitchFamily="2" charset="-78"/>
              </a:rPr>
              <a:t>خانه‌های</a:t>
            </a:r>
            <a:r>
              <a:rPr lang="fa-IR" dirty="0">
                <a:cs typeface="B Mitra" panose="00000400000000000000" pitchFamily="2" charset="-78"/>
              </a:rPr>
              <a:t> </a:t>
            </a:r>
            <a:r>
              <a:rPr lang="fa-IR" dirty="0" err="1">
                <a:cs typeface="B Mitra" panose="00000400000000000000" pitchFamily="2" charset="-78"/>
              </a:rPr>
              <a:t>ارزان‌قیمت</a:t>
            </a:r>
            <a:r>
              <a:rPr lang="fa-IR" dirty="0">
                <a:cs typeface="B Mitra" panose="00000400000000000000" pitchFamily="2" charset="-78"/>
              </a:rPr>
              <a:t> از طریق یارانه و واگذاری رایگان زمین دولتی احداث </a:t>
            </a:r>
            <a:r>
              <a:rPr lang="fa-IR" dirty="0" err="1">
                <a:cs typeface="B Mitra" panose="00000400000000000000" pitchFamily="2" charset="-78"/>
              </a:rPr>
              <a:t>می‌شود</a:t>
            </a:r>
            <a:r>
              <a:rPr lang="fa-IR" dirty="0">
                <a:cs typeface="B Mitra" panose="00000400000000000000" pitchFamily="2" charset="-78"/>
              </a:rPr>
              <a:t>. در ایران، طی </a:t>
            </a:r>
            <a:r>
              <a:rPr lang="fa-IR" dirty="0" err="1">
                <a:cs typeface="B Mitra" panose="00000400000000000000" pitchFamily="2" charset="-78"/>
              </a:rPr>
              <a:t>سال‌های</a:t>
            </a:r>
            <a:r>
              <a:rPr lang="fa-IR" dirty="0">
                <a:cs typeface="B Mitra" panose="00000400000000000000" pitchFamily="2" charset="-78"/>
              </a:rPr>
              <a:t> اخیر برای کسانی که فاقد مسکن بودند و </a:t>
            </a:r>
            <a:r>
              <a:rPr lang="fa-IR" dirty="0" err="1">
                <a:cs typeface="B Mitra" panose="00000400000000000000" pitchFamily="2" charset="-78"/>
              </a:rPr>
              <a:t>خانه‌اولی</a:t>
            </a:r>
            <a:r>
              <a:rPr lang="fa-IR" dirty="0">
                <a:cs typeface="B Mitra" panose="00000400000000000000" pitchFamily="2" charset="-78"/>
              </a:rPr>
              <a:t> به حساب </a:t>
            </a:r>
            <a:r>
              <a:rPr lang="fa-IR" dirty="0" err="1">
                <a:cs typeface="B Mitra" panose="00000400000000000000" pitchFamily="2" charset="-78"/>
              </a:rPr>
              <a:t>می‌آمدند</a:t>
            </a:r>
            <a:r>
              <a:rPr lang="fa-IR" dirty="0">
                <a:cs typeface="B Mitra" panose="00000400000000000000" pitchFamily="2" charset="-78"/>
              </a:rPr>
              <a:t>، طرح </a:t>
            </a:r>
            <a:r>
              <a:rPr lang="fa-IR" dirty="0" err="1">
                <a:cs typeface="B Mitra" panose="00000400000000000000" pitchFamily="2" charset="-78"/>
              </a:rPr>
              <a:t>مسکن‌مهر</a:t>
            </a:r>
            <a:r>
              <a:rPr lang="fa-IR" dirty="0">
                <a:cs typeface="B Mitra" panose="00000400000000000000" pitchFamily="2" charset="-78"/>
              </a:rPr>
              <a:t> در قالب پرداخت </a:t>
            </a:r>
            <a:r>
              <a:rPr lang="fa-IR" dirty="0" err="1">
                <a:cs typeface="B Mitra" panose="00000400000000000000" pitchFamily="2" charset="-78"/>
              </a:rPr>
              <a:t>وام‌ساخت</a:t>
            </a:r>
            <a:r>
              <a:rPr lang="fa-IR" dirty="0">
                <a:cs typeface="B Mitra" panose="00000400000000000000" pitchFamily="2" charset="-78"/>
              </a:rPr>
              <a:t> </a:t>
            </a:r>
            <a:r>
              <a:rPr lang="fa-IR" dirty="0" err="1">
                <a:cs typeface="B Mitra" panose="00000400000000000000" pitchFamily="2" charset="-78"/>
              </a:rPr>
              <a:t>یارانه‌ای</a:t>
            </a:r>
            <a:r>
              <a:rPr lang="fa-IR" dirty="0">
                <a:cs typeface="B Mitra" panose="00000400000000000000" pitchFamily="2" charset="-78"/>
              </a:rPr>
              <a:t> و زمین دولتی رایگان (99ساله) اجرا شد و </a:t>
            </a:r>
            <a:r>
              <a:rPr lang="fa-IR" dirty="0" err="1">
                <a:cs typeface="B Mitra" panose="00000400000000000000" pitchFamily="2" charset="-78"/>
              </a:rPr>
              <a:t>هم‌اکنون</a:t>
            </a:r>
            <a:r>
              <a:rPr lang="fa-IR" dirty="0">
                <a:cs typeface="B Mitra" panose="00000400000000000000" pitchFamily="2" charset="-78"/>
              </a:rPr>
              <a:t> این سیاست متوقف شده و سیاست دیگری شامل </a:t>
            </a:r>
            <a:r>
              <a:rPr lang="fa-IR" dirty="0" err="1">
                <a:cs typeface="B Mitra" panose="00000400000000000000" pitchFamily="2" charset="-78"/>
              </a:rPr>
              <a:t>تامین‌مالی</a:t>
            </a:r>
            <a:r>
              <a:rPr lang="fa-IR" dirty="0">
                <a:cs typeface="B Mitra" panose="00000400000000000000" pitchFamily="2" charset="-78"/>
              </a:rPr>
              <a:t> توسط </a:t>
            </a:r>
            <a:r>
              <a:rPr lang="fa-IR" dirty="0" err="1">
                <a:cs typeface="B Mitra" panose="00000400000000000000" pitchFamily="2" charset="-78"/>
              </a:rPr>
              <a:t>وام‌خرید</a:t>
            </a:r>
            <a:r>
              <a:rPr lang="fa-IR" dirty="0">
                <a:cs typeface="B Mitra" panose="00000400000000000000" pitchFamily="2" charset="-78"/>
              </a:rPr>
              <a:t>، در دستور کار قرار گرفته است که چون هر کدام از این دو، یک قشر خاص را هدف </a:t>
            </a:r>
            <a:r>
              <a:rPr lang="fa-IR" dirty="0" err="1">
                <a:cs typeface="B Mitra" panose="00000400000000000000" pitchFamily="2" charset="-78"/>
              </a:rPr>
              <a:t>می‌گیرد</a:t>
            </a:r>
            <a:r>
              <a:rPr lang="fa-IR" dirty="0">
                <a:cs typeface="B Mitra" panose="00000400000000000000" pitchFamily="2" charset="-78"/>
              </a:rPr>
              <a:t>، گروه دیگر عملا </a:t>
            </a:r>
            <a:r>
              <a:rPr lang="fa-IR" dirty="0" err="1">
                <a:cs typeface="B Mitra" panose="00000400000000000000" pitchFamily="2" charset="-78"/>
              </a:rPr>
              <a:t>بی‌پاسخ</a:t>
            </a:r>
            <a:r>
              <a:rPr lang="fa-IR" dirty="0">
                <a:cs typeface="B Mitra" panose="00000400000000000000" pitchFamily="2" charset="-78"/>
              </a:rPr>
              <a:t> </a:t>
            </a:r>
            <a:r>
              <a:rPr lang="fa-IR" dirty="0" err="1">
                <a:cs typeface="B Mitra" panose="00000400000000000000" pitchFamily="2" charset="-78"/>
              </a:rPr>
              <a:t>می‌ماند</a:t>
            </a:r>
            <a:r>
              <a:rPr lang="fa-IR" dirty="0">
                <a:cs typeface="B Mitra" panose="00000400000000000000" pitchFamily="2" charset="-78"/>
              </a:rPr>
              <a:t>.</a:t>
            </a:r>
          </a:p>
        </p:txBody>
      </p:sp>
      <p:pic>
        <p:nvPicPr>
          <p:cNvPr id="3" name="Picture 2"/>
          <p:cNvPicPr>
            <a:picLocks noChangeAspect="1"/>
          </p:cNvPicPr>
          <p:nvPr/>
        </p:nvPicPr>
        <p:blipFill>
          <a:blip r:embed="rId7">
            <a:extLst>
              <a:ext uri="{BEBA8EAE-BF5A-486C-A8C5-ECC9F3942E4B}">
                <a14:imgProps xmlns:a14="http://schemas.microsoft.com/office/drawing/2010/main">
                  <a14:imgLayer r:embed="rId8">
                    <a14:imgEffect>
                      <a14:backgroundRemoval t="10000" b="100000" l="10000" r="98750">
                        <a14:backgroundMark x1="27344" y1="12708" x2="62656" y2="31250"/>
                        <a14:backgroundMark x1="74531" y1="15625" x2="69531" y2="49375"/>
                        <a14:backgroundMark x1="45313" y1="26667" x2="54688" y2="50208"/>
                        <a14:backgroundMark x1="55000" y1="55000" x2="55781" y2="63958"/>
                        <a14:backgroundMark x1="56719" y1="65417" x2="61406" y2="62083"/>
                        <a14:backgroundMark x1="61250" y1="61667" x2="61250" y2="56667"/>
                      </a14:backgroundRemoval>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160572" y="3789040"/>
            <a:ext cx="4091947" cy="3068960"/>
          </a:xfrm>
          <a:prstGeom prst="rect">
            <a:avLst/>
          </a:prstGeom>
        </p:spPr>
      </p:pic>
      <p:sp>
        <p:nvSpPr>
          <p:cNvPr id="16" name="TextBox 15"/>
          <p:cNvSpPr txBox="1"/>
          <p:nvPr/>
        </p:nvSpPr>
        <p:spPr>
          <a:xfrm>
            <a:off x="221233" y="6002704"/>
            <a:ext cx="1542455" cy="738664"/>
          </a:xfrm>
          <a:prstGeom prst="rect">
            <a:avLst/>
          </a:prstGeom>
          <a:noFill/>
          <a:ln>
            <a:solidFill>
              <a:srgbClr val="008000"/>
            </a:solidFill>
          </a:ln>
        </p:spPr>
        <p:txBody>
          <a:bodyPr wrap="square" rtlCol="0">
            <a:spAutoFit/>
          </a:bodyPr>
          <a:lstStyle/>
          <a:p>
            <a:pPr algn="ctr" rtl="1"/>
            <a:r>
              <a:rPr lang="en-US" sz="1050" dirty="0" smtClean="0"/>
              <a:t>www.donya-e-eqtesad.com</a:t>
            </a:r>
            <a:endParaRPr lang="fa-IR" sz="1050" dirty="0" smtClean="0">
              <a:cs typeface="B Nazanin" panose="00000400000000000000" pitchFamily="2" charset="-78"/>
            </a:endParaRPr>
          </a:p>
          <a:p>
            <a:pPr algn="ctr" rtl="1"/>
            <a:r>
              <a:rPr lang="fa-IR" sz="1050" dirty="0" smtClean="0">
                <a:cs typeface="B Nazanin" panose="00000400000000000000" pitchFamily="2" charset="-78"/>
              </a:rPr>
              <a:t>روزنامه </a:t>
            </a:r>
            <a:r>
              <a:rPr lang="fa-IR" sz="1050" dirty="0">
                <a:cs typeface="B Nazanin" panose="00000400000000000000" pitchFamily="2" charset="-78"/>
              </a:rPr>
              <a:t>دنیای </a:t>
            </a:r>
            <a:r>
              <a:rPr lang="fa-IR" sz="1050" dirty="0" smtClean="0">
                <a:cs typeface="B Nazanin" panose="00000400000000000000" pitchFamily="2" charset="-78"/>
              </a:rPr>
              <a:t>اقتصاد/</a:t>
            </a:r>
          </a:p>
          <a:p>
            <a:pPr algn="ctr" rtl="1"/>
            <a:r>
              <a:rPr lang="fa-IR" sz="1050" dirty="0" smtClean="0">
                <a:cs typeface="B Nazanin" panose="00000400000000000000" pitchFamily="2" charset="-78"/>
              </a:rPr>
              <a:t> </a:t>
            </a:r>
            <a:r>
              <a:rPr lang="fa-IR" sz="1050" dirty="0">
                <a:cs typeface="B Nazanin" panose="00000400000000000000" pitchFamily="2" charset="-78"/>
              </a:rPr>
              <a:t>7 </a:t>
            </a:r>
            <a:r>
              <a:rPr lang="fa-IR" sz="1050" dirty="0" smtClean="0">
                <a:cs typeface="B Nazanin" panose="00000400000000000000" pitchFamily="2" charset="-78"/>
              </a:rPr>
              <a:t>شهریور 1393</a:t>
            </a:r>
            <a:endParaRPr lang="en-US" sz="1050" dirty="0"/>
          </a:p>
        </p:txBody>
      </p:sp>
      <p:pic>
        <p:nvPicPr>
          <p:cNvPr id="17" name="Picture 16">
            <a:hlinkClick r:id="rId9" action="ppaction://hlinksldjump"/>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99082" y="6033482"/>
            <a:ext cx="740670" cy="707886"/>
          </a:xfrm>
          <a:prstGeom prst="rect">
            <a:avLst/>
          </a:prstGeom>
        </p:spPr>
      </p:pic>
    </p:spTree>
    <p:extLst>
      <p:ext uri="{BB962C8B-B14F-4D97-AF65-F5344CB8AC3E}">
        <p14:creationId xmlns:p14="http://schemas.microsoft.com/office/powerpoint/2010/main" val="205342520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1403648" y="3541464"/>
          <a:ext cx="4968552" cy="3271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 دو وام رایج خرید مسکن در مالزی</a:t>
            </a:r>
          </a:p>
        </p:txBody>
      </p:sp>
      <p:pic>
        <p:nvPicPr>
          <p:cNvPr id="9" name="Content Placeholder 3"/>
          <p:cNvPicPr>
            <a:picLocks noGrp="1" noChangeAspect="1"/>
          </p:cNvPicPr>
          <p:nvPr>
            <p:ph idx="1"/>
          </p:nvPr>
        </p:nvPicPr>
        <p:blipFill rotWithShape="1">
          <a:blip r:embed="rId7" cstate="print">
            <a:extLst>
              <a:ext uri="{BEBA8EAE-BF5A-486C-A8C5-ECC9F3942E4B}">
                <a14:imgProps xmlns:a14="http://schemas.microsoft.com/office/drawing/2010/main">
                  <a14:imgLayer r:embed="rId8">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9"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 name="Rectangle 1"/>
          <p:cNvSpPr/>
          <p:nvPr/>
        </p:nvSpPr>
        <p:spPr>
          <a:xfrm>
            <a:off x="406971" y="1052736"/>
            <a:ext cx="8515796" cy="2985433"/>
          </a:xfrm>
          <a:prstGeom prst="rect">
            <a:avLst/>
          </a:prstGeom>
        </p:spPr>
        <p:txBody>
          <a:bodyPr wrap="square">
            <a:spAutoFit/>
          </a:bodyPr>
          <a:lstStyle/>
          <a:p>
            <a:pPr algn="just" rtl="1"/>
            <a:r>
              <a:rPr lang="fa-IR" sz="2000" dirty="0">
                <a:cs typeface="B Mitra" panose="00000400000000000000" pitchFamily="2" charset="-78"/>
              </a:rPr>
              <a:t>معمولا </a:t>
            </a:r>
            <a:r>
              <a:rPr lang="fa-IR" sz="2000" dirty="0" err="1">
                <a:cs typeface="B Mitra" panose="00000400000000000000" pitchFamily="2" charset="-78"/>
              </a:rPr>
              <a:t>بانک‌های</a:t>
            </a:r>
            <a:r>
              <a:rPr lang="fa-IR" sz="2000" dirty="0">
                <a:cs typeface="B Mitra" panose="00000400000000000000" pitchFamily="2" charset="-78"/>
              </a:rPr>
              <a:t> مالزی دو نوع وام خرید ارائه </a:t>
            </a:r>
            <a:r>
              <a:rPr lang="fa-IR" sz="2000" dirty="0" err="1">
                <a:cs typeface="B Mitra" panose="00000400000000000000" pitchFamily="2" charset="-78"/>
              </a:rPr>
              <a:t>می‌کنند</a:t>
            </a:r>
            <a:r>
              <a:rPr lang="fa-IR" sz="2000" dirty="0">
                <a:cs typeface="B Mitra" panose="00000400000000000000" pitchFamily="2" charset="-78"/>
              </a:rPr>
              <a:t>: 1) وام سنتی </a:t>
            </a:r>
            <a:r>
              <a:rPr lang="fa-IR" sz="2000" dirty="0" err="1">
                <a:cs typeface="B Mitra" panose="00000400000000000000" pitchFamily="2" charset="-78"/>
              </a:rPr>
              <a:t>زمان‌دار</a:t>
            </a:r>
            <a:r>
              <a:rPr lang="fa-IR" sz="2000" dirty="0">
                <a:cs typeface="B Mitra" panose="00000400000000000000" pitchFamily="2" charset="-78"/>
              </a:rPr>
              <a:t> 2) وام مسکن </a:t>
            </a:r>
            <a:r>
              <a:rPr lang="fa-IR" sz="2000" dirty="0" err="1">
                <a:cs typeface="B Mitra" panose="00000400000000000000" pitchFamily="2" charset="-78"/>
              </a:rPr>
              <a:t>انعطاف‌پذیر</a:t>
            </a:r>
            <a:r>
              <a:rPr lang="fa-IR" sz="2000" dirty="0">
                <a:cs typeface="B Mitra" panose="00000400000000000000" pitchFamily="2" charset="-78"/>
              </a:rPr>
              <a:t>.</a:t>
            </a:r>
          </a:p>
          <a:p>
            <a:pPr algn="just" rtl="1"/>
            <a:r>
              <a:rPr lang="fa-IR" sz="2400" b="1" dirty="0" smtClean="0">
                <a:solidFill>
                  <a:srgbClr val="FF0000"/>
                </a:solidFill>
                <a:cs typeface="B Mitra" panose="00000400000000000000" pitchFamily="2" charset="-78"/>
              </a:rPr>
              <a:t>وام </a:t>
            </a:r>
            <a:r>
              <a:rPr lang="fa-IR" sz="2400" b="1" dirty="0">
                <a:solidFill>
                  <a:srgbClr val="FF0000"/>
                </a:solidFill>
                <a:cs typeface="B Mitra" panose="00000400000000000000" pitchFamily="2" charset="-78"/>
              </a:rPr>
              <a:t>سنتی </a:t>
            </a:r>
            <a:r>
              <a:rPr lang="fa-IR" sz="2400" b="1" dirty="0" err="1">
                <a:solidFill>
                  <a:srgbClr val="FF0000"/>
                </a:solidFill>
                <a:cs typeface="B Mitra" panose="00000400000000000000" pitchFamily="2" charset="-78"/>
              </a:rPr>
              <a:t>زمان‌دار</a:t>
            </a:r>
            <a:r>
              <a:rPr lang="fa-IR" sz="2400" b="1" dirty="0">
                <a:solidFill>
                  <a:srgbClr val="FF0000"/>
                </a:solidFill>
                <a:cs typeface="B Mitra" panose="00000400000000000000" pitchFamily="2" charset="-78"/>
              </a:rPr>
              <a:t> </a:t>
            </a:r>
            <a:r>
              <a:rPr lang="fa-IR" sz="2000" dirty="0">
                <a:cs typeface="B Mitra" panose="00000400000000000000" pitchFamily="2" charset="-78"/>
              </a:rPr>
              <a:t>از </a:t>
            </a:r>
            <a:r>
              <a:rPr lang="fa-IR" sz="2000" dirty="0" err="1">
                <a:cs typeface="B Mitra" panose="00000400000000000000" pitchFamily="2" charset="-78"/>
              </a:rPr>
              <a:t>وام‌گیرنده</a:t>
            </a:r>
            <a:r>
              <a:rPr lang="fa-IR" sz="2000" dirty="0">
                <a:cs typeface="B Mitra" panose="00000400000000000000" pitchFamily="2" charset="-78"/>
              </a:rPr>
              <a:t> خواسته </a:t>
            </a:r>
            <a:r>
              <a:rPr lang="fa-IR" sz="2000" dirty="0" err="1">
                <a:cs typeface="B Mitra" panose="00000400000000000000" pitchFamily="2" charset="-78"/>
              </a:rPr>
              <a:t>می‌شود</a:t>
            </a:r>
            <a:r>
              <a:rPr lang="fa-IR" sz="2000" dirty="0">
                <a:cs typeface="B Mitra" panose="00000400000000000000" pitchFamily="2" charset="-78"/>
              </a:rPr>
              <a:t> که هر ماهه مبلغی را بابت اقساط بازپرداخت وام، برای مدت زمانی مشخص (</a:t>
            </a:r>
            <a:r>
              <a:rPr lang="fa-IR" sz="2000" dirty="0" err="1">
                <a:cs typeface="B Mitra" panose="00000400000000000000" pitchFamily="2" charset="-78"/>
              </a:rPr>
              <a:t>به‌عنوان</a:t>
            </a:r>
            <a:r>
              <a:rPr lang="fa-IR" sz="2000" dirty="0">
                <a:cs typeface="B Mitra" panose="00000400000000000000" pitchFamily="2" charset="-78"/>
              </a:rPr>
              <a:t> مثال 30 سال) پرداخت کند. این پرداخت قابل </a:t>
            </a:r>
            <a:r>
              <a:rPr lang="fa-IR" sz="2000" dirty="0" err="1">
                <a:cs typeface="B Mitra" panose="00000400000000000000" pitchFamily="2" charset="-78"/>
              </a:rPr>
              <a:t>پیش‌بینی</a:t>
            </a:r>
            <a:r>
              <a:rPr lang="fa-IR" sz="2000" dirty="0">
                <a:cs typeface="B Mitra" panose="00000400000000000000" pitchFamily="2" charset="-78"/>
              </a:rPr>
              <a:t>، به </a:t>
            </a:r>
            <a:r>
              <a:rPr lang="fa-IR" sz="2000" dirty="0" err="1">
                <a:cs typeface="B Mitra" panose="00000400000000000000" pitchFamily="2" charset="-78"/>
              </a:rPr>
              <a:t>وام‌گیرنده</a:t>
            </a:r>
            <a:r>
              <a:rPr lang="fa-IR" sz="2000" dirty="0">
                <a:cs typeface="B Mitra" panose="00000400000000000000" pitchFamily="2" charset="-78"/>
              </a:rPr>
              <a:t> این امکان را </a:t>
            </a:r>
            <a:r>
              <a:rPr lang="fa-IR" sz="2000" dirty="0" err="1">
                <a:cs typeface="B Mitra" panose="00000400000000000000" pitchFamily="2" charset="-78"/>
              </a:rPr>
              <a:t>می‌دهد</a:t>
            </a:r>
            <a:r>
              <a:rPr lang="fa-IR" sz="2000" dirty="0">
                <a:cs typeface="B Mitra" panose="00000400000000000000" pitchFamily="2" charset="-78"/>
              </a:rPr>
              <a:t> که کنترل بهتری بر نقدینگی خود داشته باشد.</a:t>
            </a:r>
          </a:p>
          <a:p>
            <a:pPr algn="just" rtl="1"/>
            <a:r>
              <a:rPr lang="fa-IR" sz="2400" b="1" dirty="0">
                <a:solidFill>
                  <a:srgbClr val="FF0000"/>
                </a:solidFill>
                <a:cs typeface="B Mitra" panose="00000400000000000000" pitchFamily="2" charset="-78"/>
              </a:rPr>
              <a:t>وام مسکن </a:t>
            </a:r>
            <a:r>
              <a:rPr lang="fa-IR" sz="2400" b="1" dirty="0" err="1">
                <a:solidFill>
                  <a:srgbClr val="FF0000"/>
                </a:solidFill>
                <a:cs typeface="B Mitra" panose="00000400000000000000" pitchFamily="2" charset="-78"/>
              </a:rPr>
              <a:t>انعطاف‌پذیر</a:t>
            </a:r>
            <a:r>
              <a:rPr lang="fa-IR" sz="2400" b="1" dirty="0">
                <a:solidFill>
                  <a:srgbClr val="C00000"/>
                </a:solidFill>
                <a:cs typeface="B Mitra" panose="00000400000000000000" pitchFamily="2" charset="-78"/>
              </a:rPr>
              <a:t>، </a:t>
            </a:r>
            <a:r>
              <a:rPr lang="fa-IR" sz="2000" dirty="0">
                <a:cs typeface="B Mitra" panose="00000400000000000000" pitchFamily="2" charset="-78"/>
              </a:rPr>
              <a:t>در اصل همان وام سنتی </a:t>
            </a:r>
            <a:r>
              <a:rPr lang="fa-IR" sz="2000" dirty="0" err="1">
                <a:cs typeface="B Mitra" panose="00000400000000000000" pitchFamily="2" charset="-78"/>
              </a:rPr>
              <a:t>زماندار</a:t>
            </a:r>
            <a:r>
              <a:rPr lang="fa-IR" sz="2000" dirty="0">
                <a:cs typeface="B Mitra" panose="00000400000000000000" pitchFamily="2" charset="-78"/>
              </a:rPr>
              <a:t> است که با یک حساب جاری ترکیب </a:t>
            </a:r>
            <a:r>
              <a:rPr lang="fa-IR" sz="2000" dirty="0" err="1">
                <a:cs typeface="B Mitra" panose="00000400000000000000" pitchFamily="2" charset="-78"/>
              </a:rPr>
              <a:t>می‌شود</a:t>
            </a:r>
            <a:r>
              <a:rPr lang="fa-IR" sz="2000" dirty="0">
                <a:cs typeface="B Mitra" panose="00000400000000000000" pitchFamily="2" charset="-78"/>
              </a:rPr>
              <a:t>. این نوع از </a:t>
            </a:r>
            <a:r>
              <a:rPr lang="fa-IR" sz="2000" dirty="0" err="1">
                <a:cs typeface="B Mitra" panose="00000400000000000000" pitchFamily="2" charset="-78"/>
              </a:rPr>
              <a:t>وام‌ها</a:t>
            </a:r>
            <a:r>
              <a:rPr lang="fa-IR" sz="2000" dirty="0">
                <a:cs typeface="B Mitra" panose="00000400000000000000" pitchFamily="2" charset="-78"/>
              </a:rPr>
              <a:t> برای افرادی مناسب است که </a:t>
            </a:r>
            <a:r>
              <a:rPr lang="fa-IR" sz="2000" dirty="0" err="1">
                <a:cs typeface="B Mitra" panose="00000400000000000000" pitchFamily="2" charset="-78"/>
              </a:rPr>
              <a:t>می‌خواهند</a:t>
            </a:r>
            <a:r>
              <a:rPr lang="fa-IR" sz="2000" dirty="0">
                <a:cs typeface="B Mitra" panose="00000400000000000000" pitchFamily="2" charset="-78"/>
              </a:rPr>
              <a:t> از </a:t>
            </a:r>
            <a:r>
              <a:rPr lang="fa-IR" sz="2000" dirty="0" err="1">
                <a:cs typeface="B Mitra" panose="00000400000000000000" pitchFamily="2" charset="-78"/>
              </a:rPr>
              <a:t>انعطاف‌پذیری</a:t>
            </a:r>
            <a:r>
              <a:rPr lang="fa-IR" sz="2000" dirty="0">
                <a:cs typeface="B Mitra" panose="00000400000000000000" pitchFamily="2" charset="-78"/>
              </a:rPr>
              <a:t> در </a:t>
            </a:r>
            <a:r>
              <a:rPr lang="fa-IR" sz="2000" dirty="0" err="1">
                <a:cs typeface="B Mitra" panose="00000400000000000000" pitchFamily="2" charset="-78"/>
              </a:rPr>
              <a:t>پس‌انداز</a:t>
            </a:r>
            <a:r>
              <a:rPr lang="fa-IR" sz="2000" dirty="0">
                <a:cs typeface="B Mitra" panose="00000400000000000000" pitchFamily="2" charset="-78"/>
              </a:rPr>
              <a:t> پول بیشتر در </a:t>
            </a:r>
            <a:r>
              <a:rPr lang="fa-IR" sz="2000" dirty="0" err="1">
                <a:cs typeface="B Mitra" panose="00000400000000000000" pitchFamily="2" charset="-78"/>
              </a:rPr>
              <a:t>زمان‌های</a:t>
            </a:r>
            <a:r>
              <a:rPr lang="fa-IR" sz="2000" dirty="0">
                <a:cs typeface="B Mitra" panose="00000400000000000000" pitchFamily="2" charset="-78"/>
              </a:rPr>
              <a:t> مختلف </a:t>
            </a:r>
            <a:r>
              <a:rPr lang="fa-IR" sz="2000" dirty="0" err="1">
                <a:cs typeface="B Mitra" panose="00000400000000000000" pitchFamily="2" charset="-78"/>
              </a:rPr>
              <a:t>بهره‌مند</a:t>
            </a:r>
            <a:r>
              <a:rPr lang="fa-IR" sz="2000" dirty="0">
                <a:cs typeface="B Mitra" panose="00000400000000000000" pitchFamily="2" charset="-78"/>
              </a:rPr>
              <a:t> شوند. در این نوع وام، هر چه </a:t>
            </a:r>
            <a:r>
              <a:rPr lang="fa-IR" sz="2000" dirty="0" err="1">
                <a:cs typeface="B Mitra" panose="00000400000000000000" pitchFamily="2" charset="-78"/>
              </a:rPr>
              <a:t>وام‌گیرنده</a:t>
            </a:r>
            <a:r>
              <a:rPr lang="fa-IR" sz="2000" dirty="0">
                <a:cs typeface="B Mitra" panose="00000400000000000000" pitchFamily="2" charset="-78"/>
              </a:rPr>
              <a:t> پول بیشتری در حساب جاری خود </a:t>
            </a:r>
            <a:r>
              <a:rPr lang="fa-IR" sz="2000" dirty="0" err="1">
                <a:cs typeface="B Mitra" panose="00000400000000000000" pitchFamily="2" charset="-78"/>
              </a:rPr>
              <a:t>پس‌انداز</a:t>
            </a:r>
            <a:r>
              <a:rPr lang="fa-IR" sz="2000" dirty="0">
                <a:cs typeface="B Mitra" panose="00000400000000000000" pitchFamily="2" charset="-78"/>
              </a:rPr>
              <a:t> کند، </a:t>
            </a:r>
            <a:r>
              <a:rPr lang="fa-IR" sz="2000" dirty="0" err="1">
                <a:cs typeface="B Mitra" panose="00000400000000000000" pitchFamily="2" charset="-78"/>
              </a:rPr>
              <a:t>می‌تواند</a:t>
            </a:r>
            <a:r>
              <a:rPr lang="fa-IR" sz="2000" dirty="0">
                <a:cs typeface="B Mitra" panose="00000400000000000000" pitchFamily="2" charset="-78"/>
              </a:rPr>
              <a:t> نرخ بهره وام مسکن خود را کاهش دهد.</a:t>
            </a:r>
          </a:p>
          <a:p>
            <a:pPr algn="just" rtl="1"/>
            <a:endParaRPr lang="fa-IR" sz="2000" dirty="0">
              <a:cs typeface="B Mitra" panose="00000400000000000000" pitchFamily="2" charset="-78"/>
            </a:endParaRPr>
          </a:p>
        </p:txBody>
      </p:sp>
      <p:pic>
        <p:nvPicPr>
          <p:cNvPr id="16" name="Picture 15"/>
          <p:cNvPicPr>
            <a:picLocks noChangeAspect="1"/>
          </p:cNvPicPr>
          <p:nvPr/>
        </p:nvPicPr>
        <p:blipFill>
          <a:blip r:embed="rId12">
            <a:extLst>
              <a:ext uri="{BEBA8EAE-BF5A-486C-A8C5-ECC9F3942E4B}">
                <a14:imgProps xmlns:a14="http://schemas.microsoft.com/office/drawing/2010/main">
                  <a14:imgLayer r:embed="rId13">
                    <a14:imgEffect>
                      <a14:backgroundRemoval t="10000" b="100000" l="0" r="100000">
                        <a14:backgroundMark x1="21406" y1="33333" x2="26250" y2="41250"/>
                        <a14:backgroundMark x1="51719" y1="98542" x2="38594" y2="87292"/>
                        <a14:backgroundMark x1="45469" y1="72708" x2="49219" y2="90208"/>
                        <a14:backgroundMark x1="87344" y1="39792" x2="94219" y2="66667"/>
                        <a14:backgroundMark x1="75938" y1="48750" x2="80313" y2="80625"/>
                        <a14:backgroundMark x1="64219" y1="91875" x2="68594" y2="68333"/>
                        <a14:backgroundMark x1="64688" y1="46458" x2="61719" y2="67083"/>
                        <a14:backgroundMark x1="96719" y1="32083" x2="93594" y2="98542"/>
                        <a14:backgroundMark x1="79219" y1="37292" x2="88281" y2="94375"/>
                        <a14:backgroundMark x1="73594" y1="47083" x2="72188" y2="99792"/>
                        <a14:backgroundMark x1="59531" y1="49583" x2="57656" y2="82083"/>
                        <a14:backgroundMark x1="56719" y1="58125" x2="52188" y2="78750"/>
                        <a14:backgroundMark x1="53750" y1="60417" x2="43750" y2="67917"/>
                        <a14:backgroundMark x1="54219" y1="58125" x2="45938" y2="67083"/>
                      </a14:backgroundRemoval>
                    </a14:imgEffect>
                    <a14:imgEffect>
                      <a14:sharpenSoften amount="50000"/>
                    </a14:imgEffect>
                    <a14:imgEffect>
                      <a14:saturation sat="2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868144" y="3186833"/>
            <a:ext cx="4894889" cy="3671167"/>
          </a:xfrm>
          <a:prstGeom prst="rect">
            <a:avLst/>
          </a:prstGeom>
        </p:spPr>
      </p:pic>
      <p:sp>
        <p:nvSpPr>
          <p:cNvPr id="17" name="TextBox 16"/>
          <p:cNvSpPr txBox="1"/>
          <p:nvPr/>
        </p:nvSpPr>
        <p:spPr>
          <a:xfrm>
            <a:off x="170879" y="6247969"/>
            <a:ext cx="1542455" cy="430887"/>
          </a:xfrm>
          <a:prstGeom prst="rect">
            <a:avLst/>
          </a:prstGeom>
          <a:noFill/>
          <a:ln>
            <a:solidFill>
              <a:srgbClr val="008000"/>
            </a:solidFill>
          </a:ln>
        </p:spPr>
        <p:txBody>
          <a:bodyPr wrap="square" rtlCol="0">
            <a:spAutoFit/>
          </a:bodyPr>
          <a:lstStyle/>
          <a:p>
            <a:pPr algn="ctr" rtl="1"/>
            <a:r>
              <a:rPr lang="fa-IR" sz="1100" dirty="0" smtClean="0">
                <a:cs typeface="B Nazanin" panose="00000400000000000000" pitchFamily="2" charset="-78"/>
              </a:rPr>
              <a:t>روزنامه </a:t>
            </a:r>
            <a:r>
              <a:rPr lang="fa-IR" sz="1100" dirty="0">
                <a:cs typeface="B Nazanin" panose="00000400000000000000" pitchFamily="2" charset="-78"/>
              </a:rPr>
              <a:t>دنیای </a:t>
            </a:r>
            <a:r>
              <a:rPr lang="fa-IR" sz="1100" dirty="0" smtClean="0">
                <a:cs typeface="B Nazanin" panose="00000400000000000000" pitchFamily="2" charset="-78"/>
              </a:rPr>
              <a:t>اقتصاد/ </a:t>
            </a:r>
            <a:r>
              <a:rPr lang="fa-IR" sz="1100" dirty="0">
                <a:cs typeface="B Nazanin" panose="00000400000000000000" pitchFamily="2" charset="-78"/>
              </a:rPr>
              <a:t>7 شهریور 1393</a:t>
            </a:r>
            <a:endParaRPr lang="en-US" sz="1100" dirty="0"/>
          </a:p>
        </p:txBody>
      </p:sp>
      <p:pic>
        <p:nvPicPr>
          <p:cNvPr id="18" name="Picture 17">
            <a:hlinkClick r:id="rId14" action="ppaction://hlinksldjump"/>
          </p:cNvPr>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99082" y="6033482"/>
            <a:ext cx="740670" cy="707886"/>
          </a:xfrm>
          <a:prstGeom prst="rect">
            <a:avLst/>
          </a:prstGeom>
        </p:spPr>
      </p:pic>
    </p:spTree>
    <p:extLst>
      <p:ext uri="{BB962C8B-B14F-4D97-AF65-F5344CB8AC3E}">
        <p14:creationId xmlns:p14="http://schemas.microsoft.com/office/powerpoint/2010/main" val="123195247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نرخ بهره وام مسکن در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pic>
        <p:nvPicPr>
          <p:cNvPr id="2" name="Picture 1"/>
          <p:cNvPicPr>
            <a:picLocks noChangeAspect="1"/>
          </p:cNvPicPr>
          <p:nvPr/>
        </p:nvPicPr>
        <p:blipFill>
          <a:blip r:embed="rId7">
            <a:extLst>
              <a:ext uri="{BEBA8EAE-BF5A-486C-A8C5-ECC9F3942E4B}">
                <a14:imgProps xmlns:a14="http://schemas.microsoft.com/office/drawing/2010/main">
                  <a14:imgLayer r:embed="rId8">
                    <a14:imgEffect>
                      <a14:backgroundRemoval t="10000" b="97500" l="0" r="9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21233" y="-87495"/>
            <a:ext cx="4357268" cy="3267951"/>
          </a:xfrm>
          <a:prstGeom prst="rect">
            <a:avLst/>
          </a:prstGeom>
        </p:spPr>
      </p:pic>
      <p:pic>
        <p:nvPicPr>
          <p:cNvPr id="4" name="Picture 3"/>
          <p:cNvPicPr>
            <a:picLocks noChangeAspect="1"/>
          </p:cNvPicPr>
          <p:nvPr/>
        </p:nvPicPr>
        <p:blipFill rotWithShape="1">
          <a:blip r:embed="rId9">
            <a:extLst>
              <a:ext uri="{BEBA8EAE-BF5A-486C-A8C5-ECC9F3942E4B}">
                <a14:imgProps xmlns:a14="http://schemas.microsoft.com/office/drawing/2010/main">
                  <a14:imgLayer r:embed="rId10">
                    <a14:imgEffect>
                      <a14:brightnessContrast contrast="20000"/>
                    </a14:imgEffect>
                  </a14:imgLayer>
                </a14:imgProps>
              </a:ext>
              <a:ext uri="{28A0092B-C50C-407E-A947-70E740481C1C}">
                <a14:useLocalDpi xmlns:a14="http://schemas.microsoft.com/office/drawing/2010/main" val="0"/>
              </a:ext>
            </a:extLst>
          </a:blip>
          <a:srcRect t="24524" b="4048"/>
          <a:stretch/>
        </p:blipFill>
        <p:spPr>
          <a:xfrm>
            <a:off x="5148064" y="4575064"/>
            <a:ext cx="3787345" cy="2028935"/>
          </a:xfrm>
          <a:prstGeom prst="rect">
            <a:avLst/>
          </a:prstGeom>
        </p:spPr>
      </p:pic>
      <p:sp>
        <p:nvSpPr>
          <p:cNvPr id="5" name="Rectangle 4"/>
          <p:cNvSpPr/>
          <p:nvPr/>
        </p:nvSpPr>
        <p:spPr>
          <a:xfrm>
            <a:off x="3203848" y="1988840"/>
            <a:ext cx="5659553" cy="1977464"/>
          </a:xfrm>
          <a:prstGeom prst="rect">
            <a:avLst/>
          </a:prstGeom>
          <a:ln>
            <a:solidFill>
              <a:schemeClr val="tx1"/>
            </a:solidFill>
            <a:prstDash val="dashDot"/>
          </a:ln>
        </p:spPr>
        <p:txBody>
          <a:bodyPr wrap="square">
            <a:spAutoFit/>
          </a:bodyPr>
          <a:lstStyle/>
          <a:p>
            <a:pPr algn="just" rtl="1">
              <a:lnSpc>
                <a:spcPct val="150000"/>
              </a:lnSpc>
            </a:pPr>
            <a:r>
              <a:rPr lang="fa-IR" sz="2800" dirty="0">
                <a:cs typeface="B Mitra" panose="00000400000000000000" pitchFamily="2" charset="-78"/>
              </a:rPr>
              <a:t>نرخ بهره وام مسکن در مالزی معمولا درصدی کمتر از نرخ بهره پایه است. به عنوان مثال اگر نرخ بهره پایه 6/6 درصد باشد، نرخ بهره وام 1/4 درصد خواهد بود</a:t>
            </a:r>
            <a:r>
              <a:rPr lang="fa-IR" sz="2800" dirty="0" smtClean="0">
                <a:cs typeface="B Mitra" panose="00000400000000000000" pitchFamily="2" charset="-78"/>
              </a:rPr>
              <a:t>.</a:t>
            </a:r>
          </a:p>
        </p:txBody>
      </p:sp>
      <p:sp>
        <p:nvSpPr>
          <p:cNvPr id="17" name="TextBox 16"/>
          <p:cNvSpPr txBox="1"/>
          <p:nvPr/>
        </p:nvSpPr>
        <p:spPr>
          <a:xfrm>
            <a:off x="170879" y="6247969"/>
            <a:ext cx="1542455" cy="430887"/>
          </a:xfrm>
          <a:prstGeom prst="rect">
            <a:avLst/>
          </a:prstGeom>
          <a:noFill/>
          <a:ln>
            <a:solidFill>
              <a:srgbClr val="008000"/>
            </a:solidFill>
          </a:ln>
        </p:spPr>
        <p:txBody>
          <a:bodyPr wrap="square" rtlCol="0">
            <a:spAutoFit/>
          </a:bodyPr>
          <a:lstStyle/>
          <a:p>
            <a:pPr algn="ctr" rtl="1"/>
            <a:r>
              <a:rPr lang="fa-IR" sz="1100" dirty="0" smtClean="0">
                <a:cs typeface="B Nazanin" panose="00000400000000000000" pitchFamily="2" charset="-78"/>
              </a:rPr>
              <a:t>روزنامه </a:t>
            </a:r>
            <a:r>
              <a:rPr lang="fa-IR" sz="1100" dirty="0">
                <a:cs typeface="B Nazanin" panose="00000400000000000000" pitchFamily="2" charset="-78"/>
              </a:rPr>
              <a:t>دنیای </a:t>
            </a:r>
            <a:r>
              <a:rPr lang="fa-IR" sz="1100" dirty="0" smtClean="0">
                <a:cs typeface="B Nazanin" panose="00000400000000000000" pitchFamily="2" charset="-78"/>
              </a:rPr>
              <a:t>اقتصاد/ </a:t>
            </a:r>
            <a:r>
              <a:rPr lang="fa-IR" sz="1100" dirty="0">
                <a:cs typeface="B Nazanin" panose="00000400000000000000" pitchFamily="2" charset="-78"/>
              </a:rPr>
              <a:t>7 شهریور 1393</a:t>
            </a:r>
            <a:endParaRPr lang="en-US" sz="1100" dirty="0"/>
          </a:p>
        </p:txBody>
      </p:sp>
      <p:pic>
        <p:nvPicPr>
          <p:cNvPr id="18" name="Picture 17">
            <a:hlinkClick r:id="rId11" action="ppaction://hlinksldjump"/>
          </p:cNvPr>
          <p:cNvPicPr>
            <a:picLocks noChangeAspect="1"/>
          </p:cNvPicPr>
          <p:nvPr/>
        </p:nvPicPr>
        <p:blipFill rotWithShape="1">
          <a:blip r:embed="rId12" cstate="print">
            <a:extLst>
              <a:ext uri="{BEBA8EAE-BF5A-486C-A8C5-ECC9F3942E4B}">
                <a14:imgProps xmlns:a14="http://schemas.microsoft.com/office/drawing/2010/main">
                  <a14:imgLayer r:embed="rId13">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99082" y="6033482"/>
            <a:ext cx="740670" cy="707886"/>
          </a:xfrm>
          <a:prstGeom prst="rect">
            <a:avLst/>
          </a:prstGeom>
        </p:spPr>
      </p:pic>
    </p:spTree>
    <p:extLst>
      <p:ext uri="{BB962C8B-B14F-4D97-AF65-F5344CB8AC3E}">
        <p14:creationId xmlns:p14="http://schemas.microsoft.com/office/powerpoint/2010/main" val="39028154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21233" y="980728"/>
          <a:ext cx="8743255" cy="576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شرط حمایت، درآمد پایین و متوسط</a:t>
            </a:r>
          </a:p>
        </p:txBody>
      </p:sp>
      <p:pic>
        <p:nvPicPr>
          <p:cNvPr id="9" name="Content Placeholder 3"/>
          <p:cNvPicPr>
            <a:picLocks noGrp="1" noChangeAspect="1"/>
          </p:cNvPicPr>
          <p:nvPr>
            <p:ph idx="1"/>
          </p:nvPr>
        </p:nvPicPr>
        <p:blipFill rotWithShape="1">
          <a:blip r:embed="rId7" cstate="print">
            <a:extLst>
              <a:ext uri="{BEBA8EAE-BF5A-486C-A8C5-ECC9F3942E4B}">
                <a14:imgProps xmlns:a14="http://schemas.microsoft.com/office/drawing/2010/main">
                  <a14:imgLayer r:embed="rId8">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9" action="ppaction://hlinksldjump"/>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6" name="TextBox 15"/>
          <p:cNvSpPr txBox="1"/>
          <p:nvPr/>
        </p:nvSpPr>
        <p:spPr>
          <a:xfrm>
            <a:off x="170879" y="6247969"/>
            <a:ext cx="1542455" cy="430887"/>
          </a:xfrm>
          <a:prstGeom prst="rect">
            <a:avLst/>
          </a:prstGeom>
          <a:noFill/>
          <a:ln>
            <a:solidFill>
              <a:srgbClr val="008000"/>
            </a:solidFill>
          </a:ln>
        </p:spPr>
        <p:txBody>
          <a:bodyPr wrap="square" rtlCol="0">
            <a:spAutoFit/>
          </a:bodyPr>
          <a:lstStyle/>
          <a:p>
            <a:pPr algn="ctr" rtl="1"/>
            <a:r>
              <a:rPr lang="fa-IR" sz="1100" dirty="0" smtClean="0">
                <a:cs typeface="B Nazanin" panose="00000400000000000000" pitchFamily="2" charset="-78"/>
              </a:rPr>
              <a:t>روزنامه </a:t>
            </a:r>
            <a:r>
              <a:rPr lang="fa-IR" sz="1100" dirty="0">
                <a:cs typeface="B Nazanin" panose="00000400000000000000" pitchFamily="2" charset="-78"/>
              </a:rPr>
              <a:t>دنیای </a:t>
            </a:r>
            <a:r>
              <a:rPr lang="fa-IR" sz="1100" dirty="0" smtClean="0">
                <a:cs typeface="B Nazanin" panose="00000400000000000000" pitchFamily="2" charset="-78"/>
              </a:rPr>
              <a:t>اقتصاد/ </a:t>
            </a:r>
            <a:r>
              <a:rPr lang="fa-IR" sz="1100" dirty="0">
                <a:cs typeface="B Nazanin" panose="00000400000000000000" pitchFamily="2" charset="-78"/>
              </a:rPr>
              <a:t>7 شهریور 1393</a:t>
            </a:r>
            <a:endParaRPr lang="en-US" sz="1100" dirty="0"/>
          </a:p>
        </p:txBody>
      </p:sp>
      <p:pic>
        <p:nvPicPr>
          <p:cNvPr id="17" name="Picture 16">
            <a:hlinkClick r:id="rId12" action="ppaction://hlinksldjump"/>
          </p:cNvPr>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99082" y="6033482"/>
            <a:ext cx="740670" cy="707886"/>
          </a:xfrm>
          <a:prstGeom prst="rect">
            <a:avLst/>
          </a:prstGeom>
        </p:spPr>
      </p:pic>
    </p:spTree>
    <p:extLst>
      <p:ext uri="{BB962C8B-B14F-4D97-AF65-F5344CB8AC3E}">
        <p14:creationId xmlns:p14="http://schemas.microsoft.com/office/powerpoint/2010/main" val="52194160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 دو وام رایج خرید مسکن در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 name="Rectangle 1"/>
          <p:cNvSpPr/>
          <p:nvPr/>
        </p:nvSpPr>
        <p:spPr>
          <a:xfrm>
            <a:off x="262955" y="1045766"/>
            <a:ext cx="5029125" cy="1231106"/>
          </a:xfrm>
          <a:prstGeom prst="rect">
            <a:avLst/>
          </a:prstGeom>
          <a:ln>
            <a:solidFill>
              <a:schemeClr val="tx1"/>
            </a:solidFill>
            <a:prstDash val="dashDot"/>
          </a:ln>
        </p:spPr>
        <p:txBody>
          <a:bodyPr wrap="square">
            <a:spAutoFit/>
          </a:bodyPr>
          <a:lstStyle/>
          <a:p>
            <a:pPr lvl="0" algn="just" rtl="1"/>
            <a:r>
              <a:rPr lang="fa-IR" b="1" dirty="0" err="1">
                <a:cs typeface="B Mitra" panose="00000400000000000000" pitchFamily="2" charset="-78"/>
              </a:rPr>
              <a:t>بانک‌ها</a:t>
            </a:r>
            <a:r>
              <a:rPr lang="fa-IR" b="1" dirty="0">
                <a:cs typeface="B Mitra" panose="00000400000000000000" pitchFamily="2" charset="-78"/>
              </a:rPr>
              <a:t> معمولا حداکثر 80 تا 90 درصد قیمت کل ملک را وام </a:t>
            </a:r>
            <a:r>
              <a:rPr lang="fa-IR" b="1" dirty="0" err="1">
                <a:cs typeface="B Mitra" panose="00000400000000000000" pitchFamily="2" charset="-78"/>
              </a:rPr>
              <a:t>می‌دهند</a:t>
            </a:r>
            <a:r>
              <a:rPr lang="fa-IR" b="1" dirty="0">
                <a:cs typeface="B Mitra" panose="00000400000000000000" pitchFamily="2" charset="-78"/>
              </a:rPr>
              <a:t>. این به معنای آن است که برای یک خانه به مبلغ 500 هزار </a:t>
            </a:r>
            <a:r>
              <a:rPr lang="fa-IR" b="1" dirty="0" err="1">
                <a:cs typeface="B Mitra" panose="00000400000000000000" pitchFamily="2" charset="-78"/>
              </a:rPr>
              <a:t>رینگیت</a:t>
            </a:r>
            <a:r>
              <a:rPr lang="fa-IR" b="1" dirty="0">
                <a:cs typeface="B Mitra" panose="00000400000000000000" pitchFamily="2" charset="-78"/>
              </a:rPr>
              <a:t>، خریدار </a:t>
            </a:r>
            <a:r>
              <a:rPr lang="fa-IR" b="1" dirty="0" err="1">
                <a:cs typeface="B Mitra" panose="00000400000000000000" pitchFamily="2" charset="-78"/>
              </a:rPr>
              <a:t>می‌تواند</a:t>
            </a:r>
            <a:r>
              <a:rPr lang="fa-IR" b="1" dirty="0">
                <a:cs typeface="B Mitra" panose="00000400000000000000" pitchFamily="2" charset="-78"/>
              </a:rPr>
              <a:t> مبلغ 400 هزار تا 450 هزار </a:t>
            </a:r>
            <a:r>
              <a:rPr lang="fa-IR" b="1" dirty="0" err="1">
                <a:cs typeface="B Mitra" panose="00000400000000000000" pitchFamily="2" charset="-78"/>
              </a:rPr>
              <a:t>رینگیت</a:t>
            </a:r>
            <a:r>
              <a:rPr lang="fa-IR" b="1" dirty="0">
                <a:cs typeface="B Mitra" panose="00000400000000000000" pitchFamily="2" charset="-78"/>
              </a:rPr>
              <a:t> وام بانکی دریافت کند و بقیه مبلغ را نقد بپردازد</a:t>
            </a:r>
            <a:r>
              <a:rPr lang="fa-IR" sz="2000" b="1" dirty="0">
                <a:cs typeface="B Mitra" panose="00000400000000000000" pitchFamily="2" charset="-78"/>
              </a:rPr>
              <a:t>.</a:t>
            </a:r>
          </a:p>
        </p:txBody>
      </p:sp>
      <p:sp>
        <p:nvSpPr>
          <p:cNvPr id="3" name="Rectangle 2"/>
          <p:cNvSpPr/>
          <p:nvPr/>
        </p:nvSpPr>
        <p:spPr>
          <a:xfrm>
            <a:off x="3707904" y="3471100"/>
            <a:ext cx="5292080" cy="1900520"/>
          </a:xfrm>
          <a:prstGeom prst="rect">
            <a:avLst/>
          </a:prstGeom>
          <a:ln>
            <a:solidFill>
              <a:schemeClr val="tx1"/>
            </a:solidFill>
            <a:prstDash val="dashDot"/>
          </a:ln>
        </p:spPr>
        <p:txBody>
          <a:bodyPr wrap="square">
            <a:spAutoFit/>
          </a:bodyPr>
          <a:lstStyle/>
          <a:p>
            <a:pPr algn="just" rtl="1">
              <a:lnSpc>
                <a:spcPct val="150000"/>
              </a:lnSpc>
            </a:pPr>
            <a:r>
              <a:rPr lang="fa-IR" sz="2000" dirty="0">
                <a:cs typeface="B Mitra" panose="00000400000000000000" pitchFamily="2" charset="-78"/>
              </a:rPr>
              <a:t>با وجود این در مالزی هنوز </a:t>
            </a:r>
            <a:r>
              <a:rPr lang="fa-IR" sz="2000" dirty="0" err="1">
                <a:cs typeface="B Mitra" panose="00000400000000000000" pitchFamily="2" charset="-78"/>
              </a:rPr>
              <a:t>خیلی‌ها</a:t>
            </a:r>
            <a:r>
              <a:rPr lang="fa-IR" sz="2000" dirty="0">
                <a:cs typeface="B Mitra" panose="00000400000000000000" pitchFamily="2" charset="-78"/>
              </a:rPr>
              <a:t> </a:t>
            </a:r>
            <a:r>
              <a:rPr lang="fa-IR" sz="2000" dirty="0" err="1">
                <a:cs typeface="B Mitra" panose="00000400000000000000" pitchFamily="2" charset="-78"/>
              </a:rPr>
              <a:t>نمی‌توانند</a:t>
            </a:r>
            <a:r>
              <a:rPr lang="fa-IR" sz="2000" dirty="0">
                <a:cs typeface="B Mitra" panose="00000400000000000000" pitchFamily="2" charset="-78"/>
              </a:rPr>
              <a:t> صاحب خانه شوند. قیمت مسکن در این کشور نسبت به درآمدها بسیار بالاست. خیلی از افراد دارای درآمد متوسط از </a:t>
            </a:r>
            <a:r>
              <a:rPr lang="fa-IR" sz="2000" dirty="0" err="1">
                <a:cs typeface="B Mitra" panose="00000400000000000000" pitchFamily="2" charset="-78"/>
              </a:rPr>
              <a:t>خانه‌های</a:t>
            </a:r>
            <a:r>
              <a:rPr lang="fa-IR" sz="2000" dirty="0">
                <a:cs typeface="B Mitra" panose="00000400000000000000" pitchFamily="2" charset="-78"/>
              </a:rPr>
              <a:t> </a:t>
            </a:r>
            <a:r>
              <a:rPr lang="fa-IR" sz="2000" dirty="0" err="1">
                <a:cs typeface="B Mitra" panose="00000400000000000000" pitchFamily="2" charset="-78"/>
              </a:rPr>
              <a:t>اجاره‌ای</a:t>
            </a:r>
            <a:r>
              <a:rPr lang="fa-IR" sz="2000" dirty="0">
                <a:cs typeface="B Mitra" panose="00000400000000000000" pitchFamily="2" charset="-78"/>
              </a:rPr>
              <a:t> استفاده </a:t>
            </a:r>
            <a:r>
              <a:rPr lang="fa-IR" sz="2000" dirty="0" err="1">
                <a:cs typeface="B Mitra" panose="00000400000000000000" pitchFamily="2" charset="-78"/>
              </a:rPr>
              <a:t>می‌کنند</a:t>
            </a:r>
            <a:r>
              <a:rPr lang="fa-IR" sz="2000" dirty="0">
                <a:cs typeface="B Mitra" panose="00000400000000000000" pitchFamily="2" charset="-78"/>
              </a:rPr>
              <a:t> یا مناطق حومه شهرها را </a:t>
            </a:r>
            <a:r>
              <a:rPr lang="fa-IR" sz="2000" dirty="0" err="1">
                <a:cs typeface="B Mitra" panose="00000400000000000000" pitchFamily="2" charset="-78"/>
              </a:rPr>
              <a:t>به‌عنوان</a:t>
            </a:r>
            <a:r>
              <a:rPr lang="fa-IR" sz="2000" dirty="0">
                <a:cs typeface="B Mitra" panose="00000400000000000000" pitchFamily="2" charset="-78"/>
              </a:rPr>
              <a:t> محل سکونت خود </a:t>
            </a:r>
            <a:r>
              <a:rPr lang="fa-IR" sz="2000" dirty="0" err="1">
                <a:cs typeface="B Mitra" panose="00000400000000000000" pitchFamily="2" charset="-78"/>
              </a:rPr>
              <a:t>برمی‌گزینند</a:t>
            </a:r>
            <a:endParaRPr lang="fa-IR" sz="2000" dirty="0">
              <a:cs typeface="B Mitra" panose="00000400000000000000" pitchFamily="2" charset="-78"/>
            </a:endParaRPr>
          </a:p>
        </p:txBody>
      </p:sp>
      <p:grpSp>
        <p:nvGrpSpPr>
          <p:cNvPr id="7" name="Group 6"/>
          <p:cNvGrpSpPr/>
          <p:nvPr/>
        </p:nvGrpSpPr>
        <p:grpSpPr>
          <a:xfrm>
            <a:off x="4275409" y="865870"/>
            <a:ext cx="4868591" cy="2779154"/>
            <a:chOff x="4275409" y="865870"/>
            <a:chExt cx="4868591" cy="2779154"/>
          </a:xfrm>
        </p:grpSpPr>
        <p:pic>
          <p:nvPicPr>
            <p:cNvPr id="4" name="Picture 3"/>
            <p:cNvPicPr>
              <a:picLocks noChangeAspect="1"/>
            </p:cNvPicPr>
            <p:nvPr/>
          </p:nvPicPr>
          <p:blipFill rotWithShape="1">
            <a:blip r:embed="rId7">
              <a:extLst>
                <a:ext uri="{BEBA8EAE-BF5A-486C-A8C5-ECC9F3942E4B}">
                  <a14:imgProps xmlns:a14="http://schemas.microsoft.com/office/drawing/2010/main">
                    <a14:imgLayer r:embed="rId8">
                      <a14:imgEffect>
                        <a14:backgroundRemoval t="26667" b="100000" l="0" r="100000">
                          <a14:foregroundMark x1="76563" y1="53750" x2="87344" y2="57500"/>
                          <a14:foregroundMark x1="76563" y1="60208" x2="89844" y2="63125"/>
                          <a14:backgroundMark x1="7656" y1="28542" x2="28125" y2="61667"/>
                          <a14:backgroundMark x1="6563" y1="45000" x2="6250" y2="66458"/>
                          <a14:backgroundMark x1="86094" y1="52917" x2="82813" y2="63542"/>
                          <a14:backgroundMark x1="37813" y1="96042" x2="52344" y2="95000"/>
                          <a14:backgroundMark x1="68125" y1="97292" x2="57969" y2="95000"/>
                          <a14:backgroundMark x1="26563" y1="35417" x2="38594" y2="63542"/>
                          <a14:backgroundMark x1="1406" y1="54583" x2="3438" y2="67292"/>
                          <a14:backgroundMark x1="95156" y1="57083" x2="88750" y2="63125"/>
                          <a14:backgroundMark x1="42500" y1="96875" x2="96563" y2="95417"/>
                        </a14:backgroundRemoval>
                      </a14:imgEffect>
                      <a14:imgEffect>
                        <a14:colorTemperature colorTemp="11200"/>
                      </a14:imgEffect>
                      <a14:imgEffect>
                        <a14:brightnessContrast bright="20000"/>
                      </a14:imgEffect>
                    </a14:imgLayer>
                  </a14:imgProps>
                </a:ext>
                <a:ext uri="{28A0092B-C50C-407E-A947-70E740481C1C}">
                  <a14:useLocalDpi xmlns:a14="http://schemas.microsoft.com/office/drawing/2010/main" val="0"/>
                </a:ext>
              </a:extLst>
            </a:blip>
            <a:srcRect t="23889"/>
            <a:stretch/>
          </p:blipFill>
          <p:spPr>
            <a:xfrm>
              <a:off x="4275409" y="865870"/>
              <a:ext cx="4868591" cy="2779154"/>
            </a:xfrm>
            <a:prstGeom prst="rect">
              <a:avLst/>
            </a:prstGeom>
          </p:spPr>
        </p:pic>
        <p:sp>
          <p:nvSpPr>
            <p:cNvPr id="5" name="Oval 4"/>
            <p:cNvSpPr/>
            <p:nvPr/>
          </p:nvSpPr>
          <p:spPr>
            <a:xfrm>
              <a:off x="8244408" y="1844824"/>
              <a:ext cx="755576" cy="54471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dirty="0">
                <a:cs typeface="B Nazanin" panose="00000400000000000000" pitchFamily="2" charset="-78"/>
              </a:endParaRPr>
            </a:p>
          </p:txBody>
        </p:sp>
      </p:grpSp>
      <p:sp>
        <p:nvSpPr>
          <p:cNvPr id="16" name="TextBox 15"/>
          <p:cNvSpPr txBox="1"/>
          <p:nvPr/>
        </p:nvSpPr>
        <p:spPr>
          <a:xfrm>
            <a:off x="170879" y="6247969"/>
            <a:ext cx="1542455" cy="430887"/>
          </a:xfrm>
          <a:prstGeom prst="rect">
            <a:avLst/>
          </a:prstGeom>
          <a:noFill/>
          <a:ln>
            <a:solidFill>
              <a:srgbClr val="008000"/>
            </a:solidFill>
          </a:ln>
        </p:spPr>
        <p:txBody>
          <a:bodyPr wrap="square" rtlCol="0">
            <a:spAutoFit/>
          </a:bodyPr>
          <a:lstStyle/>
          <a:p>
            <a:pPr algn="ctr" rtl="1"/>
            <a:r>
              <a:rPr lang="fa-IR" sz="1100" dirty="0" smtClean="0">
                <a:cs typeface="B Nazanin" panose="00000400000000000000" pitchFamily="2" charset="-78"/>
              </a:rPr>
              <a:t>روزنامه دنیای اقتصاد/ 7 شهریور 1393</a:t>
            </a:r>
            <a:endParaRPr lang="en-US" sz="1100" dirty="0"/>
          </a:p>
        </p:txBody>
      </p:sp>
      <p:pic>
        <p:nvPicPr>
          <p:cNvPr id="17" name="Picture 16">
            <a:hlinkClick r:id="rId9" action="ppaction://hlinksldjump"/>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99082" y="6033482"/>
            <a:ext cx="740670" cy="707886"/>
          </a:xfrm>
          <a:prstGeom prst="rect">
            <a:avLst/>
          </a:prstGeom>
        </p:spPr>
      </p:pic>
    </p:spTree>
    <p:extLst>
      <p:ext uri="{BB962C8B-B14F-4D97-AF65-F5344CB8AC3E}">
        <p14:creationId xmlns:p14="http://schemas.microsoft.com/office/powerpoint/2010/main" val="356786762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 </a:t>
            </a:r>
            <a:r>
              <a:rPr lang="fa-IR" sz="2000" b="1" dirty="0" smtClean="0">
                <a:cs typeface="A EntezareZohoor B3" panose="00000700000000000000" pitchFamily="2" charset="-78"/>
              </a:rPr>
              <a:t>قیمت آپارتمان در مالزی </a:t>
            </a:r>
            <a:endParaRPr lang="fa-IR" sz="20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6" name="Rectangle 15"/>
          <p:cNvSpPr/>
          <p:nvPr/>
        </p:nvSpPr>
        <p:spPr>
          <a:xfrm>
            <a:off x="314692" y="1028343"/>
            <a:ext cx="8505780" cy="3797193"/>
          </a:xfrm>
          <a:prstGeom prst="rect">
            <a:avLst/>
          </a:prstGeom>
        </p:spPr>
        <p:txBody>
          <a:bodyPr wrap="square">
            <a:spAutoFit/>
          </a:bodyPr>
          <a:lstStyle/>
          <a:p>
            <a:pPr algn="just" rtl="1">
              <a:lnSpc>
                <a:spcPct val="150000"/>
              </a:lnSpc>
            </a:pPr>
            <a:r>
              <a:rPr lang="fa-IR" dirty="0">
                <a:cs typeface="B Mitra" panose="00000400000000000000" pitchFamily="2" charset="-78"/>
              </a:rPr>
              <a:t>قیمت آپارتمان در </a:t>
            </a:r>
            <a:r>
              <a:rPr lang="fa-IR" dirty="0" err="1">
                <a:cs typeface="B Mitra" panose="00000400000000000000" pitchFamily="2" charset="-78"/>
              </a:rPr>
              <a:t>کوآلالامپور</a:t>
            </a:r>
            <a:r>
              <a:rPr lang="fa-IR" dirty="0">
                <a:cs typeface="B Mitra" panose="00000400000000000000" pitchFamily="2" charset="-78"/>
              </a:rPr>
              <a:t> و </a:t>
            </a:r>
            <a:r>
              <a:rPr lang="fa-IR" dirty="0" err="1">
                <a:cs typeface="B Mitra" panose="00000400000000000000" pitchFamily="2" charset="-78"/>
              </a:rPr>
              <a:t>سلانگور</a:t>
            </a:r>
            <a:r>
              <a:rPr lang="fa-IR" dirty="0">
                <a:cs typeface="B Mitra" panose="00000400000000000000" pitchFamily="2" charset="-78"/>
              </a:rPr>
              <a:t>، معمولا بیش از 500 هزار </a:t>
            </a:r>
            <a:r>
              <a:rPr lang="fa-IR" dirty="0" err="1">
                <a:cs typeface="B Mitra" panose="00000400000000000000" pitchFamily="2" charset="-78"/>
              </a:rPr>
              <a:t>رینگیت</a:t>
            </a:r>
            <a:r>
              <a:rPr lang="fa-IR" dirty="0">
                <a:cs typeface="B Mitra" panose="00000400000000000000" pitchFamily="2" charset="-78"/>
              </a:rPr>
              <a:t> است و این رقم در مناطق خوبی چون </a:t>
            </a:r>
            <a:r>
              <a:rPr lang="fa-IR" dirty="0" err="1">
                <a:cs typeface="B Mitra" panose="00000400000000000000" pitchFamily="2" charset="-78"/>
              </a:rPr>
              <a:t>پتالینگ</a:t>
            </a:r>
            <a:r>
              <a:rPr lang="fa-IR" dirty="0">
                <a:cs typeface="B Mitra" panose="00000400000000000000" pitchFamily="2" charset="-78"/>
              </a:rPr>
              <a:t> </a:t>
            </a:r>
            <a:r>
              <a:rPr lang="fa-IR" dirty="0" err="1">
                <a:cs typeface="B Mitra" panose="00000400000000000000" pitchFamily="2" charset="-78"/>
              </a:rPr>
              <a:t>جایا</a:t>
            </a:r>
            <a:r>
              <a:rPr lang="fa-IR" dirty="0">
                <a:cs typeface="B Mitra" panose="00000400000000000000" pitchFamily="2" charset="-78"/>
              </a:rPr>
              <a:t> به بیش از یک میلیون </a:t>
            </a:r>
            <a:r>
              <a:rPr lang="fa-IR" dirty="0" err="1">
                <a:cs typeface="B Mitra" panose="00000400000000000000" pitchFamily="2" charset="-78"/>
              </a:rPr>
              <a:t>رینگیت</a:t>
            </a:r>
            <a:r>
              <a:rPr lang="fa-IR" dirty="0">
                <a:cs typeface="B Mitra" panose="00000400000000000000" pitchFamily="2" charset="-78"/>
              </a:rPr>
              <a:t> </a:t>
            </a:r>
            <a:r>
              <a:rPr lang="fa-IR" dirty="0" err="1">
                <a:cs typeface="B Mitra" panose="00000400000000000000" pitchFamily="2" charset="-78"/>
              </a:rPr>
              <a:t>می‌رسد</a:t>
            </a:r>
            <a:r>
              <a:rPr lang="fa-IR" dirty="0" smtClean="0">
                <a:cs typeface="B Mitra" panose="00000400000000000000" pitchFamily="2" charset="-78"/>
              </a:rPr>
              <a:t>.</a:t>
            </a:r>
          </a:p>
          <a:p>
            <a:pPr algn="just" rtl="1">
              <a:lnSpc>
                <a:spcPct val="150000"/>
              </a:lnSpc>
            </a:pPr>
            <a:r>
              <a:rPr lang="fa-IR" dirty="0" smtClean="0">
                <a:cs typeface="B Mitra" panose="00000400000000000000" pitchFamily="2" charset="-78"/>
              </a:rPr>
              <a:t> </a:t>
            </a:r>
            <a:r>
              <a:rPr lang="fa-IR" dirty="0">
                <a:cs typeface="B Mitra" panose="00000400000000000000" pitchFamily="2" charset="-78"/>
              </a:rPr>
              <a:t>این باعث </a:t>
            </a:r>
            <a:r>
              <a:rPr lang="fa-IR" dirty="0" err="1">
                <a:cs typeface="B Mitra" panose="00000400000000000000" pitchFamily="2" charset="-78"/>
              </a:rPr>
              <a:t>می‌شود</a:t>
            </a:r>
            <a:r>
              <a:rPr lang="fa-IR" dirty="0">
                <a:cs typeface="B Mitra" panose="00000400000000000000" pitchFamily="2" charset="-78"/>
              </a:rPr>
              <a:t> برای فردی که هر ماه درآمد 5 هزار </a:t>
            </a:r>
            <a:r>
              <a:rPr lang="fa-IR" dirty="0" err="1">
                <a:cs typeface="B Mitra" panose="00000400000000000000" pitchFamily="2" charset="-78"/>
              </a:rPr>
              <a:t>رینگیتی</a:t>
            </a:r>
            <a:r>
              <a:rPr lang="fa-IR" dirty="0">
                <a:cs typeface="B Mitra" panose="00000400000000000000" pitchFamily="2" charset="-78"/>
              </a:rPr>
              <a:t> دارد، خرید خانه غیرممکن شود. به همین دلیل دولت مالزی تلاش </a:t>
            </a:r>
            <a:r>
              <a:rPr lang="fa-IR" dirty="0" err="1">
                <a:cs typeface="B Mitra" panose="00000400000000000000" pitchFamily="2" charset="-78"/>
              </a:rPr>
              <a:t>می‌کند</a:t>
            </a:r>
            <a:r>
              <a:rPr lang="fa-IR" dirty="0">
                <a:cs typeface="B Mitra" panose="00000400000000000000" pitchFamily="2" charset="-78"/>
              </a:rPr>
              <a:t> تا به افراد دارای درآمد پایین تا متوسط در خرید خانه کمک کند. </a:t>
            </a:r>
            <a:endParaRPr lang="fa-IR" dirty="0" smtClean="0">
              <a:cs typeface="B Mitra" panose="00000400000000000000" pitchFamily="2" charset="-78"/>
            </a:endParaRPr>
          </a:p>
          <a:p>
            <a:pPr algn="just" rtl="1">
              <a:lnSpc>
                <a:spcPct val="150000"/>
              </a:lnSpc>
            </a:pPr>
            <a:r>
              <a:rPr lang="fa-IR" dirty="0" smtClean="0">
                <a:cs typeface="B Mitra" panose="00000400000000000000" pitchFamily="2" charset="-78"/>
              </a:rPr>
              <a:t>به </a:t>
            </a:r>
            <a:r>
              <a:rPr lang="fa-IR" dirty="0">
                <a:cs typeface="B Mitra" panose="00000400000000000000" pitchFamily="2" charset="-78"/>
              </a:rPr>
              <a:t>همین دلیل طرحی را ارائه کرده است موسوم به طرح «</a:t>
            </a:r>
            <a:r>
              <a:rPr lang="fa-IR" b="1" dirty="0">
                <a:solidFill>
                  <a:srgbClr val="FF0000"/>
                </a:solidFill>
                <a:cs typeface="B Mitra" panose="00000400000000000000" pitchFamily="2" charset="-78"/>
              </a:rPr>
              <a:t>وام خانه اول من</a:t>
            </a:r>
            <a:r>
              <a:rPr lang="fa-IR" dirty="0">
                <a:cs typeface="B Mitra" panose="00000400000000000000" pitchFamily="2" charset="-78"/>
              </a:rPr>
              <a:t>» که بر اساس آن افراد دارای درآمد ماهانه 5 هزار </a:t>
            </a:r>
            <a:r>
              <a:rPr lang="fa-IR" dirty="0" err="1">
                <a:cs typeface="B Mitra" panose="00000400000000000000" pitchFamily="2" charset="-78"/>
              </a:rPr>
              <a:t>رینگیت</a:t>
            </a:r>
            <a:r>
              <a:rPr lang="fa-IR" dirty="0">
                <a:cs typeface="B Mitra" panose="00000400000000000000" pitchFamily="2" charset="-78"/>
              </a:rPr>
              <a:t> و کمتر، بتوانند از یک وام به مبلغ 100 درصد کل ارزش مسکن استفاده کنند. اما این طرح هنوز </a:t>
            </a:r>
            <a:r>
              <a:rPr lang="fa-IR" dirty="0" err="1">
                <a:cs typeface="B Mitra" panose="00000400000000000000" pitchFamily="2" charset="-78"/>
              </a:rPr>
              <a:t>نقایصی</a:t>
            </a:r>
            <a:r>
              <a:rPr lang="fa-IR" dirty="0">
                <a:cs typeface="B Mitra" panose="00000400000000000000" pitchFamily="2" charset="-78"/>
              </a:rPr>
              <a:t> دارد و نیازمند آن است که افراد شرایط پرداخت اقساطی معادل  2هزار </a:t>
            </a:r>
            <a:r>
              <a:rPr lang="fa-IR" dirty="0" err="1">
                <a:cs typeface="B Mitra" panose="00000400000000000000" pitchFamily="2" charset="-78"/>
              </a:rPr>
              <a:t>رینگیت</a:t>
            </a:r>
            <a:r>
              <a:rPr lang="fa-IR" dirty="0">
                <a:cs typeface="B Mitra" panose="00000400000000000000" pitchFamily="2" charset="-78"/>
              </a:rPr>
              <a:t> برای یک خانه 400 هزار </a:t>
            </a:r>
            <a:r>
              <a:rPr lang="fa-IR" dirty="0" err="1">
                <a:cs typeface="B Mitra" panose="00000400000000000000" pitchFamily="2" charset="-78"/>
              </a:rPr>
              <a:t>رینگیتی</a:t>
            </a:r>
            <a:r>
              <a:rPr lang="fa-IR" dirty="0">
                <a:cs typeface="B Mitra" panose="00000400000000000000" pitchFamily="2" charset="-78"/>
              </a:rPr>
              <a:t> را داشته باشند. با توجه به آنکه قیمت مسکن در مالزی به سرعت رو به افزایش است، داشتن استطاعت بازپرداخت وام برای قشر ضعیف و متوسط مالزی هر روز دشوارتر </a:t>
            </a:r>
            <a:r>
              <a:rPr lang="fa-IR" dirty="0" err="1">
                <a:cs typeface="B Mitra" panose="00000400000000000000" pitchFamily="2" charset="-78"/>
              </a:rPr>
              <a:t>می‌شود</a:t>
            </a:r>
            <a:r>
              <a:rPr lang="fa-IR" dirty="0">
                <a:cs typeface="B Mitra" panose="00000400000000000000" pitchFamily="2" charset="-78"/>
              </a:rPr>
              <a:t>.</a:t>
            </a:r>
          </a:p>
        </p:txBody>
      </p:sp>
      <p:pic>
        <p:nvPicPr>
          <p:cNvPr id="17" name="Picture 16"/>
          <p:cNvPicPr>
            <a:picLocks noChangeAspect="1"/>
          </p:cNvPicPr>
          <p:nvPr/>
        </p:nvPicPr>
        <p:blipFill>
          <a:blip r:embed="rId7">
            <a:extLst>
              <a:ext uri="{BEBA8EAE-BF5A-486C-A8C5-ECC9F3942E4B}">
                <a14:imgProps xmlns:a14="http://schemas.microsoft.com/office/drawing/2010/main">
                  <a14:imgLayer r:embed="rId8">
                    <a14:imgEffect>
                      <a14:backgroundRemoval t="5000" b="90000" l="5625" r="99531">
                        <a14:foregroundMark x1="34531" y1="42708" x2="25781" y2="52500"/>
                        <a14:foregroundMark x1="29063" y1="50000" x2="27656" y2="45417"/>
                        <a14:foregroundMark x1="65000" y1="47917" x2="75469" y2="57917"/>
                        <a14:foregroundMark x1="40469" y1="30208" x2="42656" y2="24167"/>
                        <a14:foregroundMark x1="43750" y1="29375" x2="51875" y2="24583"/>
                      </a14:backgroundRemoval>
                    </a14:imgEffect>
                  </a14:imgLayer>
                </a14:imgProps>
              </a:ext>
              <a:ext uri="{28A0092B-C50C-407E-A947-70E740481C1C}">
                <a14:useLocalDpi xmlns:a14="http://schemas.microsoft.com/office/drawing/2010/main" val="0"/>
              </a:ext>
            </a:extLst>
          </a:blip>
          <a:stretch>
            <a:fillRect/>
          </a:stretch>
        </p:blipFill>
        <p:spPr>
          <a:xfrm>
            <a:off x="4788024" y="3933056"/>
            <a:ext cx="4670289" cy="3502717"/>
          </a:xfrm>
          <a:prstGeom prst="rect">
            <a:avLst/>
          </a:prstGeom>
        </p:spPr>
      </p:pic>
      <p:sp>
        <p:nvSpPr>
          <p:cNvPr id="18" name="TextBox 17"/>
          <p:cNvSpPr txBox="1"/>
          <p:nvPr/>
        </p:nvSpPr>
        <p:spPr>
          <a:xfrm>
            <a:off x="170879" y="6247969"/>
            <a:ext cx="1542455" cy="430887"/>
          </a:xfrm>
          <a:prstGeom prst="rect">
            <a:avLst/>
          </a:prstGeom>
          <a:noFill/>
          <a:ln>
            <a:solidFill>
              <a:srgbClr val="008000"/>
            </a:solidFill>
          </a:ln>
        </p:spPr>
        <p:txBody>
          <a:bodyPr wrap="square" rtlCol="0">
            <a:spAutoFit/>
          </a:bodyPr>
          <a:lstStyle/>
          <a:p>
            <a:pPr algn="ctr" rtl="1"/>
            <a:r>
              <a:rPr lang="fa-IR" sz="1100" dirty="0" smtClean="0">
                <a:cs typeface="B Nazanin" panose="00000400000000000000" pitchFamily="2" charset="-78"/>
              </a:rPr>
              <a:t>روزنامه </a:t>
            </a:r>
            <a:r>
              <a:rPr lang="fa-IR" sz="1100" dirty="0">
                <a:cs typeface="B Nazanin" panose="00000400000000000000" pitchFamily="2" charset="-78"/>
              </a:rPr>
              <a:t>دنیای </a:t>
            </a:r>
            <a:r>
              <a:rPr lang="fa-IR" sz="1100" dirty="0" smtClean="0">
                <a:cs typeface="B Nazanin" panose="00000400000000000000" pitchFamily="2" charset="-78"/>
              </a:rPr>
              <a:t>اقتصاد/ </a:t>
            </a:r>
            <a:r>
              <a:rPr lang="fa-IR" sz="1100" dirty="0">
                <a:cs typeface="B Nazanin" panose="00000400000000000000" pitchFamily="2" charset="-78"/>
              </a:rPr>
              <a:t>7 شهریور 1393</a:t>
            </a:r>
            <a:endParaRPr lang="en-US" sz="1100" dirty="0"/>
          </a:p>
        </p:txBody>
      </p:sp>
      <p:pic>
        <p:nvPicPr>
          <p:cNvPr id="19" name="Picture 18">
            <a:hlinkClick r:id="rId9" action="ppaction://hlinksldjump"/>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99082" y="6033482"/>
            <a:ext cx="740670" cy="707886"/>
          </a:xfrm>
          <a:prstGeom prst="rect">
            <a:avLst/>
          </a:prstGeom>
        </p:spPr>
      </p:pic>
    </p:spTree>
    <p:extLst>
      <p:ext uri="{BB962C8B-B14F-4D97-AF65-F5344CB8AC3E}">
        <p14:creationId xmlns:p14="http://schemas.microsoft.com/office/powerpoint/2010/main" val="283845891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extLst>
              <a:ext uri="{BEBA8EAE-BF5A-486C-A8C5-ECC9F3942E4B}">
                <a14:imgProps xmlns:a14="http://schemas.microsoft.com/office/drawing/2010/main">
                  <a14:imgLayer r:embed="rId3">
                    <a14:imgEffect>
                      <a14:backgroundRemoval t="10000" b="100000" l="10000" r="9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412190" y="4172215"/>
            <a:ext cx="3519849" cy="2639886"/>
          </a:xfrm>
          <a:prstGeom prst="rect">
            <a:avLst/>
          </a:prstGeom>
        </p:spPr>
      </p:pic>
      <p:sp>
        <p:nvSpPr>
          <p:cNvPr id="12" name="Title 1"/>
          <p:cNvSpPr>
            <a:spLocks noGrp="1"/>
          </p:cNvSpPr>
          <p:nvPr>
            <p:ph type="title"/>
          </p:nvPr>
        </p:nvSpPr>
        <p:spPr>
          <a:xfrm>
            <a:off x="1691680" y="-27384"/>
            <a:ext cx="5904656" cy="908720"/>
          </a:xfrm>
        </p:spPr>
        <p:txBody>
          <a:bodyPr>
            <a:noAutofit/>
          </a:bodyPr>
          <a:lstStyle/>
          <a:p>
            <a:pPr algn="r"/>
            <a:r>
              <a:rPr lang="fa-IR" sz="2000" b="1" dirty="0" smtClean="0">
                <a:cs typeface="A EntezareZohoor B3" panose="00000700000000000000" pitchFamily="2" charset="-78"/>
              </a:rPr>
              <a:t> نحوه </a:t>
            </a:r>
            <a:r>
              <a:rPr lang="fa-IR" sz="2000" b="1" dirty="0">
                <a:cs typeface="A EntezareZohoor B3" panose="00000700000000000000" pitchFamily="2" charset="-78"/>
              </a:rPr>
              <a:t>واگذاری زمین</a:t>
            </a:r>
          </a:p>
        </p:txBody>
      </p:sp>
      <p:pic>
        <p:nvPicPr>
          <p:cNvPr id="9" name="Content Placeholder 3"/>
          <p:cNvPicPr>
            <a:picLocks noGrp="1" noChangeAspect="1"/>
          </p:cNvPicPr>
          <p:nvPr>
            <p:ph idx="1"/>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6" action="ppaction://hlinksldjump"/>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 name="Rectangle 1"/>
          <p:cNvSpPr/>
          <p:nvPr/>
        </p:nvSpPr>
        <p:spPr>
          <a:xfrm>
            <a:off x="539552" y="898929"/>
            <a:ext cx="8136904" cy="3785652"/>
          </a:xfrm>
          <a:prstGeom prst="rect">
            <a:avLst/>
          </a:prstGeom>
        </p:spPr>
        <p:txBody>
          <a:bodyPr wrap="square">
            <a:spAutoFit/>
          </a:bodyPr>
          <a:lstStyle/>
          <a:p>
            <a:pPr algn="just" rtl="1">
              <a:lnSpc>
                <a:spcPct val="150000"/>
              </a:lnSpc>
            </a:pPr>
            <a:r>
              <a:rPr lang="fa-IR" sz="2000" b="1" dirty="0" smtClean="0">
                <a:cs typeface="B Mitra" panose="00000400000000000000" pitchFamily="2" charset="-78"/>
              </a:rPr>
              <a:t>طی پنج سال اخیر</a:t>
            </a:r>
            <a:r>
              <a:rPr lang="fa-IR" sz="2000" dirty="0" smtClean="0">
                <a:cs typeface="B Mitra" panose="00000400000000000000" pitchFamily="2" charset="-78"/>
              </a:rPr>
              <a:t>، نرخ سالانه </a:t>
            </a:r>
            <a:r>
              <a:rPr lang="fa-IR" sz="2000" b="1" dirty="0" smtClean="0">
                <a:cs typeface="B Mitra" panose="00000400000000000000" pitchFamily="2" charset="-78"/>
              </a:rPr>
              <a:t>رشد قیمت مسکن </a:t>
            </a:r>
            <a:r>
              <a:rPr lang="fa-IR" sz="2000" dirty="0" smtClean="0">
                <a:cs typeface="B Mitra" panose="00000400000000000000" pitchFamily="2" charset="-78"/>
              </a:rPr>
              <a:t>در مالزی </a:t>
            </a:r>
            <a:r>
              <a:rPr lang="fa-IR" sz="2000" b="1" dirty="0" smtClean="0">
                <a:solidFill>
                  <a:srgbClr val="FF0000"/>
                </a:solidFill>
                <a:cs typeface="B Mitra" panose="00000400000000000000" pitchFamily="2" charset="-78"/>
              </a:rPr>
              <a:t>3/12</a:t>
            </a:r>
            <a:r>
              <a:rPr lang="fa-IR" sz="2000" dirty="0" smtClean="0">
                <a:cs typeface="B Mitra" panose="00000400000000000000" pitchFamily="2" charset="-78"/>
              </a:rPr>
              <a:t> درصد بوده است. به همین دلیل در برنامه دهم توسعه اقتصادی دولت مالزی ساخت  78 هزار واحد مسکونی ارزان در دستور کار قرار گرفته است. علاوه بر این در بودجه سال 2014، دولت برای تشویق سازندگان به ساخت خانه‌های با قیمت پایین و متوسط، یارانه 30 هزار رینگیتی برای ساخت هر واحد در نظر گرفته است. بر این اساس از آغاز سال 2014 سازندگان باید در هر پروژه 20 درصد از واحدها را به خانه‌های ارزان و 20 درصد از واحدهای ساخته شده را به واحدهای دارای قیمت متوسط اختصاص دهند. قرار است خانه‌های ارزان به خانه اولی‌هایی که درآمد ماهانه آنها </a:t>
            </a:r>
            <a:r>
              <a:rPr lang="fa-IR" sz="2000" b="1" dirty="0" smtClean="0">
                <a:cs typeface="B Mitra" panose="00000400000000000000" pitchFamily="2" charset="-78"/>
              </a:rPr>
              <a:t>3 هزار رینگیت </a:t>
            </a:r>
            <a:r>
              <a:rPr lang="fa-IR" sz="2000" dirty="0" smtClean="0">
                <a:cs typeface="B Mitra" panose="00000400000000000000" pitchFamily="2" charset="-78"/>
              </a:rPr>
              <a:t>است و خانه‌های با قیمت متوسط به خانه اولی‌هایی که حداکثر درآمدشان </a:t>
            </a:r>
            <a:r>
              <a:rPr lang="fa-IR" sz="2000" b="1" dirty="0" smtClean="0">
                <a:cs typeface="B Mitra" panose="00000400000000000000" pitchFamily="2" charset="-78"/>
              </a:rPr>
              <a:t>6هزار رینگیت </a:t>
            </a:r>
            <a:r>
              <a:rPr lang="fa-IR" sz="2000" dirty="0" smtClean="0">
                <a:cs typeface="B Mitra" panose="00000400000000000000" pitchFamily="2" charset="-78"/>
              </a:rPr>
              <a:t>است، اختصاص یابد. </a:t>
            </a:r>
          </a:p>
          <a:p>
            <a:pPr algn="just" rtl="1">
              <a:lnSpc>
                <a:spcPct val="150000"/>
              </a:lnSpc>
            </a:pPr>
            <a:endParaRPr lang="fa-IR" sz="2000" dirty="0">
              <a:cs typeface="B Mitra" panose="00000400000000000000" pitchFamily="2" charset="-78"/>
            </a:endParaRPr>
          </a:p>
        </p:txBody>
      </p:sp>
      <p:pic>
        <p:nvPicPr>
          <p:cNvPr id="5" name="Picture 4"/>
          <p:cNvPicPr>
            <a:picLocks noChangeAspect="1"/>
          </p:cNvPicPr>
          <p:nvPr/>
        </p:nvPicPr>
        <p:blipFill rotWithShape="1">
          <a:blip r:embed="rId9">
            <a:extLst>
              <a:ext uri="{BEBA8EAE-BF5A-486C-A8C5-ECC9F3942E4B}">
                <a14:imgProps xmlns:a14="http://schemas.microsoft.com/office/drawing/2010/main">
                  <a14:imgLayer r:embed="rId10">
                    <a14:imgEffect>
                      <a14:backgroundRemoval t="10000" b="99375" l="5313" r="90000">
                        <a14:foregroundMark x1="59688" y1="36250" x2="59688" y2="36250"/>
                        <a14:foregroundMark x1="65469" y1="27083" x2="43281" y2="30000"/>
                        <a14:backgroundMark x1="33125" y1="17500" x2="29063" y2="37500"/>
                      </a14:backgroundRemoval>
                    </a14:imgEffect>
                    <a14:imgEffect>
                      <a14:brightnessContrast bright="-20000" contrast="40000"/>
                    </a14:imgEffect>
                  </a14:imgLayer>
                </a14:imgProps>
              </a:ext>
              <a:ext uri="{28A0092B-C50C-407E-A947-70E740481C1C}">
                <a14:useLocalDpi xmlns:a14="http://schemas.microsoft.com/office/drawing/2010/main" val="0"/>
              </a:ext>
            </a:extLst>
          </a:blip>
          <a:srcRect t="23889"/>
          <a:stretch/>
        </p:blipFill>
        <p:spPr>
          <a:xfrm>
            <a:off x="4932039" y="4172215"/>
            <a:ext cx="4653795" cy="2656541"/>
          </a:xfrm>
          <a:prstGeom prst="rect">
            <a:avLst/>
          </a:prstGeom>
        </p:spPr>
      </p:pic>
      <p:sp>
        <p:nvSpPr>
          <p:cNvPr id="18" name="TextBox 17"/>
          <p:cNvSpPr txBox="1"/>
          <p:nvPr/>
        </p:nvSpPr>
        <p:spPr>
          <a:xfrm>
            <a:off x="170879" y="6247969"/>
            <a:ext cx="1542455" cy="430887"/>
          </a:xfrm>
          <a:prstGeom prst="rect">
            <a:avLst/>
          </a:prstGeom>
          <a:noFill/>
          <a:ln>
            <a:solidFill>
              <a:srgbClr val="008000"/>
            </a:solidFill>
          </a:ln>
        </p:spPr>
        <p:txBody>
          <a:bodyPr wrap="square" rtlCol="0">
            <a:spAutoFit/>
          </a:bodyPr>
          <a:lstStyle/>
          <a:p>
            <a:pPr algn="ctr" rtl="1"/>
            <a:r>
              <a:rPr lang="fa-IR" sz="1100" dirty="0" smtClean="0">
                <a:cs typeface="B Nazanin" panose="00000400000000000000" pitchFamily="2" charset="-78"/>
              </a:rPr>
              <a:t>روزنامه </a:t>
            </a:r>
            <a:r>
              <a:rPr lang="fa-IR" sz="1100" dirty="0">
                <a:cs typeface="B Nazanin" panose="00000400000000000000" pitchFamily="2" charset="-78"/>
              </a:rPr>
              <a:t>دنیای </a:t>
            </a:r>
            <a:r>
              <a:rPr lang="fa-IR" sz="1100" dirty="0" smtClean="0">
                <a:cs typeface="B Nazanin" panose="00000400000000000000" pitchFamily="2" charset="-78"/>
              </a:rPr>
              <a:t>اقتصاد/ </a:t>
            </a:r>
            <a:r>
              <a:rPr lang="fa-IR" sz="1100" dirty="0">
                <a:cs typeface="B Nazanin" panose="00000400000000000000" pitchFamily="2" charset="-78"/>
              </a:rPr>
              <a:t>7 شهریور 1393</a:t>
            </a:r>
            <a:endParaRPr lang="en-US" sz="1100" dirty="0"/>
          </a:p>
        </p:txBody>
      </p:sp>
      <p:pic>
        <p:nvPicPr>
          <p:cNvPr id="19" name="Picture 18">
            <a:hlinkClick r:id="rId11" action="ppaction://hlinksldjump"/>
          </p:cNvPr>
          <p:cNvPicPr>
            <a:picLocks noChangeAspect="1"/>
          </p:cNvPicPr>
          <p:nvPr/>
        </p:nvPicPr>
        <p:blipFill rotWithShape="1">
          <a:blip r:embed="rId12" cstate="print">
            <a:extLst>
              <a:ext uri="{BEBA8EAE-BF5A-486C-A8C5-ECC9F3942E4B}">
                <a14:imgProps xmlns:a14="http://schemas.microsoft.com/office/drawing/2010/main">
                  <a14:imgLayer r:embed="rId13">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99082" y="6033482"/>
            <a:ext cx="740670" cy="707886"/>
          </a:xfrm>
          <a:prstGeom prst="rect">
            <a:avLst/>
          </a:prstGeom>
        </p:spPr>
      </p:pic>
    </p:spTree>
    <p:extLst>
      <p:ext uri="{BB962C8B-B14F-4D97-AF65-F5344CB8AC3E}">
        <p14:creationId xmlns:p14="http://schemas.microsoft.com/office/powerpoint/2010/main" val="73471648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نحوه واگذاری زمین</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4" name="TextBox 13"/>
          <p:cNvSpPr txBox="1"/>
          <p:nvPr/>
        </p:nvSpPr>
        <p:spPr>
          <a:xfrm>
            <a:off x="170879" y="6247969"/>
            <a:ext cx="1542455" cy="430887"/>
          </a:xfrm>
          <a:prstGeom prst="rect">
            <a:avLst/>
          </a:prstGeom>
          <a:noFill/>
          <a:ln>
            <a:solidFill>
              <a:srgbClr val="008000"/>
            </a:solidFill>
          </a:ln>
        </p:spPr>
        <p:txBody>
          <a:bodyPr wrap="square" rtlCol="0">
            <a:spAutoFit/>
          </a:bodyPr>
          <a:lstStyle/>
          <a:p>
            <a:pPr algn="ctr" rtl="1"/>
            <a:r>
              <a:rPr lang="fa-IR" sz="1100" dirty="0" smtClean="0">
                <a:cs typeface="B Nazanin" panose="00000400000000000000" pitchFamily="2" charset="-78"/>
              </a:rPr>
              <a:t>روزنامه دنیای اقتصاد/ 7 شهریور 1393</a:t>
            </a:r>
            <a:endParaRPr lang="en-US" sz="1100" dirty="0"/>
          </a:p>
        </p:txBody>
      </p:sp>
      <p:pic>
        <p:nvPicPr>
          <p:cNvPr id="15" name="Picture 14">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99082" y="6033482"/>
            <a:ext cx="740670" cy="707886"/>
          </a:xfrm>
          <a:prstGeom prst="rect">
            <a:avLst/>
          </a:prstGeom>
        </p:spPr>
      </p:pic>
      <p:sp>
        <p:nvSpPr>
          <p:cNvPr id="2" name="Rectangle 1"/>
          <p:cNvSpPr/>
          <p:nvPr/>
        </p:nvSpPr>
        <p:spPr>
          <a:xfrm>
            <a:off x="406971" y="898929"/>
            <a:ext cx="8269485" cy="2554545"/>
          </a:xfrm>
          <a:prstGeom prst="rect">
            <a:avLst/>
          </a:prstGeom>
        </p:spPr>
        <p:txBody>
          <a:bodyPr wrap="square">
            <a:spAutoFit/>
          </a:bodyPr>
          <a:lstStyle/>
          <a:p>
            <a:pPr algn="just" rtl="1">
              <a:lnSpc>
                <a:spcPct val="200000"/>
              </a:lnSpc>
            </a:pPr>
            <a:r>
              <a:rPr lang="fa-IR" sz="2000" b="1" dirty="0" smtClean="0">
                <a:cs typeface="B Mitra" panose="00000400000000000000" pitchFamily="2" charset="-78"/>
              </a:rPr>
              <a:t>بر </a:t>
            </a:r>
            <a:r>
              <a:rPr lang="fa-IR" sz="2000" b="1" dirty="0">
                <a:cs typeface="B Mitra" panose="00000400000000000000" pitchFamily="2" charset="-78"/>
              </a:rPr>
              <a:t>اساس این برنامه دولت </a:t>
            </a:r>
            <a:r>
              <a:rPr lang="fa-IR" sz="2000" b="1" dirty="0" err="1">
                <a:cs typeface="B Mitra" panose="00000400000000000000" pitchFamily="2" charset="-78"/>
              </a:rPr>
              <a:t>می‌تواند</a:t>
            </a:r>
            <a:r>
              <a:rPr lang="fa-IR" sz="2000" b="1" dirty="0">
                <a:cs typeface="B Mitra" panose="00000400000000000000" pitchFamily="2" charset="-78"/>
              </a:rPr>
              <a:t> </a:t>
            </a:r>
            <a:r>
              <a:rPr lang="fa-IR" sz="2000" b="1" dirty="0" err="1">
                <a:cs typeface="B Mitra" panose="00000400000000000000" pitchFamily="2" charset="-78"/>
              </a:rPr>
              <a:t>به‌عنوان</a:t>
            </a:r>
            <a:r>
              <a:rPr lang="fa-IR" sz="2000" b="1" dirty="0">
                <a:cs typeface="B Mitra" panose="00000400000000000000" pitchFamily="2" charset="-78"/>
              </a:rPr>
              <a:t> مشوق، زمین رایگان در </a:t>
            </a:r>
            <a:r>
              <a:rPr lang="fa-IR" sz="2000" b="1" dirty="0" err="1">
                <a:cs typeface="B Mitra" panose="00000400000000000000" pitchFamily="2" charset="-78"/>
              </a:rPr>
              <a:t>محل‌هایی</a:t>
            </a:r>
            <a:r>
              <a:rPr lang="fa-IR" sz="2000" b="1" dirty="0">
                <a:cs typeface="B Mitra" panose="00000400000000000000" pitchFamily="2" charset="-78"/>
              </a:rPr>
              <a:t> که سیستم </a:t>
            </a:r>
            <a:r>
              <a:rPr lang="fa-IR" sz="2000" b="1" dirty="0" err="1">
                <a:cs typeface="B Mitra" panose="00000400000000000000" pitchFamily="2" charset="-78"/>
              </a:rPr>
              <a:t>حمل‌ونقل</a:t>
            </a:r>
            <a:r>
              <a:rPr lang="fa-IR" sz="2000" b="1" dirty="0">
                <a:cs typeface="B Mitra" panose="00000400000000000000" pitchFamily="2" charset="-78"/>
              </a:rPr>
              <a:t> کارآمد دارد، در اختیار سازندگان قرار دهد. علاوه بر این دولت با ساخت </a:t>
            </a:r>
            <a:r>
              <a:rPr lang="fa-IR" sz="2000" b="1" dirty="0" err="1">
                <a:cs typeface="B Mitra" panose="00000400000000000000" pitchFamily="2" charset="-78"/>
              </a:rPr>
              <a:t>مغازه‌های</a:t>
            </a:r>
            <a:r>
              <a:rPr lang="fa-IR" sz="2000" b="1" dirty="0">
                <a:cs typeface="B Mitra" panose="00000400000000000000" pitchFamily="2" charset="-78"/>
              </a:rPr>
              <a:t> کوچک و بازارچه در این مناطق </a:t>
            </a:r>
            <a:r>
              <a:rPr lang="fa-IR" sz="2000" b="1" dirty="0" err="1">
                <a:cs typeface="B Mitra" panose="00000400000000000000" pitchFamily="2" charset="-78"/>
              </a:rPr>
              <a:t>می‌تواند</a:t>
            </a:r>
            <a:r>
              <a:rPr lang="fa-IR" sz="2000" b="1" dirty="0">
                <a:cs typeface="B Mitra" panose="00000400000000000000" pitchFamily="2" charset="-78"/>
              </a:rPr>
              <a:t> مشوق خوبی به سازندگان </a:t>
            </a:r>
            <a:r>
              <a:rPr lang="fa-IR" sz="2000" b="1" dirty="0" err="1">
                <a:cs typeface="B Mitra" panose="00000400000000000000" pitchFamily="2" charset="-78"/>
              </a:rPr>
              <a:t>خانه‌های</a:t>
            </a:r>
            <a:r>
              <a:rPr lang="fa-IR" sz="2000" b="1" dirty="0">
                <a:cs typeface="B Mitra" panose="00000400000000000000" pitchFamily="2" charset="-78"/>
              </a:rPr>
              <a:t> ارزان ارائه کند. این اقدام </a:t>
            </a:r>
            <a:r>
              <a:rPr lang="fa-IR" sz="2000" b="1" dirty="0" err="1">
                <a:cs typeface="B Mitra" panose="00000400000000000000" pitchFamily="2" charset="-78"/>
              </a:rPr>
              <a:t>می‌تواند</a:t>
            </a:r>
            <a:r>
              <a:rPr lang="fa-IR" sz="2000" b="1" dirty="0">
                <a:cs typeface="B Mitra" panose="00000400000000000000" pitchFamily="2" charset="-78"/>
              </a:rPr>
              <a:t> سود خوبی را حاصل کند که </a:t>
            </a:r>
            <a:r>
              <a:rPr lang="fa-IR" sz="2000" b="1" dirty="0" err="1">
                <a:cs typeface="B Mitra" panose="00000400000000000000" pitchFamily="2" charset="-78"/>
              </a:rPr>
              <a:t>جبران‌کننده</a:t>
            </a:r>
            <a:r>
              <a:rPr lang="fa-IR" sz="2000" b="1" dirty="0">
                <a:cs typeface="B Mitra" panose="00000400000000000000" pitchFamily="2" charset="-78"/>
              </a:rPr>
              <a:t> یارانه ساخت باشد.</a:t>
            </a:r>
          </a:p>
        </p:txBody>
      </p:sp>
      <p:pic>
        <p:nvPicPr>
          <p:cNvPr id="3" name="Picture 2"/>
          <p:cNvPicPr>
            <a:picLocks noChangeAspect="1"/>
          </p:cNvPicPr>
          <p:nvPr/>
        </p:nvPicPr>
        <p:blipFill rotWithShape="1">
          <a:blip r:embed="rId10">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val="0"/>
              </a:ext>
            </a:extLst>
          </a:blip>
          <a:srcRect b="23095"/>
          <a:stretch/>
        </p:blipFill>
        <p:spPr>
          <a:xfrm>
            <a:off x="2448272" y="3761416"/>
            <a:ext cx="5364088" cy="3075551"/>
          </a:xfrm>
          <a:prstGeom prst="rect">
            <a:avLst/>
          </a:prstGeom>
        </p:spPr>
      </p:pic>
    </p:spTree>
    <p:extLst>
      <p:ext uri="{BB962C8B-B14F-4D97-AF65-F5344CB8AC3E}">
        <p14:creationId xmlns:p14="http://schemas.microsoft.com/office/powerpoint/2010/main" val="15207498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hlinkClick r:id="rId2" action="ppaction://hlinksldjump"/>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2" name="Title 1"/>
          <p:cNvSpPr>
            <a:spLocks noGrp="1"/>
          </p:cNvSpPr>
          <p:nvPr>
            <p:ph type="title"/>
          </p:nvPr>
        </p:nvSpPr>
        <p:spPr>
          <a:xfrm>
            <a:off x="3779912" y="-72008"/>
            <a:ext cx="3816424" cy="908720"/>
          </a:xfrm>
        </p:spPr>
        <p:txBody>
          <a:bodyPr>
            <a:normAutofit fontScale="90000"/>
          </a:bodyPr>
          <a:lstStyle/>
          <a:p>
            <a:pPr algn="r"/>
            <a:r>
              <a:rPr lang="fa-IR" sz="3600" b="1" dirty="0" smtClean="0">
                <a:cs typeface="A EntezareZohoor B3" panose="00000700000000000000" pitchFamily="2" charset="-78"/>
              </a:rPr>
              <a:t>معرفی کشور مالزی</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5" cstate="print">
            <a:extLst>
              <a:ext uri="{BEBA8EAE-BF5A-486C-A8C5-ECC9F3942E4B}">
                <a14:imgProps xmlns:a14="http://schemas.microsoft.com/office/drawing/2010/main">
                  <a14:imgLayer r:embed="rId6">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5496" y="5926940"/>
            <a:ext cx="1656184" cy="830997"/>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r>
              <a:rPr lang="en-US" sz="1200" dirty="0" smtClean="0"/>
              <a:t>www.mm2h.ir </a:t>
            </a:r>
            <a:r>
              <a:rPr lang="fa-IR" sz="1200" dirty="0" smtClean="0">
                <a:cs typeface="B Nazanin" panose="00000400000000000000" pitchFamily="2" charset="-78"/>
              </a:rPr>
              <a:t> </a:t>
            </a:r>
          </a:p>
          <a:p>
            <a:r>
              <a:rPr lang="en-US" sz="1200" dirty="0"/>
              <a:t>Department of statistics, Malaysia </a:t>
            </a:r>
          </a:p>
        </p:txBody>
      </p:sp>
      <p:pic>
        <p:nvPicPr>
          <p:cNvPr id="18" name="Picture 17">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331640" y="6069730"/>
            <a:ext cx="720080" cy="688207"/>
          </a:xfrm>
          <a:prstGeom prst="rect">
            <a:avLst/>
          </a:prstGeom>
        </p:spPr>
      </p:pic>
      <p:sp>
        <p:nvSpPr>
          <p:cNvPr id="20"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21"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808000"/>
          </a:solidFill>
          <a:ln>
            <a:noFill/>
          </a:ln>
        </p:spPr>
        <p:txBody>
          <a:bodyPr/>
          <a:lstStyle/>
          <a:p>
            <a:endParaRPr lang="en-US"/>
          </a:p>
        </p:txBody>
      </p:sp>
      <p:graphicFrame>
        <p:nvGraphicFramePr>
          <p:cNvPr id="2" name="Table 1"/>
          <p:cNvGraphicFramePr>
            <a:graphicFrameLocks noGrp="1"/>
          </p:cNvGraphicFramePr>
          <p:nvPr>
            <p:extLst/>
          </p:nvPr>
        </p:nvGraphicFramePr>
        <p:xfrm>
          <a:off x="1160887" y="1029061"/>
          <a:ext cx="7128792" cy="1112520"/>
        </p:xfrm>
        <a:graphic>
          <a:graphicData uri="http://schemas.openxmlformats.org/drawingml/2006/table">
            <a:tbl>
              <a:tblPr firstRow="1" bandRow="1">
                <a:tableStyleId>{5940675A-B579-460E-94D1-54222C63F5DA}</a:tableStyleId>
              </a:tblPr>
              <a:tblGrid>
                <a:gridCol w="1440160"/>
                <a:gridCol w="1296144"/>
                <a:gridCol w="1440160"/>
                <a:gridCol w="1728192"/>
                <a:gridCol w="1224136"/>
              </a:tblGrid>
              <a:tr h="370840">
                <a:tc rowSpan="2">
                  <a:txBody>
                    <a:bodyPr/>
                    <a:lstStyle/>
                    <a:p>
                      <a:pPr algn="ctr"/>
                      <a:r>
                        <a:rPr lang="fa-IR" b="1" dirty="0" smtClean="0">
                          <a:effectLst>
                            <a:outerShdw blurRad="38100" dist="38100" dir="2700000" algn="tl">
                              <a:srgbClr val="000000">
                                <a:alpha val="43137"/>
                              </a:srgbClr>
                            </a:outerShdw>
                          </a:effectLst>
                          <a:cs typeface="B Mitra" panose="00000400000000000000" pitchFamily="2" charset="-78"/>
                        </a:rPr>
                        <a:t>نسبت</a:t>
                      </a:r>
                      <a:r>
                        <a:rPr lang="fa-IR" b="1" baseline="0" dirty="0" smtClean="0">
                          <a:effectLst>
                            <a:outerShdw blurRad="38100" dist="38100" dir="2700000" algn="tl">
                              <a:srgbClr val="000000">
                                <a:alpha val="43137"/>
                              </a:srgbClr>
                            </a:outerShdw>
                          </a:effectLst>
                          <a:cs typeface="B Mitra" panose="00000400000000000000" pitchFamily="2" charset="-78"/>
                        </a:rPr>
                        <a:t> جنسی 2013</a:t>
                      </a:r>
                      <a:endParaRPr lang="en-US" b="1" dirty="0">
                        <a:effectLst>
                          <a:outerShdw blurRad="38100" dist="38100" dir="2700000" algn="tl">
                            <a:srgbClr val="000000">
                              <a:alpha val="43137"/>
                            </a:srgbClr>
                          </a:outerShdw>
                        </a:effectLst>
                        <a:cs typeface="B Mitra" panose="00000400000000000000" pitchFamily="2" charset="-78"/>
                      </a:endParaRPr>
                    </a:p>
                  </a:txBody>
                  <a:tcPr>
                    <a:solidFill>
                      <a:srgbClr val="FFCCFF"/>
                    </a:solidFill>
                  </a:tcPr>
                </a:tc>
                <a:tc gridSpan="3">
                  <a:txBody>
                    <a:bodyPr/>
                    <a:lstStyle/>
                    <a:p>
                      <a:pPr algn="ctr"/>
                      <a:r>
                        <a:rPr lang="fa-IR" b="1" dirty="0" smtClean="0">
                          <a:effectLst>
                            <a:outerShdw blurRad="38100" dist="38100" dir="2700000" algn="tl">
                              <a:srgbClr val="000000">
                                <a:alpha val="43137"/>
                              </a:srgbClr>
                            </a:outerShdw>
                          </a:effectLst>
                          <a:cs typeface="B Mitra" panose="00000400000000000000" pitchFamily="2" charset="-78"/>
                        </a:rPr>
                        <a:t>جمعیت</a:t>
                      </a:r>
                      <a:r>
                        <a:rPr lang="fa-IR" b="1" baseline="0" dirty="0" smtClean="0">
                          <a:effectLst>
                            <a:outerShdw blurRad="38100" dist="38100" dir="2700000" algn="tl">
                              <a:srgbClr val="000000">
                                <a:alpha val="43137"/>
                              </a:srgbClr>
                            </a:outerShdw>
                          </a:effectLst>
                          <a:cs typeface="B Mitra" panose="00000400000000000000" pitchFamily="2" charset="-78"/>
                        </a:rPr>
                        <a:t> سال 2013</a:t>
                      </a:r>
                      <a:endParaRPr lang="en-US" b="1" dirty="0">
                        <a:effectLst>
                          <a:outerShdw blurRad="38100" dist="38100" dir="2700000" algn="tl">
                            <a:srgbClr val="000000">
                              <a:alpha val="43137"/>
                            </a:srgbClr>
                          </a:outerShdw>
                        </a:effectLst>
                        <a:cs typeface="B Mitra" panose="00000400000000000000" pitchFamily="2" charset="-78"/>
                      </a:endParaRPr>
                    </a:p>
                  </a:txBody>
                  <a:tcPr>
                    <a:solidFill>
                      <a:srgbClr val="FFCCFF"/>
                    </a:solidFill>
                  </a:tcPr>
                </a:tc>
                <a:tc hMerge="1">
                  <a:txBody>
                    <a:bodyPr/>
                    <a:lstStyle/>
                    <a:p>
                      <a:endParaRPr lang="en-US"/>
                    </a:p>
                  </a:txBody>
                  <a:tcPr/>
                </a:tc>
                <a:tc hMerge="1">
                  <a:txBody>
                    <a:bodyPr/>
                    <a:lstStyle/>
                    <a:p>
                      <a:endParaRPr lang="en-US"/>
                    </a:p>
                  </a:txBody>
                  <a:tcPr/>
                </a:tc>
                <a:tc rowSpan="2">
                  <a:txBody>
                    <a:bodyPr/>
                    <a:lstStyle/>
                    <a:p>
                      <a:pPr algn="ctr"/>
                      <a:r>
                        <a:rPr lang="fa-IR" b="1" dirty="0" smtClean="0">
                          <a:effectLst>
                            <a:outerShdw blurRad="38100" dist="38100" dir="2700000" algn="tl">
                              <a:srgbClr val="000000">
                                <a:alpha val="43137"/>
                              </a:srgbClr>
                            </a:outerShdw>
                          </a:effectLst>
                          <a:cs typeface="B Mitra" panose="00000400000000000000" pitchFamily="2" charset="-78"/>
                        </a:rPr>
                        <a:t>کشور</a:t>
                      </a:r>
                      <a:endParaRPr lang="en-US" b="1" dirty="0">
                        <a:effectLst>
                          <a:outerShdw blurRad="38100" dist="38100" dir="2700000" algn="tl">
                            <a:srgbClr val="000000">
                              <a:alpha val="43137"/>
                            </a:srgbClr>
                          </a:outerShdw>
                        </a:effectLst>
                        <a:cs typeface="B Mitra" panose="00000400000000000000" pitchFamily="2" charset="-78"/>
                      </a:endParaRPr>
                    </a:p>
                  </a:txBody>
                  <a:tcPr>
                    <a:solidFill>
                      <a:srgbClr val="FFCCFF"/>
                    </a:solidFill>
                  </a:tcPr>
                </a:tc>
              </a:tr>
              <a:tr h="370840">
                <a:tc vMerge="1">
                  <a:txBody>
                    <a:bodyPr/>
                    <a:lstStyle/>
                    <a:p>
                      <a:endParaRPr lang="en-US" dirty="0"/>
                    </a:p>
                  </a:txBody>
                  <a:tcPr/>
                </a:tc>
                <a:tc>
                  <a:txBody>
                    <a:bodyPr/>
                    <a:lstStyle/>
                    <a:p>
                      <a:pPr algn="ctr"/>
                      <a:r>
                        <a:rPr lang="fa-IR" b="1" dirty="0" smtClean="0">
                          <a:effectLst>
                            <a:outerShdw blurRad="38100" dist="38100" dir="2700000" algn="tl">
                              <a:srgbClr val="000000">
                                <a:alpha val="43137"/>
                              </a:srgbClr>
                            </a:outerShdw>
                          </a:effectLst>
                          <a:cs typeface="B Mitra" panose="00000400000000000000" pitchFamily="2" charset="-78"/>
                        </a:rPr>
                        <a:t>زن</a:t>
                      </a:r>
                      <a:endParaRPr lang="en-US" b="1" dirty="0">
                        <a:effectLst>
                          <a:outerShdw blurRad="38100" dist="38100" dir="2700000" algn="tl">
                            <a:srgbClr val="000000">
                              <a:alpha val="43137"/>
                            </a:srgbClr>
                          </a:outerShdw>
                        </a:effectLst>
                        <a:cs typeface="B Mitra" panose="00000400000000000000" pitchFamily="2" charset="-78"/>
                      </a:endParaRPr>
                    </a:p>
                  </a:txBody>
                  <a:tcPr>
                    <a:solidFill>
                      <a:srgbClr val="FFCCFF"/>
                    </a:solidFill>
                  </a:tcPr>
                </a:tc>
                <a:tc>
                  <a:txBody>
                    <a:bodyPr/>
                    <a:lstStyle/>
                    <a:p>
                      <a:pPr algn="ctr"/>
                      <a:r>
                        <a:rPr lang="fa-IR" b="1" dirty="0" smtClean="0">
                          <a:effectLst>
                            <a:outerShdw blurRad="38100" dist="38100" dir="2700000" algn="tl">
                              <a:srgbClr val="000000">
                                <a:alpha val="43137"/>
                              </a:srgbClr>
                            </a:outerShdw>
                          </a:effectLst>
                          <a:cs typeface="B Mitra" panose="00000400000000000000" pitchFamily="2" charset="-78"/>
                        </a:rPr>
                        <a:t>مرد</a:t>
                      </a:r>
                      <a:endParaRPr lang="en-US" b="1" dirty="0">
                        <a:effectLst>
                          <a:outerShdw blurRad="38100" dist="38100" dir="2700000" algn="tl">
                            <a:srgbClr val="000000">
                              <a:alpha val="43137"/>
                            </a:srgbClr>
                          </a:outerShdw>
                        </a:effectLst>
                        <a:cs typeface="B Mitra" panose="00000400000000000000" pitchFamily="2" charset="-78"/>
                      </a:endParaRPr>
                    </a:p>
                  </a:txBody>
                  <a:tcPr>
                    <a:solidFill>
                      <a:srgbClr val="FFCCFF"/>
                    </a:solidFill>
                  </a:tcPr>
                </a:tc>
                <a:tc>
                  <a:txBody>
                    <a:bodyPr/>
                    <a:lstStyle/>
                    <a:p>
                      <a:pPr algn="ctr"/>
                      <a:r>
                        <a:rPr lang="fa-IR" b="1" dirty="0" smtClean="0">
                          <a:effectLst>
                            <a:outerShdw blurRad="38100" dist="38100" dir="2700000" algn="tl">
                              <a:srgbClr val="000000">
                                <a:alpha val="43137"/>
                              </a:srgbClr>
                            </a:outerShdw>
                          </a:effectLst>
                          <a:cs typeface="B Mitra" panose="00000400000000000000" pitchFamily="2" charset="-78"/>
                        </a:rPr>
                        <a:t>مرد</a:t>
                      </a:r>
                      <a:r>
                        <a:rPr lang="fa-IR" b="1" baseline="0" dirty="0" smtClean="0">
                          <a:effectLst>
                            <a:outerShdw blurRad="38100" dist="38100" dir="2700000" algn="tl">
                              <a:srgbClr val="000000">
                                <a:alpha val="43137"/>
                              </a:srgbClr>
                            </a:outerShdw>
                          </a:effectLst>
                          <a:cs typeface="B Mitra" panose="00000400000000000000" pitchFamily="2" charset="-78"/>
                        </a:rPr>
                        <a:t> و زن</a:t>
                      </a:r>
                      <a:endParaRPr lang="en-US" b="1" dirty="0">
                        <a:effectLst>
                          <a:outerShdw blurRad="38100" dist="38100" dir="2700000" algn="tl">
                            <a:srgbClr val="000000">
                              <a:alpha val="43137"/>
                            </a:srgbClr>
                          </a:outerShdw>
                        </a:effectLst>
                        <a:cs typeface="B Mitra" panose="00000400000000000000" pitchFamily="2" charset="-78"/>
                      </a:endParaRPr>
                    </a:p>
                  </a:txBody>
                  <a:tcPr>
                    <a:solidFill>
                      <a:srgbClr val="FFCCFF"/>
                    </a:solidFill>
                  </a:tcPr>
                </a:tc>
                <a:tc vMerge="1">
                  <a:txBody>
                    <a:bodyPr/>
                    <a:lstStyle/>
                    <a:p>
                      <a:endParaRPr lang="en-US" dirty="0"/>
                    </a:p>
                  </a:txBody>
                  <a:tcPr/>
                </a:tc>
              </a:tr>
              <a:tr h="370840">
                <a:tc>
                  <a:txBody>
                    <a:bodyPr/>
                    <a:lstStyle/>
                    <a:p>
                      <a:pPr algn="ctr"/>
                      <a:r>
                        <a:rPr lang="fa-IR" b="1" dirty="0" smtClean="0">
                          <a:effectLst>
                            <a:outerShdw blurRad="38100" dist="38100" dir="2700000" algn="tl">
                              <a:srgbClr val="000000">
                                <a:alpha val="43137"/>
                              </a:srgbClr>
                            </a:outerShdw>
                          </a:effectLst>
                          <a:cs typeface="B Mitra" panose="00000400000000000000" pitchFamily="2" charset="-78"/>
                        </a:rPr>
                        <a:t>103</a:t>
                      </a:r>
                      <a:endParaRPr lang="en-US" b="1" dirty="0">
                        <a:effectLst>
                          <a:outerShdw blurRad="38100" dist="38100" dir="2700000" algn="tl">
                            <a:srgbClr val="000000">
                              <a:alpha val="43137"/>
                            </a:srgbClr>
                          </a:outerShdw>
                        </a:effectLst>
                        <a:cs typeface="B Mitra" panose="00000400000000000000" pitchFamily="2" charset="-78"/>
                      </a:endParaRPr>
                    </a:p>
                  </a:txBody>
                  <a:tcPr/>
                </a:tc>
                <a:tc>
                  <a:txBody>
                    <a:bodyPr/>
                    <a:lstStyle/>
                    <a:p>
                      <a:r>
                        <a:rPr lang="fa-IR" b="1" dirty="0" smtClean="0">
                          <a:effectLst>
                            <a:outerShdw blurRad="38100" dist="38100" dir="2700000" algn="tl">
                              <a:srgbClr val="000000">
                                <a:alpha val="43137"/>
                              </a:srgbClr>
                            </a:outerShdw>
                          </a:effectLst>
                          <a:cs typeface="B Mitra" panose="00000400000000000000" pitchFamily="2" charset="-78"/>
                        </a:rPr>
                        <a:t>14.744.345</a:t>
                      </a:r>
                      <a:endParaRPr lang="en-US" b="1" dirty="0">
                        <a:effectLst>
                          <a:outerShdw blurRad="38100" dist="38100" dir="2700000" algn="tl">
                            <a:srgbClr val="000000">
                              <a:alpha val="43137"/>
                            </a:srgbClr>
                          </a:outerShdw>
                        </a:effectLst>
                        <a:cs typeface="B Mitra" panose="00000400000000000000" pitchFamily="2" charset="-78"/>
                      </a:endParaRPr>
                    </a:p>
                  </a:txBody>
                  <a:tcPr/>
                </a:tc>
                <a:tc>
                  <a:txBody>
                    <a:bodyPr/>
                    <a:lstStyle/>
                    <a:p>
                      <a:r>
                        <a:rPr lang="fa-IR" b="1" dirty="0" smtClean="0">
                          <a:effectLst>
                            <a:outerShdw blurRad="38100" dist="38100" dir="2700000" algn="tl">
                              <a:srgbClr val="000000">
                                <a:alpha val="43137"/>
                              </a:srgbClr>
                            </a:outerShdw>
                          </a:effectLst>
                          <a:cs typeface="B Mitra" panose="00000400000000000000" pitchFamily="2" charset="-78"/>
                        </a:rPr>
                        <a:t>15.169.645</a:t>
                      </a:r>
                      <a:endParaRPr lang="en-US" b="1" dirty="0">
                        <a:effectLst>
                          <a:outerShdw blurRad="38100" dist="38100" dir="2700000" algn="tl">
                            <a:srgbClr val="000000">
                              <a:alpha val="43137"/>
                            </a:srgbClr>
                          </a:outerShdw>
                        </a:effectLst>
                        <a:cs typeface="B Mitra" panose="00000400000000000000" pitchFamily="2" charset="-78"/>
                      </a:endParaRPr>
                    </a:p>
                  </a:txBody>
                  <a:tcPr/>
                </a:tc>
                <a:tc>
                  <a:txBody>
                    <a:bodyPr/>
                    <a:lstStyle/>
                    <a:p>
                      <a:r>
                        <a:rPr lang="fa-IR" b="1" dirty="0" smtClean="0">
                          <a:effectLst>
                            <a:outerShdw blurRad="38100" dist="38100" dir="2700000" algn="tl">
                              <a:srgbClr val="000000">
                                <a:alpha val="43137"/>
                              </a:srgbClr>
                            </a:outerShdw>
                          </a:effectLst>
                          <a:cs typeface="B Mitra" panose="00000400000000000000" pitchFamily="2" charset="-78"/>
                        </a:rPr>
                        <a:t>30.000.000</a:t>
                      </a:r>
                      <a:endParaRPr lang="en-US" b="1" dirty="0">
                        <a:effectLst>
                          <a:outerShdw blurRad="38100" dist="38100" dir="2700000" algn="tl">
                            <a:srgbClr val="000000">
                              <a:alpha val="43137"/>
                            </a:srgbClr>
                          </a:outerShdw>
                        </a:effectLst>
                        <a:cs typeface="B Mitra" panose="00000400000000000000" pitchFamily="2" charset="-78"/>
                      </a:endParaRPr>
                    </a:p>
                  </a:txBody>
                  <a:tcPr/>
                </a:tc>
                <a:tc>
                  <a:txBody>
                    <a:bodyPr/>
                    <a:lstStyle/>
                    <a:p>
                      <a:pPr algn="ctr"/>
                      <a:r>
                        <a:rPr lang="fa-IR" b="1" dirty="0" smtClean="0">
                          <a:effectLst>
                            <a:outerShdw blurRad="38100" dist="38100" dir="2700000" algn="tl">
                              <a:srgbClr val="000000">
                                <a:alpha val="43137"/>
                              </a:srgbClr>
                            </a:outerShdw>
                          </a:effectLst>
                          <a:cs typeface="B Mitra" panose="00000400000000000000" pitchFamily="2" charset="-78"/>
                        </a:rPr>
                        <a:t>مالزی</a:t>
                      </a:r>
                      <a:endParaRPr lang="en-US" b="1" dirty="0">
                        <a:effectLst>
                          <a:outerShdw blurRad="38100" dist="38100" dir="2700000" algn="tl">
                            <a:srgbClr val="000000">
                              <a:alpha val="43137"/>
                            </a:srgbClr>
                          </a:outerShdw>
                        </a:effectLst>
                        <a:cs typeface="B Mitra" panose="00000400000000000000" pitchFamily="2" charset="-78"/>
                      </a:endParaRPr>
                    </a:p>
                  </a:txBody>
                  <a:tcPr>
                    <a:solidFill>
                      <a:srgbClr val="FFCCFF"/>
                    </a:solidFill>
                  </a:tcPr>
                </a:tc>
              </a:tr>
            </a:tbl>
          </a:graphicData>
        </a:graphic>
      </p:graphicFrame>
      <p:pic>
        <p:nvPicPr>
          <p:cNvPr id="2052" name="Picture 4" descr="http://www.indexmundi.com/graphs/population-pyramids/malaysia-population-pyramid-2014.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37516" y="2478979"/>
            <a:ext cx="5810250" cy="4048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603657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smtClean="0">
                <a:cs typeface="A EntezareZohoor B3" panose="00000700000000000000" pitchFamily="2" charset="-78"/>
              </a:rPr>
              <a:t>متغیر های اقتصاد </a:t>
            </a:r>
            <a:r>
              <a:rPr lang="fa-IR" sz="2000" b="1" dirty="0">
                <a:cs typeface="A EntezareZohoor B3" panose="00000700000000000000" pitchFamily="2" charset="-78"/>
              </a:rPr>
              <a:t> </a:t>
            </a:r>
            <a:r>
              <a:rPr lang="fa-IR" sz="2000" b="1" dirty="0" smtClean="0">
                <a:cs typeface="A EntezareZohoor B3" panose="00000700000000000000" pitchFamily="2" charset="-78"/>
              </a:rPr>
              <a:t>مسکن</a:t>
            </a:r>
            <a:endParaRPr lang="fa-IR" sz="20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4" name="TextBox 13"/>
          <p:cNvSpPr txBox="1"/>
          <p:nvPr/>
        </p:nvSpPr>
        <p:spPr>
          <a:xfrm>
            <a:off x="159655" y="6393378"/>
            <a:ext cx="1798538" cy="261610"/>
          </a:xfrm>
          <a:prstGeom prst="rect">
            <a:avLst/>
          </a:prstGeom>
          <a:noFill/>
          <a:ln>
            <a:solidFill>
              <a:srgbClr val="008000"/>
            </a:solidFill>
          </a:ln>
        </p:spPr>
        <p:txBody>
          <a:bodyPr wrap="square" rtlCol="0">
            <a:spAutoFit/>
          </a:bodyPr>
          <a:lstStyle/>
          <a:p>
            <a:pPr algn="ctr"/>
            <a:r>
              <a:rPr lang="en-US" sz="1100" dirty="0">
                <a:cs typeface="B Mitra" panose="00000400000000000000" pitchFamily="2" charset="-78"/>
              </a:rPr>
              <a:t>http://</a:t>
            </a:r>
            <a:r>
              <a:rPr lang="en-US" sz="1100" dirty="0" smtClean="0">
                <a:cs typeface="B Mitra" panose="00000400000000000000" pitchFamily="2" charset="-78"/>
              </a:rPr>
              <a:t>www.eranico.com</a:t>
            </a:r>
            <a:endParaRPr lang="en-US" sz="1100" dirty="0">
              <a:cs typeface="B Mitra" panose="00000400000000000000" pitchFamily="2" charset="-78"/>
            </a:endParaRPr>
          </a:p>
        </p:txBody>
      </p:sp>
      <p:pic>
        <p:nvPicPr>
          <p:cNvPr id="15" name="Picture 14">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835696" y="6032013"/>
            <a:ext cx="740670" cy="707886"/>
          </a:xfrm>
          <a:prstGeom prst="rect">
            <a:avLst/>
          </a:prstGeom>
        </p:spPr>
      </p:pic>
      <p:sp>
        <p:nvSpPr>
          <p:cNvPr id="2" name="Rectangle 1"/>
          <p:cNvSpPr/>
          <p:nvPr/>
        </p:nvSpPr>
        <p:spPr>
          <a:xfrm>
            <a:off x="539552" y="1052736"/>
            <a:ext cx="8316416" cy="4212692"/>
          </a:xfrm>
          <a:prstGeom prst="rect">
            <a:avLst/>
          </a:prstGeom>
        </p:spPr>
        <p:txBody>
          <a:bodyPr wrap="square">
            <a:spAutoFit/>
          </a:bodyPr>
          <a:lstStyle/>
          <a:p>
            <a:pPr algn="just" rtl="1">
              <a:lnSpc>
                <a:spcPct val="150000"/>
              </a:lnSpc>
            </a:pPr>
            <a:r>
              <a:rPr lang="ar-SA" dirty="0">
                <a:solidFill>
                  <a:srgbClr val="000000"/>
                </a:solidFill>
                <a:latin typeface="Tahoma"/>
                <a:ea typeface="Times New Roman"/>
                <a:cs typeface="B Mitra" panose="00000400000000000000" pitchFamily="2" charset="-78"/>
              </a:rPr>
              <a:t>دولت‌ها در کشورهایی که متغیرهای اقتصاد مسکن در آنها شبیه ایران بوده، موفق شده‌اند در برنامه بلندمدت 5ساله با احداث حداقل یک میلیون واحد مسکونی ارزان‌قیمت، نه‌تنها </a:t>
            </a:r>
            <a:r>
              <a:rPr lang="ar-SA" b="1" dirty="0">
                <a:solidFill>
                  <a:srgbClr val="000000"/>
                </a:solidFill>
                <a:latin typeface="Tahoma"/>
                <a:ea typeface="Times New Roman"/>
                <a:cs typeface="B Mitra" panose="00000400000000000000" pitchFamily="2" charset="-78"/>
              </a:rPr>
              <a:t>«کمبود عرضه» </a:t>
            </a:r>
            <a:r>
              <a:rPr lang="ar-SA" dirty="0">
                <a:solidFill>
                  <a:srgbClr val="000000"/>
                </a:solidFill>
                <a:latin typeface="Tahoma"/>
                <a:ea typeface="Times New Roman"/>
                <a:cs typeface="B Mitra" panose="00000400000000000000" pitchFamily="2" charset="-78"/>
              </a:rPr>
              <a:t>را جبران کنند که با افزایش تعداد خانه در مقابل خانوار، الگوی </a:t>
            </a:r>
            <a:r>
              <a:rPr lang="ar-SA" b="1" dirty="0">
                <a:solidFill>
                  <a:srgbClr val="000000"/>
                </a:solidFill>
                <a:latin typeface="Tahoma"/>
                <a:ea typeface="Times New Roman"/>
                <a:cs typeface="B Mitra" panose="00000400000000000000" pitchFamily="2" charset="-78"/>
              </a:rPr>
              <a:t>«تقاضای سوداگرا» </a:t>
            </a:r>
            <a:r>
              <a:rPr lang="ar-SA" dirty="0">
                <a:solidFill>
                  <a:srgbClr val="000000"/>
                </a:solidFill>
                <a:latin typeface="Tahoma"/>
                <a:ea typeface="Times New Roman"/>
                <a:cs typeface="B Mitra" panose="00000400000000000000" pitchFamily="2" charset="-78"/>
              </a:rPr>
              <a:t>را به </a:t>
            </a:r>
            <a:r>
              <a:rPr lang="ar-SA" b="1" dirty="0">
                <a:solidFill>
                  <a:srgbClr val="000000"/>
                </a:solidFill>
                <a:latin typeface="Tahoma"/>
                <a:ea typeface="Times New Roman"/>
                <a:cs typeface="B Mitra" panose="00000400000000000000" pitchFamily="2" charset="-78"/>
              </a:rPr>
              <a:t>«تقاضای مصرف‌گرا» </a:t>
            </a:r>
            <a:r>
              <a:rPr lang="ar-SA" dirty="0">
                <a:solidFill>
                  <a:srgbClr val="000000"/>
                </a:solidFill>
                <a:latin typeface="Tahoma"/>
                <a:ea typeface="Times New Roman"/>
                <a:cs typeface="B Mitra" panose="00000400000000000000" pitchFamily="2" charset="-78"/>
              </a:rPr>
              <a:t>تغییر دهند. </a:t>
            </a:r>
            <a:r>
              <a:rPr lang="ar-SA" dirty="0" smtClean="0">
                <a:solidFill>
                  <a:srgbClr val="000000"/>
                </a:solidFill>
                <a:latin typeface="Tahoma"/>
                <a:ea typeface="Times New Roman"/>
                <a:cs typeface="B Mitra" panose="00000400000000000000" pitchFamily="2" charset="-78"/>
              </a:rPr>
              <a:t>دولت‌ </a:t>
            </a:r>
            <a:r>
              <a:rPr lang="ar-SA" dirty="0">
                <a:solidFill>
                  <a:srgbClr val="000000"/>
                </a:solidFill>
                <a:latin typeface="Tahoma"/>
                <a:ea typeface="Times New Roman"/>
                <a:cs typeface="B Mitra" panose="00000400000000000000" pitchFamily="2" charset="-78"/>
              </a:rPr>
              <a:t>مالزی با </a:t>
            </a:r>
            <a:r>
              <a:rPr lang="fa-IR" b="1" dirty="0" smtClean="0">
                <a:solidFill>
                  <a:srgbClr val="000000"/>
                </a:solidFill>
                <a:latin typeface="Tahoma"/>
                <a:ea typeface="Times New Roman"/>
                <a:cs typeface="B Mitra" panose="00000400000000000000" pitchFamily="2" charset="-78"/>
              </a:rPr>
              <a:t>«</a:t>
            </a:r>
            <a:r>
              <a:rPr lang="ar-SA" b="1" dirty="0" smtClean="0">
                <a:solidFill>
                  <a:srgbClr val="000000"/>
                </a:solidFill>
                <a:latin typeface="Tahoma"/>
                <a:ea typeface="Times New Roman"/>
                <a:cs typeface="B Mitra" panose="00000400000000000000" pitchFamily="2" charset="-78"/>
              </a:rPr>
              <a:t>تامین </a:t>
            </a:r>
            <a:r>
              <a:rPr lang="ar-SA" b="1" dirty="0">
                <a:solidFill>
                  <a:srgbClr val="000000"/>
                </a:solidFill>
                <a:latin typeface="Tahoma"/>
                <a:ea typeface="Times New Roman"/>
                <a:cs typeface="B Mitra" panose="00000400000000000000" pitchFamily="2" charset="-78"/>
              </a:rPr>
              <a:t>مسکن کم‌درآمدها»، </a:t>
            </a:r>
            <a:r>
              <a:rPr lang="ar-SA" dirty="0">
                <a:solidFill>
                  <a:srgbClr val="000000"/>
                </a:solidFill>
                <a:latin typeface="Tahoma"/>
                <a:ea typeface="Times New Roman"/>
                <a:cs typeface="B Mitra" panose="00000400000000000000" pitchFamily="2" charset="-78"/>
              </a:rPr>
              <a:t>وضعیت </a:t>
            </a:r>
            <a:r>
              <a:rPr lang="ar-SA" b="1" dirty="0">
                <a:solidFill>
                  <a:srgbClr val="000000"/>
                </a:solidFill>
                <a:latin typeface="Tahoma"/>
                <a:ea typeface="Times New Roman"/>
                <a:cs typeface="B Mitra" panose="00000400000000000000" pitchFamily="2" charset="-78"/>
              </a:rPr>
              <a:t>«بدمسکنی» </a:t>
            </a:r>
            <a:r>
              <a:rPr lang="ar-SA" dirty="0">
                <a:solidFill>
                  <a:srgbClr val="000000"/>
                </a:solidFill>
                <a:latin typeface="Tahoma"/>
                <a:ea typeface="Times New Roman"/>
                <a:cs typeface="B Mitra" panose="00000400000000000000" pitchFamily="2" charset="-78"/>
              </a:rPr>
              <a:t>را تحت کنترل </a:t>
            </a:r>
            <a:r>
              <a:rPr lang="ar-SA" dirty="0" smtClean="0">
                <a:solidFill>
                  <a:srgbClr val="000000"/>
                </a:solidFill>
                <a:latin typeface="Tahoma"/>
                <a:ea typeface="Times New Roman"/>
                <a:cs typeface="B Mitra" panose="00000400000000000000" pitchFamily="2" charset="-78"/>
              </a:rPr>
              <a:t>درآورده‌اند</a:t>
            </a:r>
            <a:r>
              <a:rPr lang="fa-IR" dirty="0" smtClean="0">
                <a:solidFill>
                  <a:srgbClr val="000000"/>
                </a:solidFill>
                <a:latin typeface="Tahoma"/>
                <a:ea typeface="Times New Roman"/>
                <a:cs typeface="B Mitra" panose="00000400000000000000" pitchFamily="2" charset="-78"/>
              </a:rPr>
              <a:t>.</a:t>
            </a:r>
          </a:p>
          <a:p>
            <a:pPr algn="just" rtl="1">
              <a:lnSpc>
                <a:spcPct val="150000"/>
              </a:lnSpc>
            </a:pPr>
            <a:r>
              <a:rPr lang="fa-IR" dirty="0">
                <a:cs typeface="B Mitra" panose="00000400000000000000" pitchFamily="2" charset="-78"/>
              </a:rPr>
              <a:t>تحقیقات مرکز مطالعات تکنولوژی دانشگاه علم و صنعت درباره </a:t>
            </a:r>
            <a:r>
              <a:rPr lang="fa-IR" dirty="0" smtClean="0">
                <a:cs typeface="B Mitra" panose="00000400000000000000" pitchFamily="2" charset="-78"/>
              </a:rPr>
              <a:t>کشور مالزی که </a:t>
            </a:r>
            <a:r>
              <a:rPr lang="fa-IR" dirty="0">
                <a:cs typeface="B Mitra" panose="00000400000000000000" pitchFamily="2" charset="-78"/>
              </a:rPr>
              <a:t>به لحاظ </a:t>
            </a:r>
            <a:r>
              <a:rPr lang="fa-IR" dirty="0" err="1">
                <a:cs typeface="B Mitra" panose="00000400000000000000" pitchFamily="2" charset="-78"/>
              </a:rPr>
              <a:t>شاخص‌های</a:t>
            </a:r>
            <a:r>
              <a:rPr lang="fa-IR" dirty="0">
                <a:cs typeface="B Mitra" panose="00000400000000000000" pitchFamily="2" charset="-78"/>
              </a:rPr>
              <a:t> کلیدی بازار مسکن و متغیرهای اقتصادی این بازار، شرایط مشابهی با بازار ملک در ایران </a:t>
            </a:r>
            <a:r>
              <a:rPr lang="fa-IR" dirty="0" smtClean="0">
                <a:cs typeface="B Mitra" panose="00000400000000000000" pitchFamily="2" charset="-78"/>
              </a:rPr>
              <a:t>دارد </a:t>
            </a:r>
            <a:r>
              <a:rPr lang="fa-IR" dirty="0">
                <a:cs typeface="B Mitra" panose="00000400000000000000" pitchFamily="2" charset="-78"/>
              </a:rPr>
              <a:t>نشان </a:t>
            </a:r>
            <a:r>
              <a:rPr lang="fa-IR" dirty="0" err="1">
                <a:cs typeface="B Mitra" panose="00000400000000000000" pitchFamily="2" charset="-78"/>
              </a:rPr>
              <a:t>می‌دهد</a:t>
            </a:r>
            <a:r>
              <a:rPr lang="fa-IR" dirty="0">
                <a:cs typeface="B Mitra" panose="00000400000000000000" pitchFamily="2" charset="-78"/>
              </a:rPr>
              <a:t>: </a:t>
            </a:r>
            <a:r>
              <a:rPr lang="fa-IR" dirty="0" err="1" smtClean="0">
                <a:cs typeface="B Mitra" panose="00000400000000000000" pitchFamily="2" charset="-78"/>
              </a:rPr>
              <a:t>برنامه‌های</a:t>
            </a:r>
            <a:r>
              <a:rPr lang="fa-IR" dirty="0" smtClean="0">
                <a:cs typeface="B Mitra" panose="00000400000000000000" pitchFamily="2" charset="-78"/>
              </a:rPr>
              <a:t> </a:t>
            </a:r>
            <a:r>
              <a:rPr lang="fa-IR" dirty="0" err="1">
                <a:cs typeface="B Mitra" panose="00000400000000000000" pitchFamily="2" charset="-78"/>
              </a:rPr>
              <a:t>بلندمدت</a:t>
            </a:r>
            <a:r>
              <a:rPr lang="fa-IR" dirty="0">
                <a:cs typeface="B Mitra" panose="00000400000000000000" pitchFamily="2" charset="-78"/>
              </a:rPr>
              <a:t> در دوره‌ حداقل 5ساله، برای ساخت مسکن </a:t>
            </a:r>
            <a:r>
              <a:rPr lang="fa-IR" dirty="0" err="1">
                <a:cs typeface="B Mitra" panose="00000400000000000000" pitchFamily="2" charset="-78"/>
              </a:rPr>
              <a:t>ارزان‌قیمت</a:t>
            </a:r>
            <a:r>
              <a:rPr lang="fa-IR" dirty="0">
                <a:cs typeface="B Mitra" panose="00000400000000000000" pitchFamily="2" charset="-78"/>
              </a:rPr>
              <a:t> به اجرا </a:t>
            </a:r>
            <a:r>
              <a:rPr lang="fa-IR" dirty="0" err="1">
                <a:cs typeface="B Mitra" panose="00000400000000000000" pitchFamily="2" charset="-78"/>
              </a:rPr>
              <a:t>درآورده‌اند</a:t>
            </a:r>
            <a:r>
              <a:rPr lang="fa-IR" dirty="0">
                <a:cs typeface="B Mitra" panose="00000400000000000000" pitchFamily="2" charset="-78"/>
              </a:rPr>
              <a:t>، </a:t>
            </a:r>
            <a:r>
              <a:rPr lang="fa-IR" dirty="0" err="1">
                <a:cs typeface="B Mitra" panose="00000400000000000000" pitchFamily="2" charset="-78"/>
              </a:rPr>
              <a:t>نه‌تنها</a:t>
            </a:r>
            <a:r>
              <a:rPr lang="fa-IR" dirty="0">
                <a:cs typeface="B Mitra" panose="00000400000000000000" pitchFamily="2" charset="-78"/>
              </a:rPr>
              <a:t> کمبود عرضه بعد از مدتی جبران شده که </a:t>
            </a:r>
            <a:r>
              <a:rPr lang="fa-IR" dirty="0" err="1">
                <a:cs typeface="B Mitra" panose="00000400000000000000" pitchFamily="2" charset="-78"/>
              </a:rPr>
              <a:t>نامعادله</a:t>
            </a:r>
            <a:r>
              <a:rPr lang="fa-IR" dirty="0">
                <a:cs typeface="B Mitra" panose="00000400000000000000" pitchFamily="2" charset="-78"/>
              </a:rPr>
              <a:t> بین تعداد واحدهای مسکونی و </a:t>
            </a:r>
            <a:r>
              <a:rPr lang="fa-IR" dirty="0" err="1">
                <a:cs typeface="B Mitra" panose="00000400000000000000" pitchFamily="2" charset="-78"/>
              </a:rPr>
              <a:t>خانوارها</a:t>
            </a:r>
            <a:r>
              <a:rPr lang="fa-IR" dirty="0">
                <a:cs typeface="B Mitra" panose="00000400000000000000" pitchFamily="2" charset="-78"/>
              </a:rPr>
              <a:t> نیز به سمت </a:t>
            </a:r>
            <a:r>
              <a:rPr lang="fa-IR" b="1" dirty="0">
                <a:cs typeface="B Mitra" panose="00000400000000000000" pitchFamily="2" charset="-78"/>
              </a:rPr>
              <a:t>«فزونی عرضه» </a:t>
            </a:r>
            <a:r>
              <a:rPr lang="fa-IR" dirty="0">
                <a:cs typeface="B Mitra" panose="00000400000000000000" pitchFamily="2" charset="-78"/>
              </a:rPr>
              <a:t>تغییر پیدا کرده که نتیجه این تحول به </a:t>
            </a:r>
            <a:r>
              <a:rPr lang="fa-IR" b="1" dirty="0">
                <a:cs typeface="B Mitra" panose="00000400000000000000" pitchFamily="2" charset="-78"/>
              </a:rPr>
              <a:t>آرامش قیمت‌‌ها منجر </a:t>
            </a:r>
            <a:r>
              <a:rPr lang="fa-IR" dirty="0">
                <a:cs typeface="B Mitra" panose="00000400000000000000" pitchFamily="2" charset="-78"/>
              </a:rPr>
              <a:t>شده است.</a:t>
            </a:r>
          </a:p>
          <a:p>
            <a:pPr algn="just" rtl="1">
              <a:lnSpc>
                <a:spcPct val="150000"/>
              </a:lnSpc>
            </a:pPr>
            <a:endParaRPr lang="fa-IR" dirty="0">
              <a:cs typeface="B Mitra" panose="00000400000000000000" pitchFamily="2" charset="-78"/>
            </a:endParaRPr>
          </a:p>
          <a:p>
            <a:pPr algn="just" rtl="1">
              <a:lnSpc>
                <a:spcPct val="150000"/>
              </a:lnSpc>
            </a:pPr>
            <a:endParaRPr lang="fa-IR" dirty="0">
              <a:cs typeface="B Mitra" panose="00000400000000000000" pitchFamily="2" charset="-78"/>
            </a:endParaRPr>
          </a:p>
        </p:txBody>
      </p:sp>
      <p:pic>
        <p:nvPicPr>
          <p:cNvPr id="3" name="Picture 2"/>
          <p:cNvPicPr>
            <a:picLocks noChangeAspect="1"/>
          </p:cNvPicPr>
          <p:nvPr/>
        </p:nvPicPr>
        <p:blipFill rotWithShape="1">
          <a:blip r:embed="rId10">
            <a:extLst>
              <a:ext uri="{BEBA8EAE-BF5A-486C-A8C5-ECC9F3942E4B}">
                <a14:imgProps xmlns:a14="http://schemas.microsoft.com/office/drawing/2010/main">
                  <a14:imgLayer r:embed="rId11">
                    <a14:imgEffect>
                      <a14:backgroundRemoval t="10000" b="90000" l="10000" r="90000"/>
                    </a14:imgEffect>
                    <a14:imgEffect>
                      <a14:brightnessContrast contrast="20000"/>
                    </a14:imgEffect>
                  </a14:imgLayer>
                </a14:imgProps>
              </a:ext>
              <a:ext uri="{28A0092B-C50C-407E-A947-70E740481C1C}">
                <a14:useLocalDpi xmlns:a14="http://schemas.microsoft.com/office/drawing/2010/main" val="0"/>
              </a:ext>
            </a:extLst>
          </a:blip>
          <a:srcRect b="27222"/>
          <a:stretch/>
        </p:blipFill>
        <p:spPr>
          <a:xfrm>
            <a:off x="4618704" y="4235152"/>
            <a:ext cx="4881153" cy="2664296"/>
          </a:xfrm>
          <a:prstGeom prst="rect">
            <a:avLst/>
          </a:prstGeom>
        </p:spPr>
      </p:pic>
    </p:spTree>
    <p:extLst>
      <p:ext uri="{BB962C8B-B14F-4D97-AF65-F5344CB8AC3E}">
        <p14:creationId xmlns:p14="http://schemas.microsoft.com/office/powerpoint/2010/main" val="29048847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43125" y1="65833" x2="99219" y2="3333"/>
                        <a14:foregroundMark x1="42188" y1="64583" x2="781" y2="0"/>
                        <a14:foregroundMark x1="42344" y1="65833" x2="99063" y2="92500"/>
                        <a14:foregroundMark x1="42344" y1="59167" x2="0" y2="45208"/>
                        <a14:foregroundMark x1="29063" y1="52500" x2="781" y2="6458"/>
                        <a14:foregroundMark x1="19219" y1="47708" x2="1406" y2="22083"/>
                        <a14:foregroundMark x1="40000" y1="55625" x2="25469" y2="4792"/>
                        <a14:foregroundMark x1="24531" y1="27708" x2="17344" y2="0"/>
                        <a14:foregroundMark x1="42813" y1="59167" x2="42344" y2="0"/>
                        <a14:foregroundMark x1="52812" y1="53958" x2="60781" y2="417"/>
                        <a14:foregroundMark x1="47656" y1="60417" x2="46719" y2="36667"/>
                        <a14:foregroundMark x1="53594" y1="47292" x2="77813" y2="0"/>
                        <a14:foregroundMark x1="46250" y1="19792" x2="50938" y2="0"/>
                        <a14:foregroundMark x1="55937" y1="10000" x2="70000" y2="0"/>
                        <a14:foregroundMark x1="46250" y1="61250" x2="99531" y2="87917"/>
                        <a14:foregroundMark x1="48750" y1="52708" x2="99531" y2="28750"/>
                        <a14:foregroundMark x1="51250" y1="56875" x2="99688" y2="62292"/>
                        <a14:foregroundMark x1="60781" y1="52708" x2="99688" y2="37917"/>
                        <a14:foregroundMark x1="69688" y1="64167" x2="99531" y2="50208"/>
                        <a14:foregroundMark x1="85938" y1="68958" x2="99219" y2="76667"/>
                        <a14:backgroundMark x1="40781" y1="64583" x2="1250" y2="99792"/>
                        <a14:backgroundMark x1="97188" y1="93750" x2="3281" y2="97500"/>
                        <a14:backgroundMark x1="62813" y1="76667" x2="29531" y2="89583"/>
                        <a14:backgroundMark x1="23125" y1="58750" x2="0" y2="99167"/>
                        <a14:backgroundMark x1="2188" y1="48958" x2="938" y2="95000"/>
                      </a14:backgroundRemoval>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033351" y="887958"/>
            <a:ext cx="6096000" cy="4572000"/>
          </a:xfrm>
          <a:prstGeom prst="rect">
            <a:avLst/>
          </a:prstGeom>
        </p:spPr>
      </p:pic>
      <p:sp>
        <p:nvSpPr>
          <p:cNvPr id="12" name="Title 1"/>
          <p:cNvSpPr>
            <a:spLocks noGrp="1"/>
          </p:cNvSpPr>
          <p:nvPr>
            <p:ph type="title"/>
          </p:nvPr>
        </p:nvSpPr>
        <p:spPr>
          <a:xfrm>
            <a:off x="1691680" y="-27384"/>
            <a:ext cx="5904656" cy="908720"/>
          </a:xfrm>
        </p:spPr>
        <p:txBody>
          <a:bodyPr>
            <a:noAutofit/>
          </a:bodyPr>
          <a:lstStyle/>
          <a:p>
            <a:pPr algn="r"/>
            <a:r>
              <a:rPr lang="fa-IR" sz="2000" b="1" dirty="0" smtClean="0">
                <a:cs typeface="A EntezareZohoor B3" panose="00000700000000000000" pitchFamily="2" charset="-78"/>
              </a:rPr>
              <a:t> سیاست </a:t>
            </a:r>
            <a:r>
              <a:rPr lang="fa-IR" sz="2000" b="1" dirty="0">
                <a:cs typeface="A EntezareZohoor B3" panose="00000700000000000000" pitchFamily="2" charset="-78"/>
              </a:rPr>
              <a:t>تولید برای خروج از «</a:t>
            </a:r>
            <a:r>
              <a:rPr lang="fa-IR" sz="2000" b="1" dirty="0" err="1">
                <a:cs typeface="A EntezareZohoor B3" panose="00000700000000000000" pitchFamily="2" charset="-78"/>
              </a:rPr>
              <a:t>بدمسکنی</a:t>
            </a:r>
            <a:r>
              <a:rPr lang="fa-IR" sz="2000" b="1" dirty="0">
                <a:cs typeface="A EntezareZohoor B3" panose="00000700000000000000" pitchFamily="2" charset="-78"/>
              </a:rPr>
              <a:t>»</a:t>
            </a:r>
          </a:p>
        </p:txBody>
      </p:sp>
      <p:pic>
        <p:nvPicPr>
          <p:cNvPr id="9" name="Content Placeholder 3"/>
          <p:cNvPicPr>
            <a:picLocks noGrp="1" noChangeAspect="1"/>
          </p:cNvPicPr>
          <p:nvPr>
            <p:ph idx="1"/>
          </p:nvPr>
        </p:nvPicPr>
        <p:blipFill rotWithShape="1">
          <a:blip r:embed="rId4" cstate="print">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6" action="ppaction://hlinksldjump"/>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4" name="TextBox 13"/>
          <p:cNvSpPr txBox="1"/>
          <p:nvPr/>
        </p:nvSpPr>
        <p:spPr>
          <a:xfrm>
            <a:off x="159655" y="6393378"/>
            <a:ext cx="1798538" cy="261610"/>
          </a:xfrm>
          <a:prstGeom prst="rect">
            <a:avLst/>
          </a:prstGeom>
          <a:noFill/>
          <a:ln>
            <a:solidFill>
              <a:srgbClr val="008000"/>
            </a:solidFill>
          </a:ln>
        </p:spPr>
        <p:txBody>
          <a:bodyPr wrap="square" rtlCol="0">
            <a:spAutoFit/>
          </a:bodyPr>
          <a:lstStyle/>
          <a:p>
            <a:pPr algn="ctr"/>
            <a:r>
              <a:rPr lang="en-US" sz="1100" dirty="0">
                <a:cs typeface="B Mitra" panose="00000400000000000000" pitchFamily="2" charset="-78"/>
              </a:rPr>
              <a:t>http://</a:t>
            </a:r>
            <a:r>
              <a:rPr lang="en-US" sz="1100" dirty="0" smtClean="0">
                <a:cs typeface="B Mitra" panose="00000400000000000000" pitchFamily="2" charset="-78"/>
              </a:rPr>
              <a:t>www.eranico.com</a:t>
            </a:r>
            <a:endParaRPr lang="en-US" sz="1100" dirty="0">
              <a:cs typeface="B Mitra" panose="00000400000000000000" pitchFamily="2" charset="-78"/>
            </a:endParaRPr>
          </a:p>
        </p:txBody>
      </p:sp>
      <p:pic>
        <p:nvPicPr>
          <p:cNvPr id="15" name="Picture 14">
            <a:hlinkClick r:id="rId9" action="ppaction://hlinksldjump"/>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835696" y="6032013"/>
            <a:ext cx="740670" cy="707886"/>
          </a:xfrm>
          <a:prstGeom prst="rect">
            <a:avLst/>
          </a:prstGeom>
        </p:spPr>
      </p:pic>
      <p:sp>
        <p:nvSpPr>
          <p:cNvPr id="3" name="Rectangle 2"/>
          <p:cNvSpPr/>
          <p:nvPr/>
        </p:nvSpPr>
        <p:spPr>
          <a:xfrm>
            <a:off x="221233" y="897802"/>
            <a:ext cx="2812118" cy="6093976"/>
          </a:xfrm>
          <a:prstGeom prst="rect">
            <a:avLst/>
          </a:prstGeom>
        </p:spPr>
        <p:txBody>
          <a:bodyPr wrap="square">
            <a:spAutoFit/>
          </a:bodyPr>
          <a:lstStyle/>
          <a:p>
            <a:pPr algn="just" rtl="1">
              <a:lnSpc>
                <a:spcPct val="150000"/>
              </a:lnSpc>
            </a:pPr>
            <a:r>
              <a:rPr lang="fa-IR" sz="2000" dirty="0">
                <a:cs typeface="B Mitra" panose="00000400000000000000" pitchFamily="2" charset="-78"/>
              </a:rPr>
              <a:t>کشور مالزی نیز از جمله کشورهایی بود که با </a:t>
            </a:r>
            <a:r>
              <a:rPr lang="fa-IR" sz="2000" b="1" dirty="0">
                <a:cs typeface="B Mitra" panose="00000400000000000000" pitchFamily="2" charset="-78"/>
              </a:rPr>
              <a:t>مشکل جدی مسکن مواجه </a:t>
            </a:r>
            <a:r>
              <a:rPr lang="fa-IR" sz="2000" dirty="0">
                <a:cs typeface="B Mitra" panose="00000400000000000000" pitchFamily="2" charset="-78"/>
              </a:rPr>
              <a:t>بود، افزایش شدید تعداد </a:t>
            </a:r>
            <a:r>
              <a:rPr lang="fa-IR" sz="2000" dirty="0" err="1">
                <a:cs typeface="B Mitra" panose="00000400000000000000" pitchFamily="2" charset="-78"/>
              </a:rPr>
              <a:t>شهرنشینان</a:t>
            </a:r>
            <a:r>
              <a:rPr lang="fa-IR" sz="2000" dirty="0">
                <a:cs typeface="B Mitra" panose="00000400000000000000" pitchFamily="2" charset="-78"/>
              </a:rPr>
              <a:t>، تا 6‌برابر نسبت به زمان استقلال، باعث تغییر جغرافیای شهری در مالزی شد که توسعه مناطق موجود و تشکیل نواحی شهری جدید را </a:t>
            </a:r>
            <a:r>
              <a:rPr lang="fa-IR" sz="2000" dirty="0" err="1">
                <a:cs typeface="B Mitra" panose="00000400000000000000" pitchFamily="2" charset="-78"/>
              </a:rPr>
              <a:t>به‌همراه</a:t>
            </a:r>
            <a:r>
              <a:rPr lang="fa-IR" sz="2000" dirty="0">
                <a:cs typeface="B Mitra" panose="00000400000000000000" pitchFamily="2" charset="-78"/>
              </a:rPr>
              <a:t> داشت. دولت مالزی پس از استقلال این کشور برای حل معضل مسکن، برنامه‌‌</a:t>
            </a:r>
            <a:r>
              <a:rPr lang="fa-IR" sz="2000" dirty="0" err="1">
                <a:cs typeface="B Mitra" panose="00000400000000000000" pitchFamily="2" charset="-78"/>
              </a:rPr>
              <a:t>هایی</a:t>
            </a:r>
            <a:r>
              <a:rPr lang="fa-IR" sz="2000" dirty="0">
                <a:cs typeface="B Mitra" panose="00000400000000000000" pitchFamily="2" charset="-78"/>
              </a:rPr>
              <a:t> </a:t>
            </a:r>
            <a:r>
              <a:rPr lang="fa-IR" sz="2000" dirty="0" err="1">
                <a:cs typeface="B Mitra" panose="00000400000000000000" pitchFamily="2" charset="-78"/>
              </a:rPr>
              <a:t>پنج‌ساله</a:t>
            </a:r>
            <a:r>
              <a:rPr lang="fa-IR" sz="2000" dirty="0">
                <a:cs typeface="B Mitra" panose="00000400000000000000" pitchFamily="2" charset="-78"/>
              </a:rPr>
              <a:t>‌ را تدوین و اجرا کرده است. </a:t>
            </a:r>
            <a:endParaRPr lang="fa-IR" sz="2000" dirty="0" smtClean="0">
              <a:cs typeface="B Mitra" panose="00000400000000000000" pitchFamily="2" charset="-78"/>
            </a:endParaRPr>
          </a:p>
          <a:p>
            <a:pPr algn="just" rtl="1">
              <a:lnSpc>
                <a:spcPct val="150000"/>
              </a:lnSpc>
            </a:pPr>
            <a:endParaRPr lang="fa-IR" sz="2000" dirty="0">
              <a:cs typeface="B Mitra" panose="00000400000000000000" pitchFamily="2" charset="-78"/>
            </a:endParaRPr>
          </a:p>
          <a:p>
            <a:pPr algn="just" rtl="1">
              <a:lnSpc>
                <a:spcPct val="150000"/>
              </a:lnSpc>
            </a:pPr>
            <a:endParaRPr lang="fa-IR" sz="2000" dirty="0">
              <a:cs typeface="B Mitra" panose="00000400000000000000" pitchFamily="2" charset="-78"/>
            </a:endParaRPr>
          </a:p>
        </p:txBody>
      </p:sp>
      <p:grpSp>
        <p:nvGrpSpPr>
          <p:cNvPr id="4" name="Group 3"/>
          <p:cNvGrpSpPr/>
          <p:nvPr/>
        </p:nvGrpSpPr>
        <p:grpSpPr>
          <a:xfrm>
            <a:off x="3114392" y="4421587"/>
            <a:ext cx="4231459" cy="1920235"/>
            <a:chOff x="1902576" y="2636912"/>
            <a:chExt cx="4541632" cy="2249695"/>
          </a:xfrm>
        </p:grpSpPr>
        <p:sp>
          <p:nvSpPr>
            <p:cNvPr id="16" name="Chevron 15"/>
            <p:cNvSpPr/>
            <p:nvPr/>
          </p:nvSpPr>
          <p:spPr>
            <a:xfrm>
              <a:off x="1902576" y="2717879"/>
              <a:ext cx="913647" cy="1852708"/>
            </a:xfrm>
            <a:prstGeom prst="chevron">
              <a:avLst>
                <a:gd name="adj" fmla="val 62310"/>
              </a:avLst>
            </a:prstGeom>
            <a:solidFill>
              <a:srgbClr val="E5F708"/>
            </a:solidFill>
            <a:ln>
              <a:solidFill>
                <a:srgbClr val="E5F708"/>
              </a:solidFill>
            </a:ln>
            <a:scene3d>
              <a:camera prst="orthographicFront">
                <a:rot lat="0" lon="0" rev="0"/>
              </a:camera>
              <a:lightRig rig="contrasting" dir="t">
                <a:rot lat="0" lon="0" rev="1200000"/>
              </a:lightRig>
            </a:scene3d>
            <a:sp3d z="-182000" contourW="19050" prstMaterial="metal">
              <a:bevelT w="88900" h="203200"/>
              <a:bevelB w="165100" h="254000"/>
            </a:sp3d>
          </p:spPr>
          <p:style>
            <a:lnRef idx="0">
              <a:scrgbClr r="0" g="0" b="0"/>
            </a:lnRef>
            <a:fillRef idx="1">
              <a:scrgbClr r="0" g="0" b="0"/>
            </a:fillRef>
            <a:effectRef idx="0">
              <a:schemeClr val="accent4">
                <a:hueOff val="0"/>
                <a:satOff val="0"/>
                <a:lumOff val="0"/>
                <a:alphaOff val="0"/>
              </a:schemeClr>
            </a:effectRef>
            <a:fontRef idx="minor">
              <a:schemeClr val="lt1"/>
            </a:fontRef>
          </p:style>
        </p:sp>
        <p:sp>
          <p:nvSpPr>
            <p:cNvPr id="17" name="Chevron 16"/>
            <p:cNvSpPr/>
            <p:nvPr/>
          </p:nvSpPr>
          <p:spPr>
            <a:xfrm>
              <a:off x="2931476" y="2717879"/>
              <a:ext cx="913647" cy="1852708"/>
            </a:xfrm>
            <a:prstGeom prst="chevron">
              <a:avLst>
                <a:gd name="adj" fmla="val 62310"/>
              </a:avLst>
            </a:prstGeom>
            <a:solidFill>
              <a:srgbClr val="2ED59F"/>
            </a:solidFill>
            <a:ln>
              <a:solidFill>
                <a:srgbClr val="2AD983"/>
              </a:solidFill>
            </a:ln>
            <a:scene3d>
              <a:camera prst="orthographicFront">
                <a:rot lat="0" lon="0" rev="0"/>
              </a:camera>
              <a:lightRig rig="contrasting" dir="t">
                <a:rot lat="0" lon="0" rev="1200000"/>
              </a:lightRig>
            </a:scene3d>
            <a:sp3d z="-182000" contourW="19050" prstMaterial="metal">
              <a:bevelT w="88900" h="203200"/>
              <a:bevelB w="165100" h="254000"/>
            </a:sp3d>
          </p:spPr>
          <p:style>
            <a:lnRef idx="0">
              <a:scrgbClr r="0" g="0" b="0"/>
            </a:lnRef>
            <a:fillRef idx="1">
              <a:scrgbClr r="0" g="0" b="0"/>
            </a:fillRef>
            <a:effectRef idx="0">
              <a:schemeClr val="accent4">
                <a:hueOff val="10395693"/>
                <a:satOff val="-47968"/>
                <a:lumOff val="1765"/>
                <a:alphaOff val="0"/>
              </a:schemeClr>
            </a:effectRef>
            <a:fontRef idx="minor">
              <a:schemeClr val="lt1"/>
            </a:fontRef>
          </p:style>
        </p:sp>
        <p:grpSp>
          <p:nvGrpSpPr>
            <p:cNvPr id="18" name="Group 17"/>
            <p:cNvGrpSpPr/>
            <p:nvPr/>
          </p:nvGrpSpPr>
          <p:grpSpPr>
            <a:xfrm>
              <a:off x="4326207" y="2636912"/>
              <a:ext cx="2118001" cy="2249695"/>
              <a:chOff x="6207773" y="2211736"/>
              <a:chExt cx="2915216" cy="2915216"/>
            </a:xfrm>
            <a:scene3d>
              <a:camera prst="orthographicFront">
                <a:rot lat="0" lon="0" rev="0"/>
              </a:camera>
              <a:lightRig rig="contrasting" dir="t">
                <a:rot lat="0" lon="0" rev="1200000"/>
              </a:lightRig>
            </a:scene3d>
          </p:grpSpPr>
          <p:sp>
            <p:nvSpPr>
              <p:cNvPr id="19" name="Oval 18"/>
              <p:cNvSpPr/>
              <p:nvPr/>
            </p:nvSpPr>
            <p:spPr>
              <a:xfrm>
                <a:off x="6207773" y="2211736"/>
                <a:ext cx="2915216" cy="2915216"/>
              </a:xfrm>
              <a:prstGeom prst="ellipse">
                <a:avLst/>
              </a:prstGeom>
              <a:noFill/>
              <a:ln w="76200">
                <a:solidFill>
                  <a:srgbClr val="FF0000"/>
                </a:solidFill>
              </a:ln>
              <a:sp3d contourW="19050" prstMaterial="metal">
                <a:bevelT w="88900" h="203200"/>
                <a:bevelB w="165100" h="254000"/>
              </a:sp3d>
            </p:spPr>
            <p:style>
              <a:lnRef idx="0">
                <a:scrgbClr r="0" g="0" b="0"/>
              </a:lnRef>
              <a:fillRef idx="1">
                <a:scrgbClr r="0" g="0" b="0"/>
              </a:fillRef>
              <a:effectRef idx="2">
                <a:schemeClr val="accent4">
                  <a:hueOff val="10395693"/>
                  <a:satOff val="-47968"/>
                  <a:lumOff val="1765"/>
                  <a:alphaOff val="0"/>
                </a:schemeClr>
              </a:effectRef>
              <a:fontRef idx="minor">
                <a:schemeClr val="lt1"/>
              </a:fontRef>
            </p:style>
          </p:sp>
          <p:sp>
            <p:nvSpPr>
              <p:cNvPr id="20" name="Oval 6"/>
              <p:cNvSpPr/>
              <p:nvPr/>
            </p:nvSpPr>
            <p:spPr>
              <a:xfrm>
                <a:off x="6634696" y="2638659"/>
                <a:ext cx="2061370" cy="206137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r>
                  <a:rPr lang="ar-SA" sz="3000" b="1" dirty="0">
                    <a:solidFill>
                      <a:schemeClr val="tx1"/>
                    </a:solidFill>
                    <a:latin typeface="Arial" panose="020B0604020202020204" pitchFamily="34" charset="0"/>
                    <a:ea typeface="Calibri" panose="020F0502020204030204" pitchFamily="34" charset="0"/>
                    <a:cs typeface="B Nazanin" panose="00000400000000000000" pitchFamily="2" charset="-78"/>
                  </a:rPr>
                  <a:t>افزایش شدید تعداد شهرنشینان، </a:t>
                </a:r>
                <a:r>
                  <a:rPr lang="fa-IR" sz="3000" b="1" dirty="0" smtClean="0">
                    <a:solidFill>
                      <a:schemeClr val="tx1"/>
                    </a:solidFill>
                    <a:latin typeface="Arial" panose="020B0604020202020204" pitchFamily="34" charset="0"/>
                    <a:ea typeface="Calibri" panose="020F0502020204030204" pitchFamily="34" charset="0"/>
                    <a:cs typeface="B Nazanin" panose="00000400000000000000" pitchFamily="2" charset="-78"/>
                  </a:rPr>
                  <a:t>تا 6</a:t>
                </a:r>
                <a:r>
                  <a:rPr lang="ar-SA" sz="3000" b="1" dirty="0" smtClean="0">
                    <a:solidFill>
                      <a:schemeClr val="tx1"/>
                    </a:solidFill>
                    <a:latin typeface="Arial" panose="020B0604020202020204" pitchFamily="34" charset="0"/>
                    <a:ea typeface="Calibri" panose="020F0502020204030204" pitchFamily="34" charset="0"/>
                    <a:cs typeface="B Nazanin" panose="00000400000000000000" pitchFamily="2" charset="-78"/>
                  </a:rPr>
                  <a:t>برابر</a:t>
                </a:r>
                <a:endParaRPr lang="en-US" sz="3000" kern="1200" dirty="0">
                  <a:solidFill>
                    <a:schemeClr val="tx1"/>
                  </a:solidFill>
                  <a:cs typeface="B Nazanin" panose="00000400000000000000" pitchFamily="2" charset="-78"/>
                </a:endParaRPr>
              </a:p>
            </p:txBody>
          </p:sp>
        </p:grpSp>
      </p:grpSp>
    </p:spTree>
    <p:extLst>
      <p:ext uri="{BB962C8B-B14F-4D97-AF65-F5344CB8AC3E}">
        <p14:creationId xmlns:p14="http://schemas.microsoft.com/office/powerpoint/2010/main" val="57974005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smtClean="0">
                <a:cs typeface="A EntezareZohoor B3" panose="00000700000000000000" pitchFamily="2" charset="-78"/>
              </a:rPr>
              <a:t> سیاست </a:t>
            </a:r>
            <a:r>
              <a:rPr lang="fa-IR" sz="2000" b="1" dirty="0">
                <a:cs typeface="A EntezareZohoor B3" panose="00000700000000000000" pitchFamily="2" charset="-78"/>
              </a:rPr>
              <a:t>تولید برای خروج از «</a:t>
            </a:r>
            <a:r>
              <a:rPr lang="fa-IR" sz="2000" b="1" dirty="0" err="1">
                <a:cs typeface="A EntezareZohoor B3" panose="00000700000000000000" pitchFamily="2" charset="-78"/>
              </a:rPr>
              <a:t>بدمسکنی</a:t>
            </a:r>
            <a:r>
              <a:rPr lang="fa-IR" sz="2000" b="1" dirty="0">
                <a:cs typeface="A EntezareZohoor B3" panose="00000700000000000000" pitchFamily="2" charset="-78"/>
              </a:rPr>
              <a:t>»</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4" name="TextBox 13"/>
          <p:cNvSpPr txBox="1"/>
          <p:nvPr/>
        </p:nvSpPr>
        <p:spPr>
          <a:xfrm>
            <a:off x="159655" y="6393378"/>
            <a:ext cx="1798538" cy="261610"/>
          </a:xfrm>
          <a:prstGeom prst="rect">
            <a:avLst/>
          </a:prstGeom>
          <a:noFill/>
          <a:ln>
            <a:solidFill>
              <a:srgbClr val="008000"/>
            </a:solidFill>
          </a:ln>
        </p:spPr>
        <p:txBody>
          <a:bodyPr wrap="square" rtlCol="0">
            <a:spAutoFit/>
          </a:bodyPr>
          <a:lstStyle/>
          <a:p>
            <a:pPr algn="ctr"/>
            <a:r>
              <a:rPr lang="en-US" sz="1100" dirty="0">
                <a:cs typeface="B Mitra" panose="00000400000000000000" pitchFamily="2" charset="-78"/>
              </a:rPr>
              <a:t>http://</a:t>
            </a:r>
            <a:r>
              <a:rPr lang="en-US" sz="1100" dirty="0" smtClean="0">
                <a:cs typeface="B Mitra" panose="00000400000000000000" pitchFamily="2" charset="-78"/>
              </a:rPr>
              <a:t>www.eranico.com</a:t>
            </a:r>
            <a:endParaRPr lang="en-US" sz="1100" dirty="0">
              <a:cs typeface="B Mitra" panose="00000400000000000000" pitchFamily="2" charset="-78"/>
            </a:endParaRPr>
          </a:p>
        </p:txBody>
      </p:sp>
      <p:pic>
        <p:nvPicPr>
          <p:cNvPr id="15" name="Picture 14">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835696" y="6032013"/>
            <a:ext cx="740670" cy="707886"/>
          </a:xfrm>
          <a:prstGeom prst="rect">
            <a:avLst/>
          </a:prstGeom>
        </p:spPr>
      </p:pic>
      <p:sp>
        <p:nvSpPr>
          <p:cNvPr id="3" name="Rectangle 2"/>
          <p:cNvSpPr/>
          <p:nvPr/>
        </p:nvSpPr>
        <p:spPr>
          <a:xfrm>
            <a:off x="406971" y="1127441"/>
            <a:ext cx="8448997" cy="2823850"/>
          </a:xfrm>
          <a:prstGeom prst="rect">
            <a:avLst/>
          </a:prstGeom>
        </p:spPr>
        <p:txBody>
          <a:bodyPr wrap="square">
            <a:spAutoFit/>
          </a:bodyPr>
          <a:lstStyle/>
          <a:p>
            <a:pPr algn="just" rtl="1">
              <a:lnSpc>
                <a:spcPct val="150000"/>
              </a:lnSpc>
            </a:pPr>
            <a:r>
              <a:rPr lang="fa-IR" sz="2000" dirty="0" smtClean="0">
                <a:cs typeface="B Mitra" panose="00000400000000000000" pitchFamily="2" charset="-78"/>
              </a:rPr>
              <a:t>این </a:t>
            </a:r>
            <a:r>
              <a:rPr lang="fa-IR" sz="2000" dirty="0">
                <a:cs typeface="B Mitra" panose="00000400000000000000" pitchFamily="2" charset="-78"/>
              </a:rPr>
              <a:t>برنامه‌‌‌ها در واقع </a:t>
            </a:r>
            <a:r>
              <a:rPr lang="fa-IR" sz="2000" dirty="0" err="1">
                <a:cs typeface="B Mitra" panose="00000400000000000000" pitchFamily="2" charset="-78"/>
              </a:rPr>
              <a:t>هدایت‌کننده</a:t>
            </a:r>
            <a:r>
              <a:rPr lang="fa-IR" sz="2000" dirty="0">
                <a:cs typeface="B Mitra" panose="00000400000000000000" pitchFamily="2" charset="-78"/>
              </a:rPr>
              <a:t> سرمایه‌‌‌‌‌‌‌گذاری در </a:t>
            </a:r>
            <a:r>
              <a:rPr lang="fa-IR" sz="2000" dirty="0" err="1">
                <a:cs typeface="B Mitra" panose="00000400000000000000" pitchFamily="2" charset="-78"/>
              </a:rPr>
              <a:t>سازمان‌های</a:t>
            </a:r>
            <a:r>
              <a:rPr lang="fa-IR" sz="2000" dirty="0">
                <a:cs typeface="B Mitra" panose="00000400000000000000" pitchFamily="2" charset="-78"/>
              </a:rPr>
              <a:t> عمومی و خصوصی در کلیه حوزه‌‌های اقتصاد ملی </a:t>
            </a:r>
            <a:r>
              <a:rPr lang="fa-IR" sz="2000" dirty="0" err="1">
                <a:cs typeface="B Mitra" panose="00000400000000000000" pitchFamily="2" charset="-78"/>
              </a:rPr>
              <a:t>به‌شمار</a:t>
            </a:r>
            <a:r>
              <a:rPr lang="fa-IR" sz="2000" dirty="0">
                <a:cs typeface="B Mitra" panose="00000400000000000000" pitchFamily="2" charset="-78"/>
              </a:rPr>
              <a:t> </a:t>
            </a:r>
            <a:r>
              <a:rPr lang="fa-IR" sz="2000" dirty="0" err="1">
                <a:cs typeface="B Mitra" panose="00000400000000000000" pitchFamily="2" charset="-78"/>
              </a:rPr>
              <a:t>می‌رود</a:t>
            </a:r>
            <a:r>
              <a:rPr lang="fa-IR" sz="2000" dirty="0">
                <a:cs typeface="B Mitra" panose="00000400000000000000" pitchFamily="2" charset="-78"/>
              </a:rPr>
              <a:t> که </a:t>
            </a:r>
            <a:r>
              <a:rPr lang="fa-IR" sz="2000" dirty="0" err="1">
                <a:cs typeface="B Mitra" panose="00000400000000000000" pitchFamily="2" charset="-78"/>
              </a:rPr>
              <a:t>مهم‌ترین</a:t>
            </a:r>
            <a:r>
              <a:rPr lang="fa-IR" sz="2000" dirty="0">
                <a:cs typeface="B Mitra" panose="00000400000000000000" pitchFamily="2" charset="-78"/>
              </a:rPr>
              <a:t> برنامه‌‌‌‌‌ در سرمایه‌‌گذاری بخش اجتماعی را تولید مسکن عمومی تشکیل داده است و هزینه توسعه مسکن دولتی از سال 1971 تا 1990 از 7/2درصد در برنامه دوم به 9درصد افزایش یافته است. از سال 1971 نیز ساخت و تولید مسکن </a:t>
            </a:r>
            <a:r>
              <a:rPr lang="fa-IR" sz="2000" dirty="0" err="1">
                <a:cs typeface="B Mitra" panose="00000400000000000000" pitchFamily="2" charset="-78"/>
              </a:rPr>
              <a:t>ارزان‌قیمت</a:t>
            </a:r>
            <a:r>
              <a:rPr lang="fa-IR" sz="2000" dirty="0">
                <a:cs typeface="B Mitra" panose="00000400000000000000" pitchFamily="2" charset="-78"/>
              </a:rPr>
              <a:t> در تمام برنامه‌‌‌ها، نخستین اولویت را از کل هزینه بخش عمومی برای تولید مسکن به خود اختصاص داد. </a:t>
            </a:r>
          </a:p>
          <a:p>
            <a:pPr algn="just" rtl="1">
              <a:lnSpc>
                <a:spcPct val="150000"/>
              </a:lnSpc>
            </a:pPr>
            <a:endParaRPr lang="fa-IR" sz="2000" dirty="0">
              <a:cs typeface="B Mitra" panose="00000400000000000000" pitchFamily="2" charset="-78"/>
            </a:endParaRPr>
          </a:p>
        </p:txBody>
      </p:sp>
      <p:grpSp>
        <p:nvGrpSpPr>
          <p:cNvPr id="7" name="Group 6"/>
          <p:cNvGrpSpPr/>
          <p:nvPr/>
        </p:nvGrpSpPr>
        <p:grpSpPr>
          <a:xfrm>
            <a:off x="676552" y="1450996"/>
            <a:ext cx="7992887" cy="5002340"/>
            <a:chOff x="52167" y="2645244"/>
            <a:chExt cx="7184129" cy="3917669"/>
          </a:xfrm>
        </p:grpSpPr>
        <p:sp>
          <p:nvSpPr>
            <p:cNvPr id="17" name="Shape 16"/>
            <p:cNvSpPr/>
            <p:nvPr/>
          </p:nvSpPr>
          <p:spPr>
            <a:xfrm>
              <a:off x="1577501" y="2645244"/>
              <a:ext cx="3892022" cy="3917669"/>
            </a:xfrm>
            <a:prstGeom prst="leftCircularArrow">
              <a:avLst>
                <a:gd name="adj1" fmla="val 2296"/>
                <a:gd name="adj2" fmla="val 277003"/>
                <a:gd name="adj3" fmla="val 2052451"/>
                <a:gd name="adj4" fmla="val 9024426"/>
                <a:gd name="adj5" fmla="val 2679"/>
              </a:avLst>
            </a:prstGeom>
            <a:solidFill>
              <a:srgbClr val="FF0066"/>
            </a:solidFill>
            <a:ln>
              <a:solidFill>
                <a:schemeClr val="tx1"/>
              </a:solidFill>
            </a:ln>
          </p:spPr>
          <p:style>
            <a:lnRef idx="0">
              <a:scrgbClr r="0" g="0" b="0"/>
            </a:lnRef>
            <a:fillRef idx="1">
              <a:scrgbClr r="0" g="0" b="0"/>
            </a:fillRef>
            <a:effectRef idx="0">
              <a:schemeClr val="accent4">
                <a:hueOff val="0"/>
                <a:satOff val="0"/>
                <a:lumOff val="0"/>
                <a:alphaOff val="0"/>
              </a:schemeClr>
            </a:effectRef>
            <a:fontRef idx="minor">
              <a:schemeClr val="lt1"/>
            </a:fontRef>
          </p:style>
        </p:sp>
        <p:grpSp>
          <p:nvGrpSpPr>
            <p:cNvPr id="5" name="Group 4"/>
            <p:cNvGrpSpPr/>
            <p:nvPr/>
          </p:nvGrpSpPr>
          <p:grpSpPr>
            <a:xfrm>
              <a:off x="52167" y="4359986"/>
              <a:ext cx="7184129" cy="1064032"/>
              <a:chOff x="52167" y="3866329"/>
              <a:chExt cx="8326279" cy="1557689"/>
            </a:xfrm>
          </p:grpSpPr>
          <p:grpSp>
            <p:nvGrpSpPr>
              <p:cNvPr id="18" name="Group 17"/>
              <p:cNvGrpSpPr/>
              <p:nvPr/>
            </p:nvGrpSpPr>
            <p:grpSpPr>
              <a:xfrm>
                <a:off x="52167" y="3866329"/>
                <a:ext cx="3805606" cy="1513364"/>
                <a:chOff x="953207" y="4802225"/>
                <a:chExt cx="3805606" cy="1513364"/>
              </a:xfrm>
            </p:grpSpPr>
            <p:sp>
              <p:nvSpPr>
                <p:cNvPr id="22" name="Rounded Rectangle 21"/>
                <p:cNvSpPr/>
                <p:nvPr/>
              </p:nvSpPr>
              <p:spPr>
                <a:xfrm>
                  <a:off x="953207" y="4802225"/>
                  <a:ext cx="3805606" cy="1513364"/>
                </a:xfrm>
                <a:prstGeom prst="roundRect">
                  <a:avLst>
                    <a:gd name="adj" fmla="val 10000"/>
                  </a:avLst>
                </a:prstGeom>
                <a:solidFill>
                  <a:srgbClr val="4ADE98"/>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23" name="Rounded Rectangle 5"/>
                <p:cNvSpPr/>
                <p:nvPr/>
              </p:nvSpPr>
              <p:spPr>
                <a:xfrm>
                  <a:off x="997532" y="4846550"/>
                  <a:ext cx="3716956" cy="14247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45720" rIns="68580" bIns="45720" numCol="1" spcCol="1270" anchor="ctr" anchorCtr="0">
                  <a:noAutofit/>
                </a:bodyPr>
                <a:lstStyle/>
                <a:p>
                  <a:pPr lvl="0" algn="ctr" defTabSz="1600200">
                    <a:lnSpc>
                      <a:spcPct val="90000"/>
                    </a:lnSpc>
                    <a:spcBef>
                      <a:spcPct val="0"/>
                    </a:spcBef>
                    <a:spcAft>
                      <a:spcPct val="35000"/>
                    </a:spcAft>
                  </a:pPr>
                  <a:r>
                    <a:rPr lang="fa-IR" sz="2800" dirty="0">
                      <a:ln w="0"/>
                      <a:solidFill>
                        <a:schemeClr val="tx1"/>
                      </a:solidFill>
                      <a:effectLst>
                        <a:outerShdw blurRad="38100" dist="19050" dir="2700000" algn="tl" rotWithShape="0">
                          <a:schemeClr val="dk1">
                            <a:alpha val="40000"/>
                          </a:schemeClr>
                        </a:outerShdw>
                      </a:effectLst>
                      <a:cs typeface="B Nazanin" panose="00000400000000000000" pitchFamily="2" charset="-78"/>
                    </a:rPr>
                    <a:t>بودجه هزینه مسکن </a:t>
                  </a:r>
                  <a:r>
                    <a:rPr lang="fa-IR" sz="2800" dirty="0" err="1">
                      <a:ln w="0"/>
                      <a:solidFill>
                        <a:schemeClr val="tx1"/>
                      </a:solidFill>
                      <a:effectLst>
                        <a:outerShdw blurRad="38100" dist="19050" dir="2700000" algn="tl" rotWithShape="0">
                          <a:schemeClr val="dk1">
                            <a:alpha val="40000"/>
                          </a:schemeClr>
                        </a:outerShdw>
                      </a:effectLst>
                      <a:cs typeface="B Nazanin" panose="00000400000000000000" pitchFamily="2" charset="-78"/>
                    </a:rPr>
                    <a:t>ارزان‌قیمت</a:t>
                  </a:r>
                  <a:r>
                    <a:rPr lang="fa-IR" sz="2800" dirty="0">
                      <a:ln w="0"/>
                      <a:solidFill>
                        <a:schemeClr val="tx1"/>
                      </a:solidFill>
                      <a:effectLst>
                        <a:outerShdw blurRad="38100" dist="19050" dir="2700000" algn="tl" rotWithShape="0">
                          <a:schemeClr val="dk1">
                            <a:alpha val="40000"/>
                          </a:schemeClr>
                        </a:outerShdw>
                      </a:effectLst>
                      <a:cs typeface="B Nazanin" panose="00000400000000000000" pitchFamily="2" charset="-78"/>
                    </a:rPr>
                    <a:t> از 43درصد در دوره 1975-1971</a:t>
                  </a:r>
                  <a:endParaRPr lang="en-US" sz="2800" b="0" kern="1200" cap="none" spc="0" dirty="0">
                    <a:ln w="0"/>
                    <a:solidFill>
                      <a:schemeClr val="tx1"/>
                    </a:solidFill>
                    <a:effectLst>
                      <a:outerShdw blurRad="38100" dist="19050" dir="2700000" algn="tl" rotWithShape="0">
                        <a:schemeClr val="dk1">
                          <a:alpha val="40000"/>
                        </a:schemeClr>
                      </a:outerShdw>
                    </a:effectLst>
                    <a:cs typeface="B Nazanin" panose="00000400000000000000" pitchFamily="2" charset="-78"/>
                  </a:endParaRPr>
                </a:p>
              </p:txBody>
            </p:sp>
          </p:grpSp>
          <p:grpSp>
            <p:nvGrpSpPr>
              <p:cNvPr id="19" name="Group 18"/>
              <p:cNvGrpSpPr/>
              <p:nvPr/>
            </p:nvGrpSpPr>
            <p:grpSpPr>
              <a:xfrm>
                <a:off x="4427984" y="3866329"/>
                <a:ext cx="3950462" cy="1557689"/>
                <a:chOff x="5329024" y="4802225"/>
                <a:chExt cx="3950462" cy="1557689"/>
              </a:xfrm>
            </p:grpSpPr>
            <p:sp>
              <p:nvSpPr>
                <p:cNvPr id="20" name="Rounded Rectangle 19"/>
                <p:cNvSpPr/>
                <p:nvPr/>
              </p:nvSpPr>
              <p:spPr>
                <a:xfrm>
                  <a:off x="5329024" y="4846550"/>
                  <a:ext cx="3805606" cy="1513364"/>
                </a:xfrm>
                <a:prstGeom prst="roundRect">
                  <a:avLst>
                    <a:gd name="adj" fmla="val 10000"/>
                  </a:avLst>
                </a:prstGeom>
                <a:solidFill>
                  <a:srgbClr val="E3F508"/>
                </a:solidFill>
              </p:spPr>
              <p:style>
                <a:lnRef idx="2">
                  <a:schemeClr val="lt1">
                    <a:hueOff val="0"/>
                    <a:satOff val="0"/>
                    <a:lumOff val="0"/>
                    <a:alphaOff val="0"/>
                  </a:schemeClr>
                </a:lnRef>
                <a:fillRef idx="1">
                  <a:scrgbClr r="0" g="0" b="0"/>
                </a:fillRef>
                <a:effectRef idx="0">
                  <a:schemeClr val="accent4">
                    <a:hueOff val="10395693"/>
                    <a:satOff val="-47968"/>
                    <a:lumOff val="1765"/>
                    <a:alphaOff val="0"/>
                  </a:schemeClr>
                </a:effectRef>
                <a:fontRef idx="minor">
                  <a:schemeClr val="lt1"/>
                </a:fontRef>
              </p:style>
            </p:sp>
            <p:sp>
              <p:nvSpPr>
                <p:cNvPr id="21" name="Rounded Rectangle 7"/>
                <p:cNvSpPr/>
                <p:nvPr/>
              </p:nvSpPr>
              <p:spPr>
                <a:xfrm>
                  <a:off x="5562530" y="4802225"/>
                  <a:ext cx="3716956" cy="14247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55880" rIns="83820" bIns="55880" numCol="1" spcCol="1270" anchor="ctr" anchorCtr="0">
                  <a:noAutofit/>
                </a:bodyPr>
                <a:lstStyle/>
                <a:p>
                  <a:pPr lvl="0" algn="ctr" defTabSz="1955800">
                    <a:lnSpc>
                      <a:spcPct val="90000"/>
                    </a:lnSpc>
                    <a:spcBef>
                      <a:spcPct val="0"/>
                    </a:spcBef>
                    <a:spcAft>
                      <a:spcPct val="35000"/>
                    </a:spcAft>
                  </a:pPr>
                  <a:r>
                    <a:rPr lang="fa-IR" sz="3200" dirty="0">
                      <a:ln w="0"/>
                      <a:solidFill>
                        <a:schemeClr val="tx1"/>
                      </a:solidFill>
                      <a:effectLst>
                        <a:outerShdw blurRad="38100" dist="19050" dir="2700000" algn="tl" rotWithShape="0">
                          <a:schemeClr val="dk1">
                            <a:alpha val="40000"/>
                          </a:schemeClr>
                        </a:outerShdw>
                      </a:effectLst>
                      <a:cs typeface="B Nazanin" panose="00000400000000000000" pitchFamily="2" charset="-78"/>
                    </a:rPr>
                    <a:t> </a:t>
                  </a:r>
                  <a:r>
                    <a:rPr lang="fa-IR" sz="3200" dirty="0" smtClean="0">
                      <a:ln w="0"/>
                      <a:solidFill>
                        <a:schemeClr val="tx1"/>
                      </a:solidFill>
                      <a:effectLst>
                        <a:outerShdw blurRad="38100" dist="19050" dir="2700000" algn="tl" rotWithShape="0">
                          <a:schemeClr val="dk1">
                            <a:alpha val="40000"/>
                          </a:schemeClr>
                        </a:outerShdw>
                      </a:effectLst>
                      <a:cs typeface="B Nazanin" panose="00000400000000000000" pitchFamily="2" charset="-78"/>
                    </a:rPr>
                    <a:t>54/5درصد </a:t>
                  </a:r>
                  <a:r>
                    <a:rPr lang="fa-IR" sz="3200" dirty="0">
                      <a:ln w="0"/>
                      <a:solidFill>
                        <a:schemeClr val="tx1"/>
                      </a:solidFill>
                      <a:effectLst>
                        <a:outerShdw blurRad="38100" dist="19050" dir="2700000" algn="tl" rotWithShape="0">
                          <a:schemeClr val="dk1">
                            <a:alpha val="40000"/>
                          </a:schemeClr>
                        </a:outerShdw>
                      </a:effectLst>
                      <a:cs typeface="B Nazanin" panose="00000400000000000000" pitchFamily="2" charset="-78"/>
                    </a:rPr>
                    <a:t>در برنامه هفتم 2000-1991 افزایش یافته است.</a:t>
                  </a:r>
                </a:p>
              </p:txBody>
            </p:sp>
          </p:grpSp>
        </p:grpSp>
      </p:grpSp>
    </p:spTree>
    <p:extLst>
      <p:ext uri="{BB962C8B-B14F-4D97-AF65-F5344CB8AC3E}">
        <p14:creationId xmlns:p14="http://schemas.microsoft.com/office/powerpoint/2010/main" val="224653530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تجربه هدفمندی در بازار مسکن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 name="Rectangle 1"/>
          <p:cNvSpPr/>
          <p:nvPr/>
        </p:nvSpPr>
        <p:spPr>
          <a:xfrm>
            <a:off x="408098" y="1052736"/>
            <a:ext cx="8485509" cy="4628190"/>
          </a:xfrm>
          <a:prstGeom prst="rect">
            <a:avLst/>
          </a:prstGeom>
        </p:spPr>
        <p:txBody>
          <a:bodyPr wrap="square">
            <a:spAutoFit/>
          </a:bodyPr>
          <a:lstStyle/>
          <a:p>
            <a:pPr algn="just" rtl="1">
              <a:lnSpc>
                <a:spcPct val="150000"/>
              </a:lnSpc>
            </a:pPr>
            <a:r>
              <a:rPr lang="fa-IR" dirty="0">
                <a:cs typeface="B Mitra" panose="00000400000000000000" pitchFamily="2" charset="-78"/>
              </a:rPr>
              <a:t>در مالزی طی سال 2010 میلادی و بعد از حدود دو سال از آغاز تغییر </a:t>
            </a:r>
            <a:r>
              <a:rPr lang="fa-IR" dirty="0" err="1">
                <a:cs typeface="B Mitra" panose="00000400000000000000" pitchFamily="2" charset="-78"/>
              </a:rPr>
              <a:t>یارانه‌ها</a:t>
            </a:r>
            <a:r>
              <a:rPr lang="fa-IR" dirty="0">
                <a:cs typeface="B Mitra" panose="00000400000000000000" pitchFamily="2" charset="-78"/>
              </a:rPr>
              <a:t>، قدرت خرید مسکن </a:t>
            </a:r>
            <a:r>
              <a:rPr lang="fa-IR" dirty="0" err="1">
                <a:cs typeface="B Mitra" panose="00000400000000000000" pitchFamily="2" charset="-78"/>
              </a:rPr>
              <a:t>ارزان‌قیمت</a:t>
            </a:r>
            <a:r>
              <a:rPr lang="fa-IR" dirty="0">
                <a:cs typeface="B Mitra" panose="00000400000000000000" pitchFamily="2" charset="-78"/>
              </a:rPr>
              <a:t> از سوی </a:t>
            </a:r>
            <a:r>
              <a:rPr lang="fa-IR" dirty="0" err="1">
                <a:cs typeface="B Mitra" panose="00000400000000000000" pitchFamily="2" charset="-78"/>
              </a:rPr>
              <a:t>دهک‌های</a:t>
            </a:r>
            <a:r>
              <a:rPr lang="fa-IR" dirty="0">
                <a:cs typeface="B Mitra" panose="00000400000000000000" pitchFamily="2" charset="-78"/>
              </a:rPr>
              <a:t> </a:t>
            </a:r>
            <a:r>
              <a:rPr lang="fa-IR" dirty="0" err="1">
                <a:cs typeface="B Mitra" panose="00000400000000000000" pitchFamily="2" charset="-78"/>
              </a:rPr>
              <a:t>میان‌درآمدی</a:t>
            </a:r>
            <a:r>
              <a:rPr lang="fa-IR" dirty="0">
                <a:cs typeface="B Mitra" panose="00000400000000000000" pitchFamily="2" charset="-78"/>
              </a:rPr>
              <a:t> افزایش پیدا کرده است و در مقابل، قدرت </a:t>
            </a:r>
            <a:r>
              <a:rPr lang="fa-IR" dirty="0" err="1">
                <a:cs typeface="B Mitra" panose="00000400000000000000" pitchFamily="2" charset="-78"/>
              </a:rPr>
              <a:t>وام‌دهی</a:t>
            </a:r>
            <a:r>
              <a:rPr lang="fa-IR" dirty="0">
                <a:cs typeface="B Mitra" panose="00000400000000000000" pitchFamily="2" charset="-78"/>
              </a:rPr>
              <a:t> </a:t>
            </a:r>
            <a:r>
              <a:rPr lang="fa-IR" dirty="0" err="1">
                <a:cs typeface="B Mitra" panose="00000400000000000000" pitchFamily="2" charset="-78"/>
              </a:rPr>
              <a:t>بانک‌ها</a:t>
            </a:r>
            <a:r>
              <a:rPr lang="fa-IR" dirty="0">
                <a:cs typeface="B Mitra" panose="00000400000000000000" pitchFamily="2" charset="-78"/>
              </a:rPr>
              <a:t> برای ارائه تسهیلات خرید مسکن کاهش پیدا کرده است. در این کشور آسیایی همچون سایر کشورها، </a:t>
            </a:r>
            <a:r>
              <a:rPr lang="fa-IR" dirty="0" err="1">
                <a:cs typeface="B Mitra" panose="00000400000000000000" pitchFamily="2" charset="-78"/>
              </a:rPr>
              <a:t>بانک‌ها</a:t>
            </a:r>
            <a:r>
              <a:rPr lang="fa-IR" dirty="0">
                <a:cs typeface="B Mitra" panose="00000400000000000000" pitchFamily="2" charset="-78"/>
              </a:rPr>
              <a:t> بیش از نیمی از ارزش ملک را وام </a:t>
            </a:r>
            <a:r>
              <a:rPr lang="fa-IR" dirty="0" err="1">
                <a:cs typeface="B Mitra" panose="00000400000000000000" pitchFamily="2" charset="-78"/>
              </a:rPr>
              <a:t>می‌دهند</a:t>
            </a:r>
            <a:r>
              <a:rPr lang="fa-IR" dirty="0">
                <a:cs typeface="B Mitra" panose="00000400000000000000" pitchFamily="2" charset="-78"/>
              </a:rPr>
              <a:t>.</a:t>
            </a:r>
          </a:p>
          <a:p>
            <a:pPr algn="just" rtl="1">
              <a:lnSpc>
                <a:spcPct val="150000"/>
              </a:lnSpc>
            </a:pPr>
            <a:r>
              <a:rPr lang="fa-IR" dirty="0">
                <a:cs typeface="B Mitra" panose="00000400000000000000" pitchFamily="2" charset="-78"/>
              </a:rPr>
              <a:t>این کشور آسیایی از سال 2008 در مسیر اصلاح یارانه‌‌ای قرار گرفت </a:t>
            </a:r>
            <a:r>
              <a:rPr lang="fa-IR" dirty="0" err="1">
                <a:cs typeface="B Mitra" panose="00000400000000000000" pitchFamily="2" charset="-78"/>
              </a:rPr>
              <a:t>به‌طوری‌که</a:t>
            </a:r>
            <a:r>
              <a:rPr lang="fa-IR" dirty="0">
                <a:cs typeface="B Mitra" panose="00000400000000000000" pitchFamily="2" charset="-78"/>
              </a:rPr>
              <a:t> یارانه برخی از کالاها و خدمات حذف یا هدفمند و به چند دهک </a:t>
            </a:r>
            <a:r>
              <a:rPr lang="fa-IR" dirty="0" err="1">
                <a:cs typeface="B Mitra" panose="00000400000000000000" pitchFamily="2" charset="-78"/>
              </a:rPr>
              <a:t>کم‌درآمد</a:t>
            </a:r>
            <a:r>
              <a:rPr lang="fa-IR" dirty="0">
                <a:cs typeface="B Mitra" panose="00000400000000000000" pitchFamily="2" charset="-78"/>
              </a:rPr>
              <a:t>، بخشی از </a:t>
            </a:r>
            <a:r>
              <a:rPr lang="fa-IR" dirty="0" err="1">
                <a:cs typeface="B Mitra" panose="00000400000000000000" pitchFamily="2" charset="-78"/>
              </a:rPr>
              <a:t>یارانه‌ها</a:t>
            </a:r>
            <a:r>
              <a:rPr lang="fa-IR" dirty="0">
                <a:cs typeface="B Mitra" panose="00000400000000000000" pitchFamily="2" charset="-78"/>
              </a:rPr>
              <a:t> به صورت نقدی پرداخت </a:t>
            </a:r>
            <a:r>
              <a:rPr lang="fa-IR" dirty="0" err="1">
                <a:cs typeface="B Mitra" panose="00000400000000000000" pitchFamily="2" charset="-78"/>
              </a:rPr>
              <a:t>می‌شود</a:t>
            </a:r>
            <a:r>
              <a:rPr lang="fa-IR" dirty="0">
                <a:cs typeface="B Mitra" panose="00000400000000000000" pitchFamily="2" charset="-78"/>
              </a:rPr>
              <a:t>.</a:t>
            </a:r>
          </a:p>
          <a:p>
            <a:pPr algn="just" rtl="1">
              <a:lnSpc>
                <a:spcPct val="150000"/>
              </a:lnSpc>
            </a:pPr>
            <a:r>
              <a:rPr lang="fa-IR" dirty="0">
                <a:cs typeface="B Mitra" panose="00000400000000000000" pitchFamily="2" charset="-78"/>
              </a:rPr>
              <a:t>در مالزی تا قبل از اجرای قانون حذف </a:t>
            </a:r>
            <a:r>
              <a:rPr lang="fa-IR" dirty="0" err="1">
                <a:cs typeface="B Mitra" panose="00000400000000000000" pitchFamily="2" charset="-78"/>
              </a:rPr>
              <a:t>یارانه‌ها</a:t>
            </a:r>
            <a:r>
              <a:rPr lang="fa-IR" dirty="0">
                <a:cs typeface="B Mitra" panose="00000400000000000000" pitchFamily="2" charset="-78"/>
              </a:rPr>
              <a:t>، دولت این کشور طرح ساخت مسکن </a:t>
            </a:r>
            <a:r>
              <a:rPr lang="fa-IR" dirty="0" err="1">
                <a:cs typeface="B Mitra" panose="00000400000000000000" pitchFamily="2" charset="-78"/>
              </a:rPr>
              <a:t>ارزان‌قیمت</a:t>
            </a:r>
            <a:r>
              <a:rPr lang="fa-IR" dirty="0">
                <a:cs typeface="B Mitra" panose="00000400000000000000" pitchFamily="2" charset="-78"/>
              </a:rPr>
              <a:t> در ابعاد محدود را در نظر داشت.</a:t>
            </a:r>
          </a:p>
          <a:p>
            <a:pPr algn="just" rtl="1">
              <a:lnSpc>
                <a:spcPct val="150000"/>
              </a:lnSpc>
            </a:pPr>
            <a:r>
              <a:rPr lang="fa-IR" dirty="0" err="1">
                <a:cs typeface="B Mitra" panose="00000400000000000000" pitchFamily="2" charset="-78"/>
              </a:rPr>
              <a:t>تازه‌ترین</a:t>
            </a:r>
            <a:r>
              <a:rPr lang="fa-IR" dirty="0">
                <a:cs typeface="B Mitra" panose="00000400000000000000" pitchFamily="2" charset="-78"/>
              </a:rPr>
              <a:t> نتایج از تاثیر طرح </a:t>
            </a:r>
            <a:r>
              <a:rPr lang="fa-IR" dirty="0" err="1">
                <a:cs typeface="B Mitra" panose="00000400000000000000" pitchFamily="2" charset="-78"/>
              </a:rPr>
              <a:t>هدفمندسازی</a:t>
            </a:r>
            <a:r>
              <a:rPr lang="fa-IR" dirty="0">
                <a:cs typeface="B Mitra" panose="00000400000000000000" pitchFamily="2" charset="-78"/>
              </a:rPr>
              <a:t> یارانه‌‌ها در مالزی نشان </a:t>
            </a:r>
            <a:r>
              <a:rPr lang="fa-IR" dirty="0" err="1">
                <a:cs typeface="B Mitra" panose="00000400000000000000" pitchFamily="2" charset="-78"/>
              </a:rPr>
              <a:t>می‌دهد</a:t>
            </a:r>
            <a:r>
              <a:rPr lang="fa-IR" dirty="0">
                <a:cs typeface="B Mitra" panose="00000400000000000000" pitchFamily="2" charset="-78"/>
              </a:rPr>
              <a:t> که این طرح </a:t>
            </a:r>
            <a:r>
              <a:rPr lang="fa-IR" dirty="0" err="1">
                <a:cs typeface="B Mitra" panose="00000400000000000000" pitchFamily="2" charset="-78"/>
              </a:rPr>
              <a:t>معادلات</a:t>
            </a:r>
            <a:r>
              <a:rPr lang="fa-IR" dirty="0">
                <a:cs typeface="B Mitra" panose="00000400000000000000" pitchFamily="2" charset="-78"/>
              </a:rPr>
              <a:t> دولت در بخش مسکن این کشور آسیایی را دگرگون کرده است.</a:t>
            </a:r>
          </a:p>
          <a:p>
            <a:pPr algn="just" rtl="1">
              <a:lnSpc>
                <a:spcPct val="150000"/>
              </a:lnSpc>
            </a:pPr>
            <a:r>
              <a:rPr lang="fa-IR" dirty="0">
                <a:cs typeface="B Mitra" panose="00000400000000000000" pitchFamily="2" charset="-78"/>
              </a:rPr>
              <a:t>به طوری که با گذشت کمتر از 3 سال از اقدامات اولیه </a:t>
            </a:r>
            <a:r>
              <a:rPr lang="fa-IR" dirty="0" err="1">
                <a:cs typeface="B Mitra" panose="00000400000000000000" pitchFamily="2" charset="-78"/>
              </a:rPr>
              <a:t>مسوولان</a:t>
            </a:r>
            <a:r>
              <a:rPr lang="fa-IR" dirty="0">
                <a:cs typeface="B Mitra" panose="00000400000000000000" pitchFamily="2" charset="-78"/>
              </a:rPr>
              <a:t> مالزی در اجرای طرح </a:t>
            </a:r>
            <a:r>
              <a:rPr lang="fa-IR" dirty="0" err="1">
                <a:cs typeface="B Mitra" panose="00000400000000000000" pitchFamily="2" charset="-78"/>
              </a:rPr>
              <a:t>هدفمندکردن</a:t>
            </a:r>
            <a:r>
              <a:rPr lang="fa-IR" dirty="0">
                <a:cs typeface="B Mitra" panose="00000400000000000000" pitchFamily="2" charset="-78"/>
              </a:rPr>
              <a:t> </a:t>
            </a:r>
            <a:r>
              <a:rPr lang="fa-IR" dirty="0" err="1">
                <a:cs typeface="B Mitra" panose="00000400000000000000" pitchFamily="2" charset="-78"/>
              </a:rPr>
              <a:t>یارانه‌ها</a:t>
            </a:r>
            <a:r>
              <a:rPr lang="fa-IR" dirty="0">
                <a:cs typeface="B Mitra" panose="00000400000000000000" pitchFamily="2" charset="-78"/>
              </a:rPr>
              <a:t> دسترسی طبقه متوسط جامعه به </a:t>
            </a:r>
            <a:r>
              <a:rPr lang="fa-IR" dirty="0" err="1">
                <a:cs typeface="B Mitra" panose="00000400000000000000" pitchFamily="2" charset="-78"/>
              </a:rPr>
              <a:t>خانه‌های</a:t>
            </a:r>
            <a:r>
              <a:rPr lang="fa-IR" dirty="0">
                <a:cs typeface="B Mitra" panose="00000400000000000000" pitchFamily="2" charset="-78"/>
              </a:rPr>
              <a:t> </a:t>
            </a:r>
            <a:r>
              <a:rPr lang="fa-IR" dirty="0" err="1">
                <a:cs typeface="B Mitra" panose="00000400000000000000" pitchFamily="2" charset="-78"/>
              </a:rPr>
              <a:t>ارزان‌قیمت</a:t>
            </a:r>
            <a:r>
              <a:rPr lang="fa-IR" dirty="0">
                <a:cs typeface="B Mitra" panose="00000400000000000000" pitchFamily="2" charset="-78"/>
              </a:rPr>
              <a:t> </a:t>
            </a:r>
            <a:r>
              <a:rPr lang="fa-IR" dirty="0" err="1">
                <a:cs typeface="B Mitra" panose="00000400000000000000" pitchFamily="2" charset="-78"/>
              </a:rPr>
              <a:t>راحت‌تر</a:t>
            </a:r>
            <a:r>
              <a:rPr lang="fa-IR" dirty="0">
                <a:cs typeface="B Mitra" panose="00000400000000000000" pitchFamily="2" charset="-78"/>
              </a:rPr>
              <a:t> شده است و دهک‌‌های </a:t>
            </a:r>
            <a:r>
              <a:rPr lang="fa-IR" dirty="0" err="1">
                <a:cs typeface="B Mitra" panose="00000400000000000000" pitchFamily="2" charset="-78"/>
              </a:rPr>
              <a:t>کم‌درآمد</a:t>
            </a:r>
            <a:r>
              <a:rPr lang="fa-IR" dirty="0">
                <a:cs typeface="B Mitra" panose="00000400000000000000" pitchFamily="2" charset="-78"/>
              </a:rPr>
              <a:t> نیز اندکی برای خرید این </a:t>
            </a:r>
            <a:r>
              <a:rPr lang="fa-IR" dirty="0" err="1">
                <a:cs typeface="B Mitra" panose="00000400000000000000" pitchFamily="2" charset="-78"/>
              </a:rPr>
              <a:t>خانه‌ها</a:t>
            </a:r>
            <a:r>
              <a:rPr lang="fa-IR" dirty="0">
                <a:cs typeface="B Mitra" panose="00000400000000000000" pitchFamily="2" charset="-78"/>
              </a:rPr>
              <a:t> با کاهش قدرت مالی </a:t>
            </a:r>
            <a:r>
              <a:rPr lang="fa-IR" dirty="0" err="1">
                <a:cs typeface="B Mitra" panose="00000400000000000000" pitchFamily="2" charset="-78"/>
              </a:rPr>
              <a:t>روبه‌رو</a:t>
            </a:r>
            <a:r>
              <a:rPr lang="fa-IR" dirty="0">
                <a:cs typeface="B Mitra" panose="00000400000000000000" pitchFamily="2" charset="-78"/>
              </a:rPr>
              <a:t> </a:t>
            </a:r>
            <a:r>
              <a:rPr lang="fa-IR" dirty="0" err="1">
                <a:cs typeface="B Mitra" panose="00000400000000000000" pitchFamily="2" charset="-78"/>
              </a:rPr>
              <a:t>شده‌اند</a:t>
            </a:r>
            <a:r>
              <a:rPr lang="fa-IR" dirty="0">
                <a:cs typeface="B Mitra" panose="00000400000000000000" pitchFamily="2" charset="-78"/>
              </a:rPr>
              <a:t>.</a:t>
            </a:r>
          </a:p>
        </p:txBody>
      </p:sp>
      <p:sp>
        <p:nvSpPr>
          <p:cNvPr id="16" name="TextBox 15"/>
          <p:cNvSpPr txBox="1"/>
          <p:nvPr/>
        </p:nvSpPr>
        <p:spPr>
          <a:xfrm>
            <a:off x="221233" y="6034186"/>
            <a:ext cx="1542455" cy="600164"/>
          </a:xfrm>
          <a:prstGeom prst="rect">
            <a:avLst/>
          </a:prstGeom>
          <a:noFill/>
          <a:ln>
            <a:solidFill>
              <a:srgbClr val="008000"/>
            </a:solidFill>
          </a:ln>
        </p:spPr>
        <p:txBody>
          <a:bodyPr wrap="square" rtlCol="0">
            <a:spAutoFit/>
          </a:bodyPr>
          <a:lstStyle/>
          <a:p>
            <a:pPr algn="ctr" rtl="1"/>
            <a:r>
              <a:rPr lang="ar-SA" sz="1100" dirty="0">
                <a:cs typeface="B Nazanin" panose="00000400000000000000" pitchFamily="2" charset="-78"/>
                <a:hlinkClick r:id="rId7"/>
              </a:rPr>
              <a:t>روزنامه دنیای اقتصاد - شماره </a:t>
            </a:r>
            <a:r>
              <a:rPr lang="fa-IR" sz="1100" dirty="0">
                <a:cs typeface="B Nazanin" panose="00000400000000000000" pitchFamily="2" charset="-78"/>
                <a:hlinkClick r:id="rId7"/>
              </a:rPr>
              <a:t>۲۲۵۶</a:t>
            </a:r>
            <a:r>
              <a:rPr lang="en-US" sz="1100" dirty="0"/>
              <a:t> </a:t>
            </a:r>
            <a:r>
              <a:rPr lang="ar-SA" sz="1100" dirty="0">
                <a:cs typeface="B Nazanin" panose="00000400000000000000" pitchFamily="2" charset="-78"/>
              </a:rPr>
              <a:t>تاریخ چاپ: </a:t>
            </a:r>
            <a:r>
              <a:rPr lang="fa-IR" sz="1100" dirty="0">
                <a:cs typeface="B Nazanin" panose="00000400000000000000" pitchFamily="2" charset="-78"/>
              </a:rPr>
              <a:t>۱۳۸۹/۱۰/۰۴</a:t>
            </a:r>
            <a:endParaRPr lang="en-US" sz="1100" dirty="0"/>
          </a:p>
        </p:txBody>
      </p:sp>
      <p:pic>
        <p:nvPicPr>
          <p:cNvPr id="17" name="Picture 16">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671090" y="5926464"/>
            <a:ext cx="740670" cy="707886"/>
          </a:xfrm>
          <a:prstGeom prst="rect">
            <a:avLst/>
          </a:prstGeom>
        </p:spPr>
      </p:pic>
    </p:spTree>
    <p:extLst>
      <p:ext uri="{BB962C8B-B14F-4D97-AF65-F5344CB8AC3E}">
        <p14:creationId xmlns:p14="http://schemas.microsoft.com/office/powerpoint/2010/main" val="160061376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تجربه هدفمندی در بازار مسکن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6" name="TextBox 15"/>
          <p:cNvSpPr txBox="1"/>
          <p:nvPr/>
        </p:nvSpPr>
        <p:spPr>
          <a:xfrm>
            <a:off x="221233" y="6034186"/>
            <a:ext cx="1542455" cy="600164"/>
          </a:xfrm>
          <a:prstGeom prst="rect">
            <a:avLst/>
          </a:prstGeom>
          <a:noFill/>
          <a:ln>
            <a:solidFill>
              <a:srgbClr val="008000"/>
            </a:solidFill>
          </a:ln>
        </p:spPr>
        <p:txBody>
          <a:bodyPr wrap="square" rtlCol="0">
            <a:spAutoFit/>
          </a:bodyPr>
          <a:lstStyle/>
          <a:p>
            <a:pPr algn="ctr" rtl="1"/>
            <a:r>
              <a:rPr lang="ar-SA" sz="1100" dirty="0">
                <a:cs typeface="B Nazanin" panose="00000400000000000000" pitchFamily="2" charset="-78"/>
                <a:hlinkClick r:id="rId7"/>
              </a:rPr>
              <a:t>روزنامه دنیای اقتصاد - شماره </a:t>
            </a:r>
            <a:r>
              <a:rPr lang="fa-IR" sz="1100" dirty="0">
                <a:cs typeface="B Nazanin" panose="00000400000000000000" pitchFamily="2" charset="-78"/>
                <a:hlinkClick r:id="rId7"/>
              </a:rPr>
              <a:t>۲۲۵۶</a:t>
            </a:r>
            <a:r>
              <a:rPr lang="en-US" sz="1100" dirty="0"/>
              <a:t> </a:t>
            </a:r>
            <a:r>
              <a:rPr lang="ar-SA" sz="1100" dirty="0">
                <a:cs typeface="B Nazanin" panose="00000400000000000000" pitchFamily="2" charset="-78"/>
              </a:rPr>
              <a:t>تاریخ چاپ: </a:t>
            </a:r>
            <a:r>
              <a:rPr lang="fa-IR" sz="1100" dirty="0">
                <a:cs typeface="B Nazanin" panose="00000400000000000000" pitchFamily="2" charset="-78"/>
              </a:rPr>
              <a:t>۱۳۸۹/۱۰/۰۴</a:t>
            </a:r>
            <a:endParaRPr lang="en-US" sz="1100" dirty="0"/>
          </a:p>
        </p:txBody>
      </p:sp>
      <p:pic>
        <p:nvPicPr>
          <p:cNvPr id="17" name="Picture 16">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671090" y="5926464"/>
            <a:ext cx="740670" cy="707886"/>
          </a:xfrm>
          <a:prstGeom prst="rect">
            <a:avLst/>
          </a:prstGeom>
        </p:spPr>
      </p:pic>
      <p:sp>
        <p:nvSpPr>
          <p:cNvPr id="3" name="Rectangle 2"/>
          <p:cNvSpPr/>
          <p:nvPr/>
        </p:nvSpPr>
        <p:spPr>
          <a:xfrm>
            <a:off x="424731" y="1052736"/>
            <a:ext cx="8341493" cy="2966197"/>
          </a:xfrm>
          <a:prstGeom prst="rect">
            <a:avLst/>
          </a:prstGeom>
        </p:spPr>
        <p:txBody>
          <a:bodyPr wrap="square">
            <a:spAutoFit/>
          </a:bodyPr>
          <a:lstStyle/>
          <a:p>
            <a:pPr algn="just" rtl="1">
              <a:lnSpc>
                <a:spcPct val="150000"/>
              </a:lnSpc>
            </a:pPr>
            <a:r>
              <a:rPr lang="fa-IR" dirty="0">
                <a:cs typeface="B Mitra" panose="00000400000000000000" pitchFamily="2" charset="-78"/>
              </a:rPr>
              <a:t>این در حالی است که پیش از اجرای این طرح دولت مالزی </a:t>
            </a:r>
            <a:r>
              <a:rPr lang="fa-IR" dirty="0" err="1">
                <a:cs typeface="B Mitra" panose="00000400000000000000" pitchFamily="2" charset="-78"/>
              </a:rPr>
              <a:t>سیاست‌هایی</a:t>
            </a:r>
            <a:r>
              <a:rPr lang="fa-IR" dirty="0">
                <a:cs typeface="B Mitra" panose="00000400000000000000" pitchFamily="2" charset="-78"/>
              </a:rPr>
              <a:t> را در بخش مسکن اعمال کرده بود تا به وسیله آنها </a:t>
            </a:r>
            <a:r>
              <a:rPr lang="fa-IR" dirty="0" err="1">
                <a:cs typeface="B Mitra" panose="00000400000000000000" pitchFamily="2" charset="-78"/>
              </a:rPr>
              <a:t>قشرهای</a:t>
            </a:r>
            <a:r>
              <a:rPr lang="fa-IR" dirty="0">
                <a:cs typeface="B Mitra" panose="00000400000000000000" pitchFamily="2" charset="-78"/>
              </a:rPr>
              <a:t> فقیر جامعه نیز </a:t>
            </a:r>
            <a:r>
              <a:rPr lang="fa-IR" dirty="0" err="1">
                <a:cs typeface="B Mitra" panose="00000400000000000000" pitchFamily="2" charset="-78"/>
              </a:rPr>
              <a:t>خانه‌دار</a:t>
            </a:r>
            <a:r>
              <a:rPr lang="fa-IR" dirty="0">
                <a:cs typeface="B Mitra" panose="00000400000000000000" pitchFamily="2" charset="-78"/>
              </a:rPr>
              <a:t> شوند، اما حالا با قطع یارانه در بسیاری از </a:t>
            </a:r>
            <a:r>
              <a:rPr lang="fa-IR" dirty="0" err="1">
                <a:cs typeface="B Mitra" panose="00000400000000000000" pitchFamily="2" charset="-78"/>
              </a:rPr>
              <a:t>زمینه‌های</a:t>
            </a:r>
            <a:r>
              <a:rPr lang="fa-IR" dirty="0">
                <a:cs typeface="B Mitra" panose="00000400000000000000" pitchFamily="2" charset="-78"/>
              </a:rPr>
              <a:t> اقتصادی این تسهیلات از سوی بسیاری از </a:t>
            </a:r>
            <a:r>
              <a:rPr lang="fa-IR" dirty="0" err="1">
                <a:cs typeface="B Mitra" panose="00000400000000000000" pitchFamily="2" charset="-78"/>
              </a:rPr>
              <a:t>بانک‌ها</a:t>
            </a:r>
            <a:r>
              <a:rPr lang="fa-IR" dirty="0">
                <a:cs typeface="B Mitra" panose="00000400000000000000" pitchFamily="2" charset="-78"/>
              </a:rPr>
              <a:t> قطع شده یا به میزان </a:t>
            </a:r>
            <a:r>
              <a:rPr lang="fa-IR" dirty="0" err="1">
                <a:cs typeface="B Mitra" panose="00000400000000000000" pitchFamily="2" charset="-78"/>
              </a:rPr>
              <a:t>قابل‌توجهی</a:t>
            </a:r>
            <a:r>
              <a:rPr lang="fa-IR" dirty="0">
                <a:cs typeface="B Mitra" panose="00000400000000000000" pitchFamily="2" charset="-78"/>
              </a:rPr>
              <a:t> کاهش یافته است.</a:t>
            </a:r>
          </a:p>
          <a:p>
            <a:pPr algn="just" rtl="1">
              <a:lnSpc>
                <a:spcPct val="150000"/>
              </a:lnSpc>
            </a:pPr>
            <a:r>
              <a:rPr lang="fa-IR" dirty="0">
                <a:cs typeface="B Mitra" panose="00000400000000000000" pitchFamily="2" charset="-78"/>
              </a:rPr>
              <a:t>تا پیش از سال 2008 که </a:t>
            </a:r>
            <a:r>
              <a:rPr lang="fa-IR" dirty="0" err="1">
                <a:cs typeface="B Mitra" panose="00000400000000000000" pitchFamily="2" charset="-78"/>
              </a:rPr>
              <a:t>هدفمندسازی</a:t>
            </a:r>
            <a:r>
              <a:rPr lang="fa-IR" dirty="0">
                <a:cs typeface="B Mitra" panose="00000400000000000000" pitchFamily="2" charset="-78"/>
              </a:rPr>
              <a:t> </a:t>
            </a:r>
            <a:r>
              <a:rPr lang="fa-IR" dirty="0" err="1">
                <a:cs typeface="B Mitra" panose="00000400000000000000" pitchFamily="2" charset="-78"/>
              </a:rPr>
              <a:t>یارانه‌ها</a:t>
            </a:r>
            <a:r>
              <a:rPr lang="fa-IR" dirty="0">
                <a:cs typeface="B Mitra" panose="00000400000000000000" pitchFamily="2" charset="-78"/>
              </a:rPr>
              <a:t> در مالزی </a:t>
            </a:r>
            <a:r>
              <a:rPr lang="fa-IR" dirty="0" err="1">
                <a:cs typeface="B Mitra" panose="00000400000000000000" pitchFamily="2" charset="-78"/>
              </a:rPr>
              <a:t>آغازشود</a:t>
            </a:r>
            <a:r>
              <a:rPr lang="fa-IR" dirty="0">
                <a:cs typeface="B Mitra" panose="00000400000000000000" pitchFamily="2" charset="-78"/>
              </a:rPr>
              <a:t> مردم مالزی برای خانه دار شدن از تسهیلات بانکی با نرخ سود پنج درصد استفاده </a:t>
            </a:r>
            <a:r>
              <a:rPr lang="fa-IR" dirty="0" err="1">
                <a:cs typeface="B Mitra" panose="00000400000000000000" pitchFamily="2" charset="-78"/>
              </a:rPr>
              <a:t>می‌کردند</a:t>
            </a:r>
            <a:r>
              <a:rPr lang="fa-IR" dirty="0">
                <a:cs typeface="B Mitra" panose="00000400000000000000" pitchFamily="2" charset="-78"/>
              </a:rPr>
              <a:t> و تقریبا ۹۵درصد قیمت خانه را از طریق همین تسهیلات تامین </a:t>
            </a:r>
            <a:r>
              <a:rPr lang="fa-IR" dirty="0" err="1">
                <a:cs typeface="B Mitra" panose="00000400000000000000" pitchFamily="2" charset="-78"/>
              </a:rPr>
              <a:t>می‌کردند</a:t>
            </a:r>
            <a:r>
              <a:rPr lang="fa-IR" dirty="0">
                <a:cs typeface="B Mitra" panose="00000400000000000000" pitchFamily="2" charset="-78"/>
              </a:rPr>
              <a:t>. در آن زمان سیاست های حمایتی دولت در بخش مسکن تا حدی بود که اگر واحد مسکونی در مراکز مورد توجه برای توسعه سریع، واقع شده باشد، </a:t>
            </a:r>
            <a:r>
              <a:rPr lang="fa-IR" dirty="0" err="1">
                <a:cs typeface="B Mitra" panose="00000400000000000000" pitchFamily="2" charset="-78"/>
              </a:rPr>
              <a:t>وام‌هایی</a:t>
            </a:r>
            <a:r>
              <a:rPr lang="fa-IR" dirty="0">
                <a:cs typeface="B Mitra" panose="00000400000000000000" pitchFamily="2" charset="-78"/>
              </a:rPr>
              <a:t> با </a:t>
            </a:r>
            <a:r>
              <a:rPr lang="fa-IR" dirty="0" err="1">
                <a:cs typeface="B Mitra" panose="00000400000000000000" pitchFamily="2" charset="-78"/>
              </a:rPr>
              <a:t>کارمزدهایی</a:t>
            </a:r>
            <a:r>
              <a:rPr lang="fa-IR" dirty="0">
                <a:cs typeface="B Mitra" panose="00000400000000000000" pitchFamily="2" charset="-78"/>
              </a:rPr>
              <a:t> پایین تر از نرمال، به مردم ارائه می شد.</a:t>
            </a:r>
          </a:p>
        </p:txBody>
      </p:sp>
    </p:spTree>
    <p:extLst>
      <p:ext uri="{BB962C8B-B14F-4D97-AF65-F5344CB8AC3E}">
        <p14:creationId xmlns:p14="http://schemas.microsoft.com/office/powerpoint/2010/main" val="411207261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تجربه هدفمندی در بازار مسکن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6" name="TextBox 15"/>
          <p:cNvSpPr txBox="1"/>
          <p:nvPr/>
        </p:nvSpPr>
        <p:spPr>
          <a:xfrm>
            <a:off x="221233" y="6034186"/>
            <a:ext cx="1542455" cy="600164"/>
          </a:xfrm>
          <a:prstGeom prst="rect">
            <a:avLst/>
          </a:prstGeom>
          <a:noFill/>
          <a:ln>
            <a:solidFill>
              <a:srgbClr val="008000"/>
            </a:solidFill>
          </a:ln>
        </p:spPr>
        <p:txBody>
          <a:bodyPr wrap="square" rtlCol="0">
            <a:spAutoFit/>
          </a:bodyPr>
          <a:lstStyle/>
          <a:p>
            <a:pPr algn="ctr" rtl="1"/>
            <a:r>
              <a:rPr lang="ar-SA" sz="1100" dirty="0">
                <a:cs typeface="B Nazanin" panose="00000400000000000000" pitchFamily="2" charset="-78"/>
                <a:hlinkClick r:id="rId7"/>
              </a:rPr>
              <a:t>روزنامه دنیای اقتصاد - شماره </a:t>
            </a:r>
            <a:r>
              <a:rPr lang="fa-IR" sz="1100" dirty="0">
                <a:cs typeface="B Nazanin" panose="00000400000000000000" pitchFamily="2" charset="-78"/>
                <a:hlinkClick r:id="rId7"/>
              </a:rPr>
              <a:t>۲۲۵۶</a:t>
            </a:r>
            <a:r>
              <a:rPr lang="en-US" sz="1100" dirty="0"/>
              <a:t> </a:t>
            </a:r>
            <a:r>
              <a:rPr lang="ar-SA" sz="1100" dirty="0">
                <a:cs typeface="B Nazanin" panose="00000400000000000000" pitchFamily="2" charset="-78"/>
              </a:rPr>
              <a:t>تاریخ چاپ: </a:t>
            </a:r>
            <a:r>
              <a:rPr lang="fa-IR" sz="1100" dirty="0">
                <a:cs typeface="B Nazanin" panose="00000400000000000000" pitchFamily="2" charset="-78"/>
              </a:rPr>
              <a:t>۱۳۸۹/۱۰/۰۴</a:t>
            </a:r>
            <a:endParaRPr lang="en-US" sz="1100" dirty="0"/>
          </a:p>
        </p:txBody>
      </p:sp>
      <p:pic>
        <p:nvPicPr>
          <p:cNvPr id="17" name="Picture 16">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671090" y="5926464"/>
            <a:ext cx="740670" cy="707886"/>
          </a:xfrm>
          <a:prstGeom prst="rect">
            <a:avLst/>
          </a:prstGeom>
        </p:spPr>
      </p:pic>
      <p:sp>
        <p:nvSpPr>
          <p:cNvPr id="3" name="Rectangle 2"/>
          <p:cNvSpPr/>
          <p:nvPr/>
        </p:nvSpPr>
        <p:spPr>
          <a:xfrm>
            <a:off x="406971" y="965334"/>
            <a:ext cx="8341493" cy="3831818"/>
          </a:xfrm>
          <a:prstGeom prst="rect">
            <a:avLst/>
          </a:prstGeom>
        </p:spPr>
        <p:txBody>
          <a:bodyPr wrap="square">
            <a:spAutoFit/>
          </a:bodyPr>
          <a:lstStyle/>
          <a:p>
            <a:pPr algn="just" rtl="1">
              <a:lnSpc>
                <a:spcPct val="150000"/>
              </a:lnSpc>
            </a:pPr>
            <a:r>
              <a:rPr lang="fa-IR" dirty="0">
                <a:cs typeface="B Mitra" panose="00000400000000000000" pitchFamily="2" charset="-78"/>
              </a:rPr>
              <a:t>در برنامه نهم دولت مالزی نیز تصریح شده که همه </a:t>
            </a:r>
            <a:r>
              <a:rPr lang="fa-IR" dirty="0" err="1">
                <a:cs typeface="B Mitra" panose="00000400000000000000" pitchFamily="2" charset="-78"/>
              </a:rPr>
              <a:t>گروه‌های</a:t>
            </a:r>
            <a:r>
              <a:rPr lang="fa-IR" dirty="0">
                <a:cs typeface="B Mitra" panose="00000400000000000000" pitchFamily="2" charset="-78"/>
              </a:rPr>
              <a:t> درآمدی در این کشور در پایان برنامه باید امکان دستیابی به واحد مسکونی را داشته باشند. بر اساس این طرح قرار بود تا سال ۲۰۱۰، ۳۱ هزار و ۸۰۰ واحد مسکونی جدید و ۶۰۰ واحد مسکونی جایگزین در </a:t>
            </a:r>
            <a:r>
              <a:rPr lang="fa-IR" dirty="0" err="1">
                <a:cs typeface="B Mitra" panose="00000400000000000000" pitchFamily="2" charset="-78"/>
              </a:rPr>
              <a:t>کوالالامپور</a:t>
            </a:r>
            <a:r>
              <a:rPr lang="fa-IR" dirty="0">
                <a:cs typeface="B Mitra" panose="00000400000000000000" pitchFamily="2" charset="-78"/>
              </a:rPr>
              <a:t> پایتخت مالزی ساخته شود بر مبنای همین برآوردها، سراسر مالزی نیز تا سال ۲۰۱۰ به ۷۰۹ هزار و ۴۰۰ واحد مسکونی </a:t>
            </a:r>
            <a:r>
              <a:rPr lang="fa-IR" dirty="0" err="1">
                <a:cs typeface="B Mitra" panose="00000400000000000000" pitchFamily="2" charset="-78"/>
              </a:rPr>
              <a:t>نوساز</a:t>
            </a:r>
            <a:r>
              <a:rPr lang="fa-IR" dirty="0">
                <a:cs typeface="B Mitra" panose="00000400000000000000" pitchFamily="2" charset="-78"/>
              </a:rPr>
              <a:t> و جایگزین نیاز داشت.</a:t>
            </a:r>
          </a:p>
          <a:p>
            <a:pPr algn="just" rtl="1">
              <a:lnSpc>
                <a:spcPct val="150000"/>
              </a:lnSpc>
            </a:pPr>
            <a:r>
              <a:rPr lang="fa-IR" dirty="0" err="1">
                <a:cs typeface="B Mitra" panose="00000400000000000000" pitchFamily="2" charset="-78"/>
              </a:rPr>
              <a:t>سیاست‌های</a:t>
            </a:r>
            <a:r>
              <a:rPr lang="fa-IR" dirty="0">
                <a:cs typeface="B Mitra" panose="00000400000000000000" pitchFamily="2" charset="-78"/>
              </a:rPr>
              <a:t> دولت مالزی برای حمایت از اقشار </a:t>
            </a:r>
            <a:r>
              <a:rPr lang="fa-IR" dirty="0" err="1">
                <a:cs typeface="B Mitra" panose="00000400000000000000" pitchFamily="2" charset="-78"/>
              </a:rPr>
              <a:t>کم‌درآمد</a:t>
            </a:r>
            <a:r>
              <a:rPr lang="fa-IR" dirty="0">
                <a:cs typeface="B Mitra" panose="00000400000000000000" pitchFamily="2" charset="-78"/>
              </a:rPr>
              <a:t> در بخش مسکن از آنجا ناشی </a:t>
            </a:r>
            <a:r>
              <a:rPr lang="fa-IR" dirty="0" err="1">
                <a:cs typeface="B Mitra" panose="00000400000000000000" pitchFamily="2" charset="-78"/>
              </a:rPr>
              <a:t>می‌شود</a:t>
            </a:r>
            <a:r>
              <a:rPr lang="fa-IR" dirty="0">
                <a:cs typeface="B Mitra" panose="00000400000000000000" pitchFamily="2" charset="-78"/>
              </a:rPr>
              <a:t> که در سال های گذشته رشد بیش از حد قیمت خانه از معضلات این کشور بود. بر اساس گزارشی که سال گذشته منتشر شد تحولات قیمت مسکن در مالزی طی سال های 98 تا 2006 نشان می‌‌دهد که قیمت مسکن در این کشور حداقل 40 درصد افزایش داشته است، اما </a:t>
            </a:r>
            <a:r>
              <a:rPr lang="fa-IR" dirty="0" err="1">
                <a:cs typeface="B Mitra" panose="00000400000000000000" pitchFamily="2" charset="-78"/>
              </a:rPr>
              <a:t>سیاست‌های</a:t>
            </a:r>
            <a:r>
              <a:rPr lang="fa-IR" dirty="0">
                <a:cs typeface="B Mitra" panose="00000400000000000000" pitchFamily="2" charset="-78"/>
              </a:rPr>
              <a:t> دولت در حمایت از مسکن ارزان قیمت و </a:t>
            </a:r>
            <a:r>
              <a:rPr lang="fa-IR" dirty="0" err="1">
                <a:cs typeface="B Mitra" panose="00000400000000000000" pitchFamily="2" charset="-78"/>
              </a:rPr>
              <a:t>وادارساختن</a:t>
            </a:r>
            <a:r>
              <a:rPr lang="fa-IR" dirty="0">
                <a:cs typeface="B Mitra" panose="00000400000000000000" pitchFamily="2" charset="-78"/>
              </a:rPr>
              <a:t> </a:t>
            </a:r>
            <a:r>
              <a:rPr lang="fa-IR" dirty="0" err="1">
                <a:cs typeface="B Mitra" panose="00000400000000000000" pitchFamily="2" charset="-78"/>
              </a:rPr>
              <a:t>شرکت‌های</a:t>
            </a:r>
            <a:r>
              <a:rPr lang="fa-IR" dirty="0">
                <a:cs typeface="B Mitra" panose="00000400000000000000" pitchFamily="2" charset="-78"/>
              </a:rPr>
              <a:t> ساختمانی به تولید انبوه </a:t>
            </a:r>
            <a:r>
              <a:rPr lang="fa-IR" dirty="0" err="1">
                <a:cs typeface="B Mitra" panose="00000400000000000000" pitchFamily="2" charset="-78"/>
              </a:rPr>
              <a:t>خانه‌های</a:t>
            </a:r>
            <a:r>
              <a:rPr lang="fa-IR" dirty="0">
                <a:cs typeface="B Mitra" panose="00000400000000000000" pitchFamily="2" charset="-78"/>
              </a:rPr>
              <a:t> ارزان قیمت باعث شده تا طی این </a:t>
            </a:r>
            <a:r>
              <a:rPr lang="fa-IR" dirty="0" err="1">
                <a:cs typeface="B Mitra" panose="00000400000000000000" pitchFamily="2" charset="-78"/>
              </a:rPr>
              <a:t>سال‌ها</a:t>
            </a:r>
            <a:r>
              <a:rPr lang="fa-IR" dirty="0">
                <a:cs typeface="B Mitra" panose="00000400000000000000" pitchFamily="2" charset="-78"/>
              </a:rPr>
              <a:t> کمترین افزایش قیمت شامل </a:t>
            </a:r>
            <a:r>
              <a:rPr lang="fa-IR" dirty="0" err="1">
                <a:cs typeface="B Mitra" panose="00000400000000000000" pitchFamily="2" charset="-78"/>
              </a:rPr>
              <a:t>خانه‌های</a:t>
            </a:r>
            <a:r>
              <a:rPr lang="fa-IR" dirty="0">
                <a:cs typeface="B Mitra" panose="00000400000000000000" pitchFamily="2" charset="-78"/>
              </a:rPr>
              <a:t> متعلق به اقشار کم درآمد شود.</a:t>
            </a:r>
          </a:p>
        </p:txBody>
      </p:sp>
    </p:spTree>
    <p:extLst>
      <p:ext uri="{BB962C8B-B14F-4D97-AF65-F5344CB8AC3E}">
        <p14:creationId xmlns:p14="http://schemas.microsoft.com/office/powerpoint/2010/main" val="37702289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تجربه هدفمندی در بازار مسکن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6" name="TextBox 15"/>
          <p:cNvSpPr txBox="1"/>
          <p:nvPr/>
        </p:nvSpPr>
        <p:spPr>
          <a:xfrm>
            <a:off x="221233" y="6034186"/>
            <a:ext cx="1542455" cy="600164"/>
          </a:xfrm>
          <a:prstGeom prst="rect">
            <a:avLst/>
          </a:prstGeom>
          <a:noFill/>
          <a:ln>
            <a:solidFill>
              <a:srgbClr val="008000"/>
            </a:solidFill>
          </a:ln>
        </p:spPr>
        <p:txBody>
          <a:bodyPr wrap="square" rtlCol="0">
            <a:spAutoFit/>
          </a:bodyPr>
          <a:lstStyle/>
          <a:p>
            <a:pPr algn="ctr" rtl="1"/>
            <a:r>
              <a:rPr lang="ar-SA" sz="1100" dirty="0">
                <a:cs typeface="B Nazanin" panose="00000400000000000000" pitchFamily="2" charset="-78"/>
                <a:hlinkClick r:id="rId7"/>
              </a:rPr>
              <a:t>روزنامه دنیای اقتصاد - شماره </a:t>
            </a:r>
            <a:r>
              <a:rPr lang="fa-IR" sz="1100" dirty="0">
                <a:cs typeface="B Nazanin" panose="00000400000000000000" pitchFamily="2" charset="-78"/>
                <a:hlinkClick r:id="rId7"/>
              </a:rPr>
              <a:t>۲۲۵۶</a:t>
            </a:r>
            <a:r>
              <a:rPr lang="en-US" sz="1100" dirty="0"/>
              <a:t> </a:t>
            </a:r>
            <a:r>
              <a:rPr lang="ar-SA" sz="1100" dirty="0">
                <a:cs typeface="B Nazanin" panose="00000400000000000000" pitchFamily="2" charset="-78"/>
              </a:rPr>
              <a:t>تاریخ چاپ: </a:t>
            </a:r>
            <a:r>
              <a:rPr lang="fa-IR" sz="1100" dirty="0">
                <a:cs typeface="B Nazanin" panose="00000400000000000000" pitchFamily="2" charset="-78"/>
              </a:rPr>
              <a:t>۱۳۸۹/۱۰/۰۴</a:t>
            </a:r>
            <a:endParaRPr lang="en-US" sz="1100" dirty="0"/>
          </a:p>
        </p:txBody>
      </p:sp>
      <p:pic>
        <p:nvPicPr>
          <p:cNvPr id="17" name="Picture 16">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671090" y="5926464"/>
            <a:ext cx="740670" cy="707886"/>
          </a:xfrm>
          <a:prstGeom prst="rect">
            <a:avLst/>
          </a:prstGeom>
        </p:spPr>
      </p:pic>
      <p:sp>
        <p:nvSpPr>
          <p:cNvPr id="2" name="Rectangle 1"/>
          <p:cNvSpPr/>
          <p:nvPr/>
        </p:nvSpPr>
        <p:spPr>
          <a:xfrm>
            <a:off x="406971" y="1028343"/>
            <a:ext cx="8341493" cy="3797193"/>
          </a:xfrm>
          <a:prstGeom prst="rect">
            <a:avLst/>
          </a:prstGeom>
        </p:spPr>
        <p:txBody>
          <a:bodyPr wrap="square">
            <a:spAutoFit/>
          </a:bodyPr>
          <a:lstStyle/>
          <a:p>
            <a:pPr algn="just" rtl="1">
              <a:lnSpc>
                <a:spcPct val="150000"/>
              </a:lnSpc>
            </a:pPr>
            <a:r>
              <a:rPr lang="fa-IR" dirty="0">
                <a:cs typeface="B Mitra" panose="00000400000000000000" pitchFamily="2" charset="-78"/>
              </a:rPr>
              <a:t>در حالی که هر واحد مسکونی ارزان قیمت تا سال 1995 در مالزی تنها 25 هزار </a:t>
            </a:r>
            <a:r>
              <a:rPr lang="fa-IR" dirty="0" err="1">
                <a:cs typeface="B Mitra" panose="00000400000000000000" pitchFamily="2" charset="-78"/>
              </a:rPr>
              <a:t>رینگیت</a:t>
            </a:r>
            <a:r>
              <a:rPr lang="fa-IR" dirty="0">
                <a:cs typeface="B Mitra" panose="00000400000000000000" pitchFamily="2" charset="-78"/>
              </a:rPr>
              <a:t> </a:t>
            </a:r>
            <a:r>
              <a:rPr lang="fa-IR" dirty="0" err="1">
                <a:cs typeface="B Mitra" panose="00000400000000000000" pitchFamily="2" charset="-78"/>
              </a:rPr>
              <a:t>قیمت‌گذاری</a:t>
            </a:r>
            <a:r>
              <a:rPr lang="fa-IR" dirty="0">
                <a:cs typeface="B Mitra" panose="00000400000000000000" pitchFamily="2" charset="-78"/>
              </a:rPr>
              <a:t> شده بود‌، با افزایش قیمت مصالح ساختمانی و عوامل کار طی آن </a:t>
            </a:r>
            <a:r>
              <a:rPr lang="fa-IR" dirty="0" err="1">
                <a:cs typeface="B Mitra" panose="00000400000000000000" pitchFamily="2" charset="-78"/>
              </a:rPr>
              <a:t>سال‌ها</a:t>
            </a:r>
            <a:r>
              <a:rPr lang="fa-IR" dirty="0">
                <a:cs typeface="B Mitra" panose="00000400000000000000" pitchFamily="2" charset="-78"/>
              </a:rPr>
              <a:t> باعث شد تا دولت مالزی قیمت 42 هزار </a:t>
            </a:r>
            <a:r>
              <a:rPr lang="fa-IR" dirty="0" err="1">
                <a:cs typeface="B Mitra" panose="00000400000000000000" pitchFamily="2" charset="-78"/>
              </a:rPr>
              <a:t>رینگیت</a:t>
            </a:r>
            <a:r>
              <a:rPr lang="fa-IR" dirty="0">
                <a:cs typeface="B Mitra" panose="00000400000000000000" pitchFamily="2" charset="-78"/>
              </a:rPr>
              <a:t> را به عنوان سقف قیمت مسکن برای اقشار </a:t>
            </a:r>
            <a:r>
              <a:rPr lang="fa-IR" dirty="0" err="1">
                <a:cs typeface="B Mitra" panose="00000400000000000000" pitchFamily="2" charset="-78"/>
              </a:rPr>
              <a:t>کم‌درآمد</a:t>
            </a:r>
            <a:r>
              <a:rPr lang="fa-IR" dirty="0">
                <a:cs typeface="B Mitra" panose="00000400000000000000" pitchFamily="2" charset="-78"/>
              </a:rPr>
              <a:t> قرار دهد. </a:t>
            </a:r>
          </a:p>
          <a:p>
            <a:pPr algn="just" rtl="1">
              <a:lnSpc>
                <a:spcPct val="150000"/>
              </a:lnSpc>
            </a:pPr>
            <a:r>
              <a:rPr lang="fa-IR" dirty="0">
                <a:cs typeface="B Mitra" panose="00000400000000000000" pitchFamily="2" charset="-78"/>
              </a:rPr>
              <a:t>اما با وجود </a:t>
            </a:r>
            <a:r>
              <a:rPr lang="fa-IR" dirty="0" err="1">
                <a:cs typeface="B Mitra" panose="00000400000000000000" pitchFamily="2" charset="-78"/>
              </a:rPr>
              <a:t>سیاست‌های</a:t>
            </a:r>
            <a:r>
              <a:rPr lang="fa-IR" dirty="0">
                <a:cs typeface="B Mitra" panose="00000400000000000000" pitchFamily="2" charset="-78"/>
              </a:rPr>
              <a:t> دولت مالزی برای کاهش </a:t>
            </a:r>
            <a:r>
              <a:rPr lang="fa-IR" dirty="0" err="1">
                <a:cs typeface="B Mitra" panose="00000400000000000000" pitchFamily="2" charset="-78"/>
              </a:rPr>
              <a:t>هزینه‌های</a:t>
            </a:r>
            <a:r>
              <a:rPr lang="fa-IR" dirty="0">
                <a:cs typeface="B Mitra" panose="00000400000000000000" pitchFamily="2" charset="-78"/>
              </a:rPr>
              <a:t> تامین مسکن برای اقشار </a:t>
            </a:r>
            <a:r>
              <a:rPr lang="fa-IR" dirty="0" err="1">
                <a:cs typeface="B Mitra" panose="00000400000000000000" pitchFamily="2" charset="-78"/>
              </a:rPr>
              <a:t>کم‌درآمد</a:t>
            </a:r>
            <a:r>
              <a:rPr lang="fa-IR" dirty="0">
                <a:cs typeface="B Mitra" panose="00000400000000000000" pitchFamily="2" charset="-78"/>
              </a:rPr>
              <a:t>، بسیاری از منتقدان </a:t>
            </a:r>
            <a:r>
              <a:rPr lang="fa-IR" dirty="0" err="1">
                <a:cs typeface="B Mitra" panose="00000400000000000000" pitchFamily="2" charset="-78"/>
              </a:rPr>
              <a:t>هدفمندسازی</a:t>
            </a:r>
            <a:r>
              <a:rPr lang="fa-IR" dirty="0">
                <a:cs typeface="B Mitra" panose="00000400000000000000" pitchFamily="2" charset="-78"/>
              </a:rPr>
              <a:t> </a:t>
            </a:r>
            <a:r>
              <a:rPr lang="fa-IR" dirty="0" err="1">
                <a:cs typeface="B Mitra" panose="00000400000000000000" pitchFamily="2" charset="-78"/>
              </a:rPr>
              <a:t>یارانه‌ها</a:t>
            </a:r>
            <a:r>
              <a:rPr lang="fa-IR" dirty="0">
                <a:cs typeface="B Mitra" panose="00000400000000000000" pitchFamily="2" charset="-78"/>
              </a:rPr>
              <a:t> در مالزی معتقدند که این طرح ممکن است به اقشار </a:t>
            </a:r>
            <a:r>
              <a:rPr lang="fa-IR" dirty="0" err="1">
                <a:cs typeface="B Mitra" panose="00000400000000000000" pitchFamily="2" charset="-78"/>
              </a:rPr>
              <a:t>کم‌درآمد</a:t>
            </a:r>
            <a:r>
              <a:rPr lang="fa-IR" dirty="0">
                <a:cs typeface="B Mitra" panose="00000400000000000000" pitchFamily="2" charset="-78"/>
              </a:rPr>
              <a:t> آسیب وارد کند.</a:t>
            </a:r>
          </a:p>
          <a:p>
            <a:pPr algn="just" rtl="1">
              <a:lnSpc>
                <a:spcPct val="150000"/>
              </a:lnSpc>
            </a:pPr>
            <a:r>
              <a:rPr lang="fa-IR" dirty="0">
                <a:cs typeface="B Mitra" panose="00000400000000000000" pitchFamily="2" charset="-78"/>
              </a:rPr>
              <a:t>اعظم ادریس‌، سردبیر </a:t>
            </a:r>
            <a:r>
              <a:rPr lang="fa-IR" dirty="0" err="1">
                <a:cs typeface="B Mitra" panose="00000400000000000000" pitchFamily="2" charset="-78"/>
              </a:rPr>
              <a:t>هفته‌نامه</a:t>
            </a:r>
            <a:r>
              <a:rPr lang="fa-IR" dirty="0">
                <a:cs typeface="B Mitra" panose="00000400000000000000" pitchFamily="2" charset="-78"/>
              </a:rPr>
              <a:t> اقتصادی «</a:t>
            </a:r>
            <a:r>
              <a:rPr lang="en-US" dirty="0">
                <a:cs typeface="B Mitra" panose="00000400000000000000" pitchFamily="2" charset="-78"/>
              </a:rPr>
              <a:t>Edge» </a:t>
            </a:r>
            <a:r>
              <a:rPr lang="fa-IR" dirty="0">
                <a:cs typeface="B Mitra" panose="00000400000000000000" pitchFamily="2" charset="-78"/>
              </a:rPr>
              <a:t>به تازگی در تحلیلی ادعا کرده است که با اجرای این قانون مسکن </a:t>
            </a:r>
            <a:r>
              <a:rPr lang="fa-IR" dirty="0" err="1">
                <a:cs typeface="B Mitra" panose="00000400000000000000" pitchFamily="2" charset="-78"/>
              </a:rPr>
              <a:t>ارزان‌قیمت</a:t>
            </a:r>
            <a:r>
              <a:rPr lang="fa-IR" dirty="0">
                <a:cs typeface="B Mitra" panose="00000400000000000000" pitchFamily="2" charset="-78"/>
              </a:rPr>
              <a:t> از سوی افراد با درآمدهای متوسط تصاحب می شود و در این میان سهم افراد فقیر کاهش پیدا </a:t>
            </a:r>
            <a:r>
              <a:rPr lang="fa-IR" dirty="0" err="1">
                <a:cs typeface="B Mitra" panose="00000400000000000000" pitchFamily="2" charset="-78"/>
              </a:rPr>
              <a:t>می‌کند</a:t>
            </a:r>
            <a:r>
              <a:rPr lang="fa-IR" dirty="0">
                <a:cs typeface="B Mitra" panose="00000400000000000000" pitchFamily="2" charset="-78"/>
              </a:rPr>
              <a:t>. او همچنین به نقل از چارلز سانتیاگو، عضو مخالف دولت در پارلمان این کشور نیز گفته است که حذف </a:t>
            </a:r>
            <a:r>
              <a:rPr lang="fa-IR" dirty="0" err="1">
                <a:cs typeface="B Mitra" panose="00000400000000000000" pitchFamily="2" charset="-78"/>
              </a:rPr>
              <a:t>یارانه‌ها</a:t>
            </a:r>
            <a:r>
              <a:rPr lang="fa-IR" dirty="0">
                <a:cs typeface="B Mitra" panose="00000400000000000000" pitchFamily="2" charset="-78"/>
              </a:rPr>
              <a:t> در کشوری که تعداد زیادی فقیر را در خود جای داده است کار چندان درستی نیست.</a:t>
            </a:r>
          </a:p>
        </p:txBody>
      </p:sp>
    </p:spTree>
    <p:extLst>
      <p:ext uri="{BB962C8B-B14F-4D97-AF65-F5344CB8AC3E}">
        <p14:creationId xmlns:p14="http://schemas.microsoft.com/office/powerpoint/2010/main" val="325159446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تجربه هدفمندی در بازار مسکن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6" name="TextBox 15"/>
          <p:cNvSpPr txBox="1"/>
          <p:nvPr/>
        </p:nvSpPr>
        <p:spPr>
          <a:xfrm>
            <a:off x="221233" y="6034186"/>
            <a:ext cx="1542455" cy="600164"/>
          </a:xfrm>
          <a:prstGeom prst="rect">
            <a:avLst/>
          </a:prstGeom>
          <a:noFill/>
          <a:ln>
            <a:solidFill>
              <a:srgbClr val="008000"/>
            </a:solidFill>
          </a:ln>
        </p:spPr>
        <p:txBody>
          <a:bodyPr wrap="square" rtlCol="0">
            <a:spAutoFit/>
          </a:bodyPr>
          <a:lstStyle/>
          <a:p>
            <a:pPr algn="ctr" rtl="1"/>
            <a:r>
              <a:rPr lang="ar-SA" sz="1100" dirty="0">
                <a:cs typeface="B Nazanin" panose="00000400000000000000" pitchFamily="2" charset="-78"/>
                <a:hlinkClick r:id="rId7"/>
              </a:rPr>
              <a:t>روزنامه دنیای اقتصاد - شماره </a:t>
            </a:r>
            <a:r>
              <a:rPr lang="fa-IR" sz="1100" dirty="0">
                <a:cs typeface="B Nazanin" panose="00000400000000000000" pitchFamily="2" charset="-78"/>
                <a:hlinkClick r:id="rId7"/>
              </a:rPr>
              <a:t>۲۲۵۶</a:t>
            </a:r>
            <a:r>
              <a:rPr lang="en-US" sz="1100" dirty="0"/>
              <a:t> </a:t>
            </a:r>
            <a:r>
              <a:rPr lang="ar-SA" sz="1100" dirty="0">
                <a:cs typeface="B Nazanin" panose="00000400000000000000" pitchFamily="2" charset="-78"/>
              </a:rPr>
              <a:t>تاریخ چاپ: </a:t>
            </a:r>
            <a:r>
              <a:rPr lang="fa-IR" sz="1100" dirty="0">
                <a:cs typeface="B Nazanin" panose="00000400000000000000" pitchFamily="2" charset="-78"/>
              </a:rPr>
              <a:t>۱۳۸۹/۱۰/۰۴</a:t>
            </a:r>
            <a:endParaRPr lang="en-US" sz="1100" dirty="0"/>
          </a:p>
        </p:txBody>
      </p:sp>
      <p:pic>
        <p:nvPicPr>
          <p:cNvPr id="17" name="Picture 16">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671090" y="5926464"/>
            <a:ext cx="740670" cy="707886"/>
          </a:xfrm>
          <a:prstGeom prst="rect">
            <a:avLst/>
          </a:prstGeom>
        </p:spPr>
      </p:pic>
      <p:sp>
        <p:nvSpPr>
          <p:cNvPr id="2" name="Rectangle 1"/>
          <p:cNvSpPr/>
          <p:nvPr/>
        </p:nvSpPr>
        <p:spPr>
          <a:xfrm>
            <a:off x="336600" y="1124744"/>
            <a:ext cx="8470800" cy="4628190"/>
          </a:xfrm>
          <a:prstGeom prst="rect">
            <a:avLst/>
          </a:prstGeom>
        </p:spPr>
        <p:txBody>
          <a:bodyPr wrap="square">
            <a:spAutoFit/>
          </a:bodyPr>
          <a:lstStyle/>
          <a:p>
            <a:pPr algn="just" rtl="1">
              <a:lnSpc>
                <a:spcPct val="150000"/>
              </a:lnSpc>
            </a:pPr>
            <a:r>
              <a:rPr lang="fa-IR" dirty="0">
                <a:cs typeface="B Mitra" panose="00000400000000000000" pitchFamily="2" charset="-78"/>
              </a:rPr>
              <a:t>اما به هر طریق </a:t>
            </a:r>
            <a:r>
              <a:rPr lang="fa-IR" dirty="0" err="1">
                <a:cs typeface="B Mitra" panose="00000400000000000000" pitchFamily="2" charset="-78"/>
              </a:rPr>
              <a:t>مسوولان</a:t>
            </a:r>
            <a:r>
              <a:rPr lang="fa-IR" dirty="0">
                <a:cs typeface="B Mitra" panose="00000400000000000000" pitchFamily="2" charset="-78"/>
              </a:rPr>
              <a:t> کشور مالزی با اشاره به تجربه تلخ بحران اقتصادی در یونان </a:t>
            </a:r>
            <a:r>
              <a:rPr lang="fa-IR" dirty="0" err="1">
                <a:cs typeface="B Mitra" panose="00000400000000000000" pitchFamily="2" charset="-78"/>
              </a:rPr>
              <a:t>هدفمندسازی</a:t>
            </a:r>
            <a:r>
              <a:rPr lang="fa-IR" dirty="0">
                <a:cs typeface="B Mitra" panose="00000400000000000000" pitchFamily="2" charset="-78"/>
              </a:rPr>
              <a:t> </a:t>
            </a:r>
            <a:r>
              <a:rPr lang="fa-IR" dirty="0" err="1">
                <a:cs typeface="B Mitra" panose="00000400000000000000" pitchFamily="2" charset="-78"/>
              </a:rPr>
              <a:t>یارانه‌ها</a:t>
            </a:r>
            <a:r>
              <a:rPr lang="fa-IR" dirty="0">
                <a:cs typeface="B Mitra" panose="00000400000000000000" pitchFamily="2" charset="-78"/>
              </a:rPr>
              <a:t> را تنها راه گریز کشور از </a:t>
            </a:r>
            <a:r>
              <a:rPr lang="fa-IR" dirty="0" err="1">
                <a:cs typeface="B Mitra" panose="00000400000000000000" pitchFamily="2" charset="-78"/>
              </a:rPr>
              <a:t>بدهی‌های</a:t>
            </a:r>
            <a:r>
              <a:rPr lang="fa-IR" dirty="0">
                <a:cs typeface="B Mitra" panose="00000400000000000000" pitchFamily="2" charset="-78"/>
              </a:rPr>
              <a:t> سنگین و در نتیجه ورشکستگی طی چند سال آینده عنوان </a:t>
            </a:r>
            <a:r>
              <a:rPr lang="fa-IR" dirty="0" err="1">
                <a:cs typeface="B Mitra" panose="00000400000000000000" pitchFamily="2" charset="-78"/>
              </a:rPr>
              <a:t>کرده‌اند</a:t>
            </a:r>
            <a:r>
              <a:rPr lang="fa-IR" dirty="0">
                <a:cs typeface="B Mitra" panose="00000400000000000000" pitchFamily="2" charset="-78"/>
              </a:rPr>
              <a:t>.</a:t>
            </a:r>
          </a:p>
          <a:p>
            <a:pPr algn="just" rtl="1">
              <a:lnSpc>
                <a:spcPct val="150000"/>
              </a:lnSpc>
            </a:pPr>
            <a:r>
              <a:rPr lang="fa-IR" dirty="0">
                <a:cs typeface="B Mitra" panose="00000400000000000000" pitchFamily="2" charset="-78"/>
              </a:rPr>
              <a:t>بر اساس اعلام دولت مالزی قطع </a:t>
            </a:r>
            <a:r>
              <a:rPr lang="fa-IR" dirty="0" err="1">
                <a:cs typeface="B Mitra" panose="00000400000000000000" pitchFamily="2" charset="-78"/>
              </a:rPr>
              <a:t>یارانه‌ها</a:t>
            </a:r>
            <a:r>
              <a:rPr lang="fa-IR" dirty="0">
                <a:cs typeface="B Mitra" panose="00000400000000000000" pitchFamily="2" charset="-78"/>
              </a:rPr>
              <a:t> دولت را از کسری بودجه ۱۰۳ میلیارد </a:t>
            </a:r>
            <a:r>
              <a:rPr lang="fa-IR" dirty="0" err="1">
                <a:cs typeface="B Mitra" panose="00000400000000000000" pitchFamily="2" charset="-78"/>
              </a:rPr>
              <a:t>رینگیتی</a:t>
            </a:r>
            <a:r>
              <a:rPr lang="fa-IR" dirty="0">
                <a:cs typeface="B Mitra" panose="00000400000000000000" pitchFamily="2" charset="-78"/>
              </a:rPr>
              <a:t> طی پنج سال نجات خواهد داد. یکی از </a:t>
            </a:r>
            <a:r>
              <a:rPr lang="fa-IR" dirty="0" err="1">
                <a:cs typeface="B Mitra" panose="00000400000000000000" pitchFamily="2" charset="-78"/>
              </a:rPr>
              <a:t>وزرای</a:t>
            </a:r>
            <a:r>
              <a:rPr lang="fa-IR" dirty="0">
                <a:cs typeface="B Mitra" panose="00000400000000000000" pitchFamily="2" charset="-78"/>
              </a:rPr>
              <a:t> دولت مالزی نیز در این مورد گفته است؛ بر اساس طرح ۵ ساله پیشنهادی حذف </a:t>
            </a:r>
            <a:r>
              <a:rPr lang="fa-IR" dirty="0" err="1">
                <a:cs typeface="B Mitra" panose="00000400000000000000" pitchFamily="2" charset="-78"/>
              </a:rPr>
              <a:t>یارانه‌ها</a:t>
            </a:r>
            <a:r>
              <a:rPr lang="fa-IR" dirty="0">
                <a:cs typeface="B Mitra" panose="00000400000000000000" pitchFamily="2" charset="-78"/>
              </a:rPr>
              <a:t>، دولت این کشور قادر خواهد بود ۱۰۳ میلیارد </a:t>
            </a:r>
            <a:r>
              <a:rPr lang="fa-IR" dirty="0" err="1">
                <a:cs typeface="B Mitra" panose="00000400000000000000" pitchFamily="2" charset="-78"/>
              </a:rPr>
              <a:t>رینگیت</a:t>
            </a:r>
            <a:r>
              <a:rPr lang="fa-IR" dirty="0">
                <a:cs typeface="B Mitra" panose="00000400000000000000" pitchFamily="2" charset="-78"/>
              </a:rPr>
              <a:t> از </a:t>
            </a:r>
            <a:r>
              <a:rPr lang="fa-IR" dirty="0" err="1">
                <a:cs typeface="B Mitra" panose="00000400000000000000" pitchFamily="2" charset="-78"/>
              </a:rPr>
              <a:t>هزینه‌های</a:t>
            </a:r>
            <a:r>
              <a:rPr lang="fa-IR" dirty="0">
                <a:cs typeface="B Mitra" panose="00000400000000000000" pitchFamily="2" charset="-78"/>
              </a:rPr>
              <a:t> خود را کاهش داده و از بحران بدهی جلوگیری کند. به گفته ‌این مقام </a:t>
            </a:r>
            <a:r>
              <a:rPr lang="fa-IR" dirty="0" err="1">
                <a:cs typeface="B Mitra" panose="00000400000000000000" pitchFamily="2" charset="-78"/>
              </a:rPr>
              <a:t>مالزیایی</a:t>
            </a:r>
            <a:r>
              <a:rPr lang="fa-IR" dirty="0">
                <a:cs typeface="B Mitra" panose="00000400000000000000" pitchFamily="2" charset="-78"/>
              </a:rPr>
              <a:t> در سال ۲۰۰۹ دولت مالزی مبلغ ۷۴ میلیارد </a:t>
            </a:r>
            <a:r>
              <a:rPr lang="fa-IR" dirty="0" err="1">
                <a:cs typeface="B Mitra" panose="00000400000000000000" pitchFamily="2" charset="-78"/>
              </a:rPr>
              <a:t>رینگیت</a:t>
            </a:r>
            <a:r>
              <a:rPr lang="fa-IR" dirty="0">
                <a:cs typeface="B Mitra" panose="00000400000000000000" pitchFamily="2" charset="-78"/>
              </a:rPr>
              <a:t> یارانه داده است که این مقدار ۱۵ درصد از کل بودجه سال ۲۰۰۹ را شامل </a:t>
            </a:r>
            <a:r>
              <a:rPr lang="fa-IR" dirty="0" err="1">
                <a:cs typeface="B Mitra" panose="00000400000000000000" pitchFamily="2" charset="-78"/>
              </a:rPr>
              <a:t>می‌شود</a:t>
            </a:r>
            <a:r>
              <a:rPr lang="fa-IR" dirty="0">
                <a:cs typeface="B Mitra" panose="00000400000000000000" pitchFamily="2" charset="-78"/>
              </a:rPr>
              <a:t>.</a:t>
            </a:r>
          </a:p>
          <a:p>
            <a:pPr algn="just" rtl="1">
              <a:lnSpc>
                <a:spcPct val="150000"/>
              </a:lnSpc>
            </a:pPr>
            <a:r>
              <a:rPr lang="fa-IR" dirty="0">
                <a:cs typeface="B Mitra" panose="00000400000000000000" pitchFamily="2" charset="-78"/>
              </a:rPr>
              <a:t>با توجه به اینکه کشور مالزی یکی از کشورهایی است که بیشترین یارانه را به مردم پرداخت </a:t>
            </a:r>
            <a:r>
              <a:rPr lang="fa-IR" dirty="0" err="1">
                <a:cs typeface="B Mitra" panose="00000400000000000000" pitchFamily="2" charset="-78"/>
              </a:rPr>
              <a:t>می‌کند</a:t>
            </a:r>
            <a:r>
              <a:rPr lang="fa-IR" dirty="0">
                <a:cs typeface="B Mitra" panose="00000400000000000000" pitchFamily="2" charset="-78"/>
              </a:rPr>
              <a:t>، مقامات این کشور از جمله نخست وزیر کنونی و </a:t>
            </a:r>
            <a:r>
              <a:rPr lang="fa-IR" dirty="0" err="1">
                <a:cs typeface="B Mitra" panose="00000400000000000000" pitchFamily="2" charset="-78"/>
              </a:rPr>
              <a:t>ماهاتیر</a:t>
            </a:r>
            <a:r>
              <a:rPr lang="fa-IR" dirty="0">
                <a:cs typeface="B Mitra" panose="00000400000000000000" pitchFamily="2" charset="-78"/>
              </a:rPr>
              <a:t> محمد نخست وزیر پیشین بارها اعلام </a:t>
            </a:r>
            <a:r>
              <a:rPr lang="fa-IR" dirty="0" err="1">
                <a:cs typeface="B Mitra" panose="00000400000000000000" pitchFamily="2" charset="-78"/>
              </a:rPr>
              <a:t>کرده‌اند</a:t>
            </a:r>
            <a:r>
              <a:rPr lang="fa-IR" dirty="0">
                <a:cs typeface="B Mitra" panose="00000400000000000000" pitchFamily="2" charset="-78"/>
              </a:rPr>
              <a:t> که حذف </a:t>
            </a:r>
            <a:r>
              <a:rPr lang="fa-IR" dirty="0" err="1">
                <a:cs typeface="B Mitra" panose="00000400000000000000" pitchFamily="2" charset="-78"/>
              </a:rPr>
              <a:t>یارانه‌ها</a:t>
            </a:r>
            <a:r>
              <a:rPr lang="fa-IR" dirty="0">
                <a:cs typeface="B Mitra" panose="00000400000000000000" pitchFamily="2" charset="-78"/>
              </a:rPr>
              <a:t> یک ضرورت اجتناب ناپذیر برای ادامه </a:t>
            </a:r>
            <a:r>
              <a:rPr lang="fa-IR" dirty="0" err="1">
                <a:cs typeface="B Mitra" panose="00000400000000000000" pitchFamily="2" charset="-78"/>
              </a:rPr>
              <a:t>فعالیت‌های</a:t>
            </a:r>
            <a:r>
              <a:rPr lang="fa-IR" dirty="0">
                <a:cs typeface="B Mitra" panose="00000400000000000000" pitchFamily="2" charset="-78"/>
              </a:rPr>
              <a:t> اقتصادی این کشور محسوب </a:t>
            </a:r>
            <a:r>
              <a:rPr lang="fa-IR" dirty="0" err="1">
                <a:cs typeface="B Mitra" panose="00000400000000000000" pitchFamily="2" charset="-78"/>
              </a:rPr>
              <a:t>می‌شود</a:t>
            </a:r>
            <a:r>
              <a:rPr lang="fa-IR" dirty="0">
                <a:cs typeface="B Mitra" panose="00000400000000000000" pitchFamily="2" charset="-78"/>
              </a:rPr>
              <a:t> و براین اساس نیز نجیب </a:t>
            </a:r>
            <a:r>
              <a:rPr lang="fa-IR" dirty="0" err="1">
                <a:cs typeface="B Mitra" panose="00000400000000000000" pitchFamily="2" charset="-78"/>
              </a:rPr>
              <a:t>تون</a:t>
            </a:r>
            <a:r>
              <a:rPr lang="fa-IR" dirty="0">
                <a:cs typeface="B Mitra" panose="00000400000000000000" pitchFamily="2" charset="-78"/>
              </a:rPr>
              <a:t> </a:t>
            </a:r>
            <a:r>
              <a:rPr lang="fa-IR" dirty="0" err="1">
                <a:cs typeface="B Mitra" panose="00000400000000000000" pitchFamily="2" charset="-78"/>
              </a:rPr>
              <a:t>رزاق</a:t>
            </a:r>
            <a:r>
              <a:rPr lang="fa-IR" dirty="0">
                <a:cs typeface="B Mitra" panose="00000400000000000000" pitchFamily="2" charset="-78"/>
              </a:rPr>
              <a:t>، نخست وزیر مالزی طرح تحول اقتصادی خود را آماده کرده که بر این اساس دولت این کشور تصمیم دارد </a:t>
            </a:r>
            <a:r>
              <a:rPr lang="fa-IR" dirty="0" err="1">
                <a:cs typeface="B Mitra" panose="00000400000000000000" pitchFamily="2" charset="-78"/>
              </a:rPr>
              <a:t>یارانه‌ها</a:t>
            </a:r>
            <a:r>
              <a:rPr lang="fa-IR" dirty="0">
                <a:cs typeface="B Mitra" panose="00000400000000000000" pitchFamily="2" charset="-78"/>
              </a:rPr>
              <a:t> را به تدریج حذف کند.</a:t>
            </a:r>
          </a:p>
          <a:p>
            <a:pPr algn="just" rtl="1">
              <a:lnSpc>
                <a:spcPct val="150000"/>
              </a:lnSpc>
            </a:pPr>
            <a:endParaRPr lang="fa-IR" dirty="0">
              <a:cs typeface="B Mitra" panose="00000400000000000000" pitchFamily="2" charset="-78"/>
            </a:endParaRPr>
          </a:p>
        </p:txBody>
      </p:sp>
    </p:spTree>
    <p:extLst>
      <p:ext uri="{BB962C8B-B14F-4D97-AF65-F5344CB8AC3E}">
        <p14:creationId xmlns:p14="http://schemas.microsoft.com/office/powerpoint/2010/main" val="2017980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smtClean="0">
                <a:cs typeface="A EntezareZohoor B3" panose="00000700000000000000" pitchFamily="2" charset="-78"/>
              </a:rPr>
              <a:t> توصیه ها </a:t>
            </a:r>
            <a:r>
              <a:rPr lang="fa-IR" sz="2000" b="1" dirty="0" err="1" smtClean="0">
                <a:cs typeface="A EntezareZohoor B3" panose="00000700000000000000" pitchFamily="2" charset="-78"/>
              </a:rPr>
              <a:t>یی</a:t>
            </a:r>
            <a:r>
              <a:rPr lang="fa-IR" sz="2000" b="1" dirty="0" smtClean="0">
                <a:cs typeface="A EntezareZohoor B3" panose="00000700000000000000" pitchFamily="2" charset="-78"/>
              </a:rPr>
              <a:t> ب </a:t>
            </a:r>
            <a:r>
              <a:rPr lang="fa-IR" sz="2000" b="1" dirty="0">
                <a:cs typeface="A EntezareZohoor B3" panose="00000700000000000000" pitchFamily="2" charset="-78"/>
              </a:rPr>
              <a:t>رای مسکن </a:t>
            </a:r>
            <a:r>
              <a:rPr lang="fa-IR" sz="2000" b="1" dirty="0" smtClean="0">
                <a:cs typeface="A EntezareZohoor B3" panose="00000700000000000000" pitchFamily="2" charset="-78"/>
              </a:rPr>
              <a:t>کشور مالزی</a:t>
            </a:r>
            <a:endParaRPr lang="fa-IR" sz="20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9" name="TextBox 18"/>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MEDIUM COST HOUSING IN MALAYSIA: ISSUES AND CHALLENGES</a:t>
            </a:r>
          </a:p>
          <a:p>
            <a:r>
              <a:rPr lang="en-US" sz="1000" dirty="0" smtClean="0"/>
              <a:t>By: </a:t>
            </a:r>
            <a:r>
              <a:rPr lang="en-US" sz="1000" dirty="0" err="1" smtClean="0"/>
              <a:t>Syafiee</a:t>
            </a:r>
            <a:r>
              <a:rPr lang="en-US" sz="1000" dirty="0" smtClean="0"/>
              <a:t> </a:t>
            </a:r>
            <a:r>
              <a:rPr lang="en-US" sz="1000" dirty="0" err="1" smtClean="0"/>
              <a:t>Shuid</a:t>
            </a:r>
            <a:endParaRPr lang="en-US" sz="1000" dirty="0"/>
          </a:p>
        </p:txBody>
      </p:sp>
      <p:pic>
        <p:nvPicPr>
          <p:cNvPr id="20" name="Picture 19">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
        <p:nvSpPr>
          <p:cNvPr id="3" name="Rectangle 2"/>
          <p:cNvSpPr/>
          <p:nvPr/>
        </p:nvSpPr>
        <p:spPr>
          <a:xfrm>
            <a:off x="544232" y="980728"/>
            <a:ext cx="8136904" cy="5124480"/>
          </a:xfrm>
          <a:prstGeom prst="rect">
            <a:avLst/>
          </a:prstGeom>
        </p:spPr>
        <p:txBody>
          <a:bodyPr wrap="square">
            <a:spAutoFit/>
          </a:bodyPr>
          <a:lstStyle/>
          <a:p>
            <a:pPr algn="just" rtl="1">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ar-SA" sz="2000" b="1" dirty="0">
                <a:solidFill>
                  <a:srgbClr val="212121"/>
                </a:solidFill>
                <a:latin typeface="inherit"/>
                <a:ea typeface="Times New Roman"/>
                <a:cs typeface="B Nazanin"/>
              </a:rPr>
              <a:t>در سطح فدرال ، نیاز به سیاست ملی مسکن </a:t>
            </a:r>
            <a:r>
              <a:rPr lang="fa-IR" sz="2000" b="1" dirty="0">
                <a:solidFill>
                  <a:srgbClr val="212121"/>
                </a:solidFill>
                <a:latin typeface="inherit"/>
                <a:ea typeface="Times New Roman"/>
                <a:cs typeface="B Nazanin"/>
              </a:rPr>
              <a:t>برای </a:t>
            </a:r>
            <a:r>
              <a:rPr lang="fa-IR" sz="2000" b="1" dirty="0">
                <a:solidFill>
                  <a:srgbClr val="212121"/>
                </a:solidFill>
                <a:ea typeface="Times New Roman"/>
                <a:cs typeface="inherit"/>
              </a:rPr>
              <a:t> </a:t>
            </a:r>
            <a:r>
              <a:rPr lang="ar-SA" sz="2000" b="1" dirty="0">
                <a:solidFill>
                  <a:srgbClr val="212121"/>
                </a:solidFill>
                <a:latin typeface="inherit"/>
                <a:ea typeface="Times New Roman"/>
                <a:cs typeface="B Nazanin"/>
              </a:rPr>
              <a:t>برنامه ریزی بلند مدت برای مسکن کشور بسیار مهم است. این در راستای اهداف دولت برای تبدیل شدن به یک کشور توسعه یافته در چشم انداز 2020 است. </a:t>
            </a:r>
            <a:r>
              <a:rPr lang="ar-SA" sz="2000" b="1" dirty="0">
                <a:solidFill>
                  <a:srgbClr val="212121"/>
                </a:solidFill>
                <a:ea typeface="Times New Roman"/>
                <a:cs typeface="inherit"/>
              </a:rPr>
              <a:t> </a:t>
            </a:r>
            <a:r>
              <a:rPr lang="fa-IR" sz="2000" b="1" dirty="0">
                <a:solidFill>
                  <a:srgbClr val="212121"/>
                </a:solidFill>
                <a:latin typeface="inherit"/>
                <a:ea typeface="Times New Roman"/>
                <a:cs typeface="B Nazanin"/>
              </a:rPr>
              <a:t>با سیاست ملی مسکن جامع، دولت می تواند بر </a:t>
            </a:r>
            <a:r>
              <a:rPr lang="fa-IR" sz="2000" b="1" dirty="0" err="1">
                <a:solidFill>
                  <a:srgbClr val="212121"/>
                </a:solidFill>
                <a:latin typeface="inherit"/>
                <a:ea typeface="Times New Roman"/>
                <a:cs typeface="B Nazanin"/>
              </a:rPr>
              <a:t>نتها</a:t>
            </a:r>
            <a:r>
              <a:rPr lang="fa-IR" sz="2000" b="1" dirty="0">
                <a:solidFill>
                  <a:srgbClr val="212121"/>
                </a:solidFill>
                <a:latin typeface="inherit"/>
                <a:ea typeface="Times New Roman"/>
                <a:cs typeface="B Nazanin"/>
              </a:rPr>
              <a:t> مسکن با هزینه متوسط رو به پایین بلکه بر تمام انواع مسکن کنترل و نظارت داشته باشد. به خاطر فقدان این عناصر در سند سیاسی فعلی، برنامه ها </a:t>
            </a:r>
            <a:r>
              <a:rPr lang="fa-IR" sz="2000" b="1" dirty="0" err="1">
                <a:solidFill>
                  <a:srgbClr val="212121"/>
                </a:solidFill>
                <a:latin typeface="inherit"/>
                <a:ea typeface="Times New Roman"/>
                <a:cs typeface="B Nazanin"/>
              </a:rPr>
              <a:t>واستراتژیهای</a:t>
            </a:r>
            <a:r>
              <a:rPr lang="fa-IR" sz="2000" b="1" dirty="0">
                <a:solidFill>
                  <a:srgbClr val="212121"/>
                </a:solidFill>
                <a:latin typeface="inherit"/>
                <a:ea typeface="Times New Roman"/>
                <a:cs typeface="B Nazanin"/>
              </a:rPr>
              <a:t> مناسب می توانند بسیار تاثیر گذار باشند.   </a:t>
            </a:r>
            <a:endParaRPr lang="en-US" sz="1600" dirty="0">
              <a:ea typeface="Calibri"/>
              <a:cs typeface="B Nazanin" panose="00000400000000000000" pitchFamily="2" charset="-78"/>
            </a:endParaRPr>
          </a:p>
          <a:p>
            <a:pPr algn="just" rtl="1">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fa-IR" sz="2000" b="1" dirty="0">
                <a:solidFill>
                  <a:srgbClr val="212121"/>
                </a:solidFill>
                <a:latin typeface="inherit"/>
                <a:ea typeface="Times New Roman"/>
                <a:cs typeface="B Nazanin"/>
              </a:rPr>
              <a:t>برای تشویق سازندگان مسکن به ساختن بیشتر مسکن با هزینه متوسط رو به پایین، دولت از طریق روش </a:t>
            </a:r>
            <a:r>
              <a:rPr lang="fa-IR" sz="2000" b="1" dirty="0" err="1">
                <a:solidFill>
                  <a:srgbClr val="212121"/>
                </a:solidFill>
                <a:latin typeface="inherit"/>
                <a:ea typeface="Times New Roman"/>
                <a:cs typeface="B Nazanin"/>
              </a:rPr>
              <a:t>هایی</a:t>
            </a:r>
            <a:r>
              <a:rPr lang="fa-IR" sz="2000" b="1" dirty="0">
                <a:solidFill>
                  <a:srgbClr val="212121"/>
                </a:solidFill>
                <a:latin typeface="inherit"/>
                <a:ea typeface="Times New Roman"/>
                <a:cs typeface="B Nazanin"/>
              </a:rPr>
              <a:t> مانند تخفیفات مالیاتی، حق بیمه کمتر برای زمین، سریع تر طی شدن مراحل قانونی ساخت و غیره، به سازندگان امتیاز می دهد. همچنین دولت باید یک سهمیه مشخص برای ساختن مسکن با هزینه متوسط رو به پایین برای سازندگان قائل شود. </a:t>
            </a:r>
            <a:endParaRPr lang="en-US" sz="1600" dirty="0">
              <a:ea typeface="Calibri"/>
              <a:cs typeface="B Nazanin" panose="00000400000000000000" pitchFamily="2" charset="-78"/>
            </a:endParaRPr>
          </a:p>
          <a:p>
            <a:pPr algn="just" rtl="1">
              <a:lnSpc>
                <a:spcPct val="150000"/>
              </a:lnSpc>
              <a:spcAft>
                <a:spcPts val="800"/>
              </a:spcAft>
            </a:pPr>
            <a:r>
              <a:rPr lang="fa-IR" sz="2000" b="1" dirty="0">
                <a:ea typeface="Calibri"/>
                <a:cs typeface="B Nazanin"/>
              </a:rPr>
              <a:t> </a:t>
            </a:r>
            <a:endParaRPr lang="en-US" sz="1600" dirty="0">
              <a:ea typeface="Calibri"/>
              <a:cs typeface="B Nazanin" panose="00000400000000000000" pitchFamily="2" charset="-78"/>
            </a:endParaRPr>
          </a:p>
        </p:txBody>
      </p:sp>
    </p:spTree>
    <p:extLst>
      <p:ext uri="{BB962C8B-B14F-4D97-AF65-F5344CB8AC3E}">
        <p14:creationId xmlns:p14="http://schemas.microsoft.com/office/powerpoint/2010/main" val="361682085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a:cs typeface="A EntezareZohoor B3" panose="00000700000000000000" pitchFamily="2" charset="-78"/>
              </a:rPr>
              <a:t>مسکن با هزینه متوسط رو به پایین در مالزی</a:t>
            </a: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2" name="Rectangle 1"/>
          <p:cNvSpPr/>
          <p:nvPr/>
        </p:nvSpPr>
        <p:spPr>
          <a:xfrm>
            <a:off x="406971" y="1052736"/>
            <a:ext cx="8455223" cy="4833374"/>
          </a:xfrm>
          <a:prstGeom prst="rect">
            <a:avLst/>
          </a:prstGeom>
        </p:spPr>
        <p:txBody>
          <a:bodyPr wrap="square">
            <a:spAutoFit/>
          </a:bodyPr>
          <a:lstStyle/>
          <a:p>
            <a:pPr algn="just" rtl="1">
              <a:lnSpc>
                <a:spcPct val="150000"/>
              </a:lnSpc>
              <a:spcAft>
                <a:spcPts val="800"/>
              </a:spcAft>
            </a:pPr>
            <a:r>
              <a:rPr lang="fa-IR" dirty="0">
                <a:ea typeface="Calibri"/>
                <a:cs typeface="B Nazanin"/>
              </a:rPr>
              <a:t>برای بیشتر افراد مسکن یک سرمایه گذاری بزرگ است برای کل زندگی. این مسئله وقتی درآمد خانواده ها افزایش پیدا می کند قابل توجه تر است و کمتر به عنوان یک نیاز اولیه در نظر گرفته می شود و کلیدی برای امنیت آینده به حساب می آید. توسعه شهر ها به ما آموخت برای تهیه مسکن برای همه تنها </a:t>
            </a:r>
            <a:r>
              <a:rPr lang="fa-IR" dirty="0" err="1">
                <a:ea typeface="Calibri"/>
                <a:cs typeface="B Nazanin"/>
              </a:rPr>
              <a:t>نمی</a:t>
            </a:r>
            <a:r>
              <a:rPr lang="fa-IR" dirty="0">
                <a:ea typeface="Calibri"/>
                <a:cs typeface="B Nazanin"/>
              </a:rPr>
              <a:t> توان به نیروهای بازار تکیه کرد. </a:t>
            </a:r>
            <a:endParaRPr lang="en-US" sz="1400" dirty="0">
              <a:ea typeface="Calibri"/>
              <a:cs typeface="B Nazanin" panose="00000400000000000000" pitchFamily="2" charset="-78"/>
            </a:endParaRPr>
          </a:p>
          <a:p>
            <a:pPr algn="just" rtl="1">
              <a:lnSpc>
                <a:spcPct val="150000"/>
              </a:lnSpc>
              <a:spcAft>
                <a:spcPts val="800"/>
              </a:spcAft>
            </a:pPr>
            <a:r>
              <a:rPr lang="fa-IR" dirty="0">
                <a:ea typeface="Calibri"/>
                <a:cs typeface="B Nazanin"/>
              </a:rPr>
              <a:t>با توجه به هفتمین طرح توسعه (1996- 2000) و هشتمین طرح توسعه مالزی (2001- 2005)، دولت مالزی متعهد به </a:t>
            </a:r>
            <a:r>
              <a:rPr lang="fa-IR" b="1" dirty="0">
                <a:ea typeface="Calibri"/>
                <a:cs typeface="B Nazanin"/>
              </a:rPr>
              <a:t>تامین مسکن کافی، مقرون به صرفه و با کیفیت </a:t>
            </a:r>
            <a:r>
              <a:rPr lang="fa-IR" dirty="0">
                <a:ea typeface="Calibri"/>
                <a:cs typeface="B Nazanin"/>
              </a:rPr>
              <a:t>برای تمام شهروندان مالزی به خصوص </a:t>
            </a:r>
            <a:r>
              <a:rPr lang="fa-IR" b="1" dirty="0">
                <a:ea typeface="Calibri"/>
                <a:cs typeface="B Nazanin"/>
              </a:rPr>
              <a:t>قشر کم درآمد </a:t>
            </a:r>
            <a:r>
              <a:rPr lang="fa-IR" dirty="0">
                <a:ea typeface="Calibri"/>
                <a:cs typeface="B Nazanin"/>
              </a:rPr>
              <a:t>می باشد. این سیاست در راستای بیانیه </a:t>
            </a:r>
            <a:r>
              <a:rPr lang="fa-IR" dirty="0" err="1">
                <a:ea typeface="Calibri"/>
                <a:cs typeface="B Nazanin"/>
              </a:rPr>
              <a:t>استامبول</a:t>
            </a:r>
            <a:r>
              <a:rPr lang="fa-IR" dirty="0">
                <a:ea typeface="Calibri"/>
                <a:cs typeface="B Nazanin"/>
              </a:rPr>
              <a:t> در طرح سازمان ملل برای اسکان مردم  و  دستور کار </a:t>
            </a:r>
            <a:r>
              <a:rPr lang="en-US" dirty="0">
                <a:ea typeface="Calibri"/>
                <a:cs typeface="B Nazanin"/>
              </a:rPr>
              <a:t>Habitat </a:t>
            </a:r>
            <a:r>
              <a:rPr lang="fa-IR" dirty="0">
                <a:ea typeface="Calibri"/>
                <a:cs typeface="B Nazanin"/>
              </a:rPr>
              <a:t>(1996) برای اطمینان از مسکن کافی برای بشریت.</a:t>
            </a:r>
            <a:endParaRPr lang="en-US" sz="1400" dirty="0">
              <a:ea typeface="Calibri"/>
              <a:cs typeface="B Nazanin" panose="00000400000000000000" pitchFamily="2" charset="-78"/>
            </a:endParaRPr>
          </a:p>
          <a:p>
            <a:pPr algn="just" rtl="1">
              <a:lnSpc>
                <a:spcPct val="150000"/>
              </a:lnSpc>
              <a:spcAft>
                <a:spcPts val="800"/>
              </a:spcAft>
            </a:pPr>
            <a:r>
              <a:rPr lang="fa-IR" dirty="0">
                <a:ea typeface="Calibri"/>
                <a:cs typeface="B Nazanin"/>
              </a:rPr>
              <a:t>دولت همچنین برای اولین بار دسته بندی مسکن با هزینه متوسط رو به پایین را در هفتمین طرح توسعه مالزی برای اقشار با درآمد رو به پایین با درآمدی در محدوده 1.500 تا 2.500 </a:t>
            </a:r>
            <a:r>
              <a:rPr lang="fa-IR" dirty="0" err="1">
                <a:ea typeface="Calibri"/>
                <a:cs typeface="B Nazanin"/>
              </a:rPr>
              <a:t>رینگت</a:t>
            </a:r>
            <a:r>
              <a:rPr lang="fa-IR" dirty="0">
                <a:ea typeface="Calibri"/>
                <a:cs typeface="B Nazanin"/>
              </a:rPr>
              <a:t> در ماه اضافه کرد که قرار است در طول دوره طرح با هدف 350.000 واحد ساخته شوند. متاسفانه در پایان </a:t>
            </a:r>
            <a:r>
              <a:rPr lang="fa-IR" dirty="0" smtClean="0">
                <a:ea typeface="Calibri"/>
                <a:cs typeface="B Nazanin"/>
              </a:rPr>
              <a:t>هفتمین </a:t>
            </a:r>
            <a:r>
              <a:rPr lang="fa-IR" dirty="0">
                <a:ea typeface="Calibri"/>
                <a:cs typeface="B Nazanin"/>
              </a:rPr>
              <a:t>طرح توسعه مالزی تنها 72.582 واحد یا 20.7% از کل واحد ها در سطح کشور ساخته شده </a:t>
            </a:r>
            <a:r>
              <a:rPr lang="fa-IR" dirty="0" err="1">
                <a:ea typeface="Calibri"/>
                <a:cs typeface="B Nazanin"/>
              </a:rPr>
              <a:t>اند</a:t>
            </a:r>
            <a:r>
              <a:rPr lang="fa-IR" dirty="0">
                <a:ea typeface="Calibri"/>
                <a:cs typeface="B Nazanin"/>
              </a:rPr>
              <a:t>. </a:t>
            </a:r>
            <a:endParaRPr lang="en-US" sz="1400" dirty="0">
              <a:ea typeface="Calibri"/>
              <a:cs typeface="B Nazanin" panose="00000400000000000000" pitchFamily="2" charset="-78"/>
            </a:endParaRPr>
          </a:p>
        </p:txBody>
      </p:sp>
      <p:sp>
        <p:nvSpPr>
          <p:cNvPr id="14" name="TextBox 13"/>
          <p:cNvSpPr txBox="1"/>
          <p:nvPr/>
        </p:nvSpPr>
        <p:spPr>
          <a:xfrm>
            <a:off x="157313" y="5967240"/>
            <a:ext cx="1990142" cy="707886"/>
          </a:xfrm>
          <a:prstGeom prst="rect">
            <a:avLst/>
          </a:prstGeom>
          <a:noFill/>
          <a:ln>
            <a:solidFill>
              <a:srgbClr val="008000"/>
            </a:solidFill>
          </a:ln>
        </p:spPr>
        <p:txBody>
          <a:bodyPr wrap="square" rtlCol="0">
            <a:spAutoFit/>
          </a:bodyPr>
          <a:lstStyle/>
          <a:p>
            <a:r>
              <a:rPr lang="en-US" sz="1000" dirty="0" smtClean="0"/>
              <a:t>LOW INCOME HOUSING PROVISION IN MALAYSIA: THE ROLE OF STATE AND MARKET </a:t>
            </a:r>
          </a:p>
          <a:p>
            <a:r>
              <a:rPr lang="en-US" sz="1000" dirty="0"/>
              <a:t>By: </a:t>
            </a:r>
            <a:r>
              <a:rPr lang="en-US" sz="1000" dirty="0" err="1"/>
              <a:t>Syafiee</a:t>
            </a:r>
            <a:r>
              <a:rPr lang="en-US" sz="1000" dirty="0"/>
              <a:t> </a:t>
            </a:r>
            <a:r>
              <a:rPr lang="en-US" sz="1000" dirty="0" err="1"/>
              <a:t>Shuid</a:t>
            </a:r>
            <a:endParaRPr lang="en-US" sz="1000" dirty="0"/>
          </a:p>
        </p:txBody>
      </p:sp>
      <p:pic>
        <p:nvPicPr>
          <p:cNvPr id="15" name="Picture 14">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944152" y="5967241"/>
            <a:ext cx="740670" cy="707886"/>
          </a:xfrm>
          <a:prstGeom prst="rect">
            <a:avLst/>
          </a:prstGeom>
        </p:spPr>
      </p:pic>
    </p:spTree>
    <p:extLst>
      <p:ext uri="{BB962C8B-B14F-4D97-AF65-F5344CB8AC3E}">
        <p14:creationId xmlns:p14="http://schemas.microsoft.com/office/powerpoint/2010/main" val="31201236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a:hlinkClick r:id="rId3" action="ppaction://hlinksldjump"/>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2" name="Title 1"/>
          <p:cNvSpPr>
            <a:spLocks noGrp="1"/>
          </p:cNvSpPr>
          <p:nvPr>
            <p:ph type="title"/>
          </p:nvPr>
        </p:nvSpPr>
        <p:spPr>
          <a:xfrm>
            <a:off x="3779912" y="-72008"/>
            <a:ext cx="3816424" cy="908720"/>
          </a:xfrm>
        </p:spPr>
        <p:txBody>
          <a:bodyPr>
            <a:normAutofit fontScale="90000"/>
          </a:bodyPr>
          <a:lstStyle/>
          <a:p>
            <a:pPr algn="r"/>
            <a:r>
              <a:rPr lang="fa-IR" sz="3600" b="1" dirty="0" smtClean="0">
                <a:cs typeface="A EntezareZohoor B3" panose="00000700000000000000" pitchFamily="2" charset="-78"/>
              </a:rPr>
              <a:t>معرفی کشور مالزی</a:t>
            </a:r>
            <a:endParaRPr lang="fa-IR" sz="36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6" cstate="print">
            <a:extLst>
              <a:ext uri="{BEBA8EAE-BF5A-486C-A8C5-ECC9F3942E4B}">
                <a14:imgProps xmlns:a14="http://schemas.microsoft.com/office/drawing/2010/main">
                  <a14:imgLayer r:embed="rId7">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71510" y="6174544"/>
            <a:ext cx="1800200" cy="646331"/>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r>
              <a:rPr lang="en-US" sz="1200" dirty="0" smtClean="0"/>
              <a:t>Department of statistics, Malaysia, 2010 </a:t>
            </a:r>
            <a:r>
              <a:rPr lang="fa-IR" sz="1200" dirty="0" smtClean="0">
                <a:cs typeface="B Nazanin" panose="00000400000000000000" pitchFamily="2" charset="-78"/>
              </a:rPr>
              <a:t> </a:t>
            </a:r>
            <a:r>
              <a:rPr lang="en-US" sz="1200" dirty="0" smtClean="0"/>
              <a:t> </a:t>
            </a:r>
            <a:endParaRPr lang="en-US" sz="1200" dirty="0"/>
          </a:p>
        </p:txBody>
      </p:sp>
      <p:pic>
        <p:nvPicPr>
          <p:cNvPr id="2" name="Picture 1">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32668"/>
            <a:ext cx="720080" cy="688207"/>
          </a:xfrm>
          <a:prstGeom prst="rect">
            <a:avLst/>
          </a:prstGeom>
        </p:spPr>
      </p:pic>
      <p:sp>
        <p:nvSpPr>
          <p:cNvPr id="77"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78"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808000"/>
          </a:solidFill>
          <a:ln>
            <a:noFill/>
          </a:ln>
        </p:spPr>
        <p:txBody>
          <a:bodyPr/>
          <a:lstStyle/>
          <a:p>
            <a:endParaRPr lang="en-US"/>
          </a:p>
        </p:txBody>
      </p:sp>
      <p:pic>
        <p:nvPicPr>
          <p:cNvPr id="3" name="Pictur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75215" y="1735709"/>
            <a:ext cx="4912852" cy="3665282"/>
          </a:xfrm>
          <a:prstGeom prst="rect">
            <a:avLst/>
          </a:prstGeom>
        </p:spPr>
      </p:pic>
      <p:sp>
        <p:nvSpPr>
          <p:cNvPr id="4" name="TextBox 3"/>
          <p:cNvSpPr txBox="1"/>
          <p:nvPr/>
        </p:nvSpPr>
        <p:spPr>
          <a:xfrm>
            <a:off x="1836773" y="1631081"/>
            <a:ext cx="720080" cy="400110"/>
          </a:xfrm>
          <a:prstGeom prst="rect">
            <a:avLst/>
          </a:prstGeom>
          <a:noFill/>
        </p:spPr>
        <p:txBody>
          <a:bodyPr wrap="square" rtlCol="0">
            <a:spAutoFit/>
          </a:bodyPr>
          <a:lstStyle/>
          <a:p>
            <a:r>
              <a:rPr lang="en-US" sz="2000" b="1" dirty="0" smtClean="0">
                <a:solidFill>
                  <a:srgbClr val="28A0E1"/>
                </a:solidFill>
                <a:latin typeface="Adobe Heiti Std R" panose="020B0400000000000000" pitchFamily="34" charset="-128"/>
                <a:ea typeface="Adobe Heiti Std R" panose="020B0400000000000000" pitchFamily="34" charset="-128"/>
              </a:rPr>
              <a:t>1%</a:t>
            </a:r>
            <a:endParaRPr lang="en-US" sz="2000" b="1" dirty="0">
              <a:solidFill>
                <a:srgbClr val="28A0E1"/>
              </a:solidFill>
              <a:latin typeface="Adobe Heiti Std R" panose="020B0400000000000000" pitchFamily="34" charset="-128"/>
              <a:ea typeface="Adobe Heiti Std R" panose="020B0400000000000000" pitchFamily="34" charset="-128"/>
            </a:endParaRPr>
          </a:p>
        </p:txBody>
      </p:sp>
      <p:sp>
        <p:nvSpPr>
          <p:cNvPr id="18" name="Rectangle 17"/>
          <p:cNvSpPr/>
          <p:nvPr/>
        </p:nvSpPr>
        <p:spPr>
          <a:xfrm>
            <a:off x="4469136" y="1112507"/>
            <a:ext cx="4292979" cy="740191"/>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fa-IR" sz="2800" dirty="0" smtClean="0">
                <a:ln w="0"/>
                <a:solidFill>
                  <a:sysClr val="windowText" lastClr="000000"/>
                </a:solidFill>
                <a:effectLst>
                  <a:outerShdw blurRad="38100" dist="19050" dir="2700000" algn="tl" rotWithShape="0">
                    <a:sysClr val="windowText" lastClr="000000">
                      <a:alpha val="40000"/>
                    </a:sysClr>
                  </a:outerShdw>
                </a:effectLst>
                <a:latin typeface="Calibri" panose="020F0502020204030204"/>
                <a:cs typeface="B Nazanin" panose="00000400000000000000" pitchFamily="2" charset="-78"/>
              </a:rPr>
              <a:t>درصد قومیت های مختلف در کشور مالزی</a:t>
            </a:r>
            <a:endParaRPr lang="en-US" sz="2800" b="0" kern="1200" cap="none" spc="0" dirty="0">
              <a:ln w="0"/>
              <a:solidFill>
                <a:sysClr val="windowText" lastClr="000000"/>
              </a:solidFill>
              <a:effectLst>
                <a:outerShdw blurRad="38100" dist="19050" dir="2700000" algn="tl" rotWithShape="0">
                  <a:sysClr val="windowText" lastClr="000000">
                    <a:alpha val="40000"/>
                  </a:sysClr>
                </a:outerShdw>
              </a:effectLst>
              <a:latin typeface="Calibri" panose="020F0502020204030204"/>
              <a:cs typeface="B Nazanin" panose="00000400000000000000" pitchFamily="2" charset="-78"/>
            </a:endParaRPr>
          </a:p>
        </p:txBody>
      </p:sp>
      <p:sp>
        <p:nvSpPr>
          <p:cNvPr id="5" name="TextBox 4"/>
          <p:cNvSpPr txBox="1"/>
          <p:nvPr/>
        </p:nvSpPr>
        <p:spPr>
          <a:xfrm>
            <a:off x="7195118" y="2709541"/>
            <a:ext cx="1008112" cy="369332"/>
          </a:xfrm>
          <a:prstGeom prst="rect">
            <a:avLst/>
          </a:prstGeom>
          <a:noFill/>
        </p:spPr>
        <p:txBody>
          <a:bodyPr wrap="square" rtlCol="0">
            <a:spAutoFit/>
          </a:bodyPr>
          <a:lstStyle/>
          <a:p>
            <a:r>
              <a:rPr lang="fa-IR" b="1" dirty="0" smtClean="0">
                <a:cs typeface="B Mitra" panose="00000400000000000000" pitchFamily="2" charset="-78"/>
              </a:rPr>
              <a:t>مالایی</a:t>
            </a:r>
            <a:endParaRPr lang="en-US" b="1" dirty="0">
              <a:cs typeface="B Mitra" panose="00000400000000000000" pitchFamily="2" charset="-78"/>
            </a:endParaRPr>
          </a:p>
        </p:txBody>
      </p:sp>
      <p:sp>
        <p:nvSpPr>
          <p:cNvPr id="20" name="TextBox 19"/>
          <p:cNvSpPr txBox="1"/>
          <p:nvPr/>
        </p:nvSpPr>
        <p:spPr>
          <a:xfrm>
            <a:off x="6907439" y="3107672"/>
            <a:ext cx="1008112" cy="369332"/>
          </a:xfrm>
          <a:prstGeom prst="rect">
            <a:avLst/>
          </a:prstGeom>
          <a:noFill/>
        </p:spPr>
        <p:txBody>
          <a:bodyPr wrap="square" rtlCol="0">
            <a:spAutoFit/>
          </a:bodyPr>
          <a:lstStyle/>
          <a:p>
            <a:r>
              <a:rPr lang="fa-IR" b="1" dirty="0" smtClean="0">
                <a:cs typeface="B Mitra" panose="00000400000000000000" pitchFamily="2" charset="-78"/>
              </a:rPr>
              <a:t>بومی پوترا</a:t>
            </a:r>
            <a:endParaRPr lang="en-US" b="1" dirty="0">
              <a:cs typeface="B Mitra" panose="00000400000000000000" pitchFamily="2" charset="-78"/>
            </a:endParaRPr>
          </a:p>
        </p:txBody>
      </p:sp>
      <p:sp>
        <p:nvSpPr>
          <p:cNvPr id="21" name="TextBox 20"/>
          <p:cNvSpPr txBox="1"/>
          <p:nvPr/>
        </p:nvSpPr>
        <p:spPr>
          <a:xfrm>
            <a:off x="7342757" y="3550568"/>
            <a:ext cx="1008112" cy="369332"/>
          </a:xfrm>
          <a:prstGeom prst="rect">
            <a:avLst/>
          </a:prstGeom>
          <a:noFill/>
        </p:spPr>
        <p:txBody>
          <a:bodyPr wrap="square" rtlCol="0">
            <a:spAutoFit/>
          </a:bodyPr>
          <a:lstStyle/>
          <a:p>
            <a:r>
              <a:rPr lang="fa-IR" b="1" dirty="0" smtClean="0">
                <a:cs typeface="B Mitra" panose="00000400000000000000" pitchFamily="2" charset="-78"/>
              </a:rPr>
              <a:t>چینی</a:t>
            </a:r>
            <a:endParaRPr lang="en-US" b="1" dirty="0">
              <a:cs typeface="B Mitra" panose="00000400000000000000" pitchFamily="2" charset="-78"/>
            </a:endParaRPr>
          </a:p>
        </p:txBody>
      </p:sp>
      <p:sp>
        <p:nvSpPr>
          <p:cNvPr id="22" name="TextBox 21"/>
          <p:cNvSpPr txBox="1"/>
          <p:nvPr/>
        </p:nvSpPr>
        <p:spPr>
          <a:xfrm>
            <a:off x="7308423" y="4058155"/>
            <a:ext cx="1008112" cy="369332"/>
          </a:xfrm>
          <a:prstGeom prst="rect">
            <a:avLst/>
          </a:prstGeom>
          <a:noFill/>
        </p:spPr>
        <p:txBody>
          <a:bodyPr wrap="square" rtlCol="0">
            <a:spAutoFit/>
          </a:bodyPr>
          <a:lstStyle/>
          <a:p>
            <a:r>
              <a:rPr lang="fa-IR" b="1" dirty="0" smtClean="0">
                <a:cs typeface="B Mitra" panose="00000400000000000000" pitchFamily="2" charset="-78"/>
              </a:rPr>
              <a:t>هندی</a:t>
            </a:r>
            <a:endParaRPr lang="en-US" b="1" dirty="0">
              <a:cs typeface="B Mitra" panose="00000400000000000000" pitchFamily="2" charset="-78"/>
            </a:endParaRPr>
          </a:p>
        </p:txBody>
      </p:sp>
      <p:sp>
        <p:nvSpPr>
          <p:cNvPr id="23" name="TextBox 22"/>
          <p:cNvSpPr txBox="1"/>
          <p:nvPr/>
        </p:nvSpPr>
        <p:spPr>
          <a:xfrm>
            <a:off x="6031893" y="5028785"/>
            <a:ext cx="2018616" cy="369332"/>
          </a:xfrm>
          <a:prstGeom prst="rect">
            <a:avLst/>
          </a:prstGeom>
          <a:noFill/>
        </p:spPr>
        <p:txBody>
          <a:bodyPr wrap="square" rtlCol="0">
            <a:spAutoFit/>
          </a:bodyPr>
          <a:lstStyle/>
          <a:p>
            <a:r>
              <a:rPr lang="fa-IR" b="1" dirty="0" smtClean="0">
                <a:cs typeface="B Mitra" panose="00000400000000000000" pitchFamily="2" charset="-78"/>
              </a:rPr>
              <a:t>شهروندان غیر مالزیایی</a:t>
            </a:r>
            <a:endParaRPr lang="en-US" b="1" dirty="0">
              <a:cs typeface="B Mitra" panose="00000400000000000000" pitchFamily="2" charset="-78"/>
            </a:endParaRPr>
          </a:p>
        </p:txBody>
      </p:sp>
      <p:sp>
        <p:nvSpPr>
          <p:cNvPr id="24" name="TextBox 23"/>
          <p:cNvSpPr txBox="1"/>
          <p:nvPr/>
        </p:nvSpPr>
        <p:spPr>
          <a:xfrm>
            <a:off x="7390905" y="4543470"/>
            <a:ext cx="1008112" cy="369332"/>
          </a:xfrm>
          <a:prstGeom prst="rect">
            <a:avLst/>
          </a:prstGeom>
          <a:noFill/>
        </p:spPr>
        <p:txBody>
          <a:bodyPr wrap="square" rtlCol="0">
            <a:spAutoFit/>
          </a:bodyPr>
          <a:lstStyle/>
          <a:p>
            <a:r>
              <a:rPr lang="fa-IR" b="1" dirty="0" smtClean="0">
                <a:cs typeface="B Mitra" panose="00000400000000000000" pitchFamily="2" charset="-78"/>
              </a:rPr>
              <a:t>غیره</a:t>
            </a:r>
            <a:endParaRPr lang="en-US" b="1" dirty="0">
              <a:cs typeface="B Mitra" panose="00000400000000000000" pitchFamily="2" charset="-78"/>
            </a:endParaRPr>
          </a:p>
        </p:txBody>
      </p:sp>
      <p:sp>
        <p:nvSpPr>
          <p:cNvPr id="7" name="Oval 6"/>
          <p:cNvSpPr/>
          <p:nvPr/>
        </p:nvSpPr>
        <p:spPr>
          <a:xfrm>
            <a:off x="8053181" y="2698165"/>
            <a:ext cx="323514" cy="315674"/>
          </a:xfrm>
          <a:prstGeom prst="ellipse">
            <a:avLst/>
          </a:prstGeom>
          <a:solidFill>
            <a:srgbClr val="56D3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8050509" y="3162308"/>
            <a:ext cx="323514" cy="315674"/>
          </a:xfrm>
          <a:prstGeom prst="ellipse">
            <a:avLst/>
          </a:prstGeom>
          <a:solidFill>
            <a:srgbClr val="C69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8050509" y="3602353"/>
            <a:ext cx="323514" cy="315674"/>
          </a:xfrm>
          <a:prstGeom prst="ellipse">
            <a:avLst/>
          </a:prstGeom>
          <a:solidFill>
            <a:srgbClr val="CB15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8063866" y="4063722"/>
            <a:ext cx="323514" cy="315674"/>
          </a:xfrm>
          <a:prstGeom prst="ellipse">
            <a:avLst/>
          </a:prstGeom>
          <a:solidFill>
            <a:srgbClr val="FDEF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8063866" y="4547037"/>
            <a:ext cx="323514" cy="315674"/>
          </a:xfrm>
          <a:prstGeom prst="ellipse">
            <a:avLst/>
          </a:prstGeom>
          <a:solidFill>
            <a:srgbClr val="2AA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8063866" y="5031600"/>
            <a:ext cx="323514" cy="315674"/>
          </a:xfrm>
          <a:prstGeom prst="ellipse">
            <a:avLst/>
          </a:prstGeom>
          <a:solidFill>
            <a:srgbClr val="D70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573667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smtClean="0">
                <a:cs typeface="A EntezareZohoor B3" panose="00000700000000000000" pitchFamily="2" charset="-78"/>
              </a:rPr>
              <a:t>چشم انداز مسکن در مالزی</a:t>
            </a:r>
            <a:endParaRPr lang="fa-IR" sz="20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16" name="TextBox 15"/>
          <p:cNvSpPr txBox="1"/>
          <p:nvPr/>
        </p:nvSpPr>
        <p:spPr>
          <a:xfrm>
            <a:off x="221233" y="6034186"/>
            <a:ext cx="1542455" cy="707886"/>
          </a:xfrm>
          <a:prstGeom prst="rect">
            <a:avLst/>
          </a:prstGeom>
          <a:noFill/>
          <a:ln>
            <a:solidFill>
              <a:srgbClr val="008000"/>
            </a:solidFill>
          </a:ln>
        </p:spPr>
        <p:txBody>
          <a:bodyPr wrap="square" rtlCol="0">
            <a:spAutoFit/>
          </a:bodyPr>
          <a:lstStyle/>
          <a:p>
            <a:pPr rtl="1"/>
            <a:r>
              <a:rPr lang="en-US" sz="800" dirty="0"/>
              <a:t>Malaysian housing policy: Prospects and</a:t>
            </a:r>
          </a:p>
          <a:p>
            <a:pPr rtl="1"/>
            <a:r>
              <a:rPr lang="en-US" sz="800" dirty="0"/>
              <a:t>obstacles of National Vision 2020</a:t>
            </a:r>
          </a:p>
          <a:p>
            <a:pPr rtl="1"/>
            <a:r>
              <a:rPr lang="en-US" sz="800" dirty="0"/>
              <a:t>Andrew C. </a:t>
            </a:r>
            <a:r>
              <a:rPr lang="en-US" sz="800" dirty="0" err="1"/>
              <a:t>Ezeanya</a:t>
            </a:r>
            <a:endParaRPr lang="en-US" sz="800" dirty="0"/>
          </a:p>
        </p:txBody>
      </p:sp>
      <p:pic>
        <p:nvPicPr>
          <p:cNvPr id="17" name="Picture 16">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649436" y="6034186"/>
            <a:ext cx="740670" cy="707886"/>
          </a:xfrm>
          <a:prstGeom prst="rect">
            <a:avLst/>
          </a:prstGeom>
        </p:spPr>
      </p:pic>
      <p:sp>
        <p:nvSpPr>
          <p:cNvPr id="3" name="Rectangle 2"/>
          <p:cNvSpPr/>
          <p:nvPr/>
        </p:nvSpPr>
        <p:spPr>
          <a:xfrm>
            <a:off x="406971" y="1124744"/>
            <a:ext cx="8269485" cy="3139321"/>
          </a:xfrm>
          <a:prstGeom prst="rect">
            <a:avLst/>
          </a:prstGeom>
        </p:spPr>
        <p:txBody>
          <a:bodyPr wrap="square">
            <a:spAutoFit/>
          </a:bodyPr>
          <a:lstStyle/>
          <a:p>
            <a:pPr algn="just" rtl="1"/>
            <a:r>
              <a:rPr lang="fa-IR" dirty="0" smtClean="0">
                <a:cs typeface="B Nazanin" panose="00000400000000000000" pitchFamily="2" charset="-78"/>
              </a:rPr>
              <a:t>مشارکت </a:t>
            </a:r>
            <a:r>
              <a:rPr lang="fa-IR" dirty="0">
                <a:cs typeface="B Nazanin" panose="00000400000000000000" pitchFamily="2" charset="-78"/>
              </a:rPr>
              <a:t>بخش های خصوصی و دولتی مسکن برای مردم </a:t>
            </a:r>
            <a:r>
              <a:rPr lang="fa-IR" dirty="0" smtClean="0">
                <a:cs typeface="B Nazanin" panose="00000400000000000000" pitchFamily="2" charset="-78"/>
              </a:rPr>
              <a:t> منجر به ساخت مسکن برای تمام اقشار می گردد. </a:t>
            </a:r>
            <a:r>
              <a:rPr lang="fa-IR" dirty="0">
                <a:cs typeface="B Nazanin" panose="00000400000000000000" pitchFamily="2" charset="-78"/>
              </a:rPr>
              <a:t>سیاست </a:t>
            </a:r>
            <a:r>
              <a:rPr lang="fa-IR" dirty="0" smtClean="0">
                <a:cs typeface="B Nazanin" panose="00000400000000000000" pitchFamily="2" charset="-78"/>
              </a:rPr>
              <a:t>مسکن</a:t>
            </a:r>
            <a:r>
              <a:rPr lang="fa-IR" dirty="0">
                <a:cs typeface="B Nazanin" panose="00000400000000000000" pitchFamily="2" charset="-78"/>
              </a:rPr>
              <a:t> </a:t>
            </a:r>
            <a:r>
              <a:rPr lang="fa-IR" dirty="0" smtClean="0">
                <a:cs typeface="B Nazanin" panose="00000400000000000000" pitchFamily="2" charset="-78"/>
              </a:rPr>
              <a:t>مالزی </a:t>
            </a:r>
            <a:r>
              <a:rPr lang="fa-IR" dirty="0">
                <a:cs typeface="B Nazanin" panose="00000400000000000000" pitchFamily="2" charset="-78"/>
              </a:rPr>
              <a:t>در راستای دستور کار دولت "</a:t>
            </a:r>
            <a:r>
              <a:rPr lang="fa-IR" dirty="0" err="1">
                <a:cs typeface="B Nazanin" panose="00000400000000000000" pitchFamily="2" charset="-78"/>
              </a:rPr>
              <a:t>سرپناه</a:t>
            </a:r>
            <a:r>
              <a:rPr lang="fa-IR" dirty="0">
                <a:cs typeface="B Nazanin" panose="00000400000000000000" pitchFamily="2" charset="-78"/>
              </a:rPr>
              <a:t> مناسب برای همه" است . </a:t>
            </a:r>
            <a:r>
              <a:rPr lang="fa-IR" dirty="0" smtClean="0">
                <a:cs typeface="B Nazanin" panose="00000400000000000000" pitchFamily="2" charset="-78"/>
              </a:rPr>
              <a:t>هدف اولیه از </a:t>
            </a:r>
            <a:r>
              <a:rPr lang="fa-IR" dirty="0">
                <a:cs typeface="B Nazanin" panose="00000400000000000000" pitchFamily="2" charset="-78"/>
              </a:rPr>
              <a:t>سیاست مسکن در مالزی </a:t>
            </a:r>
            <a:r>
              <a:rPr lang="fa-IR" dirty="0" smtClean="0">
                <a:cs typeface="B Nazanin" panose="00000400000000000000" pitchFamily="2" charset="-78"/>
              </a:rPr>
              <a:t>حصول اطمینان به اینکه که </a:t>
            </a:r>
            <a:r>
              <a:rPr lang="fa-IR" dirty="0">
                <a:cs typeface="B Nazanin" panose="00000400000000000000" pitchFamily="2" charset="-78"/>
              </a:rPr>
              <a:t>همه </a:t>
            </a:r>
            <a:r>
              <a:rPr lang="fa-IR" dirty="0" smtClean="0">
                <a:cs typeface="B Nazanin" panose="00000400000000000000" pitchFamily="2" charset="-78"/>
              </a:rPr>
              <a:t>شهروندان، به </a:t>
            </a:r>
            <a:r>
              <a:rPr lang="fa-IR" dirty="0">
                <a:cs typeface="B Nazanin" panose="00000400000000000000" pitchFamily="2" charset="-78"/>
              </a:rPr>
              <a:t>ویژه گروه های کم درآمد، دسترسی به </a:t>
            </a:r>
            <a:r>
              <a:rPr lang="fa-IR" dirty="0" err="1">
                <a:cs typeface="B Nazanin" panose="00000400000000000000" pitchFamily="2" charset="-78"/>
              </a:rPr>
              <a:t>سرپناه</a:t>
            </a:r>
            <a:r>
              <a:rPr lang="fa-IR" dirty="0">
                <a:cs typeface="B Nazanin" panose="00000400000000000000" pitchFamily="2" charset="-78"/>
              </a:rPr>
              <a:t> مناسب و شایسته داشته باشد. </a:t>
            </a:r>
            <a:r>
              <a:rPr lang="fa-IR" dirty="0" smtClean="0">
                <a:cs typeface="B Nazanin" panose="00000400000000000000" pitchFamily="2" charset="-78"/>
              </a:rPr>
              <a:t>همچنین تامین </a:t>
            </a:r>
            <a:r>
              <a:rPr lang="fa-IR" dirty="0">
                <a:cs typeface="B Nazanin" panose="00000400000000000000" pitchFamily="2" charset="-78"/>
              </a:rPr>
              <a:t>خانه برای جمعیت روستایی از طریق برنامه </a:t>
            </a:r>
            <a:r>
              <a:rPr lang="fa-IR" dirty="0" err="1">
                <a:cs typeface="B Nazanin" panose="00000400000000000000" pitchFamily="2" charset="-78"/>
              </a:rPr>
              <a:t>هایی</a:t>
            </a:r>
            <a:r>
              <a:rPr lang="fa-IR" dirty="0">
                <a:cs typeface="B Nazanin" panose="00000400000000000000" pitchFamily="2" charset="-78"/>
              </a:rPr>
              <a:t> </a:t>
            </a:r>
            <a:r>
              <a:rPr lang="fa-IR" dirty="0" smtClean="0">
                <a:cs typeface="B Nazanin" panose="00000400000000000000" pitchFamily="2" charset="-78"/>
              </a:rPr>
              <a:t>مانند تامین </a:t>
            </a:r>
            <a:r>
              <a:rPr lang="fa-IR" dirty="0">
                <a:cs typeface="B Nazanin" panose="00000400000000000000" pitchFamily="2" charset="-78"/>
              </a:rPr>
              <a:t>بودجه </a:t>
            </a:r>
            <a:r>
              <a:rPr lang="fa-IR" dirty="0" smtClean="0">
                <a:cs typeface="B Nazanin" panose="00000400000000000000" pitchFamily="2" charset="-78"/>
              </a:rPr>
              <a:t>پروژه </a:t>
            </a:r>
            <a:r>
              <a:rPr lang="fa-IR" dirty="0">
                <a:cs typeface="B Nazanin" panose="00000400000000000000" pitchFamily="2" charset="-78"/>
              </a:rPr>
              <a:t>های </a:t>
            </a:r>
            <a:r>
              <a:rPr lang="fa-IR" dirty="0" smtClean="0">
                <a:cs typeface="B Nazanin" panose="00000400000000000000" pitchFamily="2" charset="-78"/>
              </a:rPr>
              <a:t>مسکونی . در صنعت </a:t>
            </a:r>
            <a:r>
              <a:rPr lang="fa-IR" dirty="0">
                <a:cs typeface="B Nazanin" panose="00000400000000000000" pitchFamily="2" charset="-78"/>
              </a:rPr>
              <a:t>ساخت و ساز بخش خصوصی قادر به </a:t>
            </a:r>
            <a:r>
              <a:rPr lang="fa-IR" dirty="0" smtClean="0">
                <a:cs typeface="B Nazanin" panose="00000400000000000000" pitchFamily="2" charset="-78"/>
              </a:rPr>
              <a:t>تامین خانه با </a:t>
            </a:r>
            <a:r>
              <a:rPr lang="fa-IR" dirty="0">
                <a:cs typeface="B Nazanin" panose="00000400000000000000" pitchFamily="2" charset="-78"/>
              </a:rPr>
              <a:t>قیمت های </a:t>
            </a:r>
            <a:r>
              <a:rPr lang="fa-IR" dirty="0" smtClean="0">
                <a:cs typeface="B Nazanin" panose="00000400000000000000" pitchFamily="2" charset="-78"/>
              </a:rPr>
              <a:t>مناسب </a:t>
            </a:r>
            <a:r>
              <a:rPr lang="fa-IR" dirty="0">
                <a:cs typeface="B Nazanin" panose="00000400000000000000" pitchFamily="2" charset="-78"/>
              </a:rPr>
              <a:t>برای گروه </a:t>
            </a:r>
            <a:r>
              <a:rPr lang="fa-IR" dirty="0" err="1" smtClean="0">
                <a:cs typeface="B Nazanin" panose="00000400000000000000" pitchFamily="2" charset="-78"/>
              </a:rPr>
              <a:t>هایی</a:t>
            </a:r>
            <a:r>
              <a:rPr lang="fa-IR" dirty="0" smtClean="0">
                <a:cs typeface="B Nazanin" panose="00000400000000000000" pitchFamily="2" charset="-78"/>
              </a:rPr>
              <a:t> با </a:t>
            </a:r>
            <a:r>
              <a:rPr lang="fa-IR" dirty="0">
                <a:cs typeface="B Nazanin" panose="00000400000000000000" pitchFamily="2" charset="-78"/>
              </a:rPr>
              <a:t>درآمد </a:t>
            </a:r>
            <a:r>
              <a:rPr lang="fa-IR" dirty="0" smtClean="0">
                <a:cs typeface="B Nazanin" panose="00000400000000000000" pitchFamily="2" charset="-78"/>
              </a:rPr>
              <a:t>متوسط و </a:t>
            </a:r>
            <a:r>
              <a:rPr lang="fa-IR" dirty="0">
                <a:cs typeface="B Nazanin" panose="00000400000000000000" pitchFamily="2" charset="-78"/>
              </a:rPr>
              <a:t>با درآمد بالا </a:t>
            </a:r>
            <a:r>
              <a:rPr lang="fa-IR" dirty="0" smtClean="0">
                <a:cs typeface="B Nazanin" panose="00000400000000000000" pitchFamily="2" charset="-78"/>
              </a:rPr>
              <a:t>در کشور می گردد </a:t>
            </a:r>
            <a:r>
              <a:rPr lang="fa-IR" dirty="0" err="1" smtClean="0">
                <a:cs typeface="B Nazanin" panose="00000400000000000000" pitchFamily="2" charset="-78"/>
              </a:rPr>
              <a:t>واعتقاد</a:t>
            </a:r>
            <a:r>
              <a:rPr lang="fa-IR" dirty="0" smtClean="0">
                <a:cs typeface="B Nazanin" panose="00000400000000000000" pitchFamily="2" charset="-78"/>
              </a:rPr>
              <a:t> دولت مالزی </a:t>
            </a:r>
            <a:r>
              <a:rPr lang="fa-IR" dirty="0">
                <a:cs typeface="B Nazanin" panose="00000400000000000000" pitchFamily="2" charset="-78"/>
              </a:rPr>
              <a:t>بر این است که ارائه مسکن </a:t>
            </a:r>
            <a:r>
              <a:rPr lang="fa-IR" dirty="0" smtClean="0">
                <a:cs typeface="B Nazanin" panose="00000400000000000000" pitchFamily="2" charset="-78"/>
              </a:rPr>
              <a:t>یک وسیله برای </a:t>
            </a:r>
            <a:r>
              <a:rPr lang="fa-IR" dirty="0">
                <a:cs typeface="B Nazanin" panose="00000400000000000000" pitchFamily="2" charset="-78"/>
              </a:rPr>
              <a:t>دستیابی به دوام و پایدار است </a:t>
            </a:r>
            <a:r>
              <a:rPr lang="fa-IR" dirty="0" smtClean="0">
                <a:cs typeface="B Nazanin" panose="00000400000000000000" pitchFamily="2" charset="-78"/>
              </a:rPr>
              <a:t>در واقع مسکن نه تنها سرپناهی برای تامین نیازهای فیزیکی بلکه نیاز </a:t>
            </a:r>
            <a:r>
              <a:rPr lang="fa-IR" dirty="0">
                <a:cs typeface="B Nazanin" panose="00000400000000000000" pitchFamily="2" charset="-78"/>
              </a:rPr>
              <a:t>ملی برای ادغام اجتماعی، فرهنگی و </a:t>
            </a:r>
            <a:r>
              <a:rPr lang="fa-IR" dirty="0" smtClean="0">
                <a:cs typeface="B Nazanin" panose="00000400000000000000" pitchFamily="2" charset="-78"/>
              </a:rPr>
              <a:t>قومی اقشار جامعه است. آمار </a:t>
            </a:r>
            <a:r>
              <a:rPr lang="fa-IR" dirty="0">
                <a:cs typeface="B Nazanin" panose="00000400000000000000" pitchFamily="2" charset="-78"/>
              </a:rPr>
              <a:t>جمعیتی نقش برجسته در </a:t>
            </a:r>
            <a:r>
              <a:rPr lang="fa-IR" dirty="0" smtClean="0">
                <a:cs typeface="B Nazanin" panose="00000400000000000000" pitchFamily="2" charset="-78"/>
              </a:rPr>
              <a:t>برنامه </a:t>
            </a:r>
            <a:r>
              <a:rPr lang="fa-IR" dirty="0">
                <a:cs typeface="B Nazanin" panose="00000400000000000000" pitchFamily="2" charset="-78"/>
              </a:rPr>
              <a:t>ریزی و تدوین برنامه های توسعه دولت در </a:t>
            </a:r>
            <a:r>
              <a:rPr lang="fa-IR" dirty="0" smtClean="0">
                <a:cs typeface="B Nazanin" panose="00000400000000000000" pitchFamily="2" charset="-78"/>
              </a:rPr>
              <a:t>مالزی ایفا می کند. </a:t>
            </a:r>
            <a:r>
              <a:rPr lang="fa-IR" dirty="0">
                <a:cs typeface="B Nazanin" panose="00000400000000000000" pitchFamily="2" charset="-78"/>
              </a:rPr>
              <a:t>ثبات در حکومت یک عامل بزرگ در دستیابی به </a:t>
            </a:r>
            <a:r>
              <a:rPr lang="fa-IR" dirty="0" smtClean="0">
                <a:cs typeface="B Nazanin" panose="00000400000000000000" pitchFamily="2" charset="-78"/>
              </a:rPr>
              <a:t>برنامه ها و سیاست های مسکن است که شامل </a:t>
            </a:r>
            <a:r>
              <a:rPr lang="fa-IR" dirty="0">
                <a:cs typeface="B Nazanin" panose="00000400000000000000" pitchFamily="2" charset="-78"/>
              </a:rPr>
              <a:t>تخصیص منابع به اجزای مختلف </a:t>
            </a:r>
            <a:r>
              <a:rPr lang="fa-IR" dirty="0" smtClean="0">
                <a:cs typeface="B Nazanin" panose="00000400000000000000" pitchFamily="2" charset="-78"/>
              </a:rPr>
              <a:t>سازمان های دولتی است. </a:t>
            </a:r>
            <a:r>
              <a:rPr lang="fa-IR" dirty="0">
                <a:cs typeface="B Nazanin" panose="00000400000000000000" pitchFamily="2" charset="-78"/>
              </a:rPr>
              <a:t>با </a:t>
            </a:r>
            <a:r>
              <a:rPr lang="fa-IR" dirty="0" smtClean="0">
                <a:cs typeface="B Nazanin" panose="00000400000000000000" pitchFamily="2" charset="-78"/>
              </a:rPr>
              <a:t>سرعت اجرای  برنامه ها </a:t>
            </a:r>
            <a:r>
              <a:rPr lang="fa-IR" dirty="0">
                <a:cs typeface="B Nazanin" panose="00000400000000000000" pitchFamily="2" charset="-78"/>
              </a:rPr>
              <a:t>و </a:t>
            </a:r>
            <a:r>
              <a:rPr lang="fa-IR" dirty="0" smtClean="0">
                <a:cs typeface="B Nazanin" panose="00000400000000000000" pitchFamily="2" charset="-78"/>
              </a:rPr>
              <a:t>سیاست های توسعه </a:t>
            </a:r>
            <a:r>
              <a:rPr lang="fa-IR" dirty="0">
                <a:cs typeface="B Nazanin" panose="00000400000000000000" pitchFamily="2" charset="-78"/>
              </a:rPr>
              <a:t>مسکن در مالزی، چشم انداز 2020 واقع </a:t>
            </a:r>
            <a:r>
              <a:rPr lang="fa-IR" dirty="0" err="1">
                <a:cs typeface="B Nazanin" panose="00000400000000000000" pitchFamily="2" charset="-78"/>
              </a:rPr>
              <a:t>بینانه</a:t>
            </a:r>
            <a:r>
              <a:rPr lang="fa-IR" dirty="0">
                <a:cs typeface="B Nazanin" panose="00000400000000000000" pitchFamily="2" charset="-78"/>
              </a:rPr>
              <a:t> خواهد بود.</a:t>
            </a:r>
            <a:endParaRPr lang="en-US" dirty="0"/>
          </a:p>
        </p:txBody>
      </p:sp>
    </p:spTree>
    <p:extLst>
      <p:ext uri="{BB962C8B-B14F-4D97-AF65-F5344CB8AC3E}">
        <p14:creationId xmlns:p14="http://schemas.microsoft.com/office/powerpoint/2010/main" val="366899875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691680" y="-27384"/>
            <a:ext cx="5904656" cy="908720"/>
          </a:xfrm>
        </p:spPr>
        <p:txBody>
          <a:bodyPr>
            <a:noAutofit/>
          </a:bodyPr>
          <a:lstStyle/>
          <a:p>
            <a:pPr algn="r"/>
            <a:r>
              <a:rPr lang="fa-IR" sz="2000" b="1" dirty="0" smtClean="0">
                <a:cs typeface="A EntezareZohoor B3" panose="00000700000000000000" pitchFamily="2" charset="-78"/>
              </a:rPr>
              <a:t>منابع</a:t>
            </a:r>
            <a:endParaRPr lang="fa-IR" sz="2000" b="1" dirty="0">
              <a:cs typeface="A EntezareZohoor B3" panose="00000700000000000000" pitchFamily="2" charset="-78"/>
            </a:endParaRPr>
          </a:p>
        </p:txBody>
      </p:sp>
      <p:pic>
        <p:nvPicPr>
          <p:cNvPr id="9" name="Content Placeholder 3"/>
          <p:cNvPicPr>
            <a:picLocks noGrp="1" noChangeAspect="1"/>
          </p:cNvPicPr>
          <p:nvPr>
            <p:ph idx="1"/>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Picture 7">
            <a:hlinkClick r:id="rId4" action="ppaction://hlinksldjump"/>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1"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13"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E1F308"/>
          </a:solidFill>
          <a:ln>
            <a:noFill/>
          </a:ln>
        </p:spPr>
        <p:txBody>
          <a:bodyPr/>
          <a:lstStyle/>
          <a:p>
            <a:endParaRPr lang="en-US"/>
          </a:p>
        </p:txBody>
      </p:sp>
      <p:sp>
        <p:nvSpPr>
          <p:cNvPr id="3" name="Rectangle 2"/>
          <p:cNvSpPr/>
          <p:nvPr/>
        </p:nvSpPr>
        <p:spPr>
          <a:xfrm>
            <a:off x="3931546" y="1870258"/>
            <a:ext cx="4572000" cy="646331"/>
          </a:xfrm>
          <a:prstGeom prst="rect">
            <a:avLst/>
          </a:prstGeom>
        </p:spPr>
        <p:txBody>
          <a:bodyPr>
            <a:spAutoFit/>
          </a:bodyPr>
          <a:lstStyle/>
          <a:p>
            <a:pPr algn="r"/>
            <a:endParaRPr lang="fa-IR" dirty="0" smtClean="0">
              <a:cs typeface="B Nazanin" panose="00000400000000000000" pitchFamily="2" charset="-78"/>
            </a:endParaRPr>
          </a:p>
          <a:p>
            <a:pPr algn="r"/>
            <a:r>
              <a:rPr lang="en-US" dirty="0" smtClean="0"/>
              <a:t>www.mm2h.ir </a:t>
            </a:r>
            <a:r>
              <a:rPr lang="fa-IR" dirty="0" smtClean="0">
                <a:cs typeface="B Nazanin" panose="00000400000000000000" pitchFamily="2" charset="-78"/>
              </a:rPr>
              <a:t> </a:t>
            </a:r>
            <a:r>
              <a:rPr lang="en-US" dirty="0" smtClean="0"/>
              <a:t> </a:t>
            </a:r>
            <a:endParaRPr lang="en-US" dirty="0"/>
          </a:p>
        </p:txBody>
      </p:sp>
      <p:sp>
        <p:nvSpPr>
          <p:cNvPr id="4" name="Rectangle 3"/>
          <p:cNvSpPr/>
          <p:nvPr/>
        </p:nvSpPr>
        <p:spPr>
          <a:xfrm>
            <a:off x="4355976" y="1052736"/>
            <a:ext cx="4572000" cy="369332"/>
          </a:xfrm>
          <a:prstGeom prst="rect">
            <a:avLst/>
          </a:prstGeom>
        </p:spPr>
        <p:txBody>
          <a:bodyPr>
            <a:spAutoFit/>
          </a:bodyPr>
          <a:lstStyle/>
          <a:p>
            <a:pPr algn="ctr" rtl="1"/>
            <a:r>
              <a:rPr lang="ar-SA" dirty="0">
                <a:cs typeface="B Nazanin" panose="00000400000000000000" pitchFamily="2" charset="-78"/>
                <a:hlinkClick r:id="rId7"/>
              </a:rPr>
              <a:t>روزنامه دنیای اقتصاد - شماره </a:t>
            </a:r>
            <a:r>
              <a:rPr lang="fa-IR" dirty="0">
                <a:cs typeface="B Nazanin" panose="00000400000000000000" pitchFamily="2" charset="-78"/>
                <a:hlinkClick r:id="rId7"/>
              </a:rPr>
              <a:t>۲۲۵۶</a:t>
            </a:r>
            <a:r>
              <a:rPr lang="en-US" dirty="0"/>
              <a:t> </a:t>
            </a:r>
            <a:r>
              <a:rPr lang="ar-SA" dirty="0">
                <a:cs typeface="B Nazanin" panose="00000400000000000000" pitchFamily="2" charset="-78"/>
              </a:rPr>
              <a:t>تاریخ چاپ: </a:t>
            </a:r>
            <a:r>
              <a:rPr lang="fa-IR" dirty="0">
                <a:cs typeface="B Nazanin" panose="00000400000000000000" pitchFamily="2" charset="-78"/>
              </a:rPr>
              <a:t>۱۳۸۹/۱۰/۰۴</a:t>
            </a:r>
            <a:endParaRPr lang="en-US" dirty="0"/>
          </a:p>
        </p:txBody>
      </p:sp>
      <p:sp>
        <p:nvSpPr>
          <p:cNvPr id="5" name="Rectangle 4"/>
          <p:cNvSpPr/>
          <p:nvPr/>
        </p:nvSpPr>
        <p:spPr>
          <a:xfrm>
            <a:off x="5814616" y="2564904"/>
            <a:ext cx="2512546" cy="369332"/>
          </a:xfrm>
          <a:prstGeom prst="rect">
            <a:avLst/>
          </a:prstGeom>
        </p:spPr>
        <p:txBody>
          <a:bodyPr wrap="none">
            <a:spAutoFit/>
          </a:bodyPr>
          <a:lstStyle/>
          <a:p>
            <a:pPr algn="ctr"/>
            <a:r>
              <a:rPr lang="en-US" dirty="0">
                <a:cs typeface="B Mitra" panose="00000400000000000000" pitchFamily="2" charset="-78"/>
              </a:rPr>
              <a:t>http://www.eranico.com</a:t>
            </a:r>
          </a:p>
        </p:txBody>
      </p:sp>
      <p:sp>
        <p:nvSpPr>
          <p:cNvPr id="7" name="Rectangle 6"/>
          <p:cNvSpPr/>
          <p:nvPr/>
        </p:nvSpPr>
        <p:spPr>
          <a:xfrm>
            <a:off x="5419445" y="1699067"/>
            <a:ext cx="2885725" cy="369332"/>
          </a:xfrm>
          <a:prstGeom prst="rect">
            <a:avLst/>
          </a:prstGeom>
        </p:spPr>
        <p:txBody>
          <a:bodyPr wrap="none">
            <a:spAutoFit/>
          </a:bodyPr>
          <a:lstStyle/>
          <a:p>
            <a:pPr algn="ctr" rtl="1"/>
            <a:r>
              <a:rPr lang="fa-IR" dirty="0">
                <a:cs typeface="B Nazanin" panose="00000400000000000000" pitchFamily="2" charset="-78"/>
              </a:rPr>
              <a:t>روزنامه دنیای اقتصاد/ 7 شهریور 1393</a:t>
            </a:r>
            <a:endParaRPr lang="en-US" dirty="0"/>
          </a:p>
        </p:txBody>
      </p:sp>
      <p:sp>
        <p:nvSpPr>
          <p:cNvPr id="18" name="Rectangle 17"/>
          <p:cNvSpPr/>
          <p:nvPr/>
        </p:nvSpPr>
        <p:spPr>
          <a:xfrm>
            <a:off x="379204" y="3356992"/>
            <a:ext cx="6564163" cy="923330"/>
          </a:xfrm>
          <a:prstGeom prst="rect">
            <a:avLst/>
          </a:prstGeom>
        </p:spPr>
        <p:txBody>
          <a:bodyPr wrap="square">
            <a:spAutoFit/>
          </a:bodyPr>
          <a:lstStyle/>
          <a:p>
            <a:r>
              <a:rPr lang="en-US" dirty="0"/>
              <a:t>National housing policy</a:t>
            </a:r>
          </a:p>
          <a:p>
            <a:r>
              <a:rPr lang="en-US" dirty="0"/>
              <a:t>NATIONAL HOUSING DEPARTMENT</a:t>
            </a:r>
          </a:p>
          <a:p>
            <a:r>
              <a:rPr lang="en-US" dirty="0"/>
              <a:t>MINISTRY OF HOUSING AND LOCAL GOVERNMENT</a:t>
            </a:r>
          </a:p>
        </p:txBody>
      </p:sp>
      <p:sp>
        <p:nvSpPr>
          <p:cNvPr id="19" name="Rectangle 18"/>
          <p:cNvSpPr/>
          <p:nvPr/>
        </p:nvSpPr>
        <p:spPr>
          <a:xfrm>
            <a:off x="419660" y="4391311"/>
            <a:ext cx="4572000" cy="923330"/>
          </a:xfrm>
          <a:prstGeom prst="rect">
            <a:avLst/>
          </a:prstGeom>
        </p:spPr>
        <p:txBody>
          <a:bodyPr>
            <a:spAutoFit/>
          </a:bodyPr>
          <a:lstStyle/>
          <a:p>
            <a:r>
              <a:rPr lang="en-US" dirty="0"/>
              <a:t>LOW MEDIUM COST HOUSING IN MALAYSIA: ISSUES AND CHALLENGES</a:t>
            </a:r>
          </a:p>
          <a:p>
            <a:r>
              <a:rPr lang="en-US" dirty="0"/>
              <a:t>By: </a:t>
            </a:r>
            <a:r>
              <a:rPr lang="en-US" dirty="0" err="1"/>
              <a:t>Syafiee</a:t>
            </a:r>
            <a:r>
              <a:rPr lang="en-US" dirty="0"/>
              <a:t> </a:t>
            </a:r>
            <a:r>
              <a:rPr lang="en-US" dirty="0" err="1"/>
              <a:t>Shuid</a:t>
            </a:r>
            <a:endParaRPr lang="en-US" dirty="0"/>
          </a:p>
        </p:txBody>
      </p:sp>
      <p:sp>
        <p:nvSpPr>
          <p:cNvPr id="20" name="Rectangle 19"/>
          <p:cNvSpPr/>
          <p:nvPr/>
        </p:nvSpPr>
        <p:spPr>
          <a:xfrm>
            <a:off x="6132459" y="3063078"/>
            <a:ext cx="2194703" cy="369332"/>
          </a:xfrm>
          <a:prstGeom prst="rect">
            <a:avLst/>
          </a:prstGeom>
        </p:spPr>
        <p:txBody>
          <a:bodyPr wrap="none">
            <a:spAutoFit/>
          </a:bodyPr>
          <a:lstStyle/>
          <a:p>
            <a:r>
              <a:rPr lang="en-US" dirty="0"/>
              <a:t>http://paycnews.com</a:t>
            </a:r>
          </a:p>
        </p:txBody>
      </p:sp>
      <p:sp>
        <p:nvSpPr>
          <p:cNvPr id="21" name="Rectangle 20"/>
          <p:cNvSpPr/>
          <p:nvPr/>
        </p:nvSpPr>
        <p:spPr>
          <a:xfrm>
            <a:off x="323528" y="5373216"/>
            <a:ext cx="4572000" cy="1200329"/>
          </a:xfrm>
          <a:prstGeom prst="rect">
            <a:avLst/>
          </a:prstGeom>
        </p:spPr>
        <p:txBody>
          <a:bodyPr>
            <a:spAutoFit/>
          </a:bodyPr>
          <a:lstStyle/>
          <a:p>
            <a:pPr marL="171450" indent="-171450">
              <a:buFont typeface="Arial" panose="020B0604020202020204" pitchFamily="34" charset="0"/>
              <a:buChar char="•"/>
            </a:pPr>
            <a:r>
              <a:rPr lang="en-US" dirty="0">
                <a:hlinkClick r:id="rId8" action="ppaction://hlinkfile"/>
              </a:rPr>
              <a:t>Malaysian housing policy: Prospects and</a:t>
            </a:r>
          </a:p>
          <a:p>
            <a:r>
              <a:rPr lang="en-US" dirty="0">
                <a:hlinkClick r:id="rId8" action="ppaction://hlinkfile"/>
              </a:rPr>
              <a:t>obstacles of National Vision 2020</a:t>
            </a:r>
          </a:p>
          <a:p>
            <a:r>
              <a:rPr lang="en-US" dirty="0">
                <a:hlinkClick r:id="rId8" action="ppaction://hlinkfile"/>
              </a:rPr>
              <a:t>Andrew C. </a:t>
            </a:r>
            <a:r>
              <a:rPr lang="en-US" dirty="0" err="1">
                <a:hlinkClick r:id="rId8" action="ppaction://hlinkfile"/>
              </a:rPr>
              <a:t>Ezeanya</a:t>
            </a:r>
            <a:endParaRPr lang="fa-IR" dirty="0">
              <a:cs typeface="B Nazanin" panose="00000400000000000000" pitchFamily="2" charset="-78"/>
            </a:endParaRPr>
          </a:p>
          <a:p>
            <a:pPr marL="171450" indent="-171450">
              <a:buFont typeface="Arial" panose="020B0604020202020204" pitchFamily="34" charset="0"/>
              <a:buChar char="•"/>
            </a:pPr>
            <a:r>
              <a:rPr lang="en-US" dirty="0">
                <a:hlinkClick r:id="rId9" action="ppaction://hlinkfile"/>
              </a:rPr>
              <a:t>National</a:t>
            </a:r>
            <a:r>
              <a:rPr lang="fa-IR" dirty="0">
                <a:cs typeface="B Nazanin" panose="00000400000000000000" pitchFamily="2" charset="-78"/>
                <a:hlinkClick r:id="rId9" action="ppaction://hlinkfile"/>
              </a:rPr>
              <a:t> </a:t>
            </a:r>
            <a:r>
              <a:rPr lang="en-US" dirty="0">
                <a:hlinkClick r:id="rId9" action="ppaction://hlinkfile"/>
              </a:rPr>
              <a:t>Housing</a:t>
            </a:r>
            <a:r>
              <a:rPr lang="fa-IR" dirty="0">
                <a:cs typeface="B Nazanin" panose="00000400000000000000" pitchFamily="2" charset="-78"/>
                <a:hlinkClick r:id="rId9" action="ppaction://hlinkfile"/>
              </a:rPr>
              <a:t> </a:t>
            </a:r>
            <a:r>
              <a:rPr lang="en-US" dirty="0">
                <a:hlinkClick r:id="rId9" action="ppaction://hlinkfile"/>
              </a:rPr>
              <a:t>Policy</a:t>
            </a:r>
            <a:endParaRPr lang="en-US" dirty="0"/>
          </a:p>
        </p:txBody>
      </p:sp>
    </p:spTree>
    <p:extLst>
      <p:ext uri="{BB962C8B-B14F-4D97-AF65-F5344CB8AC3E}">
        <p14:creationId xmlns:p14="http://schemas.microsoft.com/office/powerpoint/2010/main" val="32739189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a:hlinkClick r:id="rId3" action="ppaction://hlinksldjump"/>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3542" b="53750" l="6563" r="4875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rot="2082160">
            <a:off x="103700" y="226927"/>
            <a:ext cx="1703851" cy="1277888"/>
          </a:xfrm>
          <a:prstGeom prst="rect">
            <a:avLst/>
          </a:prstGeom>
        </p:spPr>
      </p:pic>
      <p:sp>
        <p:nvSpPr>
          <p:cNvPr id="12" name="Title 1"/>
          <p:cNvSpPr>
            <a:spLocks noGrp="1"/>
          </p:cNvSpPr>
          <p:nvPr>
            <p:ph type="title"/>
          </p:nvPr>
        </p:nvSpPr>
        <p:spPr>
          <a:xfrm>
            <a:off x="2788989" y="123350"/>
            <a:ext cx="4807347" cy="908720"/>
          </a:xfrm>
        </p:spPr>
        <p:txBody>
          <a:bodyPr>
            <a:normAutofit/>
          </a:bodyPr>
          <a:lstStyle/>
          <a:p>
            <a:pPr algn="r"/>
            <a:r>
              <a:rPr lang="fa-IR" sz="3600" b="1" dirty="0" smtClean="0">
                <a:cs typeface="B Homa" panose="00000400000000000000" pitchFamily="2" charset="-78"/>
              </a:rPr>
              <a:t>معرفی کشور مالزی</a:t>
            </a:r>
            <a:endParaRPr lang="fa-IR" sz="3600" b="1" dirty="0">
              <a:cs typeface="B Homa" panose="00000400000000000000" pitchFamily="2" charset="-78"/>
            </a:endParaRPr>
          </a:p>
        </p:txBody>
      </p:sp>
      <p:pic>
        <p:nvPicPr>
          <p:cNvPr id="9" name="Content Placeholder 3"/>
          <p:cNvPicPr>
            <a:picLocks noGrp="1" noChangeAspect="1"/>
          </p:cNvPicPr>
          <p:nvPr>
            <p:ph idx="1"/>
          </p:nvPr>
        </p:nvPicPr>
        <p:blipFill rotWithShape="1">
          <a:blip r:embed="rId6" cstate="print">
            <a:extLst>
              <a:ext uri="{BEBA8EAE-BF5A-486C-A8C5-ECC9F3942E4B}">
                <a14:imgProps xmlns:a14="http://schemas.microsoft.com/office/drawing/2010/main">
                  <a14:imgLayer r:embed="rId7">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150" t="29069"/>
          <a:stretch/>
        </p:blipFill>
        <p:spPr>
          <a:xfrm>
            <a:off x="7596336" y="0"/>
            <a:ext cx="1547664" cy="824569"/>
          </a:xfrm>
        </p:spPr>
      </p:pic>
      <p:cxnSp>
        <p:nvCxnSpPr>
          <p:cNvPr id="10" name="Straight Connector 9"/>
          <p:cNvCxnSpPr/>
          <p:nvPr/>
        </p:nvCxnSpPr>
        <p:spPr>
          <a:xfrm flipH="1">
            <a:off x="0" y="836712"/>
            <a:ext cx="91440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flipH="1">
            <a:off x="0" y="44624"/>
            <a:ext cx="9144000" cy="0"/>
          </a:xfrm>
          <a:prstGeom prst="line">
            <a:avLst/>
          </a:prstGeom>
          <a:ln w="101600">
            <a:solidFill>
              <a:srgbClr val="FF0000"/>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0" y="5974913"/>
            <a:ext cx="1872208" cy="830997"/>
          </a:xfrm>
          <a:prstGeom prst="rect">
            <a:avLst/>
          </a:prstGeom>
          <a:noFill/>
          <a:ln>
            <a:solidFill>
              <a:srgbClr val="008000"/>
            </a:solidFill>
          </a:ln>
        </p:spPr>
        <p:txBody>
          <a:bodyPr wrap="square" rtlCol="0">
            <a:spAutoFit/>
          </a:bodyPr>
          <a:lstStyle/>
          <a:p>
            <a:pPr algn="ctr"/>
            <a:r>
              <a:rPr lang="fa-IR" sz="1200" dirty="0" smtClean="0">
                <a:cs typeface="B Nazanin" panose="00000400000000000000" pitchFamily="2" charset="-78"/>
              </a:rPr>
              <a:t>منبع:</a:t>
            </a:r>
          </a:p>
          <a:p>
            <a:r>
              <a:rPr lang="en-US" sz="1200" dirty="0"/>
              <a:t>Department of statistics, </a:t>
            </a:r>
            <a:r>
              <a:rPr lang="en-US" sz="1200" dirty="0" smtClean="0"/>
              <a:t>Malaysia, 2010 </a:t>
            </a:r>
            <a:endParaRPr lang="en-US" sz="1200" dirty="0"/>
          </a:p>
          <a:p>
            <a:r>
              <a:rPr lang="en-US" sz="1200" dirty="0" smtClean="0"/>
              <a:t> </a:t>
            </a:r>
            <a:r>
              <a:rPr lang="fa-IR" sz="1200" dirty="0" smtClean="0">
                <a:cs typeface="B Nazanin" panose="00000400000000000000" pitchFamily="2" charset="-78"/>
              </a:rPr>
              <a:t> </a:t>
            </a:r>
            <a:r>
              <a:rPr lang="en-US" sz="1200" dirty="0" smtClean="0"/>
              <a:t> </a:t>
            </a:r>
            <a:endParaRPr lang="en-US" sz="1200" dirty="0"/>
          </a:p>
        </p:txBody>
      </p:sp>
      <p:pic>
        <p:nvPicPr>
          <p:cNvPr id="2" name="Picture 1">
            <a:hlinkClick r:id="rId8" action="ppaction://hlinksldjump"/>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2500" b="100000" l="0" r="69844"/>
                    </a14:imgEffect>
                    <a14:imgEffect>
                      <a14:brightnessContrast contrast="40000"/>
                    </a14:imgEffect>
                  </a14:imgLayer>
                </a14:imgProps>
              </a:ext>
              <a:ext uri="{28A0092B-C50C-407E-A947-70E740481C1C}">
                <a14:useLocalDpi xmlns:a14="http://schemas.microsoft.com/office/drawing/2010/main" val="0"/>
              </a:ext>
            </a:extLst>
          </a:blip>
          <a:srcRect t="11896" r="30862"/>
          <a:stretch/>
        </p:blipFill>
        <p:spPr>
          <a:xfrm>
            <a:off x="1547664" y="6132668"/>
            <a:ext cx="720080" cy="688207"/>
          </a:xfrm>
          <a:prstGeom prst="rect">
            <a:avLst/>
          </a:prstGeom>
        </p:spPr>
      </p:pic>
      <p:sp>
        <p:nvSpPr>
          <p:cNvPr id="77" name="Freeform 265">
            <a:hlinkClick r:id="" action="ppaction://hlinkshowjump?jump=nextslide"/>
          </p:cNvPr>
          <p:cNvSpPr>
            <a:spLocks/>
          </p:cNvSpPr>
          <p:nvPr/>
        </p:nvSpPr>
        <p:spPr bwMode="auto">
          <a:xfrm>
            <a:off x="1176189"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FF0000"/>
          </a:solidFill>
          <a:ln>
            <a:noFill/>
          </a:ln>
        </p:spPr>
        <p:txBody>
          <a:bodyPr/>
          <a:lstStyle/>
          <a:p>
            <a:endParaRPr lang="en-US"/>
          </a:p>
        </p:txBody>
      </p:sp>
      <p:sp>
        <p:nvSpPr>
          <p:cNvPr id="78" name="Freeform 265">
            <a:hlinkClick r:id="" action="ppaction://hlinkshowjump?jump=lastslide"/>
          </p:cNvPr>
          <p:cNvSpPr>
            <a:spLocks/>
          </p:cNvSpPr>
          <p:nvPr/>
        </p:nvSpPr>
        <p:spPr bwMode="auto">
          <a:xfrm flipH="1">
            <a:off x="35496" y="206299"/>
            <a:ext cx="371475" cy="539750"/>
          </a:xfrm>
          <a:custGeom>
            <a:avLst/>
            <a:gdLst>
              <a:gd name="T0" fmla="*/ 0 w 234"/>
              <a:gd name="T1" fmla="*/ 0 h 340"/>
              <a:gd name="T2" fmla="*/ 589716563 w 234"/>
              <a:gd name="T3" fmla="*/ 428426563 h 340"/>
              <a:gd name="T4" fmla="*/ 0 w 234"/>
              <a:gd name="T5" fmla="*/ 856853125 h 340"/>
              <a:gd name="T6" fmla="*/ 0 w 234"/>
              <a:gd name="T7" fmla="*/ 856853125 h 340"/>
              <a:gd name="T8" fmla="*/ 20161250 w 234"/>
              <a:gd name="T9" fmla="*/ 836691875 h 340"/>
              <a:gd name="T10" fmla="*/ 75604688 w 234"/>
              <a:gd name="T11" fmla="*/ 781248438 h 340"/>
              <a:gd name="T12" fmla="*/ 105846563 w 234"/>
              <a:gd name="T13" fmla="*/ 740925938 h 340"/>
              <a:gd name="T14" fmla="*/ 141128750 w 234"/>
              <a:gd name="T15" fmla="*/ 690522813 h 340"/>
              <a:gd name="T16" fmla="*/ 171370625 w 234"/>
              <a:gd name="T17" fmla="*/ 635079375 h 340"/>
              <a:gd name="T18" fmla="*/ 201612500 w 234"/>
              <a:gd name="T19" fmla="*/ 579635938 h 340"/>
              <a:gd name="T20" fmla="*/ 221773750 w 234"/>
              <a:gd name="T21" fmla="*/ 514111875 h 340"/>
              <a:gd name="T22" fmla="*/ 236894688 w 234"/>
              <a:gd name="T23" fmla="*/ 443547500 h 340"/>
              <a:gd name="T24" fmla="*/ 236894688 w 234"/>
              <a:gd name="T25" fmla="*/ 408265313 h 340"/>
              <a:gd name="T26" fmla="*/ 236894688 w 234"/>
              <a:gd name="T27" fmla="*/ 372983125 h 340"/>
              <a:gd name="T28" fmla="*/ 236894688 w 234"/>
              <a:gd name="T29" fmla="*/ 337700938 h 340"/>
              <a:gd name="T30" fmla="*/ 226814063 w 234"/>
              <a:gd name="T31" fmla="*/ 302418750 h 340"/>
              <a:gd name="T32" fmla="*/ 216733438 w 234"/>
              <a:gd name="T33" fmla="*/ 262096250 h 340"/>
              <a:gd name="T34" fmla="*/ 201612500 w 234"/>
              <a:gd name="T35" fmla="*/ 226814063 h 340"/>
              <a:gd name="T36" fmla="*/ 181451250 w 234"/>
              <a:gd name="T37" fmla="*/ 191531875 h 340"/>
              <a:gd name="T38" fmla="*/ 156249688 w 234"/>
              <a:gd name="T39" fmla="*/ 151209375 h 340"/>
              <a:gd name="T40" fmla="*/ 120967500 w 234"/>
              <a:gd name="T41" fmla="*/ 115927188 h 340"/>
              <a:gd name="T42" fmla="*/ 85685313 w 234"/>
              <a:gd name="T43" fmla="*/ 75604688 h 340"/>
              <a:gd name="T44" fmla="*/ 45362813 w 234"/>
              <a:gd name="T45" fmla="*/ 40322500 h 340"/>
              <a:gd name="T46" fmla="*/ 0 w 234"/>
              <a:gd name="T47" fmla="*/ 0 h 340"/>
              <a:gd name="T48" fmla="*/ 0 w 234"/>
              <a:gd name="T49" fmla="*/ 0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4"/>
              <a:gd name="T76" fmla="*/ 0 h 340"/>
              <a:gd name="T77" fmla="*/ 234 w 234"/>
              <a:gd name="T78" fmla="*/ 340 h 3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4" h="340">
                <a:moveTo>
                  <a:pt x="0" y="0"/>
                </a:moveTo>
                <a:lnTo>
                  <a:pt x="234" y="170"/>
                </a:lnTo>
                <a:lnTo>
                  <a:pt x="0" y="340"/>
                </a:lnTo>
                <a:lnTo>
                  <a:pt x="8" y="332"/>
                </a:lnTo>
                <a:lnTo>
                  <a:pt x="30" y="310"/>
                </a:lnTo>
                <a:lnTo>
                  <a:pt x="42" y="294"/>
                </a:lnTo>
                <a:lnTo>
                  <a:pt x="56" y="274"/>
                </a:lnTo>
                <a:lnTo>
                  <a:pt x="68" y="252"/>
                </a:lnTo>
                <a:lnTo>
                  <a:pt x="80" y="230"/>
                </a:lnTo>
                <a:lnTo>
                  <a:pt x="88" y="204"/>
                </a:lnTo>
                <a:lnTo>
                  <a:pt x="94" y="176"/>
                </a:lnTo>
                <a:lnTo>
                  <a:pt x="94" y="162"/>
                </a:lnTo>
                <a:lnTo>
                  <a:pt x="94" y="148"/>
                </a:lnTo>
                <a:lnTo>
                  <a:pt x="94" y="134"/>
                </a:lnTo>
                <a:lnTo>
                  <a:pt x="90" y="120"/>
                </a:lnTo>
                <a:lnTo>
                  <a:pt x="86" y="104"/>
                </a:lnTo>
                <a:lnTo>
                  <a:pt x="80" y="90"/>
                </a:lnTo>
                <a:lnTo>
                  <a:pt x="72" y="76"/>
                </a:lnTo>
                <a:lnTo>
                  <a:pt x="62" y="60"/>
                </a:lnTo>
                <a:lnTo>
                  <a:pt x="48" y="46"/>
                </a:lnTo>
                <a:lnTo>
                  <a:pt x="34" y="30"/>
                </a:lnTo>
                <a:lnTo>
                  <a:pt x="18" y="16"/>
                </a:lnTo>
                <a:lnTo>
                  <a:pt x="0" y="0"/>
                </a:lnTo>
                <a:close/>
              </a:path>
            </a:pathLst>
          </a:custGeom>
          <a:solidFill>
            <a:srgbClr val="808000"/>
          </a:solidFill>
          <a:ln>
            <a:noFill/>
          </a:ln>
        </p:spPr>
        <p:txBody>
          <a:bodyPr/>
          <a:lstStyle/>
          <a:p>
            <a:endParaRPr lang="en-US"/>
          </a:p>
        </p:txBody>
      </p:sp>
      <p:pic>
        <p:nvPicPr>
          <p:cNvPr id="14" name="Picture 8" descr="http://upload.wikimedia.org/wikipedia/commons/thumb/8/86/Percentage_distribution_of_Malaysian_population_by_religion,_2010.svg/2000px-Percentage_distribution_of_Malaysian_population_by_religion,_2010.svg.png"/>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52956" y="1227427"/>
            <a:ext cx="6271769" cy="5005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91230"/>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10675</Words>
  <Application>Microsoft Office PowerPoint</Application>
  <PresentationFormat>On-screen Show (4:3)</PresentationFormat>
  <Paragraphs>1123</Paragraphs>
  <Slides>81</Slides>
  <Notes>8</Notes>
  <HiddenSlides>0</HiddenSlides>
  <MMClips>1</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81</vt:i4>
      </vt:variant>
    </vt:vector>
  </HeadingPairs>
  <TitlesOfParts>
    <vt:vector size="98" baseType="lpstr">
      <vt:lpstr>Adobe Heiti Std R</vt:lpstr>
      <vt:lpstr>A EntezareZohoor 1 **</vt:lpstr>
      <vt:lpstr>A EntezareZohoor B3</vt:lpstr>
      <vt:lpstr>Arial</vt:lpstr>
      <vt:lpstr>B Homa</vt:lpstr>
      <vt:lpstr>B Mitra</vt:lpstr>
      <vt:lpstr>B Nazanin</vt:lpstr>
      <vt:lpstr>BookAntiqua,Bold</vt:lpstr>
      <vt:lpstr>Calibri</vt:lpstr>
      <vt:lpstr>Century Gothic</vt:lpstr>
      <vt:lpstr>inherit</vt:lpstr>
      <vt:lpstr>Tahoma</vt:lpstr>
      <vt:lpstr>Times New Roman</vt:lpstr>
      <vt:lpstr>TimesNewRoman,Bold</vt:lpstr>
      <vt:lpstr>Wingdings</vt:lpstr>
      <vt:lpstr>Wingdings 3</vt:lpstr>
      <vt:lpstr>Wisp</vt:lpstr>
      <vt:lpstr>PowerPoint Presentation</vt:lpstr>
      <vt:lpstr>روند پژوهش</vt:lpstr>
      <vt:lpstr>بررسی مسکن در مالزی</vt:lpstr>
      <vt:lpstr>معرفی کشور مالزی</vt:lpstr>
      <vt:lpstr>معرفی کشور مالزی</vt:lpstr>
      <vt:lpstr>معرفی کشور مالزی</vt:lpstr>
      <vt:lpstr>معرفی کشور مالزی</vt:lpstr>
      <vt:lpstr>معرفی کشور مالزی</vt:lpstr>
      <vt:lpstr>معرفی کشور مالزی</vt:lpstr>
      <vt:lpstr>معرفی کشور مالزی</vt:lpstr>
      <vt:lpstr>اقتصاد</vt:lpstr>
      <vt:lpstr>اقتصاد</vt:lpstr>
      <vt:lpstr>حکومت</vt:lpstr>
      <vt:lpstr>نظام سیاسی</vt:lpstr>
      <vt:lpstr>نظام سیاسی</vt:lpstr>
      <vt:lpstr>نظام سیاسی</vt:lpstr>
      <vt:lpstr>پیدایش مسئله مسکن در مالزی</vt:lpstr>
      <vt:lpstr>پنج دوره سیاست هاي ساخت مسکن در مالزي</vt:lpstr>
      <vt:lpstr>پنج دوره سیاست هاي ساخت مسکن در مالزي</vt:lpstr>
      <vt:lpstr>متداول ترین انواع خانه در مالزی</vt:lpstr>
      <vt:lpstr>سیاست هاي مسکن در مالزي</vt:lpstr>
      <vt:lpstr>سیاست هاي مسکن در مالزي</vt:lpstr>
      <vt:lpstr>سیاست هاي مسکن در مالزي</vt:lpstr>
      <vt:lpstr>سیاست هاي مسکن در مالزي</vt:lpstr>
      <vt:lpstr>رشد اقتصادی در جنوب شرق آسیا</vt:lpstr>
      <vt:lpstr>بحران اقتصادی در جنوب شرق آسیا</vt:lpstr>
      <vt:lpstr>بحران اقتصادی در جنوب شرق آسیا</vt:lpstr>
      <vt:lpstr>سیاست هاي مسکن در مالزي</vt:lpstr>
      <vt:lpstr>سیاست هاي مسکن در مالزي</vt:lpstr>
      <vt:lpstr>سیاست هاي مسکن در مالزي</vt:lpstr>
      <vt:lpstr>سیاست هاي مسکن در مالزي</vt:lpstr>
      <vt:lpstr>سیاست هاي مسکن در مالزي</vt:lpstr>
      <vt:lpstr>سیاست هاي مسکن در مالزي</vt:lpstr>
      <vt:lpstr>سیاست هاي مسکن در مالزي</vt:lpstr>
      <vt:lpstr>نوع سیاست گذاری مسکن در مالزي</vt:lpstr>
      <vt:lpstr>سیاست هاي مسکن در مالزي</vt:lpstr>
      <vt:lpstr>طرح های مختلف ارائه مسکن در مالزی</vt:lpstr>
      <vt:lpstr>سیاست هاي ساخت مسکن در مالزي</vt:lpstr>
      <vt:lpstr>چالش های مهم  مسکن مالزی</vt:lpstr>
      <vt:lpstr>سیستم ارائه مسکن در مالزی</vt:lpstr>
      <vt:lpstr>قانون مسکن برای افراد کم درآمد در مالزی: نقش دولت و بازار</vt:lpstr>
      <vt:lpstr>قانون مسکن برای افراد کم درآمد در مالزی: نقش دولت و بازار</vt:lpstr>
      <vt:lpstr>قانون مسکن برای افراد کم درآمد در مالزی: نقش دولت و بازار</vt:lpstr>
      <vt:lpstr>قانون مسکن برای افراد کم درآمد در مالزی: نقش دولت و بازار</vt:lpstr>
      <vt:lpstr>قانون مسکن برای افراد کم درآمد در مالزی: نقش دولت و بازار</vt:lpstr>
      <vt:lpstr>قانون مسکن برای افراد کم درآمد در مالزی: نقش دولت و بازار</vt:lpstr>
      <vt:lpstr>نفش دولت در ارائه مسکن برای اقشار کم درآمد  از طریق راه های زیر</vt:lpstr>
      <vt:lpstr>هزینه اسکان در مالزی : مسائل و چالش</vt:lpstr>
      <vt:lpstr>هزینه اسکان در مالزی : مسائل و چالش</vt:lpstr>
      <vt:lpstr>نمای کلی از سیاست های مسکن مالزی</vt:lpstr>
      <vt:lpstr>مسکن اجاره ای در مالزی</vt:lpstr>
      <vt:lpstr>سیاست کنترل اجاره </vt:lpstr>
      <vt:lpstr>دسته بندی قیمت مسکن در مالزی</vt:lpstr>
      <vt:lpstr>مسکن با هزینه متوسط رو به پایین در مالزی</vt:lpstr>
      <vt:lpstr>مسکن با هزینه متوسط رو به پایین در مالزی</vt:lpstr>
      <vt:lpstr>مسکن با هزینه متوسط رو به پایین در مالزی</vt:lpstr>
      <vt:lpstr>مسکن با هزینه متوسط رو به پایین در مالزی</vt:lpstr>
      <vt:lpstr>مسائل و چالش های اجرای مسکن با هزینه متوسط رو به پایین در مالزی</vt:lpstr>
      <vt:lpstr>مسائل و چالش های اجرای مسکن با هزینه متوسط رو به پایین در مالزی</vt:lpstr>
      <vt:lpstr>سیاست های ملی مسکن</vt:lpstr>
      <vt:lpstr>اهداف سیاست های ملی مسکن</vt:lpstr>
      <vt:lpstr>سیاست های ملی مسکن</vt:lpstr>
      <vt:lpstr> دو وام رایج خرید مسکن در مالزی</vt:lpstr>
      <vt:lpstr>نرخ بهره وام مسکن در مالزی</vt:lpstr>
      <vt:lpstr>شرط حمایت، درآمد پایین و متوسط</vt:lpstr>
      <vt:lpstr> دو وام رایج خرید مسکن در مالزی</vt:lpstr>
      <vt:lpstr> قیمت آپارتمان در مالزی </vt:lpstr>
      <vt:lpstr> نحوه واگذاری زمین</vt:lpstr>
      <vt:lpstr>نحوه واگذاری زمین</vt:lpstr>
      <vt:lpstr>متغیر های اقتصاد  مسکن</vt:lpstr>
      <vt:lpstr> سیاست تولید برای خروج از «بدمسکنی»</vt:lpstr>
      <vt:lpstr> سیاست تولید برای خروج از «بدمسکنی»</vt:lpstr>
      <vt:lpstr>تجربه هدفمندی در بازار مسکن مالزی</vt:lpstr>
      <vt:lpstr>تجربه هدفمندی در بازار مسکن مالزی</vt:lpstr>
      <vt:lpstr>تجربه هدفمندی در بازار مسکن مالزی</vt:lpstr>
      <vt:lpstr>تجربه هدفمندی در بازار مسکن مالزی</vt:lpstr>
      <vt:lpstr>تجربه هدفمندی در بازار مسکن مالزی</vt:lpstr>
      <vt:lpstr> توصیه ها یی ب رای مسکن کشور مالزی</vt:lpstr>
      <vt:lpstr>مسکن با هزینه متوسط رو به پایین در مالزی</vt:lpstr>
      <vt:lpstr>چشم انداز مسکن در مالزی</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2020-10-26T08:15:42Z</dcterms:created>
  <dcterms:modified xsi:type="dcterms:W3CDTF">2020-10-26T08:16:50Z</dcterms:modified>
</cp:coreProperties>
</file>