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97" r:id="rId1"/>
  </p:sldMasterIdLst>
  <p:notesMasterIdLst>
    <p:notesMasterId r:id="rId7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cs typeface="B Homa" panose="00000400000000000000" pitchFamily="2" charset="-78"/>
              </a:defRPr>
            </a:lvl1pPr>
          </a:lstStyle>
          <a:p>
            <a:endParaRPr lang="fa-IR" dirty="0"/>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cs typeface="B Homa" panose="00000400000000000000" pitchFamily="2" charset="-78"/>
              </a:defRPr>
            </a:lvl1pPr>
          </a:lstStyle>
          <a:p>
            <a:fld id="{151A04C5-4390-4575-AFCD-5C6D84C1954A}" type="datetimeFigureOut">
              <a:rPr lang="fa-IR" smtClean="0"/>
              <a:pPr/>
              <a:t>24/10/1441</a:t>
            </a:fld>
            <a:endParaRPr lang="fa-IR"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cs typeface="B Homa" panose="00000400000000000000" pitchFamily="2" charset="-78"/>
              </a:defRPr>
            </a:lvl1pPr>
          </a:lstStyle>
          <a:p>
            <a:endParaRPr lang="fa-IR" dirty="0"/>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cs typeface="B Homa" panose="00000400000000000000" pitchFamily="2" charset="-78"/>
              </a:defRPr>
            </a:lvl1pPr>
          </a:lstStyle>
          <a:p>
            <a:fld id="{CB545A47-AA49-4150-A0EB-029DCCC6D18A}" type="slidenum">
              <a:rPr lang="fa-IR" smtClean="0"/>
              <a:pPr/>
              <a:t>‹#›</a:t>
            </a:fld>
            <a:endParaRPr lang="fa-IR" dirty="0"/>
          </a:p>
        </p:txBody>
      </p:sp>
    </p:spTree>
    <p:extLst>
      <p:ext uri="{BB962C8B-B14F-4D97-AF65-F5344CB8AC3E}">
        <p14:creationId xmlns:p14="http://schemas.microsoft.com/office/powerpoint/2010/main" val="230207528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B Homa" panose="00000400000000000000" pitchFamily="2" charset="-78"/>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B Homa" panose="00000400000000000000" pitchFamily="2"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5222738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9166462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05120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935552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7467987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84745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704633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8976564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382792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247658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867353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645082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92803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3069433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314980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7998084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7084176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702082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0834857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202883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1917127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054176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5843768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2486167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41622219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108372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6648407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4241198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581487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6266570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6550605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36183860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3678445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8485019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2572275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3002172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6141306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19903628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8871935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7955254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5357630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38459232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3804562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4186445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2287620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39957257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15260557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19742205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25775335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14818640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116621102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14528318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2512181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30129420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3350812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2523554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10863510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7425280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4740214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22130357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41554217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31912603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184479193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39604668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31943750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1833126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9507029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3659530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458905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6BC42D-1C90-4873-8770-E8162BF2DC0C}"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888066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5" name="Footer Placeholder 4"/>
          <p:cNvSpPr>
            <a:spLocks noGrp="1"/>
          </p:cNvSpPr>
          <p:nvPr>
            <p:ph type="ftr" sz="quarter" idx="11"/>
          </p:nvPr>
        </p:nvSpPr>
        <p:spPr/>
        <p:txBody>
          <a:bodyPr/>
          <a:lstStyle/>
          <a:p>
            <a:endParaRPr lang="en-US">
              <a:solidFill>
                <a:prstClr val="black">
                  <a:shade val="50000"/>
                </a:prstClr>
              </a:solidFill>
            </a:endParaRPr>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150032982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fld id="{1D8BD707-D9CF-40AE-B4C6-C98DA3205C09}" type="datetimeFigureOut">
              <a:rPr lang="en-US" smtClean="0">
                <a:solidFill>
                  <a:prstClr val="black">
                    <a:shade val="50000"/>
                  </a:prstClr>
                </a:solidFill>
              </a:rPr>
              <a:pPr rtl="0"/>
              <a:t>6/15/2020</a:t>
            </a:fld>
            <a:endParaRPr lang="en-US">
              <a:solidFill>
                <a:prstClr val="black">
                  <a:shade val="50000"/>
                </a:prstClr>
              </a:solidFill>
            </a:endParaRPr>
          </a:p>
        </p:txBody>
      </p:sp>
      <p:sp>
        <p:nvSpPr>
          <p:cNvPr id="5" name="Footer Placeholder 4"/>
          <p:cNvSpPr>
            <a:spLocks noGrp="1"/>
          </p:cNvSpPr>
          <p:nvPr>
            <p:ph type="ftr" sz="quarter" idx="11"/>
          </p:nvPr>
        </p:nvSpPr>
        <p:spPr/>
        <p:txBody>
          <a:bodyPr/>
          <a:lstStyle/>
          <a:p>
            <a:pPr rtl="0"/>
            <a:endParaRPr lang="en-US">
              <a:solidFill>
                <a:prstClr val="black">
                  <a:shade val="50000"/>
                </a:prstClr>
              </a:solidFill>
            </a:endParaRPr>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rtl="0"/>
            <a:fld id="{B6F15528-21DE-4FAA-801E-634DDDAF4B2B}" type="slidenum">
              <a:rPr lang="en-US" smtClean="0">
                <a:solidFill>
                  <a:prstClr val="black">
                    <a:shade val="50000"/>
                  </a:prstClr>
                </a:solidFill>
              </a:rPr>
              <a:pPr rtl="0"/>
              <a:t>‹#›</a:t>
            </a:fld>
            <a:endParaRPr lang="en-US">
              <a:solidFill>
                <a:prstClr val="black">
                  <a:shade val="50000"/>
                </a:prstClr>
              </a:solidFill>
            </a:endParaRPr>
          </a:p>
        </p:txBody>
      </p:sp>
    </p:spTree>
    <p:extLst>
      <p:ext uri="{BB962C8B-B14F-4D97-AF65-F5344CB8AC3E}">
        <p14:creationId xmlns:p14="http://schemas.microsoft.com/office/powerpoint/2010/main" val="11376315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fld id="{1D8BD707-D9CF-40AE-B4C6-C98DA3205C09}" type="datetimeFigureOut">
              <a:rPr lang="en-US" smtClean="0">
                <a:solidFill>
                  <a:prstClr val="black">
                    <a:shade val="50000"/>
                  </a:prstClr>
                </a:solidFill>
              </a:rPr>
              <a:pPr rtl="0"/>
              <a:t>6/15/2020</a:t>
            </a:fld>
            <a:endParaRPr lang="en-US">
              <a:solidFill>
                <a:prstClr val="black">
                  <a:shade val="50000"/>
                </a:prstClr>
              </a:solidFill>
            </a:endParaRPr>
          </a:p>
        </p:txBody>
      </p:sp>
      <p:sp>
        <p:nvSpPr>
          <p:cNvPr id="5" name="Footer Placeholder 4"/>
          <p:cNvSpPr>
            <a:spLocks noGrp="1"/>
          </p:cNvSpPr>
          <p:nvPr>
            <p:ph type="ftr" sz="quarter" idx="11"/>
          </p:nvPr>
        </p:nvSpPr>
        <p:spPr/>
        <p:txBody>
          <a:bodyPr/>
          <a:lstStyle/>
          <a:p>
            <a:pPr rtl="0"/>
            <a:endParaRPr lang="en-US">
              <a:solidFill>
                <a:prstClr val="black">
                  <a:shade val="50000"/>
                </a:prstClr>
              </a:solidFill>
            </a:endParaRPr>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rtl="0"/>
            <a:fld id="{B6F15528-21DE-4FAA-801E-634DDDAF4B2B}" type="slidenum">
              <a:rPr lang="en-US" smtClean="0">
                <a:solidFill>
                  <a:prstClr val="black">
                    <a:shade val="50000"/>
                  </a:prstClr>
                </a:solidFill>
              </a:rPr>
              <a:pPr rtl="0"/>
              <a:t>‹#›</a:t>
            </a:fld>
            <a:endParaRPr lang="en-US">
              <a:solidFill>
                <a:prstClr val="black">
                  <a:shade val="50000"/>
                </a:prstClr>
              </a:solidFill>
            </a:endParaRPr>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30704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rtl="0"/>
            <a:fld id="{1D8BD707-D9CF-40AE-B4C6-C98DA3205C09}" type="datetimeFigureOut">
              <a:rPr lang="en-US" smtClean="0">
                <a:solidFill>
                  <a:prstClr val="black">
                    <a:shade val="50000"/>
                  </a:prstClr>
                </a:solidFill>
              </a:rPr>
              <a:pPr rtl="0"/>
              <a:t>6/15/2020</a:t>
            </a:fld>
            <a:endParaRPr lang="en-US">
              <a:solidFill>
                <a:prstClr val="black">
                  <a:shade val="50000"/>
                </a:prstClr>
              </a:solidFill>
            </a:endParaRPr>
          </a:p>
        </p:txBody>
      </p:sp>
      <p:sp>
        <p:nvSpPr>
          <p:cNvPr id="6" name="Footer Placeholder 5"/>
          <p:cNvSpPr>
            <a:spLocks noGrp="1"/>
          </p:cNvSpPr>
          <p:nvPr>
            <p:ph type="ftr" sz="quarter" idx="11"/>
          </p:nvPr>
        </p:nvSpPr>
        <p:spPr/>
        <p:txBody>
          <a:bodyPr/>
          <a:lstStyle/>
          <a:p>
            <a:pPr rtl="0"/>
            <a:endParaRPr lang="en-US">
              <a:solidFill>
                <a:prstClr val="black">
                  <a:shade val="50000"/>
                </a:prstClr>
              </a:solidFill>
            </a:endParaRPr>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rtl="0"/>
            <a:fld id="{B6F15528-21DE-4FAA-801E-634DDDAF4B2B}" type="slidenum">
              <a:rPr lang="en-US" smtClean="0">
                <a:solidFill>
                  <a:prstClr val="black">
                    <a:shade val="50000"/>
                  </a:prstClr>
                </a:solidFill>
              </a:rPr>
              <a:pPr rtl="0"/>
              <a:t>‹#›</a:t>
            </a:fld>
            <a:endParaRPr lang="en-US">
              <a:solidFill>
                <a:prstClr val="black">
                  <a:shade val="50000"/>
                </a:prstClr>
              </a:solidFill>
            </a:endParaRPr>
          </a:p>
        </p:txBody>
      </p:sp>
    </p:spTree>
    <p:extLst>
      <p:ext uri="{BB962C8B-B14F-4D97-AF65-F5344CB8AC3E}">
        <p14:creationId xmlns:p14="http://schemas.microsoft.com/office/powerpoint/2010/main" val="635612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rtl="0"/>
            <a:fld id="{1D8BD707-D9CF-40AE-B4C6-C98DA3205C09}" type="datetimeFigureOut">
              <a:rPr lang="en-US" smtClean="0">
                <a:solidFill>
                  <a:prstClr val="black">
                    <a:shade val="50000"/>
                  </a:prstClr>
                </a:solidFill>
              </a:rPr>
              <a:pPr rtl="0"/>
              <a:t>6/15/2020</a:t>
            </a:fld>
            <a:endParaRPr lang="en-US">
              <a:solidFill>
                <a:prstClr val="black">
                  <a:shade val="50000"/>
                </a:prstClr>
              </a:solidFill>
            </a:endParaRPr>
          </a:p>
        </p:txBody>
      </p:sp>
      <p:sp>
        <p:nvSpPr>
          <p:cNvPr id="6" name="Footer Placeholder 5"/>
          <p:cNvSpPr>
            <a:spLocks noGrp="1"/>
          </p:cNvSpPr>
          <p:nvPr>
            <p:ph type="ftr" sz="quarter" idx="11"/>
          </p:nvPr>
        </p:nvSpPr>
        <p:spPr/>
        <p:txBody>
          <a:bodyPr/>
          <a:lstStyle/>
          <a:p>
            <a:pPr rtl="0"/>
            <a:endParaRPr lang="en-US">
              <a:solidFill>
                <a:prstClr val="black">
                  <a:shade val="50000"/>
                </a:prstClr>
              </a:solidFill>
            </a:endParaRPr>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rtl="0"/>
            <a:fld id="{B6F15528-21DE-4FAA-801E-634DDDAF4B2B}" type="slidenum">
              <a:rPr lang="en-US" smtClean="0">
                <a:solidFill>
                  <a:prstClr val="black">
                    <a:shade val="50000"/>
                  </a:prstClr>
                </a:solidFill>
              </a:rPr>
              <a:pPr rtl="0"/>
              <a:t>‹#›</a:t>
            </a:fld>
            <a:endParaRPr lang="en-US">
              <a:solidFill>
                <a:prstClr val="black">
                  <a:shade val="50000"/>
                </a:prstClr>
              </a:solidFill>
            </a:endParaRPr>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33204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rtl="0"/>
            <a:fld id="{1D8BD707-D9CF-40AE-B4C6-C98DA3205C09}" type="datetimeFigureOut">
              <a:rPr lang="en-US" smtClean="0">
                <a:solidFill>
                  <a:prstClr val="black">
                    <a:shade val="50000"/>
                  </a:prstClr>
                </a:solidFill>
              </a:rPr>
              <a:pPr rtl="0"/>
              <a:t>6/15/2020</a:t>
            </a:fld>
            <a:endParaRPr lang="en-US">
              <a:solidFill>
                <a:prstClr val="black">
                  <a:shade val="50000"/>
                </a:prstClr>
              </a:solidFill>
            </a:endParaRPr>
          </a:p>
        </p:txBody>
      </p:sp>
      <p:sp>
        <p:nvSpPr>
          <p:cNvPr id="6" name="Footer Placeholder 5"/>
          <p:cNvSpPr>
            <a:spLocks noGrp="1"/>
          </p:cNvSpPr>
          <p:nvPr>
            <p:ph type="ftr" sz="quarter" idx="11"/>
          </p:nvPr>
        </p:nvSpPr>
        <p:spPr/>
        <p:txBody>
          <a:bodyPr/>
          <a:lstStyle/>
          <a:p>
            <a:pPr rtl="0"/>
            <a:endParaRPr lang="en-US">
              <a:solidFill>
                <a:prstClr val="black">
                  <a:shade val="50000"/>
                </a:prstClr>
              </a:solidFill>
            </a:endParaRP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rtl="0"/>
            <a:fld id="{B6F15528-21DE-4FAA-801E-634DDDAF4B2B}" type="slidenum">
              <a:rPr lang="en-US" smtClean="0">
                <a:solidFill>
                  <a:prstClr val="black">
                    <a:shade val="50000"/>
                  </a:prstClr>
                </a:solidFill>
              </a:rPr>
              <a:pPr rtl="0"/>
              <a:t>‹#›</a:t>
            </a:fld>
            <a:endParaRPr lang="en-US">
              <a:solidFill>
                <a:prstClr val="black">
                  <a:shade val="50000"/>
                </a:prstClr>
              </a:solidFill>
            </a:endParaRPr>
          </a:p>
        </p:txBody>
      </p:sp>
    </p:spTree>
    <p:extLst>
      <p:ext uri="{BB962C8B-B14F-4D97-AF65-F5344CB8AC3E}">
        <p14:creationId xmlns:p14="http://schemas.microsoft.com/office/powerpoint/2010/main" val="3134751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5" name="Footer Placeholder 4"/>
          <p:cNvSpPr>
            <a:spLocks noGrp="1"/>
          </p:cNvSpPr>
          <p:nvPr>
            <p:ph type="ftr" sz="quarter" idx="11"/>
          </p:nvPr>
        </p:nvSpPr>
        <p:spPr/>
        <p:txBody>
          <a:bodyPr/>
          <a:lstStyle/>
          <a:p>
            <a:endParaRPr lang="en-US">
              <a:solidFill>
                <a:prstClr val="black">
                  <a:shade val="50000"/>
                </a:prstClr>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17250729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5" name="Footer Placeholder 4"/>
          <p:cNvSpPr>
            <a:spLocks noGrp="1"/>
          </p:cNvSpPr>
          <p:nvPr>
            <p:ph type="ftr" sz="quarter" idx="11"/>
          </p:nvPr>
        </p:nvSpPr>
        <p:spPr/>
        <p:txBody>
          <a:bodyPr/>
          <a:lstStyle/>
          <a:p>
            <a:endParaRPr lang="en-US">
              <a:solidFill>
                <a:prstClr val="black">
                  <a:shade val="50000"/>
                </a:prstClr>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821898478"/>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5" name="Footer Placeholder 4"/>
          <p:cNvSpPr>
            <a:spLocks noGrp="1"/>
          </p:cNvSpPr>
          <p:nvPr>
            <p:ph type="ftr" sz="quarter" idx="11"/>
          </p:nvPr>
        </p:nvSpPr>
        <p:spPr/>
        <p:txBody>
          <a:bodyPr/>
          <a:lstStyle/>
          <a:p>
            <a:endParaRPr lang="en-US">
              <a:solidFill>
                <a:prstClr val="black">
                  <a:shade val="50000"/>
                </a:prstClr>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2060236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5" name="Footer Placeholder 4"/>
          <p:cNvSpPr>
            <a:spLocks noGrp="1"/>
          </p:cNvSpPr>
          <p:nvPr>
            <p:ph type="ftr" sz="quarter" idx="11"/>
          </p:nvPr>
        </p:nvSpPr>
        <p:spPr/>
        <p:txBody>
          <a:bodyPr/>
          <a:lstStyle/>
          <a:p>
            <a:endParaRPr lang="en-US">
              <a:solidFill>
                <a:prstClr val="black">
                  <a:shade val="50000"/>
                </a:prstClr>
              </a:solidFill>
            </a:endParaRPr>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2433018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6" name="Footer Placeholder 5"/>
          <p:cNvSpPr>
            <a:spLocks noGrp="1"/>
          </p:cNvSpPr>
          <p:nvPr>
            <p:ph type="ftr" sz="quarter" idx="11"/>
          </p:nvPr>
        </p:nvSpPr>
        <p:spPr/>
        <p:txBody>
          <a:bodyPr/>
          <a:lstStyle/>
          <a:p>
            <a:endParaRPr lang="en-US">
              <a:solidFill>
                <a:prstClr val="black">
                  <a:shade val="50000"/>
                </a:prstClr>
              </a:solidFill>
            </a:endParaRPr>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619254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8" name="Footer Placeholder 7"/>
          <p:cNvSpPr>
            <a:spLocks noGrp="1"/>
          </p:cNvSpPr>
          <p:nvPr>
            <p:ph type="ftr" sz="quarter" idx="11"/>
          </p:nvPr>
        </p:nvSpPr>
        <p:spPr/>
        <p:txBody>
          <a:bodyPr/>
          <a:lstStyle/>
          <a:p>
            <a:endParaRPr lang="en-US">
              <a:solidFill>
                <a:prstClr val="black">
                  <a:shade val="50000"/>
                </a:prstClr>
              </a:solidFill>
            </a:endParaRPr>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1344667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4" name="Footer Placeholder 3"/>
          <p:cNvSpPr>
            <a:spLocks noGrp="1"/>
          </p:cNvSpPr>
          <p:nvPr>
            <p:ph type="ftr" sz="quarter" idx="11"/>
          </p:nvPr>
        </p:nvSpPr>
        <p:spPr/>
        <p:txBody>
          <a:bodyPr/>
          <a:lstStyle/>
          <a:p>
            <a:endParaRPr lang="en-US">
              <a:solidFill>
                <a:prstClr val="black">
                  <a:shade val="50000"/>
                </a:prstClr>
              </a:solidFill>
            </a:endParaRPr>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4246773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3" name="Footer Placeholder 2"/>
          <p:cNvSpPr>
            <a:spLocks noGrp="1"/>
          </p:cNvSpPr>
          <p:nvPr>
            <p:ph type="ftr" sz="quarter" idx="11"/>
          </p:nvPr>
        </p:nvSpPr>
        <p:spPr/>
        <p:txBody>
          <a:bodyPr/>
          <a:lstStyle/>
          <a:p>
            <a:endParaRPr lang="en-US">
              <a:solidFill>
                <a:prstClr val="black">
                  <a:shade val="50000"/>
                </a:prstClr>
              </a:solidFill>
            </a:endParaRPr>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797349925"/>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6" name="Footer Placeholder 5"/>
          <p:cNvSpPr>
            <a:spLocks noGrp="1"/>
          </p:cNvSpPr>
          <p:nvPr>
            <p:ph type="ftr" sz="quarter" idx="11"/>
          </p:nvPr>
        </p:nvSpPr>
        <p:spPr/>
        <p:txBody>
          <a:bodyPr/>
          <a:lstStyle/>
          <a:p>
            <a:endParaRPr lang="en-US">
              <a:solidFill>
                <a:prstClr val="black">
                  <a:shade val="50000"/>
                </a:prstClr>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381261685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shade val="50000"/>
                  </a:prstClr>
                </a:solidFill>
              </a:rPr>
              <a:pPr/>
              <a:t>6/15/2020</a:t>
            </a:fld>
            <a:endParaRPr lang="en-US">
              <a:solidFill>
                <a:prstClr val="black">
                  <a:shade val="50000"/>
                </a:prstClr>
              </a:solidFill>
            </a:endParaRPr>
          </a:p>
        </p:txBody>
      </p:sp>
      <p:sp>
        <p:nvSpPr>
          <p:cNvPr id="6" name="Footer Placeholder 5"/>
          <p:cNvSpPr>
            <a:spLocks noGrp="1"/>
          </p:cNvSpPr>
          <p:nvPr>
            <p:ph type="ftr" sz="quarter" idx="11"/>
          </p:nvPr>
        </p:nvSpPr>
        <p:spPr/>
        <p:txBody>
          <a:bodyPr/>
          <a:lstStyle/>
          <a:p>
            <a:endParaRPr lang="en-US">
              <a:solidFill>
                <a:prstClr val="black">
                  <a:shade val="50000"/>
                </a:prstClr>
              </a:solidFill>
            </a:endParaRP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B6F15528-21DE-4FAA-801E-634DDDAF4B2B}" type="slidenum">
              <a:rPr lang="en-US" smtClean="0">
                <a:solidFill>
                  <a:prstClr val="black">
                    <a:shade val="50000"/>
                  </a:prstClr>
                </a:solidFill>
              </a:rPr>
              <a:pPr/>
              <a:t>‹#›</a:t>
            </a:fld>
            <a:endParaRPr lang="en-US">
              <a:solidFill>
                <a:prstClr val="black">
                  <a:shade val="50000"/>
                </a:prstClr>
              </a:solidFill>
            </a:endParaRPr>
          </a:p>
        </p:txBody>
      </p:sp>
    </p:spTree>
    <p:extLst>
      <p:ext uri="{BB962C8B-B14F-4D97-AF65-F5344CB8AC3E}">
        <p14:creationId xmlns:p14="http://schemas.microsoft.com/office/powerpoint/2010/main" val="3620218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1D8BD707-D9CF-40AE-B4C6-C98DA3205C09}" type="datetimeFigureOut">
              <a:rPr lang="en-US" smtClean="0">
                <a:solidFill>
                  <a:prstClr val="black">
                    <a:shade val="50000"/>
                  </a:prstClr>
                </a:solidFill>
              </a:rPr>
              <a:pPr rtl="0"/>
              <a:t>6/15/2020</a:t>
            </a:fld>
            <a:endParaRPr lang="en-US">
              <a:solidFill>
                <a:prstClr val="black">
                  <a:shade val="50000"/>
                </a:prstClr>
              </a:solidFill>
            </a:endParaRPr>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en-US">
              <a:solidFill>
                <a:prstClr val="black">
                  <a:shade val="50000"/>
                </a:prstClr>
              </a:solidFill>
            </a:endParaRPr>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pPr rtl="0"/>
            <a:fld id="{B6F15528-21DE-4FAA-801E-634DDDAF4B2B}" type="slidenum">
              <a:rPr lang="en-US" smtClean="0">
                <a:solidFill>
                  <a:prstClr val="black">
                    <a:shade val="50000"/>
                  </a:prstClr>
                </a:solidFill>
              </a:rPr>
              <a:pPr rtl="0"/>
              <a:t>‹#›</a:t>
            </a:fld>
            <a:endParaRPr lang="en-US">
              <a:solidFill>
                <a:prstClr val="black">
                  <a:shade val="50000"/>
                </a:prstClr>
              </a:solidFill>
            </a:endParaRPr>
          </a:p>
        </p:txBody>
      </p:sp>
    </p:spTree>
    <p:extLst>
      <p:ext uri="{BB962C8B-B14F-4D97-AF65-F5344CB8AC3E}">
        <p14:creationId xmlns:p14="http://schemas.microsoft.com/office/powerpoint/2010/main" val="3664804452"/>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 id="2147483911" r:id="rId14"/>
    <p:sldLayoutId id="2147483912" r:id="rId15"/>
    <p:sldLayoutId id="2147483913"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gif"/><Relationship Id="rId4" Type="http://schemas.openxmlformats.org/officeDocument/2006/relationships/image" Target="../media/image10.gif"/></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0.gif"/></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jp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microsoft.com/office/2007/relationships/hdphoto" Target="../media/hdphoto3.wdp"/></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53.jpeg"/></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55.jpeg"/></Relationships>
</file>

<file path=ppt/slides/_rels/slide5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57.jpeg"/></Relationships>
</file>

<file path=ppt/slides/_rels/slide5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5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61.jpeg"/></Relationships>
</file>

<file path=ppt/slides/_rels/slide5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7.xml"/><Relationship Id="rId1" Type="http://schemas.openxmlformats.org/officeDocument/2006/relationships/slideLayout" Target="../slideLayouts/slideLayout4.xml"/><Relationship Id="rId5" Type="http://schemas.openxmlformats.org/officeDocument/2006/relationships/image" Target="../media/image65.jpeg"/><Relationship Id="rId4" Type="http://schemas.openxmlformats.org/officeDocument/2006/relationships/image" Target="../media/image64.jpeg"/></Relationships>
</file>

<file path=ppt/slides/_rels/slide5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68.jpeg"/><Relationship Id="rId4" Type="http://schemas.openxmlformats.org/officeDocument/2006/relationships/image" Target="../media/image67.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71.jpeg"/><Relationship Id="rId4" Type="http://schemas.openxmlformats.org/officeDocument/2006/relationships/image" Target="../media/image70.jpeg"/></Relationships>
</file>

<file path=ppt/slides/_rels/slide6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73.jpeg"/></Relationships>
</file>

<file path=ppt/slides/_rels/slide6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61.xml"/><Relationship Id="rId1" Type="http://schemas.openxmlformats.org/officeDocument/2006/relationships/slideLayout" Target="../slideLayouts/slideLayout4.xml"/><Relationship Id="rId4" Type="http://schemas.openxmlformats.org/officeDocument/2006/relationships/image" Target="../media/image75.jpeg"/></Relationships>
</file>

<file path=ppt/slides/_rels/slide6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image" Target="../media/image77.jpeg"/></Relationships>
</file>

<file path=ppt/slides/_rels/slide6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3.xml"/><Relationship Id="rId1" Type="http://schemas.openxmlformats.org/officeDocument/2006/relationships/slideLayout" Target="../slideLayouts/slideLayout4.xml"/><Relationship Id="rId4" Type="http://schemas.openxmlformats.org/officeDocument/2006/relationships/image" Target="../media/image79.jpeg"/></Relationships>
</file>

<file path=ppt/slides/_rels/slide6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81.jpeg"/></Relationships>
</file>

<file path=ppt/slides/_rels/slide6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83.jpeg"/></Relationships>
</file>

<file path=ppt/slides/_rels/slide6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image" Target="../media/image85.jpeg"/></Relationships>
</file>

<file path=ppt/slides/_rels/slide6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67.xml"/><Relationship Id="rId1" Type="http://schemas.openxmlformats.org/officeDocument/2006/relationships/slideLayout" Target="../slideLayouts/slideLayout4.xml"/><Relationship Id="rId4" Type="http://schemas.openxmlformats.org/officeDocument/2006/relationships/image" Target="../media/image87.jpeg"/></Relationships>
</file>

<file path=ppt/slides/_rels/slide6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68.xml"/><Relationship Id="rId1" Type="http://schemas.openxmlformats.org/officeDocument/2006/relationships/slideLayout" Target="../slideLayouts/slideLayout4.xml"/><Relationship Id="rId4" Type="http://schemas.openxmlformats.org/officeDocument/2006/relationships/image" Target="../media/image89.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91.jpeg"/></Relationships>
</file>

<file path=ppt/slides/_rels/slide7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03058" y="2686127"/>
            <a:ext cx="8337884" cy="1200329"/>
          </a:xfrm>
          <a:prstGeom prst="rect">
            <a:avLst/>
          </a:prstGeom>
        </p:spPr>
        <p:txBody>
          <a:bodyPr wrap="square">
            <a:spAutoFit/>
          </a:bodyPr>
          <a:lstStyle/>
          <a:p>
            <a:pPr algn="ctr"/>
            <a:r>
              <a:rPr lang="fa-IR" sz="3600" dirty="0">
                <a:cs typeface="B Homa" panose="00000400000000000000" pitchFamily="2" charset="-78"/>
              </a:rPr>
              <a:t>معرفی و بررسی </a:t>
            </a:r>
            <a:endParaRPr lang="fa-IR" sz="3600" dirty="0" smtClean="0">
              <a:cs typeface="B Homa" panose="00000400000000000000" pitchFamily="2" charset="-78"/>
            </a:endParaRPr>
          </a:p>
          <a:p>
            <a:pPr algn="ctr"/>
            <a:r>
              <a:rPr lang="fa-IR" sz="3600" dirty="0" smtClean="0">
                <a:cs typeface="B Homa" panose="00000400000000000000" pitchFamily="2" charset="-78"/>
              </a:rPr>
              <a:t>سازه </a:t>
            </a:r>
            <a:r>
              <a:rPr lang="fa-IR" sz="3600" dirty="0">
                <a:cs typeface="B Homa" panose="00000400000000000000" pitchFamily="2" charset="-78"/>
              </a:rPr>
              <a:t>های بادی(سازه‌های هوای فشرده) در معماری</a:t>
            </a:r>
          </a:p>
        </p:txBody>
      </p:sp>
    </p:spTree>
    <p:extLst>
      <p:ext uri="{BB962C8B-B14F-4D97-AF65-F5344CB8AC3E}">
        <p14:creationId xmlns:p14="http://schemas.microsoft.com/office/powerpoint/2010/main" val="12411925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9" name="Picture 4" descr="131"/>
          <p:cNvPicPr>
            <a:picLocks noChangeAspect="1" noChangeArrowheads="1"/>
          </p:cNvPicPr>
          <p:nvPr/>
        </p:nvPicPr>
        <p:blipFill>
          <a:blip r:embed="rId3"/>
          <a:srcRect/>
          <a:stretch>
            <a:fillRect/>
          </a:stretch>
        </p:blipFill>
        <p:spPr bwMode="auto">
          <a:xfrm>
            <a:off x="1371600" y="1600200"/>
            <a:ext cx="5943600" cy="4262438"/>
          </a:xfrm>
          <a:prstGeom prst="rect">
            <a:avLst/>
          </a:prstGeom>
          <a:solidFill>
            <a:schemeClr val="accent3">
              <a:lumMod val="50000"/>
            </a:schemeClr>
          </a:solidFill>
          <a:ln w="57150" cmpd="thinThick">
            <a:solidFill>
              <a:srgbClr val="000000"/>
            </a:solidFill>
            <a:miter lim="800000"/>
            <a:headEnd/>
            <a:tailEnd/>
          </a:ln>
        </p:spPr>
      </p:pic>
      <p:sp>
        <p:nvSpPr>
          <p:cNvPr id="10" name="Rectangle 5"/>
          <p:cNvSpPr>
            <a:spLocks noChangeArrowheads="1"/>
          </p:cNvSpPr>
          <p:nvPr/>
        </p:nvSpPr>
        <p:spPr bwMode="auto">
          <a:xfrm>
            <a:off x="3733800" y="5334000"/>
            <a:ext cx="2514600" cy="685800"/>
          </a:xfrm>
          <a:prstGeom prst="rect">
            <a:avLst/>
          </a:prstGeom>
          <a:solidFill>
            <a:schemeClr val="bg1">
              <a:lumMod val="95000"/>
            </a:schemeClr>
          </a:solidFill>
          <a:ln w="9525">
            <a:solidFill>
              <a:schemeClr val="tx1"/>
            </a:solidFill>
            <a:miter lim="800000"/>
            <a:headEnd/>
            <a:tailEnd/>
          </a:ln>
        </p:spPr>
        <p:txBody>
          <a:bodyPr wrap="none" anchor="ctr"/>
          <a:lstStyle/>
          <a:p>
            <a:pPr algn="ctr" rtl="0"/>
            <a:r>
              <a:rPr lang="fa-IR" dirty="0">
                <a:solidFill>
                  <a:prstClr val="black"/>
                </a:solidFill>
                <a:cs typeface="B Vahid" pitchFamily="2" charset="-78"/>
              </a:rPr>
              <a:t>مستطیل با گوشه های دوران یافته</a:t>
            </a:r>
            <a:endParaRPr lang="en-US" dirty="0">
              <a:solidFill>
                <a:prstClr val="black"/>
              </a:solidFill>
              <a:cs typeface="B Vahid" pitchFamily="2" charset="-78"/>
            </a:endParaRPr>
          </a:p>
        </p:txBody>
      </p:sp>
      <p:sp>
        <p:nvSpPr>
          <p:cNvPr id="11" name="Rectangle 6"/>
          <p:cNvSpPr>
            <a:spLocks noChangeArrowheads="1"/>
          </p:cNvSpPr>
          <p:nvPr/>
        </p:nvSpPr>
        <p:spPr bwMode="auto">
          <a:xfrm>
            <a:off x="3810000" y="3429000"/>
            <a:ext cx="1524000" cy="457200"/>
          </a:xfrm>
          <a:prstGeom prst="rect">
            <a:avLst/>
          </a:prstGeom>
          <a:solidFill>
            <a:schemeClr val="bg1">
              <a:lumMod val="95000"/>
            </a:schemeClr>
          </a:solidFill>
          <a:ln w="9525">
            <a:solidFill>
              <a:schemeClr val="tx1"/>
            </a:solidFill>
            <a:miter lim="800000"/>
            <a:headEnd/>
            <a:tailEnd/>
          </a:ln>
        </p:spPr>
        <p:txBody>
          <a:bodyPr wrap="none" anchor="ctr"/>
          <a:lstStyle/>
          <a:p>
            <a:pPr algn="ctr" rtl="0"/>
            <a:r>
              <a:rPr lang="fa-IR" sz="2000" dirty="0">
                <a:solidFill>
                  <a:prstClr val="black"/>
                </a:solidFill>
                <a:cs typeface="B Vahid" pitchFamily="2" charset="-78"/>
              </a:rPr>
              <a:t>بیضی دوران یافته</a:t>
            </a:r>
            <a:endParaRPr lang="en-US" sz="2000" dirty="0">
              <a:solidFill>
                <a:prstClr val="black"/>
              </a:solidFill>
              <a:cs typeface="B Vahid" pitchFamily="2" charset="-78"/>
            </a:endParaRPr>
          </a:p>
        </p:txBody>
      </p:sp>
      <p:sp>
        <p:nvSpPr>
          <p:cNvPr id="12" name="Rectangle 7"/>
          <p:cNvSpPr>
            <a:spLocks noChangeArrowheads="1"/>
          </p:cNvSpPr>
          <p:nvPr/>
        </p:nvSpPr>
        <p:spPr bwMode="auto">
          <a:xfrm>
            <a:off x="838200" y="4800600"/>
            <a:ext cx="2286000" cy="685800"/>
          </a:xfrm>
          <a:prstGeom prst="rect">
            <a:avLst/>
          </a:prstGeom>
          <a:solidFill>
            <a:schemeClr val="bg1">
              <a:lumMod val="95000"/>
            </a:schemeClr>
          </a:solidFill>
          <a:ln w="9525">
            <a:solidFill>
              <a:schemeClr val="tx1"/>
            </a:solidFill>
            <a:miter lim="800000"/>
            <a:headEnd/>
            <a:tailEnd/>
          </a:ln>
        </p:spPr>
        <p:txBody>
          <a:bodyPr wrap="none" anchor="ctr"/>
          <a:lstStyle/>
          <a:p>
            <a:pPr algn="ctr" rtl="0"/>
            <a:r>
              <a:rPr lang="fa-IR" sz="2000" dirty="0">
                <a:solidFill>
                  <a:prstClr val="black"/>
                </a:solidFill>
                <a:cs typeface="B Vahid" pitchFamily="2" charset="-78"/>
              </a:rPr>
              <a:t>فرم زین اسبی دوران یافته</a:t>
            </a:r>
            <a:endParaRPr lang="en-US" sz="2000" dirty="0">
              <a:solidFill>
                <a:prstClr val="black"/>
              </a:solidFill>
              <a:cs typeface="B Vahid" pitchFamily="2" charset="-78"/>
            </a:endParaRPr>
          </a:p>
        </p:txBody>
      </p:sp>
      <p:sp>
        <p:nvSpPr>
          <p:cNvPr id="13" name="AutoShape 12"/>
          <p:cNvSpPr>
            <a:spLocks noChangeArrowheads="1"/>
          </p:cNvSpPr>
          <p:nvPr/>
        </p:nvSpPr>
        <p:spPr bwMode="auto">
          <a:xfrm rot="5400000" flipH="1">
            <a:off x="4229100" y="4838700"/>
            <a:ext cx="685800" cy="457200"/>
          </a:xfrm>
          <a:custGeom>
            <a:avLst/>
            <a:gdLst>
              <a:gd name="T0" fmla="*/ 489871 w 21600"/>
              <a:gd name="T1" fmla="*/ 0 h 21600"/>
              <a:gd name="T2" fmla="*/ 293910 w 21600"/>
              <a:gd name="T3" fmla="*/ 152400 h 21600"/>
              <a:gd name="T4" fmla="*/ 0 w 21600"/>
              <a:gd name="T5" fmla="*/ 381021 h 21600"/>
              <a:gd name="T6" fmla="*/ 293910 w 21600"/>
              <a:gd name="T7" fmla="*/ 457200 h 21600"/>
              <a:gd name="T8" fmla="*/ 587820 w 21600"/>
              <a:gd name="T9" fmla="*/ 317500 h 21600"/>
              <a:gd name="T10" fmla="*/ 685800 w 21600"/>
              <a:gd name="T11" fmla="*/ 152400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3">
              <a:lumMod val="50000"/>
            </a:schemeClr>
          </a:solidFill>
          <a:ln w="9525">
            <a:solidFill>
              <a:schemeClr val="tx1"/>
            </a:solidFill>
            <a:miter lim="800000"/>
            <a:headEnd/>
            <a:tailEnd/>
          </a:ln>
        </p:spPr>
        <p:txBody>
          <a:bodyPr wrap="none" anchor="ctr"/>
          <a:lstStyle/>
          <a:p>
            <a:pPr algn="l" rtl="0"/>
            <a:endParaRPr lang="en-US">
              <a:solidFill>
                <a:prstClr val="black"/>
              </a:solidFill>
            </a:endParaRPr>
          </a:p>
        </p:txBody>
      </p:sp>
      <p:sp>
        <p:nvSpPr>
          <p:cNvPr id="14" name="AutoShape 13"/>
          <p:cNvSpPr>
            <a:spLocks noChangeArrowheads="1"/>
          </p:cNvSpPr>
          <p:nvPr/>
        </p:nvSpPr>
        <p:spPr bwMode="auto">
          <a:xfrm rot="5400000" flipH="1">
            <a:off x="1790700" y="4229100"/>
            <a:ext cx="685800" cy="457200"/>
          </a:xfrm>
          <a:custGeom>
            <a:avLst/>
            <a:gdLst>
              <a:gd name="T0" fmla="*/ 489871 w 21600"/>
              <a:gd name="T1" fmla="*/ 0 h 21600"/>
              <a:gd name="T2" fmla="*/ 293910 w 21600"/>
              <a:gd name="T3" fmla="*/ 152400 h 21600"/>
              <a:gd name="T4" fmla="*/ 0 w 21600"/>
              <a:gd name="T5" fmla="*/ 381021 h 21600"/>
              <a:gd name="T6" fmla="*/ 293910 w 21600"/>
              <a:gd name="T7" fmla="*/ 457200 h 21600"/>
              <a:gd name="T8" fmla="*/ 587820 w 21600"/>
              <a:gd name="T9" fmla="*/ 317500 h 21600"/>
              <a:gd name="T10" fmla="*/ 685800 w 21600"/>
              <a:gd name="T11" fmla="*/ 152400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3">
              <a:lumMod val="50000"/>
            </a:schemeClr>
          </a:solidFill>
          <a:ln w="9525">
            <a:solidFill>
              <a:schemeClr val="tx1"/>
            </a:solidFill>
            <a:miter lim="800000"/>
            <a:headEnd/>
            <a:tailEnd/>
          </a:ln>
        </p:spPr>
        <p:txBody>
          <a:bodyPr wrap="none" anchor="ctr"/>
          <a:lstStyle/>
          <a:p>
            <a:pPr algn="l" rtl="0"/>
            <a:endParaRPr lang="en-US">
              <a:solidFill>
                <a:prstClr val="black"/>
              </a:solidFill>
            </a:endParaRPr>
          </a:p>
        </p:txBody>
      </p:sp>
      <p:sp>
        <p:nvSpPr>
          <p:cNvPr id="15" name="AutoShape 14"/>
          <p:cNvSpPr>
            <a:spLocks noChangeArrowheads="1"/>
          </p:cNvSpPr>
          <p:nvPr/>
        </p:nvSpPr>
        <p:spPr bwMode="auto">
          <a:xfrm rot="5400000" flipH="1">
            <a:off x="4076700" y="2857500"/>
            <a:ext cx="685800" cy="457200"/>
          </a:xfrm>
          <a:custGeom>
            <a:avLst/>
            <a:gdLst>
              <a:gd name="T0" fmla="*/ 489871 w 21600"/>
              <a:gd name="T1" fmla="*/ 0 h 21600"/>
              <a:gd name="T2" fmla="*/ 293910 w 21600"/>
              <a:gd name="T3" fmla="*/ 152400 h 21600"/>
              <a:gd name="T4" fmla="*/ 0 w 21600"/>
              <a:gd name="T5" fmla="*/ 381021 h 21600"/>
              <a:gd name="T6" fmla="*/ 293910 w 21600"/>
              <a:gd name="T7" fmla="*/ 457200 h 21600"/>
              <a:gd name="T8" fmla="*/ 587820 w 21600"/>
              <a:gd name="T9" fmla="*/ 317500 h 21600"/>
              <a:gd name="T10" fmla="*/ 685800 w 21600"/>
              <a:gd name="T11" fmla="*/ 152400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3">
              <a:lumMod val="50000"/>
            </a:schemeClr>
          </a:solidFill>
          <a:ln w="9525">
            <a:solidFill>
              <a:schemeClr val="tx1"/>
            </a:solidFill>
            <a:miter lim="800000"/>
            <a:headEnd/>
            <a:tailEnd/>
          </a:ln>
        </p:spPr>
        <p:txBody>
          <a:bodyPr wrap="none" anchor="ctr"/>
          <a:lstStyle/>
          <a:p>
            <a:pPr algn="l" rtl="0"/>
            <a:endParaRPr lang="en-US">
              <a:solidFill>
                <a:prstClr val="black"/>
              </a:solidFill>
            </a:endParaRPr>
          </a:p>
        </p:txBody>
      </p:sp>
      <p:sp>
        <p:nvSpPr>
          <p:cNvPr id="19" name="Rectangle 2"/>
          <p:cNvSpPr>
            <a:spLocks noGrp="1" noChangeArrowheads="1"/>
          </p:cNvSpPr>
          <p:nvPr>
            <p:ph type="title"/>
          </p:nvPr>
        </p:nvSpPr>
        <p:spPr>
          <a:xfrm>
            <a:off x="609600" y="381000"/>
            <a:ext cx="8077200" cy="990600"/>
          </a:xfrm>
        </p:spPr>
        <p:txBody>
          <a:bodyPr>
            <a:noAutofit/>
          </a:bodyPr>
          <a:lstStyle/>
          <a:p>
            <a:pPr algn="r" eaLnBrk="1" hangingPunct="1"/>
            <a:r>
              <a:rPr lang="fa-IR" sz="2400" b="1" dirty="0" smtClean="0">
                <a:solidFill>
                  <a:schemeClr val="accent4">
                    <a:lumMod val="50000"/>
                  </a:schemeClr>
                </a:solidFill>
                <a:cs typeface="B Vahid" pitchFamily="2" charset="-78"/>
              </a:rPr>
              <a:t/>
            </a:r>
            <a:br>
              <a:rPr lang="fa-IR" sz="2400" b="1" dirty="0" smtClean="0">
                <a:solidFill>
                  <a:schemeClr val="accent4">
                    <a:lumMod val="50000"/>
                  </a:schemeClr>
                </a:solidFill>
                <a:cs typeface="B Vahid" pitchFamily="2" charset="-78"/>
              </a:rPr>
            </a:br>
            <a:r>
              <a:rPr lang="fa-IR" sz="2400" b="1" dirty="0" smtClean="0">
                <a:solidFill>
                  <a:schemeClr val="accent4">
                    <a:lumMod val="50000"/>
                  </a:schemeClr>
                </a:solidFill>
                <a:cs typeface="B Vahid" pitchFamily="2" charset="-78"/>
              </a:rPr>
              <a:t>اشکال گوناگون سازه های متکی بر هوا</a:t>
            </a:r>
            <a:r>
              <a:rPr lang="fa-IR" sz="2400" dirty="0" smtClean="0">
                <a:solidFill>
                  <a:schemeClr val="accent4">
                    <a:lumMod val="50000"/>
                  </a:schemeClr>
                </a:solidFill>
                <a:cs typeface="B Vahid" pitchFamily="2" charset="-78"/>
              </a:rPr>
              <a:t/>
            </a:r>
            <a:br>
              <a:rPr lang="fa-IR" sz="2400" dirty="0" smtClean="0">
                <a:solidFill>
                  <a:schemeClr val="accent4">
                    <a:lumMod val="50000"/>
                  </a:schemeClr>
                </a:solidFill>
                <a:cs typeface="B Vahid" pitchFamily="2" charset="-78"/>
              </a:rPr>
            </a:br>
            <a:endParaRPr lang="en-US" sz="2400" dirty="0" smtClean="0">
              <a:solidFill>
                <a:schemeClr val="accent4">
                  <a:lumMod val="50000"/>
                </a:schemeClr>
              </a:solidFill>
              <a:cs typeface="B Vahid" pitchFamily="2" charset="-78"/>
            </a:endParaRPr>
          </a:p>
        </p:txBody>
      </p:sp>
    </p:spTree>
    <p:extLst>
      <p:ext uri="{BB962C8B-B14F-4D97-AF65-F5344CB8AC3E}">
        <p14:creationId xmlns:p14="http://schemas.microsoft.com/office/powerpoint/2010/main" val="18648450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33400" y="1362670"/>
            <a:ext cx="8077200" cy="2015936"/>
          </a:xfrm>
          <a:prstGeom prst="rect">
            <a:avLst/>
          </a:prstGeom>
        </p:spPr>
        <p:txBody>
          <a:bodyPr wrap="square">
            <a:spAutoFit/>
          </a:bodyPr>
          <a:lstStyle/>
          <a:p>
            <a:pPr algn="just">
              <a:lnSpc>
                <a:spcPts val="2500"/>
              </a:lnSpc>
            </a:pPr>
            <a:r>
              <a:rPr lang="fa-IR" dirty="0">
                <a:solidFill>
                  <a:prstClr val="black"/>
                </a:solidFill>
                <a:cs typeface="B Vahid" pitchFamily="2" charset="-78"/>
              </a:rPr>
              <a:t>کشش در پوسته با افزایش دهانه افزایش یافته و با افزایش خیز کاهش می‌یابد. معمولا با افزودن کابل هایی که به منظور تقویت غشا بر روی پارچه جاسازی می شوند، بر این مساله غلبه می کنند. در نتیجه به جای اینکه پارچه سرتاسر کابل را بپوشاند، به طور موثرتری از کابلی تا کابل دیگر را می پوشاند و الگوی طرح آن به گونه ای است که برای تامین شعاع های انحنای کوچک در میان کابل ها به سمت بالا تحدب پیدا می کند.  سازه‌هایی با دهانه‌های بزرگ، کابل‌هایی با خیز کم را برای کاهش تنش‌ها در پوسته به کار می‌برند،  دهانة مؤثر پوسته به وسیلة فضای بین کابل‌ها تعیین می شود.</a:t>
            </a:r>
            <a:endParaRPr lang="en-US" dirty="0">
              <a:solidFill>
                <a:prstClr val="black"/>
              </a:solidFill>
            </a:endParaRPr>
          </a:p>
        </p:txBody>
      </p:sp>
      <p:sp>
        <p:nvSpPr>
          <p:cNvPr id="13" name="Rectangle 2"/>
          <p:cNvSpPr>
            <a:spLocks noGrp="1" noChangeArrowheads="1"/>
          </p:cNvSpPr>
          <p:nvPr>
            <p:ph type="title"/>
          </p:nvPr>
        </p:nvSpPr>
        <p:spPr>
          <a:xfrm>
            <a:off x="5486400" y="457200"/>
            <a:ext cx="3200400" cy="990600"/>
          </a:xfrm>
        </p:spPr>
        <p:txBody>
          <a:bodyPr>
            <a:normAutofit/>
          </a:bodyPr>
          <a:lstStyle/>
          <a:p>
            <a:pPr algn="r" eaLnBrk="1" hangingPunct="1"/>
            <a:r>
              <a:rPr lang="fa-IR" sz="2400" b="1" dirty="0" smtClean="0">
                <a:solidFill>
                  <a:schemeClr val="accent4">
                    <a:lumMod val="50000"/>
                  </a:schemeClr>
                </a:solidFill>
                <a:cs typeface="B Vahid" pitchFamily="2" charset="-78"/>
              </a:rPr>
              <a:t>کشش در پوسته</a:t>
            </a:r>
            <a:endParaRPr lang="en-US" sz="2400" b="1" dirty="0" smtClean="0">
              <a:solidFill>
                <a:schemeClr val="accent4">
                  <a:lumMod val="50000"/>
                </a:schemeClr>
              </a:solidFill>
              <a:cs typeface="B Vahid" pitchFamily="2" charset="-78"/>
            </a:endParaRPr>
          </a:p>
        </p:txBody>
      </p:sp>
      <p:sp>
        <p:nvSpPr>
          <p:cNvPr id="14" name="Arc 13"/>
          <p:cNvSpPr/>
          <p:nvPr/>
        </p:nvSpPr>
        <p:spPr>
          <a:xfrm>
            <a:off x="3276600" y="3810000"/>
            <a:ext cx="1676400" cy="609600"/>
          </a:xfrm>
          <a:prstGeom prst="arc">
            <a:avLst>
              <a:gd name="adj1" fmla="val 10869774"/>
              <a:gd name="adj2" fmla="val 0"/>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15" name="Arc 14"/>
          <p:cNvSpPr/>
          <p:nvPr/>
        </p:nvSpPr>
        <p:spPr>
          <a:xfrm rot="19840007">
            <a:off x="1723643" y="4258151"/>
            <a:ext cx="1676400" cy="556969"/>
          </a:xfrm>
          <a:prstGeom prst="arc">
            <a:avLst>
              <a:gd name="adj1" fmla="val 10738885"/>
              <a:gd name="adj2" fmla="val 0"/>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19" name="Arc 18"/>
          <p:cNvSpPr/>
          <p:nvPr/>
        </p:nvSpPr>
        <p:spPr>
          <a:xfrm rot="2010426">
            <a:off x="4843660" y="4284390"/>
            <a:ext cx="1676400" cy="556969"/>
          </a:xfrm>
          <a:prstGeom prst="arc">
            <a:avLst>
              <a:gd name="adj1" fmla="val 10738885"/>
              <a:gd name="adj2" fmla="val 0"/>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cxnSp>
        <p:nvCxnSpPr>
          <p:cNvPr id="25" name="Straight Arrow Connector 24"/>
          <p:cNvCxnSpPr>
            <a:stCxn id="15" idx="0"/>
          </p:cNvCxnSpPr>
          <p:nvPr/>
        </p:nvCxnSpPr>
        <p:spPr>
          <a:xfrm rot="5400000" flipH="1" flipV="1">
            <a:off x="4117594" y="2676440"/>
            <a:ext cx="5058" cy="4561353"/>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124200" y="4953000"/>
            <a:ext cx="2057400" cy="369332"/>
          </a:xfrm>
          <a:prstGeom prst="rect">
            <a:avLst/>
          </a:prstGeom>
          <a:noFill/>
        </p:spPr>
        <p:txBody>
          <a:bodyPr wrap="square" rtlCol="0">
            <a:spAutoFit/>
          </a:bodyPr>
          <a:lstStyle/>
          <a:p>
            <a:pPr algn="l" rtl="0"/>
            <a:r>
              <a:rPr lang="fa-IR" dirty="0">
                <a:solidFill>
                  <a:prstClr val="black"/>
                </a:solidFill>
                <a:cs typeface="B Vahid" pitchFamily="2" charset="-78"/>
              </a:rPr>
              <a:t>دهانه اجرا شده با کابل</a:t>
            </a:r>
            <a:endParaRPr lang="en-US" dirty="0">
              <a:solidFill>
                <a:prstClr val="black"/>
              </a:solidFill>
              <a:cs typeface="B Vahid" pitchFamily="2" charset="-78"/>
            </a:endParaRPr>
          </a:p>
        </p:txBody>
      </p:sp>
      <p:cxnSp>
        <p:nvCxnSpPr>
          <p:cNvPr id="30" name="Straight Arrow Connector 29"/>
          <p:cNvCxnSpPr/>
          <p:nvPr/>
        </p:nvCxnSpPr>
        <p:spPr>
          <a:xfrm rot="5400000" flipH="1" flipV="1">
            <a:off x="3962399" y="4038600"/>
            <a:ext cx="304006" cy="794"/>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16200000" flipV="1">
            <a:off x="2476897" y="4381103"/>
            <a:ext cx="304006" cy="228600"/>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flipH="1" flipV="1">
            <a:off x="5600700" y="4381500"/>
            <a:ext cx="228600" cy="152400"/>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flipH="1">
            <a:off x="3261360" y="4038600"/>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1" name="Oval 40"/>
          <p:cNvSpPr/>
          <p:nvPr/>
        </p:nvSpPr>
        <p:spPr>
          <a:xfrm flipH="1">
            <a:off x="4937760" y="4038600"/>
            <a:ext cx="91440" cy="914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2" name="Rectangle 41"/>
          <p:cNvSpPr/>
          <p:nvPr/>
        </p:nvSpPr>
        <p:spPr>
          <a:xfrm>
            <a:off x="5107885" y="3352800"/>
            <a:ext cx="492443" cy="338554"/>
          </a:xfrm>
          <a:prstGeom prst="rect">
            <a:avLst/>
          </a:prstGeom>
        </p:spPr>
        <p:txBody>
          <a:bodyPr wrap="none">
            <a:spAutoFit/>
          </a:bodyPr>
          <a:lstStyle/>
          <a:p>
            <a:pPr algn="l" rtl="0"/>
            <a:r>
              <a:rPr lang="fa-IR" sz="1600" dirty="0">
                <a:solidFill>
                  <a:prstClr val="black"/>
                </a:solidFill>
                <a:cs typeface="B Vahid" pitchFamily="2" charset="-78"/>
              </a:rPr>
              <a:t>کابل</a:t>
            </a:r>
            <a:endParaRPr lang="en-US" sz="1600" dirty="0">
              <a:solidFill>
                <a:prstClr val="black"/>
              </a:solidFill>
            </a:endParaRPr>
          </a:p>
        </p:txBody>
      </p:sp>
      <p:cxnSp>
        <p:nvCxnSpPr>
          <p:cNvPr id="43" name="Straight Arrow Connector 42"/>
          <p:cNvCxnSpPr/>
          <p:nvPr/>
        </p:nvCxnSpPr>
        <p:spPr>
          <a:xfrm rot="5400000">
            <a:off x="5067300" y="3771900"/>
            <a:ext cx="228600" cy="152400"/>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16200000" flipH="1">
            <a:off x="2895600" y="3581400"/>
            <a:ext cx="304800" cy="304800"/>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295400" y="3200400"/>
            <a:ext cx="1828800" cy="307777"/>
          </a:xfrm>
          <a:prstGeom prst="rect">
            <a:avLst/>
          </a:prstGeom>
          <a:noFill/>
        </p:spPr>
        <p:txBody>
          <a:bodyPr wrap="square" rtlCol="0">
            <a:spAutoFit/>
          </a:bodyPr>
          <a:lstStyle/>
          <a:p>
            <a:pPr rtl="0"/>
            <a:r>
              <a:rPr lang="fa-IR" sz="1400" dirty="0">
                <a:solidFill>
                  <a:prstClr val="black"/>
                </a:solidFill>
                <a:cs typeface="B Vahid" pitchFamily="2" charset="-78"/>
              </a:rPr>
              <a:t>پوشش پوسته ای</a:t>
            </a:r>
            <a:endParaRPr lang="en-US" sz="1400" dirty="0">
              <a:solidFill>
                <a:prstClr val="black"/>
              </a:solidFill>
              <a:cs typeface="B Vahid" pitchFamily="2" charset="-78"/>
            </a:endParaRPr>
          </a:p>
        </p:txBody>
      </p:sp>
      <p:sp>
        <p:nvSpPr>
          <p:cNvPr id="50" name="TextBox 49"/>
          <p:cNvSpPr txBox="1"/>
          <p:nvPr/>
        </p:nvSpPr>
        <p:spPr>
          <a:xfrm>
            <a:off x="381000" y="5486400"/>
            <a:ext cx="8229600" cy="307777"/>
          </a:xfrm>
          <a:prstGeom prst="rect">
            <a:avLst/>
          </a:prstGeom>
          <a:noFill/>
        </p:spPr>
        <p:txBody>
          <a:bodyPr wrap="square" rtlCol="0">
            <a:spAutoFit/>
          </a:bodyPr>
          <a:lstStyle/>
          <a:p>
            <a:pPr rtl="0"/>
            <a:r>
              <a:rPr lang="fa-IR" sz="1400" dirty="0">
                <a:solidFill>
                  <a:prstClr val="black"/>
                </a:solidFill>
                <a:cs typeface="B Vahid" pitchFamily="2" charset="-78"/>
              </a:rPr>
              <a:t>مقطع از گنبد متکی بر هوا نشاندهنده ی کاربرد کابل ها برای کاهش تنش در پوسته است.دهانه موثر پوسته برای پوشش کابل ها کاهش یافته است.</a:t>
            </a:r>
            <a:endParaRPr lang="en-US" sz="1400" dirty="0">
              <a:solidFill>
                <a:prstClr val="black"/>
              </a:solidFill>
              <a:cs typeface="B Vahid" pitchFamily="2" charset="-78"/>
            </a:endParaRPr>
          </a:p>
        </p:txBody>
      </p:sp>
      <p:cxnSp>
        <p:nvCxnSpPr>
          <p:cNvPr id="52" name="Straight Arrow Connector 51"/>
          <p:cNvCxnSpPr/>
          <p:nvPr/>
        </p:nvCxnSpPr>
        <p:spPr>
          <a:xfrm>
            <a:off x="3276600" y="4265612"/>
            <a:ext cx="1676400" cy="1588"/>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276600" y="4264223"/>
            <a:ext cx="1828800" cy="307777"/>
          </a:xfrm>
          <a:prstGeom prst="rect">
            <a:avLst/>
          </a:prstGeom>
          <a:noFill/>
        </p:spPr>
        <p:txBody>
          <a:bodyPr wrap="square" rtlCol="0">
            <a:spAutoFit/>
          </a:bodyPr>
          <a:lstStyle/>
          <a:p>
            <a:pPr algn="l" rtl="0"/>
            <a:r>
              <a:rPr lang="fa-IR" sz="1400" dirty="0">
                <a:solidFill>
                  <a:prstClr val="black"/>
                </a:solidFill>
                <a:cs typeface="B Vahid" pitchFamily="2" charset="-78"/>
              </a:rPr>
              <a:t>دهانه موثر بخش پوسته ای</a:t>
            </a:r>
            <a:endParaRPr lang="en-US" sz="1400" dirty="0">
              <a:solidFill>
                <a:prstClr val="black"/>
              </a:solidFill>
              <a:cs typeface="B Vahid" pitchFamily="2" charset="-78"/>
            </a:endParaRPr>
          </a:p>
        </p:txBody>
      </p:sp>
    </p:spTree>
    <p:extLst>
      <p:ext uri="{BB962C8B-B14F-4D97-AF65-F5344CB8AC3E}">
        <p14:creationId xmlns:p14="http://schemas.microsoft.com/office/powerpoint/2010/main" val="15837339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3" name="Rectangle 2"/>
          <p:cNvSpPr>
            <a:spLocks noGrp="1" noChangeArrowheads="1"/>
          </p:cNvSpPr>
          <p:nvPr>
            <p:ph type="title"/>
          </p:nvPr>
        </p:nvSpPr>
        <p:spPr>
          <a:xfrm>
            <a:off x="5486400" y="152400"/>
            <a:ext cx="3200400" cy="990600"/>
          </a:xfrm>
        </p:spPr>
        <p:txBody>
          <a:bodyPr>
            <a:normAutofit/>
          </a:bodyPr>
          <a:lstStyle/>
          <a:p>
            <a:pPr algn="r" eaLnBrk="1" hangingPunct="1"/>
            <a:r>
              <a:rPr lang="fa-IR" sz="2400" b="1" dirty="0" smtClean="0">
                <a:solidFill>
                  <a:schemeClr val="accent4">
                    <a:lumMod val="50000"/>
                  </a:schemeClr>
                </a:solidFill>
                <a:cs typeface="B Vahid" pitchFamily="2" charset="-78"/>
              </a:rPr>
              <a:t>کشش در پوسته</a:t>
            </a:r>
            <a:endParaRPr lang="en-US" sz="2400" b="1" dirty="0" smtClean="0">
              <a:solidFill>
                <a:schemeClr val="accent4">
                  <a:lumMod val="50000"/>
                </a:schemeClr>
              </a:solidFill>
              <a:cs typeface="B Vahid" pitchFamily="2" charset="-78"/>
            </a:endParaRPr>
          </a:p>
        </p:txBody>
      </p:sp>
      <p:sp>
        <p:nvSpPr>
          <p:cNvPr id="31" name="TextBox 30"/>
          <p:cNvSpPr txBox="1"/>
          <p:nvPr/>
        </p:nvSpPr>
        <p:spPr>
          <a:xfrm>
            <a:off x="3962400" y="914399"/>
            <a:ext cx="4876800" cy="1987404"/>
          </a:xfrm>
          <a:prstGeom prst="rect">
            <a:avLst/>
          </a:prstGeom>
          <a:noFill/>
        </p:spPr>
        <p:txBody>
          <a:bodyPr wrap="square" rtlCol="0">
            <a:spAutoFit/>
          </a:bodyPr>
          <a:lstStyle/>
          <a:p>
            <a:pPr algn="just">
              <a:lnSpc>
                <a:spcPts val="2500"/>
              </a:lnSpc>
            </a:pPr>
            <a:r>
              <a:rPr lang="fa-IR" dirty="0">
                <a:solidFill>
                  <a:prstClr val="black"/>
                </a:solidFill>
                <a:latin typeface="2  Vahid"/>
              </a:rPr>
              <a:t>در اوزاکا ((گایگر))، کابل کششی را به صورت قطری و با الگوی ((تقارن مورب)) بر روی سقف قرار داد، تا گشتاور خمشی را در تیر حلقوی پیرامونی به حداقل برساند و آنرا به تقریب در فشار خالص نگه دارد، تا بدین ترتیب این تیر بتواند در برابر بارها با حداثر کارایی مقاومت کند.</a:t>
            </a:r>
            <a:endParaRPr lang="en-US" dirty="0">
              <a:solidFill>
                <a:prstClr val="black"/>
              </a:solidFill>
              <a:latin typeface="2  Vahid"/>
            </a:endParaRPr>
          </a:p>
        </p:txBody>
      </p:sp>
      <p:pic>
        <p:nvPicPr>
          <p:cNvPr id="37" name="Picture 36" descr="2709-28.jpg"/>
          <p:cNvPicPr>
            <a:picLocks noChangeAspect="1"/>
          </p:cNvPicPr>
          <p:nvPr/>
        </p:nvPicPr>
        <p:blipFill>
          <a:blip r:embed="rId3"/>
          <a:stretch>
            <a:fillRect/>
          </a:stretch>
        </p:blipFill>
        <p:spPr>
          <a:xfrm>
            <a:off x="457200" y="1066800"/>
            <a:ext cx="3200400" cy="2165896"/>
          </a:xfrm>
          <a:prstGeom prst="rect">
            <a:avLst/>
          </a:prstGeom>
          <a:ln>
            <a:noFill/>
          </a:ln>
          <a:effectLst>
            <a:outerShdw blurRad="292100" dist="139700" dir="2700000" algn="tl" rotWithShape="0">
              <a:srgbClr val="333333">
                <a:alpha val="65000"/>
              </a:srgbClr>
            </a:outerShdw>
          </a:effectLst>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084" y="3581400"/>
            <a:ext cx="3843832" cy="2882874"/>
          </a:xfrm>
          <a:prstGeom prst="rect">
            <a:avLst/>
          </a:prstGeom>
          <a:ln>
            <a:noFill/>
          </a:ln>
          <a:effectLst>
            <a:outerShdw blurRad="292100" dist="139700" dir="2700000" algn="tl" rotWithShape="0">
              <a:srgbClr val="333333">
                <a:alpha val="65000"/>
              </a:srgbClr>
            </a:outerShdw>
          </a:effectLst>
        </p:spPr>
      </p:pic>
      <p:pic>
        <p:nvPicPr>
          <p:cNvPr id="1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1" b="65091"/>
          <a:stretch/>
        </p:blipFill>
        <p:spPr bwMode="auto">
          <a:xfrm>
            <a:off x="5105400" y="4091675"/>
            <a:ext cx="3590925" cy="18623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76191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3" name="Rectangle 2"/>
          <p:cNvSpPr>
            <a:spLocks noGrp="1" noChangeArrowheads="1"/>
          </p:cNvSpPr>
          <p:nvPr>
            <p:ph type="title"/>
          </p:nvPr>
        </p:nvSpPr>
        <p:spPr>
          <a:xfrm>
            <a:off x="6019800" y="228600"/>
            <a:ext cx="2438400" cy="533400"/>
          </a:xfrm>
        </p:spPr>
        <p:txBody>
          <a:bodyPr>
            <a:normAutofit/>
          </a:bodyPr>
          <a:lstStyle/>
          <a:p>
            <a:pPr algn="r" eaLnBrk="1" hangingPunct="1"/>
            <a:r>
              <a:rPr lang="fa-IR" sz="2800" b="1" dirty="0" smtClean="0">
                <a:solidFill>
                  <a:schemeClr val="tx1"/>
                </a:solidFill>
                <a:cs typeface="B Vahid" pitchFamily="2" charset="-78"/>
              </a:rPr>
              <a:t>کشش در پوسته:</a:t>
            </a:r>
            <a:endParaRPr lang="en-US" sz="2800" b="1" dirty="0" smtClean="0">
              <a:solidFill>
                <a:schemeClr val="tx1"/>
              </a:solidFill>
              <a:cs typeface="B Vahid" pitchFamily="2" charset="-78"/>
            </a:endParaRPr>
          </a:p>
        </p:txBody>
      </p:sp>
      <p:pic>
        <p:nvPicPr>
          <p:cNvPr id="16" name="Picture 15" descr="osa20.gif"/>
          <p:cNvPicPr>
            <a:picLocks noChangeAspect="1"/>
          </p:cNvPicPr>
          <p:nvPr/>
        </p:nvPicPr>
        <p:blipFill>
          <a:blip r:embed="rId3"/>
          <a:srcRect t="16375" r="6620" b="8299"/>
          <a:stretch>
            <a:fillRect/>
          </a:stretch>
        </p:blipFill>
        <p:spPr>
          <a:xfrm>
            <a:off x="533399" y="381000"/>
            <a:ext cx="3703983" cy="1981200"/>
          </a:xfrm>
          <a:prstGeom prst="rect">
            <a:avLst/>
          </a:prstGeom>
        </p:spPr>
      </p:pic>
      <p:pic>
        <p:nvPicPr>
          <p:cNvPr id="24" name="Picture 23" descr="osa19.gif"/>
          <p:cNvPicPr>
            <a:picLocks noChangeAspect="1"/>
          </p:cNvPicPr>
          <p:nvPr/>
        </p:nvPicPr>
        <p:blipFill>
          <a:blip r:embed="rId4"/>
          <a:srcRect l="5267" r="12224" b="5525"/>
          <a:stretch>
            <a:fillRect/>
          </a:stretch>
        </p:blipFill>
        <p:spPr>
          <a:xfrm>
            <a:off x="4876800" y="3733800"/>
            <a:ext cx="3581400" cy="2743200"/>
          </a:xfrm>
          <a:prstGeom prst="rect">
            <a:avLst/>
          </a:prstGeom>
        </p:spPr>
      </p:pic>
      <p:pic>
        <p:nvPicPr>
          <p:cNvPr id="26" name="Picture 25" descr="osa41.gif"/>
          <p:cNvPicPr>
            <a:picLocks noChangeAspect="1"/>
          </p:cNvPicPr>
          <p:nvPr/>
        </p:nvPicPr>
        <p:blipFill>
          <a:blip r:embed="rId5"/>
          <a:stretch>
            <a:fillRect/>
          </a:stretch>
        </p:blipFill>
        <p:spPr>
          <a:xfrm>
            <a:off x="4876800" y="990600"/>
            <a:ext cx="3505200" cy="2553593"/>
          </a:xfrm>
          <a:prstGeom prst="rect">
            <a:avLst/>
          </a:prstGeom>
        </p:spPr>
      </p:pic>
      <p:pic>
        <p:nvPicPr>
          <p:cNvPr id="28" name="Picture 27" descr="osa43.gif"/>
          <p:cNvPicPr>
            <a:picLocks noChangeAspect="1"/>
          </p:cNvPicPr>
          <p:nvPr/>
        </p:nvPicPr>
        <p:blipFill>
          <a:blip r:embed="rId6"/>
          <a:srcRect r="16338"/>
          <a:stretch>
            <a:fillRect/>
          </a:stretch>
        </p:blipFill>
        <p:spPr>
          <a:xfrm>
            <a:off x="533400" y="2895600"/>
            <a:ext cx="3692855" cy="2362200"/>
          </a:xfrm>
          <a:prstGeom prst="rect">
            <a:avLst/>
          </a:prstGeom>
        </p:spPr>
      </p:pic>
    </p:spTree>
    <p:extLst>
      <p:ext uri="{BB962C8B-B14F-4D97-AF65-F5344CB8AC3E}">
        <p14:creationId xmlns:p14="http://schemas.microsoft.com/office/powerpoint/2010/main" val="30082580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9" name="Rectangle 2"/>
          <p:cNvSpPr>
            <a:spLocks noGrp="1" noChangeArrowheads="1"/>
          </p:cNvSpPr>
          <p:nvPr>
            <p:ph type="title"/>
          </p:nvPr>
        </p:nvSpPr>
        <p:spPr>
          <a:xfrm>
            <a:off x="6629400" y="304800"/>
            <a:ext cx="2133600" cy="838200"/>
          </a:xfrm>
        </p:spPr>
        <p:txBody>
          <a:bodyPr>
            <a:noAutofit/>
          </a:bodyPr>
          <a:lstStyle/>
          <a:p>
            <a:pPr algn="r" eaLnBrk="1" hangingPunct="1"/>
            <a:r>
              <a:rPr lang="fa-IR" sz="2400" b="1" dirty="0" smtClean="0">
                <a:solidFill>
                  <a:schemeClr val="accent4">
                    <a:lumMod val="50000"/>
                  </a:schemeClr>
                </a:solidFill>
                <a:effectLst>
                  <a:outerShdw blurRad="38100" dist="38100" dir="2700000" algn="tl">
                    <a:srgbClr val="000000">
                      <a:alpha val="43137"/>
                    </a:srgbClr>
                  </a:outerShdw>
                </a:effectLst>
                <a:cs typeface="B Vahid" pitchFamily="2" charset="-78"/>
              </a:rPr>
              <a:t/>
            </a:r>
            <a:br>
              <a:rPr lang="fa-IR" sz="2400" b="1" dirty="0" smtClean="0">
                <a:solidFill>
                  <a:schemeClr val="accent4">
                    <a:lumMod val="50000"/>
                  </a:schemeClr>
                </a:solidFill>
                <a:effectLst>
                  <a:outerShdw blurRad="38100" dist="38100" dir="2700000" algn="tl">
                    <a:srgbClr val="000000">
                      <a:alpha val="43137"/>
                    </a:srgbClr>
                  </a:outerShdw>
                </a:effectLst>
                <a:cs typeface="B Vahid" pitchFamily="2" charset="-78"/>
              </a:rPr>
            </a:br>
            <a:r>
              <a:rPr lang="fa-IR" sz="2400" b="1" dirty="0" smtClean="0">
                <a:solidFill>
                  <a:schemeClr val="accent4">
                    <a:lumMod val="50000"/>
                  </a:schemeClr>
                </a:solidFill>
                <a:effectLst>
                  <a:outerShdw blurRad="38100" dist="38100" dir="2700000" algn="tl">
                    <a:srgbClr val="000000">
                      <a:alpha val="43137"/>
                    </a:srgbClr>
                  </a:outerShdw>
                </a:effectLst>
                <a:cs typeface="B Vahid" pitchFamily="2" charset="-78"/>
              </a:rPr>
              <a:t>مهار کردن (تکیه گاه)</a:t>
            </a:r>
            <a:r>
              <a:rPr lang="fa-IR" sz="2400" dirty="0" smtClean="0">
                <a:solidFill>
                  <a:schemeClr val="accent4">
                    <a:lumMod val="50000"/>
                  </a:schemeClr>
                </a:solidFill>
                <a:effectLst>
                  <a:outerShdw blurRad="38100" dist="38100" dir="2700000" algn="tl">
                    <a:srgbClr val="000000">
                      <a:alpha val="43137"/>
                    </a:srgbClr>
                  </a:outerShdw>
                </a:effectLst>
                <a:cs typeface="B Vahid" pitchFamily="2" charset="-78"/>
              </a:rPr>
              <a:t/>
            </a:r>
            <a:br>
              <a:rPr lang="fa-IR" sz="2400" dirty="0" smtClean="0">
                <a:solidFill>
                  <a:schemeClr val="accent4">
                    <a:lumMod val="50000"/>
                  </a:schemeClr>
                </a:solidFill>
                <a:effectLst>
                  <a:outerShdw blurRad="38100" dist="38100" dir="2700000" algn="tl">
                    <a:srgbClr val="000000">
                      <a:alpha val="43137"/>
                    </a:srgbClr>
                  </a:outerShdw>
                </a:effectLst>
                <a:cs typeface="B Vahid" pitchFamily="2" charset="-78"/>
              </a:rPr>
            </a:br>
            <a:endParaRPr lang="en-US" sz="2400" dirty="0" smtClean="0">
              <a:solidFill>
                <a:schemeClr val="accent4">
                  <a:lumMod val="50000"/>
                </a:schemeClr>
              </a:solidFill>
              <a:effectLst>
                <a:outerShdw blurRad="38100" dist="38100" dir="2700000" algn="tl">
                  <a:srgbClr val="000000">
                    <a:alpha val="43137"/>
                  </a:srgbClr>
                </a:outerShdw>
              </a:effectLst>
              <a:cs typeface="B Vahid" pitchFamily="2" charset="-78"/>
            </a:endParaRPr>
          </a:p>
        </p:txBody>
      </p:sp>
      <p:sp>
        <p:nvSpPr>
          <p:cNvPr id="13" name="TextBox 12"/>
          <p:cNvSpPr txBox="1"/>
          <p:nvPr/>
        </p:nvSpPr>
        <p:spPr>
          <a:xfrm>
            <a:off x="533400" y="1066800"/>
            <a:ext cx="8305800" cy="1200329"/>
          </a:xfrm>
          <a:prstGeom prst="rect">
            <a:avLst/>
          </a:prstGeom>
          <a:noFill/>
        </p:spPr>
        <p:txBody>
          <a:bodyPr wrap="square" rtlCol="0">
            <a:spAutoFit/>
          </a:bodyPr>
          <a:lstStyle/>
          <a:p>
            <a:pPr algn="justLow"/>
            <a:r>
              <a:rPr lang="fa-IR" dirty="0">
                <a:solidFill>
                  <a:prstClr val="black"/>
                </a:solidFill>
                <a:cs typeface="B Vahid" pitchFamily="2" charset="-78"/>
              </a:rPr>
              <a:t>به علت اینکه پوسته‌های متکی بر هوا فقط نیروهای کششی را منتقل می‌نمایند (در سطح پوسته) نیروی رانشی داخلی قابل ملاحظه‌ای ایجاد می‌شود و باید در برابر آن نیروی مقاومی وجود داشته باشد. نیروی رانش افقی تابعی از دهانه است و نسبت عکس با خیز دارد (خیز کمتر نیروی رانشی بیشتر).  علاوه بر نیروی رانش جانبی، در تمامی سازه‌های متکی بر هوا نیرویی برابر با حاصلضرب سطح اتکا آنها بر روی زمین در فشار داخلی سازه وجود دارد.</a:t>
            </a:r>
            <a:endParaRPr lang="en-US" dirty="0">
              <a:solidFill>
                <a:prstClr val="black"/>
              </a:solidFill>
              <a:cs typeface="B Vahid" pitchFamily="2" charset="-78"/>
            </a:endParaRPr>
          </a:p>
        </p:txBody>
      </p:sp>
      <p:sp>
        <p:nvSpPr>
          <p:cNvPr id="15" name="Rectangle 14"/>
          <p:cNvSpPr/>
          <p:nvPr/>
        </p:nvSpPr>
        <p:spPr>
          <a:xfrm>
            <a:off x="5257800" y="2667000"/>
            <a:ext cx="3581400" cy="3618939"/>
          </a:xfrm>
          <a:prstGeom prst="rect">
            <a:avLst/>
          </a:prstGeom>
        </p:spPr>
        <p:txBody>
          <a:bodyPr wrap="square">
            <a:spAutoFit/>
          </a:bodyPr>
          <a:lstStyle/>
          <a:p>
            <a:pPr algn="just">
              <a:lnSpc>
                <a:spcPts val="2500"/>
              </a:lnSpc>
              <a:spcBef>
                <a:spcPct val="20000"/>
              </a:spcBef>
              <a:buClr>
                <a:srgbClr val="C9C2D1"/>
              </a:buClr>
              <a:buSzPct val="75000"/>
            </a:pPr>
            <a:r>
              <a:rPr lang="fa-IR" dirty="0">
                <a:solidFill>
                  <a:prstClr val="black"/>
                </a:solidFill>
                <a:cs typeface="B Vahid" pitchFamily="2" charset="-78"/>
              </a:rPr>
              <a:t>در ساختمان‌های کوچک، در برابر چنین خمشی می‌توان با مهار کردن پیرامون ساختمان به زمین، مقاومت کرد. در ساختمان‌های بزرگتر، از یک حلقه فشاری از بتن مسلح (رفتاری مانند یک قوس ممتد)، برای مقاومت در برابر نیروی رانش داخلی استفاده می‌شود. به همین دلیل، پلان چنین ساختمان‌هایی معمولاً به شکل دایره یا بیضی است. حلقه‌های فشاری که در پلان به شکل مقاطع مستقیم الخط هستند، موضوعی اساسی و قابل توجه در تنش‌های خمشی می‌باشند و باید در طراحی مانند تیرهایی که بارگذاری افقی شده‌اند،  در نظر گرفته شوند.</a:t>
            </a:r>
          </a:p>
        </p:txBody>
      </p:sp>
      <p:pic>
        <p:nvPicPr>
          <p:cNvPr id="16" name="Picture 9" descr="RE"/>
          <p:cNvPicPr>
            <a:picLocks noChangeAspect="1" noChangeArrowheads="1"/>
          </p:cNvPicPr>
          <p:nvPr/>
        </p:nvPicPr>
        <p:blipFill>
          <a:blip r:embed="rId3"/>
          <a:srcRect/>
          <a:stretch>
            <a:fillRect/>
          </a:stretch>
        </p:blipFill>
        <p:spPr bwMode="auto">
          <a:xfrm>
            <a:off x="533400" y="2667000"/>
            <a:ext cx="3941763" cy="3352800"/>
          </a:xfrm>
          <a:prstGeom prst="rect">
            <a:avLst/>
          </a:prstGeom>
          <a:noFill/>
          <a:ln w="57150" cmpd="thickThin">
            <a:solidFill>
              <a:srgbClr val="000000"/>
            </a:solidFill>
            <a:miter lim="800000"/>
            <a:headEnd/>
            <a:tailEnd/>
          </a:ln>
        </p:spPr>
      </p:pic>
      <p:sp>
        <p:nvSpPr>
          <p:cNvPr id="19" name="Rectangle 18"/>
          <p:cNvSpPr/>
          <p:nvPr/>
        </p:nvSpPr>
        <p:spPr>
          <a:xfrm>
            <a:off x="838200" y="6172200"/>
            <a:ext cx="2829621" cy="307777"/>
          </a:xfrm>
          <a:prstGeom prst="rect">
            <a:avLst/>
          </a:prstGeom>
        </p:spPr>
        <p:txBody>
          <a:bodyPr wrap="none">
            <a:spAutoFit/>
          </a:bodyPr>
          <a:lstStyle/>
          <a:p>
            <a:pPr algn="ctr" rtl="0"/>
            <a:r>
              <a:rPr lang="fa-IR" sz="1400" dirty="0">
                <a:solidFill>
                  <a:srgbClr val="6585CF">
                    <a:lumMod val="50000"/>
                  </a:srgbClr>
                </a:solidFill>
                <a:cs typeface="B Vahid" pitchFamily="2" charset="-78"/>
              </a:rPr>
              <a:t>سیستم اتصال به زمین برای سازه های متکی بر هوا</a:t>
            </a:r>
            <a:endParaRPr lang="en-US" sz="1400" dirty="0">
              <a:solidFill>
                <a:srgbClr val="6585CF">
                  <a:lumMod val="50000"/>
                </a:srgbClr>
              </a:solidFill>
              <a:cs typeface="B Vahid" pitchFamily="2" charset="-78"/>
            </a:endParaRPr>
          </a:p>
        </p:txBody>
      </p:sp>
    </p:spTree>
    <p:extLst>
      <p:ext uri="{BB962C8B-B14F-4D97-AF65-F5344CB8AC3E}">
        <p14:creationId xmlns:p14="http://schemas.microsoft.com/office/powerpoint/2010/main" val="1936153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010400" y="2133600"/>
            <a:ext cx="1752600" cy="369332"/>
          </a:xfrm>
          <a:prstGeom prst="rect">
            <a:avLst/>
          </a:prstGeom>
          <a:noFill/>
        </p:spPr>
        <p:txBody>
          <a:bodyPr wrap="square" rtlCol="0">
            <a:spAutoFit/>
          </a:bodyPr>
          <a:lstStyle/>
          <a:p>
            <a:pPr algn="l" rtl="0"/>
            <a:r>
              <a:rPr lang="fa-IR" b="1" dirty="0">
                <a:solidFill>
                  <a:prstClr val="black"/>
                </a:solidFill>
                <a:cs typeface="B Vahid" pitchFamily="2" charset="-78"/>
              </a:rPr>
              <a:t>انواع بارهای سازه ای</a:t>
            </a:r>
            <a:endParaRPr lang="en-US" b="1" dirty="0">
              <a:solidFill>
                <a:prstClr val="black"/>
              </a:solidFill>
              <a:cs typeface="B Vahid" pitchFamily="2" charset="-78"/>
            </a:endParaRPr>
          </a:p>
        </p:txBody>
      </p:sp>
      <p:sp>
        <p:nvSpPr>
          <p:cNvPr id="9" name="Right Brace 8"/>
          <p:cNvSpPr/>
          <p:nvPr/>
        </p:nvSpPr>
        <p:spPr>
          <a:xfrm>
            <a:off x="6400800" y="1447800"/>
            <a:ext cx="533400" cy="1676400"/>
          </a:xfrm>
          <a:prstGeom prst="rightBrac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10" name="TextBox 9"/>
          <p:cNvSpPr txBox="1"/>
          <p:nvPr/>
        </p:nvSpPr>
        <p:spPr>
          <a:xfrm>
            <a:off x="1066800" y="1524000"/>
            <a:ext cx="5334000" cy="369332"/>
          </a:xfrm>
          <a:prstGeom prst="rect">
            <a:avLst/>
          </a:prstGeom>
          <a:noFill/>
        </p:spPr>
        <p:txBody>
          <a:bodyPr wrap="square" rtlCol="0">
            <a:spAutoFit/>
          </a:bodyPr>
          <a:lstStyle/>
          <a:p>
            <a:pPr rtl="0"/>
            <a:r>
              <a:rPr lang="fa-IR" dirty="0">
                <a:solidFill>
                  <a:prstClr val="black"/>
                </a:solidFill>
                <a:cs typeface="B Vahid" pitchFamily="2" charset="-78"/>
              </a:rPr>
              <a:t>1) بارهای مرده (وزن پوسته و بارهای دائمی معلق از پوسته)</a:t>
            </a:r>
            <a:endParaRPr lang="en-US" dirty="0">
              <a:solidFill>
                <a:prstClr val="black"/>
              </a:solidFill>
              <a:cs typeface="B Vahid" pitchFamily="2" charset="-78"/>
            </a:endParaRPr>
          </a:p>
        </p:txBody>
      </p:sp>
      <p:sp>
        <p:nvSpPr>
          <p:cNvPr id="11" name="TextBox 10"/>
          <p:cNvSpPr txBox="1"/>
          <p:nvPr/>
        </p:nvSpPr>
        <p:spPr>
          <a:xfrm>
            <a:off x="1371600" y="2133600"/>
            <a:ext cx="5029200" cy="369332"/>
          </a:xfrm>
          <a:prstGeom prst="rect">
            <a:avLst/>
          </a:prstGeom>
          <a:noFill/>
        </p:spPr>
        <p:txBody>
          <a:bodyPr wrap="square" rtlCol="0">
            <a:spAutoFit/>
          </a:bodyPr>
          <a:lstStyle/>
          <a:p>
            <a:pPr rtl="0"/>
            <a:r>
              <a:rPr lang="fa-IR" dirty="0">
                <a:solidFill>
                  <a:prstClr val="black"/>
                </a:solidFill>
                <a:cs typeface="B Vahid" pitchFamily="2" charset="-78"/>
              </a:rPr>
              <a:t>2) بارهای زنده (باربرف، باران، باد و بارهای وارده موقت) </a:t>
            </a:r>
            <a:endParaRPr lang="en-US" dirty="0">
              <a:solidFill>
                <a:prstClr val="black"/>
              </a:solidFill>
              <a:cs typeface="B Vahid" pitchFamily="2" charset="-78"/>
            </a:endParaRPr>
          </a:p>
        </p:txBody>
      </p:sp>
      <p:sp>
        <p:nvSpPr>
          <p:cNvPr id="12" name="TextBox 11"/>
          <p:cNvSpPr txBox="1"/>
          <p:nvPr/>
        </p:nvSpPr>
        <p:spPr>
          <a:xfrm>
            <a:off x="2286000" y="2514600"/>
            <a:ext cx="4114800" cy="812530"/>
          </a:xfrm>
          <a:prstGeom prst="rect">
            <a:avLst/>
          </a:prstGeom>
          <a:noFill/>
        </p:spPr>
        <p:txBody>
          <a:bodyPr wrap="square" rtlCol="0">
            <a:spAutoFit/>
          </a:bodyPr>
          <a:lstStyle/>
          <a:p>
            <a:pPr rtl="0">
              <a:lnSpc>
                <a:spcPct val="80000"/>
              </a:lnSpc>
            </a:pPr>
            <a:endParaRPr lang="fa-IR" b="1" dirty="0">
              <a:solidFill>
                <a:prstClr val="black"/>
              </a:solidFill>
              <a:cs typeface="B Vahid" pitchFamily="2" charset="-78"/>
            </a:endParaRPr>
          </a:p>
          <a:p>
            <a:pPr rtl="0">
              <a:lnSpc>
                <a:spcPct val="80000"/>
              </a:lnSpc>
            </a:pPr>
            <a:r>
              <a:rPr lang="fa-IR" b="1" dirty="0">
                <a:solidFill>
                  <a:prstClr val="black"/>
                </a:solidFill>
                <a:cs typeface="B Vahid" pitchFamily="2" charset="-78"/>
              </a:rPr>
              <a:t>3) بارهای ناشی از فشار هوا</a:t>
            </a:r>
            <a:endParaRPr lang="fa-IR" dirty="0">
              <a:solidFill>
                <a:prstClr val="black"/>
              </a:solidFill>
              <a:cs typeface="B Vahid" pitchFamily="2" charset="-78"/>
            </a:endParaRPr>
          </a:p>
          <a:p>
            <a:pPr rtl="0"/>
            <a:endParaRPr lang="en-US" dirty="0">
              <a:solidFill>
                <a:prstClr val="black"/>
              </a:solidFill>
              <a:cs typeface="B Vahid" pitchFamily="2" charset="-78"/>
            </a:endParaRPr>
          </a:p>
        </p:txBody>
      </p:sp>
      <p:sp>
        <p:nvSpPr>
          <p:cNvPr id="13" name="TextBox 12"/>
          <p:cNvSpPr txBox="1"/>
          <p:nvPr/>
        </p:nvSpPr>
        <p:spPr>
          <a:xfrm>
            <a:off x="6553200" y="533400"/>
            <a:ext cx="2209800" cy="461665"/>
          </a:xfrm>
          <a:prstGeom prst="rect">
            <a:avLst/>
          </a:prstGeom>
          <a:noFill/>
        </p:spPr>
        <p:txBody>
          <a:bodyPr wrap="square" rtlCol="0">
            <a:spAutoFit/>
          </a:bodyPr>
          <a:lstStyle/>
          <a:p>
            <a:pPr algn="l" rtl="0"/>
            <a:r>
              <a:rPr lang="fa-IR" sz="2400" dirty="0">
                <a:solidFill>
                  <a:srgbClr val="6BB1C9">
                    <a:lumMod val="50000"/>
                  </a:srgbClr>
                </a:solidFill>
                <a:cs typeface="B Vahid" pitchFamily="2" charset="-78"/>
              </a:rPr>
              <a:t>انواع بارهای سازه ای</a:t>
            </a:r>
            <a:endParaRPr lang="en-US" sz="2400" dirty="0">
              <a:solidFill>
                <a:srgbClr val="6BB1C9">
                  <a:lumMod val="50000"/>
                </a:srgbClr>
              </a:solidFill>
              <a:cs typeface="B Vahid" pitchFamily="2" charset="-78"/>
            </a:endParaRPr>
          </a:p>
        </p:txBody>
      </p:sp>
      <p:sp>
        <p:nvSpPr>
          <p:cNvPr id="14" name="Rectangle 13"/>
          <p:cNvSpPr/>
          <p:nvPr/>
        </p:nvSpPr>
        <p:spPr>
          <a:xfrm>
            <a:off x="457200" y="3505200"/>
            <a:ext cx="8153400" cy="2336537"/>
          </a:xfrm>
          <a:prstGeom prst="rect">
            <a:avLst/>
          </a:prstGeom>
        </p:spPr>
        <p:txBody>
          <a:bodyPr wrap="square">
            <a:spAutoFit/>
          </a:bodyPr>
          <a:lstStyle/>
          <a:p>
            <a:pPr rtl="0">
              <a:lnSpc>
                <a:spcPts val="2500"/>
              </a:lnSpc>
            </a:pPr>
            <a:r>
              <a:rPr lang="fa-IR" sz="2000" dirty="0">
                <a:solidFill>
                  <a:prstClr val="black"/>
                </a:solidFill>
                <a:cs typeface="B Vahid" pitchFamily="2" charset="-78"/>
              </a:rPr>
              <a:t>بارهای مرده:</a:t>
            </a:r>
          </a:p>
          <a:p>
            <a:pPr algn="just">
              <a:lnSpc>
                <a:spcPts val="2500"/>
              </a:lnSpc>
            </a:pPr>
            <a:r>
              <a:rPr lang="fa-IR" dirty="0">
                <a:solidFill>
                  <a:prstClr val="black"/>
                </a:solidFill>
                <a:cs typeface="B Vahid" pitchFamily="2" charset="-78"/>
              </a:rPr>
              <a:t>در پوسته‌های قابل انعطاف ( مانند پارچه) سازه‌های متکی بر هوا، بار وزن پوسته در مقایسه با دیگر بارها قابل اغماض است. در حقیقت تمامی سازه‌های متکی بر هوا که در گذشته ساخته شده و یا امروزه ساخته می‌شوند از این نوع هستند، اما اگر مصالح مقاوم‌تر برای سازه‌هایی که در آینده ساخته می‌شوند، به کار رود (برای دلایل عایق و یا طول عمر بیشتر) در آن صورت وزن پوسته باید در نظر گرفته شود. معمولاً از وارد کردن بارهای مردة متمرکز برای جلوگیری از میزان زیاد تغییر شکل و تنش متمرکز باید اجتناب شود. در جایی که چنین باری لازم است، بار باید روی سطح بزرگی پخش شده و پوسته نیز تقویت گردد.</a:t>
            </a:r>
            <a:endParaRPr lang="fa-IR" b="1" dirty="0">
              <a:solidFill>
                <a:prstClr val="black"/>
              </a:solidFill>
              <a:cs typeface="B Vahid" pitchFamily="2" charset="-78"/>
            </a:endParaRPr>
          </a:p>
        </p:txBody>
      </p:sp>
    </p:spTree>
    <p:extLst>
      <p:ext uri="{BB962C8B-B14F-4D97-AF65-F5344CB8AC3E}">
        <p14:creationId xmlns:p14="http://schemas.microsoft.com/office/powerpoint/2010/main" val="25322643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705600" y="304800"/>
            <a:ext cx="2209800" cy="461665"/>
          </a:xfrm>
          <a:prstGeom prst="rect">
            <a:avLst/>
          </a:prstGeom>
          <a:noFill/>
        </p:spPr>
        <p:txBody>
          <a:bodyPr wrap="square" rtlCol="0">
            <a:spAutoFit/>
          </a:bodyPr>
          <a:lstStyle/>
          <a:p>
            <a:pPr algn="l" rtl="0"/>
            <a:r>
              <a:rPr lang="fa-IR" sz="2400" dirty="0">
                <a:solidFill>
                  <a:srgbClr val="6BB1C9">
                    <a:lumMod val="50000"/>
                  </a:srgbClr>
                </a:solidFill>
                <a:cs typeface="B Vahid" pitchFamily="2" charset="-78"/>
              </a:rPr>
              <a:t>انواع بارهای سازه ای</a:t>
            </a:r>
            <a:endParaRPr lang="en-US" sz="2400" dirty="0">
              <a:solidFill>
                <a:srgbClr val="6BB1C9">
                  <a:lumMod val="50000"/>
                </a:srgbClr>
              </a:solidFill>
              <a:cs typeface="B Vahid" pitchFamily="2" charset="-78"/>
            </a:endParaRPr>
          </a:p>
        </p:txBody>
      </p:sp>
      <p:sp>
        <p:nvSpPr>
          <p:cNvPr id="15" name="Rectangle 14"/>
          <p:cNvSpPr/>
          <p:nvPr/>
        </p:nvSpPr>
        <p:spPr>
          <a:xfrm>
            <a:off x="533400" y="1524000"/>
            <a:ext cx="8229600" cy="3618939"/>
          </a:xfrm>
          <a:prstGeom prst="rect">
            <a:avLst/>
          </a:prstGeom>
        </p:spPr>
        <p:txBody>
          <a:bodyPr wrap="square">
            <a:spAutoFit/>
          </a:bodyPr>
          <a:lstStyle/>
          <a:p>
            <a:pPr algn="just">
              <a:lnSpc>
                <a:spcPts val="2500"/>
              </a:lnSpc>
            </a:pPr>
            <a:r>
              <a:rPr lang="fa-IR" b="1" dirty="0">
                <a:solidFill>
                  <a:prstClr val="black"/>
                </a:solidFill>
                <a:cs typeface="B Vahid" pitchFamily="2" charset="-78"/>
              </a:rPr>
              <a:t>تجمع برف </a:t>
            </a:r>
            <a:r>
              <a:rPr lang="fa-IR" dirty="0">
                <a:solidFill>
                  <a:prstClr val="black"/>
                </a:solidFill>
                <a:cs typeface="B Vahid" pitchFamily="2" charset="-78"/>
              </a:rPr>
              <a:t>به علاوة</a:t>
            </a:r>
            <a:r>
              <a:rPr lang="fa-IR" i="1" dirty="0">
                <a:solidFill>
                  <a:prstClr val="black"/>
                </a:solidFill>
                <a:cs typeface="B Vahid" pitchFamily="2" charset="-78"/>
              </a:rPr>
              <a:t> </a:t>
            </a:r>
            <a:r>
              <a:rPr lang="fa-IR" dirty="0">
                <a:solidFill>
                  <a:prstClr val="black"/>
                </a:solidFill>
                <a:cs typeface="B Vahid" pitchFamily="2" charset="-78"/>
              </a:rPr>
              <a:t>بار یکنواخت و قابل پیش بینی نسبی ناشی از انباشته شدن برف، مسأله مهمی برای سازه‌های متکی بر هواست، بخصوص هنگامی که خیز منحنی کم باشد (خصوصاً در دهانه‌های طولانی). برف‌های توده شده تمایل به انباشتگی و تغییر شکل پوسته در یک حالت غیر قابل پیش بینی دارند. در نتیجه، راه‌حل‌های مختلفی برای برداشتن برف گسترش </a:t>
            </a:r>
          </a:p>
          <a:p>
            <a:pPr algn="just">
              <a:lnSpc>
                <a:spcPts val="2500"/>
              </a:lnSpc>
            </a:pPr>
            <a:r>
              <a:rPr lang="fa-IR" dirty="0">
                <a:solidFill>
                  <a:prstClr val="black"/>
                </a:solidFill>
                <a:cs typeface="B Vahid" pitchFamily="2" charset="-78"/>
              </a:rPr>
              <a:t>یافته است.</a:t>
            </a:r>
          </a:p>
          <a:p>
            <a:pPr algn="just">
              <a:lnSpc>
                <a:spcPts val="2500"/>
              </a:lnSpc>
            </a:pPr>
            <a:r>
              <a:rPr lang="fa-IR" dirty="0">
                <a:solidFill>
                  <a:prstClr val="black"/>
                </a:solidFill>
                <a:cs typeface="B Vahid" pitchFamily="2" charset="-78"/>
              </a:rPr>
              <a:t>       برای مقابله با نیروی برف در این نوع از سازه ها راه حل بهینه گرم کردن سطح پوسته ی سازه ی هوای فشرده در جهت آب شدن سریع برف می باشد.</a:t>
            </a:r>
          </a:p>
          <a:p>
            <a:pPr algn="just">
              <a:lnSpc>
                <a:spcPts val="2500"/>
              </a:lnSpc>
            </a:pPr>
            <a:r>
              <a:rPr lang="fa-IR" dirty="0">
                <a:solidFill>
                  <a:prstClr val="black"/>
                </a:solidFill>
                <a:cs typeface="B Vahid" pitchFamily="2" charset="-78"/>
              </a:rPr>
              <a:t>به علاوه، فشار داخلی سازه برای جبران بار اضافی سقف می‌تواند افزایش یابد. در نهایت، در مناطق مستعد برای انباشتگی برف، سازه را می‌توان برای کاهش فشار عمدی ناشی از وزن برف طراحی نمود. گنبد کاریر در سیراکوز نیوجرسی به این صورت طراحی شده است که دو بار فشار آن عمداً با هیچ گونه تخریبی در سقف کاهش یافته (1982 و 1992) و بسرعت تحت کنترل قرار گ رفته است (هامیلتون، 1994).</a:t>
            </a:r>
          </a:p>
          <a:p>
            <a:pPr algn="just">
              <a:lnSpc>
                <a:spcPts val="2500"/>
              </a:lnSpc>
            </a:pPr>
            <a:r>
              <a:rPr lang="fa-IR" dirty="0">
                <a:solidFill>
                  <a:prstClr val="black"/>
                </a:solidFill>
                <a:cs typeface="B Vahid" pitchFamily="2" charset="-78"/>
              </a:rPr>
              <a:t>. </a:t>
            </a:r>
          </a:p>
        </p:txBody>
      </p:sp>
      <p:sp>
        <p:nvSpPr>
          <p:cNvPr id="24" name="Smiley Face 23"/>
          <p:cNvSpPr/>
          <p:nvPr/>
        </p:nvSpPr>
        <p:spPr>
          <a:xfrm>
            <a:off x="8458200" y="2895600"/>
            <a:ext cx="228600" cy="228600"/>
          </a:xfrm>
          <a:prstGeom prst="smileyFac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7" name="TextBox 26"/>
          <p:cNvSpPr txBox="1"/>
          <p:nvPr/>
        </p:nvSpPr>
        <p:spPr>
          <a:xfrm>
            <a:off x="7467600" y="990600"/>
            <a:ext cx="1676400" cy="830997"/>
          </a:xfrm>
          <a:prstGeom prst="rect">
            <a:avLst/>
          </a:prstGeom>
          <a:noFill/>
        </p:spPr>
        <p:txBody>
          <a:bodyPr wrap="square" rtlCol="0">
            <a:spAutoFit/>
          </a:bodyPr>
          <a:lstStyle/>
          <a:p>
            <a:pPr algn="l" rtl="0"/>
            <a:r>
              <a:rPr lang="fa-IR" sz="2400" b="1" dirty="0">
                <a:solidFill>
                  <a:prstClr val="black"/>
                </a:solidFill>
                <a:cs typeface="B Vahid" pitchFamily="2" charset="-78"/>
              </a:rPr>
              <a:t>بارهای زنده:</a:t>
            </a:r>
            <a:endParaRPr lang="fa-IR" sz="2400" dirty="0">
              <a:solidFill>
                <a:prstClr val="black"/>
              </a:solidFill>
              <a:cs typeface="B Vahid" pitchFamily="2" charset="-78"/>
            </a:endParaRPr>
          </a:p>
          <a:p>
            <a:pPr algn="l" rtl="0"/>
            <a:endParaRPr lang="en-US" sz="2400" dirty="0">
              <a:solidFill>
                <a:prstClr val="black"/>
              </a:solidFill>
            </a:endParaRPr>
          </a:p>
        </p:txBody>
      </p:sp>
      <p:pic>
        <p:nvPicPr>
          <p:cNvPr id="29" name="Picture 28" descr="carrier-dome-at-night[1].jpg"/>
          <p:cNvPicPr>
            <a:picLocks noChangeAspect="1"/>
          </p:cNvPicPr>
          <p:nvPr/>
        </p:nvPicPr>
        <p:blipFill>
          <a:blip r:embed="rId3" cstate="print"/>
          <a:stretch>
            <a:fillRect/>
          </a:stretch>
        </p:blipFill>
        <p:spPr>
          <a:xfrm>
            <a:off x="1030558" y="4648200"/>
            <a:ext cx="2855641" cy="1873300"/>
          </a:xfrm>
          <a:prstGeom prst="rect">
            <a:avLst/>
          </a:prstGeom>
          <a:ln>
            <a:noFill/>
          </a:ln>
          <a:effectLst>
            <a:outerShdw blurRad="292100" dist="139700" dir="2700000" algn="tl" rotWithShape="0">
              <a:srgbClr val="333333">
                <a:alpha val="65000"/>
              </a:srgbClr>
            </a:outerShdw>
          </a:effectLst>
        </p:spPr>
      </p:pic>
      <p:sp>
        <p:nvSpPr>
          <p:cNvPr id="31" name="TextBox 30"/>
          <p:cNvSpPr txBox="1"/>
          <p:nvPr/>
        </p:nvSpPr>
        <p:spPr>
          <a:xfrm>
            <a:off x="4191000" y="6169223"/>
            <a:ext cx="2057400" cy="307777"/>
          </a:xfrm>
          <a:prstGeom prst="rect">
            <a:avLst/>
          </a:prstGeom>
          <a:noFill/>
        </p:spPr>
        <p:txBody>
          <a:bodyPr wrap="square" rtlCol="0">
            <a:spAutoFit/>
          </a:bodyPr>
          <a:lstStyle/>
          <a:p>
            <a:pPr algn="l" rtl="0"/>
            <a:r>
              <a:rPr lang="fa-IR" sz="1400" dirty="0">
                <a:solidFill>
                  <a:prstClr val="black"/>
                </a:solidFill>
                <a:cs typeface="B Vahid" pitchFamily="2" charset="-78"/>
              </a:rPr>
              <a:t>گنبد کاریر در سیراکوز نیوجرسی</a:t>
            </a:r>
            <a:endParaRPr lang="en-US" sz="1400" dirty="0">
              <a:solidFill>
                <a:prstClr val="black"/>
              </a:solidFill>
            </a:endParaRPr>
          </a:p>
        </p:txBody>
      </p:sp>
    </p:spTree>
    <p:extLst>
      <p:ext uri="{BB962C8B-B14F-4D97-AF65-F5344CB8AC3E}">
        <p14:creationId xmlns:p14="http://schemas.microsoft.com/office/powerpoint/2010/main" val="33372186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553200" y="533400"/>
            <a:ext cx="2209800" cy="461665"/>
          </a:xfrm>
          <a:prstGeom prst="rect">
            <a:avLst/>
          </a:prstGeom>
          <a:noFill/>
        </p:spPr>
        <p:txBody>
          <a:bodyPr wrap="square" rtlCol="0">
            <a:spAutoFit/>
          </a:bodyPr>
          <a:lstStyle/>
          <a:p>
            <a:pPr algn="l" rtl="0"/>
            <a:r>
              <a:rPr lang="fa-IR" sz="2400" dirty="0">
                <a:solidFill>
                  <a:srgbClr val="6BB1C9">
                    <a:lumMod val="50000"/>
                  </a:srgbClr>
                </a:solidFill>
                <a:cs typeface="B Vahid" pitchFamily="2" charset="-78"/>
              </a:rPr>
              <a:t>انواع بارهای سازه ای</a:t>
            </a:r>
            <a:endParaRPr lang="en-US" sz="2400" dirty="0">
              <a:solidFill>
                <a:srgbClr val="6BB1C9">
                  <a:lumMod val="50000"/>
                </a:srgbClr>
              </a:solidFill>
              <a:cs typeface="B Vahid" pitchFamily="2" charset="-78"/>
            </a:endParaRPr>
          </a:p>
        </p:txBody>
      </p:sp>
      <p:pic>
        <p:nvPicPr>
          <p:cNvPr id="9" name="Picture 4" descr="13 030"/>
          <p:cNvPicPr>
            <a:picLocks noChangeAspect="1" noChangeArrowheads="1"/>
          </p:cNvPicPr>
          <p:nvPr/>
        </p:nvPicPr>
        <p:blipFill>
          <a:blip r:embed="rId3"/>
          <a:srcRect/>
          <a:stretch>
            <a:fillRect/>
          </a:stretch>
        </p:blipFill>
        <p:spPr bwMode="auto">
          <a:xfrm>
            <a:off x="914400" y="3505200"/>
            <a:ext cx="4648200" cy="2406127"/>
          </a:xfrm>
          <a:prstGeom prst="rect">
            <a:avLst/>
          </a:prstGeom>
          <a:noFill/>
          <a:ln w="57150" cmpd="thickThin">
            <a:solidFill>
              <a:srgbClr val="000000"/>
            </a:solidFill>
            <a:miter lim="800000"/>
            <a:headEnd/>
            <a:tailEnd/>
          </a:ln>
        </p:spPr>
      </p:pic>
      <p:sp>
        <p:nvSpPr>
          <p:cNvPr id="10" name="Line 5"/>
          <p:cNvSpPr>
            <a:spLocks noChangeShapeType="1"/>
          </p:cNvSpPr>
          <p:nvPr/>
        </p:nvSpPr>
        <p:spPr bwMode="auto">
          <a:xfrm>
            <a:off x="1160801" y="4953000"/>
            <a:ext cx="515599" cy="0"/>
          </a:xfrm>
          <a:prstGeom prst="line">
            <a:avLst/>
          </a:prstGeom>
          <a:noFill/>
          <a:ln w="76200">
            <a:solidFill>
              <a:schemeClr val="accent3">
                <a:lumMod val="50000"/>
              </a:schemeClr>
            </a:solidFill>
            <a:round/>
            <a:headEnd/>
            <a:tailEnd type="triangle" w="med" len="med"/>
          </a:ln>
        </p:spPr>
        <p:txBody>
          <a:bodyPr/>
          <a:lstStyle/>
          <a:p>
            <a:pPr algn="l" rtl="0"/>
            <a:endParaRPr lang="en-US">
              <a:solidFill>
                <a:prstClr val="black"/>
              </a:solidFill>
            </a:endParaRPr>
          </a:p>
        </p:txBody>
      </p:sp>
      <p:sp>
        <p:nvSpPr>
          <p:cNvPr id="15" name="Line 5"/>
          <p:cNvSpPr>
            <a:spLocks noChangeShapeType="1"/>
          </p:cNvSpPr>
          <p:nvPr/>
        </p:nvSpPr>
        <p:spPr bwMode="auto">
          <a:xfrm>
            <a:off x="1770400" y="4158728"/>
            <a:ext cx="515599" cy="0"/>
          </a:xfrm>
          <a:prstGeom prst="line">
            <a:avLst/>
          </a:prstGeom>
          <a:noFill/>
          <a:ln w="76200">
            <a:solidFill>
              <a:schemeClr val="accent3">
                <a:lumMod val="50000"/>
              </a:schemeClr>
            </a:solidFill>
            <a:round/>
            <a:headEnd/>
            <a:tailEnd type="triangle" w="med" len="med"/>
          </a:ln>
        </p:spPr>
        <p:txBody>
          <a:bodyPr/>
          <a:lstStyle/>
          <a:p>
            <a:pPr algn="l" rtl="0"/>
            <a:endParaRPr lang="en-US">
              <a:solidFill>
                <a:prstClr val="black"/>
              </a:solidFill>
            </a:endParaRPr>
          </a:p>
        </p:txBody>
      </p:sp>
      <p:sp>
        <p:nvSpPr>
          <p:cNvPr id="16" name="TextBox 15"/>
          <p:cNvSpPr txBox="1"/>
          <p:nvPr/>
        </p:nvSpPr>
        <p:spPr>
          <a:xfrm>
            <a:off x="304800" y="1295400"/>
            <a:ext cx="8382000" cy="2319289"/>
          </a:xfrm>
          <a:prstGeom prst="rect">
            <a:avLst/>
          </a:prstGeom>
          <a:noFill/>
        </p:spPr>
        <p:txBody>
          <a:bodyPr wrap="square" rtlCol="0">
            <a:spAutoFit/>
          </a:bodyPr>
          <a:lstStyle/>
          <a:p>
            <a:pPr algn="just">
              <a:lnSpc>
                <a:spcPts val="2500"/>
              </a:lnSpc>
            </a:pPr>
            <a:r>
              <a:rPr lang="fa-IR" b="1" dirty="0">
                <a:solidFill>
                  <a:prstClr val="black"/>
                </a:solidFill>
                <a:cs typeface="B Vahid" pitchFamily="2" charset="-78"/>
              </a:rPr>
              <a:t>بار ناشی از نیروی باد </a:t>
            </a:r>
            <a:r>
              <a:rPr lang="fa-IR" dirty="0">
                <a:solidFill>
                  <a:prstClr val="black"/>
                </a:solidFill>
                <a:cs typeface="B Vahid" pitchFamily="2" charset="-78"/>
              </a:rPr>
              <a:t>امری مهم در سازه‌های متکی بر هواست. در سازه‌ای با خیز تند، فشار باد بر بخش پایین‌تر گنبد در جهت مقابل باد تمایل به متعادل کردن فشار تکیه‌گاهی داخلی دارد و سبب فرو ریختن داخلی در اثر فشاری که متعادل شده است در هر جهت می‌گردد. فشار داخلی باید به اندازه کافی جهت مقاومت در برابر این نیرو بزرگ باشد. در سازه‌هایی با خیز کم، هوا به هنگام عبور از روی سازه سرعت گرفته و دامنة آئرودینامیکی بالایی تولید می‌کند. (شبیه به آنچه در بال هواپیما اتفاق می‌افتد)، در نتیجه مکش در بالای پوسته به فشار تکیه‌گاهی در پایین اضافه می‌شود و کشش در آن افزایش می‌یابد.به طور معمول سقف های کم شیب در معرض نیروهای (( مکش)) بالابرنده ناشی از باد هستند.</a:t>
            </a:r>
          </a:p>
          <a:p>
            <a:pPr algn="justLow" rtl="0">
              <a:lnSpc>
                <a:spcPts val="2500"/>
              </a:lnSpc>
            </a:pPr>
            <a:endParaRPr lang="en-US" dirty="0">
              <a:solidFill>
                <a:prstClr val="black"/>
              </a:solidFill>
              <a:cs typeface="B Vahid" pitchFamily="2" charset="-78"/>
            </a:endParaRPr>
          </a:p>
        </p:txBody>
      </p:sp>
    </p:spTree>
    <p:extLst>
      <p:ext uri="{BB962C8B-B14F-4D97-AF65-F5344CB8AC3E}">
        <p14:creationId xmlns:p14="http://schemas.microsoft.com/office/powerpoint/2010/main" val="28247719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19800" y="3429000"/>
            <a:ext cx="2209800" cy="369332"/>
          </a:xfrm>
          <a:prstGeom prst="rect">
            <a:avLst/>
          </a:prstGeom>
          <a:noFill/>
        </p:spPr>
        <p:txBody>
          <a:bodyPr wrap="square" rtlCol="0">
            <a:spAutoFit/>
          </a:bodyPr>
          <a:lstStyle/>
          <a:p>
            <a:pPr rtl="0"/>
            <a:r>
              <a:rPr lang="fa-IR" b="1" dirty="0">
                <a:solidFill>
                  <a:prstClr val="black"/>
                </a:solidFill>
                <a:cs typeface="B Vahid" pitchFamily="2" charset="-78"/>
              </a:rPr>
              <a:t>خیز ساره های متکی بر هوا</a:t>
            </a:r>
            <a:endParaRPr lang="en-US" b="1" dirty="0">
              <a:solidFill>
                <a:prstClr val="black"/>
              </a:solidFill>
              <a:cs typeface="B Vahid" pitchFamily="2" charset="-78"/>
            </a:endParaRPr>
          </a:p>
        </p:txBody>
      </p:sp>
      <p:sp>
        <p:nvSpPr>
          <p:cNvPr id="10" name="Right Brace 9"/>
          <p:cNvSpPr/>
          <p:nvPr/>
        </p:nvSpPr>
        <p:spPr>
          <a:xfrm>
            <a:off x="5715000" y="2667000"/>
            <a:ext cx="533400" cy="1981200"/>
          </a:xfrm>
          <a:prstGeom prst="rightBrace">
            <a:avLst>
              <a:gd name="adj1" fmla="val 38233"/>
              <a:gd name="adj2" fmla="val 50000"/>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11" name="TextBox 10"/>
          <p:cNvSpPr txBox="1"/>
          <p:nvPr/>
        </p:nvSpPr>
        <p:spPr>
          <a:xfrm>
            <a:off x="4724400" y="2819400"/>
            <a:ext cx="914400" cy="400110"/>
          </a:xfrm>
          <a:prstGeom prst="rect">
            <a:avLst/>
          </a:prstGeom>
          <a:noFill/>
        </p:spPr>
        <p:txBody>
          <a:bodyPr wrap="square" rtlCol="0">
            <a:spAutoFit/>
          </a:bodyPr>
          <a:lstStyle/>
          <a:p>
            <a:pPr rtl="0"/>
            <a:r>
              <a:rPr lang="fa-IR" sz="2000" dirty="0">
                <a:solidFill>
                  <a:prstClr val="black"/>
                </a:solidFill>
                <a:cs typeface="B Vahid" pitchFamily="2" charset="-78"/>
              </a:rPr>
              <a:t>زیاد</a:t>
            </a:r>
            <a:endParaRPr lang="en-US" sz="2000" dirty="0">
              <a:solidFill>
                <a:prstClr val="black"/>
              </a:solidFill>
              <a:cs typeface="B Vahid" pitchFamily="2" charset="-78"/>
            </a:endParaRPr>
          </a:p>
        </p:txBody>
      </p:sp>
      <p:sp>
        <p:nvSpPr>
          <p:cNvPr id="12" name="TextBox 11"/>
          <p:cNvSpPr txBox="1"/>
          <p:nvPr/>
        </p:nvSpPr>
        <p:spPr>
          <a:xfrm>
            <a:off x="5181600" y="4126468"/>
            <a:ext cx="533400" cy="400110"/>
          </a:xfrm>
          <a:prstGeom prst="rect">
            <a:avLst/>
          </a:prstGeom>
          <a:noFill/>
        </p:spPr>
        <p:txBody>
          <a:bodyPr wrap="square" rtlCol="0">
            <a:spAutoFit/>
          </a:bodyPr>
          <a:lstStyle/>
          <a:p>
            <a:pPr algn="l" rtl="0"/>
            <a:r>
              <a:rPr lang="fa-IR" sz="2000" dirty="0">
                <a:solidFill>
                  <a:prstClr val="black"/>
                </a:solidFill>
                <a:cs typeface="B Vahid" pitchFamily="2" charset="-78"/>
              </a:rPr>
              <a:t>کم</a:t>
            </a:r>
            <a:endParaRPr lang="en-US" sz="2000" dirty="0">
              <a:solidFill>
                <a:prstClr val="black"/>
              </a:solidFill>
              <a:cs typeface="B Vahid" pitchFamily="2" charset="-78"/>
            </a:endParaRPr>
          </a:p>
        </p:txBody>
      </p:sp>
      <p:sp>
        <p:nvSpPr>
          <p:cNvPr id="14" name="Arc 13"/>
          <p:cNvSpPr/>
          <p:nvPr/>
        </p:nvSpPr>
        <p:spPr>
          <a:xfrm>
            <a:off x="2971800" y="2133600"/>
            <a:ext cx="1600200" cy="2667000"/>
          </a:xfrm>
          <a:prstGeom prst="arc">
            <a:avLst>
              <a:gd name="adj1" fmla="val 10746308"/>
              <a:gd name="adj2" fmla="val 0"/>
            </a:avLst>
          </a:prstGeom>
          <a:noFill/>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15" name="Arc 14"/>
          <p:cNvSpPr/>
          <p:nvPr/>
        </p:nvSpPr>
        <p:spPr>
          <a:xfrm>
            <a:off x="2971800" y="4343400"/>
            <a:ext cx="1905000" cy="838200"/>
          </a:xfrm>
          <a:prstGeom prst="arc">
            <a:avLst>
              <a:gd name="adj1" fmla="val 10746308"/>
              <a:gd name="adj2" fmla="val 65943"/>
            </a:avLst>
          </a:prstGeom>
          <a:noFill/>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16" name="TextBox 15"/>
          <p:cNvSpPr txBox="1"/>
          <p:nvPr/>
        </p:nvSpPr>
        <p:spPr>
          <a:xfrm>
            <a:off x="1905000" y="1295400"/>
            <a:ext cx="6781800" cy="369332"/>
          </a:xfrm>
          <a:prstGeom prst="rect">
            <a:avLst/>
          </a:prstGeom>
          <a:noFill/>
        </p:spPr>
        <p:txBody>
          <a:bodyPr wrap="square" rtlCol="0">
            <a:spAutoFit/>
          </a:bodyPr>
          <a:lstStyle/>
          <a:p>
            <a:pPr algn="l"/>
            <a:r>
              <a:rPr lang="fa-IR" dirty="0">
                <a:solidFill>
                  <a:prstClr val="black"/>
                </a:solidFill>
                <a:cs typeface="B Vahid" pitchFamily="2" charset="-78"/>
              </a:rPr>
              <a:t>به نظر شما هر یک از سازه های زیر در مقابل کدام نوع بار مستعد تغییر شکل بیشتری است؟</a:t>
            </a:r>
            <a:endParaRPr lang="en-US" dirty="0">
              <a:solidFill>
                <a:prstClr val="black"/>
              </a:solidFill>
              <a:cs typeface="B Vahid" pitchFamily="2" charset="-78"/>
            </a:endParaRPr>
          </a:p>
        </p:txBody>
      </p:sp>
      <p:sp>
        <p:nvSpPr>
          <p:cNvPr id="46" name="TextBox 45"/>
          <p:cNvSpPr txBox="1"/>
          <p:nvPr/>
        </p:nvSpPr>
        <p:spPr>
          <a:xfrm>
            <a:off x="1066800" y="2133600"/>
            <a:ext cx="762000" cy="1200329"/>
          </a:xfrm>
          <a:prstGeom prst="rect">
            <a:avLst/>
          </a:prstGeom>
          <a:noFill/>
        </p:spPr>
        <p:txBody>
          <a:bodyPr wrap="square" rtlCol="0">
            <a:spAutoFit/>
          </a:bodyPr>
          <a:lstStyle/>
          <a:p>
            <a:pPr algn="l" rtl="0"/>
            <a:r>
              <a:rPr lang="fa-IR" sz="7200" dirty="0">
                <a:solidFill>
                  <a:srgbClr val="6BB1C9">
                    <a:lumMod val="50000"/>
                  </a:srgbClr>
                </a:solidFill>
                <a:cs typeface="B Arash" pitchFamily="2" charset="-78"/>
              </a:rPr>
              <a:t>؟</a:t>
            </a:r>
            <a:endParaRPr lang="en-US" sz="7200" dirty="0">
              <a:solidFill>
                <a:srgbClr val="6BB1C9">
                  <a:lumMod val="50000"/>
                </a:srgbClr>
              </a:solidFill>
              <a:cs typeface="B Arash" pitchFamily="2" charset="-78"/>
            </a:endParaRPr>
          </a:p>
        </p:txBody>
      </p:sp>
      <p:sp>
        <p:nvSpPr>
          <p:cNvPr id="47" name="TextBox 46"/>
          <p:cNvSpPr txBox="1"/>
          <p:nvPr/>
        </p:nvSpPr>
        <p:spPr>
          <a:xfrm>
            <a:off x="990600" y="3733800"/>
            <a:ext cx="685800" cy="1200329"/>
          </a:xfrm>
          <a:prstGeom prst="rect">
            <a:avLst/>
          </a:prstGeom>
          <a:noFill/>
          <a:ln>
            <a:noFill/>
          </a:ln>
        </p:spPr>
        <p:txBody>
          <a:bodyPr wrap="square" rtlCol="0">
            <a:spAutoFit/>
          </a:bodyPr>
          <a:lstStyle/>
          <a:p>
            <a:pPr algn="l" rtl="0"/>
            <a:r>
              <a:rPr lang="fa-IR" sz="7200" dirty="0">
                <a:solidFill>
                  <a:srgbClr val="6BB1C9">
                    <a:lumMod val="50000"/>
                  </a:srgbClr>
                </a:solidFill>
                <a:cs typeface="B Arash" pitchFamily="2" charset="-78"/>
              </a:rPr>
              <a:t>؟</a:t>
            </a:r>
            <a:endParaRPr lang="en-US" sz="7200" dirty="0">
              <a:solidFill>
                <a:srgbClr val="6BB1C9">
                  <a:lumMod val="50000"/>
                </a:srgbClr>
              </a:solidFill>
              <a:cs typeface="B Arash" pitchFamily="2" charset="-78"/>
            </a:endParaRPr>
          </a:p>
        </p:txBody>
      </p:sp>
      <p:sp>
        <p:nvSpPr>
          <p:cNvPr id="50" name="TextBox 49"/>
          <p:cNvSpPr txBox="1"/>
          <p:nvPr/>
        </p:nvSpPr>
        <p:spPr>
          <a:xfrm>
            <a:off x="6553200" y="457200"/>
            <a:ext cx="2209800" cy="461665"/>
          </a:xfrm>
          <a:prstGeom prst="rect">
            <a:avLst/>
          </a:prstGeom>
          <a:noFill/>
        </p:spPr>
        <p:txBody>
          <a:bodyPr wrap="square" rtlCol="0">
            <a:spAutoFit/>
          </a:bodyPr>
          <a:lstStyle/>
          <a:p>
            <a:pPr algn="l" rtl="0"/>
            <a:r>
              <a:rPr lang="fa-IR" sz="2400" dirty="0">
                <a:solidFill>
                  <a:srgbClr val="6BB1C9">
                    <a:lumMod val="50000"/>
                  </a:srgbClr>
                </a:solidFill>
                <a:cs typeface="B Vahid" pitchFamily="2" charset="-78"/>
              </a:rPr>
              <a:t>انواع بارهای سازه ای</a:t>
            </a:r>
            <a:endParaRPr lang="en-US" sz="2400" dirty="0">
              <a:solidFill>
                <a:srgbClr val="6BB1C9">
                  <a:lumMod val="50000"/>
                </a:srgbClr>
              </a:solidFill>
              <a:cs typeface="B Vahid" pitchFamily="2" charset="-78"/>
            </a:endParaRPr>
          </a:p>
        </p:txBody>
      </p:sp>
    </p:spTree>
    <p:extLst>
      <p:ext uri="{BB962C8B-B14F-4D97-AF65-F5344CB8AC3E}">
        <p14:creationId xmlns:p14="http://schemas.microsoft.com/office/powerpoint/2010/main" val="11477876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19800" y="3429000"/>
            <a:ext cx="2209800" cy="369332"/>
          </a:xfrm>
          <a:prstGeom prst="rect">
            <a:avLst/>
          </a:prstGeom>
          <a:noFill/>
        </p:spPr>
        <p:txBody>
          <a:bodyPr wrap="square" rtlCol="0">
            <a:spAutoFit/>
          </a:bodyPr>
          <a:lstStyle/>
          <a:p>
            <a:pPr rtl="0"/>
            <a:r>
              <a:rPr lang="fa-IR" b="1" dirty="0">
                <a:solidFill>
                  <a:prstClr val="black"/>
                </a:solidFill>
                <a:cs typeface="B Vahid" pitchFamily="2" charset="-78"/>
              </a:rPr>
              <a:t>خیز ساره های متکی بر هوا</a:t>
            </a:r>
            <a:endParaRPr lang="en-US" b="1" dirty="0">
              <a:solidFill>
                <a:prstClr val="black"/>
              </a:solidFill>
              <a:cs typeface="B Vahid" pitchFamily="2" charset="-78"/>
            </a:endParaRPr>
          </a:p>
        </p:txBody>
      </p:sp>
      <p:sp>
        <p:nvSpPr>
          <p:cNvPr id="10" name="Right Brace 9"/>
          <p:cNvSpPr/>
          <p:nvPr/>
        </p:nvSpPr>
        <p:spPr>
          <a:xfrm>
            <a:off x="5715000" y="2667000"/>
            <a:ext cx="533400" cy="1981200"/>
          </a:xfrm>
          <a:prstGeom prst="rightBrace">
            <a:avLst>
              <a:gd name="adj1" fmla="val 38233"/>
              <a:gd name="adj2" fmla="val 50000"/>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11" name="TextBox 10"/>
          <p:cNvSpPr txBox="1"/>
          <p:nvPr/>
        </p:nvSpPr>
        <p:spPr>
          <a:xfrm>
            <a:off x="4724400" y="2819400"/>
            <a:ext cx="914400" cy="400110"/>
          </a:xfrm>
          <a:prstGeom prst="rect">
            <a:avLst/>
          </a:prstGeom>
          <a:noFill/>
        </p:spPr>
        <p:txBody>
          <a:bodyPr wrap="square" rtlCol="0">
            <a:spAutoFit/>
          </a:bodyPr>
          <a:lstStyle/>
          <a:p>
            <a:pPr rtl="0"/>
            <a:r>
              <a:rPr lang="fa-IR" sz="2000" dirty="0">
                <a:solidFill>
                  <a:prstClr val="black"/>
                </a:solidFill>
                <a:cs typeface="B Vahid" pitchFamily="2" charset="-78"/>
              </a:rPr>
              <a:t>زیاد</a:t>
            </a:r>
            <a:endParaRPr lang="en-US" sz="2000" dirty="0">
              <a:solidFill>
                <a:prstClr val="black"/>
              </a:solidFill>
              <a:cs typeface="B Vahid" pitchFamily="2" charset="-78"/>
            </a:endParaRPr>
          </a:p>
        </p:txBody>
      </p:sp>
      <p:sp>
        <p:nvSpPr>
          <p:cNvPr id="12" name="TextBox 11"/>
          <p:cNvSpPr txBox="1"/>
          <p:nvPr/>
        </p:nvSpPr>
        <p:spPr>
          <a:xfrm>
            <a:off x="5181600" y="4126468"/>
            <a:ext cx="533400" cy="400110"/>
          </a:xfrm>
          <a:prstGeom prst="rect">
            <a:avLst/>
          </a:prstGeom>
          <a:noFill/>
        </p:spPr>
        <p:txBody>
          <a:bodyPr wrap="square" rtlCol="0">
            <a:spAutoFit/>
          </a:bodyPr>
          <a:lstStyle/>
          <a:p>
            <a:pPr algn="l" rtl="0"/>
            <a:r>
              <a:rPr lang="fa-IR" sz="2000" dirty="0">
                <a:solidFill>
                  <a:prstClr val="black"/>
                </a:solidFill>
                <a:cs typeface="B Vahid" pitchFamily="2" charset="-78"/>
              </a:rPr>
              <a:t>کم</a:t>
            </a:r>
            <a:endParaRPr lang="en-US" sz="2000" dirty="0">
              <a:solidFill>
                <a:prstClr val="black"/>
              </a:solidFill>
              <a:cs typeface="B Vahid" pitchFamily="2" charset="-78"/>
            </a:endParaRPr>
          </a:p>
        </p:txBody>
      </p:sp>
      <p:sp>
        <p:nvSpPr>
          <p:cNvPr id="14" name="Arc 13"/>
          <p:cNvSpPr/>
          <p:nvPr/>
        </p:nvSpPr>
        <p:spPr>
          <a:xfrm>
            <a:off x="2971800" y="2133600"/>
            <a:ext cx="1600200" cy="2667000"/>
          </a:xfrm>
          <a:prstGeom prst="arc">
            <a:avLst>
              <a:gd name="adj1" fmla="val 10746308"/>
              <a:gd name="adj2" fmla="val 0"/>
            </a:avLst>
          </a:prstGeom>
          <a:noFill/>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15" name="Arc 14"/>
          <p:cNvSpPr/>
          <p:nvPr/>
        </p:nvSpPr>
        <p:spPr>
          <a:xfrm>
            <a:off x="2971800" y="4343400"/>
            <a:ext cx="1905000" cy="838200"/>
          </a:xfrm>
          <a:prstGeom prst="arc">
            <a:avLst>
              <a:gd name="adj1" fmla="val 10746308"/>
              <a:gd name="adj2" fmla="val 65943"/>
            </a:avLst>
          </a:prstGeom>
          <a:noFill/>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16" name="TextBox 15"/>
          <p:cNvSpPr txBox="1"/>
          <p:nvPr/>
        </p:nvSpPr>
        <p:spPr>
          <a:xfrm>
            <a:off x="1905000" y="1295400"/>
            <a:ext cx="6781800" cy="369332"/>
          </a:xfrm>
          <a:prstGeom prst="rect">
            <a:avLst/>
          </a:prstGeom>
          <a:noFill/>
        </p:spPr>
        <p:txBody>
          <a:bodyPr wrap="square" rtlCol="0">
            <a:spAutoFit/>
          </a:bodyPr>
          <a:lstStyle/>
          <a:p>
            <a:pPr algn="l"/>
            <a:r>
              <a:rPr lang="fa-IR" dirty="0">
                <a:solidFill>
                  <a:prstClr val="black"/>
                </a:solidFill>
                <a:cs typeface="B Vahid" pitchFamily="2" charset="-78"/>
              </a:rPr>
              <a:t>به نظر شما هر یک از سازه های زیر در مقابل کدام نوع بار مستعد تغییر شکل بیشتری است؟</a:t>
            </a:r>
            <a:endParaRPr lang="en-US" dirty="0">
              <a:solidFill>
                <a:prstClr val="black"/>
              </a:solidFill>
              <a:cs typeface="B Vahid" pitchFamily="2" charset="-78"/>
            </a:endParaRPr>
          </a:p>
        </p:txBody>
      </p:sp>
      <p:sp>
        <p:nvSpPr>
          <p:cNvPr id="19" name="Arc 18"/>
          <p:cNvSpPr/>
          <p:nvPr/>
        </p:nvSpPr>
        <p:spPr>
          <a:xfrm rot="1517534">
            <a:off x="2969389" y="2041170"/>
            <a:ext cx="1600200" cy="2960505"/>
          </a:xfrm>
          <a:prstGeom prst="arc">
            <a:avLst>
              <a:gd name="adj1" fmla="val 9799507"/>
              <a:gd name="adj2" fmla="val 20141847"/>
            </a:avLst>
          </a:prstGeom>
          <a:noFill/>
          <a:ln w="28575">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cxnSp>
        <p:nvCxnSpPr>
          <p:cNvPr id="25" name="Straight Arrow Connector 24"/>
          <p:cNvCxnSpPr/>
          <p:nvPr/>
        </p:nvCxnSpPr>
        <p:spPr>
          <a:xfrm>
            <a:off x="2133600" y="2286000"/>
            <a:ext cx="533400" cy="1588"/>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2133600" y="2590800"/>
            <a:ext cx="533400" cy="1588"/>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2133600" y="2894012"/>
            <a:ext cx="533400" cy="1588"/>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2133600" y="3198812"/>
            <a:ext cx="533400" cy="1588"/>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Arc 34"/>
          <p:cNvSpPr/>
          <p:nvPr/>
        </p:nvSpPr>
        <p:spPr>
          <a:xfrm>
            <a:off x="2971800" y="4572000"/>
            <a:ext cx="1905000" cy="457200"/>
          </a:xfrm>
          <a:prstGeom prst="arc">
            <a:avLst>
              <a:gd name="adj1" fmla="val 10746308"/>
              <a:gd name="adj2" fmla="val 65943"/>
            </a:avLst>
          </a:prstGeom>
          <a:noFill/>
          <a:ln w="28575">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cxnSp>
        <p:nvCxnSpPr>
          <p:cNvPr id="36" name="Straight Arrow Connector 35"/>
          <p:cNvCxnSpPr/>
          <p:nvPr/>
        </p:nvCxnSpPr>
        <p:spPr>
          <a:xfrm rot="5400000">
            <a:off x="3884612" y="4189412"/>
            <a:ext cx="307182" cy="794"/>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4037012" y="4189412"/>
            <a:ext cx="307182" cy="794"/>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4189412" y="4191794"/>
            <a:ext cx="307182" cy="794"/>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4341812" y="4191794"/>
            <a:ext cx="307182" cy="794"/>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3275012" y="4191794"/>
            <a:ext cx="307182" cy="794"/>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5400000">
            <a:off x="3427412" y="4191794"/>
            <a:ext cx="307182" cy="794"/>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3579812" y="4194176"/>
            <a:ext cx="307182" cy="794"/>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a:off x="3732212" y="4194176"/>
            <a:ext cx="307182" cy="794"/>
          </a:xfrm>
          <a:prstGeom prst="straightConnector1">
            <a:avLst/>
          </a:prstGeom>
          <a:ln w="28575">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1524000" y="4267200"/>
            <a:ext cx="838200" cy="381000"/>
          </a:xfrm>
          <a:prstGeom prst="rect">
            <a:avLst/>
          </a:prstGeom>
          <a:noFill/>
        </p:spPr>
        <p:txBody>
          <a:bodyPr wrap="square" rtlCol="0">
            <a:spAutoFit/>
          </a:bodyPr>
          <a:lstStyle/>
          <a:p>
            <a:pPr algn="l" rtl="0"/>
            <a:r>
              <a:rPr lang="fa-IR" dirty="0">
                <a:solidFill>
                  <a:prstClr val="black"/>
                </a:solidFill>
              </a:rPr>
              <a:t>برف</a:t>
            </a:r>
            <a:endParaRPr lang="en-US" dirty="0">
              <a:solidFill>
                <a:prstClr val="black"/>
              </a:solidFill>
            </a:endParaRPr>
          </a:p>
        </p:txBody>
      </p:sp>
      <p:sp>
        <p:nvSpPr>
          <p:cNvPr id="49" name="TextBox 48"/>
          <p:cNvSpPr txBox="1"/>
          <p:nvPr/>
        </p:nvSpPr>
        <p:spPr>
          <a:xfrm>
            <a:off x="1524000" y="2678668"/>
            <a:ext cx="609600" cy="369332"/>
          </a:xfrm>
          <a:prstGeom prst="rect">
            <a:avLst/>
          </a:prstGeom>
          <a:noFill/>
        </p:spPr>
        <p:txBody>
          <a:bodyPr wrap="square" rtlCol="0">
            <a:spAutoFit/>
          </a:bodyPr>
          <a:lstStyle/>
          <a:p>
            <a:pPr algn="l" rtl="0"/>
            <a:r>
              <a:rPr lang="fa-IR" dirty="0">
                <a:solidFill>
                  <a:prstClr val="black"/>
                </a:solidFill>
              </a:rPr>
              <a:t>باد</a:t>
            </a:r>
            <a:endParaRPr lang="en-US" dirty="0">
              <a:solidFill>
                <a:prstClr val="black"/>
              </a:solidFill>
            </a:endParaRPr>
          </a:p>
        </p:txBody>
      </p:sp>
      <p:sp>
        <p:nvSpPr>
          <p:cNvPr id="50" name="TextBox 49"/>
          <p:cNvSpPr txBox="1"/>
          <p:nvPr/>
        </p:nvSpPr>
        <p:spPr>
          <a:xfrm>
            <a:off x="6553200" y="457200"/>
            <a:ext cx="2209800" cy="461665"/>
          </a:xfrm>
          <a:prstGeom prst="rect">
            <a:avLst/>
          </a:prstGeom>
          <a:noFill/>
        </p:spPr>
        <p:txBody>
          <a:bodyPr wrap="square" rtlCol="0">
            <a:spAutoFit/>
          </a:bodyPr>
          <a:lstStyle/>
          <a:p>
            <a:pPr algn="l" rtl="0"/>
            <a:r>
              <a:rPr lang="fa-IR" sz="2400" dirty="0">
                <a:solidFill>
                  <a:srgbClr val="6BB1C9">
                    <a:lumMod val="50000"/>
                  </a:srgbClr>
                </a:solidFill>
                <a:cs typeface="B Vahid" pitchFamily="2" charset="-78"/>
              </a:rPr>
              <a:t>انواع بارهای سازه ای</a:t>
            </a:r>
            <a:endParaRPr lang="en-US" sz="2400" dirty="0">
              <a:solidFill>
                <a:srgbClr val="6BB1C9">
                  <a:lumMod val="50000"/>
                </a:srgbClr>
              </a:solidFill>
              <a:cs typeface="B Vahid" pitchFamily="2" charset="-78"/>
            </a:endParaRPr>
          </a:p>
        </p:txBody>
      </p:sp>
    </p:spTree>
    <p:extLst>
      <p:ext uri="{BB962C8B-B14F-4D97-AF65-F5344CB8AC3E}">
        <p14:creationId xmlns:p14="http://schemas.microsoft.com/office/powerpoint/2010/main" val="2439667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762000" y="2213810"/>
            <a:ext cx="8229600" cy="18288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fa-IR" sz="4800" dirty="0" smtClean="0">
                <a:gradFill>
                  <a:gsLst>
                    <a:gs pos="0">
                      <a:srgbClr val="CEB966">
                        <a:tint val="73000"/>
                        <a:satMod val="145000"/>
                      </a:srgbClr>
                    </a:gs>
                    <a:gs pos="73000">
                      <a:srgbClr val="CEB966">
                        <a:tint val="73000"/>
                        <a:satMod val="145000"/>
                      </a:srgbClr>
                    </a:gs>
                    <a:gs pos="100000">
                      <a:srgbClr val="CEB966">
                        <a:tint val="83000"/>
                        <a:satMod val="143000"/>
                      </a:srgbClr>
                    </a:gs>
                  </a:gsLst>
                  <a:lin ang="4800000" scaled="1"/>
                </a:gradFill>
                <a:cs typeface="B Homa" panose="00000400000000000000" pitchFamily="2" charset="-78"/>
              </a:rPr>
              <a:t>معرفی</a:t>
            </a:r>
            <a:endParaRPr lang="fa-IR" sz="4800" dirty="0">
              <a:gradFill>
                <a:gsLst>
                  <a:gs pos="0">
                    <a:srgbClr val="CEB966">
                      <a:tint val="73000"/>
                      <a:satMod val="145000"/>
                    </a:srgbClr>
                  </a:gs>
                  <a:gs pos="73000">
                    <a:srgbClr val="CEB966">
                      <a:tint val="73000"/>
                      <a:satMod val="145000"/>
                    </a:srgbClr>
                  </a:gs>
                  <a:gs pos="100000">
                    <a:srgbClr val="CEB966">
                      <a:tint val="83000"/>
                      <a:satMod val="143000"/>
                    </a:srgbClr>
                  </a:gs>
                </a:gsLst>
                <a:lin ang="4800000" scaled="1"/>
              </a:gradFill>
              <a:cs typeface="B Homa" panose="00000400000000000000" pitchFamily="2" charset="-78"/>
            </a:endParaRPr>
          </a:p>
        </p:txBody>
      </p:sp>
    </p:spTree>
    <p:extLst>
      <p:ext uri="{BB962C8B-B14F-4D97-AF65-F5344CB8AC3E}">
        <p14:creationId xmlns:p14="http://schemas.microsoft.com/office/powerpoint/2010/main" val="6196558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81000" y="990600"/>
            <a:ext cx="8458200" cy="1695336"/>
          </a:xfrm>
          <a:prstGeom prst="rect">
            <a:avLst/>
          </a:prstGeom>
        </p:spPr>
        <p:txBody>
          <a:bodyPr wrap="square">
            <a:spAutoFit/>
          </a:bodyPr>
          <a:lstStyle/>
          <a:p>
            <a:pPr rtl="0">
              <a:lnSpc>
                <a:spcPts val="2500"/>
              </a:lnSpc>
            </a:pPr>
            <a:endParaRPr lang="fa-IR" b="1" dirty="0">
              <a:solidFill>
                <a:prstClr val="black"/>
              </a:solidFill>
              <a:cs typeface="B Vahid" pitchFamily="2" charset="-78"/>
            </a:endParaRPr>
          </a:p>
          <a:p>
            <a:pPr rtl="0">
              <a:lnSpc>
                <a:spcPts val="2500"/>
              </a:lnSpc>
            </a:pPr>
            <a:r>
              <a:rPr lang="fa-IR" sz="2000" b="1" dirty="0">
                <a:solidFill>
                  <a:prstClr val="black"/>
                </a:solidFill>
                <a:cs typeface="B Vahid" pitchFamily="2" charset="-78"/>
              </a:rPr>
              <a:t>بارهای ناشی از فشار هوا:</a:t>
            </a:r>
          </a:p>
          <a:p>
            <a:pPr algn="just">
              <a:lnSpc>
                <a:spcPts val="2500"/>
              </a:lnSpc>
            </a:pPr>
            <a:r>
              <a:rPr lang="fa-IR" dirty="0">
                <a:solidFill>
                  <a:prstClr val="black"/>
                </a:solidFill>
                <a:cs typeface="B Vahid" pitchFamily="2" charset="-78"/>
              </a:rPr>
              <a:t>بارهای ناشی از فشار هوا عمود و به طور یکنواخت بر پوسته عمل می‌نمایند. برای شرایط بارگذاری بدون بار برف، فشار واقعی مورد نیاز برای نگاهداری چنین سازه سبک وزنی تقریباً کم است ( 1.5  فشار اتمسفر) . این اختلاف فقط معادل فشار بین طبقه اول و ششم ساختمان است.</a:t>
            </a:r>
            <a:endParaRPr lang="en-US" dirty="0">
              <a:solidFill>
                <a:prstClr val="black"/>
              </a:solidFill>
              <a:cs typeface="B Vahid" pitchFamily="2" charset="-78"/>
            </a:endParaRPr>
          </a:p>
        </p:txBody>
      </p:sp>
      <p:sp>
        <p:nvSpPr>
          <p:cNvPr id="9" name="TextBox 8"/>
          <p:cNvSpPr txBox="1"/>
          <p:nvPr/>
        </p:nvSpPr>
        <p:spPr>
          <a:xfrm>
            <a:off x="6705600" y="533400"/>
            <a:ext cx="2209800" cy="461665"/>
          </a:xfrm>
          <a:prstGeom prst="rect">
            <a:avLst/>
          </a:prstGeom>
          <a:noFill/>
        </p:spPr>
        <p:txBody>
          <a:bodyPr wrap="square" rtlCol="0">
            <a:spAutoFit/>
          </a:bodyPr>
          <a:lstStyle/>
          <a:p>
            <a:pPr algn="l" rtl="0"/>
            <a:r>
              <a:rPr lang="fa-IR" sz="2400" dirty="0">
                <a:solidFill>
                  <a:srgbClr val="6BB1C9">
                    <a:lumMod val="50000"/>
                  </a:srgbClr>
                </a:solidFill>
                <a:cs typeface="B Vahid" pitchFamily="2" charset="-78"/>
              </a:rPr>
              <a:t>انواع بارهای سازه ای</a:t>
            </a:r>
            <a:endParaRPr lang="en-US" sz="2400" dirty="0">
              <a:solidFill>
                <a:srgbClr val="6BB1C9">
                  <a:lumMod val="50000"/>
                </a:srgbClr>
              </a:solidFill>
              <a:cs typeface="B Vahid" pitchFamily="2" charset="-78"/>
            </a:endParaRPr>
          </a:p>
        </p:txBody>
      </p:sp>
      <p:pic>
        <p:nvPicPr>
          <p:cNvPr id="11" name="Picture 4" descr="13 031"/>
          <p:cNvPicPr>
            <a:picLocks noChangeAspect="1" noChangeArrowheads="1"/>
          </p:cNvPicPr>
          <p:nvPr/>
        </p:nvPicPr>
        <p:blipFill>
          <a:blip r:embed="rId3"/>
          <a:srcRect/>
          <a:stretch>
            <a:fillRect/>
          </a:stretch>
        </p:blipFill>
        <p:spPr bwMode="auto">
          <a:xfrm>
            <a:off x="761999" y="3352800"/>
            <a:ext cx="4730759" cy="2362200"/>
          </a:xfrm>
          <a:prstGeom prst="rect">
            <a:avLst/>
          </a:prstGeom>
          <a:noFill/>
          <a:ln w="76200" cmpd="tri">
            <a:solidFill>
              <a:srgbClr val="000000"/>
            </a:solidFill>
            <a:miter lim="800000"/>
            <a:headEnd/>
            <a:tailEnd/>
          </a:ln>
        </p:spPr>
      </p:pic>
      <p:sp>
        <p:nvSpPr>
          <p:cNvPr id="12" name="AutoShape 6"/>
          <p:cNvSpPr>
            <a:spLocks noChangeArrowheads="1"/>
          </p:cNvSpPr>
          <p:nvPr/>
        </p:nvSpPr>
        <p:spPr bwMode="auto">
          <a:xfrm>
            <a:off x="1447800" y="5105400"/>
            <a:ext cx="228600" cy="533400"/>
          </a:xfrm>
          <a:prstGeom prst="downArrow">
            <a:avLst>
              <a:gd name="adj1" fmla="val 50000"/>
              <a:gd name="adj2" fmla="val 58333"/>
            </a:avLst>
          </a:prstGeom>
          <a:solidFill>
            <a:schemeClr val="accent3">
              <a:lumMod val="50000"/>
            </a:schemeClr>
          </a:solidFill>
          <a:ln w="9525">
            <a:solidFill>
              <a:schemeClr val="accent3">
                <a:lumMod val="50000"/>
              </a:schemeClr>
            </a:solidFill>
            <a:miter lim="800000"/>
            <a:headEnd/>
            <a:tailEnd/>
          </a:ln>
        </p:spPr>
        <p:txBody>
          <a:bodyPr wrap="none" anchor="ctr"/>
          <a:lstStyle/>
          <a:p>
            <a:pPr algn="l" rtl="0"/>
            <a:endParaRPr lang="en-US">
              <a:solidFill>
                <a:prstClr val="black"/>
              </a:solidFill>
            </a:endParaRPr>
          </a:p>
        </p:txBody>
      </p:sp>
      <p:sp>
        <p:nvSpPr>
          <p:cNvPr id="13" name="AutoShape 7"/>
          <p:cNvSpPr>
            <a:spLocks noChangeArrowheads="1"/>
          </p:cNvSpPr>
          <p:nvPr/>
        </p:nvSpPr>
        <p:spPr bwMode="auto">
          <a:xfrm>
            <a:off x="1066800" y="4800600"/>
            <a:ext cx="609600" cy="228600"/>
          </a:xfrm>
          <a:prstGeom prst="rightArrow">
            <a:avLst>
              <a:gd name="adj1" fmla="val 50000"/>
              <a:gd name="adj2" fmla="val 83333"/>
            </a:avLst>
          </a:prstGeom>
          <a:solidFill>
            <a:schemeClr val="accent3">
              <a:lumMod val="50000"/>
            </a:schemeClr>
          </a:solidFill>
          <a:ln w="3175">
            <a:solidFill>
              <a:schemeClr val="accent3">
                <a:lumMod val="50000"/>
              </a:schemeClr>
            </a:solidFill>
            <a:miter lim="800000"/>
            <a:headEnd/>
            <a:tailEnd/>
          </a:ln>
        </p:spPr>
        <p:txBody>
          <a:bodyPr wrap="none" anchor="ctr"/>
          <a:lstStyle/>
          <a:p>
            <a:pPr algn="l" rtl="0"/>
            <a:endParaRPr lang="en-US">
              <a:solidFill>
                <a:prstClr val="black"/>
              </a:solidFill>
            </a:endParaRPr>
          </a:p>
        </p:txBody>
      </p:sp>
      <p:sp>
        <p:nvSpPr>
          <p:cNvPr id="14" name="AutoShape 8"/>
          <p:cNvSpPr>
            <a:spLocks noChangeArrowheads="1"/>
          </p:cNvSpPr>
          <p:nvPr/>
        </p:nvSpPr>
        <p:spPr bwMode="auto">
          <a:xfrm>
            <a:off x="3733800" y="5105400"/>
            <a:ext cx="228600" cy="457200"/>
          </a:xfrm>
          <a:prstGeom prst="downArrow">
            <a:avLst>
              <a:gd name="adj1" fmla="val 50000"/>
              <a:gd name="adj2" fmla="val 50000"/>
            </a:avLst>
          </a:prstGeom>
          <a:solidFill>
            <a:schemeClr val="accent3">
              <a:lumMod val="50000"/>
            </a:schemeClr>
          </a:solidFill>
          <a:ln w="9525">
            <a:solidFill>
              <a:schemeClr val="accent3">
                <a:lumMod val="50000"/>
              </a:schemeClr>
            </a:solidFill>
            <a:miter lim="800000"/>
            <a:headEnd/>
            <a:tailEnd/>
          </a:ln>
        </p:spPr>
        <p:txBody>
          <a:bodyPr wrap="none" anchor="ctr"/>
          <a:lstStyle/>
          <a:p>
            <a:pPr algn="l" rtl="0"/>
            <a:endParaRPr lang="en-US">
              <a:solidFill>
                <a:prstClr val="black"/>
              </a:solidFill>
            </a:endParaRPr>
          </a:p>
        </p:txBody>
      </p:sp>
      <p:sp>
        <p:nvSpPr>
          <p:cNvPr id="15" name="Rectangle 14"/>
          <p:cNvSpPr/>
          <p:nvPr/>
        </p:nvSpPr>
        <p:spPr>
          <a:xfrm>
            <a:off x="1600200" y="5943600"/>
            <a:ext cx="2613216" cy="369332"/>
          </a:xfrm>
          <a:prstGeom prst="rect">
            <a:avLst/>
          </a:prstGeom>
        </p:spPr>
        <p:txBody>
          <a:bodyPr wrap="none">
            <a:spAutoFit/>
          </a:bodyPr>
          <a:lstStyle/>
          <a:p>
            <a:pPr algn="ctr" rtl="0">
              <a:spcBef>
                <a:spcPct val="20000"/>
              </a:spcBef>
              <a:buClr>
                <a:srgbClr val="C9C2D1"/>
              </a:buClr>
              <a:buSzPct val="75000"/>
              <a:buFont typeface="Wingdings" pitchFamily="2" charset="2"/>
              <a:buChar char="n"/>
            </a:pPr>
            <a:r>
              <a:rPr lang="fa-IR" dirty="0">
                <a:solidFill>
                  <a:srgbClr val="6BB1C9">
                    <a:lumMod val="50000"/>
                  </a:srgbClr>
                </a:solidFill>
                <a:cs typeface="B Vahid" pitchFamily="2" charset="-78"/>
              </a:rPr>
              <a:t>دیاگرام جریان نیروی فشار داخلی</a:t>
            </a:r>
          </a:p>
        </p:txBody>
      </p:sp>
    </p:spTree>
    <p:extLst>
      <p:ext uri="{BB962C8B-B14F-4D97-AF65-F5344CB8AC3E}">
        <p14:creationId xmlns:p14="http://schemas.microsoft.com/office/powerpoint/2010/main" val="24788588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914400" y="1371600"/>
            <a:ext cx="7696200" cy="2977738"/>
          </a:xfrm>
          <a:prstGeom prst="rect">
            <a:avLst/>
          </a:prstGeom>
        </p:spPr>
        <p:txBody>
          <a:bodyPr wrap="square">
            <a:spAutoFit/>
          </a:bodyPr>
          <a:lstStyle/>
          <a:p>
            <a:pPr algn="just">
              <a:lnSpc>
                <a:spcPts val="2500"/>
              </a:lnSpc>
            </a:pPr>
            <a:r>
              <a:rPr lang="fa-IR" b="1" dirty="0">
                <a:solidFill>
                  <a:prstClr val="black"/>
                </a:solidFill>
                <a:cs typeface="B Vahid" pitchFamily="2" charset="-78"/>
              </a:rPr>
              <a:t>فشار هوای داخل </a:t>
            </a:r>
            <a:r>
              <a:rPr lang="fa-IR" dirty="0">
                <a:solidFill>
                  <a:prstClr val="black"/>
                </a:solidFill>
                <a:cs typeface="B Vahid" pitchFamily="2" charset="-78"/>
              </a:rPr>
              <a:t>به وسیله پمپ‌های مکانیکی هوا تأمین می‌شود. میزان هوای مورد نیاز برای نگاهداری سقف بستگی به حجم داخلی ساختمان دارد و فقط برای جبران اتلاف هوا محاسبه گردیده است. هزینه چنین پمپ‌هایی تقریباً برابر هزینه دستگاه تهویه مطبوع در آب و هوای یکسان می‌باشد ( هامیلتون، 1994). </a:t>
            </a:r>
          </a:p>
          <a:p>
            <a:pPr algn="just">
              <a:lnSpc>
                <a:spcPts val="2500"/>
              </a:lnSpc>
            </a:pPr>
            <a:r>
              <a:rPr lang="fa-IR" dirty="0">
                <a:solidFill>
                  <a:prstClr val="black"/>
                </a:solidFill>
                <a:cs typeface="B Vahid" pitchFamily="2" charset="-78"/>
              </a:rPr>
              <a:t>در بعضی از تجارب سازه‌ای از نیروی باد جهت تنظیم فشار داخل استفاده کرده‌اند. ولی سرعت متغیر باد استفاده از چنین سیستمی را غیر عملی نموده است.</a:t>
            </a:r>
          </a:p>
          <a:p>
            <a:pPr algn="just">
              <a:lnSpc>
                <a:spcPts val="2500"/>
              </a:lnSpc>
            </a:pPr>
            <a:r>
              <a:rPr lang="fa-IR" dirty="0">
                <a:solidFill>
                  <a:prstClr val="black"/>
                </a:solidFill>
                <a:cs typeface="B Vahid" pitchFamily="2" charset="-78"/>
              </a:rPr>
              <a:t>شیوة دیگر تنظیم فشار هوای داخل به کار گیری تفاوت دمای بیرون و درون است ( در نتیجة استفاده از گرمای تلف شدة خورشیدی منابع داخلی گرم کننده به دست می‌آید)، که در نتیجه هوای درون را سبک‌تر می‌نماید. برای تأثیر چنین سیستمی باید اختلاف دما و دهانة هر دو به اندازه مناسبی بزرگ باشند.</a:t>
            </a:r>
            <a:endParaRPr lang="en-US" dirty="0">
              <a:solidFill>
                <a:prstClr val="black"/>
              </a:solidFill>
              <a:cs typeface="B Vahid" pitchFamily="2" charset="-78"/>
            </a:endParaRPr>
          </a:p>
          <a:p>
            <a:pPr algn="just">
              <a:lnSpc>
                <a:spcPts val="2500"/>
              </a:lnSpc>
            </a:pPr>
            <a:endParaRPr lang="fa-IR" dirty="0">
              <a:solidFill>
                <a:prstClr val="black"/>
              </a:solidFill>
              <a:cs typeface="B Vahid" pitchFamily="2" charset="-78"/>
            </a:endParaRPr>
          </a:p>
        </p:txBody>
      </p:sp>
      <p:sp>
        <p:nvSpPr>
          <p:cNvPr id="9" name="TextBox 8"/>
          <p:cNvSpPr txBox="1"/>
          <p:nvPr/>
        </p:nvSpPr>
        <p:spPr>
          <a:xfrm>
            <a:off x="6324600" y="609600"/>
            <a:ext cx="2362200" cy="461665"/>
          </a:xfrm>
          <a:prstGeom prst="rect">
            <a:avLst/>
          </a:prstGeom>
          <a:noFill/>
        </p:spPr>
        <p:txBody>
          <a:bodyPr wrap="square" rtlCol="0">
            <a:spAutoFit/>
          </a:bodyPr>
          <a:lstStyle/>
          <a:p>
            <a:pPr algn="l" rtl="0"/>
            <a:r>
              <a:rPr lang="fa-IR" sz="2400" dirty="0">
                <a:solidFill>
                  <a:srgbClr val="6BB1C9">
                    <a:lumMod val="50000"/>
                  </a:srgbClr>
                </a:solidFill>
                <a:cs typeface="B Vahid" pitchFamily="2" charset="-78"/>
              </a:rPr>
              <a:t>تامین فشار هوای داخل</a:t>
            </a:r>
            <a:endParaRPr lang="en-US" sz="2400" dirty="0">
              <a:solidFill>
                <a:srgbClr val="6BB1C9">
                  <a:lumMod val="50000"/>
                </a:srgbClr>
              </a:solidFill>
              <a:cs typeface="B Vahid" pitchFamily="2" charset="-78"/>
            </a:endParaRPr>
          </a:p>
        </p:txBody>
      </p:sp>
    </p:spTree>
    <p:extLst>
      <p:ext uri="{BB962C8B-B14F-4D97-AF65-F5344CB8AC3E}">
        <p14:creationId xmlns:p14="http://schemas.microsoft.com/office/powerpoint/2010/main" val="14077787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ChangeArrowheads="1"/>
          </p:cNvSpPr>
          <p:nvPr>
            <p:ph type="title"/>
          </p:nvPr>
        </p:nvSpPr>
        <p:spPr>
          <a:xfrm>
            <a:off x="6400800" y="457200"/>
            <a:ext cx="2286000" cy="533400"/>
          </a:xfrm>
        </p:spPr>
        <p:txBody>
          <a:bodyPr>
            <a:normAutofit/>
          </a:bodyPr>
          <a:lstStyle/>
          <a:p>
            <a:pPr algn="r" eaLnBrk="1" hangingPunct="1"/>
            <a:r>
              <a:rPr lang="fa-IR" sz="2400" dirty="0" smtClean="0">
                <a:solidFill>
                  <a:schemeClr val="accent3">
                    <a:lumMod val="50000"/>
                  </a:schemeClr>
                </a:solidFill>
                <a:cs typeface="B Vahid" pitchFamily="2" charset="-78"/>
              </a:rPr>
              <a:t>بازشوهای دسترسی:</a:t>
            </a:r>
            <a:endParaRPr lang="en-US" sz="2400" dirty="0" smtClean="0">
              <a:solidFill>
                <a:schemeClr val="accent3">
                  <a:lumMod val="50000"/>
                </a:schemeClr>
              </a:solidFill>
              <a:cs typeface="B Vahid" pitchFamily="2" charset="-78"/>
            </a:endParaRPr>
          </a:p>
        </p:txBody>
      </p:sp>
      <p:sp>
        <p:nvSpPr>
          <p:cNvPr id="12" name="TextBox 11"/>
          <p:cNvSpPr txBox="1"/>
          <p:nvPr/>
        </p:nvSpPr>
        <p:spPr>
          <a:xfrm>
            <a:off x="533400" y="1295400"/>
            <a:ext cx="8153400" cy="3416320"/>
          </a:xfrm>
          <a:prstGeom prst="rect">
            <a:avLst/>
          </a:prstGeom>
          <a:noFill/>
        </p:spPr>
        <p:txBody>
          <a:bodyPr wrap="square" rtlCol="0">
            <a:spAutoFit/>
          </a:bodyPr>
          <a:lstStyle/>
          <a:p>
            <a:pPr algn="just"/>
            <a:r>
              <a:rPr lang="fa-IR" dirty="0">
                <a:solidFill>
                  <a:prstClr val="black"/>
                </a:solidFill>
                <a:cs typeface="B Vahid" pitchFamily="2" charset="-78"/>
              </a:rPr>
              <a:t>مشکل اساسی در سازه‌های متکی به هوا تأمین دسترسی‌ها به فضای داخلی در عین ثابت نگاه داشتن فشار داخلی می‌باشد. درهای لولایی معمولی برای این سیستم مناسب نمی‌باشند، زیرا تحت فشار نسبتاً کم هم برای باز شدن به سمت داخل مشکل دارند و هنگامی که لولا به سمت بیرون می‌چرخد، غیر قابل کنترل می‌باشند. به علاوه در زیر بار ازدحام مردم، درها معمولاً به طور مداوم باز هستند و در نتیجه میزان اتلاف هوا زیاد خواهد بود.</a:t>
            </a:r>
          </a:p>
          <a:p>
            <a:pPr algn="just"/>
            <a:r>
              <a:rPr lang="fa-IR" dirty="0">
                <a:solidFill>
                  <a:prstClr val="black"/>
                </a:solidFill>
                <a:cs typeface="B Vahid" pitchFamily="2" charset="-78"/>
              </a:rPr>
              <a:t>بعضی از سازه‌ها در جایی که پمپ‌های مکانیکی بزرگ در هر طرف درهای لولایتی جریان شدیدی از هوا را ایجاد می‌نمایند، از پره‌های هوا برای ممانعت از افت فشار هنگامی که درها باز هستند استفاده می‌شود. اگرچه، آشفتگی منتج  از آن برای استفاده در ساختمان‌های عمومی بسیار زیاد است. درهای چرخان، هوای کنترل شده مورد نیاز را تأمین کرده و به میزان زیادی در مناطق با ازدحام بالای جمعیت در سازه‌های متکی بر هوا استفاده می‌شوند.</a:t>
            </a:r>
          </a:p>
          <a:p>
            <a:pPr algn="just"/>
            <a:endParaRPr lang="fa-IR" dirty="0">
              <a:solidFill>
                <a:prstClr val="black"/>
              </a:solidFill>
              <a:cs typeface="B Vahid" pitchFamily="2" charset="-78"/>
            </a:endParaRPr>
          </a:p>
          <a:p>
            <a:pPr algn="just"/>
            <a:r>
              <a:rPr lang="fa-IR" dirty="0">
                <a:solidFill>
                  <a:prstClr val="black"/>
                </a:solidFill>
                <a:cs typeface="B Vahid" pitchFamily="2" charset="-78"/>
              </a:rPr>
              <a:t>.</a:t>
            </a:r>
            <a:endParaRPr lang="en-US" dirty="0">
              <a:solidFill>
                <a:prstClr val="black"/>
              </a:solidFill>
              <a:cs typeface="B Vahid" pitchFamily="2" charset="-78"/>
            </a:endParaRPr>
          </a:p>
          <a:p>
            <a:pPr algn="just"/>
            <a:endParaRPr lang="fa-IR" dirty="0">
              <a:solidFill>
                <a:prstClr val="black"/>
              </a:solidFill>
              <a:cs typeface="B Vahid" pitchFamily="2" charset="-78"/>
            </a:endParaRPr>
          </a:p>
          <a:p>
            <a:pPr algn="just"/>
            <a:endParaRPr lang="en-US" dirty="0">
              <a:solidFill>
                <a:prstClr val="black"/>
              </a:solidFill>
              <a:cs typeface="B Vahid" pitchFamily="2" charset="-78"/>
            </a:endParaRPr>
          </a:p>
        </p:txBody>
      </p:sp>
      <p:pic>
        <p:nvPicPr>
          <p:cNvPr id="15" name="Picture 4" descr="13 0311"/>
          <p:cNvPicPr>
            <a:picLocks noChangeAspect="1" noChangeArrowheads="1"/>
          </p:cNvPicPr>
          <p:nvPr/>
        </p:nvPicPr>
        <p:blipFill>
          <a:blip r:embed="rId3"/>
          <a:srcRect/>
          <a:stretch>
            <a:fillRect/>
          </a:stretch>
        </p:blipFill>
        <p:spPr bwMode="auto">
          <a:xfrm>
            <a:off x="2971800" y="3886200"/>
            <a:ext cx="4419600" cy="2402544"/>
          </a:xfrm>
          <a:prstGeom prst="rect">
            <a:avLst/>
          </a:prstGeom>
          <a:noFill/>
          <a:ln w="57150" cmpd="thickThin">
            <a:solidFill>
              <a:srgbClr val="000000"/>
            </a:solidFill>
            <a:miter lim="800000"/>
            <a:headEnd/>
            <a:tailEnd/>
          </a:ln>
        </p:spPr>
      </p:pic>
      <p:sp>
        <p:nvSpPr>
          <p:cNvPr id="16" name="AutoShape 7"/>
          <p:cNvSpPr>
            <a:spLocks noChangeArrowheads="1"/>
          </p:cNvSpPr>
          <p:nvPr/>
        </p:nvSpPr>
        <p:spPr bwMode="auto">
          <a:xfrm>
            <a:off x="1301496" y="4920382"/>
            <a:ext cx="1060704" cy="471424"/>
          </a:xfrm>
          <a:prstGeom prst="rightArrow">
            <a:avLst>
              <a:gd name="adj1" fmla="val 50000"/>
              <a:gd name="adj2" fmla="val 43750"/>
            </a:avLst>
          </a:prstGeom>
          <a:solidFill>
            <a:schemeClr val="accent3">
              <a:lumMod val="50000"/>
            </a:schemeClr>
          </a:solidFill>
          <a:ln w="9525">
            <a:solidFill>
              <a:schemeClr val="tx1"/>
            </a:solidFill>
            <a:miter lim="800000"/>
            <a:headEnd/>
            <a:tailEnd/>
          </a:ln>
        </p:spPr>
        <p:txBody>
          <a:bodyPr wrap="none" anchor="ctr"/>
          <a:lstStyle/>
          <a:p>
            <a:pPr algn="ctr" rtl="0"/>
            <a:r>
              <a:rPr lang="fa-IR" dirty="0">
                <a:solidFill>
                  <a:prstClr val="white"/>
                </a:solidFill>
              </a:rPr>
              <a:t>نیروی باد</a:t>
            </a:r>
            <a:endParaRPr lang="en-US" dirty="0">
              <a:solidFill>
                <a:prstClr val="white"/>
              </a:solidFill>
            </a:endParaRPr>
          </a:p>
        </p:txBody>
      </p:sp>
    </p:spTree>
    <p:extLst>
      <p:ext uri="{BB962C8B-B14F-4D97-AF65-F5344CB8AC3E}">
        <p14:creationId xmlns:p14="http://schemas.microsoft.com/office/powerpoint/2010/main" val="15414204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ChangeArrowheads="1"/>
          </p:cNvSpPr>
          <p:nvPr>
            <p:ph type="title"/>
          </p:nvPr>
        </p:nvSpPr>
        <p:spPr>
          <a:xfrm>
            <a:off x="6477000" y="304800"/>
            <a:ext cx="2209800" cy="762000"/>
          </a:xfrm>
        </p:spPr>
        <p:txBody>
          <a:bodyPr>
            <a:normAutofit/>
          </a:bodyPr>
          <a:lstStyle/>
          <a:p>
            <a:pPr algn="r" eaLnBrk="1" hangingPunct="1"/>
            <a:r>
              <a:rPr lang="fa-IR" sz="2400" b="1" dirty="0" smtClean="0">
                <a:solidFill>
                  <a:schemeClr val="accent3">
                    <a:lumMod val="50000"/>
                  </a:schemeClr>
                </a:solidFill>
                <a:cs typeface="B Vahid" pitchFamily="2" charset="-78"/>
              </a:rPr>
              <a:t>بازشوهای دسترسی</a:t>
            </a:r>
            <a:endParaRPr lang="en-US" sz="2400" b="1" dirty="0" smtClean="0">
              <a:solidFill>
                <a:schemeClr val="accent3">
                  <a:lumMod val="50000"/>
                </a:schemeClr>
              </a:solidFill>
              <a:cs typeface="B Vahid" pitchFamily="2" charset="-78"/>
            </a:endParaRPr>
          </a:p>
        </p:txBody>
      </p:sp>
      <p:sp>
        <p:nvSpPr>
          <p:cNvPr id="11" name="Rectangle 10"/>
          <p:cNvSpPr/>
          <p:nvPr/>
        </p:nvSpPr>
        <p:spPr>
          <a:xfrm>
            <a:off x="5029200" y="4038600"/>
            <a:ext cx="3810000" cy="1754326"/>
          </a:xfrm>
          <a:prstGeom prst="rect">
            <a:avLst/>
          </a:prstGeom>
        </p:spPr>
        <p:txBody>
          <a:bodyPr wrap="square">
            <a:spAutoFit/>
          </a:bodyPr>
          <a:lstStyle/>
          <a:p>
            <a:pPr algn="just"/>
            <a:r>
              <a:rPr lang="fa-IR" dirty="0">
                <a:solidFill>
                  <a:prstClr val="black"/>
                </a:solidFill>
                <a:cs typeface="B Vahid" pitchFamily="2" charset="-78"/>
              </a:rPr>
              <a:t>قفل‌های هوایی ( راهرویی با دو مجموعه در ) مشکل باز شدن درها را حل کرده و باعث کم شدن ازدحام بحدی گشته‌اند که در هر زمان فقط یک سری از درها مورد استفاده قرار می‌گیرند. این راه حل به طور گسترده‌ای با درهای مضاعف در جایی که دسترسی جهت وسائط نقلیه موردنیاز می‌باشد، استفاده می شود.</a:t>
            </a:r>
          </a:p>
        </p:txBody>
      </p:sp>
      <p:sp>
        <p:nvSpPr>
          <p:cNvPr id="12" name="Rectangle 11"/>
          <p:cNvSpPr/>
          <p:nvPr/>
        </p:nvSpPr>
        <p:spPr>
          <a:xfrm>
            <a:off x="4572000" y="1295400"/>
            <a:ext cx="4191000" cy="2308324"/>
          </a:xfrm>
          <a:prstGeom prst="rect">
            <a:avLst/>
          </a:prstGeom>
        </p:spPr>
        <p:txBody>
          <a:bodyPr wrap="square">
            <a:spAutoFit/>
          </a:bodyPr>
          <a:lstStyle/>
          <a:p>
            <a:pPr algn="just"/>
            <a:endParaRPr lang="fa-IR" dirty="0">
              <a:solidFill>
                <a:prstClr val="black"/>
              </a:solidFill>
              <a:cs typeface="B Vahid" pitchFamily="2" charset="-78"/>
            </a:endParaRPr>
          </a:p>
          <a:p>
            <a:pPr algn="just"/>
            <a:r>
              <a:rPr lang="fa-IR" dirty="0">
                <a:solidFill>
                  <a:prstClr val="black"/>
                </a:solidFill>
                <a:cs typeface="B Vahid" pitchFamily="2" charset="-78"/>
              </a:rPr>
              <a:t>       و اما بهترین باز شو برای این نوع سازه ها استفاده از درب گردان میباشد زیرا حجم معین و نسبتا کمی  از هوا جابه جا شده وبه سهولت قابل جایگزینی می باشد. وقتی درها زیاد استفاده شوند کاهش فشار در حجم های بسته ی بزرگ جزیی است. کاهش فشار متناوبا توسط درجه ی فشار کنترل و جبران می شود.</a:t>
            </a:r>
            <a:endParaRPr lang="en-US" dirty="0">
              <a:solidFill>
                <a:prstClr val="black"/>
              </a:solidFill>
              <a:cs typeface="B Vahid" pitchFamily="2" charset="-78"/>
            </a:endParaRPr>
          </a:p>
          <a:p>
            <a:pPr algn="just"/>
            <a:endParaRPr lang="fa-IR" dirty="0">
              <a:solidFill>
                <a:prstClr val="black"/>
              </a:solidFill>
              <a:cs typeface="B Vahid" pitchFamily="2" charset="-78"/>
            </a:endParaRPr>
          </a:p>
        </p:txBody>
      </p:sp>
      <p:pic>
        <p:nvPicPr>
          <p:cNvPr id="13" name="Picture 12" descr="New Picture (1).bmp"/>
          <p:cNvPicPr>
            <a:picLocks noChangeAspect="1"/>
          </p:cNvPicPr>
          <p:nvPr/>
        </p:nvPicPr>
        <p:blipFill>
          <a:blip r:embed="rId3"/>
          <a:srcRect t="2909" b="9807"/>
          <a:stretch>
            <a:fillRect/>
          </a:stretch>
        </p:blipFill>
        <p:spPr>
          <a:xfrm>
            <a:off x="685800" y="762000"/>
            <a:ext cx="1971429" cy="2286000"/>
          </a:xfrm>
          <a:prstGeom prst="rect">
            <a:avLst/>
          </a:prstGeom>
          <a:ln>
            <a:noFill/>
          </a:ln>
          <a:effectLst>
            <a:outerShdw blurRad="292100" dist="139700" dir="2700000" algn="tl" rotWithShape="0">
              <a:srgbClr val="333333">
                <a:alpha val="65000"/>
              </a:srgbClr>
            </a:outerShdw>
          </a:effectLst>
        </p:spPr>
      </p:pic>
      <p:sp>
        <p:nvSpPr>
          <p:cNvPr id="14" name="Smiley Face 13"/>
          <p:cNvSpPr/>
          <p:nvPr/>
        </p:nvSpPr>
        <p:spPr>
          <a:xfrm>
            <a:off x="8458200" y="1600200"/>
            <a:ext cx="228600" cy="228600"/>
          </a:xfrm>
          <a:prstGeom prst="smileyFac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15" name="Picture 14" descr="New Picture.bmp"/>
          <p:cNvPicPr>
            <a:picLocks noChangeAspect="1"/>
          </p:cNvPicPr>
          <p:nvPr/>
        </p:nvPicPr>
        <p:blipFill>
          <a:blip r:embed="rId4"/>
          <a:stretch>
            <a:fillRect/>
          </a:stretch>
        </p:blipFill>
        <p:spPr>
          <a:xfrm>
            <a:off x="381000" y="3276600"/>
            <a:ext cx="4381143" cy="32785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420688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075" y="779256"/>
            <a:ext cx="3590925" cy="5792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472284" y="3748087"/>
            <a:ext cx="4290716" cy="28241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4395331" y="1425574"/>
            <a:ext cx="4366532" cy="2336537"/>
          </a:xfrm>
          <a:prstGeom prst="rect">
            <a:avLst/>
          </a:prstGeom>
        </p:spPr>
        <p:txBody>
          <a:bodyPr wrap="square">
            <a:spAutoFit/>
          </a:bodyPr>
          <a:lstStyle/>
          <a:p>
            <a:pPr marL="342900" indent="-342900">
              <a:lnSpc>
                <a:spcPts val="2500"/>
              </a:lnSpc>
              <a:buFont typeface="Arial" pitchFamily="34" charset="0"/>
              <a:buChar char="•"/>
            </a:pPr>
            <a:r>
              <a:rPr lang="fa-IR" sz="2400" b="1" dirty="0">
                <a:solidFill>
                  <a:prstClr val="black"/>
                </a:solidFill>
                <a:cs typeface="B Homa" panose="00000400000000000000" pitchFamily="2" charset="-78"/>
              </a:rPr>
              <a:t>غرفه ایالات متحده، نمایشگاه اکسپو 70 (اوزاکا)</a:t>
            </a:r>
          </a:p>
          <a:p>
            <a:pPr lvl="1">
              <a:lnSpc>
                <a:spcPts val="2500"/>
              </a:lnSpc>
            </a:pPr>
            <a:r>
              <a:rPr lang="fa-IR" dirty="0">
                <a:solidFill>
                  <a:prstClr val="black"/>
                </a:solidFill>
                <a:cs typeface="B Homa" panose="00000400000000000000" pitchFamily="2" charset="-78"/>
              </a:rPr>
              <a:t>معمار: دویوس برودی</a:t>
            </a:r>
          </a:p>
          <a:p>
            <a:pPr lvl="1">
              <a:lnSpc>
                <a:spcPts val="2500"/>
              </a:lnSpc>
            </a:pPr>
            <a:r>
              <a:rPr lang="fa-IR" dirty="0">
                <a:solidFill>
                  <a:prstClr val="black"/>
                </a:solidFill>
                <a:cs typeface="B Homa" panose="00000400000000000000" pitchFamily="2" charset="-78"/>
              </a:rPr>
              <a:t>مهندسان: گیگر، برگر</a:t>
            </a:r>
          </a:p>
          <a:p>
            <a:pPr lvl="1">
              <a:lnSpc>
                <a:spcPts val="2500"/>
              </a:lnSpc>
            </a:pPr>
            <a:r>
              <a:rPr lang="fa-IR" dirty="0">
                <a:solidFill>
                  <a:prstClr val="black"/>
                </a:solidFill>
                <a:cs typeface="B Homa" panose="00000400000000000000" pitchFamily="2" charset="-78"/>
              </a:rPr>
              <a:t>سایز: 142 * 83.5 </a:t>
            </a:r>
          </a:p>
          <a:p>
            <a:pPr lvl="1">
              <a:lnSpc>
                <a:spcPts val="2500"/>
              </a:lnSpc>
            </a:pPr>
            <a:r>
              <a:rPr lang="fa-IR" dirty="0">
                <a:solidFill>
                  <a:prstClr val="black"/>
                </a:solidFill>
                <a:cs typeface="B Homa" panose="00000400000000000000" pitchFamily="2" charset="-78"/>
              </a:rPr>
              <a:t>کابل های فولادی</a:t>
            </a:r>
          </a:p>
          <a:p>
            <a:pPr lvl="1">
              <a:lnSpc>
                <a:spcPts val="2500"/>
              </a:lnSpc>
            </a:pPr>
            <a:r>
              <a:rPr lang="fa-IR" dirty="0">
                <a:solidFill>
                  <a:prstClr val="black"/>
                </a:solidFill>
                <a:cs typeface="B Homa" panose="00000400000000000000" pitchFamily="2" charset="-78"/>
              </a:rPr>
              <a:t>پوسته ی فایبرگلاس با پوشش وینیل</a:t>
            </a:r>
          </a:p>
        </p:txBody>
      </p:sp>
      <p:sp>
        <p:nvSpPr>
          <p:cNvPr id="13" name="Rectangle 2"/>
          <p:cNvSpPr>
            <a:spLocks noGrp="1" noChangeArrowheads="1"/>
          </p:cNvSpPr>
          <p:nvPr>
            <p:ph type="title"/>
          </p:nvPr>
        </p:nvSpPr>
        <p:spPr>
          <a:xfrm>
            <a:off x="3352800" y="152400"/>
            <a:ext cx="5334000" cy="762001"/>
          </a:xfrm>
        </p:spPr>
        <p:txBody>
          <a:bodyPr>
            <a:normAutofit/>
          </a:bodyPr>
          <a:lstStyle/>
          <a:p>
            <a:pPr algn="r"/>
            <a:r>
              <a:rPr lang="fa-IR" sz="2800" dirty="0">
                <a:solidFill>
                  <a:schemeClr val="accent4">
                    <a:lumMod val="50000"/>
                  </a:schemeClr>
                </a:solidFill>
                <a:cs typeface="B Vahid" pitchFamily="2" charset="-78"/>
              </a:rPr>
              <a:t>مطالعات موردی سازه های متکی بر هوا</a:t>
            </a:r>
            <a:endParaRPr lang="en-US" sz="2800" b="1" dirty="0" smtClean="0">
              <a:solidFill>
                <a:schemeClr val="accent4">
                  <a:lumMod val="50000"/>
                </a:schemeClr>
              </a:solidFill>
              <a:cs typeface="B Vahid" pitchFamily="2" charset="-78"/>
            </a:endParaRPr>
          </a:p>
        </p:txBody>
      </p:sp>
    </p:spTree>
    <p:extLst>
      <p:ext uri="{BB962C8B-B14F-4D97-AF65-F5344CB8AC3E}">
        <p14:creationId xmlns:p14="http://schemas.microsoft.com/office/powerpoint/2010/main" val="10151528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28600" y="381000"/>
            <a:ext cx="8610600" cy="1695336"/>
          </a:xfrm>
          <a:prstGeom prst="rect">
            <a:avLst/>
          </a:prstGeom>
          <a:noFill/>
        </p:spPr>
        <p:txBody>
          <a:bodyPr wrap="square" rtlCol="0">
            <a:spAutoFit/>
          </a:bodyPr>
          <a:lstStyle/>
          <a:p>
            <a:pPr algn="just">
              <a:lnSpc>
                <a:spcPts val="2500"/>
              </a:lnSpc>
            </a:pPr>
            <a:r>
              <a:rPr lang="fa-IR" dirty="0">
                <a:solidFill>
                  <a:prstClr val="black"/>
                </a:solidFill>
                <a:latin typeface="2  Vahid"/>
                <a:cs typeface="B Homa" panose="00000400000000000000" pitchFamily="2" charset="-78"/>
              </a:rPr>
              <a:t>این غرفه اولین نمونه از ساختمان های با دهانه ی بزرگ و کابل های مهاری متکی بر هوا بود.ساختمان در پلان به شکل تخم مرغی (یک بیضی بزرگ که بین یک بیضی و یک مستطیل قرار گرفته بود) با 142 متر طول در 83.5 متر عرض با خیزی کم بود. این فرم پلان متناسب با فرم مستطیل شکل سایت و نیاز به یک حلقه ی فشاری منحنی ممتد برای مقاومت در برابر نیروی رانش داخلی به دست آمده بود. مقطع عرضی کم ارتفاع داخلی، مقاومت سازه در برابر نیروی باد با سرعت 200 کیلومتر بر ساعت، و زمین لرزه را تامین می نماید.</a:t>
            </a:r>
          </a:p>
        </p:txBody>
      </p:sp>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2785066"/>
            <a:ext cx="4825465" cy="3581400"/>
          </a:xfrm>
          <a:prstGeom prst="rect">
            <a:avLst/>
          </a:prstGeom>
          <a:ln>
            <a:noFill/>
          </a:ln>
          <a:effectLst>
            <a:outerShdw blurRad="292100" dist="139700" dir="2700000" algn="tl" rotWithShape="0">
              <a:srgbClr val="333333">
                <a:alpha val="65000"/>
              </a:srgbClr>
            </a:outerShdw>
          </a:effectLst>
        </p:spPr>
      </p:pic>
      <p:pic>
        <p:nvPicPr>
          <p:cNvPr id="1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1773"/>
          <a:stretch/>
        </p:blipFill>
        <p:spPr bwMode="auto">
          <a:xfrm>
            <a:off x="5410200" y="4411067"/>
            <a:ext cx="3286125" cy="195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43530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66700" y="381000"/>
            <a:ext cx="8610600" cy="1997342"/>
          </a:xfrm>
          <a:prstGeom prst="rect">
            <a:avLst/>
          </a:prstGeom>
          <a:noFill/>
        </p:spPr>
        <p:txBody>
          <a:bodyPr wrap="square" rtlCol="0">
            <a:spAutoFit/>
          </a:bodyPr>
          <a:lstStyle/>
          <a:p>
            <a:pPr algn="just">
              <a:lnSpc>
                <a:spcPts val="2500"/>
              </a:lnSpc>
            </a:pPr>
            <a:r>
              <a:rPr lang="fa-IR" sz="1600" dirty="0">
                <a:solidFill>
                  <a:prstClr val="black"/>
                </a:solidFill>
                <a:latin typeface="2  Vahid"/>
                <a:cs typeface="B Homa" panose="00000400000000000000" pitchFamily="2" charset="-78"/>
              </a:rPr>
              <a:t>پوشش سقف متشکل از یک پوسته ی فایبرگلاس با پوشش وینیل تشکیل شده است. سقف به وسیله ی کابل های فولادی که به شکل الماس چیده شده اند، مهار شده است که نمایی مشابه شکل ابر را ایجاد می نماید. کابل ها به فاصله ی 6 متر از یکدیگر با قطری مابین 38 میلیمتر برای کوتاهترین تا 56 میلیمتر برای طولانی ترین آنها قرار گرفته اند. فرم الماس گونه ی کابل ها باعث صرفه جویی در مصالح (25 درصد کمتر از فولاد)، اصلاح تخلیه ی آب باران، کاهش تعداد کابل های لازم در حلقه و فراهم کردن یک مقطع عرضی آیرودینامیک بهتر، نسبت به حالت های گوناگون گردید (مانند یک فرم شعاعی با یک حلقه ی کششی مرکزی یا یک فرم مستطیلی شبیه راکت تنیس).</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824" y="2898277"/>
            <a:ext cx="4673066" cy="1281103"/>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4309383"/>
            <a:ext cx="4673065" cy="2245262"/>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4623" y="3124200"/>
            <a:ext cx="3600180" cy="34304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70272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4396468" y="322840"/>
            <a:ext cx="4366532" cy="2336537"/>
          </a:xfrm>
          <a:prstGeom prst="rect">
            <a:avLst/>
          </a:prstGeom>
        </p:spPr>
        <p:txBody>
          <a:bodyPr wrap="square">
            <a:spAutoFit/>
          </a:bodyPr>
          <a:lstStyle/>
          <a:p>
            <a:pPr marL="342900" indent="-342900">
              <a:lnSpc>
                <a:spcPts val="2500"/>
              </a:lnSpc>
              <a:buFont typeface="Arial" pitchFamily="34" charset="0"/>
              <a:buChar char="•"/>
            </a:pPr>
            <a:r>
              <a:rPr lang="fa-IR" sz="2400" b="1" dirty="0">
                <a:solidFill>
                  <a:prstClr val="black"/>
                </a:solidFill>
                <a:cs typeface="B Homa" panose="00000400000000000000" pitchFamily="2" charset="-78"/>
              </a:rPr>
              <a:t>گنبد نقره ای (پونتیاک، مینه سوتا)</a:t>
            </a:r>
          </a:p>
          <a:p>
            <a:pPr lvl="1">
              <a:lnSpc>
                <a:spcPts val="2500"/>
              </a:lnSpc>
            </a:pPr>
            <a:r>
              <a:rPr lang="fa-IR" dirty="0">
                <a:solidFill>
                  <a:prstClr val="black"/>
                </a:solidFill>
                <a:cs typeface="B Homa" panose="00000400000000000000" pitchFamily="2" charset="-78"/>
              </a:rPr>
              <a:t>معمار: اُدل هیولت، لاکن باخ</a:t>
            </a:r>
          </a:p>
          <a:p>
            <a:pPr lvl="1">
              <a:lnSpc>
                <a:spcPts val="2500"/>
              </a:lnSpc>
            </a:pPr>
            <a:r>
              <a:rPr lang="fa-IR" dirty="0">
                <a:solidFill>
                  <a:prstClr val="black"/>
                </a:solidFill>
                <a:cs typeface="B Homa" panose="00000400000000000000" pitchFamily="2" charset="-78"/>
              </a:rPr>
              <a:t>مهندسان: گیگر، برگر</a:t>
            </a:r>
          </a:p>
          <a:p>
            <a:pPr lvl="1">
              <a:lnSpc>
                <a:spcPts val="2500"/>
              </a:lnSpc>
            </a:pPr>
            <a:r>
              <a:rPr lang="fa-IR" dirty="0">
                <a:solidFill>
                  <a:prstClr val="black"/>
                </a:solidFill>
                <a:cs typeface="B Homa" panose="00000400000000000000" pitchFamily="2" charset="-78"/>
              </a:rPr>
              <a:t>سایز: 220 * 159</a:t>
            </a:r>
          </a:p>
          <a:p>
            <a:pPr lvl="1">
              <a:lnSpc>
                <a:spcPts val="2500"/>
              </a:lnSpc>
            </a:pPr>
            <a:r>
              <a:rPr lang="fa-IR" dirty="0">
                <a:solidFill>
                  <a:prstClr val="black"/>
                </a:solidFill>
                <a:cs typeface="B Homa" panose="00000400000000000000" pitchFamily="2" charset="-78"/>
              </a:rPr>
              <a:t>فشار هوا: </a:t>
            </a:r>
            <a:r>
              <a:rPr lang="en-US" dirty="0">
                <a:solidFill>
                  <a:prstClr val="black"/>
                </a:solidFill>
                <a:cs typeface="B Homa" panose="00000400000000000000" pitchFamily="2" charset="-78"/>
              </a:rPr>
              <a:t> 5 </a:t>
            </a:r>
            <a:r>
              <a:rPr lang="en-US" dirty="0" err="1">
                <a:solidFill>
                  <a:prstClr val="black"/>
                </a:solidFill>
                <a:cs typeface="B Homa" panose="00000400000000000000" pitchFamily="2" charset="-78"/>
              </a:rPr>
              <a:t>psf</a:t>
            </a:r>
            <a:endParaRPr lang="fa-IR" dirty="0">
              <a:solidFill>
                <a:prstClr val="black"/>
              </a:solidFill>
              <a:cs typeface="B Homa" panose="00000400000000000000" pitchFamily="2" charset="-78"/>
            </a:endParaRPr>
          </a:p>
          <a:p>
            <a:pPr lvl="1">
              <a:lnSpc>
                <a:spcPts val="2500"/>
              </a:lnSpc>
            </a:pPr>
            <a:r>
              <a:rPr lang="fa-IR" dirty="0">
                <a:solidFill>
                  <a:prstClr val="black"/>
                </a:solidFill>
                <a:cs typeface="B Homa" panose="00000400000000000000" pitchFamily="2" charset="-78"/>
              </a:rPr>
              <a:t>پوسته ی فایبرگلاس با پوشش تفلون</a:t>
            </a:r>
          </a:p>
          <a:p>
            <a:pPr lvl="1">
              <a:lnSpc>
                <a:spcPts val="2500"/>
              </a:lnSpc>
            </a:pPr>
            <a:endParaRPr lang="fa-IR" dirty="0">
              <a:solidFill>
                <a:prstClr val="black"/>
              </a:solidFill>
              <a:cs typeface="B Homa" panose="00000400000000000000" pitchFamily="2" charset="-78"/>
            </a:endParaRPr>
          </a:p>
        </p:txBody>
      </p:sp>
      <p:pic>
        <p:nvPicPr>
          <p:cNvPr id="2050" name="Picture 2"/>
          <p:cNvPicPr>
            <a:picLocks noChangeAspect="1" noChangeArrowheads="1"/>
          </p:cNvPicPr>
          <p:nvPr/>
        </p:nvPicPr>
        <p:blipFill rotWithShape="1">
          <a:blip r:embed="rId3">
            <a:grayscl/>
            <a:extLst>
              <a:ext uri="{28A0092B-C50C-407E-A947-70E740481C1C}">
                <a14:useLocalDpi xmlns:a14="http://schemas.microsoft.com/office/drawing/2010/main" val="0"/>
              </a:ext>
            </a:extLst>
          </a:blip>
          <a:srcRect t="15519"/>
          <a:stretch/>
        </p:blipFill>
        <p:spPr bwMode="auto">
          <a:xfrm>
            <a:off x="5720687" y="2548888"/>
            <a:ext cx="2525643" cy="1760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0575" y="4419601"/>
            <a:ext cx="3640068"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777" y="457201"/>
            <a:ext cx="4086225" cy="60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47917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248400" y="381000"/>
            <a:ext cx="2590800" cy="7145546"/>
          </a:xfrm>
          <a:prstGeom prst="rect">
            <a:avLst/>
          </a:prstGeom>
          <a:noFill/>
        </p:spPr>
        <p:txBody>
          <a:bodyPr wrap="square" rtlCol="0">
            <a:spAutoFit/>
          </a:bodyPr>
          <a:lstStyle/>
          <a:p>
            <a:pPr algn="just">
              <a:lnSpc>
                <a:spcPts val="2500"/>
              </a:lnSpc>
            </a:pPr>
            <a:r>
              <a:rPr lang="fa-IR" dirty="0">
                <a:solidFill>
                  <a:prstClr val="black"/>
                </a:solidFill>
                <a:latin typeface="2  Vahid"/>
                <a:cs typeface="B Homa" panose="00000400000000000000" pitchFamily="2" charset="-78"/>
              </a:rPr>
              <a:t>این ورزشگاه سرپوشیده مشخصه های زیادی از پروژه ی قبلی دارد: خیز کم، سقف متکی بر هوا، کابل های مهار الماس گونه، و یک حلقه ی پیرامونی. ابعاد گنبد در مقایسه با نمونه های ابتکاری دیگر دو برابر است: 220 متر طول در 159 متر عرض. سقف از سطح زمین ورزشی در مرکز 61.5 متر ارتفاع دارد.</a:t>
            </a:r>
          </a:p>
          <a:p>
            <a:pPr algn="just">
              <a:lnSpc>
                <a:spcPts val="2500"/>
              </a:lnSpc>
            </a:pPr>
            <a:r>
              <a:rPr lang="fa-IR" dirty="0">
                <a:solidFill>
                  <a:prstClr val="black"/>
                </a:solidFill>
                <a:latin typeface="2  Vahid"/>
                <a:cs typeface="B Homa" panose="00000400000000000000" pitchFamily="2" charset="-78"/>
              </a:rPr>
              <a:t>حلقه ی پیرامونی یک هشت ضلعی غیر منتظم محاط در یک بیضی بزرگ است. در نتیجه تحت نیروهای خمشی حتی در زیر بارهای متقارن (هوا و وزن) قرار می گیرد و مانند یک قوس ممتد رفتار می کند. سازه آن ترکیبی از بتن مسلح و مقاطع فولادی ساخته شده است و دارای مقطعی به شکل </a:t>
            </a:r>
            <a:r>
              <a:rPr lang="en-US" dirty="0">
                <a:solidFill>
                  <a:prstClr val="black"/>
                </a:solidFill>
                <a:latin typeface="2  Vahid"/>
                <a:cs typeface="B Homa" panose="00000400000000000000" pitchFamily="2" charset="-78"/>
              </a:rPr>
              <a:t>H  </a:t>
            </a:r>
            <a:r>
              <a:rPr lang="fa-IR" dirty="0">
                <a:solidFill>
                  <a:prstClr val="black"/>
                </a:solidFill>
                <a:latin typeface="2  Vahid"/>
                <a:cs typeface="B Homa" panose="00000400000000000000" pitchFamily="2" charset="-78"/>
              </a:rPr>
              <a:t>می باشد.</a:t>
            </a:r>
          </a:p>
        </p:txBody>
      </p:sp>
      <p:pic>
        <p:nvPicPr>
          <p:cNvPr id="38" name="Picture 37"/>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57200" y="533400"/>
            <a:ext cx="5522987" cy="45376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68969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28600" y="381000"/>
            <a:ext cx="8610600" cy="2977738"/>
          </a:xfrm>
          <a:prstGeom prst="rect">
            <a:avLst/>
          </a:prstGeom>
          <a:noFill/>
        </p:spPr>
        <p:txBody>
          <a:bodyPr wrap="square" rtlCol="0">
            <a:spAutoFit/>
          </a:bodyPr>
          <a:lstStyle/>
          <a:p>
            <a:pPr algn="just">
              <a:lnSpc>
                <a:spcPts val="2500"/>
              </a:lnSpc>
            </a:pPr>
            <a:r>
              <a:rPr lang="fa-IR" dirty="0">
                <a:solidFill>
                  <a:prstClr val="black"/>
                </a:solidFill>
                <a:latin typeface="2  Vahid"/>
                <a:cs typeface="B Homa" panose="00000400000000000000" pitchFamily="2" charset="-78"/>
              </a:rPr>
              <a:t>به علت ارتفاع زیاد سقف برای تامین جایگاه های موردنیاز، حلقه ی پیرامونی روی ستون های فولادی و میله های مهار مورب (شبیه غرفه ایالات متحده در اوزاکا با پایداری بیشتر) قرار گرفته اند. تمامی این مجموعه همراه با پایه های ستون مورد نیاز برای حمل بارهای متمرکز ناشی از وزن ساختمان، هزینه ی ساختمان را به طور قابل ملاحظه ای افزایش می دهند. پوسته ی سقف از جنس فایبرگلاس با پوشش تفلون است. این پوشش مزایای زیادی نسبت به پوشش قبلی، یعنی پوشش وینیل داشته است. به علاوه، برای مقاومت بیشتر در برابر نور خورشید و امکان تمیز شدن، دارای سطحی بسیار صاف می باشد که چسبندگی آلودگی ها روی سقف را به حداقل می رساند. انتقال نور در حدود 8 درصد است، در عین اینکه نور طبیعی مورد نیاز را در مسابقاتی که در روز انجام می گیرد به حداقل می رساند. این ساختمان متشکل از 100 پانل است که به وسیله ی کابل های مهار فولادی به قطر 75 میلیمتر که به تیر پیرامونی متصل شده اند شکل گرفته است.</a:t>
            </a:r>
          </a:p>
        </p:txBody>
      </p:sp>
    </p:spTree>
    <p:extLst>
      <p:ext uri="{BB962C8B-B14F-4D97-AF65-F5344CB8AC3E}">
        <p14:creationId xmlns:p14="http://schemas.microsoft.com/office/powerpoint/2010/main" val="20542083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48400" y="838200"/>
            <a:ext cx="2438400" cy="461665"/>
          </a:xfrm>
          <a:prstGeom prst="rect">
            <a:avLst/>
          </a:prstGeom>
          <a:noFill/>
        </p:spPr>
        <p:txBody>
          <a:bodyPr wrap="square" rtlCol="0">
            <a:spAutoFit/>
          </a:bodyPr>
          <a:lstStyle/>
          <a:p>
            <a:pPr algn="l" rtl="0"/>
            <a:r>
              <a:rPr lang="fa-IR" sz="2400" b="1" dirty="0">
                <a:solidFill>
                  <a:prstClr val="black"/>
                </a:solidFill>
                <a:cs typeface="B Vahid" pitchFamily="2" charset="-78"/>
              </a:rPr>
              <a:t>سازه‌های هوای فشرده:</a:t>
            </a:r>
            <a:endParaRPr lang="en-US" sz="2400" dirty="0">
              <a:solidFill>
                <a:prstClr val="black"/>
              </a:solidFill>
              <a:cs typeface="B Vahid" pitchFamily="2" charset="-78"/>
            </a:endParaRPr>
          </a:p>
        </p:txBody>
      </p:sp>
      <p:sp>
        <p:nvSpPr>
          <p:cNvPr id="5" name="TextBox 4"/>
          <p:cNvSpPr txBox="1"/>
          <p:nvPr/>
        </p:nvSpPr>
        <p:spPr>
          <a:xfrm>
            <a:off x="1066800" y="1600200"/>
            <a:ext cx="7467600" cy="1200329"/>
          </a:xfrm>
          <a:prstGeom prst="rect">
            <a:avLst/>
          </a:prstGeom>
          <a:noFill/>
        </p:spPr>
        <p:txBody>
          <a:bodyPr wrap="square" rtlCol="0">
            <a:spAutoFit/>
          </a:bodyPr>
          <a:lstStyle/>
          <a:p>
            <a:pPr algn="just"/>
            <a:r>
              <a:rPr lang="fa-IR" dirty="0">
                <a:solidFill>
                  <a:prstClr val="black"/>
                </a:solidFill>
                <a:cs typeface="B Vahid" pitchFamily="2" charset="-78"/>
              </a:rPr>
              <a:t>سازه‌های هوای فشرده، بارها را به تکیه‌گاه‌ها از طریق پوسته‌هایی با تنظیم داخلی به وسیله ی هوا منتقل می‌کند. مشابه کابل‌ها، آنها فقط نیروهای کشش را از طریق سطح پوسته انتقال می‌دهند. سقف بادی، در معرض بارهای رو به بالا است که غشا را تحت کشش قرار می دهند و این کشش توسط یک حلقه ی فشاری پیرامونی تحمل می شود. </a:t>
            </a:r>
            <a:endParaRPr lang="en-US" dirty="0">
              <a:solidFill>
                <a:prstClr val="black"/>
              </a:solidFill>
              <a:cs typeface="B Vahid" pitchFamily="2" charset="-78"/>
            </a:endParaRPr>
          </a:p>
        </p:txBody>
      </p:sp>
      <p:sp>
        <p:nvSpPr>
          <p:cNvPr id="6" name="TextBox 5"/>
          <p:cNvSpPr txBox="1"/>
          <p:nvPr/>
        </p:nvSpPr>
        <p:spPr>
          <a:xfrm>
            <a:off x="1066800" y="2743200"/>
            <a:ext cx="7467600" cy="1200329"/>
          </a:xfrm>
          <a:prstGeom prst="rect">
            <a:avLst/>
          </a:prstGeom>
          <a:noFill/>
        </p:spPr>
        <p:txBody>
          <a:bodyPr wrap="square" rtlCol="0">
            <a:spAutoFit/>
          </a:bodyPr>
          <a:lstStyle/>
          <a:p>
            <a:pPr algn="just"/>
            <a:r>
              <a:rPr lang="fa-IR" kern="0" dirty="0">
                <a:solidFill>
                  <a:prstClr val="black"/>
                </a:solidFill>
                <a:latin typeface="Arial"/>
                <a:cs typeface="B Vahid" pitchFamily="2" charset="-78"/>
              </a:rPr>
              <a:t>درک چگونگی عملکرد فشار نیروهای درونی روی یک پوسته ی محصور اصل مهمی برای طراحی و تحلیل سازه‌های هوای فشرده می‌باشد. اصل کلی به این صورت است: فشار هوا بار یکنواخت گسترده‌ای را که عمود بر هر نقطه از پوسته است برآن وارد می‌کند.</a:t>
            </a:r>
          </a:p>
          <a:p>
            <a:pPr rtl="0"/>
            <a:endParaRPr lang="en-US" dirty="0">
              <a:solidFill>
                <a:prstClr val="black"/>
              </a:solidFill>
              <a:cs typeface="B Vahid" pitchFamily="2" charset="-78"/>
            </a:endParaRPr>
          </a:p>
        </p:txBody>
      </p:sp>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914400" y="4343400"/>
            <a:ext cx="7543800" cy="923330"/>
          </a:xfrm>
          <a:prstGeom prst="rect">
            <a:avLst/>
          </a:prstGeom>
        </p:spPr>
        <p:txBody>
          <a:bodyPr wrap="square">
            <a:spAutoFit/>
          </a:bodyPr>
          <a:lstStyle/>
          <a:p>
            <a:pPr algn="just"/>
            <a:r>
              <a:rPr lang="fa-IR" dirty="0">
                <a:solidFill>
                  <a:prstClr val="black"/>
                </a:solidFill>
                <a:cs typeface="B Vahid" pitchFamily="2" charset="-78"/>
              </a:rPr>
              <a:t>از سال 1974، تمامی سازه‌های هوای فشرده بزرگ از پوستة فایبر گلاس با پوشش تفلون ساخته شده‌اند. این پوسته در برابر آتش سوزی و استهلاک در برابر نور خورشید به خوبی مقاوم است و عمر مفیدی بیش از 25 سال دارد.</a:t>
            </a:r>
            <a:endParaRPr lang="en-US" dirty="0">
              <a:solidFill>
                <a:prstClr val="black"/>
              </a:solidFill>
              <a:cs typeface="B Vahid" pitchFamily="2" charset="-78"/>
            </a:endParaRPr>
          </a:p>
        </p:txBody>
      </p:sp>
      <p:sp>
        <p:nvSpPr>
          <p:cNvPr id="12" name="Rectangle 11"/>
          <p:cNvSpPr/>
          <p:nvPr/>
        </p:nvSpPr>
        <p:spPr>
          <a:xfrm>
            <a:off x="7667599" y="3886200"/>
            <a:ext cx="790601" cy="406265"/>
          </a:xfrm>
          <a:prstGeom prst="rect">
            <a:avLst/>
          </a:prstGeom>
        </p:spPr>
        <p:txBody>
          <a:bodyPr wrap="none">
            <a:spAutoFit/>
          </a:bodyPr>
          <a:lstStyle/>
          <a:p>
            <a:pPr algn="l" rtl="0">
              <a:lnSpc>
                <a:spcPct val="80000"/>
              </a:lnSpc>
            </a:pPr>
            <a:r>
              <a:rPr lang="fa-IR" sz="2400" b="1" dirty="0">
                <a:solidFill>
                  <a:prstClr val="black"/>
                </a:solidFill>
                <a:cs typeface="B Vahid" pitchFamily="2" charset="-78"/>
              </a:rPr>
              <a:t>مصالح:</a:t>
            </a:r>
            <a:endParaRPr lang="fa-IR" sz="2400" dirty="0">
              <a:solidFill>
                <a:prstClr val="black"/>
              </a:solidFill>
              <a:cs typeface="B Vahid" pitchFamily="2" charset="-78"/>
            </a:endParaRPr>
          </a:p>
        </p:txBody>
      </p:sp>
    </p:spTree>
    <p:extLst>
      <p:ext uri="{BB962C8B-B14F-4D97-AF65-F5344CB8AC3E}">
        <p14:creationId xmlns:p14="http://schemas.microsoft.com/office/powerpoint/2010/main" val="247001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381000" y="990600"/>
            <a:ext cx="8458200" cy="2336537"/>
          </a:xfrm>
          <a:prstGeom prst="rect">
            <a:avLst/>
          </a:prstGeom>
        </p:spPr>
        <p:txBody>
          <a:bodyPr wrap="square">
            <a:spAutoFit/>
          </a:bodyPr>
          <a:lstStyle/>
          <a:p>
            <a:pPr algn="just">
              <a:lnSpc>
                <a:spcPts val="2500"/>
              </a:lnSpc>
            </a:pPr>
            <a:r>
              <a:rPr lang="fa-IR" sz="2000" b="1" dirty="0">
                <a:solidFill>
                  <a:prstClr val="black"/>
                </a:solidFill>
                <a:cs typeface="B Vahid" pitchFamily="2" charset="-78"/>
              </a:rPr>
              <a:t>سازه‌های پر شده از هوا: سازه های پر شده با هوا به کمک محبوس کردن هوای فشرده درون یک محفظه پارچه ای در تراز سقف یک فضای محصور، نیاز به یک بنای به طور کامل محصور درزبندی شده را مرتفع می کند. به دلیل اینکه تصرف کنندگان بنا هنگام رورود و خروج به ساختمان خللی در محفظه ی هوا ایجاد نمی کنند، انرژی لازم برای بالا نگهداشتن چنین سقفی بسیار کمتر از یک سقف هوا نشین است.</a:t>
            </a:r>
          </a:p>
          <a:p>
            <a:pPr algn="just">
              <a:lnSpc>
                <a:spcPts val="2500"/>
              </a:lnSpc>
            </a:pPr>
            <a:r>
              <a:rPr lang="fa-IR" dirty="0">
                <a:solidFill>
                  <a:prstClr val="black"/>
                </a:solidFill>
                <a:cs typeface="B Vahid" pitchFamily="2" charset="-78"/>
              </a:rPr>
              <a:t>بر خلاف سازه‌های متکی بر هوا که فشار،  تمامی حجم داخلی را تنظیم می‌نماید، سازه‌های پر شده از هوا، اجزای سازه‌ای پر شده از هوا را ( قوس، تیر، دیوار و ستون) یکی می‌کند. این اجزا برای ایجاد شکل محصور ساختمان به کار می‌روند. فقط اجزا، دارای فشار تنظیم شده می‌باشند و حجم داخلی این گونه نیست.</a:t>
            </a:r>
            <a:endParaRPr lang="en-US" dirty="0">
              <a:solidFill>
                <a:prstClr val="black"/>
              </a:solidFill>
              <a:cs typeface="B Vahid" pitchFamily="2" charset="-78"/>
            </a:endParaRPr>
          </a:p>
        </p:txBody>
      </p:sp>
      <p:sp>
        <p:nvSpPr>
          <p:cNvPr id="16" name="Rectangle 15"/>
          <p:cNvSpPr/>
          <p:nvPr/>
        </p:nvSpPr>
        <p:spPr>
          <a:xfrm>
            <a:off x="6553200" y="457200"/>
            <a:ext cx="2223686" cy="406265"/>
          </a:xfrm>
          <a:prstGeom prst="rect">
            <a:avLst/>
          </a:prstGeom>
        </p:spPr>
        <p:txBody>
          <a:bodyPr wrap="none">
            <a:spAutoFit/>
          </a:bodyPr>
          <a:lstStyle/>
          <a:p>
            <a:pPr algn="just">
              <a:lnSpc>
                <a:spcPct val="80000"/>
              </a:lnSpc>
            </a:pPr>
            <a:r>
              <a:rPr lang="fa-IR" sz="2400" b="1" dirty="0">
                <a:solidFill>
                  <a:srgbClr val="6585CF">
                    <a:lumMod val="50000"/>
                  </a:srgbClr>
                </a:solidFill>
                <a:cs typeface="B Vahid" pitchFamily="2" charset="-78"/>
              </a:rPr>
              <a:t>سازه‌های پر شده از هوا</a:t>
            </a:r>
            <a:endParaRPr lang="fa-IR" sz="2400" dirty="0">
              <a:solidFill>
                <a:srgbClr val="6585CF">
                  <a:lumMod val="50000"/>
                </a:srgbClr>
              </a:solidFill>
              <a:cs typeface="B Vahid" pitchFamily="2" charset="-78"/>
            </a:endParaRPr>
          </a:p>
        </p:txBody>
      </p:sp>
      <p:sp>
        <p:nvSpPr>
          <p:cNvPr id="19" name="TextBox 18"/>
          <p:cNvSpPr txBox="1"/>
          <p:nvPr/>
        </p:nvSpPr>
        <p:spPr>
          <a:xfrm>
            <a:off x="6477000" y="4075331"/>
            <a:ext cx="1981200" cy="923330"/>
          </a:xfrm>
          <a:prstGeom prst="rect">
            <a:avLst/>
          </a:prstGeom>
          <a:noFill/>
        </p:spPr>
        <p:txBody>
          <a:bodyPr wrap="square" rtlCol="0">
            <a:spAutoFit/>
          </a:bodyPr>
          <a:lstStyle/>
          <a:p>
            <a:pPr algn="just"/>
            <a:r>
              <a:rPr lang="fa-IR" dirty="0">
                <a:solidFill>
                  <a:prstClr val="black"/>
                </a:solidFill>
                <a:cs typeface="B Vahid" pitchFamily="2" charset="-78"/>
              </a:rPr>
              <a:t>مزایای سازه های پر شده با هوا نسببت به سازه های متکی بر هوا</a:t>
            </a:r>
            <a:endParaRPr lang="en-US" dirty="0">
              <a:solidFill>
                <a:prstClr val="black"/>
              </a:solidFill>
              <a:cs typeface="B Vahid" pitchFamily="2" charset="-78"/>
            </a:endParaRPr>
          </a:p>
        </p:txBody>
      </p:sp>
      <p:sp>
        <p:nvSpPr>
          <p:cNvPr id="24" name="Right Brace 23"/>
          <p:cNvSpPr/>
          <p:nvPr/>
        </p:nvSpPr>
        <p:spPr>
          <a:xfrm>
            <a:off x="6172200" y="3922931"/>
            <a:ext cx="228600" cy="1676400"/>
          </a:xfrm>
          <a:prstGeom prst="rightBrace">
            <a:avLst/>
          </a:prstGeom>
          <a:noFill/>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25" name="Rectangle 24"/>
          <p:cNvSpPr/>
          <p:nvPr/>
        </p:nvSpPr>
        <p:spPr>
          <a:xfrm>
            <a:off x="1447800" y="3886200"/>
            <a:ext cx="4572000" cy="646331"/>
          </a:xfrm>
          <a:prstGeom prst="rect">
            <a:avLst/>
          </a:prstGeom>
        </p:spPr>
        <p:txBody>
          <a:bodyPr>
            <a:spAutoFit/>
          </a:bodyPr>
          <a:lstStyle/>
          <a:p>
            <a:pPr rtl="0"/>
            <a:r>
              <a:rPr lang="fa-IR" dirty="0">
                <a:solidFill>
                  <a:prstClr val="black"/>
                </a:solidFill>
                <a:cs typeface="B Vahid" pitchFamily="2" charset="-78"/>
              </a:rPr>
              <a:t>نیاز به هوابندی‌هایی که در سازه های متکی بر هوا مورد نیاز است، حذف می‌شود.</a:t>
            </a:r>
            <a:endParaRPr lang="en-US" dirty="0">
              <a:solidFill>
                <a:prstClr val="black"/>
              </a:solidFill>
              <a:cs typeface="B Vahid" pitchFamily="2" charset="-78"/>
            </a:endParaRPr>
          </a:p>
        </p:txBody>
      </p:sp>
      <p:sp>
        <p:nvSpPr>
          <p:cNvPr id="26" name="Rectangle 25"/>
          <p:cNvSpPr/>
          <p:nvPr/>
        </p:nvSpPr>
        <p:spPr>
          <a:xfrm>
            <a:off x="1524000" y="4837331"/>
            <a:ext cx="4572000" cy="923330"/>
          </a:xfrm>
          <a:prstGeom prst="rect">
            <a:avLst/>
          </a:prstGeom>
        </p:spPr>
        <p:txBody>
          <a:bodyPr>
            <a:spAutoFit/>
          </a:bodyPr>
          <a:lstStyle/>
          <a:p>
            <a:pPr algn="just"/>
            <a:r>
              <a:rPr lang="fa-IR" kern="0" dirty="0">
                <a:solidFill>
                  <a:srgbClr val="000000"/>
                </a:solidFill>
                <a:latin typeface="Arial"/>
                <a:cs typeface="B Vahid" pitchFamily="2" charset="-78"/>
              </a:rPr>
              <a:t>اگر یکی از اجزای پر شده از هوا خالی شود (به عنوان مثال در اثر پارگی)، بخش‌های مجاور مقاومت کافی برای جلوگیری از ریزش ساختمان را دارند</a:t>
            </a:r>
            <a:endParaRPr lang="en-US" dirty="0">
              <a:solidFill>
                <a:prstClr val="black"/>
              </a:solidFill>
              <a:cs typeface="B Vahid" pitchFamily="2" charset="-78"/>
            </a:endParaRPr>
          </a:p>
        </p:txBody>
      </p:sp>
    </p:spTree>
    <p:extLst>
      <p:ext uri="{BB962C8B-B14F-4D97-AF65-F5344CB8AC3E}">
        <p14:creationId xmlns:p14="http://schemas.microsoft.com/office/powerpoint/2010/main" val="16054195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7315200" y="1466671"/>
            <a:ext cx="1490137" cy="1200329"/>
          </a:xfrm>
          <a:prstGeom prst="rect">
            <a:avLst/>
          </a:prstGeom>
        </p:spPr>
        <p:txBody>
          <a:bodyPr wrap="square">
            <a:spAutoFit/>
          </a:bodyPr>
          <a:lstStyle/>
          <a:p>
            <a:pPr algn="justLow"/>
            <a:r>
              <a:rPr lang="fa-IR" dirty="0">
                <a:solidFill>
                  <a:prstClr val="black"/>
                </a:solidFill>
                <a:cs typeface="B Vahid" pitchFamily="2" charset="-78"/>
              </a:rPr>
              <a:t>سازه‌ها پر شده از هوا به دو بخش اصلی تقسیم می‌شوند.</a:t>
            </a:r>
            <a:endParaRPr lang="en-US" dirty="0">
              <a:solidFill>
                <a:prstClr val="black"/>
              </a:solidFill>
              <a:cs typeface="B Vahid" pitchFamily="2" charset="-78"/>
            </a:endParaRPr>
          </a:p>
        </p:txBody>
      </p:sp>
      <p:sp>
        <p:nvSpPr>
          <p:cNvPr id="10" name="Right Brace 9"/>
          <p:cNvSpPr/>
          <p:nvPr/>
        </p:nvSpPr>
        <p:spPr>
          <a:xfrm>
            <a:off x="7010400" y="1149032"/>
            <a:ext cx="228600" cy="1676400"/>
          </a:xfrm>
          <a:prstGeom prst="rightBrace">
            <a:avLst/>
          </a:prstGeom>
          <a:noFill/>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solidFill>
                <a:prstClr val="black"/>
              </a:solidFill>
            </a:endParaRPr>
          </a:p>
        </p:txBody>
      </p:sp>
      <p:sp>
        <p:nvSpPr>
          <p:cNvPr id="11" name="TextBox 10"/>
          <p:cNvSpPr txBox="1"/>
          <p:nvPr/>
        </p:nvSpPr>
        <p:spPr>
          <a:xfrm>
            <a:off x="1143000" y="996632"/>
            <a:ext cx="5791200" cy="923330"/>
          </a:xfrm>
          <a:prstGeom prst="rect">
            <a:avLst/>
          </a:prstGeom>
          <a:noFill/>
        </p:spPr>
        <p:txBody>
          <a:bodyPr wrap="square" rtlCol="0">
            <a:spAutoFit/>
          </a:bodyPr>
          <a:lstStyle/>
          <a:p>
            <a:pPr algn="just"/>
            <a:r>
              <a:rPr lang="fa-IR" dirty="0">
                <a:solidFill>
                  <a:prstClr val="black"/>
                </a:solidFill>
                <a:cs typeface="B Vahid" pitchFamily="2" charset="-78"/>
              </a:rPr>
              <a:t>1) سازه‌های دندانه‌ای پر شده از هوا: این سازه‌ها از مجموعه‌ای از لوله‌های پر شده از هوا ( معمولاً قوسی شکل ) که فضایی محصور را به وجود می‌آورند (طاق یا گنبد) تشکیل شده اند. </a:t>
            </a:r>
            <a:endParaRPr lang="en-US" dirty="0">
              <a:solidFill>
                <a:prstClr val="black"/>
              </a:solidFill>
              <a:cs typeface="B Vahid" pitchFamily="2" charset="-78"/>
            </a:endParaRPr>
          </a:p>
        </p:txBody>
      </p:sp>
      <p:sp>
        <p:nvSpPr>
          <p:cNvPr id="12" name="Rectangle 11"/>
          <p:cNvSpPr/>
          <p:nvPr/>
        </p:nvSpPr>
        <p:spPr>
          <a:xfrm>
            <a:off x="1066798" y="2234703"/>
            <a:ext cx="5867402" cy="1200329"/>
          </a:xfrm>
          <a:prstGeom prst="rect">
            <a:avLst/>
          </a:prstGeom>
        </p:spPr>
        <p:txBody>
          <a:bodyPr wrap="square">
            <a:spAutoFit/>
          </a:bodyPr>
          <a:lstStyle/>
          <a:p>
            <a:pPr algn="just"/>
            <a:r>
              <a:rPr lang="fa-IR" dirty="0">
                <a:solidFill>
                  <a:prstClr val="black"/>
                </a:solidFill>
                <a:cs typeface="B Vahid" pitchFamily="2" charset="-78"/>
              </a:rPr>
              <a:t>2) سازه‌های با دیواره‌ دو جداره:  متشکل از پوسته‌های موازی می‌باشند، پوسته‌ها به وسیله رشته‌ها یا دیافراگم ها و فضایی میانی که دارای فشار تنظیم شده است نگاه داشته می‌شوند.</a:t>
            </a:r>
            <a:endParaRPr lang="en-US" dirty="0">
              <a:solidFill>
                <a:prstClr val="black"/>
              </a:solidFill>
              <a:cs typeface="B Vahid" pitchFamily="2" charset="-78"/>
            </a:endParaRPr>
          </a:p>
          <a:p>
            <a:pPr algn="just"/>
            <a:endParaRPr lang="en-US" dirty="0">
              <a:solidFill>
                <a:prstClr val="black"/>
              </a:solidFill>
              <a:cs typeface="B Vahid" pitchFamily="2" charset="-78"/>
            </a:endParaRPr>
          </a:p>
        </p:txBody>
      </p:sp>
      <p:sp>
        <p:nvSpPr>
          <p:cNvPr id="14" name="Rectangle 2"/>
          <p:cNvSpPr>
            <a:spLocks noGrp="1" noChangeArrowheads="1"/>
          </p:cNvSpPr>
          <p:nvPr>
            <p:ph type="title"/>
          </p:nvPr>
        </p:nvSpPr>
        <p:spPr>
          <a:xfrm>
            <a:off x="4800600" y="463232"/>
            <a:ext cx="4038600" cy="533400"/>
          </a:xfrm>
        </p:spPr>
        <p:txBody>
          <a:bodyPr>
            <a:noAutofit/>
          </a:bodyPr>
          <a:lstStyle/>
          <a:p>
            <a:pPr algn="r" rtl="1" eaLnBrk="1" hangingPunct="1"/>
            <a:r>
              <a:rPr lang="fa-IR" sz="2400" b="1" dirty="0" smtClean="0">
                <a:solidFill>
                  <a:schemeClr val="accent4">
                    <a:lumMod val="50000"/>
                  </a:schemeClr>
                </a:solidFill>
                <a:cs typeface="B Vahid" pitchFamily="2" charset="-78"/>
              </a:rPr>
              <a:t/>
            </a:r>
            <a:br>
              <a:rPr lang="fa-IR" sz="2400" b="1" dirty="0" smtClean="0">
                <a:solidFill>
                  <a:schemeClr val="accent4">
                    <a:lumMod val="50000"/>
                  </a:schemeClr>
                </a:solidFill>
                <a:cs typeface="B Vahid" pitchFamily="2" charset="-78"/>
              </a:rPr>
            </a:br>
            <a:r>
              <a:rPr lang="fa-IR" sz="2400" b="1" dirty="0" smtClean="0">
                <a:solidFill>
                  <a:schemeClr val="accent4">
                    <a:lumMod val="50000"/>
                  </a:schemeClr>
                </a:solidFill>
                <a:cs typeface="B Vahid" pitchFamily="2" charset="-78"/>
              </a:rPr>
              <a:t>سازه‌های پر شده از هوا</a:t>
            </a:r>
            <a:r>
              <a:rPr lang="fa-IR" sz="2400" dirty="0" smtClean="0">
                <a:solidFill>
                  <a:schemeClr val="accent4">
                    <a:lumMod val="50000"/>
                  </a:schemeClr>
                </a:solidFill>
                <a:cs typeface="B Vahid" pitchFamily="2" charset="-78"/>
              </a:rPr>
              <a:t/>
            </a:r>
            <a:br>
              <a:rPr lang="fa-IR" sz="2400" dirty="0" smtClean="0">
                <a:solidFill>
                  <a:schemeClr val="accent4">
                    <a:lumMod val="50000"/>
                  </a:schemeClr>
                </a:solidFill>
                <a:cs typeface="B Vahid" pitchFamily="2" charset="-78"/>
              </a:rPr>
            </a:br>
            <a:endParaRPr lang="en-US" sz="2400" dirty="0" smtClean="0">
              <a:solidFill>
                <a:schemeClr val="accent4">
                  <a:lumMod val="50000"/>
                </a:schemeClr>
              </a:solidFill>
              <a:cs typeface="B Vahid" pitchFamily="2" charset="-78"/>
            </a:endParaRPr>
          </a:p>
        </p:txBody>
      </p:sp>
      <p:pic>
        <p:nvPicPr>
          <p:cNvPr id="15" name="Picture 4" descr="13"/>
          <p:cNvPicPr>
            <a:picLocks noChangeAspect="1" noChangeArrowheads="1"/>
          </p:cNvPicPr>
          <p:nvPr/>
        </p:nvPicPr>
        <p:blipFill>
          <a:blip r:embed="rId3"/>
          <a:srcRect/>
          <a:stretch>
            <a:fillRect/>
          </a:stretch>
        </p:blipFill>
        <p:spPr>
          <a:xfrm>
            <a:off x="2286000" y="3352800"/>
            <a:ext cx="3886200" cy="26609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466830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ChangeArrowheads="1"/>
          </p:cNvSpPr>
          <p:nvPr>
            <p:ph type="title"/>
          </p:nvPr>
        </p:nvSpPr>
        <p:spPr>
          <a:xfrm>
            <a:off x="6934200" y="457200"/>
            <a:ext cx="1752600" cy="381000"/>
          </a:xfrm>
        </p:spPr>
        <p:txBody>
          <a:bodyPr>
            <a:noAutofit/>
          </a:bodyPr>
          <a:lstStyle/>
          <a:p>
            <a:pPr algn="r" eaLnBrk="1" hangingPunct="1"/>
            <a:r>
              <a:rPr lang="fa-IR" sz="2400" b="1" dirty="0" smtClean="0">
                <a:solidFill>
                  <a:schemeClr val="accent4">
                    <a:lumMod val="50000"/>
                  </a:schemeClr>
                </a:solidFill>
                <a:cs typeface="B Vahid" pitchFamily="2" charset="-78"/>
              </a:rPr>
              <a:t>رفتار سازه‌ای</a:t>
            </a:r>
            <a:endParaRPr lang="en-US" sz="2400" b="1" dirty="0" smtClean="0">
              <a:solidFill>
                <a:schemeClr val="accent4">
                  <a:lumMod val="50000"/>
                </a:schemeClr>
              </a:solidFill>
              <a:cs typeface="B Vahid" pitchFamily="2" charset="-78"/>
            </a:endParaRPr>
          </a:p>
        </p:txBody>
      </p:sp>
      <p:sp>
        <p:nvSpPr>
          <p:cNvPr id="9" name="TextBox 8"/>
          <p:cNvSpPr txBox="1"/>
          <p:nvPr/>
        </p:nvSpPr>
        <p:spPr>
          <a:xfrm>
            <a:off x="762000" y="1219201"/>
            <a:ext cx="7772400" cy="3939540"/>
          </a:xfrm>
          <a:prstGeom prst="rect">
            <a:avLst/>
          </a:prstGeom>
          <a:noFill/>
        </p:spPr>
        <p:txBody>
          <a:bodyPr wrap="square" rtlCol="0">
            <a:spAutoFit/>
          </a:bodyPr>
          <a:lstStyle/>
          <a:p>
            <a:pPr>
              <a:lnSpc>
                <a:spcPts val="2500"/>
              </a:lnSpc>
            </a:pPr>
            <a:r>
              <a:rPr lang="fa-IR" dirty="0">
                <a:solidFill>
                  <a:prstClr val="black"/>
                </a:solidFill>
                <a:cs typeface="B Vahid" pitchFamily="2" charset="-78"/>
              </a:rPr>
              <a:t>در حالی که سازه‌های متکی بر هوا به فشاری کم برای نگه داشتن پوسته سقف نیاز دارند، فشار در اجزا سازه‌های پر شده از هوا باید مقدار قابل توجهی باشد تا سختی لازم برای پایداری سازه و اعضا تکیه گاهی تأمین گردد.</a:t>
            </a:r>
          </a:p>
          <a:p>
            <a:pPr>
              <a:lnSpc>
                <a:spcPts val="2500"/>
              </a:lnSpc>
            </a:pPr>
            <a:r>
              <a:rPr lang="fa-IR" dirty="0">
                <a:solidFill>
                  <a:prstClr val="black"/>
                </a:solidFill>
                <a:cs typeface="B Vahid" pitchFamily="2" charset="-78"/>
              </a:rPr>
              <a:t>یک لولة پر شده از هوا را  در نظر بگیرید. هنگامی که از هوا پر شده (ولی بارگذاری نشده)، فشار داخلی در دو انتها سبب کشش طولی در پوسته می‌شود. در همان زمان، فشار داخلی در جهت جداره استوانه‌ای لوله تمایل به تبدیل پوسته به شکل دایره دارد و ایجاد کشش شعاعی در پوسته می‌کند.</a:t>
            </a:r>
          </a:p>
          <a:p>
            <a:pPr>
              <a:lnSpc>
                <a:spcPts val="2500"/>
              </a:lnSpc>
            </a:pPr>
            <a:endParaRPr lang="fa-IR" dirty="0">
              <a:solidFill>
                <a:prstClr val="black"/>
              </a:solidFill>
              <a:cs typeface="B Vahid" pitchFamily="2" charset="-78"/>
            </a:endParaRPr>
          </a:p>
          <a:p>
            <a:pPr>
              <a:lnSpc>
                <a:spcPts val="2500"/>
              </a:lnSpc>
            </a:pPr>
            <a:endParaRPr lang="fa-IR" dirty="0">
              <a:solidFill>
                <a:prstClr val="black"/>
              </a:solidFill>
              <a:cs typeface="B Vahid" pitchFamily="2" charset="-78"/>
            </a:endParaRPr>
          </a:p>
          <a:p>
            <a:pPr>
              <a:lnSpc>
                <a:spcPts val="2500"/>
              </a:lnSpc>
            </a:pPr>
            <a:endParaRPr lang="fa-IR" dirty="0">
              <a:solidFill>
                <a:prstClr val="black"/>
              </a:solidFill>
              <a:cs typeface="B Vahid" pitchFamily="2" charset="-78"/>
            </a:endParaRPr>
          </a:p>
          <a:p>
            <a:pPr>
              <a:lnSpc>
                <a:spcPts val="2500"/>
              </a:lnSpc>
            </a:pPr>
            <a:endParaRPr lang="fa-IR" dirty="0">
              <a:solidFill>
                <a:prstClr val="black"/>
              </a:solidFill>
              <a:cs typeface="B Vahid" pitchFamily="2" charset="-78"/>
            </a:endParaRPr>
          </a:p>
          <a:p>
            <a:pPr>
              <a:lnSpc>
                <a:spcPts val="2500"/>
              </a:lnSpc>
            </a:pPr>
            <a:endParaRPr lang="fa-IR" dirty="0">
              <a:solidFill>
                <a:prstClr val="black"/>
              </a:solidFill>
              <a:cs typeface="B Vahid" pitchFamily="2" charset="-78"/>
            </a:endParaRPr>
          </a:p>
          <a:p>
            <a:pPr>
              <a:lnSpc>
                <a:spcPts val="2500"/>
              </a:lnSpc>
            </a:pPr>
            <a:endParaRPr lang="fa-IR" dirty="0">
              <a:solidFill>
                <a:prstClr val="black"/>
              </a:solidFill>
              <a:cs typeface="B Vahid" pitchFamily="2" charset="-78"/>
            </a:endParaRPr>
          </a:p>
          <a:p>
            <a:pPr algn="l">
              <a:lnSpc>
                <a:spcPts val="2500"/>
              </a:lnSpc>
            </a:pPr>
            <a:endParaRPr lang="en-US" dirty="0">
              <a:solidFill>
                <a:prstClr val="black"/>
              </a:solidFill>
              <a:cs typeface="B Vahid" pitchFamily="2" charset="-78"/>
            </a:endParaRPr>
          </a:p>
        </p:txBody>
      </p:sp>
      <p:pic>
        <p:nvPicPr>
          <p:cNvPr id="10" name="Picture 4" descr="REQ"/>
          <p:cNvPicPr>
            <a:picLocks noChangeAspect="1" noChangeArrowheads="1"/>
          </p:cNvPicPr>
          <p:nvPr/>
        </p:nvPicPr>
        <p:blipFill>
          <a:blip r:embed="rId3"/>
          <a:srcRect l="13158" r="7895" b="66102"/>
          <a:stretch>
            <a:fillRect/>
          </a:stretch>
        </p:blipFill>
        <p:spPr>
          <a:xfrm>
            <a:off x="1828800" y="3505200"/>
            <a:ext cx="5486400" cy="1828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852361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85800" y="818029"/>
            <a:ext cx="8077200" cy="1695336"/>
          </a:xfrm>
          <a:prstGeom prst="rect">
            <a:avLst/>
          </a:prstGeom>
        </p:spPr>
        <p:txBody>
          <a:bodyPr wrap="square">
            <a:spAutoFit/>
          </a:bodyPr>
          <a:lstStyle/>
          <a:p>
            <a:pPr>
              <a:lnSpc>
                <a:spcPts val="2500"/>
              </a:lnSpc>
            </a:pPr>
            <a:r>
              <a:rPr lang="fa-IR" dirty="0">
                <a:solidFill>
                  <a:prstClr val="black"/>
                </a:solidFill>
                <a:cs typeface="B Vahid" pitchFamily="2" charset="-78"/>
              </a:rPr>
              <a:t>اگر لوله در هر انتها دارای تکیه گاه باشد و مانند یک تیر به صورت یکنواخت بارگذاری شود، خمش ایجاد شده باعث فشار در بالا و کشش در پایین لوله می‌گردد. اگر کشش طولی در لوله (ایجاد شده به وسیله فشار دو انتها) بزرگتر از خمش فشاری تولید شده در بالای لوله باشد، بخش بالای پوسته در کشش باقی می‌ماند و تیر لوله‌ای بار را حمل خواهد کرد.</a:t>
            </a:r>
          </a:p>
          <a:p>
            <a:pPr>
              <a:lnSpc>
                <a:spcPts val="2500"/>
              </a:lnSpc>
            </a:pPr>
            <a:r>
              <a:rPr lang="fa-IR" dirty="0">
                <a:solidFill>
                  <a:prstClr val="black"/>
                </a:solidFill>
                <a:cs typeface="B Vahid" pitchFamily="2" charset="-78"/>
              </a:rPr>
              <a:t>اگر فشار به قدری کاهش یابد که کشش طولی کمتر از فشار خمشی تولید شده در بالای لوله گردد، پوستة تا شده و تیر فرو خواهد ریخت. افزایش بارگذاری ریزش مشابهی را سبب خواهد گردید.</a:t>
            </a:r>
          </a:p>
        </p:txBody>
      </p:sp>
      <p:pic>
        <p:nvPicPr>
          <p:cNvPr id="9" name="Picture 4" descr="REQ"/>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7895" t="35593"/>
          <a:stretch>
            <a:fillRect/>
          </a:stretch>
        </p:blipFill>
        <p:spPr>
          <a:xfrm>
            <a:off x="1981200" y="3124200"/>
            <a:ext cx="5334000" cy="2895600"/>
          </a:xfrm>
          <a:prstGeom prst="rect">
            <a:avLst/>
          </a:prstGeom>
          <a:ln>
            <a:noFill/>
          </a:ln>
          <a:effectLst>
            <a:outerShdw blurRad="292100" dist="139700" dir="2700000" algn="tl" rotWithShape="0">
              <a:srgbClr val="333333">
                <a:alpha val="65000"/>
              </a:srgbClr>
            </a:outerShdw>
          </a:effectLst>
        </p:spPr>
      </p:pic>
      <p:sp>
        <p:nvSpPr>
          <p:cNvPr id="10" name="Rectangle 2"/>
          <p:cNvSpPr>
            <a:spLocks noGrp="1" noChangeArrowheads="1"/>
          </p:cNvSpPr>
          <p:nvPr>
            <p:ph type="title"/>
          </p:nvPr>
        </p:nvSpPr>
        <p:spPr>
          <a:xfrm>
            <a:off x="6934200" y="457200"/>
            <a:ext cx="1752600" cy="381000"/>
          </a:xfrm>
        </p:spPr>
        <p:txBody>
          <a:bodyPr>
            <a:noAutofit/>
          </a:bodyPr>
          <a:lstStyle/>
          <a:p>
            <a:pPr algn="r" eaLnBrk="1" hangingPunct="1"/>
            <a:r>
              <a:rPr lang="fa-IR" sz="2400" b="1" dirty="0" smtClean="0">
                <a:solidFill>
                  <a:schemeClr val="accent4">
                    <a:lumMod val="50000"/>
                  </a:schemeClr>
                </a:solidFill>
                <a:cs typeface="B Vahid" pitchFamily="2" charset="-78"/>
              </a:rPr>
              <a:t>رفتار سازه‌ای</a:t>
            </a:r>
            <a:endParaRPr lang="en-US" sz="2400" b="1" dirty="0" smtClean="0">
              <a:solidFill>
                <a:schemeClr val="accent4">
                  <a:lumMod val="50000"/>
                </a:schemeClr>
              </a:solidFill>
              <a:cs typeface="B Vahid" pitchFamily="2" charset="-78"/>
            </a:endParaRPr>
          </a:p>
        </p:txBody>
      </p:sp>
    </p:spTree>
    <p:extLst>
      <p:ext uri="{BB962C8B-B14F-4D97-AF65-F5344CB8AC3E}">
        <p14:creationId xmlns:p14="http://schemas.microsoft.com/office/powerpoint/2010/main" val="20091517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04800" y="1066800"/>
            <a:ext cx="8458200" cy="1374735"/>
          </a:xfrm>
          <a:prstGeom prst="rect">
            <a:avLst/>
          </a:prstGeom>
        </p:spPr>
        <p:txBody>
          <a:bodyPr wrap="square">
            <a:spAutoFit/>
          </a:bodyPr>
          <a:lstStyle/>
          <a:p>
            <a:pPr>
              <a:lnSpc>
                <a:spcPts val="2500"/>
              </a:lnSpc>
            </a:pPr>
            <a:r>
              <a:rPr lang="fa-IR" dirty="0">
                <a:solidFill>
                  <a:prstClr val="black"/>
                </a:solidFill>
                <a:cs typeface="B Vahid" pitchFamily="2" charset="-78"/>
              </a:rPr>
              <a:t>بر خلاف تیرهای معمولی که قبل از ریزش کامل دچار شکست می‌گردند، اعضا پر شده از هوا به یکباره فرو می‌ریزند. زیرا هنگامی که بالای پوسته تحت فشار و تا شدگی قرار می‌گیرد، ارتفاع مؤثر اعضا کاهش یافته و تنش‌های خمشی افزایش می‌یابد، عاملی که سبب تا شدگی بیشترو ریزش سریع می‌گردد. به علت اینکه تمامی اعضا متکی بر هوا (ستون، دیوار، دال و قوس) تمایل به ریزش در اثر خمش دارند، رفتار سازه‌ای آنها مشابه تیرهای متکی بر هواست.</a:t>
            </a:r>
            <a:endParaRPr lang="fa-IR" b="1" dirty="0">
              <a:solidFill>
                <a:prstClr val="black"/>
              </a:solidFill>
              <a:cs typeface="B Vahid" pitchFamily="2" charset="-78"/>
            </a:endParaRPr>
          </a:p>
        </p:txBody>
      </p:sp>
      <p:sp>
        <p:nvSpPr>
          <p:cNvPr id="9" name="Rectangle 2"/>
          <p:cNvSpPr>
            <a:spLocks noGrp="1" noChangeArrowheads="1"/>
          </p:cNvSpPr>
          <p:nvPr>
            <p:ph type="title"/>
          </p:nvPr>
        </p:nvSpPr>
        <p:spPr>
          <a:xfrm>
            <a:off x="6934200" y="457200"/>
            <a:ext cx="1752600" cy="381000"/>
          </a:xfrm>
        </p:spPr>
        <p:txBody>
          <a:bodyPr>
            <a:noAutofit/>
          </a:bodyPr>
          <a:lstStyle/>
          <a:p>
            <a:pPr algn="r" eaLnBrk="1" hangingPunct="1"/>
            <a:r>
              <a:rPr lang="fa-IR" sz="2400" b="1" dirty="0" smtClean="0">
                <a:solidFill>
                  <a:schemeClr val="accent4">
                    <a:lumMod val="50000"/>
                  </a:schemeClr>
                </a:solidFill>
                <a:cs typeface="B Vahid" pitchFamily="2" charset="-78"/>
              </a:rPr>
              <a:t>رفتار سازه‌ای</a:t>
            </a:r>
            <a:endParaRPr lang="en-US" sz="2400" b="1" dirty="0" smtClean="0">
              <a:solidFill>
                <a:schemeClr val="accent4">
                  <a:lumMod val="50000"/>
                </a:schemeClr>
              </a:solidFill>
              <a:cs typeface="B Vahid" pitchFamily="2" charset="-78"/>
            </a:endParaRPr>
          </a:p>
        </p:txBody>
      </p:sp>
      <p:sp>
        <p:nvSpPr>
          <p:cNvPr id="10" name="Rectangle 9"/>
          <p:cNvSpPr/>
          <p:nvPr/>
        </p:nvSpPr>
        <p:spPr>
          <a:xfrm>
            <a:off x="4648200" y="2590800"/>
            <a:ext cx="4114800" cy="2003112"/>
          </a:xfrm>
          <a:prstGeom prst="rect">
            <a:avLst/>
          </a:prstGeom>
        </p:spPr>
        <p:txBody>
          <a:bodyPr wrap="square">
            <a:spAutoFit/>
          </a:bodyPr>
          <a:lstStyle/>
          <a:p>
            <a:pPr algn="just"/>
            <a:r>
              <a:rPr lang="fa-IR" sz="2000" b="1" dirty="0">
                <a:solidFill>
                  <a:srgbClr val="6585CF">
                    <a:lumMod val="50000"/>
                  </a:srgbClr>
                </a:solidFill>
                <a:cs typeface="B Vahid" pitchFamily="2" charset="-78"/>
              </a:rPr>
              <a:t>تأثیر ارتفاع</a:t>
            </a:r>
            <a:endParaRPr lang="fa-IR" sz="2000" dirty="0">
              <a:solidFill>
                <a:srgbClr val="6585CF">
                  <a:lumMod val="50000"/>
                </a:srgbClr>
              </a:solidFill>
              <a:cs typeface="B Vahid" pitchFamily="2" charset="-78"/>
            </a:endParaRPr>
          </a:p>
          <a:p>
            <a:pPr algn="just">
              <a:lnSpc>
                <a:spcPts val="2500"/>
              </a:lnSpc>
            </a:pPr>
            <a:r>
              <a:rPr lang="fa-IR" dirty="0">
                <a:solidFill>
                  <a:prstClr val="black"/>
                </a:solidFill>
                <a:cs typeface="B Vahid" pitchFamily="2" charset="-78"/>
              </a:rPr>
              <a:t>افزایش ارتفاع یک تیر پر شده از هوا ظرفیت آن را در دو جهت افزایش می‌دهد. به علت افزیش سطح انتهای تیر، تنش طولی فشار القایی نیز افزایش می یابد. به علاوه، به علت افزایش فاصله بین بالا و پایین تیر ، فشار خمشی القایی در بالا متناسب با آن کاهش می‌یابد.</a:t>
            </a:r>
          </a:p>
        </p:txBody>
      </p:sp>
      <p:pic>
        <p:nvPicPr>
          <p:cNvPr id="11" name="Picture 9" descr="RTE"/>
          <p:cNvPicPr>
            <a:picLocks noChangeAspect="1" noChangeArrowheads="1"/>
          </p:cNvPicPr>
          <p:nvPr/>
        </p:nvPicPr>
        <p:blipFill>
          <a:blip r:embed="rId3"/>
          <a:srcRect/>
          <a:stretch>
            <a:fillRect/>
          </a:stretch>
        </p:blipFill>
        <p:spPr bwMode="auto">
          <a:xfrm>
            <a:off x="457200" y="2879300"/>
            <a:ext cx="3886200" cy="3673900"/>
          </a:xfrm>
          <a:prstGeom prst="rect">
            <a:avLst/>
          </a:prstGeom>
          <a:ln>
            <a:noFill/>
          </a:ln>
          <a:effectLst>
            <a:outerShdw blurRad="292100" dist="139700" dir="2700000" algn="tl" rotWithShape="0">
              <a:srgbClr val="333333">
                <a:alpha val="65000"/>
              </a:srgbClr>
            </a:outerShdw>
          </a:effectLst>
        </p:spPr>
      </p:pic>
      <p:sp>
        <p:nvSpPr>
          <p:cNvPr id="13" name="Rectangle 12"/>
          <p:cNvSpPr/>
          <p:nvPr/>
        </p:nvSpPr>
        <p:spPr>
          <a:xfrm>
            <a:off x="4876800" y="4876800"/>
            <a:ext cx="3962400" cy="1374735"/>
          </a:xfrm>
          <a:prstGeom prst="rect">
            <a:avLst/>
          </a:prstGeom>
        </p:spPr>
        <p:txBody>
          <a:bodyPr wrap="square">
            <a:spAutoFit/>
          </a:bodyPr>
          <a:lstStyle/>
          <a:p>
            <a:pPr algn="just">
              <a:lnSpc>
                <a:spcPts val="2500"/>
              </a:lnSpc>
              <a:spcBef>
                <a:spcPct val="20000"/>
              </a:spcBef>
              <a:buClr>
                <a:srgbClr val="C9C2D1"/>
              </a:buClr>
              <a:buSzPct val="75000"/>
            </a:pPr>
            <a:r>
              <a:rPr lang="fa-IR" dirty="0">
                <a:solidFill>
                  <a:prstClr val="black"/>
                </a:solidFill>
                <a:cs typeface="B Vahid" pitchFamily="2" charset="-78"/>
              </a:rPr>
              <a:t>به طور عکس، بارگذاری مشابه، فشار داخلی باید با کاهش ارتفاع کمتر شود. معمولاًاجزا پر شده از هوا (تیر، قوس و غیره) باید ابعاد بزرگتری نسبت به اجزا معمولی مشابه داشته باشند.</a:t>
            </a:r>
          </a:p>
        </p:txBody>
      </p:sp>
    </p:spTree>
    <p:extLst>
      <p:ext uri="{BB962C8B-B14F-4D97-AF65-F5344CB8AC3E}">
        <p14:creationId xmlns:p14="http://schemas.microsoft.com/office/powerpoint/2010/main" val="20375209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76800" y="381000"/>
            <a:ext cx="3886200" cy="461665"/>
          </a:xfrm>
          <a:prstGeom prst="rect">
            <a:avLst/>
          </a:prstGeom>
          <a:noFill/>
        </p:spPr>
        <p:txBody>
          <a:bodyPr wrap="square" rtlCol="0">
            <a:spAutoFit/>
          </a:bodyPr>
          <a:lstStyle/>
          <a:p>
            <a:r>
              <a:rPr lang="fa-IR" sz="2400" b="1" dirty="0">
                <a:solidFill>
                  <a:srgbClr val="6585CF">
                    <a:lumMod val="50000"/>
                  </a:srgbClr>
                </a:solidFill>
                <a:cs typeface="B Vahid" pitchFamily="2" charset="-78"/>
              </a:rPr>
              <a:t>مزایای سازه های هوای فشرده:</a:t>
            </a:r>
            <a:endParaRPr lang="en-US" sz="2400" b="1" dirty="0">
              <a:solidFill>
                <a:srgbClr val="6585CF">
                  <a:lumMod val="50000"/>
                </a:srgbClr>
              </a:solidFill>
              <a:cs typeface="B Vahid" pitchFamily="2" charset="-78"/>
            </a:endParaRPr>
          </a:p>
        </p:txBody>
      </p:sp>
      <p:sp>
        <p:nvSpPr>
          <p:cNvPr id="9" name="TextBox 8"/>
          <p:cNvSpPr txBox="1"/>
          <p:nvPr/>
        </p:nvSpPr>
        <p:spPr>
          <a:xfrm>
            <a:off x="914400" y="914400"/>
            <a:ext cx="7924800" cy="2400657"/>
          </a:xfrm>
          <a:prstGeom prst="rect">
            <a:avLst/>
          </a:prstGeom>
          <a:noFill/>
        </p:spPr>
        <p:txBody>
          <a:bodyPr wrap="square" rtlCol="0">
            <a:spAutoFit/>
          </a:bodyPr>
          <a:lstStyle/>
          <a:p>
            <a:pPr marL="342900" indent="-342900">
              <a:lnSpc>
                <a:spcPts val="2000"/>
              </a:lnSpc>
              <a:buFontTx/>
              <a:buAutoNum type="arabicParenR"/>
            </a:pPr>
            <a:r>
              <a:rPr lang="fa-IR" dirty="0">
                <a:solidFill>
                  <a:prstClr val="black"/>
                </a:solidFill>
                <a:cs typeface="B Vahid" pitchFamily="2" charset="-78"/>
              </a:rPr>
              <a:t>این سازه ها بسیار سبک هستند،  در نتیجه مقاومت لازم در برابر زلزله را دارا می باشند.</a:t>
            </a:r>
          </a:p>
          <a:p>
            <a:pPr marL="342900" indent="-342900">
              <a:lnSpc>
                <a:spcPts val="2000"/>
              </a:lnSpc>
              <a:buFontTx/>
              <a:buAutoNum type="arabicParenR"/>
            </a:pPr>
            <a:r>
              <a:rPr lang="fa-IR" dirty="0">
                <a:solidFill>
                  <a:prstClr val="black"/>
                </a:solidFill>
                <a:cs typeface="B Vahid" pitchFamily="2" charset="-78"/>
              </a:rPr>
              <a:t>خیلی سریع برپا می شوند متقاعب آن زودتر به بهره برداری می رسند. در نتیجه اقتصادی هستند.</a:t>
            </a:r>
          </a:p>
          <a:p>
            <a:pPr marL="342900" indent="-342900">
              <a:lnSpc>
                <a:spcPts val="2000"/>
              </a:lnSpc>
              <a:buFontTx/>
              <a:buAutoNum type="arabicParenR"/>
            </a:pPr>
            <a:r>
              <a:rPr lang="fa-IR" dirty="0">
                <a:solidFill>
                  <a:prstClr val="black"/>
                </a:solidFill>
                <a:cs typeface="B Vahid" pitchFamily="2" charset="-78"/>
              </a:rPr>
              <a:t>به علت کم وزن بودن، نیاز به پی های حجیم ندارند.</a:t>
            </a:r>
          </a:p>
          <a:p>
            <a:pPr marL="342900" indent="-342900">
              <a:lnSpc>
                <a:spcPts val="2000"/>
              </a:lnSpc>
              <a:buFontTx/>
              <a:buAutoNum type="arabicParenR"/>
            </a:pPr>
            <a:r>
              <a:rPr lang="fa-IR" dirty="0">
                <a:solidFill>
                  <a:prstClr val="black"/>
                </a:solidFill>
                <a:cs typeface="B Vahid" pitchFamily="2" charset="-78"/>
              </a:rPr>
              <a:t>خطر ریزش سقف و صدمات ناشی از آن به حداقل می رسد. </a:t>
            </a:r>
          </a:p>
          <a:p>
            <a:pPr marL="342900" indent="-342900">
              <a:lnSpc>
                <a:spcPts val="2000"/>
              </a:lnSpc>
              <a:buFontTx/>
              <a:buAutoNum type="arabicParenR"/>
            </a:pPr>
            <a:r>
              <a:rPr lang="fa-IR" dirty="0">
                <a:solidFill>
                  <a:prstClr val="black"/>
                </a:solidFill>
                <a:cs typeface="B Vahid" pitchFamily="2" charset="-78"/>
              </a:rPr>
              <a:t>غشاهای آنها باعث افزایش دامنه ی اتش سوزی نمی شود. </a:t>
            </a:r>
          </a:p>
          <a:p>
            <a:pPr marL="342900" indent="-342900">
              <a:lnSpc>
                <a:spcPts val="2000"/>
              </a:lnSpc>
              <a:buFontTx/>
              <a:buAutoNum type="arabicParenR"/>
            </a:pPr>
            <a:r>
              <a:rPr lang="fa-IR" dirty="0">
                <a:solidFill>
                  <a:prstClr val="black"/>
                </a:solidFill>
                <a:cs typeface="B Vahid" pitchFamily="2" charset="-78"/>
              </a:rPr>
              <a:t>مزیت عمده ی آنها نسبت به سایر سازه های بزرگ در این مورد،این است که غشاها سبک هستند و فرو ریختن و افتادن آنها، حتی اگر سوراخ های بزرگی در آنها ایجاد شود، ساعتها طول می کشد.</a:t>
            </a:r>
          </a:p>
          <a:p>
            <a:pPr marL="342900" indent="-342900">
              <a:lnSpc>
                <a:spcPts val="2000"/>
              </a:lnSpc>
              <a:buFontTx/>
              <a:buAutoNum type="arabicParenR"/>
            </a:pPr>
            <a:r>
              <a:rPr lang="fa-IR" dirty="0">
                <a:solidFill>
                  <a:prstClr val="black"/>
                </a:solidFill>
                <a:cs typeface="B Vahid" pitchFamily="2" charset="-78"/>
              </a:rPr>
              <a:t>غشاهای شفاف، نیمه شفاف و مات تقویت شده با شیشه و روکش تفلن، هیپالن، یا وینیل حالات متنوعی از نور طبیعی توزیع مختلف درجه ی حرارت و حتی درجات مختلف مکانهای خصوصی و عمومی را ایجاد می کنند. </a:t>
            </a:r>
          </a:p>
        </p:txBody>
      </p:sp>
      <p:sp>
        <p:nvSpPr>
          <p:cNvPr id="10" name="TextBox 9"/>
          <p:cNvSpPr txBox="1"/>
          <p:nvPr/>
        </p:nvSpPr>
        <p:spPr>
          <a:xfrm>
            <a:off x="4953000" y="3272135"/>
            <a:ext cx="3886200" cy="461665"/>
          </a:xfrm>
          <a:prstGeom prst="rect">
            <a:avLst/>
          </a:prstGeom>
          <a:noFill/>
        </p:spPr>
        <p:txBody>
          <a:bodyPr wrap="square" rtlCol="0">
            <a:spAutoFit/>
          </a:bodyPr>
          <a:lstStyle/>
          <a:p>
            <a:r>
              <a:rPr lang="fa-IR" sz="2400" b="1" dirty="0">
                <a:solidFill>
                  <a:srgbClr val="6585CF">
                    <a:lumMod val="50000"/>
                  </a:srgbClr>
                </a:solidFill>
                <a:cs typeface="B Vahid" pitchFamily="2" charset="-78"/>
              </a:rPr>
              <a:t>معایب سازه های هوای فشرده:</a:t>
            </a:r>
            <a:endParaRPr lang="en-US" sz="2400" b="1" dirty="0">
              <a:solidFill>
                <a:srgbClr val="6585CF">
                  <a:lumMod val="50000"/>
                </a:srgbClr>
              </a:solidFill>
              <a:cs typeface="B Vahid" pitchFamily="2" charset="-78"/>
            </a:endParaRPr>
          </a:p>
        </p:txBody>
      </p:sp>
      <p:sp>
        <p:nvSpPr>
          <p:cNvPr id="11" name="TextBox 10"/>
          <p:cNvSpPr txBox="1"/>
          <p:nvPr/>
        </p:nvSpPr>
        <p:spPr>
          <a:xfrm>
            <a:off x="609600" y="3736221"/>
            <a:ext cx="8229600" cy="3426579"/>
          </a:xfrm>
          <a:prstGeom prst="rect">
            <a:avLst/>
          </a:prstGeom>
          <a:noFill/>
        </p:spPr>
        <p:txBody>
          <a:bodyPr wrap="square" rtlCol="0">
            <a:spAutoFit/>
          </a:bodyPr>
          <a:lstStyle/>
          <a:p>
            <a:pPr marL="342900" indent="-342900">
              <a:lnSpc>
                <a:spcPts val="2000"/>
              </a:lnSpc>
              <a:buFontTx/>
              <a:buAutoNum type="arabicParenR"/>
            </a:pPr>
            <a:r>
              <a:rPr lang="fa-IR" dirty="0">
                <a:solidFill>
                  <a:prstClr val="black"/>
                </a:solidFill>
                <a:cs typeface="B Vahid" pitchFamily="2" charset="-78"/>
              </a:rPr>
              <a:t>بارهای متمرکز عمود بر پوسته سبب شکست ناحیه ای و کاهش ارتفاع موثر می شوند. بنابراین باعث تضعیف عضو پر شده از هوا می گردند.</a:t>
            </a:r>
            <a:endParaRPr lang="en-US" dirty="0">
              <a:solidFill>
                <a:prstClr val="black"/>
              </a:solidFill>
              <a:cs typeface="B Vahid" pitchFamily="2" charset="-78"/>
            </a:endParaRPr>
          </a:p>
          <a:p>
            <a:pPr marL="342900" indent="-342900">
              <a:lnSpc>
                <a:spcPts val="2000"/>
              </a:lnSpc>
              <a:buFontTx/>
              <a:buAutoNum type="arabicParenR"/>
            </a:pPr>
            <a:r>
              <a:rPr lang="fa-IR" dirty="0">
                <a:solidFill>
                  <a:prstClr val="black"/>
                </a:solidFill>
                <a:cs typeface="B Vahid" pitchFamily="2" charset="-78"/>
              </a:rPr>
              <a:t>در سازه های متکی بر هوا با قطع جریان برق و از کار افتادن موتور های مولد برق فشار هوای سازه به مرور دچار افت می شود.</a:t>
            </a:r>
          </a:p>
          <a:p>
            <a:pPr marL="342900" indent="-342900">
              <a:lnSpc>
                <a:spcPts val="2000"/>
              </a:lnSpc>
              <a:buFontTx/>
              <a:buAutoNum type="arabicParenR"/>
            </a:pPr>
            <a:r>
              <a:rPr lang="fa-IR" dirty="0">
                <a:solidFill>
                  <a:prstClr val="black"/>
                </a:solidFill>
                <a:cs typeface="B Vahid" pitchFamily="2" charset="-78"/>
              </a:rPr>
              <a:t>لرزش سازه در برابر باد، نامناسب برای مقیاس کوچک</a:t>
            </a:r>
          </a:p>
          <a:p>
            <a:pPr marL="342900" indent="-342900">
              <a:lnSpc>
                <a:spcPts val="2000"/>
              </a:lnSpc>
              <a:buFontTx/>
              <a:buAutoNum type="arabicParenR"/>
            </a:pPr>
            <a:r>
              <a:rPr lang="fa-IR" dirty="0">
                <a:solidFill>
                  <a:prstClr val="black"/>
                </a:solidFill>
                <a:cs typeface="B Vahid" pitchFamily="2" charset="-78"/>
              </a:rPr>
              <a:t>از اواسط دهه 70، هزینه‌های مصرف انرژی مربوط به تنظیم فشار هوای داخل سقف و به خصوص ذوب برف نسبت به هزینه‌های ساخت افزایش نامتناسبی داشته است. به علاوه، دستمزد افراد مربوط به تعمیرات و عملیات مربوطه به طور ثابت بیشتر از میزان پیش بینی شده می‌باشد. در نتیجه عوامل ذکر شده و لزوم جابجایی و تغییر پوسته سقف پس از عمر مفید آن (20 سال)، هزینه دوران بهره‌برداری برای دهانه‌های بزرگ در سقف‌های متکی بر هوا به طور معمول بیشتر از میزان قابل انتظار بوده است.</a:t>
            </a:r>
            <a:endParaRPr lang="fa-IR" b="1" dirty="0">
              <a:solidFill>
                <a:prstClr val="black"/>
              </a:solidFill>
              <a:cs typeface="B Vahid" pitchFamily="2" charset="-78"/>
            </a:endParaRPr>
          </a:p>
          <a:p>
            <a:pPr marL="342900" indent="-342900">
              <a:lnSpc>
                <a:spcPts val="2000"/>
              </a:lnSpc>
              <a:buFontTx/>
              <a:buAutoNum type="arabicParenR"/>
            </a:pPr>
            <a:endParaRPr lang="fa-IR" dirty="0">
              <a:solidFill>
                <a:prstClr val="black"/>
              </a:solidFill>
              <a:cs typeface="B Vahid" pitchFamily="2" charset="-78"/>
            </a:endParaRPr>
          </a:p>
          <a:p>
            <a:pPr marL="342900" indent="-342900">
              <a:lnSpc>
                <a:spcPts val="2000"/>
              </a:lnSpc>
            </a:pPr>
            <a:endParaRPr lang="fa-IR" dirty="0">
              <a:solidFill>
                <a:prstClr val="black"/>
              </a:solidFill>
              <a:cs typeface="B Vahid" pitchFamily="2" charset="-78"/>
            </a:endParaRPr>
          </a:p>
          <a:p>
            <a:pPr marL="342900" indent="-342900">
              <a:lnSpc>
                <a:spcPts val="2000"/>
              </a:lnSpc>
              <a:buFontTx/>
              <a:buAutoNum type="arabicParenR"/>
            </a:pPr>
            <a:endParaRPr lang="en-US" dirty="0">
              <a:solidFill>
                <a:prstClr val="black"/>
              </a:solidFill>
              <a:cs typeface="B Vahid" pitchFamily="2" charset="-78"/>
            </a:endParaRPr>
          </a:p>
        </p:txBody>
      </p:sp>
    </p:spTree>
    <p:extLst>
      <p:ext uri="{BB962C8B-B14F-4D97-AF65-F5344CB8AC3E}">
        <p14:creationId xmlns:p14="http://schemas.microsoft.com/office/powerpoint/2010/main" val="30412810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4191000" y="1219200"/>
            <a:ext cx="4570863" cy="2977738"/>
          </a:xfrm>
          <a:prstGeom prst="rect">
            <a:avLst/>
          </a:prstGeom>
        </p:spPr>
        <p:txBody>
          <a:bodyPr wrap="square">
            <a:spAutoFit/>
          </a:bodyPr>
          <a:lstStyle/>
          <a:p>
            <a:pPr marL="342900" indent="-342900">
              <a:lnSpc>
                <a:spcPts val="2500"/>
              </a:lnSpc>
              <a:buFont typeface="Arial" pitchFamily="34" charset="0"/>
              <a:buChar char="•"/>
            </a:pPr>
            <a:r>
              <a:rPr lang="fa-IR" sz="2400" b="1" dirty="0">
                <a:solidFill>
                  <a:prstClr val="black"/>
                </a:solidFill>
                <a:cs typeface="B Homa" panose="00000400000000000000" pitchFamily="2" charset="-78"/>
              </a:rPr>
              <a:t>غرفه فوجی، نمایشگاه اکسپو 70 (اوزاکا)</a:t>
            </a:r>
          </a:p>
          <a:p>
            <a:pPr lvl="1">
              <a:lnSpc>
                <a:spcPts val="2500"/>
              </a:lnSpc>
            </a:pPr>
            <a:r>
              <a:rPr lang="fa-IR" dirty="0">
                <a:solidFill>
                  <a:prstClr val="black"/>
                </a:solidFill>
                <a:cs typeface="B Homa" panose="00000400000000000000" pitchFamily="2" charset="-78"/>
              </a:rPr>
              <a:t>معمار: موراتا</a:t>
            </a:r>
          </a:p>
          <a:p>
            <a:pPr lvl="1">
              <a:lnSpc>
                <a:spcPts val="2500"/>
              </a:lnSpc>
            </a:pPr>
            <a:r>
              <a:rPr lang="fa-IR" dirty="0">
                <a:solidFill>
                  <a:prstClr val="black"/>
                </a:solidFill>
                <a:cs typeface="B Homa" panose="00000400000000000000" pitchFamily="2" charset="-78"/>
              </a:rPr>
              <a:t>مهندسان: کاواگوچی</a:t>
            </a:r>
          </a:p>
          <a:p>
            <a:pPr lvl="1">
              <a:lnSpc>
                <a:spcPts val="2500"/>
              </a:lnSpc>
            </a:pPr>
            <a:r>
              <a:rPr lang="fa-IR" dirty="0">
                <a:solidFill>
                  <a:prstClr val="black"/>
                </a:solidFill>
                <a:cs typeface="B Homa" panose="00000400000000000000" pitchFamily="2" charset="-78"/>
              </a:rPr>
              <a:t>سایز: پلان به شکل دایره، با 50 متر قطر در پایه</a:t>
            </a:r>
          </a:p>
          <a:p>
            <a:pPr lvl="1">
              <a:lnSpc>
                <a:spcPts val="2500"/>
              </a:lnSpc>
            </a:pPr>
            <a:r>
              <a:rPr lang="fa-IR" dirty="0">
                <a:solidFill>
                  <a:prstClr val="black"/>
                </a:solidFill>
                <a:cs typeface="B Homa" panose="00000400000000000000" pitchFamily="2" charset="-78"/>
              </a:rPr>
              <a:t> 16 عدد قوس پر شده از هوا هر یک دارای 78 متر طول و به قطر 4 متر</a:t>
            </a:r>
          </a:p>
          <a:p>
            <a:pPr lvl="1">
              <a:lnSpc>
                <a:spcPts val="2500"/>
              </a:lnSpc>
            </a:pPr>
            <a:r>
              <a:rPr lang="fa-IR" dirty="0">
                <a:solidFill>
                  <a:prstClr val="black"/>
                </a:solidFill>
                <a:cs typeface="B Homa" panose="00000400000000000000" pitchFamily="2" charset="-78"/>
              </a:rPr>
              <a:t>پوسته پلی وینیل با یک پوشش ضدآب بیرونی و یک پوشش </a:t>
            </a:r>
            <a:r>
              <a:rPr lang="en-US" dirty="0">
                <a:solidFill>
                  <a:prstClr val="black"/>
                </a:solidFill>
                <a:cs typeface="B Homa" panose="00000400000000000000" pitchFamily="2" charset="-78"/>
              </a:rPr>
              <a:t>PVC </a:t>
            </a:r>
            <a:r>
              <a:rPr lang="fa-IR" dirty="0">
                <a:solidFill>
                  <a:prstClr val="black"/>
                </a:solidFill>
                <a:cs typeface="B Homa" panose="00000400000000000000" pitchFamily="2" charset="-78"/>
              </a:rPr>
              <a:t>داخلی برای کاهش اتلاف هوا </a:t>
            </a:r>
          </a:p>
        </p:txBody>
      </p:sp>
      <p:sp>
        <p:nvSpPr>
          <p:cNvPr id="13" name="Rectangle 2"/>
          <p:cNvSpPr>
            <a:spLocks noGrp="1" noChangeArrowheads="1"/>
          </p:cNvSpPr>
          <p:nvPr>
            <p:ph type="title"/>
          </p:nvPr>
        </p:nvSpPr>
        <p:spPr>
          <a:xfrm>
            <a:off x="3352800" y="152400"/>
            <a:ext cx="5334000" cy="762001"/>
          </a:xfrm>
        </p:spPr>
        <p:txBody>
          <a:bodyPr>
            <a:normAutofit/>
          </a:bodyPr>
          <a:lstStyle/>
          <a:p>
            <a:pPr algn="r"/>
            <a:r>
              <a:rPr lang="fa-IR" sz="2800" dirty="0">
                <a:solidFill>
                  <a:schemeClr val="accent4">
                    <a:lumMod val="50000"/>
                  </a:schemeClr>
                </a:solidFill>
                <a:cs typeface="B Vahid" pitchFamily="2" charset="-78"/>
              </a:rPr>
              <a:t>مطالعات موردی سازه های پرشده از هوا</a:t>
            </a:r>
            <a:endParaRPr lang="en-US" sz="2800" b="1" dirty="0" smtClean="0">
              <a:solidFill>
                <a:schemeClr val="accent4">
                  <a:lumMod val="50000"/>
                </a:schemeClr>
              </a:solidFill>
              <a:cs typeface="B Vahid" pitchFamily="2" charset="-78"/>
            </a:endParaRPr>
          </a:p>
        </p:txBody>
      </p:sp>
      <p:pic>
        <p:nvPicPr>
          <p:cNvPr id="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47854"/>
          <a:stretch/>
        </p:blipFill>
        <p:spPr bwMode="auto">
          <a:xfrm>
            <a:off x="1600200" y="3876338"/>
            <a:ext cx="6326540" cy="2679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8887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518188" y="582305"/>
            <a:ext cx="4646296" cy="512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5334000" y="381000"/>
            <a:ext cx="3505200" cy="6824945"/>
          </a:xfrm>
          <a:prstGeom prst="rect">
            <a:avLst/>
          </a:prstGeom>
          <a:noFill/>
        </p:spPr>
        <p:txBody>
          <a:bodyPr wrap="square" rtlCol="0">
            <a:spAutoFit/>
          </a:bodyPr>
          <a:lstStyle/>
          <a:p>
            <a:pPr algn="just">
              <a:lnSpc>
                <a:spcPts val="2500"/>
              </a:lnSpc>
            </a:pPr>
            <a:r>
              <a:rPr lang="fa-IR" dirty="0">
                <a:solidFill>
                  <a:prstClr val="black"/>
                </a:solidFill>
                <a:latin typeface="2  Vahid"/>
                <a:cs typeface="B Homa" panose="00000400000000000000" pitchFamily="2" charset="-78"/>
              </a:rPr>
              <a:t>این سازه پنوماتیک مجسمه گونه، در پلان به شکل دایره می باشد(با 50 متر قطر در پایه). از این فرم دایره ای شکل 16 عدد قوس پر شده از هوا هر یک دارای 78 متر طول و به قطر 4 متر منشعب شده است. قوس های مرکزی در مقطع نیم دایره می باشند. در هر پایه ی انتهایی، قوس ها بیشتر نزدیک به هم بوده و به طور جسورانه ای بالای قوس با ارتفاع بیشتر طراحی شده اند. دیوارهای پوسته به وسیله ی ستون های نزدیک به انتهای سازه، مسلح گردیده اند.</a:t>
            </a:r>
          </a:p>
          <a:p>
            <a:pPr algn="just">
              <a:lnSpc>
                <a:spcPts val="2500"/>
              </a:lnSpc>
            </a:pPr>
            <a:r>
              <a:rPr lang="fa-IR" dirty="0">
                <a:solidFill>
                  <a:prstClr val="black"/>
                </a:solidFill>
                <a:latin typeface="2  Vahid"/>
                <a:cs typeface="B Homa" panose="00000400000000000000" pitchFamily="2" charset="-78"/>
              </a:rPr>
              <a:t>بازدیدکنندگان از شرق ساختمان از طریق یک رمپ به سطح بالاتر فضای نمایشگاه وارد می شوند، جایی که تصاویر عکاسی به خوبی روی دیوارهای پوسته ای پر شده از هوا ارائه شده است. رستوران، سرویس بهداشتی و وسایل کنترل روی یک سکوی مدور در مرکز، جای داده شده اند. یک رمپ متحرک بازدیدکنندگان را به سطح پایین تر نمایشگاه و خروجی غربی منتقل می کند.</a:t>
            </a:r>
          </a:p>
        </p:txBody>
      </p:sp>
    </p:spTree>
    <p:extLst>
      <p:ext uri="{BB962C8B-B14F-4D97-AF65-F5344CB8AC3E}">
        <p14:creationId xmlns:p14="http://schemas.microsoft.com/office/powerpoint/2010/main" val="17611015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3352800" y="1219200"/>
            <a:ext cx="5409063" cy="2015936"/>
          </a:xfrm>
          <a:prstGeom prst="rect">
            <a:avLst/>
          </a:prstGeom>
        </p:spPr>
        <p:txBody>
          <a:bodyPr wrap="square">
            <a:spAutoFit/>
          </a:bodyPr>
          <a:lstStyle/>
          <a:p>
            <a:pPr marL="342900" indent="-342900">
              <a:lnSpc>
                <a:spcPts val="2500"/>
              </a:lnSpc>
              <a:buFont typeface="Arial" pitchFamily="34" charset="0"/>
              <a:buChar char="•"/>
            </a:pPr>
            <a:r>
              <a:rPr lang="fa-IR" sz="2400" b="1" dirty="0">
                <a:solidFill>
                  <a:prstClr val="black"/>
                </a:solidFill>
                <a:cs typeface="B Homa" panose="00000400000000000000" pitchFamily="2" charset="-78"/>
              </a:rPr>
              <a:t>تئاتر شناور، نمایشگاه اکسپو 70 (اوزاکا)</a:t>
            </a:r>
          </a:p>
          <a:p>
            <a:pPr lvl="1">
              <a:lnSpc>
                <a:spcPts val="2500"/>
              </a:lnSpc>
            </a:pPr>
            <a:r>
              <a:rPr lang="fa-IR" dirty="0">
                <a:solidFill>
                  <a:prstClr val="black"/>
                </a:solidFill>
                <a:cs typeface="B Homa" panose="00000400000000000000" pitchFamily="2" charset="-78"/>
              </a:rPr>
              <a:t>معمار: موراتا</a:t>
            </a:r>
          </a:p>
          <a:p>
            <a:pPr lvl="1">
              <a:lnSpc>
                <a:spcPts val="2500"/>
              </a:lnSpc>
            </a:pPr>
            <a:r>
              <a:rPr lang="fa-IR" dirty="0">
                <a:solidFill>
                  <a:prstClr val="black"/>
                </a:solidFill>
                <a:cs typeface="B Homa" panose="00000400000000000000" pitchFamily="2" charset="-78"/>
              </a:rPr>
              <a:t>مهندسان: کاواگوچی</a:t>
            </a:r>
          </a:p>
          <a:p>
            <a:pPr lvl="1">
              <a:lnSpc>
                <a:spcPts val="2500"/>
              </a:lnSpc>
            </a:pPr>
            <a:r>
              <a:rPr lang="fa-IR" dirty="0">
                <a:solidFill>
                  <a:prstClr val="black"/>
                </a:solidFill>
                <a:cs typeface="B Homa" panose="00000400000000000000" pitchFamily="2" charset="-78"/>
              </a:rPr>
              <a:t>سایز: پلان به شکل دایره، با 50 متر قطر در پایه</a:t>
            </a:r>
          </a:p>
          <a:p>
            <a:pPr lvl="1">
              <a:lnSpc>
                <a:spcPts val="2500"/>
              </a:lnSpc>
            </a:pPr>
            <a:r>
              <a:rPr lang="fa-IR" dirty="0">
                <a:solidFill>
                  <a:prstClr val="black"/>
                </a:solidFill>
                <a:cs typeface="B Homa" panose="00000400000000000000" pitchFamily="2" charset="-78"/>
              </a:rPr>
              <a:t> سقف پوسته ای از پلی استر با پوشش</a:t>
            </a:r>
            <a:r>
              <a:rPr lang="en-US" dirty="0">
                <a:solidFill>
                  <a:prstClr val="black"/>
                </a:solidFill>
                <a:cs typeface="B Homa" panose="00000400000000000000" pitchFamily="2" charset="-78"/>
              </a:rPr>
              <a:t>PVC </a:t>
            </a:r>
            <a:r>
              <a:rPr lang="fa-IR" dirty="0">
                <a:solidFill>
                  <a:prstClr val="black"/>
                </a:solidFill>
                <a:cs typeface="B Homa" panose="00000400000000000000" pitchFamily="2" charset="-78"/>
              </a:rPr>
              <a:t>و متکی بر سه قوس پر شده از هوا</a:t>
            </a:r>
          </a:p>
        </p:txBody>
      </p:sp>
      <p:sp>
        <p:nvSpPr>
          <p:cNvPr id="13" name="Rectangle 2"/>
          <p:cNvSpPr>
            <a:spLocks noGrp="1" noChangeArrowheads="1"/>
          </p:cNvSpPr>
          <p:nvPr>
            <p:ph type="title"/>
          </p:nvPr>
        </p:nvSpPr>
        <p:spPr>
          <a:xfrm>
            <a:off x="3352800" y="152400"/>
            <a:ext cx="5334000" cy="762001"/>
          </a:xfrm>
        </p:spPr>
        <p:txBody>
          <a:bodyPr>
            <a:normAutofit/>
          </a:bodyPr>
          <a:lstStyle/>
          <a:p>
            <a:pPr algn="r"/>
            <a:r>
              <a:rPr lang="fa-IR" sz="2800" dirty="0">
                <a:solidFill>
                  <a:schemeClr val="accent4">
                    <a:lumMod val="50000"/>
                  </a:schemeClr>
                </a:solidFill>
                <a:cs typeface="B Vahid" pitchFamily="2" charset="-78"/>
              </a:rPr>
              <a:t>مطالعات موردی سازه های پرشده از هوا</a:t>
            </a:r>
            <a:endParaRPr lang="en-US" sz="2800" b="1" dirty="0" smtClean="0">
              <a:solidFill>
                <a:schemeClr val="accent4">
                  <a:lumMod val="50000"/>
                </a:schemeClr>
              </a:solidFill>
              <a:cs typeface="B Vahid" pitchFamily="2" charset="-78"/>
            </a:endParaRPr>
          </a:p>
        </p:txBody>
      </p:sp>
      <p:grpSp>
        <p:nvGrpSpPr>
          <p:cNvPr id="4" name="Group 3"/>
          <p:cNvGrpSpPr/>
          <p:nvPr/>
        </p:nvGrpSpPr>
        <p:grpSpPr>
          <a:xfrm>
            <a:off x="628576" y="3240799"/>
            <a:ext cx="7886848" cy="3264704"/>
            <a:chOff x="628576" y="3240799"/>
            <a:chExt cx="7886848" cy="3264704"/>
          </a:xfrm>
        </p:grpSpPr>
        <p:grpSp>
          <p:nvGrpSpPr>
            <p:cNvPr id="11" name="Group 10"/>
            <p:cNvGrpSpPr/>
            <p:nvPr/>
          </p:nvGrpSpPr>
          <p:grpSpPr>
            <a:xfrm>
              <a:off x="628576" y="3428998"/>
              <a:ext cx="7886848" cy="3076505"/>
              <a:chOff x="254654" y="2031740"/>
              <a:chExt cx="8634691" cy="3368224"/>
            </a:xfrm>
          </p:grpSpPr>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54" y="2031740"/>
                <a:ext cx="8634691" cy="336822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cxnSp>
            <p:nvCxnSpPr>
              <p:cNvPr id="16" name="Straight Arrow Connector 15"/>
              <p:cNvCxnSpPr/>
              <p:nvPr/>
            </p:nvCxnSpPr>
            <p:spPr>
              <a:xfrm>
                <a:off x="6019800" y="2590800"/>
                <a:ext cx="609600" cy="60960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9" name="Straight Arrow Connector 18"/>
              <p:cNvCxnSpPr/>
              <p:nvPr/>
            </p:nvCxnSpPr>
            <p:spPr>
              <a:xfrm>
                <a:off x="6019800" y="2590800"/>
                <a:ext cx="1676400" cy="38100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4" name="Straight Arrow Connector 23"/>
              <p:cNvCxnSpPr/>
              <p:nvPr/>
            </p:nvCxnSpPr>
            <p:spPr>
              <a:xfrm flipH="1" flipV="1">
                <a:off x="7391400" y="2514600"/>
                <a:ext cx="1268444" cy="7620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5" name="Straight Arrow Connector 24"/>
              <p:cNvCxnSpPr/>
              <p:nvPr/>
            </p:nvCxnSpPr>
            <p:spPr>
              <a:xfrm flipH="1">
                <a:off x="8534401" y="2590800"/>
                <a:ext cx="125444" cy="838201"/>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sp>
          <p:nvSpPr>
            <p:cNvPr id="26" name="Rectangle 25"/>
            <p:cNvSpPr/>
            <p:nvPr/>
          </p:nvSpPr>
          <p:spPr>
            <a:xfrm>
              <a:off x="4405761" y="3526704"/>
              <a:ext cx="1488647" cy="707245"/>
            </a:xfrm>
            <a:prstGeom prst="rect">
              <a:avLst/>
            </a:prstGeom>
          </p:spPr>
          <p:txBody>
            <a:bodyPr wrap="square">
              <a:spAutoFit/>
            </a:bodyPr>
            <a:lstStyle/>
            <a:p>
              <a:pPr>
                <a:lnSpc>
                  <a:spcPts val="2500"/>
                </a:lnSpc>
              </a:pPr>
              <a:r>
                <a:rPr lang="fa-IR" sz="1400" dirty="0">
                  <a:solidFill>
                    <a:prstClr val="black"/>
                  </a:solidFill>
                  <a:cs typeface="B Homa" panose="00000400000000000000" pitchFamily="2" charset="-78"/>
                </a:rPr>
                <a:t>فشار منفی بین داخل و خارج</a:t>
              </a:r>
              <a:endParaRPr lang="fa-IR" sz="1100" dirty="0">
                <a:solidFill>
                  <a:prstClr val="black"/>
                </a:solidFill>
                <a:cs typeface="B Homa" panose="00000400000000000000" pitchFamily="2" charset="-78"/>
              </a:endParaRPr>
            </a:p>
          </p:txBody>
        </p:sp>
        <p:sp>
          <p:nvSpPr>
            <p:cNvPr id="27" name="Rectangle 26"/>
            <p:cNvSpPr/>
            <p:nvPr/>
          </p:nvSpPr>
          <p:spPr>
            <a:xfrm>
              <a:off x="7373881" y="3240799"/>
              <a:ext cx="1141543" cy="1027845"/>
            </a:xfrm>
            <a:prstGeom prst="rect">
              <a:avLst/>
            </a:prstGeom>
          </p:spPr>
          <p:txBody>
            <a:bodyPr wrap="square">
              <a:spAutoFit/>
            </a:bodyPr>
            <a:lstStyle/>
            <a:p>
              <a:pPr>
                <a:lnSpc>
                  <a:spcPts val="2500"/>
                </a:lnSpc>
              </a:pPr>
              <a:r>
                <a:rPr lang="fa-IR" sz="1400" dirty="0">
                  <a:solidFill>
                    <a:prstClr val="black"/>
                  </a:solidFill>
                  <a:cs typeface="B Homa" panose="00000400000000000000" pitchFamily="2" charset="-78"/>
                </a:rPr>
                <a:t>قوس های پر شده از هوا با فشار زیاد</a:t>
              </a:r>
              <a:endParaRPr lang="fa-IR" sz="1100" dirty="0">
                <a:solidFill>
                  <a:prstClr val="black"/>
                </a:solidFill>
                <a:cs typeface="B Homa" panose="00000400000000000000" pitchFamily="2" charset="-78"/>
              </a:endParaRPr>
            </a:p>
          </p:txBody>
        </p:sp>
        <p:sp>
          <p:nvSpPr>
            <p:cNvPr id="28" name="Rectangle 27"/>
            <p:cNvSpPr/>
            <p:nvPr/>
          </p:nvSpPr>
          <p:spPr>
            <a:xfrm>
              <a:off x="6645227" y="4342415"/>
              <a:ext cx="1066494" cy="1348446"/>
            </a:xfrm>
            <a:prstGeom prst="rect">
              <a:avLst/>
            </a:prstGeom>
          </p:spPr>
          <p:txBody>
            <a:bodyPr wrap="square">
              <a:spAutoFit/>
            </a:bodyPr>
            <a:lstStyle/>
            <a:p>
              <a:pPr>
                <a:lnSpc>
                  <a:spcPts val="2500"/>
                </a:lnSpc>
              </a:pPr>
              <a:r>
                <a:rPr lang="fa-IR" sz="1400" dirty="0">
                  <a:solidFill>
                    <a:prstClr val="black"/>
                  </a:solidFill>
                  <a:cs typeface="B Homa" panose="00000400000000000000" pitchFamily="2" charset="-78"/>
                </a:rPr>
                <a:t>فضای نمایشگاه (فشار متعادل)</a:t>
              </a:r>
              <a:endParaRPr lang="fa-IR" sz="1100" dirty="0">
                <a:solidFill>
                  <a:prstClr val="black"/>
                </a:solidFill>
                <a:cs typeface="B Homa" panose="00000400000000000000" pitchFamily="2" charset="-78"/>
              </a:endParaRPr>
            </a:p>
          </p:txBody>
        </p:sp>
      </p:grpSp>
    </p:spTree>
    <p:extLst>
      <p:ext uri="{BB962C8B-B14F-4D97-AF65-F5344CB8AC3E}">
        <p14:creationId xmlns:p14="http://schemas.microsoft.com/office/powerpoint/2010/main" val="42683182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04800" y="381001"/>
            <a:ext cx="8534400" cy="3939540"/>
          </a:xfrm>
          <a:prstGeom prst="rect">
            <a:avLst/>
          </a:prstGeom>
          <a:noFill/>
        </p:spPr>
        <p:txBody>
          <a:bodyPr wrap="square" rtlCol="0">
            <a:spAutoFit/>
          </a:bodyPr>
          <a:lstStyle/>
          <a:p>
            <a:pPr algn="just">
              <a:lnSpc>
                <a:spcPts val="2500"/>
              </a:lnSpc>
            </a:pPr>
            <a:r>
              <a:rPr lang="fa-IR" dirty="0">
                <a:solidFill>
                  <a:prstClr val="black"/>
                </a:solidFill>
                <a:latin typeface="2  Vahid"/>
                <a:cs typeface="B Homa" panose="00000400000000000000" pitchFamily="2" charset="-78"/>
              </a:rPr>
              <a:t>مبتکرانه ترین سازه ی هوای فشرده در نمایشگاه جهانی اکسپو 70، این سازه ی قابل توجه بود که روی یک قاب مدور فولادی متکی بر 48 کیسه ی شناور که روی کی دریاچه ی کم عمق شناور بودند، قرار گرفته بود. هر کیسه برای مقاومت در برابر تغییر ناشی از وزن بار توزیع شده با حرکت تماشاچیان در سالن تئاتر بالا به طور اتوماتیک پر شده بود. سازه شناور به تدریج در طول رودخانه در طی 20 دقیقه اجرای نمایش می چرخید. تئاتر با یک سقف پوسته ای محصور شده بود (پلی استر با پوشش  </a:t>
            </a:r>
            <a:r>
              <a:rPr lang="en-US" dirty="0">
                <a:solidFill>
                  <a:prstClr val="black"/>
                </a:solidFill>
                <a:latin typeface="2  Vahid"/>
                <a:cs typeface="B Homa" panose="00000400000000000000" pitchFamily="2" charset="-78"/>
              </a:rPr>
              <a:t>PVC)  </a:t>
            </a:r>
            <a:r>
              <a:rPr lang="fa-IR" dirty="0">
                <a:solidFill>
                  <a:prstClr val="black"/>
                </a:solidFill>
                <a:latin typeface="2  Vahid"/>
                <a:cs typeface="B Homa" panose="00000400000000000000" pitchFamily="2" charset="-78"/>
              </a:rPr>
              <a:t>و متکی بر سه قوس پر شده از هوا بود که در مقطع قطری برابر 23 متر داشت. قطر آن در مقطع عرضی 3 متر بود. مشابه غرفه فوجی، فشار قوس لوله ای برای مقاومت در برابر شرایط متفاوت وزش باد متغیر بود.</a:t>
            </a:r>
          </a:p>
          <a:p>
            <a:pPr algn="just">
              <a:lnSpc>
                <a:spcPts val="2500"/>
              </a:lnSpc>
            </a:pPr>
            <a:r>
              <a:rPr lang="fa-IR" dirty="0">
                <a:solidFill>
                  <a:prstClr val="black"/>
                </a:solidFill>
                <a:latin typeface="2  Vahid"/>
                <a:cs typeface="B Homa" panose="00000400000000000000" pitchFamily="2" charset="-78"/>
              </a:rPr>
              <a:t>پوسته ی سقف یک پوسته ی نازک پلی استر است که به قوس های سمت دیگر متصل می شود. فضای بین سقف و پوسته های بام تحت فشار منفی برای نگهداری سقف است، که باعث افزایش فشار بام و افزایش پایداری همه جانبه در سقف می گردد. استفاده از فشار منفی که نوآور مهمی در سازه های هوای فشرده بود، ثابت کرد که چنین ساختمان هایی به فرم های ساده ی سازه ای محدود نمی شوند. برای ارائه چنین طرح جدیدی در سازه های هوای فشرده، موراتا (معمار) نشان ویژه وزارت علوم و تکنولوژی ژاپن را دریافت کرد.</a:t>
            </a:r>
          </a:p>
        </p:txBody>
      </p:sp>
    </p:spTree>
    <p:extLst>
      <p:ext uri="{BB962C8B-B14F-4D97-AF65-F5344CB8AC3E}">
        <p14:creationId xmlns:p14="http://schemas.microsoft.com/office/powerpoint/2010/main" val="40534962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lumMod val="95000"/>
                  <a:lumOff val="5000"/>
                </a:prstClr>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black">
                  <a:lumMod val="95000"/>
                  <a:lumOff val="5000"/>
                </a:prstClr>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953000" y="533400"/>
            <a:ext cx="3657600" cy="461665"/>
          </a:xfrm>
          <a:prstGeom prst="rect">
            <a:avLst/>
          </a:prstGeom>
          <a:noFill/>
        </p:spPr>
        <p:txBody>
          <a:bodyPr wrap="square" rtlCol="0">
            <a:spAutoFit/>
          </a:bodyPr>
          <a:lstStyle/>
          <a:p>
            <a:pPr rtl="0"/>
            <a:r>
              <a:rPr lang="fa-IR" sz="2400" b="1" dirty="0">
                <a:solidFill>
                  <a:prstClr val="black">
                    <a:lumMod val="95000"/>
                    <a:lumOff val="5000"/>
                  </a:prstClr>
                </a:solidFill>
                <a:cs typeface="B Vahid" pitchFamily="2" charset="-78"/>
              </a:rPr>
              <a:t>انواع سازه‌های بادی :</a:t>
            </a:r>
            <a:endParaRPr lang="en-US" sz="2400" b="1" dirty="0">
              <a:solidFill>
                <a:prstClr val="black">
                  <a:lumMod val="95000"/>
                  <a:lumOff val="5000"/>
                </a:prstClr>
              </a:solidFill>
              <a:cs typeface="B Vahid" pitchFamily="2" charset="-78"/>
            </a:endParaRPr>
          </a:p>
        </p:txBody>
      </p:sp>
      <p:sp>
        <p:nvSpPr>
          <p:cNvPr id="9" name="TextBox 8"/>
          <p:cNvSpPr txBox="1"/>
          <p:nvPr/>
        </p:nvSpPr>
        <p:spPr>
          <a:xfrm>
            <a:off x="5257800" y="3348335"/>
            <a:ext cx="3657600" cy="461665"/>
          </a:xfrm>
          <a:prstGeom prst="rect">
            <a:avLst/>
          </a:prstGeom>
          <a:noFill/>
        </p:spPr>
        <p:txBody>
          <a:bodyPr wrap="square" rtlCol="0">
            <a:spAutoFit/>
          </a:bodyPr>
          <a:lstStyle/>
          <a:p>
            <a:pPr rtl="0"/>
            <a:r>
              <a:rPr lang="fa-IR" sz="2400" dirty="0">
                <a:solidFill>
                  <a:prstClr val="black">
                    <a:lumMod val="95000"/>
                    <a:lumOff val="5000"/>
                  </a:prstClr>
                </a:solidFill>
                <a:cs typeface="B Vahid" pitchFamily="2" charset="-78"/>
              </a:rPr>
              <a:t>انواع سازه‌های بادی</a:t>
            </a:r>
            <a:endParaRPr lang="en-US" sz="2400" dirty="0">
              <a:solidFill>
                <a:prstClr val="black">
                  <a:lumMod val="95000"/>
                  <a:lumOff val="5000"/>
                </a:prstClr>
              </a:solidFill>
              <a:cs typeface="B Vahid" pitchFamily="2" charset="-78"/>
            </a:endParaRPr>
          </a:p>
        </p:txBody>
      </p:sp>
      <p:sp>
        <p:nvSpPr>
          <p:cNvPr id="10" name="Right Brace 9"/>
          <p:cNvSpPr/>
          <p:nvPr/>
        </p:nvSpPr>
        <p:spPr>
          <a:xfrm>
            <a:off x="6096000" y="1752600"/>
            <a:ext cx="685800" cy="3657600"/>
          </a:xfrm>
          <a:prstGeom prst="rightBrace">
            <a:avLst/>
          </a:prstGeom>
          <a:ln w="38100">
            <a:solidFill>
              <a:schemeClr val="accent3">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rtl="0"/>
            <a:endParaRPr lang="en-US" dirty="0">
              <a:solidFill>
                <a:srgbClr val="7E6BC9">
                  <a:lumMod val="50000"/>
                </a:srgbClr>
              </a:solidFill>
            </a:endParaRPr>
          </a:p>
        </p:txBody>
      </p:sp>
      <p:sp>
        <p:nvSpPr>
          <p:cNvPr id="12" name="Rectangle 11"/>
          <p:cNvSpPr/>
          <p:nvPr/>
        </p:nvSpPr>
        <p:spPr>
          <a:xfrm>
            <a:off x="838200" y="1981200"/>
            <a:ext cx="5522099" cy="1231106"/>
          </a:xfrm>
          <a:prstGeom prst="rect">
            <a:avLst/>
          </a:prstGeom>
        </p:spPr>
        <p:txBody>
          <a:bodyPr wrap="square">
            <a:spAutoFit/>
          </a:bodyPr>
          <a:lstStyle/>
          <a:p>
            <a:pPr algn="just"/>
            <a:r>
              <a:rPr lang="fa-IR" sz="2000" b="1" dirty="0">
                <a:solidFill>
                  <a:prstClr val="black">
                    <a:lumMod val="95000"/>
                    <a:lumOff val="5000"/>
                  </a:prstClr>
                </a:solidFill>
                <a:cs typeface="B Vahid" pitchFamily="2" charset="-78"/>
              </a:rPr>
              <a:t>سازه‌های متکی بر هوا</a:t>
            </a:r>
            <a:r>
              <a:rPr lang="fa-IR" b="1" dirty="0">
                <a:solidFill>
                  <a:prstClr val="black">
                    <a:lumMod val="95000"/>
                    <a:lumOff val="5000"/>
                  </a:prstClr>
                </a:solidFill>
                <a:cs typeface="B Vahid" pitchFamily="2" charset="-78"/>
              </a:rPr>
              <a:t>: </a:t>
            </a:r>
            <a:r>
              <a:rPr lang="fa-IR" dirty="0">
                <a:solidFill>
                  <a:prstClr val="black">
                    <a:lumMod val="95000"/>
                    <a:lumOff val="5000"/>
                  </a:prstClr>
                </a:solidFill>
                <a:cs typeface="B Vahid" pitchFamily="2" charset="-78"/>
              </a:rPr>
              <a:t>در سازه‌های متکی بر هوا پوسته سقف یک لایه است که در اطراف هوابندی شده و با تنظیم فشار داخلی که کمی بیشتر از فشار هوای بیرون است نگاه داشته می‌شوند. در نتیجه تمامی حجم داخلی سازه با فشار هوای داخل تنظیم می‌گردد.</a:t>
            </a:r>
            <a:endParaRPr lang="en-US" dirty="0">
              <a:solidFill>
                <a:prstClr val="black">
                  <a:lumMod val="95000"/>
                  <a:lumOff val="5000"/>
                </a:prstClr>
              </a:solidFill>
              <a:cs typeface="B Vahid" pitchFamily="2" charset="-78"/>
            </a:endParaRPr>
          </a:p>
        </p:txBody>
      </p:sp>
      <p:sp>
        <p:nvSpPr>
          <p:cNvPr id="13" name="TextBox 12"/>
          <p:cNvSpPr txBox="1"/>
          <p:nvPr/>
        </p:nvSpPr>
        <p:spPr>
          <a:xfrm>
            <a:off x="914400" y="3733800"/>
            <a:ext cx="5410200" cy="1508105"/>
          </a:xfrm>
          <a:prstGeom prst="rect">
            <a:avLst/>
          </a:prstGeom>
          <a:noFill/>
        </p:spPr>
        <p:txBody>
          <a:bodyPr wrap="square" rtlCol="0">
            <a:spAutoFit/>
          </a:bodyPr>
          <a:lstStyle/>
          <a:p>
            <a:pPr algn="just"/>
            <a:r>
              <a:rPr lang="fa-IR" sz="2000" dirty="0">
                <a:solidFill>
                  <a:prstClr val="black">
                    <a:lumMod val="95000"/>
                    <a:lumOff val="5000"/>
                  </a:prstClr>
                </a:solidFill>
                <a:cs typeface="B Vahid" pitchFamily="2" charset="-78"/>
              </a:rPr>
              <a:t>سازه‌های محصور باد شده</a:t>
            </a:r>
            <a:r>
              <a:rPr lang="fa-IR" dirty="0">
                <a:solidFill>
                  <a:prstClr val="black">
                    <a:lumMod val="95000"/>
                    <a:lumOff val="5000"/>
                  </a:prstClr>
                </a:solidFill>
                <a:cs typeface="B Vahid" pitchFamily="2" charset="-78"/>
              </a:rPr>
              <a:t>: سازه‌های بسته باد شده براساس عناصر سازه‌ای (مانند قوس‌ها و ستون‌ها) که فشار هوای داخل آنها تنظیم شده است، شکل گرفته‌اند. بنابراین به صورت یک فرم صلب هستند که برای نگاهداری فضای داخلی محصور که هوای داخل آن ثابت نیست به کار می‌روند.</a:t>
            </a:r>
          </a:p>
          <a:p>
            <a:pPr rtl="0"/>
            <a:endParaRPr lang="en-US" dirty="0">
              <a:solidFill>
                <a:prstClr val="black">
                  <a:lumMod val="95000"/>
                  <a:lumOff val="5000"/>
                </a:prstClr>
              </a:solidFill>
              <a:cs typeface="B Vahid" pitchFamily="2" charset="-78"/>
            </a:endParaRPr>
          </a:p>
        </p:txBody>
      </p:sp>
    </p:spTree>
    <p:extLst>
      <p:ext uri="{BB962C8B-B14F-4D97-AF65-F5344CB8AC3E}">
        <p14:creationId xmlns:p14="http://schemas.microsoft.com/office/powerpoint/2010/main" val="391638997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solidFill>
                  <a:schemeClr val="accent4">
                    <a:lumMod val="50000"/>
                  </a:schemeClr>
                </a:solidFill>
              </a:rPr>
              <a:t>نمونه ها</a:t>
            </a:r>
            <a:endParaRPr lang="fa-IR" dirty="0">
              <a:solidFill>
                <a:schemeClr val="accent4">
                  <a:lumMod val="50000"/>
                </a:schemeClr>
              </a:solidFill>
            </a:endParaRPr>
          </a:p>
        </p:txBody>
      </p:sp>
      <p:sp>
        <p:nvSpPr>
          <p:cNvPr id="3" name="Rectangle 2"/>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 name="Rectangle 3"/>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5" name="Straight Connector 4"/>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33091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9" name="Rectangle 2"/>
          <p:cNvSpPr>
            <a:spLocks noGrp="1" noChangeArrowheads="1"/>
          </p:cNvSpPr>
          <p:nvPr>
            <p:ph type="title"/>
          </p:nvPr>
        </p:nvSpPr>
        <p:spPr>
          <a:xfrm>
            <a:off x="609600" y="381000"/>
            <a:ext cx="8077200" cy="990600"/>
          </a:xfrm>
        </p:spPr>
        <p:txBody>
          <a:bodyPr>
            <a:normAutofit/>
          </a:bodyPr>
          <a:lstStyle/>
          <a:p>
            <a:pPr algn="r" rtl="1"/>
            <a:r>
              <a:rPr lang="fa-IR" sz="24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پوشش سقف </a:t>
            </a:r>
            <a:r>
              <a:rPr lang="fa-IR" sz="2400" dirty="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های </a:t>
            </a:r>
            <a:r>
              <a:rPr lang="fa-IR" sz="24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بزرگتر</a:t>
            </a:r>
            <a:endParaRPr lang="en-US" sz="2400" dirty="0" smtClean="0">
              <a:ln>
                <a:noFill/>
              </a:ln>
              <a:solidFill>
                <a:schemeClr val="accent4">
                  <a:lumMod val="50000"/>
                </a:schemeClr>
              </a:solidFill>
              <a:effectLst>
                <a:outerShdw blurRad="38100" dist="38100" dir="2700000" algn="tl">
                  <a:srgbClr val="000000">
                    <a:alpha val="43137"/>
                  </a:srgbClr>
                </a:outerShdw>
              </a:effectLst>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413" y="1643063"/>
            <a:ext cx="8639175" cy="35718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08619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9" name="Rectangle 2"/>
          <p:cNvSpPr>
            <a:spLocks noGrp="1" noChangeArrowheads="1"/>
          </p:cNvSpPr>
          <p:nvPr>
            <p:ph type="title"/>
          </p:nvPr>
        </p:nvSpPr>
        <p:spPr>
          <a:xfrm>
            <a:off x="609600" y="381000"/>
            <a:ext cx="8077200" cy="990600"/>
          </a:xfrm>
        </p:spPr>
        <p:txBody>
          <a:bodyPr>
            <a:normAutofit/>
          </a:bodyPr>
          <a:lstStyle/>
          <a:p>
            <a:pPr algn="r" rtl="1"/>
            <a:r>
              <a:rPr lang="fa-IR" sz="24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پوشش سقف </a:t>
            </a:r>
            <a:r>
              <a:rPr lang="fa-IR" sz="2400" dirty="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های </a:t>
            </a:r>
            <a:r>
              <a:rPr lang="fa-IR" sz="24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بزرگتر</a:t>
            </a:r>
            <a:endParaRPr lang="en-US" sz="2400" dirty="0" smtClean="0">
              <a:ln>
                <a:noFill/>
              </a:ln>
              <a:solidFill>
                <a:schemeClr val="accent4">
                  <a:lumMod val="50000"/>
                </a:schemeClr>
              </a:solidFill>
              <a:effectLst>
                <a:outerShdw blurRad="38100" dist="38100" dir="2700000" algn="tl">
                  <a:srgbClr val="000000">
                    <a:alpha val="43137"/>
                  </a:srgbClr>
                </a:outerShdw>
              </a:effectLst>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838" y="1676400"/>
            <a:ext cx="8696325" cy="3505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441634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9" name="Rectangle 2"/>
          <p:cNvSpPr>
            <a:spLocks noGrp="1" noChangeArrowheads="1"/>
          </p:cNvSpPr>
          <p:nvPr>
            <p:ph type="title"/>
          </p:nvPr>
        </p:nvSpPr>
        <p:spPr>
          <a:xfrm>
            <a:off x="609600" y="381000"/>
            <a:ext cx="8077200" cy="990600"/>
          </a:xfrm>
        </p:spPr>
        <p:txBody>
          <a:bodyPr>
            <a:normAutofit/>
          </a:bodyPr>
          <a:lstStyle/>
          <a:p>
            <a:pPr algn="r" rtl="1"/>
            <a:r>
              <a:rPr lang="fa-IR" sz="24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طرح های هنری</a:t>
            </a:r>
            <a:endParaRPr lang="en-US" sz="24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endParaRP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286" y="1256063"/>
            <a:ext cx="8675427" cy="2357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604" y="3733800"/>
            <a:ext cx="8712789" cy="2856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40456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9" name="Rectangle 2"/>
          <p:cNvSpPr>
            <a:spLocks noGrp="1" noChangeArrowheads="1"/>
          </p:cNvSpPr>
          <p:nvPr>
            <p:ph type="title"/>
          </p:nvPr>
        </p:nvSpPr>
        <p:spPr>
          <a:xfrm>
            <a:off x="609600" y="381000"/>
            <a:ext cx="8077200" cy="990600"/>
          </a:xfrm>
        </p:spPr>
        <p:txBody>
          <a:bodyPr>
            <a:normAutofit/>
          </a:bodyPr>
          <a:lstStyle/>
          <a:p>
            <a:pPr algn="r" rtl="1"/>
            <a:r>
              <a:rPr lang="fa-IR" sz="2400" dirty="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طرح های هنری</a:t>
            </a:r>
            <a:endParaRPr lang="en-US" sz="2400" dirty="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endParaRP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9688" y="1447800"/>
            <a:ext cx="6524625" cy="48291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53915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9" name="Rectangle 2"/>
          <p:cNvSpPr>
            <a:spLocks noGrp="1" noChangeArrowheads="1"/>
          </p:cNvSpPr>
          <p:nvPr>
            <p:ph type="title"/>
          </p:nvPr>
        </p:nvSpPr>
        <p:spPr>
          <a:xfrm>
            <a:off x="609600" y="381000"/>
            <a:ext cx="8077200" cy="990600"/>
          </a:xfrm>
        </p:spPr>
        <p:txBody>
          <a:bodyPr>
            <a:normAutofit/>
          </a:bodyPr>
          <a:lstStyle/>
          <a:p>
            <a:pPr algn="r" rtl="1"/>
            <a:r>
              <a:rPr lang="fa-IR" sz="28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کارهای اخیر:</a:t>
            </a:r>
            <a:r>
              <a:rPr lang="en-US" sz="28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 </a:t>
            </a:r>
            <a:r>
              <a:rPr lang="fa-IR" sz="28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پروژه ادن</a:t>
            </a:r>
            <a:endParaRPr lang="en-US" sz="28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25" y="1900238"/>
            <a:ext cx="8134350"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61385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90316" y="1121392"/>
            <a:ext cx="3381610" cy="25362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038044" y="3927546"/>
            <a:ext cx="3405622" cy="25542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087106" y="1140181"/>
            <a:ext cx="3356559" cy="25174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85800" y="3984816"/>
            <a:ext cx="3356558" cy="25174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2"/>
          <p:cNvSpPr>
            <a:spLocks noGrp="1" noChangeArrowheads="1"/>
          </p:cNvSpPr>
          <p:nvPr>
            <p:ph type="title"/>
          </p:nvPr>
        </p:nvSpPr>
        <p:spPr>
          <a:xfrm>
            <a:off x="609600" y="228600"/>
            <a:ext cx="8077200" cy="990600"/>
          </a:xfrm>
        </p:spPr>
        <p:txBody>
          <a:bodyPr>
            <a:normAutofit/>
          </a:bodyPr>
          <a:lstStyle/>
          <a:p>
            <a:pPr algn="r" rtl="1"/>
            <a:r>
              <a:rPr lang="fa-IR" sz="28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کارهای اخیر:</a:t>
            </a:r>
            <a:r>
              <a:rPr lang="en-US" sz="28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 </a:t>
            </a:r>
            <a:r>
              <a:rPr lang="fa-IR" sz="28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rPr>
              <a:t>پروژه ادن</a:t>
            </a:r>
            <a:endParaRPr lang="en-US" sz="2800" dirty="0" smtClean="0">
              <a:ln>
                <a:noFill/>
              </a:ln>
              <a:solidFill>
                <a:schemeClr val="accent4">
                  <a:lumMod val="50000"/>
                </a:schemeClr>
              </a:solidFill>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5712717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152400"/>
            <a:ext cx="8229600" cy="1143000"/>
          </a:xfrm>
        </p:spPr>
        <p:txBody>
          <a:bodyPr>
            <a:normAutofit/>
          </a:bodyPr>
          <a:lstStyle/>
          <a:p>
            <a:pPr algn="r" rtl="1"/>
            <a:r>
              <a:rPr lang="fa-IR" sz="2400" dirty="0" smtClean="0">
                <a:solidFill>
                  <a:schemeClr val="accent4">
                    <a:lumMod val="50000"/>
                  </a:schemeClr>
                </a:solidFill>
                <a:cs typeface="B Homa" panose="00000400000000000000" pitchFamily="2" charset="-78"/>
              </a:rPr>
              <a:t>سازه های بزرگ</a:t>
            </a:r>
            <a:endParaRPr lang="fa-IR" sz="2400" dirty="0">
              <a:solidFill>
                <a:schemeClr val="accent4">
                  <a:lumMod val="50000"/>
                </a:schemeClr>
              </a:solidFill>
              <a:cs typeface="B Homa" panose="00000400000000000000" pitchFamily="2" charset="-78"/>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797" b="6008"/>
          <a:stretch/>
        </p:blipFill>
        <p:spPr bwMode="auto">
          <a:xfrm>
            <a:off x="490648" y="1143000"/>
            <a:ext cx="8162704" cy="5448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490648" y="1143000"/>
            <a:ext cx="3014552" cy="400110"/>
          </a:xfrm>
          <a:prstGeom prst="rect">
            <a:avLst/>
          </a:prstGeom>
          <a:noFill/>
        </p:spPr>
        <p:txBody>
          <a:bodyPr wrap="square" rtlCol="1">
            <a:spAutoFit/>
          </a:bodyPr>
          <a:lstStyle/>
          <a:p>
            <a:pPr algn="l" rtl="0"/>
            <a:r>
              <a:rPr lang="en-US" sz="2000" b="1" dirty="0" err="1">
                <a:solidFill>
                  <a:srgbClr val="FF0000"/>
                </a:solidFill>
              </a:rPr>
              <a:t>MoMa</a:t>
            </a:r>
            <a:r>
              <a:rPr lang="en-US" sz="2000" b="1" dirty="0">
                <a:solidFill>
                  <a:srgbClr val="FF0000"/>
                </a:solidFill>
              </a:rPr>
              <a:t> Structure</a:t>
            </a:r>
            <a:endParaRPr lang="fa-IR" sz="2000" b="1" dirty="0">
              <a:solidFill>
                <a:srgbClr val="FF0000"/>
              </a:solidFill>
              <a:cs typeface="Tahoma" panose="020B0604030504040204" pitchFamily="34" charset="0"/>
            </a:endParaRPr>
          </a:p>
        </p:txBody>
      </p:sp>
    </p:spTree>
    <p:extLst>
      <p:ext uri="{BB962C8B-B14F-4D97-AF65-F5344CB8AC3E}">
        <p14:creationId xmlns:p14="http://schemas.microsoft.com/office/powerpoint/2010/main" val="310846185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152"/>
          <a:stretch/>
        </p:blipFill>
        <p:spPr bwMode="auto">
          <a:xfrm>
            <a:off x="1323975" y="222913"/>
            <a:ext cx="6496050" cy="6412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199353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3975" y="152400"/>
            <a:ext cx="6496050"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70312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8" name="Picture 4" descr="1"/>
          <p:cNvPicPr>
            <a:picLocks noChangeAspect="1" noChangeArrowheads="1"/>
          </p:cNvPicPr>
          <p:nvPr/>
        </p:nvPicPr>
        <p:blipFill>
          <a:blip r:embed="rId3"/>
          <a:srcRect b="8451"/>
          <a:stretch>
            <a:fillRect/>
          </a:stretch>
        </p:blipFill>
        <p:spPr>
          <a:xfrm>
            <a:off x="838201" y="838200"/>
            <a:ext cx="7467600" cy="4953000"/>
          </a:xfrm>
          <a:prstGeom prst="rect">
            <a:avLst/>
          </a:prstGeom>
          <a:solidFill>
            <a:schemeClr val="accent1"/>
          </a:solidFill>
          <a:ln w="76200" cmpd="tri">
            <a:solidFill>
              <a:schemeClr val="bg2"/>
            </a:solidFill>
          </a:ln>
        </p:spPr>
      </p:pic>
      <p:sp>
        <p:nvSpPr>
          <p:cNvPr id="9" name="TextBox 8"/>
          <p:cNvSpPr txBox="1"/>
          <p:nvPr/>
        </p:nvSpPr>
        <p:spPr>
          <a:xfrm>
            <a:off x="3200400" y="1123890"/>
            <a:ext cx="1828800" cy="369332"/>
          </a:xfrm>
          <a:prstGeom prst="rect">
            <a:avLst/>
          </a:prstGeom>
          <a:solidFill>
            <a:schemeClr val="bg1"/>
          </a:solidFill>
          <a:ln>
            <a:solidFill>
              <a:schemeClr val="accent3">
                <a:lumMod val="50000"/>
              </a:schemeClr>
            </a:solidFill>
          </a:ln>
        </p:spPr>
        <p:txBody>
          <a:bodyPr wrap="square" rtlCol="0">
            <a:spAutoFit/>
          </a:bodyPr>
          <a:lstStyle/>
          <a:p>
            <a:pPr algn="l" rtl="0"/>
            <a:r>
              <a:rPr lang="fa-IR" dirty="0">
                <a:solidFill>
                  <a:srgbClr val="6BB1C9">
                    <a:lumMod val="50000"/>
                  </a:srgbClr>
                </a:solidFill>
                <a:cs typeface="B Vahid" pitchFamily="2" charset="-78"/>
              </a:rPr>
              <a:t>هوای فشرده تنظیم شده</a:t>
            </a:r>
            <a:endParaRPr lang="en-US" dirty="0">
              <a:solidFill>
                <a:srgbClr val="6BB1C9">
                  <a:lumMod val="50000"/>
                </a:srgbClr>
              </a:solidFill>
              <a:cs typeface="B Vahid" pitchFamily="2" charset="-78"/>
            </a:endParaRPr>
          </a:p>
        </p:txBody>
      </p:sp>
      <p:sp>
        <p:nvSpPr>
          <p:cNvPr id="10" name="TextBox 9"/>
          <p:cNvSpPr txBox="1"/>
          <p:nvPr/>
        </p:nvSpPr>
        <p:spPr>
          <a:xfrm>
            <a:off x="6172200" y="1047690"/>
            <a:ext cx="1905000" cy="369332"/>
          </a:xfrm>
          <a:prstGeom prst="rect">
            <a:avLst/>
          </a:prstGeom>
          <a:solidFill>
            <a:schemeClr val="bg1"/>
          </a:solidFill>
          <a:ln>
            <a:solidFill>
              <a:schemeClr val="accent3">
                <a:lumMod val="50000"/>
              </a:schemeClr>
            </a:solidFill>
          </a:ln>
        </p:spPr>
        <p:txBody>
          <a:bodyPr wrap="square" rtlCol="0">
            <a:spAutoFit/>
          </a:bodyPr>
          <a:lstStyle/>
          <a:p>
            <a:pPr algn="l" rtl="0"/>
            <a:r>
              <a:rPr lang="fa-IR" dirty="0">
                <a:solidFill>
                  <a:srgbClr val="6BB1C9">
                    <a:lumMod val="50000"/>
                  </a:srgbClr>
                </a:solidFill>
                <a:cs typeface="B Vahid" pitchFamily="2" charset="-78"/>
              </a:rPr>
              <a:t>هوای فشرده تنظیم شده</a:t>
            </a:r>
            <a:endParaRPr lang="en-US" dirty="0">
              <a:solidFill>
                <a:srgbClr val="6BB1C9">
                  <a:lumMod val="50000"/>
                </a:srgbClr>
              </a:solidFill>
              <a:cs typeface="B Vahid" pitchFamily="2" charset="-78"/>
            </a:endParaRPr>
          </a:p>
        </p:txBody>
      </p:sp>
      <p:sp>
        <p:nvSpPr>
          <p:cNvPr id="12" name="TextBox 11"/>
          <p:cNvSpPr txBox="1"/>
          <p:nvPr/>
        </p:nvSpPr>
        <p:spPr>
          <a:xfrm>
            <a:off x="1219200" y="4552890"/>
            <a:ext cx="1905000" cy="400110"/>
          </a:xfrm>
          <a:prstGeom prst="rect">
            <a:avLst/>
          </a:prstGeom>
          <a:solidFill>
            <a:schemeClr val="bg1"/>
          </a:solidFill>
          <a:ln>
            <a:solidFill>
              <a:schemeClr val="accent3">
                <a:lumMod val="50000"/>
              </a:schemeClr>
            </a:solidFill>
          </a:ln>
        </p:spPr>
        <p:txBody>
          <a:bodyPr wrap="square" rtlCol="0">
            <a:spAutoFit/>
          </a:bodyPr>
          <a:lstStyle/>
          <a:p>
            <a:pPr algn="l" rtl="0"/>
            <a:r>
              <a:rPr lang="fa-IR" sz="2000" dirty="0">
                <a:solidFill>
                  <a:prstClr val="black">
                    <a:lumMod val="95000"/>
                    <a:lumOff val="5000"/>
                  </a:prstClr>
                </a:solidFill>
                <a:cs typeface="B Vahid" pitchFamily="2" charset="-78"/>
              </a:rPr>
              <a:t>سازه‌های متکی بر هوا</a:t>
            </a:r>
            <a:endParaRPr lang="en-US" dirty="0">
              <a:solidFill>
                <a:prstClr val="black"/>
              </a:solidFill>
            </a:endParaRPr>
          </a:p>
        </p:txBody>
      </p:sp>
      <p:sp>
        <p:nvSpPr>
          <p:cNvPr id="13" name="TextBox 12"/>
          <p:cNvSpPr txBox="1"/>
          <p:nvPr/>
        </p:nvSpPr>
        <p:spPr>
          <a:xfrm>
            <a:off x="6019800" y="4248090"/>
            <a:ext cx="1905000" cy="400110"/>
          </a:xfrm>
          <a:prstGeom prst="rect">
            <a:avLst/>
          </a:prstGeom>
          <a:solidFill>
            <a:schemeClr val="bg1"/>
          </a:solidFill>
          <a:ln>
            <a:solidFill>
              <a:schemeClr val="accent3">
                <a:lumMod val="50000"/>
              </a:schemeClr>
            </a:solidFill>
          </a:ln>
        </p:spPr>
        <p:txBody>
          <a:bodyPr wrap="square" rtlCol="0">
            <a:spAutoFit/>
          </a:bodyPr>
          <a:lstStyle/>
          <a:p>
            <a:pPr algn="l" rtl="0"/>
            <a:r>
              <a:rPr lang="fa-IR" sz="2000" dirty="0">
                <a:solidFill>
                  <a:prstClr val="black">
                    <a:lumMod val="95000"/>
                    <a:lumOff val="5000"/>
                  </a:prstClr>
                </a:solidFill>
                <a:cs typeface="B Vahid" pitchFamily="2" charset="-78"/>
              </a:rPr>
              <a:t>سازه‌های پر شده از هوا</a:t>
            </a:r>
            <a:endParaRPr lang="en-US" dirty="0">
              <a:solidFill>
                <a:prstClr val="black"/>
              </a:solidFill>
            </a:endParaRPr>
          </a:p>
        </p:txBody>
      </p:sp>
      <p:sp>
        <p:nvSpPr>
          <p:cNvPr id="14" name="Rectangle 13"/>
          <p:cNvSpPr/>
          <p:nvPr/>
        </p:nvSpPr>
        <p:spPr>
          <a:xfrm>
            <a:off x="7086600" y="5181600"/>
            <a:ext cx="11430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152611043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323975" y="152400"/>
            <a:ext cx="6496050"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78809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3975" y="152400"/>
            <a:ext cx="6496050"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103281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p:txBody>
          <a:bodyPr>
            <a:normAutofit/>
          </a:bodyPr>
          <a:lstStyle/>
          <a:p>
            <a:pPr algn="r" rtl="1"/>
            <a:r>
              <a:rPr lang="fa-IR" sz="2800" dirty="0" smtClean="0">
                <a:solidFill>
                  <a:schemeClr val="accent4">
                    <a:lumMod val="50000"/>
                  </a:schemeClr>
                </a:solidFill>
                <a:latin typeface="2  Vahid"/>
                <a:cs typeface="B Homa" panose="00000400000000000000" pitchFamily="2" charset="-78"/>
              </a:rPr>
              <a:t>سازه های نمایشگاهی</a:t>
            </a:r>
            <a:endParaRPr lang="fa-IR" sz="2800" dirty="0">
              <a:solidFill>
                <a:schemeClr val="accent4">
                  <a:lumMod val="50000"/>
                </a:schemeClr>
              </a:solidFill>
              <a:latin typeface="2  Vahid"/>
              <a:cs typeface="B Homa" panose="00000400000000000000" pitchFamily="2" charset="-78"/>
            </a:endParaRPr>
          </a:p>
        </p:txBody>
      </p:sp>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943100" y="2421731"/>
            <a:ext cx="3197225" cy="3197225"/>
          </a:xfrm>
          <a:prstGeom prst="rect">
            <a:avLst/>
          </a:prstGeom>
          <a:ln>
            <a:noFill/>
          </a:ln>
          <a:effectLst>
            <a:outerShdw blurRad="292100" dist="139700" dir="2700000" algn="tl" rotWithShape="0">
              <a:srgbClr val="333333">
                <a:alpha val="65000"/>
              </a:srgbClr>
            </a:outerShdw>
          </a:effectLst>
        </p:spPr>
      </p:pic>
      <p:pic>
        <p:nvPicPr>
          <p:cNvPr id="5"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337175" y="2421731"/>
            <a:ext cx="3197225" cy="31972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2704413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4" name="Title 1"/>
          <p:cNvSpPr>
            <a:spLocks noGrp="1"/>
          </p:cNvSpPr>
          <p:nvPr>
            <p:ph type="title"/>
          </p:nvPr>
        </p:nvSpPr>
        <p:spPr>
          <a:xfrm>
            <a:off x="457200" y="304800"/>
            <a:ext cx="8229600" cy="1143000"/>
          </a:xfrm>
        </p:spPr>
        <p:txBody>
          <a:bodyPr>
            <a:normAutofit/>
          </a:bodyPr>
          <a:lstStyle/>
          <a:p>
            <a:pPr algn="r" rtl="1"/>
            <a:r>
              <a:rPr lang="fa-IR" sz="2800" dirty="0" smtClean="0">
                <a:solidFill>
                  <a:schemeClr val="accent4">
                    <a:lumMod val="50000"/>
                  </a:schemeClr>
                </a:solidFill>
                <a:latin typeface="2  Vahid"/>
                <a:cs typeface="B Homa" panose="00000400000000000000" pitchFamily="2" charset="-78"/>
              </a:rPr>
              <a:t>سازه های نمایشگاهی</a:t>
            </a:r>
            <a:endParaRPr lang="fa-IR" sz="2800" dirty="0">
              <a:solidFill>
                <a:schemeClr val="accent4">
                  <a:lumMod val="50000"/>
                </a:schemeClr>
              </a:solidFill>
              <a:latin typeface="2  Vahid"/>
              <a:cs typeface="B Homa" panose="00000400000000000000" pitchFamily="2" charset="-78"/>
            </a:endParaRPr>
          </a:p>
        </p:txBody>
      </p:sp>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943100" y="2421731"/>
            <a:ext cx="3197225" cy="3197225"/>
          </a:xfrm>
          <a:prstGeom prst="rect">
            <a:avLst/>
          </a:prstGeom>
          <a:ln>
            <a:noFill/>
          </a:ln>
          <a:effectLst>
            <a:outerShdw blurRad="292100" dist="139700" dir="2700000" algn="tl" rotWithShape="0">
              <a:srgbClr val="333333">
                <a:alpha val="65000"/>
              </a:srgbClr>
            </a:outerShdw>
          </a:effectLst>
        </p:spPr>
      </p:pic>
      <p:pic>
        <p:nvPicPr>
          <p:cNvPr id="5"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067580" y="1943380"/>
            <a:ext cx="3619220" cy="3619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874302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title"/>
          </p:nvPr>
        </p:nvSpPr>
        <p:spPr/>
        <p:txBody>
          <a:bodyPr>
            <a:normAutofit/>
          </a:bodyPr>
          <a:lstStyle/>
          <a:p>
            <a:pPr algn="r" rtl="1"/>
            <a:r>
              <a:rPr lang="fa-IR" sz="2800" dirty="0" smtClean="0">
                <a:solidFill>
                  <a:schemeClr val="accent4">
                    <a:lumMod val="50000"/>
                  </a:schemeClr>
                </a:solidFill>
                <a:latin typeface="2  Vahid"/>
                <a:cs typeface="B Homa" panose="00000400000000000000" pitchFamily="2" charset="-78"/>
              </a:rPr>
              <a:t>سازه های نمایشگاهی</a:t>
            </a:r>
            <a:endParaRPr lang="fa-IR" sz="2800" dirty="0">
              <a:solidFill>
                <a:schemeClr val="accent4">
                  <a:lumMod val="50000"/>
                </a:schemeClr>
              </a:solidFill>
              <a:latin typeface="2  Vahid"/>
              <a:cs typeface="B Homa" panose="00000400000000000000" pitchFamily="2" charset="-78"/>
            </a:endParaRPr>
          </a:p>
        </p:txBody>
      </p:sp>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943100" y="2421731"/>
            <a:ext cx="3197225" cy="3197225"/>
          </a:xfrm>
          <a:prstGeom prst="rect">
            <a:avLst/>
          </a:prstGeom>
          <a:ln>
            <a:noFill/>
          </a:ln>
          <a:effectLst>
            <a:outerShdw blurRad="292100" dist="139700" dir="2700000" algn="tl" rotWithShape="0">
              <a:srgbClr val="333333">
                <a:alpha val="65000"/>
              </a:srgbClr>
            </a:outerShdw>
          </a:effectLst>
        </p:spPr>
      </p:pic>
      <p:pic>
        <p:nvPicPr>
          <p:cNvPr id="5"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762780" y="1867180"/>
            <a:ext cx="3619220" cy="3619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75225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title"/>
          </p:nvPr>
        </p:nvSpPr>
        <p:spPr/>
        <p:txBody>
          <a:bodyPr>
            <a:normAutofit/>
          </a:bodyPr>
          <a:lstStyle/>
          <a:p>
            <a:pPr algn="r" rtl="1"/>
            <a:r>
              <a:rPr lang="fa-IR" sz="2800" dirty="0" smtClean="0">
                <a:solidFill>
                  <a:schemeClr val="accent4">
                    <a:lumMod val="50000"/>
                  </a:schemeClr>
                </a:solidFill>
                <a:latin typeface="2  Vahid"/>
                <a:cs typeface="B Homa" panose="00000400000000000000" pitchFamily="2" charset="-78"/>
              </a:rPr>
              <a:t>سازه های نمایشگاهی</a:t>
            </a:r>
            <a:endParaRPr lang="fa-IR" sz="2800" dirty="0">
              <a:solidFill>
                <a:schemeClr val="accent4">
                  <a:lumMod val="50000"/>
                </a:schemeClr>
              </a:solidFill>
              <a:latin typeface="2  Vahid"/>
              <a:cs typeface="B Homa" panose="00000400000000000000" pitchFamily="2" charset="-78"/>
            </a:endParaRPr>
          </a:p>
        </p:txBody>
      </p:sp>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943100" y="2421731"/>
            <a:ext cx="3197225" cy="3197225"/>
          </a:xfrm>
          <a:prstGeom prst="rect">
            <a:avLst/>
          </a:prstGeom>
          <a:ln>
            <a:noFill/>
          </a:ln>
          <a:effectLst>
            <a:outerShdw blurRad="292100" dist="139700" dir="2700000" algn="tl" rotWithShape="0">
              <a:srgbClr val="333333">
                <a:alpha val="65000"/>
              </a:srgbClr>
            </a:outerShdw>
          </a:effectLst>
        </p:spPr>
      </p:pic>
      <p:pic>
        <p:nvPicPr>
          <p:cNvPr id="5"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724400" y="1828800"/>
            <a:ext cx="3962400" cy="3962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0400724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title"/>
          </p:nvPr>
        </p:nvSpPr>
        <p:spPr/>
        <p:txBody>
          <a:bodyPr>
            <a:normAutofit/>
          </a:bodyPr>
          <a:lstStyle/>
          <a:p>
            <a:pPr algn="r" rtl="1"/>
            <a:r>
              <a:rPr lang="fa-IR" sz="2800" dirty="0" smtClean="0">
                <a:solidFill>
                  <a:schemeClr val="accent4">
                    <a:lumMod val="50000"/>
                  </a:schemeClr>
                </a:solidFill>
                <a:latin typeface="2  Vahid"/>
                <a:cs typeface="B Homa" panose="00000400000000000000" pitchFamily="2" charset="-78"/>
              </a:rPr>
              <a:t>سازه های نمایشگاهی</a:t>
            </a:r>
            <a:endParaRPr lang="fa-IR" sz="2800" dirty="0">
              <a:solidFill>
                <a:schemeClr val="accent4">
                  <a:lumMod val="50000"/>
                </a:schemeClr>
              </a:solidFill>
              <a:latin typeface="2  Vahid"/>
              <a:cs typeface="B Homa" panose="00000400000000000000" pitchFamily="2" charset="-78"/>
            </a:endParaRPr>
          </a:p>
        </p:txBody>
      </p:sp>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943100" y="2421731"/>
            <a:ext cx="3197225" cy="3197225"/>
          </a:xfrm>
          <a:prstGeom prst="rect">
            <a:avLst/>
          </a:prstGeom>
          <a:ln>
            <a:noFill/>
          </a:ln>
          <a:effectLst>
            <a:outerShdw blurRad="292100" dist="139700" dir="2700000" algn="tl" rotWithShape="0">
              <a:srgbClr val="333333">
                <a:alpha val="65000"/>
              </a:srgbClr>
            </a:outerShdw>
          </a:effectLst>
        </p:spPr>
      </p:pic>
      <p:pic>
        <p:nvPicPr>
          <p:cNvPr id="5"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972330" y="1848130"/>
            <a:ext cx="3333470" cy="33334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8025687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457200" y="152400"/>
            <a:ext cx="8229600" cy="1143000"/>
          </a:xfrm>
        </p:spPr>
        <p:txBody>
          <a:bodyPr>
            <a:normAutofit/>
          </a:bodyPr>
          <a:lstStyle/>
          <a:p>
            <a:pPr algn="r" rtl="1"/>
            <a:r>
              <a:rPr lang="en-US" sz="2400" b="0" dirty="0" smtClean="0">
                <a:ln>
                  <a:noFill/>
                </a:ln>
                <a:solidFill>
                  <a:schemeClr val="accent4">
                    <a:lumMod val="50000"/>
                  </a:schemeClr>
                </a:solidFill>
                <a:effectLst>
                  <a:outerShdw blurRad="38100" dist="38100" dir="2700000" algn="tl">
                    <a:srgbClr val="000000">
                      <a:alpha val="43137"/>
                    </a:srgbClr>
                  </a:outerShdw>
                </a:effectLst>
              </a:rPr>
              <a:t>Kiss The Frog</a:t>
            </a:r>
            <a:r>
              <a:rPr lang="fa-IR" sz="2400" b="0" dirty="0" smtClean="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2400" b="0" dirty="0">
              <a:ln>
                <a:noFill/>
              </a:ln>
              <a:solidFill>
                <a:schemeClr val="accent4">
                  <a:lumMod val="50000"/>
                </a:schemeClr>
              </a:solidFill>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943100" y="2931618"/>
            <a:ext cx="3197225" cy="21774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8756721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62400" y="381000"/>
            <a:ext cx="4724400" cy="609600"/>
          </a:xfrm>
        </p:spPr>
        <p:txBody>
          <a:bodyPr>
            <a:normAutofit/>
          </a:bodyPr>
          <a:lstStyle/>
          <a:p>
            <a:pPr algn="r" rtl="1"/>
            <a:r>
              <a:rPr lang="en-US" sz="1800" b="0" dirty="0">
                <a:ln>
                  <a:noFill/>
                </a:ln>
                <a:solidFill>
                  <a:schemeClr val="accent4">
                    <a:lumMod val="50000"/>
                  </a:schemeClr>
                </a:solidFill>
                <a:effectLst>
                  <a:outerShdw blurRad="38100" dist="38100" dir="2700000" algn="tl">
                    <a:srgbClr val="000000">
                      <a:alpha val="43137"/>
                    </a:srgbClr>
                  </a:outerShdw>
                </a:effectLst>
              </a:rPr>
              <a:t>Kiss The Frog</a:t>
            </a:r>
            <a:r>
              <a:rPr lang="fa-IR" sz="1800" b="0" dirty="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1800" b="0" dirty="0">
              <a:ln>
                <a:noFill/>
              </a:ln>
              <a:solidFill>
                <a:schemeClr val="accent4">
                  <a:lumMod val="50000"/>
                </a:schemeClr>
              </a:solidFill>
              <a:effectLst/>
              <a:latin typeface="2  Vahid"/>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35875" y="1219200"/>
            <a:ext cx="4077993" cy="3058495"/>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283200" y="1219200"/>
            <a:ext cx="3352800" cy="2514600"/>
          </a:xfrm>
          <a:prstGeom prst="rect">
            <a:avLst/>
          </a:prstGeom>
          <a:ln>
            <a:noFill/>
          </a:ln>
          <a:effectLst>
            <a:outerShdw blurRad="292100" dist="139700" dir="2700000" algn="tl" rotWithShape="0">
              <a:srgbClr val="333333">
                <a:alpha val="65000"/>
              </a:srgbClr>
            </a:outerShdw>
          </a:effectLst>
        </p:spPr>
      </p:pic>
      <p:pic>
        <p:nvPicPr>
          <p:cNvPr id="11" name="Content Placeholder 4"/>
          <p:cNvPicPr>
            <a:picLocks noGrp="1" noChangeAspect="1"/>
          </p:cNvPicPr>
          <p:nvPr>
            <p:ph sz="half" idx="4294967295"/>
          </p:nvPr>
        </p:nvPicPr>
        <p:blipFill>
          <a:blip r:embed="rId5">
            <a:extLst>
              <a:ext uri="{28A0092B-C50C-407E-A947-70E740481C1C}">
                <a14:useLocalDpi xmlns:a14="http://schemas.microsoft.com/office/drawing/2010/main" val="0"/>
              </a:ext>
            </a:extLst>
          </a:blip>
          <a:stretch>
            <a:fillRect/>
          </a:stretch>
        </p:blipFill>
        <p:spPr>
          <a:xfrm>
            <a:off x="5791200" y="3962400"/>
            <a:ext cx="3352800" cy="2514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9421155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191000" y="381000"/>
            <a:ext cx="4495800" cy="762000"/>
          </a:xfrm>
        </p:spPr>
        <p:txBody>
          <a:bodyPr>
            <a:normAutofit/>
          </a:bodyPr>
          <a:lstStyle/>
          <a:p>
            <a:pPr algn="r" rtl="1"/>
            <a:r>
              <a:rPr lang="en-US" sz="1800" b="0" dirty="0">
                <a:ln>
                  <a:noFill/>
                </a:ln>
                <a:solidFill>
                  <a:schemeClr val="accent4">
                    <a:lumMod val="50000"/>
                  </a:schemeClr>
                </a:solidFill>
                <a:effectLst>
                  <a:outerShdw blurRad="38100" dist="38100" dir="2700000" algn="tl">
                    <a:srgbClr val="000000">
                      <a:alpha val="43137"/>
                    </a:srgbClr>
                  </a:outerShdw>
                </a:effectLst>
              </a:rPr>
              <a:t>Kiss The Frog</a:t>
            </a:r>
            <a:r>
              <a:rPr lang="fa-IR" sz="1800" b="0" dirty="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1800" b="0" dirty="0">
              <a:ln>
                <a:noFill/>
              </a:ln>
              <a:solidFill>
                <a:schemeClr val="accent4">
                  <a:lumMod val="50000"/>
                </a:schemeClr>
              </a:solidFill>
              <a:effectLst/>
              <a:latin typeface="2  Vahid"/>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81000" y="1219200"/>
            <a:ext cx="4587743" cy="3058495"/>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181600" y="1219200"/>
            <a:ext cx="3543301" cy="2362200"/>
          </a:xfrm>
          <a:prstGeom prst="rect">
            <a:avLst/>
          </a:prstGeom>
          <a:ln>
            <a:noFill/>
          </a:ln>
          <a:effectLst>
            <a:outerShdw blurRad="292100" dist="139700" dir="2700000" algn="tl" rotWithShape="0">
              <a:srgbClr val="333333">
                <a:alpha val="65000"/>
              </a:srgbClr>
            </a:outerShdw>
          </a:effectLst>
        </p:spPr>
      </p:pic>
      <p:pic>
        <p:nvPicPr>
          <p:cNvPr id="11" name="Content Placeholder 4"/>
          <p:cNvPicPr>
            <a:picLocks noGrp="1" noChangeAspect="1"/>
          </p:cNvPicPr>
          <p:nvPr>
            <p:ph sz="half" idx="4294967295"/>
          </p:nvPr>
        </p:nvPicPr>
        <p:blipFill>
          <a:blip r:embed="rId5">
            <a:extLst>
              <a:ext uri="{28A0092B-C50C-407E-A947-70E740481C1C}">
                <a14:useLocalDpi xmlns:a14="http://schemas.microsoft.com/office/drawing/2010/main" val="0"/>
              </a:ext>
            </a:extLst>
          </a:blip>
          <a:stretch>
            <a:fillRect/>
          </a:stretch>
        </p:blipFill>
        <p:spPr>
          <a:xfrm>
            <a:off x="5588000" y="3810000"/>
            <a:ext cx="3556000" cy="2667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3770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l="1546" t="8910" r="1546" b="27875"/>
          <a:stretch/>
        </p:blipFill>
        <p:spPr>
          <a:xfrm>
            <a:off x="384312" y="1921565"/>
            <a:ext cx="8375375" cy="2319132"/>
          </a:xfrm>
          <a:prstGeom prst="rect">
            <a:avLst/>
          </a:prstGeom>
          <a:ln>
            <a:noFill/>
          </a:ln>
          <a:effectLst>
            <a:outerShdw blurRad="292100" dist="139700" dir="2700000" algn="tl" rotWithShape="0">
              <a:srgbClr val="333333">
                <a:alpha val="65000"/>
              </a:srgbClr>
            </a:outerShdw>
          </a:effectLst>
        </p:spPr>
      </p:pic>
      <p:sp>
        <p:nvSpPr>
          <p:cNvPr id="16" name="TextBox 15"/>
          <p:cNvSpPr txBox="1"/>
          <p:nvPr/>
        </p:nvSpPr>
        <p:spPr>
          <a:xfrm>
            <a:off x="384312" y="4343400"/>
            <a:ext cx="1749288" cy="369332"/>
          </a:xfrm>
          <a:prstGeom prst="rect">
            <a:avLst/>
          </a:prstGeom>
          <a:noFill/>
        </p:spPr>
        <p:txBody>
          <a:bodyPr wrap="square" rtlCol="1">
            <a:spAutoFit/>
          </a:bodyPr>
          <a:lstStyle/>
          <a:p>
            <a:pPr algn="l" rtl="0"/>
            <a:r>
              <a:rPr lang="en-US" dirty="0">
                <a:solidFill>
                  <a:srgbClr val="6585CF">
                    <a:lumMod val="50000"/>
                  </a:srgbClr>
                </a:solidFill>
              </a:rPr>
              <a:t>Air Supported</a:t>
            </a:r>
            <a:endParaRPr lang="fa-IR" dirty="0">
              <a:solidFill>
                <a:srgbClr val="6585CF">
                  <a:lumMod val="50000"/>
                </a:srgbClr>
              </a:solidFill>
            </a:endParaRPr>
          </a:p>
        </p:txBody>
      </p:sp>
      <p:sp>
        <p:nvSpPr>
          <p:cNvPr id="19" name="TextBox 18"/>
          <p:cNvSpPr txBox="1"/>
          <p:nvPr/>
        </p:nvSpPr>
        <p:spPr>
          <a:xfrm>
            <a:off x="5257800" y="4343400"/>
            <a:ext cx="1749288" cy="369332"/>
          </a:xfrm>
          <a:prstGeom prst="rect">
            <a:avLst/>
          </a:prstGeom>
          <a:noFill/>
        </p:spPr>
        <p:txBody>
          <a:bodyPr wrap="square" rtlCol="1">
            <a:spAutoFit/>
          </a:bodyPr>
          <a:lstStyle/>
          <a:p>
            <a:pPr algn="l" rtl="0"/>
            <a:r>
              <a:rPr lang="en-US" dirty="0">
                <a:solidFill>
                  <a:srgbClr val="6585CF">
                    <a:lumMod val="50000"/>
                  </a:srgbClr>
                </a:solidFill>
              </a:rPr>
              <a:t>Air Inflated</a:t>
            </a:r>
            <a:endParaRPr lang="fa-IR" dirty="0">
              <a:solidFill>
                <a:srgbClr val="6585CF">
                  <a:lumMod val="50000"/>
                </a:srgbClr>
              </a:solidFill>
            </a:endParaRPr>
          </a:p>
        </p:txBody>
      </p:sp>
    </p:spTree>
    <p:extLst>
      <p:ext uri="{BB962C8B-B14F-4D97-AF65-F5344CB8AC3E}">
        <p14:creationId xmlns:p14="http://schemas.microsoft.com/office/powerpoint/2010/main" val="75106856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152400"/>
            <a:ext cx="8229600" cy="1143000"/>
          </a:xfrm>
        </p:spPr>
        <p:txBody>
          <a:bodyPr>
            <a:normAutofit/>
          </a:bodyPr>
          <a:lstStyle/>
          <a:p>
            <a:pPr algn="r" rtl="1"/>
            <a:r>
              <a:rPr lang="en-US" sz="2400" b="0" dirty="0" smtClean="0">
                <a:ln>
                  <a:noFill/>
                </a:ln>
                <a:solidFill>
                  <a:schemeClr val="accent4">
                    <a:lumMod val="50000"/>
                  </a:schemeClr>
                </a:solidFill>
                <a:effectLst>
                  <a:outerShdw blurRad="38100" dist="38100" dir="2700000" algn="tl">
                    <a:srgbClr val="000000">
                      <a:alpha val="43137"/>
                    </a:srgbClr>
                  </a:outerShdw>
                </a:effectLst>
              </a:rPr>
              <a:t>Kiss The Frog</a:t>
            </a:r>
            <a:r>
              <a:rPr lang="fa-IR" sz="2400" b="0" dirty="0" smtClean="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2400" b="0" dirty="0">
              <a:ln>
                <a:noFill/>
              </a:ln>
              <a:solidFill>
                <a:schemeClr val="accent4">
                  <a:lumMod val="50000"/>
                </a:schemeClr>
              </a:solidFill>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724400" y="1219200"/>
            <a:ext cx="3497561" cy="2331707"/>
          </a:xfrm>
          <a:prstGeom prst="rect">
            <a:avLst/>
          </a:prstGeom>
          <a:noFill/>
          <a:ln>
            <a:noFill/>
          </a:ln>
        </p:spPr>
      </p:pic>
      <p:pic>
        <p:nvPicPr>
          <p:cNvPr id="10" name="Content Placeholder 4"/>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337175" y="2779506"/>
            <a:ext cx="3197225" cy="2481675"/>
          </a:xfrm>
          <a:prstGeom prst="rect">
            <a:avLst/>
          </a:prstGeom>
          <a:noFill/>
          <a:ln>
            <a:noFill/>
          </a:ln>
        </p:spPr>
      </p:pic>
      <p:pic>
        <p:nvPicPr>
          <p:cNvPr id="11" name="Content Placeholder 4"/>
          <p:cNvPicPr>
            <a:picLocks noGrp="1" noChangeAspect="1"/>
          </p:cNvPicPr>
          <p:nvPr>
            <p:ph sz="half" idx="4294967295"/>
          </p:nvPr>
        </p:nvPicPr>
        <p:blipFill>
          <a:blip r:embed="rId5">
            <a:extLst>
              <a:ext uri="{28A0092B-C50C-407E-A947-70E740481C1C}">
                <a14:useLocalDpi xmlns:a14="http://schemas.microsoft.com/office/drawing/2010/main" val="0"/>
              </a:ext>
            </a:extLst>
          </a:blip>
          <a:stretch>
            <a:fillRect/>
          </a:stretch>
        </p:blipFill>
        <p:spPr>
          <a:xfrm>
            <a:off x="0" y="1219200"/>
            <a:ext cx="3514725" cy="5257800"/>
          </a:xfrm>
          <a:prstGeom prst="rect">
            <a:avLst/>
          </a:prstGeom>
          <a:noFill/>
          <a:ln>
            <a:noFill/>
          </a:ln>
        </p:spPr>
      </p:pic>
    </p:spTree>
    <p:extLst>
      <p:ext uri="{BB962C8B-B14F-4D97-AF65-F5344CB8AC3E}">
        <p14:creationId xmlns:p14="http://schemas.microsoft.com/office/powerpoint/2010/main" val="340513154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p:cNvSpPr>
            <a:spLocks noGrp="1"/>
          </p:cNvSpPr>
          <p:nvPr>
            <p:ph type="title"/>
          </p:nvPr>
        </p:nvSpPr>
        <p:spPr>
          <a:xfrm>
            <a:off x="457200" y="152400"/>
            <a:ext cx="8229600" cy="1143000"/>
          </a:xfrm>
        </p:spPr>
        <p:txBody>
          <a:bodyPr>
            <a:normAutofit/>
          </a:bodyPr>
          <a:lstStyle/>
          <a:p>
            <a:pPr algn="r" rtl="1"/>
            <a:r>
              <a:rPr lang="en-US" sz="2400" b="0" dirty="0" smtClean="0">
                <a:ln>
                  <a:noFill/>
                </a:ln>
                <a:solidFill>
                  <a:schemeClr val="accent4">
                    <a:lumMod val="50000"/>
                  </a:schemeClr>
                </a:solidFill>
                <a:effectLst>
                  <a:outerShdw blurRad="38100" dist="38100" dir="2700000" algn="tl">
                    <a:srgbClr val="000000">
                      <a:alpha val="43137"/>
                    </a:srgbClr>
                  </a:outerShdw>
                </a:effectLst>
              </a:rPr>
              <a:t>Kiss The Frog</a:t>
            </a:r>
            <a:r>
              <a:rPr lang="fa-IR" sz="2400" b="0" dirty="0" smtClean="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2400" b="0" dirty="0">
              <a:ln>
                <a:noFill/>
              </a:ln>
              <a:solidFill>
                <a:schemeClr val="accent4">
                  <a:lumMod val="50000"/>
                </a:schemeClr>
              </a:solidFill>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04800" y="1300492"/>
            <a:ext cx="4168783" cy="3042907"/>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337175" y="2837647"/>
            <a:ext cx="3197225" cy="23653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4317703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33400" y="228600"/>
            <a:ext cx="8229600" cy="1143000"/>
          </a:xfrm>
        </p:spPr>
        <p:txBody>
          <a:bodyPr>
            <a:normAutofit/>
          </a:bodyPr>
          <a:lstStyle/>
          <a:p>
            <a:pPr algn="r" rtl="1"/>
            <a:r>
              <a:rPr lang="en-US" sz="1800" b="0" dirty="0">
                <a:ln>
                  <a:noFill/>
                </a:ln>
                <a:solidFill>
                  <a:schemeClr val="accent4">
                    <a:lumMod val="50000"/>
                  </a:schemeClr>
                </a:solidFill>
                <a:effectLst>
                  <a:outerShdw blurRad="38100" dist="38100" dir="2700000" algn="tl">
                    <a:srgbClr val="000000">
                      <a:alpha val="43137"/>
                    </a:srgbClr>
                  </a:outerShdw>
                </a:effectLst>
              </a:rPr>
              <a:t>Kiss The Frog</a:t>
            </a:r>
            <a:r>
              <a:rPr lang="fa-IR" sz="1800" b="0" dirty="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2000" b="0" dirty="0">
              <a:ln>
                <a:noFill/>
              </a:ln>
              <a:solidFill>
                <a:schemeClr val="accent4">
                  <a:lumMod val="50000"/>
                </a:schemeClr>
              </a:solidFill>
              <a:effectLst/>
              <a:latin typeface="2  Vahid"/>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41866" y="1300492"/>
            <a:ext cx="4057210" cy="3042908"/>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337175" y="2843451"/>
            <a:ext cx="3197225" cy="23537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191576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152400"/>
            <a:ext cx="8229600" cy="1143000"/>
          </a:xfrm>
        </p:spPr>
        <p:txBody>
          <a:bodyPr>
            <a:normAutofit/>
          </a:bodyPr>
          <a:lstStyle/>
          <a:p>
            <a:pPr algn="r" rtl="1"/>
            <a:r>
              <a:rPr lang="en-US" sz="1800" b="0" dirty="0">
                <a:ln>
                  <a:noFill/>
                </a:ln>
                <a:solidFill>
                  <a:schemeClr val="accent4">
                    <a:lumMod val="50000"/>
                  </a:schemeClr>
                </a:solidFill>
                <a:effectLst>
                  <a:outerShdw blurRad="38100" dist="38100" dir="2700000" algn="tl">
                    <a:srgbClr val="000000">
                      <a:alpha val="43137"/>
                    </a:srgbClr>
                  </a:outerShdw>
                </a:effectLst>
              </a:rPr>
              <a:t>Kiss The Frog</a:t>
            </a:r>
            <a:r>
              <a:rPr lang="fa-IR" sz="1800" b="0" dirty="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1800" b="0" dirty="0">
              <a:ln>
                <a:noFill/>
              </a:ln>
              <a:solidFill>
                <a:schemeClr val="accent4">
                  <a:lumMod val="50000"/>
                </a:schemeClr>
              </a:solidFill>
              <a:effectLst/>
              <a:latin typeface="2  Vahid"/>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81000" y="1300492"/>
            <a:ext cx="4057210" cy="3042907"/>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337175" y="2954602"/>
            <a:ext cx="3197225" cy="21314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593282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152400"/>
            <a:ext cx="8229600" cy="1143000"/>
          </a:xfrm>
        </p:spPr>
        <p:txBody>
          <a:bodyPr>
            <a:normAutofit/>
          </a:bodyPr>
          <a:lstStyle/>
          <a:p>
            <a:pPr algn="r" rtl="1"/>
            <a:r>
              <a:rPr lang="en-US" sz="1800" b="0" dirty="0">
                <a:ln>
                  <a:noFill/>
                </a:ln>
                <a:solidFill>
                  <a:schemeClr val="accent4">
                    <a:lumMod val="50000"/>
                  </a:schemeClr>
                </a:solidFill>
                <a:effectLst>
                  <a:outerShdw blurRad="38100" dist="38100" dir="2700000" algn="tl">
                    <a:srgbClr val="000000">
                      <a:alpha val="43137"/>
                    </a:srgbClr>
                  </a:outerShdw>
                </a:effectLst>
              </a:rPr>
              <a:t>Kiss The Frog</a:t>
            </a:r>
            <a:r>
              <a:rPr lang="fa-IR" sz="1800" b="0" dirty="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1800" b="0" dirty="0">
              <a:ln>
                <a:noFill/>
              </a:ln>
              <a:solidFill>
                <a:schemeClr val="accent4">
                  <a:lumMod val="50000"/>
                </a:schemeClr>
              </a:solidFill>
              <a:effectLst/>
              <a:latin typeface="2  Vahid"/>
            </a:endParaRPr>
          </a:p>
        </p:txBody>
      </p:sp>
      <p:pic>
        <p:nvPicPr>
          <p:cNvPr id="10"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943100" y="2954602"/>
            <a:ext cx="3197225" cy="2131483"/>
          </a:xfrm>
          <a:prstGeom prst="rect">
            <a:avLst/>
          </a:prstGeom>
          <a:ln>
            <a:noFill/>
          </a:ln>
          <a:effectLst>
            <a:outerShdw blurRad="292100" dist="139700" dir="2700000" algn="tl" rotWithShape="0">
              <a:srgbClr val="333333">
                <a:alpha val="65000"/>
              </a:srgbClr>
            </a:outerShdw>
          </a:effectLst>
        </p:spPr>
      </p:pic>
      <p:pic>
        <p:nvPicPr>
          <p:cNvPr id="12"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33400" y="914400"/>
            <a:ext cx="4059174" cy="27061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689435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152400"/>
            <a:ext cx="8229600" cy="1143000"/>
          </a:xfrm>
        </p:spPr>
        <p:txBody>
          <a:bodyPr>
            <a:normAutofit/>
          </a:bodyPr>
          <a:lstStyle/>
          <a:p>
            <a:pPr algn="r" rtl="1"/>
            <a:r>
              <a:rPr lang="en-US" sz="1800" b="0" dirty="0">
                <a:ln>
                  <a:noFill/>
                </a:ln>
                <a:solidFill>
                  <a:schemeClr val="accent4">
                    <a:lumMod val="50000"/>
                  </a:schemeClr>
                </a:solidFill>
                <a:effectLst>
                  <a:outerShdw blurRad="38100" dist="38100" dir="2700000" algn="tl">
                    <a:srgbClr val="000000">
                      <a:alpha val="43137"/>
                    </a:srgbClr>
                  </a:outerShdw>
                </a:effectLst>
              </a:rPr>
              <a:t>Kiss The Frog</a:t>
            </a:r>
            <a:r>
              <a:rPr lang="fa-IR" sz="1800" b="0" dirty="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1800" b="0" dirty="0">
              <a:ln>
                <a:noFill/>
              </a:ln>
              <a:solidFill>
                <a:schemeClr val="accent4">
                  <a:lumMod val="50000"/>
                </a:schemeClr>
              </a:solidFill>
              <a:effectLst/>
              <a:latin typeface="2  Vahid"/>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81000" y="1371600"/>
            <a:ext cx="4229101" cy="2819400"/>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337175" y="2954602"/>
            <a:ext cx="3197225" cy="21314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5633549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152400"/>
            <a:ext cx="8229600" cy="1143000"/>
          </a:xfrm>
        </p:spPr>
        <p:txBody>
          <a:bodyPr>
            <a:normAutofit/>
          </a:bodyPr>
          <a:lstStyle/>
          <a:p>
            <a:pPr algn="r" rtl="1"/>
            <a:r>
              <a:rPr lang="en-US" sz="1800" b="0" dirty="0">
                <a:ln>
                  <a:noFill/>
                </a:ln>
                <a:solidFill>
                  <a:schemeClr val="accent4">
                    <a:lumMod val="50000"/>
                  </a:schemeClr>
                </a:solidFill>
                <a:effectLst>
                  <a:outerShdw blurRad="38100" dist="38100" dir="2700000" algn="tl">
                    <a:srgbClr val="000000">
                      <a:alpha val="43137"/>
                    </a:srgbClr>
                  </a:outerShdw>
                </a:effectLst>
              </a:rPr>
              <a:t>Kiss The Frog</a:t>
            </a:r>
            <a:r>
              <a:rPr lang="fa-IR" sz="1800" b="0" dirty="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1800" b="0" dirty="0">
              <a:ln>
                <a:noFill/>
              </a:ln>
              <a:solidFill>
                <a:schemeClr val="accent4">
                  <a:lumMod val="50000"/>
                </a:schemeClr>
              </a:solidFill>
              <a:effectLst/>
              <a:latin typeface="2  Vahid"/>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94953" y="1371600"/>
            <a:ext cx="4019293" cy="2679529"/>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337175" y="2856306"/>
            <a:ext cx="3197225" cy="23280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6432685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152400"/>
            <a:ext cx="8229600" cy="1143000"/>
          </a:xfrm>
        </p:spPr>
        <p:txBody>
          <a:bodyPr>
            <a:normAutofit/>
          </a:bodyPr>
          <a:lstStyle/>
          <a:p>
            <a:pPr algn="r" rtl="1"/>
            <a:r>
              <a:rPr lang="en-US" sz="1800" b="0" dirty="0">
                <a:ln>
                  <a:noFill/>
                </a:ln>
                <a:solidFill>
                  <a:schemeClr val="accent4">
                    <a:lumMod val="50000"/>
                  </a:schemeClr>
                </a:solidFill>
                <a:effectLst>
                  <a:outerShdw blurRad="38100" dist="38100" dir="2700000" algn="tl">
                    <a:srgbClr val="000000">
                      <a:alpha val="43137"/>
                    </a:srgbClr>
                  </a:outerShdw>
                </a:effectLst>
              </a:rPr>
              <a:t>Kiss The Frog</a:t>
            </a:r>
            <a:r>
              <a:rPr lang="fa-IR" sz="1800" b="0" dirty="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1800" b="0" dirty="0">
              <a:ln>
                <a:noFill/>
              </a:ln>
              <a:solidFill>
                <a:schemeClr val="accent4">
                  <a:lumMod val="50000"/>
                </a:schemeClr>
              </a:solidFill>
              <a:effectLst/>
              <a:latin typeface="2  Vahid"/>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81000" y="1371600"/>
            <a:ext cx="4229101" cy="2819400"/>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337175" y="2708213"/>
            <a:ext cx="3197225" cy="26242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5151431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124200" y="228600"/>
            <a:ext cx="5562600" cy="838200"/>
          </a:xfrm>
        </p:spPr>
        <p:txBody>
          <a:bodyPr>
            <a:normAutofit/>
          </a:bodyPr>
          <a:lstStyle/>
          <a:p>
            <a:pPr algn="r" rtl="1"/>
            <a:r>
              <a:rPr lang="en-US" sz="1800" b="0" dirty="0">
                <a:ln>
                  <a:noFill/>
                </a:ln>
                <a:solidFill>
                  <a:schemeClr val="accent4">
                    <a:lumMod val="50000"/>
                  </a:schemeClr>
                </a:solidFill>
                <a:effectLst>
                  <a:outerShdw blurRad="38100" dist="38100" dir="2700000" algn="tl">
                    <a:srgbClr val="000000">
                      <a:alpha val="43137"/>
                    </a:srgbClr>
                  </a:outerShdw>
                </a:effectLst>
              </a:rPr>
              <a:t>Kiss The Frog</a:t>
            </a:r>
            <a:r>
              <a:rPr lang="fa-IR" sz="1800" b="0" dirty="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1800" b="0" dirty="0">
              <a:ln>
                <a:noFill/>
              </a:ln>
              <a:solidFill>
                <a:schemeClr val="accent4">
                  <a:lumMod val="50000"/>
                </a:schemeClr>
              </a:solidFill>
              <a:effectLst/>
              <a:latin typeface="2  Vahid"/>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94953" y="1374726"/>
            <a:ext cx="4024647" cy="2677148"/>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337175" y="2954602"/>
            <a:ext cx="3197225" cy="21314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9799304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724400" y="457200"/>
            <a:ext cx="4038600" cy="762000"/>
          </a:xfrm>
        </p:spPr>
        <p:txBody>
          <a:bodyPr>
            <a:normAutofit/>
          </a:bodyPr>
          <a:lstStyle/>
          <a:p>
            <a:pPr algn="r" rtl="1"/>
            <a:r>
              <a:rPr lang="en-US" sz="1800" b="0" dirty="0">
                <a:ln>
                  <a:noFill/>
                </a:ln>
                <a:solidFill>
                  <a:schemeClr val="accent4">
                    <a:lumMod val="50000"/>
                  </a:schemeClr>
                </a:solidFill>
                <a:effectLst>
                  <a:outerShdw blurRad="38100" dist="38100" dir="2700000" algn="tl">
                    <a:srgbClr val="000000">
                      <a:alpha val="43137"/>
                    </a:srgbClr>
                  </a:outerShdw>
                </a:effectLst>
              </a:rPr>
              <a:t>Kiss The Frog</a:t>
            </a:r>
            <a:r>
              <a:rPr lang="fa-IR" sz="1800" b="0" dirty="0">
                <a:ln>
                  <a:noFill/>
                </a:ln>
                <a:solidFill>
                  <a:schemeClr val="accent4">
                    <a:lumMod val="50000"/>
                  </a:schemeClr>
                </a:solidFill>
                <a:effectLst>
                  <a:outerShdw blurRad="38100" dist="38100" dir="2700000" algn="tl">
                    <a:srgbClr val="000000">
                      <a:alpha val="43137"/>
                    </a:srgbClr>
                  </a:outerShdw>
                </a:effectLst>
              </a:rPr>
              <a:t> (موزه هنر در اسلو)</a:t>
            </a:r>
            <a:endParaRPr lang="fa-IR" sz="1800" b="0" dirty="0">
              <a:ln>
                <a:noFill/>
              </a:ln>
              <a:solidFill>
                <a:schemeClr val="accent4">
                  <a:lumMod val="50000"/>
                </a:schemeClr>
              </a:solidFill>
              <a:effectLst/>
              <a:latin typeface="2  Vahid"/>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99415" y="1374726"/>
            <a:ext cx="4015722" cy="2677148"/>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337175" y="2954602"/>
            <a:ext cx="3197225" cy="21314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780676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59898"/>
            <a:ext cx="3831612" cy="6138205"/>
          </a:xfrm>
          <a:prstGeom prst="rect">
            <a:avLst/>
          </a:prstGeom>
          <a:noFill/>
          <a:ln>
            <a:noFill/>
          </a:ln>
        </p:spPr>
      </p:pic>
      <p:sp>
        <p:nvSpPr>
          <p:cNvPr id="12" name="TextBox 11"/>
          <p:cNvSpPr txBox="1"/>
          <p:nvPr/>
        </p:nvSpPr>
        <p:spPr>
          <a:xfrm>
            <a:off x="4007763" y="3257664"/>
            <a:ext cx="2697837" cy="2015936"/>
          </a:xfrm>
          <a:prstGeom prst="rect">
            <a:avLst/>
          </a:prstGeom>
          <a:noFill/>
        </p:spPr>
        <p:txBody>
          <a:bodyPr wrap="square" rtlCol="1">
            <a:spAutoFit/>
          </a:bodyPr>
          <a:lstStyle/>
          <a:p>
            <a:pPr>
              <a:lnSpc>
                <a:spcPts val="2500"/>
              </a:lnSpc>
            </a:pPr>
            <a:r>
              <a:rPr lang="fa-IR" b="1" dirty="0">
                <a:solidFill>
                  <a:prstClr val="black"/>
                </a:solidFill>
                <a:cs typeface="B Homa" panose="00000400000000000000" pitchFamily="2" charset="-78"/>
              </a:rPr>
              <a:t>متکی بر هوا</a:t>
            </a:r>
          </a:p>
          <a:p>
            <a:pPr marL="342900" indent="-342900">
              <a:lnSpc>
                <a:spcPts val="2500"/>
              </a:lnSpc>
              <a:buFont typeface="+mj-lt"/>
              <a:buAutoNum type="arabicPeriod" startAt="4"/>
            </a:pPr>
            <a:r>
              <a:rPr lang="fa-IR" dirty="0">
                <a:solidFill>
                  <a:prstClr val="black"/>
                </a:solidFill>
                <a:cs typeface="B Homa" panose="00000400000000000000" pitchFamily="2" charset="-78"/>
              </a:rPr>
              <a:t>گنبد متکی بر هوا</a:t>
            </a:r>
            <a:endParaRPr lang="en-US" dirty="0">
              <a:solidFill>
                <a:prstClr val="black"/>
              </a:solidFill>
              <a:cs typeface="B Homa" panose="00000400000000000000" pitchFamily="2" charset="-78"/>
            </a:endParaRPr>
          </a:p>
          <a:p>
            <a:pPr marL="342900" indent="-342900">
              <a:lnSpc>
                <a:spcPts val="2500"/>
              </a:lnSpc>
              <a:buFont typeface="+mj-lt"/>
              <a:buAutoNum type="arabicPeriod" startAt="4"/>
            </a:pPr>
            <a:r>
              <a:rPr lang="fa-IR" dirty="0">
                <a:solidFill>
                  <a:prstClr val="black"/>
                </a:solidFill>
                <a:cs typeface="B Homa" panose="00000400000000000000" pitchFamily="2" charset="-78"/>
              </a:rPr>
              <a:t>تاق متکی بر هوا</a:t>
            </a:r>
            <a:endParaRPr lang="en-US" dirty="0">
              <a:solidFill>
                <a:prstClr val="black"/>
              </a:solidFill>
              <a:cs typeface="B Homa" panose="00000400000000000000" pitchFamily="2" charset="-78"/>
            </a:endParaRPr>
          </a:p>
          <a:p>
            <a:pPr marL="342900" indent="-342900">
              <a:lnSpc>
                <a:spcPts val="2500"/>
              </a:lnSpc>
              <a:buFont typeface="+mj-lt"/>
              <a:buAutoNum type="arabicPeriod" startAt="4"/>
            </a:pPr>
            <a:r>
              <a:rPr lang="fa-IR" dirty="0">
                <a:solidFill>
                  <a:prstClr val="black"/>
                </a:solidFill>
                <a:cs typeface="B Homa" panose="00000400000000000000" pitchFamily="2" charset="-78"/>
              </a:rPr>
              <a:t>تاق متکی  بر هوا به همراه   کابل ها</a:t>
            </a:r>
            <a:endParaRPr lang="en-US" dirty="0">
              <a:solidFill>
                <a:prstClr val="black"/>
              </a:solidFill>
              <a:cs typeface="B Homa" panose="00000400000000000000" pitchFamily="2" charset="-78"/>
            </a:endParaRPr>
          </a:p>
          <a:p>
            <a:pPr marL="342900" indent="-342900">
              <a:lnSpc>
                <a:spcPts val="2500"/>
              </a:lnSpc>
              <a:buFont typeface="+mj-lt"/>
              <a:buAutoNum type="arabicPeriod" startAt="4"/>
            </a:pPr>
            <a:r>
              <a:rPr lang="fa-IR" dirty="0">
                <a:solidFill>
                  <a:prstClr val="black"/>
                </a:solidFill>
                <a:cs typeface="B Homa" panose="00000400000000000000" pitchFamily="2" charset="-78"/>
              </a:rPr>
              <a:t>رشته گنبد متکی بر هوا</a:t>
            </a:r>
          </a:p>
        </p:txBody>
      </p:sp>
      <p:sp>
        <p:nvSpPr>
          <p:cNvPr id="2" name="Rectangle 1"/>
          <p:cNvSpPr/>
          <p:nvPr/>
        </p:nvSpPr>
        <p:spPr>
          <a:xfrm>
            <a:off x="6858000" y="3257664"/>
            <a:ext cx="1981200" cy="2336537"/>
          </a:xfrm>
          <a:prstGeom prst="rect">
            <a:avLst/>
          </a:prstGeom>
        </p:spPr>
        <p:txBody>
          <a:bodyPr wrap="square">
            <a:spAutoFit/>
          </a:bodyPr>
          <a:lstStyle/>
          <a:p>
            <a:pPr>
              <a:lnSpc>
                <a:spcPts val="2500"/>
              </a:lnSpc>
            </a:pPr>
            <a:r>
              <a:rPr lang="fa-IR" dirty="0">
                <a:solidFill>
                  <a:prstClr val="black"/>
                </a:solidFill>
                <a:cs typeface="B Homa" panose="00000400000000000000" pitchFamily="2" charset="-78"/>
              </a:rPr>
              <a:t> </a:t>
            </a:r>
            <a:r>
              <a:rPr lang="fa-IR" b="1" dirty="0">
                <a:solidFill>
                  <a:prstClr val="black"/>
                </a:solidFill>
                <a:cs typeface="B Homa" panose="00000400000000000000" pitchFamily="2" charset="-78"/>
              </a:rPr>
              <a:t>پر شده از هوا</a:t>
            </a:r>
          </a:p>
          <a:p>
            <a:pPr marL="342900" indent="-342900">
              <a:lnSpc>
                <a:spcPts val="2500"/>
              </a:lnSpc>
              <a:buFont typeface="+mj-lt"/>
              <a:buAutoNum type="arabicPeriod"/>
            </a:pPr>
            <a:r>
              <a:rPr lang="fa-IR" dirty="0">
                <a:solidFill>
                  <a:prstClr val="black"/>
                </a:solidFill>
                <a:cs typeface="B Homa" panose="00000400000000000000" pitchFamily="2" charset="-78"/>
              </a:rPr>
              <a:t>کوسن پرشده از هوا</a:t>
            </a:r>
          </a:p>
          <a:p>
            <a:pPr marL="342900" indent="-342900">
              <a:lnSpc>
                <a:spcPts val="2500"/>
              </a:lnSpc>
              <a:buFont typeface="+mj-lt"/>
              <a:buAutoNum type="arabicPeriod"/>
            </a:pPr>
            <a:r>
              <a:rPr lang="fa-IR" dirty="0">
                <a:solidFill>
                  <a:prstClr val="black"/>
                </a:solidFill>
                <a:cs typeface="B Homa" panose="00000400000000000000" pitchFamily="2" charset="-78"/>
              </a:rPr>
              <a:t>تاق پرشده از هوا</a:t>
            </a:r>
          </a:p>
          <a:p>
            <a:pPr marL="342900" indent="-342900">
              <a:lnSpc>
                <a:spcPts val="2500"/>
              </a:lnSpc>
              <a:buFont typeface="+mj-lt"/>
              <a:buAutoNum type="arabicPeriod"/>
            </a:pPr>
            <a:r>
              <a:rPr lang="fa-IR" dirty="0">
                <a:solidFill>
                  <a:prstClr val="black"/>
                </a:solidFill>
                <a:cs typeface="B Homa" panose="00000400000000000000" pitchFamily="2" charset="-78"/>
              </a:rPr>
              <a:t>گنبد پر شده از هوا</a:t>
            </a:r>
          </a:p>
          <a:p>
            <a:pPr marL="342900" indent="-342900">
              <a:lnSpc>
                <a:spcPts val="2500"/>
              </a:lnSpc>
              <a:buFont typeface="+mj-lt"/>
              <a:buAutoNum type="arabicPeriod"/>
            </a:pPr>
            <a:r>
              <a:rPr lang="fa-IR" dirty="0">
                <a:solidFill>
                  <a:prstClr val="black"/>
                </a:solidFill>
                <a:cs typeface="B Homa" panose="00000400000000000000" pitchFamily="2" charset="-78"/>
              </a:rPr>
              <a:t>رشته گنبد پر شده از هوا</a:t>
            </a:r>
          </a:p>
        </p:txBody>
      </p:sp>
      <p:sp>
        <p:nvSpPr>
          <p:cNvPr id="3" name="TextBox 2"/>
          <p:cNvSpPr txBox="1"/>
          <p:nvPr/>
        </p:nvSpPr>
        <p:spPr>
          <a:xfrm>
            <a:off x="5638800" y="533400"/>
            <a:ext cx="3200400" cy="1200329"/>
          </a:xfrm>
          <a:prstGeom prst="rect">
            <a:avLst/>
          </a:prstGeom>
          <a:noFill/>
        </p:spPr>
        <p:txBody>
          <a:bodyPr wrap="square" rtlCol="1">
            <a:spAutoFit/>
          </a:bodyPr>
          <a:lstStyle/>
          <a:p>
            <a:r>
              <a:rPr lang="fa-IR" sz="2400" dirty="0">
                <a:solidFill>
                  <a:srgbClr val="6585CF">
                    <a:lumMod val="50000"/>
                  </a:srgbClr>
                </a:solidFill>
                <a:cs typeface="B Homa" panose="00000400000000000000" pitchFamily="2" charset="-78"/>
              </a:rPr>
              <a:t>اشکال گوناگون سازه های بادی:</a:t>
            </a:r>
          </a:p>
          <a:p>
            <a:endParaRPr lang="fa-IR" sz="2400" dirty="0">
              <a:solidFill>
                <a:srgbClr val="6585CF">
                  <a:lumMod val="50000"/>
                </a:srgbClr>
              </a:solidFill>
            </a:endParaRPr>
          </a:p>
        </p:txBody>
      </p:sp>
    </p:spTree>
    <p:extLst>
      <p:ext uri="{BB962C8B-B14F-4D97-AF65-F5344CB8AC3E}">
        <p14:creationId xmlns:p14="http://schemas.microsoft.com/office/powerpoint/2010/main" val="365926838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title"/>
          </p:nvPr>
        </p:nvSpPr>
        <p:spPr>
          <a:xfrm>
            <a:off x="457200" y="152400"/>
            <a:ext cx="8229600" cy="1143000"/>
          </a:xfrm>
        </p:spPr>
        <p:txBody>
          <a:bodyPr>
            <a:normAutofit/>
          </a:bodyPr>
          <a:lstStyle/>
          <a:p>
            <a:pPr algn="r" rtl="1"/>
            <a:r>
              <a:rPr lang="fa-IR" sz="2400" b="0" dirty="0" smtClean="0">
                <a:ln>
                  <a:noFill/>
                </a:ln>
                <a:solidFill>
                  <a:schemeClr val="accent4">
                    <a:lumMod val="50000"/>
                  </a:schemeClr>
                </a:solidFill>
                <a:effectLst>
                  <a:outerShdw blurRad="38100" dist="38100" dir="2700000" algn="tl">
                    <a:srgbClr val="000000">
                      <a:alpha val="43137"/>
                    </a:srgbClr>
                  </a:outerShdw>
                </a:effectLst>
              </a:rPr>
              <a:t>پلان های موزه:</a:t>
            </a:r>
            <a:endParaRPr lang="fa-IR" sz="2400" b="0" dirty="0">
              <a:ln>
                <a:noFill/>
              </a:ln>
              <a:solidFill>
                <a:schemeClr val="accent4">
                  <a:lumMod val="50000"/>
                </a:schemeClr>
              </a:solidFill>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81000" y="838200"/>
            <a:ext cx="4618101" cy="3886200"/>
          </a:xfrm>
          <a:prstGeom prst="rect">
            <a:avLst/>
          </a:prstGeom>
          <a:ln>
            <a:noFill/>
          </a:ln>
          <a:effectLst>
            <a:outerShdw blurRad="292100" dist="139700" dir="2700000" algn="tl" rotWithShape="0">
              <a:srgbClr val="333333">
                <a:alpha val="65000"/>
              </a:srgbClr>
            </a:outerShdw>
          </a:effectLst>
        </p:spPr>
      </p:pic>
      <p:pic>
        <p:nvPicPr>
          <p:cNvPr id="10" name="Content Placeholder 4"/>
          <p:cNvPicPr>
            <a:picLocks noGrp="1" noChangeAspect="1"/>
          </p:cNvPicPr>
          <p:nvPr>
            <p:ph sz="half" idx="2"/>
          </p:nvPr>
        </p:nvPicPr>
        <p:blipFill rotWithShape="1">
          <a:blip r:embed="rId4" cstate="print">
            <a:extLst>
              <a:ext uri="{28A0092B-C50C-407E-A947-70E740481C1C}">
                <a14:useLocalDpi xmlns:a14="http://schemas.microsoft.com/office/drawing/2010/main" val="0"/>
              </a:ext>
            </a:extLst>
          </a:blip>
          <a:stretch/>
        </p:blipFill>
        <p:spPr>
          <a:xfrm>
            <a:off x="5105400" y="2637905"/>
            <a:ext cx="3661756" cy="20864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4352933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title"/>
          </p:nvPr>
        </p:nvSpPr>
        <p:spPr>
          <a:xfrm>
            <a:off x="457200" y="152400"/>
            <a:ext cx="8229600" cy="1143000"/>
          </a:xfrm>
        </p:spPr>
        <p:txBody>
          <a:bodyPr>
            <a:normAutofit/>
          </a:bodyPr>
          <a:lstStyle/>
          <a:p>
            <a:pPr algn="r" rtl="1"/>
            <a:r>
              <a:rPr lang="fa-IR" sz="2400" b="0" dirty="0" smtClean="0">
                <a:ln>
                  <a:noFill/>
                </a:ln>
                <a:solidFill>
                  <a:schemeClr val="accent4">
                    <a:lumMod val="50000"/>
                  </a:schemeClr>
                </a:solidFill>
                <a:effectLst>
                  <a:outerShdw blurRad="38100" dist="38100" dir="2700000" algn="tl">
                    <a:srgbClr val="000000">
                      <a:alpha val="43137"/>
                    </a:srgbClr>
                  </a:outerShdw>
                </a:effectLst>
              </a:rPr>
              <a:t>سایت پلان موزه</a:t>
            </a:r>
            <a:endParaRPr lang="fa-IR" sz="2400" b="0" dirty="0">
              <a:ln>
                <a:noFill/>
              </a:ln>
              <a:solidFill>
                <a:schemeClr val="accent4">
                  <a:lumMod val="50000"/>
                </a:schemeClr>
              </a:solidFill>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57200" y="1198237"/>
            <a:ext cx="6553200" cy="51263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9874504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ChangeArrowheads="1"/>
          </p:cNvSpPr>
          <p:nvPr/>
        </p:nvSpPr>
        <p:spPr bwMode="auto">
          <a:xfrm>
            <a:off x="457200" y="1328738"/>
            <a:ext cx="8229600" cy="38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2500"/>
              </a:lnSpc>
              <a:spcAft>
                <a:spcPts val="1000"/>
              </a:spcAft>
              <a:buClr>
                <a:srgbClr val="AA2B1E"/>
              </a:buClr>
              <a:tabLst>
                <a:tab pos="457200" algn="l"/>
              </a:tabLst>
            </a:pPr>
            <a:r>
              <a:rPr lang="fa-IR" dirty="0">
                <a:solidFill>
                  <a:prstClr val="black"/>
                </a:solidFill>
                <a:latin typeface="Tahoma" pitchFamily="34" charset="0"/>
                <a:cs typeface="B Homa" panose="00000400000000000000" pitchFamily="2" charset="-78"/>
              </a:rPr>
              <a:t>کتاب</a:t>
            </a:r>
            <a:r>
              <a:rPr lang="en-US" dirty="0">
                <a:solidFill>
                  <a:prstClr val="black"/>
                </a:solidFill>
                <a:latin typeface="Tahoma" pitchFamily="34" charset="0"/>
                <a:cs typeface="B Homa" panose="00000400000000000000" pitchFamily="2" charset="-78"/>
              </a:rPr>
              <a:t> </a:t>
            </a:r>
            <a:r>
              <a:rPr lang="fa-IR" dirty="0">
                <a:solidFill>
                  <a:prstClr val="black"/>
                </a:solidFill>
                <a:latin typeface="Tahoma" pitchFamily="34" charset="0"/>
                <a:cs typeface="B Homa" panose="00000400000000000000" pitchFamily="2" charset="-78"/>
              </a:rPr>
              <a:t>ها:</a:t>
            </a:r>
          </a:p>
          <a:p>
            <a:pPr marL="342900" indent="-342900" algn="just">
              <a:lnSpc>
                <a:spcPts val="2500"/>
              </a:lnSpc>
              <a:spcAft>
                <a:spcPts val="1000"/>
              </a:spcAft>
              <a:buClr>
                <a:srgbClr val="AA2B1E"/>
              </a:buClr>
              <a:buFont typeface="Courier New" pitchFamily="49" charset="0"/>
              <a:buChar char="o"/>
              <a:tabLst>
                <a:tab pos="457200" algn="l"/>
              </a:tabLst>
            </a:pPr>
            <a:r>
              <a:rPr lang="fa-IR" dirty="0">
                <a:solidFill>
                  <a:prstClr val="black"/>
                </a:solidFill>
                <a:latin typeface="Tahoma" pitchFamily="34" charset="0"/>
                <a:cs typeface="B Homa" panose="00000400000000000000" pitchFamily="2" charset="-78"/>
              </a:rPr>
              <a:t>مور، فولر، درک رفتار سازه ها، ترجمه محمود گلابچی، تهران، انتشارات دانشگاه تهران، چاپ پنجم 1386</a:t>
            </a:r>
          </a:p>
          <a:p>
            <a:pPr marL="342900" indent="-342900" algn="just">
              <a:lnSpc>
                <a:spcPts val="2500"/>
              </a:lnSpc>
              <a:spcAft>
                <a:spcPts val="1000"/>
              </a:spcAft>
              <a:buClr>
                <a:srgbClr val="AA2B1E"/>
              </a:buClr>
              <a:buFont typeface="Courier New" pitchFamily="49" charset="0"/>
              <a:buChar char="o"/>
              <a:tabLst>
                <a:tab pos="457200" algn="l"/>
              </a:tabLst>
            </a:pPr>
            <a:r>
              <a:rPr lang="fa-IR" dirty="0">
                <a:solidFill>
                  <a:prstClr val="black"/>
                </a:solidFill>
                <a:latin typeface="Tahoma" pitchFamily="34" charset="0"/>
                <a:cs typeface="B Homa" panose="00000400000000000000" pitchFamily="2" charset="-78"/>
              </a:rPr>
              <a:t>هانتینگتون، کریگ، سازه های پارچه ای، ترجمه محمود گلابچی، تهران، انتشارات دانشگاه تهران، چاپ اول 1390</a:t>
            </a:r>
          </a:p>
          <a:p>
            <a:pPr marL="342900" indent="-342900" algn="just">
              <a:lnSpc>
                <a:spcPts val="2500"/>
              </a:lnSpc>
              <a:spcAft>
                <a:spcPts val="1000"/>
              </a:spcAft>
              <a:buClr>
                <a:srgbClr val="AA2B1E"/>
              </a:buClr>
              <a:buFont typeface="Courier New" pitchFamily="49" charset="0"/>
              <a:buChar char="o"/>
              <a:tabLst>
                <a:tab pos="457200" algn="l"/>
              </a:tabLst>
            </a:pPr>
            <a:r>
              <a:rPr lang="fa-IR" dirty="0">
                <a:solidFill>
                  <a:prstClr val="black"/>
                </a:solidFill>
                <a:latin typeface="Tahoma" pitchFamily="34" charset="0"/>
                <a:cs typeface="B Homa" panose="00000400000000000000" pitchFamily="2" charset="-78"/>
              </a:rPr>
              <a:t>سالوادوری، ماریو، سازه در معماری، ترجمه محمود گلابچی، تهران، انتشارات دانشگاه تهران، چاپ نهم 1387</a:t>
            </a:r>
          </a:p>
          <a:p>
            <a:pPr algn="just">
              <a:lnSpc>
                <a:spcPts val="2500"/>
              </a:lnSpc>
            </a:pPr>
            <a:r>
              <a:rPr lang="en-US" i="1" dirty="0">
                <a:solidFill>
                  <a:prstClr val="black"/>
                </a:solidFill>
                <a:cs typeface="B Homa" panose="00000400000000000000" pitchFamily="2" charset="-78"/>
              </a:rPr>
              <a:t>Jung Yun Chi1 and </a:t>
            </a:r>
            <a:r>
              <a:rPr lang="en-US" i="1" dirty="0" err="1">
                <a:solidFill>
                  <a:prstClr val="black"/>
                </a:solidFill>
                <a:cs typeface="B Homa" panose="00000400000000000000" pitchFamily="2" charset="-78"/>
              </a:rPr>
              <a:t>Ruy</a:t>
            </a:r>
            <a:r>
              <a:rPr lang="en-US" i="1" dirty="0">
                <a:solidFill>
                  <a:prstClr val="black"/>
                </a:solidFill>
                <a:cs typeface="B Homa" panose="00000400000000000000" pitchFamily="2" charset="-78"/>
              </a:rPr>
              <a:t> Marcelo de Oliveira </a:t>
            </a:r>
            <a:r>
              <a:rPr lang="en-US" i="1" dirty="0" err="1">
                <a:solidFill>
                  <a:prstClr val="black"/>
                </a:solidFill>
                <a:cs typeface="B Homa" panose="00000400000000000000" pitchFamily="2" charset="-78"/>
              </a:rPr>
              <a:t>Pauletti</a:t>
            </a:r>
            <a:r>
              <a:rPr lang="en-US" i="1" dirty="0">
                <a:solidFill>
                  <a:prstClr val="black"/>
                </a:solidFill>
                <a:cs typeface="B Homa" panose="00000400000000000000" pitchFamily="2" charset="-78"/>
              </a:rPr>
              <a:t>, 2005, AN OUTLINE OF THE EVOLUTION OF PNEUMATIC </a:t>
            </a:r>
            <a:r>
              <a:rPr lang="en-US" i="1" dirty="0" err="1">
                <a:solidFill>
                  <a:prstClr val="black"/>
                </a:solidFill>
                <a:cs typeface="B Homa" panose="00000400000000000000" pitchFamily="2" charset="-78"/>
              </a:rPr>
              <a:t>STRUCTURES,Faculty</a:t>
            </a:r>
            <a:r>
              <a:rPr lang="en-US" i="1" dirty="0">
                <a:solidFill>
                  <a:prstClr val="black"/>
                </a:solidFill>
                <a:cs typeface="B Homa" panose="00000400000000000000" pitchFamily="2" charset="-78"/>
              </a:rPr>
              <a:t> of Architecture and Urban Planning of the University of São </a:t>
            </a:r>
            <a:r>
              <a:rPr lang="en-US" i="1" dirty="0" smtClean="0">
                <a:solidFill>
                  <a:prstClr val="black"/>
                </a:solidFill>
                <a:cs typeface="B Homa" panose="00000400000000000000" pitchFamily="2" charset="-78"/>
              </a:rPr>
              <a:t>Paulo</a:t>
            </a:r>
            <a:endParaRPr lang="en-US" i="1" dirty="0">
              <a:solidFill>
                <a:prstClr val="black"/>
              </a:solidFill>
              <a:cs typeface="B Homa" panose="00000400000000000000" pitchFamily="2" charset="-78"/>
            </a:endParaRPr>
          </a:p>
        </p:txBody>
      </p:sp>
      <p:sp>
        <p:nvSpPr>
          <p:cNvPr id="5" name="Title 4"/>
          <p:cNvSpPr>
            <a:spLocks noGrp="1"/>
          </p:cNvSpPr>
          <p:nvPr>
            <p:ph type="title"/>
          </p:nvPr>
        </p:nvSpPr>
        <p:spPr/>
        <p:txBody>
          <a:bodyPr>
            <a:normAutofit/>
          </a:bodyPr>
          <a:lstStyle/>
          <a:p>
            <a:pPr algn="r" rtl="1" fontAlgn="auto">
              <a:spcAft>
                <a:spcPts val="0"/>
              </a:spcAft>
              <a:defRPr/>
            </a:pPr>
            <a:r>
              <a:rPr lang="fa-IR" sz="3200" dirty="0" smtClean="0">
                <a:solidFill>
                  <a:schemeClr val="accent3">
                    <a:lumMod val="50000"/>
                  </a:schemeClr>
                </a:solidFill>
                <a:cs typeface="B Homa" panose="00000400000000000000" pitchFamily="2" charset="-78"/>
              </a:rPr>
              <a:t>منابع:</a:t>
            </a:r>
            <a:endParaRPr lang="fa-IR" sz="3200" dirty="0">
              <a:solidFill>
                <a:schemeClr val="accent3">
                  <a:lumMod val="50000"/>
                </a:schemeClr>
              </a:solidFill>
              <a:cs typeface="B Homa" panose="00000400000000000000" pitchFamily="2" charset="-78"/>
            </a:endParaRPr>
          </a:p>
        </p:txBody>
      </p:sp>
      <p:sp>
        <p:nvSpPr>
          <p:cNvPr id="4" name="Rectangle 3"/>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6" name="Rectangle 5"/>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7" name="Rectangle 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 name="Rectangle 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9" name="Straight Connector 8"/>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8027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524000" y="4343400"/>
            <a:ext cx="2743200" cy="609600"/>
          </a:xfrm>
          <a:prstGeom prst="rect">
            <a:avLst/>
          </a:prstGeom>
          <a:ln>
            <a:solidFill>
              <a:schemeClr val="tx1"/>
            </a:solidFill>
          </a:ln>
        </p:spPr>
        <p:style>
          <a:lnRef idx="3">
            <a:schemeClr val="lt1"/>
          </a:lnRef>
          <a:fillRef idx="1">
            <a:schemeClr val="dk1"/>
          </a:fillRef>
          <a:effectRef idx="1">
            <a:schemeClr val="dk1"/>
          </a:effectRef>
          <a:fontRef idx="minor">
            <a:schemeClr val="lt1"/>
          </a:fontRef>
        </p:style>
        <p:txBody>
          <a:bodyPr rtlCol="0" anchor="ctr"/>
          <a:lstStyle/>
          <a:p>
            <a:pPr algn="ctr" rtl="0"/>
            <a:endParaRPr lang="en-US">
              <a:solidFill>
                <a:prstClr val="white"/>
              </a:solidFill>
            </a:endParaRPr>
          </a:p>
        </p:txBody>
      </p:sp>
      <p:sp>
        <p:nvSpPr>
          <p:cNvPr id="13" name="Rounded Rectangle 12"/>
          <p:cNvSpPr/>
          <p:nvPr/>
        </p:nvSpPr>
        <p:spPr>
          <a:xfrm>
            <a:off x="1524000" y="4343400"/>
            <a:ext cx="2743200" cy="609600"/>
          </a:xfrm>
          <a:prstGeom prst="roundRect">
            <a:avLst>
              <a:gd name="adj" fmla="val 49369"/>
            </a:avLst>
          </a:prstGeom>
        </p:spPr>
        <p:style>
          <a:lnRef idx="1">
            <a:schemeClr val="accent3"/>
          </a:lnRef>
          <a:fillRef idx="3">
            <a:schemeClr val="accent3"/>
          </a:fillRef>
          <a:effectRef idx="2">
            <a:schemeClr val="accent3"/>
          </a:effectRef>
          <a:fontRef idx="minor">
            <a:schemeClr val="lt1"/>
          </a:fontRef>
        </p:style>
        <p:txBody>
          <a:bodyPr rtlCol="0" anchor="ctr"/>
          <a:lstStyle/>
          <a:p>
            <a:pPr algn="ctr" rtl="0"/>
            <a:endParaRPr lang="en-US">
              <a:solidFill>
                <a:prstClr val="white"/>
              </a:solidFill>
            </a:endParaRPr>
          </a:p>
        </p:txBody>
      </p:sp>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85800" y="1600200"/>
            <a:ext cx="8001000" cy="2308324"/>
          </a:xfrm>
          <a:prstGeom prst="rect">
            <a:avLst/>
          </a:prstGeom>
        </p:spPr>
        <p:txBody>
          <a:bodyPr wrap="square">
            <a:spAutoFit/>
          </a:bodyPr>
          <a:lstStyle/>
          <a:p>
            <a:pPr algn="just"/>
            <a:r>
              <a:rPr lang="fa-IR" dirty="0">
                <a:solidFill>
                  <a:prstClr val="black"/>
                </a:solidFill>
                <a:cs typeface="B Vahid" pitchFamily="2" charset="-78"/>
              </a:rPr>
              <a:t>تمامی سازه‌های متکی بر هوا تمایل به شکل نیمکره دارند انحنای آنها باید حداقل در یک جهت محدب باشد (فرم‌های زین اسبی امکان‌پذیر است): منحنی محدب در هر دو جهت شناخته شده‌تر است. معمولاً بیشتر اشکال از طریق دوران یک فرم خطی حول یک محور به دست می‌آیند با پوسته‌ای متکی بر هوا که شکل نهایی آن را می‌سازد. چنین فرمی حداقل در یک جهت محدب است. </a:t>
            </a:r>
          </a:p>
          <a:p>
            <a:pPr algn="just"/>
            <a:endParaRPr lang="fa-IR" dirty="0">
              <a:solidFill>
                <a:prstClr val="black"/>
              </a:solidFill>
              <a:cs typeface="B Vahid" pitchFamily="2" charset="-78"/>
            </a:endParaRPr>
          </a:p>
          <a:p>
            <a:pPr algn="just"/>
            <a:endParaRPr lang="fa-IR" dirty="0">
              <a:solidFill>
                <a:prstClr val="black"/>
              </a:solidFill>
              <a:cs typeface="B Vahid" pitchFamily="2" charset="-78"/>
            </a:endParaRPr>
          </a:p>
          <a:p>
            <a:pPr algn="just"/>
            <a:r>
              <a:rPr lang="fa-IR" dirty="0">
                <a:solidFill>
                  <a:prstClr val="black"/>
                </a:solidFill>
                <a:cs typeface="B Vahid" pitchFamily="2" charset="-78"/>
              </a:rPr>
              <a:t>اشکال محیطی زاویه‌دار تنش‌های متمرکز زیادی را در گوشه‌ها ایجاد می‌کنند، به همین دلیل گوشه‌ها به صورت مدور هستند.</a:t>
            </a:r>
            <a:endParaRPr lang="en-US" dirty="0">
              <a:solidFill>
                <a:prstClr val="black"/>
              </a:solidFill>
              <a:cs typeface="B Vahid" pitchFamily="2" charset="-78"/>
            </a:endParaRPr>
          </a:p>
        </p:txBody>
      </p:sp>
      <p:sp>
        <p:nvSpPr>
          <p:cNvPr id="9" name="Rectangle 8"/>
          <p:cNvSpPr/>
          <p:nvPr/>
        </p:nvSpPr>
        <p:spPr>
          <a:xfrm>
            <a:off x="6553200" y="685800"/>
            <a:ext cx="2172390" cy="461665"/>
          </a:xfrm>
          <a:prstGeom prst="rect">
            <a:avLst/>
          </a:prstGeom>
        </p:spPr>
        <p:txBody>
          <a:bodyPr wrap="none">
            <a:spAutoFit/>
          </a:bodyPr>
          <a:lstStyle/>
          <a:p>
            <a:pPr algn="l" rtl="0"/>
            <a:r>
              <a:rPr lang="fa-IR" sz="2400" b="1" dirty="0">
                <a:solidFill>
                  <a:prstClr val="black">
                    <a:lumMod val="95000"/>
                    <a:lumOff val="5000"/>
                  </a:prstClr>
                </a:solidFill>
                <a:cs typeface="B Vahid" pitchFamily="2" charset="-78"/>
              </a:rPr>
              <a:t>سازه‌های متکی بر هوا:</a:t>
            </a:r>
            <a:endParaRPr lang="en-US" sz="2400" b="1" dirty="0">
              <a:solidFill>
                <a:prstClr val="black"/>
              </a:solidFill>
            </a:endParaRPr>
          </a:p>
        </p:txBody>
      </p:sp>
      <p:sp>
        <p:nvSpPr>
          <p:cNvPr id="14" name="TextBox 13"/>
          <p:cNvSpPr txBox="1"/>
          <p:nvPr/>
        </p:nvSpPr>
        <p:spPr>
          <a:xfrm>
            <a:off x="5257800" y="4507468"/>
            <a:ext cx="1981200" cy="369332"/>
          </a:xfrm>
          <a:prstGeom prst="rect">
            <a:avLst/>
          </a:prstGeom>
          <a:noFill/>
        </p:spPr>
        <p:txBody>
          <a:bodyPr wrap="square" rtlCol="0">
            <a:spAutoFit/>
          </a:bodyPr>
          <a:lstStyle/>
          <a:p>
            <a:pPr algn="l" rtl="0"/>
            <a:r>
              <a:rPr lang="fa-IR" dirty="0">
                <a:solidFill>
                  <a:srgbClr val="6585CF">
                    <a:lumMod val="50000"/>
                  </a:srgbClr>
                </a:solidFill>
                <a:cs typeface="B Vahid" pitchFamily="2" charset="-78"/>
              </a:rPr>
              <a:t>تنش تجمیع شده</a:t>
            </a:r>
            <a:endParaRPr lang="en-US" dirty="0">
              <a:solidFill>
                <a:srgbClr val="6585CF">
                  <a:lumMod val="50000"/>
                </a:srgbClr>
              </a:solidFill>
              <a:cs typeface="B Vahid" pitchFamily="2" charset="-78"/>
            </a:endParaRPr>
          </a:p>
        </p:txBody>
      </p:sp>
      <p:cxnSp>
        <p:nvCxnSpPr>
          <p:cNvPr id="29" name="Curved Connector 28"/>
          <p:cNvCxnSpPr/>
          <p:nvPr/>
        </p:nvCxnSpPr>
        <p:spPr>
          <a:xfrm>
            <a:off x="4267200" y="4419600"/>
            <a:ext cx="990600" cy="196334"/>
          </a:xfrm>
          <a:prstGeom prst="curvedConnector3">
            <a:avLst>
              <a:gd name="adj1" fmla="val 50000"/>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Curved Connector 29"/>
          <p:cNvCxnSpPr/>
          <p:nvPr/>
        </p:nvCxnSpPr>
        <p:spPr>
          <a:xfrm flipV="1">
            <a:off x="4267200" y="4724400"/>
            <a:ext cx="914400" cy="152400"/>
          </a:xfrm>
          <a:prstGeom prst="curvedConnector3">
            <a:avLst>
              <a:gd name="adj1" fmla="val 50000"/>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3408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8580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ectangle 17"/>
          <p:cNvSpPr/>
          <p:nvPr/>
        </p:nvSpPr>
        <p:spPr>
          <a:xfrm>
            <a:off x="152400" y="152400"/>
            <a:ext cx="8839200" cy="65532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20" name="Straight Connector 19"/>
          <p:cNvCxnSpPr/>
          <p:nvPr/>
        </p:nvCxnSpPr>
        <p:spPr>
          <a:xfrm rot="16200000" flipH="1">
            <a:off x="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8991600" y="670560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8991600" y="0"/>
            <a:ext cx="152400" cy="152400"/>
          </a:xfrm>
          <a:prstGeom prst="line">
            <a:avLst/>
          </a:prstGeom>
          <a:ln w="762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9" name="Rectangle 2"/>
          <p:cNvSpPr>
            <a:spLocks noGrp="1" noChangeArrowheads="1"/>
          </p:cNvSpPr>
          <p:nvPr>
            <p:ph type="title"/>
          </p:nvPr>
        </p:nvSpPr>
        <p:spPr>
          <a:xfrm>
            <a:off x="609600" y="381000"/>
            <a:ext cx="8077200" cy="990600"/>
          </a:xfrm>
        </p:spPr>
        <p:txBody>
          <a:bodyPr>
            <a:noAutofit/>
          </a:bodyPr>
          <a:lstStyle/>
          <a:p>
            <a:pPr algn="r" eaLnBrk="1" hangingPunct="1"/>
            <a:r>
              <a:rPr lang="fa-IR" sz="2400" b="1" dirty="0" smtClean="0">
                <a:solidFill>
                  <a:schemeClr val="accent4">
                    <a:lumMod val="50000"/>
                  </a:schemeClr>
                </a:solidFill>
                <a:cs typeface="B Vahid" pitchFamily="2" charset="-78"/>
              </a:rPr>
              <a:t/>
            </a:r>
            <a:br>
              <a:rPr lang="fa-IR" sz="2400" b="1" dirty="0" smtClean="0">
                <a:solidFill>
                  <a:schemeClr val="accent4">
                    <a:lumMod val="50000"/>
                  </a:schemeClr>
                </a:solidFill>
                <a:cs typeface="B Vahid" pitchFamily="2" charset="-78"/>
              </a:rPr>
            </a:br>
            <a:r>
              <a:rPr lang="fa-IR" sz="2400" b="1" dirty="0" smtClean="0">
                <a:solidFill>
                  <a:schemeClr val="accent4">
                    <a:lumMod val="50000"/>
                  </a:schemeClr>
                </a:solidFill>
                <a:cs typeface="B Vahid" pitchFamily="2" charset="-78"/>
              </a:rPr>
              <a:t>اشکال گوناگون سازه های متکی بر هوا</a:t>
            </a:r>
            <a:r>
              <a:rPr lang="fa-IR" sz="2400" dirty="0" smtClean="0">
                <a:solidFill>
                  <a:schemeClr val="accent4">
                    <a:lumMod val="50000"/>
                  </a:schemeClr>
                </a:solidFill>
                <a:cs typeface="B Vahid" pitchFamily="2" charset="-78"/>
              </a:rPr>
              <a:t/>
            </a:r>
            <a:br>
              <a:rPr lang="fa-IR" sz="2400" dirty="0" smtClean="0">
                <a:solidFill>
                  <a:schemeClr val="accent4">
                    <a:lumMod val="50000"/>
                  </a:schemeClr>
                </a:solidFill>
                <a:cs typeface="B Vahid" pitchFamily="2" charset="-78"/>
              </a:rPr>
            </a:br>
            <a:endParaRPr lang="en-US" sz="2400" dirty="0" smtClean="0">
              <a:solidFill>
                <a:schemeClr val="accent4">
                  <a:lumMod val="50000"/>
                </a:schemeClr>
              </a:solidFill>
              <a:cs typeface="B Vahid" pitchFamily="2" charset="-78"/>
            </a:endParaRPr>
          </a:p>
        </p:txBody>
      </p:sp>
      <p:pic>
        <p:nvPicPr>
          <p:cNvPr id="10" name="Picture 4" descr="2"/>
          <p:cNvPicPr>
            <a:picLocks noChangeAspect="1" noChangeArrowheads="1"/>
          </p:cNvPicPr>
          <p:nvPr/>
        </p:nvPicPr>
        <p:blipFill>
          <a:blip r:embed="rId3"/>
          <a:srcRect/>
          <a:stretch>
            <a:fillRect/>
          </a:stretch>
        </p:blipFill>
        <p:spPr>
          <a:xfrm>
            <a:off x="1905000" y="1676400"/>
            <a:ext cx="5334000" cy="4543425"/>
          </a:xfrm>
          <a:prstGeom prst="rect">
            <a:avLst/>
          </a:prstGeom>
          <a:noFill/>
          <a:ln w="76200" cmpd="tri">
            <a:solidFill>
              <a:srgbClr val="000000"/>
            </a:solidFill>
          </a:ln>
        </p:spPr>
      </p:pic>
      <p:sp>
        <p:nvSpPr>
          <p:cNvPr id="11" name="Rectangle 5"/>
          <p:cNvSpPr>
            <a:spLocks noChangeArrowheads="1"/>
          </p:cNvSpPr>
          <p:nvPr/>
        </p:nvSpPr>
        <p:spPr bwMode="auto">
          <a:xfrm>
            <a:off x="5410200" y="3810000"/>
            <a:ext cx="2209800" cy="609600"/>
          </a:xfrm>
          <a:prstGeom prst="rect">
            <a:avLst/>
          </a:prstGeom>
          <a:solidFill>
            <a:schemeClr val="bg1"/>
          </a:solidFill>
          <a:ln w="57150" cmpd="thickThin">
            <a:solidFill>
              <a:schemeClr val="tx1"/>
            </a:solidFill>
            <a:miter lim="800000"/>
            <a:headEnd/>
            <a:tailEnd/>
          </a:ln>
        </p:spPr>
        <p:txBody>
          <a:bodyPr wrap="none" anchor="ctr"/>
          <a:lstStyle/>
          <a:p>
            <a:pPr algn="ctr" rtl="0"/>
            <a:r>
              <a:rPr lang="fa-IR" sz="2000" dirty="0">
                <a:solidFill>
                  <a:srgbClr val="6585CF">
                    <a:lumMod val="75000"/>
                  </a:srgbClr>
                </a:solidFill>
                <a:cs typeface="B Vahid" pitchFamily="2" charset="-78"/>
              </a:rPr>
              <a:t>نیمکره</a:t>
            </a:r>
            <a:endParaRPr lang="en-US" sz="2000" dirty="0">
              <a:solidFill>
                <a:srgbClr val="6585CF">
                  <a:lumMod val="75000"/>
                </a:srgbClr>
              </a:solidFill>
              <a:cs typeface="B Vahid" pitchFamily="2" charset="-78"/>
            </a:endParaRPr>
          </a:p>
        </p:txBody>
      </p:sp>
      <p:sp>
        <p:nvSpPr>
          <p:cNvPr id="12" name="Rectangle 8"/>
          <p:cNvSpPr>
            <a:spLocks noChangeArrowheads="1"/>
          </p:cNvSpPr>
          <p:nvPr/>
        </p:nvSpPr>
        <p:spPr bwMode="auto">
          <a:xfrm>
            <a:off x="1752600" y="3581400"/>
            <a:ext cx="1828800" cy="685800"/>
          </a:xfrm>
          <a:prstGeom prst="rect">
            <a:avLst/>
          </a:prstGeom>
          <a:solidFill>
            <a:schemeClr val="bg1"/>
          </a:solidFill>
          <a:ln w="57150" cmpd="thickThin">
            <a:solidFill>
              <a:schemeClr val="tx1"/>
            </a:solidFill>
            <a:miter lim="800000"/>
            <a:headEnd/>
            <a:tailEnd/>
          </a:ln>
        </p:spPr>
        <p:txBody>
          <a:bodyPr wrap="none" anchor="ctr"/>
          <a:lstStyle/>
          <a:p>
            <a:pPr algn="ctr" rtl="0"/>
            <a:endParaRPr lang="fa-IR" sz="1200" b="1" dirty="0">
              <a:solidFill>
                <a:srgbClr val="6585CF">
                  <a:lumMod val="50000"/>
                </a:srgbClr>
              </a:solidFill>
            </a:endParaRPr>
          </a:p>
          <a:p>
            <a:pPr algn="ctr" rtl="0"/>
            <a:r>
              <a:rPr lang="fa-IR" sz="2000" b="1" dirty="0">
                <a:solidFill>
                  <a:srgbClr val="6585CF">
                    <a:lumMod val="75000"/>
                  </a:srgbClr>
                </a:solidFill>
                <a:cs typeface="B Vahid" pitchFamily="2" charset="-78"/>
              </a:rPr>
              <a:t>ربع کره</a:t>
            </a:r>
            <a:endParaRPr lang="en-US" sz="2000" b="1" dirty="0">
              <a:solidFill>
                <a:srgbClr val="6585CF">
                  <a:lumMod val="75000"/>
                </a:srgbClr>
              </a:solidFill>
              <a:cs typeface="B Vahid" pitchFamily="2" charset="-78"/>
            </a:endParaRPr>
          </a:p>
          <a:p>
            <a:pPr algn="ctr" rtl="0"/>
            <a:endParaRPr lang="en-US" b="1" dirty="0">
              <a:solidFill>
                <a:prstClr val="black"/>
              </a:solidFill>
            </a:endParaRPr>
          </a:p>
        </p:txBody>
      </p:sp>
      <p:sp>
        <p:nvSpPr>
          <p:cNvPr id="14" name="AutoShape 10"/>
          <p:cNvSpPr>
            <a:spLocks noChangeArrowheads="1"/>
          </p:cNvSpPr>
          <p:nvPr/>
        </p:nvSpPr>
        <p:spPr bwMode="auto">
          <a:xfrm rot="16200000">
            <a:off x="6438900" y="3390900"/>
            <a:ext cx="457200" cy="381000"/>
          </a:xfrm>
          <a:custGeom>
            <a:avLst/>
            <a:gdLst>
              <a:gd name="T0" fmla="*/ 326580 w 21600"/>
              <a:gd name="T1" fmla="*/ 0 h 21600"/>
              <a:gd name="T2" fmla="*/ 195940 w 21600"/>
              <a:gd name="T3" fmla="*/ 127000 h 21600"/>
              <a:gd name="T4" fmla="*/ 0 w 21600"/>
              <a:gd name="T5" fmla="*/ 317518 h 21600"/>
              <a:gd name="T6" fmla="*/ 195940 w 21600"/>
              <a:gd name="T7" fmla="*/ 381000 h 21600"/>
              <a:gd name="T8" fmla="*/ 391880 w 21600"/>
              <a:gd name="T9" fmla="*/ 264583 h 21600"/>
              <a:gd name="T10" fmla="*/ 457200 w 21600"/>
              <a:gd name="T11" fmla="*/ 127000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3">
              <a:lumMod val="50000"/>
            </a:schemeClr>
          </a:solidFill>
          <a:ln w="9525">
            <a:solidFill>
              <a:schemeClr val="tx1"/>
            </a:solidFill>
            <a:miter lim="800000"/>
            <a:headEnd/>
            <a:tailEnd/>
          </a:ln>
        </p:spPr>
        <p:txBody>
          <a:bodyPr wrap="none" anchor="ctr"/>
          <a:lstStyle/>
          <a:p>
            <a:pPr algn="l" rtl="0"/>
            <a:endParaRPr lang="en-US">
              <a:solidFill>
                <a:prstClr val="black"/>
              </a:solidFill>
            </a:endParaRPr>
          </a:p>
        </p:txBody>
      </p:sp>
      <p:sp>
        <p:nvSpPr>
          <p:cNvPr id="16" name="AutoShape 12"/>
          <p:cNvSpPr>
            <a:spLocks noChangeArrowheads="1"/>
          </p:cNvSpPr>
          <p:nvPr/>
        </p:nvSpPr>
        <p:spPr bwMode="auto">
          <a:xfrm rot="5400000" flipH="1">
            <a:off x="2209800" y="3200400"/>
            <a:ext cx="381000" cy="381000"/>
          </a:xfrm>
          <a:custGeom>
            <a:avLst/>
            <a:gdLst>
              <a:gd name="T0" fmla="*/ 326580 w 21600"/>
              <a:gd name="T1" fmla="*/ 0 h 21600"/>
              <a:gd name="T2" fmla="*/ 195940 w 21600"/>
              <a:gd name="T3" fmla="*/ 127000 h 21600"/>
              <a:gd name="T4" fmla="*/ 0 w 21600"/>
              <a:gd name="T5" fmla="*/ 317518 h 21600"/>
              <a:gd name="T6" fmla="*/ 195940 w 21600"/>
              <a:gd name="T7" fmla="*/ 381000 h 21600"/>
              <a:gd name="T8" fmla="*/ 391880 w 21600"/>
              <a:gd name="T9" fmla="*/ 264583 h 21600"/>
              <a:gd name="T10" fmla="*/ 457200 w 21600"/>
              <a:gd name="T11" fmla="*/ 127000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3">
              <a:lumMod val="50000"/>
            </a:schemeClr>
          </a:solidFill>
          <a:ln w="9525">
            <a:solidFill>
              <a:schemeClr val="tx1"/>
            </a:solidFill>
            <a:miter lim="800000"/>
            <a:headEnd/>
            <a:tailEnd/>
          </a:ln>
        </p:spPr>
        <p:txBody>
          <a:bodyPr wrap="none" anchor="ctr"/>
          <a:lstStyle/>
          <a:p>
            <a:pPr algn="l" rtl="0"/>
            <a:endParaRPr lang="en-US">
              <a:solidFill>
                <a:prstClr val="black"/>
              </a:solidFill>
            </a:endParaRPr>
          </a:p>
        </p:txBody>
      </p:sp>
      <p:sp>
        <p:nvSpPr>
          <p:cNvPr id="19" name="Rectangle 18"/>
          <p:cNvSpPr/>
          <p:nvPr/>
        </p:nvSpPr>
        <p:spPr>
          <a:xfrm>
            <a:off x="2057400" y="5638800"/>
            <a:ext cx="28956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 name="AutoShape 11"/>
          <p:cNvSpPr>
            <a:spLocks noChangeArrowheads="1"/>
          </p:cNvSpPr>
          <p:nvPr/>
        </p:nvSpPr>
        <p:spPr bwMode="auto">
          <a:xfrm rot="16200000">
            <a:off x="5295900" y="4991100"/>
            <a:ext cx="457200" cy="381000"/>
          </a:xfrm>
          <a:custGeom>
            <a:avLst/>
            <a:gdLst>
              <a:gd name="T0" fmla="*/ 326580 w 21600"/>
              <a:gd name="T1" fmla="*/ 0 h 21600"/>
              <a:gd name="T2" fmla="*/ 195940 w 21600"/>
              <a:gd name="T3" fmla="*/ 127000 h 21600"/>
              <a:gd name="T4" fmla="*/ 0 w 21600"/>
              <a:gd name="T5" fmla="*/ 317518 h 21600"/>
              <a:gd name="T6" fmla="*/ 195940 w 21600"/>
              <a:gd name="T7" fmla="*/ 381000 h 21600"/>
              <a:gd name="T8" fmla="*/ 391880 w 21600"/>
              <a:gd name="T9" fmla="*/ 264583 h 21600"/>
              <a:gd name="T10" fmla="*/ 457200 w 21600"/>
              <a:gd name="T11" fmla="*/ 127000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3">
              <a:lumMod val="50000"/>
            </a:schemeClr>
          </a:solidFill>
          <a:ln w="9525">
            <a:solidFill>
              <a:schemeClr val="tx1"/>
            </a:solidFill>
            <a:miter lim="800000"/>
            <a:headEnd/>
            <a:tailEnd/>
          </a:ln>
        </p:spPr>
        <p:txBody>
          <a:bodyPr wrap="none" anchor="ctr"/>
          <a:lstStyle/>
          <a:p>
            <a:pPr algn="l" rtl="0"/>
            <a:endParaRPr lang="en-US">
              <a:solidFill>
                <a:prstClr val="black"/>
              </a:solidFill>
            </a:endParaRPr>
          </a:p>
        </p:txBody>
      </p:sp>
      <p:sp>
        <p:nvSpPr>
          <p:cNvPr id="13" name="Rectangle 9"/>
          <p:cNvSpPr>
            <a:spLocks noChangeArrowheads="1"/>
          </p:cNvSpPr>
          <p:nvPr/>
        </p:nvSpPr>
        <p:spPr bwMode="auto">
          <a:xfrm>
            <a:off x="5029200" y="5334000"/>
            <a:ext cx="2362200" cy="762000"/>
          </a:xfrm>
          <a:prstGeom prst="rect">
            <a:avLst/>
          </a:prstGeom>
          <a:solidFill>
            <a:schemeClr val="bg1"/>
          </a:solidFill>
          <a:ln w="57150" cmpd="thickThin">
            <a:solidFill>
              <a:schemeClr val="tx1"/>
            </a:solidFill>
            <a:miter lim="800000"/>
            <a:headEnd/>
            <a:tailEnd/>
          </a:ln>
        </p:spPr>
        <p:txBody>
          <a:bodyPr wrap="none" anchor="ctr"/>
          <a:lstStyle/>
          <a:p>
            <a:pPr algn="ctr" rtl="0"/>
            <a:r>
              <a:rPr lang="fa-IR" sz="2000" b="1" dirty="0">
                <a:solidFill>
                  <a:srgbClr val="6585CF">
                    <a:lumMod val="75000"/>
                  </a:srgbClr>
                </a:solidFill>
                <a:cs typeface="B Vahid" pitchFamily="2" charset="-78"/>
              </a:rPr>
              <a:t>سه چهارم کره</a:t>
            </a:r>
            <a:endParaRPr lang="en-US" b="1" dirty="0">
              <a:solidFill>
                <a:srgbClr val="6585CF">
                  <a:lumMod val="75000"/>
                </a:srgbClr>
              </a:solidFill>
              <a:cs typeface="B Vahid" pitchFamily="2" charset="-78"/>
            </a:endParaRPr>
          </a:p>
        </p:txBody>
      </p:sp>
    </p:spTree>
    <p:extLst>
      <p:ext uri="{BB962C8B-B14F-4D97-AF65-F5344CB8AC3E}">
        <p14:creationId xmlns:p14="http://schemas.microsoft.com/office/powerpoint/2010/main" val="934215999"/>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8</TotalTime>
  <Words>4589</Words>
  <Application>Microsoft Office PowerPoint</Application>
  <PresentationFormat>On-screen Show (4:3)</PresentationFormat>
  <Paragraphs>292</Paragraphs>
  <Slides>72</Slides>
  <Notes>70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72</vt:i4>
      </vt:variant>
    </vt:vector>
  </HeadingPairs>
  <TitlesOfParts>
    <vt:vector size="84" baseType="lpstr">
      <vt:lpstr>2  Vahid</vt:lpstr>
      <vt:lpstr>Arial</vt:lpstr>
      <vt:lpstr>B Arash</vt:lpstr>
      <vt:lpstr>B Homa</vt:lpstr>
      <vt:lpstr>B Vahid</vt:lpstr>
      <vt:lpstr>Calibri</vt:lpstr>
      <vt:lpstr>Century Gothic</vt:lpstr>
      <vt:lpstr>Courier New</vt:lpstr>
      <vt:lpstr>Tahoma</vt:lpstr>
      <vt:lpstr>Wingdings</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اشکال گوناگون سازه های متکی بر هوا </vt:lpstr>
      <vt:lpstr> اشکال گوناگون سازه های متکی بر هوا </vt:lpstr>
      <vt:lpstr>کشش در پوسته</vt:lpstr>
      <vt:lpstr>کشش در پوسته</vt:lpstr>
      <vt:lpstr>کشش در پوسته:</vt:lpstr>
      <vt:lpstr> مهار کردن (تکیه گاه)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بازشوهای دسترسی:</vt:lpstr>
      <vt:lpstr>بازشوهای دسترسی</vt:lpstr>
      <vt:lpstr>مطالعات موردی سازه های متکی بر هوا</vt:lpstr>
      <vt:lpstr>PowerPoint Presentation</vt:lpstr>
      <vt:lpstr>PowerPoint Presentation</vt:lpstr>
      <vt:lpstr>PowerPoint Presentation</vt:lpstr>
      <vt:lpstr>PowerPoint Presentation</vt:lpstr>
      <vt:lpstr>PowerPoint Presentation</vt:lpstr>
      <vt:lpstr>PowerPoint Presentation</vt:lpstr>
      <vt:lpstr> سازه‌های پر شده از هوا </vt:lpstr>
      <vt:lpstr>رفتار سازه‌ای</vt:lpstr>
      <vt:lpstr>رفتار سازه‌ای</vt:lpstr>
      <vt:lpstr>رفتار سازه‌ای</vt:lpstr>
      <vt:lpstr>PowerPoint Presentation</vt:lpstr>
      <vt:lpstr>مطالعات موردی سازه های پرشده از هوا</vt:lpstr>
      <vt:lpstr>PowerPoint Presentation</vt:lpstr>
      <vt:lpstr>مطالعات موردی سازه های پرشده از هوا</vt:lpstr>
      <vt:lpstr>PowerPoint Presentation</vt:lpstr>
      <vt:lpstr>نمونه ها</vt:lpstr>
      <vt:lpstr>پوشش سقف های بزرگتر</vt:lpstr>
      <vt:lpstr>پوشش سقف های بزرگتر</vt:lpstr>
      <vt:lpstr>طرح های هنری</vt:lpstr>
      <vt:lpstr>طرح های هنری</vt:lpstr>
      <vt:lpstr>کارهای اخیر: پروژه ادن</vt:lpstr>
      <vt:lpstr>کارهای اخیر: پروژه ادن</vt:lpstr>
      <vt:lpstr>سازه های بزرگ</vt:lpstr>
      <vt:lpstr>PowerPoint Presentation</vt:lpstr>
      <vt:lpstr>PowerPoint Presentation</vt:lpstr>
      <vt:lpstr>PowerPoint Presentation</vt:lpstr>
      <vt:lpstr>PowerPoint Presentation</vt:lpstr>
      <vt:lpstr>سازه های نمایشگاهی</vt:lpstr>
      <vt:lpstr>سازه های نمایشگاهی</vt:lpstr>
      <vt:lpstr>سازه های نمایشگاهی</vt:lpstr>
      <vt:lpstr>سازه های نمایشگاهی</vt:lpstr>
      <vt:lpstr>سازه های نمایشگاهی</vt:lpstr>
      <vt:lpstr>Kiss The Frog (موزه هنر در اسلو)</vt:lpstr>
      <vt:lpstr>Kiss The Frog (موزه هنر در اسلو)</vt:lpstr>
      <vt:lpstr>Kiss The Frog (موزه هنر در اسلو)</vt:lpstr>
      <vt:lpstr>Kiss The Frog (موزه هنر در اسلو)</vt:lpstr>
      <vt:lpstr>Kiss The Frog (موزه هنر در اسلو)</vt:lpstr>
      <vt:lpstr>Kiss The Frog (موزه هنر در اسلو)</vt:lpstr>
      <vt:lpstr>Kiss The Frog (موزه هنر در اسلو)</vt:lpstr>
      <vt:lpstr>Kiss The Frog (موزه هنر در اسلو)</vt:lpstr>
      <vt:lpstr>Kiss The Frog (موزه هنر در اسلو)</vt:lpstr>
      <vt:lpstr>Kiss The Frog (موزه هنر در اسلو)</vt:lpstr>
      <vt:lpstr>Kiss The Frog (موزه هنر در اسلو)</vt:lpstr>
      <vt:lpstr>Kiss The Frog (موزه هنر در اسلو)</vt:lpstr>
      <vt:lpstr>Kiss The Frog (موزه هنر در اسلو)</vt:lpstr>
      <vt:lpstr>پلان های موزه:</vt:lpstr>
      <vt:lpstr>سایت پلان موزه</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3</cp:revision>
  <dcterms:created xsi:type="dcterms:W3CDTF">2020-06-14T08:29:09Z</dcterms:created>
  <dcterms:modified xsi:type="dcterms:W3CDTF">2020-06-15T18:10:02Z</dcterms:modified>
</cp:coreProperties>
</file>