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83" r:id="rId19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A2FC23F-2AB5-42AC-9ECD-3F69AE396E24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BD11279-3ACF-4D58-BABC-96FBC99B357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75570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B Homa" panose="00000400000000000000" pitchFamily="2" charset="-78"/>
              </a:rPr>
              <a:t>در این فرایند پیشنهادی </a:t>
            </a:r>
            <a:r>
              <a:rPr kumimoji="0" lang="ar-SA" sz="1200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B Homa" panose="00000400000000000000" pitchFamily="2" charset="-78"/>
              </a:rPr>
              <a:t>برای برنامه ریزی به خصوص در عرصه های آمایش سرزمین، شناخت وضع موجود، پایه فرایند برنامه ریزی</a:t>
            </a:r>
            <a:r>
              <a:rPr kumimoji="0" lang="ar-SA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B Homa" panose="00000400000000000000" pitchFamily="2" charset="-78"/>
              </a:rPr>
              <a:t> است و براساس این </a:t>
            </a:r>
            <a:r>
              <a:rPr kumimoji="0" lang="ar-SA" sz="1200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B Homa" panose="00000400000000000000" pitchFamily="2" charset="-78"/>
              </a:rPr>
              <a:t>شناخت مسائل کلیدی مناطق اعم از توانمندی ها، ضعف ها، قابلیت ها و محدودیت ها استخراج شده</a:t>
            </a:r>
            <a:r>
              <a:rPr kumimoji="0" lang="ar-SA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B Homa" panose="00000400000000000000" pitchFamily="2" charset="-78"/>
              </a:rPr>
              <a:t> و در مرحله سوم </a:t>
            </a:r>
            <a:r>
              <a:rPr kumimoji="0" lang="ar-SA" sz="1200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B Homa" panose="00000400000000000000" pitchFamily="2" charset="-78"/>
              </a:rPr>
              <a:t>در خصوص مسائل کلیدی منطقه مورد مطالعه، آینده پژوهی کلی و مناسب در سطوح جهانی و ملی انجام و به ترسیم چشم انداز و تعیین حوزه های هدف منجر می گردد.</a:t>
            </a:r>
            <a:endParaRPr kumimoji="0" lang="en-US" sz="1200" b="0" i="0" u="sng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B Homa" panose="00000400000000000000" pitchFamily="2" charset="-78"/>
            </a:endParaRPr>
          </a:p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03BB6-7CFF-44CC-9EDE-688954DF7EDD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217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266150-FA26-45B5-BF0B-186B42A09DC9}" type="slidenum">
              <a:rPr lang="en-US" smtClean="0">
                <a:solidFill>
                  <a:srgbClr val="652825"/>
                </a:solidFill>
                <a:latin typeface="Corbel"/>
              </a:rPr>
              <a:pPr>
                <a:defRPr/>
              </a:pPr>
              <a:t>4</a:t>
            </a:fld>
            <a:endParaRPr lang="en-US">
              <a:solidFill>
                <a:srgbClr val="652825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68682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2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که</a:t>
            </a:r>
            <a:r>
              <a:rPr lang="fa-IR" sz="120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نرم افزار میک مک قابلیت تبدیل روابط به اشکال و نمودارهای ویژه را دارابوده و با امکانات خود تحلیل اسان روابط و ساختار سیستم را امکان پذیر می سازد.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2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درصورتیکه </a:t>
            </a:r>
            <a:r>
              <a:rPr lang="fa-IR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در ماتریس اولیه، روابط بالقوه بین متغیرها مشخص شده باشد، نرم افزار ماتریس روابط بالقوه مستقیم بین متغیرها (</a:t>
            </a:r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MPDI</a:t>
            </a:r>
            <a:r>
              <a:rPr lang="fa-IR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؛ مخفف: </a:t>
            </a:r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Matrix of Potential Direct Influences</a:t>
            </a:r>
            <a:r>
              <a:rPr lang="fa-IR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) و ماتریس روابط بالقوه غیرمستقیم بین متغیرها(</a:t>
            </a:r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MPII</a:t>
            </a:r>
            <a:r>
              <a:rPr lang="fa-IR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؛ مخفف: </a:t>
            </a:r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Matrix of Potential Indirect Influences</a:t>
            </a:r>
            <a:r>
              <a:rPr lang="fa-IR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) را نیز در اختیار قرار می دهد.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 algn="r" rtl="1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266150-FA26-45B5-BF0B-186B42A09DC9}" type="slidenum">
              <a:rPr lang="ar-SA" smtClean="0">
                <a:solidFill>
                  <a:srgbClr val="652825"/>
                </a:solidFill>
                <a:latin typeface="Corbel"/>
                <a:cs typeface="Tahoma" panose="020B0604030504040204" pitchFamily="34" charset="0"/>
              </a:rPr>
              <a:pPr>
                <a:defRPr/>
              </a:pPr>
              <a:t>5</a:t>
            </a:fld>
            <a:endParaRPr lang="ar-SA">
              <a:solidFill>
                <a:srgbClr val="652825"/>
              </a:solidFill>
              <a:latin typeface="Corbel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385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fa-IR" dirty="0" smtClean="0"/>
              <a:t>در</a:t>
            </a:r>
            <a:r>
              <a:rPr lang="fa-IR" baseline="0" dirty="0" smtClean="0"/>
              <a:t> بخش تحلیل میک مک در مجموع دو نوع تعریف شده بنام سیستم های پایدار و سیستم های ناپایدار</a:t>
            </a:r>
            <a:br>
              <a:rPr lang="fa-IR" baseline="0" dirty="0" smtClean="0"/>
            </a:br>
            <a:r>
              <a:rPr lang="fa-IR" baseline="0" dirty="0" smtClean="0"/>
              <a:t>در سیستم های پایدار، پراکنش متغیرها به صورت ال انگلیسی هستند، یعنی برخی متغیرها دارای تاثیرگذاری بالا و برخی دارای تاثیرگذاری پایین هستند</a:t>
            </a:r>
            <a:br>
              <a:rPr lang="fa-IR" baseline="0" dirty="0" smtClean="0"/>
            </a:br>
            <a:r>
              <a:rPr lang="fa-IR" u="sng" baseline="0" dirty="0" smtClean="0">
                <a:solidFill>
                  <a:srgbClr val="92D050"/>
                </a:solidFill>
              </a:rPr>
              <a:t>در سیستم های پایدار مجموعا سه دسته متغیررا می توان مشاهده کرد: متغیرهای بسیار تاثیرگذار(عوامل کلیدی)، متغیرهای مستقل و متغیرهای خروجی سیستم</a:t>
            </a:r>
          </a:p>
          <a:p>
            <a:pPr algn="r"/>
            <a:r>
              <a:rPr lang="fa-IR" u="none" baseline="0" dirty="0" smtClean="0">
                <a:solidFill>
                  <a:srgbClr val="92D050"/>
                </a:solidFill>
              </a:rPr>
              <a:t>اما در </a:t>
            </a:r>
            <a:r>
              <a:rPr lang="fa-IR" u="sng" baseline="0" dirty="0" smtClean="0">
                <a:solidFill>
                  <a:srgbClr val="92D050"/>
                </a:solidFill>
              </a:rPr>
              <a:t>سیستم های ناپایدار </a:t>
            </a:r>
            <a:r>
              <a:rPr lang="fa-IR" u="none" baseline="0" dirty="0" smtClean="0">
                <a:solidFill>
                  <a:srgbClr val="92D050"/>
                </a:solidFill>
              </a:rPr>
              <a:t>وضعیت پیچیده تر از سیستم های پایدار است. متغیرها حول محور قطری صفحه پراکنده هستند و متغیرها در بیشتر مواقع حالت بینابینی از تاثیرگذاری و تاثیرپذیری را نشان می دهد که ارزیابی و شناسایی شاخص های کلیدی را مشکل میسازد</a:t>
            </a:r>
            <a:br>
              <a:rPr lang="fa-IR" u="none" baseline="0" dirty="0" smtClean="0">
                <a:solidFill>
                  <a:srgbClr val="92D050"/>
                </a:solidFill>
              </a:rPr>
            </a:br>
            <a:r>
              <a:rPr lang="fa-IR" u="none" baseline="0" dirty="0" smtClean="0">
                <a:solidFill>
                  <a:srgbClr val="92D050"/>
                </a:solidFill>
              </a:rPr>
              <a:t>اما با این وجود در این سیستم راه هایی ترسیم شده است که می تواند راهنمای گزینش و شناسایی شاخص ها و عوامل کلیدی باشد.</a:t>
            </a:r>
            <a:endParaRPr lang="en-US" u="none" dirty="0">
              <a:solidFill>
                <a:srgbClr val="92D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266150-FA26-45B5-BF0B-186B42A09DC9}" type="slidenum">
              <a:rPr lang="en-US" smtClean="0">
                <a:solidFill>
                  <a:srgbClr val="652825"/>
                </a:solidFill>
                <a:latin typeface="Corbel"/>
              </a:rPr>
              <a:pPr>
                <a:defRPr/>
              </a:pPr>
              <a:t>9</a:t>
            </a:fld>
            <a:endParaRPr lang="en-US">
              <a:solidFill>
                <a:srgbClr val="652825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569868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fa-IR" dirty="0" smtClean="0"/>
              <a:t>در تحلیل صفحه پراکندگی متغیرها می توان 5</a:t>
            </a:r>
            <a:r>
              <a:rPr lang="fa-IR" baseline="0" dirty="0" smtClean="0"/>
              <a:t> دسته از متغیرها را شناسائی کرد.</a:t>
            </a:r>
          </a:p>
          <a:p>
            <a:pPr algn="r"/>
            <a:r>
              <a:rPr lang="fa-IR" baseline="0" dirty="0" smtClean="0"/>
              <a:t>متغیرهای تاثیرگذار: مهم ترین عامل تاثیرگذار مستقیم در سیستم می باشند و باعث تغییرات در سیستم می باشند.</a:t>
            </a:r>
            <a:br>
              <a:rPr lang="fa-IR" baseline="0" dirty="0" smtClean="0"/>
            </a:br>
            <a:r>
              <a:rPr lang="fa-IR" baseline="0" dirty="0" smtClean="0"/>
              <a:t>متغیرهای دو وجهی: دارای دو ویژگی مشترک تاثیرگذاری بالا و تاثیرپذیری بالا هستند و هر عملی برروی آنها در متغیرهای دیگردتغییر ایجاد خواهد کردو بر پویایی و تغیر سیستم اثر می گذارند.</a:t>
            </a:r>
          </a:p>
          <a:p>
            <a:pPr algn="r"/>
            <a:r>
              <a:rPr lang="fa-IR" u="sng" dirty="0" smtClean="0"/>
              <a:t>متغیرهای ریسک:  </a:t>
            </a:r>
            <a:r>
              <a:rPr lang="fa-IR" u="none" dirty="0" smtClean="0"/>
              <a:t>این</a:t>
            </a:r>
            <a:r>
              <a:rPr lang="fa-IR" u="sng" baseline="0" dirty="0" smtClean="0"/>
              <a:t> </a:t>
            </a:r>
            <a:r>
              <a:rPr lang="fa-IR" u="none" baseline="0" dirty="0" smtClean="0"/>
              <a:t>متغیرها در بالای خط قری ناحیه شمال شرقی قرار می گیرند و ظرفیت بسیار زیادی برای تبدیل شدن به بازیگران کلیدی دارند.</a:t>
            </a:r>
            <a:br>
              <a:rPr lang="fa-IR" u="none" baseline="0" dirty="0" smtClean="0"/>
            </a:br>
            <a:r>
              <a:rPr lang="fa-IR" u="sng" baseline="0" dirty="0" smtClean="0"/>
              <a:t>متغیرهای هدف: </a:t>
            </a:r>
            <a:r>
              <a:rPr lang="fa-IR" u="none" baseline="0" dirty="0" smtClean="0"/>
              <a:t>این متغیرها در زیر ناحیه قطری قرار می گیرند و نتایج تکاملی و اهداف ممکن در یک سیستم هستند و با ایجاد تغییرات و دست یابی به تکامل سیستم برنامه و هدف می توان دست یافت.</a:t>
            </a:r>
          </a:p>
          <a:p>
            <a:pPr algn="r"/>
            <a:r>
              <a:rPr lang="fa-IR" u="none" baseline="0" dirty="0" smtClean="0"/>
              <a:t>متغیرهای تاثیرپذیر: این متغیرها در قسمت جنوب شرقی شکل گرفته اند و میتوان آنهارا </a:t>
            </a:r>
            <a:r>
              <a:rPr lang="fa-IR" i="0" u="sng" baseline="0" dirty="0" smtClean="0"/>
              <a:t>متغیر نتیجه </a:t>
            </a:r>
            <a:r>
              <a:rPr lang="fa-IR" u="none" baseline="0" dirty="0" smtClean="0"/>
              <a:t>نامید. این متغیرها از تاثیرپذیری بالا و از تاثیرگذاری پایینی برخورداراند. این متغیر نتیجه متغیر مستقل است و اگر متغیرهای مستقل و تاثیرگذار روند مثبتی را داشته باشنداین متغییر مثبت خواهد بود.</a:t>
            </a:r>
          </a:p>
          <a:p>
            <a:pPr algn="r"/>
            <a:r>
              <a:rPr lang="fa-IR" u="none" baseline="0" dirty="0" smtClean="0"/>
              <a:t>متغیرمستقل: این متغییر تاثیرگذاری و تاثیرپذیری پایینی دارندو به دو دسته متغیرهای مستقل از سیستم و و مستقل از نتیجه تقسیم می شوند.</a:t>
            </a:r>
          </a:p>
          <a:p>
            <a:pPr algn="r"/>
            <a:r>
              <a:rPr lang="fa-IR" u="none" baseline="0" dirty="0" smtClean="0"/>
              <a:t>متغییر تنظیمی: این تغییرها در نزدیکی مرکز شکل گرفته و حالت تنظیمی دارندو بسته به سیاست هایی که برنامه ریزان و مدیران برای اهداف خود بکار می گیرند قابیلت ارتقا به متغیرهای ریسک و هدف را دارا می باشند.</a:t>
            </a:r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03BB6-7CFF-44CC-9EDE-688954DF7EDD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328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fa-IR" dirty="0" smtClean="0"/>
              <a:t>متغیرهای دو وجهی به عنوان متغیرهای  کلیدی و استراتژیک شناخته</a:t>
            </a:r>
            <a:r>
              <a:rPr lang="fa-IR" baseline="0" dirty="0" smtClean="0"/>
              <a:t> می شوند </a:t>
            </a:r>
          </a:p>
          <a:p>
            <a:pPr algn="r"/>
            <a:r>
              <a:rPr lang="fa-IR" baseline="0" dirty="0" smtClean="0"/>
              <a:t>بنابراین متغیرهایی که تاثیر بسیار بالایی دارند ولی قابل کنترل نیستند جز متغیرهای استراتژیک به حساب نمی ایند.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03BB6-7CFF-44CC-9EDE-688954DF7EDD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367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266150-FA26-45B5-BF0B-186B42A09DC9}" type="slidenum">
              <a:rPr lang="ar-SA" smtClean="0">
                <a:solidFill>
                  <a:srgbClr val="652825"/>
                </a:solidFill>
                <a:latin typeface="Corbel"/>
                <a:cs typeface="Tahoma" panose="020B0604030504040204" pitchFamily="34" charset="0"/>
              </a:rPr>
              <a:pPr>
                <a:defRPr/>
              </a:pPr>
              <a:t>12</a:t>
            </a:fld>
            <a:endParaRPr lang="ar-SA">
              <a:solidFill>
                <a:srgbClr val="652825"/>
              </a:solidFill>
              <a:latin typeface="Corbel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151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266150-FA26-45B5-BF0B-186B42A09DC9}" type="slidenum">
              <a:rPr lang="ar-SA" smtClean="0">
                <a:solidFill>
                  <a:srgbClr val="652825"/>
                </a:solidFill>
                <a:latin typeface="Corbel"/>
                <a:cs typeface="Tahoma" panose="020B0604030504040204" pitchFamily="34" charset="0"/>
              </a:rPr>
              <a:pPr>
                <a:defRPr/>
              </a:pPr>
              <a:t>14</a:t>
            </a:fld>
            <a:endParaRPr lang="ar-SA">
              <a:solidFill>
                <a:srgbClr val="652825"/>
              </a:solidFill>
              <a:latin typeface="Corbel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639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3206-4960-4E39-8EFD-3D4D832291B1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CF24-B987-4704-B59E-639E551419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75036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3206-4960-4E39-8EFD-3D4D832291B1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CF24-B987-4704-B59E-639E551419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69182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3206-4960-4E39-8EFD-3D4D832291B1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CF24-B987-4704-B59E-639E551419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07604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defRPr/>
            </a:pPr>
            <a:fld id="{52466975-C014-42E5-BFA6-B8D5FDD3B81F}" type="datetimeFigureOut">
              <a:rPr lang="en-US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3/3/2021</a:t>
            </a:fld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orbel"/>
              </a:rPr>
              <a:t>Add a footer</a:t>
            </a:r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693B167E-EA96-4147-81DE-549160052C22}" type="slidenum">
              <a:rPr lang="en-US" sz="1100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‹#›</a:t>
            </a:fld>
            <a:endParaRPr lang="en-US" sz="110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60988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defRPr/>
            </a:pPr>
            <a:fld id="{52466975-C014-42E5-BFA6-B8D5FDD3B81F}" type="datetimeFigureOut">
              <a:rPr lang="en-US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3/3/2021</a:t>
            </a:fld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orbel"/>
              </a:rPr>
              <a:t>Add a footer</a:t>
            </a:r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693B167E-EA96-4147-81DE-549160052C22}" type="slidenum">
              <a:rPr lang="en-US" sz="1100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‹#›</a:t>
            </a:fld>
            <a:endParaRPr lang="en-US" sz="1100">
              <a:solidFill>
                <a:prstClr val="black"/>
              </a:solidFill>
              <a:latin typeface="Corbe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09086E7-2BA2-49DF-BB23-01A2035D7C75}"/>
              </a:ext>
            </a:extLst>
          </p:cNvPr>
          <p:cNvSpPr/>
          <p:nvPr userDrawn="1"/>
        </p:nvSpPr>
        <p:spPr>
          <a:xfrm>
            <a:off x="10030532" y="1323220"/>
            <a:ext cx="2161468" cy="33308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en-US" dirty="0">
                <a:solidFill>
                  <a:prstClr val="white"/>
                </a:solidFill>
                <a:latin typeface="Algerian" panose="04020705040A02060702" pitchFamily="82" charset="0"/>
              </a:rPr>
              <a:t>Mic mac</a:t>
            </a:r>
            <a:endParaRPr lang="ar-SA" dirty="0">
              <a:solidFill>
                <a:prstClr val="white"/>
              </a:solidFill>
              <a:latin typeface="Algerian" panose="04020705040A02060702" pitchFamily="82" charset="0"/>
              <a:cs typeface="Tahoma" panose="020B060403050404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A0D26B6-F2D7-40CE-A3E1-91527EEAC991}"/>
              </a:ext>
            </a:extLst>
          </p:cNvPr>
          <p:cNvSpPr/>
          <p:nvPr userDrawn="1"/>
        </p:nvSpPr>
        <p:spPr>
          <a:xfrm>
            <a:off x="10030533" y="1772816"/>
            <a:ext cx="2161468" cy="752588"/>
          </a:xfrm>
          <a:prstGeom prst="rect">
            <a:avLst/>
          </a:prstGeom>
          <a:solidFill>
            <a:srgbClr val="E3BEC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معرفی  و کاربرد</a:t>
            </a:r>
            <a:endParaRPr lang="ar-SA" sz="2800" b="1" dirty="0">
              <a:solidFill>
                <a:prstClr val="black">
                  <a:lumMod val="95000"/>
                  <a:lumOff val="5000"/>
                </a:prstClr>
              </a:solidFill>
              <a:latin typeface="Corbel"/>
              <a:cs typeface="B Homa" panose="00000400000000000000" pitchFamily="2" charset="-78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A1B70836-80B5-4B81-9227-893D762459C9}"/>
              </a:ext>
            </a:extLst>
          </p:cNvPr>
          <p:cNvSpPr/>
          <p:nvPr userDrawn="1"/>
        </p:nvSpPr>
        <p:spPr>
          <a:xfrm>
            <a:off x="10030533" y="2727112"/>
            <a:ext cx="2161468" cy="752588"/>
          </a:xfrm>
          <a:prstGeom prst="rect">
            <a:avLst/>
          </a:prstGeom>
          <a:solidFill>
            <a:srgbClr val="FEFAC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مراحل </a:t>
            </a:r>
            <a:endParaRPr lang="ar-SA" sz="2800" b="1" dirty="0">
              <a:solidFill>
                <a:prstClr val="black">
                  <a:lumMod val="95000"/>
                  <a:lumOff val="5000"/>
                </a:prstClr>
              </a:solidFill>
              <a:latin typeface="Corbel"/>
              <a:cs typeface="B Homa" panose="00000400000000000000" pitchFamily="2" charset="-78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499A808-1EF2-449D-B599-8ED1A3251D22}"/>
              </a:ext>
            </a:extLst>
          </p:cNvPr>
          <p:cNvSpPr/>
          <p:nvPr userDrawn="1"/>
        </p:nvSpPr>
        <p:spPr>
          <a:xfrm>
            <a:off x="10030529" y="4760140"/>
            <a:ext cx="2134528" cy="82300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نمونه</a:t>
            </a:r>
            <a:r>
              <a:rPr lang="fa-IR" dirty="0">
                <a:solidFill>
                  <a:prstClr val="white"/>
                </a:solidFill>
                <a:latin typeface="Corbel"/>
                <a:cs typeface="Tahoma" panose="020B0604030504040204" pitchFamily="34" charset="0"/>
              </a:rPr>
              <a:t> </a:t>
            </a: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موردی</a:t>
            </a:r>
            <a:endParaRPr lang="ar-SA" sz="2800" b="1" dirty="0">
              <a:solidFill>
                <a:prstClr val="black">
                  <a:lumMod val="95000"/>
                  <a:lumOff val="5000"/>
                </a:prstClr>
              </a:solidFill>
              <a:latin typeface="Corbel"/>
              <a:cs typeface="B Homa" panose="00000400000000000000" pitchFamily="2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3C4DBF92-FF01-4876-A2EC-984DE4BC3782}"/>
              </a:ext>
            </a:extLst>
          </p:cNvPr>
          <p:cNvSpPr/>
          <p:nvPr userDrawn="1"/>
        </p:nvSpPr>
        <p:spPr>
          <a:xfrm>
            <a:off x="10017060" y="5876458"/>
            <a:ext cx="2161468" cy="75258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نرم</a:t>
            </a:r>
            <a:r>
              <a:rPr lang="fa-IR" dirty="0">
                <a:solidFill>
                  <a:prstClr val="white"/>
                </a:solidFill>
                <a:latin typeface="Corbel"/>
                <a:cs typeface="Tahoma" panose="020B0604030504040204" pitchFamily="34" charset="0"/>
              </a:rPr>
              <a:t> </a:t>
            </a: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افزار</a:t>
            </a:r>
            <a:endParaRPr lang="ar-SA" sz="2800" b="1" dirty="0">
              <a:solidFill>
                <a:prstClr val="black">
                  <a:lumMod val="95000"/>
                  <a:lumOff val="5000"/>
                </a:prstClr>
              </a:solidFill>
              <a:latin typeface="Corbel"/>
              <a:cs typeface="B Homa" panose="00000400000000000000" pitchFamily="2" charset="-7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2BFE3954-8F28-4BE8-825E-2762E1CB711E}"/>
              </a:ext>
            </a:extLst>
          </p:cNvPr>
          <p:cNvSpPr/>
          <p:nvPr userDrawn="1"/>
        </p:nvSpPr>
        <p:spPr>
          <a:xfrm>
            <a:off x="10017060" y="3784012"/>
            <a:ext cx="2161468" cy="752588"/>
          </a:xfrm>
          <a:prstGeom prst="rect">
            <a:avLst/>
          </a:prstGeom>
          <a:solidFill>
            <a:srgbClr val="FEFAC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خروجی مدل</a:t>
            </a:r>
            <a:endParaRPr lang="ar-SA" sz="2800" b="1" dirty="0">
              <a:solidFill>
                <a:prstClr val="black">
                  <a:lumMod val="95000"/>
                  <a:lumOff val="5000"/>
                </a:prstClr>
              </a:solidFill>
              <a:latin typeface="Corbel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640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defRPr/>
            </a:pPr>
            <a:fld id="{52466975-C014-42E5-BFA6-B8D5FDD3B81F}" type="datetimeFigureOut">
              <a:rPr lang="en-US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3/3/2021</a:t>
            </a:fld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orbel"/>
              </a:rPr>
              <a:t>Add a footer</a:t>
            </a:r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693B167E-EA96-4147-81DE-549160052C22}" type="slidenum">
              <a:rPr lang="en-US" sz="1100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‹#›</a:t>
            </a:fld>
            <a:endParaRPr lang="en-US" sz="110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8874921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defRPr/>
            </a:pPr>
            <a:fld id="{52466975-C014-42E5-BFA6-B8D5FDD3B81F}" type="datetimeFigureOut">
              <a:rPr lang="en-US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3/3/2021</a:t>
            </a:fld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orbel"/>
              </a:rPr>
              <a:t>Add a footer</a:t>
            </a:r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693B167E-EA96-4147-81DE-549160052C22}" type="slidenum">
              <a:rPr lang="en-US" sz="1100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‹#›</a:t>
            </a:fld>
            <a:endParaRPr lang="en-US" sz="110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23865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defRPr/>
            </a:pPr>
            <a:fld id="{52466975-C014-42E5-BFA6-B8D5FDD3B81F}" type="datetimeFigureOut">
              <a:rPr lang="en-US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3/3/2021</a:t>
            </a:fld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orbel"/>
              </a:rPr>
              <a:t>Add a footer</a:t>
            </a:r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693B167E-EA96-4147-81DE-549160052C22}" type="slidenum">
              <a:rPr lang="en-US" sz="1100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‹#›</a:t>
            </a:fld>
            <a:endParaRPr lang="en-US" sz="110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29339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defRPr/>
            </a:pPr>
            <a:fld id="{52466975-C014-42E5-BFA6-B8D5FDD3B81F}" type="datetimeFigureOut">
              <a:rPr lang="en-US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3/3/2021</a:t>
            </a:fld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orbel"/>
              </a:rPr>
              <a:t>Add a footer</a:t>
            </a:r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693B167E-EA96-4147-81DE-549160052C22}" type="slidenum">
              <a:rPr lang="en-US" sz="1100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‹#›</a:t>
            </a:fld>
            <a:endParaRPr lang="en-US" sz="110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45328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defRPr/>
            </a:pPr>
            <a:fld id="{52466975-C014-42E5-BFA6-B8D5FDD3B81F}" type="datetimeFigureOut">
              <a:rPr lang="en-US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3/3/2021</a:t>
            </a:fld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orbel"/>
              </a:rPr>
              <a:t>Add a footer</a:t>
            </a:r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693B167E-EA96-4147-81DE-549160052C22}" type="slidenum">
              <a:rPr lang="en-US" sz="1100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‹#›</a:t>
            </a:fld>
            <a:endParaRPr lang="en-US" sz="110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28531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defRPr/>
            </a:pPr>
            <a:fld id="{52466975-C014-42E5-BFA6-B8D5FDD3B81F}" type="datetimeFigureOut">
              <a:rPr lang="en-US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3/3/2021</a:t>
            </a:fld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orbel"/>
              </a:rPr>
              <a:t>Add a footer</a:t>
            </a:r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693B167E-EA96-4147-81DE-549160052C22}" type="slidenum">
              <a:rPr lang="en-US" sz="1100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‹#›</a:t>
            </a:fld>
            <a:endParaRPr lang="en-US" sz="110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27643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3206-4960-4E39-8EFD-3D4D832291B1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CF24-B987-4704-B59E-639E551419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023675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defRPr/>
            </a:pPr>
            <a:fld id="{52466975-C014-42E5-BFA6-B8D5FDD3B81F}" type="datetimeFigureOut">
              <a:rPr lang="en-US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3/3/2021</a:t>
            </a:fld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orbel"/>
              </a:rPr>
              <a:t>Add a footer</a:t>
            </a:r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693B167E-EA96-4147-81DE-549160052C22}" type="slidenum">
              <a:rPr lang="en-US" sz="1100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‹#›</a:t>
            </a:fld>
            <a:endParaRPr lang="en-US" sz="110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20935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defRPr/>
            </a:pPr>
            <a:fld id="{52466975-C014-42E5-BFA6-B8D5FDD3B81F}" type="datetimeFigureOut">
              <a:rPr lang="en-US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3/3/2021</a:t>
            </a:fld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orbel"/>
              </a:rPr>
              <a:t>Add a footer</a:t>
            </a:r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693B167E-EA96-4147-81DE-549160052C22}" type="slidenum">
              <a:rPr lang="en-US" sz="1100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‹#›</a:t>
            </a:fld>
            <a:endParaRPr lang="en-US" sz="110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0745527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defRPr/>
            </a:pPr>
            <a:fld id="{52466975-C014-42E5-BFA6-B8D5FDD3B81F}" type="datetimeFigureOut">
              <a:rPr lang="en-US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3/3/2021</a:t>
            </a:fld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orbel"/>
              </a:rPr>
              <a:t>Add a footer</a:t>
            </a:r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693B167E-EA96-4147-81DE-549160052C22}" type="slidenum">
              <a:rPr lang="en-US" sz="1100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‹#›</a:t>
            </a:fld>
            <a:endParaRPr lang="en-US" sz="110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220882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defRPr/>
            </a:pPr>
            <a:fld id="{52466975-C014-42E5-BFA6-B8D5FDD3B81F}" type="datetimeFigureOut">
              <a:rPr lang="en-US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3/3/2021</a:t>
            </a:fld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orbel"/>
              </a:rPr>
              <a:t>Add a footer</a:t>
            </a:r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693B167E-EA96-4147-81DE-549160052C22}" type="slidenum">
              <a:rPr lang="en-US" sz="1100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‹#›</a:t>
            </a:fld>
            <a:endParaRPr lang="en-US" sz="1100">
              <a:solidFill>
                <a:prstClr val="black"/>
              </a:solidFill>
              <a:latin typeface="Corbe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rtl="0"/>
            <a:r>
              <a:rPr lang="en-US" dirty="0">
                <a:solidFill>
                  <a:srgbClr val="455F51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rtl="0"/>
            <a:r>
              <a:rPr lang="en-US" dirty="0">
                <a:solidFill>
                  <a:srgbClr val="455F51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13633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defRPr/>
            </a:pPr>
            <a:fld id="{52466975-C014-42E5-BFA6-B8D5FDD3B81F}" type="datetimeFigureOut">
              <a:rPr lang="en-US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3/3/2021</a:t>
            </a:fld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orbel"/>
              </a:rPr>
              <a:t>Add a footer</a:t>
            </a:r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693B167E-EA96-4147-81DE-549160052C22}" type="slidenum">
              <a:rPr lang="en-US" sz="1100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‹#›</a:t>
            </a:fld>
            <a:endParaRPr lang="en-US" sz="110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5972958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defRPr/>
            </a:pPr>
            <a:fld id="{52466975-C014-42E5-BFA6-B8D5FDD3B81F}" type="datetimeFigureOut">
              <a:rPr lang="en-US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3/3/2021</a:t>
            </a:fld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orbel"/>
              </a:rPr>
              <a:t>Add a footer</a:t>
            </a:r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693B167E-EA96-4147-81DE-549160052C22}" type="slidenum">
              <a:rPr lang="en-US" sz="1100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‹#›</a:t>
            </a:fld>
            <a:endParaRPr lang="en-US" sz="110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1194183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defRPr/>
            </a:pPr>
            <a:fld id="{52466975-C014-42E5-BFA6-B8D5FDD3B81F}" type="datetimeFigureOut">
              <a:rPr lang="en-US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3/3/2021</a:t>
            </a:fld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orbel"/>
              </a:rPr>
              <a:t>Add a footer</a:t>
            </a:r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693B167E-EA96-4147-81DE-549160052C22}" type="slidenum">
              <a:rPr lang="en-US" sz="1100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‹#›</a:t>
            </a:fld>
            <a:endParaRPr lang="en-US" sz="110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2694381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defRPr/>
            </a:pPr>
            <a:fld id="{52466975-C014-42E5-BFA6-B8D5FDD3B81F}" type="datetimeFigureOut">
              <a:rPr lang="en-US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3/3/2021</a:t>
            </a:fld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orbel"/>
              </a:rPr>
              <a:t>Add a footer</a:t>
            </a:r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693B167E-EA96-4147-81DE-549160052C22}" type="slidenum">
              <a:rPr lang="en-US" sz="1100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‹#›</a:t>
            </a:fld>
            <a:endParaRPr lang="en-US" sz="110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45102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defRPr/>
            </a:pPr>
            <a:fld id="{52466975-C014-42E5-BFA6-B8D5FDD3B81F}" type="datetimeFigureOut">
              <a:rPr lang="en-US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3/3/2021</a:t>
            </a:fld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orbel"/>
              </a:rPr>
              <a:t>Add a footer</a:t>
            </a:r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693B167E-EA96-4147-81DE-549160052C22}" type="slidenum">
              <a:rPr lang="en-US" sz="1100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‹#›</a:t>
            </a:fld>
            <a:endParaRPr lang="en-US" sz="110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3114624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F258B59-DA3F-4802-9B39-6DE73E462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F31C9B6-4CFD-4045-A959-B12E48CA0B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orbel"/>
              </a:rPr>
              <a:t>Add a footer</a:t>
            </a:r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C5B6A0-99B1-4076-85BB-33B9942715A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>
              <a:defRPr/>
            </a:pPr>
            <a:fld id="{52466975-C014-42E5-BFA6-B8D5FDD3B81F}" type="datetimeFigureOut">
              <a:rPr lang="en-US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3/3/2021</a:t>
            </a:fld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4CA306F-1A0D-40BD-B6CE-3FEA5FF3A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693B167E-EA96-4147-81DE-549160052C22}" type="slidenum">
              <a:rPr lang="en-US" sz="1100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‹#›</a:t>
            </a:fld>
            <a:endParaRPr lang="en-US" sz="110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5389562-043C-496B-AF8F-E6C4379DB4E9}"/>
              </a:ext>
            </a:extLst>
          </p:cNvPr>
          <p:cNvSpPr/>
          <p:nvPr userDrawn="1"/>
        </p:nvSpPr>
        <p:spPr>
          <a:xfrm>
            <a:off x="10030533" y="1772816"/>
            <a:ext cx="2161468" cy="75258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معرفی  و کاربرد</a:t>
            </a:r>
            <a:endParaRPr lang="ar-SA" sz="2800" b="1" dirty="0">
              <a:solidFill>
                <a:prstClr val="black">
                  <a:lumMod val="95000"/>
                  <a:lumOff val="5000"/>
                </a:prstClr>
              </a:solidFill>
              <a:latin typeface="Corbel"/>
              <a:cs typeface="B Homa" panose="00000400000000000000" pitchFamily="2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342F5B1-CCF9-46A2-A807-AFA1F2A0717C}"/>
              </a:ext>
            </a:extLst>
          </p:cNvPr>
          <p:cNvSpPr/>
          <p:nvPr userDrawn="1"/>
        </p:nvSpPr>
        <p:spPr>
          <a:xfrm>
            <a:off x="10030533" y="2727112"/>
            <a:ext cx="2161468" cy="752588"/>
          </a:xfrm>
          <a:prstGeom prst="rect">
            <a:avLst/>
          </a:prstGeom>
          <a:solidFill>
            <a:srgbClr val="FEFAC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مراحل </a:t>
            </a:r>
            <a:endParaRPr lang="ar-SA" sz="2800" b="1" dirty="0">
              <a:solidFill>
                <a:prstClr val="black">
                  <a:lumMod val="95000"/>
                  <a:lumOff val="5000"/>
                </a:prstClr>
              </a:solidFill>
              <a:latin typeface="Corbel"/>
              <a:cs typeface="B Homa" panose="00000400000000000000" pitchFamily="2" charset="-7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55418F6-3239-4E43-9644-F125BD112157}"/>
              </a:ext>
            </a:extLst>
          </p:cNvPr>
          <p:cNvSpPr/>
          <p:nvPr userDrawn="1"/>
        </p:nvSpPr>
        <p:spPr>
          <a:xfrm>
            <a:off x="10030529" y="4760140"/>
            <a:ext cx="2134528" cy="82300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نمونه</a:t>
            </a:r>
            <a:r>
              <a:rPr lang="fa-IR" dirty="0">
                <a:solidFill>
                  <a:prstClr val="white"/>
                </a:solidFill>
                <a:latin typeface="Corbel"/>
                <a:cs typeface="Tahoma" panose="020B0604030504040204" pitchFamily="34" charset="0"/>
              </a:rPr>
              <a:t> </a:t>
            </a: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موردی</a:t>
            </a:r>
            <a:endParaRPr lang="ar-SA" sz="2800" b="1" dirty="0">
              <a:solidFill>
                <a:prstClr val="black">
                  <a:lumMod val="95000"/>
                  <a:lumOff val="5000"/>
                </a:prstClr>
              </a:solidFill>
              <a:latin typeface="Corbel"/>
              <a:cs typeface="B Homa" panose="00000400000000000000" pitchFamily="2" charset="-7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3ACCA822-2676-4F86-93EE-8A58CAB73A2C}"/>
              </a:ext>
            </a:extLst>
          </p:cNvPr>
          <p:cNvSpPr/>
          <p:nvPr userDrawn="1"/>
        </p:nvSpPr>
        <p:spPr>
          <a:xfrm>
            <a:off x="10017060" y="5876458"/>
            <a:ext cx="2161468" cy="752588"/>
          </a:xfrm>
          <a:prstGeom prst="rect">
            <a:avLst/>
          </a:prstGeom>
          <a:solidFill>
            <a:srgbClr val="E3BEC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نرم</a:t>
            </a:r>
            <a:r>
              <a:rPr lang="fa-IR" dirty="0">
                <a:solidFill>
                  <a:prstClr val="white"/>
                </a:solidFill>
                <a:latin typeface="Corbel"/>
                <a:cs typeface="Tahoma" panose="020B0604030504040204" pitchFamily="34" charset="0"/>
              </a:rPr>
              <a:t> </a:t>
            </a: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افزار</a:t>
            </a:r>
            <a:endParaRPr lang="ar-SA" sz="2800" b="1" dirty="0">
              <a:solidFill>
                <a:prstClr val="black">
                  <a:lumMod val="95000"/>
                  <a:lumOff val="5000"/>
                </a:prstClr>
              </a:solidFill>
              <a:latin typeface="Corbel"/>
              <a:cs typeface="B Homa" panose="00000400000000000000" pitchFamily="2" charset="-7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1D49F268-2B90-4859-9597-782B9704662C}"/>
              </a:ext>
            </a:extLst>
          </p:cNvPr>
          <p:cNvSpPr/>
          <p:nvPr userDrawn="1"/>
        </p:nvSpPr>
        <p:spPr>
          <a:xfrm>
            <a:off x="10017060" y="3784012"/>
            <a:ext cx="2161468" cy="752588"/>
          </a:xfrm>
          <a:prstGeom prst="rect">
            <a:avLst/>
          </a:prstGeom>
          <a:solidFill>
            <a:srgbClr val="FEFAC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خروجی مدل</a:t>
            </a:r>
            <a:endParaRPr lang="ar-SA" sz="2800" b="1" dirty="0">
              <a:solidFill>
                <a:prstClr val="black">
                  <a:lumMod val="95000"/>
                  <a:lumOff val="5000"/>
                </a:prstClr>
              </a:solidFill>
              <a:latin typeface="Corbel"/>
              <a:cs typeface="B Homa" panose="00000400000000000000" pitchFamily="2" charset="-78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FAFFA624-55AB-4BAA-AAF1-FB34506CF026}"/>
              </a:ext>
            </a:extLst>
          </p:cNvPr>
          <p:cNvSpPr/>
          <p:nvPr userDrawn="1"/>
        </p:nvSpPr>
        <p:spPr>
          <a:xfrm>
            <a:off x="10030532" y="1323220"/>
            <a:ext cx="2161468" cy="33308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fa-IR" sz="2800" dirty="0">
                <a:solidFill>
                  <a:prstClr val="white"/>
                </a:solidFill>
                <a:latin typeface="Algerian" panose="04020705040A02060702" pitchFamily="82" charset="0"/>
                <a:cs typeface="B Homa" panose="00000400000000000000" pitchFamily="2" charset="-78"/>
              </a:rPr>
              <a:t>سناریو ویزارد</a:t>
            </a:r>
            <a:endParaRPr lang="ar-SA" sz="2800" dirty="0">
              <a:solidFill>
                <a:prstClr val="white"/>
              </a:solidFill>
              <a:latin typeface="Algerian" panose="04020705040A02060702" pitchFamily="82" charset="0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6547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3206-4960-4E39-8EFD-3D4D832291B1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CF24-B987-4704-B59E-639E551419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461937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F258B59-DA3F-4802-9B39-6DE73E462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F31C9B6-4CFD-4045-A959-B12E48CA0B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orbel"/>
              </a:rPr>
              <a:t>Add a footer</a:t>
            </a:r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C5B6A0-99B1-4076-85BB-33B9942715A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>
              <a:defRPr/>
            </a:pPr>
            <a:fld id="{52466975-C014-42E5-BFA6-B8D5FDD3B81F}" type="datetimeFigureOut">
              <a:rPr lang="en-US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3/3/2021</a:t>
            </a:fld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4CA306F-1A0D-40BD-B6CE-3FEA5FF3A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693B167E-EA96-4147-81DE-549160052C22}" type="slidenum">
              <a:rPr lang="en-US" sz="1100" smtClean="0">
                <a:solidFill>
                  <a:prstClr val="black"/>
                </a:solidFill>
                <a:latin typeface="Corbel"/>
              </a:rPr>
              <a:pPr algn="r">
                <a:defRPr/>
              </a:pPr>
              <a:t>‹#›</a:t>
            </a:fld>
            <a:endParaRPr lang="en-US" sz="110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5389562-043C-496B-AF8F-E6C4379DB4E9}"/>
              </a:ext>
            </a:extLst>
          </p:cNvPr>
          <p:cNvSpPr/>
          <p:nvPr userDrawn="1"/>
        </p:nvSpPr>
        <p:spPr>
          <a:xfrm>
            <a:off x="10030533" y="1772816"/>
            <a:ext cx="2161468" cy="75258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معرفی  و کاربرد</a:t>
            </a:r>
            <a:endParaRPr lang="ar-SA" sz="2800" b="1" dirty="0">
              <a:solidFill>
                <a:prstClr val="black">
                  <a:lumMod val="95000"/>
                  <a:lumOff val="5000"/>
                </a:prstClr>
              </a:solidFill>
              <a:latin typeface="Corbel"/>
              <a:cs typeface="B Homa" panose="00000400000000000000" pitchFamily="2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342F5B1-CCF9-46A2-A807-AFA1F2A0717C}"/>
              </a:ext>
            </a:extLst>
          </p:cNvPr>
          <p:cNvSpPr/>
          <p:nvPr userDrawn="1"/>
        </p:nvSpPr>
        <p:spPr>
          <a:xfrm>
            <a:off x="10030533" y="2727112"/>
            <a:ext cx="2161468" cy="752588"/>
          </a:xfrm>
          <a:prstGeom prst="rect">
            <a:avLst/>
          </a:prstGeom>
          <a:solidFill>
            <a:srgbClr val="FEFAC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مراحل </a:t>
            </a:r>
            <a:endParaRPr lang="ar-SA" sz="2800" b="1" dirty="0">
              <a:solidFill>
                <a:prstClr val="black">
                  <a:lumMod val="95000"/>
                  <a:lumOff val="5000"/>
                </a:prstClr>
              </a:solidFill>
              <a:latin typeface="Corbel"/>
              <a:cs typeface="B Homa" panose="00000400000000000000" pitchFamily="2" charset="-7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55418F6-3239-4E43-9644-F125BD112157}"/>
              </a:ext>
            </a:extLst>
          </p:cNvPr>
          <p:cNvSpPr/>
          <p:nvPr userDrawn="1"/>
        </p:nvSpPr>
        <p:spPr>
          <a:xfrm>
            <a:off x="10030529" y="4760140"/>
            <a:ext cx="2134528" cy="82300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نمونه</a:t>
            </a:r>
            <a:r>
              <a:rPr lang="fa-IR" dirty="0">
                <a:solidFill>
                  <a:prstClr val="white"/>
                </a:solidFill>
                <a:latin typeface="Corbel"/>
                <a:cs typeface="Tahoma" panose="020B0604030504040204" pitchFamily="34" charset="0"/>
              </a:rPr>
              <a:t> </a:t>
            </a: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موردی</a:t>
            </a:r>
            <a:endParaRPr lang="ar-SA" sz="2800" b="1" dirty="0">
              <a:solidFill>
                <a:prstClr val="black">
                  <a:lumMod val="95000"/>
                  <a:lumOff val="5000"/>
                </a:prstClr>
              </a:solidFill>
              <a:latin typeface="Corbel"/>
              <a:cs typeface="B Homa" panose="00000400000000000000" pitchFamily="2" charset="-7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3ACCA822-2676-4F86-93EE-8A58CAB73A2C}"/>
              </a:ext>
            </a:extLst>
          </p:cNvPr>
          <p:cNvSpPr/>
          <p:nvPr userDrawn="1"/>
        </p:nvSpPr>
        <p:spPr>
          <a:xfrm>
            <a:off x="10017060" y="5876458"/>
            <a:ext cx="2161468" cy="752588"/>
          </a:xfrm>
          <a:prstGeom prst="rect">
            <a:avLst/>
          </a:prstGeom>
          <a:solidFill>
            <a:srgbClr val="E3BEC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نرم</a:t>
            </a:r>
            <a:r>
              <a:rPr lang="fa-IR" dirty="0">
                <a:solidFill>
                  <a:prstClr val="white"/>
                </a:solidFill>
                <a:latin typeface="Corbel"/>
                <a:cs typeface="Tahoma" panose="020B0604030504040204" pitchFamily="34" charset="0"/>
              </a:rPr>
              <a:t> </a:t>
            </a: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افزار</a:t>
            </a:r>
            <a:endParaRPr lang="ar-SA" sz="2800" b="1" dirty="0">
              <a:solidFill>
                <a:prstClr val="black">
                  <a:lumMod val="95000"/>
                  <a:lumOff val="5000"/>
                </a:prstClr>
              </a:solidFill>
              <a:latin typeface="Corbel"/>
              <a:cs typeface="B Homa" panose="00000400000000000000" pitchFamily="2" charset="-7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1D49F268-2B90-4859-9597-782B9704662C}"/>
              </a:ext>
            </a:extLst>
          </p:cNvPr>
          <p:cNvSpPr/>
          <p:nvPr userDrawn="1"/>
        </p:nvSpPr>
        <p:spPr>
          <a:xfrm>
            <a:off x="10017060" y="3784012"/>
            <a:ext cx="2161468" cy="752588"/>
          </a:xfrm>
          <a:prstGeom prst="rect">
            <a:avLst/>
          </a:prstGeom>
          <a:solidFill>
            <a:srgbClr val="FEFAC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fa-IR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خروجی مدل</a:t>
            </a:r>
            <a:endParaRPr lang="ar-SA" sz="2800" b="1" dirty="0">
              <a:solidFill>
                <a:prstClr val="black">
                  <a:lumMod val="95000"/>
                  <a:lumOff val="5000"/>
                </a:prstClr>
              </a:solidFill>
              <a:latin typeface="Corbel"/>
              <a:cs typeface="B Homa" panose="00000400000000000000" pitchFamily="2" charset="-78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E029108-CE99-4E5A-92E7-643AEE47FE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32002" y="243037"/>
            <a:ext cx="1012405" cy="102507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FAFFA624-55AB-4BAA-AAF1-FB34506CF026}"/>
              </a:ext>
            </a:extLst>
          </p:cNvPr>
          <p:cNvSpPr/>
          <p:nvPr userDrawn="1"/>
        </p:nvSpPr>
        <p:spPr>
          <a:xfrm>
            <a:off x="10030532" y="1323220"/>
            <a:ext cx="2161468" cy="33308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en-US" sz="1600" dirty="0">
                <a:solidFill>
                  <a:prstClr val="white"/>
                </a:solidFill>
                <a:latin typeface="Algerian" panose="04020705040A02060702" pitchFamily="82" charset="0"/>
              </a:rPr>
              <a:t>Scenario wizard</a:t>
            </a:r>
            <a:endParaRPr lang="ar-SA" sz="1600" dirty="0">
              <a:solidFill>
                <a:prstClr val="white"/>
              </a:solidFill>
              <a:latin typeface="Algerian" panose="04020705040A02060702" pitchFamily="82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25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3206-4960-4E39-8EFD-3D4D832291B1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CF24-B987-4704-B59E-639E551419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74426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3206-4960-4E39-8EFD-3D4D832291B1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CF24-B987-4704-B59E-639E551419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1461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3206-4960-4E39-8EFD-3D4D832291B1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CF24-B987-4704-B59E-639E551419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57562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3206-4960-4E39-8EFD-3D4D832291B1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CF24-B987-4704-B59E-639E551419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79448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3206-4960-4E39-8EFD-3D4D832291B1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CF24-B987-4704-B59E-639E551419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96304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43206-4960-4E39-8EFD-3D4D832291B1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CF24-B987-4704-B59E-639E551419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06727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image" Target="../media/image5.png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43206-4960-4E39-8EFD-3D4D832291B1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1CF24-B987-4704-B59E-639E551419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3047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algn="r" rtl="0">
              <a:defRPr/>
            </a:pPr>
            <a:fld id="{52466975-C014-42E5-BFA6-B8D5FDD3B81F}" type="datetimeFigureOut">
              <a:rPr lang="en-US" smtClean="0">
                <a:solidFill>
                  <a:prstClr val="black"/>
                </a:solidFill>
                <a:latin typeface="Corbel"/>
              </a:rPr>
              <a:pPr algn="r" rtl="0">
                <a:defRPr/>
              </a:pPr>
              <a:t>3/3/2021</a:t>
            </a:fld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rtl="0">
              <a:defRPr/>
            </a:pPr>
            <a:r>
              <a:rPr lang="en-US" smtClean="0">
                <a:solidFill>
                  <a:prstClr val="black"/>
                </a:solidFill>
                <a:latin typeface="Corbel"/>
              </a:rPr>
              <a:t>Add a footer</a:t>
            </a:r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rtl="0">
              <a:defRPr/>
            </a:pPr>
            <a:fld id="{693B167E-EA96-4147-81DE-549160052C22}" type="slidenum">
              <a:rPr lang="en-US" sz="1100" smtClean="0">
                <a:solidFill>
                  <a:prstClr val="black"/>
                </a:solidFill>
                <a:latin typeface="Corbel"/>
              </a:rPr>
              <a:pPr algn="r" rtl="0">
                <a:defRPr/>
              </a:pPr>
              <a:t>‹#›</a:t>
            </a:fld>
            <a:endParaRPr lang="en-US" sz="110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1961854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371" y="2447673"/>
            <a:ext cx="11927060" cy="2667000"/>
          </a:xfrm>
        </p:spPr>
        <p:txBody>
          <a:bodyPr>
            <a:noAutofit/>
          </a:bodyPr>
          <a:lstStyle/>
          <a:p>
            <a:pPr algn="ctr"/>
            <a:r>
              <a:rPr lang="fa-IR" sz="4400" dirty="0">
                <a:cs typeface="2  Homa" panose="00000400000000000000" pitchFamily="2" charset="-78"/>
              </a:rPr>
              <a:t>مدل های برنامه ریزی </a:t>
            </a:r>
            <a:r>
              <a:rPr lang="fa-IR" sz="4400" dirty="0" smtClean="0">
                <a:cs typeface="2  Homa" panose="00000400000000000000" pitchFamily="2" charset="-78"/>
              </a:rPr>
              <a:t>راهبردی-بررسی نرم افزار میک مک</a:t>
            </a:r>
            <a:r>
              <a:rPr lang="fa-IR" sz="4000" dirty="0"/>
              <a:t/>
            </a:r>
            <a:br>
              <a:rPr lang="fa-IR" sz="4000" dirty="0"/>
            </a:br>
            <a:endParaRPr lang="en-US" sz="4000" dirty="0">
              <a:latin typeface="256 Bytes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33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0E687697-9F92-4F3D-BF3E-22B6FB9DD96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9000" y="1844824"/>
            <a:ext cx="7834312" cy="46697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4">
            <a:extLst>
              <a:ext uri="{FF2B5EF4-FFF2-40B4-BE49-F238E27FC236}">
                <a16:creationId xmlns:a16="http://schemas.microsoft.com/office/drawing/2014/main" xmlns="" id="{517A7FBC-863C-480A-90B1-CEE24B263CA0}"/>
              </a:ext>
            </a:extLst>
          </p:cNvPr>
          <p:cNvSpPr txBox="1">
            <a:spLocks/>
          </p:cNvSpPr>
          <p:nvPr/>
        </p:nvSpPr>
        <p:spPr>
          <a:xfrm>
            <a:off x="832729" y="260648"/>
            <a:ext cx="8229600" cy="12525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fa-IR" altLang="en-US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  <a:t>پلان تاثیرگذاری-تاثیرپذیری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AC88DA76-8588-4812-8C68-C82A08BFB816}"/>
              </a:ext>
            </a:extLst>
          </p:cNvPr>
          <p:cNvSpPr/>
          <p:nvPr/>
        </p:nvSpPr>
        <p:spPr>
          <a:xfrm>
            <a:off x="645538" y="114048"/>
            <a:ext cx="892899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ماتریس ضرایب تحلیل اثر متقابل  به منظور طبقه بندی</a:t>
            </a:r>
            <a:r>
              <a:rPr lang="ar-SA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	</a:t>
            </a:r>
            <a:br>
              <a:rPr lang="ar-SA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</a:br>
            <a:r>
              <a:rPr lang="en-US" dirty="0">
                <a:solidFill>
                  <a:prstClr val="black"/>
                </a:solidFill>
                <a:latin typeface="Butch" panose="00000400000000000000" pitchFamily="2" charset="0"/>
                <a:ea typeface="Calibri" panose="020F0502020204030204" pitchFamily="34" charset="0"/>
                <a:cs typeface="B Nazanin" panose="00000400000000000000" pitchFamily="2" charset="-78"/>
              </a:rPr>
              <a:t>Matrix of Crossed Impact Multiplications Applied to a Classification</a:t>
            </a:r>
            <a:endParaRPr lang="ar-SA" dirty="0">
              <a:solidFill>
                <a:prstClr val="black"/>
              </a:solidFill>
              <a:latin typeface="Butch" panose="00000400000000000000" pitchFamily="2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C8C1FA9C-0F98-485F-B9FB-04267F125E1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7408" y="1804988"/>
            <a:ext cx="8153400" cy="5053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">
            <a:extLst>
              <a:ext uri="{FF2B5EF4-FFF2-40B4-BE49-F238E27FC236}">
                <a16:creationId xmlns:a16="http://schemas.microsoft.com/office/drawing/2014/main" xmlns="" id="{139CAA2E-3E59-425A-A412-22B65F957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5561" y="908721"/>
            <a:ext cx="62022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9pPr>
          </a:lstStyle>
          <a:p>
            <a:pPr algn="ctr" rtl="0" eaLnBrk="1" hangingPunct="1">
              <a:defRPr/>
            </a:pPr>
            <a:r>
              <a:rPr lang="fa-IR" altLang="en-US" sz="3600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  <a:t>شناسایی متغیرهای استراتژیک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E7C34B4-C7CF-4EC8-A6F4-500601A745D4}"/>
              </a:ext>
            </a:extLst>
          </p:cNvPr>
          <p:cNvSpPr/>
          <p:nvPr/>
        </p:nvSpPr>
        <p:spPr>
          <a:xfrm>
            <a:off x="645538" y="114048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ماتریس ضرایب تحلیل اثر متقابل  به منظور طبقه </a:t>
            </a: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بندی</a:t>
            </a:r>
            <a:endParaRPr lang="ar-SA" dirty="0">
              <a:solidFill>
                <a:prstClr val="black"/>
              </a:solidFill>
              <a:latin typeface="Butch" panose="00000400000000000000" pitchFamily="2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147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Layer 6">
            <a:extLst>
              <a:ext uri="{FF2B5EF4-FFF2-40B4-BE49-F238E27FC236}">
                <a16:creationId xmlns:a16="http://schemas.microsoft.com/office/drawing/2014/main" xmlns="" id="{75B67D26-F692-4455-AE26-0D7E8AB5B73C}"/>
              </a:ext>
            </a:extLst>
          </p:cNvPr>
          <p:cNvGrpSpPr/>
          <p:nvPr/>
        </p:nvGrpSpPr>
        <p:grpSpPr>
          <a:xfrm>
            <a:off x="3503713" y="5220867"/>
            <a:ext cx="3094819" cy="1013117"/>
            <a:chOff x="4889500" y="4559301"/>
            <a:chExt cx="2400300" cy="1392238"/>
          </a:xfrm>
          <a:solidFill>
            <a:schemeClr val="accent6"/>
          </a:solidFill>
          <a:effectLst>
            <a:outerShdw blurRad="266700" dist="228600" algn="l" rotWithShape="0">
              <a:prstClr val="black">
                <a:alpha val="24000"/>
              </a:prstClr>
            </a:outerShdw>
          </a:effectLst>
        </p:grpSpPr>
        <p:sp>
          <p:nvSpPr>
            <p:cNvPr id="6" name="Freeform 7">
              <a:extLst>
                <a:ext uri="{FF2B5EF4-FFF2-40B4-BE49-F238E27FC236}">
                  <a16:creationId xmlns:a16="http://schemas.microsoft.com/office/drawing/2014/main" xmlns="" id="{4CA80688-F520-4068-9B90-D0586F994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5750" y="4797426"/>
              <a:ext cx="723900" cy="552450"/>
            </a:xfrm>
            <a:custGeom>
              <a:avLst/>
              <a:gdLst>
                <a:gd name="T0" fmla="*/ 456 w 456"/>
                <a:gd name="T1" fmla="*/ 0 h 348"/>
                <a:gd name="T2" fmla="*/ 456 w 456"/>
                <a:gd name="T3" fmla="*/ 123 h 348"/>
                <a:gd name="T4" fmla="*/ 0 w 456"/>
                <a:gd name="T5" fmla="*/ 348 h 348"/>
                <a:gd name="T6" fmla="*/ 0 w 456"/>
                <a:gd name="T7" fmla="*/ 229 h 348"/>
                <a:gd name="T8" fmla="*/ 456 w 456"/>
                <a:gd name="T9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348">
                  <a:moveTo>
                    <a:pt x="456" y="0"/>
                  </a:moveTo>
                  <a:lnTo>
                    <a:pt x="456" y="123"/>
                  </a:lnTo>
                  <a:lnTo>
                    <a:pt x="0" y="348"/>
                  </a:lnTo>
                  <a:lnTo>
                    <a:pt x="0" y="229"/>
                  </a:lnTo>
                  <a:lnTo>
                    <a:pt x="4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xmlns="" id="{B5D1D951-E0D1-452A-83CA-05F834CCC3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9500" y="4797426"/>
              <a:ext cx="1922463" cy="1154113"/>
            </a:xfrm>
            <a:custGeom>
              <a:avLst/>
              <a:gdLst>
                <a:gd name="T0" fmla="*/ 1211 w 1211"/>
                <a:gd name="T1" fmla="*/ 229 h 727"/>
                <a:gd name="T2" fmla="*/ 1211 w 1211"/>
                <a:gd name="T3" fmla="*/ 348 h 727"/>
                <a:gd name="T4" fmla="*/ 756 w 1211"/>
                <a:gd name="T5" fmla="*/ 123 h 727"/>
                <a:gd name="T6" fmla="*/ 756 w 1211"/>
                <a:gd name="T7" fmla="*/ 0 h 727"/>
                <a:gd name="T8" fmla="*/ 1211 w 1211"/>
                <a:gd name="T9" fmla="*/ 229 h 727"/>
                <a:gd name="T10" fmla="*/ 0 w 1211"/>
                <a:gd name="T11" fmla="*/ 348 h 727"/>
                <a:gd name="T12" fmla="*/ 756 w 1211"/>
                <a:gd name="T13" fmla="*/ 727 h 727"/>
                <a:gd name="T14" fmla="*/ 756 w 1211"/>
                <a:gd name="T15" fmla="*/ 603 h 727"/>
                <a:gd name="T16" fmla="*/ 0 w 1211"/>
                <a:gd name="T17" fmla="*/ 229 h 727"/>
                <a:gd name="T18" fmla="*/ 0 w 1211"/>
                <a:gd name="T19" fmla="*/ 348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1" h="727">
                  <a:moveTo>
                    <a:pt x="1211" y="229"/>
                  </a:moveTo>
                  <a:lnTo>
                    <a:pt x="1211" y="348"/>
                  </a:lnTo>
                  <a:lnTo>
                    <a:pt x="756" y="123"/>
                  </a:lnTo>
                  <a:lnTo>
                    <a:pt x="756" y="0"/>
                  </a:lnTo>
                  <a:lnTo>
                    <a:pt x="1211" y="229"/>
                  </a:lnTo>
                  <a:close/>
                  <a:moveTo>
                    <a:pt x="0" y="348"/>
                  </a:moveTo>
                  <a:lnTo>
                    <a:pt x="756" y="727"/>
                  </a:lnTo>
                  <a:lnTo>
                    <a:pt x="756" y="603"/>
                  </a:lnTo>
                  <a:lnTo>
                    <a:pt x="0" y="229"/>
                  </a:lnTo>
                  <a:lnTo>
                    <a:pt x="0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xmlns="" id="{05A18032-9466-4B98-8BEA-D78A14D27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650" y="5160963"/>
              <a:ext cx="1200150" cy="790575"/>
            </a:xfrm>
            <a:custGeom>
              <a:avLst/>
              <a:gdLst>
                <a:gd name="T0" fmla="*/ 756 w 756"/>
                <a:gd name="T1" fmla="*/ 0 h 498"/>
                <a:gd name="T2" fmla="*/ 756 w 756"/>
                <a:gd name="T3" fmla="*/ 119 h 498"/>
                <a:gd name="T4" fmla="*/ 0 w 756"/>
                <a:gd name="T5" fmla="*/ 498 h 498"/>
                <a:gd name="T6" fmla="*/ 0 w 756"/>
                <a:gd name="T7" fmla="*/ 374 h 498"/>
                <a:gd name="T8" fmla="*/ 756 w 756"/>
                <a:gd name="T9" fmla="*/ 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6" h="498">
                  <a:moveTo>
                    <a:pt x="756" y="0"/>
                  </a:moveTo>
                  <a:lnTo>
                    <a:pt x="756" y="119"/>
                  </a:lnTo>
                  <a:lnTo>
                    <a:pt x="0" y="498"/>
                  </a:lnTo>
                  <a:lnTo>
                    <a:pt x="0" y="374"/>
                  </a:lnTo>
                  <a:lnTo>
                    <a:pt x="7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xmlns="" id="{E64CC9A4-DEAE-4B84-90E0-5A8BF8E4D0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9500" y="4559301"/>
              <a:ext cx="2400300" cy="1195388"/>
            </a:xfrm>
            <a:custGeom>
              <a:avLst/>
              <a:gdLst>
                <a:gd name="T0" fmla="*/ 756 w 1512"/>
                <a:gd name="T1" fmla="*/ 0 h 753"/>
                <a:gd name="T2" fmla="*/ 1512 w 1512"/>
                <a:gd name="T3" fmla="*/ 379 h 753"/>
                <a:gd name="T4" fmla="*/ 756 w 1512"/>
                <a:gd name="T5" fmla="*/ 753 h 753"/>
                <a:gd name="T6" fmla="*/ 0 w 1512"/>
                <a:gd name="T7" fmla="*/ 379 h 753"/>
                <a:gd name="T8" fmla="*/ 756 w 1512"/>
                <a:gd name="T9" fmla="*/ 0 h 753"/>
                <a:gd name="T10" fmla="*/ 300 w 1512"/>
                <a:gd name="T11" fmla="*/ 379 h 753"/>
                <a:gd name="T12" fmla="*/ 756 w 1512"/>
                <a:gd name="T13" fmla="*/ 604 h 753"/>
                <a:gd name="T14" fmla="*/ 1211 w 1512"/>
                <a:gd name="T15" fmla="*/ 379 h 753"/>
                <a:gd name="T16" fmla="*/ 756 w 1512"/>
                <a:gd name="T17" fmla="*/ 150 h 753"/>
                <a:gd name="T18" fmla="*/ 300 w 1512"/>
                <a:gd name="T19" fmla="*/ 379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2" h="753">
                  <a:moveTo>
                    <a:pt x="756" y="0"/>
                  </a:moveTo>
                  <a:lnTo>
                    <a:pt x="1512" y="379"/>
                  </a:lnTo>
                  <a:lnTo>
                    <a:pt x="756" y="753"/>
                  </a:lnTo>
                  <a:lnTo>
                    <a:pt x="0" y="379"/>
                  </a:lnTo>
                  <a:lnTo>
                    <a:pt x="756" y="0"/>
                  </a:lnTo>
                  <a:close/>
                  <a:moveTo>
                    <a:pt x="300" y="379"/>
                  </a:moveTo>
                  <a:lnTo>
                    <a:pt x="756" y="604"/>
                  </a:lnTo>
                  <a:lnTo>
                    <a:pt x="1211" y="379"/>
                  </a:lnTo>
                  <a:lnTo>
                    <a:pt x="756" y="150"/>
                  </a:lnTo>
                  <a:lnTo>
                    <a:pt x="300" y="3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</p:grpSp>
      <p:grpSp>
        <p:nvGrpSpPr>
          <p:cNvPr id="10" name="Layer 5">
            <a:extLst>
              <a:ext uri="{FF2B5EF4-FFF2-40B4-BE49-F238E27FC236}">
                <a16:creationId xmlns:a16="http://schemas.microsoft.com/office/drawing/2014/main" xmlns="" id="{C250F146-8985-4BE0-9D8B-D4B7015A0D52}"/>
              </a:ext>
            </a:extLst>
          </p:cNvPr>
          <p:cNvGrpSpPr/>
          <p:nvPr/>
        </p:nvGrpSpPr>
        <p:grpSpPr>
          <a:xfrm>
            <a:off x="3503713" y="4662413"/>
            <a:ext cx="3094819" cy="1008498"/>
            <a:chOff x="4889500" y="3152776"/>
            <a:chExt cx="2400300" cy="1385888"/>
          </a:xfrm>
          <a:effectLst>
            <a:outerShdw blurRad="266700" dist="228600" algn="l" rotWithShape="0">
              <a:prstClr val="black">
                <a:alpha val="24000"/>
              </a:prstClr>
            </a:outerShdw>
          </a:effectLst>
        </p:grpSpPr>
        <p:sp>
          <p:nvSpPr>
            <p:cNvPr id="11" name="Freeform 20">
              <a:extLst>
                <a:ext uri="{FF2B5EF4-FFF2-40B4-BE49-F238E27FC236}">
                  <a16:creationId xmlns:a16="http://schemas.microsoft.com/office/drawing/2014/main" xmlns="" id="{482CF5CA-1966-4BAB-8462-CC4622B7E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5750" y="3390901"/>
              <a:ext cx="723900" cy="552450"/>
            </a:xfrm>
            <a:custGeom>
              <a:avLst/>
              <a:gdLst>
                <a:gd name="T0" fmla="*/ 456 w 456"/>
                <a:gd name="T1" fmla="*/ 0 h 348"/>
                <a:gd name="T2" fmla="*/ 456 w 456"/>
                <a:gd name="T3" fmla="*/ 119 h 348"/>
                <a:gd name="T4" fmla="*/ 0 w 456"/>
                <a:gd name="T5" fmla="*/ 348 h 348"/>
                <a:gd name="T6" fmla="*/ 0 w 456"/>
                <a:gd name="T7" fmla="*/ 225 h 348"/>
                <a:gd name="T8" fmla="*/ 456 w 456"/>
                <a:gd name="T9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348">
                  <a:moveTo>
                    <a:pt x="456" y="0"/>
                  </a:moveTo>
                  <a:lnTo>
                    <a:pt x="456" y="119"/>
                  </a:lnTo>
                  <a:lnTo>
                    <a:pt x="0" y="348"/>
                  </a:lnTo>
                  <a:lnTo>
                    <a:pt x="0" y="225"/>
                  </a:lnTo>
                  <a:lnTo>
                    <a:pt x="45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  <p:sp>
          <p:nvSpPr>
            <p:cNvPr id="12" name="Freeform 21">
              <a:extLst>
                <a:ext uri="{FF2B5EF4-FFF2-40B4-BE49-F238E27FC236}">
                  <a16:creationId xmlns:a16="http://schemas.microsoft.com/office/drawing/2014/main" xmlns="" id="{9E13F02A-5B29-4408-AF62-8C80ED8F68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9500" y="3390901"/>
              <a:ext cx="1922463" cy="1147763"/>
            </a:xfrm>
            <a:custGeom>
              <a:avLst/>
              <a:gdLst>
                <a:gd name="T0" fmla="*/ 1211 w 1211"/>
                <a:gd name="T1" fmla="*/ 225 h 723"/>
                <a:gd name="T2" fmla="*/ 1211 w 1211"/>
                <a:gd name="T3" fmla="*/ 348 h 723"/>
                <a:gd name="T4" fmla="*/ 756 w 1211"/>
                <a:gd name="T5" fmla="*/ 119 h 723"/>
                <a:gd name="T6" fmla="*/ 756 w 1211"/>
                <a:gd name="T7" fmla="*/ 0 h 723"/>
                <a:gd name="T8" fmla="*/ 1211 w 1211"/>
                <a:gd name="T9" fmla="*/ 225 h 723"/>
                <a:gd name="T10" fmla="*/ 0 w 1211"/>
                <a:gd name="T11" fmla="*/ 348 h 723"/>
                <a:gd name="T12" fmla="*/ 756 w 1211"/>
                <a:gd name="T13" fmla="*/ 723 h 723"/>
                <a:gd name="T14" fmla="*/ 756 w 1211"/>
                <a:gd name="T15" fmla="*/ 599 h 723"/>
                <a:gd name="T16" fmla="*/ 0 w 1211"/>
                <a:gd name="T17" fmla="*/ 225 h 723"/>
                <a:gd name="T18" fmla="*/ 0 w 1211"/>
                <a:gd name="T19" fmla="*/ 348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1" h="723">
                  <a:moveTo>
                    <a:pt x="1211" y="225"/>
                  </a:moveTo>
                  <a:lnTo>
                    <a:pt x="1211" y="348"/>
                  </a:lnTo>
                  <a:lnTo>
                    <a:pt x="756" y="119"/>
                  </a:lnTo>
                  <a:lnTo>
                    <a:pt x="756" y="0"/>
                  </a:lnTo>
                  <a:lnTo>
                    <a:pt x="1211" y="225"/>
                  </a:lnTo>
                  <a:close/>
                  <a:moveTo>
                    <a:pt x="0" y="348"/>
                  </a:moveTo>
                  <a:lnTo>
                    <a:pt x="756" y="723"/>
                  </a:lnTo>
                  <a:lnTo>
                    <a:pt x="756" y="599"/>
                  </a:lnTo>
                  <a:lnTo>
                    <a:pt x="0" y="225"/>
                  </a:lnTo>
                  <a:lnTo>
                    <a:pt x="0" y="348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  <p:sp>
          <p:nvSpPr>
            <p:cNvPr id="13" name="Freeform 22">
              <a:extLst>
                <a:ext uri="{FF2B5EF4-FFF2-40B4-BE49-F238E27FC236}">
                  <a16:creationId xmlns:a16="http://schemas.microsoft.com/office/drawing/2014/main" xmlns="" id="{A40B098F-84AC-4EB2-AE7D-16E904E65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650" y="3748088"/>
              <a:ext cx="1200150" cy="790575"/>
            </a:xfrm>
            <a:custGeom>
              <a:avLst/>
              <a:gdLst>
                <a:gd name="T0" fmla="*/ 756 w 756"/>
                <a:gd name="T1" fmla="*/ 0 h 498"/>
                <a:gd name="T2" fmla="*/ 756 w 756"/>
                <a:gd name="T3" fmla="*/ 123 h 498"/>
                <a:gd name="T4" fmla="*/ 0 w 756"/>
                <a:gd name="T5" fmla="*/ 498 h 498"/>
                <a:gd name="T6" fmla="*/ 0 w 756"/>
                <a:gd name="T7" fmla="*/ 374 h 498"/>
                <a:gd name="T8" fmla="*/ 756 w 756"/>
                <a:gd name="T9" fmla="*/ 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6" h="498">
                  <a:moveTo>
                    <a:pt x="756" y="0"/>
                  </a:moveTo>
                  <a:lnTo>
                    <a:pt x="756" y="123"/>
                  </a:lnTo>
                  <a:lnTo>
                    <a:pt x="0" y="498"/>
                  </a:lnTo>
                  <a:lnTo>
                    <a:pt x="0" y="374"/>
                  </a:lnTo>
                  <a:lnTo>
                    <a:pt x="75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  <p:sp>
          <p:nvSpPr>
            <p:cNvPr id="14" name="Freeform 23">
              <a:extLst>
                <a:ext uri="{FF2B5EF4-FFF2-40B4-BE49-F238E27FC236}">
                  <a16:creationId xmlns:a16="http://schemas.microsoft.com/office/drawing/2014/main" xmlns="" id="{8AF94BC5-DC8E-4F6E-BDD7-316129EE2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9500" y="3152776"/>
              <a:ext cx="2400300" cy="1189038"/>
            </a:xfrm>
            <a:custGeom>
              <a:avLst/>
              <a:gdLst>
                <a:gd name="T0" fmla="*/ 756 w 1512"/>
                <a:gd name="T1" fmla="*/ 0 h 749"/>
                <a:gd name="T2" fmla="*/ 1512 w 1512"/>
                <a:gd name="T3" fmla="*/ 375 h 749"/>
                <a:gd name="T4" fmla="*/ 756 w 1512"/>
                <a:gd name="T5" fmla="*/ 749 h 749"/>
                <a:gd name="T6" fmla="*/ 0 w 1512"/>
                <a:gd name="T7" fmla="*/ 375 h 749"/>
                <a:gd name="T8" fmla="*/ 756 w 1512"/>
                <a:gd name="T9" fmla="*/ 0 h 749"/>
                <a:gd name="T10" fmla="*/ 300 w 1512"/>
                <a:gd name="T11" fmla="*/ 375 h 749"/>
                <a:gd name="T12" fmla="*/ 756 w 1512"/>
                <a:gd name="T13" fmla="*/ 604 h 749"/>
                <a:gd name="T14" fmla="*/ 1211 w 1512"/>
                <a:gd name="T15" fmla="*/ 375 h 749"/>
                <a:gd name="T16" fmla="*/ 756 w 1512"/>
                <a:gd name="T17" fmla="*/ 150 h 749"/>
                <a:gd name="T18" fmla="*/ 300 w 1512"/>
                <a:gd name="T19" fmla="*/ 375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2" h="749">
                  <a:moveTo>
                    <a:pt x="756" y="0"/>
                  </a:moveTo>
                  <a:lnTo>
                    <a:pt x="1512" y="375"/>
                  </a:lnTo>
                  <a:lnTo>
                    <a:pt x="756" y="749"/>
                  </a:lnTo>
                  <a:lnTo>
                    <a:pt x="0" y="375"/>
                  </a:lnTo>
                  <a:lnTo>
                    <a:pt x="756" y="0"/>
                  </a:lnTo>
                  <a:close/>
                  <a:moveTo>
                    <a:pt x="300" y="375"/>
                  </a:moveTo>
                  <a:lnTo>
                    <a:pt x="756" y="604"/>
                  </a:lnTo>
                  <a:lnTo>
                    <a:pt x="1211" y="375"/>
                  </a:lnTo>
                  <a:lnTo>
                    <a:pt x="756" y="150"/>
                  </a:lnTo>
                  <a:lnTo>
                    <a:pt x="300" y="37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</p:grpSp>
      <p:grpSp>
        <p:nvGrpSpPr>
          <p:cNvPr id="15" name="Layer 4">
            <a:extLst>
              <a:ext uri="{FF2B5EF4-FFF2-40B4-BE49-F238E27FC236}">
                <a16:creationId xmlns:a16="http://schemas.microsoft.com/office/drawing/2014/main" xmlns="" id="{533D248E-D897-48F2-BD6C-8A80A4E275D4}"/>
              </a:ext>
            </a:extLst>
          </p:cNvPr>
          <p:cNvGrpSpPr/>
          <p:nvPr/>
        </p:nvGrpSpPr>
        <p:grpSpPr>
          <a:xfrm>
            <a:off x="3503713" y="4099339"/>
            <a:ext cx="3094819" cy="1013117"/>
            <a:chOff x="4889500" y="4090988"/>
            <a:chExt cx="2400300" cy="1392238"/>
          </a:xfrm>
          <a:effectLst>
            <a:outerShdw blurRad="266700" dist="228600" algn="l" rotWithShape="0">
              <a:prstClr val="black">
                <a:alpha val="24000"/>
              </a:prstClr>
            </a:outerShdw>
          </a:effectLst>
        </p:grpSpPr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xmlns="" id="{7BB71596-46D5-4325-B5D4-F37B4ACB0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5750" y="4329113"/>
              <a:ext cx="723900" cy="552450"/>
            </a:xfrm>
            <a:custGeom>
              <a:avLst/>
              <a:gdLst>
                <a:gd name="T0" fmla="*/ 456 w 456"/>
                <a:gd name="T1" fmla="*/ 0 h 348"/>
                <a:gd name="T2" fmla="*/ 456 w 456"/>
                <a:gd name="T3" fmla="*/ 123 h 348"/>
                <a:gd name="T4" fmla="*/ 0 w 456"/>
                <a:gd name="T5" fmla="*/ 348 h 348"/>
                <a:gd name="T6" fmla="*/ 0 w 456"/>
                <a:gd name="T7" fmla="*/ 224 h 348"/>
                <a:gd name="T8" fmla="*/ 456 w 456"/>
                <a:gd name="T9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348">
                  <a:moveTo>
                    <a:pt x="456" y="0"/>
                  </a:moveTo>
                  <a:lnTo>
                    <a:pt x="456" y="123"/>
                  </a:lnTo>
                  <a:lnTo>
                    <a:pt x="0" y="348"/>
                  </a:lnTo>
                  <a:lnTo>
                    <a:pt x="0" y="224"/>
                  </a:lnTo>
                  <a:lnTo>
                    <a:pt x="45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xmlns="" id="{14E79A68-0EA0-4BC1-839F-AD8B27D496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9500" y="4329113"/>
              <a:ext cx="1922463" cy="1154113"/>
            </a:xfrm>
            <a:custGeom>
              <a:avLst/>
              <a:gdLst>
                <a:gd name="T0" fmla="*/ 1211 w 1211"/>
                <a:gd name="T1" fmla="*/ 224 h 727"/>
                <a:gd name="T2" fmla="*/ 1211 w 1211"/>
                <a:gd name="T3" fmla="*/ 348 h 727"/>
                <a:gd name="T4" fmla="*/ 756 w 1211"/>
                <a:gd name="T5" fmla="*/ 123 h 727"/>
                <a:gd name="T6" fmla="*/ 756 w 1211"/>
                <a:gd name="T7" fmla="*/ 0 h 727"/>
                <a:gd name="T8" fmla="*/ 1211 w 1211"/>
                <a:gd name="T9" fmla="*/ 224 h 727"/>
                <a:gd name="T10" fmla="*/ 0 w 1211"/>
                <a:gd name="T11" fmla="*/ 348 h 727"/>
                <a:gd name="T12" fmla="*/ 756 w 1211"/>
                <a:gd name="T13" fmla="*/ 727 h 727"/>
                <a:gd name="T14" fmla="*/ 756 w 1211"/>
                <a:gd name="T15" fmla="*/ 603 h 727"/>
                <a:gd name="T16" fmla="*/ 0 w 1211"/>
                <a:gd name="T17" fmla="*/ 224 h 727"/>
                <a:gd name="T18" fmla="*/ 0 w 1211"/>
                <a:gd name="T19" fmla="*/ 348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1" h="727">
                  <a:moveTo>
                    <a:pt x="1211" y="224"/>
                  </a:moveTo>
                  <a:lnTo>
                    <a:pt x="1211" y="348"/>
                  </a:lnTo>
                  <a:lnTo>
                    <a:pt x="756" y="123"/>
                  </a:lnTo>
                  <a:lnTo>
                    <a:pt x="756" y="0"/>
                  </a:lnTo>
                  <a:lnTo>
                    <a:pt x="1211" y="224"/>
                  </a:lnTo>
                  <a:close/>
                  <a:moveTo>
                    <a:pt x="0" y="348"/>
                  </a:moveTo>
                  <a:lnTo>
                    <a:pt x="756" y="727"/>
                  </a:lnTo>
                  <a:lnTo>
                    <a:pt x="756" y="603"/>
                  </a:lnTo>
                  <a:lnTo>
                    <a:pt x="0" y="224"/>
                  </a:lnTo>
                  <a:lnTo>
                    <a:pt x="0" y="34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xmlns="" id="{3438E2C2-1715-44C5-B2B3-A1FBAA335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650" y="4684713"/>
              <a:ext cx="1200150" cy="798513"/>
            </a:xfrm>
            <a:custGeom>
              <a:avLst/>
              <a:gdLst>
                <a:gd name="T0" fmla="*/ 756 w 756"/>
                <a:gd name="T1" fmla="*/ 0 h 503"/>
                <a:gd name="T2" fmla="*/ 756 w 756"/>
                <a:gd name="T3" fmla="*/ 124 h 503"/>
                <a:gd name="T4" fmla="*/ 0 w 756"/>
                <a:gd name="T5" fmla="*/ 503 h 503"/>
                <a:gd name="T6" fmla="*/ 0 w 756"/>
                <a:gd name="T7" fmla="*/ 379 h 503"/>
                <a:gd name="T8" fmla="*/ 756 w 756"/>
                <a:gd name="T9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6" h="503">
                  <a:moveTo>
                    <a:pt x="756" y="0"/>
                  </a:moveTo>
                  <a:lnTo>
                    <a:pt x="756" y="124"/>
                  </a:lnTo>
                  <a:lnTo>
                    <a:pt x="0" y="503"/>
                  </a:lnTo>
                  <a:lnTo>
                    <a:pt x="0" y="379"/>
                  </a:lnTo>
                  <a:lnTo>
                    <a:pt x="75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xmlns="" id="{4EA8DFF4-1A7F-4AAA-A926-2E71BC4A13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9500" y="4090988"/>
              <a:ext cx="2400300" cy="1195388"/>
            </a:xfrm>
            <a:custGeom>
              <a:avLst/>
              <a:gdLst>
                <a:gd name="T0" fmla="*/ 756 w 1512"/>
                <a:gd name="T1" fmla="*/ 0 h 753"/>
                <a:gd name="T2" fmla="*/ 1512 w 1512"/>
                <a:gd name="T3" fmla="*/ 374 h 753"/>
                <a:gd name="T4" fmla="*/ 756 w 1512"/>
                <a:gd name="T5" fmla="*/ 753 h 753"/>
                <a:gd name="T6" fmla="*/ 0 w 1512"/>
                <a:gd name="T7" fmla="*/ 374 h 753"/>
                <a:gd name="T8" fmla="*/ 756 w 1512"/>
                <a:gd name="T9" fmla="*/ 0 h 753"/>
                <a:gd name="T10" fmla="*/ 300 w 1512"/>
                <a:gd name="T11" fmla="*/ 374 h 753"/>
                <a:gd name="T12" fmla="*/ 756 w 1512"/>
                <a:gd name="T13" fmla="*/ 603 h 753"/>
                <a:gd name="T14" fmla="*/ 1211 w 1512"/>
                <a:gd name="T15" fmla="*/ 374 h 753"/>
                <a:gd name="T16" fmla="*/ 756 w 1512"/>
                <a:gd name="T17" fmla="*/ 150 h 753"/>
                <a:gd name="T18" fmla="*/ 300 w 1512"/>
                <a:gd name="T19" fmla="*/ 374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2" h="753">
                  <a:moveTo>
                    <a:pt x="756" y="0"/>
                  </a:moveTo>
                  <a:lnTo>
                    <a:pt x="1512" y="374"/>
                  </a:lnTo>
                  <a:lnTo>
                    <a:pt x="756" y="753"/>
                  </a:lnTo>
                  <a:lnTo>
                    <a:pt x="0" y="374"/>
                  </a:lnTo>
                  <a:lnTo>
                    <a:pt x="756" y="0"/>
                  </a:lnTo>
                  <a:close/>
                  <a:moveTo>
                    <a:pt x="300" y="374"/>
                  </a:moveTo>
                  <a:lnTo>
                    <a:pt x="756" y="603"/>
                  </a:lnTo>
                  <a:lnTo>
                    <a:pt x="1211" y="374"/>
                  </a:lnTo>
                  <a:lnTo>
                    <a:pt x="756" y="150"/>
                  </a:lnTo>
                  <a:lnTo>
                    <a:pt x="300" y="37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</p:grpSp>
      <p:grpSp>
        <p:nvGrpSpPr>
          <p:cNvPr id="20" name="Layer 3">
            <a:extLst>
              <a:ext uri="{FF2B5EF4-FFF2-40B4-BE49-F238E27FC236}">
                <a16:creationId xmlns:a16="http://schemas.microsoft.com/office/drawing/2014/main" xmlns="" id="{9D695963-FC30-4105-AD0A-5A7F561C0434}"/>
              </a:ext>
            </a:extLst>
          </p:cNvPr>
          <p:cNvGrpSpPr/>
          <p:nvPr/>
        </p:nvGrpSpPr>
        <p:grpSpPr>
          <a:xfrm>
            <a:off x="3503713" y="3536262"/>
            <a:ext cx="3094819" cy="1013117"/>
            <a:chOff x="4889500" y="2678113"/>
            <a:chExt cx="2400300" cy="1392238"/>
          </a:xfrm>
          <a:effectLst>
            <a:outerShdw blurRad="266700" dist="228600" algn="l" rotWithShape="0">
              <a:prstClr val="black">
                <a:alpha val="24000"/>
              </a:prstClr>
            </a:outerShdw>
          </a:effectLst>
        </p:grpSpPr>
        <p:sp>
          <p:nvSpPr>
            <p:cNvPr id="21" name="Freeform 25">
              <a:extLst>
                <a:ext uri="{FF2B5EF4-FFF2-40B4-BE49-F238E27FC236}">
                  <a16:creationId xmlns:a16="http://schemas.microsoft.com/office/drawing/2014/main" xmlns="" id="{74571C6E-7360-414A-859D-DC22523A9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5750" y="2916238"/>
              <a:ext cx="723900" cy="558800"/>
            </a:xfrm>
            <a:custGeom>
              <a:avLst/>
              <a:gdLst>
                <a:gd name="T0" fmla="*/ 456 w 456"/>
                <a:gd name="T1" fmla="*/ 0 h 352"/>
                <a:gd name="T2" fmla="*/ 456 w 456"/>
                <a:gd name="T3" fmla="*/ 123 h 352"/>
                <a:gd name="T4" fmla="*/ 0 w 456"/>
                <a:gd name="T5" fmla="*/ 352 h 352"/>
                <a:gd name="T6" fmla="*/ 0 w 456"/>
                <a:gd name="T7" fmla="*/ 229 h 352"/>
                <a:gd name="T8" fmla="*/ 456 w 456"/>
                <a:gd name="T9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352">
                  <a:moveTo>
                    <a:pt x="456" y="0"/>
                  </a:moveTo>
                  <a:lnTo>
                    <a:pt x="456" y="123"/>
                  </a:lnTo>
                  <a:lnTo>
                    <a:pt x="0" y="352"/>
                  </a:lnTo>
                  <a:lnTo>
                    <a:pt x="0" y="229"/>
                  </a:lnTo>
                  <a:lnTo>
                    <a:pt x="456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  <p:sp>
          <p:nvSpPr>
            <p:cNvPr id="22" name="Freeform 26">
              <a:extLst>
                <a:ext uri="{FF2B5EF4-FFF2-40B4-BE49-F238E27FC236}">
                  <a16:creationId xmlns:a16="http://schemas.microsoft.com/office/drawing/2014/main" xmlns="" id="{68565D53-C629-41E1-90F5-50F1567664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9500" y="2916238"/>
              <a:ext cx="1922463" cy="1154113"/>
            </a:xfrm>
            <a:custGeom>
              <a:avLst/>
              <a:gdLst>
                <a:gd name="T0" fmla="*/ 1211 w 1211"/>
                <a:gd name="T1" fmla="*/ 229 h 727"/>
                <a:gd name="T2" fmla="*/ 1211 w 1211"/>
                <a:gd name="T3" fmla="*/ 352 h 727"/>
                <a:gd name="T4" fmla="*/ 756 w 1211"/>
                <a:gd name="T5" fmla="*/ 123 h 727"/>
                <a:gd name="T6" fmla="*/ 756 w 1211"/>
                <a:gd name="T7" fmla="*/ 0 h 727"/>
                <a:gd name="T8" fmla="*/ 1211 w 1211"/>
                <a:gd name="T9" fmla="*/ 229 h 727"/>
                <a:gd name="T10" fmla="*/ 0 w 1211"/>
                <a:gd name="T11" fmla="*/ 352 h 727"/>
                <a:gd name="T12" fmla="*/ 756 w 1211"/>
                <a:gd name="T13" fmla="*/ 727 h 727"/>
                <a:gd name="T14" fmla="*/ 756 w 1211"/>
                <a:gd name="T15" fmla="*/ 603 h 727"/>
                <a:gd name="T16" fmla="*/ 0 w 1211"/>
                <a:gd name="T17" fmla="*/ 229 h 727"/>
                <a:gd name="T18" fmla="*/ 0 w 1211"/>
                <a:gd name="T19" fmla="*/ 352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1" h="727">
                  <a:moveTo>
                    <a:pt x="1211" y="229"/>
                  </a:moveTo>
                  <a:lnTo>
                    <a:pt x="1211" y="352"/>
                  </a:lnTo>
                  <a:lnTo>
                    <a:pt x="756" y="123"/>
                  </a:lnTo>
                  <a:lnTo>
                    <a:pt x="756" y="0"/>
                  </a:lnTo>
                  <a:lnTo>
                    <a:pt x="1211" y="229"/>
                  </a:lnTo>
                  <a:close/>
                  <a:moveTo>
                    <a:pt x="0" y="352"/>
                  </a:moveTo>
                  <a:lnTo>
                    <a:pt x="756" y="727"/>
                  </a:lnTo>
                  <a:lnTo>
                    <a:pt x="756" y="603"/>
                  </a:lnTo>
                  <a:lnTo>
                    <a:pt x="0" y="229"/>
                  </a:lnTo>
                  <a:lnTo>
                    <a:pt x="0" y="35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  <p:sp>
          <p:nvSpPr>
            <p:cNvPr id="23" name="Freeform 27">
              <a:extLst>
                <a:ext uri="{FF2B5EF4-FFF2-40B4-BE49-F238E27FC236}">
                  <a16:creationId xmlns:a16="http://schemas.microsoft.com/office/drawing/2014/main" xmlns="" id="{C8A75B63-5B8E-496B-9D69-2C6011824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650" y="3279776"/>
              <a:ext cx="1200150" cy="790575"/>
            </a:xfrm>
            <a:custGeom>
              <a:avLst/>
              <a:gdLst>
                <a:gd name="T0" fmla="*/ 756 w 756"/>
                <a:gd name="T1" fmla="*/ 0 h 498"/>
                <a:gd name="T2" fmla="*/ 756 w 756"/>
                <a:gd name="T3" fmla="*/ 123 h 498"/>
                <a:gd name="T4" fmla="*/ 0 w 756"/>
                <a:gd name="T5" fmla="*/ 498 h 498"/>
                <a:gd name="T6" fmla="*/ 0 w 756"/>
                <a:gd name="T7" fmla="*/ 374 h 498"/>
                <a:gd name="T8" fmla="*/ 756 w 756"/>
                <a:gd name="T9" fmla="*/ 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6" h="498">
                  <a:moveTo>
                    <a:pt x="756" y="0"/>
                  </a:moveTo>
                  <a:lnTo>
                    <a:pt x="756" y="123"/>
                  </a:lnTo>
                  <a:lnTo>
                    <a:pt x="0" y="498"/>
                  </a:lnTo>
                  <a:lnTo>
                    <a:pt x="0" y="374"/>
                  </a:lnTo>
                  <a:lnTo>
                    <a:pt x="756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  <p:sp>
          <p:nvSpPr>
            <p:cNvPr id="24" name="Freeform 28">
              <a:extLst>
                <a:ext uri="{FF2B5EF4-FFF2-40B4-BE49-F238E27FC236}">
                  <a16:creationId xmlns:a16="http://schemas.microsoft.com/office/drawing/2014/main" xmlns="" id="{E8712DAF-6F74-4D72-8776-C812756FF5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9500" y="2678113"/>
              <a:ext cx="2400300" cy="1195388"/>
            </a:xfrm>
            <a:custGeom>
              <a:avLst/>
              <a:gdLst>
                <a:gd name="T0" fmla="*/ 756 w 1512"/>
                <a:gd name="T1" fmla="*/ 0 h 753"/>
                <a:gd name="T2" fmla="*/ 1512 w 1512"/>
                <a:gd name="T3" fmla="*/ 379 h 753"/>
                <a:gd name="T4" fmla="*/ 756 w 1512"/>
                <a:gd name="T5" fmla="*/ 753 h 753"/>
                <a:gd name="T6" fmla="*/ 0 w 1512"/>
                <a:gd name="T7" fmla="*/ 379 h 753"/>
                <a:gd name="T8" fmla="*/ 756 w 1512"/>
                <a:gd name="T9" fmla="*/ 0 h 753"/>
                <a:gd name="T10" fmla="*/ 300 w 1512"/>
                <a:gd name="T11" fmla="*/ 379 h 753"/>
                <a:gd name="T12" fmla="*/ 756 w 1512"/>
                <a:gd name="T13" fmla="*/ 603 h 753"/>
                <a:gd name="T14" fmla="*/ 1211 w 1512"/>
                <a:gd name="T15" fmla="*/ 379 h 753"/>
                <a:gd name="T16" fmla="*/ 756 w 1512"/>
                <a:gd name="T17" fmla="*/ 150 h 753"/>
                <a:gd name="T18" fmla="*/ 300 w 1512"/>
                <a:gd name="T19" fmla="*/ 379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2" h="753">
                  <a:moveTo>
                    <a:pt x="756" y="0"/>
                  </a:moveTo>
                  <a:lnTo>
                    <a:pt x="1512" y="379"/>
                  </a:lnTo>
                  <a:lnTo>
                    <a:pt x="756" y="753"/>
                  </a:lnTo>
                  <a:lnTo>
                    <a:pt x="0" y="379"/>
                  </a:lnTo>
                  <a:lnTo>
                    <a:pt x="756" y="0"/>
                  </a:lnTo>
                  <a:close/>
                  <a:moveTo>
                    <a:pt x="300" y="379"/>
                  </a:moveTo>
                  <a:lnTo>
                    <a:pt x="756" y="603"/>
                  </a:lnTo>
                  <a:lnTo>
                    <a:pt x="1211" y="379"/>
                  </a:lnTo>
                  <a:lnTo>
                    <a:pt x="756" y="150"/>
                  </a:lnTo>
                  <a:lnTo>
                    <a:pt x="300" y="37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</p:grpSp>
      <p:grpSp>
        <p:nvGrpSpPr>
          <p:cNvPr id="25" name="Layer 2">
            <a:extLst>
              <a:ext uri="{FF2B5EF4-FFF2-40B4-BE49-F238E27FC236}">
                <a16:creationId xmlns:a16="http://schemas.microsoft.com/office/drawing/2014/main" xmlns="" id="{76333C84-4B40-4483-8D94-4DAA461BE6B5}"/>
              </a:ext>
            </a:extLst>
          </p:cNvPr>
          <p:cNvGrpSpPr/>
          <p:nvPr/>
        </p:nvGrpSpPr>
        <p:grpSpPr>
          <a:xfrm>
            <a:off x="3503713" y="2978963"/>
            <a:ext cx="3094819" cy="1007343"/>
            <a:chOff x="4889500" y="3622676"/>
            <a:chExt cx="2400300" cy="1384300"/>
          </a:xfrm>
          <a:effectLst>
            <a:outerShdw blurRad="266700" dist="228600" algn="l" rotWithShape="0">
              <a:prstClr val="black">
                <a:alpha val="24000"/>
              </a:prstClr>
            </a:outerShdw>
          </a:effectLst>
        </p:grpSpPr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xmlns="" id="{42827541-FF35-403E-AB75-B6DE754F18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5750" y="3859213"/>
              <a:ext cx="723900" cy="552450"/>
            </a:xfrm>
            <a:custGeom>
              <a:avLst/>
              <a:gdLst>
                <a:gd name="T0" fmla="*/ 456 w 456"/>
                <a:gd name="T1" fmla="*/ 0 h 348"/>
                <a:gd name="T2" fmla="*/ 456 w 456"/>
                <a:gd name="T3" fmla="*/ 119 h 348"/>
                <a:gd name="T4" fmla="*/ 0 w 456"/>
                <a:gd name="T5" fmla="*/ 348 h 348"/>
                <a:gd name="T6" fmla="*/ 0 w 456"/>
                <a:gd name="T7" fmla="*/ 225 h 348"/>
                <a:gd name="T8" fmla="*/ 456 w 456"/>
                <a:gd name="T9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348">
                  <a:moveTo>
                    <a:pt x="456" y="0"/>
                  </a:moveTo>
                  <a:lnTo>
                    <a:pt x="456" y="119"/>
                  </a:lnTo>
                  <a:lnTo>
                    <a:pt x="0" y="348"/>
                  </a:lnTo>
                  <a:lnTo>
                    <a:pt x="0" y="225"/>
                  </a:lnTo>
                  <a:lnTo>
                    <a:pt x="45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xmlns="" id="{CC19E13B-26BF-4EE4-90B0-71B4CEFB1F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9500" y="3859213"/>
              <a:ext cx="1922463" cy="1147763"/>
            </a:xfrm>
            <a:custGeom>
              <a:avLst/>
              <a:gdLst>
                <a:gd name="T0" fmla="*/ 1211 w 1211"/>
                <a:gd name="T1" fmla="*/ 225 h 723"/>
                <a:gd name="T2" fmla="*/ 1211 w 1211"/>
                <a:gd name="T3" fmla="*/ 348 h 723"/>
                <a:gd name="T4" fmla="*/ 756 w 1211"/>
                <a:gd name="T5" fmla="*/ 119 h 723"/>
                <a:gd name="T6" fmla="*/ 756 w 1211"/>
                <a:gd name="T7" fmla="*/ 0 h 723"/>
                <a:gd name="T8" fmla="*/ 1211 w 1211"/>
                <a:gd name="T9" fmla="*/ 225 h 723"/>
                <a:gd name="T10" fmla="*/ 0 w 1211"/>
                <a:gd name="T11" fmla="*/ 348 h 723"/>
                <a:gd name="T12" fmla="*/ 756 w 1211"/>
                <a:gd name="T13" fmla="*/ 723 h 723"/>
                <a:gd name="T14" fmla="*/ 756 w 1211"/>
                <a:gd name="T15" fmla="*/ 604 h 723"/>
                <a:gd name="T16" fmla="*/ 0 w 1211"/>
                <a:gd name="T17" fmla="*/ 225 h 723"/>
                <a:gd name="T18" fmla="*/ 0 w 1211"/>
                <a:gd name="T19" fmla="*/ 348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1" h="723">
                  <a:moveTo>
                    <a:pt x="1211" y="225"/>
                  </a:moveTo>
                  <a:lnTo>
                    <a:pt x="1211" y="348"/>
                  </a:lnTo>
                  <a:lnTo>
                    <a:pt x="756" y="119"/>
                  </a:lnTo>
                  <a:lnTo>
                    <a:pt x="756" y="0"/>
                  </a:lnTo>
                  <a:lnTo>
                    <a:pt x="1211" y="225"/>
                  </a:lnTo>
                  <a:close/>
                  <a:moveTo>
                    <a:pt x="0" y="348"/>
                  </a:moveTo>
                  <a:lnTo>
                    <a:pt x="756" y="723"/>
                  </a:lnTo>
                  <a:lnTo>
                    <a:pt x="756" y="604"/>
                  </a:lnTo>
                  <a:lnTo>
                    <a:pt x="0" y="225"/>
                  </a:lnTo>
                  <a:lnTo>
                    <a:pt x="0" y="3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  <p:sp>
          <p:nvSpPr>
            <p:cNvPr id="28" name="Freeform 17">
              <a:extLst>
                <a:ext uri="{FF2B5EF4-FFF2-40B4-BE49-F238E27FC236}">
                  <a16:creationId xmlns:a16="http://schemas.microsoft.com/office/drawing/2014/main" xmlns="" id="{195DF000-3843-4537-8F39-46453705F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650" y="4216401"/>
              <a:ext cx="1200150" cy="790575"/>
            </a:xfrm>
            <a:custGeom>
              <a:avLst/>
              <a:gdLst>
                <a:gd name="T0" fmla="*/ 756 w 756"/>
                <a:gd name="T1" fmla="*/ 0 h 498"/>
                <a:gd name="T2" fmla="*/ 756 w 756"/>
                <a:gd name="T3" fmla="*/ 123 h 498"/>
                <a:gd name="T4" fmla="*/ 0 w 756"/>
                <a:gd name="T5" fmla="*/ 498 h 498"/>
                <a:gd name="T6" fmla="*/ 0 w 756"/>
                <a:gd name="T7" fmla="*/ 379 h 498"/>
                <a:gd name="T8" fmla="*/ 756 w 756"/>
                <a:gd name="T9" fmla="*/ 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6" h="498">
                  <a:moveTo>
                    <a:pt x="756" y="0"/>
                  </a:moveTo>
                  <a:lnTo>
                    <a:pt x="756" y="123"/>
                  </a:lnTo>
                  <a:lnTo>
                    <a:pt x="0" y="498"/>
                  </a:lnTo>
                  <a:lnTo>
                    <a:pt x="0" y="379"/>
                  </a:lnTo>
                  <a:lnTo>
                    <a:pt x="75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  <p:sp>
          <p:nvSpPr>
            <p:cNvPr id="29" name="Freeform 18">
              <a:extLst>
                <a:ext uri="{FF2B5EF4-FFF2-40B4-BE49-F238E27FC236}">
                  <a16:creationId xmlns:a16="http://schemas.microsoft.com/office/drawing/2014/main" xmlns="" id="{E76C3EE0-A4AA-460D-B7FD-1F4A93B0EE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9500" y="3622676"/>
              <a:ext cx="2400300" cy="1195388"/>
            </a:xfrm>
            <a:custGeom>
              <a:avLst/>
              <a:gdLst>
                <a:gd name="T0" fmla="*/ 756 w 1512"/>
                <a:gd name="T1" fmla="*/ 0 h 753"/>
                <a:gd name="T2" fmla="*/ 1512 w 1512"/>
                <a:gd name="T3" fmla="*/ 374 h 753"/>
                <a:gd name="T4" fmla="*/ 756 w 1512"/>
                <a:gd name="T5" fmla="*/ 753 h 753"/>
                <a:gd name="T6" fmla="*/ 0 w 1512"/>
                <a:gd name="T7" fmla="*/ 374 h 753"/>
                <a:gd name="T8" fmla="*/ 756 w 1512"/>
                <a:gd name="T9" fmla="*/ 0 h 753"/>
                <a:gd name="T10" fmla="*/ 300 w 1512"/>
                <a:gd name="T11" fmla="*/ 374 h 753"/>
                <a:gd name="T12" fmla="*/ 756 w 1512"/>
                <a:gd name="T13" fmla="*/ 603 h 753"/>
                <a:gd name="T14" fmla="*/ 1211 w 1512"/>
                <a:gd name="T15" fmla="*/ 374 h 753"/>
                <a:gd name="T16" fmla="*/ 756 w 1512"/>
                <a:gd name="T17" fmla="*/ 149 h 753"/>
                <a:gd name="T18" fmla="*/ 300 w 1512"/>
                <a:gd name="T19" fmla="*/ 374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2" h="753">
                  <a:moveTo>
                    <a:pt x="756" y="0"/>
                  </a:moveTo>
                  <a:lnTo>
                    <a:pt x="1512" y="374"/>
                  </a:lnTo>
                  <a:lnTo>
                    <a:pt x="756" y="753"/>
                  </a:lnTo>
                  <a:lnTo>
                    <a:pt x="0" y="374"/>
                  </a:lnTo>
                  <a:lnTo>
                    <a:pt x="756" y="0"/>
                  </a:lnTo>
                  <a:close/>
                  <a:moveTo>
                    <a:pt x="300" y="374"/>
                  </a:moveTo>
                  <a:lnTo>
                    <a:pt x="756" y="603"/>
                  </a:lnTo>
                  <a:lnTo>
                    <a:pt x="1211" y="374"/>
                  </a:lnTo>
                  <a:lnTo>
                    <a:pt x="756" y="149"/>
                  </a:lnTo>
                  <a:lnTo>
                    <a:pt x="300" y="3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</p:grpSp>
      <p:grpSp>
        <p:nvGrpSpPr>
          <p:cNvPr id="30" name="Layer 1">
            <a:extLst>
              <a:ext uri="{FF2B5EF4-FFF2-40B4-BE49-F238E27FC236}">
                <a16:creationId xmlns:a16="http://schemas.microsoft.com/office/drawing/2014/main" xmlns="" id="{6D0C8182-1ACC-43A8-A31E-EC5E4A1BDD79}"/>
              </a:ext>
            </a:extLst>
          </p:cNvPr>
          <p:cNvGrpSpPr/>
          <p:nvPr/>
        </p:nvGrpSpPr>
        <p:grpSpPr>
          <a:xfrm>
            <a:off x="3503713" y="2417038"/>
            <a:ext cx="3094819" cy="1011963"/>
            <a:chOff x="4889500" y="2209801"/>
            <a:chExt cx="2400300" cy="1390650"/>
          </a:xfrm>
          <a:effectLst>
            <a:outerShdw blurRad="266700" dist="228600" algn="l" rotWithShape="0">
              <a:prstClr val="black">
                <a:alpha val="24000"/>
              </a:prstClr>
            </a:outerShdw>
          </a:effectLst>
        </p:grpSpPr>
        <p:sp>
          <p:nvSpPr>
            <p:cNvPr id="31" name="Freeform 37">
              <a:extLst>
                <a:ext uri="{FF2B5EF4-FFF2-40B4-BE49-F238E27FC236}">
                  <a16:creationId xmlns:a16="http://schemas.microsoft.com/office/drawing/2014/main" xmlns="" id="{57CD5BA9-2563-4A43-83DC-DBF91A554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5750" y="2446338"/>
              <a:ext cx="723900" cy="554038"/>
            </a:xfrm>
            <a:custGeom>
              <a:avLst/>
              <a:gdLst>
                <a:gd name="T0" fmla="*/ 456 w 456"/>
                <a:gd name="T1" fmla="*/ 0 h 349"/>
                <a:gd name="T2" fmla="*/ 456 w 456"/>
                <a:gd name="T3" fmla="*/ 124 h 349"/>
                <a:gd name="T4" fmla="*/ 0 w 456"/>
                <a:gd name="T5" fmla="*/ 349 h 349"/>
                <a:gd name="T6" fmla="*/ 0 w 456"/>
                <a:gd name="T7" fmla="*/ 230 h 349"/>
                <a:gd name="T8" fmla="*/ 456 w 456"/>
                <a:gd name="T9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349">
                  <a:moveTo>
                    <a:pt x="456" y="0"/>
                  </a:moveTo>
                  <a:lnTo>
                    <a:pt x="456" y="124"/>
                  </a:lnTo>
                  <a:lnTo>
                    <a:pt x="0" y="349"/>
                  </a:lnTo>
                  <a:lnTo>
                    <a:pt x="0" y="230"/>
                  </a:lnTo>
                  <a:lnTo>
                    <a:pt x="456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  <p:sp>
          <p:nvSpPr>
            <p:cNvPr id="32" name="Freeform 38">
              <a:extLst>
                <a:ext uri="{FF2B5EF4-FFF2-40B4-BE49-F238E27FC236}">
                  <a16:creationId xmlns:a16="http://schemas.microsoft.com/office/drawing/2014/main" xmlns="" id="{E8DCE7C2-3266-4E7F-9345-F88715C014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9500" y="2446338"/>
              <a:ext cx="1922463" cy="1154113"/>
            </a:xfrm>
            <a:custGeom>
              <a:avLst/>
              <a:gdLst>
                <a:gd name="T0" fmla="*/ 1211 w 1211"/>
                <a:gd name="T1" fmla="*/ 230 h 727"/>
                <a:gd name="T2" fmla="*/ 1211 w 1211"/>
                <a:gd name="T3" fmla="*/ 349 h 727"/>
                <a:gd name="T4" fmla="*/ 756 w 1211"/>
                <a:gd name="T5" fmla="*/ 124 h 727"/>
                <a:gd name="T6" fmla="*/ 756 w 1211"/>
                <a:gd name="T7" fmla="*/ 0 h 727"/>
                <a:gd name="T8" fmla="*/ 1211 w 1211"/>
                <a:gd name="T9" fmla="*/ 230 h 727"/>
                <a:gd name="T10" fmla="*/ 0 w 1211"/>
                <a:gd name="T11" fmla="*/ 349 h 727"/>
                <a:gd name="T12" fmla="*/ 756 w 1211"/>
                <a:gd name="T13" fmla="*/ 727 h 727"/>
                <a:gd name="T14" fmla="*/ 756 w 1211"/>
                <a:gd name="T15" fmla="*/ 604 h 727"/>
                <a:gd name="T16" fmla="*/ 0 w 1211"/>
                <a:gd name="T17" fmla="*/ 230 h 727"/>
                <a:gd name="T18" fmla="*/ 0 w 1211"/>
                <a:gd name="T19" fmla="*/ 349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1" h="727">
                  <a:moveTo>
                    <a:pt x="1211" y="230"/>
                  </a:moveTo>
                  <a:lnTo>
                    <a:pt x="1211" y="349"/>
                  </a:lnTo>
                  <a:lnTo>
                    <a:pt x="756" y="124"/>
                  </a:lnTo>
                  <a:lnTo>
                    <a:pt x="756" y="0"/>
                  </a:lnTo>
                  <a:lnTo>
                    <a:pt x="1211" y="230"/>
                  </a:lnTo>
                  <a:close/>
                  <a:moveTo>
                    <a:pt x="0" y="349"/>
                  </a:moveTo>
                  <a:lnTo>
                    <a:pt x="756" y="727"/>
                  </a:lnTo>
                  <a:lnTo>
                    <a:pt x="756" y="604"/>
                  </a:lnTo>
                  <a:lnTo>
                    <a:pt x="0" y="230"/>
                  </a:lnTo>
                  <a:lnTo>
                    <a:pt x="0" y="34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  <p:sp>
          <p:nvSpPr>
            <p:cNvPr id="33" name="Freeform 39">
              <a:extLst>
                <a:ext uri="{FF2B5EF4-FFF2-40B4-BE49-F238E27FC236}">
                  <a16:creationId xmlns:a16="http://schemas.microsoft.com/office/drawing/2014/main" xmlns="" id="{78E815A1-3773-4FC4-8689-E5640D39F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650" y="2811463"/>
              <a:ext cx="1200150" cy="788988"/>
            </a:xfrm>
            <a:custGeom>
              <a:avLst/>
              <a:gdLst>
                <a:gd name="T0" fmla="*/ 756 w 756"/>
                <a:gd name="T1" fmla="*/ 0 h 497"/>
                <a:gd name="T2" fmla="*/ 756 w 756"/>
                <a:gd name="T3" fmla="*/ 119 h 497"/>
                <a:gd name="T4" fmla="*/ 0 w 756"/>
                <a:gd name="T5" fmla="*/ 497 h 497"/>
                <a:gd name="T6" fmla="*/ 0 w 756"/>
                <a:gd name="T7" fmla="*/ 374 h 497"/>
                <a:gd name="T8" fmla="*/ 756 w 756"/>
                <a:gd name="T9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6" h="497">
                  <a:moveTo>
                    <a:pt x="756" y="0"/>
                  </a:moveTo>
                  <a:lnTo>
                    <a:pt x="756" y="119"/>
                  </a:lnTo>
                  <a:lnTo>
                    <a:pt x="0" y="497"/>
                  </a:lnTo>
                  <a:lnTo>
                    <a:pt x="0" y="374"/>
                  </a:lnTo>
                  <a:lnTo>
                    <a:pt x="756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  <p:sp>
          <p:nvSpPr>
            <p:cNvPr id="34" name="Freeform 40">
              <a:extLst>
                <a:ext uri="{FF2B5EF4-FFF2-40B4-BE49-F238E27FC236}">
                  <a16:creationId xmlns:a16="http://schemas.microsoft.com/office/drawing/2014/main" xmlns="" id="{4BD3618C-DBD1-4B32-A5B0-EB4D4B25AD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9500" y="2209801"/>
              <a:ext cx="2400300" cy="1195388"/>
            </a:xfrm>
            <a:custGeom>
              <a:avLst/>
              <a:gdLst>
                <a:gd name="T0" fmla="*/ 756 w 1512"/>
                <a:gd name="T1" fmla="*/ 0 h 753"/>
                <a:gd name="T2" fmla="*/ 1512 w 1512"/>
                <a:gd name="T3" fmla="*/ 379 h 753"/>
                <a:gd name="T4" fmla="*/ 756 w 1512"/>
                <a:gd name="T5" fmla="*/ 753 h 753"/>
                <a:gd name="T6" fmla="*/ 0 w 1512"/>
                <a:gd name="T7" fmla="*/ 379 h 753"/>
                <a:gd name="T8" fmla="*/ 756 w 1512"/>
                <a:gd name="T9" fmla="*/ 0 h 753"/>
                <a:gd name="T10" fmla="*/ 300 w 1512"/>
                <a:gd name="T11" fmla="*/ 379 h 753"/>
                <a:gd name="T12" fmla="*/ 756 w 1512"/>
                <a:gd name="T13" fmla="*/ 603 h 753"/>
                <a:gd name="T14" fmla="*/ 1211 w 1512"/>
                <a:gd name="T15" fmla="*/ 379 h 753"/>
                <a:gd name="T16" fmla="*/ 756 w 1512"/>
                <a:gd name="T17" fmla="*/ 149 h 753"/>
                <a:gd name="T18" fmla="*/ 300 w 1512"/>
                <a:gd name="T19" fmla="*/ 379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2" h="753">
                  <a:moveTo>
                    <a:pt x="756" y="0"/>
                  </a:moveTo>
                  <a:lnTo>
                    <a:pt x="1512" y="379"/>
                  </a:lnTo>
                  <a:lnTo>
                    <a:pt x="756" y="753"/>
                  </a:lnTo>
                  <a:lnTo>
                    <a:pt x="0" y="379"/>
                  </a:lnTo>
                  <a:lnTo>
                    <a:pt x="756" y="0"/>
                  </a:lnTo>
                  <a:close/>
                  <a:moveTo>
                    <a:pt x="300" y="379"/>
                  </a:moveTo>
                  <a:lnTo>
                    <a:pt x="756" y="603"/>
                  </a:lnTo>
                  <a:lnTo>
                    <a:pt x="1211" y="379"/>
                  </a:lnTo>
                  <a:lnTo>
                    <a:pt x="756" y="149"/>
                  </a:lnTo>
                  <a:lnTo>
                    <a:pt x="300" y="3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tIns="45709" bIns="45709"/>
            <a:lstStyle/>
            <a:p>
              <a:pPr algn="l" rtl="0">
                <a:defRPr/>
              </a:pPr>
              <a:endParaRPr lang="en-US">
                <a:solidFill>
                  <a:prstClr val="black"/>
                </a:solidFill>
                <a:latin typeface="Corbel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E75311F2-2F6A-4CDF-9552-FD2B4976B477}"/>
              </a:ext>
            </a:extLst>
          </p:cNvPr>
          <p:cNvGrpSpPr>
            <a:grpSpLocks/>
          </p:cNvGrpSpPr>
          <p:nvPr/>
        </p:nvGrpSpPr>
        <p:grpSpPr bwMode="auto">
          <a:xfrm>
            <a:off x="2691340" y="2417039"/>
            <a:ext cx="7108653" cy="3474444"/>
            <a:chOff x="4254594" y="2089700"/>
            <a:chExt cx="7109211" cy="3475328"/>
          </a:xfrm>
        </p:grpSpPr>
        <p:sp>
          <p:nvSpPr>
            <p:cNvPr id="37" name="Text Placeholder 33">
              <a:extLst>
                <a:ext uri="{FF2B5EF4-FFF2-40B4-BE49-F238E27FC236}">
                  <a16:creationId xmlns:a16="http://schemas.microsoft.com/office/drawing/2014/main" xmlns="" id="{3262618F-DC1E-4CC3-92F0-522D0F9E994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207905" y="2089700"/>
              <a:ext cx="2155900" cy="508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514350" indent="-171450" defTabSz="6858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857250" indent="-171450" defTabSz="6858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200150" indent="-171450" defTabSz="6858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543050" indent="-171450" defTabSz="6858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0002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4574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29146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3718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07000"/>
                </a:lnSpc>
                <a:buFont typeface="Arial" panose="020B0604020202020204" pitchFamily="34" charset="0"/>
                <a:buNone/>
                <a:defRPr/>
              </a:pPr>
              <a:r>
                <a:rPr lang="fa-IR" sz="2000" dirty="0">
                  <a:solidFill>
                    <a:prstClr val="black"/>
                  </a:solidFill>
                  <a:ea typeface="Calibri" panose="020F0502020204030204" pitchFamily="34" charset="0"/>
                  <a:cs typeface="B Homa" panose="00000400000000000000" pitchFamily="2" charset="-78"/>
                </a:rPr>
                <a:t>درک سیستمی و مشاهده پایداری یا ناپایداری سیستم </a:t>
              </a:r>
              <a:endParaRPr lang="en-US" sz="1800" dirty="0">
                <a:solidFill>
                  <a:prstClr val="black"/>
                </a:solidFill>
                <a:ea typeface="Calibri" panose="020F0502020204030204" pitchFamily="34" charset="0"/>
                <a:cs typeface="B Homa" panose="00000400000000000000" pitchFamily="2" charset="-78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xmlns="" id="{CBDF01D9-0BCE-428C-865E-AC0CAB4BAE78}"/>
                </a:ext>
              </a:extLst>
            </p:cNvPr>
            <p:cNvSpPr/>
            <p:nvPr/>
          </p:nvSpPr>
          <p:spPr bwMode="auto">
            <a:xfrm>
              <a:off x="8668827" y="2204048"/>
              <a:ext cx="471401" cy="4714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>
                <a:defRPr/>
              </a:pPr>
              <a:endParaRPr lang="en-AU" sz="2399" dirty="0">
                <a:solidFill>
                  <a:prstClr val="white"/>
                </a:solidFill>
                <a:latin typeface="FontAwesome" pitchFamily="2" charset="0"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xmlns="" id="{6D03E975-B709-4860-B3D7-7AE5B9C26C65}"/>
                </a:ext>
              </a:extLst>
            </p:cNvPr>
            <p:cNvSpPr/>
            <p:nvPr/>
          </p:nvSpPr>
          <p:spPr bwMode="auto">
            <a:xfrm>
              <a:off x="4254594" y="2875911"/>
              <a:ext cx="471401" cy="471484"/>
            </a:xfrm>
            <a:prstGeom prst="ellipse">
              <a:avLst/>
            </a:prstGeom>
            <a:solidFill>
              <a:srgbClr val="EB9E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>
                <a:defRPr/>
              </a:pPr>
              <a:endParaRPr lang="en-AU" sz="2399" dirty="0">
                <a:solidFill>
                  <a:prstClr val="white"/>
                </a:solidFill>
                <a:latin typeface="FontAwesome" pitchFamily="2" charset="0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xmlns="" id="{CCD56F2E-4397-47E2-9064-AF561C5279C5}"/>
                </a:ext>
              </a:extLst>
            </p:cNvPr>
            <p:cNvSpPr/>
            <p:nvPr/>
          </p:nvSpPr>
          <p:spPr bwMode="auto">
            <a:xfrm>
              <a:off x="4264666" y="4012174"/>
              <a:ext cx="471401" cy="471484"/>
            </a:xfrm>
            <a:prstGeom prst="ellipse">
              <a:avLst/>
            </a:prstGeom>
            <a:solidFill>
              <a:srgbClr val="D092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>
                <a:defRPr/>
              </a:pPr>
              <a:endParaRPr lang="en-AU" sz="2399" dirty="0">
                <a:solidFill>
                  <a:prstClr val="white"/>
                </a:solidFill>
                <a:latin typeface="FontAwesome" pitchFamily="2" charset="0"/>
              </a:endParaRP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xmlns="" id="{3E291F2D-7184-4221-A0A7-7A82486A8C6E}"/>
                </a:ext>
              </a:extLst>
            </p:cNvPr>
            <p:cNvSpPr/>
            <p:nvPr/>
          </p:nvSpPr>
          <p:spPr bwMode="auto">
            <a:xfrm>
              <a:off x="4282190" y="5093544"/>
              <a:ext cx="471401" cy="471484"/>
            </a:xfrm>
            <a:prstGeom prst="ellipse">
              <a:avLst/>
            </a:prstGeom>
            <a:solidFill>
              <a:srgbClr val="809E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>
                <a:defRPr/>
              </a:pPr>
              <a:endParaRPr lang="en-AU" sz="2399" dirty="0">
                <a:solidFill>
                  <a:prstClr val="white"/>
                </a:solidFill>
                <a:latin typeface="FontAwesome" pitchFamily="2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7EDC1D67-4DCD-4F5E-8698-CAF918647A2B}"/>
              </a:ext>
            </a:extLst>
          </p:cNvPr>
          <p:cNvGrpSpPr>
            <a:grpSpLocks/>
          </p:cNvGrpSpPr>
          <p:nvPr/>
        </p:nvGrpSpPr>
        <p:grpSpPr bwMode="auto">
          <a:xfrm>
            <a:off x="7032105" y="3577681"/>
            <a:ext cx="2799332" cy="718355"/>
            <a:chOff x="8686466" y="2137033"/>
            <a:chExt cx="2873050" cy="718537"/>
          </a:xfrm>
        </p:grpSpPr>
        <p:sp>
          <p:nvSpPr>
            <p:cNvPr id="44" name="Text Placeholder 33">
              <a:extLst>
                <a:ext uri="{FF2B5EF4-FFF2-40B4-BE49-F238E27FC236}">
                  <a16:creationId xmlns:a16="http://schemas.microsoft.com/office/drawing/2014/main" xmlns="" id="{B210BB3D-6E55-43DF-AA2C-3EF10166602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211010" y="2137033"/>
              <a:ext cx="2348506" cy="6526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514350" indent="-171450" defTabSz="6858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857250" indent="-171450" defTabSz="6858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200150" indent="-171450" defTabSz="6858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543050" indent="-171450" defTabSz="6858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0002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4574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29146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3718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7000"/>
                </a:lnSpc>
                <a:buFont typeface="Arial" panose="020B0604020202020204" pitchFamily="34" charset="0"/>
                <a:buNone/>
                <a:defRPr/>
              </a:pPr>
              <a:r>
                <a:rPr lang="fa-IR" sz="2000" dirty="0">
                  <a:solidFill>
                    <a:prstClr val="black"/>
                  </a:solidFill>
                  <a:cs typeface="B Homa" panose="00000400000000000000" pitchFamily="2" charset="-78"/>
                </a:rPr>
                <a:t>شناسایی عوامل و پیشران های اصلی و استفاده از آن ها در سناریو نویسی</a:t>
              </a:r>
              <a:endParaRPr lang="en-US" sz="2000" dirty="0">
                <a:solidFill>
                  <a:prstClr val="black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xmlns="" id="{D7DAD809-29F8-48F0-ACCE-BB0147A23D33}"/>
                </a:ext>
              </a:extLst>
            </p:cNvPr>
            <p:cNvSpPr/>
            <p:nvPr/>
          </p:nvSpPr>
          <p:spPr bwMode="auto">
            <a:xfrm>
              <a:off x="8686466" y="2384084"/>
              <a:ext cx="471403" cy="471486"/>
            </a:xfrm>
            <a:prstGeom prst="ellipse">
              <a:avLst/>
            </a:prstGeom>
            <a:solidFill>
              <a:srgbClr val="E7BC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>
                <a:defRPr/>
              </a:pPr>
              <a:endParaRPr lang="en-AU" sz="2399" dirty="0">
                <a:solidFill>
                  <a:prstClr val="white"/>
                </a:solidFill>
                <a:latin typeface="FontAwesome" pitchFamily="2" charset="0"/>
              </a:endParaRPr>
            </a:p>
          </p:txBody>
        </p:sp>
      </p:grpSp>
      <p:grpSp>
        <p:nvGrpSpPr>
          <p:cNvPr id="53" name="Group 108">
            <a:extLst>
              <a:ext uri="{FF2B5EF4-FFF2-40B4-BE49-F238E27FC236}">
                <a16:creationId xmlns:a16="http://schemas.microsoft.com/office/drawing/2014/main" xmlns="" id="{1F1BD368-175D-40AA-9467-7EBB0F2E4BA8}"/>
              </a:ext>
            </a:extLst>
          </p:cNvPr>
          <p:cNvGrpSpPr>
            <a:grpSpLocks/>
          </p:cNvGrpSpPr>
          <p:nvPr/>
        </p:nvGrpSpPr>
        <p:grpSpPr bwMode="auto">
          <a:xfrm>
            <a:off x="7105134" y="5070294"/>
            <a:ext cx="471456" cy="471371"/>
            <a:chOff x="1237829" y="1727275"/>
            <a:chExt cx="699076" cy="699074"/>
          </a:xfrm>
          <a:solidFill>
            <a:srgbClr val="9C85C0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xmlns="" id="{4B8C339F-72E8-4DDF-800D-1E9E4240AE78}"/>
                </a:ext>
              </a:extLst>
            </p:cNvPr>
            <p:cNvSpPr/>
            <p:nvPr/>
          </p:nvSpPr>
          <p:spPr>
            <a:xfrm>
              <a:off x="1237829" y="1727979"/>
              <a:ext cx="698940" cy="6990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>
                <a:defRPr/>
              </a:pPr>
              <a:endParaRPr lang="en-AU" sz="2399" dirty="0">
                <a:solidFill>
                  <a:prstClr val="white"/>
                </a:solidFill>
                <a:latin typeface="FontAwesome" pitchFamily="2" charset="0"/>
              </a:endParaRPr>
            </a:p>
          </p:txBody>
        </p:sp>
        <p:sp>
          <p:nvSpPr>
            <p:cNvPr id="55" name="Shape 2540">
              <a:extLst>
                <a:ext uri="{FF2B5EF4-FFF2-40B4-BE49-F238E27FC236}">
                  <a16:creationId xmlns:a16="http://schemas.microsoft.com/office/drawing/2014/main" xmlns="" id="{5DA1750E-C5EA-40FA-B6A3-280452EF6B51}"/>
                </a:ext>
              </a:extLst>
            </p:cNvPr>
            <p:cNvSpPr/>
            <p:nvPr/>
          </p:nvSpPr>
          <p:spPr>
            <a:xfrm>
              <a:off x="1447275" y="1937462"/>
              <a:ext cx="280048" cy="280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19040" tIns="19040" rIns="19040" bIns="19040" anchor="ctr"/>
            <a:lstStyle/>
            <a:p>
              <a:pPr algn="l" defTabSz="228463" rtl="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 charset="0"/>
                <a:ea typeface="Source Sans Pro Light" charset="0"/>
                <a:cs typeface="Source Sans Pro Light" charset="0"/>
                <a:sym typeface="Gill Sans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7A67D904-7206-4143-ABE6-E5B72616738A}"/>
              </a:ext>
            </a:extLst>
          </p:cNvPr>
          <p:cNvSpPr txBox="1"/>
          <p:nvPr/>
        </p:nvSpPr>
        <p:spPr>
          <a:xfrm>
            <a:off x="4890100" y="2907515"/>
            <a:ext cx="36004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2400" dirty="0">
                <a:solidFill>
                  <a:prstClr val="black"/>
                </a:solidFill>
                <a:latin typeface="Carbon Block" panose="00000400000000000000" pitchFamily="2" charset="0"/>
                <a:cs typeface="0 Homa" panose="00000400000000000000" pitchFamily="2" charset="-78"/>
              </a:rPr>
              <a:t>1</a:t>
            </a:r>
            <a:endParaRPr lang="ar-SA" sz="2400" dirty="0">
              <a:solidFill>
                <a:prstClr val="black"/>
              </a:solidFill>
              <a:latin typeface="Carbon Block" panose="00000400000000000000" pitchFamily="2" charset="0"/>
              <a:cs typeface="0 Homa" panose="00000400000000000000" pitchFamily="2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6E750D4C-32BF-4751-94BB-3867A4EA4DDF}"/>
              </a:ext>
            </a:extLst>
          </p:cNvPr>
          <p:cNvSpPr txBox="1"/>
          <p:nvPr/>
        </p:nvSpPr>
        <p:spPr>
          <a:xfrm>
            <a:off x="4875466" y="3500204"/>
            <a:ext cx="36004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2400" dirty="0">
                <a:solidFill>
                  <a:prstClr val="black"/>
                </a:solidFill>
                <a:latin typeface="Carbon Block" panose="00000400000000000000" pitchFamily="2" charset="0"/>
                <a:cs typeface="0 Homa" panose="00000400000000000000" pitchFamily="2" charset="-78"/>
              </a:rPr>
              <a:t>2</a:t>
            </a:r>
            <a:endParaRPr lang="ar-SA" sz="2400" dirty="0">
              <a:solidFill>
                <a:prstClr val="black"/>
              </a:solidFill>
              <a:latin typeface="Carbon Block" panose="00000400000000000000" pitchFamily="2" charset="0"/>
              <a:cs typeface="0 Homa" panose="00000400000000000000" pitchFamily="2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95679F9-3B54-432E-9606-BC0D41E490FE}"/>
              </a:ext>
            </a:extLst>
          </p:cNvPr>
          <p:cNvSpPr txBox="1"/>
          <p:nvPr/>
        </p:nvSpPr>
        <p:spPr>
          <a:xfrm>
            <a:off x="4860607" y="4060355"/>
            <a:ext cx="36004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2400" dirty="0">
                <a:solidFill>
                  <a:prstClr val="black"/>
                </a:solidFill>
                <a:latin typeface="Carbon Block" panose="00000400000000000000" pitchFamily="2" charset="0"/>
                <a:cs typeface="0 Homa" panose="00000400000000000000" pitchFamily="2" charset="-78"/>
              </a:rPr>
              <a:t>3</a:t>
            </a:r>
            <a:endParaRPr lang="ar-SA" sz="2400" dirty="0">
              <a:solidFill>
                <a:prstClr val="black"/>
              </a:solidFill>
              <a:latin typeface="Carbon Block" panose="00000400000000000000" pitchFamily="2" charset="0"/>
              <a:cs typeface="0 Homa" panose="00000400000000000000" pitchFamily="2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592A57ED-FF3E-4E28-8DBC-D28C338847EC}"/>
              </a:ext>
            </a:extLst>
          </p:cNvPr>
          <p:cNvSpPr txBox="1"/>
          <p:nvPr/>
        </p:nvSpPr>
        <p:spPr>
          <a:xfrm>
            <a:off x="4860607" y="4574707"/>
            <a:ext cx="36004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2400" dirty="0">
                <a:solidFill>
                  <a:prstClr val="black"/>
                </a:solidFill>
                <a:latin typeface="Carbon Block" panose="00000400000000000000" pitchFamily="2" charset="0"/>
                <a:cs typeface="0 Homa" panose="00000400000000000000" pitchFamily="2" charset="-78"/>
              </a:rPr>
              <a:t>4</a:t>
            </a:r>
            <a:endParaRPr lang="ar-SA" sz="2400" dirty="0">
              <a:solidFill>
                <a:prstClr val="black"/>
              </a:solidFill>
              <a:latin typeface="Carbon Block" panose="00000400000000000000" pitchFamily="2" charset="0"/>
              <a:cs typeface="0 Homa" panose="00000400000000000000" pitchFamily="2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8A7387F0-CD54-4FE0-853D-97EE5D5EDB97}"/>
              </a:ext>
            </a:extLst>
          </p:cNvPr>
          <p:cNvSpPr txBox="1"/>
          <p:nvPr/>
        </p:nvSpPr>
        <p:spPr>
          <a:xfrm>
            <a:off x="4875466" y="5056917"/>
            <a:ext cx="36004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2400" dirty="0">
                <a:solidFill>
                  <a:prstClr val="black"/>
                </a:solidFill>
                <a:latin typeface="Carbon Block" panose="00000400000000000000" pitchFamily="2" charset="0"/>
                <a:cs typeface="0 Homa" panose="00000400000000000000" pitchFamily="2" charset="-78"/>
              </a:rPr>
              <a:t>5</a:t>
            </a:r>
            <a:endParaRPr lang="ar-SA" sz="2400" dirty="0">
              <a:solidFill>
                <a:prstClr val="black"/>
              </a:solidFill>
              <a:latin typeface="Carbon Block" panose="00000400000000000000" pitchFamily="2" charset="0"/>
              <a:cs typeface="0 Homa" panose="00000400000000000000" pitchFamily="2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7EFC769F-2C1C-4A24-977D-88747936AA6E}"/>
              </a:ext>
            </a:extLst>
          </p:cNvPr>
          <p:cNvSpPr txBox="1"/>
          <p:nvPr/>
        </p:nvSpPr>
        <p:spPr>
          <a:xfrm>
            <a:off x="4875466" y="5732876"/>
            <a:ext cx="36004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2400" dirty="0">
                <a:solidFill>
                  <a:prstClr val="black"/>
                </a:solidFill>
                <a:latin typeface="Carbon Block" panose="00000400000000000000" pitchFamily="2" charset="0"/>
                <a:cs typeface="0 Homa" panose="00000400000000000000" pitchFamily="2" charset="-78"/>
              </a:rPr>
              <a:t>6</a:t>
            </a:r>
            <a:endParaRPr lang="ar-SA" sz="2400" dirty="0">
              <a:solidFill>
                <a:prstClr val="black"/>
              </a:solidFill>
              <a:latin typeface="Carbon Block" panose="00000400000000000000" pitchFamily="2" charset="0"/>
              <a:cs typeface="0 Homa" panose="00000400000000000000" pitchFamily="2" charset="-78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2B97DD34-C14E-42A3-B02B-B0234F386344}"/>
              </a:ext>
            </a:extLst>
          </p:cNvPr>
          <p:cNvSpPr/>
          <p:nvPr/>
        </p:nvSpPr>
        <p:spPr>
          <a:xfrm>
            <a:off x="7361320" y="4848991"/>
            <a:ext cx="2462877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defRPr/>
            </a:pPr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شناسایی عوامل ناپایدار کننده سیستم</a:t>
            </a: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cs typeface="B Homa" panose="00000400000000000000" pitchFamily="2" charset="-78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44D6EC35-19B4-48CB-853D-858095180C18}"/>
              </a:ext>
            </a:extLst>
          </p:cNvPr>
          <p:cNvSpPr/>
          <p:nvPr/>
        </p:nvSpPr>
        <p:spPr>
          <a:xfrm>
            <a:off x="6976442" y="2234401"/>
            <a:ext cx="2935983" cy="1208591"/>
          </a:xfrm>
          <a:prstGeom prst="rect">
            <a:avLst/>
          </a:prstGeom>
          <a:noFill/>
          <a:ln w="38100">
            <a:solidFill>
              <a:srgbClr val="A5B59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ar-SA">
              <a:solidFill>
                <a:prstClr val="white"/>
              </a:solidFill>
              <a:latin typeface="Corbel"/>
              <a:cs typeface="Tahoma" panose="020B0604030504040204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2B37AD2A-6B42-4592-BD40-1DDCA419BFFB}"/>
              </a:ext>
            </a:extLst>
          </p:cNvPr>
          <p:cNvSpPr/>
          <p:nvPr/>
        </p:nvSpPr>
        <p:spPr>
          <a:xfrm>
            <a:off x="6976442" y="3511880"/>
            <a:ext cx="2935983" cy="1150534"/>
          </a:xfrm>
          <a:prstGeom prst="rect">
            <a:avLst/>
          </a:prstGeom>
          <a:noFill/>
          <a:ln w="38100">
            <a:solidFill>
              <a:srgbClr val="E7BC29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ar-SA">
              <a:solidFill>
                <a:prstClr val="white"/>
              </a:solidFill>
              <a:latin typeface="Corbel"/>
              <a:cs typeface="Tahoma" panose="020B0604030504040204" pitchFamily="34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9DFC66BC-0250-4FA6-A0E6-1EB13B3DD975}"/>
              </a:ext>
            </a:extLst>
          </p:cNvPr>
          <p:cNvSpPr/>
          <p:nvPr/>
        </p:nvSpPr>
        <p:spPr>
          <a:xfrm>
            <a:off x="7000602" y="4730712"/>
            <a:ext cx="2935983" cy="1150534"/>
          </a:xfrm>
          <a:prstGeom prst="rect">
            <a:avLst/>
          </a:prstGeom>
          <a:noFill/>
          <a:ln w="38100">
            <a:solidFill>
              <a:srgbClr val="9C85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ar-SA">
              <a:solidFill>
                <a:prstClr val="white"/>
              </a:solidFill>
              <a:latin typeface="Corbel"/>
              <a:cs typeface="Tahoma" panose="020B0604030504040204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2CD87EB8-0A28-4D9F-911E-A859FC6FB97C}"/>
              </a:ext>
            </a:extLst>
          </p:cNvPr>
          <p:cNvSpPr/>
          <p:nvPr/>
        </p:nvSpPr>
        <p:spPr>
          <a:xfrm>
            <a:off x="549" y="3097861"/>
            <a:ext cx="2718384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defRPr/>
            </a:pPr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شناسائی تاثیرات غیرمستقیم متغیرها</a:t>
            </a: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cs typeface="B Homa" panose="00000400000000000000" pitchFamily="2" charset="-78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7957BD85-10E7-40F2-9B66-FD84CB548276}"/>
              </a:ext>
            </a:extLst>
          </p:cNvPr>
          <p:cNvSpPr/>
          <p:nvPr/>
        </p:nvSpPr>
        <p:spPr>
          <a:xfrm>
            <a:off x="165462" y="4255876"/>
            <a:ext cx="24401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درک</a:t>
            </a:r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کلی از سیستم و پرهیز از تحلیل جزئی</a:t>
            </a:r>
            <a:endParaRPr lang="ar-SA" sz="2000" dirty="0">
              <a:solidFill>
                <a:prstClr val="black"/>
              </a:solidFill>
              <a:latin typeface="Calibri" panose="020F0502020204030204" pitchFamily="34" charset="0"/>
              <a:cs typeface="B Homa" panose="00000400000000000000" pitchFamily="2" charset="-78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2FC38E75-89BE-4B7E-A3CB-0F4CD5753DAB}"/>
              </a:ext>
            </a:extLst>
          </p:cNvPr>
          <p:cNvSpPr/>
          <p:nvPr/>
        </p:nvSpPr>
        <p:spPr>
          <a:xfrm>
            <a:off x="126899" y="5471135"/>
            <a:ext cx="24787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شناسایی محیط به واسطه سنجش تأثیرگذاری</a:t>
            </a:r>
            <a:endParaRPr lang="ar-SA" sz="2000" dirty="0">
              <a:solidFill>
                <a:prstClr val="black"/>
              </a:solidFill>
              <a:latin typeface="Calibri" panose="020F0502020204030204" pitchFamily="34" charset="0"/>
              <a:cs typeface="B Homa" panose="00000400000000000000" pitchFamily="2" charset="-78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FBE1F898-0F90-4B20-B7B7-32ADCAACDA6C}"/>
              </a:ext>
            </a:extLst>
          </p:cNvPr>
          <p:cNvSpPr/>
          <p:nvPr/>
        </p:nvSpPr>
        <p:spPr>
          <a:xfrm>
            <a:off x="126899" y="5138333"/>
            <a:ext cx="3092773" cy="1150534"/>
          </a:xfrm>
          <a:prstGeom prst="rect">
            <a:avLst/>
          </a:prstGeom>
          <a:noFill/>
          <a:ln w="38100">
            <a:solidFill>
              <a:srgbClr val="809EC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ar-SA">
              <a:solidFill>
                <a:prstClr val="white"/>
              </a:solidFill>
              <a:latin typeface="Corbel"/>
              <a:cs typeface="Tahoma" panose="020B060403050404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4F143310-EDD6-4273-B6A5-2E24A9146B7D}"/>
              </a:ext>
            </a:extLst>
          </p:cNvPr>
          <p:cNvSpPr/>
          <p:nvPr/>
        </p:nvSpPr>
        <p:spPr>
          <a:xfrm>
            <a:off x="141050" y="4046622"/>
            <a:ext cx="3092773" cy="1010294"/>
          </a:xfrm>
          <a:prstGeom prst="rect">
            <a:avLst/>
          </a:prstGeom>
          <a:noFill/>
          <a:ln w="38100">
            <a:solidFill>
              <a:srgbClr val="D092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ar-SA">
              <a:solidFill>
                <a:prstClr val="white"/>
              </a:solidFill>
              <a:latin typeface="Corbel"/>
              <a:cs typeface="Tahoma" panose="020B060403050404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EF8C2C13-2C95-4919-9F88-ADA72833A9FB}"/>
              </a:ext>
            </a:extLst>
          </p:cNvPr>
          <p:cNvSpPr/>
          <p:nvPr/>
        </p:nvSpPr>
        <p:spPr>
          <a:xfrm>
            <a:off x="126898" y="2864032"/>
            <a:ext cx="3092773" cy="1010294"/>
          </a:xfrm>
          <a:prstGeom prst="rect">
            <a:avLst/>
          </a:prstGeom>
          <a:noFill/>
          <a:ln w="38100">
            <a:solidFill>
              <a:srgbClr val="F3A44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ar-SA">
              <a:solidFill>
                <a:prstClr val="white"/>
              </a:solidFill>
              <a:latin typeface="Corbel"/>
              <a:cs typeface="Tahoma" panose="020B0604030504040204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0B026C4E-2032-4D96-80EB-7950D4DBC258}"/>
              </a:ext>
            </a:extLst>
          </p:cNvPr>
          <p:cNvSpPr/>
          <p:nvPr/>
        </p:nvSpPr>
        <p:spPr>
          <a:xfrm>
            <a:off x="479376" y="272423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ماتریس ضرایب تحلیل اثر متقابل  به منظور طبقه </a:t>
            </a: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بندی</a:t>
            </a:r>
            <a:endParaRPr lang="ar-SA" dirty="0">
              <a:solidFill>
                <a:prstClr val="black"/>
              </a:solidFill>
              <a:latin typeface="Butch" panose="00000400000000000000" pitchFamily="2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96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A0CB93F-F084-415C-BBDC-BBC1AAEC71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2060848"/>
            <a:ext cx="8640960" cy="4267200"/>
          </a:xfrm>
        </p:spPr>
        <p:txBody>
          <a:bodyPr>
            <a:normAutofit fontScale="92500" lnSpcReduction="10000"/>
          </a:bodyPr>
          <a:lstStyle/>
          <a:p>
            <a:r>
              <a:rPr lang="ar-SA" sz="2800" b="1" u="sng" dirty="0">
                <a:solidFill>
                  <a:srgbClr val="FF0000"/>
                </a:solidFill>
                <a:cs typeface="B Homa" panose="00000400000000000000" pitchFamily="2" charset="-78"/>
              </a:rPr>
              <a:t>طبقه بندی مستقیم</a:t>
            </a:r>
            <a:r>
              <a:rPr lang="ar-SA" sz="2800" dirty="0">
                <a:cs typeface="B Homa" panose="00000400000000000000" pitchFamily="2" charset="-78"/>
              </a:rPr>
              <a:t>: همه ارتباط ها در یک ردیف، نشاندهنده اهمیت تاثیر یک متغیر بر کل سیستم است.</a:t>
            </a:r>
            <a:endParaRPr lang="fa-IR" sz="2800" dirty="0">
              <a:cs typeface="B Homa" panose="00000400000000000000" pitchFamily="2" charset="-78"/>
            </a:endParaRPr>
          </a:p>
          <a:p>
            <a:pPr marL="0" indent="0">
              <a:buNone/>
            </a:pPr>
            <a:endParaRPr lang="fa-IR" sz="2800" dirty="0">
              <a:cs typeface="B Homa" panose="00000400000000000000" pitchFamily="2" charset="-78"/>
            </a:endParaRPr>
          </a:p>
          <a:p>
            <a:pPr marL="0" indent="0">
              <a:buNone/>
            </a:pPr>
            <a:r>
              <a:rPr lang="fa-IR" sz="2800" dirty="0">
                <a:cs typeface="B Homa" panose="00000400000000000000" pitchFamily="2" charset="-78"/>
              </a:rPr>
              <a:t>مجموع یک </a:t>
            </a:r>
            <a:r>
              <a:rPr lang="fa-IR" sz="2800" u="sng" dirty="0">
                <a:cs typeface="B Homa" panose="00000400000000000000" pitchFamily="2" charset="-78"/>
              </a:rPr>
              <a:t>سطر</a:t>
            </a:r>
            <a:r>
              <a:rPr lang="ar-SA" sz="2800" dirty="0">
                <a:cs typeface="B Homa" panose="00000400000000000000" pitchFamily="2" charset="-78"/>
              </a:rPr>
              <a:t> نشاندهنده میزان</a:t>
            </a:r>
            <a:r>
              <a:rPr lang="ar-SA" sz="2800" u="sng" dirty="0">
                <a:cs typeface="B Homa" panose="00000400000000000000" pitchFamily="2" charset="-78"/>
              </a:rPr>
              <a:t> تاثیر</a:t>
            </a:r>
            <a:r>
              <a:rPr lang="fa-IR" sz="2800" u="sng" dirty="0">
                <a:cs typeface="B Homa" panose="00000400000000000000" pitchFamily="2" charset="-78"/>
              </a:rPr>
              <a:t>گذاری</a:t>
            </a:r>
            <a:r>
              <a:rPr lang="ar-SA" sz="2800" u="sng" dirty="0">
                <a:cs typeface="B Homa" panose="00000400000000000000" pitchFamily="2" charset="-78"/>
              </a:rPr>
              <a:t> </a:t>
            </a:r>
            <a:r>
              <a:rPr lang="ar-SA" sz="2800" dirty="0">
                <a:cs typeface="B Homa" panose="00000400000000000000" pitchFamily="2" charset="-78"/>
              </a:rPr>
              <a:t>یک متغیر است.</a:t>
            </a:r>
            <a:r>
              <a:rPr lang="fa-IR" sz="2800" dirty="0">
                <a:cs typeface="B Homa" panose="00000400000000000000" pitchFamily="2" charset="-78"/>
              </a:rPr>
              <a:t/>
            </a:r>
            <a:br>
              <a:rPr lang="fa-IR" sz="2800" dirty="0">
                <a:cs typeface="B Homa" panose="00000400000000000000" pitchFamily="2" charset="-78"/>
              </a:rPr>
            </a:br>
            <a:r>
              <a:rPr lang="ar-SA" sz="2800" dirty="0">
                <a:cs typeface="B Homa" panose="00000400000000000000" pitchFamily="2" charset="-78"/>
              </a:rPr>
              <a:t/>
            </a:r>
            <a:br>
              <a:rPr lang="ar-SA" sz="2800" dirty="0">
                <a:cs typeface="B Homa" panose="00000400000000000000" pitchFamily="2" charset="-78"/>
              </a:rPr>
            </a:br>
            <a:r>
              <a:rPr lang="ar-SA" sz="2800" dirty="0">
                <a:cs typeface="B Homa" panose="00000400000000000000" pitchFamily="2" charset="-78"/>
              </a:rPr>
              <a:t>مجموع یک </a:t>
            </a:r>
            <a:r>
              <a:rPr lang="ar-SA" sz="2800" u="sng" dirty="0">
                <a:cs typeface="B Homa" panose="00000400000000000000" pitchFamily="2" charset="-78"/>
              </a:rPr>
              <a:t>ستون</a:t>
            </a:r>
            <a:r>
              <a:rPr lang="ar-SA" sz="2800" dirty="0">
                <a:cs typeface="B Homa" panose="00000400000000000000" pitchFamily="2" charset="-78"/>
              </a:rPr>
              <a:t> نشاندهنده میزان</a:t>
            </a:r>
            <a:r>
              <a:rPr lang="ar-SA" sz="2800" u="sng" dirty="0">
                <a:cs typeface="B Homa" panose="00000400000000000000" pitchFamily="2" charset="-78"/>
              </a:rPr>
              <a:t> تاثیرپذیری </a:t>
            </a:r>
            <a:r>
              <a:rPr lang="ar-SA" sz="2800" dirty="0">
                <a:cs typeface="B Homa" panose="00000400000000000000" pitchFamily="2" charset="-78"/>
              </a:rPr>
              <a:t>یک متغیر است.</a:t>
            </a:r>
            <a:endParaRPr lang="fa-IR" sz="2800" dirty="0">
              <a:cs typeface="B Homa" panose="00000400000000000000" pitchFamily="2" charset="-78"/>
            </a:endParaRPr>
          </a:p>
          <a:p>
            <a:pPr marL="0" indent="0">
              <a:buNone/>
            </a:pPr>
            <a:endParaRPr lang="en-US" sz="2800" dirty="0">
              <a:cs typeface="B Homa" panose="00000400000000000000" pitchFamily="2" charset="-78"/>
            </a:endParaRPr>
          </a:p>
          <a:p>
            <a:pPr algn="ctr"/>
            <a:r>
              <a:rPr lang="ar-SA" sz="2800" b="1" u="sng" dirty="0">
                <a:solidFill>
                  <a:srgbClr val="FF0000"/>
                </a:solidFill>
                <a:cs typeface="B Homa" panose="00000400000000000000" pitchFamily="2" charset="-78"/>
              </a:rPr>
              <a:t>طبقه بندی غیر مستقیم</a:t>
            </a:r>
            <a:r>
              <a:rPr lang="ar-SA" sz="2800" b="1" dirty="0">
                <a:cs typeface="B Homa" panose="00000400000000000000" pitchFamily="2" charset="-78"/>
              </a:rPr>
              <a:t>: </a:t>
            </a:r>
            <a:r>
              <a:rPr lang="ar-SA" sz="2800" b="1" u="sng" dirty="0">
                <a:cs typeface="B Homa" panose="00000400000000000000" pitchFamily="2" charset="-78"/>
              </a:rPr>
              <a:t> </a:t>
            </a:r>
            <a:r>
              <a:rPr lang="ar-SA" sz="2800" dirty="0">
                <a:cs typeface="B Homa" panose="00000400000000000000" pitchFamily="2" charset="-78"/>
              </a:rPr>
              <a:t>برنامه این امکان را میدهد تا گسترش تاثیر را </a:t>
            </a:r>
            <a:r>
              <a:rPr lang="ar-SA" sz="2800" u="sng" dirty="0">
                <a:cs typeface="B Homa" panose="00000400000000000000" pitchFamily="2" charset="-78"/>
              </a:rPr>
              <a:t>بوسیله مسیرها و حلقه های بازخورد</a:t>
            </a:r>
            <a:r>
              <a:rPr lang="ar-SA" sz="2800" dirty="0">
                <a:cs typeface="B Homa" panose="00000400000000000000" pitchFamily="2" charset="-78"/>
              </a:rPr>
              <a:t>، مورد مطالعه قرار داد و سرانجام متغیرها را طبقه بندی کرد.</a:t>
            </a:r>
            <a:endParaRPr lang="en-US" sz="2800" dirty="0">
              <a:cs typeface="B Homa" panose="00000400000000000000" pitchFamily="2" charset="-7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BE0E87A-D742-4658-AE61-C59E8254AAB1}"/>
              </a:ext>
            </a:extLst>
          </p:cNvPr>
          <p:cNvSpPr/>
          <p:nvPr/>
        </p:nvSpPr>
        <p:spPr>
          <a:xfrm>
            <a:off x="479376" y="272423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ماتریس ضرایب تحلیل اثر متقابل  به منظور طبقه </a:t>
            </a: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بندی</a:t>
            </a:r>
            <a:endParaRPr lang="ar-SA" dirty="0">
              <a:solidFill>
                <a:prstClr val="black"/>
              </a:solidFill>
              <a:latin typeface="Butch" panose="00000400000000000000" pitchFamily="2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04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xmlns="" id="{6738044C-AB23-4551-B2F2-45141983DD9C}"/>
              </a:ext>
            </a:extLst>
          </p:cNvPr>
          <p:cNvSpPr>
            <a:spLocks/>
          </p:cNvSpPr>
          <p:nvPr/>
        </p:nvSpPr>
        <p:spPr bwMode="auto">
          <a:xfrm>
            <a:off x="8116466" y="5771422"/>
            <a:ext cx="1834672" cy="1072871"/>
          </a:xfrm>
          <a:custGeom>
            <a:avLst/>
            <a:gdLst>
              <a:gd name="T0" fmla="*/ 1156 w 1156"/>
              <a:gd name="T1" fmla="*/ 378 h 676"/>
              <a:gd name="T2" fmla="*/ 1012 w 1156"/>
              <a:gd name="T3" fmla="*/ 317 h 676"/>
              <a:gd name="T4" fmla="*/ 836 w 1156"/>
              <a:gd name="T5" fmla="*/ 196 h 676"/>
              <a:gd name="T6" fmla="*/ 659 w 1156"/>
              <a:gd name="T7" fmla="*/ 0 h 676"/>
              <a:gd name="T8" fmla="*/ 311 w 1156"/>
              <a:gd name="T9" fmla="*/ 224 h 676"/>
              <a:gd name="T10" fmla="*/ 144 w 1156"/>
              <a:gd name="T11" fmla="*/ 140 h 676"/>
              <a:gd name="T12" fmla="*/ 0 w 1156"/>
              <a:gd name="T13" fmla="*/ 178 h 676"/>
              <a:gd name="T14" fmla="*/ 0 w 1156"/>
              <a:gd name="T15" fmla="*/ 676 h 676"/>
              <a:gd name="T16" fmla="*/ 1156 w 1156"/>
              <a:gd name="T17" fmla="*/ 672 h 676"/>
              <a:gd name="T18" fmla="*/ 1156 w 1156"/>
              <a:gd name="T19" fmla="*/ 378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56" h="676">
                <a:moveTo>
                  <a:pt x="1156" y="378"/>
                </a:moveTo>
                <a:lnTo>
                  <a:pt x="1012" y="317"/>
                </a:lnTo>
                <a:lnTo>
                  <a:pt x="836" y="196"/>
                </a:lnTo>
                <a:lnTo>
                  <a:pt x="659" y="0"/>
                </a:lnTo>
                <a:lnTo>
                  <a:pt x="311" y="224"/>
                </a:lnTo>
                <a:lnTo>
                  <a:pt x="144" y="140"/>
                </a:lnTo>
                <a:lnTo>
                  <a:pt x="0" y="178"/>
                </a:lnTo>
                <a:lnTo>
                  <a:pt x="0" y="676"/>
                </a:lnTo>
                <a:lnTo>
                  <a:pt x="1156" y="672"/>
                </a:lnTo>
                <a:lnTo>
                  <a:pt x="1156" y="37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algn="l" rtl="0">
              <a:defRPr/>
            </a:pPr>
            <a:endParaRPr lang="en-US" sz="1799">
              <a:solidFill>
                <a:prstClr val="black"/>
              </a:solidFill>
              <a:latin typeface="Corbel"/>
            </a:endParaRPr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xmlns="" id="{697CD76B-0716-499C-83BD-4544688BE907}"/>
              </a:ext>
            </a:extLst>
          </p:cNvPr>
          <p:cNvSpPr>
            <a:spLocks/>
          </p:cNvSpPr>
          <p:nvPr/>
        </p:nvSpPr>
        <p:spPr bwMode="auto">
          <a:xfrm>
            <a:off x="7195957" y="5728571"/>
            <a:ext cx="936381" cy="1117309"/>
          </a:xfrm>
          <a:custGeom>
            <a:avLst/>
            <a:gdLst>
              <a:gd name="T0" fmla="*/ 0 w 590"/>
              <a:gd name="T1" fmla="*/ 704 h 704"/>
              <a:gd name="T2" fmla="*/ 590 w 590"/>
              <a:gd name="T3" fmla="*/ 704 h 704"/>
              <a:gd name="T4" fmla="*/ 580 w 590"/>
              <a:gd name="T5" fmla="*/ 210 h 704"/>
              <a:gd name="T6" fmla="*/ 436 w 590"/>
              <a:gd name="T7" fmla="*/ 84 h 704"/>
              <a:gd name="T8" fmla="*/ 288 w 590"/>
              <a:gd name="T9" fmla="*/ 28 h 704"/>
              <a:gd name="T10" fmla="*/ 121 w 590"/>
              <a:gd name="T11" fmla="*/ 0 h 704"/>
              <a:gd name="T12" fmla="*/ 0 w 590"/>
              <a:gd name="T13" fmla="*/ 102 h 704"/>
              <a:gd name="T14" fmla="*/ 0 w 590"/>
              <a:gd name="T15" fmla="*/ 704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90" h="704">
                <a:moveTo>
                  <a:pt x="0" y="704"/>
                </a:moveTo>
                <a:lnTo>
                  <a:pt x="590" y="704"/>
                </a:lnTo>
                <a:lnTo>
                  <a:pt x="580" y="210"/>
                </a:lnTo>
                <a:lnTo>
                  <a:pt x="436" y="84"/>
                </a:lnTo>
                <a:lnTo>
                  <a:pt x="288" y="28"/>
                </a:lnTo>
                <a:lnTo>
                  <a:pt x="121" y="0"/>
                </a:lnTo>
                <a:lnTo>
                  <a:pt x="0" y="102"/>
                </a:lnTo>
                <a:lnTo>
                  <a:pt x="0" y="70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pPr algn="l" rtl="0">
              <a:defRPr/>
            </a:pPr>
            <a:endParaRPr lang="en-US" sz="1799">
              <a:solidFill>
                <a:prstClr val="black"/>
              </a:solidFill>
              <a:latin typeface="Corbel"/>
            </a:endParaRPr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xmlns="" id="{531076DB-4C4B-45AD-8516-B84EE4CC24B2}"/>
              </a:ext>
            </a:extLst>
          </p:cNvPr>
          <p:cNvSpPr>
            <a:spLocks/>
          </p:cNvSpPr>
          <p:nvPr/>
        </p:nvSpPr>
        <p:spPr bwMode="auto">
          <a:xfrm>
            <a:off x="5377156" y="5639693"/>
            <a:ext cx="1818801" cy="1209360"/>
          </a:xfrm>
          <a:custGeom>
            <a:avLst/>
            <a:gdLst>
              <a:gd name="T0" fmla="*/ 1819275 w 1146"/>
              <a:gd name="T1" fmla="*/ 225859 h 745"/>
              <a:gd name="T2" fmla="*/ 1782763 w 1146"/>
              <a:gd name="T3" fmla="*/ 256732 h 745"/>
              <a:gd name="T4" fmla="*/ 1576388 w 1146"/>
              <a:gd name="T5" fmla="*/ 0 h 745"/>
              <a:gd name="T6" fmla="*/ 1355725 w 1146"/>
              <a:gd name="T7" fmla="*/ 196611 h 745"/>
              <a:gd name="T8" fmla="*/ 1155700 w 1146"/>
              <a:gd name="T9" fmla="*/ 256732 h 745"/>
              <a:gd name="T10" fmla="*/ 935038 w 1146"/>
              <a:gd name="T11" fmla="*/ 469592 h 745"/>
              <a:gd name="T12" fmla="*/ 736600 w 1146"/>
              <a:gd name="T13" fmla="*/ 484216 h 745"/>
              <a:gd name="T14" fmla="*/ 522288 w 1146"/>
              <a:gd name="T15" fmla="*/ 672703 h 745"/>
              <a:gd name="T16" fmla="*/ 301625 w 1146"/>
              <a:gd name="T17" fmla="*/ 492341 h 745"/>
              <a:gd name="T18" fmla="*/ 87313 w 1146"/>
              <a:gd name="T19" fmla="*/ 862815 h 745"/>
              <a:gd name="T20" fmla="*/ 0 w 1146"/>
              <a:gd name="T21" fmla="*/ 771821 h 745"/>
              <a:gd name="T22" fmla="*/ 0 w 1146"/>
              <a:gd name="T23" fmla="*/ 1210541 h 745"/>
              <a:gd name="T24" fmla="*/ 1819275 w 1146"/>
              <a:gd name="T25" fmla="*/ 1204041 h 745"/>
              <a:gd name="T26" fmla="*/ 1819275 w 1146"/>
              <a:gd name="T27" fmla="*/ 225859 h 74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146" h="745">
                <a:moveTo>
                  <a:pt x="1146" y="139"/>
                </a:moveTo>
                <a:lnTo>
                  <a:pt x="1123" y="158"/>
                </a:lnTo>
                <a:lnTo>
                  <a:pt x="993" y="0"/>
                </a:lnTo>
                <a:lnTo>
                  <a:pt x="854" y="121"/>
                </a:lnTo>
                <a:lnTo>
                  <a:pt x="728" y="158"/>
                </a:lnTo>
                <a:lnTo>
                  <a:pt x="589" y="289"/>
                </a:lnTo>
                <a:lnTo>
                  <a:pt x="464" y="298"/>
                </a:lnTo>
                <a:lnTo>
                  <a:pt x="329" y="414"/>
                </a:lnTo>
                <a:lnTo>
                  <a:pt x="190" y="303"/>
                </a:lnTo>
                <a:lnTo>
                  <a:pt x="55" y="531"/>
                </a:lnTo>
                <a:lnTo>
                  <a:pt x="0" y="475"/>
                </a:lnTo>
                <a:lnTo>
                  <a:pt x="0" y="745"/>
                </a:lnTo>
                <a:lnTo>
                  <a:pt x="1146" y="741"/>
                </a:lnTo>
                <a:lnTo>
                  <a:pt x="1146" y="139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/>
          <a:lstStyle/>
          <a:p>
            <a:pPr algn="l" rtl="0">
              <a:defRPr/>
            </a:pPr>
            <a:endParaRPr lang="ar-SA" sz="1799">
              <a:solidFill>
                <a:prstClr val="black"/>
              </a:solidFill>
              <a:latin typeface="Corbel"/>
              <a:cs typeface="Tahoma" panose="020B0604030504040204" pitchFamily="34" charset="0"/>
            </a:endParaRPr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xmlns="" id="{27CD413C-5F6C-4348-8CBC-324DF8E4B29D}"/>
              </a:ext>
            </a:extLst>
          </p:cNvPr>
          <p:cNvSpPr>
            <a:spLocks/>
          </p:cNvSpPr>
          <p:nvPr/>
        </p:nvSpPr>
        <p:spPr bwMode="auto">
          <a:xfrm>
            <a:off x="2502941" y="6053924"/>
            <a:ext cx="2888498" cy="790369"/>
          </a:xfrm>
          <a:custGeom>
            <a:avLst/>
            <a:gdLst>
              <a:gd name="T0" fmla="*/ 2889250 w 1820"/>
              <a:gd name="T1" fmla="*/ 361950 h 498"/>
              <a:gd name="T2" fmla="*/ 2778125 w 1820"/>
              <a:gd name="T3" fmla="*/ 369888 h 498"/>
              <a:gd name="T4" fmla="*/ 2565400 w 1820"/>
              <a:gd name="T5" fmla="*/ 228600 h 498"/>
              <a:gd name="T6" fmla="*/ 2351088 w 1820"/>
              <a:gd name="T7" fmla="*/ 0 h 498"/>
              <a:gd name="T8" fmla="*/ 1930400 w 1820"/>
              <a:gd name="T9" fmla="*/ 258763 h 498"/>
              <a:gd name="T10" fmla="*/ 1717675 w 1820"/>
              <a:gd name="T11" fmla="*/ 66675 h 498"/>
              <a:gd name="T12" fmla="*/ 1274763 w 1820"/>
              <a:gd name="T13" fmla="*/ 420688 h 498"/>
              <a:gd name="T14" fmla="*/ 1068388 w 1820"/>
              <a:gd name="T15" fmla="*/ 392113 h 498"/>
              <a:gd name="T16" fmla="*/ 862013 w 1820"/>
              <a:gd name="T17" fmla="*/ 436563 h 498"/>
              <a:gd name="T18" fmla="*/ 641350 w 1820"/>
              <a:gd name="T19" fmla="*/ 347663 h 498"/>
              <a:gd name="T20" fmla="*/ 442913 w 1820"/>
              <a:gd name="T21" fmla="*/ 384175 h 498"/>
              <a:gd name="T22" fmla="*/ 222250 w 1820"/>
              <a:gd name="T23" fmla="*/ 554038 h 498"/>
              <a:gd name="T24" fmla="*/ 0 w 1820"/>
              <a:gd name="T25" fmla="*/ 636588 h 498"/>
              <a:gd name="T26" fmla="*/ 0 w 1820"/>
              <a:gd name="T27" fmla="*/ 790575 h 498"/>
              <a:gd name="T28" fmla="*/ 2889250 w 1820"/>
              <a:gd name="T29" fmla="*/ 790575 h 498"/>
              <a:gd name="T30" fmla="*/ 2889250 w 1820"/>
              <a:gd name="T31" fmla="*/ 361950 h 49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820" h="498">
                <a:moveTo>
                  <a:pt x="1820" y="228"/>
                </a:moveTo>
                <a:lnTo>
                  <a:pt x="1750" y="233"/>
                </a:lnTo>
                <a:lnTo>
                  <a:pt x="1616" y="144"/>
                </a:lnTo>
                <a:lnTo>
                  <a:pt x="1481" y="0"/>
                </a:lnTo>
                <a:lnTo>
                  <a:pt x="1216" y="163"/>
                </a:lnTo>
                <a:lnTo>
                  <a:pt x="1082" y="42"/>
                </a:lnTo>
                <a:lnTo>
                  <a:pt x="803" y="265"/>
                </a:lnTo>
                <a:lnTo>
                  <a:pt x="673" y="247"/>
                </a:lnTo>
                <a:lnTo>
                  <a:pt x="543" y="275"/>
                </a:lnTo>
                <a:lnTo>
                  <a:pt x="404" y="219"/>
                </a:lnTo>
                <a:lnTo>
                  <a:pt x="279" y="242"/>
                </a:lnTo>
                <a:lnTo>
                  <a:pt x="140" y="349"/>
                </a:lnTo>
                <a:lnTo>
                  <a:pt x="0" y="401"/>
                </a:lnTo>
                <a:lnTo>
                  <a:pt x="0" y="498"/>
                </a:lnTo>
                <a:lnTo>
                  <a:pt x="1820" y="498"/>
                </a:lnTo>
                <a:lnTo>
                  <a:pt x="1820" y="22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l" rtl="0">
              <a:defRPr/>
            </a:pPr>
            <a:endParaRPr lang="ar-SA" sz="1799">
              <a:solidFill>
                <a:prstClr val="black"/>
              </a:solidFill>
              <a:latin typeface="Corbel"/>
              <a:cs typeface="Tahoma" panose="020B0604030504040204" pitchFamily="34" charset="0"/>
            </a:endParaRPr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xmlns="" id="{A75B9295-83B6-47F3-86D8-DBBA9F4B2FF5}"/>
              </a:ext>
            </a:extLst>
          </p:cNvPr>
          <p:cNvSpPr>
            <a:spLocks/>
          </p:cNvSpPr>
          <p:nvPr/>
        </p:nvSpPr>
        <p:spPr bwMode="auto">
          <a:xfrm flipH="1">
            <a:off x="-6243" y="6053924"/>
            <a:ext cx="2509184" cy="790369"/>
          </a:xfrm>
          <a:custGeom>
            <a:avLst/>
            <a:gdLst>
              <a:gd name="T0" fmla="*/ 1820 w 1820"/>
              <a:gd name="T1" fmla="*/ 228 h 498"/>
              <a:gd name="T2" fmla="*/ 1750 w 1820"/>
              <a:gd name="T3" fmla="*/ 233 h 498"/>
              <a:gd name="T4" fmla="*/ 1616 w 1820"/>
              <a:gd name="T5" fmla="*/ 144 h 498"/>
              <a:gd name="T6" fmla="*/ 1481 w 1820"/>
              <a:gd name="T7" fmla="*/ 0 h 498"/>
              <a:gd name="T8" fmla="*/ 1216 w 1820"/>
              <a:gd name="T9" fmla="*/ 163 h 498"/>
              <a:gd name="T10" fmla="*/ 1082 w 1820"/>
              <a:gd name="T11" fmla="*/ 42 h 498"/>
              <a:gd name="T12" fmla="*/ 803 w 1820"/>
              <a:gd name="T13" fmla="*/ 265 h 498"/>
              <a:gd name="T14" fmla="*/ 673 w 1820"/>
              <a:gd name="T15" fmla="*/ 247 h 498"/>
              <a:gd name="T16" fmla="*/ 543 w 1820"/>
              <a:gd name="T17" fmla="*/ 275 h 498"/>
              <a:gd name="T18" fmla="*/ 404 w 1820"/>
              <a:gd name="T19" fmla="*/ 219 h 498"/>
              <a:gd name="T20" fmla="*/ 279 w 1820"/>
              <a:gd name="T21" fmla="*/ 242 h 498"/>
              <a:gd name="T22" fmla="*/ 140 w 1820"/>
              <a:gd name="T23" fmla="*/ 349 h 498"/>
              <a:gd name="T24" fmla="*/ 0 w 1820"/>
              <a:gd name="T25" fmla="*/ 401 h 498"/>
              <a:gd name="T26" fmla="*/ 0 w 1820"/>
              <a:gd name="T27" fmla="*/ 498 h 498"/>
              <a:gd name="T28" fmla="*/ 1820 w 1820"/>
              <a:gd name="T29" fmla="*/ 498 h 498"/>
              <a:gd name="T30" fmla="*/ 1820 w 1820"/>
              <a:gd name="T31" fmla="*/ 22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20" h="498">
                <a:moveTo>
                  <a:pt x="1820" y="228"/>
                </a:moveTo>
                <a:lnTo>
                  <a:pt x="1750" y="233"/>
                </a:lnTo>
                <a:lnTo>
                  <a:pt x="1616" y="144"/>
                </a:lnTo>
                <a:lnTo>
                  <a:pt x="1481" y="0"/>
                </a:lnTo>
                <a:lnTo>
                  <a:pt x="1216" y="163"/>
                </a:lnTo>
                <a:lnTo>
                  <a:pt x="1082" y="42"/>
                </a:lnTo>
                <a:lnTo>
                  <a:pt x="803" y="265"/>
                </a:lnTo>
                <a:lnTo>
                  <a:pt x="673" y="247"/>
                </a:lnTo>
                <a:lnTo>
                  <a:pt x="543" y="275"/>
                </a:lnTo>
                <a:lnTo>
                  <a:pt x="404" y="219"/>
                </a:lnTo>
                <a:lnTo>
                  <a:pt x="279" y="242"/>
                </a:lnTo>
                <a:lnTo>
                  <a:pt x="140" y="349"/>
                </a:lnTo>
                <a:lnTo>
                  <a:pt x="0" y="401"/>
                </a:lnTo>
                <a:lnTo>
                  <a:pt x="0" y="498"/>
                </a:lnTo>
                <a:lnTo>
                  <a:pt x="1820" y="498"/>
                </a:lnTo>
                <a:lnTo>
                  <a:pt x="1820" y="228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xtLst/>
        </p:spPr>
        <p:txBody>
          <a:bodyPr/>
          <a:lstStyle/>
          <a:p>
            <a:pPr algn="l" rtl="0">
              <a:defRPr/>
            </a:pPr>
            <a:endParaRPr lang="en-US" sz="1799">
              <a:solidFill>
                <a:prstClr val="black"/>
              </a:solidFill>
              <a:latin typeface="Corbel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DE46E30C-819B-4CF6-BEBB-085A6BED208B}"/>
              </a:ext>
            </a:extLst>
          </p:cNvPr>
          <p:cNvGrpSpPr>
            <a:grpSpLocks/>
          </p:cNvGrpSpPr>
          <p:nvPr/>
        </p:nvGrpSpPr>
        <p:grpSpPr bwMode="auto">
          <a:xfrm>
            <a:off x="445476" y="4216388"/>
            <a:ext cx="2740895" cy="2080358"/>
            <a:chOff x="452056" y="4236722"/>
            <a:chExt cx="2740757" cy="2082148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71B70411-5B83-42EA-BCE4-81AADC6BE21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239813" y="5164066"/>
              <a:ext cx="612584" cy="61155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algn="ctr" rtl="0">
                <a:defRPr/>
              </a:pPr>
              <a:endParaRPr lang="en-US" sz="1799" dirty="0">
                <a:solidFill>
                  <a:prstClr val="white"/>
                </a:solidFill>
                <a:latin typeface="Corbel"/>
              </a:endParaRPr>
            </a:p>
          </p:txBody>
        </p:sp>
        <p:grpSp>
          <p:nvGrpSpPr>
            <p:cNvPr id="16" name="Group 47">
              <a:extLst>
                <a:ext uri="{FF2B5EF4-FFF2-40B4-BE49-F238E27FC236}">
                  <a16:creationId xmlns:a16="http://schemas.microsoft.com/office/drawing/2014/main" xmlns="" id="{A4A8064E-276D-4A87-A622-C6F515FB75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0769" y="5470411"/>
              <a:ext cx="237373" cy="848459"/>
              <a:chOff x="1010769" y="5470411"/>
              <a:chExt cx="237373" cy="848459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xmlns="" id="{CD162259-4994-4C1B-8FBF-B54B8CFD31A3}"/>
                  </a:ext>
                </a:extLst>
              </p:cNvPr>
              <p:cNvCxnSpPr/>
              <p:nvPr/>
            </p:nvCxnSpPr>
            <p:spPr>
              <a:xfrm flipV="1">
                <a:off x="1011284" y="5470636"/>
                <a:ext cx="0" cy="848234"/>
              </a:xfrm>
              <a:prstGeom prst="line">
                <a:avLst/>
              </a:prstGeom>
              <a:ln>
                <a:solidFill>
                  <a:srgbClr val="7CB34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xmlns="" id="{DD9D7B57-52D3-4FC4-AA12-1FE4E4A406D4}"/>
                  </a:ext>
                </a:extLst>
              </p:cNvPr>
              <p:cNvCxnSpPr/>
              <p:nvPr/>
            </p:nvCxnSpPr>
            <p:spPr>
              <a:xfrm>
                <a:off x="1011284" y="5470636"/>
                <a:ext cx="236463" cy="0"/>
              </a:xfrm>
              <a:prstGeom prst="line">
                <a:avLst/>
              </a:prstGeom>
              <a:ln>
                <a:solidFill>
                  <a:srgbClr val="7CB342"/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C533B9AC-8E97-4595-A5E8-7B73B5143369}"/>
                </a:ext>
              </a:extLst>
            </p:cNvPr>
            <p:cNvSpPr/>
            <p:nvPr/>
          </p:nvSpPr>
          <p:spPr>
            <a:xfrm>
              <a:off x="452056" y="4236722"/>
              <a:ext cx="2740757" cy="813229"/>
            </a:xfrm>
            <a:prstGeom prst="rect">
              <a:avLst/>
            </a:prstGeom>
            <a:ln w="38100">
              <a:solidFill>
                <a:schemeClr val="accent1">
                  <a:lumMod val="20000"/>
                  <a:lumOff val="80000"/>
                </a:schemeClr>
              </a:solidFill>
              <a:prstDash val="sysDot"/>
            </a:ln>
          </p:spPr>
          <p:txBody>
            <a:bodyPr wrap="square">
              <a:spAutoFit/>
            </a:bodyPr>
            <a:lstStyle/>
            <a:p>
              <a:pPr algn="ctr" rtl="0">
                <a:lnSpc>
                  <a:spcPct val="130000"/>
                </a:lnSpc>
                <a:defRPr/>
              </a:pPr>
              <a:r>
                <a:rPr lang="fa-IR" b="1" dirty="0">
                  <a:solidFill>
                    <a:prstClr val="black"/>
                  </a:solidFill>
                  <a:latin typeface="Calibri" panose="020F0502020204030204" pitchFamily="34" charset="0"/>
                  <a:cs typeface="B Nazanin" panose="00000400000000000000" pitchFamily="2" charset="-78"/>
                </a:rPr>
                <a:t>میزان جابجایی متغیرها بر اساس اثرات مستقیم وغیر مستقیم</a:t>
              </a:r>
              <a:endParaRPr lang="en-US" b="1" dirty="0">
                <a:solidFill>
                  <a:prstClr val="black"/>
                </a:solidFill>
                <a:latin typeface="Calibri" panose="020F0502020204030204" pitchFamily="34" charset="0"/>
                <a:cs typeface="B Nazanin" panose="00000400000000000000" pitchFamily="2" charset="-78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D6EB9252-1F46-428A-A6D4-FD24DDB4B439}"/>
              </a:ext>
            </a:extLst>
          </p:cNvPr>
          <p:cNvGrpSpPr>
            <a:grpSpLocks/>
          </p:cNvGrpSpPr>
          <p:nvPr/>
        </p:nvGrpSpPr>
        <p:grpSpPr bwMode="auto">
          <a:xfrm>
            <a:off x="2615416" y="2714692"/>
            <a:ext cx="3296375" cy="3878840"/>
            <a:chOff x="2623342" y="2735300"/>
            <a:chExt cx="3296153" cy="3880277"/>
          </a:xfrm>
        </p:grpSpPr>
        <p:sp>
          <p:nvSpPr>
            <p:cNvPr id="21" name="Oval 19">
              <a:extLst>
                <a:ext uri="{FF2B5EF4-FFF2-40B4-BE49-F238E27FC236}">
                  <a16:creationId xmlns:a16="http://schemas.microsoft.com/office/drawing/2014/main" xmlns="" id="{54BBC74B-EDE1-485F-94BC-12AD2116C93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108848" y="3625553"/>
              <a:ext cx="612000" cy="61200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rtl="0">
                <a:defRPr/>
              </a:pPr>
              <a:endParaRPr lang="id-ID" altLang="ar-SA" sz="1999" dirty="0">
                <a:solidFill>
                  <a:srgbClr val="FEFAC9"/>
                </a:solidFill>
                <a:cs typeface="Tahoma" panose="020B0604030504040204" pitchFamily="34" charset="0"/>
              </a:endParaRPr>
            </a:p>
          </p:txBody>
        </p:sp>
        <p:grpSp>
          <p:nvGrpSpPr>
            <p:cNvPr id="22" name="Group 1">
              <a:extLst>
                <a:ext uri="{FF2B5EF4-FFF2-40B4-BE49-F238E27FC236}">
                  <a16:creationId xmlns:a16="http://schemas.microsoft.com/office/drawing/2014/main" xmlns="" id="{A96B45F3-D146-4566-AF6F-D899AC03EE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8801" y="3931554"/>
              <a:ext cx="750908" cy="2684023"/>
              <a:chOff x="4221142" y="5408332"/>
              <a:chExt cx="237373" cy="848459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xmlns="" id="{754BBE1C-5929-4ED2-97EF-FF49A9F6CA66}"/>
                  </a:ext>
                </a:extLst>
              </p:cNvPr>
              <p:cNvCxnSpPr/>
              <p:nvPr/>
            </p:nvCxnSpPr>
            <p:spPr>
              <a:xfrm flipV="1">
                <a:off x="4221142" y="5408100"/>
                <a:ext cx="0" cy="848691"/>
              </a:xfrm>
              <a:prstGeom prst="line">
                <a:avLst/>
              </a:prstGeom>
              <a:ln>
                <a:solidFill>
                  <a:srgbClr val="9CCC6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xmlns="" id="{EA7874D3-D9EB-48BA-93A7-A09F7469229E}"/>
                  </a:ext>
                </a:extLst>
              </p:cNvPr>
              <p:cNvCxnSpPr/>
              <p:nvPr/>
            </p:nvCxnSpPr>
            <p:spPr>
              <a:xfrm>
                <a:off x="4221142" y="5408100"/>
                <a:ext cx="237289" cy="0"/>
              </a:xfrm>
              <a:prstGeom prst="line">
                <a:avLst/>
              </a:prstGeom>
              <a:ln>
                <a:solidFill>
                  <a:srgbClr val="9CCC65"/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5DF8C6E8-A925-48E5-9FDD-F3DC076647DB}"/>
                </a:ext>
              </a:extLst>
            </p:cNvPr>
            <p:cNvSpPr/>
            <p:nvPr/>
          </p:nvSpPr>
          <p:spPr>
            <a:xfrm>
              <a:off x="2623342" y="2735300"/>
              <a:ext cx="3296153" cy="685313"/>
            </a:xfrm>
            <a:prstGeom prst="rect">
              <a:avLst/>
            </a:prstGeom>
            <a:ln w="38100">
              <a:solidFill>
                <a:srgbClr val="A5B592"/>
              </a:solidFill>
              <a:prstDash val="sysDot"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defRPr/>
              </a:pPr>
              <a:r>
                <a:rPr lang="fa-IR" b="1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B Nazanin" panose="00000400000000000000" pitchFamily="2" charset="-78"/>
                </a:rPr>
                <a:t>رتبه بندی میزان اثرگذاری و اثرپذیری مستقیم وغیر مستقیم متغیرها</a:t>
              </a:r>
              <a:endParaRPr lang="en-US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D88ADB6E-6318-4DDF-B0FD-8E06CF06CDFF}"/>
              </a:ext>
            </a:extLst>
          </p:cNvPr>
          <p:cNvGrpSpPr>
            <a:grpSpLocks/>
          </p:cNvGrpSpPr>
          <p:nvPr/>
        </p:nvGrpSpPr>
        <p:grpSpPr bwMode="auto">
          <a:xfrm>
            <a:off x="5621565" y="2144930"/>
            <a:ext cx="4074834" cy="4251805"/>
            <a:chOff x="5629989" y="2165985"/>
            <a:chExt cx="4074368" cy="4253038"/>
          </a:xfrm>
        </p:grpSpPr>
        <p:sp>
          <p:nvSpPr>
            <p:cNvPr id="27" name="Oval 23">
              <a:extLst>
                <a:ext uri="{FF2B5EF4-FFF2-40B4-BE49-F238E27FC236}">
                  <a16:creationId xmlns:a16="http://schemas.microsoft.com/office/drawing/2014/main" xmlns="" id="{D62D760A-4ABA-452A-BA0B-5C5462DAB15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380897" y="2309496"/>
              <a:ext cx="612000" cy="612001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rtl="0">
                <a:defRPr/>
              </a:pPr>
              <a:endParaRPr lang="id-ID" altLang="ar-SA" sz="1999" dirty="0">
                <a:solidFill>
                  <a:srgbClr val="FEFAC9"/>
                </a:solidFill>
                <a:cs typeface="Tahoma" panose="020B0604030504040204" pitchFamily="34" charset="0"/>
              </a:endParaRPr>
            </a:p>
          </p:txBody>
        </p:sp>
        <p:grpSp>
          <p:nvGrpSpPr>
            <p:cNvPr id="28" name="Group 44">
              <a:extLst>
                <a:ext uri="{FF2B5EF4-FFF2-40B4-BE49-F238E27FC236}">
                  <a16:creationId xmlns:a16="http://schemas.microsoft.com/office/drawing/2014/main" xmlns="" id="{9E92CB7D-1BD4-451F-BFE7-A01DC50EE2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29989" y="2594856"/>
              <a:ext cx="750908" cy="3824167"/>
              <a:chOff x="4221142" y="5408332"/>
              <a:chExt cx="237373" cy="848459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xmlns="" id="{8FEC3F11-F6E2-4C64-8C0F-78B85C14E90B}"/>
                  </a:ext>
                </a:extLst>
              </p:cNvPr>
              <p:cNvCxnSpPr/>
              <p:nvPr/>
            </p:nvCxnSpPr>
            <p:spPr>
              <a:xfrm flipV="1">
                <a:off x="4221142" y="5408280"/>
                <a:ext cx="0" cy="848511"/>
              </a:xfrm>
              <a:prstGeom prst="line">
                <a:avLst/>
              </a:prstGeom>
              <a:ln>
                <a:solidFill>
                  <a:srgbClr val="8BC34A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xmlns="" id="{9198F64B-5931-40A7-9242-1B0812A78A7B}"/>
                  </a:ext>
                </a:extLst>
              </p:cNvPr>
              <p:cNvCxnSpPr/>
              <p:nvPr/>
            </p:nvCxnSpPr>
            <p:spPr>
              <a:xfrm>
                <a:off x="4221142" y="5408280"/>
                <a:ext cx="237278" cy="0"/>
              </a:xfrm>
              <a:prstGeom prst="line">
                <a:avLst/>
              </a:prstGeom>
              <a:ln>
                <a:solidFill>
                  <a:srgbClr val="8BC34A"/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7EA3C40C-3099-4480-B5F8-45F80DC1B950}"/>
                </a:ext>
              </a:extLst>
            </p:cNvPr>
            <p:cNvSpPr/>
            <p:nvPr/>
          </p:nvSpPr>
          <p:spPr>
            <a:xfrm>
              <a:off x="7105811" y="2165985"/>
              <a:ext cx="2598546" cy="1152188"/>
            </a:xfrm>
            <a:prstGeom prst="rect">
              <a:avLst/>
            </a:prstGeom>
            <a:ln w="38100">
              <a:solidFill>
                <a:schemeClr val="accent3">
                  <a:lumMod val="20000"/>
                  <a:lumOff val="80000"/>
                </a:schemeClr>
              </a:solidFill>
              <a:prstDash val="sysDot"/>
            </a:ln>
          </p:spPr>
          <p:txBody>
            <a:bodyPr wrap="square">
              <a:spAutoFit/>
            </a:bodyPr>
            <a:lstStyle/>
            <a:p>
              <a:pPr algn="ctr" rtl="0">
                <a:lnSpc>
                  <a:spcPct val="130000"/>
                </a:lnSpc>
                <a:defRPr/>
              </a:pPr>
              <a:r>
                <a:rPr lang="fa-IR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B Homa" panose="00000400000000000000" pitchFamily="2" charset="-78"/>
                </a:rPr>
                <a:t>نمودار اثرات مستقیم و غیرمستقیم  متغیرها بر یکدیگر</a:t>
              </a:r>
              <a:endPara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cs typeface="B Homa" panose="00000400000000000000" pitchFamily="2" charset="-78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1156DCFC-384F-481F-98F2-98E6D10D2511}"/>
              </a:ext>
            </a:extLst>
          </p:cNvPr>
          <p:cNvGrpSpPr>
            <a:grpSpLocks/>
          </p:cNvGrpSpPr>
          <p:nvPr/>
        </p:nvGrpSpPr>
        <p:grpSpPr bwMode="auto">
          <a:xfrm>
            <a:off x="6582921" y="3407080"/>
            <a:ext cx="2993664" cy="2827770"/>
            <a:chOff x="6591291" y="3427127"/>
            <a:chExt cx="2993273" cy="2829664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xmlns="" id="{4DB7F725-8057-4F04-A398-8558E4F687E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737170" y="3428296"/>
              <a:ext cx="610949" cy="61302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/>
            <a:lstStyle/>
            <a:p>
              <a:pPr algn="ctr" rtl="0">
                <a:defRPr/>
              </a:pPr>
              <a:endParaRPr lang="id-ID" sz="1999" dirty="0">
                <a:solidFill>
                  <a:srgbClr val="FEFAC9"/>
                </a:solidFill>
                <a:latin typeface="Corbel"/>
              </a:endParaRPr>
            </a:p>
          </p:txBody>
        </p:sp>
        <p:grpSp>
          <p:nvGrpSpPr>
            <p:cNvPr id="34" name="Group 51">
              <a:extLst>
                <a:ext uri="{FF2B5EF4-FFF2-40B4-BE49-F238E27FC236}">
                  <a16:creationId xmlns:a16="http://schemas.microsoft.com/office/drawing/2014/main" xmlns="" id="{E9399901-3837-4D62-92C1-F7A7CDD9DF5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9347191" y="3743564"/>
              <a:ext cx="237373" cy="2513227"/>
              <a:chOff x="1010769" y="5470411"/>
              <a:chExt cx="237373" cy="848459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xmlns="" id="{A6A7D557-5BED-4AF4-8019-5E4B6AB0BF30}"/>
                  </a:ext>
                </a:extLst>
              </p:cNvPr>
              <p:cNvCxnSpPr/>
              <p:nvPr/>
            </p:nvCxnSpPr>
            <p:spPr>
              <a:xfrm flipV="1">
                <a:off x="1010769" y="5470672"/>
                <a:ext cx="0" cy="848198"/>
              </a:xfrm>
              <a:prstGeom prst="line">
                <a:avLst/>
              </a:prstGeom>
              <a:ln>
                <a:solidFill>
                  <a:srgbClr val="558B2F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xmlns="" id="{96FA8C69-E8A5-4F20-84E5-4712F7A54912}"/>
                  </a:ext>
                </a:extLst>
              </p:cNvPr>
              <p:cNvCxnSpPr/>
              <p:nvPr/>
            </p:nvCxnSpPr>
            <p:spPr>
              <a:xfrm>
                <a:off x="1010769" y="5470672"/>
                <a:ext cx="238032" cy="0"/>
              </a:xfrm>
              <a:prstGeom prst="line">
                <a:avLst/>
              </a:prstGeom>
              <a:ln>
                <a:solidFill>
                  <a:srgbClr val="558B2F"/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232B1FE9-A5A7-48BA-9311-6A7F505C3482}"/>
                </a:ext>
              </a:extLst>
            </p:cNvPr>
            <p:cNvSpPr/>
            <p:nvPr/>
          </p:nvSpPr>
          <p:spPr>
            <a:xfrm>
              <a:off x="6591291" y="3427127"/>
              <a:ext cx="2040727" cy="469673"/>
            </a:xfrm>
            <a:prstGeom prst="rect">
              <a:avLst/>
            </a:prstGeom>
            <a:ln w="38100">
              <a:solidFill>
                <a:srgbClr val="9C85C0"/>
              </a:solidFill>
              <a:prstDash val="sysDot"/>
            </a:ln>
          </p:spPr>
          <p:txBody>
            <a:bodyPr>
              <a:spAutoFit/>
            </a:bodyPr>
            <a:lstStyle/>
            <a:p>
              <a:pPr algn="ctr" rtl="0">
                <a:lnSpc>
                  <a:spcPct val="130000"/>
                </a:lnSpc>
                <a:defRPr/>
              </a:pPr>
              <a:r>
                <a:rPr lang="fa-IR" sz="2000" b="1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B Homa" panose="00000400000000000000" pitchFamily="2" charset="-78"/>
                </a:rPr>
                <a:t>رتبه بندی متغیرها</a:t>
              </a:r>
              <a:endParaRPr lang="en-US" sz="1400" b="1" dirty="0">
                <a:solidFill>
                  <a:srgbClr val="656D78"/>
                </a:solidFill>
                <a:latin typeface="Source Sans Pro Light" panose="020B0403030403020204" pitchFamily="34" charset="0"/>
                <a:cs typeface="B Homa" panose="00000400000000000000" pitchFamily="2" charset="-78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1FC3F216-A081-4C39-B612-F810E6EFC976}"/>
              </a:ext>
            </a:extLst>
          </p:cNvPr>
          <p:cNvGrpSpPr>
            <a:grpSpLocks/>
          </p:cNvGrpSpPr>
          <p:nvPr/>
        </p:nvGrpSpPr>
        <p:grpSpPr bwMode="auto">
          <a:xfrm>
            <a:off x="3878947" y="4779493"/>
            <a:ext cx="4140707" cy="1274431"/>
            <a:chOff x="3886409" y="4799881"/>
            <a:chExt cx="4141203" cy="1275869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xmlns="" id="{823A9862-B5CF-4E56-BD46-5DD00B47F73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181593" y="4920636"/>
              <a:ext cx="612689" cy="6133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algn="ctr" rtl="0">
                <a:defRPr/>
              </a:pPr>
              <a:endParaRPr lang="id-ID" sz="1999" dirty="0">
                <a:solidFill>
                  <a:srgbClr val="FEFAC9"/>
                </a:solidFill>
                <a:latin typeface="Corbel"/>
              </a:endParaRPr>
            </a:p>
          </p:txBody>
        </p:sp>
        <p:grpSp>
          <p:nvGrpSpPr>
            <p:cNvPr id="40" name="Group 48">
              <a:extLst>
                <a:ext uri="{FF2B5EF4-FFF2-40B4-BE49-F238E27FC236}">
                  <a16:creationId xmlns:a16="http://schemas.microsoft.com/office/drawing/2014/main" xmlns="" id="{6105C590-6F36-43DF-A3B7-5C9A30BFA7E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7790239" y="5227291"/>
              <a:ext cx="237373" cy="848459"/>
              <a:chOff x="1010769" y="5470411"/>
              <a:chExt cx="237373" cy="848459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xmlns="" id="{53BD1A14-7BDE-4AFC-991D-ABF7D00553D9}"/>
                  </a:ext>
                </a:extLst>
              </p:cNvPr>
              <p:cNvCxnSpPr/>
              <p:nvPr/>
            </p:nvCxnSpPr>
            <p:spPr>
              <a:xfrm flipV="1">
                <a:off x="1010769" y="5470410"/>
                <a:ext cx="0" cy="848460"/>
              </a:xfrm>
              <a:prstGeom prst="line">
                <a:avLst/>
              </a:prstGeom>
              <a:ln>
                <a:solidFill>
                  <a:srgbClr val="689F38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xmlns="" id="{0AE22004-5AD4-439E-AF2B-43E81C0078CB}"/>
                  </a:ext>
                </a:extLst>
              </p:cNvPr>
              <p:cNvCxnSpPr/>
              <p:nvPr/>
            </p:nvCxnSpPr>
            <p:spPr>
              <a:xfrm>
                <a:off x="1010769" y="5470410"/>
                <a:ext cx="238092" cy="0"/>
              </a:xfrm>
              <a:prstGeom prst="line">
                <a:avLst/>
              </a:prstGeom>
              <a:ln>
                <a:solidFill>
                  <a:srgbClr val="689F38"/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FD8AC4F7-F1CB-44C0-B6B9-B9506CFC4CB8}"/>
                </a:ext>
              </a:extLst>
            </p:cNvPr>
            <p:cNvSpPr/>
            <p:nvPr/>
          </p:nvSpPr>
          <p:spPr>
            <a:xfrm>
              <a:off x="3886409" y="4799881"/>
              <a:ext cx="3296772" cy="813447"/>
            </a:xfrm>
            <a:prstGeom prst="rect">
              <a:avLst/>
            </a:prstGeom>
            <a:ln w="38100">
              <a:solidFill>
                <a:schemeClr val="bg1">
                  <a:lumMod val="75000"/>
                </a:schemeClr>
              </a:solidFill>
              <a:prstDash val="sysDot"/>
            </a:ln>
          </p:spPr>
          <p:txBody>
            <a:bodyPr wrap="square">
              <a:spAutoFit/>
            </a:bodyPr>
            <a:lstStyle/>
            <a:p>
              <a:pPr algn="ctr" rtl="0">
                <a:lnSpc>
                  <a:spcPct val="130000"/>
                </a:lnSpc>
                <a:defRPr/>
              </a:pPr>
              <a:r>
                <a:rPr lang="fa-IR" b="1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B Homa" panose="00000400000000000000" pitchFamily="2" charset="-78"/>
                </a:rPr>
                <a:t>نقشه اثرگذاری و اثرپذیری و پراکنش متغیرها بر اساس اثرات مستقیم</a:t>
              </a:r>
              <a:endParaRPr lang="en-US" sz="1200" b="1" dirty="0">
                <a:solidFill>
                  <a:srgbClr val="656D78"/>
                </a:solidFill>
                <a:latin typeface="Source Sans Pro Light" panose="020B0403030403020204" pitchFamily="34" charset="0"/>
                <a:cs typeface="B Homa" panose="00000400000000000000" pitchFamily="2" charset="-78"/>
              </a:endParaRPr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751E64DA-6FB5-4426-AA77-8328D3E070E4}"/>
              </a:ext>
            </a:extLst>
          </p:cNvPr>
          <p:cNvSpPr/>
          <p:nvPr/>
        </p:nvSpPr>
        <p:spPr>
          <a:xfrm>
            <a:off x="479376" y="272423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ماتریس ضرایب تحلیل اثر متقابل  به منظور طبقه </a:t>
            </a: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بندی</a:t>
            </a:r>
            <a:endParaRPr lang="ar-SA" dirty="0">
              <a:solidFill>
                <a:prstClr val="black"/>
              </a:solidFill>
              <a:latin typeface="Butch" panose="00000400000000000000" pitchFamily="2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039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FFCAB69-4DDE-42F6-8D65-AD12493B03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9" y="1256518"/>
            <a:ext cx="6725589" cy="560148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F4A2125-995E-4D45-9BF3-B9782D9F2F3A}"/>
              </a:ext>
            </a:extLst>
          </p:cNvPr>
          <p:cNvSpPr/>
          <p:nvPr/>
        </p:nvSpPr>
        <p:spPr>
          <a:xfrm>
            <a:off x="479376" y="272423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ماتریس ضرایب تحلیل اثر متقابل  به منظور طبقه </a:t>
            </a: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بندی</a:t>
            </a:r>
            <a:endParaRPr lang="ar-SA" dirty="0">
              <a:solidFill>
                <a:prstClr val="black"/>
              </a:solidFill>
              <a:latin typeface="Butch" panose="00000400000000000000" pitchFamily="2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76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061FFBC-E11A-4B0A-A574-CD1DB7E6EA34}"/>
              </a:ext>
            </a:extLst>
          </p:cNvPr>
          <p:cNvSpPr/>
          <p:nvPr/>
        </p:nvSpPr>
        <p:spPr>
          <a:xfrm>
            <a:off x="479376" y="272423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ماتریس ضرایب تحلیل اثر متقابل  به منظور طبقه </a:t>
            </a: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بندی</a:t>
            </a:r>
            <a:endParaRPr lang="ar-SA" dirty="0">
              <a:solidFill>
                <a:prstClr val="black"/>
              </a:solidFill>
              <a:latin typeface="Butch" panose="00000400000000000000" pitchFamily="2" charset="0"/>
              <a:cs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580" y="1112169"/>
            <a:ext cx="5256584" cy="5507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72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18549" y="322500"/>
            <a:ext cx="1274671" cy="1144556"/>
          </a:xfrm>
        </p:spPr>
        <p:txBody>
          <a:bodyPr>
            <a:normAutofit/>
          </a:bodyPr>
          <a:lstStyle/>
          <a:p>
            <a:pPr algn="r"/>
            <a:r>
              <a:rPr lang="fa-IR" sz="4000" b="1" dirty="0" smtClean="0">
                <a:cs typeface="B Homa" panose="00000400000000000000" pitchFamily="2" charset="-78"/>
              </a:rPr>
              <a:t>منابع</a:t>
            </a:r>
            <a:endParaRPr lang="en-US" sz="4000" b="1" dirty="0">
              <a:cs typeface="B Homa" panose="00000400000000000000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3002" y="1509682"/>
            <a:ext cx="11790218" cy="4480771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موسوی، میرنجف؛ کهکی، فاطمه (1396)، </a:t>
            </a:r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"آینده </a:t>
            </a:r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پژوهی در آمایش سرزمین، نگاهی به کاربرد نرم افزارهای میک مک و سناریو </a:t>
            </a:r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ویزارد"، </a:t>
            </a:r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دانشگاه </a:t>
            </a:r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ارومیه</a:t>
            </a:r>
            <a:endParaRPr lang="en-US" sz="1600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روحانی، آرش؛ آجرلو، سعید(1394)،"آموزش نرم افراز </a:t>
            </a:r>
            <a:r>
              <a:rPr lang="en-US" sz="1600" dirty="0" err="1">
                <a:solidFill>
                  <a:prstClr val="white"/>
                </a:solidFill>
                <a:cs typeface="B Homa" panose="00000400000000000000" pitchFamily="2" charset="-78"/>
              </a:rPr>
              <a:t>MicMac</a:t>
            </a:r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 قابل استفاده در پروژه های سناریونویسی-آینده پژوهی"، نشر آرنا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نعمتی، کیومرث؛ پورمحمدی، محمدرضا(1395)، "شناسائی عوامل موثر بر وضعیت آینده سکونتگاه های فرودست شهری سنندج با تاکید بر کاربرد آینده پژوهی"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رهنما، محمدرضا</a:t>
            </a:r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 </a:t>
            </a:r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و همکاران(1395)، "تحلیل تحولات فضائی محیط زیست شهری درکلانشهر مشهد با استفاده از الگوی آینده پژوهی گام طبیعی"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a-IR" sz="1600" dirty="0">
                <a:solidFill>
                  <a:prstClr val="white"/>
                </a:solidFill>
                <a:cs typeface="B Homa" panose="00000400000000000000" pitchFamily="2" charset="-78"/>
              </a:rPr>
              <a:t>مولایی، محمدمهدی و همکاران(1395)، "آینده پژوهی ایران 1395با نرم افزار سناریو ویزارد (ارائه 18 سناریو منتخب و تعیین مطلوب سناریوها)"</a:t>
            </a:r>
            <a:endParaRPr lang="en-US" sz="1600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algn="l"/>
            <a:endParaRPr lang="fa-IR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  <a:cs typeface="B Homa" panose="00000400000000000000" pitchFamily="2" charset="-78"/>
              </a:rPr>
              <a:t>Shi, </a:t>
            </a:r>
            <a:r>
              <a:rPr lang="en-US" dirty="0" err="1">
                <a:solidFill>
                  <a:prstClr val="white"/>
                </a:solidFill>
                <a:cs typeface="B Homa" panose="00000400000000000000" pitchFamily="2" charset="-78"/>
              </a:rPr>
              <a:t>yu,Zuo,Lai</a:t>
            </a:r>
            <a:r>
              <a:rPr lang="en-US" dirty="0">
                <a:solidFill>
                  <a:prstClr val="white"/>
                </a:solidFill>
                <a:cs typeface="B Homa" panose="00000400000000000000" pitchFamily="2" charset="-78"/>
              </a:rPr>
              <a:t>,(2017),”Reprint of: challenges of developing </a:t>
            </a:r>
            <a:r>
              <a:rPr lang="en-US" dirty="0" err="1">
                <a:solidFill>
                  <a:prstClr val="white"/>
                </a:solidFill>
                <a:cs typeface="B Homa" panose="00000400000000000000" pitchFamily="2" charset="-78"/>
              </a:rPr>
              <a:t>Sustanable</a:t>
            </a:r>
            <a:r>
              <a:rPr lang="en-US" dirty="0">
                <a:solidFill>
                  <a:prstClr val="white"/>
                </a:solidFill>
                <a:cs typeface="B Homa" panose="00000400000000000000" pitchFamily="2" charset="-78"/>
              </a:rPr>
              <a:t> </a:t>
            </a:r>
            <a:r>
              <a:rPr lang="en-US" dirty="0" err="1">
                <a:solidFill>
                  <a:prstClr val="white"/>
                </a:solidFill>
                <a:cs typeface="B Homa" panose="00000400000000000000" pitchFamily="2" charset="-78"/>
              </a:rPr>
              <a:t>nighborhoods</a:t>
            </a:r>
            <a:r>
              <a:rPr lang="en-US" dirty="0">
                <a:solidFill>
                  <a:prstClr val="white"/>
                </a:solidFill>
                <a:cs typeface="B Homa" panose="00000400000000000000" pitchFamily="2" charset="-78"/>
              </a:rPr>
              <a:t> in </a:t>
            </a:r>
            <a:r>
              <a:rPr lang="en-US" dirty="0" err="1">
                <a:solidFill>
                  <a:prstClr val="white"/>
                </a:solidFill>
                <a:cs typeface="B Homa" panose="00000400000000000000" pitchFamily="2" charset="-78"/>
              </a:rPr>
              <a:t>Chaina</a:t>
            </a:r>
            <a:r>
              <a:rPr lang="en-US" dirty="0">
                <a:solidFill>
                  <a:prstClr val="white"/>
                </a:solidFill>
                <a:cs typeface="B Homa" panose="00000400000000000000" pitchFamily="2" charset="-78"/>
              </a:rPr>
              <a:t>”, cleaner </a:t>
            </a:r>
            <a:r>
              <a:rPr lang="en-US" dirty="0">
                <a:solidFill>
                  <a:prstClr val="white"/>
                </a:solidFill>
                <a:cs typeface="B Homa" panose="00000400000000000000" pitchFamily="2" charset="-78"/>
              </a:rPr>
              <a:t>production Journal.</a:t>
            </a:r>
            <a:endParaRPr lang="en-US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  <a:cs typeface="B Homa" panose="00000400000000000000" pitchFamily="2" charset="-78"/>
              </a:rPr>
              <a:t>Wolfgang </a:t>
            </a:r>
            <a:r>
              <a:rPr lang="en-US" dirty="0" err="1">
                <a:solidFill>
                  <a:prstClr val="white"/>
                </a:solidFill>
                <a:cs typeface="B Homa" panose="00000400000000000000" pitchFamily="2" charset="-78"/>
              </a:rPr>
              <a:t>weimer_Jehle</a:t>
            </a:r>
            <a:r>
              <a:rPr lang="en-US" dirty="0">
                <a:solidFill>
                  <a:prstClr val="white"/>
                </a:solidFill>
                <a:cs typeface="B Homa" panose="00000400000000000000" pitchFamily="2" charset="-78"/>
              </a:rPr>
              <a:t>,(2018),”SenarioWizard4.3, Constructing Consistent </a:t>
            </a:r>
            <a:r>
              <a:rPr lang="en-US" dirty="0">
                <a:solidFill>
                  <a:prstClr val="white"/>
                </a:solidFill>
                <a:cs typeface="B Homa" panose="00000400000000000000" pitchFamily="2" charset="-78"/>
              </a:rPr>
              <a:t>S</a:t>
            </a:r>
            <a:r>
              <a:rPr lang="en-US" dirty="0">
                <a:solidFill>
                  <a:prstClr val="white"/>
                </a:solidFill>
                <a:cs typeface="B Homa" panose="00000400000000000000" pitchFamily="2" charset="-78"/>
              </a:rPr>
              <a:t>cenarios </a:t>
            </a:r>
            <a:r>
              <a:rPr lang="en-US" dirty="0">
                <a:solidFill>
                  <a:prstClr val="white"/>
                </a:solidFill>
                <a:cs typeface="B Homa" panose="00000400000000000000" pitchFamily="2" charset="-78"/>
              </a:rPr>
              <a:t>U</a:t>
            </a:r>
            <a:r>
              <a:rPr lang="en-US" dirty="0">
                <a:solidFill>
                  <a:prstClr val="white"/>
                </a:solidFill>
                <a:cs typeface="B Homa" panose="00000400000000000000" pitchFamily="2" charset="-78"/>
              </a:rPr>
              <a:t>sing Cross-Impact </a:t>
            </a:r>
            <a:r>
              <a:rPr lang="en-US" dirty="0">
                <a:solidFill>
                  <a:prstClr val="white"/>
                </a:solidFill>
                <a:cs typeface="B Homa" panose="00000400000000000000" pitchFamily="2" charset="-78"/>
              </a:rPr>
              <a:t>B</a:t>
            </a:r>
            <a:r>
              <a:rPr lang="en-US" dirty="0">
                <a:solidFill>
                  <a:prstClr val="white"/>
                </a:solidFill>
                <a:cs typeface="B Homa" panose="00000400000000000000" pitchFamily="2" charset="-78"/>
              </a:rPr>
              <a:t>alance Analysis”.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  <a:cs typeface="B Homa" panose="00000400000000000000" pitchFamily="2" charset="-78"/>
              </a:rPr>
              <a:t>Arcos-</a:t>
            </a:r>
            <a:r>
              <a:rPr lang="en-US" dirty="0" err="1">
                <a:solidFill>
                  <a:prstClr val="white"/>
                </a:solidFill>
                <a:cs typeface="B Homa" panose="00000400000000000000" pitchFamily="2" charset="-78"/>
              </a:rPr>
              <a:t>novillo</a:t>
            </a:r>
            <a:r>
              <a:rPr lang="en-US" dirty="0">
                <a:solidFill>
                  <a:prstClr val="white"/>
                </a:solidFill>
                <a:cs typeface="B Homa" panose="00000400000000000000" pitchFamily="2" charset="-78"/>
              </a:rPr>
              <a:t>, </a:t>
            </a:r>
            <a:r>
              <a:rPr lang="en-US" dirty="0" err="1">
                <a:solidFill>
                  <a:prstClr val="white"/>
                </a:solidFill>
                <a:cs typeface="B Homa" panose="00000400000000000000" pitchFamily="2" charset="-78"/>
              </a:rPr>
              <a:t>cuemes-castorena</a:t>
            </a:r>
            <a:r>
              <a:rPr lang="en-US" dirty="0">
                <a:solidFill>
                  <a:prstClr val="white"/>
                </a:solidFill>
                <a:cs typeface="B Homa" panose="00000400000000000000" pitchFamily="2" charset="-78"/>
              </a:rPr>
              <a:t>,(2017)”Development of an Additive manufacturing technology”, Futures Journal.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prstClr val="white"/>
                </a:solidFill>
                <a:cs typeface="B Homa" panose="00000400000000000000" pitchFamily="2" charset="-78"/>
              </a:rPr>
              <a:t>Wu,Zhang,Shen</a:t>
            </a:r>
            <a:r>
              <a:rPr lang="en-US" dirty="0">
                <a:solidFill>
                  <a:prstClr val="white"/>
                </a:solidFill>
                <a:cs typeface="B Homa" panose="00000400000000000000" pitchFamily="2" charset="-78"/>
              </a:rPr>
              <a:t>,(2011)”the impact of urbanization policy on </a:t>
            </a:r>
            <a:r>
              <a:rPr lang="en-US" dirty="0" err="1">
                <a:solidFill>
                  <a:prstClr val="white"/>
                </a:solidFill>
                <a:cs typeface="B Homa" panose="00000400000000000000" pitchFamily="2" charset="-78"/>
              </a:rPr>
              <a:t>landuse</a:t>
            </a:r>
            <a:r>
              <a:rPr lang="en-US" dirty="0">
                <a:solidFill>
                  <a:prstClr val="white"/>
                </a:solidFill>
                <a:cs typeface="B Homa" panose="00000400000000000000" pitchFamily="2" charset="-78"/>
              </a:rPr>
              <a:t> change: A scenario analysis”, Cities Journal.</a:t>
            </a:r>
          </a:p>
          <a:p>
            <a:endParaRPr lang="en-US" sz="24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636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196835" y="-99392"/>
            <a:ext cx="5798330" cy="10674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fa-IR" sz="2800" b="1" dirty="0">
                <a:solidFill>
                  <a:prstClr val="black"/>
                </a:solidFill>
                <a:latin typeface="Corbel"/>
                <a:cs typeface="2  Homa" panose="00000400000000000000" pitchFamily="2" charset="-78"/>
              </a:rPr>
              <a:t>مقدمه</a:t>
            </a:r>
            <a:endParaRPr lang="en-US" sz="2400" b="1" dirty="0">
              <a:solidFill>
                <a:prstClr val="black"/>
              </a:solidFill>
              <a:latin typeface="256 Bytes" panose="00000400000000000000" pitchFamily="2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231714" y="2996952"/>
            <a:ext cx="5798330" cy="10674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endParaRPr lang="en-US" sz="2400" dirty="0">
              <a:solidFill>
                <a:prstClr val="black"/>
              </a:solidFill>
              <a:latin typeface="256 Bytes" panose="00000400000000000000" pitchFamily="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3254" y="2057840"/>
            <a:ext cx="11523945" cy="4474031"/>
          </a:xfrm>
          <a:prstGeom prst="rect">
            <a:avLst/>
          </a:prstGeom>
          <a:noFill/>
          <a:ln w="57150">
            <a:solidFill>
              <a:schemeClr val="accent2">
                <a:lumMod val="20000"/>
                <a:lumOff val="8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ar-SA" sz="2800" b="1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  <a:t/>
            </a:r>
            <a:br>
              <a:rPr lang="ar-SA" sz="2800" b="1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</a:br>
            <a:r>
              <a:rPr lang="ar-SA" sz="2800" dirty="0">
                <a:solidFill>
                  <a:srgbClr val="FF0000"/>
                </a:solidFill>
                <a:latin typeface="Corbel"/>
                <a:cs typeface="B Homa" panose="00000400000000000000" pitchFamily="2" charset="-78"/>
              </a:rPr>
              <a:t>برنامه ریزی براساس سناریوها </a:t>
            </a:r>
            <a:r>
              <a:rPr lang="ar-SA" sz="2800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  <a:t>یک فرایند هنجاری است که نیروی انسان در ساخت آینده بسیار مهم می باشد و انسان جایگاه بیرونی و مشاهده گر خود را تغییر داده و با مفهوم ساخت آینده روبرو است.</a:t>
            </a:r>
            <a:endParaRPr lang="en-US" sz="2800" dirty="0">
              <a:solidFill>
                <a:prstClr val="black"/>
              </a:solidFill>
              <a:latin typeface="Corbel"/>
              <a:cs typeface="B Homa" panose="00000400000000000000" pitchFamily="2" charset="-78"/>
            </a:endParaRPr>
          </a:p>
          <a:p>
            <a:pPr algn="just">
              <a:defRPr/>
            </a:pPr>
            <a:r>
              <a:rPr lang="ar-SA" sz="2800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  <a:t>	</a:t>
            </a:r>
            <a:br>
              <a:rPr lang="ar-SA" sz="2800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</a:br>
            <a:r>
              <a:rPr lang="ar-SA" sz="2800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  <a:t>در این روش ا</a:t>
            </a:r>
            <a:r>
              <a:rPr lang="fa-IR" sz="2800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  <a:t>نس</a:t>
            </a:r>
            <a:r>
              <a:rPr lang="ar-SA" sz="2800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  <a:t>ان با طیف وسیعی از آینده ها شامل </a:t>
            </a:r>
            <a:r>
              <a:rPr lang="ar-SA" sz="2800" u="sng" dirty="0">
                <a:solidFill>
                  <a:srgbClr val="FF0000"/>
                </a:solidFill>
                <a:latin typeface="Corbel"/>
                <a:cs typeface="B Homa" panose="00000400000000000000" pitchFamily="2" charset="-78"/>
              </a:rPr>
              <a:t>آینده های ممکن، آینده های محتمل و آینده های باورکردنی </a:t>
            </a:r>
            <a:r>
              <a:rPr lang="ar-SA" sz="2800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  <a:t>روبروست که رسیدن به هرکدام ازآنها </a:t>
            </a:r>
            <a:r>
              <a:rPr lang="ar-SA" sz="2800" u="sng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  <a:t>بستگی به سطح و کیفیت خواسته انسان </a:t>
            </a:r>
            <a:r>
              <a:rPr lang="ar-SA" sz="2800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  <a:t>یعنی آینده مطلوب وی دارد.</a:t>
            </a:r>
            <a:endParaRPr lang="en-US" sz="2800" dirty="0">
              <a:solidFill>
                <a:prstClr val="black"/>
              </a:solidFill>
              <a:latin typeface="Corbel"/>
              <a:cs typeface="B Homa" panose="00000400000000000000" pitchFamily="2" charset="-78"/>
            </a:endParaRPr>
          </a:p>
          <a:p>
            <a:pPr algn="just">
              <a:defRPr/>
            </a:pPr>
            <a:r>
              <a:rPr lang="ar-SA" sz="2800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  <a:t>	</a:t>
            </a:r>
            <a:br>
              <a:rPr lang="ar-SA" sz="2800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</a:br>
            <a:r>
              <a:rPr lang="ar-SA" sz="2800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  <a:t/>
            </a:r>
            <a:br>
              <a:rPr lang="ar-SA" sz="2800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</a:br>
            <a:endParaRPr lang="en-US" sz="2800" dirty="0">
              <a:solidFill>
                <a:prstClr val="black"/>
              </a:solidFill>
              <a:latin typeface="Corbel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5594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E46FF26-4D54-4F67-80E2-6626DF1A4DD7}"/>
              </a:ext>
            </a:extLst>
          </p:cNvPr>
          <p:cNvSpPr/>
          <p:nvPr/>
        </p:nvSpPr>
        <p:spPr>
          <a:xfrm>
            <a:off x="2168207" y="2921170"/>
            <a:ext cx="6092825" cy="830997"/>
          </a:xfrm>
          <a:prstGeom prst="rect">
            <a:avLst/>
          </a:prstGeom>
          <a:ln w="57150">
            <a:solidFill>
              <a:schemeClr val="accent2">
                <a:lumMod val="20000"/>
                <a:lumOff val="80000"/>
              </a:schemeClr>
            </a:solidFill>
            <a:prstDash val="sysDot"/>
          </a:ln>
        </p:spPr>
        <p:txBody>
          <a:bodyPr>
            <a:spAutoFit/>
          </a:bodyPr>
          <a:lstStyle/>
          <a:p>
            <a:pPr algn="ctr" rtl="0">
              <a:defRPr/>
            </a:pPr>
            <a:r>
              <a:rPr lang="fa-IR" sz="2400" b="1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  <a:t>تحت نظارت مرکز سازمان تحقیقات و راهبرد چشم انداز فرانسه طراحی شد.</a:t>
            </a:r>
            <a:endParaRPr lang="ar-SA" sz="2400" b="1" dirty="0">
              <a:solidFill>
                <a:prstClr val="black"/>
              </a:solidFill>
              <a:latin typeface="Corbel"/>
              <a:cs typeface="B Homa" panose="000004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2DABC46-F019-4874-914E-DE63CDD32C7C}"/>
              </a:ext>
            </a:extLst>
          </p:cNvPr>
          <p:cNvSpPr/>
          <p:nvPr/>
        </p:nvSpPr>
        <p:spPr>
          <a:xfrm>
            <a:off x="2335759" y="4390946"/>
            <a:ext cx="5760640" cy="461665"/>
          </a:xfrm>
          <a:prstGeom prst="rect">
            <a:avLst/>
          </a:prstGeom>
          <a:ln w="57150">
            <a:solidFill>
              <a:schemeClr val="accent2">
                <a:lumMod val="20000"/>
                <a:lumOff val="8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SA" sz="2400" b="1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  <a:t>تصمیم گیری های راهبردی و چشم انداز سازی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6B0EE44-4AAA-4FD5-B449-71BE55F0DEB1}"/>
              </a:ext>
            </a:extLst>
          </p:cNvPr>
          <p:cNvSpPr/>
          <p:nvPr/>
        </p:nvSpPr>
        <p:spPr>
          <a:xfrm>
            <a:off x="1055440" y="5491391"/>
            <a:ext cx="8352928" cy="1200329"/>
          </a:xfrm>
          <a:prstGeom prst="rect">
            <a:avLst/>
          </a:prstGeom>
          <a:ln w="57150">
            <a:solidFill>
              <a:schemeClr val="accent2">
                <a:lumMod val="20000"/>
                <a:lumOff val="8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2400" b="1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  <a:t>این نرم افزار هم چنین به منظور سهولت انجام تحلیل ساختاری و انجام محاسبات پیچیده ماتریس تحلیل اثر متقاطع طراحی شده است و </a:t>
            </a:r>
            <a:r>
              <a:rPr lang="ar-SA" sz="2400" b="1" dirty="0">
                <a:solidFill>
                  <a:srgbClr val="FF0000"/>
                </a:solidFill>
                <a:latin typeface="Corbel"/>
                <a:cs typeface="B Homa" panose="00000400000000000000" pitchFamily="2" charset="-78"/>
              </a:rPr>
              <a:t>میزان ارتباط بین متغیرها با اعداد بین صفر تا سه سنجیده می شود.	</a:t>
            </a:r>
            <a:endParaRPr lang="ar-SA" sz="3200" b="1" dirty="0">
              <a:solidFill>
                <a:srgbClr val="FF0000"/>
              </a:solidFill>
              <a:latin typeface="Corbel"/>
              <a:cs typeface="B Homa" panose="00000400000000000000" pitchFamily="2" charset="-78"/>
            </a:endParaRPr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xmlns="" id="{8B66DA24-37F3-465E-AA6D-EDE1E0514F2A}"/>
              </a:ext>
            </a:extLst>
          </p:cNvPr>
          <p:cNvCxnSpPr>
            <a:cxnSpLocks/>
          </p:cNvCxnSpPr>
          <p:nvPr/>
        </p:nvCxnSpPr>
        <p:spPr>
          <a:xfrm rot="10800000" flipV="1">
            <a:off x="8261033" y="1484783"/>
            <a:ext cx="1723405" cy="1436386"/>
          </a:xfrm>
          <a:prstGeom prst="bentConnector3">
            <a:avLst>
              <a:gd name="adj1" fmla="val 50000"/>
            </a:avLst>
          </a:prstGeom>
          <a:ln w="57150">
            <a:solidFill>
              <a:schemeClr val="accent2">
                <a:lumMod val="20000"/>
                <a:lumOff val="8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2C3DBB6E-5E6B-4212-8AC0-093F79B56F2E}"/>
              </a:ext>
            </a:extLst>
          </p:cNvPr>
          <p:cNvSpPr/>
          <p:nvPr/>
        </p:nvSpPr>
        <p:spPr>
          <a:xfrm>
            <a:off x="623755" y="299842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ماتریس ضرایب تحلیل اثر متقابل  به منظور طبقه </a:t>
            </a: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بندی</a:t>
            </a:r>
            <a:endParaRPr lang="ar-SA" dirty="0">
              <a:solidFill>
                <a:prstClr val="black"/>
              </a:solidFill>
              <a:latin typeface="Butch" panose="00000400000000000000" pitchFamily="2" charset="0"/>
              <a:cs typeface="Tahoma" panose="020B060403050404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C2FA97D-21C3-40B6-A658-2D01E6B2C195}"/>
              </a:ext>
            </a:extLst>
          </p:cNvPr>
          <p:cNvSpPr txBox="1"/>
          <p:nvPr/>
        </p:nvSpPr>
        <p:spPr>
          <a:xfrm>
            <a:off x="8261031" y="4368006"/>
            <a:ext cx="187220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fa-IR" sz="3200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  <a:t>جهت:</a:t>
            </a:r>
            <a:endParaRPr lang="ar-SA" sz="3200" dirty="0">
              <a:solidFill>
                <a:prstClr val="black"/>
              </a:solidFill>
              <a:latin typeface="Corbel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4916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829205F-907D-482F-ADF2-F5E48E8A76A3}"/>
              </a:ext>
            </a:extLst>
          </p:cNvPr>
          <p:cNvSpPr/>
          <p:nvPr/>
        </p:nvSpPr>
        <p:spPr>
          <a:xfrm>
            <a:off x="1697698" y="2293658"/>
            <a:ext cx="6622326" cy="461665"/>
          </a:xfrm>
          <a:prstGeom prst="rect">
            <a:avLst/>
          </a:prstGeom>
          <a:ln w="38100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ar-SA" sz="2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متغیرها و مولفه های مهم در حوزه مورد نظر شناسایی میشود</a:t>
            </a:r>
            <a:endParaRPr lang="ar-SA" sz="2400" b="1" dirty="0">
              <a:solidFill>
                <a:prstClr val="black"/>
              </a:solidFill>
              <a:latin typeface="Corbel"/>
              <a:cs typeface="B Homa" panose="000004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158AE9F-D6AD-440E-B2EF-6DE0F79847EC}"/>
              </a:ext>
            </a:extLst>
          </p:cNvPr>
          <p:cNvSpPr/>
          <p:nvPr/>
        </p:nvSpPr>
        <p:spPr>
          <a:xfrm>
            <a:off x="149527" y="3013502"/>
            <a:ext cx="9385245" cy="830997"/>
          </a:xfrm>
          <a:prstGeom prst="rect">
            <a:avLst/>
          </a:prstGeom>
          <a:ln w="38100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SA" sz="2400" b="1" dirty="0">
                <a:solidFill>
                  <a:prstClr val="black"/>
                </a:solidFill>
                <a:latin typeface="Calibri" panose="020F0502020204030204" pitchFamily="34" charset="0"/>
                <a:cs typeface="B Homa" panose="00000400000000000000" pitchFamily="2" charset="-78"/>
              </a:rPr>
              <a:t>در ماتریسی مانند ماتریس تحلیل اثرات وارد می شود و میزان ارتباط میان این متغیرها با حوزه مربوط، توسط خبرگان تشخیص داده می شود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C4B7C07-56C9-456A-B4D6-215697957390}"/>
              </a:ext>
            </a:extLst>
          </p:cNvPr>
          <p:cNvSpPr/>
          <p:nvPr/>
        </p:nvSpPr>
        <p:spPr>
          <a:xfrm>
            <a:off x="149525" y="4509121"/>
            <a:ext cx="9385245" cy="1323439"/>
          </a:xfrm>
          <a:prstGeom prst="rect">
            <a:avLst/>
          </a:prstGeom>
          <a:ln w="57150">
            <a:solidFill>
              <a:schemeClr val="accent2">
                <a:lumMod val="20000"/>
                <a:lumOff val="8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SA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این نرم افزار این امکان را می</a:t>
            </a:r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</a:t>
            </a:r>
            <a:r>
              <a:rPr lang="ar-SA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دهد که با کمک گرفتن از </a:t>
            </a:r>
            <a:r>
              <a:rPr lang="ar-SA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ارتباط ماتریسی </a:t>
            </a:r>
            <a:r>
              <a:rPr lang="ar-SA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همه مولفه های اصلی یک سیستم را تشریح کند که با بررسی این ارتباط، روش مربوطه امکان آشکارسازی متغیرهای اصلی جهت ارزیابی سیستم را ارائه میدهد.	</a:t>
            </a:r>
            <a:br>
              <a:rPr lang="ar-SA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</a:br>
            <a:r>
              <a:rPr lang="ar-SA" sz="2000" u="sng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روش پیشنهادی میک مک</a:t>
            </a:r>
            <a:r>
              <a:rPr lang="ar-SA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بوسیله گودت اختراع و در</a:t>
            </a:r>
            <a:r>
              <a:rPr lang="ar-SA" sz="2000" u="sng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3 مرحله ا</a:t>
            </a:r>
            <a:r>
              <a:rPr lang="ar-SA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رائه شده است:</a:t>
            </a:r>
            <a:endParaRPr lang="ar-SA" sz="2000" dirty="0">
              <a:solidFill>
                <a:prstClr val="black"/>
              </a:solidFill>
              <a:latin typeface="Corbel"/>
              <a:cs typeface="B Homa" panose="00000400000000000000" pitchFamily="2" charset="-7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8B86E59-AB4E-427B-A6DE-E590CE2EA922}"/>
              </a:ext>
            </a:extLst>
          </p:cNvPr>
          <p:cNvSpPr/>
          <p:nvPr/>
        </p:nvSpPr>
        <p:spPr>
          <a:xfrm rot="18000000">
            <a:off x="8110343" y="2321650"/>
            <a:ext cx="343255" cy="343255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ar-SA" dirty="0">
              <a:solidFill>
                <a:prstClr val="white"/>
              </a:solidFill>
              <a:latin typeface="Corbel"/>
              <a:cs typeface="Tahoma" panose="020B060403050404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AE392F1-4B41-438B-AD39-366C7BB72E15}"/>
              </a:ext>
            </a:extLst>
          </p:cNvPr>
          <p:cNvSpPr/>
          <p:nvPr/>
        </p:nvSpPr>
        <p:spPr>
          <a:xfrm rot="18000000">
            <a:off x="9597592" y="3257373"/>
            <a:ext cx="343255" cy="343255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ar-SA">
              <a:solidFill>
                <a:prstClr val="white"/>
              </a:solidFill>
              <a:latin typeface="Corbel"/>
              <a:cs typeface="Tahom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D12DB25-F3E7-4256-B41A-F407FC7E3FD3}"/>
              </a:ext>
            </a:extLst>
          </p:cNvPr>
          <p:cNvSpPr txBox="1"/>
          <p:nvPr/>
        </p:nvSpPr>
        <p:spPr>
          <a:xfrm>
            <a:off x="8128631" y="2258829"/>
            <a:ext cx="64076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2400" dirty="0">
                <a:solidFill>
                  <a:prstClr val="white"/>
                </a:solidFill>
                <a:latin typeface="Butch" panose="00000400000000000000" pitchFamily="2" charset="0"/>
              </a:rPr>
              <a:t>1</a:t>
            </a:r>
            <a:endParaRPr lang="ar-SA" sz="2400" dirty="0">
              <a:solidFill>
                <a:prstClr val="white"/>
              </a:solidFill>
              <a:latin typeface="Butch" panose="00000400000000000000" pitchFamily="2" charset="0"/>
              <a:cs typeface="Tahoma" panose="020B060403050404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9A258B4-806D-4BAD-BCBC-C6EB1450C5B9}"/>
              </a:ext>
            </a:extLst>
          </p:cNvPr>
          <p:cNvSpPr txBox="1"/>
          <p:nvPr/>
        </p:nvSpPr>
        <p:spPr>
          <a:xfrm>
            <a:off x="9584466" y="3194552"/>
            <a:ext cx="64076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2400" dirty="0">
                <a:solidFill>
                  <a:prstClr val="white"/>
                </a:solidFill>
                <a:latin typeface="Butch" panose="00000400000000000000" pitchFamily="2" charset="0"/>
              </a:rPr>
              <a:t>2</a:t>
            </a:r>
            <a:endParaRPr lang="ar-SA" sz="2400" dirty="0">
              <a:solidFill>
                <a:prstClr val="white"/>
              </a:solidFill>
              <a:latin typeface="Butch" panose="00000400000000000000" pitchFamily="2" charset="0"/>
              <a:cs typeface="Tahoma" panose="020B060403050404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6F65F770-BEB3-45A6-A444-631A86C76613}"/>
              </a:ext>
            </a:extLst>
          </p:cNvPr>
          <p:cNvSpPr/>
          <p:nvPr/>
        </p:nvSpPr>
        <p:spPr>
          <a:xfrm>
            <a:off x="479376" y="272423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ماتریس ضرایب تحلیل اثر متقابل  به منظور طبقه </a:t>
            </a: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بندی</a:t>
            </a:r>
            <a:endParaRPr lang="ar-SA" dirty="0">
              <a:solidFill>
                <a:prstClr val="black"/>
              </a:solidFill>
              <a:latin typeface="Butch" panose="00000400000000000000" pitchFamily="2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43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B04138A8-436B-4A1E-8861-A8109A0A978C}"/>
              </a:ext>
            </a:extLst>
          </p:cNvPr>
          <p:cNvGrpSpPr/>
          <p:nvPr/>
        </p:nvGrpSpPr>
        <p:grpSpPr>
          <a:xfrm>
            <a:off x="264070" y="1959804"/>
            <a:ext cx="8856984" cy="1109407"/>
            <a:chOff x="2061075" y="2198793"/>
            <a:chExt cx="5813417" cy="728176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xmlns="" id="{53C2A179-AC46-4857-B21D-B085695E9383}"/>
                </a:ext>
              </a:extLst>
            </p:cNvPr>
            <p:cNvGrpSpPr/>
            <p:nvPr/>
          </p:nvGrpSpPr>
          <p:grpSpPr>
            <a:xfrm>
              <a:off x="2061075" y="2198793"/>
              <a:ext cx="589804" cy="728171"/>
              <a:chOff x="1994399" y="2158871"/>
              <a:chExt cx="589804" cy="728170"/>
            </a:xfrm>
          </p:grpSpPr>
          <p:sp>
            <p:nvSpPr>
              <p:cNvPr id="67" name="Freeform 5">
                <a:extLst>
                  <a:ext uri="{FF2B5EF4-FFF2-40B4-BE49-F238E27FC236}">
                    <a16:creationId xmlns:a16="http://schemas.microsoft.com/office/drawing/2014/main" xmlns="" id="{679FC945-3D7E-4355-84E4-E59D55FC91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4399" y="2158871"/>
                <a:ext cx="459824" cy="728170"/>
              </a:xfrm>
              <a:custGeom>
                <a:avLst/>
                <a:gdLst>
                  <a:gd name="T0" fmla="*/ 139 w 139"/>
                  <a:gd name="T1" fmla="*/ 218 h 218"/>
                  <a:gd name="T2" fmla="*/ 139 w 139"/>
                  <a:gd name="T3" fmla="*/ 0 h 218"/>
                  <a:gd name="T4" fmla="*/ 109 w 139"/>
                  <a:gd name="T5" fmla="*/ 0 h 218"/>
                  <a:gd name="T6" fmla="*/ 0 w 139"/>
                  <a:gd name="T7" fmla="*/ 109 h 218"/>
                  <a:gd name="T8" fmla="*/ 0 w 139"/>
                  <a:gd name="T9" fmla="*/ 109 h 218"/>
                  <a:gd name="T10" fmla="*/ 109 w 139"/>
                  <a:gd name="T11" fmla="*/ 218 h 218"/>
                  <a:gd name="T12" fmla="*/ 139 w 139"/>
                  <a:gd name="T13" fmla="*/ 21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218">
                    <a:moveTo>
                      <a:pt x="139" y="218"/>
                    </a:moveTo>
                    <a:cubicBezTo>
                      <a:pt x="139" y="0"/>
                      <a:pt x="139" y="0"/>
                      <a:pt x="139" y="0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49" y="0"/>
                      <a:pt x="0" y="49"/>
                      <a:pt x="0" y="109"/>
                    </a:cubicBezTo>
                    <a:cubicBezTo>
                      <a:pt x="0" y="109"/>
                      <a:pt x="0" y="109"/>
                      <a:pt x="0" y="109"/>
                    </a:cubicBezTo>
                    <a:cubicBezTo>
                      <a:pt x="0" y="169"/>
                      <a:pt x="49" y="218"/>
                      <a:pt x="109" y="218"/>
                    </a:cubicBezTo>
                    <a:lnTo>
                      <a:pt x="139" y="218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l" rtl="0">
                  <a:defRPr/>
                </a:pPr>
                <a:endParaRPr lang="id-ID">
                  <a:solidFill>
                    <a:prstClr val="black"/>
                  </a:solidFill>
                  <a:latin typeface="Corbel"/>
                </a:endParaRPr>
              </a:p>
            </p:txBody>
          </p:sp>
          <p:sp>
            <p:nvSpPr>
              <p:cNvPr id="68" name="Rectangle 6">
                <a:extLst>
                  <a:ext uri="{FF2B5EF4-FFF2-40B4-BE49-F238E27FC236}">
                    <a16:creationId xmlns:a16="http://schemas.microsoft.com/office/drawing/2014/main" xmlns="" id="{F1B04C36-B7B5-4721-81BD-3B4B2E2531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7884" y="2158871"/>
                <a:ext cx="166319" cy="72817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l" rtl="0">
                  <a:defRPr/>
                </a:pPr>
                <a:endParaRPr lang="id-ID">
                  <a:solidFill>
                    <a:prstClr val="black"/>
                  </a:solidFill>
                  <a:latin typeface="Corbel"/>
                </a:endParaRPr>
              </a:p>
            </p:txBody>
          </p:sp>
          <p:sp>
            <p:nvSpPr>
              <p:cNvPr id="69" name="Freeform 9">
                <a:extLst>
                  <a:ext uri="{FF2B5EF4-FFF2-40B4-BE49-F238E27FC236}">
                    <a16:creationId xmlns:a16="http://schemas.microsoft.com/office/drawing/2014/main" xmlns="" id="{0C7804EC-591E-4953-9652-FF8047051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4399" y="2523655"/>
                <a:ext cx="585611" cy="363386"/>
              </a:xfrm>
              <a:custGeom>
                <a:avLst/>
                <a:gdLst>
                  <a:gd name="T0" fmla="*/ 0 w 177"/>
                  <a:gd name="T1" fmla="*/ 0 h 109"/>
                  <a:gd name="T2" fmla="*/ 177 w 177"/>
                  <a:gd name="T3" fmla="*/ 0 h 109"/>
                  <a:gd name="T4" fmla="*/ 177 w 177"/>
                  <a:gd name="T5" fmla="*/ 109 h 109"/>
                  <a:gd name="T6" fmla="*/ 139 w 177"/>
                  <a:gd name="T7" fmla="*/ 109 h 109"/>
                  <a:gd name="T8" fmla="*/ 128 w 177"/>
                  <a:gd name="T9" fmla="*/ 109 h 109"/>
                  <a:gd name="T10" fmla="*/ 109 w 177"/>
                  <a:gd name="T11" fmla="*/ 109 h 109"/>
                  <a:gd name="T12" fmla="*/ 0 w 177"/>
                  <a:gd name="T13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7" h="109">
                    <a:moveTo>
                      <a:pt x="0" y="0"/>
                    </a:moveTo>
                    <a:cubicBezTo>
                      <a:pt x="177" y="0"/>
                      <a:pt x="177" y="0"/>
                      <a:pt x="177" y="0"/>
                    </a:cubicBezTo>
                    <a:cubicBezTo>
                      <a:pt x="177" y="109"/>
                      <a:pt x="177" y="109"/>
                      <a:pt x="177" y="109"/>
                    </a:cubicBezTo>
                    <a:cubicBezTo>
                      <a:pt x="139" y="109"/>
                      <a:pt x="139" y="109"/>
                      <a:pt x="139" y="109"/>
                    </a:cubicBezTo>
                    <a:cubicBezTo>
                      <a:pt x="128" y="109"/>
                      <a:pt x="128" y="109"/>
                      <a:pt x="128" y="109"/>
                    </a:cubicBezTo>
                    <a:cubicBezTo>
                      <a:pt x="109" y="109"/>
                      <a:pt x="109" y="109"/>
                      <a:pt x="109" y="109"/>
                    </a:cubicBezTo>
                    <a:cubicBezTo>
                      <a:pt x="49" y="109"/>
                      <a:pt x="0" y="60"/>
                      <a:pt x="0" y="0"/>
                    </a:cubicBezTo>
                    <a:close/>
                  </a:path>
                </a:pathLst>
              </a:custGeom>
              <a:solidFill>
                <a:srgbClr val="333333">
                  <a:alpha val="1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l" rtl="0">
                  <a:defRPr/>
                </a:pPr>
                <a:endParaRPr lang="id-ID">
                  <a:solidFill>
                    <a:prstClr val="black"/>
                  </a:solidFill>
                  <a:latin typeface="Corbel"/>
                </a:endParaRPr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xmlns="" id="{D01434F9-4390-4FA6-B5E6-AC88D9F76F07}"/>
                </a:ext>
              </a:extLst>
            </p:cNvPr>
            <p:cNvGrpSpPr/>
            <p:nvPr/>
          </p:nvGrpSpPr>
          <p:grpSpPr>
            <a:xfrm>
              <a:off x="2650868" y="2198796"/>
              <a:ext cx="1013400" cy="728173"/>
              <a:chOff x="2650868" y="2198796"/>
              <a:chExt cx="1013400" cy="728173"/>
            </a:xfrm>
          </p:grpSpPr>
          <p:sp>
            <p:nvSpPr>
              <p:cNvPr id="65" name="Rectangle 7">
                <a:extLst>
                  <a:ext uri="{FF2B5EF4-FFF2-40B4-BE49-F238E27FC236}">
                    <a16:creationId xmlns:a16="http://schemas.microsoft.com/office/drawing/2014/main" xmlns="" id="{3635C736-74AC-4075-9D03-4CC2E8928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0868" y="2198796"/>
                <a:ext cx="1013397" cy="72817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rtl="0">
                  <a:defRPr/>
                </a:pPr>
                <a:r>
                  <a:rPr lang="ar-SA" sz="2800" b="1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Corbel"/>
                    <a:cs typeface="B Homa" panose="00000400000000000000" pitchFamily="2" charset="-78"/>
                    <a:hlinkClick r:id="" action="ppaction://hlinkshowjump?jump=nextslide"/>
                  </a:rPr>
                  <a:t>بررسی متغیرها</a:t>
                </a:r>
                <a:endParaRPr lang="id-ID" sz="28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Montserrat" panose="00000500000000000000" pitchFamily="50" charset="0"/>
                  <a:cs typeface="B Homa" panose="00000400000000000000" pitchFamily="2" charset="-78"/>
                </a:endParaRPr>
              </a:p>
            </p:txBody>
          </p:sp>
          <p:sp>
            <p:nvSpPr>
              <p:cNvPr id="66" name="Rectangle 8">
                <a:extLst>
                  <a:ext uri="{FF2B5EF4-FFF2-40B4-BE49-F238E27FC236}">
                    <a16:creationId xmlns:a16="http://schemas.microsoft.com/office/drawing/2014/main" xmlns="" id="{CDEA68ED-57FD-4AEF-965D-FDDBF388C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0871" y="2563583"/>
                <a:ext cx="1013397" cy="363386"/>
              </a:xfrm>
              <a:prstGeom prst="rect">
                <a:avLst/>
              </a:prstGeom>
              <a:solidFill>
                <a:schemeClr val="accent1">
                  <a:lumMod val="7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l" rtl="0">
                  <a:defRPr/>
                </a:pPr>
                <a:endParaRPr lang="id-ID">
                  <a:solidFill>
                    <a:prstClr val="black"/>
                  </a:solidFill>
                  <a:latin typeface="Montserrat" panose="00000500000000000000" pitchFamily="50" charset="0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xmlns="" id="{D74C7874-E619-4778-8877-E0888AAA69AE}"/>
                </a:ext>
              </a:extLst>
            </p:cNvPr>
            <p:cNvGrpSpPr/>
            <p:nvPr/>
          </p:nvGrpSpPr>
          <p:grpSpPr>
            <a:xfrm>
              <a:off x="3664274" y="2198793"/>
              <a:ext cx="1423543" cy="728171"/>
              <a:chOff x="3664274" y="2198793"/>
              <a:chExt cx="1423543" cy="728171"/>
            </a:xfrm>
          </p:grpSpPr>
          <p:sp>
            <p:nvSpPr>
              <p:cNvPr id="63" name="Rectangle 10">
                <a:extLst>
                  <a:ext uri="{FF2B5EF4-FFF2-40B4-BE49-F238E27FC236}">
                    <a16:creationId xmlns:a16="http://schemas.microsoft.com/office/drawing/2014/main" xmlns="" id="{A68A6C77-6E62-4FC8-A34C-0ADFFBFA1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274" y="2198793"/>
                <a:ext cx="1423543" cy="728171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rtl="0">
                  <a:defRPr/>
                </a:pPr>
                <a:r>
                  <a:rPr lang="ar-SA" sz="2800" b="1" dirty="0">
                    <a:solidFill>
                      <a:prstClr val="black"/>
                    </a:solidFill>
                    <a:latin typeface="Corbel"/>
                    <a:cs typeface="B Homa" panose="00000400000000000000" pitchFamily="2" charset="-78"/>
                    <a:hlinkClick r:id="rId3" action="ppaction://hlinksldjump"/>
                  </a:rPr>
                  <a:t>بررسی ارتباط بین متغیرها </a:t>
                </a:r>
                <a:endParaRPr lang="id-ID" sz="2800" dirty="0">
                  <a:solidFill>
                    <a:prstClr val="white"/>
                  </a:solidFill>
                  <a:latin typeface="Montserrat" panose="00000500000000000000" pitchFamily="50" charset="0"/>
                  <a:cs typeface="B Homa" panose="00000400000000000000" pitchFamily="2" charset="-78"/>
                </a:endParaRPr>
              </a:p>
            </p:txBody>
          </p:sp>
          <p:sp>
            <p:nvSpPr>
              <p:cNvPr id="64" name="Rectangle 11">
                <a:extLst>
                  <a:ext uri="{FF2B5EF4-FFF2-40B4-BE49-F238E27FC236}">
                    <a16:creationId xmlns:a16="http://schemas.microsoft.com/office/drawing/2014/main" xmlns="" id="{93BD65EC-ACE0-4693-8CF1-8740418587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274" y="2563577"/>
                <a:ext cx="1423543" cy="363387"/>
              </a:xfrm>
              <a:prstGeom prst="rect">
                <a:avLst/>
              </a:prstGeom>
              <a:solidFill>
                <a:schemeClr val="accent2">
                  <a:lumMod val="7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rtl="0">
                  <a:defRPr/>
                </a:pPr>
                <a:endParaRPr lang="id-ID">
                  <a:solidFill>
                    <a:prstClr val="black"/>
                  </a:solidFill>
                  <a:latin typeface="Montserrat" panose="00000500000000000000" pitchFamily="50" charset="0"/>
                </a:endParaRP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xmlns="" id="{BD56653D-9A0F-4131-8D43-072520C49499}"/>
                </a:ext>
              </a:extLst>
            </p:cNvPr>
            <p:cNvGrpSpPr/>
            <p:nvPr/>
          </p:nvGrpSpPr>
          <p:grpSpPr>
            <a:xfrm>
              <a:off x="5087817" y="2198793"/>
              <a:ext cx="2091097" cy="728171"/>
              <a:chOff x="5087817" y="2198793"/>
              <a:chExt cx="2091097" cy="728171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xmlns="" id="{015B1C8C-4700-4801-8E4E-16E83C312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817" y="2198793"/>
                <a:ext cx="2091097" cy="728171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rtl="0">
                  <a:defRPr/>
                </a:pPr>
                <a:r>
                  <a:rPr lang="ar-SA" sz="2800" b="1" dirty="0">
                    <a:solidFill>
                      <a:prstClr val="white"/>
                    </a:solidFill>
                    <a:latin typeface="Corbel"/>
                    <a:cs typeface="B Homa" panose="00000400000000000000" pitchFamily="2" charset="-78"/>
                    <a:hlinkClick r:id="rId4" action="ppaction://hlinksldjump"/>
                  </a:rPr>
                  <a:t>شناسائی متغیرهای کلیدی</a:t>
                </a:r>
                <a:endParaRPr lang="id-ID" sz="2800" dirty="0">
                  <a:solidFill>
                    <a:prstClr val="white"/>
                  </a:solidFill>
                  <a:latin typeface="Montserrat" panose="00000500000000000000" pitchFamily="50" charset="0"/>
                  <a:cs typeface="B Homa" panose="00000400000000000000" pitchFamily="2" charset="-78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xmlns="" id="{6FB6DBD7-8041-480A-9D69-1C8187DA1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817" y="2563577"/>
                <a:ext cx="2091097" cy="363387"/>
              </a:xfrm>
              <a:prstGeom prst="rect">
                <a:avLst/>
              </a:prstGeom>
              <a:solidFill>
                <a:schemeClr val="accent3">
                  <a:lumMod val="7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 rtl="0">
                  <a:defRPr/>
                </a:pPr>
                <a:endParaRPr lang="id-ID">
                  <a:solidFill>
                    <a:prstClr val="black"/>
                  </a:solidFill>
                  <a:latin typeface="Montserrat" panose="00000500000000000000" pitchFamily="50" charset="0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xmlns="" id="{3F821D3F-0FF9-4806-AF0D-2E7D835259CA}"/>
                </a:ext>
              </a:extLst>
            </p:cNvPr>
            <p:cNvGrpSpPr/>
            <p:nvPr/>
          </p:nvGrpSpPr>
          <p:grpSpPr>
            <a:xfrm>
              <a:off x="7178916" y="2198794"/>
              <a:ext cx="695576" cy="728171"/>
              <a:chOff x="6221535" y="3990976"/>
              <a:chExt cx="435527" cy="827088"/>
            </a:xfrm>
          </p:grpSpPr>
          <p:sp>
            <p:nvSpPr>
              <p:cNvPr id="54" name="Freeform 18">
                <a:extLst>
                  <a:ext uri="{FF2B5EF4-FFF2-40B4-BE49-F238E27FC236}">
                    <a16:creationId xmlns:a16="http://schemas.microsoft.com/office/drawing/2014/main" xmlns="" id="{E00A94DE-8ECE-450B-AFE2-AE7C1A045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9369" y="3990976"/>
                <a:ext cx="414338" cy="827088"/>
              </a:xfrm>
              <a:custGeom>
                <a:avLst/>
                <a:gdLst>
                  <a:gd name="T0" fmla="*/ 261 w 261"/>
                  <a:gd name="T1" fmla="*/ 261 h 521"/>
                  <a:gd name="T2" fmla="*/ 0 w 261"/>
                  <a:gd name="T3" fmla="*/ 0 h 521"/>
                  <a:gd name="T4" fmla="*/ 0 w 261"/>
                  <a:gd name="T5" fmla="*/ 521 h 521"/>
                  <a:gd name="T6" fmla="*/ 261 w 261"/>
                  <a:gd name="T7" fmla="*/ 261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1" h="521">
                    <a:moveTo>
                      <a:pt x="261" y="261"/>
                    </a:moveTo>
                    <a:lnTo>
                      <a:pt x="0" y="0"/>
                    </a:lnTo>
                    <a:lnTo>
                      <a:pt x="0" y="521"/>
                    </a:lnTo>
                    <a:lnTo>
                      <a:pt x="261" y="261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l" rtl="0">
                  <a:defRPr/>
                </a:pPr>
                <a:endParaRPr lang="id-ID">
                  <a:solidFill>
                    <a:prstClr val="black"/>
                  </a:solidFill>
                  <a:latin typeface="Corbel"/>
                </a:endParaRPr>
              </a:p>
            </p:txBody>
          </p:sp>
          <p:sp>
            <p:nvSpPr>
              <p:cNvPr id="55" name="Freeform 19">
                <a:extLst>
                  <a:ext uri="{FF2B5EF4-FFF2-40B4-BE49-F238E27FC236}">
                    <a16:creationId xmlns:a16="http://schemas.microsoft.com/office/drawing/2014/main" xmlns="" id="{A18E01F3-4B41-4EA0-96E0-62AB7BBB71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1649" y="4272322"/>
                <a:ext cx="125413" cy="242888"/>
              </a:xfrm>
              <a:custGeom>
                <a:avLst/>
                <a:gdLst>
                  <a:gd name="T0" fmla="*/ 79 w 79"/>
                  <a:gd name="T1" fmla="*/ 77 h 153"/>
                  <a:gd name="T2" fmla="*/ 0 w 79"/>
                  <a:gd name="T3" fmla="*/ 153 h 153"/>
                  <a:gd name="T4" fmla="*/ 0 w 79"/>
                  <a:gd name="T5" fmla="*/ 0 h 153"/>
                  <a:gd name="T6" fmla="*/ 0 w 79"/>
                  <a:gd name="T7" fmla="*/ 0 h 153"/>
                  <a:gd name="T8" fmla="*/ 79 w 79"/>
                  <a:gd name="T9" fmla="*/ 77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53">
                    <a:moveTo>
                      <a:pt x="79" y="77"/>
                    </a:moveTo>
                    <a:lnTo>
                      <a:pt x="0" y="15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79" y="77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l" rtl="0">
                  <a:defRPr/>
                </a:pPr>
                <a:endParaRPr lang="id-ID">
                  <a:solidFill>
                    <a:prstClr val="black"/>
                  </a:solidFill>
                  <a:latin typeface="Corbel"/>
                </a:endParaRPr>
              </a:p>
            </p:txBody>
          </p:sp>
          <p:sp>
            <p:nvSpPr>
              <p:cNvPr id="56" name="Freeform 20">
                <a:extLst>
                  <a:ext uri="{FF2B5EF4-FFF2-40B4-BE49-F238E27FC236}">
                    <a16:creationId xmlns:a16="http://schemas.microsoft.com/office/drawing/2014/main" xmlns="" id="{68E53897-82B4-4288-A1D8-8CBF43F66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1535" y="4404518"/>
                <a:ext cx="414338" cy="412749"/>
              </a:xfrm>
              <a:custGeom>
                <a:avLst/>
                <a:gdLst>
                  <a:gd name="T0" fmla="*/ 261 w 261"/>
                  <a:gd name="T1" fmla="*/ 0 h 260"/>
                  <a:gd name="T2" fmla="*/ 0 w 261"/>
                  <a:gd name="T3" fmla="*/ 260 h 260"/>
                  <a:gd name="T4" fmla="*/ 0 w 261"/>
                  <a:gd name="T5" fmla="*/ 0 h 260"/>
                  <a:gd name="T6" fmla="*/ 261 w 261"/>
                  <a:gd name="T7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1" h="260">
                    <a:moveTo>
                      <a:pt x="261" y="0"/>
                    </a:moveTo>
                    <a:lnTo>
                      <a:pt x="0" y="260"/>
                    </a:lnTo>
                    <a:lnTo>
                      <a:pt x="0" y="0"/>
                    </a:lnTo>
                    <a:lnTo>
                      <a:pt x="261" y="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l" rtl="0">
                  <a:defRPr/>
                </a:pPr>
                <a:endParaRPr lang="id-ID">
                  <a:solidFill>
                    <a:prstClr val="black"/>
                  </a:solidFill>
                  <a:latin typeface="Corbel"/>
                </a:endParaRPr>
              </a:p>
            </p:txBody>
          </p:sp>
        </p:grpSp>
      </p:grp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xmlns="" id="{EDD12287-A127-4E22-AED8-3BF100D0F6D8}"/>
              </a:ext>
            </a:extLst>
          </p:cNvPr>
          <p:cNvCxnSpPr>
            <a:cxnSpLocks/>
          </p:cNvCxnSpPr>
          <p:nvPr/>
        </p:nvCxnSpPr>
        <p:spPr>
          <a:xfrm>
            <a:off x="1745020" y="3266641"/>
            <a:ext cx="0" cy="320569"/>
          </a:xfrm>
          <a:prstGeom prst="line">
            <a:avLst/>
          </a:prstGeom>
          <a:solidFill>
            <a:schemeClr val="accent1"/>
          </a:solidFill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xmlns="" id="{73280FFB-D158-4C72-9873-0726E4818DB7}"/>
              </a:ext>
            </a:extLst>
          </p:cNvPr>
          <p:cNvCxnSpPr>
            <a:cxnSpLocks/>
          </p:cNvCxnSpPr>
          <p:nvPr/>
        </p:nvCxnSpPr>
        <p:spPr>
          <a:xfrm>
            <a:off x="6468375" y="3279047"/>
            <a:ext cx="0" cy="320569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xmlns="" id="{34DB76A8-12BD-4DEC-9858-09761BBE7C1E}"/>
              </a:ext>
            </a:extLst>
          </p:cNvPr>
          <p:cNvCxnSpPr>
            <a:cxnSpLocks/>
          </p:cNvCxnSpPr>
          <p:nvPr/>
        </p:nvCxnSpPr>
        <p:spPr>
          <a:xfrm flipH="1">
            <a:off x="3945088" y="3212807"/>
            <a:ext cx="2" cy="1645214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Oval 81">
            <a:extLst>
              <a:ext uri="{FF2B5EF4-FFF2-40B4-BE49-F238E27FC236}">
                <a16:creationId xmlns:a16="http://schemas.microsoft.com/office/drawing/2014/main" xmlns="" id="{4570215F-31C9-4133-8D13-AF63FD4B1A8C}"/>
              </a:ext>
            </a:extLst>
          </p:cNvPr>
          <p:cNvSpPr>
            <a:spLocks noChangeAspect="1"/>
          </p:cNvSpPr>
          <p:nvPr/>
        </p:nvSpPr>
        <p:spPr>
          <a:xfrm>
            <a:off x="1327769" y="3731132"/>
            <a:ext cx="840983" cy="8409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>
              <a:defRPr/>
            </a:pPr>
            <a:r>
              <a:rPr lang="fa-IR" sz="2800" b="1" dirty="0">
                <a:solidFill>
                  <a:prstClr val="white"/>
                </a:solidFill>
                <a:latin typeface="Butch" panose="00000400000000000000" pitchFamily="2" charset="0"/>
                <a:cs typeface="Tahoma" panose="020B0604030504040204" pitchFamily="34" charset="0"/>
              </a:rPr>
              <a:t>1</a:t>
            </a:r>
            <a:endParaRPr lang="en-AU" sz="2800" b="1" dirty="0">
              <a:solidFill>
                <a:prstClr val="white"/>
              </a:solidFill>
              <a:latin typeface="Butch" panose="00000400000000000000" pitchFamily="2" charset="0"/>
            </a:endParaRP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xmlns="" id="{9EF63785-3A0D-4B41-AAF5-E84C1CEC5D6E}"/>
              </a:ext>
            </a:extLst>
          </p:cNvPr>
          <p:cNvSpPr>
            <a:spLocks noChangeAspect="1"/>
          </p:cNvSpPr>
          <p:nvPr/>
        </p:nvSpPr>
        <p:spPr>
          <a:xfrm>
            <a:off x="6047884" y="3731132"/>
            <a:ext cx="840983" cy="84098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>
              <a:defRPr/>
            </a:pPr>
            <a:r>
              <a:rPr lang="fa-IR" sz="2800" b="1" dirty="0">
                <a:solidFill>
                  <a:prstClr val="white"/>
                </a:solidFill>
                <a:latin typeface="Butch" panose="00000400000000000000" pitchFamily="2" charset="0"/>
                <a:cs typeface="Tahoma" panose="020B0604030504040204" pitchFamily="34" charset="0"/>
              </a:rPr>
              <a:t>3</a:t>
            </a:r>
            <a:endParaRPr lang="en-AU" sz="2800" b="1" dirty="0">
              <a:solidFill>
                <a:prstClr val="white"/>
              </a:solidFill>
              <a:latin typeface="Butch" panose="00000400000000000000" pitchFamily="2" charset="0"/>
            </a:endParaRP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xmlns="" id="{714A386D-3AF0-4D91-8A06-F979F05D4A27}"/>
              </a:ext>
            </a:extLst>
          </p:cNvPr>
          <p:cNvSpPr>
            <a:spLocks noChangeAspect="1"/>
          </p:cNvSpPr>
          <p:nvPr/>
        </p:nvSpPr>
        <p:spPr>
          <a:xfrm>
            <a:off x="3562129" y="4962082"/>
            <a:ext cx="840983" cy="840983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>
              <a:defRPr/>
            </a:pPr>
            <a:r>
              <a:rPr lang="fa-IR" sz="3600" b="1" dirty="0">
                <a:solidFill>
                  <a:prstClr val="black">
                    <a:lumMod val="95000"/>
                    <a:lumOff val="5000"/>
                  </a:prstClr>
                </a:solidFill>
                <a:latin typeface="Butch" panose="00000400000000000000" pitchFamily="2" charset="0"/>
                <a:cs typeface="Tahoma" panose="020B0604030504040204" pitchFamily="34" charset="0"/>
              </a:rPr>
              <a:t>2</a:t>
            </a:r>
            <a:endParaRPr lang="en-AU" sz="3600" b="1" dirty="0">
              <a:solidFill>
                <a:prstClr val="black">
                  <a:lumMod val="95000"/>
                  <a:lumOff val="5000"/>
                </a:prstClr>
              </a:solidFill>
              <a:latin typeface="Butch" panose="00000400000000000000" pitchFamily="2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xmlns="" id="{CADCB458-E421-4261-9372-0F3F8D9A7894}"/>
              </a:ext>
            </a:extLst>
          </p:cNvPr>
          <p:cNvSpPr txBox="1"/>
          <p:nvPr/>
        </p:nvSpPr>
        <p:spPr>
          <a:xfrm>
            <a:off x="91501" y="4380741"/>
            <a:ext cx="3359006" cy="1015663"/>
          </a:xfrm>
          <a:prstGeom prst="rect">
            <a:avLst/>
          </a:prstGeom>
          <a:noFill/>
          <a:ln w="38100">
            <a:solidFill>
              <a:schemeClr val="accent2">
                <a:lumMod val="20000"/>
                <a:lumOff val="80000"/>
              </a:schemeClr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 rtl="0">
              <a:lnSpc>
                <a:spcPct val="150000"/>
              </a:lnSpc>
              <a:defRPr/>
            </a:pPr>
            <a:r>
              <a:rPr lang="ar-SA" sz="2000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  <a:t>بررسی همه متغیرهای شناسایی شده در داخل سیستم موردنظر </a:t>
            </a:r>
            <a:endParaRPr lang="id-ID" sz="1100" dirty="0">
              <a:solidFill>
                <a:prstClr val="white">
                  <a:lumMod val="65000"/>
                </a:prstClr>
              </a:solidFill>
              <a:latin typeface="Corbel"/>
              <a:cs typeface="B Homa" panose="00000400000000000000" pitchFamily="2" charset="-78"/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xmlns="" id="{33CF15FA-F324-4D03-B08A-A14CD1AEA9FA}"/>
              </a:ext>
            </a:extLst>
          </p:cNvPr>
          <p:cNvSpPr/>
          <p:nvPr/>
        </p:nvSpPr>
        <p:spPr>
          <a:xfrm>
            <a:off x="1162645" y="5722352"/>
            <a:ext cx="6092825" cy="1015663"/>
          </a:xfrm>
          <a:prstGeom prst="rect">
            <a:avLst/>
          </a:prstGeom>
          <a:ln w="38100">
            <a:solidFill>
              <a:schemeClr val="accent4">
                <a:lumMod val="20000"/>
                <a:lumOff val="80000"/>
              </a:schemeClr>
            </a:solidFill>
            <a:prstDash val="sysDot"/>
          </a:ln>
        </p:spPr>
        <p:txBody>
          <a:bodyPr>
            <a:spAutoFit/>
          </a:bodyPr>
          <a:lstStyle/>
          <a:p>
            <a:pPr rtl="0">
              <a:defRPr/>
            </a:pPr>
            <a:r>
              <a:rPr lang="ar-SA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در ماتریسی مانند </a:t>
            </a:r>
            <a:r>
              <a:rPr lang="ar-SA" sz="2000" u="sng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ماتریس تحلیل اثرات </a:t>
            </a:r>
            <a:r>
              <a:rPr lang="ar-SA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وارد می شود و میزان ارتباط میان این متغیرها با حوزه مربوط، توسط خبرگان تشخیص داده میشود</a:t>
            </a:r>
            <a:endParaRPr lang="ar-SA" sz="2000" dirty="0">
              <a:solidFill>
                <a:prstClr val="black"/>
              </a:solidFill>
              <a:latin typeface="Corbel"/>
              <a:cs typeface="B Homa" panose="00000400000000000000" pitchFamily="2" charset="-78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xmlns="" id="{270F7762-D81C-403C-B0FC-A3A1C3A3B72D}"/>
              </a:ext>
            </a:extLst>
          </p:cNvPr>
          <p:cNvSpPr/>
          <p:nvPr/>
        </p:nvSpPr>
        <p:spPr>
          <a:xfrm>
            <a:off x="479376" y="272423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ماتریس ضرایب تحلیل اثر متقابل  به منظور طبقه </a:t>
            </a: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بندی</a:t>
            </a:r>
            <a:endParaRPr lang="ar-SA" dirty="0">
              <a:solidFill>
                <a:prstClr val="black"/>
              </a:solidFill>
              <a:latin typeface="Butch" panose="00000400000000000000" pitchFamily="2" charset="0"/>
              <a:cs typeface="Tahoma" panose="020B0604030504040204" pitchFamily="34" charset="0"/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xmlns="" id="{19CEB10A-561C-4B3E-8272-6FD1CE921199}"/>
              </a:ext>
            </a:extLst>
          </p:cNvPr>
          <p:cNvSpPr/>
          <p:nvPr/>
        </p:nvSpPr>
        <p:spPr>
          <a:xfrm>
            <a:off x="4444934" y="4439347"/>
            <a:ext cx="4316488" cy="707886"/>
          </a:xfrm>
          <a:prstGeom prst="rect">
            <a:avLst/>
          </a:prstGeom>
          <a:ln w="38100">
            <a:solidFill>
              <a:schemeClr val="accent4">
                <a:lumMod val="20000"/>
                <a:lumOff val="8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شناسایی متغیرهای کلیدی</a:t>
            </a:r>
            <a:r>
              <a:rPr lang="fa-IR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به </a:t>
            </a:r>
            <a:r>
              <a:rPr lang="ar-SA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کمک طبقه بندی مستقیم و سپس طبقه بندی غیرمستقیم </a:t>
            </a:r>
            <a:endParaRPr lang="ar-SA" sz="2000" dirty="0">
              <a:solidFill>
                <a:prstClr val="black"/>
              </a:solidFill>
              <a:latin typeface="Corbel"/>
              <a:cs typeface="B Homa" panose="00000400000000000000" pitchFamily="2" charset="-78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xmlns="" id="{3C8CD80D-4A76-4203-98F6-35CFBB2326B9}"/>
              </a:ext>
            </a:extLst>
          </p:cNvPr>
          <p:cNvSpPr/>
          <p:nvPr/>
        </p:nvSpPr>
        <p:spPr>
          <a:xfrm>
            <a:off x="39496" y="3447409"/>
            <a:ext cx="8928978" cy="3171393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ar-SA">
              <a:solidFill>
                <a:prstClr val="white"/>
              </a:solidFill>
              <a:latin typeface="Corbel"/>
              <a:cs typeface="Tahoma" panose="020B0604030504040204" pitchFamily="34" charset="0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xmlns="" id="{A12F49E6-CF2E-45F2-84EC-BAFB80026B06}"/>
              </a:ext>
            </a:extLst>
          </p:cNvPr>
          <p:cNvSpPr/>
          <p:nvPr/>
        </p:nvSpPr>
        <p:spPr>
          <a:xfrm>
            <a:off x="91501" y="4439347"/>
            <a:ext cx="8841187" cy="15542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2800" b="1" u="sng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  <a:hlinkClick r:id="rId5" action="ppaction://hlinksldjump"/>
              </a:rPr>
              <a:t>خروجی</a:t>
            </a:r>
            <a:r>
              <a:rPr lang="ar-SA" sz="28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 مدل تحلیل اثر متقابل</a:t>
            </a:r>
            <a:r>
              <a:rPr lang="fa-IR" sz="28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: </a:t>
            </a:r>
            <a:r>
              <a:rPr lang="ar-SA" sz="28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روابط بین متغیرها را نشان می دهد </a:t>
            </a:r>
            <a:endParaRPr lang="fa-IR" sz="2800" dirty="0">
              <a:solidFill>
                <a:prstClr val="black">
                  <a:lumMod val="95000"/>
                  <a:lumOff val="5000"/>
                </a:prstClr>
              </a:solidFill>
              <a:latin typeface="Corbel"/>
              <a:cs typeface="B Homa" panose="00000400000000000000" pitchFamily="2" charset="-78"/>
            </a:endParaRPr>
          </a:p>
          <a:p>
            <a:pPr algn="just">
              <a:defRPr/>
            </a:pPr>
            <a:r>
              <a:rPr lang="ar-SA" sz="19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بطور کلی ماتریس ها و نمودارهای خروجی نرم افزار دو نوع </a:t>
            </a:r>
            <a:r>
              <a:rPr lang="ar-SA" sz="19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اند</a:t>
            </a:r>
            <a:r>
              <a:rPr lang="en-US" sz="19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:</a:t>
            </a:r>
            <a:r>
              <a:rPr lang="ar-SA" sz="19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	</a:t>
            </a:r>
            <a:br>
              <a:rPr lang="ar-SA" sz="19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</a:br>
            <a:r>
              <a:rPr lang="ar-SA" sz="19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1. </a:t>
            </a:r>
            <a:r>
              <a:rPr lang="ar-SA" sz="24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ماتریس اثرات مستقیم متغیرها </a:t>
            </a:r>
            <a:r>
              <a:rPr lang="ar-SA" sz="19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(</a:t>
            </a:r>
            <a:r>
              <a:rPr lang="en-US" sz="19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MDI</a:t>
            </a:r>
            <a:r>
              <a:rPr lang="fa-IR" sz="19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؛ </a:t>
            </a:r>
            <a:r>
              <a:rPr lang="en-US" sz="19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Matrix of Direct Influences</a:t>
            </a:r>
            <a:r>
              <a:rPr lang="fa-IR" sz="19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) 	</a:t>
            </a:r>
            <a:r>
              <a:rPr lang="ar-SA" sz="19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/>
            </a:r>
            <a:br>
              <a:rPr lang="ar-SA" sz="19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</a:br>
            <a:r>
              <a:rPr lang="ar-SA" sz="19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2. </a:t>
            </a:r>
            <a:r>
              <a:rPr lang="ar-SA" sz="24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ماتریس روابط غیر مستقیم بین متغیرها</a:t>
            </a:r>
            <a:r>
              <a:rPr lang="ar-SA" sz="19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(</a:t>
            </a:r>
            <a:r>
              <a:rPr lang="en-US" sz="19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MII</a:t>
            </a:r>
            <a:r>
              <a:rPr lang="fa-IR" sz="19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؛ </a:t>
            </a:r>
            <a:r>
              <a:rPr lang="en-US" sz="19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Indirect Influences  Matrix of</a:t>
            </a:r>
            <a:r>
              <a:rPr lang="fa-IR" sz="1900" dirty="0">
                <a:solidFill>
                  <a:prstClr val="black">
                    <a:lumMod val="95000"/>
                    <a:lumOff val="5000"/>
                  </a:prstClr>
                </a:solidFill>
                <a:latin typeface="Corbel"/>
                <a:cs typeface="B Homa" panose="00000400000000000000" pitchFamily="2" charset="-78"/>
              </a:rPr>
              <a:t>)</a:t>
            </a:r>
            <a:endParaRPr lang="en-US" sz="1900" dirty="0">
              <a:solidFill>
                <a:prstClr val="black">
                  <a:lumMod val="95000"/>
                  <a:lumOff val="5000"/>
                </a:prstClr>
              </a:solidFill>
              <a:latin typeface="Corbel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0570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7" grpId="0" animBg="1"/>
      <p:bldP spid="93" grpId="0" animBg="1"/>
      <p:bldP spid="118" grpId="0" animBg="1"/>
      <p:bldP spid="1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A34DFC1-EE8D-4E79-A011-41FAD44E1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988840"/>
            <a:ext cx="9144000" cy="4267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dirty="0" smtClean="0">
                <a:cs typeface="B Homa" panose="00000400000000000000" pitchFamily="2" charset="-78"/>
              </a:rPr>
              <a:t> </a:t>
            </a:r>
            <a:r>
              <a:rPr lang="ar-SA" dirty="0">
                <a:cs typeface="B Homa" panose="00000400000000000000" pitchFamily="2" charset="-78"/>
              </a:rPr>
              <a:t>به صورت جامع همه متغیرها در نظر گرفته شوند. </a:t>
            </a:r>
            <a:endParaRPr lang="fa-IR" dirty="0" smtClean="0">
              <a:cs typeface="B Homa" panose="00000400000000000000" pitchFamily="2" charset="-78"/>
            </a:endParaRPr>
          </a:p>
          <a:p>
            <a:pPr marL="0" indent="0">
              <a:buNone/>
            </a:pPr>
            <a:r>
              <a:rPr lang="ar-SA" dirty="0" smtClean="0">
                <a:cs typeface="B Homa" panose="00000400000000000000" pitchFamily="2" charset="-78"/>
              </a:rPr>
              <a:t>توضیح </a:t>
            </a:r>
            <a:r>
              <a:rPr lang="ar-SA" dirty="0">
                <a:cs typeface="B Homa" panose="00000400000000000000" pitchFamily="2" charset="-78"/>
              </a:rPr>
              <a:t>متغیرهای اصلی با جزئیات ضروری است، این کار اجازه میدهد تا استنباط بهتری از ارتباط بین این متغیرها در تحلیل داشته باشیم</a:t>
            </a:r>
            <a:r>
              <a:rPr lang="ar-SA" dirty="0" smtClean="0">
                <a:cs typeface="B Homa" panose="00000400000000000000" pitchFamily="2" charset="-78"/>
              </a:rPr>
              <a:t>.</a:t>
            </a:r>
            <a:endParaRPr lang="fa-IR" dirty="0" smtClean="0">
              <a:cs typeface="B Homa" panose="00000400000000000000" pitchFamily="2" charset="-78"/>
            </a:endParaRPr>
          </a:p>
          <a:p>
            <a:pPr marL="0" indent="0">
              <a:buNone/>
            </a:pPr>
            <a:r>
              <a:rPr lang="ar-SA" dirty="0">
                <a:cs typeface="B Homa" panose="00000400000000000000" pitchFamily="2" charset="-78"/>
              </a:rPr>
              <a:t>	</a:t>
            </a:r>
            <a:br>
              <a:rPr lang="ar-SA" dirty="0">
                <a:cs typeface="B Homa" panose="00000400000000000000" pitchFamily="2" charset="-78"/>
              </a:rPr>
            </a:br>
            <a:r>
              <a:rPr lang="ar-SA" dirty="0">
                <a:cs typeface="B Homa" panose="00000400000000000000" pitchFamily="2" charset="-78"/>
              </a:rPr>
              <a:t>در پایان یک لیست هماهنگ شده از متغیرهای درونی و بیرونی سیستم تهیه شود</a:t>
            </a:r>
            <a:r>
              <a:rPr lang="ar-SA" u="sng" dirty="0">
                <a:cs typeface="B Homa" panose="00000400000000000000" pitchFamily="2" charset="-78"/>
              </a:rPr>
              <a:t>(تعداد متغیرها نباید از70-80 تجاوز کند).</a:t>
            </a:r>
            <a:endParaRPr lang="en-US" u="sng" dirty="0">
              <a:cs typeface="B Homa" panose="00000400000000000000" pitchFamily="2" charset="-78"/>
            </a:endParaRPr>
          </a:p>
          <a:p>
            <a:pPr marL="0" indent="0" algn="just">
              <a:buNone/>
            </a:pPr>
            <a:r>
              <a:rPr lang="ar-SA" dirty="0">
                <a:cs typeface="B Homa" panose="00000400000000000000" pitchFamily="2" charset="-78"/>
              </a:rPr>
              <a:t>معمولا مرحله اول از </a:t>
            </a:r>
            <a:r>
              <a:rPr lang="ar-SA" u="sng" dirty="0">
                <a:cs typeface="B Homa" panose="00000400000000000000" pitchFamily="2" charset="-78"/>
              </a:rPr>
              <a:t>روش تکنیک پایش محیطی </a:t>
            </a:r>
            <a:r>
              <a:rPr lang="ar-SA" dirty="0">
                <a:cs typeface="B Homa" panose="00000400000000000000" pitchFamily="2" charset="-78"/>
              </a:rPr>
              <a:t>صورت میگیرد که خود دارای روش های متعددی است و هنوز روش استاندارد و رسمیت یافته یگانه برای انجام آن وجود ندارد و بنا به محیط و موضوع مورد مطالعه میتوان از روش های متناسب استفاده کرد.</a:t>
            </a:r>
            <a:endParaRPr lang="en-US" dirty="0">
              <a:cs typeface="B Homa" panose="00000400000000000000" pitchFamily="2" charset="-7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270259B-0F7D-45C3-AAF3-C48754781CF0}"/>
              </a:ext>
            </a:extLst>
          </p:cNvPr>
          <p:cNvSpPr/>
          <p:nvPr/>
        </p:nvSpPr>
        <p:spPr>
          <a:xfrm>
            <a:off x="479376" y="272423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ماتریس ضرایب تحلیل اثر متقابل  به منظور طبقه </a:t>
            </a: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بندی</a:t>
            </a:r>
            <a:endParaRPr lang="ar-SA" dirty="0">
              <a:solidFill>
                <a:prstClr val="black"/>
              </a:solidFill>
              <a:latin typeface="Butch" panose="00000400000000000000" pitchFamily="2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63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01805EA-6E73-4E97-93B5-C5B8A8F39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2060848"/>
            <a:ext cx="9144000" cy="4267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u="sng" dirty="0">
                <a:cs typeface="B Homa" panose="00000400000000000000" pitchFamily="2" charset="-78"/>
              </a:rPr>
              <a:t>متغیرهای موجود در سطرها بر متغیرهای موجود در ستون ها تاثیر میگذارند</a:t>
            </a:r>
            <a:r>
              <a:rPr lang="ar-SA" dirty="0">
                <a:cs typeface="B Homa" panose="00000400000000000000" pitchFamily="2" charset="-78"/>
              </a:rPr>
              <a:t> و </a:t>
            </a:r>
            <a:r>
              <a:rPr lang="ar-SA" dirty="0">
                <a:solidFill>
                  <a:srgbClr val="FF0000"/>
                </a:solidFill>
                <a:cs typeface="B Homa" panose="00000400000000000000" pitchFamily="2" charset="-78"/>
              </a:rPr>
              <a:t>بدین ترتیب متغیرهای سطرها، تاثیرگذار و متغیرهای ستون ها تاثیر پذیراند.</a:t>
            </a:r>
            <a:endParaRPr lang="en-US" dirty="0">
              <a:solidFill>
                <a:srgbClr val="FF0000"/>
              </a:solidFill>
              <a:cs typeface="B Homa" panose="00000400000000000000" pitchFamily="2" charset="-78"/>
            </a:endParaRPr>
          </a:p>
          <a:p>
            <a:pPr marL="0" indent="0" algn="just">
              <a:buNone/>
            </a:pPr>
            <a:r>
              <a:rPr lang="ar-SA" dirty="0">
                <a:cs typeface="B Homa" panose="00000400000000000000" pitchFamily="2" charset="-78"/>
              </a:rPr>
              <a:t>میزان ارتباط دو تا متغیر به صورت کمی نشان داده </a:t>
            </a:r>
            <a:r>
              <a:rPr lang="ar-SA" dirty="0" smtClean="0">
                <a:cs typeface="B Homa" panose="00000400000000000000" pitchFamily="2" charset="-78"/>
              </a:rPr>
              <a:t>میشود</a:t>
            </a:r>
            <a:r>
              <a:rPr lang="en-US" dirty="0" smtClean="0">
                <a:cs typeface="B Homa" panose="00000400000000000000" pitchFamily="2" charset="-78"/>
              </a:rPr>
              <a:t>.</a:t>
            </a:r>
          </a:p>
          <a:p>
            <a:pPr marL="0" indent="0" algn="just">
              <a:buNone/>
            </a:pPr>
            <a:r>
              <a:rPr lang="ar-SA" dirty="0" smtClean="0">
                <a:cs typeface="B Homa" panose="00000400000000000000" pitchFamily="2" charset="-78"/>
              </a:rPr>
              <a:t>	</a:t>
            </a:r>
            <a:br>
              <a:rPr lang="ar-SA" dirty="0" smtClean="0">
                <a:cs typeface="B Homa" panose="00000400000000000000" pitchFamily="2" charset="-78"/>
              </a:rPr>
            </a:br>
            <a:r>
              <a:rPr lang="ar-SA" u="sng" dirty="0" smtClean="0">
                <a:cs typeface="B Homa" panose="00000400000000000000" pitchFamily="2" charset="-78"/>
              </a:rPr>
              <a:t>(0= ارتباطی وجود ندارد؛ 1= ارتباط ضعیف؛ 2= ارتباط متوسط؛ 3= ارتباط قوی</a:t>
            </a:r>
            <a:r>
              <a:rPr lang="fa-IR" u="sng" dirty="0" smtClean="0">
                <a:cs typeface="B Homa" panose="00000400000000000000" pitchFamily="2" charset="-78"/>
              </a:rPr>
              <a:t>)</a:t>
            </a:r>
            <a:endParaRPr lang="en-US" u="sng" dirty="0" smtClean="0">
              <a:cs typeface="B Homa" panose="00000400000000000000" pitchFamily="2" charset="-78"/>
            </a:endParaRPr>
          </a:p>
          <a:p>
            <a:pPr marL="0" indent="0" algn="just">
              <a:buNone/>
            </a:pPr>
            <a:r>
              <a:rPr lang="ar-SA" dirty="0" smtClean="0">
                <a:cs typeface="B Homa" panose="00000400000000000000" pitchFamily="2" charset="-78"/>
              </a:rPr>
              <a:t>بنابراین </a:t>
            </a:r>
            <a:r>
              <a:rPr lang="ar-SA" dirty="0">
                <a:cs typeface="B Homa" panose="00000400000000000000" pitchFamily="2" charset="-78"/>
              </a:rPr>
              <a:t>اگر تعداد متغیرهای شناسایی‌شده</a:t>
            </a:r>
            <a:r>
              <a:rPr lang="en-US" dirty="0">
                <a:cs typeface="B Homa" panose="00000400000000000000" pitchFamily="2" charset="-78"/>
              </a:rPr>
              <a:t> n </a:t>
            </a:r>
            <a:r>
              <a:rPr lang="ar-SA" dirty="0">
                <a:cs typeface="B Homa" panose="00000400000000000000" pitchFamily="2" charset="-78"/>
              </a:rPr>
              <a:t>باشد، یک ماتریس</a:t>
            </a:r>
            <a:r>
              <a:rPr lang="en-US" dirty="0">
                <a:cs typeface="B Homa" panose="00000400000000000000" pitchFamily="2" charset="-78"/>
              </a:rPr>
              <a:t> </a:t>
            </a:r>
            <a:r>
              <a:rPr lang="en-US" dirty="0" err="1">
                <a:cs typeface="B Homa" panose="00000400000000000000" pitchFamily="2" charset="-78"/>
              </a:rPr>
              <a:t>n×n</a:t>
            </a:r>
            <a:r>
              <a:rPr lang="en-US" dirty="0">
                <a:cs typeface="B Homa" panose="00000400000000000000" pitchFamily="2" charset="-78"/>
              </a:rPr>
              <a:t> </a:t>
            </a:r>
            <a:r>
              <a:rPr lang="ar-SA" dirty="0">
                <a:cs typeface="B Homa" panose="00000400000000000000" pitchFamily="2" charset="-78"/>
              </a:rPr>
              <a:t>به‌دست‌آمده که در آن تأثیرات متغیرها بر یکدیگر مشخص شده است</a:t>
            </a:r>
            <a:r>
              <a:rPr lang="en-US" dirty="0">
                <a:cs typeface="B Homa" panose="00000400000000000000" pitchFamily="2" charset="-78"/>
              </a:rPr>
              <a:t>. </a:t>
            </a:r>
            <a:r>
              <a:rPr lang="ar-SA" dirty="0">
                <a:cs typeface="B Homa" panose="00000400000000000000" pitchFamily="2" charset="-78"/>
              </a:rPr>
              <a:t>این ماتریس به‌دست‌آمده را می‌توان با نمودار متناظر آن نیز نمایش داد که در آن نمودار </a:t>
            </a:r>
            <a:r>
              <a:rPr lang="ar-SA" dirty="0">
                <a:solidFill>
                  <a:srgbClr val="FF0000"/>
                </a:solidFill>
                <a:cs typeface="B Homa" panose="00000400000000000000" pitchFamily="2" charset="-78"/>
              </a:rPr>
              <a:t>جهت تأثیرگذاری هر گروه بر دیگری توسط «پیکان‌ها» </a:t>
            </a:r>
            <a:r>
              <a:rPr lang="ar-SA" dirty="0">
                <a:cs typeface="B Homa" panose="00000400000000000000" pitchFamily="2" charset="-78"/>
              </a:rPr>
              <a:t>و </a:t>
            </a:r>
            <a:r>
              <a:rPr lang="ar-SA" dirty="0">
                <a:solidFill>
                  <a:srgbClr val="FF0000"/>
                </a:solidFill>
                <a:cs typeface="B Homa" panose="00000400000000000000" pitchFamily="2" charset="-78"/>
              </a:rPr>
              <a:t>میزان تأثیرگذاری به صورت عددی، در بالای آن پیکان</a:t>
            </a:r>
            <a:r>
              <a:rPr lang="ar-SA" dirty="0">
                <a:cs typeface="B Homa" panose="00000400000000000000" pitchFamily="2" charset="-78"/>
              </a:rPr>
              <a:t>، نمایش داده می‌شود، و نهایتاً بر اساس توپولوژی متغیرها این نرم ‌افزار قادر است به رتبه‌بندی و استخراج عوامل کلیدی اقدام کند</a:t>
            </a:r>
            <a:r>
              <a:rPr lang="en-US" dirty="0">
                <a:cs typeface="B Homa" panose="00000400000000000000" pitchFamily="2" charset="-78"/>
              </a:rPr>
              <a:t>. </a:t>
            </a:r>
            <a:endParaRPr lang="ar-SA" dirty="0">
              <a:cs typeface="B Homa" panose="00000400000000000000" pitchFamily="2" charset="-7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9BDD439-C6D0-4BBE-9724-99232171FEA3}"/>
              </a:ext>
            </a:extLst>
          </p:cNvPr>
          <p:cNvSpPr/>
          <p:nvPr/>
        </p:nvSpPr>
        <p:spPr>
          <a:xfrm>
            <a:off x="479376" y="272423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ماتریس ضرایب تحلیل اثر متقابل  به منظور طبقه </a:t>
            </a: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بندی</a:t>
            </a:r>
            <a:endParaRPr lang="ar-SA" dirty="0">
              <a:solidFill>
                <a:prstClr val="black"/>
              </a:solidFill>
              <a:latin typeface="Butch" panose="00000400000000000000" pitchFamily="2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075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3473512-909E-4A1D-8F27-233F4ABA51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51" y="1930892"/>
            <a:ext cx="3349280" cy="27647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D7B8A47-EB68-4FF5-B24A-4445BC8176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912"/>
          <a:stretch/>
        </p:blipFill>
        <p:spPr>
          <a:xfrm>
            <a:off x="5735961" y="1687181"/>
            <a:ext cx="4136681" cy="25458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CE1447D-6FC5-4BA1-A4C0-893B32FF30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5022" y="4434518"/>
            <a:ext cx="4279179" cy="242348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xmlns="" id="{344EB27A-65E2-4D0E-B009-62A2B257E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700" y="898355"/>
            <a:ext cx="8596668" cy="684136"/>
          </a:xfrm>
        </p:spPr>
        <p:txBody>
          <a:bodyPr/>
          <a:lstStyle/>
          <a:p>
            <a:pPr algn="ctr"/>
            <a:r>
              <a:rPr lang="fa-IR" dirty="0">
                <a:solidFill>
                  <a:schemeClr val="tx1"/>
                </a:solidFill>
                <a:cs typeface="B Homa" panose="00000400000000000000" pitchFamily="2" charset="-78"/>
              </a:rPr>
              <a:t>ماتریس و روابط بین متغیرها </a:t>
            </a:r>
            <a:endParaRPr lang="en-US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BD2077F4-BD31-4B96-8CEE-8177B33BB922}"/>
              </a:ext>
            </a:extLst>
          </p:cNvPr>
          <p:cNvSpPr/>
          <p:nvPr/>
        </p:nvSpPr>
        <p:spPr>
          <a:xfrm>
            <a:off x="645538" y="114048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ماتریس ضرایب تحلیل اثر متقابل  به منظور طبقه </a:t>
            </a: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بندی</a:t>
            </a:r>
            <a:endParaRPr lang="ar-SA" dirty="0">
              <a:solidFill>
                <a:prstClr val="black"/>
              </a:solidFill>
              <a:latin typeface="Butch" panose="00000400000000000000" pitchFamily="2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78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2BF0054D-8980-4E29-825F-F0427AF54EA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36321" y="1941492"/>
            <a:ext cx="7131050" cy="3895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">
            <a:extLst>
              <a:ext uri="{FF2B5EF4-FFF2-40B4-BE49-F238E27FC236}">
                <a16:creationId xmlns:a16="http://schemas.microsoft.com/office/drawing/2014/main" xmlns="" id="{A7489135-7754-4A1F-8FA1-C0304CBFC8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9577" y="1006556"/>
            <a:ext cx="538697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defRPr>
            </a:lvl9pPr>
          </a:lstStyle>
          <a:p>
            <a:pPr algn="ctr" rtl="0" eaLnBrk="1" hangingPunct="1">
              <a:defRPr/>
            </a:pPr>
            <a:r>
              <a:rPr lang="fa-IR" altLang="en-US" sz="3600" dirty="0">
                <a:solidFill>
                  <a:prstClr val="black"/>
                </a:solidFill>
                <a:latin typeface="Corbel"/>
                <a:cs typeface="B Homa" panose="00000400000000000000" pitchFamily="2" charset="-78"/>
              </a:rPr>
              <a:t>پایداری یا ناپایداری سیستم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A8168A1-522E-4A4B-9995-1FF3D60CA21B}"/>
              </a:ext>
            </a:extLst>
          </p:cNvPr>
          <p:cNvSpPr/>
          <p:nvPr/>
        </p:nvSpPr>
        <p:spPr>
          <a:xfrm>
            <a:off x="645538" y="114048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ماتریس ضرایب تحلیل اثر متقابل  به منظور طبقه </a:t>
            </a:r>
            <a:r>
              <a:rPr lang="ar-SA" sz="3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بندی</a:t>
            </a:r>
            <a:endParaRPr lang="ar-SA" dirty="0">
              <a:solidFill>
                <a:prstClr val="black"/>
              </a:solidFill>
              <a:latin typeface="Butch" panose="00000400000000000000" pitchFamily="2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80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on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1039</Words>
  <Application>Microsoft Office PowerPoint</Application>
  <PresentationFormat>Widescreen</PresentationFormat>
  <Paragraphs>106</Paragraphs>
  <Slides>17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39" baseType="lpstr">
      <vt:lpstr>0 Homa</vt:lpstr>
      <vt:lpstr>2  Homa</vt:lpstr>
      <vt:lpstr>256 Bytes</vt:lpstr>
      <vt:lpstr>Algerian</vt:lpstr>
      <vt:lpstr>Arial</vt:lpstr>
      <vt:lpstr>B Homa</vt:lpstr>
      <vt:lpstr>B Nazanin</vt:lpstr>
      <vt:lpstr>Butch</vt:lpstr>
      <vt:lpstr>Calibri</vt:lpstr>
      <vt:lpstr>Calibri Light</vt:lpstr>
      <vt:lpstr>Carbon Block</vt:lpstr>
      <vt:lpstr>Century Gothic</vt:lpstr>
      <vt:lpstr>Corbel</vt:lpstr>
      <vt:lpstr>FontAwesome</vt:lpstr>
      <vt:lpstr>Gill Sans</vt:lpstr>
      <vt:lpstr>Montserrat</vt:lpstr>
      <vt:lpstr>Source Sans Pro Light</vt:lpstr>
      <vt:lpstr>Tahoma</vt:lpstr>
      <vt:lpstr>Times New Roman</vt:lpstr>
      <vt:lpstr>Wingdings 3</vt:lpstr>
      <vt:lpstr>Office Theme</vt:lpstr>
      <vt:lpstr>Ion</vt:lpstr>
      <vt:lpstr>مدل های برنامه ریزی راهبردی-بررسی نرم افزار میک مک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ماتریس و روابط بین متغیرها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منابع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مدل های برنامه ریزی راهبردی-بررسی نرم افزار میک مک </dc:title>
  <dc:creator>Mohammad</dc:creator>
  <cp:lastModifiedBy>Mohammad</cp:lastModifiedBy>
  <cp:revision>1</cp:revision>
  <dcterms:created xsi:type="dcterms:W3CDTF">2021-03-03T08:13:17Z</dcterms:created>
  <dcterms:modified xsi:type="dcterms:W3CDTF">2021-03-03T08:14:00Z</dcterms:modified>
</cp:coreProperties>
</file>