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8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viewProps" Target="view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10F1C065-7E81-47DB-8779-954CAE8F7D18}" type="datetimeFigureOut">
              <a:rPr lang="fa-IR" smtClean="0"/>
              <a:pPr/>
              <a:t>12/04/1442</a:t>
            </a:fld>
            <a:endParaRPr lang="fa-IR"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6C76CF98-C5FC-45C6-80AB-E53EC57AB1E8}" type="slidenum">
              <a:rPr lang="fa-IR" smtClean="0"/>
              <a:pPr/>
              <a:t>‹#›</a:t>
            </a:fld>
            <a:endParaRPr lang="fa-IR" dirty="0"/>
          </a:p>
        </p:txBody>
      </p:sp>
    </p:spTree>
    <p:extLst>
      <p:ext uri="{BB962C8B-B14F-4D97-AF65-F5344CB8AC3E}">
        <p14:creationId xmlns:p14="http://schemas.microsoft.com/office/powerpoint/2010/main" val="13950810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D88263-7519-4E6C-ADE0-9C81EAD6299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49353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7D88263-7519-4E6C-ADE0-9C81EAD6299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890364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cs typeface="B Homa" panose="00000400000000000000" pitchFamily="2" charset="-7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fa-IR" dirty="0"/>
          </a:p>
        </p:txBody>
      </p:sp>
      <p:sp>
        <p:nvSpPr>
          <p:cNvPr id="4" name="Date Placeholder 3"/>
          <p:cNvSpPr>
            <a:spLocks noGrp="1"/>
          </p:cNvSpPr>
          <p:nvPr>
            <p:ph type="dt" sz="half" idx="10"/>
          </p:nvPr>
        </p:nvSpPr>
        <p:spPr/>
        <p:txBody>
          <a:bodyPr/>
          <a:lstStyle/>
          <a:p>
            <a:fld id="{41CAD932-BEE6-40A9-A909-79F80CB2DCF3}"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1249723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1CAD932-BEE6-40A9-A909-79F80CB2DCF3}"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2013223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1CAD932-BEE6-40A9-A909-79F80CB2DCF3}"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3897786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26021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81227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212643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3248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12064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10914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02413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22210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1CAD932-BEE6-40A9-A909-79F80CB2DCF3}"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1579880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66044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8107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13014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rtl="0"/>
            <a:r>
              <a:rPr lang="en-US" dirty="0">
                <a:solidFill>
                  <a:srgbClr val="E48312"/>
                </a:solidFill>
              </a:rPr>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rtl="0"/>
            <a:r>
              <a:rPr lang="en-US" dirty="0">
                <a:solidFill>
                  <a:srgbClr val="E48312"/>
                </a:solidFill>
              </a:rPr>
              <a:t>”</a:t>
            </a:r>
          </a:p>
        </p:txBody>
      </p:sp>
    </p:spTree>
    <p:extLst>
      <p:ext uri="{BB962C8B-B14F-4D97-AF65-F5344CB8AC3E}">
        <p14:creationId xmlns:p14="http://schemas.microsoft.com/office/powerpoint/2010/main" val="641733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61389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378330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69181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921033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60D7C9-48D7-4B00-B809-ACD7848D5083}"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95452149-C81D-4B90-8747-7134BAD0CE6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57215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CAD932-BEE6-40A9-A909-79F80CB2DCF3}"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189073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41CAD932-BEE6-40A9-A909-79F80CB2DCF3}"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52035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41CAD932-BEE6-40A9-A909-79F80CB2DCF3}" type="datetimeFigureOut">
              <a:rPr lang="fa-IR" smtClean="0"/>
              <a:t>12/04/1442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1958290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1CAD932-BEE6-40A9-A909-79F80CB2DCF3}" type="datetimeFigureOut">
              <a:rPr lang="fa-IR" smtClean="0"/>
              <a:t>12/04/1442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4115293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CAD932-BEE6-40A9-A909-79F80CB2DCF3}" type="datetimeFigureOut">
              <a:rPr lang="fa-IR" smtClean="0"/>
              <a:t>12/04/1442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181275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CAD932-BEE6-40A9-A909-79F80CB2DCF3}"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3593661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cs typeface="B Homa" panose="00000400000000000000" pitchFamily="2" charset="-78"/>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CAD932-BEE6-40A9-A909-79F80CB2DCF3}"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E290B46-B017-4E4D-AA76-3493E1F00F45}" type="slidenum">
              <a:rPr lang="fa-IR" smtClean="0"/>
              <a:t>‹#›</a:t>
            </a:fld>
            <a:endParaRPr lang="fa-IR"/>
          </a:p>
        </p:txBody>
      </p:sp>
    </p:spTree>
    <p:extLst>
      <p:ext uri="{BB962C8B-B14F-4D97-AF65-F5344CB8AC3E}">
        <p14:creationId xmlns:p14="http://schemas.microsoft.com/office/powerpoint/2010/main" val="3906069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cs typeface="B Homa" panose="00000400000000000000" pitchFamily="2" charset="-78"/>
              </a:defRPr>
            </a:lvl1pPr>
          </a:lstStyle>
          <a:p>
            <a:fld id="{41CAD932-BEE6-40A9-A909-79F80CB2DCF3}" type="datetimeFigureOut">
              <a:rPr lang="fa-IR" smtClean="0"/>
              <a:pPr/>
              <a:t>12/04/1442</a:t>
            </a:fld>
            <a:endParaRPr lang="fa-IR"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cs typeface="B Homa" panose="00000400000000000000" pitchFamily="2" charset="-78"/>
              </a:defRPr>
            </a:lvl1pPr>
          </a:lstStyle>
          <a:p>
            <a:fld id="{1E290B46-B017-4E4D-AA76-3493E1F00F45}" type="slidenum">
              <a:rPr lang="fa-IR" smtClean="0"/>
              <a:pPr/>
              <a:t>‹#›</a:t>
            </a:fld>
            <a:endParaRPr lang="fa-IR" dirty="0"/>
          </a:p>
        </p:txBody>
      </p:sp>
    </p:spTree>
    <p:extLst>
      <p:ext uri="{BB962C8B-B14F-4D97-AF65-F5344CB8AC3E}">
        <p14:creationId xmlns:p14="http://schemas.microsoft.com/office/powerpoint/2010/main" val="4168550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B Homa" panose="00000400000000000000" pitchFamily="2" charset="-78"/>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rtl="0"/>
            <a:fld id="{3A60D7C9-48D7-4B00-B809-ACD7848D5083}" type="datetimeFigureOut">
              <a:rPr lang="en-US" smtClean="0">
                <a:solidFill>
                  <a:prstClr val="white">
                    <a:tint val="75000"/>
                    <a:alpha val="60000"/>
                  </a:prstClr>
                </a:solidFill>
              </a:rPr>
              <a:pPr rtl="0"/>
              <a:t>11/27/2020</a:t>
            </a:fld>
            <a:endParaRPr lang="en-US">
              <a:solidFill>
                <a:prstClr val="white">
                  <a:tint val="75000"/>
                  <a:alpha val="60000"/>
                </a:prstClr>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rtl="0"/>
            <a:endParaRPr lang="en-US">
              <a:solidFill>
                <a:prstClr val="white">
                  <a:tint val="75000"/>
                  <a:alpha val="60000"/>
                </a:prstClr>
              </a:solidFill>
            </a:endParaRP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rtl="0"/>
            <a:fld id="{95452149-C81D-4B90-8747-7134BAD0CE68}"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364876876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 Id="rId4" Type="http://schemas.openxmlformats.org/officeDocument/2006/relationships/image" Target="../media/image53.jpe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xml"/><Relationship Id="rId4" Type="http://schemas.openxmlformats.org/officeDocument/2006/relationships/image" Target="../media/image56.jpeg"/></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3.xml"/><Relationship Id="rId5" Type="http://schemas.openxmlformats.org/officeDocument/2006/relationships/image" Target="../media/image64.jpeg"/><Relationship Id="rId4" Type="http://schemas.openxmlformats.org/officeDocument/2006/relationships/image" Target="../media/image63.jpeg"/></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3.xml"/><Relationship Id="rId5" Type="http://schemas.openxmlformats.org/officeDocument/2006/relationships/image" Target="../media/image68.jpeg"/><Relationship Id="rId4" Type="http://schemas.openxmlformats.org/officeDocument/2006/relationships/image" Target="../media/image67.jpeg"/></Relationships>
</file>

<file path=ppt/slides/_rels/slide5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71.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3.xml"/><Relationship Id="rId5" Type="http://schemas.openxmlformats.org/officeDocument/2006/relationships/image" Target="../media/image75.jpeg"/><Relationship Id="rId4" Type="http://schemas.openxmlformats.org/officeDocument/2006/relationships/image" Target="../media/image74.jpeg"/></Relationships>
</file>

<file path=ppt/slides/_rels/slide6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3.xml"/><Relationship Id="rId4" Type="http://schemas.openxmlformats.org/officeDocument/2006/relationships/image" Target="../media/image84.jpeg"/></Relationships>
</file>

<file path=ppt/slides/_rels/slide6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3.xml"/><Relationship Id="rId4" Type="http://schemas.openxmlformats.org/officeDocument/2006/relationships/image" Target="../media/image89.jpeg"/></Relationships>
</file>

<file path=ppt/slides/_rels/slide7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7.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91.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3.xml"/><Relationship Id="rId5" Type="http://schemas.openxmlformats.org/officeDocument/2006/relationships/image" Target="../media/image97.jpeg"/><Relationship Id="rId4" Type="http://schemas.openxmlformats.org/officeDocument/2006/relationships/image" Target="../media/image96.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109105" y="2590800"/>
            <a:ext cx="5181227" cy="1323439"/>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fa-IR" sz="4000" b="1" dirty="0">
                <a:ln w="50800"/>
                <a:solidFill>
                  <a:srgbClr val="000000">
                    <a:shade val="50000"/>
                  </a:srgbClr>
                </a:solidFill>
                <a:cs typeface="B Homa" panose="00000400000000000000" pitchFamily="2" charset="-78"/>
              </a:rPr>
              <a:t>بررسی مبانی نظری در طراحی </a:t>
            </a:r>
          </a:p>
          <a:p>
            <a:pPr algn="ctr"/>
            <a:r>
              <a:rPr lang="fa-IR" sz="4000" b="1" dirty="0">
                <a:ln w="50800"/>
                <a:solidFill>
                  <a:srgbClr val="000000">
                    <a:shade val="50000"/>
                  </a:srgbClr>
                </a:solidFill>
                <a:cs typeface="B Homa" panose="00000400000000000000" pitchFamily="2" charset="-78"/>
              </a:rPr>
              <a:t>درمانگاه بیمارستان</a:t>
            </a:r>
            <a:endParaRPr lang="en-US" sz="4000" b="1" dirty="0">
              <a:ln w="50800"/>
              <a:solidFill>
                <a:srgbClr val="000000">
                  <a:shade val="50000"/>
                </a:srgbClr>
              </a:solidFill>
            </a:endParaRPr>
          </a:p>
        </p:txBody>
      </p:sp>
    </p:spTree>
    <p:extLst>
      <p:ext uri="{BB962C8B-B14F-4D97-AF65-F5344CB8AC3E}">
        <p14:creationId xmlns:p14="http://schemas.microsoft.com/office/powerpoint/2010/main" val="133438514"/>
      </p:ext>
    </p:extLst>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838200"/>
            <a:ext cx="3276600" cy="707886"/>
          </a:xfrm>
          <a:prstGeom prst="rect">
            <a:avLst/>
          </a:prstGeom>
          <a:noFill/>
        </p:spPr>
        <p:txBody>
          <a:bodyPr wrap="square" rtlCol="0">
            <a:spAutoFit/>
          </a:bodyPr>
          <a:lstStyle/>
          <a:p>
            <a:pPr algn="ctr"/>
            <a:r>
              <a:rPr lang="fa-IR" sz="2000" b="1" dirty="0">
                <a:solidFill>
                  <a:srgbClr val="000000"/>
                </a:solidFill>
                <a:cs typeface="B Homa" panose="00000400000000000000" pitchFamily="2" charset="-78"/>
              </a:rPr>
              <a:t>ارتباطات عملی بخش بیماران سرپایی</a:t>
            </a:r>
            <a:endParaRPr lang="en-US" sz="2000" b="1" dirty="0">
              <a:solidFill>
                <a:srgbClr val="000000"/>
              </a:solidFill>
            </a:endParaRPr>
          </a:p>
        </p:txBody>
      </p:sp>
      <p:pic>
        <p:nvPicPr>
          <p:cNvPr id="79874" name="Picture 2"/>
          <p:cNvPicPr>
            <a:picLocks noChangeAspect="1" noChangeArrowheads="1"/>
          </p:cNvPicPr>
          <p:nvPr/>
        </p:nvPicPr>
        <p:blipFill>
          <a:blip r:embed="rId2" cstate="print"/>
          <a:srcRect/>
          <a:stretch>
            <a:fillRect/>
          </a:stretch>
        </p:blipFill>
        <p:spPr bwMode="auto">
          <a:xfrm>
            <a:off x="2209800" y="1524000"/>
            <a:ext cx="4641681" cy="48768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60364165"/>
      </p:ext>
    </p:extLst>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43600" y="1905000"/>
            <a:ext cx="2438400" cy="3139321"/>
          </a:xfrm>
          <a:prstGeom prst="rect">
            <a:avLst/>
          </a:prstGeom>
          <a:noFill/>
        </p:spPr>
        <p:txBody>
          <a:bodyPr wrap="square" rtlCol="0">
            <a:spAutoFit/>
          </a:bodyPr>
          <a:lstStyle/>
          <a:p>
            <a:r>
              <a:rPr lang="ar-SA" dirty="0">
                <a:solidFill>
                  <a:srgbClr val="000000"/>
                </a:solidFill>
                <a:cs typeface="B Homa" panose="00000400000000000000" pitchFamily="2" charset="-78"/>
              </a:rPr>
              <a:t>الف) فضاهای درمان</a:t>
            </a:r>
            <a:r>
              <a:rPr lang="fa-IR" dirty="0">
                <a:solidFill>
                  <a:srgbClr val="000000"/>
                </a:solidFill>
                <a:cs typeface="B Homa" panose="00000400000000000000" pitchFamily="2" charset="-78"/>
              </a:rPr>
              <a:t>ی</a:t>
            </a:r>
            <a:r>
              <a:rPr lang="ar-SA" dirty="0">
                <a:solidFill>
                  <a:srgbClr val="000000"/>
                </a:solidFill>
                <a:cs typeface="B Homa" panose="00000400000000000000" pitchFamily="2" charset="-78"/>
              </a:rPr>
              <a:t> </a:t>
            </a:r>
            <a:endParaRPr lang="fa-IR" dirty="0">
              <a:solidFill>
                <a:srgbClr val="000000"/>
              </a:solidFill>
              <a:cs typeface="B Homa" panose="00000400000000000000" pitchFamily="2" charset="-78"/>
            </a:endParaRPr>
          </a:p>
          <a:p>
            <a:endParaRPr lang="en-US" dirty="0">
              <a:solidFill>
                <a:srgbClr val="000000"/>
              </a:solidFill>
            </a:endParaRPr>
          </a:p>
          <a:p>
            <a:r>
              <a:rPr lang="ar-SA" dirty="0">
                <a:solidFill>
                  <a:srgbClr val="000000"/>
                </a:solidFill>
                <a:cs typeface="B Homa" panose="00000400000000000000" pitchFamily="2" charset="-78"/>
              </a:rPr>
              <a:t>1.فضاهای کلی</a:t>
            </a:r>
            <a:r>
              <a:rPr lang="fa-IR" dirty="0">
                <a:solidFill>
                  <a:srgbClr val="000000"/>
                </a:solidFill>
                <a:cs typeface="B Homa" panose="00000400000000000000" pitchFamily="2" charset="-78"/>
              </a:rPr>
              <a:t>نیکی تیپ    وغیر تیپ</a:t>
            </a:r>
            <a:r>
              <a:rPr lang="ar-SA" dirty="0">
                <a:solidFill>
                  <a:srgbClr val="000000"/>
                </a:solidFill>
                <a:cs typeface="B Homa" panose="00000400000000000000" pitchFamily="2" charset="-78"/>
              </a:rPr>
              <a:t> مصاحبه</a:t>
            </a:r>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معاینه </a:t>
            </a:r>
            <a:endParaRPr lang="en-US" dirty="0">
              <a:solidFill>
                <a:srgbClr val="000000"/>
              </a:solidFill>
            </a:endParaRPr>
          </a:p>
          <a:p>
            <a:r>
              <a:rPr lang="ar-SA" dirty="0">
                <a:solidFill>
                  <a:srgbClr val="000000"/>
                </a:solidFill>
                <a:cs typeface="B Homa" panose="00000400000000000000" pitchFamily="2" charset="-78"/>
              </a:rPr>
              <a:t>2.فضاهای مکمل </a:t>
            </a:r>
            <a:endParaRPr lang="en-US" dirty="0">
              <a:solidFill>
                <a:srgbClr val="000000"/>
              </a:solidFill>
            </a:endParaRPr>
          </a:p>
          <a:p>
            <a:r>
              <a:rPr lang="ar-SA" dirty="0">
                <a:solidFill>
                  <a:srgbClr val="000000"/>
                </a:solidFill>
                <a:cs typeface="B Homa" panose="00000400000000000000" pitchFamily="2" charset="-78"/>
              </a:rPr>
              <a:t>اتاق نوار قلب </a:t>
            </a:r>
            <a:endParaRPr lang="en-US" dirty="0">
              <a:solidFill>
                <a:srgbClr val="000000"/>
              </a:solidFill>
            </a:endParaRPr>
          </a:p>
          <a:p>
            <a:r>
              <a:rPr lang="ar-SA" dirty="0">
                <a:solidFill>
                  <a:srgbClr val="000000"/>
                </a:solidFill>
                <a:cs typeface="B Homa" panose="00000400000000000000" pitchFamily="2" charset="-78"/>
              </a:rPr>
              <a:t>اتاق نوار مغز </a:t>
            </a:r>
            <a:endParaRPr lang="en-US" dirty="0">
              <a:solidFill>
                <a:srgbClr val="000000"/>
              </a:solidFill>
            </a:endParaRPr>
          </a:p>
          <a:p>
            <a:r>
              <a:rPr lang="ar-SA" dirty="0">
                <a:solidFill>
                  <a:srgbClr val="000000"/>
                </a:solidFill>
                <a:cs typeface="B Homa" panose="00000400000000000000" pitchFamily="2" charset="-78"/>
              </a:rPr>
              <a:t>اتاق بینایی سنجی</a:t>
            </a:r>
            <a:endParaRPr lang="en-US" dirty="0">
              <a:solidFill>
                <a:srgbClr val="000000"/>
              </a:solidFill>
            </a:endParaRPr>
          </a:p>
          <a:p>
            <a:r>
              <a:rPr lang="ar-SA" dirty="0">
                <a:solidFill>
                  <a:srgbClr val="000000"/>
                </a:solidFill>
                <a:cs typeface="B Homa" panose="00000400000000000000" pitchFamily="2" charset="-78"/>
              </a:rPr>
              <a:t>تزریقات</a:t>
            </a:r>
            <a:endParaRPr lang="en-US" dirty="0">
              <a:solidFill>
                <a:srgbClr val="000000"/>
              </a:solidFill>
            </a:endParaRPr>
          </a:p>
          <a:p>
            <a:r>
              <a:rPr lang="ar-SA" dirty="0">
                <a:solidFill>
                  <a:srgbClr val="000000"/>
                </a:solidFill>
                <a:cs typeface="B Homa" panose="00000400000000000000" pitchFamily="2" charset="-78"/>
              </a:rPr>
              <a:t>داروخانه </a:t>
            </a:r>
            <a:endParaRPr lang="fa-IR" dirty="0">
              <a:solidFill>
                <a:srgbClr val="000000"/>
              </a:solidFill>
              <a:cs typeface="B Homa" panose="00000400000000000000" pitchFamily="2" charset="-78"/>
            </a:endParaRPr>
          </a:p>
          <a:p>
            <a:r>
              <a:rPr lang="ar-SA" dirty="0">
                <a:solidFill>
                  <a:srgbClr val="000000"/>
                </a:solidFill>
                <a:cs typeface="B Homa" panose="00000400000000000000" pitchFamily="2" charset="-78"/>
              </a:rPr>
              <a:t>پانسمان</a:t>
            </a:r>
            <a:endParaRPr lang="en-US" dirty="0">
              <a:solidFill>
                <a:srgbClr val="000000"/>
              </a:solidFill>
            </a:endParaRPr>
          </a:p>
        </p:txBody>
      </p:sp>
      <p:sp>
        <p:nvSpPr>
          <p:cNvPr id="6" name="TextBox 5"/>
          <p:cNvSpPr txBox="1"/>
          <p:nvPr/>
        </p:nvSpPr>
        <p:spPr>
          <a:xfrm>
            <a:off x="1219200" y="1905000"/>
            <a:ext cx="2057400" cy="3416320"/>
          </a:xfrm>
          <a:prstGeom prst="rect">
            <a:avLst/>
          </a:prstGeom>
          <a:noFill/>
        </p:spPr>
        <p:txBody>
          <a:bodyPr wrap="square" rtlCol="0">
            <a:spAutoFit/>
          </a:bodyPr>
          <a:lstStyle/>
          <a:p>
            <a:r>
              <a:rPr lang="ar-SA" dirty="0">
                <a:solidFill>
                  <a:srgbClr val="000000"/>
                </a:solidFill>
                <a:cs typeface="B Homa" panose="00000400000000000000" pitchFamily="2" charset="-78"/>
              </a:rPr>
              <a:t>ب) فضاهای پشتیبانی</a:t>
            </a:r>
            <a:endParaRPr lang="fa-IR" dirty="0">
              <a:solidFill>
                <a:srgbClr val="000000"/>
              </a:solidFill>
              <a:cs typeface="B Homa" panose="00000400000000000000" pitchFamily="2" charset="-78"/>
            </a:endParaRPr>
          </a:p>
          <a:p>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پذیرش</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صندوق</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بایگانی</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انتظار</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سرویس بهداشتی</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انبار</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رختکن</a:t>
            </a:r>
            <a:endParaRPr lang="en-US" dirty="0">
              <a:solidFill>
                <a:srgbClr val="000000"/>
              </a:solidFill>
            </a:endParaRPr>
          </a:p>
          <a:p>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اتاق های پرسنل  </a:t>
            </a:r>
            <a:endParaRPr lang="en-US" dirty="0">
              <a:solidFill>
                <a:srgbClr val="000000"/>
              </a:solidFill>
            </a:endParaRPr>
          </a:p>
          <a:p>
            <a:endParaRPr lang="en-US" dirty="0">
              <a:solidFill>
                <a:srgbClr val="000000"/>
              </a:solidFill>
            </a:endParaRPr>
          </a:p>
          <a:p>
            <a:pPr algn="l" rtl="0"/>
            <a:endParaRPr lang="en-US" dirty="0">
              <a:solidFill>
                <a:srgbClr val="000000"/>
              </a:solidFill>
            </a:endParaRPr>
          </a:p>
        </p:txBody>
      </p:sp>
      <p:sp>
        <p:nvSpPr>
          <p:cNvPr id="7" name="TextBox 6"/>
          <p:cNvSpPr txBox="1"/>
          <p:nvPr/>
        </p:nvSpPr>
        <p:spPr>
          <a:xfrm>
            <a:off x="5181600" y="1066800"/>
            <a:ext cx="2971800" cy="369332"/>
          </a:xfrm>
          <a:prstGeom prst="rect">
            <a:avLst/>
          </a:prstGeom>
          <a:noFill/>
        </p:spPr>
        <p:txBody>
          <a:bodyPr wrap="square" rtlCol="0">
            <a:spAutoFit/>
          </a:bodyPr>
          <a:lstStyle/>
          <a:p>
            <a:r>
              <a:rPr lang="fa-IR" b="1" dirty="0">
                <a:solidFill>
                  <a:srgbClr val="000000"/>
                </a:solidFill>
                <a:effectLst>
                  <a:outerShdw blurRad="38100" dist="38100" dir="2700000" algn="tl">
                    <a:srgbClr val="000000">
                      <a:alpha val="43137"/>
                    </a:srgbClr>
                  </a:outerShdw>
                </a:effectLst>
                <a:cs typeface="B Homa" panose="00000400000000000000" pitchFamily="2" charset="-78"/>
              </a:rPr>
              <a:t>  </a:t>
            </a:r>
            <a:r>
              <a:rPr lang="ar-SA" b="1" dirty="0">
                <a:solidFill>
                  <a:srgbClr val="000000"/>
                </a:solidFill>
                <a:effectLst>
                  <a:outerShdw blurRad="38100" dist="38100" dir="2700000" algn="tl">
                    <a:srgbClr val="000000">
                      <a:alpha val="43137"/>
                    </a:srgbClr>
                  </a:outerShdw>
                </a:effectLst>
                <a:cs typeface="B Homa" panose="00000400000000000000" pitchFamily="2" charset="-78"/>
              </a:rPr>
              <a:t>فضاهای موجود در درمانگاه</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8952316"/>
      </p:ext>
    </p:extLst>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48400" y="762000"/>
            <a:ext cx="2209800" cy="369332"/>
          </a:xfrm>
          <a:prstGeom prst="rect">
            <a:avLst/>
          </a:prstGeom>
          <a:noFill/>
        </p:spPr>
        <p:txBody>
          <a:bodyPr wrap="square" rtlCol="0">
            <a:spAutoFit/>
          </a:bodyPr>
          <a:lstStyle/>
          <a:p>
            <a:r>
              <a:rPr lang="ar-SA" b="1" dirty="0">
                <a:solidFill>
                  <a:srgbClr val="000000"/>
                </a:solidFill>
                <a:effectLst>
                  <a:outerShdw blurRad="38100" dist="38100" dir="2700000" algn="tl">
                    <a:srgbClr val="000000">
                      <a:alpha val="43137"/>
                    </a:srgbClr>
                  </a:outerShdw>
                </a:effectLst>
                <a:cs typeface="B Homa" panose="00000400000000000000" pitchFamily="2" charset="-78"/>
              </a:rPr>
              <a:t>عملکرد فضاهای کلینیکی </a:t>
            </a:r>
            <a:endParaRPr lang="en-US" dirty="0">
              <a:solidFill>
                <a:srgbClr val="000000"/>
              </a:solidFill>
              <a:effectLst>
                <a:outerShdw blurRad="38100" dist="38100" dir="2700000" algn="tl">
                  <a:srgbClr val="000000">
                    <a:alpha val="43137"/>
                  </a:srgbClr>
                </a:outerShdw>
              </a:effectLst>
            </a:endParaRPr>
          </a:p>
        </p:txBody>
      </p:sp>
      <p:sp>
        <p:nvSpPr>
          <p:cNvPr id="5" name="TextBox 4"/>
          <p:cNvSpPr txBox="1"/>
          <p:nvPr/>
        </p:nvSpPr>
        <p:spPr>
          <a:xfrm>
            <a:off x="457200" y="1295400"/>
            <a:ext cx="8001000" cy="1631216"/>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فضاهای کلینیکی تیپ</a:t>
            </a:r>
            <a:r>
              <a:rPr lang="ar-SA" dirty="0">
                <a:solidFill>
                  <a:srgbClr val="000000"/>
                </a:solidFill>
                <a:cs typeface="B Homa" panose="00000400000000000000" pitchFamily="2" charset="-78"/>
              </a:rPr>
              <a:t>:</a:t>
            </a:r>
            <a:endParaRPr lang="en-US" dirty="0">
              <a:solidFill>
                <a:srgbClr val="000000"/>
              </a:solidFill>
            </a:endParaRPr>
          </a:p>
          <a:p>
            <a:pPr algn="just"/>
            <a:endParaRPr lang="en-US" dirty="0">
              <a:solidFill>
                <a:srgbClr val="000000"/>
              </a:solidFill>
            </a:endParaRPr>
          </a:p>
          <a:p>
            <a:pPr algn="just"/>
            <a:r>
              <a:rPr lang="ar-SA" sz="1600" dirty="0">
                <a:solidFill>
                  <a:srgbClr val="000000"/>
                </a:solidFill>
                <a:cs typeface="B Homa" panose="00000400000000000000" pitchFamily="2" charset="-78"/>
              </a:rPr>
              <a:t>متعلق به کلینیک هایی هستند که دارای روند مصاحبه و معاینه مشابهی هستند و هیچ یک از آنها نیازمند تجهیزات یا فضای خاص نمی باشند. فضاهای کلینیکی تیپ به خاطر تیپ بودن می توانند در ساعات مختلف، مورد استفاده چند کلینیک قرار گیرند. هرچه فضاهای بیشتری را بتوان به صورت تیپ طراحی کرد، انعطاف بیشتری در استفاده از فضاها بر حسب برنامه کار هفتگی پلی کلینیک ها حاصل خواهد شد.</a:t>
            </a:r>
            <a:endParaRPr lang="en-US" sz="1600" dirty="0">
              <a:solidFill>
                <a:srgbClr val="000000"/>
              </a:solidFill>
            </a:endParaRPr>
          </a:p>
        </p:txBody>
      </p:sp>
      <p:sp>
        <p:nvSpPr>
          <p:cNvPr id="6" name="TextBox 5"/>
          <p:cNvSpPr txBox="1"/>
          <p:nvPr/>
        </p:nvSpPr>
        <p:spPr>
          <a:xfrm>
            <a:off x="457200" y="2895600"/>
            <a:ext cx="8001000" cy="1569660"/>
          </a:xfrm>
          <a:prstGeom prst="rect">
            <a:avLst/>
          </a:prstGeom>
          <a:noFill/>
        </p:spPr>
        <p:txBody>
          <a:bodyPr wrap="square" rtlCol="0">
            <a:spAutoFit/>
          </a:bodyPr>
          <a:lstStyle/>
          <a:p>
            <a:pPr algn="just"/>
            <a:r>
              <a:rPr lang="ar-SA" sz="1600" dirty="0">
                <a:solidFill>
                  <a:srgbClr val="000000"/>
                </a:solidFill>
                <a:cs typeface="B Homa" panose="00000400000000000000" pitchFamily="2" charset="-78"/>
              </a:rPr>
              <a:t>برخی از فضاهای کلینیکی تیپ دارای فضاهای مکمل هستند و برخی دیگر بدون فضاهای مکمل کار می کنند. به عنوان مثال کلینیک قلب از حیث مصاحبه و معاینه تفاوتی با کلینیک تیپ ( عمومی، داخلی و...) ندارد ولی نیازمند یک فضای مکمل برای گرفتن نوار قلب است. بنابراین کلینیک هایی را که به صورت تیپ طراحی می شوند به دو گروه می توان تقسیم کرد:</a:t>
            </a:r>
            <a:endParaRPr lang="en-US" sz="1600" dirty="0">
              <a:solidFill>
                <a:srgbClr val="000000"/>
              </a:solidFill>
            </a:endParaRPr>
          </a:p>
          <a:p>
            <a:pPr algn="just"/>
            <a:r>
              <a:rPr lang="ar-SA" sz="1600" dirty="0">
                <a:solidFill>
                  <a:srgbClr val="000000"/>
                </a:solidFill>
                <a:cs typeface="B Homa" panose="00000400000000000000" pitchFamily="2" charset="-78"/>
              </a:rPr>
              <a:t>گروهی که نیازمند فضای مکمل هستند و گروهی که فاقد فضای مکمل هستند.</a:t>
            </a:r>
          </a:p>
          <a:p>
            <a:pPr algn="just" rtl="0"/>
            <a:endParaRPr lang="en-US" sz="1600" dirty="0">
              <a:solidFill>
                <a:srgbClr val="000000"/>
              </a:solidFill>
            </a:endParaRPr>
          </a:p>
        </p:txBody>
      </p:sp>
      <p:sp>
        <p:nvSpPr>
          <p:cNvPr id="7" name="TextBox 6"/>
          <p:cNvSpPr txBox="1"/>
          <p:nvPr/>
        </p:nvSpPr>
        <p:spPr>
          <a:xfrm>
            <a:off x="457200" y="4267200"/>
            <a:ext cx="8001000" cy="584775"/>
          </a:xfrm>
          <a:prstGeom prst="rect">
            <a:avLst/>
          </a:prstGeom>
          <a:noFill/>
        </p:spPr>
        <p:txBody>
          <a:bodyPr wrap="square" rtlCol="0">
            <a:spAutoFit/>
          </a:bodyPr>
          <a:lstStyle/>
          <a:p>
            <a:pPr algn="just"/>
            <a:r>
              <a:rPr lang="ar-SA" sz="1600" dirty="0">
                <a:solidFill>
                  <a:srgbClr val="000000"/>
                </a:solidFill>
                <a:cs typeface="B Homa" panose="00000400000000000000" pitchFamily="2" charset="-78"/>
              </a:rPr>
              <a:t>از سوی دیگر برخی کلینیک هایی را که به دلیلی تجهیزات خاص به ابعاد خاص نیازمندند نمی توان به صورت تیپ طراحی کرد و تحت عنوان کلینیک تخصصی تشریح خواهند شد.</a:t>
            </a:r>
            <a:endParaRPr lang="en-US" sz="1600" dirty="0">
              <a:solidFill>
                <a:srgbClr val="000000"/>
              </a:solidFill>
            </a:endParaRPr>
          </a:p>
        </p:txBody>
      </p:sp>
      <p:sp>
        <p:nvSpPr>
          <p:cNvPr id="9" name="TextBox 8"/>
          <p:cNvSpPr txBox="1"/>
          <p:nvPr/>
        </p:nvSpPr>
        <p:spPr>
          <a:xfrm>
            <a:off x="457200" y="4876800"/>
            <a:ext cx="8001000" cy="1323439"/>
          </a:xfrm>
          <a:prstGeom prst="rect">
            <a:avLst/>
          </a:prstGeom>
          <a:noFill/>
        </p:spPr>
        <p:txBody>
          <a:bodyPr wrap="square" rtlCol="0">
            <a:spAutoFit/>
          </a:bodyPr>
          <a:lstStyle/>
          <a:p>
            <a:pPr algn="just"/>
            <a:r>
              <a:rPr lang="ar-SA" sz="1600" dirty="0">
                <a:solidFill>
                  <a:srgbClr val="000000"/>
                </a:solidFill>
                <a:cs typeface="B Homa" panose="00000400000000000000" pitchFamily="2" charset="-78"/>
              </a:rPr>
              <a:t>کلینیک های تخصصی را نیز می توان به دو گروه بر حسب نیاز و عدم نیاز به فضای مکمل تقسیم نمود. به عنوان مثال کلینیک دندانپزشکی که یک فضای کلینیکی تخصصی محسوب می شود نیازمند آزمایشگاه دندان به عنوان فضای مکمل می باشد، حال آن که کلینیک پوست که آن هم نیازمند یک فضای کلینیک خاص است فاقد فضای مکمل است.</a:t>
            </a:r>
            <a:endParaRPr lang="en-US" sz="1600" dirty="0">
              <a:solidFill>
                <a:srgbClr val="000000"/>
              </a:solidFill>
            </a:endParaRPr>
          </a:p>
          <a:p>
            <a:pPr algn="just"/>
            <a:endParaRPr lang="en-US" sz="1600" dirty="0">
              <a:solidFill>
                <a:srgbClr val="000000"/>
              </a:solidFill>
            </a:endParaRPr>
          </a:p>
        </p:txBody>
      </p:sp>
    </p:spTree>
    <p:extLst>
      <p:ext uri="{BB962C8B-B14F-4D97-AF65-F5344CB8AC3E}">
        <p14:creationId xmlns:p14="http://schemas.microsoft.com/office/powerpoint/2010/main" val="1729766747"/>
      </p:ext>
    </p:extLst>
  </p:cSld>
  <p:clrMapOvr>
    <a:masterClrMapping/>
  </p:clrMapOvr>
  <p:transition>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086600" y="3124200"/>
            <a:ext cx="12954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7" name="TextBox 6"/>
          <p:cNvSpPr txBox="1"/>
          <p:nvPr/>
        </p:nvSpPr>
        <p:spPr>
          <a:xfrm>
            <a:off x="7086600" y="3276600"/>
            <a:ext cx="1295400" cy="338554"/>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کلینیک ها</a:t>
            </a:r>
            <a:endParaRPr lang="en-US" sz="1600" b="1" dirty="0">
              <a:solidFill>
                <a:srgbClr val="000000"/>
              </a:solidFill>
            </a:endParaRPr>
          </a:p>
        </p:txBody>
      </p:sp>
      <p:sp>
        <p:nvSpPr>
          <p:cNvPr id="14" name="Rectangle 13"/>
          <p:cNvSpPr/>
          <p:nvPr/>
        </p:nvSpPr>
        <p:spPr>
          <a:xfrm>
            <a:off x="4495800" y="19812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15" name="Rectangle 14"/>
          <p:cNvSpPr/>
          <p:nvPr/>
        </p:nvSpPr>
        <p:spPr>
          <a:xfrm>
            <a:off x="4495800" y="41910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18" name="TextBox 17"/>
          <p:cNvSpPr txBox="1"/>
          <p:nvPr/>
        </p:nvSpPr>
        <p:spPr>
          <a:xfrm>
            <a:off x="4572000" y="2133600"/>
            <a:ext cx="1295400" cy="338554"/>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تیپ</a:t>
            </a:r>
            <a:endParaRPr lang="en-US" sz="1600" b="1" dirty="0">
              <a:solidFill>
                <a:srgbClr val="000000"/>
              </a:solidFill>
            </a:endParaRPr>
          </a:p>
        </p:txBody>
      </p:sp>
      <p:sp>
        <p:nvSpPr>
          <p:cNvPr id="19" name="TextBox 18"/>
          <p:cNvSpPr txBox="1"/>
          <p:nvPr/>
        </p:nvSpPr>
        <p:spPr>
          <a:xfrm>
            <a:off x="4419600" y="4343400"/>
            <a:ext cx="1676400" cy="338554"/>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غیر تیپ (تخصصی)</a:t>
            </a:r>
            <a:endParaRPr lang="en-US" sz="1600" b="1" dirty="0">
              <a:solidFill>
                <a:srgbClr val="000000"/>
              </a:solidFill>
            </a:endParaRPr>
          </a:p>
        </p:txBody>
      </p:sp>
      <p:sp>
        <p:nvSpPr>
          <p:cNvPr id="26" name="Rectangle 25"/>
          <p:cNvSpPr/>
          <p:nvPr/>
        </p:nvSpPr>
        <p:spPr>
          <a:xfrm>
            <a:off x="1905000" y="8382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27" name="Rectangle 26"/>
          <p:cNvSpPr/>
          <p:nvPr/>
        </p:nvSpPr>
        <p:spPr>
          <a:xfrm>
            <a:off x="1905000" y="19812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28" name="TextBox 27"/>
          <p:cNvSpPr txBox="1"/>
          <p:nvPr/>
        </p:nvSpPr>
        <p:spPr>
          <a:xfrm>
            <a:off x="2057400" y="990600"/>
            <a:ext cx="1295400" cy="338554"/>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با فضای مکمل</a:t>
            </a:r>
            <a:endParaRPr lang="en-US" sz="1600" b="1" dirty="0">
              <a:solidFill>
                <a:srgbClr val="000000"/>
              </a:solidFill>
            </a:endParaRPr>
          </a:p>
        </p:txBody>
      </p:sp>
      <p:sp>
        <p:nvSpPr>
          <p:cNvPr id="29" name="TextBox 28"/>
          <p:cNvSpPr txBox="1"/>
          <p:nvPr/>
        </p:nvSpPr>
        <p:spPr>
          <a:xfrm>
            <a:off x="1981200" y="2133600"/>
            <a:ext cx="1447800" cy="584775"/>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بدون فضای مکمل</a:t>
            </a:r>
            <a:endParaRPr lang="en-US" sz="1600" b="1" dirty="0">
              <a:solidFill>
                <a:srgbClr val="000000"/>
              </a:solidFill>
            </a:endParaRPr>
          </a:p>
        </p:txBody>
      </p:sp>
      <p:sp>
        <p:nvSpPr>
          <p:cNvPr id="32" name="Rectangle 31"/>
          <p:cNvSpPr/>
          <p:nvPr/>
        </p:nvSpPr>
        <p:spPr>
          <a:xfrm>
            <a:off x="1905000" y="41910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33" name="Rectangle 32"/>
          <p:cNvSpPr/>
          <p:nvPr/>
        </p:nvSpPr>
        <p:spPr>
          <a:xfrm>
            <a:off x="1905000" y="5334000"/>
            <a:ext cx="1600200" cy="60960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en-US">
              <a:solidFill>
                <a:prstClr val="white"/>
              </a:solidFill>
            </a:endParaRPr>
          </a:p>
        </p:txBody>
      </p:sp>
      <p:sp>
        <p:nvSpPr>
          <p:cNvPr id="35" name="TextBox 34"/>
          <p:cNvSpPr txBox="1"/>
          <p:nvPr/>
        </p:nvSpPr>
        <p:spPr>
          <a:xfrm>
            <a:off x="2057400" y="4343400"/>
            <a:ext cx="1295400" cy="338554"/>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با فضای مکمل</a:t>
            </a:r>
            <a:endParaRPr lang="en-US" sz="1600" b="1" dirty="0">
              <a:solidFill>
                <a:srgbClr val="000000"/>
              </a:solidFill>
            </a:endParaRPr>
          </a:p>
        </p:txBody>
      </p:sp>
      <p:sp>
        <p:nvSpPr>
          <p:cNvPr id="36" name="TextBox 35"/>
          <p:cNvSpPr txBox="1"/>
          <p:nvPr/>
        </p:nvSpPr>
        <p:spPr>
          <a:xfrm>
            <a:off x="1981200" y="5486400"/>
            <a:ext cx="1447800" cy="584775"/>
          </a:xfrm>
          <a:prstGeom prst="rect">
            <a:avLst/>
          </a:prstGeom>
          <a:noFill/>
        </p:spPr>
        <p:txBody>
          <a:bodyPr wrap="square" rtlCol="0">
            <a:spAutoFit/>
          </a:bodyPr>
          <a:lstStyle/>
          <a:p>
            <a:pPr algn="ctr"/>
            <a:r>
              <a:rPr lang="fa-IR" sz="1600" b="1" dirty="0">
                <a:solidFill>
                  <a:srgbClr val="000000"/>
                </a:solidFill>
                <a:cs typeface="B Homa" panose="00000400000000000000" pitchFamily="2" charset="-78"/>
              </a:rPr>
              <a:t>بدون فضای مکمل</a:t>
            </a:r>
            <a:endParaRPr lang="en-US" sz="1600" b="1" dirty="0">
              <a:solidFill>
                <a:srgbClr val="000000"/>
              </a:solidFill>
            </a:endParaRPr>
          </a:p>
        </p:txBody>
      </p:sp>
      <p:cxnSp>
        <p:nvCxnSpPr>
          <p:cNvPr id="39" name="Straight Connector 38"/>
          <p:cNvCxnSpPr>
            <a:stCxn id="14" idx="1"/>
          </p:cNvCxnSpPr>
          <p:nvPr/>
        </p:nvCxnSpPr>
        <p:spPr>
          <a:xfrm rot="10800000">
            <a:off x="3505200" y="2286000"/>
            <a:ext cx="9906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3542506" y="1714500"/>
            <a:ext cx="1143794" cy="794"/>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endCxn id="26" idx="3"/>
          </p:cNvCxnSpPr>
          <p:nvPr/>
        </p:nvCxnSpPr>
        <p:spPr>
          <a:xfrm rot="10800000">
            <a:off x="3505200" y="1143000"/>
            <a:ext cx="6096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flipH="1">
            <a:off x="3505994" y="4497388"/>
            <a:ext cx="990600" cy="0"/>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3542903" y="5067697"/>
            <a:ext cx="1143794" cy="0"/>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0800000" flipH="1" flipV="1">
            <a:off x="3505994" y="5640388"/>
            <a:ext cx="609600" cy="0"/>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6705600" y="3429000"/>
            <a:ext cx="3810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H="1" flipV="1">
            <a:off x="6133306" y="2857500"/>
            <a:ext cx="1143794" cy="794"/>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a:off x="6096000" y="2286000"/>
            <a:ext cx="6096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flipH="1" flipV="1">
            <a:off x="6172200" y="3962400"/>
            <a:ext cx="10668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0800000">
            <a:off x="6096000" y="4495800"/>
            <a:ext cx="609600" cy="1588"/>
          </a:xfrm>
          <a:prstGeom prst="line">
            <a:avLst/>
          </a:prstGeom>
          <a:ln w="57150">
            <a:solidFill>
              <a:srgbClr val="3A2F2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62727"/>
      </p:ext>
    </p:extLst>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362200"/>
            <a:ext cx="8077200" cy="1384995"/>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سیستم ادغام مصاحبه و معاینه</a:t>
            </a:r>
            <a:r>
              <a:rPr lang="ar-SA" dirty="0">
                <a:solidFill>
                  <a:srgbClr val="000000"/>
                </a:solidFill>
                <a:cs typeface="B Homa" panose="00000400000000000000" pitchFamily="2" charset="-78"/>
              </a:rPr>
              <a:t>:</a:t>
            </a:r>
            <a:endParaRPr lang="en-US" dirty="0">
              <a:solidFill>
                <a:srgbClr val="000000"/>
              </a:solidFill>
            </a:endParaRPr>
          </a:p>
          <a:p>
            <a:pPr algn="just"/>
            <a:endParaRPr lang="en-US" dirty="0">
              <a:solidFill>
                <a:srgbClr val="000000"/>
              </a:solidFill>
            </a:endParaRPr>
          </a:p>
          <a:p>
            <a:pPr algn="just"/>
            <a:r>
              <a:rPr lang="ar-SA" sz="1600" dirty="0">
                <a:solidFill>
                  <a:srgbClr val="000000"/>
                </a:solidFill>
                <a:cs typeface="B Homa" panose="00000400000000000000" pitchFamily="2" charset="-78"/>
              </a:rPr>
              <a:t>در سیستم ادغام، برای مصاحبه و معاینه یک اتاق در نظر گرفته می شود، که قسمتی از آن برای مصاحبه و قسمت دیگر برای معاینه به کار می رود. در این سیستم تخت معاینه ی بیمار حتماً باید توسط پرده از قسمت مصاحبه مجزا شود.</a:t>
            </a:r>
            <a:endParaRPr lang="en-US" sz="1600" dirty="0">
              <a:solidFill>
                <a:srgbClr val="000000"/>
              </a:solidFill>
            </a:endParaRPr>
          </a:p>
        </p:txBody>
      </p:sp>
      <p:sp>
        <p:nvSpPr>
          <p:cNvPr id="5" name="TextBox 4"/>
          <p:cNvSpPr txBox="1"/>
          <p:nvPr/>
        </p:nvSpPr>
        <p:spPr>
          <a:xfrm>
            <a:off x="533400" y="990600"/>
            <a:ext cx="8077200" cy="1077218"/>
          </a:xfrm>
          <a:prstGeom prst="rect">
            <a:avLst/>
          </a:prstGeom>
          <a:noFill/>
        </p:spPr>
        <p:txBody>
          <a:bodyPr wrap="square" rtlCol="0">
            <a:spAutoFit/>
          </a:bodyPr>
          <a:lstStyle/>
          <a:p>
            <a:pPr algn="just"/>
            <a:r>
              <a:rPr lang="ar-SA" sz="1600" dirty="0">
                <a:solidFill>
                  <a:srgbClr val="000000"/>
                </a:solidFill>
                <a:cs typeface="B Homa" panose="00000400000000000000" pitchFamily="2" charset="-78"/>
              </a:rPr>
              <a:t>مهم ترین عناصر فضای کلینیکی دو جزء فضای مصاحبه و معاینه است. عمل مصاحبه برای یافتن تاریخچه و علائم بیماری و عمل معاینه برای تشخیص بیماری صورت می گیرد.</a:t>
            </a:r>
            <a:endParaRPr lang="en-US" sz="1600" dirty="0">
              <a:solidFill>
                <a:srgbClr val="000000"/>
              </a:solidFill>
            </a:endParaRPr>
          </a:p>
          <a:p>
            <a:pPr algn="just"/>
            <a:r>
              <a:rPr lang="ar-SA" sz="1600" dirty="0">
                <a:solidFill>
                  <a:srgbClr val="000000"/>
                </a:solidFill>
                <a:cs typeface="B Homa" panose="00000400000000000000" pitchFamily="2" charset="-78"/>
              </a:rPr>
              <a:t>به دلیل تفاوت در این دو عملکرد هر یک نیازمند فضای خاص خود است.طراحی کلینیک ها را بر اساس یکی از دو سیستم زیر در نظر می گیرند:</a:t>
            </a:r>
            <a:endParaRPr lang="en-US" sz="1600" dirty="0">
              <a:solidFill>
                <a:srgbClr val="000000"/>
              </a:solidFill>
            </a:endParaRPr>
          </a:p>
        </p:txBody>
      </p:sp>
      <p:sp>
        <p:nvSpPr>
          <p:cNvPr id="6" name="TextBox 5"/>
          <p:cNvSpPr txBox="1"/>
          <p:nvPr/>
        </p:nvSpPr>
        <p:spPr>
          <a:xfrm>
            <a:off x="457200" y="3810000"/>
            <a:ext cx="8077200" cy="1877437"/>
          </a:xfrm>
          <a:prstGeom prst="rect">
            <a:avLst/>
          </a:prstGeom>
          <a:noFill/>
        </p:spPr>
        <p:txBody>
          <a:bodyPr wrap="square" rtlCol="0">
            <a:spAutoFit/>
          </a:bodyPr>
          <a:lstStyle/>
          <a:p>
            <a:pPr algn="just"/>
            <a:r>
              <a:rPr lang="en-US" dirty="0">
                <a:solidFill>
                  <a:srgbClr val="000000"/>
                </a:solidFill>
              </a:rPr>
              <a:t> </a:t>
            </a:r>
            <a:r>
              <a:rPr lang="ar-SA" b="1" dirty="0">
                <a:solidFill>
                  <a:srgbClr val="000000"/>
                </a:solidFill>
                <a:cs typeface="B Homa" panose="00000400000000000000" pitchFamily="2" charset="-78"/>
              </a:rPr>
              <a:t>سیستم تفکیک  مصاحبه و معاینه</a:t>
            </a:r>
            <a:r>
              <a:rPr lang="ar-SA" dirty="0">
                <a:solidFill>
                  <a:srgbClr val="000000"/>
                </a:solidFill>
                <a:cs typeface="B Homa" panose="00000400000000000000" pitchFamily="2" charset="-78"/>
              </a:rPr>
              <a:t>:</a:t>
            </a:r>
            <a:endParaRPr lang="en-US" dirty="0">
              <a:solidFill>
                <a:srgbClr val="000000"/>
              </a:solidFill>
            </a:endParaRPr>
          </a:p>
          <a:p>
            <a:pPr algn="just"/>
            <a:endParaRPr lang="en-US" dirty="0">
              <a:solidFill>
                <a:srgbClr val="000000"/>
              </a:solidFill>
            </a:endParaRPr>
          </a:p>
          <a:p>
            <a:pPr algn="just"/>
            <a:r>
              <a:rPr lang="ar-SA" sz="1600" dirty="0">
                <a:solidFill>
                  <a:srgbClr val="000000"/>
                </a:solidFill>
                <a:cs typeface="B Homa" panose="00000400000000000000" pitchFamily="2" charset="-78"/>
              </a:rPr>
              <a:t>این سیستم از نظر حداقل فضاهای مورد نیاز تفاوت چندانی با سیستم قبلی ندارد. تنها به دلیل بسته بودن اطراف قسمت معاینه عرض معادل 70 سانتی متر برای حرکت پزشک و بیمار در نظر گرفته می شود. سیستم تفکیک  مصاحبه و معاینه امکان همزمانی مصاحبه و معاینه دو بیمار(یا بیشتر) را فراهم می آورد.</a:t>
            </a:r>
            <a:endParaRPr lang="en-US" sz="1600" dirty="0">
              <a:solidFill>
                <a:srgbClr val="000000"/>
              </a:solidFill>
            </a:endParaRPr>
          </a:p>
          <a:p>
            <a:pPr algn="just"/>
            <a:r>
              <a:rPr lang="ar-SA" sz="1600" dirty="0">
                <a:solidFill>
                  <a:srgbClr val="000000"/>
                </a:solidFill>
                <a:cs typeface="B Homa" panose="00000400000000000000" pitchFamily="2" charset="-78"/>
              </a:rPr>
              <a:t>این سیستم می تواند موجب افزایش راندمان کار کلینیک شود، لیکن در شرایطی که محدودیت زیربنا وجود ندارد انتخاب سیستم تفکیک مصاحبه و معاینه انعطاف بیشتری را در برنامه ریزی عملکردی درمانگاه میسر می سازد.</a:t>
            </a:r>
            <a:endParaRPr lang="en-US" sz="1600" dirty="0">
              <a:solidFill>
                <a:srgbClr val="000000"/>
              </a:solidFill>
            </a:endParaRPr>
          </a:p>
        </p:txBody>
      </p:sp>
    </p:spTree>
    <p:extLst>
      <p:ext uri="{BB962C8B-B14F-4D97-AF65-F5344CB8AC3E}">
        <p14:creationId xmlns:p14="http://schemas.microsoft.com/office/powerpoint/2010/main" val="384751975"/>
      </p:ext>
    </p:extLst>
  </p:cSld>
  <p:clrMapOvr>
    <a:masterClrMapping/>
  </p:clrMapOvr>
  <p:transition>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3400" y="914400"/>
            <a:ext cx="8077200" cy="1138773"/>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تقسیم بندی چهارگانه فضای کلینیکی </a:t>
            </a:r>
          </a:p>
          <a:p>
            <a:pPr algn="justLow"/>
            <a:endParaRPr lang="en-US" dirty="0">
              <a:solidFill>
                <a:srgbClr val="000000"/>
              </a:solidFill>
            </a:endParaRPr>
          </a:p>
          <a:p>
            <a:pPr algn="justLow"/>
            <a:r>
              <a:rPr lang="fa-IR" sz="1600" dirty="0">
                <a:solidFill>
                  <a:srgbClr val="000000"/>
                </a:solidFill>
                <a:cs typeface="B Homa" panose="00000400000000000000" pitchFamily="2" charset="-78"/>
              </a:rPr>
              <a:t>1-کلینیک داخلی و اکثر رشته های تخصصی آن: در اینجا بر حسب نوع ترکیب فضاهای مصاحبه و معاینه ابعاد مختلفی ارائه شده است.</a:t>
            </a:r>
          </a:p>
        </p:txBody>
      </p:sp>
      <p:pic>
        <p:nvPicPr>
          <p:cNvPr id="53251" name="Picture 3"/>
          <p:cNvPicPr>
            <a:picLocks noChangeAspect="1" noChangeArrowheads="1"/>
          </p:cNvPicPr>
          <p:nvPr/>
        </p:nvPicPr>
        <p:blipFill>
          <a:blip r:embed="rId2" cstate="print"/>
          <a:srcRect/>
          <a:stretch>
            <a:fillRect/>
          </a:stretch>
        </p:blipFill>
        <p:spPr bwMode="auto">
          <a:xfrm>
            <a:off x="914400" y="2057400"/>
            <a:ext cx="3039192" cy="2065927"/>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pic>
        <p:nvPicPr>
          <p:cNvPr id="53253" name="Picture 5"/>
          <p:cNvPicPr>
            <a:picLocks noChangeAspect="1" noChangeArrowheads="1"/>
          </p:cNvPicPr>
          <p:nvPr/>
        </p:nvPicPr>
        <p:blipFill>
          <a:blip r:embed="rId3" cstate="print"/>
          <a:srcRect/>
          <a:stretch>
            <a:fillRect/>
          </a:stretch>
        </p:blipFill>
        <p:spPr bwMode="auto">
          <a:xfrm>
            <a:off x="5257800" y="2514600"/>
            <a:ext cx="3048000" cy="3316478"/>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pic>
        <p:nvPicPr>
          <p:cNvPr id="53254" name="Picture 6"/>
          <p:cNvPicPr>
            <a:picLocks noChangeAspect="1" noChangeArrowheads="1"/>
          </p:cNvPicPr>
          <p:nvPr/>
        </p:nvPicPr>
        <p:blipFill>
          <a:blip r:embed="rId4" cstate="print"/>
          <a:srcRect/>
          <a:stretch>
            <a:fillRect/>
          </a:stretch>
        </p:blipFill>
        <p:spPr bwMode="auto">
          <a:xfrm>
            <a:off x="609600" y="4343400"/>
            <a:ext cx="3772774" cy="19050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04911306"/>
      </p:ext>
    </p:extLst>
  </p:cSld>
  <p:clrMapOvr>
    <a:masterClrMapping/>
  </p:clrMapOvr>
  <p:transition>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914400"/>
            <a:ext cx="8077200" cy="646331"/>
          </a:xfrm>
          <a:prstGeom prst="rect">
            <a:avLst/>
          </a:prstGeom>
          <a:noFill/>
        </p:spPr>
        <p:txBody>
          <a:bodyPr wrap="square" rtlCol="0">
            <a:spAutoFit/>
          </a:bodyPr>
          <a:lstStyle/>
          <a:p>
            <a:pPr algn="justLow"/>
            <a:r>
              <a:rPr lang="fa-IR" dirty="0">
                <a:solidFill>
                  <a:srgbClr val="000000"/>
                </a:solidFill>
                <a:cs typeface="B Homa" panose="00000400000000000000" pitchFamily="2" charset="-78"/>
              </a:rPr>
              <a:t>2- کلینیک جراحی و اکثر رشته های تخصصی آن:  یک فضای مصاحبه، یک فضای معاینه و یک فضای معالجه جهت اعمال کوچک در نظر گرفته می شود.</a:t>
            </a:r>
            <a:endParaRPr lang="en-US" dirty="0">
              <a:solidFill>
                <a:srgbClr val="000000"/>
              </a:solidFill>
            </a:endParaRPr>
          </a:p>
        </p:txBody>
      </p:sp>
      <p:pic>
        <p:nvPicPr>
          <p:cNvPr id="78850" name="Picture 2"/>
          <p:cNvPicPr>
            <a:picLocks noChangeAspect="1" noChangeArrowheads="1"/>
          </p:cNvPicPr>
          <p:nvPr/>
        </p:nvPicPr>
        <p:blipFill>
          <a:blip r:embed="rId2" cstate="print"/>
          <a:srcRect/>
          <a:stretch>
            <a:fillRect/>
          </a:stretch>
        </p:blipFill>
        <p:spPr bwMode="auto">
          <a:xfrm>
            <a:off x="2209800" y="4419600"/>
            <a:ext cx="4419600" cy="1984108"/>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pic>
        <p:nvPicPr>
          <p:cNvPr id="78851" name="Picture 3"/>
          <p:cNvPicPr>
            <a:picLocks noChangeAspect="1" noChangeArrowheads="1"/>
          </p:cNvPicPr>
          <p:nvPr/>
        </p:nvPicPr>
        <p:blipFill>
          <a:blip r:embed="rId3" cstate="print"/>
          <a:srcRect/>
          <a:stretch>
            <a:fillRect/>
          </a:stretch>
        </p:blipFill>
        <p:spPr bwMode="auto">
          <a:xfrm>
            <a:off x="4572000" y="1828800"/>
            <a:ext cx="3551554" cy="2022138"/>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pic>
        <p:nvPicPr>
          <p:cNvPr id="78852" name="Picture 4"/>
          <p:cNvPicPr>
            <a:picLocks noChangeAspect="1" noChangeArrowheads="1"/>
          </p:cNvPicPr>
          <p:nvPr/>
        </p:nvPicPr>
        <p:blipFill>
          <a:blip r:embed="rId4" cstate="print"/>
          <a:srcRect/>
          <a:stretch>
            <a:fillRect/>
          </a:stretch>
        </p:blipFill>
        <p:spPr bwMode="auto">
          <a:xfrm>
            <a:off x="914400" y="1828799"/>
            <a:ext cx="2652856" cy="2026747"/>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bliqueTopRigh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09363263"/>
      </p:ext>
    </p:extLst>
  </p:cSld>
  <p:clrMapOvr>
    <a:masterClrMapping/>
  </p:clrMapOvr>
  <p:transition>
    <p:checke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990600"/>
            <a:ext cx="8077200" cy="584775"/>
          </a:xfrm>
          <a:prstGeom prst="rect">
            <a:avLst/>
          </a:prstGeom>
          <a:noFill/>
        </p:spPr>
        <p:txBody>
          <a:bodyPr wrap="square" rtlCol="0">
            <a:spAutoFit/>
          </a:bodyPr>
          <a:lstStyle/>
          <a:p>
            <a:pPr algn="justLow"/>
            <a:r>
              <a:rPr lang="fa-IR" sz="1600" dirty="0">
                <a:solidFill>
                  <a:srgbClr val="000000"/>
                </a:solidFill>
                <a:cs typeface="B Homa" panose="00000400000000000000" pitchFamily="2" charset="-78"/>
              </a:rPr>
              <a:t>3-کلینیک زنان و زایمان و رشته های مختلف آ ن:در حالت تفکیک اتاق مصاحبه و معاینه: 2.4×3 متر برای</a:t>
            </a:r>
            <a:r>
              <a:rPr lang="en-US" sz="1600" dirty="0">
                <a:solidFill>
                  <a:srgbClr val="000000"/>
                </a:solidFill>
              </a:rPr>
              <a:t> </a:t>
            </a:r>
            <a:r>
              <a:rPr lang="fa-IR" sz="1600" dirty="0">
                <a:solidFill>
                  <a:srgbClr val="000000"/>
                </a:solidFill>
                <a:cs typeface="B Homa" panose="00000400000000000000" pitchFamily="2" charset="-78"/>
              </a:rPr>
              <a:t>معاینه.3×3 متر برای مصاحبه. در حالت ادغام 3× 4.8</a:t>
            </a:r>
          </a:p>
        </p:txBody>
      </p:sp>
      <p:sp>
        <p:nvSpPr>
          <p:cNvPr id="5" name="TextBox 4"/>
          <p:cNvSpPr txBox="1"/>
          <p:nvPr/>
        </p:nvSpPr>
        <p:spPr>
          <a:xfrm>
            <a:off x="4343400" y="4953000"/>
            <a:ext cx="4114800" cy="584775"/>
          </a:xfrm>
          <a:prstGeom prst="rect">
            <a:avLst/>
          </a:prstGeom>
          <a:noFill/>
        </p:spPr>
        <p:txBody>
          <a:bodyPr wrap="square" rtlCol="0">
            <a:spAutoFit/>
          </a:bodyPr>
          <a:lstStyle/>
          <a:p>
            <a:pPr algn="justLow"/>
            <a:r>
              <a:rPr lang="fa-IR" sz="1600" dirty="0">
                <a:solidFill>
                  <a:srgbClr val="000000"/>
                </a:solidFill>
                <a:cs typeface="B Homa" panose="00000400000000000000" pitchFamily="2" charset="-78"/>
              </a:rPr>
              <a:t>4-کلینیک اطفال:</a:t>
            </a:r>
            <a:endParaRPr lang="en-US" sz="1600" dirty="0">
              <a:solidFill>
                <a:srgbClr val="000000"/>
              </a:solidFill>
            </a:endParaRPr>
          </a:p>
          <a:p>
            <a:pPr algn="justLow"/>
            <a:r>
              <a:rPr lang="fa-IR" sz="1600" dirty="0">
                <a:solidFill>
                  <a:srgbClr val="000000"/>
                </a:solidFill>
                <a:cs typeface="B Homa" panose="00000400000000000000" pitchFamily="2" charset="-78"/>
              </a:rPr>
              <a:t>یک اتاق مصاحبه و معاینه مشترک به ابعاد 3×4.2</a:t>
            </a:r>
            <a:endParaRPr lang="en-US" sz="1600" dirty="0">
              <a:solidFill>
                <a:srgbClr val="000000"/>
              </a:solidFill>
            </a:endParaRPr>
          </a:p>
        </p:txBody>
      </p:sp>
      <p:pic>
        <p:nvPicPr>
          <p:cNvPr id="6" name="Picture 5"/>
          <p:cNvPicPr>
            <a:picLocks noChangeAspect="1" noChangeArrowheads="1"/>
          </p:cNvPicPr>
          <p:nvPr/>
        </p:nvPicPr>
        <p:blipFill>
          <a:blip r:embed="rId2" cstate="print"/>
          <a:srcRect/>
          <a:stretch>
            <a:fillRect/>
          </a:stretch>
        </p:blipFill>
        <p:spPr bwMode="auto">
          <a:xfrm>
            <a:off x="4876800" y="1981200"/>
            <a:ext cx="3072846" cy="19812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noChangeArrowheads="1"/>
          </p:cNvPicPr>
          <p:nvPr/>
        </p:nvPicPr>
        <p:blipFill>
          <a:blip r:embed="rId3" cstate="print"/>
          <a:srcRect/>
          <a:stretch>
            <a:fillRect/>
          </a:stretch>
        </p:blipFill>
        <p:spPr bwMode="auto">
          <a:xfrm>
            <a:off x="990600" y="4114800"/>
            <a:ext cx="2391498" cy="2093991"/>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noChangeArrowheads="1"/>
          </p:cNvPicPr>
          <p:nvPr/>
        </p:nvPicPr>
        <p:blipFill>
          <a:blip r:embed="rId4" cstate="print"/>
          <a:srcRect/>
          <a:stretch>
            <a:fillRect/>
          </a:stretch>
        </p:blipFill>
        <p:spPr bwMode="auto">
          <a:xfrm>
            <a:off x="762000" y="1905000"/>
            <a:ext cx="3063340" cy="19812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32154442"/>
      </p:ext>
    </p:extLst>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990600" y="1223989"/>
          <a:ext cx="5181600" cy="5379872"/>
        </p:xfrm>
        <a:graphic>
          <a:graphicData uri="http://schemas.openxmlformats.org/drawingml/2006/table">
            <a:tbl>
              <a:tblPr firstRow="1" bandRow="1">
                <a:tableStyleId>{327F97BB-C833-4FB7-BDE5-3F7075034690}</a:tableStyleId>
              </a:tblPr>
              <a:tblGrid>
                <a:gridCol w="1727200"/>
                <a:gridCol w="1727200"/>
                <a:gridCol w="1727200"/>
              </a:tblGrid>
              <a:tr h="1561605">
                <a:tc>
                  <a:txBody>
                    <a:bodyPr/>
                    <a:lstStyle/>
                    <a:p>
                      <a:pPr algn="r" rtl="1"/>
                      <a:r>
                        <a:rPr lang="fa-IR" sz="1400" dirty="0" smtClean="0">
                          <a:solidFill>
                            <a:schemeClr val="bg1"/>
                          </a:solidFill>
                          <a:cs typeface="B Homa" panose="00000400000000000000" pitchFamily="2" charset="-78"/>
                        </a:rPr>
                        <a:t>نوار قلب</a:t>
                      </a:r>
                    </a:p>
                    <a:p>
                      <a:pPr algn="r" rtl="1"/>
                      <a:r>
                        <a:rPr lang="fa-IR" sz="1400" dirty="0" smtClean="0">
                          <a:solidFill>
                            <a:schemeClr val="bg1"/>
                          </a:solidFill>
                          <a:cs typeface="B Homa" panose="00000400000000000000" pitchFamily="2" charset="-78"/>
                        </a:rPr>
                        <a:t>نوار مغز</a:t>
                      </a:r>
                      <a:endParaRPr lang="en-US" sz="1400" dirty="0">
                        <a:solidFill>
                          <a:schemeClr val="bg1"/>
                        </a:solidFill>
                      </a:endParaRPr>
                    </a:p>
                  </a:txBody>
                  <a:tcPr/>
                </a:tc>
                <a:tc>
                  <a:txBody>
                    <a:bodyPr/>
                    <a:lstStyle/>
                    <a:p>
                      <a:pPr algn="r" rtl="1"/>
                      <a:r>
                        <a:rPr lang="fa-IR" sz="1400" dirty="0" smtClean="0">
                          <a:solidFill>
                            <a:schemeClr val="bg1"/>
                          </a:solidFill>
                          <a:cs typeface="B Homa" panose="00000400000000000000" pitchFamily="2" charset="-78"/>
                        </a:rPr>
                        <a:t>عمومی</a:t>
                      </a:r>
                    </a:p>
                    <a:p>
                      <a:pPr algn="r" rtl="1"/>
                      <a:r>
                        <a:rPr lang="fa-IR" sz="1400" dirty="0" smtClean="0">
                          <a:solidFill>
                            <a:schemeClr val="bg1"/>
                          </a:solidFill>
                          <a:cs typeface="B Homa" panose="00000400000000000000" pitchFamily="2" charset="-78"/>
                        </a:rPr>
                        <a:t>قلب</a:t>
                      </a:r>
                    </a:p>
                    <a:p>
                      <a:pPr algn="r" rtl="1"/>
                      <a:r>
                        <a:rPr lang="fa-IR" sz="1400" dirty="0" smtClean="0">
                          <a:solidFill>
                            <a:schemeClr val="bg1"/>
                          </a:solidFill>
                          <a:cs typeface="B Homa" panose="00000400000000000000" pitchFamily="2" charset="-78"/>
                        </a:rPr>
                        <a:t>داخلی جهاز تنفسی</a:t>
                      </a:r>
                    </a:p>
                    <a:p>
                      <a:pPr algn="r" rtl="1"/>
                      <a:r>
                        <a:rPr lang="fa-IR" sz="1400" dirty="0" smtClean="0">
                          <a:solidFill>
                            <a:schemeClr val="bg1"/>
                          </a:solidFill>
                          <a:cs typeface="B Homa" panose="00000400000000000000" pitchFamily="2" charset="-78"/>
                        </a:rPr>
                        <a:t>غدد</a:t>
                      </a:r>
                      <a:r>
                        <a:rPr lang="fa-IR" sz="1400" baseline="0" dirty="0" smtClean="0">
                          <a:solidFill>
                            <a:schemeClr val="bg1"/>
                          </a:solidFill>
                          <a:cs typeface="B Homa" panose="00000400000000000000" pitchFamily="2" charset="-78"/>
                        </a:rPr>
                        <a:t> داخلی</a:t>
                      </a:r>
                    </a:p>
                    <a:p>
                      <a:pPr algn="r" rtl="1"/>
                      <a:r>
                        <a:rPr lang="fa-IR" sz="1400" baseline="0" dirty="0" smtClean="0">
                          <a:solidFill>
                            <a:schemeClr val="bg1"/>
                          </a:solidFill>
                          <a:cs typeface="B Homa" panose="00000400000000000000" pitchFamily="2" charset="-78"/>
                        </a:rPr>
                        <a:t>متابولیسم</a:t>
                      </a:r>
                    </a:p>
                    <a:p>
                      <a:pPr algn="r" rtl="1"/>
                      <a:r>
                        <a:rPr lang="fa-IR" sz="1400" baseline="0" dirty="0" smtClean="0">
                          <a:solidFill>
                            <a:schemeClr val="bg1"/>
                          </a:solidFill>
                          <a:cs typeface="B Homa" panose="00000400000000000000" pitchFamily="2" charset="-78"/>
                        </a:rPr>
                        <a:t>اعصاب</a:t>
                      </a:r>
                    </a:p>
                    <a:p>
                      <a:pPr algn="r" rtl="1"/>
                      <a:r>
                        <a:rPr lang="fa-IR" sz="1400" baseline="0" dirty="0" smtClean="0">
                          <a:solidFill>
                            <a:schemeClr val="bg1"/>
                          </a:solidFill>
                          <a:cs typeface="B Homa" panose="00000400000000000000" pitchFamily="2" charset="-78"/>
                        </a:rPr>
                        <a:t>پ.ست و حساسیت</a:t>
                      </a:r>
                      <a:endParaRPr lang="en-US" sz="1400" dirty="0">
                        <a:solidFill>
                          <a:schemeClr val="bg1"/>
                        </a:solidFill>
                      </a:endParaRPr>
                    </a:p>
                  </a:txBody>
                  <a:tcPr/>
                </a:tc>
                <a:tc rowSpan="3">
                  <a:txBody>
                    <a:bodyPr/>
                    <a:lstStyle/>
                    <a:p>
                      <a:pPr algn="r" rtl="1"/>
                      <a:r>
                        <a:rPr lang="fa-IR" sz="1400" dirty="0" smtClean="0">
                          <a:solidFill>
                            <a:schemeClr val="bg1"/>
                          </a:solidFill>
                          <a:cs typeface="B Homa" panose="00000400000000000000" pitchFamily="2" charset="-78"/>
                        </a:rPr>
                        <a:t>کلینیک هایی که می توانند از فضاهای کلینیکی تیپ استفاده کنند(کلینیک تیپ)</a:t>
                      </a:r>
                      <a:endParaRPr lang="en-US" sz="1400" dirty="0">
                        <a:solidFill>
                          <a:schemeClr val="bg1"/>
                        </a:solidFill>
                      </a:endParaRPr>
                    </a:p>
                  </a:txBody>
                  <a:tcPr/>
                </a:tc>
              </a:tr>
              <a:tr h="1141173">
                <a:tc>
                  <a:txBody>
                    <a:bodyPr/>
                    <a:lstStyle/>
                    <a:p>
                      <a:pPr algn="r" rtl="1"/>
                      <a:r>
                        <a:rPr lang="fa-IR" sz="1400" dirty="0" smtClean="0">
                          <a:solidFill>
                            <a:schemeClr val="bg1"/>
                          </a:solidFill>
                          <a:cs typeface="B Homa" panose="00000400000000000000" pitchFamily="2" charset="-78"/>
                        </a:rPr>
                        <a:t>اتاق گچ (در</a:t>
                      </a:r>
                      <a:r>
                        <a:rPr lang="fa-IR" sz="1400" baseline="0" dirty="0" smtClean="0">
                          <a:solidFill>
                            <a:schemeClr val="bg1"/>
                          </a:solidFill>
                          <a:cs typeface="B Homa" panose="00000400000000000000" pitchFamily="2" charset="-78"/>
                        </a:rPr>
                        <a:t> صورت اعمال شکسته بندی معمولا در اورژانس پیش بینی می شود)</a:t>
                      </a:r>
                    </a:p>
                    <a:p>
                      <a:pPr algn="r" rtl="1"/>
                      <a:r>
                        <a:rPr lang="fa-IR" sz="1400" baseline="0" dirty="0" smtClean="0">
                          <a:solidFill>
                            <a:schemeClr val="bg1"/>
                          </a:solidFill>
                          <a:cs typeface="B Homa" panose="00000400000000000000" pitchFamily="2" charset="-78"/>
                        </a:rPr>
                        <a:t>نوار مغز </a:t>
                      </a:r>
                      <a:r>
                        <a:rPr lang="en-US" sz="1400" baseline="0" dirty="0" smtClean="0">
                          <a:solidFill>
                            <a:schemeClr val="bg1"/>
                          </a:solidFill>
                        </a:rPr>
                        <a:t>EEG</a:t>
                      </a:r>
                      <a:endParaRPr lang="en-US" sz="1400" dirty="0">
                        <a:solidFill>
                          <a:schemeClr val="bg1"/>
                        </a:solidFill>
                      </a:endParaRPr>
                    </a:p>
                  </a:txBody>
                  <a:tcPr/>
                </a:tc>
                <a:tc>
                  <a:txBody>
                    <a:bodyPr/>
                    <a:lstStyle/>
                    <a:p>
                      <a:pPr algn="r" rtl="1"/>
                      <a:r>
                        <a:rPr lang="fa-IR" sz="1400" dirty="0" smtClean="0">
                          <a:solidFill>
                            <a:schemeClr val="bg1"/>
                          </a:solidFill>
                          <a:cs typeface="B Homa" panose="00000400000000000000" pitchFamily="2" charset="-78"/>
                        </a:rPr>
                        <a:t>جراحی عمومی</a:t>
                      </a:r>
                    </a:p>
                    <a:p>
                      <a:pPr algn="r" rtl="1"/>
                      <a:r>
                        <a:rPr lang="fa-IR" sz="1400" dirty="0" smtClean="0">
                          <a:solidFill>
                            <a:schemeClr val="bg1"/>
                          </a:solidFill>
                          <a:cs typeface="B Homa" panose="00000400000000000000" pitchFamily="2" charset="-78"/>
                        </a:rPr>
                        <a:t>ارتوپدی</a:t>
                      </a:r>
                    </a:p>
                    <a:p>
                      <a:pPr algn="r" rtl="1"/>
                      <a:r>
                        <a:rPr lang="fa-IR" sz="1400" dirty="0" smtClean="0">
                          <a:solidFill>
                            <a:schemeClr val="bg1"/>
                          </a:solidFill>
                          <a:cs typeface="B Homa" panose="00000400000000000000" pitchFamily="2" charset="-78"/>
                        </a:rPr>
                        <a:t>جراحی قفسه سینه</a:t>
                      </a:r>
                    </a:p>
                    <a:p>
                      <a:pPr marL="0" marR="0" indent="0" algn="r" defTabSz="914400" rtl="1"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جراحی اعصاب</a:t>
                      </a:r>
                    </a:p>
                    <a:p>
                      <a:pPr marL="0" marR="0" indent="0" algn="r" defTabSz="914400" rtl="1"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جراحی</a:t>
                      </a:r>
                      <a:r>
                        <a:rPr lang="fa-IR" sz="1400" baseline="0" dirty="0" smtClean="0">
                          <a:solidFill>
                            <a:schemeClr val="bg1"/>
                          </a:solidFill>
                          <a:cs typeface="B Homa" panose="00000400000000000000" pitchFamily="2" charset="-78"/>
                        </a:rPr>
                        <a:t> پلاستیک</a:t>
                      </a:r>
                      <a:endParaRPr lang="en-US" sz="1400" dirty="0" smtClean="0">
                        <a:solidFill>
                          <a:schemeClr val="bg1"/>
                        </a:solidFill>
                      </a:endParaRPr>
                    </a:p>
                  </a:txBody>
                  <a:tcPr/>
                </a:tc>
                <a:tc vMerge="1">
                  <a:txBody>
                    <a:bodyPr/>
                    <a:lstStyle/>
                    <a:p>
                      <a:endParaRPr lang="en-US" dirty="0"/>
                    </a:p>
                  </a:txBody>
                  <a:tcPr/>
                </a:tc>
              </a:tr>
              <a:tr h="1141173">
                <a:tc>
                  <a:txBody>
                    <a:bodyPr/>
                    <a:lstStyle/>
                    <a:p>
                      <a:pPr algn="r" rtl="1"/>
                      <a:endParaRPr lang="en-US" sz="1400" dirty="0">
                        <a:solidFill>
                          <a:schemeClr val="bg1"/>
                        </a:solidFill>
                      </a:endParaRPr>
                    </a:p>
                  </a:txBody>
                  <a:tcPr/>
                </a:tc>
                <a:tc>
                  <a:txBody>
                    <a:bodyPr/>
                    <a:lstStyle/>
                    <a:p>
                      <a:pPr algn="r" rtl="1"/>
                      <a:r>
                        <a:rPr lang="fa-IR" sz="1400" dirty="0" smtClean="0">
                          <a:solidFill>
                            <a:schemeClr val="bg1"/>
                          </a:solidFill>
                          <a:cs typeface="B Homa" panose="00000400000000000000" pitchFamily="2" charset="-78"/>
                        </a:rPr>
                        <a:t>زنان پیش و پس از زایمان</a:t>
                      </a:r>
                    </a:p>
                    <a:p>
                      <a:pPr algn="r" rtl="1"/>
                      <a:r>
                        <a:rPr lang="fa-IR" sz="1400" dirty="0" smtClean="0">
                          <a:solidFill>
                            <a:schemeClr val="bg1"/>
                          </a:solidFill>
                          <a:cs typeface="B Homa" panose="00000400000000000000" pitchFamily="2" charset="-78"/>
                        </a:rPr>
                        <a:t>زایمان ژنیکولوژی</a:t>
                      </a:r>
                    </a:p>
                    <a:p>
                      <a:pPr algn="r" rtl="1"/>
                      <a:r>
                        <a:rPr lang="fa-IR" sz="1400" dirty="0" smtClean="0">
                          <a:solidFill>
                            <a:schemeClr val="bg1"/>
                          </a:solidFill>
                          <a:cs typeface="B Homa" panose="00000400000000000000" pitchFamily="2" charset="-78"/>
                        </a:rPr>
                        <a:t>عمومی</a:t>
                      </a:r>
                    </a:p>
                    <a:p>
                      <a:pPr algn="r" rtl="1"/>
                      <a:r>
                        <a:rPr lang="fa-IR" sz="1400" dirty="0" smtClean="0">
                          <a:solidFill>
                            <a:schemeClr val="bg1"/>
                          </a:solidFill>
                          <a:cs typeface="B Homa" panose="00000400000000000000" pitchFamily="2" charset="-78"/>
                        </a:rPr>
                        <a:t>کودکان</a:t>
                      </a:r>
                    </a:p>
                    <a:p>
                      <a:pPr algn="r" rtl="1"/>
                      <a:r>
                        <a:rPr lang="fa-IR" sz="1400" dirty="0" smtClean="0">
                          <a:solidFill>
                            <a:schemeClr val="bg1"/>
                          </a:solidFill>
                          <a:cs typeface="B Homa" panose="00000400000000000000" pitchFamily="2" charset="-78"/>
                        </a:rPr>
                        <a:t>جراحی</a:t>
                      </a:r>
                      <a:r>
                        <a:rPr lang="fa-IR" sz="1400" baseline="0" dirty="0" smtClean="0">
                          <a:solidFill>
                            <a:schemeClr val="bg1"/>
                          </a:solidFill>
                          <a:cs typeface="B Homa" panose="00000400000000000000" pitchFamily="2" charset="-78"/>
                        </a:rPr>
                        <a:t> کودکان</a:t>
                      </a:r>
                      <a:endParaRPr lang="en-US" sz="1400" dirty="0">
                        <a:solidFill>
                          <a:schemeClr val="bg1"/>
                        </a:solidFill>
                      </a:endParaRPr>
                    </a:p>
                  </a:txBody>
                  <a:tcPr/>
                </a:tc>
                <a:tc vMerge="1">
                  <a:txBody>
                    <a:bodyPr/>
                    <a:lstStyle/>
                    <a:p>
                      <a:endParaRPr lang="en-US" dirty="0"/>
                    </a:p>
                  </a:txBody>
                  <a:tcPr/>
                </a:tc>
              </a:tr>
              <a:tr h="320192">
                <a:tc>
                  <a:txBody>
                    <a:bodyPr/>
                    <a:lstStyle/>
                    <a:p>
                      <a:pPr algn="r" rtl="1"/>
                      <a:endParaRPr lang="en-US" sz="1400" dirty="0">
                        <a:solidFill>
                          <a:schemeClr val="bg1"/>
                        </a:solidFill>
                      </a:endParaRPr>
                    </a:p>
                  </a:txBody>
                  <a:tcPr/>
                </a:tc>
                <a:tc>
                  <a:txBody>
                    <a:bodyPr/>
                    <a:lstStyle/>
                    <a:p>
                      <a:pPr algn="r" rtl="1"/>
                      <a:r>
                        <a:rPr lang="fa-IR" sz="1400" dirty="0" smtClean="0">
                          <a:solidFill>
                            <a:schemeClr val="bg1"/>
                          </a:solidFill>
                          <a:cs typeface="B Homa" panose="00000400000000000000" pitchFamily="2" charset="-78"/>
                        </a:rPr>
                        <a:t>روانی</a:t>
                      </a:r>
                      <a:endParaRPr lang="en-US" sz="1400" dirty="0">
                        <a:solidFill>
                          <a:schemeClr val="bg1"/>
                        </a:solidFill>
                      </a:endParaRPr>
                    </a:p>
                  </a:txBody>
                  <a:tcPr/>
                </a:tc>
                <a:tc rowSpan="2">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کلینیک هایی که نمی توانند از فضاهای کلینیکی تیپ استفاده کنند(کلینیک تخصصی)</a:t>
                      </a:r>
                      <a:endParaRPr lang="en-US" sz="1400" dirty="0" smtClean="0">
                        <a:solidFill>
                          <a:schemeClr val="bg1"/>
                        </a:solidFill>
                      </a:endParaRPr>
                    </a:p>
                    <a:p>
                      <a:pPr algn="r" rtl="1"/>
                      <a:endParaRPr lang="en-US" sz="1400" dirty="0">
                        <a:solidFill>
                          <a:schemeClr val="bg1"/>
                        </a:solidFill>
                      </a:endParaRPr>
                    </a:p>
                  </a:txBody>
                  <a:tcPr/>
                </a:tc>
              </a:tr>
              <a:tr h="930957">
                <a:tc>
                  <a:txBody>
                    <a:bodyPr/>
                    <a:lstStyle/>
                    <a:p>
                      <a:pPr algn="r" rtl="1"/>
                      <a:r>
                        <a:rPr lang="fa-IR" sz="1400" dirty="0" smtClean="0">
                          <a:solidFill>
                            <a:schemeClr val="bg1"/>
                          </a:solidFill>
                          <a:cs typeface="B Homa" panose="00000400000000000000" pitchFamily="2" charset="-78"/>
                        </a:rPr>
                        <a:t>اپتومتری</a:t>
                      </a:r>
                    </a:p>
                    <a:p>
                      <a:pPr algn="r" rtl="1"/>
                      <a:r>
                        <a:rPr lang="fa-IR" sz="1400" dirty="0" smtClean="0">
                          <a:solidFill>
                            <a:schemeClr val="bg1"/>
                          </a:solidFill>
                          <a:cs typeface="B Homa" panose="00000400000000000000" pitchFamily="2" charset="-78"/>
                        </a:rPr>
                        <a:t>اودیومتری</a:t>
                      </a:r>
                    </a:p>
                    <a:p>
                      <a:pPr algn="r" rtl="1"/>
                      <a:r>
                        <a:rPr lang="fa-IR" sz="1400" dirty="0" smtClean="0">
                          <a:solidFill>
                            <a:schemeClr val="bg1"/>
                          </a:solidFill>
                          <a:cs typeface="B Homa" panose="00000400000000000000" pitchFamily="2" charset="-78"/>
                        </a:rPr>
                        <a:t>لابراتور</a:t>
                      </a:r>
                      <a:r>
                        <a:rPr lang="fa-IR" sz="1400" baseline="0" dirty="0" smtClean="0">
                          <a:solidFill>
                            <a:schemeClr val="bg1"/>
                          </a:solidFill>
                          <a:cs typeface="B Homa" panose="00000400000000000000" pitchFamily="2" charset="-78"/>
                        </a:rPr>
                        <a:t> دندان</a:t>
                      </a:r>
                    </a:p>
                    <a:p>
                      <a:pPr algn="r" rtl="1"/>
                      <a:r>
                        <a:rPr lang="fa-IR" sz="1400" baseline="0" dirty="0" smtClean="0">
                          <a:solidFill>
                            <a:schemeClr val="bg1"/>
                          </a:solidFill>
                          <a:cs typeface="B Homa" panose="00000400000000000000" pitchFamily="2" charset="-78"/>
                        </a:rPr>
                        <a:t>ظهور فیلم دندان</a:t>
                      </a:r>
                      <a:endParaRPr lang="en-US" sz="1400" dirty="0">
                        <a:solidFill>
                          <a:schemeClr val="bg1"/>
                        </a:solidFill>
                      </a:endParaRPr>
                    </a:p>
                  </a:txBody>
                  <a:tcPr/>
                </a:tc>
                <a:tc>
                  <a:txBody>
                    <a:bodyPr/>
                    <a:lstStyle/>
                    <a:p>
                      <a:pPr algn="r" rtl="1"/>
                      <a:r>
                        <a:rPr lang="fa-IR" sz="1400" dirty="0" smtClean="0">
                          <a:solidFill>
                            <a:schemeClr val="bg1"/>
                          </a:solidFill>
                          <a:cs typeface="B Homa" panose="00000400000000000000" pitchFamily="2" charset="-78"/>
                        </a:rPr>
                        <a:t>چشم پزشکی</a:t>
                      </a:r>
                    </a:p>
                    <a:p>
                      <a:pPr algn="r" rtl="1"/>
                      <a:r>
                        <a:rPr lang="fa-IR" sz="1400" dirty="0" smtClean="0">
                          <a:solidFill>
                            <a:schemeClr val="bg1"/>
                          </a:solidFill>
                          <a:cs typeface="B Homa" panose="00000400000000000000" pitchFamily="2" charset="-78"/>
                        </a:rPr>
                        <a:t>گوش</a:t>
                      </a:r>
                      <a:r>
                        <a:rPr lang="fa-IR" sz="1400" baseline="0" dirty="0" smtClean="0">
                          <a:solidFill>
                            <a:schemeClr val="bg1"/>
                          </a:solidFill>
                          <a:cs typeface="B Homa" panose="00000400000000000000" pitchFamily="2" charset="-78"/>
                        </a:rPr>
                        <a:t> و حلق و بینی</a:t>
                      </a:r>
                    </a:p>
                    <a:p>
                      <a:pPr algn="r" rtl="1"/>
                      <a:r>
                        <a:rPr lang="fa-IR" sz="1400" baseline="0" dirty="0" smtClean="0">
                          <a:solidFill>
                            <a:schemeClr val="bg1"/>
                          </a:solidFill>
                          <a:cs typeface="B Homa" panose="00000400000000000000" pitchFamily="2" charset="-78"/>
                        </a:rPr>
                        <a:t>دندانپزشکی</a:t>
                      </a:r>
                    </a:p>
                    <a:p>
                      <a:pPr algn="r" rtl="1"/>
                      <a:r>
                        <a:rPr lang="fa-IR" sz="1400" baseline="0" dirty="0" smtClean="0">
                          <a:solidFill>
                            <a:schemeClr val="bg1"/>
                          </a:solidFill>
                          <a:cs typeface="B Homa" panose="00000400000000000000" pitchFamily="2" charset="-78"/>
                        </a:rPr>
                        <a:t>جراحی فک و دهان</a:t>
                      </a:r>
                      <a:endParaRPr lang="en-US" sz="1400" dirty="0">
                        <a:solidFill>
                          <a:schemeClr val="bg1"/>
                        </a:solidFill>
                      </a:endParaRPr>
                    </a:p>
                  </a:txBody>
                  <a:tcPr/>
                </a:tc>
                <a:tc vMerge="1">
                  <a:txBody>
                    <a:bodyPr/>
                    <a:lstStyle/>
                    <a:p>
                      <a:endParaRPr lang="en-US" dirty="0"/>
                    </a:p>
                  </a:txBody>
                  <a:tcPr/>
                </a:tc>
              </a:tr>
            </a:tbl>
          </a:graphicData>
        </a:graphic>
      </p:graphicFrame>
      <p:sp>
        <p:nvSpPr>
          <p:cNvPr id="7" name="TextBox 6"/>
          <p:cNvSpPr txBox="1"/>
          <p:nvPr/>
        </p:nvSpPr>
        <p:spPr>
          <a:xfrm>
            <a:off x="5486400" y="762000"/>
            <a:ext cx="2819400" cy="369332"/>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تقسیم بندی قضاهای کلینیکی</a:t>
            </a:r>
            <a:endParaRPr lang="en-US" b="1" dirty="0">
              <a:solidFill>
                <a:srgbClr val="000000"/>
              </a:solidFill>
            </a:endParaRPr>
          </a:p>
        </p:txBody>
      </p:sp>
    </p:spTree>
    <p:extLst>
      <p:ext uri="{BB962C8B-B14F-4D97-AF65-F5344CB8AC3E}">
        <p14:creationId xmlns:p14="http://schemas.microsoft.com/office/powerpoint/2010/main" val="3346241563"/>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914400"/>
            <a:ext cx="8039160" cy="3323987"/>
          </a:xfrm>
          <a:prstGeom prst="rect">
            <a:avLst/>
          </a:prstGeom>
        </p:spPr>
        <p:txBody>
          <a:bodyPr wrap="square">
            <a:spAutoFit/>
          </a:bodyPr>
          <a:lstStyle/>
          <a:p>
            <a:endParaRPr lang="fa-IR" sz="1600" dirty="0">
              <a:solidFill>
                <a:srgbClr val="000000"/>
              </a:solidFill>
              <a:cs typeface="B Homa" panose="00000400000000000000" pitchFamily="2" charset="-78"/>
            </a:endParaRPr>
          </a:p>
          <a:p>
            <a:r>
              <a:rPr lang="fa-IR" b="1" dirty="0">
                <a:solidFill>
                  <a:srgbClr val="000000"/>
                </a:solidFill>
                <a:cs typeface="B Homa" panose="00000400000000000000" pitchFamily="2" charset="-78"/>
              </a:rPr>
              <a:t>درمانگاه دندانپزشکی:</a:t>
            </a:r>
            <a:endParaRPr lang="en-US" b="1" dirty="0">
              <a:solidFill>
                <a:srgbClr val="000000"/>
              </a:solidFill>
            </a:endParaRPr>
          </a:p>
          <a:p>
            <a:endParaRPr lang="fa-IR" sz="1600" dirty="0">
              <a:solidFill>
                <a:srgbClr val="000000"/>
              </a:solidFill>
              <a:cs typeface="B Homa" panose="00000400000000000000" pitchFamily="2" charset="-78"/>
            </a:endParaRPr>
          </a:p>
          <a:p>
            <a:r>
              <a:rPr lang="fa-IR" sz="1600" dirty="0">
                <a:solidFill>
                  <a:srgbClr val="000000"/>
                </a:solidFill>
                <a:cs typeface="B Homa" panose="00000400000000000000" pitchFamily="2" charset="-78"/>
              </a:rPr>
              <a:t> مرکز درمانی است که در آن دندانپزشکان عمومی مجاز به ارائه خدمات دندانپزشکی عمومی در چهارچوب برنامه های آموزشی دوره دندانپزشکی عمومی می باشند.</a:t>
            </a:r>
          </a:p>
          <a:p>
            <a:r>
              <a:rPr lang="en-US" sz="1600" dirty="0">
                <a:solidFill>
                  <a:srgbClr val="000000"/>
                </a:solidFill>
              </a:rPr>
              <a:t> </a:t>
            </a:r>
            <a:endParaRPr lang="fa-IR" sz="1600" dirty="0">
              <a:solidFill>
                <a:srgbClr val="000000"/>
              </a:solidFill>
              <a:cs typeface="B Homa" panose="00000400000000000000" pitchFamily="2" charset="-78"/>
            </a:endParaRPr>
          </a:p>
          <a:p>
            <a:pPr>
              <a:buFont typeface="Arial" pitchFamily="34" charset="0"/>
              <a:buChar char="•"/>
            </a:pPr>
            <a:r>
              <a:rPr lang="ar-SA" sz="1600" dirty="0">
                <a:solidFill>
                  <a:srgbClr val="000000"/>
                </a:solidFill>
                <a:cs typeface="B Homa" panose="00000400000000000000" pitchFamily="2" charset="-78"/>
              </a:rPr>
              <a:t>حداقل مساحت مناسب براي هر يونيت </a:t>
            </a:r>
            <a:endParaRPr lang="fa-IR" sz="1600" dirty="0">
              <a:solidFill>
                <a:srgbClr val="000000"/>
              </a:solidFill>
              <a:cs typeface="B Homa" panose="00000400000000000000" pitchFamily="2" charset="-78"/>
            </a:endParaRPr>
          </a:p>
          <a:p>
            <a:r>
              <a:rPr lang="ar-SA" sz="1600" dirty="0">
                <a:solidFill>
                  <a:srgbClr val="000000"/>
                </a:solidFill>
                <a:cs typeface="B Homa" panose="00000400000000000000" pitchFamily="2" charset="-78"/>
              </a:rPr>
              <a:t>و</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متعلقات مربوطه 10 متر</a:t>
            </a:r>
            <a:r>
              <a:rPr lang="fa-IR" sz="1600" dirty="0">
                <a:solidFill>
                  <a:srgbClr val="000000"/>
                </a:solidFill>
                <a:cs typeface="B Homa" panose="00000400000000000000" pitchFamily="2" charset="-78"/>
              </a:rPr>
              <a:t>مربع</a:t>
            </a:r>
            <a:r>
              <a:rPr lang="ar-SA" sz="1600" dirty="0">
                <a:solidFill>
                  <a:srgbClr val="000000"/>
                </a:solidFill>
                <a:cs typeface="B Homa" panose="00000400000000000000" pitchFamily="2" charset="-78"/>
              </a:rPr>
              <a:t> مي باشد</a:t>
            </a:r>
            <a:r>
              <a:rPr lang="fa-IR" sz="1600" dirty="0">
                <a:solidFill>
                  <a:srgbClr val="000000"/>
                </a:solidFill>
                <a:cs typeface="B Homa" panose="00000400000000000000" pitchFamily="2" charset="-78"/>
              </a:rPr>
              <a:t>.</a:t>
            </a:r>
          </a:p>
          <a:p>
            <a:endParaRPr lang="fa-IR" sz="1600" dirty="0">
              <a:solidFill>
                <a:srgbClr val="000000"/>
              </a:solidFill>
              <a:cs typeface="B Homa" panose="00000400000000000000" pitchFamily="2" charset="-78"/>
            </a:endParaRPr>
          </a:p>
          <a:p>
            <a:pPr>
              <a:buFont typeface="Arial" pitchFamily="34" charset="0"/>
              <a:buChar char="•"/>
            </a:pPr>
            <a:r>
              <a:rPr lang="fa-IR" sz="1600" dirty="0">
                <a:solidFill>
                  <a:srgbClr val="000000"/>
                </a:solidFill>
                <a:cs typeface="B Homa" panose="00000400000000000000" pitchFamily="2" charset="-78"/>
              </a:rPr>
              <a:t>دسترسی نزدیک به</a:t>
            </a:r>
            <a:r>
              <a:rPr lang="ar-SA" sz="1600" dirty="0">
                <a:solidFill>
                  <a:srgbClr val="000000"/>
                </a:solidFill>
                <a:cs typeface="B Homa" panose="00000400000000000000" pitchFamily="2" charset="-78"/>
              </a:rPr>
              <a:t> فضاهاي مورد نياز</a:t>
            </a:r>
            <a:endParaRPr lang="fa-IR" sz="1600" dirty="0">
              <a:solidFill>
                <a:srgbClr val="000000"/>
              </a:solidFill>
              <a:cs typeface="B Homa" panose="00000400000000000000" pitchFamily="2" charset="-78"/>
            </a:endParaRPr>
          </a:p>
          <a:p>
            <a:r>
              <a:rPr lang="ar-SA" sz="1600" dirty="0">
                <a:solidFill>
                  <a:srgbClr val="000000"/>
                </a:solidFill>
                <a:cs typeface="B Homa" panose="00000400000000000000" pitchFamily="2" charset="-78"/>
              </a:rPr>
              <a:t> راديولوژي، انتظار، پذيرش و اتاق مرکز</a:t>
            </a:r>
            <a:endParaRPr lang="fa-IR" sz="1600" dirty="0">
              <a:solidFill>
                <a:srgbClr val="000000"/>
              </a:solidFill>
              <a:cs typeface="B Homa" panose="00000400000000000000" pitchFamily="2" charset="-78"/>
            </a:endParaRPr>
          </a:p>
          <a:p>
            <a:r>
              <a:rPr lang="ar-SA" sz="1600" dirty="0">
                <a:solidFill>
                  <a:srgbClr val="000000"/>
                </a:solidFill>
                <a:cs typeface="B Homa" panose="00000400000000000000" pitchFamily="2" charset="-78"/>
              </a:rPr>
              <a:t> استريليزاسيون</a:t>
            </a:r>
            <a:endParaRPr lang="fa-IR" sz="1600" dirty="0">
              <a:solidFill>
                <a:srgbClr val="000000"/>
              </a:solidFill>
              <a:cs typeface="B Homa" panose="00000400000000000000" pitchFamily="2" charset="-78"/>
            </a:endParaRPr>
          </a:p>
          <a:p>
            <a:endParaRPr lang="fa-IR" sz="1600" dirty="0">
              <a:solidFill>
                <a:srgbClr val="000000"/>
              </a:solidFill>
              <a:cs typeface="B Homa" panose="00000400000000000000" pitchFamily="2" charset="-78"/>
            </a:endParaRPr>
          </a:p>
        </p:txBody>
      </p:sp>
      <p:sp>
        <p:nvSpPr>
          <p:cNvPr id="5" name="TextBox 4"/>
          <p:cNvSpPr txBox="1"/>
          <p:nvPr/>
        </p:nvSpPr>
        <p:spPr>
          <a:xfrm>
            <a:off x="533400" y="4343400"/>
            <a:ext cx="8077200" cy="1661993"/>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اتاق نوار قلب:</a:t>
            </a:r>
          </a:p>
          <a:p>
            <a:pPr algn="justLow"/>
            <a:endParaRPr lang="en-US" dirty="0">
              <a:solidFill>
                <a:srgbClr val="000000"/>
              </a:solidFill>
            </a:endParaRPr>
          </a:p>
          <a:p>
            <a:pPr algn="justLow"/>
            <a:r>
              <a:rPr lang="fa-IR" sz="1600" dirty="0">
                <a:solidFill>
                  <a:srgbClr val="000000"/>
                </a:solidFill>
                <a:cs typeface="B Homa" panose="00000400000000000000" pitchFamily="2" charset="-78"/>
              </a:rPr>
              <a:t>این اتاق معمولا در مجاورت کلینیک قلب قرار میگیرد وبه گرفتن از بیماران طبق درخواست پزشک مربوطه اختصاص دارد.این فضاها برحسب تعداد مراجعین می تواندیک تخت یا بیشتر برای گرفتن نوار قلب داشته باشد در صورت وجود یک تخت و یک دستگاه معمولا فضایی معدل فضای تیپ برای اتاق نوار قلب کافی به نظر می رسد.</a:t>
            </a:r>
            <a:endParaRPr lang="en-US" sz="1600" dirty="0">
              <a:solidFill>
                <a:srgbClr val="000000"/>
              </a:solidFill>
            </a:endParaRPr>
          </a:p>
          <a:p>
            <a:pPr algn="justLow" rtl="0"/>
            <a:endParaRPr lang="en-US" dirty="0">
              <a:solidFill>
                <a:srgbClr val="000000"/>
              </a:solidFill>
            </a:endParaRPr>
          </a:p>
        </p:txBody>
      </p:sp>
    </p:spTree>
    <p:extLst>
      <p:ext uri="{BB962C8B-B14F-4D97-AF65-F5344CB8AC3E}">
        <p14:creationId xmlns:p14="http://schemas.microsoft.com/office/powerpoint/2010/main" val="1194151593"/>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1000" y="838200"/>
            <a:ext cx="4114800" cy="1107996"/>
          </a:xfrm>
          <a:prstGeom prst="rect">
            <a:avLst/>
          </a:prstGeom>
          <a:noFill/>
        </p:spPr>
        <p:txBody>
          <a:bodyPr wrap="square" rtlCol="0">
            <a:spAutoFit/>
          </a:bodyPr>
          <a:lstStyle/>
          <a:p>
            <a:r>
              <a:rPr lang="en-US" sz="1600" b="1" dirty="0">
                <a:solidFill>
                  <a:srgbClr val="000000"/>
                </a:solidFill>
                <a:effectLst>
                  <a:outerShdw blurRad="38100" dist="38100" dir="2700000" algn="tl">
                    <a:srgbClr val="000000">
                      <a:alpha val="43137"/>
                    </a:srgbClr>
                  </a:outerShdw>
                </a:effectLst>
              </a:rPr>
              <a:t>  </a:t>
            </a:r>
            <a:r>
              <a:rPr lang="ar-SA" b="1" dirty="0">
                <a:solidFill>
                  <a:srgbClr val="000000"/>
                </a:solidFill>
                <a:effectLst>
                  <a:outerShdw blurRad="38100" dist="38100" dir="2700000" algn="tl">
                    <a:srgbClr val="000000">
                      <a:alpha val="43137"/>
                    </a:srgbClr>
                  </a:outerShdw>
                </a:effectLst>
                <a:cs typeface="B Homa" panose="00000400000000000000" pitchFamily="2" charset="-78"/>
              </a:rPr>
              <a:t>شناخت فضاهای فیزیکی بیمارستان</a:t>
            </a:r>
            <a:endParaRPr lang="en-US" b="1" dirty="0">
              <a:solidFill>
                <a:srgbClr val="000000"/>
              </a:solidFill>
              <a:effectLst>
                <a:outerShdw blurRad="38100" dist="38100" dir="2700000" algn="tl">
                  <a:srgbClr val="000000">
                    <a:alpha val="43137"/>
                  </a:srgbClr>
                </a:outerShdw>
              </a:effectLst>
            </a:endParaRPr>
          </a:p>
          <a:p>
            <a:endParaRPr lang="en-US" sz="1600" b="1" dirty="0">
              <a:solidFill>
                <a:srgbClr val="000000"/>
              </a:solidFill>
            </a:endParaRPr>
          </a:p>
          <a:p>
            <a:r>
              <a:rPr lang="ar-SA" sz="1600" dirty="0">
                <a:solidFill>
                  <a:srgbClr val="000000"/>
                </a:solidFill>
                <a:cs typeface="B Homa" panose="00000400000000000000" pitchFamily="2" charset="-78"/>
              </a:rPr>
              <a:t>به طور کلی بخش های مختلف بیمارستان عبارتنداز:</a:t>
            </a:r>
            <a:endParaRPr lang="en-US" sz="1600" dirty="0">
              <a:solidFill>
                <a:srgbClr val="000000"/>
              </a:solidFill>
            </a:endParaRPr>
          </a:p>
          <a:p>
            <a:endParaRPr lang="en-US" sz="1600" dirty="0">
              <a:solidFill>
                <a:srgbClr val="000000"/>
              </a:solidFill>
            </a:endParaRPr>
          </a:p>
        </p:txBody>
      </p:sp>
      <p:sp>
        <p:nvSpPr>
          <p:cNvPr id="5" name="TextBox 4"/>
          <p:cNvSpPr txBox="1"/>
          <p:nvPr/>
        </p:nvSpPr>
        <p:spPr>
          <a:xfrm>
            <a:off x="5257800" y="2057400"/>
            <a:ext cx="2743200" cy="584775"/>
          </a:xfrm>
          <a:prstGeom prst="rect">
            <a:avLst/>
          </a:prstGeom>
          <a:noFill/>
        </p:spPr>
        <p:txBody>
          <a:bodyPr wrap="square" rtlCol="0">
            <a:spAutoFit/>
          </a:bodyPr>
          <a:lstStyle/>
          <a:p>
            <a:r>
              <a:rPr lang="ar-SA" sz="1600" dirty="0">
                <a:solidFill>
                  <a:srgbClr val="000000"/>
                </a:solidFill>
                <a:cs typeface="B Homa" panose="00000400000000000000" pitchFamily="2" charset="-78"/>
              </a:rPr>
              <a:t>الف) بخش خدمات درمانی شامل:</a:t>
            </a:r>
            <a:endParaRPr lang="en-US" sz="1600" dirty="0">
              <a:solidFill>
                <a:srgbClr val="000000"/>
              </a:solidFill>
            </a:endParaRPr>
          </a:p>
          <a:p>
            <a:r>
              <a:rPr lang="en-US" sz="1600" dirty="0">
                <a:solidFill>
                  <a:srgbClr val="000000"/>
                </a:solidFill>
              </a:rPr>
              <a:t>       </a:t>
            </a:r>
            <a:r>
              <a:rPr lang="ar-SA" sz="1600" dirty="0">
                <a:solidFill>
                  <a:srgbClr val="000000"/>
                </a:solidFill>
                <a:cs typeface="B Homa" panose="00000400000000000000" pitchFamily="2" charset="-78"/>
              </a:rPr>
              <a:t>بخش بستری، درمانگاه</a:t>
            </a:r>
            <a:endParaRPr lang="en-US" sz="1600" dirty="0">
              <a:solidFill>
                <a:srgbClr val="000000"/>
              </a:solidFill>
            </a:endParaRPr>
          </a:p>
        </p:txBody>
      </p:sp>
      <p:sp>
        <p:nvSpPr>
          <p:cNvPr id="10" name="TextBox 9"/>
          <p:cNvSpPr txBox="1"/>
          <p:nvPr/>
        </p:nvSpPr>
        <p:spPr>
          <a:xfrm>
            <a:off x="1143000" y="2895600"/>
            <a:ext cx="6781800" cy="584775"/>
          </a:xfrm>
          <a:prstGeom prst="rect">
            <a:avLst/>
          </a:prstGeom>
          <a:noFill/>
        </p:spPr>
        <p:txBody>
          <a:bodyPr wrap="square" rtlCol="0">
            <a:spAutoFit/>
          </a:bodyPr>
          <a:lstStyle/>
          <a:p>
            <a:r>
              <a:rPr lang="ar-SA" sz="1600" dirty="0">
                <a:solidFill>
                  <a:srgbClr val="000000"/>
                </a:solidFill>
                <a:cs typeface="B Homa" panose="00000400000000000000" pitchFamily="2" charset="-78"/>
              </a:rPr>
              <a:t>ب) بخش تشخیص و درمان شامل:</a:t>
            </a:r>
            <a:endParaRPr lang="en-US" sz="1600" dirty="0">
              <a:solidFill>
                <a:srgbClr val="000000"/>
              </a:solidFill>
            </a:endParaRPr>
          </a:p>
          <a:p>
            <a:r>
              <a:rPr lang="ar-SA" sz="1600" dirty="0">
                <a:solidFill>
                  <a:srgbClr val="000000"/>
                </a:solidFill>
                <a:cs typeface="B Homa" panose="00000400000000000000" pitchFamily="2" charset="-78"/>
              </a:rPr>
              <a:t> </a:t>
            </a:r>
            <a:r>
              <a:rPr lang="en-US" sz="1600" dirty="0">
                <a:solidFill>
                  <a:srgbClr val="000000"/>
                </a:solidFill>
              </a:rPr>
              <a:t>    </a:t>
            </a:r>
            <a:r>
              <a:rPr lang="ar-SA" sz="1600" dirty="0">
                <a:solidFill>
                  <a:srgbClr val="000000"/>
                </a:solidFill>
                <a:cs typeface="B Homa" panose="00000400000000000000" pitchFamily="2" charset="-78"/>
              </a:rPr>
              <a:t>بخش بستری، بخش جراحی، فیزیوتراپی،  رادیولوژی،  </a:t>
            </a:r>
            <a:r>
              <a:rPr lang="en-US" sz="1600" dirty="0">
                <a:solidFill>
                  <a:srgbClr val="000000"/>
                </a:solidFill>
              </a:rPr>
              <a:t>MRI</a:t>
            </a:r>
            <a:r>
              <a:rPr lang="ar-SA" sz="1600" dirty="0">
                <a:solidFill>
                  <a:srgbClr val="000000"/>
                </a:solidFill>
                <a:cs typeface="B Homa" panose="00000400000000000000" pitchFamily="2" charset="-78"/>
              </a:rPr>
              <a:t>، آزمایشگاه،</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داروخانه</a:t>
            </a:r>
            <a:endParaRPr lang="en-US" sz="1600" dirty="0">
              <a:solidFill>
                <a:srgbClr val="000000"/>
              </a:solidFill>
            </a:endParaRPr>
          </a:p>
        </p:txBody>
      </p:sp>
      <p:sp>
        <p:nvSpPr>
          <p:cNvPr id="11" name="TextBox 10"/>
          <p:cNvSpPr txBox="1"/>
          <p:nvPr/>
        </p:nvSpPr>
        <p:spPr>
          <a:xfrm>
            <a:off x="2667000" y="3810000"/>
            <a:ext cx="5257800" cy="584775"/>
          </a:xfrm>
          <a:prstGeom prst="rect">
            <a:avLst/>
          </a:prstGeom>
          <a:noFill/>
        </p:spPr>
        <p:txBody>
          <a:bodyPr wrap="square" rtlCol="0">
            <a:spAutoFit/>
          </a:bodyPr>
          <a:lstStyle/>
          <a:p>
            <a:r>
              <a:rPr lang="fa-IR" sz="1600" dirty="0">
                <a:solidFill>
                  <a:srgbClr val="000000"/>
                </a:solidFill>
                <a:cs typeface="B Homa" panose="00000400000000000000" pitchFamily="2" charset="-78"/>
              </a:rPr>
              <a:t>ج)</a:t>
            </a:r>
            <a:r>
              <a:rPr lang="en-US" sz="1600" dirty="0">
                <a:solidFill>
                  <a:srgbClr val="000000"/>
                </a:solidFill>
              </a:rPr>
              <a:t> </a:t>
            </a:r>
            <a:r>
              <a:rPr lang="ar-SA" sz="1600" dirty="0">
                <a:solidFill>
                  <a:srgbClr val="000000"/>
                </a:solidFill>
                <a:cs typeface="B Homa" panose="00000400000000000000" pitchFamily="2" charset="-78"/>
              </a:rPr>
              <a:t>بخش اداری شامل:</a:t>
            </a:r>
            <a:endParaRPr lang="en-US" sz="1600" dirty="0">
              <a:solidFill>
                <a:srgbClr val="000000"/>
              </a:solidFill>
            </a:endParaRPr>
          </a:p>
          <a:p>
            <a:r>
              <a:rPr lang="en-US" sz="1600" dirty="0">
                <a:solidFill>
                  <a:srgbClr val="000000"/>
                </a:solidFill>
              </a:rPr>
              <a:t>    </a:t>
            </a:r>
            <a:r>
              <a:rPr lang="ar-SA" sz="1600" dirty="0">
                <a:solidFill>
                  <a:srgbClr val="000000"/>
                </a:solidFill>
                <a:cs typeface="B Homa" panose="00000400000000000000" pitchFamily="2" charset="-78"/>
              </a:rPr>
              <a:t>اطلاعات، مدیریت، پذیرش، بایگانی، حسابداری،فضاهای عمومی</a:t>
            </a:r>
            <a:endParaRPr lang="en-US" sz="1600" dirty="0">
              <a:solidFill>
                <a:srgbClr val="000000"/>
              </a:solidFill>
            </a:endParaRPr>
          </a:p>
        </p:txBody>
      </p:sp>
      <p:sp>
        <p:nvSpPr>
          <p:cNvPr id="13" name="TextBox 12"/>
          <p:cNvSpPr txBox="1"/>
          <p:nvPr/>
        </p:nvSpPr>
        <p:spPr>
          <a:xfrm>
            <a:off x="762000" y="4800600"/>
            <a:ext cx="7086600" cy="1077218"/>
          </a:xfrm>
          <a:prstGeom prst="rect">
            <a:avLst/>
          </a:prstGeom>
          <a:noFill/>
        </p:spPr>
        <p:txBody>
          <a:bodyPr wrap="square" rtlCol="0">
            <a:spAutoFit/>
          </a:bodyPr>
          <a:lstStyle/>
          <a:p>
            <a:r>
              <a:rPr lang="ar-SA" sz="1600" dirty="0">
                <a:solidFill>
                  <a:srgbClr val="000000"/>
                </a:solidFill>
                <a:cs typeface="B Homa" panose="00000400000000000000" pitchFamily="2" charset="-78"/>
              </a:rPr>
              <a:t>د) بخش خدمات شامل:</a:t>
            </a:r>
            <a:endParaRPr lang="en-US" sz="1600" dirty="0">
              <a:solidFill>
                <a:srgbClr val="000000"/>
              </a:solidFill>
            </a:endParaRPr>
          </a:p>
          <a:p>
            <a:r>
              <a:rPr lang="en-US" sz="1600" dirty="0">
                <a:solidFill>
                  <a:srgbClr val="000000"/>
                </a:solidFill>
              </a:rPr>
              <a:t>    </a:t>
            </a:r>
            <a:r>
              <a:rPr lang="ar-SA" sz="1600" dirty="0">
                <a:solidFill>
                  <a:srgbClr val="000000"/>
                </a:solidFill>
                <a:cs typeface="B Homa" panose="00000400000000000000" pitchFamily="2" charset="-78"/>
              </a:rPr>
              <a:t>آشپزخانه، استرلیزاسیون مرکزی،رختشوخانه، انبار مرکزی،رختکن، نگهداری وتعمیرات، </a:t>
            </a:r>
            <a:r>
              <a:rPr lang="en-US" sz="1600" dirty="0">
                <a:solidFill>
                  <a:srgbClr val="000000"/>
                </a:solidFill>
              </a:rPr>
              <a:t>                    </a:t>
            </a:r>
            <a:r>
              <a:rPr lang="ar-SA" sz="1600" dirty="0">
                <a:solidFill>
                  <a:srgbClr val="000000"/>
                </a:solidFill>
                <a:cs typeface="B Homa" panose="00000400000000000000" pitchFamily="2" charset="-78"/>
              </a:rPr>
              <a:t>سردخانه و تشریح</a:t>
            </a:r>
            <a:endParaRPr lang="en-US" sz="1600" dirty="0">
              <a:solidFill>
                <a:srgbClr val="000000"/>
              </a:solidFill>
            </a:endParaRPr>
          </a:p>
          <a:p>
            <a:pPr rtl="0"/>
            <a:endParaRPr lang="en-US" sz="1600" dirty="0">
              <a:solidFill>
                <a:srgbClr val="000000"/>
              </a:solidFill>
            </a:endParaRPr>
          </a:p>
        </p:txBody>
      </p:sp>
    </p:spTree>
    <p:extLst>
      <p:ext uri="{BB962C8B-B14F-4D97-AF65-F5344CB8AC3E}">
        <p14:creationId xmlns:p14="http://schemas.microsoft.com/office/powerpoint/2010/main" val="3072252212"/>
      </p:ext>
    </p:extLst>
  </p:cSld>
  <p:clrMapOvr>
    <a:masterClrMapping/>
  </p:clrMapOvr>
  <p:transition>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8600" y="685800"/>
            <a:ext cx="4800600" cy="1938992"/>
          </a:xfrm>
          <a:prstGeom prst="rect">
            <a:avLst/>
          </a:prstGeom>
          <a:noFill/>
        </p:spPr>
        <p:txBody>
          <a:bodyPr wrap="square" rtlCol="0">
            <a:spAutoFit/>
          </a:bodyPr>
          <a:lstStyle/>
          <a:p>
            <a:pPr algn="just"/>
            <a:r>
              <a:rPr lang="ar-SA" sz="2000" b="1" dirty="0">
                <a:solidFill>
                  <a:srgbClr val="000000"/>
                </a:solidFill>
                <a:cs typeface="B Homa" panose="00000400000000000000" pitchFamily="2" charset="-78"/>
              </a:rPr>
              <a:t>پذیرش: </a:t>
            </a:r>
            <a:endParaRPr lang="en-US" sz="2000" b="1" dirty="0">
              <a:solidFill>
                <a:srgbClr val="000000"/>
              </a:solidFill>
            </a:endParaRPr>
          </a:p>
          <a:p>
            <a:pPr algn="just"/>
            <a:endParaRPr lang="en-US" sz="2000" dirty="0">
              <a:solidFill>
                <a:srgbClr val="000000"/>
              </a:solidFill>
            </a:endParaRPr>
          </a:p>
          <a:p>
            <a:pPr algn="just"/>
            <a:r>
              <a:rPr lang="ar-SA" sz="1600" dirty="0">
                <a:solidFill>
                  <a:srgbClr val="000000"/>
                </a:solidFill>
                <a:cs typeface="B Homa" panose="00000400000000000000" pitchFamily="2" charset="-78"/>
              </a:rPr>
              <a:t>در درمانگاه فضایی برای نوبت دادن به بیماران سرپایی باید در نظر گرفته شود و همچنین وجود تابلویی برای راهنمایی بیماران سرپایی که در آن نام پزشکان، ساعت و روزهای ویزیت آنها مشخص شده باشد الزامی است. نام و شماره تلفن مسئول بخش نیز در دسترس باشد.</a:t>
            </a:r>
            <a:endParaRPr lang="en-US" sz="1600" dirty="0">
              <a:solidFill>
                <a:srgbClr val="000000"/>
              </a:solidFill>
            </a:endParaRPr>
          </a:p>
        </p:txBody>
      </p:sp>
      <p:sp>
        <p:nvSpPr>
          <p:cNvPr id="3" name="TextBox 2"/>
          <p:cNvSpPr txBox="1"/>
          <p:nvPr/>
        </p:nvSpPr>
        <p:spPr>
          <a:xfrm>
            <a:off x="4038600" y="2819400"/>
            <a:ext cx="4800600" cy="3293209"/>
          </a:xfrm>
          <a:prstGeom prst="rect">
            <a:avLst/>
          </a:prstGeom>
          <a:noFill/>
        </p:spPr>
        <p:txBody>
          <a:bodyPr wrap="square" rtlCol="0">
            <a:spAutoFit/>
          </a:bodyPr>
          <a:lstStyle/>
          <a:p>
            <a:pPr algn="justLow">
              <a:buFont typeface="Arial" pitchFamily="34" charset="0"/>
              <a:buChar char="•"/>
            </a:pPr>
            <a:r>
              <a:rPr lang="fa-IR" sz="1600" dirty="0">
                <a:solidFill>
                  <a:srgbClr val="000000"/>
                </a:solidFill>
                <a:cs typeface="B Homa" panose="00000400000000000000" pitchFamily="2" charset="-78"/>
              </a:rPr>
              <a:t>محل انتظار بیمار برای معاینات و معالجات عمومی به راحتی بوسیله معل پذیرش باید قابل کنترل باشد.</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از محل انتظار برای معاینات و معالجات عمومی، ارتباط با محل پذیرش برای معالجات و معاینات تخصصی ممکن باشد.</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پذیرش بخش تخصصی باید نسبت به ورود مستقیم از خارج به داخل این بخش کنترل داشته باشد.</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قسمت پذیرش  از طریق مسیر پرسنلی و تدارکاتی با اتاق های معاینه این بخش ارتباط داشته باشد.</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همینطور قسمت پدیرش بخش عمومی با تخصصی ارتباط فضایی داشته باشند به طوری که کلا از یک مرکز پذیرش، اطالاعات را بگیرند.</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در قسمت پذیرش، محل مراجعه بیمار جدید برای تهیه پرونده از بیمارانی که پرونده دارند مجزا باشند.</a:t>
            </a:r>
            <a:endParaRPr lang="en-US" sz="1600" dirty="0">
              <a:solidFill>
                <a:srgbClr val="000000"/>
              </a:solidFill>
            </a:endParaRPr>
          </a:p>
        </p:txBody>
      </p:sp>
      <p:pic>
        <p:nvPicPr>
          <p:cNvPr id="52225" name="Picture 1"/>
          <p:cNvPicPr>
            <a:picLocks noChangeAspect="1" noChangeArrowheads="1"/>
          </p:cNvPicPr>
          <p:nvPr/>
        </p:nvPicPr>
        <p:blipFill>
          <a:blip r:embed="rId2" cstate="print"/>
          <a:srcRect/>
          <a:stretch>
            <a:fillRect/>
          </a:stretch>
        </p:blipFill>
        <p:spPr bwMode="auto">
          <a:xfrm>
            <a:off x="304800" y="38862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2226" name="Picture 2"/>
          <p:cNvPicPr>
            <a:picLocks noChangeAspect="1" noChangeArrowheads="1"/>
          </p:cNvPicPr>
          <p:nvPr/>
        </p:nvPicPr>
        <p:blipFill>
          <a:blip r:embed="rId3" cstate="print"/>
          <a:srcRect/>
          <a:stretch>
            <a:fillRect/>
          </a:stretch>
        </p:blipFill>
        <p:spPr bwMode="auto">
          <a:xfrm>
            <a:off x="304800" y="11430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89375780"/>
      </p:ext>
    </p:extLst>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88"/>
          <p:cNvGraphicFramePr>
            <a:graphicFrameLocks noGrp="1"/>
          </p:cNvGraphicFramePr>
          <p:nvPr>
            <p:ph idx="1"/>
          </p:nvPr>
        </p:nvGraphicFramePr>
        <p:xfrm>
          <a:off x="457200" y="5486400"/>
          <a:ext cx="8291512" cy="914400"/>
        </p:xfrm>
        <a:graphic>
          <a:graphicData uri="http://schemas.openxmlformats.org/drawingml/2006/table">
            <a:tbl>
              <a:tblPr rtl="1">
                <a:tableStyleId>{284E427A-3D55-4303-BF80-6455036E1DE7}</a:tableStyleId>
              </a:tblPr>
              <a:tblGrid>
                <a:gridCol w="828675"/>
                <a:gridCol w="830262"/>
                <a:gridCol w="828675"/>
                <a:gridCol w="828675"/>
                <a:gridCol w="828675"/>
                <a:gridCol w="830263"/>
                <a:gridCol w="828675"/>
                <a:gridCol w="828675"/>
                <a:gridCol w="830262"/>
                <a:gridCol w="828675"/>
              </a:tblGrid>
              <a:tr h="2873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B</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D</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E</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F</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G</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H</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I</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J</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r>
              <a:tr h="431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38.1-45.7</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7.6-8.9</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45.7</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91.4 min</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50.8</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53.3-54.6</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142.2 min</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106.7-109.2</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38.1-45.7</a:t>
                      </a:r>
                      <a:endParaRPr kumimoji="0" lang="en-US" sz="1600" b="0" i="0" u="none" strike="noStrike" cap="none" normalizeH="0" baseline="0" dirty="0" smtClean="0">
                        <a:ln>
                          <a:noFill/>
                        </a:ln>
                        <a:solidFill>
                          <a:schemeClr val="tx1"/>
                        </a:solidFill>
                        <a:effectLst/>
                        <a:latin typeface="Arial" charset="0"/>
                        <a:cs typeface="B Homa" panose="00000400000000000000" pitchFamily="2" charset="-78"/>
                      </a:endParaRPr>
                    </a:p>
                  </a:txBody>
                  <a:tcP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76.2</a:t>
                      </a:r>
                      <a:endParaRPr kumimoji="0" lang="en-US" sz="1600" b="0" i="0" u="none" strike="noStrike" cap="none" normalizeH="0" baseline="0" dirty="0" smtClean="0">
                        <a:ln>
                          <a:noFill/>
                        </a:ln>
                        <a:solidFill>
                          <a:schemeClr val="bg1">
                            <a:lumMod val="95000"/>
                            <a:lumOff val="5000"/>
                          </a:schemeClr>
                        </a:solidFill>
                        <a:effectLst/>
                        <a:latin typeface="Arial" charset="0"/>
                        <a:cs typeface="B Homa" panose="00000400000000000000" pitchFamily="2" charset="-78"/>
                      </a:endParaRPr>
                    </a:p>
                  </a:txBody>
                  <a:tcPr horzOverflow="overflow"/>
                </a:tc>
              </a:tr>
            </a:tbl>
          </a:graphicData>
        </a:graphic>
      </p:graphicFrame>
      <p:pic>
        <p:nvPicPr>
          <p:cNvPr id="6" name="Picture 4" descr="Copy of c35011030314091_1"/>
          <p:cNvPicPr>
            <a:picLocks noChangeAspect="1" noChangeArrowheads="1"/>
          </p:cNvPicPr>
          <p:nvPr/>
        </p:nvPicPr>
        <p:blipFill>
          <a:blip r:embed="rId2" cstate="print"/>
          <a:srcRect/>
          <a:stretch>
            <a:fillRect/>
          </a:stretch>
        </p:blipFill>
        <p:spPr bwMode="auto">
          <a:xfrm>
            <a:off x="685800" y="1600200"/>
            <a:ext cx="3431883" cy="33528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5" descr="Copy of Copy of c35011030314091_1"/>
          <p:cNvPicPr>
            <a:picLocks noChangeAspect="1" noChangeArrowheads="1"/>
          </p:cNvPicPr>
          <p:nvPr/>
        </p:nvPicPr>
        <p:blipFill>
          <a:blip r:embed="rId3" cstate="print"/>
          <a:srcRect/>
          <a:stretch>
            <a:fillRect/>
          </a:stretch>
        </p:blipFill>
        <p:spPr bwMode="auto">
          <a:xfrm>
            <a:off x="4572000" y="2057400"/>
            <a:ext cx="4124404" cy="28956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6248400" y="914400"/>
            <a:ext cx="1981200" cy="369332"/>
          </a:xfrm>
          <a:prstGeom prst="rect">
            <a:avLst/>
          </a:prstGeom>
          <a:noFill/>
        </p:spPr>
        <p:txBody>
          <a:bodyPr wrap="square" rtlCol="0">
            <a:spAutoFit/>
          </a:bodyPr>
          <a:lstStyle/>
          <a:p>
            <a:r>
              <a:rPr lang="fa-IR" b="1" dirty="0">
                <a:solidFill>
                  <a:srgbClr val="000000"/>
                </a:solidFill>
                <a:cs typeface="B Homa" panose="00000400000000000000" pitchFamily="2" charset="-78"/>
              </a:rPr>
              <a:t>ايستگاه پرستاري</a:t>
            </a:r>
            <a:endParaRPr lang="en-US" dirty="0">
              <a:solidFill>
                <a:prstClr val="white"/>
              </a:solidFill>
            </a:endParaRPr>
          </a:p>
        </p:txBody>
      </p:sp>
    </p:spTree>
    <p:extLst>
      <p:ext uri="{BB962C8B-B14F-4D97-AF65-F5344CB8AC3E}">
        <p14:creationId xmlns:p14="http://schemas.microsoft.com/office/powerpoint/2010/main" val="4175234789"/>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from="(-#ppt_w/2)" to="(#ppt_x)" calcmode="lin" valueType="num">
                                      <p:cBhvr>
                                        <p:cTn id="13" dur="600" fill="hold">
                                          <p:stCondLst>
                                            <p:cond delay="0"/>
                                          </p:stCondLst>
                                        </p:cTn>
                                        <p:tgtEl>
                                          <p:spTgt spid="6"/>
                                        </p:tgtEl>
                                        <p:attrNameLst>
                                          <p:attrName>ppt_x</p:attrName>
                                        </p:attrNameLst>
                                      </p:cBhvr>
                                    </p:anim>
                                    <p:anim from="0" to="-1.0" calcmode="lin" valueType="num">
                                      <p:cBhvr>
                                        <p:cTn id="14" dur="200" decel="50000" autoRev="1" fill="hold">
                                          <p:stCondLst>
                                            <p:cond delay="600"/>
                                          </p:stCondLst>
                                        </p:cTn>
                                        <p:tgtEl>
                                          <p:spTgt spid="6"/>
                                        </p:tgtEl>
                                        <p:attrNameLst>
                                          <p:attrName>xshear</p:attrName>
                                        </p:attrNameLst>
                                      </p:cBhvr>
                                    </p:anim>
                                    <p:animScale>
                                      <p:cBhvr>
                                        <p:cTn id="15" dur="200" decel="100000" autoRev="1" fill="hold">
                                          <p:stCondLst>
                                            <p:cond delay="600"/>
                                          </p:stCondLst>
                                        </p:cTn>
                                        <p:tgtEl>
                                          <p:spTgt spid="6"/>
                                        </p:tgtEl>
                                      </p:cBhvr>
                                      <p:from x="100000" y="100000"/>
                                      <p:to x="80000" y="100000"/>
                                    </p:animScale>
                                    <p:anim by="(#ppt_h/3+#ppt_w*0.1)" calcmode="lin" valueType="num">
                                      <p:cBhvr additive="sum">
                                        <p:cTn id="16" dur="200" decel="100000" autoRev="1" fill="hold">
                                          <p:stCondLst>
                                            <p:cond delay="600"/>
                                          </p:stCondLst>
                                        </p:cTn>
                                        <p:tgtEl>
                                          <p:spTgt spid="6"/>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371600"/>
            <a:ext cx="8153400" cy="3170099"/>
          </a:xfrm>
          <a:prstGeom prst="rect">
            <a:avLst/>
          </a:prstGeom>
          <a:noFill/>
        </p:spPr>
        <p:txBody>
          <a:bodyPr wrap="square" rtlCol="0">
            <a:spAutoFit/>
          </a:bodyPr>
          <a:lstStyle/>
          <a:p>
            <a:pPr algn="just"/>
            <a:r>
              <a:rPr lang="ar-SA" sz="2000" b="1" dirty="0">
                <a:solidFill>
                  <a:srgbClr val="000000"/>
                </a:solidFill>
                <a:effectLst>
                  <a:outerShdw blurRad="38100" dist="38100" dir="2700000" algn="tl">
                    <a:srgbClr val="000000">
                      <a:alpha val="43137"/>
                    </a:srgbClr>
                  </a:outerShdw>
                </a:effectLst>
                <a:cs typeface="B Homa" panose="00000400000000000000" pitchFamily="2" charset="-78"/>
              </a:rPr>
              <a:t>فضای انتظار:</a:t>
            </a:r>
            <a:endParaRPr lang="en-US" sz="2000" b="1" dirty="0">
              <a:solidFill>
                <a:srgbClr val="000000"/>
              </a:solidFill>
              <a:effectLst>
                <a:outerShdw blurRad="38100" dist="38100" dir="2700000" algn="tl">
                  <a:srgbClr val="000000">
                    <a:alpha val="43137"/>
                  </a:srgbClr>
                </a:outerShdw>
              </a:effectLst>
            </a:endParaRPr>
          </a:p>
          <a:p>
            <a:pPr algn="just"/>
            <a:endParaRPr lang="en-US" sz="20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فضایی برای یک سوم حداکثر تعداد بیمارانی که در روز به بخش سرپایی مراجعه می کنند، باید در نظر گرفته شود. (</a:t>
            </a:r>
            <a:r>
              <a:rPr lang="fa-IR" sz="1600" dirty="0">
                <a:solidFill>
                  <a:srgbClr val="000000"/>
                </a:solidFill>
                <a:cs typeface="B Homa" panose="00000400000000000000" pitchFamily="2" charset="-78"/>
              </a:rPr>
              <a:t>0.7</a:t>
            </a:r>
            <a:r>
              <a:rPr lang="ar-SA" sz="1600" dirty="0">
                <a:solidFill>
                  <a:srgbClr val="000000"/>
                </a:solidFill>
                <a:cs typeface="B Homa" panose="00000400000000000000" pitchFamily="2" charset="-78"/>
              </a:rPr>
              <a:t> مترمربع به ازای هر بیمار)</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دکوراسیون فضا باید زیبا و جذاب بوده و صندلی کافی و راحت به تعداد کافی پیش بینی گردد.</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در نظر گرفتن دو یا سه تخت درگوشه فضای انتظار برای افرادی که قادر به نشستن نیستند.</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در نظر گرفتن آب سردکن و سرویس های بهداشتی به تعداد کافی (یک دستشویی به ازای هر 50 بیمار مراجعه کننده و یک توالت به ازای هر 25 بیمار بصورت جداگانه برای آقایان و خانمها)گرمایش، سرمایش و تهویه این فضا باید در حد مطلوب باشد.</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تعبیه ی نور و منظر مناسب در فضای انتظار کلینیک ها و طراحی فضاهای عاری از اضطراب و استرس مهم است.</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فضای انتظار بهترین مکان برای آموزش بهداشت می باشد. (استفاده از فیلم های آموزشی، روزنامه، پوستر، اعلانات بهداشتی و ...)</a:t>
            </a:r>
            <a:endParaRPr lang="en-US" sz="1600" dirty="0">
              <a:solidFill>
                <a:srgbClr val="000000"/>
              </a:solidFill>
            </a:endParaRPr>
          </a:p>
        </p:txBody>
      </p:sp>
    </p:spTree>
    <p:extLst>
      <p:ext uri="{BB962C8B-B14F-4D97-AF65-F5344CB8AC3E}">
        <p14:creationId xmlns:p14="http://schemas.microsoft.com/office/powerpoint/2010/main" val="382705028"/>
      </p:ext>
    </p:extLst>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143000"/>
            <a:ext cx="8153400" cy="1754326"/>
          </a:xfrm>
          <a:prstGeom prst="rect">
            <a:avLst/>
          </a:prstGeom>
          <a:noFill/>
        </p:spPr>
        <p:txBody>
          <a:bodyPr wrap="square" rtlCol="0">
            <a:spAutoFit/>
          </a:bodyPr>
          <a:lstStyle/>
          <a:p>
            <a:pPr algn="just"/>
            <a:r>
              <a:rPr lang="ar-SA" dirty="0">
                <a:solidFill>
                  <a:srgbClr val="000000"/>
                </a:solidFill>
                <a:cs typeface="B Homa" panose="00000400000000000000" pitchFamily="2" charset="-78"/>
              </a:rPr>
              <a:t>معمول است که کلینیک ها بر اساس سیستم وقت قبلی اداره شوند ولی این باعث نمی گردد که بیماران مدت قابل ملاحظه ای قبل از وقت خود، در بیمارستان حضور بهم </a:t>
            </a:r>
            <a:r>
              <a:rPr lang="fa-IR" dirty="0">
                <a:solidFill>
                  <a:srgbClr val="000000"/>
                </a:solidFill>
                <a:cs typeface="B Homa" panose="00000400000000000000" pitchFamily="2" charset="-78"/>
              </a:rPr>
              <a:t>ن</a:t>
            </a:r>
            <a:r>
              <a:rPr lang="ar-SA" dirty="0">
                <a:solidFill>
                  <a:srgbClr val="000000"/>
                </a:solidFill>
                <a:cs typeface="B Homa" panose="00000400000000000000" pitchFamily="2" charset="-78"/>
              </a:rPr>
              <a:t>رسانند. تجربه نشان می دهد که بعضی از جوامع منتظرین برابر با بار کامل مراجعین کلینیک ها در بعد از ظهر خواهد بود.</a:t>
            </a:r>
            <a:endParaRPr lang="en-US" dirty="0">
              <a:solidFill>
                <a:srgbClr val="000000"/>
              </a:solidFill>
            </a:endParaRPr>
          </a:p>
          <a:p>
            <a:pPr algn="just"/>
            <a:r>
              <a:rPr lang="ar-SA" dirty="0">
                <a:solidFill>
                  <a:srgbClr val="000000"/>
                </a:solidFill>
                <a:cs typeface="B Homa" panose="00000400000000000000" pitchFamily="2" charset="-78"/>
              </a:rPr>
              <a:t>قسمتی از این بار به واسطه همراهانی به وجود می آید که با بیمار به بیمارستان می آیند ولی با آنها وارد کلینیک نمی شوند.</a:t>
            </a:r>
            <a:endParaRPr lang="en-US" dirty="0">
              <a:solidFill>
                <a:srgbClr val="000000"/>
              </a:solidFill>
            </a:endParaRPr>
          </a:p>
          <a:p>
            <a:pPr algn="just"/>
            <a:r>
              <a:rPr lang="ar-SA" dirty="0">
                <a:solidFill>
                  <a:srgbClr val="000000"/>
                </a:solidFill>
                <a:cs typeface="B Homa" panose="00000400000000000000" pitchFamily="2" charset="-78"/>
              </a:rPr>
              <a:t>بهتر است که بار انتظار را 85 درصد کل ظرفیت درمانگاه در صبح یا بعد از ظهر پیش بینی کرد.</a:t>
            </a:r>
            <a:endParaRPr lang="en-US" dirty="0">
              <a:solidFill>
                <a:srgbClr val="000000"/>
              </a:solidFill>
            </a:endParaRPr>
          </a:p>
        </p:txBody>
      </p:sp>
      <p:pic>
        <p:nvPicPr>
          <p:cNvPr id="49153" name="Picture 1"/>
          <p:cNvPicPr>
            <a:picLocks noChangeAspect="1" noChangeArrowheads="1"/>
          </p:cNvPicPr>
          <p:nvPr/>
        </p:nvPicPr>
        <p:blipFill>
          <a:blip r:embed="rId2"/>
          <a:srcRect/>
          <a:stretch>
            <a:fillRect/>
          </a:stretch>
        </p:blipFill>
        <p:spPr bwMode="auto">
          <a:xfrm>
            <a:off x="2514600" y="3352800"/>
            <a:ext cx="4064000" cy="3048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17370071"/>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95800" y="1905000"/>
            <a:ext cx="4191000" cy="1384995"/>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اتاق مسئول بخش:</a:t>
            </a:r>
            <a:endParaRPr lang="en-US" b="1" dirty="0">
              <a:solidFill>
                <a:srgbClr val="000000"/>
              </a:solidFill>
            </a:endParaRPr>
          </a:p>
          <a:p>
            <a:pPr algn="justLow"/>
            <a:endParaRPr lang="en-US" dirty="0">
              <a:solidFill>
                <a:srgbClr val="000000"/>
              </a:solidFill>
            </a:endParaRPr>
          </a:p>
          <a:p>
            <a:pPr algn="justLow"/>
            <a:r>
              <a:rPr lang="ar-SA" sz="1600" dirty="0">
                <a:solidFill>
                  <a:srgbClr val="000000"/>
                </a:solidFill>
                <a:cs typeface="B Homa" panose="00000400000000000000" pitchFamily="2" charset="-78"/>
              </a:rPr>
              <a:t>پیش بینی دفتر مسئول بخش در نزدیکی ورودی درمانگاههای تخصصی، تا امکان هماهنگی و کنترل لازم را فراهم سازد.</a:t>
            </a:r>
            <a:endParaRPr lang="en-US" sz="1600" dirty="0">
              <a:solidFill>
                <a:srgbClr val="000000"/>
              </a:solidFill>
            </a:endParaRPr>
          </a:p>
        </p:txBody>
      </p:sp>
      <p:sp>
        <p:nvSpPr>
          <p:cNvPr id="5" name="TextBox 4"/>
          <p:cNvSpPr txBox="1"/>
          <p:nvPr/>
        </p:nvSpPr>
        <p:spPr>
          <a:xfrm>
            <a:off x="4572000" y="3733800"/>
            <a:ext cx="4191000" cy="1200329"/>
          </a:xfrm>
          <a:prstGeom prst="rect">
            <a:avLst/>
          </a:prstGeom>
          <a:noFill/>
        </p:spPr>
        <p:txBody>
          <a:bodyPr wrap="square" rtlCol="0">
            <a:spAutoFit/>
          </a:bodyPr>
          <a:lstStyle/>
          <a:p>
            <a:pPr algn="justLow"/>
            <a:r>
              <a:rPr lang="ar-SA" sz="2000" b="1" dirty="0">
                <a:solidFill>
                  <a:srgbClr val="000000"/>
                </a:solidFill>
                <a:cs typeface="B Homa" panose="00000400000000000000" pitchFamily="2" charset="-78"/>
              </a:rPr>
              <a:t>اتاق مدارک پزشکی</a:t>
            </a:r>
            <a:r>
              <a:rPr lang="ar-SA" sz="2000" dirty="0">
                <a:solidFill>
                  <a:srgbClr val="000000"/>
                </a:solidFill>
                <a:cs typeface="B Homa" panose="00000400000000000000" pitchFamily="2" charset="-78"/>
              </a:rPr>
              <a:t>: </a:t>
            </a:r>
            <a:endParaRPr lang="en-US" sz="2000" dirty="0">
              <a:solidFill>
                <a:srgbClr val="000000"/>
              </a:solidFill>
            </a:endParaRPr>
          </a:p>
          <a:p>
            <a:pPr algn="justLow"/>
            <a:endParaRPr lang="en-US" sz="2000" dirty="0">
              <a:solidFill>
                <a:srgbClr val="000000"/>
              </a:solidFill>
            </a:endParaRPr>
          </a:p>
          <a:p>
            <a:pPr algn="justLow"/>
            <a:r>
              <a:rPr lang="ar-SA" sz="1600" dirty="0">
                <a:solidFill>
                  <a:srgbClr val="000000"/>
                </a:solidFill>
                <a:cs typeface="B Homa" panose="00000400000000000000" pitchFamily="2" charset="-78"/>
              </a:rPr>
              <a:t>قرارگیری در مجاورت درمانگاههای تخصصی و فعالیت زیر نظر بخش مدارک پزشکی بیمارستان.</a:t>
            </a:r>
            <a:endParaRPr lang="en-US" sz="1600" dirty="0">
              <a:solidFill>
                <a:srgbClr val="000000"/>
              </a:solidFill>
            </a:endParaRPr>
          </a:p>
        </p:txBody>
      </p:sp>
      <p:pic>
        <p:nvPicPr>
          <p:cNvPr id="48129" name="Picture 1"/>
          <p:cNvPicPr>
            <a:picLocks noChangeAspect="1" noChangeArrowheads="1"/>
          </p:cNvPicPr>
          <p:nvPr/>
        </p:nvPicPr>
        <p:blipFill>
          <a:blip r:embed="rId2"/>
          <a:srcRect/>
          <a:stretch>
            <a:fillRect/>
          </a:stretch>
        </p:blipFill>
        <p:spPr bwMode="auto">
          <a:xfrm>
            <a:off x="457200" y="1600200"/>
            <a:ext cx="3962400" cy="3970885"/>
          </a:xfrm>
          <a:prstGeom prst="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7415953"/>
      </p:ext>
    </p:extLst>
  </p:cSld>
  <p:clrMapOvr>
    <a:masterClrMapping/>
  </p:clrMapOvr>
  <p:transition>
    <p:cut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762000"/>
            <a:ext cx="8153400" cy="1631216"/>
          </a:xfrm>
          <a:prstGeom prst="rect">
            <a:avLst/>
          </a:prstGeom>
          <a:noFill/>
        </p:spPr>
        <p:txBody>
          <a:bodyPr wrap="square" rtlCol="0">
            <a:spAutoFit/>
          </a:bodyPr>
          <a:lstStyle/>
          <a:p>
            <a:pPr algn="justLow"/>
            <a:r>
              <a:rPr lang="ar-SA" b="1" dirty="0">
                <a:solidFill>
                  <a:srgbClr val="000000"/>
                </a:solidFill>
                <a:effectLst>
                  <a:outerShdw blurRad="38100" dist="38100" dir="2700000" algn="tl">
                    <a:srgbClr val="000000">
                      <a:alpha val="43137"/>
                    </a:srgbClr>
                  </a:outerShdw>
                </a:effectLst>
                <a:cs typeface="B Homa" panose="00000400000000000000" pitchFamily="2" charset="-78"/>
              </a:rPr>
              <a:t>درمانگاههای تخصصی</a:t>
            </a:r>
            <a:endParaRPr lang="en-US" b="1" dirty="0">
              <a:solidFill>
                <a:srgbClr val="000000"/>
              </a:solidFill>
              <a:effectLst>
                <a:outerShdw blurRad="38100" dist="38100" dir="2700000" algn="tl">
                  <a:srgbClr val="000000">
                    <a:alpha val="43137"/>
                  </a:srgbClr>
                </a:outerShdw>
              </a:effectLst>
            </a:endParaRPr>
          </a:p>
          <a:p>
            <a:pPr algn="justLow"/>
            <a:endParaRPr lang="en-US" b="1" dirty="0">
              <a:solidFill>
                <a:srgbClr val="000000"/>
              </a:solidFill>
              <a:effectLst>
                <a:outerShdw blurRad="38100" dist="38100" dir="2700000" algn="tl">
                  <a:srgbClr val="000000">
                    <a:alpha val="43137"/>
                  </a:srgbClr>
                </a:outerShdw>
              </a:effectLst>
            </a:endParaRPr>
          </a:p>
          <a:p>
            <a:pPr algn="justLow"/>
            <a:r>
              <a:rPr lang="ar-SA" sz="1600" dirty="0">
                <a:solidFill>
                  <a:srgbClr val="000000"/>
                </a:solidFill>
                <a:cs typeface="B Homa" panose="00000400000000000000" pitchFamily="2" charset="-78"/>
              </a:rPr>
              <a:t>اتاق هایی که برای این منظور در نظر گرفته می شود باید به اندازه کافی بزرگ باشد. بهتر است از دو اتاق برای هر تخصص استفاده شود. در اتاق اول که به عنوان فضای انتظار فرعی محسوب می شود، منشی درمانگاه حضور دارد. مشخصات کامل بیمار در دفاتر مخصوصی ثبت و سپس بیمار به اتاق معاینه فرستاده می شود. یک اتاق با فضای 15 مترمربع برای این منظور مفید است. </a:t>
            </a:r>
            <a:endParaRPr lang="en-US" sz="1600" dirty="0">
              <a:solidFill>
                <a:srgbClr val="000000"/>
              </a:solidFill>
            </a:endParaRPr>
          </a:p>
        </p:txBody>
      </p:sp>
      <p:pic>
        <p:nvPicPr>
          <p:cNvPr id="46081" name="Picture 1"/>
          <p:cNvPicPr>
            <a:picLocks noChangeAspect="1" noChangeArrowheads="1"/>
          </p:cNvPicPr>
          <p:nvPr/>
        </p:nvPicPr>
        <p:blipFill>
          <a:blip r:embed="rId2" cstate="print"/>
          <a:srcRect/>
          <a:stretch>
            <a:fillRect/>
          </a:stretch>
        </p:blipFill>
        <p:spPr bwMode="auto">
          <a:xfrm>
            <a:off x="609600" y="2209800"/>
            <a:ext cx="2844800" cy="2133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p:cNvPicPr>
            <a:picLocks noChangeAspect="1" noChangeArrowheads="1"/>
          </p:cNvPicPr>
          <p:nvPr/>
        </p:nvPicPr>
        <p:blipFill>
          <a:blip r:embed="rId3"/>
          <a:srcRect/>
          <a:stretch>
            <a:fillRect/>
          </a:stretch>
        </p:blipFill>
        <p:spPr bwMode="auto">
          <a:xfrm>
            <a:off x="2514600" y="4191000"/>
            <a:ext cx="2844800" cy="2133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p:cNvPicPr>
            <a:picLocks noChangeAspect="1" noChangeArrowheads="1"/>
          </p:cNvPicPr>
          <p:nvPr/>
        </p:nvPicPr>
        <p:blipFill>
          <a:blip r:embed="rId4"/>
          <a:srcRect/>
          <a:stretch>
            <a:fillRect/>
          </a:stretch>
        </p:blipFill>
        <p:spPr bwMode="auto">
          <a:xfrm>
            <a:off x="5791200" y="2667000"/>
            <a:ext cx="2743200" cy="3657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45684103"/>
      </p:ext>
    </p:extLst>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114800"/>
            <a:ext cx="8153400" cy="2062103"/>
          </a:xfrm>
          <a:prstGeom prst="rect">
            <a:avLst/>
          </a:prstGeom>
          <a:noFill/>
        </p:spPr>
        <p:txBody>
          <a:bodyPr wrap="square" rtlCol="0">
            <a:spAutoFit/>
          </a:bodyPr>
          <a:lstStyle/>
          <a:p>
            <a:pPr algn="just">
              <a:buFont typeface="Arial" pitchFamily="34" charset="0"/>
              <a:buChar char="•"/>
            </a:pPr>
            <a:r>
              <a:rPr lang="fa-IR" sz="1600" dirty="0">
                <a:solidFill>
                  <a:srgbClr val="000000"/>
                </a:solidFill>
                <a:cs typeface="B Homa" panose="00000400000000000000" pitchFamily="2" charset="-78"/>
              </a:rPr>
              <a:t>اتاق هاي مخصوص تزريقات و پانسمان به مساحت حداقل 12 مترمربع با كف سالم ،‌ قابل شستشو و غيرقابل نفوذ به آب و بدون ترك خوردگي ،‌ به رنگ روشن ، ‌از جنس مقاوم و بدون خلل و فرج و از نظر فضاي فيزيكي و كيفيت ساختماني و تجهيزات بايد مطابق آيين نامه ضوابط مطب باشد .</a:t>
            </a:r>
          </a:p>
          <a:p>
            <a:pPr algn="just"/>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وجود حداقل دو تخت معاينه براي تزريقات كه به نحو مطلوب مجزا شده باشد ( جهت حفظ حريم بيمار )-اتوكلاو-ترالي اورژانس- ست احياء-ستهاي پپانسمان متعدد-باند ، گاز استريل و تيغ بيستوري-بتادين ، پنبه ،‌الكل ،‌گالي پات ،‌رسيور- چراغ پايه دار-كپسول اكسيژن-كپسول اطفاي حريق و ديگر ملزومات تزريق و پانسمان در واحد ضروري است .</a:t>
            </a:r>
            <a:endParaRPr lang="en-US" sz="1600" dirty="0">
              <a:solidFill>
                <a:srgbClr val="000000"/>
              </a:solidFill>
            </a:endParaRPr>
          </a:p>
        </p:txBody>
      </p:sp>
      <p:sp>
        <p:nvSpPr>
          <p:cNvPr id="3" name="TextBox 2"/>
          <p:cNvSpPr txBox="1"/>
          <p:nvPr/>
        </p:nvSpPr>
        <p:spPr>
          <a:xfrm>
            <a:off x="4419600" y="1447800"/>
            <a:ext cx="4038600" cy="1446550"/>
          </a:xfrm>
          <a:prstGeom prst="rect">
            <a:avLst/>
          </a:prstGeom>
          <a:noFill/>
        </p:spPr>
        <p:txBody>
          <a:bodyPr wrap="square" rtlCol="0">
            <a:spAutoFit/>
          </a:bodyPr>
          <a:lstStyle/>
          <a:p>
            <a:pPr algn="justLow"/>
            <a:r>
              <a:rPr lang="ar-SA" sz="2000" b="1" dirty="0">
                <a:solidFill>
                  <a:srgbClr val="000000"/>
                </a:solidFill>
                <a:cs typeface="B Homa" panose="00000400000000000000" pitchFamily="2" charset="-78"/>
              </a:rPr>
              <a:t>اتاق تزریقات:</a:t>
            </a:r>
            <a:endParaRPr lang="en-US" sz="2000" b="1" dirty="0">
              <a:solidFill>
                <a:srgbClr val="000000"/>
              </a:solidFill>
            </a:endParaRPr>
          </a:p>
          <a:p>
            <a:pPr algn="justLow"/>
            <a:endParaRPr lang="en-US" sz="2000" dirty="0">
              <a:solidFill>
                <a:srgbClr val="000000"/>
              </a:solidFill>
            </a:endParaRPr>
          </a:p>
          <a:p>
            <a:pPr algn="justLow"/>
            <a:r>
              <a:rPr lang="ar-SA" sz="1600" dirty="0">
                <a:solidFill>
                  <a:srgbClr val="000000"/>
                </a:solidFill>
                <a:cs typeface="B Homa" panose="00000400000000000000" pitchFamily="2" charset="-78"/>
              </a:rPr>
              <a:t>محل تزریقات و پانسمان به تفکیک برای خانم ها و آقایان با کاشی کاری تا سقف که واجد دستشویی با آب گرم و سرد باشد</a:t>
            </a:r>
            <a:r>
              <a:rPr lang="en-US" sz="1600" dirty="0">
                <a:solidFill>
                  <a:srgbClr val="000000"/>
                </a:solidFill>
              </a:rPr>
              <a:t>. </a:t>
            </a:r>
          </a:p>
        </p:txBody>
      </p:sp>
      <p:pic>
        <p:nvPicPr>
          <p:cNvPr id="5" name="Picture 2"/>
          <p:cNvPicPr>
            <a:picLocks noChangeAspect="1" noChangeArrowheads="1"/>
          </p:cNvPicPr>
          <p:nvPr/>
        </p:nvPicPr>
        <p:blipFill>
          <a:blip r:embed="rId2" cstate="print"/>
          <a:srcRect/>
          <a:stretch>
            <a:fillRect/>
          </a:stretch>
        </p:blipFill>
        <p:spPr bwMode="auto">
          <a:xfrm>
            <a:off x="685800" y="1066800"/>
            <a:ext cx="3657600" cy="27432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37994292"/>
      </p:ext>
    </p:extLst>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838200"/>
            <a:ext cx="8153400" cy="1692771"/>
          </a:xfrm>
          <a:prstGeom prst="rect">
            <a:avLst/>
          </a:prstGeom>
          <a:noFill/>
        </p:spPr>
        <p:txBody>
          <a:bodyPr wrap="square" rtlCol="0">
            <a:spAutoFit/>
          </a:bodyPr>
          <a:lstStyle/>
          <a:p>
            <a:pPr algn="just"/>
            <a:r>
              <a:rPr lang="ar-SA" sz="2000" b="1" dirty="0">
                <a:solidFill>
                  <a:srgbClr val="000000"/>
                </a:solidFill>
                <a:cs typeface="B Homa" panose="00000400000000000000" pitchFamily="2" charset="-78"/>
              </a:rPr>
              <a:t>داروخانه</a:t>
            </a:r>
            <a:endParaRPr lang="en-US" sz="2000" b="1" dirty="0">
              <a:solidFill>
                <a:srgbClr val="000000"/>
              </a:solidFill>
            </a:endParaRPr>
          </a:p>
          <a:p>
            <a:pPr algn="just"/>
            <a:endParaRPr lang="en-US" sz="2000" dirty="0">
              <a:solidFill>
                <a:srgbClr val="000000"/>
              </a:solidFill>
            </a:endParaRPr>
          </a:p>
          <a:p>
            <a:pPr algn="just"/>
            <a:r>
              <a:rPr lang="ar-SA" sz="1600" dirty="0">
                <a:solidFill>
                  <a:srgbClr val="000000"/>
                </a:solidFill>
                <a:cs typeface="B Homa" panose="00000400000000000000" pitchFamily="2" charset="-78"/>
              </a:rPr>
              <a:t>یکی از ضمیمه های مهم و گاهی غیر قابل اجتناب در رابطه با معالجات پزشکی پیش بینی داروخانه می باشد. در اینجا، اکثر داروهای تجویز شده را ترکیب یا پیجیده و یا ندرتاً تولید می نمایند. دارو درمانی، با وجودی که به وسیله ی پرستار یا خود بیمار انجام می پذیرد،مانند تشعشع درمانی و نیز بدن درمانی، فقط طبق تجویز پزشک معالج اعمال می گردد. </a:t>
            </a:r>
            <a:endParaRPr lang="en-US" sz="1600" dirty="0">
              <a:solidFill>
                <a:srgbClr val="000000"/>
              </a:solidFill>
            </a:endParaRPr>
          </a:p>
        </p:txBody>
      </p:sp>
      <p:pic>
        <p:nvPicPr>
          <p:cNvPr id="43009" name="Picture 1"/>
          <p:cNvPicPr>
            <a:picLocks noChangeAspect="1" noChangeArrowheads="1"/>
          </p:cNvPicPr>
          <p:nvPr/>
        </p:nvPicPr>
        <p:blipFill>
          <a:blip r:embed="rId2"/>
          <a:srcRect/>
          <a:stretch>
            <a:fillRect/>
          </a:stretch>
        </p:blipFill>
        <p:spPr bwMode="auto">
          <a:xfrm>
            <a:off x="457200" y="2514600"/>
            <a:ext cx="6019800" cy="3862065"/>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010" name="Picture 2"/>
          <p:cNvPicPr>
            <a:picLocks noChangeAspect="1" noChangeArrowheads="1"/>
          </p:cNvPicPr>
          <p:nvPr/>
        </p:nvPicPr>
        <p:blipFill>
          <a:blip r:embed="rId3"/>
          <a:srcRect/>
          <a:stretch>
            <a:fillRect/>
          </a:stretch>
        </p:blipFill>
        <p:spPr bwMode="auto">
          <a:xfrm>
            <a:off x="7391400" y="2667000"/>
            <a:ext cx="933450" cy="3810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011" name="Picture 3"/>
          <p:cNvPicPr>
            <a:picLocks noChangeAspect="1" noChangeArrowheads="1"/>
          </p:cNvPicPr>
          <p:nvPr/>
        </p:nvPicPr>
        <p:blipFill>
          <a:blip r:embed="rId4"/>
          <a:srcRect/>
          <a:stretch>
            <a:fillRect/>
          </a:stretch>
        </p:blipFill>
        <p:spPr bwMode="auto">
          <a:xfrm>
            <a:off x="7391400" y="3810000"/>
            <a:ext cx="914400" cy="47625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012" name="Picture 4"/>
          <p:cNvPicPr>
            <a:picLocks noChangeAspect="1" noChangeArrowheads="1"/>
          </p:cNvPicPr>
          <p:nvPr/>
        </p:nvPicPr>
        <p:blipFill>
          <a:blip r:embed="rId5"/>
          <a:srcRect/>
          <a:stretch>
            <a:fillRect/>
          </a:stretch>
        </p:blipFill>
        <p:spPr bwMode="auto">
          <a:xfrm>
            <a:off x="7391400" y="4876800"/>
            <a:ext cx="914400" cy="40005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6477000" y="3200400"/>
            <a:ext cx="2057400" cy="584775"/>
          </a:xfrm>
          <a:prstGeom prst="rect">
            <a:avLst/>
          </a:prstGeom>
          <a:noFill/>
        </p:spPr>
        <p:txBody>
          <a:bodyPr wrap="square" rtlCol="0">
            <a:spAutoFit/>
          </a:bodyPr>
          <a:lstStyle/>
          <a:p>
            <a:pPr>
              <a:buFont typeface="Arial" pitchFamily="34" charset="0"/>
              <a:buChar char="•"/>
            </a:pPr>
            <a:r>
              <a:rPr lang="fa-IR" sz="1600" b="1" dirty="0">
                <a:solidFill>
                  <a:srgbClr val="000000"/>
                </a:solidFill>
                <a:cs typeface="B Homa" panose="00000400000000000000" pitchFamily="2" charset="-78"/>
              </a:rPr>
              <a:t>ارتباط رفت و آمد کارکنان و پزشکان</a:t>
            </a:r>
            <a:endParaRPr lang="en-US" sz="1600" b="1" dirty="0">
              <a:solidFill>
                <a:srgbClr val="000000"/>
              </a:solidFill>
            </a:endParaRPr>
          </a:p>
        </p:txBody>
      </p:sp>
      <p:sp>
        <p:nvSpPr>
          <p:cNvPr id="8" name="TextBox 7"/>
          <p:cNvSpPr txBox="1"/>
          <p:nvPr/>
        </p:nvSpPr>
        <p:spPr>
          <a:xfrm>
            <a:off x="7162800" y="4343400"/>
            <a:ext cx="1371600" cy="338554"/>
          </a:xfrm>
          <a:prstGeom prst="rect">
            <a:avLst/>
          </a:prstGeom>
          <a:noFill/>
        </p:spPr>
        <p:txBody>
          <a:bodyPr wrap="square" rtlCol="0">
            <a:spAutoFit/>
          </a:bodyPr>
          <a:lstStyle/>
          <a:p>
            <a:pPr algn="justLow">
              <a:buFont typeface="Arial" pitchFamily="34" charset="0"/>
              <a:buChar char="•"/>
            </a:pPr>
            <a:r>
              <a:rPr lang="fa-IR" sz="1600" b="1" dirty="0">
                <a:solidFill>
                  <a:srgbClr val="000000"/>
                </a:solidFill>
                <a:cs typeface="B Homa" panose="00000400000000000000" pitchFamily="2" charset="-78"/>
              </a:rPr>
              <a:t>ارتباط دیداری</a:t>
            </a:r>
            <a:endParaRPr lang="en-US" sz="1600" b="1" dirty="0">
              <a:solidFill>
                <a:srgbClr val="000000"/>
              </a:solidFill>
            </a:endParaRPr>
          </a:p>
        </p:txBody>
      </p:sp>
      <p:sp>
        <p:nvSpPr>
          <p:cNvPr id="9" name="TextBox 8"/>
          <p:cNvSpPr txBox="1"/>
          <p:nvPr/>
        </p:nvSpPr>
        <p:spPr>
          <a:xfrm>
            <a:off x="6553200" y="5410200"/>
            <a:ext cx="2057400" cy="338554"/>
          </a:xfrm>
          <a:prstGeom prst="rect">
            <a:avLst/>
          </a:prstGeom>
          <a:noFill/>
        </p:spPr>
        <p:txBody>
          <a:bodyPr wrap="square" rtlCol="0">
            <a:spAutoFit/>
          </a:bodyPr>
          <a:lstStyle/>
          <a:p>
            <a:pPr algn="justLow">
              <a:buFont typeface="Arial" pitchFamily="34" charset="0"/>
              <a:buChar char="•"/>
            </a:pPr>
            <a:r>
              <a:rPr lang="fa-IR" sz="1600" b="1" dirty="0">
                <a:solidFill>
                  <a:srgbClr val="000000"/>
                </a:solidFill>
                <a:cs typeface="B Homa" panose="00000400000000000000" pitchFamily="2" charset="-78"/>
              </a:rPr>
              <a:t>ارتباط با بخش های دیگر</a:t>
            </a:r>
            <a:endParaRPr lang="en-US" sz="1600" b="1" dirty="0">
              <a:solidFill>
                <a:srgbClr val="000000"/>
              </a:solidFill>
            </a:endParaRPr>
          </a:p>
        </p:txBody>
      </p:sp>
    </p:spTree>
    <p:extLst>
      <p:ext uri="{BB962C8B-B14F-4D97-AF65-F5344CB8AC3E}">
        <p14:creationId xmlns:p14="http://schemas.microsoft.com/office/powerpoint/2010/main" val="36586596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19600" y="1219200"/>
            <a:ext cx="4191000" cy="3477875"/>
          </a:xfrm>
          <a:prstGeom prst="rect">
            <a:avLst/>
          </a:prstGeom>
          <a:noFill/>
        </p:spPr>
        <p:txBody>
          <a:bodyPr wrap="square" rtlCol="0">
            <a:spAutoFit/>
          </a:bodyPr>
          <a:lstStyle/>
          <a:p>
            <a:pPr algn="just"/>
            <a:r>
              <a:rPr lang="ar-SA" sz="2000" dirty="0">
                <a:solidFill>
                  <a:srgbClr val="000000"/>
                </a:solidFill>
                <a:cs typeface="B Homa" panose="00000400000000000000" pitchFamily="2" charset="-78"/>
              </a:rPr>
              <a:t>عملکردهای اساسی این قسمت سه نوع می باشد:</a:t>
            </a:r>
            <a:endParaRPr lang="en-US" sz="2000" dirty="0">
              <a:solidFill>
                <a:srgbClr val="000000"/>
              </a:solidFill>
            </a:endParaRPr>
          </a:p>
          <a:p>
            <a:pPr algn="just"/>
            <a:endParaRPr lang="en-US" sz="20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پیچیدن نسخه که کم و بیش در هر کجا که بیمارستانی وجود داشته باشد به چشم می خورد.( چه در داخل بیمارستان و چه در دراگ استور منطقه)</a:t>
            </a:r>
            <a:endParaRPr lang="en-US" sz="1600" dirty="0">
              <a:solidFill>
                <a:srgbClr val="000000"/>
              </a:solidFill>
            </a:endParaRPr>
          </a:p>
          <a:p>
            <a:pPr algn="just">
              <a:buFont typeface="Arial" pitchFamily="34" charset="0"/>
              <a:buChar char="•"/>
            </a:pP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ترکیب کردن، که ممکن است به همان دو صورت بوده و مستلزم نظارت یک داروساز صاحب صلاحیت باشد.</a:t>
            </a:r>
            <a:endParaRPr lang="en-US" sz="1600" dirty="0">
              <a:solidFill>
                <a:srgbClr val="000000"/>
              </a:solidFill>
            </a:endParaRPr>
          </a:p>
          <a:p>
            <a:pPr algn="just">
              <a:buFont typeface="Arial" pitchFamily="34" charset="0"/>
              <a:buChar char="•"/>
            </a:pP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تولید دارو که فقط در بیمارستان های بزرگ یا آنهایی که در ارتباط با دانشکده های داروسازی می باشند، یافت خواهد شد.</a:t>
            </a:r>
            <a:endParaRPr lang="en-US" sz="1600" dirty="0">
              <a:solidFill>
                <a:srgbClr val="000000"/>
              </a:solidFill>
            </a:endParaRPr>
          </a:p>
        </p:txBody>
      </p:sp>
      <p:sp>
        <p:nvSpPr>
          <p:cNvPr id="5" name="TextBox 4"/>
          <p:cNvSpPr txBox="1"/>
          <p:nvPr/>
        </p:nvSpPr>
        <p:spPr>
          <a:xfrm>
            <a:off x="4495800" y="4419600"/>
            <a:ext cx="4191000" cy="1077218"/>
          </a:xfrm>
          <a:prstGeom prst="rect">
            <a:avLst/>
          </a:prstGeom>
          <a:noFill/>
        </p:spPr>
        <p:txBody>
          <a:bodyPr wrap="square" rtlCol="0">
            <a:spAutoFit/>
          </a:bodyPr>
          <a:lstStyle/>
          <a:p>
            <a:pPr algn="just"/>
            <a:r>
              <a:rPr lang="ar-SA" sz="1600" dirty="0">
                <a:solidFill>
                  <a:srgbClr val="000000"/>
                </a:solidFill>
                <a:cs typeface="B Homa" panose="00000400000000000000" pitchFamily="2" charset="-78"/>
              </a:rPr>
              <a:t>موقعیت خوب داروخانه، قرار گرفتن آن بر سر راه خروجی بیماران سرپایی می باشد. این وضع از عادت متداول بیمار، که دارو را دریافت نکرده از بیمارستان خارج می شود، جلوگیری به عمل خواهد آورد.</a:t>
            </a:r>
            <a:endParaRPr lang="en-US" sz="1600" dirty="0">
              <a:solidFill>
                <a:srgbClr val="000000"/>
              </a:solidFill>
            </a:endParaRPr>
          </a:p>
        </p:txBody>
      </p:sp>
      <p:pic>
        <p:nvPicPr>
          <p:cNvPr id="41985" name="Picture 1"/>
          <p:cNvPicPr>
            <a:picLocks noChangeAspect="1" noChangeArrowheads="1"/>
          </p:cNvPicPr>
          <p:nvPr/>
        </p:nvPicPr>
        <p:blipFill>
          <a:blip r:embed="rId2"/>
          <a:srcRect/>
          <a:stretch>
            <a:fillRect/>
          </a:stretch>
        </p:blipFill>
        <p:spPr bwMode="auto">
          <a:xfrm>
            <a:off x="457200" y="1143000"/>
            <a:ext cx="3771900" cy="5029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66279174"/>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43800" y="1143000"/>
            <a:ext cx="1066800" cy="400110"/>
          </a:xfrm>
          <a:prstGeom prst="rect">
            <a:avLst/>
          </a:prstGeom>
          <a:noFill/>
        </p:spPr>
        <p:txBody>
          <a:bodyPr wrap="square" rtlCol="0">
            <a:spAutoFit/>
          </a:bodyPr>
          <a:lstStyle/>
          <a:p>
            <a:pPr algn="just"/>
            <a:r>
              <a:rPr lang="ar-SA" sz="2000" b="1" dirty="0">
                <a:solidFill>
                  <a:srgbClr val="000000"/>
                </a:solidFill>
                <a:cs typeface="B Homa" panose="00000400000000000000" pitchFamily="2" charset="-78"/>
              </a:rPr>
              <a:t>تسهیلات:</a:t>
            </a:r>
            <a:endParaRPr lang="en-US" dirty="0">
              <a:solidFill>
                <a:srgbClr val="000000"/>
              </a:solidFill>
            </a:endParaRPr>
          </a:p>
        </p:txBody>
      </p:sp>
      <p:sp>
        <p:nvSpPr>
          <p:cNvPr id="5" name="TextBox 4"/>
          <p:cNvSpPr txBox="1"/>
          <p:nvPr/>
        </p:nvSpPr>
        <p:spPr>
          <a:xfrm>
            <a:off x="533400" y="1676400"/>
            <a:ext cx="8153400" cy="1569660"/>
          </a:xfrm>
          <a:prstGeom prst="rect">
            <a:avLst/>
          </a:prstGeom>
          <a:noFill/>
        </p:spPr>
        <p:txBody>
          <a:bodyPr wrap="square" rtlCol="0">
            <a:spAutoFit/>
          </a:bodyPr>
          <a:lstStyle/>
          <a:p>
            <a:r>
              <a:rPr lang="ar-SA" sz="1600" dirty="0">
                <a:solidFill>
                  <a:srgbClr val="000000"/>
                </a:solidFill>
                <a:cs typeface="B Homa" panose="00000400000000000000" pitchFamily="2" charset="-78"/>
              </a:rPr>
              <a:t>احتیاجات یک داروخانه نسخه پیچ، شامل این موارد خواهد شد:</a:t>
            </a:r>
            <a:endParaRPr lang="fa-IR" sz="1600" dirty="0">
              <a:solidFill>
                <a:srgbClr val="000000"/>
              </a:solidFill>
              <a:cs typeface="B Homa" panose="00000400000000000000" pitchFamily="2" charset="-78"/>
            </a:endParaRPr>
          </a:p>
          <a:p>
            <a:endParaRPr lang="en-US" sz="1600" dirty="0">
              <a:solidFill>
                <a:srgbClr val="000000"/>
              </a:solidFill>
            </a:endParaRPr>
          </a:p>
          <a:p>
            <a:r>
              <a:rPr lang="ar-SA" sz="1600" dirty="0">
                <a:solidFill>
                  <a:srgbClr val="000000"/>
                </a:solidFill>
                <a:cs typeface="B Homa" panose="00000400000000000000" pitchFamily="2" charset="-78"/>
              </a:rPr>
              <a:t>فضای انبار، برای کالاهایی که باید به صورت راحت توزیع گردند، یک پنجره ی توزیع دارو، فضای انتظار مراجعین در نزدیکی صندوق پرداخت و یا به نوعی دیگر، وسیله ای برای دریافت پول، یک فضای حداقل برای بایگانی پرونده ها، فضا برای تایپ برچسب ها و ارتباط کافی با سایر قسمت های بیمارستان.</a:t>
            </a:r>
            <a:endParaRPr lang="en-US" sz="1600" dirty="0">
              <a:solidFill>
                <a:srgbClr val="000000"/>
              </a:solidFill>
            </a:endParaRPr>
          </a:p>
          <a:p>
            <a:pPr rtl="0"/>
            <a:r>
              <a:rPr lang="ar-SA" sz="1600" dirty="0">
                <a:solidFill>
                  <a:srgbClr val="000000"/>
                </a:solidFill>
                <a:cs typeface="B Homa" panose="00000400000000000000" pitchFamily="2" charset="-78"/>
              </a:rPr>
              <a:t>تحت بعضی شرایط محلی، ممکن است ارتباط مستقیم بین داروخانه و خارج ساختمان ضروری باشد.</a:t>
            </a:r>
            <a:endParaRPr lang="en-US" sz="1600" dirty="0">
              <a:solidFill>
                <a:srgbClr val="000000"/>
              </a:solidFill>
            </a:endParaRPr>
          </a:p>
        </p:txBody>
      </p:sp>
      <p:sp>
        <p:nvSpPr>
          <p:cNvPr id="6" name="TextBox 5"/>
          <p:cNvSpPr txBox="1"/>
          <p:nvPr/>
        </p:nvSpPr>
        <p:spPr>
          <a:xfrm>
            <a:off x="533400" y="3429000"/>
            <a:ext cx="8153400" cy="1938992"/>
          </a:xfrm>
          <a:prstGeom prst="rect">
            <a:avLst/>
          </a:prstGeom>
          <a:noFill/>
        </p:spPr>
        <p:txBody>
          <a:bodyPr wrap="square" rtlCol="0">
            <a:spAutoFit/>
          </a:bodyPr>
          <a:lstStyle/>
          <a:p>
            <a:pPr algn="just"/>
            <a:r>
              <a:rPr lang="ar-SA" sz="2000" b="1" dirty="0">
                <a:solidFill>
                  <a:srgbClr val="000000"/>
                </a:solidFill>
                <a:cs typeface="B Homa" panose="00000400000000000000" pitchFamily="2" charset="-78"/>
              </a:rPr>
              <a:t>ترکیب:</a:t>
            </a:r>
            <a:endParaRPr lang="en-US" sz="2000" b="1" dirty="0">
              <a:solidFill>
                <a:srgbClr val="000000"/>
              </a:solidFill>
            </a:endParaRPr>
          </a:p>
          <a:p>
            <a:pPr algn="just"/>
            <a:endParaRPr lang="en-US" sz="2000" dirty="0">
              <a:solidFill>
                <a:srgbClr val="000000"/>
              </a:solidFill>
            </a:endParaRPr>
          </a:p>
          <a:p>
            <a:pPr algn="just"/>
            <a:r>
              <a:rPr lang="ar-SA" sz="1600" dirty="0">
                <a:solidFill>
                  <a:srgbClr val="000000"/>
                </a:solidFill>
                <a:cs typeface="B Homa" panose="00000400000000000000" pitchFamily="2" charset="-78"/>
              </a:rPr>
              <a:t>در بیمارستان های کوچک ( تا 60 تخت)، ترکیب نمودن  داروها معمولاً بستگی به امکانات موجود جامعه در دسترسی به داروساز دارد. اگر هم اکنون خدمات نسخه پیچی در موقعیت مناسبی نسبت به بیمارستان قرار گرفته باشد، کافی است که توزیع به صورت بسته بندی پیش بینی شده و ساختن دارو را به داروساز محل واگذار نمود ولی اگر بیمارستان از داروخانه فاصله داشته باشد، در آن صورت توجیه پذیر است که بلافاصله یک واحد ترکیب و نسخه پیچی کامل، تحت نظارت یک داروساز صاحب صلاحیت، در آنجا به وجود آید.</a:t>
            </a:r>
            <a:endParaRPr lang="en-US" sz="1600" dirty="0">
              <a:solidFill>
                <a:srgbClr val="000000"/>
              </a:solidFill>
            </a:endParaRPr>
          </a:p>
        </p:txBody>
      </p:sp>
    </p:spTree>
    <p:extLst>
      <p:ext uri="{BB962C8B-B14F-4D97-AF65-F5344CB8AC3E}">
        <p14:creationId xmlns:p14="http://schemas.microsoft.com/office/powerpoint/2010/main" val="3079439906"/>
      </p:ext>
    </p:extLst>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934522"/>
            <a:ext cx="7239000" cy="2646878"/>
          </a:xfrm>
          <a:prstGeom prst="rect">
            <a:avLst/>
          </a:prstGeom>
          <a:noFill/>
        </p:spPr>
        <p:txBody>
          <a:bodyPr wrap="square" rtlCol="0">
            <a:spAutoFit/>
          </a:bodyPr>
          <a:lstStyle/>
          <a:p>
            <a:r>
              <a:rPr lang="en-US" b="1" dirty="0">
                <a:solidFill>
                  <a:srgbClr val="000000"/>
                </a:solidFill>
                <a:effectLst>
                  <a:outerShdw blurRad="38100" dist="38100" dir="2700000" algn="tl">
                    <a:srgbClr val="000000">
                      <a:alpha val="43137"/>
                    </a:srgbClr>
                  </a:outerShdw>
                </a:effectLst>
              </a:rPr>
              <a:t>  </a:t>
            </a:r>
            <a:r>
              <a:rPr lang="ar-SA" b="1" dirty="0">
                <a:solidFill>
                  <a:srgbClr val="000000"/>
                </a:solidFill>
                <a:effectLst>
                  <a:outerShdw blurRad="38100" dist="38100" dir="2700000" algn="tl">
                    <a:srgbClr val="000000">
                      <a:alpha val="43137"/>
                    </a:srgbClr>
                  </a:outerShdw>
                </a:effectLst>
                <a:cs typeface="B Homa" panose="00000400000000000000" pitchFamily="2" charset="-78"/>
              </a:rPr>
              <a:t>«خاستگاه بیماران مراجعه کننده به بخش سرپایی»</a:t>
            </a:r>
            <a:endParaRPr lang="en-US" b="1" dirty="0">
              <a:solidFill>
                <a:srgbClr val="000000"/>
              </a:solidFill>
              <a:effectLst>
                <a:outerShdw blurRad="38100" dist="38100" dir="2700000" algn="tl">
                  <a:srgbClr val="000000">
                    <a:alpha val="43137"/>
                  </a:srgbClr>
                </a:outerShdw>
              </a:effectLst>
            </a:endParaRPr>
          </a:p>
          <a:p>
            <a:endParaRPr lang="en-US" b="1" dirty="0">
              <a:solidFill>
                <a:srgbClr val="000000"/>
              </a:solidFill>
              <a:effectLst>
                <a:outerShdw blurRad="38100" dist="38100" dir="2700000" algn="tl">
                  <a:srgbClr val="000000">
                    <a:alpha val="43137"/>
                  </a:srgbClr>
                </a:outerShdw>
              </a:effectLst>
            </a:endParaRPr>
          </a:p>
          <a:p>
            <a:pPr algn="just"/>
            <a:r>
              <a:rPr lang="fa-IR" dirty="0">
                <a:solidFill>
                  <a:srgbClr val="000000"/>
                </a:solidFill>
                <a:cs typeface="B Homa" panose="00000400000000000000" pitchFamily="2" charset="-78"/>
              </a:rPr>
              <a:t> </a:t>
            </a:r>
            <a:r>
              <a:rPr lang="fa-IR" sz="1600" dirty="0">
                <a:solidFill>
                  <a:srgbClr val="000000"/>
                </a:solidFill>
                <a:cs typeface="B Homa" panose="00000400000000000000" pitchFamily="2" charset="-78"/>
              </a:rPr>
              <a:t>امروزه در اکثر کشورهای پیشرفته سعی بر این است که از میزان بستری های غیر</a:t>
            </a:r>
            <a:r>
              <a:rPr lang="en-US" sz="1600" dirty="0">
                <a:solidFill>
                  <a:srgbClr val="000000"/>
                </a:solidFill>
              </a:rPr>
              <a:t> </a:t>
            </a:r>
            <a:r>
              <a:rPr lang="fa-IR" sz="1600" dirty="0">
                <a:solidFill>
                  <a:srgbClr val="000000"/>
                </a:solidFill>
                <a:cs typeface="B Homa" panose="00000400000000000000" pitchFamily="2" charset="-78"/>
              </a:rPr>
              <a:t>ضروری کاسته شود. بستری های غیر</a:t>
            </a:r>
            <a:r>
              <a:rPr lang="en-US" sz="1600" dirty="0">
                <a:solidFill>
                  <a:srgbClr val="000000"/>
                </a:solidFill>
              </a:rPr>
              <a:t> </a:t>
            </a:r>
            <a:r>
              <a:rPr lang="fa-IR" sz="1600" dirty="0">
                <a:solidFill>
                  <a:srgbClr val="000000"/>
                </a:solidFill>
                <a:cs typeface="B Homa" panose="00000400000000000000" pitchFamily="2" charset="-78"/>
              </a:rPr>
              <a:t>ضروری علاوه بر اینکه موجب تحمیل هزینه های زیاد برای بیمار، بیمارستان و سازمان</a:t>
            </a:r>
            <a:r>
              <a:rPr lang="en-US" sz="1600" dirty="0">
                <a:solidFill>
                  <a:srgbClr val="000000"/>
                </a:solidFill>
              </a:rPr>
              <a:t> </a:t>
            </a:r>
            <a:r>
              <a:rPr lang="fa-IR" sz="1600" dirty="0">
                <a:solidFill>
                  <a:srgbClr val="000000"/>
                </a:solidFill>
                <a:cs typeface="B Homa" panose="00000400000000000000" pitchFamily="2" charset="-78"/>
              </a:rPr>
              <a:t>های بیمه ای می گردد، بخاطر هدر دادن وقت بیمار، همراهان و ملاقات کنندگانش موجب کاهش بهره وری اقتصادی جامعه هم خواهد گردید.</a:t>
            </a:r>
            <a:endParaRPr lang="en-US" sz="1600" dirty="0">
              <a:solidFill>
                <a:srgbClr val="000000"/>
              </a:solidFill>
            </a:endParaRPr>
          </a:p>
          <a:p>
            <a:pPr algn="just"/>
            <a:r>
              <a:rPr lang="fa-IR" sz="1600" dirty="0">
                <a:solidFill>
                  <a:srgbClr val="000000"/>
                </a:solidFill>
                <a:cs typeface="B Homa" panose="00000400000000000000" pitchFamily="2" charset="-78"/>
              </a:rPr>
              <a:t> به منظور درمان بیماران سرپایی، بخشی به نام درمانگاه را در بیمارستان در نظر می گیرند</a:t>
            </a:r>
            <a:r>
              <a:rPr lang="en-US" sz="1600" dirty="0">
                <a:solidFill>
                  <a:srgbClr val="000000"/>
                </a:solidFill>
              </a:rPr>
              <a:t>. </a:t>
            </a:r>
          </a:p>
          <a:p>
            <a:pPr algn="just"/>
            <a:r>
              <a:rPr lang="ar-SA" sz="1600" dirty="0">
                <a:solidFill>
                  <a:srgbClr val="000000"/>
                </a:solidFill>
                <a:cs typeface="B Homa" panose="00000400000000000000" pitchFamily="2" charset="-78"/>
              </a:rPr>
              <a:t>تعداد درمانگاههای بخش سرپایی به نیازهای جامعه، تسهیلات فیزیکی بیمارستان و تنوع تخصص های موجود در آن بستگی دارد. قبل از اینکه بیمارستان بخواهد درمانگاهی را در بخش سرپایی تاسیس کند، باید از میزان نیاز جامعه تحت پوشش به خدمات خاص این درمانگاه اطلاع یابد.</a:t>
            </a:r>
            <a:endParaRPr lang="en-US" sz="1600" dirty="0">
              <a:solidFill>
                <a:srgbClr val="000000"/>
              </a:solidFill>
            </a:endParaRPr>
          </a:p>
        </p:txBody>
      </p:sp>
      <p:sp>
        <p:nvSpPr>
          <p:cNvPr id="3" name="TextBox 2"/>
          <p:cNvSpPr txBox="1"/>
          <p:nvPr/>
        </p:nvSpPr>
        <p:spPr>
          <a:xfrm>
            <a:off x="1066800" y="4038600"/>
            <a:ext cx="7239000" cy="1877437"/>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درمانگاه مشکلات زیر را تا حدی برطرف خواهد کرد</a:t>
            </a:r>
            <a:r>
              <a:rPr lang="fa-IR" dirty="0">
                <a:solidFill>
                  <a:srgbClr val="000000"/>
                </a:solidFill>
                <a:cs typeface="B Homa" panose="00000400000000000000" pitchFamily="2" charset="-78"/>
              </a:rPr>
              <a:t>:</a:t>
            </a:r>
            <a:endParaRPr lang="en-US" dirty="0">
              <a:solidFill>
                <a:srgbClr val="000000"/>
              </a:solidFill>
            </a:endParaRPr>
          </a:p>
          <a:p>
            <a:pPr algn="justLow"/>
            <a:endParaRPr lang="en-US"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مشکل کمبود پرسنل بیمارستان</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مشکل کمبود تختخواب</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مشکل هزینه بستری</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مشکل نیاز کاذب بیمارانی که واقعا بیمار نیستند و به درمانگاه مراجعه می کنند یا به عبارت دیگر شناسایی بیماران حقیقی</a:t>
            </a:r>
            <a:endParaRPr lang="en-US" sz="1600" dirty="0">
              <a:solidFill>
                <a:srgbClr val="000000"/>
              </a:solidFill>
            </a:endParaRPr>
          </a:p>
        </p:txBody>
      </p:sp>
    </p:spTree>
    <p:extLst>
      <p:ext uri="{BB962C8B-B14F-4D97-AF65-F5344CB8AC3E}">
        <p14:creationId xmlns:p14="http://schemas.microsoft.com/office/powerpoint/2010/main" val="252766907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5486400" y="914400"/>
            <a:ext cx="267504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buFont typeface="Arial" pitchFamily="34" charset="0"/>
              <a:buChar char="•"/>
            </a:pPr>
            <a:r>
              <a:rPr lang="ar-SA" b="1" dirty="0">
                <a:solidFill>
                  <a:srgbClr val="000000"/>
                </a:solidFill>
                <a:effectLst>
                  <a:outerShdw blurRad="38100" dist="38100" dir="2700000" algn="tl">
                    <a:srgbClr val="000000">
                      <a:alpha val="43137"/>
                    </a:srgbClr>
                  </a:outerShdw>
                </a:effectLst>
                <a:latin typeface="B Nazanin"/>
                <a:ea typeface="Times New Roman" pitchFamily="18" charset="0"/>
                <a:cs typeface="B Homa" panose="00000400000000000000" pitchFamily="2" charset="-78"/>
              </a:rPr>
              <a:t>استاندارد فضاها</a:t>
            </a:r>
            <a:r>
              <a:rPr lang="fa-IR" b="1" dirty="0">
                <a:solidFill>
                  <a:srgbClr val="000000"/>
                </a:solidFill>
                <a:effectLst>
                  <a:outerShdw blurRad="38100" dist="38100" dir="2700000" algn="tl">
                    <a:srgbClr val="000000">
                      <a:alpha val="43137"/>
                    </a:srgbClr>
                  </a:outerShdw>
                </a:effectLst>
                <a:latin typeface="B Nazanin"/>
                <a:ea typeface="Times New Roman" pitchFamily="18" charset="0"/>
                <a:cs typeface="B Homa" panose="00000400000000000000" pitchFamily="2" charset="-78"/>
              </a:rPr>
              <a:t>ی درمانگاه </a:t>
            </a:r>
            <a:r>
              <a:rPr lang="ar-SA" dirty="0">
                <a:solidFill>
                  <a:srgbClr val="000000"/>
                </a:solidFill>
                <a:effectLst>
                  <a:outerShdw blurRad="38100" dist="38100" dir="2700000" algn="tl">
                    <a:srgbClr val="000000">
                      <a:alpha val="43137"/>
                    </a:srgbClr>
                  </a:outerShdw>
                </a:effectLst>
                <a:latin typeface="B Nazanin"/>
                <a:ea typeface="Times New Roman" pitchFamily="18" charset="0"/>
                <a:cs typeface="B Homa" panose="00000400000000000000" pitchFamily="2" charset="-78"/>
              </a:rPr>
              <a:t>:</a:t>
            </a:r>
            <a:endParaRPr lang="en-US" dirty="0">
              <a:solidFill>
                <a:srgbClr val="000000"/>
              </a:solidFill>
              <a:effectLst>
                <a:outerShdw blurRad="38100" dist="38100" dir="2700000" algn="tl">
                  <a:srgbClr val="000000">
                    <a:alpha val="43137"/>
                  </a:srgbClr>
                </a:outerShdw>
              </a:effectLst>
              <a:latin typeface="Arial" pitchFamily="34" charset="0"/>
              <a:cs typeface="B Homa" panose="00000400000000000000" pitchFamily="2" charset="-78"/>
            </a:endParaRPr>
          </a:p>
        </p:txBody>
      </p:sp>
      <p:graphicFrame>
        <p:nvGraphicFramePr>
          <p:cNvPr id="6" name="Table 5"/>
          <p:cNvGraphicFramePr>
            <a:graphicFrameLocks noGrp="1"/>
          </p:cNvGraphicFramePr>
          <p:nvPr/>
        </p:nvGraphicFramePr>
        <p:xfrm>
          <a:off x="1981200" y="1905000"/>
          <a:ext cx="5867400" cy="3968496"/>
        </p:xfrm>
        <a:graphic>
          <a:graphicData uri="http://schemas.openxmlformats.org/drawingml/2006/table">
            <a:tbl>
              <a:tblPr firstRow="1" bandRow="1">
                <a:tableStyleId>{21E4AEA4-8DFA-4A89-87EB-49C32662AFE0}</a:tableStyleId>
              </a:tblPr>
              <a:tblGrid>
                <a:gridCol w="2933700"/>
                <a:gridCol w="2933700"/>
              </a:tblGrid>
              <a:tr h="370840">
                <a:tc>
                  <a:txBody>
                    <a:bodyPr/>
                    <a:lstStyle/>
                    <a:p>
                      <a:pPr algn="ctr"/>
                      <a:r>
                        <a:rPr lang="fa-IR" sz="1800" b="0" dirty="0" smtClean="0">
                          <a:latin typeface="Adobe Garamond Pro" pitchFamily="18" charset="0"/>
                          <a:cs typeface="B Homa" panose="00000400000000000000" pitchFamily="2" charset="-78"/>
                        </a:rPr>
                        <a:t>ابعاد</a:t>
                      </a:r>
                      <a:endParaRPr lang="en-US" sz="1800" b="0" dirty="0">
                        <a:latin typeface="Adobe Garamond Pro"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0" dirty="0" smtClean="0">
                          <a:latin typeface="Adobe Garamond Pro" pitchFamily="18" charset="0"/>
                          <a:cs typeface="B Homa" panose="00000400000000000000" pitchFamily="2" charset="-78"/>
                        </a:rPr>
                        <a:t>فضاها</a:t>
                      </a:r>
                      <a:endParaRPr lang="en-US" sz="1800" b="0" dirty="0" smtClean="0">
                        <a:solidFill>
                          <a:srgbClr val="31849B"/>
                        </a:solidFill>
                        <a:latin typeface="Adobe Garamond Pro" pitchFamily="18" charset="0"/>
                        <a:ea typeface="Calibri"/>
                        <a:cs typeface="B Homa" panose="00000400000000000000" pitchFamily="2" charset="-78"/>
                      </a:endParaRPr>
                    </a:p>
                  </a:txBody>
                  <a:tcPr/>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150 </a:t>
                      </a:r>
                      <a:r>
                        <a:rPr lang="en-US" sz="1800" b="0" dirty="0" smtClean="0">
                          <a:latin typeface="Adobe Garamond Pro" pitchFamily="18" charset="0"/>
                        </a:rPr>
                        <a:t>cm</a:t>
                      </a:r>
                      <a:r>
                        <a:rPr lang="fa-IR" sz="1800" b="0" dirty="0" smtClean="0">
                          <a:latin typeface="Adobe Garamond Pro" pitchFamily="18" charset="0"/>
                          <a:cs typeface="B Homa" panose="00000400000000000000" pitchFamily="2" charset="-78"/>
                        </a:rPr>
                        <a:t> </a:t>
                      </a:r>
                      <a:r>
                        <a:rPr lang="ar-SA" sz="1800" b="0" dirty="0" smtClean="0">
                          <a:latin typeface="Adobe Garamond Pro" pitchFamily="18" charset="0"/>
                          <a:cs typeface="B Homa" panose="00000400000000000000" pitchFamily="2" charset="-78"/>
                        </a:rPr>
                        <a:t>(</a:t>
                      </a:r>
                      <a:r>
                        <a:rPr lang="ar-SA" sz="1800" b="0" dirty="0">
                          <a:latin typeface="Adobe Garamond Pro" pitchFamily="18" charset="0"/>
                          <a:cs typeface="B Homa" panose="00000400000000000000" pitchFamily="2" charset="-78"/>
                        </a:rPr>
                        <a:t>حداقل پهنا</a:t>
                      </a:r>
                      <a:r>
                        <a:rPr lang="ar-SA" sz="1800" b="0" dirty="0" smtClean="0">
                          <a:latin typeface="Adobe Garamond Pro" pitchFamily="18" charset="0"/>
                          <a:cs typeface="B Homa" panose="00000400000000000000" pitchFamily="2" charset="-78"/>
                        </a:rPr>
                        <a:t>)</a:t>
                      </a:r>
                      <a:r>
                        <a:rPr lang="fa-IR" sz="1800" b="0" dirty="0" smtClean="0">
                          <a:latin typeface="Adobe Garamond Pro" pitchFamily="18" charset="0"/>
                          <a:cs typeface="B Homa" panose="00000400000000000000" pitchFamily="2" charset="-78"/>
                        </a:rPr>
                        <a:t> </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عرض راهروهای دسترسی</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225cm</a:t>
                      </a:r>
                      <a:r>
                        <a:rPr lang="ar-SA" sz="1800" b="0" dirty="0">
                          <a:latin typeface="Adobe Garamond Pro" pitchFamily="18" charset="0"/>
                          <a:cs typeface="B Homa" panose="00000400000000000000" pitchFamily="2" charset="-78"/>
                        </a:rPr>
                        <a:t>(حداقل پهنا</a:t>
                      </a:r>
                      <a:r>
                        <a:rPr lang="ar-SA" sz="1800" b="0" dirty="0" smtClean="0">
                          <a:latin typeface="Adobe Garamond Pro" pitchFamily="18" charset="0"/>
                          <a:cs typeface="B Homa" panose="00000400000000000000" pitchFamily="2" charset="-78"/>
                        </a:rPr>
                        <a:t>)</a:t>
                      </a:r>
                      <a:r>
                        <a:rPr lang="fa-IR" sz="1800" b="0" dirty="0" smtClean="0">
                          <a:latin typeface="Adobe Garamond Pro" pitchFamily="18" charset="0"/>
                          <a:cs typeface="B Homa" panose="00000400000000000000" pitchFamily="2" charset="-78"/>
                        </a:rPr>
                        <a:t> </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عرض راهروهایی مخصوص حول بیمار با تخت</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240 cm</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ارتفاع راهروهای دسترسی</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210-220 cm</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ارتفاع درهای عادی</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250 cm</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دروازه‌های عبور وسایل نقلی</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350 cm</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ar-SA" sz="1800" b="0" dirty="0">
                          <a:latin typeface="Adobe Garamond Pro" pitchFamily="18" charset="0"/>
                          <a:cs typeface="B Homa" panose="00000400000000000000" pitchFamily="2" charset="-78"/>
                        </a:rPr>
                        <a:t>حداقل ارتفاع در جاده‌های و</a:t>
                      </a:r>
                      <a:r>
                        <a:rPr lang="fa-IR" sz="1800" b="0" dirty="0">
                          <a:latin typeface="Adobe Garamond Pro" pitchFamily="18" charset="0"/>
                          <a:cs typeface="B Homa" panose="00000400000000000000" pitchFamily="2" charset="-78"/>
                        </a:rPr>
                        <a:t>رو</a:t>
                      </a:r>
                      <a:r>
                        <a:rPr lang="ar-SA" sz="1800" b="0" dirty="0">
                          <a:latin typeface="Adobe Garamond Pro" pitchFamily="18" charset="0"/>
                          <a:cs typeface="B Homa" panose="00000400000000000000" pitchFamily="2" charset="-78"/>
                        </a:rPr>
                        <a:t>دی</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marL="0" marR="0" algn="ctr" rtl="0">
                        <a:lnSpc>
                          <a:spcPct val="115000"/>
                        </a:lnSpc>
                        <a:spcBef>
                          <a:spcPts val="0"/>
                        </a:spcBef>
                        <a:spcAft>
                          <a:spcPts val="1000"/>
                        </a:spcAft>
                      </a:pPr>
                      <a:r>
                        <a:rPr lang="en-US" sz="1800" b="0" dirty="0">
                          <a:latin typeface="Adobe Garamond Pro" pitchFamily="18" charset="0"/>
                        </a:rPr>
                        <a:t>150-250 cm</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c>
                  <a:txBody>
                    <a:bodyPr/>
                    <a:lstStyle/>
                    <a:p>
                      <a:pPr marL="0" marR="0" algn="ctr" rtl="1">
                        <a:lnSpc>
                          <a:spcPct val="115000"/>
                        </a:lnSpc>
                        <a:spcBef>
                          <a:spcPts val="0"/>
                        </a:spcBef>
                        <a:spcAft>
                          <a:spcPts val="1000"/>
                        </a:spcAft>
                      </a:pPr>
                      <a:r>
                        <a:rPr lang="fa-IR" sz="1800" b="0" dirty="0">
                          <a:latin typeface="Adobe Garamond Pro" pitchFamily="18" charset="0"/>
                          <a:cs typeface="B Homa" panose="00000400000000000000" pitchFamily="2" charset="-78"/>
                        </a:rPr>
                        <a:t>عرض پله</a:t>
                      </a:r>
                      <a:endParaRPr lang="en-US" sz="1800" b="0" dirty="0">
                        <a:solidFill>
                          <a:srgbClr val="31849B"/>
                        </a:solidFill>
                        <a:latin typeface="Adobe Garamond Pro" pitchFamily="18" charset="0"/>
                        <a:ea typeface="Calibri"/>
                        <a:cs typeface="B Homa" panose="00000400000000000000" pitchFamily="2" charset="-78"/>
                      </a:endParaRPr>
                    </a:p>
                  </a:txBody>
                  <a:tcPr marL="68580" marR="68580" marT="0" marB="0"/>
                </a:tc>
              </a:tr>
              <a:tr h="370840">
                <a:tc>
                  <a:txBody>
                    <a:bodyPr/>
                    <a:lstStyle/>
                    <a:p>
                      <a:pPr algn="ctr"/>
                      <a:r>
                        <a:rPr lang="en-US" sz="1800" b="0" dirty="0" smtClean="0">
                          <a:latin typeface="Adobe Garamond Pro" pitchFamily="18" charset="0"/>
                        </a:rPr>
                        <a:t>15-17cm </a:t>
                      </a:r>
                      <a:endParaRPr lang="en-US" sz="1800" b="0" dirty="0">
                        <a:latin typeface="Adobe Garamond Pro" pitchFamily="18" charset="0"/>
                      </a:endParaRPr>
                    </a:p>
                  </a:txBody>
                  <a:tcPr/>
                </a:tc>
                <a:tc>
                  <a:txBody>
                    <a:bodyPr/>
                    <a:lstStyle/>
                    <a:p>
                      <a:pPr algn="ctr"/>
                      <a:r>
                        <a:rPr lang="fa-IR" sz="1800" b="0" dirty="0" smtClean="0">
                          <a:latin typeface="Adobe Garamond Pro" pitchFamily="18" charset="0"/>
                          <a:cs typeface="B Homa" panose="00000400000000000000" pitchFamily="2" charset="-78"/>
                        </a:rPr>
                        <a:t>ارتفاع پله ها </a:t>
                      </a:r>
                      <a:endParaRPr lang="en-US" sz="1800" b="0" dirty="0">
                        <a:latin typeface="Adobe Garamond Pro" pitchFamily="18" charset="0"/>
                      </a:endParaRPr>
                    </a:p>
                  </a:txBody>
                  <a:tcPr/>
                </a:tc>
              </a:tr>
              <a:tr h="370840">
                <a:tc>
                  <a:txBody>
                    <a:bodyPr/>
                    <a:lstStyle/>
                    <a:p>
                      <a:pPr algn="ctr"/>
                      <a:r>
                        <a:rPr lang="en-US" sz="1800" b="0" dirty="0" smtClean="0">
                          <a:latin typeface="Adobe Garamond Pro" pitchFamily="18" charset="0"/>
                        </a:rPr>
                        <a:t>15 m</a:t>
                      </a:r>
                      <a:r>
                        <a:rPr lang="en-US" sz="1800" b="0" baseline="30000" dirty="0" smtClean="0">
                          <a:latin typeface="Adobe Garamond Pro" pitchFamily="18" charset="0"/>
                        </a:rPr>
                        <a:t>2</a:t>
                      </a:r>
                      <a:endParaRPr lang="en-US" sz="1800" b="0" dirty="0">
                        <a:latin typeface="Adobe Garamond Pro" pitchFamily="18" charset="0"/>
                      </a:endParaRPr>
                    </a:p>
                  </a:txBody>
                  <a:tcPr/>
                </a:tc>
                <a:tc>
                  <a:txBody>
                    <a:bodyPr/>
                    <a:lstStyle/>
                    <a:p>
                      <a:pPr algn="ctr"/>
                      <a:r>
                        <a:rPr lang="ar-SA" sz="1800" b="0" dirty="0" smtClean="0">
                          <a:latin typeface="Adobe Garamond Pro" pitchFamily="18" charset="0"/>
                          <a:cs typeface="B Homa" panose="00000400000000000000" pitchFamily="2" charset="-78"/>
                        </a:rPr>
                        <a:t>کوچکترین اتاق تک نفره </a:t>
                      </a:r>
                      <a:endParaRPr lang="en-US" sz="1800" b="0" dirty="0">
                        <a:latin typeface="Adobe Garamond Pro" pitchFamily="18" charset="0"/>
                      </a:endParaRPr>
                    </a:p>
                  </a:txBody>
                  <a:tcPr/>
                </a:tc>
              </a:tr>
            </a:tbl>
          </a:graphicData>
        </a:graphic>
      </p:graphicFrame>
    </p:spTree>
    <p:extLst>
      <p:ext uri="{BB962C8B-B14F-4D97-AF65-F5344CB8AC3E}">
        <p14:creationId xmlns:p14="http://schemas.microsoft.com/office/powerpoint/2010/main" val="2774599346"/>
      </p:ext>
    </p:extLst>
  </p:cSld>
  <p:clrMapOvr>
    <a:masterClrMapping/>
  </p:clrMapOvr>
  <p:transition>
    <p:cut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838200"/>
            <a:ext cx="8001000" cy="1200329"/>
          </a:xfrm>
          <a:prstGeom prst="rect">
            <a:avLst/>
          </a:prstGeom>
          <a:noFill/>
        </p:spPr>
        <p:txBody>
          <a:bodyPr wrap="square" rtlCol="0">
            <a:spAutoFit/>
          </a:bodyPr>
          <a:lstStyle/>
          <a:p>
            <a:pPr algn="just"/>
            <a:r>
              <a:rPr lang="fa-IR" b="1" dirty="0">
                <a:solidFill>
                  <a:srgbClr val="000000"/>
                </a:solidFill>
                <a:cs typeface="B Homa" panose="00000400000000000000" pitchFamily="2" charset="-78"/>
              </a:rPr>
              <a:t>توجهات:</a:t>
            </a:r>
          </a:p>
          <a:p>
            <a:pPr algn="just"/>
            <a:endParaRPr lang="en-US"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پنجره ها و نورگیرها نباید بیش از</a:t>
            </a:r>
            <a:r>
              <a:rPr lang="en-US" sz="1600" dirty="0">
                <a:solidFill>
                  <a:srgbClr val="000000"/>
                </a:solidFill>
              </a:rPr>
              <a:t>m </a:t>
            </a:r>
            <a:r>
              <a:rPr lang="fa-IR" sz="1600" dirty="0">
                <a:solidFill>
                  <a:srgbClr val="000000"/>
                </a:solidFill>
                <a:cs typeface="B Homa" panose="00000400000000000000" pitchFamily="2" charset="-78"/>
              </a:rPr>
              <a:t> 25 با یکدیگر فاصله داشته باشند.</a:t>
            </a:r>
            <a:endParaRPr lang="en-US" sz="1600"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پهنای مفید راهرو نباید با برآمدگی های دیوار، ستونها وعناصر دیگر مختل کرد</a:t>
            </a:r>
            <a:r>
              <a:rPr lang="fa-IR" dirty="0">
                <a:solidFill>
                  <a:srgbClr val="000000"/>
                </a:solidFill>
                <a:cs typeface="B Homa" panose="00000400000000000000" pitchFamily="2" charset="-78"/>
              </a:rPr>
              <a:t>.</a:t>
            </a:r>
            <a:endParaRPr lang="en-US" dirty="0">
              <a:solidFill>
                <a:srgbClr val="000000"/>
              </a:solidFill>
            </a:endParaRPr>
          </a:p>
        </p:txBody>
      </p:sp>
      <p:sp>
        <p:nvSpPr>
          <p:cNvPr id="5" name="TextBox 4"/>
          <p:cNvSpPr txBox="1"/>
          <p:nvPr/>
        </p:nvSpPr>
        <p:spPr>
          <a:xfrm>
            <a:off x="609600" y="2362200"/>
            <a:ext cx="8001000" cy="1384995"/>
          </a:xfrm>
          <a:prstGeom prst="rect">
            <a:avLst/>
          </a:prstGeom>
          <a:noFill/>
        </p:spPr>
        <p:txBody>
          <a:bodyPr wrap="square" rtlCol="0">
            <a:spAutoFit/>
          </a:bodyPr>
          <a:lstStyle/>
          <a:p>
            <a:pPr algn="just"/>
            <a:r>
              <a:rPr lang="fa-IR" b="1" dirty="0">
                <a:solidFill>
                  <a:srgbClr val="000000"/>
                </a:solidFill>
                <a:cs typeface="B Homa" panose="00000400000000000000" pitchFamily="2" charset="-78"/>
              </a:rPr>
              <a:t>لایه های سطحی درها</a:t>
            </a:r>
            <a:r>
              <a:rPr lang="fa-IR" dirty="0">
                <a:solidFill>
                  <a:srgbClr val="000000"/>
                </a:solidFill>
                <a:cs typeface="B Homa" panose="00000400000000000000" pitchFamily="2" charset="-78"/>
              </a:rPr>
              <a:t>:</a:t>
            </a:r>
          </a:p>
          <a:p>
            <a:pPr algn="just"/>
            <a:endParaRPr lang="en-US"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باید دارای مقاوت بلندمدت در برابر نظافت مداوم توسط میکروب کش ها و تمیزکننده ها.</a:t>
            </a:r>
            <a:endParaRPr lang="en-US" sz="1600"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مانع انتقال صدا، بوهای نامطبوع و جریان هوا</a:t>
            </a:r>
            <a:endParaRPr lang="en-US" sz="1600"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مانند دیوار، استاندارد عایق بندی در برابر صدا داشته باشد.</a:t>
            </a:r>
            <a:endParaRPr lang="en-US" sz="1600" dirty="0">
              <a:solidFill>
                <a:srgbClr val="000000"/>
              </a:solidFill>
            </a:endParaRPr>
          </a:p>
        </p:txBody>
      </p:sp>
      <p:sp>
        <p:nvSpPr>
          <p:cNvPr id="6" name="TextBox 5"/>
          <p:cNvSpPr txBox="1"/>
          <p:nvPr/>
        </p:nvSpPr>
        <p:spPr>
          <a:xfrm>
            <a:off x="609600" y="4114800"/>
            <a:ext cx="8001000" cy="1138773"/>
          </a:xfrm>
          <a:prstGeom prst="rect">
            <a:avLst/>
          </a:prstGeom>
          <a:noFill/>
        </p:spPr>
        <p:txBody>
          <a:bodyPr wrap="square" rtlCol="0">
            <a:spAutoFit/>
          </a:bodyPr>
          <a:lstStyle/>
          <a:p>
            <a:pPr algn="just"/>
            <a:r>
              <a:rPr lang="fa-IR" b="1" dirty="0">
                <a:solidFill>
                  <a:srgbClr val="000000"/>
                </a:solidFill>
                <a:cs typeface="B Homa" panose="00000400000000000000" pitchFamily="2" charset="-78"/>
              </a:rPr>
              <a:t>پله ها:</a:t>
            </a:r>
          </a:p>
          <a:p>
            <a:pPr algn="just"/>
            <a:endParaRPr lang="en-US"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بدون برآمدگی باشد</a:t>
            </a:r>
            <a:endParaRPr lang="en-US" sz="1600" dirty="0">
              <a:solidFill>
                <a:srgbClr val="000000"/>
              </a:solidFill>
            </a:endParaRPr>
          </a:p>
          <a:p>
            <a:pPr algn="just">
              <a:buFont typeface="Arial" pitchFamily="34" charset="0"/>
              <a:buChar char="•"/>
            </a:pPr>
            <a:r>
              <a:rPr lang="fa-IR" sz="1600" dirty="0">
                <a:solidFill>
                  <a:srgbClr val="000000"/>
                </a:solidFill>
                <a:cs typeface="B Homa" panose="00000400000000000000" pitchFamily="2" charset="-78"/>
              </a:rPr>
              <a:t>در هر دو طرف باید نرده داشته باشند.</a:t>
            </a:r>
            <a:endParaRPr lang="en-US" sz="1600" dirty="0">
              <a:solidFill>
                <a:srgbClr val="000000"/>
              </a:solidFill>
            </a:endParaRPr>
          </a:p>
        </p:txBody>
      </p:sp>
    </p:spTree>
    <p:extLst>
      <p:ext uri="{BB962C8B-B14F-4D97-AF65-F5344CB8AC3E}">
        <p14:creationId xmlns:p14="http://schemas.microsoft.com/office/powerpoint/2010/main" val="2730983764"/>
      </p:ext>
    </p:extLst>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200400"/>
            <a:ext cx="8001000" cy="1384995"/>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تخمین زیربنا بخش سرپایی</a:t>
            </a:r>
            <a:r>
              <a:rPr lang="ar-SA" dirty="0">
                <a:solidFill>
                  <a:srgbClr val="000000"/>
                </a:solidFill>
                <a:cs typeface="B Homa" panose="00000400000000000000" pitchFamily="2" charset="-78"/>
              </a:rPr>
              <a:t>:</a:t>
            </a:r>
            <a:endParaRPr lang="fa-IR" dirty="0">
              <a:solidFill>
                <a:srgbClr val="000000"/>
              </a:solidFill>
              <a:cs typeface="B Homa" panose="00000400000000000000" pitchFamily="2" charset="-78"/>
            </a:endParaRPr>
          </a:p>
          <a:p>
            <a:pPr algn="just"/>
            <a:endParaRPr lang="en-US" dirty="0">
              <a:solidFill>
                <a:srgbClr val="000000"/>
              </a:solidFill>
            </a:endParaRPr>
          </a:p>
          <a:p>
            <a:pPr algn="just"/>
            <a:r>
              <a:rPr lang="ar-SA" sz="1600" dirty="0">
                <a:solidFill>
                  <a:srgbClr val="000000"/>
                </a:solidFill>
                <a:cs typeface="B Homa" panose="00000400000000000000" pitchFamily="2" charset="-78"/>
              </a:rPr>
              <a:t>بطور معمول به ازای هر تخت بیمارستان 3-2 بیمار سرپایی در روز مراجعه می کنند. هر بیمار سرپایی نیز بطور معمول توسط 2-1 نفر همراهی می شود. با این توضیح فضا برای 5-3 نفر به ازای هر تخت باید در نظر گرفته شود. به ازای هر تخت بیمارستانی 3-2 مترمربع فضا برای احداث بخش سرپایی لازم است.</a:t>
            </a:r>
            <a:endParaRPr lang="en-US" sz="1600" dirty="0">
              <a:solidFill>
                <a:srgbClr val="000000"/>
              </a:solidFill>
            </a:endParaRPr>
          </a:p>
        </p:txBody>
      </p:sp>
      <p:sp>
        <p:nvSpPr>
          <p:cNvPr id="6" name="TextBox 5"/>
          <p:cNvSpPr txBox="1"/>
          <p:nvPr/>
        </p:nvSpPr>
        <p:spPr>
          <a:xfrm>
            <a:off x="533400" y="1143000"/>
            <a:ext cx="8001000" cy="1631216"/>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آسانسورها:</a:t>
            </a:r>
            <a:endParaRPr lang="fa-IR" b="1" dirty="0">
              <a:solidFill>
                <a:srgbClr val="000000"/>
              </a:solidFill>
              <a:cs typeface="B Homa" panose="00000400000000000000" pitchFamily="2" charset="-78"/>
            </a:endParaRPr>
          </a:p>
          <a:p>
            <a:pPr algn="just"/>
            <a:endParaRPr lang="en-US" dirty="0">
              <a:solidFill>
                <a:srgbClr val="000000"/>
              </a:solidFill>
            </a:endParaRPr>
          </a:p>
          <a:p>
            <a:pPr algn="just"/>
            <a:r>
              <a:rPr lang="ar-SA" sz="1600" dirty="0">
                <a:solidFill>
                  <a:srgbClr val="000000"/>
                </a:solidFill>
                <a:cs typeface="B Homa" panose="00000400000000000000" pitchFamily="2" charset="-78"/>
              </a:rPr>
              <a:t>برای جابه جایی انسان، دارو،تجهیزات و تختهای بیمارستانی.</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سطح داخلی کابین، باید قابلیت شست وشو و ضدعفونی داسته باشد.</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درساختمان هایی که مراقبت،معاینه و درمان در طبقات بالایی است، حداقل 2 آسانسور.</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اتاقک آسانسور باید ظرفیت یک تخت و 2 همراه را داشته باشد.</a:t>
            </a:r>
            <a:endParaRPr lang="en-US" sz="1600" dirty="0">
              <a:solidFill>
                <a:srgbClr val="000000"/>
              </a:solidFill>
            </a:endParaRPr>
          </a:p>
        </p:txBody>
      </p:sp>
    </p:spTree>
    <p:extLst>
      <p:ext uri="{BB962C8B-B14F-4D97-AF65-F5344CB8AC3E}">
        <p14:creationId xmlns:p14="http://schemas.microsoft.com/office/powerpoint/2010/main" val="2675352693"/>
      </p:ext>
    </p:extLst>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295400"/>
            <a:ext cx="8001000" cy="4585871"/>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ضوابط و استانداردهای درمانگاه</a:t>
            </a:r>
            <a:r>
              <a:rPr lang="ar-SA" dirty="0">
                <a:solidFill>
                  <a:srgbClr val="000000"/>
                </a:solidFill>
                <a:cs typeface="B Homa" panose="00000400000000000000" pitchFamily="2" charset="-78"/>
              </a:rPr>
              <a:t>:</a:t>
            </a:r>
            <a:endParaRPr lang="fa-IR" dirty="0">
              <a:solidFill>
                <a:srgbClr val="000000"/>
              </a:solidFill>
              <a:cs typeface="B Homa" panose="00000400000000000000" pitchFamily="2" charset="-78"/>
            </a:endParaRPr>
          </a:p>
          <a:p>
            <a:pPr algn="just"/>
            <a:endParaRPr lang="en-US"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ساعات کار درمانگاه ها</a:t>
            </a:r>
            <a:r>
              <a:rPr lang="fa-IR" sz="1600" dirty="0">
                <a:solidFill>
                  <a:srgbClr val="000000"/>
                </a:solidFill>
                <a:cs typeface="B Homa" panose="00000400000000000000" pitchFamily="2" charset="-78"/>
              </a:rPr>
              <a:t>ی</a:t>
            </a:r>
            <a:r>
              <a:rPr lang="ar-SA" sz="1600" dirty="0">
                <a:solidFill>
                  <a:srgbClr val="000000"/>
                </a:solidFill>
                <a:cs typeface="B Homa" panose="00000400000000000000" pitchFamily="2" charset="-78"/>
              </a:rPr>
              <a:t> روزانه حداقل هشت ساعت صبح و عصر و ساعات کار درمانگاه های شبانه روزی در تمام ساعات شبانه روز بدون تعطیلی می باشد</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محل درمانگاه در کوچه ماشین رو و ترجیحاً بر خیابان باشد</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در صورتی که درمانگاه در طبقات همکف ،اول یا زیر زمین ساختمان نباشد تعبیه آسانسور جهت انتقال بیماران الزامی است</a:t>
            </a:r>
            <a:r>
              <a:rPr lang="en-US" sz="1600" dirty="0">
                <a:solidFill>
                  <a:srgbClr val="000000"/>
                </a:solidFill>
              </a:rPr>
              <a:t> .</a:t>
            </a:r>
          </a:p>
          <a:p>
            <a:pPr algn="just">
              <a:buFont typeface="Arial" pitchFamily="34" charset="0"/>
              <a:buChar char="•"/>
            </a:pPr>
            <a:r>
              <a:rPr lang="ar-SA" sz="1600" dirty="0">
                <a:solidFill>
                  <a:srgbClr val="000000"/>
                </a:solidFill>
                <a:cs typeface="B Homa" panose="00000400000000000000" pitchFamily="2" charset="-78"/>
              </a:rPr>
              <a:t>در صورتی که درمانگاه در زیرزمین قرار داشته باشد حداکثر تعداد پله ها از طبقه همکف به زیرزمین 8 پله می باشد و سایر شرایط ساختمانی نیز در نظر گرفته شود ( زیرزمین فقط در شرایط استثنائی قابل قبول است ).</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ارتفاع سقف برای درمانگاه های جدیدالاحداث در طبقات 8/2 متر و در زیرزمین 3 متر ضروری است</a:t>
            </a:r>
            <a:r>
              <a:rPr lang="en-US" sz="1600" dirty="0">
                <a:solidFill>
                  <a:srgbClr val="000000"/>
                </a:solidFill>
              </a:rPr>
              <a:t> . </a:t>
            </a:r>
          </a:p>
          <a:p>
            <a:pPr algn="just">
              <a:buFont typeface="Arial" pitchFamily="34" charset="0"/>
              <a:buChar char="•"/>
            </a:pPr>
            <a:r>
              <a:rPr lang="en-US" sz="1600" dirty="0">
                <a:solidFill>
                  <a:srgbClr val="000000"/>
                </a:solidFill>
              </a:rPr>
              <a:t> </a:t>
            </a:r>
            <a:r>
              <a:rPr lang="ar-SA" sz="1600" dirty="0">
                <a:solidFill>
                  <a:srgbClr val="000000"/>
                </a:solidFill>
                <a:cs typeface="B Homa" panose="00000400000000000000" pitchFamily="2" charset="-78"/>
              </a:rPr>
              <a:t>تامین کلیه اقدامات ایمنی از جمله اطفاءحریق ضروری است</a:t>
            </a:r>
            <a:r>
              <a:rPr lang="en-US" sz="1600" dirty="0">
                <a:solidFill>
                  <a:srgbClr val="000000"/>
                </a:solidFill>
              </a:rPr>
              <a:t>  </a:t>
            </a:r>
            <a:r>
              <a:rPr lang="ar-SA" sz="1600" dirty="0">
                <a:solidFill>
                  <a:srgbClr val="000000"/>
                </a:solidFill>
                <a:cs typeface="B Homa" panose="00000400000000000000" pitchFamily="2" charset="-78"/>
              </a:rPr>
              <a:t>. در کلیه قسمت های درمانگاه تأمین نور و تهویه طبیعی ضروری است</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تأمین سیستم سرمایش و گرمایش مناسب ضروری است</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امکان دفع صحیح و بهداشتی فاضلاب لازم است مهیا باشد</a:t>
            </a:r>
            <a:r>
              <a:rPr lang="en-US" sz="1600" dirty="0">
                <a:solidFill>
                  <a:srgbClr val="000000"/>
                </a:solidFill>
              </a:rPr>
              <a:t> . </a:t>
            </a:r>
          </a:p>
          <a:p>
            <a:pPr algn="just">
              <a:buFont typeface="Arial" pitchFamily="34" charset="0"/>
              <a:buChar char="•"/>
            </a:pPr>
            <a:r>
              <a:rPr lang="en-US" sz="1600" dirty="0">
                <a:solidFill>
                  <a:srgbClr val="000000"/>
                </a:solidFill>
              </a:rPr>
              <a:t> </a:t>
            </a:r>
            <a:r>
              <a:rPr lang="ar-SA" sz="1600" dirty="0">
                <a:solidFill>
                  <a:srgbClr val="000000"/>
                </a:solidFill>
                <a:cs typeface="B Homa" panose="00000400000000000000" pitchFamily="2" charset="-78"/>
              </a:rPr>
              <a:t>امکان دفع صحیح و بهداشتی زباله ضروری است</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هر درمانگاه بایستی محلی اختصاصی برای پارک صندلی چرخدار و برانکارد داشته باشد</a:t>
            </a:r>
            <a:r>
              <a:rPr lang="en-US" sz="1600" dirty="0">
                <a:solidFill>
                  <a:srgbClr val="000000"/>
                </a:solidFill>
              </a:rPr>
              <a:t> . </a:t>
            </a:r>
          </a:p>
          <a:p>
            <a:pPr algn="just">
              <a:buFont typeface="Arial" pitchFamily="34" charset="0"/>
              <a:buChar char="•"/>
            </a:pPr>
            <a:r>
              <a:rPr lang="ar-SA" sz="1600" dirty="0">
                <a:solidFill>
                  <a:srgbClr val="000000"/>
                </a:solidFill>
                <a:cs typeface="B Homa" panose="00000400000000000000" pitchFamily="2" charset="-78"/>
              </a:rPr>
              <a:t>سقف سالم ، بدون درز ،‌شكاف و ترك خوردگي با رنگ روشن و قابل شستشو .</a:t>
            </a:r>
            <a:endParaRPr lang="en-US" sz="1600" dirty="0">
              <a:solidFill>
                <a:srgbClr val="000000"/>
              </a:solidFill>
            </a:endParaRPr>
          </a:p>
          <a:p>
            <a:pPr algn="just">
              <a:buFont typeface="Arial" pitchFamily="34" charset="0"/>
              <a:buChar char="•"/>
            </a:pPr>
            <a:r>
              <a:rPr lang="ar-SA" sz="1600" dirty="0">
                <a:solidFill>
                  <a:srgbClr val="000000"/>
                </a:solidFill>
                <a:cs typeface="B Homa" panose="00000400000000000000" pitchFamily="2" charset="-78"/>
              </a:rPr>
              <a:t>وجود نور كافي در حد قابل قبول براي شستشو ،‌پانسمان و تزريق .</a:t>
            </a:r>
            <a:endParaRPr lang="en-US" sz="1600" dirty="0">
              <a:solidFill>
                <a:srgbClr val="000000"/>
              </a:solidFill>
            </a:endParaRPr>
          </a:p>
        </p:txBody>
      </p:sp>
    </p:spTree>
    <p:extLst>
      <p:ext uri="{BB962C8B-B14F-4D97-AF65-F5344CB8AC3E}">
        <p14:creationId xmlns:p14="http://schemas.microsoft.com/office/powerpoint/2010/main" val="174700801"/>
      </p:ext>
    </p:extLst>
  </p:cSld>
  <p:clrMapOvr>
    <a:masterClrMapping/>
  </p:clrMapOvr>
  <p:transition>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524000"/>
            <a:ext cx="7620000" cy="3293209"/>
          </a:xfrm>
          <a:prstGeom prst="rect">
            <a:avLst/>
          </a:prstGeom>
          <a:noFill/>
        </p:spPr>
        <p:txBody>
          <a:bodyPr wrap="square" rtlCol="0">
            <a:spAutoFit/>
          </a:bodyPr>
          <a:lstStyle/>
          <a:p>
            <a:pPr algn="justLow">
              <a:buFont typeface="Arial" pitchFamily="34" charset="0"/>
              <a:buChar char="•"/>
            </a:pPr>
            <a:r>
              <a:rPr lang="fa-IR" sz="1600" dirty="0">
                <a:solidFill>
                  <a:srgbClr val="000000"/>
                </a:solidFill>
                <a:cs typeface="B Homa" panose="00000400000000000000" pitchFamily="2" charset="-78"/>
              </a:rPr>
              <a:t>كف قابل شستشو ، ‌صاف و بدون فرورفتگي و داراي شيب مناسب به سمت فاضلاب و مجهز به كفشوي سيفون دار ( شترگلو )</a:t>
            </a:r>
            <a:r>
              <a:rPr lang="fa-IR" sz="1600" b="1" dirty="0">
                <a:solidFill>
                  <a:srgbClr val="000000"/>
                </a:solidFill>
                <a:cs typeface="B Homa" panose="00000400000000000000" pitchFamily="2" charset="-78"/>
              </a:rPr>
              <a:t>.</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وجود اتاقك تي شويي به ابعاد 5/1 مترمربع با كف مقاوم ، ‌قابل شستشو ،‌كاشي كاري ‌يا سراميك حداقل تا ارتفاع 80/1 به صورت توکار ، ‌مجهز به شير مخلوط آب گرم و سرد و تي آويز و حوضچه ،‌كف شوي فاضلاب رو با عمق 60 سانتي متر با تي شوي پرتابل</a:t>
            </a:r>
            <a:r>
              <a:rPr lang="fa-IR" sz="1600" b="1" dirty="0">
                <a:solidFill>
                  <a:srgbClr val="000000"/>
                </a:solidFill>
                <a:cs typeface="B Homa" panose="00000400000000000000" pitchFamily="2" charset="-78"/>
              </a:rPr>
              <a:t>.</a:t>
            </a:r>
            <a:endParaRPr lang="en-US" sz="1600" dirty="0">
              <a:solidFill>
                <a:srgbClr val="000000"/>
              </a:solidFill>
            </a:endParaRPr>
          </a:p>
          <a:p>
            <a:pPr algn="justLow">
              <a:buFont typeface="Arial" pitchFamily="34" charset="0"/>
              <a:buChar char="•"/>
            </a:pPr>
            <a:r>
              <a:rPr lang="fa-IR" sz="1600" dirty="0">
                <a:solidFill>
                  <a:srgbClr val="000000"/>
                </a:solidFill>
                <a:cs typeface="B Homa" panose="00000400000000000000" pitchFamily="2" charset="-78"/>
              </a:rPr>
              <a:t>هر درمانگاه بایستی حداقل دارای دو سرویس بهداشتی به تفکیک خانم و آقا با رعایت کلیه شرایط بهداشتی باشد</a:t>
            </a:r>
            <a:r>
              <a:rPr lang="en-US" sz="1600" dirty="0">
                <a:solidFill>
                  <a:srgbClr val="000000"/>
                </a:solidFill>
              </a:rPr>
              <a:t>. </a:t>
            </a:r>
          </a:p>
          <a:p>
            <a:pPr algn="justLow">
              <a:buFont typeface="Arial" pitchFamily="34" charset="0"/>
              <a:buChar char="•"/>
            </a:pPr>
            <a:r>
              <a:rPr lang="en-US" sz="1600" dirty="0">
                <a:solidFill>
                  <a:srgbClr val="000000"/>
                </a:solidFill>
              </a:rPr>
              <a:t> </a:t>
            </a:r>
            <a:r>
              <a:rPr lang="fa-IR" sz="1600" dirty="0">
                <a:solidFill>
                  <a:srgbClr val="000000"/>
                </a:solidFill>
                <a:cs typeface="B Homa" panose="00000400000000000000" pitchFamily="2" charset="-78"/>
              </a:rPr>
              <a:t>پیش بینی آبدارخانه با کاشی کاری به صورت توکار و بدون لبه دیوارها تا ارتفاع 80/1 متر ضروری است</a:t>
            </a:r>
            <a:r>
              <a:rPr lang="en-US" sz="1600" dirty="0">
                <a:solidFill>
                  <a:srgbClr val="000000"/>
                </a:solidFill>
              </a:rPr>
              <a:t> . </a:t>
            </a:r>
          </a:p>
          <a:p>
            <a:pPr algn="justLow">
              <a:buFont typeface="Arial" pitchFamily="34" charset="0"/>
              <a:buChar char="•"/>
            </a:pPr>
            <a:r>
              <a:rPr lang="en-US" sz="1600" dirty="0">
                <a:solidFill>
                  <a:srgbClr val="000000"/>
                </a:solidFill>
              </a:rPr>
              <a:t> </a:t>
            </a:r>
            <a:r>
              <a:rPr lang="fa-IR" sz="1600" dirty="0">
                <a:solidFill>
                  <a:srgbClr val="000000"/>
                </a:solidFill>
                <a:cs typeface="B Homa" panose="00000400000000000000" pitchFamily="2" charset="-78"/>
              </a:rPr>
              <a:t>وجود انبار تجهیزات و لوازم تمیز ضروری است </a:t>
            </a:r>
            <a:endParaRPr lang="en-US" sz="1600" dirty="0">
              <a:solidFill>
                <a:srgbClr val="000000"/>
              </a:solidFill>
            </a:endParaRPr>
          </a:p>
          <a:p>
            <a:pPr algn="justLow">
              <a:buFont typeface="Arial" pitchFamily="34" charset="0"/>
              <a:buChar char="•"/>
            </a:pPr>
            <a:r>
              <a:rPr lang="en-US" sz="1600" dirty="0">
                <a:solidFill>
                  <a:srgbClr val="000000"/>
                </a:solidFill>
              </a:rPr>
              <a:t> </a:t>
            </a:r>
            <a:r>
              <a:rPr lang="fa-IR" sz="1600" dirty="0">
                <a:solidFill>
                  <a:srgbClr val="000000"/>
                </a:solidFill>
                <a:cs typeface="B Homa" panose="00000400000000000000" pitchFamily="2" charset="-78"/>
              </a:rPr>
              <a:t>مطب ها بایستی دارای دستشویی با آب گرم و سرد ، کاشی کاری تو کار پشت دستشوئی به ابعاد</a:t>
            </a:r>
          </a:p>
          <a:p>
            <a:pPr algn="justLow"/>
            <a:r>
              <a:rPr lang="fa-IR" sz="1600" dirty="0">
                <a:solidFill>
                  <a:srgbClr val="000000"/>
                </a:solidFill>
                <a:cs typeface="B Homa" panose="00000400000000000000" pitchFamily="2" charset="-78"/>
              </a:rPr>
              <a:t>1 * 5/1 مترمربع و پوشش بقیه دیواره ها رنگ روغنی قابل شستشو باشند</a:t>
            </a:r>
            <a:r>
              <a:rPr lang="en-US" sz="1600" dirty="0">
                <a:solidFill>
                  <a:srgbClr val="000000"/>
                </a:solidFill>
              </a:rPr>
              <a:t> . </a:t>
            </a:r>
          </a:p>
          <a:p>
            <a:pPr algn="justLow">
              <a:buFont typeface="Arial" pitchFamily="34" charset="0"/>
              <a:buChar char="•"/>
            </a:pPr>
            <a:r>
              <a:rPr lang="ar-SA" sz="1600" dirty="0">
                <a:solidFill>
                  <a:srgbClr val="000000"/>
                </a:solidFill>
                <a:cs typeface="B Homa" panose="00000400000000000000" pitchFamily="2" charset="-78"/>
              </a:rPr>
              <a:t>در صورت عدم وجود واشینگ مرکزی وجود سینک شستشوی ابزار در مطب دندان پزشکی و مامایی علاوه بر دستشویی پزشک ضروری است </a:t>
            </a:r>
            <a:endParaRPr lang="en-US" sz="1600" dirty="0">
              <a:solidFill>
                <a:srgbClr val="000000"/>
              </a:solidFill>
            </a:endParaRPr>
          </a:p>
        </p:txBody>
      </p:sp>
    </p:spTree>
    <p:extLst>
      <p:ext uri="{BB962C8B-B14F-4D97-AF65-F5344CB8AC3E}">
        <p14:creationId xmlns:p14="http://schemas.microsoft.com/office/powerpoint/2010/main" val="3730852091"/>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57600" y="685800"/>
            <a:ext cx="1828800" cy="830997"/>
          </a:xfrm>
          <a:prstGeom prst="rect">
            <a:avLst/>
          </a:prstGeom>
          <a:noFill/>
        </p:spPr>
        <p:txBody>
          <a:bodyPr wrap="square" rtlCol="0">
            <a:spAutoFit/>
          </a:bodyPr>
          <a:lstStyle/>
          <a:p>
            <a:pPr algn="just"/>
            <a:r>
              <a:rPr lang="ar-SA" sz="2400" b="1" dirty="0">
                <a:solidFill>
                  <a:srgbClr val="000000"/>
                </a:solidFill>
                <a:effectLst>
                  <a:outerShdw blurRad="38100" dist="38100" dir="2700000" algn="tl">
                    <a:srgbClr val="000000">
                      <a:alpha val="43137"/>
                    </a:srgbClr>
                  </a:outerShdw>
                </a:effectLst>
                <a:cs typeface="B Homa" panose="00000400000000000000" pitchFamily="2" charset="-78"/>
              </a:rPr>
              <a:t>مطالعات میدانی</a:t>
            </a:r>
            <a:endParaRPr lang="en-US" sz="2400" dirty="0">
              <a:solidFill>
                <a:srgbClr val="000000"/>
              </a:solidFill>
              <a:effectLst>
                <a:outerShdw blurRad="38100" dist="38100" dir="2700000" algn="tl">
                  <a:srgbClr val="000000">
                    <a:alpha val="43137"/>
                  </a:srgbClr>
                </a:outerShdw>
              </a:effectLst>
            </a:endParaRPr>
          </a:p>
        </p:txBody>
      </p:sp>
      <p:sp>
        <p:nvSpPr>
          <p:cNvPr id="7" name="TextBox 6"/>
          <p:cNvSpPr txBox="1"/>
          <p:nvPr/>
        </p:nvSpPr>
        <p:spPr>
          <a:xfrm>
            <a:off x="2514600" y="1219200"/>
            <a:ext cx="4191000" cy="646331"/>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درمانگاه بیمارستان سیدالشهداءِ بازکیاگورابِ لاهیجان</a:t>
            </a:r>
            <a:endParaRPr lang="en-US" b="1" dirty="0">
              <a:solidFill>
                <a:srgbClr val="000000"/>
              </a:solidFill>
            </a:endParaRPr>
          </a:p>
        </p:txBody>
      </p:sp>
      <p:pic>
        <p:nvPicPr>
          <p:cNvPr id="1026" name="Picture 2"/>
          <p:cNvPicPr>
            <a:picLocks noChangeAspect="1" noChangeArrowheads="1"/>
          </p:cNvPicPr>
          <p:nvPr/>
        </p:nvPicPr>
        <p:blipFill>
          <a:blip r:embed="rId2"/>
          <a:srcRect/>
          <a:stretch>
            <a:fillRect/>
          </a:stretch>
        </p:blipFill>
        <p:spPr bwMode="auto">
          <a:xfrm>
            <a:off x="1752600" y="1828800"/>
            <a:ext cx="5791200" cy="4561783"/>
          </a:xfrm>
          <a:prstGeom prst="rect">
            <a:avLst/>
          </a:prstGeom>
          <a:noFill/>
          <a:ln w="9525">
            <a:noFill/>
            <a:miter lim="800000"/>
            <a:headEnd/>
            <a:tailEnd/>
          </a:ln>
          <a:effectLst/>
        </p:spPr>
      </p:pic>
      <p:sp>
        <p:nvSpPr>
          <p:cNvPr id="9" name="Oval 8"/>
          <p:cNvSpPr/>
          <p:nvPr/>
        </p:nvSpPr>
        <p:spPr>
          <a:xfrm>
            <a:off x="3200400" y="3962400"/>
            <a:ext cx="5334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11" name="Straight Arrow Connector 10"/>
          <p:cNvCxnSpPr/>
          <p:nvPr/>
        </p:nvCxnSpPr>
        <p:spPr>
          <a:xfrm>
            <a:off x="2743200" y="4038600"/>
            <a:ext cx="609600" cy="152400"/>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600200" y="3886200"/>
            <a:ext cx="1219200" cy="307777"/>
          </a:xfrm>
          <a:prstGeom prst="rect">
            <a:avLst/>
          </a:prstGeom>
          <a:noFill/>
        </p:spPr>
        <p:txBody>
          <a:bodyPr wrap="square" rtlCol="0">
            <a:spAutoFit/>
          </a:bodyPr>
          <a:lstStyle/>
          <a:p>
            <a:pPr algn="ctr"/>
            <a:r>
              <a:rPr lang="fa-IR" sz="1400" b="1" dirty="0">
                <a:solidFill>
                  <a:srgbClr val="FFC000"/>
                </a:solidFill>
                <a:cs typeface="B Homa" panose="00000400000000000000" pitchFamily="2" charset="-78"/>
              </a:rPr>
              <a:t>ورودی اورژانس</a:t>
            </a:r>
            <a:endParaRPr lang="en-US" sz="1400" b="1" dirty="0">
              <a:solidFill>
                <a:srgbClr val="FFC000"/>
              </a:solidFill>
            </a:endParaRPr>
          </a:p>
        </p:txBody>
      </p:sp>
    </p:spTree>
    <p:extLst>
      <p:ext uri="{BB962C8B-B14F-4D97-AF65-F5344CB8AC3E}">
        <p14:creationId xmlns:p14="http://schemas.microsoft.com/office/powerpoint/2010/main" val="262409079"/>
      </p:ext>
    </p:extLst>
  </p:cSld>
  <p:clrMapOvr>
    <a:masterClrMapping/>
  </p:clrMapOvr>
  <p:transition>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4600" y="762000"/>
            <a:ext cx="4191000" cy="646331"/>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درمانگاه بیمارستان سیدالشهداءِ بازکیاگورابِ لاهیجان</a:t>
            </a:r>
            <a:endParaRPr lang="en-US" b="1" dirty="0">
              <a:solidFill>
                <a:srgbClr val="000000"/>
              </a:solidFill>
            </a:endParaRPr>
          </a:p>
        </p:txBody>
      </p:sp>
      <p:pic>
        <p:nvPicPr>
          <p:cNvPr id="3074" name="Picture 2"/>
          <p:cNvPicPr>
            <a:picLocks noChangeAspect="1" noChangeArrowheads="1"/>
          </p:cNvPicPr>
          <p:nvPr/>
        </p:nvPicPr>
        <p:blipFill>
          <a:blip r:embed="rId2"/>
          <a:srcRect/>
          <a:stretch>
            <a:fillRect/>
          </a:stretch>
        </p:blipFill>
        <p:spPr bwMode="auto">
          <a:xfrm>
            <a:off x="609600" y="1447800"/>
            <a:ext cx="7924800" cy="5189415"/>
          </a:xfrm>
          <a:prstGeom prst="rect">
            <a:avLst/>
          </a:prstGeom>
          <a:noFill/>
          <a:ln w="9525">
            <a:noFill/>
            <a:miter lim="800000"/>
            <a:headEnd/>
            <a:tailEnd/>
          </a:ln>
          <a:effectLst/>
        </p:spPr>
      </p:pic>
      <p:cxnSp>
        <p:nvCxnSpPr>
          <p:cNvPr id="8" name="Straight Arrow Connector 7"/>
          <p:cNvCxnSpPr/>
          <p:nvPr/>
        </p:nvCxnSpPr>
        <p:spPr>
          <a:xfrm rot="5400000">
            <a:off x="2324894" y="1866106"/>
            <a:ext cx="838200" cy="1588"/>
          </a:xfrm>
          <a:prstGeom prst="straightConnector1">
            <a:avLst/>
          </a:prstGeom>
          <a:ln w="76200">
            <a:solidFill>
              <a:schemeClr val="accent2">
                <a:lumMod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2895600" y="1447800"/>
            <a:ext cx="19050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ورودی اورژانس و درمانگاه</a:t>
            </a:r>
            <a:endParaRPr lang="en-US" sz="1400" b="1" dirty="0">
              <a:solidFill>
                <a:srgbClr val="BD582C">
                  <a:lumMod val="50000"/>
                </a:srgbClr>
              </a:solidFill>
            </a:endParaRPr>
          </a:p>
        </p:txBody>
      </p:sp>
      <p:cxnSp>
        <p:nvCxnSpPr>
          <p:cNvPr id="11" name="Straight Arrow Connector 10"/>
          <p:cNvCxnSpPr/>
          <p:nvPr/>
        </p:nvCxnSpPr>
        <p:spPr>
          <a:xfrm>
            <a:off x="4038600" y="4724400"/>
            <a:ext cx="838200" cy="1588"/>
          </a:xfrm>
          <a:prstGeom prst="straightConnector1">
            <a:avLst/>
          </a:prstGeom>
          <a:ln w="76200">
            <a:solidFill>
              <a:schemeClr val="accent2">
                <a:lumMod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2819400" y="4572000"/>
            <a:ext cx="13716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ورودی درمانگاه</a:t>
            </a:r>
            <a:endParaRPr lang="en-US" sz="1400" b="1" dirty="0">
              <a:solidFill>
                <a:srgbClr val="BD582C">
                  <a:lumMod val="50000"/>
                </a:srgbClr>
              </a:solidFill>
            </a:endParaRPr>
          </a:p>
        </p:txBody>
      </p:sp>
      <p:sp>
        <p:nvSpPr>
          <p:cNvPr id="13" name="TextBox 12"/>
          <p:cNvSpPr txBox="1"/>
          <p:nvPr/>
        </p:nvSpPr>
        <p:spPr>
          <a:xfrm>
            <a:off x="5334000" y="5943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تخصص 1</a:t>
            </a:r>
            <a:endParaRPr lang="en-US" sz="1400" b="1" dirty="0">
              <a:solidFill>
                <a:srgbClr val="BD582C">
                  <a:lumMod val="50000"/>
                </a:srgbClr>
              </a:solidFill>
            </a:endParaRPr>
          </a:p>
        </p:txBody>
      </p:sp>
      <p:sp>
        <p:nvSpPr>
          <p:cNvPr id="14" name="TextBox 13"/>
          <p:cNvSpPr txBox="1"/>
          <p:nvPr/>
        </p:nvSpPr>
        <p:spPr>
          <a:xfrm>
            <a:off x="1524000" y="16764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آزمایشگاه</a:t>
            </a:r>
            <a:endParaRPr lang="en-US" sz="1400" b="1" dirty="0">
              <a:solidFill>
                <a:srgbClr val="BD582C">
                  <a:lumMod val="50000"/>
                </a:srgbClr>
              </a:solidFill>
            </a:endParaRPr>
          </a:p>
        </p:txBody>
      </p:sp>
      <p:sp>
        <p:nvSpPr>
          <p:cNvPr id="15" name="TextBox 14"/>
          <p:cNvSpPr txBox="1"/>
          <p:nvPr/>
        </p:nvSpPr>
        <p:spPr>
          <a:xfrm>
            <a:off x="762000" y="2209800"/>
            <a:ext cx="990600" cy="307777"/>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اتاق آمادگی</a:t>
            </a:r>
            <a:endParaRPr lang="en-US" sz="1400" b="1" dirty="0">
              <a:solidFill>
                <a:srgbClr val="BD582C">
                  <a:lumMod val="50000"/>
                </a:srgbClr>
              </a:solidFill>
            </a:endParaRPr>
          </a:p>
        </p:txBody>
      </p:sp>
      <p:sp>
        <p:nvSpPr>
          <p:cNvPr id="16" name="TextBox 15"/>
          <p:cNvSpPr txBox="1"/>
          <p:nvPr/>
        </p:nvSpPr>
        <p:spPr>
          <a:xfrm>
            <a:off x="533400" y="3124200"/>
            <a:ext cx="838200" cy="523220"/>
          </a:xfrm>
          <a:prstGeom prst="rect">
            <a:avLst/>
          </a:prstGeom>
          <a:noFill/>
          <a:ln>
            <a:noFill/>
          </a:ln>
        </p:spPr>
        <p:txBody>
          <a:bodyPr wrap="square" rtlCol="0">
            <a:spAutoFit/>
          </a:bodyPr>
          <a:lstStyle/>
          <a:p>
            <a:pPr algn="ctr"/>
            <a:r>
              <a:rPr lang="fa-IR" sz="1400" dirty="0">
                <a:ln>
                  <a:solidFill>
                    <a:srgbClr val="BD582C">
                      <a:lumMod val="50000"/>
                    </a:srgbClr>
                  </a:solidFill>
                </a:ln>
                <a:solidFill>
                  <a:srgbClr val="BD582C">
                    <a:lumMod val="50000"/>
                  </a:srgbClr>
                </a:solidFill>
                <a:cs typeface="B Homa" panose="00000400000000000000" pitchFamily="2" charset="-78"/>
              </a:rPr>
              <a:t>پزشک اورژانس</a:t>
            </a:r>
            <a:endParaRPr lang="en-US" sz="1400" dirty="0">
              <a:ln>
                <a:solidFill>
                  <a:srgbClr val="BD582C">
                    <a:lumMod val="50000"/>
                  </a:srgbClr>
                </a:solidFill>
              </a:ln>
              <a:solidFill>
                <a:srgbClr val="BD582C">
                  <a:lumMod val="50000"/>
                </a:srgbClr>
              </a:solidFill>
            </a:endParaRPr>
          </a:p>
        </p:txBody>
      </p:sp>
      <p:sp>
        <p:nvSpPr>
          <p:cNvPr id="17" name="TextBox 16"/>
          <p:cNvSpPr txBox="1"/>
          <p:nvPr/>
        </p:nvSpPr>
        <p:spPr>
          <a:xfrm>
            <a:off x="838200" y="38100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تزریفات</a:t>
            </a:r>
            <a:endParaRPr lang="en-US" sz="1400" b="1" dirty="0">
              <a:solidFill>
                <a:srgbClr val="BD582C">
                  <a:lumMod val="50000"/>
                </a:srgbClr>
              </a:solidFill>
            </a:endParaRPr>
          </a:p>
        </p:txBody>
      </p:sp>
      <p:sp>
        <p:nvSpPr>
          <p:cNvPr id="18" name="TextBox 17"/>
          <p:cNvSpPr txBox="1"/>
          <p:nvPr/>
        </p:nvSpPr>
        <p:spPr>
          <a:xfrm>
            <a:off x="2667000" y="56388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اتاق ایزوله</a:t>
            </a:r>
            <a:endParaRPr lang="en-US" sz="1400" b="1" dirty="0">
              <a:solidFill>
                <a:srgbClr val="BD582C">
                  <a:lumMod val="50000"/>
                </a:srgbClr>
              </a:solidFill>
            </a:endParaRPr>
          </a:p>
        </p:txBody>
      </p:sp>
      <p:sp>
        <p:nvSpPr>
          <p:cNvPr id="19" name="TextBox 18"/>
          <p:cNvSpPr txBox="1"/>
          <p:nvPr/>
        </p:nvSpPr>
        <p:spPr>
          <a:xfrm>
            <a:off x="3429000" y="5486400"/>
            <a:ext cx="838200" cy="52322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اتاق عمل سرپایی</a:t>
            </a:r>
            <a:endParaRPr lang="en-US" sz="1400" b="1" dirty="0">
              <a:solidFill>
                <a:srgbClr val="BD582C">
                  <a:lumMod val="50000"/>
                </a:srgbClr>
              </a:solidFill>
            </a:endParaRPr>
          </a:p>
        </p:txBody>
      </p:sp>
      <p:sp>
        <p:nvSpPr>
          <p:cNvPr id="20" name="TextBox 19"/>
          <p:cNvSpPr txBox="1"/>
          <p:nvPr/>
        </p:nvSpPr>
        <p:spPr>
          <a:xfrm>
            <a:off x="4038600" y="3657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رادیولوژی</a:t>
            </a:r>
            <a:endParaRPr lang="en-US" sz="1400" b="1" dirty="0">
              <a:solidFill>
                <a:srgbClr val="BD582C">
                  <a:lumMod val="50000"/>
                </a:srgbClr>
              </a:solidFill>
            </a:endParaRPr>
          </a:p>
        </p:txBody>
      </p:sp>
      <p:sp>
        <p:nvSpPr>
          <p:cNvPr id="21" name="TextBox 20"/>
          <p:cNvSpPr txBox="1"/>
          <p:nvPr/>
        </p:nvSpPr>
        <p:spPr>
          <a:xfrm>
            <a:off x="3200400" y="3733800"/>
            <a:ext cx="533400" cy="307777"/>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انبار</a:t>
            </a:r>
            <a:endParaRPr lang="en-US" sz="1400" b="1" dirty="0">
              <a:solidFill>
                <a:srgbClr val="BD582C">
                  <a:lumMod val="50000"/>
                </a:srgbClr>
              </a:solidFill>
            </a:endParaRPr>
          </a:p>
        </p:txBody>
      </p:sp>
      <p:sp>
        <p:nvSpPr>
          <p:cNvPr id="22" name="TextBox 21"/>
          <p:cNvSpPr txBox="1"/>
          <p:nvPr/>
        </p:nvSpPr>
        <p:spPr>
          <a:xfrm>
            <a:off x="2590800" y="3657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صندوق</a:t>
            </a:r>
            <a:endParaRPr lang="en-US" sz="1400" b="1" dirty="0">
              <a:solidFill>
                <a:srgbClr val="BD582C">
                  <a:lumMod val="50000"/>
                </a:srgbClr>
              </a:solidFill>
            </a:endParaRPr>
          </a:p>
        </p:txBody>
      </p:sp>
      <p:sp>
        <p:nvSpPr>
          <p:cNvPr id="23" name="TextBox 22"/>
          <p:cNvSpPr txBox="1"/>
          <p:nvPr/>
        </p:nvSpPr>
        <p:spPr>
          <a:xfrm>
            <a:off x="2209800" y="3657600"/>
            <a:ext cx="6096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پذیرش</a:t>
            </a:r>
            <a:endParaRPr lang="en-US" sz="1400" b="1" dirty="0">
              <a:solidFill>
                <a:srgbClr val="BD582C">
                  <a:lumMod val="50000"/>
                </a:srgbClr>
              </a:solidFill>
            </a:endParaRPr>
          </a:p>
        </p:txBody>
      </p:sp>
      <p:sp>
        <p:nvSpPr>
          <p:cNvPr id="24" name="TextBox 23"/>
          <p:cNvSpPr txBox="1"/>
          <p:nvPr/>
        </p:nvSpPr>
        <p:spPr>
          <a:xfrm>
            <a:off x="2209800" y="4038600"/>
            <a:ext cx="6096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تریاژ</a:t>
            </a:r>
            <a:endParaRPr lang="en-US" sz="1400" b="1" dirty="0">
              <a:solidFill>
                <a:srgbClr val="BD582C">
                  <a:lumMod val="50000"/>
                </a:srgbClr>
              </a:solidFill>
            </a:endParaRPr>
          </a:p>
        </p:txBody>
      </p:sp>
      <p:sp>
        <p:nvSpPr>
          <p:cNvPr id="26" name="TextBox 25"/>
          <p:cNvSpPr txBox="1"/>
          <p:nvPr/>
        </p:nvSpPr>
        <p:spPr>
          <a:xfrm>
            <a:off x="1676400" y="5562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اورژانس</a:t>
            </a:r>
            <a:endParaRPr lang="en-US" sz="1400" b="1" dirty="0">
              <a:solidFill>
                <a:srgbClr val="BD582C">
                  <a:lumMod val="50000"/>
                </a:srgbClr>
              </a:solidFill>
            </a:endParaRPr>
          </a:p>
        </p:txBody>
      </p:sp>
      <p:sp>
        <p:nvSpPr>
          <p:cNvPr id="27" name="TextBox 26"/>
          <p:cNvSpPr txBox="1"/>
          <p:nvPr/>
        </p:nvSpPr>
        <p:spPr>
          <a:xfrm>
            <a:off x="6096000" y="5943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تخصص 2</a:t>
            </a:r>
            <a:endParaRPr lang="en-US" sz="1400" b="1" dirty="0">
              <a:solidFill>
                <a:srgbClr val="BD582C">
                  <a:lumMod val="50000"/>
                </a:srgbClr>
              </a:solidFill>
            </a:endParaRPr>
          </a:p>
        </p:txBody>
      </p:sp>
      <p:sp>
        <p:nvSpPr>
          <p:cNvPr id="28" name="TextBox 27"/>
          <p:cNvSpPr txBox="1"/>
          <p:nvPr/>
        </p:nvSpPr>
        <p:spPr>
          <a:xfrm>
            <a:off x="6781800" y="5943600"/>
            <a:ext cx="838200" cy="30480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تخصص 3</a:t>
            </a:r>
            <a:endParaRPr lang="en-US" sz="1400" b="1" dirty="0">
              <a:solidFill>
                <a:srgbClr val="BD582C">
                  <a:lumMod val="50000"/>
                </a:srgbClr>
              </a:solidFill>
            </a:endParaRPr>
          </a:p>
        </p:txBody>
      </p:sp>
      <p:sp>
        <p:nvSpPr>
          <p:cNvPr id="29" name="TextBox 28"/>
          <p:cNvSpPr txBox="1"/>
          <p:nvPr/>
        </p:nvSpPr>
        <p:spPr>
          <a:xfrm>
            <a:off x="7467600" y="5791200"/>
            <a:ext cx="838200" cy="52322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بخش پرستاری</a:t>
            </a:r>
            <a:endParaRPr lang="en-US" sz="1400" b="1" dirty="0">
              <a:solidFill>
                <a:srgbClr val="BD582C">
                  <a:lumMod val="50000"/>
                </a:srgbClr>
              </a:solidFill>
            </a:endParaRPr>
          </a:p>
        </p:txBody>
      </p:sp>
      <p:sp>
        <p:nvSpPr>
          <p:cNvPr id="30" name="TextBox 29"/>
          <p:cNvSpPr txBox="1"/>
          <p:nvPr/>
        </p:nvSpPr>
        <p:spPr>
          <a:xfrm>
            <a:off x="7543800" y="3886200"/>
            <a:ext cx="838200" cy="523220"/>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مربوط به اتاق عمل</a:t>
            </a:r>
            <a:endParaRPr lang="en-US" sz="1400" b="1" dirty="0">
              <a:solidFill>
                <a:srgbClr val="BD582C">
                  <a:lumMod val="50000"/>
                </a:srgbClr>
              </a:solidFill>
            </a:endParaRPr>
          </a:p>
        </p:txBody>
      </p:sp>
      <p:sp>
        <p:nvSpPr>
          <p:cNvPr id="31" name="TextBox 30"/>
          <p:cNvSpPr txBox="1"/>
          <p:nvPr/>
        </p:nvSpPr>
        <p:spPr>
          <a:xfrm>
            <a:off x="6019800" y="2667000"/>
            <a:ext cx="838200" cy="738664"/>
          </a:xfrm>
          <a:prstGeom prst="rect">
            <a:avLst/>
          </a:prstGeom>
          <a:noFill/>
        </p:spPr>
        <p:txBody>
          <a:bodyPr wrap="square" rtlCol="0">
            <a:spAutoFit/>
          </a:bodyPr>
          <a:lstStyle/>
          <a:p>
            <a:pPr algn="ctr"/>
            <a:r>
              <a:rPr lang="fa-IR" sz="1400" b="1" dirty="0">
                <a:solidFill>
                  <a:srgbClr val="BD582C">
                    <a:lumMod val="50000"/>
                  </a:srgbClr>
                </a:solidFill>
                <a:cs typeface="B Homa" panose="00000400000000000000" pitchFamily="2" charset="-78"/>
              </a:rPr>
              <a:t>پذیرش درمانکاه و انتظار</a:t>
            </a:r>
            <a:endParaRPr lang="en-US" sz="1400" b="1" dirty="0">
              <a:solidFill>
                <a:srgbClr val="BD582C">
                  <a:lumMod val="50000"/>
                </a:srgbClr>
              </a:solidFill>
            </a:endParaRPr>
          </a:p>
        </p:txBody>
      </p:sp>
    </p:spTree>
    <p:extLst>
      <p:ext uri="{BB962C8B-B14F-4D97-AF65-F5344CB8AC3E}">
        <p14:creationId xmlns:p14="http://schemas.microsoft.com/office/powerpoint/2010/main" val="3485256958"/>
      </p:ext>
    </p:extLst>
  </p:cSld>
  <p:clrMapOvr>
    <a:masterClrMapping/>
  </p:clrMapOvr>
  <p:transition>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14600" y="1066800"/>
            <a:ext cx="4191000" cy="646331"/>
          </a:xfrm>
          <a:prstGeom prst="rect">
            <a:avLst/>
          </a:prstGeom>
          <a:noFill/>
        </p:spPr>
        <p:txBody>
          <a:bodyPr wrap="square" rtlCol="0">
            <a:spAutoFit/>
          </a:bodyPr>
          <a:lstStyle/>
          <a:p>
            <a:pPr algn="just"/>
            <a:r>
              <a:rPr lang="ar-SA" b="1" dirty="0">
                <a:solidFill>
                  <a:srgbClr val="000000"/>
                </a:solidFill>
                <a:cs typeface="B Homa" panose="00000400000000000000" pitchFamily="2" charset="-78"/>
              </a:rPr>
              <a:t>درمانگاه بیمارستان سیدالشهداءِ بازکیاگورابِ لاهیجان</a:t>
            </a:r>
            <a:endParaRPr lang="en-US" b="1" dirty="0">
              <a:solidFill>
                <a:srgbClr val="000000"/>
              </a:solidFill>
            </a:endParaRPr>
          </a:p>
        </p:txBody>
      </p:sp>
      <p:sp>
        <p:nvSpPr>
          <p:cNvPr id="7" name="TextBox 6"/>
          <p:cNvSpPr txBox="1"/>
          <p:nvPr/>
        </p:nvSpPr>
        <p:spPr>
          <a:xfrm>
            <a:off x="5943600" y="3124200"/>
            <a:ext cx="2743200" cy="1384995"/>
          </a:xfrm>
          <a:prstGeom prst="rect">
            <a:avLst/>
          </a:prstGeom>
          <a:noFill/>
        </p:spPr>
        <p:txBody>
          <a:bodyPr wrap="square" rtlCol="0">
            <a:spAutoFit/>
          </a:bodyPr>
          <a:lstStyle/>
          <a:p>
            <a:r>
              <a:rPr lang="ar-SA" b="1" dirty="0">
                <a:solidFill>
                  <a:srgbClr val="000000"/>
                </a:solidFill>
                <a:cs typeface="B Homa" panose="00000400000000000000" pitchFamily="2" charset="-78"/>
              </a:rPr>
              <a:t>ورودی جدا</a:t>
            </a:r>
            <a:r>
              <a:rPr lang="fa-IR" b="1" dirty="0">
                <a:solidFill>
                  <a:srgbClr val="000000"/>
                </a:solidFill>
                <a:cs typeface="B Homa" panose="00000400000000000000" pitchFamily="2" charset="-78"/>
              </a:rPr>
              <a:t> </a:t>
            </a:r>
            <a:r>
              <a:rPr lang="ar-SA" b="1" dirty="0">
                <a:solidFill>
                  <a:srgbClr val="000000"/>
                </a:solidFill>
                <a:cs typeface="B Homa" panose="00000400000000000000" pitchFamily="2" charset="-78"/>
              </a:rPr>
              <a:t>از ورودئ اصلی</a:t>
            </a:r>
            <a:endParaRPr lang="fa-IR" dirty="0">
              <a:solidFill>
                <a:srgbClr val="000000"/>
              </a:solidFill>
              <a:cs typeface="B Homa" panose="00000400000000000000" pitchFamily="2" charset="-78"/>
            </a:endParaRPr>
          </a:p>
          <a:p>
            <a:endParaRPr lang="en-US" dirty="0">
              <a:solidFill>
                <a:srgbClr val="000000"/>
              </a:solidFill>
            </a:endParaRPr>
          </a:p>
          <a:p>
            <a:pPr algn="just"/>
            <a:r>
              <a:rPr lang="ar-SA" sz="1600" dirty="0">
                <a:solidFill>
                  <a:srgbClr val="000000"/>
                </a:solidFill>
                <a:cs typeface="B Homa" panose="00000400000000000000" pitchFamily="2" charset="-78"/>
              </a:rPr>
              <a:t>بخش درمانگاه و اورژانس ورودی جدا از ورودی اصلی دارد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و دید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و دسترسی مناسبی از خیابان اصلی و فرعی دارد.</a:t>
            </a:r>
            <a:endParaRPr lang="en-US" sz="1600" dirty="0">
              <a:solidFill>
                <a:srgbClr val="000000"/>
              </a:solidFill>
            </a:endParaRPr>
          </a:p>
        </p:txBody>
      </p:sp>
      <p:pic>
        <p:nvPicPr>
          <p:cNvPr id="8" name="Picture 7" descr="H:\101MSDCF\DSC09577.JPG"/>
          <p:cNvPicPr/>
          <p:nvPr/>
        </p:nvPicPr>
        <p:blipFill>
          <a:blip r:embed="rId2" cstate="print"/>
          <a:srcRect/>
          <a:stretch>
            <a:fillRect/>
          </a:stretch>
        </p:blipFill>
        <p:spPr bwMode="auto">
          <a:xfrm>
            <a:off x="838200" y="2286000"/>
            <a:ext cx="4876800" cy="38862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04355806"/>
      </p:ext>
    </p:extLst>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19800" y="1524000"/>
            <a:ext cx="2590800" cy="646331"/>
          </a:xfrm>
          <a:prstGeom prst="rect">
            <a:avLst/>
          </a:prstGeom>
          <a:noFill/>
        </p:spPr>
        <p:txBody>
          <a:bodyPr wrap="square" rtlCol="0">
            <a:spAutoFit/>
          </a:bodyPr>
          <a:lstStyle/>
          <a:p>
            <a:pPr rtl="0"/>
            <a:r>
              <a:rPr lang="fa-IR" dirty="0">
                <a:solidFill>
                  <a:srgbClr val="000000"/>
                </a:solidFill>
                <a:cs typeface="B Homa" panose="00000400000000000000" pitchFamily="2" charset="-78"/>
              </a:rPr>
              <a:t>وجود فضای مناسب و کافی جهت پارک کردن اتومبیل ها</a:t>
            </a:r>
            <a:endParaRPr lang="en-US" dirty="0">
              <a:solidFill>
                <a:srgbClr val="000000"/>
              </a:solidFill>
            </a:endParaRPr>
          </a:p>
        </p:txBody>
      </p:sp>
      <p:pic>
        <p:nvPicPr>
          <p:cNvPr id="6" name="Picture 5" descr="I:\101MSDCF\DSC09683.JPG"/>
          <p:cNvPicPr/>
          <p:nvPr/>
        </p:nvPicPr>
        <p:blipFill>
          <a:blip r:embed="rId2" cstate="print"/>
          <a:srcRect/>
          <a:stretch>
            <a:fillRect/>
          </a:stretch>
        </p:blipFill>
        <p:spPr bwMode="auto">
          <a:xfrm>
            <a:off x="533400" y="1143000"/>
            <a:ext cx="4114800" cy="32766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04800" y="5105400"/>
            <a:ext cx="2743200" cy="923330"/>
          </a:xfrm>
          <a:prstGeom prst="rect">
            <a:avLst/>
          </a:prstGeom>
          <a:noFill/>
        </p:spPr>
        <p:txBody>
          <a:bodyPr wrap="square" rtlCol="0">
            <a:spAutoFit/>
          </a:bodyPr>
          <a:lstStyle/>
          <a:p>
            <a:pPr algn="just"/>
            <a:r>
              <a:rPr lang="ar-SA" dirty="0">
                <a:solidFill>
                  <a:srgbClr val="000000"/>
                </a:solidFill>
                <a:cs typeface="B Homa" panose="00000400000000000000" pitchFamily="2" charset="-78"/>
              </a:rPr>
              <a:t>فضای نگهبانی در کنار در ورودی اورژانس</a:t>
            </a:r>
            <a:r>
              <a:rPr lang="fa-IR" b="1" dirty="0">
                <a:solidFill>
                  <a:srgbClr val="000000"/>
                </a:solidFill>
                <a:cs typeface="B Homa" panose="00000400000000000000" pitchFamily="2" charset="-78"/>
              </a:rPr>
              <a:t>، </a:t>
            </a:r>
            <a:r>
              <a:rPr lang="ar-SA" dirty="0">
                <a:solidFill>
                  <a:srgbClr val="000000"/>
                </a:solidFill>
                <a:cs typeface="B Homa" panose="00000400000000000000" pitchFamily="2" charset="-78"/>
              </a:rPr>
              <a:t>برای اطلاع رسانی با بخش و هماهنگ سازی</a:t>
            </a:r>
            <a:r>
              <a:rPr lang="ar-SA" b="1" dirty="0">
                <a:solidFill>
                  <a:srgbClr val="000000"/>
                </a:solidFill>
                <a:cs typeface="B Homa" panose="00000400000000000000" pitchFamily="2" charset="-78"/>
              </a:rPr>
              <a:t>.</a:t>
            </a:r>
            <a:endParaRPr lang="en-US" dirty="0">
              <a:solidFill>
                <a:srgbClr val="000000"/>
              </a:solidFill>
            </a:endParaRPr>
          </a:p>
        </p:txBody>
      </p:sp>
      <p:pic>
        <p:nvPicPr>
          <p:cNvPr id="9" name="Picture 8" descr="C:\Users\novin\AppData\Local\Microsoft\Windows\Temporary Internet Files\Content.Word\DSC09579.jpg"/>
          <p:cNvPicPr/>
          <p:nvPr/>
        </p:nvPicPr>
        <p:blipFill>
          <a:blip r:embed="rId3" cstate="print"/>
          <a:srcRect/>
          <a:stretch>
            <a:fillRect/>
          </a:stretch>
        </p:blipFill>
        <p:spPr bwMode="auto">
          <a:xfrm>
            <a:off x="5105400" y="3200400"/>
            <a:ext cx="3581400" cy="3276600"/>
          </a:xfrm>
          <a:prstGeom prst="rect">
            <a:avLst/>
          </a:prstGeom>
          <a:ln>
            <a:noFill/>
          </a:ln>
          <a:effectLst>
            <a:outerShdw blurRad="292100" dist="139700" dir="2700000" algn="tl" rotWithShape="0">
              <a:srgbClr val="333333">
                <a:alpha val="65000"/>
              </a:srgbClr>
            </a:outerShdw>
          </a:effectLst>
        </p:spPr>
      </p:pic>
      <p:sp>
        <p:nvSpPr>
          <p:cNvPr id="21" name="Left Arrow Callout 20"/>
          <p:cNvSpPr/>
          <p:nvPr/>
        </p:nvSpPr>
        <p:spPr>
          <a:xfrm>
            <a:off x="4648200" y="1371600"/>
            <a:ext cx="4114800" cy="914400"/>
          </a:xfrm>
          <a:prstGeom prst="leftArrowCallou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2" name="Left Arrow Callout 21"/>
          <p:cNvSpPr/>
          <p:nvPr/>
        </p:nvSpPr>
        <p:spPr>
          <a:xfrm rot="10800000">
            <a:off x="228600" y="5105400"/>
            <a:ext cx="4572000" cy="914400"/>
          </a:xfrm>
          <a:prstGeom prst="leftArrowCallou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66437907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76800" y="1143000"/>
            <a:ext cx="3810000" cy="830997"/>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فضای کافی نزدیک ورودی برای پارک و دورزدن اتومبیل یا آمبولانس مریضان بدحال که البته مخصوص بخش اورژانس می باشد.</a:t>
            </a:r>
            <a:endParaRPr lang="fa-IR" sz="1600" dirty="0">
              <a:solidFill>
                <a:srgbClr val="000000"/>
              </a:solidFill>
              <a:cs typeface="B Homa" panose="00000400000000000000" pitchFamily="2" charset="-78"/>
            </a:endParaRPr>
          </a:p>
        </p:txBody>
      </p:sp>
      <p:pic>
        <p:nvPicPr>
          <p:cNvPr id="5" name="Picture 4" descr="H:\101MSDCF\DSC09575.JPG"/>
          <p:cNvPicPr/>
          <p:nvPr/>
        </p:nvPicPr>
        <p:blipFill>
          <a:blip r:embed="rId2" cstate="print"/>
          <a:srcRect/>
          <a:stretch>
            <a:fillRect/>
          </a:stretch>
        </p:blipFill>
        <p:spPr bwMode="auto">
          <a:xfrm>
            <a:off x="2286000" y="2438400"/>
            <a:ext cx="4419600" cy="37338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57200" y="1143000"/>
            <a:ext cx="3810000" cy="830997"/>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وجود صندلی های انتظار برای افرادی که تمایل ندارند در فضای داخل بیمارستان منتظر بمانند یا برای تعویض هوا به سایت درمانگاه می آیند.</a:t>
            </a:r>
            <a:endParaRPr lang="en-US" sz="1600" dirty="0">
              <a:solidFill>
                <a:srgbClr val="000000"/>
              </a:solidFill>
            </a:endParaRPr>
          </a:p>
        </p:txBody>
      </p:sp>
    </p:spTree>
    <p:extLst>
      <p:ext uri="{BB962C8B-B14F-4D97-AF65-F5344CB8AC3E}">
        <p14:creationId xmlns:p14="http://schemas.microsoft.com/office/powerpoint/2010/main" val="3852640596"/>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1371600"/>
            <a:ext cx="7467600" cy="2862322"/>
          </a:xfrm>
          <a:prstGeom prst="rect">
            <a:avLst/>
          </a:prstGeom>
          <a:noFill/>
        </p:spPr>
        <p:txBody>
          <a:bodyPr wrap="square" rtlCol="0">
            <a:spAutoFit/>
          </a:bodyPr>
          <a:lstStyle/>
          <a:p>
            <a:r>
              <a:rPr lang="fa-IR" b="1" dirty="0">
                <a:solidFill>
                  <a:srgbClr val="000000"/>
                </a:solidFill>
                <a:effectLst>
                  <a:outerShdw blurRad="38100" dist="38100" dir="2700000" algn="tl">
                    <a:srgbClr val="000000">
                      <a:alpha val="43137"/>
                    </a:srgbClr>
                  </a:outerShdw>
                </a:effectLst>
                <a:cs typeface="B Homa" panose="00000400000000000000" pitchFamily="2" charset="-78"/>
              </a:rPr>
              <a:t> </a:t>
            </a:r>
            <a:r>
              <a:rPr lang="ar-SA" b="1" dirty="0">
                <a:solidFill>
                  <a:srgbClr val="000000"/>
                </a:solidFill>
                <a:effectLst>
                  <a:outerShdw blurRad="38100" dist="38100" dir="2700000" algn="tl">
                    <a:srgbClr val="000000">
                      <a:alpha val="43137"/>
                    </a:srgbClr>
                  </a:outerShdw>
                </a:effectLst>
                <a:cs typeface="B Homa" panose="00000400000000000000" pitchFamily="2" charset="-78"/>
              </a:rPr>
              <a:t>تعریف درمانگاه:</a:t>
            </a:r>
            <a:endParaRPr lang="fa-IR" b="1" dirty="0">
              <a:solidFill>
                <a:srgbClr val="000000"/>
              </a:solidFill>
              <a:effectLst>
                <a:outerShdw blurRad="38100" dist="38100" dir="2700000" algn="tl">
                  <a:srgbClr val="000000">
                    <a:alpha val="43137"/>
                  </a:srgbClr>
                </a:outerShdw>
              </a:effectLst>
              <a:cs typeface="B Homa" panose="00000400000000000000" pitchFamily="2" charset="-78"/>
            </a:endParaRPr>
          </a:p>
          <a:p>
            <a:endParaRPr lang="fa-IR" dirty="0">
              <a:solidFill>
                <a:srgbClr val="000000"/>
              </a:solidFill>
              <a:cs typeface="B Homa" panose="00000400000000000000" pitchFamily="2" charset="-78"/>
            </a:endParaRPr>
          </a:p>
          <a:p>
            <a:pPr algn="just"/>
            <a:r>
              <a:rPr lang="ar-SA" sz="1600" dirty="0">
                <a:solidFill>
                  <a:srgbClr val="000000"/>
                </a:solidFill>
                <a:cs typeface="B Homa" panose="00000400000000000000" pitchFamily="2" charset="-78"/>
              </a:rPr>
              <a:t>درمانگـاه مؤسسه ای می باشد که بیماران سرپایی را برای درمان می پذیرد. درمانگاه یا بخش سرپایی اولین نقطه تماس بیمار با بیمارستان است. در حقیقت بخش سرپایی به عنوان یک فیلتر برای بخش های بستری عمل می کند. جداسازی مسیر بیماران سرپایی و بیماران بستری شونده باید در اوائل برنامه ریزی مد نظر قرار گیرد.</a:t>
            </a:r>
            <a:endParaRPr lang="en-US" sz="1600" dirty="0">
              <a:solidFill>
                <a:srgbClr val="000000"/>
              </a:solidFill>
            </a:endParaRPr>
          </a:p>
          <a:p>
            <a:pPr algn="just"/>
            <a:r>
              <a:rPr lang="ar-SA" sz="1600" dirty="0">
                <a:solidFill>
                  <a:srgbClr val="000000"/>
                </a:solidFill>
                <a:cs typeface="B Homa" panose="00000400000000000000" pitchFamily="2" charset="-78"/>
              </a:rPr>
              <a:t> امور مربوط به بیماران سرپایی هر روز مهمتر می‌شوند. بنابراین به اتاق‌های انتظار بزرگتر و اتاقهای درمان بیشتری نیاز است</a:t>
            </a:r>
            <a:r>
              <a:rPr lang="en-US" sz="1600" dirty="0">
                <a:solidFill>
                  <a:srgbClr val="000000"/>
                </a:solidFill>
              </a:rPr>
              <a:t>.</a:t>
            </a:r>
          </a:p>
          <a:p>
            <a:pPr algn="just"/>
            <a:r>
              <a:rPr lang="ar-SA" sz="1600" dirty="0">
                <a:solidFill>
                  <a:srgbClr val="000000"/>
                </a:solidFill>
                <a:cs typeface="B Homa" panose="00000400000000000000" pitchFamily="2" charset="-78"/>
              </a:rPr>
              <a:t>نظام پذیرش درمانگاه بیمارستان، محدودتر از درمانگاه های مستقل است و هر روز تعداد محدودی از بیماران پذیرفته می شوند و در مواردی نیز پذیرش با وقت قبلی صورت می گیرد. بیماران سرپایی ممکن است خود به بیمارستان مراجعه نمایند و یا اینکه توسط پزشکان عمومی ارجاع داده شوند.</a:t>
            </a:r>
            <a:endParaRPr lang="en-US" sz="1600" dirty="0">
              <a:solidFill>
                <a:srgbClr val="000000"/>
              </a:solidFill>
            </a:endParaRPr>
          </a:p>
        </p:txBody>
      </p:sp>
    </p:spTree>
    <p:extLst>
      <p:ext uri="{BB962C8B-B14F-4D97-AF65-F5344CB8AC3E}">
        <p14:creationId xmlns:p14="http://schemas.microsoft.com/office/powerpoint/2010/main" val="898243134"/>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14800" y="1752600"/>
            <a:ext cx="4648200" cy="2123658"/>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وسایل اطلاع رسانی(تلفن)نزدیک درب ورودی</a:t>
            </a:r>
            <a:endParaRPr lang="fa-IR" dirty="0">
              <a:solidFill>
                <a:srgbClr val="000000"/>
              </a:solidFill>
              <a:cs typeface="B Homa" panose="00000400000000000000" pitchFamily="2" charset="-78"/>
            </a:endParaRPr>
          </a:p>
          <a:p>
            <a:pPr algn="justLow"/>
            <a:endParaRPr lang="en-US" dirty="0">
              <a:solidFill>
                <a:srgbClr val="000000"/>
              </a:solidFill>
            </a:endParaRPr>
          </a:p>
          <a:p>
            <a:pPr algn="justLow"/>
            <a:r>
              <a:rPr lang="ar-SA" sz="1600" dirty="0">
                <a:solidFill>
                  <a:srgbClr val="000000"/>
                </a:solidFill>
                <a:cs typeface="B Homa" panose="00000400000000000000" pitchFamily="2" charset="-78"/>
              </a:rPr>
              <a:t>حسن قرارگرفتن تلفن در بیرون فضای درمانی، پرهیز از دامن زدن به شلوغ ترشدن این فضا می باشد. </a:t>
            </a:r>
            <a:endParaRPr lang="fa-IR" sz="1600" dirty="0">
              <a:solidFill>
                <a:srgbClr val="000000"/>
              </a:solidFill>
              <a:cs typeface="B Homa" panose="00000400000000000000" pitchFamily="2" charset="-78"/>
            </a:endParaRPr>
          </a:p>
          <a:p>
            <a:pPr algn="justLow"/>
            <a:endParaRPr lang="en-US" sz="1600" dirty="0">
              <a:solidFill>
                <a:srgbClr val="000000"/>
              </a:solidFill>
            </a:endParaRPr>
          </a:p>
          <a:p>
            <a:pPr algn="justLow"/>
            <a:r>
              <a:rPr lang="ar-SA" sz="1600" dirty="0">
                <a:solidFill>
                  <a:srgbClr val="000000"/>
                </a:solidFill>
                <a:cs typeface="B Homa" panose="00000400000000000000" pitchFamily="2" charset="-78"/>
              </a:rPr>
              <a:t>انتقادی که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شود وارد نمود، نداشتن حریم حداقل است</a:t>
            </a:r>
            <a:r>
              <a:rPr lang="fa-IR" sz="1600" dirty="0">
                <a:solidFill>
                  <a:srgbClr val="000000"/>
                </a:solidFill>
                <a:cs typeface="B Homa" panose="00000400000000000000" pitchFamily="2" charset="-78"/>
              </a:rPr>
              <a:t>.</a:t>
            </a:r>
          </a:p>
          <a:p>
            <a:pPr algn="justLow"/>
            <a:endParaRPr lang="fa-IR" sz="1600" dirty="0">
              <a:solidFill>
                <a:srgbClr val="000000"/>
              </a:solidFill>
              <a:cs typeface="B Homa" panose="00000400000000000000" pitchFamily="2" charset="-78"/>
            </a:endParaRPr>
          </a:p>
          <a:p>
            <a:pPr algn="justLow"/>
            <a:r>
              <a:rPr lang="ar-SA" sz="1600" dirty="0">
                <a:solidFill>
                  <a:srgbClr val="000000"/>
                </a:solidFill>
                <a:cs typeface="B Homa" panose="00000400000000000000" pitchFamily="2" charset="-78"/>
              </a:rPr>
              <a:t>نزدیکی دو تلفن بهم، کارکرد همزمانشان را مختل خواهد کرد. </a:t>
            </a:r>
            <a:endParaRPr lang="en-US" sz="1600" dirty="0">
              <a:solidFill>
                <a:srgbClr val="000000"/>
              </a:solidFill>
            </a:endParaRPr>
          </a:p>
        </p:txBody>
      </p:sp>
      <p:pic>
        <p:nvPicPr>
          <p:cNvPr id="5" name="Picture 4" descr="C:\Users\novin\AppData\Local\Microsoft\Windows\Temporary Internet Files\Content.Word\DSC09582.jpg"/>
          <p:cNvPicPr/>
          <p:nvPr/>
        </p:nvPicPr>
        <p:blipFill>
          <a:blip r:embed="rId2" cstate="print"/>
          <a:srcRect/>
          <a:stretch>
            <a:fillRect/>
          </a:stretch>
        </p:blipFill>
        <p:spPr bwMode="auto">
          <a:xfrm>
            <a:off x="609600" y="1447800"/>
            <a:ext cx="2895600" cy="36576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2"/>
          <p:cNvPicPr>
            <a:picLocks noChangeAspect="1" noChangeArrowheads="1"/>
          </p:cNvPicPr>
          <p:nvPr/>
        </p:nvPicPr>
        <p:blipFill>
          <a:blip r:embed="rId3"/>
          <a:srcRect/>
          <a:stretch>
            <a:fillRect/>
          </a:stretch>
        </p:blipFill>
        <p:spPr bwMode="auto">
          <a:xfrm>
            <a:off x="4800600" y="4114800"/>
            <a:ext cx="3258239" cy="2133600"/>
          </a:xfrm>
          <a:prstGeom prst="rect">
            <a:avLst/>
          </a:prstGeom>
          <a:noFill/>
          <a:ln w="9525">
            <a:noFill/>
            <a:miter lim="800000"/>
            <a:headEnd/>
            <a:tailEnd/>
          </a:ln>
          <a:effectLst/>
        </p:spPr>
      </p:pic>
      <p:sp>
        <p:nvSpPr>
          <p:cNvPr id="7" name="Oval 6"/>
          <p:cNvSpPr/>
          <p:nvPr/>
        </p:nvSpPr>
        <p:spPr>
          <a:xfrm>
            <a:off x="5334000" y="4267200"/>
            <a:ext cx="3810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862147228"/>
      </p:ext>
    </p:extLst>
  </p:cSld>
  <p:clrMapOvr>
    <a:masterClrMapping/>
  </p:clrMapOvr>
  <p:transition>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914400"/>
            <a:ext cx="7924800" cy="1077218"/>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دراین بیمارستان برای رسیدن به بخش درمانگاه، باید از بخش اورژانس عبور کرد که مشکلاتی ایجاد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کند:</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بیماران بخش درمانگاه با دیدن وضعیت اورژانس و بیماران اورژانسی حال روحی شان نامساعد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شود.</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عبور بیماران درمانگاه از بخش اورژانس به شلوغی این بخش دامن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زند.</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صندوق پذیرش نیز در فضای ورودی و</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کنار محل انتظار بیماران بخش اورژانس قرار دارد.</a:t>
            </a:r>
            <a:endParaRPr lang="en-US" sz="1600" dirty="0">
              <a:solidFill>
                <a:srgbClr val="000000"/>
              </a:solidFill>
            </a:endParaRPr>
          </a:p>
        </p:txBody>
      </p:sp>
      <p:pic>
        <p:nvPicPr>
          <p:cNvPr id="7" name="Picture 2"/>
          <p:cNvPicPr>
            <a:picLocks noChangeAspect="1" noChangeArrowheads="1"/>
          </p:cNvPicPr>
          <p:nvPr/>
        </p:nvPicPr>
        <p:blipFill>
          <a:blip r:embed="rId2"/>
          <a:srcRect/>
          <a:stretch>
            <a:fillRect/>
          </a:stretch>
        </p:blipFill>
        <p:spPr bwMode="auto">
          <a:xfrm>
            <a:off x="533400" y="2286000"/>
            <a:ext cx="3956433" cy="2590800"/>
          </a:xfrm>
          <a:prstGeom prst="rect">
            <a:avLst/>
          </a:prstGeom>
          <a:noFill/>
          <a:ln w="9525">
            <a:noFill/>
            <a:miter lim="800000"/>
            <a:headEnd/>
            <a:tailEnd/>
          </a:ln>
          <a:effectLst/>
        </p:spPr>
      </p:pic>
      <p:sp>
        <p:nvSpPr>
          <p:cNvPr id="8" name="Oval 7"/>
          <p:cNvSpPr/>
          <p:nvPr/>
        </p:nvSpPr>
        <p:spPr>
          <a:xfrm>
            <a:off x="2514600" y="2743200"/>
            <a:ext cx="2209800" cy="2362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 name="Oval 8"/>
          <p:cNvSpPr/>
          <p:nvPr/>
        </p:nvSpPr>
        <p:spPr>
          <a:xfrm>
            <a:off x="152400" y="2286000"/>
            <a:ext cx="2209800" cy="23622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TextBox 9"/>
          <p:cNvSpPr txBox="1"/>
          <p:nvPr/>
        </p:nvSpPr>
        <p:spPr>
          <a:xfrm>
            <a:off x="152400" y="1905000"/>
            <a:ext cx="914400" cy="369332"/>
          </a:xfrm>
          <a:prstGeom prst="rect">
            <a:avLst/>
          </a:prstGeom>
          <a:noFill/>
        </p:spPr>
        <p:txBody>
          <a:bodyPr wrap="square" rtlCol="0">
            <a:spAutoFit/>
          </a:bodyPr>
          <a:lstStyle/>
          <a:p>
            <a:pPr algn="l" rtl="0"/>
            <a:r>
              <a:rPr lang="fa-IR" dirty="0">
                <a:solidFill>
                  <a:srgbClr val="FFC000"/>
                </a:solidFill>
                <a:cs typeface="B Homa" panose="00000400000000000000" pitchFamily="2" charset="-78"/>
              </a:rPr>
              <a:t>اورژانس</a:t>
            </a:r>
            <a:endParaRPr lang="en-US" dirty="0">
              <a:solidFill>
                <a:srgbClr val="FFC000"/>
              </a:solidFill>
            </a:endParaRPr>
          </a:p>
        </p:txBody>
      </p:sp>
      <p:sp>
        <p:nvSpPr>
          <p:cNvPr id="11" name="TextBox 10"/>
          <p:cNvSpPr txBox="1"/>
          <p:nvPr/>
        </p:nvSpPr>
        <p:spPr>
          <a:xfrm>
            <a:off x="3505200" y="2362200"/>
            <a:ext cx="914400" cy="369332"/>
          </a:xfrm>
          <a:prstGeom prst="rect">
            <a:avLst/>
          </a:prstGeom>
          <a:noFill/>
        </p:spPr>
        <p:txBody>
          <a:bodyPr wrap="square" rtlCol="0">
            <a:spAutoFit/>
          </a:bodyPr>
          <a:lstStyle/>
          <a:p>
            <a:pPr algn="l" rtl="0"/>
            <a:r>
              <a:rPr lang="fa-IR" dirty="0">
                <a:solidFill>
                  <a:srgbClr val="FF0000"/>
                </a:solidFill>
                <a:cs typeface="B Homa" panose="00000400000000000000" pitchFamily="2" charset="-78"/>
              </a:rPr>
              <a:t>درمانگاه</a:t>
            </a:r>
            <a:endParaRPr lang="en-US" dirty="0">
              <a:solidFill>
                <a:srgbClr val="FF0000"/>
              </a:solidFill>
            </a:endParaRPr>
          </a:p>
        </p:txBody>
      </p:sp>
      <p:sp>
        <p:nvSpPr>
          <p:cNvPr id="17" name="Freeform 16"/>
          <p:cNvSpPr/>
          <p:nvPr/>
        </p:nvSpPr>
        <p:spPr>
          <a:xfrm>
            <a:off x="609600" y="2286000"/>
            <a:ext cx="2569989" cy="2070605"/>
          </a:xfrm>
          <a:custGeom>
            <a:avLst/>
            <a:gdLst>
              <a:gd name="connsiteX0" fmla="*/ 987932 w 2569989"/>
              <a:gd name="connsiteY0" fmla="*/ 0 h 2375405"/>
              <a:gd name="connsiteX1" fmla="*/ 973418 w 2569989"/>
              <a:gd name="connsiteY1" fmla="*/ 885372 h 2375405"/>
              <a:gd name="connsiteX2" fmla="*/ 610560 w 2569989"/>
              <a:gd name="connsiteY2" fmla="*/ 899886 h 2375405"/>
              <a:gd name="connsiteX3" fmla="*/ 2569989 w 2569989"/>
              <a:gd name="connsiteY3" fmla="*/ 1727200 h 2375405"/>
            </a:gdLst>
            <a:ahLst/>
            <a:cxnLst>
              <a:cxn ang="0">
                <a:pos x="connsiteX0" y="connsiteY0"/>
              </a:cxn>
              <a:cxn ang="0">
                <a:pos x="connsiteX1" y="connsiteY1"/>
              </a:cxn>
              <a:cxn ang="0">
                <a:pos x="connsiteX2" y="connsiteY2"/>
              </a:cxn>
              <a:cxn ang="0">
                <a:pos x="connsiteX3" y="connsiteY3"/>
              </a:cxn>
            </a:cxnLst>
            <a:rect l="l" t="t" r="r" b="b"/>
            <a:pathLst>
              <a:path w="2569989" h="2375405">
                <a:moveTo>
                  <a:pt x="987932" y="0"/>
                </a:moveTo>
                <a:cubicBezTo>
                  <a:pt x="983094" y="295124"/>
                  <a:pt x="1087566" y="613174"/>
                  <a:pt x="973418" y="885372"/>
                </a:cubicBezTo>
                <a:cubicBezTo>
                  <a:pt x="926605" y="997003"/>
                  <a:pt x="656843" y="788034"/>
                  <a:pt x="610560" y="899886"/>
                </a:cubicBezTo>
                <a:cubicBezTo>
                  <a:pt x="0" y="2375405"/>
                  <a:pt x="1845242" y="1727200"/>
                  <a:pt x="2569989" y="1727200"/>
                </a:cubicBezTo>
              </a:path>
            </a:pathLst>
          </a:custGeom>
          <a:ln w="28575">
            <a:solidFill>
              <a:srgbClr val="7030A0"/>
            </a:solidFill>
          </a:ln>
        </p:spPr>
        <p:style>
          <a:lnRef idx="1">
            <a:schemeClr val="accent2"/>
          </a:lnRef>
          <a:fillRef idx="0">
            <a:schemeClr val="accent2"/>
          </a:fillRef>
          <a:effectRef idx="0">
            <a:schemeClr val="accent2"/>
          </a:effectRef>
          <a:fontRef idx="minor">
            <a:schemeClr val="tx1"/>
          </a:fontRef>
        </p:style>
        <p:txBody>
          <a:bodyPr rtlCol="0" anchor="ctr"/>
          <a:lstStyle/>
          <a:p>
            <a:pPr algn="ctr" rtl="0"/>
            <a:endParaRPr lang="en-US">
              <a:solidFill>
                <a:prstClr val="white"/>
              </a:solidFill>
            </a:endParaRPr>
          </a:p>
        </p:txBody>
      </p:sp>
      <p:pic>
        <p:nvPicPr>
          <p:cNvPr id="4098" name="Picture 2"/>
          <p:cNvPicPr>
            <a:picLocks noChangeAspect="1" noChangeArrowheads="1"/>
          </p:cNvPicPr>
          <p:nvPr/>
        </p:nvPicPr>
        <p:blipFill>
          <a:blip r:embed="rId3"/>
          <a:srcRect/>
          <a:stretch>
            <a:fillRect/>
          </a:stretch>
        </p:blipFill>
        <p:spPr bwMode="auto">
          <a:xfrm>
            <a:off x="4876800" y="3352800"/>
            <a:ext cx="4038600" cy="302895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Rectangle 17"/>
          <p:cNvSpPr/>
          <p:nvPr/>
        </p:nvSpPr>
        <p:spPr>
          <a:xfrm>
            <a:off x="4876800" y="4343400"/>
            <a:ext cx="1143000" cy="762000"/>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397797935"/>
      </p:ext>
    </p:extLst>
  </p:cSld>
  <p:clrMapOvr>
    <a:masterClrMapping/>
  </p:clrMapOvr>
  <p:transition>
    <p:cut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24200" y="838200"/>
            <a:ext cx="5486400" cy="2123658"/>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ورودی بخش درمانگاه برای بیماران</a:t>
            </a:r>
            <a:r>
              <a:rPr lang="ar-SA" dirty="0">
                <a:solidFill>
                  <a:srgbClr val="000000"/>
                </a:solidFill>
                <a:cs typeface="B Homa" panose="00000400000000000000" pitchFamily="2" charset="-78"/>
              </a:rPr>
              <a:t>:</a:t>
            </a:r>
            <a:endParaRPr lang="fa-IR" dirty="0">
              <a:solidFill>
                <a:srgbClr val="000000"/>
              </a:solidFill>
              <a:cs typeface="B Homa" panose="00000400000000000000" pitchFamily="2" charset="-78"/>
            </a:endParaRPr>
          </a:p>
          <a:p>
            <a:pPr algn="justLow"/>
            <a:endParaRPr lang="en-US" dirty="0">
              <a:solidFill>
                <a:srgbClr val="000000"/>
              </a:solidFill>
            </a:endParaRPr>
          </a:p>
          <a:p>
            <a:pPr algn="justLow"/>
            <a:r>
              <a:rPr lang="ar-SA" sz="1600" dirty="0">
                <a:solidFill>
                  <a:srgbClr val="000000"/>
                </a:solidFill>
                <a:cs typeface="B Homa" panose="00000400000000000000" pitchFamily="2" charset="-78"/>
              </a:rPr>
              <a:t>از ورودی که عبور می کنیم در ابتدا ا</a:t>
            </a:r>
            <a:r>
              <a:rPr lang="fa-IR" sz="1600" dirty="0">
                <a:solidFill>
                  <a:srgbClr val="000000"/>
                </a:solidFill>
                <a:cs typeface="B Homa" panose="00000400000000000000" pitchFamily="2" charset="-78"/>
              </a:rPr>
              <a:t>ت</a:t>
            </a:r>
            <a:r>
              <a:rPr lang="ar-SA" sz="1600" dirty="0">
                <a:solidFill>
                  <a:srgbClr val="000000"/>
                </a:solidFill>
                <a:cs typeface="B Homa" panose="00000400000000000000" pitchFamily="2" charset="-78"/>
              </a:rPr>
              <a:t>اق های تخصصی و راهرو دیده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شود.</a:t>
            </a:r>
            <a:endParaRPr lang="en-US" sz="1600" dirty="0">
              <a:solidFill>
                <a:srgbClr val="000000"/>
              </a:solidFill>
            </a:endParaRPr>
          </a:p>
          <a:p>
            <a:pPr algn="justLow"/>
            <a:r>
              <a:rPr lang="ar-SA" sz="1600" dirty="0">
                <a:solidFill>
                  <a:srgbClr val="000000"/>
                </a:solidFill>
                <a:cs typeface="B Homa" panose="00000400000000000000" pitchFamily="2" charset="-78"/>
              </a:rPr>
              <a:t>فضای پذیرش و بخصوص انتظار بواسطه عقب نشینی در وهله دوم دیده می شود</a:t>
            </a:r>
            <a:r>
              <a:rPr lang="fa-IR" sz="1600" dirty="0">
                <a:solidFill>
                  <a:srgbClr val="000000"/>
                </a:solidFill>
                <a:cs typeface="B Homa" panose="00000400000000000000" pitchFamily="2" charset="-78"/>
              </a:rPr>
              <a:t>.</a:t>
            </a:r>
          </a:p>
          <a:p>
            <a:pPr algn="justLow"/>
            <a:r>
              <a:rPr lang="ar-SA" sz="1600" dirty="0">
                <a:solidFill>
                  <a:srgbClr val="000000"/>
                </a:solidFill>
                <a:cs typeface="B Homa" panose="00000400000000000000" pitchFamily="2" charset="-78"/>
              </a:rPr>
              <a:t>این موضوع برای بیمار نا</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آشنا با محیط ممکن است گمراه کننده باشد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البته بعلت کوچک بودن درمانگاه و کوتاه بودن طول راهرو آن این موضوع ملموس نیست.</a:t>
            </a:r>
            <a:endParaRPr lang="en-US" sz="1600" dirty="0">
              <a:solidFill>
                <a:srgbClr val="000000"/>
              </a:solidFill>
            </a:endParaRPr>
          </a:p>
        </p:txBody>
      </p:sp>
      <p:pic>
        <p:nvPicPr>
          <p:cNvPr id="6" name="Picture 5" descr="H:\101MSDCF\DSC09638.jpg"/>
          <p:cNvPicPr/>
          <p:nvPr/>
        </p:nvPicPr>
        <p:blipFill>
          <a:blip r:embed="rId2" cstate="print"/>
          <a:srcRect/>
          <a:stretch>
            <a:fillRect/>
          </a:stretch>
        </p:blipFill>
        <p:spPr bwMode="auto">
          <a:xfrm>
            <a:off x="457200" y="1066800"/>
            <a:ext cx="2438400" cy="3429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p:cNvPicPr>
            <a:picLocks noChangeAspect="1" noChangeArrowheads="1"/>
          </p:cNvPicPr>
          <p:nvPr/>
        </p:nvPicPr>
        <p:blipFill>
          <a:blip r:embed="rId3"/>
          <a:srcRect/>
          <a:stretch>
            <a:fillRect/>
          </a:stretch>
        </p:blipFill>
        <p:spPr bwMode="auto">
          <a:xfrm>
            <a:off x="3886200" y="3200400"/>
            <a:ext cx="4654627" cy="30480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Oval 7"/>
          <p:cNvSpPr/>
          <p:nvPr/>
        </p:nvSpPr>
        <p:spPr>
          <a:xfrm>
            <a:off x="6400800" y="3962400"/>
            <a:ext cx="1519013" cy="17201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 name="Oval 8"/>
          <p:cNvSpPr/>
          <p:nvPr/>
        </p:nvSpPr>
        <p:spPr>
          <a:xfrm>
            <a:off x="685800" y="2133600"/>
            <a:ext cx="533400"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1408438362"/>
      </p:ext>
    </p:extLst>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05400" y="990600"/>
            <a:ext cx="3581400" cy="2585323"/>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پذیرش و فضای انتظار درمانگاه:</a:t>
            </a:r>
            <a:endParaRPr lang="fa-IR" b="1" dirty="0">
              <a:solidFill>
                <a:srgbClr val="000000"/>
              </a:solidFill>
              <a:cs typeface="B Homa" panose="00000400000000000000" pitchFamily="2" charset="-78"/>
            </a:endParaRPr>
          </a:p>
          <a:p>
            <a:pPr algn="justLow"/>
            <a:endParaRPr lang="en-US" sz="1600" dirty="0">
              <a:solidFill>
                <a:srgbClr val="000000"/>
              </a:solidFill>
            </a:endParaRPr>
          </a:p>
          <a:p>
            <a:pPr algn="justLow"/>
            <a:r>
              <a:rPr lang="ar-SA" sz="1600" dirty="0">
                <a:solidFill>
                  <a:srgbClr val="000000"/>
                </a:solidFill>
                <a:cs typeface="B Homa" panose="00000400000000000000" pitchFamily="2" charset="-78"/>
              </a:rPr>
              <a:t>یک بیمار برای مراجعه به نزد پزشک معالج در درمانگاه، باید سلسله مراتبی را رعایت </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کند :</a:t>
            </a:r>
            <a:endParaRPr lang="en-US" sz="1600" dirty="0">
              <a:solidFill>
                <a:srgbClr val="000000"/>
              </a:solidFill>
            </a:endParaRPr>
          </a:p>
          <a:p>
            <a:pPr algn="justLow"/>
            <a:r>
              <a:rPr lang="ar-SA" sz="1600" dirty="0">
                <a:solidFill>
                  <a:srgbClr val="000000"/>
                </a:solidFill>
                <a:cs typeface="B Homa" panose="00000400000000000000" pitchFamily="2" charset="-78"/>
              </a:rPr>
              <a:t>ابتدااز منشی پذیرش درمانگاه، وقت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گیرد</a:t>
            </a:r>
            <a:r>
              <a:rPr lang="fa-IR" sz="1600" dirty="0">
                <a:solidFill>
                  <a:srgbClr val="000000"/>
                </a:solidFill>
                <a:cs typeface="B Homa" panose="00000400000000000000" pitchFamily="2" charset="-78"/>
              </a:rPr>
              <a:t>.</a:t>
            </a:r>
            <a:r>
              <a:rPr lang="ar-SA" sz="1600" dirty="0">
                <a:solidFill>
                  <a:srgbClr val="000000"/>
                </a:solidFill>
                <a:cs typeface="B Homa" panose="00000400000000000000" pitchFamily="2" charset="-78"/>
              </a:rPr>
              <a:t> </a:t>
            </a:r>
            <a:endParaRPr lang="fa-IR" sz="1600" dirty="0">
              <a:solidFill>
                <a:srgbClr val="000000"/>
              </a:solidFill>
              <a:cs typeface="B Homa" panose="00000400000000000000" pitchFamily="2" charset="-78"/>
            </a:endParaRPr>
          </a:p>
          <a:p>
            <a:pPr algn="justLow"/>
            <a:endParaRPr lang="fa-IR" sz="1600" dirty="0">
              <a:solidFill>
                <a:srgbClr val="000000"/>
              </a:solidFill>
              <a:cs typeface="B Homa" panose="00000400000000000000" pitchFamily="2" charset="-78"/>
            </a:endParaRPr>
          </a:p>
          <a:p>
            <a:pPr algn="justLow"/>
            <a:r>
              <a:rPr lang="ar-SA" sz="1600" dirty="0">
                <a:solidFill>
                  <a:srgbClr val="000000"/>
                </a:solidFill>
                <a:cs typeface="B Homa" panose="00000400000000000000" pitchFamily="2" charset="-78"/>
              </a:rPr>
              <a:t>با توجه به درخواست وی، مبلغی به عنوان صورت حساب به صندوق که دربخش</a:t>
            </a:r>
            <a:r>
              <a:rPr lang="fa-IR" sz="1600" dirty="0">
                <a:solidFill>
                  <a:srgbClr val="000000"/>
                </a:solidFill>
                <a:cs typeface="B Homa" panose="00000400000000000000" pitchFamily="2" charset="-78"/>
              </a:rPr>
              <a:t> مشترک</a:t>
            </a:r>
            <a:r>
              <a:rPr lang="ar-SA" sz="1600" dirty="0">
                <a:solidFill>
                  <a:srgbClr val="000000"/>
                </a:solidFill>
                <a:cs typeface="B Homa" panose="00000400000000000000" pitchFamily="2" charset="-78"/>
              </a:rPr>
              <a:t> اورژانس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باشد،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پرداخت می نماید و درقسمت انتظار درمانگاه منتظرنوبت خود </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می شود. </a:t>
            </a:r>
            <a:endParaRPr lang="en-US" sz="1600" dirty="0">
              <a:solidFill>
                <a:srgbClr val="000000"/>
              </a:solidFill>
            </a:endParaRPr>
          </a:p>
        </p:txBody>
      </p:sp>
      <p:pic>
        <p:nvPicPr>
          <p:cNvPr id="5" name="Picture 4" descr="H:\101MSDCF\DSC09592.JPG"/>
          <p:cNvPicPr/>
          <p:nvPr/>
        </p:nvPicPr>
        <p:blipFill>
          <a:blip r:embed="rId2" cstate="print"/>
          <a:srcRect/>
          <a:stretch>
            <a:fillRect/>
          </a:stretch>
        </p:blipFill>
        <p:spPr bwMode="auto">
          <a:xfrm>
            <a:off x="609600" y="1143000"/>
            <a:ext cx="3581400" cy="31242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97" name="Picture 1" descr="D:\uni\term 7\tarh 4\tahghighat\bimarestan\seyedol shohada\DSC09588.JPG"/>
          <p:cNvPicPr>
            <a:picLocks noChangeAspect="1" noChangeArrowheads="1"/>
          </p:cNvPicPr>
          <p:nvPr/>
        </p:nvPicPr>
        <p:blipFill>
          <a:blip r:embed="rId3" cstate="print"/>
          <a:srcRect/>
          <a:stretch>
            <a:fillRect/>
          </a:stretch>
        </p:blipFill>
        <p:spPr bwMode="auto">
          <a:xfrm>
            <a:off x="5029200" y="3733800"/>
            <a:ext cx="3556000" cy="26670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67220930"/>
      </p:ext>
    </p:extLst>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19600" y="990600"/>
            <a:ext cx="4114800" cy="2800767"/>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تابلو مشخص کردن تخصص های موجود درمانگاه،پزشکان مربوطه و روزها و ساعات حضورشان در بخش، که در فضای انتظار درمانگاه در روی دیوار پذیرش نصب است. </a:t>
            </a:r>
            <a:endParaRPr lang="fa-IR" sz="1600" dirty="0">
              <a:solidFill>
                <a:srgbClr val="000000"/>
              </a:solidFill>
              <a:cs typeface="B Homa" panose="00000400000000000000" pitchFamily="2" charset="-78"/>
            </a:endParaRPr>
          </a:p>
          <a:p>
            <a:pPr algn="justLow">
              <a:buFont typeface="Arial" pitchFamily="34" charset="0"/>
              <a:buChar char="•"/>
            </a:pP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مسئول بخش درمانگاه جایگاه مشخصی ندارد و</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دربخش درگردش می باشد</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و</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در بعضی مواقع دستیار پزشکان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شود.</a:t>
            </a:r>
            <a:endParaRPr lang="en-US" sz="1600" dirty="0">
              <a:solidFill>
                <a:srgbClr val="000000"/>
              </a:solidFill>
            </a:endParaRPr>
          </a:p>
          <a:p>
            <a:pPr algn="justLow"/>
            <a:r>
              <a:rPr lang="ar-SA" sz="1600" dirty="0">
                <a:solidFill>
                  <a:srgbClr val="000000"/>
                </a:solidFill>
                <a:cs typeface="B Homa" panose="00000400000000000000" pitchFamily="2" charset="-78"/>
              </a:rPr>
              <a:t> </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فضای انتظار بین دو پاسیو قرار دارد(ایجاد دید و منظر مناسب)</a:t>
            </a:r>
            <a:endParaRPr lang="en-US" sz="1600" dirty="0">
              <a:solidFill>
                <a:srgbClr val="000000"/>
              </a:solidFill>
            </a:endParaRPr>
          </a:p>
        </p:txBody>
      </p:sp>
      <p:pic>
        <p:nvPicPr>
          <p:cNvPr id="5" name="Picture 4" descr="C:\Users\novin\AppData\Local\Microsoft\Windows\Temporary Internet Files\Content.Word\DSC09645.jpg"/>
          <p:cNvPicPr/>
          <p:nvPr/>
        </p:nvPicPr>
        <p:blipFill>
          <a:blip r:embed="rId2" cstate="print"/>
          <a:srcRect/>
          <a:stretch>
            <a:fillRect/>
          </a:stretch>
        </p:blipFill>
        <p:spPr bwMode="auto">
          <a:xfrm>
            <a:off x="762000" y="914400"/>
            <a:ext cx="3276600" cy="34290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H:\101MSDCF\DSC09636.JPG"/>
          <p:cNvPicPr/>
          <p:nvPr/>
        </p:nvPicPr>
        <p:blipFill>
          <a:blip r:embed="rId3" cstate="print"/>
          <a:srcRect/>
          <a:stretch>
            <a:fillRect/>
          </a:stretch>
        </p:blipFill>
        <p:spPr bwMode="auto">
          <a:xfrm>
            <a:off x="4953000" y="3886200"/>
            <a:ext cx="3505200" cy="25908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Curved Left Arrow 15"/>
          <p:cNvSpPr/>
          <p:nvPr/>
        </p:nvSpPr>
        <p:spPr>
          <a:xfrm rot="1881425">
            <a:off x="8134884" y="3832964"/>
            <a:ext cx="838200" cy="1628444"/>
          </a:xfrm>
          <a:prstGeom prst="curvedLeftArrow">
            <a:avLst/>
          </a:prstGeom>
          <a:solidFill>
            <a:srgbClr val="FFC000"/>
          </a:solidFill>
          <a:ln>
            <a:solidFill>
              <a:srgbClr val="FFC000"/>
            </a:solidFill>
            <a:headEnd type="none"/>
            <a:tailEnd type="none"/>
          </a:ln>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flipV="1">
            <a:off x="2590800" y="1295400"/>
            <a:ext cx="1981200" cy="304800"/>
          </a:xfrm>
          <a:prstGeom prst="line">
            <a:avLst/>
          </a:prstGeom>
          <a:ln>
            <a:solidFill>
              <a:srgbClr val="FFC000"/>
            </a:solidFill>
            <a:headEnd type="oval"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25" name="Straight Connector 24"/>
          <p:cNvCxnSpPr>
            <a:endCxn id="4" idx="1"/>
          </p:cNvCxnSpPr>
          <p:nvPr/>
        </p:nvCxnSpPr>
        <p:spPr>
          <a:xfrm flipV="1">
            <a:off x="3048000" y="2390984"/>
            <a:ext cx="1371600" cy="657017"/>
          </a:xfrm>
          <a:prstGeom prst="line">
            <a:avLst/>
          </a:prstGeom>
          <a:ln>
            <a:solidFill>
              <a:srgbClr val="FFC000"/>
            </a:solidFill>
            <a:headEnd type="oval" w="med" len="med"/>
            <a:tailEnd type="triangl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864068457"/>
      </p:ext>
    </p:extLst>
  </p:cSld>
  <p:clrMapOvr>
    <a:masterClrMapping/>
  </p:clrMapOvr>
  <p:transition>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90800" y="914400"/>
            <a:ext cx="5943600" cy="1384995"/>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اتاق تخصصی 1</a:t>
            </a:r>
            <a:r>
              <a:rPr lang="fa-IR" b="1" dirty="0">
                <a:solidFill>
                  <a:srgbClr val="000000"/>
                </a:solidFill>
                <a:cs typeface="B Homa" panose="00000400000000000000" pitchFamily="2" charset="-78"/>
              </a:rPr>
              <a:t>:</a:t>
            </a:r>
          </a:p>
          <a:p>
            <a:pPr algn="justLow"/>
            <a:endParaRPr lang="en-US" dirty="0">
              <a:solidFill>
                <a:srgbClr val="000000"/>
              </a:solidFill>
            </a:endParaRPr>
          </a:p>
          <a:p>
            <a:pPr algn="justLow"/>
            <a:r>
              <a:rPr lang="ar-SA" sz="1600" dirty="0">
                <a:solidFill>
                  <a:srgbClr val="000000"/>
                </a:solidFill>
                <a:cs typeface="B Homa" panose="00000400000000000000" pitchFamily="2" charset="-78"/>
              </a:rPr>
              <a:t>این اتاق جزءاتاقهای تیپ محسوب میشود و دو نوع تخصص در آن ارائه می</a:t>
            </a:r>
            <a:r>
              <a:rPr lang="fa-IR" sz="1600" dirty="0">
                <a:solidFill>
                  <a:srgbClr val="000000"/>
                </a:solidFill>
                <a:cs typeface="B Homa" panose="00000400000000000000" pitchFamily="2" charset="-78"/>
              </a:rPr>
              <a:t> </a:t>
            </a:r>
            <a:r>
              <a:rPr lang="ar-SA" sz="1600" dirty="0">
                <a:solidFill>
                  <a:srgbClr val="000000"/>
                </a:solidFill>
                <a:cs typeface="B Homa" panose="00000400000000000000" pitchFamily="2" charset="-78"/>
              </a:rPr>
              <a:t>شود</a:t>
            </a:r>
            <a:r>
              <a:rPr lang="fa-IR" sz="1600" dirty="0">
                <a:solidFill>
                  <a:srgbClr val="000000"/>
                </a:solidFill>
                <a:cs typeface="B Homa" panose="00000400000000000000" pitchFamily="2" charset="-78"/>
              </a:rPr>
              <a:t>:</a:t>
            </a:r>
          </a:p>
          <a:p>
            <a:pPr algn="justLow">
              <a:buFont typeface="Arial" pitchFamily="34" charset="0"/>
              <a:buChar char="•"/>
            </a:pPr>
            <a:r>
              <a:rPr lang="ar-SA" sz="1600" dirty="0">
                <a:solidFill>
                  <a:srgbClr val="000000"/>
                </a:solidFill>
                <a:cs typeface="B Homa" panose="00000400000000000000" pitchFamily="2" charset="-78"/>
              </a:rPr>
              <a:t>اتاق ارتوپدی </a:t>
            </a:r>
            <a:endParaRPr lang="fa-IR" sz="1600" dirty="0">
              <a:solidFill>
                <a:srgbClr val="000000"/>
              </a:solidFill>
              <a:cs typeface="B Homa" panose="00000400000000000000" pitchFamily="2" charset="-78"/>
            </a:endParaRPr>
          </a:p>
          <a:p>
            <a:pPr algn="justLow">
              <a:buFont typeface="Arial" pitchFamily="34" charset="0"/>
              <a:buChar char="•"/>
            </a:pPr>
            <a:r>
              <a:rPr lang="ar-SA" sz="1600" dirty="0">
                <a:solidFill>
                  <a:srgbClr val="000000"/>
                </a:solidFill>
                <a:cs typeface="B Homa" panose="00000400000000000000" pitchFamily="2" charset="-78"/>
              </a:rPr>
              <a:t>گوش، حلق و بینی</a:t>
            </a:r>
            <a:endParaRPr lang="en-US" sz="1600" dirty="0">
              <a:solidFill>
                <a:srgbClr val="000000"/>
              </a:solidFill>
            </a:endParaRPr>
          </a:p>
        </p:txBody>
      </p:sp>
      <p:pic>
        <p:nvPicPr>
          <p:cNvPr id="7170" name="Picture 2"/>
          <p:cNvPicPr>
            <a:picLocks noChangeAspect="1" noChangeArrowheads="1"/>
          </p:cNvPicPr>
          <p:nvPr/>
        </p:nvPicPr>
        <p:blipFill>
          <a:blip r:embed="rId2"/>
          <a:srcRect/>
          <a:stretch>
            <a:fillRect/>
          </a:stretch>
        </p:blipFill>
        <p:spPr bwMode="auto">
          <a:xfrm>
            <a:off x="1676400" y="2514600"/>
            <a:ext cx="5723669" cy="37338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ounded Rectangle 5"/>
          <p:cNvSpPr/>
          <p:nvPr/>
        </p:nvSpPr>
        <p:spPr>
          <a:xfrm>
            <a:off x="4953000" y="4876800"/>
            <a:ext cx="838200" cy="1600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090650615"/>
      </p:ext>
    </p:extLst>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novin\AppData\Local\Microsoft\Windows\Temporary Internet Files\Content.Word\DSC09593.jpg"/>
          <p:cNvPicPr/>
          <p:nvPr/>
        </p:nvPicPr>
        <p:blipFill>
          <a:blip r:embed="rId2" cstate="print"/>
          <a:srcRect/>
          <a:stretch>
            <a:fillRect/>
          </a:stretch>
        </p:blipFill>
        <p:spPr bwMode="auto">
          <a:xfrm>
            <a:off x="5486400" y="1219200"/>
            <a:ext cx="2971800" cy="37338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H:\101MSDCF\DSC09598.JPG"/>
          <p:cNvPicPr/>
          <p:nvPr/>
        </p:nvPicPr>
        <p:blipFill>
          <a:blip r:embed="rId3" cstate="print"/>
          <a:srcRect/>
          <a:stretch>
            <a:fillRect/>
          </a:stretch>
        </p:blipFill>
        <p:spPr bwMode="auto">
          <a:xfrm>
            <a:off x="685800" y="1295400"/>
            <a:ext cx="3429000" cy="27432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381000" y="4724400"/>
            <a:ext cx="4038600" cy="584775"/>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تخت معاینه بوسیله پرده جداکننده از قسمت مشاوره تقریبا جدا می شود</a:t>
            </a:r>
            <a:r>
              <a:rPr lang="en-US" sz="1600" dirty="0">
                <a:solidFill>
                  <a:srgbClr val="000000"/>
                </a:solidFill>
              </a:rPr>
              <a:t>.</a:t>
            </a:r>
            <a:endParaRPr lang="en-US" sz="1600" dirty="0">
              <a:solidFill>
                <a:srgbClr val="000000"/>
              </a:solidFill>
            </a:endParaRPr>
          </a:p>
        </p:txBody>
      </p:sp>
      <p:cxnSp>
        <p:nvCxnSpPr>
          <p:cNvPr id="10" name="Straight Arrow Connector 9"/>
          <p:cNvCxnSpPr>
            <a:endCxn id="7" idx="0"/>
          </p:cNvCxnSpPr>
          <p:nvPr/>
        </p:nvCxnSpPr>
        <p:spPr>
          <a:xfrm rot="5400000">
            <a:off x="1657350" y="2952750"/>
            <a:ext cx="2514600" cy="1028700"/>
          </a:xfrm>
          <a:prstGeom prst="straightConnector1">
            <a:avLst/>
          </a:prstGeom>
          <a:ln w="38100">
            <a:solidFill>
              <a:schemeClr val="accent2">
                <a:lumMod val="50000"/>
              </a:schemeClr>
            </a:solidFill>
            <a:prstDash val="solid"/>
            <a:headEnd type="oval" w="lg" len="sm"/>
            <a:tailEnd type="arrow" w="lg"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00600" y="5562600"/>
            <a:ext cx="4038600" cy="584775"/>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دراین اتاق سیستم مصاحبه ومعاینه ی بیمار باهم ادغام است.</a:t>
            </a:r>
            <a:endParaRPr lang="fa-IR" sz="1600" dirty="0">
              <a:solidFill>
                <a:srgbClr val="000000"/>
              </a:solidFill>
              <a:cs typeface="B Homa" panose="00000400000000000000" pitchFamily="2" charset="-78"/>
            </a:endParaRPr>
          </a:p>
        </p:txBody>
      </p:sp>
    </p:spTree>
    <p:extLst>
      <p:ext uri="{BB962C8B-B14F-4D97-AF65-F5344CB8AC3E}">
        <p14:creationId xmlns:p14="http://schemas.microsoft.com/office/powerpoint/2010/main" val="1503375627"/>
      </p:ext>
    </p:extLst>
  </p:cSld>
  <p:clrMapOvr>
    <a:masterClrMapping/>
  </p:clrMapOvr>
  <p:transition>
    <p:wipe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24400" y="1371600"/>
            <a:ext cx="3810000" cy="338554"/>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موقعیت قرارگیری صندلی بیمار و پزشک معالج</a:t>
            </a:r>
            <a:endParaRPr lang="fa-IR" sz="1600" dirty="0">
              <a:solidFill>
                <a:srgbClr val="000000"/>
              </a:solidFill>
              <a:cs typeface="B Homa" panose="00000400000000000000" pitchFamily="2" charset="-78"/>
            </a:endParaRPr>
          </a:p>
        </p:txBody>
      </p:sp>
      <p:pic>
        <p:nvPicPr>
          <p:cNvPr id="5" name="Picture 4" descr="H:\101MSDCF\DSC09594.JPG"/>
          <p:cNvPicPr/>
          <p:nvPr/>
        </p:nvPicPr>
        <p:blipFill>
          <a:blip r:embed="rId2" cstate="print"/>
          <a:srcRect/>
          <a:stretch>
            <a:fillRect/>
          </a:stretch>
        </p:blipFill>
        <p:spPr bwMode="auto">
          <a:xfrm>
            <a:off x="685800" y="1219200"/>
            <a:ext cx="3429000" cy="2971800"/>
          </a:xfrm>
          <a:prstGeom prst="rect">
            <a:avLst/>
          </a:prstGeom>
          <a:ln>
            <a:noFill/>
          </a:ln>
          <a:effectLst>
            <a:outerShdw blurRad="190500" algn="tl" rotWithShape="0">
              <a:srgbClr val="000000">
                <a:alpha val="70000"/>
              </a:srgbClr>
            </a:outerShdw>
          </a:effectLst>
        </p:spPr>
      </p:pic>
      <p:pic>
        <p:nvPicPr>
          <p:cNvPr id="6" name="Picture 5" descr="C:\Users\novin\AppData\Local\Microsoft\Windows\Temporary Internet Files\Content.Word\DSC09599.jpg"/>
          <p:cNvPicPr/>
          <p:nvPr/>
        </p:nvPicPr>
        <p:blipFill>
          <a:blip r:embed="rId3" cstate="print"/>
          <a:srcRect/>
          <a:stretch>
            <a:fillRect/>
          </a:stretch>
        </p:blipFill>
        <p:spPr bwMode="auto">
          <a:xfrm>
            <a:off x="6096000" y="2362200"/>
            <a:ext cx="2286000" cy="4038600"/>
          </a:xfrm>
          <a:prstGeom prst="rect">
            <a:avLst/>
          </a:prstGeom>
          <a:ln>
            <a:noFill/>
          </a:ln>
          <a:effectLst>
            <a:outerShdw blurRad="190500" algn="tl" rotWithShape="0">
              <a:srgbClr val="000000">
                <a:alpha val="70000"/>
              </a:srgbClr>
            </a:outerShdw>
          </a:effectLst>
        </p:spPr>
      </p:pic>
      <p:sp>
        <p:nvSpPr>
          <p:cNvPr id="7" name="TextBox 6"/>
          <p:cNvSpPr txBox="1"/>
          <p:nvPr/>
        </p:nvSpPr>
        <p:spPr>
          <a:xfrm>
            <a:off x="457200" y="5181600"/>
            <a:ext cx="4343400" cy="584775"/>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سطل زباله بدون درپوش! (درمحیط درمانی باید سطل زباله دارای درپوش باشد تا آلودگی پخش نشود)</a:t>
            </a:r>
            <a:endParaRPr lang="en-US" sz="1600" dirty="0">
              <a:solidFill>
                <a:srgbClr val="000000"/>
              </a:solidFill>
            </a:endParaRPr>
          </a:p>
        </p:txBody>
      </p:sp>
      <p:cxnSp>
        <p:nvCxnSpPr>
          <p:cNvPr id="9" name="Straight Arrow Connector 8"/>
          <p:cNvCxnSpPr/>
          <p:nvPr/>
        </p:nvCxnSpPr>
        <p:spPr>
          <a:xfrm rot="10800000">
            <a:off x="4953000" y="5486400"/>
            <a:ext cx="1600200" cy="15240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flipV="1">
            <a:off x="2743200" y="1600200"/>
            <a:ext cx="2057400" cy="152400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2098674"/>
      </p:ext>
    </p:extLst>
  </p:cSld>
  <p:clrMapOvr>
    <a:masterClrMapping/>
  </p:clrMapOvr>
  <p:transition>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24400" y="1219200"/>
            <a:ext cx="3733800" cy="892552"/>
          </a:xfrm>
          <a:prstGeom prst="rect">
            <a:avLst/>
          </a:prstGeom>
          <a:noFill/>
        </p:spPr>
        <p:txBody>
          <a:bodyPr wrap="square" rtlCol="0">
            <a:spAutoFit/>
          </a:bodyPr>
          <a:lstStyle/>
          <a:p>
            <a:r>
              <a:rPr lang="ar-SA" b="1" dirty="0">
                <a:solidFill>
                  <a:srgbClr val="000000"/>
                </a:solidFill>
                <a:cs typeface="B Homa" panose="00000400000000000000" pitchFamily="2" charset="-78"/>
              </a:rPr>
              <a:t>اتاق تخصصی 2</a:t>
            </a:r>
            <a:r>
              <a:rPr lang="ar-SA" dirty="0">
                <a:solidFill>
                  <a:srgbClr val="000000"/>
                </a:solidFill>
                <a:cs typeface="B Homa" panose="00000400000000000000" pitchFamily="2" charset="-78"/>
              </a:rPr>
              <a:t>:</a:t>
            </a:r>
            <a:endParaRPr lang="fa-IR" dirty="0">
              <a:solidFill>
                <a:srgbClr val="000000"/>
              </a:solidFill>
              <a:cs typeface="B Homa" panose="00000400000000000000" pitchFamily="2" charset="-78"/>
            </a:endParaRPr>
          </a:p>
          <a:p>
            <a:endParaRPr lang="fa-IR" dirty="0">
              <a:solidFill>
                <a:srgbClr val="000000"/>
              </a:solidFill>
              <a:cs typeface="B Homa" panose="00000400000000000000" pitchFamily="2" charset="-78"/>
            </a:endParaRPr>
          </a:p>
          <a:p>
            <a:r>
              <a:rPr lang="ar-SA" sz="1600" dirty="0">
                <a:solidFill>
                  <a:srgbClr val="000000"/>
                </a:solidFill>
                <a:cs typeface="B Homa" panose="00000400000000000000" pitchFamily="2" charset="-78"/>
              </a:rPr>
              <a:t>چشم پزشکی </a:t>
            </a:r>
            <a:endParaRPr lang="fa-IR" sz="1600" dirty="0">
              <a:solidFill>
                <a:srgbClr val="000000"/>
              </a:solidFill>
              <a:cs typeface="B Homa" panose="00000400000000000000" pitchFamily="2" charset="-78"/>
            </a:endParaRPr>
          </a:p>
        </p:txBody>
      </p:sp>
      <p:pic>
        <p:nvPicPr>
          <p:cNvPr id="8194" name="Picture 2"/>
          <p:cNvPicPr>
            <a:picLocks noChangeAspect="1" noChangeArrowheads="1"/>
          </p:cNvPicPr>
          <p:nvPr/>
        </p:nvPicPr>
        <p:blipFill>
          <a:blip r:embed="rId2"/>
          <a:srcRect/>
          <a:stretch>
            <a:fillRect/>
          </a:stretch>
        </p:blipFill>
        <p:spPr bwMode="auto">
          <a:xfrm>
            <a:off x="1752600" y="2286000"/>
            <a:ext cx="5606860" cy="3657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Oval 9"/>
          <p:cNvSpPr/>
          <p:nvPr/>
        </p:nvSpPr>
        <p:spPr>
          <a:xfrm>
            <a:off x="5486400" y="4419600"/>
            <a:ext cx="990600" cy="1676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390963922"/>
      </p:ext>
    </p:extLst>
  </p:cSld>
  <p:clrMapOvr>
    <a:masterClrMapping/>
  </p:clrMapOvr>
  <p:transition advClick="0">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101MSDCF\DSC09600.JPG"/>
          <p:cNvPicPr/>
          <p:nvPr/>
        </p:nvPicPr>
        <p:blipFill>
          <a:blip r:embed="rId2" cstate="print"/>
          <a:srcRect/>
          <a:stretch>
            <a:fillRect/>
          </a:stretch>
        </p:blipFill>
        <p:spPr bwMode="auto">
          <a:xfrm>
            <a:off x="5486400" y="1066800"/>
            <a:ext cx="3048000" cy="2362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685800" y="5181600"/>
            <a:ext cx="3733800" cy="830997"/>
          </a:xfrm>
          <a:prstGeom prst="rect">
            <a:avLst/>
          </a:prstGeom>
          <a:noFill/>
        </p:spPr>
        <p:txBody>
          <a:bodyPr wrap="square" rtlCol="0">
            <a:spAutoFit/>
          </a:bodyPr>
          <a:lstStyle/>
          <a:p>
            <a:r>
              <a:rPr lang="ar-SA" sz="1600" dirty="0">
                <a:solidFill>
                  <a:srgbClr val="000000"/>
                </a:solidFill>
                <a:cs typeface="B Homa" panose="00000400000000000000" pitchFamily="2" charset="-78"/>
              </a:rPr>
              <a:t>فضای تاریک برای معاینه چشم توسط پرده سیاهی که  پشت پنجره و نورگیر سقف قرار دارد، ایجاد می شود.</a:t>
            </a:r>
            <a:endParaRPr lang="en-US" sz="1600" dirty="0">
              <a:solidFill>
                <a:srgbClr val="000000"/>
              </a:solidFill>
            </a:endParaRPr>
          </a:p>
        </p:txBody>
      </p:sp>
      <p:pic>
        <p:nvPicPr>
          <p:cNvPr id="6" name="Picture 5" descr="H:\101MSDCF\DSC09617.JPG"/>
          <p:cNvPicPr/>
          <p:nvPr/>
        </p:nvPicPr>
        <p:blipFill>
          <a:blip r:embed="rId3" cstate="print"/>
          <a:srcRect/>
          <a:stretch>
            <a:fillRect/>
          </a:stretch>
        </p:blipFill>
        <p:spPr bwMode="auto">
          <a:xfrm>
            <a:off x="5486400" y="3733800"/>
            <a:ext cx="3048000" cy="2362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18" name="Picture 2"/>
          <p:cNvPicPr>
            <a:picLocks noChangeAspect="1" noChangeArrowheads="1"/>
          </p:cNvPicPr>
          <p:nvPr/>
        </p:nvPicPr>
        <p:blipFill>
          <a:blip r:embed="rId4"/>
          <a:srcRect/>
          <a:stretch>
            <a:fillRect/>
          </a:stretch>
        </p:blipFill>
        <p:spPr bwMode="auto">
          <a:xfrm>
            <a:off x="1143000" y="1066800"/>
            <a:ext cx="2667000" cy="3556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9" name="Straight Arrow Connector 8"/>
          <p:cNvCxnSpPr>
            <a:stCxn id="5" idx="3"/>
          </p:cNvCxnSpPr>
          <p:nvPr/>
        </p:nvCxnSpPr>
        <p:spPr>
          <a:xfrm flipV="1">
            <a:off x="4419600" y="4953000"/>
            <a:ext cx="1752600" cy="64409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4638938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838200"/>
            <a:ext cx="8382000" cy="1631216"/>
          </a:xfrm>
          <a:prstGeom prst="rect">
            <a:avLst/>
          </a:prstGeom>
          <a:noFill/>
        </p:spPr>
        <p:txBody>
          <a:bodyPr wrap="square" rtlCol="0">
            <a:spAutoFit/>
          </a:bodyPr>
          <a:lstStyle/>
          <a:p>
            <a:r>
              <a:rPr lang="ar-SA" b="1" dirty="0">
                <a:solidFill>
                  <a:srgbClr val="000000"/>
                </a:solidFill>
                <a:effectLst>
                  <a:outerShdw blurRad="38100" dist="38100" dir="2700000" algn="tl">
                    <a:srgbClr val="000000">
                      <a:alpha val="43137"/>
                    </a:srgbClr>
                  </a:outerShdw>
                </a:effectLst>
                <a:cs typeface="B Homa" panose="00000400000000000000" pitchFamily="2" charset="-78"/>
              </a:rPr>
              <a:t>محل استقرار درمانگاه</a:t>
            </a:r>
            <a:endParaRPr lang="fa-IR" b="1" dirty="0">
              <a:solidFill>
                <a:srgbClr val="000000"/>
              </a:solidFill>
              <a:effectLst>
                <a:outerShdw blurRad="38100" dist="38100" dir="2700000" algn="tl">
                  <a:srgbClr val="000000">
                    <a:alpha val="43137"/>
                  </a:srgbClr>
                </a:outerShdw>
              </a:effectLst>
              <a:cs typeface="B Homa" panose="00000400000000000000" pitchFamily="2" charset="-78"/>
            </a:endParaRPr>
          </a:p>
          <a:p>
            <a:endParaRPr lang="en-US" dirty="0">
              <a:solidFill>
                <a:srgbClr val="000000"/>
              </a:solidFill>
            </a:endParaRPr>
          </a:p>
          <a:p>
            <a:pPr algn="just"/>
            <a:r>
              <a:rPr lang="ar-SA" sz="1600" dirty="0">
                <a:solidFill>
                  <a:srgbClr val="000000"/>
                </a:solidFill>
                <a:cs typeface="B Homa" panose="00000400000000000000" pitchFamily="2" charset="-78"/>
              </a:rPr>
              <a:t>درمانگاه یا کلینیک بیمارستان با ورودی پارکینگ و پذیرش جدااز ورودی اصلی بیمارستان و یا منشعب از ورودی اصلی در طبقه همکف بیمارستان در نظر گرفته می شود</a:t>
            </a:r>
            <a:r>
              <a:rPr lang="en-US" sz="1600" dirty="0">
                <a:solidFill>
                  <a:srgbClr val="000000"/>
                </a:solidFill>
              </a:rPr>
              <a:t> </a:t>
            </a:r>
            <a:r>
              <a:rPr lang="ar-SA" sz="1600" dirty="0">
                <a:solidFill>
                  <a:srgbClr val="000000"/>
                </a:solidFill>
                <a:cs typeface="B Homa" panose="00000400000000000000" pitchFamily="2" charset="-78"/>
              </a:rPr>
              <a:t>و</a:t>
            </a:r>
            <a:r>
              <a:rPr lang="en-US" sz="1600" dirty="0">
                <a:solidFill>
                  <a:srgbClr val="000000"/>
                </a:solidFill>
              </a:rPr>
              <a:t> </a:t>
            </a:r>
            <a:r>
              <a:rPr lang="ar-SA" sz="1600" dirty="0">
                <a:solidFill>
                  <a:srgbClr val="000000"/>
                </a:solidFill>
                <a:cs typeface="B Homa" panose="00000400000000000000" pitchFamily="2" charset="-78"/>
              </a:rPr>
              <a:t>از طریق یک راهروی اصلی داخلی،ارتباط با بخش اورژانس، بخش های پشتیبانی(آزمایشگاه، رادیولوژی، داروخانه) که به طور مستقیم در ارتباط با آن کار می کنند و در صورت لزوم پذیرش، با بخش بستری ارتباط برقرار می کند. راه دسترسی به دپارتمانهای پرتو ایکس و جراحی نیز بایستی نزدیک باشد.</a:t>
            </a:r>
            <a:endParaRPr lang="en-US" sz="1600" dirty="0">
              <a:solidFill>
                <a:srgbClr val="00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457200" y="2514600"/>
            <a:ext cx="4814916" cy="4114801"/>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5715000" y="2362200"/>
            <a:ext cx="3048000" cy="1569660"/>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درمانگاه همچنین باید، به دور از بخش های بستری باشد تا موجب ایجاد سروصدا و مزاحمت برای بخشهای بستری نگردد.درضمن</a:t>
            </a:r>
            <a:r>
              <a:rPr lang="en-US" sz="1600" dirty="0">
                <a:solidFill>
                  <a:srgbClr val="000000"/>
                </a:solidFill>
              </a:rPr>
              <a:t> </a:t>
            </a:r>
            <a:r>
              <a:rPr lang="ar-SA" sz="1600" dirty="0">
                <a:solidFill>
                  <a:srgbClr val="000000"/>
                </a:solidFill>
                <a:cs typeface="B Homa" panose="00000400000000000000" pitchFamily="2" charset="-78"/>
              </a:rPr>
              <a:t>تابلوهای تبلیغاتی تخصص های موجود در درمانگاه باید از خیابان اصلی بیمارستان قابل رویت باشد.</a:t>
            </a:r>
            <a:endParaRPr lang="en-US" sz="1600" dirty="0">
              <a:solidFill>
                <a:srgbClr val="000000"/>
              </a:solidFill>
            </a:endParaRPr>
          </a:p>
        </p:txBody>
      </p:sp>
    </p:spTree>
    <p:extLst>
      <p:ext uri="{BB962C8B-B14F-4D97-AF65-F5344CB8AC3E}">
        <p14:creationId xmlns:p14="http://schemas.microsoft.com/office/powerpoint/2010/main" val="1419412041"/>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685800" y="990600"/>
            <a:ext cx="3276600" cy="245745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43" name="Picture 3"/>
          <p:cNvPicPr>
            <a:picLocks noChangeAspect="1" noChangeArrowheads="1"/>
          </p:cNvPicPr>
          <p:nvPr/>
        </p:nvPicPr>
        <p:blipFill>
          <a:blip r:embed="rId3"/>
          <a:srcRect/>
          <a:stretch>
            <a:fillRect/>
          </a:stretch>
        </p:blipFill>
        <p:spPr bwMode="auto">
          <a:xfrm>
            <a:off x="5334000" y="1371600"/>
            <a:ext cx="2895600" cy="38608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44" name="Picture 4"/>
          <p:cNvPicPr>
            <a:picLocks noChangeAspect="1" noChangeArrowheads="1"/>
          </p:cNvPicPr>
          <p:nvPr/>
        </p:nvPicPr>
        <p:blipFill>
          <a:blip r:embed="rId4" cstate="print"/>
          <a:srcRect/>
          <a:stretch>
            <a:fillRect/>
          </a:stretch>
        </p:blipFill>
        <p:spPr bwMode="auto">
          <a:xfrm>
            <a:off x="685800" y="3733800"/>
            <a:ext cx="3276600" cy="245745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79834491"/>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295400"/>
            <a:ext cx="7696200" cy="1107996"/>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اتاق تخصصی 3</a:t>
            </a:r>
            <a:r>
              <a:rPr lang="ar-SA" dirty="0">
                <a:solidFill>
                  <a:srgbClr val="000000"/>
                </a:solidFill>
                <a:cs typeface="B Homa" panose="00000400000000000000" pitchFamily="2" charset="-78"/>
              </a:rPr>
              <a:t> :</a:t>
            </a:r>
            <a:endParaRPr lang="fa-IR" dirty="0">
              <a:solidFill>
                <a:srgbClr val="000000"/>
              </a:solidFill>
              <a:cs typeface="B Homa" panose="00000400000000000000" pitchFamily="2" charset="-78"/>
            </a:endParaRPr>
          </a:p>
          <a:p>
            <a:pPr algn="justLow"/>
            <a:endParaRPr lang="en-US" sz="1600" dirty="0">
              <a:solidFill>
                <a:srgbClr val="000000"/>
              </a:solidFill>
            </a:endParaRPr>
          </a:p>
          <a:p>
            <a:pPr algn="justLow"/>
            <a:r>
              <a:rPr lang="ar-SA" sz="1600" dirty="0">
                <a:solidFill>
                  <a:srgbClr val="000000"/>
                </a:solidFill>
                <a:cs typeface="B Homa" panose="00000400000000000000" pitchFamily="2" charset="-78"/>
              </a:rPr>
              <a:t> در مواقع همزمان بودن کارپزشکان و کمبود اتاق معاینه مورد استفاده قرار می گیرد .در مواقع دیگر محل استراحت پزشک اورژانس می باشد.</a:t>
            </a:r>
            <a:endParaRPr lang="en-US" sz="1600" dirty="0">
              <a:solidFill>
                <a:srgbClr val="000000"/>
              </a:solidFill>
            </a:endParaRPr>
          </a:p>
        </p:txBody>
      </p:sp>
      <p:sp>
        <p:nvSpPr>
          <p:cNvPr id="5" name="TextBox 4"/>
          <p:cNvSpPr txBox="1"/>
          <p:nvPr/>
        </p:nvSpPr>
        <p:spPr>
          <a:xfrm>
            <a:off x="1295400" y="2971800"/>
            <a:ext cx="7086600" cy="338554"/>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تابلوهای نصب شده در فضای انتظار و راهروها برای افزایش آگاهی و آموزش بیماران است.</a:t>
            </a:r>
            <a:endParaRPr lang="en-US" sz="1600" dirty="0">
              <a:solidFill>
                <a:srgbClr val="000000"/>
              </a:solidFill>
            </a:endParaRPr>
          </a:p>
        </p:txBody>
      </p:sp>
      <p:pic>
        <p:nvPicPr>
          <p:cNvPr id="6" name="Picture 5" descr="C:\Users\novin\AppData\Local\Microsoft\Windows\Temporary Internet Files\Content.Word\DSC09634.jpg"/>
          <p:cNvPicPr/>
          <p:nvPr/>
        </p:nvPicPr>
        <p:blipFill>
          <a:blip r:embed="rId2" cstate="print"/>
          <a:srcRect/>
          <a:stretch>
            <a:fillRect/>
          </a:stretch>
        </p:blipFill>
        <p:spPr bwMode="auto">
          <a:xfrm>
            <a:off x="1143000" y="3657600"/>
            <a:ext cx="2856452" cy="2618946"/>
          </a:xfrm>
          <a:prstGeom prst="rect">
            <a:avLst/>
          </a:prstGeom>
          <a:ln>
            <a:noFill/>
          </a:ln>
          <a:effectLst>
            <a:outerShdw blurRad="292100" dist="139700" dir="2700000" algn="tl" rotWithShape="0">
              <a:srgbClr val="333333">
                <a:alpha val="65000"/>
              </a:srgbClr>
            </a:outerShdw>
          </a:effectLst>
        </p:spPr>
      </p:pic>
      <p:pic>
        <p:nvPicPr>
          <p:cNvPr id="7" name="Picture 6" descr="C:\Users\novin\AppData\Local\Microsoft\Windows\Temporary Internet Files\Content.Word\DSC09643.jpg"/>
          <p:cNvPicPr/>
          <p:nvPr/>
        </p:nvPicPr>
        <p:blipFill>
          <a:blip r:embed="rId3" cstate="print"/>
          <a:srcRect/>
          <a:stretch>
            <a:fillRect/>
          </a:stretch>
        </p:blipFill>
        <p:spPr bwMode="auto">
          <a:xfrm>
            <a:off x="5105400" y="3657600"/>
            <a:ext cx="2819400" cy="2590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966661"/>
      </p:ext>
    </p:extLst>
  </p:cSld>
  <p:clrMapOvr>
    <a:masterClrMapping/>
  </p:clrMapOvr>
  <p:transition>
    <p:cu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33800" y="1066800"/>
            <a:ext cx="4800600" cy="1477328"/>
          </a:xfrm>
          <a:prstGeom prst="rect">
            <a:avLst/>
          </a:prstGeom>
          <a:noFill/>
        </p:spPr>
        <p:txBody>
          <a:bodyPr wrap="square" rtlCol="0">
            <a:spAutoFit/>
          </a:bodyPr>
          <a:lstStyle/>
          <a:p>
            <a:pPr algn="justLow"/>
            <a:r>
              <a:rPr lang="ar-SA" dirty="0">
                <a:solidFill>
                  <a:srgbClr val="000000"/>
                </a:solidFill>
                <a:cs typeface="B Homa" panose="00000400000000000000" pitchFamily="2" charset="-78"/>
              </a:rPr>
              <a:t>بخش درمانگاه ازطریق  یک راهرو به بخش جراحی و سایت اصلی مرتبط می شود.</a:t>
            </a:r>
            <a:endParaRPr lang="en-US" dirty="0">
              <a:solidFill>
                <a:srgbClr val="000000"/>
              </a:solidFill>
            </a:endParaRPr>
          </a:p>
          <a:p>
            <a:pPr algn="justLow"/>
            <a:r>
              <a:rPr lang="ar-SA" dirty="0">
                <a:solidFill>
                  <a:srgbClr val="000000"/>
                </a:solidFill>
                <a:cs typeface="B Homa" panose="00000400000000000000" pitchFamily="2" charset="-78"/>
              </a:rPr>
              <a:t>پزشکان مسیر ورود-خروجشان از در اصلی بیمارستان و ازراهرویی که سایت اصلی را به درمانگاه مرتبط می کند، می باشد.</a:t>
            </a:r>
            <a:endParaRPr lang="fa-IR" dirty="0">
              <a:solidFill>
                <a:srgbClr val="000000"/>
              </a:solidFill>
              <a:cs typeface="B Homa" panose="00000400000000000000" pitchFamily="2" charset="-78"/>
            </a:endParaRPr>
          </a:p>
        </p:txBody>
      </p:sp>
      <p:pic>
        <p:nvPicPr>
          <p:cNvPr id="5" name="Picture 4" descr="C:\Users\novin\AppData\Local\Microsoft\Windows\Temporary Internet Files\Content.Word\DSC09641.jpg"/>
          <p:cNvPicPr/>
          <p:nvPr/>
        </p:nvPicPr>
        <p:blipFill>
          <a:blip r:embed="rId2" cstate="print"/>
          <a:srcRect/>
          <a:stretch>
            <a:fillRect/>
          </a:stretch>
        </p:blipFill>
        <p:spPr bwMode="auto">
          <a:xfrm>
            <a:off x="762000" y="1066800"/>
            <a:ext cx="2558898" cy="33528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Users\novin\AppData\Local\Microsoft\Windows\Temporary Internet Files\Content.Word\DSC09635.jpg"/>
          <p:cNvPicPr/>
          <p:nvPr/>
        </p:nvPicPr>
        <p:blipFill>
          <a:blip r:embed="rId3" cstate="print"/>
          <a:srcRect/>
          <a:stretch>
            <a:fillRect/>
          </a:stretch>
        </p:blipFill>
        <p:spPr bwMode="auto">
          <a:xfrm>
            <a:off x="5715000" y="3048000"/>
            <a:ext cx="2588578" cy="316877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685800" y="5181600"/>
            <a:ext cx="4572000" cy="830997"/>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دفترپرستاری بیمارستان در این بخش قرار دارد که نقشی در درمانگاه ندارد. </a:t>
            </a:r>
            <a:endParaRPr lang="en-US" sz="1600" dirty="0">
              <a:solidFill>
                <a:srgbClr val="000000"/>
              </a:solidFill>
            </a:endParaRPr>
          </a:p>
          <a:p>
            <a:pPr algn="justLow"/>
            <a:r>
              <a:rPr lang="ar-SA" sz="1600" dirty="0">
                <a:solidFill>
                  <a:srgbClr val="000000"/>
                </a:solidFill>
                <a:cs typeface="B Homa" panose="00000400000000000000" pitchFamily="2" charset="-78"/>
              </a:rPr>
              <a:t>ساعت کار درمانگاه 8 صبح تا 2 بعدازظهر است.</a:t>
            </a:r>
            <a:endParaRPr lang="en-US" sz="1600" dirty="0">
              <a:solidFill>
                <a:srgbClr val="000000"/>
              </a:solidFill>
            </a:endParaRPr>
          </a:p>
        </p:txBody>
      </p:sp>
    </p:spTree>
    <p:extLst>
      <p:ext uri="{BB962C8B-B14F-4D97-AF65-F5344CB8AC3E}">
        <p14:creationId xmlns:p14="http://schemas.microsoft.com/office/powerpoint/2010/main" val="3749145125"/>
      </p:ext>
    </p:extLst>
  </p:cSld>
  <p:clrMapOvr>
    <a:masterClrMapping/>
  </p:clrMapOvr>
  <p:transition>
    <p:cut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8600" y="990600"/>
            <a:ext cx="4572000" cy="2308324"/>
          </a:xfrm>
          <a:prstGeom prst="rect">
            <a:avLst/>
          </a:prstGeom>
          <a:noFill/>
        </p:spPr>
        <p:txBody>
          <a:bodyPr wrap="square" rtlCol="0">
            <a:spAutoFit/>
          </a:bodyPr>
          <a:lstStyle/>
          <a:p>
            <a:pPr algn="justLow">
              <a:buFont typeface="Arial" pitchFamily="34" charset="0"/>
              <a:buChar char="•"/>
            </a:pPr>
            <a:r>
              <a:rPr lang="ar-SA" sz="1600" dirty="0">
                <a:solidFill>
                  <a:srgbClr val="000000"/>
                </a:solidFill>
                <a:cs typeface="B Homa" panose="00000400000000000000" pitchFamily="2" charset="-78"/>
              </a:rPr>
              <a:t>اتاق پزشک عمومی در اورژانس قرار دارد.</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فضاهایی چون: اتاق عمل سرپایی، اتاق پانسمان، اتاق ایزوله، تزریقات و پزشک عمومی اصولا در درمانگاه قرار دارند اما در این بیمارستان بدلیل کوچک بودن  درمانگاه، در فضای مشترک اورژانس و درمانگاه قرار دارند. </a:t>
            </a:r>
            <a:endParaRPr lang="en-US" sz="1600" dirty="0">
              <a:solidFill>
                <a:srgbClr val="000000"/>
              </a:solidFill>
            </a:endParaRPr>
          </a:p>
          <a:p>
            <a:pPr algn="justLow"/>
            <a:r>
              <a:rPr lang="ar-SA" sz="1600" dirty="0">
                <a:solidFill>
                  <a:srgbClr val="000000"/>
                </a:solidFill>
                <a:cs typeface="B Homa" panose="00000400000000000000" pitchFamily="2" charset="-78"/>
              </a:rPr>
              <a:t> </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اتاق تزریقات و</a:t>
            </a:r>
            <a:r>
              <a:rPr lang="en-US" sz="1600" dirty="0">
                <a:solidFill>
                  <a:srgbClr val="000000"/>
                </a:solidFill>
              </a:rPr>
              <a:t>CPR</a:t>
            </a:r>
            <a:r>
              <a:rPr lang="ar-SA" sz="1600" dirty="0">
                <a:solidFill>
                  <a:srgbClr val="000000"/>
                </a:solidFill>
                <a:cs typeface="B Homa" panose="00000400000000000000" pitchFamily="2" charset="-78"/>
              </a:rPr>
              <a:t> مشترک بوده و دارای دو تخت می باشد.</a:t>
            </a:r>
            <a:endParaRPr lang="en-US" sz="1600" dirty="0">
              <a:solidFill>
                <a:srgbClr val="000000"/>
              </a:solidFill>
            </a:endParaRPr>
          </a:p>
          <a:p>
            <a:pPr algn="justLow"/>
            <a:r>
              <a:rPr lang="ar-SA" sz="1600" dirty="0">
                <a:solidFill>
                  <a:srgbClr val="000000"/>
                </a:solidFill>
                <a:cs typeface="B Homa" panose="00000400000000000000" pitchFamily="2" charset="-78"/>
              </a:rPr>
              <a:t> </a:t>
            </a:r>
            <a:endParaRPr lang="en-US" sz="1600" dirty="0">
              <a:solidFill>
                <a:srgbClr val="000000"/>
              </a:solidFill>
            </a:endParaRPr>
          </a:p>
          <a:p>
            <a:pPr algn="justLow"/>
            <a:r>
              <a:rPr lang="ar-SA" sz="1600" dirty="0">
                <a:solidFill>
                  <a:srgbClr val="000000"/>
                </a:solidFill>
                <a:cs typeface="B Homa" panose="00000400000000000000" pitchFamily="2" charset="-78"/>
              </a:rPr>
              <a:t> </a:t>
            </a:r>
            <a:endParaRPr lang="en-US" sz="1600" dirty="0">
              <a:solidFill>
                <a:srgbClr val="000000"/>
              </a:solidFill>
            </a:endParaRPr>
          </a:p>
        </p:txBody>
      </p:sp>
      <p:pic>
        <p:nvPicPr>
          <p:cNvPr id="6" name="Picture 5" descr="H:\101MSDCF\DSC09649.JPG"/>
          <p:cNvPicPr/>
          <p:nvPr/>
        </p:nvPicPr>
        <p:blipFill>
          <a:blip r:embed="rId2" cstate="print"/>
          <a:srcRect/>
          <a:stretch>
            <a:fillRect/>
          </a:stretch>
        </p:blipFill>
        <p:spPr bwMode="auto">
          <a:xfrm>
            <a:off x="1143000" y="838200"/>
            <a:ext cx="28956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266" name="Picture 2"/>
          <p:cNvPicPr>
            <a:picLocks noChangeAspect="1" noChangeArrowheads="1"/>
          </p:cNvPicPr>
          <p:nvPr/>
        </p:nvPicPr>
        <p:blipFill>
          <a:blip r:embed="rId3" cstate="print"/>
          <a:srcRect/>
          <a:stretch>
            <a:fillRect/>
          </a:stretch>
        </p:blipFill>
        <p:spPr bwMode="auto">
          <a:xfrm>
            <a:off x="381000" y="3124200"/>
            <a:ext cx="3149600" cy="2362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267" name="Picture 3"/>
          <p:cNvPicPr>
            <a:picLocks noChangeAspect="1" noChangeArrowheads="1"/>
          </p:cNvPicPr>
          <p:nvPr/>
        </p:nvPicPr>
        <p:blipFill>
          <a:blip r:embed="rId4" cstate="print"/>
          <a:srcRect/>
          <a:stretch>
            <a:fillRect/>
          </a:stretch>
        </p:blipFill>
        <p:spPr bwMode="auto">
          <a:xfrm>
            <a:off x="2819400" y="4191000"/>
            <a:ext cx="3258207" cy="2443655"/>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269" name="Picture 5"/>
          <p:cNvPicPr>
            <a:picLocks noChangeAspect="1" noChangeArrowheads="1"/>
          </p:cNvPicPr>
          <p:nvPr/>
        </p:nvPicPr>
        <p:blipFill>
          <a:blip r:embed="rId5"/>
          <a:srcRect/>
          <a:stretch>
            <a:fillRect/>
          </a:stretch>
        </p:blipFill>
        <p:spPr bwMode="auto">
          <a:xfrm>
            <a:off x="6096000" y="2971800"/>
            <a:ext cx="2571750" cy="3429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00439484"/>
      </p:ext>
    </p:extLst>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81400" y="685800"/>
            <a:ext cx="1828800" cy="338554"/>
          </a:xfrm>
          <a:prstGeom prst="rect">
            <a:avLst/>
          </a:prstGeom>
          <a:noFill/>
        </p:spPr>
        <p:txBody>
          <a:bodyPr wrap="square" rtlCol="0">
            <a:spAutoFit/>
          </a:bodyPr>
          <a:lstStyle/>
          <a:p>
            <a:pPr algn="ctr"/>
            <a:r>
              <a:rPr lang="ar-SA" sz="1600" b="1" dirty="0">
                <a:solidFill>
                  <a:srgbClr val="000000"/>
                </a:solidFill>
                <a:cs typeface="B Homa" panose="00000400000000000000" pitchFamily="2" charset="-78"/>
              </a:rPr>
              <a:t>اتاق عمل سرپایی</a:t>
            </a:r>
            <a:endParaRPr lang="en-US" sz="1600" b="1" dirty="0">
              <a:solidFill>
                <a:srgbClr val="000000"/>
              </a:solidFill>
            </a:endParaRPr>
          </a:p>
        </p:txBody>
      </p:sp>
      <p:pic>
        <p:nvPicPr>
          <p:cNvPr id="6" name="Picture 5" descr="C:\Users\novin\AppData\Local\Microsoft\Windows\Temporary Internet Files\Content.Word\DSC09658.jpg"/>
          <p:cNvPicPr/>
          <p:nvPr/>
        </p:nvPicPr>
        <p:blipFill>
          <a:blip r:embed="rId2" cstate="print"/>
          <a:srcRect/>
          <a:stretch>
            <a:fillRect/>
          </a:stretch>
        </p:blipFill>
        <p:spPr bwMode="auto">
          <a:xfrm>
            <a:off x="1371600" y="4038600"/>
            <a:ext cx="3048000" cy="2362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H:\101MSDCF\DSC09656.JPG"/>
          <p:cNvPicPr/>
          <p:nvPr/>
        </p:nvPicPr>
        <p:blipFill>
          <a:blip r:embed="rId3" cstate="print"/>
          <a:srcRect/>
          <a:stretch>
            <a:fillRect/>
          </a:stretch>
        </p:blipFill>
        <p:spPr bwMode="auto">
          <a:xfrm>
            <a:off x="762000" y="1295400"/>
            <a:ext cx="3048000" cy="2358609"/>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H:\101MSDCF\DSC09661.JPG"/>
          <p:cNvPicPr/>
          <p:nvPr/>
        </p:nvPicPr>
        <p:blipFill>
          <a:blip r:embed="rId4" cstate="print"/>
          <a:srcRect/>
          <a:stretch>
            <a:fillRect/>
          </a:stretch>
        </p:blipFill>
        <p:spPr bwMode="auto">
          <a:xfrm>
            <a:off x="5257800" y="1219200"/>
            <a:ext cx="2971800" cy="2476547"/>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H:\101MSDCF\DSC09657.JPG"/>
          <p:cNvPicPr/>
          <p:nvPr/>
        </p:nvPicPr>
        <p:blipFill>
          <a:blip r:embed="rId5" cstate="print"/>
          <a:srcRect/>
          <a:stretch>
            <a:fillRect/>
          </a:stretch>
        </p:blipFill>
        <p:spPr bwMode="auto">
          <a:xfrm>
            <a:off x="4724400" y="4038600"/>
            <a:ext cx="2971800" cy="23622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71849823"/>
      </p:ext>
    </p:extLst>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90800" y="838200"/>
            <a:ext cx="3962400" cy="400110"/>
          </a:xfrm>
          <a:prstGeom prst="rect">
            <a:avLst/>
          </a:prstGeom>
          <a:noFill/>
        </p:spPr>
        <p:txBody>
          <a:bodyPr wrap="square" rtlCol="0">
            <a:spAutoFit/>
          </a:bodyPr>
          <a:lstStyle/>
          <a:p>
            <a:pPr algn="justLow"/>
            <a:r>
              <a:rPr lang="fa-IR" sz="2000" b="1" dirty="0">
                <a:solidFill>
                  <a:srgbClr val="000000"/>
                </a:solidFill>
                <a:cs typeface="B Homa" panose="00000400000000000000" pitchFamily="2" charset="-78"/>
              </a:rPr>
              <a:t>درمانگاه بیمارستان رازی واقع در شهر رشت</a:t>
            </a:r>
            <a:endParaRPr lang="en-US" sz="2000" dirty="0">
              <a:solidFill>
                <a:srgbClr val="000000"/>
              </a:solidFill>
            </a:endParaRPr>
          </a:p>
        </p:txBody>
      </p:sp>
      <p:pic>
        <p:nvPicPr>
          <p:cNvPr id="55298" name="Picture 2" descr="D:\uni\term 7\tarh 4\tahghighat\razi.jpg"/>
          <p:cNvPicPr>
            <a:picLocks noChangeAspect="1" noChangeArrowheads="1"/>
          </p:cNvPicPr>
          <p:nvPr/>
        </p:nvPicPr>
        <p:blipFill>
          <a:blip r:embed="rId2"/>
          <a:srcRect/>
          <a:stretch>
            <a:fillRect/>
          </a:stretch>
        </p:blipFill>
        <p:spPr bwMode="auto">
          <a:xfrm>
            <a:off x="762000" y="1752600"/>
            <a:ext cx="7577442" cy="4114800"/>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5486400" y="4572000"/>
            <a:ext cx="990600" cy="1066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TextBox 9"/>
          <p:cNvSpPr txBox="1"/>
          <p:nvPr/>
        </p:nvSpPr>
        <p:spPr>
          <a:xfrm>
            <a:off x="7239000" y="6019800"/>
            <a:ext cx="1447800" cy="369332"/>
          </a:xfrm>
          <a:prstGeom prst="rect">
            <a:avLst/>
          </a:prstGeom>
          <a:noFill/>
        </p:spPr>
        <p:txBody>
          <a:bodyPr wrap="square" rtlCol="0">
            <a:spAutoFit/>
          </a:bodyPr>
          <a:lstStyle/>
          <a:p>
            <a:r>
              <a:rPr lang="fa-IR" b="1" dirty="0">
                <a:solidFill>
                  <a:srgbClr val="FFC000"/>
                </a:solidFill>
                <a:cs typeface="B Homa" panose="00000400000000000000" pitchFamily="2" charset="-78"/>
              </a:rPr>
              <a:t>ورودی درمانگاه</a:t>
            </a:r>
            <a:endParaRPr lang="en-US" b="1" dirty="0">
              <a:solidFill>
                <a:srgbClr val="FFC000"/>
              </a:solidFill>
            </a:endParaRPr>
          </a:p>
        </p:txBody>
      </p:sp>
      <p:cxnSp>
        <p:nvCxnSpPr>
          <p:cNvPr id="13" name="Shape 12"/>
          <p:cNvCxnSpPr>
            <a:stCxn id="10" idx="0"/>
          </p:cNvCxnSpPr>
          <p:nvPr/>
        </p:nvCxnSpPr>
        <p:spPr>
          <a:xfrm rot="16200000" flipV="1">
            <a:off x="6686550" y="4743450"/>
            <a:ext cx="838200" cy="1714500"/>
          </a:xfrm>
          <a:prstGeom prst="curvedConnector2">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379105"/>
      </p:ext>
    </p:extLst>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90800" y="838200"/>
            <a:ext cx="3962400" cy="400110"/>
          </a:xfrm>
          <a:prstGeom prst="rect">
            <a:avLst/>
          </a:prstGeom>
          <a:noFill/>
        </p:spPr>
        <p:txBody>
          <a:bodyPr wrap="square" rtlCol="0">
            <a:spAutoFit/>
          </a:bodyPr>
          <a:lstStyle/>
          <a:p>
            <a:pPr algn="justLow"/>
            <a:r>
              <a:rPr lang="fa-IR" sz="2000" b="1" dirty="0">
                <a:solidFill>
                  <a:srgbClr val="000000"/>
                </a:solidFill>
                <a:cs typeface="B Homa" panose="00000400000000000000" pitchFamily="2" charset="-78"/>
              </a:rPr>
              <a:t>درمانگاه بیمارستان رازی واقع در شهر رشت</a:t>
            </a:r>
            <a:endParaRPr lang="en-US" sz="2000" dirty="0">
              <a:solidFill>
                <a:srgbClr val="000000"/>
              </a:solidFill>
            </a:endParaRPr>
          </a:p>
        </p:txBody>
      </p:sp>
      <p:pic>
        <p:nvPicPr>
          <p:cNvPr id="56323" name="Picture 3"/>
          <p:cNvPicPr>
            <a:picLocks noChangeAspect="1" noChangeArrowheads="1"/>
          </p:cNvPicPr>
          <p:nvPr/>
        </p:nvPicPr>
        <p:blipFill>
          <a:blip r:embed="rId2"/>
          <a:srcRect/>
          <a:stretch>
            <a:fillRect/>
          </a:stretch>
        </p:blipFill>
        <p:spPr bwMode="auto">
          <a:xfrm>
            <a:off x="533400" y="1447800"/>
            <a:ext cx="8041445" cy="4114800"/>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4724400" y="6019800"/>
            <a:ext cx="1371600" cy="338554"/>
          </a:xfrm>
          <a:prstGeom prst="rect">
            <a:avLst/>
          </a:prstGeom>
          <a:noFill/>
        </p:spPr>
        <p:txBody>
          <a:bodyPr wrap="square" rtlCol="0">
            <a:spAutoFit/>
          </a:bodyPr>
          <a:lstStyle/>
          <a:p>
            <a:pPr algn="ctr"/>
            <a:r>
              <a:rPr lang="fa-IR" sz="1600" dirty="0">
                <a:solidFill>
                  <a:srgbClr val="000000"/>
                </a:solidFill>
                <a:cs typeface="B Homa" panose="00000400000000000000" pitchFamily="2" charset="-78"/>
              </a:rPr>
              <a:t>ورودی درمانگاه</a:t>
            </a:r>
            <a:endParaRPr lang="en-US" sz="1600" dirty="0">
              <a:solidFill>
                <a:srgbClr val="000000"/>
              </a:solidFill>
            </a:endParaRPr>
          </a:p>
        </p:txBody>
      </p:sp>
      <p:sp>
        <p:nvSpPr>
          <p:cNvPr id="11" name="TextBox 10"/>
          <p:cNvSpPr txBox="1"/>
          <p:nvPr/>
        </p:nvSpPr>
        <p:spPr>
          <a:xfrm>
            <a:off x="7239000" y="6019800"/>
            <a:ext cx="1371600" cy="338554"/>
          </a:xfrm>
          <a:prstGeom prst="rect">
            <a:avLst/>
          </a:prstGeom>
          <a:noFill/>
        </p:spPr>
        <p:txBody>
          <a:bodyPr wrap="square" rtlCol="0">
            <a:spAutoFit/>
          </a:bodyPr>
          <a:lstStyle/>
          <a:p>
            <a:pPr algn="ctr"/>
            <a:r>
              <a:rPr lang="fa-IR" sz="1600" dirty="0">
                <a:solidFill>
                  <a:srgbClr val="000000"/>
                </a:solidFill>
                <a:cs typeface="B Homa" panose="00000400000000000000" pitchFamily="2" charset="-78"/>
              </a:rPr>
              <a:t>ورودی اورژانس</a:t>
            </a:r>
            <a:endParaRPr lang="en-US" sz="1600" dirty="0">
              <a:solidFill>
                <a:srgbClr val="000000"/>
              </a:solidFill>
            </a:endParaRPr>
          </a:p>
        </p:txBody>
      </p:sp>
      <p:cxnSp>
        <p:nvCxnSpPr>
          <p:cNvPr id="13" name="Straight Arrow Connector 12"/>
          <p:cNvCxnSpPr/>
          <p:nvPr/>
        </p:nvCxnSpPr>
        <p:spPr>
          <a:xfrm rot="5400000" flipH="1" flipV="1">
            <a:off x="5029994" y="5561806"/>
            <a:ext cx="762000" cy="1588"/>
          </a:xfrm>
          <a:prstGeom prst="straightConnector1">
            <a:avLst/>
          </a:prstGeom>
          <a:ln w="762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7544594" y="5638006"/>
            <a:ext cx="762000" cy="1588"/>
          </a:xfrm>
          <a:prstGeom prst="straightConnector1">
            <a:avLst/>
          </a:prstGeom>
          <a:ln w="762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57200" y="2743200"/>
            <a:ext cx="1066800" cy="461665"/>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مشترک</a:t>
            </a:r>
          </a:p>
          <a:p>
            <a:pPr algn="ctr"/>
            <a:r>
              <a:rPr lang="fa-IR" sz="1200" b="1" dirty="0">
                <a:solidFill>
                  <a:srgbClr val="BD582C">
                    <a:lumMod val="50000"/>
                  </a:srgbClr>
                </a:solidFill>
                <a:cs typeface="B Homa" panose="00000400000000000000" pitchFamily="2" charset="-78"/>
              </a:rPr>
              <a:t>(قبلا باتک)</a:t>
            </a:r>
            <a:endParaRPr lang="en-US" sz="1200" b="1" dirty="0">
              <a:solidFill>
                <a:srgbClr val="BD582C">
                  <a:lumMod val="50000"/>
                </a:srgbClr>
              </a:solidFill>
            </a:endParaRPr>
          </a:p>
        </p:txBody>
      </p:sp>
      <p:sp>
        <p:nvSpPr>
          <p:cNvPr id="17" name="TextBox 16"/>
          <p:cNvSpPr txBox="1"/>
          <p:nvPr/>
        </p:nvSpPr>
        <p:spPr>
          <a:xfrm>
            <a:off x="6172200" y="1828800"/>
            <a:ext cx="1066800" cy="461665"/>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اتاق پزشک عم.می</a:t>
            </a:r>
            <a:endParaRPr lang="en-US" sz="1200" b="1" dirty="0">
              <a:solidFill>
                <a:srgbClr val="BD582C">
                  <a:lumMod val="50000"/>
                </a:srgbClr>
              </a:solidFill>
            </a:endParaRPr>
          </a:p>
        </p:txBody>
      </p:sp>
      <p:sp>
        <p:nvSpPr>
          <p:cNvPr id="18" name="TextBox 17"/>
          <p:cNvSpPr txBox="1"/>
          <p:nvPr/>
        </p:nvSpPr>
        <p:spPr>
          <a:xfrm>
            <a:off x="1981200" y="16764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قلب</a:t>
            </a:r>
            <a:endParaRPr lang="en-US" sz="1200" b="1" dirty="0">
              <a:solidFill>
                <a:srgbClr val="BD582C">
                  <a:lumMod val="50000"/>
                </a:srgbClr>
              </a:solidFill>
            </a:endParaRPr>
          </a:p>
        </p:txBody>
      </p:sp>
      <p:sp>
        <p:nvSpPr>
          <p:cNvPr id="19" name="TextBox 18"/>
          <p:cNvSpPr txBox="1"/>
          <p:nvPr/>
        </p:nvSpPr>
        <p:spPr>
          <a:xfrm>
            <a:off x="838200" y="16764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گوارش</a:t>
            </a:r>
            <a:endParaRPr lang="en-US" sz="1200" b="1" dirty="0">
              <a:solidFill>
                <a:srgbClr val="BD582C">
                  <a:lumMod val="50000"/>
                </a:srgbClr>
              </a:solidFill>
            </a:endParaRPr>
          </a:p>
        </p:txBody>
      </p:sp>
      <p:sp>
        <p:nvSpPr>
          <p:cNvPr id="20" name="TextBox 19"/>
          <p:cNvSpPr txBox="1"/>
          <p:nvPr/>
        </p:nvSpPr>
        <p:spPr>
          <a:xfrm>
            <a:off x="609600" y="32766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عفونی</a:t>
            </a:r>
            <a:endParaRPr lang="en-US" sz="1200" b="1" dirty="0">
              <a:solidFill>
                <a:srgbClr val="BD582C">
                  <a:lumMod val="50000"/>
                </a:srgbClr>
              </a:solidFill>
            </a:endParaRPr>
          </a:p>
        </p:txBody>
      </p:sp>
      <p:sp>
        <p:nvSpPr>
          <p:cNvPr id="21" name="TextBox 20"/>
          <p:cNvSpPr txBox="1"/>
          <p:nvPr/>
        </p:nvSpPr>
        <p:spPr>
          <a:xfrm>
            <a:off x="3962400" y="38100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غدد</a:t>
            </a:r>
            <a:endParaRPr lang="en-US" sz="1200" b="1" dirty="0">
              <a:solidFill>
                <a:srgbClr val="BD582C">
                  <a:lumMod val="50000"/>
                </a:srgbClr>
              </a:solidFill>
            </a:endParaRPr>
          </a:p>
        </p:txBody>
      </p:sp>
      <p:sp>
        <p:nvSpPr>
          <p:cNvPr id="22" name="TextBox 21"/>
          <p:cNvSpPr txBox="1"/>
          <p:nvPr/>
        </p:nvSpPr>
        <p:spPr>
          <a:xfrm>
            <a:off x="1981200" y="41148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رختکن</a:t>
            </a:r>
            <a:endParaRPr lang="en-US" sz="1200" b="1" dirty="0">
              <a:solidFill>
                <a:srgbClr val="BD582C">
                  <a:lumMod val="50000"/>
                </a:srgbClr>
              </a:solidFill>
            </a:endParaRPr>
          </a:p>
        </p:txBody>
      </p:sp>
      <p:sp>
        <p:nvSpPr>
          <p:cNvPr id="23" name="TextBox 22"/>
          <p:cNvSpPr txBox="1"/>
          <p:nvPr/>
        </p:nvSpPr>
        <p:spPr>
          <a:xfrm>
            <a:off x="3733800" y="30480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انبار</a:t>
            </a:r>
            <a:endParaRPr lang="en-US" sz="1200" b="1" dirty="0">
              <a:solidFill>
                <a:srgbClr val="BD582C">
                  <a:lumMod val="50000"/>
                </a:srgbClr>
              </a:solidFill>
            </a:endParaRPr>
          </a:p>
        </p:txBody>
      </p:sp>
      <p:sp>
        <p:nvSpPr>
          <p:cNvPr id="24" name="TextBox 23"/>
          <p:cNvSpPr txBox="1"/>
          <p:nvPr/>
        </p:nvSpPr>
        <p:spPr>
          <a:xfrm>
            <a:off x="6172200" y="2438400"/>
            <a:ext cx="1066800" cy="461665"/>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اتاق عمل سرپایی</a:t>
            </a:r>
            <a:endParaRPr lang="en-US" sz="1200" b="1" dirty="0">
              <a:solidFill>
                <a:srgbClr val="BD582C">
                  <a:lumMod val="50000"/>
                </a:srgbClr>
              </a:solidFill>
            </a:endParaRPr>
          </a:p>
        </p:txBody>
      </p:sp>
      <p:sp>
        <p:nvSpPr>
          <p:cNvPr id="25" name="TextBox 24"/>
          <p:cNvSpPr txBox="1"/>
          <p:nvPr/>
        </p:nvSpPr>
        <p:spPr>
          <a:xfrm>
            <a:off x="7543800" y="17526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اتاق</a:t>
            </a:r>
            <a:r>
              <a:rPr lang="en-US" sz="1200" b="1" dirty="0" err="1">
                <a:solidFill>
                  <a:srgbClr val="BD582C">
                    <a:lumMod val="50000"/>
                  </a:srgbClr>
                </a:solidFill>
              </a:rPr>
              <a:t>cpr</a:t>
            </a:r>
            <a:r>
              <a:rPr lang="en-US" sz="1200" b="1" dirty="0">
                <a:solidFill>
                  <a:srgbClr val="BD582C">
                    <a:lumMod val="50000"/>
                  </a:srgbClr>
                </a:solidFill>
              </a:rPr>
              <a:t> </a:t>
            </a:r>
            <a:endParaRPr lang="en-US" sz="1200" b="1" dirty="0">
              <a:solidFill>
                <a:srgbClr val="BD582C">
                  <a:lumMod val="50000"/>
                </a:srgbClr>
              </a:solidFill>
            </a:endParaRPr>
          </a:p>
        </p:txBody>
      </p:sp>
      <p:sp>
        <p:nvSpPr>
          <p:cNvPr id="26" name="TextBox 25"/>
          <p:cNvSpPr txBox="1"/>
          <p:nvPr/>
        </p:nvSpPr>
        <p:spPr>
          <a:xfrm>
            <a:off x="7696200" y="2362200"/>
            <a:ext cx="1066800" cy="461665"/>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ایستتگاه پرستاری</a:t>
            </a:r>
            <a:endParaRPr lang="en-US" sz="1200" b="1" dirty="0">
              <a:solidFill>
                <a:srgbClr val="BD582C">
                  <a:lumMod val="50000"/>
                </a:srgbClr>
              </a:solidFill>
            </a:endParaRPr>
          </a:p>
        </p:txBody>
      </p:sp>
      <p:sp>
        <p:nvSpPr>
          <p:cNvPr id="27" name="TextBox 26"/>
          <p:cNvSpPr txBox="1"/>
          <p:nvPr/>
        </p:nvSpPr>
        <p:spPr>
          <a:xfrm>
            <a:off x="5486400" y="4648200"/>
            <a:ext cx="1066800" cy="276999"/>
          </a:xfrm>
          <a:prstGeom prst="rect">
            <a:avLst/>
          </a:prstGeom>
          <a:noFill/>
        </p:spPr>
        <p:txBody>
          <a:bodyPr wrap="square" rtlCol="0">
            <a:spAutoFit/>
          </a:bodyPr>
          <a:lstStyle/>
          <a:p>
            <a:pPr algn="ctr"/>
            <a:r>
              <a:rPr lang="fa-IR" sz="1200" b="1" dirty="0">
                <a:solidFill>
                  <a:srgbClr val="BD582C">
                    <a:lumMod val="50000"/>
                  </a:srgbClr>
                </a:solidFill>
                <a:cs typeface="B Homa" panose="00000400000000000000" pitchFamily="2" charset="-78"/>
              </a:rPr>
              <a:t>اطلاعات</a:t>
            </a:r>
            <a:endParaRPr lang="en-US" sz="1200" b="1" dirty="0">
              <a:solidFill>
                <a:srgbClr val="BD582C">
                  <a:lumMod val="50000"/>
                </a:srgbClr>
              </a:solidFill>
            </a:endParaRPr>
          </a:p>
        </p:txBody>
      </p:sp>
    </p:spTree>
    <p:extLst>
      <p:ext uri="{BB962C8B-B14F-4D97-AF65-F5344CB8AC3E}">
        <p14:creationId xmlns:p14="http://schemas.microsoft.com/office/powerpoint/2010/main" val="2335870823"/>
      </p:ext>
    </p:extLst>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10400" y="990600"/>
            <a:ext cx="1066800" cy="461665"/>
          </a:xfrm>
          <a:prstGeom prst="rect">
            <a:avLst/>
          </a:prstGeom>
          <a:noFill/>
        </p:spPr>
        <p:txBody>
          <a:bodyPr wrap="square" rtlCol="0">
            <a:spAutoFit/>
          </a:bodyPr>
          <a:lstStyle/>
          <a:p>
            <a:r>
              <a:rPr lang="fa-IR" sz="2400" b="1" dirty="0">
                <a:solidFill>
                  <a:srgbClr val="000000"/>
                </a:solidFill>
                <a:cs typeface="B Homa" panose="00000400000000000000" pitchFamily="2" charset="-78"/>
              </a:rPr>
              <a:t>ورودی</a:t>
            </a:r>
            <a:endParaRPr lang="en-US" sz="2400" dirty="0">
              <a:solidFill>
                <a:srgbClr val="000000"/>
              </a:solidFill>
            </a:endParaRPr>
          </a:p>
        </p:txBody>
      </p:sp>
      <p:pic>
        <p:nvPicPr>
          <p:cNvPr id="57346" name="Picture 2" descr="D:\uni\term 7\tarh 4\tahghighat\bimarestan\razi\IMG_6029.JPG"/>
          <p:cNvPicPr>
            <a:picLocks noChangeAspect="1" noChangeArrowheads="1"/>
          </p:cNvPicPr>
          <p:nvPr/>
        </p:nvPicPr>
        <p:blipFill>
          <a:blip r:embed="rId2" cstate="print"/>
          <a:srcRect/>
          <a:stretch>
            <a:fillRect/>
          </a:stretch>
        </p:blipFill>
        <p:spPr bwMode="auto">
          <a:xfrm>
            <a:off x="3657600" y="2743200"/>
            <a:ext cx="4876800" cy="3657600"/>
          </a:xfrm>
          <a:prstGeom prst="ellipse">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3"/>
          <p:cNvPicPr>
            <a:picLocks noChangeAspect="1" noChangeArrowheads="1"/>
          </p:cNvPicPr>
          <p:nvPr/>
        </p:nvPicPr>
        <p:blipFill>
          <a:blip r:embed="rId3"/>
          <a:srcRect/>
          <a:stretch>
            <a:fillRect/>
          </a:stretch>
        </p:blipFill>
        <p:spPr bwMode="auto">
          <a:xfrm>
            <a:off x="685800" y="1066800"/>
            <a:ext cx="3715922" cy="1901434"/>
          </a:xfrm>
          <a:prstGeom prst="round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Oval 5"/>
          <p:cNvSpPr/>
          <p:nvPr/>
        </p:nvSpPr>
        <p:spPr>
          <a:xfrm>
            <a:off x="2667000" y="2438400"/>
            <a:ext cx="6096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8" name="Straight Arrow Connector 7"/>
          <p:cNvCxnSpPr>
            <a:stCxn id="6" idx="4"/>
          </p:cNvCxnSpPr>
          <p:nvPr/>
        </p:nvCxnSpPr>
        <p:spPr>
          <a:xfrm rot="16200000" flipH="1">
            <a:off x="3048000" y="2895600"/>
            <a:ext cx="762000" cy="914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477903"/>
      </p:ext>
    </p:extLst>
  </p:cSld>
  <p:clrMapOvr>
    <a:masterClrMapping/>
  </p:clrMapOvr>
  <p:transition>
    <p:wipe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2438400"/>
            <a:ext cx="7467600" cy="3385542"/>
          </a:xfrm>
          <a:prstGeom prst="rect">
            <a:avLst/>
          </a:prstGeom>
          <a:noFill/>
        </p:spPr>
        <p:txBody>
          <a:bodyPr wrap="square" rtlCol="0">
            <a:spAutoFit/>
          </a:bodyPr>
          <a:lstStyle/>
          <a:p>
            <a:pPr algn="justLow"/>
            <a:r>
              <a:rPr lang="fa-IR" sz="2000" b="1" dirty="0">
                <a:solidFill>
                  <a:srgbClr val="000000"/>
                </a:solidFill>
                <a:cs typeface="B Homa" panose="00000400000000000000" pitchFamily="2" charset="-78"/>
              </a:rPr>
              <a:t>مزایا:</a:t>
            </a:r>
          </a:p>
          <a:p>
            <a:pPr algn="justLow"/>
            <a:endParaRPr lang="en-US" sz="1600"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تفکیک درمانگاه از بخش های دیگر بیمارستان</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تفکیک ورودی درمانگاه تخصصی از اورژانس در عین نزدیکی و ارتباط با آن</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درمانگاه تخصصی از طریق راهرویی داخلی، با فضای اورژانس مرتبط می باشد.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قسمت اطلاعات به صورت کاملاً مشخص در ورودی قرار گرفته و از داخل و خارج درمانگاه پاسخگوی سوالات می باشد.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با توجه به تعدد کلینیک های تخصصی، دو فضای انتظار پیش بینی شده که باعث می شود از تجمع و ازدحام افراد در یک مکان جلوگیری شود.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نزدیکی و ارتباط مستقیم فضای انتظار با کلینیک ها و پرهیز از ازدحام پشت در کلینیک ها</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استفاده از تلویزیون برای تبلیغات و سرگرم کردن افراد در فضای انتظار</a:t>
            </a:r>
            <a:endParaRPr lang="en-US" dirty="0">
              <a:solidFill>
                <a:srgbClr val="000000"/>
              </a:solidFill>
            </a:endParaRPr>
          </a:p>
          <a:p>
            <a:pPr algn="justLow" rtl="0"/>
            <a:endParaRPr lang="en-US" sz="1600" dirty="0">
              <a:solidFill>
                <a:srgbClr val="000000"/>
              </a:solidFill>
            </a:endParaRPr>
          </a:p>
        </p:txBody>
      </p:sp>
      <p:sp>
        <p:nvSpPr>
          <p:cNvPr id="3" name="TextBox 2"/>
          <p:cNvSpPr txBox="1"/>
          <p:nvPr/>
        </p:nvSpPr>
        <p:spPr>
          <a:xfrm>
            <a:off x="762000" y="990600"/>
            <a:ext cx="7620000" cy="1384995"/>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تخصص های موجود در این درمانگاه</a:t>
            </a:r>
            <a:r>
              <a:rPr lang="ar-SA" dirty="0">
                <a:solidFill>
                  <a:srgbClr val="000000"/>
                </a:solidFill>
                <a:cs typeface="B Homa" panose="00000400000000000000" pitchFamily="2" charset="-78"/>
              </a:rPr>
              <a:t>:</a:t>
            </a:r>
            <a:endParaRPr lang="en-US" dirty="0">
              <a:solidFill>
                <a:srgbClr val="000000"/>
              </a:solidFill>
            </a:endParaRPr>
          </a:p>
          <a:p>
            <a:pPr algn="justLow"/>
            <a:endParaRPr lang="en-US" dirty="0">
              <a:solidFill>
                <a:srgbClr val="000000"/>
              </a:solidFill>
            </a:endParaRPr>
          </a:p>
          <a:p>
            <a:pPr algn="justLow"/>
            <a:r>
              <a:rPr lang="ar-SA" sz="1600" dirty="0">
                <a:solidFill>
                  <a:srgbClr val="000000"/>
                </a:solidFill>
                <a:cs typeface="B Homa" panose="00000400000000000000" pitchFamily="2" charset="-78"/>
              </a:rPr>
              <a:t>پوست، داخلی(گوش، حلق وبینی)، قلب، گوارش، چشم،غدد،روماتیسم،اورولوژی و...</a:t>
            </a:r>
            <a:endParaRPr lang="en-US" sz="1600" dirty="0">
              <a:solidFill>
                <a:srgbClr val="000000"/>
              </a:solidFill>
            </a:endParaRPr>
          </a:p>
          <a:p>
            <a:pPr algn="justLow"/>
            <a:endParaRPr lang="en-US" sz="1600" dirty="0">
              <a:solidFill>
                <a:srgbClr val="000000"/>
              </a:solidFill>
            </a:endParaRPr>
          </a:p>
          <a:p>
            <a:pPr algn="justLow"/>
            <a:r>
              <a:rPr lang="ar-SA" sz="1600" dirty="0">
                <a:solidFill>
                  <a:srgbClr val="000000"/>
                </a:solidFill>
                <a:cs typeface="B Homa" panose="00000400000000000000" pitchFamily="2" charset="-78"/>
              </a:rPr>
              <a:t>در این درمانگاه،شیفت صبح،کارکرد آموزشی دارد و در بعدازظهر بیماران ویزیت میشوند.</a:t>
            </a:r>
            <a:endParaRPr lang="en-US" sz="1600" dirty="0">
              <a:solidFill>
                <a:srgbClr val="000000"/>
              </a:solidFill>
            </a:endParaRPr>
          </a:p>
        </p:txBody>
      </p:sp>
    </p:spTree>
    <p:extLst>
      <p:ext uri="{BB962C8B-B14F-4D97-AF65-F5344CB8AC3E}">
        <p14:creationId xmlns:p14="http://schemas.microsoft.com/office/powerpoint/2010/main" val="395263820"/>
      </p:ext>
    </p:extLst>
  </p:cSld>
  <p:clrMapOvr>
    <a:masterClrMapping/>
  </p:clrMapOvr>
  <p:transition>
    <p:wedg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srcRect/>
          <a:stretch>
            <a:fillRect/>
          </a:stretch>
        </p:blipFill>
        <p:spPr bwMode="auto">
          <a:xfrm>
            <a:off x="762000" y="1828800"/>
            <a:ext cx="7147951" cy="3657600"/>
          </a:xfrm>
          <a:prstGeom prst="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Oval 5"/>
          <p:cNvSpPr/>
          <p:nvPr/>
        </p:nvSpPr>
        <p:spPr>
          <a:xfrm>
            <a:off x="381000" y="1600200"/>
            <a:ext cx="5257800" cy="396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 name="Oval 6"/>
          <p:cNvSpPr/>
          <p:nvPr/>
        </p:nvSpPr>
        <p:spPr>
          <a:xfrm>
            <a:off x="5715000" y="1600200"/>
            <a:ext cx="2449349" cy="39624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TextBox 7"/>
          <p:cNvSpPr txBox="1"/>
          <p:nvPr/>
        </p:nvSpPr>
        <p:spPr>
          <a:xfrm>
            <a:off x="6934200" y="3352800"/>
            <a:ext cx="853225" cy="369332"/>
          </a:xfrm>
          <a:prstGeom prst="rect">
            <a:avLst/>
          </a:prstGeom>
          <a:noFill/>
        </p:spPr>
        <p:txBody>
          <a:bodyPr wrap="square" rtlCol="0">
            <a:spAutoFit/>
          </a:bodyPr>
          <a:lstStyle/>
          <a:p>
            <a:pPr algn="l" rtl="0"/>
            <a:r>
              <a:rPr lang="fa-IR" b="1" dirty="0">
                <a:solidFill>
                  <a:srgbClr val="FFC000"/>
                </a:solidFill>
                <a:cs typeface="B Homa" panose="00000400000000000000" pitchFamily="2" charset="-78"/>
              </a:rPr>
              <a:t>اورژانس</a:t>
            </a:r>
            <a:endParaRPr lang="en-US" b="1" dirty="0">
              <a:solidFill>
                <a:srgbClr val="FFC000"/>
              </a:solidFill>
            </a:endParaRPr>
          </a:p>
        </p:txBody>
      </p:sp>
      <p:sp>
        <p:nvSpPr>
          <p:cNvPr id="9" name="TextBox 8"/>
          <p:cNvSpPr txBox="1"/>
          <p:nvPr/>
        </p:nvSpPr>
        <p:spPr>
          <a:xfrm>
            <a:off x="2209800" y="3352800"/>
            <a:ext cx="858129" cy="369332"/>
          </a:xfrm>
          <a:prstGeom prst="rect">
            <a:avLst/>
          </a:prstGeom>
          <a:noFill/>
        </p:spPr>
        <p:txBody>
          <a:bodyPr wrap="square" rtlCol="0">
            <a:spAutoFit/>
          </a:bodyPr>
          <a:lstStyle/>
          <a:p>
            <a:pPr algn="l" rtl="0"/>
            <a:r>
              <a:rPr lang="fa-IR" b="1" dirty="0">
                <a:solidFill>
                  <a:srgbClr val="FF0000"/>
                </a:solidFill>
                <a:cs typeface="B Homa" panose="00000400000000000000" pitchFamily="2" charset="-78"/>
              </a:rPr>
              <a:t>درمانگاه</a:t>
            </a:r>
            <a:endParaRPr lang="en-US" b="1" dirty="0">
              <a:solidFill>
                <a:srgbClr val="FF0000"/>
              </a:solidFill>
            </a:endParaRPr>
          </a:p>
        </p:txBody>
      </p:sp>
      <p:sp>
        <p:nvSpPr>
          <p:cNvPr id="12" name="TextBox 11"/>
          <p:cNvSpPr txBox="1"/>
          <p:nvPr/>
        </p:nvSpPr>
        <p:spPr>
          <a:xfrm>
            <a:off x="4495800" y="5791200"/>
            <a:ext cx="1143000" cy="307777"/>
          </a:xfrm>
          <a:prstGeom prst="rect">
            <a:avLst/>
          </a:prstGeom>
          <a:noFill/>
        </p:spPr>
        <p:txBody>
          <a:bodyPr wrap="square" rtlCol="0">
            <a:spAutoFit/>
          </a:bodyPr>
          <a:lstStyle/>
          <a:p>
            <a:pPr algn="ctr"/>
            <a:r>
              <a:rPr lang="fa-IR" sz="1400" dirty="0">
                <a:solidFill>
                  <a:srgbClr val="000000"/>
                </a:solidFill>
                <a:cs typeface="B Homa" panose="00000400000000000000" pitchFamily="2" charset="-78"/>
              </a:rPr>
              <a:t>ورودی درمانگاه</a:t>
            </a:r>
            <a:endParaRPr lang="en-US" sz="1400" dirty="0">
              <a:solidFill>
                <a:srgbClr val="000000"/>
              </a:solidFill>
            </a:endParaRPr>
          </a:p>
        </p:txBody>
      </p:sp>
      <p:sp>
        <p:nvSpPr>
          <p:cNvPr id="13" name="TextBox 12"/>
          <p:cNvSpPr txBox="1"/>
          <p:nvPr/>
        </p:nvSpPr>
        <p:spPr>
          <a:xfrm>
            <a:off x="6553200" y="5867400"/>
            <a:ext cx="1295400" cy="307777"/>
          </a:xfrm>
          <a:prstGeom prst="rect">
            <a:avLst/>
          </a:prstGeom>
          <a:noFill/>
        </p:spPr>
        <p:txBody>
          <a:bodyPr wrap="square" rtlCol="0">
            <a:spAutoFit/>
          </a:bodyPr>
          <a:lstStyle/>
          <a:p>
            <a:pPr algn="ctr"/>
            <a:r>
              <a:rPr lang="fa-IR" sz="1400" dirty="0">
                <a:solidFill>
                  <a:srgbClr val="000000"/>
                </a:solidFill>
                <a:cs typeface="B Homa" panose="00000400000000000000" pitchFamily="2" charset="-78"/>
              </a:rPr>
              <a:t>ورودی اورژانس</a:t>
            </a:r>
            <a:endParaRPr lang="en-US" sz="1400" dirty="0">
              <a:solidFill>
                <a:srgbClr val="000000"/>
              </a:solidFill>
            </a:endParaRPr>
          </a:p>
        </p:txBody>
      </p:sp>
      <p:cxnSp>
        <p:nvCxnSpPr>
          <p:cNvPr id="24" name="Straight Arrow Connector 23"/>
          <p:cNvCxnSpPr/>
          <p:nvPr/>
        </p:nvCxnSpPr>
        <p:spPr>
          <a:xfrm rot="5400000" flipH="1" flipV="1">
            <a:off x="4838700" y="5524500"/>
            <a:ext cx="533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rot="5400000" flipH="1" flipV="1">
            <a:off x="6896894" y="5599906"/>
            <a:ext cx="533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a:xfrm>
            <a:off x="5867400" y="3657600"/>
            <a:ext cx="990600" cy="1588"/>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5257800" y="4343400"/>
            <a:ext cx="685800" cy="762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083611623"/>
      </p:ext>
    </p:extLst>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71800" y="990600"/>
            <a:ext cx="3048000" cy="400110"/>
          </a:xfrm>
          <a:prstGeom prst="rect">
            <a:avLst/>
          </a:prstGeom>
          <a:noFill/>
        </p:spPr>
        <p:txBody>
          <a:bodyPr wrap="square" rtlCol="0">
            <a:spAutoFit/>
          </a:bodyPr>
          <a:lstStyle/>
          <a:p>
            <a:r>
              <a:rPr lang="fa-IR" sz="2000" b="1" dirty="0">
                <a:solidFill>
                  <a:srgbClr val="000000"/>
                </a:solidFill>
                <a:cs typeface="B Homa" panose="00000400000000000000" pitchFamily="2" charset="-78"/>
              </a:rPr>
              <a:t>سیرکلاسیون های اصلی درمانگاه</a:t>
            </a:r>
            <a:endParaRPr lang="en-US" sz="2000" b="1" dirty="0">
              <a:solidFill>
                <a:srgbClr val="000000"/>
              </a:solidFill>
            </a:endParaRPr>
          </a:p>
        </p:txBody>
      </p:sp>
      <p:pic>
        <p:nvPicPr>
          <p:cNvPr id="80898" name="Picture 2"/>
          <p:cNvPicPr>
            <a:picLocks noChangeAspect="1" noChangeArrowheads="1"/>
          </p:cNvPicPr>
          <p:nvPr/>
        </p:nvPicPr>
        <p:blipFill>
          <a:blip r:embed="rId2"/>
          <a:srcRect/>
          <a:stretch>
            <a:fillRect/>
          </a:stretch>
        </p:blipFill>
        <p:spPr bwMode="auto">
          <a:xfrm>
            <a:off x="533400" y="1752600"/>
            <a:ext cx="5963484" cy="41910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0899" name="Picture 3"/>
          <p:cNvPicPr>
            <a:picLocks noChangeAspect="1" noChangeArrowheads="1"/>
          </p:cNvPicPr>
          <p:nvPr/>
        </p:nvPicPr>
        <p:blipFill>
          <a:blip r:embed="rId3"/>
          <a:srcRect/>
          <a:stretch>
            <a:fillRect/>
          </a:stretch>
        </p:blipFill>
        <p:spPr bwMode="auto">
          <a:xfrm rot="5400000">
            <a:off x="7958137" y="2024063"/>
            <a:ext cx="504825" cy="7239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0900" name="Picture 4"/>
          <p:cNvPicPr>
            <a:picLocks noChangeAspect="1" noChangeArrowheads="1"/>
          </p:cNvPicPr>
          <p:nvPr/>
        </p:nvPicPr>
        <p:blipFill>
          <a:blip r:embed="rId4"/>
          <a:srcRect/>
          <a:stretch>
            <a:fillRect/>
          </a:stretch>
        </p:blipFill>
        <p:spPr bwMode="auto">
          <a:xfrm rot="5400000">
            <a:off x="7996237" y="3738563"/>
            <a:ext cx="438150" cy="733425"/>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7239000" y="2743200"/>
            <a:ext cx="1447800" cy="369332"/>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سرویس رسانی</a:t>
            </a:r>
            <a:endParaRPr lang="en-US" b="1" dirty="0">
              <a:solidFill>
                <a:srgbClr val="000000"/>
              </a:solidFill>
            </a:endParaRPr>
          </a:p>
        </p:txBody>
      </p:sp>
      <p:sp>
        <p:nvSpPr>
          <p:cNvPr id="9" name="TextBox 8"/>
          <p:cNvSpPr txBox="1"/>
          <p:nvPr/>
        </p:nvSpPr>
        <p:spPr>
          <a:xfrm>
            <a:off x="7239000" y="4495800"/>
            <a:ext cx="1447800" cy="369332"/>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ارتباط دیداری</a:t>
            </a:r>
            <a:endParaRPr lang="en-US" b="1" dirty="0">
              <a:solidFill>
                <a:srgbClr val="000000"/>
              </a:solidFill>
            </a:endParaRPr>
          </a:p>
        </p:txBody>
      </p:sp>
    </p:spTree>
    <p:extLst>
      <p:ext uri="{BB962C8B-B14F-4D97-AF65-F5344CB8AC3E}">
        <p14:creationId xmlns:p14="http://schemas.microsoft.com/office/powerpoint/2010/main" val="1213233673"/>
      </p:ext>
    </p:extLst>
  </p:cSld>
  <p:clrMapOvr>
    <a:masterClrMapping/>
  </p:clrMapOvr>
  <p:transition>
    <p:wipe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19200"/>
            <a:ext cx="7772400" cy="3693319"/>
          </a:xfrm>
          <a:prstGeom prst="rect">
            <a:avLst/>
          </a:prstGeom>
          <a:noFill/>
        </p:spPr>
        <p:txBody>
          <a:bodyPr wrap="square" rtlCol="0">
            <a:spAutoFit/>
          </a:bodyPr>
          <a:lstStyle/>
          <a:p>
            <a:pPr algn="justLow"/>
            <a:r>
              <a:rPr lang="fa-IR" sz="2000" b="1" dirty="0">
                <a:solidFill>
                  <a:srgbClr val="000000"/>
                </a:solidFill>
                <a:cs typeface="B Homa" panose="00000400000000000000" pitchFamily="2" charset="-78"/>
              </a:rPr>
              <a:t>معایب:</a:t>
            </a:r>
          </a:p>
          <a:p>
            <a:pPr algn="justLow"/>
            <a:endParaRPr lang="en-US" dirty="0">
              <a:solidFill>
                <a:srgbClr val="000000"/>
              </a:solidFill>
            </a:endParaRPr>
          </a:p>
          <a:p>
            <a:pPr algn="justLow"/>
            <a:r>
              <a:rPr lang="en-US" dirty="0">
                <a:solidFill>
                  <a:srgbClr val="000000"/>
                </a:solidFill>
              </a:rPr>
              <a:t> </a:t>
            </a:r>
            <a:r>
              <a:rPr lang="fa-IR" dirty="0">
                <a:solidFill>
                  <a:srgbClr val="000000"/>
                </a:solidFill>
                <a:cs typeface="B Homa" panose="00000400000000000000" pitchFamily="2" charset="-78"/>
              </a:rPr>
              <a:t>درمانگاه عمومی (پزشک عمومی و تزریقات) در قسمت اورژانس قرار دارد. و با توجه به این که اورژانس فضایی شلوغ است و چند تخت نیز در فضای انتظار آن قرار دارد، باعث تضعیف روحیه ی افراد می شود. </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نداشتن پذیرش مرکزی برای مرتبط کردن پذیرش تخصص های مختلف</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هر کلینیک تخصصی دارای پذیرش جداگانه در داخل خود می باشد که هیچ گونه تفکیکی بین این پذیرش ها و فضای معاینه و مصاحبه ی تخصص مربوط به آنها وجود ندارد.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به دلیل این که هر بار عده ای از بیماران (5 تا 6 نفر) با هم به داخل کلینیک برده می شوند، حریم خصوصی هر بیمار برای معاینه و مصاحبه توسط پزشک اصلا ً رعایت نمی شود.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صندلی های انتظار در مکانی که دور تا دور آن را اتاق ها احاطه کرده اند. (عدم حفظ حزیم فضایی فضای انتظار)</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عدم وجود داروخانه</a:t>
            </a:r>
            <a:endParaRPr lang="en-US" dirty="0">
              <a:solidFill>
                <a:srgbClr val="000000"/>
              </a:solidFill>
            </a:endParaRPr>
          </a:p>
        </p:txBody>
      </p:sp>
    </p:spTree>
    <p:extLst>
      <p:ext uri="{BB962C8B-B14F-4D97-AF65-F5344CB8AC3E}">
        <p14:creationId xmlns:p14="http://schemas.microsoft.com/office/powerpoint/2010/main" val="2751596892"/>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334000" y="9144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p:cNvPicPr>
            <a:picLocks noChangeAspect="1" noChangeArrowheads="1"/>
          </p:cNvPicPr>
          <p:nvPr/>
        </p:nvPicPr>
        <p:blipFill>
          <a:blip r:embed="rId3"/>
          <a:srcRect/>
          <a:stretch>
            <a:fillRect/>
          </a:stretch>
        </p:blipFill>
        <p:spPr bwMode="auto">
          <a:xfrm>
            <a:off x="457200" y="914400"/>
            <a:ext cx="2800350" cy="37338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2"/>
          <p:cNvPicPr>
            <a:picLocks noChangeAspect="1" noChangeArrowheads="1"/>
          </p:cNvPicPr>
          <p:nvPr/>
        </p:nvPicPr>
        <p:blipFill>
          <a:blip r:embed="rId4"/>
          <a:srcRect/>
          <a:stretch>
            <a:fillRect/>
          </a:stretch>
        </p:blipFill>
        <p:spPr bwMode="auto">
          <a:xfrm>
            <a:off x="5334000" y="36576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3"/>
          <p:cNvPicPr>
            <a:picLocks noChangeAspect="1" noChangeArrowheads="1"/>
          </p:cNvPicPr>
          <p:nvPr/>
        </p:nvPicPr>
        <p:blipFill>
          <a:blip r:embed="rId5"/>
          <a:srcRect/>
          <a:stretch>
            <a:fillRect/>
          </a:stretch>
        </p:blipFill>
        <p:spPr bwMode="auto">
          <a:xfrm>
            <a:off x="2209800" y="40386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0340335"/>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3600" y="914400"/>
            <a:ext cx="4572000" cy="369332"/>
          </a:xfrm>
          <a:prstGeom prst="rect">
            <a:avLst/>
          </a:prstGeom>
          <a:noFill/>
        </p:spPr>
        <p:txBody>
          <a:bodyPr wrap="square" rtlCol="0">
            <a:spAutoFit/>
          </a:bodyPr>
          <a:lstStyle/>
          <a:p>
            <a:pPr algn="ctr"/>
            <a:r>
              <a:rPr lang="ar-SA" b="1" dirty="0">
                <a:solidFill>
                  <a:srgbClr val="000000"/>
                </a:solidFill>
                <a:cs typeface="B Homa" panose="00000400000000000000" pitchFamily="2" charset="-78"/>
              </a:rPr>
              <a:t>بیمارستان خصوصی شفا واقع در لاهیجان</a:t>
            </a:r>
            <a:endParaRPr lang="en-US" dirty="0">
              <a:solidFill>
                <a:srgbClr val="000000"/>
              </a:solidFill>
            </a:endParaRPr>
          </a:p>
        </p:txBody>
      </p:sp>
      <p:pic>
        <p:nvPicPr>
          <p:cNvPr id="3074" name="Picture 2" descr="D:\uni\term 7\tarh 4\tahghighat\shafa.jpg"/>
          <p:cNvPicPr>
            <a:picLocks noChangeAspect="1" noChangeArrowheads="1"/>
          </p:cNvPicPr>
          <p:nvPr/>
        </p:nvPicPr>
        <p:blipFill>
          <a:blip r:embed="rId2"/>
          <a:srcRect/>
          <a:stretch>
            <a:fillRect/>
          </a:stretch>
        </p:blipFill>
        <p:spPr bwMode="auto">
          <a:xfrm>
            <a:off x="762000" y="1752600"/>
            <a:ext cx="7611759" cy="4110038"/>
          </a:xfrm>
          <a:prstGeom prst="rect">
            <a:avLst/>
          </a:prstGeom>
          <a:noFill/>
        </p:spPr>
      </p:pic>
      <p:sp>
        <p:nvSpPr>
          <p:cNvPr id="6" name="Oval 5"/>
          <p:cNvSpPr/>
          <p:nvPr/>
        </p:nvSpPr>
        <p:spPr>
          <a:xfrm>
            <a:off x="3962400" y="3352800"/>
            <a:ext cx="1371600" cy="1676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514743376"/>
      </p:ext>
    </p:extLst>
  </p:cSld>
  <p:clrMapOvr>
    <a:masterClrMapping/>
  </p:clrMapOvr>
  <p:transition>
    <p:wipe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3600" y="914400"/>
            <a:ext cx="4572000" cy="369332"/>
          </a:xfrm>
          <a:prstGeom prst="rect">
            <a:avLst/>
          </a:prstGeom>
          <a:noFill/>
        </p:spPr>
        <p:txBody>
          <a:bodyPr wrap="square" rtlCol="0">
            <a:spAutoFit/>
          </a:bodyPr>
          <a:lstStyle/>
          <a:p>
            <a:pPr algn="ctr"/>
            <a:r>
              <a:rPr lang="ar-SA" b="1" dirty="0">
                <a:solidFill>
                  <a:srgbClr val="000000"/>
                </a:solidFill>
                <a:cs typeface="B Homa" panose="00000400000000000000" pitchFamily="2" charset="-78"/>
              </a:rPr>
              <a:t>بیمارستان خصوصی شفا واقع در لاهیجان</a:t>
            </a:r>
            <a:endParaRPr lang="en-US" dirty="0">
              <a:solidFill>
                <a:srgbClr val="000000"/>
              </a:solidFill>
            </a:endParaRPr>
          </a:p>
        </p:txBody>
      </p:sp>
      <p:pic>
        <p:nvPicPr>
          <p:cNvPr id="4098" name="Picture 2"/>
          <p:cNvPicPr>
            <a:picLocks noChangeAspect="1" noChangeArrowheads="1"/>
          </p:cNvPicPr>
          <p:nvPr/>
        </p:nvPicPr>
        <p:blipFill>
          <a:blip r:embed="rId2" cstate="print"/>
          <a:srcRect/>
          <a:stretch>
            <a:fillRect/>
          </a:stretch>
        </p:blipFill>
        <p:spPr bwMode="auto">
          <a:xfrm>
            <a:off x="1600200" y="1752600"/>
            <a:ext cx="5257800" cy="3951023"/>
          </a:xfrm>
          <a:prstGeom prst="roundRect">
            <a:avLst/>
          </a:prstGeom>
          <a:solidFill>
            <a:srgbClr val="FFFFFF">
              <a:shade val="85000"/>
            </a:srgbClr>
          </a:solidFill>
          <a:ln w="38100" cap="sq">
            <a:solidFill>
              <a:schemeClr val="tx1">
                <a:lumMod val="6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ight Arrow 5"/>
          <p:cNvSpPr/>
          <p:nvPr/>
        </p:nvSpPr>
        <p:spPr>
          <a:xfrm>
            <a:off x="1066800" y="4038600"/>
            <a:ext cx="990600" cy="533400"/>
          </a:xfrm>
          <a:prstGeom prst="rightArrow">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 name="TextBox 4"/>
          <p:cNvSpPr txBox="1"/>
          <p:nvPr/>
        </p:nvSpPr>
        <p:spPr>
          <a:xfrm>
            <a:off x="7086600" y="2819400"/>
            <a:ext cx="1600200" cy="263149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a-IR" sz="1500" dirty="0">
                <a:solidFill>
                  <a:srgbClr val="000000"/>
                </a:solidFill>
                <a:cs typeface="B Homa" panose="00000400000000000000" pitchFamily="2" charset="-78"/>
              </a:rPr>
              <a:t>1-اتاق </a:t>
            </a:r>
            <a:r>
              <a:rPr lang="en-US" sz="1500" dirty="0">
                <a:solidFill>
                  <a:srgbClr val="000000"/>
                </a:solidFill>
              </a:rPr>
              <a:t>CPR</a:t>
            </a:r>
          </a:p>
          <a:p>
            <a:r>
              <a:rPr lang="fa-IR" sz="1500" dirty="0">
                <a:solidFill>
                  <a:srgbClr val="000000"/>
                </a:solidFill>
                <a:cs typeface="B Homa" panose="00000400000000000000" pitchFamily="2" charset="-78"/>
              </a:rPr>
              <a:t>2- اتاق عمل سرپایی</a:t>
            </a:r>
            <a:endParaRPr lang="en-US" sz="1500" dirty="0">
              <a:solidFill>
                <a:srgbClr val="000000"/>
              </a:solidFill>
            </a:endParaRPr>
          </a:p>
          <a:p>
            <a:r>
              <a:rPr lang="fa-IR" sz="1500" dirty="0">
                <a:solidFill>
                  <a:srgbClr val="000000"/>
                </a:solidFill>
                <a:cs typeface="B Homa" panose="00000400000000000000" pitchFamily="2" charset="-78"/>
              </a:rPr>
              <a:t>3- ایستگاه پرستاری</a:t>
            </a:r>
          </a:p>
          <a:p>
            <a:r>
              <a:rPr lang="fa-IR" sz="1500" dirty="0">
                <a:solidFill>
                  <a:srgbClr val="000000"/>
                </a:solidFill>
                <a:cs typeface="B Homa" panose="00000400000000000000" pitchFamily="2" charset="-78"/>
              </a:rPr>
              <a:t>4- اتاق پزشک کشیک</a:t>
            </a:r>
          </a:p>
          <a:p>
            <a:r>
              <a:rPr lang="fa-IR" sz="1500" dirty="0">
                <a:solidFill>
                  <a:srgbClr val="000000"/>
                </a:solidFill>
                <a:cs typeface="B Homa" panose="00000400000000000000" pitchFamily="2" charset="-78"/>
              </a:rPr>
              <a:t>5- تحت نظارت مردان</a:t>
            </a:r>
          </a:p>
          <a:p>
            <a:r>
              <a:rPr lang="fa-IR" sz="1500" dirty="0">
                <a:solidFill>
                  <a:srgbClr val="000000"/>
                </a:solidFill>
                <a:cs typeface="B Homa" panose="00000400000000000000" pitchFamily="2" charset="-78"/>
              </a:rPr>
              <a:t>6- تحت نظارت زنان</a:t>
            </a:r>
          </a:p>
          <a:p>
            <a:r>
              <a:rPr lang="fa-IR" sz="1500" dirty="0">
                <a:solidFill>
                  <a:srgbClr val="000000"/>
                </a:solidFill>
                <a:cs typeface="B Homa" panose="00000400000000000000" pitchFamily="2" charset="-78"/>
              </a:rPr>
              <a:t>7- تزریقات و پانسمان</a:t>
            </a:r>
          </a:p>
          <a:p>
            <a:r>
              <a:rPr lang="fa-IR" sz="1500" dirty="0">
                <a:solidFill>
                  <a:srgbClr val="000000"/>
                </a:solidFill>
                <a:cs typeface="B Homa" panose="00000400000000000000" pitchFamily="2" charset="-78"/>
              </a:rPr>
              <a:t>8- کلینیک بیهوشی</a:t>
            </a:r>
          </a:p>
        </p:txBody>
      </p:sp>
      <p:sp>
        <p:nvSpPr>
          <p:cNvPr id="7" name="Rectangle 6"/>
          <p:cNvSpPr/>
          <p:nvPr/>
        </p:nvSpPr>
        <p:spPr>
          <a:xfrm>
            <a:off x="228600" y="4114800"/>
            <a:ext cx="914400" cy="369332"/>
          </a:xfrm>
          <a:prstGeom prst="rect">
            <a:avLst/>
          </a:prstGeom>
        </p:spPr>
        <p:txBody>
          <a:bodyPr wrap="square">
            <a:spAutoFit/>
          </a:bodyPr>
          <a:lstStyle/>
          <a:p>
            <a:pPr algn="ctr" rtl="0"/>
            <a:r>
              <a:rPr lang="fa-IR" b="1" dirty="0">
                <a:solidFill>
                  <a:srgbClr val="000000"/>
                </a:solidFill>
                <a:cs typeface="B Homa" panose="00000400000000000000" pitchFamily="2" charset="-78"/>
              </a:rPr>
              <a:t>ورودی</a:t>
            </a:r>
            <a:endParaRPr lang="en-US" b="1" dirty="0">
              <a:solidFill>
                <a:srgbClr val="000000"/>
              </a:solidFill>
            </a:endParaRPr>
          </a:p>
        </p:txBody>
      </p:sp>
    </p:spTree>
    <p:extLst>
      <p:ext uri="{BB962C8B-B14F-4D97-AF65-F5344CB8AC3E}">
        <p14:creationId xmlns:p14="http://schemas.microsoft.com/office/powerpoint/2010/main" val="1359177524"/>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914400"/>
            <a:ext cx="7543800" cy="1323439"/>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در بیمارستان های خصوصی چون شفای لاهیجان و آریای رشت،</a:t>
            </a:r>
            <a:endParaRPr lang="en-US" sz="1600" dirty="0">
              <a:solidFill>
                <a:srgbClr val="000000"/>
              </a:solidFill>
            </a:endParaRPr>
          </a:p>
          <a:p>
            <a:pPr algn="justLow"/>
            <a:r>
              <a:rPr lang="ar-SA" sz="1600" dirty="0">
                <a:solidFill>
                  <a:srgbClr val="000000"/>
                </a:solidFill>
                <a:cs typeface="B Homa" panose="00000400000000000000" pitchFamily="2" charset="-78"/>
              </a:rPr>
              <a:t>بخش درمانگاه با اورژانس ادغام است.خصوصی بودن این بیمارستان ها سبب میشود که ترافیک جمعیتی بیمار در درمانگاه وجود نداشته باشد.درضمن در بیمارستان خصوصی روند اینگونه است که متخصص مطب جداگانه خود را دارد و برای جراحی،کارهای اورژانسی، تزریقات و عمل سرپایی، بیمار را به بیمارستان ارجاع میدهد.</a:t>
            </a:r>
            <a:endParaRPr lang="en-US" sz="1600" dirty="0">
              <a:solidFill>
                <a:srgbClr val="000000"/>
              </a:solidFill>
            </a:endParaRPr>
          </a:p>
        </p:txBody>
      </p:sp>
      <p:pic>
        <p:nvPicPr>
          <p:cNvPr id="5" name="Picture 4" descr="C:\Users\novin\AppData\Local\Microsoft\Windows\Temporary Internet Files\Content.Word\DSC09766.jpg"/>
          <p:cNvPicPr/>
          <p:nvPr/>
        </p:nvPicPr>
        <p:blipFill>
          <a:blip r:embed="rId2"/>
          <a:srcRect/>
          <a:stretch>
            <a:fillRect/>
          </a:stretch>
        </p:blipFill>
        <p:spPr bwMode="auto">
          <a:xfrm>
            <a:off x="5334000" y="2286000"/>
            <a:ext cx="2667000" cy="3810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I:\101MSDCF\DSC09686.JPG"/>
          <p:cNvPicPr/>
          <p:nvPr/>
        </p:nvPicPr>
        <p:blipFill>
          <a:blip r:embed="rId3" cstate="print"/>
          <a:srcRect/>
          <a:stretch>
            <a:fillRect/>
          </a:stretch>
        </p:blipFill>
        <p:spPr bwMode="auto">
          <a:xfrm>
            <a:off x="1066800" y="3048000"/>
            <a:ext cx="3429000" cy="26670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88221271"/>
      </p:ext>
    </p:extLst>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0" y="1219200"/>
            <a:ext cx="7772400" cy="2031325"/>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مزایا: </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ورودی مستقل و تعریف شده </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ارتباط  با داروخانه و فضای انتظار اصلی بیمارستان از طریق راهروی داخلی</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قرارگرفتن داروخانه در موقعیت مناسب که هم از این بخش و هم از فضای انتظار اصلی بیمارستان دسترسی دارد.</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 وجود تخت در راهروی انتظار برای بیمارانی که توانایی نشستن ندارند.</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وجود آب سرد کن در فضای انتظار</a:t>
            </a:r>
            <a:endParaRPr lang="en-US" dirty="0">
              <a:solidFill>
                <a:srgbClr val="000000"/>
              </a:solidFill>
            </a:endParaRPr>
          </a:p>
        </p:txBody>
      </p:sp>
      <p:pic>
        <p:nvPicPr>
          <p:cNvPr id="7" name="Picture 6" descr="C:\Users\novin\AppData\Local\Microsoft\Windows\Temporary Internet Files\Content.Word\DSC09764.jpg"/>
          <p:cNvPicPr/>
          <p:nvPr/>
        </p:nvPicPr>
        <p:blipFill>
          <a:blip r:embed="rId2" cstate="print"/>
          <a:srcRect/>
          <a:stretch>
            <a:fillRect/>
          </a:stretch>
        </p:blipFill>
        <p:spPr bwMode="auto">
          <a:xfrm>
            <a:off x="5562600" y="3352800"/>
            <a:ext cx="2743200" cy="28194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2"/>
          <p:cNvPicPr>
            <a:picLocks noChangeAspect="1" noChangeArrowheads="1"/>
          </p:cNvPicPr>
          <p:nvPr/>
        </p:nvPicPr>
        <p:blipFill>
          <a:blip r:embed="rId3" cstate="print"/>
          <a:srcRect/>
          <a:stretch>
            <a:fillRect/>
          </a:stretch>
        </p:blipFill>
        <p:spPr bwMode="auto">
          <a:xfrm>
            <a:off x="1143000" y="3276600"/>
            <a:ext cx="3657600" cy="2748538"/>
          </a:xfrm>
          <a:prstGeom prst="roundRect">
            <a:avLst/>
          </a:prstGeom>
          <a:solidFill>
            <a:srgbClr val="FFFFFF">
              <a:shade val="85000"/>
            </a:srgbClr>
          </a:solidFill>
          <a:ln w="38100" cap="sq">
            <a:solidFill>
              <a:schemeClr val="tx1">
                <a:lumMod val="6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ight Arrow 10"/>
          <p:cNvSpPr/>
          <p:nvPr/>
        </p:nvSpPr>
        <p:spPr>
          <a:xfrm>
            <a:off x="762000" y="4953000"/>
            <a:ext cx="609600" cy="304799"/>
          </a:xfrm>
          <a:prstGeom prst="rightArrow">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2" name="Rectangle 11"/>
          <p:cNvSpPr/>
          <p:nvPr/>
        </p:nvSpPr>
        <p:spPr>
          <a:xfrm>
            <a:off x="0" y="4876800"/>
            <a:ext cx="990600" cy="307777"/>
          </a:xfrm>
          <a:prstGeom prst="rect">
            <a:avLst/>
          </a:prstGeom>
        </p:spPr>
        <p:txBody>
          <a:bodyPr wrap="square">
            <a:spAutoFit/>
          </a:bodyPr>
          <a:lstStyle/>
          <a:p>
            <a:pPr algn="ctr" rtl="0"/>
            <a:r>
              <a:rPr lang="fa-IR" sz="1400" b="1" dirty="0">
                <a:solidFill>
                  <a:srgbClr val="000000"/>
                </a:solidFill>
                <a:cs typeface="B Homa" panose="00000400000000000000" pitchFamily="2" charset="-78"/>
              </a:rPr>
              <a:t>ورودی</a:t>
            </a:r>
            <a:endParaRPr lang="en-US" sz="1400" b="1" dirty="0">
              <a:solidFill>
                <a:srgbClr val="000000"/>
              </a:solidFill>
            </a:endParaRPr>
          </a:p>
        </p:txBody>
      </p:sp>
      <p:cxnSp>
        <p:nvCxnSpPr>
          <p:cNvPr id="14" name="Straight Arrow Connector 13"/>
          <p:cNvCxnSpPr/>
          <p:nvPr/>
        </p:nvCxnSpPr>
        <p:spPr>
          <a:xfrm rot="5400000" flipH="1" flipV="1">
            <a:off x="1981200" y="3886200"/>
            <a:ext cx="762000" cy="1588"/>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905000" y="2971800"/>
            <a:ext cx="990600" cy="523220"/>
          </a:xfrm>
          <a:prstGeom prst="rect">
            <a:avLst/>
          </a:prstGeom>
        </p:spPr>
        <p:txBody>
          <a:bodyPr wrap="square">
            <a:spAutoFit/>
          </a:bodyPr>
          <a:lstStyle/>
          <a:p>
            <a:pPr algn="ctr" rtl="0"/>
            <a:r>
              <a:rPr lang="fa-IR" sz="1400" b="1" dirty="0">
                <a:solidFill>
                  <a:srgbClr val="000000"/>
                </a:solidFill>
                <a:cs typeface="B Homa" panose="00000400000000000000" pitchFamily="2" charset="-78"/>
              </a:rPr>
              <a:t>بسمت داروخانه</a:t>
            </a:r>
            <a:endParaRPr lang="en-US" sz="1400" b="1" dirty="0">
              <a:solidFill>
                <a:srgbClr val="000000"/>
              </a:solidFill>
            </a:endParaRPr>
          </a:p>
        </p:txBody>
      </p:sp>
      <p:sp>
        <p:nvSpPr>
          <p:cNvPr id="16" name="Oval 15"/>
          <p:cNvSpPr/>
          <p:nvPr/>
        </p:nvSpPr>
        <p:spPr>
          <a:xfrm>
            <a:off x="3352800" y="3733800"/>
            <a:ext cx="533400" cy="990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7" name="Oval 16"/>
          <p:cNvSpPr/>
          <p:nvPr/>
        </p:nvSpPr>
        <p:spPr>
          <a:xfrm>
            <a:off x="2133600" y="3733800"/>
            <a:ext cx="533400" cy="990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8938640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novin\AppData\Local\Microsoft\Windows\Temporary Internet Files\Content.Word\DSC09722.jpg"/>
          <p:cNvPicPr/>
          <p:nvPr/>
        </p:nvPicPr>
        <p:blipFill>
          <a:blip r:embed="rId2" cstate="print"/>
          <a:srcRect/>
          <a:stretch>
            <a:fillRect/>
          </a:stretch>
        </p:blipFill>
        <p:spPr bwMode="auto">
          <a:xfrm>
            <a:off x="5410200" y="914400"/>
            <a:ext cx="2747598" cy="3563348"/>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I:\101MSDCF\DSC09709.JPG"/>
          <p:cNvPicPr/>
          <p:nvPr/>
        </p:nvPicPr>
        <p:blipFill>
          <a:blip r:embed="rId3" cstate="print"/>
          <a:srcRect/>
          <a:stretch>
            <a:fillRect/>
          </a:stretch>
        </p:blipFill>
        <p:spPr bwMode="auto">
          <a:xfrm>
            <a:off x="685800" y="990600"/>
            <a:ext cx="3434830" cy="25176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Users\novin\AppData\Local\Microsoft\Windows\Temporary Internet Files\Content.Word\DSC09717.jpg"/>
          <p:cNvPicPr/>
          <p:nvPr/>
        </p:nvPicPr>
        <p:blipFill>
          <a:blip r:embed="rId4" cstate="print"/>
          <a:srcRect/>
          <a:stretch>
            <a:fillRect/>
          </a:stretch>
        </p:blipFill>
        <p:spPr bwMode="auto">
          <a:xfrm>
            <a:off x="3048000" y="3657600"/>
            <a:ext cx="2819400" cy="2819401"/>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66559652"/>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990600"/>
            <a:ext cx="7772400" cy="1908215"/>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معایب:</a:t>
            </a:r>
            <a:endParaRPr lang="fa-IR" b="1" dirty="0">
              <a:solidFill>
                <a:srgbClr val="000000"/>
              </a:solidFill>
              <a:cs typeface="B Homa" panose="00000400000000000000" pitchFamily="2" charset="-78"/>
            </a:endParaRPr>
          </a:p>
          <a:p>
            <a:pPr algn="justLow"/>
            <a:endParaRPr lang="en-US"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قرارگیری بی واسطه بیمارستان کنار خیابان، بدون ایجاد هیچ محوطه ای، در نتیجه در معرض سرو صدای خیابان قرار گرفتن.</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عدم وجود پارکینگ .</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عدم وجود اتاق تزریقات به تفکیک جنسیت</a:t>
            </a:r>
            <a:endParaRPr lang="en-US" sz="1600" dirty="0">
              <a:solidFill>
                <a:srgbClr val="000000"/>
              </a:solidFill>
            </a:endParaRPr>
          </a:p>
          <a:p>
            <a:pPr algn="justLow">
              <a:buFont typeface="Arial" pitchFamily="34" charset="0"/>
              <a:buChar char="•"/>
            </a:pPr>
            <a:r>
              <a:rPr lang="ar-SA" sz="1600" dirty="0">
                <a:solidFill>
                  <a:srgbClr val="000000"/>
                </a:solidFill>
                <a:cs typeface="B Homa" panose="00000400000000000000" pitchFamily="2" charset="-78"/>
              </a:rPr>
              <a:t>رنگ سبز دیوار تزریقات بجای تولید آرامش، موجب دلهره و اضطراب می شود</a:t>
            </a:r>
            <a:r>
              <a:rPr lang="ar-SA" dirty="0">
                <a:solidFill>
                  <a:srgbClr val="000000"/>
                </a:solidFill>
                <a:cs typeface="B Homa" panose="00000400000000000000" pitchFamily="2" charset="-78"/>
              </a:rPr>
              <a:t>.</a:t>
            </a:r>
            <a:endParaRPr lang="en-US" dirty="0">
              <a:solidFill>
                <a:srgbClr val="000000"/>
              </a:solidFill>
            </a:endParaRPr>
          </a:p>
        </p:txBody>
      </p:sp>
      <p:pic>
        <p:nvPicPr>
          <p:cNvPr id="3" name="Picture 2" descr="I:\101MSDCF\DSC09749.JPG"/>
          <p:cNvPicPr/>
          <p:nvPr/>
        </p:nvPicPr>
        <p:blipFill>
          <a:blip r:embed="rId2" cstate="print"/>
          <a:srcRect/>
          <a:stretch>
            <a:fillRect/>
          </a:stretch>
        </p:blipFill>
        <p:spPr bwMode="auto">
          <a:xfrm>
            <a:off x="1295400" y="3200400"/>
            <a:ext cx="3429000" cy="28956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52547321"/>
      </p:ext>
    </p:extLst>
  </p:cSld>
  <p:clrMapOvr>
    <a:masterClrMapping/>
  </p:clrMapOvr>
  <p:transition>
    <p:cu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0" y="1066800"/>
            <a:ext cx="4495800" cy="400110"/>
          </a:xfrm>
          <a:prstGeom prst="rect">
            <a:avLst/>
          </a:prstGeom>
          <a:noFill/>
        </p:spPr>
        <p:txBody>
          <a:bodyPr wrap="square" rtlCol="0">
            <a:spAutoFit/>
          </a:bodyPr>
          <a:lstStyle/>
          <a:p>
            <a:pPr algn="ctr"/>
            <a:r>
              <a:rPr lang="ar-SA" sz="2000" b="1" dirty="0">
                <a:solidFill>
                  <a:srgbClr val="000000"/>
                </a:solidFill>
                <a:cs typeface="B Homa" panose="00000400000000000000" pitchFamily="2" charset="-78"/>
              </a:rPr>
              <a:t>کلینیک تخصصی امام رضا(ع)</a:t>
            </a:r>
            <a:r>
              <a:rPr lang="en-US" sz="2000" b="1" dirty="0">
                <a:solidFill>
                  <a:srgbClr val="000000"/>
                </a:solidFill>
              </a:rPr>
              <a:t> </a:t>
            </a:r>
            <a:r>
              <a:rPr lang="ar-SA" sz="2000" b="1" dirty="0">
                <a:solidFill>
                  <a:srgbClr val="000000"/>
                </a:solidFill>
                <a:cs typeface="B Homa" panose="00000400000000000000" pitchFamily="2" charset="-78"/>
              </a:rPr>
              <a:t>پورسینا</a:t>
            </a:r>
            <a:endParaRPr lang="en-US" sz="2000" dirty="0">
              <a:solidFill>
                <a:srgbClr val="000000"/>
              </a:solidFill>
            </a:endParaRPr>
          </a:p>
        </p:txBody>
      </p:sp>
      <p:pic>
        <p:nvPicPr>
          <p:cNvPr id="1026" name="Picture 2" descr="D:\uni\term 7\tarh 4\tahghighat\purcina.jpg"/>
          <p:cNvPicPr>
            <a:picLocks noChangeAspect="1" noChangeArrowheads="1"/>
          </p:cNvPicPr>
          <p:nvPr/>
        </p:nvPicPr>
        <p:blipFill>
          <a:blip r:embed="rId2"/>
          <a:srcRect/>
          <a:stretch>
            <a:fillRect/>
          </a:stretch>
        </p:blipFill>
        <p:spPr bwMode="auto">
          <a:xfrm>
            <a:off x="609600" y="1676400"/>
            <a:ext cx="7928264" cy="4267200"/>
          </a:xfrm>
          <a:prstGeom prst="rect">
            <a:avLst/>
          </a:prstGeom>
          <a:noFill/>
        </p:spPr>
      </p:pic>
      <p:sp>
        <p:nvSpPr>
          <p:cNvPr id="5" name="Oval 4"/>
          <p:cNvSpPr/>
          <p:nvPr/>
        </p:nvSpPr>
        <p:spPr>
          <a:xfrm>
            <a:off x="2743200" y="2438400"/>
            <a:ext cx="914400" cy="9906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045438139"/>
      </p:ext>
    </p:extLst>
  </p:cSld>
  <p:clrMapOvr>
    <a:masterClrMapping/>
  </p:clrMapOvr>
  <p:transition>
    <p:cu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0" y="914400"/>
            <a:ext cx="4495800" cy="400110"/>
          </a:xfrm>
          <a:prstGeom prst="rect">
            <a:avLst/>
          </a:prstGeom>
          <a:noFill/>
        </p:spPr>
        <p:txBody>
          <a:bodyPr wrap="square" rtlCol="0">
            <a:spAutoFit/>
          </a:bodyPr>
          <a:lstStyle/>
          <a:p>
            <a:pPr algn="ctr"/>
            <a:r>
              <a:rPr lang="ar-SA" sz="2000" b="1" dirty="0">
                <a:solidFill>
                  <a:srgbClr val="000000"/>
                </a:solidFill>
                <a:cs typeface="B Homa" panose="00000400000000000000" pitchFamily="2" charset="-78"/>
              </a:rPr>
              <a:t>کلینیک تخصصی امام رضا(ع)</a:t>
            </a:r>
            <a:r>
              <a:rPr lang="en-US" sz="2000" b="1" dirty="0">
                <a:solidFill>
                  <a:srgbClr val="000000"/>
                </a:solidFill>
              </a:rPr>
              <a:t> </a:t>
            </a:r>
            <a:r>
              <a:rPr lang="ar-SA" sz="2000" b="1" dirty="0">
                <a:solidFill>
                  <a:srgbClr val="000000"/>
                </a:solidFill>
                <a:cs typeface="B Homa" panose="00000400000000000000" pitchFamily="2" charset="-78"/>
              </a:rPr>
              <a:t>پورسینا</a:t>
            </a:r>
            <a:endParaRPr lang="en-US" sz="2000" dirty="0">
              <a:solidFill>
                <a:srgbClr val="000000"/>
              </a:solidFill>
            </a:endParaRPr>
          </a:p>
        </p:txBody>
      </p:sp>
      <p:pic>
        <p:nvPicPr>
          <p:cNvPr id="2050" name="Picture 2"/>
          <p:cNvPicPr>
            <a:picLocks noChangeAspect="1" noChangeArrowheads="1"/>
          </p:cNvPicPr>
          <p:nvPr/>
        </p:nvPicPr>
        <p:blipFill>
          <a:blip r:embed="rId2"/>
          <a:srcRect/>
          <a:stretch>
            <a:fillRect/>
          </a:stretch>
        </p:blipFill>
        <p:spPr bwMode="auto">
          <a:xfrm>
            <a:off x="304800" y="1981200"/>
            <a:ext cx="6362345" cy="4038600"/>
          </a:xfrm>
          <a:prstGeom prst="rect">
            <a:avLst/>
          </a:prstGeom>
          <a:noFill/>
          <a:ln w="9525">
            <a:noFill/>
            <a:miter lim="800000"/>
            <a:headEnd/>
            <a:tailEnd/>
          </a:ln>
          <a:effectLst/>
        </p:spPr>
      </p:pic>
      <p:sp>
        <p:nvSpPr>
          <p:cNvPr id="7" name="Up Arrow 6"/>
          <p:cNvSpPr/>
          <p:nvPr/>
        </p:nvSpPr>
        <p:spPr>
          <a:xfrm>
            <a:off x="1905000" y="5638799"/>
            <a:ext cx="304800" cy="685800"/>
          </a:xfrm>
          <a:prstGeom prst="upArrow">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Up Arrow 7"/>
          <p:cNvSpPr/>
          <p:nvPr/>
        </p:nvSpPr>
        <p:spPr>
          <a:xfrm>
            <a:off x="2286000" y="1676399"/>
            <a:ext cx="304800" cy="685800"/>
          </a:xfrm>
          <a:prstGeom prst="upArrow">
            <a:avLst/>
          </a:prstGeom>
          <a:solidFill>
            <a:srgbClr val="FFC000"/>
          </a:solidFill>
          <a:ln>
            <a:noFill/>
          </a:ln>
          <a:effectLst>
            <a:outerShdw blurRad="44450" dist="27940" dir="5400000" algn="ctr">
              <a:srgbClr val="000000">
                <a:alpha val="32000"/>
              </a:srgbClr>
            </a:outerShdw>
          </a:effectLst>
          <a:scene3d>
            <a:camera prst="orthographicFront">
              <a:rot lat="0" lon="0" rev="1080000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TextBox 9"/>
          <p:cNvSpPr txBox="1"/>
          <p:nvPr/>
        </p:nvSpPr>
        <p:spPr>
          <a:xfrm>
            <a:off x="6477000" y="1219200"/>
            <a:ext cx="2438400" cy="5293757"/>
          </a:xfrm>
          <a:prstGeom prst="rect">
            <a:avLst/>
          </a:prstGeom>
          <a:noFill/>
        </p:spPr>
        <p:txBody>
          <a:bodyPr wrap="square" rtlCol="0">
            <a:spAutoFit/>
          </a:bodyPr>
          <a:lstStyle/>
          <a:p>
            <a:r>
              <a:rPr lang="fa-IR" sz="1300" dirty="0">
                <a:solidFill>
                  <a:srgbClr val="000000"/>
                </a:solidFill>
                <a:cs typeface="B Homa" panose="00000400000000000000" pitchFamily="2" charset="-78"/>
              </a:rPr>
              <a:t>1-ورودی</a:t>
            </a:r>
          </a:p>
          <a:p>
            <a:r>
              <a:rPr lang="fa-IR" sz="1300" dirty="0">
                <a:solidFill>
                  <a:srgbClr val="000000"/>
                </a:solidFill>
                <a:cs typeface="B Homa" panose="00000400000000000000" pitchFamily="2" charset="-78"/>
              </a:rPr>
              <a:t>2-فضای انتظار</a:t>
            </a:r>
          </a:p>
          <a:p>
            <a:r>
              <a:rPr lang="fa-IR" sz="1300" dirty="0">
                <a:solidFill>
                  <a:srgbClr val="000000"/>
                </a:solidFill>
                <a:cs typeface="B Homa" panose="00000400000000000000" pitchFamily="2" charset="-78"/>
              </a:rPr>
              <a:t>3-فضای انتظار</a:t>
            </a:r>
          </a:p>
          <a:p>
            <a:r>
              <a:rPr lang="fa-IR" sz="1300" dirty="0">
                <a:solidFill>
                  <a:srgbClr val="000000"/>
                </a:solidFill>
                <a:cs typeface="B Homa" panose="00000400000000000000" pitchFamily="2" charset="-78"/>
              </a:rPr>
              <a:t>4-پذیرش</a:t>
            </a:r>
          </a:p>
          <a:p>
            <a:r>
              <a:rPr lang="fa-IR" sz="1300" dirty="0">
                <a:solidFill>
                  <a:srgbClr val="000000"/>
                </a:solidFill>
                <a:cs typeface="B Homa" panose="00000400000000000000" pitchFamily="2" charset="-78"/>
              </a:rPr>
              <a:t>5-پانسمان و تزریقات</a:t>
            </a:r>
            <a:endParaRPr lang="en-US" sz="1300" dirty="0">
              <a:solidFill>
                <a:srgbClr val="000000"/>
              </a:solidFill>
            </a:endParaRPr>
          </a:p>
          <a:p>
            <a:r>
              <a:rPr lang="fa-IR" sz="1300" dirty="0">
                <a:solidFill>
                  <a:srgbClr val="000000"/>
                </a:solidFill>
                <a:cs typeface="B Homa" panose="00000400000000000000" pitchFamily="2" charset="-78"/>
              </a:rPr>
              <a:t>6-ارتوپدی</a:t>
            </a:r>
            <a:endParaRPr lang="en-US" sz="1300" dirty="0">
              <a:solidFill>
                <a:srgbClr val="000000"/>
              </a:solidFill>
            </a:endParaRPr>
          </a:p>
          <a:p>
            <a:r>
              <a:rPr lang="fa-IR" sz="1300" dirty="0">
                <a:solidFill>
                  <a:srgbClr val="000000"/>
                </a:solidFill>
                <a:cs typeface="B Homa" panose="00000400000000000000" pitchFamily="2" charset="-78"/>
              </a:rPr>
              <a:t>7-نوار مغز</a:t>
            </a:r>
            <a:endParaRPr lang="en-US" sz="1300" dirty="0">
              <a:solidFill>
                <a:srgbClr val="000000"/>
              </a:solidFill>
            </a:endParaRPr>
          </a:p>
          <a:p>
            <a:r>
              <a:rPr lang="fa-IR" sz="1300" dirty="0">
                <a:solidFill>
                  <a:srgbClr val="000000"/>
                </a:solidFill>
                <a:cs typeface="B Homa" panose="00000400000000000000" pitchFamily="2" charset="-78"/>
              </a:rPr>
              <a:t>8-دپارتمان</a:t>
            </a:r>
            <a:endParaRPr lang="en-US" sz="1300" dirty="0">
              <a:solidFill>
                <a:srgbClr val="000000"/>
              </a:solidFill>
            </a:endParaRPr>
          </a:p>
          <a:p>
            <a:r>
              <a:rPr lang="fa-IR" sz="1300" dirty="0">
                <a:solidFill>
                  <a:srgbClr val="000000"/>
                </a:solidFill>
                <a:cs typeface="B Homa" panose="00000400000000000000" pitchFamily="2" charset="-78"/>
              </a:rPr>
              <a:t>9-انبار</a:t>
            </a:r>
          </a:p>
          <a:p>
            <a:r>
              <a:rPr lang="fa-IR" sz="1300" dirty="0">
                <a:solidFill>
                  <a:srgbClr val="000000"/>
                </a:solidFill>
                <a:cs typeface="B Homa" panose="00000400000000000000" pitchFamily="2" charset="-78"/>
              </a:rPr>
              <a:t>10-</a:t>
            </a:r>
            <a:r>
              <a:rPr lang="en-US" sz="1300" dirty="0" err="1">
                <a:solidFill>
                  <a:srgbClr val="000000"/>
                </a:solidFill>
              </a:rPr>
              <a:t>wc</a:t>
            </a:r>
            <a:r>
              <a:rPr lang="en-US" sz="1300" dirty="0">
                <a:solidFill>
                  <a:srgbClr val="000000"/>
                </a:solidFill>
              </a:rPr>
              <a:t> </a:t>
            </a:r>
            <a:r>
              <a:rPr lang="fa-IR" sz="1300" dirty="0">
                <a:solidFill>
                  <a:srgbClr val="000000"/>
                </a:solidFill>
                <a:cs typeface="B Homa" panose="00000400000000000000" pitchFamily="2" charset="-78"/>
              </a:rPr>
              <a:t>خانم ها</a:t>
            </a:r>
            <a:endParaRPr lang="en-US" sz="1300" dirty="0">
              <a:solidFill>
                <a:srgbClr val="000000"/>
              </a:solidFill>
            </a:endParaRPr>
          </a:p>
          <a:p>
            <a:r>
              <a:rPr lang="fa-IR" sz="1300" dirty="0">
                <a:solidFill>
                  <a:srgbClr val="000000"/>
                </a:solidFill>
                <a:cs typeface="B Homa" panose="00000400000000000000" pitchFamily="2" charset="-78"/>
              </a:rPr>
              <a:t>11-</a:t>
            </a:r>
            <a:r>
              <a:rPr lang="en-US" sz="1300" dirty="0" err="1">
                <a:solidFill>
                  <a:srgbClr val="000000"/>
                </a:solidFill>
              </a:rPr>
              <a:t>wc</a:t>
            </a:r>
            <a:r>
              <a:rPr lang="en-US" sz="1300" dirty="0">
                <a:solidFill>
                  <a:srgbClr val="000000"/>
                </a:solidFill>
              </a:rPr>
              <a:t> </a:t>
            </a:r>
            <a:r>
              <a:rPr lang="fa-IR" sz="1300" dirty="0">
                <a:solidFill>
                  <a:srgbClr val="000000"/>
                </a:solidFill>
                <a:cs typeface="B Homa" panose="00000400000000000000" pitchFamily="2" charset="-78"/>
              </a:rPr>
              <a:t>آقایان</a:t>
            </a:r>
            <a:endParaRPr lang="en-US" sz="1300" dirty="0">
              <a:solidFill>
                <a:srgbClr val="000000"/>
              </a:solidFill>
            </a:endParaRPr>
          </a:p>
          <a:p>
            <a:r>
              <a:rPr lang="fa-IR" sz="1300" dirty="0">
                <a:solidFill>
                  <a:srgbClr val="000000"/>
                </a:solidFill>
                <a:cs typeface="B Homa" panose="00000400000000000000" pitchFamily="2" charset="-78"/>
              </a:rPr>
              <a:t>12-اتاق گچگیری</a:t>
            </a:r>
            <a:endParaRPr lang="en-US" sz="1300" dirty="0">
              <a:solidFill>
                <a:srgbClr val="000000"/>
              </a:solidFill>
            </a:endParaRPr>
          </a:p>
          <a:p>
            <a:r>
              <a:rPr lang="fa-IR" sz="1300" dirty="0">
                <a:solidFill>
                  <a:srgbClr val="000000"/>
                </a:solidFill>
                <a:cs typeface="B Homa" panose="00000400000000000000" pitchFamily="2" charset="-78"/>
              </a:rPr>
              <a:t>13-انبار</a:t>
            </a:r>
          </a:p>
          <a:p>
            <a:r>
              <a:rPr lang="fa-IR" sz="1300" dirty="0">
                <a:solidFill>
                  <a:srgbClr val="000000"/>
                </a:solidFill>
                <a:cs typeface="B Homa" panose="00000400000000000000" pitchFamily="2" charset="-78"/>
              </a:rPr>
              <a:t>14-جراحی مغز و اعصاب</a:t>
            </a:r>
            <a:endParaRPr lang="en-US" sz="1300" dirty="0">
              <a:solidFill>
                <a:srgbClr val="000000"/>
              </a:solidFill>
            </a:endParaRPr>
          </a:p>
          <a:p>
            <a:r>
              <a:rPr lang="fa-IR" sz="1300" dirty="0">
                <a:solidFill>
                  <a:srgbClr val="000000"/>
                </a:solidFill>
                <a:cs typeface="B Homa" panose="00000400000000000000" pitchFamily="2" charset="-78"/>
              </a:rPr>
              <a:t>15-داخلی جراحی عروق</a:t>
            </a:r>
            <a:endParaRPr lang="en-US" sz="1300" dirty="0">
              <a:solidFill>
                <a:srgbClr val="000000"/>
              </a:solidFill>
            </a:endParaRPr>
          </a:p>
          <a:p>
            <a:r>
              <a:rPr lang="fa-IR" sz="1300" dirty="0">
                <a:solidFill>
                  <a:srgbClr val="000000"/>
                </a:solidFill>
                <a:cs typeface="B Homa" panose="00000400000000000000" pitchFamily="2" charset="-78"/>
              </a:rPr>
              <a:t>16-</a:t>
            </a:r>
            <a:r>
              <a:rPr lang="en-US" sz="1300" dirty="0" err="1">
                <a:solidFill>
                  <a:srgbClr val="000000"/>
                </a:solidFill>
              </a:rPr>
              <a:t>wc</a:t>
            </a:r>
            <a:r>
              <a:rPr lang="en-US" sz="1300" dirty="0">
                <a:solidFill>
                  <a:srgbClr val="000000"/>
                </a:solidFill>
              </a:rPr>
              <a:t> </a:t>
            </a:r>
            <a:r>
              <a:rPr lang="fa-IR" sz="1300" dirty="0">
                <a:solidFill>
                  <a:srgbClr val="000000"/>
                </a:solidFill>
                <a:cs typeface="B Homa" panose="00000400000000000000" pitchFamily="2" charset="-78"/>
              </a:rPr>
              <a:t>کارکنان</a:t>
            </a:r>
            <a:endParaRPr lang="en-US" sz="1300" dirty="0">
              <a:solidFill>
                <a:srgbClr val="000000"/>
              </a:solidFill>
            </a:endParaRPr>
          </a:p>
          <a:p>
            <a:r>
              <a:rPr lang="fa-IR" sz="1300" dirty="0">
                <a:solidFill>
                  <a:srgbClr val="000000"/>
                </a:solidFill>
                <a:cs typeface="B Homa" panose="00000400000000000000" pitchFamily="2" charset="-78"/>
              </a:rPr>
              <a:t>17-آبدارخانه</a:t>
            </a:r>
          </a:p>
          <a:p>
            <a:r>
              <a:rPr lang="fa-IR" sz="1300" dirty="0">
                <a:solidFill>
                  <a:srgbClr val="000000"/>
                </a:solidFill>
                <a:cs typeface="B Homa" panose="00000400000000000000" pitchFamily="2" charset="-78"/>
              </a:rPr>
              <a:t>18-اتاق پزشکان</a:t>
            </a:r>
          </a:p>
          <a:p>
            <a:r>
              <a:rPr lang="fa-IR" sz="1300" dirty="0">
                <a:solidFill>
                  <a:srgbClr val="000000"/>
                </a:solidFill>
                <a:cs typeface="B Homa" panose="00000400000000000000" pitchFamily="2" charset="-78"/>
              </a:rPr>
              <a:t>19-جراحی اطفال(فوق تخصص غدد درون ریزومتابولیسم)</a:t>
            </a:r>
            <a:endParaRPr lang="en-US" sz="1300" dirty="0">
              <a:solidFill>
                <a:srgbClr val="000000"/>
              </a:solidFill>
            </a:endParaRPr>
          </a:p>
          <a:p>
            <a:r>
              <a:rPr lang="fa-IR" sz="1300" dirty="0">
                <a:solidFill>
                  <a:srgbClr val="000000"/>
                </a:solidFill>
                <a:cs typeface="B Homa" panose="00000400000000000000" pitchFamily="2" charset="-78"/>
              </a:rPr>
              <a:t>20-جراحی فک و صورت</a:t>
            </a:r>
          </a:p>
          <a:p>
            <a:r>
              <a:rPr lang="fa-IR" sz="1300" dirty="0">
                <a:solidFill>
                  <a:srgbClr val="000000"/>
                </a:solidFill>
                <a:cs typeface="B Homa" panose="00000400000000000000" pitchFamily="2" charset="-78"/>
              </a:rPr>
              <a:t>21-داخلی اعصاب(فوق تخصص جراحی لاپاراسکوپی و آندوسکوپی کلیه ها و سیستم ادراری)</a:t>
            </a:r>
            <a:endParaRPr lang="en-US" sz="1300" dirty="0">
              <a:solidFill>
                <a:srgbClr val="000000"/>
              </a:solidFill>
            </a:endParaRPr>
          </a:p>
          <a:p>
            <a:r>
              <a:rPr lang="fa-IR" sz="1300" dirty="0">
                <a:solidFill>
                  <a:srgbClr val="000000"/>
                </a:solidFill>
                <a:cs typeface="B Homa" panose="00000400000000000000" pitchFamily="2" charset="-78"/>
              </a:rPr>
              <a:t>22-جراحی عمومی(متخثث پوست، مو، زیبایی)</a:t>
            </a:r>
            <a:endParaRPr lang="en-US" sz="1300" dirty="0">
              <a:solidFill>
                <a:srgbClr val="000000"/>
              </a:solidFill>
            </a:endParaRPr>
          </a:p>
        </p:txBody>
      </p:sp>
    </p:spTree>
    <p:extLst>
      <p:ext uri="{BB962C8B-B14F-4D97-AF65-F5344CB8AC3E}">
        <p14:creationId xmlns:p14="http://schemas.microsoft.com/office/powerpoint/2010/main" val="3205553202"/>
      </p:ext>
    </p:extLst>
  </p:cSld>
  <p:clrMapOvr>
    <a:masterClrMapping/>
  </p:clrMapOvr>
  <p:transition>
    <p:cut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1066800"/>
            <a:ext cx="3429000" cy="369332"/>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سیرکولاسیون کارهای خدماتی در درمانگاه</a:t>
            </a:r>
            <a:endParaRPr lang="en-US" b="1" dirty="0">
              <a:solidFill>
                <a:srgbClr val="000000"/>
              </a:solidFill>
            </a:endParaRPr>
          </a:p>
        </p:txBody>
      </p:sp>
      <p:pic>
        <p:nvPicPr>
          <p:cNvPr id="81922" name="Picture 2"/>
          <p:cNvPicPr>
            <a:picLocks noChangeAspect="1" noChangeArrowheads="1"/>
          </p:cNvPicPr>
          <p:nvPr/>
        </p:nvPicPr>
        <p:blipFill>
          <a:blip r:embed="rId2"/>
          <a:srcRect/>
          <a:stretch>
            <a:fillRect/>
          </a:stretch>
        </p:blipFill>
        <p:spPr bwMode="auto">
          <a:xfrm>
            <a:off x="2057400" y="1981200"/>
            <a:ext cx="5029200" cy="414952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35880311"/>
      </p:ext>
    </p:extLst>
  </p:cSld>
  <p:clrMapOvr>
    <a:masterClrMapping/>
  </p:clrMapOvr>
  <p:transition>
    <p:wedg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47800"/>
            <a:ext cx="7772400" cy="2862322"/>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مزایا:</a:t>
            </a:r>
          </a:p>
          <a:p>
            <a:pPr algn="justLow"/>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وجود دو ورودی مجزا(اصلی و فرعی) از خارج و داخل محوطه ی بیمارستان</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تفکیک درمانگاه از بخش های دیگر بیمارستان</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وجود فضای انتظار کافی و با موقعیت مناسب نسبت به پذیرش </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پذیرش در مکانی مناسب نسبت به ورودی اصلی درمانگاه(خیابان اصلی) </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جداگانه ی فضاهای خصوصی تر مثل آبدارخانه، اتاق استراحت پزشکان و سرویس کارکنان</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جدا بودن سرویس بهداشتی کارکنان از بیماران</a:t>
            </a:r>
            <a:endParaRPr lang="en-US" dirty="0">
              <a:solidFill>
                <a:srgbClr val="000000"/>
              </a:solidFill>
            </a:endParaRPr>
          </a:p>
          <a:p>
            <a:pPr algn="justLow" rtl="0"/>
            <a:endParaRPr lang="en-US" dirty="0">
              <a:solidFill>
                <a:srgbClr val="000000"/>
              </a:solidFill>
            </a:endParaRPr>
          </a:p>
        </p:txBody>
      </p:sp>
    </p:spTree>
    <p:extLst>
      <p:ext uri="{BB962C8B-B14F-4D97-AF65-F5344CB8AC3E}">
        <p14:creationId xmlns:p14="http://schemas.microsoft.com/office/powerpoint/2010/main" val="2473702053"/>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2514600" y="1828800"/>
            <a:ext cx="4321594" cy="2743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3" descr="C:\Users\Niloufar\Desktop\tarh\New Folder\New Folder\New Folder\SNV81368.JPG"/>
          <p:cNvPicPr>
            <a:picLocks noChangeAspect="1" noChangeArrowheads="1"/>
          </p:cNvPicPr>
          <p:nvPr/>
        </p:nvPicPr>
        <p:blipFill>
          <a:blip r:embed="rId3" cstate="print"/>
          <a:srcRect/>
          <a:stretch>
            <a:fillRect/>
          </a:stretch>
        </p:blipFill>
        <p:spPr bwMode="auto">
          <a:xfrm>
            <a:off x="6096000" y="914400"/>
            <a:ext cx="2906039" cy="2179529"/>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2" descr="C:\Users\Niloufar\Desktop\tarh\New Folder\New Folder\New Folder\SNV81373.JPG"/>
          <p:cNvPicPr>
            <a:picLocks noChangeAspect="1" noChangeArrowheads="1"/>
          </p:cNvPicPr>
          <p:nvPr/>
        </p:nvPicPr>
        <p:blipFill>
          <a:blip r:embed="rId4" cstate="print"/>
          <a:srcRect/>
          <a:stretch>
            <a:fillRect/>
          </a:stretch>
        </p:blipFill>
        <p:spPr bwMode="auto">
          <a:xfrm>
            <a:off x="457200" y="4191000"/>
            <a:ext cx="2946400" cy="22098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1" name="Straight Arrow Connector 10"/>
          <p:cNvCxnSpPr/>
          <p:nvPr/>
        </p:nvCxnSpPr>
        <p:spPr>
          <a:xfrm flipV="1">
            <a:off x="3962400" y="1447800"/>
            <a:ext cx="1981200" cy="6096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p:nvPr/>
        </p:nvCxnSpPr>
        <p:spPr>
          <a:xfrm rot="10800000" flipV="1">
            <a:off x="3200400" y="4419600"/>
            <a:ext cx="533400" cy="381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8042394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strVal val="#ppt_w+.3"/>
                                          </p:val>
                                        </p:tav>
                                        <p:tav tm="100000">
                                          <p:val>
                                            <p:strVal val="#ppt_w"/>
                                          </p:val>
                                        </p:tav>
                                      </p:tavLst>
                                    </p:anim>
                                    <p:anim calcmode="lin" valueType="num">
                                      <p:cBhvr>
                                        <p:cTn id="16" dur="1000" fill="hold"/>
                                        <p:tgtEl>
                                          <p:spTgt spid="8"/>
                                        </p:tgtEl>
                                        <p:attrNameLst>
                                          <p:attrName>ppt_h</p:attrName>
                                        </p:attrNameLst>
                                      </p:cBhvr>
                                      <p:tavLst>
                                        <p:tav tm="0">
                                          <p:val>
                                            <p:strVal val="#ppt_h"/>
                                          </p:val>
                                        </p:tav>
                                        <p:tav tm="100000">
                                          <p:val>
                                            <p:strVal val="#ppt_h"/>
                                          </p:val>
                                        </p:tav>
                                      </p:tavLst>
                                    </p:anim>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3581400" y="2819400"/>
            <a:ext cx="4921816" cy="3124200"/>
          </a:xfrm>
          <a:prstGeom prst="roundRect">
            <a:avLst/>
          </a:prstGeom>
          <a:solidFill>
            <a:srgbClr val="FFFFFF">
              <a:shade val="85000"/>
            </a:srgbClr>
          </a:solidFill>
          <a:ln w="38100" cap="sq">
            <a:solidFill>
              <a:schemeClr val="tx1">
                <a:lumMod val="8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Oval 6"/>
          <p:cNvSpPr/>
          <p:nvPr/>
        </p:nvSpPr>
        <p:spPr>
          <a:xfrm>
            <a:off x="4060626" y="2971800"/>
            <a:ext cx="967383" cy="11018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Oval 7"/>
          <p:cNvSpPr/>
          <p:nvPr/>
        </p:nvSpPr>
        <p:spPr>
          <a:xfrm>
            <a:off x="5638800" y="2895600"/>
            <a:ext cx="580430" cy="7291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10" name="Straight Arrow Connector 9"/>
          <p:cNvCxnSpPr/>
          <p:nvPr/>
        </p:nvCxnSpPr>
        <p:spPr>
          <a:xfrm rot="16200000" flipV="1">
            <a:off x="5219703" y="3390902"/>
            <a:ext cx="533398" cy="457197"/>
          </a:xfrm>
          <a:prstGeom prst="straightConnector1">
            <a:avLst/>
          </a:prstGeom>
          <a:ln>
            <a:solidFill>
              <a:srgbClr val="FFC000"/>
            </a:solidFill>
            <a:tailEnd type="arrow"/>
          </a:ln>
        </p:spPr>
        <p:style>
          <a:lnRef idx="3">
            <a:schemeClr val="accent2"/>
          </a:lnRef>
          <a:fillRef idx="0">
            <a:schemeClr val="accent2"/>
          </a:fillRef>
          <a:effectRef idx="2">
            <a:schemeClr val="accent2"/>
          </a:effectRef>
          <a:fontRef idx="minor">
            <a:schemeClr val="tx1"/>
          </a:fontRef>
        </p:style>
      </p:cxnSp>
      <p:sp>
        <p:nvSpPr>
          <p:cNvPr id="12" name="Oval 11"/>
          <p:cNvSpPr/>
          <p:nvPr/>
        </p:nvSpPr>
        <p:spPr>
          <a:xfrm>
            <a:off x="7086600" y="4572000"/>
            <a:ext cx="1354667" cy="110183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14" name="Picture 4" descr="C:\Users\Niloufar\Desktop\tarh\New Folder\New Folder\New Folder\SNV81366.JPG"/>
          <p:cNvPicPr>
            <a:picLocks noChangeAspect="1" noChangeArrowheads="1"/>
          </p:cNvPicPr>
          <p:nvPr/>
        </p:nvPicPr>
        <p:blipFill>
          <a:blip r:embed="rId3" cstate="print"/>
          <a:srcRect/>
          <a:stretch>
            <a:fillRect/>
          </a:stretch>
        </p:blipFill>
        <p:spPr bwMode="auto">
          <a:xfrm>
            <a:off x="457200" y="1066800"/>
            <a:ext cx="3352800" cy="2514600"/>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8" name="Straight Connector 17"/>
          <p:cNvCxnSpPr/>
          <p:nvPr/>
        </p:nvCxnSpPr>
        <p:spPr>
          <a:xfrm rot="16200000" flipH="1">
            <a:off x="4842537" y="3006066"/>
            <a:ext cx="1746692" cy="1763"/>
          </a:xfrm>
          <a:prstGeom prst="line">
            <a:avLst/>
          </a:prstGeom>
          <a:ln w="57150">
            <a:solidFill>
              <a:srgbClr val="7030A0"/>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3810000" y="2133600"/>
            <a:ext cx="1905000" cy="1588"/>
          </a:xfrm>
          <a:prstGeom prst="line">
            <a:avLst/>
          </a:prstGeom>
          <a:ln w="57150">
            <a:solidFill>
              <a:srgbClr val="7030A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79462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762000"/>
            <a:ext cx="8077200" cy="2585323"/>
          </a:xfrm>
          <a:prstGeom prst="rect">
            <a:avLst/>
          </a:prstGeom>
          <a:noFill/>
        </p:spPr>
        <p:txBody>
          <a:bodyPr wrap="square" rtlCol="0">
            <a:spAutoFit/>
          </a:bodyPr>
          <a:lstStyle/>
          <a:p>
            <a:pPr algn="justLow"/>
            <a:r>
              <a:rPr lang="fa-IR" b="1" dirty="0">
                <a:solidFill>
                  <a:srgbClr val="000000"/>
                </a:solidFill>
                <a:cs typeface="B Homa" panose="00000400000000000000" pitchFamily="2" charset="-78"/>
              </a:rPr>
              <a:t>معایب:</a:t>
            </a:r>
          </a:p>
          <a:p>
            <a:pPr algn="justLow"/>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عدم وجود فضای مجزا و کافی برای پارکینگ خودروها در قسمت ورودی اصلی</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بی واسطه ی درب ورودی اصلی نسبت به خیابان، باعث ازدحام جمعیت در پیاده رو می شود. </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اتاق های پزشکان متخصص در امتداد یک راهروی کم عرض و دور بودن این فضا از قسمت انتظار بیماران، باعث شلوغی و ازدحام بیش از حد بیماران در طول راهرو شده کهاین وضعیت گاهاً با قرارگیری یک تخت، بدتر می شود.</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قرارگیری نامناسب پذیرش نسبت به ورودی فرعی</a:t>
            </a:r>
            <a:endParaRPr lang="en-US" dirty="0">
              <a:solidFill>
                <a:srgbClr val="000000"/>
              </a:solidFill>
            </a:endParaRPr>
          </a:p>
          <a:p>
            <a:pPr algn="justLow">
              <a:buFont typeface="Arial" pitchFamily="34" charset="0"/>
              <a:buChar char="•"/>
            </a:pPr>
            <a:r>
              <a:rPr lang="fa-IR" dirty="0">
                <a:solidFill>
                  <a:srgbClr val="000000"/>
                </a:solidFill>
                <a:cs typeface="B Homa" panose="00000400000000000000" pitchFamily="2" charset="-78"/>
              </a:rPr>
              <a:t>عدم وجود هندسه ی مناسب در طراحی درمانگاه و وجود شکست های بی معنی</a:t>
            </a:r>
            <a:endParaRPr lang="en-US" dirty="0">
              <a:solidFill>
                <a:srgbClr val="000000"/>
              </a:solidFill>
            </a:endParaRPr>
          </a:p>
        </p:txBody>
      </p:sp>
      <p:pic>
        <p:nvPicPr>
          <p:cNvPr id="3" name="Content Placeholder 2" descr="C:\Users\Niloufar\Desktop\tarh\New Folder\New Folder\New Folder\SNV81332.JPG"/>
          <p:cNvPicPr>
            <a:picLocks noGrp="1" noChangeAspect="1" noChangeArrowheads="1"/>
          </p:cNvPicPr>
          <p:nvPr>
            <p:ph idx="1"/>
          </p:nvPr>
        </p:nvPicPr>
        <p:blipFill>
          <a:blip r:embed="rId2" cstate="print"/>
          <a:stretch>
            <a:fillRect/>
          </a:stretch>
        </p:blipFill>
        <p:spPr bwMode="auto">
          <a:xfrm>
            <a:off x="2607801" y="2970111"/>
            <a:ext cx="3150524" cy="2360815"/>
          </a:xfrm>
          <a:prstGeom prst="rect">
            <a:avLst/>
          </a:prstGeom>
          <a:solidFill>
            <a:srgbClr val="FFFFFF">
              <a:shade val="85000"/>
            </a:srgbClr>
          </a:solidFill>
          <a:ln w="38100" cap="sq">
            <a:solidFill>
              <a:schemeClr val="tx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p:cNvPicPr>
            <a:picLocks noChangeAspect="1" noChangeArrowheads="1"/>
          </p:cNvPicPr>
          <p:nvPr/>
        </p:nvPicPr>
        <p:blipFill>
          <a:blip r:embed="rId3"/>
          <a:srcRect/>
          <a:stretch>
            <a:fillRect/>
          </a:stretch>
        </p:blipFill>
        <p:spPr bwMode="auto">
          <a:xfrm>
            <a:off x="457200" y="3733800"/>
            <a:ext cx="4201550" cy="2667000"/>
          </a:xfrm>
          <a:prstGeom prst="roundRect">
            <a:avLst/>
          </a:prstGeom>
          <a:solidFill>
            <a:srgbClr val="FFFFFF">
              <a:shade val="85000"/>
            </a:srgbClr>
          </a:solidFill>
          <a:ln w="38100" cap="sq">
            <a:solidFill>
              <a:schemeClr val="tx1">
                <a:lumMod val="6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14653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1066800"/>
            <a:ext cx="5029200" cy="400110"/>
          </a:xfrm>
          <a:prstGeom prst="rect">
            <a:avLst/>
          </a:prstGeom>
          <a:noFill/>
        </p:spPr>
        <p:txBody>
          <a:bodyPr wrap="square" rtlCol="0">
            <a:spAutoFit/>
          </a:bodyPr>
          <a:lstStyle/>
          <a:p>
            <a:pPr algn="ctr"/>
            <a:r>
              <a:rPr lang="ar-SA" sz="2000" b="1" dirty="0">
                <a:solidFill>
                  <a:srgbClr val="000000"/>
                </a:solidFill>
                <a:cs typeface="B Homa" panose="00000400000000000000" pitchFamily="2" charset="-78"/>
              </a:rPr>
              <a:t>بیمارستان خصوصی آریا واقع در رشت</a:t>
            </a:r>
            <a:endParaRPr lang="en-US" sz="2000" dirty="0">
              <a:solidFill>
                <a:srgbClr val="000000"/>
              </a:solidFill>
            </a:endParaRPr>
          </a:p>
        </p:txBody>
      </p:sp>
      <p:pic>
        <p:nvPicPr>
          <p:cNvPr id="5122" name="Picture 2" descr="D:\uni\term 7\tarh 4\tahghighat\arya.jpg"/>
          <p:cNvPicPr>
            <a:picLocks noChangeAspect="1" noChangeArrowheads="1"/>
          </p:cNvPicPr>
          <p:nvPr/>
        </p:nvPicPr>
        <p:blipFill>
          <a:blip r:embed="rId2"/>
          <a:srcRect/>
          <a:stretch>
            <a:fillRect/>
          </a:stretch>
        </p:blipFill>
        <p:spPr bwMode="auto">
          <a:xfrm>
            <a:off x="609600" y="1752600"/>
            <a:ext cx="7772869" cy="4195763"/>
          </a:xfrm>
          <a:prstGeom prst="rect">
            <a:avLst/>
          </a:prstGeom>
          <a:noFill/>
        </p:spPr>
      </p:pic>
    </p:spTree>
    <p:extLst>
      <p:ext uri="{BB962C8B-B14F-4D97-AF65-F5344CB8AC3E}">
        <p14:creationId xmlns:p14="http://schemas.microsoft.com/office/powerpoint/2010/main" val="2583326568"/>
      </p:ext>
    </p:extLst>
  </p:cSld>
  <p:clrMapOvr>
    <a:masterClrMapping/>
  </p:clrMapOvr>
  <p:transition>
    <p:cut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1066800"/>
            <a:ext cx="5029200" cy="400110"/>
          </a:xfrm>
          <a:prstGeom prst="rect">
            <a:avLst/>
          </a:prstGeom>
          <a:noFill/>
        </p:spPr>
        <p:txBody>
          <a:bodyPr wrap="square" rtlCol="0">
            <a:spAutoFit/>
          </a:bodyPr>
          <a:lstStyle/>
          <a:p>
            <a:pPr algn="ctr"/>
            <a:r>
              <a:rPr lang="ar-SA" sz="2000" b="1" dirty="0">
                <a:solidFill>
                  <a:srgbClr val="000000"/>
                </a:solidFill>
                <a:cs typeface="B Homa" panose="00000400000000000000" pitchFamily="2" charset="-78"/>
              </a:rPr>
              <a:t>بیمارستان خصوصی آریا واقع در رشت</a:t>
            </a:r>
            <a:endParaRPr lang="en-US" sz="2000" dirty="0">
              <a:solidFill>
                <a:srgbClr val="000000"/>
              </a:solidFill>
            </a:endParaRPr>
          </a:p>
        </p:txBody>
      </p:sp>
      <p:pic>
        <p:nvPicPr>
          <p:cNvPr id="6146" name="Picture 2"/>
          <p:cNvPicPr>
            <a:picLocks noChangeAspect="1" noChangeArrowheads="1"/>
          </p:cNvPicPr>
          <p:nvPr/>
        </p:nvPicPr>
        <p:blipFill>
          <a:blip r:embed="rId2"/>
          <a:srcRect/>
          <a:stretch>
            <a:fillRect/>
          </a:stretch>
        </p:blipFill>
        <p:spPr bwMode="auto">
          <a:xfrm>
            <a:off x="1752600" y="1676400"/>
            <a:ext cx="5410200" cy="4518713"/>
          </a:xfrm>
          <a:prstGeom prst="rect">
            <a:avLst/>
          </a:prstGeom>
          <a:noFill/>
          <a:ln w="9525">
            <a:noFill/>
            <a:miter lim="800000"/>
            <a:headEnd/>
            <a:tailEnd/>
          </a:ln>
          <a:effectLst/>
        </p:spPr>
      </p:pic>
      <p:sp>
        <p:nvSpPr>
          <p:cNvPr id="6" name="Up Arrow 5"/>
          <p:cNvSpPr/>
          <p:nvPr/>
        </p:nvSpPr>
        <p:spPr>
          <a:xfrm>
            <a:off x="3048000" y="5791200"/>
            <a:ext cx="304800" cy="838200"/>
          </a:xfrm>
          <a:prstGeom prst="upArrow">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342381311"/>
      </p:ext>
    </p:extLst>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19600" y="838200"/>
            <a:ext cx="4114800" cy="3139321"/>
          </a:xfrm>
          <a:prstGeom prst="rect">
            <a:avLst/>
          </a:prstGeom>
          <a:noFill/>
        </p:spPr>
        <p:txBody>
          <a:bodyPr wrap="square" rtlCol="0">
            <a:spAutoFit/>
          </a:bodyPr>
          <a:lstStyle/>
          <a:p>
            <a:pPr algn="justLow">
              <a:buFont typeface="Arial" pitchFamily="34" charset="0"/>
              <a:buChar char="•"/>
            </a:pPr>
            <a:r>
              <a:rPr lang="ar-SA" dirty="0">
                <a:solidFill>
                  <a:srgbClr val="000000"/>
                </a:solidFill>
                <a:cs typeface="B Homa" panose="00000400000000000000" pitchFamily="2" charset="-78"/>
              </a:rPr>
              <a:t>به علت خصوصی بودن بیمارستان،بخش درمانگاه بااورژانس ادغام شده است.</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اورژانس با ورودی مستقل درسایت بیمارستان قرار گرفته واز داخل با ازمایشگاه، داروخانه، رادیولوژی، پاتولوژی و سی تی اسکن مرتبط است.</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فضای پذیرش و انتظار توسط پارتیشن از بخش اصلی مجزا شده است.</a:t>
            </a:r>
            <a:endParaRPr lang="en-US" dirty="0">
              <a:solidFill>
                <a:srgbClr val="000000"/>
              </a:solidFill>
            </a:endParaRPr>
          </a:p>
          <a:p>
            <a:pPr algn="justLow">
              <a:buFont typeface="Arial" pitchFamily="34" charset="0"/>
              <a:buChar char="•"/>
            </a:pPr>
            <a:r>
              <a:rPr lang="ar-SA" dirty="0">
                <a:solidFill>
                  <a:srgbClr val="000000"/>
                </a:solidFill>
                <a:cs typeface="B Homa" panose="00000400000000000000" pitchFamily="2" charset="-78"/>
              </a:rPr>
              <a:t>ایستگاه پرستاری مهم ترین قسمتی است که بعداز ورود به بخش اصلی بچشم می خورد</a:t>
            </a:r>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و جایگاه پزشک کشیک نیز محسوب می شود.</a:t>
            </a:r>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این فضا با پذیرش دارای ارتباط داخلی می باشد. </a:t>
            </a:r>
            <a:endParaRPr lang="en-US" dirty="0">
              <a:solidFill>
                <a:srgbClr val="000000"/>
              </a:solidFill>
            </a:endParaRPr>
          </a:p>
        </p:txBody>
      </p:sp>
      <p:pic>
        <p:nvPicPr>
          <p:cNvPr id="5" name="Picture 4" descr="I:\101MSDCF\101MSDCF\DSC09822.JPG"/>
          <p:cNvPicPr/>
          <p:nvPr/>
        </p:nvPicPr>
        <p:blipFill>
          <a:blip r:embed="rId2" cstate="print"/>
          <a:srcRect/>
          <a:stretch>
            <a:fillRect/>
          </a:stretch>
        </p:blipFill>
        <p:spPr bwMode="auto">
          <a:xfrm>
            <a:off x="609600" y="1066800"/>
            <a:ext cx="2895600" cy="23622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Users\novin\AppData\Local\Microsoft\Windows\Temporary Internet Files\Content.Word\DSC09826.jpg"/>
          <p:cNvPicPr/>
          <p:nvPr/>
        </p:nvPicPr>
        <p:blipFill>
          <a:blip r:embed="rId3" cstate="print"/>
          <a:srcRect/>
          <a:stretch>
            <a:fillRect/>
          </a:stretch>
        </p:blipFill>
        <p:spPr bwMode="auto">
          <a:xfrm>
            <a:off x="609600" y="4191000"/>
            <a:ext cx="2895600" cy="23622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C:\Users\novin\AppData\Local\Microsoft\Windows\Temporary Internet Files\Content.Word\DSC09788.jpg"/>
          <p:cNvPicPr/>
          <p:nvPr/>
        </p:nvPicPr>
        <p:blipFill>
          <a:blip r:embed="rId4" cstate="print"/>
          <a:srcRect/>
          <a:stretch>
            <a:fillRect/>
          </a:stretch>
        </p:blipFill>
        <p:spPr bwMode="auto">
          <a:xfrm>
            <a:off x="6705600" y="4191000"/>
            <a:ext cx="1828800" cy="23622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I:\101MSDCF\101MSDCF\DSC09813.JPG"/>
          <p:cNvPicPr/>
          <p:nvPr/>
        </p:nvPicPr>
        <p:blipFill>
          <a:blip r:embed="rId5" cstate="print"/>
          <a:srcRect/>
          <a:stretch>
            <a:fillRect/>
          </a:stretch>
        </p:blipFill>
        <p:spPr bwMode="auto">
          <a:xfrm>
            <a:off x="3657600" y="4191000"/>
            <a:ext cx="2895600" cy="2362200"/>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66865042"/>
      </p:ext>
    </p:extLst>
  </p:cSld>
  <p:clrMapOvr>
    <a:masterClrMapping/>
  </p:clrMapOvr>
  <p:transition>
    <p:wipe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066800"/>
            <a:ext cx="7772400" cy="1754326"/>
          </a:xfrm>
          <a:prstGeom prst="rect">
            <a:avLst/>
          </a:prstGeom>
          <a:noFill/>
        </p:spPr>
        <p:txBody>
          <a:bodyPr wrap="square" rtlCol="0">
            <a:spAutoFit/>
          </a:bodyPr>
          <a:lstStyle/>
          <a:p>
            <a:pPr algn="justLow"/>
            <a:r>
              <a:rPr lang="ar-SA" dirty="0">
                <a:solidFill>
                  <a:srgbClr val="000000"/>
                </a:solidFill>
                <a:cs typeface="B Homa" panose="00000400000000000000" pitchFamily="2" charset="-78"/>
              </a:rPr>
              <a:t>دارای فضاهای مختلف شامل آماده سازی قبل از عمل، </a:t>
            </a:r>
            <a:r>
              <a:rPr lang="en-US" dirty="0">
                <a:solidFill>
                  <a:srgbClr val="000000"/>
                </a:solidFill>
              </a:rPr>
              <a:t>CPR</a:t>
            </a:r>
            <a:r>
              <a:rPr lang="ar-SA" dirty="0">
                <a:solidFill>
                  <a:srgbClr val="000000"/>
                </a:solidFill>
                <a:cs typeface="B Homa" panose="00000400000000000000" pitchFamily="2" charset="-78"/>
              </a:rPr>
              <a:t>،</a:t>
            </a:r>
            <a:r>
              <a:rPr lang="en-US" dirty="0">
                <a:solidFill>
                  <a:srgbClr val="000000"/>
                </a:solidFill>
              </a:rPr>
              <a:t>CCU</a:t>
            </a:r>
            <a:r>
              <a:rPr lang="ar-SA" dirty="0">
                <a:solidFill>
                  <a:srgbClr val="000000"/>
                </a:solidFill>
                <a:cs typeface="B Homa" panose="00000400000000000000" pitchFamily="2" charset="-78"/>
              </a:rPr>
              <a:t>، </a:t>
            </a:r>
            <a:r>
              <a:rPr lang="en-US" dirty="0">
                <a:solidFill>
                  <a:srgbClr val="000000"/>
                </a:solidFill>
              </a:rPr>
              <a:t>ICU</a:t>
            </a:r>
            <a:r>
              <a:rPr lang="ar-SA" dirty="0">
                <a:solidFill>
                  <a:srgbClr val="000000"/>
                </a:solidFill>
                <a:cs typeface="B Homa" panose="00000400000000000000" pitchFamily="2" charset="-78"/>
              </a:rPr>
              <a:t>، اتاق ایزوله، اتاق استراحت پزشک کشیک، اتاق عمل سرپائی، سرویس بهداشتی و انبار می باشد.که البته تعدادی از این فضاها توسط پارتیشن بندی ازهم جدا شده اند.</a:t>
            </a:r>
            <a:endParaRPr lang="en-US" dirty="0">
              <a:solidFill>
                <a:srgbClr val="000000"/>
              </a:solidFill>
            </a:endParaRPr>
          </a:p>
          <a:p>
            <a:pPr algn="justLow"/>
            <a:r>
              <a:rPr lang="ar-SA" dirty="0">
                <a:solidFill>
                  <a:srgbClr val="000000"/>
                </a:solidFill>
                <a:cs typeface="B Homa" panose="00000400000000000000" pitchFamily="2" charset="-78"/>
              </a:rPr>
              <a:t>فضاهای </a:t>
            </a:r>
            <a:r>
              <a:rPr lang="en-US" dirty="0">
                <a:solidFill>
                  <a:srgbClr val="000000"/>
                </a:solidFill>
              </a:rPr>
              <a:t>CPR </a:t>
            </a:r>
            <a:r>
              <a:rPr lang="ar-SA" dirty="0">
                <a:solidFill>
                  <a:srgbClr val="000000"/>
                </a:solidFill>
                <a:cs typeface="B Homa" panose="00000400000000000000" pitchFamily="2" charset="-78"/>
              </a:rPr>
              <a:t>،</a:t>
            </a:r>
            <a:r>
              <a:rPr lang="en-US" dirty="0">
                <a:solidFill>
                  <a:srgbClr val="000000"/>
                </a:solidFill>
              </a:rPr>
              <a:t>CCU</a:t>
            </a:r>
            <a:r>
              <a:rPr lang="ar-SA" dirty="0">
                <a:solidFill>
                  <a:srgbClr val="000000"/>
                </a:solidFill>
                <a:cs typeface="B Homa" panose="00000400000000000000" pitchFamily="2" charset="-78"/>
              </a:rPr>
              <a:t>، </a:t>
            </a:r>
            <a:r>
              <a:rPr lang="en-US" dirty="0">
                <a:solidFill>
                  <a:srgbClr val="000000"/>
                </a:solidFill>
              </a:rPr>
              <a:t>ICU</a:t>
            </a:r>
            <a:r>
              <a:rPr lang="ar-SA" dirty="0">
                <a:solidFill>
                  <a:srgbClr val="000000"/>
                </a:solidFill>
                <a:cs typeface="B Homa" panose="00000400000000000000" pitchFamily="2" charset="-78"/>
              </a:rPr>
              <a:t> نقش مکمل را برای عملکردهای تزریقات و معاینه پزشک عمومی ایفا می کند.</a:t>
            </a:r>
            <a:endParaRPr lang="en-US" dirty="0">
              <a:solidFill>
                <a:srgbClr val="000000"/>
              </a:solidFill>
            </a:endParaRPr>
          </a:p>
          <a:p>
            <a:pPr algn="justLow"/>
            <a:r>
              <a:rPr lang="ar-SA" dirty="0">
                <a:solidFill>
                  <a:srgbClr val="000000"/>
                </a:solidFill>
                <a:cs typeface="B Homa" panose="00000400000000000000" pitchFamily="2" charset="-78"/>
              </a:rPr>
              <a:t>سرویس در فیلتر ورودی قرار دارد.</a:t>
            </a:r>
            <a:endParaRPr lang="en-US" dirty="0">
              <a:solidFill>
                <a:srgbClr val="000000"/>
              </a:solidFill>
            </a:endParaRPr>
          </a:p>
        </p:txBody>
      </p:sp>
    </p:spTree>
    <p:extLst>
      <p:ext uri="{BB962C8B-B14F-4D97-AF65-F5344CB8AC3E}">
        <p14:creationId xmlns:p14="http://schemas.microsoft.com/office/powerpoint/2010/main" val="903313136"/>
      </p:ext>
    </p:extLst>
  </p:cSld>
  <p:clrMapOvr>
    <a:masterClrMapping/>
  </p:clrMapOvr>
  <p:transition>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05400" y="1447800"/>
            <a:ext cx="3505200" cy="2308324"/>
          </a:xfrm>
          <a:prstGeom prst="rect">
            <a:avLst/>
          </a:prstGeom>
          <a:noFill/>
        </p:spPr>
        <p:txBody>
          <a:bodyPr wrap="square" rtlCol="0">
            <a:spAutoFit/>
          </a:bodyPr>
          <a:lstStyle/>
          <a:p>
            <a:pPr algn="justLow"/>
            <a:r>
              <a:rPr lang="ar-SA" b="1" dirty="0">
                <a:solidFill>
                  <a:srgbClr val="000000"/>
                </a:solidFill>
                <a:cs typeface="B Homa" panose="00000400000000000000" pitchFamily="2" charset="-78"/>
              </a:rPr>
              <a:t>برنامه فیزیکی درمانگاه بیمارستان طرح 4</a:t>
            </a:r>
            <a:endParaRPr lang="fa-IR" b="1" dirty="0">
              <a:solidFill>
                <a:srgbClr val="000000"/>
              </a:solidFill>
              <a:cs typeface="B Homa" panose="00000400000000000000" pitchFamily="2" charset="-78"/>
            </a:endParaRPr>
          </a:p>
          <a:p>
            <a:pPr algn="justLow"/>
            <a:endParaRPr lang="en-US" dirty="0">
              <a:solidFill>
                <a:srgbClr val="000000"/>
              </a:solidFill>
            </a:endParaRPr>
          </a:p>
          <a:p>
            <a:pPr algn="justLow"/>
            <a:r>
              <a:rPr lang="ar-SA" dirty="0">
                <a:solidFill>
                  <a:srgbClr val="000000"/>
                </a:solidFill>
                <a:cs typeface="B Homa" panose="00000400000000000000" pitchFamily="2" charset="-78"/>
              </a:rPr>
              <a:t>با توجه به محدود بودن متراژ این بیمارستان بنابراین فضاها محدودند و چند تخصص وجود دارد که براساس نیاز بیشتری که در جامعه به آنها احساس می</a:t>
            </a:r>
            <a:r>
              <a:rPr lang="fa-IR" dirty="0">
                <a:solidFill>
                  <a:srgbClr val="000000"/>
                </a:solidFill>
                <a:cs typeface="B Homa" panose="00000400000000000000" pitchFamily="2" charset="-78"/>
              </a:rPr>
              <a:t> </a:t>
            </a:r>
            <a:r>
              <a:rPr lang="ar-SA" dirty="0">
                <a:solidFill>
                  <a:srgbClr val="000000"/>
                </a:solidFill>
                <a:cs typeface="B Homa" panose="00000400000000000000" pitchFamily="2" charset="-78"/>
              </a:rPr>
              <a:t>شود،وجودشان در درمانگاه الزامی است:</a:t>
            </a:r>
            <a:endParaRPr lang="en-US" dirty="0">
              <a:solidFill>
                <a:srgbClr val="000000"/>
              </a:solidFill>
            </a:endParaRPr>
          </a:p>
          <a:p>
            <a:pPr algn="justLow" rtl="0"/>
            <a:endParaRPr lang="en-US" dirty="0">
              <a:solidFill>
                <a:srgbClr val="000000"/>
              </a:solidFill>
            </a:endParaRPr>
          </a:p>
        </p:txBody>
      </p:sp>
      <p:graphicFrame>
        <p:nvGraphicFramePr>
          <p:cNvPr id="6" name="Table 5"/>
          <p:cNvGraphicFramePr>
            <a:graphicFrameLocks noGrp="1"/>
          </p:cNvGraphicFramePr>
          <p:nvPr/>
        </p:nvGraphicFramePr>
        <p:xfrm>
          <a:off x="762000" y="914400"/>
          <a:ext cx="3657600" cy="5691118"/>
        </p:xfrm>
        <a:graphic>
          <a:graphicData uri="http://schemas.openxmlformats.org/drawingml/2006/table">
            <a:tbl>
              <a:tblPr firstRow="1" bandRow="1">
                <a:tableStyleId>{21E4AEA4-8DFA-4A89-87EB-49C32662AFE0}</a:tableStyleId>
              </a:tblPr>
              <a:tblGrid>
                <a:gridCol w="1828800"/>
                <a:gridCol w="1828800"/>
              </a:tblGrid>
              <a:tr h="33582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100" dirty="0" smtClean="0">
                          <a:cs typeface="B Homa" panose="00000400000000000000" pitchFamily="2" charset="-78"/>
                        </a:rPr>
                        <a:t>ابعاد پیشنهاد</a:t>
                      </a:r>
                      <a:r>
                        <a:rPr lang="fa-IR" sz="1100" dirty="0" smtClean="0">
                          <a:cs typeface="B Homa" panose="00000400000000000000" pitchFamily="2" charset="-78"/>
                        </a:rPr>
                        <a:t>ی(متر</a:t>
                      </a:r>
                      <a:r>
                        <a:rPr lang="fa-IR" sz="1100" baseline="0" dirty="0" smtClean="0">
                          <a:cs typeface="B Homa" panose="00000400000000000000" pitchFamily="2" charset="-78"/>
                        </a:rPr>
                        <a:t> مربع)</a:t>
                      </a:r>
                      <a:endParaRPr lang="en-US" sz="1100" dirty="0" smtClean="0"/>
                    </a:p>
                  </a:txBody>
                  <a:tcPr anchor="ctr"/>
                </a:tc>
                <a:tc>
                  <a:txBody>
                    <a:bodyPr/>
                    <a:lstStyle/>
                    <a:p>
                      <a:pPr marL="68580" marR="0" algn="ctr" rtl="1">
                        <a:lnSpc>
                          <a:spcPct val="115000"/>
                        </a:lnSpc>
                        <a:spcBef>
                          <a:spcPts val="0"/>
                        </a:spcBef>
                        <a:spcAft>
                          <a:spcPts val="1000"/>
                        </a:spcAft>
                      </a:pPr>
                      <a:r>
                        <a:rPr lang="ar-SA" sz="1100" dirty="0">
                          <a:cs typeface="B Homa" panose="00000400000000000000" pitchFamily="2" charset="-78"/>
                        </a:rPr>
                        <a:t>فضاهای موجود</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4</a:t>
                      </a:r>
                      <a:endParaRPr lang="en-US" sz="1100" dirty="0"/>
                    </a:p>
                  </a:txBody>
                  <a:tcPr anchor="ctr"/>
                </a:tc>
                <a:tc>
                  <a:txBody>
                    <a:bodyPr/>
                    <a:lstStyle/>
                    <a:p>
                      <a:pPr marL="68580" marR="0" algn="ctr" rtl="1">
                        <a:lnSpc>
                          <a:spcPct val="115000"/>
                        </a:lnSpc>
                        <a:spcBef>
                          <a:spcPts val="0"/>
                        </a:spcBef>
                        <a:spcAft>
                          <a:spcPts val="1000"/>
                        </a:spcAft>
                      </a:pPr>
                      <a:r>
                        <a:rPr lang="fa-IR" sz="1100" dirty="0" smtClean="0">
                          <a:cs typeface="B Homa" panose="00000400000000000000" pitchFamily="2" charset="-78"/>
                        </a:rPr>
                        <a:t>اطلاعات</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7</a:t>
                      </a:r>
                      <a:endParaRPr lang="en-US" sz="1100" dirty="0"/>
                    </a:p>
                  </a:txBody>
                  <a:tcPr anchor="ctr"/>
                </a:tc>
                <a:tc>
                  <a:txBody>
                    <a:bodyPr/>
                    <a:lstStyle/>
                    <a:p>
                      <a:pPr marL="68580" marR="0" algn="ctr" rtl="1">
                        <a:lnSpc>
                          <a:spcPct val="115000"/>
                        </a:lnSpc>
                        <a:spcBef>
                          <a:spcPts val="0"/>
                        </a:spcBef>
                        <a:spcAft>
                          <a:spcPts val="1000"/>
                        </a:spcAft>
                      </a:pPr>
                      <a:r>
                        <a:rPr lang="ar-SA" sz="1100" dirty="0">
                          <a:cs typeface="B Homa" panose="00000400000000000000" pitchFamily="2" charset="-78"/>
                        </a:rPr>
                        <a:t>ایستگاه پرستاری و پذیرش</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6</a:t>
                      </a:r>
                      <a:endParaRPr lang="en-US" sz="1100" dirty="0"/>
                    </a:p>
                  </a:txBody>
                  <a:tcPr anchor="ctr"/>
                </a:tc>
                <a:tc>
                  <a:txBody>
                    <a:bodyPr/>
                    <a:lstStyle/>
                    <a:p>
                      <a:pPr marL="0" marR="0" algn="ctr" rtl="1">
                        <a:lnSpc>
                          <a:spcPct val="115000"/>
                        </a:lnSpc>
                        <a:spcBef>
                          <a:spcPts val="0"/>
                        </a:spcBef>
                        <a:spcAft>
                          <a:spcPts val="1000"/>
                        </a:spcAft>
                      </a:pPr>
                      <a:r>
                        <a:rPr lang="fa-IR" sz="1100" dirty="0" smtClean="0">
                          <a:cs typeface="B Homa" panose="00000400000000000000" pitchFamily="2" charset="-78"/>
                        </a:rPr>
                        <a:t>بایگانی</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6</a:t>
                      </a:r>
                      <a:endParaRPr lang="en-US" sz="1100" dirty="0"/>
                    </a:p>
                  </a:txBody>
                  <a:tcPr anchor="ctr"/>
                </a:tc>
                <a:tc>
                  <a:txBody>
                    <a:bodyPr/>
                    <a:lstStyle/>
                    <a:p>
                      <a:pPr marL="0" marR="0" algn="ctr" rtl="1">
                        <a:lnSpc>
                          <a:spcPct val="115000"/>
                        </a:lnSpc>
                        <a:spcBef>
                          <a:spcPts val="0"/>
                        </a:spcBef>
                        <a:spcAft>
                          <a:spcPts val="1000"/>
                        </a:spcAft>
                      </a:pPr>
                      <a:r>
                        <a:rPr lang="fa-IR" sz="1100" dirty="0" smtClean="0">
                          <a:solidFill>
                            <a:srgbClr val="365F91"/>
                          </a:solidFill>
                          <a:latin typeface="Calibri"/>
                          <a:ea typeface="Calibri"/>
                          <a:cs typeface="B Homa" panose="00000400000000000000" pitchFamily="2" charset="-78"/>
                        </a:rPr>
                        <a:t>صندوق</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60</a:t>
                      </a:r>
                    </a:p>
                  </a:txBody>
                  <a:tcPr anchor="ctr"/>
                </a:tc>
                <a:tc>
                  <a:txBody>
                    <a:bodyPr/>
                    <a:lstStyle/>
                    <a:p>
                      <a:pPr marL="0" marR="0" algn="ctr" rtl="1">
                        <a:lnSpc>
                          <a:spcPct val="115000"/>
                        </a:lnSpc>
                        <a:spcBef>
                          <a:spcPts val="0"/>
                        </a:spcBef>
                        <a:spcAft>
                          <a:spcPts val="1000"/>
                        </a:spcAft>
                      </a:pPr>
                      <a:r>
                        <a:rPr lang="fa-IR" sz="1100" dirty="0" smtClean="0">
                          <a:cs typeface="B Homa" panose="00000400000000000000" pitchFamily="2" charset="-78"/>
                        </a:rPr>
                        <a:t>فضای انتظار</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16</a:t>
                      </a:r>
                      <a:endParaRPr lang="en-US" sz="1100" dirty="0"/>
                    </a:p>
                  </a:txBody>
                  <a:tcPr anchor="ctr"/>
                </a:tc>
                <a:tc>
                  <a:txBody>
                    <a:bodyPr/>
                    <a:lstStyle/>
                    <a:p>
                      <a:pPr marL="0" marR="0" algn="ctr" rtl="1">
                        <a:lnSpc>
                          <a:spcPct val="115000"/>
                        </a:lnSpc>
                        <a:spcBef>
                          <a:spcPts val="0"/>
                        </a:spcBef>
                        <a:spcAft>
                          <a:spcPts val="1000"/>
                        </a:spcAft>
                      </a:pPr>
                      <a:r>
                        <a:rPr lang="ar-SA" sz="1100" dirty="0">
                          <a:cs typeface="B Homa" panose="00000400000000000000" pitchFamily="2" charset="-78"/>
                        </a:rPr>
                        <a:t>داخلی(گوش، حلق و بینی)</a:t>
                      </a:r>
                      <a:endParaRPr lang="en-US" sz="1100" dirty="0">
                        <a:solidFill>
                          <a:srgbClr val="365F91"/>
                        </a:solidFill>
                        <a:latin typeface="Calibri"/>
                        <a:ea typeface="Calibri"/>
                        <a:cs typeface="B Homa" panose="00000400000000000000" pitchFamily="2" charset="-78"/>
                      </a:endParaRPr>
                    </a:p>
                  </a:txBody>
                  <a:tcPr marL="64462" marR="64462" marT="0" marB="0" anchor="ctr"/>
                </a:tc>
              </a:tr>
              <a:tr h="247396">
                <a:tc>
                  <a:txBody>
                    <a:bodyPr/>
                    <a:lstStyle/>
                    <a:p>
                      <a:pPr algn="ctr"/>
                      <a:r>
                        <a:rPr lang="fa-IR" sz="1100" dirty="0" smtClean="0">
                          <a:cs typeface="B Homa" panose="00000400000000000000" pitchFamily="2" charset="-78"/>
                        </a:rPr>
                        <a:t>15</a:t>
                      </a:r>
                      <a:endParaRPr lang="en-US" sz="1100" dirty="0"/>
                    </a:p>
                  </a:txBody>
                  <a:tcPr anchor="ctr"/>
                </a:tc>
                <a:tc>
                  <a:txBody>
                    <a:bodyPr/>
                    <a:lstStyle/>
                    <a:p>
                      <a:pPr marL="0" marR="0" algn="ctr" rtl="1">
                        <a:lnSpc>
                          <a:spcPct val="115000"/>
                        </a:lnSpc>
                        <a:spcBef>
                          <a:spcPts val="0"/>
                        </a:spcBef>
                        <a:spcAft>
                          <a:spcPts val="1000"/>
                        </a:spcAft>
                      </a:pPr>
                      <a:r>
                        <a:rPr lang="fa-IR" sz="1100" dirty="0" smtClean="0">
                          <a:solidFill>
                            <a:srgbClr val="365F91"/>
                          </a:solidFill>
                          <a:latin typeface="Calibri"/>
                          <a:ea typeface="Calibri"/>
                          <a:cs typeface="B Homa" panose="00000400000000000000" pitchFamily="2" charset="-78"/>
                        </a:rPr>
                        <a:t>کلینیک</a:t>
                      </a:r>
                      <a:r>
                        <a:rPr lang="fa-IR" sz="1100" baseline="0" dirty="0" smtClean="0">
                          <a:solidFill>
                            <a:srgbClr val="365F91"/>
                          </a:solidFill>
                          <a:latin typeface="Calibri"/>
                          <a:ea typeface="Calibri"/>
                          <a:cs typeface="B Homa" panose="00000400000000000000" pitchFamily="2" charset="-78"/>
                        </a:rPr>
                        <a:t> جراحی عمومی</a:t>
                      </a:r>
                      <a:endParaRPr lang="en-US" sz="1100" dirty="0">
                        <a:solidFill>
                          <a:srgbClr val="365F91"/>
                        </a:solidFill>
                        <a:latin typeface="Calibri"/>
                        <a:ea typeface="Calibri"/>
                        <a:cs typeface="B Homa" panose="00000400000000000000" pitchFamily="2" charset="-78"/>
                      </a:endParaRPr>
                    </a:p>
                  </a:txBody>
                  <a:tcPr marL="64462" marR="64462" marT="0" marB="0" anchor="ctr"/>
                </a:tc>
              </a:tr>
              <a:tr h="278379">
                <a:tc>
                  <a:txBody>
                    <a:bodyPr/>
                    <a:lstStyle/>
                    <a:p>
                      <a:pPr algn="ctr"/>
                      <a:r>
                        <a:rPr lang="fa-IR" sz="1100" dirty="0" smtClean="0">
                          <a:cs typeface="B Homa" panose="00000400000000000000" pitchFamily="2" charset="-78"/>
                        </a:rPr>
                        <a:t>16</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کلینیک قلب</a:t>
                      </a:r>
                      <a:endParaRPr lang="en-US" sz="1100" dirty="0" smtClean="0"/>
                    </a:p>
                  </a:txBody>
                  <a:tcPr anchor="ctr"/>
                </a:tc>
              </a:tr>
              <a:tr h="278379">
                <a:tc>
                  <a:txBody>
                    <a:bodyPr/>
                    <a:lstStyle/>
                    <a:p>
                      <a:pPr algn="ctr"/>
                      <a:r>
                        <a:rPr lang="fa-IR" sz="1100" dirty="0" smtClean="0">
                          <a:cs typeface="B Homa" panose="00000400000000000000" pitchFamily="2" charset="-78"/>
                        </a:rPr>
                        <a:t>15</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اتاق نوار قلب</a:t>
                      </a:r>
                      <a:endParaRPr lang="en-US" sz="1100" dirty="0" smtClean="0"/>
                    </a:p>
                  </a:txBody>
                  <a:tcPr anchor="ctr"/>
                </a:tc>
              </a:tr>
              <a:tr h="278379">
                <a:tc>
                  <a:txBody>
                    <a:bodyPr/>
                    <a:lstStyle/>
                    <a:p>
                      <a:pPr algn="ctr"/>
                      <a:r>
                        <a:rPr lang="fa-IR" sz="1100" dirty="0" smtClean="0">
                          <a:cs typeface="B Homa" panose="00000400000000000000" pitchFamily="2" charset="-78"/>
                        </a:rPr>
                        <a:t>16</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کلینیک کودکان</a:t>
                      </a:r>
                      <a:endParaRPr lang="en-US" sz="1100" dirty="0" smtClean="0"/>
                    </a:p>
                  </a:txBody>
                  <a:tcPr anchor="ctr"/>
                </a:tc>
              </a:tr>
              <a:tr h="278379">
                <a:tc>
                  <a:txBody>
                    <a:bodyPr/>
                    <a:lstStyle/>
                    <a:p>
                      <a:pPr algn="ctr"/>
                      <a:r>
                        <a:rPr lang="fa-IR" sz="1100" dirty="0" smtClean="0">
                          <a:cs typeface="B Homa" panose="00000400000000000000" pitchFamily="2" charset="-78"/>
                        </a:rPr>
                        <a:t>21</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کلینیک زنان</a:t>
                      </a:r>
                      <a:r>
                        <a:rPr lang="fa-IR" sz="1100" baseline="0" dirty="0" smtClean="0">
                          <a:cs typeface="B Homa" panose="00000400000000000000" pitchFamily="2" charset="-78"/>
                        </a:rPr>
                        <a:t> و زایمان</a:t>
                      </a:r>
                      <a:endParaRPr lang="en-US" sz="1100" dirty="0" smtClean="0"/>
                    </a:p>
                  </a:txBody>
                  <a:tcPr anchor="ctr"/>
                </a:tc>
              </a:tr>
              <a:tr h="278379">
                <a:tc>
                  <a:txBody>
                    <a:bodyPr/>
                    <a:lstStyle/>
                    <a:p>
                      <a:pPr algn="ctr"/>
                      <a:r>
                        <a:rPr lang="fa-IR" sz="1100" dirty="0" smtClean="0">
                          <a:cs typeface="B Homa" panose="00000400000000000000" pitchFamily="2" charset="-78"/>
                        </a:rPr>
                        <a:t>15</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100" dirty="0" smtClean="0">
                          <a:cs typeface="B Homa" panose="00000400000000000000" pitchFamily="2" charset="-78"/>
                        </a:rPr>
                        <a:t>اتاق </a:t>
                      </a:r>
                      <a:r>
                        <a:rPr lang="fa-IR" sz="1100" dirty="0" smtClean="0">
                          <a:cs typeface="B Homa" panose="00000400000000000000" pitchFamily="2" charset="-78"/>
                        </a:rPr>
                        <a:t>پزشک</a:t>
                      </a:r>
                      <a:r>
                        <a:rPr lang="fa-IR" sz="1100" baseline="0" dirty="0" smtClean="0">
                          <a:cs typeface="B Homa" panose="00000400000000000000" pitchFamily="2" charset="-78"/>
                        </a:rPr>
                        <a:t> عمومی</a:t>
                      </a:r>
                      <a:endParaRPr lang="en-US" sz="1100" dirty="0" smtClean="0"/>
                    </a:p>
                  </a:txBody>
                  <a:tcPr anchor="ctr"/>
                </a:tc>
              </a:tr>
              <a:tr h="278379">
                <a:tc>
                  <a:txBody>
                    <a:bodyPr/>
                    <a:lstStyle/>
                    <a:p>
                      <a:pPr algn="ctr"/>
                      <a:r>
                        <a:rPr lang="fa-IR" sz="1100" dirty="0" smtClean="0">
                          <a:cs typeface="B Homa" panose="00000400000000000000" pitchFamily="2" charset="-78"/>
                        </a:rPr>
                        <a:t>21</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دندان</a:t>
                      </a:r>
                      <a:r>
                        <a:rPr lang="fa-IR" sz="1100" baseline="0" dirty="0" smtClean="0">
                          <a:cs typeface="B Homa" panose="00000400000000000000" pitchFamily="2" charset="-78"/>
                        </a:rPr>
                        <a:t> پزشکی</a:t>
                      </a:r>
                      <a:endParaRPr lang="en-US" sz="1100" dirty="0" smtClean="0"/>
                    </a:p>
                  </a:txBody>
                  <a:tcPr anchor="ctr"/>
                </a:tc>
              </a:tr>
              <a:tr h="278379">
                <a:tc>
                  <a:txBody>
                    <a:bodyPr/>
                    <a:lstStyle/>
                    <a:p>
                      <a:pPr algn="ctr"/>
                      <a:r>
                        <a:rPr lang="fa-IR" sz="1100" dirty="0" smtClean="0">
                          <a:cs typeface="B Homa" panose="00000400000000000000" pitchFamily="2" charset="-78"/>
                        </a:rPr>
                        <a:t>15</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داروخانه</a:t>
                      </a:r>
                      <a:endParaRPr lang="en-US" sz="1100" dirty="0" smtClean="0"/>
                    </a:p>
                  </a:txBody>
                  <a:tcPr anchor="ctr"/>
                </a:tc>
              </a:tr>
              <a:tr h="278379">
                <a:tc>
                  <a:txBody>
                    <a:bodyPr/>
                    <a:lstStyle/>
                    <a:p>
                      <a:pPr algn="ctr"/>
                      <a:r>
                        <a:rPr lang="fa-IR" sz="1100" dirty="0" smtClean="0">
                          <a:cs typeface="B Homa" panose="00000400000000000000" pitchFamily="2" charset="-78"/>
                        </a:rPr>
                        <a:t>6</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 سرویس</a:t>
                      </a:r>
                      <a:r>
                        <a:rPr lang="fa-IR" sz="1100" baseline="0" dirty="0" smtClean="0">
                          <a:cs typeface="B Homa" panose="00000400000000000000" pitchFamily="2" charset="-78"/>
                        </a:rPr>
                        <a:t> بهداشتی (کارکنان)</a:t>
                      </a:r>
                      <a:endParaRPr lang="en-US" sz="1100" dirty="0" smtClean="0"/>
                    </a:p>
                  </a:txBody>
                  <a:tcPr anchor="ctr"/>
                </a:tc>
              </a:tr>
              <a:tr h="278379">
                <a:tc>
                  <a:txBody>
                    <a:bodyPr/>
                    <a:lstStyle/>
                    <a:p>
                      <a:pPr algn="ctr"/>
                      <a:r>
                        <a:rPr lang="fa-IR" sz="1100" dirty="0" smtClean="0">
                          <a:cs typeface="B Homa" panose="00000400000000000000" pitchFamily="2" charset="-78"/>
                        </a:rPr>
                        <a:t>8</a:t>
                      </a:r>
                      <a:endParaRPr 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smtClean="0">
                          <a:cs typeface="B Homa" panose="00000400000000000000" pitchFamily="2" charset="-78"/>
                        </a:rPr>
                        <a:t>سرویس</a:t>
                      </a:r>
                      <a:r>
                        <a:rPr lang="fa-IR" sz="1100" baseline="0" dirty="0" smtClean="0">
                          <a:cs typeface="B Homa" panose="00000400000000000000" pitchFamily="2" charset="-78"/>
                        </a:rPr>
                        <a:t> بهداشتی (بیماران)</a:t>
                      </a:r>
                      <a:endParaRPr lang="en-US" sz="1100" dirty="0" smtClean="0"/>
                    </a:p>
                  </a:txBody>
                  <a:tcPr anchor="ctr"/>
                </a:tc>
              </a:tr>
              <a:tr h="247396">
                <a:tc>
                  <a:txBody>
                    <a:bodyPr/>
                    <a:lstStyle/>
                    <a:p>
                      <a:pPr algn="ctr"/>
                      <a:r>
                        <a:rPr lang="fa-IR" sz="1100" dirty="0" smtClean="0">
                          <a:cs typeface="B Homa" panose="00000400000000000000" pitchFamily="2" charset="-78"/>
                        </a:rPr>
                        <a:t>3</a:t>
                      </a:r>
                      <a:endParaRPr lang="en-US" sz="1100" dirty="0"/>
                    </a:p>
                  </a:txBody>
                  <a:tcPr anchor="ctr"/>
                </a:tc>
                <a:tc>
                  <a:txBody>
                    <a:bodyPr/>
                    <a:lstStyle/>
                    <a:p>
                      <a:pPr algn="ctr"/>
                      <a:r>
                        <a:rPr lang="fa-IR" sz="1100" dirty="0" smtClean="0">
                          <a:cs typeface="B Homa" panose="00000400000000000000" pitchFamily="2" charset="-78"/>
                        </a:rPr>
                        <a:t>اتاقک</a:t>
                      </a:r>
                      <a:r>
                        <a:rPr lang="fa-IR" sz="1100" baseline="0" dirty="0" smtClean="0">
                          <a:cs typeface="B Homa" panose="00000400000000000000" pitchFamily="2" charset="-78"/>
                        </a:rPr>
                        <a:t> تی شوی</a:t>
                      </a:r>
                      <a:endParaRPr lang="en-US" sz="1100" dirty="0"/>
                    </a:p>
                  </a:txBody>
                  <a:tcPr anchor="ctr"/>
                </a:tc>
              </a:tr>
              <a:tr h="247396">
                <a:tc>
                  <a:txBody>
                    <a:bodyPr/>
                    <a:lstStyle/>
                    <a:p>
                      <a:pPr algn="ctr"/>
                      <a:r>
                        <a:rPr lang="fa-IR" sz="1100" dirty="0" smtClean="0">
                          <a:cs typeface="B Homa" panose="00000400000000000000" pitchFamily="2" charset="-78"/>
                        </a:rPr>
                        <a:t>15</a:t>
                      </a:r>
                      <a:endParaRPr lang="en-US" sz="1100" dirty="0"/>
                    </a:p>
                  </a:txBody>
                  <a:tcPr anchor="ctr"/>
                </a:tc>
                <a:tc>
                  <a:txBody>
                    <a:bodyPr/>
                    <a:lstStyle/>
                    <a:p>
                      <a:pPr algn="ctr"/>
                      <a:r>
                        <a:rPr lang="fa-IR" sz="1100" dirty="0" smtClean="0">
                          <a:cs typeface="B Homa" panose="00000400000000000000" pitchFamily="2" charset="-78"/>
                        </a:rPr>
                        <a:t>انبار</a:t>
                      </a:r>
                      <a:endParaRPr lang="en-US" sz="1100" dirty="0"/>
                    </a:p>
                  </a:txBody>
                  <a:tcPr anchor="ctr"/>
                </a:tc>
              </a:tr>
              <a:tr h="247396">
                <a:tc>
                  <a:txBody>
                    <a:bodyPr/>
                    <a:lstStyle/>
                    <a:p>
                      <a:pPr algn="ctr"/>
                      <a:r>
                        <a:rPr lang="fa-IR" sz="1100" dirty="0" smtClean="0">
                          <a:cs typeface="B Homa" panose="00000400000000000000" pitchFamily="2" charset="-78"/>
                        </a:rPr>
                        <a:t>6</a:t>
                      </a:r>
                      <a:endParaRPr lang="en-US" sz="1100" dirty="0"/>
                    </a:p>
                  </a:txBody>
                  <a:tcPr anchor="ctr"/>
                </a:tc>
                <a:tc>
                  <a:txBody>
                    <a:bodyPr/>
                    <a:lstStyle/>
                    <a:p>
                      <a:pPr algn="ctr"/>
                      <a:r>
                        <a:rPr lang="fa-IR" sz="1100" dirty="0" smtClean="0">
                          <a:cs typeface="B Homa" panose="00000400000000000000" pitchFamily="2" charset="-78"/>
                        </a:rPr>
                        <a:t>انبار</a:t>
                      </a:r>
                      <a:r>
                        <a:rPr lang="fa-IR" sz="1100" baseline="0" dirty="0" smtClean="0">
                          <a:cs typeface="B Homa" panose="00000400000000000000" pitchFamily="2" charset="-78"/>
                        </a:rPr>
                        <a:t> دارو</a:t>
                      </a:r>
                      <a:endParaRPr lang="en-US" sz="1100" dirty="0"/>
                    </a:p>
                  </a:txBody>
                  <a:tcPr anchor="ctr"/>
                </a:tc>
              </a:tr>
              <a:tr h="247396">
                <a:tc>
                  <a:txBody>
                    <a:bodyPr/>
                    <a:lstStyle/>
                    <a:p>
                      <a:pPr algn="ctr"/>
                      <a:r>
                        <a:rPr lang="fa-IR" sz="1100" dirty="0" smtClean="0">
                          <a:cs typeface="B Homa" panose="00000400000000000000" pitchFamily="2" charset="-78"/>
                        </a:rPr>
                        <a:t>24</a:t>
                      </a:r>
                      <a:endParaRPr lang="en-US" sz="1100" dirty="0"/>
                    </a:p>
                  </a:txBody>
                  <a:tcPr anchor="ctr"/>
                </a:tc>
                <a:tc>
                  <a:txBody>
                    <a:bodyPr/>
                    <a:lstStyle/>
                    <a:p>
                      <a:pPr algn="ctr"/>
                      <a:r>
                        <a:rPr lang="fa-IR" sz="1100" dirty="0" smtClean="0">
                          <a:cs typeface="B Homa" panose="00000400000000000000" pitchFamily="2" charset="-78"/>
                        </a:rPr>
                        <a:t>تزریقات</a:t>
                      </a:r>
                      <a:r>
                        <a:rPr lang="fa-IR" sz="1100" baseline="0" dirty="0" smtClean="0">
                          <a:cs typeface="B Homa" panose="00000400000000000000" pitchFamily="2" charset="-78"/>
                        </a:rPr>
                        <a:t> (به تفکیک جنسیت)</a:t>
                      </a:r>
                      <a:endParaRPr lang="en-US" sz="1100" dirty="0"/>
                    </a:p>
                  </a:txBody>
                  <a:tcPr anchor="ctr"/>
                </a:tc>
              </a:tr>
            </a:tbl>
          </a:graphicData>
        </a:graphic>
      </p:graphicFrame>
    </p:spTree>
    <p:extLst>
      <p:ext uri="{BB962C8B-B14F-4D97-AF65-F5344CB8AC3E}">
        <p14:creationId xmlns:p14="http://schemas.microsoft.com/office/powerpoint/2010/main" val="2242846274"/>
      </p:ext>
    </p:extLst>
  </p:cSld>
  <p:clrMapOvr>
    <a:masterClrMapping/>
  </p:clrMapOvr>
  <p:transition>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914400"/>
            <a:ext cx="7924800" cy="2062103"/>
          </a:xfrm>
          <a:prstGeom prst="rect">
            <a:avLst/>
          </a:prstGeom>
          <a:noFill/>
        </p:spPr>
        <p:txBody>
          <a:bodyPr wrap="square" rtlCol="0">
            <a:spAutoFit/>
          </a:bodyPr>
          <a:lstStyle/>
          <a:p>
            <a:pPr algn="justLow"/>
            <a:r>
              <a:rPr lang="fa-IR" sz="2000" b="1" dirty="0">
                <a:solidFill>
                  <a:srgbClr val="000000"/>
                </a:solidFill>
                <a:latin typeface="Calibri" pitchFamily="34" charset="0"/>
                <a:ea typeface="Calibri" pitchFamily="34" charset="0"/>
                <a:cs typeface="B Homa" panose="00000400000000000000" pitchFamily="2" charset="-78"/>
              </a:rPr>
              <a:t>منابع:</a:t>
            </a:r>
          </a:p>
          <a:p>
            <a:pPr algn="justLow"/>
            <a:endParaRPr lang="fa-IR" dirty="0">
              <a:solidFill>
                <a:srgbClr val="000000"/>
              </a:solidFill>
              <a:latin typeface="Calibri" pitchFamily="34" charset="0"/>
              <a:ea typeface="Calibri" pitchFamily="34" charset="0"/>
              <a:cs typeface="B Homa" panose="00000400000000000000" pitchFamily="2" charset="-78"/>
            </a:endParaRPr>
          </a:p>
          <a:p>
            <a:pPr algn="justLow"/>
            <a:r>
              <a:rPr lang="fa-IR" dirty="0">
                <a:solidFill>
                  <a:srgbClr val="000000"/>
                </a:solidFill>
                <a:latin typeface="Calibri" pitchFamily="34" charset="0"/>
                <a:ea typeface="Calibri" pitchFamily="34" charset="0"/>
                <a:cs typeface="B Homa" panose="00000400000000000000" pitchFamily="2" charset="-78"/>
              </a:rPr>
              <a:t>نویفرت/ارنست نویفرت و پیتر نویفرت /مترجم:حسین ترشیزی /انتشارات آزاده</a:t>
            </a:r>
          </a:p>
          <a:p>
            <a:pPr algn="justLow"/>
            <a:r>
              <a:rPr lang="fa-IR" dirty="0">
                <a:solidFill>
                  <a:srgbClr val="000000"/>
                </a:solidFill>
                <a:latin typeface="Calibri" pitchFamily="34" charset="0"/>
                <a:ea typeface="Calibri" pitchFamily="34" charset="0"/>
                <a:cs typeface="B Homa" panose="00000400000000000000" pitchFamily="2" charset="-78"/>
              </a:rPr>
              <a:t>پایان نامه سجاد اکبری بالدرلو</a:t>
            </a:r>
          </a:p>
          <a:p>
            <a:pPr algn="justLow"/>
            <a:r>
              <a:rPr lang="fa-IR" dirty="0">
                <a:solidFill>
                  <a:srgbClr val="000000"/>
                </a:solidFill>
                <a:latin typeface="Calibri" pitchFamily="34" charset="0"/>
                <a:cs typeface="B Homa" panose="00000400000000000000" pitchFamily="2" charset="-78"/>
              </a:rPr>
              <a:t>طراحی معماری مکان های درمانی زیر نظر سازمان برنامه ریزی </a:t>
            </a:r>
          </a:p>
          <a:p>
            <a:pPr algn="justLow"/>
            <a:endParaRPr lang="en-US" dirty="0">
              <a:solidFill>
                <a:srgbClr val="000000"/>
              </a:solidFill>
            </a:endParaRPr>
          </a:p>
          <a:p>
            <a:pPr algn="justLow"/>
            <a:endParaRPr lang="en-US" dirty="0">
              <a:solidFill>
                <a:srgbClr val="000000"/>
              </a:solidFill>
            </a:endParaRPr>
          </a:p>
        </p:txBody>
      </p:sp>
    </p:spTree>
    <p:extLst>
      <p:ext uri="{BB962C8B-B14F-4D97-AF65-F5344CB8AC3E}">
        <p14:creationId xmlns:p14="http://schemas.microsoft.com/office/powerpoint/2010/main" val="2642489998"/>
      </p:ext>
    </p:extLst>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29200" y="990600"/>
            <a:ext cx="3429000" cy="4278094"/>
          </a:xfrm>
          <a:prstGeom prst="rect">
            <a:avLst/>
          </a:prstGeom>
          <a:noFill/>
        </p:spPr>
        <p:txBody>
          <a:bodyPr wrap="square" rtlCol="0">
            <a:spAutoFit/>
          </a:bodyPr>
          <a:lstStyle/>
          <a:p>
            <a:pPr algn="justLow"/>
            <a:r>
              <a:rPr lang="fa-IR" sz="1600" b="1" dirty="0">
                <a:solidFill>
                  <a:srgbClr val="000000"/>
                </a:solidFill>
                <a:effectLst>
                  <a:outerShdw blurRad="38100" dist="38100" dir="2700000" algn="tl">
                    <a:srgbClr val="000000">
                      <a:alpha val="43137"/>
                    </a:srgbClr>
                  </a:outerShdw>
                </a:effectLst>
                <a:cs typeface="B Homa" panose="00000400000000000000" pitchFamily="2" charset="-78"/>
              </a:rPr>
              <a:t> </a:t>
            </a:r>
            <a:r>
              <a:rPr lang="ar-SA" sz="1600" b="1" dirty="0">
                <a:solidFill>
                  <a:srgbClr val="000000"/>
                </a:solidFill>
                <a:effectLst>
                  <a:outerShdw blurRad="38100" dist="38100" dir="2700000" algn="tl">
                    <a:srgbClr val="000000">
                      <a:alpha val="43137"/>
                    </a:srgbClr>
                  </a:outerShdw>
                </a:effectLst>
                <a:cs typeface="B Homa" panose="00000400000000000000" pitchFamily="2" charset="-78"/>
              </a:rPr>
              <a:t>سیرکولاسیون بیمار</a:t>
            </a:r>
            <a:r>
              <a:rPr lang="fa-IR" sz="1600" b="1" dirty="0">
                <a:solidFill>
                  <a:srgbClr val="000000"/>
                </a:solidFill>
                <a:effectLst>
                  <a:outerShdw blurRad="38100" dist="38100" dir="2700000" algn="tl">
                    <a:srgbClr val="000000">
                      <a:alpha val="43137"/>
                    </a:srgbClr>
                  </a:outerShdw>
                </a:effectLst>
                <a:cs typeface="B Homa" panose="00000400000000000000" pitchFamily="2" charset="-78"/>
              </a:rPr>
              <a:t>ان</a:t>
            </a:r>
            <a:r>
              <a:rPr lang="ar-SA" sz="1600" b="1" dirty="0">
                <a:solidFill>
                  <a:srgbClr val="000000"/>
                </a:solidFill>
                <a:effectLst>
                  <a:outerShdw blurRad="38100" dist="38100" dir="2700000" algn="tl">
                    <a:srgbClr val="000000">
                      <a:alpha val="43137"/>
                    </a:srgbClr>
                  </a:outerShdw>
                </a:effectLst>
                <a:cs typeface="B Homa" panose="00000400000000000000" pitchFamily="2" charset="-78"/>
              </a:rPr>
              <a:t> سرپایی</a:t>
            </a:r>
            <a:endParaRPr lang="en-US" sz="1600" b="1" dirty="0">
              <a:solidFill>
                <a:srgbClr val="000000"/>
              </a:solidFill>
              <a:effectLst>
                <a:outerShdw blurRad="38100" dist="38100" dir="2700000" algn="tl">
                  <a:srgbClr val="000000">
                    <a:alpha val="43137"/>
                  </a:srgbClr>
                </a:outerShdw>
              </a:effectLst>
            </a:endParaRPr>
          </a:p>
          <a:p>
            <a:pPr algn="justLow">
              <a:buFont typeface="Arial" pitchFamily="34" charset="0"/>
              <a:buChar char="•"/>
            </a:pPr>
            <a:endParaRPr lang="en-US" sz="1600" b="1" dirty="0">
              <a:solidFill>
                <a:srgbClr val="000000"/>
              </a:solidFill>
              <a:effectLst>
                <a:outerShdw blurRad="38100" dist="38100" dir="2700000" algn="tl">
                  <a:srgbClr val="000000">
                    <a:alpha val="43137"/>
                  </a:srgbClr>
                </a:outerShdw>
              </a:effectLst>
            </a:endParaRPr>
          </a:p>
          <a:p>
            <a:pPr algn="justLow"/>
            <a:r>
              <a:rPr lang="fa-IR" sz="1600" dirty="0">
                <a:solidFill>
                  <a:srgbClr val="000000"/>
                </a:solidFill>
                <a:cs typeface="B Homa" panose="00000400000000000000" pitchFamily="2" charset="-78"/>
              </a:rPr>
              <a:t>همانطور که گفته شد درمانگاه، مکتن ارائه خدمات درمانی به بیماران سرپایی است و لذا بیمار به تمام قسمتهای آن رفت و آمد دارد. در این رفت و آمد نقاط گره ای نیز وجود دارند که به طور مثال عبارتند از پذیرش، انتظار، مصاحبه و معاینه و ... </a:t>
            </a:r>
          </a:p>
          <a:p>
            <a:pPr algn="justLow"/>
            <a:endParaRPr lang="en-US" sz="1600" dirty="0">
              <a:solidFill>
                <a:srgbClr val="000000"/>
              </a:solidFill>
            </a:endParaRPr>
          </a:p>
          <a:p>
            <a:pPr algn="justLow"/>
            <a:r>
              <a:rPr lang="ar-SA" sz="1600" dirty="0">
                <a:solidFill>
                  <a:srgbClr val="000000"/>
                </a:solidFill>
                <a:cs typeface="B Homa" panose="00000400000000000000" pitchFamily="2" charset="-78"/>
              </a:rPr>
              <a:t>به طور کلی بیماران مراجعه کننده به درمانگاه به دو نوع تقسیم می شوند</a:t>
            </a:r>
            <a:r>
              <a:rPr lang="fa-IR" sz="1600" dirty="0">
                <a:solidFill>
                  <a:srgbClr val="000000"/>
                </a:solidFill>
                <a:cs typeface="B Homa" panose="00000400000000000000" pitchFamily="2" charset="-78"/>
              </a:rPr>
              <a:t>:</a:t>
            </a:r>
          </a:p>
          <a:p>
            <a:pPr algn="justLow">
              <a:buFont typeface="Arial" pitchFamily="34" charset="0"/>
              <a:buChar char="•"/>
            </a:pPr>
            <a:r>
              <a:rPr lang="ar-SA" sz="1600" dirty="0">
                <a:solidFill>
                  <a:srgbClr val="000000"/>
                </a:solidFill>
                <a:cs typeface="B Homa" panose="00000400000000000000" pitchFamily="2" charset="-78"/>
              </a:rPr>
              <a:t>یکی بیمارانی که نیازمند معاینه و مصاحبه با دکتر و تشخیص بیماری هستند که در واقع قسمت عمده مراجعین را تشکیل می دهند</a:t>
            </a:r>
            <a:endParaRPr lang="fa-IR" sz="1600" dirty="0">
              <a:solidFill>
                <a:srgbClr val="000000"/>
              </a:solidFill>
              <a:cs typeface="B Homa" panose="00000400000000000000" pitchFamily="2" charset="-78"/>
            </a:endParaRPr>
          </a:p>
          <a:p>
            <a:pPr algn="justLow">
              <a:buFont typeface="Arial" pitchFamily="34" charset="0"/>
              <a:buChar char="•"/>
            </a:pPr>
            <a:r>
              <a:rPr lang="ar-SA" sz="1600" dirty="0">
                <a:solidFill>
                  <a:srgbClr val="000000"/>
                </a:solidFill>
                <a:cs typeface="B Homa" panose="00000400000000000000" pitchFamily="2" charset="-78"/>
              </a:rPr>
              <a:t>دیگر بیمارانی که برای کارهای جزئی نظیر تزریقات، پانسمان، نوار قلب و امثال آن به درمانگاه مراجعه می کنند</a:t>
            </a:r>
            <a:endParaRPr lang="en-US" sz="1600" dirty="0">
              <a:solidFill>
                <a:srgbClr val="00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609600" y="1219200"/>
            <a:ext cx="4343400" cy="3886200"/>
          </a:xfrm>
          <a:prstGeom prst="roundRect">
            <a:avLst/>
          </a:prstGeom>
          <a:solidFill>
            <a:srgbClr val="FFFFFF">
              <a:shade val="85000"/>
            </a:srgbClr>
          </a:solidFill>
          <a:ln w="38100" cap="sq">
            <a:solidFill>
              <a:schemeClr val="bg1">
                <a:lumMod val="75000"/>
                <a:lumOff val="2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609600" y="5562600"/>
            <a:ext cx="7848600" cy="584775"/>
          </a:xfrm>
          <a:prstGeom prst="rect">
            <a:avLst/>
          </a:prstGeom>
          <a:noFill/>
        </p:spPr>
        <p:txBody>
          <a:bodyPr wrap="square" rtlCol="0">
            <a:spAutoFit/>
          </a:bodyPr>
          <a:lstStyle/>
          <a:p>
            <a:pPr algn="justLow"/>
            <a:r>
              <a:rPr lang="ar-SA" sz="1600" dirty="0">
                <a:solidFill>
                  <a:srgbClr val="000000"/>
                </a:solidFill>
                <a:cs typeface="B Homa" panose="00000400000000000000" pitchFamily="2" charset="-78"/>
              </a:rPr>
              <a:t>دسته اخیر قبلاً توسط دکتر معاینه شده اند و برای کارهای فرعی به درمانگاه مراجعه می کنند. آنچه در حقیقت رفت و آمد و گردش کار در درمانگاه را تعیین می کند، سیرکولاسیون دسته ی اول از بیماران است.</a:t>
            </a:r>
            <a:endParaRPr lang="en-US" sz="1600" dirty="0">
              <a:solidFill>
                <a:srgbClr val="000000"/>
              </a:solidFill>
            </a:endParaRPr>
          </a:p>
        </p:txBody>
      </p:sp>
    </p:spTree>
    <p:extLst>
      <p:ext uri="{BB962C8B-B14F-4D97-AF65-F5344CB8AC3E}">
        <p14:creationId xmlns:p14="http://schemas.microsoft.com/office/powerpoint/2010/main" val="2930880293"/>
      </p:ext>
    </p:extLst>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914400"/>
            <a:ext cx="7391400" cy="3139321"/>
          </a:xfrm>
          <a:prstGeom prst="rect">
            <a:avLst/>
          </a:prstGeom>
          <a:noFill/>
        </p:spPr>
        <p:txBody>
          <a:bodyPr wrap="square" rtlCol="0">
            <a:spAutoFit/>
          </a:bodyPr>
          <a:lstStyle/>
          <a:p>
            <a:pPr>
              <a:buFont typeface="Arial" pitchFamily="34" charset="0"/>
              <a:buChar char="•"/>
            </a:pPr>
            <a:r>
              <a:rPr lang="fa-IR" b="1" dirty="0">
                <a:solidFill>
                  <a:srgbClr val="000000"/>
                </a:solidFill>
                <a:cs typeface="B Homa" panose="00000400000000000000" pitchFamily="2" charset="-78"/>
              </a:rPr>
              <a:t> </a:t>
            </a:r>
            <a:r>
              <a:rPr lang="ar-SA" b="1" dirty="0">
                <a:solidFill>
                  <a:srgbClr val="000000"/>
                </a:solidFill>
                <a:cs typeface="B Homa" panose="00000400000000000000" pitchFamily="2" charset="-78"/>
              </a:rPr>
              <a:t>وظایف بخش درمانگاه:</a:t>
            </a:r>
            <a:endParaRPr lang="fa-IR" b="1" dirty="0">
              <a:solidFill>
                <a:srgbClr val="000000"/>
              </a:solidFill>
              <a:cs typeface="B Homa" panose="00000400000000000000" pitchFamily="2" charset="-78"/>
            </a:endParaRPr>
          </a:p>
          <a:p>
            <a:endParaRPr lang="en-US" dirty="0">
              <a:solidFill>
                <a:srgbClr val="000000"/>
              </a:solidFill>
            </a:endParaRPr>
          </a:p>
          <a:p>
            <a:r>
              <a:rPr lang="ar-SA" dirty="0">
                <a:solidFill>
                  <a:srgbClr val="000000"/>
                </a:solidFill>
                <a:cs typeface="B Homa" panose="00000400000000000000" pitchFamily="2" charset="-78"/>
              </a:rPr>
              <a:t>1-ارائه نظریات تشخیصی تخصصی به بیمارانی که خودشان مراجعه می کنند.</a:t>
            </a:r>
            <a:endParaRPr lang="en-US" dirty="0">
              <a:solidFill>
                <a:srgbClr val="000000"/>
              </a:solidFill>
            </a:endParaRPr>
          </a:p>
          <a:p>
            <a:r>
              <a:rPr lang="ar-SA" dirty="0">
                <a:solidFill>
                  <a:srgbClr val="000000"/>
                </a:solidFill>
                <a:cs typeface="B Homa" panose="00000400000000000000" pitchFamily="2" charset="-78"/>
              </a:rPr>
              <a:t>2-ارائه درمان تخصصی به بیماران ارجاعی از بیمارستانهای دیگر</a:t>
            </a:r>
            <a:endParaRPr lang="en-US" dirty="0">
              <a:solidFill>
                <a:srgbClr val="000000"/>
              </a:solidFill>
            </a:endParaRPr>
          </a:p>
          <a:p>
            <a:r>
              <a:rPr lang="ar-SA" dirty="0">
                <a:solidFill>
                  <a:srgbClr val="000000"/>
                </a:solidFill>
                <a:cs typeface="B Homa" panose="00000400000000000000" pitchFamily="2" charset="-78"/>
              </a:rPr>
              <a:t>3-ارائه خدمات به بیماران ارجاعی از طرف پزشکان عمومی و مراکز بهداشت شهری</a:t>
            </a:r>
            <a:endParaRPr lang="en-US" dirty="0">
              <a:solidFill>
                <a:srgbClr val="000000"/>
              </a:solidFill>
            </a:endParaRPr>
          </a:p>
          <a:p>
            <a:r>
              <a:rPr lang="ar-SA" dirty="0">
                <a:solidFill>
                  <a:srgbClr val="000000"/>
                </a:solidFill>
                <a:cs typeface="B Homa" panose="00000400000000000000" pitchFamily="2" charset="-78"/>
              </a:rPr>
              <a:t>4-پیگیری ودرمان بیمارانی که از بیمارستان ترخیص شده اند. </a:t>
            </a:r>
            <a:endParaRPr lang="en-US" dirty="0">
              <a:solidFill>
                <a:srgbClr val="000000"/>
              </a:solidFill>
            </a:endParaRPr>
          </a:p>
          <a:p>
            <a:r>
              <a:rPr lang="ar-SA" dirty="0">
                <a:solidFill>
                  <a:srgbClr val="000000"/>
                </a:solidFill>
                <a:cs typeface="B Homa" panose="00000400000000000000" pitchFamily="2" charset="-78"/>
              </a:rPr>
              <a:t>5-غربالگری بیماریهای واگیر و خطرناک مثل ایدز و سرطانها</a:t>
            </a:r>
            <a:endParaRPr lang="en-US" dirty="0">
              <a:solidFill>
                <a:srgbClr val="000000"/>
              </a:solidFill>
            </a:endParaRPr>
          </a:p>
          <a:p>
            <a:r>
              <a:rPr lang="ar-SA" dirty="0">
                <a:solidFill>
                  <a:srgbClr val="000000"/>
                </a:solidFill>
                <a:cs typeface="B Homa" panose="00000400000000000000" pitchFamily="2" charset="-78"/>
              </a:rPr>
              <a:t>6- صدور دستور بستری بیمارانی که به خدمات بستری نیاز دارند.</a:t>
            </a:r>
            <a:endParaRPr lang="en-US" dirty="0">
              <a:solidFill>
                <a:srgbClr val="000000"/>
              </a:solidFill>
            </a:endParaRPr>
          </a:p>
          <a:p>
            <a:r>
              <a:rPr lang="ar-SA" dirty="0">
                <a:solidFill>
                  <a:srgbClr val="000000"/>
                </a:solidFill>
                <a:cs typeface="B Homa" panose="00000400000000000000" pitchFamily="2" charset="-78"/>
              </a:rPr>
              <a:t>7-ارتقای بهداشت جامعه</a:t>
            </a:r>
            <a:endParaRPr lang="en-US" dirty="0">
              <a:solidFill>
                <a:srgbClr val="000000"/>
              </a:solidFill>
            </a:endParaRPr>
          </a:p>
          <a:p>
            <a:r>
              <a:rPr lang="ar-SA" dirty="0">
                <a:solidFill>
                  <a:srgbClr val="000000"/>
                </a:solidFill>
                <a:cs typeface="B Homa" panose="00000400000000000000" pitchFamily="2" charset="-78"/>
              </a:rPr>
              <a:t>8-آموزش</a:t>
            </a:r>
            <a:endParaRPr lang="en-US" dirty="0">
              <a:solidFill>
                <a:srgbClr val="000000"/>
              </a:solidFill>
            </a:endParaRPr>
          </a:p>
          <a:p>
            <a:pPr rtl="0"/>
            <a:endParaRPr lang="en-US" dirty="0">
              <a:solidFill>
                <a:srgbClr val="000000"/>
              </a:solidFill>
            </a:endParaRPr>
          </a:p>
        </p:txBody>
      </p:sp>
      <p:sp>
        <p:nvSpPr>
          <p:cNvPr id="3" name="TextBox 2"/>
          <p:cNvSpPr txBox="1"/>
          <p:nvPr/>
        </p:nvSpPr>
        <p:spPr>
          <a:xfrm>
            <a:off x="6477000" y="4114800"/>
            <a:ext cx="1828800" cy="369332"/>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فرآیند کار کلینیک ها</a:t>
            </a:r>
            <a:endParaRPr lang="en-US" dirty="0">
              <a:solidFill>
                <a:srgbClr val="000000"/>
              </a:solidFill>
            </a:endParaRPr>
          </a:p>
        </p:txBody>
      </p:sp>
      <p:sp>
        <p:nvSpPr>
          <p:cNvPr id="5" name="Oval 4"/>
          <p:cNvSpPr/>
          <p:nvPr/>
        </p:nvSpPr>
        <p:spPr>
          <a:xfrm>
            <a:off x="7010400" y="4876800"/>
            <a:ext cx="1143000" cy="11430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en-US">
              <a:solidFill>
                <a:prstClr val="white"/>
              </a:solidFill>
            </a:endParaRPr>
          </a:p>
        </p:txBody>
      </p:sp>
      <p:sp>
        <p:nvSpPr>
          <p:cNvPr id="6" name="Oval 5"/>
          <p:cNvSpPr/>
          <p:nvPr/>
        </p:nvSpPr>
        <p:spPr>
          <a:xfrm>
            <a:off x="838200" y="4876800"/>
            <a:ext cx="1143000" cy="11430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en-US">
              <a:solidFill>
                <a:prstClr val="white"/>
              </a:solidFill>
            </a:endParaRPr>
          </a:p>
        </p:txBody>
      </p:sp>
      <p:sp>
        <p:nvSpPr>
          <p:cNvPr id="7" name="Oval 6"/>
          <p:cNvSpPr/>
          <p:nvPr/>
        </p:nvSpPr>
        <p:spPr>
          <a:xfrm>
            <a:off x="2895600" y="4876800"/>
            <a:ext cx="1143000" cy="11430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en-US">
              <a:solidFill>
                <a:prstClr val="white"/>
              </a:solidFill>
            </a:endParaRPr>
          </a:p>
        </p:txBody>
      </p:sp>
      <p:sp>
        <p:nvSpPr>
          <p:cNvPr id="8" name="Oval 7"/>
          <p:cNvSpPr/>
          <p:nvPr/>
        </p:nvSpPr>
        <p:spPr>
          <a:xfrm>
            <a:off x="4953000" y="4876800"/>
            <a:ext cx="1143000" cy="11430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en-US">
              <a:solidFill>
                <a:prstClr val="white"/>
              </a:solidFill>
            </a:endParaRPr>
          </a:p>
        </p:txBody>
      </p:sp>
      <p:cxnSp>
        <p:nvCxnSpPr>
          <p:cNvPr id="10" name="Straight Arrow Connector 9"/>
          <p:cNvCxnSpPr/>
          <p:nvPr/>
        </p:nvCxnSpPr>
        <p:spPr>
          <a:xfrm rot="10800000">
            <a:off x="6096000" y="54864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a:xfrm rot="10800000">
            <a:off x="1981200" y="54864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rot="10800000">
            <a:off x="4038600" y="54864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7162800" y="5257800"/>
            <a:ext cx="838200" cy="646331"/>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تشخیص</a:t>
            </a:r>
            <a:endParaRPr lang="en-US" b="1" dirty="0">
              <a:solidFill>
                <a:srgbClr val="000000"/>
              </a:solidFill>
            </a:endParaRPr>
          </a:p>
        </p:txBody>
      </p:sp>
      <p:sp>
        <p:nvSpPr>
          <p:cNvPr id="18" name="TextBox 17"/>
          <p:cNvSpPr txBox="1"/>
          <p:nvPr/>
        </p:nvSpPr>
        <p:spPr>
          <a:xfrm>
            <a:off x="5105400" y="5257800"/>
            <a:ext cx="838200" cy="369332"/>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درمان</a:t>
            </a:r>
            <a:endParaRPr lang="en-US" b="1" dirty="0">
              <a:solidFill>
                <a:srgbClr val="000000"/>
              </a:solidFill>
            </a:endParaRPr>
          </a:p>
        </p:txBody>
      </p:sp>
      <p:sp>
        <p:nvSpPr>
          <p:cNvPr id="19" name="TextBox 18"/>
          <p:cNvSpPr txBox="1"/>
          <p:nvPr/>
        </p:nvSpPr>
        <p:spPr>
          <a:xfrm>
            <a:off x="3048000" y="5257800"/>
            <a:ext cx="838200" cy="369332"/>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آموزش</a:t>
            </a:r>
            <a:endParaRPr lang="en-US" b="1" dirty="0">
              <a:solidFill>
                <a:srgbClr val="000000"/>
              </a:solidFill>
            </a:endParaRPr>
          </a:p>
        </p:txBody>
      </p:sp>
      <p:sp>
        <p:nvSpPr>
          <p:cNvPr id="20" name="TextBox 19"/>
          <p:cNvSpPr txBox="1"/>
          <p:nvPr/>
        </p:nvSpPr>
        <p:spPr>
          <a:xfrm>
            <a:off x="990600" y="5257800"/>
            <a:ext cx="838200" cy="369332"/>
          </a:xfrm>
          <a:prstGeom prst="rect">
            <a:avLst/>
          </a:prstGeom>
          <a:noFill/>
        </p:spPr>
        <p:txBody>
          <a:bodyPr wrap="square" rtlCol="0">
            <a:spAutoFit/>
          </a:bodyPr>
          <a:lstStyle/>
          <a:p>
            <a:pPr algn="ctr"/>
            <a:r>
              <a:rPr lang="fa-IR" b="1" dirty="0">
                <a:solidFill>
                  <a:srgbClr val="000000"/>
                </a:solidFill>
                <a:cs typeface="B Homa" panose="00000400000000000000" pitchFamily="2" charset="-78"/>
              </a:rPr>
              <a:t>ترخیص</a:t>
            </a:r>
            <a:endParaRPr lang="en-US" b="1" dirty="0">
              <a:solidFill>
                <a:srgbClr val="000000"/>
              </a:solidFill>
            </a:endParaRPr>
          </a:p>
        </p:txBody>
      </p:sp>
    </p:spTree>
    <p:extLst>
      <p:ext uri="{BB962C8B-B14F-4D97-AF65-F5344CB8AC3E}">
        <p14:creationId xmlns:p14="http://schemas.microsoft.com/office/powerpoint/2010/main" val="1351776422"/>
      </p:ext>
    </p:extLst>
  </p:cSld>
  <p:clrMapOvr>
    <a:masterClrMapping/>
  </p:clrMapOvr>
  <p:transition>
    <p:dissolv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5203</Words>
  <Application>Microsoft Office PowerPoint</Application>
  <PresentationFormat>On-screen Show (4:3)</PresentationFormat>
  <Paragraphs>564</Paragraphs>
  <Slides>79</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79</vt:i4>
      </vt:variant>
    </vt:vector>
  </HeadingPairs>
  <TitlesOfParts>
    <vt:vector size="90" baseType="lpstr">
      <vt:lpstr>Adobe Garamond Pro</vt:lpstr>
      <vt:lpstr>Arial</vt:lpstr>
      <vt:lpstr>B Homa</vt:lpstr>
      <vt:lpstr>B Nazanin</vt:lpstr>
      <vt:lpstr>Calibri</vt:lpstr>
      <vt:lpstr>Calibri Light</vt:lpstr>
      <vt:lpstr>Century Gothic</vt:lpstr>
      <vt:lpstr>Times New Roman</vt:lpstr>
      <vt:lpstr>Wingdings 3</vt:lpstr>
      <vt:lpstr>Office Theme</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2020-11-27T20:19:09Z</dcterms:created>
  <dcterms:modified xsi:type="dcterms:W3CDTF">2020-11-27T20:20:05Z</dcterms:modified>
</cp:coreProperties>
</file>