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Lst>
  <p:notesMasterIdLst>
    <p:notesMasterId r:id="rId10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 id="352" r:id="rId99"/>
    <p:sldId id="353" r:id="rId100"/>
    <p:sldId id="354" r:id="rId101"/>
    <p:sldId id="355" r:id="rId102"/>
    <p:sldId id="356" r:id="rId103"/>
    <p:sldId id="357" r:id="rId104"/>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75" d="100"/>
          <a:sy n="75"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07" Type="http://schemas.openxmlformats.org/officeDocument/2006/relationships/viewProps" Target="viewProps.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theme" Target="theme/theme1.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tableStyles" Target="tableStyles.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image" Target="../media/image58.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2.e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image" Target="../media/image103.png"/><Relationship Id="rId4" Type="http://schemas.openxmlformats.org/officeDocument/2006/relationships/image" Target="../media/image106.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image" Target="../media/image77.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image" Target="../media/image80.png"/></Relationships>
</file>

<file path=ppt/drawings/_rels/vmlDrawing4.v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image" Target="../media/image82.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image" Target="../media/image85.png"/></Relationships>
</file>

<file path=ppt/drawings/_rels/vmlDrawing6.v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image" Target="../media/image87.png"/><Relationship Id="rId4" Type="http://schemas.openxmlformats.org/officeDocument/2006/relationships/image" Target="../media/image90.png"/></Relationships>
</file>

<file path=ppt/drawings/_rels/vmlDrawing7.v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image" Target="../media/image93.png"/></Relationships>
</file>

<file path=ppt/drawings/_rels/vmlDrawing8.v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image" Target="../media/image96.png"/><Relationship Id="rId4" Type="http://schemas.openxmlformats.org/officeDocument/2006/relationships/image" Target="../media/image99.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C0137803-A767-4B69-A0F8-FCFFE153D054}" type="datetimeFigureOut">
              <a:rPr lang="fa-IR" smtClean="0"/>
              <a:t>20/07/1442</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6453B1E1-F0AC-47BC-91A1-93E4D47D13CE}" type="slidenum">
              <a:rPr lang="fa-IR" smtClean="0"/>
              <a:t>‹#›</a:t>
            </a:fld>
            <a:endParaRPr lang="fa-IR"/>
          </a:p>
        </p:txBody>
      </p:sp>
    </p:spTree>
    <p:extLst>
      <p:ext uri="{BB962C8B-B14F-4D97-AF65-F5344CB8AC3E}">
        <p14:creationId xmlns:p14="http://schemas.microsoft.com/office/powerpoint/2010/main" val="296860053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ar-SA" altLang="fa-IR" smtClean="0"/>
          </a:p>
        </p:txBody>
      </p:sp>
      <p:sp>
        <p:nvSpPr>
          <p:cNvPr id="1085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E0A7459-5BCA-48EB-A0AE-66D25A8CDCE8}" type="slidenum">
              <a:rPr lang="ar-SA" altLang="fa-IR">
                <a:solidFill>
                  <a:prstClr val="black"/>
                </a:solidFill>
              </a:rPr>
              <a:pPr eaLnBrk="1" hangingPunct="1"/>
              <a:t>101</a:t>
            </a:fld>
            <a:endParaRPr lang="fa-IR" altLang="fa-IR">
              <a:solidFill>
                <a:prstClr val="black"/>
              </a:solidFill>
            </a:endParaRPr>
          </a:p>
        </p:txBody>
      </p:sp>
    </p:spTree>
    <p:extLst>
      <p:ext uri="{BB962C8B-B14F-4D97-AF65-F5344CB8AC3E}">
        <p14:creationId xmlns:p14="http://schemas.microsoft.com/office/powerpoint/2010/main" val="3274193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82B73EA2-E0D3-4CA4-B63A-90C4A49B7F1F}" type="datetimeFigureOut">
              <a:rPr lang="fa-IR" smtClean="0"/>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447E75F-9374-41D5-9339-C13D2F72437D}" type="slidenum">
              <a:rPr lang="fa-IR" smtClean="0"/>
              <a:t>‹#›</a:t>
            </a:fld>
            <a:endParaRPr lang="fa-IR"/>
          </a:p>
        </p:txBody>
      </p:sp>
    </p:spTree>
    <p:extLst>
      <p:ext uri="{BB962C8B-B14F-4D97-AF65-F5344CB8AC3E}">
        <p14:creationId xmlns:p14="http://schemas.microsoft.com/office/powerpoint/2010/main" val="2304844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82B73EA2-E0D3-4CA4-B63A-90C4A49B7F1F}" type="datetimeFigureOut">
              <a:rPr lang="fa-IR" smtClean="0"/>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447E75F-9374-41D5-9339-C13D2F72437D}" type="slidenum">
              <a:rPr lang="fa-IR" smtClean="0"/>
              <a:t>‹#›</a:t>
            </a:fld>
            <a:endParaRPr lang="fa-IR"/>
          </a:p>
        </p:txBody>
      </p:sp>
    </p:spTree>
    <p:extLst>
      <p:ext uri="{BB962C8B-B14F-4D97-AF65-F5344CB8AC3E}">
        <p14:creationId xmlns:p14="http://schemas.microsoft.com/office/powerpoint/2010/main" val="41846970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365125"/>
            <a:ext cx="1478756"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71488" y="365125"/>
            <a:ext cx="432196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82B73EA2-E0D3-4CA4-B63A-90C4A49B7F1F}" type="datetimeFigureOut">
              <a:rPr lang="fa-IR" smtClean="0"/>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447E75F-9374-41D5-9339-C13D2F72437D}" type="slidenum">
              <a:rPr lang="fa-IR" smtClean="0"/>
              <a:t>‹#›</a:t>
            </a:fld>
            <a:endParaRPr lang="fa-IR"/>
          </a:p>
        </p:txBody>
      </p:sp>
    </p:spTree>
    <p:extLst>
      <p:ext uri="{BB962C8B-B14F-4D97-AF65-F5344CB8AC3E}">
        <p14:creationId xmlns:p14="http://schemas.microsoft.com/office/powerpoint/2010/main" val="22990127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lvl1pPr>
              <a:defRPr/>
            </a:lvl1pPr>
          </a:lstStyle>
          <a:p>
            <a:pPr>
              <a:defRPr/>
            </a:pPr>
            <a:fld id="{AF6D5E17-6F7B-4FFA-AB8A-F3FE41D0254D}" type="datetimeFigureOut">
              <a:rPr lang="fa-IR">
                <a:solidFill>
                  <a:prstClr val="black">
                    <a:tint val="75000"/>
                  </a:prstClr>
                </a:solidFill>
              </a:rPr>
              <a:pPr>
                <a:defRPr/>
              </a:pPr>
              <a:t>20/07/1442</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793A4647-5CBD-4ED3-88E2-DA02DC406854}" type="slidenum">
              <a:rPr lang="fa-IR" altLang="fa-IR"/>
              <a:pPr/>
              <a:t>‹#›</a:t>
            </a:fld>
            <a:endParaRPr lang="fa-IR" altLang="fa-IR"/>
          </a:p>
        </p:txBody>
      </p:sp>
    </p:spTree>
    <p:extLst>
      <p:ext uri="{BB962C8B-B14F-4D97-AF65-F5344CB8AC3E}">
        <p14:creationId xmlns:p14="http://schemas.microsoft.com/office/powerpoint/2010/main" val="27505670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a:defRPr/>
            </a:lvl1pPr>
          </a:lstStyle>
          <a:p>
            <a:pPr>
              <a:defRPr/>
            </a:pPr>
            <a:fld id="{6D3577E3-F2F2-41A0-AD9E-F98EA36616CB}" type="datetimeFigureOut">
              <a:rPr lang="fa-IR">
                <a:solidFill>
                  <a:prstClr val="black">
                    <a:tint val="75000"/>
                  </a:prstClr>
                </a:solidFill>
              </a:rPr>
              <a:pPr>
                <a:defRPr/>
              </a:pPr>
              <a:t>20/07/1442</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9E3DE8AA-1171-47AA-A60F-0373855E21DF}" type="slidenum">
              <a:rPr lang="fa-IR" altLang="fa-IR"/>
              <a:pPr/>
              <a:t>‹#›</a:t>
            </a:fld>
            <a:endParaRPr lang="fa-IR" altLang="fa-IR"/>
          </a:p>
        </p:txBody>
      </p:sp>
    </p:spTree>
    <p:extLst>
      <p:ext uri="{BB962C8B-B14F-4D97-AF65-F5344CB8AC3E}">
        <p14:creationId xmlns:p14="http://schemas.microsoft.com/office/powerpoint/2010/main" val="26353721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DEF3BFB-DC09-44C3-AF88-09988D168179}" type="datetimeFigureOut">
              <a:rPr lang="fa-IR">
                <a:solidFill>
                  <a:prstClr val="black">
                    <a:tint val="75000"/>
                  </a:prstClr>
                </a:solidFill>
              </a:rPr>
              <a:pPr>
                <a:defRPr/>
              </a:pPr>
              <a:t>20/07/1442</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2530D7FC-B3F7-4606-B91C-0BE874EA3681}" type="slidenum">
              <a:rPr lang="fa-IR" altLang="fa-IR"/>
              <a:pPr/>
              <a:t>‹#›</a:t>
            </a:fld>
            <a:endParaRPr lang="fa-IR" altLang="fa-IR"/>
          </a:p>
        </p:txBody>
      </p:sp>
    </p:spTree>
    <p:extLst>
      <p:ext uri="{BB962C8B-B14F-4D97-AF65-F5344CB8AC3E}">
        <p14:creationId xmlns:p14="http://schemas.microsoft.com/office/powerpoint/2010/main" val="24408217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3"/>
          <p:cNvSpPr>
            <a:spLocks noGrp="1"/>
          </p:cNvSpPr>
          <p:nvPr>
            <p:ph type="dt" sz="half" idx="10"/>
          </p:nvPr>
        </p:nvSpPr>
        <p:spPr/>
        <p:txBody>
          <a:bodyPr/>
          <a:lstStyle>
            <a:lvl1pPr>
              <a:defRPr/>
            </a:lvl1pPr>
          </a:lstStyle>
          <a:p>
            <a:pPr>
              <a:defRPr/>
            </a:pPr>
            <a:fld id="{DE1D1BFD-42AB-4054-8F29-4B7548CDC307}" type="datetimeFigureOut">
              <a:rPr lang="fa-IR">
                <a:solidFill>
                  <a:prstClr val="black">
                    <a:tint val="75000"/>
                  </a:prstClr>
                </a:solidFill>
              </a:rPr>
              <a:pPr>
                <a:defRPr/>
              </a:pPr>
              <a:t>20/07/1442</a:t>
            </a:fld>
            <a:endParaRPr lang="fa-IR">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fa-IR">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B268C639-1F37-4AF0-B10E-1CAB7C04A616}" type="slidenum">
              <a:rPr lang="fa-IR" altLang="fa-IR"/>
              <a:pPr/>
              <a:t>‹#›</a:t>
            </a:fld>
            <a:endParaRPr lang="fa-IR" altLang="fa-IR"/>
          </a:p>
        </p:txBody>
      </p:sp>
    </p:spTree>
    <p:extLst>
      <p:ext uri="{BB962C8B-B14F-4D97-AF65-F5344CB8AC3E}">
        <p14:creationId xmlns:p14="http://schemas.microsoft.com/office/powerpoint/2010/main" val="35218944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3"/>
          <p:cNvSpPr>
            <a:spLocks noGrp="1"/>
          </p:cNvSpPr>
          <p:nvPr>
            <p:ph type="dt" sz="half" idx="10"/>
          </p:nvPr>
        </p:nvSpPr>
        <p:spPr/>
        <p:txBody>
          <a:bodyPr/>
          <a:lstStyle>
            <a:lvl1pPr>
              <a:defRPr/>
            </a:lvl1pPr>
          </a:lstStyle>
          <a:p>
            <a:pPr>
              <a:defRPr/>
            </a:pPr>
            <a:fld id="{BBEE9405-6292-4DC6-AB06-A80EE42AFC3D}" type="datetimeFigureOut">
              <a:rPr lang="fa-IR">
                <a:solidFill>
                  <a:prstClr val="black">
                    <a:tint val="75000"/>
                  </a:prstClr>
                </a:solidFill>
              </a:rPr>
              <a:pPr>
                <a:defRPr/>
              </a:pPr>
              <a:t>20/07/1442</a:t>
            </a:fld>
            <a:endParaRPr lang="fa-IR">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fa-IR">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fld id="{123289D1-A9D7-4131-93A4-A69EBBADE7E0}" type="slidenum">
              <a:rPr lang="fa-IR" altLang="fa-IR"/>
              <a:pPr/>
              <a:t>‹#›</a:t>
            </a:fld>
            <a:endParaRPr lang="fa-IR" altLang="fa-IR"/>
          </a:p>
        </p:txBody>
      </p:sp>
    </p:spTree>
    <p:extLst>
      <p:ext uri="{BB962C8B-B14F-4D97-AF65-F5344CB8AC3E}">
        <p14:creationId xmlns:p14="http://schemas.microsoft.com/office/powerpoint/2010/main" val="40088794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3"/>
          <p:cNvSpPr>
            <a:spLocks noGrp="1"/>
          </p:cNvSpPr>
          <p:nvPr>
            <p:ph type="dt" sz="half" idx="10"/>
          </p:nvPr>
        </p:nvSpPr>
        <p:spPr/>
        <p:txBody>
          <a:bodyPr/>
          <a:lstStyle>
            <a:lvl1pPr>
              <a:defRPr/>
            </a:lvl1pPr>
          </a:lstStyle>
          <a:p>
            <a:pPr>
              <a:defRPr/>
            </a:pPr>
            <a:fld id="{C06D3832-EE56-4A9F-9D8D-D1379B76BF85}" type="datetimeFigureOut">
              <a:rPr lang="fa-IR">
                <a:solidFill>
                  <a:prstClr val="black">
                    <a:tint val="75000"/>
                  </a:prstClr>
                </a:solidFill>
              </a:rPr>
              <a:pPr>
                <a:defRPr/>
              </a:pPr>
              <a:t>20/07/1442</a:t>
            </a:fld>
            <a:endParaRPr lang="fa-IR">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fa-IR">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fld id="{EA7851A1-9889-4EC2-8651-569337B6B54C}" type="slidenum">
              <a:rPr lang="fa-IR" altLang="fa-IR"/>
              <a:pPr/>
              <a:t>‹#›</a:t>
            </a:fld>
            <a:endParaRPr lang="fa-IR" altLang="fa-IR"/>
          </a:p>
        </p:txBody>
      </p:sp>
    </p:spTree>
    <p:extLst>
      <p:ext uri="{BB962C8B-B14F-4D97-AF65-F5344CB8AC3E}">
        <p14:creationId xmlns:p14="http://schemas.microsoft.com/office/powerpoint/2010/main" val="6577421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2C04984-47B8-4C4F-8F3C-36A3012EF647}" type="datetimeFigureOut">
              <a:rPr lang="fa-IR">
                <a:solidFill>
                  <a:prstClr val="black">
                    <a:tint val="75000"/>
                  </a:prstClr>
                </a:solidFill>
              </a:rPr>
              <a:pPr>
                <a:defRPr/>
              </a:pPr>
              <a:t>20/07/1442</a:t>
            </a:fld>
            <a:endParaRPr lang="fa-IR">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fa-IR">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fld id="{9EB83A6B-5293-4D2D-9547-C8EBD67524D2}" type="slidenum">
              <a:rPr lang="fa-IR" altLang="fa-IR"/>
              <a:pPr/>
              <a:t>‹#›</a:t>
            </a:fld>
            <a:endParaRPr lang="fa-IR" altLang="fa-IR"/>
          </a:p>
        </p:txBody>
      </p:sp>
    </p:spTree>
    <p:extLst>
      <p:ext uri="{BB962C8B-B14F-4D97-AF65-F5344CB8AC3E}">
        <p14:creationId xmlns:p14="http://schemas.microsoft.com/office/powerpoint/2010/main" val="4458122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D81BE33-5CE5-43DC-BAE2-6C35AA16BC05}" type="datetimeFigureOut">
              <a:rPr lang="fa-IR">
                <a:solidFill>
                  <a:prstClr val="black">
                    <a:tint val="75000"/>
                  </a:prstClr>
                </a:solidFill>
              </a:rPr>
              <a:pPr>
                <a:defRPr/>
              </a:pPr>
              <a:t>20/07/1442</a:t>
            </a:fld>
            <a:endParaRPr lang="fa-IR">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fa-IR">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60CC39D9-7905-4604-A99E-7E3D94CD3AA6}" type="slidenum">
              <a:rPr lang="fa-IR" altLang="fa-IR"/>
              <a:pPr/>
              <a:t>‹#›</a:t>
            </a:fld>
            <a:endParaRPr lang="fa-IR" altLang="fa-IR"/>
          </a:p>
        </p:txBody>
      </p:sp>
    </p:spTree>
    <p:extLst>
      <p:ext uri="{BB962C8B-B14F-4D97-AF65-F5344CB8AC3E}">
        <p14:creationId xmlns:p14="http://schemas.microsoft.com/office/powerpoint/2010/main" val="25833024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82B73EA2-E0D3-4CA4-B63A-90C4A49B7F1F}" type="datetimeFigureOut">
              <a:rPr lang="fa-IR" smtClean="0"/>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447E75F-9374-41D5-9339-C13D2F72437D}" type="slidenum">
              <a:rPr lang="fa-IR" smtClean="0"/>
              <a:t>‹#›</a:t>
            </a:fld>
            <a:endParaRPr lang="fa-IR"/>
          </a:p>
        </p:txBody>
      </p:sp>
    </p:spTree>
    <p:extLst>
      <p:ext uri="{BB962C8B-B14F-4D97-AF65-F5344CB8AC3E}">
        <p14:creationId xmlns:p14="http://schemas.microsoft.com/office/powerpoint/2010/main" val="28642992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rtlCol="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ED5EF42-6ECF-4886-8DE2-E2C33D42D802}" type="datetimeFigureOut">
              <a:rPr lang="fa-IR">
                <a:solidFill>
                  <a:prstClr val="black">
                    <a:tint val="75000"/>
                  </a:prstClr>
                </a:solidFill>
              </a:rPr>
              <a:pPr>
                <a:defRPr/>
              </a:pPr>
              <a:t>20/07/1442</a:t>
            </a:fld>
            <a:endParaRPr lang="fa-IR">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fa-IR">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47ADF83E-AB05-4CAE-B049-29887D2BDE17}" type="slidenum">
              <a:rPr lang="fa-IR" altLang="fa-IR"/>
              <a:pPr/>
              <a:t>‹#›</a:t>
            </a:fld>
            <a:endParaRPr lang="fa-IR" altLang="fa-IR"/>
          </a:p>
        </p:txBody>
      </p:sp>
    </p:spTree>
    <p:extLst>
      <p:ext uri="{BB962C8B-B14F-4D97-AF65-F5344CB8AC3E}">
        <p14:creationId xmlns:p14="http://schemas.microsoft.com/office/powerpoint/2010/main" val="7131846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a:defRPr/>
            </a:lvl1pPr>
          </a:lstStyle>
          <a:p>
            <a:pPr>
              <a:defRPr/>
            </a:pPr>
            <a:fld id="{4FFD9018-EE02-4FE5-BA59-66D2C1676126}" type="datetimeFigureOut">
              <a:rPr lang="fa-IR">
                <a:solidFill>
                  <a:prstClr val="black">
                    <a:tint val="75000"/>
                  </a:prstClr>
                </a:solidFill>
              </a:rPr>
              <a:pPr>
                <a:defRPr/>
              </a:pPr>
              <a:t>20/07/1442</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4500A842-EC0C-42CB-A817-F42C84931901}" type="slidenum">
              <a:rPr lang="fa-IR" altLang="fa-IR"/>
              <a:pPr/>
              <a:t>‹#›</a:t>
            </a:fld>
            <a:endParaRPr lang="fa-IR" altLang="fa-IR"/>
          </a:p>
        </p:txBody>
      </p:sp>
    </p:spTree>
    <p:extLst>
      <p:ext uri="{BB962C8B-B14F-4D97-AF65-F5344CB8AC3E}">
        <p14:creationId xmlns:p14="http://schemas.microsoft.com/office/powerpoint/2010/main" val="4203334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a:defRPr/>
            </a:lvl1pPr>
          </a:lstStyle>
          <a:p>
            <a:pPr>
              <a:defRPr/>
            </a:pPr>
            <a:fld id="{D7A36CC0-E7A6-42F3-97DE-D352601CE440}" type="datetimeFigureOut">
              <a:rPr lang="fa-IR">
                <a:solidFill>
                  <a:prstClr val="black">
                    <a:tint val="75000"/>
                  </a:prstClr>
                </a:solidFill>
              </a:rPr>
              <a:pPr>
                <a:defRPr/>
              </a:pPr>
              <a:t>20/07/1442</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DF234868-89F2-4C45-9D92-09D37D131AB8}" type="slidenum">
              <a:rPr lang="fa-IR" altLang="fa-IR"/>
              <a:pPr/>
              <a:t>‹#›</a:t>
            </a:fld>
            <a:endParaRPr lang="fa-IR" altLang="fa-IR"/>
          </a:p>
        </p:txBody>
      </p:sp>
    </p:spTree>
    <p:extLst>
      <p:ext uri="{BB962C8B-B14F-4D97-AF65-F5344CB8AC3E}">
        <p14:creationId xmlns:p14="http://schemas.microsoft.com/office/powerpoint/2010/main" val="3181376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2B73EA2-E0D3-4CA4-B63A-90C4A49B7F1F}" type="datetimeFigureOut">
              <a:rPr lang="fa-IR" smtClean="0"/>
              <a:t>20/07/1442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447E75F-9374-41D5-9339-C13D2F72437D}" type="slidenum">
              <a:rPr lang="fa-IR" smtClean="0"/>
              <a:t>‹#›</a:t>
            </a:fld>
            <a:endParaRPr lang="fa-IR"/>
          </a:p>
        </p:txBody>
      </p:sp>
    </p:spTree>
    <p:extLst>
      <p:ext uri="{BB962C8B-B14F-4D97-AF65-F5344CB8AC3E}">
        <p14:creationId xmlns:p14="http://schemas.microsoft.com/office/powerpoint/2010/main" val="2733831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71487"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3486150"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82B73EA2-E0D3-4CA4-B63A-90C4A49B7F1F}" type="datetimeFigureOut">
              <a:rPr lang="fa-IR" smtClean="0"/>
              <a:t>20/07/1442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447E75F-9374-41D5-9339-C13D2F72437D}" type="slidenum">
              <a:rPr lang="fa-IR" smtClean="0"/>
              <a:t>‹#›</a:t>
            </a:fld>
            <a:endParaRPr lang="fa-IR"/>
          </a:p>
        </p:txBody>
      </p:sp>
    </p:spTree>
    <p:extLst>
      <p:ext uri="{BB962C8B-B14F-4D97-AF65-F5344CB8AC3E}">
        <p14:creationId xmlns:p14="http://schemas.microsoft.com/office/powerpoint/2010/main" val="538828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82B73EA2-E0D3-4CA4-B63A-90C4A49B7F1F}" type="datetimeFigureOut">
              <a:rPr lang="fa-IR" smtClean="0"/>
              <a:t>20/07/1442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3447E75F-9374-41D5-9339-C13D2F72437D}" type="slidenum">
              <a:rPr lang="fa-IR" smtClean="0"/>
              <a:t>‹#›</a:t>
            </a:fld>
            <a:endParaRPr lang="fa-IR"/>
          </a:p>
        </p:txBody>
      </p:sp>
    </p:spTree>
    <p:extLst>
      <p:ext uri="{BB962C8B-B14F-4D97-AF65-F5344CB8AC3E}">
        <p14:creationId xmlns:p14="http://schemas.microsoft.com/office/powerpoint/2010/main" val="58077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82B73EA2-E0D3-4CA4-B63A-90C4A49B7F1F}" type="datetimeFigureOut">
              <a:rPr lang="fa-IR" smtClean="0"/>
              <a:t>20/07/1442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3447E75F-9374-41D5-9339-C13D2F72437D}" type="slidenum">
              <a:rPr lang="fa-IR" smtClean="0"/>
              <a:t>‹#›</a:t>
            </a:fld>
            <a:endParaRPr lang="fa-IR"/>
          </a:p>
        </p:txBody>
      </p:sp>
    </p:spTree>
    <p:extLst>
      <p:ext uri="{BB962C8B-B14F-4D97-AF65-F5344CB8AC3E}">
        <p14:creationId xmlns:p14="http://schemas.microsoft.com/office/powerpoint/2010/main" val="24577293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B73EA2-E0D3-4CA4-B63A-90C4A49B7F1F}" type="datetimeFigureOut">
              <a:rPr lang="fa-IR" smtClean="0"/>
              <a:t>20/07/1442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3447E75F-9374-41D5-9339-C13D2F72437D}" type="slidenum">
              <a:rPr lang="fa-IR" smtClean="0"/>
              <a:t>‹#›</a:t>
            </a:fld>
            <a:endParaRPr lang="fa-IR"/>
          </a:p>
        </p:txBody>
      </p:sp>
    </p:spTree>
    <p:extLst>
      <p:ext uri="{BB962C8B-B14F-4D97-AF65-F5344CB8AC3E}">
        <p14:creationId xmlns:p14="http://schemas.microsoft.com/office/powerpoint/2010/main" val="35145699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B73EA2-E0D3-4CA4-B63A-90C4A49B7F1F}" type="datetimeFigureOut">
              <a:rPr lang="fa-IR" smtClean="0"/>
              <a:t>20/07/1442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447E75F-9374-41D5-9339-C13D2F72437D}" type="slidenum">
              <a:rPr lang="fa-IR" smtClean="0"/>
              <a:t>‹#›</a:t>
            </a:fld>
            <a:endParaRPr lang="fa-IR"/>
          </a:p>
        </p:txBody>
      </p:sp>
    </p:spTree>
    <p:extLst>
      <p:ext uri="{BB962C8B-B14F-4D97-AF65-F5344CB8AC3E}">
        <p14:creationId xmlns:p14="http://schemas.microsoft.com/office/powerpoint/2010/main" val="1775258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B73EA2-E0D3-4CA4-B63A-90C4A49B7F1F}" type="datetimeFigureOut">
              <a:rPr lang="fa-IR" smtClean="0"/>
              <a:t>20/07/1442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447E75F-9374-41D5-9339-C13D2F72437D}" type="slidenum">
              <a:rPr lang="fa-IR" smtClean="0"/>
              <a:t>‹#›</a:t>
            </a:fld>
            <a:endParaRPr lang="fa-IR"/>
          </a:p>
        </p:txBody>
      </p:sp>
    </p:spTree>
    <p:extLst>
      <p:ext uri="{BB962C8B-B14F-4D97-AF65-F5344CB8AC3E}">
        <p14:creationId xmlns:p14="http://schemas.microsoft.com/office/powerpoint/2010/main" val="22964661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457950" y="6356351"/>
            <a:ext cx="20574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82B73EA2-E0D3-4CA4-B63A-90C4A49B7F1F}" type="datetimeFigureOut">
              <a:rPr lang="fa-IR" smtClean="0"/>
              <a:t>20/07/1442</a:t>
            </a:fld>
            <a:endParaRPr lang="fa-I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28650" y="6356351"/>
            <a:ext cx="20574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3447E75F-9374-41D5-9339-C13D2F72437D}" type="slidenum">
              <a:rPr lang="fa-IR" smtClean="0"/>
              <a:t>‹#›</a:t>
            </a:fld>
            <a:endParaRPr lang="fa-IR"/>
          </a:p>
        </p:txBody>
      </p:sp>
    </p:spTree>
    <p:extLst>
      <p:ext uri="{BB962C8B-B14F-4D97-AF65-F5344CB8AC3E}">
        <p14:creationId xmlns:p14="http://schemas.microsoft.com/office/powerpoint/2010/main" val="40617980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a-IR" smtClean="0"/>
              <a:t>Click to edit Master title style</a:t>
            </a:r>
          </a:p>
        </p:txBody>
      </p:sp>
      <p:sp>
        <p:nvSpPr>
          <p:cNvPr id="1229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a-IR" smtClean="0"/>
              <a:t>Click to edit Master text styles</a:t>
            </a:r>
          </a:p>
          <a:p>
            <a:pPr lvl="1"/>
            <a:r>
              <a:rPr lang="en-US" altLang="fa-IR" smtClean="0"/>
              <a:t>Second level</a:t>
            </a:r>
          </a:p>
          <a:p>
            <a:pPr lvl="2"/>
            <a:r>
              <a:rPr lang="en-US" altLang="fa-IR" smtClean="0"/>
              <a:t>Third level</a:t>
            </a:r>
          </a:p>
          <a:p>
            <a:pPr lvl="3"/>
            <a:r>
              <a:rPr lang="en-US" altLang="fa-IR" smtClean="0"/>
              <a:t>Fourth level</a:t>
            </a:r>
          </a:p>
          <a:p>
            <a:pPr lvl="4"/>
            <a:r>
              <a:rPr lang="en-US" altLang="fa-IR" smtClean="0"/>
              <a:t>Fifth level</a:t>
            </a: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8BDE3DE0-5944-43CB-9F2B-55F90168A399}" type="datetimeFigureOut">
              <a:rPr lang="fa-IR">
                <a:solidFill>
                  <a:prstClr val="black">
                    <a:tint val="75000"/>
                  </a:prstClr>
                </a:solidFill>
              </a:rPr>
              <a:pPr>
                <a:defRPr/>
              </a:pPr>
              <a:t>20/07/1442</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l">
              <a:defRPr sz="1200">
                <a:solidFill>
                  <a:srgbClr val="898989"/>
                </a:solidFill>
                <a:latin typeface="Calibri" panose="020F0502020204030204" pitchFamily="34" charset="0"/>
              </a:defRPr>
            </a:lvl1pPr>
          </a:lstStyle>
          <a:p>
            <a:pPr fontAlgn="base">
              <a:spcBef>
                <a:spcPct val="0"/>
              </a:spcBef>
              <a:spcAft>
                <a:spcPct val="0"/>
              </a:spcAft>
            </a:pPr>
            <a:fld id="{E810785E-9148-4AA7-9D18-531E61BD1A17}" type="slidenum">
              <a:rPr lang="fa-IR" altLang="fa-IR"/>
              <a:pPr fontAlgn="base">
                <a:spcBef>
                  <a:spcPct val="0"/>
                </a:spcBef>
                <a:spcAft>
                  <a:spcPct val="0"/>
                </a:spcAft>
              </a:pPr>
              <a:t>‹#›</a:t>
            </a:fld>
            <a:endParaRPr lang="fa-IR" altLang="fa-IR"/>
          </a:p>
        </p:txBody>
      </p:sp>
    </p:spTree>
    <p:extLst>
      <p:ext uri="{BB962C8B-B14F-4D97-AF65-F5344CB8AC3E}">
        <p14:creationId xmlns:p14="http://schemas.microsoft.com/office/powerpoint/2010/main" val="32189871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1" eaLnBrk="0" fontAlgn="base" hangingPunct="0">
        <a:spcBef>
          <a:spcPct val="0"/>
        </a:spcBef>
        <a:spcAft>
          <a:spcPct val="0"/>
        </a:spcAft>
        <a:defRPr sz="4400" kern="1200">
          <a:solidFill>
            <a:schemeClr val="tx1"/>
          </a:solidFill>
          <a:latin typeface="+mj-lt"/>
          <a:ea typeface="+mj-ea"/>
          <a:cs typeface="+mj-cs"/>
        </a:defRPr>
      </a:lvl1pPr>
      <a:lvl2pPr algn="ctr" rtl="1" eaLnBrk="0" fontAlgn="base" hangingPunct="0">
        <a:spcBef>
          <a:spcPct val="0"/>
        </a:spcBef>
        <a:spcAft>
          <a:spcPct val="0"/>
        </a:spcAft>
        <a:defRPr sz="4400">
          <a:solidFill>
            <a:schemeClr val="tx1"/>
          </a:solidFill>
          <a:latin typeface="Calibri" pitchFamily="34" charset="0"/>
          <a:cs typeface="Times New Roman" pitchFamily="18" charset="0"/>
        </a:defRPr>
      </a:lvl2pPr>
      <a:lvl3pPr algn="ctr" rtl="1" eaLnBrk="0" fontAlgn="base" hangingPunct="0">
        <a:spcBef>
          <a:spcPct val="0"/>
        </a:spcBef>
        <a:spcAft>
          <a:spcPct val="0"/>
        </a:spcAft>
        <a:defRPr sz="4400">
          <a:solidFill>
            <a:schemeClr val="tx1"/>
          </a:solidFill>
          <a:latin typeface="Calibri" pitchFamily="34" charset="0"/>
          <a:cs typeface="Times New Roman" pitchFamily="18" charset="0"/>
        </a:defRPr>
      </a:lvl3pPr>
      <a:lvl4pPr algn="ctr" rtl="1" eaLnBrk="0" fontAlgn="base" hangingPunct="0">
        <a:spcBef>
          <a:spcPct val="0"/>
        </a:spcBef>
        <a:spcAft>
          <a:spcPct val="0"/>
        </a:spcAft>
        <a:defRPr sz="4400">
          <a:solidFill>
            <a:schemeClr val="tx1"/>
          </a:solidFill>
          <a:latin typeface="Calibri" pitchFamily="34" charset="0"/>
          <a:cs typeface="Times New Roman" pitchFamily="18" charset="0"/>
        </a:defRPr>
      </a:lvl4pPr>
      <a:lvl5pPr algn="ctr" rtl="1" eaLnBrk="0" fontAlgn="base" hangingPunct="0">
        <a:spcBef>
          <a:spcPct val="0"/>
        </a:spcBef>
        <a:spcAft>
          <a:spcPct val="0"/>
        </a:spcAft>
        <a:defRPr sz="4400">
          <a:solidFill>
            <a:schemeClr val="tx1"/>
          </a:solidFill>
          <a:latin typeface="Calibri" pitchFamily="34" charset="0"/>
          <a:cs typeface="Times New Roman" pitchFamily="18" charset="0"/>
        </a:defRPr>
      </a:lvl5pPr>
      <a:lvl6pPr marL="457200" algn="ctr" rtl="1" fontAlgn="base">
        <a:spcBef>
          <a:spcPct val="0"/>
        </a:spcBef>
        <a:spcAft>
          <a:spcPct val="0"/>
        </a:spcAft>
        <a:defRPr sz="4400">
          <a:solidFill>
            <a:schemeClr val="tx1"/>
          </a:solidFill>
          <a:latin typeface="Calibri" pitchFamily="34" charset="0"/>
          <a:cs typeface="Times New Roman" pitchFamily="18" charset="0"/>
        </a:defRPr>
      </a:lvl6pPr>
      <a:lvl7pPr marL="914400" algn="ctr" rtl="1" fontAlgn="base">
        <a:spcBef>
          <a:spcPct val="0"/>
        </a:spcBef>
        <a:spcAft>
          <a:spcPct val="0"/>
        </a:spcAft>
        <a:defRPr sz="4400">
          <a:solidFill>
            <a:schemeClr val="tx1"/>
          </a:solidFill>
          <a:latin typeface="Calibri" pitchFamily="34" charset="0"/>
          <a:cs typeface="Times New Roman" pitchFamily="18" charset="0"/>
        </a:defRPr>
      </a:lvl7pPr>
      <a:lvl8pPr marL="1371600" algn="ctr" rtl="1" fontAlgn="base">
        <a:spcBef>
          <a:spcPct val="0"/>
        </a:spcBef>
        <a:spcAft>
          <a:spcPct val="0"/>
        </a:spcAft>
        <a:defRPr sz="4400">
          <a:solidFill>
            <a:schemeClr val="tx1"/>
          </a:solidFill>
          <a:latin typeface="Calibri" pitchFamily="34" charset="0"/>
          <a:cs typeface="Times New Roman" pitchFamily="18" charset="0"/>
        </a:defRPr>
      </a:lvl8pPr>
      <a:lvl9pPr marL="1828800" algn="ctr" rtl="1" fontAlgn="base">
        <a:spcBef>
          <a:spcPct val="0"/>
        </a:spcBef>
        <a:spcAft>
          <a:spcPct val="0"/>
        </a:spcAft>
        <a:defRPr sz="4400">
          <a:solidFill>
            <a:schemeClr val="tx1"/>
          </a:solidFill>
          <a:latin typeface="Calibri" pitchFamily="34" charset="0"/>
          <a:cs typeface="Times New Roman" pitchFamily="18" charset="0"/>
        </a:defRPr>
      </a:lvl9pPr>
    </p:titleStyle>
    <p:bodyStyle>
      <a:lvl1pPr marL="342900" indent="-342900" algn="r" rtl="1"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r" rtl="1"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r" rtl="1"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r" rtl="1"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r" rtl="1"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8.xml"/><Relationship Id="rId5" Type="http://schemas.openxmlformats.org/officeDocument/2006/relationships/image" Target="../media/image24.jpeg"/><Relationship Id="rId4" Type="http://schemas.openxmlformats.org/officeDocument/2006/relationships/image" Target="../media/image23.jpeg"/></Relationships>
</file>

<file path=ppt/slides/_rels/slide100.xml.rels><?xml version="1.0" encoding="UTF-8" standalone="yes"?>
<Relationships xmlns="http://schemas.openxmlformats.org/package/2006/relationships"><Relationship Id="rId3" Type="http://schemas.openxmlformats.org/officeDocument/2006/relationships/image" Target="../media/image348.png"/><Relationship Id="rId2" Type="http://schemas.openxmlformats.org/officeDocument/2006/relationships/image" Target="../media/image347.jpeg"/><Relationship Id="rId1" Type="http://schemas.openxmlformats.org/officeDocument/2006/relationships/slideLayout" Target="../slideLayouts/slideLayout18.xml"/><Relationship Id="rId5" Type="http://schemas.openxmlformats.org/officeDocument/2006/relationships/image" Target="../media/image350.jpeg"/><Relationship Id="rId4" Type="http://schemas.openxmlformats.org/officeDocument/2006/relationships/image" Target="../media/image349.jpeg"/></Relationships>
</file>

<file path=ppt/slides/_rels/slide101.xml.rels><?xml version="1.0" encoding="UTF-8" standalone="yes"?>
<Relationships xmlns="http://schemas.openxmlformats.org/package/2006/relationships"><Relationship Id="rId8" Type="http://schemas.openxmlformats.org/officeDocument/2006/relationships/image" Target="../media/image356.jpeg"/><Relationship Id="rId3" Type="http://schemas.openxmlformats.org/officeDocument/2006/relationships/image" Target="../media/image351.jpeg"/><Relationship Id="rId7" Type="http://schemas.openxmlformats.org/officeDocument/2006/relationships/image" Target="../media/image355.jpe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354.jpeg"/><Relationship Id="rId5" Type="http://schemas.openxmlformats.org/officeDocument/2006/relationships/image" Target="../media/image353.jpeg"/><Relationship Id="rId4" Type="http://schemas.openxmlformats.org/officeDocument/2006/relationships/image" Target="../media/image352.jpeg"/></Relationships>
</file>

<file path=ppt/slides/_rels/slide10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3.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9.jpeg"/><Relationship Id="rId1" Type="http://schemas.openxmlformats.org/officeDocument/2006/relationships/slideLayout" Target="../slideLayouts/slideLayout18.xml"/><Relationship Id="rId5" Type="http://schemas.openxmlformats.org/officeDocument/2006/relationships/image" Target="../media/image31.png"/><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18.xml"/><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8.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18.xml"/><Relationship Id="rId5" Type="http://schemas.openxmlformats.org/officeDocument/2006/relationships/image" Target="../media/image40.png"/><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image" Target="../media/image41.jpeg"/><Relationship Id="rId1" Type="http://schemas.openxmlformats.org/officeDocument/2006/relationships/slideLayout" Target="../slideLayouts/slideLayout18.xml"/><Relationship Id="rId6" Type="http://schemas.openxmlformats.org/officeDocument/2006/relationships/image" Target="../media/image45.jpeg"/><Relationship Id="rId5" Type="http://schemas.openxmlformats.org/officeDocument/2006/relationships/image" Target="../media/image44.jpeg"/><Relationship Id="rId10" Type="http://schemas.openxmlformats.org/officeDocument/2006/relationships/image" Target="../media/image49.jpeg"/><Relationship Id="rId4" Type="http://schemas.openxmlformats.org/officeDocument/2006/relationships/image" Target="../media/image43.jpeg"/><Relationship Id="rId9" Type="http://schemas.openxmlformats.org/officeDocument/2006/relationships/image" Target="../media/image48.jpeg"/></Relationships>
</file>

<file path=ppt/slides/_rels/slide19.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1.jpeg"/><Relationship Id="rId7" Type="http://schemas.openxmlformats.org/officeDocument/2006/relationships/image" Target="../media/image55.png"/><Relationship Id="rId2" Type="http://schemas.openxmlformats.org/officeDocument/2006/relationships/image" Target="../media/image50.jpeg"/><Relationship Id="rId1" Type="http://schemas.openxmlformats.org/officeDocument/2006/relationships/slideLayout" Target="../slideLayouts/slideLayout18.xml"/><Relationship Id="rId6" Type="http://schemas.openxmlformats.org/officeDocument/2006/relationships/image" Target="../media/image54.png"/><Relationship Id="rId5" Type="http://schemas.openxmlformats.org/officeDocument/2006/relationships/image" Target="../media/image53.jpeg"/><Relationship Id="rId4" Type="http://schemas.openxmlformats.org/officeDocument/2006/relationships/image" Target="../media/image52.jpeg"/><Relationship Id="rId9" Type="http://schemas.openxmlformats.org/officeDocument/2006/relationships/image" Target="../media/image5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8" Type="http://schemas.openxmlformats.org/officeDocument/2006/relationships/image" Target="../media/image61.jpeg"/><Relationship Id="rId13" Type="http://schemas.openxmlformats.org/officeDocument/2006/relationships/image" Target="../media/image65.png"/><Relationship Id="rId3" Type="http://schemas.openxmlformats.org/officeDocument/2006/relationships/oleObject" Target="../embeddings/oleObject1.bin"/><Relationship Id="rId7" Type="http://schemas.openxmlformats.org/officeDocument/2006/relationships/image" Target="../media/image60.jpeg"/><Relationship Id="rId12" Type="http://schemas.openxmlformats.org/officeDocument/2006/relationships/image" Target="../media/image64.jpeg"/><Relationship Id="rId2" Type="http://schemas.openxmlformats.org/officeDocument/2006/relationships/slideLayout" Target="../slideLayouts/slideLayout18.xml"/><Relationship Id="rId1" Type="http://schemas.openxmlformats.org/officeDocument/2006/relationships/vmlDrawing" Target="../drawings/vmlDrawing1.vml"/><Relationship Id="rId6" Type="http://schemas.openxmlformats.org/officeDocument/2006/relationships/image" Target="../media/image59.png"/><Relationship Id="rId11" Type="http://schemas.openxmlformats.org/officeDocument/2006/relationships/hyperlink" Target="roosta2/MVI_0468.AVI" TargetMode="External"/><Relationship Id="rId5" Type="http://schemas.openxmlformats.org/officeDocument/2006/relationships/oleObject" Target="../embeddings/oleObject2.bin"/><Relationship Id="rId10" Type="http://schemas.openxmlformats.org/officeDocument/2006/relationships/image" Target="../media/image63.jpeg"/><Relationship Id="rId4" Type="http://schemas.openxmlformats.org/officeDocument/2006/relationships/image" Target="../media/image58.png"/><Relationship Id="rId9" Type="http://schemas.openxmlformats.org/officeDocument/2006/relationships/image" Target="../media/image62.jpeg"/><Relationship Id="rId14" Type="http://schemas.openxmlformats.org/officeDocument/2006/relationships/image" Target="../media/image66.jpeg"/></Relationships>
</file>

<file path=ppt/slides/_rels/slide2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jpeg"/><Relationship Id="rId1" Type="http://schemas.openxmlformats.org/officeDocument/2006/relationships/slideLayout" Target="../slideLayouts/slideLayout18.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8.xml"/><Relationship Id="rId4" Type="http://schemas.openxmlformats.org/officeDocument/2006/relationships/image" Target="../media/image72.jpeg"/></Relationships>
</file>

<file path=ppt/slides/_rels/slide2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18.xml"/><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78.png"/><Relationship Id="rId2" Type="http://schemas.openxmlformats.org/officeDocument/2006/relationships/slideLayout" Target="../slideLayouts/slideLayout18.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77.png"/><Relationship Id="rId4" Type="http://schemas.openxmlformats.org/officeDocument/2006/relationships/oleObject" Target="../embeddings/oleObject3.bin"/></Relationships>
</file>

<file path=ppt/slides/_rels/slide28.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81.png"/><Relationship Id="rId2" Type="http://schemas.openxmlformats.org/officeDocument/2006/relationships/slideLayout" Target="../slideLayouts/slideLayout18.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image" Target="../media/image80.png"/><Relationship Id="rId4" Type="http://schemas.openxmlformats.org/officeDocument/2006/relationships/oleObject" Target="../embeddings/oleObject5.bin"/></Relationships>
</file>

<file path=ppt/slides/_rels/slide29.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83.png"/><Relationship Id="rId2" Type="http://schemas.openxmlformats.org/officeDocument/2006/relationships/slideLayout" Target="../slideLayouts/slideLayout18.xml"/><Relationship Id="rId1" Type="http://schemas.openxmlformats.org/officeDocument/2006/relationships/vmlDrawing" Target="../drawings/vmlDrawing4.vml"/><Relationship Id="rId6" Type="http://schemas.openxmlformats.org/officeDocument/2006/relationships/oleObject" Target="../embeddings/oleObject8.bin"/><Relationship Id="rId5" Type="http://schemas.openxmlformats.org/officeDocument/2006/relationships/image" Target="../media/image82.png"/><Relationship Id="rId4" Type="http://schemas.openxmlformats.org/officeDocument/2006/relationships/oleObject" Target="../embeddings/oleObject7.bin"/></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86.png"/><Relationship Id="rId2" Type="http://schemas.openxmlformats.org/officeDocument/2006/relationships/slideLayout" Target="../slideLayouts/slideLayout18.xml"/><Relationship Id="rId1" Type="http://schemas.openxmlformats.org/officeDocument/2006/relationships/vmlDrawing" Target="../drawings/vmlDrawing5.vml"/><Relationship Id="rId6" Type="http://schemas.openxmlformats.org/officeDocument/2006/relationships/oleObject" Target="../embeddings/oleObject10.bin"/><Relationship Id="rId5" Type="http://schemas.openxmlformats.org/officeDocument/2006/relationships/image" Target="../media/image85.png"/><Relationship Id="rId4" Type="http://schemas.openxmlformats.org/officeDocument/2006/relationships/oleObject" Target="../embeddings/oleObject9.bin"/></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image" Target="../media/image84.png"/><Relationship Id="rId7" Type="http://schemas.openxmlformats.org/officeDocument/2006/relationships/image" Target="../media/image88.png"/><Relationship Id="rId2" Type="http://schemas.openxmlformats.org/officeDocument/2006/relationships/slideLayout" Target="../slideLayouts/slideLayout18.xml"/><Relationship Id="rId1" Type="http://schemas.openxmlformats.org/officeDocument/2006/relationships/vmlDrawing" Target="../drawings/vmlDrawing6.vml"/><Relationship Id="rId6" Type="http://schemas.openxmlformats.org/officeDocument/2006/relationships/oleObject" Target="../embeddings/oleObject12.bin"/><Relationship Id="rId11" Type="http://schemas.openxmlformats.org/officeDocument/2006/relationships/image" Target="../media/image90.png"/><Relationship Id="rId5" Type="http://schemas.openxmlformats.org/officeDocument/2006/relationships/image" Target="../media/image87.png"/><Relationship Id="rId10" Type="http://schemas.openxmlformats.org/officeDocument/2006/relationships/oleObject" Target="../embeddings/oleObject14.bin"/><Relationship Id="rId4" Type="http://schemas.openxmlformats.org/officeDocument/2006/relationships/oleObject" Target="../embeddings/oleObject11.bin"/><Relationship Id="rId9" Type="http://schemas.openxmlformats.org/officeDocument/2006/relationships/image" Target="../media/image89.png"/></Relationships>
</file>

<file path=ppt/slides/_rels/slide3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17.bin"/><Relationship Id="rId3" Type="http://schemas.openxmlformats.org/officeDocument/2006/relationships/image" Target="../media/image91.png"/><Relationship Id="rId7" Type="http://schemas.openxmlformats.org/officeDocument/2006/relationships/image" Target="../media/image94.png"/><Relationship Id="rId2" Type="http://schemas.openxmlformats.org/officeDocument/2006/relationships/slideLayout" Target="../slideLayouts/slideLayout18.xml"/><Relationship Id="rId1" Type="http://schemas.openxmlformats.org/officeDocument/2006/relationships/vmlDrawing" Target="../drawings/vmlDrawing7.vml"/><Relationship Id="rId6" Type="http://schemas.openxmlformats.org/officeDocument/2006/relationships/oleObject" Target="../embeddings/oleObject16.bin"/><Relationship Id="rId5" Type="http://schemas.openxmlformats.org/officeDocument/2006/relationships/image" Target="../media/image93.png"/><Relationship Id="rId10" Type="http://schemas.openxmlformats.org/officeDocument/2006/relationships/oleObject" Target="../embeddings/oleObject18.bin"/><Relationship Id="rId4" Type="http://schemas.openxmlformats.org/officeDocument/2006/relationships/oleObject" Target="../embeddings/oleObject15.bin"/><Relationship Id="rId9" Type="http://schemas.openxmlformats.org/officeDocument/2006/relationships/image" Target="../media/image95.png"/></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image" Target="../media/image100.png"/><Relationship Id="rId7" Type="http://schemas.openxmlformats.org/officeDocument/2006/relationships/image" Target="../media/image97.png"/><Relationship Id="rId2" Type="http://schemas.openxmlformats.org/officeDocument/2006/relationships/slideLayout" Target="../slideLayouts/slideLayout18.xml"/><Relationship Id="rId1" Type="http://schemas.openxmlformats.org/officeDocument/2006/relationships/vmlDrawing" Target="../drawings/vmlDrawing8.vml"/><Relationship Id="rId6" Type="http://schemas.openxmlformats.org/officeDocument/2006/relationships/oleObject" Target="../embeddings/oleObject20.bin"/><Relationship Id="rId11" Type="http://schemas.openxmlformats.org/officeDocument/2006/relationships/image" Target="../media/image99.png"/><Relationship Id="rId5" Type="http://schemas.openxmlformats.org/officeDocument/2006/relationships/image" Target="../media/image96.png"/><Relationship Id="rId10" Type="http://schemas.openxmlformats.org/officeDocument/2006/relationships/oleObject" Target="../embeddings/oleObject22.bin"/><Relationship Id="rId4" Type="http://schemas.openxmlformats.org/officeDocument/2006/relationships/oleObject" Target="../embeddings/oleObject19.bin"/><Relationship Id="rId9" Type="http://schemas.openxmlformats.org/officeDocument/2006/relationships/image" Target="../media/image98.png"/></Relationships>
</file>

<file path=ppt/slides/_rels/slide35.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18.xml"/><Relationship Id="rId1" Type="http://schemas.openxmlformats.org/officeDocument/2006/relationships/vmlDrawing" Target="../drawings/vmlDrawing9.vml"/><Relationship Id="rId4" Type="http://schemas.openxmlformats.org/officeDocument/2006/relationships/image" Target="../media/image101.e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18.xml"/><Relationship Id="rId1" Type="http://schemas.openxmlformats.org/officeDocument/2006/relationships/vmlDrawing" Target="../drawings/vmlDrawing10.vml"/><Relationship Id="rId4" Type="http://schemas.openxmlformats.org/officeDocument/2006/relationships/image" Target="../media/image102.emf"/></Relationships>
</file>

<file path=ppt/slides/_rels/slide38.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oleObject" Target="../embeddings/oleObject25.bin"/><Relationship Id="rId7" Type="http://schemas.openxmlformats.org/officeDocument/2006/relationships/oleObject" Target="../embeddings/oleObject27.bin"/><Relationship Id="rId2" Type="http://schemas.openxmlformats.org/officeDocument/2006/relationships/slideLayout" Target="../slideLayouts/slideLayout18.xml"/><Relationship Id="rId1" Type="http://schemas.openxmlformats.org/officeDocument/2006/relationships/vmlDrawing" Target="../drawings/vmlDrawing11.vml"/><Relationship Id="rId6" Type="http://schemas.openxmlformats.org/officeDocument/2006/relationships/image" Target="../media/image104.png"/><Relationship Id="rId5" Type="http://schemas.openxmlformats.org/officeDocument/2006/relationships/oleObject" Target="../embeddings/oleObject26.bin"/><Relationship Id="rId10" Type="http://schemas.openxmlformats.org/officeDocument/2006/relationships/image" Target="../media/image106.png"/><Relationship Id="rId4" Type="http://schemas.openxmlformats.org/officeDocument/2006/relationships/image" Target="../media/image103.png"/><Relationship Id="rId9" Type="http://schemas.openxmlformats.org/officeDocument/2006/relationships/oleObject" Target="../embeddings/oleObject28.bin"/></Relationships>
</file>

<file path=ppt/slides/_rels/slide39.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18.xml"/><Relationship Id="rId5" Type="http://schemas.openxmlformats.org/officeDocument/2006/relationships/image" Target="../media/image111.jpeg"/><Relationship Id="rId4" Type="http://schemas.openxmlformats.org/officeDocument/2006/relationships/image" Target="../media/image110.jpeg"/></Relationships>
</file>

<file path=ppt/slides/_rels/slide41.xml.rels><?xml version="1.0" encoding="UTF-8" standalone="yes"?>
<Relationships xmlns="http://schemas.openxmlformats.org/package/2006/relationships"><Relationship Id="rId8" Type="http://schemas.openxmlformats.org/officeDocument/2006/relationships/image" Target="../media/image118.jpeg"/><Relationship Id="rId13" Type="http://schemas.openxmlformats.org/officeDocument/2006/relationships/image" Target="../media/image123.jpeg"/><Relationship Id="rId3" Type="http://schemas.openxmlformats.org/officeDocument/2006/relationships/image" Target="../media/image113.jpeg"/><Relationship Id="rId7" Type="http://schemas.openxmlformats.org/officeDocument/2006/relationships/image" Target="../media/image117.jpeg"/><Relationship Id="rId12" Type="http://schemas.openxmlformats.org/officeDocument/2006/relationships/image" Target="../media/image122.jpeg"/><Relationship Id="rId2" Type="http://schemas.openxmlformats.org/officeDocument/2006/relationships/image" Target="../media/image112.jpeg"/><Relationship Id="rId1" Type="http://schemas.openxmlformats.org/officeDocument/2006/relationships/slideLayout" Target="../slideLayouts/slideLayout18.xml"/><Relationship Id="rId6" Type="http://schemas.openxmlformats.org/officeDocument/2006/relationships/image" Target="../media/image116.jpeg"/><Relationship Id="rId11" Type="http://schemas.openxmlformats.org/officeDocument/2006/relationships/image" Target="../media/image121.jpeg"/><Relationship Id="rId5" Type="http://schemas.openxmlformats.org/officeDocument/2006/relationships/image" Target="../media/image115.jpeg"/><Relationship Id="rId15" Type="http://schemas.openxmlformats.org/officeDocument/2006/relationships/image" Target="../media/image125.jpeg"/><Relationship Id="rId10" Type="http://schemas.openxmlformats.org/officeDocument/2006/relationships/image" Target="../media/image120.jpeg"/><Relationship Id="rId4" Type="http://schemas.openxmlformats.org/officeDocument/2006/relationships/image" Target="../media/image114.jpeg"/><Relationship Id="rId9" Type="http://schemas.openxmlformats.org/officeDocument/2006/relationships/image" Target="../media/image119.jpeg"/><Relationship Id="rId14" Type="http://schemas.openxmlformats.org/officeDocument/2006/relationships/image" Target="../media/image124.jpeg"/></Relationships>
</file>

<file path=ppt/slides/_rels/slide42.xml.rels><?xml version="1.0" encoding="UTF-8" standalone="yes"?>
<Relationships xmlns="http://schemas.openxmlformats.org/package/2006/relationships"><Relationship Id="rId8" Type="http://schemas.openxmlformats.org/officeDocument/2006/relationships/image" Target="../media/image132.jpeg"/><Relationship Id="rId3" Type="http://schemas.openxmlformats.org/officeDocument/2006/relationships/image" Target="../media/image127.jpeg"/><Relationship Id="rId7" Type="http://schemas.openxmlformats.org/officeDocument/2006/relationships/image" Target="../media/image131.jpeg"/><Relationship Id="rId2" Type="http://schemas.openxmlformats.org/officeDocument/2006/relationships/image" Target="../media/image126.jpeg"/><Relationship Id="rId1" Type="http://schemas.openxmlformats.org/officeDocument/2006/relationships/slideLayout" Target="../slideLayouts/slideLayout18.xml"/><Relationship Id="rId6" Type="http://schemas.openxmlformats.org/officeDocument/2006/relationships/image" Target="../media/image130.jpeg"/><Relationship Id="rId11" Type="http://schemas.openxmlformats.org/officeDocument/2006/relationships/image" Target="../media/image135.jpeg"/><Relationship Id="rId5" Type="http://schemas.openxmlformats.org/officeDocument/2006/relationships/image" Target="../media/image129.jpeg"/><Relationship Id="rId10" Type="http://schemas.openxmlformats.org/officeDocument/2006/relationships/image" Target="../media/image134.jpeg"/><Relationship Id="rId4" Type="http://schemas.openxmlformats.org/officeDocument/2006/relationships/image" Target="../media/image128.jpeg"/><Relationship Id="rId9" Type="http://schemas.openxmlformats.org/officeDocument/2006/relationships/image" Target="../media/image133.jpeg"/></Relationships>
</file>

<file path=ppt/slides/_rels/slide43.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image" Target="../media/image136.jpeg"/><Relationship Id="rId1" Type="http://schemas.openxmlformats.org/officeDocument/2006/relationships/slideLayout" Target="../slideLayouts/slideLayout18.xml"/><Relationship Id="rId5" Type="http://schemas.openxmlformats.org/officeDocument/2006/relationships/image" Target="../media/image139.jpeg"/><Relationship Id="rId4" Type="http://schemas.openxmlformats.org/officeDocument/2006/relationships/image" Target="../media/image138.jpeg"/></Relationships>
</file>

<file path=ppt/slides/_rels/slide4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image" Target="../media/image140.jpeg"/><Relationship Id="rId1" Type="http://schemas.openxmlformats.org/officeDocument/2006/relationships/slideLayout" Target="../slideLayouts/slideLayout18.xml"/><Relationship Id="rId4" Type="http://schemas.openxmlformats.org/officeDocument/2006/relationships/image" Target="../media/image142.jpeg"/></Relationships>
</file>

<file path=ppt/slides/_rels/slide46.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18.xml"/><Relationship Id="rId4" Type="http://schemas.openxmlformats.org/officeDocument/2006/relationships/image" Target="../media/image145.png"/></Relationships>
</file>

<file path=ppt/slides/_rels/slide47.xml.rels><?xml version="1.0" encoding="UTF-8" standalone="yes"?>
<Relationships xmlns="http://schemas.openxmlformats.org/package/2006/relationships"><Relationship Id="rId3" Type="http://schemas.openxmlformats.org/officeDocument/2006/relationships/image" Target="../media/image146.jpeg"/><Relationship Id="rId7" Type="http://schemas.openxmlformats.org/officeDocument/2006/relationships/image" Target="../media/image150.png"/><Relationship Id="rId2" Type="http://schemas.openxmlformats.org/officeDocument/2006/relationships/slideLayout" Target="../slideLayouts/slideLayout18.xml"/><Relationship Id="rId1" Type="http://schemas.openxmlformats.org/officeDocument/2006/relationships/video" Target="file:///C:\Users\Zahra\Desktop\akse%20rusta\MVI_3006.AVI" TargetMode="Externa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147.jpeg"/></Relationships>
</file>

<file path=ppt/slides/_rels/slide48.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3" Type="http://schemas.openxmlformats.org/officeDocument/2006/relationships/image" Target="../media/image153.jpeg"/><Relationship Id="rId7" Type="http://schemas.openxmlformats.org/officeDocument/2006/relationships/image" Target="../media/image157.png"/><Relationship Id="rId2" Type="http://schemas.openxmlformats.org/officeDocument/2006/relationships/image" Target="../media/image152.jpeg"/><Relationship Id="rId1" Type="http://schemas.openxmlformats.org/officeDocument/2006/relationships/slideLayout" Target="../slideLayouts/slideLayout18.xml"/><Relationship Id="rId6" Type="http://schemas.openxmlformats.org/officeDocument/2006/relationships/image" Target="../media/image156.png"/><Relationship Id="rId5" Type="http://schemas.openxmlformats.org/officeDocument/2006/relationships/image" Target="../media/image155.jpeg"/><Relationship Id="rId4" Type="http://schemas.openxmlformats.org/officeDocument/2006/relationships/image" Target="../media/image154.jpeg"/></Relationships>
</file>

<file path=ppt/slides/_rels/slide5.xml.rels><?xml version="1.0" encoding="UTF-8" standalone="yes"?>
<Relationships xmlns="http://schemas.openxmlformats.org/package/2006/relationships"><Relationship Id="rId3" Type="http://schemas.openxmlformats.org/officeDocument/2006/relationships/hyperlink" Target="http://fa.wikipedia.org/wiki/&#216;&#180;&#217;&#135;&#216;&#177;&#216;&#179;&#216;&#170;&#216;&#167;&#217;&#134;_&#216;&#179;&#219;&#140;&#216;&#167;&#217;&#135;&#218;&#169;&#217;&#132;" TargetMode="External"/><Relationship Id="rId2" Type="http://schemas.openxmlformats.org/officeDocument/2006/relationships/image" Target="../media/image3.jpeg"/><Relationship Id="rId1" Type="http://schemas.openxmlformats.org/officeDocument/2006/relationships/slideLayout" Target="../slideLayouts/slideLayout18.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hyperlink" Target="http://fa.wikipedia.org/wiki/&#216;&#167;&#216;&#179;&#216;&#170;&#216;&#167;&#217;&#134;_&#218;&#175;&#219;&#140;&#217;&#132;&#216;&#167;&#217;&#134;"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9.jpeg"/><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60.jpeg"/><Relationship Id="rId1" Type="http://schemas.openxmlformats.org/officeDocument/2006/relationships/slideLayout" Target="../slideLayouts/slideLayout18.xml"/><Relationship Id="rId4" Type="http://schemas.openxmlformats.org/officeDocument/2006/relationships/image" Target="../media/image10.png"/></Relationships>
</file>

<file path=ppt/slides/_rels/slide55.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8" Type="http://schemas.openxmlformats.org/officeDocument/2006/relationships/image" Target="../media/image168.jpeg"/><Relationship Id="rId3" Type="http://schemas.openxmlformats.org/officeDocument/2006/relationships/image" Target="../media/image163.png"/><Relationship Id="rId7" Type="http://schemas.openxmlformats.org/officeDocument/2006/relationships/image" Target="../media/image167.jpeg"/><Relationship Id="rId2" Type="http://schemas.openxmlformats.org/officeDocument/2006/relationships/image" Target="../media/image11.png"/><Relationship Id="rId1" Type="http://schemas.openxmlformats.org/officeDocument/2006/relationships/slideLayout" Target="../slideLayouts/slideLayout18.xml"/><Relationship Id="rId6" Type="http://schemas.openxmlformats.org/officeDocument/2006/relationships/image" Target="../media/image166.jpeg"/><Relationship Id="rId11" Type="http://schemas.openxmlformats.org/officeDocument/2006/relationships/image" Target="../media/image10.png"/><Relationship Id="rId5" Type="http://schemas.openxmlformats.org/officeDocument/2006/relationships/image" Target="../media/image165.jpeg"/><Relationship Id="rId10" Type="http://schemas.openxmlformats.org/officeDocument/2006/relationships/image" Target="../media/image170.jpeg"/><Relationship Id="rId4" Type="http://schemas.openxmlformats.org/officeDocument/2006/relationships/image" Target="../media/image164.png"/><Relationship Id="rId9" Type="http://schemas.openxmlformats.org/officeDocument/2006/relationships/image" Target="../media/image169.jpeg"/></Relationships>
</file>

<file path=ppt/slides/_rels/slide57.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2.png"/><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image" Target="../media/image173.jpeg"/><Relationship Id="rId1" Type="http://schemas.openxmlformats.org/officeDocument/2006/relationships/slideLayout" Target="../slideLayouts/slideLayout18.xml"/><Relationship Id="rId4" Type="http://schemas.openxmlformats.org/officeDocument/2006/relationships/image" Target="../media/image175.jpe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18.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image" Target="../media/image176.png"/><Relationship Id="rId1" Type="http://schemas.openxmlformats.org/officeDocument/2006/relationships/slideLayout" Target="../slideLayouts/slideLayout18.xml"/><Relationship Id="rId6" Type="http://schemas.openxmlformats.org/officeDocument/2006/relationships/image" Target="../media/image180.png"/><Relationship Id="rId5" Type="http://schemas.openxmlformats.org/officeDocument/2006/relationships/image" Target="../media/image179.png"/><Relationship Id="rId4" Type="http://schemas.openxmlformats.org/officeDocument/2006/relationships/image" Target="../media/image178.jpeg"/></Relationships>
</file>

<file path=ppt/slides/_rels/slide61.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image" Target="../media/image176.png"/><Relationship Id="rId1" Type="http://schemas.openxmlformats.org/officeDocument/2006/relationships/slideLayout" Target="../slideLayouts/slideLayout18.xml"/><Relationship Id="rId6" Type="http://schemas.openxmlformats.org/officeDocument/2006/relationships/image" Target="../media/image182.png"/><Relationship Id="rId5" Type="http://schemas.openxmlformats.org/officeDocument/2006/relationships/image" Target="../media/image179.png"/><Relationship Id="rId4" Type="http://schemas.openxmlformats.org/officeDocument/2006/relationships/image" Target="../media/image181.jpeg"/></Relationships>
</file>

<file path=ppt/slides/_rels/slide62.xml.rels><?xml version="1.0" encoding="UTF-8" standalone="yes"?>
<Relationships xmlns="http://schemas.openxmlformats.org/package/2006/relationships"><Relationship Id="rId3" Type="http://schemas.openxmlformats.org/officeDocument/2006/relationships/image" Target="../media/image177.jpeg"/><Relationship Id="rId7" Type="http://schemas.openxmlformats.org/officeDocument/2006/relationships/image" Target="../media/image185.png"/><Relationship Id="rId2" Type="http://schemas.openxmlformats.org/officeDocument/2006/relationships/image" Target="../media/image176.png"/><Relationship Id="rId1" Type="http://schemas.openxmlformats.org/officeDocument/2006/relationships/slideLayout" Target="../slideLayouts/slideLayout18.xml"/><Relationship Id="rId6" Type="http://schemas.openxmlformats.org/officeDocument/2006/relationships/image" Target="../media/image179.png"/><Relationship Id="rId5" Type="http://schemas.openxmlformats.org/officeDocument/2006/relationships/image" Target="../media/image184.jpeg"/><Relationship Id="rId4" Type="http://schemas.openxmlformats.org/officeDocument/2006/relationships/image" Target="../media/image183.jpeg"/></Relationships>
</file>

<file path=ppt/slides/_rels/slide63.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86.png"/><Relationship Id="rId1" Type="http://schemas.openxmlformats.org/officeDocument/2006/relationships/slideLayout" Target="../slideLayouts/slideLayout18.xml"/><Relationship Id="rId6" Type="http://schemas.openxmlformats.org/officeDocument/2006/relationships/image" Target="../media/image179.png"/><Relationship Id="rId5" Type="http://schemas.openxmlformats.org/officeDocument/2006/relationships/image" Target="../media/image188.jpeg"/><Relationship Id="rId4" Type="http://schemas.openxmlformats.org/officeDocument/2006/relationships/image" Target="../media/image187.jpeg"/></Relationships>
</file>

<file path=ppt/slides/_rels/slide64.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89.png"/><Relationship Id="rId1" Type="http://schemas.openxmlformats.org/officeDocument/2006/relationships/slideLayout" Target="../slideLayouts/slideLayout18.xml"/><Relationship Id="rId6" Type="http://schemas.openxmlformats.org/officeDocument/2006/relationships/image" Target="../media/image179.png"/><Relationship Id="rId5" Type="http://schemas.openxmlformats.org/officeDocument/2006/relationships/image" Target="../media/image191.jpeg"/><Relationship Id="rId4" Type="http://schemas.openxmlformats.org/officeDocument/2006/relationships/image" Target="../media/image190.jpeg"/></Relationships>
</file>

<file path=ppt/slides/_rels/slide65.xml.rels><?xml version="1.0" encoding="UTF-8" standalone="yes"?>
<Relationships xmlns="http://schemas.openxmlformats.org/package/2006/relationships"><Relationship Id="rId3" Type="http://schemas.openxmlformats.org/officeDocument/2006/relationships/image" Target="../media/image191.jpeg"/><Relationship Id="rId2" Type="http://schemas.openxmlformats.org/officeDocument/2006/relationships/image" Target="../media/image176.png"/><Relationship Id="rId1" Type="http://schemas.openxmlformats.org/officeDocument/2006/relationships/slideLayout" Target="../slideLayouts/slideLayout18.xml"/><Relationship Id="rId6" Type="http://schemas.openxmlformats.org/officeDocument/2006/relationships/image" Target="../media/image179.png"/><Relationship Id="rId5" Type="http://schemas.openxmlformats.org/officeDocument/2006/relationships/image" Target="../media/image193.png"/><Relationship Id="rId4" Type="http://schemas.openxmlformats.org/officeDocument/2006/relationships/image" Target="../media/image192.jpeg"/></Relationships>
</file>

<file path=ppt/slides/_rels/slide66.xml.rels><?xml version="1.0" encoding="UTF-8" standalone="yes"?>
<Relationships xmlns="http://schemas.openxmlformats.org/package/2006/relationships"><Relationship Id="rId3" Type="http://schemas.openxmlformats.org/officeDocument/2006/relationships/image" Target="../media/image195.jpeg"/><Relationship Id="rId2" Type="http://schemas.openxmlformats.org/officeDocument/2006/relationships/image" Target="../media/image194.png"/><Relationship Id="rId1" Type="http://schemas.openxmlformats.org/officeDocument/2006/relationships/slideLayout" Target="../slideLayouts/slideLayout18.xml"/><Relationship Id="rId6" Type="http://schemas.openxmlformats.org/officeDocument/2006/relationships/image" Target="../media/image187.jpeg"/><Relationship Id="rId5" Type="http://schemas.openxmlformats.org/officeDocument/2006/relationships/image" Target="../media/image179.png"/><Relationship Id="rId4" Type="http://schemas.openxmlformats.org/officeDocument/2006/relationships/image" Target="../media/image176.png"/></Relationships>
</file>

<file path=ppt/slides/_rels/slide67.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96.png"/><Relationship Id="rId1" Type="http://schemas.openxmlformats.org/officeDocument/2006/relationships/slideLayout" Target="../slideLayouts/slideLayout18.xml"/><Relationship Id="rId6" Type="http://schemas.openxmlformats.org/officeDocument/2006/relationships/image" Target="../media/image197.jpeg"/><Relationship Id="rId5" Type="http://schemas.openxmlformats.org/officeDocument/2006/relationships/image" Target="../media/image187.jpeg"/><Relationship Id="rId4" Type="http://schemas.openxmlformats.org/officeDocument/2006/relationships/image" Target="../media/image179.png"/></Relationships>
</file>

<file path=ppt/slides/_rels/slide68.xml.rels><?xml version="1.0" encoding="UTF-8" standalone="yes"?>
<Relationships xmlns="http://schemas.openxmlformats.org/package/2006/relationships"><Relationship Id="rId3" Type="http://schemas.openxmlformats.org/officeDocument/2006/relationships/image" Target="../media/image199.png"/><Relationship Id="rId7" Type="http://schemas.openxmlformats.org/officeDocument/2006/relationships/image" Target="../media/image201.jpeg"/><Relationship Id="rId2" Type="http://schemas.openxmlformats.org/officeDocument/2006/relationships/image" Target="../media/image198.png"/><Relationship Id="rId1" Type="http://schemas.openxmlformats.org/officeDocument/2006/relationships/slideLayout" Target="../slideLayouts/slideLayout18.xml"/><Relationship Id="rId6" Type="http://schemas.openxmlformats.org/officeDocument/2006/relationships/image" Target="../media/image200.jpeg"/><Relationship Id="rId5" Type="http://schemas.openxmlformats.org/officeDocument/2006/relationships/image" Target="../media/image179.png"/><Relationship Id="rId4" Type="http://schemas.openxmlformats.org/officeDocument/2006/relationships/image" Target="../media/image176.png"/></Relationships>
</file>

<file path=ppt/slides/_rels/slide69.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202.png"/><Relationship Id="rId1" Type="http://schemas.openxmlformats.org/officeDocument/2006/relationships/slideLayout" Target="../slideLayouts/slideLayout18.xml"/><Relationship Id="rId5" Type="http://schemas.openxmlformats.org/officeDocument/2006/relationships/image" Target="../media/image203.png"/><Relationship Id="rId4" Type="http://schemas.openxmlformats.org/officeDocument/2006/relationships/image" Target="../media/image179.png"/></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2.png"/><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hyperlink" Target="roosta2/MVI_0436.AVI" TargetMode="External"/><Relationship Id="rId1" Type="http://schemas.openxmlformats.org/officeDocument/2006/relationships/slideLayout" Target="../slideLayouts/slideLayout18.xml"/><Relationship Id="rId4" Type="http://schemas.openxmlformats.org/officeDocument/2006/relationships/image" Target="../media/image205.png"/></Relationships>
</file>

<file path=ppt/slides/_rels/slide72.xml.rels><?xml version="1.0" encoding="UTF-8" standalone="yes"?>
<Relationships xmlns="http://schemas.openxmlformats.org/package/2006/relationships"><Relationship Id="rId3" Type="http://schemas.openxmlformats.org/officeDocument/2006/relationships/image" Target="../media/image207.jpeg"/><Relationship Id="rId2" Type="http://schemas.openxmlformats.org/officeDocument/2006/relationships/image" Target="../media/image206.png"/><Relationship Id="rId1" Type="http://schemas.openxmlformats.org/officeDocument/2006/relationships/slideLayout" Target="../slideLayouts/slideLayout18.xml"/><Relationship Id="rId6" Type="http://schemas.openxmlformats.org/officeDocument/2006/relationships/image" Target="../media/image210.jpeg"/><Relationship Id="rId5" Type="http://schemas.openxmlformats.org/officeDocument/2006/relationships/image" Target="../media/image209.jpeg"/><Relationship Id="rId4" Type="http://schemas.openxmlformats.org/officeDocument/2006/relationships/image" Target="../media/image208.jpeg"/></Relationships>
</file>

<file path=ppt/slides/_rels/slide73.xml.rels><?xml version="1.0" encoding="UTF-8" standalone="yes"?>
<Relationships xmlns="http://schemas.openxmlformats.org/package/2006/relationships"><Relationship Id="rId3" Type="http://schemas.openxmlformats.org/officeDocument/2006/relationships/image" Target="../media/image211.jpeg"/><Relationship Id="rId2" Type="http://schemas.openxmlformats.org/officeDocument/2006/relationships/image" Target="../media/image206.png"/><Relationship Id="rId1" Type="http://schemas.openxmlformats.org/officeDocument/2006/relationships/slideLayout" Target="../slideLayouts/slideLayout18.xml"/><Relationship Id="rId5" Type="http://schemas.openxmlformats.org/officeDocument/2006/relationships/image" Target="../media/image213.jpeg"/><Relationship Id="rId4" Type="http://schemas.openxmlformats.org/officeDocument/2006/relationships/image" Target="../media/image212.jpeg"/></Relationships>
</file>

<file path=ppt/slides/_rels/slide74.xml.rels><?xml version="1.0" encoding="UTF-8" standalone="yes"?>
<Relationships xmlns="http://schemas.openxmlformats.org/package/2006/relationships"><Relationship Id="rId3" Type="http://schemas.openxmlformats.org/officeDocument/2006/relationships/image" Target="../media/image215.jpeg"/><Relationship Id="rId2" Type="http://schemas.openxmlformats.org/officeDocument/2006/relationships/image" Target="../media/image214.png"/><Relationship Id="rId1" Type="http://schemas.openxmlformats.org/officeDocument/2006/relationships/slideLayout" Target="../slideLayouts/slideLayout18.xml"/><Relationship Id="rId6" Type="http://schemas.openxmlformats.org/officeDocument/2006/relationships/image" Target="../media/image218.jpeg"/><Relationship Id="rId5" Type="http://schemas.openxmlformats.org/officeDocument/2006/relationships/image" Target="../media/image217.jpeg"/><Relationship Id="rId4" Type="http://schemas.openxmlformats.org/officeDocument/2006/relationships/image" Target="../media/image216.jpeg"/></Relationships>
</file>

<file path=ppt/slides/_rels/slide75.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image" Target="../media/image219.jpeg"/><Relationship Id="rId1" Type="http://schemas.openxmlformats.org/officeDocument/2006/relationships/slideLayout" Target="../slideLayouts/slideLayout18.xml"/><Relationship Id="rId5" Type="http://schemas.openxmlformats.org/officeDocument/2006/relationships/image" Target="../media/image221.jpeg"/><Relationship Id="rId4" Type="http://schemas.openxmlformats.org/officeDocument/2006/relationships/image" Target="../media/image220.jpeg"/></Relationships>
</file>

<file path=ppt/slides/_rels/slide76.xml.rels><?xml version="1.0" encoding="UTF-8" standalone="yes"?>
<Relationships xmlns="http://schemas.openxmlformats.org/package/2006/relationships"><Relationship Id="rId8" Type="http://schemas.openxmlformats.org/officeDocument/2006/relationships/image" Target="../media/image228.jpeg"/><Relationship Id="rId13" Type="http://schemas.openxmlformats.org/officeDocument/2006/relationships/image" Target="../media/image233.jpeg"/><Relationship Id="rId3" Type="http://schemas.openxmlformats.org/officeDocument/2006/relationships/image" Target="../media/image223.jpeg"/><Relationship Id="rId7" Type="http://schemas.openxmlformats.org/officeDocument/2006/relationships/image" Target="../media/image227.jpeg"/><Relationship Id="rId12" Type="http://schemas.openxmlformats.org/officeDocument/2006/relationships/image" Target="../media/image232.jpeg"/><Relationship Id="rId2" Type="http://schemas.openxmlformats.org/officeDocument/2006/relationships/image" Target="../media/image222.jpeg"/><Relationship Id="rId1" Type="http://schemas.openxmlformats.org/officeDocument/2006/relationships/slideLayout" Target="../slideLayouts/slideLayout13.xml"/><Relationship Id="rId6" Type="http://schemas.openxmlformats.org/officeDocument/2006/relationships/image" Target="../media/image226.jpeg"/><Relationship Id="rId11" Type="http://schemas.openxmlformats.org/officeDocument/2006/relationships/image" Target="../media/image231.jpeg"/><Relationship Id="rId5" Type="http://schemas.openxmlformats.org/officeDocument/2006/relationships/image" Target="../media/image225.jpeg"/><Relationship Id="rId10" Type="http://schemas.openxmlformats.org/officeDocument/2006/relationships/image" Target="../media/image230.jpeg"/><Relationship Id="rId4" Type="http://schemas.openxmlformats.org/officeDocument/2006/relationships/image" Target="../media/image224.jpeg"/><Relationship Id="rId9" Type="http://schemas.openxmlformats.org/officeDocument/2006/relationships/image" Target="../media/image229.jpeg"/></Relationships>
</file>

<file path=ppt/slides/_rels/slide77.xml.rels><?xml version="1.0" encoding="UTF-8" standalone="yes"?>
<Relationships xmlns="http://schemas.openxmlformats.org/package/2006/relationships"><Relationship Id="rId3" Type="http://schemas.openxmlformats.org/officeDocument/2006/relationships/image" Target="../media/image235.jpeg"/><Relationship Id="rId7" Type="http://schemas.openxmlformats.org/officeDocument/2006/relationships/image" Target="../media/image239.jpeg"/><Relationship Id="rId2" Type="http://schemas.openxmlformats.org/officeDocument/2006/relationships/image" Target="../media/image234.jpeg"/><Relationship Id="rId1" Type="http://schemas.openxmlformats.org/officeDocument/2006/relationships/slideLayout" Target="../slideLayouts/slideLayout18.xml"/><Relationship Id="rId6" Type="http://schemas.openxmlformats.org/officeDocument/2006/relationships/image" Target="../media/image238.jpeg"/><Relationship Id="rId5" Type="http://schemas.openxmlformats.org/officeDocument/2006/relationships/image" Target="../media/image237.jpeg"/><Relationship Id="rId4" Type="http://schemas.openxmlformats.org/officeDocument/2006/relationships/image" Target="../media/image236.jpeg"/></Relationships>
</file>

<file path=ppt/slides/_rels/slide78.xml.rels><?xml version="1.0" encoding="UTF-8" standalone="yes"?>
<Relationships xmlns="http://schemas.openxmlformats.org/package/2006/relationships"><Relationship Id="rId3" Type="http://schemas.openxmlformats.org/officeDocument/2006/relationships/image" Target="../media/image241.jpeg"/><Relationship Id="rId7" Type="http://schemas.openxmlformats.org/officeDocument/2006/relationships/image" Target="../media/image245.jpeg"/><Relationship Id="rId2" Type="http://schemas.openxmlformats.org/officeDocument/2006/relationships/image" Target="../media/image240.jpeg"/><Relationship Id="rId1" Type="http://schemas.openxmlformats.org/officeDocument/2006/relationships/slideLayout" Target="../slideLayouts/slideLayout18.xml"/><Relationship Id="rId6" Type="http://schemas.openxmlformats.org/officeDocument/2006/relationships/image" Target="../media/image244.jpeg"/><Relationship Id="rId5" Type="http://schemas.openxmlformats.org/officeDocument/2006/relationships/image" Target="../media/image243.jpeg"/><Relationship Id="rId4" Type="http://schemas.openxmlformats.org/officeDocument/2006/relationships/image" Target="../media/image242.jpeg"/></Relationships>
</file>

<file path=ppt/slides/_rels/slide79.xml.rels><?xml version="1.0" encoding="UTF-8" standalone="yes"?>
<Relationships xmlns="http://schemas.openxmlformats.org/package/2006/relationships"><Relationship Id="rId3" Type="http://schemas.openxmlformats.org/officeDocument/2006/relationships/image" Target="../media/image247.png"/><Relationship Id="rId7" Type="http://schemas.openxmlformats.org/officeDocument/2006/relationships/image" Target="../media/image248.png"/><Relationship Id="rId2" Type="http://schemas.openxmlformats.org/officeDocument/2006/relationships/image" Target="../media/image246.png"/><Relationship Id="rId1" Type="http://schemas.openxmlformats.org/officeDocument/2006/relationships/slideLayout" Target="../slideLayouts/slideLayout18.xml"/><Relationship Id="rId6" Type="http://schemas.openxmlformats.org/officeDocument/2006/relationships/image" Target="../media/image179.png"/><Relationship Id="rId5" Type="http://schemas.openxmlformats.org/officeDocument/2006/relationships/image" Target="../media/image176.png"/><Relationship Id="rId4" Type="http://schemas.openxmlformats.org/officeDocument/2006/relationships/image" Target="../media/image17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8.xml"/><Relationship Id="rId5" Type="http://schemas.openxmlformats.org/officeDocument/2006/relationships/image" Target="../media/image16.png"/><Relationship Id="rId4" Type="http://schemas.openxmlformats.org/officeDocument/2006/relationships/image" Target="../media/image15.png"/></Relationships>
</file>

<file path=ppt/slides/_rels/slide80.xml.rels><?xml version="1.0" encoding="UTF-8" standalone="yes"?>
<Relationships xmlns="http://schemas.openxmlformats.org/package/2006/relationships"><Relationship Id="rId2" Type="http://schemas.openxmlformats.org/officeDocument/2006/relationships/image" Target="../media/image249.jpeg"/><Relationship Id="rId1" Type="http://schemas.openxmlformats.org/officeDocument/2006/relationships/slideLayout" Target="../slideLayouts/slideLayout18.xml"/></Relationships>
</file>

<file path=ppt/slides/_rels/slide81.xml.rels><?xml version="1.0" encoding="UTF-8" standalone="yes"?>
<Relationships xmlns="http://schemas.openxmlformats.org/package/2006/relationships"><Relationship Id="rId8" Type="http://schemas.openxmlformats.org/officeDocument/2006/relationships/image" Target="../media/image255.png"/><Relationship Id="rId3" Type="http://schemas.openxmlformats.org/officeDocument/2006/relationships/image" Target="../media/image251.jpeg"/><Relationship Id="rId7" Type="http://schemas.openxmlformats.org/officeDocument/2006/relationships/image" Target="../media/image254.png"/><Relationship Id="rId2" Type="http://schemas.openxmlformats.org/officeDocument/2006/relationships/image" Target="../media/image250.jpeg"/><Relationship Id="rId1" Type="http://schemas.openxmlformats.org/officeDocument/2006/relationships/slideLayout" Target="../slideLayouts/slideLayout18.xml"/><Relationship Id="rId6" Type="http://schemas.openxmlformats.org/officeDocument/2006/relationships/image" Target="../media/image253.png"/><Relationship Id="rId5" Type="http://schemas.openxmlformats.org/officeDocument/2006/relationships/image" Target="../media/image252.png"/><Relationship Id="rId4" Type="http://schemas.openxmlformats.org/officeDocument/2006/relationships/hyperlink" Target="roosta2/MVI_0436.AVI" TargetMode="External"/></Relationships>
</file>

<file path=ppt/slides/_rels/slide82.xml.rels><?xml version="1.0" encoding="UTF-8" standalone="yes"?>
<Relationships xmlns="http://schemas.openxmlformats.org/package/2006/relationships"><Relationship Id="rId3" Type="http://schemas.openxmlformats.org/officeDocument/2006/relationships/image" Target="../media/image257.jpeg"/><Relationship Id="rId2" Type="http://schemas.openxmlformats.org/officeDocument/2006/relationships/image" Target="../media/image256.jpeg"/><Relationship Id="rId1" Type="http://schemas.openxmlformats.org/officeDocument/2006/relationships/slideLayout" Target="../slideLayouts/slideLayout18.xml"/><Relationship Id="rId6" Type="http://schemas.openxmlformats.org/officeDocument/2006/relationships/image" Target="../media/image260.jpeg"/><Relationship Id="rId5" Type="http://schemas.openxmlformats.org/officeDocument/2006/relationships/image" Target="../media/image259.jpeg"/><Relationship Id="rId4" Type="http://schemas.openxmlformats.org/officeDocument/2006/relationships/image" Target="../media/image258.jpeg"/></Relationships>
</file>

<file path=ppt/slides/_rels/slide83.xml.rels><?xml version="1.0" encoding="UTF-8" standalone="yes"?>
<Relationships xmlns="http://schemas.openxmlformats.org/package/2006/relationships"><Relationship Id="rId8" Type="http://schemas.openxmlformats.org/officeDocument/2006/relationships/image" Target="../media/image267.jpeg"/><Relationship Id="rId3" Type="http://schemas.openxmlformats.org/officeDocument/2006/relationships/image" Target="../media/image262.jpeg"/><Relationship Id="rId7" Type="http://schemas.openxmlformats.org/officeDocument/2006/relationships/image" Target="../media/image266.jpeg"/><Relationship Id="rId2" Type="http://schemas.openxmlformats.org/officeDocument/2006/relationships/image" Target="../media/image261.jpeg"/><Relationship Id="rId1" Type="http://schemas.openxmlformats.org/officeDocument/2006/relationships/slideLayout" Target="../slideLayouts/slideLayout18.xml"/><Relationship Id="rId6" Type="http://schemas.openxmlformats.org/officeDocument/2006/relationships/image" Target="../media/image265.jpeg"/><Relationship Id="rId5" Type="http://schemas.openxmlformats.org/officeDocument/2006/relationships/image" Target="../media/image264.jpeg"/><Relationship Id="rId4" Type="http://schemas.openxmlformats.org/officeDocument/2006/relationships/image" Target="../media/image263.jpeg"/></Relationships>
</file>

<file path=ppt/slides/_rels/slide84.xml.rels><?xml version="1.0" encoding="UTF-8" standalone="yes"?>
<Relationships xmlns="http://schemas.openxmlformats.org/package/2006/relationships"><Relationship Id="rId8" Type="http://schemas.openxmlformats.org/officeDocument/2006/relationships/image" Target="../media/image274.jpeg"/><Relationship Id="rId3" Type="http://schemas.openxmlformats.org/officeDocument/2006/relationships/image" Target="../media/image269.jpeg"/><Relationship Id="rId7" Type="http://schemas.openxmlformats.org/officeDocument/2006/relationships/image" Target="../media/image273.jpeg"/><Relationship Id="rId12" Type="http://schemas.openxmlformats.org/officeDocument/2006/relationships/image" Target="../media/image253.png"/><Relationship Id="rId2" Type="http://schemas.openxmlformats.org/officeDocument/2006/relationships/image" Target="../media/image268.jpeg"/><Relationship Id="rId1" Type="http://schemas.openxmlformats.org/officeDocument/2006/relationships/slideLayout" Target="../slideLayouts/slideLayout18.xml"/><Relationship Id="rId6" Type="http://schemas.openxmlformats.org/officeDocument/2006/relationships/image" Target="../media/image272.jpeg"/><Relationship Id="rId11" Type="http://schemas.openxmlformats.org/officeDocument/2006/relationships/image" Target="../media/image252.png"/><Relationship Id="rId5" Type="http://schemas.openxmlformats.org/officeDocument/2006/relationships/image" Target="../media/image271.jpeg"/><Relationship Id="rId10" Type="http://schemas.openxmlformats.org/officeDocument/2006/relationships/hyperlink" Target="roosta2/MVI_0436.AVI" TargetMode="External"/><Relationship Id="rId4" Type="http://schemas.openxmlformats.org/officeDocument/2006/relationships/image" Target="../media/image270.jpeg"/><Relationship Id="rId9" Type="http://schemas.openxmlformats.org/officeDocument/2006/relationships/image" Target="../media/image275.png"/></Relationships>
</file>

<file path=ppt/slides/_rels/slide85.xml.rels><?xml version="1.0" encoding="UTF-8" standalone="yes"?>
<Relationships xmlns="http://schemas.openxmlformats.org/package/2006/relationships"><Relationship Id="rId3" Type="http://schemas.openxmlformats.org/officeDocument/2006/relationships/image" Target="../media/image277.jpeg"/><Relationship Id="rId2" Type="http://schemas.openxmlformats.org/officeDocument/2006/relationships/image" Target="../media/image276.jpeg"/><Relationship Id="rId1" Type="http://schemas.openxmlformats.org/officeDocument/2006/relationships/slideLayout" Target="../slideLayouts/slideLayout18.xml"/><Relationship Id="rId6" Type="http://schemas.openxmlformats.org/officeDocument/2006/relationships/image" Target="../media/image280.jpeg"/><Relationship Id="rId5" Type="http://schemas.openxmlformats.org/officeDocument/2006/relationships/image" Target="../media/image279.jpeg"/><Relationship Id="rId4" Type="http://schemas.openxmlformats.org/officeDocument/2006/relationships/image" Target="../media/image278.jpeg"/></Relationships>
</file>

<file path=ppt/slides/_rels/slide86.xml.rels><?xml version="1.0" encoding="UTF-8" standalone="yes"?>
<Relationships xmlns="http://schemas.openxmlformats.org/package/2006/relationships"><Relationship Id="rId8" Type="http://schemas.openxmlformats.org/officeDocument/2006/relationships/image" Target="../media/image286.jpeg"/><Relationship Id="rId3" Type="http://schemas.openxmlformats.org/officeDocument/2006/relationships/image" Target="../media/image282.jpeg"/><Relationship Id="rId7" Type="http://schemas.openxmlformats.org/officeDocument/2006/relationships/image" Target="../media/image275.png"/><Relationship Id="rId2" Type="http://schemas.openxmlformats.org/officeDocument/2006/relationships/image" Target="../media/image281.jpeg"/><Relationship Id="rId1" Type="http://schemas.openxmlformats.org/officeDocument/2006/relationships/slideLayout" Target="../slideLayouts/slideLayout18.xml"/><Relationship Id="rId6" Type="http://schemas.openxmlformats.org/officeDocument/2006/relationships/image" Target="../media/image285.jpeg"/><Relationship Id="rId5" Type="http://schemas.openxmlformats.org/officeDocument/2006/relationships/image" Target="../media/image284.jpeg"/><Relationship Id="rId4" Type="http://schemas.openxmlformats.org/officeDocument/2006/relationships/image" Target="../media/image283.jpeg"/></Relationships>
</file>

<file path=ppt/slides/_rels/slide87.xml.rels><?xml version="1.0" encoding="UTF-8" standalone="yes"?>
<Relationships xmlns="http://schemas.openxmlformats.org/package/2006/relationships"><Relationship Id="rId8" Type="http://schemas.openxmlformats.org/officeDocument/2006/relationships/image" Target="../media/image293.jpeg"/><Relationship Id="rId3" Type="http://schemas.openxmlformats.org/officeDocument/2006/relationships/image" Target="../media/image288.jpeg"/><Relationship Id="rId7" Type="http://schemas.openxmlformats.org/officeDocument/2006/relationships/image" Target="../media/image292.jpeg"/><Relationship Id="rId2" Type="http://schemas.openxmlformats.org/officeDocument/2006/relationships/image" Target="../media/image287.jpeg"/><Relationship Id="rId1" Type="http://schemas.openxmlformats.org/officeDocument/2006/relationships/slideLayout" Target="../slideLayouts/slideLayout18.xml"/><Relationship Id="rId6" Type="http://schemas.openxmlformats.org/officeDocument/2006/relationships/image" Target="../media/image291.jpeg"/><Relationship Id="rId5" Type="http://schemas.openxmlformats.org/officeDocument/2006/relationships/image" Target="../media/image290.jpeg"/><Relationship Id="rId10" Type="http://schemas.openxmlformats.org/officeDocument/2006/relationships/image" Target="../media/image294.jpeg"/><Relationship Id="rId4" Type="http://schemas.openxmlformats.org/officeDocument/2006/relationships/image" Target="../media/image289.jpeg"/><Relationship Id="rId9" Type="http://schemas.openxmlformats.org/officeDocument/2006/relationships/image" Target="../media/image275.png"/></Relationships>
</file>

<file path=ppt/slides/_rels/slide88.xml.rels><?xml version="1.0" encoding="UTF-8" standalone="yes"?>
<Relationships xmlns="http://schemas.openxmlformats.org/package/2006/relationships"><Relationship Id="rId8" Type="http://schemas.openxmlformats.org/officeDocument/2006/relationships/image" Target="../media/image275.png"/><Relationship Id="rId3" Type="http://schemas.openxmlformats.org/officeDocument/2006/relationships/image" Target="../media/image296.png"/><Relationship Id="rId7" Type="http://schemas.openxmlformats.org/officeDocument/2006/relationships/image" Target="../media/image300.jpeg"/><Relationship Id="rId2" Type="http://schemas.openxmlformats.org/officeDocument/2006/relationships/image" Target="../media/image295.jpeg"/><Relationship Id="rId1" Type="http://schemas.openxmlformats.org/officeDocument/2006/relationships/slideLayout" Target="../slideLayouts/slideLayout18.xml"/><Relationship Id="rId6" Type="http://schemas.openxmlformats.org/officeDocument/2006/relationships/image" Target="../media/image299.jpeg"/><Relationship Id="rId5" Type="http://schemas.openxmlformats.org/officeDocument/2006/relationships/image" Target="../media/image298.jpeg"/><Relationship Id="rId4" Type="http://schemas.openxmlformats.org/officeDocument/2006/relationships/image" Target="../media/image297.jpeg"/><Relationship Id="rId9" Type="http://schemas.openxmlformats.org/officeDocument/2006/relationships/image" Target="../media/image301.jpeg"/></Relationships>
</file>

<file path=ppt/slides/_rels/slide89.xml.rels><?xml version="1.0" encoding="UTF-8" standalone="yes"?>
<Relationships xmlns="http://schemas.openxmlformats.org/package/2006/relationships"><Relationship Id="rId3" Type="http://schemas.openxmlformats.org/officeDocument/2006/relationships/image" Target="../media/image303.jpeg"/><Relationship Id="rId7" Type="http://schemas.openxmlformats.org/officeDocument/2006/relationships/image" Target="../media/image306.jpeg"/><Relationship Id="rId2" Type="http://schemas.openxmlformats.org/officeDocument/2006/relationships/image" Target="../media/image302.jpeg"/><Relationship Id="rId1" Type="http://schemas.openxmlformats.org/officeDocument/2006/relationships/slideLayout" Target="../slideLayouts/slideLayout18.xml"/><Relationship Id="rId6" Type="http://schemas.openxmlformats.org/officeDocument/2006/relationships/image" Target="../media/image275.png"/><Relationship Id="rId5" Type="http://schemas.openxmlformats.org/officeDocument/2006/relationships/image" Target="../media/image305.jpeg"/><Relationship Id="rId4" Type="http://schemas.openxmlformats.org/officeDocument/2006/relationships/image" Target="../media/image304.jpe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Layout" Target="../slideLayouts/slideLayout18.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0.xml.rels><?xml version="1.0" encoding="UTF-8" standalone="yes"?>
<Relationships xmlns="http://schemas.openxmlformats.org/package/2006/relationships"><Relationship Id="rId8" Type="http://schemas.openxmlformats.org/officeDocument/2006/relationships/image" Target="../media/image312.jpeg"/><Relationship Id="rId3" Type="http://schemas.openxmlformats.org/officeDocument/2006/relationships/image" Target="../media/image308.jpeg"/><Relationship Id="rId7" Type="http://schemas.openxmlformats.org/officeDocument/2006/relationships/image" Target="../media/image275.png"/><Relationship Id="rId12" Type="http://schemas.openxmlformats.org/officeDocument/2006/relationships/image" Target="../media/image316.jpeg"/><Relationship Id="rId2" Type="http://schemas.openxmlformats.org/officeDocument/2006/relationships/image" Target="../media/image307.jpeg"/><Relationship Id="rId1" Type="http://schemas.openxmlformats.org/officeDocument/2006/relationships/slideLayout" Target="../slideLayouts/slideLayout18.xml"/><Relationship Id="rId6" Type="http://schemas.openxmlformats.org/officeDocument/2006/relationships/image" Target="../media/image311.jpeg"/><Relationship Id="rId11" Type="http://schemas.openxmlformats.org/officeDocument/2006/relationships/image" Target="../media/image315.jpeg"/><Relationship Id="rId5" Type="http://schemas.openxmlformats.org/officeDocument/2006/relationships/image" Target="../media/image310.jpeg"/><Relationship Id="rId10" Type="http://schemas.openxmlformats.org/officeDocument/2006/relationships/image" Target="../media/image314.jpeg"/><Relationship Id="rId4" Type="http://schemas.openxmlformats.org/officeDocument/2006/relationships/image" Target="../media/image309.jpeg"/><Relationship Id="rId9" Type="http://schemas.openxmlformats.org/officeDocument/2006/relationships/image" Target="../media/image313.jpeg"/></Relationships>
</file>

<file path=ppt/slides/_rels/slide91.xml.rels><?xml version="1.0" encoding="UTF-8" standalone="yes"?>
<Relationships xmlns="http://schemas.openxmlformats.org/package/2006/relationships"><Relationship Id="rId2" Type="http://schemas.openxmlformats.org/officeDocument/2006/relationships/image" Target="../media/image317.jpeg"/><Relationship Id="rId1" Type="http://schemas.openxmlformats.org/officeDocument/2006/relationships/slideLayout" Target="../slideLayouts/slideLayout18.xml"/></Relationships>
</file>

<file path=ppt/slides/_rels/slide92.xml.rels><?xml version="1.0" encoding="UTF-8" standalone="yes"?>
<Relationships xmlns="http://schemas.openxmlformats.org/package/2006/relationships"><Relationship Id="rId3" Type="http://schemas.openxmlformats.org/officeDocument/2006/relationships/image" Target="../media/image319.jpeg"/><Relationship Id="rId2" Type="http://schemas.openxmlformats.org/officeDocument/2006/relationships/image" Target="../media/image318.jpeg"/><Relationship Id="rId1" Type="http://schemas.openxmlformats.org/officeDocument/2006/relationships/slideLayout" Target="../slideLayouts/slideLayout18.xml"/><Relationship Id="rId6" Type="http://schemas.openxmlformats.org/officeDocument/2006/relationships/image" Target="../media/image322.jpeg"/><Relationship Id="rId5" Type="http://schemas.openxmlformats.org/officeDocument/2006/relationships/image" Target="../media/image321.jpeg"/><Relationship Id="rId4" Type="http://schemas.openxmlformats.org/officeDocument/2006/relationships/image" Target="../media/image320.jpeg"/></Relationships>
</file>

<file path=ppt/slides/_rels/slide93.xml.rels><?xml version="1.0" encoding="UTF-8" standalone="yes"?>
<Relationships xmlns="http://schemas.openxmlformats.org/package/2006/relationships"><Relationship Id="rId3" Type="http://schemas.openxmlformats.org/officeDocument/2006/relationships/image" Target="../media/image324.jpeg"/><Relationship Id="rId2" Type="http://schemas.openxmlformats.org/officeDocument/2006/relationships/image" Target="../media/image323.jpeg"/><Relationship Id="rId1" Type="http://schemas.openxmlformats.org/officeDocument/2006/relationships/slideLayout" Target="../slideLayouts/slideLayout18.xml"/><Relationship Id="rId4" Type="http://schemas.openxmlformats.org/officeDocument/2006/relationships/image" Target="../media/image325.jpeg"/></Relationships>
</file>

<file path=ppt/slides/_rels/slide94.xml.rels><?xml version="1.0" encoding="UTF-8" standalone="yes"?>
<Relationships xmlns="http://schemas.openxmlformats.org/package/2006/relationships"><Relationship Id="rId3" Type="http://schemas.openxmlformats.org/officeDocument/2006/relationships/image" Target="../media/image326.png"/><Relationship Id="rId2" Type="http://schemas.openxmlformats.org/officeDocument/2006/relationships/slideLayout" Target="../slideLayouts/slideLayout18.xml"/><Relationship Id="rId1" Type="http://schemas.openxmlformats.org/officeDocument/2006/relationships/video" Target="file:///C:\Users\Zahra\Desktop\akse%20rusta\go.avi" TargetMode="External"/></Relationships>
</file>

<file path=ppt/slides/_rels/slide95.xml.rels><?xml version="1.0" encoding="UTF-8" standalone="yes"?>
<Relationships xmlns="http://schemas.openxmlformats.org/package/2006/relationships"><Relationship Id="rId8" Type="http://schemas.openxmlformats.org/officeDocument/2006/relationships/image" Target="../media/image333.jpeg"/><Relationship Id="rId3" Type="http://schemas.openxmlformats.org/officeDocument/2006/relationships/image" Target="../media/image328.jpeg"/><Relationship Id="rId7" Type="http://schemas.openxmlformats.org/officeDocument/2006/relationships/image" Target="../media/image332.jpeg"/><Relationship Id="rId2" Type="http://schemas.openxmlformats.org/officeDocument/2006/relationships/image" Target="../media/image327.jpeg"/><Relationship Id="rId1" Type="http://schemas.openxmlformats.org/officeDocument/2006/relationships/slideLayout" Target="../slideLayouts/slideLayout18.xml"/><Relationship Id="rId6" Type="http://schemas.openxmlformats.org/officeDocument/2006/relationships/image" Target="../media/image331.jpeg"/><Relationship Id="rId5" Type="http://schemas.openxmlformats.org/officeDocument/2006/relationships/image" Target="../media/image330.jpeg"/><Relationship Id="rId4" Type="http://schemas.openxmlformats.org/officeDocument/2006/relationships/image" Target="../media/image329.jpeg"/></Relationships>
</file>

<file path=ppt/slides/_rels/slide96.xml.rels><?xml version="1.0" encoding="UTF-8" standalone="yes"?>
<Relationships xmlns="http://schemas.openxmlformats.org/package/2006/relationships"><Relationship Id="rId3" Type="http://schemas.openxmlformats.org/officeDocument/2006/relationships/image" Target="../media/image335.jpeg"/><Relationship Id="rId2" Type="http://schemas.openxmlformats.org/officeDocument/2006/relationships/image" Target="../media/image334.jpeg"/><Relationship Id="rId1" Type="http://schemas.openxmlformats.org/officeDocument/2006/relationships/slideLayout" Target="../slideLayouts/slideLayout18.xml"/></Relationships>
</file>

<file path=ppt/slides/_rels/slide97.xml.rels><?xml version="1.0" encoding="UTF-8" standalone="yes"?>
<Relationships xmlns="http://schemas.openxmlformats.org/package/2006/relationships"><Relationship Id="rId3" Type="http://schemas.openxmlformats.org/officeDocument/2006/relationships/image" Target="../media/image337.jpeg"/><Relationship Id="rId2" Type="http://schemas.openxmlformats.org/officeDocument/2006/relationships/image" Target="../media/image336.jpeg"/><Relationship Id="rId1" Type="http://schemas.openxmlformats.org/officeDocument/2006/relationships/slideLayout" Target="../slideLayouts/slideLayout18.xml"/><Relationship Id="rId4" Type="http://schemas.openxmlformats.org/officeDocument/2006/relationships/image" Target="../media/image338.jpeg"/></Relationships>
</file>

<file path=ppt/slides/_rels/slide98.xml.rels><?xml version="1.0" encoding="UTF-8" standalone="yes"?>
<Relationships xmlns="http://schemas.openxmlformats.org/package/2006/relationships"><Relationship Id="rId3" Type="http://schemas.openxmlformats.org/officeDocument/2006/relationships/image" Target="../media/image340.jpeg"/><Relationship Id="rId2" Type="http://schemas.openxmlformats.org/officeDocument/2006/relationships/image" Target="../media/image339.jpeg"/><Relationship Id="rId1" Type="http://schemas.openxmlformats.org/officeDocument/2006/relationships/slideLayout" Target="../slideLayouts/slideLayout18.xml"/><Relationship Id="rId6" Type="http://schemas.openxmlformats.org/officeDocument/2006/relationships/image" Target="../media/image343.png"/><Relationship Id="rId5" Type="http://schemas.openxmlformats.org/officeDocument/2006/relationships/image" Target="../media/image342.jpeg"/><Relationship Id="rId4" Type="http://schemas.openxmlformats.org/officeDocument/2006/relationships/image" Target="../media/image341.jpeg"/></Relationships>
</file>

<file path=ppt/slides/_rels/slide99.xml.rels><?xml version="1.0" encoding="UTF-8" standalone="yes"?>
<Relationships xmlns="http://schemas.openxmlformats.org/package/2006/relationships"><Relationship Id="rId3" Type="http://schemas.openxmlformats.org/officeDocument/2006/relationships/image" Target="../media/image345.jpeg"/><Relationship Id="rId2" Type="http://schemas.openxmlformats.org/officeDocument/2006/relationships/image" Target="../media/image344.jpeg"/><Relationship Id="rId1" Type="http://schemas.openxmlformats.org/officeDocument/2006/relationships/slideLayout" Target="../slideLayouts/slideLayout18.xml"/><Relationship Id="rId4" Type="http://schemas.openxmlformats.org/officeDocument/2006/relationships/image" Target="../media/image34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Box 1"/>
          <p:cNvSpPr txBox="1">
            <a:spLocks noChangeArrowheads="1"/>
          </p:cNvSpPr>
          <p:nvPr/>
        </p:nvSpPr>
        <p:spPr bwMode="auto">
          <a:xfrm>
            <a:off x="987425" y="2433638"/>
            <a:ext cx="592931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6600" dirty="0" smtClean="0">
                <a:solidFill>
                  <a:srgbClr val="02723D"/>
                </a:solidFill>
                <a:latin typeface="Vivaldi" panose="03020602050506090804" pitchFamily="66" charset="0"/>
                <a:cs typeface="2  Esfehan" panose="00000700000000000000" pitchFamily="2" charset="-78"/>
              </a:rPr>
              <a:t>روستای اسپیلی</a:t>
            </a:r>
            <a:endParaRPr lang="fa-IR" altLang="fa-IR" sz="6600" dirty="0">
              <a:solidFill>
                <a:srgbClr val="02723D"/>
              </a:solidFill>
              <a:latin typeface="Vivaldi" panose="03020602050506090804" pitchFamily="66" charset="0"/>
              <a:cs typeface="2  Esfehan" panose="00000700000000000000" pitchFamily="2" charset="-78"/>
            </a:endParaRPr>
          </a:p>
        </p:txBody>
      </p:sp>
    </p:spTree>
    <p:extLst>
      <p:ext uri="{BB962C8B-B14F-4D97-AF65-F5344CB8AC3E}">
        <p14:creationId xmlns:p14="http://schemas.microsoft.com/office/powerpoint/2010/main" val="28931048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9750" y="1844675"/>
            <a:ext cx="2016125"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1188" y="188913"/>
            <a:ext cx="1981200" cy="157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TextBox 1"/>
          <p:cNvSpPr txBox="1">
            <a:spLocks noChangeArrowheads="1"/>
          </p:cNvSpPr>
          <p:nvPr/>
        </p:nvSpPr>
        <p:spPr bwMode="auto">
          <a:xfrm>
            <a:off x="3286125" y="273050"/>
            <a:ext cx="5572125" cy="264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ابوالفتح خان به اسپیلی آمد و خانه ای که جدش محمد خان بیگ ساخته بود را از نو ساخت.این خاندان با همه خاندانهای بزرگ گیلان وصلت کرد و به نفوذ خود افزودند.نیمی از سال (فصول گرم) را در دیلمان و نیمی دیگر را در خانه های خود در جلگه می گذراندند.زیستگاه جلگه ای آنان کم کم گسترش یافت و دو روستای کلسر و برفجان که در دو سوی شهر جوب بودند را در خود گرفت و شهری کوچک شد.شهری که پشت به درفک دیشت و رو به سوی دریای کاسپی.</a:t>
            </a:r>
          </a:p>
          <a:p>
            <a:pPr eaLnBrk="1" fontAlgn="base" hangingPunct="1">
              <a:spcBef>
                <a:spcPct val="0"/>
              </a:spcBef>
              <a:spcAft>
                <a:spcPct val="0"/>
              </a:spcAft>
            </a:pPr>
            <a:r>
              <a:rPr lang="fa-IR" altLang="fa-IR" sz="1400" b="1">
                <a:solidFill>
                  <a:prstClr val="black"/>
                </a:solidFill>
                <a:cs typeface="B Nazanin" panose="00000400000000000000" pitchFamily="2" charset="-78"/>
              </a:rPr>
              <a:t>وجه تسمیه سیاهکل:</a:t>
            </a:r>
          </a:p>
          <a:p>
            <a:pPr eaLnBrk="1" fontAlgn="base" hangingPunct="1">
              <a:spcBef>
                <a:spcPct val="0"/>
              </a:spcBef>
              <a:spcAft>
                <a:spcPct val="0"/>
              </a:spcAft>
            </a:pPr>
            <a:r>
              <a:rPr lang="fa-IR" altLang="fa-IR" sz="1400" b="1">
                <a:solidFill>
                  <a:prstClr val="black"/>
                </a:solidFill>
                <a:cs typeface="B Nazanin" panose="00000400000000000000" pitchFamily="2" charset="-78"/>
              </a:rPr>
              <a:t>پندارهای گوناگونی در این باره وجود دارد:</a:t>
            </a:r>
          </a:p>
          <a:p>
            <a:pPr eaLnBrk="1" fontAlgn="base" hangingPunct="1">
              <a:spcBef>
                <a:spcPct val="0"/>
              </a:spcBef>
              <a:spcAft>
                <a:spcPct val="0"/>
              </a:spcAft>
            </a:pPr>
            <a:r>
              <a:rPr lang="fa-IR" altLang="fa-IR" sz="1400" b="1">
                <a:solidFill>
                  <a:prstClr val="black"/>
                </a:solidFill>
                <a:cs typeface="B Nazanin" panose="00000400000000000000" pitchFamily="2" charset="-78"/>
              </a:rPr>
              <a:t>1-برخی سیاهکل را تشکیل یافته از دو واژه سی به معنی سنگ و کوه و کل به معنی آبادی و در مجموع آبادی کوه یا آبادی آبادگشته به دست کوه نشینان می دانند.</a:t>
            </a:r>
          </a:p>
          <a:p>
            <a:pPr eaLnBrk="1" fontAlgn="base" hangingPunct="1">
              <a:spcBef>
                <a:spcPct val="0"/>
              </a:spcBef>
              <a:spcAft>
                <a:spcPct val="0"/>
              </a:spcAft>
            </a:pPr>
            <a:r>
              <a:rPr lang="fa-IR" altLang="fa-IR" sz="1400" b="1">
                <a:solidFill>
                  <a:prstClr val="black"/>
                </a:solidFill>
                <a:cs typeface="B Nazanin" panose="00000400000000000000" pitchFamily="2" charset="-78"/>
              </a:rPr>
              <a:t>2-گروهی آن را برآمده از سه واژه سی و آو وکل دانسته واین نام را آبادی برپاگشته در کنار آبی که از کوه می آید معنی می کنند.</a:t>
            </a:r>
          </a:p>
        </p:txBody>
      </p:sp>
      <p:sp>
        <p:nvSpPr>
          <p:cNvPr id="22533" name="Rectangle 5"/>
          <p:cNvSpPr>
            <a:spLocks noChangeArrowheads="1"/>
          </p:cNvSpPr>
          <p:nvPr/>
        </p:nvSpPr>
        <p:spPr bwMode="auto">
          <a:xfrm>
            <a:off x="3635375" y="2997200"/>
            <a:ext cx="5184775" cy="200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در آخرین سالهای قرن 13 قمری فرمانروایان زمینهای پرشماری میان سیاهکل و لاهیجان خریدند.در این دوره محمدخان با لقب مشیرالممالک فرمانروا بود.او خانهای دیلم را به جلگه فرستاد تا دارایی خود را به کارگرفته وبه فدرت وثروت خود بیفزایند و به همبن دلیل سیاهکل گسترش یافت و از روستایی به شهرتبدیل شد.مشیرالممالک اولین بازار سیاهکل را به وجود آورد،با برپایی نهضت مشروطه او به مشروطه خواهان پیوست.او در راه پایان دادن به استبداد صغیر به محمدولی خان تنکابنی کمک کرد و راه قزوین را باز کرد و6 ماه بر آن فرمان راند،پس از آرام شدن اوضاع به دیلمان بازگشت.با برپایی نهضت جنگل او به کمک میرزا کوچک خان رفت و در این راه رنج بسیار دید.</a:t>
            </a:r>
          </a:p>
        </p:txBody>
      </p:sp>
      <p:pic>
        <p:nvPicPr>
          <p:cNvPr id="22534"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6725" y="3429000"/>
            <a:ext cx="2160588" cy="169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5" name="Picture 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68313" y="5186363"/>
            <a:ext cx="208756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6" name="Rectangle 8"/>
          <p:cNvSpPr>
            <a:spLocks noChangeArrowheads="1"/>
          </p:cNvSpPr>
          <p:nvPr/>
        </p:nvSpPr>
        <p:spPr bwMode="auto">
          <a:xfrm>
            <a:off x="2628900" y="5157788"/>
            <a:ext cx="6191250"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در زمان رضاشاه پهلوی او پیش از آن که در بسیاری از شهرهای گیلان آموزشگاههای نوینی برپا شود،آموزشگاههایی در سیاهکل برپا کرد و سومین شهرداری را در شهر کوچک و تازه تأسیس سیاهکل برپا کرد.او در سال 1317 درگذشت و در قم به خاک سپرده شد.پس از او علی قلی خان عضدی(دامادش) فرمانروا شد و زمانی که دگرگونیهای اجتماعی در ایران به وفوع پیوست که سیستم ارباب و رعیتی را منسوخ می کرد از دنیا رفت.</a:t>
            </a:r>
          </a:p>
        </p:txBody>
      </p:sp>
    </p:spTree>
    <p:extLst>
      <p:ext uri="{BB962C8B-B14F-4D97-AF65-F5344CB8AC3E}">
        <p14:creationId xmlns:p14="http://schemas.microsoft.com/office/powerpoint/2010/main" val="4138277445"/>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extBox 1"/>
          <p:cNvSpPr txBox="1">
            <a:spLocks noChangeArrowheads="1"/>
          </p:cNvSpPr>
          <p:nvPr/>
        </p:nvSpPr>
        <p:spPr bwMode="auto">
          <a:xfrm>
            <a:off x="4214813" y="428625"/>
            <a:ext cx="47863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cs typeface="B Nazanin" panose="00000400000000000000" pitchFamily="2" charset="-78"/>
              </a:rPr>
              <a:t>10) پوشش سقف شیبدار :در گذشته از لت که ورق چوبی  20 در 40 با ضخامت 2.5 تا 3 سانتی متر است استفاده می کردند،این لتها هرچند وقت یک بار برگردانده می شدند تا از سیاه شدن و تاب برداشتن آنها جلوگیری شود،وهر ده سال یک بار لتها عوض می شدند.</a:t>
            </a:r>
          </a:p>
          <a:p>
            <a:pPr eaLnBrk="1" fontAlgn="base" hangingPunct="1">
              <a:spcBef>
                <a:spcPct val="0"/>
              </a:spcBef>
              <a:spcAft>
                <a:spcPct val="0"/>
              </a:spcAft>
            </a:pPr>
            <a:endParaRPr lang="fa-IR" altLang="fa-IR" sz="1200">
              <a:solidFill>
                <a:prstClr val="black"/>
              </a:solidFill>
              <a:cs typeface="B Nazanin" panose="00000400000000000000" pitchFamily="2" charset="-78"/>
            </a:endParaRPr>
          </a:p>
          <a:p>
            <a:pPr eaLnBrk="1" fontAlgn="base" hangingPunct="1">
              <a:spcBef>
                <a:spcPct val="0"/>
              </a:spcBef>
              <a:spcAft>
                <a:spcPct val="0"/>
              </a:spcAft>
            </a:pPr>
            <a:r>
              <a:rPr lang="fa-IR" altLang="fa-IR" sz="1200">
                <a:solidFill>
                  <a:prstClr val="black"/>
                </a:solidFill>
                <a:cs typeface="B Nazanin" panose="00000400000000000000" pitchFamily="2" charset="-78"/>
              </a:rPr>
              <a:t>در تهیه لت الوارهای راش را با تبر می برند،این تبرها با سنگهای کوهی که سوسنگ (</a:t>
            </a:r>
            <a:r>
              <a:rPr lang="en-US" altLang="fa-IR" sz="1200">
                <a:solidFill>
                  <a:prstClr val="black"/>
                </a:solidFill>
                <a:cs typeface="B Nazanin" panose="00000400000000000000" pitchFamily="2" charset="-78"/>
              </a:rPr>
              <a:t>sow sang</a:t>
            </a:r>
            <a:r>
              <a:rPr lang="fa-IR" altLang="fa-IR" sz="1200">
                <a:solidFill>
                  <a:prstClr val="black"/>
                </a:solidFill>
                <a:cs typeface="B Nazanin" panose="00000400000000000000" pitchFamily="2" charset="-78"/>
              </a:rPr>
              <a:t>) نامیده  می شوند تیز می کنند.</a:t>
            </a:r>
          </a:p>
        </p:txBody>
      </p:sp>
      <p:pic>
        <p:nvPicPr>
          <p:cNvPr id="103427" name="Picture 2" descr="C:\Users\Zahra\Desktop\axs12\IMG_3598.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071938" y="1628775"/>
            <a:ext cx="2286000" cy="144303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0342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00125" y="142875"/>
            <a:ext cx="2665413" cy="200025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3429" name="Rectangle 4"/>
          <p:cNvSpPr>
            <a:spLocks noChangeArrowheads="1"/>
          </p:cNvSpPr>
          <p:nvPr/>
        </p:nvSpPr>
        <p:spPr bwMode="auto">
          <a:xfrm>
            <a:off x="428625" y="3214688"/>
            <a:ext cx="850106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latin typeface="Tahoma" panose="020B0604030504040204" pitchFamily="34" charset="0"/>
                <a:cs typeface="B Nazanin" panose="00000400000000000000" pitchFamily="2" charset="-78"/>
              </a:rPr>
              <a:t>از ردیف اول لت ها را می چینند که از پایین شروع می شود و لت ها را با فاصله حدود 20 تا 40 سانتی متر از هم گذاشته که این فاصله با توجه به عرض لت ها بوده چون پس از گذاشتن آنها ، لت های ردیف دوم را روی این فاصله ها و بین هر دو لت ردیف اول قرار می دادند که حدودا  یک سوم از لت های زیرین خود را در دو طرف بپوشاند. به این ترتیب لت های این سری را قرار می دانند و برای این کار از میخ و هیچ اتصالی استفاده نمی شده ، لت های سری دوم را به همین ترتیب قرار می دانند فقط اینکه این لت ها حدود 5 تا 10 سانتی متر روی لت های سری اول اورلب می شوند و تا انتهای سقف ادامه پیدا می کند . شیب این سقف ها را به این علت زیاد می گرفتند ( 60 تا 80 در صد ) بخاطر جلوگیری از نفوذ آب به داخل که آب به راحتی از لت بالایی به لت پایینی و سر انجام به زمین برسد و فرصت نفوذ به داخل فضا را پیدا نکند . </a:t>
            </a:r>
            <a:endParaRPr lang="fa-IR" altLang="fa-IR" sz="1200">
              <a:solidFill>
                <a:prstClr val="black"/>
              </a:solidFill>
              <a:cs typeface="B Nazanin" panose="00000400000000000000" pitchFamily="2" charset="-78"/>
            </a:endParaRPr>
          </a:p>
        </p:txBody>
      </p:sp>
      <p:pic>
        <p:nvPicPr>
          <p:cNvPr id="103430" name="Picture 2" descr="C:\Users\Zahra\Desktop\axs12\IMG_3636.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85938" y="4445000"/>
            <a:ext cx="2143125" cy="160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31" name="Picture 3" descr="C:\Users\Zahra\Desktop\axs12\IMG_3634.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00625" y="4373563"/>
            <a:ext cx="2143125" cy="160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259483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extBox 1"/>
          <p:cNvSpPr txBox="1">
            <a:spLocks noChangeArrowheads="1"/>
          </p:cNvSpPr>
          <p:nvPr/>
        </p:nvSpPr>
        <p:spPr bwMode="auto">
          <a:xfrm>
            <a:off x="3714750" y="357188"/>
            <a:ext cx="49291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b="1">
                <a:solidFill>
                  <a:prstClr val="black"/>
                </a:solidFill>
                <a:cs typeface="B Nazanin" panose="00000400000000000000" pitchFamily="2" charset="-78"/>
              </a:rPr>
              <a:t>در خانه های اربابی که سطح دیوار بیشتری دارند،برای اجرای دیوار از آجرهای خشتی استفاده می کردند.</a:t>
            </a:r>
          </a:p>
        </p:txBody>
      </p:sp>
      <p:sp>
        <p:nvSpPr>
          <p:cNvPr id="104451" name="TextBox 2"/>
          <p:cNvSpPr txBox="1">
            <a:spLocks noChangeArrowheads="1"/>
          </p:cNvSpPr>
          <p:nvPr/>
        </p:nvSpPr>
        <p:spPr bwMode="auto">
          <a:xfrm>
            <a:off x="857250" y="2500313"/>
            <a:ext cx="77152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در زلزله اخیر اسپیلی که در ماه شهریور سال گذشته رخ داد،بسیاری از خانه های قدیمی تخریب شدند،به جز خانه هایی که در پی آنها از چوبهایی که بر روی هم کلاف شده اند استفاده شده است.</a:t>
            </a:r>
          </a:p>
        </p:txBody>
      </p:sp>
      <p:pic>
        <p:nvPicPr>
          <p:cNvPr id="104452" name="Picture 2" descr="C:\Users\Zahra\Desktop\axs12\IMG_358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5750" y="428625"/>
            <a:ext cx="2476500"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53" name="Picture 3" descr="C:\Users\Zahra\Desktop\akse rusta\gg\IMG_018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71500" y="4143375"/>
            <a:ext cx="2554288" cy="191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6"/>
          <p:cNvPicPr>
            <a:picLocks noChangeAspect="1" noChangeArrowheads="1"/>
          </p:cNvPicPr>
          <p:nvPr/>
        </p:nvPicPr>
        <p:blipFill>
          <a:blip r:embed="rId5" cstate="email">
            <a:biLevel thresh="50000"/>
            <a:extLst>
              <a:ext uri="{28A0092B-C50C-407E-A947-70E740481C1C}">
                <a14:useLocalDpi xmlns:a14="http://schemas.microsoft.com/office/drawing/2010/main"/>
              </a:ext>
            </a:extLst>
          </a:blip>
          <a:srcRect b="-366"/>
          <a:stretch>
            <a:fillRect/>
          </a:stretch>
        </p:blipFill>
        <p:spPr bwMode="auto">
          <a:xfrm>
            <a:off x="2428860" y="2928934"/>
            <a:ext cx="2533648" cy="1948960"/>
          </a:xfrm>
          <a:prstGeom prst="rect">
            <a:avLst/>
          </a:prstGeom>
          <a:ln>
            <a:noFill/>
          </a:ln>
          <a:effectLst>
            <a:softEdge rad="112500"/>
          </a:effectLst>
        </p:spPr>
      </p:pic>
      <p:pic>
        <p:nvPicPr>
          <p:cNvPr id="7" name="Picture 8" descr="4"/>
          <p:cNvPicPr>
            <a:picLocks noChangeAspect="1" noChangeArrowheads="1"/>
          </p:cNvPicPr>
          <p:nvPr/>
        </p:nvPicPr>
        <p:blipFill>
          <a:blip r:embed="rId6" cstate="email">
            <a:biLevel thresh="50000"/>
            <a:extLst>
              <a:ext uri="{28A0092B-C50C-407E-A947-70E740481C1C}">
                <a14:useLocalDpi xmlns:a14="http://schemas.microsoft.com/office/drawing/2010/main"/>
              </a:ext>
            </a:extLst>
          </a:blip>
          <a:srcRect/>
          <a:stretch>
            <a:fillRect/>
          </a:stretch>
        </p:blipFill>
        <p:spPr bwMode="auto">
          <a:xfrm>
            <a:off x="2643174" y="4429132"/>
            <a:ext cx="3020888" cy="1851512"/>
          </a:xfrm>
          <a:prstGeom prst="rect">
            <a:avLst/>
          </a:prstGeom>
          <a:ln>
            <a:noFill/>
          </a:ln>
          <a:effectLst>
            <a:softEdge rad="112500"/>
          </a:effectLst>
        </p:spPr>
      </p:pic>
      <p:pic>
        <p:nvPicPr>
          <p:cNvPr id="8" name="Picture 7" descr="opopop.jpg"/>
          <p:cNvPicPr>
            <a:picLocks noChangeAspect="1"/>
          </p:cNvPicPr>
          <p:nvPr/>
        </p:nvPicPr>
        <p:blipFill>
          <a:blip r:embed="rId7" cstate="email">
            <a:lum contrast="30000"/>
            <a:extLst>
              <a:ext uri="{28A0092B-C50C-407E-A947-70E740481C1C}">
                <a14:useLocalDpi xmlns:a14="http://schemas.microsoft.com/office/drawing/2010/main"/>
              </a:ext>
            </a:extLst>
          </a:blip>
          <a:srcRect/>
          <a:stretch>
            <a:fillRect/>
          </a:stretch>
        </p:blipFill>
        <p:spPr>
          <a:xfrm>
            <a:off x="5286380" y="3643314"/>
            <a:ext cx="3499033" cy="2214578"/>
          </a:xfrm>
          <a:prstGeom prst="rect">
            <a:avLst/>
          </a:prstGeom>
          <a:ln>
            <a:noFill/>
          </a:ln>
          <a:effectLst>
            <a:softEdge rad="112500"/>
          </a:effectLst>
        </p:spPr>
      </p:pic>
      <p:pic>
        <p:nvPicPr>
          <p:cNvPr id="104457" name="Picture 9" descr="ppppp.jpg"/>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3143250" y="1000125"/>
            <a:ext cx="3000375" cy="135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ight Arrow 10"/>
          <p:cNvSpPr/>
          <p:nvPr/>
        </p:nvSpPr>
        <p:spPr>
          <a:xfrm>
            <a:off x="2071688" y="1214438"/>
            <a:ext cx="1285875" cy="2143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12" name="Oval 11"/>
          <p:cNvSpPr/>
          <p:nvPr/>
        </p:nvSpPr>
        <p:spPr>
          <a:xfrm>
            <a:off x="1500188" y="928688"/>
            <a:ext cx="714375" cy="71437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13" name="Oval 12"/>
          <p:cNvSpPr/>
          <p:nvPr/>
        </p:nvSpPr>
        <p:spPr>
          <a:xfrm>
            <a:off x="1643063" y="4429125"/>
            <a:ext cx="642937" cy="100012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14" name="Right Arrow 13"/>
          <p:cNvSpPr/>
          <p:nvPr/>
        </p:nvSpPr>
        <p:spPr>
          <a:xfrm>
            <a:off x="2357438" y="4143375"/>
            <a:ext cx="714375" cy="2857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Tree>
    <p:extLst>
      <p:ext uri="{BB962C8B-B14F-4D97-AF65-F5344CB8AC3E}">
        <p14:creationId xmlns:p14="http://schemas.microsoft.com/office/powerpoint/2010/main" val="118464096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6" descr="IMG_0590"/>
          <p:cNvPicPr>
            <a:picLocks noChangeAspect="1" noChangeArrowheads="1"/>
          </p:cNvPicPr>
          <p:nvPr/>
        </p:nvPicPr>
        <p:blipFill>
          <a:blip r:embed="rId2" cstate="email">
            <a:lum bright="24000" contrast="-40000"/>
            <a:extLst>
              <a:ext uri="{28A0092B-C50C-407E-A947-70E740481C1C}">
                <a14:useLocalDpi xmlns:a14="http://schemas.microsoft.com/office/drawing/2010/main"/>
              </a:ext>
            </a:extLst>
          </a:blip>
          <a:srcRect/>
          <a:stretch>
            <a:fillRect/>
          </a:stretch>
        </p:blipFill>
        <p:spPr bwMode="auto">
          <a:xfrm>
            <a:off x="23813" y="0"/>
            <a:ext cx="9120187"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5" name="TextBox 1"/>
          <p:cNvSpPr txBox="1">
            <a:spLocks noChangeArrowheads="1"/>
          </p:cNvSpPr>
          <p:nvPr/>
        </p:nvSpPr>
        <p:spPr bwMode="auto">
          <a:xfrm>
            <a:off x="5292725" y="404813"/>
            <a:ext cx="3571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400" b="1">
                <a:solidFill>
                  <a:prstClr val="black"/>
                </a:solidFill>
              </a:rPr>
              <a:t>منابع و مأخذ :</a:t>
            </a:r>
          </a:p>
        </p:txBody>
      </p:sp>
      <p:sp>
        <p:nvSpPr>
          <p:cNvPr id="105476" name="Rectangle 1"/>
          <p:cNvSpPr>
            <a:spLocks noChangeArrowheads="1"/>
          </p:cNvSpPr>
          <p:nvPr/>
        </p:nvSpPr>
        <p:spPr bwMode="auto">
          <a:xfrm>
            <a:off x="3929063" y="1241425"/>
            <a:ext cx="5026025" cy="498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Low" eaLnBrk="1" fontAlgn="base" hangingPunct="1">
              <a:spcBef>
                <a:spcPct val="0"/>
              </a:spcBef>
              <a:spcAft>
                <a:spcPct val="0"/>
              </a:spcAft>
            </a:pPr>
            <a:r>
              <a:rPr lang="fa-IR" altLang="fa-IR" sz="1600" b="1">
                <a:solidFill>
                  <a:prstClr val="black"/>
                </a:solidFill>
                <a:latin typeface="2  Nazanin" panose="00000400000000000000" pitchFamily="2" charset="-78"/>
                <a:ea typeface="Times New Roman" panose="02020603050405020304" pitchFamily="18" charset="0"/>
                <a:cs typeface="B Nazanin" panose="00000400000000000000" pitchFamily="2" charset="-78"/>
              </a:rPr>
              <a:t>منبع تاریخچه :</a:t>
            </a:r>
          </a:p>
          <a:p>
            <a:pPr algn="justLow" eaLnBrk="1" fontAlgn="base" hangingPunct="1">
              <a:spcBef>
                <a:spcPct val="0"/>
              </a:spcBef>
              <a:spcAft>
                <a:spcPct val="0"/>
              </a:spcAft>
            </a:pPr>
            <a:r>
              <a:rPr lang="ar-SA" altLang="fa-IR" sz="1600" b="1">
                <a:solidFill>
                  <a:prstClr val="black"/>
                </a:solidFill>
                <a:latin typeface="2  Nazanin" panose="00000400000000000000" pitchFamily="2" charset="-78"/>
                <a:ea typeface="Times New Roman" panose="02020603050405020304" pitchFamily="18" charset="0"/>
                <a:cs typeface="B Nazanin" panose="00000400000000000000" pitchFamily="2" charset="-78"/>
              </a:rPr>
              <a:t>عنوان كتاب : فرمانروايان ديلمان</a:t>
            </a:r>
            <a:endParaRPr lang="en-US" altLang="fa-IR" sz="1600" b="1">
              <a:solidFill>
                <a:prstClr val="black"/>
              </a:solidFill>
              <a:ea typeface="Times New Roman" panose="02020603050405020304" pitchFamily="18" charset="0"/>
              <a:cs typeface="B Nazanin" panose="00000400000000000000" pitchFamily="2" charset="-78"/>
            </a:endParaRPr>
          </a:p>
          <a:p>
            <a:pPr algn="justLow" fontAlgn="base">
              <a:spcBef>
                <a:spcPct val="0"/>
              </a:spcBef>
              <a:spcAft>
                <a:spcPct val="0"/>
              </a:spcAft>
            </a:pPr>
            <a:r>
              <a:rPr lang="ar-SA" altLang="fa-IR" sz="1600" b="1">
                <a:solidFill>
                  <a:prstClr val="black"/>
                </a:solidFill>
                <a:latin typeface="2  Nazanin" panose="00000400000000000000" pitchFamily="2" charset="-78"/>
                <a:ea typeface="Times New Roman" panose="02020603050405020304" pitchFamily="18" charset="0"/>
                <a:cs typeface="B Nazanin" panose="00000400000000000000" pitchFamily="2" charset="-78"/>
              </a:rPr>
              <a:t>نويسنده : افشين پرتو</a:t>
            </a:r>
            <a:endParaRPr lang="en-US" altLang="fa-IR" sz="1600" b="1">
              <a:solidFill>
                <a:prstClr val="black"/>
              </a:solidFill>
              <a:cs typeface="B Nazanin" panose="00000400000000000000" pitchFamily="2" charset="-78"/>
            </a:endParaRPr>
          </a:p>
          <a:p>
            <a:pPr algn="justLow" fontAlgn="base">
              <a:spcBef>
                <a:spcPct val="0"/>
              </a:spcBef>
              <a:spcAft>
                <a:spcPct val="0"/>
              </a:spcAft>
            </a:pPr>
            <a:r>
              <a:rPr lang="ar-SA" altLang="fa-IR" sz="1600" b="1">
                <a:solidFill>
                  <a:prstClr val="black"/>
                </a:solidFill>
                <a:latin typeface="2  Nazanin" panose="00000400000000000000" pitchFamily="2" charset="-78"/>
                <a:cs typeface="B Nazanin" panose="00000400000000000000" pitchFamily="2" charset="-78"/>
              </a:rPr>
              <a:t>ناشر : انتشارات مهربرنا</a:t>
            </a:r>
            <a:endParaRPr lang="en-US" altLang="fa-IR" sz="1600" b="1">
              <a:solidFill>
                <a:prstClr val="black"/>
              </a:solidFill>
              <a:cs typeface="B Nazanin" panose="00000400000000000000" pitchFamily="2" charset="-78"/>
            </a:endParaRPr>
          </a:p>
          <a:p>
            <a:pPr algn="justLow" fontAlgn="base">
              <a:spcBef>
                <a:spcPct val="0"/>
              </a:spcBef>
              <a:spcAft>
                <a:spcPct val="0"/>
              </a:spcAft>
            </a:pPr>
            <a:r>
              <a:rPr lang="ar-SA" altLang="fa-IR" sz="1600" b="1">
                <a:solidFill>
                  <a:prstClr val="black"/>
                </a:solidFill>
                <a:latin typeface="2  Nazanin" panose="00000400000000000000" pitchFamily="2" charset="-78"/>
                <a:cs typeface="B Nazanin" panose="00000400000000000000" pitchFamily="2" charset="-78"/>
              </a:rPr>
              <a:t>تاريخ چاپ : تابستان 84</a:t>
            </a:r>
            <a:r>
              <a:rPr lang="fa-IR" altLang="fa-IR" sz="1600" b="1">
                <a:solidFill>
                  <a:prstClr val="black"/>
                </a:solidFill>
                <a:latin typeface="2  Nazanin" panose="00000400000000000000" pitchFamily="2" charset="-78"/>
                <a:cs typeface="B Nazanin" panose="00000400000000000000" pitchFamily="2" charset="-78"/>
              </a:rPr>
              <a:t>،اینترنت</a:t>
            </a:r>
          </a:p>
          <a:p>
            <a:pPr algn="justLow" fontAlgn="base">
              <a:spcBef>
                <a:spcPct val="0"/>
              </a:spcBef>
              <a:spcAft>
                <a:spcPct val="0"/>
              </a:spcAft>
            </a:pPr>
            <a:r>
              <a:rPr lang="fa-IR" altLang="fa-IR" sz="1600" b="1">
                <a:solidFill>
                  <a:prstClr val="black"/>
                </a:solidFill>
                <a:latin typeface="2  Nazanin" panose="00000400000000000000" pitchFamily="2" charset="-78"/>
                <a:cs typeface="B Nazanin" panose="00000400000000000000" pitchFamily="2" charset="-78"/>
              </a:rPr>
              <a:t>منبع اوضاع فرهنگی :</a:t>
            </a:r>
          </a:p>
          <a:p>
            <a:pPr algn="justLow" fontAlgn="base">
              <a:spcBef>
                <a:spcPct val="0"/>
              </a:spcBef>
              <a:spcAft>
                <a:spcPct val="0"/>
              </a:spcAft>
            </a:pPr>
            <a:r>
              <a:rPr lang="fa-IR" altLang="fa-IR" sz="1600" b="1">
                <a:solidFill>
                  <a:prstClr val="black"/>
                </a:solidFill>
                <a:latin typeface="2  Nazanin" panose="00000400000000000000" pitchFamily="2" charset="-78"/>
                <a:cs typeface="B Nazanin" panose="00000400000000000000" pitchFamily="2" charset="-78"/>
              </a:rPr>
              <a:t>اهالی روستا</a:t>
            </a:r>
          </a:p>
          <a:p>
            <a:pPr algn="justLow" fontAlgn="base">
              <a:spcBef>
                <a:spcPct val="0"/>
              </a:spcBef>
              <a:spcAft>
                <a:spcPct val="0"/>
              </a:spcAft>
            </a:pPr>
            <a:r>
              <a:rPr lang="fa-IR" altLang="fa-IR" sz="1600" b="1">
                <a:solidFill>
                  <a:prstClr val="black"/>
                </a:solidFill>
                <a:latin typeface="2  Nazanin" panose="00000400000000000000" pitchFamily="2" charset="-78"/>
                <a:cs typeface="B Nazanin" panose="00000400000000000000" pitchFamily="2" charset="-78"/>
              </a:rPr>
              <a:t>آقایان:پرتو،امیر هوشنگ تقوی،بخشی</a:t>
            </a:r>
          </a:p>
          <a:p>
            <a:pPr algn="justLow" fontAlgn="base">
              <a:spcBef>
                <a:spcPct val="0"/>
              </a:spcBef>
              <a:spcAft>
                <a:spcPct val="0"/>
              </a:spcAft>
            </a:pPr>
            <a:r>
              <a:rPr lang="fa-IR" altLang="fa-IR" sz="1600" b="1">
                <a:solidFill>
                  <a:prstClr val="black"/>
                </a:solidFill>
                <a:latin typeface="2  Nazanin" panose="00000400000000000000" pitchFamily="2" charset="-78"/>
                <a:cs typeface="B Nazanin" panose="00000400000000000000" pitchFamily="2" charset="-78"/>
              </a:rPr>
              <a:t>منبع نقشه های مربوط به جایگاه استانی و راهها:</a:t>
            </a:r>
          </a:p>
          <a:p>
            <a:pPr algn="justLow" fontAlgn="base">
              <a:spcBef>
                <a:spcPct val="0"/>
              </a:spcBef>
              <a:spcAft>
                <a:spcPct val="0"/>
              </a:spcAft>
            </a:pPr>
            <a:r>
              <a:rPr lang="fa-IR" altLang="fa-IR" sz="1600" b="1">
                <a:solidFill>
                  <a:prstClr val="black"/>
                </a:solidFill>
                <a:latin typeface="2  Nazanin" panose="00000400000000000000" pitchFamily="2" charset="-78"/>
                <a:cs typeface="B Nazanin" panose="00000400000000000000" pitchFamily="2" charset="-78"/>
              </a:rPr>
              <a:t>اداره بنیاد مسکن</a:t>
            </a:r>
          </a:p>
          <a:p>
            <a:pPr algn="justLow" fontAlgn="base">
              <a:spcBef>
                <a:spcPct val="0"/>
              </a:spcBef>
              <a:spcAft>
                <a:spcPct val="0"/>
              </a:spcAft>
            </a:pPr>
            <a:r>
              <a:rPr lang="fa-IR" altLang="fa-IR" sz="1600" b="1">
                <a:solidFill>
                  <a:prstClr val="black"/>
                </a:solidFill>
                <a:latin typeface="2  Nazanin" panose="00000400000000000000" pitchFamily="2" charset="-78"/>
                <a:cs typeface="B Nazanin" panose="00000400000000000000" pitchFamily="2" charset="-78"/>
              </a:rPr>
              <a:t>منبع اطلاعات مربوط به وجه تسمیه :</a:t>
            </a:r>
          </a:p>
          <a:p>
            <a:pPr algn="justLow" fontAlgn="base">
              <a:spcBef>
                <a:spcPct val="0"/>
              </a:spcBef>
              <a:spcAft>
                <a:spcPct val="0"/>
              </a:spcAft>
            </a:pPr>
            <a:r>
              <a:rPr lang="fa-IR" altLang="fa-IR" sz="1600" b="1">
                <a:solidFill>
                  <a:prstClr val="black"/>
                </a:solidFill>
                <a:latin typeface="2  Nazanin" panose="00000400000000000000" pitchFamily="2" charset="-78"/>
                <a:cs typeface="B Nazanin" panose="00000400000000000000" pitchFamily="2" charset="-78"/>
              </a:rPr>
              <a:t>آقای پرتو،آقای تقوی</a:t>
            </a:r>
          </a:p>
          <a:p>
            <a:pPr algn="justLow" fontAlgn="base">
              <a:spcBef>
                <a:spcPct val="0"/>
              </a:spcBef>
              <a:spcAft>
                <a:spcPct val="0"/>
              </a:spcAft>
            </a:pPr>
            <a:r>
              <a:rPr lang="fa-IR" altLang="fa-IR" sz="1600" b="1">
                <a:solidFill>
                  <a:prstClr val="black"/>
                </a:solidFill>
                <a:latin typeface="2  Nazanin" panose="00000400000000000000" pitchFamily="2" charset="-78"/>
                <a:cs typeface="B Nazanin" panose="00000400000000000000" pitchFamily="2" charset="-78"/>
              </a:rPr>
              <a:t>منبع اطلاعات اقلیمی:</a:t>
            </a:r>
          </a:p>
          <a:p>
            <a:pPr algn="justLow" fontAlgn="base">
              <a:spcBef>
                <a:spcPct val="0"/>
              </a:spcBef>
              <a:spcAft>
                <a:spcPct val="0"/>
              </a:spcAft>
            </a:pPr>
            <a:r>
              <a:rPr lang="fa-IR" altLang="fa-IR" sz="1600" b="1">
                <a:solidFill>
                  <a:prstClr val="black"/>
                </a:solidFill>
                <a:latin typeface="2  Nazanin" panose="00000400000000000000" pitchFamily="2" charset="-78"/>
                <a:cs typeface="B Nazanin" panose="00000400000000000000" pitchFamily="2" charset="-78"/>
              </a:rPr>
              <a:t>اداره آب منطقه ای استان گیلان</a:t>
            </a:r>
          </a:p>
          <a:p>
            <a:pPr algn="justLow" fontAlgn="base">
              <a:spcBef>
                <a:spcPct val="0"/>
              </a:spcBef>
              <a:spcAft>
                <a:spcPct val="0"/>
              </a:spcAft>
            </a:pPr>
            <a:r>
              <a:rPr lang="fa-IR" altLang="fa-IR" sz="1600" b="1">
                <a:solidFill>
                  <a:prstClr val="black"/>
                </a:solidFill>
                <a:latin typeface="2  Nazanin" panose="00000400000000000000" pitchFamily="2" charset="-78"/>
                <a:cs typeface="B Nazanin" panose="00000400000000000000" pitchFamily="2" charset="-78"/>
              </a:rPr>
              <a:t>منبع اطلاعات جمعیتی:</a:t>
            </a:r>
          </a:p>
          <a:p>
            <a:pPr algn="justLow" fontAlgn="base">
              <a:spcBef>
                <a:spcPct val="0"/>
              </a:spcBef>
              <a:spcAft>
                <a:spcPct val="0"/>
              </a:spcAft>
            </a:pPr>
            <a:r>
              <a:rPr lang="fa-IR" altLang="fa-IR" sz="1600" b="1">
                <a:solidFill>
                  <a:prstClr val="black"/>
                </a:solidFill>
                <a:latin typeface="2  Nazanin" panose="00000400000000000000" pitchFamily="2" charset="-78"/>
                <a:cs typeface="B Nazanin" panose="00000400000000000000" pitchFamily="2" charset="-78"/>
              </a:rPr>
              <a:t>کتابخانه سازمان برنامه و بودجه،اداره بهداشت شهرستان سیاهکل،فرمانداری سیاهکل(امور عمرانی)</a:t>
            </a:r>
          </a:p>
          <a:p>
            <a:pPr algn="justLow" fontAlgn="base">
              <a:spcBef>
                <a:spcPct val="0"/>
              </a:spcBef>
              <a:spcAft>
                <a:spcPct val="0"/>
              </a:spcAft>
            </a:pPr>
            <a:r>
              <a:rPr lang="fa-IR" altLang="fa-IR" sz="1600" b="1">
                <a:solidFill>
                  <a:prstClr val="black"/>
                </a:solidFill>
                <a:latin typeface="2  Nazanin" panose="00000400000000000000" pitchFamily="2" charset="-78"/>
                <a:cs typeface="B Nazanin" panose="00000400000000000000" pitchFamily="2" charset="-78"/>
              </a:rPr>
              <a:t>منبع اوضاع اقتصادی:اهالی محل،آقای تقوی(عضو شورای شهر)</a:t>
            </a:r>
          </a:p>
          <a:p>
            <a:pPr algn="justLow" fontAlgn="base">
              <a:spcBef>
                <a:spcPct val="0"/>
              </a:spcBef>
              <a:spcAft>
                <a:spcPct val="0"/>
              </a:spcAft>
            </a:pPr>
            <a:r>
              <a:rPr lang="fa-IR" altLang="fa-IR" sz="1600" b="1">
                <a:solidFill>
                  <a:prstClr val="black"/>
                </a:solidFill>
                <a:latin typeface="2  Nazanin" panose="00000400000000000000" pitchFamily="2" charset="-78"/>
                <a:cs typeface="B Nazanin" panose="00000400000000000000" pitchFamily="2" charset="-78"/>
              </a:rPr>
              <a:t>منبع اوضاع فرهنگی:اهالی محل،خانواده محمدی خواه،آقای تقوی،کتاب فرهنگ گیل و دیلم نوشته محمود پاینده ،انتشارات امیرکبیر</a:t>
            </a:r>
          </a:p>
        </p:txBody>
      </p:sp>
      <p:sp>
        <p:nvSpPr>
          <p:cNvPr id="105477" name="TextBox 3"/>
          <p:cNvSpPr txBox="1">
            <a:spLocks noChangeArrowheads="1"/>
          </p:cNvSpPr>
          <p:nvPr/>
        </p:nvSpPr>
        <p:spPr bwMode="auto">
          <a:xfrm>
            <a:off x="0" y="4576763"/>
            <a:ext cx="3673475" cy="194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b="1">
                <a:solidFill>
                  <a:prstClr val="black"/>
                </a:solidFill>
              </a:rPr>
              <a:t>منبع اطلاعات سازه:</a:t>
            </a:r>
          </a:p>
          <a:p>
            <a:pPr eaLnBrk="1" fontAlgn="base" hangingPunct="1">
              <a:spcBef>
                <a:spcPct val="0"/>
              </a:spcBef>
              <a:spcAft>
                <a:spcPct val="0"/>
              </a:spcAft>
            </a:pPr>
            <a:r>
              <a:rPr lang="fa-IR" altLang="fa-IR" sz="1400" b="1">
                <a:solidFill>
                  <a:prstClr val="black"/>
                </a:solidFill>
              </a:rPr>
              <a:t>یکی از معماران محلی ،آقای تقوی</a:t>
            </a:r>
          </a:p>
          <a:p>
            <a:pPr eaLnBrk="1" fontAlgn="base" hangingPunct="1">
              <a:spcBef>
                <a:spcPct val="0"/>
              </a:spcBef>
              <a:spcAft>
                <a:spcPct val="0"/>
              </a:spcAft>
            </a:pPr>
            <a:r>
              <a:rPr lang="fa-IR" altLang="fa-IR" sz="1400" b="1">
                <a:solidFill>
                  <a:prstClr val="black"/>
                </a:solidFill>
              </a:rPr>
              <a:t>نقشه های زمین شناسی:اینترنت</a:t>
            </a:r>
          </a:p>
          <a:p>
            <a:pPr eaLnBrk="1" fontAlgn="base" hangingPunct="1">
              <a:spcBef>
                <a:spcPct val="0"/>
              </a:spcBef>
              <a:spcAft>
                <a:spcPct val="0"/>
              </a:spcAft>
            </a:pPr>
            <a:r>
              <a:rPr lang="fa-IR" altLang="fa-IR" sz="1400" b="1">
                <a:solidFill>
                  <a:prstClr val="black"/>
                </a:solidFill>
              </a:rPr>
              <a:t>نقشه پوشش گیاهی:منابع طبیعی</a:t>
            </a:r>
          </a:p>
          <a:p>
            <a:pPr eaLnBrk="1" fontAlgn="base" hangingPunct="1">
              <a:spcBef>
                <a:spcPct val="0"/>
              </a:spcBef>
              <a:spcAft>
                <a:spcPct val="0"/>
              </a:spcAft>
            </a:pPr>
            <a:r>
              <a:rPr lang="fa-IR" altLang="fa-IR" sz="1400" b="1">
                <a:solidFill>
                  <a:prstClr val="black"/>
                </a:solidFill>
              </a:rPr>
              <a:t>اطلاعات مربوط به پوشش گیاهی:اهالی روستا</a:t>
            </a:r>
          </a:p>
          <a:p>
            <a:pPr eaLnBrk="1" fontAlgn="base" hangingPunct="1">
              <a:spcBef>
                <a:spcPct val="0"/>
              </a:spcBef>
              <a:spcAft>
                <a:spcPct val="0"/>
              </a:spcAft>
            </a:pPr>
            <a:r>
              <a:rPr lang="fa-IR" altLang="fa-IR" sz="1400" b="1">
                <a:solidFill>
                  <a:prstClr val="black"/>
                </a:solidFill>
              </a:rPr>
              <a:t>عکس هوایی:</a:t>
            </a:r>
            <a:r>
              <a:rPr lang="en-US" altLang="fa-IR" sz="1400" b="1">
                <a:solidFill>
                  <a:prstClr val="black"/>
                </a:solidFill>
              </a:rPr>
              <a:t>google earth</a:t>
            </a:r>
            <a:r>
              <a:rPr lang="fa-IR" altLang="fa-IR" sz="1400" b="1">
                <a:solidFill>
                  <a:prstClr val="black"/>
                </a:solidFill>
              </a:rPr>
              <a:t>  </a:t>
            </a:r>
          </a:p>
          <a:p>
            <a:pPr eaLnBrk="1" fontAlgn="base" hangingPunct="1">
              <a:spcBef>
                <a:spcPct val="0"/>
              </a:spcBef>
              <a:spcAft>
                <a:spcPct val="0"/>
              </a:spcAft>
            </a:pPr>
            <a:r>
              <a:rPr lang="fa-IR" altLang="fa-IR" sz="1400" b="1">
                <a:solidFill>
                  <a:prstClr val="black"/>
                </a:solidFill>
              </a:rPr>
              <a:t>نقشه آبهای تحت الارضی:اداره منابع طبیعی</a:t>
            </a:r>
          </a:p>
          <a:p>
            <a:pPr eaLnBrk="1" fontAlgn="base" hangingPunct="1">
              <a:spcBef>
                <a:spcPct val="0"/>
              </a:spcBef>
              <a:spcAft>
                <a:spcPct val="0"/>
              </a:spcAft>
            </a:pPr>
            <a:endParaRPr lang="fa-IR" altLang="fa-IR">
              <a:solidFill>
                <a:prstClr val="black"/>
              </a:solidFill>
            </a:endParaRPr>
          </a:p>
        </p:txBody>
      </p:sp>
    </p:spTree>
    <p:extLst>
      <p:ext uri="{BB962C8B-B14F-4D97-AF65-F5344CB8AC3E}">
        <p14:creationId xmlns:p14="http://schemas.microsoft.com/office/powerpoint/2010/main" val="20044041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5" descr="kjhjk"/>
          <p:cNvPicPr>
            <a:picLocks noChangeAspect="1" noChangeArrowheads="1"/>
          </p:cNvPicPr>
          <p:nvPr/>
        </p:nvPicPr>
        <p:blipFill>
          <a:blip r:embed="rId2">
            <a:lum bright="24000"/>
            <a:extLst>
              <a:ext uri="{28A0092B-C50C-407E-A947-70E740481C1C}">
                <a14:useLocalDpi xmlns:a14="http://schemas.microsoft.com/office/drawing/2010/main"/>
              </a:ext>
            </a:extLst>
          </a:blip>
          <a:srcRect/>
          <a:stretch>
            <a:fillRect/>
          </a:stretch>
        </p:blipFill>
        <p:spPr bwMode="auto">
          <a:xfrm>
            <a:off x="-1588" y="7938"/>
            <a:ext cx="9145588" cy="685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1"/>
          <p:cNvSpPr>
            <a:spLocks noChangeArrowheads="1"/>
          </p:cNvSpPr>
          <p:nvPr/>
        </p:nvSpPr>
        <p:spPr bwMode="auto">
          <a:xfrm>
            <a:off x="7049991" y="143703"/>
            <a:ext cx="1853984" cy="481065"/>
          </a:xfrm>
          <a:prstGeom prst="rect">
            <a:avLst/>
          </a:prstGeom>
          <a:noFill/>
          <a:ln w="9525">
            <a:noFill/>
            <a:miter lim="800000"/>
            <a:headEnd/>
            <a:tailEnd/>
          </a:ln>
        </p:spPr>
        <p:txBody>
          <a:bodyPr wrap="none">
            <a:spAutoFit/>
          </a:bodyPr>
          <a:lstStyle/>
          <a:p>
            <a:pPr fontAlgn="base">
              <a:spcBef>
                <a:spcPct val="0"/>
              </a:spcBef>
              <a:spcAft>
                <a:spcPct val="0"/>
              </a:spcAft>
              <a:defRPr/>
            </a:pPr>
            <a:r>
              <a:rPr lang="fa-IR" sz="4400" b="1" dirty="0">
                <a:ln w="17780" cmpd="sng">
                  <a:solidFill>
                    <a:srgbClr val="FFFFFF"/>
                  </a:solidFill>
                  <a:prstDash val="solid"/>
                  <a:miter lim="800000"/>
                </a:ln>
                <a:solidFill>
                  <a:srgbClr val="C00000"/>
                </a:solidFill>
                <a:effectLst>
                  <a:outerShdw blurRad="50800" algn="tl" rotWithShape="0">
                    <a:srgbClr val="000000"/>
                  </a:outerShdw>
                </a:effectLst>
                <a:cs typeface="2  Esfehan" pitchFamily="2" charset="-78"/>
              </a:rPr>
              <a:t>وجه تسمیه :</a:t>
            </a:r>
          </a:p>
        </p:txBody>
      </p:sp>
      <p:sp>
        <p:nvSpPr>
          <p:cNvPr id="23556" name="TextBox 4"/>
          <p:cNvSpPr txBox="1">
            <a:spLocks noChangeArrowheads="1"/>
          </p:cNvSpPr>
          <p:nvPr/>
        </p:nvSpPr>
        <p:spPr bwMode="auto">
          <a:xfrm>
            <a:off x="1035050" y="620713"/>
            <a:ext cx="7858125"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latin typeface="Calibri" panose="020F0502020204030204" pitchFamily="34" charset="0"/>
                <a:cs typeface="B Nazanin" panose="00000400000000000000" pitchFamily="2" charset="-78"/>
              </a:rPr>
              <a:t>مردم روستا دلیل نامگذاری این روستا را این گونه عنوان کردند : </a:t>
            </a:r>
          </a:p>
          <a:p>
            <a:pPr eaLnBrk="1" fontAlgn="base" hangingPunct="1">
              <a:spcBef>
                <a:spcPct val="0"/>
              </a:spcBef>
              <a:spcAft>
                <a:spcPct val="0"/>
              </a:spcAft>
            </a:pPr>
            <a:r>
              <a:rPr lang="fa-IR" altLang="fa-IR" sz="1400" b="1">
                <a:solidFill>
                  <a:prstClr val="black"/>
                </a:solidFill>
                <a:latin typeface="Calibri" panose="020F0502020204030204" pitchFamily="34" charset="0"/>
                <a:cs typeface="B Nazanin" panose="00000400000000000000" pitchFamily="2" charset="-78"/>
              </a:rPr>
              <a:t>1)وجود گوسفند های سفید</a:t>
            </a:r>
          </a:p>
          <a:p>
            <a:pPr eaLnBrk="1" fontAlgn="base" hangingPunct="1">
              <a:spcBef>
                <a:spcPct val="0"/>
              </a:spcBef>
              <a:spcAft>
                <a:spcPct val="0"/>
              </a:spcAft>
            </a:pPr>
            <a:r>
              <a:rPr lang="fa-IR" altLang="fa-IR" sz="1400" b="1">
                <a:solidFill>
                  <a:prstClr val="black"/>
                </a:solidFill>
                <a:latin typeface="Calibri" panose="020F0502020204030204" pitchFamily="34" charset="0"/>
                <a:cs typeface="B Nazanin" panose="00000400000000000000" pitchFamily="2" charset="-78"/>
              </a:rPr>
              <a:t>2)وجود کوهی به نام زرد کنده</a:t>
            </a:r>
          </a:p>
          <a:p>
            <a:pPr eaLnBrk="1" fontAlgn="base" hangingPunct="1">
              <a:spcBef>
                <a:spcPct val="0"/>
              </a:spcBef>
              <a:spcAft>
                <a:spcPct val="0"/>
              </a:spcAft>
            </a:pPr>
            <a:r>
              <a:rPr lang="fa-IR" altLang="fa-IR" sz="1400" b="1">
                <a:solidFill>
                  <a:prstClr val="black"/>
                </a:solidFill>
                <a:latin typeface="Calibri" panose="020F0502020204030204" pitchFamily="34" charset="0"/>
                <a:cs typeface="B Nazanin" panose="00000400000000000000" pitchFamily="2" charset="-78"/>
              </a:rPr>
              <a:t>3)عبور سرداری که نام مشابهی داشته</a:t>
            </a:r>
          </a:p>
          <a:p>
            <a:pPr eaLnBrk="1" fontAlgn="base" hangingPunct="1">
              <a:spcBef>
                <a:spcPct val="0"/>
              </a:spcBef>
              <a:spcAft>
                <a:spcPct val="0"/>
              </a:spcAft>
            </a:pPr>
            <a:r>
              <a:rPr lang="fa-IR" altLang="fa-IR" sz="1400" b="1">
                <a:solidFill>
                  <a:prstClr val="black"/>
                </a:solidFill>
                <a:latin typeface="Calibri" panose="020F0502020204030204" pitchFamily="34" charset="0"/>
                <a:cs typeface="B Nazanin" panose="00000400000000000000" pitchFamily="2" charset="-78"/>
              </a:rPr>
              <a:t>اما به نظر می رسد که اینها دلایلی منطقی و مستدل نیستند،در جست و جوی دقیقتر به سه دلیل دیگر دست یافتیم که احتمالا یکی از این سه دلیل عامل نامگذاری روستا بوده اند :</a:t>
            </a:r>
          </a:p>
          <a:p>
            <a:pPr eaLnBrk="1" fontAlgn="base" hangingPunct="1">
              <a:spcBef>
                <a:spcPct val="0"/>
              </a:spcBef>
              <a:spcAft>
                <a:spcPct val="0"/>
              </a:spcAft>
            </a:pPr>
            <a:r>
              <a:rPr lang="fa-IR" altLang="fa-IR" sz="1400" b="1">
                <a:solidFill>
                  <a:prstClr val="black"/>
                </a:solidFill>
                <a:latin typeface="Calibri" panose="020F0502020204030204" pitchFamily="34" charset="0"/>
                <a:cs typeface="B Nazanin" panose="00000400000000000000" pitchFamily="2" charset="-78"/>
              </a:rPr>
              <a:t>1)اسپیلی از ترکیب (اسب +یله ) به معنی رها کردن اسب برای چرا به دست آمده است ،یله به معنی رها کردن است ،و در ارتفاعات اسپیلی چمنزاری بوده که اسبها را برای چرا به آنجا می بردند.</a:t>
            </a:r>
          </a:p>
          <a:p>
            <a:pPr eaLnBrk="1" fontAlgn="base" hangingPunct="1">
              <a:spcBef>
                <a:spcPct val="0"/>
              </a:spcBef>
              <a:spcAft>
                <a:spcPct val="0"/>
              </a:spcAft>
            </a:pPr>
            <a:r>
              <a:rPr lang="fa-IR" altLang="fa-IR" sz="1400" b="1">
                <a:solidFill>
                  <a:prstClr val="black"/>
                </a:solidFill>
                <a:latin typeface="Calibri" panose="020F0502020204030204" pitchFamily="34" charset="0"/>
                <a:cs typeface="B Nazanin" panose="00000400000000000000" pitchFamily="2" charset="-78"/>
              </a:rPr>
              <a:t>2)در اطراف روستا درخت لی به فراوانی یافت می شود،لی درختی با رنگی روشن است که در خانه سازی هم کاربرد زیادی دارد،به عنوان مثال در تهیه لت از آن استفاده می شود،</a:t>
            </a:r>
          </a:p>
          <a:p>
            <a:pPr eaLnBrk="1" fontAlgn="base" hangingPunct="1">
              <a:spcBef>
                <a:spcPct val="0"/>
              </a:spcBef>
              <a:spcAft>
                <a:spcPct val="0"/>
              </a:spcAft>
            </a:pPr>
            <a:r>
              <a:rPr lang="fa-IR" altLang="fa-IR" sz="1400" b="1">
                <a:solidFill>
                  <a:prstClr val="black"/>
                </a:solidFill>
                <a:latin typeface="Calibri" panose="020F0502020204030204" pitchFamily="34" charset="0"/>
                <a:cs typeface="B Nazanin" panose="00000400000000000000" pitchFamily="2" charset="-78"/>
              </a:rPr>
              <a:t>به دلیل وجود درخت لی این روستا اسپیلی (از ترکیب اسپی به معنی سفید و لی) نامگذاری شده است.</a:t>
            </a:r>
          </a:p>
        </p:txBody>
      </p:sp>
      <p:sp>
        <p:nvSpPr>
          <p:cNvPr id="23557" name="Rectangle 4"/>
          <p:cNvSpPr>
            <a:spLocks noChangeArrowheads="1"/>
          </p:cNvSpPr>
          <p:nvPr/>
        </p:nvSpPr>
        <p:spPr bwMode="auto">
          <a:xfrm>
            <a:off x="1042988" y="2997200"/>
            <a:ext cx="7885112" cy="168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3)یکی از کارکنان کنسولگری روس این نام را به روستا نسبت داد،گروهی از کنسولگری روس به اسپیلی آمدند،روستا کاملا در مه فرو رفته بود،پس از مدتی مه ناپدید شد و روستا در زیر نور آفتاب خودنمایی کرد،یکی از کارکنان کنسولگری گفت: اینجا مانند اسپیلی است.</a:t>
            </a:r>
          </a:p>
          <a:p>
            <a:pPr eaLnBrk="1" fontAlgn="base" hangingPunct="1">
              <a:spcBef>
                <a:spcPct val="0"/>
              </a:spcBef>
              <a:spcAft>
                <a:spcPct val="0"/>
              </a:spcAft>
            </a:pPr>
            <a:r>
              <a:rPr lang="fa-IR" altLang="fa-IR" sz="1400" b="1">
                <a:solidFill>
                  <a:prstClr val="black"/>
                </a:solidFill>
              </a:rPr>
              <a:t>اسپیلی در اصطلاح گرجی به معنی ”گونه گل انداخته ” است،نکته قابل توجه آنست که در 14 کیلومتری تفلیس روستایی به همین نام وجود دارد که روستایی کوهستانی،مه گیر و از نظر ظاهری </a:t>
            </a:r>
          </a:p>
          <a:p>
            <a:pPr eaLnBrk="1" fontAlgn="base" hangingPunct="1">
              <a:spcBef>
                <a:spcPct val="0"/>
              </a:spcBef>
              <a:spcAft>
                <a:spcPct val="0"/>
              </a:spcAft>
            </a:pPr>
            <a:r>
              <a:rPr lang="fa-IR" altLang="fa-IR" sz="1400" b="1">
                <a:solidFill>
                  <a:prstClr val="black"/>
                </a:solidFill>
              </a:rPr>
              <a:t>کاملا شبیه اسپیلی در ارتفاعات دیلمان است.از سه دلیل اخیر،دلیل سوم منطقی تر و به واقعیت نزدیکتر است.</a:t>
            </a:r>
          </a:p>
          <a:p>
            <a:pPr eaLnBrk="1" fontAlgn="base" hangingPunct="1">
              <a:spcBef>
                <a:spcPct val="50000"/>
              </a:spcBef>
              <a:spcAft>
                <a:spcPct val="0"/>
              </a:spcAft>
            </a:pPr>
            <a:endParaRPr lang="fa-IR" altLang="fa-IR" sz="1400" b="1">
              <a:solidFill>
                <a:prstClr val="black"/>
              </a:solidFill>
              <a:latin typeface="Calibri" panose="020F0502020204030204" pitchFamily="34" charset="0"/>
            </a:endParaRPr>
          </a:p>
        </p:txBody>
      </p:sp>
    </p:spTree>
    <p:extLst>
      <p:ext uri="{BB962C8B-B14F-4D97-AF65-F5344CB8AC3E}">
        <p14:creationId xmlns:p14="http://schemas.microsoft.com/office/powerpoint/2010/main" val="6257035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8" descr="espili"/>
          <p:cNvPicPr>
            <a:picLocks noChangeAspect="1" noChangeArrowheads="1"/>
          </p:cNvPicPr>
          <p:nvPr/>
        </p:nvPicPr>
        <p:blipFill>
          <a:blip r:embed="rId2">
            <a:lum bright="36000" contrast="-42000"/>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6" descr="C:\Users\Zahra\Pictures\6.gi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84663" y="333375"/>
            <a:ext cx="3513137" cy="439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urved Up Arrow 9"/>
          <p:cNvSpPr/>
          <p:nvPr/>
        </p:nvSpPr>
        <p:spPr>
          <a:xfrm rot="1060786">
            <a:off x="3779838" y="3141663"/>
            <a:ext cx="1223962" cy="523875"/>
          </a:xfrm>
          <a:prstGeom prst="curvedUpArrow">
            <a:avLst/>
          </a:prstGeom>
          <a:solidFill>
            <a:srgbClr val="FF0000">
              <a:alpha val="44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black"/>
              </a:solidFill>
            </a:endParaRPr>
          </a:p>
        </p:txBody>
      </p:sp>
      <p:pic>
        <p:nvPicPr>
          <p:cNvPr id="24581" name="Picture 3" descr="C:\Users\Zahra\Pictures\Untitled-2.gif"/>
          <p:cNvPicPr>
            <a:picLocks noChangeAspect="1" noChangeArrowheads="1"/>
          </p:cNvPicPr>
          <p:nvPr/>
        </p:nvPicPr>
        <p:blipFill>
          <a:blip r:embed="rId4" cstate="email">
            <a:lum bright="-100000" contrast="100000"/>
            <a:extLst>
              <a:ext uri="{28A0092B-C50C-407E-A947-70E740481C1C}">
                <a14:useLocalDpi xmlns:a14="http://schemas.microsoft.com/office/drawing/2010/main"/>
              </a:ext>
            </a:extLst>
          </a:blip>
          <a:srcRect/>
          <a:stretch>
            <a:fillRect/>
          </a:stretch>
        </p:blipFill>
        <p:spPr bwMode="auto">
          <a:xfrm>
            <a:off x="1735138" y="260350"/>
            <a:ext cx="2908300" cy="307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0" name="Rectangle 1"/>
          <p:cNvSpPr>
            <a:spLocks noChangeArrowheads="1"/>
          </p:cNvSpPr>
          <p:nvPr/>
        </p:nvSpPr>
        <p:spPr bwMode="auto">
          <a:xfrm>
            <a:off x="7147696" y="288178"/>
            <a:ext cx="1508746" cy="707886"/>
          </a:xfrm>
          <a:prstGeom prst="rect">
            <a:avLst/>
          </a:prstGeom>
          <a:noFill/>
          <a:ln w="9525">
            <a:noFill/>
            <a:miter lim="800000"/>
            <a:headEnd/>
            <a:tailEnd/>
          </a:ln>
        </p:spPr>
        <p:txBody>
          <a:bodyPr wrap="none">
            <a:spAutoFit/>
          </a:bodyPr>
          <a:lstStyle/>
          <a:p>
            <a:pPr fontAlgn="base">
              <a:spcBef>
                <a:spcPct val="0"/>
              </a:spcBef>
              <a:spcAft>
                <a:spcPct val="0"/>
              </a:spcAft>
              <a:defRPr/>
            </a:pPr>
            <a:r>
              <a:rPr lang="fa-IR" sz="4000" b="1" dirty="0">
                <a:ln w="17780" cmpd="sng">
                  <a:solidFill>
                    <a:srgbClr val="FFFFFF"/>
                  </a:solidFill>
                  <a:prstDash val="solid"/>
                  <a:miter lim="800000"/>
                </a:ln>
                <a:solidFill>
                  <a:srgbClr val="C00000"/>
                </a:solidFill>
                <a:effectLst>
                  <a:outerShdw blurRad="50800" algn="tl" rotWithShape="0">
                    <a:srgbClr val="000000"/>
                  </a:outerShdw>
                </a:effectLst>
                <a:cs typeface="2  Esfehan" pitchFamily="2" charset="-78"/>
              </a:rPr>
              <a:t>راهها</a:t>
            </a:r>
            <a:r>
              <a:rPr lang="fa-IR" sz="4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cs typeface="2  Esfehan" pitchFamily="2" charset="-78"/>
              </a:rPr>
              <a:t> :</a:t>
            </a:r>
          </a:p>
        </p:txBody>
      </p:sp>
      <p:sp>
        <p:nvSpPr>
          <p:cNvPr id="9" name="Flowchart: Connector 8"/>
          <p:cNvSpPr/>
          <p:nvPr/>
        </p:nvSpPr>
        <p:spPr>
          <a:xfrm>
            <a:off x="2916238" y="2060575"/>
            <a:ext cx="865187" cy="1068388"/>
          </a:xfrm>
          <a:prstGeom prst="flowChartConnector">
            <a:avLst/>
          </a:prstGeom>
          <a:solidFill>
            <a:srgbClr val="FF0000">
              <a:alpha val="11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4584" name="Rectangle 8"/>
          <p:cNvSpPr>
            <a:spLocks noChangeArrowheads="1"/>
          </p:cNvSpPr>
          <p:nvPr/>
        </p:nvSpPr>
        <p:spPr bwMode="auto">
          <a:xfrm>
            <a:off x="468313" y="4581525"/>
            <a:ext cx="8207375"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جاده اسپیلی به سیاهکل جاده</a:t>
            </a:r>
            <a:r>
              <a:rPr lang="fa-IR" altLang="fa-IR" sz="1400" b="1">
                <a:solidFill>
                  <a:prstClr val="black"/>
                </a:solidFill>
              </a:rPr>
              <a:t>‌</a:t>
            </a:r>
            <a:r>
              <a:rPr lang="fa-IR" altLang="fa-IR" sz="1400" b="1">
                <a:solidFill>
                  <a:prstClr val="black"/>
                </a:solidFill>
                <a:cs typeface="B Nazanin" panose="00000400000000000000" pitchFamily="2" charset="-78"/>
              </a:rPr>
              <a:t>ای صعب العبور می</a:t>
            </a:r>
            <a:r>
              <a:rPr lang="fa-IR" altLang="fa-IR" sz="1400" b="1">
                <a:solidFill>
                  <a:prstClr val="black"/>
                </a:solidFill>
              </a:rPr>
              <a:t>‌</a:t>
            </a:r>
            <a:r>
              <a:rPr lang="fa-IR" altLang="fa-IR" sz="1400" b="1">
                <a:solidFill>
                  <a:prstClr val="black"/>
                </a:solidFill>
                <a:cs typeface="B Nazanin" panose="00000400000000000000" pitchFamily="2" charset="-78"/>
              </a:rPr>
              <a:t>باشد به طوری که هم اکنون جهت انتقال مصالح ساختمانی دچار مشکل شده</a:t>
            </a:r>
            <a:r>
              <a:rPr lang="fa-IR" altLang="fa-IR" sz="1400" b="1">
                <a:solidFill>
                  <a:prstClr val="black"/>
                </a:solidFill>
              </a:rPr>
              <a:t>‌</a:t>
            </a:r>
            <a:r>
              <a:rPr lang="fa-IR" altLang="fa-IR" sz="1400" b="1">
                <a:solidFill>
                  <a:prstClr val="black"/>
                </a:solidFill>
                <a:cs typeface="B Nazanin" panose="00000400000000000000" pitchFamily="2" charset="-78"/>
              </a:rPr>
              <a:t>اند تا برسد به انتقال تجهیزات سنگین کارخانه سیمان. بسیاری از مردم دیلمان به علت تشابهات فرهنگی و نزدیک شدن به تهران موافق رفت و آمد از خورگام می</a:t>
            </a:r>
            <a:r>
              <a:rPr lang="fa-IR" altLang="fa-IR" sz="1400" b="1">
                <a:solidFill>
                  <a:prstClr val="black"/>
                </a:solidFill>
              </a:rPr>
              <a:t>‌</a:t>
            </a:r>
            <a:r>
              <a:rPr lang="fa-IR" altLang="fa-IR" sz="1400" b="1">
                <a:solidFill>
                  <a:prstClr val="black"/>
                </a:solidFill>
                <a:cs typeface="B Nazanin" panose="00000400000000000000" pitchFamily="2" charset="-78"/>
              </a:rPr>
              <a:t>باشند.</a:t>
            </a:r>
          </a:p>
        </p:txBody>
      </p:sp>
      <p:sp>
        <p:nvSpPr>
          <p:cNvPr id="24585" name="Rectangle 9"/>
          <p:cNvSpPr>
            <a:spLocks noChangeArrowheads="1"/>
          </p:cNvSpPr>
          <p:nvPr/>
        </p:nvSpPr>
        <p:spPr bwMode="auto">
          <a:xfrm>
            <a:off x="179388" y="5445125"/>
            <a:ext cx="84963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اسپیلی همواره مسکونی بوده است. امروزه در این منطقه اقوام دیلمی زندگی می کنند. اقوام دیلم ساکنان نخستین اند. زبان دیلمی در این منطقه رایج است. زبان دیلمی یکی از گویش های زبان پهلوي يا بقول دكتر يارشاطر مادي میباشد مردم اسپیلی شیعه مذهب اند.</a:t>
            </a:r>
          </a:p>
        </p:txBody>
      </p:sp>
      <p:sp>
        <p:nvSpPr>
          <p:cNvPr id="24586" name="TextBox 6"/>
          <p:cNvSpPr txBox="1">
            <a:spLocks noChangeArrowheads="1"/>
          </p:cNvSpPr>
          <p:nvPr/>
        </p:nvSpPr>
        <p:spPr bwMode="auto">
          <a:xfrm>
            <a:off x="668338" y="2706688"/>
            <a:ext cx="22145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b="1">
                <a:solidFill>
                  <a:prstClr val="black"/>
                </a:solidFill>
              </a:rPr>
              <a:t>رشت</a:t>
            </a:r>
          </a:p>
        </p:txBody>
      </p:sp>
      <p:sp>
        <p:nvSpPr>
          <p:cNvPr id="8" name="Rectangle 7"/>
          <p:cNvSpPr/>
          <p:nvPr/>
        </p:nvSpPr>
        <p:spPr>
          <a:xfrm>
            <a:off x="1169988" y="2565400"/>
            <a:ext cx="1169987" cy="366713"/>
          </a:xfrm>
          <a:prstGeom prst="rect">
            <a:avLst/>
          </a:prstGeom>
          <a:gradFill>
            <a:gsLst>
              <a:gs pos="0">
                <a:schemeClr val="tx2">
                  <a:lumMod val="60000"/>
                  <a:lumOff val="40000"/>
                </a:schemeClr>
              </a:gs>
              <a:gs pos="50000">
                <a:srgbClr val="4F81BD">
                  <a:tint val="44500"/>
                  <a:satMod val="160000"/>
                </a:srgbClr>
              </a:gs>
              <a:gs pos="100000">
                <a:srgbClr val="4F81BD">
                  <a:tint val="23500"/>
                  <a:satMod val="160000"/>
                </a:srgbClr>
              </a:gs>
            </a:gsLst>
            <a:lin ang="5400000" scaled="0"/>
          </a:gradFill>
        </p:spPr>
        <p:txBody>
          <a:bodyPr>
            <a:spAutoFit/>
          </a:bodyPr>
          <a:lstStyle/>
          <a:p>
            <a:pPr fontAlgn="base">
              <a:spcBef>
                <a:spcPct val="0"/>
              </a:spcBef>
              <a:spcAft>
                <a:spcPct val="0"/>
              </a:spcAft>
              <a:defRPr/>
            </a:pPr>
            <a:r>
              <a:rPr lang="fa-IR" dirty="0">
                <a:solidFill>
                  <a:prstClr val="black"/>
                </a:solidFill>
                <a:latin typeface="Arial" panose="020B0604020202020204" pitchFamily="34" charset="0"/>
              </a:rPr>
              <a:t>حدودا</a:t>
            </a:r>
            <a:r>
              <a:rPr lang="en-US" dirty="0">
                <a:solidFill>
                  <a:prstClr val="black"/>
                </a:solidFill>
                <a:latin typeface="Arial" panose="020B0604020202020204" pitchFamily="34" charset="0"/>
                <a:cs typeface="Arial" panose="020B0604020202020204" pitchFamily="34" charset="0"/>
              </a:rPr>
              <a:t>40km</a:t>
            </a:r>
            <a:endParaRPr lang="fa-IR" dirty="0">
              <a:solidFill>
                <a:prstClr val="black"/>
              </a:solidFill>
              <a:latin typeface="Arial" panose="020B0604020202020204" pitchFamily="34" charset="0"/>
            </a:endParaRPr>
          </a:p>
        </p:txBody>
      </p:sp>
      <p:sp>
        <p:nvSpPr>
          <p:cNvPr id="11" name="Left Arrow 10"/>
          <p:cNvSpPr/>
          <p:nvPr/>
        </p:nvSpPr>
        <p:spPr>
          <a:xfrm>
            <a:off x="1241425" y="3024188"/>
            <a:ext cx="993775" cy="1174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4589" name="TextBox 11"/>
          <p:cNvSpPr txBox="1">
            <a:spLocks noChangeArrowheads="1"/>
          </p:cNvSpPr>
          <p:nvPr/>
        </p:nvSpPr>
        <p:spPr bwMode="auto">
          <a:xfrm>
            <a:off x="168275" y="3278188"/>
            <a:ext cx="32146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b="1">
                <a:solidFill>
                  <a:prstClr val="black"/>
                </a:solidFill>
              </a:rPr>
              <a:t>بازکیاگوراب</a:t>
            </a:r>
          </a:p>
        </p:txBody>
      </p:sp>
      <p:sp>
        <p:nvSpPr>
          <p:cNvPr id="24590" name="Rectangle 16"/>
          <p:cNvSpPr>
            <a:spLocks noChangeArrowheads="1"/>
          </p:cNvSpPr>
          <p:nvPr/>
        </p:nvSpPr>
        <p:spPr bwMode="auto">
          <a:xfrm>
            <a:off x="44450" y="2635250"/>
            <a:ext cx="1143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b="1">
                <a:solidFill>
                  <a:prstClr val="black"/>
                </a:solidFill>
              </a:rPr>
              <a:t>بازکیا گوراب</a:t>
            </a:r>
          </a:p>
        </p:txBody>
      </p:sp>
      <p:sp>
        <p:nvSpPr>
          <p:cNvPr id="24591" name="Rectangle 17"/>
          <p:cNvSpPr>
            <a:spLocks noChangeArrowheads="1"/>
          </p:cNvSpPr>
          <p:nvPr/>
        </p:nvSpPr>
        <p:spPr bwMode="auto">
          <a:xfrm>
            <a:off x="220663" y="3278188"/>
            <a:ext cx="7747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b="1">
                <a:solidFill>
                  <a:prstClr val="black"/>
                </a:solidFill>
              </a:rPr>
              <a:t>سیاهکل</a:t>
            </a:r>
          </a:p>
        </p:txBody>
      </p:sp>
      <p:sp>
        <p:nvSpPr>
          <p:cNvPr id="19" name="Rectangle 18"/>
          <p:cNvSpPr/>
          <p:nvPr/>
        </p:nvSpPr>
        <p:spPr>
          <a:xfrm>
            <a:off x="1047750" y="3279775"/>
            <a:ext cx="1292225" cy="366713"/>
          </a:xfrm>
          <a:prstGeom prst="rect">
            <a:avLst/>
          </a:prstGeom>
          <a:gradFill>
            <a:gsLst>
              <a:gs pos="0">
                <a:schemeClr val="tx2">
                  <a:lumMod val="60000"/>
                  <a:lumOff val="40000"/>
                </a:schemeClr>
              </a:gs>
              <a:gs pos="50000">
                <a:srgbClr val="4F81BD">
                  <a:tint val="44500"/>
                  <a:satMod val="160000"/>
                </a:srgbClr>
              </a:gs>
              <a:gs pos="100000">
                <a:srgbClr val="4F81BD">
                  <a:tint val="23500"/>
                  <a:satMod val="160000"/>
                </a:srgbClr>
              </a:gs>
            </a:gsLst>
            <a:lin ang="5400000" scaled="0"/>
          </a:gradFill>
        </p:spPr>
        <p:txBody>
          <a:bodyPr wrap="none">
            <a:spAutoFit/>
          </a:bodyPr>
          <a:lstStyle/>
          <a:p>
            <a:pPr fontAlgn="base">
              <a:spcBef>
                <a:spcPct val="0"/>
              </a:spcBef>
              <a:spcAft>
                <a:spcPct val="0"/>
              </a:spcAft>
              <a:defRPr/>
            </a:pPr>
            <a:r>
              <a:rPr lang="fa-IR" dirty="0">
                <a:solidFill>
                  <a:prstClr val="black"/>
                </a:solidFill>
                <a:latin typeface="Arial" panose="020B0604020202020204" pitchFamily="34" charset="0"/>
              </a:rPr>
              <a:t>حدودا </a:t>
            </a:r>
            <a:r>
              <a:rPr lang="en-US" dirty="0">
                <a:solidFill>
                  <a:prstClr val="black"/>
                </a:solidFill>
                <a:latin typeface="Arial" panose="020B0604020202020204" pitchFamily="34" charset="0"/>
                <a:cs typeface="Arial" panose="020B0604020202020204" pitchFamily="34" charset="0"/>
              </a:rPr>
              <a:t>15 km</a:t>
            </a:r>
            <a:endParaRPr lang="fa-IR" dirty="0">
              <a:solidFill>
                <a:prstClr val="black"/>
              </a:solidFill>
              <a:latin typeface="Arial" panose="020B0604020202020204" pitchFamily="34" charset="0"/>
            </a:endParaRPr>
          </a:p>
        </p:txBody>
      </p:sp>
      <p:sp>
        <p:nvSpPr>
          <p:cNvPr id="20" name="Left Arrow 19"/>
          <p:cNvSpPr/>
          <p:nvPr/>
        </p:nvSpPr>
        <p:spPr>
          <a:xfrm>
            <a:off x="1312863" y="3789363"/>
            <a:ext cx="936625" cy="1174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1" name="Rectangle 20"/>
          <p:cNvSpPr/>
          <p:nvPr/>
        </p:nvSpPr>
        <p:spPr>
          <a:xfrm>
            <a:off x="1103313" y="4005263"/>
            <a:ext cx="1165225" cy="366712"/>
          </a:xfrm>
          <a:prstGeom prst="rect">
            <a:avLst/>
          </a:prstGeom>
          <a:gradFill>
            <a:gsLst>
              <a:gs pos="0">
                <a:schemeClr val="tx2">
                  <a:lumMod val="60000"/>
                  <a:lumOff val="40000"/>
                </a:schemeClr>
              </a:gs>
              <a:gs pos="50000">
                <a:srgbClr val="4F81BD">
                  <a:tint val="44500"/>
                  <a:satMod val="160000"/>
                </a:srgbClr>
              </a:gs>
              <a:gs pos="100000">
                <a:srgbClr val="4F81BD">
                  <a:tint val="23500"/>
                  <a:satMod val="160000"/>
                </a:srgbClr>
              </a:gs>
            </a:gsLst>
            <a:lin ang="5400000" scaled="0"/>
          </a:gradFill>
        </p:spPr>
        <p:txBody>
          <a:bodyPr wrap="none">
            <a:spAutoFit/>
          </a:bodyPr>
          <a:lstStyle/>
          <a:p>
            <a:pPr fontAlgn="base">
              <a:spcBef>
                <a:spcPct val="0"/>
              </a:spcBef>
              <a:spcAft>
                <a:spcPct val="0"/>
              </a:spcAft>
              <a:defRPr/>
            </a:pPr>
            <a:r>
              <a:rPr lang="fa-IR" dirty="0">
                <a:solidFill>
                  <a:prstClr val="black"/>
                </a:solidFill>
                <a:latin typeface="Arial" panose="020B0604020202020204" pitchFamily="34" charset="0"/>
              </a:rPr>
              <a:t>حدودا</a:t>
            </a:r>
            <a:r>
              <a:rPr lang="en-US" dirty="0">
                <a:solidFill>
                  <a:prstClr val="black"/>
                </a:solidFill>
                <a:latin typeface="Arial" panose="020B0604020202020204" pitchFamily="34" charset="0"/>
                <a:cs typeface="Arial" panose="020B0604020202020204" pitchFamily="34" charset="0"/>
              </a:rPr>
              <a:t>40km</a:t>
            </a:r>
            <a:endParaRPr lang="fa-IR" dirty="0">
              <a:solidFill>
                <a:prstClr val="black"/>
              </a:solidFill>
              <a:latin typeface="Arial" panose="020B0604020202020204" pitchFamily="34" charset="0"/>
            </a:endParaRPr>
          </a:p>
        </p:txBody>
      </p:sp>
      <p:sp>
        <p:nvSpPr>
          <p:cNvPr id="22" name="Left Arrow 21"/>
          <p:cNvSpPr/>
          <p:nvPr/>
        </p:nvSpPr>
        <p:spPr>
          <a:xfrm>
            <a:off x="1258888" y="4464050"/>
            <a:ext cx="936625" cy="1174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4596" name="Rectangle 22"/>
          <p:cNvSpPr>
            <a:spLocks noChangeArrowheads="1"/>
          </p:cNvSpPr>
          <p:nvPr/>
        </p:nvSpPr>
        <p:spPr bwMode="auto">
          <a:xfrm>
            <a:off x="2292350" y="4278313"/>
            <a:ext cx="7747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b="1">
                <a:solidFill>
                  <a:prstClr val="black"/>
                </a:solidFill>
              </a:rPr>
              <a:t>سیاهکل</a:t>
            </a:r>
          </a:p>
        </p:txBody>
      </p:sp>
      <p:sp>
        <p:nvSpPr>
          <p:cNvPr id="24597" name="TextBox 23"/>
          <p:cNvSpPr txBox="1">
            <a:spLocks noChangeArrowheads="1"/>
          </p:cNvSpPr>
          <p:nvPr/>
        </p:nvSpPr>
        <p:spPr bwMode="auto">
          <a:xfrm>
            <a:off x="168275" y="4278313"/>
            <a:ext cx="78581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b="1">
                <a:solidFill>
                  <a:prstClr val="black"/>
                </a:solidFill>
              </a:rPr>
              <a:t>اسپیلی</a:t>
            </a:r>
          </a:p>
        </p:txBody>
      </p:sp>
    </p:spTree>
    <p:extLst>
      <p:ext uri="{BB962C8B-B14F-4D97-AF65-F5344CB8AC3E}">
        <p14:creationId xmlns:p14="http://schemas.microsoft.com/office/powerpoint/2010/main" val="3766005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8" descr="espili"/>
          <p:cNvPicPr>
            <a:picLocks noChangeAspect="1" noChangeArrowheads="1"/>
          </p:cNvPicPr>
          <p:nvPr/>
        </p:nvPicPr>
        <p:blipFill>
          <a:blip r:embed="rId2">
            <a:lum contrast="-42000"/>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Rectangle 4"/>
          <p:cNvSpPr>
            <a:spLocks noChangeArrowheads="1"/>
          </p:cNvSpPr>
          <p:nvPr/>
        </p:nvSpPr>
        <p:spPr bwMode="auto">
          <a:xfrm>
            <a:off x="5148263" y="404813"/>
            <a:ext cx="2641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800">
                <a:solidFill>
                  <a:prstClr val="black"/>
                </a:solidFill>
              </a:rPr>
              <a:t>بررسی شرایط طبيعي</a:t>
            </a:r>
            <a:endParaRPr lang="sq-AL" altLang="fa-IR" sz="2800">
              <a:solidFill>
                <a:prstClr val="black"/>
              </a:solidFill>
            </a:endParaRPr>
          </a:p>
        </p:txBody>
      </p:sp>
      <p:sp>
        <p:nvSpPr>
          <p:cNvPr id="25604" name="Rectangle 7"/>
          <p:cNvSpPr>
            <a:spLocks noChangeArrowheads="1"/>
          </p:cNvSpPr>
          <p:nvPr/>
        </p:nvSpPr>
        <p:spPr bwMode="auto">
          <a:xfrm>
            <a:off x="2916238" y="3429000"/>
            <a:ext cx="51038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20000"/>
              </a:spcBef>
              <a:spcAft>
                <a:spcPct val="0"/>
              </a:spcAft>
              <a:buFont typeface="Arial" panose="020B0604020202020204" pitchFamily="34" charset="0"/>
              <a:buChar char="•"/>
            </a:pPr>
            <a:r>
              <a:rPr lang="fa-IR" altLang="fa-IR" sz="2000">
                <a:solidFill>
                  <a:prstClr val="black"/>
                </a:solidFill>
              </a:rPr>
              <a:t>بلندي از سطح آبهاي آزاد:   بين 1550 تا 1780 متر </a:t>
            </a:r>
          </a:p>
        </p:txBody>
      </p:sp>
      <p:sp>
        <p:nvSpPr>
          <p:cNvPr id="25605" name="Rectangle 8"/>
          <p:cNvSpPr>
            <a:spLocks noChangeArrowheads="1"/>
          </p:cNvSpPr>
          <p:nvPr/>
        </p:nvSpPr>
        <p:spPr bwMode="auto">
          <a:xfrm>
            <a:off x="2189163" y="2708275"/>
            <a:ext cx="5918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FontTx/>
              <a:buChar char="•"/>
            </a:pPr>
            <a:r>
              <a:rPr lang="fa-IR" altLang="fa-IR">
                <a:solidFill>
                  <a:prstClr val="black"/>
                </a:solidFill>
              </a:rPr>
              <a:t>استقرار اين روستا از نظر جغرافيايي در 36 درجه ،55 دقيقه عرض شمالي</a:t>
            </a:r>
          </a:p>
          <a:p>
            <a:pPr eaLnBrk="1" fontAlgn="base" hangingPunct="1">
              <a:spcBef>
                <a:spcPct val="0"/>
              </a:spcBef>
              <a:spcAft>
                <a:spcPct val="0"/>
              </a:spcAft>
            </a:pPr>
            <a:r>
              <a:rPr lang="fa-IR" altLang="fa-IR">
                <a:solidFill>
                  <a:prstClr val="black"/>
                </a:solidFill>
              </a:rPr>
              <a:t> و 49 درجه 54 دقيقه طول شرقي مي باشد.</a:t>
            </a:r>
          </a:p>
        </p:txBody>
      </p:sp>
      <p:sp>
        <p:nvSpPr>
          <p:cNvPr id="25606" name="Rectangle 9"/>
          <p:cNvSpPr>
            <a:spLocks noChangeArrowheads="1"/>
          </p:cNvSpPr>
          <p:nvPr/>
        </p:nvSpPr>
        <p:spPr bwMode="auto">
          <a:xfrm>
            <a:off x="1547813" y="1436688"/>
            <a:ext cx="6551612"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FontTx/>
              <a:buChar char="•"/>
            </a:pPr>
            <a:r>
              <a:rPr lang="ar-SA" altLang="fa-IR" sz="2000">
                <a:solidFill>
                  <a:prstClr val="black"/>
                </a:solidFill>
              </a:rPr>
              <a:t>اسپیلی از روستاهای بخش </a:t>
            </a:r>
            <a:r>
              <a:rPr lang="fa-IR" altLang="fa-IR" sz="2000">
                <a:solidFill>
                  <a:prstClr val="black"/>
                </a:solidFill>
              </a:rPr>
              <a:t>ديلمان </a:t>
            </a:r>
            <a:r>
              <a:rPr lang="ar-SA" altLang="fa-IR" sz="2000">
                <a:solidFill>
                  <a:prstClr val="black"/>
                </a:solidFill>
              </a:rPr>
              <a:t>شهرستان </a:t>
            </a:r>
            <a:r>
              <a:rPr lang="fa-IR" altLang="fa-IR" sz="2000">
                <a:solidFill>
                  <a:prstClr val="black"/>
                </a:solidFill>
              </a:rPr>
              <a:t>سياهكل</a:t>
            </a:r>
            <a:r>
              <a:rPr lang="ar-SA" altLang="fa-IR" sz="2000">
                <a:solidFill>
                  <a:prstClr val="black"/>
                </a:solidFill>
              </a:rPr>
              <a:t> است. دارای آب و هوای معتدل کوهستانی و بسیار مطبوع می باشد. ترکیب کشتزار، جنگل و چمنزار چشم اندازهایی بسیار زیبا پدید آورده است.</a:t>
            </a:r>
          </a:p>
        </p:txBody>
      </p:sp>
    </p:spTree>
    <p:extLst>
      <p:ext uri="{BB962C8B-B14F-4D97-AF65-F5344CB8AC3E}">
        <p14:creationId xmlns:p14="http://schemas.microsoft.com/office/powerpoint/2010/main" val="11760837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60" name="Picture 4" descr="446661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33375" y="509588"/>
            <a:ext cx="4022725" cy="3316287"/>
          </a:xfrm>
          <a:prstGeom prst="rect">
            <a:avLst/>
          </a:prstGeom>
          <a:noFill/>
          <a:ln w="9525">
            <a:noFill/>
            <a:miter lim="800000"/>
            <a:headEnd/>
            <a:tailEnd/>
          </a:ln>
          <a:effectLst>
            <a:outerShdw dist="50800" dir="5400000" algn="ctr" rotWithShape="0">
              <a:srgbClr val="000000"/>
            </a:outerShdw>
          </a:effectLst>
        </p:spPr>
      </p:pic>
      <p:sp>
        <p:nvSpPr>
          <p:cNvPr id="26627" name="Oval 7"/>
          <p:cNvSpPr>
            <a:spLocks noChangeArrowheads="1"/>
          </p:cNvSpPr>
          <p:nvPr/>
        </p:nvSpPr>
        <p:spPr bwMode="auto">
          <a:xfrm>
            <a:off x="1981200" y="1484313"/>
            <a:ext cx="504825" cy="431800"/>
          </a:xfrm>
          <a:prstGeom prst="ellipse">
            <a:avLst/>
          </a:prstGeom>
          <a:solidFill>
            <a:schemeClr val="accent1">
              <a:alpha val="0"/>
            </a:schemeClr>
          </a:solidFill>
          <a:ln w="50800">
            <a:solidFill>
              <a:srgbClr val="CC0000"/>
            </a:solidFill>
            <a:prstDash val="sysDot"/>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pic>
        <p:nvPicPr>
          <p:cNvPr id="26628" name="Picture 8" descr="5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0825" y="3500438"/>
            <a:ext cx="758825"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9" name="Rectangle 5"/>
          <p:cNvSpPr>
            <a:spLocks noChangeArrowheads="1"/>
          </p:cNvSpPr>
          <p:nvPr/>
        </p:nvSpPr>
        <p:spPr bwMode="auto">
          <a:xfrm>
            <a:off x="250825" y="4437063"/>
            <a:ext cx="4319588" cy="1944687"/>
          </a:xfrm>
          <a:prstGeom prst="rect">
            <a:avLst/>
          </a:prstGeom>
          <a:solidFill>
            <a:srgbClr val="CCCCCC">
              <a:alpha val="52156"/>
            </a:srgbClr>
          </a:solidFill>
          <a:ln w="9525" algn="ctr">
            <a:solidFill>
              <a:schemeClr val="tx1"/>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26630" name="TextBox 6"/>
          <p:cNvSpPr txBox="1">
            <a:spLocks noChangeArrowheads="1"/>
          </p:cNvSpPr>
          <p:nvPr/>
        </p:nvSpPr>
        <p:spPr bwMode="auto">
          <a:xfrm>
            <a:off x="466725" y="4508500"/>
            <a:ext cx="41306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همانطور که درعكس هوايي مشاهده مي كنيد اسپيلي در مكاني كه خط جنگل هاي انبوه سياهكل پايان يافته قرار دارد.اسپيلي در منطقه نيمه مرطوب قرارداردولي پوشش گياهي بسيار متفاوت با 10 كيلو متر قبل از روستا دارد.طبق تحقيقات ما ارتفاع بسيار زياد منطقه و رقيق بودن هوا باعث عدم رشد بسياري از گونه هاي گياهي شده .دلايل ديگر قطع درختان براي خانه سازي و تهيه هيزم است .چراي دام نيز باعث فقير شدن پوشش گياهي مي شود. </a:t>
            </a:r>
          </a:p>
        </p:txBody>
      </p:sp>
      <p:sp>
        <p:nvSpPr>
          <p:cNvPr id="26631" name="Rectangle 6"/>
          <p:cNvSpPr>
            <a:spLocks noChangeArrowheads="1"/>
          </p:cNvSpPr>
          <p:nvPr/>
        </p:nvSpPr>
        <p:spPr bwMode="auto">
          <a:xfrm>
            <a:off x="7381875" y="387350"/>
            <a:ext cx="13144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4400">
                <a:solidFill>
                  <a:prstClr val="black"/>
                </a:solidFill>
              </a:rPr>
              <a:t>اسپيلي</a:t>
            </a:r>
            <a:endParaRPr lang="sq-AL" altLang="fa-IR" sz="4400">
              <a:solidFill>
                <a:prstClr val="black"/>
              </a:solidFill>
            </a:endParaRPr>
          </a:p>
        </p:txBody>
      </p:sp>
      <p:pic>
        <p:nvPicPr>
          <p:cNvPr id="26632" name="Picture 8" descr="aks havaii"/>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16463" y="1341438"/>
            <a:ext cx="4033837" cy="403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3" name="Oval 9"/>
          <p:cNvSpPr>
            <a:spLocks noChangeArrowheads="1"/>
          </p:cNvSpPr>
          <p:nvPr/>
        </p:nvSpPr>
        <p:spPr bwMode="auto">
          <a:xfrm>
            <a:off x="6157913" y="2619375"/>
            <a:ext cx="1366837" cy="1439863"/>
          </a:xfrm>
          <a:prstGeom prst="ellipse">
            <a:avLst/>
          </a:prstGeom>
          <a:solidFill>
            <a:schemeClr val="accent1">
              <a:alpha val="0"/>
            </a:schemeClr>
          </a:solidFill>
          <a:ln w="25400">
            <a:solidFill>
              <a:srgbClr val="FF00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26634" name="Line 10"/>
          <p:cNvSpPr>
            <a:spLocks noChangeShapeType="1"/>
          </p:cNvSpPr>
          <p:nvPr/>
        </p:nvSpPr>
        <p:spPr bwMode="auto">
          <a:xfrm>
            <a:off x="4932363" y="3556000"/>
            <a:ext cx="814387" cy="549275"/>
          </a:xfrm>
          <a:prstGeom prst="line">
            <a:avLst/>
          </a:prstGeom>
          <a:noFill/>
          <a:ln w="9525">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26635" name="Rectangle 11"/>
          <p:cNvSpPr>
            <a:spLocks noChangeArrowheads="1"/>
          </p:cNvSpPr>
          <p:nvPr/>
        </p:nvSpPr>
        <p:spPr bwMode="auto">
          <a:xfrm>
            <a:off x="4572000" y="3068638"/>
            <a:ext cx="8620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b="1">
                <a:solidFill>
                  <a:prstClr val="black"/>
                </a:solidFill>
              </a:rPr>
              <a:t>رودخانه</a:t>
            </a:r>
            <a:endParaRPr lang="sq-AL" altLang="fa-IR" sz="2000" b="1">
              <a:solidFill>
                <a:prstClr val="black"/>
              </a:solidFill>
            </a:endParaRPr>
          </a:p>
        </p:txBody>
      </p:sp>
      <p:sp>
        <p:nvSpPr>
          <p:cNvPr id="26636" name="Rectangle 12"/>
          <p:cNvSpPr>
            <a:spLocks noChangeArrowheads="1"/>
          </p:cNvSpPr>
          <p:nvPr/>
        </p:nvSpPr>
        <p:spPr bwMode="auto">
          <a:xfrm>
            <a:off x="7038975" y="4625975"/>
            <a:ext cx="16176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b="1">
                <a:solidFill>
                  <a:prstClr val="black"/>
                </a:solidFill>
              </a:rPr>
              <a:t>كشتزارهاي ديلمان </a:t>
            </a:r>
            <a:endParaRPr lang="sq-AL" altLang="fa-IR" b="1">
              <a:solidFill>
                <a:prstClr val="black"/>
              </a:solidFill>
            </a:endParaRPr>
          </a:p>
        </p:txBody>
      </p:sp>
      <p:sp>
        <p:nvSpPr>
          <p:cNvPr id="26637" name="Line 13"/>
          <p:cNvSpPr>
            <a:spLocks noChangeShapeType="1"/>
          </p:cNvSpPr>
          <p:nvPr/>
        </p:nvSpPr>
        <p:spPr bwMode="auto">
          <a:xfrm>
            <a:off x="6661150" y="1468438"/>
            <a:ext cx="1771650" cy="2151062"/>
          </a:xfrm>
          <a:prstGeom prst="line">
            <a:avLst/>
          </a:prstGeom>
          <a:noFill/>
          <a:ln w="9525">
            <a:solidFill>
              <a:srgbClr val="FF00FF"/>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26638" name="Rectangle 14"/>
          <p:cNvSpPr>
            <a:spLocks noChangeArrowheads="1"/>
          </p:cNvSpPr>
          <p:nvPr/>
        </p:nvSpPr>
        <p:spPr bwMode="auto">
          <a:xfrm>
            <a:off x="7524750" y="1755775"/>
            <a:ext cx="1066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نوروز محله</a:t>
            </a:r>
            <a:endParaRPr lang="sq-AL" altLang="fa-IR">
              <a:solidFill>
                <a:prstClr val="black"/>
              </a:solidFill>
            </a:endParaRPr>
          </a:p>
        </p:txBody>
      </p:sp>
      <p:pic>
        <p:nvPicPr>
          <p:cNvPr id="26639" name="Picture 11" descr="5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888320">
            <a:off x="4643438" y="4652963"/>
            <a:ext cx="511175"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10829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6" descr="IMG_0590"/>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39713" y="2278063"/>
            <a:ext cx="4833937" cy="357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Rectangle 4"/>
          <p:cNvSpPr>
            <a:spLocks noChangeArrowheads="1"/>
          </p:cNvSpPr>
          <p:nvPr/>
        </p:nvSpPr>
        <p:spPr bwMode="auto">
          <a:xfrm>
            <a:off x="2051050" y="473075"/>
            <a:ext cx="4968875"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a:solidFill>
                  <a:prstClr val="black"/>
                </a:solidFill>
                <a:cs typeface="B Nazanin" panose="00000400000000000000" pitchFamily="2" charset="-78"/>
              </a:rPr>
              <a:t>روستاي اسپيلي در ناحيه ي كوهستاني استان گيلان قرار دارد . و داراي اب و هواي معتدل كوهستاني است. همانطور كه در تصوير مشاهده مي كنيد.منطقه مسكوني روستا در مكاني گود قرار گرفته .روستا بعد از طي كردن مسيري پر پيچ و خم و مه الود در ميان كوه ها نمايان مي شود. در واقع اسپيلي با يك سري كوه احاطه شده. در عين حال خود روستا داراي يك شيب غالب است كه در نقشه نشان داده شده.  </a:t>
            </a:r>
            <a:endParaRPr lang="sq-AL" altLang="fa-IR" sz="1400">
              <a:solidFill>
                <a:prstClr val="black"/>
              </a:solidFill>
              <a:cs typeface="B Nazanin" panose="00000400000000000000" pitchFamily="2" charset="-78"/>
            </a:endParaRPr>
          </a:p>
        </p:txBody>
      </p:sp>
      <p:sp>
        <p:nvSpPr>
          <p:cNvPr id="27652" name="Rectangle 10"/>
          <p:cNvSpPr>
            <a:spLocks noChangeArrowheads="1"/>
          </p:cNvSpPr>
          <p:nvPr/>
        </p:nvSpPr>
        <p:spPr bwMode="auto">
          <a:xfrm>
            <a:off x="827088" y="3625850"/>
            <a:ext cx="2087562" cy="922338"/>
          </a:xfrm>
          <a:prstGeom prst="rect">
            <a:avLst/>
          </a:prstGeom>
          <a:solidFill>
            <a:schemeClr val="accent1">
              <a:alpha val="0"/>
            </a:schemeClr>
          </a:solidFill>
          <a:ln w="76200" cap="rnd" cmpd="tri">
            <a:solidFill>
              <a:srgbClr val="99CC00"/>
            </a:solidFill>
            <a:prstDash val="sysDot"/>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27653" name="TextBox 2"/>
          <p:cNvSpPr txBox="1">
            <a:spLocks noChangeArrowheads="1"/>
          </p:cNvSpPr>
          <p:nvPr/>
        </p:nvSpPr>
        <p:spPr bwMode="auto">
          <a:xfrm>
            <a:off x="5795963" y="1997075"/>
            <a:ext cx="291623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latin typeface="Calibri" panose="020F0502020204030204" pitchFamily="34" charset="0"/>
                <a:cs typeface="B Nazanin" panose="00000400000000000000" pitchFamily="2" charset="-78"/>
              </a:rPr>
              <a:t> موقعیت روستا نسبت به روستاهای همسایه</a:t>
            </a:r>
          </a:p>
        </p:txBody>
      </p:sp>
      <p:pic>
        <p:nvPicPr>
          <p:cNvPr id="27654" name="Picture 6" descr="3"/>
          <p:cNvPicPr>
            <a:picLocks noChangeAspect="1" noChangeArrowheads="1"/>
          </p:cNvPicPr>
          <p:nvPr/>
        </p:nvPicPr>
        <p:blipFill>
          <a:blip r:embed="rId3" cstate="email">
            <a:lum bright="26000" contrast="52000"/>
            <a:extLst>
              <a:ext uri="{28A0092B-C50C-407E-A947-70E740481C1C}">
                <a14:useLocalDpi xmlns:a14="http://schemas.microsoft.com/office/drawing/2010/main"/>
              </a:ext>
            </a:extLst>
          </a:blip>
          <a:srcRect/>
          <a:stretch>
            <a:fillRect/>
          </a:stretch>
        </p:blipFill>
        <p:spPr bwMode="auto">
          <a:xfrm>
            <a:off x="5148263" y="2430463"/>
            <a:ext cx="3486150" cy="366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Picture 11" descr="5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92725" y="5310188"/>
            <a:ext cx="3825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6" name="Line 12"/>
          <p:cNvSpPr>
            <a:spLocks noChangeShapeType="1"/>
          </p:cNvSpPr>
          <p:nvPr/>
        </p:nvSpPr>
        <p:spPr bwMode="auto">
          <a:xfrm flipH="1">
            <a:off x="6084888" y="3941763"/>
            <a:ext cx="1220787" cy="733425"/>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Tree>
    <p:extLst>
      <p:ext uri="{BB962C8B-B14F-4D97-AF65-F5344CB8AC3E}">
        <p14:creationId xmlns:p14="http://schemas.microsoft.com/office/powerpoint/2010/main" val="16604477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ChangeArrowheads="1"/>
          </p:cNvSpPr>
          <p:nvPr/>
        </p:nvSpPr>
        <p:spPr bwMode="auto">
          <a:xfrm>
            <a:off x="4284663" y="333375"/>
            <a:ext cx="4572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b="1">
                <a:solidFill>
                  <a:prstClr val="black"/>
                </a:solidFill>
                <a:cs typeface="B Nazanin" panose="00000400000000000000" pitchFamily="2" charset="-78"/>
              </a:rPr>
              <a:t>آبهاي سطح الارضي و تحت الارضي:</a:t>
            </a:r>
          </a:p>
          <a:p>
            <a:pPr eaLnBrk="1" fontAlgn="base" hangingPunct="1">
              <a:spcBef>
                <a:spcPct val="0"/>
              </a:spcBef>
              <a:spcAft>
                <a:spcPct val="0"/>
              </a:spcAft>
            </a:pPr>
            <a:r>
              <a:rPr lang="fa-IR" altLang="fa-IR" b="1">
                <a:solidFill>
                  <a:prstClr val="black"/>
                </a:solidFill>
                <a:cs typeface="B Nazanin" panose="00000400000000000000" pitchFamily="2" charset="-78"/>
              </a:rPr>
              <a:t> </a:t>
            </a:r>
          </a:p>
        </p:txBody>
      </p:sp>
      <p:pic>
        <p:nvPicPr>
          <p:cNvPr id="28675" name="Picture 6" descr="1"/>
          <p:cNvPicPr>
            <a:picLocks noChangeAspect="1" noChangeArrowheads="1"/>
          </p:cNvPicPr>
          <p:nvPr/>
        </p:nvPicPr>
        <p:blipFill>
          <a:blip r:embed="rId2" cstate="email">
            <a:lum contrast="24000"/>
            <a:extLst>
              <a:ext uri="{28A0092B-C50C-407E-A947-70E740481C1C}">
                <a14:useLocalDpi xmlns:a14="http://schemas.microsoft.com/office/drawing/2010/main"/>
              </a:ext>
            </a:extLst>
          </a:blip>
          <a:srcRect/>
          <a:stretch>
            <a:fillRect/>
          </a:stretch>
        </p:blipFill>
        <p:spPr bwMode="auto">
          <a:xfrm>
            <a:off x="5364163" y="1341438"/>
            <a:ext cx="3405187"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7" descr="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35600" y="5373688"/>
            <a:ext cx="1079500"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Line 8"/>
          <p:cNvSpPr>
            <a:spLocks noChangeShapeType="1"/>
          </p:cNvSpPr>
          <p:nvPr/>
        </p:nvSpPr>
        <p:spPr bwMode="auto">
          <a:xfrm flipV="1">
            <a:off x="5508625" y="6102350"/>
            <a:ext cx="71438" cy="141288"/>
          </a:xfrm>
          <a:prstGeom prst="line">
            <a:avLst/>
          </a:prstGeom>
          <a:noFill/>
          <a:ln w="9525">
            <a:solidFill>
              <a:srgbClr val="3366FF"/>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28678" name="Line 9"/>
          <p:cNvSpPr>
            <a:spLocks noChangeShapeType="1"/>
          </p:cNvSpPr>
          <p:nvPr/>
        </p:nvSpPr>
        <p:spPr bwMode="auto">
          <a:xfrm>
            <a:off x="5580063" y="6102350"/>
            <a:ext cx="203200" cy="142875"/>
          </a:xfrm>
          <a:prstGeom prst="line">
            <a:avLst/>
          </a:prstGeom>
          <a:noFill/>
          <a:ln w="9525">
            <a:solidFill>
              <a:srgbClr val="3366FF"/>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28679" name="Line 10"/>
          <p:cNvSpPr>
            <a:spLocks noChangeShapeType="1"/>
          </p:cNvSpPr>
          <p:nvPr/>
        </p:nvSpPr>
        <p:spPr bwMode="auto">
          <a:xfrm flipH="1">
            <a:off x="5795963" y="6102350"/>
            <a:ext cx="71437" cy="142875"/>
          </a:xfrm>
          <a:prstGeom prst="line">
            <a:avLst/>
          </a:prstGeom>
          <a:noFill/>
          <a:ln w="9525">
            <a:solidFill>
              <a:srgbClr val="3366FF"/>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28680" name="Picture 11" descr="5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435600" y="4724400"/>
            <a:ext cx="373063"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1" name="Oval 12"/>
          <p:cNvSpPr>
            <a:spLocks noChangeArrowheads="1"/>
          </p:cNvSpPr>
          <p:nvPr/>
        </p:nvSpPr>
        <p:spPr bwMode="auto">
          <a:xfrm>
            <a:off x="6877050" y="2205038"/>
            <a:ext cx="300038" cy="296862"/>
          </a:xfrm>
          <a:prstGeom prst="ellipse">
            <a:avLst/>
          </a:prstGeom>
          <a:solidFill>
            <a:schemeClr val="accent1">
              <a:alpha val="0"/>
            </a:schemeClr>
          </a:solidFill>
          <a:ln w="50800">
            <a:solidFill>
              <a:srgbClr val="008000"/>
            </a:solidFill>
            <a:prstDash val="sysDot"/>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28682" name="Text Box 7"/>
          <p:cNvSpPr txBox="1">
            <a:spLocks noChangeArrowheads="1"/>
          </p:cNvSpPr>
          <p:nvPr/>
        </p:nvSpPr>
        <p:spPr bwMode="auto">
          <a:xfrm>
            <a:off x="684213" y="1700213"/>
            <a:ext cx="3744912" cy="296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fa-IR" altLang="fa-IR" sz="1400">
                <a:solidFill>
                  <a:prstClr val="black"/>
                </a:solidFill>
              </a:rPr>
              <a:t>با توجه به نقشه اب هاي سطح الارضي منطقه تا شعاع 4 كيلومتري روستا رودخانه اي ديده نمي شود.و اسپيلي در تابستان و اواخر بهار كه فصل كشاورزي است با مشكل كم ابي مواجه است.و به همين دليل زراعت در اسپيلي به صورت ديم است.و باغداري نيز رواج ندارد.</a:t>
            </a:r>
          </a:p>
          <a:p>
            <a:pPr eaLnBrk="1" fontAlgn="base" hangingPunct="1">
              <a:spcBef>
                <a:spcPct val="50000"/>
              </a:spcBef>
              <a:spcAft>
                <a:spcPct val="0"/>
              </a:spcAft>
            </a:pPr>
            <a:r>
              <a:rPr lang="fa-IR" altLang="fa-IR" sz="1400">
                <a:solidFill>
                  <a:prstClr val="black"/>
                </a:solidFill>
              </a:rPr>
              <a:t>منبع تامين اب روستا چشمه ها هستند.</a:t>
            </a:r>
          </a:p>
          <a:p>
            <a:pPr eaLnBrk="1" fontAlgn="base" hangingPunct="1">
              <a:spcBef>
                <a:spcPct val="50000"/>
              </a:spcBef>
              <a:spcAft>
                <a:spcPct val="0"/>
              </a:spcAft>
            </a:pPr>
            <a:r>
              <a:rPr lang="fa-IR" altLang="fa-IR" sz="1400">
                <a:solidFill>
                  <a:prstClr val="black"/>
                </a:solidFill>
              </a:rPr>
              <a:t>دو چشمه اصلي و چندين چشمه فرعي در روستا وجود دارد.اب شرب روستا را از ان چشمه ها بهره برداري مي شود.و اب بقيه چشمه ها به صورت اب هاي جاري در روستا جريان دارد.</a:t>
            </a:r>
          </a:p>
          <a:p>
            <a:pPr eaLnBrk="1" fontAlgn="base" hangingPunct="1">
              <a:spcBef>
                <a:spcPct val="50000"/>
              </a:spcBef>
              <a:spcAft>
                <a:spcPct val="0"/>
              </a:spcAft>
            </a:pPr>
            <a:r>
              <a:rPr lang="fa-IR" altLang="fa-IR" sz="1400">
                <a:solidFill>
                  <a:prstClr val="black"/>
                </a:solidFill>
              </a:rPr>
              <a:t>چشمه هاي اصلي  كلاه فرنگي (در شرق روستا) و چشمه ناظم الديوان (در غرب)هستند.</a:t>
            </a:r>
          </a:p>
        </p:txBody>
      </p:sp>
    </p:spTree>
    <p:extLst>
      <p:ext uri="{BB962C8B-B14F-4D97-AF65-F5344CB8AC3E}">
        <p14:creationId xmlns:p14="http://schemas.microsoft.com/office/powerpoint/2010/main" val="26225137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3" descr="C:\Users\Zahra\Desktop\akse rusta\New Folder\IMG_0182.jpg"/>
          <p:cNvPicPr>
            <a:picLocks noChangeAspect="1" noChangeArrowheads="1"/>
          </p:cNvPicPr>
          <p:nvPr/>
        </p:nvPicPr>
        <p:blipFill>
          <a:blip r:embed="rId2" cstate="email">
            <a:lum bright="-12000" contrast="-52000"/>
            <a:extLst>
              <a:ext uri="{28A0092B-C50C-407E-A947-70E740481C1C}">
                <a14:useLocalDpi xmlns:a14="http://schemas.microsoft.com/office/drawing/2010/main"/>
              </a:ext>
            </a:extLst>
          </a:blip>
          <a:srcRect/>
          <a:stretch>
            <a:fillRect/>
          </a:stretch>
        </p:blipFill>
        <p:spPr bwMode="auto">
          <a:xfrm>
            <a:off x="144463" y="1341438"/>
            <a:ext cx="6049962" cy="391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4" descr="C:\Users\Zahra\Desktop\roosta\Untitled-2.gif"/>
          <p:cNvPicPr>
            <a:picLocks noChangeAspect="1" noChangeArrowheads="1"/>
          </p:cNvPicPr>
          <p:nvPr/>
        </p:nvPicPr>
        <p:blipFill>
          <a:blip r:embed="rId3" cstate="email">
            <a:lum bright="100000" contrast="100000"/>
            <a:extLst>
              <a:ext uri="{28A0092B-C50C-407E-A947-70E740481C1C}">
                <a14:useLocalDpi xmlns:a14="http://schemas.microsoft.com/office/drawing/2010/main"/>
              </a:ext>
            </a:extLst>
          </a:blip>
          <a:srcRect/>
          <a:stretch>
            <a:fillRect/>
          </a:stretch>
        </p:blipFill>
        <p:spPr bwMode="auto">
          <a:xfrm>
            <a:off x="0" y="1700213"/>
            <a:ext cx="6119813" cy="329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Oval 4"/>
          <p:cNvSpPr>
            <a:spLocks noChangeArrowheads="1"/>
          </p:cNvSpPr>
          <p:nvPr/>
        </p:nvSpPr>
        <p:spPr bwMode="auto">
          <a:xfrm>
            <a:off x="4859338" y="3357563"/>
            <a:ext cx="785812" cy="785812"/>
          </a:xfrm>
          <a:prstGeom prst="ellipse">
            <a:avLst/>
          </a:prstGeom>
          <a:solidFill>
            <a:srgbClr val="FF3399">
              <a:alpha val="0"/>
            </a:srgbClr>
          </a:solidFill>
          <a:ln w="25400" algn="ctr">
            <a:solidFill>
              <a:srgbClr val="FF3399"/>
            </a:solidFill>
            <a:prstDash val="sysDash"/>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29701" name="Oval 5"/>
          <p:cNvSpPr>
            <a:spLocks noChangeArrowheads="1"/>
          </p:cNvSpPr>
          <p:nvPr/>
        </p:nvSpPr>
        <p:spPr bwMode="auto">
          <a:xfrm>
            <a:off x="250825" y="1989138"/>
            <a:ext cx="857250" cy="857250"/>
          </a:xfrm>
          <a:prstGeom prst="ellipse">
            <a:avLst/>
          </a:prstGeom>
          <a:solidFill>
            <a:srgbClr val="FF3399">
              <a:alpha val="0"/>
            </a:srgbClr>
          </a:solidFill>
          <a:ln w="25400" algn="ctr">
            <a:solidFill>
              <a:srgbClr val="FF3399"/>
            </a:solidFill>
            <a:prstDash val="sysDash"/>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pic>
        <p:nvPicPr>
          <p:cNvPr id="29702" name="Picture 11" descr="5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50825" y="4868863"/>
            <a:ext cx="503238"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3" name="Picture 10" descr="Untitled-1"/>
          <p:cNvPicPr>
            <a:picLocks noChangeAspect="1" noChangeArrowheads="1"/>
          </p:cNvPicPr>
          <p:nvPr/>
        </p:nvPicPr>
        <p:blipFill>
          <a:blip r:embed="rId5" cstate="email">
            <a:lum bright="-18000" contrast="24000"/>
            <a:extLst>
              <a:ext uri="{28A0092B-C50C-407E-A947-70E740481C1C}">
                <a14:useLocalDpi xmlns:a14="http://schemas.microsoft.com/office/drawing/2010/main"/>
              </a:ext>
            </a:extLst>
          </a:blip>
          <a:srcRect/>
          <a:stretch>
            <a:fillRect/>
          </a:stretch>
        </p:blipFill>
        <p:spPr bwMode="auto">
          <a:xfrm>
            <a:off x="4211638" y="620713"/>
            <a:ext cx="1820862"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4" name="Oval 4"/>
          <p:cNvSpPr>
            <a:spLocks noChangeArrowheads="1"/>
          </p:cNvSpPr>
          <p:nvPr/>
        </p:nvSpPr>
        <p:spPr bwMode="auto">
          <a:xfrm flipH="1" flipV="1">
            <a:off x="4716463" y="1268413"/>
            <a:ext cx="84137" cy="133350"/>
          </a:xfrm>
          <a:prstGeom prst="ellipse">
            <a:avLst/>
          </a:prstGeom>
          <a:solidFill>
            <a:srgbClr val="FF3399">
              <a:alpha val="0"/>
            </a:srgbClr>
          </a:solidFill>
          <a:ln w="50800" algn="ctr">
            <a:solidFill>
              <a:srgbClr val="FF3399"/>
            </a:solidFill>
            <a:prstDash val="sysDash"/>
            <a:round/>
            <a:headEnd/>
            <a:tailEnd/>
          </a:ln>
        </p:spPr>
        <p:txBody>
          <a:bodyPr rot="10800000"/>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29705" name="Oval 4"/>
          <p:cNvSpPr>
            <a:spLocks noChangeArrowheads="1"/>
          </p:cNvSpPr>
          <p:nvPr/>
        </p:nvSpPr>
        <p:spPr bwMode="auto">
          <a:xfrm flipH="1" flipV="1">
            <a:off x="5580063" y="1484313"/>
            <a:ext cx="71437" cy="136525"/>
          </a:xfrm>
          <a:prstGeom prst="ellipse">
            <a:avLst/>
          </a:prstGeom>
          <a:solidFill>
            <a:srgbClr val="FF3399">
              <a:alpha val="0"/>
            </a:srgbClr>
          </a:solidFill>
          <a:ln w="50800" algn="ctr">
            <a:solidFill>
              <a:srgbClr val="FF3399"/>
            </a:solidFill>
            <a:prstDash val="sysDash"/>
            <a:round/>
            <a:headEnd/>
            <a:tailEnd/>
          </a:ln>
        </p:spPr>
        <p:txBody>
          <a:bodyPr rot="10800000"/>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29706" name="Line 15"/>
          <p:cNvSpPr>
            <a:spLocks noChangeShapeType="1"/>
          </p:cNvSpPr>
          <p:nvPr/>
        </p:nvSpPr>
        <p:spPr bwMode="auto">
          <a:xfrm flipH="1">
            <a:off x="755650" y="1341438"/>
            <a:ext cx="3960813" cy="1008062"/>
          </a:xfrm>
          <a:prstGeom prst="line">
            <a:avLst/>
          </a:prstGeom>
          <a:noFill/>
          <a:ln w="25400">
            <a:solidFill>
              <a:srgbClr val="FF3399"/>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29707" name="Line 16"/>
          <p:cNvSpPr>
            <a:spLocks noChangeShapeType="1"/>
          </p:cNvSpPr>
          <p:nvPr/>
        </p:nvSpPr>
        <p:spPr bwMode="auto">
          <a:xfrm flipH="1">
            <a:off x="5292725" y="1628775"/>
            <a:ext cx="320675" cy="2016125"/>
          </a:xfrm>
          <a:prstGeom prst="line">
            <a:avLst/>
          </a:prstGeom>
          <a:noFill/>
          <a:ln w="25400">
            <a:solidFill>
              <a:srgbClr val="FF3399"/>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29708" name="Rectangle 12"/>
          <p:cNvSpPr>
            <a:spLocks noChangeArrowheads="1"/>
          </p:cNvSpPr>
          <p:nvPr/>
        </p:nvSpPr>
        <p:spPr bwMode="auto">
          <a:xfrm>
            <a:off x="0" y="908050"/>
            <a:ext cx="23050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a:solidFill>
                  <a:prstClr val="black"/>
                </a:solidFill>
              </a:rPr>
              <a:t>چشمه ناظم الديوان (در غرب)</a:t>
            </a:r>
          </a:p>
          <a:p>
            <a:pPr eaLnBrk="1" fontAlgn="base" hangingPunct="1">
              <a:spcBef>
                <a:spcPct val="0"/>
              </a:spcBef>
              <a:spcAft>
                <a:spcPct val="0"/>
              </a:spcAft>
            </a:pPr>
            <a:endParaRPr lang="sq-AL" altLang="fa-IR" sz="1600">
              <a:solidFill>
                <a:prstClr val="black"/>
              </a:solidFill>
            </a:endParaRPr>
          </a:p>
        </p:txBody>
      </p:sp>
      <p:sp>
        <p:nvSpPr>
          <p:cNvPr id="29709" name="Rectangle 13"/>
          <p:cNvSpPr>
            <a:spLocks noChangeArrowheads="1"/>
          </p:cNvSpPr>
          <p:nvPr/>
        </p:nvSpPr>
        <p:spPr bwMode="auto">
          <a:xfrm>
            <a:off x="3851275" y="5373688"/>
            <a:ext cx="25479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a:solidFill>
                  <a:prstClr val="black"/>
                </a:solidFill>
              </a:rPr>
              <a:t>چشمه كلاه فرنگي (در شرق روستا)</a:t>
            </a:r>
            <a:endParaRPr lang="en-US" altLang="fa-IR" sz="1600">
              <a:solidFill>
                <a:prstClr val="black"/>
              </a:solidFill>
            </a:endParaRPr>
          </a:p>
        </p:txBody>
      </p:sp>
      <p:sp>
        <p:nvSpPr>
          <p:cNvPr id="29710" name="Rectangle 14"/>
          <p:cNvSpPr>
            <a:spLocks noChangeArrowheads="1"/>
          </p:cNvSpPr>
          <p:nvPr/>
        </p:nvSpPr>
        <p:spPr bwMode="auto">
          <a:xfrm>
            <a:off x="6300788" y="1268413"/>
            <a:ext cx="2843212" cy="473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a:solidFill>
                  <a:prstClr val="black"/>
                </a:solidFill>
                <a:cs typeface="B Nazanin" panose="00000400000000000000" pitchFamily="2" charset="-78"/>
              </a:rPr>
              <a:t>در حال حاضر اب شرب روستا از دو چشمه اصلي تامين مي شود كه با لوله كشي به داخل خانه ها اورده مي شود .</a:t>
            </a:r>
          </a:p>
          <a:p>
            <a:pPr eaLnBrk="1" fontAlgn="base" hangingPunct="1">
              <a:spcBef>
                <a:spcPct val="0"/>
              </a:spcBef>
              <a:spcAft>
                <a:spcPct val="0"/>
              </a:spcAft>
            </a:pPr>
            <a:r>
              <a:rPr lang="fa-IR" altLang="fa-IR" sz="1600">
                <a:solidFill>
                  <a:prstClr val="black"/>
                </a:solidFill>
                <a:cs typeface="B Nazanin" panose="00000400000000000000" pitchFamily="2" charset="-78"/>
              </a:rPr>
              <a:t>اب بقيه چشمه ها در سطح روستا جاري است و مورد استفاده دام و ابياري باغ و باغچه ها مي باشد.</a:t>
            </a:r>
          </a:p>
          <a:p>
            <a:pPr eaLnBrk="1" fontAlgn="base" hangingPunct="1">
              <a:spcBef>
                <a:spcPct val="0"/>
              </a:spcBef>
              <a:spcAft>
                <a:spcPct val="0"/>
              </a:spcAft>
            </a:pPr>
            <a:r>
              <a:rPr lang="fa-IR" altLang="fa-IR" sz="1600">
                <a:solidFill>
                  <a:prstClr val="black"/>
                </a:solidFill>
                <a:cs typeface="B Nazanin" panose="00000400000000000000" pitchFamily="2" charset="-78"/>
              </a:rPr>
              <a:t> </a:t>
            </a:r>
          </a:p>
          <a:p>
            <a:pPr eaLnBrk="1" fontAlgn="base" hangingPunct="1">
              <a:spcBef>
                <a:spcPct val="0"/>
              </a:spcBef>
              <a:spcAft>
                <a:spcPct val="0"/>
              </a:spcAft>
            </a:pPr>
            <a:r>
              <a:rPr lang="fa-IR" altLang="fa-IR" sz="1600" b="1">
                <a:solidFill>
                  <a:prstClr val="black"/>
                </a:solidFill>
                <a:cs typeface="B Nazanin" panose="00000400000000000000" pitchFamily="2" charset="-78"/>
              </a:rPr>
              <a:t>نتيجه گيري</a:t>
            </a:r>
          </a:p>
          <a:p>
            <a:pPr eaLnBrk="1" fontAlgn="base" hangingPunct="1">
              <a:spcBef>
                <a:spcPct val="0"/>
              </a:spcBef>
              <a:spcAft>
                <a:spcPct val="0"/>
              </a:spcAft>
            </a:pPr>
            <a:r>
              <a:rPr lang="fa-IR" altLang="fa-IR" sz="1600">
                <a:solidFill>
                  <a:prstClr val="black"/>
                </a:solidFill>
                <a:cs typeface="B Nazanin" panose="00000400000000000000" pitchFamily="2" charset="-78"/>
              </a:rPr>
              <a:t>منطقه از نظر اب هاي سطح الارضي فقير مي باشد و اين روستا براي تامين اب ساكنان ان دچار مشكل است به دليل ييلاقي بودن اسپيلي .به خصوص در فصل بهار و تابستان كه جمعيت روستا تا 2 برابر افزايش ميابد. </a:t>
            </a:r>
          </a:p>
          <a:p>
            <a:pPr eaLnBrk="1" fontAlgn="base" hangingPunct="1">
              <a:spcBef>
                <a:spcPct val="0"/>
              </a:spcBef>
              <a:spcAft>
                <a:spcPct val="0"/>
              </a:spcAft>
            </a:pPr>
            <a:r>
              <a:rPr lang="fa-IR" altLang="fa-IR" sz="1600">
                <a:solidFill>
                  <a:prstClr val="black"/>
                </a:solidFill>
                <a:cs typeface="B Nazanin" panose="00000400000000000000" pitchFamily="2" charset="-78"/>
              </a:rPr>
              <a:t>پس در سياستهاي توسعه ي روستا بايد به نحوه ي تامين و توزيع اب توجه خاصي كرد و با برنامه ريزي پيش رفت. تا افزايش جمعيت روستا با منابع ابي هماهنگ باشد.</a:t>
            </a:r>
          </a:p>
          <a:p>
            <a:pPr eaLnBrk="1" fontAlgn="base" hangingPunct="1">
              <a:spcBef>
                <a:spcPct val="0"/>
              </a:spcBef>
              <a:spcAft>
                <a:spcPct val="0"/>
              </a:spcAft>
            </a:pPr>
            <a:r>
              <a:rPr lang="fa-IR" altLang="fa-IR" sz="1600">
                <a:solidFill>
                  <a:prstClr val="black"/>
                </a:solidFill>
                <a:cs typeface="B Nazanin" panose="00000400000000000000" pitchFamily="2" charset="-78"/>
              </a:rPr>
              <a:t>  </a:t>
            </a:r>
          </a:p>
        </p:txBody>
      </p:sp>
    </p:spTree>
    <p:extLst>
      <p:ext uri="{BB962C8B-B14F-4D97-AF65-F5344CB8AC3E}">
        <p14:creationId xmlns:p14="http://schemas.microsoft.com/office/powerpoint/2010/main" val="27322206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14" descr="IMG_0558"/>
          <p:cNvPicPr>
            <a:picLocks noChangeAspect="1" noChangeArrowheads="1"/>
          </p:cNvPicPr>
          <p:nvPr/>
        </p:nvPicPr>
        <p:blipFill>
          <a:blip r:embed="rId2" cstate="email">
            <a:lum bright="48000" contrast="-72000"/>
            <a:extLst>
              <a:ext uri="{28A0092B-C50C-407E-A947-70E740481C1C}">
                <a14:useLocalDpi xmlns:a14="http://schemas.microsoft.com/office/drawing/2010/main"/>
              </a:ext>
            </a:extLst>
          </a:blip>
          <a:srcRect/>
          <a:stretch>
            <a:fillRect/>
          </a:stretch>
        </p:blipFill>
        <p:spPr bwMode="auto">
          <a:xfrm>
            <a:off x="0" y="0"/>
            <a:ext cx="9123363" cy="684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Picture 5" descr="baloots"/>
          <p:cNvPicPr>
            <a:picLocks noChangeAspect="1" noChangeArrowheads="1"/>
          </p:cNvPicPr>
          <p:nvPr/>
        </p:nvPicPr>
        <p:blipFill>
          <a:blip r:embed="rId3" cstate="email">
            <a:lum bright="30000" contrast="48000"/>
            <a:extLst>
              <a:ext uri="{28A0092B-C50C-407E-A947-70E740481C1C}">
                <a14:useLocalDpi xmlns:a14="http://schemas.microsoft.com/office/drawing/2010/main"/>
              </a:ext>
            </a:extLst>
          </a:blip>
          <a:srcRect/>
          <a:stretch>
            <a:fillRect/>
          </a:stretch>
        </p:blipFill>
        <p:spPr bwMode="auto">
          <a:xfrm>
            <a:off x="684213" y="804863"/>
            <a:ext cx="1746250" cy="232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4" name="Picture 6" descr="IMG_055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59113" y="1560513"/>
            <a:ext cx="180022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7" descr="IMG_055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55650" y="3937000"/>
            <a:ext cx="1716088"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6" name="Rectangle 9"/>
          <p:cNvSpPr>
            <a:spLocks noChangeArrowheads="1"/>
          </p:cNvSpPr>
          <p:nvPr/>
        </p:nvSpPr>
        <p:spPr bwMode="auto">
          <a:xfrm>
            <a:off x="3573463" y="3213100"/>
            <a:ext cx="914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درخت الو</a:t>
            </a:r>
            <a:endParaRPr lang="sq-AL" altLang="fa-IR">
              <a:solidFill>
                <a:prstClr val="black"/>
              </a:solidFill>
            </a:endParaRPr>
          </a:p>
        </p:txBody>
      </p:sp>
      <p:sp>
        <p:nvSpPr>
          <p:cNvPr id="30727" name="Rectangle 10"/>
          <p:cNvSpPr>
            <a:spLocks noChangeArrowheads="1"/>
          </p:cNvSpPr>
          <p:nvPr/>
        </p:nvSpPr>
        <p:spPr bwMode="auto">
          <a:xfrm>
            <a:off x="1087438" y="3357563"/>
            <a:ext cx="10556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درخت بلوط</a:t>
            </a:r>
            <a:endParaRPr lang="sq-AL" altLang="fa-IR">
              <a:solidFill>
                <a:prstClr val="black"/>
              </a:solidFill>
            </a:endParaRPr>
          </a:p>
        </p:txBody>
      </p:sp>
      <p:sp>
        <p:nvSpPr>
          <p:cNvPr id="30728" name="Rectangle 11"/>
          <p:cNvSpPr>
            <a:spLocks noChangeArrowheads="1"/>
          </p:cNvSpPr>
          <p:nvPr/>
        </p:nvSpPr>
        <p:spPr bwMode="auto">
          <a:xfrm>
            <a:off x="1266825" y="5661025"/>
            <a:ext cx="9096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درخت بيد</a:t>
            </a:r>
            <a:endParaRPr lang="sq-AL" altLang="fa-IR">
              <a:solidFill>
                <a:prstClr val="black"/>
              </a:solidFill>
            </a:endParaRPr>
          </a:p>
        </p:txBody>
      </p:sp>
      <p:sp>
        <p:nvSpPr>
          <p:cNvPr id="30729" name="Rectangle 9"/>
          <p:cNvSpPr>
            <a:spLocks noChangeArrowheads="1"/>
          </p:cNvSpPr>
          <p:nvPr/>
        </p:nvSpPr>
        <p:spPr bwMode="auto">
          <a:xfrm>
            <a:off x="1736725" y="6065838"/>
            <a:ext cx="659288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a:solidFill>
                  <a:prstClr val="black"/>
                </a:solidFill>
              </a:rPr>
              <a:t>*در باره ي نحوه ي استفاده ي درختان منطقه در معماري خانه هاي اسپيلي در بخش سازه توضيح </a:t>
            </a:r>
          </a:p>
          <a:p>
            <a:pPr eaLnBrk="1" fontAlgn="base" hangingPunct="1">
              <a:spcBef>
                <a:spcPct val="0"/>
              </a:spcBef>
              <a:spcAft>
                <a:spcPct val="0"/>
              </a:spcAft>
            </a:pPr>
            <a:r>
              <a:rPr lang="fa-IR" altLang="fa-IR" sz="1600">
                <a:solidFill>
                  <a:prstClr val="black"/>
                </a:solidFill>
              </a:rPr>
              <a:t>داده شده</a:t>
            </a:r>
            <a:endParaRPr lang="sq-AL" altLang="fa-IR" sz="1600">
              <a:solidFill>
                <a:prstClr val="black"/>
              </a:solidFill>
            </a:endParaRPr>
          </a:p>
        </p:txBody>
      </p:sp>
      <p:sp>
        <p:nvSpPr>
          <p:cNvPr id="30730" name="Rectangle 4"/>
          <p:cNvSpPr>
            <a:spLocks noChangeArrowheads="1"/>
          </p:cNvSpPr>
          <p:nvPr/>
        </p:nvSpPr>
        <p:spPr bwMode="auto">
          <a:xfrm>
            <a:off x="3168650" y="5200650"/>
            <a:ext cx="10318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گل لاله</a:t>
            </a:r>
            <a:endParaRPr lang="sq-AL" altLang="fa-IR">
              <a:solidFill>
                <a:prstClr val="black"/>
              </a:solidFill>
            </a:endParaRPr>
          </a:p>
        </p:txBody>
      </p:sp>
      <p:pic>
        <p:nvPicPr>
          <p:cNvPr id="30731" name="Picture 18" descr="1335891013_2feabdebea"/>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916238" y="3933825"/>
            <a:ext cx="1619250"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2" name="Picture 19" descr="IMG_0450"/>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076825" y="1916113"/>
            <a:ext cx="1403350" cy="119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3" name="Rectangle 13"/>
          <p:cNvSpPr>
            <a:spLocks noChangeArrowheads="1"/>
          </p:cNvSpPr>
          <p:nvPr/>
        </p:nvSpPr>
        <p:spPr bwMode="auto">
          <a:xfrm>
            <a:off x="5184775" y="3178175"/>
            <a:ext cx="11922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درخت گلابي</a:t>
            </a:r>
            <a:endParaRPr lang="sq-AL" altLang="fa-IR">
              <a:solidFill>
                <a:prstClr val="black"/>
              </a:solidFill>
            </a:endParaRPr>
          </a:p>
        </p:txBody>
      </p:sp>
      <p:pic>
        <p:nvPicPr>
          <p:cNvPr id="30734" name="Picture 21" descr="IMG_0560"/>
          <p:cNvPicPr>
            <a:picLocks noChangeAspect="1" noChangeArrowheads="1"/>
          </p:cNvPicPr>
          <p:nvPr/>
        </p:nvPicPr>
        <p:blipFill>
          <a:blip r:embed="rId8" cstate="email">
            <a:lum bright="12000" contrast="18000"/>
            <a:extLst>
              <a:ext uri="{28A0092B-C50C-407E-A947-70E740481C1C}">
                <a14:useLocalDpi xmlns:a14="http://schemas.microsoft.com/office/drawing/2010/main"/>
              </a:ext>
            </a:extLst>
          </a:blip>
          <a:srcRect/>
          <a:stretch>
            <a:fillRect/>
          </a:stretch>
        </p:blipFill>
        <p:spPr bwMode="auto">
          <a:xfrm>
            <a:off x="4932363" y="3933825"/>
            <a:ext cx="1284287"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5" name="Rectangle 15"/>
          <p:cNvSpPr>
            <a:spLocks noChangeArrowheads="1"/>
          </p:cNvSpPr>
          <p:nvPr/>
        </p:nvSpPr>
        <p:spPr bwMode="auto">
          <a:xfrm>
            <a:off x="5111750" y="5235575"/>
            <a:ext cx="9001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گل بابونه</a:t>
            </a:r>
            <a:endParaRPr lang="sq-AL" altLang="fa-IR">
              <a:solidFill>
                <a:prstClr val="black"/>
              </a:solidFill>
            </a:endParaRPr>
          </a:p>
        </p:txBody>
      </p:sp>
      <p:pic>
        <p:nvPicPr>
          <p:cNvPr id="30736" name="Picture 20" descr="IMG_0521"/>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804025" y="1989138"/>
            <a:ext cx="1223963" cy="105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7" name="Rectangle 14"/>
          <p:cNvSpPr>
            <a:spLocks noChangeArrowheads="1"/>
          </p:cNvSpPr>
          <p:nvPr/>
        </p:nvSpPr>
        <p:spPr bwMode="auto">
          <a:xfrm>
            <a:off x="6694488" y="3167063"/>
            <a:ext cx="1174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گل بنفشه</a:t>
            </a:r>
            <a:endParaRPr lang="sq-AL" altLang="fa-IR">
              <a:solidFill>
                <a:prstClr val="black"/>
              </a:solidFill>
            </a:endParaRPr>
          </a:p>
        </p:txBody>
      </p:sp>
      <p:pic>
        <p:nvPicPr>
          <p:cNvPr id="30738" name="Picture 4" descr="F:\mahboobeh\rusta\axx2\posheshe giyaahii\IMG_0799.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015163" y="3933825"/>
            <a:ext cx="989012"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9" name="TextBox 11"/>
          <p:cNvSpPr txBox="1">
            <a:spLocks noChangeArrowheads="1"/>
          </p:cNvSpPr>
          <p:nvPr/>
        </p:nvSpPr>
        <p:spPr bwMode="auto">
          <a:xfrm>
            <a:off x="6084888" y="5013325"/>
            <a:ext cx="27003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a:solidFill>
                  <a:prstClr val="black"/>
                </a:solidFill>
                <a:latin typeface="Calibri" panose="020F0502020204030204" pitchFamily="34" charset="0"/>
                <a:cs typeface="B Nazanin" panose="00000400000000000000" pitchFamily="2" charset="-78"/>
              </a:rPr>
              <a:t>گزنه جوشانده ي اين گياه براي كاهش فشار خون مصرف مي شود.و از ان براي درست كردن غذايي به نام تره استفاده مي كنند.</a:t>
            </a:r>
          </a:p>
        </p:txBody>
      </p:sp>
    </p:spTree>
    <p:extLst>
      <p:ext uri="{BB962C8B-B14F-4D97-AF65-F5344CB8AC3E}">
        <p14:creationId xmlns:p14="http://schemas.microsoft.com/office/powerpoint/2010/main" val="14783645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1" descr="IMG_0563"/>
          <p:cNvPicPr>
            <a:picLocks noChangeAspect="1" noChangeArrowheads="1"/>
          </p:cNvPicPr>
          <p:nvPr/>
        </p:nvPicPr>
        <p:blipFill>
          <a:blip r:embed="rId2" cstate="email">
            <a:lum bright="24000" contrast="-60000"/>
            <a:extLst>
              <a:ext uri="{28A0092B-C50C-407E-A947-70E740481C1C}">
                <a14:useLocalDpi xmlns:a14="http://schemas.microsoft.com/office/drawing/2010/main"/>
              </a:ext>
            </a:extLst>
          </a:blip>
          <a:srcRect/>
          <a:stretch>
            <a:fillRect/>
          </a:stretch>
        </p:blipFill>
        <p:spPr bwMode="auto">
          <a:xfrm>
            <a:off x="0" y="14288"/>
            <a:ext cx="9123363" cy="684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Picture 12" descr="2cntun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0825" y="4508500"/>
            <a:ext cx="1368425"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14" descr="Filbert%202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95288" y="476250"/>
            <a:ext cx="1116012"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15" descr="gerdo"/>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50825" y="2755900"/>
            <a:ext cx="1368425" cy="102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13" descr="erwe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258888" y="1052513"/>
            <a:ext cx="1225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11" descr="untitleddd"/>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979613" y="4581525"/>
            <a:ext cx="1081087" cy="90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Picture 12" descr="a66ffacac1b833a47dd3b8a2562185f7"/>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843213" y="1233488"/>
            <a:ext cx="1090612"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Picture 16" descr="C:\Users\Zahra\Desktop\roosta\Untitled-1.gif"/>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763713" y="2636838"/>
            <a:ext cx="1584325" cy="106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4" name="Rectangle 13"/>
          <p:cNvSpPr>
            <a:spLocks noChangeArrowheads="1"/>
          </p:cNvSpPr>
          <p:nvPr/>
        </p:nvSpPr>
        <p:spPr bwMode="auto">
          <a:xfrm>
            <a:off x="641350" y="5661025"/>
            <a:ext cx="558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سنجد</a:t>
            </a:r>
          </a:p>
        </p:txBody>
      </p:sp>
      <p:sp>
        <p:nvSpPr>
          <p:cNvPr id="31755" name="Rectangle 14"/>
          <p:cNvSpPr>
            <a:spLocks noChangeArrowheads="1"/>
          </p:cNvSpPr>
          <p:nvPr/>
        </p:nvSpPr>
        <p:spPr bwMode="auto">
          <a:xfrm>
            <a:off x="2255838" y="3854450"/>
            <a:ext cx="6016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گلابي</a:t>
            </a:r>
          </a:p>
        </p:txBody>
      </p:sp>
      <p:sp>
        <p:nvSpPr>
          <p:cNvPr id="31756" name="Rectangle 15"/>
          <p:cNvSpPr>
            <a:spLocks noChangeArrowheads="1"/>
          </p:cNvSpPr>
          <p:nvPr/>
        </p:nvSpPr>
        <p:spPr bwMode="auto">
          <a:xfrm>
            <a:off x="3138488" y="2600325"/>
            <a:ext cx="5619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سيب</a:t>
            </a:r>
          </a:p>
        </p:txBody>
      </p:sp>
      <p:sp>
        <p:nvSpPr>
          <p:cNvPr id="31757" name="Rectangle 16"/>
          <p:cNvSpPr>
            <a:spLocks noChangeArrowheads="1"/>
          </p:cNvSpPr>
          <p:nvPr/>
        </p:nvSpPr>
        <p:spPr bwMode="auto">
          <a:xfrm>
            <a:off x="2268538" y="5589588"/>
            <a:ext cx="3254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به</a:t>
            </a:r>
          </a:p>
        </p:txBody>
      </p:sp>
      <p:sp>
        <p:nvSpPr>
          <p:cNvPr id="31758" name="Rectangle 17"/>
          <p:cNvSpPr>
            <a:spLocks noChangeArrowheads="1"/>
          </p:cNvSpPr>
          <p:nvPr/>
        </p:nvSpPr>
        <p:spPr bwMode="auto">
          <a:xfrm>
            <a:off x="574675" y="3932238"/>
            <a:ext cx="5619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گردو</a:t>
            </a:r>
          </a:p>
        </p:txBody>
      </p:sp>
      <p:sp>
        <p:nvSpPr>
          <p:cNvPr id="31759" name="Rectangle 18"/>
          <p:cNvSpPr>
            <a:spLocks noChangeArrowheads="1"/>
          </p:cNvSpPr>
          <p:nvPr/>
        </p:nvSpPr>
        <p:spPr bwMode="auto">
          <a:xfrm>
            <a:off x="468313" y="1557338"/>
            <a:ext cx="6937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فندق</a:t>
            </a:r>
          </a:p>
        </p:txBody>
      </p:sp>
      <p:sp>
        <p:nvSpPr>
          <p:cNvPr id="31760" name="Rectangle 16"/>
          <p:cNvSpPr>
            <a:spLocks noChangeArrowheads="1"/>
          </p:cNvSpPr>
          <p:nvPr/>
        </p:nvSpPr>
        <p:spPr bwMode="auto">
          <a:xfrm>
            <a:off x="4295775" y="2051050"/>
            <a:ext cx="4649788" cy="253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b="1">
                <a:solidFill>
                  <a:prstClr val="black"/>
                </a:solidFill>
                <a:cs typeface="B Nazanin" panose="00000400000000000000" pitchFamily="2" charset="-78"/>
              </a:rPr>
              <a:t>ميوه هايي كه در اين روستا توليد مي شود سيب –آلو</a:t>
            </a:r>
          </a:p>
          <a:p>
            <a:pPr eaLnBrk="1" fontAlgn="base" hangingPunct="1">
              <a:spcBef>
                <a:spcPct val="0"/>
              </a:spcBef>
              <a:spcAft>
                <a:spcPct val="0"/>
              </a:spcAft>
            </a:pPr>
            <a:r>
              <a:rPr lang="fa-IR" altLang="fa-IR" sz="1600" b="1">
                <a:solidFill>
                  <a:prstClr val="black"/>
                </a:solidFill>
                <a:cs typeface="B Nazanin" panose="00000400000000000000" pitchFamily="2" charset="-78"/>
              </a:rPr>
              <a:t>گلابي- گردو – فندق – به و ... مي باشند. كه علاوه </a:t>
            </a:r>
          </a:p>
          <a:p>
            <a:pPr eaLnBrk="1" fontAlgn="base" hangingPunct="1">
              <a:spcBef>
                <a:spcPct val="0"/>
              </a:spcBef>
              <a:spcAft>
                <a:spcPct val="0"/>
              </a:spcAft>
            </a:pPr>
            <a:r>
              <a:rPr lang="fa-IR" altLang="fa-IR" sz="1600" b="1">
                <a:solidFill>
                  <a:prstClr val="black"/>
                </a:solidFill>
                <a:cs typeface="B Nazanin" panose="00000400000000000000" pitchFamily="2" charset="-78"/>
              </a:rPr>
              <a:t>بر روستاهاي اطراف به سياهكل و لاهيجان نيز نيز صادر</a:t>
            </a:r>
          </a:p>
          <a:p>
            <a:pPr eaLnBrk="1" fontAlgn="base" hangingPunct="1">
              <a:spcBef>
                <a:spcPct val="0"/>
              </a:spcBef>
              <a:spcAft>
                <a:spcPct val="0"/>
              </a:spcAft>
            </a:pPr>
            <a:r>
              <a:rPr lang="fa-IR" altLang="fa-IR" sz="1600" b="1">
                <a:solidFill>
                  <a:prstClr val="black"/>
                </a:solidFill>
                <a:cs typeface="B Nazanin" panose="00000400000000000000" pitchFamily="2" charset="-78"/>
              </a:rPr>
              <a:t>مي شود . </a:t>
            </a:r>
          </a:p>
          <a:p>
            <a:pPr eaLnBrk="1" fontAlgn="base" hangingPunct="1">
              <a:spcBef>
                <a:spcPct val="0"/>
              </a:spcBef>
              <a:spcAft>
                <a:spcPct val="0"/>
              </a:spcAft>
            </a:pPr>
            <a:r>
              <a:rPr lang="fa-IR" altLang="fa-IR" sz="1600" b="1">
                <a:solidFill>
                  <a:prstClr val="black"/>
                </a:solidFill>
                <a:cs typeface="B Nazanin" panose="00000400000000000000" pitchFamily="2" charset="-78"/>
              </a:rPr>
              <a:t>فندق و گردوي اسپيلي حتي به تهران نيز صادر مي شود .</a:t>
            </a:r>
          </a:p>
          <a:p>
            <a:pPr eaLnBrk="1" fontAlgn="base" hangingPunct="1">
              <a:spcBef>
                <a:spcPct val="0"/>
              </a:spcBef>
              <a:spcAft>
                <a:spcPct val="0"/>
              </a:spcAft>
            </a:pPr>
            <a:r>
              <a:rPr lang="fa-IR" altLang="fa-IR" sz="1600" b="1">
                <a:solidFill>
                  <a:prstClr val="black"/>
                </a:solidFill>
                <a:cs typeface="B Nazanin" panose="00000400000000000000" pitchFamily="2" charset="-78"/>
              </a:rPr>
              <a:t>تاثيري كه توليد ميوه در اين منطقه بر معماري خانه هاي</a:t>
            </a:r>
          </a:p>
          <a:p>
            <a:pPr eaLnBrk="1" fontAlgn="base" hangingPunct="1">
              <a:spcBef>
                <a:spcPct val="0"/>
              </a:spcBef>
              <a:spcAft>
                <a:spcPct val="0"/>
              </a:spcAft>
            </a:pPr>
            <a:r>
              <a:rPr lang="fa-IR" altLang="fa-IR" sz="1600" b="1">
                <a:solidFill>
                  <a:prstClr val="black"/>
                </a:solidFill>
                <a:cs typeface="B Nazanin" panose="00000400000000000000" pitchFamily="2" charset="-78"/>
              </a:rPr>
              <a:t> روستاييان گذاشته ايجاد يك انبار مي باشد كه اكثرا از ان براي</a:t>
            </a:r>
          </a:p>
          <a:p>
            <a:pPr eaLnBrk="1" fontAlgn="base" hangingPunct="1">
              <a:spcBef>
                <a:spcPct val="0"/>
              </a:spcBef>
              <a:spcAft>
                <a:spcPct val="0"/>
              </a:spcAft>
            </a:pPr>
            <a:r>
              <a:rPr lang="fa-IR" altLang="fa-IR" sz="1600" b="1">
                <a:solidFill>
                  <a:prstClr val="black"/>
                </a:solidFill>
                <a:cs typeface="B Nazanin" panose="00000400000000000000" pitchFamily="2" charset="-78"/>
              </a:rPr>
              <a:t>انبار فندق و گردو استفاده مي كنند .كه ساختار انبار سيار ساده و </a:t>
            </a:r>
          </a:p>
          <a:p>
            <a:pPr eaLnBrk="1" fontAlgn="base" hangingPunct="1">
              <a:spcBef>
                <a:spcPct val="0"/>
              </a:spcBef>
              <a:spcAft>
                <a:spcPct val="0"/>
              </a:spcAft>
            </a:pPr>
            <a:r>
              <a:rPr lang="fa-IR" altLang="fa-IR" sz="1600" b="1">
                <a:solidFill>
                  <a:prstClr val="black"/>
                </a:solidFill>
                <a:cs typeface="B Nazanin" panose="00000400000000000000" pitchFamily="2" charset="-78"/>
              </a:rPr>
              <a:t>شبيه تنور هاي انها مي باشد. </a:t>
            </a:r>
          </a:p>
          <a:p>
            <a:pPr eaLnBrk="1" fontAlgn="base" hangingPunct="1">
              <a:spcBef>
                <a:spcPct val="0"/>
              </a:spcBef>
              <a:spcAft>
                <a:spcPct val="0"/>
              </a:spcAft>
            </a:pPr>
            <a:r>
              <a:rPr lang="fa-IR" altLang="fa-IR" sz="1600" b="1">
                <a:solidFill>
                  <a:prstClr val="black"/>
                </a:solidFill>
                <a:cs typeface="B Nazanin" panose="00000400000000000000" pitchFamily="2" charset="-78"/>
              </a:rPr>
              <a:t>  </a:t>
            </a:r>
          </a:p>
        </p:txBody>
      </p:sp>
    </p:spTree>
    <p:extLst>
      <p:ext uri="{BB962C8B-B14F-4D97-AF65-F5344CB8AC3E}">
        <p14:creationId xmlns:p14="http://schemas.microsoft.com/office/powerpoint/2010/main" val="2763105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ChangeArrowheads="1"/>
          </p:cNvSpPr>
          <p:nvPr/>
        </p:nvSpPr>
        <p:spPr bwMode="auto">
          <a:xfrm>
            <a:off x="5857875" y="357188"/>
            <a:ext cx="2643188"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457200" algn="l"/>
              </a:tabLst>
              <a:defRPr>
                <a:solidFill>
                  <a:schemeClr val="tx1"/>
                </a:solidFill>
                <a:latin typeface="Arial" panose="020B0604020202020204" pitchFamily="34" charset="0"/>
                <a:cs typeface="Arial" panose="020B0604020202020204" pitchFamily="34" charset="0"/>
              </a:defRPr>
            </a:lvl1pPr>
            <a:lvl2pPr marL="742950" indent="-285750" eaLnBrk="0" hangingPunct="0">
              <a:tabLst>
                <a:tab pos="457200" algn="l"/>
              </a:tabLst>
              <a:defRPr>
                <a:solidFill>
                  <a:schemeClr val="tx1"/>
                </a:solidFill>
                <a:latin typeface="Arial" panose="020B0604020202020204" pitchFamily="34" charset="0"/>
                <a:cs typeface="Arial" panose="020B0604020202020204" pitchFamily="34" charset="0"/>
              </a:defRPr>
            </a:lvl2pPr>
            <a:lvl3pPr marL="1143000" indent="-228600" eaLnBrk="0" hangingPunct="0">
              <a:tabLst>
                <a:tab pos="457200" algn="l"/>
              </a:tabLst>
              <a:defRPr>
                <a:solidFill>
                  <a:schemeClr val="tx1"/>
                </a:solidFill>
                <a:latin typeface="Arial" panose="020B0604020202020204" pitchFamily="34" charset="0"/>
                <a:cs typeface="Arial" panose="020B0604020202020204" pitchFamily="34" charset="0"/>
              </a:defRPr>
            </a:lvl3pPr>
            <a:lvl4pPr marL="1600200" indent="-228600" eaLnBrk="0" hangingPunct="0">
              <a:tabLst>
                <a:tab pos="457200" algn="l"/>
              </a:tabLst>
              <a:defRPr>
                <a:solidFill>
                  <a:schemeClr val="tx1"/>
                </a:solidFill>
                <a:latin typeface="Arial" panose="020B0604020202020204" pitchFamily="34" charset="0"/>
                <a:cs typeface="Arial" panose="020B0604020202020204" pitchFamily="34" charset="0"/>
              </a:defRPr>
            </a:lvl4pPr>
            <a:lvl5pPr marL="2057400" indent="-228600" eaLnBrk="0" hangingPunct="0">
              <a:tabLst>
                <a:tab pos="457200"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457200"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457200"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457200"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457200" algn="l"/>
              </a:tabLs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r>
              <a:rPr lang="fa-IR" altLang="fa-IR" sz="1400" b="1" dirty="0">
                <a:solidFill>
                  <a:prstClr val="black"/>
                </a:solidFill>
                <a:latin typeface="Tahoma" panose="020B0604030504040204" pitchFamily="34" charset="0"/>
                <a:ea typeface="Times New Roman" panose="02020603050405020304" pitchFamily="18" charset="0"/>
                <a:cs typeface="B Nazanin" panose="00000400000000000000" pitchFamily="2" charset="-78"/>
              </a:rPr>
              <a:t>فصل اول:</a:t>
            </a:r>
          </a:p>
          <a:p>
            <a:pPr fontAlgn="base">
              <a:spcBef>
                <a:spcPct val="0"/>
              </a:spcBef>
              <a:spcAft>
                <a:spcPct val="0"/>
              </a:spcAft>
            </a:pPr>
            <a:r>
              <a:rPr lang="fa-IR" altLang="fa-IR" sz="1400" dirty="0">
                <a:solidFill>
                  <a:prstClr val="black"/>
                </a:solidFill>
                <a:latin typeface="Tahoma" panose="020B0604030504040204" pitchFamily="34" charset="0"/>
                <a:ea typeface="Times New Roman" panose="02020603050405020304" pitchFamily="18" charset="0"/>
                <a:cs typeface="B Nazanin" panose="00000400000000000000" pitchFamily="2" charset="-78"/>
              </a:rPr>
              <a:t>مقدمه</a:t>
            </a:r>
          </a:p>
          <a:p>
            <a:pPr fontAlgn="base">
              <a:spcBef>
                <a:spcPct val="0"/>
              </a:spcBef>
              <a:spcAft>
                <a:spcPct val="0"/>
              </a:spcAft>
            </a:pPr>
            <a:r>
              <a:rPr lang="fa-IR" altLang="fa-IR" sz="1400" dirty="0">
                <a:solidFill>
                  <a:prstClr val="black"/>
                </a:solidFill>
                <a:latin typeface="Tahoma" panose="020B0604030504040204" pitchFamily="34" charset="0"/>
                <a:ea typeface="Times New Roman" panose="02020603050405020304" pitchFamily="18" charset="0"/>
                <a:cs typeface="B Nazanin" panose="00000400000000000000" pitchFamily="2" charset="-78"/>
              </a:rPr>
              <a:t>معرفی استان گیلان</a:t>
            </a:r>
          </a:p>
          <a:p>
            <a:pPr fontAlgn="base">
              <a:spcBef>
                <a:spcPct val="0"/>
              </a:spcBef>
              <a:spcAft>
                <a:spcPct val="0"/>
              </a:spcAft>
            </a:pPr>
            <a:r>
              <a:rPr lang="fa-IR" altLang="fa-IR" sz="1400" dirty="0">
                <a:solidFill>
                  <a:prstClr val="black"/>
                </a:solidFill>
                <a:latin typeface="Tahoma" panose="020B0604030504040204" pitchFamily="34" charset="0"/>
                <a:ea typeface="Times New Roman" panose="02020603050405020304" pitchFamily="18" charset="0"/>
                <a:cs typeface="B Nazanin" panose="00000400000000000000" pitchFamily="2" charset="-78"/>
              </a:rPr>
              <a:t>معرفی شهرستان سیاهکل</a:t>
            </a:r>
          </a:p>
          <a:p>
            <a:pPr fontAlgn="base">
              <a:spcBef>
                <a:spcPct val="0"/>
              </a:spcBef>
              <a:spcAft>
                <a:spcPct val="0"/>
              </a:spcAft>
            </a:pPr>
            <a:r>
              <a:rPr lang="fa-IR" altLang="fa-IR" sz="1400" dirty="0">
                <a:solidFill>
                  <a:prstClr val="black"/>
                </a:solidFill>
                <a:latin typeface="Tahoma" panose="020B0604030504040204" pitchFamily="34" charset="0"/>
                <a:ea typeface="Times New Roman" panose="02020603050405020304" pitchFamily="18" charset="0"/>
                <a:cs typeface="B Nazanin" panose="00000400000000000000" pitchFamily="2" charset="-78"/>
              </a:rPr>
              <a:t>معرفی بخش دیلمان</a:t>
            </a:r>
          </a:p>
          <a:p>
            <a:pPr fontAlgn="base">
              <a:spcBef>
                <a:spcPct val="0"/>
              </a:spcBef>
              <a:spcAft>
                <a:spcPct val="0"/>
              </a:spcAft>
            </a:pPr>
            <a:r>
              <a:rPr lang="fa-IR" altLang="fa-IR" sz="1400" dirty="0">
                <a:solidFill>
                  <a:prstClr val="black"/>
                </a:solidFill>
                <a:latin typeface="Tahoma" panose="020B0604030504040204" pitchFamily="34" charset="0"/>
                <a:ea typeface="Times New Roman" panose="02020603050405020304" pitchFamily="18" charset="0"/>
                <a:cs typeface="B Nazanin" panose="00000400000000000000" pitchFamily="2" charset="-78"/>
              </a:rPr>
              <a:t>شناخت اوضاع تاریخی</a:t>
            </a:r>
          </a:p>
          <a:p>
            <a:pPr fontAlgn="base">
              <a:spcBef>
                <a:spcPct val="0"/>
              </a:spcBef>
              <a:spcAft>
                <a:spcPct val="0"/>
              </a:spcAft>
            </a:pPr>
            <a:r>
              <a:rPr lang="fa-IR" altLang="fa-IR" sz="1400" dirty="0">
                <a:solidFill>
                  <a:prstClr val="black"/>
                </a:solidFill>
                <a:latin typeface="Tahoma" panose="020B0604030504040204" pitchFamily="34" charset="0"/>
                <a:ea typeface="Times New Roman" panose="02020603050405020304" pitchFamily="18" charset="0"/>
                <a:cs typeface="B Nazanin" panose="00000400000000000000" pitchFamily="2" charset="-78"/>
              </a:rPr>
              <a:t>جایگاه کشوری</a:t>
            </a:r>
          </a:p>
          <a:p>
            <a:pPr fontAlgn="base">
              <a:spcBef>
                <a:spcPct val="0"/>
              </a:spcBef>
              <a:spcAft>
                <a:spcPct val="0"/>
              </a:spcAft>
            </a:pPr>
            <a:r>
              <a:rPr lang="fa-IR" altLang="fa-IR" sz="1400" dirty="0">
                <a:solidFill>
                  <a:prstClr val="black"/>
                </a:solidFill>
                <a:latin typeface="Tahoma" panose="020B0604030504040204" pitchFamily="34" charset="0"/>
                <a:ea typeface="Times New Roman" panose="02020603050405020304" pitchFamily="18" charset="0"/>
                <a:cs typeface="B Nazanin" panose="00000400000000000000" pitchFamily="2" charset="-78"/>
              </a:rPr>
              <a:t>سابقه تاریخی</a:t>
            </a:r>
          </a:p>
          <a:p>
            <a:pPr fontAlgn="base">
              <a:spcBef>
                <a:spcPct val="0"/>
              </a:spcBef>
              <a:spcAft>
                <a:spcPct val="0"/>
              </a:spcAft>
            </a:pPr>
            <a:r>
              <a:rPr lang="fa-IR" altLang="fa-IR" sz="1400" dirty="0">
                <a:solidFill>
                  <a:prstClr val="black"/>
                </a:solidFill>
                <a:latin typeface="Tahoma" panose="020B0604030504040204" pitchFamily="34" charset="0"/>
                <a:ea typeface="Times New Roman" panose="02020603050405020304" pitchFamily="18" charset="0"/>
                <a:cs typeface="B Nazanin" panose="00000400000000000000" pitchFamily="2" charset="-78"/>
              </a:rPr>
              <a:t>وجه تسمیه</a:t>
            </a:r>
          </a:p>
          <a:p>
            <a:pPr fontAlgn="base">
              <a:spcBef>
                <a:spcPct val="0"/>
              </a:spcBef>
              <a:spcAft>
                <a:spcPct val="0"/>
              </a:spcAft>
            </a:pPr>
            <a:r>
              <a:rPr lang="fa-IR" altLang="fa-IR" sz="1400" dirty="0">
                <a:solidFill>
                  <a:prstClr val="black"/>
                </a:solidFill>
                <a:latin typeface="Tahoma" panose="020B0604030504040204" pitchFamily="34" charset="0"/>
                <a:ea typeface="Times New Roman" panose="02020603050405020304" pitchFamily="18" charset="0"/>
                <a:cs typeface="B Nazanin" panose="00000400000000000000" pitchFamily="2" charset="-78"/>
              </a:rPr>
              <a:t>راهها</a:t>
            </a:r>
            <a:endParaRPr lang="en-US" altLang="fa-IR" sz="1400" dirty="0">
              <a:solidFill>
                <a:prstClr val="black"/>
              </a:solidFill>
              <a:ea typeface="Times New Roman" panose="02020603050405020304" pitchFamily="18" charset="0"/>
              <a:cs typeface="B Nazanin" panose="00000400000000000000" pitchFamily="2" charset="-78"/>
            </a:endParaRPr>
          </a:p>
          <a:p>
            <a:pPr fontAlgn="base">
              <a:spcBef>
                <a:spcPct val="0"/>
              </a:spcBef>
              <a:spcAft>
                <a:spcPct val="0"/>
              </a:spcAft>
            </a:pPr>
            <a:r>
              <a:rPr lang="fa-IR" altLang="fa-IR" sz="1400" b="1" dirty="0">
                <a:solidFill>
                  <a:prstClr val="black"/>
                </a:solidFill>
                <a:latin typeface="Tahoma" panose="020B0604030504040204" pitchFamily="34" charset="0"/>
                <a:cs typeface="B Nazanin" panose="00000400000000000000" pitchFamily="2" charset="-78"/>
              </a:rPr>
              <a:t>فصل دوم: </a:t>
            </a:r>
            <a:r>
              <a:rPr lang="fa-IR" altLang="fa-IR" sz="1400" dirty="0">
                <a:solidFill>
                  <a:prstClr val="black"/>
                </a:solidFill>
                <a:latin typeface="Tahoma" panose="020B0604030504040204" pitchFamily="34" charset="0"/>
                <a:cs typeface="B Nazanin" panose="00000400000000000000" pitchFamily="2" charset="-78"/>
              </a:rPr>
              <a:t>بررسی شرایط طبیعی</a:t>
            </a:r>
          </a:p>
          <a:p>
            <a:pPr fontAlgn="base">
              <a:spcBef>
                <a:spcPct val="0"/>
              </a:spcBef>
              <a:spcAft>
                <a:spcPct val="0"/>
              </a:spcAft>
            </a:pPr>
            <a:r>
              <a:rPr lang="fa-IR" altLang="fa-IR" sz="1400" dirty="0">
                <a:solidFill>
                  <a:prstClr val="black"/>
                </a:solidFill>
                <a:latin typeface="Tahoma" panose="020B0604030504040204" pitchFamily="34" charset="0"/>
                <a:cs typeface="B Nazanin" panose="00000400000000000000" pitchFamily="2" charset="-78"/>
              </a:rPr>
              <a:t>الف) جغرافیا</a:t>
            </a:r>
          </a:p>
          <a:p>
            <a:pPr fontAlgn="base">
              <a:spcBef>
                <a:spcPct val="0"/>
              </a:spcBef>
              <a:spcAft>
                <a:spcPct val="0"/>
              </a:spcAft>
            </a:pPr>
            <a:r>
              <a:rPr lang="fa-IR" altLang="fa-IR" sz="1400" dirty="0">
                <a:solidFill>
                  <a:prstClr val="black"/>
                </a:solidFill>
                <a:latin typeface="Tahoma" panose="020B0604030504040204" pitchFamily="34" charset="0"/>
                <a:cs typeface="B Nazanin" panose="00000400000000000000" pitchFamily="2" charset="-78"/>
              </a:rPr>
              <a:t>موقعیت روستا نسبت به روستاهای همسایه</a:t>
            </a:r>
          </a:p>
          <a:p>
            <a:pPr fontAlgn="base">
              <a:spcBef>
                <a:spcPct val="0"/>
              </a:spcBef>
              <a:spcAft>
                <a:spcPct val="0"/>
              </a:spcAft>
            </a:pPr>
            <a:r>
              <a:rPr lang="fa-IR" altLang="fa-IR" sz="1400" dirty="0">
                <a:solidFill>
                  <a:prstClr val="black"/>
                </a:solidFill>
                <a:latin typeface="Tahoma" panose="020B0604030504040204" pitchFamily="34" charset="0"/>
                <a:cs typeface="B Nazanin" panose="00000400000000000000" pitchFamily="2" charset="-78"/>
              </a:rPr>
              <a:t>آبهای سطح الارضی و تحت الارضی</a:t>
            </a:r>
          </a:p>
          <a:p>
            <a:pPr fontAlgn="base">
              <a:spcBef>
                <a:spcPct val="0"/>
              </a:spcBef>
              <a:spcAft>
                <a:spcPct val="0"/>
              </a:spcAft>
            </a:pPr>
            <a:r>
              <a:rPr lang="fa-IR" altLang="fa-IR" sz="1400" dirty="0">
                <a:solidFill>
                  <a:prstClr val="black"/>
                </a:solidFill>
                <a:latin typeface="Tahoma" panose="020B0604030504040204" pitchFamily="34" charset="0"/>
                <a:cs typeface="B Nazanin" panose="00000400000000000000" pitchFamily="2" charset="-78"/>
              </a:rPr>
              <a:t>پوشش گیاهی</a:t>
            </a:r>
          </a:p>
          <a:p>
            <a:pPr fontAlgn="base">
              <a:spcBef>
                <a:spcPct val="0"/>
              </a:spcBef>
              <a:spcAft>
                <a:spcPct val="0"/>
              </a:spcAft>
            </a:pPr>
            <a:r>
              <a:rPr lang="fa-IR" altLang="fa-IR" sz="1400" dirty="0">
                <a:solidFill>
                  <a:prstClr val="black"/>
                </a:solidFill>
                <a:latin typeface="Tahoma" panose="020B0604030504040204" pitchFamily="34" charset="0"/>
                <a:cs typeface="B Nazanin" panose="00000400000000000000" pitchFamily="2" charset="-78"/>
              </a:rPr>
              <a:t>پوشش جانوری </a:t>
            </a:r>
          </a:p>
          <a:p>
            <a:pPr fontAlgn="base">
              <a:spcBef>
                <a:spcPct val="0"/>
              </a:spcBef>
              <a:spcAft>
                <a:spcPct val="0"/>
              </a:spcAft>
            </a:pPr>
            <a:r>
              <a:rPr lang="fa-IR" altLang="fa-IR" sz="1400" dirty="0">
                <a:solidFill>
                  <a:prstClr val="black"/>
                </a:solidFill>
                <a:latin typeface="Tahoma" panose="020B0604030504040204" pitchFamily="34" charset="0"/>
                <a:cs typeface="B Nazanin" panose="00000400000000000000" pitchFamily="2" charset="-78"/>
              </a:rPr>
              <a:t>لرزه خیزی و گسلها</a:t>
            </a:r>
          </a:p>
          <a:p>
            <a:pPr fontAlgn="base">
              <a:spcBef>
                <a:spcPct val="0"/>
              </a:spcBef>
              <a:spcAft>
                <a:spcPct val="0"/>
              </a:spcAft>
            </a:pPr>
            <a:r>
              <a:rPr lang="fa-IR" altLang="fa-IR" sz="1400" dirty="0">
                <a:solidFill>
                  <a:prstClr val="black"/>
                </a:solidFill>
                <a:latin typeface="Tahoma" panose="020B0604030504040204" pitchFamily="34" charset="0"/>
                <a:cs typeface="B Nazanin" panose="00000400000000000000" pitchFamily="2" charset="-78"/>
              </a:rPr>
              <a:t>محدودیتهای توسعه روستا</a:t>
            </a:r>
          </a:p>
          <a:p>
            <a:pPr fontAlgn="base">
              <a:spcBef>
                <a:spcPct val="0"/>
              </a:spcBef>
              <a:spcAft>
                <a:spcPct val="0"/>
              </a:spcAft>
            </a:pPr>
            <a:r>
              <a:rPr lang="fa-IR" altLang="fa-IR" sz="1400" dirty="0">
                <a:solidFill>
                  <a:prstClr val="black"/>
                </a:solidFill>
                <a:latin typeface="Tahoma" panose="020B0604030504040204" pitchFamily="34" charset="0"/>
                <a:cs typeface="B Nazanin" panose="00000400000000000000" pitchFamily="2" charset="-78"/>
              </a:rPr>
              <a:t>ب ) اقلیم</a:t>
            </a:r>
          </a:p>
          <a:p>
            <a:pPr fontAlgn="base">
              <a:spcBef>
                <a:spcPct val="0"/>
              </a:spcBef>
              <a:spcAft>
                <a:spcPct val="0"/>
              </a:spcAft>
            </a:pPr>
            <a:r>
              <a:rPr lang="fa-IR" altLang="fa-IR" sz="1400" dirty="0">
                <a:solidFill>
                  <a:prstClr val="black"/>
                </a:solidFill>
                <a:latin typeface="Tahoma" panose="020B0604030504040204" pitchFamily="34" charset="0"/>
                <a:cs typeface="B Nazanin" panose="00000400000000000000" pitchFamily="2" charset="-78"/>
              </a:rPr>
              <a:t>نمودار دما در سال های 84،85،86 و میانگین سه سال</a:t>
            </a:r>
          </a:p>
          <a:p>
            <a:pPr fontAlgn="base">
              <a:spcBef>
                <a:spcPct val="0"/>
              </a:spcBef>
              <a:spcAft>
                <a:spcPct val="0"/>
              </a:spcAft>
            </a:pPr>
            <a:r>
              <a:rPr lang="fa-IR" altLang="fa-IR" sz="1400" dirty="0">
                <a:solidFill>
                  <a:prstClr val="black"/>
                </a:solidFill>
                <a:latin typeface="Tahoma" panose="020B0604030504040204" pitchFamily="34" charset="0"/>
                <a:cs typeface="B Nazanin" panose="00000400000000000000" pitchFamily="2" charset="-78"/>
              </a:rPr>
              <a:t>نمودار رطوبت نسبی در سالهای 84،85،86 و میانگین سه سال</a:t>
            </a:r>
          </a:p>
          <a:p>
            <a:pPr fontAlgn="base">
              <a:spcBef>
                <a:spcPct val="0"/>
              </a:spcBef>
              <a:spcAft>
                <a:spcPct val="0"/>
              </a:spcAft>
            </a:pPr>
            <a:r>
              <a:rPr lang="fa-IR" altLang="fa-IR" sz="1400" dirty="0">
                <a:solidFill>
                  <a:prstClr val="black"/>
                </a:solidFill>
                <a:latin typeface="Tahoma" panose="020B0604030504040204" pitchFamily="34" charset="0"/>
                <a:cs typeface="B Nazanin" panose="00000400000000000000" pitchFamily="2" charset="-78"/>
              </a:rPr>
              <a:t>تبخیر در سالهای 84،85،86 و میانگین سه سال</a:t>
            </a:r>
          </a:p>
        </p:txBody>
      </p:sp>
      <p:sp>
        <p:nvSpPr>
          <p:cNvPr id="14340" name="TextBox 3"/>
          <p:cNvSpPr txBox="1">
            <a:spLocks noChangeArrowheads="1"/>
          </p:cNvSpPr>
          <p:nvPr/>
        </p:nvSpPr>
        <p:spPr bwMode="auto">
          <a:xfrm>
            <a:off x="5940425" y="0"/>
            <a:ext cx="2428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400">
                <a:solidFill>
                  <a:prstClr val="black"/>
                </a:solidFill>
              </a:rPr>
              <a:t>فهرست :</a:t>
            </a:r>
          </a:p>
        </p:txBody>
      </p:sp>
      <p:sp>
        <p:nvSpPr>
          <p:cNvPr id="14341" name="TextBox 5"/>
          <p:cNvSpPr txBox="1">
            <a:spLocks noChangeArrowheads="1"/>
          </p:cNvSpPr>
          <p:nvPr/>
        </p:nvSpPr>
        <p:spPr bwMode="auto">
          <a:xfrm>
            <a:off x="2714625" y="2071688"/>
            <a:ext cx="2786063"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dirty="0">
                <a:solidFill>
                  <a:prstClr val="black"/>
                </a:solidFill>
                <a:cs typeface="B Nazanin" panose="00000400000000000000" pitchFamily="2" charset="-78"/>
              </a:rPr>
              <a:t>فصل سوم </a:t>
            </a:r>
            <a:r>
              <a:rPr lang="fa-IR" altLang="fa-IR" sz="1400" dirty="0">
                <a:solidFill>
                  <a:prstClr val="black"/>
                </a:solidFill>
                <a:cs typeface="B Nazanin" panose="00000400000000000000" pitchFamily="2" charset="-78"/>
              </a:rPr>
              <a:t>: شناخت محیط انسانی</a:t>
            </a:r>
          </a:p>
          <a:p>
            <a:pPr eaLnBrk="1" fontAlgn="base" hangingPunct="1">
              <a:spcBef>
                <a:spcPct val="0"/>
              </a:spcBef>
              <a:spcAft>
                <a:spcPct val="0"/>
              </a:spcAft>
            </a:pPr>
            <a:r>
              <a:rPr lang="fa-IR" altLang="fa-IR" sz="1400" dirty="0">
                <a:solidFill>
                  <a:prstClr val="black"/>
                </a:solidFill>
                <a:cs typeface="B Nazanin" panose="00000400000000000000" pitchFamily="2" charset="-78"/>
              </a:rPr>
              <a:t>بررسی اوضاع   اجتماعی</a:t>
            </a:r>
          </a:p>
          <a:p>
            <a:pPr eaLnBrk="1" fontAlgn="base" hangingPunct="1">
              <a:spcBef>
                <a:spcPct val="0"/>
              </a:spcBef>
              <a:spcAft>
                <a:spcPct val="0"/>
              </a:spcAft>
            </a:pPr>
            <a:r>
              <a:rPr lang="fa-IR" altLang="fa-IR" sz="1400" dirty="0">
                <a:solidFill>
                  <a:prstClr val="black"/>
                </a:solidFill>
                <a:cs typeface="B Nazanin" panose="00000400000000000000" pitchFamily="2" charset="-78"/>
              </a:rPr>
              <a:t>تعداد جمعیت </a:t>
            </a:r>
          </a:p>
          <a:p>
            <a:pPr eaLnBrk="1" fontAlgn="base" hangingPunct="1">
              <a:spcBef>
                <a:spcPct val="0"/>
              </a:spcBef>
              <a:spcAft>
                <a:spcPct val="0"/>
              </a:spcAft>
            </a:pPr>
            <a:r>
              <a:rPr lang="fa-IR" altLang="fa-IR" sz="1400" dirty="0">
                <a:solidFill>
                  <a:prstClr val="black"/>
                </a:solidFill>
                <a:cs typeface="B Nazanin" panose="00000400000000000000" pitchFamily="2" charset="-78"/>
              </a:rPr>
              <a:t>نمودار تعداد جمعیت</a:t>
            </a:r>
          </a:p>
          <a:p>
            <a:pPr eaLnBrk="1" fontAlgn="base" hangingPunct="1">
              <a:spcBef>
                <a:spcPct val="0"/>
              </a:spcBef>
              <a:spcAft>
                <a:spcPct val="0"/>
              </a:spcAft>
            </a:pPr>
            <a:r>
              <a:rPr lang="fa-IR" altLang="fa-IR" sz="1400" dirty="0">
                <a:solidFill>
                  <a:prstClr val="black"/>
                </a:solidFill>
                <a:cs typeface="B Nazanin" panose="00000400000000000000" pitchFamily="2" charset="-78"/>
              </a:rPr>
              <a:t>تعداد و بعد خانوار  </a:t>
            </a:r>
          </a:p>
          <a:p>
            <a:pPr eaLnBrk="1" fontAlgn="base" hangingPunct="1">
              <a:spcBef>
                <a:spcPct val="0"/>
              </a:spcBef>
              <a:spcAft>
                <a:spcPct val="0"/>
              </a:spcAft>
            </a:pPr>
            <a:r>
              <a:rPr lang="fa-IR" altLang="fa-IR" sz="1400" dirty="0">
                <a:solidFill>
                  <a:prstClr val="black"/>
                </a:solidFill>
                <a:cs typeface="B Nazanin" panose="00000400000000000000" pitchFamily="2" charset="-78"/>
              </a:rPr>
              <a:t>نمودار تعداد و بعد خانوار</a:t>
            </a:r>
          </a:p>
          <a:p>
            <a:pPr eaLnBrk="1" fontAlgn="base" hangingPunct="1">
              <a:spcBef>
                <a:spcPct val="0"/>
              </a:spcBef>
              <a:spcAft>
                <a:spcPct val="0"/>
              </a:spcAft>
            </a:pPr>
            <a:r>
              <a:rPr lang="fa-IR" altLang="fa-IR" sz="1400" dirty="0">
                <a:solidFill>
                  <a:prstClr val="black"/>
                </a:solidFill>
                <a:cs typeface="B Nazanin" panose="00000400000000000000" pitchFamily="2" charset="-78"/>
              </a:rPr>
              <a:t>آمار جمعیتی دیلمان-اسپیلی از سال 83 تا88</a:t>
            </a:r>
          </a:p>
          <a:p>
            <a:pPr eaLnBrk="1" fontAlgn="base" hangingPunct="1">
              <a:spcBef>
                <a:spcPct val="0"/>
              </a:spcBef>
              <a:spcAft>
                <a:spcPct val="0"/>
              </a:spcAft>
            </a:pPr>
            <a:r>
              <a:rPr lang="fa-IR" altLang="fa-IR" sz="1400" dirty="0">
                <a:solidFill>
                  <a:prstClr val="black"/>
                </a:solidFill>
                <a:cs typeface="B Nazanin" panose="00000400000000000000" pitchFamily="2" charset="-78"/>
              </a:rPr>
              <a:t>آموزش و سواد</a:t>
            </a:r>
          </a:p>
          <a:p>
            <a:pPr eaLnBrk="1" fontAlgn="base" hangingPunct="1">
              <a:spcBef>
                <a:spcPct val="0"/>
              </a:spcBef>
              <a:spcAft>
                <a:spcPct val="0"/>
              </a:spcAft>
            </a:pPr>
            <a:r>
              <a:rPr lang="fa-IR" altLang="fa-IR" sz="1400" dirty="0">
                <a:solidFill>
                  <a:prstClr val="black"/>
                </a:solidFill>
                <a:cs typeface="B Nazanin" panose="00000400000000000000" pitchFamily="2" charset="-78"/>
              </a:rPr>
              <a:t>بررسی اوضاع اقتصادی</a:t>
            </a:r>
          </a:p>
          <a:p>
            <a:pPr eaLnBrk="1" fontAlgn="base" hangingPunct="1">
              <a:spcBef>
                <a:spcPct val="0"/>
              </a:spcBef>
              <a:spcAft>
                <a:spcPct val="0"/>
              </a:spcAft>
            </a:pPr>
            <a:r>
              <a:rPr lang="fa-IR" altLang="fa-IR" sz="1400" dirty="0">
                <a:solidFill>
                  <a:prstClr val="black"/>
                </a:solidFill>
                <a:cs typeface="B Nazanin" panose="00000400000000000000" pitchFamily="2" charset="-78"/>
              </a:rPr>
              <a:t>مشاغل تولیدی</a:t>
            </a:r>
          </a:p>
          <a:p>
            <a:pPr eaLnBrk="1" fontAlgn="base" hangingPunct="1">
              <a:spcBef>
                <a:spcPct val="0"/>
              </a:spcBef>
              <a:spcAft>
                <a:spcPct val="0"/>
              </a:spcAft>
            </a:pPr>
            <a:r>
              <a:rPr lang="fa-IR" altLang="fa-IR" sz="1400" dirty="0">
                <a:solidFill>
                  <a:prstClr val="black"/>
                </a:solidFill>
                <a:cs typeface="B Nazanin" panose="00000400000000000000" pitchFamily="2" charset="-78"/>
              </a:rPr>
              <a:t>مشاغل خدماتی</a:t>
            </a:r>
          </a:p>
          <a:p>
            <a:pPr eaLnBrk="1" fontAlgn="base" hangingPunct="1">
              <a:spcBef>
                <a:spcPct val="0"/>
              </a:spcBef>
              <a:spcAft>
                <a:spcPct val="0"/>
              </a:spcAft>
            </a:pPr>
            <a:r>
              <a:rPr lang="fa-IR" altLang="fa-IR" sz="1400" dirty="0">
                <a:solidFill>
                  <a:prstClr val="black"/>
                </a:solidFill>
                <a:cs typeface="B Nazanin" panose="00000400000000000000" pitchFamily="2" charset="-78"/>
              </a:rPr>
              <a:t>مشاغل صنعتی </a:t>
            </a:r>
          </a:p>
          <a:p>
            <a:pPr eaLnBrk="1" fontAlgn="base" hangingPunct="1">
              <a:spcBef>
                <a:spcPct val="0"/>
              </a:spcBef>
              <a:spcAft>
                <a:spcPct val="0"/>
              </a:spcAft>
            </a:pPr>
            <a:r>
              <a:rPr lang="fa-IR" altLang="fa-IR" sz="1400" dirty="0">
                <a:solidFill>
                  <a:prstClr val="black"/>
                </a:solidFill>
                <a:cs typeface="B Nazanin" panose="00000400000000000000" pitchFamily="2" charset="-78"/>
              </a:rPr>
              <a:t>بررسی اوضاع فرهنگی</a:t>
            </a:r>
          </a:p>
          <a:p>
            <a:pPr eaLnBrk="1" fontAlgn="base" hangingPunct="1">
              <a:spcBef>
                <a:spcPct val="0"/>
              </a:spcBef>
              <a:spcAft>
                <a:spcPct val="0"/>
              </a:spcAft>
            </a:pPr>
            <a:r>
              <a:rPr lang="fa-IR" altLang="fa-IR" sz="1400" dirty="0">
                <a:solidFill>
                  <a:prstClr val="black"/>
                </a:solidFill>
                <a:cs typeface="B Nazanin" panose="00000400000000000000" pitchFamily="2" charset="-78"/>
              </a:rPr>
              <a:t>نژاد،مذهب،دین و مذهب</a:t>
            </a:r>
          </a:p>
          <a:p>
            <a:pPr eaLnBrk="1" fontAlgn="base" hangingPunct="1">
              <a:spcBef>
                <a:spcPct val="0"/>
              </a:spcBef>
              <a:spcAft>
                <a:spcPct val="0"/>
              </a:spcAft>
            </a:pPr>
            <a:r>
              <a:rPr lang="fa-IR" altLang="fa-IR" sz="1400" dirty="0">
                <a:solidFill>
                  <a:prstClr val="black"/>
                </a:solidFill>
                <a:cs typeface="B Nazanin" panose="00000400000000000000" pitchFamily="2" charset="-78"/>
              </a:rPr>
              <a:t>آداب و رسوم و مراسم</a:t>
            </a:r>
          </a:p>
          <a:p>
            <a:pPr eaLnBrk="1" fontAlgn="base" hangingPunct="1">
              <a:spcBef>
                <a:spcPct val="0"/>
              </a:spcBef>
              <a:spcAft>
                <a:spcPct val="0"/>
              </a:spcAft>
            </a:pPr>
            <a:r>
              <a:rPr lang="fa-IR" altLang="fa-IR" sz="1400" dirty="0">
                <a:solidFill>
                  <a:prstClr val="black"/>
                </a:solidFill>
                <a:cs typeface="B Nazanin" panose="00000400000000000000" pitchFamily="2" charset="-78"/>
              </a:rPr>
              <a:t>اسامی</a:t>
            </a:r>
          </a:p>
          <a:p>
            <a:pPr eaLnBrk="1" fontAlgn="base" hangingPunct="1">
              <a:spcBef>
                <a:spcPct val="0"/>
              </a:spcBef>
              <a:spcAft>
                <a:spcPct val="0"/>
              </a:spcAft>
            </a:pPr>
            <a:r>
              <a:rPr lang="fa-IR" altLang="fa-IR" sz="1400" dirty="0">
                <a:solidFill>
                  <a:prstClr val="black"/>
                </a:solidFill>
                <a:cs typeface="B Nazanin" panose="00000400000000000000" pitchFamily="2" charset="-78"/>
              </a:rPr>
              <a:t>واژه های محلی</a:t>
            </a:r>
          </a:p>
          <a:p>
            <a:pPr eaLnBrk="1" fontAlgn="base" hangingPunct="1">
              <a:spcBef>
                <a:spcPct val="0"/>
              </a:spcBef>
              <a:spcAft>
                <a:spcPct val="0"/>
              </a:spcAft>
            </a:pPr>
            <a:r>
              <a:rPr lang="fa-IR" altLang="fa-IR" sz="1400" dirty="0">
                <a:solidFill>
                  <a:prstClr val="black"/>
                </a:solidFill>
                <a:cs typeface="B Nazanin" panose="00000400000000000000" pitchFamily="2" charset="-78"/>
              </a:rPr>
              <a:t>غذا</a:t>
            </a:r>
          </a:p>
          <a:p>
            <a:pPr eaLnBrk="1" fontAlgn="base" hangingPunct="1">
              <a:spcBef>
                <a:spcPct val="0"/>
              </a:spcBef>
              <a:spcAft>
                <a:spcPct val="0"/>
              </a:spcAft>
            </a:pPr>
            <a:r>
              <a:rPr lang="fa-IR" altLang="fa-IR" sz="1400" dirty="0">
                <a:solidFill>
                  <a:prstClr val="black"/>
                </a:solidFill>
                <a:cs typeface="B Nazanin" panose="00000400000000000000" pitchFamily="2" charset="-78"/>
              </a:rPr>
              <a:t>بازی</a:t>
            </a:r>
          </a:p>
          <a:p>
            <a:pPr eaLnBrk="1" fontAlgn="base" hangingPunct="1">
              <a:spcBef>
                <a:spcPct val="0"/>
              </a:spcBef>
              <a:spcAft>
                <a:spcPct val="0"/>
              </a:spcAft>
            </a:pPr>
            <a:endParaRPr lang="fa-IR" altLang="fa-IR" sz="1400" dirty="0">
              <a:solidFill>
                <a:prstClr val="black"/>
              </a:solidFill>
              <a:cs typeface="B Nazanin" panose="00000400000000000000" pitchFamily="2" charset="-78"/>
            </a:endParaRPr>
          </a:p>
          <a:p>
            <a:pPr eaLnBrk="1" fontAlgn="base" hangingPunct="1">
              <a:spcBef>
                <a:spcPct val="0"/>
              </a:spcBef>
              <a:spcAft>
                <a:spcPct val="0"/>
              </a:spcAft>
            </a:pPr>
            <a:endParaRPr lang="fa-IR" altLang="fa-IR" sz="1400" dirty="0">
              <a:solidFill>
                <a:prstClr val="black"/>
              </a:solidFill>
              <a:cs typeface="B Nazanin" panose="00000400000000000000" pitchFamily="2" charset="-78"/>
            </a:endParaRPr>
          </a:p>
        </p:txBody>
      </p:sp>
      <p:sp>
        <p:nvSpPr>
          <p:cNvPr id="14342" name="Rectangle 6"/>
          <p:cNvSpPr>
            <a:spLocks noChangeArrowheads="1"/>
          </p:cNvSpPr>
          <p:nvPr/>
        </p:nvSpPr>
        <p:spPr bwMode="auto">
          <a:xfrm>
            <a:off x="285750" y="2071688"/>
            <a:ext cx="2643188" cy="434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فصل چهارم </a:t>
            </a:r>
            <a:r>
              <a:rPr lang="fa-IR" altLang="fa-IR" sz="1400">
                <a:solidFill>
                  <a:prstClr val="black"/>
                </a:solidFill>
                <a:cs typeface="B Nazanin" panose="00000400000000000000" pitchFamily="2" charset="-78"/>
              </a:rPr>
              <a:t>:کالبد</a:t>
            </a:r>
          </a:p>
          <a:p>
            <a:pPr eaLnBrk="1" fontAlgn="base" hangingPunct="1">
              <a:spcBef>
                <a:spcPct val="0"/>
              </a:spcBef>
              <a:spcAft>
                <a:spcPct val="0"/>
              </a:spcAft>
            </a:pPr>
            <a:r>
              <a:rPr lang="fa-IR" altLang="fa-IR" sz="1400">
                <a:solidFill>
                  <a:prstClr val="black"/>
                </a:solidFill>
                <a:cs typeface="B Nazanin" panose="00000400000000000000" pitchFamily="2" charset="-78"/>
              </a:rPr>
              <a:t>نقشه کاربری اراضی</a:t>
            </a:r>
          </a:p>
          <a:p>
            <a:pPr eaLnBrk="1" fontAlgn="base" hangingPunct="1">
              <a:spcBef>
                <a:spcPct val="0"/>
              </a:spcBef>
              <a:spcAft>
                <a:spcPct val="0"/>
              </a:spcAft>
            </a:pPr>
            <a:r>
              <a:rPr lang="fa-IR" altLang="fa-IR" sz="1400">
                <a:solidFill>
                  <a:prstClr val="black"/>
                </a:solidFill>
                <a:cs typeface="B Nazanin" panose="00000400000000000000" pitchFamily="2" charset="-78"/>
              </a:rPr>
              <a:t>بافت</a:t>
            </a:r>
          </a:p>
          <a:p>
            <a:pPr eaLnBrk="1" fontAlgn="base" hangingPunct="1">
              <a:spcBef>
                <a:spcPct val="0"/>
              </a:spcBef>
              <a:spcAft>
                <a:spcPct val="0"/>
              </a:spcAft>
            </a:pPr>
            <a:r>
              <a:rPr lang="fa-IR" altLang="fa-IR" sz="1400">
                <a:solidFill>
                  <a:prstClr val="black"/>
                </a:solidFill>
                <a:cs typeface="B Nazanin" panose="00000400000000000000" pitchFamily="2" charset="-78"/>
              </a:rPr>
              <a:t>حوزه نفوذ روستا</a:t>
            </a:r>
          </a:p>
          <a:p>
            <a:pPr eaLnBrk="1" fontAlgn="base" hangingPunct="1">
              <a:spcBef>
                <a:spcPct val="0"/>
              </a:spcBef>
              <a:spcAft>
                <a:spcPct val="0"/>
              </a:spcAft>
            </a:pPr>
            <a:r>
              <a:rPr lang="fa-IR" altLang="fa-IR" sz="1400">
                <a:solidFill>
                  <a:prstClr val="black"/>
                </a:solidFill>
                <a:cs typeface="B Nazanin" panose="00000400000000000000" pitchFamily="2" charset="-78"/>
              </a:rPr>
              <a:t>محله بندی روستا</a:t>
            </a:r>
          </a:p>
          <a:p>
            <a:pPr eaLnBrk="1" fontAlgn="base" hangingPunct="1">
              <a:spcBef>
                <a:spcPct val="0"/>
              </a:spcBef>
              <a:spcAft>
                <a:spcPct val="0"/>
              </a:spcAft>
            </a:pPr>
            <a:r>
              <a:rPr lang="fa-IR" altLang="fa-IR" sz="1400">
                <a:solidFill>
                  <a:prstClr val="black"/>
                </a:solidFill>
                <a:cs typeface="B Nazanin" panose="00000400000000000000" pitchFamily="2" charset="-78"/>
              </a:rPr>
              <a:t>مکانهای عمومی روستا</a:t>
            </a:r>
          </a:p>
          <a:p>
            <a:pPr eaLnBrk="1" fontAlgn="base" hangingPunct="1">
              <a:spcBef>
                <a:spcPct val="0"/>
              </a:spcBef>
              <a:spcAft>
                <a:spcPct val="0"/>
              </a:spcAft>
            </a:pPr>
            <a:r>
              <a:rPr lang="fa-IR" altLang="fa-IR" sz="1400">
                <a:solidFill>
                  <a:prstClr val="black"/>
                </a:solidFill>
                <a:cs typeface="B Nazanin" panose="00000400000000000000" pitchFamily="2" charset="-78"/>
              </a:rPr>
              <a:t>درجه بندی معابر روستا</a:t>
            </a:r>
          </a:p>
          <a:p>
            <a:pPr eaLnBrk="1" fontAlgn="base" hangingPunct="1">
              <a:spcBef>
                <a:spcPct val="0"/>
              </a:spcBef>
              <a:spcAft>
                <a:spcPct val="0"/>
              </a:spcAft>
            </a:pPr>
            <a:r>
              <a:rPr lang="fa-IR" altLang="fa-IR" sz="1400">
                <a:solidFill>
                  <a:prstClr val="black"/>
                </a:solidFill>
                <a:cs typeface="B Nazanin" panose="00000400000000000000" pitchFamily="2" charset="-78"/>
              </a:rPr>
              <a:t>جداره معابر</a:t>
            </a:r>
          </a:p>
          <a:p>
            <a:pPr eaLnBrk="1" fontAlgn="base" hangingPunct="1">
              <a:spcBef>
                <a:spcPct val="0"/>
              </a:spcBef>
              <a:spcAft>
                <a:spcPct val="0"/>
              </a:spcAft>
            </a:pPr>
            <a:r>
              <a:rPr lang="fa-IR" altLang="fa-IR" sz="1400">
                <a:solidFill>
                  <a:prstClr val="black"/>
                </a:solidFill>
                <a:cs typeface="B Nazanin" panose="00000400000000000000" pitchFamily="2" charset="-78"/>
              </a:rPr>
              <a:t>برداشت همجواری</a:t>
            </a:r>
          </a:p>
          <a:p>
            <a:pPr eaLnBrk="1" fontAlgn="base" hangingPunct="1">
              <a:spcBef>
                <a:spcPct val="0"/>
              </a:spcBef>
              <a:spcAft>
                <a:spcPct val="0"/>
              </a:spcAft>
            </a:pPr>
            <a:r>
              <a:rPr lang="fa-IR" altLang="fa-IR" sz="1400">
                <a:solidFill>
                  <a:prstClr val="black"/>
                </a:solidFill>
                <a:cs typeface="B Nazanin" panose="00000400000000000000" pitchFamily="2" charset="-78"/>
              </a:rPr>
              <a:t>نیرو وسوخت</a:t>
            </a:r>
          </a:p>
          <a:p>
            <a:pPr eaLnBrk="1" fontAlgn="base" hangingPunct="1">
              <a:spcBef>
                <a:spcPct val="0"/>
              </a:spcBef>
              <a:spcAft>
                <a:spcPct val="0"/>
              </a:spcAft>
            </a:pPr>
            <a:r>
              <a:rPr lang="fa-IR" altLang="fa-IR" sz="1400">
                <a:solidFill>
                  <a:prstClr val="black"/>
                </a:solidFill>
                <a:cs typeface="B Nazanin" panose="00000400000000000000" pitchFamily="2" charset="-78"/>
              </a:rPr>
              <a:t>پروفیل طولی روستا</a:t>
            </a:r>
          </a:p>
          <a:p>
            <a:pPr eaLnBrk="1" fontAlgn="base" hangingPunct="1">
              <a:spcBef>
                <a:spcPct val="0"/>
              </a:spcBef>
              <a:spcAft>
                <a:spcPct val="0"/>
              </a:spcAft>
            </a:pPr>
            <a:r>
              <a:rPr lang="fa-IR" altLang="fa-IR" sz="1400">
                <a:solidFill>
                  <a:prstClr val="black"/>
                </a:solidFill>
                <a:cs typeface="B Nazanin" panose="00000400000000000000" pitchFamily="2" charset="-78"/>
              </a:rPr>
              <a:t>پروفیل عرضی روستا</a:t>
            </a:r>
          </a:p>
          <a:p>
            <a:pPr eaLnBrk="1" fontAlgn="base" hangingPunct="1">
              <a:spcBef>
                <a:spcPct val="0"/>
              </a:spcBef>
              <a:spcAft>
                <a:spcPct val="0"/>
              </a:spcAft>
            </a:pPr>
            <a:r>
              <a:rPr lang="fa-IR" altLang="fa-IR" sz="1400" b="1">
                <a:solidFill>
                  <a:prstClr val="black"/>
                </a:solidFill>
                <a:cs typeface="B Nazanin" panose="00000400000000000000" pitchFamily="2" charset="-78"/>
              </a:rPr>
              <a:t>فصل پنجم </a:t>
            </a:r>
            <a:r>
              <a:rPr lang="fa-IR" altLang="fa-IR" sz="1400">
                <a:solidFill>
                  <a:prstClr val="black"/>
                </a:solidFill>
                <a:cs typeface="B Nazanin" panose="00000400000000000000" pitchFamily="2" charset="-78"/>
              </a:rPr>
              <a:t>: معماری</a:t>
            </a:r>
          </a:p>
          <a:p>
            <a:pPr eaLnBrk="1" fontAlgn="base" hangingPunct="1">
              <a:spcBef>
                <a:spcPct val="0"/>
              </a:spcBef>
              <a:spcAft>
                <a:spcPct val="0"/>
              </a:spcAft>
            </a:pPr>
            <a:r>
              <a:rPr lang="fa-IR" altLang="fa-IR" sz="1400">
                <a:solidFill>
                  <a:prstClr val="black"/>
                </a:solidFill>
                <a:cs typeface="B Nazanin" panose="00000400000000000000" pitchFamily="2" charset="-78"/>
              </a:rPr>
              <a:t>خانه آقای محمدی خواه (1)</a:t>
            </a:r>
          </a:p>
          <a:p>
            <a:pPr eaLnBrk="1" fontAlgn="base" hangingPunct="1">
              <a:spcBef>
                <a:spcPct val="0"/>
              </a:spcBef>
              <a:spcAft>
                <a:spcPct val="0"/>
              </a:spcAft>
            </a:pPr>
            <a:r>
              <a:rPr lang="fa-IR" altLang="fa-IR" sz="1400">
                <a:solidFill>
                  <a:prstClr val="black"/>
                </a:solidFill>
                <a:cs typeface="B Nazanin" panose="00000400000000000000" pitchFamily="2" charset="-78"/>
              </a:rPr>
              <a:t>خانه آقای محمدی خواه (2)</a:t>
            </a:r>
          </a:p>
          <a:p>
            <a:pPr eaLnBrk="1" fontAlgn="base" hangingPunct="1">
              <a:spcBef>
                <a:spcPct val="0"/>
              </a:spcBef>
              <a:spcAft>
                <a:spcPct val="0"/>
              </a:spcAft>
            </a:pPr>
            <a:r>
              <a:rPr lang="fa-IR" altLang="fa-IR" sz="1400">
                <a:solidFill>
                  <a:prstClr val="black"/>
                </a:solidFill>
                <a:cs typeface="B Nazanin" panose="00000400000000000000" pitchFamily="2" charset="-78"/>
              </a:rPr>
              <a:t>خانه آفای بابایان</a:t>
            </a:r>
          </a:p>
          <a:p>
            <a:pPr eaLnBrk="1" fontAlgn="base" hangingPunct="1">
              <a:spcBef>
                <a:spcPct val="0"/>
              </a:spcBef>
              <a:spcAft>
                <a:spcPct val="0"/>
              </a:spcAft>
            </a:pPr>
            <a:r>
              <a:rPr lang="fa-IR" altLang="fa-IR" sz="1400">
                <a:solidFill>
                  <a:prstClr val="black"/>
                </a:solidFill>
                <a:cs typeface="B Nazanin" panose="00000400000000000000" pitchFamily="2" charset="-78"/>
              </a:rPr>
              <a:t>خانه آقای قاسمی</a:t>
            </a:r>
          </a:p>
          <a:p>
            <a:pPr eaLnBrk="1" fontAlgn="base" hangingPunct="1">
              <a:spcBef>
                <a:spcPct val="0"/>
              </a:spcBef>
              <a:spcAft>
                <a:spcPct val="0"/>
              </a:spcAft>
            </a:pPr>
            <a:r>
              <a:rPr lang="fa-IR" altLang="fa-IR" sz="1400">
                <a:solidFill>
                  <a:prstClr val="black"/>
                </a:solidFill>
                <a:cs typeface="B Nazanin" panose="00000400000000000000" pitchFamily="2" charset="-78"/>
              </a:rPr>
              <a:t>خانه آقای نوروزی</a:t>
            </a:r>
          </a:p>
          <a:p>
            <a:pPr eaLnBrk="1" fontAlgn="base" hangingPunct="1">
              <a:spcBef>
                <a:spcPct val="0"/>
              </a:spcBef>
              <a:spcAft>
                <a:spcPct val="0"/>
              </a:spcAft>
            </a:pPr>
            <a:r>
              <a:rPr lang="fa-IR" altLang="fa-IR" sz="1400">
                <a:solidFill>
                  <a:prstClr val="black"/>
                </a:solidFill>
                <a:cs typeface="B Nazanin" panose="00000400000000000000" pitchFamily="2" charset="-78"/>
              </a:rPr>
              <a:t>خانه آقای عبداللهی</a:t>
            </a:r>
          </a:p>
          <a:p>
            <a:pPr eaLnBrk="1" fontAlgn="base" hangingPunct="1">
              <a:spcBef>
                <a:spcPct val="0"/>
              </a:spcBef>
              <a:spcAft>
                <a:spcPct val="0"/>
              </a:spcAft>
            </a:pPr>
            <a:endParaRPr lang="fa-IR" altLang="fa-IR" sz="1400">
              <a:solidFill>
                <a:prstClr val="black"/>
              </a:solidFill>
              <a:cs typeface="B Nazanin" panose="00000400000000000000" pitchFamily="2" charset="-78"/>
            </a:endParaRPr>
          </a:p>
        </p:txBody>
      </p:sp>
      <p:sp>
        <p:nvSpPr>
          <p:cNvPr id="14343" name="Rectangle 7"/>
          <p:cNvSpPr>
            <a:spLocks noChangeArrowheads="1"/>
          </p:cNvSpPr>
          <p:nvPr/>
        </p:nvSpPr>
        <p:spPr bwMode="auto">
          <a:xfrm>
            <a:off x="-1643063" y="214313"/>
            <a:ext cx="4572001"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a:solidFill>
                  <a:prstClr val="black"/>
                </a:solidFill>
                <a:cs typeface="B Nazanin" panose="00000400000000000000" pitchFamily="2" charset="-78"/>
              </a:rPr>
              <a:t>ضرب المثل</a:t>
            </a:r>
          </a:p>
          <a:p>
            <a:pPr eaLnBrk="1" fontAlgn="base" hangingPunct="1">
              <a:spcBef>
                <a:spcPct val="0"/>
              </a:spcBef>
              <a:spcAft>
                <a:spcPct val="0"/>
              </a:spcAft>
            </a:pPr>
            <a:r>
              <a:rPr lang="fa-IR" altLang="fa-IR" sz="1400">
                <a:solidFill>
                  <a:prstClr val="black"/>
                </a:solidFill>
                <a:cs typeface="B Nazanin" panose="00000400000000000000" pitchFamily="2" charset="-78"/>
              </a:rPr>
              <a:t>لباس سنتی</a:t>
            </a:r>
          </a:p>
          <a:p>
            <a:pPr eaLnBrk="1" fontAlgn="base" hangingPunct="1">
              <a:spcBef>
                <a:spcPct val="0"/>
              </a:spcBef>
              <a:spcAft>
                <a:spcPct val="0"/>
              </a:spcAft>
            </a:pPr>
            <a:r>
              <a:rPr lang="fa-IR" altLang="fa-IR" sz="1400">
                <a:solidFill>
                  <a:prstClr val="black"/>
                </a:solidFill>
                <a:cs typeface="B Nazanin" panose="00000400000000000000" pitchFamily="2" charset="-78"/>
              </a:rPr>
              <a:t>پختن نان</a:t>
            </a:r>
          </a:p>
          <a:p>
            <a:pPr eaLnBrk="1" fontAlgn="base" hangingPunct="1">
              <a:spcBef>
                <a:spcPct val="0"/>
              </a:spcBef>
              <a:spcAft>
                <a:spcPct val="0"/>
              </a:spcAft>
            </a:pPr>
            <a:r>
              <a:rPr lang="fa-IR" altLang="fa-IR" sz="1400">
                <a:solidFill>
                  <a:prstClr val="black"/>
                </a:solidFill>
                <a:cs typeface="B Nazanin" panose="00000400000000000000" pitchFamily="2" charset="-78"/>
              </a:rPr>
              <a:t>آرزوهای شغلی</a:t>
            </a:r>
          </a:p>
          <a:p>
            <a:pPr eaLnBrk="1" fontAlgn="base" hangingPunct="1">
              <a:spcBef>
                <a:spcPct val="0"/>
              </a:spcBef>
              <a:spcAft>
                <a:spcPct val="0"/>
              </a:spcAft>
            </a:pPr>
            <a:r>
              <a:rPr lang="fa-IR" altLang="fa-IR" sz="1400">
                <a:solidFill>
                  <a:prstClr val="black"/>
                </a:solidFill>
                <a:cs typeface="B Nazanin" panose="00000400000000000000" pitchFamily="2" charset="-78"/>
              </a:rPr>
              <a:t>صنایع دستی</a:t>
            </a:r>
          </a:p>
          <a:p>
            <a:pPr eaLnBrk="1" fontAlgn="base" hangingPunct="1">
              <a:spcBef>
                <a:spcPct val="0"/>
              </a:spcBef>
              <a:spcAft>
                <a:spcPct val="0"/>
              </a:spcAft>
            </a:pPr>
            <a:r>
              <a:rPr lang="fa-IR" altLang="fa-IR" sz="1400">
                <a:solidFill>
                  <a:prstClr val="black"/>
                </a:solidFill>
                <a:cs typeface="B Nazanin" panose="00000400000000000000" pitchFamily="2" charset="-78"/>
              </a:rPr>
              <a:t>تقویم فعالیتهای تولیدی روستا</a:t>
            </a:r>
          </a:p>
          <a:p>
            <a:pPr eaLnBrk="1" fontAlgn="base" hangingPunct="1">
              <a:spcBef>
                <a:spcPct val="0"/>
              </a:spcBef>
              <a:spcAft>
                <a:spcPct val="0"/>
              </a:spcAft>
            </a:pPr>
            <a:r>
              <a:rPr lang="fa-IR" altLang="fa-IR" sz="1400">
                <a:solidFill>
                  <a:prstClr val="black"/>
                </a:solidFill>
                <a:cs typeface="B Nazanin" panose="00000400000000000000" pitchFamily="2" charset="-78"/>
              </a:rPr>
              <a:t>تأثیر محیط انسانی بر معماری</a:t>
            </a:r>
          </a:p>
        </p:txBody>
      </p:sp>
      <p:sp>
        <p:nvSpPr>
          <p:cNvPr id="14344" name="Rectangle 8"/>
          <p:cNvSpPr>
            <a:spLocks noChangeArrowheads="1"/>
          </p:cNvSpPr>
          <p:nvPr/>
        </p:nvSpPr>
        <p:spPr bwMode="auto">
          <a:xfrm>
            <a:off x="2714625" y="642938"/>
            <a:ext cx="27860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457200" algn="l"/>
              </a:tabLst>
              <a:defRPr>
                <a:solidFill>
                  <a:schemeClr val="tx1"/>
                </a:solidFill>
                <a:latin typeface="Arial" panose="020B0604020202020204" pitchFamily="34" charset="0"/>
                <a:cs typeface="Arial" panose="020B0604020202020204" pitchFamily="34" charset="0"/>
              </a:defRPr>
            </a:lvl1pPr>
            <a:lvl2pPr marL="742950" indent="-285750" eaLnBrk="0" hangingPunct="0">
              <a:tabLst>
                <a:tab pos="457200" algn="l"/>
              </a:tabLst>
              <a:defRPr>
                <a:solidFill>
                  <a:schemeClr val="tx1"/>
                </a:solidFill>
                <a:latin typeface="Arial" panose="020B0604020202020204" pitchFamily="34" charset="0"/>
                <a:cs typeface="Arial" panose="020B0604020202020204" pitchFamily="34" charset="0"/>
              </a:defRPr>
            </a:lvl2pPr>
            <a:lvl3pPr marL="1143000" indent="-228600" eaLnBrk="0" hangingPunct="0">
              <a:tabLst>
                <a:tab pos="457200" algn="l"/>
              </a:tabLst>
              <a:defRPr>
                <a:solidFill>
                  <a:schemeClr val="tx1"/>
                </a:solidFill>
                <a:latin typeface="Arial" panose="020B0604020202020204" pitchFamily="34" charset="0"/>
                <a:cs typeface="Arial" panose="020B0604020202020204" pitchFamily="34" charset="0"/>
              </a:defRPr>
            </a:lvl3pPr>
            <a:lvl4pPr marL="1600200" indent="-228600" eaLnBrk="0" hangingPunct="0">
              <a:tabLst>
                <a:tab pos="457200" algn="l"/>
              </a:tabLst>
              <a:defRPr>
                <a:solidFill>
                  <a:schemeClr val="tx1"/>
                </a:solidFill>
                <a:latin typeface="Arial" panose="020B0604020202020204" pitchFamily="34" charset="0"/>
                <a:cs typeface="Arial" panose="020B0604020202020204" pitchFamily="34" charset="0"/>
              </a:defRPr>
            </a:lvl4pPr>
            <a:lvl5pPr marL="2057400" indent="-228600" eaLnBrk="0" hangingPunct="0">
              <a:tabLst>
                <a:tab pos="457200"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457200"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457200"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457200"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457200" algn="l"/>
              </a:tabLs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r>
              <a:rPr lang="fa-IR" altLang="fa-IR" sz="1400">
                <a:solidFill>
                  <a:prstClr val="black"/>
                </a:solidFill>
                <a:latin typeface="Tahoma" panose="020B0604030504040204" pitchFamily="34" charset="0"/>
                <a:cs typeface="B Nazanin" panose="00000400000000000000" pitchFamily="2" charset="-78"/>
              </a:rPr>
              <a:t>معرفی بادهای محلی</a:t>
            </a:r>
          </a:p>
          <a:p>
            <a:pPr fontAlgn="base">
              <a:spcBef>
                <a:spcPct val="0"/>
              </a:spcBef>
              <a:spcAft>
                <a:spcPct val="0"/>
              </a:spcAft>
            </a:pPr>
            <a:r>
              <a:rPr lang="fa-IR" altLang="fa-IR" sz="1400">
                <a:solidFill>
                  <a:prstClr val="black"/>
                </a:solidFill>
                <a:latin typeface="Tahoma" panose="020B0604030504040204" pitchFamily="34" charset="0"/>
                <a:cs typeface="B Nazanin" panose="00000400000000000000" pitchFamily="2" charset="-78"/>
              </a:rPr>
              <a:t>نمودار سرعت باد در سالهای 84،85،86 و میانگین سه سال</a:t>
            </a:r>
          </a:p>
          <a:p>
            <a:pPr fontAlgn="base">
              <a:spcBef>
                <a:spcPct val="0"/>
              </a:spcBef>
              <a:spcAft>
                <a:spcPct val="0"/>
              </a:spcAft>
            </a:pPr>
            <a:r>
              <a:rPr lang="fa-IR" altLang="fa-IR" sz="1400">
                <a:solidFill>
                  <a:prstClr val="black"/>
                </a:solidFill>
                <a:latin typeface="Tahoma" panose="020B0604030504040204" pitchFamily="34" charset="0"/>
                <a:cs typeface="B Nazanin" panose="00000400000000000000" pitchFamily="2" charset="-78"/>
              </a:rPr>
              <a:t>نمودار میزان بارش در سالهای 84،85،86 و میانگین سه سال </a:t>
            </a:r>
          </a:p>
          <a:p>
            <a:pPr fontAlgn="base">
              <a:spcBef>
                <a:spcPct val="0"/>
              </a:spcBef>
              <a:spcAft>
                <a:spcPct val="0"/>
              </a:spcAft>
            </a:pPr>
            <a:r>
              <a:rPr lang="fa-IR" altLang="fa-IR" sz="1400">
                <a:solidFill>
                  <a:prstClr val="black"/>
                </a:solidFill>
                <a:latin typeface="Tahoma" panose="020B0604030504040204" pitchFamily="34" charset="0"/>
                <a:cs typeface="B Nazanin" panose="00000400000000000000" pitchFamily="2" charset="-78"/>
              </a:rPr>
              <a:t>تأثیر اقلیم بر معماری </a:t>
            </a:r>
          </a:p>
        </p:txBody>
      </p:sp>
    </p:spTree>
    <p:extLst>
      <p:ext uri="{BB962C8B-B14F-4D97-AF65-F5344CB8AC3E}">
        <p14:creationId xmlns:p14="http://schemas.microsoft.com/office/powerpoint/2010/main" val="32981704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4"/>
          <p:cNvSpPr>
            <a:spLocks noChangeArrowheads="1"/>
          </p:cNvSpPr>
          <p:nvPr/>
        </p:nvSpPr>
        <p:spPr bwMode="auto">
          <a:xfrm>
            <a:off x="5508625" y="476250"/>
            <a:ext cx="3451225" cy="454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lnSpc>
                <a:spcPct val="90000"/>
              </a:lnSpc>
              <a:spcBef>
                <a:spcPct val="20000"/>
              </a:spcBef>
              <a:spcAft>
                <a:spcPct val="0"/>
              </a:spcAft>
              <a:buFont typeface="Arial" panose="020B0604020202020204" pitchFamily="34" charset="0"/>
              <a:buNone/>
            </a:pPr>
            <a:r>
              <a:rPr lang="fa-IR" altLang="fa-IR" sz="1600" b="1">
                <a:solidFill>
                  <a:prstClr val="black"/>
                </a:solidFill>
                <a:cs typeface="B Nazanin" panose="00000400000000000000" pitchFamily="2" charset="-78"/>
              </a:rPr>
              <a:t>نتيجه گيري</a:t>
            </a:r>
          </a:p>
          <a:p>
            <a:pPr eaLnBrk="1" fontAlgn="base" hangingPunct="1">
              <a:lnSpc>
                <a:spcPct val="90000"/>
              </a:lnSpc>
              <a:spcBef>
                <a:spcPct val="20000"/>
              </a:spcBef>
              <a:spcAft>
                <a:spcPct val="0"/>
              </a:spcAft>
              <a:buFont typeface="Arial" panose="020B0604020202020204" pitchFamily="34" charset="0"/>
              <a:buNone/>
            </a:pPr>
            <a:r>
              <a:rPr lang="fa-IR" altLang="fa-IR" sz="1400" b="1">
                <a:solidFill>
                  <a:prstClr val="black"/>
                </a:solidFill>
                <a:cs typeface="B Nazanin" panose="00000400000000000000" pitchFamily="2" charset="-78"/>
              </a:rPr>
              <a:t>روستاييان اسپيلي بيشتر مايل به نگهداري </a:t>
            </a:r>
          </a:p>
          <a:p>
            <a:pPr eaLnBrk="1" fontAlgn="base" hangingPunct="1">
              <a:lnSpc>
                <a:spcPct val="90000"/>
              </a:lnSpc>
              <a:spcBef>
                <a:spcPct val="20000"/>
              </a:spcBef>
              <a:spcAft>
                <a:spcPct val="0"/>
              </a:spcAft>
              <a:buFont typeface="Arial" panose="020B0604020202020204" pitchFamily="34" charset="0"/>
              <a:buNone/>
            </a:pPr>
            <a:r>
              <a:rPr lang="fa-IR" altLang="fa-IR" sz="1400" b="1">
                <a:solidFill>
                  <a:prstClr val="black"/>
                </a:solidFill>
                <a:cs typeface="B Nazanin" panose="00000400000000000000" pitchFamily="2" charset="-78"/>
              </a:rPr>
              <a:t>گاو و گوسفند مي باشند تا كشاورزي .</a:t>
            </a:r>
          </a:p>
          <a:p>
            <a:pPr eaLnBrk="1" fontAlgn="base" hangingPunct="1">
              <a:lnSpc>
                <a:spcPct val="90000"/>
              </a:lnSpc>
              <a:spcBef>
                <a:spcPct val="20000"/>
              </a:spcBef>
              <a:spcAft>
                <a:spcPct val="0"/>
              </a:spcAft>
              <a:buFont typeface="Arial" panose="020B0604020202020204" pitchFamily="34" charset="0"/>
              <a:buNone/>
            </a:pPr>
            <a:r>
              <a:rPr lang="fa-IR" altLang="fa-IR" sz="1400" b="1">
                <a:solidFill>
                  <a:prstClr val="black"/>
                </a:solidFill>
                <a:cs typeface="B Nazanin" panose="00000400000000000000" pitchFamily="2" charset="-78"/>
              </a:rPr>
              <a:t>دامداري در اين منطقه بيشتر رواج دارد</a:t>
            </a:r>
          </a:p>
          <a:p>
            <a:pPr eaLnBrk="1" fontAlgn="base" hangingPunct="1">
              <a:lnSpc>
                <a:spcPct val="90000"/>
              </a:lnSpc>
              <a:spcBef>
                <a:spcPct val="20000"/>
              </a:spcBef>
              <a:spcAft>
                <a:spcPct val="0"/>
              </a:spcAft>
              <a:buFont typeface="Arial" panose="020B0604020202020204" pitchFamily="34" charset="0"/>
              <a:buNone/>
            </a:pPr>
            <a:r>
              <a:rPr lang="fa-IR" altLang="fa-IR" sz="1400" b="1">
                <a:solidFill>
                  <a:prstClr val="black"/>
                </a:solidFill>
                <a:cs typeface="B Nazanin" panose="00000400000000000000" pitchFamily="2" charset="-78"/>
              </a:rPr>
              <a:t>.دامداري انها تاثير زيادي در معماري انها </a:t>
            </a:r>
          </a:p>
          <a:p>
            <a:pPr eaLnBrk="1" fontAlgn="base" hangingPunct="1">
              <a:lnSpc>
                <a:spcPct val="90000"/>
              </a:lnSpc>
              <a:spcBef>
                <a:spcPct val="20000"/>
              </a:spcBef>
              <a:spcAft>
                <a:spcPct val="0"/>
              </a:spcAft>
              <a:buFont typeface="Arial" panose="020B0604020202020204" pitchFamily="34" charset="0"/>
              <a:buNone/>
            </a:pPr>
            <a:r>
              <a:rPr lang="fa-IR" altLang="fa-IR" sz="1400" b="1">
                <a:solidFill>
                  <a:prstClr val="black"/>
                </a:solidFill>
                <a:cs typeface="B Nazanin" panose="00000400000000000000" pitchFamily="2" charset="-78"/>
              </a:rPr>
              <a:t>دارد.فضاهايي مانند طويله گاو و گوسفند </a:t>
            </a:r>
          </a:p>
          <a:p>
            <a:pPr eaLnBrk="1" fontAlgn="base" hangingPunct="1">
              <a:lnSpc>
                <a:spcPct val="90000"/>
              </a:lnSpc>
              <a:spcBef>
                <a:spcPct val="20000"/>
              </a:spcBef>
              <a:spcAft>
                <a:spcPct val="0"/>
              </a:spcAft>
              <a:buFont typeface="Arial" panose="020B0604020202020204" pitchFamily="34" charset="0"/>
              <a:buNone/>
            </a:pPr>
            <a:r>
              <a:rPr lang="fa-IR" altLang="fa-IR" sz="1400" b="1">
                <a:solidFill>
                  <a:prstClr val="black"/>
                </a:solidFill>
                <a:cs typeface="B Nazanin" panose="00000400000000000000" pitchFamily="2" charset="-78"/>
              </a:rPr>
              <a:t>محل نگهداري مرغ و جوجه هاي انها محل </a:t>
            </a:r>
          </a:p>
          <a:p>
            <a:pPr eaLnBrk="1" fontAlgn="base" hangingPunct="1">
              <a:lnSpc>
                <a:spcPct val="90000"/>
              </a:lnSpc>
              <a:spcBef>
                <a:spcPct val="20000"/>
              </a:spcBef>
              <a:spcAft>
                <a:spcPct val="0"/>
              </a:spcAft>
              <a:buFont typeface="Arial" panose="020B0604020202020204" pitchFamily="34" charset="0"/>
              <a:buNone/>
            </a:pPr>
            <a:r>
              <a:rPr lang="fa-IR" altLang="fa-IR" sz="1400" b="1">
                <a:solidFill>
                  <a:prstClr val="black"/>
                </a:solidFill>
                <a:cs typeface="B Nazanin" panose="00000400000000000000" pitchFamily="2" charset="-78"/>
              </a:rPr>
              <a:t>دوشيدن شير گاو و گوسفند محل به دنيا امدن </a:t>
            </a:r>
          </a:p>
          <a:p>
            <a:pPr eaLnBrk="1" fontAlgn="base" hangingPunct="1">
              <a:lnSpc>
                <a:spcPct val="90000"/>
              </a:lnSpc>
              <a:spcBef>
                <a:spcPct val="20000"/>
              </a:spcBef>
              <a:spcAft>
                <a:spcPct val="0"/>
              </a:spcAft>
              <a:buFont typeface="Arial" panose="020B0604020202020204" pitchFamily="34" charset="0"/>
              <a:buNone/>
            </a:pPr>
            <a:r>
              <a:rPr lang="fa-IR" altLang="fa-IR" sz="1400" b="1">
                <a:solidFill>
                  <a:prstClr val="black"/>
                </a:solidFill>
                <a:cs typeface="B Nazanin" panose="00000400000000000000" pitchFamily="2" charset="-78"/>
              </a:rPr>
              <a:t>نوزادان گاو و گوسفند ها.بطوريكه مساحت </a:t>
            </a:r>
          </a:p>
          <a:p>
            <a:pPr eaLnBrk="1" fontAlgn="base" hangingPunct="1">
              <a:lnSpc>
                <a:spcPct val="90000"/>
              </a:lnSpc>
              <a:spcBef>
                <a:spcPct val="20000"/>
              </a:spcBef>
              <a:spcAft>
                <a:spcPct val="0"/>
              </a:spcAft>
              <a:buFont typeface="Arial" panose="020B0604020202020204" pitchFamily="34" charset="0"/>
              <a:buNone/>
            </a:pPr>
            <a:r>
              <a:rPr lang="fa-IR" altLang="fa-IR" sz="1400" b="1">
                <a:solidFill>
                  <a:prstClr val="black"/>
                </a:solidFill>
                <a:cs typeface="B Nazanin" panose="00000400000000000000" pitchFamily="2" charset="-78"/>
              </a:rPr>
              <a:t>طويله ي هر خانواده 2 برابر خانه ي انهاست. </a:t>
            </a:r>
          </a:p>
          <a:p>
            <a:pPr eaLnBrk="1" fontAlgn="base" hangingPunct="1">
              <a:lnSpc>
                <a:spcPct val="90000"/>
              </a:lnSpc>
              <a:spcBef>
                <a:spcPct val="20000"/>
              </a:spcBef>
              <a:spcAft>
                <a:spcPct val="0"/>
              </a:spcAft>
              <a:buFont typeface="Arial" panose="020B0604020202020204" pitchFamily="34" charset="0"/>
              <a:buNone/>
            </a:pPr>
            <a:r>
              <a:rPr lang="fa-IR" altLang="fa-IR" sz="1400" b="1">
                <a:solidFill>
                  <a:prstClr val="black"/>
                </a:solidFill>
                <a:cs typeface="B Nazanin" panose="00000400000000000000" pitchFamily="2" charset="-78"/>
              </a:rPr>
              <a:t>طويله ي هر خانواده روستايي نزديك خانه </a:t>
            </a:r>
          </a:p>
          <a:p>
            <a:pPr eaLnBrk="1" fontAlgn="base" hangingPunct="1">
              <a:lnSpc>
                <a:spcPct val="90000"/>
              </a:lnSpc>
              <a:spcBef>
                <a:spcPct val="20000"/>
              </a:spcBef>
              <a:spcAft>
                <a:spcPct val="0"/>
              </a:spcAft>
              <a:buFont typeface="Arial" panose="020B0604020202020204" pitchFamily="34" charset="0"/>
              <a:buNone/>
            </a:pPr>
            <a:r>
              <a:rPr lang="fa-IR" altLang="fa-IR" sz="1400" b="1">
                <a:solidFill>
                  <a:prstClr val="black"/>
                </a:solidFill>
                <a:cs typeface="B Nazanin" panose="00000400000000000000" pitchFamily="2" charset="-78"/>
              </a:rPr>
              <a:t>انها ساخته مي شود براي امنيت دامها و جلو گيري</a:t>
            </a:r>
          </a:p>
          <a:p>
            <a:pPr eaLnBrk="1" fontAlgn="base" hangingPunct="1">
              <a:lnSpc>
                <a:spcPct val="90000"/>
              </a:lnSpc>
              <a:spcBef>
                <a:spcPct val="20000"/>
              </a:spcBef>
              <a:spcAft>
                <a:spcPct val="0"/>
              </a:spcAft>
              <a:buFont typeface="Arial" panose="020B0604020202020204" pitchFamily="34" charset="0"/>
              <a:buNone/>
            </a:pPr>
            <a:r>
              <a:rPr lang="fa-IR" altLang="fa-IR" sz="1400" b="1">
                <a:solidFill>
                  <a:prstClr val="black"/>
                </a:solidFill>
                <a:cs typeface="B Nazanin" panose="00000400000000000000" pitchFamily="2" charset="-78"/>
              </a:rPr>
              <a:t>از حمله شبانه  حيوانات وحشي.پس طرز نگهداري </a:t>
            </a:r>
          </a:p>
          <a:p>
            <a:pPr eaLnBrk="1" fontAlgn="base" hangingPunct="1">
              <a:lnSpc>
                <a:spcPct val="90000"/>
              </a:lnSpc>
              <a:spcBef>
                <a:spcPct val="20000"/>
              </a:spcBef>
              <a:spcAft>
                <a:spcPct val="0"/>
              </a:spcAft>
              <a:buFont typeface="Arial" panose="020B0604020202020204" pitchFamily="34" charset="0"/>
              <a:buNone/>
            </a:pPr>
            <a:r>
              <a:rPr lang="fa-IR" altLang="fa-IR" sz="1400" b="1">
                <a:solidFill>
                  <a:prstClr val="black"/>
                </a:solidFill>
                <a:cs typeface="B Nazanin" panose="00000400000000000000" pitchFamily="2" charset="-78"/>
              </a:rPr>
              <a:t>دام انها بسيار در معماري خانه هايشان تاثير گذار است.</a:t>
            </a:r>
          </a:p>
          <a:p>
            <a:pPr eaLnBrk="1" fontAlgn="base" hangingPunct="1">
              <a:lnSpc>
                <a:spcPct val="90000"/>
              </a:lnSpc>
              <a:spcBef>
                <a:spcPct val="20000"/>
              </a:spcBef>
              <a:spcAft>
                <a:spcPct val="0"/>
              </a:spcAft>
              <a:buFont typeface="Arial" panose="020B0604020202020204" pitchFamily="34" charset="0"/>
              <a:buNone/>
            </a:pPr>
            <a:r>
              <a:rPr lang="fa-IR" altLang="fa-IR" sz="1400" b="1">
                <a:solidFill>
                  <a:prstClr val="black"/>
                </a:solidFill>
                <a:cs typeface="B Nazanin" panose="00000400000000000000" pitchFamily="2" charset="-78"/>
              </a:rPr>
              <a:t> طويله بايد در جهت ناسب قرار گيرد.تا از نظر باد </a:t>
            </a:r>
          </a:p>
          <a:p>
            <a:pPr eaLnBrk="1" fontAlgn="base" hangingPunct="1">
              <a:lnSpc>
                <a:spcPct val="90000"/>
              </a:lnSpc>
              <a:spcBef>
                <a:spcPct val="20000"/>
              </a:spcBef>
              <a:spcAft>
                <a:spcPct val="0"/>
              </a:spcAft>
              <a:buFont typeface="Arial" panose="020B0604020202020204" pitchFamily="34" charset="0"/>
              <a:buNone/>
            </a:pPr>
            <a:r>
              <a:rPr lang="fa-IR" altLang="fa-IR" sz="1400" b="1">
                <a:solidFill>
                  <a:prstClr val="black"/>
                </a:solidFill>
                <a:cs typeface="B Nazanin" panose="00000400000000000000" pitchFamily="2" charset="-78"/>
              </a:rPr>
              <a:t>و تابش در جهت مناسبي باشد.</a:t>
            </a:r>
          </a:p>
          <a:p>
            <a:pPr eaLnBrk="1" fontAlgn="base" hangingPunct="1">
              <a:lnSpc>
                <a:spcPct val="90000"/>
              </a:lnSpc>
              <a:spcBef>
                <a:spcPct val="20000"/>
              </a:spcBef>
              <a:spcAft>
                <a:spcPct val="0"/>
              </a:spcAft>
              <a:buFont typeface="Arial" panose="020B0604020202020204" pitchFamily="34" charset="0"/>
              <a:buNone/>
            </a:pPr>
            <a:r>
              <a:rPr lang="fa-IR" altLang="fa-IR" sz="1400" b="1">
                <a:solidFill>
                  <a:prstClr val="black"/>
                </a:solidFill>
                <a:cs typeface="B Nazanin" panose="00000400000000000000" pitchFamily="2" charset="-78"/>
              </a:rPr>
              <a:t>ارتباط مناسب بصري با منزل داشته باشد. </a:t>
            </a:r>
          </a:p>
          <a:p>
            <a:pPr eaLnBrk="1" fontAlgn="base" hangingPunct="1">
              <a:lnSpc>
                <a:spcPct val="90000"/>
              </a:lnSpc>
              <a:spcBef>
                <a:spcPct val="20000"/>
              </a:spcBef>
              <a:spcAft>
                <a:spcPct val="0"/>
              </a:spcAft>
              <a:buFont typeface="Arial" panose="020B0604020202020204" pitchFamily="34" charset="0"/>
              <a:buNone/>
            </a:pPr>
            <a:r>
              <a:rPr lang="fa-IR" altLang="fa-IR" sz="1400" b="1">
                <a:solidFill>
                  <a:prstClr val="black"/>
                </a:solidFill>
                <a:cs typeface="B Nazanin" panose="00000400000000000000" pitchFamily="2" charset="-78"/>
              </a:rPr>
              <a:t>.چون بخش مهمي از زندگي انهاست.</a:t>
            </a:r>
          </a:p>
          <a:p>
            <a:pPr eaLnBrk="1" fontAlgn="base" hangingPunct="1">
              <a:lnSpc>
                <a:spcPct val="90000"/>
              </a:lnSpc>
              <a:spcBef>
                <a:spcPct val="20000"/>
              </a:spcBef>
              <a:spcAft>
                <a:spcPct val="0"/>
              </a:spcAft>
              <a:buFont typeface="Arial" panose="020B0604020202020204" pitchFamily="34" charset="0"/>
              <a:buNone/>
            </a:pPr>
            <a:r>
              <a:rPr lang="fa-IR" altLang="fa-IR" sz="1400" b="1">
                <a:solidFill>
                  <a:prstClr val="black"/>
                </a:solidFill>
                <a:cs typeface="B Nazanin" panose="00000400000000000000" pitchFamily="2" charset="-78"/>
              </a:rPr>
              <a:t>  </a:t>
            </a:r>
          </a:p>
        </p:txBody>
      </p:sp>
      <p:sp>
        <p:nvSpPr>
          <p:cNvPr id="1029" name="TextBox 4"/>
          <p:cNvSpPr txBox="1">
            <a:spLocks noChangeArrowheads="1"/>
          </p:cNvSpPr>
          <p:nvPr/>
        </p:nvSpPr>
        <p:spPr bwMode="auto">
          <a:xfrm>
            <a:off x="611188" y="3357563"/>
            <a:ext cx="6635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latin typeface="Calibri" panose="020F0502020204030204" pitchFamily="34" charset="0"/>
              </a:rPr>
              <a:t>مرغ</a:t>
            </a:r>
          </a:p>
        </p:txBody>
      </p:sp>
      <p:graphicFrame>
        <p:nvGraphicFramePr>
          <p:cNvPr id="1026" name="Object 9"/>
          <p:cNvGraphicFramePr>
            <a:graphicFrameLocks noChangeAspect="1"/>
          </p:cNvGraphicFramePr>
          <p:nvPr/>
        </p:nvGraphicFramePr>
        <p:xfrm>
          <a:off x="395288" y="404813"/>
          <a:ext cx="1368425" cy="1068387"/>
        </p:xfrm>
        <a:graphic>
          <a:graphicData uri="http://schemas.openxmlformats.org/presentationml/2006/ole">
            <mc:AlternateContent xmlns:mc="http://schemas.openxmlformats.org/markup-compatibility/2006">
              <mc:Choice xmlns:v="urn:schemas-microsoft-com:vml" Requires="v">
                <p:oleObj spid="_x0000_s1032" name="Image" r:id="rId3" imgW="5577536" imgH="4358403" progId="">
                  <p:embed/>
                </p:oleObj>
              </mc:Choice>
              <mc:Fallback>
                <p:oleObj name="Image" r:id="rId3" imgW="5577536" imgH="4358403"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288" y="404813"/>
                        <a:ext cx="1368425" cy="1068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7" name="Object 10"/>
          <p:cNvGraphicFramePr>
            <a:graphicFrameLocks noChangeAspect="1"/>
          </p:cNvGraphicFramePr>
          <p:nvPr/>
        </p:nvGraphicFramePr>
        <p:xfrm>
          <a:off x="3635375" y="404813"/>
          <a:ext cx="1100138" cy="1114425"/>
        </p:xfrm>
        <a:graphic>
          <a:graphicData uri="http://schemas.openxmlformats.org/presentationml/2006/ole">
            <mc:AlternateContent xmlns:mc="http://schemas.openxmlformats.org/markup-compatibility/2006">
              <mc:Choice xmlns:v="urn:schemas-microsoft-com:vml" Requires="v">
                <p:oleObj spid="_x0000_s1033" name="Image" r:id="rId5" imgW="2224919" imgH="2255079" progId="">
                  <p:embed/>
                </p:oleObj>
              </mc:Choice>
              <mc:Fallback>
                <p:oleObj name="Image" r:id="rId5" imgW="2224919" imgH="2255079"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5375" y="404813"/>
                        <a:ext cx="1100138" cy="111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30" name="Picture 2" descr="F:\mahboobeh\rusta\axx2\heyvaanaat-ahlii\IMG_0063.JPG"/>
          <p:cNvPicPr>
            <a:picLocks noChangeAspect="1" noChangeArrowheads="1"/>
          </p:cNvPicPr>
          <p:nvPr/>
        </p:nvPicPr>
        <p:blipFill>
          <a:blip r:embed="rId7" cstate="email">
            <a:lum bright="-6000" contrast="24000"/>
            <a:extLst>
              <a:ext uri="{28A0092B-C50C-407E-A947-70E740481C1C}">
                <a14:useLocalDpi xmlns:a14="http://schemas.microsoft.com/office/drawing/2010/main"/>
              </a:ext>
            </a:extLst>
          </a:blip>
          <a:srcRect/>
          <a:stretch>
            <a:fillRect/>
          </a:stretch>
        </p:blipFill>
        <p:spPr bwMode="auto">
          <a:xfrm>
            <a:off x="323850" y="2133600"/>
            <a:ext cx="1182688" cy="105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5" descr="F:\mahboobeh\rusta\axx2\heyvaanaat-ahlii\IMG_0070.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051050" y="404813"/>
            <a:ext cx="1368425"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2"/>
          <p:cNvSpPr>
            <a:spLocks noChangeArrowheads="1"/>
          </p:cNvSpPr>
          <p:nvPr/>
        </p:nvSpPr>
        <p:spPr bwMode="auto">
          <a:xfrm>
            <a:off x="3851275" y="1628775"/>
            <a:ext cx="7397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گوسفند</a:t>
            </a:r>
            <a:endParaRPr lang="sq-AL" altLang="fa-IR">
              <a:solidFill>
                <a:prstClr val="black"/>
              </a:solidFill>
            </a:endParaRPr>
          </a:p>
        </p:txBody>
      </p:sp>
      <p:sp>
        <p:nvSpPr>
          <p:cNvPr id="1033" name="Rectangle 13"/>
          <p:cNvSpPr>
            <a:spLocks noChangeArrowheads="1"/>
          </p:cNvSpPr>
          <p:nvPr/>
        </p:nvSpPr>
        <p:spPr bwMode="auto">
          <a:xfrm>
            <a:off x="755650" y="1700213"/>
            <a:ext cx="558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اردك</a:t>
            </a:r>
            <a:endParaRPr lang="sq-AL" altLang="fa-IR">
              <a:solidFill>
                <a:prstClr val="black"/>
              </a:solidFill>
            </a:endParaRPr>
          </a:p>
        </p:txBody>
      </p:sp>
      <p:sp>
        <p:nvSpPr>
          <p:cNvPr id="1034" name="Rectangle 14"/>
          <p:cNvSpPr>
            <a:spLocks noChangeArrowheads="1"/>
          </p:cNvSpPr>
          <p:nvPr/>
        </p:nvSpPr>
        <p:spPr bwMode="auto">
          <a:xfrm>
            <a:off x="2411413" y="1628775"/>
            <a:ext cx="5159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اسب</a:t>
            </a:r>
            <a:endParaRPr lang="sq-AL" altLang="fa-IR">
              <a:solidFill>
                <a:prstClr val="black"/>
              </a:solidFill>
            </a:endParaRPr>
          </a:p>
        </p:txBody>
      </p:sp>
      <p:pic>
        <p:nvPicPr>
          <p:cNvPr id="1035" name="Picture 11" descr="IMG_0207"/>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924300" y="4129088"/>
            <a:ext cx="2449513" cy="203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6" descr="red_fox_1"/>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835150" y="2060575"/>
            <a:ext cx="1150938" cy="123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11"/>
          <p:cNvSpPr>
            <a:spLocks noChangeArrowheads="1"/>
          </p:cNvSpPr>
          <p:nvPr/>
        </p:nvSpPr>
        <p:spPr bwMode="auto">
          <a:xfrm>
            <a:off x="2136775" y="3429000"/>
            <a:ext cx="5238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a:solidFill>
                  <a:prstClr val="black"/>
                </a:solidFill>
              </a:rPr>
              <a:t>روباه</a:t>
            </a:r>
          </a:p>
        </p:txBody>
      </p:sp>
      <p:pic>
        <p:nvPicPr>
          <p:cNvPr id="1038" name="Picture 4" descr="070914primho">
            <a:hlinkClick r:id="rId11"/>
          </p:cNvPr>
          <p:cNvPicPr>
            <a:picLocks noChangeAspect="1" noChangeArrowheads="1"/>
          </p:cNvPicPr>
          <p:nvPr/>
        </p:nvPicPr>
        <p:blipFill>
          <a:blip r:embed="rId12" cstate="email">
            <a:lum bright="14000"/>
            <a:extLst>
              <a:ext uri="{28A0092B-C50C-407E-A947-70E740481C1C}">
                <a14:useLocalDpi xmlns:a14="http://schemas.microsoft.com/office/drawing/2010/main"/>
              </a:ext>
            </a:extLst>
          </a:blip>
          <a:srcRect/>
          <a:stretch>
            <a:fillRect/>
          </a:stretch>
        </p:blipFill>
        <p:spPr bwMode="auto">
          <a:xfrm>
            <a:off x="3348038" y="2060575"/>
            <a:ext cx="2230437" cy="126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9" name="Rectangle 10"/>
          <p:cNvSpPr>
            <a:spLocks noChangeArrowheads="1"/>
          </p:cNvSpPr>
          <p:nvPr/>
        </p:nvSpPr>
        <p:spPr bwMode="auto">
          <a:xfrm>
            <a:off x="4211638" y="3395663"/>
            <a:ext cx="4238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گاو</a:t>
            </a:r>
          </a:p>
        </p:txBody>
      </p:sp>
      <p:pic>
        <p:nvPicPr>
          <p:cNvPr id="1040" name="Picture 7" descr="untitled"/>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250825" y="3933825"/>
            <a:ext cx="1439863"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1" name="TextBox 5"/>
          <p:cNvSpPr txBox="1">
            <a:spLocks noChangeArrowheads="1"/>
          </p:cNvSpPr>
          <p:nvPr/>
        </p:nvSpPr>
        <p:spPr bwMode="auto">
          <a:xfrm>
            <a:off x="727075" y="5110163"/>
            <a:ext cx="6429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latin typeface="Calibri" panose="020F0502020204030204" pitchFamily="34" charset="0"/>
              </a:rPr>
              <a:t>گراز</a:t>
            </a:r>
          </a:p>
        </p:txBody>
      </p:sp>
      <p:pic>
        <p:nvPicPr>
          <p:cNvPr id="1042" name="Picture 5" descr="light%20brahma%20cockerel"/>
          <p:cNvPicPr>
            <a:picLocks noChangeAspect="1" noChangeArrowheads="1"/>
          </p:cNvPicPr>
          <p:nvPr/>
        </p:nvPicPr>
        <p:blipFill>
          <a:blip r:embed="rId14" cstate="email">
            <a:lum bright="12000"/>
            <a:extLst>
              <a:ext uri="{28A0092B-C50C-407E-A947-70E740481C1C}">
                <a14:useLocalDpi xmlns:a14="http://schemas.microsoft.com/office/drawing/2010/main"/>
              </a:ext>
            </a:extLst>
          </a:blip>
          <a:srcRect/>
          <a:stretch>
            <a:fillRect/>
          </a:stretch>
        </p:blipFill>
        <p:spPr bwMode="auto">
          <a:xfrm>
            <a:off x="2051050" y="3933825"/>
            <a:ext cx="1182688" cy="12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3" name="Rectangle 12"/>
          <p:cNvSpPr>
            <a:spLocks noChangeArrowheads="1"/>
          </p:cNvSpPr>
          <p:nvPr/>
        </p:nvSpPr>
        <p:spPr bwMode="auto">
          <a:xfrm>
            <a:off x="2370138" y="5283200"/>
            <a:ext cx="6461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a:solidFill>
                  <a:prstClr val="black"/>
                </a:solidFill>
              </a:rPr>
              <a:t>خروس</a:t>
            </a:r>
          </a:p>
        </p:txBody>
      </p:sp>
    </p:spTree>
    <p:extLst>
      <p:ext uri="{BB962C8B-B14F-4D97-AF65-F5344CB8AC3E}">
        <p14:creationId xmlns:p14="http://schemas.microsoft.com/office/powerpoint/2010/main" val="41298179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5" descr="1"/>
          <p:cNvPicPr>
            <a:picLocks noChangeAspect="1" noChangeArrowheads="1"/>
          </p:cNvPicPr>
          <p:nvPr/>
        </p:nvPicPr>
        <p:blipFill>
          <a:blip r:embed="rId2" cstate="email">
            <a:lum bright="38000" contrast="-62000"/>
            <a:extLst>
              <a:ext uri="{28A0092B-C50C-407E-A947-70E740481C1C}">
                <a14:useLocalDpi xmlns:a14="http://schemas.microsoft.com/office/drawing/2010/main"/>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Rectangle 3"/>
          <p:cNvSpPr>
            <a:spLocks noChangeArrowheads="1"/>
          </p:cNvSpPr>
          <p:nvPr/>
        </p:nvSpPr>
        <p:spPr bwMode="auto">
          <a:xfrm>
            <a:off x="4360863" y="1416050"/>
            <a:ext cx="4297362"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r>
              <a:rPr lang="fa-IR" altLang="fa-IR" sz="1600" b="1">
                <a:solidFill>
                  <a:prstClr val="black"/>
                </a:solidFill>
                <a:cs typeface="B Nazanin" panose="00000400000000000000" pitchFamily="2" charset="-78"/>
              </a:rPr>
              <a:t>گسلها شکستگیهایی در پوسته زمین هستند که در طول آنها تغییر شکلهای قابل توجهی ایجاد شده است. </a:t>
            </a:r>
          </a:p>
          <a:p>
            <a:pPr fontAlgn="base">
              <a:spcBef>
                <a:spcPct val="0"/>
              </a:spcBef>
              <a:spcAft>
                <a:spcPct val="0"/>
              </a:spcAft>
            </a:pPr>
            <a:r>
              <a:rPr lang="fa-IR" altLang="fa-IR" sz="1600" b="1">
                <a:solidFill>
                  <a:prstClr val="black"/>
                </a:solidFill>
                <a:cs typeface="B Nazanin" panose="00000400000000000000" pitchFamily="2" charset="-78"/>
              </a:rPr>
              <a:t>گسلها معمولا از روی عکسهای هوایی راحتتر قابل تشخیص هستند تا سطح زمین</a:t>
            </a:r>
            <a:r>
              <a:rPr lang="en-US" altLang="fa-IR" sz="1600" b="1">
                <a:solidFill>
                  <a:prstClr val="black"/>
                </a:solidFill>
                <a:cs typeface="B Nazanin" panose="00000400000000000000" pitchFamily="2" charset="-78"/>
              </a:rPr>
              <a:t> </a:t>
            </a:r>
            <a:endParaRPr lang="fa-IR" altLang="fa-IR" sz="1600" b="1">
              <a:solidFill>
                <a:prstClr val="black"/>
              </a:solidFill>
              <a:cs typeface="B Nazanin" panose="00000400000000000000" pitchFamily="2" charset="-78"/>
            </a:endParaRPr>
          </a:p>
          <a:p>
            <a:pPr fontAlgn="base">
              <a:spcBef>
                <a:spcPct val="0"/>
              </a:spcBef>
              <a:spcAft>
                <a:spcPct val="0"/>
              </a:spcAft>
            </a:pPr>
            <a:r>
              <a:rPr lang="fa-IR" altLang="fa-IR" sz="1600" b="1">
                <a:solidFill>
                  <a:prstClr val="black"/>
                </a:solidFill>
                <a:cs typeface="B Nazanin" panose="00000400000000000000" pitchFamily="2" charset="-78"/>
              </a:rPr>
              <a:t>در واقع حضور گسل در یک منطقه نشان می­دهد که در یک زمان گذشته، در طول آن جابجایی رخ داده است. این جابجایی­ها می­توانسته یا بصورت جابجائی آرام باشد که هیچ گونه لرزشی در زمین ایجاد نمی­کند و یا اینکه بصورت ناگهانی اتفاق بیفتد</a:t>
            </a:r>
            <a:r>
              <a:rPr lang="en-US" altLang="fa-IR" sz="1600" b="1">
                <a:solidFill>
                  <a:prstClr val="black"/>
                </a:solidFill>
                <a:cs typeface="B Nazanin" panose="00000400000000000000" pitchFamily="2" charset="-78"/>
              </a:rPr>
              <a:t> </a:t>
            </a:r>
            <a:endParaRPr lang="fa-IR" altLang="fa-IR" sz="1600" b="1">
              <a:solidFill>
                <a:prstClr val="black"/>
              </a:solidFill>
              <a:cs typeface="B Nazanin" panose="00000400000000000000" pitchFamily="2" charset="-78"/>
            </a:endParaRPr>
          </a:p>
        </p:txBody>
      </p:sp>
      <p:sp>
        <p:nvSpPr>
          <p:cNvPr id="32772" name="Rectangle 4"/>
          <p:cNvSpPr>
            <a:spLocks noChangeArrowheads="1"/>
          </p:cNvSpPr>
          <p:nvPr/>
        </p:nvSpPr>
        <p:spPr bwMode="auto">
          <a:xfrm>
            <a:off x="4937125" y="3843338"/>
            <a:ext cx="372586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r>
              <a:rPr lang="fa-IR" altLang="fa-IR" sz="1600" b="1">
                <a:solidFill>
                  <a:prstClr val="black"/>
                </a:solidFill>
                <a:cs typeface="B Nazanin" panose="00000400000000000000" pitchFamily="2" charset="-78"/>
              </a:rPr>
              <a:t>تعاريف گسل هاي نشان داده شده در نقشه:</a:t>
            </a:r>
          </a:p>
          <a:p>
            <a:pPr fontAlgn="base">
              <a:spcBef>
                <a:spcPct val="0"/>
              </a:spcBef>
              <a:spcAft>
                <a:spcPct val="0"/>
              </a:spcAft>
            </a:pPr>
            <a:r>
              <a:rPr lang="fa-IR" altLang="fa-IR" sz="1600" b="1">
                <a:solidFill>
                  <a:prstClr val="black"/>
                </a:solidFill>
                <a:cs typeface="B Nazanin" panose="00000400000000000000" pitchFamily="2" charset="-78"/>
              </a:rPr>
              <a:t>گسل راندگي: اين گسل از انواع گسل نرمال يا عادي *است .و نوعي گسل مع  يا رانده* مي باشد</a:t>
            </a:r>
          </a:p>
        </p:txBody>
      </p:sp>
      <p:sp>
        <p:nvSpPr>
          <p:cNvPr id="32773" name="Rectangle 5"/>
          <p:cNvSpPr>
            <a:spLocks noChangeArrowheads="1"/>
          </p:cNvSpPr>
          <p:nvPr/>
        </p:nvSpPr>
        <p:spPr bwMode="auto">
          <a:xfrm>
            <a:off x="684213" y="549275"/>
            <a:ext cx="316865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b="1">
                <a:solidFill>
                  <a:prstClr val="black"/>
                </a:solidFill>
                <a:cs typeface="B Nazanin" panose="00000400000000000000" pitchFamily="2" charset="-78"/>
              </a:rPr>
              <a:t>*گسل مع: گسلی است که در آن کمر بالا به طرف بالا حرکت کرده باشد.</a:t>
            </a:r>
          </a:p>
          <a:p>
            <a:pPr eaLnBrk="1" fontAlgn="base" hangingPunct="1">
              <a:spcBef>
                <a:spcPct val="0"/>
              </a:spcBef>
              <a:spcAft>
                <a:spcPct val="0"/>
              </a:spcAft>
            </a:pPr>
            <a:r>
              <a:rPr lang="fa-IR" altLang="fa-IR" sz="1600" b="1">
                <a:solidFill>
                  <a:prstClr val="black"/>
                </a:solidFill>
                <a:cs typeface="B Nazanin" panose="00000400000000000000" pitchFamily="2" charset="-78"/>
              </a:rPr>
              <a:t> در حالت کلی شیب اين گسل بیشتر از 45 درجه است. </a:t>
            </a:r>
            <a:endParaRPr lang="en-US" altLang="fa-IR" sz="1600" b="1">
              <a:solidFill>
                <a:prstClr val="black"/>
              </a:solidFill>
              <a:cs typeface="B Nazanin" panose="00000400000000000000" pitchFamily="2" charset="-78"/>
            </a:endParaRPr>
          </a:p>
        </p:txBody>
      </p:sp>
      <p:sp>
        <p:nvSpPr>
          <p:cNvPr id="32774" name="Rectangle 6"/>
          <p:cNvSpPr>
            <a:spLocks noChangeArrowheads="1"/>
          </p:cNvSpPr>
          <p:nvPr/>
        </p:nvSpPr>
        <p:spPr bwMode="auto">
          <a:xfrm>
            <a:off x="4721225" y="5067300"/>
            <a:ext cx="3954463"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b="1">
                <a:solidFill>
                  <a:prstClr val="black"/>
                </a:solidFill>
                <a:cs typeface="B Nazanin" panose="00000400000000000000" pitchFamily="2" charset="-78"/>
              </a:rPr>
              <a:t>گسل نرمال:</a:t>
            </a:r>
            <a:endParaRPr lang="en-US" altLang="fa-IR" sz="1600" b="1">
              <a:solidFill>
                <a:prstClr val="black"/>
              </a:solidFill>
              <a:cs typeface="B Nazanin" panose="00000400000000000000" pitchFamily="2" charset="-78"/>
            </a:endParaRPr>
          </a:p>
          <a:p>
            <a:pPr eaLnBrk="1" fontAlgn="base" hangingPunct="1">
              <a:spcBef>
                <a:spcPct val="0"/>
              </a:spcBef>
              <a:spcAft>
                <a:spcPct val="0"/>
              </a:spcAft>
            </a:pPr>
            <a:r>
              <a:rPr lang="fa-IR" altLang="fa-IR" sz="1600" b="1">
                <a:solidFill>
                  <a:prstClr val="black"/>
                </a:solidFill>
                <a:cs typeface="B Nazanin" panose="00000400000000000000" pitchFamily="2" charset="-78"/>
              </a:rPr>
              <a:t>هرگاه کمر بالا نسبت به کمر پائین بطرف پائین حرکت کرده باشد ، گسل حاصل بنام گسل عادی یا مستقیم موسوم است این گسل ها بنام گسل های وزنی نیز خوانده می شوند .</a:t>
            </a:r>
            <a:endParaRPr lang="en-US" altLang="fa-IR" sz="1600" b="1">
              <a:solidFill>
                <a:prstClr val="black"/>
              </a:solidFill>
              <a:cs typeface="B Nazanin" panose="00000400000000000000" pitchFamily="2" charset="-78"/>
            </a:endParaRPr>
          </a:p>
        </p:txBody>
      </p:sp>
      <p:sp>
        <p:nvSpPr>
          <p:cNvPr id="32775" name="Rectangle 7"/>
          <p:cNvSpPr>
            <a:spLocks noChangeArrowheads="1"/>
          </p:cNvSpPr>
          <p:nvPr/>
        </p:nvSpPr>
        <p:spPr bwMode="auto">
          <a:xfrm>
            <a:off x="1042988" y="2047875"/>
            <a:ext cx="2879725"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r>
              <a:rPr lang="fa-IR" altLang="fa-IR" sz="1600" b="1">
                <a:solidFill>
                  <a:prstClr val="black"/>
                </a:solidFill>
                <a:cs typeface="B Nazanin" panose="00000400000000000000" pitchFamily="2" charset="-78"/>
              </a:rPr>
              <a:t>راندگی ( سوارشدگی ) :به گسل مع ی که شیب آن کمتر از 45 درجه باشد، راندگی گویند. </a:t>
            </a:r>
            <a:endParaRPr lang="en-US" altLang="fa-IR" sz="1600" b="1">
              <a:solidFill>
                <a:prstClr val="black"/>
              </a:solidFill>
              <a:cs typeface="B Nazanin" panose="00000400000000000000" pitchFamily="2" charset="-78"/>
            </a:endParaRPr>
          </a:p>
        </p:txBody>
      </p:sp>
      <p:sp>
        <p:nvSpPr>
          <p:cNvPr id="32776" name="Rectangle 8"/>
          <p:cNvSpPr>
            <a:spLocks noChangeArrowheads="1"/>
          </p:cNvSpPr>
          <p:nvPr/>
        </p:nvSpPr>
        <p:spPr bwMode="auto">
          <a:xfrm>
            <a:off x="369888" y="3128963"/>
            <a:ext cx="3554412"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b="1">
                <a:solidFill>
                  <a:prstClr val="black"/>
                </a:solidFill>
                <a:cs typeface="B Nazanin" panose="00000400000000000000" pitchFamily="2" charset="-78"/>
              </a:rPr>
              <a:t>پرتگاه: </a:t>
            </a:r>
            <a:endParaRPr lang="en-US" altLang="fa-IR" sz="1600" b="1">
              <a:solidFill>
                <a:prstClr val="black"/>
              </a:solidFill>
              <a:cs typeface="B Nazanin" panose="00000400000000000000" pitchFamily="2" charset="-78"/>
            </a:endParaRPr>
          </a:p>
          <a:p>
            <a:pPr eaLnBrk="1" fontAlgn="base" hangingPunct="1">
              <a:spcBef>
                <a:spcPct val="0"/>
              </a:spcBef>
              <a:spcAft>
                <a:spcPct val="0"/>
              </a:spcAft>
            </a:pPr>
            <a:r>
              <a:rPr lang="fa-IR" altLang="fa-IR" sz="1600" b="1">
                <a:solidFill>
                  <a:prstClr val="black"/>
                </a:solidFill>
                <a:cs typeface="B Nazanin" panose="00000400000000000000" pitchFamily="2" charset="-78"/>
              </a:rPr>
              <a:t>پرتگاه به قسمت های نسبتا پر شیبی از سطح زمین گفته می شود که ارتفاع انها از چند </a:t>
            </a:r>
          </a:p>
          <a:p>
            <a:pPr eaLnBrk="1" fontAlgn="base" hangingPunct="1">
              <a:spcBef>
                <a:spcPct val="0"/>
              </a:spcBef>
              <a:spcAft>
                <a:spcPct val="0"/>
              </a:spcAft>
            </a:pPr>
            <a:r>
              <a:rPr lang="fa-IR" altLang="fa-IR" sz="1600" b="1">
                <a:solidFill>
                  <a:prstClr val="black"/>
                </a:solidFill>
                <a:cs typeface="B Nazanin" panose="00000400000000000000" pitchFamily="2" charset="-78"/>
              </a:rPr>
              <a:t>سانتی متر تا چندین صد متر تغییر می کند </a:t>
            </a:r>
          </a:p>
        </p:txBody>
      </p:sp>
      <p:sp>
        <p:nvSpPr>
          <p:cNvPr id="32777" name="Rectangle 9"/>
          <p:cNvSpPr>
            <a:spLocks noChangeArrowheads="1"/>
          </p:cNvSpPr>
          <p:nvPr/>
        </p:nvSpPr>
        <p:spPr bwMode="auto">
          <a:xfrm>
            <a:off x="5724525" y="404813"/>
            <a:ext cx="2714625"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20000"/>
              </a:spcBef>
              <a:spcAft>
                <a:spcPct val="0"/>
              </a:spcAft>
              <a:buFont typeface="Arial" panose="020B0604020202020204" pitchFamily="34" charset="0"/>
              <a:buNone/>
            </a:pPr>
            <a:r>
              <a:rPr lang="fa-IR" altLang="fa-IR" sz="2400" b="1">
                <a:solidFill>
                  <a:prstClr val="black"/>
                </a:solidFill>
                <a:cs typeface="B Nazanin" panose="00000400000000000000" pitchFamily="2" charset="-78"/>
              </a:rPr>
              <a:t>لرزه خیزی و گسلها:</a:t>
            </a:r>
          </a:p>
          <a:p>
            <a:pPr eaLnBrk="1" fontAlgn="base" hangingPunct="1">
              <a:spcBef>
                <a:spcPct val="20000"/>
              </a:spcBef>
              <a:spcAft>
                <a:spcPct val="0"/>
              </a:spcAft>
              <a:buFont typeface="Arial" panose="020B0604020202020204" pitchFamily="34" charset="0"/>
              <a:buNone/>
            </a:pPr>
            <a:endParaRPr lang="en-US" altLang="fa-IR" sz="3600" b="1">
              <a:solidFill>
                <a:prstClr val="black"/>
              </a:solidFill>
              <a:cs typeface="B Nazanin" panose="00000400000000000000" pitchFamily="2" charset="-78"/>
            </a:endParaRPr>
          </a:p>
        </p:txBody>
      </p:sp>
      <p:sp>
        <p:nvSpPr>
          <p:cNvPr id="32778" name="Rectangle 10"/>
          <p:cNvSpPr>
            <a:spLocks noChangeArrowheads="1"/>
          </p:cNvSpPr>
          <p:nvPr/>
        </p:nvSpPr>
        <p:spPr bwMode="auto">
          <a:xfrm>
            <a:off x="936625" y="4497388"/>
            <a:ext cx="2987675"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b="1">
                <a:solidFill>
                  <a:prstClr val="black"/>
                </a:solidFill>
                <a:cs typeface="B Nazanin" panose="00000400000000000000" pitchFamily="2" charset="-78"/>
              </a:rPr>
              <a:t>گسل های پوششی يا مدفون</a:t>
            </a:r>
            <a:r>
              <a:rPr lang="en-US" altLang="fa-IR" b="1">
                <a:solidFill>
                  <a:prstClr val="black"/>
                </a:solidFill>
                <a:cs typeface="B Nazanin" panose="00000400000000000000" pitchFamily="2" charset="-78"/>
              </a:rPr>
              <a:t>:</a:t>
            </a:r>
          </a:p>
          <a:p>
            <a:pPr eaLnBrk="1" fontAlgn="base" hangingPunct="1">
              <a:spcBef>
                <a:spcPct val="0"/>
              </a:spcBef>
              <a:spcAft>
                <a:spcPct val="0"/>
              </a:spcAft>
            </a:pPr>
            <a:r>
              <a:rPr lang="fa-IR" altLang="fa-IR" b="1">
                <a:solidFill>
                  <a:prstClr val="black"/>
                </a:solidFill>
                <a:cs typeface="B Nazanin" panose="00000400000000000000" pitchFamily="2" charset="-78"/>
              </a:rPr>
              <a:t>گسل های نسبتا کوچکی که یکدیگر را می پوشانند بدین نام خوانده می شوند</a:t>
            </a:r>
            <a:r>
              <a:rPr lang="en-US" altLang="fa-IR" b="1">
                <a:solidFill>
                  <a:prstClr val="black"/>
                </a:solidFill>
                <a:cs typeface="B Nazanin" panose="00000400000000000000" pitchFamily="2" charset="-78"/>
              </a:rPr>
              <a:t>.</a:t>
            </a:r>
          </a:p>
          <a:p>
            <a:pPr eaLnBrk="1" fontAlgn="base" hangingPunct="1">
              <a:spcBef>
                <a:spcPct val="0"/>
              </a:spcBef>
              <a:spcAft>
                <a:spcPct val="0"/>
              </a:spcAft>
            </a:pPr>
            <a:r>
              <a:rPr lang="fa-IR" altLang="fa-IR" b="1">
                <a:solidFill>
                  <a:prstClr val="black"/>
                </a:solidFill>
                <a:cs typeface="B Nazanin" panose="00000400000000000000" pitchFamily="2" charset="-78"/>
              </a:rPr>
              <a:t>به گسلهایی اطلاق می</a:t>
            </a:r>
            <a:r>
              <a:rPr lang="fa-IR" altLang="fa-IR" b="1">
                <a:solidFill>
                  <a:prstClr val="black"/>
                </a:solidFill>
              </a:rPr>
              <a:t>‌</a:t>
            </a:r>
            <a:r>
              <a:rPr lang="fa-IR" altLang="fa-IR" b="1">
                <a:solidFill>
                  <a:prstClr val="black"/>
                </a:solidFill>
                <a:cs typeface="B Nazanin" panose="00000400000000000000" pitchFamily="2" charset="-78"/>
              </a:rPr>
              <a:t>شود که حالت پله</a:t>
            </a:r>
            <a:r>
              <a:rPr lang="fa-IR" altLang="fa-IR" b="1">
                <a:solidFill>
                  <a:prstClr val="black"/>
                </a:solidFill>
              </a:rPr>
              <a:t>‌</a:t>
            </a:r>
            <a:r>
              <a:rPr lang="fa-IR" altLang="fa-IR" b="1">
                <a:solidFill>
                  <a:prstClr val="black"/>
                </a:solidFill>
                <a:cs typeface="B Nazanin" panose="00000400000000000000" pitchFamily="2" charset="-78"/>
              </a:rPr>
              <a:t>ای دارند و یکدیگر را می</a:t>
            </a:r>
            <a:r>
              <a:rPr lang="fa-IR" altLang="fa-IR" b="1">
                <a:solidFill>
                  <a:prstClr val="black"/>
                </a:solidFill>
              </a:rPr>
              <a:t>‌</a:t>
            </a:r>
            <a:r>
              <a:rPr lang="fa-IR" altLang="fa-IR" b="1">
                <a:solidFill>
                  <a:prstClr val="black"/>
                </a:solidFill>
                <a:cs typeface="B Nazanin" panose="00000400000000000000" pitchFamily="2" charset="-78"/>
              </a:rPr>
              <a:t>پوشانند</a:t>
            </a:r>
          </a:p>
        </p:txBody>
      </p:sp>
      <p:sp>
        <p:nvSpPr>
          <p:cNvPr id="32779" name="Line 11"/>
          <p:cNvSpPr>
            <a:spLocks noChangeShapeType="1"/>
          </p:cNvSpPr>
          <p:nvPr/>
        </p:nvSpPr>
        <p:spPr bwMode="auto">
          <a:xfrm flipH="1">
            <a:off x="2195513" y="3213100"/>
            <a:ext cx="1008062"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32780" name="Line 12"/>
          <p:cNvSpPr>
            <a:spLocks noChangeShapeType="1"/>
          </p:cNvSpPr>
          <p:nvPr/>
        </p:nvSpPr>
        <p:spPr bwMode="auto">
          <a:xfrm>
            <a:off x="2195513" y="3068638"/>
            <a:ext cx="144462"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32781" name="Line 13"/>
          <p:cNvSpPr>
            <a:spLocks noChangeShapeType="1"/>
          </p:cNvSpPr>
          <p:nvPr/>
        </p:nvSpPr>
        <p:spPr bwMode="auto">
          <a:xfrm>
            <a:off x="2268538" y="2997200"/>
            <a:ext cx="0" cy="144463"/>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32782" name="Line 14"/>
          <p:cNvSpPr>
            <a:spLocks noChangeShapeType="1"/>
          </p:cNvSpPr>
          <p:nvPr/>
        </p:nvSpPr>
        <p:spPr bwMode="auto">
          <a:xfrm>
            <a:off x="2195513" y="3357563"/>
            <a:ext cx="144462"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Tree>
    <p:extLst>
      <p:ext uri="{BB962C8B-B14F-4D97-AF65-F5344CB8AC3E}">
        <p14:creationId xmlns:p14="http://schemas.microsoft.com/office/powerpoint/2010/main" val="25862486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descr="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0825" y="981075"/>
            <a:ext cx="4535488"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Picture 6" descr="4"/>
          <p:cNvPicPr>
            <a:picLocks noChangeAspect="1" noChangeArrowheads="1"/>
          </p:cNvPicPr>
          <p:nvPr/>
        </p:nvPicPr>
        <p:blipFill>
          <a:blip r:embed="rId3" cstate="email">
            <a:lum contrast="84000"/>
            <a:extLst>
              <a:ext uri="{28A0092B-C50C-407E-A947-70E740481C1C}">
                <a14:useLocalDpi xmlns:a14="http://schemas.microsoft.com/office/drawing/2010/main"/>
              </a:ext>
            </a:extLst>
          </a:blip>
          <a:srcRect b="16415"/>
          <a:stretch>
            <a:fillRect/>
          </a:stretch>
        </p:blipFill>
        <p:spPr bwMode="auto">
          <a:xfrm>
            <a:off x="4803775" y="549275"/>
            <a:ext cx="4089400" cy="546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Line 7"/>
          <p:cNvSpPr>
            <a:spLocks noChangeShapeType="1"/>
          </p:cNvSpPr>
          <p:nvPr/>
        </p:nvSpPr>
        <p:spPr bwMode="auto">
          <a:xfrm flipH="1">
            <a:off x="2195513" y="2997200"/>
            <a:ext cx="3384550" cy="287338"/>
          </a:xfrm>
          <a:prstGeom prst="line">
            <a:avLst/>
          </a:prstGeom>
          <a:noFill/>
          <a:ln w="50800">
            <a:solidFill>
              <a:schemeClr val="folHlink"/>
            </a:solidFill>
            <a:prstDash val="sysDot"/>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33797" name="Line 8"/>
          <p:cNvSpPr>
            <a:spLocks noChangeShapeType="1"/>
          </p:cNvSpPr>
          <p:nvPr/>
        </p:nvSpPr>
        <p:spPr bwMode="auto">
          <a:xfrm flipH="1" flipV="1">
            <a:off x="3059113" y="2205038"/>
            <a:ext cx="2233612" cy="215900"/>
          </a:xfrm>
          <a:prstGeom prst="line">
            <a:avLst/>
          </a:prstGeom>
          <a:noFill/>
          <a:ln w="50800">
            <a:solidFill>
              <a:schemeClr val="folHlink"/>
            </a:solidFill>
            <a:prstDash val="sysDot"/>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33798" name="Line 9"/>
          <p:cNvSpPr>
            <a:spLocks noChangeShapeType="1"/>
          </p:cNvSpPr>
          <p:nvPr/>
        </p:nvSpPr>
        <p:spPr bwMode="auto">
          <a:xfrm flipH="1" flipV="1">
            <a:off x="4356100" y="3429000"/>
            <a:ext cx="1296988" cy="144463"/>
          </a:xfrm>
          <a:prstGeom prst="line">
            <a:avLst/>
          </a:prstGeom>
          <a:noFill/>
          <a:ln w="50800">
            <a:solidFill>
              <a:schemeClr val="folHlink"/>
            </a:solidFill>
            <a:prstDash val="sysDot"/>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33799" name="Picture 10" descr="5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95288" y="5661025"/>
            <a:ext cx="692150"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0" name="Oval 5"/>
          <p:cNvSpPr>
            <a:spLocks noChangeArrowheads="1"/>
          </p:cNvSpPr>
          <p:nvPr/>
        </p:nvSpPr>
        <p:spPr bwMode="auto">
          <a:xfrm>
            <a:off x="2195513" y="2492375"/>
            <a:ext cx="720725" cy="720725"/>
          </a:xfrm>
          <a:prstGeom prst="ellipse">
            <a:avLst/>
          </a:prstGeom>
          <a:solidFill>
            <a:srgbClr val="FF3399">
              <a:alpha val="0"/>
            </a:srgbClr>
          </a:solidFill>
          <a:ln w="50800" algn="ctr">
            <a:solidFill>
              <a:srgbClr val="FF3399"/>
            </a:solidFill>
            <a:prstDash val="sysDash"/>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33801" name="Rectangle 8"/>
          <p:cNvSpPr>
            <a:spLocks noChangeArrowheads="1"/>
          </p:cNvSpPr>
          <p:nvPr/>
        </p:nvSpPr>
        <p:spPr bwMode="auto">
          <a:xfrm>
            <a:off x="4214813" y="6143625"/>
            <a:ext cx="4572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20000"/>
              </a:spcBef>
              <a:spcAft>
                <a:spcPct val="0"/>
              </a:spcAft>
              <a:buFontTx/>
              <a:buChar char="•"/>
            </a:pPr>
            <a:r>
              <a:rPr lang="fa-IR" altLang="fa-IR" sz="2000">
                <a:solidFill>
                  <a:prstClr val="black"/>
                </a:solidFill>
              </a:rPr>
              <a:t>جنس خاک منطقه از سنگ اهک لایه ای می باشد.</a:t>
            </a:r>
            <a:endParaRPr lang="sq-AL" altLang="fa-IR" sz="2000">
              <a:solidFill>
                <a:prstClr val="black"/>
              </a:solidFill>
            </a:endParaRPr>
          </a:p>
        </p:txBody>
      </p:sp>
    </p:spTree>
    <p:extLst>
      <p:ext uri="{BB962C8B-B14F-4D97-AF65-F5344CB8AC3E}">
        <p14:creationId xmlns:p14="http://schemas.microsoft.com/office/powerpoint/2010/main" val="7116119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p:cNvSpPr>
          <p:nvPr/>
        </p:nvSpPr>
        <p:spPr bwMode="auto">
          <a:xfrm>
            <a:off x="5940425" y="333375"/>
            <a:ext cx="2879725"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r>
              <a:rPr lang="fa-IR" altLang="fa-IR" sz="2800">
                <a:solidFill>
                  <a:srgbClr val="1F497D"/>
                </a:solidFill>
                <a:cs typeface="B Kamran" panose="00000400000000000000" pitchFamily="2" charset="-78"/>
              </a:rPr>
              <a:t>محدودیت  های توسعه روستا </a:t>
            </a:r>
          </a:p>
        </p:txBody>
      </p:sp>
      <p:pic>
        <p:nvPicPr>
          <p:cNvPr id="34819" name="Picture 6" descr="5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651500" y="5734050"/>
            <a:ext cx="371475"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0" name="Picture 7" descr="6"/>
          <p:cNvPicPr>
            <a:picLocks noChangeAspect="1" noChangeArrowheads="1"/>
          </p:cNvPicPr>
          <p:nvPr/>
        </p:nvPicPr>
        <p:blipFill>
          <a:blip r:embed="rId3" cstate="email">
            <a:lum bright="24000" contrast="66000"/>
            <a:extLst>
              <a:ext uri="{28A0092B-C50C-407E-A947-70E740481C1C}">
                <a14:useLocalDpi xmlns:a14="http://schemas.microsoft.com/office/drawing/2010/main"/>
              </a:ext>
            </a:extLst>
          </a:blip>
          <a:srcRect/>
          <a:stretch>
            <a:fillRect/>
          </a:stretch>
        </p:blipFill>
        <p:spPr bwMode="auto">
          <a:xfrm>
            <a:off x="5364163" y="2708275"/>
            <a:ext cx="3513137" cy="382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1" name="Rectangle 9"/>
          <p:cNvSpPr>
            <a:spLocks noChangeArrowheads="1"/>
          </p:cNvSpPr>
          <p:nvPr/>
        </p:nvSpPr>
        <p:spPr bwMode="auto">
          <a:xfrm>
            <a:off x="5653088" y="908050"/>
            <a:ext cx="3167062" cy="179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20000"/>
              </a:spcBef>
              <a:spcAft>
                <a:spcPct val="0"/>
              </a:spcAft>
              <a:buFontTx/>
              <a:buChar char="•"/>
            </a:pPr>
            <a:r>
              <a:rPr lang="fa-IR" altLang="fa-IR" sz="1400">
                <a:solidFill>
                  <a:prstClr val="black"/>
                </a:solidFill>
              </a:rPr>
              <a:t>همانطور كه در دياگرام مشاهده كرديد.امكان توسعه ي روستا تنها در قسمت شمال و جنوب روستا وجود دارد.شرق و غرب روستا چين خوردگي هاي شديد دارد.شمال شرق روستا (مراتع نوروز محله ) داراي رانش مي باشد.بهترين مكان براي توسعه ي روستا زمين هاي ديم يا مراتع شمال و جنوب اسپيلي است .طبق گفته هاي كارشناسان اداره منابع طبيعي گسترش روستا بهتر است به سمت ديلمان باشد. </a:t>
            </a:r>
            <a:endParaRPr lang="sq-AL" altLang="fa-IR" sz="1400">
              <a:solidFill>
                <a:prstClr val="black"/>
              </a:solidFill>
            </a:endParaRPr>
          </a:p>
        </p:txBody>
      </p:sp>
      <p:pic>
        <p:nvPicPr>
          <p:cNvPr id="34822" name="Picture 6" descr="aks havaii"/>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1188" y="1412875"/>
            <a:ext cx="4319587" cy="431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3" name="Line 7"/>
          <p:cNvSpPr>
            <a:spLocks noChangeShapeType="1"/>
          </p:cNvSpPr>
          <p:nvPr/>
        </p:nvSpPr>
        <p:spPr bwMode="auto">
          <a:xfrm flipH="1" flipV="1">
            <a:off x="4284663" y="2276475"/>
            <a:ext cx="3382962" cy="14398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34824" name="Line 8"/>
          <p:cNvSpPr>
            <a:spLocks noChangeShapeType="1"/>
          </p:cNvSpPr>
          <p:nvPr/>
        </p:nvSpPr>
        <p:spPr bwMode="auto">
          <a:xfrm flipH="1" flipV="1">
            <a:off x="2051050" y="1628775"/>
            <a:ext cx="3960813" cy="17287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34825" name="Line 9"/>
          <p:cNvSpPr>
            <a:spLocks noChangeShapeType="1"/>
          </p:cNvSpPr>
          <p:nvPr/>
        </p:nvSpPr>
        <p:spPr bwMode="auto">
          <a:xfrm flipH="1" flipV="1">
            <a:off x="1042988" y="4005263"/>
            <a:ext cx="5184775" cy="5032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34826" name="Line 10"/>
          <p:cNvSpPr>
            <a:spLocks noChangeShapeType="1"/>
          </p:cNvSpPr>
          <p:nvPr/>
        </p:nvSpPr>
        <p:spPr bwMode="auto">
          <a:xfrm flipH="1" flipV="1">
            <a:off x="3563938" y="4941888"/>
            <a:ext cx="3313112" cy="10795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34827" name="Oval 11"/>
          <p:cNvSpPr>
            <a:spLocks noChangeArrowheads="1"/>
          </p:cNvSpPr>
          <p:nvPr/>
        </p:nvSpPr>
        <p:spPr bwMode="auto">
          <a:xfrm>
            <a:off x="2339975" y="4149725"/>
            <a:ext cx="2519363" cy="1916113"/>
          </a:xfrm>
          <a:prstGeom prst="ellipse">
            <a:avLst/>
          </a:prstGeom>
          <a:solidFill>
            <a:schemeClr val="accent1">
              <a:alpha val="0"/>
            </a:schemeClr>
          </a:solidFill>
          <a:ln w="9525">
            <a:solidFill>
              <a:srgbClr val="008000"/>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34828" name="Rectangle 12"/>
          <p:cNvSpPr>
            <a:spLocks noChangeArrowheads="1"/>
          </p:cNvSpPr>
          <p:nvPr/>
        </p:nvSpPr>
        <p:spPr bwMode="auto">
          <a:xfrm>
            <a:off x="2627313" y="5445125"/>
            <a:ext cx="1949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20000"/>
              </a:spcBef>
              <a:spcAft>
                <a:spcPct val="0"/>
              </a:spcAft>
              <a:buFontTx/>
              <a:buChar char="•"/>
            </a:pPr>
            <a:r>
              <a:rPr lang="fa-IR" altLang="fa-IR">
                <a:solidFill>
                  <a:prstClr val="black"/>
                </a:solidFill>
              </a:rPr>
              <a:t>منطقه امن براي توسعه</a:t>
            </a:r>
            <a:endParaRPr lang="sq-AL" altLang="fa-IR">
              <a:solidFill>
                <a:prstClr val="black"/>
              </a:solidFill>
            </a:endParaRPr>
          </a:p>
        </p:txBody>
      </p:sp>
    </p:spTree>
    <p:extLst>
      <p:ext uri="{BB962C8B-B14F-4D97-AF65-F5344CB8AC3E}">
        <p14:creationId xmlns:p14="http://schemas.microsoft.com/office/powerpoint/2010/main" val="1718188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9388" y="411163"/>
            <a:ext cx="5321300" cy="321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Rectangle 3"/>
          <p:cNvSpPr>
            <a:spLocks noChangeArrowheads="1"/>
          </p:cNvSpPr>
          <p:nvPr/>
        </p:nvSpPr>
        <p:spPr bwMode="auto">
          <a:xfrm>
            <a:off x="2484438" y="1268413"/>
            <a:ext cx="863600" cy="865187"/>
          </a:xfrm>
          <a:prstGeom prst="rect">
            <a:avLst/>
          </a:prstGeom>
          <a:solidFill>
            <a:schemeClr val="accent1">
              <a:alpha val="0"/>
            </a:schemeClr>
          </a:solidFill>
          <a:ln w="50800">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pic>
        <p:nvPicPr>
          <p:cNvPr id="35844" name="Picture 4" descr="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43438" y="2781300"/>
            <a:ext cx="3816350" cy="325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5" name="Line 5"/>
          <p:cNvSpPr>
            <a:spLocks noChangeShapeType="1"/>
          </p:cNvSpPr>
          <p:nvPr/>
        </p:nvSpPr>
        <p:spPr bwMode="auto">
          <a:xfrm>
            <a:off x="3132138" y="1989138"/>
            <a:ext cx="2087562" cy="1655762"/>
          </a:xfrm>
          <a:prstGeom prst="line">
            <a:avLst/>
          </a:prstGeom>
          <a:noFill/>
          <a:ln w="508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35846" name="Oval 6"/>
          <p:cNvSpPr>
            <a:spLocks noChangeArrowheads="1"/>
          </p:cNvSpPr>
          <p:nvPr/>
        </p:nvSpPr>
        <p:spPr bwMode="auto">
          <a:xfrm rot="2134266">
            <a:off x="6275388" y="3019425"/>
            <a:ext cx="2160587" cy="1130300"/>
          </a:xfrm>
          <a:prstGeom prst="ellipse">
            <a:avLst/>
          </a:prstGeom>
          <a:solidFill>
            <a:schemeClr val="accent1">
              <a:alpha val="0"/>
            </a:schemeClr>
          </a:solidFill>
          <a:ln w="9525">
            <a:solidFill>
              <a:srgbClr val="FF0000"/>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35847" name="Oval 7"/>
          <p:cNvSpPr>
            <a:spLocks noChangeArrowheads="1"/>
          </p:cNvSpPr>
          <p:nvPr/>
        </p:nvSpPr>
        <p:spPr bwMode="auto">
          <a:xfrm rot="2134266">
            <a:off x="4643438" y="4295775"/>
            <a:ext cx="2520950" cy="1130300"/>
          </a:xfrm>
          <a:prstGeom prst="ellipse">
            <a:avLst/>
          </a:prstGeom>
          <a:solidFill>
            <a:schemeClr val="accent1">
              <a:alpha val="0"/>
            </a:schemeClr>
          </a:solidFill>
          <a:ln w="9525">
            <a:solidFill>
              <a:srgbClr val="FF0000"/>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35848" name="Oval 8"/>
          <p:cNvSpPr>
            <a:spLocks noChangeArrowheads="1"/>
          </p:cNvSpPr>
          <p:nvPr/>
        </p:nvSpPr>
        <p:spPr bwMode="auto">
          <a:xfrm>
            <a:off x="6804025" y="4511675"/>
            <a:ext cx="1512888" cy="1368425"/>
          </a:xfrm>
          <a:prstGeom prst="ellipse">
            <a:avLst/>
          </a:prstGeom>
          <a:solidFill>
            <a:schemeClr val="accent1">
              <a:alpha val="0"/>
            </a:schemeClr>
          </a:solidFill>
          <a:ln w="25400">
            <a:solidFill>
              <a:schemeClr val="accent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35849" name="Line 9"/>
          <p:cNvSpPr>
            <a:spLocks noChangeShapeType="1"/>
          </p:cNvSpPr>
          <p:nvPr/>
        </p:nvSpPr>
        <p:spPr bwMode="auto">
          <a:xfrm flipV="1">
            <a:off x="7164388" y="1916113"/>
            <a:ext cx="0" cy="10080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35850" name="Line 10"/>
          <p:cNvSpPr>
            <a:spLocks noChangeShapeType="1"/>
          </p:cNvSpPr>
          <p:nvPr/>
        </p:nvSpPr>
        <p:spPr bwMode="auto">
          <a:xfrm flipH="1">
            <a:off x="3924300" y="4729163"/>
            <a:ext cx="11525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35851" name="Rectangle 11"/>
          <p:cNvSpPr>
            <a:spLocks noChangeArrowheads="1"/>
          </p:cNvSpPr>
          <p:nvPr/>
        </p:nvSpPr>
        <p:spPr bwMode="auto">
          <a:xfrm>
            <a:off x="7248525" y="1844675"/>
            <a:ext cx="12842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srgbClr val="1F497D"/>
                </a:solidFill>
              </a:rPr>
              <a:t>منطقه خطرناك</a:t>
            </a:r>
            <a:endParaRPr lang="fa-IR" altLang="fa-IR">
              <a:solidFill>
                <a:prstClr val="black"/>
              </a:solidFill>
            </a:endParaRPr>
          </a:p>
        </p:txBody>
      </p:sp>
      <p:sp>
        <p:nvSpPr>
          <p:cNvPr id="35852" name="Rectangle 12"/>
          <p:cNvSpPr>
            <a:spLocks noChangeArrowheads="1"/>
          </p:cNvSpPr>
          <p:nvPr/>
        </p:nvSpPr>
        <p:spPr bwMode="auto">
          <a:xfrm>
            <a:off x="2339975" y="4581525"/>
            <a:ext cx="12842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srgbClr val="1F497D"/>
                </a:solidFill>
              </a:rPr>
              <a:t>منطقه خطرناك</a:t>
            </a:r>
            <a:endParaRPr lang="fa-IR" altLang="fa-IR">
              <a:solidFill>
                <a:prstClr val="black"/>
              </a:solidFill>
            </a:endParaRPr>
          </a:p>
        </p:txBody>
      </p:sp>
      <p:sp>
        <p:nvSpPr>
          <p:cNvPr id="35853" name="Rectangle 13"/>
          <p:cNvSpPr>
            <a:spLocks noChangeArrowheads="1"/>
          </p:cNvSpPr>
          <p:nvPr/>
        </p:nvSpPr>
        <p:spPr bwMode="auto">
          <a:xfrm>
            <a:off x="6362700" y="6165850"/>
            <a:ext cx="18700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srgbClr val="1F497D"/>
                </a:solidFill>
              </a:rPr>
              <a:t>منطقه امن براي توسعه</a:t>
            </a:r>
            <a:endParaRPr lang="fa-IR" altLang="fa-IR">
              <a:solidFill>
                <a:prstClr val="black"/>
              </a:solidFill>
            </a:endParaRPr>
          </a:p>
        </p:txBody>
      </p:sp>
      <p:sp>
        <p:nvSpPr>
          <p:cNvPr id="35854" name="Rectangle 14"/>
          <p:cNvSpPr>
            <a:spLocks noChangeArrowheads="1"/>
          </p:cNvSpPr>
          <p:nvPr/>
        </p:nvSpPr>
        <p:spPr bwMode="auto">
          <a:xfrm>
            <a:off x="5435600" y="754063"/>
            <a:ext cx="34925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srgbClr val="1F497D"/>
                </a:solidFill>
                <a:cs typeface="B Nazanin" panose="00000400000000000000" pitchFamily="2" charset="-78"/>
              </a:rPr>
              <a:t>همانطور كه از خطوط توپوگرافي اين منطقه پيداست شرق و غرب مناطق مناسبي براي توسعه نيستد و بهترين منطقه جنوب و جنوب شرق مي باشد.</a:t>
            </a:r>
            <a:endParaRPr lang="fa-IR" altLang="fa-IR" sz="1400" b="1">
              <a:solidFill>
                <a:prstClr val="black"/>
              </a:solidFill>
              <a:cs typeface="B Nazanin" panose="00000400000000000000" pitchFamily="2" charset="-78"/>
            </a:endParaRPr>
          </a:p>
        </p:txBody>
      </p:sp>
      <p:pic>
        <p:nvPicPr>
          <p:cNvPr id="35855" name="Picture 10" descr="5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71550" y="5229225"/>
            <a:ext cx="563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56" name="Rectangle 16"/>
          <p:cNvSpPr>
            <a:spLocks noChangeArrowheads="1"/>
          </p:cNvSpPr>
          <p:nvPr/>
        </p:nvSpPr>
        <p:spPr bwMode="auto">
          <a:xfrm>
            <a:off x="2840038" y="5589588"/>
            <a:ext cx="13604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srgbClr val="1F497D"/>
                </a:solidFill>
              </a:rPr>
              <a:t>1:4500 مقياس</a:t>
            </a:r>
          </a:p>
        </p:txBody>
      </p:sp>
      <p:sp>
        <p:nvSpPr>
          <p:cNvPr id="35857" name="Rectangle 17"/>
          <p:cNvSpPr>
            <a:spLocks noChangeArrowheads="1"/>
          </p:cNvSpPr>
          <p:nvPr/>
        </p:nvSpPr>
        <p:spPr bwMode="auto">
          <a:xfrm>
            <a:off x="1709738" y="3716338"/>
            <a:ext cx="14811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srgbClr val="1F497D"/>
                </a:solidFill>
              </a:rPr>
              <a:t>1:10000 مقياس</a:t>
            </a:r>
          </a:p>
        </p:txBody>
      </p:sp>
    </p:spTree>
    <p:extLst>
      <p:ext uri="{BB962C8B-B14F-4D97-AF65-F5344CB8AC3E}">
        <p14:creationId xmlns:p14="http://schemas.microsoft.com/office/powerpoint/2010/main" val="28271772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IMG_0590"/>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Rectangle 3"/>
          <p:cNvSpPr>
            <a:spLocks/>
          </p:cNvSpPr>
          <p:nvPr/>
        </p:nvSpPr>
        <p:spPr bwMode="auto">
          <a:xfrm>
            <a:off x="395288" y="2708275"/>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fontAlgn="base">
              <a:lnSpc>
                <a:spcPct val="90000"/>
              </a:lnSpc>
              <a:spcBef>
                <a:spcPct val="20000"/>
              </a:spcBef>
              <a:spcAft>
                <a:spcPct val="0"/>
              </a:spcAft>
              <a:buFont typeface="Arial" panose="020B0604020202020204" pitchFamily="34" charset="0"/>
              <a:buNone/>
            </a:pPr>
            <a:r>
              <a:rPr lang="fa-IR" altLang="fa-IR" sz="2400" b="1">
                <a:solidFill>
                  <a:prstClr val="black"/>
                </a:solidFill>
                <a:latin typeface="Calibri" panose="020F0502020204030204" pitchFamily="34" charset="0"/>
                <a:cs typeface="B Nazanin" panose="00000400000000000000" pitchFamily="2" charset="-78"/>
              </a:rPr>
              <a:t>نتيجه گيري</a:t>
            </a:r>
          </a:p>
          <a:p>
            <a:pPr fontAlgn="base">
              <a:lnSpc>
                <a:spcPct val="90000"/>
              </a:lnSpc>
              <a:spcBef>
                <a:spcPct val="20000"/>
              </a:spcBef>
              <a:spcAft>
                <a:spcPct val="0"/>
              </a:spcAft>
              <a:buFont typeface="Arial" panose="020B0604020202020204" pitchFamily="34" charset="0"/>
              <a:buNone/>
            </a:pPr>
            <a:endParaRPr lang="fa-IR" altLang="fa-IR" b="1">
              <a:solidFill>
                <a:prstClr val="black"/>
              </a:solidFill>
              <a:latin typeface="Calibri" panose="020F0502020204030204" pitchFamily="34" charset="0"/>
              <a:cs typeface="B Nazanin" panose="00000400000000000000" pitchFamily="2" charset="-78"/>
            </a:endParaRPr>
          </a:p>
          <a:p>
            <a:pPr fontAlgn="base">
              <a:lnSpc>
                <a:spcPct val="90000"/>
              </a:lnSpc>
              <a:spcBef>
                <a:spcPct val="20000"/>
              </a:spcBef>
              <a:spcAft>
                <a:spcPct val="0"/>
              </a:spcAft>
              <a:buFont typeface="Arial" panose="020B0604020202020204" pitchFamily="34" charset="0"/>
              <a:buNone/>
            </a:pPr>
            <a:r>
              <a:rPr lang="fa-IR" altLang="fa-IR" b="1">
                <a:solidFill>
                  <a:prstClr val="black"/>
                </a:solidFill>
                <a:latin typeface="Calibri" panose="020F0502020204030204" pitchFamily="34" charset="0"/>
                <a:cs typeface="B Nazanin" panose="00000400000000000000" pitchFamily="2" charset="-78"/>
              </a:rPr>
              <a:t>       همانطور كه در نقشه ها مشاهده كرديد اين منطقه به شدت زلزله خيز مي باشد و داراي انواع گسل و     چين خوردگي است. براي بررسي امكان توسعه ي روستا بايد دقيق تر بود و با بررسي ريزگسل ها كم خطر ترين مكان را انتخاب كرد .</a:t>
            </a:r>
          </a:p>
          <a:p>
            <a:pPr fontAlgn="base">
              <a:lnSpc>
                <a:spcPct val="90000"/>
              </a:lnSpc>
              <a:spcBef>
                <a:spcPct val="20000"/>
              </a:spcBef>
              <a:spcAft>
                <a:spcPct val="0"/>
              </a:spcAft>
              <a:buFont typeface="Arial" panose="020B0604020202020204" pitchFamily="34" charset="0"/>
              <a:buNone/>
            </a:pPr>
            <a:r>
              <a:rPr lang="fa-IR" altLang="fa-IR" b="1">
                <a:solidFill>
                  <a:prstClr val="black"/>
                </a:solidFill>
                <a:latin typeface="Calibri" panose="020F0502020204030204" pitchFamily="34" charset="0"/>
                <a:cs typeface="B Nazanin" panose="00000400000000000000" pitchFamily="2" charset="-78"/>
              </a:rPr>
              <a:t>       طبق تحقيقات ما در اين پروژه و بررسي نقشه هاي زلزله و زمين شناسي و عكس هاي هوايي بهترين مكان براي توسعه ي روستا به طرف جنوب و زمين هاي ديم انها مي باشد.يعني به طرف ديلمان.</a:t>
            </a:r>
          </a:p>
          <a:p>
            <a:pPr fontAlgn="base">
              <a:lnSpc>
                <a:spcPct val="90000"/>
              </a:lnSpc>
              <a:spcBef>
                <a:spcPct val="20000"/>
              </a:spcBef>
              <a:spcAft>
                <a:spcPct val="0"/>
              </a:spcAft>
              <a:buFont typeface="Arial" panose="020B0604020202020204" pitchFamily="34" charset="0"/>
              <a:buNone/>
            </a:pPr>
            <a:r>
              <a:rPr lang="fa-IR" altLang="fa-IR" b="1">
                <a:solidFill>
                  <a:prstClr val="black"/>
                </a:solidFill>
                <a:latin typeface="Calibri" panose="020F0502020204030204" pitchFamily="34" charset="0"/>
                <a:cs typeface="B Nazanin" panose="00000400000000000000" pitchFamily="2" charset="-78"/>
              </a:rPr>
              <a:t>       منتهي توسعه ي روستا به طرف زمين هاي كشاورزي خود معضلات ديگري را همراه دارد.</a:t>
            </a:r>
          </a:p>
          <a:p>
            <a:pPr fontAlgn="base">
              <a:lnSpc>
                <a:spcPct val="90000"/>
              </a:lnSpc>
              <a:spcBef>
                <a:spcPct val="20000"/>
              </a:spcBef>
              <a:spcAft>
                <a:spcPct val="0"/>
              </a:spcAft>
              <a:buFont typeface="Arial" panose="020B0604020202020204" pitchFamily="34" charset="0"/>
              <a:buNone/>
            </a:pPr>
            <a:r>
              <a:rPr lang="fa-IR" altLang="fa-IR" b="1">
                <a:solidFill>
                  <a:prstClr val="black"/>
                </a:solidFill>
                <a:latin typeface="Calibri" panose="020F0502020204030204" pitchFamily="34" charset="0"/>
                <a:cs typeface="B Nazanin" panose="00000400000000000000" pitchFamily="2" charset="-78"/>
              </a:rPr>
              <a:t>       پس توسعه باد با برنامه ريزي و كنترل شده باشد. </a:t>
            </a:r>
            <a:endParaRPr lang="en-US" altLang="fa-IR" b="1">
              <a:solidFill>
                <a:prstClr val="black"/>
              </a:solidFill>
              <a:latin typeface="Calibri" panose="020F0502020204030204" pitchFamily="34" charset="0"/>
              <a:cs typeface="B Nazanin" panose="00000400000000000000" pitchFamily="2" charset="-78"/>
            </a:endParaRPr>
          </a:p>
        </p:txBody>
      </p:sp>
      <p:sp>
        <p:nvSpPr>
          <p:cNvPr id="36868" name="Rectangle 4"/>
          <p:cNvSpPr>
            <a:spLocks noChangeArrowheads="1"/>
          </p:cNvSpPr>
          <p:nvPr/>
        </p:nvSpPr>
        <p:spPr bwMode="auto">
          <a:xfrm>
            <a:off x="1403350" y="333375"/>
            <a:ext cx="6337300" cy="256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b="1">
                <a:solidFill>
                  <a:prstClr val="black"/>
                </a:solidFill>
                <a:cs typeface="B Nazanin" panose="00000400000000000000" pitchFamily="2" charset="-78"/>
              </a:rPr>
              <a:t>همانطور كه گفته شد اين منطقه چشمه هاي بسيار  دارد. از نشانه هاي تشخيص گسل هاعلاوه بر نشانه هایی که گفته شد ، در پاره ای موارد پدیده های دیگری نیزهمراه گسله ها بوجود می اید که به کمک انها ، می توان گسله ها را تشخیص داد این پدیده عبارتند از :</a:t>
            </a:r>
            <a:endParaRPr lang="en-US" altLang="fa-IR" b="1">
              <a:solidFill>
                <a:prstClr val="black"/>
              </a:solidFill>
              <a:cs typeface="B Nazanin" panose="00000400000000000000" pitchFamily="2" charset="-78"/>
            </a:endParaRPr>
          </a:p>
          <a:p>
            <a:pPr eaLnBrk="1" fontAlgn="base" hangingPunct="1">
              <a:spcBef>
                <a:spcPct val="0"/>
              </a:spcBef>
              <a:spcAft>
                <a:spcPct val="0"/>
              </a:spcAft>
            </a:pPr>
            <a:r>
              <a:rPr lang="fa-IR" altLang="fa-IR" b="1">
                <a:solidFill>
                  <a:prstClr val="black"/>
                </a:solidFill>
                <a:cs typeface="B Nazanin" panose="00000400000000000000" pitchFamily="2" charset="-78"/>
              </a:rPr>
              <a:t>چشمه ها – چشمه هایی که در پای کوهها دیده می شود ، غالبا ناشی از وجود گسل در ان محل است و به خصوص اگر اب چشمه ها گرم باشد به احتمال زیاد می توان انها را با گسل ها در ارتباط دانست . در حقیقت در چنین حالاتی گسل معبر عبور اب و بخصوص ابهای گرم در اعماق زمین است .</a:t>
            </a:r>
          </a:p>
          <a:p>
            <a:pPr eaLnBrk="1" fontAlgn="base" hangingPunct="1">
              <a:spcBef>
                <a:spcPct val="0"/>
              </a:spcBef>
              <a:spcAft>
                <a:spcPct val="0"/>
              </a:spcAft>
            </a:pPr>
            <a:r>
              <a:rPr lang="fa-IR" altLang="fa-IR" b="1">
                <a:solidFill>
                  <a:prstClr val="black"/>
                </a:solidFill>
                <a:cs typeface="B Nazanin" panose="00000400000000000000" pitchFamily="2" charset="-78"/>
              </a:rPr>
              <a:t>   </a:t>
            </a:r>
            <a:endParaRPr lang="sq-AL" altLang="fa-IR" b="1">
              <a:solidFill>
                <a:prstClr val="black"/>
              </a:solidFill>
              <a:cs typeface="B Nazanin" panose="00000400000000000000" pitchFamily="2" charset="-78"/>
            </a:endParaRPr>
          </a:p>
        </p:txBody>
      </p:sp>
    </p:spTree>
    <p:extLst>
      <p:ext uri="{BB962C8B-B14F-4D97-AF65-F5344CB8AC3E}">
        <p14:creationId xmlns:p14="http://schemas.microsoft.com/office/powerpoint/2010/main" val="35807622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a:lum bright="34000" contrast="-70000"/>
            <a:extLst>
              <a:ext uri="{28A0092B-C50C-407E-A947-70E740481C1C}">
                <a14:useLocalDpi xmlns:a14="http://schemas.microsoft.com/office/drawing/2010/main"/>
              </a:ext>
            </a:extLst>
          </a:blip>
          <a:srcRect/>
          <a:stretch>
            <a:fillRect/>
          </a:stretch>
        </p:blipFill>
        <p:spPr bwMode="auto">
          <a:xfrm>
            <a:off x="0" y="11113"/>
            <a:ext cx="9144000" cy="684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extBox 2"/>
          <p:cNvSpPr txBox="1">
            <a:spLocks noChangeArrowheads="1"/>
          </p:cNvSpPr>
          <p:nvPr/>
        </p:nvSpPr>
        <p:spPr bwMode="auto">
          <a:xfrm>
            <a:off x="2700338" y="3860800"/>
            <a:ext cx="6051550"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b="1">
                <a:solidFill>
                  <a:prstClr val="black"/>
                </a:solidFill>
              </a:rPr>
              <a:t>پر رنگترین فاکتور موثر بر معماری روستا عوامل جغرافیایی منطقه است</a:t>
            </a:r>
          </a:p>
          <a:p>
            <a:pPr eaLnBrk="1" fontAlgn="base" hangingPunct="1">
              <a:spcBef>
                <a:spcPct val="0"/>
              </a:spcBef>
              <a:spcAft>
                <a:spcPct val="0"/>
              </a:spcAft>
            </a:pPr>
            <a:r>
              <a:rPr lang="fa-IR" altLang="fa-IR" sz="1600" b="1">
                <a:solidFill>
                  <a:prstClr val="black"/>
                </a:solidFill>
              </a:rPr>
              <a:t>بافت روستا همراستا با شیب دامنه ی جنوبی البرز ،از شمال به جنوب گسترش یافته است </a:t>
            </a:r>
          </a:p>
          <a:p>
            <a:pPr eaLnBrk="1" fontAlgn="base" hangingPunct="1">
              <a:spcBef>
                <a:spcPct val="0"/>
              </a:spcBef>
              <a:spcAft>
                <a:spcPct val="0"/>
              </a:spcAft>
            </a:pPr>
            <a:r>
              <a:rPr lang="fa-IR" altLang="fa-IR" sz="1600" b="1">
                <a:solidFill>
                  <a:prstClr val="black"/>
                </a:solidFill>
              </a:rPr>
              <a:t>هسته ی اولیه ی روستا در قسمت بالا محله شکل گرفته است اما بستر سنگی بالا محله ،مانع گسترش آن شد در نتیجه هسته ی دیگری در قسمت پایین تر کوه با عنوان پایین محله شکل گرفت یغنی این دو تکه شدن روستا نیز کاملا تحت تاثیر غوامل جغرافیایی بوده است</a:t>
            </a:r>
          </a:p>
          <a:p>
            <a:pPr eaLnBrk="1" fontAlgn="base" hangingPunct="1">
              <a:spcBef>
                <a:spcPct val="0"/>
              </a:spcBef>
              <a:spcAft>
                <a:spcPct val="0"/>
              </a:spcAft>
            </a:pPr>
            <a:endParaRPr lang="fa-IR" altLang="fa-IR" sz="1600" b="1">
              <a:solidFill>
                <a:prstClr val="black"/>
              </a:solidFill>
            </a:endParaRPr>
          </a:p>
          <a:p>
            <a:pPr eaLnBrk="1" fontAlgn="base" hangingPunct="1">
              <a:spcBef>
                <a:spcPct val="0"/>
              </a:spcBef>
              <a:spcAft>
                <a:spcPct val="0"/>
              </a:spcAft>
            </a:pPr>
            <a:endParaRPr lang="fa-IR" altLang="fa-IR" sz="1600" b="1">
              <a:solidFill>
                <a:prstClr val="black"/>
              </a:solidFill>
            </a:endParaRPr>
          </a:p>
        </p:txBody>
      </p:sp>
    </p:spTree>
    <p:extLst>
      <p:ext uri="{BB962C8B-B14F-4D97-AF65-F5344CB8AC3E}">
        <p14:creationId xmlns:p14="http://schemas.microsoft.com/office/powerpoint/2010/main" val="369955112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2"/>
          <p:cNvPicPr>
            <a:picLocks noChangeAspect="1" noChangeArrowheads="1"/>
          </p:cNvPicPr>
          <p:nvPr/>
        </p:nvPicPr>
        <p:blipFill>
          <a:blip r:embed="rId3">
            <a:lum bright="40000" contrast="-62000"/>
            <a:extLst>
              <a:ext uri="{28A0092B-C50C-407E-A947-70E740481C1C}">
                <a14:useLocalDpi xmlns:a14="http://schemas.microsoft.com/office/drawing/2010/main"/>
              </a:ext>
            </a:extLst>
          </a:blip>
          <a:srcRect/>
          <a:stretch>
            <a:fillRect/>
          </a:stretch>
        </p:blipFill>
        <p:spPr bwMode="auto">
          <a:xfrm>
            <a:off x="0" y="0"/>
            <a:ext cx="9144000"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050" name="Chart 4"/>
          <p:cNvGraphicFramePr>
            <a:graphicFrameLocks/>
          </p:cNvGraphicFramePr>
          <p:nvPr/>
        </p:nvGraphicFramePr>
        <p:xfrm>
          <a:off x="4356100" y="2492375"/>
          <a:ext cx="4176713" cy="2860675"/>
        </p:xfrm>
        <a:graphic>
          <a:graphicData uri="http://schemas.openxmlformats.org/presentationml/2006/ole">
            <mc:AlternateContent xmlns:mc="http://schemas.openxmlformats.org/markup-compatibility/2006">
              <mc:Choice xmlns:v="urn:schemas-microsoft-com:vml" Requires="v">
                <p:oleObj spid="_x0000_s2056" r:id="rId4" imgW="6376969" imgH="4560203" progId="Excel.Chart.8">
                  <p:embed/>
                </p:oleObj>
              </mc:Choice>
              <mc:Fallback>
                <p:oleObj r:id="rId4" imgW="6376969" imgH="4560203"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6100" y="2492375"/>
                        <a:ext cx="4176713" cy="2860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218" name="TextBox 1"/>
          <p:cNvSpPr txBox="1">
            <a:spLocks noChangeArrowheads="1"/>
          </p:cNvSpPr>
          <p:nvPr/>
        </p:nvSpPr>
        <p:spPr bwMode="auto">
          <a:xfrm>
            <a:off x="6305245" y="268350"/>
            <a:ext cx="2455574" cy="634041"/>
          </a:xfrm>
          <a:prstGeom prst="rect">
            <a:avLst/>
          </a:prstGeom>
          <a:noFill/>
          <a:ln w="9525">
            <a:noFill/>
            <a:miter lim="800000"/>
            <a:headEnd/>
            <a:tailEnd/>
          </a:ln>
        </p:spPr>
        <p:txBody>
          <a:bodyPr>
            <a:spAutoFit/>
          </a:bodyPr>
          <a:lstStyle/>
          <a:p>
            <a:pPr fontAlgn="base">
              <a:spcBef>
                <a:spcPct val="0"/>
              </a:spcBef>
              <a:spcAft>
                <a:spcPct val="0"/>
              </a:spcAft>
              <a:defRPr/>
            </a:pPr>
            <a:r>
              <a:rPr lang="fa-IR" sz="4400" b="1" dirty="0">
                <a:ln w="17780" cmpd="sng">
                  <a:solidFill>
                    <a:srgbClr val="FFFFFF"/>
                  </a:solidFill>
                  <a:prstDash val="solid"/>
                  <a:miter lim="800000"/>
                </a:ln>
                <a:solidFill>
                  <a:srgbClr val="C00000"/>
                </a:solidFill>
                <a:effectLst>
                  <a:outerShdw blurRad="50800" algn="tl" rotWithShape="0">
                    <a:srgbClr val="000000"/>
                  </a:outerShdw>
                </a:effectLst>
                <a:cs typeface="2  Esfehan" pitchFamily="2" charset="-78"/>
              </a:rPr>
              <a:t>اقلیم :</a:t>
            </a:r>
          </a:p>
        </p:txBody>
      </p:sp>
      <p:sp>
        <p:nvSpPr>
          <p:cNvPr id="9219" name="TextBox 2"/>
          <p:cNvSpPr txBox="1">
            <a:spLocks noChangeArrowheads="1"/>
          </p:cNvSpPr>
          <p:nvPr/>
        </p:nvSpPr>
        <p:spPr bwMode="auto">
          <a:xfrm>
            <a:off x="5429256" y="952915"/>
            <a:ext cx="3223971" cy="584775"/>
          </a:xfrm>
          <a:prstGeom prst="rect">
            <a:avLst/>
          </a:prstGeom>
          <a:noFill/>
          <a:ln w="9525">
            <a:noFill/>
            <a:miter lim="800000"/>
            <a:headEnd/>
            <a:tailEnd/>
          </a:ln>
        </p:spPr>
        <p:txBody>
          <a:bodyPr>
            <a:spAutoFit/>
          </a:bodyPr>
          <a:lstStyle/>
          <a:p>
            <a:pPr fontAlgn="base">
              <a:spcBef>
                <a:spcPct val="0"/>
              </a:spcBef>
              <a:spcAft>
                <a:spcPct val="0"/>
              </a:spcAft>
              <a:defRPr/>
            </a:pPr>
            <a:r>
              <a:rPr lang="fa-IR" sz="3200"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cs typeface="2  Esfehan" pitchFamily="2" charset="-78"/>
              </a:rPr>
              <a:t>دما :</a:t>
            </a:r>
          </a:p>
        </p:txBody>
      </p:sp>
      <p:sp>
        <p:nvSpPr>
          <p:cNvPr id="9220" name="TextBox 3"/>
          <p:cNvSpPr txBox="1">
            <a:spLocks noChangeArrowheads="1"/>
          </p:cNvSpPr>
          <p:nvPr/>
        </p:nvSpPr>
        <p:spPr bwMode="auto">
          <a:xfrm>
            <a:off x="1785918" y="1314130"/>
            <a:ext cx="6874729" cy="584775"/>
          </a:xfrm>
          <a:prstGeom prst="rect">
            <a:avLst/>
          </a:prstGeom>
          <a:noFill/>
          <a:ln w="9525">
            <a:noFill/>
            <a:miter lim="800000"/>
            <a:headEnd/>
            <a:tailEnd/>
          </a:ln>
        </p:spPr>
        <p:txBody>
          <a:bodyPr>
            <a:spAutoFit/>
          </a:bodyPr>
          <a:lstStyle/>
          <a:p>
            <a:pPr fontAlgn="base">
              <a:spcBef>
                <a:spcPct val="0"/>
              </a:spcBef>
              <a:spcAft>
                <a:spcPct val="0"/>
              </a:spcAft>
              <a:defRPr/>
            </a:pPr>
            <a:r>
              <a:rPr lang="fa-IR" sz="3200"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cs typeface="2  Esfehan" pitchFamily="2" charset="-78"/>
              </a:rPr>
              <a:t>رطوبت نسبی :</a:t>
            </a:r>
          </a:p>
        </p:txBody>
      </p:sp>
      <p:sp>
        <p:nvSpPr>
          <p:cNvPr id="9221" name="TextBox 4"/>
          <p:cNvSpPr txBox="1">
            <a:spLocks noChangeArrowheads="1"/>
          </p:cNvSpPr>
          <p:nvPr/>
        </p:nvSpPr>
        <p:spPr bwMode="auto">
          <a:xfrm>
            <a:off x="2928926" y="2034859"/>
            <a:ext cx="5707233" cy="584775"/>
          </a:xfrm>
          <a:prstGeom prst="rect">
            <a:avLst/>
          </a:prstGeom>
          <a:noFill/>
          <a:ln w="9525">
            <a:noFill/>
            <a:miter lim="800000"/>
            <a:headEnd/>
            <a:tailEnd/>
          </a:ln>
        </p:spPr>
        <p:txBody>
          <a:bodyPr>
            <a:spAutoFit/>
          </a:bodyPr>
          <a:lstStyle/>
          <a:p>
            <a:pPr fontAlgn="base">
              <a:spcBef>
                <a:spcPct val="0"/>
              </a:spcBef>
              <a:spcAft>
                <a:spcPct val="0"/>
              </a:spcAft>
              <a:defRPr/>
            </a:pPr>
            <a:r>
              <a:rPr lang="fa-IR" sz="3200"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cs typeface="2  Esfehan" pitchFamily="2" charset="-78"/>
              </a:rPr>
              <a:t>باد (بادهای محلی،سرعت باد):</a:t>
            </a:r>
          </a:p>
        </p:txBody>
      </p:sp>
      <p:sp>
        <p:nvSpPr>
          <p:cNvPr id="9222" name="TextBox 5"/>
          <p:cNvSpPr txBox="1">
            <a:spLocks noChangeArrowheads="1"/>
          </p:cNvSpPr>
          <p:nvPr/>
        </p:nvSpPr>
        <p:spPr bwMode="auto">
          <a:xfrm>
            <a:off x="4857753" y="2368236"/>
            <a:ext cx="3792554" cy="584775"/>
          </a:xfrm>
          <a:prstGeom prst="rect">
            <a:avLst/>
          </a:prstGeom>
          <a:noFill/>
          <a:ln w="9525">
            <a:noFill/>
            <a:miter lim="800000"/>
            <a:headEnd/>
            <a:tailEnd/>
          </a:ln>
        </p:spPr>
        <p:txBody>
          <a:bodyPr>
            <a:spAutoFit/>
          </a:bodyPr>
          <a:lstStyle/>
          <a:p>
            <a:pPr fontAlgn="base">
              <a:spcBef>
                <a:spcPct val="0"/>
              </a:spcBef>
              <a:spcAft>
                <a:spcPct val="0"/>
              </a:spcAft>
              <a:defRPr/>
            </a:pPr>
            <a:r>
              <a:rPr lang="fa-IR" sz="3200"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cs typeface="2  Esfehan" pitchFamily="2" charset="-78"/>
              </a:rPr>
              <a:t>بارش :</a:t>
            </a:r>
          </a:p>
        </p:txBody>
      </p:sp>
      <p:sp>
        <p:nvSpPr>
          <p:cNvPr id="8" name="TextBox 2"/>
          <p:cNvSpPr txBox="1">
            <a:spLocks noChangeArrowheads="1"/>
          </p:cNvSpPr>
          <p:nvPr/>
        </p:nvSpPr>
        <p:spPr bwMode="auto">
          <a:xfrm>
            <a:off x="4000497" y="1674494"/>
            <a:ext cx="4649840" cy="584775"/>
          </a:xfrm>
          <a:prstGeom prst="rect">
            <a:avLst/>
          </a:prstGeom>
          <a:noFill/>
          <a:ln w="9525">
            <a:noFill/>
            <a:miter lim="800000"/>
            <a:headEnd/>
            <a:tailEnd/>
          </a:ln>
        </p:spPr>
        <p:txBody>
          <a:bodyPr>
            <a:spAutoFit/>
          </a:bodyPr>
          <a:lstStyle/>
          <a:p>
            <a:pPr fontAlgn="base">
              <a:spcBef>
                <a:spcPct val="0"/>
              </a:spcBef>
              <a:spcAft>
                <a:spcPct val="0"/>
              </a:spcAft>
              <a:defRPr/>
            </a:pPr>
            <a:r>
              <a:rPr lang="fa-IR" sz="3200"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cs typeface="2  Esfehan" pitchFamily="2" charset="-78"/>
              </a:rPr>
              <a:t>تبخیر :</a:t>
            </a:r>
          </a:p>
        </p:txBody>
      </p:sp>
      <p:sp>
        <p:nvSpPr>
          <p:cNvPr id="2" name="TextBox 2"/>
          <p:cNvSpPr txBox="1">
            <a:spLocks noChangeArrowheads="1"/>
          </p:cNvSpPr>
          <p:nvPr/>
        </p:nvSpPr>
        <p:spPr bwMode="auto">
          <a:xfrm>
            <a:off x="7123495" y="2751059"/>
            <a:ext cx="1571948" cy="490497"/>
          </a:xfrm>
          <a:prstGeom prst="rect">
            <a:avLst/>
          </a:prstGeom>
          <a:noFill/>
          <a:ln w="9525">
            <a:noFill/>
            <a:miter lim="800000"/>
            <a:headEnd/>
            <a:tailEnd/>
          </a:ln>
        </p:spPr>
        <p:txBody>
          <a:bodyPr>
            <a:spAutoFit/>
          </a:bodyPr>
          <a:lstStyle/>
          <a:p>
            <a:pPr fontAlgn="base">
              <a:spcBef>
                <a:spcPct val="0"/>
              </a:spcBef>
              <a:spcAft>
                <a:spcPct val="0"/>
              </a:spcAft>
              <a:defRPr/>
            </a:pPr>
            <a:r>
              <a:rPr lang="fa-IR" sz="6000" b="1" dirty="0">
                <a:ln w="17780" cmpd="sng">
                  <a:solidFill>
                    <a:srgbClr val="FFFFFF"/>
                  </a:solidFill>
                  <a:prstDash val="solid"/>
                  <a:miter lim="800000"/>
                </a:ln>
                <a:solidFill>
                  <a:srgbClr val="C00000"/>
                </a:solidFill>
                <a:effectLst>
                  <a:outerShdw blurRad="50800" algn="tl" rotWithShape="0">
                    <a:srgbClr val="000000"/>
                  </a:outerShdw>
                </a:effectLst>
                <a:cs typeface="2  Esfehan" pitchFamily="2" charset="-78"/>
              </a:rPr>
              <a:t>دما </a:t>
            </a:r>
            <a:r>
              <a:rPr lang="fa-IR" sz="6000" b="1" dirty="0">
                <a:ln w="17780" cmpd="sng">
                  <a:solidFill>
                    <a:srgbClr val="FFFFFF"/>
                  </a:solidFill>
                  <a:prstDash val="solid"/>
                  <a:miter lim="800000"/>
                </a:ln>
                <a:solidFill>
                  <a:srgbClr val="C00000"/>
                </a:solidFill>
                <a:effectLst>
                  <a:outerShdw blurRad="50800" algn="tl" rotWithShape="0">
                    <a:srgbClr val="000000"/>
                  </a:outerShdw>
                </a:effectLst>
                <a:cs typeface="B Nazanin" pitchFamily="2" charset="-78"/>
              </a:rPr>
              <a:t>:</a:t>
            </a:r>
          </a:p>
        </p:txBody>
      </p:sp>
      <p:graphicFrame>
        <p:nvGraphicFramePr>
          <p:cNvPr id="2051" name="Object 3"/>
          <p:cNvGraphicFramePr>
            <a:graphicFrameLocks/>
          </p:cNvGraphicFramePr>
          <p:nvPr/>
        </p:nvGraphicFramePr>
        <p:xfrm>
          <a:off x="107950" y="2563813"/>
          <a:ext cx="4464050" cy="2808287"/>
        </p:xfrm>
        <a:graphic>
          <a:graphicData uri="http://schemas.openxmlformats.org/presentationml/2006/ole">
            <mc:AlternateContent xmlns:mc="http://schemas.openxmlformats.org/markup-compatibility/2006">
              <mc:Choice xmlns:v="urn:schemas-microsoft-com:vml" Requires="v">
                <p:oleObj spid="_x0000_s2057" r:id="rId6" imgW="6383065" imgH="4560203" progId="Excel.Chart.8">
                  <p:embed/>
                </p:oleObj>
              </mc:Choice>
              <mc:Fallback>
                <p:oleObj r:id="rId6" imgW="6383065" imgH="4560203" progId="Excel.Chart.8">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950" y="2563813"/>
                        <a:ext cx="4464050" cy="28082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60" name="Rectangle 12"/>
          <p:cNvSpPr>
            <a:spLocks noChangeArrowheads="1"/>
          </p:cNvSpPr>
          <p:nvPr/>
        </p:nvSpPr>
        <p:spPr bwMode="auto">
          <a:xfrm>
            <a:off x="4787900" y="5438775"/>
            <a:ext cx="3673475"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در سال 1387،88بیشترین دما مربوط به ماه شهریور(34 درجه) وکمترین دما متعلق به دی ماه(13/5-) بوده است،به طور متوسط دی با میانگین 5/4- سردترین ماه وشهریور با میانگین 19/1 گرمترین ماه سال است.</a:t>
            </a:r>
          </a:p>
        </p:txBody>
      </p:sp>
      <p:sp>
        <p:nvSpPr>
          <p:cNvPr id="2061" name="Rectangle 13"/>
          <p:cNvSpPr>
            <a:spLocks noChangeArrowheads="1"/>
          </p:cNvSpPr>
          <p:nvPr/>
        </p:nvSpPr>
        <p:spPr bwMode="auto">
          <a:xfrm>
            <a:off x="395288" y="5368925"/>
            <a:ext cx="3744912"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در سال 1385،86بیشترین دما مربوط به ماه شهریور(32/5)درجه وکمترین دما متعلق  به دی ماه(11-)درجه بوده است،به طور متوسط خرداد با میانگین 17/5گرمترین ماه و دی با میانگین 1/5- درجه سردترین ماه سال بوده است.</a:t>
            </a:r>
          </a:p>
        </p:txBody>
      </p:sp>
    </p:spTree>
    <p:extLst>
      <p:ext uri="{BB962C8B-B14F-4D97-AF65-F5344CB8AC3E}">
        <p14:creationId xmlns:p14="http://schemas.microsoft.com/office/powerpoint/2010/main" val="18820430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2"/>
          <p:cNvPicPr>
            <a:picLocks noChangeAspect="1" noChangeArrowheads="1"/>
          </p:cNvPicPr>
          <p:nvPr/>
        </p:nvPicPr>
        <p:blipFill>
          <a:blip r:embed="rId3">
            <a:lum bright="40000" contrast="-62000"/>
            <a:extLst>
              <a:ext uri="{28A0092B-C50C-407E-A947-70E740481C1C}">
                <a14:useLocalDpi xmlns:a14="http://schemas.microsoft.com/office/drawing/2010/main"/>
              </a:ext>
            </a:extLst>
          </a:blip>
          <a:srcRect/>
          <a:stretch>
            <a:fillRect/>
          </a:stretch>
        </p:blipFill>
        <p:spPr bwMode="auto">
          <a:xfrm>
            <a:off x="0" y="0"/>
            <a:ext cx="9144000"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074" name="Chart 1"/>
          <p:cNvGraphicFramePr>
            <a:graphicFrameLocks/>
          </p:cNvGraphicFramePr>
          <p:nvPr/>
        </p:nvGraphicFramePr>
        <p:xfrm>
          <a:off x="4787900" y="1196975"/>
          <a:ext cx="4211638" cy="3240088"/>
        </p:xfrm>
        <a:graphic>
          <a:graphicData uri="http://schemas.openxmlformats.org/presentationml/2006/ole">
            <mc:AlternateContent xmlns:mc="http://schemas.openxmlformats.org/markup-compatibility/2006">
              <mc:Choice xmlns:v="urn:schemas-microsoft-com:vml" Requires="v">
                <p:oleObj spid="_x0000_s3080" r:id="rId4" imgW="6383065" imgH="4566300" progId="Excel.Chart.8">
                  <p:embed/>
                </p:oleObj>
              </mc:Choice>
              <mc:Fallback>
                <p:oleObj r:id="rId4" imgW="6383065" imgH="4566300"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7900" y="1196975"/>
                        <a:ext cx="4211638" cy="3240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7" name="TextBox 3"/>
          <p:cNvSpPr txBox="1">
            <a:spLocks noChangeArrowheads="1"/>
          </p:cNvSpPr>
          <p:nvPr/>
        </p:nvSpPr>
        <p:spPr bwMode="auto">
          <a:xfrm>
            <a:off x="5003800" y="4724400"/>
            <a:ext cx="313372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r>
              <a:rPr lang="fa-IR" altLang="fa-IR" sz="1400" b="1">
                <a:solidFill>
                  <a:prstClr val="black"/>
                </a:solidFill>
                <a:cs typeface="B Nazanin" panose="00000400000000000000" pitchFamily="2" charset="-78"/>
              </a:rPr>
              <a:t>در سال 1384،85بیشترین دما مربوط به ماه شهریور(34) وخرداد و مرداد(33) با فاصله کمی است وکمترین دما متعلق به ماه بهمن(13-) و سپس دی ماه(8-) بوده است،به طور متوسط ماههای مرداد با میانگین دمای 19/2 وشهریور با دمای 18/3 گرمترین ماه و دی با میانگین 0/6- سردترین ماه سال بوده است.</a:t>
            </a:r>
          </a:p>
        </p:txBody>
      </p:sp>
      <p:graphicFrame>
        <p:nvGraphicFramePr>
          <p:cNvPr id="3075" name="Object 3"/>
          <p:cNvGraphicFramePr>
            <a:graphicFrameLocks/>
          </p:cNvGraphicFramePr>
          <p:nvPr/>
        </p:nvGraphicFramePr>
        <p:xfrm>
          <a:off x="250825" y="1196975"/>
          <a:ext cx="4537075" cy="3340100"/>
        </p:xfrm>
        <a:graphic>
          <a:graphicData uri="http://schemas.openxmlformats.org/presentationml/2006/ole">
            <mc:AlternateContent xmlns:mc="http://schemas.openxmlformats.org/markup-compatibility/2006">
              <mc:Choice xmlns:v="urn:schemas-microsoft-com:vml" Requires="v">
                <p:oleObj spid="_x0000_s3081" r:id="rId6" imgW="6383065" imgH="4566300" progId="Excel.Chart.8">
                  <p:embed/>
                </p:oleObj>
              </mc:Choice>
              <mc:Fallback>
                <p:oleObj r:id="rId6" imgW="6383065" imgH="4566300" progId="Excel.Chart.8">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0825" y="1196975"/>
                        <a:ext cx="4537075" cy="3340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8" name="Rectangle 6"/>
          <p:cNvSpPr>
            <a:spLocks noChangeArrowheads="1"/>
          </p:cNvSpPr>
          <p:nvPr/>
        </p:nvSpPr>
        <p:spPr bwMode="auto">
          <a:xfrm>
            <a:off x="323850" y="4724400"/>
            <a:ext cx="3240088"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در میانگین دمای سه سال شهریور با دمای (21/83 درجه) گرمترین ماه و دی با دمای (2/5- درجه)سردترین ماه سال است.</a:t>
            </a:r>
          </a:p>
        </p:txBody>
      </p:sp>
    </p:spTree>
    <p:extLst>
      <p:ext uri="{BB962C8B-B14F-4D97-AF65-F5344CB8AC3E}">
        <p14:creationId xmlns:p14="http://schemas.microsoft.com/office/powerpoint/2010/main" val="15606864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2"/>
          <p:cNvPicPr>
            <a:picLocks noChangeAspect="1" noChangeArrowheads="1"/>
          </p:cNvPicPr>
          <p:nvPr/>
        </p:nvPicPr>
        <p:blipFill>
          <a:blip r:embed="rId3">
            <a:lum bright="34000" contrast="-68000"/>
            <a:extLst>
              <a:ext uri="{28A0092B-C50C-407E-A947-70E740481C1C}">
                <a14:useLocalDpi xmlns:a14="http://schemas.microsoft.com/office/drawing/2010/main"/>
              </a:ext>
            </a:extLst>
          </a:blip>
          <a:srcRect/>
          <a:stretch>
            <a:fillRect/>
          </a:stretch>
        </p:blipFill>
        <p:spPr bwMode="auto">
          <a:xfrm>
            <a:off x="0" y="-7938"/>
            <a:ext cx="9144000" cy="686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098" name="Chart 2"/>
          <p:cNvGraphicFramePr>
            <a:graphicFrameLocks/>
          </p:cNvGraphicFramePr>
          <p:nvPr/>
        </p:nvGraphicFramePr>
        <p:xfrm>
          <a:off x="5076825" y="1125538"/>
          <a:ext cx="4067175" cy="2951162"/>
        </p:xfrm>
        <a:graphic>
          <a:graphicData uri="http://schemas.openxmlformats.org/presentationml/2006/ole">
            <mc:AlternateContent xmlns:mc="http://schemas.openxmlformats.org/markup-compatibility/2006">
              <mc:Choice xmlns:v="urn:schemas-microsoft-com:vml" Requires="v">
                <p:oleObj spid="_x0000_s4104" r:id="rId4" imgW="6383065" imgH="4566300" progId="Excel.Chart.8">
                  <p:embed/>
                </p:oleObj>
              </mc:Choice>
              <mc:Fallback>
                <p:oleObj r:id="rId4" imgW="6383065" imgH="4566300"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6825" y="1125538"/>
                        <a:ext cx="4067175" cy="2951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3"/>
          <p:cNvSpPr txBox="1">
            <a:spLocks noChangeArrowheads="1"/>
          </p:cNvSpPr>
          <p:nvPr/>
        </p:nvSpPr>
        <p:spPr bwMode="auto">
          <a:xfrm>
            <a:off x="3428992" y="230667"/>
            <a:ext cx="5288521" cy="769441"/>
          </a:xfrm>
          <a:prstGeom prst="rect">
            <a:avLst/>
          </a:prstGeom>
          <a:noFill/>
          <a:ln w="9525">
            <a:noFill/>
            <a:miter lim="800000"/>
            <a:headEnd/>
            <a:tailEnd/>
          </a:ln>
        </p:spPr>
        <p:txBody>
          <a:bodyPr>
            <a:spAutoFit/>
          </a:bodyPr>
          <a:lstStyle/>
          <a:p>
            <a:pPr fontAlgn="base">
              <a:spcBef>
                <a:spcPct val="0"/>
              </a:spcBef>
              <a:spcAft>
                <a:spcPct val="0"/>
              </a:spcAft>
              <a:defRPr/>
            </a:pPr>
            <a:r>
              <a:rPr lang="fa-IR" sz="4400" b="1" dirty="0">
                <a:ln w="17780" cmpd="sng">
                  <a:solidFill>
                    <a:srgbClr val="FFFFFF"/>
                  </a:solidFill>
                  <a:prstDash val="solid"/>
                  <a:miter lim="800000"/>
                </a:ln>
                <a:solidFill>
                  <a:srgbClr val="C00000"/>
                </a:solidFill>
                <a:effectLst>
                  <a:outerShdw blurRad="50800" algn="tl" rotWithShape="0">
                    <a:srgbClr val="000000"/>
                  </a:outerShdw>
                </a:effectLst>
                <a:cs typeface="2  Esfehan" pitchFamily="2" charset="-78"/>
              </a:rPr>
              <a:t>رطوبت نسبی:</a:t>
            </a:r>
          </a:p>
        </p:txBody>
      </p:sp>
      <p:sp>
        <p:nvSpPr>
          <p:cNvPr id="4102" name="TextBox 5"/>
          <p:cNvSpPr txBox="1">
            <a:spLocks noChangeArrowheads="1"/>
          </p:cNvSpPr>
          <p:nvPr/>
        </p:nvSpPr>
        <p:spPr bwMode="auto">
          <a:xfrm>
            <a:off x="4932363" y="4292600"/>
            <a:ext cx="345598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در سال1387،88بیشترین رطوبت مربوط به دی ماه(80) و کمترین آن مربوط به ماه آبان(32) بوده است.</a:t>
            </a:r>
          </a:p>
        </p:txBody>
      </p:sp>
      <p:graphicFrame>
        <p:nvGraphicFramePr>
          <p:cNvPr id="4099" name="Object 3"/>
          <p:cNvGraphicFramePr>
            <a:graphicFrameLocks/>
          </p:cNvGraphicFramePr>
          <p:nvPr/>
        </p:nvGraphicFramePr>
        <p:xfrm>
          <a:off x="468313" y="1219200"/>
          <a:ext cx="4321175" cy="2857500"/>
        </p:xfrm>
        <a:graphic>
          <a:graphicData uri="http://schemas.openxmlformats.org/presentationml/2006/ole">
            <mc:AlternateContent xmlns:mc="http://schemas.openxmlformats.org/markup-compatibility/2006">
              <mc:Choice xmlns:v="urn:schemas-microsoft-com:vml" Requires="v">
                <p:oleObj spid="_x0000_s4105" r:id="rId6" imgW="6383065" imgH="4566300" progId="Excel.Chart.8">
                  <p:embed/>
                </p:oleObj>
              </mc:Choice>
              <mc:Fallback>
                <p:oleObj r:id="rId6" imgW="6383065" imgH="4566300" progId="Excel.Chart.8">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8313" y="1219200"/>
                        <a:ext cx="4321175" cy="2857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03" name="Rectangle 7"/>
          <p:cNvSpPr>
            <a:spLocks noChangeArrowheads="1"/>
          </p:cNvSpPr>
          <p:nvPr/>
        </p:nvSpPr>
        <p:spPr bwMode="auto">
          <a:xfrm>
            <a:off x="323850" y="4292600"/>
            <a:ext cx="33115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در سال1385،86رطوبت در ماه تیرحداکثر(90) و در ماه بهمن حداقل(50) بوده است.</a:t>
            </a:r>
          </a:p>
        </p:txBody>
      </p:sp>
    </p:spTree>
    <p:extLst>
      <p:ext uri="{BB962C8B-B14F-4D97-AF65-F5344CB8AC3E}">
        <p14:creationId xmlns:p14="http://schemas.microsoft.com/office/powerpoint/2010/main" val="32427524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Picture 012"/>
          <p:cNvPicPr>
            <a:picLocks noChangeAspect="1" noChangeArrowheads="1"/>
          </p:cNvPicPr>
          <p:nvPr/>
        </p:nvPicPr>
        <p:blipFill>
          <a:blip r:embed="rId2" cstate="email">
            <a:lum bright="30000" contrast="-4000"/>
            <a:extLst>
              <a:ext uri="{28A0092B-C50C-407E-A947-70E740481C1C}">
                <a14:useLocalDpi xmlns:a14="http://schemas.microsoft.com/office/drawing/2010/main"/>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00035" y="347420"/>
            <a:ext cx="8020282" cy="769441"/>
          </a:xfrm>
          <a:prstGeom prst="rect">
            <a:avLst/>
          </a:prstGeom>
          <a:noFill/>
        </p:spPr>
        <p:txBody>
          <a:bodyPr rtlCol="1">
            <a:spAutoFit/>
          </a:bodyPr>
          <a:lstStyle/>
          <a:p>
            <a:pPr fontAlgn="base">
              <a:spcBef>
                <a:spcPct val="0"/>
              </a:spcBef>
              <a:spcAft>
                <a:spcPct val="0"/>
              </a:spcAft>
              <a:defRPr/>
            </a:pPr>
            <a:r>
              <a:rPr lang="fa-IR" sz="4400" b="1" dirty="0">
                <a:ln w="17780" cmpd="sng">
                  <a:solidFill>
                    <a:srgbClr val="FFFFFF"/>
                  </a:solidFill>
                  <a:prstDash val="solid"/>
                  <a:miter lim="800000"/>
                </a:ln>
                <a:solidFill>
                  <a:srgbClr val="C00000"/>
                </a:solidFill>
                <a:effectLst>
                  <a:outerShdw blurRad="50800" algn="tl" rotWithShape="0">
                    <a:srgbClr val="000000"/>
                  </a:outerShdw>
                </a:effectLst>
                <a:latin typeface="Arial" panose="020B0604020202020204" pitchFamily="34" charset="0"/>
                <a:cs typeface="2  Esfehan" pitchFamily="2" charset="-78"/>
              </a:rPr>
              <a:t>معرفی روستای اسپیلی</a:t>
            </a:r>
            <a:r>
              <a:rPr lang="fa-IR" sz="4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panose="020B0604020202020204" pitchFamily="34" charset="0"/>
                <a:cs typeface="2  Esfehan" pitchFamily="2" charset="-78"/>
              </a:rPr>
              <a:t> :</a:t>
            </a:r>
          </a:p>
        </p:txBody>
      </p:sp>
      <p:sp>
        <p:nvSpPr>
          <p:cNvPr id="15364" name="TextBox 2"/>
          <p:cNvSpPr txBox="1">
            <a:spLocks noChangeArrowheads="1"/>
          </p:cNvSpPr>
          <p:nvPr/>
        </p:nvSpPr>
        <p:spPr bwMode="auto">
          <a:xfrm>
            <a:off x="571500" y="1077913"/>
            <a:ext cx="814387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روستای اسپیلی در بخش دیلمان از شهرستان سیاهکل در استان گیلان قرار دارد.در این بخش به معرفی اجمالی استان گیلان ،شهرستان سیاهکل و روستای اسپیلی خواهیم پرداخت.</a:t>
            </a:r>
          </a:p>
        </p:txBody>
      </p:sp>
      <p:sp>
        <p:nvSpPr>
          <p:cNvPr id="15365" name="Rectangle 1"/>
          <p:cNvSpPr>
            <a:spLocks noChangeArrowheads="1"/>
          </p:cNvSpPr>
          <p:nvPr/>
        </p:nvSpPr>
        <p:spPr bwMode="auto">
          <a:xfrm>
            <a:off x="5638800" y="2716213"/>
            <a:ext cx="26685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b="1">
                <a:solidFill>
                  <a:prstClr val="black"/>
                </a:solidFill>
                <a:ea typeface="Times New Roman" panose="02020603050405020304" pitchFamily="18" charset="0"/>
                <a:cs typeface="B Nazanin" panose="00000400000000000000" pitchFamily="2" charset="-78"/>
              </a:rPr>
              <a:t>آب و هوا: معتدل مدیترانه ای </a:t>
            </a:r>
            <a:endParaRPr lang="fa-IR" altLang="fa-IR" sz="2000">
              <a:solidFill>
                <a:prstClr val="black"/>
              </a:solidFill>
              <a:ea typeface="Times New Roman" panose="02020603050405020304" pitchFamily="18" charset="0"/>
              <a:cs typeface="B Nazanin" panose="00000400000000000000" pitchFamily="2" charset="-78"/>
            </a:endParaRPr>
          </a:p>
        </p:txBody>
      </p:sp>
      <p:sp>
        <p:nvSpPr>
          <p:cNvPr id="15366" name="Rectangle 3"/>
          <p:cNvSpPr>
            <a:spLocks noChangeArrowheads="1"/>
          </p:cNvSpPr>
          <p:nvPr/>
        </p:nvSpPr>
        <p:spPr bwMode="auto">
          <a:xfrm>
            <a:off x="3429000" y="3101975"/>
            <a:ext cx="485775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latin typeface="Calibri" panose="020F0502020204030204" pitchFamily="34" charset="0"/>
                <a:ea typeface="Times New Roman" panose="02020603050405020304" pitchFamily="18" charset="0"/>
                <a:cs typeface="B Nazanin" panose="00000400000000000000" pitchFamily="2" charset="-78"/>
              </a:rPr>
              <a:t>مرکـــــز : رشت</a:t>
            </a:r>
            <a:endParaRPr lang="en-US" altLang="fa-IR" sz="1400">
              <a:solidFill>
                <a:prstClr val="black"/>
              </a:solidFill>
              <a:ea typeface="Times New Roman" panose="02020603050405020304" pitchFamily="18" charset="0"/>
              <a:cs typeface="B Nazanin" panose="00000400000000000000" pitchFamily="2" charset="-78"/>
            </a:endParaRPr>
          </a:p>
          <a:p>
            <a:pPr fontAlgn="base">
              <a:spcBef>
                <a:spcPct val="0"/>
              </a:spcBef>
              <a:spcAft>
                <a:spcPct val="0"/>
              </a:spcAft>
            </a:pPr>
            <a:r>
              <a:rPr lang="fa-IR" altLang="fa-IR" sz="1400" b="1">
                <a:solidFill>
                  <a:prstClr val="black"/>
                </a:solidFill>
                <a:latin typeface="Calibri" panose="020F0502020204030204" pitchFamily="34" charset="0"/>
                <a:ea typeface="Times New Roman" panose="02020603050405020304" pitchFamily="18" charset="0"/>
                <a:cs typeface="B Nazanin" panose="00000400000000000000" pitchFamily="2" charset="-78"/>
              </a:rPr>
              <a:t>موقعیت : شمال ایران </a:t>
            </a:r>
            <a:r>
              <a:rPr lang="en-US" altLang="fa-IR" sz="1400" b="1">
                <a:solidFill>
                  <a:prstClr val="black"/>
                </a:solidFill>
                <a:latin typeface="Calibri" panose="020F0502020204030204" pitchFamily="34" charset="0"/>
                <a:ea typeface="Times New Roman" panose="02020603050405020304" pitchFamily="18" charset="0"/>
                <a:cs typeface="B Nazanin" panose="00000400000000000000" pitchFamily="2" charset="-78"/>
              </a:rPr>
              <a:t/>
            </a:r>
            <a:br>
              <a:rPr lang="en-US" altLang="fa-IR" sz="1400" b="1">
                <a:solidFill>
                  <a:prstClr val="black"/>
                </a:solidFill>
                <a:latin typeface="Calibri" panose="020F0502020204030204" pitchFamily="34" charset="0"/>
                <a:ea typeface="Times New Roman" panose="02020603050405020304" pitchFamily="18" charset="0"/>
                <a:cs typeface="B Nazanin" panose="00000400000000000000" pitchFamily="2" charset="-78"/>
              </a:rPr>
            </a:br>
            <a:endParaRPr lang="en-US" altLang="fa-IR" sz="1400">
              <a:solidFill>
                <a:prstClr val="black"/>
              </a:solidFill>
              <a:cs typeface="B Nazanin" panose="00000400000000000000" pitchFamily="2" charset="-78"/>
            </a:endParaRPr>
          </a:p>
          <a:p>
            <a:pPr rtl="0" fontAlgn="base">
              <a:spcBef>
                <a:spcPct val="0"/>
              </a:spcBef>
              <a:spcAft>
                <a:spcPct val="0"/>
              </a:spcAft>
            </a:pPr>
            <a:endParaRPr lang="en-US" altLang="fa-IR" sz="1400">
              <a:solidFill>
                <a:prstClr val="black"/>
              </a:solidFill>
              <a:cs typeface="B Nazanin" panose="00000400000000000000" pitchFamily="2" charset="-78"/>
            </a:endParaRPr>
          </a:p>
        </p:txBody>
      </p:sp>
      <p:sp>
        <p:nvSpPr>
          <p:cNvPr id="15367" name="Rectangle 4"/>
          <p:cNvSpPr>
            <a:spLocks noChangeArrowheads="1"/>
          </p:cNvSpPr>
          <p:nvPr/>
        </p:nvSpPr>
        <p:spPr bwMode="auto">
          <a:xfrm>
            <a:off x="0" y="2219325"/>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SA" altLang="fa-IR">
              <a:solidFill>
                <a:prstClr val="black"/>
              </a:solidFill>
            </a:endParaRPr>
          </a:p>
        </p:txBody>
      </p:sp>
      <p:sp>
        <p:nvSpPr>
          <p:cNvPr id="15368" name="Rectangle 7"/>
          <p:cNvSpPr>
            <a:spLocks noChangeArrowheads="1"/>
          </p:cNvSpPr>
          <p:nvPr/>
        </p:nvSpPr>
        <p:spPr bwMode="auto">
          <a:xfrm>
            <a:off x="3714750" y="3506788"/>
            <a:ext cx="4572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وسعــــت:  22 هزار کیلومتر مربع </a:t>
            </a:r>
            <a:r>
              <a:rPr lang="en-US" altLang="fa-IR" sz="1400" b="1">
                <a:solidFill>
                  <a:prstClr val="black"/>
                </a:solidFill>
                <a:cs typeface="B Nazanin" panose="00000400000000000000" pitchFamily="2" charset="-78"/>
              </a:rPr>
              <a:t/>
            </a:r>
            <a:br>
              <a:rPr lang="en-US" altLang="fa-IR" sz="1400" b="1">
                <a:solidFill>
                  <a:prstClr val="black"/>
                </a:solidFill>
                <a:cs typeface="B Nazanin" panose="00000400000000000000" pitchFamily="2" charset="-78"/>
              </a:rPr>
            </a:br>
            <a:r>
              <a:rPr lang="fa-IR" altLang="fa-IR" sz="1400" b="1">
                <a:solidFill>
                  <a:prstClr val="black"/>
                </a:solidFill>
                <a:cs typeface="B Nazanin" panose="00000400000000000000" pitchFamily="2" charset="-78"/>
              </a:rPr>
              <a:t>جمعـیــت</a:t>
            </a:r>
            <a:r>
              <a:rPr lang="en-US" altLang="fa-IR" sz="1400" b="1">
                <a:solidFill>
                  <a:prstClr val="black"/>
                </a:solidFill>
                <a:cs typeface="B Nazanin" panose="00000400000000000000" pitchFamily="2" charset="-78"/>
              </a:rPr>
              <a:t>: </a:t>
            </a:r>
            <a:endParaRPr lang="fa-IR" altLang="fa-IR" sz="1400" b="1">
              <a:solidFill>
                <a:prstClr val="black"/>
              </a:solidFill>
              <a:cs typeface="B Nazanin" panose="00000400000000000000" pitchFamily="2" charset="-78"/>
            </a:endParaRPr>
          </a:p>
        </p:txBody>
      </p:sp>
      <p:sp>
        <p:nvSpPr>
          <p:cNvPr id="15369" name="Rectangle 5"/>
          <p:cNvSpPr>
            <a:spLocks noChangeArrowheads="1"/>
          </p:cNvSpPr>
          <p:nvPr/>
        </p:nvSpPr>
        <p:spPr bwMode="auto">
          <a:xfrm>
            <a:off x="1042988" y="3933825"/>
            <a:ext cx="7256462"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latin typeface="Calibri" panose="020F0502020204030204" pitchFamily="34" charset="0"/>
                <a:ea typeface="Times New Roman" panose="02020603050405020304" pitchFamily="18" charset="0"/>
                <a:cs typeface="B Nazanin" panose="00000400000000000000" pitchFamily="2" charset="-78"/>
              </a:rPr>
              <a:t>تقسیمات:  16 شهر و 16 بخش و 45 دهستان </a:t>
            </a:r>
            <a:r>
              <a:rPr lang="en-US" altLang="fa-IR" sz="1400" b="1">
                <a:solidFill>
                  <a:prstClr val="black"/>
                </a:solidFill>
                <a:latin typeface="Calibri" panose="020F0502020204030204" pitchFamily="34" charset="0"/>
                <a:ea typeface="Times New Roman" panose="02020603050405020304" pitchFamily="18" charset="0"/>
                <a:cs typeface="B Nazanin" panose="00000400000000000000" pitchFamily="2" charset="-78"/>
              </a:rPr>
              <a:t/>
            </a:r>
            <a:br>
              <a:rPr lang="en-US" altLang="fa-IR" sz="1400" b="1">
                <a:solidFill>
                  <a:prstClr val="black"/>
                </a:solidFill>
                <a:latin typeface="Calibri" panose="020F0502020204030204" pitchFamily="34" charset="0"/>
                <a:ea typeface="Times New Roman" panose="02020603050405020304" pitchFamily="18" charset="0"/>
                <a:cs typeface="B Nazanin" panose="00000400000000000000" pitchFamily="2" charset="-78"/>
              </a:rPr>
            </a:br>
            <a:r>
              <a:rPr lang="fa-IR" altLang="fa-IR" sz="1400" b="1">
                <a:solidFill>
                  <a:prstClr val="black"/>
                </a:solidFill>
                <a:latin typeface="Calibri" panose="020F0502020204030204" pitchFamily="34" charset="0"/>
                <a:ea typeface="Times New Roman" panose="02020603050405020304" pitchFamily="18" charset="0"/>
                <a:cs typeface="B Nazanin" panose="00000400000000000000" pitchFamily="2" charset="-78"/>
              </a:rPr>
              <a:t>شهرستانها</a:t>
            </a:r>
            <a:r>
              <a:rPr lang="en-US" altLang="fa-IR" sz="1400" b="1">
                <a:solidFill>
                  <a:prstClr val="black"/>
                </a:solidFill>
                <a:latin typeface="Calibri" panose="020F0502020204030204" pitchFamily="34" charset="0"/>
                <a:ea typeface="Times New Roman" panose="02020603050405020304" pitchFamily="18" charset="0"/>
                <a:cs typeface="B Nazanin" panose="00000400000000000000" pitchFamily="2" charset="-78"/>
              </a:rPr>
              <a:t>: </a:t>
            </a:r>
            <a:r>
              <a:rPr lang="fa-IR" altLang="fa-IR" sz="1400" b="1">
                <a:solidFill>
                  <a:prstClr val="black"/>
                </a:solidFill>
                <a:latin typeface="Calibri" panose="020F0502020204030204" pitchFamily="34" charset="0"/>
                <a:ea typeface="Times New Roman" panose="02020603050405020304" pitchFamily="18" charset="0"/>
                <a:cs typeface="B Nazanin" panose="00000400000000000000" pitchFamily="2" charset="-78"/>
              </a:rPr>
              <a:t>آستارا، آستانه اشرفیه</a:t>
            </a:r>
            <a:r>
              <a:rPr lang="en-US" altLang="fa-IR" sz="1400" b="1">
                <a:solidFill>
                  <a:prstClr val="black"/>
                </a:solidFill>
                <a:latin typeface="Calibri" panose="020F0502020204030204" pitchFamily="34" charset="0"/>
                <a:ea typeface="Times New Roman" panose="02020603050405020304" pitchFamily="18" charset="0"/>
                <a:cs typeface="B Nazanin" panose="00000400000000000000" pitchFamily="2" charset="-78"/>
              </a:rPr>
              <a:t> </a:t>
            </a:r>
            <a:r>
              <a:rPr lang="fa-IR" altLang="fa-IR" sz="1400" b="1">
                <a:solidFill>
                  <a:prstClr val="black"/>
                </a:solidFill>
                <a:latin typeface="Calibri" panose="020F0502020204030204" pitchFamily="34" charset="0"/>
                <a:ea typeface="Times New Roman" panose="02020603050405020304" pitchFamily="18" charset="0"/>
                <a:cs typeface="B Nazanin" panose="00000400000000000000" pitchFamily="2" charset="-78"/>
              </a:rPr>
              <a:t>، اَملَش، بندر انزلی</a:t>
            </a:r>
            <a:r>
              <a:rPr lang="en-US" altLang="fa-IR" sz="1400" b="1">
                <a:solidFill>
                  <a:prstClr val="black"/>
                </a:solidFill>
                <a:latin typeface="Calibri" panose="020F0502020204030204" pitchFamily="34" charset="0"/>
                <a:ea typeface="Times New Roman" panose="02020603050405020304" pitchFamily="18" charset="0"/>
                <a:cs typeface="B Nazanin" panose="00000400000000000000" pitchFamily="2" charset="-78"/>
              </a:rPr>
              <a:t> </a:t>
            </a:r>
            <a:r>
              <a:rPr lang="fa-IR" altLang="fa-IR" sz="1400" b="1">
                <a:solidFill>
                  <a:prstClr val="black"/>
                </a:solidFill>
                <a:latin typeface="Calibri" panose="020F0502020204030204" pitchFamily="34" charset="0"/>
                <a:ea typeface="Times New Roman" panose="02020603050405020304" pitchFamily="18" charset="0"/>
                <a:cs typeface="B Nazanin" panose="00000400000000000000" pitchFamily="2" charset="-78"/>
              </a:rPr>
              <a:t>، رشت، رضوانشهر، رودبار، رودسر، سیاهکل، شَفت، صومعه‌سرا ،</a:t>
            </a:r>
            <a:endParaRPr lang="fa-IR" altLang="fa-IR" sz="1400">
              <a:solidFill>
                <a:prstClr val="black"/>
              </a:solidFill>
              <a:cs typeface="B Nazanin" panose="00000400000000000000" pitchFamily="2" charset="-78"/>
            </a:endParaRPr>
          </a:p>
        </p:txBody>
      </p:sp>
      <p:sp>
        <p:nvSpPr>
          <p:cNvPr id="10" name="TextBox 9"/>
          <p:cNvSpPr txBox="1"/>
          <p:nvPr/>
        </p:nvSpPr>
        <p:spPr>
          <a:xfrm>
            <a:off x="5786446" y="2214554"/>
            <a:ext cx="2494733" cy="328320"/>
          </a:xfrm>
          <a:prstGeom prst="rect">
            <a:avLst/>
          </a:prstGeom>
          <a:noFill/>
        </p:spPr>
        <p:txBody>
          <a:bodyPr rtlCol="1">
            <a:spAutoFit/>
            <a:scene3d>
              <a:camera prst="orthographicFront"/>
              <a:lightRig rig="soft" dir="t">
                <a:rot lat="0" lon="0" rev="10800000"/>
              </a:lightRig>
            </a:scene3d>
            <a:sp3d>
              <a:bevelT w="27940" h="12700"/>
              <a:contourClr>
                <a:srgbClr val="DDDDDD"/>
              </a:contourClr>
            </a:sp3d>
          </a:bodyPr>
          <a:lstStyle/>
          <a:p>
            <a:pPr fontAlgn="base">
              <a:spcBef>
                <a:spcPct val="0"/>
              </a:spcBef>
              <a:spcAft>
                <a:spcPct val="0"/>
              </a:spcAft>
              <a:defRPr/>
            </a:pPr>
            <a:r>
              <a:rPr lang="fa-IR" sz="2800" b="1" spc="150" dirty="0">
                <a:ln w="11430"/>
                <a:solidFill>
                  <a:srgbClr val="C00000"/>
                </a:solidFill>
                <a:effectLst>
                  <a:outerShdw blurRad="25400" algn="tl" rotWithShape="0">
                    <a:srgbClr val="000000">
                      <a:alpha val="43000"/>
                    </a:srgbClr>
                  </a:outerShdw>
                </a:effectLst>
                <a:latin typeface="Arial" panose="020B0604020202020204" pitchFamily="34" charset="0"/>
                <a:cs typeface="2  Esfehan" pitchFamily="2" charset="-78"/>
              </a:rPr>
              <a:t>استان گیلان </a:t>
            </a:r>
            <a:r>
              <a:rPr lang="fa-IR" sz="2800" b="1" spc="150" dirty="0">
                <a:ln w="11430"/>
                <a:solidFill>
                  <a:srgbClr val="C00000"/>
                </a:solidFill>
                <a:effectLst>
                  <a:outerShdw blurRad="25400" algn="tl" rotWithShape="0">
                    <a:srgbClr val="000000">
                      <a:alpha val="43000"/>
                    </a:srgbClr>
                  </a:outerShdw>
                </a:effectLst>
                <a:latin typeface="Arial" panose="020B0604020202020204" pitchFamily="34" charset="0"/>
                <a:cs typeface="B Nazanin" pitchFamily="2" charset="-78"/>
              </a:rPr>
              <a:t>:</a:t>
            </a:r>
          </a:p>
        </p:txBody>
      </p:sp>
      <p:sp>
        <p:nvSpPr>
          <p:cNvPr id="15371" name="Rectangle 10"/>
          <p:cNvSpPr>
            <a:spLocks noChangeArrowheads="1"/>
          </p:cNvSpPr>
          <p:nvPr/>
        </p:nvSpPr>
        <p:spPr bwMode="auto">
          <a:xfrm>
            <a:off x="5572125" y="4429125"/>
            <a:ext cx="25749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طوالش، فومَن، لاهیجان، لنگرود، ماسال</a:t>
            </a:r>
            <a:r>
              <a:rPr lang="en-US" altLang="fa-IR" sz="1400" b="1">
                <a:solidFill>
                  <a:prstClr val="black"/>
                </a:solidFill>
                <a:cs typeface="B Nazanin" panose="00000400000000000000" pitchFamily="2" charset="-78"/>
              </a:rPr>
              <a:t> </a:t>
            </a:r>
            <a:endParaRPr lang="fa-IR" altLang="fa-IR" sz="1400">
              <a:solidFill>
                <a:prstClr val="black"/>
              </a:solidFill>
              <a:cs typeface="B Nazanin" panose="00000400000000000000" pitchFamily="2" charset="-78"/>
            </a:endParaRPr>
          </a:p>
        </p:txBody>
      </p:sp>
      <p:sp>
        <p:nvSpPr>
          <p:cNvPr id="15372" name="Rectangle 12"/>
          <p:cNvSpPr>
            <a:spLocks noChangeArrowheads="1"/>
          </p:cNvSpPr>
          <p:nvPr/>
        </p:nvSpPr>
        <p:spPr bwMode="auto">
          <a:xfrm>
            <a:off x="0" y="4659313"/>
            <a:ext cx="8316913"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گيلان منطقه ای با خاك حاصل خيز و اقتصاد كشاورزی پررونق است. گيلان از نظر نوع زمين زير كشت و محصولات كشاورزی، به دو منطقه كلی تقسيم می شود</a:t>
            </a:r>
            <a:r>
              <a:rPr lang="en-US" altLang="fa-IR" sz="1400" b="1">
                <a:solidFill>
                  <a:prstClr val="black"/>
                </a:solidFill>
              </a:rPr>
              <a:t/>
            </a:r>
            <a:br>
              <a:rPr lang="en-US" altLang="fa-IR" sz="1400" b="1">
                <a:solidFill>
                  <a:prstClr val="black"/>
                </a:solidFill>
              </a:rPr>
            </a:br>
            <a:r>
              <a:rPr lang="en-US" altLang="fa-IR" sz="1400" b="1">
                <a:solidFill>
                  <a:prstClr val="black"/>
                </a:solidFill>
              </a:rPr>
              <a:t>- </a:t>
            </a:r>
            <a:r>
              <a:rPr lang="fa-IR" altLang="fa-IR" sz="1400" b="1">
                <a:solidFill>
                  <a:prstClr val="black"/>
                </a:solidFill>
              </a:rPr>
              <a:t>منطقه جلگه ای: اين منطقه با بهره گيری از خاك حاصل خيز، شبكه آبرسانی وسيع، ئئئهوای معتدل و مرطوب، به كانون كشت برنج، چای، توتون، </a:t>
            </a:r>
            <a:r>
              <a:rPr lang="fa-IR" altLang="fa-IR" sz="1400">
                <a:solidFill>
                  <a:prstClr val="black"/>
                </a:solidFill>
              </a:rPr>
              <a:t>بادام</a:t>
            </a:r>
            <a:r>
              <a:rPr lang="fa-IR" altLang="fa-IR" sz="1400" b="1">
                <a:solidFill>
                  <a:prstClr val="black"/>
                </a:solidFill>
              </a:rPr>
              <a:t> زمينی، حبوبات، صيفی جات و مركبات تبديل شده است</a:t>
            </a:r>
            <a:r>
              <a:rPr lang="en-US" altLang="fa-IR" sz="1400" b="1">
                <a:solidFill>
                  <a:prstClr val="black"/>
                </a:solidFill>
              </a:rPr>
              <a:t>. </a:t>
            </a:r>
            <a:br>
              <a:rPr lang="en-US" altLang="fa-IR" sz="1400" b="1">
                <a:solidFill>
                  <a:prstClr val="black"/>
                </a:solidFill>
              </a:rPr>
            </a:br>
            <a:r>
              <a:rPr lang="en-US" altLang="fa-IR" sz="1400" b="1">
                <a:solidFill>
                  <a:prstClr val="black"/>
                </a:solidFill>
              </a:rPr>
              <a:t>- </a:t>
            </a:r>
            <a:r>
              <a:rPr lang="fa-IR" altLang="fa-IR" sz="1400" b="1">
                <a:solidFill>
                  <a:prstClr val="black"/>
                </a:solidFill>
              </a:rPr>
              <a:t>منطقه كوهستانی:اين منطقه با خاك و شبكه آبرسانی مناسب به كانون های كشت گندم و جو، يونجه، ‌زيتون و فندق تبديل شده است. دام داري نيز دراين منطقه رايج است ولي كشاورزي رونق بيش تري دارد</a:t>
            </a:r>
            <a:r>
              <a:rPr lang="en-US" altLang="fa-IR" sz="1400" b="1">
                <a:solidFill>
                  <a:prstClr val="black"/>
                </a:solidFill>
              </a:rPr>
              <a:t>. </a:t>
            </a:r>
            <a:br>
              <a:rPr lang="en-US" altLang="fa-IR" sz="1400" b="1">
                <a:solidFill>
                  <a:prstClr val="black"/>
                </a:solidFill>
              </a:rPr>
            </a:br>
            <a:r>
              <a:rPr lang="en-US" altLang="fa-IR" sz="1400" b="1">
                <a:solidFill>
                  <a:prstClr val="black"/>
                </a:solidFill>
              </a:rPr>
              <a:t>  </a:t>
            </a:r>
          </a:p>
          <a:p>
            <a:pPr eaLnBrk="1" fontAlgn="base" hangingPunct="1">
              <a:spcBef>
                <a:spcPct val="0"/>
              </a:spcBef>
              <a:spcAft>
                <a:spcPct val="0"/>
              </a:spcAft>
            </a:pPr>
            <a:r>
              <a:rPr lang="en-US" altLang="fa-IR" sz="1400">
                <a:solidFill>
                  <a:prstClr val="black"/>
                </a:solidFill>
              </a:rPr>
              <a:t> </a:t>
            </a:r>
          </a:p>
        </p:txBody>
      </p:sp>
    </p:spTree>
    <p:extLst>
      <p:ext uri="{BB962C8B-B14F-4D97-AF65-F5344CB8AC3E}">
        <p14:creationId xmlns:p14="http://schemas.microsoft.com/office/powerpoint/2010/main" val="30058159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2"/>
          <p:cNvPicPr>
            <a:picLocks noChangeAspect="1" noChangeArrowheads="1"/>
          </p:cNvPicPr>
          <p:nvPr/>
        </p:nvPicPr>
        <p:blipFill>
          <a:blip r:embed="rId3">
            <a:lum bright="34000" contrast="-68000"/>
            <a:extLst>
              <a:ext uri="{28A0092B-C50C-407E-A947-70E740481C1C}">
                <a14:useLocalDpi xmlns:a14="http://schemas.microsoft.com/office/drawing/2010/main"/>
              </a:ext>
            </a:extLst>
          </a:blip>
          <a:srcRect/>
          <a:stretch>
            <a:fillRect/>
          </a:stretch>
        </p:blipFill>
        <p:spPr bwMode="auto">
          <a:xfrm>
            <a:off x="0" y="-7938"/>
            <a:ext cx="9144000" cy="686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122" name="Chart 3"/>
          <p:cNvGraphicFramePr>
            <a:graphicFrameLocks/>
          </p:cNvGraphicFramePr>
          <p:nvPr/>
        </p:nvGraphicFramePr>
        <p:xfrm>
          <a:off x="4859338" y="1125538"/>
          <a:ext cx="4033837" cy="2765425"/>
        </p:xfrm>
        <a:graphic>
          <a:graphicData uri="http://schemas.openxmlformats.org/presentationml/2006/ole">
            <mc:AlternateContent xmlns:mc="http://schemas.openxmlformats.org/markup-compatibility/2006">
              <mc:Choice xmlns:v="urn:schemas-microsoft-com:vml" Requires="v">
                <p:oleObj spid="_x0000_s5128" r:id="rId4" imgW="6383065" imgH="4566300" progId="Excel.Chart.8">
                  <p:embed/>
                </p:oleObj>
              </mc:Choice>
              <mc:Fallback>
                <p:oleObj r:id="rId4" imgW="6383065" imgH="4566300"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9338" y="1125538"/>
                        <a:ext cx="4033837" cy="2765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25" name="TextBox 5"/>
          <p:cNvSpPr txBox="1">
            <a:spLocks noChangeArrowheads="1"/>
          </p:cNvSpPr>
          <p:nvPr/>
        </p:nvSpPr>
        <p:spPr bwMode="auto">
          <a:xfrm>
            <a:off x="4356100" y="4005263"/>
            <a:ext cx="3570288"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در سال 1384،85بیشترین رطوبت مربوط به ماه دی(84) و کمترین رطوبت نسبی مربوط به آذر(53) است.</a:t>
            </a:r>
          </a:p>
        </p:txBody>
      </p:sp>
      <p:graphicFrame>
        <p:nvGraphicFramePr>
          <p:cNvPr id="5123" name="Object 3"/>
          <p:cNvGraphicFramePr>
            <a:graphicFrameLocks/>
          </p:cNvGraphicFramePr>
          <p:nvPr/>
        </p:nvGraphicFramePr>
        <p:xfrm>
          <a:off x="1042988" y="908050"/>
          <a:ext cx="3529012" cy="3144838"/>
        </p:xfrm>
        <a:graphic>
          <a:graphicData uri="http://schemas.openxmlformats.org/presentationml/2006/ole">
            <mc:AlternateContent xmlns:mc="http://schemas.openxmlformats.org/markup-compatibility/2006">
              <mc:Choice xmlns:v="urn:schemas-microsoft-com:vml" Requires="v">
                <p:oleObj spid="_x0000_s5129" r:id="rId6" imgW="6383065" imgH="4566300" progId="Excel.Chart.8">
                  <p:embed/>
                </p:oleObj>
              </mc:Choice>
              <mc:Fallback>
                <p:oleObj r:id="rId6" imgW="6383065" imgH="4566300" progId="Excel.Chart.8">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2988" y="908050"/>
                        <a:ext cx="3529012" cy="31448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26" name="Rectangle 6"/>
          <p:cNvSpPr>
            <a:spLocks noChangeArrowheads="1"/>
          </p:cNvSpPr>
          <p:nvPr/>
        </p:nvSpPr>
        <p:spPr bwMode="auto">
          <a:xfrm>
            <a:off x="395288" y="4005263"/>
            <a:ext cx="37433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در میانگین رطوبت سه سال مذکور بیشترین میزان رطوبت به ماه دی و کمترین میزان به آبان اختصاص دارد.</a:t>
            </a:r>
          </a:p>
        </p:txBody>
      </p:sp>
    </p:spTree>
    <p:extLst>
      <p:ext uri="{BB962C8B-B14F-4D97-AF65-F5344CB8AC3E}">
        <p14:creationId xmlns:p14="http://schemas.microsoft.com/office/powerpoint/2010/main" val="34362414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2"/>
          <p:cNvPicPr>
            <a:picLocks noChangeAspect="1" noChangeArrowheads="1"/>
          </p:cNvPicPr>
          <p:nvPr/>
        </p:nvPicPr>
        <p:blipFill>
          <a:blip r:embed="rId3">
            <a:lum bright="34000" contrast="-68000"/>
            <a:extLst>
              <a:ext uri="{28A0092B-C50C-407E-A947-70E740481C1C}">
                <a14:useLocalDpi xmlns:a14="http://schemas.microsoft.com/office/drawing/2010/main"/>
              </a:ext>
            </a:extLst>
          </a:blip>
          <a:srcRect/>
          <a:stretch>
            <a:fillRect/>
          </a:stretch>
        </p:blipFill>
        <p:spPr bwMode="auto">
          <a:xfrm>
            <a:off x="0" y="-7938"/>
            <a:ext cx="9144000" cy="686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4572000" y="-284659"/>
            <a:ext cx="4116654" cy="569317"/>
          </a:xfrm>
          <a:prstGeom prst="rect">
            <a:avLst/>
          </a:prstGeom>
          <a:noFill/>
        </p:spPr>
        <p:txBody>
          <a:bodyPr rtlCol="1">
            <a:spAutoFit/>
          </a:bodyPr>
          <a:lstStyle/>
          <a:p>
            <a:pPr fontAlgn="base">
              <a:spcBef>
                <a:spcPct val="0"/>
              </a:spcBef>
              <a:spcAft>
                <a:spcPct val="0"/>
              </a:spcAft>
              <a:defRPr/>
            </a:pPr>
            <a:r>
              <a:rPr lang="fa-IR" sz="6600" b="1" dirty="0">
                <a:ln w="17780" cmpd="sng">
                  <a:solidFill>
                    <a:srgbClr val="FFFFFF"/>
                  </a:solidFill>
                  <a:prstDash val="solid"/>
                  <a:miter lim="800000"/>
                </a:ln>
                <a:solidFill>
                  <a:srgbClr val="C00000"/>
                </a:solidFill>
                <a:effectLst>
                  <a:outerShdw blurRad="50800" algn="tl" rotWithShape="0">
                    <a:srgbClr val="000000"/>
                  </a:outerShdw>
                </a:effectLst>
                <a:latin typeface="Arial" panose="020B0604020202020204" pitchFamily="34" charset="0"/>
                <a:cs typeface="2  Esfehan" pitchFamily="2" charset="-78"/>
              </a:rPr>
              <a:t>تبخیر :</a:t>
            </a:r>
          </a:p>
        </p:txBody>
      </p:sp>
      <p:graphicFrame>
        <p:nvGraphicFramePr>
          <p:cNvPr id="6146" name="Chart 2"/>
          <p:cNvGraphicFramePr>
            <a:graphicFrameLocks/>
          </p:cNvGraphicFramePr>
          <p:nvPr/>
        </p:nvGraphicFramePr>
        <p:xfrm>
          <a:off x="5365750" y="549275"/>
          <a:ext cx="3743325" cy="2641600"/>
        </p:xfrm>
        <a:graphic>
          <a:graphicData uri="http://schemas.openxmlformats.org/presentationml/2006/ole">
            <mc:AlternateContent xmlns:mc="http://schemas.openxmlformats.org/markup-compatibility/2006">
              <mc:Choice xmlns:v="urn:schemas-microsoft-com:vml" Requires="v">
                <p:oleObj spid="_x0000_s6158" r:id="rId4" imgW="6383065" imgH="4566300" progId="Excel.Chart.8">
                  <p:embed/>
                </p:oleObj>
              </mc:Choice>
              <mc:Fallback>
                <p:oleObj r:id="rId4" imgW="6383065" imgH="4566300"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5750" y="549275"/>
                        <a:ext cx="3743325" cy="2641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52" name="Rectangle 5"/>
          <p:cNvSpPr>
            <a:spLocks noChangeArrowheads="1"/>
          </p:cNvSpPr>
          <p:nvPr/>
        </p:nvSpPr>
        <p:spPr bwMode="auto">
          <a:xfrm>
            <a:off x="4716463" y="3213100"/>
            <a:ext cx="416718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در سال 1385،86بیشترین تبخیر در ماه خرداد(188/4میلی متر) وکمترین میزان آن در دی ماه (9/5میلی متر) بوده است.</a:t>
            </a:r>
          </a:p>
        </p:txBody>
      </p:sp>
      <p:graphicFrame>
        <p:nvGraphicFramePr>
          <p:cNvPr id="6147" name="Chart 1"/>
          <p:cNvGraphicFramePr>
            <a:graphicFrameLocks/>
          </p:cNvGraphicFramePr>
          <p:nvPr/>
        </p:nvGraphicFramePr>
        <p:xfrm>
          <a:off x="971550" y="501650"/>
          <a:ext cx="3960813" cy="2782888"/>
        </p:xfrm>
        <a:graphic>
          <a:graphicData uri="http://schemas.openxmlformats.org/presentationml/2006/ole">
            <mc:AlternateContent xmlns:mc="http://schemas.openxmlformats.org/markup-compatibility/2006">
              <mc:Choice xmlns:v="urn:schemas-microsoft-com:vml" Requires="v">
                <p:oleObj spid="_x0000_s6159" r:id="rId6" imgW="6383065" imgH="4566300" progId="Excel.Chart.8">
                  <p:embed/>
                </p:oleObj>
              </mc:Choice>
              <mc:Fallback>
                <p:oleObj r:id="rId6" imgW="6383065" imgH="4566300" progId="Excel.Chart.8">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1550" y="501650"/>
                        <a:ext cx="3960813" cy="27828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53" name="Rectangle 7"/>
          <p:cNvSpPr>
            <a:spLocks noChangeArrowheads="1"/>
          </p:cNvSpPr>
          <p:nvPr/>
        </p:nvSpPr>
        <p:spPr bwMode="auto">
          <a:xfrm>
            <a:off x="539750" y="3213100"/>
            <a:ext cx="3529013"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در سال 1384،85بیشترین تبخیر در مرداد(234/3 میلی متر) و کمترین میزان آن در دی (14/7 میلی متر) بوده است.</a:t>
            </a:r>
          </a:p>
        </p:txBody>
      </p:sp>
      <p:graphicFrame>
        <p:nvGraphicFramePr>
          <p:cNvPr id="6148" name="Object 4"/>
          <p:cNvGraphicFramePr>
            <a:graphicFrameLocks/>
          </p:cNvGraphicFramePr>
          <p:nvPr/>
        </p:nvGraphicFramePr>
        <p:xfrm>
          <a:off x="5508625" y="3787775"/>
          <a:ext cx="3600450" cy="2449513"/>
        </p:xfrm>
        <a:graphic>
          <a:graphicData uri="http://schemas.openxmlformats.org/presentationml/2006/ole">
            <mc:AlternateContent xmlns:mc="http://schemas.openxmlformats.org/markup-compatibility/2006">
              <mc:Choice xmlns:v="urn:schemas-microsoft-com:vml" Requires="v">
                <p:oleObj spid="_x0000_s6160" r:id="rId8" imgW="6383065" imgH="4566300" progId="Excel.Chart.8">
                  <p:embed/>
                </p:oleObj>
              </mc:Choice>
              <mc:Fallback>
                <p:oleObj r:id="rId8" imgW="6383065" imgH="4566300" progId="Excel.Chart.8">
                  <p:embed/>
                  <p:pic>
                    <p:nvPicPr>
                      <p:cNvPr id="0" name=""/>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08625" y="3787775"/>
                        <a:ext cx="3600450" cy="24495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54" name="Rectangle 9"/>
          <p:cNvSpPr>
            <a:spLocks noChangeArrowheads="1"/>
          </p:cNvSpPr>
          <p:nvPr/>
        </p:nvSpPr>
        <p:spPr bwMode="auto">
          <a:xfrm>
            <a:off x="4859338" y="6092825"/>
            <a:ext cx="388937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در سال 1386،87بیشترین تبخیر در مرداد (183/9) و کمترین آن در دی ماه (0/0)بوده است.</a:t>
            </a:r>
          </a:p>
        </p:txBody>
      </p:sp>
      <p:graphicFrame>
        <p:nvGraphicFramePr>
          <p:cNvPr id="6149" name="Object 5"/>
          <p:cNvGraphicFramePr>
            <a:graphicFrameLocks/>
          </p:cNvGraphicFramePr>
          <p:nvPr/>
        </p:nvGraphicFramePr>
        <p:xfrm>
          <a:off x="827088" y="3887788"/>
          <a:ext cx="3959225" cy="2349500"/>
        </p:xfrm>
        <a:graphic>
          <a:graphicData uri="http://schemas.openxmlformats.org/presentationml/2006/ole">
            <mc:AlternateContent xmlns:mc="http://schemas.openxmlformats.org/markup-compatibility/2006">
              <mc:Choice xmlns:v="urn:schemas-microsoft-com:vml" Requires="v">
                <p:oleObj spid="_x0000_s6161" r:id="rId10" imgW="6383065" imgH="4566300" progId="Excel.Chart.8">
                  <p:embed/>
                </p:oleObj>
              </mc:Choice>
              <mc:Fallback>
                <p:oleObj r:id="rId10" imgW="6383065" imgH="4566300" progId="Excel.Chart.8">
                  <p:embed/>
                  <p:pic>
                    <p:nvPicPr>
                      <p:cNvPr id="0" name=""/>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27088" y="3887788"/>
                        <a:ext cx="3959225" cy="2349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55" name="Rectangle 11"/>
          <p:cNvSpPr>
            <a:spLocks noChangeArrowheads="1"/>
          </p:cNvSpPr>
          <p:nvPr/>
        </p:nvSpPr>
        <p:spPr bwMode="auto">
          <a:xfrm>
            <a:off x="179388" y="6080125"/>
            <a:ext cx="4064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در میانگین سه سال بیشترین  تبخیر مربوط به ماه های خرداد و مرداد بوده است.</a:t>
            </a:r>
          </a:p>
        </p:txBody>
      </p:sp>
    </p:spTree>
    <p:extLst>
      <p:ext uri="{BB962C8B-B14F-4D97-AF65-F5344CB8AC3E}">
        <p14:creationId xmlns:p14="http://schemas.microsoft.com/office/powerpoint/2010/main" val="382659015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a:lum bright="46000" contrast="-48000"/>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4"/>
          <p:cNvSpPr txBox="1">
            <a:spLocks noChangeArrowheads="1"/>
          </p:cNvSpPr>
          <p:nvPr/>
        </p:nvSpPr>
        <p:spPr bwMode="auto">
          <a:xfrm>
            <a:off x="4857752" y="124015"/>
            <a:ext cx="3782436" cy="1015663"/>
          </a:xfrm>
          <a:prstGeom prst="rect">
            <a:avLst/>
          </a:prstGeom>
          <a:noFill/>
          <a:ln w="9525">
            <a:noFill/>
            <a:miter lim="800000"/>
            <a:headEnd/>
            <a:tailEnd/>
          </a:ln>
        </p:spPr>
        <p:txBody>
          <a:bodyPr>
            <a:spAutoFit/>
          </a:bodyPr>
          <a:lstStyle/>
          <a:p>
            <a:pPr fontAlgn="base">
              <a:spcBef>
                <a:spcPct val="0"/>
              </a:spcBef>
              <a:spcAft>
                <a:spcPct val="0"/>
              </a:spcAft>
              <a:defRPr/>
            </a:pPr>
            <a:r>
              <a:rPr lang="fa-IR" sz="6000" b="1" dirty="0">
                <a:ln w="17780" cmpd="sng">
                  <a:solidFill>
                    <a:srgbClr val="FFFFFF"/>
                  </a:solidFill>
                  <a:prstDash val="solid"/>
                  <a:miter lim="800000"/>
                </a:ln>
                <a:solidFill>
                  <a:srgbClr val="C00000"/>
                </a:solidFill>
                <a:effectLst>
                  <a:outerShdw blurRad="50800" algn="tl" rotWithShape="0">
                    <a:srgbClr val="000000"/>
                  </a:outerShdw>
                </a:effectLst>
                <a:cs typeface="B Esfehan" pitchFamily="2" charset="-78"/>
              </a:rPr>
              <a:t>باد :</a:t>
            </a:r>
          </a:p>
        </p:txBody>
      </p:sp>
      <p:pic>
        <p:nvPicPr>
          <p:cNvPr id="2050" name="Picture 2" descr="C:\Users\Zahra\Pictures\45.gif"/>
          <p:cNvPicPr>
            <a:picLocks noChangeAspect="1" noChangeArrowheads="1"/>
          </p:cNvPicPr>
          <p:nvPr/>
        </p:nvPicPr>
        <p:blipFill>
          <a:blip r:embed="rId3" cstate="email">
            <a:lum bright="-14000" contrast="-2000"/>
            <a:extLst>
              <a:ext uri="{28A0092B-C50C-407E-A947-70E740481C1C}">
                <a14:useLocalDpi xmlns:a14="http://schemas.microsoft.com/office/drawing/2010/main"/>
              </a:ext>
            </a:extLst>
          </a:blip>
          <a:srcRect/>
          <a:stretch>
            <a:fillRect/>
          </a:stretch>
        </p:blipFill>
        <p:spPr bwMode="auto">
          <a:xfrm>
            <a:off x="2643188" y="1470025"/>
            <a:ext cx="3429000" cy="3932238"/>
          </a:xfrm>
          <a:prstGeom prst="rect">
            <a:avLst/>
          </a:prstGeom>
          <a:noFill/>
          <a:effectLst>
            <a:outerShdw blurRad="254000" dist="88900" dir="10080000" sx="108000" sy="108000" algn="ctr" rotWithShape="0">
              <a:srgbClr val="000000">
                <a:alpha val="64000"/>
              </a:srgbClr>
            </a:outerShdw>
          </a:effectLst>
        </p:spPr>
      </p:pic>
      <p:sp>
        <p:nvSpPr>
          <p:cNvPr id="5" name="Curved Down Arrow 4"/>
          <p:cNvSpPr/>
          <p:nvPr/>
        </p:nvSpPr>
        <p:spPr>
          <a:xfrm rot="15722258">
            <a:off x="3521869" y="5784057"/>
            <a:ext cx="1171575" cy="484187"/>
          </a:xfrm>
          <a:prstGeom prst="curvedDownArrow">
            <a:avLst/>
          </a:prstGeom>
          <a:solidFill>
            <a:srgbClr val="C00000">
              <a:alpha val="81000"/>
            </a:srgbClr>
          </a:solidFill>
          <a:ln>
            <a:solidFill>
              <a:schemeClr val="accent1">
                <a:lumMod val="75000"/>
              </a:schemeClr>
            </a:solidFill>
          </a:ln>
          <a:effectLst>
            <a:outerShdw blurRad="127000" dist="114300" dir="6120000" sx="90000" sy="9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black"/>
              </a:solidFill>
            </a:endParaRPr>
          </a:p>
        </p:txBody>
      </p:sp>
      <p:pic>
        <p:nvPicPr>
          <p:cNvPr id="38918" name="Picture 34" descr="5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101013" y="5445125"/>
            <a:ext cx="785812"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9" name="TextBox 8"/>
          <p:cNvSpPr txBox="1">
            <a:spLocks noChangeArrowheads="1"/>
          </p:cNvSpPr>
          <p:nvPr/>
        </p:nvSpPr>
        <p:spPr bwMode="auto">
          <a:xfrm>
            <a:off x="0" y="4581525"/>
            <a:ext cx="3357563"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r>
              <a:rPr lang="fa-IR" altLang="fa-IR">
                <a:solidFill>
                  <a:srgbClr val="C00000"/>
                </a:solidFill>
              </a:rPr>
              <a:t>باد گرم :</a:t>
            </a:r>
          </a:p>
          <a:p>
            <a:pPr algn="ctr" eaLnBrk="1" fontAlgn="base" hangingPunct="1">
              <a:spcBef>
                <a:spcPct val="0"/>
              </a:spcBef>
              <a:spcAft>
                <a:spcPct val="0"/>
              </a:spcAft>
            </a:pPr>
            <a:r>
              <a:rPr lang="fa-IR" altLang="fa-IR">
                <a:solidFill>
                  <a:srgbClr val="C00000"/>
                </a:solidFill>
              </a:rPr>
              <a:t>این باد در فصلهای پاییز و زمستان می وزد،و گرد و خاک </a:t>
            </a:r>
          </a:p>
          <a:p>
            <a:pPr algn="ctr" eaLnBrk="1" fontAlgn="base" hangingPunct="1">
              <a:spcBef>
                <a:spcPct val="0"/>
              </a:spcBef>
              <a:spcAft>
                <a:spcPct val="0"/>
              </a:spcAft>
            </a:pPr>
            <a:r>
              <a:rPr lang="fa-IR" altLang="fa-IR">
                <a:solidFill>
                  <a:srgbClr val="C00000"/>
                </a:solidFill>
              </a:rPr>
              <a:t> را بلند می کند،این باد برای انسان و دام و گیاه مضر است و باعث تخریب محصول می شود.</a:t>
            </a:r>
          </a:p>
        </p:txBody>
      </p:sp>
      <p:sp>
        <p:nvSpPr>
          <p:cNvPr id="38920" name="Rectangle 9"/>
          <p:cNvSpPr>
            <a:spLocks noChangeArrowheads="1"/>
          </p:cNvSpPr>
          <p:nvPr/>
        </p:nvSpPr>
        <p:spPr bwMode="auto">
          <a:xfrm>
            <a:off x="4514850" y="5857875"/>
            <a:ext cx="15716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r>
              <a:rPr lang="fa-IR" altLang="fa-IR" sz="2400">
                <a:solidFill>
                  <a:srgbClr val="C00000"/>
                </a:solidFill>
              </a:rPr>
              <a:t>باد گرم جنوب</a:t>
            </a:r>
          </a:p>
          <a:p>
            <a:pPr algn="ctr" eaLnBrk="1" fontAlgn="base" hangingPunct="1">
              <a:spcBef>
                <a:spcPct val="0"/>
              </a:spcBef>
              <a:spcAft>
                <a:spcPct val="0"/>
              </a:spcAft>
            </a:pPr>
            <a:r>
              <a:rPr lang="fa-IR" altLang="fa-IR" sz="2400">
                <a:solidFill>
                  <a:srgbClr val="C00000"/>
                </a:solidFill>
              </a:rPr>
              <a:t>(گرمیش) </a:t>
            </a:r>
            <a:endParaRPr lang="fa-IR" altLang="fa-IR" sz="2400">
              <a:solidFill>
                <a:prstClr val="black"/>
              </a:solidFill>
            </a:endParaRPr>
          </a:p>
        </p:txBody>
      </p:sp>
      <p:sp>
        <p:nvSpPr>
          <p:cNvPr id="11" name="Curved Down Arrow 10"/>
          <p:cNvSpPr/>
          <p:nvPr/>
        </p:nvSpPr>
        <p:spPr>
          <a:xfrm rot="5154534">
            <a:off x="3983831" y="1216819"/>
            <a:ext cx="1171575" cy="484188"/>
          </a:xfrm>
          <a:prstGeom prst="curvedDownArrow">
            <a:avLst/>
          </a:prstGeom>
          <a:solidFill>
            <a:schemeClr val="accent1">
              <a:lumMod val="75000"/>
              <a:alpha val="81000"/>
            </a:schemeClr>
          </a:solidFill>
          <a:ln>
            <a:solidFill>
              <a:srgbClr val="C00000"/>
            </a:solidFill>
          </a:ln>
          <a:effectLst>
            <a:outerShdw blurRad="127000" dist="114300" dir="6120000" sx="90000" sy="9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black"/>
              </a:solidFill>
            </a:endParaRPr>
          </a:p>
        </p:txBody>
      </p:sp>
      <p:sp>
        <p:nvSpPr>
          <p:cNvPr id="12" name="TextBox 11"/>
          <p:cNvSpPr txBox="1"/>
          <p:nvPr/>
        </p:nvSpPr>
        <p:spPr>
          <a:xfrm>
            <a:off x="6156325" y="981075"/>
            <a:ext cx="2286000" cy="2014538"/>
          </a:xfrm>
          <a:prstGeom prst="rect">
            <a:avLst/>
          </a:prstGeom>
          <a:noFill/>
        </p:spPr>
        <p:txBody>
          <a:bodyPr rtlCol="1">
            <a:spAutoFit/>
          </a:bodyPr>
          <a:lstStyle/>
          <a:p>
            <a:pPr algn="ctr" fontAlgn="base">
              <a:spcBef>
                <a:spcPct val="0"/>
              </a:spcBef>
              <a:spcAft>
                <a:spcPct val="0"/>
              </a:spcAft>
              <a:defRPr/>
            </a:pPr>
            <a:r>
              <a:rPr lang="fa-IR" dirty="0">
                <a:solidFill>
                  <a:srgbClr val="4F81BD">
                    <a:lumMod val="75000"/>
                  </a:srgbClr>
                </a:solidFill>
                <a:latin typeface="Arial" panose="020B0604020202020204" pitchFamily="34" charset="0"/>
              </a:rPr>
              <a:t>باد مطلوب :</a:t>
            </a:r>
          </a:p>
          <a:p>
            <a:pPr algn="ctr" fontAlgn="base">
              <a:spcBef>
                <a:spcPct val="0"/>
              </a:spcBef>
              <a:spcAft>
                <a:spcPct val="0"/>
              </a:spcAft>
              <a:defRPr/>
            </a:pPr>
            <a:r>
              <a:rPr lang="fa-IR" dirty="0">
                <a:solidFill>
                  <a:srgbClr val="4F81BD">
                    <a:lumMod val="75000"/>
                  </a:srgbClr>
                </a:solidFill>
                <a:latin typeface="Arial" panose="020B0604020202020204" pitchFamily="34" charset="0"/>
              </a:rPr>
              <a:t>این باد در فصلهای بهار و تابستان از سمت جلگه (شمال و شمال شرقی) می وزد،به باد شمال شرقی باد نوروز محله ای گفته می شود.</a:t>
            </a:r>
          </a:p>
        </p:txBody>
      </p:sp>
      <p:sp>
        <p:nvSpPr>
          <p:cNvPr id="13" name="Curved Right Arrow 12"/>
          <p:cNvSpPr/>
          <p:nvPr/>
        </p:nvSpPr>
        <p:spPr>
          <a:xfrm rot="21104097">
            <a:off x="1860550" y="990600"/>
            <a:ext cx="561975" cy="1127125"/>
          </a:xfrm>
          <a:prstGeom prst="curvedRightArrow">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black"/>
              </a:solidFill>
            </a:endParaRPr>
          </a:p>
        </p:txBody>
      </p:sp>
      <p:sp>
        <p:nvSpPr>
          <p:cNvPr id="14" name="TextBox 13"/>
          <p:cNvSpPr txBox="1"/>
          <p:nvPr/>
        </p:nvSpPr>
        <p:spPr>
          <a:xfrm>
            <a:off x="214313" y="2214563"/>
            <a:ext cx="2214562" cy="646112"/>
          </a:xfrm>
          <a:prstGeom prst="rect">
            <a:avLst/>
          </a:prstGeom>
          <a:noFill/>
        </p:spPr>
        <p:txBody>
          <a:bodyPr rtlCol="1">
            <a:spAutoFit/>
          </a:bodyPr>
          <a:lstStyle/>
          <a:p>
            <a:pPr algn="ctr" fontAlgn="base">
              <a:spcBef>
                <a:spcPct val="0"/>
              </a:spcBef>
              <a:spcAft>
                <a:spcPct val="0"/>
              </a:spcAft>
              <a:defRPr/>
            </a:pPr>
            <a:r>
              <a:rPr lang="fa-IR" dirty="0">
                <a:solidFill>
                  <a:srgbClr val="4F81BD">
                    <a:lumMod val="75000"/>
                  </a:srgbClr>
                </a:solidFill>
                <a:latin typeface="Arial" panose="020B0604020202020204" pitchFamily="34" charset="0"/>
              </a:rPr>
              <a:t>باد مه :در زمستانهای سرد از شمال می آید.</a:t>
            </a:r>
          </a:p>
        </p:txBody>
      </p:sp>
    </p:spTree>
    <p:extLst>
      <p:ext uri="{BB962C8B-B14F-4D97-AF65-F5344CB8AC3E}">
        <p14:creationId xmlns:p14="http://schemas.microsoft.com/office/powerpoint/2010/main" val="34206964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4" name="Picture 2"/>
          <p:cNvPicPr>
            <a:picLocks noChangeAspect="1" noChangeArrowheads="1"/>
          </p:cNvPicPr>
          <p:nvPr/>
        </p:nvPicPr>
        <p:blipFill>
          <a:blip r:embed="rId3">
            <a:lum bright="46000" contrast="-48000"/>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170" name="Chart 2"/>
          <p:cNvGraphicFramePr>
            <a:graphicFrameLocks/>
          </p:cNvGraphicFramePr>
          <p:nvPr/>
        </p:nvGraphicFramePr>
        <p:xfrm>
          <a:off x="5148263" y="115888"/>
          <a:ext cx="3754437" cy="2835275"/>
        </p:xfrm>
        <a:graphic>
          <a:graphicData uri="http://schemas.openxmlformats.org/presentationml/2006/ole">
            <mc:AlternateContent xmlns:mc="http://schemas.openxmlformats.org/markup-compatibility/2006">
              <mc:Choice xmlns:v="urn:schemas-microsoft-com:vml" Requires="v">
                <p:oleObj spid="_x0000_s7182" r:id="rId4" imgW="6383065" imgH="4566300" progId="Excel.Chart.8">
                  <p:embed/>
                </p:oleObj>
              </mc:Choice>
              <mc:Fallback>
                <p:oleObj r:id="rId4" imgW="6383065" imgH="4566300"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8263" y="115888"/>
                        <a:ext cx="3754437" cy="2835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175" name="TextBox 4"/>
          <p:cNvSpPr txBox="1">
            <a:spLocks noChangeArrowheads="1"/>
          </p:cNvSpPr>
          <p:nvPr/>
        </p:nvSpPr>
        <p:spPr bwMode="auto">
          <a:xfrm>
            <a:off x="5148263" y="2852738"/>
            <a:ext cx="3433762"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r>
              <a:rPr lang="fa-IR" altLang="fa-IR" sz="1400" b="1">
                <a:solidFill>
                  <a:prstClr val="black"/>
                </a:solidFill>
                <a:cs typeface="B Nazanin" panose="00000400000000000000" pitchFamily="2" charset="-78"/>
              </a:rPr>
              <a:t>در سال 1386،87سرعت باد در اسفند حداکثر(6514کیلومتر) و در دی حداقل(3468)کیلومتر بوده است.</a:t>
            </a:r>
          </a:p>
        </p:txBody>
      </p:sp>
      <p:graphicFrame>
        <p:nvGraphicFramePr>
          <p:cNvPr id="7171" name="Chart 1"/>
          <p:cNvGraphicFramePr>
            <a:graphicFrameLocks/>
          </p:cNvGraphicFramePr>
          <p:nvPr/>
        </p:nvGraphicFramePr>
        <p:xfrm>
          <a:off x="1187450" y="139700"/>
          <a:ext cx="3860800" cy="2784475"/>
        </p:xfrm>
        <a:graphic>
          <a:graphicData uri="http://schemas.openxmlformats.org/presentationml/2006/ole">
            <mc:AlternateContent xmlns:mc="http://schemas.openxmlformats.org/markup-compatibility/2006">
              <mc:Choice xmlns:v="urn:schemas-microsoft-com:vml" Requires="v">
                <p:oleObj spid="_x0000_s7183" r:id="rId6" imgW="6383065" imgH="4566300" progId="Excel.Chart.8">
                  <p:embed/>
                </p:oleObj>
              </mc:Choice>
              <mc:Fallback>
                <p:oleObj r:id="rId6" imgW="6383065" imgH="4566300" progId="Excel.Chart.8">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87450" y="139700"/>
                        <a:ext cx="3860800" cy="2784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176" name="Rectangle 6"/>
          <p:cNvSpPr>
            <a:spLocks noChangeArrowheads="1"/>
          </p:cNvSpPr>
          <p:nvPr/>
        </p:nvSpPr>
        <p:spPr bwMode="auto">
          <a:xfrm>
            <a:off x="468313" y="2852738"/>
            <a:ext cx="3889375"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در سال 1385،86 سرعت باد در ماه بهمن بیشتر(6809/4)کیلومتر و در آذر کمتر(3272/2)کیلومتر است.</a:t>
            </a:r>
          </a:p>
        </p:txBody>
      </p:sp>
      <p:graphicFrame>
        <p:nvGraphicFramePr>
          <p:cNvPr id="7172" name="Object 4"/>
          <p:cNvGraphicFramePr>
            <a:graphicFrameLocks/>
          </p:cNvGraphicFramePr>
          <p:nvPr/>
        </p:nvGraphicFramePr>
        <p:xfrm>
          <a:off x="5221288" y="3573463"/>
          <a:ext cx="3671887" cy="2492375"/>
        </p:xfrm>
        <a:graphic>
          <a:graphicData uri="http://schemas.openxmlformats.org/presentationml/2006/ole">
            <mc:AlternateContent xmlns:mc="http://schemas.openxmlformats.org/markup-compatibility/2006">
              <mc:Choice xmlns:v="urn:schemas-microsoft-com:vml" Requires="v">
                <p:oleObj spid="_x0000_s7184" r:id="rId8" imgW="6383065" imgH="4566300" progId="Excel.Chart.8">
                  <p:embed/>
                </p:oleObj>
              </mc:Choice>
              <mc:Fallback>
                <p:oleObj r:id="rId8" imgW="6383065" imgH="4566300" progId="Excel.Chart.8">
                  <p:embed/>
                  <p:pic>
                    <p:nvPicPr>
                      <p:cNvPr id="0" name=""/>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21288" y="3573463"/>
                        <a:ext cx="3671887" cy="2492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177" name="Rectangle 8"/>
          <p:cNvSpPr>
            <a:spLocks noChangeArrowheads="1"/>
          </p:cNvSpPr>
          <p:nvPr/>
        </p:nvSpPr>
        <p:spPr bwMode="auto">
          <a:xfrm>
            <a:off x="4500563" y="6007100"/>
            <a:ext cx="395128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در سال 1384،85در ماه بهمن سرعت باد بیشتر(7196 کیلومتر) ودر ماه آبان سرعت باد کمتر(3786 کیلومتر) است.</a:t>
            </a:r>
          </a:p>
        </p:txBody>
      </p:sp>
      <p:graphicFrame>
        <p:nvGraphicFramePr>
          <p:cNvPr id="7173" name="Object 5"/>
          <p:cNvGraphicFramePr>
            <a:graphicFrameLocks/>
          </p:cNvGraphicFramePr>
          <p:nvPr/>
        </p:nvGraphicFramePr>
        <p:xfrm>
          <a:off x="1476375" y="3616325"/>
          <a:ext cx="3671888" cy="2476500"/>
        </p:xfrm>
        <a:graphic>
          <a:graphicData uri="http://schemas.openxmlformats.org/presentationml/2006/ole">
            <mc:AlternateContent xmlns:mc="http://schemas.openxmlformats.org/markup-compatibility/2006">
              <mc:Choice xmlns:v="urn:schemas-microsoft-com:vml" Requires="v">
                <p:oleObj spid="_x0000_s7185" r:id="rId10" imgW="6383065" imgH="4566300" progId="Excel.Chart.8">
                  <p:embed/>
                </p:oleObj>
              </mc:Choice>
              <mc:Fallback>
                <p:oleObj r:id="rId10" imgW="6383065" imgH="4566300" progId="Excel.Chart.8">
                  <p:embed/>
                  <p:pic>
                    <p:nvPicPr>
                      <p:cNvPr id="0" name=""/>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76375" y="3616325"/>
                        <a:ext cx="3671888" cy="2476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178" name="Rectangle 10"/>
          <p:cNvSpPr>
            <a:spLocks noChangeArrowheads="1"/>
          </p:cNvSpPr>
          <p:nvPr/>
        </p:nvSpPr>
        <p:spPr bwMode="auto">
          <a:xfrm>
            <a:off x="755650" y="6021388"/>
            <a:ext cx="3240088"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در میانگین سه سال مذکور سرعت باد در ماه بهمن بیشینه و در ماه دی کمینه بوده است.</a:t>
            </a:r>
          </a:p>
        </p:txBody>
      </p:sp>
    </p:spTree>
    <p:extLst>
      <p:ext uri="{BB962C8B-B14F-4D97-AF65-F5344CB8AC3E}">
        <p14:creationId xmlns:p14="http://schemas.microsoft.com/office/powerpoint/2010/main" val="28556988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8" name="Picture 2"/>
          <p:cNvPicPr>
            <a:picLocks noChangeAspect="1" noChangeArrowheads="1"/>
          </p:cNvPicPr>
          <p:nvPr/>
        </p:nvPicPr>
        <p:blipFill>
          <a:blip r:embed="rId3">
            <a:lum bright="32000" contrast="2000"/>
            <a:extLst>
              <a:ext uri="{28A0092B-C50C-407E-A947-70E740481C1C}">
                <a14:useLocalDpi xmlns:a14="http://schemas.microsoft.com/office/drawing/2010/main"/>
              </a:ext>
            </a:extLst>
          </a:blip>
          <a:srcRect/>
          <a:stretch>
            <a:fillRect/>
          </a:stretch>
        </p:blipFill>
        <p:spPr bwMode="auto">
          <a:xfrm>
            <a:off x="-36513" y="0"/>
            <a:ext cx="932497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5"/>
          <p:cNvSpPr txBox="1">
            <a:spLocks noChangeArrowheads="1"/>
          </p:cNvSpPr>
          <p:nvPr/>
        </p:nvSpPr>
        <p:spPr bwMode="auto">
          <a:xfrm>
            <a:off x="5377255" y="-71462"/>
            <a:ext cx="3909653" cy="1015663"/>
          </a:xfrm>
          <a:prstGeom prst="rect">
            <a:avLst/>
          </a:prstGeom>
          <a:noFill/>
          <a:ln w="9525">
            <a:noFill/>
            <a:miter lim="800000"/>
            <a:headEnd/>
            <a:tailEnd/>
          </a:ln>
        </p:spPr>
        <p:txBody>
          <a:bodyPr>
            <a:spAutoFit/>
          </a:bodyPr>
          <a:lstStyle/>
          <a:p>
            <a:pPr fontAlgn="base">
              <a:spcBef>
                <a:spcPct val="0"/>
              </a:spcBef>
              <a:spcAft>
                <a:spcPct val="0"/>
              </a:spcAft>
              <a:defRPr/>
            </a:pPr>
            <a:r>
              <a:rPr lang="fa-IR" sz="6000" b="1" dirty="0">
                <a:ln w="17780" cmpd="sng">
                  <a:solidFill>
                    <a:srgbClr val="FFFFFF"/>
                  </a:solidFill>
                  <a:prstDash val="solid"/>
                  <a:miter lim="800000"/>
                </a:ln>
                <a:solidFill>
                  <a:srgbClr val="C00000"/>
                </a:solidFill>
                <a:effectLst>
                  <a:outerShdw blurRad="50800" algn="tl" rotWithShape="0">
                    <a:srgbClr val="000000"/>
                  </a:outerShdw>
                </a:effectLst>
                <a:cs typeface="2  Esfehan" pitchFamily="2" charset="-78"/>
              </a:rPr>
              <a:t>بارش :</a:t>
            </a:r>
          </a:p>
        </p:txBody>
      </p:sp>
      <p:graphicFrame>
        <p:nvGraphicFramePr>
          <p:cNvPr id="8194" name="Chart 3"/>
          <p:cNvGraphicFramePr>
            <a:graphicFrameLocks/>
          </p:cNvGraphicFramePr>
          <p:nvPr/>
        </p:nvGraphicFramePr>
        <p:xfrm>
          <a:off x="5219700" y="620713"/>
          <a:ext cx="3816350" cy="2260600"/>
        </p:xfrm>
        <a:graphic>
          <a:graphicData uri="http://schemas.openxmlformats.org/presentationml/2006/ole">
            <mc:AlternateContent xmlns:mc="http://schemas.openxmlformats.org/markup-compatibility/2006">
              <mc:Choice xmlns:v="urn:schemas-microsoft-com:vml" Requires="v">
                <p:oleObj spid="_x0000_s8206" r:id="rId4" imgW="6383065" imgH="4566300" progId="Excel.Chart.8">
                  <p:embed/>
                </p:oleObj>
              </mc:Choice>
              <mc:Fallback>
                <p:oleObj r:id="rId4" imgW="6383065" imgH="4566300"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19700" y="620713"/>
                        <a:ext cx="3816350" cy="226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200" name="TextBox 5"/>
          <p:cNvSpPr txBox="1">
            <a:spLocks noChangeArrowheads="1"/>
          </p:cNvSpPr>
          <p:nvPr/>
        </p:nvSpPr>
        <p:spPr bwMode="auto">
          <a:xfrm>
            <a:off x="4716463" y="2781300"/>
            <a:ext cx="407987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r>
              <a:rPr lang="fa-IR" altLang="fa-IR" sz="1400" b="1">
                <a:solidFill>
                  <a:prstClr val="black"/>
                </a:solidFill>
                <a:cs typeface="B Nazanin" panose="00000400000000000000" pitchFamily="2" charset="-78"/>
              </a:rPr>
              <a:t>در سال 1384،85در ماه آبان بیشترین میزان بارش (129 میلی متر)و در ماه کمترین میزان(1 میلی متر) را شاهد بوده ایم.</a:t>
            </a:r>
          </a:p>
        </p:txBody>
      </p:sp>
      <p:graphicFrame>
        <p:nvGraphicFramePr>
          <p:cNvPr id="8195" name="Chart 1"/>
          <p:cNvGraphicFramePr>
            <a:graphicFrameLocks/>
          </p:cNvGraphicFramePr>
          <p:nvPr/>
        </p:nvGraphicFramePr>
        <p:xfrm>
          <a:off x="971550" y="620713"/>
          <a:ext cx="3240088" cy="2216150"/>
        </p:xfrm>
        <a:graphic>
          <a:graphicData uri="http://schemas.openxmlformats.org/presentationml/2006/ole">
            <mc:AlternateContent xmlns:mc="http://schemas.openxmlformats.org/markup-compatibility/2006">
              <mc:Choice xmlns:v="urn:schemas-microsoft-com:vml" Requires="v">
                <p:oleObj spid="_x0000_s8207" r:id="rId6" imgW="6383065" imgH="4566300" progId="Excel.Chart.8">
                  <p:embed/>
                </p:oleObj>
              </mc:Choice>
              <mc:Fallback>
                <p:oleObj r:id="rId6" imgW="6383065" imgH="4566300" progId="Excel.Chart.8">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1550" y="620713"/>
                        <a:ext cx="3240088" cy="2216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201" name="Rectangle 7"/>
          <p:cNvSpPr>
            <a:spLocks noChangeArrowheads="1"/>
          </p:cNvSpPr>
          <p:nvPr/>
        </p:nvSpPr>
        <p:spPr bwMode="auto">
          <a:xfrm>
            <a:off x="107950" y="2708275"/>
            <a:ext cx="3744913"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در سال 1385،86بیشترین میزان بارندگی درفروردین(135/5 میلی متر) و کمترین میزان در خرداد(0/0) بوده است. </a:t>
            </a:r>
          </a:p>
        </p:txBody>
      </p:sp>
      <p:graphicFrame>
        <p:nvGraphicFramePr>
          <p:cNvPr id="8196" name="Object 4"/>
          <p:cNvGraphicFramePr>
            <a:graphicFrameLocks/>
          </p:cNvGraphicFramePr>
          <p:nvPr/>
        </p:nvGraphicFramePr>
        <p:xfrm>
          <a:off x="5003800" y="3429000"/>
          <a:ext cx="4032250" cy="2636838"/>
        </p:xfrm>
        <a:graphic>
          <a:graphicData uri="http://schemas.openxmlformats.org/presentationml/2006/ole">
            <mc:AlternateContent xmlns:mc="http://schemas.openxmlformats.org/markup-compatibility/2006">
              <mc:Choice xmlns:v="urn:schemas-microsoft-com:vml" Requires="v">
                <p:oleObj spid="_x0000_s8208" r:id="rId8" imgW="6383065" imgH="4566300" progId="Excel.Chart.8">
                  <p:embed/>
                </p:oleObj>
              </mc:Choice>
              <mc:Fallback>
                <p:oleObj r:id="rId8" imgW="6383065" imgH="4566300" progId="Excel.Chart.8">
                  <p:embed/>
                  <p:pic>
                    <p:nvPicPr>
                      <p:cNvPr id="0" name=""/>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03800" y="3429000"/>
                        <a:ext cx="4032250" cy="26368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202" name="Rectangle 9"/>
          <p:cNvSpPr>
            <a:spLocks noChangeArrowheads="1"/>
          </p:cNvSpPr>
          <p:nvPr/>
        </p:nvSpPr>
        <p:spPr bwMode="auto">
          <a:xfrm>
            <a:off x="5364163" y="6021388"/>
            <a:ext cx="324008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در سال 1386،87 بارندگی در دی بیشینه (71/5 میلی متر)و در آبانماه کمینه(7 میلی متر) بوده است.</a:t>
            </a:r>
          </a:p>
        </p:txBody>
      </p:sp>
      <p:graphicFrame>
        <p:nvGraphicFramePr>
          <p:cNvPr id="8197" name="Object 5"/>
          <p:cNvGraphicFramePr>
            <a:graphicFrameLocks/>
          </p:cNvGraphicFramePr>
          <p:nvPr/>
        </p:nvGraphicFramePr>
        <p:xfrm>
          <a:off x="1144588" y="3524250"/>
          <a:ext cx="3643312" cy="2568575"/>
        </p:xfrm>
        <a:graphic>
          <a:graphicData uri="http://schemas.openxmlformats.org/presentationml/2006/ole">
            <mc:AlternateContent xmlns:mc="http://schemas.openxmlformats.org/markup-compatibility/2006">
              <mc:Choice xmlns:v="urn:schemas-microsoft-com:vml" Requires="v">
                <p:oleObj spid="_x0000_s8209" r:id="rId10" imgW="6383065" imgH="4566300" progId="Excel.Chart.8">
                  <p:embed/>
                </p:oleObj>
              </mc:Choice>
              <mc:Fallback>
                <p:oleObj r:id="rId10" imgW="6383065" imgH="4566300" progId="Excel.Chart.8">
                  <p:embed/>
                  <p:pic>
                    <p:nvPicPr>
                      <p:cNvPr id="0" name=""/>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44588" y="3524250"/>
                        <a:ext cx="3643312" cy="2568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203" name="Rectangle 11"/>
          <p:cNvSpPr>
            <a:spLocks noChangeArrowheads="1"/>
          </p:cNvSpPr>
          <p:nvPr/>
        </p:nvSpPr>
        <p:spPr bwMode="auto">
          <a:xfrm>
            <a:off x="827088" y="6021388"/>
            <a:ext cx="3529012"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در میانگین سه سال بارندگی در ماه فروردین بیشتر و در ماه خرداد کمتر بوده است .</a:t>
            </a:r>
          </a:p>
        </p:txBody>
      </p:sp>
    </p:spTree>
    <p:extLst>
      <p:ext uri="{BB962C8B-B14F-4D97-AF65-F5344CB8AC3E}">
        <p14:creationId xmlns:p14="http://schemas.microsoft.com/office/powerpoint/2010/main" val="22727443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a:lum bright="32000" contrast="-12000"/>
            <a:extLst>
              <a:ext uri="{28A0092B-C50C-407E-A947-70E740481C1C}">
                <a14:useLocalDpi xmlns:a14="http://schemas.microsoft.com/office/drawing/2010/main"/>
              </a:ext>
            </a:extLst>
          </a:blip>
          <a:srcRect/>
          <a:stretch>
            <a:fillRect/>
          </a:stretch>
        </p:blipFill>
        <p:spPr bwMode="auto">
          <a:xfrm>
            <a:off x="-36513" y="0"/>
            <a:ext cx="932497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extBox 3"/>
          <p:cNvSpPr txBox="1">
            <a:spLocks noChangeArrowheads="1"/>
          </p:cNvSpPr>
          <p:nvPr/>
        </p:nvSpPr>
        <p:spPr bwMode="auto">
          <a:xfrm>
            <a:off x="1403350" y="1327150"/>
            <a:ext cx="7346950" cy="347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306" tIns="32653" rIns="65306" bIns="32653">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ar-SA" altLang="fa-IR" sz="1400" b="1">
                <a:solidFill>
                  <a:prstClr val="black"/>
                </a:solidFill>
                <a:latin typeface="Tahoma" panose="020B0604030504040204" pitchFamily="34" charset="0"/>
                <a:cs typeface="B Nazanin" panose="00000400000000000000" pitchFamily="2" charset="-78"/>
              </a:rPr>
              <a:t>در این منطقه به دلیل وجود رطوبت نسبی ، ساختمان را بر روی پایه هایی از سنگ و گل قرار می دهند. </a:t>
            </a:r>
            <a:endParaRPr lang="en-US" altLang="fa-IR" sz="1400" b="1">
              <a:solidFill>
                <a:prstClr val="black"/>
              </a:solidFill>
              <a:latin typeface="Tahoma" panose="020B0604030504040204" pitchFamily="34" charset="0"/>
              <a:cs typeface="B Nazanin" panose="00000400000000000000" pitchFamily="2" charset="-78"/>
            </a:endParaRPr>
          </a:p>
          <a:p>
            <a:pPr eaLnBrk="1" fontAlgn="base" hangingPunct="1">
              <a:spcBef>
                <a:spcPct val="0"/>
              </a:spcBef>
              <a:spcAft>
                <a:spcPct val="0"/>
              </a:spcAft>
            </a:pPr>
            <a:r>
              <a:rPr lang="ar-SA" altLang="fa-IR" sz="1400" b="1">
                <a:solidFill>
                  <a:prstClr val="black"/>
                </a:solidFill>
                <a:latin typeface="Tahoma" panose="020B0604030504040204" pitchFamily="34" charset="0"/>
                <a:cs typeface="B Nazanin" panose="00000400000000000000" pitchFamily="2" charset="-78"/>
              </a:rPr>
              <a:t>در تمام ساختمان های این منطقه از تهویه طبیعی و کوران استفاده شده است تا رطوبت نسبی موجود در هوا کاهش یابد</a:t>
            </a:r>
            <a:endParaRPr lang="en-US" altLang="fa-IR" sz="1400" b="1">
              <a:solidFill>
                <a:prstClr val="black"/>
              </a:solidFill>
              <a:latin typeface="Tahoma" panose="020B0604030504040204" pitchFamily="34" charset="0"/>
              <a:cs typeface="B Nazanin" panose="00000400000000000000" pitchFamily="2" charset="-78"/>
            </a:endParaRPr>
          </a:p>
          <a:p>
            <a:pPr eaLnBrk="1" fontAlgn="base" hangingPunct="1">
              <a:spcBef>
                <a:spcPct val="0"/>
              </a:spcBef>
              <a:spcAft>
                <a:spcPct val="0"/>
              </a:spcAft>
            </a:pPr>
            <a:r>
              <a:rPr lang="ar-SA" altLang="fa-IR" sz="1400" b="1">
                <a:solidFill>
                  <a:prstClr val="black"/>
                </a:solidFill>
                <a:latin typeface="Tahoma" panose="020B0604030504040204" pitchFamily="34" charset="0"/>
                <a:cs typeface="B Nazanin" panose="00000400000000000000" pitchFamily="2" charset="-78"/>
              </a:rPr>
              <a:t>جهت قرار گیری ساختمان با توجه به جهت وزش نسیم های دریا تعیین شده تا از حداکثر وزش باد برای ایجاد تهویه طبیعی استفاده شود . به همین دلیل تلارها در این ساختمان ها رو به شرق شکل می گیرد تا از نسیمی که از سمت دریا می وزد بهره کافی ببرند .</a:t>
            </a:r>
            <a:endParaRPr lang="en-US" altLang="fa-IR" sz="1400" b="1">
              <a:solidFill>
                <a:prstClr val="black"/>
              </a:solidFill>
              <a:latin typeface="Tahoma" panose="020B0604030504040204" pitchFamily="34" charset="0"/>
              <a:cs typeface="B Nazanin" panose="00000400000000000000" pitchFamily="2" charset="-78"/>
            </a:endParaRPr>
          </a:p>
          <a:p>
            <a:pPr eaLnBrk="1" fontAlgn="base" hangingPunct="1">
              <a:spcBef>
                <a:spcPct val="0"/>
              </a:spcBef>
              <a:spcAft>
                <a:spcPct val="0"/>
              </a:spcAft>
            </a:pPr>
            <a:r>
              <a:rPr lang="ar-SA" altLang="fa-IR" sz="1400" b="1">
                <a:solidFill>
                  <a:prstClr val="black"/>
                </a:solidFill>
                <a:latin typeface="Tahoma" panose="020B0604030504040204" pitchFamily="34" charset="0"/>
                <a:cs typeface="B Nazanin" panose="00000400000000000000" pitchFamily="2" charset="-78"/>
              </a:rPr>
              <a:t>به منظور استفاده از جریان هوا ساختمان ها به صورت پراکنده در مجموعه سازماندهی شده اند و پلان هاگسترده و باز . و فرم کالبدی آنه بیشتر شکل های هندسی طویل و باریک است .</a:t>
            </a:r>
            <a:endParaRPr lang="en-US" altLang="fa-IR" sz="1400" b="1">
              <a:solidFill>
                <a:prstClr val="black"/>
              </a:solidFill>
              <a:latin typeface="Tahoma" panose="020B0604030504040204" pitchFamily="34" charset="0"/>
              <a:cs typeface="B Nazanin" panose="00000400000000000000" pitchFamily="2" charset="-78"/>
            </a:endParaRPr>
          </a:p>
          <a:p>
            <a:pPr eaLnBrk="1" fontAlgn="base" hangingPunct="1">
              <a:spcBef>
                <a:spcPct val="0"/>
              </a:spcBef>
              <a:spcAft>
                <a:spcPct val="0"/>
              </a:spcAft>
            </a:pPr>
            <a:r>
              <a:rPr lang="ar-SA" altLang="fa-IR" sz="1400" b="1">
                <a:solidFill>
                  <a:prstClr val="black"/>
                </a:solidFill>
                <a:latin typeface="Tahoma" panose="020B0604030504040204" pitchFamily="34" charset="0"/>
                <a:cs typeface="B Nazanin" panose="00000400000000000000" pitchFamily="2" charset="-78"/>
              </a:rPr>
              <a:t>به دلیل وجود بارندگی های مداوم در این منطقه بام خانه ها شیب دار است و شیب بیشتر آنها تند است .</a:t>
            </a:r>
            <a:endParaRPr lang="en-US" altLang="fa-IR" sz="1400" b="1">
              <a:solidFill>
                <a:prstClr val="black"/>
              </a:solidFill>
              <a:latin typeface="Tahoma" panose="020B0604030504040204" pitchFamily="34" charset="0"/>
              <a:cs typeface="B Nazanin" panose="00000400000000000000" pitchFamily="2" charset="-78"/>
            </a:endParaRPr>
          </a:p>
          <a:p>
            <a:pPr eaLnBrk="1" fontAlgn="base" hangingPunct="1">
              <a:spcBef>
                <a:spcPct val="0"/>
              </a:spcBef>
              <a:spcAft>
                <a:spcPct val="0"/>
              </a:spcAft>
            </a:pPr>
            <a:r>
              <a:rPr lang="ar-SA" altLang="fa-IR" sz="1400" b="1">
                <a:solidFill>
                  <a:prstClr val="black"/>
                </a:solidFill>
                <a:latin typeface="Tahoma" panose="020B0604030504040204" pitchFamily="34" charset="0"/>
                <a:cs typeface="B Nazanin" panose="00000400000000000000" pitchFamily="2" charset="-78"/>
              </a:rPr>
              <a:t>ساختمان های این منطقه با مصالحی با حداقل ظرفیت حرارتی بنا شده اند ، چون مصالح سنگین تا حد زیادی تاثیر کوران و تهویه را کاهش می دهند .</a:t>
            </a:r>
            <a:endParaRPr lang="en-US" altLang="fa-IR" sz="1400" b="1">
              <a:solidFill>
                <a:prstClr val="black"/>
              </a:solidFill>
              <a:latin typeface="Tahoma" panose="020B0604030504040204" pitchFamily="34" charset="0"/>
              <a:cs typeface="B Nazanin" panose="00000400000000000000" pitchFamily="2" charset="-78"/>
            </a:endParaRPr>
          </a:p>
          <a:p>
            <a:pPr eaLnBrk="1" fontAlgn="base" hangingPunct="1">
              <a:spcBef>
                <a:spcPct val="0"/>
              </a:spcBef>
              <a:spcAft>
                <a:spcPct val="0"/>
              </a:spcAft>
            </a:pPr>
            <a:r>
              <a:rPr lang="ar-SA" altLang="fa-IR" sz="1400" b="1">
                <a:solidFill>
                  <a:prstClr val="black"/>
                </a:solidFill>
                <a:latin typeface="Tahoma" panose="020B0604030504040204" pitchFamily="34" charset="0"/>
                <a:cs typeface="B Nazanin" panose="00000400000000000000" pitchFamily="2" charset="-78"/>
              </a:rPr>
              <a:t>برای حفاظت اتاق ها از باران ، ایوانک هایی عریض و سر پوشیده ( تلار ) در اطراف اتاق ساخته که در بسیاری از ماههای سال برای کار و استراحت استفاده می شود .</a:t>
            </a:r>
            <a:endParaRPr lang="en-US" altLang="fa-IR" sz="1400" b="1">
              <a:solidFill>
                <a:prstClr val="black"/>
              </a:solidFill>
              <a:latin typeface="Tahoma" panose="020B0604030504040204" pitchFamily="34" charset="0"/>
              <a:cs typeface="B Nazanin" panose="00000400000000000000" pitchFamily="2" charset="-78"/>
            </a:endParaRPr>
          </a:p>
          <a:p>
            <a:pPr eaLnBrk="1" fontAlgn="base" hangingPunct="1">
              <a:spcBef>
                <a:spcPct val="0"/>
              </a:spcBef>
              <a:spcAft>
                <a:spcPct val="0"/>
              </a:spcAft>
            </a:pPr>
            <a:r>
              <a:rPr lang="ar-SA" altLang="fa-IR" sz="1400" b="1">
                <a:solidFill>
                  <a:prstClr val="black"/>
                </a:solidFill>
                <a:latin typeface="Tahoma" panose="020B0604030504040204" pitchFamily="34" charset="0"/>
                <a:cs typeface="B Nazanin" panose="00000400000000000000" pitchFamily="2" charset="-78"/>
              </a:rPr>
              <a:t>ارتفاع پنجره ها به گونه ای طراحی شده است که جریان های اصلی هوا به منطقه ای هدایت شود که افراد در آن ساکن هستند .</a:t>
            </a:r>
            <a:endParaRPr lang="en-US" altLang="fa-IR" sz="1400" b="1">
              <a:solidFill>
                <a:prstClr val="black"/>
              </a:solidFill>
              <a:latin typeface="Tahoma" panose="020B0604030504040204" pitchFamily="34" charset="0"/>
              <a:cs typeface="B Nazanin" panose="00000400000000000000" pitchFamily="2" charset="-78"/>
            </a:endParaRPr>
          </a:p>
          <a:p>
            <a:pPr eaLnBrk="1" fontAlgn="base" hangingPunct="1">
              <a:spcBef>
                <a:spcPct val="0"/>
              </a:spcBef>
              <a:spcAft>
                <a:spcPct val="0"/>
              </a:spcAft>
            </a:pPr>
            <a:r>
              <a:rPr lang="ar-SA" altLang="fa-IR" sz="1400" b="1">
                <a:solidFill>
                  <a:prstClr val="black"/>
                </a:solidFill>
                <a:latin typeface="Tahoma" panose="020B0604030504040204" pitchFamily="34" charset="0"/>
                <a:cs typeface="B Nazanin" panose="00000400000000000000" pitchFamily="2" charset="-78"/>
              </a:rPr>
              <a:t>در این منطقه به دلیل اهمیت ایجاد کوران ، جهت ساختمان باید با توجه به جهت بادهای مطلوب و به گونه ای تعیین شود که بیشترین استفاده از جریان باد در ایجاد کوران در داخل فضاهای داخلی به عمل می آید .                                                              </a:t>
            </a:r>
            <a:endParaRPr lang="en-US" altLang="fa-IR" sz="1400" b="1">
              <a:solidFill>
                <a:prstClr val="black"/>
              </a:solidFill>
              <a:latin typeface="Tahoma" panose="020B0604030504040204" pitchFamily="34" charset="0"/>
              <a:cs typeface="B Nazanin" panose="00000400000000000000" pitchFamily="2" charset="-78"/>
            </a:endParaRPr>
          </a:p>
        </p:txBody>
      </p:sp>
      <p:sp>
        <p:nvSpPr>
          <p:cNvPr id="9" name="TextBox 5"/>
          <p:cNvSpPr txBox="1">
            <a:spLocks noChangeArrowheads="1"/>
          </p:cNvSpPr>
          <p:nvPr/>
        </p:nvSpPr>
        <p:spPr bwMode="auto">
          <a:xfrm>
            <a:off x="3138702" y="459799"/>
            <a:ext cx="5480879" cy="587312"/>
          </a:xfrm>
          <a:prstGeom prst="rect">
            <a:avLst/>
          </a:prstGeom>
          <a:noFill/>
          <a:ln w="9525">
            <a:noFill/>
            <a:miter lim="800000"/>
            <a:headEnd/>
            <a:tailEnd/>
          </a:ln>
        </p:spPr>
        <p:txBody>
          <a:bodyPr>
            <a:spAutoFit/>
          </a:bodyPr>
          <a:lstStyle/>
          <a:p>
            <a:pPr fontAlgn="base">
              <a:spcBef>
                <a:spcPct val="0"/>
              </a:spcBef>
              <a:spcAft>
                <a:spcPct val="0"/>
              </a:spcAft>
              <a:defRPr/>
            </a:pPr>
            <a:r>
              <a:rPr lang="fa-IR" sz="4000" b="1" dirty="0">
                <a:ln w="17780" cmpd="sng">
                  <a:solidFill>
                    <a:srgbClr val="FFFFFF"/>
                  </a:solidFill>
                  <a:prstDash val="solid"/>
                  <a:miter lim="800000"/>
                </a:ln>
                <a:solidFill>
                  <a:srgbClr val="C00000"/>
                </a:solidFill>
                <a:effectLst>
                  <a:outerShdw blurRad="50800" algn="tl" rotWithShape="0">
                    <a:srgbClr val="000000"/>
                  </a:outerShdw>
                </a:effectLst>
                <a:cs typeface="2  Esfehan" pitchFamily="2" charset="-78"/>
              </a:rPr>
              <a:t>تاثیر اقلیم بر معماری :</a:t>
            </a:r>
          </a:p>
        </p:txBody>
      </p:sp>
    </p:spTree>
    <p:extLst>
      <p:ext uri="{BB962C8B-B14F-4D97-AF65-F5344CB8AC3E}">
        <p14:creationId xmlns:p14="http://schemas.microsoft.com/office/powerpoint/2010/main" val="3795286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357422" y="71414"/>
            <a:ext cx="5967336" cy="804608"/>
          </a:xfrm>
          <a:prstGeom prst="rect">
            <a:avLst/>
          </a:prstGeom>
        </p:spPr>
        <p:txBody>
          <a:bodyPr lIns="65306" tIns="32653" rIns="65306" bIns="32653">
            <a:spAutoFit/>
          </a:bodyPr>
          <a:lstStyle/>
          <a:p>
            <a:pPr defTabSz="914290" fontAlgn="base">
              <a:spcBef>
                <a:spcPct val="0"/>
              </a:spcBef>
              <a:spcAft>
                <a:spcPct val="0"/>
              </a:spcAft>
              <a:defRPr/>
            </a:pPr>
            <a:r>
              <a:rPr lang="fa-IR" sz="4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Tahoma" pitchFamily="34" charset="0"/>
                <a:cs typeface="2  Bardiya" pitchFamily="2" charset="-78"/>
              </a:rPr>
              <a:t>شناخت محيط انساني</a:t>
            </a:r>
            <a:endParaRPr lang="en-US" sz="4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Tahoma" pitchFamily="34" charset="0"/>
              <a:cs typeface="2  Bardiya" pitchFamily="2" charset="-78"/>
            </a:endParaRPr>
          </a:p>
        </p:txBody>
      </p:sp>
      <p:sp>
        <p:nvSpPr>
          <p:cNvPr id="7" name="Text Box 3"/>
          <p:cNvSpPr txBox="1">
            <a:spLocks noChangeArrowheads="1"/>
          </p:cNvSpPr>
          <p:nvPr/>
        </p:nvSpPr>
        <p:spPr bwMode="auto">
          <a:xfrm>
            <a:off x="6572264" y="1285860"/>
            <a:ext cx="2248199" cy="1247623"/>
          </a:xfrm>
          <a:prstGeom prst="rect">
            <a:avLst/>
          </a:prstGeom>
          <a:gradFill flip="none" rotWithShape="1">
            <a:gsLst>
              <a:gs pos="1000">
                <a:schemeClr val="bg2">
                  <a:lumMod val="90000"/>
                  <a:alpha val="0"/>
                </a:schemeClr>
              </a:gs>
              <a:gs pos="30000">
                <a:schemeClr val="accent1">
                  <a:shade val="90000"/>
                  <a:satMod val="110000"/>
                </a:schemeClr>
              </a:gs>
              <a:gs pos="45000">
                <a:schemeClr val="accent1">
                  <a:shade val="100000"/>
                  <a:satMod val="118000"/>
                </a:schemeClr>
              </a:gs>
              <a:gs pos="55000">
                <a:schemeClr val="accent1">
                  <a:shade val="100000"/>
                  <a:satMod val="118000"/>
                </a:schemeClr>
              </a:gs>
              <a:gs pos="73000">
                <a:schemeClr val="accent1">
                  <a:shade val="90000"/>
                  <a:satMod val="110000"/>
                </a:schemeClr>
              </a:gs>
              <a:gs pos="100000">
                <a:schemeClr val="accent1">
                  <a:shade val="63000"/>
                </a:schemeClr>
              </a:gs>
            </a:gsLst>
            <a:lin ang="2700000" scaled="1"/>
            <a:tileRect/>
          </a:gradFill>
          <a:ln w="76200">
            <a:prstDash val="solid"/>
            <a:headEnd/>
            <a:tailEnd/>
          </a:ln>
          <a:effectLst>
            <a:outerShdw blurRad="190500" dist="228600" dir="2700000" sy="90000" rotWithShape="0">
              <a:srgbClr val="000000">
                <a:alpha val="25500"/>
              </a:srgbClr>
            </a:outerShdw>
            <a:reflection blurRad="6350" stA="50000" endA="300" endPos="38500" dist="50800" dir="5400000" sy="-100000" algn="bl" rotWithShape="0"/>
          </a:effectLst>
        </p:spPr>
        <p:style>
          <a:lnRef idx="0">
            <a:schemeClr val="accent1"/>
          </a:lnRef>
          <a:fillRef idx="3">
            <a:schemeClr val="accent1"/>
          </a:fillRef>
          <a:effectRef idx="3">
            <a:schemeClr val="accent1"/>
          </a:effectRef>
          <a:fontRef idx="minor">
            <a:schemeClr val="lt1"/>
          </a:fontRef>
        </p:style>
        <p:txBody>
          <a:bodyPr lIns="65306" tIns="32653" rIns="65306" bIns="32653"/>
          <a:lstStyle/>
          <a:p>
            <a:pPr algn="ctr" defTabSz="653064" fontAlgn="base">
              <a:spcBef>
                <a:spcPct val="0"/>
              </a:spcBef>
              <a:spcAft>
                <a:spcPct val="0"/>
              </a:spcAft>
              <a:defRPr/>
            </a:pPr>
            <a:r>
              <a:rPr lang="fa-IR" sz="4400" dirty="0">
                <a:solidFill>
                  <a:prstClr val="black"/>
                </a:solidFill>
                <a:effectLst>
                  <a:outerShdw blurRad="38100" dist="38100" dir="2700000" algn="tl">
                    <a:srgbClr val="000000">
                      <a:alpha val="43137"/>
                    </a:srgbClr>
                  </a:outerShdw>
                </a:effectLst>
                <a:latin typeface="Tahoma" pitchFamily="34" charset="0"/>
                <a:cs typeface="2  Bardiya" pitchFamily="2" charset="-78"/>
              </a:rPr>
              <a:t>بررسی اوضاع اجتماعی</a:t>
            </a:r>
          </a:p>
          <a:p>
            <a:pPr algn="ctr" defTabSz="653064" fontAlgn="base">
              <a:spcBef>
                <a:spcPct val="0"/>
              </a:spcBef>
              <a:spcAft>
                <a:spcPct val="0"/>
              </a:spcAft>
              <a:defRPr/>
            </a:pPr>
            <a:endParaRPr lang="fa-IR" sz="4400" dirty="0">
              <a:solidFill>
                <a:prstClr val="black"/>
              </a:solidFill>
              <a:effectLst>
                <a:outerShdw blurRad="38100" dist="38100" dir="2700000" algn="tl">
                  <a:srgbClr val="000000">
                    <a:alpha val="43137"/>
                  </a:srgbClr>
                </a:outerShdw>
              </a:effectLst>
              <a:latin typeface="Tahoma" pitchFamily="34" charset="0"/>
              <a:cs typeface="2  Bardiya" pitchFamily="2" charset="-78"/>
            </a:endParaRPr>
          </a:p>
        </p:txBody>
      </p:sp>
      <p:sp>
        <p:nvSpPr>
          <p:cNvPr id="8" name="Rectangle 7"/>
          <p:cNvSpPr/>
          <p:nvPr/>
        </p:nvSpPr>
        <p:spPr>
          <a:xfrm>
            <a:off x="7358063" y="835025"/>
            <a:ext cx="1450975" cy="76200"/>
          </a:xfrm>
          <a:prstGeom prst="rect">
            <a:avLst/>
          </a:prstGeom>
        </p:spPr>
        <p:style>
          <a:lnRef idx="1">
            <a:schemeClr val="accent1"/>
          </a:lnRef>
          <a:fillRef idx="3">
            <a:schemeClr val="accent1"/>
          </a:fillRef>
          <a:effectRef idx="2">
            <a:schemeClr val="accent1"/>
          </a:effectRef>
          <a:fontRef idx="minor">
            <a:schemeClr val="lt1"/>
          </a:fontRef>
        </p:style>
        <p:txBody>
          <a:bodyPr lIns="65306" tIns="32653" rIns="65306" bIns="32653" anchor="ctr"/>
          <a:lstStyle/>
          <a:p>
            <a:pPr algn="ctr" defTabSz="914290" fontAlgn="base">
              <a:spcBef>
                <a:spcPct val="0"/>
              </a:spcBef>
              <a:spcAft>
                <a:spcPct val="0"/>
              </a:spcAft>
              <a:defRPr/>
            </a:pPr>
            <a:endParaRPr lang="en-US" dirty="0">
              <a:solidFill>
                <a:prstClr val="white"/>
              </a:solidFill>
            </a:endParaRPr>
          </a:p>
        </p:txBody>
      </p:sp>
      <p:sp>
        <p:nvSpPr>
          <p:cNvPr id="9" name="Rectangle 8"/>
          <p:cNvSpPr/>
          <p:nvPr/>
        </p:nvSpPr>
        <p:spPr>
          <a:xfrm>
            <a:off x="8715375" y="620713"/>
            <a:ext cx="53975"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5306" tIns="32653" rIns="65306" bIns="32653" anchor="ctr"/>
          <a:lstStyle/>
          <a:p>
            <a:pPr algn="ctr" defTabSz="914290" fontAlgn="base">
              <a:spcBef>
                <a:spcPct val="0"/>
              </a:spcBef>
              <a:spcAft>
                <a:spcPct val="0"/>
              </a:spcAft>
              <a:defRPr/>
            </a:pPr>
            <a:endParaRPr lang="en-US" dirty="0">
              <a:solidFill>
                <a:prstClr val="white"/>
              </a:solidFill>
            </a:endParaRPr>
          </a:p>
        </p:txBody>
      </p:sp>
      <p:sp>
        <p:nvSpPr>
          <p:cNvPr id="10" name="Rectangle 9"/>
          <p:cNvSpPr/>
          <p:nvPr/>
        </p:nvSpPr>
        <p:spPr>
          <a:xfrm>
            <a:off x="8501063" y="620713"/>
            <a:ext cx="53975"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5306" tIns="32653" rIns="65306" bIns="32653" anchor="ctr"/>
          <a:lstStyle/>
          <a:p>
            <a:pPr algn="ctr" defTabSz="914290" fontAlgn="base">
              <a:spcBef>
                <a:spcPct val="0"/>
              </a:spcBef>
              <a:spcAft>
                <a:spcPct val="0"/>
              </a:spcAft>
              <a:defRPr/>
            </a:pPr>
            <a:endParaRPr lang="en-US" dirty="0">
              <a:solidFill>
                <a:prstClr val="white"/>
              </a:solidFill>
            </a:endParaRPr>
          </a:p>
        </p:txBody>
      </p:sp>
      <p:sp>
        <p:nvSpPr>
          <p:cNvPr id="9224" name="Rectangle 7"/>
          <p:cNvSpPr>
            <a:spLocks noChangeArrowheads="1"/>
          </p:cNvSpPr>
          <p:nvPr/>
        </p:nvSpPr>
        <p:spPr bwMode="auto">
          <a:xfrm>
            <a:off x="4140200" y="2852738"/>
            <a:ext cx="4572000"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b="1">
                <a:solidFill>
                  <a:prstClr val="black"/>
                </a:solidFill>
              </a:rPr>
              <a:t>بررسی شرایط انسانی:</a:t>
            </a:r>
          </a:p>
          <a:p>
            <a:pPr eaLnBrk="1" fontAlgn="base" hangingPunct="1">
              <a:spcBef>
                <a:spcPct val="0"/>
              </a:spcBef>
              <a:spcAft>
                <a:spcPct val="0"/>
              </a:spcAft>
            </a:pPr>
            <a:r>
              <a:rPr lang="fa-IR" altLang="fa-IR" b="1">
                <a:solidFill>
                  <a:prstClr val="black"/>
                </a:solidFill>
              </a:rPr>
              <a:t>وضعیت اجتماعی:</a:t>
            </a:r>
          </a:p>
          <a:p>
            <a:pPr eaLnBrk="1" fontAlgn="base" hangingPunct="1">
              <a:spcBef>
                <a:spcPct val="0"/>
              </a:spcBef>
              <a:spcAft>
                <a:spcPct val="0"/>
              </a:spcAft>
            </a:pPr>
            <a:r>
              <a:rPr lang="fa-IR" altLang="fa-IR" b="1">
                <a:solidFill>
                  <a:prstClr val="black"/>
                </a:solidFill>
              </a:rPr>
              <a:t> تعداد جمعيت</a:t>
            </a:r>
            <a:endParaRPr lang="en-US" altLang="fa-IR" b="1">
              <a:solidFill>
                <a:prstClr val="black"/>
              </a:solidFill>
            </a:endParaRPr>
          </a:p>
          <a:p>
            <a:pPr eaLnBrk="1" fontAlgn="base" hangingPunct="1">
              <a:spcBef>
                <a:spcPct val="0"/>
              </a:spcBef>
              <a:spcAft>
                <a:spcPct val="0"/>
              </a:spcAft>
            </a:pPr>
            <a:r>
              <a:rPr lang="fa-IR" altLang="fa-IR" sz="1400" b="1">
                <a:solidFill>
                  <a:prstClr val="black"/>
                </a:solidFill>
              </a:rPr>
              <a:t>طبق سرشماري سالهاي 45، 55، 65 ، 75 و85 تعداد جمعيت روستاي اسپیلی به ترتيب 205، 310، 270، 300و347نفر گزارش شده.</a:t>
            </a:r>
            <a:endParaRPr lang="en-US" altLang="fa-IR" sz="1400" b="1">
              <a:solidFill>
                <a:prstClr val="black"/>
              </a:solidFill>
            </a:endParaRPr>
          </a:p>
        </p:txBody>
      </p:sp>
      <p:graphicFrame>
        <p:nvGraphicFramePr>
          <p:cNvPr id="6" name="Table 5"/>
          <p:cNvGraphicFramePr>
            <a:graphicFrameLocks noGrp="1"/>
          </p:cNvGraphicFramePr>
          <p:nvPr/>
        </p:nvGraphicFramePr>
        <p:xfrm>
          <a:off x="107950" y="1844675"/>
          <a:ext cx="3935413" cy="1939925"/>
        </p:xfrm>
        <a:graphic>
          <a:graphicData uri="http://schemas.openxmlformats.org/drawingml/2006/table">
            <a:tbl>
              <a:tblPr rtl="1"/>
              <a:tblGrid>
                <a:gridCol w="1381125"/>
                <a:gridCol w="2554288"/>
              </a:tblGrid>
              <a:tr h="457200">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1800" b="1" i="0" u="none" strike="noStrike" cap="none" normalizeH="0" baseline="0" dirty="0" smtClean="0">
                          <a:ln>
                            <a:noFill/>
                          </a:ln>
                          <a:solidFill>
                            <a:srgbClr val="FFFFFF"/>
                          </a:solidFill>
                          <a:effectLst/>
                          <a:latin typeface="Calibri" pitchFamily="34" charset="0"/>
                          <a:cs typeface="Arial" pitchFamily="34" charset="0"/>
                        </a:rPr>
                        <a:t>         </a:t>
                      </a:r>
                      <a:r>
                        <a:rPr kumimoji="0" lang="fa-IR" sz="2400" b="1" i="0" u="none" strike="noStrike" cap="none" normalizeH="0" baseline="0" dirty="0" smtClean="0">
                          <a:ln>
                            <a:noFill/>
                          </a:ln>
                          <a:solidFill>
                            <a:srgbClr val="FFFFFF"/>
                          </a:solidFill>
                          <a:effectLst/>
                          <a:latin typeface="Calibri" pitchFamily="34" charset="0"/>
                          <a:cs typeface="Arial" pitchFamily="34" charset="0"/>
                        </a:rPr>
                        <a:t>سال</a:t>
                      </a:r>
                      <a:endParaRPr kumimoji="0" lang="fa-IR" sz="2400" b="1" i="0" u="none" strike="noStrike" cap="none" normalizeH="0" baseline="0" dirty="0" smtClean="0">
                        <a:ln>
                          <a:noFill/>
                        </a:ln>
                        <a:solidFill>
                          <a:schemeClr val="tx1"/>
                        </a:solidFill>
                        <a:effectLst/>
                        <a:latin typeface="Calibri" pitchFamily="34" charset="0"/>
                        <a:cs typeface="B Kamran" pitchFamily="2" charset="-7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1800" b="1" i="0" u="none" strike="noStrike" cap="none" normalizeH="0" baseline="0" smtClean="0">
                          <a:ln>
                            <a:noFill/>
                          </a:ln>
                          <a:solidFill>
                            <a:srgbClr val="FFFFFF"/>
                          </a:solidFill>
                          <a:effectLst/>
                          <a:latin typeface="Calibri" pitchFamily="34" charset="0"/>
                          <a:cs typeface="Arial" pitchFamily="34" charset="0"/>
                        </a:rPr>
                        <a:t>       </a:t>
                      </a:r>
                      <a:r>
                        <a:rPr kumimoji="0" lang="fa-IR" sz="2400" b="1" i="0" u="none" strike="noStrike" cap="none" normalizeH="0" baseline="0" smtClean="0">
                          <a:ln>
                            <a:noFill/>
                          </a:ln>
                          <a:solidFill>
                            <a:srgbClr val="FFFFFF"/>
                          </a:solidFill>
                          <a:effectLst/>
                          <a:latin typeface="Calibri" pitchFamily="34" charset="0"/>
                          <a:cs typeface="Arial" pitchFamily="34" charset="0"/>
                        </a:rPr>
                        <a:t>تعداد جمعیت</a:t>
                      </a:r>
                      <a:endParaRPr kumimoji="0" lang="fa-IR" sz="2400" b="1" i="0" u="none" strike="noStrike" cap="none" normalizeH="0" baseline="0" smtClean="0">
                        <a:ln>
                          <a:noFill/>
                        </a:ln>
                        <a:solidFill>
                          <a:schemeClr val="tx1"/>
                        </a:solidFill>
                        <a:effectLst/>
                        <a:latin typeface="Calibri" pitchFamily="34" charset="0"/>
                        <a:cs typeface="B Kamran" pitchFamily="2" charset="-7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smtClean="0">
                          <a:ln>
                            <a:noFill/>
                          </a:ln>
                          <a:solidFill>
                            <a:srgbClr val="000000"/>
                          </a:solidFill>
                          <a:effectLst/>
                          <a:latin typeface="Calibri" pitchFamily="34" charset="0"/>
                          <a:cs typeface="Arial" pitchFamily="34" charset="0"/>
                        </a:rPr>
                        <a:t>        55-45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smtClean="0">
                          <a:ln>
                            <a:noFill/>
                          </a:ln>
                          <a:solidFill>
                            <a:srgbClr val="000000"/>
                          </a:solidFill>
                          <a:effectLst/>
                          <a:latin typeface="Calibri" pitchFamily="34" charset="0"/>
                          <a:cs typeface="Arial" pitchFamily="34" charset="0"/>
                        </a:rPr>
                        <a:t>  310 -  205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69888">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smtClean="0">
                          <a:ln>
                            <a:noFill/>
                          </a:ln>
                          <a:solidFill>
                            <a:srgbClr val="000000"/>
                          </a:solidFill>
                          <a:effectLst/>
                          <a:latin typeface="Calibri" pitchFamily="34" charset="0"/>
                          <a:cs typeface="Arial" pitchFamily="34" charset="0"/>
                        </a:rPr>
                        <a:t>        65-55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smtClean="0">
                          <a:ln>
                            <a:noFill/>
                          </a:ln>
                          <a:solidFill>
                            <a:schemeClr val="tx1"/>
                          </a:solidFill>
                          <a:effectLst/>
                          <a:latin typeface="Calibri" pitchFamily="34" charset="0"/>
                          <a:cs typeface="Arial" pitchFamily="34" charset="0"/>
                        </a:rPr>
                        <a:t>270-310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smtClean="0">
                          <a:ln>
                            <a:noFill/>
                          </a:ln>
                          <a:solidFill>
                            <a:srgbClr val="000000"/>
                          </a:solidFill>
                          <a:effectLst/>
                          <a:latin typeface="Calibri" pitchFamily="34" charset="0"/>
                          <a:cs typeface="Arial" pitchFamily="34" charset="0"/>
                        </a:rPr>
                        <a:t>        75-65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smtClean="0">
                          <a:ln>
                            <a:noFill/>
                          </a:ln>
                          <a:solidFill>
                            <a:srgbClr val="000000"/>
                          </a:solidFill>
                          <a:effectLst/>
                          <a:latin typeface="Calibri" pitchFamily="34" charset="0"/>
                          <a:cs typeface="Arial" pitchFamily="34" charset="0"/>
                        </a:rPr>
                        <a:t>300-270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69888">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smtClean="0">
                          <a:ln>
                            <a:noFill/>
                          </a:ln>
                          <a:solidFill>
                            <a:srgbClr val="000000"/>
                          </a:solidFill>
                          <a:effectLst/>
                          <a:latin typeface="Calibri" pitchFamily="34" charset="0"/>
                          <a:cs typeface="Arial" pitchFamily="34" charset="0"/>
                        </a:rPr>
                        <a:t>        85-75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dirty="0" smtClean="0">
                          <a:ln>
                            <a:noFill/>
                          </a:ln>
                          <a:solidFill>
                            <a:srgbClr val="000000"/>
                          </a:solidFill>
                          <a:effectLst/>
                          <a:latin typeface="Calibri" pitchFamily="34" charset="0"/>
                          <a:cs typeface="Arial" pitchFamily="34" charset="0"/>
                        </a:rPr>
                        <a:t>347-300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graphicFrame>
        <p:nvGraphicFramePr>
          <p:cNvPr id="9218" name="Chart 3"/>
          <p:cNvGraphicFramePr>
            <a:graphicFrameLocks/>
          </p:cNvGraphicFramePr>
          <p:nvPr/>
        </p:nvGraphicFramePr>
        <p:xfrm>
          <a:off x="179388" y="4292600"/>
          <a:ext cx="3816350" cy="2151063"/>
        </p:xfrm>
        <a:graphic>
          <a:graphicData uri="http://schemas.openxmlformats.org/presentationml/2006/ole">
            <mc:AlternateContent xmlns:mc="http://schemas.openxmlformats.org/markup-compatibility/2006">
              <mc:Choice xmlns:v="urn:schemas-microsoft-com:vml" Requires="v">
                <p:oleObj spid="_x0000_s9221" name="Worksheet" r:id="rId3" imgW="6077102" imgH="3981602" progId="Excel.Sheet.8">
                  <p:embed/>
                </p:oleObj>
              </mc:Choice>
              <mc:Fallback>
                <p:oleObj name="Worksheet" r:id="rId3" imgW="6077102" imgH="3981602"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4292600"/>
                        <a:ext cx="3816350" cy="2151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245" name="Rectangle 29"/>
          <p:cNvSpPr>
            <a:spLocks noChangeArrowheads="1"/>
          </p:cNvSpPr>
          <p:nvPr/>
        </p:nvSpPr>
        <p:spPr bwMode="auto">
          <a:xfrm>
            <a:off x="5184775" y="4532313"/>
            <a:ext cx="34099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b="1">
                <a:solidFill>
                  <a:prstClr val="black"/>
                </a:solidFill>
              </a:rPr>
              <a:t>رشد جمعيت روستاي اسپیلی در سالهاي 85-45</a:t>
            </a:r>
          </a:p>
        </p:txBody>
      </p:sp>
      <p:sp>
        <p:nvSpPr>
          <p:cNvPr id="9246" name="Line 30"/>
          <p:cNvSpPr>
            <a:spLocks noChangeShapeType="1"/>
          </p:cNvSpPr>
          <p:nvPr/>
        </p:nvSpPr>
        <p:spPr bwMode="auto">
          <a:xfrm flipH="1" flipV="1">
            <a:off x="3924300" y="3716338"/>
            <a:ext cx="1079500" cy="9366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Tree>
    <p:extLst>
      <p:ext uri="{BB962C8B-B14F-4D97-AF65-F5344CB8AC3E}">
        <p14:creationId xmlns:p14="http://schemas.microsoft.com/office/powerpoint/2010/main" val="36245490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1"/>
          <p:cNvSpPr>
            <a:spLocks noChangeArrowheads="1"/>
          </p:cNvSpPr>
          <p:nvPr/>
        </p:nvSpPr>
        <p:spPr bwMode="auto">
          <a:xfrm>
            <a:off x="0" y="280988"/>
            <a:ext cx="9144000" cy="544830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400" b="1">
                <a:solidFill>
                  <a:prstClr val="black"/>
                </a:solidFill>
                <a:ea typeface="Times New Roman" panose="02020603050405020304" pitchFamily="18" charset="0"/>
                <a:cs typeface="B Kamran" panose="00000400000000000000" pitchFamily="2" charset="-78"/>
              </a:rPr>
              <a:t>- </a:t>
            </a:r>
            <a:r>
              <a:rPr lang="fa-IR" altLang="fa-IR" sz="2000" b="1">
                <a:solidFill>
                  <a:prstClr val="black"/>
                </a:solidFill>
                <a:ea typeface="Times New Roman" panose="02020603050405020304" pitchFamily="18" charset="0"/>
                <a:cs typeface="B Kamran" panose="00000400000000000000" pitchFamily="2" charset="-78"/>
              </a:rPr>
              <a:t>تعداد و بعد خانوار:</a:t>
            </a:r>
            <a:endParaRPr lang="en-US" altLang="fa-IR" sz="2000" b="1">
              <a:solidFill>
                <a:prstClr val="black"/>
              </a:solidFill>
              <a:ea typeface="Times New Roman" panose="02020603050405020304" pitchFamily="18" charset="0"/>
              <a:cs typeface="B Kamran" panose="00000400000000000000" pitchFamily="2" charset="-78"/>
            </a:endParaRPr>
          </a:p>
          <a:p>
            <a:pPr fontAlgn="base">
              <a:spcBef>
                <a:spcPct val="0"/>
              </a:spcBef>
              <a:spcAft>
                <a:spcPct val="0"/>
              </a:spcAft>
            </a:pPr>
            <a:r>
              <a:rPr lang="fa-IR" altLang="fa-IR" sz="2400" b="1">
                <a:solidFill>
                  <a:prstClr val="black"/>
                </a:solidFill>
                <a:ea typeface="Times New Roman" panose="02020603050405020304" pitchFamily="18" charset="0"/>
                <a:cs typeface="B Kamran" panose="00000400000000000000" pitchFamily="2" charset="-78"/>
              </a:rPr>
              <a:t>  </a:t>
            </a:r>
            <a:r>
              <a:rPr lang="fa-IR" altLang="fa-IR" sz="1400" b="1">
                <a:solidFill>
                  <a:prstClr val="black"/>
                </a:solidFill>
                <a:ea typeface="Times New Roman" panose="02020603050405020304" pitchFamily="18" charset="0"/>
                <a:cs typeface="B Kamran" panose="00000400000000000000" pitchFamily="2" charset="-78"/>
              </a:rPr>
              <a:t>بر اساس آمار سرشماري سالهاي 45، 55، 65، 75 تعداد خانوار روستاي اسپیلی به ترتيب 63، 72، 81، 96 </a:t>
            </a:r>
          </a:p>
          <a:p>
            <a:pPr fontAlgn="base">
              <a:spcBef>
                <a:spcPct val="0"/>
              </a:spcBef>
              <a:spcAft>
                <a:spcPct val="0"/>
              </a:spcAft>
            </a:pPr>
            <a:r>
              <a:rPr lang="fa-IR" altLang="fa-IR" sz="1400" b="1">
                <a:solidFill>
                  <a:prstClr val="black"/>
                </a:solidFill>
                <a:ea typeface="Times New Roman" panose="02020603050405020304" pitchFamily="18" charset="0"/>
                <a:cs typeface="B Kamran" panose="00000400000000000000" pitchFamily="2" charset="-78"/>
              </a:rPr>
              <a:t>خانوار بوده و بعد خانوار نيز با توجه به تعداد جمعيت و خانوار طي سالهاي 45، 55، 65 و 75 به ترتيب 3.25، </a:t>
            </a:r>
          </a:p>
          <a:p>
            <a:pPr fontAlgn="base">
              <a:spcBef>
                <a:spcPct val="0"/>
              </a:spcBef>
              <a:spcAft>
                <a:spcPct val="0"/>
              </a:spcAft>
            </a:pPr>
            <a:r>
              <a:rPr lang="fa-IR" altLang="fa-IR" sz="1400" b="1">
                <a:solidFill>
                  <a:prstClr val="black"/>
                </a:solidFill>
                <a:ea typeface="Times New Roman" panose="02020603050405020304" pitchFamily="18" charset="0"/>
                <a:cs typeface="B Kamran" panose="00000400000000000000" pitchFamily="2" charset="-78"/>
              </a:rPr>
              <a:t>4.3، 3.3 و 3.12 نفر بدست آمده است كه بيانگر وجود خانوارهاي گسترده در اين روستا مي باشد.</a:t>
            </a:r>
            <a:endParaRPr lang="en-US" altLang="fa-IR" sz="1400" b="1">
              <a:solidFill>
                <a:prstClr val="black"/>
              </a:solidFill>
              <a:cs typeface="B Kamran" panose="00000400000000000000" pitchFamily="2" charset="-78"/>
            </a:endParaRPr>
          </a:p>
          <a:p>
            <a:pPr fontAlgn="base">
              <a:spcBef>
                <a:spcPct val="0"/>
              </a:spcBef>
              <a:spcAft>
                <a:spcPct val="0"/>
              </a:spcAft>
            </a:pPr>
            <a:r>
              <a:rPr lang="fa-IR" altLang="fa-IR" sz="1400" b="1">
                <a:solidFill>
                  <a:prstClr val="black"/>
                </a:solidFill>
                <a:cs typeface="B Kamran" panose="00000400000000000000" pitchFamily="2" charset="-78"/>
              </a:rPr>
              <a:t>  بر اساس آمار خانه بهداشت روستاي چلوند در سال 85 تعداد خانوار روستا به 120 خانوار تغيير يافته است.</a:t>
            </a:r>
            <a:endParaRPr lang="en-US" altLang="fa-IR" sz="1400" b="1">
              <a:solidFill>
                <a:prstClr val="black"/>
              </a:solidFill>
              <a:cs typeface="B Kamran" panose="00000400000000000000" pitchFamily="2" charset="-78"/>
            </a:endParaRPr>
          </a:p>
          <a:p>
            <a:pPr fontAlgn="base">
              <a:spcBef>
                <a:spcPct val="0"/>
              </a:spcBef>
              <a:spcAft>
                <a:spcPct val="0"/>
              </a:spcAft>
            </a:pPr>
            <a:r>
              <a:rPr lang="fa-IR" altLang="fa-IR" sz="1400" b="1">
                <a:solidFill>
                  <a:prstClr val="black"/>
                </a:solidFill>
                <a:cs typeface="B Kamran" panose="00000400000000000000" pitchFamily="2" charset="-78"/>
              </a:rPr>
              <a:t>                         </a:t>
            </a:r>
          </a:p>
          <a:p>
            <a:pPr fontAlgn="base">
              <a:spcBef>
                <a:spcPct val="0"/>
              </a:spcBef>
              <a:spcAft>
                <a:spcPct val="0"/>
              </a:spcAft>
            </a:pPr>
            <a:r>
              <a:rPr lang="fa-IR" altLang="fa-IR" sz="1400" b="1">
                <a:solidFill>
                  <a:prstClr val="black"/>
                </a:solidFill>
                <a:cs typeface="B Kamran" panose="00000400000000000000" pitchFamily="2" charset="-78"/>
              </a:rPr>
              <a:t>         </a:t>
            </a:r>
          </a:p>
          <a:p>
            <a:pPr fontAlgn="base">
              <a:spcBef>
                <a:spcPct val="0"/>
              </a:spcBef>
              <a:spcAft>
                <a:spcPct val="0"/>
              </a:spcAft>
            </a:pPr>
            <a:r>
              <a:rPr lang="fa-IR" altLang="fa-IR" sz="1400" b="1">
                <a:solidFill>
                  <a:prstClr val="black"/>
                </a:solidFill>
                <a:cs typeface="B Kamran" panose="00000400000000000000" pitchFamily="2" charset="-78"/>
              </a:rPr>
              <a:t>                          </a:t>
            </a:r>
          </a:p>
          <a:p>
            <a:pPr fontAlgn="base">
              <a:spcBef>
                <a:spcPct val="0"/>
              </a:spcBef>
              <a:spcAft>
                <a:spcPct val="0"/>
              </a:spcAft>
            </a:pPr>
            <a:endParaRPr lang="fa-IR" altLang="fa-IR" sz="2400" b="1">
              <a:solidFill>
                <a:prstClr val="black"/>
              </a:solidFill>
              <a:cs typeface="B Kamran" panose="00000400000000000000" pitchFamily="2" charset="-78"/>
            </a:endParaRPr>
          </a:p>
          <a:p>
            <a:pPr fontAlgn="base">
              <a:spcBef>
                <a:spcPct val="0"/>
              </a:spcBef>
              <a:spcAft>
                <a:spcPct val="0"/>
              </a:spcAft>
            </a:pPr>
            <a:endParaRPr lang="fa-IR" altLang="fa-IR" sz="2400" b="1">
              <a:solidFill>
                <a:prstClr val="black"/>
              </a:solidFill>
              <a:cs typeface="B Kamran" panose="00000400000000000000" pitchFamily="2" charset="-78"/>
            </a:endParaRPr>
          </a:p>
          <a:p>
            <a:pPr fontAlgn="base">
              <a:spcBef>
                <a:spcPct val="0"/>
              </a:spcBef>
              <a:spcAft>
                <a:spcPct val="0"/>
              </a:spcAft>
            </a:pPr>
            <a:endParaRPr lang="fa-IR" altLang="fa-IR" sz="2400" b="1">
              <a:solidFill>
                <a:prstClr val="black"/>
              </a:solidFill>
              <a:cs typeface="B Kamran" panose="00000400000000000000" pitchFamily="2" charset="-78"/>
            </a:endParaRPr>
          </a:p>
          <a:p>
            <a:pPr fontAlgn="base">
              <a:spcBef>
                <a:spcPct val="0"/>
              </a:spcBef>
              <a:spcAft>
                <a:spcPct val="0"/>
              </a:spcAft>
            </a:pPr>
            <a:endParaRPr lang="fa-IR" altLang="fa-IR" sz="2400" b="1">
              <a:solidFill>
                <a:prstClr val="black"/>
              </a:solidFill>
              <a:cs typeface="B Kamran" panose="00000400000000000000" pitchFamily="2" charset="-78"/>
            </a:endParaRPr>
          </a:p>
          <a:p>
            <a:pPr fontAlgn="base">
              <a:spcBef>
                <a:spcPct val="0"/>
              </a:spcBef>
              <a:spcAft>
                <a:spcPct val="0"/>
              </a:spcAft>
            </a:pPr>
            <a:endParaRPr lang="fa-IR" altLang="fa-IR" sz="2400" b="1">
              <a:solidFill>
                <a:prstClr val="black"/>
              </a:solidFill>
              <a:cs typeface="B Kamran" panose="00000400000000000000" pitchFamily="2" charset="-78"/>
            </a:endParaRPr>
          </a:p>
          <a:p>
            <a:pPr fontAlgn="base">
              <a:spcBef>
                <a:spcPct val="0"/>
              </a:spcBef>
              <a:spcAft>
                <a:spcPct val="0"/>
              </a:spcAft>
            </a:pPr>
            <a:endParaRPr lang="fa-IR" altLang="fa-IR" sz="2400" b="1">
              <a:solidFill>
                <a:prstClr val="black"/>
              </a:solidFill>
              <a:cs typeface="B Kamran" panose="00000400000000000000" pitchFamily="2" charset="-78"/>
            </a:endParaRPr>
          </a:p>
          <a:p>
            <a:pPr fontAlgn="base">
              <a:spcBef>
                <a:spcPct val="0"/>
              </a:spcBef>
              <a:spcAft>
                <a:spcPct val="0"/>
              </a:spcAft>
            </a:pPr>
            <a:endParaRPr lang="fa-IR" altLang="fa-IR" sz="2400" b="1">
              <a:solidFill>
                <a:prstClr val="black"/>
              </a:solidFill>
              <a:cs typeface="B Kamran" panose="00000400000000000000" pitchFamily="2" charset="-78"/>
            </a:endParaRPr>
          </a:p>
          <a:p>
            <a:pPr fontAlgn="base">
              <a:spcBef>
                <a:spcPct val="0"/>
              </a:spcBef>
              <a:spcAft>
                <a:spcPct val="0"/>
              </a:spcAft>
            </a:pPr>
            <a:endParaRPr lang="fa-IR" altLang="fa-IR" sz="2400" b="1">
              <a:solidFill>
                <a:prstClr val="black"/>
              </a:solidFill>
              <a:cs typeface="B Kamran" panose="00000400000000000000" pitchFamily="2" charset="-78"/>
            </a:endParaRPr>
          </a:p>
          <a:p>
            <a:pPr fontAlgn="base">
              <a:spcBef>
                <a:spcPct val="0"/>
              </a:spcBef>
              <a:spcAft>
                <a:spcPct val="0"/>
              </a:spcAft>
            </a:pPr>
            <a:endParaRPr lang="en-US" altLang="fa-IR" sz="2400" b="1">
              <a:solidFill>
                <a:prstClr val="black"/>
              </a:solidFill>
              <a:cs typeface="B Kamran" panose="00000400000000000000" pitchFamily="2" charset="-78"/>
            </a:endParaRPr>
          </a:p>
        </p:txBody>
      </p:sp>
      <p:graphicFrame>
        <p:nvGraphicFramePr>
          <p:cNvPr id="207876" name="Group 4"/>
          <p:cNvGraphicFramePr>
            <a:graphicFrameLocks noGrp="1"/>
          </p:cNvGraphicFramePr>
          <p:nvPr/>
        </p:nvGraphicFramePr>
        <p:xfrm>
          <a:off x="179388" y="2060575"/>
          <a:ext cx="5006975" cy="3108325"/>
        </p:xfrm>
        <a:graphic>
          <a:graphicData uri="http://schemas.openxmlformats.org/drawingml/2006/table">
            <a:tbl>
              <a:tblPr rtl="1"/>
              <a:tblGrid>
                <a:gridCol w="1301750"/>
                <a:gridCol w="1300163"/>
                <a:gridCol w="1301750"/>
                <a:gridCol w="1103312"/>
              </a:tblGrid>
              <a:tr h="822792">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400" b="1" i="0" u="none" strike="noStrike" cap="none" normalizeH="0" baseline="0" smtClean="0">
                          <a:ln>
                            <a:noFill/>
                          </a:ln>
                          <a:solidFill>
                            <a:srgbClr val="FFFFFF"/>
                          </a:solidFill>
                          <a:effectLst/>
                          <a:latin typeface="Calibri" pitchFamily="34" charset="0"/>
                          <a:cs typeface="Arial" pitchFamily="34" charset="0"/>
                        </a:rPr>
                        <a:t>      سال</a:t>
                      </a:r>
                      <a:endParaRPr kumimoji="0" lang="fa-IR" sz="2400" b="1" i="0" u="none" strike="noStrike" cap="none" normalizeH="0" baseline="0" smtClean="0">
                        <a:ln>
                          <a:noFill/>
                        </a:ln>
                        <a:solidFill>
                          <a:schemeClr val="tx1"/>
                        </a:solidFill>
                        <a:effectLst/>
                        <a:latin typeface="Calibri" pitchFamily="34" charset="0"/>
                        <a:cs typeface="B Kamran" pitchFamily="2"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400" b="1" i="0" u="none" strike="noStrike" cap="none" normalizeH="0" baseline="0" smtClean="0">
                          <a:ln>
                            <a:noFill/>
                          </a:ln>
                          <a:solidFill>
                            <a:srgbClr val="FFFFFF"/>
                          </a:solidFill>
                          <a:effectLst/>
                          <a:latin typeface="Calibri" pitchFamily="34" charset="0"/>
                          <a:cs typeface="Arial" pitchFamily="34" charset="0"/>
                        </a:rPr>
                        <a:t>  تعداد جمعیت</a:t>
                      </a:r>
                      <a:endParaRPr kumimoji="0" lang="fa-IR" sz="2400" b="1" i="0" u="none" strike="noStrike" cap="none" normalizeH="0" baseline="0" smtClean="0">
                        <a:ln>
                          <a:noFill/>
                        </a:ln>
                        <a:solidFill>
                          <a:schemeClr val="tx1"/>
                        </a:solidFill>
                        <a:effectLst/>
                        <a:latin typeface="Calibri" pitchFamily="34" charset="0"/>
                        <a:cs typeface="B Kamran" pitchFamily="2"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400" b="1" i="0" u="none" strike="noStrike" cap="none" normalizeH="0" baseline="0" smtClean="0">
                          <a:ln>
                            <a:noFill/>
                          </a:ln>
                          <a:solidFill>
                            <a:srgbClr val="FFFFFF"/>
                          </a:solidFill>
                          <a:effectLst/>
                          <a:latin typeface="Calibri" pitchFamily="34" charset="0"/>
                          <a:cs typeface="Arial" pitchFamily="34" charset="0"/>
                        </a:rPr>
                        <a:t>   تعداد خانوار</a:t>
                      </a:r>
                      <a:endParaRPr kumimoji="0" lang="fa-IR" sz="2400" b="1" i="0" u="none" strike="noStrike" cap="none" normalizeH="0" baseline="0" smtClean="0">
                        <a:ln>
                          <a:noFill/>
                        </a:ln>
                        <a:solidFill>
                          <a:schemeClr val="tx1"/>
                        </a:solidFill>
                        <a:effectLst/>
                        <a:latin typeface="Calibri" pitchFamily="34" charset="0"/>
                        <a:cs typeface="B Kamran" pitchFamily="2"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400" b="1" i="0" u="none" strike="noStrike" cap="none" normalizeH="0" baseline="0" smtClean="0">
                          <a:ln>
                            <a:noFill/>
                          </a:ln>
                          <a:solidFill>
                            <a:srgbClr val="FFFFFF"/>
                          </a:solidFill>
                          <a:effectLst/>
                          <a:latin typeface="Calibri" pitchFamily="34" charset="0"/>
                          <a:cs typeface="Arial" pitchFamily="34" charset="0"/>
                        </a:rPr>
                        <a:t>    بعد خانوار</a:t>
                      </a:r>
                      <a:endParaRPr kumimoji="0" lang="fa-IR" sz="2400" b="1" i="0" u="none" strike="noStrike" cap="none" normalizeH="0" baseline="0" smtClean="0">
                        <a:ln>
                          <a:noFill/>
                        </a:ln>
                        <a:solidFill>
                          <a:schemeClr val="tx1"/>
                        </a:solidFill>
                        <a:effectLst/>
                        <a:latin typeface="Calibri" pitchFamily="34" charset="0"/>
                        <a:cs typeface="B Kamran" pitchFamily="2"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57107">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400" b="0" i="0" u="none" strike="noStrike" cap="none" normalizeH="0" baseline="0" smtClean="0">
                          <a:ln>
                            <a:noFill/>
                          </a:ln>
                          <a:solidFill>
                            <a:srgbClr val="000000"/>
                          </a:solidFill>
                          <a:effectLst/>
                          <a:latin typeface="Calibri" pitchFamily="34" charset="0"/>
                          <a:cs typeface="Arial" pitchFamily="34" charset="0"/>
                        </a:rPr>
                        <a:t>     1345 </a:t>
                      </a:r>
                      <a:endParaRPr kumimoji="0" lang="fa-IR" sz="2400" b="1" i="0" u="none" strike="noStrike" cap="none" normalizeH="0" baseline="0" smtClean="0">
                        <a:ln>
                          <a:noFill/>
                        </a:ln>
                        <a:solidFill>
                          <a:schemeClr val="tx1"/>
                        </a:solidFill>
                        <a:effectLst/>
                        <a:latin typeface="Calibri" pitchFamily="34" charset="0"/>
                        <a:cs typeface="B Kamran" pitchFamily="2"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400" b="0" i="0" u="none" strike="noStrike" cap="none" normalizeH="0" baseline="0" smtClean="0">
                          <a:ln>
                            <a:noFill/>
                          </a:ln>
                          <a:solidFill>
                            <a:schemeClr val="tx1"/>
                          </a:solidFill>
                          <a:effectLst/>
                          <a:latin typeface="Calibri" pitchFamily="34" charset="0"/>
                          <a:cs typeface="B Kamran" pitchFamily="2" charset="-78"/>
                        </a:rPr>
                        <a:t>205</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400" b="0" i="0" u="none" strike="noStrike" cap="none" normalizeH="0" baseline="0" smtClean="0">
                          <a:ln>
                            <a:noFill/>
                          </a:ln>
                          <a:solidFill>
                            <a:srgbClr val="000000"/>
                          </a:solidFill>
                          <a:effectLst/>
                          <a:latin typeface="Calibri" pitchFamily="34" charset="0"/>
                          <a:cs typeface="Arial" pitchFamily="34" charset="0"/>
                        </a:rPr>
                        <a:t>      63</a:t>
                      </a:r>
                      <a:endParaRPr kumimoji="0" lang="fa-IR" sz="2400" b="1" i="0" u="none" strike="noStrike" cap="none" normalizeH="0" baseline="0" smtClean="0">
                        <a:ln>
                          <a:noFill/>
                        </a:ln>
                        <a:solidFill>
                          <a:schemeClr val="tx1"/>
                        </a:solidFill>
                        <a:effectLst/>
                        <a:latin typeface="Calibri" pitchFamily="34" charset="0"/>
                        <a:cs typeface="B Kamran" pitchFamily="2"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000" b="0" i="0" u="none" strike="noStrike" cap="none" normalizeH="0" baseline="0" smtClean="0">
                          <a:ln>
                            <a:noFill/>
                          </a:ln>
                          <a:solidFill>
                            <a:schemeClr val="tx1"/>
                          </a:solidFill>
                          <a:effectLst/>
                          <a:latin typeface="Calibri" pitchFamily="34" charset="0"/>
                          <a:cs typeface="B Kamran" pitchFamily="2" charset="-78"/>
                        </a:rPr>
                        <a:t>3.25</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57107">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400" b="0" i="0" u="none" strike="noStrike" cap="none" normalizeH="0" baseline="0" smtClean="0">
                          <a:ln>
                            <a:noFill/>
                          </a:ln>
                          <a:solidFill>
                            <a:srgbClr val="000000"/>
                          </a:solidFill>
                          <a:effectLst/>
                          <a:latin typeface="Calibri" pitchFamily="34" charset="0"/>
                          <a:cs typeface="Arial" pitchFamily="34" charset="0"/>
                        </a:rPr>
                        <a:t>     1355 </a:t>
                      </a:r>
                      <a:endParaRPr kumimoji="0" lang="fa-IR" sz="2400" b="1" i="0" u="none" strike="noStrike" cap="none" normalizeH="0" baseline="0" smtClean="0">
                        <a:ln>
                          <a:noFill/>
                        </a:ln>
                        <a:solidFill>
                          <a:schemeClr val="tx1"/>
                        </a:solidFill>
                        <a:effectLst/>
                        <a:latin typeface="Calibri" pitchFamily="34" charset="0"/>
                        <a:cs typeface="B Kamran" pitchFamily="2"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400" b="0" i="0" u="none" strike="noStrike" cap="none" normalizeH="0" baseline="0" smtClean="0">
                          <a:ln>
                            <a:noFill/>
                          </a:ln>
                          <a:solidFill>
                            <a:schemeClr val="tx1"/>
                          </a:solidFill>
                          <a:effectLst/>
                          <a:latin typeface="Calibri" pitchFamily="34" charset="0"/>
                          <a:cs typeface="B Kamran" pitchFamily="2" charset="-78"/>
                        </a:rPr>
                        <a:t>310</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2400" b="0" i="0" u="none" strike="noStrike" cap="none" normalizeH="0" baseline="0" smtClean="0">
                          <a:ln>
                            <a:noFill/>
                          </a:ln>
                          <a:solidFill>
                            <a:srgbClr val="000000"/>
                          </a:solidFill>
                          <a:effectLst/>
                          <a:latin typeface="Calibri" pitchFamily="34" charset="0"/>
                          <a:cs typeface="Arial" pitchFamily="34" charset="0"/>
                        </a:rPr>
                        <a:t>72</a:t>
                      </a:r>
                      <a:endParaRPr kumimoji="0" lang="fa-IR" sz="2400" b="1" i="0" u="none" strike="noStrike" cap="none" normalizeH="0" baseline="0" smtClean="0">
                        <a:ln>
                          <a:noFill/>
                        </a:ln>
                        <a:solidFill>
                          <a:schemeClr val="tx1"/>
                        </a:solidFill>
                        <a:effectLst/>
                        <a:latin typeface="Calibri" pitchFamily="34" charset="0"/>
                        <a:cs typeface="B Kamran" pitchFamily="2"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000" b="0" i="0" u="none" strike="noStrike" cap="none" normalizeH="0" baseline="0" smtClean="0">
                          <a:ln>
                            <a:noFill/>
                          </a:ln>
                          <a:solidFill>
                            <a:schemeClr val="tx1"/>
                          </a:solidFill>
                          <a:effectLst/>
                          <a:latin typeface="Calibri" pitchFamily="34" charset="0"/>
                          <a:cs typeface="B Kamran" pitchFamily="2" charset="-78"/>
                        </a:rPr>
                        <a:t>4.3</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57107">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400" b="0" i="0" u="none" strike="noStrike" cap="none" normalizeH="0" baseline="0" smtClean="0">
                          <a:ln>
                            <a:noFill/>
                          </a:ln>
                          <a:solidFill>
                            <a:srgbClr val="000000"/>
                          </a:solidFill>
                          <a:effectLst/>
                          <a:latin typeface="Calibri" pitchFamily="34" charset="0"/>
                          <a:cs typeface="Arial" pitchFamily="34" charset="0"/>
                        </a:rPr>
                        <a:t>     1365</a:t>
                      </a:r>
                      <a:endParaRPr kumimoji="0" lang="fa-IR" sz="2400" b="1" i="0" u="none" strike="noStrike" cap="none" normalizeH="0" baseline="0" smtClean="0">
                        <a:ln>
                          <a:noFill/>
                        </a:ln>
                        <a:solidFill>
                          <a:schemeClr val="tx1"/>
                        </a:solidFill>
                        <a:effectLst/>
                        <a:latin typeface="Calibri" pitchFamily="34" charset="0"/>
                        <a:cs typeface="B Kamran" pitchFamily="2"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400" b="0" i="0" u="none" strike="noStrike" cap="none" normalizeH="0" baseline="0" smtClean="0">
                          <a:ln>
                            <a:noFill/>
                          </a:ln>
                          <a:solidFill>
                            <a:schemeClr val="tx1"/>
                          </a:solidFill>
                          <a:effectLst/>
                          <a:latin typeface="Calibri" pitchFamily="34" charset="0"/>
                          <a:cs typeface="B Kamran" pitchFamily="2" charset="-78"/>
                        </a:rPr>
                        <a:t>270</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2400" b="0" i="0" u="none" strike="noStrike" cap="none" normalizeH="0" baseline="0" smtClean="0">
                          <a:ln>
                            <a:noFill/>
                          </a:ln>
                          <a:solidFill>
                            <a:srgbClr val="000000"/>
                          </a:solidFill>
                          <a:effectLst/>
                          <a:latin typeface="Calibri" pitchFamily="34" charset="0"/>
                          <a:cs typeface="Arial" pitchFamily="34" charset="0"/>
                        </a:rPr>
                        <a:t>81</a:t>
                      </a:r>
                      <a:endParaRPr kumimoji="0" lang="fa-IR" sz="2400" b="1" i="0" u="none" strike="noStrike" cap="none" normalizeH="0" baseline="0" smtClean="0">
                        <a:ln>
                          <a:noFill/>
                        </a:ln>
                        <a:solidFill>
                          <a:schemeClr val="tx1"/>
                        </a:solidFill>
                        <a:effectLst/>
                        <a:latin typeface="Calibri" pitchFamily="34" charset="0"/>
                        <a:cs typeface="B Kamran" pitchFamily="2"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000" b="0" i="0" u="none" strike="noStrike" cap="none" normalizeH="0" baseline="0" smtClean="0">
                          <a:ln>
                            <a:noFill/>
                          </a:ln>
                          <a:solidFill>
                            <a:schemeClr val="tx1"/>
                          </a:solidFill>
                          <a:effectLst/>
                          <a:latin typeface="Calibri" pitchFamily="34" charset="0"/>
                          <a:cs typeface="B Kamran" pitchFamily="2" charset="-78"/>
                        </a:rPr>
                        <a:t>3.3</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57107">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400" b="0" i="0" u="none" strike="noStrike" cap="none" normalizeH="0" baseline="0" smtClean="0">
                          <a:ln>
                            <a:noFill/>
                          </a:ln>
                          <a:solidFill>
                            <a:srgbClr val="000000"/>
                          </a:solidFill>
                          <a:effectLst/>
                          <a:latin typeface="Calibri" pitchFamily="34" charset="0"/>
                          <a:cs typeface="Arial" pitchFamily="34" charset="0"/>
                        </a:rPr>
                        <a:t>     1375  </a:t>
                      </a:r>
                      <a:endParaRPr kumimoji="0" lang="fa-IR" sz="2400" b="1" i="0" u="none" strike="noStrike" cap="none" normalizeH="0" baseline="0" smtClean="0">
                        <a:ln>
                          <a:noFill/>
                        </a:ln>
                        <a:solidFill>
                          <a:schemeClr val="tx1"/>
                        </a:solidFill>
                        <a:effectLst/>
                        <a:latin typeface="Calibri" pitchFamily="34" charset="0"/>
                        <a:cs typeface="B Kamran" pitchFamily="2"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400" b="0" i="0" u="none" strike="noStrike" cap="none" normalizeH="0" baseline="0" smtClean="0">
                          <a:ln>
                            <a:noFill/>
                          </a:ln>
                          <a:solidFill>
                            <a:schemeClr val="tx1"/>
                          </a:solidFill>
                          <a:effectLst/>
                          <a:latin typeface="Calibri" pitchFamily="34" charset="0"/>
                          <a:cs typeface="B Kamran" pitchFamily="2" charset="-78"/>
                        </a:rPr>
                        <a:t>300</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400" b="0" i="0" u="none" strike="noStrike" cap="none" normalizeH="0" baseline="0" smtClean="0">
                          <a:ln>
                            <a:noFill/>
                          </a:ln>
                          <a:solidFill>
                            <a:srgbClr val="000000"/>
                          </a:solidFill>
                          <a:effectLst/>
                          <a:latin typeface="Calibri" pitchFamily="34" charset="0"/>
                          <a:cs typeface="Arial" pitchFamily="34" charset="0"/>
                        </a:rPr>
                        <a:t>      96 </a:t>
                      </a:r>
                      <a:endParaRPr kumimoji="0" lang="fa-IR" sz="2400" b="1" i="0" u="none" strike="noStrike" cap="none" normalizeH="0" baseline="0" smtClean="0">
                        <a:ln>
                          <a:noFill/>
                        </a:ln>
                        <a:solidFill>
                          <a:schemeClr val="tx1"/>
                        </a:solidFill>
                        <a:effectLst/>
                        <a:latin typeface="Calibri" pitchFamily="34" charset="0"/>
                        <a:cs typeface="B Kamran" pitchFamily="2"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a-IR" sz="2000" b="0" i="0" u="none" strike="noStrike" cap="none" normalizeH="0" baseline="0" smtClean="0">
                          <a:ln>
                            <a:noFill/>
                          </a:ln>
                          <a:solidFill>
                            <a:schemeClr val="tx1"/>
                          </a:solidFill>
                          <a:effectLst/>
                          <a:latin typeface="Calibri" pitchFamily="34" charset="0"/>
                          <a:cs typeface="B Kamran" pitchFamily="2" charset="-78"/>
                        </a:rPr>
                        <a:t>3.12</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57107">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400" b="0" i="0" u="none" strike="noStrike" cap="none" normalizeH="0" baseline="0" smtClean="0">
                          <a:ln>
                            <a:noFill/>
                          </a:ln>
                          <a:solidFill>
                            <a:srgbClr val="000000"/>
                          </a:solidFill>
                          <a:effectLst/>
                          <a:latin typeface="Calibri" pitchFamily="34" charset="0"/>
                          <a:cs typeface="Arial" pitchFamily="34" charset="0"/>
                        </a:rPr>
                        <a:t>     1385 </a:t>
                      </a:r>
                      <a:endParaRPr kumimoji="0" lang="fa-IR" sz="2400" b="1" i="0" u="none" strike="noStrike" cap="none" normalizeH="0" baseline="0" smtClean="0">
                        <a:ln>
                          <a:noFill/>
                        </a:ln>
                        <a:solidFill>
                          <a:schemeClr val="tx1"/>
                        </a:solidFill>
                        <a:effectLst/>
                        <a:latin typeface="Calibri" pitchFamily="34" charset="0"/>
                        <a:cs typeface="B Kamran" pitchFamily="2"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400" b="0" i="0" u="none" strike="noStrike" cap="none" normalizeH="0" baseline="0" smtClean="0">
                          <a:ln>
                            <a:noFill/>
                          </a:ln>
                          <a:solidFill>
                            <a:schemeClr val="tx1"/>
                          </a:solidFill>
                          <a:effectLst/>
                          <a:latin typeface="Calibri" pitchFamily="34" charset="0"/>
                          <a:cs typeface="B Kamran" pitchFamily="2" charset="-78"/>
                        </a:rPr>
                        <a:t>347</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a-IR" sz="2400" b="0" i="0" u="none" strike="noStrike" cap="none" normalizeH="0" baseline="0" smtClean="0">
                          <a:ln>
                            <a:noFill/>
                          </a:ln>
                          <a:solidFill>
                            <a:srgbClr val="000000"/>
                          </a:solidFill>
                          <a:effectLst/>
                          <a:latin typeface="Calibri" pitchFamily="34" charset="0"/>
                          <a:cs typeface="Arial" pitchFamily="34" charset="0"/>
                        </a:rPr>
                        <a:t>120</a:t>
                      </a:r>
                      <a:endParaRPr kumimoji="0" lang="fa-IR" sz="2400" b="1" i="0" u="none" strike="noStrike" cap="none" normalizeH="0" baseline="0" smtClean="0">
                        <a:ln>
                          <a:noFill/>
                        </a:ln>
                        <a:solidFill>
                          <a:schemeClr val="tx1"/>
                        </a:solidFill>
                        <a:effectLst/>
                        <a:latin typeface="Calibri" pitchFamily="34" charset="0"/>
                        <a:cs typeface="B Kamran" pitchFamily="2"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000" b="0" i="0" u="none" strike="noStrike" cap="none" normalizeH="0" baseline="0" smtClean="0">
                          <a:ln>
                            <a:noFill/>
                          </a:ln>
                          <a:solidFill>
                            <a:schemeClr val="tx1"/>
                          </a:solidFill>
                          <a:effectLst/>
                          <a:latin typeface="Calibri" pitchFamily="34" charset="0"/>
                          <a:cs typeface="B Kamran" pitchFamily="2" charset="-78"/>
                        </a:rPr>
                        <a:t>2.89</a:t>
                      </a: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10281" name="TextBox 9"/>
          <p:cNvSpPr txBox="1">
            <a:spLocks noChangeArrowheads="1"/>
          </p:cNvSpPr>
          <p:nvPr/>
        </p:nvSpPr>
        <p:spPr bwMode="auto">
          <a:xfrm>
            <a:off x="971550" y="5876925"/>
            <a:ext cx="60721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latin typeface="Calibri" panose="020F0502020204030204" pitchFamily="34" charset="0"/>
                <a:cs typeface="B Kamran" panose="00000400000000000000" pitchFamily="2" charset="-78"/>
              </a:rPr>
              <a:t>تعداد جمعیت، تعداد خانوار و بعد خانوار روستای اسپیلی سالهای 45 تا 85</a:t>
            </a:r>
          </a:p>
        </p:txBody>
      </p:sp>
      <p:graphicFrame>
        <p:nvGraphicFramePr>
          <p:cNvPr id="10242" name="Chart 4"/>
          <p:cNvGraphicFramePr>
            <a:graphicFrameLocks/>
          </p:cNvGraphicFramePr>
          <p:nvPr/>
        </p:nvGraphicFramePr>
        <p:xfrm>
          <a:off x="5292725" y="2492375"/>
          <a:ext cx="3582988" cy="2640013"/>
        </p:xfrm>
        <a:graphic>
          <a:graphicData uri="http://schemas.openxmlformats.org/presentationml/2006/ole">
            <mc:AlternateContent xmlns:mc="http://schemas.openxmlformats.org/markup-compatibility/2006">
              <mc:Choice xmlns:v="urn:schemas-microsoft-com:vml" Requires="v">
                <p:oleObj spid="_x0000_s10245" name="Worksheet" r:id="rId3" imgW="6400800" imgH="3962400" progId="Excel.Sheet.8">
                  <p:embed/>
                </p:oleObj>
              </mc:Choice>
              <mc:Fallback>
                <p:oleObj name="Worksheet" r:id="rId3" imgW="6400800" imgH="3962400" progId="Excel.Shee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2725" y="2492375"/>
                        <a:ext cx="3582988" cy="26400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8472938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66" name="Chart 7"/>
          <p:cNvGraphicFramePr>
            <a:graphicFrameLocks/>
          </p:cNvGraphicFramePr>
          <p:nvPr/>
        </p:nvGraphicFramePr>
        <p:xfrm>
          <a:off x="6300788" y="1052513"/>
          <a:ext cx="2232025" cy="1535112"/>
        </p:xfrm>
        <a:graphic>
          <a:graphicData uri="http://schemas.openxmlformats.org/presentationml/2006/ole">
            <mc:AlternateContent xmlns:mc="http://schemas.openxmlformats.org/markup-compatibility/2006">
              <mc:Choice xmlns:v="urn:schemas-microsoft-com:vml" Requires="v">
                <p:oleObj spid="_x0000_s11278" r:id="rId3" imgW="4145639" imgH="2999492" progId="Excel.Chart.8">
                  <p:embed/>
                </p:oleObj>
              </mc:Choice>
              <mc:Fallback>
                <p:oleObj r:id="rId3" imgW="4145639" imgH="2999492" progId="Excel.Char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788" y="1052513"/>
                        <a:ext cx="2232025" cy="1535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267" name="Chart 8"/>
          <p:cNvGraphicFramePr>
            <a:graphicFrameLocks/>
          </p:cNvGraphicFramePr>
          <p:nvPr/>
        </p:nvGraphicFramePr>
        <p:xfrm>
          <a:off x="3419475" y="1100138"/>
          <a:ext cx="2520950" cy="1465262"/>
        </p:xfrm>
        <a:graphic>
          <a:graphicData uri="http://schemas.openxmlformats.org/presentationml/2006/ole">
            <mc:AlternateContent xmlns:mc="http://schemas.openxmlformats.org/markup-compatibility/2006">
              <mc:Choice xmlns:v="urn:schemas-microsoft-com:vml" Requires="v">
                <p:oleObj spid="_x0000_s11279" r:id="rId5" imgW="4334632" imgH="2999492" progId="Excel.Chart.8">
                  <p:embed/>
                </p:oleObj>
              </mc:Choice>
              <mc:Fallback>
                <p:oleObj r:id="rId5" imgW="4334632" imgH="2999492" progId="Excel.Chart.8">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19475" y="1100138"/>
                        <a:ext cx="2520950" cy="14652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268" name="Chart 9"/>
          <p:cNvGraphicFramePr>
            <a:graphicFrameLocks/>
          </p:cNvGraphicFramePr>
          <p:nvPr/>
        </p:nvGraphicFramePr>
        <p:xfrm>
          <a:off x="357188" y="1071563"/>
          <a:ext cx="2736850" cy="1485900"/>
        </p:xfrm>
        <a:graphic>
          <a:graphicData uri="http://schemas.openxmlformats.org/presentationml/2006/ole">
            <mc:AlternateContent xmlns:mc="http://schemas.openxmlformats.org/markup-compatibility/2006">
              <mc:Choice xmlns:v="urn:schemas-microsoft-com:vml" Requires="v">
                <p:oleObj spid="_x0000_s11280" r:id="rId7" imgW="4005419" imgH="2712955" progId="Excel.Chart.8">
                  <p:embed/>
                </p:oleObj>
              </mc:Choice>
              <mc:Fallback>
                <p:oleObj r:id="rId7" imgW="4005419" imgH="2712955" progId="Excel.Chart.8">
                  <p:embed/>
                  <p:pic>
                    <p:nvPicPr>
                      <p:cNvPr id="0" name=""/>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7188" y="1071563"/>
                        <a:ext cx="2736850" cy="148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Box 10"/>
          <p:cNvSpPr txBox="1"/>
          <p:nvPr/>
        </p:nvSpPr>
        <p:spPr>
          <a:xfrm>
            <a:off x="4140200" y="188913"/>
            <a:ext cx="4752975" cy="423862"/>
          </a:xfrm>
          <a:prstGeom prst="rect">
            <a:avLst/>
          </a:prstGeom>
          <a:gradFill>
            <a:gsLst>
              <a:gs pos="0">
                <a:schemeClr val="tx2">
                  <a:lumMod val="60000"/>
                  <a:lumOff val="40000"/>
                </a:schemeClr>
              </a:gs>
              <a:gs pos="50000">
                <a:srgbClr val="4F81BD">
                  <a:tint val="44500"/>
                  <a:satMod val="160000"/>
                </a:srgbClr>
              </a:gs>
              <a:gs pos="100000">
                <a:srgbClr val="4F81BD">
                  <a:tint val="23500"/>
                  <a:satMod val="160000"/>
                </a:srgbClr>
              </a:gs>
            </a:gsLst>
            <a:lin ang="5400000" scaled="0"/>
          </a:gradFill>
          <a:ln w="57150" cmpd="sng">
            <a:solidFill>
              <a:schemeClr val="tx1"/>
            </a:solidFill>
          </a:ln>
        </p:spPr>
        <p:txBody>
          <a:bodyPr rtlCol="1">
            <a:spAutoFit/>
          </a:bodyPr>
          <a:lstStyle/>
          <a:p>
            <a:pPr fontAlgn="base">
              <a:spcBef>
                <a:spcPct val="0"/>
              </a:spcBef>
              <a:spcAft>
                <a:spcPct val="0"/>
              </a:spcAft>
              <a:defRPr/>
            </a:pPr>
            <a:r>
              <a:rPr lang="fa-IR" dirty="0">
                <a:solidFill>
                  <a:prstClr val="black"/>
                </a:solidFill>
                <a:latin typeface="Arial" panose="020B0604020202020204" pitchFamily="34" charset="0"/>
              </a:rPr>
              <a:t>آمار جمعیتی دیلمان ـ اسپیلی  از سالهای 1383 تا 1388</a:t>
            </a:r>
          </a:p>
        </p:txBody>
      </p:sp>
      <p:sp>
        <p:nvSpPr>
          <p:cNvPr id="11271" name="TextBox 3"/>
          <p:cNvSpPr txBox="1">
            <a:spLocks noChangeArrowheads="1"/>
          </p:cNvSpPr>
          <p:nvPr/>
        </p:nvSpPr>
        <p:spPr bwMode="auto">
          <a:xfrm>
            <a:off x="7929563" y="3357563"/>
            <a:ext cx="12858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r>
              <a:rPr lang="fa-IR" altLang="fa-IR" b="1">
                <a:solidFill>
                  <a:prstClr val="black"/>
                </a:solidFill>
                <a:latin typeface="Calibri" panose="020F0502020204030204" pitchFamily="34" charset="0"/>
                <a:cs typeface="B Nazanin" panose="00000400000000000000" pitchFamily="2" charset="-78"/>
              </a:rPr>
              <a:t>آموزش و سواد</a:t>
            </a:r>
          </a:p>
        </p:txBody>
      </p:sp>
      <p:graphicFrame>
        <p:nvGraphicFramePr>
          <p:cNvPr id="5" name="Table 4"/>
          <p:cNvGraphicFramePr>
            <a:graphicFrameLocks noGrp="1"/>
          </p:cNvGraphicFramePr>
          <p:nvPr/>
        </p:nvGraphicFramePr>
        <p:xfrm>
          <a:off x="142834" y="3214686"/>
          <a:ext cx="7929628" cy="1706880"/>
        </p:xfrm>
        <a:graphic>
          <a:graphicData uri="http://schemas.openxmlformats.org/drawingml/2006/table">
            <a:tbl>
              <a:tblPr rtl="1" firstRow="1" bandCol="1">
                <a:effectLst>
                  <a:outerShdw blurRad="76200" dir="13500000" sy="23000" kx="1200000" algn="br" rotWithShape="0">
                    <a:prstClr val="black">
                      <a:alpha val="20000"/>
                    </a:prstClr>
                  </a:outerShdw>
                </a:effectLst>
                <a:tableStyleId>{5C22544A-7EE6-4342-B048-85BDC9FD1C3A}</a:tableStyleId>
              </a:tblPr>
              <a:tblGrid>
                <a:gridCol w="1048350"/>
                <a:gridCol w="1202706"/>
                <a:gridCol w="684828"/>
                <a:gridCol w="617867"/>
                <a:gridCol w="629453"/>
                <a:gridCol w="657275"/>
                <a:gridCol w="639686"/>
                <a:gridCol w="600278"/>
                <a:gridCol w="668185"/>
                <a:gridCol w="646364"/>
                <a:gridCol w="534636"/>
              </a:tblGrid>
              <a:tr h="446085">
                <a:tc rowSpan="2">
                  <a:txBody>
                    <a:bodyPr/>
                    <a:lstStyle/>
                    <a:p>
                      <a:pPr rtl="1"/>
                      <a:r>
                        <a:rPr lang="fa-IR" sz="3200" dirty="0" smtClean="0">
                          <a:cs typeface="B Kamran" pitchFamily="2" charset="-78"/>
                        </a:rPr>
                        <a:t>  نام روستا</a:t>
                      </a:r>
                      <a:endParaRPr lang="fa-IR" sz="3200" dirty="0">
                        <a:cs typeface="B Kamran" pitchFamily="2" charset="-78"/>
                      </a:endParaRPr>
                    </a:p>
                  </a:txBody>
                  <a:tcPr/>
                </a:tc>
                <a:tc rowSpan="2">
                  <a:txBody>
                    <a:bodyPr/>
                    <a:lstStyle/>
                    <a:p>
                      <a:pPr rtl="1"/>
                      <a:r>
                        <a:rPr lang="fa-IR" sz="3200" dirty="0" smtClean="0">
                          <a:cs typeface="B Kamran" pitchFamily="2" charset="-78"/>
                        </a:rPr>
                        <a:t>  تعداد خانوار  </a:t>
                      </a:r>
                      <a:endParaRPr lang="fa-IR" sz="3200" dirty="0">
                        <a:cs typeface="B Kamran" pitchFamily="2" charset="-78"/>
                      </a:endParaRPr>
                    </a:p>
                  </a:txBody>
                  <a:tcPr>
                    <a:lnR w="12700" cap="flat" cmpd="sng" algn="ctr">
                      <a:solidFill>
                        <a:schemeClr val="tx1"/>
                      </a:solidFill>
                      <a:prstDash val="solid"/>
                      <a:round/>
                      <a:headEnd type="none" w="med" len="med"/>
                      <a:tailEnd type="none" w="med" len="med"/>
                    </a:lnR>
                  </a:tcPr>
                </a:tc>
                <a:tc gridSpan="3">
                  <a:txBody>
                    <a:bodyPr/>
                    <a:lstStyle/>
                    <a:p>
                      <a:pPr rtl="1"/>
                      <a:r>
                        <a:rPr lang="fa-IR" sz="2800" dirty="0" smtClean="0">
                          <a:cs typeface="B Kamran" pitchFamily="2" charset="-78"/>
                        </a:rPr>
                        <a:t>       جمعیت</a:t>
                      </a:r>
                      <a:endParaRPr lang="fa-IR" sz="2800" dirty="0">
                        <a:cs typeface="B Kamran" pitchFamily="2" charset="-78"/>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hMerge="1">
                  <a:txBody>
                    <a:bodyPr/>
                    <a:lstStyle/>
                    <a:p>
                      <a:pPr rtl="1"/>
                      <a:endParaRPr lang="fa-IR"/>
                    </a:p>
                  </a:txBody>
                  <a:tcPr/>
                </a:tc>
                <a:tc hMerge="1">
                  <a:txBody>
                    <a:bodyPr/>
                    <a:lstStyle/>
                    <a:p>
                      <a:pPr rtl="1"/>
                      <a:endParaRPr lang="fa-IR"/>
                    </a:p>
                  </a:txBody>
                  <a:tcPr/>
                </a:tc>
                <a:tc gridSpan="3">
                  <a:txBody>
                    <a:bodyPr/>
                    <a:lstStyle/>
                    <a:p>
                      <a:pPr rtl="1"/>
                      <a:r>
                        <a:rPr lang="fa-IR" sz="2800" dirty="0" smtClean="0">
                          <a:cs typeface="B Kamran" pitchFamily="2" charset="-78"/>
                        </a:rPr>
                        <a:t>  جمعیت باسواد</a:t>
                      </a:r>
                      <a:endParaRPr lang="fa-IR" sz="2800" dirty="0">
                        <a:cs typeface="B Kamran" pitchFamily="2" charset="-78"/>
                      </a:endParaRPr>
                    </a:p>
                  </a:txBody>
                  <a:tcPr>
                    <a:lnB w="12700" cap="flat" cmpd="sng" algn="ctr">
                      <a:solidFill>
                        <a:schemeClr val="tx1"/>
                      </a:solidFill>
                      <a:prstDash val="solid"/>
                      <a:round/>
                      <a:headEnd type="none" w="med" len="med"/>
                      <a:tailEnd type="none" w="med" len="med"/>
                    </a:lnB>
                  </a:tcPr>
                </a:tc>
                <a:tc hMerge="1">
                  <a:txBody>
                    <a:bodyPr/>
                    <a:lstStyle/>
                    <a:p>
                      <a:pPr rtl="1"/>
                      <a:endParaRPr lang="fa-IR"/>
                    </a:p>
                  </a:txBody>
                  <a:tcPr/>
                </a:tc>
                <a:tc hMerge="1">
                  <a:txBody>
                    <a:bodyPr/>
                    <a:lstStyle/>
                    <a:p>
                      <a:pPr rtl="1"/>
                      <a:endParaRPr lang="fa-IR"/>
                    </a:p>
                  </a:txBody>
                  <a:tcPr/>
                </a:tc>
                <a:tc gridSpan="3">
                  <a:txBody>
                    <a:bodyPr/>
                    <a:lstStyle/>
                    <a:p>
                      <a:pPr rtl="1"/>
                      <a:r>
                        <a:rPr lang="fa-IR" sz="2800" dirty="0" smtClean="0">
                          <a:cs typeface="B Kamran" pitchFamily="2" charset="-78"/>
                        </a:rPr>
                        <a:t> جمعیت بی سواد</a:t>
                      </a:r>
                      <a:endParaRPr lang="fa-IR" sz="2800" dirty="0">
                        <a:cs typeface="B Kamran" pitchFamily="2" charset="-78"/>
                      </a:endParaRPr>
                    </a:p>
                  </a:txBody>
                  <a:tcPr>
                    <a:lnB w="12700" cap="flat" cmpd="sng" algn="ctr">
                      <a:solidFill>
                        <a:schemeClr val="tx1"/>
                      </a:solidFill>
                      <a:prstDash val="solid"/>
                      <a:round/>
                      <a:headEnd type="none" w="med" len="med"/>
                      <a:tailEnd type="none" w="med" len="med"/>
                    </a:lnB>
                  </a:tcPr>
                </a:tc>
                <a:tc hMerge="1">
                  <a:txBody>
                    <a:bodyPr/>
                    <a:lstStyle/>
                    <a:p>
                      <a:pPr rtl="1"/>
                      <a:endParaRPr lang="fa-IR"/>
                    </a:p>
                  </a:txBody>
                  <a:tcPr/>
                </a:tc>
                <a:tc hMerge="1">
                  <a:txBody>
                    <a:bodyPr/>
                    <a:lstStyle/>
                    <a:p>
                      <a:pPr rtl="1"/>
                      <a:endParaRPr lang="fa-IR"/>
                    </a:p>
                  </a:txBody>
                  <a:tcPr/>
                </a:tc>
              </a:tr>
              <a:tr h="373057">
                <a:tc vMerge="1">
                  <a:txBody>
                    <a:bodyPr/>
                    <a:lstStyle/>
                    <a:p>
                      <a:pPr rtl="1"/>
                      <a:endParaRPr lang="fa-IR"/>
                    </a:p>
                  </a:txBody>
                  <a:tcPr/>
                </a:tc>
                <a:tc vMerge="1">
                  <a:txBody>
                    <a:bodyPr/>
                    <a:lstStyle/>
                    <a:p>
                      <a:pPr rtl="1"/>
                      <a:endParaRPr lang="fa-IR"/>
                    </a:p>
                  </a:txBody>
                  <a:tcPr/>
                </a:tc>
                <a:tc>
                  <a:txBody>
                    <a:bodyPr/>
                    <a:lstStyle/>
                    <a:p>
                      <a:pPr rtl="1"/>
                      <a:r>
                        <a:rPr lang="fa-IR" sz="2800" dirty="0" smtClean="0">
                          <a:cs typeface="B Kamran" pitchFamily="2" charset="-78"/>
                        </a:rPr>
                        <a:t> کل</a:t>
                      </a:r>
                      <a:endParaRPr lang="fa-IR" sz="2800" dirty="0">
                        <a:cs typeface="B Kamra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rtl="1"/>
                      <a:r>
                        <a:rPr lang="fa-IR" sz="2800" dirty="0" smtClean="0">
                          <a:cs typeface="B Kamran" pitchFamily="2" charset="-78"/>
                        </a:rPr>
                        <a:t> مرد</a:t>
                      </a:r>
                      <a:endParaRPr lang="fa-IR" sz="2800" dirty="0">
                        <a:cs typeface="B Kamra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rtl="1"/>
                      <a:r>
                        <a:rPr lang="fa-IR" sz="2800" dirty="0" smtClean="0">
                          <a:cs typeface="B Kamran" pitchFamily="2" charset="-78"/>
                        </a:rPr>
                        <a:t> زن</a:t>
                      </a:r>
                      <a:endParaRPr lang="fa-IR" sz="2800" dirty="0">
                        <a:cs typeface="B Kamran" pitchFamily="2" charset="-7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rtl="1"/>
                      <a:r>
                        <a:rPr lang="fa-IR" sz="2800" dirty="0" smtClean="0">
                          <a:cs typeface="B Kamran" pitchFamily="2" charset="-78"/>
                        </a:rPr>
                        <a:t> کل</a:t>
                      </a:r>
                      <a:endParaRPr lang="fa-IR" sz="2800" dirty="0">
                        <a:cs typeface="B Kamran" pitchFamily="2" charset="-7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rtl="1"/>
                      <a:r>
                        <a:rPr lang="fa-IR" sz="2800" dirty="0" smtClean="0">
                          <a:cs typeface="B Kamran" pitchFamily="2" charset="-78"/>
                        </a:rPr>
                        <a:t>مرد</a:t>
                      </a:r>
                      <a:endParaRPr lang="fa-IR" sz="2800" dirty="0">
                        <a:cs typeface="B Kamra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rtl="1"/>
                      <a:r>
                        <a:rPr lang="fa-IR" sz="2800" dirty="0" smtClean="0">
                          <a:cs typeface="B Kamran" pitchFamily="2" charset="-78"/>
                        </a:rPr>
                        <a:t>زن</a:t>
                      </a:r>
                      <a:endParaRPr lang="fa-IR" sz="2800" dirty="0">
                        <a:cs typeface="B Kamran" pitchFamily="2" charset="-7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rtl="1"/>
                      <a:r>
                        <a:rPr lang="fa-IR" sz="2800" dirty="0" smtClean="0">
                          <a:cs typeface="B Kamran" pitchFamily="2" charset="-78"/>
                        </a:rPr>
                        <a:t> کل</a:t>
                      </a:r>
                      <a:endParaRPr lang="fa-IR" sz="2800" dirty="0">
                        <a:cs typeface="B Kamran" pitchFamily="2" charset="-7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rtl="1"/>
                      <a:r>
                        <a:rPr lang="fa-IR" sz="2800" dirty="0" smtClean="0">
                          <a:cs typeface="B Kamran" pitchFamily="2" charset="-78"/>
                        </a:rPr>
                        <a:t>مرد</a:t>
                      </a:r>
                      <a:endParaRPr lang="fa-IR" sz="2800" dirty="0">
                        <a:cs typeface="B Kamra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rtl="1"/>
                      <a:r>
                        <a:rPr lang="fa-IR" sz="2800" dirty="0" smtClean="0">
                          <a:cs typeface="B Kamran" pitchFamily="2" charset="-78"/>
                        </a:rPr>
                        <a:t>زن</a:t>
                      </a:r>
                      <a:endParaRPr lang="fa-IR" sz="2800" dirty="0">
                        <a:cs typeface="B Kamran" pitchFamily="2" charset="-7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r h="355599">
                <a:tc>
                  <a:txBody>
                    <a:bodyPr/>
                    <a:lstStyle/>
                    <a:p>
                      <a:pPr rtl="1"/>
                      <a:r>
                        <a:rPr lang="fa-IR" sz="3600" dirty="0" smtClean="0">
                          <a:cs typeface="B Kamran" pitchFamily="2" charset="-78"/>
                        </a:rPr>
                        <a:t>اسپیلی</a:t>
                      </a:r>
                      <a:endParaRPr lang="fa-IR" sz="3600" dirty="0">
                        <a:cs typeface="B Kamran" pitchFamily="2" charset="-78"/>
                      </a:endParaRPr>
                    </a:p>
                  </a:txBody>
                  <a:tcPr/>
                </a:tc>
                <a:tc>
                  <a:txBody>
                    <a:bodyPr/>
                    <a:lstStyle/>
                    <a:p>
                      <a:pPr rtl="1"/>
                      <a:r>
                        <a:rPr lang="fa-IR" sz="2800" dirty="0" smtClean="0">
                          <a:cs typeface="B Kamran" pitchFamily="2" charset="-78"/>
                        </a:rPr>
                        <a:t>96</a:t>
                      </a:r>
                      <a:endParaRPr lang="fa-IR" sz="2800" dirty="0">
                        <a:cs typeface="B Kamran" pitchFamily="2" charset="-78"/>
                      </a:endParaRPr>
                    </a:p>
                  </a:txBody>
                  <a:tcPr>
                    <a:lnR w="12700" cap="flat" cmpd="sng" algn="ctr">
                      <a:solidFill>
                        <a:schemeClr val="tx1"/>
                      </a:solidFill>
                      <a:prstDash val="solid"/>
                      <a:round/>
                      <a:headEnd type="none" w="med" len="med"/>
                      <a:tailEnd type="none" w="med" len="med"/>
                    </a:lnR>
                  </a:tcPr>
                </a:tc>
                <a:tc>
                  <a:txBody>
                    <a:bodyPr/>
                    <a:lstStyle/>
                    <a:p>
                      <a:pPr rtl="1"/>
                      <a:r>
                        <a:rPr lang="fa-IR" sz="2800" dirty="0" smtClean="0">
                          <a:cs typeface="B Kamran" pitchFamily="2" charset="-78"/>
                        </a:rPr>
                        <a:t>347</a:t>
                      </a:r>
                      <a:endParaRPr lang="fa-IR" sz="2800" dirty="0">
                        <a:cs typeface="B Kamra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rtl="1"/>
                      <a:r>
                        <a:rPr lang="fa-IR" sz="2800" dirty="0" smtClean="0">
                          <a:cs typeface="B Kamran" pitchFamily="2" charset="-78"/>
                        </a:rPr>
                        <a:t>157</a:t>
                      </a:r>
                      <a:endParaRPr lang="fa-IR" sz="2800" dirty="0">
                        <a:cs typeface="B Kamra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rtl="1"/>
                      <a:r>
                        <a:rPr lang="fa-IR" sz="2800" dirty="0" smtClean="0">
                          <a:cs typeface="B Kamran" pitchFamily="2" charset="-78"/>
                        </a:rPr>
                        <a:t>190</a:t>
                      </a:r>
                      <a:endParaRPr lang="fa-IR" sz="2800" dirty="0">
                        <a:cs typeface="B Kamran" pitchFamily="2" charset="-78"/>
                      </a:endParaRPr>
                    </a:p>
                  </a:txBody>
                  <a:tcPr>
                    <a:lnL w="12700" cap="flat" cmpd="sng" algn="ctr">
                      <a:solidFill>
                        <a:schemeClr val="tx1"/>
                      </a:solidFill>
                      <a:prstDash val="solid"/>
                      <a:round/>
                      <a:headEnd type="none" w="med" len="med"/>
                      <a:tailEnd type="none" w="med" len="med"/>
                    </a:lnL>
                  </a:tcPr>
                </a:tc>
                <a:tc>
                  <a:txBody>
                    <a:bodyPr/>
                    <a:lstStyle/>
                    <a:p>
                      <a:pPr rtl="1"/>
                      <a:r>
                        <a:rPr lang="fa-IR" sz="2800" dirty="0" smtClean="0">
                          <a:cs typeface="B Kamran" pitchFamily="2" charset="-78"/>
                        </a:rPr>
                        <a:t>242</a:t>
                      </a:r>
                      <a:endParaRPr lang="fa-IR" sz="2800" dirty="0">
                        <a:cs typeface="B Kamran" pitchFamily="2" charset="-78"/>
                      </a:endParaRPr>
                    </a:p>
                  </a:txBody>
                  <a:tcPr>
                    <a:lnR w="12700" cap="flat" cmpd="sng" algn="ctr">
                      <a:solidFill>
                        <a:schemeClr val="tx1"/>
                      </a:solidFill>
                      <a:prstDash val="solid"/>
                      <a:round/>
                      <a:headEnd type="none" w="med" len="med"/>
                      <a:tailEnd type="none" w="med" len="med"/>
                    </a:lnR>
                  </a:tcPr>
                </a:tc>
                <a:tc>
                  <a:txBody>
                    <a:bodyPr/>
                    <a:lstStyle/>
                    <a:p>
                      <a:pPr rtl="1"/>
                      <a:r>
                        <a:rPr lang="fa-IR" sz="2800" dirty="0" smtClean="0">
                          <a:cs typeface="B Kamran" pitchFamily="2" charset="-78"/>
                        </a:rPr>
                        <a:t>115</a:t>
                      </a:r>
                      <a:endParaRPr lang="fa-IR" sz="2800" dirty="0">
                        <a:cs typeface="B Kamra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rtl="1"/>
                      <a:r>
                        <a:rPr lang="fa-IR" sz="2800" dirty="0" smtClean="0">
                          <a:cs typeface="B Kamran" pitchFamily="2" charset="-78"/>
                        </a:rPr>
                        <a:t>127</a:t>
                      </a:r>
                      <a:endParaRPr lang="fa-IR" sz="2800" dirty="0">
                        <a:cs typeface="B Kamran" pitchFamily="2" charset="-78"/>
                      </a:endParaRPr>
                    </a:p>
                  </a:txBody>
                  <a:tcPr>
                    <a:lnL w="12700" cap="flat" cmpd="sng" algn="ctr">
                      <a:solidFill>
                        <a:schemeClr val="tx1"/>
                      </a:solidFill>
                      <a:prstDash val="solid"/>
                      <a:round/>
                      <a:headEnd type="none" w="med" len="med"/>
                      <a:tailEnd type="none" w="med" len="med"/>
                    </a:lnL>
                  </a:tcPr>
                </a:tc>
                <a:tc>
                  <a:txBody>
                    <a:bodyPr/>
                    <a:lstStyle/>
                    <a:p>
                      <a:pPr rtl="1"/>
                      <a:r>
                        <a:rPr lang="fa-IR" sz="2800" dirty="0" smtClean="0">
                          <a:cs typeface="B Kamran" pitchFamily="2" charset="-78"/>
                        </a:rPr>
                        <a:t>63</a:t>
                      </a:r>
                      <a:endParaRPr lang="fa-IR" sz="2800" dirty="0">
                        <a:cs typeface="B Kamran" pitchFamily="2" charset="-78"/>
                      </a:endParaRPr>
                    </a:p>
                  </a:txBody>
                  <a:tcPr>
                    <a:lnR w="12700" cap="flat" cmpd="sng" algn="ctr">
                      <a:solidFill>
                        <a:schemeClr val="tx1"/>
                      </a:solidFill>
                      <a:prstDash val="solid"/>
                      <a:round/>
                      <a:headEnd type="none" w="med" len="med"/>
                      <a:tailEnd type="none" w="med" len="med"/>
                    </a:lnR>
                  </a:tcPr>
                </a:tc>
                <a:tc>
                  <a:txBody>
                    <a:bodyPr/>
                    <a:lstStyle/>
                    <a:p>
                      <a:pPr rtl="1"/>
                      <a:r>
                        <a:rPr lang="fa-IR" sz="2800" dirty="0" smtClean="0">
                          <a:cs typeface="B Kamran" pitchFamily="2" charset="-78"/>
                        </a:rPr>
                        <a:t>21</a:t>
                      </a:r>
                      <a:endParaRPr lang="fa-IR" sz="2800" dirty="0">
                        <a:cs typeface="B Kamran"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rtl="1"/>
                      <a:r>
                        <a:rPr lang="fa-IR" sz="2800" dirty="0" smtClean="0">
                          <a:cs typeface="B Kamran" pitchFamily="2" charset="-78"/>
                        </a:rPr>
                        <a:t>42</a:t>
                      </a:r>
                      <a:endParaRPr lang="fa-IR" sz="2800" dirty="0">
                        <a:cs typeface="B Kamran" pitchFamily="2" charset="-78"/>
                      </a:endParaRPr>
                    </a:p>
                  </a:txBody>
                  <a:tcPr>
                    <a:lnL w="12700" cap="flat" cmpd="sng" algn="ctr">
                      <a:solidFill>
                        <a:schemeClr val="tx1"/>
                      </a:solidFill>
                      <a:prstDash val="solid"/>
                      <a:round/>
                      <a:headEnd type="none" w="med" len="med"/>
                      <a:tailEnd type="none" w="med" len="med"/>
                    </a:lnL>
                  </a:tcPr>
                </a:tc>
              </a:tr>
            </a:tbl>
          </a:graphicData>
        </a:graphic>
      </p:graphicFrame>
      <p:graphicFrame>
        <p:nvGraphicFramePr>
          <p:cNvPr id="11269" name="Object 5"/>
          <p:cNvGraphicFramePr>
            <a:graphicFrameLocks/>
          </p:cNvGraphicFramePr>
          <p:nvPr/>
        </p:nvGraphicFramePr>
        <p:xfrm>
          <a:off x="684213" y="5003800"/>
          <a:ext cx="2735262" cy="1854200"/>
        </p:xfrm>
        <a:graphic>
          <a:graphicData uri="http://schemas.openxmlformats.org/presentationml/2006/ole">
            <mc:AlternateContent xmlns:mc="http://schemas.openxmlformats.org/markup-compatibility/2006">
              <mc:Choice xmlns:v="urn:schemas-microsoft-com:vml" Requires="v">
                <p:oleObj spid="_x0000_s11281" r:id="rId9" imgW="2999492" imgH="2219136" progId="Excel.Chart.8">
                  <p:embed/>
                </p:oleObj>
              </mc:Choice>
              <mc:Fallback>
                <p:oleObj r:id="rId9" imgW="2999492" imgH="2219136" progId="Excel.Chart.8">
                  <p:embed/>
                  <p:pic>
                    <p:nvPicPr>
                      <p:cNvPr id="0" name=""/>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4213" y="5003800"/>
                        <a:ext cx="2735262" cy="1854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273" name="TextBox 6"/>
          <p:cNvSpPr txBox="1">
            <a:spLocks noChangeArrowheads="1"/>
          </p:cNvSpPr>
          <p:nvPr/>
        </p:nvSpPr>
        <p:spPr bwMode="auto">
          <a:xfrm>
            <a:off x="1785938" y="2643188"/>
            <a:ext cx="7000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400" b="1">
                <a:solidFill>
                  <a:prstClr val="black"/>
                </a:solidFill>
                <a:cs typeface="B Nazanin" panose="00000400000000000000" pitchFamily="2" charset="-78"/>
              </a:rPr>
              <a:t>بررسی اوضاع اجتماعی :</a:t>
            </a:r>
          </a:p>
        </p:txBody>
      </p:sp>
      <p:sp>
        <p:nvSpPr>
          <p:cNvPr id="11274" name="Rectangle 10"/>
          <p:cNvSpPr>
            <a:spLocks noChangeArrowheads="1"/>
          </p:cNvSpPr>
          <p:nvPr/>
        </p:nvSpPr>
        <p:spPr bwMode="auto">
          <a:xfrm>
            <a:off x="4932363" y="5319713"/>
            <a:ext cx="374173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از کل جمعیت 347 نفر روستا 242 نفر با سواد هستند یعنی 69% مردم روستا باسوادند.</a:t>
            </a:r>
            <a:r>
              <a:rPr lang="fa-IR" altLang="fa-IR" sz="1400">
                <a:solidFill>
                  <a:prstClr val="black"/>
                </a:solidFill>
              </a:rPr>
              <a:t> </a:t>
            </a:r>
          </a:p>
        </p:txBody>
      </p:sp>
    </p:spTree>
    <p:extLst>
      <p:ext uri="{BB962C8B-B14F-4D97-AF65-F5344CB8AC3E}">
        <p14:creationId xmlns:p14="http://schemas.microsoft.com/office/powerpoint/2010/main" val="18087237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Box 1"/>
          <p:cNvSpPr txBox="1">
            <a:spLocks noChangeArrowheads="1"/>
          </p:cNvSpPr>
          <p:nvPr/>
        </p:nvSpPr>
        <p:spPr bwMode="auto">
          <a:xfrm>
            <a:off x="5891213" y="571500"/>
            <a:ext cx="29289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مشاغل تولیدی عمده روستا :</a:t>
            </a:r>
          </a:p>
        </p:txBody>
      </p:sp>
      <p:sp>
        <p:nvSpPr>
          <p:cNvPr id="40963" name="TextBox 2"/>
          <p:cNvSpPr txBox="1">
            <a:spLocks noChangeArrowheads="1"/>
          </p:cNvSpPr>
          <p:nvPr/>
        </p:nvSpPr>
        <p:spPr bwMode="auto">
          <a:xfrm>
            <a:off x="533400" y="928688"/>
            <a:ext cx="8286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کشاورزی (شامل محصولاتی مانند گندم،جو،عدس) دامداری(گاووگوسفند)،باغداری(لوبیا،نخود،عدس)،زنبورداری.</a:t>
            </a:r>
          </a:p>
        </p:txBody>
      </p:sp>
      <p:sp>
        <p:nvSpPr>
          <p:cNvPr id="40964" name="TextBox 4"/>
          <p:cNvSpPr txBox="1">
            <a:spLocks noChangeArrowheads="1"/>
          </p:cNvSpPr>
          <p:nvPr/>
        </p:nvSpPr>
        <p:spPr bwMode="auto">
          <a:xfrm>
            <a:off x="214313" y="1928813"/>
            <a:ext cx="8572500"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کاشت گندم و جو یا در پاییز شروع می شود که در این صورت باید در بهار زمین شخم زده شده باشد ویا برعکس که در این صورت به جو بهاره گردوش می گویند چون گرد است.به طور کلی سه نوع گندم کاشته می شود:</a:t>
            </a:r>
          </a:p>
          <a:p>
            <a:pPr eaLnBrk="1" fontAlgn="base" hangingPunct="1">
              <a:spcBef>
                <a:spcPct val="0"/>
              </a:spcBef>
              <a:spcAft>
                <a:spcPct val="0"/>
              </a:spcAft>
            </a:pPr>
            <a:r>
              <a:rPr lang="fa-IR" altLang="fa-IR" sz="1400" b="1">
                <a:solidFill>
                  <a:prstClr val="black"/>
                </a:solidFill>
              </a:rPr>
              <a:t>گندم دولتی که از خارج وارد شده است،گندم محلی و کل گندم که به دو صورت سیاه پیل و زرد پیل وجود دارد و بسیار پر محصول است ولی دیر درو می شود.</a:t>
            </a:r>
          </a:p>
          <a:p>
            <a:pPr eaLnBrk="1" fontAlgn="base" hangingPunct="1">
              <a:spcBef>
                <a:spcPct val="0"/>
              </a:spcBef>
              <a:spcAft>
                <a:spcPct val="0"/>
              </a:spcAft>
            </a:pPr>
            <a:r>
              <a:rPr lang="fa-IR" altLang="fa-IR" sz="1400" b="1">
                <a:solidFill>
                  <a:prstClr val="black"/>
                </a:solidFill>
              </a:rPr>
              <a:t>عدس در ماه فروردین و پس از 13 فروردین و لوبیا (چیتی و کشاورزی )در اردیبهشت کاشته می شوند.</a:t>
            </a:r>
          </a:p>
          <a:p>
            <a:pPr eaLnBrk="1" fontAlgn="base" hangingPunct="1">
              <a:spcBef>
                <a:spcPct val="0"/>
              </a:spcBef>
              <a:spcAft>
                <a:spcPct val="0"/>
              </a:spcAft>
            </a:pPr>
            <a:r>
              <a:rPr lang="fa-IR" altLang="fa-IR" sz="1400" b="1">
                <a:solidFill>
                  <a:prstClr val="black"/>
                </a:solidFill>
              </a:rPr>
              <a:t>در اسپیلی تعداد کمی کشاورزی می کنند،کشاورزی بیشتر در دیلمان صورت می گیرد. به علت کمبود آب ،کشاورزی در این منطقه رونق گذشته خود را ازدست داده است و بیشتر کشاورزی به صورت دیم انجام می شود. به این ترتیب که نصف زمین را در بهار شخم می زدند و در پاییزکشت می کردند و باقیمانده زمین را شخم می زنند تا در بهار کشت انجام گیرد،ناپایداری هوا وسرمای شدید یکی از عوامل تخریب محصولات است. </a:t>
            </a:r>
          </a:p>
          <a:p>
            <a:pPr eaLnBrk="1" fontAlgn="base" hangingPunct="1">
              <a:spcBef>
                <a:spcPct val="0"/>
              </a:spcBef>
              <a:spcAft>
                <a:spcPct val="0"/>
              </a:spcAft>
            </a:pPr>
            <a:endParaRPr lang="fa-IR" altLang="fa-IR" sz="1400" b="1">
              <a:solidFill>
                <a:prstClr val="black"/>
              </a:solidFill>
            </a:endParaRPr>
          </a:p>
          <a:p>
            <a:pPr eaLnBrk="1" fontAlgn="base" hangingPunct="1">
              <a:spcBef>
                <a:spcPct val="0"/>
              </a:spcBef>
              <a:spcAft>
                <a:spcPct val="0"/>
              </a:spcAft>
            </a:pPr>
            <a:endParaRPr lang="fa-IR" altLang="fa-IR" sz="1400" b="1">
              <a:solidFill>
                <a:prstClr val="black"/>
              </a:solidFill>
            </a:endParaRPr>
          </a:p>
        </p:txBody>
      </p:sp>
      <p:sp>
        <p:nvSpPr>
          <p:cNvPr id="40965" name="TextBox 5"/>
          <p:cNvSpPr txBox="1">
            <a:spLocks noChangeArrowheads="1"/>
          </p:cNvSpPr>
          <p:nvPr/>
        </p:nvSpPr>
        <p:spPr bwMode="auto">
          <a:xfrm>
            <a:off x="7605713" y="1643063"/>
            <a:ext cx="1143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کشاورزی :</a:t>
            </a:r>
          </a:p>
        </p:txBody>
      </p:sp>
      <p:sp>
        <p:nvSpPr>
          <p:cNvPr id="40966" name="TextBox 6"/>
          <p:cNvSpPr txBox="1">
            <a:spLocks noChangeArrowheads="1"/>
          </p:cNvSpPr>
          <p:nvPr/>
        </p:nvSpPr>
        <p:spPr bwMode="auto">
          <a:xfrm>
            <a:off x="3643313" y="4286250"/>
            <a:ext cx="5000625" cy="143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باغداری :</a:t>
            </a:r>
          </a:p>
          <a:p>
            <a:pPr eaLnBrk="1" fontAlgn="base" hangingPunct="1">
              <a:spcBef>
                <a:spcPct val="0"/>
              </a:spcBef>
              <a:spcAft>
                <a:spcPct val="0"/>
              </a:spcAft>
            </a:pPr>
            <a:r>
              <a:rPr lang="fa-IR" altLang="fa-IR" sz="1400" b="1">
                <a:solidFill>
                  <a:prstClr val="black"/>
                </a:solidFill>
              </a:rPr>
              <a:t>به علت کمبود آب باغداری نسبت به گذشته کمتر و در حد مصرف خانگی است.هرس در فصل پاییز صورت می گیرد،و از کود حیوانی استفاده می شود؛مردم  اسپیلی میوه هایی  مانند گلابی،سیب،اربو،آلو و سنجو،گردو و فندق تولید می کنند،معمولا برای این محصولات انبارهایی هم آماده می کنند.</a:t>
            </a:r>
          </a:p>
          <a:p>
            <a:pPr eaLnBrk="1" fontAlgn="base" hangingPunct="1">
              <a:spcBef>
                <a:spcPct val="0"/>
              </a:spcBef>
              <a:spcAft>
                <a:spcPct val="0"/>
              </a:spcAft>
            </a:pPr>
            <a:endParaRPr lang="fa-IR" altLang="fa-IR" sz="1400" b="1">
              <a:solidFill>
                <a:prstClr val="black"/>
              </a:solidFill>
            </a:endParaRPr>
          </a:p>
        </p:txBody>
      </p:sp>
      <p:pic>
        <p:nvPicPr>
          <p:cNvPr id="40967" name="Picture 2" descr="C:\Users\Zahra\Desktop\axs12\IMG_3604.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27088" y="4149725"/>
            <a:ext cx="2214562"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8" name="TextBox 9"/>
          <p:cNvSpPr txBox="1">
            <a:spLocks noChangeArrowheads="1"/>
          </p:cNvSpPr>
          <p:nvPr/>
        </p:nvSpPr>
        <p:spPr bwMode="auto">
          <a:xfrm>
            <a:off x="-612775" y="5949950"/>
            <a:ext cx="39290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وسیله ای برای نگهداری محصولات کشاورزی</a:t>
            </a:r>
          </a:p>
        </p:txBody>
      </p:sp>
      <p:sp>
        <p:nvSpPr>
          <p:cNvPr id="40969" name="TextBox 8"/>
          <p:cNvSpPr txBox="1">
            <a:spLocks noChangeArrowheads="1"/>
          </p:cNvSpPr>
          <p:nvPr/>
        </p:nvSpPr>
        <p:spPr bwMode="auto">
          <a:xfrm>
            <a:off x="2357438" y="79375"/>
            <a:ext cx="65008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b="1">
                <a:solidFill>
                  <a:prstClr val="black"/>
                </a:solidFill>
                <a:cs typeface="B Nazanin" panose="00000400000000000000" pitchFamily="2" charset="-78"/>
              </a:rPr>
              <a:t>بررسی اوضاع اقتصادی :</a:t>
            </a:r>
          </a:p>
        </p:txBody>
      </p:sp>
    </p:spTree>
    <p:extLst>
      <p:ext uri="{BB962C8B-B14F-4D97-AF65-F5344CB8AC3E}">
        <p14:creationId xmlns:p14="http://schemas.microsoft.com/office/powerpoint/2010/main" val="28319264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Picture 012"/>
          <p:cNvPicPr>
            <a:picLocks noChangeAspect="1" noChangeArrowheads="1"/>
          </p:cNvPicPr>
          <p:nvPr/>
        </p:nvPicPr>
        <p:blipFill>
          <a:blip r:embed="rId2" cstate="email">
            <a:lum bright="30000" contrast="-4000"/>
            <a:extLst>
              <a:ext uri="{28A0092B-C50C-407E-A947-70E740481C1C}">
                <a14:useLocalDpi xmlns:a14="http://schemas.microsoft.com/office/drawing/2010/main"/>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Rectangle 2"/>
          <p:cNvSpPr>
            <a:spLocks noChangeArrowheads="1"/>
          </p:cNvSpPr>
          <p:nvPr/>
        </p:nvSpPr>
        <p:spPr bwMode="auto">
          <a:xfrm>
            <a:off x="3132138" y="620713"/>
            <a:ext cx="5940425"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سیاهكل، شهرستان سرسبزی است خفته در پای قله سركش درفك، كه جنگلی انبوه همچون نگین انگشتری، آن را دربرگرفته است. این منطقه با تاریخ پْرفراز و نشیبش، با تحولات فراوانی روبه‌رو گردیده و هم‌اینك در جوار منطقه‌ای به نام "برفجان" رشد و گسترش یافته است. شهرستان سیاهكل در ناحیه شرقی استان گیلان واقع شده و از شمال و شمال‌شرقی به لاهیجان، از شرق به لنگرود، از جنوب‌شرقی به املش و رودسر، از جنوب به مازندران، از جنوب‌غربی به رودبار و از غرب به رشت محدود می‌شود. همچنین قسمتی از رشته‌كوه البرز، ناحیه بزرگی از جنوب این منطقه را شامل می‌گردد. مهم‌ترین رودخانه‌های جاری در آن، "شیمرود" و "خرارود" است. این منطقه دارای دو ناحیه عمده جغرافیایی جلگه‌ای و كوهستانی است. آب و هوای ناحیه جلگه‌ای، مرطوب؛ و كوهستانی، نیمه‌مرطوب است. میزان بارندگی در شهرستان سیاهكل، حدود 1400-1000 میلی‌متر می‌باشد. دستبافت‌های پشمی و تولید سفال، از جمله صنایع دستی آنان است و مهم‌ترین محصولات این ناحیه عبارتند از: برنج، جو، توتون، چای، فندق، سیب‌زمینی، گردو و مواد لبنی.</a:t>
            </a:r>
          </a:p>
        </p:txBody>
      </p:sp>
      <p:pic>
        <p:nvPicPr>
          <p:cNvPr id="16388" name="Picture 2"/>
          <p:cNvPicPr>
            <a:picLocks noChangeAspect="1" noChangeArrowheads="1"/>
          </p:cNvPicPr>
          <p:nvPr/>
        </p:nvPicPr>
        <p:blipFill>
          <a:blip r:embed="rId3" cstate="email">
            <a:lum bright="18000" contrast="74000"/>
            <a:extLst>
              <a:ext uri="{28A0092B-C50C-407E-A947-70E740481C1C}">
                <a14:useLocalDpi xmlns:a14="http://schemas.microsoft.com/office/drawing/2010/main"/>
              </a:ext>
            </a:extLst>
          </a:blip>
          <a:srcRect/>
          <a:stretch>
            <a:fillRect/>
          </a:stretch>
        </p:blipFill>
        <p:spPr bwMode="auto">
          <a:xfrm>
            <a:off x="468313" y="1125538"/>
            <a:ext cx="2232025" cy="187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Oval 5"/>
          <p:cNvSpPr>
            <a:spLocks noChangeArrowheads="1"/>
          </p:cNvSpPr>
          <p:nvPr/>
        </p:nvSpPr>
        <p:spPr bwMode="auto">
          <a:xfrm>
            <a:off x="1547813" y="2060575"/>
            <a:ext cx="360362" cy="358775"/>
          </a:xfrm>
          <a:prstGeom prst="ellipse">
            <a:avLst/>
          </a:prstGeom>
          <a:solidFill>
            <a:schemeClr val="accent1">
              <a:alpha val="20000"/>
            </a:schemeClr>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16390" name="Rectangle 6"/>
          <p:cNvSpPr>
            <a:spLocks noChangeArrowheads="1"/>
          </p:cNvSpPr>
          <p:nvPr/>
        </p:nvSpPr>
        <p:spPr bwMode="auto">
          <a:xfrm>
            <a:off x="7388225" y="260350"/>
            <a:ext cx="1517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b="1">
                <a:solidFill>
                  <a:prstClr val="black"/>
                </a:solidFill>
              </a:rPr>
              <a:t>شهرستان</a:t>
            </a:r>
            <a:r>
              <a:rPr lang="fa-IR" altLang="fa-IR">
                <a:solidFill>
                  <a:prstClr val="black"/>
                </a:solidFill>
              </a:rPr>
              <a:t> </a:t>
            </a:r>
            <a:r>
              <a:rPr lang="fa-IR" altLang="fa-IR" b="1">
                <a:solidFill>
                  <a:prstClr val="black"/>
                </a:solidFill>
              </a:rPr>
              <a:t>سیاهكل</a:t>
            </a:r>
            <a:endParaRPr lang="sq-AL" altLang="fa-IR" b="1">
              <a:solidFill>
                <a:prstClr val="black"/>
              </a:solidFill>
            </a:endParaRPr>
          </a:p>
        </p:txBody>
      </p:sp>
      <p:sp>
        <p:nvSpPr>
          <p:cNvPr id="16391" name="Rectangle 7"/>
          <p:cNvSpPr>
            <a:spLocks noChangeArrowheads="1"/>
          </p:cNvSpPr>
          <p:nvPr/>
        </p:nvSpPr>
        <p:spPr bwMode="auto">
          <a:xfrm>
            <a:off x="179388" y="3429000"/>
            <a:ext cx="8785225" cy="179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در این</a:t>
            </a:r>
            <a:r>
              <a:rPr lang="fa-IR" altLang="fa-IR" sz="1400" b="1">
                <a:solidFill>
                  <a:prstClr val="black"/>
                </a:solidFill>
              </a:rPr>
              <a:t>‌</a:t>
            </a:r>
            <a:r>
              <a:rPr lang="fa-IR" altLang="fa-IR" sz="1400" b="1">
                <a:solidFill>
                  <a:prstClr val="black"/>
                </a:solidFill>
                <a:cs typeface="B Nazanin" panose="00000400000000000000" pitchFamily="2" charset="-78"/>
              </a:rPr>
              <a:t>خصوص، "مقدِسی" در كتاب "احسن التقاسیم" می</a:t>
            </a:r>
            <a:r>
              <a:rPr lang="fa-IR" altLang="fa-IR" sz="1400" b="1">
                <a:solidFill>
                  <a:prstClr val="black"/>
                </a:solidFill>
              </a:rPr>
              <a:t>‌</a:t>
            </a:r>
            <a:r>
              <a:rPr lang="fa-IR" altLang="fa-IR" sz="1400" b="1">
                <a:solidFill>
                  <a:prstClr val="black"/>
                </a:solidFill>
                <a:cs typeface="B Nazanin" panose="00000400000000000000" pitchFamily="2" charset="-78"/>
              </a:rPr>
              <a:t>نویسد: "دیلم (دیلمان) دارای پنج كوره (شهرستان) است كه از جانب خراسان به قومس (حدود دامغان) محدود شده و گرگان، طبرستان، دیلمان و خزر در میان این نواحی قرار دارد". از سوی دیگر، "ابن حوقل"-تاریخ</a:t>
            </a:r>
            <a:r>
              <a:rPr lang="fa-IR" altLang="fa-IR" sz="1400" b="1">
                <a:solidFill>
                  <a:prstClr val="black"/>
                </a:solidFill>
              </a:rPr>
              <a:t>‌</a:t>
            </a:r>
            <a:r>
              <a:rPr lang="fa-IR" altLang="fa-IR" sz="1400" b="1">
                <a:solidFill>
                  <a:prstClr val="black"/>
                </a:solidFill>
                <a:cs typeface="B Nazanin" panose="00000400000000000000" pitchFamily="2" charset="-78"/>
              </a:rPr>
              <a:t>نگار دوره سامانیان- نیز در كتاب خود می</a:t>
            </a:r>
            <a:r>
              <a:rPr lang="fa-IR" altLang="fa-IR" sz="1400" b="1">
                <a:solidFill>
                  <a:prstClr val="black"/>
                </a:solidFill>
              </a:rPr>
              <a:t>‌</a:t>
            </a:r>
            <a:r>
              <a:rPr lang="fa-IR" altLang="fa-IR" sz="1400" b="1">
                <a:solidFill>
                  <a:prstClr val="black"/>
                </a:solidFill>
                <a:cs typeface="B Nazanin" panose="00000400000000000000" pitchFamily="2" charset="-78"/>
              </a:rPr>
              <a:t>نویسد: "ناحیه دیلم شامل سهل و جبل و سرزمینی بوده كه از جنوب تا قزوین و طارم و قسمتی از آذربایجان و بخشی از ری، از مشرق تا طبرستان و دیگر نواحی ری، از مغرب تا قسمتی دیگر از آذربایجان و بلاد آران و از شمال به دریای خزر متّصل و محدود بوده است".</a:t>
            </a:r>
          </a:p>
          <a:p>
            <a:pPr eaLnBrk="1" fontAlgn="base" hangingPunct="1">
              <a:spcBef>
                <a:spcPct val="0"/>
              </a:spcBef>
              <a:spcAft>
                <a:spcPct val="0"/>
              </a:spcAft>
            </a:pPr>
            <a:r>
              <a:rPr lang="fa-IR" altLang="fa-IR" sz="1400" b="1">
                <a:solidFill>
                  <a:prstClr val="black"/>
                </a:solidFill>
                <a:cs typeface="B Nazanin" panose="00000400000000000000" pitchFamily="2" charset="-78"/>
              </a:rPr>
              <a:t>مهم</a:t>
            </a:r>
            <a:r>
              <a:rPr lang="fa-IR" altLang="fa-IR" sz="1400" b="1">
                <a:solidFill>
                  <a:prstClr val="black"/>
                </a:solidFill>
              </a:rPr>
              <a:t>‌</a:t>
            </a:r>
            <a:r>
              <a:rPr lang="fa-IR" altLang="fa-IR" sz="1400" b="1">
                <a:solidFill>
                  <a:prstClr val="black"/>
                </a:solidFill>
                <a:cs typeface="B Nazanin" panose="00000400000000000000" pitchFamily="2" charset="-78"/>
              </a:rPr>
              <a:t>ترین قسمت این شهرستان كه دارای پیشینه تاریخی می</a:t>
            </a:r>
            <a:r>
              <a:rPr lang="fa-IR" altLang="fa-IR" sz="1400" b="1">
                <a:solidFill>
                  <a:prstClr val="black"/>
                </a:solidFill>
              </a:rPr>
              <a:t>‌</a:t>
            </a:r>
            <a:r>
              <a:rPr lang="fa-IR" altLang="fa-IR" sz="1400" b="1">
                <a:solidFill>
                  <a:prstClr val="black"/>
                </a:solidFill>
                <a:cs typeface="B Nazanin" panose="00000400000000000000" pitchFamily="2" charset="-78"/>
              </a:rPr>
              <a:t>باشد "دیلمان" است و مهم</a:t>
            </a:r>
            <a:r>
              <a:rPr lang="fa-IR" altLang="fa-IR" sz="1400" b="1">
                <a:solidFill>
                  <a:prstClr val="black"/>
                </a:solidFill>
              </a:rPr>
              <a:t>‌</a:t>
            </a:r>
            <a:r>
              <a:rPr lang="fa-IR" altLang="fa-IR" sz="1400" b="1">
                <a:solidFill>
                  <a:prstClr val="black"/>
                </a:solidFill>
                <a:cs typeface="B Nazanin" panose="00000400000000000000" pitchFamily="2" charset="-78"/>
              </a:rPr>
              <a:t>ترین روستای آن "اسپیلی" می</a:t>
            </a:r>
            <a:r>
              <a:rPr lang="fa-IR" altLang="fa-IR" sz="1400" b="1">
                <a:solidFill>
                  <a:prstClr val="black"/>
                </a:solidFill>
              </a:rPr>
              <a:t>‌</a:t>
            </a:r>
            <a:r>
              <a:rPr lang="fa-IR" altLang="fa-IR" sz="1400" b="1">
                <a:solidFill>
                  <a:prstClr val="black"/>
                </a:solidFill>
                <a:cs typeface="B Nazanin" panose="00000400000000000000" pitchFamily="2" charset="-78"/>
              </a:rPr>
              <a:t>باشد. </a:t>
            </a:r>
          </a:p>
          <a:p>
            <a:pPr eaLnBrk="1" fontAlgn="base" hangingPunct="1">
              <a:spcBef>
                <a:spcPct val="0"/>
              </a:spcBef>
              <a:spcAft>
                <a:spcPct val="0"/>
              </a:spcAft>
            </a:pPr>
            <a:r>
              <a:rPr lang="fa-IR" altLang="fa-IR" sz="1400" b="1">
                <a:solidFill>
                  <a:prstClr val="black"/>
                </a:solidFill>
                <a:cs typeface="B Nazanin" panose="00000400000000000000" pitchFamily="2" charset="-78"/>
              </a:rPr>
              <a:t>جمعیت این شهرستان ۵۱٬۶۷۵ نفر است (سال ۱۳۸۳) و مرکز آن شهر سیاهکل است. این شهرستان دارای ۲ بخش و ۵ دهستان را می سازد. این نام قدمتی بیش از 150 سال ندارد و در هیچ سند تاریخی متعلق به زمانی بیش از 150 سال این نام مشاهده نمی شود.. </a:t>
            </a:r>
          </a:p>
        </p:txBody>
      </p:sp>
      <p:sp>
        <p:nvSpPr>
          <p:cNvPr id="16392" name="Rectangle 8"/>
          <p:cNvSpPr>
            <a:spLocks noChangeArrowheads="1"/>
          </p:cNvSpPr>
          <p:nvPr/>
        </p:nvSpPr>
        <p:spPr bwMode="auto">
          <a:xfrm>
            <a:off x="7359650" y="3141663"/>
            <a:ext cx="1393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b="1">
                <a:solidFill>
                  <a:prstClr val="black"/>
                </a:solidFill>
                <a:cs typeface="B Nazanin" panose="00000400000000000000" pitchFamily="2" charset="-78"/>
              </a:rPr>
              <a:t>درباره ي ديلمان</a:t>
            </a:r>
            <a:endParaRPr lang="sq-AL" altLang="fa-IR" b="1">
              <a:solidFill>
                <a:prstClr val="black"/>
              </a:solidFill>
              <a:cs typeface="B Nazanin" panose="00000400000000000000" pitchFamily="2" charset="-78"/>
            </a:endParaRPr>
          </a:p>
        </p:txBody>
      </p:sp>
      <p:sp>
        <p:nvSpPr>
          <p:cNvPr id="16393" name="Rectangle 9"/>
          <p:cNvSpPr>
            <a:spLocks noChangeArrowheads="1"/>
          </p:cNvSpPr>
          <p:nvPr/>
        </p:nvSpPr>
        <p:spPr bwMode="auto">
          <a:xfrm>
            <a:off x="612775" y="5229225"/>
            <a:ext cx="8351838"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یوحنّای دیلمی (یكی از حواریون حضرت عیسی مسیح(ع) و صاحب یكی از اناجیل اربعه مسیحیت)، یحیی</a:t>
            </a:r>
            <a:r>
              <a:rPr lang="fa-IR" altLang="fa-IR" sz="1400" b="1">
                <a:solidFill>
                  <a:prstClr val="black"/>
                </a:solidFill>
              </a:rPr>
              <a:t>‌</a:t>
            </a:r>
            <a:r>
              <a:rPr lang="fa-IR" altLang="fa-IR" sz="1400" b="1">
                <a:solidFill>
                  <a:prstClr val="black"/>
                </a:solidFill>
                <a:cs typeface="B Nazanin" panose="00000400000000000000" pitchFamily="2" charset="-78"/>
              </a:rPr>
              <a:t>بن زیاد دیلمی (امام كوفیان در علم نحو و متوّفی به سال 207 هجری</a:t>
            </a:r>
            <a:r>
              <a:rPr lang="fa-IR" altLang="fa-IR" sz="1400" b="1">
                <a:solidFill>
                  <a:prstClr val="black"/>
                </a:solidFill>
              </a:rPr>
              <a:t>‌</a:t>
            </a:r>
            <a:r>
              <a:rPr lang="fa-IR" altLang="fa-IR" sz="1400" b="1">
                <a:solidFill>
                  <a:prstClr val="black"/>
                </a:solidFill>
                <a:cs typeface="B Nazanin" panose="00000400000000000000" pitchFamily="2" charset="-78"/>
              </a:rPr>
              <a:t>قمری) و خاندان آل بویه كه از سال 325 تا سال 447 هجری</a:t>
            </a:r>
            <a:r>
              <a:rPr lang="fa-IR" altLang="fa-IR" sz="1400" b="1">
                <a:solidFill>
                  <a:prstClr val="black"/>
                </a:solidFill>
              </a:rPr>
              <a:t>‌</a:t>
            </a:r>
            <a:r>
              <a:rPr lang="fa-IR" altLang="fa-IR" sz="1400" b="1">
                <a:solidFill>
                  <a:prstClr val="black"/>
                </a:solidFill>
                <a:cs typeface="B Nazanin" panose="00000400000000000000" pitchFamily="2" charset="-78"/>
              </a:rPr>
              <a:t>قمری به مدّت 122 سال بر فارس، كرمان، عراق عجم و عراق عرب حكمروایی داشته و در ترویج مذهب جعفری كوشش نمودند، اهل این دیار بوده و در زمان حكمرانی ایشان، فقهای بزرگی چون: شیخ مفید، سید رضی، سید مرتضی، شیخ طوسی و ریاضی</a:t>
            </a:r>
            <a:r>
              <a:rPr lang="fa-IR" altLang="fa-IR" sz="1400" b="1">
                <a:solidFill>
                  <a:prstClr val="black"/>
                </a:solidFill>
              </a:rPr>
              <a:t>‌</a:t>
            </a:r>
            <a:r>
              <a:rPr lang="fa-IR" altLang="fa-IR" sz="1400" b="1">
                <a:solidFill>
                  <a:prstClr val="black"/>
                </a:solidFill>
                <a:cs typeface="B Nazanin" panose="00000400000000000000" pitchFamily="2" charset="-78"/>
              </a:rPr>
              <a:t>دان و مورخ شهیر، سالار دیلمی در كنف حمایت این خاندان به نشر مذهب تشیع همت گماشته كه نشان از علاقه دیلمیان به مذهب جعفری دارد.</a:t>
            </a:r>
            <a:r>
              <a:rPr lang="fa-IR" altLang="fa-IR" sz="1400">
                <a:solidFill>
                  <a:prstClr val="black"/>
                </a:solidFill>
                <a:cs typeface="B Nazanin" panose="00000400000000000000" pitchFamily="2" charset="-78"/>
              </a:rPr>
              <a:t> </a:t>
            </a:r>
          </a:p>
        </p:txBody>
      </p:sp>
    </p:spTree>
    <p:extLst>
      <p:ext uri="{BB962C8B-B14F-4D97-AF65-F5344CB8AC3E}">
        <p14:creationId xmlns:p14="http://schemas.microsoft.com/office/powerpoint/2010/main" val="764307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ChangeArrowheads="1"/>
          </p:cNvSpPr>
          <p:nvPr/>
        </p:nvSpPr>
        <p:spPr bwMode="auto">
          <a:xfrm>
            <a:off x="4284663" y="476250"/>
            <a:ext cx="4500562"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دامداری :</a:t>
            </a:r>
          </a:p>
          <a:p>
            <a:pPr eaLnBrk="1" fontAlgn="base" hangingPunct="1">
              <a:spcBef>
                <a:spcPct val="0"/>
              </a:spcBef>
              <a:spcAft>
                <a:spcPct val="0"/>
              </a:spcAft>
            </a:pPr>
            <a:r>
              <a:rPr lang="fa-IR" altLang="fa-IR" sz="1400" b="1">
                <a:solidFill>
                  <a:prstClr val="black"/>
                </a:solidFill>
                <a:cs typeface="B Nazanin" panose="00000400000000000000" pitchFamily="2" charset="-78"/>
              </a:rPr>
              <a:t>در گذشته 5 خانواده دامدار بودند که ییلاق،قشلاق می کردند ،و در بهار به کوه می رفتند،ولی در حال حاضر بیش از 20 خانواده دامدارند.مراتع مورد استفاده این دامداران مرتع نوروزمحله و اربوستان هستند.30درصد مردم دامدارند،تعداد زیادی از مردم به شغل دامداری علاقه مندند ولی مرتع کافی وجود ندارد،برخی برای ایجاد مرتع بیشتر درختها را تاش(کت) می کردند،یعنی دورش را با تبر زخم می کردند تا درخت خشک شود و مراتع بیشتر شوند ولی اداره منابع طبیعی از این کار جلوگیری کرد و از مراتع در حال حاضر محافظت می شود.</a:t>
            </a:r>
          </a:p>
          <a:p>
            <a:pPr eaLnBrk="1" fontAlgn="base" hangingPunct="1">
              <a:spcBef>
                <a:spcPct val="0"/>
              </a:spcBef>
              <a:spcAft>
                <a:spcPct val="0"/>
              </a:spcAft>
            </a:pPr>
            <a:r>
              <a:rPr lang="fa-IR" altLang="fa-IR" sz="1400" b="1">
                <a:solidFill>
                  <a:prstClr val="black"/>
                </a:solidFill>
                <a:cs typeface="B Nazanin" panose="00000400000000000000" pitchFamily="2" charset="-78"/>
              </a:rPr>
              <a:t>در گذشته دامداران چوپان استخدام می کردند ولی اکنون به دلیل دستمزد بالای چوپان خود دامداران این وظیفه را به عهده می گیرند. </a:t>
            </a:r>
          </a:p>
          <a:p>
            <a:pPr eaLnBrk="1" fontAlgn="base" hangingPunct="1">
              <a:spcBef>
                <a:spcPct val="0"/>
              </a:spcBef>
              <a:spcAft>
                <a:spcPct val="0"/>
              </a:spcAft>
            </a:pPr>
            <a:r>
              <a:rPr lang="fa-IR" altLang="fa-IR" sz="1400" b="1">
                <a:solidFill>
                  <a:prstClr val="black"/>
                </a:solidFill>
                <a:cs typeface="B Nazanin" panose="00000400000000000000" pitchFamily="2" charset="-78"/>
              </a:rPr>
              <a:t>در اواخر شهریور جفت گیری گوسفندها انجام می شود،در اواخر اسفند بره ها به دنیا می آیند(گاهی تا خرداد طول می کشد)</a:t>
            </a:r>
          </a:p>
        </p:txBody>
      </p:sp>
      <p:pic>
        <p:nvPicPr>
          <p:cNvPr id="41987" name="Picture 2"/>
          <p:cNvPicPr>
            <a:picLocks noChangeAspect="1" noChangeArrowheads="1"/>
          </p:cNvPicPr>
          <p:nvPr/>
        </p:nvPicPr>
        <p:blipFill>
          <a:blip r:embed="rId2">
            <a:grayscl/>
            <a:extLst>
              <a:ext uri="{28A0092B-C50C-407E-A947-70E740481C1C}">
                <a14:useLocalDpi xmlns:a14="http://schemas.microsoft.com/office/drawing/2010/main"/>
              </a:ext>
            </a:extLst>
          </a:blip>
          <a:srcRect/>
          <a:stretch>
            <a:fillRect/>
          </a:stretch>
        </p:blipFill>
        <p:spPr bwMode="auto">
          <a:xfrm>
            <a:off x="539750" y="404813"/>
            <a:ext cx="1700213" cy="160496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41988"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339975" y="476250"/>
            <a:ext cx="2024063" cy="151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9" name="TextBox 4"/>
          <p:cNvSpPr txBox="1">
            <a:spLocks noChangeArrowheads="1"/>
          </p:cNvSpPr>
          <p:nvPr/>
        </p:nvSpPr>
        <p:spPr bwMode="auto">
          <a:xfrm>
            <a:off x="468313" y="2119313"/>
            <a:ext cx="178593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r>
              <a:rPr lang="fa-IR" altLang="fa-IR" sz="1400" b="1">
                <a:solidFill>
                  <a:prstClr val="black"/>
                </a:solidFill>
              </a:rPr>
              <a:t>محل نگهداری محصولات کشاورزی</a:t>
            </a:r>
          </a:p>
        </p:txBody>
      </p:sp>
      <p:sp>
        <p:nvSpPr>
          <p:cNvPr id="41990" name="Rectangle 6"/>
          <p:cNvSpPr>
            <a:spLocks noChangeArrowheads="1"/>
          </p:cNvSpPr>
          <p:nvPr/>
        </p:nvSpPr>
        <p:spPr bwMode="auto">
          <a:xfrm>
            <a:off x="252413" y="3429000"/>
            <a:ext cx="84963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دوشیدن شیر به عهده خود چوپان است ،محل شیردوشی برسر نام دارد(محلی که یک سر آن بسته و یک سرش بسته است)سپس شیر را صاف می کنند،محصولات شامل پنیر،کره،ماست،کشک،سرج(قره قروت که از جوشاندن ماست به دست می آید)است.این محصولات در روستا و سیاهکل و دیلمان به فروش می رسد.   </a:t>
            </a:r>
          </a:p>
        </p:txBody>
      </p:sp>
      <p:pic>
        <p:nvPicPr>
          <p:cNvPr id="41991" name="Picture 8" descr="C:\Users\Zahra\Desktop\akse rusta\gg\IMG_0207.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8313" y="4149725"/>
            <a:ext cx="2063750"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2" name="Picture 5" descr="C:\Users\Zahra\Desktop\axs12\IMG_3571.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843213" y="4149725"/>
            <a:ext cx="1804987" cy="135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3" name="Rectangle 9"/>
          <p:cNvSpPr>
            <a:spLocks noChangeArrowheads="1"/>
          </p:cNvSpPr>
          <p:nvPr/>
        </p:nvSpPr>
        <p:spPr bwMode="auto">
          <a:xfrm>
            <a:off x="4716463" y="4221163"/>
            <a:ext cx="403225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در جنگلهای اطراف اسپیلی درختهای نوج،راش،زرشک،ممرز،پیرو(ابرسک) وجود دارد که در خانه سازی کاربرد زیادی داشته اند ولی در حال حاضر اداره منابع طبیعی از این کار جلوگیری می کند.</a:t>
            </a:r>
          </a:p>
        </p:txBody>
      </p:sp>
      <p:sp>
        <p:nvSpPr>
          <p:cNvPr id="41994" name="Rectangle 10"/>
          <p:cNvSpPr>
            <a:spLocks noChangeArrowheads="1"/>
          </p:cNvSpPr>
          <p:nvPr/>
        </p:nvSpPr>
        <p:spPr bwMode="auto">
          <a:xfrm>
            <a:off x="1439863" y="5445125"/>
            <a:ext cx="7308850"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b="1">
                <a:solidFill>
                  <a:prstClr val="black"/>
                </a:solidFill>
              </a:rPr>
              <a:t>زنبورداری :</a:t>
            </a:r>
          </a:p>
          <a:p>
            <a:pPr eaLnBrk="1" fontAlgn="base" hangingPunct="1">
              <a:spcBef>
                <a:spcPct val="0"/>
              </a:spcBef>
              <a:spcAft>
                <a:spcPct val="0"/>
              </a:spcAft>
            </a:pPr>
            <a:r>
              <a:rPr lang="fa-IR" altLang="fa-IR" sz="1400" b="1">
                <a:solidFill>
                  <a:prstClr val="black"/>
                </a:solidFill>
              </a:rPr>
              <a:t>در گذشته زنبورداری رونق زیادی داشت،ولی در حدود 35 سال گذشته بیماری تحت عنوان لوک امریکایی و اروپایی به اسپیلی راه یافته و تعداد زیادی از زنبورها ازبین رفته اند،در حال حاضر زنبورداری در اسپیلی وجود دارد ولی محصولات تولیدی کیفیت گذشته را ندارند.</a:t>
            </a:r>
          </a:p>
        </p:txBody>
      </p:sp>
    </p:spTree>
    <p:extLst>
      <p:ext uri="{BB962C8B-B14F-4D97-AF65-F5344CB8AC3E}">
        <p14:creationId xmlns:p14="http://schemas.microsoft.com/office/powerpoint/2010/main" val="25267815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C:\Users\Zahra\Desktop\roosta\roosta2\IMG_053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9388" y="404813"/>
            <a:ext cx="1517650"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1" name="Picture 5" descr="C:\Users\Zahra\Desktop\roosta\roosta2\IMG_0535.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08175" y="695325"/>
            <a:ext cx="2087563" cy="121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2" name="Picture 7" descr="C:\Users\Zahra\Desktop\roosta\roosta2\IMG_0539.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9388" y="2522538"/>
            <a:ext cx="172720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3" name="Picture 12" descr="C:\Users\Zahra\Desktop\roosta\roosta2\IMG_0550.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140200" y="696913"/>
            <a:ext cx="1655763"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4" name="TextBox 14"/>
          <p:cNvSpPr txBox="1">
            <a:spLocks noChangeArrowheads="1"/>
          </p:cNvSpPr>
          <p:nvPr/>
        </p:nvSpPr>
        <p:spPr bwMode="auto">
          <a:xfrm>
            <a:off x="3143250" y="428625"/>
            <a:ext cx="58578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مشاغل روستا :</a:t>
            </a:r>
          </a:p>
        </p:txBody>
      </p:sp>
      <p:sp>
        <p:nvSpPr>
          <p:cNvPr id="43015" name="TextBox 15"/>
          <p:cNvSpPr txBox="1">
            <a:spLocks noChangeArrowheads="1"/>
          </p:cNvSpPr>
          <p:nvPr/>
        </p:nvSpPr>
        <p:spPr bwMode="auto">
          <a:xfrm>
            <a:off x="-180975" y="2060575"/>
            <a:ext cx="17859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آرایشگاه</a:t>
            </a:r>
          </a:p>
        </p:txBody>
      </p:sp>
      <p:sp>
        <p:nvSpPr>
          <p:cNvPr id="43016" name="TextBox 16"/>
          <p:cNvSpPr txBox="1">
            <a:spLocks noChangeArrowheads="1"/>
          </p:cNvSpPr>
          <p:nvPr/>
        </p:nvSpPr>
        <p:spPr bwMode="auto">
          <a:xfrm>
            <a:off x="2484438" y="2060575"/>
            <a:ext cx="12858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b="1">
                <a:solidFill>
                  <a:prstClr val="black"/>
                </a:solidFill>
              </a:rPr>
              <a:t>رستوران</a:t>
            </a:r>
          </a:p>
        </p:txBody>
      </p:sp>
      <p:sp>
        <p:nvSpPr>
          <p:cNvPr id="43017" name="TextBox 17"/>
          <p:cNvSpPr txBox="1">
            <a:spLocks noChangeArrowheads="1"/>
          </p:cNvSpPr>
          <p:nvPr/>
        </p:nvSpPr>
        <p:spPr bwMode="auto">
          <a:xfrm>
            <a:off x="1835150" y="4005263"/>
            <a:ext cx="20716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تاکسی تلفنی</a:t>
            </a:r>
          </a:p>
        </p:txBody>
      </p:sp>
      <p:sp>
        <p:nvSpPr>
          <p:cNvPr id="43018" name="TextBox 18"/>
          <p:cNvSpPr txBox="1">
            <a:spLocks noChangeArrowheads="1"/>
          </p:cNvSpPr>
          <p:nvPr/>
        </p:nvSpPr>
        <p:spPr bwMode="auto">
          <a:xfrm>
            <a:off x="0" y="4005263"/>
            <a:ext cx="18573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خیاطی</a:t>
            </a:r>
          </a:p>
        </p:txBody>
      </p:sp>
      <p:sp>
        <p:nvSpPr>
          <p:cNvPr id="43019" name="TextBox 27"/>
          <p:cNvSpPr txBox="1">
            <a:spLocks noChangeArrowheads="1"/>
          </p:cNvSpPr>
          <p:nvPr/>
        </p:nvSpPr>
        <p:spPr bwMode="auto">
          <a:xfrm>
            <a:off x="3995738" y="1989138"/>
            <a:ext cx="14287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کرایه ظروف</a:t>
            </a:r>
          </a:p>
        </p:txBody>
      </p:sp>
      <p:pic>
        <p:nvPicPr>
          <p:cNvPr id="43020" name="Picture 3" descr="C:\Users\Zahra\Desktop\roosta\roosta2\IMG_0572.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051050" y="2565400"/>
            <a:ext cx="17272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1" name="Picture 2" descr="C:\Users\Zahra\Desktop\axs12\IMG_3572.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851275" y="2492375"/>
            <a:ext cx="1782763" cy="130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22" name="TextBox 6"/>
          <p:cNvSpPr txBox="1">
            <a:spLocks noChangeArrowheads="1"/>
          </p:cNvSpPr>
          <p:nvPr/>
        </p:nvSpPr>
        <p:spPr bwMode="auto">
          <a:xfrm>
            <a:off x="4140200" y="4005263"/>
            <a:ext cx="18621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سوپرمارکت</a:t>
            </a:r>
          </a:p>
        </p:txBody>
      </p:sp>
      <p:pic>
        <p:nvPicPr>
          <p:cNvPr id="43023" name="Picture 5" descr="C:\Users\Zahra\Desktop\roosta\roosta2\IMG_0574.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795963" y="2598738"/>
            <a:ext cx="1512887"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4" name="Picture 4" descr="C:\Users\Zahra\Desktop\roosta\roosta2\IMG_0534.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908175" y="4581525"/>
            <a:ext cx="1244600"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5" name="Picture 3" descr="C:\Users\Zahra\Desktop\roosta\roosta2\IMG_0533.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96850" y="4573588"/>
            <a:ext cx="1549400" cy="136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26" name="TextBox 9"/>
          <p:cNvSpPr txBox="1">
            <a:spLocks noChangeArrowheads="1"/>
          </p:cNvSpPr>
          <p:nvPr/>
        </p:nvSpPr>
        <p:spPr bwMode="auto">
          <a:xfrm>
            <a:off x="755650" y="6021388"/>
            <a:ext cx="1778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فیلمبرداری،عکاسی</a:t>
            </a:r>
          </a:p>
        </p:txBody>
      </p:sp>
      <p:pic>
        <p:nvPicPr>
          <p:cNvPr id="43027" name="Picture 9" descr="C:\Users\Zahra\Desktop\roosta\roosta2\IMG_0544.JP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348038" y="4652963"/>
            <a:ext cx="1776412" cy="13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8" name="Picture 10" descr="C:\Users\Zahra\Desktop\roosta\roosta2\IMG_0547.JP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5435600" y="4652963"/>
            <a:ext cx="1728788"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29" name="TextBox 10"/>
          <p:cNvSpPr txBox="1">
            <a:spLocks noChangeArrowheads="1"/>
          </p:cNvSpPr>
          <p:nvPr/>
        </p:nvSpPr>
        <p:spPr bwMode="auto">
          <a:xfrm>
            <a:off x="3897313" y="5949950"/>
            <a:ext cx="11795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قصابی</a:t>
            </a:r>
          </a:p>
        </p:txBody>
      </p:sp>
      <p:sp>
        <p:nvSpPr>
          <p:cNvPr id="43030" name="TextBox 11"/>
          <p:cNvSpPr txBox="1">
            <a:spLocks noChangeArrowheads="1"/>
          </p:cNvSpPr>
          <p:nvPr/>
        </p:nvSpPr>
        <p:spPr bwMode="auto">
          <a:xfrm>
            <a:off x="6156325" y="6021388"/>
            <a:ext cx="9683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قهوه خانه</a:t>
            </a:r>
          </a:p>
        </p:txBody>
      </p:sp>
      <p:pic>
        <p:nvPicPr>
          <p:cNvPr id="43031" name="Picture 2" descr="C:\Users\Zahra\Desktop\roosta\roosta2\IMG_0571.JP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7373938" y="4652963"/>
            <a:ext cx="16256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32" name="Picture 3" descr="C:\Users\Zahra\Desktop\roosta\roosta2\IMG_0569.JP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7437438" y="2582863"/>
            <a:ext cx="1671637" cy="125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33" name="Picture 2" descr="C:\Users\Zahra\Desktop\roosta\roosta2\IMG_0566.JP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156325" y="333375"/>
            <a:ext cx="1152525"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34" name="TextBox 8"/>
          <p:cNvSpPr txBox="1">
            <a:spLocks noChangeArrowheads="1"/>
          </p:cNvSpPr>
          <p:nvPr/>
        </p:nvSpPr>
        <p:spPr bwMode="auto">
          <a:xfrm>
            <a:off x="7451725" y="3860800"/>
            <a:ext cx="1292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نانوایی</a:t>
            </a:r>
          </a:p>
        </p:txBody>
      </p:sp>
      <p:sp>
        <p:nvSpPr>
          <p:cNvPr id="43035" name="TextBox 9"/>
          <p:cNvSpPr txBox="1">
            <a:spLocks noChangeArrowheads="1"/>
          </p:cNvSpPr>
          <p:nvPr/>
        </p:nvSpPr>
        <p:spPr bwMode="auto">
          <a:xfrm>
            <a:off x="5795963" y="1916113"/>
            <a:ext cx="1425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فروش صنایع دستی</a:t>
            </a:r>
          </a:p>
        </p:txBody>
      </p:sp>
    </p:spTree>
    <p:extLst>
      <p:ext uri="{BB962C8B-B14F-4D97-AF65-F5344CB8AC3E}">
        <p14:creationId xmlns:p14="http://schemas.microsoft.com/office/powerpoint/2010/main" val="22059702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6" descr="C:\Users\Zahra\Desktop\axs12\IMG_3650.JPG"/>
          <p:cNvPicPr>
            <a:picLocks noChangeAspect="1" noChangeArrowheads="1"/>
          </p:cNvPicPr>
          <p:nvPr/>
        </p:nvPicPr>
        <p:blipFill>
          <a:blip r:embed="rId2" cstate="email">
            <a:lum bright="46000" contrast="-60000"/>
            <a:extLst>
              <a:ext uri="{28A0092B-C50C-407E-A947-70E740481C1C}">
                <a14:useLocalDpi xmlns:a14="http://schemas.microsoft.com/office/drawing/2010/main"/>
              </a:ext>
            </a:extLst>
          </a:blip>
          <a:srcRect/>
          <a:stretch>
            <a:fillRect/>
          </a:stretch>
        </p:blipFill>
        <p:spPr bwMode="auto">
          <a:xfrm>
            <a:off x="-180975" y="4763"/>
            <a:ext cx="10475913"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5" name="Picture 4" descr="C:\Users\Zahra\Desktop\roosta\roosta2\IMG_057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29438" y="1714500"/>
            <a:ext cx="2095500"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TextBox 2"/>
          <p:cNvSpPr txBox="1">
            <a:spLocks noChangeArrowheads="1"/>
          </p:cNvSpPr>
          <p:nvPr/>
        </p:nvSpPr>
        <p:spPr bwMode="auto">
          <a:xfrm>
            <a:off x="3571875" y="3429000"/>
            <a:ext cx="1714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مشاور املاک</a:t>
            </a:r>
          </a:p>
        </p:txBody>
      </p:sp>
      <p:pic>
        <p:nvPicPr>
          <p:cNvPr id="44037" name="Picture 6" descr="C:\Users\Zahra\Desktop\roosta\roosta2\IMG_0536.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43438" y="1714500"/>
            <a:ext cx="2071687"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8" name="Picture 7" descr="C:\Users\Zahra\Desktop\roosta\roosta2\IMG_0545.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357438" y="1714500"/>
            <a:ext cx="2071687"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9" name="Picture 8" descr="C:\Users\Zahra\Desktop\roosta\roosta2\IMG_0582.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42875" y="1785938"/>
            <a:ext cx="2000250"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0" name="Picture 6" descr="C:\Users\Zahra\Desktop\axs12\IMG_3644.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071688" y="5132388"/>
            <a:ext cx="2143125"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1" name="Picture 4" descr="C:\Users\Zahra\Desktop\axs12\IMG_3645.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30175" y="3714750"/>
            <a:ext cx="2227263" cy="140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2" name="Picture 5" descr="C:\Users\Zahra\Desktop\axs12\IMG_3646.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429000" y="3786188"/>
            <a:ext cx="2000250" cy="124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3" name="Picture 6" descr="C:\Users\Zahra\Desktop\axs12\IMG_3650.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500563" y="5072063"/>
            <a:ext cx="2214562" cy="144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4" name="Picture 7" descr="C:\Users\Zahra\Desktop\axs12\IMG_3651.JP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429375" y="3786188"/>
            <a:ext cx="2286000"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5" name="TextBox 11"/>
          <p:cNvSpPr txBox="1">
            <a:spLocks noChangeArrowheads="1"/>
          </p:cNvSpPr>
          <p:nvPr/>
        </p:nvSpPr>
        <p:spPr bwMode="auto">
          <a:xfrm>
            <a:off x="928688" y="571500"/>
            <a:ext cx="7572375"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بخش مهمی از فعالیتهای اقتصادی روستا به گردشگری مربوط می شود،بسیاری از مشاغل خدماتی روستا تحت تأثیر این امر به وجود آمده و توسعه یافتند،یکی از این موارد خرید وفروش و اجاره خانه و زمین برای ساختن خانه برای افرادی است که مایل به استفاده از آب و هوا و طبیعت زیبای اسپیلی هستند.</a:t>
            </a:r>
          </a:p>
        </p:txBody>
      </p:sp>
    </p:spTree>
    <p:extLst>
      <p:ext uri="{BB962C8B-B14F-4D97-AF65-F5344CB8AC3E}">
        <p14:creationId xmlns:p14="http://schemas.microsoft.com/office/powerpoint/2010/main" val="22220514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C:\Users\Zahra\Desktop\roosta\roosta2\IMG_057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76600" y="3724275"/>
            <a:ext cx="2736850" cy="205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Rectangle 3"/>
          <p:cNvSpPr>
            <a:spLocks noChangeArrowheads="1"/>
          </p:cNvSpPr>
          <p:nvPr/>
        </p:nvSpPr>
        <p:spPr bwMode="auto">
          <a:xfrm>
            <a:off x="6502400" y="404813"/>
            <a:ext cx="21732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b="1">
                <a:solidFill>
                  <a:prstClr val="black"/>
                </a:solidFill>
              </a:rPr>
              <a:t>مشاغل صنعتی در روستا :</a:t>
            </a:r>
          </a:p>
        </p:txBody>
      </p:sp>
      <p:pic>
        <p:nvPicPr>
          <p:cNvPr id="45060" name="Picture 13" descr="C:\Users\Zahra\Desktop\roosta\roosta2\IMG_055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87450" y="908050"/>
            <a:ext cx="1449388"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1" name="Picture 8" descr="C:\Users\Zahra\Desktop\roosta\roosta2\IMG_0540.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32138" y="1123950"/>
            <a:ext cx="2447925"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2" name="TextBox 4"/>
          <p:cNvSpPr txBox="1">
            <a:spLocks noChangeArrowheads="1"/>
          </p:cNvSpPr>
          <p:nvPr/>
        </p:nvSpPr>
        <p:spPr bwMode="auto">
          <a:xfrm>
            <a:off x="-612775" y="3068638"/>
            <a:ext cx="27146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لوازم یدکی</a:t>
            </a:r>
          </a:p>
        </p:txBody>
      </p:sp>
      <p:sp>
        <p:nvSpPr>
          <p:cNvPr id="45063" name="TextBox 5"/>
          <p:cNvSpPr txBox="1">
            <a:spLocks noChangeArrowheads="1"/>
          </p:cNvSpPr>
          <p:nvPr/>
        </p:nvSpPr>
        <p:spPr bwMode="auto">
          <a:xfrm>
            <a:off x="6804025" y="3141663"/>
            <a:ext cx="15716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کابینت سازی</a:t>
            </a:r>
          </a:p>
        </p:txBody>
      </p:sp>
      <p:pic>
        <p:nvPicPr>
          <p:cNvPr id="45064" name="Picture 2" descr="C:\Users\Zahra\Desktop\roosta\roosta2\IMG_0570.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4888" y="981075"/>
            <a:ext cx="2786062" cy="209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5" name="TextBox 2"/>
          <p:cNvSpPr txBox="1">
            <a:spLocks noChangeArrowheads="1"/>
          </p:cNvSpPr>
          <p:nvPr/>
        </p:nvSpPr>
        <p:spPr bwMode="auto">
          <a:xfrm>
            <a:off x="2946400" y="6029325"/>
            <a:ext cx="320992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r>
              <a:rPr lang="fa-IR" altLang="fa-IR" sz="1200" b="1">
                <a:solidFill>
                  <a:prstClr val="black"/>
                </a:solidFill>
              </a:rPr>
              <a:t>یکی از مشاغل خدماتی روستا رانندگی است،این رانندگان انتقال مسافران از سیاهکل به اسپیلی و دیلمان و برعکس است.</a:t>
            </a:r>
          </a:p>
        </p:txBody>
      </p:sp>
      <p:sp>
        <p:nvSpPr>
          <p:cNvPr id="45066" name="Line 10"/>
          <p:cNvSpPr>
            <a:spLocks noChangeShapeType="1"/>
          </p:cNvSpPr>
          <p:nvPr/>
        </p:nvSpPr>
        <p:spPr bwMode="auto">
          <a:xfrm flipH="1">
            <a:off x="2627313" y="3500438"/>
            <a:ext cx="41052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Tree>
    <p:extLst>
      <p:ext uri="{BB962C8B-B14F-4D97-AF65-F5344CB8AC3E}">
        <p14:creationId xmlns:p14="http://schemas.microsoft.com/office/powerpoint/2010/main" val="14244708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Picture 012"/>
          <p:cNvPicPr>
            <a:picLocks noChangeAspect="1" noChangeArrowheads="1"/>
          </p:cNvPicPr>
          <p:nvPr/>
        </p:nvPicPr>
        <p:blipFill>
          <a:blip r:embed="rId2" cstate="email">
            <a:lum bright="30000" contrast="-4000"/>
            <a:extLst>
              <a:ext uri="{28A0092B-C50C-407E-A947-70E740481C1C}">
                <a14:useLocalDpi xmlns:a14="http://schemas.microsoft.com/office/drawing/2010/main"/>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TextBox 1"/>
          <p:cNvSpPr txBox="1">
            <a:spLocks noChangeArrowheads="1"/>
          </p:cNvSpPr>
          <p:nvPr/>
        </p:nvSpPr>
        <p:spPr bwMode="auto">
          <a:xfrm>
            <a:off x="2714625" y="3214688"/>
            <a:ext cx="3429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 </a:t>
            </a:r>
          </a:p>
        </p:txBody>
      </p:sp>
      <p:sp>
        <p:nvSpPr>
          <p:cNvPr id="46084" name="TextBox 2"/>
          <p:cNvSpPr txBox="1">
            <a:spLocks noChangeArrowheads="1"/>
          </p:cNvSpPr>
          <p:nvPr/>
        </p:nvSpPr>
        <p:spPr bwMode="auto">
          <a:xfrm>
            <a:off x="571500" y="428625"/>
            <a:ext cx="8358188" cy="507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تأثیر محیط انسانی بر معماری :</a:t>
            </a:r>
          </a:p>
          <a:p>
            <a:pPr eaLnBrk="1" fontAlgn="base" hangingPunct="1">
              <a:spcBef>
                <a:spcPct val="0"/>
              </a:spcBef>
              <a:spcAft>
                <a:spcPct val="0"/>
              </a:spcAft>
            </a:pPr>
            <a:r>
              <a:rPr lang="fa-IR" altLang="fa-IR">
                <a:solidFill>
                  <a:prstClr val="black"/>
                </a:solidFill>
              </a:rPr>
              <a:t>مشاغلی مانند کشاورزی و باغداری و دامداری باعث می شوند در خانه ها فضایی مانند طویله و انبار در نظر گرفته شود.در برخی موارد انبارهایی چوبی ساخته شده و در داخل خانه یا طویله قرار داده  می شوند.با توجه به این که شغل دامداری نسبت به گذشته در حال گسترش است و کمبود آبباعث کاهش مبران باغداری شده است،نیاز به وجود طویله در سایت  مساکن روستای اسپیلی بیشتر احساس می شود.در گذشته اکثر مردم در خانه نان می پختند،بنا براین فضایی در سایت تعبیه می شد  که تنور در آن قرار داشت،در زلزله اخیر اسپیلی که در شهریور سال گذشته رخ داد تعداد زیادی از این مکانها به دلیل عدم استحکام تخریب شدند،در حال حاضر تعداد کمی از مردم در خانه نان می پزند،بنابراین نیاز به وجود این فضاها روز به روز کمتر می شود.</a:t>
            </a:r>
          </a:p>
          <a:p>
            <a:pPr eaLnBrk="1" fontAlgn="base" hangingPunct="1">
              <a:spcBef>
                <a:spcPct val="0"/>
              </a:spcBef>
              <a:spcAft>
                <a:spcPct val="0"/>
              </a:spcAft>
            </a:pPr>
            <a:r>
              <a:rPr lang="fa-IR" altLang="fa-IR">
                <a:solidFill>
                  <a:prstClr val="black"/>
                </a:solidFill>
              </a:rPr>
              <a:t>در اسپیلی خانه ها یا حصار ندارند یا حصارشان به شکلی است که مانع دید به داخل سایت نمی شود،پوشش افراد خانواده در داخل و خارج خانه متفاوت نیست.خانه ها اکثرا کوچک هستند،فضاها کوچک و دارای چند کاربری هستند،فضاهای خواب و نشیمن و ... یکی هستند،مردم به دلیل این که نیازهای وسیعی را در شهر تأمین می کنند تمایل زیادی به داشتن خانه ای در شهر دارند و سعی دارند تا فضاهای داخلی خانه خود را به شکل خانه های شهری تزیین کنند،به طور مثال در ساختن خانه های جدید سعی می شود دیوارهای داخلی خانه ها را با گچ بپوشانند.</a:t>
            </a:r>
          </a:p>
          <a:p>
            <a:pPr eaLnBrk="1" fontAlgn="base" hangingPunct="1">
              <a:spcBef>
                <a:spcPct val="0"/>
              </a:spcBef>
              <a:spcAft>
                <a:spcPct val="0"/>
              </a:spcAft>
            </a:pPr>
            <a:r>
              <a:rPr lang="fa-IR" altLang="fa-IR">
                <a:solidFill>
                  <a:prstClr val="black"/>
                </a:solidFill>
              </a:rPr>
              <a:t>صنعت توریسم در این منطقه تأثیر به سزایی داشته است،در سالهای اخیر در این روستا خرید و فروش زمین و خانه رواج یافته است،به همین دلیل در بالا محله که در گذشته محل خانه های اربابی بوده است ،در حال حاضر خانه های ویلایی بزرگی ساخته می شود که دارای سبک و سیاق کاملا متفاوتی با خانه های روستایی هستند و در واقع تابع اصول معماری مدرن هستند.</a:t>
            </a:r>
          </a:p>
        </p:txBody>
      </p:sp>
    </p:spTree>
    <p:extLst>
      <p:ext uri="{BB962C8B-B14F-4D97-AF65-F5344CB8AC3E}">
        <p14:creationId xmlns:p14="http://schemas.microsoft.com/office/powerpoint/2010/main" val="31257468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Box 1"/>
          <p:cNvSpPr txBox="1">
            <a:spLocks noChangeArrowheads="1"/>
          </p:cNvSpPr>
          <p:nvPr/>
        </p:nvSpPr>
        <p:spPr bwMode="auto">
          <a:xfrm>
            <a:off x="755650" y="115888"/>
            <a:ext cx="79295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b="1">
                <a:solidFill>
                  <a:prstClr val="black"/>
                </a:solidFill>
                <a:cs typeface="B Nazanin" panose="00000400000000000000" pitchFamily="2" charset="-78"/>
              </a:rPr>
              <a:t>بررسی اوضاع فرهنگی :</a:t>
            </a:r>
          </a:p>
        </p:txBody>
      </p:sp>
      <p:pic>
        <p:nvPicPr>
          <p:cNvPr id="47107" name="Picture 3" descr="C:\Users\Zahra\Desktop\axs12\IMG_3658.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95288" y="1773238"/>
            <a:ext cx="1801812" cy="240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TextBox 10"/>
          <p:cNvSpPr txBox="1">
            <a:spLocks noChangeArrowheads="1"/>
          </p:cNvSpPr>
          <p:nvPr/>
        </p:nvSpPr>
        <p:spPr bwMode="auto">
          <a:xfrm>
            <a:off x="5321300" y="549275"/>
            <a:ext cx="35718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نژاد :مردم این ناحیه از نژاد دیلمی هستند.</a:t>
            </a:r>
          </a:p>
        </p:txBody>
      </p:sp>
      <p:sp>
        <p:nvSpPr>
          <p:cNvPr id="47109" name="TextBox 11"/>
          <p:cNvSpPr txBox="1">
            <a:spLocks noChangeArrowheads="1"/>
          </p:cNvSpPr>
          <p:nvPr/>
        </p:nvSpPr>
        <p:spPr bwMode="auto">
          <a:xfrm>
            <a:off x="6661150" y="836613"/>
            <a:ext cx="22145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زبان و گویش :گیلک دیلمی</a:t>
            </a:r>
          </a:p>
        </p:txBody>
      </p:sp>
      <p:sp>
        <p:nvSpPr>
          <p:cNvPr id="47110" name="TextBox 12"/>
          <p:cNvSpPr txBox="1">
            <a:spLocks noChangeArrowheads="1"/>
          </p:cNvSpPr>
          <p:nvPr/>
        </p:nvSpPr>
        <p:spPr bwMode="auto">
          <a:xfrm>
            <a:off x="468313" y="549275"/>
            <a:ext cx="500380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دین ومذهب :مردم روستا مسلمان و شیعه هستند،مردم برای زیارت به امامزاده احمد در دیلمان وامامزاده قاسم وحمزه کوه پس می روند،در کنار چشمه کلاه فرنگی درختی هست که مردم می گویند خانمی در آنجا دفن شده که نظرکرده است و به این دلیل مردم نذر کرده و پارچه های سبزی از درخت می آویزند.</a:t>
            </a:r>
          </a:p>
        </p:txBody>
      </p:sp>
      <p:sp>
        <p:nvSpPr>
          <p:cNvPr id="47111" name="TextBox 13"/>
          <p:cNvSpPr txBox="1">
            <a:spLocks noChangeArrowheads="1"/>
          </p:cNvSpPr>
          <p:nvPr/>
        </p:nvSpPr>
        <p:spPr bwMode="auto">
          <a:xfrm>
            <a:off x="179388" y="4292600"/>
            <a:ext cx="178593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چشمه کلاه فرنگی</a:t>
            </a:r>
          </a:p>
        </p:txBody>
      </p:sp>
      <p:pic>
        <p:nvPicPr>
          <p:cNvPr id="47112" name="Picture 2" descr="C:\Users\Zahra\Desktop\axs12\IMG_3639.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339975" y="2492375"/>
            <a:ext cx="2257425" cy="169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3" name="TextBox 14"/>
          <p:cNvSpPr txBox="1">
            <a:spLocks noChangeArrowheads="1"/>
          </p:cNvSpPr>
          <p:nvPr/>
        </p:nvSpPr>
        <p:spPr bwMode="auto">
          <a:xfrm>
            <a:off x="3321050" y="1557338"/>
            <a:ext cx="55721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دو سوم جمعیت این روستا ساکنین متغیر هستند،یعنی در فصل تابستان در روستا ساکنند و در باقی سال در شهرهای دیگر مانند سیاهکل،لاهیجان،رشت،تهران و ...هستند.</a:t>
            </a:r>
          </a:p>
        </p:txBody>
      </p:sp>
      <p:sp>
        <p:nvSpPr>
          <p:cNvPr id="47114" name="Rectangle 10"/>
          <p:cNvSpPr>
            <a:spLocks noChangeArrowheads="1"/>
          </p:cNvSpPr>
          <p:nvPr/>
        </p:nvSpPr>
        <p:spPr bwMode="auto">
          <a:xfrm>
            <a:off x="6659563" y="2133600"/>
            <a:ext cx="2197100"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b="1">
                <a:solidFill>
                  <a:prstClr val="black"/>
                </a:solidFill>
              </a:rPr>
              <a:t>آداب و رسوم و مراسم:</a:t>
            </a:r>
          </a:p>
          <a:p>
            <a:pPr eaLnBrk="1" fontAlgn="base" hangingPunct="1">
              <a:spcBef>
                <a:spcPct val="0"/>
              </a:spcBef>
              <a:spcAft>
                <a:spcPct val="0"/>
              </a:spcAft>
            </a:pPr>
            <a:r>
              <a:rPr lang="fa-IR" altLang="fa-IR" sz="1400" b="1">
                <a:solidFill>
                  <a:prstClr val="black"/>
                </a:solidFill>
              </a:rPr>
              <a:t>مراسم عروسی:</a:t>
            </a:r>
            <a:r>
              <a:rPr lang="fa-IR" altLang="fa-IR">
                <a:solidFill>
                  <a:prstClr val="black"/>
                </a:solidFill>
              </a:rPr>
              <a:t> </a:t>
            </a:r>
          </a:p>
        </p:txBody>
      </p:sp>
      <p:sp>
        <p:nvSpPr>
          <p:cNvPr id="47115" name="Rectangle 11"/>
          <p:cNvSpPr>
            <a:spLocks noChangeArrowheads="1"/>
          </p:cNvSpPr>
          <p:nvPr/>
        </p:nvSpPr>
        <p:spPr bwMode="auto">
          <a:xfrm>
            <a:off x="4500563" y="2708275"/>
            <a:ext cx="4356100" cy="168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مراسم خواستگاری در شب جمعه یا در شب پنجشنبه انجام میشود و جشن ازدواجشان را روز تولد یکی از امامان بر گزار می کنند.</a:t>
            </a:r>
          </a:p>
          <a:p>
            <a:pPr eaLnBrk="1" fontAlgn="base" hangingPunct="1">
              <a:spcBef>
                <a:spcPct val="0"/>
              </a:spcBef>
              <a:spcAft>
                <a:spcPct val="0"/>
              </a:spcAft>
            </a:pPr>
            <a:r>
              <a:rPr lang="fa-IR" altLang="fa-IR" sz="1400" b="1">
                <a:solidFill>
                  <a:prstClr val="black"/>
                </a:solidFill>
              </a:rPr>
              <a:t>رسم است که خانواده ی داماد مجمعی پراز برنج و گوشت و شیرینی به خانه ی عروس برده و به خانواده ی عروس می گویند که یک هفته وقت داری که عروس را به عقد برسانیم</a:t>
            </a:r>
          </a:p>
          <a:p>
            <a:pPr eaLnBrk="1" fontAlgn="base" hangingPunct="1">
              <a:spcBef>
                <a:spcPct val="0"/>
              </a:spcBef>
              <a:spcAft>
                <a:spcPct val="0"/>
              </a:spcAft>
            </a:pPr>
            <a:endParaRPr lang="fa-IR" altLang="fa-IR" sz="1400" b="1">
              <a:solidFill>
                <a:prstClr val="black"/>
              </a:solidFill>
            </a:endParaRPr>
          </a:p>
          <a:p>
            <a:pPr eaLnBrk="1" fontAlgn="base" hangingPunct="1">
              <a:spcBef>
                <a:spcPct val="50000"/>
              </a:spcBef>
              <a:spcAft>
                <a:spcPct val="0"/>
              </a:spcAft>
            </a:pPr>
            <a:endParaRPr lang="fa-IR" altLang="fa-IR" sz="1400" b="1">
              <a:solidFill>
                <a:prstClr val="black"/>
              </a:solidFill>
            </a:endParaRPr>
          </a:p>
        </p:txBody>
      </p:sp>
      <p:sp>
        <p:nvSpPr>
          <p:cNvPr id="47116" name="Rectangle 12"/>
          <p:cNvSpPr>
            <a:spLocks noChangeArrowheads="1"/>
          </p:cNvSpPr>
          <p:nvPr/>
        </p:nvSpPr>
        <p:spPr bwMode="auto">
          <a:xfrm>
            <a:off x="4716463" y="3933825"/>
            <a:ext cx="410368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درمراسم بله برون خانواده داماد موادی مانند سیب زمینی،پیاز،لپه،مرغ،کره،پنیر،آلو،قند،چای،حنا،صابون،کفش،انگشتر،قالی را روی مجمع میگذارند و برای عروس می بردند.</a:t>
            </a:r>
          </a:p>
        </p:txBody>
      </p:sp>
      <p:sp>
        <p:nvSpPr>
          <p:cNvPr id="47117" name="Rectangle 13"/>
          <p:cNvSpPr>
            <a:spLocks noChangeArrowheads="1"/>
          </p:cNvSpPr>
          <p:nvPr/>
        </p:nvSpPr>
        <p:spPr bwMode="auto">
          <a:xfrm>
            <a:off x="4211638" y="4652963"/>
            <a:ext cx="4572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اسامی مورد استفاده :</a:t>
            </a:r>
          </a:p>
          <a:p>
            <a:pPr eaLnBrk="1" fontAlgn="base" hangingPunct="1">
              <a:spcBef>
                <a:spcPct val="0"/>
              </a:spcBef>
              <a:spcAft>
                <a:spcPct val="0"/>
              </a:spcAft>
            </a:pPr>
            <a:r>
              <a:rPr lang="fa-IR" altLang="fa-IR" sz="1400" b="1">
                <a:solidFill>
                  <a:prstClr val="black"/>
                </a:solidFill>
              </a:rPr>
              <a:t>امیر محمد،امیر حسین،فاطمه،زهرا،سمیه،مؤمنه</a:t>
            </a:r>
            <a:endParaRPr lang="sq-AL" altLang="fa-IR" sz="1400" b="1">
              <a:solidFill>
                <a:prstClr val="black"/>
              </a:solidFill>
            </a:endParaRPr>
          </a:p>
        </p:txBody>
      </p:sp>
      <p:sp>
        <p:nvSpPr>
          <p:cNvPr id="47118" name="Rectangle 14"/>
          <p:cNvSpPr>
            <a:spLocks noChangeArrowheads="1"/>
          </p:cNvSpPr>
          <p:nvPr/>
        </p:nvSpPr>
        <p:spPr bwMode="auto">
          <a:xfrm>
            <a:off x="4211638" y="5300663"/>
            <a:ext cx="4572000"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b="1">
                <a:solidFill>
                  <a:prstClr val="black"/>
                </a:solidFill>
              </a:rPr>
              <a:t>يكي از رسومي كه قبل از نوروز بگزار مي شود</a:t>
            </a:r>
          </a:p>
          <a:p>
            <a:pPr eaLnBrk="1" fontAlgn="base" hangingPunct="1">
              <a:spcBef>
                <a:spcPct val="0"/>
              </a:spcBef>
              <a:spcAft>
                <a:spcPct val="0"/>
              </a:spcAft>
            </a:pPr>
            <a:r>
              <a:rPr lang="fa-IR" altLang="fa-IR" sz="1400" b="1">
                <a:solidFill>
                  <a:prstClr val="black"/>
                </a:solidFill>
              </a:rPr>
              <a:t>هر ساله هم زمان با رسیدن بهار ساکنان روستا روی دیوارهای خارجی را با ترکیبی از گل و کاه می پوشانند،به این ترتیب سطوحی که بر اثر برف و باران ازبین رفته اند ترمیم می شوند.</a:t>
            </a:r>
            <a:r>
              <a:rPr lang="fa-IR" altLang="fa-IR" sz="1400">
                <a:solidFill>
                  <a:prstClr val="black"/>
                </a:solidFill>
              </a:rPr>
              <a:t>  </a:t>
            </a:r>
          </a:p>
        </p:txBody>
      </p:sp>
      <p:pic>
        <p:nvPicPr>
          <p:cNvPr id="47119" name="Picture 2" descr="C:\Users\Zahra\Desktop\akse rusta\IMG_300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8313" y="4724400"/>
            <a:ext cx="2232025"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916174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Box 6"/>
          <p:cNvSpPr txBox="1">
            <a:spLocks noChangeArrowheads="1"/>
          </p:cNvSpPr>
          <p:nvPr/>
        </p:nvSpPr>
        <p:spPr bwMode="auto">
          <a:xfrm>
            <a:off x="3276600" y="260350"/>
            <a:ext cx="5572125"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واژه های محلی :</a:t>
            </a:r>
          </a:p>
          <a:p>
            <a:pPr eaLnBrk="1" fontAlgn="base" hangingPunct="1">
              <a:spcBef>
                <a:spcPct val="0"/>
              </a:spcBef>
              <a:spcAft>
                <a:spcPct val="0"/>
              </a:spcAft>
            </a:pPr>
            <a:r>
              <a:rPr lang="fa-IR" altLang="fa-IR" sz="1400" b="1">
                <a:solidFill>
                  <a:prstClr val="black"/>
                </a:solidFill>
              </a:rPr>
              <a:t>کلام:طویله</a:t>
            </a:r>
          </a:p>
          <a:p>
            <a:pPr eaLnBrk="1" fontAlgn="base" hangingPunct="1">
              <a:spcBef>
                <a:spcPct val="0"/>
              </a:spcBef>
              <a:spcAft>
                <a:spcPct val="0"/>
              </a:spcAft>
            </a:pPr>
            <a:r>
              <a:rPr lang="fa-IR" altLang="fa-IR" sz="1400" b="1">
                <a:solidFill>
                  <a:prstClr val="black"/>
                </a:solidFill>
              </a:rPr>
              <a:t>وراگالش:کسی که با بره ها می ماند.</a:t>
            </a:r>
          </a:p>
          <a:p>
            <a:pPr eaLnBrk="1" fontAlgn="base" hangingPunct="1">
              <a:spcBef>
                <a:spcPct val="0"/>
              </a:spcBef>
              <a:spcAft>
                <a:spcPct val="0"/>
              </a:spcAft>
            </a:pPr>
            <a:r>
              <a:rPr lang="fa-IR" altLang="fa-IR" sz="1400" b="1">
                <a:solidFill>
                  <a:prstClr val="black"/>
                </a:solidFill>
              </a:rPr>
              <a:t>پیله سوار :بزرگ سوار،سوار بزرگ (لقب امرای بزرگ دیلمان)</a:t>
            </a:r>
          </a:p>
          <a:p>
            <a:pPr eaLnBrk="1" fontAlgn="base" hangingPunct="1">
              <a:spcBef>
                <a:spcPct val="0"/>
              </a:spcBef>
              <a:spcAft>
                <a:spcPct val="0"/>
              </a:spcAft>
            </a:pPr>
            <a:endParaRPr lang="fa-IR" altLang="fa-IR" sz="1400" b="1">
              <a:solidFill>
                <a:prstClr val="black"/>
              </a:solidFill>
            </a:endParaRPr>
          </a:p>
        </p:txBody>
      </p:sp>
      <p:sp>
        <p:nvSpPr>
          <p:cNvPr id="48131" name="TextBox 8"/>
          <p:cNvSpPr txBox="1">
            <a:spLocks noChangeArrowheads="1"/>
          </p:cNvSpPr>
          <p:nvPr/>
        </p:nvSpPr>
        <p:spPr bwMode="auto">
          <a:xfrm>
            <a:off x="7858125" y="4000500"/>
            <a:ext cx="9286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SA" altLang="fa-IR">
              <a:solidFill>
                <a:prstClr val="black"/>
              </a:solidFill>
            </a:endParaRPr>
          </a:p>
        </p:txBody>
      </p:sp>
      <p:sp>
        <p:nvSpPr>
          <p:cNvPr id="48132" name="TextBox 7"/>
          <p:cNvSpPr txBox="1">
            <a:spLocks noChangeArrowheads="1"/>
          </p:cNvSpPr>
          <p:nvPr/>
        </p:nvSpPr>
        <p:spPr bwMode="auto">
          <a:xfrm>
            <a:off x="3203575" y="922338"/>
            <a:ext cx="17145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en-US" altLang="fa-IR" sz="1200" b="1">
                <a:solidFill>
                  <a:prstClr val="black"/>
                </a:solidFill>
              </a:rPr>
              <a:t>Pile savar</a:t>
            </a:r>
            <a:endParaRPr lang="fa-IR" altLang="fa-IR" sz="1200" b="1">
              <a:solidFill>
                <a:prstClr val="black"/>
              </a:solidFill>
            </a:endParaRPr>
          </a:p>
        </p:txBody>
      </p:sp>
      <p:sp>
        <p:nvSpPr>
          <p:cNvPr id="48133" name="TextBox 10"/>
          <p:cNvSpPr txBox="1">
            <a:spLocks noChangeArrowheads="1"/>
          </p:cNvSpPr>
          <p:nvPr/>
        </p:nvSpPr>
        <p:spPr bwMode="auto">
          <a:xfrm>
            <a:off x="3924300" y="620713"/>
            <a:ext cx="25717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en-US" altLang="fa-IR" sz="1200" b="1">
                <a:solidFill>
                  <a:prstClr val="black"/>
                </a:solidFill>
              </a:rPr>
              <a:t>Vera galash</a:t>
            </a:r>
            <a:endParaRPr lang="fa-IR" altLang="fa-IR" sz="1200" b="1">
              <a:solidFill>
                <a:prstClr val="black"/>
              </a:solidFill>
            </a:endParaRPr>
          </a:p>
        </p:txBody>
      </p:sp>
      <p:sp>
        <p:nvSpPr>
          <p:cNvPr id="48134" name="TextBox 11"/>
          <p:cNvSpPr txBox="1">
            <a:spLocks noChangeArrowheads="1"/>
          </p:cNvSpPr>
          <p:nvPr/>
        </p:nvSpPr>
        <p:spPr bwMode="auto">
          <a:xfrm>
            <a:off x="6300788" y="476250"/>
            <a:ext cx="9286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en-US" altLang="fa-IR" sz="1200" b="1">
                <a:solidFill>
                  <a:prstClr val="black"/>
                </a:solidFill>
              </a:rPr>
              <a:t>kolam</a:t>
            </a:r>
            <a:endParaRPr lang="fa-IR" altLang="fa-IR" sz="1200" b="1">
              <a:solidFill>
                <a:prstClr val="black"/>
              </a:solidFill>
            </a:endParaRPr>
          </a:p>
        </p:txBody>
      </p:sp>
      <p:pic>
        <p:nvPicPr>
          <p:cNvPr id="48135"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00063" y="260350"/>
            <a:ext cx="55245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6"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643063" y="260350"/>
            <a:ext cx="669925"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7" name="TextBox 12"/>
          <p:cNvSpPr txBox="1">
            <a:spLocks noChangeArrowheads="1"/>
          </p:cNvSpPr>
          <p:nvPr/>
        </p:nvSpPr>
        <p:spPr bwMode="auto">
          <a:xfrm>
            <a:off x="1000125" y="2676525"/>
            <a:ext cx="16430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b="1">
                <a:solidFill>
                  <a:prstClr val="black"/>
                </a:solidFill>
              </a:rPr>
              <a:t>بولو(</a:t>
            </a:r>
            <a:r>
              <a:rPr lang="en-US" altLang="fa-IR" sz="1600" b="1">
                <a:solidFill>
                  <a:prstClr val="black"/>
                </a:solidFill>
              </a:rPr>
              <a:t>(bolu</a:t>
            </a:r>
            <a:endParaRPr lang="fa-IR" altLang="fa-IR" sz="1600" b="1">
              <a:solidFill>
                <a:prstClr val="black"/>
              </a:solidFill>
            </a:endParaRPr>
          </a:p>
        </p:txBody>
      </p:sp>
      <p:sp>
        <p:nvSpPr>
          <p:cNvPr id="48138" name="TextBox 13"/>
          <p:cNvSpPr txBox="1">
            <a:spLocks noChangeArrowheads="1"/>
          </p:cNvSpPr>
          <p:nvPr/>
        </p:nvSpPr>
        <p:spPr bwMode="auto">
          <a:xfrm>
            <a:off x="4140200" y="1341438"/>
            <a:ext cx="4714875"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بولو : نوعی کج بیل برای کندن زمین وعلف</a:t>
            </a:r>
          </a:p>
          <a:p>
            <a:pPr eaLnBrk="1" fontAlgn="base" hangingPunct="1">
              <a:spcBef>
                <a:spcPct val="0"/>
              </a:spcBef>
              <a:spcAft>
                <a:spcPct val="0"/>
              </a:spcAft>
            </a:pPr>
            <a:r>
              <a:rPr lang="fa-IR" altLang="fa-IR" sz="1400" b="1">
                <a:solidFill>
                  <a:prstClr val="black"/>
                </a:solidFill>
              </a:rPr>
              <a:t>لیها: (سوچیکا) بیل سه شاخه برای هوا دادن گندم</a:t>
            </a:r>
          </a:p>
          <a:p>
            <a:pPr eaLnBrk="1" fontAlgn="base" hangingPunct="1">
              <a:spcBef>
                <a:spcPct val="0"/>
              </a:spcBef>
              <a:spcAft>
                <a:spcPct val="0"/>
              </a:spcAft>
            </a:pPr>
            <a:r>
              <a:rPr lang="fa-IR" altLang="fa-IR" sz="1400" b="1">
                <a:solidFill>
                  <a:prstClr val="black"/>
                </a:solidFill>
              </a:rPr>
              <a:t>دوشان : ظرف سفالی که در آن ماست نگه می دارند</a:t>
            </a:r>
          </a:p>
        </p:txBody>
      </p:sp>
      <p:sp>
        <p:nvSpPr>
          <p:cNvPr id="48139" name="TextBox 15"/>
          <p:cNvSpPr txBox="1">
            <a:spLocks noChangeArrowheads="1"/>
          </p:cNvSpPr>
          <p:nvPr/>
        </p:nvSpPr>
        <p:spPr bwMode="auto">
          <a:xfrm>
            <a:off x="0" y="2676525"/>
            <a:ext cx="12858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b="1">
                <a:solidFill>
                  <a:prstClr val="black"/>
                </a:solidFill>
              </a:rPr>
              <a:t>لیها(</a:t>
            </a:r>
            <a:r>
              <a:rPr lang="en-US" altLang="fa-IR" sz="1600" b="1">
                <a:solidFill>
                  <a:prstClr val="black"/>
                </a:solidFill>
              </a:rPr>
              <a:t>(liha</a:t>
            </a:r>
            <a:endParaRPr lang="fa-IR" altLang="fa-IR" sz="1600" b="1">
              <a:solidFill>
                <a:prstClr val="black"/>
              </a:solidFill>
            </a:endParaRPr>
          </a:p>
        </p:txBody>
      </p:sp>
      <p:sp>
        <p:nvSpPr>
          <p:cNvPr id="48140" name="TextBox 18"/>
          <p:cNvSpPr txBox="1">
            <a:spLocks noChangeArrowheads="1"/>
          </p:cNvSpPr>
          <p:nvPr/>
        </p:nvSpPr>
        <p:spPr bwMode="auto">
          <a:xfrm>
            <a:off x="3924300" y="1412875"/>
            <a:ext cx="121443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en-US" altLang="fa-IR" sz="1200" b="1">
                <a:solidFill>
                  <a:prstClr val="black"/>
                </a:solidFill>
              </a:rPr>
              <a:t>doshan</a:t>
            </a:r>
            <a:endParaRPr lang="fa-IR" altLang="fa-IR" sz="1200" b="1">
              <a:solidFill>
                <a:prstClr val="black"/>
              </a:solidFill>
            </a:endParaRPr>
          </a:p>
        </p:txBody>
      </p:sp>
      <p:sp>
        <p:nvSpPr>
          <p:cNvPr id="48141" name="Rectangle 13"/>
          <p:cNvSpPr>
            <a:spLocks noChangeArrowheads="1"/>
          </p:cNvSpPr>
          <p:nvPr/>
        </p:nvSpPr>
        <p:spPr bwMode="auto">
          <a:xfrm>
            <a:off x="323850" y="2425700"/>
            <a:ext cx="8532813" cy="229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b="1">
                <a:solidFill>
                  <a:prstClr val="black"/>
                </a:solidFill>
              </a:rPr>
              <a:t>غذا :</a:t>
            </a:r>
          </a:p>
          <a:p>
            <a:pPr eaLnBrk="1" fontAlgn="base" hangingPunct="1">
              <a:spcBef>
                <a:spcPct val="0"/>
              </a:spcBef>
              <a:spcAft>
                <a:spcPct val="0"/>
              </a:spcAft>
            </a:pPr>
            <a:r>
              <a:rPr lang="fa-IR" altLang="fa-IR" sz="1400" b="1">
                <a:solidFill>
                  <a:prstClr val="black"/>
                </a:solidFill>
              </a:rPr>
              <a:t>تره(ترش تره)،باقلاقاتق(گل درچمن)،هلیچو،سیرواویج.</a:t>
            </a:r>
          </a:p>
          <a:p>
            <a:pPr eaLnBrk="1" fontAlgn="base" hangingPunct="1">
              <a:spcBef>
                <a:spcPct val="0"/>
              </a:spcBef>
              <a:spcAft>
                <a:spcPct val="0"/>
              </a:spcAft>
            </a:pPr>
            <a:r>
              <a:rPr lang="fa-IR" altLang="fa-IR" sz="1400" b="1">
                <a:solidFill>
                  <a:prstClr val="black"/>
                </a:solidFill>
              </a:rPr>
              <a:t>طرز تهیه سیرواویج </a:t>
            </a:r>
            <a:r>
              <a:rPr lang="en-US" altLang="fa-IR" sz="1400" b="1">
                <a:solidFill>
                  <a:prstClr val="black"/>
                </a:solidFill>
              </a:rPr>
              <a:t>sir a vij)</a:t>
            </a:r>
            <a:r>
              <a:rPr lang="fa-IR" altLang="fa-IR" sz="1400" b="1">
                <a:solidFill>
                  <a:prstClr val="black"/>
                </a:solidFill>
              </a:rPr>
              <a:t>) :برگ سیر تازه،گشنیز=هیل و اسفناج را تمیز می کنند،می شویند و می کوبند و با کمی اب می پزند و بعد در روغن نیم سرخ می کنند و بعد چند تخم مرغ در آن می شکنند.</a:t>
            </a:r>
          </a:p>
          <a:p>
            <a:pPr eaLnBrk="1" fontAlgn="base" hangingPunct="1">
              <a:spcBef>
                <a:spcPct val="0"/>
              </a:spcBef>
              <a:spcAft>
                <a:spcPct val="0"/>
              </a:spcAft>
            </a:pPr>
            <a:r>
              <a:rPr lang="fa-IR" altLang="fa-IR" sz="1400" b="1">
                <a:solidFill>
                  <a:prstClr val="black"/>
                </a:solidFill>
              </a:rPr>
              <a:t>طرز تهیه ترش تره : اسفناج،کمی جعفری،گشنیز=هیل،سیر،شوید،خرفه=خلفه</a:t>
            </a:r>
          </a:p>
          <a:p>
            <a:pPr eaLnBrk="1" fontAlgn="base" hangingPunct="1">
              <a:spcBef>
                <a:spcPct val="0"/>
              </a:spcBef>
              <a:spcAft>
                <a:spcPct val="0"/>
              </a:spcAft>
            </a:pPr>
            <a:r>
              <a:rPr lang="fa-IR" altLang="fa-IR" sz="1400" b="1">
                <a:solidFill>
                  <a:prstClr val="black"/>
                </a:solidFill>
              </a:rPr>
              <a:t>پیاز و سیر را می کوبند و با کمی آب می پزند و سپس از آن با کمی روغن نیم سرخ می کنند و چند تخم مرغ در آن می شکنند و به هم می زنند تا خوب سرخ شود.</a:t>
            </a:r>
          </a:p>
          <a:p>
            <a:pPr eaLnBrk="1" fontAlgn="base" hangingPunct="1">
              <a:spcBef>
                <a:spcPct val="0"/>
              </a:spcBef>
              <a:spcAft>
                <a:spcPct val="0"/>
              </a:spcAft>
            </a:pPr>
            <a:endParaRPr lang="fa-IR" altLang="fa-IR" sz="1400" b="1">
              <a:solidFill>
                <a:prstClr val="black"/>
              </a:solidFill>
            </a:endParaRPr>
          </a:p>
          <a:p>
            <a:pPr eaLnBrk="1" fontAlgn="base" hangingPunct="1">
              <a:spcBef>
                <a:spcPct val="50000"/>
              </a:spcBef>
              <a:spcAft>
                <a:spcPct val="0"/>
              </a:spcAft>
            </a:pPr>
            <a:endParaRPr lang="fa-IR" altLang="fa-IR">
              <a:solidFill>
                <a:prstClr val="black"/>
              </a:solidFill>
              <a:cs typeface="B Nazanin" panose="00000400000000000000" pitchFamily="2" charset="-78"/>
            </a:endParaRPr>
          </a:p>
        </p:txBody>
      </p:sp>
      <p:sp>
        <p:nvSpPr>
          <p:cNvPr id="48142" name="Rectangle 14"/>
          <p:cNvSpPr>
            <a:spLocks noChangeArrowheads="1"/>
          </p:cNvSpPr>
          <p:nvPr/>
        </p:nvSpPr>
        <p:spPr bwMode="auto">
          <a:xfrm>
            <a:off x="8101013" y="4005263"/>
            <a:ext cx="685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b="1">
                <a:solidFill>
                  <a:prstClr val="black"/>
                </a:solidFill>
              </a:rPr>
              <a:t>بازی :</a:t>
            </a:r>
            <a:endParaRPr lang="sq-AL" altLang="fa-IR" b="1">
              <a:solidFill>
                <a:prstClr val="black"/>
              </a:solidFill>
            </a:endParaRPr>
          </a:p>
        </p:txBody>
      </p:sp>
      <p:sp>
        <p:nvSpPr>
          <p:cNvPr id="48143" name="Rectangle 15"/>
          <p:cNvSpPr>
            <a:spLocks noChangeArrowheads="1"/>
          </p:cNvSpPr>
          <p:nvPr/>
        </p:nvSpPr>
        <p:spPr bwMode="auto">
          <a:xfrm>
            <a:off x="971550" y="4365625"/>
            <a:ext cx="7883525" cy="173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قش بازی(کمربند کشی) : یک دایره می کشند.دو نفر داخل دایره قرار می گیرند و بقیه بیرون دایره </a:t>
            </a:r>
            <a:endParaRPr lang="en-US" altLang="fa-IR" sz="1400" b="1">
              <a:solidFill>
                <a:prstClr val="black"/>
              </a:solidFill>
            </a:endParaRPr>
          </a:p>
          <a:p>
            <a:pPr eaLnBrk="1" fontAlgn="base" hangingPunct="1">
              <a:spcBef>
                <a:spcPct val="0"/>
              </a:spcBef>
              <a:spcAft>
                <a:spcPct val="0"/>
              </a:spcAft>
            </a:pPr>
            <a:r>
              <a:rPr lang="fa-IR" altLang="fa-IR" sz="1400" b="1">
                <a:solidFill>
                  <a:prstClr val="black"/>
                </a:solidFill>
              </a:rPr>
              <a:t>می مانند.افراد بیرون دایره سعی می کنند 2 نفر داخل را از دایره بیرون بکشند.</a:t>
            </a:r>
            <a:endParaRPr lang="en-US" altLang="fa-IR" sz="1400" b="1">
              <a:solidFill>
                <a:prstClr val="black"/>
              </a:solidFill>
            </a:endParaRPr>
          </a:p>
          <a:p>
            <a:pPr eaLnBrk="1" fontAlgn="base" hangingPunct="1">
              <a:spcBef>
                <a:spcPct val="0"/>
              </a:spcBef>
              <a:spcAft>
                <a:spcPct val="0"/>
              </a:spcAft>
            </a:pPr>
            <a:r>
              <a:rPr lang="fa-IR" altLang="fa-IR" sz="1400" b="1">
                <a:solidFill>
                  <a:prstClr val="black"/>
                </a:solidFill>
              </a:rPr>
              <a:t>افراد داخل دایره با کمر بند از خود دفاع می کنند.</a:t>
            </a:r>
          </a:p>
          <a:p>
            <a:pPr eaLnBrk="1" fontAlgn="base" hangingPunct="1">
              <a:spcBef>
                <a:spcPct val="0"/>
              </a:spcBef>
              <a:spcAft>
                <a:spcPct val="0"/>
              </a:spcAft>
            </a:pPr>
            <a:r>
              <a:rPr lang="fa-IR" altLang="fa-IR" sz="1400" b="1">
                <a:solidFill>
                  <a:prstClr val="black"/>
                </a:solidFill>
              </a:rPr>
              <a:t>خرگوش و خرباز: پریدن از روی شخصی که خم شده.</a:t>
            </a:r>
          </a:p>
          <a:p>
            <a:pPr eaLnBrk="1" fontAlgn="base" hangingPunct="1">
              <a:spcBef>
                <a:spcPct val="0"/>
              </a:spcBef>
              <a:spcAft>
                <a:spcPct val="0"/>
              </a:spcAft>
            </a:pPr>
            <a:r>
              <a:rPr lang="fa-IR" altLang="fa-IR" sz="1400" b="1">
                <a:solidFill>
                  <a:prstClr val="black"/>
                </a:solidFill>
              </a:rPr>
              <a:t>تاب کش : طناب کشی.</a:t>
            </a:r>
          </a:p>
          <a:p>
            <a:pPr eaLnBrk="1" fontAlgn="base" hangingPunct="1">
              <a:spcBef>
                <a:spcPct val="0"/>
              </a:spcBef>
              <a:spcAft>
                <a:spcPct val="0"/>
              </a:spcAft>
            </a:pPr>
            <a:endParaRPr lang="fa-IR" altLang="fa-IR" sz="1400" b="1">
              <a:solidFill>
                <a:prstClr val="black"/>
              </a:solidFill>
            </a:endParaRPr>
          </a:p>
          <a:p>
            <a:pPr fontAlgn="base">
              <a:spcBef>
                <a:spcPct val="50000"/>
              </a:spcBef>
              <a:spcAft>
                <a:spcPct val="0"/>
              </a:spcAft>
            </a:pPr>
            <a:endParaRPr lang="en-US" altLang="fa-IR" sz="1600" b="1">
              <a:solidFill>
                <a:prstClr val="black"/>
              </a:solidFill>
              <a:ea typeface="Times New Roman" panose="02020603050405020304" pitchFamily="18" charset="0"/>
              <a:cs typeface="B Nazanin" panose="00000400000000000000" pitchFamily="2" charset="-78"/>
            </a:endParaRPr>
          </a:p>
        </p:txBody>
      </p:sp>
      <p:pic>
        <p:nvPicPr>
          <p:cNvPr id="48144" name="Picture 2"/>
          <p:cNvPicPr>
            <a:picLocks noChangeAspect="1" noChangeArrowheads="1"/>
          </p:cNvPicPr>
          <p:nvPr/>
        </p:nvPicPr>
        <p:blipFill>
          <a:blip r:embed="rId4" cstate="email">
            <a:lum bright="4000" contrast="-6000"/>
            <a:extLst>
              <a:ext uri="{28A0092B-C50C-407E-A947-70E740481C1C}">
                <a14:useLocalDpi xmlns:a14="http://schemas.microsoft.com/office/drawing/2010/main"/>
              </a:ext>
            </a:extLst>
          </a:blip>
          <a:srcRect/>
          <a:stretch>
            <a:fillRect/>
          </a:stretch>
        </p:blipFill>
        <p:spPr bwMode="auto">
          <a:xfrm>
            <a:off x="539750" y="4149725"/>
            <a:ext cx="1912938" cy="219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45" name="Rectangle 17"/>
          <p:cNvSpPr>
            <a:spLocks noChangeArrowheads="1"/>
          </p:cNvSpPr>
          <p:nvPr/>
        </p:nvSpPr>
        <p:spPr bwMode="auto">
          <a:xfrm>
            <a:off x="4248150" y="5578475"/>
            <a:ext cx="45720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ضرب المثل :</a:t>
            </a:r>
          </a:p>
          <a:p>
            <a:pPr eaLnBrk="1" fontAlgn="base" hangingPunct="1">
              <a:spcBef>
                <a:spcPct val="0"/>
              </a:spcBef>
              <a:spcAft>
                <a:spcPct val="0"/>
              </a:spcAft>
            </a:pPr>
            <a:r>
              <a:rPr lang="fa-IR" altLang="fa-IR" sz="1400" b="1">
                <a:solidFill>
                  <a:prstClr val="black"/>
                </a:solidFill>
              </a:rPr>
              <a:t>آستین چلوخوری :در مواقعی که مسؤلی تبعیض قایل می شود.</a:t>
            </a:r>
          </a:p>
          <a:p>
            <a:pPr eaLnBrk="1" fontAlgn="base" hangingPunct="1">
              <a:spcBef>
                <a:spcPct val="0"/>
              </a:spcBef>
              <a:spcAft>
                <a:spcPct val="0"/>
              </a:spcAft>
            </a:pPr>
            <a:r>
              <a:rPr lang="fa-IR" altLang="fa-IR" sz="1400" b="1">
                <a:solidFill>
                  <a:prstClr val="black"/>
                </a:solidFill>
              </a:rPr>
              <a:t>ای آو ای روخانه نشو :برای جواب منفی به خواستگار به کار می رود.</a:t>
            </a:r>
          </a:p>
        </p:txBody>
      </p:sp>
    </p:spTree>
    <p:extLst>
      <p:ext uri="{BB962C8B-B14F-4D97-AF65-F5344CB8AC3E}">
        <p14:creationId xmlns:p14="http://schemas.microsoft.com/office/powerpoint/2010/main" val="397741362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C:\Users\Zahra\Desktop\akse rusta\IMG_3020.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3850" y="5229225"/>
            <a:ext cx="1787525"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5" name="Picture 3" descr="C:\Users\Zahra\Desktop\akse rusta\IMG_302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555875" y="2809875"/>
            <a:ext cx="1787525"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6"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7188" y="2732088"/>
            <a:ext cx="866775" cy="231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Picture 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476375" y="2781300"/>
            <a:ext cx="922338" cy="220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8" name="TextBox 5"/>
          <p:cNvSpPr txBox="1">
            <a:spLocks noChangeArrowheads="1"/>
          </p:cNvSpPr>
          <p:nvPr/>
        </p:nvSpPr>
        <p:spPr bwMode="auto">
          <a:xfrm>
            <a:off x="7358063" y="428625"/>
            <a:ext cx="13573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لباس سنتی :</a:t>
            </a:r>
          </a:p>
        </p:txBody>
      </p:sp>
      <p:sp>
        <p:nvSpPr>
          <p:cNvPr id="49159" name="Rectangle 6"/>
          <p:cNvSpPr>
            <a:spLocks noChangeArrowheads="1"/>
          </p:cNvSpPr>
          <p:nvPr/>
        </p:nvSpPr>
        <p:spPr bwMode="auto">
          <a:xfrm>
            <a:off x="1571625" y="928688"/>
            <a:ext cx="7072313"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latin typeface="Tahoma" panose="020B0604030504040204" pitchFamily="34" charset="0"/>
                <a:ea typeface="Times New Roman" panose="02020603050405020304" pitchFamily="18" charset="0"/>
                <a:cs typeface="B Nazanin" panose="00000400000000000000" pitchFamily="2" charset="-78"/>
              </a:rPr>
              <a:t>خانم های</a:t>
            </a:r>
            <a:r>
              <a:rPr lang="fa-IR" altLang="fa-IR" sz="1600" b="1">
                <a:solidFill>
                  <a:prstClr val="black"/>
                </a:solidFill>
                <a:latin typeface="Tahoma" panose="020B0604030504040204" pitchFamily="34" charset="0"/>
                <a:ea typeface="Times New Roman" panose="02020603050405020304" pitchFamily="18" charset="0"/>
                <a:cs typeface="B Nazanin" panose="00000400000000000000" pitchFamily="2" charset="-78"/>
              </a:rPr>
              <a:t> </a:t>
            </a:r>
            <a:r>
              <a:rPr lang="fa-IR" altLang="fa-IR" sz="1400" b="1">
                <a:solidFill>
                  <a:prstClr val="black"/>
                </a:solidFill>
                <a:latin typeface="Tahoma" panose="020B0604030504040204" pitchFamily="34" charset="0"/>
                <a:ea typeface="Times New Roman" panose="02020603050405020304" pitchFamily="18" charset="0"/>
                <a:cs typeface="B Nazanin" panose="00000400000000000000" pitchFamily="2" charset="-78"/>
              </a:rPr>
              <a:t>روستا در روز های عادی لباسهای معمولی به تن می کنند.</a:t>
            </a:r>
            <a:endParaRPr lang="en-US" altLang="fa-IR" sz="1600" b="1">
              <a:solidFill>
                <a:prstClr val="black"/>
              </a:solidFill>
              <a:ea typeface="Times New Roman" panose="02020603050405020304" pitchFamily="18" charset="0"/>
              <a:cs typeface="B Nazanin" panose="00000400000000000000" pitchFamily="2" charset="-78"/>
            </a:endParaRPr>
          </a:p>
          <a:p>
            <a:pPr fontAlgn="base">
              <a:spcBef>
                <a:spcPct val="0"/>
              </a:spcBef>
              <a:spcAft>
                <a:spcPct val="0"/>
              </a:spcAft>
            </a:pPr>
            <a:r>
              <a:rPr lang="fa-IR" altLang="fa-IR" sz="1400" b="1">
                <a:solidFill>
                  <a:prstClr val="black"/>
                </a:solidFill>
                <a:latin typeface="Tahoma" panose="020B0604030504040204" pitchFamily="34" charset="0"/>
                <a:ea typeface="Times New Roman" panose="02020603050405020304" pitchFamily="18" charset="0"/>
                <a:cs typeface="B Nazanin" panose="00000400000000000000" pitchFamily="2" charset="-78"/>
              </a:rPr>
              <a:t>شامل بلوز و دامن وشلوار،یا پیراهن و شلوار.</a:t>
            </a:r>
            <a:endParaRPr lang="fa-IR" altLang="fa-IR" b="1">
              <a:solidFill>
                <a:prstClr val="black"/>
              </a:solidFill>
              <a:cs typeface="B Nazanin" panose="00000400000000000000" pitchFamily="2" charset="-78"/>
            </a:endParaRPr>
          </a:p>
        </p:txBody>
      </p:sp>
      <p:sp>
        <p:nvSpPr>
          <p:cNvPr id="49160" name="Rectangle 8"/>
          <p:cNvSpPr>
            <a:spLocks noChangeArrowheads="1"/>
          </p:cNvSpPr>
          <p:nvPr/>
        </p:nvSpPr>
        <p:spPr bwMode="auto">
          <a:xfrm>
            <a:off x="142875" y="1196975"/>
            <a:ext cx="8501063"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fa-IR" altLang="fa-IR" sz="1400" b="1">
              <a:solidFill>
                <a:prstClr val="black"/>
              </a:solidFill>
              <a:latin typeface="Swis721 BT" panose="020B0504020202020204" pitchFamily="34" charset="0"/>
              <a:ea typeface="Times New Roman" panose="02020603050405020304" pitchFamily="18" charset="0"/>
              <a:cs typeface="B Nazanin" panose="00000400000000000000" pitchFamily="2" charset="-78"/>
            </a:endParaRPr>
          </a:p>
          <a:p>
            <a:pPr eaLnBrk="1" fontAlgn="base" hangingPunct="1">
              <a:spcBef>
                <a:spcPct val="0"/>
              </a:spcBef>
              <a:spcAft>
                <a:spcPct val="0"/>
              </a:spcAft>
            </a:pPr>
            <a:r>
              <a:rPr lang="fa-IR" altLang="fa-IR" sz="1400" b="1">
                <a:solidFill>
                  <a:prstClr val="black"/>
                </a:solidFill>
                <a:latin typeface="Swis721 BT" panose="020B0504020202020204" pitchFamily="34" charset="0"/>
                <a:ea typeface="Times New Roman" panose="02020603050405020304" pitchFamily="18" charset="0"/>
                <a:cs typeface="B Nazanin" panose="00000400000000000000" pitchFamily="2" charset="-78"/>
              </a:rPr>
              <a:t>لباس مردان از پارچه های پشمی که توسط اهالی روستا از پشم گوسفند بدست می آید تهیه می شود. مرد ها بیشتر در هنگام کار، زمان چرای </a:t>
            </a:r>
            <a:r>
              <a:rPr lang="fa-IR" altLang="fa-IR" sz="1400" b="1">
                <a:solidFill>
                  <a:prstClr val="black"/>
                </a:solidFill>
                <a:latin typeface="Tahoma" panose="020B0604030504040204" pitchFamily="34" charset="0"/>
                <a:ea typeface="Times New Roman" panose="02020603050405020304" pitchFamily="18" charset="0"/>
                <a:cs typeface="B Nazanin" panose="00000400000000000000" pitchFamily="2" charset="-78"/>
              </a:rPr>
              <a:t>گوسفندان یا جمع آوری هیزم به جنگل می روند این لباس  را به</a:t>
            </a:r>
            <a:endParaRPr lang="en-US" altLang="fa-IR" sz="1600" b="1">
              <a:solidFill>
                <a:prstClr val="black"/>
              </a:solidFill>
              <a:ea typeface="Times New Roman" panose="02020603050405020304" pitchFamily="18" charset="0"/>
              <a:cs typeface="B Nazanin" panose="00000400000000000000" pitchFamily="2" charset="-78"/>
            </a:endParaRPr>
          </a:p>
          <a:p>
            <a:pPr fontAlgn="base">
              <a:spcBef>
                <a:spcPct val="0"/>
              </a:spcBef>
              <a:spcAft>
                <a:spcPct val="0"/>
              </a:spcAft>
            </a:pPr>
            <a:r>
              <a:rPr lang="fa-IR" altLang="fa-IR" sz="1400" b="1">
                <a:solidFill>
                  <a:prstClr val="black"/>
                </a:solidFill>
                <a:latin typeface="Tahoma" panose="020B0604030504040204" pitchFamily="34" charset="0"/>
                <a:ea typeface="Times New Roman" panose="02020603050405020304" pitchFamily="18" charset="0"/>
                <a:cs typeface="B Nazanin" panose="00000400000000000000" pitchFamily="2" charset="-78"/>
              </a:rPr>
              <a:t>تن می کنند.</a:t>
            </a:r>
            <a:endParaRPr lang="en-US" altLang="fa-IR" sz="1600" b="1">
              <a:solidFill>
                <a:prstClr val="black"/>
              </a:solidFill>
              <a:ea typeface="Times New Roman" panose="02020603050405020304" pitchFamily="18" charset="0"/>
              <a:cs typeface="B Nazanin" panose="00000400000000000000" pitchFamily="2" charset="-78"/>
            </a:endParaRPr>
          </a:p>
          <a:p>
            <a:pPr fontAlgn="base">
              <a:spcBef>
                <a:spcPct val="0"/>
              </a:spcBef>
              <a:spcAft>
                <a:spcPct val="0"/>
              </a:spcAft>
            </a:pPr>
            <a:endParaRPr lang="en-US" altLang="fa-IR" sz="1400" b="1">
              <a:solidFill>
                <a:prstClr val="black"/>
              </a:solidFill>
              <a:latin typeface="Swis721 BT" panose="020B0504020202020204" pitchFamily="34" charset="0"/>
              <a:ea typeface="Times New Roman" panose="02020603050405020304" pitchFamily="18" charset="0"/>
              <a:cs typeface="B Nazanin" panose="00000400000000000000" pitchFamily="2" charset="-78"/>
            </a:endParaRPr>
          </a:p>
        </p:txBody>
      </p:sp>
      <p:sp>
        <p:nvSpPr>
          <p:cNvPr id="49161" name="TextBox 9"/>
          <p:cNvSpPr txBox="1">
            <a:spLocks noChangeArrowheads="1"/>
          </p:cNvSpPr>
          <p:nvPr/>
        </p:nvSpPr>
        <p:spPr bwMode="auto">
          <a:xfrm>
            <a:off x="827088" y="2133600"/>
            <a:ext cx="781685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لباس خانمها شامل پیرهن(با یقه دکمه دار،با دو شکاف در طرفین لبه)،تومون (نوعی دامن چین دار) ،جرقده(جلیقه) و چارقت(روسری سفید)،پول کلاه (کلاه پول دوزی شده )،چاشو یاکمردبود(پارچه شطرنجی رنگی که به دور کمر می بندند)است.</a:t>
            </a:r>
          </a:p>
        </p:txBody>
      </p:sp>
      <p:sp>
        <p:nvSpPr>
          <p:cNvPr id="49162" name="TextBox 10"/>
          <p:cNvSpPr txBox="1">
            <a:spLocks noChangeArrowheads="1"/>
          </p:cNvSpPr>
          <p:nvPr/>
        </p:nvSpPr>
        <p:spPr bwMode="auto">
          <a:xfrm>
            <a:off x="4643438" y="2708275"/>
            <a:ext cx="39338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لباس آقایان شامل پشمه قبا(نوعی کت)،پیرهن(بدون یقه،دکمه دار)،پشمه شلوار،نمتی کلاه(کلاه نمدی)</a:t>
            </a:r>
          </a:p>
          <a:p>
            <a:pPr eaLnBrk="1" fontAlgn="base" hangingPunct="1">
              <a:spcBef>
                <a:spcPct val="0"/>
              </a:spcBef>
              <a:spcAft>
                <a:spcPct val="0"/>
              </a:spcAft>
            </a:pPr>
            <a:r>
              <a:rPr lang="fa-IR" altLang="fa-IR" sz="1400" b="1">
                <a:solidFill>
                  <a:prstClr val="black"/>
                </a:solidFill>
              </a:rPr>
              <a:t>،پشمه جوروف(جوراب پشمی)و چموش (کفش مخصوص از چرم خام)یا رزین (کفش لاستیکی) است. </a:t>
            </a:r>
          </a:p>
        </p:txBody>
      </p:sp>
      <p:pic>
        <p:nvPicPr>
          <p:cNvPr id="5" name="MVI_3006.AVI">
            <a:hlinkClick r:id="" action="ppaction://media"/>
          </p:cNvPr>
          <p:cNvPicPr>
            <a:picLocks noRot="1" noChangeAspect="1"/>
          </p:cNvPicPr>
          <p:nvPr>
            <a:videoFile r:link="rId1"/>
          </p:nvPr>
        </p:nvPicPr>
        <p:blipFill>
          <a:blip r:embed="rId7">
            <a:extLst>
              <a:ext uri="{28A0092B-C50C-407E-A947-70E740481C1C}">
                <a14:useLocalDpi xmlns:a14="http://schemas.microsoft.com/office/drawing/2010/main" val="0"/>
              </a:ext>
            </a:extLst>
          </a:blip>
          <a:srcRect/>
          <a:stretch>
            <a:fillRect/>
          </a:stretch>
        </p:blipFill>
        <p:spPr bwMode="auto">
          <a:xfrm>
            <a:off x="2555875" y="4581525"/>
            <a:ext cx="2665413" cy="199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64" name="Rectangle 12"/>
          <p:cNvSpPr>
            <a:spLocks noChangeArrowheads="1"/>
          </p:cNvSpPr>
          <p:nvPr/>
        </p:nvSpPr>
        <p:spPr bwMode="auto">
          <a:xfrm>
            <a:off x="7524750" y="3789363"/>
            <a:ext cx="9937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b="1">
                <a:solidFill>
                  <a:prstClr val="black"/>
                </a:solidFill>
              </a:rPr>
              <a:t>پختن نان :</a:t>
            </a:r>
          </a:p>
        </p:txBody>
      </p:sp>
      <p:sp>
        <p:nvSpPr>
          <p:cNvPr id="49165" name="Rectangle 13"/>
          <p:cNvSpPr>
            <a:spLocks noChangeArrowheads="1"/>
          </p:cNvSpPr>
          <p:nvPr/>
        </p:nvSpPr>
        <p:spPr bwMode="auto">
          <a:xfrm>
            <a:off x="5580063" y="4365625"/>
            <a:ext cx="2952750" cy="179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در گذشته تعداد زیادی از مردم در خانه نان می پختند ،اما در زلزله شهریور سال گذشته محل تنور در بسیاری از خانه ها تخریب شده است،به همین دلیل در حال حاضر بسیاری نان مورد نیاز را از دو نانوایی تهیه می کنند،البته در هستی محله هنوز تعدادی تنور هست که سهمیه آرد به آنها تعلق می گیرد و هنوز در خانه نان می پزند.</a:t>
            </a:r>
          </a:p>
        </p:txBody>
      </p:sp>
    </p:spTree>
    <p:extLst>
      <p:ext uri="{BB962C8B-B14F-4D97-AF65-F5344CB8AC3E}">
        <p14:creationId xmlns:p14="http://schemas.microsoft.com/office/powerpoint/2010/main" val="14363570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22225"/>
            <a:ext cx="9144000" cy="688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4857752" y="571480"/>
            <a:ext cx="3357586" cy="707886"/>
          </a:xfrm>
          <a:prstGeom prst="rect">
            <a:avLst/>
          </a:prstGeom>
          <a:noFill/>
        </p:spPr>
        <p:txBody>
          <a:bodyPr rtlCol="1">
            <a:spAutoFit/>
          </a:bodyPr>
          <a:lstStyle/>
          <a:p>
            <a:pPr fontAlgn="base">
              <a:spcBef>
                <a:spcPct val="0"/>
              </a:spcBef>
              <a:spcAft>
                <a:spcPct val="0"/>
              </a:spcAft>
              <a:defRPr/>
            </a:pPr>
            <a:r>
              <a:rPr lang="fa-IR" sz="4000" b="1" dirty="0">
                <a:ln w="17780" cmpd="sng">
                  <a:solidFill>
                    <a:srgbClr val="FFFFFF"/>
                  </a:solidFill>
                  <a:prstDash val="solid"/>
                  <a:miter lim="800000"/>
                </a:ln>
                <a:solidFill>
                  <a:srgbClr val="C00000"/>
                </a:solidFill>
                <a:effectLst>
                  <a:outerShdw blurRad="50800" algn="tl" rotWithShape="0">
                    <a:srgbClr val="000000"/>
                  </a:outerShdw>
                </a:effectLst>
                <a:latin typeface="Arial" panose="020B0604020202020204" pitchFamily="34" charset="0"/>
                <a:cs typeface="2  Esfehan" pitchFamily="2" charset="-78"/>
              </a:rPr>
              <a:t>آرزوهای شغلی :</a:t>
            </a:r>
          </a:p>
        </p:txBody>
      </p:sp>
      <p:sp>
        <p:nvSpPr>
          <p:cNvPr id="50180" name="TextBox 3"/>
          <p:cNvSpPr txBox="1">
            <a:spLocks noChangeArrowheads="1"/>
          </p:cNvSpPr>
          <p:nvPr/>
        </p:nvSpPr>
        <p:spPr bwMode="auto">
          <a:xfrm>
            <a:off x="2714625" y="1714500"/>
            <a:ext cx="3571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3200">
                <a:solidFill>
                  <a:prstClr val="black"/>
                </a:solidFill>
              </a:rPr>
              <a:t>نقاش ،معلم ،خلبان</a:t>
            </a:r>
          </a:p>
        </p:txBody>
      </p:sp>
    </p:spTree>
    <p:extLst>
      <p:ext uri="{BB962C8B-B14F-4D97-AF65-F5344CB8AC3E}">
        <p14:creationId xmlns:p14="http://schemas.microsoft.com/office/powerpoint/2010/main" val="287344843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C:\Users\Zahra\Desktop\roosta\roosta2\IMG_0566.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71500" y="1428750"/>
            <a:ext cx="1362075"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3" name="TextBox 5"/>
          <p:cNvSpPr txBox="1">
            <a:spLocks noChangeArrowheads="1"/>
          </p:cNvSpPr>
          <p:nvPr/>
        </p:nvSpPr>
        <p:spPr bwMode="auto">
          <a:xfrm>
            <a:off x="1143000" y="895350"/>
            <a:ext cx="735806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برای تهیه جوراب پشمی ،ابتدا پشم را  از نظر انواع رنگ طبیعی گوسفند جدا می کنند و در آب می ریزند تا خیس بخورد ، بعد چنگ می زنند تا کثافت و چربی موها در آب حل شود که به این عمل والاشتن می گویند (</a:t>
            </a:r>
            <a:r>
              <a:rPr lang="en-US" altLang="fa-IR" sz="1400" b="1">
                <a:solidFill>
                  <a:prstClr val="black"/>
                </a:solidFill>
              </a:rPr>
              <a:t>(valashtan</a:t>
            </a:r>
            <a:endParaRPr lang="fa-IR" altLang="fa-IR" sz="1400" b="1">
              <a:solidFill>
                <a:prstClr val="black"/>
              </a:solidFill>
            </a:endParaRPr>
          </a:p>
        </p:txBody>
      </p:sp>
      <p:sp>
        <p:nvSpPr>
          <p:cNvPr id="51204" name="TextBox 8"/>
          <p:cNvSpPr txBox="1">
            <a:spLocks noChangeArrowheads="1"/>
          </p:cNvSpPr>
          <p:nvPr/>
        </p:nvSpPr>
        <p:spPr bwMode="auto">
          <a:xfrm>
            <a:off x="714375" y="142875"/>
            <a:ext cx="77866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صنایع دستی : </a:t>
            </a:r>
          </a:p>
          <a:p>
            <a:pPr eaLnBrk="1" fontAlgn="base" hangingPunct="1">
              <a:spcBef>
                <a:spcPct val="0"/>
              </a:spcBef>
              <a:spcAft>
                <a:spcPct val="0"/>
              </a:spcAft>
            </a:pPr>
            <a:r>
              <a:rPr lang="fa-IR" altLang="fa-IR" sz="1400" b="1">
                <a:solidFill>
                  <a:prstClr val="black"/>
                </a:solidFill>
              </a:rPr>
              <a:t>گلیم ، فرش ابریشم (در قدیم)،روسری توری،پیراهن ،جوراب، پاتابه</a:t>
            </a:r>
          </a:p>
        </p:txBody>
      </p:sp>
      <p:sp>
        <p:nvSpPr>
          <p:cNvPr id="51205" name="Rectangle 9"/>
          <p:cNvSpPr>
            <a:spLocks noChangeArrowheads="1"/>
          </p:cNvSpPr>
          <p:nvPr/>
        </p:nvSpPr>
        <p:spPr bwMode="auto">
          <a:xfrm>
            <a:off x="827088" y="3357563"/>
            <a:ext cx="771525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سپس در اب می جوشانند و با وسیله ای به نام شونه میک (</a:t>
            </a:r>
            <a:r>
              <a:rPr lang="en-US" altLang="fa-IR" sz="1400" b="1">
                <a:solidFill>
                  <a:prstClr val="black"/>
                </a:solidFill>
              </a:rPr>
              <a:t>shonemik</a:t>
            </a:r>
            <a:r>
              <a:rPr lang="fa-IR" altLang="fa-IR" sz="1400" b="1">
                <a:solidFill>
                  <a:prstClr val="black"/>
                </a:solidFill>
              </a:rPr>
              <a:t>)ان را شانه می زنند و صاف می کنند،سپس آن را با دوک می ریسند و دو لا می کنند،در این زمان نخ برای بافتن جوراب آماده است.</a:t>
            </a:r>
          </a:p>
        </p:txBody>
      </p:sp>
      <p:pic>
        <p:nvPicPr>
          <p:cNvPr id="51206" name="Picture 9" descr="C:\Users\Zahra\Desktop\roosta\roosta2\IMG_0435.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43125" y="1643063"/>
            <a:ext cx="2071688"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7" name="Picture 10" descr="C:\Users\Zahra\Desktop\roosta\roosta2\IMG_050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29125" y="1643063"/>
            <a:ext cx="2071688"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8" name="Picture 11" descr="C:\Users\Zahra\Desktop\roosta\roosta2\IMG_0505.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715125" y="1643063"/>
            <a:ext cx="2024063" cy="151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9" name="Picture 3"/>
          <p:cNvPicPr>
            <a:picLocks noChangeAspect="1" noChangeArrowheads="1"/>
          </p:cNvPicPr>
          <p:nvPr/>
        </p:nvPicPr>
        <p:blipFill>
          <a:blip r:embed="rId6">
            <a:lum bright="14000" contrast="100000"/>
            <a:extLst>
              <a:ext uri="{28A0092B-C50C-407E-A947-70E740481C1C}">
                <a14:useLocalDpi xmlns:a14="http://schemas.microsoft.com/office/drawing/2010/main"/>
              </a:ext>
            </a:extLst>
          </a:blip>
          <a:srcRect/>
          <a:stretch>
            <a:fillRect/>
          </a:stretch>
        </p:blipFill>
        <p:spPr bwMode="auto">
          <a:xfrm>
            <a:off x="723900" y="4375150"/>
            <a:ext cx="27686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0" name="Picture 4"/>
          <p:cNvPicPr>
            <a:picLocks noChangeAspect="1" noChangeArrowheads="1"/>
          </p:cNvPicPr>
          <p:nvPr/>
        </p:nvPicPr>
        <p:blipFill>
          <a:blip r:embed="rId7">
            <a:lum bright="8000" contrast="90000"/>
            <a:extLst>
              <a:ext uri="{28A0092B-C50C-407E-A947-70E740481C1C}">
                <a14:useLocalDpi xmlns:a14="http://schemas.microsoft.com/office/drawing/2010/main"/>
              </a:ext>
            </a:extLst>
          </a:blip>
          <a:srcRect/>
          <a:stretch>
            <a:fillRect/>
          </a:stretch>
        </p:blipFill>
        <p:spPr bwMode="auto">
          <a:xfrm>
            <a:off x="4973638" y="4519613"/>
            <a:ext cx="2838450" cy="145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11" name="TextBox 19"/>
          <p:cNvSpPr txBox="1">
            <a:spLocks noChangeArrowheads="1"/>
          </p:cNvSpPr>
          <p:nvPr/>
        </p:nvSpPr>
        <p:spPr bwMode="auto">
          <a:xfrm>
            <a:off x="4500563" y="6202363"/>
            <a:ext cx="292893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دستگاه پشم ریسی (</a:t>
            </a:r>
            <a:r>
              <a:rPr lang="en-US" altLang="fa-IR" sz="1400" b="1">
                <a:solidFill>
                  <a:prstClr val="black"/>
                </a:solidFill>
              </a:rPr>
              <a:t>(cherek</a:t>
            </a:r>
            <a:endParaRPr lang="fa-IR" altLang="fa-IR" sz="1400" b="1">
              <a:solidFill>
                <a:prstClr val="black"/>
              </a:solidFill>
            </a:endParaRPr>
          </a:p>
        </p:txBody>
      </p:sp>
      <p:sp>
        <p:nvSpPr>
          <p:cNvPr id="51212" name="TextBox 20"/>
          <p:cNvSpPr txBox="1">
            <a:spLocks noChangeArrowheads="1"/>
          </p:cNvSpPr>
          <p:nvPr/>
        </p:nvSpPr>
        <p:spPr bwMode="auto">
          <a:xfrm>
            <a:off x="571500" y="6202363"/>
            <a:ext cx="2000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شونه میک</a:t>
            </a:r>
          </a:p>
        </p:txBody>
      </p:sp>
      <p:sp>
        <p:nvSpPr>
          <p:cNvPr id="51213" name="TextBox 24"/>
          <p:cNvSpPr txBox="1">
            <a:spLocks noChangeArrowheads="1"/>
          </p:cNvSpPr>
          <p:nvPr/>
        </p:nvSpPr>
        <p:spPr bwMode="auto">
          <a:xfrm>
            <a:off x="214313" y="4000500"/>
            <a:ext cx="1643062"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r>
              <a:rPr lang="fa-IR" altLang="fa-IR" sz="1400" b="1">
                <a:solidFill>
                  <a:prstClr val="black"/>
                </a:solidFill>
              </a:rPr>
              <a:t>میله فلزی نوک تیز</a:t>
            </a:r>
          </a:p>
          <a:p>
            <a:pPr algn="ctr" eaLnBrk="1" fontAlgn="base" hangingPunct="1">
              <a:spcBef>
                <a:spcPct val="0"/>
              </a:spcBef>
              <a:spcAft>
                <a:spcPct val="0"/>
              </a:spcAft>
            </a:pPr>
            <a:r>
              <a:rPr lang="fa-IR" altLang="fa-IR" sz="1400" b="1">
                <a:solidFill>
                  <a:prstClr val="black"/>
                </a:solidFill>
              </a:rPr>
              <a:t>دیه(</a:t>
            </a:r>
            <a:r>
              <a:rPr lang="en-US" altLang="fa-IR" sz="1400" b="1">
                <a:solidFill>
                  <a:prstClr val="black"/>
                </a:solidFill>
              </a:rPr>
              <a:t>(deye</a:t>
            </a:r>
            <a:endParaRPr lang="fa-IR" altLang="fa-IR" sz="1400" b="1">
              <a:solidFill>
                <a:prstClr val="black"/>
              </a:solidFill>
            </a:endParaRPr>
          </a:p>
        </p:txBody>
      </p:sp>
      <p:sp>
        <p:nvSpPr>
          <p:cNvPr id="51214" name="TextBox 25"/>
          <p:cNvSpPr txBox="1">
            <a:spLocks noChangeArrowheads="1"/>
          </p:cNvSpPr>
          <p:nvPr/>
        </p:nvSpPr>
        <p:spPr bwMode="auto">
          <a:xfrm>
            <a:off x="2571750" y="5929313"/>
            <a:ext cx="857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جای پا</a:t>
            </a:r>
          </a:p>
        </p:txBody>
      </p:sp>
      <p:sp>
        <p:nvSpPr>
          <p:cNvPr id="51215" name="TextBox 26"/>
          <p:cNvSpPr txBox="1">
            <a:spLocks noChangeArrowheads="1"/>
          </p:cNvSpPr>
          <p:nvPr/>
        </p:nvSpPr>
        <p:spPr bwMode="auto">
          <a:xfrm>
            <a:off x="2143125" y="4987925"/>
            <a:ext cx="6429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تنه</a:t>
            </a:r>
          </a:p>
        </p:txBody>
      </p:sp>
      <p:sp>
        <p:nvSpPr>
          <p:cNvPr id="51216" name="TextBox 27"/>
          <p:cNvSpPr txBox="1">
            <a:spLocks noChangeArrowheads="1"/>
          </p:cNvSpPr>
          <p:nvPr/>
        </p:nvSpPr>
        <p:spPr bwMode="auto">
          <a:xfrm>
            <a:off x="2571750" y="4429125"/>
            <a:ext cx="9286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rPr>
              <a:t>گوشواره</a:t>
            </a:r>
          </a:p>
        </p:txBody>
      </p:sp>
    </p:spTree>
    <p:extLst>
      <p:ext uri="{BB962C8B-B14F-4D97-AF65-F5344CB8AC3E}">
        <p14:creationId xmlns:p14="http://schemas.microsoft.com/office/powerpoint/2010/main" val="18728567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descr="IMG_0590"/>
          <p:cNvPicPr>
            <a:picLocks noChangeAspect="1" noChangeArrowheads="1"/>
          </p:cNvPicPr>
          <p:nvPr/>
        </p:nvPicPr>
        <p:blipFill>
          <a:blip r:embed="rId2" cstate="email">
            <a:lum bright="18000" contrast="12000"/>
            <a:extLst>
              <a:ext uri="{28A0092B-C50C-407E-A947-70E740481C1C}">
                <a14:useLocalDpi xmlns:a14="http://schemas.microsoft.com/office/drawing/2010/main"/>
              </a:ext>
            </a:extLst>
          </a:blip>
          <a:srcRect/>
          <a:stretch>
            <a:fillRect/>
          </a:stretch>
        </p:blipFill>
        <p:spPr bwMode="auto">
          <a:xfrm>
            <a:off x="23813" y="0"/>
            <a:ext cx="9120187"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Rectangle 5"/>
          <p:cNvSpPr>
            <a:spLocks noChangeArrowheads="1"/>
          </p:cNvSpPr>
          <p:nvPr/>
        </p:nvSpPr>
        <p:spPr bwMode="auto">
          <a:xfrm>
            <a:off x="6486525" y="260350"/>
            <a:ext cx="20796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معرفی شهرستان </a:t>
            </a:r>
            <a:r>
              <a:rPr lang="ar-SA" altLang="fa-IR" b="1">
                <a:solidFill>
                  <a:prstClr val="black"/>
                </a:solidFill>
              </a:rPr>
              <a:t>دیلمان</a:t>
            </a:r>
            <a:endParaRPr lang="sq-AL" altLang="fa-IR" b="1">
              <a:solidFill>
                <a:prstClr val="black"/>
              </a:solidFill>
            </a:endParaRPr>
          </a:p>
        </p:txBody>
      </p:sp>
      <p:sp>
        <p:nvSpPr>
          <p:cNvPr id="17412" name="Rectangle 7"/>
          <p:cNvSpPr>
            <a:spLocks noChangeArrowheads="1"/>
          </p:cNvSpPr>
          <p:nvPr/>
        </p:nvSpPr>
        <p:spPr bwMode="auto">
          <a:xfrm>
            <a:off x="684213" y="836613"/>
            <a:ext cx="8066087"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ar-SA" altLang="fa-IR" sz="1400" b="1">
                <a:solidFill>
                  <a:prstClr val="black"/>
                </a:solidFill>
              </a:rPr>
              <a:t>دیلمان شهری است در </a:t>
            </a:r>
            <a:r>
              <a:rPr lang="ar-SA" altLang="fa-IR" sz="1400" b="1">
                <a:solidFill>
                  <a:prstClr val="black"/>
                </a:solidFill>
                <a:hlinkClick r:id="rId3" tooltip="شهرستان سیاهکل"/>
              </a:rPr>
              <a:t>شهرستان سیاهکل</a:t>
            </a:r>
            <a:r>
              <a:rPr lang="ar-SA" altLang="fa-IR" sz="1400" b="1">
                <a:solidFill>
                  <a:prstClr val="black"/>
                </a:solidFill>
              </a:rPr>
              <a:t> </a:t>
            </a:r>
            <a:r>
              <a:rPr lang="ar-SA" altLang="fa-IR" sz="1400" b="1">
                <a:solidFill>
                  <a:prstClr val="black"/>
                </a:solidFill>
                <a:hlinkClick r:id="rId4" tooltip="استان گیلان"/>
              </a:rPr>
              <a:t>استان گیلان</a:t>
            </a:r>
            <a:r>
              <a:rPr lang="ar-SA" altLang="fa-IR" sz="1400" b="1">
                <a:solidFill>
                  <a:prstClr val="black"/>
                </a:solidFill>
              </a:rPr>
              <a:t> که در شمال ایران واقع شده است و ارتفاع آن از سطح دریا </a:t>
            </a:r>
            <a:r>
              <a:rPr lang="fa-IR" altLang="fa-IR" sz="1400" b="1">
                <a:solidFill>
                  <a:prstClr val="black"/>
                </a:solidFill>
              </a:rPr>
              <a:t>۲۲۰۰-۲۵۰۰</a:t>
            </a:r>
            <a:r>
              <a:rPr lang="ar-SA" altLang="fa-IR" sz="1400" b="1">
                <a:solidFill>
                  <a:prstClr val="black"/>
                </a:solidFill>
              </a:rPr>
              <a:t>می باشد. نام دیلمان ترکیبی است از سه پاره واژه دیل و ام و ان. دیل به معنی جایی است که در آن دام نگه می دارند و ام پسوند نمایشگر ارتفاع و بلندی است و ان پسوند مکان. در نتیجه معنی این ترکیب جای بلند نگهدارندگاه دام است و در حقیقت دیلمان سرزمین بلندی است که در آن دامداری می گردد.این منطقه تا قرن پنجم هجری دیلم نامیده می شد و از قرن پنجم در متون نام دیلمان دیده می شود و اگر پیش تر از این نام استفاده شده بیاگر جمع اهل دیلم بوده است.</a:t>
            </a:r>
          </a:p>
        </p:txBody>
      </p:sp>
      <p:sp>
        <p:nvSpPr>
          <p:cNvPr id="2050" name="TextBox 1"/>
          <p:cNvSpPr txBox="1">
            <a:spLocks noChangeArrowheads="1"/>
          </p:cNvSpPr>
          <p:nvPr/>
        </p:nvSpPr>
        <p:spPr bwMode="auto">
          <a:xfrm>
            <a:off x="4936771" y="2305147"/>
            <a:ext cx="3569851" cy="480412"/>
          </a:xfrm>
          <a:prstGeom prst="rect">
            <a:avLst/>
          </a:prstGeom>
          <a:noFill/>
          <a:ln w="9525">
            <a:noFill/>
            <a:miter lim="800000"/>
            <a:headEnd/>
            <a:tailEnd/>
          </a:ln>
        </p:spPr>
        <p:txBody>
          <a:bodyPr>
            <a:spAutoFit/>
          </a:bodyPr>
          <a:lstStyle/>
          <a:p>
            <a:pPr fontAlgn="base">
              <a:spcBef>
                <a:spcPct val="0"/>
              </a:spcBef>
              <a:spcAft>
                <a:spcPct val="0"/>
              </a:spcAft>
              <a:defRPr/>
            </a:pPr>
            <a:r>
              <a:rPr lang="fa-IR" sz="4400" b="1" dirty="0">
                <a:ln w="17780" cmpd="sng">
                  <a:solidFill>
                    <a:srgbClr val="FFFFFF"/>
                  </a:solidFill>
                  <a:prstDash val="solid"/>
                  <a:miter lim="800000"/>
                </a:ln>
                <a:solidFill>
                  <a:srgbClr val="C00000"/>
                </a:solidFill>
                <a:effectLst>
                  <a:outerShdw blurRad="50800" algn="tl" rotWithShape="0">
                    <a:srgbClr val="000000"/>
                  </a:outerShdw>
                </a:effectLst>
                <a:latin typeface="Microsoft Yi Baiti" pitchFamily="66" charset="0"/>
                <a:ea typeface="Microsoft Yi Baiti" pitchFamily="66" charset="0"/>
                <a:cs typeface="2  Esfehan" pitchFamily="2" charset="-78"/>
              </a:rPr>
              <a:t>شناخت اوضاع تاریخی :</a:t>
            </a:r>
          </a:p>
        </p:txBody>
      </p:sp>
      <p:sp>
        <p:nvSpPr>
          <p:cNvPr id="2051" name="TextBox 3"/>
          <p:cNvSpPr txBox="1">
            <a:spLocks noChangeArrowheads="1"/>
          </p:cNvSpPr>
          <p:nvPr/>
        </p:nvSpPr>
        <p:spPr bwMode="auto">
          <a:xfrm>
            <a:off x="5643571" y="3548062"/>
            <a:ext cx="2714618" cy="584776"/>
          </a:xfrm>
          <a:prstGeom prst="rect">
            <a:avLst/>
          </a:prstGeom>
          <a:noFill/>
          <a:ln w="9525">
            <a:noFill/>
            <a:miter lim="800000"/>
            <a:headEnd/>
            <a:tailEnd/>
          </a:ln>
        </p:spPr>
        <p:txBody>
          <a:bodyPr>
            <a:spAutoFit/>
          </a:bodyPr>
          <a:lstStyle/>
          <a:p>
            <a:pPr fontAlgn="base">
              <a:spcBef>
                <a:spcPct val="0"/>
              </a:spcBef>
              <a:spcAft>
                <a:spcPct val="0"/>
              </a:spcAft>
              <a:defRPr/>
            </a:pPr>
            <a:r>
              <a:rPr lang="fa-IR" sz="3200"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cs typeface="2  Esfehan" pitchFamily="2" charset="-78"/>
              </a:rPr>
              <a:t>سابقه تاریخی</a:t>
            </a:r>
          </a:p>
        </p:txBody>
      </p:sp>
      <p:sp>
        <p:nvSpPr>
          <p:cNvPr id="2052" name="TextBox 4"/>
          <p:cNvSpPr txBox="1">
            <a:spLocks noChangeArrowheads="1"/>
          </p:cNvSpPr>
          <p:nvPr/>
        </p:nvSpPr>
        <p:spPr bwMode="auto">
          <a:xfrm>
            <a:off x="5572133" y="4048126"/>
            <a:ext cx="2786056" cy="584774"/>
          </a:xfrm>
          <a:prstGeom prst="rect">
            <a:avLst/>
          </a:prstGeom>
          <a:noFill/>
          <a:ln w="9525">
            <a:noFill/>
            <a:miter lim="800000"/>
            <a:headEnd/>
            <a:tailEnd/>
          </a:ln>
        </p:spPr>
        <p:txBody>
          <a:bodyPr>
            <a:spAutoFit/>
          </a:bodyPr>
          <a:lstStyle/>
          <a:p>
            <a:pPr fontAlgn="base">
              <a:spcBef>
                <a:spcPct val="0"/>
              </a:spcBef>
              <a:spcAft>
                <a:spcPct val="0"/>
              </a:spcAft>
              <a:defRPr/>
            </a:pPr>
            <a:r>
              <a:rPr lang="fa-IR" sz="3200"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cs typeface="2  Esfehan" pitchFamily="2" charset="-78"/>
              </a:rPr>
              <a:t>وجه تسمیه</a:t>
            </a:r>
          </a:p>
        </p:txBody>
      </p:sp>
      <p:sp>
        <p:nvSpPr>
          <p:cNvPr id="2053" name="TextBox 5"/>
          <p:cNvSpPr txBox="1">
            <a:spLocks noChangeArrowheads="1"/>
          </p:cNvSpPr>
          <p:nvPr/>
        </p:nvSpPr>
        <p:spPr bwMode="auto">
          <a:xfrm>
            <a:off x="6715151" y="4476750"/>
            <a:ext cx="1643063" cy="584776"/>
          </a:xfrm>
          <a:prstGeom prst="rect">
            <a:avLst/>
          </a:prstGeom>
          <a:noFill/>
          <a:ln w="9525">
            <a:noFill/>
            <a:miter lim="800000"/>
            <a:headEnd/>
            <a:tailEnd/>
          </a:ln>
        </p:spPr>
        <p:txBody>
          <a:bodyPr>
            <a:spAutoFit/>
          </a:bodyPr>
          <a:lstStyle/>
          <a:p>
            <a:pPr fontAlgn="base">
              <a:spcBef>
                <a:spcPct val="0"/>
              </a:spcBef>
              <a:spcAft>
                <a:spcPct val="0"/>
              </a:spcAft>
              <a:defRPr/>
            </a:pPr>
            <a:r>
              <a:rPr lang="fa-IR" sz="3200"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cs typeface="2  Esfehan" pitchFamily="2" charset="-78"/>
              </a:rPr>
              <a:t>راهها</a:t>
            </a:r>
          </a:p>
        </p:txBody>
      </p:sp>
      <p:sp>
        <p:nvSpPr>
          <p:cNvPr id="7" name="Rectangle 6"/>
          <p:cNvSpPr/>
          <p:nvPr/>
        </p:nvSpPr>
        <p:spPr>
          <a:xfrm>
            <a:off x="5805809" y="3048000"/>
            <a:ext cx="2560316" cy="584775"/>
          </a:xfrm>
          <a:prstGeom prst="rect">
            <a:avLst/>
          </a:prstGeom>
        </p:spPr>
        <p:txBody>
          <a:bodyPr wrap="none">
            <a:spAutoFit/>
          </a:bodyPr>
          <a:lstStyle/>
          <a:p>
            <a:pPr>
              <a:defRPr/>
            </a:pPr>
            <a:r>
              <a:rPr lang="fa-IR" sz="3200"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cs typeface="2  Esfehan" pitchFamily="2" charset="-78"/>
              </a:rPr>
              <a:t>جایگاه کشوری</a:t>
            </a:r>
          </a:p>
        </p:txBody>
      </p:sp>
      <p:pic>
        <p:nvPicPr>
          <p:cNvPr id="2057" name="Picture 9"/>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869299" y="3995951"/>
            <a:ext cx="3327765" cy="231409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059" name="Picture 1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76482" y="2086986"/>
            <a:ext cx="3335421" cy="207702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42686150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ChangeArrowheads="1"/>
          </p:cNvSpPr>
          <p:nvPr/>
        </p:nvSpPr>
        <p:spPr bwMode="auto">
          <a:xfrm>
            <a:off x="3374572" y="463621"/>
            <a:ext cx="5154096" cy="466053"/>
          </a:xfrm>
          <a:prstGeom prst="rect">
            <a:avLst/>
          </a:prstGeom>
          <a:noFill/>
          <a:ln w="9525">
            <a:noFill/>
            <a:miter lim="800000"/>
            <a:headEnd/>
            <a:tailEnd/>
          </a:ln>
          <a:effectLst/>
        </p:spPr>
        <p:txBody>
          <a:bodyPr wrap="none" lIns="65306" tIns="32653" rIns="65306" bIns="32653" anchor="ctr">
            <a:spAutoFit/>
          </a:bodyPr>
          <a:lstStyle/>
          <a:p>
            <a:pPr algn="ctr" defTabSz="653064" fontAlgn="base">
              <a:spcBef>
                <a:spcPct val="0"/>
              </a:spcBef>
              <a:spcAft>
                <a:spcPct val="0"/>
              </a:spcAft>
              <a:defRPr/>
            </a:pPr>
            <a:r>
              <a:rPr lang="fa-IR" sz="26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Tahoma" pitchFamily="34" charset="0"/>
                <a:ea typeface="Times New Roman" pitchFamily="18" charset="0"/>
                <a:cs typeface="Tahoma" pitchFamily="34" charset="0"/>
              </a:rPr>
              <a:t>تقویم فعالیت های تولیدی روستا</a:t>
            </a:r>
            <a:endParaRPr lang="fa-IR" sz="26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Tahoma" pitchFamily="34" charset="0"/>
              <a:cs typeface="Tahoma" pitchFamily="34" charset="0"/>
            </a:endParaRPr>
          </a:p>
        </p:txBody>
      </p:sp>
      <p:sp>
        <p:nvSpPr>
          <p:cNvPr id="5" name="Rectangle 4"/>
          <p:cNvSpPr/>
          <p:nvPr/>
        </p:nvSpPr>
        <p:spPr>
          <a:xfrm>
            <a:off x="7348538" y="915988"/>
            <a:ext cx="1450975" cy="76200"/>
          </a:xfrm>
          <a:prstGeom prst="rect">
            <a:avLst/>
          </a:prstGeom>
        </p:spPr>
        <p:style>
          <a:lnRef idx="1">
            <a:schemeClr val="accent1"/>
          </a:lnRef>
          <a:fillRef idx="3">
            <a:schemeClr val="accent1"/>
          </a:fillRef>
          <a:effectRef idx="2">
            <a:schemeClr val="accent1"/>
          </a:effectRef>
          <a:fontRef idx="minor">
            <a:schemeClr val="lt1"/>
          </a:fontRef>
        </p:style>
        <p:txBody>
          <a:bodyPr lIns="65306" tIns="32653" rIns="65306" bIns="32653" anchor="ctr"/>
          <a:lstStyle/>
          <a:p>
            <a:pPr algn="ctr" defTabSz="914290">
              <a:defRPr/>
            </a:pPr>
            <a:endParaRPr lang="en-US" dirty="0">
              <a:solidFill>
                <a:prstClr val="white"/>
              </a:solidFill>
            </a:endParaRPr>
          </a:p>
        </p:txBody>
      </p:sp>
      <p:sp>
        <p:nvSpPr>
          <p:cNvPr id="6" name="Rectangle 5"/>
          <p:cNvSpPr/>
          <p:nvPr/>
        </p:nvSpPr>
        <p:spPr>
          <a:xfrm>
            <a:off x="8636000" y="698500"/>
            <a:ext cx="53975"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5306" tIns="32653" rIns="65306" bIns="32653" anchor="ctr"/>
          <a:lstStyle/>
          <a:p>
            <a:pPr algn="ctr" defTabSz="914290">
              <a:defRPr/>
            </a:pPr>
            <a:endParaRPr lang="en-US" dirty="0">
              <a:solidFill>
                <a:prstClr val="white"/>
              </a:solidFill>
            </a:endParaRPr>
          </a:p>
        </p:txBody>
      </p:sp>
      <p:sp>
        <p:nvSpPr>
          <p:cNvPr id="7" name="Rectangle 6"/>
          <p:cNvSpPr/>
          <p:nvPr/>
        </p:nvSpPr>
        <p:spPr>
          <a:xfrm>
            <a:off x="8472488" y="698500"/>
            <a:ext cx="53975"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5306" tIns="32653" rIns="65306" bIns="32653" anchor="ctr"/>
          <a:lstStyle/>
          <a:p>
            <a:pPr algn="ctr" defTabSz="914290">
              <a:defRPr/>
            </a:pPr>
            <a:endParaRPr lang="en-US" dirty="0">
              <a:solidFill>
                <a:prstClr val="white"/>
              </a:solidFill>
            </a:endParaRPr>
          </a:p>
        </p:txBody>
      </p:sp>
      <p:graphicFrame>
        <p:nvGraphicFramePr>
          <p:cNvPr id="9" name="Table 8"/>
          <p:cNvGraphicFramePr>
            <a:graphicFrameLocks noGrp="1"/>
          </p:cNvGraphicFramePr>
          <p:nvPr/>
        </p:nvGraphicFramePr>
        <p:xfrm>
          <a:off x="3286116" y="1251859"/>
          <a:ext cx="5476884" cy="5391850"/>
        </p:xfrm>
        <a:graphic>
          <a:graphicData uri="http://schemas.openxmlformats.org/drawingml/2006/table">
            <a:tbl>
              <a:tblPr rtl="1">
                <a:tableStyleId>{69C7853C-536D-4A76-A0AE-DD22124D55A5}</a:tableStyleId>
              </a:tblPr>
              <a:tblGrid>
                <a:gridCol w="547646"/>
                <a:gridCol w="1095291"/>
                <a:gridCol w="1095291"/>
                <a:gridCol w="547646"/>
                <a:gridCol w="1095505"/>
                <a:gridCol w="1095505"/>
              </a:tblGrid>
              <a:tr h="502448">
                <a:tc gridSpan="2">
                  <a:txBody>
                    <a:bodyPr/>
                    <a:lstStyle/>
                    <a:p>
                      <a:pPr marL="0" marR="0" algn="ctr" rtl="1">
                        <a:spcBef>
                          <a:spcPts val="0"/>
                        </a:spcBef>
                        <a:spcAft>
                          <a:spcPts val="0"/>
                        </a:spcAft>
                      </a:pPr>
                      <a:r>
                        <a:rPr lang="fa-IR" sz="900" dirty="0"/>
                        <a:t>بهار</a:t>
                      </a:r>
                      <a:endParaRPr lang="en-US" sz="800" dirty="0">
                        <a:latin typeface="Times New Roman"/>
                        <a:ea typeface="Times New Roman"/>
                      </a:endParaRPr>
                    </a:p>
                  </a:txBody>
                  <a:tcPr marL="32131" marR="32131" marT="0" marB="0" anchor="ctr"/>
                </a:tc>
                <a:tc hMerge="1">
                  <a:txBody>
                    <a:bodyPr/>
                    <a:lstStyle/>
                    <a:p>
                      <a:endParaRPr lang="en-US"/>
                    </a:p>
                  </a:txBody>
                  <a:tcPr/>
                </a:tc>
                <a:tc>
                  <a:txBody>
                    <a:bodyPr/>
                    <a:lstStyle/>
                    <a:p>
                      <a:pPr marL="0" marR="0" algn="ctr" rtl="1">
                        <a:spcBef>
                          <a:spcPts val="0"/>
                        </a:spcBef>
                        <a:spcAft>
                          <a:spcPts val="0"/>
                        </a:spcAft>
                      </a:pPr>
                      <a:r>
                        <a:rPr lang="fa-IR" sz="900" dirty="0"/>
                        <a:t>نوع فعالیت</a:t>
                      </a:r>
                      <a:endParaRPr lang="en-US" sz="800" dirty="0">
                        <a:latin typeface="Times New Roman"/>
                        <a:ea typeface="Times New Roman"/>
                      </a:endParaRPr>
                    </a:p>
                  </a:txBody>
                  <a:tcPr marL="32131" marR="32131" marT="0" marB="0" anchor="ctr"/>
                </a:tc>
                <a:tc gridSpan="2">
                  <a:txBody>
                    <a:bodyPr/>
                    <a:lstStyle/>
                    <a:p>
                      <a:pPr marL="0" marR="0" algn="ctr" rtl="1">
                        <a:spcBef>
                          <a:spcPts val="0"/>
                        </a:spcBef>
                        <a:spcAft>
                          <a:spcPts val="0"/>
                        </a:spcAft>
                      </a:pPr>
                      <a:r>
                        <a:rPr lang="fa-IR" sz="900"/>
                        <a:t>تابستان</a:t>
                      </a:r>
                      <a:endParaRPr lang="en-US" sz="800">
                        <a:latin typeface="Times New Roman"/>
                        <a:ea typeface="Times New Roman"/>
                      </a:endParaRPr>
                    </a:p>
                  </a:txBody>
                  <a:tcPr marL="32131" marR="32131" marT="0" marB="0" anchor="ctr"/>
                </a:tc>
                <a:tc hMerge="1">
                  <a:txBody>
                    <a:bodyPr/>
                    <a:lstStyle/>
                    <a:p>
                      <a:endParaRPr lang="en-US"/>
                    </a:p>
                  </a:txBody>
                  <a:tcPr/>
                </a:tc>
                <a:tc>
                  <a:txBody>
                    <a:bodyPr/>
                    <a:lstStyle/>
                    <a:p>
                      <a:pPr marL="0" marR="0" algn="ctr" rtl="1">
                        <a:spcBef>
                          <a:spcPts val="0"/>
                        </a:spcBef>
                        <a:spcAft>
                          <a:spcPts val="0"/>
                        </a:spcAft>
                      </a:pPr>
                      <a:r>
                        <a:rPr lang="fa-IR" sz="900"/>
                        <a:t>نوع فعالیت</a:t>
                      </a:r>
                      <a:endParaRPr lang="en-US" sz="800">
                        <a:latin typeface="Times New Roman"/>
                        <a:ea typeface="Times New Roman"/>
                      </a:endParaRPr>
                    </a:p>
                  </a:txBody>
                  <a:tcPr marL="32131" marR="32131" marT="0" marB="0" anchor="ctr"/>
                </a:tc>
              </a:tr>
              <a:tr h="606556">
                <a:tc rowSpan="4">
                  <a:txBody>
                    <a:bodyPr/>
                    <a:lstStyle/>
                    <a:p>
                      <a:pPr marL="0" marR="0" algn="ctr" rtl="1">
                        <a:spcBef>
                          <a:spcPts val="0"/>
                        </a:spcBef>
                        <a:spcAft>
                          <a:spcPts val="0"/>
                        </a:spcAft>
                      </a:pPr>
                      <a:r>
                        <a:rPr lang="fa-IR" sz="900"/>
                        <a:t>فروردین</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900"/>
                        <a:t>هفته اول</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800" dirty="0" smtClean="0">
                          <a:latin typeface="Times New Roman"/>
                          <a:ea typeface="Times New Roman"/>
                        </a:rPr>
                        <a:t>عید</a:t>
                      </a:r>
                      <a:r>
                        <a:rPr lang="fa-IR" sz="800" baseline="0" dirty="0" smtClean="0">
                          <a:latin typeface="Times New Roman"/>
                          <a:ea typeface="Times New Roman"/>
                        </a:rPr>
                        <a:t> نوروز</a:t>
                      </a:r>
                      <a:endParaRPr lang="en-US" sz="800" dirty="0">
                        <a:latin typeface="Times New Roman"/>
                        <a:ea typeface="Times New Roman"/>
                      </a:endParaRPr>
                    </a:p>
                  </a:txBody>
                  <a:tcPr marL="32131" marR="32131" marT="0" marB="0" anchor="ctr"/>
                </a:tc>
                <a:tc rowSpan="4">
                  <a:txBody>
                    <a:bodyPr/>
                    <a:lstStyle/>
                    <a:p>
                      <a:pPr marL="0" marR="0" algn="ctr" rtl="1">
                        <a:spcBef>
                          <a:spcPts val="0"/>
                        </a:spcBef>
                        <a:spcAft>
                          <a:spcPts val="0"/>
                        </a:spcAft>
                      </a:pPr>
                      <a:r>
                        <a:rPr lang="fa-IR" sz="900"/>
                        <a:t>تیر </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900"/>
                        <a:t>هفته اول</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900" dirty="0"/>
                        <a:t>گرفتن عسل </a:t>
                      </a:r>
                      <a:r>
                        <a:rPr lang="fa-IR" sz="900" dirty="0" smtClean="0"/>
                        <a:t>-درو</a:t>
                      </a:r>
                      <a:endParaRPr lang="en-US" sz="800" dirty="0">
                        <a:latin typeface="Times New Roman"/>
                        <a:ea typeface="Times New Roman"/>
                      </a:endParaRPr>
                    </a:p>
                  </a:txBody>
                  <a:tcPr marL="32131" marR="32131" marT="0" marB="0" anchor="ctr"/>
                </a:tc>
              </a:tr>
              <a:tr h="404370">
                <a:tc vMerge="1">
                  <a:txBody>
                    <a:bodyPr/>
                    <a:lstStyle/>
                    <a:p>
                      <a:endParaRPr lang="en-US"/>
                    </a:p>
                  </a:txBody>
                  <a:tcPr/>
                </a:tc>
                <a:tc>
                  <a:txBody>
                    <a:bodyPr/>
                    <a:lstStyle/>
                    <a:p>
                      <a:pPr marL="0" marR="0" algn="ctr" rtl="1">
                        <a:spcBef>
                          <a:spcPts val="0"/>
                        </a:spcBef>
                        <a:spcAft>
                          <a:spcPts val="0"/>
                        </a:spcAft>
                      </a:pPr>
                      <a:r>
                        <a:rPr lang="fa-IR" sz="900"/>
                        <a:t>هفته دوم</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900" dirty="0" smtClean="0"/>
                        <a:t>شروع کشت بهاره</a:t>
                      </a:r>
                      <a:endParaRPr lang="en-US" sz="800" dirty="0">
                        <a:latin typeface="Times New Roman"/>
                        <a:ea typeface="Times New Roman"/>
                      </a:endParaRPr>
                    </a:p>
                  </a:txBody>
                  <a:tcPr marL="32131" marR="32131" marT="0" marB="0" anchor="ctr"/>
                </a:tc>
                <a:tc vMerge="1">
                  <a:txBody>
                    <a:bodyPr/>
                    <a:lstStyle/>
                    <a:p>
                      <a:endParaRPr lang="en-US"/>
                    </a:p>
                  </a:txBody>
                  <a:tcPr/>
                </a:tc>
                <a:tc>
                  <a:txBody>
                    <a:bodyPr/>
                    <a:lstStyle/>
                    <a:p>
                      <a:pPr marL="0" marR="0" algn="ctr" rtl="1">
                        <a:spcBef>
                          <a:spcPts val="0"/>
                        </a:spcBef>
                        <a:spcAft>
                          <a:spcPts val="0"/>
                        </a:spcAft>
                      </a:pPr>
                      <a:r>
                        <a:rPr lang="fa-IR" sz="900"/>
                        <a:t>هفته دوم</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endParaRPr lang="en-US" sz="800" dirty="0">
                        <a:latin typeface="Times New Roman"/>
                        <a:ea typeface="Times New Roman"/>
                      </a:endParaRPr>
                    </a:p>
                  </a:txBody>
                  <a:tcPr marL="32131" marR="32131" marT="0" marB="0" anchor="ctr"/>
                </a:tc>
              </a:tr>
              <a:tr h="404370">
                <a:tc vMerge="1">
                  <a:txBody>
                    <a:bodyPr/>
                    <a:lstStyle/>
                    <a:p>
                      <a:endParaRPr lang="en-US"/>
                    </a:p>
                  </a:txBody>
                  <a:tcPr/>
                </a:tc>
                <a:tc>
                  <a:txBody>
                    <a:bodyPr/>
                    <a:lstStyle/>
                    <a:p>
                      <a:pPr marL="0" marR="0" algn="ctr" rtl="1">
                        <a:spcBef>
                          <a:spcPts val="0"/>
                        </a:spcBef>
                        <a:spcAft>
                          <a:spcPts val="0"/>
                        </a:spcAft>
                      </a:pPr>
                      <a:r>
                        <a:rPr lang="fa-IR" sz="900"/>
                        <a:t>هفته سوم</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900" dirty="0"/>
                        <a:t>بردن دامها به ییلاق – </a:t>
                      </a:r>
                      <a:r>
                        <a:rPr lang="fa-IR" sz="900" dirty="0" smtClean="0"/>
                        <a:t>وجین کاری</a:t>
                      </a:r>
                      <a:endParaRPr lang="en-US" sz="800" dirty="0">
                        <a:latin typeface="Times New Roman"/>
                        <a:ea typeface="Times New Roman"/>
                      </a:endParaRPr>
                    </a:p>
                  </a:txBody>
                  <a:tcPr marL="32131" marR="32131" marT="0" marB="0" anchor="ctr"/>
                </a:tc>
                <a:tc vMerge="1">
                  <a:txBody>
                    <a:bodyPr/>
                    <a:lstStyle/>
                    <a:p>
                      <a:endParaRPr lang="en-US"/>
                    </a:p>
                  </a:txBody>
                  <a:tcPr/>
                </a:tc>
                <a:tc>
                  <a:txBody>
                    <a:bodyPr/>
                    <a:lstStyle/>
                    <a:p>
                      <a:pPr marL="0" marR="0" algn="ctr" rtl="1">
                        <a:spcBef>
                          <a:spcPts val="0"/>
                        </a:spcBef>
                        <a:spcAft>
                          <a:spcPts val="0"/>
                        </a:spcAft>
                      </a:pPr>
                      <a:r>
                        <a:rPr lang="fa-IR" sz="900"/>
                        <a:t>هفته سوم</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endParaRPr lang="en-US" sz="800" dirty="0">
                        <a:latin typeface="Times New Roman"/>
                        <a:ea typeface="Times New Roman"/>
                      </a:endParaRPr>
                    </a:p>
                  </a:txBody>
                  <a:tcPr marL="32131" marR="32131" marT="0" marB="0" anchor="ctr"/>
                </a:tc>
              </a:tr>
              <a:tr h="363064">
                <a:tc vMerge="1">
                  <a:txBody>
                    <a:bodyPr/>
                    <a:lstStyle/>
                    <a:p>
                      <a:endParaRPr lang="en-US"/>
                    </a:p>
                  </a:txBody>
                  <a:tcPr/>
                </a:tc>
                <a:tc>
                  <a:txBody>
                    <a:bodyPr/>
                    <a:lstStyle/>
                    <a:p>
                      <a:pPr marL="0" marR="0" algn="ctr" rtl="1">
                        <a:spcBef>
                          <a:spcPts val="0"/>
                        </a:spcBef>
                        <a:spcAft>
                          <a:spcPts val="0"/>
                        </a:spcAft>
                      </a:pPr>
                      <a:r>
                        <a:rPr lang="fa-IR" sz="900"/>
                        <a:t>هفته چهارم</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900" dirty="0" smtClean="0"/>
                        <a:t>شخم .مین</a:t>
                      </a:r>
                      <a:r>
                        <a:rPr lang="fa-IR" sz="900" baseline="0" dirty="0" smtClean="0"/>
                        <a:t> برای ایش اینده</a:t>
                      </a:r>
                      <a:endParaRPr lang="en-US" sz="800" dirty="0">
                        <a:latin typeface="Times New Roman"/>
                        <a:ea typeface="Times New Roman"/>
                      </a:endParaRPr>
                    </a:p>
                  </a:txBody>
                  <a:tcPr marL="32131" marR="32131" marT="0" marB="0" anchor="ctr"/>
                </a:tc>
                <a:tc vMerge="1">
                  <a:txBody>
                    <a:bodyPr/>
                    <a:lstStyle/>
                    <a:p>
                      <a:endParaRPr lang="en-US"/>
                    </a:p>
                  </a:txBody>
                  <a:tcPr/>
                </a:tc>
                <a:tc>
                  <a:txBody>
                    <a:bodyPr/>
                    <a:lstStyle/>
                    <a:p>
                      <a:pPr marL="0" marR="0" algn="ctr" rtl="1">
                        <a:spcBef>
                          <a:spcPts val="0"/>
                        </a:spcBef>
                        <a:spcAft>
                          <a:spcPts val="0"/>
                        </a:spcAft>
                      </a:pPr>
                      <a:r>
                        <a:rPr lang="fa-IR" sz="900"/>
                        <a:t>هفته چهارم</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endParaRPr lang="en-US" sz="800" dirty="0">
                        <a:latin typeface="Times New Roman"/>
                        <a:ea typeface="Times New Roman"/>
                      </a:endParaRPr>
                    </a:p>
                  </a:txBody>
                  <a:tcPr marL="32131" marR="32131" marT="0" marB="0" anchor="ctr"/>
                </a:tc>
              </a:tr>
              <a:tr h="363064">
                <a:tc rowSpan="4">
                  <a:txBody>
                    <a:bodyPr/>
                    <a:lstStyle/>
                    <a:p>
                      <a:pPr marL="0" marR="0" algn="ctr" rtl="1">
                        <a:spcBef>
                          <a:spcPts val="0"/>
                        </a:spcBef>
                        <a:spcAft>
                          <a:spcPts val="0"/>
                        </a:spcAft>
                      </a:pPr>
                      <a:r>
                        <a:rPr lang="fa-IR" sz="900"/>
                        <a:t>اردیبهشت</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900"/>
                        <a:t>هفته اول</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900"/>
                        <a:t>پشم چینی بهاری</a:t>
                      </a:r>
                      <a:endParaRPr lang="en-US" sz="800">
                        <a:latin typeface="Times New Roman"/>
                        <a:ea typeface="Times New Roman"/>
                      </a:endParaRPr>
                    </a:p>
                  </a:txBody>
                  <a:tcPr marL="32131" marR="32131" marT="0" marB="0" anchor="ctr"/>
                </a:tc>
                <a:tc rowSpan="4">
                  <a:txBody>
                    <a:bodyPr/>
                    <a:lstStyle/>
                    <a:p>
                      <a:pPr marL="0" marR="0" algn="ctr" rtl="1">
                        <a:spcBef>
                          <a:spcPts val="0"/>
                        </a:spcBef>
                        <a:spcAft>
                          <a:spcPts val="0"/>
                        </a:spcAft>
                      </a:pPr>
                      <a:r>
                        <a:rPr lang="fa-IR" sz="900"/>
                        <a:t>مرداد</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900"/>
                        <a:t>هفته اول</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endParaRPr lang="en-US" sz="800" dirty="0">
                        <a:latin typeface="Times New Roman"/>
                        <a:ea typeface="Times New Roman"/>
                      </a:endParaRPr>
                    </a:p>
                  </a:txBody>
                  <a:tcPr marL="32131" marR="32131" marT="0" marB="0" anchor="ctr"/>
                </a:tc>
              </a:tr>
              <a:tr h="404370">
                <a:tc vMerge="1">
                  <a:txBody>
                    <a:bodyPr/>
                    <a:lstStyle/>
                    <a:p>
                      <a:endParaRPr lang="en-US"/>
                    </a:p>
                  </a:txBody>
                  <a:tcPr/>
                </a:tc>
                <a:tc>
                  <a:txBody>
                    <a:bodyPr/>
                    <a:lstStyle/>
                    <a:p>
                      <a:pPr marL="0" marR="0" algn="ctr" rtl="1">
                        <a:spcBef>
                          <a:spcPts val="0"/>
                        </a:spcBef>
                        <a:spcAft>
                          <a:spcPts val="0"/>
                        </a:spcAft>
                      </a:pPr>
                      <a:r>
                        <a:rPr lang="fa-IR" sz="900"/>
                        <a:t>هفته دوم</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900" dirty="0" smtClean="0">
                          <a:latin typeface="Times New Roman"/>
                          <a:ea typeface="Times New Roman"/>
                          <a:cs typeface="Tahoma"/>
                        </a:rPr>
                        <a:t>خانه سازی</a:t>
                      </a:r>
                      <a:endParaRPr lang="fa-IR" sz="900" dirty="0">
                        <a:latin typeface="Times New Roman"/>
                        <a:ea typeface="Times New Roman"/>
                        <a:cs typeface="Tahoma"/>
                      </a:endParaRPr>
                    </a:p>
                  </a:txBody>
                  <a:tcPr marL="32131" marR="32131" marT="0" marB="0" anchor="ctr"/>
                </a:tc>
                <a:tc vMerge="1">
                  <a:txBody>
                    <a:bodyPr/>
                    <a:lstStyle/>
                    <a:p>
                      <a:endParaRPr lang="en-US"/>
                    </a:p>
                  </a:txBody>
                  <a:tcPr/>
                </a:tc>
                <a:tc>
                  <a:txBody>
                    <a:bodyPr/>
                    <a:lstStyle/>
                    <a:p>
                      <a:pPr marL="0" marR="0" algn="ctr" rtl="1">
                        <a:spcBef>
                          <a:spcPts val="0"/>
                        </a:spcBef>
                        <a:spcAft>
                          <a:spcPts val="0"/>
                        </a:spcAft>
                      </a:pPr>
                      <a:r>
                        <a:rPr lang="fa-IR" sz="900"/>
                        <a:t>هفته دوم</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900"/>
                        <a:t>پشم چینی بره ها در ییلاق</a:t>
                      </a:r>
                      <a:endParaRPr lang="en-US" sz="800">
                        <a:latin typeface="Times New Roman"/>
                        <a:ea typeface="Times New Roman"/>
                      </a:endParaRPr>
                    </a:p>
                  </a:txBody>
                  <a:tcPr marL="32131" marR="32131" marT="0" marB="0" anchor="ctr"/>
                </a:tc>
              </a:tr>
              <a:tr h="363064">
                <a:tc vMerge="1">
                  <a:txBody>
                    <a:bodyPr/>
                    <a:lstStyle/>
                    <a:p>
                      <a:endParaRPr lang="en-US"/>
                    </a:p>
                  </a:txBody>
                  <a:tcPr/>
                </a:tc>
                <a:tc>
                  <a:txBody>
                    <a:bodyPr/>
                    <a:lstStyle/>
                    <a:p>
                      <a:pPr marL="0" marR="0" algn="ctr" rtl="1">
                        <a:spcBef>
                          <a:spcPts val="0"/>
                        </a:spcBef>
                        <a:spcAft>
                          <a:spcPts val="0"/>
                        </a:spcAft>
                      </a:pPr>
                      <a:r>
                        <a:rPr lang="fa-IR" sz="900"/>
                        <a:t>هفته سوم</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endParaRPr lang="fa-IR" sz="900">
                        <a:latin typeface="Times New Roman"/>
                        <a:ea typeface="Times New Roman"/>
                        <a:cs typeface="Tahoma"/>
                      </a:endParaRPr>
                    </a:p>
                  </a:txBody>
                  <a:tcPr marL="32131" marR="32131" marT="0" marB="0" anchor="ctr"/>
                </a:tc>
                <a:tc vMerge="1">
                  <a:txBody>
                    <a:bodyPr/>
                    <a:lstStyle/>
                    <a:p>
                      <a:endParaRPr lang="en-US"/>
                    </a:p>
                  </a:txBody>
                  <a:tcPr/>
                </a:tc>
                <a:tc>
                  <a:txBody>
                    <a:bodyPr/>
                    <a:lstStyle/>
                    <a:p>
                      <a:pPr marL="0" marR="0" algn="ctr" rtl="1">
                        <a:spcBef>
                          <a:spcPts val="0"/>
                        </a:spcBef>
                        <a:spcAft>
                          <a:spcPts val="0"/>
                        </a:spcAft>
                      </a:pPr>
                      <a:r>
                        <a:rPr lang="fa-IR" sz="900"/>
                        <a:t>هفته سوم</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900" dirty="0" smtClean="0">
                          <a:latin typeface="Times New Roman"/>
                          <a:ea typeface="Times New Roman"/>
                          <a:cs typeface="Tahoma"/>
                        </a:rPr>
                        <a:t>خرمن</a:t>
                      </a:r>
                      <a:r>
                        <a:rPr lang="fa-IR" sz="900" baseline="0" dirty="0" smtClean="0">
                          <a:latin typeface="Times New Roman"/>
                          <a:ea typeface="Times New Roman"/>
                          <a:cs typeface="Tahoma"/>
                        </a:rPr>
                        <a:t> کردن کاه</a:t>
                      </a:r>
                      <a:endParaRPr lang="fa-IR" sz="900" dirty="0">
                        <a:latin typeface="Times New Roman"/>
                        <a:ea typeface="Times New Roman"/>
                        <a:cs typeface="Tahoma"/>
                      </a:endParaRPr>
                    </a:p>
                  </a:txBody>
                  <a:tcPr marL="32131" marR="32131" marT="0" marB="0" anchor="ctr"/>
                </a:tc>
              </a:tr>
              <a:tr h="363064">
                <a:tc vMerge="1">
                  <a:txBody>
                    <a:bodyPr/>
                    <a:lstStyle/>
                    <a:p>
                      <a:endParaRPr lang="en-US"/>
                    </a:p>
                  </a:txBody>
                  <a:tcPr/>
                </a:tc>
                <a:tc>
                  <a:txBody>
                    <a:bodyPr/>
                    <a:lstStyle/>
                    <a:p>
                      <a:pPr marL="0" marR="0" algn="ctr" rtl="1">
                        <a:spcBef>
                          <a:spcPts val="0"/>
                        </a:spcBef>
                        <a:spcAft>
                          <a:spcPts val="0"/>
                        </a:spcAft>
                      </a:pPr>
                      <a:r>
                        <a:rPr lang="fa-IR" sz="900"/>
                        <a:t>هفته چهارم</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900" dirty="0" smtClean="0"/>
                        <a:t>صیفی کاری</a:t>
                      </a:r>
                      <a:endParaRPr lang="en-US" sz="800" dirty="0">
                        <a:latin typeface="Times New Roman"/>
                        <a:ea typeface="Times New Roman"/>
                      </a:endParaRPr>
                    </a:p>
                  </a:txBody>
                  <a:tcPr marL="32131" marR="32131" marT="0" marB="0" anchor="ctr"/>
                </a:tc>
                <a:tc vMerge="1">
                  <a:txBody>
                    <a:bodyPr/>
                    <a:lstStyle/>
                    <a:p>
                      <a:endParaRPr lang="en-US"/>
                    </a:p>
                  </a:txBody>
                  <a:tcPr/>
                </a:tc>
                <a:tc>
                  <a:txBody>
                    <a:bodyPr/>
                    <a:lstStyle/>
                    <a:p>
                      <a:pPr marL="0" marR="0" algn="ctr" rtl="1">
                        <a:spcBef>
                          <a:spcPts val="0"/>
                        </a:spcBef>
                        <a:spcAft>
                          <a:spcPts val="0"/>
                        </a:spcAft>
                      </a:pPr>
                      <a:r>
                        <a:rPr lang="fa-IR" sz="900"/>
                        <a:t>هفته چهارم</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endParaRPr lang="en-US" sz="800" dirty="0">
                        <a:latin typeface="Times New Roman"/>
                        <a:ea typeface="Times New Roman"/>
                      </a:endParaRPr>
                    </a:p>
                  </a:txBody>
                  <a:tcPr marL="32131" marR="32131" marT="0" marB="0" anchor="ctr"/>
                </a:tc>
              </a:tr>
              <a:tr h="404370">
                <a:tc rowSpan="4">
                  <a:txBody>
                    <a:bodyPr/>
                    <a:lstStyle/>
                    <a:p>
                      <a:pPr marL="0" marR="0" algn="ctr" rtl="1">
                        <a:spcBef>
                          <a:spcPts val="0"/>
                        </a:spcBef>
                        <a:spcAft>
                          <a:spcPts val="0"/>
                        </a:spcAft>
                      </a:pPr>
                      <a:r>
                        <a:rPr lang="fa-IR" sz="900"/>
                        <a:t>خرداد</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900"/>
                        <a:t>هفته اول</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900" dirty="0" smtClean="0">
                          <a:latin typeface="Times New Roman"/>
                          <a:ea typeface="Times New Roman"/>
                        </a:rPr>
                        <a:t>درو</a:t>
                      </a:r>
                      <a:r>
                        <a:rPr lang="fa-IR" sz="900" baseline="0" dirty="0" smtClean="0">
                          <a:latin typeface="Times New Roman"/>
                          <a:ea typeface="Times New Roman"/>
                        </a:rPr>
                        <a:t> علوفه کلا</a:t>
                      </a:r>
                      <a:endParaRPr lang="en-US" sz="800" dirty="0">
                        <a:latin typeface="Times New Roman"/>
                        <a:ea typeface="Times New Roman"/>
                      </a:endParaRPr>
                    </a:p>
                  </a:txBody>
                  <a:tcPr marL="32131" marR="32131" marT="0" marB="0" anchor="ctr"/>
                </a:tc>
                <a:tc rowSpan="4">
                  <a:txBody>
                    <a:bodyPr/>
                    <a:lstStyle/>
                    <a:p>
                      <a:pPr marL="0" marR="0" algn="ctr" rtl="1">
                        <a:spcBef>
                          <a:spcPts val="0"/>
                        </a:spcBef>
                        <a:spcAft>
                          <a:spcPts val="0"/>
                        </a:spcAft>
                      </a:pPr>
                      <a:r>
                        <a:rPr lang="fa-IR" sz="900"/>
                        <a:t>شهریور</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900"/>
                        <a:t>هفته اول</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endParaRPr lang="fa-IR" sz="900">
                        <a:latin typeface="Times New Roman"/>
                        <a:ea typeface="Times New Roman"/>
                        <a:cs typeface="Tahoma"/>
                      </a:endParaRPr>
                    </a:p>
                  </a:txBody>
                  <a:tcPr marL="32131" marR="32131" marT="0" marB="0" anchor="ctr"/>
                </a:tc>
              </a:tr>
              <a:tr h="404370">
                <a:tc vMerge="1">
                  <a:txBody>
                    <a:bodyPr/>
                    <a:lstStyle/>
                    <a:p>
                      <a:endParaRPr lang="en-US"/>
                    </a:p>
                  </a:txBody>
                  <a:tcPr/>
                </a:tc>
                <a:tc>
                  <a:txBody>
                    <a:bodyPr/>
                    <a:lstStyle/>
                    <a:p>
                      <a:pPr marL="0" marR="0" algn="ctr" rtl="1">
                        <a:spcBef>
                          <a:spcPts val="0"/>
                        </a:spcBef>
                        <a:spcAft>
                          <a:spcPts val="0"/>
                        </a:spcAft>
                      </a:pPr>
                      <a:r>
                        <a:rPr lang="fa-IR" sz="900"/>
                        <a:t>هفته دوم</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900" dirty="0" smtClean="0"/>
                        <a:t>شروع صیفی کاری</a:t>
                      </a:r>
                      <a:endParaRPr lang="en-US" sz="800" dirty="0">
                        <a:latin typeface="Times New Roman"/>
                        <a:ea typeface="Times New Roman"/>
                      </a:endParaRPr>
                    </a:p>
                  </a:txBody>
                  <a:tcPr marL="32131" marR="32131" marT="0" marB="0" anchor="ctr"/>
                </a:tc>
                <a:tc vMerge="1">
                  <a:txBody>
                    <a:bodyPr/>
                    <a:lstStyle/>
                    <a:p>
                      <a:endParaRPr lang="en-US"/>
                    </a:p>
                  </a:txBody>
                  <a:tcPr/>
                </a:tc>
                <a:tc>
                  <a:txBody>
                    <a:bodyPr/>
                    <a:lstStyle/>
                    <a:p>
                      <a:pPr marL="0" marR="0" algn="ctr" rtl="1">
                        <a:spcBef>
                          <a:spcPts val="0"/>
                        </a:spcBef>
                        <a:spcAft>
                          <a:spcPts val="0"/>
                        </a:spcAft>
                      </a:pPr>
                      <a:r>
                        <a:rPr lang="fa-IR" sz="900"/>
                        <a:t>هفته دوم</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endParaRPr lang="fa-IR" sz="900">
                        <a:latin typeface="Times New Roman"/>
                        <a:ea typeface="Times New Roman"/>
                        <a:cs typeface="Tahoma"/>
                      </a:endParaRPr>
                    </a:p>
                  </a:txBody>
                  <a:tcPr marL="32131" marR="32131" marT="0" marB="0" anchor="ctr"/>
                </a:tc>
              </a:tr>
              <a:tr h="404370">
                <a:tc vMerge="1">
                  <a:txBody>
                    <a:bodyPr/>
                    <a:lstStyle/>
                    <a:p>
                      <a:endParaRPr lang="en-US"/>
                    </a:p>
                  </a:txBody>
                  <a:tcPr/>
                </a:tc>
                <a:tc>
                  <a:txBody>
                    <a:bodyPr/>
                    <a:lstStyle/>
                    <a:p>
                      <a:pPr marL="0" marR="0" algn="ctr" rtl="1">
                        <a:spcBef>
                          <a:spcPts val="0"/>
                        </a:spcBef>
                        <a:spcAft>
                          <a:spcPts val="0"/>
                        </a:spcAft>
                      </a:pPr>
                      <a:r>
                        <a:rPr lang="fa-IR" sz="900"/>
                        <a:t>هفته سوم</a:t>
                      </a:r>
                      <a:endParaRPr lang="en-US" sz="800">
                        <a:latin typeface="Times New Roman"/>
                        <a:ea typeface="Times New Roman"/>
                      </a:endParaRPr>
                    </a:p>
                  </a:txBody>
                  <a:tcPr marL="32131" marR="32131" marT="0" marB="0" anchor="ct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800" dirty="0" smtClean="0"/>
                        <a:t>– گرفتن عسل</a:t>
                      </a:r>
                      <a:endParaRPr lang="en-US" sz="700" dirty="0" smtClean="0">
                        <a:latin typeface="Times New Roman"/>
                        <a:ea typeface="Times New Roman"/>
                      </a:endParaRPr>
                    </a:p>
                    <a:p>
                      <a:pPr marL="0" marR="0" algn="ctr" rtl="1">
                        <a:spcBef>
                          <a:spcPts val="0"/>
                        </a:spcBef>
                        <a:spcAft>
                          <a:spcPts val="0"/>
                        </a:spcAft>
                      </a:pPr>
                      <a:endParaRPr lang="en-US" sz="800" dirty="0">
                        <a:latin typeface="Times New Roman"/>
                        <a:ea typeface="Times New Roman"/>
                      </a:endParaRPr>
                    </a:p>
                  </a:txBody>
                  <a:tcPr marL="32131" marR="32131" marT="0" marB="0" anchor="ctr"/>
                </a:tc>
                <a:tc vMerge="1">
                  <a:txBody>
                    <a:bodyPr/>
                    <a:lstStyle/>
                    <a:p>
                      <a:endParaRPr lang="en-US"/>
                    </a:p>
                  </a:txBody>
                  <a:tcPr/>
                </a:tc>
                <a:tc>
                  <a:txBody>
                    <a:bodyPr/>
                    <a:lstStyle/>
                    <a:p>
                      <a:pPr marL="0" marR="0" algn="ctr" rtl="1">
                        <a:spcBef>
                          <a:spcPts val="0"/>
                        </a:spcBef>
                        <a:spcAft>
                          <a:spcPts val="0"/>
                        </a:spcAft>
                      </a:pPr>
                      <a:r>
                        <a:rPr lang="fa-IR" sz="900"/>
                        <a:t>هفته سوم</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endParaRPr lang="fa-IR" sz="900">
                        <a:latin typeface="Times New Roman"/>
                        <a:ea typeface="Times New Roman"/>
                        <a:cs typeface="Tahoma"/>
                      </a:endParaRPr>
                    </a:p>
                  </a:txBody>
                  <a:tcPr marL="32131" marR="32131" marT="0" marB="0" anchor="ctr"/>
                </a:tc>
              </a:tr>
              <a:tr h="404370">
                <a:tc vMerge="1">
                  <a:txBody>
                    <a:bodyPr/>
                    <a:lstStyle/>
                    <a:p>
                      <a:endParaRPr lang="en-US"/>
                    </a:p>
                  </a:txBody>
                  <a:tcPr/>
                </a:tc>
                <a:tc>
                  <a:txBody>
                    <a:bodyPr/>
                    <a:lstStyle/>
                    <a:p>
                      <a:pPr marL="0" marR="0" algn="ctr" rtl="1">
                        <a:spcBef>
                          <a:spcPts val="0"/>
                        </a:spcBef>
                        <a:spcAft>
                          <a:spcPts val="0"/>
                        </a:spcAft>
                      </a:pPr>
                      <a:r>
                        <a:rPr lang="fa-IR" sz="900"/>
                        <a:t>هفته چهارم</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800" dirty="0" smtClean="0">
                          <a:latin typeface="Times New Roman"/>
                          <a:ea typeface="Times New Roman"/>
                        </a:rPr>
                        <a:t>درو</a:t>
                      </a:r>
                      <a:endParaRPr lang="en-US" sz="800" dirty="0">
                        <a:latin typeface="Times New Roman"/>
                        <a:ea typeface="Times New Roman"/>
                      </a:endParaRPr>
                    </a:p>
                  </a:txBody>
                  <a:tcPr marL="32131" marR="32131" marT="0" marB="0" anchor="ctr"/>
                </a:tc>
                <a:tc vMerge="1">
                  <a:txBody>
                    <a:bodyPr/>
                    <a:lstStyle/>
                    <a:p>
                      <a:endParaRPr lang="en-US"/>
                    </a:p>
                  </a:txBody>
                  <a:tcPr/>
                </a:tc>
                <a:tc>
                  <a:txBody>
                    <a:bodyPr/>
                    <a:lstStyle/>
                    <a:p>
                      <a:pPr marL="0" marR="0" algn="ctr" rtl="1">
                        <a:spcBef>
                          <a:spcPts val="0"/>
                        </a:spcBef>
                        <a:spcAft>
                          <a:spcPts val="0"/>
                        </a:spcAft>
                      </a:pPr>
                      <a:r>
                        <a:rPr lang="fa-IR" sz="900"/>
                        <a:t>هفته چهارم</a:t>
                      </a:r>
                      <a:endParaRPr lang="en-US" sz="8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900" dirty="0"/>
                        <a:t>جمع آوری علوفه – غذا دادن به زنبور</a:t>
                      </a:r>
                      <a:endParaRPr lang="en-US" sz="800" dirty="0">
                        <a:latin typeface="Times New Roman"/>
                        <a:ea typeface="Times New Roman"/>
                      </a:endParaRPr>
                    </a:p>
                  </a:txBody>
                  <a:tcPr marL="32131" marR="32131" marT="0" marB="0" anchor="ctr"/>
                </a:tc>
              </a:tr>
            </a:tbl>
          </a:graphicData>
        </a:graphic>
      </p:graphicFrame>
    </p:spTree>
    <p:extLst>
      <p:ext uri="{BB962C8B-B14F-4D97-AF65-F5344CB8AC3E}">
        <p14:creationId xmlns:p14="http://schemas.microsoft.com/office/powerpoint/2010/main" val="1143257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3374572" y="463621"/>
            <a:ext cx="5154096" cy="466053"/>
          </a:xfrm>
          <a:prstGeom prst="rect">
            <a:avLst/>
          </a:prstGeom>
          <a:noFill/>
          <a:ln w="9525">
            <a:noFill/>
            <a:miter lim="800000"/>
            <a:headEnd/>
            <a:tailEnd/>
          </a:ln>
          <a:effectLst/>
        </p:spPr>
        <p:txBody>
          <a:bodyPr wrap="none" lIns="65306" tIns="32653" rIns="65306" bIns="32653" anchor="ctr">
            <a:spAutoFit/>
          </a:bodyPr>
          <a:lstStyle/>
          <a:p>
            <a:pPr algn="ctr" defTabSz="653064" fontAlgn="base">
              <a:spcBef>
                <a:spcPct val="0"/>
              </a:spcBef>
              <a:spcAft>
                <a:spcPct val="0"/>
              </a:spcAft>
              <a:defRPr/>
            </a:pPr>
            <a:r>
              <a:rPr lang="fa-IR" sz="26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Tahoma" pitchFamily="34" charset="0"/>
                <a:ea typeface="Times New Roman" pitchFamily="18" charset="0"/>
                <a:cs typeface="Tahoma" pitchFamily="34" charset="0"/>
              </a:rPr>
              <a:t>تقویم فعالیت های تولیدی روستا</a:t>
            </a:r>
            <a:endParaRPr lang="fa-IR" sz="26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Tahoma" pitchFamily="34" charset="0"/>
              <a:cs typeface="Tahoma" pitchFamily="34" charset="0"/>
            </a:endParaRPr>
          </a:p>
        </p:txBody>
      </p:sp>
      <p:sp>
        <p:nvSpPr>
          <p:cNvPr id="5" name="Rectangle 4"/>
          <p:cNvSpPr/>
          <p:nvPr/>
        </p:nvSpPr>
        <p:spPr>
          <a:xfrm>
            <a:off x="7348538" y="915988"/>
            <a:ext cx="1450975" cy="76200"/>
          </a:xfrm>
          <a:prstGeom prst="rect">
            <a:avLst/>
          </a:prstGeom>
        </p:spPr>
        <p:style>
          <a:lnRef idx="1">
            <a:schemeClr val="accent1"/>
          </a:lnRef>
          <a:fillRef idx="3">
            <a:schemeClr val="accent1"/>
          </a:fillRef>
          <a:effectRef idx="2">
            <a:schemeClr val="accent1"/>
          </a:effectRef>
          <a:fontRef idx="minor">
            <a:schemeClr val="lt1"/>
          </a:fontRef>
        </p:style>
        <p:txBody>
          <a:bodyPr lIns="65306" tIns="32653" rIns="65306" bIns="32653" anchor="ctr"/>
          <a:lstStyle/>
          <a:p>
            <a:pPr algn="ctr" defTabSz="914290">
              <a:defRPr/>
            </a:pPr>
            <a:endParaRPr lang="en-US" dirty="0">
              <a:solidFill>
                <a:prstClr val="white"/>
              </a:solidFill>
            </a:endParaRPr>
          </a:p>
        </p:txBody>
      </p:sp>
      <p:sp>
        <p:nvSpPr>
          <p:cNvPr id="6" name="Rectangle 5"/>
          <p:cNvSpPr/>
          <p:nvPr/>
        </p:nvSpPr>
        <p:spPr>
          <a:xfrm>
            <a:off x="8636000" y="698500"/>
            <a:ext cx="53975"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5306" tIns="32653" rIns="65306" bIns="32653" anchor="ctr"/>
          <a:lstStyle/>
          <a:p>
            <a:pPr algn="ctr" defTabSz="914290">
              <a:defRPr/>
            </a:pPr>
            <a:endParaRPr lang="en-US" dirty="0">
              <a:solidFill>
                <a:prstClr val="white"/>
              </a:solidFill>
            </a:endParaRPr>
          </a:p>
        </p:txBody>
      </p:sp>
      <p:sp>
        <p:nvSpPr>
          <p:cNvPr id="7" name="Rectangle 6"/>
          <p:cNvSpPr/>
          <p:nvPr/>
        </p:nvSpPr>
        <p:spPr>
          <a:xfrm>
            <a:off x="8472488" y="698500"/>
            <a:ext cx="53975"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5306" tIns="32653" rIns="65306" bIns="32653" anchor="ctr"/>
          <a:lstStyle/>
          <a:p>
            <a:pPr algn="ctr" defTabSz="914290">
              <a:defRPr/>
            </a:pPr>
            <a:endParaRPr lang="en-US" dirty="0">
              <a:solidFill>
                <a:prstClr val="white"/>
              </a:solidFill>
            </a:endParaRPr>
          </a:p>
        </p:txBody>
      </p:sp>
      <p:graphicFrame>
        <p:nvGraphicFramePr>
          <p:cNvPr id="9" name="Table 8"/>
          <p:cNvGraphicFramePr>
            <a:graphicFrameLocks noGrp="1"/>
          </p:cNvGraphicFramePr>
          <p:nvPr/>
        </p:nvGraphicFramePr>
        <p:xfrm>
          <a:off x="326572" y="1197428"/>
          <a:ext cx="5531312" cy="5660575"/>
        </p:xfrm>
        <a:graphic>
          <a:graphicData uri="http://schemas.openxmlformats.org/drawingml/2006/table">
            <a:tbl>
              <a:tblPr rtl="1">
                <a:tableStyleId>{284E427A-3D55-4303-BF80-6455036E1DE7}</a:tableStyleId>
              </a:tblPr>
              <a:tblGrid>
                <a:gridCol w="553088"/>
                <a:gridCol w="1106176"/>
                <a:gridCol w="1106176"/>
                <a:gridCol w="553088"/>
                <a:gridCol w="1106392"/>
                <a:gridCol w="1106392"/>
              </a:tblGrid>
              <a:tr h="434591">
                <a:tc gridSpan="2">
                  <a:txBody>
                    <a:bodyPr/>
                    <a:lstStyle/>
                    <a:p>
                      <a:pPr marL="0" marR="0" algn="ctr" rtl="1">
                        <a:spcBef>
                          <a:spcPts val="0"/>
                        </a:spcBef>
                        <a:spcAft>
                          <a:spcPts val="0"/>
                        </a:spcAft>
                      </a:pPr>
                      <a:r>
                        <a:rPr lang="fa-IR" sz="700" dirty="0"/>
                        <a:t>پائیز</a:t>
                      </a:r>
                      <a:endParaRPr lang="en-US" sz="600" dirty="0">
                        <a:latin typeface="Times New Roman"/>
                        <a:ea typeface="Times New Roman"/>
                      </a:endParaRPr>
                    </a:p>
                  </a:txBody>
                  <a:tcPr marL="32131" marR="32131" marT="0" marB="0" anchor="ctr"/>
                </a:tc>
                <a:tc hMerge="1">
                  <a:txBody>
                    <a:bodyPr/>
                    <a:lstStyle/>
                    <a:p>
                      <a:endParaRPr lang="en-US"/>
                    </a:p>
                  </a:txBody>
                  <a:tcPr/>
                </a:tc>
                <a:tc>
                  <a:txBody>
                    <a:bodyPr/>
                    <a:lstStyle/>
                    <a:p>
                      <a:pPr marL="0" marR="0" algn="ctr" rtl="1">
                        <a:spcBef>
                          <a:spcPts val="0"/>
                        </a:spcBef>
                        <a:spcAft>
                          <a:spcPts val="0"/>
                        </a:spcAft>
                      </a:pPr>
                      <a:r>
                        <a:rPr lang="fa-IR" sz="700"/>
                        <a:t>نوع فعالیت</a:t>
                      </a:r>
                      <a:endParaRPr lang="en-US" sz="600">
                        <a:latin typeface="Times New Roman"/>
                        <a:ea typeface="Times New Roman"/>
                      </a:endParaRPr>
                    </a:p>
                  </a:txBody>
                  <a:tcPr marL="32131" marR="32131" marT="0" marB="0" anchor="ctr"/>
                </a:tc>
                <a:tc gridSpan="2">
                  <a:txBody>
                    <a:bodyPr/>
                    <a:lstStyle/>
                    <a:p>
                      <a:pPr marL="0" marR="0" algn="ctr" rtl="1">
                        <a:spcBef>
                          <a:spcPts val="0"/>
                        </a:spcBef>
                        <a:spcAft>
                          <a:spcPts val="0"/>
                        </a:spcAft>
                      </a:pPr>
                      <a:r>
                        <a:rPr lang="fa-IR" sz="700"/>
                        <a:t>زمستان</a:t>
                      </a:r>
                      <a:endParaRPr lang="en-US" sz="600">
                        <a:latin typeface="Times New Roman"/>
                        <a:ea typeface="Times New Roman"/>
                      </a:endParaRPr>
                    </a:p>
                  </a:txBody>
                  <a:tcPr marL="32131" marR="32131" marT="0" marB="0" anchor="ctr"/>
                </a:tc>
                <a:tc hMerge="1">
                  <a:txBody>
                    <a:bodyPr/>
                    <a:lstStyle/>
                    <a:p>
                      <a:endParaRPr lang="en-US"/>
                    </a:p>
                  </a:txBody>
                  <a:tcPr/>
                </a:tc>
                <a:tc>
                  <a:txBody>
                    <a:bodyPr/>
                    <a:lstStyle/>
                    <a:p>
                      <a:pPr marL="0" marR="0" algn="ctr" rtl="1">
                        <a:spcBef>
                          <a:spcPts val="0"/>
                        </a:spcBef>
                        <a:spcAft>
                          <a:spcPts val="0"/>
                        </a:spcAft>
                      </a:pPr>
                      <a:r>
                        <a:rPr lang="fa-IR" sz="700"/>
                        <a:t>نوع فعالیت</a:t>
                      </a:r>
                      <a:endParaRPr lang="en-US" sz="600">
                        <a:latin typeface="Times New Roman"/>
                        <a:ea typeface="Times New Roman"/>
                      </a:endParaRPr>
                    </a:p>
                  </a:txBody>
                  <a:tcPr marL="32131" marR="32131" marT="0" marB="0" anchor="ctr"/>
                </a:tc>
              </a:tr>
              <a:tr h="532040">
                <a:tc rowSpan="4">
                  <a:txBody>
                    <a:bodyPr/>
                    <a:lstStyle/>
                    <a:p>
                      <a:pPr marL="0" marR="0" algn="ctr" rtl="1">
                        <a:spcBef>
                          <a:spcPts val="0"/>
                        </a:spcBef>
                        <a:spcAft>
                          <a:spcPts val="0"/>
                        </a:spcAft>
                      </a:pPr>
                      <a:r>
                        <a:rPr lang="fa-IR" sz="700"/>
                        <a:t>مهر</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dirty="0"/>
                        <a:t>هفته اول</a:t>
                      </a:r>
                      <a:endParaRPr lang="en-US" sz="600" dirty="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dirty="0"/>
                        <a:t>پشم چینی پائیزی در ییلاق – جمع آوری </a:t>
                      </a:r>
                      <a:r>
                        <a:rPr lang="fa-IR" sz="700" dirty="0" smtClean="0"/>
                        <a:t>علوفه</a:t>
                      </a:r>
                      <a:endParaRPr lang="en-US" sz="600" dirty="0">
                        <a:latin typeface="Times New Roman"/>
                        <a:ea typeface="Times New Roman"/>
                      </a:endParaRPr>
                    </a:p>
                  </a:txBody>
                  <a:tcPr marL="32131" marR="32131" marT="0" marB="0" anchor="ctr"/>
                </a:tc>
                <a:tc rowSpan="4">
                  <a:txBody>
                    <a:bodyPr/>
                    <a:lstStyle/>
                    <a:p>
                      <a:pPr marL="0" marR="0" algn="ctr" rtl="1">
                        <a:spcBef>
                          <a:spcPts val="0"/>
                        </a:spcBef>
                        <a:spcAft>
                          <a:spcPts val="0"/>
                        </a:spcAft>
                      </a:pPr>
                      <a:r>
                        <a:rPr lang="fa-IR" sz="700"/>
                        <a:t>دی </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a:t>هفته اول</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a:t>صنایع دستی</a:t>
                      </a:r>
                      <a:endParaRPr lang="en-US" sz="600">
                        <a:latin typeface="Times New Roman"/>
                        <a:ea typeface="Times New Roman"/>
                      </a:endParaRPr>
                    </a:p>
                  </a:txBody>
                  <a:tcPr marL="32131" marR="32131" marT="0" marB="0" anchor="ctr"/>
                </a:tc>
              </a:tr>
              <a:tr h="401801">
                <a:tc vMerge="1">
                  <a:txBody>
                    <a:bodyPr/>
                    <a:lstStyle/>
                    <a:p>
                      <a:endParaRPr lang="en-US"/>
                    </a:p>
                  </a:txBody>
                  <a:tcPr/>
                </a:tc>
                <a:tc>
                  <a:txBody>
                    <a:bodyPr/>
                    <a:lstStyle/>
                    <a:p>
                      <a:pPr marL="0" marR="0" algn="ctr" rtl="1">
                        <a:spcBef>
                          <a:spcPts val="0"/>
                        </a:spcBef>
                        <a:spcAft>
                          <a:spcPts val="0"/>
                        </a:spcAft>
                      </a:pPr>
                      <a:r>
                        <a:rPr lang="fa-IR" sz="700"/>
                        <a:t>هفته دوم</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endParaRPr lang="en-US" sz="600" dirty="0">
                        <a:latin typeface="Times New Roman"/>
                        <a:ea typeface="Times New Roman"/>
                      </a:endParaRPr>
                    </a:p>
                  </a:txBody>
                  <a:tcPr marL="32131" marR="32131" marT="0" marB="0" anchor="ctr"/>
                </a:tc>
                <a:tc vMerge="1">
                  <a:txBody>
                    <a:bodyPr/>
                    <a:lstStyle/>
                    <a:p>
                      <a:endParaRPr lang="en-US"/>
                    </a:p>
                  </a:txBody>
                  <a:tcPr/>
                </a:tc>
                <a:tc>
                  <a:txBody>
                    <a:bodyPr/>
                    <a:lstStyle/>
                    <a:p>
                      <a:pPr marL="0" marR="0" algn="ctr" rtl="1">
                        <a:spcBef>
                          <a:spcPts val="0"/>
                        </a:spcBef>
                        <a:spcAft>
                          <a:spcPts val="0"/>
                        </a:spcAft>
                      </a:pPr>
                      <a:r>
                        <a:rPr lang="fa-IR" sz="700"/>
                        <a:t>هفته دوم</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a:t>صنایع دستی</a:t>
                      </a:r>
                      <a:endParaRPr lang="en-US" sz="600">
                        <a:latin typeface="Times New Roman"/>
                        <a:ea typeface="Times New Roman"/>
                      </a:endParaRPr>
                    </a:p>
                  </a:txBody>
                  <a:tcPr marL="32131" marR="32131" marT="0" marB="0" anchor="ctr"/>
                </a:tc>
              </a:tr>
              <a:tr h="401801">
                <a:tc vMerge="1">
                  <a:txBody>
                    <a:bodyPr/>
                    <a:lstStyle/>
                    <a:p>
                      <a:endParaRPr lang="en-US"/>
                    </a:p>
                  </a:txBody>
                  <a:tcPr/>
                </a:tc>
                <a:tc>
                  <a:txBody>
                    <a:bodyPr/>
                    <a:lstStyle/>
                    <a:p>
                      <a:pPr marL="0" marR="0" algn="ctr" rtl="1">
                        <a:spcBef>
                          <a:spcPts val="0"/>
                        </a:spcBef>
                        <a:spcAft>
                          <a:spcPts val="0"/>
                        </a:spcAft>
                      </a:pPr>
                      <a:r>
                        <a:rPr lang="fa-IR" sz="700"/>
                        <a:t>هفته سوم</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endParaRPr lang="fa-IR" sz="700" dirty="0">
                        <a:latin typeface="Times New Roman"/>
                        <a:ea typeface="Times New Roman"/>
                        <a:cs typeface="Tahoma"/>
                      </a:endParaRPr>
                    </a:p>
                  </a:txBody>
                  <a:tcPr marL="32131" marR="32131" marT="0" marB="0" anchor="ctr"/>
                </a:tc>
                <a:tc vMerge="1">
                  <a:txBody>
                    <a:bodyPr/>
                    <a:lstStyle/>
                    <a:p>
                      <a:endParaRPr lang="en-US"/>
                    </a:p>
                  </a:txBody>
                  <a:tcPr/>
                </a:tc>
                <a:tc>
                  <a:txBody>
                    <a:bodyPr/>
                    <a:lstStyle/>
                    <a:p>
                      <a:pPr marL="0" marR="0" algn="ctr" rtl="1">
                        <a:spcBef>
                          <a:spcPts val="0"/>
                        </a:spcBef>
                        <a:spcAft>
                          <a:spcPts val="0"/>
                        </a:spcAft>
                      </a:pPr>
                      <a:r>
                        <a:rPr lang="fa-IR" sz="700"/>
                        <a:t>هفته سوم</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a:t>صنایع دستی</a:t>
                      </a:r>
                      <a:endParaRPr lang="en-US" sz="600">
                        <a:latin typeface="Times New Roman"/>
                        <a:ea typeface="Times New Roman"/>
                      </a:endParaRPr>
                    </a:p>
                  </a:txBody>
                  <a:tcPr marL="32131" marR="32131" marT="0" marB="0" anchor="ctr"/>
                </a:tc>
              </a:tr>
              <a:tr h="401801">
                <a:tc vMerge="1">
                  <a:txBody>
                    <a:bodyPr/>
                    <a:lstStyle/>
                    <a:p>
                      <a:endParaRPr lang="en-US"/>
                    </a:p>
                  </a:txBody>
                  <a:tcPr/>
                </a:tc>
                <a:tc>
                  <a:txBody>
                    <a:bodyPr/>
                    <a:lstStyle/>
                    <a:p>
                      <a:pPr marL="0" marR="0" algn="ctr" rtl="1">
                        <a:spcBef>
                          <a:spcPts val="0"/>
                        </a:spcBef>
                        <a:spcAft>
                          <a:spcPts val="0"/>
                        </a:spcAft>
                      </a:pPr>
                      <a:r>
                        <a:rPr lang="fa-IR" sz="700"/>
                        <a:t>هفته چهارم</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dirty="0"/>
                        <a:t>پاک سازی کندوهای زنبورها</a:t>
                      </a:r>
                      <a:endParaRPr lang="en-US" sz="600" dirty="0">
                        <a:latin typeface="Times New Roman"/>
                        <a:ea typeface="Times New Roman"/>
                      </a:endParaRPr>
                    </a:p>
                  </a:txBody>
                  <a:tcPr marL="32131" marR="32131" marT="0" marB="0" anchor="ctr"/>
                </a:tc>
                <a:tc vMerge="1">
                  <a:txBody>
                    <a:bodyPr/>
                    <a:lstStyle/>
                    <a:p>
                      <a:endParaRPr lang="en-US"/>
                    </a:p>
                  </a:txBody>
                  <a:tcPr/>
                </a:tc>
                <a:tc>
                  <a:txBody>
                    <a:bodyPr/>
                    <a:lstStyle/>
                    <a:p>
                      <a:pPr marL="0" marR="0" algn="ctr" rtl="1">
                        <a:spcBef>
                          <a:spcPts val="0"/>
                        </a:spcBef>
                        <a:spcAft>
                          <a:spcPts val="0"/>
                        </a:spcAft>
                      </a:pPr>
                      <a:r>
                        <a:rPr lang="fa-IR" sz="700"/>
                        <a:t>هفته چهارم</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a:t>صنایع دستی</a:t>
                      </a:r>
                      <a:endParaRPr lang="en-US" sz="600">
                        <a:latin typeface="Times New Roman"/>
                        <a:ea typeface="Times New Roman"/>
                      </a:endParaRPr>
                    </a:p>
                  </a:txBody>
                  <a:tcPr marL="32131" marR="32131" marT="0" marB="0" anchor="ctr"/>
                </a:tc>
              </a:tr>
              <a:tr h="401801">
                <a:tc rowSpan="4">
                  <a:txBody>
                    <a:bodyPr/>
                    <a:lstStyle/>
                    <a:p>
                      <a:pPr marL="0" marR="0" algn="ctr" rtl="1">
                        <a:spcBef>
                          <a:spcPts val="0"/>
                        </a:spcBef>
                        <a:spcAft>
                          <a:spcPts val="0"/>
                        </a:spcAft>
                      </a:pPr>
                      <a:r>
                        <a:rPr lang="fa-IR" sz="700"/>
                        <a:t>آبان</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a:t>هفته اول</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a:t>صنایع دستی</a:t>
                      </a:r>
                      <a:endParaRPr lang="en-US" sz="600">
                        <a:latin typeface="Times New Roman"/>
                        <a:ea typeface="Times New Roman"/>
                      </a:endParaRPr>
                    </a:p>
                  </a:txBody>
                  <a:tcPr marL="32131" marR="32131" marT="0" marB="0" anchor="ctr"/>
                </a:tc>
                <a:tc rowSpan="4">
                  <a:txBody>
                    <a:bodyPr/>
                    <a:lstStyle/>
                    <a:p>
                      <a:pPr marL="0" marR="0" algn="ctr" rtl="1">
                        <a:spcBef>
                          <a:spcPts val="0"/>
                        </a:spcBef>
                        <a:spcAft>
                          <a:spcPts val="0"/>
                        </a:spcAft>
                      </a:pPr>
                      <a:r>
                        <a:rPr lang="fa-IR" sz="700"/>
                        <a:t>بهمن</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a:t>هفته اول</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a:t>صنایع دستی</a:t>
                      </a:r>
                      <a:endParaRPr lang="en-US" sz="600">
                        <a:latin typeface="Times New Roman"/>
                        <a:ea typeface="Times New Roman"/>
                      </a:endParaRPr>
                    </a:p>
                  </a:txBody>
                  <a:tcPr marL="32131" marR="32131" marT="0" marB="0" anchor="ctr"/>
                </a:tc>
              </a:tr>
              <a:tr h="401801">
                <a:tc vMerge="1">
                  <a:txBody>
                    <a:bodyPr/>
                    <a:lstStyle/>
                    <a:p>
                      <a:endParaRPr lang="en-US"/>
                    </a:p>
                  </a:txBody>
                  <a:tcPr/>
                </a:tc>
                <a:tc>
                  <a:txBody>
                    <a:bodyPr/>
                    <a:lstStyle/>
                    <a:p>
                      <a:pPr marL="0" marR="0" algn="ctr" rtl="1">
                        <a:spcBef>
                          <a:spcPts val="0"/>
                        </a:spcBef>
                        <a:spcAft>
                          <a:spcPts val="0"/>
                        </a:spcAft>
                      </a:pPr>
                      <a:r>
                        <a:rPr lang="fa-IR" sz="700"/>
                        <a:t>هفته دوم</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a:t>صنایع دستی</a:t>
                      </a:r>
                      <a:endParaRPr lang="en-US" sz="600">
                        <a:latin typeface="Times New Roman"/>
                        <a:ea typeface="Times New Roman"/>
                      </a:endParaRPr>
                    </a:p>
                  </a:txBody>
                  <a:tcPr marL="32131" marR="32131" marT="0" marB="0" anchor="ctr"/>
                </a:tc>
                <a:tc vMerge="1">
                  <a:txBody>
                    <a:bodyPr/>
                    <a:lstStyle/>
                    <a:p>
                      <a:endParaRPr lang="en-US"/>
                    </a:p>
                  </a:txBody>
                  <a:tcPr/>
                </a:tc>
                <a:tc>
                  <a:txBody>
                    <a:bodyPr/>
                    <a:lstStyle/>
                    <a:p>
                      <a:pPr marL="0" marR="0" algn="ctr" rtl="1">
                        <a:spcBef>
                          <a:spcPts val="0"/>
                        </a:spcBef>
                        <a:spcAft>
                          <a:spcPts val="0"/>
                        </a:spcAft>
                      </a:pPr>
                      <a:r>
                        <a:rPr lang="fa-IR" sz="700"/>
                        <a:t>هفته دوم</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a:t>صنایع دستی</a:t>
                      </a:r>
                      <a:endParaRPr lang="en-US" sz="600">
                        <a:latin typeface="Times New Roman"/>
                        <a:ea typeface="Times New Roman"/>
                      </a:endParaRPr>
                    </a:p>
                  </a:txBody>
                  <a:tcPr marL="32131" marR="32131" marT="0" marB="0" anchor="ctr"/>
                </a:tc>
              </a:tr>
              <a:tr h="401801">
                <a:tc vMerge="1">
                  <a:txBody>
                    <a:bodyPr/>
                    <a:lstStyle/>
                    <a:p>
                      <a:endParaRPr lang="en-US"/>
                    </a:p>
                  </a:txBody>
                  <a:tcPr/>
                </a:tc>
                <a:tc>
                  <a:txBody>
                    <a:bodyPr/>
                    <a:lstStyle/>
                    <a:p>
                      <a:pPr marL="0" marR="0" algn="ctr" rtl="1">
                        <a:spcBef>
                          <a:spcPts val="0"/>
                        </a:spcBef>
                        <a:spcAft>
                          <a:spcPts val="0"/>
                        </a:spcAft>
                      </a:pPr>
                      <a:r>
                        <a:rPr lang="fa-IR" sz="700"/>
                        <a:t>هفته سوم</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a:t>صنایع دستی</a:t>
                      </a:r>
                      <a:endParaRPr lang="en-US" sz="600">
                        <a:latin typeface="Times New Roman"/>
                        <a:ea typeface="Times New Roman"/>
                      </a:endParaRPr>
                    </a:p>
                  </a:txBody>
                  <a:tcPr marL="32131" marR="32131" marT="0" marB="0" anchor="ctr"/>
                </a:tc>
                <a:tc vMerge="1">
                  <a:txBody>
                    <a:bodyPr/>
                    <a:lstStyle/>
                    <a:p>
                      <a:endParaRPr lang="en-US"/>
                    </a:p>
                  </a:txBody>
                  <a:tcPr/>
                </a:tc>
                <a:tc>
                  <a:txBody>
                    <a:bodyPr/>
                    <a:lstStyle/>
                    <a:p>
                      <a:pPr marL="0" marR="0" algn="ctr" rtl="1">
                        <a:spcBef>
                          <a:spcPts val="0"/>
                        </a:spcBef>
                        <a:spcAft>
                          <a:spcPts val="0"/>
                        </a:spcAft>
                      </a:pPr>
                      <a:r>
                        <a:rPr lang="fa-IR" sz="700"/>
                        <a:t>هفته سوم</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a:t>زمان زایش</a:t>
                      </a:r>
                      <a:endParaRPr lang="en-US" sz="600">
                        <a:latin typeface="Times New Roman"/>
                        <a:ea typeface="Times New Roman"/>
                      </a:endParaRPr>
                    </a:p>
                  </a:txBody>
                  <a:tcPr marL="32131" marR="32131" marT="0" marB="0" anchor="ctr"/>
                </a:tc>
              </a:tr>
              <a:tr h="401801">
                <a:tc vMerge="1">
                  <a:txBody>
                    <a:bodyPr/>
                    <a:lstStyle/>
                    <a:p>
                      <a:endParaRPr lang="en-US"/>
                    </a:p>
                  </a:txBody>
                  <a:tcPr/>
                </a:tc>
                <a:tc>
                  <a:txBody>
                    <a:bodyPr/>
                    <a:lstStyle/>
                    <a:p>
                      <a:pPr marL="0" marR="0" algn="ctr" rtl="1">
                        <a:spcBef>
                          <a:spcPts val="0"/>
                        </a:spcBef>
                        <a:spcAft>
                          <a:spcPts val="0"/>
                        </a:spcAft>
                      </a:pPr>
                      <a:r>
                        <a:rPr lang="fa-IR" sz="700"/>
                        <a:t>هفته چهارم</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a:t>صنایع دستی</a:t>
                      </a:r>
                      <a:endParaRPr lang="en-US" sz="600">
                        <a:latin typeface="Times New Roman"/>
                        <a:ea typeface="Times New Roman"/>
                      </a:endParaRPr>
                    </a:p>
                  </a:txBody>
                  <a:tcPr marL="32131" marR="32131" marT="0" marB="0" anchor="ctr"/>
                </a:tc>
                <a:tc vMerge="1">
                  <a:txBody>
                    <a:bodyPr/>
                    <a:lstStyle/>
                    <a:p>
                      <a:endParaRPr lang="en-US"/>
                    </a:p>
                  </a:txBody>
                  <a:tcPr/>
                </a:tc>
                <a:tc>
                  <a:txBody>
                    <a:bodyPr/>
                    <a:lstStyle/>
                    <a:p>
                      <a:pPr marL="0" marR="0" algn="ctr" rtl="1">
                        <a:spcBef>
                          <a:spcPts val="0"/>
                        </a:spcBef>
                        <a:spcAft>
                          <a:spcPts val="0"/>
                        </a:spcAft>
                      </a:pPr>
                      <a:r>
                        <a:rPr lang="fa-IR" sz="700"/>
                        <a:t>هفته چهارم</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a:t>زمان زایش</a:t>
                      </a:r>
                      <a:endParaRPr lang="en-US" sz="600">
                        <a:latin typeface="Times New Roman"/>
                        <a:ea typeface="Times New Roman"/>
                      </a:endParaRPr>
                    </a:p>
                  </a:txBody>
                  <a:tcPr marL="32131" marR="32131" marT="0" marB="0" anchor="ctr"/>
                </a:tc>
              </a:tr>
              <a:tr h="401801">
                <a:tc rowSpan="4">
                  <a:txBody>
                    <a:bodyPr/>
                    <a:lstStyle/>
                    <a:p>
                      <a:pPr marL="0" marR="0" algn="ctr" rtl="1">
                        <a:spcBef>
                          <a:spcPts val="0"/>
                        </a:spcBef>
                        <a:spcAft>
                          <a:spcPts val="0"/>
                        </a:spcAft>
                      </a:pPr>
                      <a:r>
                        <a:rPr lang="fa-IR" sz="700"/>
                        <a:t>آذر</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a:t>هفته اول</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a:t>صنایع دستی</a:t>
                      </a:r>
                      <a:endParaRPr lang="en-US" sz="600">
                        <a:latin typeface="Times New Roman"/>
                        <a:ea typeface="Times New Roman"/>
                      </a:endParaRPr>
                    </a:p>
                  </a:txBody>
                  <a:tcPr marL="32131" marR="32131" marT="0" marB="0" anchor="ctr"/>
                </a:tc>
                <a:tc rowSpan="4">
                  <a:txBody>
                    <a:bodyPr/>
                    <a:lstStyle/>
                    <a:p>
                      <a:pPr marL="0" marR="0" algn="ctr" rtl="1">
                        <a:spcBef>
                          <a:spcPts val="0"/>
                        </a:spcBef>
                        <a:spcAft>
                          <a:spcPts val="0"/>
                        </a:spcAft>
                      </a:pPr>
                      <a:r>
                        <a:rPr lang="fa-IR" sz="700"/>
                        <a:t>اسفند</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a:t>هفته اول</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endParaRPr lang="fa-IR" sz="700" dirty="0">
                        <a:latin typeface="Times New Roman"/>
                        <a:ea typeface="Times New Roman"/>
                        <a:cs typeface="Tahoma"/>
                      </a:endParaRPr>
                    </a:p>
                  </a:txBody>
                  <a:tcPr marL="32131" marR="32131" marT="0" marB="0" anchor="ctr"/>
                </a:tc>
              </a:tr>
              <a:tr h="401801">
                <a:tc vMerge="1">
                  <a:txBody>
                    <a:bodyPr/>
                    <a:lstStyle/>
                    <a:p>
                      <a:endParaRPr lang="en-US"/>
                    </a:p>
                  </a:txBody>
                  <a:tcPr/>
                </a:tc>
                <a:tc>
                  <a:txBody>
                    <a:bodyPr/>
                    <a:lstStyle/>
                    <a:p>
                      <a:pPr marL="0" marR="0" algn="ctr" rtl="1">
                        <a:spcBef>
                          <a:spcPts val="0"/>
                        </a:spcBef>
                        <a:spcAft>
                          <a:spcPts val="0"/>
                        </a:spcAft>
                      </a:pPr>
                      <a:r>
                        <a:rPr lang="fa-IR" sz="700"/>
                        <a:t>هفته دوم</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a:t>صنایع دستی</a:t>
                      </a:r>
                      <a:endParaRPr lang="en-US" sz="600">
                        <a:latin typeface="Times New Roman"/>
                        <a:ea typeface="Times New Roman"/>
                      </a:endParaRPr>
                    </a:p>
                  </a:txBody>
                  <a:tcPr marL="32131" marR="32131" marT="0" marB="0" anchor="ctr"/>
                </a:tc>
                <a:tc vMerge="1">
                  <a:txBody>
                    <a:bodyPr/>
                    <a:lstStyle/>
                    <a:p>
                      <a:endParaRPr lang="en-US"/>
                    </a:p>
                  </a:txBody>
                  <a:tcPr/>
                </a:tc>
                <a:tc>
                  <a:txBody>
                    <a:bodyPr/>
                    <a:lstStyle/>
                    <a:p>
                      <a:pPr marL="0" marR="0" algn="ctr" rtl="1">
                        <a:spcBef>
                          <a:spcPts val="0"/>
                        </a:spcBef>
                        <a:spcAft>
                          <a:spcPts val="0"/>
                        </a:spcAft>
                      </a:pPr>
                      <a:r>
                        <a:rPr lang="fa-IR" sz="700"/>
                        <a:t>هفته دوم</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endParaRPr lang="fa-IR" sz="700">
                        <a:latin typeface="Times New Roman"/>
                        <a:ea typeface="Times New Roman"/>
                        <a:cs typeface="Tahoma"/>
                      </a:endParaRPr>
                    </a:p>
                  </a:txBody>
                  <a:tcPr marL="32131" marR="32131" marT="0" marB="0" anchor="ctr"/>
                </a:tc>
              </a:tr>
              <a:tr h="401801">
                <a:tc vMerge="1">
                  <a:txBody>
                    <a:bodyPr/>
                    <a:lstStyle/>
                    <a:p>
                      <a:endParaRPr lang="en-US"/>
                    </a:p>
                  </a:txBody>
                  <a:tcPr/>
                </a:tc>
                <a:tc>
                  <a:txBody>
                    <a:bodyPr/>
                    <a:lstStyle/>
                    <a:p>
                      <a:pPr marL="0" marR="0" algn="ctr" rtl="1">
                        <a:spcBef>
                          <a:spcPts val="0"/>
                        </a:spcBef>
                        <a:spcAft>
                          <a:spcPts val="0"/>
                        </a:spcAft>
                      </a:pPr>
                      <a:r>
                        <a:rPr lang="fa-IR" sz="700"/>
                        <a:t>هفته سوم</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a:t>صنایع دستی</a:t>
                      </a:r>
                      <a:endParaRPr lang="en-US" sz="600">
                        <a:latin typeface="Times New Roman"/>
                        <a:ea typeface="Times New Roman"/>
                      </a:endParaRPr>
                    </a:p>
                  </a:txBody>
                  <a:tcPr marL="32131" marR="32131" marT="0" marB="0" anchor="ctr"/>
                </a:tc>
                <a:tc vMerge="1">
                  <a:txBody>
                    <a:bodyPr/>
                    <a:lstStyle/>
                    <a:p>
                      <a:endParaRPr lang="en-US"/>
                    </a:p>
                  </a:txBody>
                  <a:tcPr/>
                </a:tc>
                <a:tc>
                  <a:txBody>
                    <a:bodyPr/>
                    <a:lstStyle/>
                    <a:p>
                      <a:pPr marL="0" marR="0" algn="ctr" rtl="1">
                        <a:spcBef>
                          <a:spcPts val="0"/>
                        </a:spcBef>
                        <a:spcAft>
                          <a:spcPts val="0"/>
                        </a:spcAft>
                      </a:pPr>
                      <a:r>
                        <a:rPr lang="fa-IR" sz="700"/>
                        <a:t>هفته سوم</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endParaRPr lang="en-US" sz="600" dirty="0">
                        <a:latin typeface="Times New Roman"/>
                        <a:ea typeface="Times New Roman"/>
                      </a:endParaRPr>
                    </a:p>
                  </a:txBody>
                  <a:tcPr marL="32131" marR="32131" marT="0" marB="0" anchor="ctr"/>
                </a:tc>
              </a:tr>
              <a:tr h="675934">
                <a:tc vMerge="1">
                  <a:txBody>
                    <a:bodyPr/>
                    <a:lstStyle/>
                    <a:p>
                      <a:endParaRPr lang="en-US"/>
                    </a:p>
                  </a:txBody>
                  <a:tcPr/>
                </a:tc>
                <a:tc>
                  <a:txBody>
                    <a:bodyPr/>
                    <a:lstStyle/>
                    <a:p>
                      <a:pPr marL="0" marR="0" algn="ctr" rtl="1">
                        <a:spcBef>
                          <a:spcPts val="0"/>
                        </a:spcBef>
                        <a:spcAft>
                          <a:spcPts val="0"/>
                        </a:spcAft>
                      </a:pPr>
                      <a:r>
                        <a:rPr lang="fa-IR" sz="700"/>
                        <a:t>هفته چهارم</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a:t>صنایع دستی</a:t>
                      </a:r>
                      <a:endParaRPr lang="en-US" sz="600">
                        <a:latin typeface="Times New Roman"/>
                        <a:ea typeface="Times New Roman"/>
                      </a:endParaRPr>
                    </a:p>
                  </a:txBody>
                  <a:tcPr marL="32131" marR="32131" marT="0" marB="0" anchor="ctr"/>
                </a:tc>
                <a:tc vMerge="1">
                  <a:txBody>
                    <a:bodyPr/>
                    <a:lstStyle/>
                    <a:p>
                      <a:endParaRPr lang="en-US"/>
                    </a:p>
                  </a:txBody>
                  <a:tcPr/>
                </a:tc>
                <a:tc>
                  <a:txBody>
                    <a:bodyPr/>
                    <a:lstStyle/>
                    <a:p>
                      <a:pPr marL="0" marR="0" algn="ctr" rtl="1">
                        <a:spcBef>
                          <a:spcPts val="0"/>
                        </a:spcBef>
                        <a:spcAft>
                          <a:spcPts val="0"/>
                        </a:spcAft>
                      </a:pPr>
                      <a:r>
                        <a:rPr lang="fa-IR" sz="700"/>
                        <a:t>هفته چهارم</a:t>
                      </a:r>
                      <a:endParaRPr lang="en-US" sz="600">
                        <a:latin typeface="Times New Roman"/>
                        <a:ea typeface="Times New Roman"/>
                      </a:endParaRPr>
                    </a:p>
                  </a:txBody>
                  <a:tcPr marL="32131" marR="32131" marT="0" marB="0" anchor="ctr"/>
                </a:tc>
                <a:tc>
                  <a:txBody>
                    <a:bodyPr/>
                    <a:lstStyle/>
                    <a:p>
                      <a:pPr marL="0" marR="0" algn="ctr" rtl="1">
                        <a:spcBef>
                          <a:spcPts val="0"/>
                        </a:spcBef>
                        <a:spcAft>
                          <a:spcPts val="0"/>
                        </a:spcAft>
                      </a:pPr>
                      <a:r>
                        <a:rPr lang="fa-IR" sz="700" dirty="0"/>
                        <a:t>کود زدن به بوته های چای – کاشتن نهال </a:t>
                      </a:r>
                      <a:r>
                        <a:rPr lang="fa-IR" sz="700" dirty="0" smtClean="0"/>
                        <a:t>حرص </a:t>
                      </a:r>
                      <a:r>
                        <a:rPr lang="fa-IR" sz="700" dirty="0"/>
                        <a:t>کردن بوته ها و شخم زدن</a:t>
                      </a:r>
                      <a:endParaRPr lang="en-US" sz="600" dirty="0">
                        <a:latin typeface="Times New Roman"/>
                        <a:ea typeface="Times New Roman"/>
                      </a:endParaRPr>
                    </a:p>
                  </a:txBody>
                  <a:tcPr marL="32131" marR="32131" marT="0" marB="0" anchor="ctr"/>
                </a:tc>
              </a:tr>
            </a:tbl>
          </a:graphicData>
        </a:graphic>
      </p:graphicFrame>
      <p:sp>
        <p:nvSpPr>
          <p:cNvPr id="53255" name="Rectangle 11"/>
          <p:cNvSpPr>
            <a:spLocks noChangeArrowheads="1"/>
          </p:cNvSpPr>
          <p:nvPr/>
        </p:nvSpPr>
        <p:spPr bwMode="auto">
          <a:xfrm>
            <a:off x="-214313" y="5072063"/>
            <a:ext cx="1589088"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900">
                <a:solidFill>
                  <a:srgbClr val="000000"/>
                </a:solidFill>
                <a:latin typeface="Calibri" panose="020F0502020204030204" pitchFamily="34" charset="0"/>
              </a:rPr>
              <a:t>تحویل تخم چای از شرکت کرم ابریش</a:t>
            </a:r>
            <a:endParaRPr lang="en-US" altLang="fa-IR">
              <a:solidFill>
                <a:prstClr val="black"/>
              </a:solidFill>
            </a:endParaRPr>
          </a:p>
        </p:txBody>
      </p:sp>
    </p:spTree>
    <p:extLst>
      <p:ext uri="{BB962C8B-B14F-4D97-AF65-F5344CB8AC3E}">
        <p14:creationId xmlns:p14="http://schemas.microsoft.com/office/powerpoint/2010/main" val="34774319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G:\yturtyu.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57188" y="357188"/>
            <a:ext cx="5214937"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5" name="Rectangle 2"/>
          <p:cNvSpPr>
            <a:spLocks noChangeArrowheads="1"/>
          </p:cNvSpPr>
          <p:nvPr/>
        </p:nvSpPr>
        <p:spPr bwMode="auto">
          <a:xfrm>
            <a:off x="5360988" y="214313"/>
            <a:ext cx="37830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3200" b="1">
                <a:solidFill>
                  <a:srgbClr val="C00000"/>
                </a:solidFill>
                <a:cs typeface="2  Esfehan" panose="00000700000000000000" pitchFamily="2" charset="-78"/>
              </a:rPr>
              <a:t>بررسی اوضاع کالبدی : </a:t>
            </a:r>
          </a:p>
        </p:txBody>
      </p:sp>
      <p:sp>
        <p:nvSpPr>
          <p:cNvPr id="54276" name="Rectangle 3"/>
          <p:cNvSpPr>
            <a:spLocks noChangeArrowheads="1"/>
          </p:cNvSpPr>
          <p:nvPr/>
        </p:nvSpPr>
        <p:spPr bwMode="auto">
          <a:xfrm>
            <a:off x="6515100" y="2071688"/>
            <a:ext cx="2051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srgbClr val="C00000"/>
                </a:solidFill>
                <a:cs typeface="2  Esfehan" panose="00000700000000000000" pitchFamily="2" charset="-78"/>
              </a:rPr>
              <a:t>نقشه کاربری اراضی</a:t>
            </a:r>
          </a:p>
        </p:txBody>
      </p:sp>
      <p:cxnSp>
        <p:nvCxnSpPr>
          <p:cNvPr id="6" name="Straight Arrow Connector 5"/>
          <p:cNvCxnSpPr/>
          <p:nvPr/>
        </p:nvCxnSpPr>
        <p:spPr>
          <a:xfrm>
            <a:off x="4857750" y="2357438"/>
            <a:ext cx="2286000" cy="8572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2000250" y="4786313"/>
            <a:ext cx="5143500" cy="12144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4279" name="Rectangle 8"/>
          <p:cNvSpPr>
            <a:spLocks noChangeArrowheads="1"/>
          </p:cNvSpPr>
          <p:nvPr/>
        </p:nvSpPr>
        <p:spPr bwMode="auto">
          <a:xfrm>
            <a:off x="7081838" y="3000375"/>
            <a:ext cx="14557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cs typeface="B Nazanin" panose="00000400000000000000" pitchFamily="2" charset="-78"/>
              </a:rPr>
              <a:t>ایستگاه هواشناسی</a:t>
            </a:r>
          </a:p>
        </p:txBody>
      </p:sp>
      <p:sp>
        <p:nvSpPr>
          <p:cNvPr id="54280" name="Rectangle 9"/>
          <p:cNvSpPr>
            <a:spLocks noChangeArrowheads="1"/>
          </p:cNvSpPr>
          <p:nvPr/>
        </p:nvSpPr>
        <p:spPr bwMode="auto">
          <a:xfrm>
            <a:off x="7164388" y="4508500"/>
            <a:ext cx="1266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cs typeface="B Nazanin" panose="00000400000000000000" pitchFamily="2" charset="-78"/>
              </a:rPr>
              <a:t>کلانتری دیلمان</a:t>
            </a:r>
          </a:p>
        </p:txBody>
      </p:sp>
      <p:cxnSp>
        <p:nvCxnSpPr>
          <p:cNvPr id="11" name="Straight Arrow Connector 10"/>
          <p:cNvCxnSpPr/>
          <p:nvPr/>
        </p:nvCxnSpPr>
        <p:spPr>
          <a:xfrm>
            <a:off x="1714500" y="3500438"/>
            <a:ext cx="5000625" cy="3571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4282" name="Rectangle 13"/>
          <p:cNvSpPr>
            <a:spLocks noChangeArrowheads="1"/>
          </p:cNvSpPr>
          <p:nvPr/>
        </p:nvSpPr>
        <p:spPr bwMode="auto">
          <a:xfrm>
            <a:off x="7189788" y="3714750"/>
            <a:ext cx="6238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cs typeface="B Nazanin" panose="00000400000000000000" pitchFamily="2" charset="-78"/>
              </a:rPr>
              <a:t>مسجد</a:t>
            </a:r>
          </a:p>
        </p:txBody>
      </p:sp>
      <p:cxnSp>
        <p:nvCxnSpPr>
          <p:cNvPr id="15" name="Straight Arrow Connector 14"/>
          <p:cNvCxnSpPr/>
          <p:nvPr/>
        </p:nvCxnSpPr>
        <p:spPr>
          <a:xfrm>
            <a:off x="1500188" y="3643313"/>
            <a:ext cx="5357812" cy="5715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4284" name="Rectangle 17"/>
          <p:cNvSpPr>
            <a:spLocks noChangeArrowheads="1"/>
          </p:cNvSpPr>
          <p:nvPr/>
        </p:nvSpPr>
        <p:spPr bwMode="auto">
          <a:xfrm>
            <a:off x="7164388" y="4071938"/>
            <a:ext cx="6492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cs typeface="B Nazanin" panose="00000400000000000000" pitchFamily="2" charset="-78"/>
              </a:rPr>
              <a:t>مدرسه</a:t>
            </a:r>
          </a:p>
        </p:txBody>
      </p:sp>
      <p:sp>
        <p:nvSpPr>
          <p:cNvPr id="54285" name="Rectangle 13"/>
          <p:cNvSpPr>
            <a:spLocks noChangeArrowheads="1"/>
          </p:cNvSpPr>
          <p:nvPr/>
        </p:nvSpPr>
        <p:spPr bwMode="auto">
          <a:xfrm>
            <a:off x="7750175" y="5157788"/>
            <a:ext cx="287338" cy="215900"/>
          </a:xfrm>
          <a:prstGeom prst="rect">
            <a:avLst/>
          </a:prstGeom>
          <a:solidFill>
            <a:srgbClr val="00800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54286" name="Rectangle 14"/>
          <p:cNvSpPr>
            <a:spLocks noChangeArrowheads="1"/>
          </p:cNvSpPr>
          <p:nvPr/>
        </p:nvSpPr>
        <p:spPr bwMode="auto">
          <a:xfrm>
            <a:off x="7750175" y="5518150"/>
            <a:ext cx="287338" cy="215900"/>
          </a:xfrm>
          <a:prstGeom prst="rect">
            <a:avLst/>
          </a:prstGeom>
          <a:solidFill>
            <a:srgbClr val="FFCC0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54287" name="Rectangle 15"/>
          <p:cNvSpPr>
            <a:spLocks noChangeArrowheads="1"/>
          </p:cNvSpPr>
          <p:nvPr/>
        </p:nvSpPr>
        <p:spPr bwMode="auto">
          <a:xfrm>
            <a:off x="7750175" y="5876925"/>
            <a:ext cx="287338" cy="215900"/>
          </a:xfrm>
          <a:prstGeom prst="rect">
            <a:avLst/>
          </a:prstGeom>
          <a:solidFill>
            <a:srgbClr val="FF000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54288" name="Rectangle 16"/>
          <p:cNvSpPr>
            <a:spLocks noChangeArrowheads="1"/>
          </p:cNvSpPr>
          <p:nvPr/>
        </p:nvSpPr>
        <p:spPr bwMode="auto">
          <a:xfrm>
            <a:off x="7050088" y="5108575"/>
            <a:ext cx="54768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a:solidFill>
                  <a:prstClr val="black"/>
                </a:solidFill>
              </a:rPr>
              <a:t>مراتع</a:t>
            </a:r>
          </a:p>
        </p:txBody>
      </p:sp>
      <p:sp>
        <p:nvSpPr>
          <p:cNvPr id="54289" name="Rectangle 17"/>
          <p:cNvSpPr>
            <a:spLocks noChangeArrowheads="1"/>
          </p:cNvSpPr>
          <p:nvPr/>
        </p:nvSpPr>
        <p:spPr bwMode="auto">
          <a:xfrm>
            <a:off x="6962775" y="5468938"/>
            <a:ext cx="7064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a:solidFill>
                  <a:prstClr val="black"/>
                </a:solidFill>
              </a:rPr>
              <a:t>مسكوني</a:t>
            </a:r>
          </a:p>
        </p:txBody>
      </p:sp>
      <p:sp>
        <p:nvSpPr>
          <p:cNvPr id="54290" name="Rectangle 18"/>
          <p:cNvSpPr>
            <a:spLocks noChangeArrowheads="1"/>
          </p:cNvSpPr>
          <p:nvPr/>
        </p:nvSpPr>
        <p:spPr bwMode="auto">
          <a:xfrm>
            <a:off x="6980238" y="5829300"/>
            <a:ext cx="61753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a:solidFill>
                  <a:prstClr val="black"/>
                </a:solidFill>
              </a:rPr>
              <a:t>تجاري</a:t>
            </a:r>
          </a:p>
        </p:txBody>
      </p:sp>
      <p:sp>
        <p:nvSpPr>
          <p:cNvPr id="54291" name="Rectangle 19"/>
          <p:cNvSpPr>
            <a:spLocks noChangeArrowheads="1"/>
          </p:cNvSpPr>
          <p:nvPr/>
        </p:nvSpPr>
        <p:spPr bwMode="auto">
          <a:xfrm>
            <a:off x="7750175" y="6237288"/>
            <a:ext cx="287338" cy="215900"/>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54292" name="Rectangle 20"/>
          <p:cNvSpPr>
            <a:spLocks noChangeArrowheads="1"/>
          </p:cNvSpPr>
          <p:nvPr/>
        </p:nvSpPr>
        <p:spPr bwMode="auto">
          <a:xfrm>
            <a:off x="6877050" y="6189663"/>
            <a:ext cx="7207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a:solidFill>
                  <a:prstClr val="black"/>
                </a:solidFill>
              </a:rPr>
              <a:t>اموزشي</a:t>
            </a:r>
          </a:p>
        </p:txBody>
      </p:sp>
      <p:sp>
        <p:nvSpPr>
          <p:cNvPr id="54293" name="Rectangle 21"/>
          <p:cNvSpPr>
            <a:spLocks noChangeArrowheads="1"/>
          </p:cNvSpPr>
          <p:nvPr/>
        </p:nvSpPr>
        <p:spPr bwMode="auto">
          <a:xfrm>
            <a:off x="6659563" y="5084763"/>
            <a:ext cx="2305050" cy="1584325"/>
          </a:xfrm>
          <a:prstGeom prst="rect">
            <a:avLst/>
          </a:prstGeom>
          <a:solidFill>
            <a:schemeClr val="accent1">
              <a:alpha val="0"/>
            </a:schemeClr>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54294" name="Rectangle 22"/>
          <p:cNvSpPr>
            <a:spLocks noChangeArrowheads="1"/>
          </p:cNvSpPr>
          <p:nvPr/>
        </p:nvSpPr>
        <p:spPr bwMode="auto">
          <a:xfrm>
            <a:off x="8027988" y="5300663"/>
            <a:ext cx="8270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cs typeface="B Nazanin" panose="00000400000000000000" pitchFamily="2" charset="-78"/>
              </a:rPr>
              <a:t>راهنماي نقشه</a:t>
            </a:r>
          </a:p>
        </p:txBody>
      </p:sp>
    </p:spTree>
    <p:extLst>
      <p:ext uri="{BB962C8B-B14F-4D97-AF65-F5344CB8AC3E}">
        <p14:creationId xmlns:p14="http://schemas.microsoft.com/office/powerpoint/2010/main" val="410533483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5"/>
          <p:cNvSpPr>
            <a:spLocks noChangeArrowheads="1"/>
          </p:cNvSpPr>
          <p:nvPr/>
        </p:nvSpPr>
        <p:spPr bwMode="auto">
          <a:xfrm>
            <a:off x="6305550" y="500063"/>
            <a:ext cx="20161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b="1">
                <a:solidFill>
                  <a:prstClr val="black"/>
                </a:solidFill>
                <a:cs typeface="B Nazanin" panose="00000400000000000000" pitchFamily="2" charset="-78"/>
              </a:rPr>
              <a:t>بررسی اوضاع کالبدی</a:t>
            </a:r>
          </a:p>
        </p:txBody>
      </p:sp>
      <p:pic>
        <p:nvPicPr>
          <p:cNvPr id="55299" name="Picture 9" descr="222h"/>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03238" y="682625"/>
            <a:ext cx="4140200" cy="475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0" name="Oval 11"/>
          <p:cNvSpPr>
            <a:spLocks noChangeArrowheads="1"/>
          </p:cNvSpPr>
          <p:nvPr/>
        </p:nvSpPr>
        <p:spPr bwMode="auto">
          <a:xfrm>
            <a:off x="1752600" y="2921000"/>
            <a:ext cx="503238" cy="503238"/>
          </a:xfrm>
          <a:prstGeom prst="ellipse">
            <a:avLst/>
          </a:prstGeom>
          <a:solidFill>
            <a:schemeClr val="accent1">
              <a:alpha val="0"/>
            </a:schemeClr>
          </a:solidFill>
          <a:ln w="34925">
            <a:solidFill>
              <a:srgbClr val="FF00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a:t>
            </a:r>
          </a:p>
        </p:txBody>
      </p:sp>
      <p:sp>
        <p:nvSpPr>
          <p:cNvPr id="55301" name="Oval 12"/>
          <p:cNvSpPr>
            <a:spLocks noChangeArrowheads="1"/>
          </p:cNvSpPr>
          <p:nvPr/>
        </p:nvSpPr>
        <p:spPr bwMode="auto">
          <a:xfrm>
            <a:off x="1800225" y="1978025"/>
            <a:ext cx="503238" cy="503238"/>
          </a:xfrm>
          <a:prstGeom prst="ellipse">
            <a:avLst/>
          </a:prstGeom>
          <a:solidFill>
            <a:schemeClr val="accent1">
              <a:alpha val="0"/>
            </a:schemeClr>
          </a:solidFill>
          <a:ln w="34925">
            <a:solidFill>
              <a:srgbClr val="FF00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55302" name="Oval 13"/>
          <p:cNvSpPr>
            <a:spLocks noChangeArrowheads="1"/>
          </p:cNvSpPr>
          <p:nvPr/>
        </p:nvSpPr>
        <p:spPr bwMode="auto">
          <a:xfrm>
            <a:off x="2592388" y="2482850"/>
            <a:ext cx="647700" cy="647700"/>
          </a:xfrm>
          <a:prstGeom prst="ellipse">
            <a:avLst/>
          </a:prstGeom>
          <a:solidFill>
            <a:schemeClr val="accent1">
              <a:alpha val="0"/>
            </a:schemeClr>
          </a:solidFill>
          <a:ln w="34925">
            <a:solidFill>
              <a:srgbClr val="FF00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55303" name="Oval 14"/>
          <p:cNvSpPr>
            <a:spLocks noChangeArrowheads="1"/>
          </p:cNvSpPr>
          <p:nvPr/>
        </p:nvSpPr>
        <p:spPr bwMode="auto">
          <a:xfrm>
            <a:off x="1511300" y="3273425"/>
            <a:ext cx="503238" cy="503238"/>
          </a:xfrm>
          <a:prstGeom prst="ellipse">
            <a:avLst/>
          </a:prstGeom>
          <a:solidFill>
            <a:schemeClr val="accent1">
              <a:alpha val="0"/>
            </a:schemeClr>
          </a:solidFill>
          <a:ln w="34925">
            <a:solidFill>
              <a:srgbClr val="FF00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55304" name="Rectangle 17"/>
          <p:cNvSpPr>
            <a:spLocks noChangeArrowheads="1"/>
          </p:cNvSpPr>
          <p:nvPr/>
        </p:nvSpPr>
        <p:spPr bwMode="auto">
          <a:xfrm rot="2536671">
            <a:off x="2030413" y="3395663"/>
            <a:ext cx="1081087" cy="431800"/>
          </a:xfrm>
          <a:prstGeom prst="rect">
            <a:avLst/>
          </a:prstGeom>
          <a:solidFill>
            <a:schemeClr val="accent1">
              <a:alpha val="0"/>
            </a:schemeClr>
          </a:solidFill>
          <a:ln w="25400">
            <a:solidFill>
              <a:srgbClr val="FF00FF"/>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pic>
        <p:nvPicPr>
          <p:cNvPr id="55305" name="Picture 18" descr="5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7700" y="5291138"/>
            <a:ext cx="693738"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6" name="Oval 11"/>
          <p:cNvSpPr>
            <a:spLocks noChangeArrowheads="1"/>
          </p:cNvSpPr>
          <p:nvPr/>
        </p:nvSpPr>
        <p:spPr bwMode="auto">
          <a:xfrm>
            <a:off x="1395413" y="2420938"/>
            <a:ext cx="503237" cy="503237"/>
          </a:xfrm>
          <a:prstGeom prst="ellipse">
            <a:avLst/>
          </a:prstGeom>
          <a:solidFill>
            <a:schemeClr val="accent1">
              <a:alpha val="0"/>
            </a:schemeClr>
          </a:solidFill>
          <a:ln w="34925">
            <a:solidFill>
              <a:srgbClr val="FF00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55307" name="Oval 11"/>
          <p:cNvSpPr>
            <a:spLocks noChangeArrowheads="1"/>
          </p:cNvSpPr>
          <p:nvPr/>
        </p:nvSpPr>
        <p:spPr bwMode="auto">
          <a:xfrm>
            <a:off x="2252663" y="2492375"/>
            <a:ext cx="357187" cy="431800"/>
          </a:xfrm>
          <a:prstGeom prst="ellipse">
            <a:avLst/>
          </a:prstGeom>
          <a:solidFill>
            <a:schemeClr val="accent1">
              <a:alpha val="0"/>
            </a:schemeClr>
          </a:solidFill>
          <a:ln w="34925">
            <a:solidFill>
              <a:srgbClr val="FF00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55308" name="Text Box 16"/>
          <p:cNvSpPr txBox="1">
            <a:spLocks noChangeArrowheads="1"/>
          </p:cNvSpPr>
          <p:nvPr/>
        </p:nvSpPr>
        <p:spPr bwMode="auto">
          <a:xfrm>
            <a:off x="4932363" y="1268413"/>
            <a:ext cx="3887787" cy="275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fa-IR" altLang="fa-IR" sz="1400" b="1">
                <a:solidFill>
                  <a:prstClr val="black"/>
                </a:solidFill>
                <a:cs typeface="B Nazanin" panose="00000400000000000000" pitchFamily="2" charset="-78"/>
              </a:rPr>
              <a:t>بافت روستاي اسپيلي تركيبي مي باشد اين وستا دااي 2 نوع بافت 1. متراكم 2. خطي </a:t>
            </a:r>
          </a:p>
          <a:p>
            <a:pPr eaLnBrk="1" fontAlgn="base" hangingPunct="1">
              <a:spcBef>
                <a:spcPct val="50000"/>
              </a:spcBef>
              <a:spcAft>
                <a:spcPct val="0"/>
              </a:spcAft>
            </a:pPr>
            <a:r>
              <a:rPr lang="fa-IR" altLang="fa-IR" sz="1400" b="1">
                <a:solidFill>
                  <a:prstClr val="black"/>
                </a:solidFill>
                <a:cs typeface="B Nazanin" panose="00000400000000000000" pitchFamily="2" charset="-78"/>
              </a:rPr>
              <a:t>مي باشد . در نگاه اول خانه هاي روستايي به صورت كولوني هايي كه پخش شدند به نظر مي رسند.چون زمين مسطح براي گسترش چندين خانوار در كنار هم وجود ندارد. يعني به دليل اقليم سرد و كوهستاني اسپيلي مجتمع هاي مسكوني روستايي در كنار هم بصورت متراكم قرار گرفته اند و هر مجتمع با فاصله اي از مجتمع ديگري روي يك تپه ديگر قرار گرفته .در قسمت هايي كه بازار در انجا قرار داردبافت خطي مي باشد . اطراف هر مجموعه چندين طويله و باغچه و باغ هاي كوچك وجود دارد.كه مساحت طويله ي هر خانواده 2 برابر خانه انها ست.  </a:t>
            </a:r>
            <a:endParaRPr lang="sq-AL" altLang="fa-IR" sz="1400" b="1">
              <a:solidFill>
                <a:prstClr val="black"/>
              </a:solidFill>
              <a:cs typeface="B Nazanin" panose="00000400000000000000" pitchFamily="2" charset="-78"/>
            </a:endParaRPr>
          </a:p>
        </p:txBody>
      </p:sp>
    </p:spTree>
    <p:extLst>
      <p:ext uri="{BB962C8B-B14F-4D97-AF65-F5344CB8AC3E}">
        <p14:creationId xmlns:p14="http://schemas.microsoft.com/office/powerpoint/2010/main" val="418663710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8" descr="IMG_0507"/>
          <p:cNvPicPr>
            <a:picLocks noChangeAspect="1" noChangeArrowheads="1"/>
          </p:cNvPicPr>
          <p:nvPr/>
        </p:nvPicPr>
        <p:blipFill>
          <a:blip r:embed="rId2" cstate="email">
            <a:lum bright="52000" contrast="-52000"/>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3" name="Picture 10" descr="1"/>
          <p:cNvPicPr>
            <a:picLocks noChangeAspect="1" noChangeArrowheads="1"/>
          </p:cNvPicPr>
          <p:nvPr/>
        </p:nvPicPr>
        <p:blipFill>
          <a:blip r:embed="rId3" cstate="email">
            <a:lum bright="22000" contrast="78000"/>
            <a:extLst>
              <a:ext uri="{28A0092B-C50C-407E-A947-70E740481C1C}">
                <a14:useLocalDpi xmlns:a14="http://schemas.microsoft.com/office/drawing/2010/main"/>
              </a:ext>
            </a:extLst>
          </a:blip>
          <a:srcRect/>
          <a:stretch>
            <a:fillRect/>
          </a:stretch>
        </p:blipFill>
        <p:spPr bwMode="auto">
          <a:xfrm>
            <a:off x="0" y="1052513"/>
            <a:ext cx="6119813" cy="459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4" name="Picture 11" descr="5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00113" y="4508500"/>
            <a:ext cx="693737"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5" name="Rectangle 9"/>
          <p:cNvSpPr>
            <a:spLocks noChangeArrowheads="1"/>
          </p:cNvSpPr>
          <p:nvPr/>
        </p:nvSpPr>
        <p:spPr bwMode="auto">
          <a:xfrm>
            <a:off x="5573713" y="765175"/>
            <a:ext cx="24971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800" b="1">
                <a:solidFill>
                  <a:prstClr val="black"/>
                </a:solidFill>
                <a:cs typeface="B Nazanin" panose="00000400000000000000" pitchFamily="2" charset="-78"/>
              </a:rPr>
              <a:t>حوزه ي نفوذ روستا</a:t>
            </a:r>
          </a:p>
        </p:txBody>
      </p:sp>
      <p:sp>
        <p:nvSpPr>
          <p:cNvPr id="56326" name="Text Box 10"/>
          <p:cNvSpPr txBox="1">
            <a:spLocks noChangeArrowheads="1"/>
          </p:cNvSpPr>
          <p:nvPr/>
        </p:nvSpPr>
        <p:spPr bwMode="auto">
          <a:xfrm>
            <a:off x="6156325" y="1700213"/>
            <a:ext cx="2663825" cy="241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fa-IR" altLang="fa-IR" sz="1600" b="1">
                <a:solidFill>
                  <a:prstClr val="black"/>
                </a:solidFill>
                <a:cs typeface="B Nazanin" panose="00000400000000000000" pitchFamily="2" charset="-78"/>
              </a:rPr>
              <a:t>روستاي اسپيلي فرق عمده اي با يك روستاي معمولي دارد و ان جذب توريست است .اسپيلي به دليل داشتن اب و هواي بسيار مطبوع ييلاق بسيار مناسبي مي باشد.و ساخت ساختمان هاي ويلايي و زيبا در انجا رواج دارد.</a:t>
            </a:r>
          </a:p>
          <a:p>
            <a:pPr eaLnBrk="1" fontAlgn="base" hangingPunct="1">
              <a:spcBef>
                <a:spcPct val="50000"/>
              </a:spcBef>
              <a:spcAft>
                <a:spcPct val="0"/>
              </a:spcAft>
            </a:pPr>
            <a:r>
              <a:rPr lang="fa-IR" altLang="fa-IR" sz="1600" b="1">
                <a:solidFill>
                  <a:prstClr val="black"/>
                </a:solidFill>
                <a:cs typeface="B Nazanin" panose="00000400000000000000" pitchFamily="2" charset="-78"/>
              </a:rPr>
              <a:t>و از لحاظ جذب گردشگر حوزه ي نفوذ ان تا قزوين و تهران پيش رفته.</a:t>
            </a:r>
            <a:endParaRPr lang="sq-AL" altLang="fa-IR" sz="1600" b="1">
              <a:solidFill>
                <a:prstClr val="black"/>
              </a:solidFill>
              <a:cs typeface="B Nazanin" panose="00000400000000000000" pitchFamily="2" charset="-78"/>
            </a:endParaRPr>
          </a:p>
        </p:txBody>
      </p:sp>
    </p:spTree>
    <p:extLst>
      <p:ext uri="{BB962C8B-B14F-4D97-AF65-F5344CB8AC3E}">
        <p14:creationId xmlns:p14="http://schemas.microsoft.com/office/powerpoint/2010/main" val="12387909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Box 4"/>
          <p:cNvSpPr txBox="1">
            <a:spLocks noChangeArrowheads="1"/>
          </p:cNvSpPr>
          <p:nvPr/>
        </p:nvSpPr>
        <p:spPr bwMode="auto">
          <a:xfrm>
            <a:off x="5364163" y="285750"/>
            <a:ext cx="31369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3600" b="1">
                <a:solidFill>
                  <a:prstClr val="black"/>
                </a:solidFill>
                <a:latin typeface="Calibri" panose="020F0502020204030204" pitchFamily="34" charset="0"/>
                <a:cs typeface="B Nazanin" panose="00000400000000000000" pitchFamily="2" charset="-78"/>
              </a:rPr>
              <a:t>محله بندی روستا</a:t>
            </a:r>
          </a:p>
        </p:txBody>
      </p:sp>
      <p:pic>
        <p:nvPicPr>
          <p:cNvPr id="57347" name="Picture 5" descr="5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403350" y="5373688"/>
            <a:ext cx="628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8" name="Picture 6" descr="5"/>
          <p:cNvPicPr>
            <a:picLocks noChangeAspect="1" noChangeArrowheads="1"/>
          </p:cNvPicPr>
          <p:nvPr/>
        </p:nvPicPr>
        <p:blipFill>
          <a:blip r:embed="rId3" cstate="email">
            <a:lum bright="24000" contrast="48000"/>
            <a:extLst>
              <a:ext uri="{28A0092B-C50C-407E-A947-70E740481C1C}">
                <a14:useLocalDpi xmlns:a14="http://schemas.microsoft.com/office/drawing/2010/main"/>
              </a:ext>
            </a:extLst>
          </a:blip>
          <a:srcRect/>
          <a:stretch>
            <a:fillRect/>
          </a:stretch>
        </p:blipFill>
        <p:spPr bwMode="auto">
          <a:xfrm>
            <a:off x="1042988" y="1268413"/>
            <a:ext cx="6218237" cy="466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512675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Box 24"/>
          <p:cNvSpPr txBox="1">
            <a:spLocks noChangeArrowheads="1"/>
          </p:cNvSpPr>
          <p:nvPr/>
        </p:nvSpPr>
        <p:spPr bwMode="auto">
          <a:xfrm>
            <a:off x="6659563" y="3214688"/>
            <a:ext cx="8413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latin typeface="Calibri" panose="020F0502020204030204" pitchFamily="34" charset="0"/>
                <a:cs typeface="B Kamran" panose="00000400000000000000" pitchFamily="2" charset="-78"/>
              </a:rPr>
              <a:t>مسجد</a:t>
            </a:r>
          </a:p>
        </p:txBody>
      </p:sp>
      <p:sp>
        <p:nvSpPr>
          <p:cNvPr id="31" name="Flowchart: Connector 30"/>
          <p:cNvSpPr/>
          <p:nvPr/>
        </p:nvSpPr>
        <p:spPr>
          <a:xfrm>
            <a:off x="5500688" y="4643438"/>
            <a:ext cx="428625" cy="428625"/>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solidFill>
                <a:prstClr val="white"/>
              </a:solidFill>
            </a:endParaRPr>
          </a:p>
        </p:txBody>
      </p:sp>
      <p:sp>
        <p:nvSpPr>
          <p:cNvPr id="58372" name="TextBox 33"/>
          <p:cNvSpPr txBox="1">
            <a:spLocks noChangeArrowheads="1"/>
          </p:cNvSpPr>
          <p:nvPr/>
        </p:nvSpPr>
        <p:spPr bwMode="auto">
          <a:xfrm>
            <a:off x="7143750" y="0"/>
            <a:ext cx="22860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r>
              <a:rPr lang="fa-IR" altLang="fa-IR" sz="3000">
                <a:solidFill>
                  <a:srgbClr val="C00000"/>
                </a:solidFill>
                <a:latin typeface="Calibri" panose="020F0502020204030204" pitchFamily="34" charset="0"/>
                <a:cs typeface="2  Esfehan" panose="00000700000000000000" pitchFamily="2" charset="-78"/>
              </a:rPr>
              <a:t>مکان های عمومی</a:t>
            </a:r>
          </a:p>
          <a:p>
            <a:pPr algn="ctr" eaLnBrk="1" fontAlgn="base" hangingPunct="1">
              <a:spcBef>
                <a:spcPct val="0"/>
              </a:spcBef>
              <a:spcAft>
                <a:spcPct val="0"/>
              </a:spcAft>
            </a:pPr>
            <a:r>
              <a:rPr lang="fa-IR" altLang="fa-IR" sz="3000">
                <a:solidFill>
                  <a:srgbClr val="C00000"/>
                </a:solidFill>
                <a:latin typeface="Calibri" panose="020F0502020204030204" pitchFamily="34" charset="0"/>
                <a:cs typeface="2  Esfehan" panose="00000700000000000000" pitchFamily="2" charset="-78"/>
              </a:rPr>
              <a:t>روستا</a:t>
            </a:r>
          </a:p>
        </p:txBody>
      </p:sp>
      <p:pic>
        <p:nvPicPr>
          <p:cNvPr id="58373" name="Picture 28" descr="5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916238" y="981075"/>
            <a:ext cx="43656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4" name="Picture 30" descr="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081213" y="692150"/>
            <a:ext cx="5146675" cy="590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5" name="Picture 32" descr="6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8313" y="2781300"/>
            <a:ext cx="223202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6" name="Picture 33" descr="IMG_052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508625" y="333375"/>
            <a:ext cx="1944688" cy="189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7" name="Picture 34" descr="IMG_0569"/>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68313" y="692150"/>
            <a:ext cx="2232025" cy="188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8" name="Picture 35" descr="IMG_0547"/>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804025" y="4941888"/>
            <a:ext cx="1944688"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9" name="Picture 36" descr="IMG_0532"/>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284663" y="4797425"/>
            <a:ext cx="1944687"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80" name="Picture 37" descr="IMG_0535"/>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804025" y="2708275"/>
            <a:ext cx="1947863" cy="189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81" name="Picture 38" descr="IMG_0580"/>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971550" y="4797425"/>
            <a:ext cx="2232025" cy="184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82" name="TextBox 22"/>
          <p:cNvSpPr txBox="1">
            <a:spLocks noChangeArrowheads="1"/>
          </p:cNvSpPr>
          <p:nvPr/>
        </p:nvSpPr>
        <p:spPr bwMode="auto">
          <a:xfrm>
            <a:off x="4140200" y="620713"/>
            <a:ext cx="857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latin typeface="Calibri" panose="020F0502020204030204" pitchFamily="34" charset="0"/>
              </a:rPr>
              <a:t>مدرسه</a:t>
            </a:r>
          </a:p>
        </p:txBody>
      </p:sp>
      <p:sp>
        <p:nvSpPr>
          <p:cNvPr id="58383" name="Line 40"/>
          <p:cNvSpPr>
            <a:spLocks noChangeShapeType="1"/>
          </p:cNvSpPr>
          <p:nvPr/>
        </p:nvSpPr>
        <p:spPr bwMode="auto">
          <a:xfrm>
            <a:off x="4427538" y="4076700"/>
            <a:ext cx="288925" cy="1223963"/>
          </a:xfrm>
          <a:prstGeom prst="line">
            <a:avLst/>
          </a:prstGeom>
          <a:noFill/>
          <a:ln w="254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58384" name="Line 41"/>
          <p:cNvSpPr>
            <a:spLocks noChangeShapeType="1"/>
          </p:cNvSpPr>
          <p:nvPr/>
        </p:nvSpPr>
        <p:spPr bwMode="auto">
          <a:xfrm flipH="1">
            <a:off x="2916238" y="4292600"/>
            <a:ext cx="792162" cy="936625"/>
          </a:xfrm>
          <a:prstGeom prst="line">
            <a:avLst/>
          </a:prstGeom>
          <a:noFill/>
          <a:ln w="254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58385" name="Line 42"/>
          <p:cNvSpPr>
            <a:spLocks noChangeShapeType="1"/>
          </p:cNvSpPr>
          <p:nvPr/>
        </p:nvSpPr>
        <p:spPr bwMode="auto">
          <a:xfrm flipH="1" flipV="1">
            <a:off x="2555875" y="1844675"/>
            <a:ext cx="1944688" cy="2232025"/>
          </a:xfrm>
          <a:prstGeom prst="line">
            <a:avLst/>
          </a:prstGeom>
          <a:noFill/>
          <a:ln w="254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58386" name="Line 43"/>
          <p:cNvSpPr>
            <a:spLocks noChangeShapeType="1"/>
          </p:cNvSpPr>
          <p:nvPr/>
        </p:nvSpPr>
        <p:spPr bwMode="auto">
          <a:xfrm flipV="1">
            <a:off x="4427538" y="3429000"/>
            <a:ext cx="3168650" cy="576263"/>
          </a:xfrm>
          <a:prstGeom prst="line">
            <a:avLst/>
          </a:prstGeom>
          <a:noFill/>
          <a:ln w="254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58387" name="Line 44"/>
          <p:cNvSpPr>
            <a:spLocks noChangeShapeType="1"/>
          </p:cNvSpPr>
          <p:nvPr/>
        </p:nvSpPr>
        <p:spPr bwMode="auto">
          <a:xfrm>
            <a:off x="4572000" y="4076700"/>
            <a:ext cx="3313113" cy="1657350"/>
          </a:xfrm>
          <a:prstGeom prst="line">
            <a:avLst/>
          </a:prstGeom>
          <a:noFill/>
          <a:ln w="254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58388" name="Line 45"/>
          <p:cNvSpPr>
            <a:spLocks noChangeShapeType="1"/>
          </p:cNvSpPr>
          <p:nvPr/>
        </p:nvSpPr>
        <p:spPr bwMode="auto">
          <a:xfrm flipH="1" flipV="1">
            <a:off x="2484438" y="3716338"/>
            <a:ext cx="1439862" cy="433387"/>
          </a:xfrm>
          <a:prstGeom prst="line">
            <a:avLst/>
          </a:prstGeom>
          <a:noFill/>
          <a:ln w="254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58389" name="Line 46"/>
          <p:cNvSpPr>
            <a:spLocks noChangeShapeType="1"/>
          </p:cNvSpPr>
          <p:nvPr/>
        </p:nvSpPr>
        <p:spPr bwMode="auto">
          <a:xfrm flipV="1">
            <a:off x="3563938" y="1773238"/>
            <a:ext cx="2303462" cy="1368425"/>
          </a:xfrm>
          <a:prstGeom prst="line">
            <a:avLst/>
          </a:prstGeom>
          <a:noFill/>
          <a:ln w="254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58390" name="Picture 5" descr="55"/>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2987675" y="404813"/>
            <a:ext cx="628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281920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rah"/>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67452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5" name="Rectangle 26"/>
          <p:cNvSpPr>
            <a:spLocks noChangeArrowheads="1"/>
          </p:cNvSpPr>
          <p:nvPr/>
        </p:nvSpPr>
        <p:spPr bwMode="auto">
          <a:xfrm>
            <a:off x="7235825" y="1125538"/>
            <a:ext cx="1733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معبر اصلي درجه1</a:t>
            </a:r>
          </a:p>
        </p:txBody>
      </p:sp>
      <p:sp>
        <p:nvSpPr>
          <p:cNvPr id="59396" name="Rectangle 27"/>
          <p:cNvSpPr>
            <a:spLocks noChangeArrowheads="1"/>
          </p:cNvSpPr>
          <p:nvPr/>
        </p:nvSpPr>
        <p:spPr bwMode="auto">
          <a:xfrm>
            <a:off x="7235825" y="1773238"/>
            <a:ext cx="1733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معبر اصلي درجه2</a:t>
            </a:r>
          </a:p>
        </p:txBody>
      </p:sp>
      <p:sp>
        <p:nvSpPr>
          <p:cNvPr id="59397" name="Rectangle 28"/>
          <p:cNvSpPr>
            <a:spLocks noChangeArrowheads="1"/>
          </p:cNvSpPr>
          <p:nvPr/>
        </p:nvSpPr>
        <p:spPr bwMode="auto">
          <a:xfrm>
            <a:off x="7164388" y="2349500"/>
            <a:ext cx="17478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معبر فرعي درجه1</a:t>
            </a:r>
          </a:p>
        </p:txBody>
      </p:sp>
      <p:sp>
        <p:nvSpPr>
          <p:cNvPr id="59398" name="Rectangle 29"/>
          <p:cNvSpPr>
            <a:spLocks noChangeArrowheads="1"/>
          </p:cNvSpPr>
          <p:nvPr/>
        </p:nvSpPr>
        <p:spPr bwMode="auto">
          <a:xfrm>
            <a:off x="7207250" y="2924175"/>
            <a:ext cx="17573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معبر فرعي درجه2</a:t>
            </a:r>
          </a:p>
        </p:txBody>
      </p:sp>
      <p:sp>
        <p:nvSpPr>
          <p:cNvPr id="59399" name="Rectangle 7"/>
          <p:cNvSpPr>
            <a:spLocks noChangeArrowheads="1"/>
          </p:cNvSpPr>
          <p:nvPr/>
        </p:nvSpPr>
        <p:spPr bwMode="auto">
          <a:xfrm>
            <a:off x="7308850" y="3429000"/>
            <a:ext cx="16033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معبر فرعي درجه3</a:t>
            </a:r>
          </a:p>
        </p:txBody>
      </p:sp>
      <p:sp>
        <p:nvSpPr>
          <p:cNvPr id="59400" name="Line 8"/>
          <p:cNvSpPr>
            <a:spLocks noChangeShapeType="1"/>
          </p:cNvSpPr>
          <p:nvPr/>
        </p:nvSpPr>
        <p:spPr bwMode="auto">
          <a:xfrm flipH="1">
            <a:off x="6877050" y="1341438"/>
            <a:ext cx="287338" cy="0"/>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59401" name="Line 9"/>
          <p:cNvSpPr>
            <a:spLocks noChangeShapeType="1"/>
          </p:cNvSpPr>
          <p:nvPr/>
        </p:nvSpPr>
        <p:spPr bwMode="auto">
          <a:xfrm flipH="1">
            <a:off x="6877050" y="1989138"/>
            <a:ext cx="287338" cy="0"/>
          </a:xfrm>
          <a:prstGeom prst="line">
            <a:avLst/>
          </a:prstGeom>
          <a:noFill/>
          <a:ln w="76200">
            <a:solidFill>
              <a:srgbClr val="FF99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59402" name="Line 10"/>
          <p:cNvSpPr>
            <a:spLocks noChangeShapeType="1"/>
          </p:cNvSpPr>
          <p:nvPr/>
        </p:nvSpPr>
        <p:spPr bwMode="auto">
          <a:xfrm flipH="1">
            <a:off x="6877050" y="2565400"/>
            <a:ext cx="287338" cy="0"/>
          </a:xfrm>
          <a:prstGeom prst="line">
            <a:avLst/>
          </a:prstGeom>
          <a:noFill/>
          <a:ln w="76200">
            <a:solidFill>
              <a:srgbClr val="FF00FF"/>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59403" name="Line 11"/>
          <p:cNvSpPr>
            <a:spLocks noChangeShapeType="1"/>
          </p:cNvSpPr>
          <p:nvPr/>
        </p:nvSpPr>
        <p:spPr bwMode="auto">
          <a:xfrm flipH="1">
            <a:off x="6877050" y="3141663"/>
            <a:ext cx="287338" cy="0"/>
          </a:xfrm>
          <a:prstGeom prst="line">
            <a:avLst/>
          </a:prstGeom>
          <a:noFill/>
          <a:ln w="76200">
            <a:solidFill>
              <a:srgbClr val="9900FF"/>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59404" name="Line 12"/>
          <p:cNvSpPr>
            <a:spLocks noChangeShapeType="1"/>
          </p:cNvSpPr>
          <p:nvPr/>
        </p:nvSpPr>
        <p:spPr bwMode="auto">
          <a:xfrm flipH="1">
            <a:off x="6877050" y="3644900"/>
            <a:ext cx="287338" cy="0"/>
          </a:xfrm>
          <a:prstGeom prst="line">
            <a:avLst/>
          </a:prstGeom>
          <a:noFill/>
          <a:ln w="76200">
            <a:solidFill>
              <a:srgbClr val="0099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59405" name="Rectangle 13"/>
          <p:cNvSpPr>
            <a:spLocks noChangeArrowheads="1"/>
          </p:cNvSpPr>
          <p:nvPr/>
        </p:nvSpPr>
        <p:spPr bwMode="auto">
          <a:xfrm>
            <a:off x="6948488" y="333375"/>
            <a:ext cx="19637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b="1">
                <a:solidFill>
                  <a:prstClr val="black"/>
                </a:solidFill>
              </a:rPr>
              <a:t>درجه بندی</a:t>
            </a:r>
            <a:r>
              <a:rPr lang="fa-IR" altLang="fa-IR" b="1">
                <a:solidFill>
                  <a:prstClr val="white"/>
                </a:solidFill>
              </a:rPr>
              <a:t> </a:t>
            </a:r>
            <a:r>
              <a:rPr lang="fa-IR" altLang="fa-IR" b="1">
                <a:solidFill>
                  <a:prstClr val="black"/>
                </a:solidFill>
              </a:rPr>
              <a:t>معابر روستا</a:t>
            </a:r>
          </a:p>
        </p:txBody>
      </p:sp>
    </p:spTree>
    <p:extLst>
      <p:ext uri="{BB962C8B-B14F-4D97-AF65-F5344CB8AC3E}">
        <p14:creationId xmlns:p14="http://schemas.microsoft.com/office/powerpoint/2010/main" val="13746372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6"/>
          <p:cNvSpPr>
            <a:spLocks noChangeArrowheads="1"/>
          </p:cNvSpPr>
          <p:nvPr/>
        </p:nvSpPr>
        <p:spPr bwMode="auto">
          <a:xfrm>
            <a:off x="3357563" y="660400"/>
            <a:ext cx="236855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3000">
                <a:solidFill>
                  <a:prstClr val="white"/>
                </a:solidFill>
                <a:latin typeface="Calibri" panose="020F0502020204030204" pitchFamily="34" charset="0"/>
                <a:cs typeface="B Kamran" panose="00000400000000000000" pitchFamily="2" charset="-78"/>
              </a:rPr>
              <a:t>درجه بندی معابر روستا</a:t>
            </a:r>
            <a:endParaRPr lang="fa-IR" altLang="fa-IR" sz="3000">
              <a:solidFill>
                <a:prstClr val="black"/>
              </a:solidFill>
              <a:latin typeface="Calibri" panose="020F0502020204030204" pitchFamily="34" charset="0"/>
            </a:endParaRPr>
          </a:p>
        </p:txBody>
      </p:sp>
      <p:pic>
        <p:nvPicPr>
          <p:cNvPr id="60419" name="Picture 7" descr="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23850" y="0"/>
            <a:ext cx="5861050" cy="672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0" name="Rectangle 8"/>
          <p:cNvSpPr>
            <a:spLocks noChangeArrowheads="1"/>
          </p:cNvSpPr>
          <p:nvPr/>
        </p:nvSpPr>
        <p:spPr bwMode="auto">
          <a:xfrm>
            <a:off x="4572000" y="333375"/>
            <a:ext cx="25590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400" b="1">
                <a:solidFill>
                  <a:prstClr val="black"/>
                </a:solidFill>
                <a:cs typeface="B Nazanin" panose="00000400000000000000" pitchFamily="2" charset="-78"/>
              </a:rPr>
              <a:t>درجه بندی</a:t>
            </a:r>
            <a:r>
              <a:rPr lang="fa-IR" altLang="fa-IR" sz="2400" b="1">
                <a:solidFill>
                  <a:prstClr val="white"/>
                </a:solidFill>
                <a:cs typeface="B Nazanin" panose="00000400000000000000" pitchFamily="2" charset="-78"/>
              </a:rPr>
              <a:t> </a:t>
            </a:r>
            <a:r>
              <a:rPr lang="fa-IR" altLang="fa-IR" sz="2400" b="1">
                <a:solidFill>
                  <a:prstClr val="black"/>
                </a:solidFill>
                <a:cs typeface="B Nazanin" panose="00000400000000000000" pitchFamily="2" charset="-78"/>
              </a:rPr>
              <a:t>معابر روستا</a:t>
            </a:r>
          </a:p>
        </p:txBody>
      </p:sp>
      <p:sp>
        <p:nvSpPr>
          <p:cNvPr id="60421" name="Freeform 9"/>
          <p:cNvSpPr>
            <a:spLocks/>
          </p:cNvSpPr>
          <p:nvPr/>
        </p:nvSpPr>
        <p:spPr bwMode="auto">
          <a:xfrm>
            <a:off x="2590800" y="981075"/>
            <a:ext cx="746125" cy="5184775"/>
          </a:xfrm>
          <a:custGeom>
            <a:avLst/>
            <a:gdLst>
              <a:gd name="T0" fmla="*/ 2147483647 w 470"/>
              <a:gd name="T1" fmla="*/ 0 h 3266"/>
              <a:gd name="T2" fmla="*/ 2147483647 w 470"/>
              <a:gd name="T3" fmla="*/ 2147483647 h 3266"/>
              <a:gd name="T4" fmla="*/ 2147483647 w 470"/>
              <a:gd name="T5" fmla="*/ 2147483647 h 3266"/>
              <a:gd name="T6" fmla="*/ 2147483647 w 470"/>
              <a:gd name="T7" fmla="*/ 2147483647 h 3266"/>
              <a:gd name="T8" fmla="*/ 2147483647 w 470"/>
              <a:gd name="T9" fmla="*/ 2147483647 h 3266"/>
              <a:gd name="T10" fmla="*/ 2147483647 w 470"/>
              <a:gd name="T11" fmla="*/ 2147483647 h 3266"/>
              <a:gd name="T12" fmla="*/ 2147483647 w 470"/>
              <a:gd name="T13" fmla="*/ 2147483647 h 3266"/>
              <a:gd name="T14" fmla="*/ 0 60000 65536"/>
              <a:gd name="T15" fmla="*/ 0 60000 65536"/>
              <a:gd name="T16" fmla="*/ 0 60000 65536"/>
              <a:gd name="T17" fmla="*/ 0 60000 65536"/>
              <a:gd name="T18" fmla="*/ 0 60000 65536"/>
              <a:gd name="T19" fmla="*/ 0 60000 65536"/>
              <a:gd name="T20" fmla="*/ 0 60000 65536"/>
              <a:gd name="T21" fmla="*/ 0 w 470"/>
              <a:gd name="T22" fmla="*/ 0 h 3266"/>
              <a:gd name="T23" fmla="*/ 470 w 470"/>
              <a:gd name="T24" fmla="*/ 3266 h 32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0" h="3266">
                <a:moveTo>
                  <a:pt x="114" y="0"/>
                </a:moveTo>
                <a:cubicBezTo>
                  <a:pt x="57" y="177"/>
                  <a:pt x="0" y="355"/>
                  <a:pt x="23" y="499"/>
                </a:cubicBezTo>
                <a:cubicBezTo>
                  <a:pt x="46" y="643"/>
                  <a:pt x="182" y="741"/>
                  <a:pt x="250" y="862"/>
                </a:cubicBezTo>
                <a:cubicBezTo>
                  <a:pt x="318" y="983"/>
                  <a:pt x="470" y="1088"/>
                  <a:pt x="432" y="1224"/>
                </a:cubicBezTo>
                <a:cubicBezTo>
                  <a:pt x="394" y="1360"/>
                  <a:pt x="23" y="1436"/>
                  <a:pt x="23" y="1678"/>
                </a:cubicBezTo>
                <a:cubicBezTo>
                  <a:pt x="23" y="1920"/>
                  <a:pt x="409" y="2411"/>
                  <a:pt x="432" y="2676"/>
                </a:cubicBezTo>
                <a:cubicBezTo>
                  <a:pt x="455" y="2941"/>
                  <a:pt x="265" y="3145"/>
                  <a:pt x="159" y="3266"/>
                </a:cubicBezTo>
              </a:path>
            </a:pathLst>
          </a:custGeom>
          <a:noFill/>
          <a:ln w="38100">
            <a:solidFill>
              <a:srgbClr val="FF0000"/>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SA" altLang="fa-IR">
              <a:solidFill>
                <a:prstClr val="black"/>
              </a:solidFill>
            </a:endParaRPr>
          </a:p>
        </p:txBody>
      </p:sp>
      <p:sp>
        <p:nvSpPr>
          <p:cNvPr id="60422" name="Freeform 10"/>
          <p:cNvSpPr>
            <a:spLocks/>
          </p:cNvSpPr>
          <p:nvPr/>
        </p:nvSpPr>
        <p:spPr bwMode="auto">
          <a:xfrm>
            <a:off x="2771775" y="3573463"/>
            <a:ext cx="1512888" cy="2160587"/>
          </a:xfrm>
          <a:custGeom>
            <a:avLst/>
            <a:gdLst>
              <a:gd name="T0" fmla="*/ 0 w 953"/>
              <a:gd name="T1" fmla="*/ 0 h 1361"/>
              <a:gd name="T2" fmla="*/ 2147483647 w 953"/>
              <a:gd name="T3" fmla="*/ 2147483647 h 1361"/>
              <a:gd name="T4" fmla="*/ 2147483647 w 953"/>
              <a:gd name="T5" fmla="*/ 2147483647 h 1361"/>
              <a:gd name="T6" fmla="*/ 2147483647 w 953"/>
              <a:gd name="T7" fmla="*/ 2147483647 h 1361"/>
              <a:gd name="T8" fmla="*/ 0 60000 65536"/>
              <a:gd name="T9" fmla="*/ 0 60000 65536"/>
              <a:gd name="T10" fmla="*/ 0 60000 65536"/>
              <a:gd name="T11" fmla="*/ 0 60000 65536"/>
              <a:gd name="T12" fmla="*/ 0 w 953"/>
              <a:gd name="T13" fmla="*/ 0 h 1361"/>
              <a:gd name="T14" fmla="*/ 953 w 953"/>
              <a:gd name="T15" fmla="*/ 1361 h 1361"/>
            </a:gdLst>
            <a:ahLst/>
            <a:cxnLst>
              <a:cxn ang="T8">
                <a:pos x="T0" y="T1"/>
              </a:cxn>
              <a:cxn ang="T9">
                <a:pos x="T2" y="T3"/>
              </a:cxn>
              <a:cxn ang="T10">
                <a:pos x="T4" y="T5"/>
              </a:cxn>
              <a:cxn ang="T11">
                <a:pos x="T6" y="T7"/>
              </a:cxn>
            </a:cxnLst>
            <a:rect l="T12" t="T13" r="T14" b="T15"/>
            <a:pathLst>
              <a:path w="953" h="1361">
                <a:moveTo>
                  <a:pt x="0" y="0"/>
                </a:moveTo>
                <a:cubicBezTo>
                  <a:pt x="143" y="151"/>
                  <a:pt x="287" y="302"/>
                  <a:pt x="408" y="408"/>
                </a:cubicBezTo>
                <a:cubicBezTo>
                  <a:pt x="529" y="514"/>
                  <a:pt x="635" y="476"/>
                  <a:pt x="726" y="635"/>
                </a:cubicBezTo>
                <a:cubicBezTo>
                  <a:pt x="817" y="794"/>
                  <a:pt x="885" y="1077"/>
                  <a:pt x="953" y="1361"/>
                </a:cubicBezTo>
              </a:path>
            </a:pathLst>
          </a:custGeom>
          <a:noFill/>
          <a:ln w="38100">
            <a:solidFill>
              <a:srgbClr val="FF0000"/>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SA" altLang="fa-IR">
              <a:solidFill>
                <a:prstClr val="black"/>
              </a:solidFill>
            </a:endParaRPr>
          </a:p>
        </p:txBody>
      </p:sp>
      <p:sp>
        <p:nvSpPr>
          <p:cNvPr id="60423" name="Freeform 18"/>
          <p:cNvSpPr>
            <a:spLocks/>
          </p:cNvSpPr>
          <p:nvPr/>
        </p:nvSpPr>
        <p:spPr bwMode="auto">
          <a:xfrm>
            <a:off x="2411413" y="2997200"/>
            <a:ext cx="215900" cy="431800"/>
          </a:xfrm>
          <a:custGeom>
            <a:avLst/>
            <a:gdLst>
              <a:gd name="T0" fmla="*/ 2147483647 w 317"/>
              <a:gd name="T1" fmla="*/ 2147483647 h 725"/>
              <a:gd name="T2" fmla="*/ 2147483647 w 317"/>
              <a:gd name="T3" fmla="*/ 2147483647 h 725"/>
              <a:gd name="T4" fmla="*/ 2147483647 w 317"/>
              <a:gd name="T5" fmla="*/ 2147483647 h 725"/>
              <a:gd name="T6" fmla="*/ 2147483647 w 317"/>
              <a:gd name="T7" fmla="*/ 2147483647 h 725"/>
              <a:gd name="T8" fmla="*/ 0 w 317"/>
              <a:gd name="T9" fmla="*/ 0 h 725"/>
              <a:gd name="T10" fmla="*/ 0 60000 65536"/>
              <a:gd name="T11" fmla="*/ 0 60000 65536"/>
              <a:gd name="T12" fmla="*/ 0 60000 65536"/>
              <a:gd name="T13" fmla="*/ 0 60000 65536"/>
              <a:gd name="T14" fmla="*/ 0 60000 65536"/>
              <a:gd name="T15" fmla="*/ 0 w 317"/>
              <a:gd name="T16" fmla="*/ 0 h 725"/>
              <a:gd name="T17" fmla="*/ 317 w 317"/>
              <a:gd name="T18" fmla="*/ 725 h 725"/>
            </a:gdLst>
            <a:ahLst/>
            <a:cxnLst>
              <a:cxn ang="T10">
                <a:pos x="T0" y="T1"/>
              </a:cxn>
              <a:cxn ang="T11">
                <a:pos x="T2" y="T3"/>
              </a:cxn>
              <a:cxn ang="T12">
                <a:pos x="T4" y="T5"/>
              </a:cxn>
              <a:cxn ang="T13">
                <a:pos x="T6" y="T7"/>
              </a:cxn>
              <a:cxn ang="T14">
                <a:pos x="T8" y="T9"/>
              </a:cxn>
            </a:cxnLst>
            <a:rect l="T15" t="T16" r="T17" b="T18"/>
            <a:pathLst>
              <a:path w="317" h="725">
                <a:moveTo>
                  <a:pt x="317" y="725"/>
                </a:moveTo>
                <a:cubicBezTo>
                  <a:pt x="279" y="664"/>
                  <a:pt x="242" y="604"/>
                  <a:pt x="227" y="544"/>
                </a:cubicBezTo>
                <a:cubicBezTo>
                  <a:pt x="212" y="484"/>
                  <a:pt x="235" y="422"/>
                  <a:pt x="227" y="362"/>
                </a:cubicBezTo>
                <a:cubicBezTo>
                  <a:pt x="219" y="302"/>
                  <a:pt x="219" y="241"/>
                  <a:pt x="181" y="181"/>
                </a:cubicBezTo>
                <a:cubicBezTo>
                  <a:pt x="143" y="121"/>
                  <a:pt x="7" y="0"/>
                  <a:pt x="0" y="0"/>
                </a:cubicBezTo>
              </a:path>
            </a:pathLst>
          </a:custGeom>
          <a:noFill/>
          <a:ln w="50800">
            <a:solidFill>
              <a:srgbClr val="FF00FF"/>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SA" altLang="fa-IR">
              <a:solidFill>
                <a:prstClr val="black"/>
              </a:solidFill>
            </a:endParaRPr>
          </a:p>
        </p:txBody>
      </p:sp>
      <p:sp>
        <p:nvSpPr>
          <p:cNvPr id="60424" name="Freeform 19"/>
          <p:cNvSpPr>
            <a:spLocks/>
          </p:cNvSpPr>
          <p:nvPr/>
        </p:nvSpPr>
        <p:spPr bwMode="auto">
          <a:xfrm>
            <a:off x="1139825" y="2624138"/>
            <a:ext cx="1271588" cy="300037"/>
          </a:xfrm>
          <a:custGeom>
            <a:avLst/>
            <a:gdLst>
              <a:gd name="T0" fmla="*/ 2147483647 w 801"/>
              <a:gd name="T1" fmla="*/ 2147483647 h 189"/>
              <a:gd name="T2" fmla="*/ 2147483647 w 801"/>
              <a:gd name="T3" fmla="*/ 2147483647 h 189"/>
              <a:gd name="T4" fmla="*/ 2147483647 w 801"/>
              <a:gd name="T5" fmla="*/ 2147483647 h 189"/>
              <a:gd name="T6" fmla="*/ 2147483647 w 801"/>
              <a:gd name="T7" fmla="*/ 2147483647 h 189"/>
              <a:gd name="T8" fmla="*/ 2147483647 w 801"/>
              <a:gd name="T9" fmla="*/ 2147483647 h 189"/>
              <a:gd name="T10" fmla="*/ 0 60000 65536"/>
              <a:gd name="T11" fmla="*/ 0 60000 65536"/>
              <a:gd name="T12" fmla="*/ 0 60000 65536"/>
              <a:gd name="T13" fmla="*/ 0 60000 65536"/>
              <a:gd name="T14" fmla="*/ 0 60000 65536"/>
              <a:gd name="T15" fmla="*/ 0 w 801"/>
              <a:gd name="T16" fmla="*/ 0 h 189"/>
              <a:gd name="T17" fmla="*/ 801 w 801"/>
              <a:gd name="T18" fmla="*/ 189 h 189"/>
            </a:gdLst>
            <a:ahLst/>
            <a:cxnLst>
              <a:cxn ang="T10">
                <a:pos x="T0" y="T1"/>
              </a:cxn>
              <a:cxn ang="T11">
                <a:pos x="T2" y="T3"/>
              </a:cxn>
              <a:cxn ang="T12">
                <a:pos x="T4" y="T5"/>
              </a:cxn>
              <a:cxn ang="T13">
                <a:pos x="T6" y="T7"/>
              </a:cxn>
              <a:cxn ang="T14">
                <a:pos x="T8" y="T9"/>
              </a:cxn>
            </a:cxnLst>
            <a:rect l="T15" t="T16" r="T17" b="T18"/>
            <a:pathLst>
              <a:path w="801" h="189">
                <a:moveTo>
                  <a:pt x="801" y="189"/>
                </a:moveTo>
                <a:cubicBezTo>
                  <a:pt x="763" y="132"/>
                  <a:pt x="726" y="76"/>
                  <a:pt x="665" y="53"/>
                </a:cubicBezTo>
                <a:cubicBezTo>
                  <a:pt x="604" y="30"/>
                  <a:pt x="498" y="53"/>
                  <a:pt x="438" y="53"/>
                </a:cubicBezTo>
                <a:cubicBezTo>
                  <a:pt x="378" y="53"/>
                  <a:pt x="370" y="61"/>
                  <a:pt x="302" y="53"/>
                </a:cubicBezTo>
                <a:cubicBezTo>
                  <a:pt x="234" y="45"/>
                  <a:pt x="0" y="0"/>
                  <a:pt x="30" y="8"/>
                </a:cubicBezTo>
              </a:path>
            </a:pathLst>
          </a:custGeom>
          <a:noFill/>
          <a:ln w="50800">
            <a:solidFill>
              <a:srgbClr val="FF00FF"/>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SA" altLang="fa-IR">
              <a:solidFill>
                <a:prstClr val="black"/>
              </a:solidFill>
            </a:endParaRPr>
          </a:p>
        </p:txBody>
      </p:sp>
      <p:sp>
        <p:nvSpPr>
          <p:cNvPr id="60425" name="Freeform 20"/>
          <p:cNvSpPr>
            <a:spLocks/>
          </p:cNvSpPr>
          <p:nvPr/>
        </p:nvSpPr>
        <p:spPr bwMode="auto">
          <a:xfrm>
            <a:off x="1835150" y="1484313"/>
            <a:ext cx="360363" cy="1152525"/>
          </a:xfrm>
          <a:custGeom>
            <a:avLst/>
            <a:gdLst>
              <a:gd name="T0" fmla="*/ 2147483647 w 136"/>
              <a:gd name="T1" fmla="*/ 2147483647 h 681"/>
              <a:gd name="T2" fmla="*/ 2147483647 w 136"/>
              <a:gd name="T3" fmla="*/ 2147483647 h 681"/>
              <a:gd name="T4" fmla="*/ 2147483647 w 136"/>
              <a:gd name="T5" fmla="*/ 2147483647 h 681"/>
              <a:gd name="T6" fmla="*/ 0 w 136"/>
              <a:gd name="T7" fmla="*/ 2147483647 h 681"/>
              <a:gd name="T8" fmla="*/ 0 60000 65536"/>
              <a:gd name="T9" fmla="*/ 0 60000 65536"/>
              <a:gd name="T10" fmla="*/ 0 60000 65536"/>
              <a:gd name="T11" fmla="*/ 0 60000 65536"/>
              <a:gd name="T12" fmla="*/ 0 w 136"/>
              <a:gd name="T13" fmla="*/ 0 h 681"/>
              <a:gd name="T14" fmla="*/ 136 w 136"/>
              <a:gd name="T15" fmla="*/ 681 h 681"/>
            </a:gdLst>
            <a:ahLst/>
            <a:cxnLst>
              <a:cxn ang="T8">
                <a:pos x="T0" y="T1"/>
              </a:cxn>
              <a:cxn ang="T9">
                <a:pos x="T2" y="T3"/>
              </a:cxn>
              <a:cxn ang="T10">
                <a:pos x="T4" y="T5"/>
              </a:cxn>
              <a:cxn ang="T11">
                <a:pos x="T6" y="T7"/>
              </a:cxn>
            </a:cxnLst>
            <a:rect l="T12" t="T13" r="T14" b="T15"/>
            <a:pathLst>
              <a:path w="136" h="681">
                <a:moveTo>
                  <a:pt x="136" y="681"/>
                </a:moveTo>
                <a:cubicBezTo>
                  <a:pt x="117" y="597"/>
                  <a:pt x="98" y="514"/>
                  <a:pt x="90" y="454"/>
                </a:cubicBezTo>
                <a:cubicBezTo>
                  <a:pt x="82" y="394"/>
                  <a:pt x="105" y="378"/>
                  <a:pt x="90" y="318"/>
                </a:cubicBezTo>
                <a:cubicBezTo>
                  <a:pt x="75" y="258"/>
                  <a:pt x="0" y="0"/>
                  <a:pt x="0" y="91"/>
                </a:cubicBezTo>
              </a:path>
            </a:pathLst>
          </a:custGeom>
          <a:noFill/>
          <a:ln w="508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SA" altLang="fa-IR">
              <a:solidFill>
                <a:prstClr val="black"/>
              </a:solidFill>
            </a:endParaRPr>
          </a:p>
        </p:txBody>
      </p:sp>
      <p:sp>
        <p:nvSpPr>
          <p:cNvPr id="60426" name="Line 22"/>
          <p:cNvSpPr>
            <a:spLocks noChangeShapeType="1"/>
          </p:cNvSpPr>
          <p:nvPr/>
        </p:nvSpPr>
        <p:spPr bwMode="auto">
          <a:xfrm flipH="1">
            <a:off x="6156325" y="1412875"/>
            <a:ext cx="792163" cy="0"/>
          </a:xfrm>
          <a:prstGeom prst="line">
            <a:avLst/>
          </a:prstGeom>
          <a:noFill/>
          <a:ln w="50800">
            <a:solidFill>
              <a:srgbClr val="FF0000"/>
            </a:solidFill>
            <a:prstDash val="dash"/>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60427" name="Line 23"/>
          <p:cNvSpPr>
            <a:spLocks noChangeShapeType="1"/>
          </p:cNvSpPr>
          <p:nvPr/>
        </p:nvSpPr>
        <p:spPr bwMode="auto">
          <a:xfrm flipH="1">
            <a:off x="6156325" y="1917700"/>
            <a:ext cx="792163" cy="0"/>
          </a:xfrm>
          <a:prstGeom prst="line">
            <a:avLst/>
          </a:prstGeom>
          <a:noFill/>
          <a:ln w="50800">
            <a:solidFill>
              <a:srgbClr val="FF00FF"/>
            </a:solidFill>
            <a:prstDash val="sysDot"/>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60428" name="Line 24"/>
          <p:cNvSpPr>
            <a:spLocks noChangeShapeType="1"/>
          </p:cNvSpPr>
          <p:nvPr/>
        </p:nvSpPr>
        <p:spPr bwMode="auto">
          <a:xfrm flipH="1">
            <a:off x="6156325" y="2420938"/>
            <a:ext cx="792163" cy="0"/>
          </a:xfrm>
          <a:prstGeom prst="line">
            <a:avLst/>
          </a:prstGeom>
          <a:noFill/>
          <a:ln w="57150">
            <a:solidFill>
              <a:srgbClr val="FF99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60429" name="Line 25"/>
          <p:cNvSpPr>
            <a:spLocks noChangeShapeType="1"/>
          </p:cNvSpPr>
          <p:nvPr/>
        </p:nvSpPr>
        <p:spPr bwMode="auto">
          <a:xfrm flipH="1">
            <a:off x="6156325" y="2997200"/>
            <a:ext cx="792163" cy="0"/>
          </a:xfrm>
          <a:prstGeom prst="line">
            <a:avLst/>
          </a:prstGeom>
          <a:noFill/>
          <a:ln w="57150">
            <a:solidFill>
              <a:srgbClr val="00FFFF"/>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60430" name="Rectangle 26"/>
          <p:cNvSpPr>
            <a:spLocks noChangeArrowheads="1"/>
          </p:cNvSpPr>
          <p:nvPr/>
        </p:nvSpPr>
        <p:spPr bwMode="auto">
          <a:xfrm>
            <a:off x="7235825" y="1125538"/>
            <a:ext cx="1733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معبر اصلي درجه1</a:t>
            </a:r>
          </a:p>
        </p:txBody>
      </p:sp>
      <p:sp>
        <p:nvSpPr>
          <p:cNvPr id="60431" name="Rectangle 27"/>
          <p:cNvSpPr>
            <a:spLocks noChangeArrowheads="1"/>
          </p:cNvSpPr>
          <p:nvPr/>
        </p:nvSpPr>
        <p:spPr bwMode="auto">
          <a:xfrm>
            <a:off x="7235825" y="1773238"/>
            <a:ext cx="1733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معبر اصلي درجه2</a:t>
            </a:r>
          </a:p>
        </p:txBody>
      </p:sp>
      <p:sp>
        <p:nvSpPr>
          <p:cNvPr id="60432" name="Rectangle 28"/>
          <p:cNvSpPr>
            <a:spLocks noChangeArrowheads="1"/>
          </p:cNvSpPr>
          <p:nvPr/>
        </p:nvSpPr>
        <p:spPr bwMode="auto">
          <a:xfrm>
            <a:off x="7164388" y="2349500"/>
            <a:ext cx="17478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معبر فرعي درجه1</a:t>
            </a:r>
          </a:p>
        </p:txBody>
      </p:sp>
      <p:sp>
        <p:nvSpPr>
          <p:cNvPr id="60433" name="Rectangle 29"/>
          <p:cNvSpPr>
            <a:spLocks noChangeArrowheads="1"/>
          </p:cNvSpPr>
          <p:nvPr/>
        </p:nvSpPr>
        <p:spPr bwMode="auto">
          <a:xfrm>
            <a:off x="7092950" y="2924175"/>
            <a:ext cx="17478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معبر فرعي درجه2</a:t>
            </a:r>
          </a:p>
        </p:txBody>
      </p:sp>
      <p:sp>
        <p:nvSpPr>
          <p:cNvPr id="60434" name="Line 30"/>
          <p:cNvSpPr>
            <a:spLocks noChangeShapeType="1"/>
          </p:cNvSpPr>
          <p:nvPr/>
        </p:nvSpPr>
        <p:spPr bwMode="auto">
          <a:xfrm flipH="1">
            <a:off x="1547813" y="3789363"/>
            <a:ext cx="1008062" cy="1368425"/>
          </a:xfrm>
          <a:prstGeom prst="line">
            <a:avLst/>
          </a:prstGeom>
          <a:noFill/>
          <a:ln w="57150">
            <a:solidFill>
              <a:srgbClr val="FF99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60435" name="Line 31"/>
          <p:cNvSpPr>
            <a:spLocks noChangeShapeType="1"/>
          </p:cNvSpPr>
          <p:nvPr/>
        </p:nvSpPr>
        <p:spPr bwMode="auto">
          <a:xfrm flipH="1">
            <a:off x="3203575" y="3213100"/>
            <a:ext cx="1223963" cy="792163"/>
          </a:xfrm>
          <a:prstGeom prst="line">
            <a:avLst/>
          </a:prstGeom>
          <a:noFill/>
          <a:ln w="57150">
            <a:solidFill>
              <a:srgbClr val="FF99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60436" name="Line 32"/>
          <p:cNvSpPr>
            <a:spLocks noChangeShapeType="1"/>
          </p:cNvSpPr>
          <p:nvPr/>
        </p:nvSpPr>
        <p:spPr bwMode="auto">
          <a:xfrm flipH="1" flipV="1">
            <a:off x="2195513" y="3500438"/>
            <a:ext cx="431800" cy="73025"/>
          </a:xfrm>
          <a:prstGeom prst="line">
            <a:avLst/>
          </a:prstGeom>
          <a:noFill/>
          <a:ln w="57150">
            <a:solidFill>
              <a:srgbClr val="00FFFF"/>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60437" name="Line 33"/>
          <p:cNvSpPr>
            <a:spLocks noChangeShapeType="1"/>
          </p:cNvSpPr>
          <p:nvPr/>
        </p:nvSpPr>
        <p:spPr bwMode="auto">
          <a:xfrm flipV="1">
            <a:off x="2411413" y="3500438"/>
            <a:ext cx="0" cy="288925"/>
          </a:xfrm>
          <a:prstGeom prst="line">
            <a:avLst/>
          </a:prstGeom>
          <a:noFill/>
          <a:ln w="57150">
            <a:solidFill>
              <a:srgbClr val="00FFFF"/>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60438" name="Freeform 35"/>
          <p:cNvSpPr>
            <a:spLocks/>
          </p:cNvSpPr>
          <p:nvPr/>
        </p:nvSpPr>
        <p:spPr bwMode="auto">
          <a:xfrm>
            <a:off x="2124075" y="2349500"/>
            <a:ext cx="360363" cy="647700"/>
          </a:xfrm>
          <a:custGeom>
            <a:avLst/>
            <a:gdLst>
              <a:gd name="T0" fmla="*/ 0 w 227"/>
              <a:gd name="T1" fmla="*/ 0 h 408"/>
              <a:gd name="T2" fmla="*/ 2147483647 w 227"/>
              <a:gd name="T3" fmla="*/ 2147483647 h 408"/>
              <a:gd name="T4" fmla="*/ 2147483647 w 227"/>
              <a:gd name="T5" fmla="*/ 2147483647 h 408"/>
              <a:gd name="T6" fmla="*/ 0 60000 65536"/>
              <a:gd name="T7" fmla="*/ 0 60000 65536"/>
              <a:gd name="T8" fmla="*/ 0 60000 65536"/>
              <a:gd name="T9" fmla="*/ 0 w 227"/>
              <a:gd name="T10" fmla="*/ 0 h 408"/>
              <a:gd name="T11" fmla="*/ 227 w 227"/>
              <a:gd name="T12" fmla="*/ 408 h 408"/>
            </a:gdLst>
            <a:ahLst/>
            <a:cxnLst>
              <a:cxn ang="T6">
                <a:pos x="T0" y="T1"/>
              </a:cxn>
              <a:cxn ang="T7">
                <a:pos x="T2" y="T3"/>
              </a:cxn>
              <a:cxn ang="T8">
                <a:pos x="T4" y="T5"/>
              </a:cxn>
            </a:cxnLst>
            <a:rect l="T9" t="T10" r="T11" b="T12"/>
            <a:pathLst>
              <a:path w="227" h="408">
                <a:moveTo>
                  <a:pt x="0" y="0"/>
                </a:moveTo>
                <a:cubicBezTo>
                  <a:pt x="71" y="56"/>
                  <a:pt x="143" y="113"/>
                  <a:pt x="181" y="181"/>
                </a:cubicBezTo>
                <a:cubicBezTo>
                  <a:pt x="219" y="249"/>
                  <a:pt x="227" y="340"/>
                  <a:pt x="227" y="408"/>
                </a:cubicBezTo>
              </a:path>
            </a:pathLst>
          </a:custGeom>
          <a:noFill/>
          <a:ln w="508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SA" altLang="fa-IR">
              <a:solidFill>
                <a:prstClr val="black"/>
              </a:solidFill>
            </a:endParaRPr>
          </a:p>
        </p:txBody>
      </p:sp>
      <p:sp>
        <p:nvSpPr>
          <p:cNvPr id="60439" name="Oval 23"/>
          <p:cNvSpPr>
            <a:spLocks noChangeArrowheads="1"/>
          </p:cNvSpPr>
          <p:nvPr/>
        </p:nvSpPr>
        <p:spPr bwMode="auto">
          <a:xfrm>
            <a:off x="2051050" y="3284538"/>
            <a:ext cx="1008063" cy="936625"/>
          </a:xfrm>
          <a:prstGeom prst="ellipse">
            <a:avLst/>
          </a:prstGeom>
          <a:solidFill>
            <a:schemeClr val="accent1">
              <a:alpha val="0"/>
            </a:schemeClr>
          </a:solidFill>
          <a:ln w="25400">
            <a:solidFill>
              <a:schemeClr val="tx2"/>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60440" name="Oval 24"/>
          <p:cNvSpPr>
            <a:spLocks noChangeArrowheads="1"/>
          </p:cNvSpPr>
          <p:nvPr/>
        </p:nvSpPr>
        <p:spPr bwMode="auto">
          <a:xfrm>
            <a:off x="1763713" y="2205038"/>
            <a:ext cx="1008062" cy="936625"/>
          </a:xfrm>
          <a:prstGeom prst="ellipse">
            <a:avLst/>
          </a:prstGeom>
          <a:solidFill>
            <a:schemeClr val="accent1">
              <a:alpha val="0"/>
            </a:schemeClr>
          </a:solidFill>
          <a:ln w="25400">
            <a:solidFill>
              <a:schemeClr val="tx2"/>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60441" name="Rectangle 25"/>
          <p:cNvSpPr>
            <a:spLocks noChangeArrowheads="1"/>
          </p:cNvSpPr>
          <p:nvPr/>
        </p:nvSpPr>
        <p:spPr bwMode="auto">
          <a:xfrm>
            <a:off x="1692275" y="3573463"/>
            <a:ext cx="4127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3200" b="1">
                <a:solidFill>
                  <a:prstClr val="black"/>
                </a:solidFill>
              </a:rPr>
              <a:t>1</a:t>
            </a:r>
          </a:p>
        </p:txBody>
      </p:sp>
      <p:sp>
        <p:nvSpPr>
          <p:cNvPr id="60442" name="Rectangle 26"/>
          <p:cNvSpPr>
            <a:spLocks noChangeArrowheads="1"/>
          </p:cNvSpPr>
          <p:nvPr/>
        </p:nvSpPr>
        <p:spPr bwMode="auto">
          <a:xfrm>
            <a:off x="1331913" y="2205038"/>
            <a:ext cx="38417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800" b="1">
                <a:solidFill>
                  <a:prstClr val="black"/>
                </a:solidFill>
              </a:rPr>
              <a:t>2</a:t>
            </a:r>
          </a:p>
        </p:txBody>
      </p:sp>
      <p:pic>
        <p:nvPicPr>
          <p:cNvPr id="60443" name="Picture 5" descr="5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4213" y="5661025"/>
            <a:ext cx="628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44" name="Line 31"/>
          <p:cNvSpPr>
            <a:spLocks noChangeShapeType="1"/>
          </p:cNvSpPr>
          <p:nvPr/>
        </p:nvSpPr>
        <p:spPr bwMode="auto">
          <a:xfrm flipH="1">
            <a:off x="3419475" y="3500438"/>
            <a:ext cx="1223963" cy="792162"/>
          </a:xfrm>
          <a:prstGeom prst="line">
            <a:avLst/>
          </a:prstGeom>
          <a:noFill/>
          <a:ln w="57150">
            <a:solidFill>
              <a:srgbClr val="FF99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60445" name="Freeform 29"/>
          <p:cNvSpPr>
            <a:spLocks/>
          </p:cNvSpPr>
          <p:nvPr/>
        </p:nvSpPr>
        <p:spPr bwMode="auto">
          <a:xfrm>
            <a:off x="1320800" y="115888"/>
            <a:ext cx="514350" cy="1512887"/>
          </a:xfrm>
          <a:custGeom>
            <a:avLst/>
            <a:gdLst>
              <a:gd name="T0" fmla="*/ 2147483647 w 324"/>
              <a:gd name="T1" fmla="*/ 2147483647 h 953"/>
              <a:gd name="T2" fmla="*/ 2147483647 w 324"/>
              <a:gd name="T3" fmla="*/ 2147483647 h 953"/>
              <a:gd name="T4" fmla="*/ 2147483647 w 324"/>
              <a:gd name="T5" fmla="*/ 2147483647 h 953"/>
              <a:gd name="T6" fmla="*/ 2147483647 w 324"/>
              <a:gd name="T7" fmla="*/ 2147483647 h 953"/>
              <a:gd name="T8" fmla="*/ 2147483647 w 324"/>
              <a:gd name="T9" fmla="*/ 0 h 953"/>
              <a:gd name="T10" fmla="*/ 0 60000 65536"/>
              <a:gd name="T11" fmla="*/ 0 60000 65536"/>
              <a:gd name="T12" fmla="*/ 0 60000 65536"/>
              <a:gd name="T13" fmla="*/ 0 60000 65536"/>
              <a:gd name="T14" fmla="*/ 0 60000 65536"/>
              <a:gd name="T15" fmla="*/ 0 w 324"/>
              <a:gd name="T16" fmla="*/ 0 h 953"/>
              <a:gd name="T17" fmla="*/ 324 w 324"/>
              <a:gd name="T18" fmla="*/ 953 h 953"/>
            </a:gdLst>
            <a:ahLst/>
            <a:cxnLst>
              <a:cxn ang="T10">
                <a:pos x="T0" y="T1"/>
              </a:cxn>
              <a:cxn ang="T11">
                <a:pos x="T2" y="T3"/>
              </a:cxn>
              <a:cxn ang="T12">
                <a:pos x="T4" y="T5"/>
              </a:cxn>
              <a:cxn ang="T13">
                <a:pos x="T6" y="T7"/>
              </a:cxn>
              <a:cxn ang="T14">
                <a:pos x="T8" y="T9"/>
              </a:cxn>
            </a:cxnLst>
            <a:rect l="T15" t="T16" r="T17" b="T18"/>
            <a:pathLst>
              <a:path w="324" h="953">
                <a:moveTo>
                  <a:pt x="324" y="953"/>
                </a:moveTo>
                <a:cubicBezTo>
                  <a:pt x="260" y="840"/>
                  <a:pt x="196" y="727"/>
                  <a:pt x="143" y="636"/>
                </a:cubicBezTo>
                <a:cubicBezTo>
                  <a:pt x="90" y="545"/>
                  <a:pt x="14" y="485"/>
                  <a:pt x="7" y="409"/>
                </a:cubicBezTo>
                <a:cubicBezTo>
                  <a:pt x="0" y="333"/>
                  <a:pt x="98" y="250"/>
                  <a:pt x="98" y="182"/>
                </a:cubicBezTo>
                <a:cubicBezTo>
                  <a:pt x="98" y="114"/>
                  <a:pt x="22" y="30"/>
                  <a:pt x="7" y="0"/>
                </a:cubicBezTo>
              </a:path>
            </a:pathLst>
          </a:custGeom>
          <a:noFill/>
          <a:ln w="508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DZ" altLang="fa-IR">
              <a:solidFill>
                <a:prstClr val="black"/>
              </a:solidFill>
            </a:endParaRPr>
          </a:p>
        </p:txBody>
      </p:sp>
      <p:sp>
        <p:nvSpPr>
          <p:cNvPr id="60446" name="Line 24"/>
          <p:cNvSpPr>
            <a:spLocks noChangeShapeType="1"/>
          </p:cNvSpPr>
          <p:nvPr/>
        </p:nvSpPr>
        <p:spPr bwMode="auto">
          <a:xfrm flipH="1">
            <a:off x="2268538" y="4797425"/>
            <a:ext cx="790575" cy="719138"/>
          </a:xfrm>
          <a:prstGeom prst="line">
            <a:avLst/>
          </a:prstGeom>
          <a:noFill/>
          <a:ln w="57150">
            <a:solidFill>
              <a:srgbClr val="FF99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Tree>
    <p:extLst>
      <p:ext uri="{BB962C8B-B14F-4D97-AF65-F5344CB8AC3E}">
        <p14:creationId xmlns:p14="http://schemas.microsoft.com/office/powerpoint/2010/main" val="320334274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7" descr="1"/>
          <p:cNvPicPr>
            <a:picLocks noChangeAspect="1" noChangeArrowheads="1"/>
          </p:cNvPicPr>
          <p:nvPr/>
        </p:nvPicPr>
        <p:blipFill>
          <a:blip r:embed="rId2" cstate="email">
            <a:lum contrast="24000"/>
            <a:extLst>
              <a:ext uri="{28A0092B-C50C-407E-A947-70E740481C1C}">
                <a14:useLocalDpi xmlns:a14="http://schemas.microsoft.com/office/drawing/2010/main"/>
              </a:ext>
            </a:extLst>
          </a:blip>
          <a:srcRect/>
          <a:stretch>
            <a:fillRect/>
          </a:stretch>
        </p:blipFill>
        <p:spPr bwMode="auto">
          <a:xfrm>
            <a:off x="539750" y="3284538"/>
            <a:ext cx="4319588"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3" name="Rectangle 3"/>
          <p:cNvSpPr>
            <a:spLocks noChangeArrowheads="1"/>
          </p:cNvSpPr>
          <p:nvPr/>
        </p:nvSpPr>
        <p:spPr bwMode="auto">
          <a:xfrm>
            <a:off x="971550" y="1412875"/>
            <a:ext cx="2889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b="1">
                <a:solidFill>
                  <a:prstClr val="black"/>
                </a:solidFill>
              </a:rPr>
              <a:t>پروفيل هاي عرضي معابر روستا</a:t>
            </a:r>
          </a:p>
        </p:txBody>
      </p:sp>
      <p:sp>
        <p:nvSpPr>
          <p:cNvPr id="61444" name="Rectangle 4"/>
          <p:cNvSpPr>
            <a:spLocks noChangeArrowheads="1"/>
          </p:cNvSpPr>
          <p:nvPr/>
        </p:nvSpPr>
        <p:spPr bwMode="auto">
          <a:xfrm>
            <a:off x="3851275" y="3284538"/>
            <a:ext cx="4127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3200" b="1">
                <a:solidFill>
                  <a:prstClr val="black"/>
                </a:solidFill>
              </a:rPr>
              <a:t>1</a:t>
            </a:r>
          </a:p>
        </p:txBody>
      </p:sp>
      <p:pic>
        <p:nvPicPr>
          <p:cNvPr id="61445" name="Picture 5" descr="5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9388" y="5707063"/>
            <a:ext cx="576262"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6" name="Picture 4" descr="2"/>
          <p:cNvPicPr>
            <a:picLocks noChangeAspect="1" noChangeArrowheads="1"/>
          </p:cNvPicPr>
          <p:nvPr/>
        </p:nvPicPr>
        <p:blipFill>
          <a:blip r:embed="rId4" cstate="email">
            <a:lum contrast="18000"/>
            <a:extLst>
              <a:ext uri="{28A0092B-C50C-407E-A947-70E740481C1C}">
                <a14:useLocalDpi xmlns:a14="http://schemas.microsoft.com/office/drawing/2010/main"/>
              </a:ext>
            </a:extLst>
          </a:blip>
          <a:srcRect/>
          <a:stretch>
            <a:fillRect/>
          </a:stretch>
        </p:blipFill>
        <p:spPr bwMode="auto">
          <a:xfrm>
            <a:off x="4572000" y="260350"/>
            <a:ext cx="4319588" cy="326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7" name="Rectangle 7"/>
          <p:cNvSpPr>
            <a:spLocks noChangeArrowheads="1"/>
          </p:cNvSpPr>
          <p:nvPr/>
        </p:nvSpPr>
        <p:spPr bwMode="auto">
          <a:xfrm>
            <a:off x="8316913" y="404813"/>
            <a:ext cx="38417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800" b="1">
                <a:solidFill>
                  <a:prstClr val="black"/>
                </a:solidFill>
              </a:rPr>
              <a:t>2</a:t>
            </a:r>
          </a:p>
        </p:txBody>
      </p:sp>
      <p:pic>
        <p:nvPicPr>
          <p:cNvPr id="61448" name="Picture 5" descr="5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24300" y="2636838"/>
            <a:ext cx="576263"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649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3"/>
          <p:cNvSpPr>
            <a:spLocks noChangeArrowheads="1"/>
          </p:cNvSpPr>
          <p:nvPr/>
        </p:nvSpPr>
        <p:spPr bwMode="auto">
          <a:xfrm>
            <a:off x="4500563" y="404813"/>
            <a:ext cx="8524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در استان</a:t>
            </a:r>
            <a:endParaRPr lang="sq-AL" altLang="fa-IR">
              <a:solidFill>
                <a:prstClr val="black"/>
              </a:solidFill>
            </a:endParaRPr>
          </a:p>
        </p:txBody>
      </p:sp>
      <p:pic>
        <p:nvPicPr>
          <p:cNvPr id="18435" name="Picture 26" descr="IMG_0563"/>
          <p:cNvPicPr>
            <a:picLocks noChangeAspect="1" noChangeArrowheads="1"/>
          </p:cNvPicPr>
          <p:nvPr/>
        </p:nvPicPr>
        <p:blipFill>
          <a:blip r:embed="rId2" cstate="email">
            <a:lum bright="40000" contrast="-70000"/>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Rectangle 12"/>
          <p:cNvSpPr>
            <a:spLocks noChangeArrowheads="1"/>
          </p:cNvSpPr>
          <p:nvPr/>
        </p:nvSpPr>
        <p:spPr bwMode="auto">
          <a:xfrm>
            <a:off x="1258888" y="4365625"/>
            <a:ext cx="10699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در كشور</a:t>
            </a:r>
            <a:endParaRPr lang="sq-AL" altLang="fa-IR">
              <a:solidFill>
                <a:prstClr val="black"/>
              </a:solidFill>
            </a:endParaRPr>
          </a:p>
        </p:txBody>
      </p:sp>
      <p:sp>
        <p:nvSpPr>
          <p:cNvPr id="18437" name="Rectangle 14"/>
          <p:cNvSpPr>
            <a:spLocks noChangeArrowheads="1"/>
          </p:cNvSpPr>
          <p:nvPr/>
        </p:nvSpPr>
        <p:spPr bwMode="auto">
          <a:xfrm>
            <a:off x="5940425" y="5516563"/>
            <a:ext cx="15430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در </a:t>
            </a:r>
            <a:r>
              <a:rPr lang="fa-IR" altLang="fa-IR" sz="2800">
                <a:solidFill>
                  <a:prstClr val="black"/>
                </a:solidFill>
              </a:rPr>
              <a:t>شهرستان</a:t>
            </a:r>
            <a:endParaRPr lang="sq-AL" altLang="fa-IR" sz="2800">
              <a:solidFill>
                <a:prstClr val="black"/>
              </a:solidFill>
            </a:endParaRPr>
          </a:p>
        </p:txBody>
      </p:sp>
      <p:pic>
        <p:nvPicPr>
          <p:cNvPr id="18438" name="Picture 31" descr="2"/>
          <p:cNvPicPr>
            <a:picLocks noChangeAspect="1" noChangeArrowheads="1"/>
          </p:cNvPicPr>
          <p:nvPr/>
        </p:nvPicPr>
        <p:blipFill>
          <a:blip r:embed="rId3" cstate="email">
            <a:lum bright="14000" contrast="68000"/>
            <a:extLst>
              <a:ext uri="{28A0092B-C50C-407E-A947-70E740481C1C}">
                <a14:useLocalDpi xmlns:a14="http://schemas.microsoft.com/office/drawing/2010/main"/>
              </a:ext>
            </a:extLst>
          </a:blip>
          <a:srcRect/>
          <a:stretch>
            <a:fillRect/>
          </a:stretch>
        </p:blipFill>
        <p:spPr bwMode="auto">
          <a:xfrm>
            <a:off x="2700338" y="3429000"/>
            <a:ext cx="4392612" cy="329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Picture 32" descr="4"/>
          <p:cNvPicPr>
            <a:picLocks noChangeAspect="1" noChangeArrowheads="1"/>
          </p:cNvPicPr>
          <p:nvPr/>
        </p:nvPicPr>
        <p:blipFill>
          <a:blip r:embed="rId4" cstate="email">
            <a:lum bright="-18000" contrast="42000"/>
            <a:extLst>
              <a:ext uri="{28A0092B-C50C-407E-A947-70E740481C1C}">
                <a14:useLocalDpi xmlns:a14="http://schemas.microsoft.com/office/drawing/2010/main"/>
              </a:ext>
            </a:extLst>
          </a:blip>
          <a:srcRect/>
          <a:stretch>
            <a:fillRect/>
          </a:stretch>
        </p:blipFill>
        <p:spPr bwMode="auto">
          <a:xfrm>
            <a:off x="3635375" y="476250"/>
            <a:ext cx="2395538"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33" descr="3"/>
          <p:cNvPicPr>
            <a:picLocks noChangeAspect="1" noChangeArrowheads="1"/>
          </p:cNvPicPr>
          <p:nvPr/>
        </p:nvPicPr>
        <p:blipFill>
          <a:blip r:embed="rId5" cstate="email">
            <a:lum contrast="-6000"/>
            <a:extLst>
              <a:ext uri="{28A0092B-C50C-407E-A947-70E740481C1C}">
                <a14:useLocalDpi xmlns:a14="http://schemas.microsoft.com/office/drawing/2010/main"/>
              </a:ext>
            </a:extLst>
          </a:blip>
          <a:srcRect/>
          <a:stretch>
            <a:fillRect/>
          </a:stretch>
        </p:blipFill>
        <p:spPr bwMode="auto">
          <a:xfrm>
            <a:off x="250825" y="1125538"/>
            <a:ext cx="2824163" cy="287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1" name="Picture 34" descr="5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987675" y="5805488"/>
            <a:ext cx="56673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2" name="Picture 35" descr="55"/>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23850" y="3357563"/>
            <a:ext cx="43656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3" name="Picture 36" descr="55"/>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779838" y="2781300"/>
            <a:ext cx="373062"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4" name="Rectangle 37"/>
          <p:cNvSpPr>
            <a:spLocks noChangeArrowheads="1"/>
          </p:cNvSpPr>
          <p:nvPr/>
        </p:nvSpPr>
        <p:spPr bwMode="auto">
          <a:xfrm>
            <a:off x="5651500" y="2565400"/>
            <a:ext cx="1076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در استان</a:t>
            </a:r>
            <a:endParaRPr lang="sq-AL" altLang="fa-IR">
              <a:solidFill>
                <a:prstClr val="black"/>
              </a:solidFill>
            </a:endParaRPr>
          </a:p>
        </p:txBody>
      </p:sp>
      <p:sp>
        <p:nvSpPr>
          <p:cNvPr id="14" name="Rectangle 1"/>
          <p:cNvSpPr>
            <a:spLocks noChangeArrowheads="1"/>
          </p:cNvSpPr>
          <p:nvPr/>
        </p:nvSpPr>
        <p:spPr bwMode="auto">
          <a:xfrm>
            <a:off x="4865576" y="785794"/>
            <a:ext cx="3921266" cy="769441"/>
          </a:xfrm>
          <a:prstGeom prst="rect">
            <a:avLst/>
          </a:prstGeom>
          <a:noFill/>
          <a:ln w="9525">
            <a:noFill/>
            <a:miter lim="800000"/>
            <a:headEnd/>
            <a:tailEnd/>
          </a:ln>
        </p:spPr>
        <p:txBody>
          <a:bodyPr wrap="none">
            <a:spAutoFit/>
          </a:bodyPr>
          <a:lstStyle/>
          <a:p>
            <a:pPr fontAlgn="base">
              <a:spcBef>
                <a:spcPct val="0"/>
              </a:spcBef>
              <a:spcAft>
                <a:spcPct val="0"/>
              </a:spcAft>
              <a:defRPr/>
            </a:pPr>
            <a:r>
              <a:rPr lang="fa-IR" sz="4400" b="1" dirty="0">
                <a:ln w="17780" cmpd="sng">
                  <a:solidFill>
                    <a:srgbClr val="FFFFFF"/>
                  </a:solidFill>
                  <a:prstDash val="solid"/>
                  <a:miter lim="800000"/>
                </a:ln>
                <a:solidFill>
                  <a:srgbClr val="C00000"/>
                </a:solidFill>
                <a:effectLst>
                  <a:outerShdw blurRad="50800" algn="tl" rotWithShape="0">
                    <a:srgbClr val="000000"/>
                  </a:outerShdw>
                </a:effectLst>
                <a:cs typeface="2  Esfehan" pitchFamily="2" charset="-78"/>
              </a:rPr>
              <a:t>جایگاه کشوری : </a:t>
            </a:r>
          </a:p>
        </p:txBody>
      </p:sp>
    </p:spTree>
    <p:extLst>
      <p:ext uri="{BB962C8B-B14F-4D97-AF65-F5344CB8AC3E}">
        <p14:creationId xmlns:p14="http://schemas.microsoft.com/office/powerpoint/2010/main" val="149892793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2"/>
          <p:cNvSpPr>
            <a:spLocks noChangeArrowheads="1"/>
          </p:cNvSpPr>
          <p:nvPr/>
        </p:nvSpPr>
        <p:spPr bwMode="auto">
          <a:xfrm>
            <a:off x="6654800" y="5835650"/>
            <a:ext cx="1733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معبر اصلي درجه1</a:t>
            </a:r>
          </a:p>
        </p:txBody>
      </p:sp>
      <p:pic>
        <p:nvPicPr>
          <p:cNvPr id="62467" name="Picture 14" descr="1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rot="-120000">
            <a:off x="215900" y="5608638"/>
            <a:ext cx="4457700" cy="87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8" name="Picture 15" descr="1"/>
          <p:cNvPicPr>
            <a:picLocks noChangeAspect="1" noChangeArrowheads="1"/>
          </p:cNvPicPr>
          <p:nvPr/>
        </p:nvPicPr>
        <p:blipFill>
          <a:blip r:embed="rId3" cstate="email">
            <a:lum contrast="24000"/>
            <a:extLst>
              <a:ext uri="{28A0092B-C50C-407E-A947-70E740481C1C}">
                <a14:useLocalDpi xmlns:a14="http://schemas.microsoft.com/office/drawing/2010/main"/>
              </a:ext>
            </a:extLst>
          </a:blip>
          <a:srcRect/>
          <a:stretch>
            <a:fillRect/>
          </a:stretch>
        </p:blipFill>
        <p:spPr bwMode="auto">
          <a:xfrm>
            <a:off x="4643438" y="188913"/>
            <a:ext cx="3887787" cy="291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9" name="Line 16"/>
          <p:cNvSpPr>
            <a:spLocks noChangeShapeType="1"/>
          </p:cNvSpPr>
          <p:nvPr/>
        </p:nvSpPr>
        <p:spPr bwMode="auto">
          <a:xfrm>
            <a:off x="5219700" y="1916113"/>
            <a:ext cx="504825" cy="1944687"/>
          </a:xfrm>
          <a:prstGeom prst="line">
            <a:avLst/>
          </a:prstGeom>
          <a:noFill/>
          <a:ln w="317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62470" name="Picture 18" descr="IMG_017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9750" y="333375"/>
            <a:ext cx="3529013"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1" name="Picture 19" descr="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851275" y="6165850"/>
            <a:ext cx="2159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2" name="Picture 8" descr="Untitled-7"/>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80975" y="2884488"/>
            <a:ext cx="9504363" cy="415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877612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5" descr="1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rot="-120000">
            <a:off x="-115888" y="5753100"/>
            <a:ext cx="4687888"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1" name="Rectangle 6"/>
          <p:cNvSpPr>
            <a:spLocks noChangeArrowheads="1"/>
          </p:cNvSpPr>
          <p:nvPr/>
        </p:nvSpPr>
        <p:spPr bwMode="auto">
          <a:xfrm>
            <a:off x="6443663" y="4221163"/>
            <a:ext cx="1733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معبر اصلي درجه1</a:t>
            </a:r>
          </a:p>
        </p:txBody>
      </p:sp>
      <p:pic>
        <p:nvPicPr>
          <p:cNvPr id="63492" name="Picture 7" descr="1"/>
          <p:cNvPicPr>
            <a:picLocks noChangeAspect="1" noChangeArrowheads="1"/>
          </p:cNvPicPr>
          <p:nvPr/>
        </p:nvPicPr>
        <p:blipFill>
          <a:blip r:embed="rId3" cstate="email">
            <a:lum contrast="24000"/>
            <a:extLst>
              <a:ext uri="{28A0092B-C50C-407E-A947-70E740481C1C}">
                <a14:useLocalDpi xmlns:a14="http://schemas.microsoft.com/office/drawing/2010/main"/>
              </a:ext>
            </a:extLst>
          </a:blip>
          <a:srcRect/>
          <a:stretch>
            <a:fillRect/>
          </a:stretch>
        </p:blipFill>
        <p:spPr bwMode="auto">
          <a:xfrm>
            <a:off x="4643438" y="333375"/>
            <a:ext cx="3887787" cy="291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3" name="Line 8"/>
          <p:cNvSpPr>
            <a:spLocks noChangeShapeType="1"/>
          </p:cNvSpPr>
          <p:nvPr/>
        </p:nvSpPr>
        <p:spPr bwMode="auto">
          <a:xfrm flipH="1">
            <a:off x="6588125" y="2349500"/>
            <a:ext cx="1008063" cy="1800225"/>
          </a:xfrm>
          <a:prstGeom prst="line">
            <a:avLst/>
          </a:prstGeom>
          <a:noFill/>
          <a:ln w="317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63494" name="Picture 9" descr="IMG_051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84213" y="531813"/>
            <a:ext cx="3527425" cy="264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5" name="Picture 10" descr="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708400" y="6308725"/>
            <a:ext cx="2159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6" name="Picture 8" descr="Untitled-6"/>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50825" y="3070225"/>
            <a:ext cx="8497888" cy="367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462183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5" descr="1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rot="-120000">
            <a:off x="2052638" y="6045200"/>
            <a:ext cx="3587750"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5" name="Rectangle 8"/>
          <p:cNvSpPr>
            <a:spLocks noChangeArrowheads="1"/>
          </p:cNvSpPr>
          <p:nvPr/>
        </p:nvSpPr>
        <p:spPr bwMode="auto">
          <a:xfrm>
            <a:off x="6931025" y="3429000"/>
            <a:ext cx="17510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معبر اصلي درجه1</a:t>
            </a:r>
          </a:p>
        </p:txBody>
      </p:sp>
      <p:pic>
        <p:nvPicPr>
          <p:cNvPr id="64516" name="Picture 10" descr="1"/>
          <p:cNvPicPr>
            <a:picLocks noChangeAspect="1" noChangeArrowheads="1"/>
          </p:cNvPicPr>
          <p:nvPr/>
        </p:nvPicPr>
        <p:blipFill>
          <a:blip r:embed="rId3" cstate="email">
            <a:lum contrast="24000"/>
            <a:extLst>
              <a:ext uri="{28A0092B-C50C-407E-A947-70E740481C1C}">
                <a14:useLocalDpi xmlns:a14="http://schemas.microsoft.com/office/drawing/2010/main"/>
              </a:ext>
            </a:extLst>
          </a:blip>
          <a:srcRect/>
          <a:stretch>
            <a:fillRect/>
          </a:stretch>
        </p:blipFill>
        <p:spPr bwMode="auto">
          <a:xfrm>
            <a:off x="4859338" y="333375"/>
            <a:ext cx="3887787" cy="291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7" name="Line 11"/>
          <p:cNvSpPr>
            <a:spLocks noChangeShapeType="1"/>
          </p:cNvSpPr>
          <p:nvPr/>
        </p:nvSpPr>
        <p:spPr bwMode="auto">
          <a:xfrm flipH="1">
            <a:off x="5724525" y="3068638"/>
            <a:ext cx="287338" cy="647700"/>
          </a:xfrm>
          <a:prstGeom prst="line">
            <a:avLst/>
          </a:prstGeom>
          <a:noFill/>
          <a:ln w="317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64518" name="Picture 12" descr="IMG_053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476375" y="188913"/>
            <a:ext cx="3022600" cy="226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9" name="Line 13"/>
          <p:cNvSpPr>
            <a:spLocks noChangeShapeType="1"/>
          </p:cNvSpPr>
          <p:nvPr/>
        </p:nvSpPr>
        <p:spPr bwMode="auto">
          <a:xfrm>
            <a:off x="4211638" y="1989138"/>
            <a:ext cx="2447925" cy="431800"/>
          </a:xfrm>
          <a:prstGeom prst="line">
            <a:avLst/>
          </a:prstGeom>
          <a:noFill/>
          <a:ln w="317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64520" name="Picture 14" descr="IMG_053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23850" y="2565400"/>
            <a:ext cx="2987675"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21" name="Line 15"/>
          <p:cNvSpPr>
            <a:spLocks noChangeShapeType="1"/>
          </p:cNvSpPr>
          <p:nvPr/>
        </p:nvSpPr>
        <p:spPr bwMode="auto">
          <a:xfrm>
            <a:off x="2700338" y="3933825"/>
            <a:ext cx="1943100" cy="647700"/>
          </a:xfrm>
          <a:prstGeom prst="line">
            <a:avLst/>
          </a:prstGeom>
          <a:noFill/>
          <a:ln w="317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64522" name="Picture 16" descr="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932363" y="6453188"/>
            <a:ext cx="2159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3" name="Picture 11" descr="Untitled-8"/>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348038" y="4005263"/>
            <a:ext cx="540067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844429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5" descr="9"/>
          <p:cNvPicPr>
            <a:picLocks noChangeAspect="1" noChangeArrowheads="1"/>
          </p:cNvPicPr>
          <p:nvPr/>
        </p:nvPicPr>
        <p:blipFill>
          <a:blip r:embed="rId2" cstate="email">
            <a:lum bright="18000" contrast="24000"/>
            <a:extLst>
              <a:ext uri="{28A0092B-C50C-407E-A947-70E740481C1C}">
                <a14:useLocalDpi xmlns:a14="http://schemas.microsoft.com/office/drawing/2010/main"/>
              </a:ext>
            </a:extLst>
          </a:blip>
          <a:srcRect/>
          <a:stretch>
            <a:fillRect/>
          </a:stretch>
        </p:blipFill>
        <p:spPr bwMode="auto">
          <a:xfrm>
            <a:off x="1547813" y="3141663"/>
            <a:ext cx="5922962"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39" name="Picture 6" descr="1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120000">
            <a:off x="468313" y="5738813"/>
            <a:ext cx="5694362"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0" name="Rectangle 7"/>
          <p:cNvSpPr>
            <a:spLocks noChangeArrowheads="1"/>
          </p:cNvSpPr>
          <p:nvPr/>
        </p:nvSpPr>
        <p:spPr bwMode="auto">
          <a:xfrm>
            <a:off x="7086600" y="5157788"/>
            <a:ext cx="1733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معبر اصلي درجه2</a:t>
            </a:r>
          </a:p>
        </p:txBody>
      </p:sp>
      <p:pic>
        <p:nvPicPr>
          <p:cNvPr id="65541" name="Picture 9" descr="1"/>
          <p:cNvPicPr>
            <a:picLocks noChangeAspect="1" noChangeArrowheads="1"/>
          </p:cNvPicPr>
          <p:nvPr/>
        </p:nvPicPr>
        <p:blipFill>
          <a:blip r:embed="rId4" cstate="email">
            <a:lum contrast="24000"/>
            <a:extLst>
              <a:ext uri="{28A0092B-C50C-407E-A947-70E740481C1C}">
                <a14:useLocalDpi xmlns:a14="http://schemas.microsoft.com/office/drawing/2010/main"/>
              </a:ext>
            </a:extLst>
          </a:blip>
          <a:srcRect/>
          <a:stretch>
            <a:fillRect/>
          </a:stretch>
        </p:blipFill>
        <p:spPr bwMode="auto">
          <a:xfrm>
            <a:off x="5148263" y="188913"/>
            <a:ext cx="3455987"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2" name="Line 10"/>
          <p:cNvSpPr>
            <a:spLocks noChangeShapeType="1"/>
          </p:cNvSpPr>
          <p:nvPr/>
        </p:nvSpPr>
        <p:spPr bwMode="auto">
          <a:xfrm>
            <a:off x="5724525" y="1628775"/>
            <a:ext cx="287338" cy="1728788"/>
          </a:xfrm>
          <a:prstGeom prst="line">
            <a:avLst/>
          </a:prstGeom>
          <a:noFill/>
          <a:ln w="317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65543" name="Picture 1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84213" y="188913"/>
            <a:ext cx="3671887" cy="264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4" name="Line 14"/>
          <p:cNvSpPr>
            <a:spLocks noChangeShapeType="1"/>
          </p:cNvSpPr>
          <p:nvPr/>
        </p:nvSpPr>
        <p:spPr bwMode="auto">
          <a:xfrm>
            <a:off x="3995738" y="2781300"/>
            <a:ext cx="431800" cy="576263"/>
          </a:xfrm>
          <a:prstGeom prst="line">
            <a:avLst/>
          </a:prstGeom>
          <a:noFill/>
          <a:ln w="317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65545" name="Picture 15" descr="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076825" y="6237288"/>
            <a:ext cx="2159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71261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6"/>
          <p:cNvSpPr>
            <a:spLocks noChangeArrowheads="1"/>
          </p:cNvSpPr>
          <p:nvPr/>
        </p:nvSpPr>
        <p:spPr bwMode="auto">
          <a:xfrm>
            <a:off x="7078663" y="5389563"/>
            <a:ext cx="17478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معبر فرعي درجه1</a:t>
            </a:r>
          </a:p>
        </p:txBody>
      </p:sp>
      <p:pic>
        <p:nvPicPr>
          <p:cNvPr id="66563" name="Picture 10" descr="1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52638" y="3529013"/>
            <a:ext cx="4679950" cy="240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4" name="Picture 15" descr="1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120000">
            <a:off x="1331913" y="6038850"/>
            <a:ext cx="5548312"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5" name="Picture 16" descr="IMG_0509"/>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9750" y="441325"/>
            <a:ext cx="3455988" cy="259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6" name="Picture 17" descr="2"/>
          <p:cNvPicPr>
            <a:picLocks noChangeAspect="1" noChangeArrowheads="1"/>
          </p:cNvPicPr>
          <p:nvPr/>
        </p:nvPicPr>
        <p:blipFill>
          <a:blip r:embed="rId5" cstate="email">
            <a:lum contrast="18000"/>
            <a:extLst>
              <a:ext uri="{28A0092B-C50C-407E-A947-70E740481C1C}">
                <a14:useLocalDpi xmlns:a14="http://schemas.microsoft.com/office/drawing/2010/main"/>
              </a:ext>
            </a:extLst>
          </a:blip>
          <a:srcRect/>
          <a:stretch>
            <a:fillRect/>
          </a:stretch>
        </p:blipFill>
        <p:spPr bwMode="auto">
          <a:xfrm>
            <a:off x="4787900" y="404813"/>
            <a:ext cx="3527425" cy="266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7" name="Line 18"/>
          <p:cNvSpPr>
            <a:spLocks noChangeShapeType="1"/>
          </p:cNvSpPr>
          <p:nvPr/>
        </p:nvSpPr>
        <p:spPr bwMode="auto">
          <a:xfrm flipH="1">
            <a:off x="5940425" y="2781300"/>
            <a:ext cx="144463" cy="647700"/>
          </a:xfrm>
          <a:prstGeom prst="line">
            <a:avLst/>
          </a:prstGeom>
          <a:noFill/>
          <a:ln w="317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66568" name="Picture 19" descr="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795963" y="6381750"/>
            <a:ext cx="2159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13458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5" descr="1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rot="-120000">
            <a:off x="674688" y="6072188"/>
            <a:ext cx="620077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7" name="Rectangle 6"/>
          <p:cNvSpPr>
            <a:spLocks noChangeArrowheads="1"/>
          </p:cNvSpPr>
          <p:nvPr/>
        </p:nvSpPr>
        <p:spPr bwMode="auto">
          <a:xfrm>
            <a:off x="6948488" y="5445125"/>
            <a:ext cx="1733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معبر اصلي درجه2</a:t>
            </a:r>
          </a:p>
        </p:txBody>
      </p:sp>
      <p:pic>
        <p:nvPicPr>
          <p:cNvPr id="67588" name="Picture 8" descr="2"/>
          <p:cNvPicPr>
            <a:picLocks noChangeAspect="1" noChangeArrowheads="1"/>
          </p:cNvPicPr>
          <p:nvPr/>
        </p:nvPicPr>
        <p:blipFill>
          <a:blip r:embed="rId3" cstate="email">
            <a:lum contrast="18000"/>
            <a:extLst>
              <a:ext uri="{28A0092B-C50C-407E-A947-70E740481C1C}">
                <a14:useLocalDpi xmlns:a14="http://schemas.microsoft.com/office/drawing/2010/main"/>
              </a:ext>
            </a:extLst>
          </a:blip>
          <a:srcRect/>
          <a:stretch>
            <a:fillRect/>
          </a:stretch>
        </p:blipFill>
        <p:spPr bwMode="auto">
          <a:xfrm>
            <a:off x="4787900" y="404813"/>
            <a:ext cx="3527425" cy="266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89" name="Picture 12" descr="IMG_050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00113" y="549275"/>
            <a:ext cx="3457575" cy="259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0" name="Picture 14" descr="1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692275" y="3556000"/>
            <a:ext cx="5184775" cy="240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1" name="Picture 15" descr="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651500" y="6381750"/>
            <a:ext cx="2159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92" name="Line 10"/>
          <p:cNvSpPr>
            <a:spLocks noChangeShapeType="1"/>
          </p:cNvSpPr>
          <p:nvPr/>
        </p:nvSpPr>
        <p:spPr bwMode="auto">
          <a:xfrm>
            <a:off x="6156325" y="1052513"/>
            <a:ext cx="71438" cy="2808287"/>
          </a:xfrm>
          <a:prstGeom prst="line">
            <a:avLst/>
          </a:prstGeom>
          <a:noFill/>
          <a:ln w="317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Tree>
    <p:extLst>
      <p:ext uri="{BB962C8B-B14F-4D97-AF65-F5344CB8AC3E}">
        <p14:creationId xmlns:p14="http://schemas.microsoft.com/office/powerpoint/2010/main" val="320893653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4" descr="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71550" y="2374900"/>
            <a:ext cx="5975350" cy="448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1" name="Rectangle 5"/>
          <p:cNvSpPr>
            <a:spLocks noChangeArrowheads="1"/>
          </p:cNvSpPr>
          <p:nvPr/>
        </p:nvSpPr>
        <p:spPr bwMode="auto">
          <a:xfrm>
            <a:off x="6804025" y="4967288"/>
            <a:ext cx="17478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معبر فرعي درجه1</a:t>
            </a:r>
          </a:p>
        </p:txBody>
      </p:sp>
      <p:pic>
        <p:nvPicPr>
          <p:cNvPr id="68612" name="Picture 12" descr="IMG_058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1188" y="404813"/>
            <a:ext cx="3313112"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3" name="Picture 14" descr="1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120000">
            <a:off x="608013" y="6010275"/>
            <a:ext cx="576262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4" name="Picture 15" descr="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219700" y="6308725"/>
            <a:ext cx="2159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5" name="Picture 18" descr="1"/>
          <p:cNvPicPr>
            <a:picLocks noChangeAspect="1" noChangeArrowheads="1"/>
          </p:cNvPicPr>
          <p:nvPr/>
        </p:nvPicPr>
        <p:blipFill>
          <a:blip r:embed="rId6" cstate="email">
            <a:lum contrast="24000"/>
            <a:extLst>
              <a:ext uri="{28A0092B-C50C-407E-A947-70E740481C1C}">
                <a14:useLocalDpi xmlns:a14="http://schemas.microsoft.com/office/drawing/2010/main"/>
              </a:ext>
            </a:extLst>
          </a:blip>
          <a:srcRect/>
          <a:stretch>
            <a:fillRect/>
          </a:stretch>
        </p:blipFill>
        <p:spPr bwMode="auto">
          <a:xfrm>
            <a:off x="5148263" y="188913"/>
            <a:ext cx="3455987"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6" name="Line 19"/>
          <p:cNvSpPr>
            <a:spLocks noChangeShapeType="1"/>
          </p:cNvSpPr>
          <p:nvPr/>
        </p:nvSpPr>
        <p:spPr bwMode="auto">
          <a:xfrm flipH="1">
            <a:off x="6299200" y="765175"/>
            <a:ext cx="73025" cy="2951163"/>
          </a:xfrm>
          <a:prstGeom prst="line">
            <a:avLst/>
          </a:prstGeom>
          <a:noFill/>
          <a:ln w="317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Tree>
    <p:extLst>
      <p:ext uri="{BB962C8B-B14F-4D97-AF65-F5344CB8AC3E}">
        <p14:creationId xmlns:p14="http://schemas.microsoft.com/office/powerpoint/2010/main" val="294154694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4" descr="1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82850" y="3876675"/>
            <a:ext cx="295275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5" name="Picture 5" descr="1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120000">
            <a:off x="608013" y="6010275"/>
            <a:ext cx="576262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6" name="Rectangle 6"/>
          <p:cNvSpPr>
            <a:spLocks noChangeArrowheads="1"/>
          </p:cNvSpPr>
          <p:nvPr/>
        </p:nvSpPr>
        <p:spPr bwMode="auto">
          <a:xfrm>
            <a:off x="6905625" y="5421313"/>
            <a:ext cx="17478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معبر فرعي درجه2</a:t>
            </a:r>
          </a:p>
        </p:txBody>
      </p:sp>
      <p:pic>
        <p:nvPicPr>
          <p:cNvPr id="69637" name="Picture 7" descr="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19700" y="6308725"/>
            <a:ext cx="2159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8" name="Picture 8" descr="1"/>
          <p:cNvPicPr>
            <a:picLocks noChangeAspect="1" noChangeArrowheads="1"/>
          </p:cNvPicPr>
          <p:nvPr/>
        </p:nvPicPr>
        <p:blipFill>
          <a:blip r:embed="rId5" cstate="email">
            <a:lum contrast="24000"/>
            <a:extLst>
              <a:ext uri="{28A0092B-C50C-407E-A947-70E740481C1C}">
                <a14:useLocalDpi xmlns:a14="http://schemas.microsoft.com/office/drawing/2010/main"/>
              </a:ext>
            </a:extLst>
          </a:blip>
          <a:srcRect/>
          <a:stretch>
            <a:fillRect/>
          </a:stretch>
        </p:blipFill>
        <p:spPr bwMode="auto">
          <a:xfrm>
            <a:off x="5148263" y="188913"/>
            <a:ext cx="3455987"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9" name="Line 9"/>
          <p:cNvSpPr>
            <a:spLocks noChangeShapeType="1"/>
          </p:cNvSpPr>
          <p:nvPr/>
        </p:nvSpPr>
        <p:spPr bwMode="auto">
          <a:xfrm flipH="1">
            <a:off x="6299200" y="1196975"/>
            <a:ext cx="2017713" cy="2519363"/>
          </a:xfrm>
          <a:prstGeom prst="line">
            <a:avLst/>
          </a:prstGeom>
          <a:noFill/>
          <a:ln w="317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69640" name="Picture 10" descr="IMG_0514"/>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900113" y="404813"/>
            <a:ext cx="3311525" cy="253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41" name="Line 11"/>
          <p:cNvSpPr>
            <a:spLocks noChangeShapeType="1"/>
          </p:cNvSpPr>
          <p:nvPr/>
        </p:nvSpPr>
        <p:spPr bwMode="auto">
          <a:xfrm>
            <a:off x="8243888" y="1052513"/>
            <a:ext cx="144462" cy="2159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Tree>
    <p:extLst>
      <p:ext uri="{BB962C8B-B14F-4D97-AF65-F5344CB8AC3E}">
        <p14:creationId xmlns:p14="http://schemas.microsoft.com/office/powerpoint/2010/main" val="131038763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8" descr="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92275" y="3573463"/>
            <a:ext cx="187325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59" name="Picture 9" descr="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21288" y="3184525"/>
            <a:ext cx="2520950"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0" name="Rectangle 12"/>
          <p:cNvSpPr>
            <a:spLocks noChangeArrowheads="1"/>
          </p:cNvSpPr>
          <p:nvPr/>
        </p:nvSpPr>
        <p:spPr bwMode="auto">
          <a:xfrm>
            <a:off x="830263" y="5300663"/>
            <a:ext cx="19875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معبر فرعي درجه2</a:t>
            </a:r>
          </a:p>
          <a:p>
            <a:pPr eaLnBrk="1" fontAlgn="base" hangingPunct="1">
              <a:spcBef>
                <a:spcPct val="0"/>
              </a:spcBef>
              <a:spcAft>
                <a:spcPct val="0"/>
              </a:spcAft>
            </a:pPr>
            <a:endParaRPr lang="fa-IR" altLang="fa-IR" sz="2000">
              <a:solidFill>
                <a:prstClr val="black"/>
              </a:solidFill>
            </a:endParaRPr>
          </a:p>
        </p:txBody>
      </p:sp>
      <p:sp>
        <p:nvSpPr>
          <p:cNvPr id="70661" name="Rectangle 13"/>
          <p:cNvSpPr>
            <a:spLocks noChangeArrowheads="1"/>
          </p:cNvSpPr>
          <p:nvPr/>
        </p:nvSpPr>
        <p:spPr bwMode="auto">
          <a:xfrm>
            <a:off x="6548438" y="5276850"/>
            <a:ext cx="17478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معبر فرعي درجه2</a:t>
            </a:r>
          </a:p>
        </p:txBody>
      </p:sp>
      <p:pic>
        <p:nvPicPr>
          <p:cNvPr id="70662" name="Picture 19" descr="1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120000">
            <a:off x="608013" y="6010275"/>
            <a:ext cx="576262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3" name="Picture 21" descr="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219700" y="6308725"/>
            <a:ext cx="2159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4" name="Picture 22" descr="IMG_0519"/>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716463" y="333375"/>
            <a:ext cx="3314700"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5" name="Picture 23" descr="IMG_0520"/>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116013" y="333375"/>
            <a:ext cx="3314700"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19009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5" descr="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55875" y="2320925"/>
            <a:ext cx="6048375" cy="453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3" name="Picture 6" descr="1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120000">
            <a:off x="606425" y="5932488"/>
            <a:ext cx="636905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4" name="Rectangle 7"/>
          <p:cNvSpPr>
            <a:spLocks noChangeArrowheads="1"/>
          </p:cNvSpPr>
          <p:nvPr/>
        </p:nvSpPr>
        <p:spPr bwMode="auto">
          <a:xfrm>
            <a:off x="6156325" y="1052513"/>
            <a:ext cx="19939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معبر ماشين الات كشاورزي و دام به طرف نوروز محله</a:t>
            </a:r>
          </a:p>
        </p:txBody>
      </p:sp>
      <p:pic>
        <p:nvPicPr>
          <p:cNvPr id="71685" name="Picture 8" descr="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19700" y="6308725"/>
            <a:ext cx="2159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6" name="Picture 9"/>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23850" y="476250"/>
            <a:ext cx="3390900" cy="352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7" name="Line 10"/>
          <p:cNvSpPr>
            <a:spLocks noChangeShapeType="1"/>
          </p:cNvSpPr>
          <p:nvPr/>
        </p:nvSpPr>
        <p:spPr bwMode="auto">
          <a:xfrm>
            <a:off x="2843213" y="2420938"/>
            <a:ext cx="1584325" cy="1152525"/>
          </a:xfrm>
          <a:prstGeom prst="line">
            <a:avLst/>
          </a:prstGeom>
          <a:noFill/>
          <a:ln w="317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71688" name="Line 11"/>
          <p:cNvSpPr>
            <a:spLocks noChangeShapeType="1"/>
          </p:cNvSpPr>
          <p:nvPr/>
        </p:nvSpPr>
        <p:spPr bwMode="auto">
          <a:xfrm flipH="1">
            <a:off x="2700338" y="2276475"/>
            <a:ext cx="142875" cy="21590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Tree>
    <p:extLst>
      <p:ext uri="{BB962C8B-B14F-4D97-AF65-F5344CB8AC3E}">
        <p14:creationId xmlns:p14="http://schemas.microsoft.com/office/powerpoint/2010/main" val="19788149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lum bright="50000"/>
            <a:extLst>
              <a:ext uri="{28A0092B-C50C-407E-A947-70E740481C1C}">
                <a14:useLocalDpi xmlns:a14="http://schemas.microsoft.com/office/drawing/2010/main"/>
              </a:ext>
            </a:extLst>
          </a:blip>
          <a:srcRect/>
          <a:stretch>
            <a:fillRect/>
          </a:stretch>
        </p:blipFill>
        <p:spPr bwMode="auto">
          <a:xfrm>
            <a:off x="0" y="12700"/>
            <a:ext cx="9144000" cy="684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TextBox 1"/>
          <p:cNvSpPr txBox="1">
            <a:spLocks noChangeArrowheads="1"/>
          </p:cNvSpPr>
          <p:nvPr/>
        </p:nvSpPr>
        <p:spPr bwMode="auto">
          <a:xfrm>
            <a:off x="-1143040" y="-24"/>
            <a:ext cx="9753946" cy="1015663"/>
          </a:xfrm>
          <a:prstGeom prst="rect">
            <a:avLst/>
          </a:prstGeom>
          <a:noFill/>
          <a:ln w="9525">
            <a:noFill/>
            <a:miter lim="800000"/>
            <a:headEnd/>
            <a:tailEnd/>
          </a:ln>
        </p:spPr>
        <p:txBody>
          <a:bodyPr>
            <a:spAutoFit/>
          </a:bodyPr>
          <a:lstStyle/>
          <a:p>
            <a:pPr fontAlgn="base">
              <a:spcBef>
                <a:spcPct val="0"/>
              </a:spcBef>
              <a:spcAft>
                <a:spcPct val="0"/>
              </a:spcAft>
              <a:defRPr/>
            </a:pPr>
            <a:r>
              <a:rPr lang="fa-IR" sz="6000" b="1" dirty="0">
                <a:ln w="17780" cmpd="sng">
                  <a:solidFill>
                    <a:srgbClr val="FFFFFF"/>
                  </a:solidFill>
                  <a:prstDash val="solid"/>
                  <a:miter lim="800000"/>
                </a:ln>
                <a:solidFill>
                  <a:srgbClr val="C00000"/>
                </a:solidFill>
                <a:effectLst>
                  <a:outerShdw blurRad="50800" algn="tl" rotWithShape="0">
                    <a:srgbClr val="000000"/>
                  </a:outerShdw>
                </a:effectLst>
                <a:cs typeface="2  Esfehan" pitchFamily="2" charset="-78"/>
              </a:rPr>
              <a:t>سابقه تاریخی :</a:t>
            </a:r>
          </a:p>
        </p:txBody>
      </p:sp>
      <p:sp>
        <p:nvSpPr>
          <p:cNvPr id="19460" name="Rectangle 4"/>
          <p:cNvSpPr>
            <a:spLocks noChangeArrowheads="1"/>
          </p:cNvSpPr>
          <p:nvPr/>
        </p:nvSpPr>
        <p:spPr bwMode="auto">
          <a:xfrm>
            <a:off x="466725" y="765175"/>
            <a:ext cx="8353425"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نام گيلان برگرفته از نام قوم گيل است كه پيش از مهاجرت آريايي ها به همراه قوم ديلم در اين منطقه مي زيسته اند. ازهمان آغاز، فرمان روايان اين دو قوم از آزادی كامل برخوردار بوده اند و هيچ گاه، در برابر بيگانگان و يا در مقابل حاكمان ديگر، تسليم نشده اند و حتی به اطاعت دولت ماد نيز در نيامده اند. تاريخ گيلان تا شش قرن پيش از ميلاد، تاريك و مبهم است و تنها با تكيه بر پاره ای اشاره ها، گمانه ها و كاوش های باستان شناختی است كه می توان گوشه هايی از تاريخ اين منطقه را روشن كرد. آثار به دست آمده از اين كاوش ها نشان دهنده آنند که سرزمين های سواحل جنوب دريای مازندران (خزر) به دوره پيش از آخرين يخ بندان (بين 50 تا 150 هزار سال پيش) تعلق دارند. </a:t>
            </a:r>
          </a:p>
        </p:txBody>
      </p:sp>
      <p:sp>
        <p:nvSpPr>
          <p:cNvPr id="19461" name="Rectangle 5"/>
          <p:cNvSpPr>
            <a:spLocks noChangeArrowheads="1"/>
          </p:cNvSpPr>
          <p:nvPr/>
        </p:nvSpPr>
        <p:spPr bwMode="auto">
          <a:xfrm>
            <a:off x="179388" y="1989138"/>
            <a:ext cx="8640762"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درقرن ششم پيش ازميلاد، گيلانيان با كوروش هخامنشی متحد شده و دولت ماد را سرنگون كردند. گيلانيان، در جريان محاصره و تسخير بابل، به ياری كوروش شتافتند. در زمان ساسانيان، گيلان تا اندازه ای استقلال خود را از دست داد و اردشير بابكان بر اين قوم پيروز شد. او به ياری ارتشی مركب از 300 هزار مرد جنگی و نزديك به 10 هزار سوار، گيلان را تسخير كرد. اين ارتش به زودی از هم پاشيد و كارآيی خود را از دست داد. در اواخر پادشاهی قباد كه هرج و مرج در ايران پديد آمده بود، گيل ها بنای سركشی و تعرض به همسايگان را گذاشتند. خسرو انوشيروان در آغاز سلطنت خود ارتشی بزرگ به گيلان فرستاد و گيلانيان را ناگزير كرد به درگاه كسرا به عذر خواهی بروند. انوشيروان آن ها را بخشيد و در دوران ساسانيان، گيلان هم چنان زير فرمان شاهان ساسانی باقی ماند. </a:t>
            </a:r>
          </a:p>
          <a:p>
            <a:pPr eaLnBrk="1" fontAlgn="base" hangingPunct="1">
              <a:spcBef>
                <a:spcPct val="0"/>
              </a:spcBef>
              <a:spcAft>
                <a:spcPct val="0"/>
              </a:spcAft>
            </a:pPr>
            <a:r>
              <a:rPr lang="fa-IR" altLang="fa-IR" sz="1400" b="1">
                <a:solidFill>
                  <a:prstClr val="black"/>
                </a:solidFill>
                <a:cs typeface="B Nazanin" panose="00000400000000000000" pitchFamily="2" charset="-78"/>
              </a:rPr>
              <a:t>پس از پيروزی عرب های مسلمان بر ايرانيان، گيلان به مأمن علويان تبديل شد. </a:t>
            </a:r>
          </a:p>
        </p:txBody>
      </p:sp>
      <p:sp>
        <p:nvSpPr>
          <p:cNvPr id="19462" name="Rectangle 6"/>
          <p:cNvSpPr>
            <a:spLocks noChangeArrowheads="1"/>
          </p:cNvSpPr>
          <p:nvPr/>
        </p:nvSpPr>
        <p:spPr bwMode="auto">
          <a:xfrm>
            <a:off x="34925" y="3644900"/>
            <a:ext cx="8785225"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ديلميان نيز كه در مخالفت با خلفای عباسی در حدود دو قرن در كوهستان ها پناه گرفته بودند، به مرور با علويان متحد شدند. نخستين علوی كه به ديلم پناه برد، يحيی بن عبدالله از نوادگان امام حسن (ع) بود. پس از وی، انبوهی از علويان به آن جا راه يافتند. در حدود سال 290 هجری قمری، مردم گيلان و ديلم كم كم به مذهب علويان روی آوردند و در گسترش آن نيز كوشش بسيار كردند. </a:t>
            </a:r>
          </a:p>
          <a:p>
            <a:pPr eaLnBrk="1" fontAlgn="base" hangingPunct="1">
              <a:spcBef>
                <a:spcPct val="0"/>
              </a:spcBef>
              <a:spcAft>
                <a:spcPct val="0"/>
              </a:spcAft>
            </a:pPr>
            <a:r>
              <a:rPr lang="fa-IR" altLang="fa-IR" sz="1400" b="1">
                <a:solidFill>
                  <a:prstClr val="black"/>
                </a:solidFill>
                <a:cs typeface="B Nazanin" panose="00000400000000000000" pitchFamily="2" charset="-78"/>
              </a:rPr>
              <a:t>از سال 290 هـ . ق در تاريخ ايران، سلسله هايی با منشاء گيلانی و ديلمی پديد آمدند و دايره نفوذ خود را گسترش دادند. يكی از مهم ترين اين سلسله ها آل بويه بود كه حتی به بغداد، مركز خلفای عباسی نيز لشگر كشيد و خليفه عباسی را شكست داد. از اين تاريخ به بعد، كم كم دست خلفای عباسی از ايران كوتاه شد. از اين قرن تا زمان حمله مغولان، فرقه های مختلف اسلامی، از جمله اسماعيليه در اين ناحيه نفوذ داشتند. </a:t>
            </a:r>
          </a:p>
        </p:txBody>
      </p:sp>
      <p:sp>
        <p:nvSpPr>
          <p:cNvPr id="19463" name="Rectangle 7"/>
          <p:cNvSpPr>
            <a:spLocks noChangeArrowheads="1"/>
          </p:cNvSpPr>
          <p:nvPr/>
        </p:nvSpPr>
        <p:spPr bwMode="auto">
          <a:xfrm>
            <a:off x="395288" y="5157788"/>
            <a:ext cx="8424862"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فاتحان مغول در قرن هفتم، ارتشی بزرگ را برای تصرف ايران فرستادند. اما به دليل راه های سخت گيلان، تا اوايل سده هشتم هجری قمری بر اين بخش از ايران دست نيافتند. سرانجام اولجايتو موفق شد اين سرزمين را به تصرف خود در آورد، ولی نتوانست برای مدت درازی آن را در اختيار داشته باشد. </a:t>
            </a:r>
          </a:p>
        </p:txBody>
      </p:sp>
    </p:spTree>
    <p:extLst>
      <p:ext uri="{BB962C8B-B14F-4D97-AF65-F5344CB8AC3E}">
        <p14:creationId xmlns:p14="http://schemas.microsoft.com/office/powerpoint/2010/main" val="80201842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idx="4294967295"/>
          </p:nvPr>
        </p:nvSpPr>
        <p:spPr>
          <a:xfrm>
            <a:off x="3357563" y="274638"/>
            <a:ext cx="5329237" cy="1143000"/>
          </a:xfrm>
        </p:spPr>
        <p:txBody>
          <a:bodyPr/>
          <a:lstStyle/>
          <a:p>
            <a:r>
              <a:rPr lang="fa-IR" altLang="fa-IR" smtClean="0"/>
              <a:t>نقشه برداشت همجواری</a:t>
            </a:r>
          </a:p>
        </p:txBody>
      </p:sp>
      <p:pic>
        <p:nvPicPr>
          <p:cNvPr id="72707" name="Picture 8" descr="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00125" y="500063"/>
            <a:ext cx="4967288" cy="570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8" name="Oval 4"/>
          <p:cNvSpPr>
            <a:spLocks noChangeArrowheads="1"/>
          </p:cNvSpPr>
          <p:nvPr/>
        </p:nvSpPr>
        <p:spPr bwMode="auto">
          <a:xfrm>
            <a:off x="2000250" y="2643188"/>
            <a:ext cx="642938" cy="642937"/>
          </a:xfrm>
          <a:prstGeom prst="ellipse">
            <a:avLst/>
          </a:prstGeom>
          <a:solidFill>
            <a:srgbClr val="FF3399">
              <a:alpha val="47058"/>
            </a:srgbClr>
          </a:solidFill>
          <a:ln w="9525" algn="ctr">
            <a:solidFill>
              <a:schemeClr val="tx1"/>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SA" altLang="fa-IR" b="1">
              <a:solidFill>
                <a:prstClr val="black"/>
              </a:solidFill>
            </a:endParaRPr>
          </a:p>
        </p:txBody>
      </p:sp>
      <p:pic>
        <p:nvPicPr>
          <p:cNvPr id="72709" name="Picture 5" descr="5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03350" y="5373688"/>
            <a:ext cx="628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157057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7" descr="20">
            <a:hlinkClick r:id="rId2" action="ppaction://hlinkfile"/>
          </p:cNvPr>
          <p:cNvPicPr>
            <a:picLocks noChangeAspect="1" noChangeArrowheads="1"/>
          </p:cNvPicPr>
          <p:nvPr/>
        </p:nvPicPr>
        <p:blipFill>
          <a:blip r:embed="rId3" cstate="email">
            <a:lum bright="12000" contrast="42000"/>
            <a:extLst>
              <a:ext uri="{28A0092B-C50C-407E-A947-70E740481C1C}">
                <a14:useLocalDpi xmlns:a14="http://schemas.microsoft.com/office/drawing/2010/main"/>
              </a:ext>
            </a:extLst>
          </a:blip>
          <a:srcRect l="5902" t="2701" r="3542" b="4631"/>
          <a:stretch>
            <a:fillRect/>
          </a:stretch>
        </p:blipFill>
        <p:spPr bwMode="auto">
          <a:xfrm>
            <a:off x="0" y="1095375"/>
            <a:ext cx="7667625" cy="578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1" name="Picture 8" descr="16"/>
          <p:cNvPicPr>
            <a:picLocks noChangeAspect="1" noChangeArrowheads="1"/>
          </p:cNvPicPr>
          <p:nvPr/>
        </p:nvPicPr>
        <p:blipFill>
          <a:blip r:embed="rId4" cstate="email">
            <a:lum bright="18000" contrast="30000"/>
            <a:extLst>
              <a:ext uri="{28A0092B-C50C-407E-A947-70E740481C1C}">
                <a14:useLocalDpi xmlns:a14="http://schemas.microsoft.com/office/drawing/2010/main"/>
              </a:ext>
            </a:extLst>
          </a:blip>
          <a:srcRect/>
          <a:stretch>
            <a:fillRect/>
          </a:stretch>
        </p:blipFill>
        <p:spPr bwMode="auto">
          <a:xfrm>
            <a:off x="6207125" y="-58738"/>
            <a:ext cx="2901950" cy="327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282796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4" descr="18"/>
          <p:cNvPicPr>
            <a:picLocks noChangeAspect="1" noChangeArrowheads="1"/>
          </p:cNvPicPr>
          <p:nvPr/>
        </p:nvPicPr>
        <p:blipFill>
          <a:blip r:embed="rId2" cstate="email">
            <a:lum bright="12000" contrast="42000"/>
            <a:extLst>
              <a:ext uri="{28A0092B-C50C-407E-A947-70E740481C1C}">
                <a14:useLocalDpi xmlns:a14="http://schemas.microsoft.com/office/drawing/2010/main"/>
              </a:ext>
            </a:extLst>
          </a:blip>
          <a:srcRect l="5966" t="1086" b="3291"/>
          <a:stretch>
            <a:fillRect/>
          </a:stretch>
        </p:blipFill>
        <p:spPr bwMode="auto">
          <a:xfrm>
            <a:off x="179388" y="2106613"/>
            <a:ext cx="6049962" cy="461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5" name="Picture 6" descr="IMG_047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40425" y="2276475"/>
            <a:ext cx="2882900" cy="195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6" name="Picture 8" descr="IMG_047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84663" y="188913"/>
            <a:ext cx="2663825" cy="199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Line 9"/>
          <p:cNvSpPr>
            <a:spLocks noChangeShapeType="1"/>
          </p:cNvSpPr>
          <p:nvPr/>
        </p:nvSpPr>
        <p:spPr bwMode="auto">
          <a:xfrm flipH="1">
            <a:off x="3851275" y="1773238"/>
            <a:ext cx="2160588" cy="3095625"/>
          </a:xfrm>
          <a:prstGeom prst="line">
            <a:avLst/>
          </a:prstGeom>
          <a:noFill/>
          <a:ln w="69850">
            <a:solidFill>
              <a:srgbClr val="FF99C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74758" name="Line 10"/>
          <p:cNvSpPr>
            <a:spLocks noChangeShapeType="1"/>
          </p:cNvSpPr>
          <p:nvPr/>
        </p:nvSpPr>
        <p:spPr bwMode="auto">
          <a:xfrm flipH="1">
            <a:off x="5292725" y="3068638"/>
            <a:ext cx="1008063" cy="288925"/>
          </a:xfrm>
          <a:prstGeom prst="line">
            <a:avLst/>
          </a:prstGeom>
          <a:noFill/>
          <a:ln w="69850">
            <a:solidFill>
              <a:srgbClr val="FF99C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74759" name="Picture 13" descr="IMG_048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00113" y="388938"/>
            <a:ext cx="2663825" cy="199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60" name="Line 14"/>
          <p:cNvSpPr>
            <a:spLocks noChangeShapeType="1"/>
          </p:cNvSpPr>
          <p:nvPr/>
        </p:nvSpPr>
        <p:spPr bwMode="auto">
          <a:xfrm>
            <a:off x="2627313" y="1916113"/>
            <a:ext cx="865187" cy="3889375"/>
          </a:xfrm>
          <a:prstGeom prst="line">
            <a:avLst/>
          </a:prstGeom>
          <a:noFill/>
          <a:ln w="69850">
            <a:solidFill>
              <a:srgbClr val="FF99C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74761" name="Picture 15" descr="IMG_047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227763" y="4581525"/>
            <a:ext cx="2519362" cy="209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62" name="Line 16"/>
          <p:cNvSpPr>
            <a:spLocks noChangeShapeType="1"/>
          </p:cNvSpPr>
          <p:nvPr/>
        </p:nvSpPr>
        <p:spPr bwMode="auto">
          <a:xfrm flipH="1" flipV="1">
            <a:off x="3708400" y="4149725"/>
            <a:ext cx="3527425" cy="2087563"/>
          </a:xfrm>
          <a:prstGeom prst="line">
            <a:avLst/>
          </a:prstGeom>
          <a:noFill/>
          <a:ln w="69850">
            <a:solidFill>
              <a:srgbClr val="FF99C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Tree>
    <p:extLst>
      <p:ext uri="{BB962C8B-B14F-4D97-AF65-F5344CB8AC3E}">
        <p14:creationId xmlns:p14="http://schemas.microsoft.com/office/powerpoint/2010/main" val="166643893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4" descr="18"/>
          <p:cNvPicPr>
            <a:picLocks noChangeAspect="1" noChangeArrowheads="1"/>
          </p:cNvPicPr>
          <p:nvPr/>
        </p:nvPicPr>
        <p:blipFill>
          <a:blip r:embed="rId2" cstate="email">
            <a:lum bright="12000" contrast="42000"/>
            <a:extLst>
              <a:ext uri="{28A0092B-C50C-407E-A947-70E740481C1C}">
                <a14:useLocalDpi xmlns:a14="http://schemas.microsoft.com/office/drawing/2010/main"/>
              </a:ext>
            </a:extLst>
          </a:blip>
          <a:srcRect t="1086" b="3291"/>
          <a:stretch>
            <a:fillRect/>
          </a:stretch>
        </p:blipFill>
        <p:spPr bwMode="auto">
          <a:xfrm>
            <a:off x="1187450" y="1916113"/>
            <a:ext cx="6624638" cy="475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79" name="Picture 5" descr="IMG_047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72225" y="254000"/>
            <a:ext cx="2592388" cy="194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0" name="Line 6"/>
          <p:cNvSpPr>
            <a:spLocks noChangeShapeType="1"/>
          </p:cNvSpPr>
          <p:nvPr/>
        </p:nvSpPr>
        <p:spPr bwMode="auto">
          <a:xfrm flipH="1">
            <a:off x="5435600" y="1844675"/>
            <a:ext cx="1800225" cy="3097213"/>
          </a:xfrm>
          <a:prstGeom prst="line">
            <a:avLst/>
          </a:prstGeom>
          <a:noFill/>
          <a:ln w="38100">
            <a:solidFill>
              <a:srgbClr val="FF99C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75781" name="Picture 7" descr="IMG_047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32138" y="188913"/>
            <a:ext cx="2663825" cy="199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2" name="Line 8"/>
          <p:cNvSpPr>
            <a:spLocks noChangeShapeType="1"/>
          </p:cNvSpPr>
          <p:nvPr/>
        </p:nvSpPr>
        <p:spPr bwMode="auto">
          <a:xfrm flipH="1">
            <a:off x="4427538" y="1916113"/>
            <a:ext cx="504825" cy="3889375"/>
          </a:xfrm>
          <a:prstGeom prst="line">
            <a:avLst/>
          </a:prstGeom>
          <a:noFill/>
          <a:ln w="38100">
            <a:solidFill>
              <a:srgbClr val="FF99C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75783" name="Picture 10" descr="IMG_0480"/>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50825" y="254000"/>
            <a:ext cx="2592388" cy="194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4" name="Line 11"/>
          <p:cNvSpPr>
            <a:spLocks noChangeShapeType="1"/>
          </p:cNvSpPr>
          <p:nvPr/>
        </p:nvSpPr>
        <p:spPr bwMode="auto">
          <a:xfrm>
            <a:off x="1979613" y="1484313"/>
            <a:ext cx="2952750" cy="4032250"/>
          </a:xfrm>
          <a:prstGeom prst="line">
            <a:avLst/>
          </a:prstGeom>
          <a:noFill/>
          <a:ln w="38100">
            <a:solidFill>
              <a:srgbClr val="FF99C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Tree>
    <p:extLst>
      <p:ext uri="{BB962C8B-B14F-4D97-AF65-F5344CB8AC3E}">
        <p14:creationId xmlns:p14="http://schemas.microsoft.com/office/powerpoint/2010/main" val="198932777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4" descr="19"/>
          <p:cNvPicPr>
            <a:picLocks noChangeAspect="1" noChangeArrowheads="1"/>
          </p:cNvPicPr>
          <p:nvPr/>
        </p:nvPicPr>
        <p:blipFill>
          <a:blip r:embed="rId2" cstate="email">
            <a:lum bright="6000" contrast="24000"/>
            <a:extLst>
              <a:ext uri="{28A0092B-C50C-407E-A947-70E740481C1C}">
                <a14:useLocalDpi xmlns:a14="http://schemas.microsoft.com/office/drawing/2010/main"/>
              </a:ext>
            </a:extLst>
          </a:blip>
          <a:srcRect/>
          <a:stretch>
            <a:fillRect/>
          </a:stretch>
        </p:blipFill>
        <p:spPr bwMode="auto">
          <a:xfrm>
            <a:off x="2771775" y="2270125"/>
            <a:ext cx="6119813" cy="458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3" name="Picture 6" descr="IMG_048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9388" y="188913"/>
            <a:ext cx="2592387" cy="194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4" name="Line 7"/>
          <p:cNvSpPr>
            <a:spLocks noChangeShapeType="1"/>
          </p:cNvSpPr>
          <p:nvPr/>
        </p:nvSpPr>
        <p:spPr bwMode="auto">
          <a:xfrm>
            <a:off x="4427538" y="2060575"/>
            <a:ext cx="2087562" cy="2089150"/>
          </a:xfrm>
          <a:prstGeom prst="line">
            <a:avLst/>
          </a:prstGeom>
          <a:noFill/>
          <a:ln w="38100">
            <a:solidFill>
              <a:srgbClr val="FF99C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76805" name="Picture 8" descr="IMG_045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32138" y="188913"/>
            <a:ext cx="2519362" cy="189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6" name="Line 9"/>
          <p:cNvSpPr>
            <a:spLocks noChangeShapeType="1"/>
          </p:cNvSpPr>
          <p:nvPr/>
        </p:nvSpPr>
        <p:spPr bwMode="auto">
          <a:xfrm>
            <a:off x="4859338" y="1844675"/>
            <a:ext cx="360362" cy="576263"/>
          </a:xfrm>
          <a:prstGeom prst="line">
            <a:avLst/>
          </a:prstGeom>
          <a:noFill/>
          <a:ln w="38100">
            <a:solidFill>
              <a:srgbClr val="FF99C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76807" name="Picture 10" descr="IMG_045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4888" y="188913"/>
            <a:ext cx="2736850" cy="205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8" name="Line 11"/>
          <p:cNvSpPr>
            <a:spLocks noChangeShapeType="1"/>
          </p:cNvSpPr>
          <p:nvPr/>
        </p:nvSpPr>
        <p:spPr bwMode="auto">
          <a:xfrm flipH="1">
            <a:off x="5580063" y="1628775"/>
            <a:ext cx="1439862" cy="2087563"/>
          </a:xfrm>
          <a:prstGeom prst="line">
            <a:avLst/>
          </a:prstGeom>
          <a:noFill/>
          <a:ln w="38100">
            <a:solidFill>
              <a:srgbClr val="FF99C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76809" name="Picture 12" descr="IMG_0454"/>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79388" y="2852738"/>
            <a:ext cx="2879725"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10" name="Line 13"/>
          <p:cNvSpPr>
            <a:spLocks noChangeShapeType="1"/>
          </p:cNvSpPr>
          <p:nvPr/>
        </p:nvSpPr>
        <p:spPr bwMode="auto">
          <a:xfrm flipV="1">
            <a:off x="2700338" y="4076700"/>
            <a:ext cx="3527425" cy="647700"/>
          </a:xfrm>
          <a:prstGeom prst="line">
            <a:avLst/>
          </a:prstGeom>
          <a:noFill/>
          <a:ln w="38100">
            <a:solidFill>
              <a:srgbClr val="FF99C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Tree>
    <p:extLst>
      <p:ext uri="{BB962C8B-B14F-4D97-AF65-F5344CB8AC3E}">
        <p14:creationId xmlns:p14="http://schemas.microsoft.com/office/powerpoint/2010/main" val="80415095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4" descr="IMG_049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0825" y="333375"/>
            <a:ext cx="2774950"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27" name="Picture 5" descr="19"/>
          <p:cNvPicPr>
            <a:picLocks noChangeAspect="1" noChangeArrowheads="1"/>
          </p:cNvPicPr>
          <p:nvPr/>
        </p:nvPicPr>
        <p:blipFill>
          <a:blip r:embed="rId3" cstate="email">
            <a:lum bright="6000" contrast="24000"/>
            <a:extLst>
              <a:ext uri="{28A0092B-C50C-407E-A947-70E740481C1C}">
                <a14:useLocalDpi xmlns:a14="http://schemas.microsoft.com/office/drawing/2010/main"/>
              </a:ext>
            </a:extLst>
          </a:blip>
          <a:srcRect/>
          <a:stretch>
            <a:fillRect/>
          </a:stretch>
        </p:blipFill>
        <p:spPr bwMode="auto">
          <a:xfrm>
            <a:off x="2771775" y="2270125"/>
            <a:ext cx="6119813" cy="458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8" name="Line 6"/>
          <p:cNvSpPr>
            <a:spLocks noChangeShapeType="1"/>
          </p:cNvSpPr>
          <p:nvPr/>
        </p:nvSpPr>
        <p:spPr bwMode="auto">
          <a:xfrm>
            <a:off x="2843213" y="2133600"/>
            <a:ext cx="2160587" cy="1655763"/>
          </a:xfrm>
          <a:prstGeom prst="line">
            <a:avLst/>
          </a:prstGeom>
          <a:noFill/>
          <a:ln w="38100">
            <a:solidFill>
              <a:srgbClr val="FF99C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77829" name="Picture 7" descr="IMG_049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9388" y="2781300"/>
            <a:ext cx="2663825" cy="199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30" name="Line 8"/>
          <p:cNvSpPr>
            <a:spLocks noChangeShapeType="1"/>
          </p:cNvSpPr>
          <p:nvPr/>
        </p:nvSpPr>
        <p:spPr bwMode="auto">
          <a:xfrm>
            <a:off x="2843213" y="2997200"/>
            <a:ext cx="1873250" cy="0"/>
          </a:xfrm>
          <a:prstGeom prst="line">
            <a:avLst/>
          </a:prstGeom>
          <a:noFill/>
          <a:ln w="38100">
            <a:solidFill>
              <a:srgbClr val="FF99C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77831" name="Picture 9" descr="IMG_047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795963" y="188913"/>
            <a:ext cx="2486025" cy="186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32" name="Line 10"/>
          <p:cNvSpPr>
            <a:spLocks noChangeShapeType="1"/>
          </p:cNvSpPr>
          <p:nvPr/>
        </p:nvSpPr>
        <p:spPr bwMode="auto">
          <a:xfrm flipH="1">
            <a:off x="5508625" y="1916113"/>
            <a:ext cx="792163" cy="1081087"/>
          </a:xfrm>
          <a:prstGeom prst="line">
            <a:avLst/>
          </a:prstGeom>
          <a:noFill/>
          <a:ln w="38100">
            <a:solidFill>
              <a:srgbClr val="FF99C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Tree>
    <p:extLst>
      <p:ext uri="{BB962C8B-B14F-4D97-AF65-F5344CB8AC3E}">
        <p14:creationId xmlns:p14="http://schemas.microsoft.com/office/powerpoint/2010/main" val="10352704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C:\Users\Zahra\Desktop\parchin\IMG_0438.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14313" y="889000"/>
            <a:ext cx="1928812"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1" name="Picture 3" descr="C:\Users\Zahra\Desktop\parchin\IMG_0439.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0" y="769938"/>
            <a:ext cx="2106613" cy="157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2" name="Picture 4" descr="C:\Users\Zahra\Desktop\parchin\IMG_0443.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00563" y="912813"/>
            <a:ext cx="1916112" cy="143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3" name="Picture 5" descr="C:\Users\Zahra\Desktop\parchin\IMG_3629.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500813" y="746125"/>
            <a:ext cx="2103437" cy="157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4" name="Picture 6" descr="C:\Users\Zahra\Desktop\parchin\IMG_3641.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14313" y="3141663"/>
            <a:ext cx="2151062"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5" name="Picture 7" descr="C:\Users\Zahra\Desktop\parchin\IMG_3606.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555875" y="3141663"/>
            <a:ext cx="2071688"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6" name="Picture 8" descr="C:\Users\Zahra\Desktop\parchin\IMG_2943.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716463" y="3789363"/>
            <a:ext cx="2063750" cy="83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7" name="Picture 9" descr="C:\Users\Zahra\Desktop\parchin\IMG_3643.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60375" y="5100638"/>
            <a:ext cx="187960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8" name="Picture 10" descr="C:\Users\Zahra\Desktop\parchin\IMG_0446.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2555875" y="5300663"/>
            <a:ext cx="2016125" cy="119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9" name="Picture 11" descr="C:\Users\Zahra\Desktop\parchin\IMG_3659.JP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4716463" y="5238750"/>
            <a:ext cx="2106612"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60" name="Picture 12" descr="C:\Users\Zahra\Desktop\parchin\IMG_3010.JP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7164388" y="3213100"/>
            <a:ext cx="1763712" cy="138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61" name="Picture 13" descr="C:\Users\Zahra\Desktop\parchin\IMG_0445.JP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7019925" y="5130800"/>
            <a:ext cx="1857375"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62" name="TextBox 13"/>
          <p:cNvSpPr txBox="1">
            <a:spLocks noChangeArrowheads="1"/>
          </p:cNvSpPr>
          <p:nvPr/>
        </p:nvSpPr>
        <p:spPr bwMode="auto">
          <a:xfrm>
            <a:off x="6516688" y="92075"/>
            <a:ext cx="1571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400" b="1">
                <a:solidFill>
                  <a:prstClr val="black"/>
                </a:solidFill>
              </a:rPr>
              <a:t>جداره معابر:</a:t>
            </a:r>
          </a:p>
        </p:txBody>
      </p:sp>
    </p:spTree>
    <p:extLst>
      <p:ext uri="{BB962C8B-B14F-4D97-AF65-F5344CB8AC3E}">
        <p14:creationId xmlns:p14="http://schemas.microsoft.com/office/powerpoint/2010/main" val="8915237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14" descr="IMG_0484"/>
          <p:cNvPicPr>
            <a:picLocks noChangeAspect="1" noChangeArrowheads="1"/>
          </p:cNvPicPr>
          <p:nvPr/>
        </p:nvPicPr>
        <p:blipFill>
          <a:blip r:embed="rId2" cstate="email">
            <a:lum bright="48000" contrast="-66000"/>
            <a:extLst>
              <a:ext uri="{28A0092B-C50C-407E-A947-70E740481C1C}">
                <a14:useLocalDpi xmlns:a14="http://schemas.microsoft.com/office/drawing/2010/main"/>
              </a:ext>
            </a:extLst>
          </a:blip>
          <a:srcRect/>
          <a:stretch>
            <a:fillRect/>
          </a:stretch>
        </p:blipFill>
        <p:spPr bwMode="auto">
          <a:xfrm>
            <a:off x="0" y="0"/>
            <a:ext cx="9144000" cy="694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5" name="Text Box 4"/>
          <p:cNvSpPr txBox="1">
            <a:spLocks noChangeArrowheads="1"/>
          </p:cNvSpPr>
          <p:nvPr/>
        </p:nvSpPr>
        <p:spPr bwMode="auto">
          <a:xfrm>
            <a:off x="2916238" y="188913"/>
            <a:ext cx="259238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fa-IR" altLang="fa-IR" sz="2800">
                <a:solidFill>
                  <a:prstClr val="black"/>
                </a:solidFill>
              </a:rPr>
              <a:t>نيرو و سوخت</a:t>
            </a:r>
            <a:endParaRPr lang="sq-AL" altLang="fa-IR" sz="2800">
              <a:solidFill>
                <a:prstClr val="black"/>
              </a:solidFill>
            </a:endParaRPr>
          </a:p>
        </p:txBody>
      </p:sp>
      <p:pic>
        <p:nvPicPr>
          <p:cNvPr id="79876" name="Picture 5" descr="IMG_044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19700" y="1017588"/>
            <a:ext cx="3025775" cy="226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7" name="Picture 10" descr="IMG_048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3850" y="877888"/>
            <a:ext cx="3097213" cy="247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8" name="Picture 11" descr="IMG_050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95288" y="4113213"/>
            <a:ext cx="3168650" cy="248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9" name="Picture 12" descr="IMG_048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292725" y="3716338"/>
            <a:ext cx="2682875" cy="288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0" name="Picture 15" descr="IMG_0530"/>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059113" y="2636838"/>
            <a:ext cx="2663825" cy="199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100258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4" descr="IMG_0530"/>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68313" y="260350"/>
            <a:ext cx="2519362" cy="189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899" name="Picture 5" descr="IMG_046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779838" y="2168525"/>
            <a:ext cx="2160587" cy="162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0" name="Picture 6" descr="IMG_046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932363" y="4221163"/>
            <a:ext cx="2808287" cy="210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1" name="Text Box 7"/>
          <p:cNvSpPr txBox="1">
            <a:spLocks noChangeArrowheads="1"/>
          </p:cNvSpPr>
          <p:nvPr/>
        </p:nvSpPr>
        <p:spPr bwMode="auto">
          <a:xfrm>
            <a:off x="7740650" y="4005263"/>
            <a:ext cx="1222375" cy="146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fa-IR" altLang="fa-IR">
                <a:solidFill>
                  <a:prstClr val="black"/>
                </a:solidFill>
                <a:cs typeface="B Nazanin" panose="00000400000000000000" pitchFamily="2" charset="-78"/>
              </a:rPr>
              <a:t>جاي بخاري هيزمي قبل از اينكه نفت در اسپيلي توزيع شود</a:t>
            </a:r>
            <a:endParaRPr lang="sq-AL" altLang="fa-IR">
              <a:solidFill>
                <a:prstClr val="black"/>
              </a:solidFill>
              <a:cs typeface="B Nazanin" panose="00000400000000000000" pitchFamily="2" charset="-78"/>
            </a:endParaRPr>
          </a:p>
        </p:txBody>
      </p:sp>
      <p:sp>
        <p:nvSpPr>
          <p:cNvPr id="80902" name="Text Box 8"/>
          <p:cNvSpPr txBox="1">
            <a:spLocks noChangeArrowheads="1"/>
          </p:cNvSpPr>
          <p:nvPr/>
        </p:nvSpPr>
        <p:spPr bwMode="auto">
          <a:xfrm>
            <a:off x="250825" y="2349500"/>
            <a:ext cx="24479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fa-IR" altLang="fa-IR">
                <a:solidFill>
                  <a:prstClr val="black"/>
                </a:solidFill>
                <a:cs typeface="B Nazanin" panose="00000400000000000000" pitchFamily="2" charset="-78"/>
              </a:rPr>
              <a:t>شركت توزيع فراورده هاي نفتي در اسپيلي</a:t>
            </a:r>
            <a:endParaRPr lang="sq-AL" altLang="fa-IR">
              <a:solidFill>
                <a:prstClr val="black"/>
              </a:solidFill>
              <a:cs typeface="B Nazanin" panose="00000400000000000000" pitchFamily="2" charset="-78"/>
            </a:endParaRPr>
          </a:p>
        </p:txBody>
      </p:sp>
      <p:sp>
        <p:nvSpPr>
          <p:cNvPr id="80903" name="Line 9"/>
          <p:cNvSpPr>
            <a:spLocks noChangeShapeType="1"/>
          </p:cNvSpPr>
          <p:nvPr/>
        </p:nvSpPr>
        <p:spPr bwMode="auto">
          <a:xfrm flipH="1">
            <a:off x="6227763" y="5084763"/>
            <a:ext cx="2089150" cy="719137"/>
          </a:xfrm>
          <a:prstGeom prst="line">
            <a:avLst/>
          </a:prstGeom>
          <a:noFill/>
          <a:ln w="254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80904" name="Line 10"/>
          <p:cNvSpPr>
            <a:spLocks noChangeShapeType="1"/>
          </p:cNvSpPr>
          <p:nvPr/>
        </p:nvSpPr>
        <p:spPr bwMode="auto">
          <a:xfrm flipV="1">
            <a:off x="3851275" y="2924175"/>
            <a:ext cx="865188" cy="1441450"/>
          </a:xfrm>
          <a:prstGeom prst="line">
            <a:avLst/>
          </a:prstGeom>
          <a:noFill/>
          <a:ln w="254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80905" name="Text Box 11"/>
          <p:cNvSpPr txBox="1">
            <a:spLocks noChangeArrowheads="1"/>
          </p:cNvSpPr>
          <p:nvPr/>
        </p:nvSpPr>
        <p:spPr bwMode="auto">
          <a:xfrm>
            <a:off x="3203575" y="4365625"/>
            <a:ext cx="14414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fa-IR" altLang="fa-IR">
                <a:solidFill>
                  <a:prstClr val="black"/>
                </a:solidFill>
                <a:cs typeface="B Nazanin" panose="00000400000000000000" pitchFamily="2" charset="-78"/>
              </a:rPr>
              <a:t>جاي دود كش بخاري در سقف</a:t>
            </a:r>
            <a:endParaRPr lang="sq-AL" altLang="fa-IR">
              <a:solidFill>
                <a:prstClr val="black"/>
              </a:solidFill>
              <a:cs typeface="B Nazanin" panose="00000400000000000000" pitchFamily="2" charset="-78"/>
            </a:endParaRPr>
          </a:p>
        </p:txBody>
      </p:sp>
      <p:sp>
        <p:nvSpPr>
          <p:cNvPr id="80906" name="Freeform 12"/>
          <p:cNvSpPr>
            <a:spLocks/>
          </p:cNvSpPr>
          <p:nvPr/>
        </p:nvSpPr>
        <p:spPr bwMode="auto">
          <a:xfrm>
            <a:off x="3059113" y="0"/>
            <a:ext cx="2820987" cy="6696075"/>
          </a:xfrm>
          <a:custGeom>
            <a:avLst/>
            <a:gdLst>
              <a:gd name="T0" fmla="*/ 2147483647 w 1777"/>
              <a:gd name="T1" fmla="*/ 2147483647 h 4218"/>
              <a:gd name="T2" fmla="*/ 2147483647 w 1777"/>
              <a:gd name="T3" fmla="*/ 2147483647 h 4218"/>
              <a:gd name="T4" fmla="*/ 2147483647 w 1777"/>
              <a:gd name="T5" fmla="*/ 2147483647 h 4218"/>
              <a:gd name="T6" fmla="*/ 2147483647 w 1777"/>
              <a:gd name="T7" fmla="*/ 2147483647 h 4218"/>
              <a:gd name="T8" fmla="*/ 2147483647 w 1777"/>
              <a:gd name="T9" fmla="*/ 2147483647 h 4218"/>
              <a:gd name="T10" fmla="*/ 2147483647 w 1777"/>
              <a:gd name="T11" fmla="*/ 2147483647 h 4218"/>
              <a:gd name="T12" fmla="*/ 2147483647 w 1777"/>
              <a:gd name="T13" fmla="*/ 2147483647 h 4218"/>
              <a:gd name="T14" fmla="*/ 2147483647 w 1777"/>
              <a:gd name="T15" fmla="*/ 2147483647 h 4218"/>
              <a:gd name="T16" fmla="*/ 2147483647 w 1777"/>
              <a:gd name="T17" fmla="*/ 2147483647 h 4218"/>
              <a:gd name="T18" fmla="*/ 2147483647 w 1777"/>
              <a:gd name="T19" fmla="*/ 2147483647 h 4218"/>
              <a:gd name="T20" fmla="*/ 2147483647 w 1777"/>
              <a:gd name="T21" fmla="*/ 2147483647 h 4218"/>
              <a:gd name="T22" fmla="*/ 2147483647 w 1777"/>
              <a:gd name="T23" fmla="*/ 2147483647 h 4218"/>
              <a:gd name="T24" fmla="*/ 2147483647 w 1777"/>
              <a:gd name="T25" fmla="*/ 2147483647 h 4218"/>
              <a:gd name="T26" fmla="*/ 2147483647 w 1777"/>
              <a:gd name="T27" fmla="*/ 2147483647 h 4218"/>
              <a:gd name="T28" fmla="*/ 2147483647 w 1777"/>
              <a:gd name="T29" fmla="*/ 2147483647 h 4218"/>
              <a:gd name="T30" fmla="*/ 2147483647 w 1777"/>
              <a:gd name="T31" fmla="*/ 2147483647 h 4218"/>
              <a:gd name="T32" fmla="*/ 2147483647 w 1777"/>
              <a:gd name="T33" fmla="*/ 2147483647 h 4218"/>
              <a:gd name="T34" fmla="*/ 2147483647 w 1777"/>
              <a:gd name="T35" fmla="*/ 2147483647 h 4218"/>
              <a:gd name="T36" fmla="*/ 2147483647 w 1777"/>
              <a:gd name="T37" fmla="*/ 2147483647 h 4218"/>
              <a:gd name="T38" fmla="*/ 2147483647 w 1777"/>
              <a:gd name="T39" fmla="*/ 2147483647 h 4218"/>
              <a:gd name="T40" fmla="*/ 2147483647 w 1777"/>
              <a:gd name="T41" fmla="*/ 2147483647 h 4218"/>
              <a:gd name="T42" fmla="*/ 2147483647 w 1777"/>
              <a:gd name="T43" fmla="*/ 2147483647 h 4218"/>
              <a:gd name="T44" fmla="*/ 2147483647 w 1777"/>
              <a:gd name="T45" fmla="*/ 2147483647 h 4218"/>
              <a:gd name="T46" fmla="*/ 2147483647 w 1777"/>
              <a:gd name="T47" fmla="*/ 2147483647 h 4218"/>
              <a:gd name="T48" fmla="*/ 2147483647 w 1777"/>
              <a:gd name="T49" fmla="*/ 2147483647 h 4218"/>
              <a:gd name="T50" fmla="*/ 2147483647 w 1777"/>
              <a:gd name="T51" fmla="*/ 2147483647 h 42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77"/>
              <a:gd name="T79" fmla="*/ 0 h 4218"/>
              <a:gd name="T80" fmla="*/ 1777 w 1777"/>
              <a:gd name="T81" fmla="*/ 4218 h 42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77" h="4218">
                <a:moveTo>
                  <a:pt x="1777" y="30"/>
                </a:moveTo>
                <a:cubicBezTo>
                  <a:pt x="1758" y="15"/>
                  <a:pt x="1739" y="0"/>
                  <a:pt x="1731" y="75"/>
                </a:cubicBezTo>
                <a:cubicBezTo>
                  <a:pt x="1723" y="150"/>
                  <a:pt x="1769" y="385"/>
                  <a:pt x="1731" y="483"/>
                </a:cubicBezTo>
                <a:cubicBezTo>
                  <a:pt x="1693" y="581"/>
                  <a:pt x="1580" y="627"/>
                  <a:pt x="1505" y="665"/>
                </a:cubicBezTo>
                <a:cubicBezTo>
                  <a:pt x="1430" y="703"/>
                  <a:pt x="1346" y="703"/>
                  <a:pt x="1278" y="710"/>
                </a:cubicBezTo>
                <a:cubicBezTo>
                  <a:pt x="1210" y="717"/>
                  <a:pt x="1156" y="702"/>
                  <a:pt x="1096" y="710"/>
                </a:cubicBezTo>
                <a:cubicBezTo>
                  <a:pt x="1036" y="718"/>
                  <a:pt x="975" y="741"/>
                  <a:pt x="915" y="756"/>
                </a:cubicBezTo>
                <a:cubicBezTo>
                  <a:pt x="855" y="771"/>
                  <a:pt x="801" y="778"/>
                  <a:pt x="733" y="801"/>
                </a:cubicBezTo>
                <a:cubicBezTo>
                  <a:pt x="665" y="824"/>
                  <a:pt x="567" y="862"/>
                  <a:pt x="507" y="892"/>
                </a:cubicBezTo>
                <a:cubicBezTo>
                  <a:pt x="447" y="922"/>
                  <a:pt x="417" y="929"/>
                  <a:pt x="371" y="982"/>
                </a:cubicBezTo>
                <a:cubicBezTo>
                  <a:pt x="325" y="1035"/>
                  <a:pt x="272" y="1126"/>
                  <a:pt x="234" y="1209"/>
                </a:cubicBezTo>
                <a:cubicBezTo>
                  <a:pt x="196" y="1292"/>
                  <a:pt x="159" y="1413"/>
                  <a:pt x="144" y="1481"/>
                </a:cubicBezTo>
                <a:cubicBezTo>
                  <a:pt x="129" y="1549"/>
                  <a:pt x="144" y="1541"/>
                  <a:pt x="144" y="1617"/>
                </a:cubicBezTo>
                <a:cubicBezTo>
                  <a:pt x="144" y="1693"/>
                  <a:pt x="144" y="1852"/>
                  <a:pt x="144" y="1935"/>
                </a:cubicBezTo>
                <a:cubicBezTo>
                  <a:pt x="144" y="2018"/>
                  <a:pt x="129" y="2048"/>
                  <a:pt x="144" y="2116"/>
                </a:cubicBezTo>
                <a:cubicBezTo>
                  <a:pt x="159" y="2184"/>
                  <a:pt x="211" y="2290"/>
                  <a:pt x="234" y="2343"/>
                </a:cubicBezTo>
                <a:cubicBezTo>
                  <a:pt x="257" y="2396"/>
                  <a:pt x="272" y="2396"/>
                  <a:pt x="280" y="2434"/>
                </a:cubicBezTo>
                <a:cubicBezTo>
                  <a:pt x="288" y="2472"/>
                  <a:pt x="303" y="2502"/>
                  <a:pt x="280" y="2570"/>
                </a:cubicBezTo>
                <a:cubicBezTo>
                  <a:pt x="257" y="2638"/>
                  <a:pt x="189" y="2744"/>
                  <a:pt x="144" y="2842"/>
                </a:cubicBezTo>
                <a:cubicBezTo>
                  <a:pt x="99" y="2940"/>
                  <a:pt x="16" y="3054"/>
                  <a:pt x="8" y="3160"/>
                </a:cubicBezTo>
                <a:cubicBezTo>
                  <a:pt x="0" y="3266"/>
                  <a:pt x="37" y="3379"/>
                  <a:pt x="98" y="3477"/>
                </a:cubicBezTo>
                <a:cubicBezTo>
                  <a:pt x="159" y="3575"/>
                  <a:pt x="288" y="3673"/>
                  <a:pt x="371" y="3749"/>
                </a:cubicBezTo>
                <a:cubicBezTo>
                  <a:pt x="454" y="3825"/>
                  <a:pt x="529" y="3886"/>
                  <a:pt x="597" y="3931"/>
                </a:cubicBezTo>
                <a:cubicBezTo>
                  <a:pt x="665" y="3976"/>
                  <a:pt x="703" y="3991"/>
                  <a:pt x="779" y="4021"/>
                </a:cubicBezTo>
                <a:cubicBezTo>
                  <a:pt x="855" y="4051"/>
                  <a:pt x="968" y="4097"/>
                  <a:pt x="1051" y="4112"/>
                </a:cubicBezTo>
                <a:cubicBezTo>
                  <a:pt x="1134" y="4127"/>
                  <a:pt x="1210" y="4218"/>
                  <a:pt x="1278" y="4112"/>
                </a:cubicBezTo>
              </a:path>
            </a:pathLst>
          </a:custGeom>
          <a:noFill/>
          <a:ln w="38100">
            <a:solidFill>
              <a:srgbClr val="FF00FF"/>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endParaRPr lang="ar-SA" altLang="fa-IR">
              <a:solidFill>
                <a:prstClr val="black"/>
              </a:solidFill>
            </a:endParaRPr>
          </a:p>
        </p:txBody>
      </p:sp>
      <p:pic>
        <p:nvPicPr>
          <p:cNvPr id="80907" name="Picture 13" descr="IMG_048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156325" y="1341438"/>
            <a:ext cx="2305050"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8" name="Text Box 14"/>
          <p:cNvSpPr txBox="1">
            <a:spLocks noChangeArrowheads="1"/>
          </p:cNvSpPr>
          <p:nvPr/>
        </p:nvSpPr>
        <p:spPr bwMode="auto">
          <a:xfrm>
            <a:off x="6659563" y="549275"/>
            <a:ext cx="1008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fa-IR" altLang="fa-IR" sz="2400" b="1">
                <a:solidFill>
                  <a:prstClr val="black"/>
                </a:solidFill>
                <a:cs typeface="B Nazanin" panose="00000400000000000000" pitchFamily="2" charset="-78"/>
              </a:rPr>
              <a:t>قديم</a:t>
            </a:r>
            <a:endParaRPr lang="sq-AL" altLang="fa-IR" sz="2400" b="1">
              <a:solidFill>
                <a:prstClr val="black"/>
              </a:solidFill>
              <a:cs typeface="B Nazanin" panose="00000400000000000000" pitchFamily="2" charset="-78"/>
            </a:endParaRPr>
          </a:p>
        </p:txBody>
      </p:sp>
      <p:sp>
        <p:nvSpPr>
          <p:cNvPr id="80909" name="Text Box 15"/>
          <p:cNvSpPr txBox="1">
            <a:spLocks noChangeArrowheads="1"/>
          </p:cNvSpPr>
          <p:nvPr/>
        </p:nvSpPr>
        <p:spPr bwMode="auto">
          <a:xfrm>
            <a:off x="3924300" y="523875"/>
            <a:ext cx="1008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fa-IR" altLang="fa-IR" sz="2400" b="1">
                <a:solidFill>
                  <a:prstClr val="black"/>
                </a:solidFill>
                <a:cs typeface="B Nazanin" panose="00000400000000000000" pitchFamily="2" charset="-78"/>
              </a:rPr>
              <a:t>امروزه</a:t>
            </a:r>
            <a:endParaRPr lang="sq-AL" altLang="fa-IR" sz="2400" b="1">
              <a:solidFill>
                <a:prstClr val="black"/>
              </a:solidFill>
              <a:cs typeface="B Nazanin" panose="00000400000000000000" pitchFamily="2" charset="-78"/>
            </a:endParaRPr>
          </a:p>
        </p:txBody>
      </p:sp>
      <p:pic>
        <p:nvPicPr>
          <p:cNvPr id="80910" name="Picture 16" descr="IMG_0462"/>
          <p:cNvPicPr>
            <a:picLocks noChangeAspect="1" noChangeArrowheads="1"/>
          </p:cNvPicPr>
          <p:nvPr/>
        </p:nvPicPr>
        <p:blipFill>
          <a:blip r:embed="rId6" cstate="email">
            <a:lum bright="12000" contrast="24000"/>
            <a:extLst>
              <a:ext uri="{28A0092B-C50C-407E-A947-70E740481C1C}">
                <a14:useLocalDpi xmlns:a14="http://schemas.microsoft.com/office/drawing/2010/main"/>
              </a:ext>
            </a:extLst>
          </a:blip>
          <a:srcRect/>
          <a:stretch>
            <a:fillRect/>
          </a:stretch>
        </p:blipFill>
        <p:spPr bwMode="auto">
          <a:xfrm>
            <a:off x="250825" y="3213100"/>
            <a:ext cx="1155700" cy="180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11" name="Picture 17" descr="IMG_0461"/>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547813" y="3933825"/>
            <a:ext cx="1430337" cy="251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576224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4"/>
          <p:cNvSpPr>
            <a:spLocks noChangeArrowheads="1"/>
          </p:cNvSpPr>
          <p:nvPr/>
        </p:nvSpPr>
        <p:spPr bwMode="auto">
          <a:xfrm>
            <a:off x="6283325" y="5222875"/>
            <a:ext cx="488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en-US" altLang="fa-IR">
                <a:solidFill>
                  <a:prstClr val="black"/>
                </a:solidFill>
              </a:rPr>
              <a:t>km</a:t>
            </a:r>
          </a:p>
        </p:txBody>
      </p:sp>
      <p:pic>
        <p:nvPicPr>
          <p:cNvPr id="81923" name="Picture 4"/>
          <p:cNvPicPr>
            <a:picLocks noChangeAspect="1" noChangeArrowheads="1"/>
          </p:cNvPicPr>
          <p:nvPr/>
        </p:nvPicPr>
        <p:blipFill>
          <a:blip r:embed="rId2">
            <a:lum bright="50000" contrast="-84000"/>
            <a:extLst>
              <a:ext uri="{28A0092B-C50C-407E-A947-70E740481C1C}">
                <a14:useLocalDpi xmlns:a14="http://schemas.microsoft.com/office/drawing/2010/main"/>
              </a:ext>
            </a:extLst>
          </a:blip>
          <a:srcRect/>
          <a:stretch>
            <a:fillRect/>
          </a:stretch>
        </p:blipFill>
        <p:spPr bwMode="auto">
          <a:xfrm>
            <a:off x="0" y="0"/>
            <a:ext cx="9144000"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24" name="Picture 4" descr="111"/>
          <p:cNvPicPr>
            <a:picLocks noChangeAspect="1" noChangeArrowheads="1"/>
          </p:cNvPicPr>
          <p:nvPr/>
        </p:nvPicPr>
        <p:blipFill>
          <a:blip r:embed="rId3" cstate="email">
            <a:lum bright="6000" contrast="54000"/>
            <a:extLst>
              <a:ext uri="{28A0092B-C50C-407E-A947-70E740481C1C}">
                <a14:useLocalDpi xmlns:a14="http://schemas.microsoft.com/office/drawing/2010/main"/>
              </a:ext>
            </a:extLst>
          </a:blip>
          <a:srcRect/>
          <a:stretch>
            <a:fillRect/>
          </a:stretch>
        </p:blipFill>
        <p:spPr bwMode="auto">
          <a:xfrm>
            <a:off x="1727200" y="1817688"/>
            <a:ext cx="3276600"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25" name="Picture 8" descr="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30213" y="2582863"/>
            <a:ext cx="128746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6" name="Line 9"/>
          <p:cNvSpPr>
            <a:spLocks noChangeShapeType="1"/>
          </p:cNvSpPr>
          <p:nvPr/>
        </p:nvSpPr>
        <p:spPr bwMode="auto">
          <a:xfrm flipH="1">
            <a:off x="611188" y="3427413"/>
            <a:ext cx="1201737" cy="1587"/>
          </a:xfrm>
          <a:prstGeom prst="line">
            <a:avLst/>
          </a:prstGeom>
          <a:noFill/>
          <a:ln w="38100">
            <a:solidFill>
              <a:srgbClr val="FF00FF"/>
            </a:solidFill>
            <a:prstDash val="dash"/>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81927" name="Picture 10" descr="1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60000">
            <a:off x="1458913" y="5040313"/>
            <a:ext cx="5776912"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28" name="Picture 11" descr="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202363" y="5284788"/>
            <a:ext cx="176212" cy="15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9" name="Line 15"/>
          <p:cNvSpPr>
            <a:spLocks noChangeShapeType="1"/>
          </p:cNvSpPr>
          <p:nvPr/>
        </p:nvSpPr>
        <p:spPr bwMode="auto">
          <a:xfrm flipH="1">
            <a:off x="6129338" y="5334000"/>
            <a:ext cx="84137" cy="1285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pic>
        <p:nvPicPr>
          <p:cNvPr id="81930" name="Picture 4" descr="112"/>
          <p:cNvPicPr>
            <a:picLocks noChangeAspect="1" noChangeArrowheads="1"/>
          </p:cNvPicPr>
          <p:nvPr/>
        </p:nvPicPr>
        <p:blipFill>
          <a:blip r:embed="rId7" cstate="email">
            <a:lum contrast="48000"/>
            <a:extLst>
              <a:ext uri="{28A0092B-C50C-407E-A947-70E740481C1C}">
                <a14:useLocalDpi xmlns:a14="http://schemas.microsoft.com/office/drawing/2010/main"/>
              </a:ext>
            </a:extLst>
          </a:blip>
          <a:srcRect/>
          <a:stretch>
            <a:fillRect/>
          </a:stretch>
        </p:blipFill>
        <p:spPr bwMode="auto">
          <a:xfrm>
            <a:off x="5076825" y="1863725"/>
            <a:ext cx="3527425"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31" name="Line 6"/>
          <p:cNvSpPr>
            <a:spLocks noChangeShapeType="1"/>
          </p:cNvSpPr>
          <p:nvPr/>
        </p:nvSpPr>
        <p:spPr bwMode="auto">
          <a:xfrm>
            <a:off x="1082675" y="2652713"/>
            <a:ext cx="33338" cy="1568450"/>
          </a:xfrm>
          <a:prstGeom prst="line">
            <a:avLst/>
          </a:prstGeom>
          <a:noFill/>
          <a:ln w="38100">
            <a:solidFill>
              <a:srgbClr val="FF00FF"/>
            </a:solidFill>
            <a:prstDash val="dash"/>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81932" name="Line 12"/>
          <p:cNvSpPr>
            <a:spLocks noChangeShapeType="1"/>
          </p:cNvSpPr>
          <p:nvPr/>
        </p:nvSpPr>
        <p:spPr bwMode="auto">
          <a:xfrm>
            <a:off x="1835150" y="3500438"/>
            <a:ext cx="720725" cy="4333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a-IR">
              <a:solidFill>
                <a:prstClr val="black"/>
              </a:solidFill>
              <a:latin typeface="Arial" panose="020B0604020202020204" pitchFamily="34" charset="0"/>
            </a:endParaRPr>
          </a:p>
        </p:txBody>
      </p:sp>
      <p:sp>
        <p:nvSpPr>
          <p:cNvPr id="81933" name="Rectangle 13"/>
          <p:cNvSpPr>
            <a:spLocks noChangeArrowheads="1"/>
          </p:cNvSpPr>
          <p:nvPr/>
        </p:nvSpPr>
        <p:spPr bwMode="auto">
          <a:xfrm>
            <a:off x="3824288" y="739775"/>
            <a:ext cx="25415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fa-IR" altLang="fa-IR" sz="2000">
                <a:solidFill>
                  <a:prstClr val="black"/>
                </a:solidFill>
                <a:cs typeface="B Nazanin" panose="00000400000000000000" pitchFamily="2" charset="-78"/>
              </a:rPr>
              <a:t>پروفيل هاي طولي و عرضي</a:t>
            </a:r>
            <a:endParaRPr lang="sq-AL" altLang="fa-IR" sz="2000">
              <a:solidFill>
                <a:prstClr val="black"/>
              </a:solidFill>
              <a:cs typeface="B Nazanin" panose="00000400000000000000" pitchFamily="2" charset="-78"/>
            </a:endParaRPr>
          </a:p>
        </p:txBody>
      </p:sp>
      <p:sp>
        <p:nvSpPr>
          <p:cNvPr id="81934" name="Rectangle 14"/>
          <p:cNvSpPr>
            <a:spLocks noChangeArrowheads="1"/>
          </p:cNvSpPr>
          <p:nvPr/>
        </p:nvSpPr>
        <p:spPr bwMode="auto">
          <a:xfrm>
            <a:off x="6300788" y="5222875"/>
            <a:ext cx="514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en-US" altLang="fa-IR" b="1">
                <a:solidFill>
                  <a:prstClr val="black"/>
                </a:solidFill>
              </a:rPr>
              <a:t>km</a:t>
            </a:r>
            <a:endParaRPr lang="sq-AL" altLang="fa-IR" b="1">
              <a:solidFill>
                <a:prstClr val="black"/>
              </a:solidFill>
            </a:endParaRPr>
          </a:p>
        </p:txBody>
      </p:sp>
    </p:spTree>
    <p:extLst>
      <p:ext uri="{BB962C8B-B14F-4D97-AF65-F5344CB8AC3E}">
        <p14:creationId xmlns:p14="http://schemas.microsoft.com/office/powerpoint/2010/main" val="40722065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lum bright="50000"/>
            <a:extLst>
              <a:ext uri="{28A0092B-C50C-407E-A947-70E740481C1C}">
                <a14:useLocalDpi xmlns:a14="http://schemas.microsoft.com/office/drawing/2010/main"/>
              </a:ext>
            </a:extLst>
          </a:blip>
          <a:srcRect/>
          <a:stretch>
            <a:fillRect/>
          </a:stretch>
        </p:blipFill>
        <p:spPr bwMode="auto">
          <a:xfrm>
            <a:off x="0" y="12700"/>
            <a:ext cx="9144000" cy="684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1"/>
          <p:cNvSpPr>
            <a:spLocks noChangeArrowheads="1"/>
          </p:cNvSpPr>
          <p:nvPr/>
        </p:nvSpPr>
        <p:spPr bwMode="auto">
          <a:xfrm>
            <a:off x="395288" y="260350"/>
            <a:ext cx="842962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گيلانيان دربه قدرت رسيدن صفويان نقش مهمی ايفا كردند. در سال 900 هجری قمری، شيخ زادگان اردبيلی از اولاد شيخ صفی، سلطان حميد و فرزندش را پذيرفتند. مردم گيلان كه از مريدان خانقاه اردبيل بودند، به شايستگی از شيخ زادگان اردبيلی پذيرايی كردند. گيلان، در زمان سلطنت شاه عباس اول استقلال خود را از دست داد. نادر شاه افشار كه علاقه زيادي به افزايش قدرت نيروی دريايی ايران داشت، چندين كارگاه كشتی سازی در اين استان، به ويژه در لنگرود، تاسيس كرد. </a:t>
            </a:r>
          </a:p>
          <a:p>
            <a:pPr eaLnBrk="1" fontAlgn="base" hangingPunct="1">
              <a:spcBef>
                <a:spcPct val="0"/>
              </a:spcBef>
              <a:spcAft>
                <a:spcPct val="0"/>
              </a:spcAft>
            </a:pPr>
            <a:r>
              <a:rPr lang="fa-IR" altLang="fa-IR" sz="1400" b="1">
                <a:solidFill>
                  <a:prstClr val="black"/>
                </a:solidFill>
                <a:cs typeface="B Nazanin" panose="00000400000000000000" pitchFamily="2" charset="-78"/>
              </a:rPr>
              <a:t>پيش از روی كار آمدن نادر شاه، روس ها نخستين حملات خود را به ايران آغاز كردند. در سال 1071 هجری قمری، شماری از قزاقان روس به قصد غارت گيلان، با چند كشتی به ساحل گيلان حمله كردند و در برخی از مناطق آن دست به چپاول زدند، که نادر شاه با قدرت آنان را به سرزمين خودشان بازگرداند</a:t>
            </a:r>
          </a:p>
        </p:txBody>
      </p:sp>
      <p:sp>
        <p:nvSpPr>
          <p:cNvPr id="20484" name="Rectangle 4"/>
          <p:cNvSpPr>
            <a:spLocks noChangeArrowheads="1"/>
          </p:cNvSpPr>
          <p:nvPr/>
        </p:nvSpPr>
        <p:spPr bwMode="auto">
          <a:xfrm>
            <a:off x="395288" y="1922463"/>
            <a:ext cx="8424862" cy="179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نادرشاه افشار پس از ناآرامی های بسیار ناشی از ناتوانی شاهان صفوی(پس از شاه عباس)در اداره امور کشور بر تخت نشست.در دوره بی نظمی امور کشور صنایع تولیدی و کشاورزی دچار افول شده و رانت خواری و ربا خواری در کشور گسترش یافت.به دلیل اهمیت کشاورزی در گیلان مردم در این دوره متحمل رنجهای فراوان شدند.پس از بر تخت نشستن نادرشاه افشار زمینداران سعی کردند تا با شورش توان گذشته را بازیابند و به موقعیت پیشین خود دست یابند،یکی از این گروهها بختیاری ها بودند.نادرشاه پس از غلبه بر آنها طایفه ای از آنها به نام چهارلنگ را به دیلمان کوچاند تا مانع جمع شدن آنها و تعرض دوباره به حکومت شود.</a:t>
            </a:r>
          </a:p>
          <a:p>
            <a:pPr eaLnBrk="1" fontAlgn="base" hangingPunct="1">
              <a:spcBef>
                <a:spcPct val="0"/>
              </a:spcBef>
              <a:spcAft>
                <a:spcPct val="0"/>
              </a:spcAft>
            </a:pPr>
            <a:r>
              <a:rPr lang="fa-IR" altLang="fa-IR" sz="1400" b="1">
                <a:solidFill>
                  <a:prstClr val="black"/>
                </a:solidFill>
                <a:cs typeface="B Nazanin" panose="00000400000000000000" pitchFamily="2" charset="-78"/>
              </a:rPr>
              <a:t>این طایفه بختیاری به سمت دیلمان روان شد و در ابتدا در روستایی به نام ناوه سکنی گزید.از طرف دیگر تعدادی از یک ایل کرد را هم به روستایی در جنوب،جنوب شرقی و جنوب غربی کوچاند تا از شورش آنان جلوگیری کند،یان گروه به کردهایی که شاه عباس اول به دیلمان فرستاده بود پیوستند.  </a:t>
            </a:r>
          </a:p>
        </p:txBody>
      </p:sp>
      <p:pic>
        <p:nvPicPr>
          <p:cNvPr id="20485"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92725" y="3644900"/>
            <a:ext cx="2087563" cy="140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044825" y="3644900"/>
            <a:ext cx="2032000"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Rectangle 7"/>
          <p:cNvSpPr>
            <a:spLocks noChangeArrowheads="1"/>
          </p:cNvSpPr>
          <p:nvPr/>
        </p:nvSpPr>
        <p:spPr bwMode="auto">
          <a:xfrm>
            <a:off x="360363" y="5294313"/>
            <a:ext cx="8459787"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این کردها تا مدتی به شیوه زیستی چادرنشینی پایبند بودند،تا این که ناتوانی در پرداخت مالیات و ناآشنایی با کشاورزی باعث شد به یک جانشینی و کشاورزی روی آوردند.چهارلنگها هم در ابتدا به کار نعلبندی وچلنگری پرداختند ولی پس از مدتی به فکر توانمند ساختن و فراهم کردن سرزمینی برای خود افتادند.هریک از این دو گروه سعی کردند تا خود را توانمند ساخته و سرزمینهایی را به تصرف خود در آورند.این دو گروه با دیلمانی روبرو بودند که در غم از دست دادن سالهای درخشان خود و نگران سالهای آینده بود.</a:t>
            </a:r>
            <a:endParaRPr lang="sq-AL" altLang="fa-IR" sz="1400" b="1">
              <a:solidFill>
                <a:prstClr val="black"/>
              </a:solidFill>
              <a:cs typeface="B Nazanin" panose="00000400000000000000" pitchFamily="2" charset="-78"/>
            </a:endParaRPr>
          </a:p>
        </p:txBody>
      </p:sp>
      <p:pic>
        <p:nvPicPr>
          <p:cNvPr id="20488" name="Picture 4"/>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39750" y="3644900"/>
            <a:ext cx="2232025"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441826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2946" name="TextBox 3"/>
          <p:cNvSpPr txBox="1">
            <a:spLocks noChangeArrowheads="1"/>
          </p:cNvSpPr>
          <p:nvPr/>
        </p:nvSpPr>
        <p:spPr bwMode="auto">
          <a:xfrm>
            <a:off x="1500188" y="3429000"/>
            <a:ext cx="5000625"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9600" b="1">
                <a:solidFill>
                  <a:srgbClr val="C00000"/>
                </a:solidFill>
                <a:latin typeface="AMGDT" panose="02000400000000000000" pitchFamily="2" charset="0"/>
                <a:cs typeface="2  Esfehan" panose="00000700000000000000" pitchFamily="2" charset="-78"/>
              </a:rPr>
              <a:t>معماری</a:t>
            </a:r>
          </a:p>
        </p:txBody>
      </p:sp>
    </p:spTree>
    <p:extLst>
      <p:ext uri="{BB962C8B-B14F-4D97-AF65-F5344CB8AC3E}">
        <p14:creationId xmlns:p14="http://schemas.microsoft.com/office/powerpoint/2010/main" val="365883830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C:\Users\Zahra\Desktop\akse rusta\gg\1\IMG_0198.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048500" y="785813"/>
            <a:ext cx="1809750" cy="1357312"/>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83971" name="Picture 4" descr="C:\Users\Zahra\Desktop\akse rusta\gg\1\IMG_019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57750" y="285750"/>
            <a:ext cx="2000250" cy="150018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3972" name="TextBox 5"/>
          <p:cNvSpPr txBox="1">
            <a:spLocks noChangeArrowheads="1"/>
          </p:cNvSpPr>
          <p:nvPr/>
        </p:nvSpPr>
        <p:spPr bwMode="auto">
          <a:xfrm>
            <a:off x="7000875" y="285750"/>
            <a:ext cx="1928813" cy="285750"/>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     خانه آقای محمدی خواه (1)</a:t>
            </a:r>
          </a:p>
        </p:txBody>
      </p:sp>
      <p:sp>
        <p:nvSpPr>
          <p:cNvPr id="26" name="TextBox 25"/>
          <p:cNvSpPr txBox="1"/>
          <p:nvPr/>
        </p:nvSpPr>
        <p:spPr>
          <a:xfrm>
            <a:off x="4929188" y="1857375"/>
            <a:ext cx="1928812" cy="369888"/>
          </a:xfrm>
          <a:prstGeom prst="rect">
            <a:avLst/>
          </a:prstGeom>
          <a:solidFill>
            <a:schemeClr val="bg2">
              <a:lumMod val="50000"/>
            </a:schemeClr>
          </a:solidFill>
          <a:ln w="38100">
            <a:solidFill>
              <a:schemeClr val="tx1"/>
            </a:solidFill>
          </a:ln>
        </p:spPr>
        <p:txBody>
          <a:bodyPr>
            <a:spAutoFit/>
          </a:bodyPr>
          <a:lstStyle/>
          <a:p>
            <a:pPr fontAlgn="base">
              <a:spcBef>
                <a:spcPct val="0"/>
              </a:spcBef>
              <a:spcAft>
                <a:spcPct val="0"/>
              </a:spcAft>
              <a:defRPr/>
            </a:pPr>
            <a:r>
              <a:rPr lang="fa-IR" dirty="0">
                <a:solidFill>
                  <a:prstClr val="black"/>
                </a:solidFill>
                <a:latin typeface="Arial" panose="020B0604020202020204" pitchFamily="34" charset="0"/>
              </a:rPr>
              <a:t>        ورودی اصلی</a:t>
            </a:r>
            <a:endParaRPr lang="en-US" dirty="0">
              <a:solidFill>
                <a:prstClr val="black"/>
              </a:solidFill>
              <a:latin typeface="Arial" panose="020B0604020202020204" pitchFamily="34" charset="0"/>
              <a:cs typeface="Arial" panose="020B0604020202020204" pitchFamily="34" charset="0"/>
            </a:endParaRPr>
          </a:p>
        </p:txBody>
      </p:sp>
      <p:pic>
        <p:nvPicPr>
          <p:cNvPr id="7" name="Picture 7" descr="20">
            <a:hlinkClick r:id="rId4" action="ppaction://hlinkfile"/>
          </p:cNvPr>
          <p:cNvPicPr>
            <a:picLocks noChangeAspect="1" noChangeArrowheads="1"/>
          </p:cNvPicPr>
          <p:nvPr/>
        </p:nvPicPr>
        <p:blipFill>
          <a:blip r:embed="rId5" cstate="email">
            <a:lum bright="12000" contrast="42000"/>
            <a:extLst>
              <a:ext uri="{28A0092B-C50C-407E-A947-70E740481C1C}">
                <a14:useLocalDpi xmlns:a14="http://schemas.microsoft.com/office/drawing/2010/main"/>
              </a:ext>
            </a:extLst>
          </a:blip>
          <a:srcRect/>
          <a:stretch>
            <a:fillRect/>
          </a:stretch>
        </p:blipFill>
        <p:spPr bwMode="auto">
          <a:xfrm>
            <a:off x="214282" y="428604"/>
            <a:ext cx="2932933" cy="2214577"/>
          </a:xfrm>
          <a:prstGeom prst="rect">
            <a:avLst/>
          </a:prstGeom>
          <a:ln w="57150">
            <a:prstDash val="sysDash"/>
          </a:ln>
          <a:effectLst>
            <a:softEdge rad="127000"/>
          </a:effectLst>
        </p:spPr>
        <p:style>
          <a:lnRef idx="0">
            <a:scrgbClr r="0" g="0" b="0"/>
          </a:lnRef>
          <a:fillRef idx="1002">
            <a:schemeClr val="lt2"/>
          </a:fillRef>
          <a:effectRef idx="0">
            <a:scrgbClr r="0" g="0" b="0"/>
          </a:effectRef>
          <a:fontRef idx="major"/>
        </p:style>
      </p:pic>
      <p:sp>
        <p:nvSpPr>
          <p:cNvPr id="8" name="Oval 7"/>
          <p:cNvSpPr/>
          <p:nvPr/>
        </p:nvSpPr>
        <p:spPr>
          <a:xfrm>
            <a:off x="1857375" y="1285875"/>
            <a:ext cx="357188" cy="357188"/>
          </a:xfrm>
          <a:prstGeom prst="ellipse">
            <a:avLst/>
          </a:prstGeom>
          <a:solidFill>
            <a:srgbClr val="F84818">
              <a:alpha val="25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9" name="TextBox 8"/>
          <p:cNvSpPr txBox="1"/>
          <p:nvPr/>
        </p:nvSpPr>
        <p:spPr>
          <a:xfrm>
            <a:off x="642910" y="2571744"/>
            <a:ext cx="1571636" cy="369332"/>
          </a:xfrm>
          <a:prstGeom prst="rect">
            <a:avLst/>
          </a:prstGeom>
          <a:solidFill>
            <a:schemeClr val="bg2">
              <a:lumMod val="50000"/>
            </a:schemeClr>
          </a:solidFill>
          <a:ln>
            <a:solidFill>
              <a:schemeClr val="bg2">
                <a:lumMod val="75000"/>
              </a:schemeClr>
            </a:solidFill>
          </a:ln>
          <a:effectLst>
            <a:softEdge rad="63500"/>
          </a:effectLst>
        </p:spPr>
        <p:txBody>
          <a:bodyPr rtlCol="1">
            <a:spAutoFit/>
          </a:bodyPr>
          <a:lstStyle/>
          <a:p>
            <a:pPr fontAlgn="base">
              <a:spcBef>
                <a:spcPct val="0"/>
              </a:spcBef>
              <a:spcAft>
                <a:spcPct val="0"/>
              </a:spcAft>
              <a:defRPr/>
            </a:pPr>
            <a:r>
              <a:rPr lang="fa-IR" dirty="0">
                <a:solidFill>
                  <a:prstClr val="black"/>
                </a:solidFill>
                <a:latin typeface="Arial" panose="020B0604020202020204" pitchFamily="34" charset="0"/>
              </a:rPr>
              <a:t>نقشه ی سایت پلان</a:t>
            </a:r>
          </a:p>
        </p:txBody>
      </p:sp>
      <p:pic>
        <p:nvPicPr>
          <p:cNvPr id="83979" name="Picture 2" descr="C:\Documents and Settings\Administrator\My Documents\My Pictures\ززز.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28625" y="0"/>
            <a:ext cx="7143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80" name="Picture 15" descr="b.pn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271463" y="3043238"/>
            <a:ext cx="394335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81" name="TextBox 16"/>
          <p:cNvSpPr txBox="1">
            <a:spLocks noChangeArrowheads="1"/>
          </p:cNvSpPr>
          <p:nvPr/>
        </p:nvSpPr>
        <p:spPr bwMode="auto">
          <a:xfrm>
            <a:off x="4143375" y="4214813"/>
            <a:ext cx="8572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1.آشپز خانه</a:t>
            </a:r>
          </a:p>
          <a:p>
            <a:pPr eaLnBrk="1" fontAlgn="base" hangingPunct="1">
              <a:spcBef>
                <a:spcPct val="0"/>
              </a:spcBef>
              <a:spcAft>
                <a:spcPct val="0"/>
              </a:spcAft>
            </a:pPr>
            <a:r>
              <a:rPr lang="fa-IR" altLang="fa-IR" sz="1200">
                <a:solidFill>
                  <a:prstClr val="black"/>
                </a:solidFill>
              </a:rPr>
              <a:t>2.خواب</a:t>
            </a:r>
          </a:p>
          <a:p>
            <a:pPr eaLnBrk="1" fontAlgn="base" hangingPunct="1">
              <a:spcBef>
                <a:spcPct val="0"/>
              </a:spcBef>
              <a:spcAft>
                <a:spcPct val="0"/>
              </a:spcAft>
            </a:pPr>
            <a:r>
              <a:rPr lang="fa-IR" altLang="fa-IR" sz="1200">
                <a:solidFill>
                  <a:prstClr val="black"/>
                </a:solidFill>
              </a:rPr>
              <a:t>3.نشیمن</a:t>
            </a:r>
          </a:p>
          <a:p>
            <a:pPr eaLnBrk="1" fontAlgn="base" hangingPunct="1">
              <a:spcBef>
                <a:spcPct val="0"/>
              </a:spcBef>
              <a:spcAft>
                <a:spcPct val="0"/>
              </a:spcAft>
            </a:pPr>
            <a:r>
              <a:rPr lang="fa-IR" altLang="fa-IR" sz="1200">
                <a:solidFill>
                  <a:prstClr val="black"/>
                </a:solidFill>
              </a:rPr>
              <a:t>4.طویله</a:t>
            </a:r>
          </a:p>
        </p:txBody>
      </p:sp>
      <p:pic>
        <p:nvPicPr>
          <p:cNvPr id="83982" name="Picture 2" descr="C:\Documents and Settings\Administrator\My Documents\My Pictures\ززز.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071813" y="5929313"/>
            <a:ext cx="7143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83" name="TextBox 13"/>
          <p:cNvSpPr txBox="1">
            <a:spLocks noChangeArrowheads="1"/>
          </p:cNvSpPr>
          <p:nvPr/>
        </p:nvSpPr>
        <p:spPr bwMode="auto">
          <a:xfrm>
            <a:off x="2071688" y="3714750"/>
            <a:ext cx="5000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3</a:t>
            </a:r>
          </a:p>
        </p:txBody>
      </p:sp>
      <p:sp>
        <p:nvSpPr>
          <p:cNvPr id="83984" name="TextBox 14"/>
          <p:cNvSpPr txBox="1">
            <a:spLocks noChangeArrowheads="1"/>
          </p:cNvSpPr>
          <p:nvPr/>
        </p:nvSpPr>
        <p:spPr bwMode="auto">
          <a:xfrm>
            <a:off x="3000375" y="3714750"/>
            <a:ext cx="6429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1</a:t>
            </a:r>
          </a:p>
        </p:txBody>
      </p:sp>
      <p:sp>
        <p:nvSpPr>
          <p:cNvPr id="83985" name="TextBox 17"/>
          <p:cNvSpPr txBox="1">
            <a:spLocks noChangeArrowheads="1"/>
          </p:cNvSpPr>
          <p:nvPr/>
        </p:nvSpPr>
        <p:spPr bwMode="auto">
          <a:xfrm>
            <a:off x="2500313" y="5072063"/>
            <a:ext cx="5715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2</a:t>
            </a:r>
          </a:p>
        </p:txBody>
      </p:sp>
      <p:sp>
        <p:nvSpPr>
          <p:cNvPr id="83986" name="TextBox 18"/>
          <p:cNvSpPr txBox="1">
            <a:spLocks noChangeArrowheads="1"/>
          </p:cNvSpPr>
          <p:nvPr/>
        </p:nvSpPr>
        <p:spPr bwMode="auto">
          <a:xfrm>
            <a:off x="357188" y="4286250"/>
            <a:ext cx="857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4</a:t>
            </a:r>
          </a:p>
        </p:txBody>
      </p:sp>
      <p:sp>
        <p:nvSpPr>
          <p:cNvPr id="20" name="Oval 19"/>
          <p:cNvSpPr/>
          <p:nvPr/>
        </p:nvSpPr>
        <p:spPr>
          <a:xfrm>
            <a:off x="5500688" y="4214813"/>
            <a:ext cx="785812" cy="1571625"/>
          </a:xfrm>
          <a:prstGeom prst="ellipse">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1" name="Oval 20"/>
          <p:cNvSpPr/>
          <p:nvPr/>
        </p:nvSpPr>
        <p:spPr>
          <a:xfrm>
            <a:off x="6357938" y="4214813"/>
            <a:ext cx="785812" cy="714375"/>
          </a:xfrm>
          <a:prstGeom prst="ellipse">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2" name="Oval 21"/>
          <p:cNvSpPr/>
          <p:nvPr/>
        </p:nvSpPr>
        <p:spPr>
          <a:xfrm>
            <a:off x="7215188" y="4214813"/>
            <a:ext cx="785812" cy="714375"/>
          </a:xfrm>
          <a:prstGeom prst="ellipse">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3" name="Oval 22"/>
          <p:cNvSpPr/>
          <p:nvPr/>
        </p:nvSpPr>
        <p:spPr>
          <a:xfrm>
            <a:off x="7215188" y="5072063"/>
            <a:ext cx="785812" cy="714375"/>
          </a:xfrm>
          <a:prstGeom prst="ellipse">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7" name="Left Arrow 26"/>
          <p:cNvSpPr/>
          <p:nvPr/>
        </p:nvSpPr>
        <p:spPr>
          <a:xfrm>
            <a:off x="6858000" y="4429125"/>
            <a:ext cx="500063" cy="285750"/>
          </a:xfrm>
          <a:prstGeom prst="leftArrow">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8" name="Left Arrow 27"/>
          <p:cNvSpPr/>
          <p:nvPr/>
        </p:nvSpPr>
        <p:spPr>
          <a:xfrm rot="16200000">
            <a:off x="7322344" y="4893469"/>
            <a:ext cx="500062" cy="285750"/>
          </a:xfrm>
          <a:prstGeom prst="leftArrow">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9" name="Left Arrow 28"/>
          <p:cNvSpPr/>
          <p:nvPr/>
        </p:nvSpPr>
        <p:spPr>
          <a:xfrm rot="16200000">
            <a:off x="7322344" y="4036219"/>
            <a:ext cx="500062" cy="285750"/>
          </a:xfrm>
          <a:prstGeom prst="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30" name="Left Arrow 29"/>
          <p:cNvSpPr/>
          <p:nvPr/>
        </p:nvSpPr>
        <p:spPr>
          <a:xfrm rot="5400000">
            <a:off x="5607844" y="5607844"/>
            <a:ext cx="500062" cy="285750"/>
          </a:xfrm>
          <a:prstGeom prst="leftArrow">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83995" name="TextBox 30"/>
          <p:cNvSpPr txBox="1">
            <a:spLocks noChangeArrowheads="1"/>
          </p:cNvSpPr>
          <p:nvPr/>
        </p:nvSpPr>
        <p:spPr bwMode="auto">
          <a:xfrm>
            <a:off x="7000875" y="4429125"/>
            <a:ext cx="10001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اشپز خانه</a:t>
            </a:r>
          </a:p>
        </p:txBody>
      </p:sp>
      <p:sp>
        <p:nvSpPr>
          <p:cNvPr id="83996" name="TextBox 31"/>
          <p:cNvSpPr txBox="1">
            <a:spLocks noChangeArrowheads="1"/>
          </p:cNvSpPr>
          <p:nvPr/>
        </p:nvSpPr>
        <p:spPr bwMode="auto">
          <a:xfrm>
            <a:off x="6786563" y="5357813"/>
            <a:ext cx="10715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خواب</a:t>
            </a:r>
          </a:p>
        </p:txBody>
      </p:sp>
      <p:sp>
        <p:nvSpPr>
          <p:cNvPr id="83997" name="TextBox 32"/>
          <p:cNvSpPr txBox="1">
            <a:spLocks noChangeArrowheads="1"/>
          </p:cNvSpPr>
          <p:nvPr/>
        </p:nvSpPr>
        <p:spPr bwMode="auto">
          <a:xfrm>
            <a:off x="6286500" y="4429125"/>
            <a:ext cx="6429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نشیمن</a:t>
            </a:r>
          </a:p>
        </p:txBody>
      </p:sp>
      <p:sp>
        <p:nvSpPr>
          <p:cNvPr id="83998" name="TextBox 33"/>
          <p:cNvSpPr txBox="1">
            <a:spLocks noChangeArrowheads="1"/>
          </p:cNvSpPr>
          <p:nvPr/>
        </p:nvSpPr>
        <p:spPr bwMode="auto">
          <a:xfrm>
            <a:off x="5715000" y="4786313"/>
            <a:ext cx="5000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طویله</a:t>
            </a:r>
          </a:p>
        </p:txBody>
      </p:sp>
      <p:sp>
        <p:nvSpPr>
          <p:cNvPr id="83999" name="TextBox 34"/>
          <p:cNvSpPr txBox="1">
            <a:spLocks noChangeArrowheads="1"/>
          </p:cNvSpPr>
          <p:nvPr/>
        </p:nvSpPr>
        <p:spPr bwMode="auto">
          <a:xfrm>
            <a:off x="4429125" y="2571750"/>
            <a:ext cx="44291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این خانه از خانه های ساده ی روستا است که روابط ساده ای بدون هیچ سلسله مراتبی بین فضا هایش حاکم است در اکثر خانه ها ورودی در نمای اصلی یعنی جنوب اتفاق می افتد ولی ورودی این خانه از سمت شرق است دلیل این کار میتواند قرار گیری و جهت گیری مناسب به سمت همسایگی باشد ،  همان طور که پیدا است سمت شمال مسدود شده است و این به خاطر اقلیمی است که در این منطقه حاکم است در اینجا در اکثر روز ها دمای هوا کم است ودر طول روز وضعیت نسبی هوا پایدار نمی باشد حتی در تابستان بارش برف مشاهده شده است بنابر این نیاز به کوران  ندارند</a:t>
            </a:r>
          </a:p>
        </p:txBody>
      </p:sp>
      <p:sp>
        <p:nvSpPr>
          <p:cNvPr id="36" name="Left Arrow 35"/>
          <p:cNvSpPr/>
          <p:nvPr/>
        </p:nvSpPr>
        <p:spPr>
          <a:xfrm rot="16200000">
            <a:off x="3250407" y="2750344"/>
            <a:ext cx="500062" cy="285750"/>
          </a:xfrm>
          <a:prstGeom prst="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Tree>
    <p:extLst>
      <p:ext uri="{BB962C8B-B14F-4D97-AF65-F5344CB8AC3E}">
        <p14:creationId xmlns:p14="http://schemas.microsoft.com/office/powerpoint/2010/main" val="365653801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Box 3"/>
          <p:cNvSpPr txBox="1">
            <a:spLocks noChangeArrowheads="1"/>
          </p:cNvSpPr>
          <p:nvPr/>
        </p:nvSpPr>
        <p:spPr bwMode="auto">
          <a:xfrm>
            <a:off x="5715000" y="3071813"/>
            <a:ext cx="17145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نمای جنوبی خانه</a:t>
            </a:r>
            <a:endParaRPr lang="en-US" altLang="fa-IR">
              <a:solidFill>
                <a:prstClr val="black"/>
              </a:solidFill>
            </a:endParaRPr>
          </a:p>
        </p:txBody>
      </p:sp>
      <p:pic>
        <p:nvPicPr>
          <p:cNvPr id="84995" name="Picture 3" descr="C:\Users\Zahra\Desktop\akse rusta\gg\1\IMG_0200.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8625" y="3370263"/>
            <a:ext cx="2078038"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996" name="Picture 3" descr="C:\Users\Zahra\Desktop\akse rusta\gg\1\IMG_019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643688" y="3429000"/>
            <a:ext cx="2095500"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997" name="Picture 11" descr="k,k,,.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8625" y="428625"/>
            <a:ext cx="361315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998" name="Picture 12" descr="AutoSave_Untitledgn b.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59363" y="571500"/>
            <a:ext cx="3727450" cy="23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9" name="TextBox 6"/>
          <p:cNvSpPr txBox="1">
            <a:spLocks noChangeArrowheads="1"/>
          </p:cNvSpPr>
          <p:nvPr/>
        </p:nvSpPr>
        <p:spPr bwMode="auto">
          <a:xfrm>
            <a:off x="1500188" y="2857500"/>
            <a:ext cx="13573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نمای غربی</a:t>
            </a:r>
          </a:p>
        </p:txBody>
      </p:sp>
      <p:pic>
        <p:nvPicPr>
          <p:cNvPr id="85000" name="Picture 9" descr="i.jp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3000375" y="3602038"/>
            <a:ext cx="3000375" cy="189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001" name="TextBox 10"/>
          <p:cNvSpPr txBox="1">
            <a:spLocks noChangeArrowheads="1"/>
          </p:cNvSpPr>
          <p:nvPr/>
        </p:nvSpPr>
        <p:spPr bwMode="auto">
          <a:xfrm>
            <a:off x="3643313" y="5429250"/>
            <a:ext cx="13573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نمای شرقی و ورودی</a:t>
            </a:r>
          </a:p>
        </p:txBody>
      </p:sp>
    </p:spTree>
    <p:extLst>
      <p:ext uri="{BB962C8B-B14F-4D97-AF65-F5344CB8AC3E}">
        <p14:creationId xmlns:p14="http://schemas.microsoft.com/office/powerpoint/2010/main" val="287961171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1" descr="AutoSave_vc.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71750" y="928688"/>
            <a:ext cx="2357438"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19" name="Picture 10" descr="C:\Users\Zahra\Desktop\akse rusta\gg\1\IMG_0195.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5813" y="3714750"/>
            <a:ext cx="1643062"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0" name="Picture 15" descr="C:\Users\Zahra\Desktop\akse rusta\gg\1\IMG_046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786438" y="4857750"/>
            <a:ext cx="1143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1" name="TextBox 4"/>
          <p:cNvSpPr txBox="1">
            <a:spLocks noChangeArrowheads="1"/>
          </p:cNvSpPr>
          <p:nvPr/>
        </p:nvSpPr>
        <p:spPr bwMode="auto">
          <a:xfrm>
            <a:off x="3500438" y="2714625"/>
            <a:ext cx="6429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طویله</a:t>
            </a:r>
            <a:endParaRPr lang="en-US" altLang="fa-IR">
              <a:solidFill>
                <a:prstClr val="black"/>
              </a:solidFill>
            </a:endParaRPr>
          </a:p>
        </p:txBody>
      </p:sp>
      <p:sp>
        <p:nvSpPr>
          <p:cNvPr id="86022" name="TextBox 6"/>
          <p:cNvSpPr txBox="1">
            <a:spLocks noChangeArrowheads="1"/>
          </p:cNvSpPr>
          <p:nvPr/>
        </p:nvSpPr>
        <p:spPr bwMode="auto">
          <a:xfrm>
            <a:off x="3357563" y="3500438"/>
            <a:ext cx="1285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نشیمن</a:t>
            </a:r>
            <a:endParaRPr lang="en-US" altLang="fa-IR">
              <a:solidFill>
                <a:prstClr val="black"/>
              </a:solidFill>
            </a:endParaRPr>
          </a:p>
        </p:txBody>
      </p:sp>
      <p:sp>
        <p:nvSpPr>
          <p:cNvPr id="86023" name="TextBox 7"/>
          <p:cNvSpPr txBox="1">
            <a:spLocks noChangeArrowheads="1"/>
          </p:cNvSpPr>
          <p:nvPr/>
        </p:nvSpPr>
        <p:spPr bwMode="auto">
          <a:xfrm>
            <a:off x="3214688" y="4643438"/>
            <a:ext cx="15001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اشپزخانه</a:t>
            </a:r>
            <a:endParaRPr lang="en-US" altLang="fa-IR">
              <a:solidFill>
                <a:prstClr val="black"/>
              </a:solidFill>
            </a:endParaRPr>
          </a:p>
        </p:txBody>
      </p:sp>
      <p:sp>
        <p:nvSpPr>
          <p:cNvPr id="15" name="Right Arrow 14"/>
          <p:cNvSpPr/>
          <p:nvPr/>
        </p:nvSpPr>
        <p:spPr>
          <a:xfrm>
            <a:off x="2214563" y="4429125"/>
            <a:ext cx="1071562" cy="2143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7" name="Left Arrow 16"/>
          <p:cNvSpPr/>
          <p:nvPr/>
        </p:nvSpPr>
        <p:spPr>
          <a:xfrm>
            <a:off x="4643438" y="4857750"/>
            <a:ext cx="1143000" cy="2857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pic>
        <p:nvPicPr>
          <p:cNvPr id="86026" name="Picture 2" descr="D:\00000\gg\IMG_0187.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715125" y="1643063"/>
            <a:ext cx="19050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ight Arrow 18"/>
          <p:cNvSpPr/>
          <p:nvPr/>
        </p:nvSpPr>
        <p:spPr>
          <a:xfrm>
            <a:off x="4572000" y="3429000"/>
            <a:ext cx="2000250" cy="2143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6028" name="TextBox 19"/>
          <p:cNvSpPr txBox="1">
            <a:spLocks noChangeArrowheads="1"/>
          </p:cNvSpPr>
          <p:nvPr/>
        </p:nvSpPr>
        <p:spPr bwMode="auto">
          <a:xfrm>
            <a:off x="5000625" y="1214438"/>
            <a:ext cx="8572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سرویس</a:t>
            </a:r>
            <a:endParaRPr lang="en-US" altLang="fa-IR">
              <a:solidFill>
                <a:prstClr val="black"/>
              </a:solidFill>
            </a:endParaRPr>
          </a:p>
        </p:txBody>
      </p:sp>
      <p:pic>
        <p:nvPicPr>
          <p:cNvPr id="86029" name="Picture 16" descr="C:\Users\Zahra\Desktop\akse rusta\gg\1\IMG_0464.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715125" y="214313"/>
            <a:ext cx="19050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30" name="Picture 4" descr="D:\00000\gg\IMG_0200.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85750" y="1071563"/>
            <a:ext cx="2286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Left Arrow 22"/>
          <p:cNvSpPr/>
          <p:nvPr/>
        </p:nvSpPr>
        <p:spPr>
          <a:xfrm>
            <a:off x="2214563" y="2500313"/>
            <a:ext cx="714375" cy="35718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6032" name="TextBox 23"/>
          <p:cNvSpPr txBox="1">
            <a:spLocks noChangeArrowheads="1"/>
          </p:cNvSpPr>
          <p:nvPr/>
        </p:nvSpPr>
        <p:spPr bwMode="auto">
          <a:xfrm>
            <a:off x="2857500" y="3714750"/>
            <a:ext cx="857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خواب</a:t>
            </a:r>
            <a:endParaRPr lang="en-US" altLang="fa-IR">
              <a:solidFill>
                <a:prstClr val="black"/>
              </a:solidFill>
            </a:endParaRPr>
          </a:p>
        </p:txBody>
      </p:sp>
      <p:pic>
        <p:nvPicPr>
          <p:cNvPr id="86033" name="Picture 2" descr="C:\Users\Zahra\Desktop\akse rusta\gg\1\IMG_0465.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715125" y="3071813"/>
            <a:ext cx="1881188" cy="141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614220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7" descr="C:\Users\Zahra\Desktop\akse rusta\gg\2\IMG_0487.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43625" y="1143000"/>
            <a:ext cx="2762250" cy="2071688"/>
          </a:xfrm>
          <a:prstGeom prst="rect">
            <a:avLst/>
          </a:prstGeom>
          <a:noFill/>
          <a:ln w="571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7043" name="TextBox 3"/>
          <p:cNvSpPr txBox="1">
            <a:spLocks noChangeArrowheads="1"/>
          </p:cNvSpPr>
          <p:nvPr/>
        </p:nvSpPr>
        <p:spPr bwMode="auto">
          <a:xfrm>
            <a:off x="6143625" y="428625"/>
            <a:ext cx="2786063" cy="64611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 </a:t>
            </a:r>
          </a:p>
          <a:p>
            <a:pPr eaLnBrk="1" fontAlgn="base" hangingPunct="1">
              <a:spcBef>
                <a:spcPct val="0"/>
              </a:spcBef>
              <a:spcAft>
                <a:spcPct val="0"/>
              </a:spcAft>
            </a:pPr>
            <a:r>
              <a:rPr lang="fa-IR" altLang="fa-IR">
                <a:solidFill>
                  <a:prstClr val="black"/>
                </a:solidFill>
              </a:rPr>
              <a:t> خانه آقای محمدی خواه (2)</a:t>
            </a:r>
          </a:p>
        </p:txBody>
      </p:sp>
      <p:pic>
        <p:nvPicPr>
          <p:cNvPr id="87044" name="Picture 6" descr="C:\Users\Zahra\Desktop\akse rusta\gg\2\IMG_0454.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57688" y="3429000"/>
            <a:ext cx="2286000"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5" name="Picture 3" descr="C:\Users\Zahra\Desktop\akse rusta\gg\2\IMG_0215.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858000" y="3429000"/>
            <a:ext cx="2000250"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descr="C:\Users\Zahra\Desktop\akse rusta\gg\2\IMG_0216.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500563" y="142875"/>
            <a:ext cx="1333500" cy="1000125"/>
          </a:xfrm>
          <a:prstGeom prst="rect">
            <a:avLst/>
          </a:prstGeom>
          <a:solidFill>
            <a:schemeClr val="bg2">
              <a:lumMod val="50000"/>
            </a:schemeClr>
          </a:solidFill>
          <a:ln>
            <a:solidFill>
              <a:schemeClr val="bg2">
                <a:lumMod val="50000"/>
              </a:schemeClr>
            </a:solidFill>
          </a:ln>
        </p:spPr>
      </p:pic>
      <p:pic>
        <p:nvPicPr>
          <p:cNvPr id="87047" name="Picture 2" descr="D:\00000\roosta2\IMG_0583.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429125" y="1357313"/>
            <a:ext cx="1357313"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8" name="Picture 11" descr="AutoSave_Untitledjker.jp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5500688" y="5205413"/>
            <a:ext cx="2643187" cy="165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9" name="Picture 9" descr="fsgtkiu.jpg"/>
          <p:cNvPicPr>
            <a:picLocks noChangeAspect="1"/>
          </p:cNvPicPr>
          <p:nvPr/>
        </p:nvPicPr>
        <p:blipFill>
          <a:blip r:embed="rId8" cstate="email">
            <a:extLst>
              <a:ext uri="{28A0092B-C50C-407E-A947-70E740481C1C}">
                <a14:useLocalDpi xmlns:a14="http://schemas.microsoft.com/office/drawing/2010/main"/>
              </a:ext>
            </a:extLst>
          </a:blip>
          <a:srcRect b="-108"/>
          <a:stretch>
            <a:fillRect/>
          </a:stretch>
        </p:blipFill>
        <p:spPr bwMode="auto">
          <a:xfrm>
            <a:off x="214313" y="2928938"/>
            <a:ext cx="4000500" cy="268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50" name="Picture 13" descr="ززز.png"/>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2500313" y="5143500"/>
            <a:ext cx="115887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51" name="TextBox 14"/>
          <p:cNvSpPr txBox="1">
            <a:spLocks noChangeArrowheads="1"/>
          </p:cNvSpPr>
          <p:nvPr/>
        </p:nvSpPr>
        <p:spPr bwMode="auto">
          <a:xfrm>
            <a:off x="4071938" y="5000625"/>
            <a:ext cx="928687"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1.خواب</a:t>
            </a:r>
          </a:p>
          <a:p>
            <a:pPr eaLnBrk="1" fontAlgn="base" hangingPunct="1">
              <a:spcBef>
                <a:spcPct val="0"/>
              </a:spcBef>
              <a:spcAft>
                <a:spcPct val="0"/>
              </a:spcAft>
            </a:pPr>
            <a:r>
              <a:rPr lang="fa-IR" altLang="fa-IR" sz="1200">
                <a:solidFill>
                  <a:prstClr val="black"/>
                </a:solidFill>
              </a:rPr>
              <a:t>2.نشین</a:t>
            </a:r>
          </a:p>
          <a:p>
            <a:pPr eaLnBrk="1" fontAlgn="base" hangingPunct="1">
              <a:spcBef>
                <a:spcPct val="0"/>
              </a:spcBef>
              <a:spcAft>
                <a:spcPct val="0"/>
              </a:spcAft>
            </a:pPr>
            <a:r>
              <a:rPr lang="fa-IR" altLang="fa-IR" sz="1200">
                <a:solidFill>
                  <a:prstClr val="black"/>
                </a:solidFill>
              </a:rPr>
              <a:t>3.آشپز خانه</a:t>
            </a:r>
          </a:p>
          <a:p>
            <a:pPr eaLnBrk="1" fontAlgn="base" hangingPunct="1">
              <a:spcBef>
                <a:spcPct val="0"/>
              </a:spcBef>
              <a:spcAft>
                <a:spcPct val="0"/>
              </a:spcAft>
            </a:pPr>
            <a:r>
              <a:rPr lang="fa-IR" altLang="fa-IR" sz="1200">
                <a:solidFill>
                  <a:prstClr val="black"/>
                </a:solidFill>
              </a:rPr>
              <a:t>4.سرویس</a:t>
            </a:r>
          </a:p>
          <a:p>
            <a:pPr eaLnBrk="1" fontAlgn="base" hangingPunct="1">
              <a:spcBef>
                <a:spcPct val="0"/>
              </a:spcBef>
              <a:spcAft>
                <a:spcPct val="0"/>
              </a:spcAft>
            </a:pPr>
            <a:r>
              <a:rPr lang="fa-IR" altLang="fa-IR" sz="1200">
                <a:solidFill>
                  <a:prstClr val="black"/>
                </a:solidFill>
              </a:rPr>
              <a:t>5.تنور</a:t>
            </a:r>
          </a:p>
          <a:p>
            <a:pPr eaLnBrk="1" fontAlgn="base" hangingPunct="1">
              <a:spcBef>
                <a:spcPct val="0"/>
              </a:spcBef>
              <a:spcAft>
                <a:spcPct val="0"/>
              </a:spcAft>
            </a:pPr>
            <a:r>
              <a:rPr lang="fa-IR" altLang="fa-IR" sz="1200">
                <a:solidFill>
                  <a:prstClr val="black"/>
                </a:solidFill>
              </a:rPr>
              <a:t>6.مرغدانی</a:t>
            </a:r>
          </a:p>
          <a:p>
            <a:pPr eaLnBrk="1" fontAlgn="base" hangingPunct="1">
              <a:spcBef>
                <a:spcPct val="0"/>
              </a:spcBef>
              <a:spcAft>
                <a:spcPct val="0"/>
              </a:spcAft>
            </a:pPr>
            <a:r>
              <a:rPr lang="fa-IR" altLang="fa-IR" sz="1200">
                <a:solidFill>
                  <a:prstClr val="black"/>
                </a:solidFill>
              </a:rPr>
              <a:t>7.طویله </a:t>
            </a:r>
          </a:p>
          <a:p>
            <a:pPr eaLnBrk="1" fontAlgn="base" hangingPunct="1">
              <a:spcBef>
                <a:spcPct val="0"/>
              </a:spcBef>
              <a:spcAft>
                <a:spcPct val="0"/>
              </a:spcAft>
            </a:pPr>
            <a:r>
              <a:rPr lang="fa-IR" altLang="fa-IR" sz="1200">
                <a:solidFill>
                  <a:prstClr val="black"/>
                </a:solidFill>
              </a:rPr>
              <a:t>8.انبار</a:t>
            </a:r>
          </a:p>
          <a:p>
            <a:pPr eaLnBrk="1" fontAlgn="base" hangingPunct="1">
              <a:spcBef>
                <a:spcPct val="0"/>
              </a:spcBef>
              <a:spcAft>
                <a:spcPct val="0"/>
              </a:spcAft>
            </a:pPr>
            <a:r>
              <a:rPr lang="fa-IR" altLang="fa-IR" sz="1200">
                <a:solidFill>
                  <a:prstClr val="black"/>
                </a:solidFill>
              </a:rPr>
              <a:t>9.انبار همسایه</a:t>
            </a:r>
          </a:p>
        </p:txBody>
      </p:sp>
      <p:sp>
        <p:nvSpPr>
          <p:cNvPr id="87052" name="TextBox 15"/>
          <p:cNvSpPr txBox="1">
            <a:spLocks noChangeArrowheads="1"/>
          </p:cNvSpPr>
          <p:nvPr/>
        </p:nvSpPr>
        <p:spPr bwMode="auto">
          <a:xfrm>
            <a:off x="1785938" y="3786188"/>
            <a:ext cx="3571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1</a:t>
            </a:r>
          </a:p>
        </p:txBody>
      </p:sp>
      <p:sp>
        <p:nvSpPr>
          <p:cNvPr id="87053" name="TextBox 16"/>
          <p:cNvSpPr txBox="1">
            <a:spLocks noChangeArrowheads="1"/>
          </p:cNvSpPr>
          <p:nvPr/>
        </p:nvSpPr>
        <p:spPr bwMode="auto">
          <a:xfrm>
            <a:off x="928688" y="3857625"/>
            <a:ext cx="5000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2</a:t>
            </a:r>
          </a:p>
        </p:txBody>
      </p:sp>
      <p:sp>
        <p:nvSpPr>
          <p:cNvPr id="87054" name="TextBox 17"/>
          <p:cNvSpPr txBox="1">
            <a:spLocks noChangeArrowheads="1"/>
          </p:cNvSpPr>
          <p:nvPr/>
        </p:nvSpPr>
        <p:spPr bwMode="auto">
          <a:xfrm>
            <a:off x="1071563" y="4429125"/>
            <a:ext cx="571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3</a:t>
            </a:r>
          </a:p>
        </p:txBody>
      </p:sp>
      <p:sp>
        <p:nvSpPr>
          <p:cNvPr id="87055" name="TextBox 18"/>
          <p:cNvSpPr txBox="1">
            <a:spLocks noChangeArrowheads="1"/>
          </p:cNvSpPr>
          <p:nvPr/>
        </p:nvSpPr>
        <p:spPr bwMode="auto">
          <a:xfrm>
            <a:off x="1071563" y="3059113"/>
            <a:ext cx="5000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4</a:t>
            </a:r>
          </a:p>
        </p:txBody>
      </p:sp>
      <p:sp>
        <p:nvSpPr>
          <p:cNvPr id="87056" name="TextBox 19"/>
          <p:cNvSpPr txBox="1">
            <a:spLocks noChangeArrowheads="1"/>
          </p:cNvSpPr>
          <p:nvPr/>
        </p:nvSpPr>
        <p:spPr bwMode="auto">
          <a:xfrm>
            <a:off x="3429000" y="5143500"/>
            <a:ext cx="571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5</a:t>
            </a:r>
          </a:p>
        </p:txBody>
      </p:sp>
      <p:sp>
        <p:nvSpPr>
          <p:cNvPr id="87057" name="TextBox 20"/>
          <p:cNvSpPr txBox="1">
            <a:spLocks noChangeArrowheads="1"/>
          </p:cNvSpPr>
          <p:nvPr/>
        </p:nvSpPr>
        <p:spPr bwMode="auto">
          <a:xfrm>
            <a:off x="2500313" y="4702175"/>
            <a:ext cx="9286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6</a:t>
            </a:r>
          </a:p>
        </p:txBody>
      </p:sp>
      <p:sp>
        <p:nvSpPr>
          <p:cNvPr id="87058" name="TextBox 21"/>
          <p:cNvSpPr txBox="1">
            <a:spLocks noChangeArrowheads="1"/>
          </p:cNvSpPr>
          <p:nvPr/>
        </p:nvSpPr>
        <p:spPr bwMode="auto">
          <a:xfrm>
            <a:off x="2571750" y="4000500"/>
            <a:ext cx="714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7</a:t>
            </a:r>
          </a:p>
        </p:txBody>
      </p:sp>
      <p:sp>
        <p:nvSpPr>
          <p:cNvPr id="87059" name="TextBox 22"/>
          <p:cNvSpPr txBox="1">
            <a:spLocks noChangeArrowheads="1"/>
          </p:cNvSpPr>
          <p:nvPr/>
        </p:nvSpPr>
        <p:spPr bwMode="auto">
          <a:xfrm>
            <a:off x="2071688" y="3571875"/>
            <a:ext cx="6429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8</a:t>
            </a:r>
          </a:p>
        </p:txBody>
      </p:sp>
      <p:sp>
        <p:nvSpPr>
          <p:cNvPr id="87060" name="TextBox 23"/>
          <p:cNvSpPr txBox="1">
            <a:spLocks noChangeArrowheads="1"/>
          </p:cNvSpPr>
          <p:nvPr/>
        </p:nvSpPr>
        <p:spPr bwMode="auto">
          <a:xfrm>
            <a:off x="214313" y="3500438"/>
            <a:ext cx="6429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9</a:t>
            </a:r>
          </a:p>
        </p:txBody>
      </p:sp>
      <p:sp>
        <p:nvSpPr>
          <p:cNvPr id="87061" name="TextBox 24"/>
          <p:cNvSpPr txBox="1">
            <a:spLocks noChangeArrowheads="1"/>
          </p:cNvSpPr>
          <p:nvPr/>
        </p:nvSpPr>
        <p:spPr bwMode="auto">
          <a:xfrm>
            <a:off x="7286625" y="6488113"/>
            <a:ext cx="1571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نمای جنوبی</a:t>
            </a:r>
          </a:p>
        </p:txBody>
      </p:sp>
      <p:pic>
        <p:nvPicPr>
          <p:cNvPr id="26" name="Picture 7" descr="20">
            <a:hlinkClick r:id="rId10" action="ppaction://hlinkfile"/>
          </p:cNvPr>
          <p:cNvPicPr>
            <a:picLocks noChangeAspect="1" noChangeArrowheads="1"/>
          </p:cNvPicPr>
          <p:nvPr/>
        </p:nvPicPr>
        <p:blipFill>
          <a:blip r:embed="rId11" cstate="email">
            <a:lum bright="12000" contrast="42000"/>
            <a:extLst>
              <a:ext uri="{28A0092B-C50C-407E-A947-70E740481C1C}">
                <a14:useLocalDpi xmlns:a14="http://schemas.microsoft.com/office/drawing/2010/main"/>
              </a:ext>
            </a:extLst>
          </a:blip>
          <a:srcRect/>
          <a:stretch>
            <a:fillRect/>
          </a:stretch>
        </p:blipFill>
        <p:spPr bwMode="auto">
          <a:xfrm>
            <a:off x="567497" y="285704"/>
            <a:ext cx="2932933" cy="2214577"/>
          </a:xfrm>
          <a:prstGeom prst="rect">
            <a:avLst/>
          </a:prstGeom>
          <a:ln w="57150">
            <a:prstDash val="sysDash"/>
          </a:ln>
          <a:effectLst>
            <a:softEdge rad="127000"/>
          </a:effectLst>
        </p:spPr>
        <p:style>
          <a:lnRef idx="0">
            <a:scrgbClr r="0" g="0" b="0"/>
          </a:lnRef>
          <a:fillRef idx="1002">
            <a:schemeClr val="lt2"/>
          </a:fillRef>
          <a:effectRef idx="0">
            <a:scrgbClr r="0" g="0" b="0"/>
          </a:effectRef>
          <a:fontRef idx="major"/>
        </p:style>
      </p:pic>
      <p:sp>
        <p:nvSpPr>
          <p:cNvPr id="27" name="Oval 26"/>
          <p:cNvSpPr/>
          <p:nvPr/>
        </p:nvSpPr>
        <p:spPr>
          <a:xfrm>
            <a:off x="2286000" y="1428750"/>
            <a:ext cx="357188" cy="571500"/>
          </a:xfrm>
          <a:prstGeom prst="ellipse">
            <a:avLst/>
          </a:prstGeom>
          <a:solidFill>
            <a:srgbClr val="F84818">
              <a:alpha val="25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8" name="TextBox 27"/>
          <p:cNvSpPr txBox="1"/>
          <p:nvPr/>
        </p:nvSpPr>
        <p:spPr>
          <a:xfrm>
            <a:off x="996125" y="2428844"/>
            <a:ext cx="1571636" cy="369332"/>
          </a:xfrm>
          <a:prstGeom prst="rect">
            <a:avLst/>
          </a:prstGeom>
          <a:solidFill>
            <a:schemeClr val="bg2">
              <a:lumMod val="50000"/>
            </a:schemeClr>
          </a:solidFill>
          <a:ln>
            <a:solidFill>
              <a:schemeClr val="bg2">
                <a:lumMod val="75000"/>
              </a:schemeClr>
            </a:solidFill>
          </a:ln>
          <a:effectLst>
            <a:softEdge rad="63500"/>
          </a:effectLst>
        </p:spPr>
        <p:txBody>
          <a:bodyPr rtlCol="1">
            <a:spAutoFit/>
          </a:bodyPr>
          <a:lstStyle/>
          <a:p>
            <a:pPr fontAlgn="base">
              <a:spcBef>
                <a:spcPct val="0"/>
              </a:spcBef>
              <a:spcAft>
                <a:spcPct val="0"/>
              </a:spcAft>
              <a:defRPr/>
            </a:pPr>
            <a:r>
              <a:rPr lang="fa-IR" dirty="0">
                <a:solidFill>
                  <a:prstClr val="black"/>
                </a:solidFill>
                <a:latin typeface="Arial" panose="020B0604020202020204" pitchFamily="34" charset="0"/>
              </a:rPr>
              <a:t>نقشه ی سایت پلان</a:t>
            </a:r>
          </a:p>
        </p:txBody>
      </p:sp>
      <p:pic>
        <p:nvPicPr>
          <p:cNvPr id="87067" name="Picture 2" descr="C:\Documents and Settings\Administrator\My Documents\My Pictures\ززز.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781050" y="-142875"/>
            <a:ext cx="7143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642890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descr="C:\Users\Zahra\Desktop\akse rusta\gg\2\IMG_0213.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00313" y="339725"/>
            <a:ext cx="2071687"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7" name="TextBox 2"/>
          <p:cNvSpPr txBox="1">
            <a:spLocks noChangeArrowheads="1"/>
          </p:cNvSpPr>
          <p:nvPr/>
        </p:nvSpPr>
        <p:spPr bwMode="auto">
          <a:xfrm>
            <a:off x="1857375" y="3786188"/>
            <a:ext cx="13573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3200">
                <a:solidFill>
                  <a:prstClr val="black"/>
                </a:solidFill>
              </a:rPr>
              <a:t>نشیمن</a:t>
            </a:r>
            <a:endParaRPr lang="en-US" altLang="fa-IR" sz="3200">
              <a:solidFill>
                <a:prstClr val="black"/>
              </a:solidFill>
            </a:endParaRPr>
          </a:p>
        </p:txBody>
      </p:sp>
      <p:pic>
        <p:nvPicPr>
          <p:cNvPr id="88068" name="Picture 3" descr="AutoSave_vc.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57313" y="1928813"/>
            <a:ext cx="3714750" cy="237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9" name="TextBox 4"/>
          <p:cNvSpPr txBox="1">
            <a:spLocks noChangeArrowheads="1"/>
          </p:cNvSpPr>
          <p:nvPr/>
        </p:nvSpPr>
        <p:spPr bwMode="auto">
          <a:xfrm>
            <a:off x="4000500" y="3143250"/>
            <a:ext cx="9286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طویله</a:t>
            </a:r>
            <a:endParaRPr lang="en-US" altLang="fa-IR">
              <a:solidFill>
                <a:prstClr val="black"/>
              </a:solidFill>
            </a:endParaRPr>
          </a:p>
        </p:txBody>
      </p:sp>
      <p:sp>
        <p:nvSpPr>
          <p:cNvPr id="88070" name="TextBox 5"/>
          <p:cNvSpPr txBox="1">
            <a:spLocks noChangeArrowheads="1"/>
          </p:cNvSpPr>
          <p:nvPr/>
        </p:nvSpPr>
        <p:spPr bwMode="auto">
          <a:xfrm>
            <a:off x="3500438" y="2786063"/>
            <a:ext cx="714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انبار</a:t>
            </a:r>
            <a:endParaRPr lang="en-US" altLang="fa-IR">
              <a:solidFill>
                <a:prstClr val="black"/>
              </a:solidFill>
            </a:endParaRPr>
          </a:p>
        </p:txBody>
      </p:sp>
      <p:sp>
        <p:nvSpPr>
          <p:cNvPr id="88071" name="TextBox 6"/>
          <p:cNvSpPr txBox="1">
            <a:spLocks noChangeArrowheads="1"/>
          </p:cNvSpPr>
          <p:nvPr/>
        </p:nvSpPr>
        <p:spPr bwMode="auto">
          <a:xfrm>
            <a:off x="1143000" y="2928938"/>
            <a:ext cx="10715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انبار همسایه</a:t>
            </a:r>
            <a:endParaRPr lang="en-US" altLang="fa-IR">
              <a:solidFill>
                <a:prstClr val="black"/>
              </a:solidFill>
            </a:endParaRPr>
          </a:p>
        </p:txBody>
      </p:sp>
      <p:sp>
        <p:nvSpPr>
          <p:cNvPr id="88072" name="TextBox 7"/>
          <p:cNvSpPr txBox="1">
            <a:spLocks noChangeArrowheads="1"/>
          </p:cNvSpPr>
          <p:nvPr/>
        </p:nvSpPr>
        <p:spPr bwMode="auto">
          <a:xfrm>
            <a:off x="2071688" y="3559175"/>
            <a:ext cx="10715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اشپزخانه</a:t>
            </a:r>
            <a:endParaRPr lang="en-US" altLang="fa-IR">
              <a:solidFill>
                <a:prstClr val="black"/>
              </a:solidFill>
            </a:endParaRPr>
          </a:p>
        </p:txBody>
      </p:sp>
      <p:sp>
        <p:nvSpPr>
          <p:cNvPr id="88073" name="TextBox 8"/>
          <p:cNvSpPr txBox="1">
            <a:spLocks noChangeArrowheads="1"/>
          </p:cNvSpPr>
          <p:nvPr/>
        </p:nvSpPr>
        <p:spPr bwMode="auto">
          <a:xfrm>
            <a:off x="2214563" y="3143250"/>
            <a:ext cx="714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نشیمن</a:t>
            </a:r>
            <a:endParaRPr lang="en-US" altLang="fa-IR">
              <a:solidFill>
                <a:prstClr val="black"/>
              </a:solidFill>
            </a:endParaRPr>
          </a:p>
        </p:txBody>
      </p:sp>
      <p:sp>
        <p:nvSpPr>
          <p:cNvPr id="88074" name="TextBox 11"/>
          <p:cNvSpPr txBox="1">
            <a:spLocks noChangeArrowheads="1"/>
          </p:cNvSpPr>
          <p:nvPr/>
        </p:nvSpPr>
        <p:spPr bwMode="auto">
          <a:xfrm>
            <a:off x="1928813" y="2143125"/>
            <a:ext cx="8572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سرویس</a:t>
            </a:r>
            <a:endParaRPr lang="en-US" altLang="fa-IR" sz="1200">
              <a:solidFill>
                <a:prstClr val="black"/>
              </a:solidFill>
            </a:endParaRPr>
          </a:p>
        </p:txBody>
      </p:sp>
      <p:pic>
        <p:nvPicPr>
          <p:cNvPr id="88075" name="Picture 4" descr="C:\Users\Zahra\Desktop\akse rusta\gg\2\IMG_021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57188" y="357188"/>
            <a:ext cx="1881187" cy="141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 name="Elbow Connector 15"/>
          <p:cNvCxnSpPr/>
          <p:nvPr/>
        </p:nvCxnSpPr>
        <p:spPr>
          <a:xfrm rot="16200000" flipH="1">
            <a:off x="142875" y="2214563"/>
            <a:ext cx="2000250" cy="857250"/>
          </a:xfrm>
          <a:prstGeom prst="bentConnector3">
            <a:avLst>
              <a:gd name="adj1" fmla="val 50000"/>
            </a:avLst>
          </a:prstGeom>
          <a:ln w="57150"/>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flipH="1" flipV="1">
            <a:off x="1964532" y="2107406"/>
            <a:ext cx="1643062" cy="142875"/>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pic>
        <p:nvPicPr>
          <p:cNvPr id="88078" name="Picture 2" descr="D:\00000\roosta2\IMG_0588.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190625" y="4143375"/>
            <a:ext cx="1595438"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9" name="Picture 8" descr="C:\Users\Zahra\Desktop\akse rusta\gg\2\IMG_0506.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071813" y="4143375"/>
            <a:ext cx="1619250"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Oval 17"/>
          <p:cNvSpPr/>
          <p:nvPr/>
        </p:nvSpPr>
        <p:spPr>
          <a:xfrm>
            <a:off x="3143250" y="4214813"/>
            <a:ext cx="831850" cy="9350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88081" name="TextBox 21"/>
          <p:cNvSpPr txBox="1">
            <a:spLocks noChangeArrowheads="1"/>
          </p:cNvSpPr>
          <p:nvPr/>
        </p:nvSpPr>
        <p:spPr bwMode="auto">
          <a:xfrm>
            <a:off x="3071813" y="5429250"/>
            <a:ext cx="1643062" cy="5238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a:solidFill>
                  <a:prstClr val="black"/>
                </a:solidFill>
              </a:rPr>
              <a:t>سگ در برای از ورود</a:t>
            </a:r>
          </a:p>
          <a:p>
            <a:pPr eaLnBrk="1" fontAlgn="base" hangingPunct="1">
              <a:spcBef>
                <a:spcPct val="0"/>
              </a:spcBef>
              <a:spcAft>
                <a:spcPct val="0"/>
              </a:spcAft>
            </a:pPr>
            <a:r>
              <a:rPr lang="fa-IR" altLang="fa-IR" sz="1400">
                <a:solidFill>
                  <a:prstClr val="black"/>
                </a:solidFill>
              </a:rPr>
              <a:t> ماکیان به داخل خانه</a:t>
            </a:r>
            <a:endParaRPr lang="en-US" altLang="fa-IR" sz="1400">
              <a:solidFill>
                <a:prstClr val="black"/>
              </a:solidFill>
            </a:endParaRPr>
          </a:p>
        </p:txBody>
      </p:sp>
      <p:sp>
        <p:nvSpPr>
          <p:cNvPr id="27" name="Oval 26"/>
          <p:cNvSpPr/>
          <p:nvPr/>
        </p:nvSpPr>
        <p:spPr>
          <a:xfrm>
            <a:off x="5143500" y="3071813"/>
            <a:ext cx="714375" cy="1643062"/>
          </a:xfrm>
          <a:prstGeom prst="ellipse">
            <a:avLst/>
          </a:prstGeom>
          <a:solidFill>
            <a:srgbClr val="41BF7D"/>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8" name="Oval 27"/>
          <p:cNvSpPr/>
          <p:nvPr/>
        </p:nvSpPr>
        <p:spPr>
          <a:xfrm>
            <a:off x="8143875" y="3143250"/>
            <a:ext cx="714375" cy="1500188"/>
          </a:xfrm>
          <a:prstGeom prst="ellipse">
            <a:avLst/>
          </a:prstGeom>
          <a:solidFill>
            <a:srgbClr val="02723D"/>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9" name="Oval 28"/>
          <p:cNvSpPr/>
          <p:nvPr/>
        </p:nvSpPr>
        <p:spPr>
          <a:xfrm>
            <a:off x="7429500" y="3214688"/>
            <a:ext cx="714375" cy="1428750"/>
          </a:xfrm>
          <a:prstGeom prst="ellipse">
            <a:avLst/>
          </a:prstGeom>
          <a:solidFill>
            <a:srgbClr val="41BF7D"/>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30" name="Oval 29"/>
          <p:cNvSpPr/>
          <p:nvPr/>
        </p:nvSpPr>
        <p:spPr>
          <a:xfrm>
            <a:off x="5929313" y="3000375"/>
            <a:ext cx="428625" cy="5000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31" name="Oval 30"/>
          <p:cNvSpPr/>
          <p:nvPr/>
        </p:nvSpPr>
        <p:spPr>
          <a:xfrm>
            <a:off x="5929313" y="3571875"/>
            <a:ext cx="571500" cy="5715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32" name="Oval 31"/>
          <p:cNvSpPr/>
          <p:nvPr/>
        </p:nvSpPr>
        <p:spPr>
          <a:xfrm>
            <a:off x="6500813" y="3429000"/>
            <a:ext cx="857250" cy="85725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33" name="Oval 32"/>
          <p:cNvSpPr/>
          <p:nvPr/>
        </p:nvSpPr>
        <p:spPr>
          <a:xfrm>
            <a:off x="6286500" y="3000375"/>
            <a:ext cx="428625" cy="5000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34" name="Oval 33"/>
          <p:cNvSpPr/>
          <p:nvPr/>
        </p:nvSpPr>
        <p:spPr>
          <a:xfrm>
            <a:off x="5786438" y="4286250"/>
            <a:ext cx="1643062" cy="571500"/>
          </a:xfrm>
          <a:prstGeom prst="ellipse">
            <a:avLst/>
          </a:prstGeom>
          <a:gradFill>
            <a:gsLst>
              <a:gs pos="0">
                <a:srgbClr val="000082"/>
              </a:gs>
              <a:gs pos="30000">
                <a:srgbClr val="66008F"/>
              </a:gs>
              <a:gs pos="64999">
                <a:srgbClr val="BA0066"/>
              </a:gs>
              <a:gs pos="89999">
                <a:srgbClr val="FF0000"/>
              </a:gs>
              <a:gs pos="100000">
                <a:srgbClr val="FF82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35" name="Up Arrow 34"/>
          <p:cNvSpPr/>
          <p:nvPr/>
        </p:nvSpPr>
        <p:spPr>
          <a:xfrm>
            <a:off x="6715125" y="4500563"/>
            <a:ext cx="357188" cy="571500"/>
          </a:xfrm>
          <a:prstGeom prst="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36" name="Up Arrow 35"/>
          <p:cNvSpPr/>
          <p:nvPr/>
        </p:nvSpPr>
        <p:spPr>
          <a:xfrm>
            <a:off x="6715125" y="3857625"/>
            <a:ext cx="357188" cy="571500"/>
          </a:xfrm>
          <a:prstGeom prst="upArrow">
            <a:avLst/>
          </a:prstGeom>
          <a:solidFill>
            <a:srgbClr val="F84818"/>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37" name="Up Arrow 36"/>
          <p:cNvSpPr/>
          <p:nvPr/>
        </p:nvSpPr>
        <p:spPr>
          <a:xfrm>
            <a:off x="6072188" y="3857625"/>
            <a:ext cx="357187" cy="571500"/>
          </a:xfrm>
          <a:prstGeom prst="upArrow">
            <a:avLst/>
          </a:prstGeom>
          <a:solidFill>
            <a:srgbClr val="F84818"/>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39" name="Up Arrow 38"/>
          <p:cNvSpPr/>
          <p:nvPr/>
        </p:nvSpPr>
        <p:spPr>
          <a:xfrm>
            <a:off x="6143625" y="3214688"/>
            <a:ext cx="285750" cy="500062"/>
          </a:xfrm>
          <a:prstGeom prst="upArrow">
            <a:avLst/>
          </a:prstGeom>
          <a:solidFill>
            <a:srgbClr val="F84818"/>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40" name="Up Arrow 39"/>
          <p:cNvSpPr/>
          <p:nvPr/>
        </p:nvSpPr>
        <p:spPr>
          <a:xfrm>
            <a:off x="7715250" y="4429125"/>
            <a:ext cx="357188" cy="571500"/>
          </a:xfrm>
          <a:prstGeom prst="upArrow">
            <a:avLst/>
          </a:prstGeom>
          <a:solidFill>
            <a:srgbClr val="F84818"/>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41" name="Up Arrow 40"/>
          <p:cNvSpPr/>
          <p:nvPr/>
        </p:nvSpPr>
        <p:spPr>
          <a:xfrm>
            <a:off x="8286750" y="4429125"/>
            <a:ext cx="357188" cy="571500"/>
          </a:xfrm>
          <a:prstGeom prst="upArrow">
            <a:avLst/>
          </a:prstGeom>
          <a:solidFill>
            <a:srgbClr val="F84818"/>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42" name="Up Arrow 41"/>
          <p:cNvSpPr/>
          <p:nvPr/>
        </p:nvSpPr>
        <p:spPr>
          <a:xfrm>
            <a:off x="5286375" y="4357688"/>
            <a:ext cx="357188" cy="571500"/>
          </a:xfrm>
          <a:prstGeom prst="upArrow">
            <a:avLst/>
          </a:prstGeom>
          <a:solidFill>
            <a:srgbClr val="F84818"/>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88097" name="TextBox 43"/>
          <p:cNvSpPr txBox="1">
            <a:spLocks noChangeArrowheads="1"/>
          </p:cNvSpPr>
          <p:nvPr/>
        </p:nvSpPr>
        <p:spPr bwMode="auto">
          <a:xfrm>
            <a:off x="7358063" y="3857625"/>
            <a:ext cx="7143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انبار</a:t>
            </a:r>
            <a:endParaRPr lang="en-US" altLang="fa-IR" sz="1200">
              <a:solidFill>
                <a:prstClr val="black"/>
              </a:solidFill>
            </a:endParaRPr>
          </a:p>
        </p:txBody>
      </p:sp>
      <p:sp>
        <p:nvSpPr>
          <p:cNvPr id="88098" name="TextBox 44"/>
          <p:cNvSpPr txBox="1">
            <a:spLocks noChangeArrowheads="1"/>
          </p:cNvSpPr>
          <p:nvPr/>
        </p:nvSpPr>
        <p:spPr bwMode="auto">
          <a:xfrm>
            <a:off x="7858125" y="3643313"/>
            <a:ext cx="9286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طویله</a:t>
            </a:r>
            <a:endParaRPr lang="en-US" altLang="fa-IR" sz="1200">
              <a:solidFill>
                <a:prstClr val="black"/>
              </a:solidFill>
            </a:endParaRPr>
          </a:p>
        </p:txBody>
      </p:sp>
      <p:sp>
        <p:nvSpPr>
          <p:cNvPr id="88099" name="Rectangle 46"/>
          <p:cNvSpPr>
            <a:spLocks noChangeArrowheads="1"/>
          </p:cNvSpPr>
          <p:nvPr/>
        </p:nvSpPr>
        <p:spPr bwMode="auto">
          <a:xfrm>
            <a:off x="5087938" y="3643313"/>
            <a:ext cx="785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انبار همسایه</a:t>
            </a:r>
            <a:endParaRPr lang="en-US" altLang="fa-IR" sz="1200">
              <a:solidFill>
                <a:prstClr val="black"/>
              </a:solidFill>
            </a:endParaRPr>
          </a:p>
        </p:txBody>
      </p:sp>
      <p:sp>
        <p:nvSpPr>
          <p:cNvPr id="88100" name="TextBox 47"/>
          <p:cNvSpPr txBox="1">
            <a:spLocks noChangeArrowheads="1"/>
          </p:cNvSpPr>
          <p:nvPr/>
        </p:nvSpPr>
        <p:spPr bwMode="auto">
          <a:xfrm>
            <a:off x="5929313" y="4429125"/>
            <a:ext cx="8572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a:solidFill>
                  <a:prstClr val="black"/>
                </a:solidFill>
              </a:rPr>
              <a:t>اشپز خانه</a:t>
            </a:r>
          </a:p>
        </p:txBody>
      </p:sp>
      <p:sp>
        <p:nvSpPr>
          <p:cNvPr id="88101" name="TextBox 50"/>
          <p:cNvSpPr txBox="1">
            <a:spLocks noChangeArrowheads="1"/>
          </p:cNvSpPr>
          <p:nvPr/>
        </p:nvSpPr>
        <p:spPr bwMode="auto">
          <a:xfrm>
            <a:off x="2786063" y="3143250"/>
            <a:ext cx="857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خواب</a:t>
            </a:r>
            <a:endParaRPr lang="en-US" altLang="fa-IR">
              <a:solidFill>
                <a:prstClr val="black"/>
              </a:solidFill>
            </a:endParaRPr>
          </a:p>
        </p:txBody>
      </p:sp>
      <p:sp>
        <p:nvSpPr>
          <p:cNvPr id="88102" name="Rectangle 51"/>
          <p:cNvSpPr>
            <a:spLocks noChangeArrowheads="1"/>
          </p:cNvSpPr>
          <p:nvPr/>
        </p:nvSpPr>
        <p:spPr bwMode="auto">
          <a:xfrm>
            <a:off x="6429375" y="3571875"/>
            <a:ext cx="9286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خواب</a:t>
            </a:r>
            <a:endParaRPr lang="en-US" altLang="fa-IR">
              <a:solidFill>
                <a:prstClr val="black"/>
              </a:solidFill>
            </a:endParaRPr>
          </a:p>
        </p:txBody>
      </p:sp>
      <p:sp>
        <p:nvSpPr>
          <p:cNvPr id="88103" name="TextBox 52"/>
          <p:cNvSpPr txBox="1">
            <a:spLocks noChangeArrowheads="1"/>
          </p:cNvSpPr>
          <p:nvPr/>
        </p:nvSpPr>
        <p:spPr bwMode="auto">
          <a:xfrm>
            <a:off x="5786438" y="3643313"/>
            <a:ext cx="714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نشیمن</a:t>
            </a:r>
            <a:endParaRPr lang="en-US" altLang="fa-IR">
              <a:solidFill>
                <a:prstClr val="black"/>
              </a:solidFill>
            </a:endParaRPr>
          </a:p>
        </p:txBody>
      </p:sp>
      <p:sp>
        <p:nvSpPr>
          <p:cNvPr id="88104" name="TextBox 53"/>
          <p:cNvSpPr txBox="1">
            <a:spLocks noChangeArrowheads="1"/>
          </p:cNvSpPr>
          <p:nvPr/>
        </p:nvSpPr>
        <p:spPr bwMode="auto">
          <a:xfrm>
            <a:off x="5857875" y="3071813"/>
            <a:ext cx="8572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سرویس</a:t>
            </a:r>
            <a:endParaRPr lang="en-US" altLang="fa-IR" sz="1200">
              <a:solidFill>
                <a:prstClr val="black"/>
              </a:solidFill>
            </a:endParaRPr>
          </a:p>
        </p:txBody>
      </p:sp>
      <p:sp>
        <p:nvSpPr>
          <p:cNvPr id="88105" name="TextBox 54"/>
          <p:cNvSpPr txBox="1">
            <a:spLocks noChangeArrowheads="1"/>
          </p:cNvSpPr>
          <p:nvPr/>
        </p:nvSpPr>
        <p:spPr bwMode="auto">
          <a:xfrm>
            <a:off x="5786438" y="2143125"/>
            <a:ext cx="30718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روابط فضایی آن به صورت خطی است و دلیل تشکیل ایوان طولانی شده است  تنها از سمت جنوب نور می گیرد</a:t>
            </a:r>
          </a:p>
        </p:txBody>
      </p:sp>
    </p:spTree>
    <p:extLst>
      <p:ext uri="{BB962C8B-B14F-4D97-AF65-F5344CB8AC3E}">
        <p14:creationId xmlns:p14="http://schemas.microsoft.com/office/powerpoint/2010/main" val="30342881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Box 4"/>
          <p:cNvSpPr txBox="1">
            <a:spLocks noChangeArrowheads="1"/>
          </p:cNvSpPr>
          <p:nvPr/>
        </p:nvSpPr>
        <p:spPr bwMode="auto">
          <a:xfrm>
            <a:off x="4429125" y="5229225"/>
            <a:ext cx="9286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1.خواب</a:t>
            </a:r>
          </a:p>
          <a:p>
            <a:pPr eaLnBrk="1" fontAlgn="base" hangingPunct="1">
              <a:spcBef>
                <a:spcPct val="0"/>
              </a:spcBef>
              <a:spcAft>
                <a:spcPct val="0"/>
              </a:spcAft>
            </a:pPr>
            <a:r>
              <a:rPr lang="fa-IR" altLang="fa-IR" sz="1200">
                <a:solidFill>
                  <a:prstClr val="black"/>
                </a:solidFill>
              </a:rPr>
              <a:t>2.آشپزخانه</a:t>
            </a:r>
          </a:p>
          <a:p>
            <a:pPr eaLnBrk="1" fontAlgn="base" hangingPunct="1">
              <a:spcBef>
                <a:spcPct val="0"/>
              </a:spcBef>
              <a:spcAft>
                <a:spcPct val="0"/>
              </a:spcAft>
            </a:pPr>
            <a:r>
              <a:rPr lang="fa-IR" altLang="fa-IR" sz="1200">
                <a:solidFill>
                  <a:prstClr val="black"/>
                </a:solidFill>
              </a:rPr>
              <a:t>3.ایوان</a:t>
            </a:r>
          </a:p>
          <a:p>
            <a:pPr eaLnBrk="1" fontAlgn="base" hangingPunct="1">
              <a:spcBef>
                <a:spcPct val="0"/>
              </a:spcBef>
              <a:spcAft>
                <a:spcPct val="0"/>
              </a:spcAft>
            </a:pPr>
            <a:r>
              <a:rPr lang="fa-IR" altLang="fa-IR" sz="1200">
                <a:solidFill>
                  <a:prstClr val="black"/>
                </a:solidFill>
              </a:rPr>
              <a:t>4.طویله</a:t>
            </a:r>
          </a:p>
          <a:p>
            <a:pPr eaLnBrk="1" fontAlgn="base" hangingPunct="1">
              <a:spcBef>
                <a:spcPct val="0"/>
              </a:spcBef>
              <a:spcAft>
                <a:spcPct val="0"/>
              </a:spcAft>
            </a:pPr>
            <a:r>
              <a:rPr lang="fa-IR" altLang="fa-IR" sz="1200">
                <a:solidFill>
                  <a:prstClr val="black"/>
                </a:solidFill>
              </a:rPr>
              <a:t>5.طویله سر باز</a:t>
            </a:r>
            <a:endParaRPr lang="en-US" altLang="fa-IR" sz="1200">
              <a:solidFill>
                <a:prstClr val="black"/>
              </a:solidFill>
            </a:endParaRPr>
          </a:p>
        </p:txBody>
      </p:sp>
      <p:pic>
        <p:nvPicPr>
          <p:cNvPr id="89091" name="Picture 6" descr="gggko.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85750" y="3929063"/>
            <a:ext cx="3929063"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2" name="TextBox 8"/>
          <p:cNvSpPr txBox="1">
            <a:spLocks noChangeArrowheads="1"/>
          </p:cNvSpPr>
          <p:nvPr/>
        </p:nvSpPr>
        <p:spPr bwMode="auto">
          <a:xfrm>
            <a:off x="3857625" y="2357438"/>
            <a:ext cx="52149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یکی از خانه های ساده ی روستا که که دو اتاق دارد یکی برای خواب و نشیمن و اتاق دیگر برای آشپزی و انبارکه این دو اتاق توسط یک ایوان محصور به هم مرتبط میشوند در سمت شرق خانه طویله و در شمال آن فضایی سر باز برای دام قرار دارد، این خانه فقط از سمت جنوب یک پنجره رو به حیاط دارد سمت شمال و شرق خانه توسط طویله که به عنوان فیلتر عمل می کنند محصور شده است و همچنین زیر اتاق خواب مکانی برای نگه ذاری ماکیان لحاظ شده است</a:t>
            </a:r>
          </a:p>
        </p:txBody>
      </p:sp>
      <p:sp>
        <p:nvSpPr>
          <p:cNvPr id="89093" name="TextBox 9"/>
          <p:cNvSpPr txBox="1">
            <a:spLocks noChangeArrowheads="1"/>
          </p:cNvSpPr>
          <p:nvPr/>
        </p:nvSpPr>
        <p:spPr bwMode="auto">
          <a:xfrm>
            <a:off x="2357438" y="5168900"/>
            <a:ext cx="285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1</a:t>
            </a:r>
          </a:p>
        </p:txBody>
      </p:sp>
      <p:sp>
        <p:nvSpPr>
          <p:cNvPr id="89094" name="TextBox 10"/>
          <p:cNvSpPr txBox="1">
            <a:spLocks noChangeArrowheads="1"/>
          </p:cNvSpPr>
          <p:nvPr/>
        </p:nvSpPr>
        <p:spPr bwMode="auto">
          <a:xfrm>
            <a:off x="1214438" y="4883150"/>
            <a:ext cx="285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2</a:t>
            </a:r>
          </a:p>
        </p:txBody>
      </p:sp>
      <p:sp>
        <p:nvSpPr>
          <p:cNvPr id="89095" name="TextBox 11"/>
          <p:cNvSpPr txBox="1">
            <a:spLocks noChangeArrowheads="1"/>
          </p:cNvSpPr>
          <p:nvPr/>
        </p:nvSpPr>
        <p:spPr bwMode="auto">
          <a:xfrm>
            <a:off x="3357563" y="4597400"/>
            <a:ext cx="285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4</a:t>
            </a:r>
          </a:p>
        </p:txBody>
      </p:sp>
      <p:sp>
        <p:nvSpPr>
          <p:cNvPr id="89096" name="TextBox 12"/>
          <p:cNvSpPr txBox="1">
            <a:spLocks noChangeArrowheads="1"/>
          </p:cNvSpPr>
          <p:nvPr/>
        </p:nvSpPr>
        <p:spPr bwMode="auto">
          <a:xfrm>
            <a:off x="1571625" y="4311650"/>
            <a:ext cx="285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5</a:t>
            </a:r>
          </a:p>
        </p:txBody>
      </p:sp>
      <p:sp>
        <p:nvSpPr>
          <p:cNvPr id="89097" name="TextBox 13"/>
          <p:cNvSpPr txBox="1">
            <a:spLocks noChangeArrowheads="1"/>
          </p:cNvSpPr>
          <p:nvPr/>
        </p:nvSpPr>
        <p:spPr bwMode="auto">
          <a:xfrm>
            <a:off x="1214438" y="5526088"/>
            <a:ext cx="285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3</a:t>
            </a:r>
          </a:p>
        </p:txBody>
      </p:sp>
      <p:sp>
        <p:nvSpPr>
          <p:cNvPr id="15" name="Oval 14"/>
          <p:cNvSpPr/>
          <p:nvPr/>
        </p:nvSpPr>
        <p:spPr>
          <a:xfrm>
            <a:off x="5286375" y="4000500"/>
            <a:ext cx="1071563" cy="1071563"/>
          </a:xfrm>
          <a:prstGeom prst="ellipse">
            <a:avLst/>
          </a:prstGeom>
          <a:gradFill>
            <a:gsLst>
              <a:gs pos="0">
                <a:srgbClr val="8488C4"/>
              </a:gs>
              <a:gs pos="53000">
                <a:srgbClr val="D4DEFF"/>
              </a:gs>
              <a:gs pos="83000">
                <a:srgbClr val="D4DEFF"/>
              </a:gs>
              <a:gs pos="100000">
                <a:srgbClr val="96AB94"/>
              </a:gs>
            </a:gsLst>
            <a:lin ang="162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16" name="Oval 15"/>
          <p:cNvSpPr/>
          <p:nvPr/>
        </p:nvSpPr>
        <p:spPr>
          <a:xfrm>
            <a:off x="6286500" y="4714875"/>
            <a:ext cx="1071563" cy="1071563"/>
          </a:xfrm>
          <a:prstGeom prst="ellipse">
            <a:avLst/>
          </a:prstGeom>
          <a:gradFill>
            <a:gsLst>
              <a:gs pos="0">
                <a:srgbClr val="5E9EFF"/>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17" name="Oval 16"/>
          <p:cNvSpPr/>
          <p:nvPr/>
        </p:nvSpPr>
        <p:spPr>
          <a:xfrm>
            <a:off x="5500688" y="5214938"/>
            <a:ext cx="642937" cy="642937"/>
          </a:xfrm>
          <a:prstGeom prst="ellipse">
            <a:avLst/>
          </a:prstGeom>
          <a:gradFill>
            <a:gsLst>
              <a:gs pos="0">
                <a:srgbClr val="000082"/>
              </a:gs>
              <a:gs pos="30000">
                <a:srgbClr val="66008F"/>
              </a:gs>
              <a:gs pos="64999">
                <a:srgbClr val="BA0066"/>
              </a:gs>
              <a:gs pos="89999">
                <a:srgbClr val="FF0000"/>
              </a:gs>
              <a:gs pos="100000">
                <a:srgbClr val="FF8200"/>
              </a:gs>
            </a:gsLst>
            <a:lin ang="2700000" scaled="0"/>
          </a:gra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19" name="Oval 18"/>
          <p:cNvSpPr/>
          <p:nvPr/>
        </p:nvSpPr>
        <p:spPr>
          <a:xfrm>
            <a:off x="5572125" y="6000750"/>
            <a:ext cx="571500" cy="571500"/>
          </a:xfrm>
          <a:prstGeom prst="ellipse">
            <a:avLst/>
          </a:prstGeom>
          <a:gradFill flip="none" rotWithShape="1">
            <a:gsLst>
              <a:gs pos="0">
                <a:srgbClr val="FF3399"/>
              </a:gs>
              <a:gs pos="25000">
                <a:srgbClr val="FF6633"/>
              </a:gs>
              <a:gs pos="50000">
                <a:srgbClr val="FFFF00"/>
              </a:gs>
              <a:gs pos="75000">
                <a:srgbClr val="01A78F"/>
              </a:gs>
              <a:gs pos="100000">
                <a:srgbClr val="3366FF"/>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0" name="Right Arrow 19"/>
          <p:cNvSpPr/>
          <p:nvPr/>
        </p:nvSpPr>
        <p:spPr>
          <a:xfrm rot="16200000">
            <a:off x="5607845" y="5679281"/>
            <a:ext cx="500062" cy="428625"/>
          </a:xfrm>
          <a:prstGeom prst="right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1" name="Right Arrow 20"/>
          <p:cNvSpPr/>
          <p:nvPr/>
        </p:nvSpPr>
        <p:spPr>
          <a:xfrm rot="16200000">
            <a:off x="5536407" y="4750594"/>
            <a:ext cx="642937" cy="428625"/>
          </a:xfrm>
          <a:prstGeom prst="right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2" name="Right Arrow 21"/>
          <p:cNvSpPr/>
          <p:nvPr/>
        </p:nvSpPr>
        <p:spPr>
          <a:xfrm rot="20620680">
            <a:off x="6048375" y="5218113"/>
            <a:ext cx="596900" cy="428625"/>
          </a:xfrm>
          <a:prstGeom prst="right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4" name="Rectangle 23"/>
          <p:cNvSpPr/>
          <p:nvPr/>
        </p:nvSpPr>
        <p:spPr>
          <a:xfrm>
            <a:off x="5286380" y="4214818"/>
            <a:ext cx="1071570" cy="369332"/>
          </a:xfrm>
          <a:prstGeom prst="rect">
            <a:avLst/>
          </a:prstGeom>
          <a:noFill/>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base">
              <a:spcBef>
                <a:spcPct val="0"/>
              </a:spcBef>
              <a:spcAft>
                <a:spcPct val="0"/>
              </a:spcAft>
              <a:defRPr/>
            </a:pPr>
            <a:r>
              <a:rPr lang="fa-IR" b="1" dirty="0">
                <a:ln>
                  <a:solidFill>
                    <a:srgbClr val="002060"/>
                  </a:solidFill>
                </a:ln>
                <a:solidFill>
                  <a:srgbClr val="9BBB59"/>
                </a:solidFill>
                <a:latin typeface="Arial" panose="020B0604020202020204" pitchFamily="34" charset="0"/>
              </a:rPr>
              <a:t>اشپز خانه</a:t>
            </a:r>
            <a:endParaRPr lang="en-US" b="1" dirty="0">
              <a:ln>
                <a:solidFill>
                  <a:srgbClr val="002060"/>
                </a:solidFill>
              </a:ln>
              <a:solidFill>
                <a:srgbClr val="9BBB59"/>
              </a:solidFill>
              <a:latin typeface="Arial" panose="020B0604020202020204" pitchFamily="34" charset="0"/>
              <a:cs typeface="Arial" panose="020B0604020202020204" pitchFamily="34" charset="0"/>
            </a:endParaRPr>
          </a:p>
        </p:txBody>
      </p:sp>
      <p:sp>
        <p:nvSpPr>
          <p:cNvPr id="26" name="Rectangle 25"/>
          <p:cNvSpPr/>
          <p:nvPr/>
        </p:nvSpPr>
        <p:spPr>
          <a:xfrm>
            <a:off x="6500826" y="5000636"/>
            <a:ext cx="657551" cy="400110"/>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base">
              <a:spcBef>
                <a:spcPct val="0"/>
              </a:spcBef>
              <a:spcAft>
                <a:spcPct val="0"/>
              </a:spcAft>
              <a:defRPr/>
            </a:pPr>
            <a:r>
              <a:rPr lang="fa-IR" sz="2000" b="1" cap="all" dirty="0">
                <a:ln>
                  <a:solidFill>
                    <a:prstClr val="black">
                      <a:lumMod val="95000"/>
                      <a:lumOff val="5000"/>
                    </a:prstClr>
                  </a:solidFill>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latin typeface="Arial" panose="020B0604020202020204" pitchFamily="34" charset="0"/>
              </a:rPr>
              <a:t>خواب</a:t>
            </a:r>
            <a:endParaRPr lang="en-US" sz="2000" b="1" cap="all" dirty="0">
              <a:ln>
                <a:solidFill>
                  <a:prstClr val="black">
                    <a:lumMod val="95000"/>
                    <a:lumOff val="5000"/>
                  </a:prstClr>
                </a:solidFill>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latin typeface="Arial" panose="020B0604020202020204" pitchFamily="34" charset="0"/>
              <a:cs typeface="Arial" panose="020B0604020202020204" pitchFamily="34" charset="0"/>
            </a:endParaRPr>
          </a:p>
        </p:txBody>
      </p:sp>
      <p:sp>
        <p:nvSpPr>
          <p:cNvPr id="89107" name="TextBox 26"/>
          <p:cNvSpPr txBox="1">
            <a:spLocks noChangeArrowheads="1"/>
          </p:cNvSpPr>
          <p:nvPr/>
        </p:nvSpPr>
        <p:spPr bwMode="auto">
          <a:xfrm>
            <a:off x="5214938" y="6143625"/>
            <a:ext cx="9286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ورودی</a:t>
            </a:r>
          </a:p>
        </p:txBody>
      </p:sp>
      <p:sp>
        <p:nvSpPr>
          <p:cNvPr id="89108" name="TextBox 27"/>
          <p:cNvSpPr txBox="1">
            <a:spLocks noChangeArrowheads="1"/>
          </p:cNvSpPr>
          <p:nvPr/>
        </p:nvSpPr>
        <p:spPr bwMode="auto">
          <a:xfrm>
            <a:off x="5214938" y="5429250"/>
            <a:ext cx="785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ایوان</a:t>
            </a:r>
          </a:p>
        </p:txBody>
      </p:sp>
      <p:pic>
        <p:nvPicPr>
          <p:cNvPr id="89109" name="Picture 28" descr="jjj00000.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5750" y="1344613"/>
            <a:ext cx="3673475"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110" name="TextBox 29"/>
          <p:cNvSpPr txBox="1">
            <a:spLocks noChangeArrowheads="1"/>
          </p:cNvSpPr>
          <p:nvPr/>
        </p:nvSpPr>
        <p:spPr bwMode="auto">
          <a:xfrm>
            <a:off x="642938" y="3487738"/>
            <a:ext cx="20002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نمای جنوبی</a:t>
            </a:r>
          </a:p>
        </p:txBody>
      </p:sp>
      <p:sp>
        <p:nvSpPr>
          <p:cNvPr id="89111" name="TextBox 30"/>
          <p:cNvSpPr txBox="1">
            <a:spLocks noChangeArrowheads="1"/>
          </p:cNvSpPr>
          <p:nvPr/>
        </p:nvSpPr>
        <p:spPr bwMode="auto">
          <a:xfrm>
            <a:off x="7000875" y="285750"/>
            <a:ext cx="1857375" cy="369888"/>
          </a:xfrm>
          <a:prstGeom prst="rect">
            <a:avLst/>
          </a:prstGeom>
          <a:noFill/>
          <a:ln w="571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     خانه آقای بابایان</a:t>
            </a:r>
          </a:p>
        </p:txBody>
      </p:sp>
      <p:pic>
        <p:nvPicPr>
          <p:cNvPr id="89112" name="Picture 3" descr="C:\Users\Zahra\Desktop\akse rusta\IMG_2997.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000875" y="857250"/>
            <a:ext cx="1809750" cy="1357313"/>
          </a:xfrm>
          <a:prstGeom prst="rect">
            <a:avLst/>
          </a:prstGeom>
          <a:noFill/>
          <a:ln w="571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3" name="Picture 2" descr="C:\Users\Zahra\Desktop\akse rusta\IMG_2996.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929188" y="214313"/>
            <a:ext cx="1524000" cy="1143000"/>
          </a:xfrm>
          <a:prstGeom prst="rect">
            <a:avLst/>
          </a:prstGeom>
          <a:solidFill>
            <a:srgbClr val="FFC000"/>
          </a:solidFill>
          <a:effectLst>
            <a:outerShdw blurRad="50800" dist="38100" dir="2700000" algn="tl" rotWithShape="0">
              <a:prstClr val="black">
                <a:alpha val="40000"/>
              </a:prstClr>
            </a:outerShdw>
          </a:effectLst>
        </p:spPr>
      </p:pic>
      <p:pic>
        <p:nvPicPr>
          <p:cNvPr id="34" name="Picture 4" descr="C:\Users\Zahra\Desktop\akse rusta\IMG_2998.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071938" y="1214438"/>
            <a:ext cx="1357312" cy="1017587"/>
          </a:xfrm>
          <a:prstGeom prst="rect">
            <a:avLst/>
          </a:prstGeom>
          <a:noFill/>
          <a:effectLst>
            <a:outerShdw blurRad="50800" dist="38100" dir="5400000" algn="t" rotWithShape="0">
              <a:prstClr val="black">
                <a:alpha val="40000"/>
              </a:prstClr>
            </a:outerShdw>
          </a:effectLst>
        </p:spPr>
      </p:pic>
      <p:sp>
        <p:nvSpPr>
          <p:cNvPr id="36" name="Rounded Rectangle 35"/>
          <p:cNvSpPr/>
          <p:nvPr/>
        </p:nvSpPr>
        <p:spPr>
          <a:xfrm>
            <a:off x="5072063" y="3571875"/>
            <a:ext cx="2071687" cy="428625"/>
          </a:xfrm>
          <a:prstGeom prst="roundRect">
            <a:avLst/>
          </a:prstGeom>
          <a:gradFill>
            <a:gsLst>
              <a:gs pos="0">
                <a:srgbClr val="DDEBCF"/>
              </a:gs>
              <a:gs pos="50000">
                <a:srgbClr val="9CB86E"/>
              </a:gs>
              <a:gs pos="100000">
                <a:srgbClr val="156B13"/>
              </a:gs>
            </a:gsLst>
            <a:lin ang="27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37" name="Rounded Rectangle 36"/>
          <p:cNvSpPr/>
          <p:nvPr/>
        </p:nvSpPr>
        <p:spPr>
          <a:xfrm>
            <a:off x="7429500" y="4286250"/>
            <a:ext cx="571500" cy="1643063"/>
          </a:xfrm>
          <a:prstGeom prst="roundRect">
            <a:avLst/>
          </a:prstGeom>
          <a:gradFill>
            <a:gsLst>
              <a:gs pos="0">
                <a:srgbClr val="DDEBCF"/>
              </a:gs>
              <a:gs pos="50000">
                <a:srgbClr val="9CB86E"/>
              </a:gs>
              <a:gs pos="100000">
                <a:srgbClr val="156B13"/>
              </a:gs>
            </a:gsLst>
            <a:lin ang="27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38" name="Right Arrow 37"/>
          <p:cNvSpPr/>
          <p:nvPr/>
        </p:nvSpPr>
        <p:spPr>
          <a:xfrm rot="16200000">
            <a:off x="7429501" y="5786437"/>
            <a:ext cx="571500" cy="4286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39" name="Right Arrow 38"/>
          <p:cNvSpPr/>
          <p:nvPr/>
        </p:nvSpPr>
        <p:spPr>
          <a:xfrm rot="5400000">
            <a:off x="6500813" y="3357563"/>
            <a:ext cx="428625" cy="4286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89119" name="TextBox 39"/>
          <p:cNvSpPr txBox="1">
            <a:spLocks noChangeArrowheads="1"/>
          </p:cNvSpPr>
          <p:nvPr/>
        </p:nvSpPr>
        <p:spPr bwMode="auto">
          <a:xfrm>
            <a:off x="7215188" y="5072063"/>
            <a:ext cx="785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طویله</a:t>
            </a:r>
          </a:p>
        </p:txBody>
      </p:sp>
      <p:sp>
        <p:nvSpPr>
          <p:cNvPr id="89120" name="TextBox 40"/>
          <p:cNvSpPr txBox="1">
            <a:spLocks noChangeArrowheads="1"/>
          </p:cNvSpPr>
          <p:nvPr/>
        </p:nvSpPr>
        <p:spPr bwMode="auto">
          <a:xfrm>
            <a:off x="5715000" y="3643313"/>
            <a:ext cx="7858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طویله</a:t>
            </a:r>
          </a:p>
        </p:txBody>
      </p:sp>
      <p:pic>
        <p:nvPicPr>
          <p:cNvPr id="89121" name="Picture 34" descr="ززز.pn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3500438" y="5572125"/>
            <a:ext cx="115887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22" name="Picture 9" descr="222h"/>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714625" y="500063"/>
            <a:ext cx="11668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Oval 48"/>
          <p:cNvSpPr/>
          <p:nvPr/>
        </p:nvSpPr>
        <p:spPr>
          <a:xfrm>
            <a:off x="3143250" y="1071563"/>
            <a:ext cx="214313" cy="214312"/>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Tree>
    <p:extLst>
      <p:ext uri="{BB962C8B-B14F-4D97-AF65-F5344CB8AC3E}">
        <p14:creationId xmlns:p14="http://schemas.microsoft.com/office/powerpoint/2010/main" val="243180020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C:\Users\Zahra\Desktop\akse rusta\IMG_3036.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429375" y="928688"/>
            <a:ext cx="2428875" cy="1857375"/>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0115" name="TextBox 2"/>
          <p:cNvSpPr txBox="1">
            <a:spLocks noChangeArrowheads="1"/>
          </p:cNvSpPr>
          <p:nvPr/>
        </p:nvSpPr>
        <p:spPr bwMode="auto">
          <a:xfrm>
            <a:off x="6357938" y="357188"/>
            <a:ext cx="2500312" cy="400050"/>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a:solidFill>
                  <a:prstClr val="black"/>
                </a:solidFill>
              </a:rPr>
              <a:t>    خانه آقای قاسمی</a:t>
            </a:r>
          </a:p>
        </p:txBody>
      </p:sp>
      <p:pic>
        <p:nvPicPr>
          <p:cNvPr id="90116" name="Picture 3" descr="uuu.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5750" y="2786063"/>
            <a:ext cx="3344863" cy="350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7" name="Picture 4" descr="88juigz.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357188" y="214313"/>
            <a:ext cx="3349625" cy="221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8" name="Picture 6" descr="C:\Users\Zahra\Desktop\akse rusta\IMG_3044.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929188" y="214313"/>
            <a:ext cx="857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9" name="Picture 5" descr="C:\Users\Zahra\Desktop\akse rusta\IMG_3046.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857625" y="1357313"/>
            <a:ext cx="1928813"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0" name="Picture 7" descr="C:\Users\Zahra\Desktop\akse rusta\IMG_3043.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929063" y="214313"/>
            <a:ext cx="857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1" name="Picture 4" descr="C:\Users\Zahra\Desktop\akse rusta\IMG_3047.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048125" y="2786063"/>
            <a:ext cx="152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3857625" y="142875"/>
            <a:ext cx="1928813" cy="3929063"/>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pic>
        <p:nvPicPr>
          <p:cNvPr id="90123" name="Picture 10" descr="ززز.png"/>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2571750" y="5214938"/>
            <a:ext cx="115887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24" name="TextBox 11"/>
          <p:cNvSpPr txBox="1">
            <a:spLocks noChangeArrowheads="1"/>
          </p:cNvSpPr>
          <p:nvPr/>
        </p:nvSpPr>
        <p:spPr bwMode="auto">
          <a:xfrm>
            <a:off x="3500438" y="5291138"/>
            <a:ext cx="7858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1</a:t>
            </a:r>
            <a:r>
              <a:rPr lang="fa-IR" altLang="fa-IR">
                <a:solidFill>
                  <a:prstClr val="black"/>
                </a:solidFill>
              </a:rPr>
              <a:t>. </a:t>
            </a:r>
            <a:r>
              <a:rPr lang="fa-IR" altLang="fa-IR" sz="1200">
                <a:solidFill>
                  <a:prstClr val="black"/>
                </a:solidFill>
              </a:rPr>
              <a:t>نشیمن</a:t>
            </a:r>
          </a:p>
          <a:p>
            <a:pPr eaLnBrk="1" fontAlgn="base" hangingPunct="1">
              <a:spcBef>
                <a:spcPct val="0"/>
              </a:spcBef>
              <a:spcAft>
                <a:spcPct val="0"/>
              </a:spcAft>
            </a:pPr>
            <a:r>
              <a:rPr lang="fa-IR" altLang="fa-IR" sz="1200">
                <a:solidFill>
                  <a:prstClr val="black"/>
                </a:solidFill>
              </a:rPr>
              <a:t>2. خواب</a:t>
            </a:r>
          </a:p>
          <a:p>
            <a:pPr eaLnBrk="1" fontAlgn="base" hangingPunct="1">
              <a:spcBef>
                <a:spcPct val="0"/>
              </a:spcBef>
              <a:spcAft>
                <a:spcPct val="0"/>
              </a:spcAft>
            </a:pPr>
            <a:r>
              <a:rPr lang="fa-IR" altLang="fa-IR" sz="1200">
                <a:solidFill>
                  <a:prstClr val="black"/>
                </a:solidFill>
              </a:rPr>
              <a:t>3.آشپز خانه</a:t>
            </a:r>
          </a:p>
          <a:p>
            <a:pPr eaLnBrk="1" fontAlgn="base" hangingPunct="1">
              <a:spcBef>
                <a:spcPct val="0"/>
              </a:spcBef>
              <a:spcAft>
                <a:spcPct val="0"/>
              </a:spcAft>
            </a:pPr>
            <a:endParaRPr lang="fa-IR" altLang="fa-IR" sz="1200">
              <a:solidFill>
                <a:prstClr val="black"/>
              </a:solidFill>
            </a:endParaRPr>
          </a:p>
        </p:txBody>
      </p:sp>
      <p:sp>
        <p:nvSpPr>
          <p:cNvPr id="90125" name="TextBox 12"/>
          <p:cNvSpPr txBox="1">
            <a:spLocks noChangeArrowheads="1"/>
          </p:cNvSpPr>
          <p:nvPr/>
        </p:nvSpPr>
        <p:spPr bwMode="auto">
          <a:xfrm>
            <a:off x="2286000" y="3702050"/>
            <a:ext cx="571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1</a:t>
            </a:r>
          </a:p>
        </p:txBody>
      </p:sp>
      <p:sp>
        <p:nvSpPr>
          <p:cNvPr id="90126" name="TextBox 13"/>
          <p:cNvSpPr txBox="1">
            <a:spLocks noChangeArrowheads="1"/>
          </p:cNvSpPr>
          <p:nvPr/>
        </p:nvSpPr>
        <p:spPr bwMode="auto">
          <a:xfrm>
            <a:off x="1285875" y="3130550"/>
            <a:ext cx="3571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2</a:t>
            </a:r>
          </a:p>
        </p:txBody>
      </p:sp>
      <p:sp>
        <p:nvSpPr>
          <p:cNvPr id="90127" name="TextBox 14"/>
          <p:cNvSpPr txBox="1">
            <a:spLocks noChangeArrowheads="1"/>
          </p:cNvSpPr>
          <p:nvPr/>
        </p:nvSpPr>
        <p:spPr bwMode="auto">
          <a:xfrm>
            <a:off x="642938" y="4143375"/>
            <a:ext cx="6429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3</a:t>
            </a:r>
          </a:p>
        </p:txBody>
      </p:sp>
      <p:sp>
        <p:nvSpPr>
          <p:cNvPr id="90128" name="TextBox 16"/>
          <p:cNvSpPr txBox="1">
            <a:spLocks noChangeArrowheads="1"/>
          </p:cNvSpPr>
          <p:nvPr/>
        </p:nvSpPr>
        <p:spPr bwMode="auto">
          <a:xfrm>
            <a:off x="6858000" y="3286125"/>
            <a:ext cx="1928813"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یک پلان ساده نمود یک زنگی ساده ی روستایی که روابط ساده ای بین فضا ها یش حاکم است فضا ها بدون هیچ سلسله مراتبی در کنار هم چیده و توسط ایوان محصور که عملکرد آشپز خانه را دارد به هم مرتبط می شود و به اقتضای نیازش به طویله وانبار  این فضا ها در سایت خانه در سمت شرق در نظر گرفته شده اکه در کروکی نشان داده شده است </a:t>
            </a:r>
          </a:p>
        </p:txBody>
      </p:sp>
      <p:sp>
        <p:nvSpPr>
          <p:cNvPr id="18" name="Oval 17"/>
          <p:cNvSpPr/>
          <p:nvPr/>
        </p:nvSpPr>
        <p:spPr>
          <a:xfrm>
            <a:off x="5357813" y="5214938"/>
            <a:ext cx="500062" cy="428625"/>
          </a:xfrm>
          <a:prstGeom prst="ellipse">
            <a:avLst/>
          </a:prstGeom>
          <a:gradFill>
            <a:gsLst>
              <a:gs pos="0">
                <a:srgbClr val="000082"/>
              </a:gs>
              <a:gs pos="30000">
                <a:srgbClr val="66008F"/>
              </a:gs>
              <a:gs pos="64999">
                <a:srgbClr val="BA0066"/>
              </a:gs>
              <a:gs pos="89999">
                <a:srgbClr val="FF0000"/>
              </a:gs>
              <a:gs pos="100000">
                <a:srgbClr val="FF82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19" name="Oval 18"/>
          <p:cNvSpPr/>
          <p:nvPr/>
        </p:nvSpPr>
        <p:spPr>
          <a:xfrm>
            <a:off x="5214938" y="4429125"/>
            <a:ext cx="642937" cy="642938"/>
          </a:xfrm>
          <a:prstGeom prst="ellipse">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1" name="Oval 20"/>
          <p:cNvSpPr/>
          <p:nvPr/>
        </p:nvSpPr>
        <p:spPr>
          <a:xfrm>
            <a:off x="5857875" y="4786313"/>
            <a:ext cx="857250" cy="857250"/>
          </a:xfrm>
          <a:prstGeom prst="ellipse">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2" name="Oval 21"/>
          <p:cNvSpPr/>
          <p:nvPr/>
        </p:nvSpPr>
        <p:spPr>
          <a:xfrm>
            <a:off x="6643688" y="5857875"/>
            <a:ext cx="642937" cy="785813"/>
          </a:xfrm>
          <a:prstGeom prst="ellipse">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3" name="Left Arrow 22"/>
          <p:cNvSpPr/>
          <p:nvPr/>
        </p:nvSpPr>
        <p:spPr>
          <a:xfrm rot="10800000">
            <a:off x="6429375" y="6143625"/>
            <a:ext cx="357188" cy="2857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4" name="Left Arrow 23"/>
          <p:cNvSpPr/>
          <p:nvPr/>
        </p:nvSpPr>
        <p:spPr>
          <a:xfrm rot="5210526">
            <a:off x="5455444" y="5599907"/>
            <a:ext cx="357187" cy="2857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5" name="Left Arrow 24"/>
          <p:cNvSpPr/>
          <p:nvPr/>
        </p:nvSpPr>
        <p:spPr>
          <a:xfrm rot="5210526">
            <a:off x="5403056" y="4956969"/>
            <a:ext cx="357188" cy="2857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6" name="Left Arrow 25"/>
          <p:cNvSpPr/>
          <p:nvPr/>
        </p:nvSpPr>
        <p:spPr>
          <a:xfrm rot="10527976">
            <a:off x="5846763" y="5214938"/>
            <a:ext cx="357187" cy="2857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90137" name="TextBox 26"/>
          <p:cNvSpPr txBox="1">
            <a:spLocks noChangeArrowheads="1"/>
          </p:cNvSpPr>
          <p:nvPr/>
        </p:nvSpPr>
        <p:spPr bwMode="auto">
          <a:xfrm>
            <a:off x="6715125" y="6143625"/>
            <a:ext cx="500063"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b="1">
                <a:solidFill>
                  <a:prstClr val="black"/>
                </a:solidFill>
              </a:rPr>
              <a:t>طویله</a:t>
            </a:r>
          </a:p>
        </p:txBody>
      </p:sp>
      <p:sp>
        <p:nvSpPr>
          <p:cNvPr id="90138" name="TextBox 28"/>
          <p:cNvSpPr txBox="1">
            <a:spLocks noChangeArrowheads="1"/>
          </p:cNvSpPr>
          <p:nvPr/>
        </p:nvSpPr>
        <p:spPr bwMode="auto">
          <a:xfrm>
            <a:off x="6072188" y="5143500"/>
            <a:ext cx="571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b="1">
                <a:solidFill>
                  <a:prstClr val="black"/>
                </a:solidFill>
              </a:rPr>
              <a:t>نشیمن</a:t>
            </a:r>
          </a:p>
        </p:txBody>
      </p:sp>
      <p:sp>
        <p:nvSpPr>
          <p:cNvPr id="90139" name="TextBox 29"/>
          <p:cNvSpPr txBox="1">
            <a:spLocks noChangeArrowheads="1"/>
          </p:cNvSpPr>
          <p:nvPr/>
        </p:nvSpPr>
        <p:spPr bwMode="auto">
          <a:xfrm>
            <a:off x="4857750" y="4572000"/>
            <a:ext cx="9286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b="1">
                <a:solidFill>
                  <a:prstClr val="black"/>
                </a:solidFill>
              </a:rPr>
              <a:t>خواب</a:t>
            </a:r>
          </a:p>
        </p:txBody>
      </p:sp>
      <p:sp>
        <p:nvSpPr>
          <p:cNvPr id="90140" name="TextBox 30"/>
          <p:cNvSpPr txBox="1">
            <a:spLocks noChangeArrowheads="1"/>
          </p:cNvSpPr>
          <p:nvPr/>
        </p:nvSpPr>
        <p:spPr bwMode="auto">
          <a:xfrm>
            <a:off x="5072063" y="5286375"/>
            <a:ext cx="8572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آشپز خانه</a:t>
            </a:r>
          </a:p>
        </p:txBody>
      </p:sp>
      <p:sp>
        <p:nvSpPr>
          <p:cNvPr id="32" name="Oval 31"/>
          <p:cNvSpPr/>
          <p:nvPr/>
        </p:nvSpPr>
        <p:spPr>
          <a:xfrm>
            <a:off x="5000625" y="5929313"/>
            <a:ext cx="1428750" cy="928687"/>
          </a:xfrm>
          <a:prstGeom prst="ellipse">
            <a:avLst/>
          </a:prstGeom>
          <a:gradFill>
            <a:gsLst>
              <a:gs pos="0">
                <a:srgbClr val="FFFFFF"/>
              </a:gs>
              <a:gs pos="7001">
                <a:srgbClr val="E6E6E6"/>
              </a:gs>
              <a:gs pos="32001">
                <a:srgbClr val="7D8496"/>
              </a:gs>
              <a:gs pos="47000">
                <a:srgbClr val="E6E6E6"/>
              </a:gs>
              <a:gs pos="85001">
                <a:srgbClr val="7D8496"/>
              </a:gs>
              <a:gs pos="100000">
                <a:srgbClr val="E6E6E6"/>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90142" name="TextBox 32"/>
          <p:cNvSpPr txBox="1">
            <a:spLocks noChangeArrowheads="1"/>
          </p:cNvSpPr>
          <p:nvPr/>
        </p:nvSpPr>
        <p:spPr bwMode="auto">
          <a:xfrm>
            <a:off x="5357813" y="6215063"/>
            <a:ext cx="6429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b="1">
                <a:solidFill>
                  <a:prstClr val="black"/>
                </a:solidFill>
              </a:rPr>
              <a:t>حیاط</a:t>
            </a:r>
          </a:p>
        </p:txBody>
      </p:sp>
      <p:sp>
        <p:nvSpPr>
          <p:cNvPr id="90143" name="TextBox 33"/>
          <p:cNvSpPr txBox="1">
            <a:spLocks noChangeArrowheads="1"/>
          </p:cNvSpPr>
          <p:nvPr/>
        </p:nvSpPr>
        <p:spPr bwMode="auto">
          <a:xfrm>
            <a:off x="0" y="2428875"/>
            <a:ext cx="2286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b="1">
                <a:solidFill>
                  <a:prstClr val="black"/>
                </a:solidFill>
              </a:rPr>
              <a:t>نمای جنوبی</a:t>
            </a:r>
          </a:p>
        </p:txBody>
      </p:sp>
      <p:sp>
        <p:nvSpPr>
          <p:cNvPr id="90144" name="TextBox 34"/>
          <p:cNvSpPr txBox="1">
            <a:spLocks noChangeArrowheads="1"/>
          </p:cNvSpPr>
          <p:nvPr/>
        </p:nvSpPr>
        <p:spPr bwMode="auto">
          <a:xfrm>
            <a:off x="4000500" y="4143375"/>
            <a:ext cx="12144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b="1">
                <a:solidFill>
                  <a:prstClr val="black"/>
                </a:solidFill>
              </a:rPr>
              <a:t>فضا های داخلی</a:t>
            </a:r>
          </a:p>
        </p:txBody>
      </p:sp>
      <p:pic>
        <p:nvPicPr>
          <p:cNvPr id="90145" name="Picture 9" descr="222h"/>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215188" y="5286375"/>
            <a:ext cx="15716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Oval 37"/>
          <p:cNvSpPr/>
          <p:nvPr/>
        </p:nvSpPr>
        <p:spPr>
          <a:xfrm>
            <a:off x="7858125" y="5643563"/>
            <a:ext cx="409575" cy="35718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Tree>
    <p:extLst>
      <p:ext uri="{BB962C8B-B14F-4D97-AF65-F5344CB8AC3E}">
        <p14:creationId xmlns:p14="http://schemas.microsoft.com/office/powerpoint/2010/main" val="127020131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Zahra\Desktop\akse rusta\IMG_291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334125" y="714375"/>
            <a:ext cx="2571750" cy="1928813"/>
          </a:xfrm>
          <a:prstGeom prst="rect">
            <a:avLst/>
          </a:prstGeom>
          <a:noFill/>
          <a:ln w="76200">
            <a:solidFill>
              <a:schemeClr val="tx1">
                <a:lumMod val="75000"/>
                <a:lumOff val="25000"/>
              </a:schemeClr>
            </a:solidFill>
          </a:ln>
        </p:spPr>
      </p:pic>
      <p:sp>
        <p:nvSpPr>
          <p:cNvPr id="91139" name="TextBox 2"/>
          <p:cNvSpPr txBox="1">
            <a:spLocks noChangeArrowheads="1"/>
          </p:cNvSpPr>
          <p:nvPr/>
        </p:nvSpPr>
        <p:spPr bwMode="auto">
          <a:xfrm>
            <a:off x="6357938" y="142875"/>
            <a:ext cx="2571750" cy="369888"/>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        خانه آقای نوروزی</a:t>
            </a:r>
          </a:p>
        </p:txBody>
      </p:sp>
      <p:pic>
        <p:nvPicPr>
          <p:cNvPr id="91140" name="Picture 2" descr="C:\Documents and Settings\Administrator\My Documents\تتتت_Layer 1.gi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357188"/>
            <a:ext cx="3786188" cy="239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1" name="Picture 5" descr="uuut.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14313" y="3643313"/>
            <a:ext cx="4071937"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2" name="Picture 6" descr="C:\Users\Zahra\Desktop\akse rusta\IMG_2957.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072313" y="4214813"/>
            <a:ext cx="1809750" cy="135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3" name="Picture 8" descr="C:\Users\Zahra\Desktop\akse rusta\IMG_2962.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929563" y="5572125"/>
            <a:ext cx="1214437" cy="107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4" name="Picture 12" descr="C:\Users\Zahra\Desktop\akse rusta\IMG_2983.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000875" y="5500688"/>
            <a:ext cx="911225" cy="107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6929438" y="4214813"/>
            <a:ext cx="2143125" cy="24288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91146" name="TextBox 10"/>
          <p:cNvSpPr txBox="1">
            <a:spLocks noChangeArrowheads="1"/>
          </p:cNvSpPr>
          <p:nvPr/>
        </p:nvSpPr>
        <p:spPr bwMode="auto">
          <a:xfrm>
            <a:off x="357188" y="2786063"/>
            <a:ext cx="8572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این خانه یکی از خانه های اربابی روستا است که دارای تلار می باشد ،این خانه دو طبقه ساخته شده. در طبقه ی پایین فضا های آشپز خانه و اتاق خواب  قرار گرفته است   در واقع این طبقه زمستان نشین است  این فضا ها توسط  ایوان به هم مرتبط میشود در دو سر این ایوان محصور دو انباری برای نگه داری  محصولات کشاورزی قرار گرفته است  در نمای  جنوبی  یک پنجره با محافظ چوبی  قرار دارد و یک پنجره هم در سمت غربی  دارد  و طویله هم در سایت خانه در نظر گرفته شده است</a:t>
            </a:r>
          </a:p>
        </p:txBody>
      </p:sp>
      <p:sp>
        <p:nvSpPr>
          <p:cNvPr id="12" name="Oval 11"/>
          <p:cNvSpPr/>
          <p:nvPr/>
        </p:nvSpPr>
        <p:spPr>
          <a:xfrm>
            <a:off x="5786438" y="4357688"/>
            <a:ext cx="1643062" cy="571500"/>
          </a:xfrm>
          <a:prstGeom prst="ellipse">
            <a:avLst/>
          </a:prstGeom>
          <a:gradFill>
            <a:gsLst>
              <a:gs pos="0">
                <a:srgbClr val="000082"/>
              </a:gs>
              <a:gs pos="30000">
                <a:srgbClr val="66008F"/>
              </a:gs>
              <a:gs pos="64999">
                <a:srgbClr val="BA0066"/>
              </a:gs>
              <a:gs pos="89999">
                <a:srgbClr val="FF0000"/>
              </a:gs>
              <a:gs pos="100000">
                <a:srgbClr val="FF82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13" name="Oval 12"/>
          <p:cNvSpPr/>
          <p:nvPr/>
        </p:nvSpPr>
        <p:spPr>
          <a:xfrm>
            <a:off x="6357938" y="3857625"/>
            <a:ext cx="500062" cy="500063"/>
          </a:xfrm>
          <a:prstGeom prst="ellipse">
            <a:avLst/>
          </a:prstGeom>
          <a:gradFill>
            <a:gsLst>
              <a:gs pos="0">
                <a:srgbClr val="000082"/>
              </a:gs>
              <a:gs pos="30000">
                <a:srgbClr val="66008F"/>
              </a:gs>
              <a:gs pos="64999">
                <a:srgbClr val="BA0066"/>
              </a:gs>
              <a:gs pos="89999">
                <a:srgbClr val="FF0000"/>
              </a:gs>
              <a:gs pos="100000">
                <a:srgbClr val="FF82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16" name="Oval 15"/>
          <p:cNvSpPr/>
          <p:nvPr/>
        </p:nvSpPr>
        <p:spPr>
          <a:xfrm>
            <a:off x="5572125" y="3786188"/>
            <a:ext cx="714375" cy="571500"/>
          </a:xfrm>
          <a:prstGeom prst="ellipse">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r>
              <a:rPr lang="fa-IR" sz="1200" dirty="0">
                <a:solidFill>
                  <a:prstClr val="black"/>
                </a:solidFill>
                <a:latin typeface="Arial" pitchFamily="34" charset="0"/>
              </a:rPr>
              <a:t>نشیمن</a:t>
            </a:r>
            <a:endParaRPr lang="fa-IR" dirty="0">
              <a:solidFill>
                <a:prstClr val="white"/>
              </a:solidFill>
            </a:endParaRPr>
          </a:p>
        </p:txBody>
      </p:sp>
      <p:sp>
        <p:nvSpPr>
          <p:cNvPr id="17" name="Oval 16"/>
          <p:cNvSpPr/>
          <p:nvPr/>
        </p:nvSpPr>
        <p:spPr>
          <a:xfrm>
            <a:off x="6858000" y="3786188"/>
            <a:ext cx="571500" cy="571500"/>
          </a:xfrm>
          <a:prstGeom prst="ellipse">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18" name="Oval 17"/>
          <p:cNvSpPr/>
          <p:nvPr/>
        </p:nvSpPr>
        <p:spPr>
          <a:xfrm>
            <a:off x="5643563" y="6000750"/>
            <a:ext cx="1928812" cy="571500"/>
          </a:xfrm>
          <a:prstGeom prst="ellipse">
            <a:avLst/>
          </a:prstGeom>
          <a:solidFill>
            <a:srgbClr val="99FF33"/>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r>
              <a:rPr lang="fa-IR" sz="1200" dirty="0">
                <a:solidFill>
                  <a:prstClr val="black"/>
                </a:solidFill>
              </a:rPr>
              <a:t>طویله</a:t>
            </a:r>
          </a:p>
        </p:txBody>
      </p:sp>
      <p:sp>
        <p:nvSpPr>
          <p:cNvPr id="19" name="Down Arrow 18"/>
          <p:cNvSpPr/>
          <p:nvPr/>
        </p:nvSpPr>
        <p:spPr>
          <a:xfrm>
            <a:off x="6929438" y="5857875"/>
            <a:ext cx="285750" cy="3571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3" name="Down Arrow 22"/>
          <p:cNvSpPr/>
          <p:nvPr/>
        </p:nvSpPr>
        <p:spPr>
          <a:xfrm rot="10800000">
            <a:off x="7000875" y="4143375"/>
            <a:ext cx="295275" cy="357188"/>
          </a:xfrm>
          <a:prstGeom prst="downArrow">
            <a:avLst/>
          </a:prstGeom>
          <a:solidFill>
            <a:srgbClr val="F84818"/>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4" name="Down Arrow 23"/>
          <p:cNvSpPr/>
          <p:nvPr/>
        </p:nvSpPr>
        <p:spPr>
          <a:xfrm rot="10800000">
            <a:off x="6429375" y="4572000"/>
            <a:ext cx="295275" cy="561975"/>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5" name="Down Arrow 24"/>
          <p:cNvSpPr/>
          <p:nvPr/>
        </p:nvSpPr>
        <p:spPr>
          <a:xfrm rot="10800000">
            <a:off x="6429375" y="4143375"/>
            <a:ext cx="295275" cy="357188"/>
          </a:xfrm>
          <a:prstGeom prst="downArrow">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6" name="Down Arrow 25"/>
          <p:cNvSpPr/>
          <p:nvPr/>
        </p:nvSpPr>
        <p:spPr>
          <a:xfrm rot="10800000">
            <a:off x="5857875" y="4143375"/>
            <a:ext cx="295275" cy="357188"/>
          </a:xfrm>
          <a:prstGeom prst="downArrow">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7" name="Down Arrow 26"/>
          <p:cNvSpPr/>
          <p:nvPr/>
        </p:nvSpPr>
        <p:spPr>
          <a:xfrm rot="5400000">
            <a:off x="6141243" y="3926682"/>
            <a:ext cx="290513" cy="285750"/>
          </a:xfrm>
          <a:prstGeom prst="downArrow">
            <a:avLst/>
          </a:prstGeom>
          <a:solidFill>
            <a:srgbClr val="F84818"/>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8" name="Down Arrow 27"/>
          <p:cNvSpPr/>
          <p:nvPr/>
        </p:nvSpPr>
        <p:spPr>
          <a:xfrm rot="16200000">
            <a:off x="6781800" y="3924300"/>
            <a:ext cx="290513" cy="290513"/>
          </a:xfrm>
          <a:prstGeom prst="downArrow">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91159" name="TextBox 29"/>
          <p:cNvSpPr txBox="1">
            <a:spLocks noChangeArrowheads="1"/>
          </p:cNvSpPr>
          <p:nvPr/>
        </p:nvSpPr>
        <p:spPr bwMode="auto">
          <a:xfrm>
            <a:off x="4500563" y="4000500"/>
            <a:ext cx="10715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1</a:t>
            </a:r>
            <a:r>
              <a:rPr lang="fa-IR" altLang="fa-IR">
                <a:solidFill>
                  <a:prstClr val="black"/>
                </a:solidFill>
              </a:rPr>
              <a:t>.</a:t>
            </a:r>
            <a:r>
              <a:rPr lang="fa-IR" altLang="fa-IR" sz="1200">
                <a:solidFill>
                  <a:prstClr val="black"/>
                </a:solidFill>
              </a:rPr>
              <a:t>آشپزخانه</a:t>
            </a:r>
          </a:p>
          <a:p>
            <a:pPr eaLnBrk="1" fontAlgn="base" hangingPunct="1">
              <a:spcBef>
                <a:spcPct val="0"/>
              </a:spcBef>
              <a:spcAft>
                <a:spcPct val="0"/>
              </a:spcAft>
            </a:pPr>
            <a:r>
              <a:rPr lang="fa-IR" altLang="fa-IR" sz="1200">
                <a:solidFill>
                  <a:prstClr val="black"/>
                </a:solidFill>
              </a:rPr>
              <a:t>2.نشیمن</a:t>
            </a:r>
          </a:p>
          <a:p>
            <a:pPr eaLnBrk="1" fontAlgn="base" hangingPunct="1">
              <a:spcBef>
                <a:spcPct val="0"/>
              </a:spcBef>
              <a:spcAft>
                <a:spcPct val="0"/>
              </a:spcAft>
            </a:pPr>
            <a:r>
              <a:rPr lang="fa-IR" altLang="fa-IR" sz="1200">
                <a:solidFill>
                  <a:prstClr val="black"/>
                </a:solidFill>
              </a:rPr>
              <a:t>3.ایوان</a:t>
            </a:r>
          </a:p>
          <a:p>
            <a:pPr eaLnBrk="1" fontAlgn="base" hangingPunct="1">
              <a:spcBef>
                <a:spcPct val="0"/>
              </a:spcBef>
              <a:spcAft>
                <a:spcPct val="0"/>
              </a:spcAft>
            </a:pPr>
            <a:r>
              <a:rPr lang="fa-IR" altLang="fa-IR" sz="1200">
                <a:solidFill>
                  <a:prstClr val="black"/>
                </a:solidFill>
              </a:rPr>
              <a:t>4.طویله</a:t>
            </a:r>
            <a:endParaRPr lang="fa-IR" altLang="fa-IR">
              <a:solidFill>
                <a:prstClr val="black"/>
              </a:solidFill>
            </a:endParaRPr>
          </a:p>
        </p:txBody>
      </p:sp>
      <p:pic>
        <p:nvPicPr>
          <p:cNvPr id="91160" name="Picture 30" descr="ززز.png"/>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4286250" y="5286375"/>
            <a:ext cx="115887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61" name="TextBox 31"/>
          <p:cNvSpPr txBox="1">
            <a:spLocks noChangeArrowheads="1"/>
          </p:cNvSpPr>
          <p:nvPr/>
        </p:nvSpPr>
        <p:spPr bwMode="auto">
          <a:xfrm>
            <a:off x="6715125" y="3867150"/>
            <a:ext cx="7858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آشپز خانه</a:t>
            </a:r>
          </a:p>
        </p:txBody>
      </p:sp>
      <p:sp>
        <p:nvSpPr>
          <p:cNvPr id="91162" name="TextBox 34"/>
          <p:cNvSpPr txBox="1">
            <a:spLocks noChangeArrowheads="1"/>
          </p:cNvSpPr>
          <p:nvPr/>
        </p:nvSpPr>
        <p:spPr bwMode="auto">
          <a:xfrm>
            <a:off x="1785938" y="5000625"/>
            <a:ext cx="428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3</a:t>
            </a:r>
          </a:p>
        </p:txBody>
      </p:sp>
      <p:sp>
        <p:nvSpPr>
          <p:cNvPr id="91163" name="TextBox 35"/>
          <p:cNvSpPr txBox="1">
            <a:spLocks noChangeArrowheads="1"/>
          </p:cNvSpPr>
          <p:nvPr/>
        </p:nvSpPr>
        <p:spPr bwMode="auto">
          <a:xfrm>
            <a:off x="3286125" y="4071938"/>
            <a:ext cx="3571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1</a:t>
            </a:r>
          </a:p>
        </p:txBody>
      </p:sp>
      <p:sp>
        <p:nvSpPr>
          <p:cNvPr id="91164" name="TextBox 36"/>
          <p:cNvSpPr txBox="1">
            <a:spLocks noChangeArrowheads="1"/>
          </p:cNvSpPr>
          <p:nvPr/>
        </p:nvSpPr>
        <p:spPr bwMode="auto">
          <a:xfrm>
            <a:off x="1071563" y="4000500"/>
            <a:ext cx="571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2</a:t>
            </a:r>
          </a:p>
        </p:txBody>
      </p:sp>
      <p:sp>
        <p:nvSpPr>
          <p:cNvPr id="91165" name="Rectangle 37"/>
          <p:cNvSpPr>
            <a:spLocks noChangeArrowheads="1"/>
          </p:cNvSpPr>
          <p:nvPr/>
        </p:nvSpPr>
        <p:spPr bwMode="auto">
          <a:xfrm>
            <a:off x="6723063" y="4500563"/>
            <a:ext cx="4762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srgbClr val="000000"/>
                </a:solidFill>
              </a:rPr>
              <a:t>.ایوان</a:t>
            </a:r>
            <a:endParaRPr lang="fa-IR" altLang="fa-IR">
              <a:solidFill>
                <a:prstClr val="black"/>
              </a:solidFill>
            </a:endParaRPr>
          </a:p>
        </p:txBody>
      </p:sp>
      <p:pic>
        <p:nvPicPr>
          <p:cNvPr id="91166" name="Picture 9" descr="222h"/>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071938" y="1071563"/>
            <a:ext cx="1703387"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Oval 33"/>
          <p:cNvSpPr/>
          <p:nvPr/>
        </p:nvSpPr>
        <p:spPr>
          <a:xfrm>
            <a:off x="5000625" y="1214438"/>
            <a:ext cx="357188" cy="500062"/>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Tree>
    <p:extLst>
      <p:ext uri="{BB962C8B-B14F-4D97-AF65-F5344CB8AC3E}">
        <p14:creationId xmlns:p14="http://schemas.microsoft.com/office/powerpoint/2010/main" val="89651051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7" descr="C:\Users\Zahra\Desktop\akse rusta\IMG_2976.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43063" y="571500"/>
            <a:ext cx="2000250"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3" name="Picture 4" descr="C:\Users\Zahra\Desktop\akse rusta\IMG_2954.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5750" y="571500"/>
            <a:ext cx="1357313"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4" name="Picture 5" descr="C:\Users\Zahra\Desktop\akse rusta\IMG_294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571875" y="571500"/>
            <a:ext cx="1096963"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5" name="Picture 9" descr="uioj.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320675" y="2857500"/>
            <a:ext cx="4322763"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285750" y="571500"/>
            <a:ext cx="4357688" cy="1500188"/>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92167" name="TextBox 11"/>
          <p:cNvSpPr txBox="1">
            <a:spLocks noChangeArrowheads="1"/>
          </p:cNvSpPr>
          <p:nvPr/>
        </p:nvSpPr>
        <p:spPr bwMode="auto">
          <a:xfrm>
            <a:off x="1571625" y="5643563"/>
            <a:ext cx="17145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پلان طبقه ی اول</a:t>
            </a:r>
          </a:p>
        </p:txBody>
      </p:sp>
      <p:pic>
        <p:nvPicPr>
          <p:cNvPr id="92168" name="Picture 12" descr="ززز.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3786188" y="5214938"/>
            <a:ext cx="115887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9" name="Picture 11" descr="C:\Users\Zahra\Desktop\akse rusta\IMG_2923.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786313" y="428625"/>
            <a:ext cx="1357312"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4786313" y="428625"/>
            <a:ext cx="1357312" cy="1857375"/>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92171" name="TextBox 15"/>
          <p:cNvSpPr txBox="1">
            <a:spLocks noChangeArrowheads="1"/>
          </p:cNvSpPr>
          <p:nvPr/>
        </p:nvSpPr>
        <p:spPr bwMode="auto">
          <a:xfrm>
            <a:off x="5429250" y="2571750"/>
            <a:ext cx="34290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پلان اول این خانه که تابستان نشین است تلار در تابستان نقش مهمی دارد چون بیشتر روزهای تابستان در این فضا زنگی می کنند .در این طبقه دو اتاق که یکی به عنوان نشیمن و دیگری به عنوان خواب کار برد دارد، این اتاق ها هر کدام یک پنجره به سمت جنوب دارد و برای ورود شدن به آنها باید از یک پیش فضایی عبور کرد</a:t>
            </a:r>
          </a:p>
          <a:p>
            <a:pPr eaLnBrk="1" fontAlgn="base" hangingPunct="1">
              <a:spcBef>
                <a:spcPct val="0"/>
              </a:spcBef>
              <a:spcAft>
                <a:spcPct val="0"/>
              </a:spcAft>
            </a:pPr>
            <a:r>
              <a:rPr lang="fa-IR" altLang="fa-IR" sz="1200">
                <a:solidFill>
                  <a:prstClr val="black"/>
                </a:solidFill>
              </a:rPr>
              <a:t> </a:t>
            </a:r>
          </a:p>
        </p:txBody>
      </p:sp>
      <p:sp>
        <p:nvSpPr>
          <p:cNvPr id="18" name="Oval 17"/>
          <p:cNvSpPr/>
          <p:nvPr/>
        </p:nvSpPr>
        <p:spPr>
          <a:xfrm>
            <a:off x="6000750" y="4000500"/>
            <a:ext cx="785813" cy="785813"/>
          </a:xfrm>
          <a:prstGeom prst="ellipse">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19" name="Oval 18"/>
          <p:cNvSpPr/>
          <p:nvPr/>
        </p:nvSpPr>
        <p:spPr>
          <a:xfrm>
            <a:off x="7572375" y="4071938"/>
            <a:ext cx="785813" cy="785812"/>
          </a:xfrm>
          <a:prstGeom prst="ellipse">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0" name="Oval 19"/>
          <p:cNvSpPr/>
          <p:nvPr/>
        </p:nvSpPr>
        <p:spPr>
          <a:xfrm>
            <a:off x="6215063" y="4857750"/>
            <a:ext cx="1928812" cy="785813"/>
          </a:xfrm>
          <a:prstGeom prst="ellipse">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1" name="Oval 20"/>
          <p:cNvSpPr/>
          <p:nvPr/>
        </p:nvSpPr>
        <p:spPr>
          <a:xfrm>
            <a:off x="6929438" y="4214813"/>
            <a:ext cx="500062" cy="500062"/>
          </a:xfrm>
          <a:prstGeom prst="ellipse">
            <a:avLst/>
          </a:prstGeom>
          <a:gradFill>
            <a:gsLst>
              <a:gs pos="0">
                <a:srgbClr val="000082"/>
              </a:gs>
              <a:gs pos="30000">
                <a:srgbClr val="66008F"/>
              </a:gs>
              <a:gs pos="64999">
                <a:srgbClr val="BA0066"/>
              </a:gs>
              <a:gs pos="89999">
                <a:srgbClr val="FF0000"/>
              </a:gs>
              <a:gs pos="100000">
                <a:srgbClr val="FF82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2" name="Right Arrow 21"/>
          <p:cNvSpPr/>
          <p:nvPr/>
        </p:nvSpPr>
        <p:spPr>
          <a:xfrm>
            <a:off x="7286625" y="4357688"/>
            <a:ext cx="500063" cy="2857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3" name="Right Arrow 22"/>
          <p:cNvSpPr/>
          <p:nvPr/>
        </p:nvSpPr>
        <p:spPr>
          <a:xfrm rot="10800000">
            <a:off x="6572250" y="4357688"/>
            <a:ext cx="500063" cy="2857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4" name="Up Arrow 23"/>
          <p:cNvSpPr/>
          <p:nvPr/>
        </p:nvSpPr>
        <p:spPr>
          <a:xfrm>
            <a:off x="7072313" y="4643438"/>
            <a:ext cx="214312" cy="50006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92179" name="TextBox 24"/>
          <p:cNvSpPr txBox="1">
            <a:spLocks noChangeArrowheads="1"/>
          </p:cNvSpPr>
          <p:nvPr/>
        </p:nvSpPr>
        <p:spPr bwMode="auto">
          <a:xfrm>
            <a:off x="6215063" y="5214938"/>
            <a:ext cx="1143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تلار</a:t>
            </a:r>
          </a:p>
        </p:txBody>
      </p:sp>
      <p:sp>
        <p:nvSpPr>
          <p:cNvPr id="92180" name="TextBox 25"/>
          <p:cNvSpPr txBox="1">
            <a:spLocks noChangeArrowheads="1"/>
          </p:cNvSpPr>
          <p:nvPr/>
        </p:nvSpPr>
        <p:spPr bwMode="auto">
          <a:xfrm>
            <a:off x="7786688" y="4357688"/>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نشیمن</a:t>
            </a:r>
          </a:p>
        </p:txBody>
      </p:sp>
      <p:sp>
        <p:nvSpPr>
          <p:cNvPr id="92181" name="TextBox 26"/>
          <p:cNvSpPr txBox="1">
            <a:spLocks noChangeArrowheads="1"/>
          </p:cNvSpPr>
          <p:nvPr/>
        </p:nvSpPr>
        <p:spPr bwMode="auto">
          <a:xfrm>
            <a:off x="6000750" y="4214813"/>
            <a:ext cx="6429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خواب</a:t>
            </a:r>
          </a:p>
        </p:txBody>
      </p:sp>
    </p:spTree>
    <p:extLst>
      <p:ext uri="{BB962C8B-B14F-4D97-AF65-F5344CB8AC3E}">
        <p14:creationId xmlns:p14="http://schemas.microsoft.com/office/powerpoint/2010/main" val="2814917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lum bright="50000"/>
            <a:extLst>
              <a:ext uri="{28A0092B-C50C-407E-A947-70E740481C1C}">
                <a14:useLocalDpi xmlns:a14="http://schemas.microsoft.com/office/drawing/2010/main"/>
              </a:ext>
            </a:extLst>
          </a:blip>
          <a:srcRect/>
          <a:stretch>
            <a:fillRect/>
          </a:stretch>
        </p:blipFill>
        <p:spPr bwMode="auto">
          <a:xfrm>
            <a:off x="0" y="12700"/>
            <a:ext cx="9144000" cy="684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extBox 1"/>
          <p:cNvSpPr txBox="1">
            <a:spLocks noChangeArrowheads="1"/>
          </p:cNvSpPr>
          <p:nvPr/>
        </p:nvSpPr>
        <p:spPr bwMode="auto">
          <a:xfrm>
            <a:off x="539750" y="333375"/>
            <a:ext cx="8154988"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پس از مرگ نادرشاه کردهای امارلو سرکوب شدند و بختیاریها فرصت یافتند تا توان یافته وبه نزدیک شهر دیلمان امروزی بروند.محمد خان بیگ بزرگ خاندان بختیاری در روستای اسپیلی که بسیار خوش آب وهوا بود خانه ای ساخت و به گرداندن کار طایفه خود مشغول شد ولی پس از دو سال به ناوه برگشت.  </a:t>
            </a:r>
          </a:p>
        </p:txBody>
      </p:sp>
      <p:sp>
        <p:nvSpPr>
          <p:cNvPr id="21508" name="Rectangle 4"/>
          <p:cNvSpPr>
            <a:spLocks noChangeArrowheads="1"/>
          </p:cNvSpPr>
          <p:nvPr/>
        </p:nvSpPr>
        <p:spPr bwMode="auto">
          <a:xfrm>
            <a:off x="468313" y="1052513"/>
            <a:ext cx="8207375" cy="200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400" b="1">
                <a:solidFill>
                  <a:prstClr val="black"/>
                </a:solidFill>
                <a:cs typeface="B Nazanin" panose="00000400000000000000" pitchFamily="2" charset="-78"/>
              </a:rPr>
              <a:t>در زمان کریم خان زند،فرمانروای گیلان ضعیف شد وبه دو گروه کوچانده شده فرصت داده شد تا دوباره سر به شورش بگذارند،به همین دلیل فرمانروای جدید گیلان گروهی از لرها را به دیلمان فرستاد تا از شورش و نا آرامی جلوگیری کنند،بازماندگان آنها هنوز در برخی از روستاهای دیلمان ساکنند.</a:t>
            </a:r>
          </a:p>
          <a:p>
            <a:pPr eaLnBrk="1" fontAlgn="base" hangingPunct="1">
              <a:spcBef>
                <a:spcPct val="0"/>
              </a:spcBef>
              <a:spcAft>
                <a:spcPct val="0"/>
              </a:spcAft>
            </a:pPr>
            <a:r>
              <a:rPr lang="fa-IR" altLang="fa-IR" sz="1400" b="1">
                <a:solidFill>
                  <a:prstClr val="black"/>
                </a:solidFill>
                <a:cs typeface="B Nazanin" panose="00000400000000000000" pitchFamily="2" charset="-78"/>
              </a:rPr>
              <a:t>با ضعیف شدن قدرت محلی این طایفه لر قدرتخود را ازدست داد وباز هم محمدرضا خان بیگ توانست به قدرت دست یافت.دختر او به همسری حاج صادق (فرمانروای لاهیجان) در آمد و حاج صادق پهنه زیبای اسپیلی را برای آمدن به آنجا و ساختن خانه وقف کرد.محمد خان بیگ دختر دیگر خود را به همسری پسر رهبرقبیله کردها در آورد و با وحدت با آنها به توان خود افزود.پس از کریم خان زند آقامحمدخان قاجار به گیلان لشگر کشید و برای تصرف گیلان از ساکنان دیلمان کمک گرفت.محمدخان بیگ به او در این راه کمک کرد،دلاوریهای او در تصرف گیلان و حتی در لشگرکشیهای آقامحمدخان به قفقاز باعث شد تا حکم فرمانروایی دیلمان به او داده شده و به هریک از کردهای دیلمان پاداشی داده شود.در تعرضهای روسیان به ایران در زمان فتحعلی شاه دیلمانیها دلاوریهای زیادی نشان دادند.</a:t>
            </a:r>
          </a:p>
        </p:txBody>
      </p:sp>
      <p:sp>
        <p:nvSpPr>
          <p:cNvPr id="21509" name="Rectangle 5"/>
          <p:cNvSpPr>
            <a:spLocks noChangeArrowheads="1"/>
          </p:cNvSpPr>
          <p:nvPr/>
        </p:nvSpPr>
        <p:spPr bwMode="auto">
          <a:xfrm>
            <a:off x="539750" y="3328988"/>
            <a:ext cx="8135938" cy="190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50000"/>
              </a:spcBef>
              <a:spcAft>
                <a:spcPct val="0"/>
              </a:spcAft>
            </a:pPr>
            <a:r>
              <a:rPr lang="fa-IR" altLang="fa-IR" sz="1400" b="1">
                <a:solidFill>
                  <a:prstClr val="black"/>
                </a:solidFill>
                <a:cs typeface="B Nazanin" panose="00000400000000000000" pitchFamily="2" charset="-78"/>
              </a:rPr>
              <a:t>در دوره ای از تاریخ که طاعون رشت و لاهیجان را از پای در آورد،مردم به دیلمان کوچ کردند و فرمانروای آنجا زمینهای زیادی را خارج از دیلمان خرید و به حوزه تخت فرمان خود افزود.در دوره های بعد فرمانروای گیلان به نام میرزا محمد خان منجم باشی دیلمانی ها را تشویق کرد تا از کوهستان به جلگه آمده و به کشاورزی بپردازند.آنان زمینهای کوهپایه در سیاهکل امروزی را خریدند ودر دیلمان هم نفوذ خود را گسترش دادند و اسپیلی را به عنوان پایگاه خود برای ساختن خانه و ساکن شدن برگزیدند.پس از مرگ محمدخان بیگ پسران او سرزمینهای زیادی را به تملک خود در آوردند و سرمنشأ دو خاندان بزرگ شدند.ابوالفتح خان حکم فرمانروایی دیلمان را از فرمانروای لاهیجان گرفت و اسپیلی و دشتهای اطراف را به سمیع خان شپرد.سمیع خان دشت در شمال شرقی اسپیلی یادآور دوران چیرگی سمیع خان بر ان پهنه است.  </a:t>
            </a:r>
          </a:p>
          <a:p>
            <a:pPr eaLnBrk="1" fontAlgn="base" hangingPunct="1">
              <a:spcBef>
                <a:spcPct val="50000"/>
              </a:spcBef>
              <a:spcAft>
                <a:spcPct val="0"/>
              </a:spcAft>
            </a:pPr>
            <a:r>
              <a:rPr lang="fa-IR" altLang="fa-IR" sz="1400" b="1">
                <a:solidFill>
                  <a:prstClr val="black"/>
                </a:solidFill>
                <a:cs typeface="B Nazanin" panose="00000400000000000000" pitchFamily="2" charset="-78"/>
              </a:rPr>
              <a:t> </a:t>
            </a:r>
          </a:p>
        </p:txBody>
      </p:sp>
      <p:pic>
        <p:nvPicPr>
          <p:cNvPr id="21510"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59563" y="5013325"/>
            <a:ext cx="2160587" cy="13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355850" y="5013325"/>
            <a:ext cx="2144713" cy="130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7"/>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39750" y="5013325"/>
            <a:ext cx="1693863" cy="137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3" name="Picture 6"/>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664075" y="5013325"/>
            <a:ext cx="1852613" cy="135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295770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3" descr="C:\Users\Zahra\Desktop\akse rusta\IMG_2904.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072313" y="714375"/>
            <a:ext cx="1744662" cy="1916113"/>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93187" name="Picture 4" descr="C:\Users\Zahra\Desktop\akse rusta\IMG_2905.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071938" y="0"/>
            <a:ext cx="1143000"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88" name="TextBox 4"/>
          <p:cNvSpPr txBox="1">
            <a:spLocks noChangeArrowheads="1"/>
          </p:cNvSpPr>
          <p:nvPr/>
        </p:nvSpPr>
        <p:spPr bwMode="auto">
          <a:xfrm>
            <a:off x="6929438" y="142875"/>
            <a:ext cx="2000250" cy="369888"/>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  خانه آقای عبداللهی</a:t>
            </a:r>
          </a:p>
        </p:txBody>
      </p:sp>
      <p:pic>
        <p:nvPicPr>
          <p:cNvPr id="93189" name="Picture 5" descr="hjut7ut.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1438" y="3000375"/>
            <a:ext cx="4071937" cy="367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90" name="Picture 6" descr="uoplllllllllllllll.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0" y="142875"/>
            <a:ext cx="2259013"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91" name="Picture 2" descr="D:\00000\akse rusta\IMG_2899.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214938" y="0"/>
            <a:ext cx="1595437"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92" name="Picture 9" descr="ززز.pn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3286125" y="3643313"/>
            <a:ext cx="115887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93" name="TextBox 11"/>
          <p:cNvSpPr txBox="1">
            <a:spLocks noChangeArrowheads="1"/>
          </p:cNvSpPr>
          <p:nvPr/>
        </p:nvSpPr>
        <p:spPr bwMode="auto">
          <a:xfrm>
            <a:off x="6929438" y="3143250"/>
            <a:ext cx="1857375"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این خانه دارای   دو اتاق یکی خواب و دیگری نشیمن است که اتاق نشیمن هیچ پنجره ای ندارد فقط از دو سمت نور گیر دارد و اتاق خواب یک پنجره به سمت غرب دارد،  از ویژگی بارز این خانه این است که به سمت جنوب هیچ پنجره ای ندارد وفقط یک نور گیر در این سمت دارد که نور انبار را تامین می کند این خانه از سمت شمال توسط طویله محصور شده است و فضا های درجه ی دوم در قسمت جنوب قرار گرفته اند</a:t>
            </a:r>
          </a:p>
        </p:txBody>
      </p:sp>
      <p:sp>
        <p:nvSpPr>
          <p:cNvPr id="13" name="Oval 12"/>
          <p:cNvSpPr/>
          <p:nvPr/>
        </p:nvSpPr>
        <p:spPr>
          <a:xfrm>
            <a:off x="5715000" y="4786313"/>
            <a:ext cx="500063" cy="571500"/>
          </a:xfrm>
          <a:prstGeom prst="ellipse">
            <a:avLst/>
          </a:prstGeom>
          <a:gradFill>
            <a:gsLst>
              <a:gs pos="0">
                <a:srgbClr val="000082"/>
              </a:gs>
              <a:gs pos="30000">
                <a:srgbClr val="66008F"/>
              </a:gs>
              <a:gs pos="64999">
                <a:srgbClr val="BA0066"/>
              </a:gs>
              <a:gs pos="89999">
                <a:srgbClr val="FF0000"/>
              </a:gs>
              <a:gs pos="100000">
                <a:srgbClr val="FF82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14" name="Oval 13"/>
          <p:cNvSpPr/>
          <p:nvPr/>
        </p:nvSpPr>
        <p:spPr>
          <a:xfrm>
            <a:off x="5715000" y="5572125"/>
            <a:ext cx="500063" cy="500063"/>
          </a:xfrm>
          <a:prstGeom prst="ellipse">
            <a:avLst/>
          </a:prstGeom>
          <a:gradFill>
            <a:gsLst>
              <a:gs pos="0">
                <a:srgbClr val="000082"/>
              </a:gs>
              <a:gs pos="30000">
                <a:srgbClr val="66008F"/>
              </a:gs>
              <a:gs pos="64999">
                <a:srgbClr val="BA0066"/>
              </a:gs>
              <a:gs pos="89999">
                <a:srgbClr val="FF0000"/>
              </a:gs>
              <a:gs pos="100000">
                <a:srgbClr val="FF82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15" name="Oval 14"/>
          <p:cNvSpPr/>
          <p:nvPr/>
        </p:nvSpPr>
        <p:spPr>
          <a:xfrm>
            <a:off x="5572125" y="3929063"/>
            <a:ext cx="785813" cy="785812"/>
          </a:xfrm>
          <a:prstGeom prst="ellipse">
            <a:avLst/>
          </a:prstGeom>
          <a:gradFill>
            <a:gsLst>
              <a:gs pos="0">
                <a:srgbClr val="DDEBCF"/>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16" name="Oval 15"/>
          <p:cNvSpPr/>
          <p:nvPr/>
        </p:nvSpPr>
        <p:spPr>
          <a:xfrm>
            <a:off x="5000625" y="4786313"/>
            <a:ext cx="571500" cy="642937"/>
          </a:xfrm>
          <a:prstGeom prst="ellipse">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17" name="Oval 16"/>
          <p:cNvSpPr/>
          <p:nvPr/>
        </p:nvSpPr>
        <p:spPr>
          <a:xfrm>
            <a:off x="6429375" y="4714875"/>
            <a:ext cx="571500" cy="642938"/>
          </a:xfrm>
          <a:prstGeom prst="ellipse">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18" name="Oval 17"/>
          <p:cNvSpPr/>
          <p:nvPr/>
        </p:nvSpPr>
        <p:spPr>
          <a:xfrm>
            <a:off x="5072063" y="5572125"/>
            <a:ext cx="571500" cy="642938"/>
          </a:xfrm>
          <a:prstGeom prst="ellipse">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19" name="Oval 18"/>
          <p:cNvSpPr/>
          <p:nvPr/>
        </p:nvSpPr>
        <p:spPr>
          <a:xfrm>
            <a:off x="6429375" y="5500688"/>
            <a:ext cx="571500" cy="642937"/>
          </a:xfrm>
          <a:prstGeom prst="ellipse">
            <a:avLst/>
          </a:prstGeom>
          <a:gradFill>
            <a:gsLst>
              <a:gs pos="0">
                <a:srgbClr val="03D4A8"/>
              </a:gs>
              <a:gs pos="25000">
                <a:srgbClr val="21D6E0"/>
              </a:gs>
              <a:gs pos="75000">
                <a:srgbClr val="0087E6"/>
              </a:gs>
              <a:gs pos="100000">
                <a:srgbClr val="005CB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0" name="Left Arrow 19"/>
          <p:cNvSpPr/>
          <p:nvPr/>
        </p:nvSpPr>
        <p:spPr>
          <a:xfrm rot="5400000">
            <a:off x="5822156" y="5322094"/>
            <a:ext cx="357188" cy="285750"/>
          </a:xfrm>
          <a:prstGeom prst="leftArrow">
            <a:avLst/>
          </a:prstGeom>
          <a:solidFill>
            <a:srgbClr val="F84818"/>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1" name="Left Arrow 20"/>
          <p:cNvSpPr/>
          <p:nvPr/>
        </p:nvSpPr>
        <p:spPr>
          <a:xfrm rot="10800000">
            <a:off x="6143625" y="5715000"/>
            <a:ext cx="357188" cy="285750"/>
          </a:xfrm>
          <a:prstGeom prst="leftArrow">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2" name="Left Arrow 21"/>
          <p:cNvSpPr/>
          <p:nvPr/>
        </p:nvSpPr>
        <p:spPr>
          <a:xfrm>
            <a:off x="5429250" y="5715000"/>
            <a:ext cx="357188" cy="285750"/>
          </a:xfrm>
          <a:prstGeom prst="leftArrow">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3" name="Left Arrow 22"/>
          <p:cNvSpPr/>
          <p:nvPr/>
        </p:nvSpPr>
        <p:spPr>
          <a:xfrm rot="10800000">
            <a:off x="5143500" y="4214813"/>
            <a:ext cx="500063" cy="2857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4" name="Left Arrow 23"/>
          <p:cNvSpPr/>
          <p:nvPr/>
        </p:nvSpPr>
        <p:spPr>
          <a:xfrm>
            <a:off x="5429250" y="4929188"/>
            <a:ext cx="357188" cy="285750"/>
          </a:xfrm>
          <a:prstGeom prst="leftArrow">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5" name="Left Arrow 24"/>
          <p:cNvSpPr/>
          <p:nvPr/>
        </p:nvSpPr>
        <p:spPr>
          <a:xfrm rot="5400000">
            <a:off x="5822156" y="5965032"/>
            <a:ext cx="357187" cy="285750"/>
          </a:xfrm>
          <a:prstGeom prst="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26" name="Left Arrow 25"/>
          <p:cNvSpPr/>
          <p:nvPr/>
        </p:nvSpPr>
        <p:spPr>
          <a:xfrm rot="10800000">
            <a:off x="6143625" y="4929188"/>
            <a:ext cx="357188" cy="285750"/>
          </a:xfrm>
          <a:prstGeom prst="leftArrow">
            <a:avLst/>
          </a:prstGeom>
          <a:solidFill>
            <a:srgbClr val="F84818"/>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93208" name="TextBox 26"/>
          <p:cNvSpPr txBox="1">
            <a:spLocks noChangeArrowheads="1"/>
          </p:cNvSpPr>
          <p:nvPr/>
        </p:nvSpPr>
        <p:spPr bwMode="auto">
          <a:xfrm>
            <a:off x="6357938" y="5715000"/>
            <a:ext cx="7143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آشپزخانه</a:t>
            </a:r>
          </a:p>
        </p:txBody>
      </p:sp>
      <p:sp>
        <p:nvSpPr>
          <p:cNvPr id="93209" name="TextBox 29"/>
          <p:cNvSpPr txBox="1">
            <a:spLocks noChangeArrowheads="1"/>
          </p:cNvSpPr>
          <p:nvPr/>
        </p:nvSpPr>
        <p:spPr bwMode="auto">
          <a:xfrm>
            <a:off x="5715000" y="6286500"/>
            <a:ext cx="64293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ورودی</a:t>
            </a:r>
          </a:p>
        </p:txBody>
      </p:sp>
      <p:sp>
        <p:nvSpPr>
          <p:cNvPr id="93210" name="TextBox 30"/>
          <p:cNvSpPr txBox="1">
            <a:spLocks noChangeArrowheads="1"/>
          </p:cNvSpPr>
          <p:nvPr/>
        </p:nvSpPr>
        <p:spPr bwMode="auto">
          <a:xfrm>
            <a:off x="5572125" y="5643563"/>
            <a:ext cx="6429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ایوان</a:t>
            </a:r>
          </a:p>
        </p:txBody>
      </p:sp>
      <p:sp>
        <p:nvSpPr>
          <p:cNvPr id="93211" name="TextBox 31"/>
          <p:cNvSpPr txBox="1">
            <a:spLocks noChangeArrowheads="1"/>
          </p:cNvSpPr>
          <p:nvPr/>
        </p:nvSpPr>
        <p:spPr bwMode="auto">
          <a:xfrm>
            <a:off x="5072063" y="5786438"/>
            <a:ext cx="42862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انبار</a:t>
            </a:r>
          </a:p>
        </p:txBody>
      </p:sp>
      <p:sp>
        <p:nvSpPr>
          <p:cNvPr id="93212" name="TextBox 32"/>
          <p:cNvSpPr txBox="1">
            <a:spLocks noChangeArrowheads="1"/>
          </p:cNvSpPr>
          <p:nvPr/>
        </p:nvSpPr>
        <p:spPr bwMode="auto">
          <a:xfrm>
            <a:off x="4572000" y="4938713"/>
            <a:ext cx="9286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خواب</a:t>
            </a:r>
          </a:p>
        </p:txBody>
      </p:sp>
      <p:sp>
        <p:nvSpPr>
          <p:cNvPr id="93213" name="TextBox 33"/>
          <p:cNvSpPr txBox="1">
            <a:spLocks noChangeArrowheads="1"/>
          </p:cNvSpPr>
          <p:nvPr/>
        </p:nvSpPr>
        <p:spPr bwMode="auto">
          <a:xfrm>
            <a:off x="6143625" y="4938713"/>
            <a:ext cx="7858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نشیمن</a:t>
            </a:r>
          </a:p>
        </p:txBody>
      </p:sp>
      <p:sp>
        <p:nvSpPr>
          <p:cNvPr id="93214" name="TextBox 34"/>
          <p:cNvSpPr txBox="1">
            <a:spLocks noChangeArrowheads="1"/>
          </p:cNvSpPr>
          <p:nvPr/>
        </p:nvSpPr>
        <p:spPr bwMode="auto">
          <a:xfrm>
            <a:off x="5429250" y="4152900"/>
            <a:ext cx="8572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طویله</a:t>
            </a:r>
          </a:p>
        </p:txBody>
      </p:sp>
      <p:sp>
        <p:nvSpPr>
          <p:cNvPr id="36" name="TextBox 35"/>
          <p:cNvSpPr txBox="1"/>
          <p:nvPr/>
        </p:nvSpPr>
        <p:spPr>
          <a:xfrm>
            <a:off x="3857625" y="5187950"/>
            <a:ext cx="1000125" cy="1200150"/>
          </a:xfrm>
          <a:prstGeom prst="rect">
            <a:avLst/>
          </a:prstGeom>
          <a:noFill/>
        </p:spPr>
        <p:txBody>
          <a:bodyPr rtlCol="1">
            <a:spAutoFit/>
          </a:bodyPr>
          <a:lstStyle/>
          <a:p>
            <a:pPr marL="228600" indent="-228600" fontAlgn="base">
              <a:spcBef>
                <a:spcPct val="0"/>
              </a:spcBef>
              <a:spcAft>
                <a:spcPct val="0"/>
              </a:spcAft>
              <a:buFontTx/>
              <a:buAutoNum type="arabicPeriod"/>
              <a:defRPr/>
            </a:pPr>
            <a:r>
              <a:rPr lang="fa-IR" sz="1200" dirty="0">
                <a:solidFill>
                  <a:prstClr val="black"/>
                </a:solidFill>
                <a:latin typeface="Arial" panose="020B0604020202020204" pitchFamily="34" charset="0"/>
              </a:rPr>
              <a:t>آشپز خانه</a:t>
            </a:r>
          </a:p>
          <a:p>
            <a:pPr marL="342900" indent="-342900" fontAlgn="base">
              <a:spcBef>
                <a:spcPct val="0"/>
              </a:spcBef>
              <a:spcAft>
                <a:spcPct val="0"/>
              </a:spcAft>
              <a:defRPr/>
            </a:pPr>
            <a:r>
              <a:rPr lang="fa-IR" sz="1200" dirty="0">
                <a:solidFill>
                  <a:prstClr val="black"/>
                </a:solidFill>
                <a:latin typeface="Arial" panose="020B0604020202020204" pitchFamily="34" charset="0"/>
              </a:rPr>
              <a:t>2.انبار</a:t>
            </a:r>
          </a:p>
          <a:p>
            <a:pPr marL="342900" indent="-342900" fontAlgn="base">
              <a:spcBef>
                <a:spcPct val="0"/>
              </a:spcBef>
              <a:spcAft>
                <a:spcPct val="0"/>
              </a:spcAft>
              <a:defRPr/>
            </a:pPr>
            <a:r>
              <a:rPr lang="fa-IR" sz="1200" dirty="0">
                <a:solidFill>
                  <a:prstClr val="black"/>
                </a:solidFill>
                <a:latin typeface="Arial" panose="020B0604020202020204" pitchFamily="34" charset="0"/>
              </a:rPr>
              <a:t>3.خواب</a:t>
            </a:r>
          </a:p>
          <a:p>
            <a:pPr marL="342900" indent="-342900" fontAlgn="base">
              <a:spcBef>
                <a:spcPct val="0"/>
              </a:spcBef>
              <a:spcAft>
                <a:spcPct val="0"/>
              </a:spcAft>
              <a:defRPr/>
            </a:pPr>
            <a:r>
              <a:rPr lang="fa-IR" sz="1200" dirty="0">
                <a:solidFill>
                  <a:prstClr val="black"/>
                </a:solidFill>
                <a:latin typeface="Arial" panose="020B0604020202020204" pitchFamily="34" charset="0"/>
              </a:rPr>
              <a:t>4.نشیمن</a:t>
            </a:r>
          </a:p>
          <a:p>
            <a:pPr marL="342900" indent="-342900" fontAlgn="base">
              <a:spcBef>
                <a:spcPct val="0"/>
              </a:spcBef>
              <a:spcAft>
                <a:spcPct val="0"/>
              </a:spcAft>
              <a:defRPr/>
            </a:pPr>
            <a:r>
              <a:rPr lang="fa-IR" sz="1200" dirty="0">
                <a:solidFill>
                  <a:prstClr val="black"/>
                </a:solidFill>
                <a:latin typeface="Arial" panose="020B0604020202020204" pitchFamily="34" charset="0"/>
              </a:rPr>
              <a:t>5.طویله</a:t>
            </a:r>
          </a:p>
          <a:p>
            <a:pPr marL="342900" indent="-342900" fontAlgn="base">
              <a:spcBef>
                <a:spcPct val="0"/>
              </a:spcBef>
              <a:spcAft>
                <a:spcPct val="0"/>
              </a:spcAft>
              <a:defRPr/>
            </a:pPr>
            <a:r>
              <a:rPr lang="fa-IR" sz="1200" dirty="0">
                <a:solidFill>
                  <a:prstClr val="black"/>
                </a:solidFill>
                <a:latin typeface="Arial" panose="020B0604020202020204" pitchFamily="34" charset="0"/>
              </a:rPr>
              <a:t>6.مرغدانی</a:t>
            </a:r>
            <a:endParaRPr lang="fa-IR" dirty="0">
              <a:solidFill>
                <a:prstClr val="black"/>
              </a:solidFill>
              <a:latin typeface="Arial" panose="020B0604020202020204" pitchFamily="34" charset="0"/>
            </a:endParaRPr>
          </a:p>
        </p:txBody>
      </p:sp>
      <p:sp>
        <p:nvSpPr>
          <p:cNvPr id="93216" name="TextBox 36"/>
          <p:cNvSpPr txBox="1">
            <a:spLocks noChangeArrowheads="1"/>
          </p:cNvSpPr>
          <p:nvPr/>
        </p:nvSpPr>
        <p:spPr bwMode="auto">
          <a:xfrm>
            <a:off x="1428750" y="3571875"/>
            <a:ext cx="1000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5</a:t>
            </a:r>
          </a:p>
        </p:txBody>
      </p:sp>
      <p:sp>
        <p:nvSpPr>
          <p:cNvPr id="93217" name="TextBox 37"/>
          <p:cNvSpPr txBox="1">
            <a:spLocks noChangeArrowheads="1"/>
          </p:cNvSpPr>
          <p:nvPr/>
        </p:nvSpPr>
        <p:spPr bwMode="auto">
          <a:xfrm>
            <a:off x="2428875" y="4643438"/>
            <a:ext cx="5000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4</a:t>
            </a:r>
          </a:p>
        </p:txBody>
      </p:sp>
      <p:sp>
        <p:nvSpPr>
          <p:cNvPr id="93218" name="TextBox 38"/>
          <p:cNvSpPr txBox="1">
            <a:spLocks noChangeArrowheads="1"/>
          </p:cNvSpPr>
          <p:nvPr/>
        </p:nvSpPr>
        <p:spPr bwMode="auto">
          <a:xfrm>
            <a:off x="785813" y="4643438"/>
            <a:ext cx="428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3</a:t>
            </a:r>
          </a:p>
        </p:txBody>
      </p:sp>
      <p:sp>
        <p:nvSpPr>
          <p:cNvPr id="93219" name="TextBox 39"/>
          <p:cNvSpPr txBox="1">
            <a:spLocks noChangeArrowheads="1"/>
          </p:cNvSpPr>
          <p:nvPr/>
        </p:nvSpPr>
        <p:spPr bwMode="auto">
          <a:xfrm>
            <a:off x="2286000" y="5487988"/>
            <a:ext cx="3571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1</a:t>
            </a:r>
          </a:p>
        </p:txBody>
      </p:sp>
      <p:sp>
        <p:nvSpPr>
          <p:cNvPr id="93220" name="TextBox 40"/>
          <p:cNvSpPr txBox="1">
            <a:spLocks noChangeArrowheads="1"/>
          </p:cNvSpPr>
          <p:nvPr/>
        </p:nvSpPr>
        <p:spPr bwMode="auto">
          <a:xfrm>
            <a:off x="642938" y="5429250"/>
            <a:ext cx="571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2</a:t>
            </a:r>
          </a:p>
        </p:txBody>
      </p:sp>
      <p:sp>
        <p:nvSpPr>
          <p:cNvPr id="93221" name="TextBox 41"/>
          <p:cNvSpPr txBox="1">
            <a:spLocks noChangeArrowheads="1"/>
          </p:cNvSpPr>
          <p:nvPr/>
        </p:nvSpPr>
        <p:spPr bwMode="auto">
          <a:xfrm>
            <a:off x="3500438" y="5345113"/>
            <a:ext cx="142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6</a:t>
            </a:r>
          </a:p>
        </p:txBody>
      </p:sp>
      <p:pic>
        <p:nvPicPr>
          <p:cNvPr id="93222" name="Picture 7" descr="C:\Users\Zahra\Desktop\akse rusta\IMG_3099.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286375" y="1285875"/>
            <a:ext cx="1571625"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223" name="Picture 8" descr="C:\Users\Zahra\Desktop\akse rusta\IMG_3101.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106863" y="1214438"/>
            <a:ext cx="1179512" cy="135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224" name="Picture 2" descr="D:\00000\akse rusta\IMG_3090.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357813" y="2571750"/>
            <a:ext cx="152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225" name="Picture 6" descr="C:\Users\Zahra\Desktop\akse rusta\IMG_3098.JP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4071938" y="2571750"/>
            <a:ext cx="1428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Rectangle 47"/>
          <p:cNvSpPr/>
          <p:nvPr/>
        </p:nvSpPr>
        <p:spPr>
          <a:xfrm>
            <a:off x="4071938" y="0"/>
            <a:ext cx="2786062" cy="3714750"/>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pic>
        <p:nvPicPr>
          <p:cNvPr id="93227" name="Picture 9" descr="222h"/>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1643063" y="1357313"/>
            <a:ext cx="2071687"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Oval 48"/>
          <p:cNvSpPr/>
          <p:nvPr/>
        </p:nvSpPr>
        <p:spPr>
          <a:xfrm>
            <a:off x="1643063" y="2500313"/>
            <a:ext cx="414337" cy="411162"/>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Tree>
    <p:extLst>
      <p:ext uri="{BB962C8B-B14F-4D97-AF65-F5344CB8AC3E}">
        <p14:creationId xmlns:p14="http://schemas.microsoft.com/office/powerpoint/2010/main" val="201722388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143108" y="2714620"/>
            <a:ext cx="3500462" cy="1569660"/>
          </a:xfrm>
          <a:prstGeom prst="rect">
            <a:avLst/>
          </a:prstGeom>
          <a:noFill/>
        </p:spPr>
        <p:txBody>
          <a:bodyPr rtlCol="1">
            <a:spAutoFit/>
          </a:bodyPr>
          <a:lstStyle/>
          <a:p>
            <a:pPr fontAlgn="base">
              <a:spcBef>
                <a:spcPct val="0"/>
              </a:spcBef>
              <a:spcAft>
                <a:spcPct val="0"/>
              </a:spcAft>
              <a:defRPr/>
            </a:pPr>
            <a:r>
              <a:rPr lang="fa-IR" sz="9600" b="1" dirty="0">
                <a:ln w="17780" cmpd="sng">
                  <a:solidFill>
                    <a:srgbClr val="FFFFFF"/>
                  </a:solidFill>
                  <a:prstDash val="solid"/>
                  <a:miter lim="800000"/>
                </a:ln>
                <a:solidFill>
                  <a:srgbClr val="C00000"/>
                </a:solidFill>
                <a:effectLst>
                  <a:outerShdw blurRad="50800" algn="tl" rotWithShape="0">
                    <a:srgbClr val="000000"/>
                  </a:outerShdw>
                </a:effectLst>
                <a:latin typeface="Arial" panose="020B0604020202020204" pitchFamily="34" charset="0"/>
                <a:cs typeface="2  Esfehan" pitchFamily="2" charset="-78"/>
              </a:rPr>
              <a:t>سازه</a:t>
            </a:r>
          </a:p>
        </p:txBody>
      </p:sp>
    </p:spTree>
    <p:extLst>
      <p:ext uri="{BB962C8B-B14F-4D97-AF65-F5344CB8AC3E}">
        <p14:creationId xmlns:p14="http://schemas.microsoft.com/office/powerpoint/2010/main" val="316421113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5234" name="TextBox 1"/>
          <p:cNvSpPr txBox="1">
            <a:spLocks noChangeArrowheads="1"/>
          </p:cNvSpPr>
          <p:nvPr/>
        </p:nvSpPr>
        <p:spPr bwMode="auto">
          <a:xfrm>
            <a:off x="500063" y="214313"/>
            <a:ext cx="8215312"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b="1">
                <a:solidFill>
                  <a:prstClr val="black"/>
                </a:solidFill>
                <a:cs typeface="B Nazanin" panose="00000400000000000000" pitchFamily="2" charset="-78"/>
              </a:rPr>
              <a:t>خانه سازی :</a:t>
            </a:r>
          </a:p>
          <a:p>
            <a:pPr eaLnBrk="1" fontAlgn="base" hangingPunct="1">
              <a:spcBef>
                <a:spcPct val="0"/>
              </a:spcBef>
              <a:spcAft>
                <a:spcPct val="0"/>
              </a:spcAft>
            </a:pPr>
            <a:r>
              <a:rPr lang="fa-IR" altLang="fa-IR" sz="1200" b="1">
                <a:solidFill>
                  <a:prstClr val="black"/>
                </a:solidFill>
                <a:cs typeface="B Nazanin" panose="00000400000000000000" pitchFamily="2" charset="-78"/>
              </a:rPr>
              <a:t>در گذشته خانه سازی روستایی توسط افراد خانواده و اقوام انجام می گرفت و خانه های اربابی توسط معمار و حدود بیست تا سی نفر کارگر صورت می گرفت که تهیه غذای این افراد به عهده خودشان بود،در حال حاضر با یک بنا و چهار کارگر کار خانه سازی انجام می گیرد.فصل خانه سازی طبق گفته اهالی روستا در یک ماه از بهار گذشته شروع می شود و حدود دو ماه طول می کشد ،دلیل انتخاب این فصل پایداری نسبی هوا در این فصل ذکر شده است. </a:t>
            </a:r>
          </a:p>
          <a:p>
            <a:pPr eaLnBrk="1" fontAlgn="base" hangingPunct="1">
              <a:spcBef>
                <a:spcPct val="0"/>
              </a:spcBef>
              <a:spcAft>
                <a:spcPct val="0"/>
              </a:spcAft>
            </a:pPr>
            <a:endParaRPr lang="fa-IR" altLang="fa-IR" sz="1200" b="1">
              <a:solidFill>
                <a:prstClr val="black"/>
              </a:solidFill>
              <a:cs typeface="B Nazanin" panose="00000400000000000000" pitchFamily="2" charset="-78"/>
            </a:endParaRPr>
          </a:p>
        </p:txBody>
      </p:sp>
      <p:sp>
        <p:nvSpPr>
          <p:cNvPr id="95235" name="TextBox 3"/>
          <p:cNvSpPr txBox="1">
            <a:spLocks noChangeArrowheads="1"/>
          </p:cNvSpPr>
          <p:nvPr/>
        </p:nvSpPr>
        <p:spPr bwMode="auto">
          <a:xfrm>
            <a:off x="3214688" y="1357313"/>
            <a:ext cx="53578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b="1">
                <a:solidFill>
                  <a:prstClr val="black"/>
                </a:solidFill>
                <a:cs typeface="B Nazanin" panose="00000400000000000000" pitchFamily="2" charset="-78"/>
              </a:rPr>
              <a:t>خانه به دو شکل ساخته می شود :</a:t>
            </a:r>
          </a:p>
          <a:p>
            <a:pPr eaLnBrk="1" fontAlgn="base" hangingPunct="1">
              <a:spcBef>
                <a:spcPct val="0"/>
              </a:spcBef>
              <a:spcAft>
                <a:spcPct val="0"/>
              </a:spcAft>
            </a:pPr>
            <a:r>
              <a:rPr lang="fa-IR" altLang="fa-IR" sz="1200" b="1">
                <a:solidFill>
                  <a:prstClr val="black"/>
                </a:solidFill>
                <a:cs typeface="B Nazanin" panose="00000400000000000000" pitchFamily="2" charset="-78"/>
              </a:rPr>
              <a:t>همکف،کرسی بلند(که بیشتر شامل خانه های اربابی می شود)</a:t>
            </a:r>
          </a:p>
        </p:txBody>
      </p:sp>
      <p:pic>
        <p:nvPicPr>
          <p:cNvPr id="95236" name="Picture 2" descr="C:\Users\Zahra\Desktop\akse rusta\IMG_290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57250" y="1285875"/>
            <a:ext cx="2506663"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7" name="TextBox 4"/>
          <p:cNvSpPr txBox="1">
            <a:spLocks noChangeArrowheads="1"/>
          </p:cNvSpPr>
          <p:nvPr/>
        </p:nvSpPr>
        <p:spPr bwMode="auto">
          <a:xfrm>
            <a:off x="6572250" y="2071688"/>
            <a:ext cx="21431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b="1">
                <a:solidFill>
                  <a:prstClr val="black"/>
                </a:solidFill>
                <a:cs typeface="B Nazanin" panose="00000400000000000000" pitchFamily="2" charset="-78"/>
              </a:rPr>
              <a:t>مصالح ساختمانی :</a:t>
            </a:r>
          </a:p>
        </p:txBody>
      </p:sp>
      <p:sp>
        <p:nvSpPr>
          <p:cNvPr id="95238" name="TextBox 5"/>
          <p:cNvSpPr txBox="1">
            <a:spLocks noChangeArrowheads="1"/>
          </p:cNvSpPr>
          <p:nvPr/>
        </p:nvSpPr>
        <p:spPr bwMode="auto">
          <a:xfrm>
            <a:off x="3571875" y="2428875"/>
            <a:ext cx="50720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b="1">
                <a:solidFill>
                  <a:prstClr val="black"/>
                </a:solidFill>
                <a:cs typeface="B Nazanin" panose="00000400000000000000" pitchFamily="2" charset="-78"/>
              </a:rPr>
              <a:t>سنگ :</a:t>
            </a:r>
          </a:p>
          <a:p>
            <a:pPr eaLnBrk="1" fontAlgn="base" hangingPunct="1">
              <a:spcBef>
                <a:spcPct val="0"/>
              </a:spcBef>
              <a:spcAft>
                <a:spcPct val="0"/>
              </a:spcAft>
            </a:pPr>
            <a:r>
              <a:rPr lang="fa-IR" altLang="fa-IR" sz="1200" b="1">
                <a:solidFill>
                  <a:prstClr val="black"/>
                </a:solidFill>
                <a:cs typeface="B Nazanin" panose="00000400000000000000" pitchFamily="2" charset="-78"/>
              </a:rPr>
              <a:t>سنگهای مورد استفاده در خانه های روستای مورد بررسی سنگهای رودخانه ای می باشند،این سنگها بیشتر در پی به علت استحکام و دوام زیاد مورد استفاده قرار می گیرند. </a:t>
            </a:r>
          </a:p>
        </p:txBody>
      </p:sp>
      <p:pic>
        <p:nvPicPr>
          <p:cNvPr id="7" name="Picture 2" descr="C:\Users\Zahra\Desktop\axs12\IMG_3593.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00100" y="4500570"/>
            <a:ext cx="2166952" cy="1625215"/>
          </a:xfrm>
          <a:prstGeom prst="rect">
            <a:avLst/>
          </a:prstGeom>
          <a:noFill/>
          <a:effectLst>
            <a:glow rad="63500">
              <a:schemeClr val="accent1">
                <a:satMod val="175000"/>
                <a:alpha val="40000"/>
              </a:schemeClr>
            </a:glow>
          </a:effectLst>
        </p:spPr>
      </p:pic>
      <p:sp>
        <p:nvSpPr>
          <p:cNvPr id="95240" name="TextBox 7"/>
          <p:cNvSpPr txBox="1">
            <a:spLocks noChangeArrowheads="1"/>
          </p:cNvSpPr>
          <p:nvPr/>
        </p:nvSpPr>
        <p:spPr bwMode="auto">
          <a:xfrm>
            <a:off x="642938" y="3357563"/>
            <a:ext cx="8001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b="1">
                <a:solidFill>
                  <a:prstClr val="black"/>
                </a:solidFill>
                <a:cs typeface="B Nazanin" panose="00000400000000000000" pitchFamily="2" charset="-78"/>
              </a:rPr>
              <a:t>چوب :</a:t>
            </a:r>
          </a:p>
          <a:p>
            <a:pPr eaLnBrk="1" fontAlgn="base" hangingPunct="1">
              <a:spcBef>
                <a:spcPct val="0"/>
              </a:spcBef>
              <a:spcAft>
                <a:spcPct val="0"/>
              </a:spcAft>
            </a:pPr>
            <a:r>
              <a:rPr lang="fa-IR" altLang="fa-IR" sz="1200" b="1">
                <a:solidFill>
                  <a:prstClr val="black"/>
                </a:solidFill>
                <a:cs typeface="B Nazanin" panose="00000400000000000000" pitchFamily="2" charset="-78"/>
              </a:rPr>
              <a:t>در خانه سازی ازچوب  درختان نوج وراش و مازی و در مواردی از درختان لی که در جنگلهای اطراف اسپیلی وجود دارند استفاده می شود. برای پی از چوب نوج که قرمز رنگ است و برای تیر و ستون و سایر بخشها از چوب راش استفاده می کنند،برای ساختن در وپنجره نجار از الوارهای چوبی راش استفاده می کند،برای تهیه چوب ،درختها را در فصل پاییز بریده و توسط گاو نر (ورزا)،قاطر و یا روی  دوش به محل خانه سازی می آوردند و آنها را بریده و پوست می کنند.</a:t>
            </a:r>
          </a:p>
        </p:txBody>
      </p:sp>
      <p:pic>
        <p:nvPicPr>
          <p:cNvPr id="95241" name="Picture 3" descr="C:\Users\Zahra\Desktop\axs12\IMG_3599.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714750" y="4500563"/>
            <a:ext cx="2259013" cy="164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2" name="Picture 4" descr="C:\Users\Zahra\Desktop\axs12\IMG_3600.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500813" y="4429125"/>
            <a:ext cx="2239962" cy="167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43" name="TextBox 11"/>
          <p:cNvSpPr txBox="1">
            <a:spLocks noChangeArrowheads="1"/>
          </p:cNvSpPr>
          <p:nvPr/>
        </p:nvSpPr>
        <p:spPr bwMode="auto">
          <a:xfrm>
            <a:off x="1285875" y="6215063"/>
            <a:ext cx="15001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b="1">
                <a:solidFill>
                  <a:prstClr val="black"/>
                </a:solidFill>
                <a:cs typeface="B Nazanin" panose="00000400000000000000" pitchFamily="2" charset="-78"/>
              </a:rPr>
              <a:t>سنگ رودخانه ای</a:t>
            </a:r>
          </a:p>
        </p:txBody>
      </p:sp>
      <p:sp>
        <p:nvSpPr>
          <p:cNvPr id="95244" name="TextBox 12"/>
          <p:cNvSpPr txBox="1">
            <a:spLocks noChangeArrowheads="1"/>
          </p:cNvSpPr>
          <p:nvPr/>
        </p:nvSpPr>
        <p:spPr bwMode="auto">
          <a:xfrm>
            <a:off x="3857625" y="6215063"/>
            <a:ext cx="1285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b="1">
                <a:solidFill>
                  <a:prstClr val="black"/>
                </a:solidFill>
                <a:cs typeface="B Nazanin" panose="00000400000000000000" pitchFamily="2" charset="-78"/>
              </a:rPr>
              <a:t>نوج</a:t>
            </a:r>
          </a:p>
        </p:txBody>
      </p:sp>
      <p:sp>
        <p:nvSpPr>
          <p:cNvPr id="95245" name="TextBox 13"/>
          <p:cNvSpPr txBox="1">
            <a:spLocks noChangeArrowheads="1"/>
          </p:cNvSpPr>
          <p:nvPr/>
        </p:nvSpPr>
        <p:spPr bwMode="auto">
          <a:xfrm>
            <a:off x="7072313" y="6215063"/>
            <a:ext cx="785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b="1">
                <a:solidFill>
                  <a:prstClr val="black"/>
                </a:solidFill>
                <a:cs typeface="B Nazanin" panose="00000400000000000000" pitchFamily="2" charset="-78"/>
              </a:rPr>
              <a:t>راش</a:t>
            </a:r>
          </a:p>
        </p:txBody>
      </p:sp>
    </p:spTree>
    <p:extLst>
      <p:ext uri="{BB962C8B-B14F-4D97-AF65-F5344CB8AC3E}">
        <p14:creationId xmlns:p14="http://schemas.microsoft.com/office/powerpoint/2010/main" val="232321464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1"/>
          <p:cNvSpPr>
            <a:spLocks noChangeArrowheads="1"/>
          </p:cNvSpPr>
          <p:nvPr/>
        </p:nvSpPr>
        <p:spPr bwMode="auto">
          <a:xfrm>
            <a:off x="1143000" y="214313"/>
            <a:ext cx="7715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rPr>
              <a:t>بریدن درختها به دو صورت انجام می گرفت :</a:t>
            </a:r>
          </a:p>
          <a:p>
            <a:pPr eaLnBrk="1" fontAlgn="base" hangingPunct="1">
              <a:spcBef>
                <a:spcPct val="0"/>
              </a:spcBef>
              <a:spcAft>
                <a:spcPct val="0"/>
              </a:spcAft>
            </a:pPr>
            <a:r>
              <a:rPr lang="fa-IR" altLang="fa-IR" sz="1200">
                <a:solidFill>
                  <a:prstClr val="black"/>
                </a:solidFill>
              </a:rPr>
              <a:t>1-در این روش از اره  یکه بر برای بریدن عمودی چوبها و یا بریدن شاخ و برگ درختان استفاده میشد،به این ترتیب که شخصی در بالای درخت و دو نفر پایین درخت قرار می گیرند،شخصی که در بالای درخت است دسته اره را گرفته و دو نفر دیگر طناب را می کشند</a:t>
            </a:r>
          </a:p>
          <a:p>
            <a:pPr eaLnBrk="1" fontAlgn="base" hangingPunct="1">
              <a:spcBef>
                <a:spcPct val="0"/>
              </a:spcBef>
              <a:spcAft>
                <a:spcPct val="0"/>
              </a:spcAft>
            </a:pPr>
            <a:r>
              <a:rPr lang="fa-IR" altLang="fa-IR" sz="1200">
                <a:solidFill>
                  <a:prstClr val="black"/>
                </a:solidFill>
              </a:rPr>
              <a:t>2-در این روش از اره کله بر برای بریدن افقی  چوبها استفاده می شد،به این ترتیب که دو نفر در مقابل هم قرار می گیرند و اره را از دو طرف می کشند.</a:t>
            </a:r>
          </a:p>
          <a:p>
            <a:pPr eaLnBrk="1" fontAlgn="base" hangingPunct="1">
              <a:spcBef>
                <a:spcPct val="0"/>
              </a:spcBef>
              <a:spcAft>
                <a:spcPct val="0"/>
              </a:spcAft>
            </a:pPr>
            <a:r>
              <a:rPr lang="fa-IR" altLang="fa-IR" sz="1200">
                <a:solidFill>
                  <a:prstClr val="black"/>
                </a:solidFill>
              </a:rPr>
              <a:t>برای صاف کردن چوب از رنده دستی استفاده می کردند.</a:t>
            </a:r>
          </a:p>
        </p:txBody>
      </p:sp>
      <p:pic>
        <p:nvPicPr>
          <p:cNvPr id="3" name="Picture 3" descr="C:\Users\Zahra\Desktop\IMG_3665.JPG"/>
          <p:cNvPicPr>
            <a:picLocks noChangeAspect="1" noChangeArrowheads="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1714480" y="1142984"/>
            <a:ext cx="2071702" cy="1908146"/>
          </a:xfrm>
          <a:prstGeom prst="rect">
            <a:avLst/>
          </a:prstGeom>
          <a:solidFill>
            <a:schemeClr val="tx1">
              <a:lumMod val="95000"/>
              <a:lumOff val="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96260" name="TextBox 3"/>
          <p:cNvSpPr txBox="1">
            <a:spLocks noChangeArrowheads="1"/>
          </p:cNvSpPr>
          <p:nvPr/>
        </p:nvSpPr>
        <p:spPr bwMode="auto">
          <a:xfrm>
            <a:off x="5786438" y="1500188"/>
            <a:ext cx="30003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cs typeface="B Nazanin" panose="00000400000000000000" pitchFamily="2" charset="-78"/>
              </a:rPr>
              <a:t>معایب چوب :</a:t>
            </a:r>
          </a:p>
          <a:p>
            <a:pPr eaLnBrk="1" fontAlgn="base" hangingPunct="1">
              <a:spcBef>
                <a:spcPct val="0"/>
              </a:spcBef>
              <a:spcAft>
                <a:spcPct val="0"/>
              </a:spcAft>
            </a:pPr>
            <a:endParaRPr lang="fa-IR" altLang="fa-IR" sz="1200">
              <a:solidFill>
                <a:prstClr val="black"/>
              </a:solidFill>
              <a:cs typeface="B Nazanin" panose="00000400000000000000" pitchFamily="2" charset="-78"/>
            </a:endParaRPr>
          </a:p>
          <a:p>
            <a:pPr eaLnBrk="1" fontAlgn="base" hangingPunct="1">
              <a:spcBef>
                <a:spcPct val="0"/>
              </a:spcBef>
              <a:spcAft>
                <a:spcPct val="0"/>
              </a:spcAft>
            </a:pPr>
            <a:r>
              <a:rPr lang="fa-IR" altLang="fa-IR" sz="1200">
                <a:solidFill>
                  <a:prstClr val="black"/>
                </a:solidFill>
                <a:cs typeface="B Nazanin" panose="00000400000000000000" pitchFamily="2" charset="-78"/>
              </a:rPr>
              <a:t>1)پوسیدگی</a:t>
            </a:r>
          </a:p>
          <a:p>
            <a:pPr eaLnBrk="1" fontAlgn="base" hangingPunct="1">
              <a:spcBef>
                <a:spcPct val="0"/>
              </a:spcBef>
              <a:spcAft>
                <a:spcPct val="0"/>
              </a:spcAft>
            </a:pPr>
            <a:r>
              <a:rPr lang="fa-IR" altLang="fa-IR" sz="1200">
                <a:solidFill>
                  <a:prstClr val="black"/>
                </a:solidFill>
                <a:cs typeface="B Nazanin" panose="00000400000000000000" pitchFamily="2" charset="-78"/>
              </a:rPr>
              <a:t>2)تغییر حجم بر اثر رطوبت</a:t>
            </a:r>
          </a:p>
          <a:p>
            <a:pPr eaLnBrk="1" fontAlgn="base" hangingPunct="1">
              <a:spcBef>
                <a:spcPct val="0"/>
              </a:spcBef>
              <a:spcAft>
                <a:spcPct val="0"/>
              </a:spcAft>
            </a:pPr>
            <a:r>
              <a:rPr lang="fa-IR" altLang="fa-IR" sz="1200">
                <a:solidFill>
                  <a:prstClr val="black"/>
                </a:solidFill>
                <a:cs typeface="B Nazanin" panose="00000400000000000000" pitchFamily="2" charset="-78"/>
              </a:rPr>
              <a:t>3)آتش سوزی</a:t>
            </a:r>
          </a:p>
          <a:p>
            <a:pPr eaLnBrk="1" fontAlgn="base" hangingPunct="1">
              <a:spcBef>
                <a:spcPct val="0"/>
              </a:spcBef>
              <a:spcAft>
                <a:spcPct val="0"/>
              </a:spcAft>
            </a:pPr>
            <a:r>
              <a:rPr lang="fa-IR" altLang="fa-IR" sz="1200">
                <a:solidFill>
                  <a:prstClr val="black"/>
                </a:solidFill>
                <a:cs typeface="B Nazanin" panose="00000400000000000000" pitchFamily="2" charset="-78"/>
              </a:rPr>
              <a:t>4)نفوذ گرما و سرما</a:t>
            </a:r>
          </a:p>
        </p:txBody>
      </p:sp>
      <p:sp>
        <p:nvSpPr>
          <p:cNvPr id="96261" name="TextBox 4"/>
          <p:cNvSpPr txBox="1">
            <a:spLocks noChangeArrowheads="1"/>
          </p:cNvSpPr>
          <p:nvPr/>
        </p:nvSpPr>
        <p:spPr bwMode="auto">
          <a:xfrm>
            <a:off x="3786188" y="1571625"/>
            <a:ext cx="32146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cs typeface="B Nazanin" panose="00000400000000000000" pitchFamily="2" charset="-78"/>
              </a:rPr>
              <a:t>محاسن چوب :</a:t>
            </a:r>
          </a:p>
          <a:p>
            <a:pPr eaLnBrk="1" fontAlgn="base" hangingPunct="1">
              <a:spcBef>
                <a:spcPct val="0"/>
              </a:spcBef>
              <a:spcAft>
                <a:spcPct val="0"/>
              </a:spcAft>
            </a:pPr>
            <a:endParaRPr lang="fa-IR" altLang="fa-IR" sz="1200">
              <a:solidFill>
                <a:prstClr val="black"/>
              </a:solidFill>
              <a:cs typeface="B Nazanin" panose="00000400000000000000" pitchFamily="2" charset="-78"/>
            </a:endParaRPr>
          </a:p>
          <a:p>
            <a:pPr eaLnBrk="1" fontAlgn="base" hangingPunct="1">
              <a:spcBef>
                <a:spcPct val="0"/>
              </a:spcBef>
              <a:spcAft>
                <a:spcPct val="0"/>
              </a:spcAft>
            </a:pPr>
            <a:r>
              <a:rPr lang="fa-IR" altLang="fa-IR" sz="1200">
                <a:solidFill>
                  <a:prstClr val="black"/>
                </a:solidFill>
                <a:cs typeface="B Nazanin" panose="00000400000000000000" pitchFamily="2" charset="-78"/>
              </a:rPr>
              <a:t>1)تهیه اسان</a:t>
            </a:r>
          </a:p>
          <a:p>
            <a:pPr eaLnBrk="1" fontAlgn="base" hangingPunct="1">
              <a:spcBef>
                <a:spcPct val="0"/>
              </a:spcBef>
              <a:spcAft>
                <a:spcPct val="0"/>
              </a:spcAft>
            </a:pPr>
            <a:r>
              <a:rPr lang="fa-IR" altLang="fa-IR" sz="1200">
                <a:solidFill>
                  <a:prstClr val="black"/>
                </a:solidFill>
                <a:cs typeface="B Nazanin" panose="00000400000000000000" pitchFamily="2" charset="-78"/>
              </a:rPr>
              <a:t>2)پایداری و مقاومت</a:t>
            </a:r>
          </a:p>
          <a:p>
            <a:pPr eaLnBrk="1" fontAlgn="base" hangingPunct="1">
              <a:spcBef>
                <a:spcPct val="0"/>
              </a:spcBef>
              <a:spcAft>
                <a:spcPct val="0"/>
              </a:spcAft>
            </a:pPr>
            <a:r>
              <a:rPr lang="fa-IR" altLang="fa-IR" sz="1200">
                <a:solidFill>
                  <a:prstClr val="black"/>
                </a:solidFill>
                <a:cs typeface="B Nazanin" panose="00000400000000000000" pitchFamily="2" charset="-78"/>
              </a:rPr>
              <a:t>3)هزینه کم</a:t>
            </a:r>
          </a:p>
        </p:txBody>
      </p:sp>
      <p:sp>
        <p:nvSpPr>
          <p:cNvPr id="96262" name="TextBox 5"/>
          <p:cNvSpPr txBox="1">
            <a:spLocks noChangeArrowheads="1"/>
          </p:cNvSpPr>
          <p:nvPr/>
        </p:nvSpPr>
        <p:spPr bwMode="auto">
          <a:xfrm>
            <a:off x="1928813" y="2786063"/>
            <a:ext cx="72151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cs typeface="B Nazanin" panose="00000400000000000000" pitchFamily="2" charset="-78"/>
              </a:rPr>
              <a:t>درخت نوج در مقابل رطوبت و تغییر دما بسیار مقاوم است و سالها سالم باقی می ماند. </a:t>
            </a:r>
          </a:p>
        </p:txBody>
      </p:sp>
      <p:sp>
        <p:nvSpPr>
          <p:cNvPr id="7" name="Rectangle 6"/>
          <p:cNvSpPr/>
          <p:nvPr/>
        </p:nvSpPr>
        <p:spPr>
          <a:xfrm>
            <a:off x="7215206" y="3143248"/>
            <a:ext cx="1709122" cy="461665"/>
          </a:xfrm>
          <a:prstGeom prst="rect">
            <a:avLst/>
          </a:prstGeom>
        </p:spPr>
        <p:txBody>
          <a:bodyPr wrap="none">
            <a:spAutoFit/>
          </a:bodyPr>
          <a:lstStyle/>
          <a:p>
            <a:pPr fontAlgn="base">
              <a:spcBef>
                <a:spcPct val="0"/>
              </a:spcBef>
              <a:spcAft>
                <a:spcPct val="0"/>
              </a:spcAft>
              <a:defRPr/>
            </a:pPr>
            <a:r>
              <a:rPr lang="fa-IR" sz="2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Tahoma" pitchFamily="34" charset="0"/>
                <a:ea typeface="Times New Roman" pitchFamily="18" charset="0"/>
                <a:cs typeface="B Nazanin" pitchFamily="2" charset="-78"/>
              </a:rPr>
              <a:t>طریقه ساخت :</a:t>
            </a:r>
          </a:p>
        </p:txBody>
      </p:sp>
      <p:sp>
        <p:nvSpPr>
          <p:cNvPr id="96264" name="Rectangle 7"/>
          <p:cNvSpPr>
            <a:spLocks noChangeArrowheads="1"/>
          </p:cNvSpPr>
          <p:nvPr/>
        </p:nvSpPr>
        <p:spPr bwMode="auto">
          <a:xfrm>
            <a:off x="0" y="3643313"/>
            <a:ext cx="8929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cs typeface="B Nazanin" panose="00000400000000000000" pitchFamily="2" charset="-78"/>
              </a:rPr>
              <a:t>1)ابتدا محل کنج اتاقها را در نظر گرفته و با ریسمان این مکانها را نسبت به هم گونیا می کردند،سپس در این مکانها زمین را تا عمق یک تا یک و نیم متر می کنند(در این مکانها دو حفره در کنار هم ایجاد می شود)،</a:t>
            </a:r>
          </a:p>
        </p:txBody>
      </p:sp>
      <p:sp>
        <p:nvSpPr>
          <p:cNvPr id="96265" name="Rectangle 8"/>
          <p:cNvSpPr>
            <a:spLocks noChangeArrowheads="1"/>
          </p:cNvSpPr>
          <p:nvPr/>
        </p:nvSpPr>
        <p:spPr bwMode="auto">
          <a:xfrm>
            <a:off x="214313" y="4152900"/>
            <a:ext cx="86439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cs typeface="B Nazanin" panose="00000400000000000000" pitchFamily="2" charset="-78"/>
              </a:rPr>
              <a:t>2)نوجها رادر این حفره  ها قرار می دهند،در زمین شیبدار با نوجهایی با ارتفاعات مختلف سطح کف را تراز می کنند.</a:t>
            </a:r>
          </a:p>
        </p:txBody>
      </p:sp>
      <p:pic>
        <p:nvPicPr>
          <p:cNvPr id="10" name="Picture 9" descr="2"/>
          <p:cNvPicPr>
            <a:picLocks noChangeAspect="1" noChangeArrowheads="1"/>
          </p:cNvPicPr>
          <p:nvPr/>
        </p:nvPicPr>
        <p:blipFill>
          <a:blip r:embed="rId3" cstate="email">
            <a:biLevel thresh="50000"/>
            <a:extLst>
              <a:ext uri="{28A0092B-C50C-407E-A947-70E740481C1C}">
                <a14:useLocalDpi xmlns:a14="http://schemas.microsoft.com/office/drawing/2010/main"/>
              </a:ext>
            </a:extLst>
          </a:blip>
          <a:srcRect/>
          <a:stretch>
            <a:fillRect/>
          </a:stretch>
        </p:blipFill>
        <p:spPr bwMode="auto">
          <a:xfrm>
            <a:off x="214282" y="4536716"/>
            <a:ext cx="2571768" cy="2035556"/>
          </a:xfrm>
          <a:prstGeom prst="rect">
            <a:avLst/>
          </a:prstGeom>
          <a:solidFill>
            <a:schemeClr val="tx1">
              <a:lumMod val="95000"/>
              <a:lumOff val="5000"/>
            </a:schemeClr>
          </a:solidFill>
          <a:ln w="38100">
            <a:noFill/>
          </a:ln>
          <a:effectLst>
            <a:outerShdw blurRad="149987" dist="250190" dir="8460000" algn="ctr">
              <a:srgbClr val="000000">
                <a:alpha val="28000"/>
              </a:srgbClr>
            </a:outerShdw>
            <a:softEdge rad="112500"/>
          </a:effectLst>
          <a:scene3d>
            <a:camera prst="orthographicFront">
              <a:rot lat="0" lon="0" rev="0"/>
            </a:camera>
            <a:lightRig rig="contrasting" dir="t">
              <a:rot lat="0" lon="0" rev="1500000"/>
            </a:lightRig>
          </a:scene3d>
          <a:sp3d prstMaterial="metal">
            <a:bevelT w="88900" h="88900"/>
          </a:sp3d>
        </p:spPr>
      </p:pic>
      <p:sp>
        <p:nvSpPr>
          <p:cNvPr id="96267" name="Rectangle 10"/>
          <p:cNvSpPr>
            <a:spLocks noChangeArrowheads="1"/>
          </p:cNvSpPr>
          <p:nvPr/>
        </p:nvSpPr>
        <p:spPr bwMode="auto">
          <a:xfrm>
            <a:off x="5572125" y="4643438"/>
            <a:ext cx="32861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cs typeface="B Nazanin" panose="00000400000000000000" pitchFamily="2" charset="-78"/>
              </a:rPr>
              <a:t>3) در این منطقه برای اجرای بنا پی را در عمق زمین اجرا نمی کنند بلکه  زمین را تا سطح هموار شدن صاف می کنند و پی را روی سطح صاف زمین تا ارتفاع مناسب می چینند . پی در این بنا ها بیشتر حالت کرسی چینی دارد و می توان گفت که برای این خانه ها پی ساخته نمی شود .</a:t>
            </a:r>
          </a:p>
        </p:txBody>
      </p:sp>
      <p:pic>
        <p:nvPicPr>
          <p:cNvPr id="12" name="Picture 3" descr="C:\Users\Zahra\Desktop\axs12\IMG_362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16200000">
            <a:off x="2562805" y="4705954"/>
            <a:ext cx="2214579" cy="1660933"/>
          </a:xfrm>
          <a:prstGeom prst="rect">
            <a:avLst/>
          </a:prstGeom>
          <a:solidFill>
            <a:schemeClr val="tx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96269" name="TextBox 16"/>
          <p:cNvSpPr txBox="1">
            <a:spLocks noChangeArrowheads="1"/>
          </p:cNvSpPr>
          <p:nvPr/>
        </p:nvSpPr>
        <p:spPr bwMode="auto">
          <a:xfrm>
            <a:off x="928688" y="6429375"/>
            <a:ext cx="121443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cs typeface="B Nazanin" panose="00000400000000000000" pitchFamily="2" charset="-78"/>
              </a:rPr>
              <a:t>کرسی چینی</a:t>
            </a:r>
          </a:p>
        </p:txBody>
      </p:sp>
    </p:spTree>
    <p:extLst>
      <p:ext uri="{BB962C8B-B14F-4D97-AF65-F5344CB8AC3E}">
        <p14:creationId xmlns:p14="http://schemas.microsoft.com/office/powerpoint/2010/main" val="196186261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avi">
            <a:hlinkClick r:id="" action="ppaction://media"/>
          </p:cNvPr>
          <p:cNvPicPr>
            <a:picLocks noRot="1" noChangeAspect="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88234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extBox 1"/>
          <p:cNvSpPr txBox="1">
            <a:spLocks noChangeArrowheads="1"/>
          </p:cNvSpPr>
          <p:nvPr/>
        </p:nvSpPr>
        <p:spPr bwMode="auto">
          <a:xfrm>
            <a:off x="1857375" y="2795588"/>
            <a:ext cx="7000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b="1">
                <a:solidFill>
                  <a:prstClr val="black"/>
                </a:solidFill>
                <a:cs typeface="B Nazanin" panose="00000400000000000000" pitchFamily="2" charset="-78"/>
              </a:rPr>
              <a:t>4) در این مرحله نالها بر روی نوجها قرار می دهند که این نالها در واقع نقش شناژ افقی را ایفا می کنند.</a:t>
            </a:r>
          </a:p>
        </p:txBody>
      </p:sp>
      <p:sp>
        <p:nvSpPr>
          <p:cNvPr id="98307" name="TextBox 2"/>
          <p:cNvSpPr txBox="1">
            <a:spLocks noChangeArrowheads="1"/>
          </p:cNvSpPr>
          <p:nvPr/>
        </p:nvSpPr>
        <p:spPr bwMode="auto">
          <a:xfrm>
            <a:off x="1928813" y="6110288"/>
            <a:ext cx="67865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b="1">
                <a:solidFill>
                  <a:prstClr val="black"/>
                </a:solidFill>
                <a:cs typeface="B Nazanin" panose="00000400000000000000" pitchFamily="2" charset="-78"/>
              </a:rPr>
              <a:t>5)اجرای ستون :به این ترتیب که پای ستون را بر روی نال قرار می گیرد،این اتصال با میخ صورت می گیرد.</a:t>
            </a:r>
          </a:p>
          <a:p>
            <a:pPr eaLnBrk="1" fontAlgn="base" hangingPunct="1">
              <a:spcBef>
                <a:spcPct val="0"/>
              </a:spcBef>
              <a:spcAft>
                <a:spcPct val="0"/>
              </a:spcAft>
            </a:pPr>
            <a:endParaRPr lang="fa-IR" altLang="fa-IR" sz="1200" b="1">
              <a:solidFill>
                <a:prstClr val="black"/>
              </a:solidFill>
              <a:cs typeface="B Nazanin" panose="00000400000000000000" pitchFamily="2" charset="-78"/>
            </a:endParaRPr>
          </a:p>
        </p:txBody>
      </p:sp>
      <p:pic>
        <p:nvPicPr>
          <p:cNvPr id="98308" name="Picture 3" descr="C:\Users\Zahra\Desktop\axs12\IMG_3616.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00313" y="4197350"/>
            <a:ext cx="1928812"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09" name="Picture 4" descr="C:\Users\Zahra\Desktop\axs12\IMG_362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4375" y="4229100"/>
            <a:ext cx="1466850"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10" name="Picture 5" descr="C:\Users\Zahra\Desktop\axs12\IMG_3627.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10175" y="3786188"/>
            <a:ext cx="136207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1" name="Rectangle 7"/>
          <p:cNvSpPr>
            <a:spLocks noChangeArrowheads="1"/>
          </p:cNvSpPr>
          <p:nvPr/>
        </p:nvSpPr>
        <p:spPr bwMode="auto">
          <a:xfrm>
            <a:off x="1785938" y="3098800"/>
            <a:ext cx="70723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b="1">
                <a:solidFill>
                  <a:prstClr val="black"/>
                </a:solidFill>
                <a:cs typeface="B Nazanin" panose="00000400000000000000" pitchFamily="2" charset="-78"/>
              </a:rPr>
              <a:t>به منظور قرار دادن این الوارها بر روی هم آن ها را چرت می دهند به این صورت که حدود 5 تا 7 سانتیمتر انتهای هر کدام از این الوارها را به شکل </a:t>
            </a:r>
            <a:r>
              <a:rPr lang="en-US" altLang="fa-IR" sz="1200" b="1">
                <a:solidFill>
                  <a:prstClr val="black"/>
                </a:solidFill>
                <a:cs typeface="B Nazanin" panose="00000400000000000000" pitchFamily="2" charset="-78"/>
              </a:rPr>
              <a:t>U</a:t>
            </a:r>
            <a:r>
              <a:rPr lang="fa-IR" altLang="fa-IR" sz="1200" b="1">
                <a:solidFill>
                  <a:prstClr val="black"/>
                </a:solidFill>
                <a:cs typeface="B Nazanin" panose="00000400000000000000" pitchFamily="2" charset="-78"/>
              </a:rPr>
              <a:t> و با مقطع مستطیل خالی می کنند .بر روی این چهار الوار ستون های اصلی ساختمان که آن ها هم از جوب های با مقاومت بالا ساخته می شوند اجرا می شوند . به منظور قرار دادن ستون ها که چوب هایی هستند با ضخامت بالا و  از نوع همان الوارها هستد از سر چوب استفاده می کنند.</a:t>
            </a:r>
          </a:p>
        </p:txBody>
      </p:sp>
      <p:pic>
        <p:nvPicPr>
          <p:cNvPr id="98312" name="Picture 3" descr="C:\Documents and Settings\F\Desktop\print\saaze\4.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14313" y="3057525"/>
            <a:ext cx="1785937" cy="72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3" name="TextBox 10"/>
          <p:cNvSpPr txBox="1">
            <a:spLocks noChangeArrowheads="1"/>
          </p:cNvSpPr>
          <p:nvPr/>
        </p:nvSpPr>
        <p:spPr bwMode="auto">
          <a:xfrm>
            <a:off x="-71438" y="3773488"/>
            <a:ext cx="19288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چرت کردن الوارها </a:t>
            </a:r>
          </a:p>
        </p:txBody>
      </p:sp>
      <p:sp>
        <p:nvSpPr>
          <p:cNvPr id="12" name="Oval 11"/>
          <p:cNvSpPr/>
          <p:nvPr/>
        </p:nvSpPr>
        <p:spPr>
          <a:xfrm>
            <a:off x="1214438" y="5014913"/>
            <a:ext cx="690562" cy="717550"/>
          </a:xfrm>
          <a:prstGeom prst="ellipse">
            <a:avLst/>
          </a:prstGeom>
          <a:solidFill>
            <a:srgbClr val="C00000">
              <a:alpha val="15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13" name="Curved Right Arrow 12"/>
          <p:cNvSpPr/>
          <p:nvPr/>
        </p:nvSpPr>
        <p:spPr>
          <a:xfrm>
            <a:off x="1285875" y="5613400"/>
            <a:ext cx="365125" cy="1030288"/>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black"/>
              </a:solidFill>
            </a:endParaRPr>
          </a:p>
        </p:txBody>
      </p:sp>
      <p:sp>
        <p:nvSpPr>
          <p:cNvPr id="15" name="Oval 14"/>
          <p:cNvSpPr/>
          <p:nvPr/>
        </p:nvSpPr>
        <p:spPr>
          <a:xfrm>
            <a:off x="5545138" y="4148138"/>
            <a:ext cx="889000" cy="798512"/>
          </a:xfrm>
          <a:prstGeom prst="ellipse">
            <a:avLst/>
          </a:prstGeom>
          <a:solidFill>
            <a:srgbClr val="C00000">
              <a:alpha val="15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sp>
        <p:nvSpPr>
          <p:cNvPr id="16" name="Curved Right Arrow 15"/>
          <p:cNvSpPr/>
          <p:nvPr/>
        </p:nvSpPr>
        <p:spPr>
          <a:xfrm flipH="1">
            <a:off x="5857875" y="4786313"/>
            <a:ext cx="327025" cy="102076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black"/>
              </a:solidFill>
            </a:endParaRPr>
          </a:p>
        </p:txBody>
      </p:sp>
      <p:sp>
        <p:nvSpPr>
          <p:cNvPr id="98318" name="TextBox 16"/>
          <p:cNvSpPr txBox="1">
            <a:spLocks noChangeArrowheads="1"/>
          </p:cNvSpPr>
          <p:nvPr/>
        </p:nvSpPr>
        <p:spPr bwMode="auto">
          <a:xfrm>
            <a:off x="1714500" y="5734050"/>
            <a:ext cx="30718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600" b="1">
                <a:solidFill>
                  <a:prstClr val="black"/>
                </a:solidFill>
              </a:rPr>
              <a:t>نحوه اتصال نالها و ستون به نال</a:t>
            </a:r>
          </a:p>
        </p:txBody>
      </p:sp>
      <p:sp>
        <p:nvSpPr>
          <p:cNvPr id="98319" name="Rectangle 17"/>
          <p:cNvSpPr>
            <a:spLocks noChangeArrowheads="1"/>
          </p:cNvSpPr>
          <p:nvPr/>
        </p:nvSpPr>
        <p:spPr bwMode="auto">
          <a:xfrm>
            <a:off x="4929188" y="585788"/>
            <a:ext cx="40005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b="1">
                <a:solidFill>
                  <a:prstClr val="black"/>
                </a:solidFill>
                <a:cs typeface="B Nazanin" panose="00000400000000000000" pitchFamily="2" charset="-78"/>
              </a:rPr>
              <a:t>فضای بین آنها را با سنگ و ملاتی که از خاک و آب و کاه به دست می آید پر می کنند. کاه در این ملات چسبندگی و مقاومت کششی را افزایش می دهد .هر ردیف از سنگها در جهت مخالف ردیف قبلی چیده می شود (در این حالت اگر در یک سمت به سنگها نیرو وارد شود سنگهایی که در جهت مقابل قرار داردند در برابر رانش مقاومت می کنند.) ارتفاع این کرسی چینی حدود 50 تا 70 سانتی متر است.</a:t>
            </a:r>
          </a:p>
        </p:txBody>
      </p:sp>
      <p:pic>
        <p:nvPicPr>
          <p:cNvPr id="19" name="Picture 2" descr="C:\Users\Zahra\Desktop\axs12\IMG_3617.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690800" y="428604"/>
            <a:ext cx="2095514" cy="1571636"/>
          </a:xfrm>
          <a:prstGeom prst="rect">
            <a:avLst/>
          </a:prstGeom>
          <a:solidFill>
            <a:schemeClr val="tx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20" name="Picture 3" descr="C:\Users\Zahra\Desktop\akse rusta\IMG_2911.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85720" y="428604"/>
            <a:ext cx="2095515" cy="1571636"/>
          </a:xfrm>
          <a:prstGeom prst="rect">
            <a:avLst/>
          </a:prstGeom>
          <a:noFill/>
          <a:ln w="6350">
            <a:solidFill>
              <a:schemeClr val="tx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98322" name="Picture 2" descr="F:\mahboobeh\rusta\saaze\3.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565775" y="1785938"/>
            <a:ext cx="1935163"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930546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1"/>
          <p:cNvSpPr>
            <a:spLocks noChangeArrowheads="1"/>
          </p:cNvSpPr>
          <p:nvPr/>
        </p:nvSpPr>
        <p:spPr bwMode="auto">
          <a:xfrm>
            <a:off x="428625" y="442913"/>
            <a:ext cx="8286750"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b="1">
                <a:solidFill>
                  <a:prstClr val="black"/>
                </a:solidFill>
                <a:cs typeface="B Nazanin" panose="00000400000000000000" pitchFamily="2" charset="-78"/>
              </a:rPr>
              <a:t>6)اجرای دیوار :</a:t>
            </a:r>
          </a:p>
          <a:p>
            <a:pPr eaLnBrk="1" fontAlgn="base" hangingPunct="1">
              <a:spcBef>
                <a:spcPct val="0"/>
              </a:spcBef>
              <a:spcAft>
                <a:spcPct val="0"/>
              </a:spcAft>
            </a:pPr>
            <a:endParaRPr lang="fa-IR" altLang="fa-IR" sz="1200" b="1">
              <a:solidFill>
                <a:prstClr val="black"/>
              </a:solidFill>
              <a:cs typeface="B Nazanin" panose="00000400000000000000" pitchFamily="2" charset="-78"/>
            </a:endParaRPr>
          </a:p>
          <a:p>
            <a:pPr eaLnBrk="1" fontAlgn="base" hangingPunct="1">
              <a:spcBef>
                <a:spcPct val="0"/>
              </a:spcBef>
              <a:spcAft>
                <a:spcPct val="0"/>
              </a:spcAft>
            </a:pPr>
            <a:r>
              <a:rPr lang="fa-IR" altLang="fa-IR" sz="1200" b="1">
                <a:solidFill>
                  <a:prstClr val="black"/>
                </a:solidFill>
                <a:cs typeface="B Nazanin" panose="00000400000000000000" pitchFamily="2" charset="-78"/>
              </a:rPr>
              <a:t>عناصر سازنده دیوار عبارتند از :زگالی که همان سر شاخه های راش هستند و ملات که به عنوان پرکننده بین زگالی ها استفاده می شوند.</a:t>
            </a:r>
          </a:p>
          <a:p>
            <a:pPr eaLnBrk="1" fontAlgn="base" hangingPunct="1">
              <a:spcBef>
                <a:spcPct val="0"/>
              </a:spcBef>
              <a:spcAft>
                <a:spcPct val="0"/>
              </a:spcAft>
            </a:pPr>
            <a:endParaRPr lang="fa-IR" altLang="fa-IR" sz="1200" b="1">
              <a:solidFill>
                <a:prstClr val="black"/>
              </a:solidFill>
              <a:cs typeface="B Nazanin" panose="00000400000000000000" pitchFamily="2" charset="-78"/>
            </a:endParaRPr>
          </a:p>
          <a:p>
            <a:pPr eaLnBrk="1" fontAlgn="base" hangingPunct="1">
              <a:spcBef>
                <a:spcPct val="0"/>
              </a:spcBef>
              <a:spcAft>
                <a:spcPct val="0"/>
              </a:spcAft>
            </a:pPr>
            <a:r>
              <a:rPr lang="fa-IR" altLang="fa-IR" sz="1200" b="1">
                <a:solidFill>
                  <a:prstClr val="black"/>
                </a:solidFill>
                <a:cs typeface="B Nazanin" panose="00000400000000000000" pitchFamily="2" charset="-78"/>
              </a:rPr>
              <a:t>روش تهیه ملات :ابتدا به خاک رس آب و کاه می افزایند و به مدت چند ساعت لگد می کنند تا ورز آمده و به شکل ماده ای چسبنده در آید،سپس روی ان را می پوشانند و پس از چند روز مورد استفاده قرار می دهند.</a:t>
            </a:r>
          </a:p>
          <a:p>
            <a:pPr eaLnBrk="1" fontAlgn="base" hangingPunct="1">
              <a:spcBef>
                <a:spcPct val="0"/>
              </a:spcBef>
              <a:spcAft>
                <a:spcPct val="0"/>
              </a:spcAft>
            </a:pPr>
            <a:endParaRPr lang="fa-IR" altLang="fa-IR" sz="1200" b="1">
              <a:solidFill>
                <a:prstClr val="black"/>
              </a:solidFill>
              <a:cs typeface="B Nazanin" panose="00000400000000000000" pitchFamily="2" charset="-78"/>
            </a:endParaRPr>
          </a:p>
          <a:p>
            <a:pPr eaLnBrk="1" fontAlgn="base" hangingPunct="1">
              <a:spcBef>
                <a:spcPct val="0"/>
              </a:spcBef>
              <a:spcAft>
                <a:spcPct val="0"/>
              </a:spcAft>
            </a:pPr>
            <a:r>
              <a:rPr lang="fa-IR" altLang="fa-IR" sz="1200" b="1">
                <a:solidFill>
                  <a:prstClr val="black"/>
                </a:solidFill>
                <a:cs typeface="B Nazanin" panose="00000400000000000000" pitchFamily="2" charset="-78"/>
              </a:rPr>
              <a:t>روش اجرا :ابتدا زگالها را بر روی ستون ها با زاویه ی 45 درجه و به صورت مورب میخ می کنند و فاصله ی میخ کردن آن ها از یکدیگر 15  تا 20 سانتیمتر می باشد (این زگالها در دو طرف ستون قرار می گیرند)</a:t>
            </a:r>
          </a:p>
        </p:txBody>
      </p:sp>
      <p:pic>
        <p:nvPicPr>
          <p:cNvPr id="99331" name="Picture 2" descr="C:\Users\Zahra\Desktop\akse rusta\IMG_2916.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28813" y="3983038"/>
            <a:ext cx="2786062"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2" name="Picture 3" descr="C:\Users\Zahra\Desktop\akse rusta\IMG_2908.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15063" y="3697288"/>
            <a:ext cx="17145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3" name="Rectangle 4"/>
          <p:cNvSpPr>
            <a:spLocks noChangeArrowheads="1"/>
          </p:cNvSpPr>
          <p:nvPr/>
        </p:nvSpPr>
        <p:spPr bwMode="auto">
          <a:xfrm>
            <a:off x="285750" y="2282825"/>
            <a:ext cx="84296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fontAlgn="base" hangingPunct="1">
              <a:spcBef>
                <a:spcPct val="0"/>
              </a:spcBef>
              <a:spcAft>
                <a:spcPct val="0"/>
              </a:spcAft>
            </a:pPr>
            <a:r>
              <a:rPr lang="fa-IR" altLang="fa-IR" sz="1200" b="1">
                <a:solidFill>
                  <a:prstClr val="black"/>
                </a:solidFill>
                <a:cs typeface="B Nazanin" panose="00000400000000000000" pitchFamily="2" charset="-78"/>
              </a:rPr>
              <a:t>.چون فاصله ی ستون ها از هم نسبتا زیاد است و رکه ها که همان شاخ و برگ درختان هستند دارای چنین طولی نمی باشند ،چوب های دیگری  به صورت عمودی  و با فاصله ی  50 سانتیمتر به الوارها با میخ وصل می کنند بدین صورت زگالها در امتداد این چوب ها و به همان صورت مورب تا ارتفاع مورد نظر که همان ارتفاع دیوار می باشد و بین 230 تا 250 سانتیمتر است با فاصله ی 15 تا 20 سانتیمتر چیده می شوند .</a:t>
            </a:r>
          </a:p>
        </p:txBody>
      </p:sp>
      <p:sp>
        <p:nvSpPr>
          <p:cNvPr id="99334" name="Rectangle 5"/>
          <p:cNvSpPr>
            <a:spLocks noChangeArrowheads="1"/>
          </p:cNvSpPr>
          <p:nvPr/>
        </p:nvSpPr>
        <p:spPr bwMode="auto">
          <a:xfrm>
            <a:off x="357188" y="3081338"/>
            <a:ext cx="82153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b="1">
                <a:solidFill>
                  <a:prstClr val="black"/>
                </a:solidFill>
                <a:cs typeface="B Nazanin" panose="00000400000000000000" pitchFamily="2" charset="-78"/>
              </a:rPr>
              <a:t>سپس ملاتها  را ما بین دو زگالی  می ریزند .سطح خارجی دیوار را با ملات رقیقتر که کاه بیشتری دارد می پوشانند. </a:t>
            </a:r>
          </a:p>
        </p:txBody>
      </p:sp>
      <p:sp>
        <p:nvSpPr>
          <p:cNvPr id="7" name="Curved Right Arrow 6"/>
          <p:cNvSpPr/>
          <p:nvPr/>
        </p:nvSpPr>
        <p:spPr>
          <a:xfrm rot="19857873">
            <a:off x="5857875" y="4197350"/>
            <a:ext cx="428625" cy="1000125"/>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black"/>
              </a:solidFill>
            </a:endParaRPr>
          </a:p>
        </p:txBody>
      </p:sp>
      <p:sp>
        <p:nvSpPr>
          <p:cNvPr id="9" name="Curved Right Arrow 8"/>
          <p:cNvSpPr/>
          <p:nvPr/>
        </p:nvSpPr>
        <p:spPr>
          <a:xfrm rot="19857873">
            <a:off x="1644650" y="4595813"/>
            <a:ext cx="428625" cy="1000125"/>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black"/>
              </a:solidFill>
            </a:endParaRPr>
          </a:p>
        </p:txBody>
      </p:sp>
      <p:sp>
        <p:nvSpPr>
          <p:cNvPr id="99337" name="TextBox 9"/>
          <p:cNvSpPr txBox="1">
            <a:spLocks noChangeArrowheads="1"/>
          </p:cNvSpPr>
          <p:nvPr/>
        </p:nvSpPr>
        <p:spPr bwMode="auto">
          <a:xfrm>
            <a:off x="4071938" y="3840163"/>
            <a:ext cx="20002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زگالی مورب</a:t>
            </a:r>
          </a:p>
        </p:txBody>
      </p:sp>
      <p:sp>
        <p:nvSpPr>
          <p:cNvPr id="99338" name="TextBox 10"/>
          <p:cNvSpPr txBox="1">
            <a:spLocks noChangeArrowheads="1"/>
          </p:cNvSpPr>
          <p:nvPr/>
        </p:nvSpPr>
        <p:spPr bwMode="auto">
          <a:xfrm>
            <a:off x="785813" y="4268788"/>
            <a:ext cx="1000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زگالی افقی</a:t>
            </a:r>
          </a:p>
        </p:txBody>
      </p:sp>
    </p:spTree>
    <p:extLst>
      <p:ext uri="{BB962C8B-B14F-4D97-AF65-F5344CB8AC3E}">
        <p14:creationId xmlns:p14="http://schemas.microsoft.com/office/powerpoint/2010/main" val="220906115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6"/>
          <p:cNvSpPr>
            <a:spLocks noChangeArrowheads="1"/>
          </p:cNvSpPr>
          <p:nvPr/>
        </p:nvSpPr>
        <p:spPr bwMode="auto">
          <a:xfrm>
            <a:off x="428625" y="4841875"/>
            <a:ext cx="82867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79525" eaLnBrk="0" hangingPunct="0">
              <a:defRPr>
                <a:solidFill>
                  <a:schemeClr val="tx1"/>
                </a:solidFill>
                <a:latin typeface="Arial" panose="020B0604020202020204" pitchFamily="34" charset="0"/>
                <a:cs typeface="Arial" panose="020B0604020202020204" pitchFamily="34" charset="0"/>
              </a:defRPr>
            </a:lvl1pPr>
            <a:lvl2pPr marL="742950" indent="-285750" defTabSz="1279525" eaLnBrk="0" hangingPunct="0">
              <a:defRPr>
                <a:solidFill>
                  <a:schemeClr val="tx1"/>
                </a:solidFill>
                <a:latin typeface="Arial" panose="020B0604020202020204" pitchFamily="34" charset="0"/>
                <a:cs typeface="Arial" panose="020B0604020202020204" pitchFamily="34" charset="0"/>
              </a:defRPr>
            </a:lvl2pPr>
            <a:lvl3pPr marL="1143000" indent="-228600" defTabSz="1279525" eaLnBrk="0" hangingPunct="0">
              <a:defRPr>
                <a:solidFill>
                  <a:schemeClr val="tx1"/>
                </a:solidFill>
                <a:latin typeface="Arial" panose="020B0604020202020204" pitchFamily="34" charset="0"/>
                <a:cs typeface="Arial" panose="020B0604020202020204" pitchFamily="34" charset="0"/>
              </a:defRPr>
            </a:lvl3pPr>
            <a:lvl4pPr marL="1600200" indent="-228600" defTabSz="1279525" eaLnBrk="0" hangingPunct="0">
              <a:defRPr>
                <a:solidFill>
                  <a:schemeClr val="tx1"/>
                </a:solidFill>
                <a:latin typeface="Arial" panose="020B0604020202020204" pitchFamily="34" charset="0"/>
                <a:cs typeface="Arial" panose="020B0604020202020204" pitchFamily="34" charset="0"/>
              </a:defRPr>
            </a:lvl4pPr>
            <a:lvl5pPr marL="2057400" indent="-228600" defTabSz="1279525" eaLnBrk="0" hangingPunct="0">
              <a:defRPr>
                <a:solidFill>
                  <a:schemeClr val="tx1"/>
                </a:solidFill>
                <a:latin typeface="Arial" panose="020B0604020202020204" pitchFamily="34" charset="0"/>
                <a:cs typeface="Arial" panose="020B0604020202020204" pitchFamily="34" charset="0"/>
              </a:defRPr>
            </a:lvl5pPr>
            <a:lvl6pPr marL="2514600" indent="-228600" defTabSz="12795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12795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12795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12795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a:solidFill>
                  <a:prstClr val="black"/>
                </a:solidFill>
                <a:cs typeface="B Nazanin" panose="00000400000000000000" pitchFamily="2" charset="-78"/>
              </a:rPr>
              <a:t>نحوه اجرای در : </a:t>
            </a:r>
          </a:p>
          <a:p>
            <a:pPr eaLnBrk="1" fontAlgn="base" hangingPunct="1">
              <a:spcBef>
                <a:spcPct val="0"/>
              </a:spcBef>
              <a:spcAft>
                <a:spcPct val="0"/>
              </a:spcAft>
            </a:pPr>
            <a:r>
              <a:rPr lang="fa-IR" altLang="fa-IR" sz="1200">
                <a:solidFill>
                  <a:prstClr val="black"/>
                </a:solidFill>
                <a:cs typeface="B Nazanin" panose="00000400000000000000" pitchFamily="2" charset="-78"/>
              </a:rPr>
              <a:t>در حین بالا بردن دیوار ، جای درها را خالی می گذاشتند و با رسیدن به ارتفاع بالای در (که در آن زمان بین 150 تا 190 سانتیمتر بود) در آن نقطه ، روی دیوارچوبی می گذاشتند (باتوجه به ارتفاع کم خانه ها ی قدیمی این چوب را هم به عنوان زیر سری و هم به عنوان نَعل برای بالای در به کار می بردند . نصب در به این صورت انجام می گرفت که چهار چوب در را از چوبهای جنگلی که از جنگلهای پیرامون روستا تهیه می شد.به این ترتیب که در کنج های قطعات بالایی و پایینی چهار چوب در سوراخ هایی ایجاد می کردند که به عنوان لولا برای چرخش در ، در داخل آن ایجاد می کردند .  </a:t>
            </a:r>
          </a:p>
        </p:txBody>
      </p:sp>
      <p:sp>
        <p:nvSpPr>
          <p:cNvPr id="100355" name="Rectangle 1"/>
          <p:cNvSpPr>
            <a:spLocks noChangeArrowheads="1"/>
          </p:cNvSpPr>
          <p:nvPr/>
        </p:nvSpPr>
        <p:spPr bwMode="auto">
          <a:xfrm>
            <a:off x="1928813" y="642938"/>
            <a:ext cx="6858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b="1">
                <a:solidFill>
                  <a:prstClr val="black"/>
                </a:solidFill>
                <a:cs typeface="B Nazanin" panose="00000400000000000000" pitchFamily="2" charset="-78"/>
              </a:rPr>
              <a:t>7) در و پنجره :</a:t>
            </a:r>
          </a:p>
          <a:p>
            <a:pPr eaLnBrk="1" fontAlgn="base" hangingPunct="1">
              <a:spcBef>
                <a:spcPct val="0"/>
              </a:spcBef>
              <a:spcAft>
                <a:spcPct val="0"/>
              </a:spcAft>
            </a:pPr>
            <a:r>
              <a:rPr lang="fa-IR" altLang="fa-IR" sz="1200" b="1">
                <a:solidFill>
                  <a:prstClr val="black"/>
                </a:solidFill>
                <a:cs typeface="B Nazanin" panose="00000400000000000000" pitchFamily="2" charset="-78"/>
              </a:rPr>
              <a:t>در دو طرف بازشوها ستونها را قرار داده و برای نعل درگاه از بام دار استفاده می کردند.</a:t>
            </a:r>
          </a:p>
        </p:txBody>
      </p:sp>
      <p:pic>
        <p:nvPicPr>
          <p:cNvPr id="100356" name="Picture 2" descr="C:\Users\Zahra\Desktop\axs12\IMG_3626.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714750" y="1512888"/>
            <a:ext cx="1857375"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57" name="Picture 3" descr="C:\Users\Zahra\Desktop\akse rusta\IMG_2909.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29375" y="1584325"/>
            <a:ext cx="1973263" cy="263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58" name="Picture 4" descr="C:\Users\Zahra\Desktop\akse rusta\IMG_291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42938" y="1403350"/>
            <a:ext cx="2214562"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p:nvCxnSpPr>
        <p:spPr>
          <a:xfrm rot="5400000">
            <a:off x="6323013" y="2905125"/>
            <a:ext cx="1500188" cy="1587"/>
          </a:xfrm>
          <a:prstGeom prst="line">
            <a:avLst/>
          </a:prstGeom>
          <a:ln w="98425"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a:off x="7073107" y="2869406"/>
            <a:ext cx="1428750" cy="1587"/>
          </a:xfrm>
          <a:prstGeom prst="line">
            <a:avLst/>
          </a:prstGeom>
          <a:ln w="98425"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14375" y="2058988"/>
            <a:ext cx="2143125" cy="1587"/>
          </a:xfrm>
          <a:prstGeom prst="line">
            <a:avLst/>
          </a:prstGeom>
          <a:ln w="98425"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00806" y="3017044"/>
            <a:ext cx="1870075" cy="71438"/>
          </a:xfrm>
          <a:prstGeom prst="line">
            <a:avLst/>
          </a:prstGeom>
          <a:ln w="98425"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a:off x="1422400" y="3052763"/>
            <a:ext cx="1941513" cy="71437"/>
          </a:xfrm>
          <a:prstGeom prst="line">
            <a:avLst/>
          </a:prstGeom>
          <a:ln w="98425" cmpd="sng">
            <a:solidFill>
              <a:srgbClr val="FF0000"/>
            </a:solidFill>
          </a:ln>
        </p:spPr>
        <p:style>
          <a:lnRef idx="1">
            <a:schemeClr val="accent1"/>
          </a:lnRef>
          <a:fillRef idx="0">
            <a:schemeClr val="accent1"/>
          </a:fillRef>
          <a:effectRef idx="0">
            <a:schemeClr val="accent1"/>
          </a:effectRef>
          <a:fontRef idx="minor">
            <a:schemeClr val="tx1"/>
          </a:fontRef>
        </p:style>
      </p:cxnSp>
      <p:sp>
        <p:nvSpPr>
          <p:cNvPr id="100364" name="TextBox 21"/>
          <p:cNvSpPr txBox="1">
            <a:spLocks noChangeArrowheads="1"/>
          </p:cNvSpPr>
          <p:nvPr/>
        </p:nvSpPr>
        <p:spPr bwMode="auto">
          <a:xfrm>
            <a:off x="1000125" y="987425"/>
            <a:ext cx="1000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بام دار</a:t>
            </a:r>
          </a:p>
        </p:txBody>
      </p:sp>
      <p:sp>
        <p:nvSpPr>
          <p:cNvPr id="100365" name="TextBox 22"/>
          <p:cNvSpPr txBox="1">
            <a:spLocks noChangeArrowheads="1"/>
          </p:cNvSpPr>
          <p:nvPr/>
        </p:nvSpPr>
        <p:spPr bwMode="auto">
          <a:xfrm>
            <a:off x="1357313" y="4487863"/>
            <a:ext cx="584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ستون</a:t>
            </a:r>
          </a:p>
        </p:txBody>
      </p:sp>
      <p:sp>
        <p:nvSpPr>
          <p:cNvPr id="24" name="Curved Right Arrow 23"/>
          <p:cNvSpPr/>
          <p:nvPr/>
        </p:nvSpPr>
        <p:spPr>
          <a:xfrm rot="19966961">
            <a:off x="811213" y="3897313"/>
            <a:ext cx="428625" cy="83661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black"/>
              </a:solidFill>
            </a:endParaRPr>
          </a:p>
        </p:txBody>
      </p:sp>
      <p:sp>
        <p:nvSpPr>
          <p:cNvPr id="25" name="Curved Left Arrow 24"/>
          <p:cNvSpPr/>
          <p:nvPr/>
        </p:nvSpPr>
        <p:spPr>
          <a:xfrm rot="2564787">
            <a:off x="2198688" y="3962400"/>
            <a:ext cx="428625" cy="750888"/>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black"/>
              </a:solidFill>
            </a:endParaRPr>
          </a:p>
        </p:txBody>
      </p:sp>
      <p:sp>
        <p:nvSpPr>
          <p:cNvPr id="26" name="Curved Right Arrow 25"/>
          <p:cNvSpPr/>
          <p:nvPr/>
        </p:nvSpPr>
        <p:spPr>
          <a:xfrm rot="20785399">
            <a:off x="1239838" y="1384300"/>
            <a:ext cx="428625" cy="83661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black"/>
              </a:solidFill>
            </a:endParaRPr>
          </a:p>
        </p:txBody>
      </p:sp>
    </p:spTree>
    <p:extLst>
      <p:ext uri="{BB962C8B-B14F-4D97-AF65-F5344CB8AC3E}">
        <p14:creationId xmlns:p14="http://schemas.microsoft.com/office/powerpoint/2010/main" val="226127253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extBox 1"/>
          <p:cNvSpPr txBox="1">
            <a:spLocks noChangeArrowheads="1"/>
          </p:cNvSpPr>
          <p:nvPr/>
        </p:nvSpPr>
        <p:spPr bwMode="auto">
          <a:xfrm>
            <a:off x="428625" y="698500"/>
            <a:ext cx="87153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fontAlgn="base" hangingPunct="1">
              <a:spcBef>
                <a:spcPct val="0"/>
              </a:spcBef>
              <a:spcAft>
                <a:spcPct val="0"/>
              </a:spcAft>
            </a:pPr>
            <a:r>
              <a:rPr lang="fa-IR" altLang="fa-IR" sz="1200" b="1">
                <a:solidFill>
                  <a:prstClr val="black"/>
                </a:solidFill>
                <a:cs typeface="B Nazanin" panose="00000400000000000000" pitchFamily="2" charset="-78"/>
              </a:rPr>
              <a:t>تیرهایی با مقطع 4 گوش با ضخامت بالا و مقاومت زیاد روی ستونهای اصلی ساختمان در چهار طرف قرار می دهند که در واقع همان تیر های اصلی هستند بعد نوبت به تیرهای فرعی میرسدقرارگیری این تیرها بر روی دیوار به این صورت است که ابتدا با فاصله ی 50 سانتیمتر از لبه ی دیوار اولین ردیف تیرها را می چینند وبعذ از چیدن این ردیف های افقی ، ردیف های عمودیشالمان با همان فاصله ی 50 سانتیمتر در اضلاع روبرویی بنا می چینند ، این ردیف های قائم به ردیف های افقی، الوارهایی با طول 1 متر هستند که 50 سانتیمتر آن در یک سد دیوار و به سمت داخل بنا و ثابت شده با ردیف های افقی تیرهای فرعی به وسیله گیرهایی که در آن ها ایجاد می کنند و چفت شدن آن ها بین سقف و دیوار . که پس از قرار گرفتن این تیرها پلان ساختمان به شکل زیر می شود .</a:t>
            </a:r>
          </a:p>
        </p:txBody>
      </p:sp>
      <p:pic>
        <p:nvPicPr>
          <p:cNvPr id="101379" name="Picture 3" descr="C:\Users\Zahra\Desktop\axs12\IMG_3597.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15063" y="3071813"/>
            <a:ext cx="2428875"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80" name="Picture 4" descr="C:\Users\Zahra\Desktop\axs12\IMG_3595.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4313" y="4786313"/>
            <a:ext cx="2571750" cy="1770062"/>
          </a:xfrm>
          <a:prstGeom prst="rect">
            <a:avLst/>
          </a:prstGeom>
          <a:solidFill>
            <a:schemeClr val="tx1"/>
          </a:solidFill>
          <a:ln w="28575">
            <a:solidFill>
              <a:schemeClr val="tx1"/>
            </a:solidFill>
            <a:miter lim="800000"/>
            <a:headEnd/>
            <a:tailEnd/>
          </a:ln>
        </p:spPr>
      </p:pic>
      <p:pic>
        <p:nvPicPr>
          <p:cNvPr id="101381" name="Picture 5" descr="C:\Users\Zahra\Desktop\axs12\IMG_3603.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14688" y="4714875"/>
            <a:ext cx="882650" cy="192881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01382" name="Picture 13" descr="Untitled.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142875" y="2428875"/>
            <a:ext cx="3000375"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3" name="TextBox 17"/>
          <p:cNvSpPr txBox="1">
            <a:spLocks noChangeArrowheads="1"/>
          </p:cNvSpPr>
          <p:nvPr/>
        </p:nvSpPr>
        <p:spPr bwMode="auto">
          <a:xfrm>
            <a:off x="6786563" y="4643438"/>
            <a:ext cx="1571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تخته های راش</a:t>
            </a:r>
          </a:p>
        </p:txBody>
      </p:sp>
      <p:sp>
        <p:nvSpPr>
          <p:cNvPr id="101384" name="Rectangle 18"/>
          <p:cNvSpPr>
            <a:spLocks noChangeArrowheads="1"/>
          </p:cNvSpPr>
          <p:nvPr/>
        </p:nvSpPr>
        <p:spPr bwMode="auto">
          <a:xfrm>
            <a:off x="8075613" y="214313"/>
            <a:ext cx="10683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fontAlgn="base" hangingPunct="1">
              <a:spcBef>
                <a:spcPct val="0"/>
              </a:spcBef>
              <a:spcAft>
                <a:spcPct val="0"/>
              </a:spcAft>
            </a:pPr>
            <a:r>
              <a:rPr lang="fa-IR" altLang="fa-IR" b="1">
                <a:solidFill>
                  <a:prstClr val="black"/>
                </a:solidFill>
                <a:cs typeface="B Kamran" panose="00000400000000000000" pitchFamily="2" charset="-78"/>
              </a:rPr>
              <a:t>اجرای سقف : </a:t>
            </a:r>
          </a:p>
        </p:txBody>
      </p:sp>
      <p:pic>
        <p:nvPicPr>
          <p:cNvPr id="101385" name="Picture 2"/>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714750" y="2428875"/>
            <a:ext cx="2286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6" name="TextBox 19"/>
          <p:cNvSpPr txBox="1">
            <a:spLocks noChangeArrowheads="1"/>
          </p:cNvSpPr>
          <p:nvPr/>
        </p:nvSpPr>
        <p:spPr bwMode="auto">
          <a:xfrm>
            <a:off x="3357563" y="4214813"/>
            <a:ext cx="26431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نحوه اتصال تیرسقف به ستون </a:t>
            </a:r>
          </a:p>
        </p:txBody>
      </p:sp>
      <p:sp>
        <p:nvSpPr>
          <p:cNvPr id="11" name="Flowchart: Connector 10"/>
          <p:cNvSpPr/>
          <p:nvPr/>
        </p:nvSpPr>
        <p:spPr>
          <a:xfrm>
            <a:off x="1857375" y="428625"/>
            <a:ext cx="500063" cy="571500"/>
          </a:xfrm>
          <a:prstGeom prst="flowChartConnector">
            <a:avLst/>
          </a:prstGeom>
          <a:solidFill>
            <a:srgbClr val="FF0000">
              <a:alpha val="33000"/>
            </a:srgb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defRPr/>
            </a:pPr>
            <a:endParaRPr lang="fa-IR">
              <a:solidFill>
                <a:prstClr val="white"/>
              </a:solidFill>
            </a:endParaRPr>
          </a:p>
        </p:txBody>
      </p:sp>
      <p:cxnSp>
        <p:nvCxnSpPr>
          <p:cNvPr id="13" name="Straight Arrow Connector 12"/>
          <p:cNvCxnSpPr>
            <a:stCxn id="11" idx="3"/>
          </p:cNvCxnSpPr>
          <p:nvPr/>
        </p:nvCxnSpPr>
        <p:spPr>
          <a:xfrm rot="5400000">
            <a:off x="673100" y="1528763"/>
            <a:ext cx="1870075" cy="644525"/>
          </a:xfrm>
          <a:prstGeom prst="bentConnector3">
            <a:avLst>
              <a:gd name="adj1" fmla="val 50000"/>
            </a:avLst>
          </a:prstGeom>
          <a:ln w="57150">
            <a:solidFill>
              <a:srgbClr val="FF0000">
                <a:alpha val="59000"/>
              </a:srgbClr>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a:off x="321468" y="1964532"/>
            <a:ext cx="1071563" cy="857250"/>
          </a:xfrm>
          <a:prstGeom prst="bentConnector3">
            <a:avLst>
              <a:gd name="adj1" fmla="val -29407"/>
            </a:avLst>
          </a:prstGeom>
          <a:ln w="57150">
            <a:solidFill>
              <a:srgbClr val="FF0000">
                <a:alpha val="62000"/>
              </a:srgb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6908498"/>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9"/>
          <p:cNvSpPr>
            <a:spLocks noChangeArrowheads="1"/>
          </p:cNvSpPr>
          <p:nvPr/>
        </p:nvSpPr>
        <p:spPr bwMode="auto">
          <a:xfrm>
            <a:off x="3000375" y="990600"/>
            <a:ext cx="5786438" cy="212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b="1">
                <a:solidFill>
                  <a:prstClr val="black"/>
                </a:solidFill>
                <a:cs typeface="B Nazanin" panose="00000400000000000000" pitchFamily="2" charset="-78"/>
              </a:rPr>
              <a:t>بام خانه ها</a:t>
            </a:r>
          </a:p>
          <a:p>
            <a:pPr eaLnBrk="1" fontAlgn="base" hangingPunct="1">
              <a:spcBef>
                <a:spcPct val="0"/>
              </a:spcBef>
              <a:spcAft>
                <a:spcPct val="0"/>
              </a:spcAft>
            </a:pPr>
            <a:endParaRPr lang="en-US" altLang="fa-IR" sz="1200" b="1">
              <a:solidFill>
                <a:prstClr val="black"/>
              </a:solidFill>
              <a:cs typeface="B Nazanin" panose="00000400000000000000" pitchFamily="2" charset="-78"/>
            </a:endParaRPr>
          </a:p>
          <a:p>
            <a:pPr eaLnBrk="1" fontAlgn="base" hangingPunct="1">
              <a:spcBef>
                <a:spcPct val="0"/>
              </a:spcBef>
              <a:spcAft>
                <a:spcPct val="0"/>
              </a:spcAft>
            </a:pPr>
            <a:r>
              <a:rPr lang="fa-IR" altLang="fa-IR" sz="1200" b="1">
                <a:solidFill>
                  <a:prstClr val="black"/>
                </a:solidFill>
                <a:cs typeface="B Nazanin" panose="00000400000000000000" pitchFamily="2" charset="-78"/>
              </a:rPr>
              <a:t>بام چهار كله ( چهار شيبه با دو شيب مثلثي شكل ) رايجترين نوع بامسازي است كه روی پلان مستطیل شکل ساخته می شود .</a:t>
            </a:r>
            <a:endParaRPr lang="en-US" altLang="fa-IR" sz="1200" b="1">
              <a:solidFill>
                <a:prstClr val="black"/>
              </a:solidFill>
              <a:cs typeface="B Nazanin" panose="00000400000000000000" pitchFamily="2" charset="-78"/>
            </a:endParaRPr>
          </a:p>
          <a:p>
            <a:pPr eaLnBrk="1" fontAlgn="base" hangingPunct="1">
              <a:spcBef>
                <a:spcPct val="0"/>
              </a:spcBef>
              <a:spcAft>
                <a:spcPct val="0"/>
              </a:spcAft>
            </a:pPr>
            <a:r>
              <a:rPr lang="fa-IR" altLang="fa-IR" sz="1200" b="1">
                <a:solidFill>
                  <a:prstClr val="black"/>
                </a:solidFill>
                <a:cs typeface="B Nazanin" panose="00000400000000000000" pitchFamily="2" charset="-78"/>
              </a:rPr>
              <a:t>اگر قرار باشد بام يك خانه را به اين شكل بپوشانند ،‌ فشارهاي جانبي و بار چوب بست و پوشش بام بيشتر روي  ستون هاي كناره ايوان مي افتد تا روي ديوارها .</a:t>
            </a:r>
          </a:p>
          <a:p>
            <a:pPr eaLnBrk="1" fontAlgn="base" hangingPunct="1">
              <a:spcBef>
                <a:spcPct val="0"/>
              </a:spcBef>
              <a:spcAft>
                <a:spcPct val="0"/>
              </a:spcAft>
            </a:pPr>
            <a:r>
              <a:rPr lang="fa-IR" altLang="fa-IR" sz="1200" b="1">
                <a:solidFill>
                  <a:prstClr val="black"/>
                </a:solidFill>
                <a:cs typeface="B Nazanin" panose="00000400000000000000" pitchFamily="2" charset="-78"/>
              </a:rPr>
              <a:t>برای اجرای بام رکه هایی را نه صورت قائم بر روی تاماسا ها با وریس یا میخ متصل می کنند ، این رکه ها با توجه به وسعت پلان تعدادشان کم و زیاد می شوند ولی چون در بنا های این منطقه پلان ها مساحت کمی دارند این رکه های عمودی از 3 ردیف تجاوز نمی کنند و ارتفاع رکه های وسطی بیشتر از رکه های طرفین می باشد به منظور اجرای شیب در این سقف ها . بعد ار قرار دادن این رکه ها بر روی تاما سا ها پلان سقف به شکل زیر می شود .</a:t>
            </a:r>
          </a:p>
        </p:txBody>
      </p:sp>
      <p:sp>
        <p:nvSpPr>
          <p:cNvPr id="102403" name="TextBox 3"/>
          <p:cNvSpPr txBox="1">
            <a:spLocks noChangeArrowheads="1"/>
          </p:cNvSpPr>
          <p:nvPr/>
        </p:nvSpPr>
        <p:spPr bwMode="auto">
          <a:xfrm>
            <a:off x="2357438" y="71438"/>
            <a:ext cx="65722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9)اجرای سقف شیبدار :</a:t>
            </a:r>
          </a:p>
          <a:p>
            <a:pPr eaLnBrk="1" fontAlgn="base" hangingPunct="1">
              <a:spcBef>
                <a:spcPct val="0"/>
              </a:spcBef>
              <a:spcAft>
                <a:spcPct val="0"/>
              </a:spcAft>
            </a:pPr>
            <a:endParaRPr lang="fa-IR" altLang="fa-IR">
              <a:solidFill>
                <a:prstClr val="black"/>
              </a:solidFill>
            </a:endParaRPr>
          </a:p>
        </p:txBody>
      </p:sp>
      <p:sp>
        <p:nvSpPr>
          <p:cNvPr id="102404" name="TextBox 4"/>
          <p:cNvSpPr txBox="1">
            <a:spLocks noChangeArrowheads="1"/>
          </p:cNvSpPr>
          <p:nvPr/>
        </p:nvSpPr>
        <p:spPr bwMode="auto">
          <a:xfrm>
            <a:off x="4572000" y="71438"/>
            <a:ext cx="17859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a:solidFill>
                  <a:prstClr val="black"/>
                </a:solidFill>
              </a:rPr>
              <a:t>خرپا:کولاک</a:t>
            </a:r>
          </a:p>
        </p:txBody>
      </p:sp>
      <p:pic>
        <p:nvPicPr>
          <p:cNvPr id="102405" name="Picture 2" descr="C:\Documents and Settings\F\Desktop\print\saaze\10.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42938" y="714375"/>
            <a:ext cx="2286000"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06" name="Picture 4" descr="C:\Documents and Settings\F\Desktop\print\saaze\9.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14388" y="2786063"/>
            <a:ext cx="1971675"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07" name="Rectangle 12"/>
          <p:cNvSpPr>
            <a:spLocks noChangeArrowheads="1"/>
          </p:cNvSpPr>
          <p:nvPr/>
        </p:nvSpPr>
        <p:spPr bwMode="auto">
          <a:xfrm>
            <a:off x="1071563" y="3783013"/>
            <a:ext cx="75723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1200" b="1">
                <a:solidFill>
                  <a:prstClr val="black"/>
                </a:solidFill>
                <a:cs typeface="B Nazanin" panose="00000400000000000000" pitchFamily="2" charset="-78"/>
              </a:rPr>
              <a:t>بر روی این رکه های قائم رکه های دیگری را با میخ ، گیر نصب می کنند  که</a:t>
            </a:r>
          </a:p>
          <a:p>
            <a:pPr eaLnBrk="1" fontAlgn="base" hangingPunct="1">
              <a:spcBef>
                <a:spcPct val="0"/>
              </a:spcBef>
              <a:spcAft>
                <a:spcPct val="0"/>
              </a:spcAft>
            </a:pPr>
            <a:r>
              <a:rPr lang="fa-IR" altLang="fa-IR" sz="1200" b="1">
                <a:solidFill>
                  <a:prstClr val="black"/>
                </a:solidFill>
                <a:cs typeface="B Nazanin" panose="00000400000000000000" pitchFamily="2" charset="-78"/>
              </a:rPr>
              <a:t> مرتبط کننده ی رکه های قائم می باشد  و می توان برروی آن رکه های نهایی اجرای</a:t>
            </a:r>
          </a:p>
          <a:p>
            <a:pPr eaLnBrk="1" fontAlgn="base" hangingPunct="1">
              <a:spcBef>
                <a:spcPct val="0"/>
              </a:spcBef>
              <a:spcAft>
                <a:spcPct val="0"/>
              </a:spcAft>
            </a:pPr>
            <a:r>
              <a:rPr lang="fa-IR" altLang="fa-IR" sz="1200" b="1">
                <a:solidFill>
                  <a:prstClr val="black"/>
                </a:solidFill>
                <a:cs typeface="B Nazanin" panose="00000400000000000000" pitchFamily="2" charset="-78"/>
              </a:rPr>
              <a:t>سقف را نصب کرد . که بعد از این رکه ها نیز پلان سقف به شکل زیر می شود </a:t>
            </a:r>
          </a:p>
        </p:txBody>
      </p:sp>
      <p:pic>
        <p:nvPicPr>
          <p:cNvPr id="102408"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42938" y="4572000"/>
            <a:ext cx="27813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829854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11087</Words>
  <Application>Microsoft Office PowerPoint</Application>
  <PresentationFormat>On-screen Show (4:3)</PresentationFormat>
  <Paragraphs>924</Paragraphs>
  <Slides>102</Slides>
  <Notes>1</Notes>
  <HiddenSlides>0</HiddenSlides>
  <MMClips>2</MMClips>
  <ScaleCrop>false</ScaleCrop>
  <HeadingPairs>
    <vt:vector size="8" baseType="variant">
      <vt:variant>
        <vt:lpstr>Fonts Used</vt:lpstr>
      </vt:variant>
      <vt:variant>
        <vt:i4>15</vt:i4>
      </vt:variant>
      <vt:variant>
        <vt:lpstr>Theme</vt:lpstr>
      </vt:variant>
      <vt:variant>
        <vt:i4>2</vt:i4>
      </vt:variant>
      <vt:variant>
        <vt:lpstr>Embedded OLE Servers</vt:lpstr>
      </vt:variant>
      <vt:variant>
        <vt:i4>3</vt:i4>
      </vt:variant>
      <vt:variant>
        <vt:lpstr>Slide Titles</vt:lpstr>
      </vt:variant>
      <vt:variant>
        <vt:i4>102</vt:i4>
      </vt:variant>
    </vt:vector>
  </HeadingPairs>
  <TitlesOfParts>
    <vt:vector size="122" baseType="lpstr">
      <vt:lpstr>2  Bardiya</vt:lpstr>
      <vt:lpstr>2  Esfehan</vt:lpstr>
      <vt:lpstr>2  Nazanin</vt:lpstr>
      <vt:lpstr>AMGDT</vt:lpstr>
      <vt:lpstr>Arial</vt:lpstr>
      <vt:lpstr>B Esfehan</vt:lpstr>
      <vt:lpstr>B Kamran</vt:lpstr>
      <vt:lpstr>B Nazanin</vt:lpstr>
      <vt:lpstr>Calibri</vt:lpstr>
      <vt:lpstr>Calibri Light</vt:lpstr>
      <vt:lpstr>Microsoft Yi Baiti</vt:lpstr>
      <vt:lpstr>Swis721 BT</vt:lpstr>
      <vt:lpstr>Tahoma</vt:lpstr>
      <vt:lpstr>Times New Roman</vt:lpstr>
      <vt:lpstr>Vivaldi</vt:lpstr>
      <vt:lpstr>Office Theme</vt:lpstr>
      <vt:lpstr>1_Office Theme</vt:lpstr>
      <vt:lpstr>Image</vt:lpstr>
      <vt:lpstr>Microsoft Excel Chart</vt:lpstr>
      <vt:lpstr>Worksheet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نقشه برداشت همجواری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4</cp:revision>
  <dcterms:created xsi:type="dcterms:W3CDTF">2021-03-03T18:26:04Z</dcterms:created>
  <dcterms:modified xsi:type="dcterms:W3CDTF">2021-03-03T18:46:10Z</dcterms:modified>
</cp:coreProperties>
</file>