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6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p:scale>
          <a:sx n="75" d="100"/>
          <a:sy n="75" d="100"/>
        </p:scale>
        <p:origin x="106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01BFA8B3-CD54-4641-BAED-E5C88F9C2FF8}" type="datetimeFigureOut">
              <a:rPr lang="fa-IR" smtClean="0"/>
              <a:t>21/10/1441</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945DE74D-0B5C-4057-83F9-2ECB8BCCA384}" type="slidenum">
              <a:rPr lang="fa-IR" smtClean="0"/>
              <a:t>‹#›</a:t>
            </a:fld>
            <a:endParaRPr lang="fa-IR"/>
          </a:p>
        </p:txBody>
      </p:sp>
    </p:spTree>
    <p:extLst>
      <p:ext uri="{BB962C8B-B14F-4D97-AF65-F5344CB8AC3E}">
        <p14:creationId xmlns:p14="http://schemas.microsoft.com/office/powerpoint/2010/main" val="301217968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31725E-44FB-4DFF-8B53-D757B540EBF4}"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067631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615595-1377-4E9E-844E-03D7B17A689B}"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598479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FF615595-1377-4E9E-844E-03D7B17A689B}"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2673412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0">
                      <a:schemeClr val="tx1"/>
                    </a:gs>
                    <a:gs pos="68000">
                      <a:srgbClr val="F1F1F1"/>
                    </a:gs>
                    <a:gs pos="100000">
                      <a:schemeClr val="bg1">
                        <a:lumMod val="11000"/>
                        <a:lumOff val="89000"/>
                      </a:schemeClr>
                    </a:gs>
                  </a:gsLst>
                  <a:lin ang="5400000" scaled="1"/>
                  <a:tileRect/>
                </a:gradFill>
                <a:effectLst>
                  <a:outerShdw blurRad="469900" dist="342900" dir="5400000" sy="-20000" rotWithShape="0">
                    <a:prstClr val="black">
                      <a:alpha val="66000"/>
                    </a:prstClr>
                  </a:outerShdw>
                </a:effectLst>
              </a:defRPr>
            </a:lvl1pPr>
          </a:lstStyle>
          <a:p>
            <a:pPr lvl="0" algn="r"/>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vert="horz" lIns="91440" tIns="45720" rIns="91440" bIns="45720" rtlCol="0"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stStyle>
          <a:p>
            <a:pPr marL="0" lvl="0" indent="0" algn="r">
              <a:buNone/>
            </a:pPr>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1679495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563680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1345837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6000" dirty="0">
                <a:solidFill>
                  <a:prstClr val="white"/>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6000" dirty="0">
                <a:solidFill>
                  <a:prstClr val="white"/>
                </a:solidFill>
                <a:effectLst/>
              </a:rPr>
              <a:t>”</a:t>
            </a:r>
          </a:p>
        </p:txBody>
      </p:sp>
    </p:spTree>
    <p:extLst>
      <p:ext uri="{BB962C8B-B14F-4D97-AF65-F5344CB8AC3E}">
        <p14:creationId xmlns:p14="http://schemas.microsoft.com/office/powerpoint/2010/main" val="19014359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17095244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143339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4053356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22596613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3624573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3640453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32000"/>
                        <a:lumOff val="68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3723217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785432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456949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716654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3" name="Footer Placeholder 2"/>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4" name="Slide Number Placeholder 3"/>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840820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949936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802929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BED531DF-3CCE-48F3-B871-4F61799C017E}" type="datetimeFigureOut">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21/10/1441</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A8753DAB-0EE5-4FF8-8B64-61BA3C4E925F}" type="slidenum">
              <a:rPr lang="fa-IR" smtClean="0">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rPr>
              <a:pPr/>
              <a:t>‹#›</a:t>
            </a:fld>
            <a:endParaRPr lang="fa-IR">
              <a:gradFill flip="none" rotWithShape="1">
                <a:gsLst>
                  <a:gs pos="28000">
                    <a:prstClr val="white">
                      <a:lumMod val="93000"/>
                    </a:prstClr>
                  </a:gs>
                  <a:gs pos="0">
                    <a:prstClr val="black">
                      <a:lumMod val="38000"/>
                      <a:lumOff val="62000"/>
                    </a:prstClr>
                  </a:gs>
                  <a:gs pos="100000">
                    <a:srgbClr val="8ED5C1">
                      <a:lumMod val="0"/>
                      <a:lumOff val="100000"/>
                    </a:srgbClr>
                  </a:gs>
                </a:gsLst>
                <a:lin ang="5400000" scaled="1"/>
                <a:tileRect/>
              </a:gradFill>
            </a:endParaRPr>
          </a:p>
        </p:txBody>
      </p:sp>
    </p:spTree>
    <p:extLst>
      <p:ext uri="{BB962C8B-B14F-4D97-AF65-F5344CB8AC3E}">
        <p14:creationId xmlns:p14="http://schemas.microsoft.com/office/powerpoint/2010/main" val="4005511740"/>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685800" rtl="1" eaLnBrk="1" latinLnBrk="0" hangingPunct="1">
        <a:lnSpc>
          <a:spcPct val="90000"/>
        </a:lnSpc>
        <a:spcBef>
          <a:spcPct val="0"/>
        </a:spcBef>
        <a:buNone/>
        <a:defRPr sz="4400" b="0" kern="1200">
          <a:gradFill flip="none" rotWithShape="1">
            <a:gsLst>
              <a:gs pos="28000">
                <a:schemeClr val="tx1">
                  <a:lumMod val="93000"/>
                </a:schemeClr>
              </a:gs>
              <a:gs pos="0">
                <a:schemeClr val="bg1">
                  <a:lumMod val="13000"/>
                  <a:lumOff val="87000"/>
                </a:schemeClr>
              </a:gs>
              <a:gs pos="100000">
                <a:schemeClr val="tx2">
                  <a:lumMod val="0"/>
                  <a:lumOff val="100000"/>
                </a:schemeClr>
              </a:gs>
            </a:gsLst>
            <a:lin ang="4800000" scaled="0"/>
            <a:tileRect/>
          </a:gra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2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2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gif"/><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68.gi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 Id="rId5" Type="http://schemas.openxmlformats.org/officeDocument/2006/relationships/image" Target="../media/image73.jpeg"/><Relationship Id="rId4" Type="http://schemas.openxmlformats.org/officeDocument/2006/relationships/image" Target="../media/image72.jpeg"/></Relationships>
</file>

<file path=ppt/slides/_rels/slide3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 Id="rId5" Type="http://schemas.openxmlformats.org/officeDocument/2006/relationships/image" Target="../media/image77.jpeg"/><Relationship Id="rId4" Type="http://schemas.openxmlformats.org/officeDocument/2006/relationships/image" Target="../media/image76.jpeg"/></Relationships>
</file>

<file path=ppt/slides/_rels/slide3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 Id="rId5" Type="http://schemas.openxmlformats.org/officeDocument/2006/relationships/image" Target="../media/image81.jpeg"/><Relationship Id="rId4" Type="http://schemas.openxmlformats.org/officeDocument/2006/relationships/image" Target="../media/image80.jpeg"/></Relationships>
</file>

<file path=ppt/slides/_rels/slide3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7.xml"/><Relationship Id="rId5" Type="http://schemas.openxmlformats.org/officeDocument/2006/relationships/image" Target="../media/image85.jpeg"/><Relationship Id="rId4" Type="http://schemas.openxmlformats.org/officeDocument/2006/relationships/image" Target="../media/image84.jpeg"/></Relationships>
</file>

<file path=ppt/slides/_rels/slide3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88.jpeg"/></Relationships>
</file>

<file path=ppt/slides/_rels/slide3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s>
</file>

<file path=ppt/slides/_rels/slide3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7.xml"/><Relationship Id="rId5" Type="http://schemas.openxmlformats.org/officeDocument/2006/relationships/image" Target="../media/image98.jpeg"/><Relationship Id="rId4" Type="http://schemas.openxmlformats.org/officeDocument/2006/relationships/image" Target="../media/image97.jpeg"/></Relationships>
</file>

<file path=ppt/slides/_rels/slide3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7.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3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 Id="rId4" Type="http://schemas.openxmlformats.org/officeDocument/2006/relationships/image" Target="../media/image106.jpeg"/></Relationships>
</file>

<file path=ppt/slides/_rels/slide3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7.xml"/><Relationship Id="rId4" Type="http://schemas.openxmlformats.org/officeDocument/2006/relationships/image" Target="../media/image109.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7.xml"/><Relationship Id="rId5" Type="http://schemas.openxmlformats.org/officeDocument/2006/relationships/image" Target="../media/image137.jpeg"/><Relationship Id="rId4" Type="http://schemas.openxmlformats.org/officeDocument/2006/relationships/image" Target="../media/image136.gif"/></Relationships>
</file>

<file path=ppt/slides/_rels/slide62.xml.rels><?xml version="1.0" encoding="UTF-8" standalone="yes"?>
<Relationships xmlns="http://schemas.openxmlformats.org/package/2006/relationships"><Relationship Id="rId3" Type="http://schemas.openxmlformats.org/officeDocument/2006/relationships/image" Target="../media/image139.jpeg"/><Relationship Id="rId7" Type="http://schemas.openxmlformats.org/officeDocument/2006/relationships/image" Target="../media/image143.gif"/><Relationship Id="rId2" Type="http://schemas.openxmlformats.org/officeDocument/2006/relationships/image" Target="../media/image138.jpeg"/><Relationship Id="rId1" Type="http://schemas.openxmlformats.org/officeDocument/2006/relationships/slideLayout" Target="../slideLayouts/slideLayout7.xml"/><Relationship Id="rId6" Type="http://schemas.openxmlformats.org/officeDocument/2006/relationships/image" Target="../media/image142.gif"/><Relationship Id="rId5" Type="http://schemas.openxmlformats.org/officeDocument/2006/relationships/image" Target="../media/image141.jpeg"/><Relationship Id="rId4" Type="http://schemas.openxmlformats.org/officeDocument/2006/relationships/image" Target="../media/image140.jpeg"/></Relationships>
</file>

<file path=ppt/slides/_rels/slide63.xml.rels><?xml version="1.0" encoding="UTF-8" standalone="yes"?>
<Relationships xmlns="http://schemas.openxmlformats.org/package/2006/relationships"><Relationship Id="rId3" Type="http://schemas.openxmlformats.org/officeDocument/2006/relationships/image" Target="../media/image145.gif"/><Relationship Id="rId7" Type="http://schemas.openxmlformats.org/officeDocument/2006/relationships/image" Target="../media/image149.gif"/><Relationship Id="rId2" Type="http://schemas.openxmlformats.org/officeDocument/2006/relationships/image" Target="../media/image144.gif"/><Relationship Id="rId1" Type="http://schemas.openxmlformats.org/officeDocument/2006/relationships/slideLayout" Target="../slideLayouts/slideLayout7.xml"/><Relationship Id="rId6" Type="http://schemas.openxmlformats.org/officeDocument/2006/relationships/image" Target="../media/image148.gif"/><Relationship Id="rId5" Type="http://schemas.openxmlformats.org/officeDocument/2006/relationships/image" Target="../media/image147.gif"/><Relationship Id="rId4" Type="http://schemas.openxmlformats.org/officeDocument/2006/relationships/image" Target="../media/image146.gif"/></Relationships>
</file>

<file path=ppt/slides/_rels/slide64.xml.rels><?xml version="1.0" encoding="UTF-8" standalone="yes"?>
<Relationships xmlns="http://schemas.openxmlformats.org/package/2006/relationships"><Relationship Id="rId3" Type="http://schemas.openxmlformats.org/officeDocument/2006/relationships/image" Target="../media/image151.gif"/><Relationship Id="rId2" Type="http://schemas.openxmlformats.org/officeDocument/2006/relationships/image" Target="../media/image150.gif"/><Relationship Id="rId1" Type="http://schemas.openxmlformats.org/officeDocument/2006/relationships/slideLayout" Target="../slideLayouts/slideLayout7.xml"/><Relationship Id="rId4" Type="http://schemas.openxmlformats.org/officeDocument/2006/relationships/image" Target="../media/image152.gif"/></Relationships>
</file>

<file path=ppt/slides/_rels/slide65.xml.rels><?xml version="1.0" encoding="UTF-8" standalone="yes"?>
<Relationships xmlns="http://schemas.openxmlformats.org/package/2006/relationships"><Relationship Id="rId3" Type="http://schemas.openxmlformats.org/officeDocument/2006/relationships/hyperlink" Target="http://www.sismo.eu/" TargetMode="External"/><Relationship Id="rId2" Type="http://schemas.openxmlformats.org/officeDocument/2006/relationships/hyperlink" Target="http://www.knaufir.com/" TargetMode="External"/><Relationship Id="rId1" Type="http://schemas.openxmlformats.org/officeDocument/2006/relationships/slideLayout" Target="../slideLayouts/slideLayout7.xml"/><Relationship Id="rId6" Type="http://schemas.openxmlformats.org/officeDocument/2006/relationships/hyperlink" Target="http://www.royalbuildingproducts.com/" TargetMode="External"/><Relationship Id="rId5" Type="http://schemas.openxmlformats.org/officeDocument/2006/relationships/hyperlink" Target="http://www.rbsiowa.com/" TargetMode="External"/><Relationship Id="rId4" Type="http://schemas.openxmlformats.org/officeDocument/2006/relationships/hyperlink" Target="http://www.pumapannels.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45169" y="2541411"/>
            <a:ext cx="8305800" cy="1828800"/>
          </a:xfrm>
        </p:spPr>
        <p:txBody>
          <a:bodyPr>
            <a:normAutofit/>
          </a:bodyPr>
          <a:lstStyle/>
          <a:p>
            <a:pPr algn="ctr"/>
            <a:r>
              <a:rPr lang="fa-IR" sz="3200" dirty="0" smtClean="0">
                <a:solidFill>
                  <a:schemeClr val="tx1"/>
                </a:solidFill>
                <a:cs typeface="B Homa" panose="00000400000000000000" pitchFamily="2" charset="-78"/>
              </a:rPr>
              <a:t>طراحی فنی دیوارهای </a:t>
            </a:r>
            <a:r>
              <a:rPr lang="fa-IR" sz="3200" dirty="0" smtClean="0">
                <a:solidFill>
                  <a:schemeClr val="tx1"/>
                </a:solidFill>
                <a:cs typeface="B Homa" panose="00000400000000000000" pitchFamily="2" charset="-78"/>
              </a:rPr>
              <a:t>جدا </a:t>
            </a:r>
            <a:r>
              <a:rPr lang="fa-IR" sz="3200" dirty="0" smtClean="0">
                <a:solidFill>
                  <a:schemeClr val="tx1"/>
                </a:solidFill>
                <a:cs typeface="B Homa" panose="00000400000000000000" pitchFamily="2" charset="-78"/>
              </a:rPr>
              <a:t>کننده</a:t>
            </a:r>
            <a:br>
              <a:rPr lang="fa-IR" sz="3200" dirty="0" smtClean="0">
                <a:solidFill>
                  <a:schemeClr val="tx1"/>
                </a:solidFill>
                <a:cs typeface="B Homa" panose="00000400000000000000" pitchFamily="2" charset="-78"/>
              </a:rPr>
            </a:br>
            <a:r>
              <a:rPr lang="fa-IR" sz="3200" dirty="0" smtClean="0">
                <a:solidFill>
                  <a:schemeClr val="tx1"/>
                </a:solidFill>
                <a:cs typeface="B Homa" panose="00000400000000000000" pitchFamily="2" charset="-78"/>
              </a:rPr>
              <a:t>(دیوارهای سه بعدی – پوشش کناف-پوشش سیسمو</a:t>
            </a:r>
            <a:br>
              <a:rPr lang="fa-IR" sz="3200" dirty="0" smtClean="0">
                <a:solidFill>
                  <a:schemeClr val="tx1"/>
                </a:solidFill>
                <a:cs typeface="B Homa" panose="00000400000000000000" pitchFamily="2" charset="-78"/>
              </a:rPr>
            </a:br>
            <a:r>
              <a:rPr lang="fa-IR" sz="3200" dirty="0" smtClean="0">
                <a:solidFill>
                  <a:schemeClr val="tx1"/>
                </a:solidFill>
                <a:cs typeface="B Homa" panose="00000400000000000000" pitchFamily="2" charset="-78"/>
              </a:rPr>
              <a:t>-دیوارهای فایبرسمنت – دیوارهای اس پی) </a:t>
            </a:r>
            <a:endParaRPr lang="fa-IR" sz="3200" dirty="0">
              <a:solidFill>
                <a:schemeClr val="tx1"/>
              </a:solidFill>
              <a:cs typeface="B Homa" panose="00000400000000000000" pitchFamily="2" charset="-78"/>
            </a:endParaRPr>
          </a:p>
        </p:txBody>
      </p:sp>
    </p:spTree>
    <p:extLst>
      <p:ext uri="{BB962C8B-B14F-4D97-AF65-F5344CB8AC3E}">
        <p14:creationId xmlns:p14="http://schemas.microsoft.com/office/powerpoint/2010/main" val="13765053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meisam.EMPEROR-F3ACF7B\Desktop\Dvarhaye jadid\14_files\o7k6yd.jpg"/>
          <p:cNvPicPr>
            <a:picLocks noChangeAspect="1" noChangeArrowheads="1"/>
          </p:cNvPicPr>
          <p:nvPr/>
        </p:nvPicPr>
        <p:blipFill>
          <a:blip r:embed="rId2" cstate="print"/>
          <a:srcRect/>
          <a:stretch>
            <a:fillRect/>
          </a:stretch>
        </p:blipFill>
        <p:spPr bwMode="auto">
          <a:xfrm>
            <a:off x="4724400" y="1160585"/>
            <a:ext cx="3276600" cy="226841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027" name="Picture 3" descr="C:\Documents and Settings\meisam.EMPEROR-F3ACF7B\Desktop\Dvarhaye jadid\14_files\2u5tlyu.jpg"/>
          <p:cNvPicPr>
            <a:picLocks noChangeAspect="1" noChangeArrowheads="1"/>
          </p:cNvPicPr>
          <p:nvPr/>
        </p:nvPicPr>
        <p:blipFill>
          <a:blip r:embed="rId3" cstate="print"/>
          <a:srcRect/>
          <a:stretch>
            <a:fillRect/>
          </a:stretch>
        </p:blipFill>
        <p:spPr bwMode="auto">
          <a:xfrm>
            <a:off x="4716074" y="3640021"/>
            <a:ext cx="2065729" cy="254243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028" name="Picture 4" descr="C:\Documents and Settings\meisam.EMPEROR-F3ACF7B\Desktop\Dvarhaye jadid\14_files\3d-panel.jpg"/>
          <p:cNvPicPr>
            <a:picLocks noChangeAspect="1" noChangeArrowheads="1"/>
          </p:cNvPicPr>
          <p:nvPr/>
        </p:nvPicPr>
        <p:blipFill>
          <a:blip r:embed="rId4" cstate="print"/>
          <a:srcRect/>
          <a:stretch>
            <a:fillRect/>
          </a:stretch>
        </p:blipFill>
        <p:spPr bwMode="auto">
          <a:xfrm>
            <a:off x="2057400" y="3640020"/>
            <a:ext cx="2286000" cy="227867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029" name="Picture 5" descr="C:\Documents and Settings\meisam.EMPEROR-F3ACF7B\Desktop\Dvarhaye jadid\14_files\mtt509.jpg"/>
          <p:cNvPicPr>
            <a:picLocks noChangeAspect="1" noChangeArrowheads="1"/>
          </p:cNvPicPr>
          <p:nvPr/>
        </p:nvPicPr>
        <p:blipFill>
          <a:blip r:embed="rId5" cstate="print"/>
          <a:srcRect/>
          <a:stretch>
            <a:fillRect/>
          </a:stretch>
        </p:blipFill>
        <p:spPr bwMode="auto">
          <a:xfrm>
            <a:off x="914400" y="1120958"/>
            <a:ext cx="3430558" cy="2308046"/>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0971251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659404"/>
            <a:ext cx="6072214" cy="348109"/>
          </a:xfrm>
          <a:prstGeom prst="rect">
            <a:avLst/>
          </a:prstGeom>
        </p:spPr>
        <p:txBody>
          <a:bodyPr wrap="square">
            <a:spAutoFit/>
          </a:bodyPr>
          <a:lstStyle/>
          <a:p>
            <a:r>
              <a:rPr lang="fa-IR" sz="1662" b="1" dirty="0">
                <a:solidFill>
                  <a:prstClr val="white"/>
                </a:solidFill>
                <a:cs typeface="B Homa" pitchFamily="2" charset="-78"/>
              </a:rPr>
              <a:t>مزایای استفاده از پانل های پوما به طور خلاصه :</a:t>
            </a:r>
            <a:endParaRPr lang="fa-IR" sz="1662" dirty="0">
              <a:solidFill>
                <a:prstClr val="white"/>
              </a:solidFill>
              <a:cs typeface="B Homa" pitchFamily="2" charset="-78"/>
            </a:endParaRPr>
          </a:p>
        </p:txBody>
      </p:sp>
      <p:sp>
        <p:nvSpPr>
          <p:cNvPr id="5" name="Rectangle 4"/>
          <p:cNvSpPr/>
          <p:nvPr/>
        </p:nvSpPr>
        <p:spPr>
          <a:xfrm>
            <a:off x="1071538" y="1055061"/>
            <a:ext cx="7429552" cy="3985002"/>
          </a:xfrm>
          <a:prstGeom prst="rect">
            <a:avLst/>
          </a:prstGeom>
        </p:spPr>
        <p:txBody>
          <a:bodyPr wrap="square">
            <a:spAutoFit/>
          </a:bodyPr>
          <a:lstStyle/>
          <a:p>
            <a:r>
              <a:rPr lang="fa-IR" sz="1662" dirty="0">
                <a:solidFill>
                  <a:prstClr val="white"/>
                </a:solidFill>
                <a:cs typeface="B Homa" pitchFamily="2" charset="-78"/>
              </a:rPr>
              <a:t>1</a:t>
            </a:r>
            <a:r>
              <a:rPr lang="fa-IR" sz="1477" dirty="0">
                <a:solidFill>
                  <a:prstClr val="white"/>
                </a:solidFill>
                <a:cs typeface="B Homa" pitchFamily="2" charset="-78"/>
              </a:rPr>
              <a:t>- سبکی دیوارهای ساخته شده از پوما در مقایسه با دیگر مصالح .</a:t>
            </a:r>
            <a:br>
              <a:rPr lang="fa-IR" sz="1477" dirty="0">
                <a:solidFill>
                  <a:prstClr val="white"/>
                </a:solidFill>
                <a:cs typeface="B Homa" pitchFamily="2" charset="-78"/>
              </a:rPr>
            </a:br>
            <a:r>
              <a:rPr lang="fa-IR" sz="1477" dirty="0">
                <a:solidFill>
                  <a:prstClr val="white"/>
                </a:solidFill>
                <a:cs typeface="B Homa" pitchFamily="2" charset="-78"/>
              </a:rPr>
              <a:t>2- سرعت حمل و نقل و سهولت بالا کشیدن پانل ها در ارتفاع .</a:t>
            </a:r>
            <a:br>
              <a:rPr lang="fa-IR" sz="1477" dirty="0">
                <a:solidFill>
                  <a:prstClr val="white"/>
                </a:solidFill>
                <a:cs typeface="B Homa" pitchFamily="2" charset="-78"/>
              </a:rPr>
            </a:br>
            <a:r>
              <a:rPr lang="fa-IR" sz="1477" dirty="0">
                <a:solidFill>
                  <a:prstClr val="white"/>
                </a:solidFill>
                <a:cs typeface="B Homa" pitchFamily="2" charset="-78"/>
              </a:rPr>
              <a:t>3- مقاومت زیاد در برابر نیروهای برشی ناشی از زلزله .</a:t>
            </a:r>
            <a:br>
              <a:rPr lang="fa-IR" sz="1477" dirty="0">
                <a:solidFill>
                  <a:prstClr val="white"/>
                </a:solidFill>
                <a:cs typeface="B Homa" pitchFamily="2" charset="-78"/>
              </a:rPr>
            </a:br>
            <a:r>
              <a:rPr lang="fa-IR" sz="1477" dirty="0">
                <a:solidFill>
                  <a:prstClr val="white"/>
                </a:solidFill>
                <a:cs typeface="B Homa" pitchFamily="2" charset="-78"/>
              </a:rPr>
              <a:t>4- عایق در برابر حرارت ، برودت ، رطوبت و صدا .</a:t>
            </a:r>
            <a:br>
              <a:rPr lang="fa-IR" sz="1477" dirty="0">
                <a:solidFill>
                  <a:prstClr val="white"/>
                </a:solidFill>
                <a:cs typeface="B Homa" pitchFamily="2" charset="-78"/>
              </a:rPr>
            </a:br>
            <a:r>
              <a:rPr lang="fa-IR" sz="1477" dirty="0">
                <a:solidFill>
                  <a:prstClr val="white"/>
                </a:solidFill>
                <a:cs typeface="B Homa" pitchFamily="2" charset="-78"/>
              </a:rPr>
              <a:t>5- مقاوم در برابر آتش سوزی به علت وجود قشرهای بتنی طرفین پانل .</a:t>
            </a:r>
            <a:br>
              <a:rPr lang="fa-IR" sz="1477" dirty="0">
                <a:solidFill>
                  <a:prstClr val="white"/>
                </a:solidFill>
                <a:cs typeface="B Homa" pitchFamily="2" charset="-78"/>
              </a:rPr>
            </a:br>
            <a:r>
              <a:rPr lang="fa-IR" sz="1477" dirty="0">
                <a:solidFill>
                  <a:prstClr val="white"/>
                </a:solidFill>
                <a:cs typeface="B Homa" pitchFamily="2" charset="-78"/>
              </a:rPr>
              <a:t>6- نفوذ ناپذیری ساختمان در برابر حشرات و حیوانات موزی .</a:t>
            </a:r>
            <a:br>
              <a:rPr lang="fa-IR" sz="1477" dirty="0">
                <a:solidFill>
                  <a:prstClr val="white"/>
                </a:solidFill>
                <a:cs typeface="B Homa" pitchFamily="2" charset="-78"/>
              </a:rPr>
            </a:br>
            <a:r>
              <a:rPr lang="fa-IR" sz="1477" dirty="0">
                <a:solidFill>
                  <a:prstClr val="white"/>
                </a:solidFill>
                <a:cs typeface="B Homa" pitchFamily="2" charset="-78"/>
              </a:rPr>
              <a:t>7- امکان حمل و به کارگیری پوما در مناطق صعب العبور جهت احداث ساختمان بدون نیاز به نیروی متخصص .</a:t>
            </a:r>
            <a:br>
              <a:rPr lang="fa-IR" sz="1477" dirty="0">
                <a:solidFill>
                  <a:prstClr val="white"/>
                </a:solidFill>
                <a:cs typeface="B Homa" pitchFamily="2" charset="-78"/>
              </a:rPr>
            </a:br>
            <a:r>
              <a:rPr lang="fa-IR" sz="1477" dirty="0">
                <a:solidFill>
                  <a:prstClr val="white"/>
                </a:solidFill>
                <a:cs typeface="B Homa" pitchFamily="2" charset="-78"/>
              </a:rPr>
              <a:t>8- دستیابی به فضای مفید بیشتر به علت حداقل سطح اشغال دیوار .</a:t>
            </a:r>
            <a:br>
              <a:rPr lang="fa-IR" sz="1477" dirty="0">
                <a:solidFill>
                  <a:prstClr val="white"/>
                </a:solidFill>
                <a:cs typeface="B Homa" pitchFamily="2" charset="-78"/>
              </a:rPr>
            </a:br>
            <a:r>
              <a:rPr lang="fa-IR" sz="1477" dirty="0">
                <a:solidFill>
                  <a:prstClr val="white"/>
                </a:solidFill>
                <a:cs typeface="B Homa" pitchFamily="2" charset="-78"/>
              </a:rPr>
              <a:t>9- آزادی عمل در اجرای طرح های متنوع ، به علت انعطاف پذیری قطعات پیش ساخته پوما .</a:t>
            </a:r>
            <a:br>
              <a:rPr lang="fa-IR" sz="1477" dirty="0">
                <a:solidFill>
                  <a:prstClr val="white"/>
                </a:solidFill>
                <a:cs typeface="B Homa" pitchFamily="2" charset="-78"/>
              </a:rPr>
            </a:br>
            <a:r>
              <a:rPr lang="fa-IR" sz="1477" dirty="0">
                <a:solidFill>
                  <a:prstClr val="white"/>
                </a:solidFill>
                <a:cs typeface="B Homa" pitchFamily="2" charset="-78"/>
              </a:rPr>
              <a:t>10- صرفه جویی در هزینه ی پی سازی و اسکلت ساختمانهای بلند مرتبه به دلیل کم شدن بار مرده ساختمان .</a:t>
            </a:r>
            <a:br>
              <a:rPr lang="fa-IR" sz="1477" dirty="0">
                <a:solidFill>
                  <a:prstClr val="white"/>
                </a:solidFill>
                <a:cs typeface="B Homa" pitchFamily="2" charset="-78"/>
              </a:rPr>
            </a:br>
            <a:r>
              <a:rPr lang="fa-IR" sz="1477" dirty="0">
                <a:solidFill>
                  <a:prstClr val="white"/>
                </a:solidFill>
                <a:cs typeface="B Homa" pitchFamily="2" charset="-78"/>
              </a:rPr>
              <a:t>11- صرفه جویی در هزینه ی تهویه مطبوع ساختمان در تابستان و زمستان و به دلیل جلوگیری از تبادل حرارت و یا برودت ، در نتیجه صرف انرژی کمتر اعم از مواد سوختنی و یا برق .</a:t>
            </a:r>
          </a:p>
          <a:p>
            <a:r>
              <a:rPr lang="fa-IR" sz="1477" dirty="0">
                <a:solidFill>
                  <a:prstClr val="white"/>
                </a:solidFill>
                <a:cs typeface="B Homa" pitchFamily="2" charset="-78"/>
              </a:rPr>
              <a:t>12- افزایش عمر مفید ساختمان و دستگاههای تاسیساتی آن .</a:t>
            </a:r>
            <a:br>
              <a:rPr lang="fa-IR" sz="1477" dirty="0">
                <a:solidFill>
                  <a:prstClr val="white"/>
                </a:solidFill>
                <a:cs typeface="B Homa" pitchFamily="2" charset="-78"/>
              </a:rPr>
            </a:br>
            <a:r>
              <a:rPr lang="fa-IR" sz="1477" dirty="0">
                <a:solidFill>
                  <a:prstClr val="white"/>
                </a:solidFill>
                <a:cs typeface="B Homa" pitchFamily="2" charset="-78"/>
              </a:rPr>
              <a:t>13- عدم نفوذ نسبی آلودگی صوتی و ایجاد آرامش برای ساکنین ساختمان در شهرهای بزرگ</a:t>
            </a:r>
            <a:br>
              <a:rPr lang="fa-IR" sz="1477" dirty="0">
                <a:solidFill>
                  <a:prstClr val="white"/>
                </a:solidFill>
                <a:cs typeface="B Homa" pitchFamily="2" charset="-78"/>
              </a:rPr>
            </a:br>
            <a:r>
              <a:rPr lang="fa-IR" sz="1477" dirty="0">
                <a:solidFill>
                  <a:prstClr val="white"/>
                </a:solidFill>
                <a:cs typeface="B Homa" pitchFamily="2" charset="-78"/>
              </a:rPr>
              <a:t>14- بازگشت سرمایه گذاری در امور ساختمان سازی در کوتاهترین زمان .</a:t>
            </a:r>
          </a:p>
          <a:p>
            <a:r>
              <a:rPr lang="fa-IR" sz="1477" dirty="0">
                <a:solidFill>
                  <a:prstClr val="white"/>
                </a:solidFill>
                <a:cs typeface="B Homa" pitchFamily="2" charset="-78"/>
              </a:rPr>
              <a:t>15- عبور دادن لوله های آب و فاضلاب و برق و تلفن به سادگی از زیر شبکه ی پانل و نصب چهار چوب درها و کلاف فلزی پنجره ها قبل از بتن پاشی و کلاً اجرای تاسیسات ساختمان با کمترین هزینه .</a:t>
            </a:r>
          </a:p>
        </p:txBody>
      </p:sp>
    </p:spTree>
    <p:extLst>
      <p:ext uri="{BB962C8B-B14F-4D97-AF65-F5344CB8AC3E}">
        <p14:creationId xmlns:p14="http://schemas.microsoft.com/office/powerpoint/2010/main" val="8705725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3" y="967157"/>
            <a:ext cx="8034366" cy="3075778"/>
          </a:xfrm>
          <a:prstGeom prst="rect">
            <a:avLst/>
          </a:prstGeom>
          <a:noFill/>
        </p:spPr>
        <p:txBody>
          <a:bodyPr wrap="square" rtlCol="0">
            <a:spAutoFit/>
          </a:bodyPr>
          <a:lstStyle/>
          <a:p>
            <a:r>
              <a:rPr lang="fa-IR" sz="1477" dirty="0">
                <a:solidFill>
                  <a:prstClr val="white"/>
                </a:solidFill>
                <a:cs typeface="B Homa" pitchFamily="2" charset="-78"/>
              </a:rPr>
              <a:t>16- عدم نیاز به کنده کاری و تخریب دیوارها و سقف به منظور انجام عملیات تاسیساتی در نتیجه عدم انباشت نخاله که صرفه جویی در هزینه و وقت را به دنبال دارد .</a:t>
            </a:r>
            <a:br>
              <a:rPr lang="fa-IR" sz="1477" dirty="0">
                <a:solidFill>
                  <a:prstClr val="white"/>
                </a:solidFill>
                <a:cs typeface="B Homa" pitchFamily="2" charset="-78"/>
              </a:rPr>
            </a:br>
            <a:r>
              <a:rPr lang="fa-IR" sz="1477" dirty="0">
                <a:solidFill>
                  <a:prstClr val="white"/>
                </a:solidFill>
                <a:cs typeface="B Homa" pitchFamily="2" charset="-78"/>
              </a:rPr>
              <a:t>17- پس از بتن پاشی طرفین پانل ها با ضخامت حداقل 4 سانتیمتر ، سیستم بی نیاز از گچ و خاک بوده که با اجرای چند میلیمتر پلاستر گچ (سفید کاری ) دیوارها و سقف آماده برای نقاشی خواهد بود .</a:t>
            </a:r>
            <a:br>
              <a:rPr lang="fa-IR" sz="1477" dirty="0">
                <a:solidFill>
                  <a:prstClr val="white"/>
                </a:solidFill>
                <a:cs typeface="B Homa" pitchFamily="2" charset="-78"/>
              </a:rPr>
            </a:br>
            <a:r>
              <a:rPr lang="fa-IR" sz="1477" dirty="0">
                <a:solidFill>
                  <a:prstClr val="white"/>
                </a:solidFill>
                <a:cs typeface="B Homa" pitchFamily="2" charset="-78"/>
              </a:rPr>
              <a:t>18- حذف نعل درگاه در سیستم پیشرفته پوما .</a:t>
            </a:r>
            <a:br>
              <a:rPr lang="fa-IR" sz="1477" dirty="0">
                <a:solidFill>
                  <a:prstClr val="white"/>
                </a:solidFill>
                <a:cs typeface="B Homa" pitchFamily="2" charset="-78"/>
              </a:rPr>
            </a:br>
            <a:r>
              <a:rPr lang="fa-IR" sz="1477" dirty="0">
                <a:solidFill>
                  <a:prstClr val="white"/>
                </a:solidFill>
                <a:cs typeface="B Homa" pitchFamily="2" charset="-78"/>
              </a:rPr>
              <a:t>19- حمل و نقل پانل های پوما با هزینه کم صورت می گیرد به طور مثال یک دستگاه تریلر قادر است بیش از 1000 متر مربع پانل تیپ یک دیواری پوما را حمل نماید .</a:t>
            </a:r>
            <a:br>
              <a:rPr lang="fa-IR" sz="1477" dirty="0">
                <a:solidFill>
                  <a:prstClr val="white"/>
                </a:solidFill>
                <a:cs typeface="B Homa" pitchFamily="2" charset="-78"/>
              </a:rPr>
            </a:br>
            <a:r>
              <a:rPr lang="fa-IR" sz="1477" dirty="0">
                <a:solidFill>
                  <a:prstClr val="white"/>
                </a:solidFill>
                <a:cs typeface="B Homa" pitchFamily="2" charset="-78"/>
              </a:rPr>
              <a:t>20- استفاده از دیوار و سقف پوما در ساختمان سازی بهره وری مناسب آهن آلات مصرفی را موجب می گردد که به طور مثال با مصرف 17 کیلوگرم فولاد در هر متر مربع ساختمان به صورت مفتول و میلگرد می توان یک واحد مسکونی یک طبقه را بنا کرد .</a:t>
            </a:r>
            <a:br>
              <a:rPr lang="fa-IR" sz="1477" dirty="0">
                <a:solidFill>
                  <a:prstClr val="white"/>
                </a:solidFill>
                <a:cs typeface="B Homa" pitchFamily="2" charset="-78"/>
              </a:rPr>
            </a:br>
            <a:r>
              <a:rPr lang="fa-IR" sz="1477" dirty="0">
                <a:solidFill>
                  <a:prstClr val="white"/>
                </a:solidFill>
                <a:cs typeface="B Homa" pitchFamily="2" charset="-78"/>
              </a:rPr>
              <a:t>21- عایق پلی استایرن که در تولید پانل های پوما بکار می رود از نوع کند سوز (گرید </a:t>
            </a:r>
            <a:r>
              <a:rPr lang="en-US" sz="1477" dirty="0">
                <a:solidFill>
                  <a:prstClr val="white"/>
                </a:solidFill>
                <a:cs typeface="B Homa" pitchFamily="2" charset="-78"/>
              </a:rPr>
              <a:t>F</a:t>
            </a:r>
            <a:r>
              <a:rPr lang="fa-IR" sz="1477" dirty="0">
                <a:solidFill>
                  <a:prstClr val="white"/>
                </a:solidFill>
                <a:cs typeface="B Homa" pitchFamily="2" charset="-78"/>
              </a:rPr>
              <a:t>)می باشد که پس از نصب و سیمانکاری طرفین پانل با ضخامت 5 سانتیمتری ، دیوار پوما تا 2 ساعت در مقابل آتش سوزی مقاوم خواهد بود .</a:t>
            </a:r>
          </a:p>
          <a:p>
            <a:endParaRPr lang="en-US" sz="1662" dirty="0">
              <a:solidFill>
                <a:prstClr val="white"/>
              </a:solidFill>
              <a:cs typeface="B Homa" pitchFamily="2" charset="-78"/>
            </a:endParaRPr>
          </a:p>
        </p:txBody>
      </p:sp>
    </p:spTree>
    <p:extLst>
      <p:ext uri="{BB962C8B-B14F-4D97-AF65-F5344CB8AC3E}">
        <p14:creationId xmlns:p14="http://schemas.microsoft.com/office/powerpoint/2010/main" val="30250101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529863"/>
            <a:ext cx="8534400" cy="3644267"/>
          </a:xfrm>
          <a:prstGeom prst="rect">
            <a:avLst/>
          </a:prstGeom>
        </p:spPr>
        <p:txBody>
          <a:bodyPr wrap="square">
            <a:spAutoFit/>
          </a:bodyPr>
          <a:lstStyle/>
          <a:p>
            <a:r>
              <a:rPr lang="fa-IR" sz="1662" dirty="0">
                <a:solidFill>
                  <a:prstClr val="white"/>
                </a:solidFill>
                <a:cs typeface="B Homa" pitchFamily="2" charset="-78"/>
              </a:rPr>
              <a:t/>
            </a:r>
            <a:br>
              <a:rPr lang="fa-IR" sz="1662" dirty="0">
                <a:solidFill>
                  <a:prstClr val="white"/>
                </a:solidFill>
                <a:cs typeface="B Homa" pitchFamily="2" charset="-78"/>
              </a:rPr>
            </a:br>
            <a:r>
              <a:rPr lang="fa-IR" sz="1662" b="1" dirty="0">
                <a:solidFill>
                  <a:prstClr val="white"/>
                </a:solidFill>
                <a:cs typeface="B Homa" pitchFamily="2" charset="-78"/>
              </a:rPr>
              <a:t>1- ایجاد ساختمان باپانل سه بعدی و بدون استفاده از سازه فلزی و یا بتن آرمه جدا </a:t>
            </a: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سازه های ساخته شده با پانلهای مورد نظر مجموعه ای از پانلهای دیواری باربر و سقفی به همراه کلاف های افقی و عمودی ، تشکیل دهنده سیستم بار بر ثقلی و جانبی این نوع ساختمانها میباشد که بعد از بتن پاشی روی دیوارها و بتن ریزی روی سقف، مجموعه پانلها بصورت جعبه در آمده بطوریکه این گونه ساختمانها را در گروه </a:t>
            </a:r>
            <a:r>
              <a:rPr lang="en-US" sz="1108" dirty="0">
                <a:solidFill>
                  <a:prstClr val="white"/>
                </a:solidFill>
                <a:cs typeface="B Homa" pitchFamily="2" charset="-78"/>
              </a:rPr>
              <a:t>BOX TYPE </a:t>
            </a:r>
            <a:r>
              <a:rPr lang="fa-IR" sz="1477" dirty="0">
                <a:solidFill>
                  <a:prstClr val="white"/>
                </a:solidFill>
                <a:cs typeface="B Homa" pitchFamily="2" charset="-78"/>
              </a:rPr>
              <a:t>معرفی مینمایند. با توجه باینکه سیستم سه بعدی در واقع متشکل از دیوارها و سقفهای بتنی عمود بر یکدیگر میباشد، لذا صلبیت جانبی آن در مقایسه با قاب های خمشی بسیار بالاتر میباشد. از مزایای ساختمانهای ساخته شده با پانلهای سه بعدی </a:t>
            </a:r>
            <a:r>
              <a:rPr lang="en-US" sz="1477" dirty="0">
                <a:solidFill>
                  <a:prstClr val="white"/>
                </a:solidFill>
                <a:cs typeface="B Homa" pitchFamily="2" charset="-78"/>
              </a:rPr>
              <a:t>3D </a:t>
            </a:r>
            <a:r>
              <a:rPr lang="fa-IR" sz="1477" dirty="0">
                <a:solidFill>
                  <a:prstClr val="white"/>
                </a:solidFill>
                <a:cs typeface="B Homa" pitchFamily="2" charset="-78"/>
              </a:rPr>
              <a:t>در مقایسه با ساختمانهای با اسکلت فلزی یا بتن آرمه، متصل بودن تمامی دیوارها و سقف به یکدیگر میباشد. </a:t>
            </a:r>
            <a:r>
              <a:rPr lang="fa-IR" sz="1662" dirty="0">
                <a:solidFill>
                  <a:prstClr val="white"/>
                </a:solidFill>
                <a:cs typeface="B Homa" pitchFamily="2" charset="-78"/>
              </a:rPr>
              <a:t/>
            </a:r>
            <a:br>
              <a:rPr lang="fa-IR" sz="1662" dirty="0">
                <a:solidFill>
                  <a:prstClr val="white"/>
                </a:solidFill>
                <a:cs typeface="B Homa" pitchFamily="2" charset="-78"/>
              </a:rPr>
            </a:br>
            <a:r>
              <a:rPr lang="fa-IR" sz="1662" dirty="0">
                <a:solidFill>
                  <a:prstClr val="white"/>
                </a:solidFill>
                <a:cs typeface="B Homa" pitchFamily="2" charset="-78"/>
              </a:rPr>
              <a:t/>
            </a:r>
            <a:br>
              <a:rPr lang="fa-IR" sz="1662" dirty="0">
                <a:solidFill>
                  <a:prstClr val="white"/>
                </a:solidFill>
                <a:cs typeface="B Homa" pitchFamily="2" charset="-78"/>
              </a:rPr>
            </a:br>
            <a:r>
              <a:rPr lang="fa-IR" sz="1662" b="1" dirty="0">
                <a:solidFill>
                  <a:prstClr val="white"/>
                </a:solidFill>
                <a:cs typeface="B Homa" pitchFamily="2" charset="-78"/>
              </a:rPr>
              <a:t>2-ایجاد ساختمان با پانل سه بعدی و با استفاده از سازه فلزی و یا بتن آرمه </a:t>
            </a: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در این سیستم پس از اجرای اسکلت فلزی یا بتن آرمه ابتدا سقف ها بر اساس نقشه های اجرائی مربوطه اجرا میگردد. سپس جهت اجرای دیوارها با اتصال میلگرد نمره 8 یا 10 طبق جزئیات اجرائی به دور تا دور قاب ها یا محل اتصال دیوار یا سازه ساختمان ، پانل دیواری با سیم آرما تور بندی به میلگردهای اتصال پس از تراز و شاقول کردن محکم بسته میشوند و پس از اجرای لوله کشی های تاسیساتی با بتن ریز دانه به ضخامت حدود 3 سانتیمتر بتن پاشی میگردد . در این سیستم دیوارها غیر باربر میباشد.</a:t>
            </a:r>
            <a:r>
              <a:rPr lang="fa-IR" sz="1662" dirty="0">
                <a:solidFill>
                  <a:prstClr val="white"/>
                </a:solidFill>
                <a:cs typeface="B Homa" pitchFamily="2" charset="-78"/>
              </a:rPr>
              <a:t/>
            </a:r>
            <a:br>
              <a:rPr lang="fa-IR" sz="1662" dirty="0">
                <a:solidFill>
                  <a:prstClr val="white"/>
                </a:solidFill>
                <a:cs typeface="B Homa" pitchFamily="2" charset="-78"/>
              </a:rPr>
            </a:br>
            <a:endParaRPr lang="en-US" sz="1662" dirty="0">
              <a:solidFill>
                <a:prstClr val="white"/>
              </a:solidFill>
              <a:cs typeface="B Homa" pitchFamily="2" charset="-78"/>
            </a:endParaRPr>
          </a:p>
        </p:txBody>
      </p:sp>
    </p:spTree>
    <p:extLst>
      <p:ext uri="{BB962C8B-B14F-4D97-AF65-F5344CB8AC3E}">
        <p14:creationId xmlns:p14="http://schemas.microsoft.com/office/powerpoint/2010/main" val="2697004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967156"/>
            <a:ext cx="8553480" cy="3928319"/>
          </a:xfrm>
          <a:prstGeom prst="rect">
            <a:avLst/>
          </a:prstGeom>
        </p:spPr>
        <p:txBody>
          <a:bodyPr wrap="square">
            <a:spAutoFit/>
          </a:bodyPr>
          <a:lstStyle/>
          <a:p>
            <a:r>
              <a:rPr lang="fa-IR" sz="1662" b="1" dirty="0">
                <a:solidFill>
                  <a:prstClr val="white"/>
                </a:solidFill>
                <a:cs typeface="B Homa" pitchFamily="2" charset="-78"/>
              </a:rPr>
              <a:t>نحوه استفاده از دیوار سه بعدی </a:t>
            </a:r>
            <a:r>
              <a:rPr lang="fa-IR" sz="1108" dirty="0">
                <a:solidFill>
                  <a:prstClr val="white"/>
                </a:solidFill>
                <a:cs typeface="B Homa" pitchFamily="2" charset="-78"/>
              </a:rPr>
              <a:t/>
            </a:r>
            <a:br>
              <a:rPr lang="fa-IR" sz="1108" dirty="0">
                <a:solidFill>
                  <a:prstClr val="white"/>
                </a:solidFill>
                <a:cs typeface="B Homa" pitchFamily="2" charset="-78"/>
              </a:rPr>
            </a:br>
            <a:r>
              <a:rPr lang="fa-IR" sz="1477" dirty="0">
                <a:solidFill>
                  <a:prstClr val="white"/>
                </a:solidFill>
                <a:cs typeface="B Homa" pitchFamily="2" charset="-78"/>
              </a:rPr>
              <a:t>برای ایجاد دیوار سه بعدی بطریق زیر استفاده میکنند. </a:t>
            </a:r>
            <a:r>
              <a:rPr lang="fa-IR" sz="1108" b="1" dirty="0">
                <a:solidFill>
                  <a:prstClr val="white"/>
                </a:solidFill>
                <a:cs typeface="B Homa" pitchFamily="2" charset="-78"/>
              </a:rPr>
              <a:t/>
            </a:r>
            <a:br>
              <a:rPr lang="fa-IR" sz="1108" b="1" dirty="0">
                <a:solidFill>
                  <a:prstClr val="white"/>
                </a:solidFill>
                <a:cs typeface="B Homa" pitchFamily="2" charset="-78"/>
              </a:rPr>
            </a:br>
            <a:r>
              <a:rPr lang="fa-IR" sz="1662" b="1" dirty="0">
                <a:solidFill>
                  <a:prstClr val="white"/>
                </a:solidFill>
                <a:cs typeface="B Homa" pitchFamily="2" charset="-78"/>
              </a:rPr>
              <a:t>الف : در ساختمانهای با اسکلت فلزی</a:t>
            </a:r>
            <a:br>
              <a:rPr lang="fa-IR" sz="1662" b="1" dirty="0">
                <a:solidFill>
                  <a:prstClr val="white"/>
                </a:solidFill>
                <a:cs typeface="B Homa" pitchFamily="2" charset="-78"/>
              </a:rPr>
            </a:br>
            <a:r>
              <a:rPr lang="fa-IR" sz="1662" b="1" dirty="0">
                <a:solidFill>
                  <a:prstClr val="white"/>
                </a:solidFill>
                <a:cs typeface="B Homa" pitchFamily="2" charset="-78"/>
              </a:rPr>
              <a:t>ب: در ساختمانهای با اسکلت بتنی</a:t>
            </a:r>
            <a:r>
              <a:rPr lang="fa-IR" sz="1108" dirty="0">
                <a:solidFill>
                  <a:prstClr val="white"/>
                </a:solidFill>
                <a:cs typeface="B Homa" pitchFamily="2" charset="-78"/>
              </a:rPr>
              <a:t/>
            </a:r>
            <a:br>
              <a:rPr lang="fa-IR" sz="1108" dirty="0">
                <a:solidFill>
                  <a:prstClr val="white"/>
                </a:solidFill>
                <a:cs typeface="B Homa" pitchFamily="2" charset="-78"/>
              </a:rPr>
            </a:br>
            <a:r>
              <a:rPr lang="fa-IR" sz="1477" dirty="0">
                <a:solidFill>
                  <a:prstClr val="white"/>
                </a:solidFill>
                <a:cs typeface="B Homa" pitchFamily="2" charset="-78"/>
              </a:rPr>
              <a:t>الف : در ساختمانهای با اسکلت فلزی </a:t>
            </a:r>
            <a:br>
              <a:rPr lang="fa-IR" sz="1477" dirty="0">
                <a:solidFill>
                  <a:prstClr val="white"/>
                </a:solidFill>
                <a:cs typeface="B Homa" pitchFamily="2" charset="-78"/>
              </a:rPr>
            </a:br>
            <a:r>
              <a:rPr lang="fa-IR" sz="1477" dirty="0">
                <a:solidFill>
                  <a:prstClr val="white"/>
                </a:solidFill>
                <a:cs typeface="B Homa" pitchFamily="2" charset="-78"/>
              </a:rPr>
              <a:t>ابتدا دور تا دور یک دهانه فرضی ساختمان را با میلگرد نمره 8 یا 10 و ترجیحا آجدار بطول حدود 50 سانتیمتر و بشکل </a:t>
            </a:r>
            <a:r>
              <a:rPr lang="en-US" sz="1477" dirty="0">
                <a:solidFill>
                  <a:prstClr val="white"/>
                </a:solidFill>
                <a:cs typeface="B Homa" pitchFamily="2" charset="-78"/>
              </a:rPr>
              <a:t>L ( 10 </a:t>
            </a:r>
            <a:r>
              <a:rPr lang="fa-IR" sz="1477" dirty="0">
                <a:solidFill>
                  <a:prstClr val="white"/>
                </a:solidFill>
                <a:cs typeface="B Homa" pitchFamily="2" charset="-78"/>
              </a:rPr>
              <a:t>و 40 سانتیمتر ) و بفاصله حدود هر 40 سانتیمتر، میلگردها را به بدنه اسکلت جوش میدهند، این میلگردها بایستی در یک صفحه فرضی که فاصله آن به بر استراکچری ساختمان توسط مهندس طراح مشخص میگردد، باشد. سپس پانلهای سه بعدی با سیم آرماتور بندی بعد از تراز و شاقول کردن، به این میلگردهای جوش شده، بسته میشوند.</a:t>
            </a:r>
          </a:p>
          <a:p>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ب : در ساختمانهای با اسکلت بتنی</a:t>
            </a:r>
            <a:br>
              <a:rPr lang="fa-IR" sz="1477" dirty="0">
                <a:solidFill>
                  <a:prstClr val="white"/>
                </a:solidFill>
                <a:cs typeface="B Homa" pitchFamily="2" charset="-78"/>
              </a:rPr>
            </a:br>
            <a:r>
              <a:rPr lang="fa-IR" sz="1477" dirty="0">
                <a:solidFill>
                  <a:prstClr val="white"/>
                </a:solidFill>
                <a:cs typeface="B Homa" pitchFamily="2" charset="-78"/>
              </a:rPr>
              <a:t>در این ساختمانها معمولا پلیت های انتظار در ستونها یا زیر پلها و هم چنین در کف قرار میدهند و سپس مانند ردیف الف میلگردهای اتصال را جوش میدهند. اما اگر پلیتهای انتظار را کا نگذاشته باشند، بفاصله حدود هر 40 سانتیمتر با مته نمره 8 حفره ای بعمق حدود 10 سانتیمتر ایجاد میکنند و سپس یک میلگرد نمره 8 آجدار و بطول حدود 40 سانتیمتر در داخل حفره میکوبند. سپس پانلهای سه بعدی دیواری را با سیم آرماتور بندی بعد از تراز و شاقول کردن به این میلگردها میبندند.</a:t>
            </a:r>
            <a:r>
              <a:rPr lang="fa-IR" sz="1108" dirty="0">
                <a:solidFill>
                  <a:prstClr val="white"/>
                </a:solidFill>
                <a:cs typeface="B Homa" pitchFamily="2" charset="-78"/>
              </a:rPr>
              <a:t/>
            </a:r>
            <a:br>
              <a:rPr lang="fa-IR" sz="1108" dirty="0">
                <a:solidFill>
                  <a:prstClr val="white"/>
                </a:solidFill>
                <a:cs typeface="B Homa" pitchFamily="2" charset="-78"/>
              </a:rPr>
            </a:br>
            <a:r>
              <a:rPr lang="fa-IR" sz="1108" dirty="0">
                <a:solidFill>
                  <a:prstClr val="white"/>
                </a:solidFill>
                <a:cs typeface="B Homa" pitchFamily="2" charset="-78"/>
              </a:rPr>
              <a:t/>
            </a:r>
            <a:br>
              <a:rPr lang="fa-IR" sz="1108" dirty="0">
                <a:solidFill>
                  <a:prstClr val="white"/>
                </a:solidFill>
                <a:cs typeface="B Homa" pitchFamily="2" charset="-78"/>
              </a:rPr>
            </a:br>
            <a:endParaRPr lang="en-US" sz="1108" dirty="0">
              <a:solidFill>
                <a:prstClr val="white"/>
              </a:solidFill>
              <a:cs typeface="B Homa" pitchFamily="2" charset="-78"/>
            </a:endParaRPr>
          </a:p>
        </p:txBody>
      </p:sp>
    </p:spTree>
    <p:extLst>
      <p:ext uri="{BB962C8B-B14F-4D97-AF65-F5344CB8AC3E}">
        <p14:creationId xmlns:p14="http://schemas.microsoft.com/office/powerpoint/2010/main" val="6076187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7224" y="791293"/>
            <a:ext cx="7429520" cy="1484637"/>
          </a:xfrm>
          <a:prstGeom prst="rect">
            <a:avLst/>
          </a:prstGeom>
        </p:spPr>
        <p:txBody>
          <a:bodyPr wrap="square">
            <a:spAutoFit/>
          </a:bodyPr>
          <a:lstStyle/>
          <a:p>
            <a:r>
              <a:rPr lang="fa-IR" sz="1662" b="1" dirty="0">
                <a:solidFill>
                  <a:prstClr val="white"/>
                </a:solidFill>
                <a:cs typeface="B Homa" pitchFamily="2" charset="-78"/>
              </a:rPr>
              <a:t>عایق داخل پانلهای پوما</a:t>
            </a:r>
          </a:p>
          <a:p>
            <a:r>
              <a:rPr lang="fa-IR" sz="1477" dirty="0">
                <a:solidFill>
                  <a:prstClr val="white"/>
                </a:solidFill>
                <a:cs typeface="B Homa" pitchFamily="2" charset="-78"/>
              </a:rPr>
              <a:t>بین دو سطح مشبک فولادی ، ماده عایقی از جنس پلی استایرن کندسوز(گرید</a:t>
            </a:r>
            <a:r>
              <a:rPr lang="en-US" sz="1477" dirty="0">
                <a:solidFill>
                  <a:prstClr val="white"/>
                </a:solidFill>
                <a:cs typeface="B Homa" pitchFamily="2" charset="-78"/>
              </a:rPr>
              <a:t>(F </a:t>
            </a:r>
            <a:r>
              <a:rPr lang="fa-IR" sz="1477" dirty="0">
                <a:solidFill>
                  <a:prstClr val="white"/>
                </a:solidFill>
                <a:cs typeface="B Homa" pitchFamily="2" charset="-78"/>
              </a:rPr>
              <a:t>و یا برخی از عایق های شناخته شده دیگر با ضخامت های مناسب قرار دارد که کاربرد این عایق ها در جلوگیری از تبادل حرارت ، برودت و صدا به تناسب موقعیت ساختمان عملکرد خوبی دارد و در آزمایشات انجام شده بر روی یک قطعه پانل پوما که شرایط مناسب ساخت ، نصب و بتن پاشی را گذرانیده باشد نشان داده است که دیوار 15 سانتیمتری پوما ( شبکه 10، با عایق 6 سانتیمتری پلی استایرن و اندود سیمانی طرفین ) معادل 35 سانتیمتر دیوار آجری خاصیت عایق بودن را داراست .</a:t>
            </a:r>
          </a:p>
        </p:txBody>
      </p:sp>
      <p:pic>
        <p:nvPicPr>
          <p:cNvPr id="26625" name="Picture 1" descr="C:\Documents and Settings\meisam.EMPEROR-F3ACF7B\Desktop\Dvarhaye jadid\18_files\01.jpg"/>
          <p:cNvPicPr>
            <a:picLocks noChangeAspect="1" noChangeArrowheads="1"/>
          </p:cNvPicPr>
          <p:nvPr/>
        </p:nvPicPr>
        <p:blipFill>
          <a:blip r:embed="rId2" cstate="print"/>
          <a:srcRect/>
          <a:stretch>
            <a:fillRect/>
          </a:stretch>
        </p:blipFill>
        <p:spPr bwMode="auto">
          <a:xfrm>
            <a:off x="914400" y="2725616"/>
            <a:ext cx="2103225" cy="192849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6626" name="Picture 2" descr="C:\Documents and Settings\meisam.EMPEROR-F3ACF7B\Desktop\Dvarhaye jadid\18_files\02.jpg"/>
          <p:cNvPicPr>
            <a:picLocks noChangeAspect="1" noChangeArrowheads="1"/>
          </p:cNvPicPr>
          <p:nvPr/>
        </p:nvPicPr>
        <p:blipFill>
          <a:blip r:embed="rId3" cstate="print"/>
          <a:srcRect/>
          <a:stretch>
            <a:fillRect/>
          </a:stretch>
        </p:blipFill>
        <p:spPr bwMode="auto">
          <a:xfrm>
            <a:off x="3429000" y="3429005"/>
            <a:ext cx="2137024" cy="1959486"/>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6627" name="Picture 3" descr="C:\Documents and Settings\meisam.EMPEROR-F3ACF7B\Desktop\Dvarhaye jadid\18_files\03.jpg"/>
          <p:cNvPicPr>
            <a:picLocks noChangeAspect="1" noChangeArrowheads="1"/>
          </p:cNvPicPr>
          <p:nvPr/>
        </p:nvPicPr>
        <p:blipFill>
          <a:blip r:embed="rId4" cstate="print"/>
          <a:srcRect/>
          <a:stretch>
            <a:fillRect/>
          </a:stretch>
        </p:blipFill>
        <p:spPr bwMode="auto">
          <a:xfrm>
            <a:off x="6072202" y="2703630"/>
            <a:ext cx="2095186" cy="192112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9269558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791914"/>
            <a:ext cx="7858180" cy="4809265"/>
          </a:xfrm>
          <a:prstGeom prst="rect">
            <a:avLst/>
          </a:prstGeom>
        </p:spPr>
        <p:txBody>
          <a:bodyPr wrap="square">
            <a:spAutoFit/>
          </a:bodyPr>
          <a:lstStyle/>
          <a:p>
            <a:r>
              <a:rPr lang="fa-IR" sz="1662" b="1" dirty="0">
                <a:solidFill>
                  <a:prstClr val="white"/>
                </a:solidFill>
                <a:cs typeface="B Homa" pitchFamily="2" charset="-78"/>
              </a:rPr>
              <a:t>چنانچه در یک دهانه پنجره باشد بشکل زیر عمل میکنند:</a:t>
            </a: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1- در موقع نصب پانلهای سه بعدی باندازه ابعاد پنجره باضافه ضخامت قاب پنجره، محل نصب پنجره را خالی میگذارند. بعد از نصب پانلها قاب پنجره را در محل ایجاد شده نصب نموده و محکم میکنند، سپس عملیات نما سازی انجام میشود.</a:t>
            </a:r>
            <a:br>
              <a:rPr lang="fa-IR" sz="1477" dirty="0">
                <a:solidFill>
                  <a:prstClr val="white"/>
                </a:solidFill>
                <a:cs typeface="B Homa" pitchFamily="2" charset="-78"/>
              </a:rPr>
            </a:br>
            <a:r>
              <a:rPr lang="fa-IR" sz="1477" dirty="0">
                <a:solidFill>
                  <a:prstClr val="white"/>
                </a:solidFill>
                <a:cs typeface="B Homa" pitchFamily="2" charset="-78"/>
              </a:rPr>
              <a:t>2- ابتدا قاب پنجره ( قبل از نصب پانل ) در محل مورد نظر بعد از تراز وشاقول کردن محکم میبندند وسپس بعد از تکمیل میلگردهای اتصال که روی قاب پنجره هم جوش میشوند، پانلهای دیواری نصب میگردد.</a:t>
            </a:r>
            <a:r>
              <a:rPr lang="fa-IR" sz="1662" dirty="0">
                <a:solidFill>
                  <a:prstClr val="white"/>
                </a:solidFill>
                <a:cs typeface="B Homa" pitchFamily="2" charset="-78"/>
              </a:rPr>
              <a:t/>
            </a:r>
            <a:br>
              <a:rPr lang="fa-IR" sz="1662" dirty="0">
                <a:solidFill>
                  <a:prstClr val="white"/>
                </a:solidFill>
                <a:cs typeface="B Homa" pitchFamily="2" charset="-78"/>
              </a:rPr>
            </a:br>
            <a:r>
              <a:rPr lang="fa-IR" sz="1662" dirty="0">
                <a:solidFill>
                  <a:prstClr val="white"/>
                </a:solidFill>
                <a:cs typeface="B Homa" pitchFamily="2" charset="-78"/>
              </a:rPr>
              <a:t/>
            </a:r>
            <a:br>
              <a:rPr lang="fa-IR" sz="1662" dirty="0">
                <a:solidFill>
                  <a:prstClr val="white"/>
                </a:solidFill>
                <a:cs typeface="B Homa" pitchFamily="2" charset="-78"/>
              </a:rPr>
            </a:br>
            <a:r>
              <a:rPr lang="fa-IR" sz="1662" b="1" dirty="0">
                <a:solidFill>
                  <a:prstClr val="white"/>
                </a:solidFill>
                <a:cs typeface="B Homa" pitchFamily="2" charset="-78"/>
              </a:rPr>
              <a:t>نما سازی روی پانلهای سه بعدی دیواری </a:t>
            </a:r>
            <a:br>
              <a:rPr lang="fa-IR" sz="1662" b="1" dirty="0">
                <a:solidFill>
                  <a:prstClr val="white"/>
                </a:solidFill>
                <a:cs typeface="B Homa" pitchFamily="2" charset="-78"/>
              </a:rPr>
            </a:br>
            <a:r>
              <a:rPr lang="fa-IR" sz="1662" b="1" dirty="0">
                <a:solidFill>
                  <a:prstClr val="white"/>
                </a:solidFill>
                <a:cs typeface="B Homa" pitchFamily="2" charset="-78"/>
              </a:rPr>
              <a:t>نمای دیوارهای بیرونی:</a:t>
            </a: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1- اگر نما سنگ یا آجر و یا مشابه آن باشد، ابتدا ردیف به ردیف آجر یا سنگ با اسکوپ لازم با فاصله حدود دو سانتیمتر جلوی پانلهای دیواری چیده میشود و سپس ملات لازم طبق مشخصات نقشه ها پشت آن ریخته میشود.</a:t>
            </a:r>
            <a:br>
              <a:rPr lang="fa-IR" sz="1477" dirty="0">
                <a:solidFill>
                  <a:prstClr val="white"/>
                </a:solidFill>
                <a:cs typeface="B Homa" pitchFamily="2" charset="-78"/>
              </a:rPr>
            </a:br>
            <a:r>
              <a:rPr lang="fa-IR" sz="1477" dirty="0">
                <a:solidFill>
                  <a:prstClr val="white"/>
                </a:solidFill>
                <a:cs typeface="B Homa" pitchFamily="2" charset="-78"/>
              </a:rPr>
              <a:t>2- اگر قصد انجام نمای سیمانی یا شسته و یا... را داشته باشید، بعد از کرم بندی کردن روی پانلها با ماله ( مانند گچ و خاک ) و بضخامت 2 تا 3 سانتیمتر،با بتن ریز دانه (سیمان کاری) و از پائین به بالا و هم تراز کرم بندی پر میگردد که بعد از سخت شدن آن روی آن نماسازی شسته یا تگری یا... انجام میگردد. بتن پاشی میتواند بصورت شات کریت و با دستگاه مخصوص آن پاشیده شود و یا بصورت دستی ( سنتی ) سیمانکاری شود.</a:t>
            </a:r>
            <a:br>
              <a:rPr lang="fa-IR" sz="1477" dirty="0">
                <a:solidFill>
                  <a:prstClr val="white"/>
                </a:solidFill>
                <a:cs typeface="B Homa" pitchFamily="2" charset="-78"/>
              </a:rPr>
            </a:br>
            <a:r>
              <a:rPr lang="fa-IR" sz="1477" dirty="0">
                <a:solidFill>
                  <a:prstClr val="white"/>
                </a:solidFill>
                <a:cs typeface="B Homa" pitchFamily="2" charset="-78"/>
              </a:rPr>
              <a:t>دیوار های خارجی دو طرف دیوار بتن پاشی میگردد.</a:t>
            </a:r>
            <a:br>
              <a:rPr lang="fa-IR" sz="1477" dirty="0">
                <a:solidFill>
                  <a:prstClr val="white"/>
                </a:solidFill>
                <a:cs typeface="B Homa" pitchFamily="2" charset="-78"/>
              </a:rPr>
            </a:br>
            <a:r>
              <a:rPr lang="fa-IR" sz="1662" dirty="0">
                <a:solidFill>
                  <a:prstClr val="white"/>
                </a:solidFill>
                <a:cs typeface="B Homa" pitchFamily="2" charset="-78"/>
              </a:rPr>
              <a:t/>
            </a:r>
            <a:br>
              <a:rPr lang="fa-IR" sz="1662" dirty="0">
                <a:solidFill>
                  <a:prstClr val="white"/>
                </a:solidFill>
                <a:cs typeface="B Homa" pitchFamily="2" charset="-78"/>
              </a:rPr>
            </a:br>
            <a:r>
              <a:rPr lang="fa-IR" sz="1662" b="1" dirty="0">
                <a:solidFill>
                  <a:prstClr val="white"/>
                </a:solidFill>
                <a:cs typeface="B Homa" pitchFamily="2" charset="-78"/>
              </a:rPr>
              <a:t>نمای دیوارهای داخلی :</a:t>
            </a: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مانند روش قسمت دوم نمای بیرونی، با بتن سبک اجرا میگردد و یا با گچ وخاک اندود میشود. سپس بضخامت حدود نیم سانتیمتر با گچ اندود میگردد.</a:t>
            </a:r>
          </a:p>
        </p:txBody>
      </p:sp>
    </p:spTree>
    <p:extLst>
      <p:ext uri="{BB962C8B-B14F-4D97-AF65-F5344CB8AC3E}">
        <p14:creationId xmlns:p14="http://schemas.microsoft.com/office/powerpoint/2010/main" val="39303151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6324600" y="685800"/>
            <a:ext cx="2362200" cy="422031"/>
          </a:xfrm>
        </p:spPr>
        <p:txBody>
          <a:bodyPr>
            <a:normAutofit/>
          </a:bodyPr>
          <a:lstStyle/>
          <a:p>
            <a:pPr algn="r" rtl="1"/>
            <a:r>
              <a:rPr lang="fa-IR" sz="1662" b="1" dirty="0">
                <a:solidFill>
                  <a:schemeClr val="bg1"/>
                </a:solidFill>
                <a:cs typeface="B Homa" pitchFamily="2" charset="-78"/>
              </a:rPr>
              <a:t>مراحل نصب و اجرا</a:t>
            </a:r>
          </a:p>
        </p:txBody>
      </p:sp>
      <p:pic>
        <p:nvPicPr>
          <p:cNvPr id="4" name="Picture 2" descr="C:\Documents and Settings\shahre sabz\My Documents\My Pictures\qww.JPG"/>
          <p:cNvPicPr>
            <a:picLocks noGrp="1" noChangeAspect="1" noChangeArrowheads="1"/>
          </p:cNvPicPr>
          <p:nvPr>
            <p:ph idx="1"/>
          </p:nvPr>
        </p:nvPicPr>
        <p:blipFill>
          <a:blip r:embed="rId2" cstate="print"/>
          <a:srcRect/>
          <a:stretch>
            <a:fillRect/>
          </a:stretch>
        </p:blipFill>
        <p:spPr bwMode="auto">
          <a:xfrm>
            <a:off x="1600202" y="1178170"/>
            <a:ext cx="2851400" cy="215350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5" name="Picture 2" descr="C:\Documents and Settings\shahre sabz\My Documents\My Pictures\wqe.JPG"/>
          <p:cNvPicPr>
            <a:picLocks noChangeAspect="1" noChangeArrowheads="1"/>
          </p:cNvPicPr>
          <p:nvPr/>
        </p:nvPicPr>
        <p:blipFill>
          <a:blip r:embed="rId3" cstate="print"/>
          <a:srcRect/>
          <a:stretch>
            <a:fillRect/>
          </a:stretch>
        </p:blipFill>
        <p:spPr bwMode="auto">
          <a:xfrm>
            <a:off x="4953002" y="1178174"/>
            <a:ext cx="2804744" cy="2150850"/>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6" name="Picture 2" descr="C:\Documents and Settings\shahre sabz\My Documents\My Pictures\qwer.JPG"/>
          <p:cNvPicPr>
            <a:picLocks noChangeAspect="1" noChangeArrowheads="1"/>
          </p:cNvPicPr>
          <p:nvPr/>
        </p:nvPicPr>
        <p:blipFill>
          <a:blip r:embed="rId4" cstate="print"/>
          <a:srcRect/>
          <a:stretch>
            <a:fillRect/>
          </a:stretch>
        </p:blipFill>
        <p:spPr bwMode="auto">
          <a:xfrm>
            <a:off x="1524000" y="3851031"/>
            <a:ext cx="2914672" cy="1897682"/>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7" name="Picture 2" descr="C:\Documents and Settings\shahre sabz\My Documents\My Pictures\fgh.JPG"/>
          <p:cNvPicPr>
            <a:picLocks noChangeAspect="1" noChangeArrowheads="1"/>
          </p:cNvPicPr>
          <p:nvPr/>
        </p:nvPicPr>
        <p:blipFill>
          <a:blip r:embed="rId5" cstate="print"/>
          <a:srcRect/>
          <a:stretch>
            <a:fillRect/>
          </a:stretch>
        </p:blipFill>
        <p:spPr bwMode="auto">
          <a:xfrm>
            <a:off x="4953000" y="3851036"/>
            <a:ext cx="2854242" cy="1903570"/>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11" name="TextBox 10"/>
          <p:cNvSpPr txBox="1"/>
          <p:nvPr/>
        </p:nvSpPr>
        <p:spPr>
          <a:xfrm>
            <a:off x="5105400" y="3358662"/>
            <a:ext cx="1524000" cy="319639"/>
          </a:xfrm>
          <a:prstGeom prst="rect">
            <a:avLst/>
          </a:prstGeom>
          <a:noFill/>
        </p:spPr>
        <p:txBody>
          <a:bodyPr wrap="square" rtlCol="0">
            <a:spAutoFit/>
          </a:bodyPr>
          <a:lstStyle/>
          <a:p>
            <a:r>
              <a:rPr lang="fa-IR" sz="1477" dirty="0">
                <a:solidFill>
                  <a:prstClr val="black"/>
                </a:solidFill>
                <a:cs typeface="B Homa" pitchFamily="2" charset="-78"/>
              </a:rPr>
              <a:t>ایجاد پی</a:t>
            </a:r>
            <a:endParaRPr lang="en-US" sz="1477" dirty="0">
              <a:solidFill>
                <a:prstClr val="black"/>
              </a:solidFill>
              <a:cs typeface="B Homa" pitchFamily="2" charset="-78"/>
            </a:endParaRPr>
          </a:p>
        </p:txBody>
      </p:sp>
      <p:sp>
        <p:nvSpPr>
          <p:cNvPr id="16" name="TextBox 15"/>
          <p:cNvSpPr txBox="1"/>
          <p:nvPr/>
        </p:nvSpPr>
        <p:spPr>
          <a:xfrm>
            <a:off x="1371600" y="3358662"/>
            <a:ext cx="2743200" cy="319639"/>
          </a:xfrm>
          <a:prstGeom prst="rect">
            <a:avLst/>
          </a:prstGeom>
          <a:noFill/>
        </p:spPr>
        <p:txBody>
          <a:bodyPr wrap="square" rtlCol="0">
            <a:spAutoFit/>
          </a:bodyPr>
          <a:lstStyle/>
          <a:p>
            <a:r>
              <a:rPr lang="fa-IR" sz="1477" dirty="0">
                <a:solidFill>
                  <a:prstClr val="black"/>
                </a:solidFill>
                <a:cs typeface="B Homa" pitchFamily="2" charset="-78"/>
              </a:rPr>
              <a:t>پی کنی و خاکبرداری مسطح</a:t>
            </a:r>
            <a:endParaRPr lang="en-US" sz="1477" dirty="0">
              <a:solidFill>
                <a:prstClr val="black"/>
              </a:solidFill>
              <a:cs typeface="B Homa" pitchFamily="2" charset="-78"/>
            </a:endParaRPr>
          </a:p>
        </p:txBody>
      </p:sp>
      <p:sp>
        <p:nvSpPr>
          <p:cNvPr id="17" name="TextBox 16"/>
          <p:cNvSpPr txBox="1"/>
          <p:nvPr/>
        </p:nvSpPr>
        <p:spPr>
          <a:xfrm>
            <a:off x="5334000" y="5750170"/>
            <a:ext cx="1524000" cy="348109"/>
          </a:xfrm>
          <a:prstGeom prst="rect">
            <a:avLst/>
          </a:prstGeom>
          <a:noFill/>
        </p:spPr>
        <p:txBody>
          <a:bodyPr wrap="square" rtlCol="0">
            <a:spAutoFit/>
          </a:bodyPr>
          <a:lstStyle/>
          <a:p>
            <a:r>
              <a:rPr lang="fa-IR" sz="1662" dirty="0">
                <a:solidFill>
                  <a:prstClr val="black"/>
                </a:solidFill>
                <a:cs typeface="B Homa" pitchFamily="2" charset="-78"/>
              </a:rPr>
              <a:t>بتن ریزی </a:t>
            </a:r>
            <a:endParaRPr lang="en-US" sz="1662" dirty="0">
              <a:solidFill>
                <a:prstClr val="black"/>
              </a:solidFill>
              <a:cs typeface="B Homa" pitchFamily="2" charset="-78"/>
            </a:endParaRPr>
          </a:p>
        </p:txBody>
      </p:sp>
      <p:sp>
        <p:nvSpPr>
          <p:cNvPr id="18" name="TextBox 17"/>
          <p:cNvSpPr txBox="1"/>
          <p:nvPr/>
        </p:nvSpPr>
        <p:spPr>
          <a:xfrm>
            <a:off x="-609600" y="5750170"/>
            <a:ext cx="4572000" cy="348109"/>
          </a:xfrm>
          <a:prstGeom prst="rect">
            <a:avLst/>
          </a:prstGeom>
          <a:noFill/>
        </p:spPr>
        <p:txBody>
          <a:bodyPr wrap="square" rtlCol="0">
            <a:spAutoFit/>
          </a:bodyPr>
          <a:lstStyle/>
          <a:p>
            <a:r>
              <a:rPr lang="fa-IR" sz="1662" dirty="0">
                <a:solidFill>
                  <a:prstClr val="black"/>
                </a:solidFill>
                <a:cs typeface="B Homa" pitchFamily="2" charset="-78"/>
              </a:rPr>
              <a:t>میل گرد های انتظار پی</a:t>
            </a:r>
            <a:endParaRPr lang="en-US" sz="1662" dirty="0">
              <a:solidFill>
                <a:prstClr val="black"/>
              </a:solidFill>
              <a:cs typeface="B Homa" pitchFamily="2" charset="-78"/>
            </a:endParaRPr>
          </a:p>
        </p:txBody>
      </p:sp>
    </p:spTree>
    <p:extLst>
      <p:ext uri="{BB962C8B-B14F-4D97-AF65-F5344CB8AC3E}">
        <p14:creationId xmlns:p14="http://schemas.microsoft.com/office/powerpoint/2010/main" val="3293805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shahre sabz\My Documents\My Pictures\sdf.JPG"/>
          <p:cNvPicPr>
            <a:picLocks noGrp="1" noChangeAspect="1" noChangeArrowheads="1"/>
          </p:cNvPicPr>
          <p:nvPr>
            <p:ph idx="1"/>
          </p:nvPr>
        </p:nvPicPr>
        <p:blipFill>
          <a:blip r:embed="rId2" cstate="print"/>
          <a:srcRect/>
          <a:stretch>
            <a:fillRect/>
          </a:stretch>
        </p:blipFill>
        <p:spPr bwMode="auto">
          <a:xfrm>
            <a:off x="1295400" y="826477"/>
            <a:ext cx="2794000" cy="211015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5" name="Picture 2" descr="C:\Documents and Settings\shahre sabz\My Documents\My Pictures\asdfg.JPG"/>
          <p:cNvPicPr>
            <a:picLocks noChangeAspect="1" noChangeArrowheads="1"/>
          </p:cNvPicPr>
          <p:nvPr/>
        </p:nvPicPr>
        <p:blipFill>
          <a:blip r:embed="rId3" cstate="print"/>
          <a:srcRect/>
          <a:stretch>
            <a:fillRect/>
          </a:stretch>
        </p:blipFill>
        <p:spPr bwMode="auto">
          <a:xfrm>
            <a:off x="5029200" y="826477"/>
            <a:ext cx="3195638" cy="2065966"/>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7" name="Picture 2" descr="C:\Documents and Settings\shahre sabz\My Documents\My Pictures\987.JPG"/>
          <p:cNvPicPr>
            <a:picLocks noChangeAspect="1" noChangeArrowheads="1"/>
          </p:cNvPicPr>
          <p:nvPr/>
        </p:nvPicPr>
        <p:blipFill>
          <a:blip r:embed="rId4" cstate="print"/>
          <a:srcRect/>
          <a:stretch>
            <a:fillRect/>
          </a:stretch>
        </p:blipFill>
        <p:spPr bwMode="auto">
          <a:xfrm>
            <a:off x="2667000" y="3499338"/>
            <a:ext cx="4146009" cy="230797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10" name="TextBox 9"/>
          <p:cNvSpPr txBox="1"/>
          <p:nvPr/>
        </p:nvSpPr>
        <p:spPr>
          <a:xfrm>
            <a:off x="5791200" y="2936631"/>
            <a:ext cx="1447800" cy="319639"/>
          </a:xfrm>
          <a:prstGeom prst="rect">
            <a:avLst/>
          </a:prstGeom>
          <a:noFill/>
        </p:spPr>
        <p:txBody>
          <a:bodyPr wrap="square" rtlCol="0">
            <a:spAutoFit/>
          </a:bodyPr>
          <a:lstStyle/>
          <a:p>
            <a:r>
              <a:rPr lang="fa-IR" sz="1477" dirty="0">
                <a:solidFill>
                  <a:prstClr val="black"/>
                </a:solidFill>
                <a:cs typeface="B Homa" pitchFamily="2" charset="-78"/>
              </a:rPr>
              <a:t>اتصال پانل ها</a:t>
            </a:r>
            <a:endParaRPr lang="en-US" sz="1477" dirty="0">
              <a:solidFill>
                <a:prstClr val="black"/>
              </a:solidFill>
              <a:cs typeface="B Homa" pitchFamily="2" charset="-78"/>
            </a:endParaRPr>
          </a:p>
        </p:txBody>
      </p:sp>
      <p:sp>
        <p:nvSpPr>
          <p:cNvPr id="12" name="TextBox 11"/>
          <p:cNvSpPr txBox="1"/>
          <p:nvPr/>
        </p:nvSpPr>
        <p:spPr>
          <a:xfrm>
            <a:off x="1295400" y="3006970"/>
            <a:ext cx="2514600" cy="319639"/>
          </a:xfrm>
          <a:prstGeom prst="rect">
            <a:avLst/>
          </a:prstGeom>
          <a:noFill/>
        </p:spPr>
        <p:txBody>
          <a:bodyPr wrap="square" rtlCol="0">
            <a:spAutoFit/>
          </a:bodyPr>
          <a:lstStyle/>
          <a:p>
            <a:r>
              <a:rPr lang="fa-IR" sz="1477" dirty="0">
                <a:solidFill>
                  <a:prstClr val="black"/>
                </a:solidFill>
                <a:cs typeface="B Homa" pitchFamily="2" charset="-78"/>
              </a:rPr>
              <a:t>کشیدن یک لایه ملات سیمان</a:t>
            </a:r>
            <a:endParaRPr lang="en-US" sz="1477" dirty="0">
              <a:solidFill>
                <a:prstClr val="black"/>
              </a:solidFill>
              <a:cs typeface="B Homa" pitchFamily="2" charset="-78"/>
            </a:endParaRPr>
          </a:p>
        </p:txBody>
      </p:sp>
      <p:sp>
        <p:nvSpPr>
          <p:cNvPr id="13" name="TextBox 12"/>
          <p:cNvSpPr txBox="1"/>
          <p:nvPr/>
        </p:nvSpPr>
        <p:spPr>
          <a:xfrm>
            <a:off x="3429000" y="5890847"/>
            <a:ext cx="2133600" cy="319639"/>
          </a:xfrm>
          <a:prstGeom prst="rect">
            <a:avLst/>
          </a:prstGeom>
          <a:noFill/>
        </p:spPr>
        <p:txBody>
          <a:bodyPr wrap="square" rtlCol="0">
            <a:spAutoFit/>
          </a:bodyPr>
          <a:lstStyle/>
          <a:p>
            <a:r>
              <a:rPr lang="fa-IR" sz="1477" dirty="0">
                <a:solidFill>
                  <a:prstClr val="black"/>
                </a:solidFill>
                <a:cs typeface="B Homa" pitchFamily="2" charset="-78"/>
              </a:rPr>
              <a:t>نصب و اتصال پانل ها</a:t>
            </a:r>
            <a:endParaRPr lang="en-US" sz="1477" dirty="0">
              <a:solidFill>
                <a:prstClr val="black"/>
              </a:solidFill>
              <a:cs typeface="B Homa" pitchFamily="2" charset="-78"/>
            </a:endParaRPr>
          </a:p>
        </p:txBody>
      </p:sp>
    </p:spTree>
    <p:extLst>
      <p:ext uri="{BB962C8B-B14F-4D97-AF65-F5344CB8AC3E}">
        <p14:creationId xmlns:p14="http://schemas.microsoft.com/office/powerpoint/2010/main" val="302288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shahre sabz\My Documents\My Pictures\123.JPG"/>
          <p:cNvPicPr>
            <a:picLocks noGrp="1" noChangeAspect="1" noChangeArrowheads="1"/>
          </p:cNvPicPr>
          <p:nvPr>
            <p:ph idx="1"/>
          </p:nvPr>
        </p:nvPicPr>
        <p:blipFill>
          <a:blip r:embed="rId2" cstate="print"/>
          <a:srcRect/>
          <a:stretch>
            <a:fillRect/>
          </a:stretch>
        </p:blipFill>
        <p:spPr bwMode="auto">
          <a:xfrm>
            <a:off x="857224" y="725346"/>
            <a:ext cx="3080000" cy="2326154"/>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p:spPr>
      </p:pic>
      <p:pic>
        <p:nvPicPr>
          <p:cNvPr id="7" name="Picture 2" descr="C:\Documents and Settings\shahre sabz\My Documents\My Pictures\876.JPG"/>
          <p:cNvPicPr>
            <a:picLocks noChangeAspect="1" noChangeArrowheads="1"/>
          </p:cNvPicPr>
          <p:nvPr/>
        </p:nvPicPr>
        <p:blipFill>
          <a:blip r:embed="rId3" cstate="print"/>
          <a:srcRect/>
          <a:stretch>
            <a:fillRect/>
          </a:stretch>
        </p:blipFill>
        <p:spPr bwMode="auto">
          <a:xfrm>
            <a:off x="4572000" y="725346"/>
            <a:ext cx="3539788" cy="232615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style>
          <a:lnRef idx="3">
            <a:schemeClr val="lt1"/>
          </a:lnRef>
          <a:fillRef idx="1">
            <a:schemeClr val="accent4"/>
          </a:fillRef>
          <a:effectRef idx="1">
            <a:schemeClr val="accent4"/>
          </a:effectRef>
          <a:fontRef idx="minor">
            <a:schemeClr val="lt1"/>
          </a:fontRef>
        </p:style>
      </p:pic>
      <p:pic>
        <p:nvPicPr>
          <p:cNvPr id="10" name="Picture 2" descr="C:\Documents and Settings\shahre sabz\My Documents\My Pictures\65.JPG"/>
          <p:cNvPicPr>
            <a:picLocks noChangeAspect="1" noChangeArrowheads="1"/>
          </p:cNvPicPr>
          <p:nvPr/>
        </p:nvPicPr>
        <p:blipFill>
          <a:blip r:embed="rId4" cstate="print"/>
          <a:srcRect/>
          <a:stretch>
            <a:fillRect/>
          </a:stretch>
        </p:blipFill>
        <p:spPr bwMode="auto">
          <a:xfrm>
            <a:off x="762000" y="3635031"/>
            <a:ext cx="3080001" cy="232615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2" name="Picture 2" descr="C:\Documents and Settings\shahre sabz\My Documents\My Pictures\4576.JPG"/>
          <p:cNvPicPr>
            <a:picLocks noChangeAspect="1" noChangeArrowheads="1"/>
          </p:cNvPicPr>
          <p:nvPr/>
        </p:nvPicPr>
        <p:blipFill>
          <a:blip r:embed="rId5" cstate="print"/>
          <a:srcRect/>
          <a:stretch>
            <a:fillRect/>
          </a:stretch>
        </p:blipFill>
        <p:spPr bwMode="auto">
          <a:xfrm>
            <a:off x="4714876" y="3626828"/>
            <a:ext cx="3080000" cy="232615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14" name="TextBox 13"/>
          <p:cNvSpPr txBox="1"/>
          <p:nvPr/>
        </p:nvSpPr>
        <p:spPr>
          <a:xfrm>
            <a:off x="5334000" y="5961185"/>
            <a:ext cx="1447800" cy="348109"/>
          </a:xfrm>
          <a:prstGeom prst="rect">
            <a:avLst/>
          </a:prstGeom>
          <a:noFill/>
        </p:spPr>
        <p:txBody>
          <a:bodyPr wrap="square" rtlCol="0">
            <a:spAutoFit/>
          </a:bodyPr>
          <a:lstStyle/>
          <a:p>
            <a:r>
              <a:rPr lang="fa-IR" sz="1662" dirty="0">
                <a:solidFill>
                  <a:prstClr val="black"/>
                </a:solidFill>
                <a:cs typeface="B Homa" pitchFamily="2" charset="-78"/>
              </a:rPr>
              <a:t>طبقات</a:t>
            </a:r>
            <a:endParaRPr lang="en-US" sz="1662" dirty="0">
              <a:solidFill>
                <a:prstClr val="black"/>
              </a:solidFill>
              <a:cs typeface="B Homa" pitchFamily="2" charset="-78"/>
            </a:endParaRPr>
          </a:p>
        </p:txBody>
      </p:sp>
      <p:sp>
        <p:nvSpPr>
          <p:cNvPr id="15" name="TextBox 14"/>
          <p:cNvSpPr txBox="1"/>
          <p:nvPr/>
        </p:nvSpPr>
        <p:spPr>
          <a:xfrm>
            <a:off x="1219200" y="3077308"/>
            <a:ext cx="2057400" cy="319639"/>
          </a:xfrm>
          <a:prstGeom prst="rect">
            <a:avLst/>
          </a:prstGeom>
          <a:noFill/>
        </p:spPr>
        <p:txBody>
          <a:bodyPr wrap="square" rtlCol="0">
            <a:spAutoFit/>
          </a:bodyPr>
          <a:lstStyle/>
          <a:p>
            <a:r>
              <a:rPr lang="fa-IR" sz="1477" dirty="0">
                <a:solidFill>
                  <a:prstClr val="black"/>
                </a:solidFill>
                <a:cs typeface="B Homa" pitchFamily="2" charset="-78"/>
              </a:rPr>
              <a:t>نصب پانل های سقف</a:t>
            </a:r>
            <a:endParaRPr lang="en-US" sz="1477" dirty="0">
              <a:solidFill>
                <a:prstClr val="black"/>
              </a:solidFill>
              <a:cs typeface="B Homa" pitchFamily="2" charset="-78"/>
            </a:endParaRPr>
          </a:p>
        </p:txBody>
      </p:sp>
      <p:sp>
        <p:nvSpPr>
          <p:cNvPr id="16" name="TextBox 15"/>
          <p:cNvSpPr txBox="1"/>
          <p:nvPr/>
        </p:nvSpPr>
        <p:spPr>
          <a:xfrm>
            <a:off x="5638800" y="3046151"/>
            <a:ext cx="1447800" cy="319639"/>
          </a:xfrm>
          <a:prstGeom prst="rect">
            <a:avLst/>
          </a:prstGeom>
          <a:noFill/>
        </p:spPr>
        <p:txBody>
          <a:bodyPr wrap="square" rtlCol="0">
            <a:spAutoFit/>
          </a:bodyPr>
          <a:lstStyle/>
          <a:p>
            <a:r>
              <a:rPr lang="fa-IR" sz="1477" dirty="0">
                <a:solidFill>
                  <a:prstClr val="black"/>
                </a:solidFill>
                <a:cs typeface="B Homa" pitchFamily="2" charset="-78"/>
              </a:rPr>
              <a:t>بتن ریزی سقف</a:t>
            </a:r>
            <a:endParaRPr lang="en-US" sz="1477" dirty="0">
              <a:solidFill>
                <a:prstClr val="black"/>
              </a:solidFill>
              <a:cs typeface="B Homa" pitchFamily="2" charset="-78"/>
            </a:endParaRPr>
          </a:p>
        </p:txBody>
      </p:sp>
      <p:sp>
        <p:nvSpPr>
          <p:cNvPr id="17" name="TextBox 16"/>
          <p:cNvSpPr txBox="1"/>
          <p:nvPr/>
        </p:nvSpPr>
        <p:spPr>
          <a:xfrm>
            <a:off x="1447800" y="6101862"/>
            <a:ext cx="1447800" cy="319639"/>
          </a:xfrm>
          <a:prstGeom prst="rect">
            <a:avLst/>
          </a:prstGeom>
          <a:noFill/>
        </p:spPr>
        <p:txBody>
          <a:bodyPr wrap="square" rtlCol="0">
            <a:spAutoFit/>
          </a:bodyPr>
          <a:lstStyle/>
          <a:p>
            <a:r>
              <a:rPr lang="fa-IR" sz="1477" dirty="0">
                <a:solidFill>
                  <a:prstClr val="black"/>
                </a:solidFill>
                <a:cs typeface="B Homa" pitchFamily="2" charset="-78"/>
              </a:rPr>
              <a:t>پارتیشن ها</a:t>
            </a:r>
            <a:endParaRPr lang="en-US" sz="1477" dirty="0">
              <a:solidFill>
                <a:prstClr val="black"/>
              </a:solidFill>
              <a:cs typeface="B Homa" pitchFamily="2" charset="-78"/>
            </a:endParaRPr>
          </a:p>
        </p:txBody>
      </p:sp>
    </p:spTree>
    <p:extLst>
      <p:ext uri="{BB962C8B-B14F-4D97-AF65-F5344CB8AC3E}">
        <p14:creationId xmlns:p14="http://schemas.microsoft.com/office/powerpoint/2010/main" val="411030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718901"/>
            <a:ext cx="8382000" cy="2862322"/>
          </a:xfrm>
          <a:prstGeom prst="rect">
            <a:avLst/>
          </a:prstGeom>
          <a:noFill/>
        </p:spPr>
        <p:txBody>
          <a:bodyPr wrap="square" rtlCol="0">
            <a:spAutoFit/>
          </a:bodyPr>
          <a:lstStyle/>
          <a:p>
            <a:pPr algn="ctr"/>
            <a:r>
              <a:rPr lang="fa-IR" sz="3600" dirty="0">
                <a:solidFill>
                  <a:prstClr val="white"/>
                </a:solidFill>
                <a:cs typeface="B Homa" pitchFamily="2" charset="-78"/>
              </a:rPr>
              <a:t>فهرست</a:t>
            </a:r>
          </a:p>
          <a:p>
            <a:pPr algn="ctr"/>
            <a:r>
              <a:rPr lang="fa-IR" sz="2400" dirty="0">
                <a:solidFill>
                  <a:prstClr val="white"/>
                </a:solidFill>
                <a:cs typeface="B Homa" pitchFamily="2" charset="-78"/>
              </a:rPr>
              <a:t>مقدمه</a:t>
            </a:r>
          </a:p>
          <a:p>
            <a:pPr algn="ctr"/>
            <a:r>
              <a:rPr lang="fa-IR" sz="2400" dirty="0">
                <a:solidFill>
                  <a:prstClr val="white"/>
                </a:solidFill>
                <a:cs typeface="B Homa" pitchFamily="2" charset="-78"/>
              </a:rPr>
              <a:t>معرفی و جزئیات اجرایی دیوار های سه بعدی (پوما)</a:t>
            </a:r>
          </a:p>
          <a:p>
            <a:pPr algn="ctr"/>
            <a:r>
              <a:rPr lang="fa-IR" sz="2400" dirty="0">
                <a:solidFill>
                  <a:prstClr val="white"/>
                </a:solidFill>
                <a:cs typeface="B Homa" pitchFamily="2" charset="-78"/>
              </a:rPr>
              <a:t>معرفی و جزئیات پوشش های کناف</a:t>
            </a:r>
          </a:p>
          <a:p>
            <a:pPr algn="ctr"/>
            <a:r>
              <a:rPr lang="fa-IR" sz="2400" dirty="0">
                <a:solidFill>
                  <a:prstClr val="white"/>
                </a:solidFill>
                <a:cs typeface="B Homa" pitchFamily="2" charset="-78"/>
              </a:rPr>
              <a:t>معرفی و جزئیات پوشش سیسمو(</a:t>
            </a:r>
            <a:r>
              <a:rPr lang="en-US" sz="2400" dirty="0">
                <a:solidFill>
                  <a:prstClr val="white"/>
                </a:solidFill>
                <a:cs typeface="B Homa" pitchFamily="2" charset="-78"/>
              </a:rPr>
              <a:t>SISMO</a:t>
            </a:r>
            <a:r>
              <a:rPr lang="fa-IR" sz="2400" dirty="0">
                <a:solidFill>
                  <a:prstClr val="white"/>
                </a:solidFill>
                <a:cs typeface="B Homa" pitchFamily="2" charset="-78"/>
              </a:rPr>
              <a:t>)</a:t>
            </a:r>
          </a:p>
          <a:p>
            <a:pPr algn="ctr"/>
            <a:r>
              <a:rPr lang="fa-IR" sz="2400" dirty="0">
                <a:solidFill>
                  <a:prstClr val="white"/>
                </a:solidFill>
                <a:cs typeface="B Homa" pitchFamily="2" charset="-78"/>
              </a:rPr>
              <a:t>معرفی و جزئیات دیوار های فایبر سمنت</a:t>
            </a:r>
          </a:p>
          <a:p>
            <a:pPr algn="ctr"/>
            <a:r>
              <a:rPr lang="fa-IR" sz="2400" dirty="0">
                <a:solidFill>
                  <a:prstClr val="white"/>
                </a:solidFill>
                <a:cs typeface="B Homa" pitchFamily="2" charset="-78"/>
              </a:rPr>
              <a:t>معرفی و جزئیات دیوار های </a:t>
            </a:r>
            <a:r>
              <a:rPr lang="en-US" sz="2400" b="1" dirty="0" smtClean="0">
                <a:solidFill>
                  <a:prstClr val="white"/>
                </a:solidFill>
                <a:cs typeface="B Homa"/>
              </a:rPr>
              <a:t>SP</a:t>
            </a:r>
            <a:endParaRPr lang="en-US" sz="2400" dirty="0">
              <a:solidFill>
                <a:prstClr val="white"/>
              </a:solidFill>
              <a:cs typeface="B Homa" pitchFamily="2" charset="-78"/>
            </a:endParaRPr>
          </a:p>
        </p:txBody>
      </p:sp>
    </p:spTree>
    <p:extLst>
      <p:ext uri="{BB962C8B-B14F-4D97-AF65-F5344CB8AC3E}">
        <p14:creationId xmlns:p14="http://schemas.microsoft.com/office/powerpoint/2010/main" val="191092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71800" y="967155"/>
            <a:ext cx="5753112" cy="348109"/>
          </a:xfrm>
          <a:prstGeom prst="rect">
            <a:avLst/>
          </a:prstGeom>
        </p:spPr>
        <p:txBody>
          <a:bodyPr wrap="square">
            <a:spAutoFit/>
          </a:bodyPr>
          <a:lstStyle/>
          <a:p>
            <a:r>
              <a:rPr lang="fa-IR" sz="1662" b="1" dirty="0">
                <a:solidFill>
                  <a:prstClr val="black"/>
                </a:solidFill>
                <a:cs typeface="B Homa" pitchFamily="2" charset="-78"/>
              </a:rPr>
              <a:t>جزئيات اجرايی روش ساختمان سازی با پانلهای عايقدار « پوما »</a:t>
            </a:r>
            <a:endParaRPr lang="fa-IR" sz="1662" dirty="0">
              <a:solidFill>
                <a:prstClr val="black"/>
              </a:solidFill>
              <a:cs typeface="B Homa" pitchFamily="2" charset="-78"/>
            </a:endParaRPr>
          </a:p>
        </p:txBody>
      </p:sp>
      <p:pic>
        <p:nvPicPr>
          <p:cNvPr id="25601" name="Picture 1" descr="C:\Documents and Settings\meisam.EMPEROR-F3ACF7B\Desktop\Dvarhaye jadid\25_files\advise1-11.jpg"/>
          <p:cNvPicPr>
            <a:picLocks noChangeAspect="1" noChangeArrowheads="1"/>
          </p:cNvPicPr>
          <p:nvPr/>
        </p:nvPicPr>
        <p:blipFill>
          <a:blip r:embed="rId2" cstate="print"/>
          <a:srcRect/>
          <a:stretch>
            <a:fillRect/>
          </a:stretch>
        </p:blipFill>
        <p:spPr bwMode="auto">
          <a:xfrm>
            <a:off x="4267203" y="1600200"/>
            <a:ext cx="4134999" cy="270365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5602" name="Picture 2" descr="C:\Documents and Settings\meisam.EMPEROR-F3ACF7B\Desktop\Dvarhaye jadid\25_files\advise1-1.jpg"/>
          <p:cNvPicPr>
            <a:picLocks noChangeAspect="1" noChangeArrowheads="1"/>
          </p:cNvPicPr>
          <p:nvPr/>
        </p:nvPicPr>
        <p:blipFill>
          <a:blip r:embed="rId3" cstate="print"/>
          <a:srcRect/>
          <a:stretch>
            <a:fillRect/>
          </a:stretch>
        </p:blipFill>
        <p:spPr bwMode="auto">
          <a:xfrm>
            <a:off x="1066800" y="4484082"/>
            <a:ext cx="3810000" cy="150348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4711888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8330" y="756139"/>
            <a:ext cx="2400016" cy="348109"/>
          </a:xfrm>
          <a:prstGeom prst="rect">
            <a:avLst/>
          </a:prstGeom>
        </p:spPr>
        <p:txBody>
          <a:bodyPr wrap="none">
            <a:spAutoFit/>
          </a:bodyPr>
          <a:lstStyle/>
          <a:p>
            <a:r>
              <a:rPr lang="fa-IR" sz="1662" b="1" dirty="0">
                <a:solidFill>
                  <a:prstClr val="black"/>
                </a:solidFill>
                <a:cs typeface="B Homa" pitchFamily="2" charset="-78"/>
              </a:rPr>
              <a:t> روش نصب پانل به سازه فلزی</a:t>
            </a:r>
            <a:endParaRPr lang="fa-IR" sz="1662" dirty="0">
              <a:solidFill>
                <a:prstClr val="black"/>
              </a:solidFill>
              <a:cs typeface="B Homa" pitchFamily="2" charset="-78"/>
            </a:endParaRPr>
          </a:p>
        </p:txBody>
      </p:sp>
      <p:pic>
        <p:nvPicPr>
          <p:cNvPr id="24578" name="Picture 2" descr="C:\Documents and Settings\meisam.EMPEROR-F3ACF7B\Desktop\Dvarhaye jadid\19_files\16.jpg"/>
          <p:cNvPicPr>
            <a:picLocks noChangeAspect="1" noChangeArrowheads="1"/>
          </p:cNvPicPr>
          <p:nvPr/>
        </p:nvPicPr>
        <p:blipFill>
          <a:blip r:embed="rId2" cstate="print"/>
          <a:srcRect/>
          <a:stretch>
            <a:fillRect/>
          </a:stretch>
        </p:blipFill>
        <p:spPr bwMode="auto">
          <a:xfrm>
            <a:off x="1357291" y="1261691"/>
            <a:ext cx="2287163" cy="157382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4580" name="Picture 4" descr="C:\Documents and Settings\meisam.EMPEROR-F3ACF7B\Desktop\Dvarhaye jadid\19_files\17.jpg"/>
          <p:cNvPicPr>
            <a:picLocks noChangeAspect="1" noChangeArrowheads="1"/>
          </p:cNvPicPr>
          <p:nvPr/>
        </p:nvPicPr>
        <p:blipFill>
          <a:blip r:embed="rId3" cstate="print"/>
          <a:srcRect/>
          <a:stretch>
            <a:fillRect/>
          </a:stretch>
        </p:blipFill>
        <p:spPr bwMode="auto">
          <a:xfrm>
            <a:off x="4071937" y="901207"/>
            <a:ext cx="1571626" cy="1934309"/>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4582" name="Picture 6" descr="C:\Documents and Settings\meisam.EMPEROR-F3ACF7B\Desktop\Dvarhaye jadid\19_files\06.jpg"/>
          <p:cNvPicPr>
            <a:picLocks noChangeAspect="1" noChangeArrowheads="1"/>
          </p:cNvPicPr>
          <p:nvPr/>
        </p:nvPicPr>
        <p:blipFill>
          <a:blip r:embed="rId4" cstate="print"/>
          <a:srcRect/>
          <a:stretch>
            <a:fillRect/>
          </a:stretch>
        </p:blipFill>
        <p:spPr bwMode="auto">
          <a:xfrm>
            <a:off x="6118096" y="1186947"/>
            <a:ext cx="2382994" cy="1639767"/>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8" name="Rectangle 7"/>
          <p:cNvSpPr/>
          <p:nvPr/>
        </p:nvSpPr>
        <p:spPr>
          <a:xfrm>
            <a:off x="2514600" y="3358662"/>
            <a:ext cx="6143636" cy="348109"/>
          </a:xfrm>
          <a:prstGeom prst="rect">
            <a:avLst/>
          </a:prstGeom>
        </p:spPr>
        <p:txBody>
          <a:bodyPr wrap="square">
            <a:spAutoFit/>
          </a:bodyPr>
          <a:lstStyle/>
          <a:p>
            <a:r>
              <a:rPr lang="fa-IR" sz="1662" b="1" dirty="0">
                <a:solidFill>
                  <a:prstClr val="black"/>
                </a:solidFill>
                <a:cs typeface="B Homa" pitchFamily="2" charset="-78"/>
              </a:rPr>
              <a:t>روش نصب دو قطعه پانل متقاطع به یکدیگر توسط اتصال گونیا </a:t>
            </a:r>
            <a:endParaRPr lang="fa-IR" sz="1662" dirty="0">
              <a:solidFill>
                <a:prstClr val="black"/>
              </a:solidFill>
              <a:cs typeface="B Homa" pitchFamily="2" charset="-78"/>
            </a:endParaRPr>
          </a:p>
        </p:txBody>
      </p:sp>
      <p:pic>
        <p:nvPicPr>
          <p:cNvPr id="24584" name="Picture 8" descr="C:\Documents and Settings\meisam.EMPEROR-F3ACF7B\Desktop\Dvarhaye jadid\19_files\08.jpg"/>
          <p:cNvPicPr>
            <a:picLocks noChangeAspect="1" noChangeArrowheads="1"/>
          </p:cNvPicPr>
          <p:nvPr/>
        </p:nvPicPr>
        <p:blipFill>
          <a:blip r:embed="rId5" cstate="print"/>
          <a:srcRect/>
          <a:stretch>
            <a:fillRect/>
          </a:stretch>
        </p:blipFill>
        <p:spPr bwMode="auto">
          <a:xfrm>
            <a:off x="2214547" y="3824657"/>
            <a:ext cx="2287163" cy="157382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4586" name="Picture 10" descr="C:\Documents and Settings\meisam.EMPEROR-F3ACF7B\Desktop\Dvarhaye jadid\19_files\14.jpg"/>
          <p:cNvPicPr>
            <a:picLocks noChangeAspect="1" noChangeArrowheads="1"/>
          </p:cNvPicPr>
          <p:nvPr/>
        </p:nvPicPr>
        <p:blipFill>
          <a:blip r:embed="rId6" cstate="print"/>
          <a:srcRect/>
          <a:stretch>
            <a:fillRect/>
          </a:stretch>
        </p:blipFill>
        <p:spPr bwMode="auto">
          <a:xfrm>
            <a:off x="4786314" y="3824662"/>
            <a:ext cx="1571626" cy="1934309"/>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4588" name="Picture 12" descr="C:\Documents and Settings\meisam.EMPEROR-F3ACF7B\Desktop\Dvarhaye jadid\19_files\09.jpg"/>
          <p:cNvPicPr>
            <a:picLocks noChangeAspect="1" noChangeArrowheads="1"/>
          </p:cNvPicPr>
          <p:nvPr/>
        </p:nvPicPr>
        <p:blipFill>
          <a:blip r:embed="rId7" cstate="print"/>
          <a:srcRect/>
          <a:stretch>
            <a:fillRect/>
          </a:stretch>
        </p:blipFill>
        <p:spPr bwMode="auto">
          <a:xfrm>
            <a:off x="6572264" y="3824657"/>
            <a:ext cx="2287163" cy="157382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4590" name="Picture 14" descr="C:\Documents and Settings\meisam.EMPEROR-F3ACF7B\Desktop\Dvarhaye jadid\19_files\pic-3.jpg"/>
          <p:cNvPicPr>
            <a:picLocks noChangeAspect="1" noChangeArrowheads="1"/>
          </p:cNvPicPr>
          <p:nvPr/>
        </p:nvPicPr>
        <p:blipFill>
          <a:blip r:embed="rId8" cstate="print"/>
          <a:srcRect/>
          <a:stretch>
            <a:fillRect/>
          </a:stretch>
        </p:blipFill>
        <p:spPr bwMode="auto">
          <a:xfrm>
            <a:off x="928662" y="3824656"/>
            <a:ext cx="900114" cy="189254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20873129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32903" y="791290"/>
            <a:ext cx="4097597" cy="348109"/>
          </a:xfrm>
          <a:prstGeom prst="rect">
            <a:avLst/>
          </a:prstGeom>
        </p:spPr>
        <p:txBody>
          <a:bodyPr wrap="none">
            <a:spAutoFit/>
          </a:bodyPr>
          <a:lstStyle/>
          <a:p>
            <a:r>
              <a:rPr lang="fa-IR" sz="1662" b="1" dirty="0">
                <a:solidFill>
                  <a:prstClr val="black"/>
                </a:solidFill>
                <a:cs typeface="B Homa" pitchFamily="2" charset="-78"/>
              </a:rPr>
              <a:t>روش نصب اتصال </a:t>
            </a:r>
            <a:r>
              <a:rPr lang="en-US" sz="1662" b="1" dirty="0">
                <a:solidFill>
                  <a:prstClr val="black"/>
                </a:solidFill>
                <a:cs typeface="B Homa" pitchFamily="2" charset="-78"/>
              </a:rPr>
              <a:t>U </a:t>
            </a:r>
            <a:r>
              <a:rPr lang="fa-IR" sz="1662" b="1" dirty="0">
                <a:solidFill>
                  <a:prstClr val="black"/>
                </a:solidFill>
                <a:cs typeface="B Homa" pitchFamily="2" charset="-78"/>
              </a:rPr>
              <a:t>در لغازها و پیرامون در و پنجره ها</a:t>
            </a:r>
            <a:endParaRPr lang="fa-IR" sz="1662" dirty="0">
              <a:solidFill>
                <a:prstClr val="black"/>
              </a:solidFill>
              <a:cs typeface="B Homa" pitchFamily="2" charset="-78"/>
            </a:endParaRPr>
          </a:p>
        </p:txBody>
      </p:sp>
      <p:pic>
        <p:nvPicPr>
          <p:cNvPr id="23554" name="Picture 2" descr="C:\Documents and Settings\meisam.EMPEROR-F3ACF7B\Desktop\Dvarhaye jadid\19_files\12.jpg"/>
          <p:cNvPicPr>
            <a:picLocks noChangeAspect="1" noChangeArrowheads="1"/>
          </p:cNvPicPr>
          <p:nvPr/>
        </p:nvPicPr>
        <p:blipFill>
          <a:blip r:embed="rId2" cstate="print"/>
          <a:srcRect/>
          <a:stretch>
            <a:fillRect/>
          </a:stretch>
        </p:blipFill>
        <p:spPr bwMode="auto">
          <a:xfrm>
            <a:off x="6705600" y="1178174"/>
            <a:ext cx="1714502" cy="2110157"/>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3556" name="Picture 4" descr="C:\Documents and Settings\meisam.EMPEROR-F3ACF7B\Desktop\Dvarhaye jadid\19_files\15.jpg"/>
          <p:cNvPicPr>
            <a:picLocks noChangeAspect="1" noChangeArrowheads="1"/>
          </p:cNvPicPr>
          <p:nvPr/>
        </p:nvPicPr>
        <p:blipFill>
          <a:blip r:embed="rId3" cstate="print"/>
          <a:srcRect/>
          <a:stretch>
            <a:fillRect/>
          </a:stretch>
        </p:blipFill>
        <p:spPr bwMode="auto">
          <a:xfrm>
            <a:off x="4114800" y="1740877"/>
            <a:ext cx="2238376" cy="154025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3558" name="Picture 6" descr="C:\Documents and Settings\meisam.EMPEROR-F3ACF7B\Desktop\Dvarhaye jadid\19_files\13.jpg"/>
          <p:cNvPicPr>
            <a:picLocks noChangeAspect="1" noChangeArrowheads="1"/>
          </p:cNvPicPr>
          <p:nvPr/>
        </p:nvPicPr>
        <p:blipFill>
          <a:blip r:embed="rId4" cstate="print"/>
          <a:srcRect/>
          <a:stretch>
            <a:fillRect/>
          </a:stretch>
        </p:blipFill>
        <p:spPr bwMode="auto">
          <a:xfrm>
            <a:off x="2057400" y="1107836"/>
            <a:ext cx="1785940" cy="2198080"/>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3560" name="Picture 8" descr="C:\Documents and Settings\meisam.EMPEROR-F3ACF7B\Desktop\Dvarhaye jadid\19_files\pic-5.jpg"/>
          <p:cNvPicPr>
            <a:picLocks noChangeAspect="1" noChangeArrowheads="1"/>
          </p:cNvPicPr>
          <p:nvPr/>
        </p:nvPicPr>
        <p:blipFill>
          <a:blip r:embed="rId5" cstate="print"/>
          <a:srcRect/>
          <a:stretch>
            <a:fillRect/>
          </a:stretch>
        </p:blipFill>
        <p:spPr bwMode="auto">
          <a:xfrm>
            <a:off x="838200" y="1545978"/>
            <a:ext cx="828676" cy="174234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9" name="Rectangle 8"/>
          <p:cNvSpPr/>
          <p:nvPr/>
        </p:nvSpPr>
        <p:spPr>
          <a:xfrm>
            <a:off x="457200" y="3494944"/>
            <a:ext cx="8401080" cy="1058495"/>
          </a:xfrm>
          <a:prstGeom prst="rect">
            <a:avLst/>
          </a:prstGeom>
        </p:spPr>
        <p:txBody>
          <a:bodyPr wrap="square">
            <a:spAutoFit/>
          </a:bodyPr>
          <a:lstStyle/>
          <a:p>
            <a:r>
              <a:rPr lang="fa-IR" sz="1662" b="1" dirty="0">
                <a:solidFill>
                  <a:prstClr val="black"/>
                </a:solidFill>
                <a:cs typeface="B Homa" pitchFamily="2" charset="-78"/>
              </a:rPr>
              <a:t>نحوه ی اجرای تاسیساتی در پانل های پوما</a:t>
            </a:r>
            <a:r>
              <a:rPr lang="fa-IR" sz="1662" dirty="0">
                <a:solidFill>
                  <a:prstClr val="black"/>
                </a:solidFill>
                <a:cs typeface="B Homa" pitchFamily="2" charset="-78"/>
              </a:rPr>
              <a:t/>
            </a:r>
            <a:br>
              <a:rPr lang="fa-IR" sz="1662" dirty="0">
                <a:solidFill>
                  <a:prstClr val="black"/>
                </a:solidFill>
                <a:cs typeface="B Homa" pitchFamily="2" charset="-78"/>
              </a:rPr>
            </a:br>
            <a:r>
              <a:rPr lang="fa-IR" sz="1662" dirty="0">
                <a:solidFill>
                  <a:prstClr val="black"/>
                </a:solidFill>
                <a:cs typeface="B Homa" pitchFamily="2" charset="-78"/>
              </a:rPr>
              <a:t/>
            </a:r>
            <a:br>
              <a:rPr lang="fa-IR" sz="1662" dirty="0">
                <a:solidFill>
                  <a:prstClr val="black"/>
                </a:solidFill>
                <a:cs typeface="B Homa" pitchFamily="2" charset="-78"/>
              </a:rPr>
            </a:br>
            <a:r>
              <a:rPr lang="fa-IR" sz="1477" dirty="0">
                <a:solidFill>
                  <a:prstClr val="black"/>
                </a:solidFill>
                <a:cs typeface="B Homa" pitchFamily="2" charset="-78"/>
              </a:rPr>
              <a:t>نصب لوله های تاسیساتی آب ، برق ، تلفن ، و ... در پانل های دیواری پوما بدون تخریب و عملیات شیار کشی و کنده کاری قابل اجرا می باشد .</a:t>
            </a:r>
          </a:p>
        </p:txBody>
      </p:sp>
      <p:pic>
        <p:nvPicPr>
          <p:cNvPr id="23561" name="Picture 9" descr="C:\Documents and Settings\meisam.EMPEROR-F3ACF7B\Desktop\Dvarhaye jadid\22_files\001.jpg"/>
          <p:cNvPicPr>
            <a:picLocks noChangeAspect="1" noChangeArrowheads="1"/>
          </p:cNvPicPr>
          <p:nvPr/>
        </p:nvPicPr>
        <p:blipFill>
          <a:blip r:embed="rId6" cstate="print"/>
          <a:srcRect/>
          <a:stretch>
            <a:fillRect/>
          </a:stretch>
        </p:blipFill>
        <p:spPr bwMode="auto">
          <a:xfrm>
            <a:off x="1752600" y="4343401"/>
            <a:ext cx="1543050" cy="189913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3562" name="Picture 10" descr="C:\Documents and Settings\meisam.EMPEROR-F3ACF7B\Desktop\Dvarhaye jadid\22_files\002.jpg"/>
          <p:cNvPicPr>
            <a:picLocks noChangeAspect="1" noChangeArrowheads="1"/>
          </p:cNvPicPr>
          <p:nvPr/>
        </p:nvPicPr>
        <p:blipFill>
          <a:blip r:embed="rId7" cstate="print"/>
          <a:srcRect/>
          <a:stretch>
            <a:fillRect/>
          </a:stretch>
        </p:blipFill>
        <p:spPr bwMode="auto">
          <a:xfrm>
            <a:off x="3810000" y="4413738"/>
            <a:ext cx="2643206" cy="1818822"/>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5054187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62800" y="685801"/>
            <a:ext cx="1752600" cy="348109"/>
          </a:xfrm>
          <a:prstGeom prst="rect">
            <a:avLst/>
          </a:prstGeom>
        </p:spPr>
        <p:txBody>
          <a:bodyPr wrap="square">
            <a:spAutoFit/>
          </a:bodyPr>
          <a:lstStyle/>
          <a:p>
            <a:r>
              <a:rPr lang="fa-IR" sz="1662" b="1" dirty="0">
                <a:solidFill>
                  <a:prstClr val="black"/>
                </a:solidFill>
                <a:cs typeface="B Homa" pitchFamily="2" charset="-78"/>
              </a:rPr>
              <a:t>جزئیات اجرایی</a:t>
            </a:r>
            <a:endParaRPr lang="en-US" sz="1662" dirty="0">
              <a:solidFill>
                <a:prstClr val="black"/>
              </a:solidFill>
              <a:cs typeface="B Homa" pitchFamily="2" charset="-78"/>
            </a:endParaRPr>
          </a:p>
        </p:txBody>
      </p:sp>
      <p:pic>
        <p:nvPicPr>
          <p:cNvPr id="3074" name="Picture 2"/>
          <p:cNvPicPr>
            <a:picLocks noChangeAspect="1" noChangeArrowheads="1"/>
          </p:cNvPicPr>
          <p:nvPr/>
        </p:nvPicPr>
        <p:blipFill>
          <a:blip r:embed="rId3" cstate="print"/>
          <a:srcRect/>
          <a:stretch>
            <a:fillRect/>
          </a:stretch>
        </p:blipFill>
        <p:spPr bwMode="auto">
          <a:xfrm>
            <a:off x="609600" y="1037497"/>
            <a:ext cx="3667148" cy="1891282"/>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4" name="Rectangle 3"/>
          <p:cNvSpPr/>
          <p:nvPr/>
        </p:nvSpPr>
        <p:spPr>
          <a:xfrm>
            <a:off x="1059417" y="5328139"/>
            <a:ext cx="2953053" cy="319639"/>
          </a:xfrm>
          <a:prstGeom prst="rect">
            <a:avLst/>
          </a:prstGeom>
        </p:spPr>
        <p:txBody>
          <a:bodyPr wrap="none">
            <a:spAutoFit/>
          </a:bodyPr>
          <a:lstStyle/>
          <a:p>
            <a:r>
              <a:rPr lang="fa-IR" sz="1477" dirty="0">
                <a:solidFill>
                  <a:prstClr val="black"/>
                </a:solidFill>
                <a:cs typeface="B Homa" pitchFamily="2" charset="-78"/>
              </a:rPr>
              <a:t>نحوه اتصال پانل دیواری با قاب فلزی پنجره</a:t>
            </a:r>
            <a:endParaRPr lang="en-US" sz="1477" dirty="0">
              <a:solidFill>
                <a:prstClr val="black"/>
              </a:solidFill>
              <a:cs typeface="B Homa" pitchFamily="2" charset="-78"/>
            </a:endParaRPr>
          </a:p>
        </p:txBody>
      </p:sp>
      <p:pic>
        <p:nvPicPr>
          <p:cNvPr id="3075" name="Picture 3"/>
          <p:cNvPicPr>
            <a:picLocks noChangeAspect="1" noChangeArrowheads="1"/>
          </p:cNvPicPr>
          <p:nvPr/>
        </p:nvPicPr>
        <p:blipFill>
          <a:blip r:embed="rId4" cstate="print"/>
          <a:srcRect/>
          <a:stretch>
            <a:fillRect/>
          </a:stretch>
        </p:blipFill>
        <p:spPr bwMode="auto">
          <a:xfrm>
            <a:off x="525408" y="3569677"/>
            <a:ext cx="3817995" cy="1688123"/>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6" name="TextBox 5"/>
          <p:cNvSpPr txBox="1"/>
          <p:nvPr/>
        </p:nvSpPr>
        <p:spPr>
          <a:xfrm>
            <a:off x="609600" y="2936636"/>
            <a:ext cx="3657600" cy="603883"/>
          </a:xfrm>
          <a:prstGeom prst="rect">
            <a:avLst/>
          </a:prstGeom>
          <a:noFill/>
        </p:spPr>
        <p:txBody>
          <a:bodyPr wrap="square" rtlCol="0">
            <a:spAutoFit/>
          </a:bodyPr>
          <a:lstStyle/>
          <a:p>
            <a:r>
              <a:rPr lang="fa-IR" sz="1662" dirty="0">
                <a:solidFill>
                  <a:prstClr val="black"/>
                </a:solidFill>
                <a:cs typeface="B Homa" pitchFamily="2" charset="-78"/>
              </a:rPr>
              <a:t>نحوه اتصال دو قطعه پانل دیواری سه بعدی</a:t>
            </a:r>
            <a:br>
              <a:rPr lang="fa-IR" sz="1662" dirty="0">
                <a:solidFill>
                  <a:prstClr val="black"/>
                </a:solidFill>
                <a:cs typeface="B Homa" pitchFamily="2" charset="-78"/>
              </a:rPr>
            </a:br>
            <a:endParaRPr lang="en-US" sz="1662" dirty="0">
              <a:solidFill>
                <a:prstClr val="white"/>
              </a:solidFill>
            </a:endParaRPr>
          </a:p>
        </p:txBody>
      </p:sp>
      <p:sp>
        <p:nvSpPr>
          <p:cNvPr id="7" name="Rectangle 6"/>
          <p:cNvSpPr/>
          <p:nvPr/>
        </p:nvSpPr>
        <p:spPr>
          <a:xfrm>
            <a:off x="5265824" y="2936631"/>
            <a:ext cx="3268579" cy="319639"/>
          </a:xfrm>
          <a:prstGeom prst="rect">
            <a:avLst/>
          </a:prstGeom>
        </p:spPr>
        <p:txBody>
          <a:bodyPr wrap="square">
            <a:spAutoFit/>
          </a:bodyPr>
          <a:lstStyle/>
          <a:p>
            <a:r>
              <a:rPr lang="fa-IR" sz="1477" dirty="0">
                <a:solidFill>
                  <a:prstClr val="black"/>
                </a:solidFill>
                <a:cs typeface="B Homa" pitchFamily="2" charset="-78"/>
              </a:rPr>
              <a:t>نحوه اتصال دو پانل دیواری غیر باربر در کنج</a:t>
            </a:r>
            <a:endParaRPr lang="en-US" sz="1477" dirty="0">
              <a:solidFill>
                <a:prstClr val="black"/>
              </a:solidFill>
              <a:cs typeface="B Homa" pitchFamily="2" charset="-78"/>
            </a:endParaRPr>
          </a:p>
        </p:txBody>
      </p:sp>
      <p:pic>
        <p:nvPicPr>
          <p:cNvPr id="8" name="Picture 2"/>
          <p:cNvPicPr>
            <a:picLocks noChangeAspect="1" noChangeArrowheads="1"/>
          </p:cNvPicPr>
          <p:nvPr/>
        </p:nvPicPr>
        <p:blipFill>
          <a:blip r:embed="rId5" cstate="print"/>
          <a:srcRect/>
          <a:stretch>
            <a:fillRect/>
          </a:stretch>
        </p:blipFill>
        <p:spPr bwMode="auto">
          <a:xfrm>
            <a:off x="5486400" y="1107831"/>
            <a:ext cx="2743200" cy="180168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9" name="Rectangle 8"/>
          <p:cNvSpPr/>
          <p:nvPr/>
        </p:nvSpPr>
        <p:spPr>
          <a:xfrm>
            <a:off x="5802308" y="5750170"/>
            <a:ext cx="2263761" cy="319639"/>
          </a:xfrm>
          <a:prstGeom prst="rect">
            <a:avLst/>
          </a:prstGeom>
        </p:spPr>
        <p:txBody>
          <a:bodyPr wrap="none">
            <a:spAutoFit/>
          </a:bodyPr>
          <a:lstStyle/>
          <a:p>
            <a:r>
              <a:rPr lang="fa-IR" sz="1477" dirty="0">
                <a:solidFill>
                  <a:prstClr val="black"/>
                </a:solidFill>
                <a:cs typeface="B Homa" pitchFamily="2" charset="-78"/>
              </a:rPr>
              <a:t>نحوه اجرای دست انداز پشت بام</a:t>
            </a:r>
            <a:endParaRPr lang="en-US" sz="1477" dirty="0">
              <a:solidFill>
                <a:prstClr val="black"/>
              </a:solidFill>
              <a:cs typeface="B Homa" pitchFamily="2" charset="-78"/>
            </a:endParaRPr>
          </a:p>
        </p:txBody>
      </p:sp>
      <p:pic>
        <p:nvPicPr>
          <p:cNvPr id="10" name="Picture 3"/>
          <p:cNvPicPr>
            <a:picLocks noChangeAspect="1" noChangeArrowheads="1"/>
          </p:cNvPicPr>
          <p:nvPr/>
        </p:nvPicPr>
        <p:blipFill>
          <a:blip r:embed="rId6" cstate="print"/>
          <a:srcRect/>
          <a:stretch>
            <a:fillRect/>
          </a:stretch>
        </p:blipFill>
        <p:spPr bwMode="auto">
          <a:xfrm>
            <a:off x="4760140" y="3499339"/>
            <a:ext cx="3539798" cy="2224696"/>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42631010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5400" y="2655278"/>
            <a:ext cx="2971800" cy="319639"/>
          </a:xfrm>
          <a:prstGeom prst="rect">
            <a:avLst/>
          </a:prstGeom>
        </p:spPr>
        <p:txBody>
          <a:bodyPr wrap="square">
            <a:spAutoFit/>
          </a:bodyPr>
          <a:lstStyle/>
          <a:p>
            <a:r>
              <a:rPr lang="fa-IR" sz="1477" dirty="0">
                <a:solidFill>
                  <a:prstClr val="black"/>
                </a:solidFill>
                <a:cs typeface="B Homa" pitchFamily="2" charset="-78"/>
              </a:rPr>
              <a:t>نحوه اجرای دیوار غیر باربر در وسط </a:t>
            </a:r>
            <a:endParaRPr lang="en-US" sz="1477" dirty="0">
              <a:solidFill>
                <a:prstClr val="black"/>
              </a:solidFill>
              <a:cs typeface="B Homa" pitchFamily="2" charset="-78"/>
            </a:endParaRPr>
          </a:p>
        </p:txBody>
      </p:sp>
      <p:pic>
        <p:nvPicPr>
          <p:cNvPr id="5122" name="Picture 2"/>
          <p:cNvPicPr>
            <a:picLocks noChangeAspect="1" noChangeArrowheads="1"/>
          </p:cNvPicPr>
          <p:nvPr/>
        </p:nvPicPr>
        <p:blipFill>
          <a:blip r:embed="rId2" cstate="print"/>
          <a:srcRect/>
          <a:stretch>
            <a:fillRect/>
          </a:stretch>
        </p:blipFill>
        <p:spPr bwMode="auto">
          <a:xfrm>
            <a:off x="4712677" y="685800"/>
            <a:ext cx="3169271" cy="189913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5" name="Picture 2"/>
          <p:cNvPicPr>
            <a:picLocks noChangeAspect="1" noChangeArrowheads="1"/>
          </p:cNvPicPr>
          <p:nvPr/>
        </p:nvPicPr>
        <p:blipFill>
          <a:blip r:embed="rId3" cstate="print"/>
          <a:srcRect/>
          <a:stretch>
            <a:fillRect/>
          </a:stretch>
        </p:blipFill>
        <p:spPr bwMode="auto">
          <a:xfrm>
            <a:off x="457200" y="685800"/>
            <a:ext cx="3429000" cy="2362841"/>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6" name="Rectangle 5"/>
          <p:cNvSpPr/>
          <p:nvPr/>
        </p:nvSpPr>
        <p:spPr>
          <a:xfrm>
            <a:off x="761030" y="3077308"/>
            <a:ext cx="2972289" cy="319639"/>
          </a:xfrm>
          <a:prstGeom prst="rect">
            <a:avLst/>
          </a:prstGeom>
        </p:spPr>
        <p:txBody>
          <a:bodyPr wrap="none">
            <a:spAutoFit/>
          </a:bodyPr>
          <a:lstStyle/>
          <a:p>
            <a:r>
              <a:rPr lang="fa-IR" sz="1477" dirty="0">
                <a:solidFill>
                  <a:prstClr val="black"/>
                </a:solidFill>
                <a:cs typeface="B Homa" pitchFamily="2" charset="-78"/>
              </a:rPr>
              <a:t>نحوه اتصال پانل سقفی با دیواری باربر وسط</a:t>
            </a:r>
            <a:endParaRPr lang="en-US" sz="1477" dirty="0">
              <a:solidFill>
                <a:prstClr val="black"/>
              </a:solidFill>
              <a:cs typeface="B Homa" pitchFamily="2" charset="-78"/>
            </a:endParaRPr>
          </a:p>
        </p:txBody>
      </p:sp>
      <p:pic>
        <p:nvPicPr>
          <p:cNvPr id="9" name="Picture 2"/>
          <p:cNvPicPr>
            <a:picLocks noChangeAspect="1" noChangeArrowheads="1"/>
          </p:cNvPicPr>
          <p:nvPr/>
        </p:nvPicPr>
        <p:blipFill>
          <a:blip r:embed="rId4" cstate="print"/>
          <a:srcRect/>
          <a:stretch>
            <a:fillRect/>
          </a:stretch>
        </p:blipFill>
        <p:spPr bwMode="auto">
          <a:xfrm>
            <a:off x="1219203" y="3499343"/>
            <a:ext cx="2624166" cy="1983483"/>
          </a:xfrm>
          <a:prstGeom prst="rect">
            <a:avLst/>
          </a:prstGeom>
          <a:solidFill>
            <a:srgbClr val="000000">
              <a:shade val="95000"/>
            </a:srgbClr>
          </a:solidFill>
          <a:ln w="28575" cap="sq">
            <a:solidFill>
              <a:schemeClr val="bg1"/>
            </a:solidFill>
            <a:miter lim="800000"/>
          </a:ln>
          <a:effectLst>
            <a:outerShdw blurRad="254000" dist="190500" dir="2700000" sy="90000" algn="bl" rotWithShape="0">
              <a:srgbClr val="000000">
                <a:alpha val="40000"/>
              </a:srgbClr>
            </a:outerShdw>
          </a:effectLst>
        </p:spPr>
      </p:pic>
      <p:sp>
        <p:nvSpPr>
          <p:cNvPr id="10" name="Rectangle 9"/>
          <p:cNvSpPr/>
          <p:nvPr/>
        </p:nvSpPr>
        <p:spPr>
          <a:xfrm>
            <a:off x="152403" y="5648674"/>
            <a:ext cx="3791763" cy="319639"/>
          </a:xfrm>
          <a:prstGeom prst="rect">
            <a:avLst/>
          </a:prstGeom>
        </p:spPr>
        <p:txBody>
          <a:bodyPr wrap="square">
            <a:spAutoFit/>
          </a:bodyPr>
          <a:lstStyle/>
          <a:p>
            <a:r>
              <a:rPr lang="fa-IR" sz="1477" dirty="0">
                <a:solidFill>
                  <a:prstClr val="black"/>
                </a:solidFill>
                <a:cs typeface="B Homa" pitchFamily="2" charset="-78"/>
              </a:rPr>
              <a:t>نحوه اتصال پانل دیواری نعل درگاهی به سقف</a:t>
            </a:r>
            <a:endParaRPr lang="en-US" sz="1477" dirty="0">
              <a:solidFill>
                <a:prstClr val="black"/>
              </a:solidFill>
              <a:cs typeface="B Homa" pitchFamily="2" charset="-78"/>
            </a:endParaRPr>
          </a:p>
        </p:txBody>
      </p:sp>
      <p:sp>
        <p:nvSpPr>
          <p:cNvPr id="11" name="Rectangle 10"/>
          <p:cNvSpPr/>
          <p:nvPr/>
        </p:nvSpPr>
        <p:spPr>
          <a:xfrm>
            <a:off x="5045863" y="5648674"/>
            <a:ext cx="3180679" cy="319639"/>
          </a:xfrm>
          <a:prstGeom prst="rect">
            <a:avLst/>
          </a:prstGeom>
        </p:spPr>
        <p:txBody>
          <a:bodyPr wrap="none">
            <a:spAutoFit/>
          </a:bodyPr>
          <a:lstStyle/>
          <a:p>
            <a:r>
              <a:rPr lang="fa-IR" sz="1477" dirty="0">
                <a:solidFill>
                  <a:prstClr val="black"/>
                </a:solidFill>
                <a:cs typeface="B Homa" pitchFamily="2" charset="-78"/>
              </a:rPr>
              <a:t>نحوه اتصال دو دیوار باربر در کنج و شناژ عمودی</a:t>
            </a:r>
            <a:endParaRPr lang="en-US" sz="1477" dirty="0">
              <a:solidFill>
                <a:prstClr val="black"/>
              </a:solidFill>
              <a:cs typeface="B Homa" pitchFamily="2" charset="-78"/>
            </a:endParaRPr>
          </a:p>
        </p:txBody>
      </p:sp>
      <p:pic>
        <p:nvPicPr>
          <p:cNvPr id="12" name="Picture 3"/>
          <p:cNvPicPr>
            <a:picLocks noChangeAspect="1" noChangeArrowheads="1"/>
          </p:cNvPicPr>
          <p:nvPr/>
        </p:nvPicPr>
        <p:blipFill>
          <a:blip r:embed="rId5" cstate="print"/>
          <a:srcRect/>
          <a:stretch>
            <a:fillRect/>
          </a:stretch>
        </p:blipFill>
        <p:spPr bwMode="auto">
          <a:xfrm>
            <a:off x="4953000" y="3134490"/>
            <a:ext cx="3200400" cy="240162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40812039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55208" y="659404"/>
            <a:ext cx="4541629" cy="348109"/>
          </a:xfrm>
          <a:prstGeom prst="rect">
            <a:avLst/>
          </a:prstGeom>
        </p:spPr>
        <p:txBody>
          <a:bodyPr wrap="none">
            <a:spAutoFit/>
          </a:bodyPr>
          <a:lstStyle/>
          <a:p>
            <a:r>
              <a:rPr lang="fa-IR" sz="1662" b="1" dirty="0">
                <a:solidFill>
                  <a:prstClr val="black"/>
                </a:solidFill>
                <a:cs typeface="B Homa" pitchFamily="2" charset="-78"/>
              </a:rPr>
              <a:t>جدول مقايسه ای سيستم ساختمانی پوما با ساير محصولات</a:t>
            </a:r>
          </a:p>
        </p:txBody>
      </p:sp>
      <p:pic>
        <p:nvPicPr>
          <p:cNvPr id="2050" name="Picture 2" descr="C:\Users\zizex\Documents\tarahi fani\jadval.jpg"/>
          <p:cNvPicPr>
            <a:picLocks noChangeAspect="1" noChangeArrowheads="1"/>
          </p:cNvPicPr>
          <p:nvPr/>
        </p:nvPicPr>
        <p:blipFill>
          <a:blip r:embed="rId2" cstate="print"/>
          <a:srcRect l="3423" t="3149" r="3330" b="3735"/>
          <a:stretch>
            <a:fillRect/>
          </a:stretch>
        </p:blipFill>
        <p:spPr bwMode="auto">
          <a:xfrm>
            <a:off x="2057400" y="1107831"/>
            <a:ext cx="5638800" cy="5039806"/>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42435125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1107834"/>
            <a:ext cx="8429684" cy="1683474"/>
          </a:xfrm>
          <a:prstGeom prst="rect">
            <a:avLst/>
          </a:prstGeom>
        </p:spPr>
        <p:txBody>
          <a:bodyPr wrap="square">
            <a:spAutoFit/>
          </a:bodyPr>
          <a:lstStyle/>
          <a:p>
            <a:r>
              <a:rPr lang="fa-IR" sz="1477" dirty="0">
                <a:solidFill>
                  <a:prstClr val="white"/>
                </a:solidFill>
                <a:cs typeface="B Homa" pitchFamily="2" charset="-78"/>
              </a:rPr>
              <a:t>در این ساختار از یک لایه صفحه روکش دار گچی ساده یا صفحه پوشش شده با عایق پشم معدنی یا پلی استایرن استفاده می شود. </a:t>
            </a:r>
          </a:p>
          <a:p>
            <a:r>
              <a:rPr lang="fa-IR" sz="1477" dirty="0">
                <a:solidFill>
                  <a:prstClr val="white"/>
                </a:solidFill>
                <a:cs typeface="B Homa" pitchFamily="2" charset="-78"/>
              </a:rPr>
              <a:t>این صفحات بوسیله چسب خمیری مخصوص پرلفیکس مستقیما به دیوار زمینه متصل می شوند (پرلفیکس از گچ ویژه و مواد افزودنی خاص ساخته میشود). درزهای میان این صفحات بوسیله نوار و بتونه مخصوص درزگیری شده، به نحوی که در انتهای کار یک سطح یکپارچه و بدون درز حاصل می گردد.</a:t>
            </a:r>
          </a:p>
          <a:p>
            <a:r>
              <a:rPr lang="fa-IR" sz="1477" dirty="0">
                <a:solidFill>
                  <a:prstClr val="white"/>
                </a:solidFill>
                <a:cs typeface="B Homa" pitchFamily="2" charset="-78"/>
              </a:rPr>
              <a:t>مزیتهای اصلی این ساختار؛ سهولت و سرعت در اجرا، قابلیت رنگ آمیزی بلافاصله پس از نصب و دورریز کم مصالح می باشد. بعلاوه در این ساختار می توان صفحه گچی را با فاصله از دیوار زمینه اجرا نمود، تا ضمن رفع مشکلات اجرایی آن(مانند ناشاقولی و ناهمواری)، فضای مناسبی برای عبور آسان تاسیسات الکتریکی و مکانیکی نیز ایجاد گردد.</a:t>
            </a:r>
          </a:p>
        </p:txBody>
      </p:sp>
      <p:sp>
        <p:nvSpPr>
          <p:cNvPr id="6" name="Rectangle 5"/>
          <p:cNvSpPr/>
          <p:nvPr/>
        </p:nvSpPr>
        <p:spPr>
          <a:xfrm>
            <a:off x="6255573" y="725347"/>
            <a:ext cx="2460931" cy="369332"/>
          </a:xfrm>
          <a:prstGeom prst="rect">
            <a:avLst/>
          </a:prstGeom>
        </p:spPr>
        <p:txBody>
          <a:bodyPr wrap="none">
            <a:spAutoFit/>
          </a:bodyPr>
          <a:lstStyle/>
          <a:p>
            <a:r>
              <a:rPr lang="fa-IR" b="1" dirty="0">
                <a:cs typeface="B Homa" pitchFamily="2" charset="-78"/>
              </a:rPr>
              <a:t>دیوارهای پوششی بدون سازه </a:t>
            </a:r>
            <a:endParaRPr lang="fa-IR" dirty="0">
              <a:cs typeface="B Homa" pitchFamily="2" charset="-78"/>
            </a:endParaRPr>
          </a:p>
        </p:txBody>
      </p:sp>
      <p:pic>
        <p:nvPicPr>
          <p:cNvPr id="1027" name="Picture 3" descr="C:\Documents and Settings\meisam.EMPEROR-F3ACF7B\Desktop\crop\1-1.jpg"/>
          <p:cNvPicPr>
            <a:picLocks noChangeAspect="1" noChangeArrowheads="1"/>
          </p:cNvPicPr>
          <p:nvPr/>
        </p:nvPicPr>
        <p:blipFill>
          <a:blip r:embed="rId3" cstate="print"/>
          <a:srcRect/>
          <a:stretch>
            <a:fillRect/>
          </a:stretch>
        </p:blipFill>
        <p:spPr bwMode="auto">
          <a:xfrm>
            <a:off x="1371602" y="3077307"/>
            <a:ext cx="2129432" cy="202903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028" name="Picture 4" descr="C:\Documents and Settings\meisam.EMPEROR-F3ACF7B\Desktop\crop\1-2.jpg"/>
          <p:cNvPicPr>
            <a:picLocks noChangeAspect="1" noChangeArrowheads="1"/>
          </p:cNvPicPr>
          <p:nvPr/>
        </p:nvPicPr>
        <p:blipFill>
          <a:blip r:embed="rId4" cstate="print"/>
          <a:srcRect/>
          <a:stretch>
            <a:fillRect/>
          </a:stretch>
        </p:blipFill>
        <p:spPr bwMode="auto">
          <a:xfrm>
            <a:off x="5867400" y="3077308"/>
            <a:ext cx="2147878" cy="202798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9" name="Rectangle 8"/>
          <p:cNvSpPr/>
          <p:nvPr/>
        </p:nvSpPr>
        <p:spPr>
          <a:xfrm>
            <a:off x="990603" y="5187467"/>
            <a:ext cx="2513070" cy="546945"/>
          </a:xfrm>
          <a:prstGeom prst="rect">
            <a:avLst/>
          </a:prstGeom>
        </p:spPr>
        <p:txBody>
          <a:bodyPr wrap="square">
            <a:spAutoFit/>
          </a:bodyPr>
          <a:lstStyle/>
          <a:p>
            <a:r>
              <a:rPr lang="fa-IR" sz="1477" dirty="0">
                <a:solidFill>
                  <a:prstClr val="black"/>
                </a:solidFill>
                <a:cs typeface="B Homa" pitchFamily="2" charset="-78"/>
              </a:rPr>
              <a:t>نصب صفحات با توجه به خطوط راهنمای اجرا شده در کف و سقف</a:t>
            </a:r>
            <a:endParaRPr lang="en-US" sz="1477" dirty="0">
              <a:solidFill>
                <a:prstClr val="black"/>
              </a:solidFill>
              <a:cs typeface="B Homa" pitchFamily="2" charset="-78"/>
            </a:endParaRPr>
          </a:p>
        </p:txBody>
      </p:sp>
      <p:sp>
        <p:nvSpPr>
          <p:cNvPr id="10" name="Rectangle 9"/>
          <p:cNvSpPr/>
          <p:nvPr/>
        </p:nvSpPr>
        <p:spPr>
          <a:xfrm>
            <a:off x="5791200" y="5187466"/>
            <a:ext cx="2405090" cy="774251"/>
          </a:xfrm>
          <a:prstGeom prst="rect">
            <a:avLst/>
          </a:prstGeom>
        </p:spPr>
        <p:txBody>
          <a:bodyPr wrap="square">
            <a:spAutoFit/>
          </a:bodyPr>
          <a:lstStyle/>
          <a:p>
            <a:pPr algn="just"/>
            <a:r>
              <a:rPr lang="fa-IR" sz="1477" dirty="0">
                <a:solidFill>
                  <a:prstClr val="black"/>
                </a:solidFill>
                <a:cs typeface="B Homa" pitchFamily="2" charset="-78"/>
              </a:rPr>
              <a:t>نشاندن شانه های خمیر پرلفیکس</a:t>
            </a:r>
            <a:r>
              <a:rPr lang="en-US" sz="1477" i="1" dirty="0">
                <a:solidFill>
                  <a:prstClr val="black"/>
                </a:solidFill>
              </a:rPr>
              <a:t> </a:t>
            </a:r>
            <a:r>
              <a:rPr lang="en-US" sz="1292" i="1" dirty="0">
                <a:solidFill>
                  <a:prstClr val="black"/>
                </a:solidFill>
              </a:rPr>
              <a:t>PERLFIX</a:t>
            </a:r>
            <a:r>
              <a:rPr lang="fa-IR" sz="1292" dirty="0">
                <a:solidFill>
                  <a:prstClr val="black"/>
                </a:solidFill>
                <a:cs typeface="B Homa" pitchFamily="2" charset="-78"/>
              </a:rPr>
              <a:t> </a:t>
            </a:r>
            <a:r>
              <a:rPr lang="fa-IR" sz="1477" dirty="0">
                <a:solidFill>
                  <a:prstClr val="black"/>
                </a:solidFill>
                <a:cs typeface="B Homa" pitchFamily="2" charset="-78"/>
              </a:rPr>
              <a:t>در فواصل معین بر روی صفحات روکش دار گچی</a:t>
            </a:r>
            <a:endParaRPr lang="en-US" sz="1477" dirty="0">
              <a:solidFill>
                <a:prstClr val="black"/>
              </a:solidFill>
              <a:cs typeface="B Homa" pitchFamily="2" charset="-78"/>
            </a:endParaRPr>
          </a:p>
        </p:txBody>
      </p:sp>
    </p:spTree>
    <p:extLst>
      <p:ext uri="{BB962C8B-B14F-4D97-AF65-F5344CB8AC3E}">
        <p14:creationId xmlns:p14="http://schemas.microsoft.com/office/powerpoint/2010/main" val="10145865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meisam.EMPEROR-F3ACF7B\Desktop\crop\1-3.jpg"/>
          <p:cNvPicPr>
            <a:picLocks noChangeAspect="1" noChangeArrowheads="1"/>
          </p:cNvPicPr>
          <p:nvPr/>
        </p:nvPicPr>
        <p:blipFill>
          <a:blip r:embed="rId2" cstate="print"/>
          <a:srcRect/>
          <a:stretch>
            <a:fillRect/>
          </a:stretch>
        </p:blipFill>
        <p:spPr bwMode="auto">
          <a:xfrm>
            <a:off x="1524001" y="826477"/>
            <a:ext cx="2347930" cy="2167320"/>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051" name="Picture 3" descr="C:\Documents and Settings\meisam.EMPEROR-F3ACF7B\Desktop\crop\1-4.jpg"/>
          <p:cNvPicPr>
            <a:picLocks noChangeAspect="1" noChangeArrowheads="1"/>
          </p:cNvPicPr>
          <p:nvPr/>
        </p:nvPicPr>
        <p:blipFill>
          <a:blip r:embed="rId3" cstate="print"/>
          <a:srcRect/>
          <a:stretch>
            <a:fillRect/>
          </a:stretch>
        </p:blipFill>
        <p:spPr bwMode="auto">
          <a:xfrm>
            <a:off x="5715003" y="826481"/>
            <a:ext cx="2296801" cy="2095133"/>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7" name="Rectangle 6"/>
          <p:cNvSpPr/>
          <p:nvPr/>
        </p:nvSpPr>
        <p:spPr>
          <a:xfrm>
            <a:off x="5105403" y="3006974"/>
            <a:ext cx="3214710" cy="774251"/>
          </a:xfrm>
          <a:prstGeom prst="rect">
            <a:avLst/>
          </a:prstGeom>
        </p:spPr>
        <p:txBody>
          <a:bodyPr wrap="square">
            <a:spAutoFit/>
          </a:bodyPr>
          <a:lstStyle/>
          <a:p>
            <a:r>
              <a:rPr lang="fa-IR" sz="1477" dirty="0">
                <a:solidFill>
                  <a:prstClr val="black"/>
                </a:solidFill>
                <a:cs typeface="B Homa" pitchFamily="2" charset="-78"/>
              </a:rPr>
              <a:t>استفاده از شمشه فلزی و چکش پلاستیکی جهت قرار گرفتن صفحه در جای خود مطابق خطوط راهنمای کف و سقف</a:t>
            </a:r>
            <a:endParaRPr lang="en-US" sz="1477" dirty="0">
              <a:solidFill>
                <a:prstClr val="black"/>
              </a:solidFill>
              <a:cs typeface="B Homa" pitchFamily="2" charset="-78"/>
            </a:endParaRPr>
          </a:p>
        </p:txBody>
      </p:sp>
      <p:sp>
        <p:nvSpPr>
          <p:cNvPr id="8" name="Rectangle 7"/>
          <p:cNvSpPr/>
          <p:nvPr/>
        </p:nvSpPr>
        <p:spPr>
          <a:xfrm>
            <a:off x="685803" y="3077313"/>
            <a:ext cx="3370326" cy="546945"/>
          </a:xfrm>
          <a:prstGeom prst="rect">
            <a:avLst/>
          </a:prstGeom>
        </p:spPr>
        <p:txBody>
          <a:bodyPr wrap="square">
            <a:spAutoFit/>
          </a:bodyPr>
          <a:lstStyle/>
          <a:p>
            <a:r>
              <a:rPr lang="fa-IR" sz="1477" dirty="0">
                <a:solidFill>
                  <a:prstClr val="black"/>
                </a:solidFill>
                <a:cs typeface="B Homa" pitchFamily="2" charset="-78"/>
              </a:rPr>
              <a:t>استفاده از جک نگهدارنده برای ثابت نگه داشتن صفحات تا زمان گیرش خمیر پرلفیکس</a:t>
            </a:r>
            <a:endParaRPr lang="en-US" sz="1477" dirty="0">
              <a:solidFill>
                <a:prstClr val="black"/>
              </a:solidFill>
              <a:cs typeface="B Homa" pitchFamily="2" charset="-78"/>
            </a:endParaRPr>
          </a:p>
        </p:txBody>
      </p:sp>
      <p:pic>
        <p:nvPicPr>
          <p:cNvPr id="2052" name="Picture 4" descr="C:\Documents and Settings\meisam.EMPEROR-F3ACF7B\Desktop\crop\1-5.jpg"/>
          <p:cNvPicPr>
            <a:picLocks noChangeAspect="1" noChangeArrowheads="1"/>
          </p:cNvPicPr>
          <p:nvPr/>
        </p:nvPicPr>
        <p:blipFill>
          <a:blip r:embed="rId4" cstate="print"/>
          <a:srcRect/>
          <a:stretch>
            <a:fillRect/>
          </a:stretch>
        </p:blipFill>
        <p:spPr bwMode="auto">
          <a:xfrm>
            <a:off x="5715000" y="3921369"/>
            <a:ext cx="2209800" cy="2086451"/>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10" name="Rectangle 9"/>
          <p:cNvSpPr/>
          <p:nvPr/>
        </p:nvSpPr>
        <p:spPr>
          <a:xfrm>
            <a:off x="2438400" y="5421398"/>
            <a:ext cx="3084574" cy="546945"/>
          </a:xfrm>
          <a:prstGeom prst="rect">
            <a:avLst/>
          </a:prstGeom>
        </p:spPr>
        <p:txBody>
          <a:bodyPr wrap="square">
            <a:spAutoFit/>
          </a:bodyPr>
          <a:lstStyle/>
          <a:p>
            <a:r>
              <a:rPr lang="fa-IR" sz="1477" dirty="0">
                <a:solidFill>
                  <a:prstClr val="black"/>
                </a:solidFill>
                <a:cs typeface="B Homa" pitchFamily="2" charset="-78"/>
              </a:rPr>
              <a:t>درزگیری با بتونه و نوار درزگیری برای به دست آوردن یک سطح یکنواخت</a:t>
            </a:r>
            <a:endParaRPr lang="en-US" sz="1477" dirty="0">
              <a:solidFill>
                <a:prstClr val="black"/>
              </a:solidFill>
              <a:cs typeface="B Homa" pitchFamily="2" charset="-78"/>
            </a:endParaRPr>
          </a:p>
        </p:txBody>
      </p:sp>
    </p:spTree>
    <p:extLst>
      <p:ext uri="{BB962C8B-B14F-4D97-AF65-F5344CB8AC3E}">
        <p14:creationId xmlns:p14="http://schemas.microsoft.com/office/powerpoint/2010/main" val="9398127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descr="C:\Documents and Settings\meisam.EMPEROR-F3ACF7B\Desktop\Dvarhaye jadid\49_files\knuf_6.gif"/>
          <p:cNvPicPr>
            <a:picLocks noChangeAspect="1" noChangeArrowheads="1"/>
          </p:cNvPicPr>
          <p:nvPr/>
        </p:nvPicPr>
        <p:blipFill>
          <a:blip r:embed="rId2" cstate="print"/>
          <a:srcRect r="9495"/>
          <a:stretch>
            <a:fillRect/>
          </a:stretch>
        </p:blipFill>
        <p:spPr bwMode="auto">
          <a:xfrm>
            <a:off x="6117707" y="3499344"/>
            <a:ext cx="2340494" cy="2387122"/>
          </a:xfrm>
          <a:prstGeom prst="rect">
            <a:avLst/>
          </a:prstGeom>
          <a:solidFill>
            <a:srgbClr val="000000">
              <a:shade val="95000"/>
            </a:srgbClr>
          </a:solidFill>
          <a:ln w="28575" cap="sq">
            <a:solidFill>
              <a:schemeClr val="bg1"/>
            </a:solidFill>
            <a:miter lim="800000"/>
          </a:ln>
          <a:effectLst>
            <a:outerShdw blurRad="254000" dist="190500" dir="2700000" sy="90000" algn="bl" rotWithShape="0">
              <a:srgbClr val="000000">
                <a:alpha val="40000"/>
              </a:srgbClr>
            </a:outerShdw>
          </a:effectLst>
        </p:spPr>
      </p:pic>
      <p:pic>
        <p:nvPicPr>
          <p:cNvPr id="38916" name="Picture 4" descr="C:\Documents and Settings\meisam.EMPEROR-F3ACF7B\Desktop\Dvarhaye jadid\49_files\knuf_7.jpg"/>
          <p:cNvPicPr>
            <a:picLocks noChangeAspect="1" noChangeArrowheads="1"/>
          </p:cNvPicPr>
          <p:nvPr/>
        </p:nvPicPr>
        <p:blipFill>
          <a:blip r:embed="rId3" cstate="print"/>
          <a:srcRect r="30341"/>
          <a:stretch>
            <a:fillRect/>
          </a:stretch>
        </p:blipFill>
        <p:spPr bwMode="auto">
          <a:xfrm>
            <a:off x="685800" y="3499339"/>
            <a:ext cx="2438400" cy="239150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6" name="Picture 3" descr="C:\Documents and Settings\meisam.EMPEROR-F3ACF7B\Desktop\Dvarhaye jadid\49_files\knuf5.gif"/>
          <p:cNvPicPr>
            <a:picLocks noChangeAspect="1" noChangeArrowheads="1"/>
          </p:cNvPicPr>
          <p:nvPr/>
        </p:nvPicPr>
        <p:blipFill>
          <a:blip r:embed="rId4" cstate="print"/>
          <a:srcRect r="10991"/>
          <a:stretch>
            <a:fillRect/>
          </a:stretch>
        </p:blipFill>
        <p:spPr bwMode="auto">
          <a:xfrm>
            <a:off x="3475642" y="3499338"/>
            <a:ext cx="2306042" cy="239150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7" name="Rectangle 6"/>
          <p:cNvSpPr/>
          <p:nvPr/>
        </p:nvSpPr>
        <p:spPr>
          <a:xfrm>
            <a:off x="2895600" y="756142"/>
            <a:ext cx="5848408" cy="2393860"/>
          </a:xfrm>
          <a:prstGeom prst="rect">
            <a:avLst/>
          </a:prstGeom>
        </p:spPr>
        <p:txBody>
          <a:bodyPr wrap="square">
            <a:spAutoFit/>
          </a:bodyPr>
          <a:lstStyle/>
          <a:p>
            <a:pPr algn="just"/>
            <a:r>
              <a:rPr lang="fa-IR" sz="1662" b="1" dirty="0">
                <a:solidFill>
                  <a:prstClr val="white"/>
                </a:solidFill>
                <a:cs typeface="B Homa" pitchFamily="2" charset="-78"/>
              </a:rPr>
              <a:t>دیوارهای جدا کننده ی کناف</a:t>
            </a:r>
          </a:p>
          <a:p>
            <a:pPr algn="just"/>
            <a:endParaRPr lang="fa-IR" sz="1477" dirty="0">
              <a:solidFill>
                <a:prstClr val="black"/>
              </a:solidFill>
              <a:cs typeface="B Homa" pitchFamily="2" charset="-78"/>
            </a:endParaRPr>
          </a:p>
          <a:p>
            <a:pPr algn="just"/>
            <a:r>
              <a:rPr lang="fa-IR" sz="1477" dirty="0">
                <a:solidFill>
                  <a:prstClr val="white"/>
                </a:solidFill>
                <a:cs typeface="B Homa" pitchFamily="2" charset="-78"/>
              </a:rPr>
              <a:t>دیوارهای جدا کننده ی کناف ، دیوارهای غیر باربری هستند که برای تقسیم فضاهای داخلی ساختمان استفاده می شوند این ساختار شامل قابهای فولادی سبک ساخته شده با مقاطع </a:t>
            </a:r>
            <a:r>
              <a:rPr lang="en-US" sz="1477" dirty="0">
                <a:solidFill>
                  <a:prstClr val="white"/>
                </a:solidFill>
                <a:cs typeface="B Homa" pitchFamily="2" charset="-78"/>
              </a:rPr>
              <a:t>U , C </a:t>
            </a:r>
            <a:r>
              <a:rPr lang="fa-IR" sz="1477" dirty="0">
                <a:solidFill>
                  <a:prstClr val="white"/>
                </a:solidFill>
                <a:cs typeface="B Homa" pitchFamily="2" charset="-78"/>
              </a:rPr>
              <a:t>بوده که صفحات روکش دار گچی در یک یا چند لایه ، به وسیله پیچ مخصوص بر روی آنها نصب می شوند. درزهای میان این صفحات به وسیله ی نوار و بتونه ی مخصوص درزگیری شده، به نحوی که در انتهای کار، سطحی یکپارچه و بدون درز که قابلیت رنگ آمیزی و کاشی کاری یا هر نوع پوشش نهایی دیگری خواهد داشت، حاصل می گردد. فضای خالی داخل دیوار ، امکان استفاده از انواع عایق حرارتی و صوتی را فراهم نموده و همچنین عبور و دسترسی به تأسیسات الکتریکی و مکانیکی را به راحتی میسر می سازد. </a:t>
            </a:r>
          </a:p>
        </p:txBody>
      </p:sp>
      <p:pic>
        <p:nvPicPr>
          <p:cNvPr id="39938" name="Picture 2" descr="C:\Users\zizex\Desktop\New Folder\crop\5-7.jpg"/>
          <p:cNvPicPr>
            <a:picLocks noChangeAspect="1" noChangeArrowheads="1"/>
          </p:cNvPicPr>
          <p:nvPr/>
        </p:nvPicPr>
        <p:blipFill>
          <a:blip r:embed="rId5" cstate="print"/>
          <a:srcRect b="41126"/>
          <a:stretch>
            <a:fillRect/>
          </a:stretch>
        </p:blipFill>
        <p:spPr bwMode="auto">
          <a:xfrm>
            <a:off x="609603" y="1318846"/>
            <a:ext cx="2286747" cy="1406769"/>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20077880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1600" y="1318846"/>
            <a:ext cx="7072362" cy="4411144"/>
          </a:xfrm>
          <a:prstGeom prst="rect">
            <a:avLst/>
          </a:prstGeom>
        </p:spPr>
        <p:txBody>
          <a:bodyPr wrap="square">
            <a:spAutoFit/>
          </a:bodyPr>
          <a:lstStyle/>
          <a:p>
            <a:r>
              <a:rPr lang="fa-IR" sz="1477" dirty="0">
                <a:solidFill>
                  <a:prstClr val="white"/>
                </a:solidFill>
                <a:cs typeface="B Homa" pitchFamily="2" charset="-78"/>
              </a:rPr>
              <a:t>   سبک و ایمن دربرابرزلزله</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    کاهش هزینه ها از طریق کاهش وزن کلی ساختمان بر روی سازه و فونداسیون</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    نصب سریع و آسان : سرعت در ساخت و ساز و بازگشت سریع سرمایه</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    دور ریز بسیار کم : صرفه جوئی درمصالح ساختمانی</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    قابلیت رنگ آمیزی بلافاصله پس از نصب : صرفه جویی درزمان </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    سهولت دسترسی به تاسیسات </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    قابلیت ترمیم و تعویض </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    عایق حرارتی ،صوتی ورطوبت</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    مقاوم در برابر آتش مستقیم تا 2 ساعت</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    حمل و نقل آسان و ارزان</a:t>
            </a:r>
          </a:p>
        </p:txBody>
      </p:sp>
      <p:sp>
        <p:nvSpPr>
          <p:cNvPr id="5" name="Rectangle 4"/>
          <p:cNvSpPr/>
          <p:nvPr/>
        </p:nvSpPr>
        <p:spPr>
          <a:xfrm>
            <a:off x="7650458" y="826478"/>
            <a:ext cx="537328" cy="348109"/>
          </a:xfrm>
          <a:prstGeom prst="rect">
            <a:avLst/>
          </a:prstGeom>
        </p:spPr>
        <p:txBody>
          <a:bodyPr wrap="none">
            <a:spAutoFit/>
          </a:bodyPr>
          <a:lstStyle/>
          <a:p>
            <a:r>
              <a:rPr lang="fa-IR" sz="1662" b="1" dirty="0">
                <a:solidFill>
                  <a:prstClr val="white"/>
                </a:solidFill>
                <a:cs typeface="B Homa" pitchFamily="2" charset="-78"/>
              </a:rPr>
              <a:t>مزایا</a:t>
            </a:r>
          </a:p>
        </p:txBody>
      </p:sp>
    </p:spTree>
    <p:extLst>
      <p:ext uri="{BB962C8B-B14F-4D97-AF65-F5344CB8AC3E}">
        <p14:creationId xmlns:p14="http://schemas.microsoft.com/office/powerpoint/2010/main" val="41515072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632" y="477835"/>
            <a:ext cx="8686800" cy="5816977"/>
          </a:xfrm>
          <a:prstGeom prst="rect">
            <a:avLst/>
          </a:prstGeom>
        </p:spPr>
        <p:txBody>
          <a:bodyPr wrap="square">
            <a:spAutoFit/>
          </a:bodyPr>
          <a:lstStyle/>
          <a:p>
            <a:r>
              <a:rPr lang="fa-IR" b="1" dirty="0">
                <a:solidFill>
                  <a:prstClr val="white"/>
                </a:solidFill>
                <a:cs typeface="B Homa" pitchFamily="2" charset="-78"/>
              </a:rPr>
              <a:t>مقدمه</a:t>
            </a:r>
            <a:r>
              <a:rPr lang="fa-IR" sz="1600" b="1" dirty="0">
                <a:solidFill>
                  <a:prstClr val="white"/>
                </a:solidFill>
                <a:cs typeface="B Homa" pitchFamily="2" charset="-78"/>
              </a:rPr>
              <a:t>:</a:t>
            </a:r>
            <a:r>
              <a:rPr lang="fa-IR" sz="1600" dirty="0">
                <a:solidFill>
                  <a:prstClr val="white"/>
                </a:solidFill>
                <a:cs typeface="B Homa" pitchFamily="2" charset="-78"/>
              </a:rPr>
              <a:t/>
            </a:r>
            <a:br>
              <a:rPr lang="fa-IR" sz="1600" dirty="0">
                <a:solidFill>
                  <a:prstClr val="white"/>
                </a:solidFill>
                <a:cs typeface="B Homa" pitchFamily="2" charset="-78"/>
              </a:rPr>
            </a:br>
            <a:r>
              <a:rPr lang="fa-IR" sz="1600" dirty="0">
                <a:solidFill>
                  <a:prstClr val="white"/>
                </a:solidFill>
                <a:cs typeface="B Homa" pitchFamily="2" charset="-78"/>
              </a:rPr>
              <a:t/>
            </a:r>
            <a:br>
              <a:rPr lang="fa-IR" sz="1600" dirty="0">
                <a:solidFill>
                  <a:prstClr val="white"/>
                </a:solidFill>
                <a:cs typeface="B Homa" pitchFamily="2" charset="-78"/>
              </a:rPr>
            </a:br>
            <a:r>
              <a:rPr lang="fa-IR" sz="1600" dirty="0">
                <a:solidFill>
                  <a:prstClr val="white"/>
                </a:solidFill>
                <a:cs typeface="B Homa" pitchFamily="2" charset="-78"/>
              </a:rPr>
              <a:t>دهها سال است که صنعت ساختمان سازی درکشورهای پیشرفته دنیا از حالت سنتی خارج گردیده و روند صنعتی بخود گرفته است، وسعی گردیده که خصوصیات سبکی ،مقاومت، یکپارچگی، عایق بودن، سرعت در نصب، سهولت در اجرا و . . . را در مصالح مصرفی بکار گرفته شود. </a:t>
            </a:r>
            <a:br>
              <a:rPr lang="fa-IR" sz="1600" dirty="0">
                <a:solidFill>
                  <a:prstClr val="white"/>
                </a:solidFill>
                <a:cs typeface="B Homa" pitchFamily="2" charset="-78"/>
              </a:rPr>
            </a:br>
            <a:r>
              <a:rPr lang="fa-IR" sz="1600" dirty="0">
                <a:solidFill>
                  <a:prstClr val="white"/>
                </a:solidFill>
                <a:cs typeface="B Homa" pitchFamily="2" charset="-78"/>
              </a:rPr>
              <a:t>کشور پهناور ایران با دارا بودن شرایط اقلیمی، اجتماعی، اقتصادی، فرهنگی خاص و بالاخص قرار داشتن اکثر نقاط کشور در کمربند زلزله خیز جهانی ( واتفاقات چند ساله اخیر ) و کمبود شدید مسکن بواسطه رشد جمعیت کشور و جوان بودن بافت جمعیت ایران ، لازم و واجب است که ما هم از مصالح بهینه شده و سیستم صنعتی تولید مسکن استفاده نمائیم . </a:t>
            </a:r>
            <a:br>
              <a:rPr lang="fa-IR" sz="1600" dirty="0">
                <a:solidFill>
                  <a:prstClr val="white"/>
                </a:solidFill>
                <a:cs typeface="B Homa" pitchFamily="2" charset="-78"/>
              </a:rPr>
            </a:br>
            <a:r>
              <a:rPr lang="fa-IR" sz="1600" dirty="0">
                <a:solidFill>
                  <a:prstClr val="white"/>
                </a:solidFill>
                <a:cs typeface="B Homa" pitchFamily="2" charset="-78"/>
              </a:rPr>
              <a:t>بیش از چهل سال است که استفاده از پانلهای سه بعدی در کشورهای صنعتی متداول گردیده و در دهه 50 درایران نیز مطرح گردید که بدلائلی تا اواسط دهه 70 پیشرفت زیادی نداشته است . اما اخیرا توجه زیادی به آن شده است .</a:t>
            </a:r>
            <a:br>
              <a:rPr lang="fa-IR" sz="1600" dirty="0">
                <a:solidFill>
                  <a:prstClr val="white"/>
                </a:solidFill>
                <a:cs typeface="B Homa" pitchFamily="2" charset="-78"/>
              </a:rPr>
            </a:br>
            <a:r>
              <a:rPr lang="fa-IR" sz="1600" dirty="0">
                <a:solidFill>
                  <a:prstClr val="white"/>
                </a:solidFill>
                <a:cs typeface="B Homa" pitchFamily="2" charset="-78"/>
              </a:rPr>
              <a:t/>
            </a:r>
            <a:br>
              <a:rPr lang="fa-IR" sz="1600" dirty="0">
                <a:solidFill>
                  <a:prstClr val="white"/>
                </a:solidFill>
                <a:cs typeface="B Homa" pitchFamily="2" charset="-78"/>
              </a:rPr>
            </a:br>
            <a:r>
              <a:rPr lang="fa-IR" b="1" dirty="0">
                <a:solidFill>
                  <a:prstClr val="white"/>
                </a:solidFill>
                <a:cs typeface="B Homa" pitchFamily="2" charset="-78"/>
              </a:rPr>
              <a:t>پانلهای سه بعدی</a:t>
            </a:r>
            <a:r>
              <a:rPr lang="fa-IR" sz="1600" b="1" dirty="0">
                <a:solidFill>
                  <a:prstClr val="white"/>
                </a:solidFill>
                <a:cs typeface="B Homa" pitchFamily="2" charset="-78"/>
              </a:rPr>
              <a:t>:</a:t>
            </a:r>
            <a:r>
              <a:rPr lang="fa-IR" sz="1600" dirty="0">
                <a:solidFill>
                  <a:prstClr val="white"/>
                </a:solidFill>
                <a:cs typeface="B Homa" pitchFamily="2" charset="-78"/>
              </a:rPr>
              <a:t/>
            </a:r>
            <a:br>
              <a:rPr lang="fa-IR" sz="1600" dirty="0">
                <a:solidFill>
                  <a:prstClr val="white"/>
                </a:solidFill>
                <a:cs typeface="B Homa" pitchFamily="2" charset="-78"/>
              </a:rPr>
            </a:br>
            <a:r>
              <a:rPr lang="fa-IR" sz="1600" dirty="0">
                <a:solidFill>
                  <a:prstClr val="white"/>
                </a:solidFill>
                <a:cs typeface="B Homa" pitchFamily="2" charset="-78"/>
              </a:rPr>
              <a:t/>
            </a:r>
            <a:br>
              <a:rPr lang="fa-IR" sz="1600" dirty="0">
                <a:solidFill>
                  <a:prstClr val="white"/>
                </a:solidFill>
                <a:cs typeface="B Homa" pitchFamily="2" charset="-78"/>
              </a:rPr>
            </a:br>
            <a:r>
              <a:rPr lang="fa-IR" sz="1600" dirty="0">
                <a:solidFill>
                  <a:prstClr val="white"/>
                </a:solidFill>
                <a:cs typeface="B Homa" pitchFamily="2" charset="-78"/>
              </a:rPr>
              <a:t>پانلهای سه بعدی چیست و چه کاربردی دارد؟</a:t>
            </a:r>
            <a:br>
              <a:rPr lang="fa-IR" sz="1600" dirty="0">
                <a:solidFill>
                  <a:prstClr val="white"/>
                </a:solidFill>
                <a:cs typeface="B Homa" pitchFamily="2" charset="-78"/>
              </a:rPr>
            </a:br>
            <a:r>
              <a:rPr lang="fa-IR" sz="1600" dirty="0">
                <a:solidFill>
                  <a:prstClr val="white"/>
                </a:solidFill>
                <a:cs typeface="B Homa" pitchFamily="2" charset="-78"/>
              </a:rPr>
              <a:t>این پانلها یاصفحات سه بعدی تشکیل گردیده از: </a:t>
            </a:r>
            <a:br>
              <a:rPr lang="fa-IR" sz="1600" dirty="0">
                <a:solidFill>
                  <a:prstClr val="white"/>
                </a:solidFill>
                <a:cs typeface="B Homa" pitchFamily="2" charset="-78"/>
              </a:rPr>
            </a:br>
            <a:r>
              <a:rPr lang="fa-IR" sz="1600" dirty="0">
                <a:solidFill>
                  <a:prstClr val="white"/>
                </a:solidFill>
                <a:cs typeface="B Homa" pitchFamily="2" charset="-78"/>
              </a:rPr>
              <a:t>1 - هسته مرکزی که معمو لا از عایق پلی استایرن یا پلی اورتان و یا عایق پشم سنگ و به ضخامتهای 5 تا 10 سانتیمتر میباشد .</a:t>
            </a:r>
            <a:br>
              <a:rPr lang="fa-IR" sz="1600" dirty="0">
                <a:solidFill>
                  <a:prstClr val="white"/>
                </a:solidFill>
                <a:cs typeface="B Homa" pitchFamily="2" charset="-78"/>
              </a:rPr>
            </a:br>
            <a:r>
              <a:rPr lang="fa-IR" sz="1600" dirty="0">
                <a:solidFill>
                  <a:prstClr val="white"/>
                </a:solidFill>
                <a:cs typeface="B Homa" pitchFamily="2" charset="-78"/>
              </a:rPr>
              <a:t>2- دو شبکه فولادی از مفتول به ضخامت 3 میلیمتر و چشمه های 8×8 سانتیمتر و بفاصله 1 تا 2 سانتیمتر از هسته مرکزی قرار داشته و بوسیله تعداد زیادی مفتول قطری بهم جوش برقی شده اند.</a:t>
            </a:r>
            <a:br>
              <a:rPr lang="fa-IR" sz="1600" dirty="0">
                <a:solidFill>
                  <a:prstClr val="white"/>
                </a:solidFill>
                <a:cs typeface="B Homa" pitchFamily="2" charset="-78"/>
              </a:rPr>
            </a:br>
            <a:r>
              <a:rPr lang="fa-IR" sz="1600" dirty="0">
                <a:solidFill>
                  <a:prstClr val="white"/>
                </a:solidFill>
                <a:cs typeface="B Homa" pitchFamily="2" charset="-78"/>
              </a:rPr>
              <a:t/>
            </a:r>
            <a:br>
              <a:rPr lang="fa-IR" sz="1600" dirty="0">
                <a:solidFill>
                  <a:prstClr val="white"/>
                </a:solidFill>
                <a:cs typeface="B Homa" pitchFamily="2" charset="-78"/>
              </a:rPr>
            </a:br>
            <a:r>
              <a:rPr lang="fa-IR" sz="1600" dirty="0">
                <a:solidFill>
                  <a:prstClr val="white"/>
                </a:solidFill>
                <a:cs typeface="B Homa" pitchFamily="2" charset="-78"/>
              </a:rPr>
              <a:t>این پانلها در کارخانه به ابعاد مورد لزوم که نوع دیواری آن معمولا 1×3 متر ی و نوع سقفی آن 80/0 × 3 متری میباشد تولید و سپس به محل نصب حمل میگردد . پس از نصب از دو طرف در نوع دیواری بابتن ریز دانه ویا بتن سبک به ضخامت 3 الی 4 سانتیمتر پوشش میگردد و در نوع سقفی پس از نصب روی آن بضخامت 5 الی 7 سانتیمتر بتن ریزی میشود.</a:t>
            </a:r>
            <a:endParaRPr lang="en-US" sz="1600" dirty="0">
              <a:solidFill>
                <a:prstClr val="white"/>
              </a:solidFill>
              <a:cs typeface="B Homa" pitchFamily="2" charset="-78"/>
            </a:endParaRPr>
          </a:p>
        </p:txBody>
      </p:sp>
    </p:spTree>
    <p:extLst>
      <p:ext uri="{BB962C8B-B14F-4D97-AF65-F5344CB8AC3E}">
        <p14:creationId xmlns:p14="http://schemas.microsoft.com/office/powerpoint/2010/main" val="2797951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Documents and Settings\meisam.EMPEROR-F3ACF7B\Desktop\crop\2-1.jpg"/>
          <p:cNvPicPr>
            <a:picLocks noChangeAspect="1" noChangeArrowheads="1"/>
          </p:cNvPicPr>
          <p:nvPr/>
        </p:nvPicPr>
        <p:blipFill>
          <a:blip r:embed="rId2" cstate="print"/>
          <a:srcRect/>
          <a:stretch>
            <a:fillRect/>
          </a:stretch>
        </p:blipFill>
        <p:spPr bwMode="auto">
          <a:xfrm>
            <a:off x="6019800" y="1529861"/>
            <a:ext cx="2314604" cy="224657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3078" name="Picture 6" descr="C:\Documents and Settings\meisam.EMPEROR-F3ACF7B\Desktop\crop\2-2.jpg"/>
          <p:cNvPicPr>
            <a:picLocks noChangeAspect="1" noChangeArrowheads="1"/>
          </p:cNvPicPr>
          <p:nvPr/>
        </p:nvPicPr>
        <p:blipFill>
          <a:blip r:embed="rId3" cstate="print"/>
          <a:srcRect t="3030"/>
          <a:stretch>
            <a:fillRect/>
          </a:stretch>
        </p:blipFill>
        <p:spPr bwMode="auto">
          <a:xfrm>
            <a:off x="3376247" y="1529862"/>
            <a:ext cx="2461846" cy="2266809"/>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4" name="Picture 7" descr="C:\Documents and Settings\meisam.EMPEROR-F3ACF7B\Desktop\crop\2-3.jpg"/>
          <p:cNvPicPr>
            <a:picLocks noChangeAspect="1" noChangeArrowheads="1"/>
          </p:cNvPicPr>
          <p:nvPr/>
        </p:nvPicPr>
        <p:blipFill>
          <a:blip r:embed="rId4" cstate="print"/>
          <a:srcRect b="7603"/>
          <a:stretch>
            <a:fillRect/>
          </a:stretch>
        </p:blipFill>
        <p:spPr bwMode="auto">
          <a:xfrm>
            <a:off x="914401" y="1529862"/>
            <a:ext cx="2230568" cy="225083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5" name="Picture 2" descr="C:\Documents and Settings\meisam.EMPEROR-F3ACF7B\Desktop\crop\2-4.jpg"/>
          <p:cNvPicPr>
            <a:picLocks noChangeAspect="1" noChangeArrowheads="1"/>
          </p:cNvPicPr>
          <p:nvPr/>
        </p:nvPicPr>
        <p:blipFill>
          <a:blip r:embed="rId5" cstate="print"/>
          <a:srcRect/>
          <a:stretch>
            <a:fillRect/>
          </a:stretch>
        </p:blipFill>
        <p:spPr bwMode="auto">
          <a:xfrm>
            <a:off x="3200403" y="3991708"/>
            <a:ext cx="2659955" cy="2160336"/>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6" name="TextBox 5"/>
          <p:cNvSpPr txBox="1"/>
          <p:nvPr/>
        </p:nvSpPr>
        <p:spPr>
          <a:xfrm>
            <a:off x="2971800" y="756139"/>
            <a:ext cx="5181600" cy="348109"/>
          </a:xfrm>
          <a:prstGeom prst="rect">
            <a:avLst/>
          </a:prstGeom>
          <a:noFill/>
        </p:spPr>
        <p:txBody>
          <a:bodyPr wrap="square" rtlCol="0">
            <a:spAutoFit/>
          </a:bodyPr>
          <a:lstStyle/>
          <a:p>
            <a:r>
              <a:rPr lang="fa-IR" sz="1662" b="1" dirty="0">
                <a:solidFill>
                  <a:prstClr val="black"/>
                </a:solidFill>
                <a:cs typeface="B Homa" pitchFamily="2" charset="-78"/>
              </a:rPr>
              <a:t>جزئیات دیوار های پوششی بدون سازه</a:t>
            </a:r>
            <a:endParaRPr lang="en-US" sz="1662" b="1" dirty="0">
              <a:solidFill>
                <a:prstClr val="black"/>
              </a:solidFill>
              <a:cs typeface="B Homa" pitchFamily="2" charset="-78"/>
            </a:endParaRPr>
          </a:p>
        </p:txBody>
      </p:sp>
    </p:spTree>
    <p:extLst>
      <p:ext uri="{BB962C8B-B14F-4D97-AF65-F5344CB8AC3E}">
        <p14:creationId xmlns:p14="http://schemas.microsoft.com/office/powerpoint/2010/main" val="4786044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Documents and Settings\meisam.EMPEROR-F3ACF7B\Desktop\crop\2-6.jpg"/>
          <p:cNvPicPr>
            <a:picLocks noChangeAspect="1" noChangeArrowheads="1"/>
          </p:cNvPicPr>
          <p:nvPr/>
        </p:nvPicPr>
        <p:blipFill>
          <a:blip r:embed="rId2" cstate="print"/>
          <a:srcRect b="4596"/>
          <a:stretch>
            <a:fillRect/>
          </a:stretch>
        </p:blipFill>
        <p:spPr bwMode="auto">
          <a:xfrm>
            <a:off x="914400" y="3429000"/>
            <a:ext cx="2295924" cy="2180492"/>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4" name="Picture 2" descr="C:\Documents and Settings\meisam.EMPEROR-F3ACF7B\Desktop\crop\2-5.jpg"/>
          <p:cNvPicPr>
            <a:picLocks noChangeAspect="1" noChangeArrowheads="1"/>
          </p:cNvPicPr>
          <p:nvPr/>
        </p:nvPicPr>
        <p:blipFill>
          <a:blip r:embed="rId3" cstate="print"/>
          <a:srcRect/>
          <a:stretch>
            <a:fillRect/>
          </a:stretch>
        </p:blipFill>
        <p:spPr bwMode="auto">
          <a:xfrm>
            <a:off x="2209800" y="685805"/>
            <a:ext cx="4843224" cy="2149393"/>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5" name="Picture 2" descr="C:\Documents and Settings\meisam.EMPEROR-F3ACF7B\Desktop\crop\2-7.jpg"/>
          <p:cNvPicPr>
            <a:picLocks noChangeAspect="1" noChangeArrowheads="1"/>
          </p:cNvPicPr>
          <p:nvPr/>
        </p:nvPicPr>
        <p:blipFill>
          <a:blip r:embed="rId4" cstate="print"/>
          <a:srcRect/>
          <a:stretch>
            <a:fillRect/>
          </a:stretch>
        </p:blipFill>
        <p:spPr bwMode="auto">
          <a:xfrm>
            <a:off x="6248400" y="3429000"/>
            <a:ext cx="2225188" cy="221101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6" name="Picture 3" descr="C:\Documents and Settings\meisam.EMPEROR-F3ACF7B\Desktop\crop\2-8.jpg"/>
          <p:cNvPicPr>
            <a:picLocks noChangeAspect="1" noChangeArrowheads="1"/>
          </p:cNvPicPr>
          <p:nvPr/>
        </p:nvPicPr>
        <p:blipFill>
          <a:blip r:embed="rId5" cstate="print"/>
          <a:srcRect/>
          <a:stretch>
            <a:fillRect/>
          </a:stretch>
        </p:blipFill>
        <p:spPr bwMode="auto">
          <a:xfrm>
            <a:off x="3657603" y="3429000"/>
            <a:ext cx="2122457" cy="221101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6924261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meisam.EMPEROR-F3ACF7B\Desktop\crop\2-9.jpg"/>
          <p:cNvPicPr>
            <a:picLocks noChangeAspect="1" noChangeArrowheads="1"/>
          </p:cNvPicPr>
          <p:nvPr/>
        </p:nvPicPr>
        <p:blipFill>
          <a:blip r:embed="rId2" cstate="print"/>
          <a:srcRect/>
          <a:stretch>
            <a:fillRect/>
          </a:stretch>
        </p:blipFill>
        <p:spPr bwMode="auto">
          <a:xfrm>
            <a:off x="2209803" y="756139"/>
            <a:ext cx="4955329" cy="196695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3" name="Picture 2" descr="C:\Documents and Settings\meisam.EMPEROR-F3ACF7B\Desktop\crop\3-1.jpg"/>
          <p:cNvPicPr>
            <a:picLocks noChangeAspect="1" noChangeArrowheads="1"/>
          </p:cNvPicPr>
          <p:nvPr/>
        </p:nvPicPr>
        <p:blipFill>
          <a:blip r:embed="rId3" cstate="print"/>
          <a:srcRect/>
          <a:stretch>
            <a:fillRect/>
          </a:stretch>
        </p:blipFill>
        <p:spPr bwMode="auto">
          <a:xfrm>
            <a:off x="6128856" y="2936631"/>
            <a:ext cx="2329347" cy="211015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4" name="Picture 3" descr="C:\Documents and Settings\meisam.EMPEROR-F3ACF7B\Desktop\crop\3-2.jpg"/>
          <p:cNvPicPr>
            <a:picLocks noChangeAspect="1" noChangeArrowheads="1"/>
          </p:cNvPicPr>
          <p:nvPr/>
        </p:nvPicPr>
        <p:blipFill>
          <a:blip r:embed="rId4" cstate="print"/>
          <a:srcRect/>
          <a:stretch>
            <a:fillRect/>
          </a:stretch>
        </p:blipFill>
        <p:spPr bwMode="auto">
          <a:xfrm>
            <a:off x="3587280" y="2936631"/>
            <a:ext cx="2280123" cy="211015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6" name="Picture 3" descr="C:\Documents and Settings\meisam.EMPEROR-F3ACF7B\Desktop\crop\3-4.jpg"/>
          <p:cNvPicPr>
            <a:picLocks noChangeAspect="1" noChangeArrowheads="1"/>
          </p:cNvPicPr>
          <p:nvPr/>
        </p:nvPicPr>
        <p:blipFill>
          <a:blip r:embed="rId5" cstate="print"/>
          <a:srcRect/>
          <a:stretch>
            <a:fillRect/>
          </a:stretch>
        </p:blipFill>
        <p:spPr bwMode="auto">
          <a:xfrm>
            <a:off x="1066803" y="2936631"/>
            <a:ext cx="2188829" cy="208145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5407100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Documents and Settings\meisam.EMPEROR-F3ACF7B\Desktop\crop\3-5.jpg"/>
          <p:cNvPicPr>
            <a:picLocks noChangeAspect="1" noChangeArrowheads="1"/>
          </p:cNvPicPr>
          <p:nvPr/>
        </p:nvPicPr>
        <p:blipFill>
          <a:blip r:embed="rId2" cstate="print"/>
          <a:srcRect/>
          <a:stretch>
            <a:fillRect/>
          </a:stretch>
        </p:blipFill>
        <p:spPr bwMode="auto">
          <a:xfrm>
            <a:off x="5257803" y="826477"/>
            <a:ext cx="2945087" cy="261811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0243" name="Picture 3" descr="C:\Documents and Settings\meisam.EMPEROR-F3ACF7B\Desktop\crop\36.jpg"/>
          <p:cNvPicPr>
            <a:picLocks noChangeAspect="1" noChangeArrowheads="1"/>
          </p:cNvPicPr>
          <p:nvPr/>
        </p:nvPicPr>
        <p:blipFill>
          <a:blip r:embed="rId3" cstate="print"/>
          <a:srcRect/>
          <a:stretch>
            <a:fillRect/>
          </a:stretch>
        </p:blipFill>
        <p:spPr bwMode="auto">
          <a:xfrm>
            <a:off x="1219201" y="826477"/>
            <a:ext cx="3214474" cy="2602523"/>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4" name="Picture 2" descr="C:\Documents and Settings\meisam.EMPEROR-F3ACF7B\Desktop\crop\3-7.jpg"/>
          <p:cNvPicPr>
            <a:picLocks noChangeAspect="1" noChangeArrowheads="1"/>
          </p:cNvPicPr>
          <p:nvPr/>
        </p:nvPicPr>
        <p:blipFill>
          <a:blip r:embed="rId4" cstate="print"/>
          <a:srcRect/>
          <a:stretch>
            <a:fillRect/>
          </a:stretch>
        </p:blipFill>
        <p:spPr bwMode="auto">
          <a:xfrm>
            <a:off x="5257801" y="3569682"/>
            <a:ext cx="2919442" cy="2532309"/>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5" name="Picture 3" descr="C:\Documents and Settings\meisam.EMPEROR-F3ACF7B\Desktop\crop\3-8.jpg"/>
          <p:cNvPicPr>
            <a:picLocks noChangeAspect="1" noChangeArrowheads="1"/>
          </p:cNvPicPr>
          <p:nvPr/>
        </p:nvPicPr>
        <p:blipFill>
          <a:blip r:embed="rId5" cstate="print"/>
          <a:srcRect/>
          <a:stretch>
            <a:fillRect/>
          </a:stretch>
        </p:blipFill>
        <p:spPr bwMode="auto">
          <a:xfrm>
            <a:off x="1219200" y="3569682"/>
            <a:ext cx="3200400" cy="2469581"/>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0120136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meisam.EMPEROR-F3ACF7B\Desktop\crop\3-9.jpg"/>
          <p:cNvPicPr>
            <a:picLocks noChangeAspect="1" noChangeArrowheads="1"/>
          </p:cNvPicPr>
          <p:nvPr/>
        </p:nvPicPr>
        <p:blipFill>
          <a:blip r:embed="rId2" cstate="print"/>
          <a:srcRect/>
          <a:stretch>
            <a:fillRect/>
          </a:stretch>
        </p:blipFill>
        <p:spPr bwMode="auto">
          <a:xfrm>
            <a:off x="5029203" y="756143"/>
            <a:ext cx="3276785" cy="270778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5" name="Picture 3" descr="C:\Documents and Settings\meisam.EMPEROR-F3ACF7B\Desktop\crop\3-10.jpg"/>
          <p:cNvPicPr>
            <a:picLocks noChangeAspect="1" noChangeArrowheads="1"/>
          </p:cNvPicPr>
          <p:nvPr/>
        </p:nvPicPr>
        <p:blipFill>
          <a:blip r:embed="rId3" cstate="print"/>
          <a:srcRect/>
          <a:stretch>
            <a:fillRect/>
          </a:stretch>
        </p:blipFill>
        <p:spPr bwMode="auto">
          <a:xfrm>
            <a:off x="1295400" y="756139"/>
            <a:ext cx="2819400" cy="2684032"/>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6" name="Picture 2" descr="C:\Documents and Settings\meisam.EMPEROR-F3ACF7B\Desktop\crop\3-11.jpg"/>
          <p:cNvPicPr>
            <a:picLocks noChangeAspect="1" noChangeArrowheads="1"/>
          </p:cNvPicPr>
          <p:nvPr/>
        </p:nvPicPr>
        <p:blipFill>
          <a:blip r:embed="rId4" cstate="print"/>
          <a:srcRect b="2592"/>
          <a:stretch>
            <a:fillRect/>
          </a:stretch>
        </p:blipFill>
        <p:spPr bwMode="auto">
          <a:xfrm>
            <a:off x="5029200" y="3644389"/>
            <a:ext cx="3276600" cy="2357203"/>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7" name="Picture 2" descr="C:\Documents and Settings\meisam.EMPEROR-F3ACF7B\Desktop\crop\3-3.jpg"/>
          <p:cNvPicPr>
            <a:picLocks noChangeAspect="1" noChangeArrowheads="1"/>
          </p:cNvPicPr>
          <p:nvPr/>
        </p:nvPicPr>
        <p:blipFill>
          <a:blip r:embed="rId5" cstate="print"/>
          <a:srcRect b="3448"/>
          <a:stretch>
            <a:fillRect/>
          </a:stretch>
        </p:blipFill>
        <p:spPr bwMode="auto">
          <a:xfrm>
            <a:off x="1295400" y="3640021"/>
            <a:ext cx="2819400" cy="2423039"/>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27941485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39180" y="685801"/>
            <a:ext cx="2677336" cy="348109"/>
          </a:xfrm>
          <a:prstGeom prst="rect">
            <a:avLst/>
          </a:prstGeom>
        </p:spPr>
        <p:txBody>
          <a:bodyPr wrap="none">
            <a:spAutoFit/>
          </a:bodyPr>
          <a:lstStyle/>
          <a:p>
            <a:r>
              <a:rPr lang="fa-IR" sz="1662" b="1" dirty="0">
                <a:cs typeface="B Homa" pitchFamily="2" charset="-78"/>
              </a:rPr>
              <a:t> جزئیات دیوارهای پوششی با سازه </a:t>
            </a:r>
            <a:endParaRPr lang="fa-IR" sz="1662" dirty="0">
              <a:cs typeface="B Homa" pitchFamily="2" charset="-78"/>
            </a:endParaRPr>
          </a:p>
        </p:txBody>
      </p:sp>
      <p:pic>
        <p:nvPicPr>
          <p:cNvPr id="37890" name="Picture 2" descr="C:\Users\zizex\Desktop\New Folder\crop\4-1.jpg"/>
          <p:cNvPicPr>
            <a:picLocks noChangeAspect="1" noChangeArrowheads="1"/>
          </p:cNvPicPr>
          <p:nvPr/>
        </p:nvPicPr>
        <p:blipFill>
          <a:blip r:embed="rId2" cstate="print"/>
          <a:srcRect/>
          <a:stretch>
            <a:fillRect/>
          </a:stretch>
        </p:blipFill>
        <p:spPr bwMode="auto">
          <a:xfrm>
            <a:off x="990603" y="1389190"/>
            <a:ext cx="2633663" cy="2202383"/>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37892" name="Picture 4" descr="C:\Users\zizex\Desktop\New Folder\crop\4-3.jpg"/>
          <p:cNvPicPr>
            <a:picLocks noChangeAspect="1" noChangeArrowheads="1"/>
          </p:cNvPicPr>
          <p:nvPr/>
        </p:nvPicPr>
        <p:blipFill>
          <a:blip r:embed="rId3" cstate="print"/>
          <a:srcRect/>
          <a:stretch>
            <a:fillRect/>
          </a:stretch>
        </p:blipFill>
        <p:spPr bwMode="auto">
          <a:xfrm>
            <a:off x="3886200" y="1389184"/>
            <a:ext cx="2277170" cy="2231284"/>
          </a:xfrm>
          <a:prstGeom prst="rect">
            <a:avLst/>
          </a:prstGeom>
          <a:solidFill>
            <a:srgbClr val="000000">
              <a:shade val="95000"/>
            </a:srgbClr>
          </a:solidFill>
          <a:ln w="28575" cap="sq">
            <a:solidFill>
              <a:schemeClr val="bg1"/>
            </a:solidFill>
            <a:miter lim="800000"/>
          </a:ln>
          <a:effectLst>
            <a:outerShdw blurRad="254000" dist="190500" dir="2700000" sy="90000" algn="bl" rotWithShape="0">
              <a:srgbClr val="000000">
                <a:alpha val="40000"/>
              </a:srgbClr>
            </a:outerShdw>
          </a:effectLst>
        </p:spPr>
      </p:pic>
      <p:pic>
        <p:nvPicPr>
          <p:cNvPr id="37893" name="Picture 5" descr="C:\Users\zizex\Desktop\New Folder\crop\4-4.jpg"/>
          <p:cNvPicPr>
            <a:picLocks noChangeAspect="1" noChangeArrowheads="1"/>
          </p:cNvPicPr>
          <p:nvPr/>
        </p:nvPicPr>
        <p:blipFill>
          <a:blip r:embed="rId4" cstate="print"/>
          <a:srcRect/>
          <a:stretch>
            <a:fillRect/>
          </a:stretch>
        </p:blipFill>
        <p:spPr bwMode="auto">
          <a:xfrm>
            <a:off x="990600" y="3851036"/>
            <a:ext cx="5181600" cy="2249517"/>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0" name="Picture 3" descr="C:\Users\zizex\Desktop\New Folder\crop\4-6.jpg"/>
          <p:cNvPicPr>
            <a:picLocks noChangeAspect="1" noChangeArrowheads="1"/>
          </p:cNvPicPr>
          <p:nvPr/>
        </p:nvPicPr>
        <p:blipFill>
          <a:blip r:embed="rId5" cstate="print"/>
          <a:srcRect/>
          <a:stretch>
            <a:fillRect/>
          </a:stretch>
        </p:blipFill>
        <p:spPr bwMode="auto">
          <a:xfrm>
            <a:off x="6400802" y="1389190"/>
            <a:ext cx="2291096" cy="2225920"/>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1" name="Picture 4" descr="C:\Users\zizex\Desktop\New Folder\crop\4-7.jpg"/>
          <p:cNvPicPr>
            <a:picLocks noChangeAspect="1" noChangeArrowheads="1"/>
          </p:cNvPicPr>
          <p:nvPr/>
        </p:nvPicPr>
        <p:blipFill>
          <a:blip r:embed="rId6" cstate="print"/>
          <a:srcRect/>
          <a:stretch>
            <a:fillRect/>
          </a:stretch>
        </p:blipFill>
        <p:spPr bwMode="auto">
          <a:xfrm>
            <a:off x="6400800" y="3851031"/>
            <a:ext cx="2286000" cy="2250831"/>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5201076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Users\zizex\Desktop\New Folder\crop\4-5.jpg"/>
          <p:cNvPicPr>
            <a:picLocks noChangeAspect="1" noChangeArrowheads="1"/>
          </p:cNvPicPr>
          <p:nvPr/>
        </p:nvPicPr>
        <p:blipFill>
          <a:blip r:embed="rId2" cstate="print"/>
          <a:srcRect/>
          <a:stretch>
            <a:fillRect/>
          </a:stretch>
        </p:blipFill>
        <p:spPr bwMode="auto">
          <a:xfrm>
            <a:off x="914403" y="685800"/>
            <a:ext cx="4095750" cy="211601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38917" name="Picture 5" descr="C:\Users\zizex\Desktop\New Folder\crop\5-3.jpg"/>
          <p:cNvPicPr>
            <a:picLocks noChangeAspect="1" noChangeArrowheads="1"/>
          </p:cNvPicPr>
          <p:nvPr/>
        </p:nvPicPr>
        <p:blipFill>
          <a:blip r:embed="rId3" cstate="print"/>
          <a:srcRect/>
          <a:stretch>
            <a:fillRect/>
          </a:stretch>
        </p:blipFill>
        <p:spPr bwMode="auto">
          <a:xfrm>
            <a:off x="838200" y="3217984"/>
            <a:ext cx="2667000" cy="2672862"/>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38918" name="Picture 6" descr="C:\Users\zizex\Desktop\New Folder\crop\5-4.jpg"/>
          <p:cNvPicPr>
            <a:picLocks noChangeAspect="1" noChangeArrowheads="1"/>
          </p:cNvPicPr>
          <p:nvPr/>
        </p:nvPicPr>
        <p:blipFill>
          <a:blip r:embed="rId4" cstate="print"/>
          <a:srcRect/>
          <a:stretch>
            <a:fillRect/>
          </a:stretch>
        </p:blipFill>
        <p:spPr bwMode="auto">
          <a:xfrm>
            <a:off x="3879132" y="3217984"/>
            <a:ext cx="4797889" cy="2672862"/>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9" name="Picture 2" descr="C:\Users\zizex\Desktop\New Folder\crop\6-2.jpg"/>
          <p:cNvPicPr>
            <a:picLocks noChangeAspect="1" noChangeArrowheads="1"/>
          </p:cNvPicPr>
          <p:nvPr/>
        </p:nvPicPr>
        <p:blipFill>
          <a:blip r:embed="rId5" cstate="print"/>
          <a:srcRect r="35886"/>
          <a:stretch>
            <a:fillRect/>
          </a:stretch>
        </p:blipFill>
        <p:spPr bwMode="auto">
          <a:xfrm>
            <a:off x="5943600" y="826477"/>
            <a:ext cx="2210937" cy="189913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592155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Users\zizex\Desktop\New Folder\crop\5-8.jpg"/>
          <p:cNvPicPr>
            <a:picLocks noChangeAspect="1" noChangeArrowheads="1"/>
          </p:cNvPicPr>
          <p:nvPr/>
        </p:nvPicPr>
        <p:blipFill>
          <a:blip r:embed="rId2" cstate="print"/>
          <a:srcRect/>
          <a:stretch>
            <a:fillRect/>
          </a:stretch>
        </p:blipFill>
        <p:spPr bwMode="auto">
          <a:xfrm>
            <a:off x="609600" y="967158"/>
            <a:ext cx="3962400" cy="1825777"/>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40963" name="Picture 3" descr="C:\Users\zizex\Desktop\New Folder\crop\6-3.jpg"/>
          <p:cNvPicPr>
            <a:picLocks noChangeAspect="1" noChangeArrowheads="1"/>
          </p:cNvPicPr>
          <p:nvPr/>
        </p:nvPicPr>
        <p:blipFill>
          <a:blip r:embed="rId3" cstate="print"/>
          <a:srcRect/>
          <a:stretch>
            <a:fillRect/>
          </a:stretch>
        </p:blipFill>
        <p:spPr bwMode="auto">
          <a:xfrm>
            <a:off x="609600" y="3358662"/>
            <a:ext cx="1916570" cy="1828800"/>
          </a:xfrm>
          <a:prstGeom prst="rect">
            <a:avLst/>
          </a:prstGeom>
          <a:solidFill>
            <a:srgbClr val="000000">
              <a:shade val="95000"/>
            </a:srgbClr>
          </a:solidFill>
          <a:ln w="28575" cap="sq">
            <a:solidFill>
              <a:schemeClr val="bg1"/>
            </a:solidFill>
            <a:miter lim="800000"/>
          </a:ln>
          <a:effectLst>
            <a:outerShdw blurRad="254000" dist="190500" dir="2700000" sy="90000" algn="bl" rotWithShape="0">
              <a:srgbClr val="000000">
                <a:alpha val="40000"/>
              </a:srgbClr>
            </a:outerShdw>
          </a:effectLst>
        </p:spPr>
      </p:pic>
      <p:pic>
        <p:nvPicPr>
          <p:cNvPr id="40964" name="Picture 4" descr="C:\Users\zizex\Desktop\New Folder\crop\6-4.jpg"/>
          <p:cNvPicPr>
            <a:picLocks noChangeAspect="1" noChangeArrowheads="1"/>
          </p:cNvPicPr>
          <p:nvPr/>
        </p:nvPicPr>
        <p:blipFill>
          <a:blip r:embed="rId4" cstate="print"/>
          <a:srcRect r="6578" b="32623"/>
          <a:stretch>
            <a:fillRect/>
          </a:stretch>
        </p:blipFill>
        <p:spPr bwMode="auto">
          <a:xfrm>
            <a:off x="4953000" y="3351628"/>
            <a:ext cx="3429000" cy="1835834"/>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40965" name="Picture 5" descr="C:\Users\zizex\Desktop\New Folder\crop\6-6.jpg"/>
          <p:cNvPicPr>
            <a:picLocks noChangeAspect="1" noChangeArrowheads="1"/>
          </p:cNvPicPr>
          <p:nvPr/>
        </p:nvPicPr>
        <p:blipFill>
          <a:blip r:embed="rId5" cstate="print"/>
          <a:srcRect/>
          <a:stretch>
            <a:fillRect/>
          </a:stretch>
        </p:blipFill>
        <p:spPr bwMode="auto">
          <a:xfrm>
            <a:off x="4953003" y="982046"/>
            <a:ext cx="3444875" cy="1758226"/>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7" name="Picture 3" descr="C:\Users\zizex\Desktop\New Folder\crop\6-8.jpg"/>
          <p:cNvPicPr>
            <a:picLocks noChangeAspect="1" noChangeArrowheads="1"/>
          </p:cNvPicPr>
          <p:nvPr/>
        </p:nvPicPr>
        <p:blipFill>
          <a:blip r:embed="rId6" cstate="print"/>
          <a:srcRect r="9957"/>
          <a:stretch>
            <a:fillRect/>
          </a:stretch>
        </p:blipFill>
        <p:spPr bwMode="auto">
          <a:xfrm>
            <a:off x="2726826" y="3358662"/>
            <a:ext cx="1845177" cy="1828800"/>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2097027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925034" y="593462"/>
            <a:ext cx="808235" cy="348109"/>
          </a:xfrm>
          <a:prstGeom prst="rect">
            <a:avLst/>
          </a:prstGeom>
        </p:spPr>
        <p:txBody>
          <a:bodyPr wrap="none">
            <a:spAutoFit/>
          </a:bodyPr>
          <a:lstStyle/>
          <a:p>
            <a:r>
              <a:rPr lang="fa-IR" sz="1662" b="1" dirty="0">
                <a:solidFill>
                  <a:prstClr val="white"/>
                </a:solidFill>
                <a:cs typeface="B Homa" pitchFamily="2" charset="-78"/>
              </a:rPr>
              <a:t>کاربردها </a:t>
            </a:r>
            <a:endParaRPr lang="fa-IR" sz="1662" dirty="0">
              <a:solidFill>
                <a:prstClr val="white"/>
              </a:solidFill>
              <a:cs typeface="B Homa" pitchFamily="2" charset="-78"/>
            </a:endParaRPr>
          </a:p>
        </p:txBody>
      </p:sp>
      <p:sp>
        <p:nvSpPr>
          <p:cNvPr id="5" name="Rectangle 4"/>
          <p:cNvSpPr/>
          <p:nvPr/>
        </p:nvSpPr>
        <p:spPr>
          <a:xfrm>
            <a:off x="5410200" y="1186947"/>
            <a:ext cx="2667000" cy="319639"/>
          </a:xfrm>
          <a:prstGeom prst="rect">
            <a:avLst/>
          </a:prstGeom>
        </p:spPr>
        <p:txBody>
          <a:bodyPr wrap="square">
            <a:spAutoFit/>
          </a:bodyPr>
          <a:lstStyle/>
          <a:p>
            <a:r>
              <a:rPr lang="fa-IR" sz="1477" dirty="0">
                <a:solidFill>
                  <a:prstClr val="white"/>
                </a:solidFill>
                <a:cs typeface="B Homa" pitchFamily="2" charset="-78"/>
              </a:rPr>
              <a:t>نازک کاری دیوارهای بنایی جدید</a:t>
            </a:r>
          </a:p>
        </p:txBody>
      </p:sp>
      <p:sp>
        <p:nvSpPr>
          <p:cNvPr id="6" name="Rectangle 5"/>
          <p:cNvSpPr/>
          <p:nvPr/>
        </p:nvSpPr>
        <p:spPr>
          <a:xfrm>
            <a:off x="5257198" y="3099287"/>
            <a:ext cx="2820003" cy="319639"/>
          </a:xfrm>
          <a:prstGeom prst="rect">
            <a:avLst/>
          </a:prstGeom>
        </p:spPr>
        <p:txBody>
          <a:bodyPr wrap="none">
            <a:spAutoFit/>
          </a:bodyPr>
          <a:lstStyle/>
          <a:p>
            <a:r>
              <a:rPr lang="fa-IR" sz="1477" dirty="0">
                <a:solidFill>
                  <a:prstClr val="white"/>
                </a:solidFill>
                <a:cs typeface="B Homa" pitchFamily="2" charset="-78"/>
              </a:rPr>
              <a:t>باز سازی و بهسازی ساختمان های قدیمی</a:t>
            </a:r>
          </a:p>
        </p:txBody>
      </p:sp>
      <p:sp>
        <p:nvSpPr>
          <p:cNvPr id="8" name="Rectangle 7"/>
          <p:cNvSpPr/>
          <p:nvPr/>
        </p:nvSpPr>
        <p:spPr>
          <a:xfrm>
            <a:off x="1905000" y="5046790"/>
            <a:ext cx="6324600" cy="546945"/>
          </a:xfrm>
          <a:prstGeom prst="rect">
            <a:avLst/>
          </a:prstGeom>
        </p:spPr>
        <p:txBody>
          <a:bodyPr wrap="square">
            <a:spAutoFit/>
          </a:bodyPr>
          <a:lstStyle/>
          <a:p>
            <a:r>
              <a:rPr lang="fa-IR" sz="1477" dirty="0">
                <a:solidFill>
                  <a:prstClr val="white"/>
                </a:solidFill>
                <a:cs typeface="B Homa" pitchFamily="2" charset="-78"/>
              </a:rPr>
              <a:t>اجرای همزمان نازک کاری و عایق کاری با استفاده</a:t>
            </a:r>
          </a:p>
          <a:p>
            <a:r>
              <a:rPr lang="fa-IR" sz="1477" dirty="0">
                <a:solidFill>
                  <a:prstClr val="white"/>
                </a:solidFill>
                <a:cs typeface="B Homa" pitchFamily="2" charset="-78"/>
              </a:rPr>
              <a:t> از صفحات گچی عایق دار</a:t>
            </a:r>
          </a:p>
        </p:txBody>
      </p:sp>
      <p:pic>
        <p:nvPicPr>
          <p:cNvPr id="14338" name="Picture 2" descr="G:\project\term9\tarrahi fanni\tarrahi fanni\Dvarhaye jadid\61_files\p8-pic39-3_teaser_big_complete.jpg"/>
          <p:cNvPicPr>
            <a:picLocks noChangeAspect="1" noChangeArrowheads="1"/>
          </p:cNvPicPr>
          <p:nvPr/>
        </p:nvPicPr>
        <p:blipFill>
          <a:blip r:embed="rId2" cstate="print"/>
          <a:srcRect/>
          <a:stretch>
            <a:fillRect/>
          </a:stretch>
        </p:blipFill>
        <p:spPr bwMode="auto">
          <a:xfrm>
            <a:off x="1571604" y="527523"/>
            <a:ext cx="2214578" cy="1676905"/>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4339" name="Picture 3" descr="G:\project\term9\tarrahi fanni\tarrahi fanni\Dvarhaye jadid\61_files\p8-pic39-1_teaser_big_complete.jpg"/>
          <p:cNvPicPr>
            <a:picLocks noChangeAspect="1" noChangeArrowheads="1"/>
          </p:cNvPicPr>
          <p:nvPr/>
        </p:nvPicPr>
        <p:blipFill>
          <a:blip r:embed="rId3" cstate="print"/>
          <a:srcRect/>
          <a:stretch>
            <a:fillRect/>
          </a:stretch>
        </p:blipFill>
        <p:spPr bwMode="auto">
          <a:xfrm>
            <a:off x="1571604" y="2505801"/>
            <a:ext cx="2214578" cy="1676906"/>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4340" name="Picture 4" descr="G:\project\term9\tarrahi fanni\tarrahi fanni\Dvarhaye jadid\61_files\p8-pic39-2_teaser_big_complete.jpg"/>
          <p:cNvPicPr>
            <a:picLocks noChangeAspect="1" noChangeArrowheads="1"/>
          </p:cNvPicPr>
          <p:nvPr/>
        </p:nvPicPr>
        <p:blipFill>
          <a:blip r:embed="rId4" cstate="print"/>
          <a:srcRect/>
          <a:stretch>
            <a:fillRect/>
          </a:stretch>
        </p:blipFill>
        <p:spPr bwMode="auto">
          <a:xfrm>
            <a:off x="1570929" y="4418147"/>
            <a:ext cx="2239071" cy="1695451"/>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26665473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04888" y="1186947"/>
            <a:ext cx="3538148" cy="319639"/>
          </a:xfrm>
          <a:prstGeom prst="rect">
            <a:avLst/>
          </a:prstGeom>
        </p:spPr>
        <p:txBody>
          <a:bodyPr wrap="none">
            <a:spAutoFit/>
          </a:bodyPr>
          <a:lstStyle/>
          <a:p>
            <a:r>
              <a:rPr lang="fa-IR" sz="1477" dirty="0">
                <a:cs typeface="B Homa" pitchFamily="2" charset="-78"/>
              </a:rPr>
              <a:t>عایق کاری حرارتی و صوتی دیوارهای خارجی ساختمان</a:t>
            </a:r>
          </a:p>
        </p:txBody>
      </p:sp>
      <p:sp>
        <p:nvSpPr>
          <p:cNvPr id="5" name="Rectangle 4"/>
          <p:cNvSpPr/>
          <p:nvPr/>
        </p:nvSpPr>
        <p:spPr>
          <a:xfrm>
            <a:off x="4000496" y="3099289"/>
            <a:ext cx="4572000" cy="546945"/>
          </a:xfrm>
          <a:prstGeom prst="rect">
            <a:avLst/>
          </a:prstGeom>
        </p:spPr>
        <p:txBody>
          <a:bodyPr>
            <a:spAutoFit/>
          </a:bodyPr>
          <a:lstStyle/>
          <a:p>
            <a:r>
              <a:rPr lang="fa-IR" sz="1477" dirty="0">
                <a:cs typeface="B Homa" pitchFamily="2" charset="-78"/>
              </a:rPr>
              <a:t>عایق کاری صوتی دیوارهای مشترک میان واحدهای آپارتمانی، فضای راه پله و چاه آسانسور</a:t>
            </a:r>
          </a:p>
        </p:txBody>
      </p:sp>
      <p:sp>
        <p:nvSpPr>
          <p:cNvPr id="6" name="Rectangle 5"/>
          <p:cNvSpPr/>
          <p:nvPr/>
        </p:nvSpPr>
        <p:spPr>
          <a:xfrm>
            <a:off x="6424655" y="5077570"/>
            <a:ext cx="2141933" cy="319639"/>
          </a:xfrm>
          <a:prstGeom prst="rect">
            <a:avLst/>
          </a:prstGeom>
        </p:spPr>
        <p:txBody>
          <a:bodyPr wrap="none">
            <a:spAutoFit/>
          </a:bodyPr>
          <a:lstStyle/>
          <a:p>
            <a:r>
              <a:rPr lang="fa-IR" sz="1477" dirty="0">
                <a:cs typeface="B Homa" pitchFamily="2" charset="-78"/>
              </a:rPr>
              <a:t>ایجاد فضای تاسیساتی در دیوار</a:t>
            </a:r>
          </a:p>
        </p:txBody>
      </p:sp>
      <p:pic>
        <p:nvPicPr>
          <p:cNvPr id="7" name="Picture 2" descr="C:\Documents and Settings\meisam.EMPEROR-F3ACF7B\Desktop\Dvarhaye jadid\61_files\new_teaser_big_complete.jpg"/>
          <p:cNvPicPr>
            <a:picLocks noChangeAspect="1" noChangeArrowheads="1"/>
          </p:cNvPicPr>
          <p:nvPr/>
        </p:nvPicPr>
        <p:blipFill>
          <a:blip r:embed="rId2" cstate="print"/>
          <a:srcRect/>
          <a:stretch>
            <a:fillRect/>
          </a:stretch>
        </p:blipFill>
        <p:spPr bwMode="auto">
          <a:xfrm>
            <a:off x="1627360" y="4484089"/>
            <a:ext cx="2230260" cy="1688135"/>
          </a:xfrm>
          <a:prstGeom prst="rect">
            <a:avLst/>
          </a:prstGeom>
          <a:solidFill>
            <a:srgbClr val="000000">
              <a:shade val="95000"/>
            </a:srgbClr>
          </a:solidFill>
          <a:ln w="28575" cap="sq">
            <a:solidFill>
              <a:schemeClr val="bg1"/>
            </a:solidFill>
            <a:miter lim="800000"/>
          </a:ln>
          <a:effectLst>
            <a:outerShdw blurRad="254000" dist="190500" dir="2700000" sy="90000" algn="bl" rotWithShape="0">
              <a:srgbClr val="000000">
                <a:alpha val="40000"/>
              </a:srgbClr>
            </a:outerShdw>
          </a:effectLst>
        </p:spPr>
      </p:pic>
      <p:pic>
        <p:nvPicPr>
          <p:cNvPr id="15362" name="Picture 2" descr="G:\project\term9\tarrahi fanni\tarrahi fanni\Dvarhaye jadid\61_files\P7-pic-29_teaser_big_complete.jpg"/>
          <p:cNvPicPr>
            <a:picLocks noChangeAspect="1" noChangeArrowheads="1"/>
          </p:cNvPicPr>
          <p:nvPr/>
        </p:nvPicPr>
        <p:blipFill>
          <a:blip r:embed="rId3" cstate="print"/>
          <a:srcRect/>
          <a:stretch>
            <a:fillRect/>
          </a:stretch>
        </p:blipFill>
        <p:spPr bwMode="auto">
          <a:xfrm>
            <a:off x="1643042" y="725347"/>
            <a:ext cx="2177988" cy="1648569"/>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15363" name="Picture 3" descr="G:\project\term9\tarrahi fanni\tarrahi fanni\Dvarhaye jadid\61_files\P7-pic26_teaser_big_complete.jpg"/>
          <p:cNvPicPr>
            <a:picLocks noChangeAspect="1" noChangeArrowheads="1"/>
          </p:cNvPicPr>
          <p:nvPr/>
        </p:nvPicPr>
        <p:blipFill>
          <a:blip r:embed="rId4" cstate="print"/>
          <a:srcRect/>
          <a:stretch>
            <a:fillRect/>
          </a:stretch>
        </p:blipFill>
        <p:spPr bwMode="auto">
          <a:xfrm>
            <a:off x="1643042" y="2637687"/>
            <a:ext cx="2177988" cy="1648569"/>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984017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14348" y="659407"/>
            <a:ext cx="8072462" cy="2507738"/>
          </a:xfrm>
          <a:prstGeom prst="rect">
            <a:avLst/>
          </a:prstGeom>
        </p:spPr>
        <p:txBody>
          <a:bodyPr wrap="square">
            <a:spAutoFit/>
          </a:bodyPr>
          <a:lstStyle/>
          <a:p>
            <a:r>
              <a:rPr lang="fa-IR" sz="1662" b="1" dirty="0" smtClean="0">
                <a:solidFill>
                  <a:prstClr val="white"/>
                </a:solidFill>
                <a:cs typeface="B Homa" pitchFamily="2" charset="-78"/>
              </a:rPr>
              <a:t>انواع پانلهای سه بعدی دیواری </a:t>
            </a:r>
            <a:r>
              <a:rPr lang="fa-IR" sz="1662" dirty="0" smtClean="0">
                <a:solidFill>
                  <a:prstClr val="white"/>
                </a:solidFill>
                <a:cs typeface="B Homa" pitchFamily="2" charset="-78"/>
              </a:rPr>
              <a:t/>
            </a:r>
            <a:br>
              <a:rPr lang="fa-IR" sz="1662" dirty="0" smtClean="0">
                <a:solidFill>
                  <a:prstClr val="white"/>
                </a:solidFill>
                <a:cs typeface="B Homa" pitchFamily="2" charset="-78"/>
              </a:rPr>
            </a:br>
            <a:r>
              <a:rPr lang="fa-IR" sz="1662" b="1" dirty="0" smtClean="0">
                <a:solidFill>
                  <a:prstClr val="white"/>
                </a:solidFill>
                <a:cs typeface="B Homa" pitchFamily="2" charset="-78"/>
              </a:rPr>
              <a:t/>
            </a:r>
            <a:br>
              <a:rPr lang="fa-IR" sz="1662" b="1" dirty="0" smtClean="0">
                <a:solidFill>
                  <a:prstClr val="white"/>
                </a:solidFill>
                <a:cs typeface="B Homa" pitchFamily="2" charset="-78"/>
              </a:rPr>
            </a:br>
            <a:r>
              <a:rPr lang="fa-IR" sz="1662" b="1" dirty="0" smtClean="0">
                <a:solidFill>
                  <a:prstClr val="white"/>
                </a:solidFill>
                <a:cs typeface="B Homa" pitchFamily="2" charset="-78"/>
              </a:rPr>
              <a:t>1- پانل سه بعدی دیواری باربر </a:t>
            </a:r>
            <a:br>
              <a:rPr lang="fa-IR" sz="1662" b="1" dirty="0" smtClean="0">
                <a:solidFill>
                  <a:prstClr val="white"/>
                </a:solidFill>
                <a:cs typeface="B Homa" pitchFamily="2" charset="-78"/>
              </a:rPr>
            </a:br>
            <a:r>
              <a:rPr lang="fa-IR" sz="1662" b="1" dirty="0" smtClean="0">
                <a:solidFill>
                  <a:prstClr val="white"/>
                </a:solidFill>
                <a:cs typeface="B Homa" pitchFamily="2" charset="-78"/>
              </a:rPr>
              <a:t>2- پانل سه بعدی دیواری غیر باربر </a:t>
            </a:r>
            <a:r>
              <a:rPr lang="fa-IR" sz="1662" dirty="0">
                <a:solidFill>
                  <a:prstClr val="white"/>
                </a:solidFill>
                <a:cs typeface="B Homa" pitchFamily="2" charset="-78"/>
              </a:rPr>
              <a:t/>
            </a:r>
            <a:br>
              <a:rPr lang="fa-IR" sz="1662" dirty="0">
                <a:solidFill>
                  <a:prstClr val="white"/>
                </a:solidFill>
                <a:cs typeface="B Homa" pitchFamily="2" charset="-78"/>
              </a:rPr>
            </a:b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پانلهای سه بعدی دیواری </a:t>
            </a:r>
            <a:br>
              <a:rPr lang="fa-IR" sz="1477" dirty="0">
                <a:solidFill>
                  <a:prstClr val="white"/>
                </a:solidFill>
                <a:cs typeface="B Homa" pitchFamily="2" charset="-78"/>
              </a:rPr>
            </a:br>
            <a:r>
              <a:rPr lang="fa-IR" sz="1477" dirty="0">
                <a:solidFill>
                  <a:prstClr val="white"/>
                </a:solidFill>
                <a:cs typeface="B Homa" pitchFamily="2" charset="-78"/>
              </a:rPr>
              <a:t>پانلهای دیواری باربر را در دیواره سوله ها ، ساختمانهای صنعتی ، دیوارهای محوطه ،ساختمانهای بدون استفاده از سازه فلزی یا بتن آرمه ( که معمولا یک یا دو طبقه و برای انبوه سازیها میباشد) و . . .استفاده مینمایند . پانلهای دیواری غیر باربر را در دیوارهای خارجی و داخلی کلیه ساختمانهائیکه دارای سازه فلزی یا بتنی هستند ، اجرا مینمایند و بدلیل سبک وعایق بودن و . . . در برجها و سوله ها بسیار کار برد دارد . </a:t>
            </a:r>
            <a:endParaRPr lang="en-US" sz="1477" dirty="0">
              <a:solidFill>
                <a:prstClr val="white"/>
              </a:solidFill>
              <a:cs typeface="B Homa" pitchFamily="2" charset="-78"/>
            </a:endParaRPr>
          </a:p>
        </p:txBody>
      </p:sp>
      <p:pic>
        <p:nvPicPr>
          <p:cNvPr id="36866" name="Picture 2"/>
          <p:cNvPicPr>
            <a:picLocks noChangeAspect="1" noChangeArrowheads="1"/>
          </p:cNvPicPr>
          <p:nvPr/>
        </p:nvPicPr>
        <p:blipFill>
          <a:blip r:embed="rId2" cstate="print"/>
          <a:srcRect/>
          <a:stretch>
            <a:fillRect/>
          </a:stretch>
        </p:blipFill>
        <p:spPr bwMode="auto">
          <a:xfrm>
            <a:off x="1143000" y="3206262"/>
            <a:ext cx="1905000" cy="2930769"/>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36867" name="Picture 3"/>
          <p:cNvPicPr>
            <a:picLocks noChangeAspect="1" noChangeArrowheads="1"/>
          </p:cNvPicPr>
          <p:nvPr/>
        </p:nvPicPr>
        <p:blipFill>
          <a:blip r:embed="rId3" cstate="print"/>
          <a:srcRect/>
          <a:stretch>
            <a:fillRect/>
          </a:stretch>
        </p:blipFill>
        <p:spPr bwMode="auto">
          <a:xfrm>
            <a:off x="4038600" y="3217990"/>
            <a:ext cx="3352800" cy="2880883"/>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5596802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79631" y="1318832"/>
            <a:ext cx="4778620" cy="1484637"/>
          </a:xfrm>
          <a:prstGeom prst="rect">
            <a:avLst/>
          </a:prstGeom>
        </p:spPr>
        <p:txBody>
          <a:bodyPr wrap="square">
            <a:spAutoFit/>
          </a:bodyPr>
          <a:lstStyle/>
          <a:p>
            <a:r>
              <a:rPr lang="fa-IR" sz="1662" b="1" dirty="0">
                <a:cs typeface="B Homa" pitchFamily="2" charset="-78"/>
              </a:rPr>
              <a:t>دیوار تاسیساتی</a:t>
            </a:r>
          </a:p>
          <a:p>
            <a:r>
              <a:rPr lang="fa-IR" sz="1477" dirty="0">
                <a:solidFill>
                  <a:prstClr val="white"/>
                </a:solidFill>
                <a:cs typeface="B Homa" pitchFamily="2" charset="-78"/>
              </a:rPr>
              <a:t>با اجراي دو لايه قاب فلزي با فاصله از يکديگر، مي توان از فضاي به وجود آمده جهت عبور تأسيسات الکتريکي و مکانيکي استفاده نمود. قرارگيري تأسيسات در فضاي خالي ديوار و دفن نشدن آن در داخل ديوار، علاوه بر رفع مسئله خوردگي و کاهش هزينه تعميرات، دسترسي به تأسيسات و تعميرات و نگهداري را در مرحله بهره برداري آسان مي کند.</a:t>
            </a:r>
          </a:p>
        </p:txBody>
      </p:sp>
      <p:sp>
        <p:nvSpPr>
          <p:cNvPr id="8" name="Rectangle 7"/>
          <p:cNvSpPr/>
          <p:nvPr/>
        </p:nvSpPr>
        <p:spPr>
          <a:xfrm>
            <a:off x="7419398" y="756139"/>
            <a:ext cx="1422185" cy="376385"/>
          </a:xfrm>
          <a:prstGeom prst="rect">
            <a:avLst/>
          </a:prstGeom>
        </p:spPr>
        <p:txBody>
          <a:bodyPr wrap="none">
            <a:spAutoFit/>
          </a:bodyPr>
          <a:lstStyle/>
          <a:p>
            <a:r>
              <a:rPr lang="fa-IR" sz="1846" b="1" dirty="0">
                <a:cs typeface="B Homa" pitchFamily="2" charset="-78"/>
              </a:rPr>
              <a:t>کاربردهای ویژه </a:t>
            </a:r>
          </a:p>
        </p:txBody>
      </p:sp>
      <p:pic>
        <p:nvPicPr>
          <p:cNvPr id="16386" name="Picture 2" descr="G:\project\term9\tarrahi fanni\tarrahi fanni\Dvarhaye jadid\51_files\26_teaser_big_complete.jpg"/>
          <p:cNvPicPr>
            <a:picLocks noChangeAspect="1" noChangeArrowheads="1"/>
          </p:cNvPicPr>
          <p:nvPr/>
        </p:nvPicPr>
        <p:blipFill>
          <a:blip r:embed="rId2" cstate="print"/>
          <a:srcRect/>
          <a:stretch>
            <a:fillRect/>
          </a:stretch>
        </p:blipFill>
        <p:spPr bwMode="auto">
          <a:xfrm>
            <a:off x="281354" y="1459523"/>
            <a:ext cx="3727938" cy="2821763"/>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7376679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43372" y="1450719"/>
            <a:ext cx="4572000" cy="546945"/>
          </a:xfrm>
          <a:prstGeom prst="rect">
            <a:avLst/>
          </a:prstGeom>
        </p:spPr>
        <p:txBody>
          <a:bodyPr>
            <a:spAutoFit/>
          </a:bodyPr>
          <a:lstStyle/>
          <a:p>
            <a:r>
              <a:rPr lang="fa-IR" sz="1477" dirty="0">
                <a:cs typeface="B Homa" pitchFamily="2" charset="-78"/>
              </a:rPr>
              <a:t>اين ساختار جهت جداسازي فضاي چاه آسانسور از ساير فضاهاي ساختمان استفاده مي شود.</a:t>
            </a:r>
          </a:p>
        </p:txBody>
      </p:sp>
      <p:sp>
        <p:nvSpPr>
          <p:cNvPr id="5" name="Rectangle 4"/>
          <p:cNvSpPr/>
          <p:nvPr/>
        </p:nvSpPr>
        <p:spPr>
          <a:xfrm>
            <a:off x="7184547" y="725347"/>
            <a:ext cx="1505540" cy="348109"/>
          </a:xfrm>
          <a:prstGeom prst="rect">
            <a:avLst/>
          </a:prstGeom>
        </p:spPr>
        <p:txBody>
          <a:bodyPr wrap="none">
            <a:spAutoFit/>
          </a:bodyPr>
          <a:lstStyle/>
          <a:p>
            <a:r>
              <a:rPr lang="fa-IR" sz="1662" b="1" dirty="0">
                <a:solidFill>
                  <a:prstClr val="black"/>
                </a:solidFill>
                <a:cs typeface="B Homa" pitchFamily="2" charset="-78"/>
              </a:rPr>
              <a:t>دیوار چاه آسانسور</a:t>
            </a:r>
            <a:endParaRPr lang="fa-IR" sz="1662" dirty="0">
              <a:solidFill>
                <a:prstClr val="black"/>
              </a:solidFill>
              <a:cs typeface="B Homa" pitchFamily="2" charset="-78"/>
            </a:endParaRPr>
          </a:p>
        </p:txBody>
      </p:sp>
      <p:pic>
        <p:nvPicPr>
          <p:cNvPr id="39938" name="Picture 2" descr="C:\Documents and Settings\meisam.EMPEROR-F3ACF7B\Desktop\Dvarhaye jadid\51_files\P5-pic19_teaser_big_complete.jpg"/>
          <p:cNvPicPr>
            <a:picLocks noChangeAspect="1" noChangeArrowheads="1"/>
          </p:cNvPicPr>
          <p:nvPr/>
        </p:nvPicPr>
        <p:blipFill>
          <a:blip r:embed="rId2" cstate="print"/>
          <a:srcRect/>
          <a:stretch>
            <a:fillRect/>
          </a:stretch>
        </p:blipFill>
        <p:spPr bwMode="auto">
          <a:xfrm>
            <a:off x="928662" y="791289"/>
            <a:ext cx="2526466" cy="1912340"/>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7" name="Rectangle 6"/>
          <p:cNvSpPr/>
          <p:nvPr/>
        </p:nvSpPr>
        <p:spPr>
          <a:xfrm>
            <a:off x="6084814" y="2967401"/>
            <a:ext cx="2525051" cy="348109"/>
          </a:xfrm>
          <a:prstGeom prst="rect">
            <a:avLst/>
          </a:prstGeom>
        </p:spPr>
        <p:txBody>
          <a:bodyPr wrap="none">
            <a:spAutoFit/>
          </a:bodyPr>
          <a:lstStyle/>
          <a:p>
            <a:r>
              <a:rPr lang="fa-IR" sz="1662" b="1" dirty="0">
                <a:solidFill>
                  <a:prstClr val="black"/>
                </a:solidFill>
                <a:cs typeface="B Homa" pitchFamily="2" charset="-78"/>
              </a:rPr>
              <a:t>دیوار مقاوم در برابر اشعه ایکس</a:t>
            </a:r>
            <a:endParaRPr lang="fa-IR" sz="1662" dirty="0">
              <a:solidFill>
                <a:prstClr val="black"/>
              </a:solidFill>
              <a:cs typeface="B Homa" pitchFamily="2" charset="-78"/>
            </a:endParaRPr>
          </a:p>
        </p:txBody>
      </p:sp>
      <p:sp>
        <p:nvSpPr>
          <p:cNvPr id="8" name="Rectangle 7"/>
          <p:cNvSpPr/>
          <p:nvPr/>
        </p:nvSpPr>
        <p:spPr>
          <a:xfrm>
            <a:off x="4143372" y="3824659"/>
            <a:ext cx="4572000" cy="774251"/>
          </a:xfrm>
          <a:prstGeom prst="rect">
            <a:avLst/>
          </a:prstGeom>
        </p:spPr>
        <p:txBody>
          <a:bodyPr>
            <a:spAutoFit/>
          </a:bodyPr>
          <a:lstStyle/>
          <a:p>
            <a:pPr algn="just"/>
            <a:r>
              <a:rPr lang="fa-IR" sz="1477" dirty="0">
                <a:cs typeface="B Homa" pitchFamily="2" charset="-78"/>
              </a:rPr>
              <a:t>با نصب يک لايه صفحه سربي در فضاي داخل ديوار کناف، مي توان از عبور اشعه ايکس جلوگيري نمود. اين نوع ديوارها در مراکز راديولوژي استفاده مي شود.</a:t>
            </a:r>
          </a:p>
        </p:txBody>
      </p:sp>
      <p:pic>
        <p:nvPicPr>
          <p:cNvPr id="17410" name="Picture 2" descr="G:\project\term9\tarrahi fanni\tarrahi fanni\Dvarhaye jadid\51_files\P5-pic18_teaser_big_complete.jpg"/>
          <p:cNvPicPr>
            <a:picLocks noChangeAspect="1" noChangeArrowheads="1"/>
          </p:cNvPicPr>
          <p:nvPr/>
        </p:nvPicPr>
        <p:blipFill>
          <a:blip r:embed="rId3" cstate="print"/>
          <a:srcRect/>
          <a:stretch>
            <a:fillRect/>
          </a:stretch>
        </p:blipFill>
        <p:spPr bwMode="auto">
          <a:xfrm>
            <a:off x="838201" y="3288323"/>
            <a:ext cx="2602666" cy="197001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9055587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43898" y="725347"/>
            <a:ext cx="2137125" cy="348109"/>
          </a:xfrm>
          <a:prstGeom prst="rect">
            <a:avLst/>
          </a:prstGeom>
        </p:spPr>
        <p:txBody>
          <a:bodyPr wrap="none">
            <a:spAutoFit/>
          </a:bodyPr>
          <a:lstStyle/>
          <a:p>
            <a:r>
              <a:rPr lang="fa-IR" sz="1662" b="1" dirty="0">
                <a:solidFill>
                  <a:prstClr val="black"/>
                </a:solidFill>
                <a:cs typeface="B Homa" pitchFamily="2" charset="-78"/>
              </a:rPr>
              <a:t>دیوارهای تزئینی یا دکوراتیو</a:t>
            </a:r>
            <a:endParaRPr lang="fa-IR" sz="1662" dirty="0">
              <a:solidFill>
                <a:prstClr val="black"/>
              </a:solidFill>
              <a:cs typeface="B Homa" pitchFamily="2" charset="-78"/>
            </a:endParaRPr>
          </a:p>
        </p:txBody>
      </p:sp>
      <p:sp>
        <p:nvSpPr>
          <p:cNvPr id="5" name="Rectangle 4"/>
          <p:cNvSpPr/>
          <p:nvPr/>
        </p:nvSpPr>
        <p:spPr>
          <a:xfrm>
            <a:off x="4214810" y="1384779"/>
            <a:ext cx="4572000" cy="774251"/>
          </a:xfrm>
          <a:prstGeom prst="rect">
            <a:avLst/>
          </a:prstGeom>
        </p:spPr>
        <p:txBody>
          <a:bodyPr>
            <a:spAutoFit/>
          </a:bodyPr>
          <a:lstStyle/>
          <a:p>
            <a:pPr algn="just"/>
            <a:r>
              <a:rPr lang="fa-IR" sz="1477" dirty="0">
                <a:cs typeface="B Homa" pitchFamily="2" charset="-78"/>
              </a:rPr>
              <a:t>ديوارهاي کناف داراي انعطاف معماري بسيار عالي مي باشند. به همين جهت مي توان طرح هاي گوناگون معماري را با استفاده از اين ساختارها اجرا نمود.</a:t>
            </a:r>
          </a:p>
        </p:txBody>
      </p:sp>
      <p:pic>
        <p:nvPicPr>
          <p:cNvPr id="45058" name="Picture 2" descr="C:\Documents and Settings\meisam.EMPEROR-F3ACF7B\Desktop\Dvarhaye jadid\51_files\P5-pic17_teaser_big_complete.jpg"/>
          <p:cNvPicPr>
            <a:picLocks noChangeAspect="1" noChangeArrowheads="1"/>
          </p:cNvPicPr>
          <p:nvPr/>
        </p:nvPicPr>
        <p:blipFill>
          <a:blip r:embed="rId2" cstate="print"/>
          <a:srcRect/>
          <a:stretch>
            <a:fillRect/>
          </a:stretch>
        </p:blipFill>
        <p:spPr bwMode="auto">
          <a:xfrm>
            <a:off x="785786" y="923175"/>
            <a:ext cx="2857520" cy="2162922"/>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
        <p:nvSpPr>
          <p:cNvPr id="7" name="Rectangle 6"/>
          <p:cNvSpPr/>
          <p:nvPr/>
        </p:nvSpPr>
        <p:spPr>
          <a:xfrm>
            <a:off x="6804702" y="3231172"/>
            <a:ext cx="1991251" cy="348109"/>
          </a:xfrm>
          <a:prstGeom prst="rect">
            <a:avLst/>
          </a:prstGeom>
        </p:spPr>
        <p:txBody>
          <a:bodyPr wrap="none">
            <a:spAutoFit/>
          </a:bodyPr>
          <a:lstStyle/>
          <a:p>
            <a:r>
              <a:rPr lang="fa-IR" sz="1662" b="1" dirty="0">
                <a:solidFill>
                  <a:prstClr val="black"/>
                </a:solidFill>
                <a:cs typeface="B Homa" pitchFamily="2" charset="-78"/>
              </a:rPr>
              <a:t>دیوار مقاوم در برابر حریق</a:t>
            </a:r>
            <a:endParaRPr lang="fa-IR" sz="1662" dirty="0">
              <a:solidFill>
                <a:prstClr val="black"/>
              </a:solidFill>
              <a:cs typeface="B Homa" pitchFamily="2" charset="-78"/>
            </a:endParaRPr>
          </a:p>
        </p:txBody>
      </p:sp>
      <p:sp>
        <p:nvSpPr>
          <p:cNvPr id="8" name="Rectangle 7"/>
          <p:cNvSpPr/>
          <p:nvPr/>
        </p:nvSpPr>
        <p:spPr>
          <a:xfrm>
            <a:off x="4286248" y="3824660"/>
            <a:ext cx="4572000" cy="1001556"/>
          </a:xfrm>
          <a:prstGeom prst="rect">
            <a:avLst/>
          </a:prstGeom>
        </p:spPr>
        <p:txBody>
          <a:bodyPr>
            <a:spAutoFit/>
          </a:bodyPr>
          <a:lstStyle/>
          <a:p>
            <a:pPr algn="just"/>
            <a:r>
              <a:rPr lang="fa-IR" sz="1477" dirty="0">
                <a:cs typeface="B Homa" pitchFamily="2" charset="-78"/>
              </a:rPr>
              <a:t>اين نوع ديوار به عنوان سدي در برابر عبور آتش و حرارت ناشي از آن عمل مي کند و زماني که در يک سمت کانون آتش و حرارت بسيار بالا وجود دارد, دماي سمت ديگر (سمت ايمن) از اندازه محدودي تجاوز نمي نمايد.</a:t>
            </a:r>
          </a:p>
        </p:txBody>
      </p:sp>
      <p:pic>
        <p:nvPicPr>
          <p:cNvPr id="45060" name="Picture 4" descr="C:\Documents and Settings\meisam.EMPEROR-F3ACF7B\Desktop\Dvarhaye jadid\51_files\pic-16_teaser_big_complete.jpg"/>
          <p:cNvPicPr>
            <a:picLocks noChangeAspect="1" noChangeArrowheads="1"/>
          </p:cNvPicPr>
          <p:nvPr/>
        </p:nvPicPr>
        <p:blipFill>
          <a:blip r:embed="rId3" cstate="print"/>
          <a:srcRect/>
          <a:stretch>
            <a:fillRect/>
          </a:stretch>
        </p:blipFill>
        <p:spPr bwMode="auto">
          <a:xfrm>
            <a:off x="785786" y="3494943"/>
            <a:ext cx="2874944" cy="2176111"/>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4687481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2"/>
          <p:cNvSpPr txBox="1">
            <a:spLocks/>
          </p:cNvSpPr>
          <p:nvPr/>
        </p:nvSpPr>
        <p:spPr>
          <a:xfrm>
            <a:off x="2819400" y="545123"/>
            <a:ext cx="5791200" cy="4783015"/>
          </a:xfrm>
          <a:prstGeom prst="rect">
            <a:avLst/>
          </a:prstGeom>
        </p:spPr>
        <p:txBody>
          <a:bodyPr/>
          <a:lstStyle/>
          <a:p>
            <a:pPr marL="253225" indent="-253225" defTabSz="844083" rtl="0">
              <a:spcBef>
                <a:spcPts val="554"/>
              </a:spcBef>
              <a:buClr>
                <a:srgbClr val="AACD5B"/>
              </a:buClr>
              <a:buSzPct val="85000"/>
              <a:defRPr/>
            </a:pPr>
            <a:r>
              <a:rPr lang="fa-IR" sz="1477" dirty="0" smtClean="0">
                <a:solidFill>
                  <a:prstClr val="white"/>
                </a:solidFill>
                <a:cs typeface="B Homa" pitchFamily="2" charset="-78"/>
              </a:rPr>
              <a:t>پوشش سیسمو</a:t>
            </a:r>
            <a:endParaRPr lang="fa-IR" sz="1477" dirty="0">
              <a:solidFill>
                <a:prstClr val="white"/>
              </a:solidFill>
              <a:cs typeface="B Homa" pitchFamily="2" charset="-78"/>
            </a:endParaRPr>
          </a:p>
          <a:p>
            <a:pPr marL="253225" indent="-253225" defTabSz="844083" rtl="0">
              <a:spcBef>
                <a:spcPts val="554"/>
              </a:spcBef>
              <a:buClr>
                <a:srgbClr val="AACD5B"/>
              </a:buClr>
              <a:buSzPct val="85000"/>
              <a:defRPr/>
            </a:pPr>
            <a:r>
              <a:rPr lang="en-US" sz="1477" dirty="0">
                <a:solidFill>
                  <a:prstClr val="white"/>
                </a:solidFill>
                <a:cs typeface="B Homa" pitchFamily="2" charset="-78"/>
              </a:rPr>
              <a:t>SISMO</a:t>
            </a:r>
          </a:p>
          <a:p>
            <a:pPr marL="253225" indent="-253225" defTabSz="844083" rtl="0">
              <a:spcBef>
                <a:spcPts val="554"/>
              </a:spcBef>
              <a:buClr>
                <a:srgbClr val="AACD5B"/>
              </a:buClr>
              <a:buSzPct val="85000"/>
              <a:defRPr/>
            </a:pPr>
            <a:endParaRPr lang="fa-IR" sz="1477" dirty="0">
              <a:solidFill>
                <a:prstClr val="white"/>
              </a:solidFill>
              <a:cs typeface="B Homa" pitchFamily="2" charset="-78"/>
            </a:endParaRPr>
          </a:p>
          <a:p>
            <a:pPr marL="253225" indent="-253225" defTabSz="844083" rtl="0">
              <a:spcBef>
                <a:spcPts val="554"/>
              </a:spcBef>
              <a:buClr>
                <a:srgbClr val="AACD5B"/>
              </a:buClr>
              <a:buSzPct val="85000"/>
              <a:defRPr/>
            </a:pPr>
            <a:r>
              <a:rPr lang="fa-IR" sz="1477" dirty="0">
                <a:solidFill>
                  <a:prstClr val="white"/>
                </a:solidFill>
                <a:cs typeface="B Homa" pitchFamily="2" charset="-78"/>
              </a:rPr>
              <a:t>فناوری ساختمان سیسمو  </a:t>
            </a:r>
            <a:r>
              <a:rPr lang="ar-SA" sz="1477" dirty="0">
                <a:solidFill>
                  <a:prstClr val="white"/>
                </a:solidFill>
                <a:cs typeface="B Homa" pitchFamily="2" charset="-78"/>
              </a:rPr>
              <a:t>در سال 1985 در کشور بلژیک بعنوان یک سیستم قالب بندی عایق کننده برای تمامی اجزای ساختمان های بتن درجا به ثبت رسیده است. در حال حاضر سیسمو در بیش از 20 کشور دنیا از سوئیس و پرتغال تا ترکیه در اروپا گرفته و سلیمانیه عراق و عربستان سعودی تا کره جنوبی در آسیا ،  نماینده فعال دارد.</a:t>
            </a:r>
            <a:endParaRPr lang="fa-IR" sz="1477" dirty="0">
              <a:solidFill>
                <a:prstClr val="white"/>
              </a:solidFill>
              <a:cs typeface="B Homa" pitchFamily="2" charset="-78"/>
            </a:endParaRPr>
          </a:p>
          <a:p>
            <a:pPr marL="253225" indent="-253225" defTabSz="844083" rtl="0">
              <a:spcBef>
                <a:spcPts val="554"/>
              </a:spcBef>
              <a:buClr>
                <a:srgbClr val="AACD5B"/>
              </a:buClr>
              <a:buSzPct val="85000"/>
              <a:defRPr/>
            </a:pPr>
            <a:r>
              <a:rPr lang="ar-SA" sz="1477" dirty="0">
                <a:solidFill>
                  <a:prstClr val="white"/>
                </a:solidFill>
                <a:cs typeface="B Homa" pitchFamily="2" charset="-78"/>
              </a:rPr>
              <a:t>سیسمو دارای تأئیدیه فنی اتحادیه اروپاست و مطابق تأئیدیه مرکز تحقیقات ساختمان و مسکن ج.ا.ا ایران مجاز به ساخت و ساز در کلیه نواحی لرزه خیز کشور می باشد.</a:t>
            </a:r>
            <a:endParaRPr lang="fa-IR" sz="1477" dirty="0">
              <a:solidFill>
                <a:prstClr val="white"/>
              </a:solidFill>
              <a:cs typeface="B Homa" pitchFamily="2" charset="-78"/>
            </a:endParaRPr>
          </a:p>
          <a:p>
            <a:pPr marL="253225" indent="-253225" defTabSz="844083" rtl="0">
              <a:spcBef>
                <a:spcPts val="554"/>
              </a:spcBef>
              <a:buClr>
                <a:srgbClr val="AACD5B"/>
              </a:buClr>
              <a:buSzPct val="85000"/>
              <a:defRPr/>
            </a:pPr>
            <a:r>
              <a:rPr lang="ar-SA" sz="1477" dirty="0">
                <a:solidFill>
                  <a:prstClr val="white"/>
                </a:solidFill>
                <a:cs typeface="B Homa" pitchFamily="2" charset="-78"/>
              </a:rPr>
              <a:t>انواع بناهای مسکونی ، اداری ، تجاری ، صنعتی ، بیمارستان ، کلیسا ، آمفی تئاتر و سایر تأسیسات ساختمانی همانند منبع آب و دیوار حائل ضد موج با فناوری ساختمان سیسمو ساخته شده است. سیسمو توانسته است دو سال پیاپی بعنوان سیستم ساختمانی برتر اروپا برگزیده شود و همواره از گزینه های زیبا و اقتصادی ساختمان در انواع کاربری ها بوده است.</a:t>
            </a:r>
            <a:endParaRPr lang="en-US" sz="1477" dirty="0">
              <a:solidFill>
                <a:prstClr val="white"/>
              </a:solidFill>
              <a:cs typeface="B Homa" pitchFamily="2" charset="-78"/>
            </a:endParaRPr>
          </a:p>
          <a:p>
            <a:pPr marL="253225" indent="-253225" defTabSz="844083" rtl="0">
              <a:spcBef>
                <a:spcPts val="554"/>
              </a:spcBef>
              <a:buClr>
                <a:srgbClr val="AACD5B"/>
              </a:buClr>
              <a:buSzPct val="85000"/>
              <a:defRPr/>
            </a:pPr>
            <a:r>
              <a:rPr lang="ar-SA" sz="1477" dirty="0">
                <a:solidFill>
                  <a:prstClr val="white"/>
                </a:solidFill>
                <a:cs typeface="B Homa" pitchFamily="2" charset="-78"/>
              </a:rPr>
              <a:t>سیسمو مالک انحصاری طرح قالب بتنی با استفاده از مفتول آهنی و هرگونه مواد عایق کننده در طرفین می باشد و مطابق مالکیت صنعتی مربوطه ، ارائه ماشین آلات تولیدی موردنیاز را نیز انجام می دهد. مالکیت فناوری ساختمان سیسمو انحصاراً  </a:t>
            </a:r>
            <a:r>
              <a:rPr lang="fa-IR" sz="1477" dirty="0">
                <a:solidFill>
                  <a:prstClr val="white"/>
                </a:solidFill>
                <a:cs typeface="B Homa" pitchFamily="2" charset="-78"/>
              </a:rPr>
              <a:t>به نام شرکت بلژیکی سیسمو در کلیه کشورهای عضو کنوانسیون بین المللی مالکیت های صنعتی ( از جمله ایران ) برای هر گونه سیستم مشابه ، به ثبت رسیده است و به لحاظ حقوقی نافذ و مانع هرگونه اقدام تقلیدی هم در تولید و هم در اجرا می باشد.</a:t>
            </a:r>
            <a:endParaRPr lang="en-US" sz="1477" dirty="0">
              <a:solidFill>
                <a:prstClr val="white"/>
              </a:solidFill>
              <a:cs typeface="B Homa" pitchFamily="2" charset="-78"/>
            </a:endParaRPr>
          </a:p>
        </p:txBody>
      </p:sp>
      <p:pic>
        <p:nvPicPr>
          <p:cNvPr id="44034" name="Picture 2"/>
          <p:cNvPicPr>
            <a:picLocks noChangeAspect="1" noChangeArrowheads="1"/>
          </p:cNvPicPr>
          <p:nvPr/>
        </p:nvPicPr>
        <p:blipFill>
          <a:blip r:embed="rId2" cstate="print">
            <a:clrChange>
              <a:clrFrom>
                <a:srgbClr val="000000"/>
              </a:clrFrom>
              <a:clrTo>
                <a:srgbClr val="000000">
                  <a:alpha val="0"/>
                </a:srgbClr>
              </a:clrTo>
            </a:clrChange>
          </a:blip>
          <a:srcRect b="24324"/>
          <a:stretch>
            <a:fillRect/>
          </a:stretch>
        </p:blipFill>
        <p:spPr bwMode="auto">
          <a:xfrm>
            <a:off x="3429003" y="298938"/>
            <a:ext cx="2466975" cy="492369"/>
          </a:xfrm>
          <a:prstGeom prst="rect">
            <a:avLst/>
          </a:prstGeom>
          <a:noFill/>
          <a:ln w="9525">
            <a:noFill/>
            <a:miter lim="800000"/>
            <a:headEnd/>
            <a:tailEnd/>
          </a:ln>
        </p:spPr>
      </p:pic>
      <p:pic>
        <p:nvPicPr>
          <p:cNvPr id="4" name="Picture 5" descr="DSC05653"/>
          <p:cNvPicPr>
            <a:picLocks noChangeAspect="1" noChangeArrowheads="1"/>
          </p:cNvPicPr>
          <p:nvPr/>
        </p:nvPicPr>
        <p:blipFill>
          <a:blip r:embed="rId3" cstate="print"/>
          <a:srcRect l="9612" r="25030"/>
          <a:stretch>
            <a:fillRect/>
          </a:stretch>
        </p:blipFill>
        <p:spPr bwMode="auto">
          <a:xfrm>
            <a:off x="533403" y="1459528"/>
            <a:ext cx="2291861" cy="4314091"/>
          </a:xfrm>
          <a:prstGeom prst="rect">
            <a:avLst/>
          </a:prstGeom>
          <a:noFill/>
        </p:spPr>
      </p:pic>
    </p:spTree>
    <p:extLst>
      <p:ext uri="{BB962C8B-B14F-4D97-AF65-F5344CB8AC3E}">
        <p14:creationId xmlns:p14="http://schemas.microsoft.com/office/powerpoint/2010/main" val="37484766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533400" y="685800"/>
            <a:ext cx="8229600" cy="1055077"/>
          </a:xfrm>
          <a:prstGeom prst="rect">
            <a:avLst/>
          </a:prstGeom>
        </p:spPr>
        <p:txBody>
          <a:bodyPr rtlCol="0">
            <a:noAutofit/>
          </a:bodyPr>
          <a:lstStyle/>
          <a:p>
            <a:pPr defTabSz="844083">
              <a:spcBef>
                <a:spcPct val="0"/>
              </a:spcBef>
              <a:defRPr/>
            </a:pPr>
            <a:r>
              <a:rPr lang="fa-IR" sz="2585" b="1" spc="-92" dirty="0">
                <a:ln w="3200">
                  <a:solidFill>
                    <a:srgbClr val="4B4B4B">
                      <a:shade val="75000"/>
                      <a:alpha val="25000"/>
                    </a:srgbClr>
                  </a:solidFill>
                  <a:prstDash val="solid"/>
                  <a:round/>
                </a:ln>
                <a:solidFill>
                  <a:prstClr val="white"/>
                </a:solidFill>
                <a:effectLst>
                  <a:innerShdw blurRad="50800" dist="25400" dir="13500000">
                    <a:prstClr val="black">
                      <a:alpha val="70000"/>
                    </a:prstClr>
                  </a:innerShdw>
                </a:effectLst>
                <a:cs typeface="B Homa" pitchFamily="2" charset="-78"/>
              </a:rPr>
              <a:t>سیستم ساختمانی سیسمو</a:t>
            </a:r>
            <a:r>
              <a:rPr lang="fa-IR" sz="3323" b="1" spc="-92" dirty="0">
                <a:ln w="3200">
                  <a:solidFill>
                    <a:srgbClr val="4B4B4B">
                      <a:shade val="75000"/>
                      <a:alpha val="25000"/>
                    </a:srgbClr>
                  </a:solidFill>
                  <a:prstDash val="solid"/>
                  <a:round/>
                </a:ln>
                <a:solidFill>
                  <a:prstClr val="white"/>
                </a:solidFill>
                <a:effectLst>
                  <a:innerShdw blurRad="50800" dist="25400" dir="13500000">
                    <a:prstClr val="black">
                      <a:alpha val="70000"/>
                    </a:prstClr>
                  </a:innerShdw>
                </a:effectLst>
                <a:cs typeface="B Homa" pitchFamily="2" charset="-78"/>
              </a:rPr>
              <a:t/>
            </a:r>
            <a:br>
              <a:rPr lang="fa-IR" sz="3323" b="1" spc="-92" dirty="0">
                <a:ln w="3200">
                  <a:solidFill>
                    <a:srgbClr val="4B4B4B">
                      <a:shade val="75000"/>
                      <a:alpha val="25000"/>
                    </a:srgbClr>
                  </a:solidFill>
                  <a:prstDash val="solid"/>
                  <a:round/>
                </a:ln>
                <a:solidFill>
                  <a:prstClr val="white"/>
                </a:solidFill>
                <a:effectLst>
                  <a:innerShdw blurRad="50800" dist="25400" dir="13500000">
                    <a:prstClr val="black">
                      <a:alpha val="70000"/>
                    </a:prstClr>
                  </a:innerShdw>
                </a:effectLst>
                <a:cs typeface="B Homa" pitchFamily="2" charset="-78"/>
              </a:rPr>
            </a:br>
            <a:r>
              <a:rPr lang="fa-IR" sz="1662" spc="-92" dirty="0">
                <a:ln w="3200">
                  <a:solidFill>
                    <a:srgbClr val="4B4B4B">
                      <a:shade val="75000"/>
                      <a:alpha val="25000"/>
                    </a:srgbClr>
                  </a:solidFill>
                  <a:prstDash val="solid"/>
                  <a:round/>
                </a:ln>
                <a:solidFill>
                  <a:prstClr val="white"/>
                </a:solidFill>
                <a:effectLst>
                  <a:innerShdw blurRad="50800" dist="25400" dir="13500000">
                    <a:prstClr val="black">
                      <a:alpha val="70000"/>
                    </a:prstClr>
                  </a:innerShdw>
                </a:effectLst>
                <a:cs typeface="B Homa" pitchFamily="2" charset="-78"/>
              </a:rPr>
              <a:t> ( ساختمان های بتن مسلح دیوار باربر با قالب عایق ماندگار )</a:t>
            </a:r>
            <a:r>
              <a:rPr lang="en-US" sz="1662" spc="-92" dirty="0">
                <a:ln w="3200">
                  <a:solidFill>
                    <a:srgbClr val="4B4B4B">
                      <a:shade val="75000"/>
                      <a:alpha val="25000"/>
                    </a:srgbClr>
                  </a:solidFill>
                  <a:prstDash val="solid"/>
                  <a:round/>
                </a:ln>
                <a:solidFill>
                  <a:prstClr val="white"/>
                </a:solidFill>
                <a:effectLst>
                  <a:innerShdw blurRad="50800" dist="25400" dir="13500000">
                    <a:prstClr val="black">
                      <a:alpha val="70000"/>
                    </a:prstClr>
                  </a:innerShdw>
                </a:effectLst>
                <a:cs typeface="B Homa" pitchFamily="2" charset="-78"/>
              </a:rPr>
              <a:t/>
            </a:r>
            <a:br>
              <a:rPr lang="en-US" sz="1662" spc="-92" dirty="0">
                <a:ln w="3200">
                  <a:solidFill>
                    <a:srgbClr val="4B4B4B">
                      <a:shade val="75000"/>
                      <a:alpha val="25000"/>
                    </a:srgbClr>
                  </a:solidFill>
                  <a:prstDash val="solid"/>
                  <a:round/>
                </a:ln>
                <a:solidFill>
                  <a:prstClr val="white"/>
                </a:solidFill>
                <a:effectLst>
                  <a:innerShdw blurRad="50800" dist="25400" dir="13500000">
                    <a:prstClr val="black">
                      <a:alpha val="70000"/>
                    </a:prstClr>
                  </a:innerShdw>
                </a:effectLst>
                <a:cs typeface="B Homa" pitchFamily="2" charset="-78"/>
              </a:rPr>
            </a:br>
            <a:endParaRPr lang="en-US" sz="1662" spc="-92" dirty="0">
              <a:ln w="3200">
                <a:solidFill>
                  <a:srgbClr val="4B4B4B">
                    <a:shade val="75000"/>
                    <a:alpha val="25000"/>
                  </a:srgbClr>
                </a:solidFill>
                <a:prstDash val="solid"/>
                <a:round/>
              </a:ln>
              <a:solidFill>
                <a:prstClr val="white"/>
              </a:solidFill>
              <a:effectLst>
                <a:innerShdw blurRad="50800" dist="25400" dir="13500000">
                  <a:prstClr val="black">
                    <a:alpha val="70000"/>
                  </a:prstClr>
                </a:innerShdw>
              </a:effectLst>
              <a:cs typeface="B Homa" pitchFamily="2" charset="-78"/>
            </a:endParaRPr>
          </a:p>
        </p:txBody>
      </p:sp>
      <p:sp>
        <p:nvSpPr>
          <p:cNvPr id="3" name="Content Placeholder 7"/>
          <p:cNvSpPr txBox="1">
            <a:spLocks/>
          </p:cNvSpPr>
          <p:nvPr/>
        </p:nvSpPr>
        <p:spPr>
          <a:xfrm>
            <a:off x="533400" y="1600200"/>
            <a:ext cx="8305800" cy="2602523"/>
          </a:xfrm>
          <a:prstGeom prst="rect">
            <a:avLst/>
          </a:prstGeom>
        </p:spPr>
        <p:txBody>
          <a:bodyPr/>
          <a:lstStyle/>
          <a:p>
            <a:pPr marL="253225" indent="-253225" defTabSz="844083">
              <a:spcBef>
                <a:spcPts val="554"/>
              </a:spcBef>
              <a:buClr>
                <a:srgbClr val="AACD5B"/>
              </a:buClr>
              <a:buSzPct val="85000"/>
              <a:defRPr/>
            </a:pPr>
            <a:r>
              <a:rPr lang="fa-IR" sz="1477" dirty="0">
                <a:solidFill>
                  <a:prstClr val="white"/>
                </a:solidFill>
                <a:cs typeface="B Homa" pitchFamily="2" charset="-78"/>
              </a:rPr>
              <a:t>قالب بتنی سیسمو که با مفتول آهن گالوانیزه 2/2 میلیمتر ساخته شده است اصطلاحاً « مدول » نامیده می شود. ابعاد (طول ، عرض و ضخامت ) مدول سیسمو بسته به نیاز طراح متغیر است.</a:t>
            </a:r>
            <a:endParaRPr lang="en-US" sz="1477" dirty="0">
              <a:solidFill>
                <a:prstClr val="white"/>
              </a:solidFill>
              <a:cs typeface="B Homa" pitchFamily="2" charset="-78"/>
            </a:endParaRPr>
          </a:p>
          <a:p>
            <a:pPr marL="253225" indent="-253225" defTabSz="844083">
              <a:spcBef>
                <a:spcPts val="554"/>
              </a:spcBef>
              <a:buClr>
                <a:srgbClr val="AACD5B"/>
              </a:buClr>
              <a:buSzPct val="85000"/>
              <a:defRPr/>
            </a:pPr>
            <a:r>
              <a:rPr lang="fa-IR" sz="1477" dirty="0">
                <a:solidFill>
                  <a:prstClr val="white"/>
                </a:solidFill>
                <a:cs typeface="B Homa" pitchFamily="2" charset="-78"/>
              </a:rPr>
              <a:t>مدول سیسمو می تواند شامل هسته بتنی یا فاقد آن باشد (سیستم غیر باربر غیر سازه ای از جنس مواد عایق). </a:t>
            </a:r>
          </a:p>
          <a:p>
            <a:pPr marL="253225" indent="-253225" defTabSz="844083">
              <a:spcBef>
                <a:spcPts val="554"/>
              </a:spcBef>
              <a:buClr>
                <a:srgbClr val="AACD5B"/>
              </a:buClr>
              <a:buSzPct val="85000"/>
              <a:defRPr/>
            </a:pPr>
            <a:r>
              <a:rPr lang="fa-IR" sz="1477" dirty="0">
                <a:solidFill>
                  <a:prstClr val="white"/>
                </a:solidFill>
                <a:cs typeface="B Homa" pitchFamily="2" charset="-78"/>
              </a:rPr>
              <a:t>وزن مدول سیسموبین 5/2 الی 4 کیلوگرم بر مترمربع است. هسته بتنی مقطع سیسمو با دقت 1/0 میلی متر ، می تواند از 60 میلی متر تا 600 میلی متر و بیشتر بعد داشته باشد. با استفاده از چیدمان های مختلف مواد عایق ، می توان دال های تخت یک طرفه یا دو طرفه ایجاد نمود. </a:t>
            </a:r>
          </a:p>
        </p:txBody>
      </p:sp>
      <p:pic>
        <p:nvPicPr>
          <p:cNvPr id="4" name="Picture 8" descr="http://www.sismo.eu/site/Images/product/2_1.jpg"/>
          <p:cNvPicPr>
            <a:picLocks noChangeAspect="1" noChangeArrowheads="1"/>
          </p:cNvPicPr>
          <p:nvPr/>
        </p:nvPicPr>
        <p:blipFill>
          <a:blip r:embed="rId2" cstate="print"/>
          <a:srcRect/>
          <a:stretch>
            <a:fillRect/>
          </a:stretch>
        </p:blipFill>
        <p:spPr bwMode="auto">
          <a:xfrm>
            <a:off x="990600" y="3147651"/>
            <a:ext cx="2743200" cy="2835239"/>
          </a:xfrm>
          <a:prstGeom prst="rect">
            <a:avLst/>
          </a:prstGeom>
          <a:noFill/>
          <a:ln w="9525">
            <a:noFill/>
            <a:miter lim="800000"/>
            <a:headEnd/>
            <a:tailEnd/>
          </a:ln>
        </p:spPr>
      </p:pic>
    </p:spTree>
    <p:extLst>
      <p:ext uri="{BB962C8B-B14F-4D97-AF65-F5344CB8AC3E}">
        <p14:creationId xmlns:p14="http://schemas.microsoft.com/office/powerpoint/2010/main" val="16478982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7"/>
          <p:cNvSpPr txBox="1">
            <a:spLocks/>
          </p:cNvSpPr>
          <p:nvPr/>
        </p:nvSpPr>
        <p:spPr>
          <a:xfrm>
            <a:off x="3962400" y="896816"/>
            <a:ext cx="4724400" cy="1125415"/>
          </a:xfrm>
          <a:prstGeom prst="rect">
            <a:avLst/>
          </a:prstGeom>
        </p:spPr>
        <p:txBody>
          <a:bodyPr/>
          <a:lstStyle/>
          <a:p>
            <a:pPr marL="253225" indent="-253225" defTabSz="844083">
              <a:spcBef>
                <a:spcPts val="554"/>
              </a:spcBef>
              <a:buClr>
                <a:srgbClr val="AACD5B"/>
              </a:buClr>
              <a:buSzPct val="85000"/>
              <a:defRPr/>
            </a:pPr>
            <a:r>
              <a:rPr lang="fa-IR" sz="1477" dirty="0">
                <a:solidFill>
                  <a:prstClr val="white"/>
                </a:solidFill>
                <a:cs typeface="B Homa" pitchFamily="2" charset="-78"/>
              </a:rPr>
              <a:t>یک لایه مش اضافه به فاصله دقیقاً 10 میلیمتر از وجه بیرونی قالب ، امکان اتصال نماها و نازک کاری های خشک یا تر و امکان اسکوپ کردن سنگ نما را فراهم نموده است.</a:t>
            </a:r>
            <a:endParaRPr lang="en-US" sz="1477" dirty="0">
              <a:solidFill>
                <a:prstClr val="white"/>
              </a:solidFill>
              <a:cs typeface="B Homa" pitchFamily="2" charset="-78"/>
            </a:endParaRPr>
          </a:p>
        </p:txBody>
      </p:sp>
      <p:pic>
        <p:nvPicPr>
          <p:cNvPr id="3" name="Picture 11" descr="http://www.sismo.eu/site/Images/product/2_2.jpg"/>
          <p:cNvPicPr>
            <a:picLocks noChangeAspect="1" noChangeArrowheads="1"/>
          </p:cNvPicPr>
          <p:nvPr/>
        </p:nvPicPr>
        <p:blipFill>
          <a:blip r:embed="rId2" cstate="print"/>
          <a:srcRect/>
          <a:stretch>
            <a:fillRect/>
          </a:stretch>
        </p:blipFill>
        <p:spPr bwMode="auto">
          <a:xfrm>
            <a:off x="1600200" y="685802"/>
            <a:ext cx="1981200" cy="2689485"/>
          </a:xfrm>
          <a:prstGeom prst="rect">
            <a:avLst/>
          </a:prstGeom>
          <a:noFill/>
          <a:ln w="9525">
            <a:noFill/>
            <a:miter lim="800000"/>
            <a:headEnd/>
            <a:tailEnd/>
          </a:ln>
        </p:spPr>
      </p:pic>
      <p:pic>
        <p:nvPicPr>
          <p:cNvPr id="4" name="Picture 6" descr="http://www.sismo.eu/site/Images/product/2_3.jpg"/>
          <p:cNvPicPr>
            <a:picLocks noChangeAspect="1" noChangeArrowheads="1"/>
          </p:cNvPicPr>
          <p:nvPr/>
        </p:nvPicPr>
        <p:blipFill>
          <a:blip r:embed="rId3" cstate="print"/>
          <a:srcRect/>
          <a:stretch>
            <a:fillRect/>
          </a:stretch>
        </p:blipFill>
        <p:spPr bwMode="auto">
          <a:xfrm>
            <a:off x="6248403" y="3147646"/>
            <a:ext cx="2347333" cy="2539512"/>
          </a:xfrm>
          <a:prstGeom prst="rect">
            <a:avLst/>
          </a:prstGeom>
          <a:noFill/>
          <a:ln w="9525">
            <a:noFill/>
            <a:miter lim="800000"/>
            <a:headEnd/>
            <a:tailEnd/>
          </a:ln>
        </p:spPr>
      </p:pic>
      <p:sp>
        <p:nvSpPr>
          <p:cNvPr id="5" name="Content Placeholder 2"/>
          <p:cNvSpPr txBox="1">
            <a:spLocks/>
          </p:cNvSpPr>
          <p:nvPr/>
        </p:nvSpPr>
        <p:spPr>
          <a:xfrm>
            <a:off x="152400" y="3640015"/>
            <a:ext cx="6096000" cy="2532185"/>
          </a:xfrm>
          <a:prstGeom prst="rect">
            <a:avLst/>
          </a:prstGeom>
        </p:spPr>
        <p:txBody>
          <a:bodyPr/>
          <a:lstStyle/>
          <a:p>
            <a:pPr marL="253225" indent="-253225" defTabSz="844083" rtl="0">
              <a:spcBef>
                <a:spcPts val="554"/>
              </a:spcBef>
              <a:buClr>
                <a:srgbClr val="AACD5B"/>
              </a:buClr>
              <a:buSzPct val="85000"/>
              <a:defRPr/>
            </a:pPr>
            <a:r>
              <a:rPr lang="fa-IR" sz="1477" dirty="0">
                <a:solidFill>
                  <a:prstClr val="white"/>
                </a:solidFill>
                <a:cs typeface="B Homa" pitchFamily="2" charset="-78"/>
              </a:rPr>
              <a:t>این قطعات با قرارگیری در دو طرف شبکه فولادی یک فضای بسته ایجاد می نماید. این قطعات متناسب با نوع عملکرد دیوار ، همانند باربر بودن ، عایق بودن و ... از تنوع بالایی برخوردار بوده و به آسانی و با انعطاف پذیری بسیاری در انواع سیستم های ساختمانی قابل استفاده هستند.</a:t>
            </a:r>
            <a:endParaRPr lang="en-US" sz="1477" dirty="0">
              <a:solidFill>
                <a:prstClr val="white"/>
              </a:solidFill>
              <a:cs typeface="B Homa" pitchFamily="2" charset="-78"/>
            </a:endParaRPr>
          </a:p>
          <a:p>
            <a:pPr marL="253225" indent="-253225" defTabSz="844083" rtl="0">
              <a:spcBef>
                <a:spcPts val="554"/>
              </a:spcBef>
              <a:buClr>
                <a:srgbClr val="AACD5B"/>
              </a:buClr>
              <a:buSzPct val="85000"/>
              <a:defRPr/>
            </a:pPr>
            <a:r>
              <a:rPr lang="fa-IR" sz="1477" dirty="0">
                <a:solidFill>
                  <a:prstClr val="white"/>
                </a:solidFill>
                <a:cs typeface="B Homa" pitchFamily="2" charset="-78"/>
              </a:rPr>
              <a:t>صفحات پرکننده به عنوان قالب دائمی عمل می کنند و شکل و ظاهر آنها از نحوه ساخت و ظاهر نهایی دیوار تبعیت می کند. ابعاد صفحات و نوع مواد به کار رفته در صفحات پرکننده تابعی از شرایط و ویژگی های دیگر همانند عایق بندی حرارتی ، عایق بندی صوتی ، نماسازی ، الزامات ضد حریق ، قابلیت عبور لوله های تأسیساتی (آب، برق و....) می باشد. صفحات پرکننده گرینه های مختلفی را مانند پلی استایرن ، فیبر ، تخته سیمانی ، گچ برگ و... شامل می شوند.</a:t>
            </a:r>
            <a:endParaRPr lang="en-US" sz="1477" dirty="0">
              <a:solidFill>
                <a:prstClr val="white"/>
              </a:solidFill>
              <a:cs typeface="B Homa" pitchFamily="2" charset="-78"/>
            </a:endParaRPr>
          </a:p>
        </p:txBody>
      </p:sp>
      <p:sp>
        <p:nvSpPr>
          <p:cNvPr id="6" name="Title 1"/>
          <p:cNvSpPr txBox="1">
            <a:spLocks/>
          </p:cNvSpPr>
          <p:nvPr/>
        </p:nvSpPr>
        <p:spPr>
          <a:xfrm>
            <a:off x="4876800" y="2866292"/>
            <a:ext cx="1371600" cy="562708"/>
          </a:xfrm>
          <a:prstGeom prst="rect">
            <a:avLst/>
          </a:prstGeom>
        </p:spPr>
        <p:txBody>
          <a:bodyPr rtlCol="0">
            <a:noAutofit/>
          </a:bodyPr>
          <a:lstStyle/>
          <a:p>
            <a:pPr algn="l" defTabSz="844083" rtl="0">
              <a:spcBef>
                <a:spcPct val="0"/>
              </a:spcBef>
              <a:defRPr/>
            </a:pPr>
            <a:r>
              <a:rPr lang="fa-IR"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t/>
            </a:r>
            <a:br>
              <a:rPr lang="fa-IR"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br>
            <a:r>
              <a:rPr lang="fa-IR"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t>قطعات پرکننده</a:t>
            </a:r>
            <a:r>
              <a:rPr lang="en-US" sz="1846"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t/>
            </a:r>
            <a:br>
              <a:rPr lang="en-US" sz="1846"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br>
            <a:endParaRPr lang="en-US" sz="1846"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endParaRPr>
          </a:p>
        </p:txBody>
      </p:sp>
    </p:spTree>
    <p:extLst>
      <p:ext uri="{BB962C8B-B14F-4D97-AF65-F5344CB8AC3E}">
        <p14:creationId xmlns:p14="http://schemas.microsoft.com/office/powerpoint/2010/main" val="2312969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sismo.eu/site/Images/product/2_4.jpg"/>
          <p:cNvPicPr>
            <a:picLocks noChangeAspect="1" noChangeArrowheads="1"/>
          </p:cNvPicPr>
          <p:nvPr/>
        </p:nvPicPr>
        <p:blipFill>
          <a:blip r:embed="rId2" cstate="print"/>
          <a:srcRect/>
          <a:stretch>
            <a:fillRect/>
          </a:stretch>
        </p:blipFill>
        <p:spPr bwMode="auto">
          <a:xfrm>
            <a:off x="609603" y="826477"/>
            <a:ext cx="2924175" cy="3969727"/>
          </a:xfrm>
          <a:prstGeom prst="rect">
            <a:avLst/>
          </a:prstGeom>
          <a:noFill/>
          <a:ln w="9525">
            <a:noFill/>
            <a:miter lim="800000"/>
            <a:headEnd/>
            <a:tailEnd/>
          </a:ln>
        </p:spPr>
      </p:pic>
      <p:pic>
        <p:nvPicPr>
          <p:cNvPr id="3" name="Picture 2" descr="E:\sismo\s25_ps4_ps8%20v.jpg"/>
          <p:cNvPicPr>
            <a:picLocks noChangeAspect="1" noChangeArrowheads="1"/>
          </p:cNvPicPr>
          <p:nvPr/>
        </p:nvPicPr>
        <p:blipFill>
          <a:blip r:embed="rId3" cstate="print"/>
          <a:srcRect/>
          <a:stretch>
            <a:fillRect/>
          </a:stretch>
        </p:blipFill>
        <p:spPr bwMode="auto">
          <a:xfrm>
            <a:off x="4724400" y="3851036"/>
            <a:ext cx="3810000" cy="2341685"/>
          </a:xfrm>
          <a:prstGeom prst="rect">
            <a:avLst/>
          </a:prstGeom>
          <a:noFill/>
          <a:ln w="9525">
            <a:noFill/>
            <a:miter lim="800000"/>
            <a:headEnd/>
            <a:tailEnd/>
          </a:ln>
        </p:spPr>
      </p:pic>
      <p:sp>
        <p:nvSpPr>
          <p:cNvPr id="4" name="Content Placeholder 2"/>
          <p:cNvSpPr txBox="1">
            <a:spLocks/>
          </p:cNvSpPr>
          <p:nvPr/>
        </p:nvSpPr>
        <p:spPr>
          <a:xfrm>
            <a:off x="4191000" y="1178169"/>
            <a:ext cx="4495800" cy="2532185"/>
          </a:xfrm>
          <a:prstGeom prst="rect">
            <a:avLst/>
          </a:prstGeom>
        </p:spPr>
        <p:txBody>
          <a:bodyPr rtlCol="0">
            <a:normAutofit/>
          </a:bodyPr>
          <a:lstStyle/>
          <a:p>
            <a:pPr marL="253225" indent="-253225" defTabSz="844083" rtl="0">
              <a:spcBef>
                <a:spcPts val="554"/>
              </a:spcBef>
              <a:buClr>
                <a:srgbClr val="AACD5B"/>
              </a:buClr>
              <a:buSzPct val="85000"/>
              <a:defRPr/>
            </a:pPr>
            <a:r>
              <a:rPr lang="fa-IR" sz="1477" dirty="0">
                <a:solidFill>
                  <a:prstClr val="white"/>
                </a:solidFill>
                <a:cs typeface="B Homa" pitchFamily="2" charset="-78"/>
              </a:rPr>
              <a:t>نصب قطعات پرکننده یک فضای بسته را ایجاد می کند که با مصالح سازه ای پر می شود. اینکه چه مصالحی برای این منظور استفاده شود به هدف از ساخت و مصالح در دسترس بستگی دارد.</a:t>
            </a:r>
          </a:p>
          <a:p>
            <a:pPr marL="253225" indent="-253225" defTabSz="844083" rtl="0">
              <a:spcBef>
                <a:spcPts val="554"/>
              </a:spcBef>
              <a:buClr>
                <a:srgbClr val="AACD5B"/>
              </a:buClr>
              <a:buSzPct val="85000"/>
              <a:defRPr/>
            </a:pPr>
            <a:endParaRPr lang="fa-IR" sz="1477" dirty="0">
              <a:solidFill>
                <a:prstClr val="white"/>
              </a:solidFill>
              <a:cs typeface="B Homa" pitchFamily="2" charset="-78"/>
            </a:endParaRPr>
          </a:p>
          <a:p>
            <a:pPr marL="253225" indent="-253225" defTabSz="844083" rtl="0">
              <a:spcBef>
                <a:spcPts val="554"/>
              </a:spcBef>
              <a:buClr>
                <a:srgbClr val="AACD5B"/>
              </a:buClr>
              <a:buSzPct val="85000"/>
              <a:defRPr/>
            </a:pPr>
            <a:r>
              <a:rPr lang="fa-IR" sz="1477" dirty="0">
                <a:solidFill>
                  <a:prstClr val="white"/>
                </a:solidFill>
                <a:cs typeface="B Homa" pitchFamily="2" charset="-78"/>
              </a:rPr>
              <a:t>اغلب از بتن های سبک و با تراکم بالا استفاده می شود.</a:t>
            </a:r>
          </a:p>
          <a:p>
            <a:pPr marL="253225" indent="-253225" defTabSz="844083" rtl="0">
              <a:spcBef>
                <a:spcPts val="554"/>
              </a:spcBef>
              <a:buClr>
                <a:srgbClr val="AACD5B"/>
              </a:buClr>
              <a:buSzPct val="85000"/>
              <a:defRPr/>
            </a:pPr>
            <a:endParaRPr lang="fa-IR" sz="1477" dirty="0">
              <a:solidFill>
                <a:prstClr val="white"/>
              </a:solidFill>
              <a:cs typeface="B Homa" pitchFamily="2" charset="-78"/>
            </a:endParaRPr>
          </a:p>
          <a:p>
            <a:pPr marL="253225" indent="-253225" defTabSz="844083" rtl="0">
              <a:spcBef>
                <a:spcPts val="554"/>
              </a:spcBef>
              <a:buClr>
                <a:srgbClr val="AACD5B"/>
              </a:buClr>
              <a:buSzPct val="85000"/>
              <a:defRPr/>
            </a:pPr>
            <a:r>
              <a:rPr lang="fa-IR" sz="1477" dirty="0">
                <a:solidFill>
                  <a:prstClr val="white"/>
                </a:solidFill>
                <a:cs typeface="B Homa" pitchFamily="2" charset="-78"/>
              </a:rPr>
              <a:t>آرماتورگذاری هم می تواند به آن اضافه شود.</a:t>
            </a:r>
            <a:endParaRPr lang="en-US" sz="1477" dirty="0">
              <a:solidFill>
                <a:prstClr val="white"/>
              </a:solidFill>
              <a:cs typeface="B Homa" pitchFamily="2" charset="-78"/>
            </a:endParaRPr>
          </a:p>
        </p:txBody>
      </p:sp>
      <p:sp>
        <p:nvSpPr>
          <p:cNvPr id="5" name="Title 1"/>
          <p:cNvSpPr txBox="1">
            <a:spLocks/>
          </p:cNvSpPr>
          <p:nvPr/>
        </p:nvSpPr>
        <p:spPr>
          <a:xfrm>
            <a:off x="7467600" y="756139"/>
            <a:ext cx="1981200" cy="492369"/>
          </a:xfrm>
          <a:prstGeom prst="rect">
            <a:avLst/>
          </a:prstGeom>
        </p:spPr>
        <p:txBody>
          <a:bodyPr rtlCol="0">
            <a:normAutofit fontScale="97500"/>
          </a:bodyPr>
          <a:lstStyle/>
          <a:p>
            <a:pPr algn="l" defTabSz="844083" rtl="0">
              <a:spcBef>
                <a:spcPct val="0"/>
              </a:spcBef>
              <a:defRPr/>
            </a:pPr>
            <a:r>
              <a:rPr lang="fa-IR"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t>پرکننده سازه ای</a:t>
            </a:r>
            <a:endParaRPr lang="en-US"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endParaRPr>
          </a:p>
        </p:txBody>
      </p:sp>
    </p:spTree>
    <p:extLst>
      <p:ext uri="{BB962C8B-B14F-4D97-AF65-F5344CB8AC3E}">
        <p14:creationId xmlns:p14="http://schemas.microsoft.com/office/powerpoint/2010/main" val="7816829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162800" y="685800"/>
            <a:ext cx="1524000" cy="731226"/>
          </a:xfrm>
          <a:prstGeom prst="rect">
            <a:avLst/>
          </a:prstGeom>
        </p:spPr>
        <p:txBody>
          <a:bodyPr rtlCol="0">
            <a:noAutofit/>
          </a:bodyPr>
          <a:lstStyle/>
          <a:p>
            <a:pPr defTabSz="844083">
              <a:spcBef>
                <a:spcPct val="0"/>
              </a:spcBef>
              <a:defRPr/>
            </a:pPr>
            <a:r>
              <a:rPr lang="fa-IR"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t/>
            </a:r>
            <a:br>
              <a:rPr lang="fa-IR"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br>
            <a:r>
              <a:rPr lang="fa-IR"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t>انواع مواد عایق </a:t>
            </a:r>
            <a:r>
              <a:rPr lang="en-US"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t/>
            </a:r>
            <a:br>
              <a:rPr lang="en-US"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br>
            <a:endParaRPr lang="en-US" sz="1662" b="1"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endParaRPr>
          </a:p>
        </p:txBody>
      </p:sp>
      <p:sp>
        <p:nvSpPr>
          <p:cNvPr id="3" name="Content Placeholder 2"/>
          <p:cNvSpPr txBox="1">
            <a:spLocks/>
          </p:cNvSpPr>
          <p:nvPr/>
        </p:nvSpPr>
        <p:spPr>
          <a:xfrm>
            <a:off x="457200" y="1318846"/>
            <a:ext cx="8229600" cy="5134708"/>
          </a:xfrm>
          <a:prstGeom prst="rect">
            <a:avLst/>
          </a:prstGeom>
        </p:spPr>
        <p:txBody>
          <a:bodyPr rtlCol="0">
            <a:normAutofit/>
          </a:bodyPr>
          <a:lstStyle/>
          <a:p>
            <a:pPr marL="253225" indent="-253225" defTabSz="844083" rtl="0">
              <a:spcBef>
                <a:spcPts val="554"/>
              </a:spcBef>
              <a:buClr>
                <a:srgbClr val="AACD5B"/>
              </a:buClr>
              <a:buSzPct val="85000"/>
              <a:defRPr/>
            </a:pPr>
            <a:r>
              <a:rPr lang="fa-IR" sz="1477" dirty="0">
                <a:solidFill>
                  <a:prstClr val="white"/>
                </a:solidFill>
                <a:cs typeface="B Homa" pitchFamily="2" charset="-78"/>
              </a:rPr>
              <a:t>تأمین عایق بندی ساختمان در فناوری سیسمو از لحاظ صوتی و نیز حرارتی بسیار مطلوب می باشد و بسته به انتخاب طراح مکانیکال یا آرشیتکت شامل فوم های پانل های گچی ، تخته سه لا ، فوم پلی استایرن ، پشم سنگ ، سفال ، چوب پنبه و غیره برای گزینه های مختلف قابل استفاده اند.</a:t>
            </a:r>
            <a:endParaRPr lang="en-US" sz="1477" dirty="0">
              <a:solidFill>
                <a:prstClr val="white"/>
              </a:solidFill>
              <a:cs typeface="B Homa" pitchFamily="2" charset="-78"/>
            </a:endParaRPr>
          </a:p>
          <a:p>
            <a:pPr marL="253225" indent="-253225" defTabSz="844083" rtl="0">
              <a:spcBef>
                <a:spcPts val="554"/>
              </a:spcBef>
              <a:buClr>
                <a:srgbClr val="AACD5B"/>
              </a:buClr>
              <a:buSzPct val="85000"/>
              <a:defRPr/>
            </a:pPr>
            <a:r>
              <a:rPr lang="fa-IR" sz="1477" dirty="0">
                <a:solidFill>
                  <a:prstClr val="white"/>
                </a:solidFill>
                <a:cs typeface="B Homa" pitchFamily="2" charset="-78"/>
              </a:rPr>
              <a:t>ساختار اصلی سیستم ساختمانی سیسمو </a:t>
            </a:r>
            <a:r>
              <a:rPr lang="ar-SA" sz="1477" dirty="0">
                <a:solidFill>
                  <a:prstClr val="white"/>
                </a:solidFill>
                <a:cs typeface="B Homa" pitchFamily="2" charset="-78"/>
              </a:rPr>
              <a:t>از یک مدول سه بعدی تشکیل شده است که به وسیله شبکه ای از مفتول های </a:t>
            </a:r>
            <a:r>
              <a:rPr lang="fa-IR" sz="1477" dirty="0">
                <a:solidFill>
                  <a:prstClr val="white"/>
                </a:solidFill>
                <a:cs typeface="B Homa" pitchFamily="2" charset="-78"/>
              </a:rPr>
              <a:t>فلزی ساخته می شود. این شبکه نقش انکر را برای اتصال نما به دیوار ساخته شده به عهده دارد. در دو طرف این شبکه فولادی ، صفحه های پرکننده که نقش قالب را به عهده دارند، قرار گرفته و حد فاصل آن ها به وسیله بتن پر می شود.</a:t>
            </a:r>
            <a:endParaRPr lang="en-US" sz="1477" dirty="0">
              <a:solidFill>
                <a:prstClr val="white"/>
              </a:solidFill>
              <a:cs typeface="B Homa" pitchFamily="2" charset="-78"/>
            </a:endParaRPr>
          </a:p>
          <a:p>
            <a:pPr marL="253225" indent="-253225" defTabSz="844083" rtl="0">
              <a:spcBef>
                <a:spcPts val="554"/>
              </a:spcBef>
              <a:buClr>
                <a:srgbClr val="AACD5B"/>
              </a:buClr>
              <a:buSzPct val="85000"/>
              <a:defRPr/>
            </a:pPr>
            <a:r>
              <a:rPr lang="fa-IR" sz="1477" dirty="0">
                <a:solidFill>
                  <a:prstClr val="white"/>
                </a:solidFill>
                <a:cs typeface="B Homa" pitchFamily="2" charset="-78"/>
              </a:rPr>
              <a:t>مدول های سیسمو یک مدول گسترده بوده و تمامی عناصر پروژه های ساختمانی شامل دیوارها ، سقف ها و... به وسیله آن قابل اجرا و ساخت می باشد. این مدول با حداقل مواد و ابزار های اولیه از حداکثر کارآیی برخوردار بوده و به سادگی برای ساخت تمامی بخش های ساختمان قابل استفاده است. </a:t>
            </a:r>
            <a:endParaRPr lang="en-US" sz="1477" dirty="0">
              <a:solidFill>
                <a:prstClr val="white"/>
              </a:solidFill>
              <a:cs typeface="B Homa" pitchFamily="2" charset="-78"/>
            </a:endParaRPr>
          </a:p>
          <a:p>
            <a:pPr marL="253225" indent="-253225" defTabSz="844083" rtl="0">
              <a:spcBef>
                <a:spcPts val="554"/>
              </a:spcBef>
              <a:buClr>
                <a:srgbClr val="AACD5B"/>
              </a:buClr>
              <a:buSzPct val="85000"/>
              <a:defRPr/>
            </a:pPr>
            <a:r>
              <a:rPr lang="fa-IR" sz="1477" dirty="0">
                <a:solidFill>
                  <a:prstClr val="white"/>
                </a:solidFill>
                <a:cs typeface="B Homa" pitchFamily="2" charset="-78"/>
              </a:rPr>
              <a:t>مهم ترین نقش شبکه فولادی در این سیستم جای گیری صفحات پرکننده پلی استایرن در دو طرف آن می باشد که آنها نیز به نوبه خود نقش قالب بتن را ایفا می نمایند. انتخاب شبکه ، فاصله مفتول ها ، ضخامت آن ها و... به الزامات سازه ای ، باربر بودن یا غیر باربر بودن دیوار ، ابعاد دیوار و میزان بار وارده و...، نوع صفحات پرکننده و پوشش نهایی نما بستگی دارد.</a:t>
            </a:r>
            <a:endParaRPr lang="en-US" sz="1477" dirty="0">
              <a:solidFill>
                <a:prstClr val="white"/>
              </a:solidFill>
              <a:cs typeface="B Homa" pitchFamily="2" charset="-78"/>
            </a:endParaRPr>
          </a:p>
          <a:p>
            <a:pPr marL="253225" indent="-253225" defTabSz="844083" rtl="0">
              <a:spcBef>
                <a:spcPts val="554"/>
              </a:spcBef>
              <a:buClr>
                <a:srgbClr val="AACD5B"/>
              </a:buClr>
              <a:buSzPct val="85000"/>
              <a:defRPr/>
            </a:pPr>
            <a:r>
              <a:rPr lang="fa-IR" sz="1477" dirty="0">
                <a:solidFill>
                  <a:prstClr val="white"/>
                </a:solidFill>
                <a:cs typeface="B Homa" pitchFamily="2" charset="-78"/>
              </a:rPr>
              <a:t>ضخامت شبکه آرماتور ها طیف گسترده ای از گوناگونی ه را در بر می گیرد و بسته به نیاز طراح و شرایط مختلف همانند میزان مقاومت ، الزامات عایق بندی ، میزان پایداری ( مقاومت ) در برابر آتش و... ارتباط دارد. ابعاد شبکه ها از 6 سانتی متر تا 60 سانتی متر و بیشتر متغیر است.</a:t>
            </a:r>
            <a:endParaRPr lang="en-US" sz="1477" dirty="0">
              <a:solidFill>
                <a:prstClr val="white"/>
              </a:solidFill>
              <a:cs typeface="B Homa" pitchFamily="2" charset="-78"/>
            </a:endParaRPr>
          </a:p>
        </p:txBody>
      </p:sp>
    </p:spTree>
    <p:extLst>
      <p:ext uri="{BB962C8B-B14F-4D97-AF65-F5344CB8AC3E}">
        <p14:creationId xmlns:p14="http://schemas.microsoft.com/office/powerpoint/2010/main" val="1505559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19800" y="756139"/>
            <a:ext cx="2590800" cy="731226"/>
          </a:xfrm>
          <a:prstGeom prst="rect">
            <a:avLst/>
          </a:prstGeom>
        </p:spPr>
        <p:txBody>
          <a:bodyPr/>
          <a:lstStyle/>
          <a:p>
            <a:pPr defTabSz="844083">
              <a:spcBef>
                <a:spcPct val="0"/>
              </a:spcBef>
              <a:defRPr/>
            </a:pPr>
            <a:r>
              <a:rPr lang="fa-IR" sz="1662"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t>دیوارهای باربر</a:t>
            </a:r>
            <a:endParaRPr lang="en-US" sz="1662"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endParaRPr>
          </a:p>
        </p:txBody>
      </p:sp>
      <p:sp>
        <p:nvSpPr>
          <p:cNvPr id="3" name="Content Placeholder 2"/>
          <p:cNvSpPr txBox="1">
            <a:spLocks/>
          </p:cNvSpPr>
          <p:nvPr/>
        </p:nvSpPr>
        <p:spPr bwMode="auto">
          <a:xfrm>
            <a:off x="4724400" y="1600200"/>
            <a:ext cx="4038600" cy="2039815"/>
          </a:xfrm>
          <a:prstGeom prst="rect">
            <a:avLst/>
          </a:prstGeom>
          <a:noFill/>
          <a:ln w="9525">
            <a:noFill/>
            <a:miter lim="800000"/>
            <a:headEnd/>
            <a:tailEnd/>
          </a:ln>
        </p:spPr>
        <p:txBody>
          <a:bodyPr/>
          <a:lstStyle/>
          <a:p>
            <a:pPr marL="316531" indent="-316531">
              <a:spcBef>
                <a:spcPct val="20000"/>
              </a:spcBef>
            </a:pPr>
            <a:r>
              <a:rPr lang="fa-IR" sz="1477" dirty="0">
                <a:latin typeface="Calibri" pitchFamily="34" charset="0"/>
                <a:cs typeface="B Homa" pitchFamily="2" charset="-78"/>
              </a:rPr>
              <a:t>3 نمونه دیوار باربر با عایق دوطرفه</a:t>
            </a:r>
          </a:p>
          <a:p>
            <a:pPr marL="316531" indent="-316531">
              <a:spcBef>
                <a:spcPct val="20000"/>
              </a:spcBef>
            </a:pPr>
            <a:endParaRPr lang="fa-IR" sz="1477" dirty="0">
              <a:latin typeface="Calibri" pitchFamily="34" charset="0"/>
              <a:cs typeface="B Homa" pitchFamily="2" charset="-78"/>
            </a:endParaRPr>
          </a:p>
          <a:p>
            <a:pPr marL="316531" indent="-316531">
              <a:spcBef>
                <a:spcPct val="20000"/>
              </a:spcBef>
            </a:pPr>
            <a:r>
              <a:rPr lang="fa-IR" sz="1477" dirty="0">
                <a:latin typeface="Calibri" pitchFamily="34" charset="0"/>
                <a:cs typeface="B Homa" pitchFamily="2" charset="-78"/>
              </a:rPr>
              <a:t>قطعات پرکننده با توجه به کاربرد دیوار می توانند بدون عایق، با عایق یک طرفه، با عایق دو طرفه و یا ضد حریق باشند.</a:t>
            </a:r>
          </a:p>
          <a:p>
            <a:pPr marL="316531" indent="-316531">
              <a:spcBef>
                <a:spcPct val="20000"/>
              </a:spcBef>
            </a:pPr>
            <a:endParaRPr lang="fa-IR" sz="1477" dirty="0">
              <a:latin typeface="Calibri" pitchFamily="34" charset="0"/>
              <a:cs typeface="B Homa" pitchFamily="2" charset="-78"/>
            </a:endParaRPr>
          </a:p>
          <a:p>
            <a:pPr marL="316531" indent="-316531">
              <a:spcBef>
                <a:spcPct val="20000"/>
              </a:spcBef>
            </a:pPr>
            <a:endParaRPr lang="fa-IR" sz="1477" dirty="0">
              <a:latin typeface="Calibri" pitchFamily="34" charset="0"/>
              <a:cs typeface="B Homa" pitchFamily="2" charset="-78"/>
            </a:endParaRPr>
          </a:p>
          <a:p>
            <a:pPr marL="316531" indent="-316531">
              <a:spcBef>
                <a:spcPct val="20000"/>
              </a:spcBef>
            </a:pPr>
            <a:endParaRPr lang="en-US" sz="1477" dirty="0">
              <a:latin typeface="Calibri" pitchFamily="34" charset="0"/>
              <a:cs typeface="B Homa" pitchFamily="2" charset="-78"/>
            </a:endParaRPr>
          </a:p>
        </p:txBody>
      </p:sp>
      <p:pic>
        <p:nvPicPr>
          <p:cNvPr id="4" name="Picture 5" descr="http://www.sismo.eu/site/Images/product/2di_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38203" y="1178169"/>
            <a:ext cx="2619375" cy="1758462"/>
          </a:xfrm>
          <a:prstGeom prst="rect">
            <a:avLst/>
          </a:prstGeom>
          <a:noFill/>
          <a:ln w="9525">
            <a:noFill/>
            <a:miter lim="800000"/>
            <a:headEnd/>
            <a:tailEnd/>
          </a:ln>
        </p:spPr>
      </p:pic>
      <p:sp>
        <p:nvSpPr>
          <p:cNvPr id="5" name="Title 1"/>
          <p:cNvSpPr txBox="1">
            <a:spLocks/>
          </p:cNvSpPr>
          <p:nvPr/>
        </p:nvSpPr>
        <p:spPr>
          <a:xfrm>
            <a:off x="6172200" y="3991708"/>
            <a:ext cx="2590800" cy="801565"/>
          </a:xfrm>
          <a:prstGeom prst="rect">
            <a:avLst/>
          </a:prstGeom>
        </p:spPr>
        <p:txBody>
          <a:bodyPr rtlCol="0">
            <a:normAutofit fontScale="97500"/>
          </a:bodyPr>
          <a:lstStyle/>
          <a:p>
            <a:pPr defTabSz="844083">
              <a:spcBef>
                <a:spcPct val="0"/>
              </a:spcBef>
              <a:defRPr/>
            </a:pPr>
            <a:r>
              <a:rPr lang="fa-IR" sz="1662"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rPr>
              <a:t>دیوارهای غیر باربر</a:t>
            </a:r>
            <a:endParaRPr lang="en-US" sz="1662" spc="-92" dirty="0">
              <a:ln w="3200">
                <a:solidFill>
                  <a:srgbClr val="4B4B4B">
                    <a:shade val="75000"/>
                    <a:alpha val="25000"/>
                  </a:srgbClr>
                </a:solidFill>
                <a:prstDash val="solid"/>
                <a:round/>
              </a:ln>
              <a:solidFill>
                <a:prstClr val="black"/>
              </a:solidFill>
              <a:effectLst>
                <a:innerShdw blurRad="50800" dist="25400" dir="13500000">
                  <a:prstClr val="black">
                    <a:alpha val="70000"/>
                  </a:prstClr>
                </a:innerShdw>
              </a:effectLst>
              <a:cs typeface="B Homa" pitchFamily="2" charset="-78"/>
            </a:endParaRPr>
          </a:p>
        </p:txBody>
      </p:sp>
      <p:pic>
        <p:nvPicPr>
          <p:cNvPr id="6" name="Picture 5" descr="http://www.sismo.eu/site/Images/product/2di_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0" y="3851031"/>
            <a:ext cx="2857500" cy="1758462"/>
          </a:xfrm>
          <a:prstGeom prst="rect">
            <a:avLst/>
          </a:prstGeom>
          <a:noFill/>
          <a:ln w="9525">
            <a:noFill/>
            <a:miter lim="800000"/>
            <a:headEnd/>
            <a:tailEnd/>
          </a:ln>
        </p:spPr>
      </p:pic>
    </p:spTree>
    <p:extLst>
      <p:ext uri="{BB962C8B-B14F-4D97-AF65-F5344CB8AC3E}">
        <p14:creationId xmlns:p14="http://schemas.microsoft.com/office/powerpoint/2010/main" val="2328487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886200" y="826482"/>
            <a:ext cx="4495800" cy="4177812"/>
          </a:xfrm>
          <a:prstGeom prst="rect">
            <a:avLst/>
          </a:prstGeom>
        </p:spPr>
        <p:txBody>
          <a:bodyPr/>
          <a:lstStyle/>
          <a:p>
            <a:pPr marL="253225" indent="-253225" defTabSz="844083">
              <a:spcBef>
                <a:spcPts val="554"/>
              </a:spcBef>
              <a:buClr>
                <a:srgbClr val="AACD5B"/>
              </a:buClr>
              <a:buSzPct val="85000"/>
              <a:defRPr/>
            </a:pPr>
            <a:r>
              <a:rPr lang="fa-IR" sz="1846" dirty="0">
                <a:solidFill>
                  <a:prstClr val="white"/>
                </a:solidFill>
                <a:cs typeface="B Homa" pitchFamily="2" charset="-78"/>
              </a:rPr>
              <a:t>  مزایای دیوار های سیسمو</a:t>
            </a:r>
          </a:p>
          <a:p>
            <a:pPr marL="253225" indent="-253225" defTabSz="844083">
              <a:spcBef>
                <a:spcPts val="554"/>
              </a:spcBef>
              <a:buClr>
                <a:srgbClr val="AACD5B"/>
              </a:buClr>
              <a:buSzPct val="85000"/>
              <a:defRPr/>
            </a:pPr>
            <a:endParaRPr lang="fa-IR" sz="1477" dirty="0">
              <a:solidFill>
                <a:prstClr val="white"/>
              </a:solidFill>
              <a:cs typeface="B Homa" pitchFamily="2" charset="-78"/>
            </a:endParaRPr>
          </a:p>
          <a:p>
            <a:pPr marL="253225" indent="-253225" defTabSz="844083">
              <a:spcBef>
                <a:spcPts val="554"/>
              </a:spcBef>
              <a:buClr>
                <a:srgbClr val="AACD5B"/>
              </a:buClr>
              <a:buSzPct val="85000"/>
              <a:defRPr/>
            </a:pPr>
            <a:r>
              <a:rPr lang="fa-IR" sz="1477" dirty="0">
                <a:solidFill>
                  <a:prstClr val="white"/>
                </a:solidFill>
                <a:cs typeface="B Homa" pitchFamily="2" charset="-78"/>
              </a:rPr>
              <a:t>سبکی وزن</a:t>
            </a:r>
          </a:p>
          <a:p>
            <a:pPr marL="253225" indent="-253225" defTabSz="844083">
              <a:spcBef>
                <a:spcPts val="554"/>
              </a:spcBef>
              <a:buClr>
                <a:srgbClr val="AACD5B"/>
              </a:buClr>
              <a:buSzPct val="85000"/>
              <a:defRPr/>
            </a:pPr>
            <a:endParaRPr lang="fa-IR" sz="1477" dirty="0">
              <a:solidFill>
                <a:prstClr val="white"/>
              </a:solidFill>
              <a:cs typeface="B Homa" pitchFamily="2" charset="-78"/>
            </a:endParaRPr>
          </a:p>
          <a:p>
            <a:pPr marL="253225" indent="-253225" defTabSz="844083">
              <a:spcBef>
                <a:spcPts val="554"/>
              </a:spcBef>
              <a:buClr>
                <a:srgbClr val="AACD5B"/>
              </a:buClr>
              <a:buSzPct val="85000"/>
              <a:defRPr/>
            </a:pPr>
            <a:r>
              <a:rPr lang="fa-IR" sz="1477" dirty="0">
                <a:solidFill>
                  <a:prstClr val="white"/>
                </a:solidFill>
                <a:cs typeface="B Homa" pitchFamily="2" charset="-78"/>
              </a:rPr>
              <a:t>بلند کردن راحت آن حتی بعد از جاگذاری</a:t>
            </a:r>
          </a:p>
          <a:p>
            <a:pPr marL="253225" indent="-253225" defTabSz="844083">
              <a:spcBef>
                <a:spcPts val="554"/>
              </a:spcBef>
              <a:buClr>
                <a:srgbClr val="AACD5B"/>
              </a:buClr>
              <a:buSzPct val="85000"/>
              <a:defRPr/>
            </a:pPr>
            <a:endParaRPr lang="fa-IR" sz="1477" dirty="0">
              <a:solidFill>
                <a:prstClr val="white"/>
              </a:solidFill>
              <a:cs typeface="B Homa" pitchFamily="2" charset="-78"/>
            </a:endParaRPr>
          </a:p>
          <a:p>
            <a:pPr marL="253225" indent="-253225" defTabSz="844083">
              <a:spcBef>
                <a:spcPts val="554"/>
              </a:spcBef>
              <a:buClr>
                <a:srgbClr val="AACD5B"/>
              </a:buClr>
              <a:buSzPct val="85000"/>
              <a:defRPr/>
            </a:pPr>
            <a:r>
              <a:rPr lang="fa-IR" sz="1477" dirty="0">
                <a:solidFill>
                  <a:prstClr val="white"/>
                </a:solidFill>
                <a:cs typeface="B Homa" pitchFamily="2" charset="-78"/>
              </a:rPr>
              <a:t>نصب آسان قطعات پرکنندهنصب آسان لوله های تأسیساتی</a:t>
            </a:r>
          </a:p>
          <a:p>
            <a:pPr marL="253225" indent="-253225" defTabSz="844083">
              <a:spcBef>
                <a:spcPts val="554"/>
              </a:spcBef>
              <a:buClr>
                <a:srgbClr val="AACD5B"/>
              </a:buClr>
              <a:buSzPct val="85000"/>
              <a:defRPr/>
            </a:pPr>
            <a:endParaRPr lang="fa-IR" sz="1477" dirty="0">
              <a:solidFill>
                <a:prstClr val="white"/>
              </a:solidFill>
              <a:cs typeface="B Homa" pitchFamily="2" charset="-78"/>
            </a:endParaRPr>
          </a:p>
          <a:p>
            <a:pPr marL="253225" indent="-253225" defTabSz="844083">
              <a:spcBef>
                <a:spcPts val="554"/>
              </a:spcBef>
              <a:buClr>
                <a:srgbClr val="AACD5B"/>
              </a:buClr>
              <a:buSzPct val="85000"/>
              <a:defRPr/>
            </a:pPr>
            <a:r>
              <a:rPr lang="fa-IR" sz="1477" dirty="0">
                <a:solidFill>
                  <a:prstClr val="white"/>
                </a:solidFill>
                <a:cs typeface="B Homa" pitchFamily="2" charset="-78"/>
              </a:rPr>
              <a:t>فراهم کردن بست های محکم برای سطوح معلق</a:t>
            </a:r>
          </a:p>
          <a:p>
            <a:pPr marL="253225" indent="-253225" defTabSz="844083">
              <a:spcBef>
                <a:spcPts val="554"/>
              </a:spcBef>
              <a:buClr>
                <a:srgbClr val="AACD5B"/>
              </a:buClr>
              <a:buSzPct val="85000"/>
              <a:defRPr/>
            </a:pPr>
            <a:endParaRPr lang="en-US" sz="1477" dirty="0">
              <a:solidFill>
                <a:prstClr val="white"/>
              </a:solidFill>
              <a:cs typeface="B Homa" pitchFamily="2" charset="-78"/>
            </a:endParaRPr>
          </a:p>
        </p:txBody>
      </p:sp>
      <p:pic>
        <p:nvPicPr>
          <p:cNvPr id="3" name="Picture 6" descr="DSC05649"/>
          <p:cNvPicPr>
            <a:picLocks noChangeAspect="1" noChangeArrowheads="1"/>
          </p:cNvPicPr>
          <p:nvPr/>
        </p:nvPicPr>
        <p:blipFill>
          <a:blip r:embed="rId2" cstate="print">
            <a:lum contrast="12000"/>
          </a:blip>
          <a:srcRect l="16393"/>
          <a:stretch>
            <a:fillRect/>
          </a:stretch>
        </p:blipFill>
        <p:spPr bwMode="auto">
          <a:xfrm>
            <a:off x="4900866" y="3940804"/>
            <a:ext cx="3042822" cy="2519747"/>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4" name="Picture 2" descr="E:\sismo\4.jpg"/>
          <p:cNvPicPr>
            <a:picLocks noChangeAspect="1" noChangeArrowheads="1"/>
          </p:cNvPicPr>
          <p:nvPr/>
        </p:nvPicPr>
        <p:blipFill>
          <a:blip r:embed="rId3" cstate="print">
            <a:clrChange>
              <a:clrFrom>
                <a:srgbClr val="FFFFFF"/>
              </a:clrFrom>
              <a:clrTo>
                <a:srgbClr val="FFFFFF">
                  <a:alpha val="0"/>
                </a:srgbClr>
              </a:clrTo>
            </a:clrChange>
          </a:blip>
          <a:srcRect l="18514" r="20785"/>
          <a:stretch>
            <a:fillRect/>
          </a:stretch>
        </p:blipFill>
        <p:spPr bwMode="auto">
          <a:xfrm>
            <a:off x="762000" y="545123"/>
            <a:ext cx="3124200" cy="3657600"/>
          </a:xfrm>
          <a:prstGeom prst="rect">
            <a:avLst/>
          </a:prstGeom>
          <a:noFill/>
          <a:ln w="9525">
            <a:noFill/>
            <a:miter lim="800000"/>
            <a:headEnd/>
            <a:tailEnd/>
          </a:ln>
        </p:spPr>
      </p:pic>
    </p:spTree>
    <p:extLst>
      <p:ext uri="{BB962C8B-B14F-4D97-AF65-F5344CB8AC3E}">
        <p14:creationId xmlns:p14="http://schemas.microsoft.com/office/powerpoint/2010/main" val="1134691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1037494"/>
            <a:ext cx="5486400" cy="2422330"/>
          </a:xfrm>
          <a:prstGeom prst="rect">
            <a:avLst/>
          </a:prstGeom>
        </p:spPr>
        <p:txBody>
          <a:bodyPr wrap="square">
            <a:spAutoFit/>
          </a:bodyPr>
          <a:lstStyle/>
          <a:p>
            <a:r>
              <a:rPr lang="fa-IR" sz="1662" b="1" dirty="0">
                <a:solidFill>
                  <a:prstClr val="white"/>
                </a:solidFill>
                <a:cs typeface="B Homa" pitchFamily="2" charset="-78"/>
              </a:rPr>
              <a:t>مشخصات کلی</a:t>
            </a:r>
            <a:r>
              <a:rPr lang="fa-IR" sz="1662" dirty="0">
                <a:solidFill>
                  <a:prstClr val="white"/>
                </a:solidFill>
                <a:cs typeface="B Homa" pitchFamily="2" charset="-78"/>
              </a:rPr>
              <a:t/>
            </a:r>
            <a:br>
              <a:rPr lang="fa-IR" sz="1662" dirty="0">
                <a:solidFill>
                  <a:prstClr val="white"/>
                </a:solidFill>
                <a:cs typeface="B Homa" pitchFamily="2" charset="-78"/>
              </a:rPr>
            </a:b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پانل سه بعدی مشبک از دو صفحه مش از مفتول 3 میلیمتر و چشمه های حدود 8×8 سانتیمتر در طرفین و عایق پلی استایرن در وسط آن تشکیل گردیده است. دو صفحه مش توسط مفتولهای 3 میلیمتر به فاصله و زوایای معین بهم جوش برق خورده اند.</a:t>
            </a:r>
            <a:br>
              <a:rPr lang="fa-IR" sz="1477" dirty="0">
                <a:solidFill>
                  <a:prstClr val="white"/>
                </a:solidFill>
                <a:cs typeface="B Homa" pitchFamily="2" charset="-78"/>
              </a:rPr>
            </a:br>
            <a:r>
              <a:rPr lang="fa-IR" sz="1477" dirty="0">
                <a:solidFill>
                  <a:prstClr val="white"/>
                </a:solidFill>
                <a:cs typeface="B Homa" pitchFamily="2" charset="-78"/>
              </a:rPr>
              <a:t/>
            </a:r>
            <a:br>
              <a:rPr lang="fa-IR" sz="1477" dirty="0">
                <a:solidFill>
                  <a:prstClr val="white"/>
                </a:solidFill>
                <a:cs typeface="B Homa" pitchFamily="2" charset="-78"/>
              </a:rPr>
            </a:br>
            <a:r>
              <a:rPr lang="fa-IR" sz="1477" dirty="0">
                <a:solidFill>
                  <a:prstClr val="white"/>
                </a:solidFill>
                <a:cs typeface="B Homa" pitchFamily="2" charset="-78"/>
              </a:rPr>
              <a:t>فاصله مش از عایق پلی استارین بسته به مورد 1 یا 2 سانتیمتراست، پانلها بعد از نصب از هر طرف بین 3 تا 4 سانتیمتر بتن پاشی می گردد، ابعاد پانلها 1×3 متر است ولی بنا به مورد، قابل تغییر می باشد.</a:t>
            </a:r>
            <a:endParaRPr lang="en-US" sz="1662" dirty="0">
              <a:solidFill>
                <a:prstClr val="white"/>
              </a:solidFill>
              <a:cs typeface="B Homa" pitchFamily="2" charset="-78"/>
            </a:endParaRPr>
          </a:p>
        </p:txBody>
      </p:sp>
      <p:pic>
        <p:nvPicPr>
          <p:cNvPr id="3" name="Picture 4" descr="2c_1"/>
          <p:cNvPicPr>
            <a:picLocks noChangeAspect="1" noChangeArrowheads="1" noCrop="1"/>
          </p:cNvPicPr>
          <p:nvPr/>
        </p:nvPicPr>
        <p:blipFill>
          <a:blip r:embed="rId2" cstate="print">
            <a:clrChange>
              <a:clrFrom>
                <a:srgbClr val="FFFFFF"/>
              </a:clrFrom>
              <a:clrTo>
                <a:srgbClr val="FFFFFF">
                  <a:alpha val="0"/>
                </a:srgbClr>
              </a:clrTo>
            </a:clrChange>
          </a:blip>
          <a:srcRect/>
          <a:stretch>
            <a:fillRect/>
          </a:stretch>
        </p:blipFill>
        <p:spPr bwMode="auto">
          <a:xfrm>
            <a:off x="838200" y="2725621"/>
            <a:ext cx="5186370" cy="3686984"/>
          </a:xfrm>
          <a:prstGeom prst="rect">
            <a:avLst/>
          </a:prstGeom>
          <a:noFill/>
        </p:spPr>
      </p:pic>
    </p:spTree>
    <p:extLst>
      <p:ext uri="{BB962C8B-B14F-4D97-AF65-F5344CB8AC3E}">
        <p14:creationId xmlns:p14="http://schemas.microsoft.com/office/powerpoint/2010/main" val="95186627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9547" y="615464"/>
            <a:ext cx="8132422" cy="4832092"/>
          </a:xfrm>
          <a:prstGeom prst="rect">
            <a:avLst/>
          </a:prstGeom>
        </p:spPr>
        <p:txBody>
          <a:bodyPr wrap="square">
            <a:spAutoFit/>
          </a:bodyPr>
          <a:lstStyle/>
          <a:p>
            <a:pPr>
              <a:buFont typeface="Wingdings" pitchFamily="2" charset="2"/>
              <a:buChar char="v"/>
            </a:pPr>
            <a:r>
              <a:rPr lang="fa-IR" sz="2000" b="1" dirty="0" smtClean="0">
                <a:solidFill>
                  <a:prstClr val="white"/>
                </a:solidFill>
                <a:cs typeface="B Homa"/>
              </a:rPr>
              <a:t>معرفي صفحات سیمانی سبک (سمنت برد، فايبر سمنت)</a:t>
            </a:r>
            <a:r>
              <a:rPr lang="fa-IR" sz="1600" b="1" dirty="0" smtClean="0">
                <a:solidFill>
                  <a:prstClr val="white"/>
                </a:solidFill>
                <a:cs typeface="B Homa"/>
              </a:rPr>
              <a:t> </a:t>
            </a:r>
            <a:r>
              <a:rPr lang="fa-IR" sz="1600" dirty="0" smtClean="0">
                <a:solidFill>
                  <a:prstClr val="white"/>
                </a:solidFill>
                <a:cs typeface="B Homa"/>
              </a:rPr>
              <a:t/>
            </a:r>
            <a:br>
              <a:rPr lang="fa-IR" sz="1600" dirty="0" smtClean="0">
                <a:solidFill>
                  <a:prstClr val="white"/>
                </a:solidFill>
                <a:cs typeface="B Homa"/>
              </a:rPr>
            </a:br>
            <a:r>
              <a:rPr lang="fa-IR" sz="1600" dirty="0" smtClean="0">
                <a:solidFill>
                  <a:prstClr val="white"/>
                </a:solidFill>
                <a:cs typeface="B Homa"/>
              </a:rPr>
              <a:t/>
            </a:r>
            <a:br>
              <a:rPr lang="fa-IR" sz="1600" dirty="0" smtClean="0">
                <a:solidFill>
                  <a:prstClr val="white"/>
                </a:solidFill>
                <a:cs typeface="B Homa"/>
              </a:rPr>
            </a:br>
            <a:r>
              <a:rPr lang="fa-IR" sz="1600" dirty="0" smtClean="0">
                <a:solidFill>
                  <a:prstClr val="white"/>
                </a:solidFill>
                <a:cs typeface="B Homa"/>
              </a:rPr>
              <a:t>ورق های ساختمانی، پانل های معماری، نمای ساختمانی، سقف کاذب و سقف بام، اين صفحات جايگزين مناسبي براي مصالح بنّايي در ساخت‌ و سازهاي داخل و خارج ساختمان بخصوص ديوارهاي خارجي، نما‌ها، سرويس‌هاي بهداشتي، آشپزخانه و استخرها مي‌باشد. </a:t>
            </a:r>
            <a:br>
              <a:rPr lang="fa-IR" sz="1600" dirty="0" smtClean="0">
                <a:solidFill>
                  <a:prstClr val="white"/>
                </a:solidFill>
                <a:cs typeface="B Homa"/>
              </a:rPr>
            </a:br>
            <a:r>
              <a:rPr lang="fa-IR" sz="1600" dirty="0" smtClean="0">
                <a:solidFill>
                  <a:prstClr val="white"/>
                </a:solidFill>
                <a:cs typeface="B Homa"/>
              </a:rPr>
              <a:t>● استانداردها</a:t>
            </a:r>
            <a:br>
              <a:rPr lang="fa-IR" sz="1600" dirty="0" smtClean="0">
                <a:solidFill>
                  <a:prstClr val="white"/>
                </a:solidFill>
                <a:cs typeface="B Homa"/>
              </a:rPr>
            </a:br>
            <a:r>
              <a:rPr lang="fa-IR" sz="1600" dirty="0" smtClean="0">
                <a:solidFill>
                  <a:prstClr val="white"/>
                </a:solidFill>
                <a:cs typeface="B Homa"/>
              </a:rPr>
              <a:t>براساس استانداردهای بین المللی </a:t>
            </a:r>
            <a:r>
              <a:rPr lang="en-US" sz="1600" dirty="0" smtClean="0">
                <a:solidFill>
                  <a:prstClr val="white"/>
                </a:solidFill>
                <a:cs typeface="B Homa"/>
              </a:rPr>
              <a:t>Din 4102/2 </a:t>
            </a:r>
            <a:r>
              <a:rPr lang="fa-IR" sz="1600" dirty="0" smtClean="0">
                <a:solidFill>
                  <a:prstClr val="white"/>
                </a:solidFill>
                <a:cs typeface="B Homa"/>
              </a:rPr>
              <a:t>بر پایه </a:t>
            </a:r>
            <a:r>
              <a:rPr lang="en-US" sz="1600" dirty="0" smtClean="0">
                <a:solidFill>
                  <a:prstClr val="white"/>
                </a:solidFill>
                <a:cs typeface="B Homa"/>
              </a:rPr>
              <a:t>A2 </a:t>
            </a:r>
            <a:r>
              <a:rPr lang="fa-IR" sz="1600" dirty="0" smtClean="0">
                <a:solidFill>
                  <a:prstClr val="white"/>
                </a:solidFill>
                <a:cs typeface="B Homa"/>
              </a:rPr>
              <a:t>و </a:t>
            </a:r>
            <a:r>
              <a:rPr lang="en-US" sz="1600" dirty="0" smtClean="0">
                <a:solidFill>
                  <a:prstClr val="white"/>
                </a:solidFill>
                <a:cs typeface="B Homa"/>
              </a:rPr>
              <a:t>TSEN 12467 </a:t>
            </a:r>
            <a:r>
              <a:rPr lang="fa-IR" sz="1600" dirty="0" smtClean="0">
                <a:solidFill>
                  <a:prstClr val="white"/>
                </a:solidFill>
                <a:cs typeface="B Homa"/>
              </a:rPr>
              <a:t>و </a:t>
            </a:r>
            <a:r>
              <a:rPr lang="en-US" sz="1600" dirty="0" smtClean="0">
                <a:solidFill>
                  <a:prstClr val="white"/>
                </a:solidFill>
                <a:cs typeface="B Homa"/>
              </a:rPr>
              <a:t>ASTM – EN13501 ، BS ، ISO 14000 – ISO 9001 </a:t>
            </a:r>
            <a:br>
              <a:rPr lang="en-US" sz="1600" dirty="0" smtClean="0">
                <a:solidFill>
                  <a:prstClr val="white"/>
                </a:solidFill>
                <a:cs typeface="B Homa"/>
              </a:rPr>
            </a:br>
            <a:r>
              <a:rPr lang="en-US" sz="1600" dirty="0" smtClean="0">
                <a:solidFill>
                  <a:prstClr val="white"/>
                </a:solidFill>
                <a:cs typeface="B Homa"/>
              </a:rPr>
              <a:t> </a:t>
            </a:r>
            <a:r>
              <a:rPr lang="fa-IR" sz="1600" dirty="0" smtClean="0">
                <a:solidFill>
                  <a:prstClr val="white"/>
                </a:solidFill>
                <a:cs typeface="B Homa"/>
              </a:rPr>
              <a:t>●   خواص و تکنولوژی تولید   </a:t>
            </a:r>
            <a:br>
              <a:rPr lang="fa-IR" sz="1600" dirty="0" smtClean="0">
                <a:solidFill>
                  <a:prstClr val="white"/>
                </a:solidFill>
                <a:cs typeface="B Homa"/>
              </a:rPr>
            </a:br>
            <a:r>
              <a:rPr lang="fa-IR" sz="1600" dirty="0" smtClean="0">
                <a:solidFill>
                  <a:prstClr val="white"/>
                </a:solidFill>
                <a:cs typeface="B Homa"/>
              </a:rPr>
              <a:t>ترکیبی از سیمان، ماسه، آب، هوا، و مواد افزودني خاص سترون شده و پخته شده در اتو کلاوهای خاص با استاندارهای جهانی. </a:t>
            </a:r>
            <a:br>
              <a:rPr lang="fa-IR" sz="1600" dirty="0" smtClean="0">
                <a:solidFill>
                  <a:prstClr val="white"/>
                </a:solidFill>
                <a:cs typeface="B Homa"/>
              </a:rPr>
            </a:br>
            <a:r>
              <a:rPr lang="fa-IR" sz="1600" dirty="0" smtClean="0">
                <a:solidFill>
                  <a:prstClr val="white"/>
                </a:solidFill>
                <a:cs typeface="B Homa"/>
              </a:rPr>
              <a:t>سمنت برد با تکنولوژی مدرن و پیشرفته روز جهان تولید و ساخته می شود و مطابق با استانداردهای بین المللی و محصولاتي از </a:t>
            </a:r>
            <a:r>
              <a:rPr lang="en-US" sz="1600" dirty="0" smtClean="0">
                <a:solidFill>
                  <a:prstClr val="white"/>
                </a:solidFill>
                <a:cs typeface="B Homa"/>
              </a:rPr>
              <a:t>(</a:t>
            </a:r>
            <a:r>
              <a:rPr lang="en-US" sz="1600" dirty="0" err="1" smtClean="0">
                <a:solidFill>
                  <a:prstClr val="white"/>
                </a:solidFill>
                <a:cs typeface="B Homa"/>
              </a:rPr>
              <a:t>Etex</a:t>
            </a:r>
            <a:r>
              <a:rPr lang="en-US" sz="1600" dirty="0" smtClean="0">
                <a:solidFill>
                  <a:prstClr val="white"/>
                </a:solidFill>
                <a:cs typeface="B Homa"/>
              </a:rPr>
              <a:t>، USG، Eternit) </a:t>
            </a:r>
            <a:r>
              <a:rPr lang="fa-IR" sz="1600" dirty="0" smtClean="0">
                <a:solidFill>
                  <a:prstClr val="white"/>
                </a:solidFill>
                <a:cs typeface="B Homa"/>
              </a:rPr>
              <a:t>آلمان و بلژیک دارای بالاترین استاندارد جهانی بوده و در نوع خود از عالی ترین و با کیفیت ترین مصالح ساختمانی روز دنیا به حساب می آید و هم اکنون در 30 کشور پیشرفته جهان به عنوان برترین سیستم ساخت و ساز خشک استفاده می شود که در همه نقاط ساختمان کاربرد وسیع و سریع و بسیار عالی دارد. ورقه های سیمانی الیاف دار از بهترین پوشش های ساخت و ساز خشک می باشد که با خواص مکانیکی و مشخصات فنی خاص از مقاومت بسیار بالا، دوام، پایداری هیدرولیکی و حرارتی تولید می گردد.</a:t>
            </a:r>
            <a:br>
              <a:rPr lang="fa-IR" sz="1600" dirty="0" smtClean="0">
                <a:solidFill>
                  <a:prstClr val="white"/>
                </a:solidFill>
                <a:cs typeface="B Homa"/>
              </a:rPr>
            </a:br>
            <a:r>
              <a:rPr lang="fa-IR" sz="1600" dirty="0" smtClean="0">
                <a:solidFill>
                  <a:prstClr val="white"/>
                </a:solidFill>
                <a:cs typeface="B Homa"/>
              </a:rPr>
              <a:t/>
            </a:r>
            <a:br>
              <a:rPr lang="fa-IR" sz="1600" dirty="0" smtClean="0">
                <a:solidFill>
                  <a:prstClr val="white"/>
                </a:solidFill>
                <a:cs typeface="B Homa"/>
              </a:rPr>
            </a:br>
            <a:endParaRPr lang="fa-IR" sz="1600" dirty="0">
              <a:solidFill>
                <a:prstClr val="white"/>
              </a:solidFill>
              <a:cs typeface="B Homa"/>
            </a:endParaRPr>
          </a:p>
        </p:txBody>
      </p:sp>
    </p:spTree>
    <p:extLst>
      <p:ext uri="{BB962C8B-B14F-4D97-AF65-F5344CB8AC3E}">
        <p14:creationId xmlns:p14="http://schemas.microsoft.com/office/powerpoint/2010/main" val="2236744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98277" y="615462"/>
            <a:ext cx="4923692" cy="5547673"/>
          </a:xfrm>
          <a:prstGeom prst="rect">
            <a:avLst/>
          </a:prstGeom>
        </p:spPr>
        <p:txBody>
          <a:bodyPr wrap="square">
            <a:spAutoFit/>
          </a:bodyPr>
          <a:lstStyle/>
          <a:p>
            <a:r>
              <a:rPr lang="fa-IR" sz="1477" b="1" dirty="0">
                <a:solidFill>
                  <a:prstClr val="white"/>
                </a:solidFill>
                <a:cs typeface="B Homa"/>
              </a:rPr>
              <a:t>● کاربرد و موارد استفاده</a:t>
            </a:r>
            <a:r>
              <a:rPr lang="fa-IR" sz="1477" dirty="0">
                <a:solidFill>
                  <a:prstClr val="white"/>
                </a:solidFill>
                <a:cs typeface="B Homa"/>
              </a:rPr>
              <a:t/>
            </a:r>
            <a:br>
              <a:rPr lang="fa-IR" sz="1477" dirty="0">
                <a:solidFill>
                  <a:prstClr val="white"/>
                </a:solidFill>
                <a:cs typeface="B Homa"/>
              </a:rPr>
            </a:br>
            <a:r>
              <a:rPr lang="fa-IR" sz="1477" dirty="0">
                <a:solidFill>
                  <a:prstClr val="white"/>
                </a:solidFill>
                <a:cs typeface="B Homa"/>
              </a:rPr>
              <a:t>در همه نقاط ساختمان‌های فلزی و بتنی (دیوار، کف، سقف، پله، نما) و در تمامي‌مناطق اقلیمي‌و آب و هوایی و شرایط جوی. </a:t>
            </a:r>
            <a:br>
              <a:rPr lang="fa-IR" sz="1477" dirty="0">
                <a:solidFill>
                  <a:prstClr val="white"/>
                </a:solidFill>
                <a:cs typeface="B Homa"/>
              </a:rPr>
            </a:br>
            <a:r>
              <a:rPr lang="fa-IR" sz="1477" dirty="0">
                <a:solidFill>
                  <a:prstClr val="white"/>
                </a:solidFill>
                <a:cs typeface="B Homa"/>
              </a:rPr>
              <a:t>خانه های ویلایی، ساختمان های اداری، مسکونی، برج سازی، دفاتر، مدارس و آمفی تئاتر، بیمارستان، کلینیک های تخصصی و آزمایشگاه ها، کارخانه ها، لابراتوارهای داروسازی، رستوران ها، نمایشگاه ها، فرودگاه ها، و ایستگاه های مترو، سالن های عمومی، ورزشی، بهداشتی، صنعتی، کشاوزی، دامداری و کمپ‌های موقت و دائم، اورژانس‌ها و خانه‌های بهداشت، خانه‌های اسکان موقت، خانه‌های روستایی بویژه مناطق صعب العبور، بازسازی مناطق آسیب دیده از بلایای طبیعی مثل زلزله و اسکان موقت آسیب دیدگان از بلایای طبیعی با توجه به سرعت احداث و هزینه پائین، بازسازی مناطق فرسوده شهرها و روستاها، احداث شهرک‌های مسکونی جدید در طرح انبوه سازی، تجهیز کارگاه (موقت و دائم) پروژه‌های عمرانی، معدنی، صنعتی، احداث سوله‌های کشاورزی، دامداری، صنعتی، کارگاهی و احداث ساختمان‌هایی در نقاط دورافتاده مانند خانه‌های بهداشت، کمپ هلال اهمر، پاسگاه‌ها، انبارها یا ساختمان‌های ستاد بحران حوادث غیر مترقبه و پست‌های مخابرات، برق و ... .</a:t>
            </a:r>
            <a:br>
              <a:rPr lang="fa-IR" sz="1477" dirty="0">
                <a:solidFill>
                  <a:prstClr val="white"/>
                </a:solidFill>
                <a:cs typeface="B Homa"/>
              </a:rPr>
            </a:br>
            <a:r>
              <a:rPr lang="fa-IR" sz="1477" dirty="0">
                <a:solidFill>
                  <a:prstClr val="white"/>
                </a:solidFill>
                <a:cs typeface="B Homa"/>
              </a:rPr>
              <a:t>دیوارهای جداکننده داخلی و پارتیشن بندی ، دیوارهای خارجی یا بیرونی، زیر کاشیکاری سرویس ها و نواحی مرطوب، ستون ها و سقف ها و کف ها، پوشش های مقاوم، با دوام و سبک، نما و پوشش های دکوراتیو رنگی و طرح دار ساختمانی، (مناسب ترین نوع دیوار برای ساختمان های بلند مرتبه و برج سازی بدون نیاز به اجرای نما کاری که مي‌توان با رنگ‌های دلخواه و با دوام زیبا ترین طرح را روی آن اجرا نمود).</a:t>
            </a:r>
            <a:br>
              <a:rPr lang="fa-IR" sz="1477" dirty="0">
                <a:solidFill>
                  <a:prstClr val="white"/>
                </a:solidFill>
                <a:cs typeface="B Homa"/>
              </a:rPr>
            </a:br>
            <a:endParaRPr lang="fa-IR" sz="1477" dirty="0">
              <a:solidFill>
                <a:prstClr val="white"/>
              </a:solidFill>
            </a:endParaRPr>
          </a:p>
        </p:txBody>
      </p:sp>
      <p:pic>
        <p:nvPicPr>
          <p:cNvPr id="101378" name="Picture 2" descr="C:\Users\maziyar\Desktop\fiber cement\page7.jpg"/>
          <p:cNvPicPr>
            <a:picLocks noChangeAspect="1" noChangeArrowheads="1"/>
          </p:cNvPicPr>
          <p:nvPr/>
        </p:nvPicPr>
        <p:blipFill>
          <a:blip r:embed="rId2"/>
          <a:srcRect/>
          <a:stretch>
            <a:fillRect/>
          </a:stretch>
        </p:blipFill>
        <p:spPr bwMode="auto">
          <a:xfrm>
            <a:off x="422032" y="2022231"/>
            <a:ext cx="3305908" cy="2946184"/>
          </a:xfrm>
          <a:prstGeom prst="rect">
            <a:avLst/>
          </a:prstGeom>
          <a:noFill/>
        </p:spPr>
      </p:pic>
    </p:spTree>
    <p:extLst>
      <p:ext uri="{BB962C8B-B14F-4D97-AF65-F5344CB8AC3E}">
        <p14:creationId xmlns:p14="http://schemas.microsoft.com/office/powerpoint/2010/main" val="8173988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3" name="Rectangle 9"/>
          <p:cNvSpPr>
            <a:spLocks noChangeArrowheads="1"/>
          </p:cNvSpPr>
          <p:nvPr/>
        </p:nvSpPr>
        <p:spPr bwMode="auto">
          <a:xfrm>
            <a:off x="0" y="540495"/>
            <a:ext cx="9035130" cy="5597317"/>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pPr algn="just" fontAlgn="base">
              <a:spcBef>
                <a:spcPct val="0"/>
              </a:spcBef>
              <a:spcAft>
                <a:spcPct val="0"/>
              </a:spcAft>
            </a:pPr>
            <a:r>
              <a:rPr lang="ar-SA" sz="1846" b="1" dirty="0">
                <a:solidFill>
                  <a:prstClr val="white"/>
                </a:solidFill>
                <a:latin typeface="Arial" pitchFamily="34" charset="0"/>
                <a:cs typeface="B Homa"/>
              </a:rPr>
              <a:t>مشخصات تکنیکی و فني صفحات سیمانی سبک و پروسه توليد و ساخت و آزمايشات فني</a:t>
            </a:r>
            <a:r>
              <a:rPr lang="en-US" sz="1846" b="1" dirty="0" err="1">
                <a:solidFill>
                  <a:prstClr val="white"/>
                </a:solidFill>
                <a:latin typeface="Arial" pitchFamily="34" charset="0"/>
                <a:cs typeface="B Homa"/>
              </a:rPr>
              <a:t>Ce</a:t>
            </a:r>
            <a:r>
              <a:rPr lang="ar-SA" sz="1846" dirty="0">
                <a:solidFill>
                  <a:prstClr val="white"/>
                </a:solidFill>
                <a:latin typeface="Arial" pitchFamily="34" charset="0"/>
                <a:cs typeface="B Homa"/>
              </a:rPr>
              <a:t> </a:t>
            </a:r>
            <a:r>
              <a:rPr lang="en-US" sz="1846" b="1" dirty="0" err="1">
                <a:solidFill>
                  <a:prstClr val="white"/>
                </a:solidFill>
                <a:latin typeface="Arial" pitchFamily="34" charset="0"/>
                <a:cs typeface="B Homa"/>
              </a:rPr>
              <a:t>ment</a:t>
            </a:r>
            <a:r>
              <a:rPr lang="en-US" sz="1846" b="1" dirty="0">
                <a:solidFill>
                  <a:prstClr val="white"/>
                </a:solidFill>
                <a:latin typeface="Arial" pitchFamily="34" charset="0"/>
                <a:cs typeface="B Homa"/>
              </a:rPr>
              <a:t> Board</a:t>
            </a:r>
            <a:r>
              <a:rPr lang="ar-SA" sz="1477" dirty="0">
                <a:solidFill>
                  <a:prstClr val="white"/>
                </a:solidFill>
                <a:latin typeface="Arial" pitchFamily="34" charset="0"/>
                <a:cs typeface="B Homa"/>
              </a:rPr>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 نوع محصول:صفحه های صاف سیمان و سیلیکات کلسیم و الیاف نسوز (سمنت بورد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 خواص مواد : مقاوم در برابر همه شرایط آب و هوایی مرطوب، کاربرد آسان به وسیله ابزار چوبی</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3. ابعاد : 1250 × 2500 تا 3000 میلیمتردرخت سرو)</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11. چگالی ظاهری : 3</a:t>
            </a:r>
            <a:r>
              <a:rPr lang="en-US" sz="1477" dirty="0">
                <a:solidFill>
                  <a:prstClr val="white"/>
                </a:solidFill>
                <a:latin typeface="Arial" pitchFamily="34" charset="0"/>
                <a:cs typeface="B Homa"/>
              </a:rPr>
              <a:t>kg/m 1300</a:t>
            </a:r>
            <a:r>
              <a:rPr lang="ar-SA" sz="1477" dirty="0">
                <a:solidFill>
                  <a:prstClr val="white"/>
                </a:solidFill>
                <a:latin typeface="Arial" pitchFamily="34" charset="0"/>
                <a:cs typeface="B Homa"/>
              </a:rPr>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12. مقاومت در مقابل یخ زدگی : ضد یخ است (طبق استاندارد </a:t>
            </a:r>
            <a:r>
              <a:rPr lang="en-US" sz="1477" dirty="0">
                <a:solidFill>
                  <a:prstClr val="white"/>
                </a:solidFill>
                <a:latin typeface="Arial" pitchFamily="34" charset="0"/>
                <a:cs typeface="B Homa"/>
              </a:rPr>
              <a:t>TSEN 12467)</a:t>
            </a:r>
            <a:r>
              <a:rPr lang="ar-SA" sz="1477" dirty="0">
                <a:solidFill>
                  <a:prstClr val="white"/>
                </a:solidFill>
                <a:latin typeface="Arial" pitchFamily="34" charset="0"/>
                <a:cs typeface="B Homa"/>
              </a:rPr>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13. نفوذ ناپذیری در برابر آب : نفوذناپذیر است (طبق استاندار </a:t>
            </a:r>
            <a:r>
              <a:rPr lang="en-US" sz="1477" dirty="0">
                <a:solidFill>
                  <a:prstClr val="white"/>
                </a:solidFill>
                <a:latin typeface="Arial" pitchFamily="34" charset="0"/>
                <a:cs typeface="B Homa"/>
              </a:rPr>
              <a:t>TSEN 12467)</a:t>
            </a:r>
            <a:r>
              <a:rPr lang="ar-SA" sz="1477" dirty="0">
                <a:solidFill>
                  <a:prstClr val="white"/>
                </a:solidFill>
                <a:latin typeface="Arial" pitchFamily="34" charset="0"/>
                <a:cs typeface="B Homa"/>
              </a:rPr>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14. ضریب مقاومت نفوذ :250</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15. نفوذپذیری : %40</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16. واحد گسستگی : </a:t>
            </a:r>
            <a:r>
              <a:rPr lang="en-US" sz="1477" dirty="0">
                <a:solidFill>
                  <a:prstClr val="white"/>
                </a:solidFill>
                <a:latin typeface="Arial" pitchFamily="34" charset="0"/>
                <a:cs typeface="B Homa"/>
              </a:rPr>
              <a:t>N/mm2 0/18</a:t>
            </a:r>
            <a:r>
              <a:rPr lang="ar-SA" sz="1477" dirty="0">
                <a:solidFill>
                  <a:prstClr val="white"/>
                </a:solidFill>
                <a:latin typeface="Arial" pitchFamily="34" charset="0"/>
                <a:cs typeface="B Homa"/>
              </a:rPr>
              <a:t> ~ (جهت ماشین = طولی)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17. (صفحه های نرم) : </a:t>
            </a:r>
            <a:r>
              <a:rPr lang="en-US" sz="1477" dirty="0">
                <a:solidFill>
                  <a:prstClr val="white"/>
                </a:solidFill>
                <a:latin typeface="Arial" pitchFamily="34" charset="0"/>
                <a:cs typeface="B Homa"/>
              </a:rPr>
              <a:t>N/mm2 0/12</a:t>
            </a:r>
            <a:r>
              <a:rPr lang="ar-SA" sz="1477" dirty="0">
                <a:solidFill>
                  <a:prstClr val="white"/>
                </a:solidFill>
                <a:latin typeface="Arial" pitchFamily="34" charset="0"/>
                <a:cs typeface="B Homa"/>
              </a:rPr>
              <a:t> ~ (متقاطع با جهت ماشین)</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18. واحد گسستگی : </a:t>
            </a:r>
            <a:r>
              <a:rPr lang="en-US" sz="1477" dirty="0">
                <a:solidFill>
                  <a:prstClr val="white"/>
                </a:solidFill>
                <a:latin typeface="Arial" pitchFamily="34" charset="0"/>
                <a:cs typeface="B Homa"/>
              </a:rPr>
              <a:t>N/mm2 0/15</a:t>
            </a:r>
            <a:r>
              <a:rPr lang="ar-SA" sz="1477" dirty="0">
                <a:solidFill>
                  <a:prstClr val="white"/>
                </a:solidFill>
                <a:latin typeface="Arial" pitchFamily="34" charset="0"/>
                <a:cs typeface="B Homa"/>
              </a:rPr>
              <a:t> ~ (جهت ماشین = طولی)</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19. (صفحه های زبر) : </a:t>
            </a:r>
            <a:r>
              <a:rPr lang="en-US" sz="1477" dirty="0">
                <a:solidFill>
                  <a:prstClr val="white"/>
                </a:solidFill>
                <a:latin typeface="Arial" pitchFamily="34" charset="0"/>
                <a:cs typeface="B Homa"/>
              </a:rPr>
              <a:t>N/mm2 0/10</a:t>
            </a:r>
            <a:r>
              <a:rPr lang="ar-SA" sz="1477" dirty="0">
                <a:solidFill>
                  <a:prstClr val="white"/>
                </a:solidFill>
                <a:latin typeface="Arial" pitchFamily="34" charset="0"/>
                <a:cs typeface="B Homa"/>
              </a:rPr>
              <a:t> ~ (متقاطع با جهت ماشین)</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20. قدرت فشار : </a:t>
            </a:r>
            <a:r>
              <a:rPr lang="en-US" sz="1477" dirty="0">
                <a:solidFill>
                  <a:prstClr val="white"/>
                </a:solidFill>
                <a:latin typeface="Arial" pitchFamily="34" charset="0"/>
                <a:cs typeface="B Homa"/>
              </a:rPr>
              <a:t>N/mm2 0/30</a:t>
            </a:r>
            <a:r>
              <a:rPr lang="ar-SA" sz="1477" dirty="0">
                <a:solidFill>
                  <a:prstClr val="white"/>
                </a:solidFill>
                <a:latin typeface="Arial" pitchFamily="34" charset="0"/>
                <a:cs typeface="B Homa"/>
              </a:rPr>
              <a:t> ~ (عمود بر سطح ورقه)</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21. قدرت کشش : </a:t>
            </a:r>
            <a:r>
              <a:rPr lang="en-US" sz="1477" dirty="0">
                <a:solidFill>
                  <a:prstClr val="white"/>
                </a:solidFill>
                <a:latin typeface="Arial" pitchFamily="34" charset="0"/>
                <a:cs typeface="B Homa"/>
              </a:rPr>
              <a:t>N/mm2 0/2</a:t>
            </a:r>
            <a:r>
              <a:rPr lang="ar-SA" sz="1477" dirty="0">
                <a:solidFill>
                  <a:prstClr val="white"/>
                </a:solidFill>
                <a:latin typeface="Arial" pitchFamily="34" charset="0"/>
                <a:cs typeface="B Homa"/>
              </a:rPr>
              <a:t> ~ (عمود بر سطح ورقه)</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22. واکنش در برابر آتش : نسوز (کلاس 2</a:t>
            </a:r>
            <a:r>
              <a:rPr lang="en-US" sz="1477" dirty="0">
                <a:solidFill>
                  <a:prstClr val="white"/>
                </a:solidFill>
                <a:latin typeface="Arial" pitchFamily="34" charset="0"/>
                <a:cs typeface="B Homa"/>
              </a:rPr>
              <a:t>A</a:t>
            </a:r>
            <a:r>
              <a:rPr lang="ar-SA" sz="1477" dirty="0">
                <a:solidFill>
                  <a:prstClr val="white"/>
                </a:solidFill>
                <a:latin typeface="Arial" pitchFamily="34" charset="0"/>
                <a:cs typeface="B Homa"/>
              </a:rPr>
              <a:t> از مواد ساختمانی (طبق استاندارد </a:t>
            </a:r>
            <a:r>
              <a:rPr lang="en-US" sz="1477" dirty="0">
                <a:solidFill>
                  <a:prstClr val="white"/>
                </a:solidFill>
                <a:latin typeface="Arial" pitchFamily="34" charset="0"/>
                <a:cs typeface="B Homa"/>
              </a:rPr>
              <a:t>DIN 4102/2)</a:t>
            </a:r>
            <a:r>
              <a:rPr lang="ar-SA" sz="1477" dirty="0">
                <a:solidFill>
                  <a:prstClr val="white"/>
                </a:solidFill>
                <a:latin typeface="Arial" pitchFamily="34" charset="0"/>
                <a:cs typeface="B Homa"/>
              </a:rPr>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23. پنبه نسوز (آزبست) : بدون پنبه نسوز</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24. میزان مواد خطرناک دیگر : ندارد</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25. ضریب انبساطی گرمایی : </a:t>
            </a:r>
            <a:r>
              <a:rPr lang="en-US" sz="1477" dirty="0">
                <a:solidFill>
                  <a:prstClr val="white"/>
                </a:solidFill>
                <a:latin typeface="Arial" pitchFamily="34" charset="0"/>
                <a:cs typeface="B Homa"/>
              </a:rPr>
              <a:t>mm/</a:t>
            </a:r>
            <a:r>
              <a:rPr lang="en-US" sz="1477" dirty="0" err="1">
                <a:solidFill>
                  <a:prstClr val="white"/>
                </a:solidFill>
                <a:latin typeface="Arial" pitchFamily="34" charset="0"/>
                <a:cs typeface="B Homa"/>
              </a:rPr>
              <a:t>mk</a:t>
            </a:r>
            <a:r>
              <a:rPr lang="en-US" sz="1477" dirty="0">
                <a:solidFill>
                  <a:prstClr val="white"/>
                </a:solidFill>
                <a:latin typeface="Arial" pitchFamily="34" charset="0"/>
                <a:cs typeface="B Homa"/>
              </a:rPr>
              <a:t> 5/00/0= 1 </a:t>
            </a:r>
            <a:r>
              <a:rPr lang="ar-SA" sz="1477" dirty="0">
                <a:solidFill>
                  <a:prstClr val="white"/>
                </a:solidFill>
                <a:latin typeface="Arial" pitchFamily="34" charset="0"/>
                <a:cs typeface="B Homa"/>
              </a:rPr>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26. ضریب رسانایی گرمایی :</a:t>
            </a:r>
            <a:r>
              <a:rPr lang="en-US" sz="1477" dirty="0">
                <a:solidFill>
                  <a:prstClr val="white"/>
                </a:solidFill>
                <a:latin typeface="Arial" pitchFamily="34" charset="0"/>
                <a:cs typeface="B Homa"/>
              </a:rPr>
              <a:t>w/</a:t>
            </a:r>
            <a:r>
              <a:rPr lang="en-US" sz="1477" dirty="0" err="1">
                <a:solidFill>
                  <a:prstClr val="white"/>
                </a:solidFill>
                <a:latin typeface="Arial" pitchFamily="34" charset="0"/>
                <a:cs typeface="B Homa"/>
              </a:rPr>
              <a:t>mk</a:t>
            </a:r>
            <a:r>
              <a:rPr lang="en-US" sz="1477" dirty="0">
                <a:solidFill>
                  <a:prstClr val="white"/>
                </a:solidFill>
                <a:latin typeface="Arial" pitchFamily="34" charset="0"/>
                <a:cs typeface="B Homa"/>
              </a:rPr>
              <a:t> 18/0= </a:t>
            </a:r>
            <a:r>
              <a:rPr lang="ar-SA" sz="1477" dirty="0">
                <a:solidFill>
                  <a:prstClr val="white"/>
                </a:solidFill>
                <a:latin typeface="Arial" pitchFamily="34" charset="0"/>
                <a:cs typeface="B Homa"/>
              </a:rPr>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27. واحد کشانی (پلاستیکی) : </a:t>
            </a:r>
            <a:r>
              <a:rPr lang="en-US" sz="1477" dirty="0">
                <a:solidFill>
                  <a:prstClr val="white"/>
                </a:solidFill>
                <a:latin typeface="Arial" pitchFamily="34" charset="0"/>
                <a:cs typeface="B Homa"/>
              </a:rPr>
              <a:t>N/mm2 8000</a:t>
            </a:r>
            <a:r>
              <a:rPr lang="ar-SA" sz="1477" dirty="0">
                <a:solidFill>
                  <a:prstClr val="white"/>
                </a:solidFill>
                <a:latin typeface="Arial" pitchFamily="34" charset="0"/>
                <a:cs typeface="B Homa"/>
              </a:rPr>
              <a:t> (در جهت دستگاه)</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 </a:t>
            </a:r>
            <a:r>
              <a:rPr lang="en-US" sz="1477" dirty="0">
                <a:solidFill>
                  <a:prstClr val="white"/>
                </a:solidFill>
                <a:latin typeface="Arial" pitchFamily="34" charset="0"/>
                <a:cs typeface="B Homa"/>
              </a:rPr>
              <a:t>N/mm2 6000</a:t>
            </a:r>
            <a:r>
              <a:rPr lang="ar-SA" sz="1477" dirty="0">
                <a:solidFill>
                  <a:prstClr val="white"/>
                </a:solidFill>
                <a:latin typeface="Arial" pitchFamily="34" charset="0"/>
                <a:cs typeface="B Homa"/>
              </a:rPr>
              <a:t> (عمود بر جهت دستگاه)</a:t>
            </a:r>
            <a:br>
              <a:rPr lang="ar-SA" sz="1477" dirty="0">
                <a:solidFill>
                  <a:prstClr val="white"/>
                </a:solidFill>
                <a:latin typeface="Arial" pitchFamily="34" charset="0"/>
                <a:cs typeface="B Homa"/>
              </a:rPr>
            </a:br>
            <a:endParaRPr lang="ar-SA" sz="1477" dirty="0">
              <a:solidFill>
                <a:prstClr val="white"/>
              </a:solidFill>
              <a:latin typeface="Arial" pitchFamily="34" charset="0"/>
              <a:cs typeface="B Homa"/>
            </a:endParaRPr>
          </a:p>
        </p:txBody>
      </p:sp>
      <p:sp>
        <p:nvSpPr>
          <p:cNvPr id="6154" name="AutoShape 10" descr="C:\Users\maziyar\Documents\Downloads\images\page18.jpg"/>
          <p:cNvSpPr>
            <a:spLocks noChangeAspect="1" noChangeArrowheads="1"/>
          </p:cNvSpPr>
          <p:nvPr/>
        </p:nvSpPr>
        <p:spPr bwMode="auto">
          <a:xfrm>
            <a:off x="8941779" y="4023951"/>
            <a:ext cx="3842238" cy="3525715"/>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Tree>
    <p:extLst>
      <p:ext uri="{BB962C8B-B14F-4D97-AF65-F5344CB8AC3E}">
        <p14:creationId xmlns:p14="http://schemas.microsoft.com/office/powerpoint/2010/main" val="27864904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49969" y="615465"/>
            <a:ext cx="4572000" cy="2820003"/>
          </a:xfrm>
          <a:prstGeom prst="rect">
            <a:avLst/>
          </a:prstGeom>
        </p:spPr>
        <p:txBody>
          <a:bodyPr>
            <a:spAutoFit/>
          </a:bodyPr>
          <a:lstStyle/>
          <a:p>
            <a:r>
              <a:rPr lang="ar-SA" sz="1477" dirty="0">
                <a:solidFill>
                  <a:prstClr val="white"/>
                </a:solidFill>
                <a:latin typeface="Arial" pitchFamily="34" charset="0"/>
                <a:cs typeface="B Homa"/>
              </a:rPr>
              <a:t>28. نسبت جذب آب : % 25 &gt; (کاملاً اشباع شده، شامل رطوبت محیط می شود)</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29. رطوبت ذخیره شده : % 10 &gt; ( در معرض رطوبت محیط)</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4. ضخامت (قطر) :20- 60 میلیمتر</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5. تلورانس طولی : 5 ± میلیمتر</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6. تلورانس عرضی : 75/3 ± میلیمتر</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7. تلورانس قطری : </a:t>
            </a:r>
            <a:r>
              <a:rPr lang="en-US" sz="1477" dirty="0">
                <a:solidFill>
                  <a:prstClr val="white"/>
                </a:solidFill>
                <a:latin typeface="Arial" pitchFamily="34" charset="0"/>
                <a:cs typeface="B Homa"/>
              </a:rPr>
              <a:t>e%10±</a:t>
            </a:r>
            <a:r>
              <a:rPr lang="ar-SA" sz="1477" dirty="0">
                <a:solidFill>
                  <a:prstClr val="white"/>
                </a:solidFill>
                <a:latin typeface="Arial" pitchFamily="34" charset="0"/>
                <a:cs typeface="B Homa"/>
              </a:rPr>
              <a:t> در صفحه های صاف و صیقلی </a:t>
            </a:r>
            <a:r>
              <a:rPr lang="en-US" sz="1477" dirty="0">
                <a:solidFill>
                  <a:prstClr val="white"/>
                </a:solidFill>
                <a:latin typeface="Arial" pitchFamily="34" charset="0"/>
                <a:cs typeface="B Homa"/>
              </a:rPr>
              <a:t>e%10±</a:t>
            </a:r>
            <a:r>
              <a:rPr lang="ar-SA" sz="1477" dirty="0">
                <a:solidFill>
                  <a:prstClr val="white"/>
                </a:solidFill>
                <a:latin typeface="Arial" pitchFamily="34" charset="0"/>
                <a:cs typeface="B Homa"/>
              </a:rPr>
              <a:t> در صفحه های زبر</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8. قائم بودن لبه  :</a:t>
            </a:r>
            <a:r>
              <a:rPr lang="en-US" sz="1477" dirty="0">
                <a:solidFill>
                  <a:prstClr val="white"/>
                </a:solidFill>
                <a:latin typeface="Arial" pitchFamily="34" charset="0"/>
                <a:cs typeface="B Homa"/>
              </a:rPr>
              <a:t>mm/m 2 ±</a:t>
            </a:r>
            <a:r>
              <a:rPr lang="ar-SA" sz="1477" dirty="0">
                <a:solidFill>
                  <a:prstClr val="white"/>
                </a:solidFill>
                <a:latin typeface="Arial" pitchFamily="34" charset="0"/>
                <a:cs typeface="B Homa"/>
              </a:rPr>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9. راست بودن لبه ها :</a:t>
            </a:r>
            <a:r>
              <a:rPr lang="en-US" sz="1477" dirty="0">
                <a:solidFill>
                  <a:prstClr val="white"/>
                </a:solidFill>
                <a:latin typeface="Arial" pitchFamily="34" charset="0"/>
                <a:cs typeface="B Homa"/>
              </a:rPr>
              <a:t>a % 1/0 ± (a</a:t>
            </a:r>
            <a:r>
              <a:rPr lang="ar-SA" sz="1477" dirty="0">
                <a:solidFill>
                  <a:prstClr val="white"/>
                </a:solidFill>
                <a:latin typeface="Arial" pitchFamily="34" charset="0"/>
                <a:cs typeface="B Homa"/>
              </a:rPr>
              <a:t>: طول و عرض صفحه ها)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10. شکل ظاهری : نرم یا زبر (مانند صفحه های </a:t>
            </a:r>
            <a:br>
              <a:rPr lang="ar-SA" sz="1477" dirty="0">
                <a:solidFill>
                  <a:prstClr val="white"/>
                </a:solidFill>
                <a:latin typeface="Arial" pitchFamily="34" charset="0"/>
                <a:cs typeface="B Homa"/>
              </a:rPr>
            </a:br>
            <a:r>
              <a:rPr lang="ar-SA" sz="1477" dirty="0">
                <a:solidFill>
                  <a:prstClr val="white"/>
                </a:solidFill>
                <a:latin typeface="Arial" pitchFamily="34" charset="0"/>
                <a:cs typeface="B Homa"/>
              </a:rPr>
              <a:t>30. شعاع خمیدگی : </a:t>
            </a:r>
            <a:r>
              <a:rPr lang="en-US" sz="1477" dirty="0">
                <a:solidFill>
                  <a:prstClr val="white"/>
                </a:solidFill>
                <a:latin typeface="Arial" pitchFamily="34" charset="0"/>
                <a:cs typeface="B Homa"/>
              </a:rPr>
              <a:t>m 12</a:t>
            </a:r>
            <a:r>
              <a:rPr lang="ar-SA" sz="1477" dirty="0">
                <a:solidFill>
                  <a:prstClr val="white"/>
                </a:solidFill>
                <a:latin typeface="Arial" pitchFamily="34" charset="0"/>
                <a:cs typeface="B Homa"/>
              </a:rPr>
              <a:t> ~</a:t>
            </a:r>
            <a:endParaRPr lang="fa-IR" sz="1477" dirty="0">
              <a:solidFill>
                <a:prstClr val="white"/>
              </a:solidFill>
            </a:endParaRPr>
          </a:p>
        </p:txBody>
      </p:sp>
      <p:pic>
        <p:nvPicPr>
          <p:cNvPr id="4098" name="Picture 2" descr="C:\Users\maziyar\Desktop\fiber cement\page18.jpg"/>
          <p:cNvPicPr>
            <a:picLocks noChangeAspect="1" noChangeArrowheads="1"/>
          </p:cNvPicPr>
          <p:nvPr/>
        </p:nvPicPr>
        <p:blipFill>
          <a:blip r:embed="rId2"/>
          <a:srcRect/>
          <a:stretch>
            <a:fillRect/>
          </a:stretch>
        </p:blipFill>
        <p:spPr bwMode="auto">
          <a:xfrm>
            <a:off x="562708" y="3077308"/>
            <a:ext cx="3682853" cy="29698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110860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52770" y="474786"/>
            <a:ext cx="5909876" cy="5632889"/>
          </a:xfrm>
          <a:prstGeom prst="rect">
            <a:avLst/>
          </a:prstGeom>
        </p:spPr>
        <p:txBody>
          <a:bodyPr wrap="square">
            <a:spAutoFit/>
          </a:bodyPr>
          <a:lstStyle/>
          <a:p>
            <a:r>
              <a:rPr lang="fa-IR" sz="1846" b="1" dirty="0">
                <a:solidFill>
                  <a:prstClr val="white"/>
                </a:solidFill>
                <a:cs typeface="B Homa"/>
              </a:rPr>
              <a:t>مزایا و خصیصه های صفحات سیمانی سبک، </a:t>
            </a:r>
            <a:r>
              <a:rPr lang="en-US" sz="1846" b="1" dirty="0">
                <a:solidFill>
                  <a:prstClr val="white"/>
                </a:solidFill>
                <a:cs typeface="B Homa"/>
              </a:rPr>
              <a:t>cement Board</a:t>
            </a:r>
            <a:br>
              <a:rPr lang="en-US" sz="1846" b="1" dirty="0">
                <a:solidFill>
                  <a:prstClr val="white"/>
                </a:solidFill>
                <a:cs typeface="B Homa"/>
              </a:rPr>
            </a:br>
            <a:r>
              <a:rPr lang="fa-IR" sz="1662" dirty="0">
                <a:solidFill>
                  <a:prstClr val="white"/>
                </a:solidFill>
              </a:rPr>
              <a:t/>
            </a:r>
            <a:br>
              <a:rPr lang="fa-IR" sz="1662" dirty="0">
                <a:solidFill>
                  <a:prstClr val="white"/>
                </a:solidFill>
              </a:rPr>
            </a:br>
            <a:r>
              <a:rPr lang="fa-IR" sz="1477" dirty="0">
                <a:solidFill>
                  <a:prstClr val="white"/>
                </a:solidFill>
                <a:cs typeface="B Homa"/>
              </a:rPr>
              <a:t>● از مواد کاملاً طبیعی و از نوع عالی تشکیل شده است و دوست انسان، محیط زیست و طبیعت می باشد.</a:t>
            </a:r>
            <a:br>
              <a:rPr lang="fa-IR" sz="1477" dirty="0">
                <a:solidFill>
                  <a:prstClr val="white"/>
                </a:solidFill>
                <a:cs typeface="B Homa"/>
              </a:rPr>
            </a:br>
            <a:r>
              <a:rPr lang="fa-IR" sz="1477" dirty="0">
                <a:solidFill>
                  <a:prstClr val="white"/>
                </a:solidFill>
                <a:cs typeface="B Homa"/>
              </a:rPr>
              <a:t>● مواد خطرناک و مضر برای سلامتی انسان در ترکیبات آن بکار نرفته است.</a:t>
            </a:r>
            <a:br>
              <a:rPr lang="fa-IR" sz="1477" dirty="0">
                <a:solidFill>
                  <a:prstClr val="white"/>
                </a:solidFill>
                <a:cs typeface="B Homa"/>
              </a:rPr>
            </a:br>
            <a:r>
              <a:rPr lang="fa-IR" sz="1477" dirty="0">
                <a:solidFill>
                  <a:prstClr val="white"/>
                </a:solidFill>
                <a:cs typeface="B Homa"/>
              </a:rPr>
              <a:t>● عمر طولانی دارد و فرسوده نمی شود و نگهداری و کاربرد آن آسان است.</a:t>
            </a:r>
            <a:br>
              <a:rPr lang="fa-IR" sz="1477" dirty="0">
                <a:solidFill>
                  <a:prstClr val="white"/>
                </a:solidFill>
                <a:cs typeface="B Homa"/>
              </a:rPr>
            </a:br>
            <a:r>
              <a:rPr lang="fa-IR" sz="1477" dirty="0">
                <a:solidFill>
                  <a:prstClr val="white"/>
                </a:solidFill>
                <a:cs typeface="B Homa"/>
              </a:rPr>
              <a:t>● توسط حشرات موذی چوب آسیب نمی بیند و غیر قابل سکونت برای اینگونه حشرات است.</a:t>
            </a:r>
            <a:br>
              <a:rPr lang="fa-IR" sz="1477" dirty="0">
                <a:solidFill>
                  <a:prstClr val="white"/>
                </a:solidFill>
                <a:cs typeface="B Homa"/>
              </a:rPr>
            </a:br>
            <a:r>
              <a:rPr lang="fa-IR" sz="1477" dirty="0">
                <a:solidFill>
                  <a:prstClr val="white"/>
                </a:solidFill>
                <a:cs typeface="B Homa"/>
              </a:rPr>
              <a:t>● نمی سوزد ( مطابق با استاندارد 410/2/2 </a:t>
            </a:r>
            <a:r>
              <a:rPr lang="en-US" sz="1477" dirty="0">
                <a:solidFill>
                  <a:prstClr val="white"/>
                </a:solidFill>
                <a:cs typeface="B Homa"/>
              </a:rPr>
              <a:t>DIN </a:t>
            </a:r>
            <a:r>
              <a:rPr lang="fa-IR" sz="1477" dirty="0">
                <a:solidFill>
                  <a:prstClr val="white"/>
                </a:solidFill>
                <a:cs typeface="B Homa"/>
              </a:rPr>
              <a:t>بر پایه </a:t>
            </a:r>
            <a:r>
              <a:rPr lang="en-US" sz="1477" dirty="0">
                <a:solidFill>
                  <a:prstClr val="white"/>
                </a:solidFill>
                <a:cs typeface="B Homa"/>
              </a:rPr>
              <a:t>A2 </a:t>
            </a:r>
            <a:r>
              <a:rPr lang="fa-IR" sz="1477" dirty="0">
                <a:solidFill>
                  <a:prstClr val="white"/>
                </a:solidFill>
                <a:cs typeface="B Homa"/>
              </a:rPr>
              <a:t>از مواد ساختمانی نسوز است).</a:t>
            </a:r>
            <a:br>
              <a:rPr lang="fa-IR" sz="1477" dirty="0">
                <a:solidFill>
                  <a:prstClr val="white"/>
                </a:solidFill>
                <a:cs typeface="B Homa"/>
              </a:rPr>
            </a:br>
            <a:r>
              <a:rPr lang="fa-IR" sz="1477" dirty="0">
                <a:solidFill>
                  <a:prstClr val="white"/>
                </a:solidFill>
                <a:cs typeface="B Homa"/>
              </a:rPr>
              <a:t>● قابلیت رنگ آمیزی ونقاشی به وسیله رنگهای آکریلیک درنمای خارجی و رنگهای پلاستیک درنماهای داخلی.</a:t>
            </a:r>
            <a:br>
              <a:rPr lang="fa-IR" sz="1477" dirty="0">
                <a:solidFill>
                  <a:prstClr val="white"/>
                </a:solidFill>
                <a:cs typeface="B Homa"/>
              </a:rPr>
            </a:br>
            <a:r>
              <a:rPr lang="fa-IR" sz="1477" dirty="0">
                <a:solidFill>
                  <a:prstClr val="white"/>
                </a:solidFill>
                <a:cs typeface="B Homa"/>
              </a:rPr>
              <a:t>● به علت ظاهر شبیه به چوب، راحت و گرم است اما از لحاظ فیزیکی مزیت های بسیاری نسبت به چوب دارد.</a:t>
            </a:r>
            <a:br>
              <a:rPr lang="fa-IR" sz="1477" dirty="0">
                <a:solidFill>
                  <a:prstClr val="white"/>
                </a:solidFill>
                <a:cs typeface="B Homa"/>
              </a:rPr>
            </a:br>
            <a:r>
              <a:rPr lang="fa-IR" sz="1477" dirty="0">
                <a:solidFill>
                  <a:prstClr val="white"/>
                </a:solidFill>
                <a:cs typeface="B Homa"/>
              </a:rPr>
              <a:t>● با دوام است، در صورتیکه مراقبت های صحیح اعمال شود از لحاظ تئوری طول عمر آن همیشگی است.</a:t>
            </a:r>
            <a:br>
              <a:rPr lang="fa-IR" sz="1477" dirty="0">
                <a:solidFill>
                  <a:prstClr val="white"/>
                </a:solidFill>
                <a:cs typeface="B Homa"/>
              </a:rPr>
            </a:br>
            <a:r>
              <a:rPr lang="fa-IR" sz="1477" dirty="0">
                <a:solidFill>
                  <a:prstClr val="white"/>
                </a:solidFill>
                <a:cs typeface="B Homa"/>
              </a:rPr>
              <a:t>● مقاوم در برابر پرتوهای زیان آور اشعه ماوراء بنفش و نورهای کاذب خورشید.</a:t>
            </a:r>
            <a:br>
              <a:rPr lang="fa-IR" sz="1477" dirty="0">
                <a:solidFill>
                  <a:prstClr val="white"/>
                </a:solidFill>
                <a:cs typeface="B Homa"/>
              </a:rPr>
            </a:br>
            <a:r>
              <a:rPr lang="fa-IR" sz="1477" dirty="0">
                <a:solidFill>
                  <a:prstClr val="white"/>
                </a:solidFill>
                <a:cs typeface="B Homa"/>
              </a:rPr>
              <a:t>● ضد آب می باشد نسبت جذب آب در آن کمتر از ساختمان های بتونی است.</a:t>
            </a:r>
            <a:br>
              <a:rPr lang="fa-IR" sz="1477" dirty="0">
                <a:solidFill>
                  <a:prstClr val="white"/>
                </a:solidFill>
                <a:cs typeface="B Homa"/>
              </a:rPr>
            </a:br>
            <a:r>
              <a:rPr lang="fa-IR" sz="1477" dirty="0">
                <a:solidFill>
                  <a:prstClr val="white"/>
                </a:solidFill>
                <a:cs typeface="B Homa"/>
              </a:rPr>
              <a:t>● پایدار در مقابل ضربه ها و لرزش ها و به راحتی قابل ساخت و اجرا می باشد.</a:t>
            </a:r>
            <a:br>
              <a:rPr lang="fa-IR" sz="1477" dirty="0">
                <a:solidFill>
                  <a:prstClr val="white"/>
                </a:solidFill>
                <a:cs typeface="B Homa"/>
              </a:rPr>
            </a:br>
            <a:r>
              <a:rPr lang="fa-IR" sz="1477" dirty="0">
                <a:solidFill>
                  <a:prstClr val="white"/>
                </a:solidFill>
                <a:cs typeface="B Homa"/>
              </a:rPr>
              <a:t>● اقتصادی و مقرون به صرفه است، زیرا به گچ کاری و سیمان کاری نیاز ندارد.</a:t>
            </a:r>
            <a:br>
              <a:rPr lang="fa-IR" sz="1477" dirty="0">
                <a:solidFill>
                  <a:prstClr val="white"/>
                </a:solidFill>
                <a:cs typeface="B Homa"/>
              </a:rPr>
            </a:br>
            <a:r>
              <a:rPr lang="en-US" sz="1477" dirty="0">
                <a:solidFill>
                  <a:prstClr val="white"/>
                </a:solidFill>
                <a:cs typeface="B Homa"/>
              </a:rPr>
              <a:t> mm8 </a:t>
            </a:r>
            <a:r>
              <a:rPr lang="fa-IR" sz="1477" dirty="0">
                <a:solidFill>
                  <a:prstClr val="white"/>
                </a:solidFill>
                <a:cs typeface="B Homa"/>
              </a:rPr>
              <a:t>● سبک است و حمل دستی آن به راحتی صورت می گیرد (وزن تقریبی با قطر</a:t>
            </a:r>
            <a:endParaRPr lang="en-US" sz="1477" dirty="0">
              <a:solidFill>
                <a:prstClr val="white"/>
              </a:solidFill>
              <a:cs typeface="B Homa"/>
            </a:endParaRPr>
          </a:p>
          <a:p>
            <a:r>
              <a:rPr lang="en-US" sz="1477" dirty="0">
                <a:solidFill>
                  <a:prstClr val="white"/>
                </a:solidFill>
                <a:cs typeface="B Homa"/>
              </a:rPr>
              <a:t> ، 10/4kg/m2                                              </a:t>
            </a:r>
            <a:br>
              <a:rPr lang="en-US" sz="1477" dirty="0">
                <a:solidFill>
                  <a:prstClr val="white"/>
                </a:solidFill>
                <a:cs typeface="B Homa"/>
              </a:rPr>
            </a:br>
            <a:r>
              <a:rPr lang="fa-IR" sz="1477" dirty="0">
                <a:solidFill>
                  <a:prstClr val="white"/>
                </a:solidFill>
                <a:cs typeface="B Homa"/>
              </a:rPr>
              <a:t/>
            </a:r>
            <a:br>
              <a:rPr lang="fa-IR" sz="1477" dirty="0">
                <a:solidFill>
                  <a:prstClr val="white"/>
                </a:solidFill>
                <a:cs typeface="B Homa"/>
              </a:rPr>
            </a:br>
            <a:endParaRPr lang="fa-IR" sz="1477" dirty="0">
              <a:solidFill>
                <a:prstClr val="white"/>
              </a:solidFill>
              <a:cs typeface="B Homa"/>
            </a:endParaRPr>
          </a:p>
        </p:txBody>
      </p:sp>
      <p:pic>
        <p:nvPicPr>
          <p:cNvPr id="4" name="Picture 1" descr="C:\Users\maziyar\Desktop\fiber cement\page17-2.jpg"/>
          <p:cNvPicPr>
            <a:picLocks noChangeAspect="1" noChangeArrowheads="1"/>
          </p:cNvPicPr>
          <p:nvPr/>
        </p:nvPicPr>
        <p:blipFill>
          <a:blip r:embed="rId2"/>
          <a:srcRect/>
          <a:stretch>
            <a:fillRect/>
          </a:stretch>
        </p:blipFill>
        <p:spPr bwMode="auto">
          <a:xfrm>
            <a:off x="268654" y="2191238"/>
            <a:ext cx="2684116" cy="25321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564027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75385" y="1248508"/>
            <a:ext cx="3376246" cy="4411144"/>
          </a:xfrm>
          <a:prstGeom prst="rect">
            <a:avLst/>
          </a:prstGeom>
        </p:spPr>
        <p:txBody>
          <a:bodyPr wrap="square">
            <a:spAutoFit/>
          </a:bodyPr>
          <a:lstStyle/>
          <a:p>
            <a:r>
              <a:rPr lang="fa-IR" sz="1477" dirty="0">
                <a:solidFill>
                  <a:prstClr val="white"/>
                </a:solidFill>
                <a:cs typeface="B Homa"/>
              </a:rPr>
              <a:t>● بدون بو است و هیچ گونه گازهای مضر برای سلامت انسان تولید نمی کند.</a:t>
            </a:r>
            <a:br>
              <a:rPr lang="fa-IR" sz="1477" dirty="0">
                <a:solidFill>
                  <a:prstClr val="white"/>
                </a:solidFill>
                <a:cs typeface="B Homa"/>
              </a:rPr>
            </a:br>
            <a:r>
              <a:rPr lang="fa-IR" sz="1477" dirty="0">
                <a:solidFill>
                  <a:prstClr val="white"/>
                </a:solidFill>
                <a:cs typeface="B Homa"/>
              </a:rPr>
              <a:t> ● مقاوم در برابر مواد شیمیایی و فضولات حیوانی است و عایق بسیار عالی گرما، سرما و صداست.</a:t>
            </a:r>
            <a:br>
              <a:rPr lang="fa-IR" sz="1477" dirty="0">
                <a:solidFill>
                  <a:prstClr val="white"/>
                </a:solidFill>
                <a:cs typeface="B Homa"/>
              </a:rPr>
            </a:br>
            <a:r>
              <a:rPr lang="fa-IR" sz="1477" dirty="0">
                <a:solidFill>
                  <a:prstClr val="white"/>
                </a:solidFill>
                <a:cs typeface="B Homa"/>
              </a:rPr>
              <a:t>● مقاومت در برابر شرایط آب و هوایی مختلف(به خاطر وجود مواد خاص در ترکیبات آن و گذراندن مرحله سترون شدن در برابر شرایط اتمسفر آب و هوایی)</a:t>
            </a:r>
            <a:br>
              <a:rPr lang="fa-IR" sz="1477" dirty="0">
                <a:solidFill>
                  <a:prstClr val="white"/>
                </a:solidFill>
                <a:cs typeface="B Homa"/>
              </a:rPr>
            </a:br>
            <a:r>
              <a:rPr lang="fa-IR" sz="1477" dirty="0">
                <a:solidFill>
                  <a:prstClr val="white"/>
                </a:solidFill>
                <a:cs typeface="B Homa"/>
              </a:rPr>
              <a:t>● کاربرد راحت و ایمن در هوای مرطوب دارد و ضریب واکنش آن با آب بسیار پایین است. (در صورت ماندگاری در آب به مدت تغییر میکند </a:t>
            </a:r>
            <a:r>
              <a:rPr lang="en-US" sz="1477" dirty="0">
                <a:solidFill>
                  <a:prstClr val="white"/>
                </a:solidFill>
                <a:cs typeface="B Homa"/>
              </a:rPr>
              <a:t>mm/m5/0</a:t>
            </a:r>
            <a:r>
              <a:rPr lang="fa-IR" sz="1477" dirty="0">
                <a:solidFill>
                  <a:prstClr val="white"/>
                </a:solidFill>
                <a:cs typeface="B Homa"/>
              </a:rPr>
              <a:t>. 24 ساعت  حداکثر </a:t>
            </a:r>
            <a:br>
              <a:rPr lang="fa-IR" sz="1477" dirty="0">
                <a:solidFill>
                  <a:prstClr val="white"/>
                </a:solidFill>
                <a:cs typeface="B Homa"/>
              </a:rPr>
            </a:br>
            <a:r>
              <a:rPr lang="fa-IR" sz="1477" dirty="0">
                <a:solidFill>
                  <a:prstClr val="white"/>
                </a:solidFill>
                <a:cs typeface="B Homa"/>
              </a:rPr>
              <a:t>● مقاوم در برابر آب دریا بنابراین به راحتی و اطمینان خاطر می توان از آن به عنوان دیوار خارجی ساختمانهای کنار دریا استفاده کرد (همچنین دامنه کوهپایه ها).</a:t>
            </a:r>
            <a:br>
              <a:rPr lang="fa-IR" sz="1477" dirty="0">
                <a:solidFill>
                  <a:prstClr val="white"/>
                </a:solidFill>
                <a:cs typeface="B Homa"/>
              </a:rPr>
            </a:br>
            <a:r>
              <a:rPr lang="fa-IR" sz="1477" dirty="0">
                <a:solidFill>
                  <a:prstClr val="white"/>
                </a:solidFill>
                <a:cs typeface="B Homa"/>
              </a:rPr>
              <a:t>● نسبت به مواد مشابه، کارایی راحت تر و ایمن تر دارد و ارتباط خیلی خوبی با مواد ایزولاسیون دارد</a:t>
            </a:r>
            <a:endParaRPr lang="fa-IR" sz="1477" dirty="0">
              <a:solidFill>
                <a:prstClr val="white"/>
              </a:solidFill>
            </a:endParaRPr>
          </a:p>
        </p:txBody>
      </p:sp>
      <p:pic>
        <p:nvPicPr>
          <p:cNvPr id="5122" name="Picture 2" descr="C:\Users\maziyar\Desktop\fiber cement\page7-3.jpg"/>
          <p:cNvPicPr>
            <a:picLocks noChangeAspect="1" noChangeArrowheads="1"/>
          </p:cNvPicPr>
          <p:nvPr/>
        </p:nvPicPr>
        <p:blipFill>
          <a:blip r:embed="rId2"/>
          <a:srcRect/>
          <a:stretch>
            <a:fillRect/>
          </a:stretch>
        </p:blipFill>
        <p:spPr bwMode="auto">
          <a:xfrm>
            <a:off x="984738" y="1107831"/>
            <a:ext cx="3961071" cy="17584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3" name="Picture 3" descr="C:\Users\maziyar\Desktop\fiber cement\page7-2.jpg"/>
          <p:cNvPicPr>
            <a:picLocks noChangeAspect="1" noChangeArrowheads="1"/>
          </p:cNvPicPr>
          <p:nvPr/>
        </p:nvPicPr>
        <p:blipFill>
          <a:blip r:embed="rId3"/>
          <a:srcRect/>
          <a:stretch>
            <a:fillRect/>
          </a:stretch>
        </p:blipFill>
        <p:spPr bwMode="auto">
          <a:xfrm>
            <a:off x="914400" y="3499338"/>
            <a:ext cx="4119513"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6402751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49215" y="599833"/>
            <a:ext cx="6963508" cy="5816977"/>
          </a:xfrm>
          <a:prstGeom prst="rect">
            <a:avLst/>
          </a:prstGeom>
        </p:spPr>
        <p:txBody>
          <a:bodyPr wrap="square">
            <a:spAutoFit/>
          </a:bodyPr>
          <a:lstStyle/>
          <a:p>
            <a:r>
              <a:rPr lang="fa-IR" sz="2000" b="1" dirty="0">
                <a:solidFill>
                  <a:prstClr val="white"/>
                </a:solidFill>
                <a:cs typeface="B Homa"/>
              </a:rPr>
              <a:t>سیستم دیوارهای دو جداره خشک مدرن درای وال </a:t>
            </a:r>
            <a:r>
              <a:rPr lang="fa-IR" sz="2000" b="1" dirty="0" smtClean="0">
                <a:solidFill>
                  <a:prstClr val="white"/>
                </a:solidFill>
                <a:cs typeface="B Homa"/>
              </a:rPr>
              <a:t>سیمانی </a:t>
            </a:r>
            <a:r>
              <a:rPr lang="fa-IR" sz="1600" b="1" dirty="0">
                <a:solidFill>
                  <a:prstClr val="white"/>
                </a:solidFill>
                <a:cs typeface="B Homa"/>
              </a:rPr>
              <a:t>سبک</a:t>
            </a:r>
            <a:r>
              <a:rPr lang="fa-IR" sz="1600" dirty="0">
                <a:solidFill>
                  <a:prstClr val="white"/>
                </a:solidFill>
                <a:cs typeface="B Homa"/>
              </a:rPr>
              <a:t/>
            </a:r>
            <a:br>
              <a:rPr lang="fa-IR" sz="1600" dirty="0">
                <a:solidFill>
                  <a:prstClr val="white"/>
                </a:solidFill>
                <a:cs typeface="B Homa"/>
              </a:rPr>
            </a:br>
            <a:r>
              <a:rPr lang="fa-IR" sz="1600" dirty="0">
                <a:solidFill>
                  <a:prstClr val="white"/>
                </a:solidFill>
                <a:cs typeface="B Homa"/>
              </a:rPr>
              <a:t/>
            </a:r>
            <a:br>
              <a:rPr lang="fa-IR" sz="1600" dirty="0">
                <a:solidFill>
                  <a:prstClr val="white"/>
                </a:solidFill>
                <a:cs typeface="B Homa"/>
              </a:rPr>
            </a:br>
            <a:r>
              <a:rPr lang="fa-IR" sz="1600" b="1" dirty="0">
                <a:solidFill>
                  <a:prstClr val="white"/>
                </a:solidFill>
                <a:cs typeface="B Homa"/>
              </a:rPr>
              <a:t>دیوارهای پیش ساخته دو جداره(درای وال سیمانی) با سازه‌های فلزی سبک ، اجرای سریع و خشک ورق‌های ساختمانی، پانل های معماری، دیوارهای پوششی، دیوارهای جدا کننده</a:t>
            </a:r>
            <a:r>
              <a:rPr lang="fa-IR" sz="1600" dirty="0">
                <a:solidFill>
                  <a:prstClr val="white"/>
                </a:solidFill>
                <a:cs typeface="B Homa"/>
              </a:rPr>
              <a:t> </a:t>
            </a:r>
            <a:br>
              <a:rPr lang="fa-IR" sz="1600" dirty="0">
                <a:solidFill>
                  <a:prstClr val="white"/>
                </a:solidFill>
                <a:cs typeface="B Homa"/>
              </a:rPr>
            </a:br>
            <a:r>
              <a:rPr lang="fa-IR" sz="1600" dirty="0">
                <a:solidFill>
                  <a:prstClr val="white"/>
                </a:solidFill>
                <a:cs typeface="B Homa"/>
              </a:rPr>
              <a:t/>
            </a:r>
            <a:br>
              <a:rPr lang="fa-IR" sz="1600" dirty="0">
                <a:solidFill>
                  <a:prstClr val="white"/>
                </a:solidFill>
                <a:cs typeface="B Homa"/>
              </a:rPr>
            </a:br>
            <a:r>
              <a:rPr lang="en-US" sz="1600" dirty="0">
                <a:solidFill>
                  <a:prstClr val="white"/>
                </a:solidFill>
              </a:rPr>
              <a:t> </a:t>
            </a:r>
            <a:r>
              <a:rPr lang="fa-IR" sz="1600" dirty="0">
                <a:solidFill>
                  <a:prstClr val="white"/>
                </a:solidFill>
                <a:cs typeface="B Homa"/>
              </a:rPr>
              <a:t>این روش از بهترین و پیشرفته ترین نوع دیوار در جهان می باشد خصوصیات مدرن و برتر این نوع دیوار اینست که خود سازه ای جدا از اسکلت ساختمان دارد اما بنوعی با قاب پیرامون (کف، سقف، ستون) درگیر بوده و از ایستایی و مقاومت بسیار بالایی برخوردار میباشد سازه گالوانیزه دیوار (که به زیرسازی دیوار دو لایه هم گفته میشود دارای پروفیل هایی با شکل و اندازه و ابعاد مختلف بوده که با فاصله های 30 تا 60 سانتیمتر مابین ستونها و از کف تا سقف قرار می گیرد این دیوار از 2 لایه صفحات مسلح سیمانی سبک سمنت بورد تشکیل گردیده و هر لایه از صفحات سمنت بورد با ضخامت های مختلف روی 2 طرف سازه دیوار نصب و با پیچ مخصوص بسته می شود. و سپس در داخل دیوار جهت افزایش ضریب مقاومت و ایزولاسیون در برابر گرما، سرما و صدا و رطوبت لایه هایی از عایق پشم سنگ با فوم مخصوص قرار داده میشود. همچنین میان 2 لایه از دیوار سیستم تاسیسات (لوله های آب، برق، تلفن) قرار داده میشود قطر تمام شده دیوار (دولایه) از 6 تا 20 سانتیمتر قابل اجرا می باشد. نصب سریع، وزن کم سطح صاف و خشک، ایستایی، دوام و عایق از خصوصیات (بارز این نوع دیوار می باشد. مزایای برتر سیستم درای وال دوجداره: بی نیاز به گچ و خاک و سیمان کاری و عایق ایزوگام روی دیوار خارجی در مناطق پر باران. نوعی از ورق‌های سیمانی سبک سمنت بورد با طرح های مختلف بی نیاز به پوشش نما (نماکاری) می باشد که صرفاً با رنگ آمیزی مناسب و دلخواه و از نوع رنگهای با دوام باعث ایجاد صرفه جویی در هزینه میگردد. (بویژه ساختمانهاي بلند مرتبه) در صورت نیاز به جابجایی و تغییرات دیوار و همچنین ترمیم و تعویض احتمالی سیستم تاسیساتی (لوله های برق، آب و فاضلاب) نیاز به کنده </a:t>
            </a:r>
            <a:br>
              <a:rPr lang="fa-IR" sz="1600" dirty="0">
                <a:solidFill>
                  <a:prstClr val="white"/>
                </a:solidFill>
                <a:cs typeface="B Homa"/>
              </a:rPr>
            </a:br>
            <a:endParaRPr lang="fa-IR" sz="1600" dirty="0">
              <a:solidFill>
                <a:prstClr val="white"/>
              </a:solidFill>
              <a:cs typeface="B Homa"/>
            </a:endParaRPr>
          </a:p>
        </p:txBody>
      </p:sp>
    </p:spTree>
    <p:extLst>
      <p:ext uri="{BB962C8B-B14F-4D97-AF65-F5344CB8AC3E}">
        <p14:creationId xmlns:p14="http://schemas.microsoft.com/office/powerpoint/2010/main" val="27212406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12679" y="1248510"/>
            <a:ext cx="3798277" cy="4865756"/>
          </a:xfrm>
          <a:prstGeom prst="rect">
            <a:avLst/>
          </a:prstGeom>
        </p:spPr>
        <p:txBody>
          <a:bodyPr wrap="square">
            <a:spAutoFit/>
          </a:bodyPr>
          <a:lstStyle/>
          <a:p>
            <a:pPr algn="justLow"/>
            <a:r>
              <a:rPr lang="fa-IR" sz="1477" dirty="0">
                <a:solidFill>
                  <a:prstClr val="white"/>
                </a:solidFill>
                <a:cs typeface="B Homa"/>
              </a:rPr>
              <a:t>کاری نداشته و با سهولت و در اسرع وقت قابل اجرا بوده و انباشت نخاله ندارد. در صورت نیاز به تغییرات در پوشش رنگ یا کاغذ دیواری بدون هیچ مشکلی امکان پذیر می باشد. چارچوب درب ها و پنجره ها بدون هیچگونه فاصله ای داخل دیوار قرار گرفته و با پیچ نصب میشود که در صورت نیاز به راحتی قابل تعویض بوده و نیاز به کنده کاری و تخریب و رنگ آمیزی دیوار نمی باشد در این بنا سیستم پنجره صرفاً 2 یا 3 جداره خواهد بود. مقاوم در برابر آتش مستقیم (نسوز) و حفاظت از سازه و عایق و تأسیسات داخل دیوار کاهش بسیار زیاد وزن کلی ساختمان برروی فونداسیون و سازه نصب سریع و آسان کم حجم  قابلیت جابجایی ترمیم و تغییر عایق بسیار عالی حرارتی، برودتی و صوتی امکان اتصال هر گونه تجهیزات در صورت پیش بینی (موارد خیلی سنگین) سهولت دسترسی به تاسیسات توجیه فنی و اقتصادی رنگ آمیزی بلافاصله پس از نصب حمل و نقل سریع و آسان. این دیوارها هیچ گونه آسیبی به سیستم تاسیسات ( لوله كشي‌ها) وارد نمی کند و قابل جابجایی می باشند بدون اینکه نیاز به تخریب باشند. </a:t>
            </a:r>
            <a:br>
              <a:rPr lang="fa-IR" sz="1477" dirty="0">
                <a:solidFill>
                  <a:prstClr val="white"/>
                </a:solidFill>
                <a:cs typeface="B Homa"/>
              </a:rPr>
            </a:br>
            <a:r>
              <a:rPr lang="fa-IR" sz="1477" dirty="0">
                <a:solidFill>
                  <a:prstClr val="white"/>
                </a:solidFill>
                <a:cs typeface="B Homa"/>
              </a:rPr>
              <a:t/>
            </a:r>
            <a:br>
              <a:rPr lang="fa-IR" sz="1477" dirty="0">
                <a:solidFill>
                  <a:prstClr val="white"/>
                </a:solidFill>
                <a:cs typeface="B Homa"/>
              </a:rPr>
            </a:br>
            <a:endParaRPr lang="fa-IR" sz="1477" dirty="0">
              <a:solidFill>
                <a:prstClr val="white"/>
              </a:solidFill>
            </a:endParaRPr>
          </a:p>
        </p:txBody>
      </p:sp>
      <p:pic>
        <p:nvPicPr>
          <p:cNvPr id="100354" name="Picture 2" descr="C:\Users\maziyar\Desktop\fiber cement\page19.jpg"/>
          <p:cNvPicPr>
            <a:picLocks noChangeAspect="1" noChangeArrowheads="1"/>
          </p:cNvPicPr>
          <p:nvPr/>
        </p:nvPicPr>
        <p:blipFill>
          <a:blip r:embed="rId3"/>
          <a:srcRect/>
          <a:stretch>
            <a:fillRect/>
          </a:stretch>
        </p:blipFill>
        <p:spPr bwMode="auto">
          <a:xfrm>
            <a:off x="562708" y="1459527"/>
            <a:ext cx="3657600" cy="3467885"/>
          </a:xfrm>
          <a:prstGeom prst="rect">
            <a:avLst/>
          </a:prstGeom>
          <a:noFill/>
        </p:spPr>
      </p:pic>
    </p:spTree>
    <p:extLst>
      <p:ext uri="{BB962C8B-B14F-4D97-AF65-F5344CB8AC3E}">
        <p14:creationId xmlns:p14="http://schemas.microsoft.com/office/powerpoint/2010/main" val="37831746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 y="545127"/>
            <a:ext cx="8651631" cy="1967526"/>
          </a:xfrm>
          <a:prstGeom prst="rect">
            <a:avLst/>
          </a:prstGeom>
          <a:noFill/>
        </p:spPr>
        <p:txBody>
          <a:bodyPr wrap="square" rtlCol="1">
            <a:spAutoFit/>
          </a:bodyPr>
          <a:lstStyle/>
          <a:p>
            <a:r>
              <a:rPr lang="en-US" sz="1846" b="1" dirty="0">
                <a:solidFill>
                  <a:prstClr val="white"/>
                </a:solidFill>
                <a:cs typeface="B Homa"/>
              </a:rPr>
              <a:t>Sp </a:t>
            </a:r>
            <a:r>
              <a:rPr lang="fa-IR" sz="1846" b="1" dirty="0">
                <a:solidFill>
                  <a:prstClr val="white"/>
                </a:solidFill>
                <a:cs typeface="B Homa"/>
              </a:rPr>
              <a:t>پانل های پیش ساخته دیوار</a:t>
            </a:r>
          </a:p>
          <a:p>
            <a:r>
              <a:rPr lang="fa-IR" sz="1477" dirty="0">
                <a:solidFill>
                  <a:prstClr val="white"/>
                </a:solidFill>
                <a:cs typeface="B Homa"/>
              </a:rPr>
              <a:t>یک فوم بسیار محکم از پلی استایرن اکسترودر شده میباشد که </a:t>
            </a:r>
            <a:r>
              <a:rPr lang="en-US" sz="1477" dirty="0">
                <a:solidFill>
                  <a:prstClr val="white"/>
                </a:solidFill>
                <a:cs typeface="B Homa"/>
              </a:rPr>
              <a:t>   </a:t>
            </a:r>
            <a:r>
              <a:rPr lang="fa-IR" sz="1477" dirty="0">
                <a:solidFill>
                  <a:prstClr val="white"/>
                </a:solidFill>
                <a:cs typeface="B Homa"/>
              </a:rPr>
              <a:t>علاوه بر مقاومت بالای حرارتی رطوبتی و صوتی بواسطه دارا بودن سلول های کاملا بسته با جداره ی مشترک از استحکام مناسبی نیز برخوردار است. این پانلهای دیواری با ابعاد 1200*3050 و با ضخامت های 3و6و12میلی مترموجود می باشد.</a:t>
            </a:r>
          </a:p>
          <a:p>
            <a:r>
              <a:rPr lang="fa-IR" sz="1477" dirty="0">
                <a:solidFill>
                  <a:prstClr val="white"/>
                </a:solidFill>
                <a:cs typeface="B Homa"/>
              </a:rPr>
              <a:t>صفحات پیش ساخته دیواری شامل:</a:t>
            </a:r>
          </a:p>
          <a:p>
            <a:r>
              <a:rPr lang="fa-IR" sz="1477" dirty="0">
                <a:solidFill>
                  <a:prstClr val="white"/>
                </a:solidFill>
                <a:cs typeface="B Homa"/>
              </a:rPr>
              <a:t>1-پانل های دیواری با ابعاد استاندارد 600*2800 با ضخامت های20 تا 120 میلی متر موجود میباشد این صفحات هم بصورت یک رو و هم دورو گرانیتی و همچنین با روکش سیلیکات کلسیم موجود است</a:t>
            </a:r>
          </a:p>
          <a:p>
            <a:r>
              <a:rPr lang="fa-IR" sz="1477" dirty="0">
                <a:solidFill>
                  <a:prstClr val="white"/>
                </a:solidFill>
                <a:cs typeface="B Homa"/>
              </a:rPr>
              <a:t>2- پوشش های دیواری که برای زیبایی و نما استفاده می شوند نیز در ابعاد استاندارد 600*2800 و ابعاد غیر استاندارد موجود است.</a:t>
            </a:r>
          </a:p>
        </p:txBody>
      </p:sp>
      <p:sp>
        <p:nvSpPr>
          <p:cNvPr id="8" name="TextBox 7"/>
          <p:cNvSpPr txBox="1"/>
          <p:nvPr/>
        </p:nvSpPr>
        <p:spPr>
          <a:xfrm>
            <a:off x="351695" y="2885729"/>
            <a:ext cx="8299938" cy="3331361"/>
          </a:xfrm>
          <a:prstGeom prst="rect">
            <a:avLst/>
          </a:prstGeom>
          <a:noFill/>
        </p:spPr>
        <p:txBody>
          <a:bodyPr wrap="square" rtlCol="1">
            <a:spAutoFit/>
          </a:bodyPr>
          <a:lstStyle/>
          <a:p>
            <a:r>
              <a:rPr lang="fa-IR" sz="1846" b="1" dirty="0">
                <a:solidFill>
                  <a:prstClr val="white"/>
                </a:solidFill>
                <a:cs typeface="B Homa"/>
              </a:rPr>
              <a:t>ویژگی ها و خصوصیات:</a:t>
            </a:r>
          </a:p>
          <a:p>
            <a:r>
              <a:rPr lang="fa-IR" sz="1477" dirty="0">
                <a:solidFill>
                  <a:prstClr val="white"/>
                </a:solidFill>
                <a:cs typeface="B Homa"/>
              </a:rPr>
              <a:t>1 -مقاومت کامل در برابر دما در تابستان مانع نفوذ و در زمستان مانع خروج گرماخواهد شد.</a:t>
            </a:r>
          </a:p>
          <a:p>
            <a:r>
              <a:rPr lang="fa-IR" sz="1477" dirty="0">
                <a:solidFill>
                  <a:prstClr val="white"/>
                </a:solidFill>
                <a:cs typeface="B Homa"/>
              </a:rPr>
              <a:t>2-مقاوم در مقابل جذب ابو حتی عبور بخار اب ودارا بودن کمترین حد جذب اب معادل32/.درصدو بعد از جذب اب فقط 3درصد  از مقاومت خودرا در برابر جریان دما از دست میدهد.</a:t>
            </a:r>
          </a:p>
          <a:p>
            <a:r>
              <a:rPr lang="fa-IR" sz="1477" dirty="0">
                <a:solidFill>
                  <a:prstClr val="white"/>
                </a:solidFill>
                <a:cs typeface="B Homa"/>
              </a:rPr>
              <a:t>3-اس پی محتوی مواد اطفای حریق وبسیار کند سوز است.که از شعله ور شدن اتش جلوگیری مینماید.</a:t>
            </a:r>
          </a:p>
          <a:p>
            <a:r>
              <a:rPr lang="fa-IR" sz="1477" dirty="0">
                <a:solidFill>
                  <a:prstClr val="white"/>
                </a:solidFill>
                <a:cs typeface="B Homa"/>
              </a:rPr>
              <a:t>4-چگالی یکنواخت در تمام نقاط و ابعاد بسیار دقیق وگونیا.</a:t>
            </a:r>
          </a:p>
          <a:p>
            <a:r>
              <a:rPr lang="fa-IR" sz="1477" dirty="0">
                <a:solidFill>
                  <a:prstClr val="white"/>
                </a:solidFill>
                <a:cs typeface="B Homa"/>
              </a:rPr>
              <a:t>5-با توجه به فشردگی و استحکام فوق العاده ی اس پی این محصول میتواند به راحتی نقش دیوار را در هر سازه ای عهده دار شود.</a:t>
            </a:r>
          </a:p>
          <a:p>
            <a:r>
              <a:rPr lang="fa-IR" sz="1477" dirty="0">
                <a:solidFill>
                  <a:prstClr val="white"/>
                </a:solidFill>
                <a:cs typeface="B Homa"/>
              </a:rPr>
              <a:t>6- دارای عمر مفید طولانی در برابر گذشت زمان.</a:t>
            </a:r>
          </a:p>
          <a:p>
            <a:r>
              <a:rPr lang="fa-IR" sz="1477" dirty="0">
                <a:solidFill>
                  <a:prstClr val="white"/>
                </a:solidFill>
                <a:cs typeface="B Homa"/>
              </a:rPr>
              <a:t>7- سهولت در حمل و نقل.</a:t>
            </a:r>
          </a:p>
          <a:p>
            <a:r>
              <a:rPr lang="fa-IR" sz="1477" dirty="0">
                <a:solidFill>
                  <a:prstClr val="white"/>
                </a:solidFill>
                <a:cs typeface="B Homa"/>
              </a:rPr>
              <a:t>غیر قابل نفوذ د ر برابر باکتری ها وعدم اجازه به رشد موجودات ذره بینی-اس پی هیچ گونه بویی از خود منتشر نمینماید وساختار شیمیایی ان به گونه ای است که هیچ گونه جذابیت و ارزش غذایی برای موجودات زنده ندارد.از این رو یک مانع فیزیکی مناسب جهت جلوگیری از خسارت به سیلو ها و انبار های مواد غذایی است.</a:t>
            </a:r>
          </a:p>
          <a:p>
            <a:r>
              <a:rPr lang="fa-IR" sz="1477" dirty="0">
                <a:solidFill>
                  <a:prstClr val="white"/>
                </a:solidFill>
                <a:cs typeface="B Homa"/>
              </a:rPr>
              <a:t>                                                                                                                                                                                         </a:t>
            </a:r>
          </a:p>
        </p:txBody>
      </p:sp>
    </p:spTree>
    <p:extLst>
      <p:ext uri="{BB962C8B-B14F-4D97-AF65-F5344CB8AC3E}">
        <p14:creationId xmlns:p14="http://schemas.microsoft.com/office/powerpoint/2010/main" val="16859748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65231" y="404447"/>
            <a:ext cx="5697415" cy="5604419"/>
          </a:xfrm>
          <a:prstGeom prst="rect">
            <a:avLst/>
          </a:prstGeom>
        </p:spPr>
        <p:txBody>
          <a:bodyPr wrap="square">
            <a:spAutoFit/>
          </a:bodyPr>
          <a:lstStyle/>
          <a:p>
            <a:endParaRPr lang="fa-IR" sz="1477" dirty="0">
              <a:solidFill>
                <a:prstClr val="white"/>
              </a:solidFill>
              <a:latin typeface="B Homa"/>
              <a:cs typeface="B Homa"/>
            </a:endParaRPr>
          </a:p>
          <a:p>
            <a:r>
              <a:rPr lang="fa-IR" sz="1846" b="1" dirty="0">
                <a:solidFill>
                  <a:prstClr val="white"/>
                </a:solidFill>
                <a:latin typeface="B Homa"/>
                <a:cs typeface="B Homa"/>
              </a:rPr>
              <a:t>دیوار گچی  با سیستم کام و زبانه</a:t>
            </a:r>
            <a:r>
              <a:rPr lang="fa-IR" sz="1477" dirty="0">
                <a:solidFill>
                  <a:prstClr val="white"/>
                </a:solidFill>
                <a:latin typeface="B Homa"/>
                <a:cs typeface="B Homa"/>
              </a:rPr>
              <a:t/>
            </a:r>
            <a:br>
              <a:rPr lang="fa-IR" sz="1477" dirty="0">
                <a:solidFill>
                  <a:prstClr val="white"/>
                </a:solidFill>
                <a:latin typeface="B Homa"/>
                <a:cs typeface="B Homa"/>
              </a:rPr>
            </a:br>
            <a:r>
              <a:rPr lang="fa-IR" sz="1477" dirty="0">
                <a:solidFill>
                  <a:prstClr val="white"/>
                </a:solidFill>
                <a:latin typeface="B Homa"/>
                <a:cs typeface="B Homa"/>
              </a:rPr>
              <a:t> با استفاده از ديوارهاى پيش ساخته صداگير صرفجوئى قابل توجهى در</a:t>
            </a:r>
            <a:br>
              <a:rPr lang="fa-IR" sz="1477" dirty="0">
                <a:solidFill>
                  <a:prstClr val="white"/>
                </a:solidFill>
                <a:latin typeface="B Homa"/>
                <a:cs typeface="B Homa"/>
              </a:rPr>
            </a:br>
            <a:r>
              <a:rPr lang="fa-IR" sz="1477" dirty="0">
                <a:solidFill>
                  <a:prstClr val="white"/>
                </a:solidFill>
                <a:latin typeface="B Homa"/>
                <a:cs typeface="B Homa"/>
              </a:rPr>
              <a:t> مصرف انرژى خواهيد داشت</a:t>
            </a:r>
            <a:br>
              <a:rPr lang="fa-IR" sz="1477" dirty="0">
                <a:solidFill>
                  <a:prstClr val="white"/>
                </a:solidFill>
                <a:latin typeface="B Homa"/>
                <a:cs typeface="B Homa"/>
              </a:rPr>
            </a:br>
            <a:r>
              <a:rPr lang="fa-IR" sz="1477" dirty="0">
                <a:solidFill>
                  <a:prstClr val="white"/>
                </a:solidFill>
                <a:latin typeface="B Homa"/>
                <a:cs typeface="B Homa"/>
              </a:rPr>
              <a:t> ديوارهاى پيش ساخته صداگير صبق استاندارد شماره ١٨١٦٣ آلمان و با</a:t>
            </a:r>
            <a:br>
              <a:rPr lang="fa-IR" sz="1477" dirty="0">
                <a:solidFill>
                  <a:prstClr val="white"/>
                </a:solidFill>
                <a:latin typeface="B Homa"/>
                <a:cs typeface="B Homa"/>
              </a:rPr>
            </a:br>
            <a:r>
              <a:rPr lang="fa-IR" sz="1477" dirty="0">
                <a:solidFill>
                  <a:prstClr val="white"/>
                </a:solidFill>
                <a:latin typeface="B Homa"/>
                <a:cs typeface="B Homa"/>
              </a:rPr>
              <a:t> برخوردارى از آخرين تجربيات اين صنعت هم زمان با ديگر كشورهاى صنعتى</a:t>
            </a:r>
          </a:p>
          <a:p>
            <a:r>
              <a:rPr lang="fa-IR" sz="1477" dirty="0">
                <a:solidFill>
                  <a:prstClr val="white"/>
                </a:solidFill>
                <a:latin typeface="B Homa"/>
                <a:cs typeface="B Homa"/>
              </a:rPr>
              <a:t> و با توجه به آب و هواى ايران توليد و در دسترس مصرف كنندگان قرار ميگيرد</a:t>
            </a:r>
          </a:p>
          <a:p>
            <a:r>
              <a:rPr lang="fa-IR" sz="1477" dirty="0">
                <a:solidFill>
                  <a:prstClr val="white"/>
                </a:solidFill>
                <a:latin typeface="B Homa"/>
                <a:cs typeface="B Homa"/>
              </a:rPr>
              <a:t> ديوارهاى پيش ساخته صداگير از مرغوبترين گچ طبيعى ساخته ميشوند</a:t>
            </a:r>
          </a:p>
          <a:p>
            <a:r>
              <a:rPr lang="fa-IR" sz="1477" dirty="0">
                <a:solidFill>
                  <a:prstClr val="white"/>
                </a:solidFill>
                <a:latin typeface="B Homa"/>
                <a:cs typeface="B Homa"/>
              </a:rPr>
              <a:t> و سالم ترين مصالحى است كه با محيط زيست سازش دارد با استفاده از </a:t>
            </a:r>
            <a:br>
              <a:rPr lang="fa-IR" sz="1477" dirty="0">
                <a:solidFill>
                  <a:prstClr val="white"/>
                </a:solidFill>
                <a:latin typeface="B Homa"/>
                <a:cs typeface="B Homa"/>
              </a:rPr>
            </a:br>
            <a:r>
              <a:rPr lang="fa-IR" sz="1477" dirty="0">
                <a:solidFill>
                  <a:prstClr val="white"/>
                </a:solidFill>
                <a:latin typeface="B Homa"/>
                <a:cs typeface="B Homa"/>
              </a:rPr>
              <a:t> ديوارهاى گچى از آسايش بيشترى برخودار خواهيد شد</a:t>
            </a:r>
          </a:p>
          <a:p>
            <a:r>
              <a:rPr lang="fa-IR" sz="1477" dirty="0">
                <a:solidFill>
                  <a:prstClr val="white"/>
                </a:solidFill>
                <a:latin typeface="B Homa"/>
                <a:cs typeface="B Homa"/>
              </a:rPr>
              <a:t> ديوارهاى پيش ساخته گچى صداگير  با بالاترين كيفيت و مناسبترين </a:t>
            </a:r>
            <a:br>
              <a:rPr lang="fa-IR" sz="1477" dirty="0">
                <a:solidFill>
                  <a:prstClr val="white"/>
                </a:solidFill>
                <a:latin typeface="B Homa"/>
                <a:cs typeface="B Homa"/>
              </a:rPr>
            </a:br>
            <a:r>
              <a:rPr lang="fa-IR" sz="1477" dirty="0">
                <a:solidFill>
                  <a:prstClr val="white"/>
                </a:solidFill>
                <a:latin typeface="B Homa"/>
                <a:cs typeface="B Homa"/>
              </a:rPr>
              <a:t> قيمت در اختيار شما ميباشد</a:t>
            </a:r>
          </a:p>
          <a:p>
            <a:r>
              <a:rPr lang="fa-IR" sz="1477" dirty="0">
                <a:solidFill>
                  <a:prstClr val="white"/>
                </a:solidFill>
                <a:latin typeface="B Homa"/>
                <a:cs typeface="B Homa"/>
              </a:rPr>
              <a:t> نصب ديوارهاى پيش ساخته صداگير بسيار آسان و سريع است</a:t>
            </a:r>
            <a:br>
              <a:rPr lang="fa-IR" sz="1477" dirty="0">
                <a:solidFill>
                  <a:prstClr val="white"/>
                </a:solidFill>
                <a:latin typeface="B Homa"/>
                <a:cs typeface="B Homa"/>
              </a:rPr>
            </a:br>
            <a:r>
              <a:rPr lang="fa-IR" sz="1477" dirty="0">
                <a:solidFill>
                  <a:prstClr val="white"/>
                </a:solidFill>
                <a:latin typeface="B Homa"/>
                <a:cs typeface="B Homa"/>
              </a:rPr>
              <a:t> كابل و لوله گذارى و نصب درب و پنجره كاشى سراميك و كاغذ ديوارى و يا</a:t>
            </a:r>
          </a:p>
          <a:p>
            <a:r>
              <a:rPr lang="fa-IR" sz="1477" dirty="0">
                <a:solidFill>
                  <a:prstClr val="white"/>
                </a:solidFill>
                <a:latin typeface="B Homa"/>
                <a:cs typeface="B Homa"/>
              </a:rPr>
              <a:t> برش و ميخ و پيچ . سوراخ كردن بر روى ديوارهاى پيش ساخته صداگير </a:t>
            </a:r>
            <a:br>
              <a:rPr lang="fa-IR" sz="1477" dirty="0">
                <a:solidFill>
                  <a:prstClr val="white"/>
                </a:solidFill>
                <a:latin typeface="B Homa"/>
                <a:cs typeface="B Homa"/>
              </a:rPr>
            </a:br>
            <a:r>
              <a:rPr lang="fa-IR" sz="1477" dirty="0">
                <a:solidFill>
                  <a:prstClr val="white"/>
                </a:solidFill>
                <a:latin typeface="B Homa"/>
                <a:cs typeface="B Homa"/>
              </a:rPr>
              <a:t> براحتى انجام پذير است</a:t>
            </a:r>
            <a:br>
              <a:rPr lang="fa-IR" sz="1477" dirty="0">
                <a:solidFill>
                  <a:prstClr val="white"/>
                </a:solidFill>
                <a:latin typeface="B Homa"/>
                <a:cs typeface="B Homa"/>
              </a:rPr>
            </a:br>
            <a:r>
              <a:rPr lang="fa-IR" sz="1477" dirty="0">
                <a:solidFill>
                  <a:prstClr val="white"/>
                </a:solidFill>
                <a:latin typeface="B Homa"/>
                <a:cs typeface="B Homa"/>
              </a:rPr>
              <a:t> ديوارهاىپيش ساخته صداگير بصورت استاندارد و در ابعاد طول ٦٦٦ و </a:t>
            </a:r>
            <a:br>
              <a:rPr lang="fa-IR" sz="1477" dirty="0">
                <a:solidFill>
                  <a:prstClr val="white"/>
                </a:solidFill>
                <a:latin typeface="B Homa"/>
                <a:cs typeface="B Homa"/>
              </a:rPr>
            </a:br>
            <a:r>
              <a:rPr lang="fa-IR" sz="1477" dirty="0">
                <a:solidFill>
                  <a:prstClr val="white"/>
                </a:solidFill>
                <a:latin typeface="B Homa"/>
                <a:cs typeface="B Homa"/>
              </a:rPr>
              <a:t> ارتفاع ٥٠٠ و ضخامت ٨٠ ميليمتر توليد ميشوند و با جا سازى كه بصورت </a:t>
            </a:r>
            <a:br>
              <a:rPr lang="fa-IR" sz="1477" dirty="0">
                <a:solidFill>
                  <a:prstClr val="white"/>
                </a:solidFill>
                <a:latin typeface="B Homa"/>
                <a:cs typeface="B Homa"/>
              </a:rPr>
            </a:br>
            <a:r>
              <a:rPr lang="fa-IR" sz="1477" dirty="0">
                <a:solidFill>
                  <a:prstClr val="white"/>
                </a:solidFill>
                <a:latin typeface="B Homa"/>
                <a:cs typeface="B Homa"/>
              </a:rPr>
              <a:t> شيار در اطراف قطعات ايجاد شده است ( نر و ماده ) بسيار آسان و سريع </a:t>
            </a:r>
          </a:p>
          <a:p>
            <a:r>
              <a:rPr lang="fa-IR" sz="1477" dirty="0">
                <a:solidFill>
                  <a:prstClr val="white"/>
                </a:solidFill>
                <a:latin typeface="B Homa"/>
                <a:cs typeface="B Homa"/>
              </a:rPr>
              <a:t> نصب ميشود</a:t>
            </a:r>
            <a:br>
              <a:rPr lang="fa-IR" sz="1477" dirty="0">
                <a:solidFill>
                  <a:prstClr val="white"/>
                </a:solidFill>
                <a:latin typeface="B Homa"/>
                <a:cs typeface="B Homa"/>
              </a:rPr>
            </a:br>
            <a:r>
              <a:rPr lang="fa-IR" sz="1477" dirty="0">
                <a:solidFill>
                  <a:prstClr val="white"/>
                </a:solidFill>
                <a:latin typeface="B Homa"/>
                <a:cs typeface="B Homa"/>
              </a:rPr>
              <a:t> قبل از اقدام به تهيه مصالح براى تقسيم براى تقسيم بندهاى داخلى ساختمان</a:t>
            </a:r>
            <a:br>
              <a:rPr lang="fa-IR" sz="1477" dirty="0">
                <a:solidFill>
                  <a:prstClr val="white"/>
                </a:solidFill>
                <a:latin typeface="B Homa"/>
                <a:cs typeface="B Homa"/>
              </a:rPr>
            </a:br>
            <a:r>
              <a:rPr lang="fa-IR" sz="1477" dirty="0">
                <a:solidFill>
                  <a:prstClr val="white"/>
                </a:solidFill>
                <a:latin typeface="B Homa"/>
                <a:cs typeface="B Homa"/>
              </a:rPr>
              <a:t> خود با صداگير مشورت فرماييد اطمينان داشته باشيد كه مشورت با ما كاملا</a:t>
            </a:r>
            <a:br>
              <a:rPr lang="fa-IR" sz="1477" dirty="0">
                <a:solidFill>
                  <a:prstClr val="white"/>
                </a:solidFill>
                <a:latin typeface="B Homa"/>
                <a:cs typeface="B Homa"/>
              </a:rPr>
            </a:br>
            <a:r>
              <a:rPr lang="fa-IR" sz="1477" dirty="0">
                <a:solidFill>
                  <a:prstClr val="white"/>
                </a:solidFill>
                <a:latin typeface="B Homa"/>
                <a:cs typeface="B Homa"/>
              </a:rPr>
              <a:t>  بنفع شما خواهد بود </a:t>
            </a:r>
          </a:p>
          <a:p>
            <a:r>
              <a:rPr lang="fa-IR" sz="1477" dirty="0">
                <a:solidFill>
                  <a:prstClr val="white"/>
                </a:solidFill>
                <a:latin typeface="B Homa"/>
                <a:cs typeface="B Homa"/>
              </a:rPr>
              <a:t> </a:t>
            </a:r>
          </a:p>
        </p:txBody>
      </p:sp>
      <p:pic>
        <p:nvPicPr>
          <p:cNvPr id="3" name="Picture 6" descr="C:\Users\maziyar\Desktop\fiber cement\ekbat02.jpg"/>
          <p:cNvPicPr>
            <a:picLocks noChangeAspect="1" noChangeArrowheads="1"/>
          </p:cNvPicPr>
          <p:nvPr/>
        </p:nvPicPr>
        <p:blipFill>
          <a:blip r:embed="rId2"/>
          <a:srcRect/>
          <a:stretch>
            <a:fillRect/>
          </a:stretch>
        </p:blipFill>
        <p:spPr bwMode="auto">
          <a:xfrm>
            <a:off x="339659" y="842334"/>
            <a:ext cx="3165231" cy="16564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5" descr="C:\Users\maziyar\Desktop\fiber cement\eskan01.jpg"/>
          <p:cNvPicPr>
            <a:picLocks noChangeAspect="1" noChangeArrowheads="1"/>
          </p:cNvPicPr>
          <p:nvPr/>
        </p:nvPicPr>
        <p:blipFill>
          <a:blip r:embed="rId3"/>
          <a:srcRect/>
          <a:stretch>
            <a:fillRect/>
          </a:stretch>
        </p:blipFill>
        <p:spPr bwMode="auto">
          <a:xfrm>
            <a:off x="1688123" y="2936631"/>
            <a:ext cx="1899138" cy="25321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955353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967156"/>
            <a:ext cx="7929618" cy="2422138"/>
          </a:xfrm>
          <a:prstGeom prst="rect">
            <a:avLst/>
          </a:prstGeom>
        </p:spPr>
        <p:txBody>
          <a:bodyPr wrap="square">
            <a:spAutoFit/>
          </a:bodyPr>
          <a:lstStyle/>
          <a:p>
            <a:r>
              <a:rPr lang="fa-IR" sz="1662" b="1" dirty="0">
                <a:solidFill>
                  <a:prstClr val="white"/>
                </a:solidFill>
                <a:cs typeface="B Homa" pitchFamily="2" charset="-78"/>
              </a:rPr>
              <a:t>کاربرد سیستم   </a:t>
            </a:r>
            <a:r>
              <a:rPr lang="en-US" sz="1108" b="1" dirty="0">
                <a:solidFill>
                  <a:prstClr val="white"/>
                </a:solidFill>
                <a:cs typeface="B Homa" pitchFamily="2" charset="-78"/>
              </a:rPr>
              <a:t>3D PANNEL </a:t>
            </a:r>
            <a:r>
              <a:rPr lang="fa-IR" sz="1108" b="1" dirty="0">
                <a:solidFill>
                  <a:prstClr val="white"/>
                </a:solidFill>
                <a:cs typeface="B Homa" pitchFamily="2" charset="-78"/>
              </a:rPr>
              <a:t> </a:t>
            </a:r>
            <a:r>
              <a:rPr lang="fa-IR" sz="1846" b="1" dirty="0">
                <a:solidFill>
                  <a:prstClr val="white"/>
                </a:solidFill>
                <a:cs typeface="B Homa" pitchFamily="2" charset="-78"/>
              </a:rPr>
              <a:t>یا</a:t>
            </a:r>
            <a:r>
              <a:rPr lang="fa-IR" sz="1477" b="1" dirty="0">
                <a:solidFill>
                  <a:prstClr val="white"/>
                </a:solidFill>
                <a:cs typeface="B Homa" pitchFamily="2" charset="-78"/>
              </a:rPr>
              <a:t> </a:t>
            </a:r>
            <a:r>
              <a:rPr lang="fa-IR" sz="1108" b="1" dirty="0">
                <a:solidFill>
                  <a:prstClr val="white"/>
                </a:solidFill>
                <a:cs typeface="B Homa" pitchFamily="2" charset="-78"/>
              </a:rPr>
              <a:t> </a:t>
            </a:r>
            <a:r>
              <a:rPr lang="fa-IR" sz="1662" b="1" dirty="0">
                <a:solidFill>
                  <a:prstClr val="white"/>
                </a:solidFill>
                <a:cs typeface="B Homa" pitchFamily="2" charset="-78"/>
              </a:rPr>
              <a:t>پوما در ساختمان </a:t>
            </a: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پانل پوما را می توان جهت دیوارهای محیطی و جداکننده های داخلی ساختمانها بکار گرفت . بیشترین کاربرد این محصول در ساختمانهای مرتفع می باشد ، زیرا در طراحی و ساخت چنین ساختمانهایی کاهش منطقی وزن مصالح (بار مرده) مد نظر است که با استفاده از این محصول دستیابی به این مهم مقدور می گردد ، زیرا وزن یک متر مربع دیوار آجری 22 سانتیمتری با ملات ماسه و سیمان و اندود طرفین بیش از 450 کیلوگرم می باشد در حالیکه یک مترمربع دیوار میانی پوما اندودهای طرفین(از نوع بتن سبک) کمتر از 100 کیلوگرم وزن دارد و طبعاً بکارگیری پوما کاهش بار مرده ی ساختمانهای بلند مرتبه را به طرز چشم گیری به دنبال خواهد داشت . </a:t>
            </a:r>
            <a:br>
              <a:rPr lang="fa-IR" sz="1477" dirty="0">
                <a:solidFill>
                  <a:prstClr val="white"/>
                </a:solidFill>
                <a:cs typeface="B Homa" pitchFamily="2" charset="-78"/>
              </a:rPr>
            </a:br>
            <a:r>
              <a:rPr lang="fa-IR" sz="1477" dirty="0">
                <a:solidFill>
                  <a:prstClr val="white"/>
                </a:solidFill>
                <a:cs typeface="B Homa" pitchFamily="2" charset="-78"/>
              </a:rPr>
              <a:t>پانل های پوما را می توان در ساختمانهای یک یا دو طبقه بدون استفاده از اسکلت فلزی بنا کرد و به عنوان دیوارهای باربر ، تقسیم کننده و سقف از آن بهره گرفت . پانل پوما به جهت خود ایستا بودن در اجرای دیوار بلند سالن های سوله و سیلوها و وآشیانه های هواپیما کاربرد موثر و مطمئن دارد .</a:t>
            </a:r>
          </a:p>
        </p:txBody>
      </p:sp>
      <p:pic>
        <p:nvPicPr>
          <p:cNvPr id="4098" name="Picture 2" descr="C:\Documents and Settings\meisam.EMPEROR-F3ACF7B\Desktop\Dvarhaye jadid\17_files\002.jpg"/>
          <p:cNvPicPr>
            <a:picLocks noChangeAspect="1" noChangeArrowheads="1"/>
          </p:cNvPicPr>
          <p:nvPr/>
        </p:nvPicPr>
        <p:blipFill>
          <a:blip r:embed="rId2" cstate="print"/>
          <a:srcRect/>
          <a:stretch>
            <a:fillRect/>
          </a:stretch>
        </p:blipFill>
        <p:spPr bwMode="auto">
          <a:xfrm>
            <a:off x="214284" y="3758718"/>
            <a:ext cx="2143140" cy="1474720"/>
          </a:xfrm>
          <a:prstGeom prst="rect">
            <a:avLst/>
          </a:prstGeom>
          <a:noFill/>
        </p:spPr>
      </p:pic>
      <p:pic>
        <p:nvPicPr>
          <p:cNvPr id="4100" name="Picture 4" descr="C:\Documents and Settings\meisam.EMPEROR-F3ACF7B\Desktop\Dvarhaye jadid\17_files\001.jpg"/>
          <p:cNvPicPr>
            <a:picLocks noChangeAspect="1" noChangeArrowheads="1"/>
          </p:cNvPicPr>
          <p:nvPr/>
        </p:nvPicPr>
        <p:blipFill>
          <a:blip r:embed="rId3" cstate="print"/>
          <a:srcRect/>
          <a:stretch>
            <a:fillRect/>
          </a:stretch>
        </p:blipFill>
        <p:spPr bwMode="auto">
          <a:xfrm>
            <a:off x="2500298" y="4747856"/>
            <a:ext cx="2095500" cy="1441938"/>
          </a:xfrm>
          <a:prstGeom prst="rect">
            <a:avLst/>
          </a:prstGeom>
          <a:noFill/>
        </p:spPr>
      </p:pic>
      <p:pic>
        <p:nvPicPr>
          <p:cNvPr id="4102" name="Picture 6" descr="C:\Documents and Settings\meisam.EMPEROR-F3ACF7B\Desktop\Dvarhaye jadid\17_files\003.jpg"/>
          <p:cNvPicPr>
            <a:picLocks noChangeAspect="1" noChangeArrowheads="1"/>
          </p:cNvPicPr>
          <p:nvPr/>
        </p:nvPicPr>
        <p:blipFill>
          <a:blip r:embed="rId4" cstate="print"/>
          <a:srcRect/>
          <a:stretch>
            <a:fillRect/>
          </a:stretch>
        </p:blipFill>
        <p:spPr bwMode="auto">
          <a:xfrm>
            <a:off x="4714876" y="3758714"/>
            <a:ext cx="2095500" cy="1441938"/>
          </a:xfrm>
          <a:prstGeom prst="rect">
            <a:avLst/>
          </a:prstGeom>
          <a:noFill/>
        </p:spPr>
      </p:pic>
      <p:pic>
        <p:nvPicPr>
          <p:cNvPr id="4104" name="Picture 8" descr="C:\Documents and Settings\meisam.EMPEROR-F3ACF7B\Desktop\Dvarhaye jadid\17_files\004.jpg"/>
          <p:cNvPicPr>
            <a:picLocks noChangeAspect="1" noChangeArrowheads="1"/>
          </p:cNvPicPr>
          <p:nvPr/>
        </p:nvPicPr>
        <p:blipFill>
          <a:blip r:embed="rId5" cstate="print"/>
          <a:srcRect/>
          <a:stretch>
            <a:fillRect/>
          </a:stretch>
        </p:blipFill>
        <p:spPr bwMode="auto">
          <a:xfrm>
            <a:off x="6858016" y="4813798"/>
            <a:ext cx="2095500" cy="1441938"/>
          </a:xfrm>
          <a:prstGeom prst="rect">
            <a:avLst/>
          </a:prstGeom>
          <a:noFill/>
        </p:spPr>
      </p:pic>
    </p:spTree>
    <p:extLst>
      <p:ext uri="{BB962C8B-B14F-4D97-AF65-F5344CB8AC3E}">
        <p14:creationId xmlns:p14="http://schemas.microsoft.com/office/powerpoint/2010/main" val="44215096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961928577"/>
              </p:ext>
            </p:extLst>
          </p:nvPr>
        </p:nvGraphicFramePr>
        <p:xfrm>
          <a:off x="1406772" y="671732"/>
          <a:ext cx="6564924" cy="1002324"/>
        </p:xfrm>
        <a:graphic>
          <a:graphicData uri="http://schemas.openxmlformats.org/drawingml/2006/table">
            <a:tbl>
              <a:tblPr/>
              <a:tblGrid>
                <a:gridCol w="6564924"/>
              </a:tblGrid>
              <a:tr h="501162">
                <a:tc>
                  <a:txBody>
                    <a:bodyPr/>
                    <a:lstStyle/>
                    <a:p>
                      <a:pPr algn="ctr"/>
                      <a:r>
                        <a:rPr lang="fa-IR" sz="1500" b="0" dirty="0"/>
                        <a:t>ديوار گچ صداگيربابالاترين كيفيت و </a:t>
                      </a:r>
                      <a:r>
                        <a:rPr lang="fa-IR" sz="1500" b="0" dirty="0" smtClean="0"/>
                        <a:t>مطابصنعتى و طبقق </a:t>
                      </a:r>
                      <a:r>
                        <a:rPr lang="fa-IR" sz="1500" b="0" dirty="0"/>
                        <a:t>با استاندارد كشورهاي </a:t>
                      </a:r>
                      <a:r>
                        <a:rPr lang="fa-IR" sz="1500" b="0" dirty="0" smtClean="0"/>
                        <a:t>مشخصات </a:t>
                      </a:r>
                      <a:r>
                        <a:rPr lang="fa-IR" sz="1500" b="0" dirty="0"/>
                        <a:t>قني جدول زير توليد وعرضه مىگردد</a:t>
                      </a:r>
                    </a:p>
                  </a:txBody>
                  <a:tcPr marL="0" marR="0" marT="0" marB="0" anchor="ctr">
                    <a:lnL>
                      <a:noFill/>
                    </a:lnL>
                    <a:lnR>
                      <a:noFill/>
                    </a:lnR>
                    <a:lnT>
                      <a:noFill/>
                    </a:lnT>
                    <a:lnB>
                      <a:noFill/>
                    </a:lnB>
                  </a:tcPr>
                </a:tc>
              </a:tr>
              <a:tr h="501162">
                <a:tc>
                  <a:txBody>
                    <a:bodyPr/>
                    <a:lstStyle/>
                    <a:p>
                      <a:pPr algn="ctr" rtl="1"/>
                      <a:r>
                        <a:rPr lang="fa-IR" sz="1500" b="0" dirty="0"/>
                        <a:t>مشخصات فنى ديوارهاى گچى طبق استاندارد آلمان </a:t>
                      </a:r>
                      <a:r>
                        <a:rPr lang="en-US" sz="1500" b="0" dirty="0"/>
                        <a:t>DIN 18163 </a:t>
                      </a:r>
                      <a:r>
                        <a:rPr lang="fa-IR" sz="1500" b="0" dirty="0"/>
                        <a:t>و </a:t>
                      </a:r>
                      <a:r>
                        <a:rPr lang="en-US" sz="1500" b="0" dirty="0"/>
                        <a:t>DIN 4103 </a:t>
                      </a:r>
                      <a:r>
                        <a:rPr lang="fa-IR" sz="1500" b="0" dirty="0"/>
                        <a:t>و ضدحريق </a:t>
                      </a:r>
                      <a:r>
                        <a:rPr lang="en-US" sz="1500" b="0" dirty="0"/>
                        <a:t>DIN 4102</a:t>
                      </a:r>
                    </a:p>
                  </a:txBody>
                  <a:tcPr marL="0" marR="0" marT="0" marB="0" anchor="ctr">
                    <a:lnL>
                      <a:noFill/>
                    </a:lnL>
                    <a:lnR>
                      <a:noFill/>
                    </a:lnR>
                    <a:lnT>
                      <a:noFill/>
                    </a:lnT>
                    <a:lnB>
                      <a:noFill/>
                    </a:lnB>
                  </a:tcPr>
                </a:tc>
              </a:tr>
            </a:tbl>
          </a:graphicData>
        </a:graphic>
      </p:graphicFrame>
      <p:graphicFrame>
        <p:nvGraphicFramePr>
          <p:cNvPr id="4" name="Table 3"/>
          <p:cNvGraphicFramePr>
            <a:graphicFrameLocks noGrp="1"/>
          </p:cNvGraphicFramePr>
          <p:nvPr/>
        </p:nvGraphicFramePr>
        <p:xfrm>
          <a:off x="1336433" y="2022231"/>
          <a:ext cx="7106460" cy="3878208"/>
        </p:xfrm>
        <a:graphic>
          <a:graphicData uri="http://schemas.openxmlformats.org/drawingml/2006/table">
            <a:tbl>
              <a:tblPr/>
              <a:tblGrid>
                <a:gridCol w="2579888"/>
                <a:gridCol w="2346080"/>
                <a:gridCol w="2180492"/>
              </a:tblGrid>
              <a:tr h="313326">
                <a:tc>
                  <a:txBody>
                    <a:bodyPr/>
                    <a:lstStyle/>
                    <a:p>
                      <a:pPr algn="ctr" rtl="1"/>
                      <a:r>
                        <a:rPr lang="fa-IR" sz="1500" b="1" dirty="0">
                          <a:latin typeface="B Homa"/>
                          <a:cs typeface="B Homa"/>
                        </a:rPr>
                        <a:t>ضريب</a:t>
                      </a:r>
                      <a:endParaRPr lang="fa-IR" sz="1500" dirty="0">
                        <a:latin typeface="B Homa"/>
                        <a:cs typeface="B Homa"/>
                      </a:endParaRP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ctr" rtl="1"/>
                      <a:r>
                        <a:rPr lang="fa-IR" sz="1500" b="1">
                          <a:latin typeface="B Homa"/>
                          <a:cs typeface="B Homa"/>
                        </a:rPr>
                        <a:t>مقدار</a:t>
                      </a:r>
                      <a:endParaRPr lang="fa-IR" sz="1500">
                        <a:latin typeface="B Homa"/>
                        <a:cs typeface="B Homa"/>
                      </a:endParaRP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ctr" rtl="1"/>
                      <a:r>
                        <a:rPr lang="fa-IR" sz="1500" b="1" dirty="0">
                          <a:latin typeface="B Homa"/>
                          <a:cs typeface="B Homa"/>
                        </a:rPr>
                        <a:t>شرح</a:t>
                      </a:r>
                      <a:endParaRPr lang="fa-IR" sz="1500" dirty="0">
                        <a:latin typeface="B Homa"/>
                        <a:cs typeface="B Homa"/>
                      </a:endParaRP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450166">
                <a:tc>
                  <a:txBody>
                    <a:bodyPr/>
                    <a:lstStyle/>
                    <a:p>
                      <a:pPr algn="r" rtl="1"/>
                      <a:r>
                        <a:rPr lang="fa-IR" sz="1500">
                          <a:latin typeface="B Homa"/>
                          <a:cs typeface="B Homa"/>
                        </a:rPr>
                        <a:t> سانتيمتر  </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smtClean="0">
                          <a:latin typeface="B Homa"/>
                          <a:cs typeface="B Homa"/>
                        </a:rPr>
                        <a:t>٦٦/٦ </a:t>
                      </a:r>
                      <a:r>
                        <a:rPr lang="fa-IR" sz="1500" dirty="0">
                          <a:latin typeface="B Homa"/>
                          <a:cs typeface="B Homa"/>
                        </a:rPr>
                        <a:t>× ٥٠  (٣عدد برابر با يك متر مربع) </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a:latin typeface="B Homa"/>
                          <a:cs typeface="B Homa"/>
                        </a:rPr>
                        <a:t> </a:t>
                      </a:r>
                      <a:r>
                        <a:rPr lang="fa-IR" sz="1500" dirty="0" smtClean="0">
                          <a:latin typeface="B Homa"/>
                          <a:cs typeface="B Homa"/>
                        </a:rPr>
                        <a:t>ابعاد(طول </a:t>
                      </a:r>
                      <a:r>
                        <a:rPr lang="fa-IR" sz="1500" dirty="0">
                          <a:latin typeface="B Homa"/>
                          <a:cs typeface="B Homa"/>
                        </a:rPr>
                        <a:t>و عرض)</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313326">
                <a:tc>
                  <a:txBody>
                    <a:bodyPr/>
                    <a:lstStyle/>
                    <a:p>
                      <a:pPr algn="r" rtl="1"/>
                      <a:r>
                        <a:rPr lang="fa-IR" sz="1500">
                          <a:latin typeface="B Homa"/>
                          <a:cs typeface="B Homa"/>
                        </a:rPr>
                        <a:t> سانتيمتر  </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a:latin typeface="B Homa"/>
                          <a:cs typeface="B Homa"/>
                        </a:rPr>
                        <a:t>٨</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a:latin typeface="B Homa"/>
                          <a:cs typeface="B Homa"/>
                        </a:rPr>
                        <a:t> ضخامت</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313326">
                <a:tc>
                  <a:txBody>
                    <a:bodyPr/>
                    <a:lstStyle/>
                    <a:p>
                      <a:pPr algn="r" rtl="1"/>
                      <a:r>
                        <a:rPr lang="fa-IR" sz="1500">
                          <a:latin typeface="B Homa"/>
                          <a:cs typeface="B Homa"/>
                        </a:rPr>
                        <a:t> دسى بل  </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a:latin typeface="B Homa"/>
                          <a:cs typeface="B Homa"/>
                        </a:rPr>
                        <a:t>٣٥</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a:latin typeface="B Homa"/>
                          <a:cs typeface="B Homa"/>
                        </a:rPr>
                        <a:t> عايق در برابر صوت</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313326">
                <a:tc>
                  <a:txBody>
                    <a:bodyPr/>
                    <a:lstStyle/>
                    <a:p>
                      <a:pPr algn="r" rtl="1"/>
                      <a:r>
                        <a:rPr lang="fa-IR" sz="1500">
                          <a:latin typeface="B Homa"/>
                          <a:cs typeface="B Homa"/>
                        </a:rPr>
                        <a:t> كليوگرم  </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a:latin typeface="B Homa"/>
                          <a:cs typeface="B Homa"/>
                        </a:rPr>
                        <a:t>٦٠ الى ٧٠</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a:latin typeface="B Homa"/>
                          <a:cs typeface="B Homa"/>
                        </a:rPr>
                        <a:t> وزن در هر متر مربع</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313326">
                <a:tc>
                  <a:txBody>
                    <a:bodyPr/>
                    <a:lstStyle/>
                    <a:p>
                      <a:pPr algn="r" rtl="1"/>
                      <a:r>
                        <a:rPr lang="fa-IR" sz="1500">
                          <a:latin typeface="B Homa"/>
                          <a:cs typeface="B Homa"/>
                        </a:rPr>
                        <a:t> كيلوگرم بر هر سانتيمترمربع</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a:latin typeface="B Homa"/>
                          <a:cs typeface="B Homa"/>
                        </a:rPr>
                        <a:t>٤٠</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a:latin typeface="B Homa"/>
                          <a:cs typeface="B Homa"/>
                        </a:rPr>
                        <a:t> مقاومت در برابر فشار</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313326">
                <a:tc>
                  <a:txBody>
                    <a:bodyPr/>
                    <a:lstStyle/>
                    <a:p>
                      <a:pPr algn="r" rtl="1"/>
                      <a:r>
                        <a:rPr lang="fa-IR" sz="1500">
                          <a:latin typeface="B Homa"/>
                          <a:cs typeface="B Homa"/>
                        </a:rPr>
                        <a:t> كيلوگرم بر هر سانتيمترمربع</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a:latin typeface="B Homa"/>
                          <a:cs typeface="B Homa"/>
                        </a:rPr>
                        <a:t>٢٠</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a:latin typeface="B Homa"/>
                          <a:cs typeface="B Homa"/>
                        </a:rPr>
                        <a:t> مقاومت در برابر خم</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313326">
                <a:tc>
                  <a:txBody>
                    <a:bodyPr/>
                    <a:lstStyle/>
                    <a:p>
                      <a:pPr algn="r" rtl="1"/>
                      <a:r>
                        <a:rPr lang="fa-IR" sz="1500">
                          <a:latin typeface="B Homa"/>
                          <a:cs typeface="B Homa"/>
                        </a:rPr>
                        <a:t> كيلوگرم بر هر سانتيمترمربع</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a:latin typeface="B Homa"/>
                          <a:cs typeface="B Homa"/>
                        </a:rPr>
                        <a:t>١٠٢</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a:latin typeface="B Homa"/>
                          <a:cs typeface="B Homa"/>
                        </a:rPr>
                        <a:t> مقاومت در برابرضربه </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313326">
                <a:tc>
                  <a:txBody>
                    <a:bodyPr/>
                    <a:lstStyle/>
                    <a:p>
                      <a:pPr algn="r" rtl="1"/>
                      <a:r>
                        <a:rPr lang="fa-IR" sz="1500">
                          <a:latin typeface="B Homa"/>
                          <a:cs typeface="B Homa"/>
                        </a:rPr>
                        <a:t> كيلوگرم بر هر سانتيمترمكعب</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a:latin typeface="B Homa"/>
                          <a:cs typeface="B Homa"/>
                        </a:rPr>
                        <a:t>٩٤٠</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a:latin typeface="B Homa"/>
                          <a:cs typeface="B Homa"/>
                        </a:rPr>
                        <a:t> حجم</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450166">
                <a:tc>
                  <a:txBody>
                    <a:bodyPr/>
                    <a:lstStyle/>
                    <a:p>
                      <a:pPr algn="r" rtl="1"/>
                      <a:r>
                        <a:rPr lang="fa-IR" sz="1500" dirty="0">
                          <a:latin typeface="B Homa"/>
                          <a:cs typeface="B Homa"/>
                        </a:rPr>
                        <a:t> كيلو كالرى بر هر سانتيمترمربع در ساعت</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baseline="0" dirty="0" smtClean="0">
                          <a:latin typeface="B Homa"/>
                          <a:cs typeface="B Homa"/>
                        </a:rPr>
                        <a:t> 0/027</a:t>
                      </a:r>
                      <a:r>
                        <a:rPr lang="fa-IR" sz="1500" dirty="0" smtClean="0">
                          <a:latin typeface="B Homa"/>
                          <a:cs typeface="B Homa"/>
                        </a:rPr>
                        <a:t> </a:t>
                      </a:r>
                      <a:endParaRPr lang="fa-IR" sz="1500" dirty="0">
                        <a:latin typeface="B Homa"/>
                        <a:cs typeface="B Homa"/>
                      </a:endParaRP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a:latin typeface="B Homa"/>
                          <a:cs typeface="B Homa"/>
                        </a:rPr>
                        <a:t> انتقال حرارت در هنگام آتش سوزى</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r h="313326">
                <a:tc>
                  <a:txBody>
                    <a:bodyPr/>
                    <a:lstStyle/>
                    <a:p>
                      <a:pPr algn="r" rtl="1"/>
                      <a:r>
                        <a:rPr lang="fa-IR" sz="1500">
                          <a:latin typeface="B Homa"/>
                          <a:cs typeface="B Homa"/>
                        </a:rPr>
                        <a:t> كيلو كالرى در ساعت</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smtClean="0">
                          <a:latin typeface="B Homa"/>
                          <a:cs typeface="B Homa"/>
                        </a:rPr>
                        <a:t> 0/35(با </a:t>
                      </a:r>
                      <a:r>
                        <a:rPr lang="fa-IR" sz="1500" dirty="0">
                          <a:latin typeface="B Homa"/>
                          <a:cs typeface="B Homa"/>
                        </a:rPr>
                        <a:t>رطوبت نسبى ٤تا٥ در صد)</a:t>
                      </a: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c>
                  <a:txBody>
                    <a:bodyPr/>
                    <a:lstStyle/>
                    <a:p>
                      <a:pPr algn="r" rtl="1"/>
                      <a:r>
                        <a:rPr lang="fa-IR" sz="1500" dirty="0">
                          <a:latin typeface="B Homa"/>
                          <a:cs typeface="B Homa"/>
                        </a:rPr>
                        <a:t> </a:t>
                      </a:r>
                      <a:r>
                        <a:rPr lang="fa-IR" sz="1500" dirty="0" smtClean="0">
                          <a:latin typeface="B Homa"/>
                          <a:cs typeface="B Homa"/>
                        </a:rPr>
                        <a:t>عايق حرارت</a:t>
                      </a:r>
                      <a:endParaRPr lang="fa-IR" sz="1500" dirty="0">
                        <a:latin typeface="B Homa"/>
                        <a:cs typeface="B Homa"/>
                      </a:endParaRPr>
                    </a:p>
                  </a:txBody>
                  <a:tcPr marL="0" marR="0" marT="0" marB="0" anchor="ctr">
                    <a:lnL w="12700" cap="flat" cmpd="sng" algn="ctr">
                      <a:solidFill>
                        <a:srgbClr val="111111"/>
                      </a:solidFill>
                      <a:prstDash val="solid"/>
                      <a:round/>
                      <a:headEnd type="none" w="med" len="med"/>
                      <a:tailEnd type="none" w="med" len="med"/>
                    </a:lnL>
                    <a:lnR w="12700" cap="flat" cmpd="sng" algn="ctr">
                      <a:solidFill>
                        <a:srgbClr val="111111"/>
                      </a:solidFill>
                      <a:prstDash val="solid"/>
                      <a:round/>
                      <a:headEnd type="none" w="med" len="med"/>
                      <a:tailEnd type="none" w="med" len="med"/>
                    </a:lnR>
                    <a:lnT w="12700" cap="flat" cmpd="sng" algn="ctr">
                      <a:solidFill>
                        <a:srgbClr val="111111"/>
                      </a:solidFill>
                      <a:prstDash val="solid"/>
                      <a:round/>
                      <a:headEnd type="none" w="med" len="med"/>
                      <a:tailEnd type="none" w="med" len="med"/>
                    </a:lnT>
                    <a:lnB w="12700" cap="flat" cmpd="sng" algn="ctr">
                      <a:solidFill>
                        <a:srgbClr val="11111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584059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AutoShape 1" descr="C:\Users\maziyar\Documents\images\wall\W6.jpg"/>
          <p:cNvSpPr>
            <a:spLocks noChangeAspect="1" noChangeArrowheads="1"/>
          </p:cNvSpPr>
          <p:nvPr/>
        </p:nvSpPr>
        <p:spPr bwMode="auto">
          <a:xfrm>
            <a:off x="2" y="263774"/>
            <a:ext cx="1529862" cy="115179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74" name="AutoShape 2" descr="C:\Users\maziyar\Documents\images\wall\W3.jpg"/>
          <p:cNvSpPr>
            <a:spLocks noChangeAspect="1" noChangeArrowheads="1"/>
          </p:cNvSpPr>
          <p:nvPr/>
        </p:nvSpPr>
        <p:spPr bwMode="auto">
          <a:xfrm>
            <a:off x="2" y="263774"/>
            <a:ext cx="1529862" cy="115179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75" name="AutoShape 3" descr="C:\Users\maziyar\Documents\images\wall\W1.jpg"/>
          <p:cNvSpPr>
            <a:spLocks noChangeAspect="1" noChangeArrowheads="1"/>
          </p:cNvSpPr>
          <p:nvPr/>
        </p:nvSpPr>
        <p:spPr bwMode="auto">
          <a:xfrm>
            <a:off x="0" y="263769"/>
            <a:ext cx="1143000" cy="152986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76" name="AutoShape 4" descr="C:\Users\maziyar\Documents\images\wall\W2.jpg"/>
          <p:cNvSpPr>
            <a:spLocks noChangeAspect="1" noChangeArrowheads="1"/>
          </p:cNvSpPr>
          <p:nvPr/>
        </p:nvSpPr>
        <p:spPr bwMode="auto">
          <a:xfrm>
            <a:off x="2" y="263774"/>
            <a:ext cx="1529862" cy="115179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77" name="AutoShape 5" descr="C:\Users\maziyar\Documents\images\wall\W5.jpg"/>
          <p:cNvSpPr>
            <a:spLocks noChangeAspect="1" noChangeArrowheads="1"/>
          </p:cNvSpPr>
          <p:nvPr/>
        </p:nvSpPr>
        <p:spPr bwMode="auto">
          <a:xfrm>
            <a:off x="0" y="263769"/>
            <a:ext cx="1143000" cy="152986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78" name="AutoShape 6" descr="C:\Users\maziyar\Documents\images\wall\W4.jpg"/>
          <p:cNvSpPr>
            <a:spLocks noChangeAspect="1" noChangeArrowheads="1"/>
          </p:cNvSpPr>
          <p:nvPr/>
        </p:nvSpPr>
        <p:spPr bwMode="auto">
          <a:xfrm>
            <a:off x="0" y="263769"/>
            <a:ext cx="1143000" cy="152986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79" name="AutoShape 7" descr="C:\Users\maziyar\Documents\images\wall\W7.jpg"/>
          <p:cNvSpPr>
            <a:spLocks noChangeAspect="1" noChangeArrowheads="1"/>
          </p:cNvSpPr>
          <p:nvPr/>
        </p:nvSpPr>
        <p:spPr bwMode="auto">
          <a:xfrm>
            <a:off x="0" y="263769"/>
            <a:ext cx="1143000" cy="152986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80" name="AutoShape 8" descr="C:\Users\maziyar\Documents\images\wall\D6.jpg"/>
          <p:cNvSpPr>
            <a:spLocks noChangeAspect="1" noChangeArrowheads="1"/>
          </p:cNvSpPr>
          <p:nvPr/>
        </p:nvSpPr>
        <p:spPr bwMode="auto">
          <a:xfrm>
            <a:off x="0" y="263773"/>
            <a:ext cx="1582615" cy="1538654"/>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81" name="AutoShape 9" descr="C:\Users\maziyar\Documents\images\wall\D1.jpg"/>
          <p:cNvSpPr>
            <a:spLocks noChangeAspect="1" noChangeArrowheads="1"/>
          </p:cNvSpPr>
          <p:nvPr/>
        </p:nvSpPr>
        <p:spPr bwMode="auto">
          <a:xfrm>
            <a:off x="0" y="263773"/>
            <a:ext cx="1582615" cy="118696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82" name="AutoShape 10" descr="C:\Users\maziyar\Documents\images\wall\D3.jpg"/>
          <p:cNvSpPr>
            <a:spLocks noChangeAspect="1" noChangeArrowheads="1"/>
          </p:cNvSpPr>
          <p:nvPr/>
        </p:nvSpPr>
        <p:spPr bwMode="auto">
          <a:xfrm>
            <a:off x="0" y="263773"/>
            <a:ext cx="1582615" cy="118696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sp>
        <p:nvSpPr>
          <p:cNvPr id="105483" name="AutoShape 11" descr="C:\Users\maziyar\Documents\images\wall\D4.jpg"/>
          <p:cNvSpPr>
            <a:spLocks noChangeAspect="1" noChangeArrowheads="1"/>
          </p:cNvSpPr>
          <p:nvPr/>
        </p:nvSpPr>
        <p:spPr bwMode="auto">
          <a:xfrm>
            <a:off x="0" y="263773"/>
            <a:ext cx="1582615" cy="1186962"/>
          </a:xfrm>
          <a:prstGeom prst="rect">
            <a:avLst/>
          </a:prstGeom>
          <a:noFill/>
        </p:spPr>
        <p:txBody>
          <a:bodyPr vert="horz" wrap="square" lIns="84406" tIns="42203" rIns="84406" bIns="42203" numCol="1" anchor="t" anchorCtr="0" compatLnSpc="1">
            <a:prstTxWarp prst="textNoShape">
              <a:avLst/>
            </a:prstTxWarp>
          </a:bodyPr>
          <a:lstStyle/>
          <a:p>
            <a:endParaRPr lang="fa-IR" sz="1662">
              <a:solidFill>
                <a:prstClr val="white"/>
              </a:solidFill>
            </a:endParaRPr>
          </a:p>
        </p:txBody>
      </p:sp>
      <p:graphicFrame>
        <p:nvGraphicFramePr>
          <p:cNvPr id="22" name="Table 21"/>
          <p:cNvGraphicFramePr>
            <a:graphicFrameLocks noGrp="1"/>
          </p:cNvGraphicFramePr>
          <p:nvPr/>
        </p:nvGraphicFramePr>
        <p:xfrm>
          <a:off x="3344779" y="1178172"/>
          <a:ext cx="5329989" cy="5439195"/>
        </p:xfrm>
        <a:graphic>
          <a:graphicData uri="http://schemas.openxmlformats.org/drawingml/2006/table">
            <a:tbl>
              <a:tblPr rtl="1"/>
              <a:tblGrid>
                <a:gridCol w="5329989"/>
              </a:tblGrid>
              <a:tr h="1421057">
                <a:tc>
                  <a:txBody>
                    <a:bodyPr/>
                    <a:lstStyle/>
                    <a:p>
                      <a:pPr algn="r"/>
                      <a:r>
                        <a:rPr lang="fa-IR" sz="1600" dirty="0">
                          <a:cs typeface="B Homa" panose="00000400000000000000" pitchFamily="2" charset="-78"/>
                        </a:rPr>
                        <a:t>١- تسطيح نمودن زير ديوار به صورت تراز شده توسط گچ شمشه گيرى شده يا مشابه آن ، نوار ايزو گام ٨ سانتيمترى روى اين سطح و همچنين سطوح جانبى كه ديوار به آنها ختم مى شود همانند ستونها وديوارهاى بتونى نصب مى شود.</a:t>
                      </a:r>
                    </a:p>
                  </a:txBody>
                  <a:tcPr marL="0" marR="0" marT="0" marB="0" anchor="ctr">
                    <a:lnL>
                      <a:noFill/>
                    </a:lnL>
                    <a:lnR>
                      <a:noFill/>
                    </a:lnR>
                    <a:lnT>
                      <a:noFill/>
                    </a:lnT>
                    <a:lnB>
                      <a:noFill/>
                    </a:lnB>
                  </a:tcPr>
                </a:tc>
              </a:tr>
              <a:tr h="614512">
                <a:tc>
                  <a:txBody>
                    <a:bodyPr/>
                    <a:lstStyle/>
                    <a:p>
                      <a:pPr algn="r"/>
                      <a:r>
                        <a:rPr lang="fa-IR" sz="1600" dirty="0">
                          <a:cs typeface="B Homa" panose="00000400000000000000" pitchFamily="2" charset="-78"/>
                        </a:rPr>
                        <a:t>٢- اولين قطعه پس از بريده شدن زبانه با استفاده از ملات مخصوص بروى نوار ايزوگام نصب مى شود.</a:t>
                      </a:r>
                    </a:p>
                  </a:txBody>
                  <a:tcPr marL="0" marR="0" marT="0" marB="0" anchor="ctr">
                    <a:lnL>
                      <a:noFill/>
                    </a:lnL>
                    <a:lnR>
                      <a:noFill/>
                    </a:lnR>
                    <a:lnT>
                      <a:noFill/>
                    </a:lnT>
                    <a:lnB>
                      <a:noFill/>
                    </a:lnB>
                  </a:tcPr>
                </a:tc>
              </a:tr>
              <a:tr h="1701812">
                <a:tc>
                  <a:txBody>
                    <a:bodyPr/>
                    <a:lstStyle/>
                    <a:p>
                      <a:pPr algn="r"/>
                      <a:r>
                        <a:rPr lang="fa-IR" sz="1600" dirty="0">
                          <a:cs typeface="B Homa" panose="00000400000000000000" pitchFamily="2" charset="-78"/>
                        </a:rPr>
                        <a:t>٣- قطعات بعدى به ترتيب و به صورت آجرى (چپ وراست)با استفاده ازملات گير مخصوص صداگير و با چكش لاستيكي تراز مى شوند</a:t>
                      </a:r>
                      <a:br>
                        <a:rPr lang="fa-IR" sz="1600" dirty="0">
                          <a:cs typeface="B Homa" panose="00000400000000000000" pitchFamily="2" charset="-78"/>
                        </a:rPr>
                      </a:br>
                      <a:r>
                        <a:rPr lang="fa-IR" sz="1600" dirty="0">
                          <a:cs typeface="B Homa" panose="00000400000000000000" pitchFamily="2" charset="-78"/>
                        </a:rPr>
                        <a:t>*توجه شود كه جهت قرار گيرى قطعات از لحاظ عمودى بايد به صورتى باشد كه قسمت كام دربالا و قسمت برآمده گى( زبانه) در پايين واقع شود.  </a:t>
                      </a:r>
                    </a:p>
                  </a:txBody>
                  <a:tcPr marL="0" marR="0" marT="0" marB="0" anchor="ctr">
                    <a:lnL>
                      <a:noFill/>
                    </a:lnL>
                    <a:lnR>
                      <a:noFill/>
                    </a:lnR>
                    <a:lnT>
                      <a:noFill/>
                    </a:lnT>
                    <a:lnB>
                      <a:noFill/>
                    </a:lnB>
                  </a:tcPr>
                </a:tc>
              </a:tr>
              <a:tr h="850907">
                <a:tc>
                  <a:txBody>
                    <a:bodyPr/>
                    <a:lstStyle/>
                    <a:p>
                      <a:pPr algn="r"/>
                      <a:r>
                        <a:rPr lang="fa-IR" sz="1600" dirty="0">
                          <a:cs typeface="B Homa" panose="00000400000000000000" pitchFamily="2" charset="-78"/>
                        </a:rPr>
                        <a:t>٤- درانتها بين ديوار گچى كار شده و سقف موجود يك لايه نوار پلاستوفوم جهت خنثي كردن نيرو هاى وارده قرار مى گيرد.</a:t>
                      </a:r>
                    </a:p>
                  </a:txBody>
                  <a:tcPr marL="0" marR="0" marT="0" marB="0" anchor="ctr">
                    <a:lnL>
                      <a:noFill/>
                    </a:lnL>
                    <a:lnR>
                      <a:noFill/>
                    </a:lnR>
                    <a:lnT>
                      <a:noFill/>
                    </a:lnT>
                    <a:lnB>
                      <a:noFill/>
                    </a:lnB>
                  </a:tcPr>
                </a:tc>
              </a:tr>
              <a:tr h="850907">
                <a:tc>
                  <a:txBody>
                    <a:bodyPr/>
                    <a:lstStyle/>
                    <a:p>
                      <a:pPr algn="r"/>
                      <a:r>
                        <a:rPr lang="fa-IR" sz="1600" dirty="0">
                          <a:cs typeface="B Homa" panose="00000400000000000000" pitchFamily="2" charset="-78"/>
                        </a:rPr>
                        <a:t>٥- جهت پر كردن درزهاى بين پانلها از ملات مذكوراستفاده شده و با بكارگيرى كارتك منافذ وشيارها پر مى شوند.</a:t>
                      </a:r>
                    </a:p>
                  </a:txBody>
                  <a:tcPr marL="0" marR="0" marT="0" marB="0" anchor="ctr">
                    <a:lnL>
                      <a:noFill/>
                    </a:lnL>
                    <a:lnR>
                      <a:noFill/>
                    </a:lnR>
                    <a:lnT>
                      <a:noFill/>
                    </a:lnT>
                    <a:lnB>
                      <a:noFill/>
                    </a:lnB>
                  </a:tcPr>
                </a:tc>
              </a:tr>
            </a:tbl>
          </a:graphicData>
        </a:graphic>
      </p:graphicFrame>
      <p:sp>
        <p:nvSpPr>
          <p:cNvPr id="23" name="Rectangle 22"/>
          <p:cNvSpPr/>
          <p:nvPr/>
        </p:nvSpPr>
        <p:spPr>
          <a:xfrm>
            <a:off x="7111489" y="599441"/>
            <a:ext cx="1742785" cy="400110"/>
          </a:xfrm>
          <a:prstGeom prst="rect">
            <a:avLst/>
          </a:prstGeom>
        </p:spPr>
        <p:txBody>
          <a:bodyPr wrap="none">
            <a:spAutoFit/>
          </a:bodyPr>
          <a:lstStyle/>
          <a:p>
            <a:r>
              <a:rPr lang="fa-IR" sz="2000" dirty="0">
                <a:solidFill>
                  <a:prstClr val="white"/>
                </a:solidFill>
                <a:latin typeface="B Homa"/>
                <a:cs typeface="B Homa" panose="00000400000000000000" pitchFamily="2" charset="-78"/>
              </a:rPr>
              <a:t>مراحل اجراى ديوار</a:t>
            </a:r>
          </a:p>
        </p:txBody>
      </p:sp>
      <p:pic>
        <p:nvPicPr>
          <p:cNvPr id="105484" name="Picture 12" descr="C:\Users\maziyar\Desktop\fiber cement\W3.jpg"/>
          <p:cNvPicPr>
            <a:picLocks noChangeAspect="1" noChangeArrowheads="1"/>
          </p:cNvPicPr>
          <p:nvPr/>
        </p:nvPicPr>
        <p:blipFill>
          <a:blip r:embed="rId2"/>
          <a:srcRect/>
          <a:stretch>
            <a:fillRect/>
          </a:stretch>
        </p:blipFill>
        <p:spPr bwMode="auto">
          <a:xfrm>
            <a:off x="1125418" y="1178174"/>
            <a:ext cx="1462454" cy="1103408"/>
          </a:xfrm>
          <a:prstGeom prst="rect">
            <a:avLst/>
          </a:prstGeom>
          <a:noFill/>
        </p:spPr>
      </p:pic>
      <p:pic>
        <p:nvPicPr>
          <p:cNvPr id="105485" name="Picture 13" descr="C:\Users\maziyar\Desktop\fiber cement\W6.jpg"/>
          <p:cNvPicPr>
            <a:picLocks noChangeAspect="1" noChangeArrowheads="1"/>
          </p:cNvPicPr>
          <p:nvPr/>
        </p:nvPicPr>
        <p:blipFill>
          <a:blip r:embed="rId3"/>
          <a:srcRect/>
          <a:stretch>
            <a:fillRect/>
          </a:stretch>
        </p:blipFill>
        <p:spPr bwMode="auto">
          <a:xfrm>
            <a:off x="1125415" y="2444265"/>
            <a:ext cx="1477108" cy="1114465"/>
          </a:xfrm>
          <a:prstGeom prst="rect">
            <a:avLst/>
          </a:prstGeom>
          <a:noFill/>
        </p:spPr>
      </p:pic>
      <p:pic>
        <p:nvPicPr>
          <p:cNvPr id="105486" name="Picture 14" descr="C:\Users\maziyar\Desktop\fiber cement\p_corner.gif"/>
          <p:cNvPicPr>
            <a:picLocks noChangeAspect="1" noChangeArrowheads="1"/>
          </p:cNvPicPr>
          <p:nvPr/>
        </p:nvPicPr>
        <p:blipFill>
          <a:blip r:embed="rId4"/>
          <a:srcRect/>
          <a:stretch>
            <a:fillRect/>
          </a:stretch>
        </p:blipFill>
        <p:spPr bwMode="auto">
          <a:xfrm>
            <a:off x="1125415" y="3640020"/>
            <a:ext cx="1477108" cy="1257300"/>
          </a:xfrm>
          <a:prstGeom prst="rect">
            <a:avLst/>
          </a:prstGeom>
          <a:noFill/>
        </p:spPr>
      </p:pic>
      <p:pic>
        <p:nvPicPr>
          <p:cNvPr id="105487" name="Picture 15" descr="C:\Users\maziyar\Desktop\fiber cement\W4.jpg"/>
          <p:cNvPicPr>
            <a:picLocks noChangeAspect="1" noChangeArrowheads="1"/>
          </p:cNvPicPr>
          <p:nvPr/>
        </p:nvPicPr>
        <p:blipFill>
          <a:blip r:embed="rId5"/>
          <a:srcRect/>
          <a:stretch>
            <a:fillRect/>
          </a:stretch>
        </p:blipFill>
        <p:spPr bwMode="auto">
          <a:xfrm>
            <a:off x="1125415" y="4976446"/>
            <a:ext cx="1477108" cy="1127666"/>
          </a:xfrm>
          <a:prstGeom prst="rect">
            <a:avLst/>
          </a:prstGeom>
          <a:noFill/>
        </p:spPr>
      </p:pic>
    </p:spTree>
    <p:extLst>
      <p:ext uri="{BB962C8B-B14F-4D97-AF65-F5344CB8AC3E}">
        <p14:creationId xmlns:p14="http://schemas.microsoft.com/office/powerpoint/2010/main" val="102469911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1" descr="C:\Users\maziyar\Desktop\fiber cement\D1.jpg"/>
          <p:cNvPicPr>
            <a:picLocks noChangeAspect="1" noChangeArrowheads="1"/>
          </p:cNvPicPr>
          <p:nvPr/>
        </p:nvPicPr>
        <p:blipFill>
          <a:blip r:embed="rId2"/>
          <a:srcRect/>
          <a:stretch>
            <a:fillRect/>
          </a:stretch>
        </p:blipFill>
        <p:spPr bwMode="auto">
          <a:xfrm>
            <a:off x="2813539" y="967154"/>
            <a:ext cx="1582615" cy="1186962"/>
          </a:xfrm>
          <a:prstGeom prst="rect">
            <a:avLst/>
          </a:prstGeom>
          <a:noFill/>
        </p:spPr>
      </p:pic>
      <p:pic>
        <p:nvPicPr>
          <p:cNvPr id="110594" name="Picture 2" descr="C:\Users\maziyar\Desktop\fiber cement\D2.jpg"/>
          <p:cNvPicPr>
            <a:picLocks noChangeAspect="1" noChangeArrowheads="1"/>
          </p:cNvPicPr>
          <p:nvPr/>
        </p:nvPicPr>
        <p:blipFill>
          <a:blip r:embed="rId3"/>
          <a:srcRect/>
          <a:stretch>
            <a:fillRect/>
          </a:stretch>
        </p:blipFill>
        <p:spPr bwMode="auto">
          <a:xfrm>
            <a:off x="773723" y="967154"/>
            <a:ext cx="1582615" cy="1186962"/>
          </a:xfrm>
          <a:prstGeom prst="rect">
            <a:avLst/>
          </a:prstGeom>
          <a:noFill/>
        </p:spPr>
      </p:pic>
      <p:pic>
        <p:nvPicPr>
          <p:cNvPr id="110595" name="Picture 3" descr="C:\Users\maziyar\Desktop\fiber cement\D3.jpg"/>
          <p:cNvPicPr>
            <a:picLocks noChangeAspect="1" noChangeArrowheads="1"/>
          </p:cNvPicPr>
          <p:nvPr/>
        </p:nvPicPr>
        <p:blipFill>
          <a:blip r:embed="rId4"/>
          <a:srcRect/>
          <a:stretch>
            <a:fillRect/>
          </a:stretch>
        </p:blipFill>
        <p:spPr bwMode="auto">
          <a:xfrm>
            <a:off x="6822831" y="967154"/>
            <a:ext cx="1582615" cy="1186962"/>
          </a:xfrm>
          <a:prstGeom prst="rect">
            <a:avLst/>
          </a:prstGeom>
          <a:noFill/>
        </p:spPr>
      </p:pic>
      <p:pic>
        <p:nvPicPr>
          <p:cNvPr id="110596" name="Picture 4" descr="C:\Users\maziyar\Desktop\fiber cement\D4.jpg"/>
          <p:cNvPicPr>
            <a:picLocks noChangeAspect="1" noChangeArrowheads="1"/>
          </p:cNvPicPr>
          <p:nvPr/>
        </p:nvPicPr>
        <p:blipFill>
          <a:blip r:embed="rId5"/>
          <a:srcRect/>
          <a:stretch>
            <a:fillRect/>
          </a:stretch>
        </p:blipFill>
        <p:spPr bwMode="auto">
          <a:xfrm>
            <a:off x="4853354" y="967154"/>
            <a:ext cx="1582615" cy="1186962"/>
          </a:xfrm>
          <a:prstGeom prst="rect">
            <a:avLst/>
          </a:prstGeom>
          <a:noFill/>
        </p:spPr>
      </p:pic>
      <p:pic>
        <p:nvPicPr>
          <p:cNvPr id="110597" name="Picture 5" descr="C:\Users\maziyar\Desktop\fiber cement\det1.gif"/>
          <p:cNvPicPr>
            <a:picLocks noChangeAspect="1" noChangeArrowheads="1"/>
          </p:cNvPicPr>
          <p:nvPr/>
        </p:nvPicPr>
        <p:blipFill>
          <a:blip r:embed="rId6"/>
          <a:srcRect/>
          <a:stretch>
            <a:fillRect/>
          </a:stretch>
        </p:blipFill>
        <p:spPr bwMode="auto">
          <a:xfrm>
            <a:off x="4783016" y="2373923"/>
            <a:ext cx="2486382" cy="2813538"/>
          </a:xfrm>
          <a:prstGeom prst="rect">
            <a:avLst/>
          </a:prstGeom>
          <a:noFill/>
          <a:ln>
            <a:noFill/>
          </a:ln>
        </p:spPr>
      </p:pic>
      <p:pic>
        <p:nvPicPr>
          <p:cNvPr id="110598" name="Picture 6" descr="C:\Users\maziyar\Desktop\fiber cement\det2.gif"/>
          <p:cNvPicPr>
            <a:picLocks noChangeAspect="1" noChangeArrowheads="1"/>
          </p:cNvPicPr>
          <p:nvPr/>
        </p:nvPicPr>
        <p:blipFill>
          <a:blip r:embed="rId7"/>
          <a:srcRect/>
          <a:stretch>
            <a:fillRect/>
          </a:stretch>
        </p:blipFill>
        <p:spPr bwMode="auto">
          <a:xfrm>
            <a:off x="984739" y="2303585"/>
            <a:ext cx="2461846" cy="2785773"/>
          </a:xfrm>
          <a:prstGeom prst="rect">
            <a:avLst/>
          </a:prstGeom>
          <a:noFill/>
          <a:ln>
            <a:noFill/>
          </a:ln>
        </p:spPr>
      </p:pic>
    </p:spTree>
    <p:extLst>
      <p:ext uri="{BB962C8B-B14F-4D97-AF65-F5344CB8AC3E}">
        <p14:creationId xmlns:p14="http://schemas.microsoft.com/office/powerpoint/2010/main" val="204851188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C:\Users\maziyar\Desktop\fiber cement\det3.gif"/>
          <p:cNvPicPr>
            <a:picLocks noChangeAspect="1" noChangeArrowheads="1"/>
          </p:cNvPicPr>
          <p:nvPr/>
        </p:nvPicPr>
        <p:blipFill>
          <a:blip r:embed="rId2"/>
          <a:srcRect/>
          <a:stretch>
            <a:fillRect/>
          </a:stretch>
        </p:blipFill>
        <p:spPr bwMode="auto">
          <a:xfrm>
            <a:off x="5767754" y="685800"/>
            <a:ext cx="2175584" cy="2461846"/>
          </a:xfrm>
          <a:prstGeom prst="rect">
            <a:avLst/>
          </a:prstGeom>
          <a:noFill/>
        </p:spPr>
      </p:pic>
      <p:pic>
        <p:nvPicPr>
          <p:cNvPr id="111619" name="Picture 3" descr="C:\Users\maziyar\Desktop\fiber cement\det4.gif"/>
          <p:cNvPicPr>
            <a:picLocks noChangeAspect="1" noChangeArrowheads="1"/>
          </p:cNvPicPr>
          <p:nvPr/>
        </p:nvPicPr>
        <p:blipFill>
          <a:blip r:embed="rId3"/>
          <a:srcRect/>
          <a:stretch>
            <a:fillRect/>
          </a:stretch>
        </p:blipFill>
        <p:spPr bwMode="auto">
          <a:xfrm>
            <a:off x="3165231" y="474784"/>
            <a:ext cx="2321169" cy="2626588"/>
          </a:xfrm>
          <a:prstGeom prst="rect">
            <a:avLst/>
          </a:prstGeom>
          <a:noFill/>
        </p:spPr>
      </p:pic>
      <p:pic>
        <p:nvPicPr>
          <p:cNvPr id="111620" name="Picture 4" descr="C:\Users\maziyar\Desktop\fiber cement\det5.gif"/>
          <p:cNvPicPr>
            <a:picLocks noChangeAspect="1" noChangeArrowheads="1"/>
          </p:cNvPicPr>
          <p:nvPr/>
        </p:nvPicPr>
        <p:blipFill>
          <a:blip r:embed="rId4"/>
          <a:srcRect/>
          <a:stretch>
            <a:fillRect/>
          </a:stretch>
        </p:blipFill>
        <p:spPr bwMode="auto">
          <a:xfrm>
            <a:off x="547167" y="568569"/>
            <a:ext cx="2486383" cy="2813538"/>
          </a:xfrm>
          <a:prstGeom prst="rect">
            <a:avLst/>
          </a:prstGeom>
          <a:noFill/>
        </p:spPr>
      </p:pic>
      <p:pic>
        <p:nvPicPr>
          <p:cNvPr id="111621" name="Picture 5" descr="C:\Users\maziyar\Desktop\fiber cement\det6.gif"/>
          <p:cNvPicPr>
            <a:picLocks noChangeAspect="1" noChangeArrowheads="1"/>
          </p:cNvPicPr>
          <p:nvPr/>
        </p:nvPicPr>
        <p:blipFill>
          <a:blip r:embed="rId5"/>
          <a:srcRect/>
          <a:stretch>
            <a:fillRect/>
          </a:stretch>
        </p:blipFill>
        <p:spPr bwMode="auto">
          <a:xfrm>
            <a:off x="5697416" y="3288324"/>
            <a:ext cx="2180492" cy="2467398"/>
          </a:xfrm>
          <a:prstGeom prst="rect">
            <a:avLst/>
          </a:prstGeom>
          <a:noFill/>
          <a:ln>
            <a:noFill/>
          </a:ln>
        </p:spPr>
      </p:pic>
      <p:pic>
        <p:nvPicPr>
          <p:cNvPr id="111622" name="Picture 6" descr="C:\Users\maziyar\Desktop\fiber cement\det7.gif"/>
          <p:cNvPicPr>
            <a:picLocks noChangeAspect="1" noChangeArrowheads="1"/>
          </p:cNvPicPr>
          <p:nvPr/>
        </p:nvPicPr>
        <p:blipFill>
          <a:blip r:embed="rId6"/>
          <a:srcRect/>
          <a:stretch>
            <a:fillRect/>
          </a:stretch>
        </p:blipFill>
        <p:spPr bwMode="auto">
          <a:xfrm>
            <a:off x="3376246" y="3147647"/>
            <a:ext cx="2057808" cy="2328571"/>
          </a:xfrm>
          <a:prstGeom prst="rect">
            <a:avLst/>
          </a:prstGeom>
          <a:noFill/>
        </p:spPr>
      </p:pic>
      <p:pic>
        <p:nvPicPr>
          <p:cNvPr id="111623" name="Picture 7" descr="C:\Users\maziyar\Desktop\fiber cement\det8.gif"/>
          <p:cNvPicPr>
            <a:picLocks noChangeAspect="1" noChangeArrowheads="1"/>
          </p:cNvPicPr>
          <p:nvPr/>
        </p:nvPicPr>
        <p:blipFill>
          <a:blip r:embed="rId7"/>
          <a:srcRect/>
          <a:stretch>
            <a:fillRect/>
          </a:stretch>
        </p:blipFill>
        <p:spPr bwMode="auto">
          <a:xfrm>
            <a:off x="844062" y="3358661"/>
            <a:ext cx="1899138" cy="2149025"/>
          </a:xfrm>
          <a:prstGeom prst="rect">
            <a:avLst/>
          </a:prstGeom>
          <a:noFill/>
        </p:spPr>
      </p:pic>
    </p:spTree>
    <p:extLst>
      <p:ext uri="{BB962C8B-B14F-4D97-AF65-F5344CB8AC3E}">
        <p14:creationId xmlns:p14="http://schemas.microsoft.com/office/powerpoint/2010/main" val="143886113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C:\Users\maziyar\Desktop\fiber cement\det9.gif"/>
          <p:cNvPicPr>
            <a:picLocks noChangeAspect="1" noChangeArrowheads="1"/>
          </p:cNvPicPr>
          <p:nvPr/>
        </p:nvPicPr>
        <p:blipFill>
          <a:blip r:embed="rId2"/>
          <a:srcRect/>
          <a:stretch>
            <a:fillRect/>
          </a:stretch>
        </p:blipFill>
        <p:spPr bwMode="auto">
          <a:xfrm>
            <a:off x="6119446" y="756140"/>
            <a:ext cx="2215730" cy="2507274"/>
          </a:xfrm>
          <a:prstGeom prst="rect">
            <a:avLst/>
          </a:prstGeom>
          <a:noFill/>
        </p:spPr>
      </p:pic>
      <p:pic>
        <p:nvPicPr>
          <p:cNvPr id="112643" name="Picture 3" descr="C:\Users\maziyar\Desktop\fiber cement\det10.gif"/>
          <p:cNvPicPr>
            <a:picLocks noChangeAspect="1" noChangeArrowheads="1"/>
          </p:cNvPicPr>
          <p:nvPr/>
        </p:nvPicPr>
        <p:blipFill>
          <a:blip r:embed="rId3"/>
          <a:srcRect/>
          <a:stretch>
            <a:fillRect/>
          </a:stretch>
        </p:blipFill>
        <p:spPr bwMode="auto">
          <a:xfrm>
            <a:off x="2602524" y="756139"/>
            <a:ext cx="2299904" cy="2602523"/>
          </a:xfrm>
          <a:prstGeom prst="rect">
            <a:avLst/>
          </a:prstGeom>
          <a:noFill/>
        </p:spPr>
      </p:pic>
      <p:pic>
        <p:nvPicPr>
          <p:cNvPr id="112644" name="Picture 4" descr="C:\Users\maziyar\Desktop\fiber cement\det_pers.gif"/>
          <p:cNvPicPr>
            <a:picLocks noChangeAspect="1" noChangeArrowheads="1"/>
          </p:cNvPicPr>
          <p:nvPr/>
        </p:nvPicPr>
        <p:blipFill>
          <a:blip r:embed="rId4"/>
          <a:srcRect/>
          <a:stretch>
            <a:fillRect/>
          </a:stretch>
        </p:blipFill>
        <p:spPr bwMode="auto">
          <a:xfrm>
            <a:off x="3376247" y="3077308"/>
            <a:ext cx="2743725" cy="2974215"/>
          </a:xfrm>
          <a:prstGeom prst="rect">
            <a:avLst/>
          </a:prstGeom>
          <a:noFill/>
        </p:spPr>
      </p:pic>
    </p:spTree>
    <p:extLst>
      <p:ext uri="{BB962C8B-B14F-4D97-AF65-F5344CB8AC3E}">
        <p14:creationId xmlns:p14="http://schemas.microsoft.com/office/powerpoint/2010/main" val="268293621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09800" y="1459523"/>
            <a:ext cx="4343400" cy="2990691"/>
          </a:xfrm>
          <a:prstGeom prst="rect">
            <a:avLst/>
          </a:prstGeom>
          <a:noFill/>
        </p:spPr>
        <p:txBody>
          <a:bodyPr wrap="square" rtlCol="0">
            <a:spAutoFit/>
          </a:bodyPr>
          <a:lstStyle/>
          <a:p>
            <a:pPr algn="ctr"/>
            <a:r>
              <a:rPr lang="fa-IR" sz="1846" dirty="0">
                <a:solidFill>
                  <a:prstClr val="black"/>
                </a:solidFill>
                <a:cs typeface="B Homa" pitchFamily="2" charset="-78"/>
              </a:rPr>
              <a:t>منابع</a:t>
            </a:r>
            <a:endParaRPr lang="en-US" sz="1846" dirty="0">
              <a:solidFill>
                <a:prstClr val="black"/>
              </a:solidFill>
              <a:cs typeface="B Homa" pitchFamily="2" charset="-78"/>
            </a:endParaRPr>
          </a:p>
          <a:p>
            <a:pPr algn="ctr"/>
            <a:endParaRPr lang="en-US" sz="1846" dirty="0">
              <a:solidFill>
                <a:prstClr val="black"/>
              </a:solidFill>
              <a:cs typeface="B Homa" pitchFamily="2" charset="-78"/>
            </a:endParaRPr>
          </a:p>
          <a:p>
            <a:pPr algn="ctr"/>
            <a:endParaRPr lang="fa-IR" sz="1846" dirty="0">
              <a:solidFill>
                <a:prstClr val="black"/>
              </a:solidFill>
              <a:cs typeface="B Homa" pitchFamily="2" charset="-78"/>
            </a:endParaRPr>
          </a:p>
          <a:p>
            <a:pPr algn="ctr"/>
            <a:r>
              <a:rPr lang="en-US" sz="1662" i="1" dirty="0">
                <a:solidFill>
                  <a:prstClr val="black"/>
                </a:solidFill>
                <a:hlinkClick r:id="rId2"/>
              </a:rPr>
              <a:t>www.knaufir.com</a:t>
            </a:r>
            <a:endParaRPr lang="en-US" sz="1662" i="1" dirty="0">
              <a:solidFill>
                <a:prstClr val="black"/>
              </a:solidFill>
            </a:endParaRPr>
          </a:p>
          <a:p>
            <a:pPr algn="ctr"/>
            <a:r>
              <a:rPr lang="en-US" sz="1662" i="1" dirty="0">
                <a:solidFill>
                  <a:prstClr val="black"/>
                </a:solidFill>
                <a:hlinkClick r:id="rId3"/>
              </a:rPr>
              <a:t>www.sismo.eu</a:t>
            </a:r>
            <a:endParaRPr lang="en-US" sz="1662" i="1" dirty="0">
              <a:solidFill>
                <a:prstClr val="black"/>
              </a:solidFill>
            </a:endParaRPr>
          </a:p>
          <a:p>
            <a:pPr algn="ctr"/>
            <a:r>
              <a:rPr lang="en-US" sz="1662" i="1" dirty="0">
                <a:solidFill>
                  <a:prstClr val="black"/>
                </a:solidFill>
                <a:hlinkClick r:id="rId4"/>
              </a:rPr>
              <a:t>www.pumapannels.com</a:t>
            </a:r>
            <a:endParaRPr lang="en-US" sz="1662" i="1" dirty="0">
              <a:solidFill>
                <a:prstClr val="black"/>
              </a:solidFill>
            </a:endParaRPr>
          </a:p>
          <a:p>
            <a:pPr algn="ctr"/>
            <a:r>
              <a:rPr lang="en-US" sz="1662" i="1" dirty="0">
                <a:solidFill>
                  <a:prstClr val="black"/>
                </a:solidFill>
                <a:hlinkClick r:id="rId5"/>
              </a:rPr>
              <a:t>www.rbsiowa.com</a:t>
            </a:r>
            <a:endParaRPr lang="en-US" sz="1662" i="1" dirty="0">
              <a:solidFill>
                <a:prstClr val="black"/>
              </a:solidFill>
            </a:endParaRPr>
          </a:p>
          <a:p>
            <a:pPr algn="ctr"/>
            <a:r>
              <a:rPr lang="en-US" sz="1662" i="1" dirty="0">
                <a:solidFill>
                  <a:prstClr val="black"/>
                </a:solidFill>
                <a:hlinkClick r:id="rId6"/>
              </a:rPr>
              <a:t>www.royalbuildingproducts.com</a:t>
            </a:r>
            <a:endParaRPr lang="en-US" sz="1662" i="1" dirty="0">
              <a:solidFill>
                <a:prstClr val="black"/>
              </a:solidFill>
            </a:endParaRPr>
          </a:p>
          <a:p>
            <a:pPr algn="ctr"/>
            <a:endParaRPr lang="en-US" sz="1662" i="1" dirty="0">
              <a:solidFill>
                <a:prstClr val="black"/>
              </a:solidFill>
            </a:endParaRPr>
          </a:p>
          <a:p>
            <a:pPr algn="ctr"/>
            <a:endParaRPr lang="en-US" sz="1662" i="1" dirty="0">
              <a:solidFill>
                <a:prstClr val="black"/>
              </a:solidFill>
            </a:endParaRPr>
          </a:p>
          <a:p>
            <a:pPr algn="ctr"/>
            <a:endParaRPr lang="en-US" sz="1662" dirty="0">
              <a:solidFill>
                <a:prstClr val="black"/>
              </a:solidFill>
            </a:endParaRPr>
          </a:p>
        </p:txBody>
      </p:sp>
    </p:spTree>
    <p:extLst>
      <p:ext uri="{BB962C8B-B14F-4D97-AF65-F5344CB8AC3E}">
        <p14:creationId xmlns:p14="http://schemas.microsoft.com/office/powerpoint/2010/main" val="125748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7224" y="685802"/>
            <a:ext cx="7929618" cy="1939249"/>
          </a:xfrm>
          <a:prstGeom prst="rect">
            <a:avLst/>
          </a:prstGeom>
        </p:spPr>
        <p:txBody>
          <a:bodyPr wrap="square">
            <a:spAutoFit/>
          </a:bodyPr>
          <a:lstStyle/>
          <a:p>
            <a:r>
              <a:rPr lang="fa-IR" sz="1662" b="1" dirty="0">
                <a:solidFill>
                  <a:prstClr val="white"/>
                </a:solidFill>
                <a:cs typeface="B Homa" pitchFamily="2" charset="-78"/>
              </a:rPr>
              <a:t>کاربرد پوما در ساختمان های بلند مرتبه</a:t>
            </a: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استفاده از پانل های پوما در ساختمانهای بلند مرتبه به عنوان دیوارهای محیطی و میانی به جهت سبک بودن نسبت به سایر مصالح ، وزن بار مرده ساختمان را به طور چشمگیری پائین آورده و در نتیجه مصالح مصرفی و هزینه های ساخت فونداسیون و اسکلت با کاهش قابل توجهی روبرو خواهد بود . سهولت بالا کشیدن قطعات در ارتفاع ، دستیابی به فضای مفید بیشتر ، حذف کنده کاری و تخریب تاسیساتی ، حذف گچ و خاک و نخاله ساختمانی ، عایق مناسب صوتی ، حرارتی و برودتی ، حذف نعل درگاه ، سرعت اجرا و در نهایت بازگشت سرمایه گذاری در کوتاه ترین زمان از دیگر مزایای استفاده از سیستم ساختمانی پوما در بلند مرتبه سازی می باشد . کاهش مصرف انرژی و پایداری اطمینان بخش ساختمان در برابر زلزله را نباید فراموش نمود. </a:t>
            </a:r>
          </a:p>
        </p:txBody>
      </p:sp>
      <p:pic>
        <p:nvPicPr>
          <p:cNvPr id="3074" name="Picture 2" descr="C:\Documents and Settings\meisam.EMPEROR-F3ACF7B\Desktop\Dvarhaye jadid\17_files\0001.jpg"/>
          <p:cNvPicPr>
            <a:picLocks noChangeAspect="1" noChangeArrowheads="1"/>
          </p:cNvPicPr>
          <p:nvPr/>
        </p:nvPicPr>
        <p:blipFill>
          <a:blip r:embed="rId2" cstate="print"/>
          <a:srcRect/>
          <a:stretch>
            <a:fillRect/>
          </a:stretch>
        </p:blipFill>
        <p:spPr bwMode="auto">
          <a:xfrm>
            <a:off x="685800" y="2725621"/>
            <a:ext cx="2375304" cy="2923450"/>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3076" name="Picture 4" descr="C:\Documents and Settings\meisam.EMPEROR-F3ACF7B\Desktop\Dvarhaye jadid\17_files\0002.jpg"/>
          <p:cNvPicPr>
            <a:picLocks noChangeAspect="1" noChangeArrowheads="1"/>
          </p:cNvPicPr>
          <p:nvPr/>
        </p:nvPicPr>
        <p:blipFill>
          <a:blip r:embed="rId3" cstate="print"/>
          <a:srcRect/>
          <a:stretch>
            <a:fillRect/>
          </a:stretch>
        </p:blipFill>
        <p:spPr bwMode="auto">
          <a:xfrm>
            <a:off x="3429000" y="3358667"/>
            <a:ext cx="2286016" cy="281355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3078" name="Picture 6" descr="C:\Documents and Settings\meisam.EMPEROR-F3ACF7B\Desktop\Dvarhaye jadid\17_files\0003.jpg"/>
          <p:cNvPicPr>
            <a:picLocks noChangeAspect="1" noChangeArrowheads="1"/>
          </p:cNvPicPr>
          <p:nvPr/>
        </p:nvPicPr>
        <p:blipFill>
          <a:blip r:embed="rId4" cstate="print"/>
          <a:srcRect/>
          <a:stretch>
            <a:fillRect/>
          </a:stretch>
        </p:blipFill>
        <p:spPr bwMode="auto">
          <a:xfrm>
            <a:off x="6248403" y="2795954"/>
            <a:ext cx="2357454" cy="2901482"/>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9698444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756142"/>
            <a:ext cx="8072494" cy="1513107"/>
          </a:xfrm>
          <a:prstGeom prst="rect">
            <a:avLst/>
          </a:prstGeom>
        </p:spPr>
        <p:txBody>
          <a:bodyPr wrap="square">
            <a:spAutoFit/>
          </a:bodyPr>
          <a:lstStyle/>
          <a:p>
            <a:r>
              <a:rPr lang="fa-IR" sz="1662" b="1" dirty="0">
                <a:solidFill>
                  <a:prstClr val="white"/>
                </a:solidFill>
                <a:cs typeface="B Homa" pitchFamily="2" charset="-78"/>
              </a:rPr>
              <a:t>کاربرد پانل های عایق دار پوما در ویلا سازی</a:t>
            </a:r>
            <a:r>
              <a:rPr lang="fa-IR" sz="1662" dirty="0">
                <a:solidFill>
                  <a:prstClr val="white"/>
                </a:solidFill>
                <a:cs typeface="B Homa" pitchFamily="2" charset="-78"/>
              </a:rPr>
              <a:t/>
            </a:r>
            <a:br>
              <a:rPr lang="fa-IR" sz="1662" dirty="0">
                <a:solidFill>
                  <a:prstClr val="white"/>
                </a:solidFill>
                <a:cs typeface="B Homa" pitchFamily="2" charset="-78"/>
              </a:rPr>
            </a:br>
            <a:r>
              <a:rPr lang="fa-IR" sz="1477" dirty="0">
                <a:solidFill>
                  <a:prstClr val="white"/>
                </a:solidFill>
                <a:cs typeface="B Homa" pitchFamily="2" charset="-78"/>
              </a:rPr>
              <a:t>پانل های پوما به دلیل سبک بودن و حمل آسان به مناطق صعب العبور ، قطعه ای کاملاً مفید جهت ویلاسازی و انبوه سازی می باشد . ایستایی و مقاومت بالای سیستم پوما موجب میشود که ساختمان های یک تا دو طبقه را بدون استفاده از اسکلت فلزی بنا کرد . اجرای سقف مسطح ، شیبدار ، گنبدی و ..... از قابلیت های کم نظیر این قطعه ی مفید ساختمانی می باشد . دیوار و سقف عایق دار ویلاهای احداثی موجب صرفه جویی در مصرف انرژی می شود و ویژگی سازه ای پانل و پایداری بنا را در برابر زلزله موجب می گردد </a:t>
            </a:r>
            <a:r>
              <a:rPr lang="fa-IR" sz="1662" dirty="0">
                <a:solidFill>
                  <a:prstClr val="white"/>
                </a:solidFill>
                <a:cs typeface="B Homa" pitchFamily="2" charset="-78"/>
              </a:rPr>
              <a:t>.</a:t>
            </a:r>
          </a:p>
        </p:txBody>
      </p:sp>
      <p:pic>
        <p:nvPicPr>
          <p:cNvPr id="2050" name="Picture 2" descr="C:\Documents and Settings\meisam.EMPEROR-F3ACF7B\Desktop\Dvarhaye jadid\17_files\0011.jpg"/>
          <p:cNvPicPr>
            <a:picLocks noChangeAspect="1" noChangeArrowheads="1"/>
          </p:cNvPicPr>
          <p:nvPr/>
        </p:nvPicPr>
        <p:blipFill>
          <a:blip r:embed="rId2" cstate="print"/>
          <a:srcRect/>
          <a:stretch>
            <a:fillRect/>
          </a:stretch>
        </p:blipFill>
        <p:spPr bwMode="auto">
          <a:xfrm>
            <a:off x="1285852" y="2373916"/>
            <a:ext cx="2786082" cy="1917137"/>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052" name="Picture 4" descr="C:\Documents and Settings\meisam.EMPEROR-F3ACF7B\Desktop\Dvarhaye jadid\17_files\0012.jpg"/>
          <p:cNvPicPr>
            <a:picLocks noChangeAspect="1" noChangeArrowheads="1"/>
          </p:cNvPicPr>
          <p:nvPr/>
        </p:nvPicPr>
        <p:blipFill>
          <a:blip r:embed="rId3" cstate="print"/>
          <a:srcRect/>
          <a:stretch>
            <a:fillRect/>
          </a:stretch>
        </p:blipFill>
        <p:spPr bwMode="auto">
          <a:xfrm>
            <a:off x="5500694" y="4418147"/>
            <a:ext cx="2805106" cy="1930227"/>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054" name="Picture 6" descr="C:\Documents and Settings\meisam.EMPEROR-F3ACF7B\Desktop\Dvarhaye jadid\17_files\0013.jpg"/>
          <p:cNvPicPr>
            <a:picLocks noChangeAspect="1" noChangeArrowheads="1"/>
          </p:cNvPicPr>
          <p:nvPr/>
        </p:nvPicPr>
        <p:blipFill>
          <a:blip r:embed="rId4" cstate="print"/>
          <a:srcRect/>
          <a:stretch>
            <a:fillRect/>
          </a:stretch>
        </p:blipFill>
        <p:spPr bwMode="auto">
          <a:xfrm>
            <a:off x="5500694" y="2330446"/>
            <a:ext cx="2805106" cy="1930227"/>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056" name="Picture 8" descr="C:\Documents and Settings\meisam.EMPEROR-F3ACF7B\Desktop\Dvarhaye jadid\17_files\0014.jpg"/>
          <p:cNvPicPr>
            <a:picLocks noChangeAspect="1" noChangeArrowheads="1"/>
          </p:cNvPicPr>
          <p:nvPr/>
        </p:nvPicPr>
        <p:blipFill>
          <a:blip r:embed="rId5" cstate="print"/>
          <a:srcRect/>
          <a:stretch>
            <a:fillRect/>
          </a:stretch>
        </p:blipFill>
        <p:spPr bwMode="auto">
          <a:xfrm>
            <a:off x="1285855" y="4418142"/>
            <a:ext cx="2779113" cy="1912340"/>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5214509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0037" y="791289"/>
            <a:ext cx="8286808" cy="2649636"/>
          </a:xfrm>
          <a:prstGeom prst="rect">
            <a:avLst/>
          </a:prstGeom>
        </p:spPr>
        <p:txBody>
          <a:bodyPr wrap="square">
            <a:spAutoFit/>
          </a:bodyPr>
          <a:lstStyle/>
          <a:p>
            <a:r>
              <a:rPr lang="fa-IR" sz="1662" b="1" dirty="0">
                <a:solidFill>
                  <a:prstClr val="white"/>
                </a:solidFill>
                <a:cs typeface="B Homa" pitchFamily="2" charset="-78"/>
              </a:rPr>
              <a:t>کاربرد پوما در سوله ، سیلو و سازه های بلند</a:t>
            </a:r>
          </a:p>
          <a:p>
            <a:r>
              <a:rPr lang="fa-IR" sz="1662" dirty="0">
                <a:solidFill>
                  <a:prstClr val="white"/>
                </a:solidFill>
                <a:cs typeface="B Homa" pitchFamily="2" charset="-78"/>
              </a:rPr>
              <a:t> </a:t>
            </a:r>
            <a:r>
              <a:rPr lang="fa-IR" sz="1477" b="1" dirty="0">
                <a:solidFill>
                  <a:prstClr val="white"/>
                </a:solidFill>
                <a:cs typeface="B Homa" pitchFamily="2" charset="-78"/>
              </a:rPr>
              <a:t>1-</a:t>
            </a:r>
            <a:r>
              <a:rPr lang="fa-IR" sz="1477" dirty="0">
                <a:solidFill>
                  <a:prstClr val="white"/>
                </a:solidFill>
                <a:cs typeface="B Homa" pitchFamily="2" charset="-78"/>
              </a:rPr>
              <a:t> سرعت اجرای بالا .</a:t>
            </a:r>
            <a:br>
              <a:rPr lang="fa-IR" sz="1477" dirty="0">
                <a:solidFill>
                  <a:prstClr val="white"/>
                </a:solidFill>
                <a:cs typeface="B Homa" pitchFamily="2" charset="-78"/>
              </a:rPr>
            </a:br>
            <a:r>
              <a:rPr lang="fa-IR" sz="1477" b="1" dirty="0">
                <a:solidFill>
                  <a:prstClr val="white"/>
                </a:solidFill>
                <a:cs typeface="B Homa" pitchFamily="2" charset="-78"/>
              </a:rPr>
              <a:t>2-</a:t>
            </a:r>
            <a:r>
              <a:rPr lang="fa-IR" sz="1477" dirty="0">
                <a:solidFill>
                  <a:prstClr val="white"/>
                </a:solidFill>
                <a:cs typeface="B Homa" pitchFamily="2" charset="-78"/>
              </a:rPr>
              <a:t> وزن کم دیوار 200</a:t>
            </a:r>
            <a:r>
              <a:rPr lang="en-US" sz="1477" dirty="0">
                <a:solidFill>
                  <a:prstClr val="white"/>
                </a:solidFill>
                <a:cs typeface="B Homa" pitchFamily="2" charset="-78"/>
              </a:rPr>
              <a:t>(kg/m2) </a:t>
            </a:r>
            <a:r>
              <a:rPr lang="fa-IR" sz="1477" dirty="0">
                <a:solidFill>
                  <a:prstClr val="white"/>
                </a:solidFill>
                <a:cs typeface="B Homa" pitchFamily="2" charset="-78"/>
              </a:rPr>
              <a:t>و تاثیر آن در کاهش وزن اسکلت و کاهش مقاطع شناژ و فونداسیون .</a:t>
            </a:r>
            <a:br>
              <a:rPr lang="fa-IR" sz="1477" dirty="0">
                <a:solidFill>
                  <a:prstClr val="white"/>
                </a:solidFill>
                <a:cs typeface="B Homa" pitchFamily="2" charset="-78"/>
              </a:rPr>
            </a:br>
            <a:r>
              <a:rPr lang="fa-IR" sz="1477" b="1" dirty="0">
                <a:solidFill>
                  <a:prstClr val="white"/>
                </a:solidFill>
                <a:cs typeface="B Homa" pitchFamily="2" charset="-78"/>
              </a:rPr>
              <a:t>3-</a:t>
            </a:r>
            <a:r>
              <a:rPr lang="fa-IR" sz="1477" dirty="0">
                <a:solidFill>
                  <a:prstClr val="white"/>
                </a:solidFill>
                <a:cs typeface="B Homa" pitchFamily="2" charset="-78"/>
              </a:rPr>
              <a:t> کاهش ضخامت دیوار از 35 یا 45 سانتیمتر به 15 سانتیمتر .</a:t>
            </a:r>
            <a:br>
              <a:rPr lang="fa-IR" sz="1477" dirty="0">
                <a:solidFill>
                  <a:prstClr val="white"/>
                </a:solidFill>
                <a:cs typeface="B Homa" pitchFamily="2" charset="-78"/>
              </a:rPr>
            </a:br>
            <a:r>
              <a:rPr lang="fa-IR" sz="1477" b="1" dirty="0">
                <a:solidFill>
                  <a:prstClr val="white"/>
                </a:solidFill>
                <a:cs typeface="B Homa" pitchFamily="2" charset="-78"/>
              </a:rPr>
              <a:t>4-</a:t>
            </a:r>
            <a:r>
              <a:rPr lang="fa-IR" sz="1477" dirty="0">
                <a:solidFill>
                  <a:prstClr val="white"/>
                </a:solidFill>
                <a:cs typeface="B Homa" pitchFamily="2" charset="-78"/>
              </a:rPr>
              <a:t> خاصیت جذب انرژی و نیروی ارتعاش و ضربه ماشین آلات و جرثقیل های مورد استفاده در سالن .</a:t>
            </a:r>
            <a:br>
              <a:rPr lang="fa-IR" sz="1477" dirty="0">
                <a:solidFill>
                  <a:prstClr val="white"/>
                </a:solidFill>
                <a:cs typeface="B Homa" pitchFamily="2" charset="-78"/>
              </a:rPr>
            </a:br>
            <a:r>
              <a:rPr lang="fa-IR" sz="1477" b="1" dirty="0">
                <a:solidFill>
                  <a:prstClr val="white"/>
                </a:solidFill>
                <a:cs typeface="B Homa" pitchFamily="2" charset="-78"/>
              </a:rPr>
              <a:t>5-</a:t>
            </a:r>
            <a:r>
              <a:rPr lang="fa-IR" sz="1477" dirty="0">
                <a:solidFill>
                  <a:prstClr val="white"/>
                </a:solidFill>
                <a:cs typeface="B Homa" pitchFamily="2" charset="-78"/>
              </a:rPr>
              <a:t> ضریب هدایت حرارتی پایین و تاثیر آن بر کاهش پرت حرارتی .</a:t>
            </a:r>
            <a:br>
              <a:rPr lang="fa-IR" sz="1477" dirty="0">
                <a:solidFill>
                  <a:prstClr val="white"/>
                </a:solidFill>
                <a:cs typeface="B Homa" pitchFamily="2" charset="-78"/>
              </a:rPr>
            </a:br>
            <a:r>
              <a:rPr lang="fa-IR" sz="1477" b="1" dirty="0">
                <a:solidFill>
                  <a:prstClr val="white"/>
                </a:solidFill>
                <a:cs typeface="B Homa" pitchFamily="2" charset="-78"/>
              </a:rPr>
              <a:t>6-</a:t>
            </a:r>
            <a:r>
              <a:rPr lang="fa-IR" sz="1477" dirty="0">
                <a:solidFill>
                  <a:prstClr val="white"/>
                </a:solidFill>
                <a:cs typeface="B Homa" pitchFamily="2" charset="-78"/>
              </a:rPr>
              <a:t> کاهش آلودگی صوتی در محیط تولید .</a:t>
            </a:r>
            <a:br>
              <a:rPr lang="fa-IR" sz="1477" dirty="0">
                <a:solidFill>
                  <a:prstClr val="white"/>
                </a:solidFill>
                <a:cs typeface="B Homa" pitchFamily="2" charset="-78"/>
              </a:rPr>
            </a:br>
            <a:r>
              <a:rPr lang="fa-IR" sz="1477" b="1" dirty="0">
                <a:solidFill>
                  <a:prstClr val="white"/>
                </a:solidFill>
                <a:cs typeface="B Homa" pitchFamily="2" charset="-78"/>
              </a:rPr>
              <a:t>7-</a:t>
            </a:r>
            <a:r>
              <a:rPr lang="fa-IR" sz="1477" dirty="0">
                <a:solidFill>
                  <a:prstClr val="white"/>
                </a:solidFill>
                <a:cs typeface="B Homa" pitchFamily="2" charset="-78"/>
              </a:rPr>
              <a:t> قابلیت اجرای پانل برای دیوارهای بلند تا ارتفاع 9 متر دهانه و 6 متر .</a:t>
            </a:r>
            <a:br>
              <a:rPr lang="fa-IR" sz="1477" dirty="0">
                <a:solidFill>
                  <a:prstClr val="white"/>
                </a:solidFill>
                <a:cs typeface="B Homa" pitchFamily="2" charset="-78"/>
              </a:rPr>
            </a:br>
            <a:r>
              <a:rPr lang="fa-IR" sz="1477" b="1" dirty="0">
                <a:solidFill>
                  <a:prstClr val="white"/>
                </a:solidFill>
                <a:cs typeface="B Homa" pitchFamily="2" charset="-78"/>
              </a:rPr>
              <a:t>8-</a:t>
            </a:r>
            <a:r>
              <a:rPr lang="fa-IR" sz="1477" dirty="0">
                <a:solidFill>
                  <a:prstClr val="white"/>
                </a:solidFill>
                <a:cs typeface="B Homa" pitchFamily="2" charset="-78"/>
              </a:rPr>
              <a:t> کمک به سازه ساختمان در جهت تحمل نیروی جانبی .</a:t>
            </a:r>
            <a:br>
              <a:rPr lang="fa-IR" sz="1477" dirty="0">
                <a:solidFill>
                  <a:prstClr val="white"/>
                </a:solidFill>
                <a:cs typeface="B Homa" pitchFamily="2" charset="-78"/>
              </a:rPr>
            </a:br>
            <a:r>
              <a:rPr lang="fa-IR" sz="1477" b="1" dirty="0">
                <a:solidFill>
                  <a:prstClr val="white"/>
                </a:solidFill>
                <a:cs typeface="B Homa" pitchFamily="2" charset="-78"/>
              </a:rPr>
              <a:t>9-</a:t>
            </a:r>
            <a:r>
              <a:rPr lang="fa-IR" sz="1477" dirty="0">
                <a:solidFill>
                  <a:prstClr val="white"/>
                </a:solidFill>
                <a:cs typeface="B Homa" pitchFamily="2" charset="-78"/>
              </a:rPr>
              <a:t> پایداری سیستم پوما در برابر طوفان و زلزله های مخرب .</a:t>
            </a:r>
            <a:br>
              <a:rPr lang="fa-IR" sz="1477" dirty="0">
                <a:solidFill>
                  <a:prstClr val="white"/>
                </a:solidFill>
                <a:cs typeface="B Homa" pitchFamily="2" charset="-78"/>
              </a:rPr>
            </a:br>
            <a:r>
              <a:rPr lang="fa-IR" sz="1477" b="1" dirty="0">
                <a:solidFill>
                  <a:prstClr val="white"/>
                </a:solidFill>
                <a:cs typeface="B Homa" pitchFamily="2" charset="-78"/>
              </a:rPr>
              <a:t>10-</a:t>
            </a:r>
            <a:r>
              <a:rPr lang="fa-IR" sz="1477" dirty="0">
                <a:solidFill>
                  <a:prstClr val="white"/>
                </a:solidFill>
                <a:cs typeface="B Homa" pitchFamily="2" charset="-78"/>
              </a:rPr>
              <a:t> امکان اجرای سقف کاذب سالن های با سیستم پوما به ویژه در کارخانه های تولید مواد غذایی ، بهداشتی و پزشکی </a:t>
            </a:r>
          </a:p>
        </p:txBody>
      </p:sp>
      <p:pic>
        <p:nvPicPr>
          <p:cNvPr id="29698" name="Picture 2" descr="C:\Documents and Settings\meisam.EMPEROR-F3ACF7B\Desktop\Dvarhaye jadid\17_files\0015.jpg"/>
          <p:cNvPicPr>
            <a:picLocks noChangeAspect="1" noChangeArrowheads="1"/>
          </p:cNvPicPr>
          <p:nvPr/>
        </p:nvPicPr>
        <p:blipFill>
          <a:blip r:embed="rId2" cstate="print"/>
          <a:srcRect/>
          <a:stretch>
            <a:fillRect/>
          </a:stretch>
        </p:blipFill>
        <p:spPr bwMode="auto">
          <a:xfrm>
            <a:off x="762000" y="4273062"/>
            <a:ext cx="2095500" cy="1441938"/>
          </a:xfrm>
          <a:prstGeom prst="rect">
            <a:avLst/>
          </a:prstGeom>
          <a:solidFill>
            <a:srgbClr val="000000">
              <a:shade val="95000"/>
            </a:srgbClr>
          </a:solidFill>
          <a:ln w="28575" cap="sq">
            <a:solidFill>
              <a:schemeClr val="bg1"/>
            </a:solidFill>
            <a:miter lim="800000"/>
          </a:ln>
          <a:effectLst>
            <a:outerShdw blurRad="254000" dist="190500" dir="2700000" sy="90000" algn="bl" rotWithShape="0">
              <a:srgbClr val="000000">
                <a:alpha val="40000"/>
              </a:srgbClr>
            </a:outerShdw>
          </a:effectLst>
        </p:spPr>
      </p:pic>
      <p:pic>
        <p:nvPicPr>
          <p:cNvPr id="29700" name="Picture 4" descr="C:\Documents and Settings\meisam.EMPEROR-F3ACF7B\Desktop\Dvarhaye jadid\17_files\0017.jpg"/>
          <p:cNvPicPr>
            <a:picLocks noChangeAspect="1" noChangeArrowheads="1"/>
          </p:cNvPicPr>
          <p:nvPr/>
        </p:nvPicPr>
        <p:blipFill>
          <a:blip r:embed="rId3" cstate="print"/>
          <a:srcRect/>
          <a:stretch>
            <a:fillRect/>
          </a:stretch>
        </p:blipFill>
        <p:spPr bwMode="auto">
          <a:xfrm>
            <a:off x="3505200" y="4273062"/>
            <a:ext cx="2095500" cy="144193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pic>
        <p:nvPicPr>
          <p:cNvPr id="29702" name="Picture 6" descr="C:\Documents and Settings\meisam.EMPEROR-F3ACF7B\Desktop\Dvarhaye jadid\17_files\0018.jpg"/>
          <p:cNvPicPr>
            <a:picLocks noChangeAspect="1" noChangeArrowheads="1"/>
          </p:cNvPicPr>
          <p:nvPr/>
        </p:nvPicPr>
        <p:blipFill>
          <a:blip r:embed="rId4" cstate="print"/>
          <a:srcRect/>
          <a:stretch>
            <a:fillRect/>
          </a:stretch>
        </p:blipFill>
        <p:spPr bwMode="auto">
          <a:xfrm>
            <a:off x="6248400" y="4273062"/>
            <a:ext cx="2095500" cy="1441938"/>
          </a:xfrm>
          <a:prstGeom prst="rect">
            <a:avLst/>
          </a:prstGeom>
          <a:solidFill>
            <a:srgbClr val="000000">
              <a:shade val="95000"/>
            </a:srgbClr>
          </a:solidFill>
          <a:ln w="28575"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2471587912"/>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B4B4B"/>
      </a:dk2>
      <a:lt2>
        <a:srgbClr val="8ED5C1"/>
      </a:lt2>
      <a:accent1>
        <a:srgbClr val="73CBB2"/>
      </a:accent1>
      <a:accent2>
        <a:srgbClr val="AACD5B"/>
      </a:accent2>
      <a:accent3>
        <a:srgbClr val="65A9E1"/>
      </a:accent3>
      <a:accent4>
        <a:srgbClr val="6274D8"/>
      </a:accent4>
      <a:accent5>
        <a:srgbClr val="AB54D7"/>
      </a:accent5>
      <a:accent6>
        <a:srgbClr val="D15B37"/>
      </a:accent6>
      <a:hlink>
        <a:srgbClr val="BFE962"/>
      </a:hlink>
      <a:folHlink>
        <a:srgbClr val="C0D591"/>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47428100-C732-4B2E-A30A-5273F581A0F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TotalTime>
  <Words>2925</Words>
  <Application>Microsoft Office PowerPoint</Application>
  <PresentationFormat>On-screen Show (4:3)</PresentationFormat>
  <Paragraphs>218</Paragraphs>
  <Slides>65</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65</vt:i4>
      </vt:variant>
    </vt:vector>
  </HeadingPairs>
  <TitlesOfParts>
    <vt:vector size="72" baseType="lpstr">
      <vt:lpstr>Arial</vt:lpstr>
      <vt:lpstr>B Homa</vt:lpstr>
      <vt:lpstr>Calibri</vt:lpstr>
      <vt:lpstr>Corbel</vt:lpstr>
      <vt:lpstr>Tahoma</vt:lpstr>
      <vt:lpstr>Wingdings</vt:lpstr>
      <vt:lpstr>Depth</vt:lpstr>
      <vt:lpstr>طراحی فنی دیوارهای جدا کننده (دیوارهای سه بعدی – پوشش کناف-پوشش سیسمو -دیوارهای فایبرسمنت – دیوارهای اس پی)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مراحل نصب و اجرا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8</cp:revision>
  <dcterms:created xsi:type="dcterms:W3CDTF">2020-05-29T12:51:29Z</dcterms:created>
  <dcterms:modified xsi:type="dcterms:W3CDTF">2020-06-12T02:37:37Z</dcterms:modified>
</cp:coreProperties>
</file>