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660"/>
  </p:normalViewPr>
  <p:slideViewPr>
    <p:cSldViewPr snapToGrid="0">
      <p:cViewPr>
        <p:scale>
          <a:sx n="75" d="100"/>
          <a:sy n="75" d="100"/>
        </p:scale>
        <p:origin x="106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5117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4888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0032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584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4478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00973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9710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705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909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82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129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5877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860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498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313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441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9369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25A2FF3-A54D-4457-BCA1-86BC7088C657}" type="datetimeFigureOut">
              <a:rPr lang="fa-IR" smtClean="0"/>
              <a:t>25/10/1441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E0862EA-52DA-4ACB-996E-378EAF691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58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nduline.com/" TargetMode="External"/><Relationship Id="rId7" Type="http://schemas.openxmlformats.org/officeDocument/2006/relationships/hyperlink" Target="http://www.bemo.com/" TargetMode="External"/><Relationship Id="rId2" Type="http://schemas.openxmlformats.org/officeDocument/2006/relationships/hyperlink" Target="http://www.kalz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rca.net/" TargetMode="External"/><Relationship Id="rId5" Type="http://schemas.openxmlformats.org/officeDocument/2006/relationships/hyperlink" Target="http://www.decra.com/" TargetMode="External"/><Relationship Id="rId4" Type="http://schemas.openxmlformats.org/officeDocument/2006/relationships/hyperlink" Target="http://www.decra-iran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/>
        </p:nvSpPr>
        <p:spPr bwMode="auto">
          <a:xfrm>
            <a:off x="124172" y="2425752"/>
            <a:ext cx="8077200" cy="103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728" tIns="0" rIns="42203" bIns="0" anchor="b"/>
          <a:lstStyle/>
          <a:p>
            <a:pPr defTabSz="844083">
              <a:buClr>
                <a:schemeClr val="accent1"/>
              </a:buClr>
              <a:buSzPct val="80000"/>
              <a:defRPr/>
            </a:pPr>
            <a:endParaRPr lang="fa-IR" sz="3323" dirty="0">
              <a:solidFill>
                <a:srgbClr val="FF0000"/>
              </a:solidFill>
              <a:ea typeface="B Bardiya"/>
              <a:cs typeface="B Bardiya"/>
            </a:endParaRPr>
          </a:p>
          <a:p>
            <a:pPr defTabSz="844083">
              <a:buClr>
                <a:schemeClr val="accent1"/>
              </a:buClr>
              <a:buSzPct val="80000"/>
              <a:defRPr/>
            </a:pPr>
            <a:endParaRPr lang="en-US" sz="3323" dirty="0">
              <a:solidFill>
                <a:srgbClr val="FF0000"/>
              </a:solidFill>
              <a:ea typeface="B Bardiya"/>
              <a:cs typeface="B Bardiya"/>
            </a:endParaRPr>
          </a:p>
          <a:p>
            <a:pPr defTabSz="844083">
              <a:buClr>
                <a:schemeClr val="accent1"/>
              </a:buClr>
              <a:buSzPct val="80000"/>
              <a:defRPr/>
            </a:pPr>
            <a:r>
              <a:rPr lang="fa-IR" sz="3600" dirty="0" smtClean="0">
                <a:solidFill>
                  <a:srgbClr val="FF0000"/>
                </a:solidFill>
                <a:ea typeface="B Bardiya"/>
                <a:cs typeface="B Homa" panose="00000400000000000000" pitchFamily="2" charset="-78"/>
              </a:rPr>
              <a:t>بررسی و معرفی انواع </a:t>
            </a:r>
            <a:r>
              <a:rPr lang="fa-IR" sz="3600" dirty="0">
                <a:solidFill>
                  <a:srgbClr val="FF0000"/>
                </a:solidFill>
                <a:ea typeface="B Bardiya"/>
                <a:cs typeface="B Homa" panose="00000400000000000000" pitchFamily="2" charset="-78"/>
              </a:rPr>
              <a:t>پوشش سقف های شیبدار</a:t>
            </a:r>
            <a:endParaRPr lang="en-US" sz="3600" dirty="0">
              <a:solidFill>
                <a:srgbClr val="FF0000"/>
              </a:solidFill>
              <a:ea typeface="B Bardiya"/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85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جزئیات آبرو</a:t>
            </a:r>
            <a:endParaRPr lang="en-US" sz="1662" dirty="0">
              <a:cs typeface="B Mitra" panose="00000400000000000000" pitchFamily="2" charset="-78"/>
            </a:endParaRPr>
          </a:p>
        </p:txBody>
      </p:sp>
      <p:grpSp>
        <p:nvGrpSpPr>
          <p:cNvPr id="17412" name="Group 11"/>
          <p:cNvGrpSpPr>
            <a:grpSpLocks/>
          </p:cNvGrpSpPr>
          <p:nvPr/>
        </p:nvGrpSpPr>
        <p:grpSpPr bwMode="auto">
          <a:xfrm>
            <a:off x="4900246" y="1863969"/>
            <a:ext cx="3535974" cy="3141785"/>
            <a:chOff x="4038600" y="2171217"/>
            <a:chExt cx="3048000" cy="2943708"/>
          </a:xfrm>
        </p:grpSpPr>
        <p:grpSp>
          <p:nvGrpSpPr>
            <p:cNvPr id="17415" name="Group 9"/>
            <p:cNvGrpSpPr>
              <a:grpSpLocks/>
            </p:cNvGrpSpPr>
            <p:nvPr/>
          </p:nvGrpSpPr>
          <p:grpSpPr bwMode="auto">
            <a:xfrm>
              <a:off x="4038600" y="2171217"/>
              <a:ext cx="3048000" cy="2943708"/>
              <a:chOff x="4038600" y="2171217"/>
              <a:chExt cx="3048000" cy="2943708"/>
            </a:xfrm>
          </p:grpSpPr>
          <p:pic>
            <p:nvPicPr>
              <p:cNvPr id="1741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22" r="8832"/>
              <a:stretch>
                <a:fillRect/>
              </a:stretch>
            </p:blipFill>
            <p:spPr bwMode="auto">
              <a:xfrm>
                <a:off x="4038600" y="2171217"/>
                <a:ext cx="3048000" cy="29437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angle 8"/>
              <p:cNvSpPr/>
              <p:nvPr/>
            </p:nvSpPr>
            <p:spPr>
              <a:xfrm>
                <a:off x="5867652" y="3456343"/>
                <a:ext cx="1218948" cy="8334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62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629337" y="3276481"/>
                <a:ext cx="381474" cy="8334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62"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5943442" y="4723621"/>
              <a:ext cx="1067369" cy="2800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pic>
        <p:nvPicPr>
          <p:cNvPr id="1741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99" b="24797"/>
          <a:stretch>
            <a:fillRect/>
          </a:stretch>
        </p:blipFill>
        <p:spPr bwMode="auto">
          <a:xfrm>
            <a:off x="914400" y="1863969"/>
            <a:ext cx="2738804" cy="267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56639"/>
            <a:ext cx="3657600" cy="171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34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446"/>
            <a:ext cx="8229600" cy="1156364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آندولین</a:t>
            </a:r>
            <a:endParaRPr lang="en-US" sz="1662" dirty="0">
              <a:cs typeface="B Mitra" panose="00000400000000000000" pitchFamily="2" charset="-78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1981200" y="2023697"/>
            <a:ext cx="6781800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fa-IR" altLang="en-US" sz="1477">
                <a:cs typeface="B Mitra" panose="00000400000000000000" pitchFamily="2" charset="-78"/>
              </a:rPr>
              <a:t>ورقهای آندولین از جنس سلولز و نوعی قیر مخصوص می باشد که تحت فشار و گرمای شدید ساخته شده است.</a:t>
            </a:r>
            <a:endParaRPr lang="en-US" altLang="en-US" sz="1477">
              <a:cs typeface="B Mitra" panose="00000400000000000000" pitchFamily="2" charset="-78"/>
            </a:endParaRPr>
          </a:p>
        </p:txBody>
      </p:sp>
      <p:pic>
        <p:nvPicPr>
          <p:cNvPr id="18437" name="Picture 4" descr="C:\Users\Shayan\Desktop\onduli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8" y="2705100"/>
            <a:ext cx="4572000" cy="281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543" y="2967404"/>
            <a:ext cx="4038600" cy="254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73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en-US" sz="1662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Mitra" panose="00000400000000000000" pitchFamily="2" charset="-78"/>
              </a:rPr>
              <a:t/>
            </a:r>
            <a:br>
              <a:rPr lang="en-US" sz="1662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Mitra" panose="00000400000000000000" pitchFamily="2" charset="-78"/>
              </a:rPr>
            </a:b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1670539"/>
            <a:ext cx="8229600" cy="3191608"/>
          </a:xfrm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343401"/>
            <a:ext cx="3259015" cy="154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9600" y="547937"/>
            <a:ext cx="8229600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662" dirty="0">
                <a:solidFill>
                  <a:schemeClr val="tx1"/>
                </a:solidFill>
                <a:cs typeface="B Mitra" panose="00000400000000000000" pitchFamily="2" charset="-78"/>
              </a:rPr>
              <a:t>مشخصات ورقهای آندولین</a:t>
            </a:r>
            <a:endParaRPr lang="en-US" sz="1662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513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ویژگی</a:t>
            </a:r>
            <a:endParaRPr lang="en-US" sz="1662" dirty="0">
              <a:cs typeface="B Mitra" panose="00000400000000000000" pitchFamily="2" charset="-78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853354" y="2162908"/>
            <a:ext cx="3851031" cy="282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عایق آب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وزن سبک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 در برابر اشعه ماورا بنفش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تحمل نیروی بار(ثقل)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مقاومت در برابر سرما و گرمای زیاد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هدایت گرمایی مانند چوب 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عایق صوتی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خواص بیولوژیکی: پوسیده نمی شود و از عوامل بیولوژیکی مانند قارچ و کپک تاثیر نمی پذیرد.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خواص شیمیایی:انواع باز ها و اسید ها بر ورق آندولین بی تاثیرند</a:t>
            </a:r>
            <a:endParaRPr lang="en-US" sz="1477" dirty="0">
              <a:cs typeface="B Mitra" panose="00000400000000000000" pitchFamily="2" charset="-78"/>
            </a:endParaRPr>
          </a:p>
          <a:p>
            <a:pPr indent="-84408">
              <a:buFont typeface="Arial" pitchFamily="34" charset="0"/>
              <a:buChar char="•"/>
              <a:defRPr/>
            </a:pPr>
            <a:endParaRPr lang="en-US" sz="1477" b="1" dirty="0">
              <a:cs typeface="B Mitra" panose="00000400000000000000" pitchFamily="2" charset="-78"/>
            </a:endParaRPr>
          </a:p>
          <a:p>
            <a:pPr algn="r" rtl="1">
              <a:defRPr/>
            </a:pPr>
            <a:endParaRPr lang="en-US" sz="1477" dirty="0">
              <a:cs typeface="B Mitra" panose="00000400000000000000" pitchFamily="2" charset="-78"/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23" y="1881554"/>
            <a:ext cx="1720362" cy="4138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4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جزئیات نصب و اجرا: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82" y="5065835"/>
            <a:ext cx="2347546" cy="135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084884"/>
            <a:ext cx="2286000" cy="130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7239000" y="5820508"/>
            <a:ext cx="1727689" cy="74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pic>
        <p:nvPicPr>
          <p:cNvPr id="21511" name="Picture 2" descr="C:\Users\Shayan\Desktop\][hij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4" r="4546" b="7727"/>
          <a:stretch>
            <a:fillRect/>
          </a:stretch>
        </p:blipFill>
        <p:spPr bwMode="auto">
          <a:xfrm>
            <a:off x="4944208" y="2373923"/>
            <a:ext cx="4000500" cy="205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81" y="1941635"/>
            <a:ext cx="4724400" cy="278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486400" y="4423788"/>
            <a:ext cx="3385457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برای اجرای پوشش سقف به ترتیب لایه های عایق، پرلین و ورق آندولین بر روی هم قرار می گیرند.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19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جزییات آبروی بام: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2532" name="Content Placeholder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12" y="2914706"/>
            <a:ext cx="4269375" cy="2328750"/>
          </a:xfrm>
        </p:spPr>
      </p:pic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0" r="3455"/>
          <a:stretch>
            <a:fillRect/>
          </a:stretch>
        </p:blipFill>
        <p:spPr bwMode="auto">
          <a:xfrm>
            <a:off x="235927" y="1736481"/>
            <a:ext cx="3650273" cy="2677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16"/>
          <p:cNvGrpSpPr>
            <a:grpSpLocks/>
          </p:cNvGrpSpPr>
          <p:nvPr/>
        </p:nvGrpSpPr>
        <p:grpSpPr bwMode="auto">
          <a:xfrm>
            <a:off x="2895600" y="4548554"/>
            <a:ext cx="3316166" cy="1902069"/>
            <a:chOff x="6052457" y="3234508"/>
            <a:chExt cx="2967038" cy="1843404"/>
          </a:xfrm>
        </p:grpSpPr>
        <p:pic>
          <p:nvPicPr>
            <p:cNvPr id="22545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3" t="980" r="450" b="6029"/>
            <a:stretch>
              <a:fillRect/>
            </a:stretch>
          </p:blipFill>
          <p:spPr bwMode="auto">
            <a:xfrm>
              <a:off x="6052457" y="3234508"/>
              <a:ext cx="2944905" cy="171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8105652" y="4819438"/>
              <a:ext cx="913843" cy="2584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grpSp>
        <p:nvGrpSpPr>
          <p:cNvPr id="22535" name="Group 13"/>
          <p:cNvGrpSpPr>
            <a:grpSpLocks/>
          </p:cNvGrpSpPr>
          <p:nvPr/>
        </p:nvGrpSpPr>
        <p:grpSpPr bwMode="auto">
          <a:xfrm>
            <a:off x="3657600" y="1761393"/>
            <a:ext cx="3276600" cy="2014904"/>
            <a:chOff x="3886200" y="1594984"/>
            <a:chExt cx="2754086" cy="1812776"/>
          </a:xfrm>
        </p:grpSpPr>
        <p:pic>
          <p:nvPicPr>
            <p:cNvPr id="22543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7"/>
            <a:stretch>
              <a:fillRect/>
            </a:stretch>
          </p:blipFill>
          <p:spPr bwMode="auto">
            <a:xfrm>
              <a:off x="3886200" y="1594984"/>
              <a:ext cx="2591524" cy="179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5726363" y="2972694"/>
              <a:ext cx="913923" cy="435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8066943" y="5237285"/>
            <a:ext cx="914400" cy="40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740769" y="4765431"/>
            <a:ext cx="574431" cy="10550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/>
          <p:cNvSpPr txBox="1">
            <a:spLocks/>
          </p:cNvSpPr>
          <p:nvPr/>
        </p:nvSpPr>
        <p:spPr>
          <a:xfrm>
            <a:off x="5157034" y="5433376"/>
            <a:ext cx="3385457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نصب ونتیلاتور برای جریان هوا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" y="5294535"/>
            <a:ext cx="3385457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نصب آبرو روی قلاب نگهدارنده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153588" y="1600379"/>
            <a:ext cx="3385457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پوشش لبه ی بام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924551" y="3006969"/>
            <a:ext cx="262303" cy="5275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/>
          <p:cNvSpPr txBox="1">
            <a:spLocks/>
          </p:cNvSpPr>
          <p:nvPr/>
        </p:nvSpPr>
        <p:spPr>
          <a:xfrm>
            <a:off x="4918041" y="3315985"/>
            <a:ext cx="1472218" cy="578182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عایق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00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grpSp>
        <p:nvGrpSpPr>
          <p:cNvPr id="23555" name="Group 15"/>
          <p:cNvGrpSpPr>
            <a:grpSpLocks/>
          </p:cNvGrpSpPr>
          <p:nvPr/>
        </p:nvGrpSpPr>
        <p:grpSpPr bwMode="auto">
          <a:xfrm>
            <a:off x="5246078" y="2558562"/>
            <a:ext cx="3679581" cy="2101362"/>
            <a:chOff x="5562600" y="5077912"/>
            <a:chExt cx="2862944" cy="1770971"/>
          </a:xfrm>
        </p:grpSpPr>
        <p:pic>
          <p:nvPicPr>
            <p:cNvPr id="23561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1" t="5154" r="2657" b="4089"/>
            <a:stretch>
              <a:fillRect/>
            </a:stretch>
          </p:blipFill>
          <p:spPr bwMode="auto">
            <a:xfrm>
              <a:off x="5562600" y="5077912"/>
              <a:ext cx="2862944" cy="1770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7489472" y="6553722"/>
              <a:ext cx="914409" cy="2840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جزئیات تیزه ی بام: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223239"/>
            <a:ext cx="2598127" cy="186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45727"/>
            <a:ext cx="2743200" cy="232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-304799" y="1760973"/>
            <a:ext cx="3385457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هم پوشانی در تاج بام 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477000" y="1670539"/>
            <a:ext cx="2449198" cy="1156364"/>
          </a:xfrm>
          <a:prstGeom prst="rect">
            <a:avLst/>
          </a:prstGeom>
        </p:spPr>
        <p:txBody>
          <a:bodyPr rIns="42203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sz="1477" b="0" dirty="0">
                <a:solidFill>
                  <a:schemeClr val="tx1"/>
                </a:solidFill>
                <a:cs typeface="B Mitra" panose="00000400000000000000" pitchFamily="2" charset="-78"/>
              </a:rPr>
              <a:t>میخ کردن تاج بام به ورق اند.لین و پرلین های زیرین</a:t>
            </a:r>
            <a:endParaRPr lang="en-US" sz="1477" b="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267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آندوتایل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4580" name="Content Placeholder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84" r="34982" b="1041"/>
          <a:stretch>
            <a:fillRect/>
          </a:stretch>
        </p:blipFill>
        <p:spPr>
          <a:xfrm>
            <a:off x="369277" y="1811216"/>
            <a:ext cx="3352800" cy="3087566"/>
          </a:xfrm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2345" r="1834"/>
          <a:stretch>
            <a:fillRect/>
          </a:stretch>
        </p:blipFill>
        <p:spPr bwMode="auto">
          <a:xfrm>
            <a:off x="4800600" y="1960685"/>
            <a:ext cx="3178420" cy="224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2" descr="C:\Users\Shayan\Desktop\hgf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47039"/>
            <a:ext cx="2819400" cy="232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609600" y="5055577"/>
            <a:ext cx="2609850" cy="145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مشخصات ورق آندوتایل:</a:t>
            </a:r>
          </a:p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عرض:40سانتی متر</a:t>
            </a:r>
          </a:p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طول:106سانتی متر</a:t>
            </a:r>
          </a:p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فضای پوشش با هر سفال:0.321مترمربع</a:t>
            </a:r>
          </a:p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وزن هر ورق:1.27کیلوگرم(وزن هرمترمربع4کیلوگرم)</a:t>
            </a:r>
            <a:endParaRPr lang="en-US" altLang="en-US" sz="1477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620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باردولین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748205"/>
            <a:ext cx="4136781" cy="385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8662"/>
            <a:ext cx="4495800" cy="214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19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ویژگی</a:t>
            </a:r>
            <a:endParaRPr lang="en-US" sz="1662" dirty="0">
              <a:cs typeface="B Mitra" panose="00000400000000000000" pitchFamily="2" charset="-78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853354" y="2162908"/>
            <a:ext cx="3851031" cy="213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نصب آسان و سریع روی کلیه سقفها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 زیبایی(با توجه به لایه های روی هم قرار گرفته شده و داشتن رنگهای بسیار جذاب)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عایق ضد آب 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در مقابل تغییرات زیاد حرارتی محیط بسیار مقاوم می باشد و به هیچ عنوان ترک بر نمی دارد . 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 در برابر راه رفتن روی سقف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بسیار سبک است (حدود10کیلوگرم هر مترمربع)</a:t>
            </a:r>
            <a:endParaRPr lang="en-US" sz="1477" b="1" dirty="0">
              <a:cs typeface="B Mitra" panose="00000400000000000000" pitchFamily="2" charset="-78"/>
            </a:endParaRPr>
          </a:p>
          <a:p>
            <a:pPr algn="r" rtl="1">
              <a:defRPr/>
            </a:pPr>
            <a:endParaRPr lang="en-US" sz="1477" dirty="0">
              <a:cs typeface="B Mitra" panose="00000400000000000000" pitchFamily="2" charset="-78"/>
            </a:endParaRPr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6" y="2514600"/>
            <a:ext cx="3811466" cy="2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12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3657600" y="967154"/>
            <a:ext cx="4783015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 dirty="0">
                <a:cs typeface="B Mitra" panose="00000400000000000000" pitchFamily="2" charset="-78"/>
              </a:rPr>
              <a:t>انواع پوشش ها</a:t>
            </a:r>
            <a:r>
              <a:rPr lang="fa-IR" altLang="en-US" sz="1662" b="1" dirty="0" smtClean="0">
                <a:cs typeface="B Mitra" panose="00000400000000000000" pitchFamily="2" charset="-78"/>
              </a:rPr>
              <a:t>:</a:t>
            </a:r>
            <a:endParaRPr lang="en-US" altLang="en-US" sz="1662" b="1" dirty="0">
              <a:cs typeface="B Mitra" panose="00000400000000000000" pitchFamily="2" charset="-78"/>
            </a:endParaRPr>
          </a:p>
        </p:txBody>
      </p:sp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4016696" y="1877971"/>
            <a:ext cx="4783015" cy="534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پوشش های سنتی سقفهای شیبدار</a:t>
            </a:r>
            <a:r>
              <a:rPr lang="fa-IR" altLang="en-US" sz="1477" b="1" dirty="0" smtClean="0">
                <a:cs typeface="B Mitra" panose="00000400000000000000" pitchFamily="2" charset="-78"/>
              </a:rPr>
              <a:t>:</a:t>
            </a:r>
          </a:p>
          <a:p>
            <a:r>
              <a:rPr lang="fa-IR" altLang="en-US" sz="1477" b="1" dirty="0">
                <a:cs typeface="B Mitra" panose="00000400000000000000" pitchFamily="2" charset="-78"/>
              </a:rPr>
              <a:t>آردواز</a:t>
            </a:r>
          </a:p>
          <a:p>
            <a:r>
              <a:rPr lang="fa-IR" altLang="en-US" sz="1477" b="1" dirty="0">
                <a:cs typeface="B Mitra" panose="00000400000000000000" pitchFamily="2" charset="-78"/>
              </a:rPr>
              <a:t>سفال</a:t>
            </a:r>
          </a:p>
          <a:p>
            <a:r>
              <a:rPr lang="fa-IR" altLang="en-US" sz="1477" b="1" dirty="0">
                <a:cs typeface="B Mitra" panose="00000400000000000000" pitchFamily="2" charset="-78"/>
              </a:rPr>
              <a:t>ایرانیت </a:t>
            </a:r>
          </a:p>
          <a:p>
            <a:r>
              <a:rPr lang="fa-IR" altLang="en-US" sz="1477" b="1" dirty="0">
                <a:cs typeface="B Mitra" panose="00000400000000000000" pitchFamily="2" charset="-78"/>
              </a:rPr>
              <a:t>حلب</a:t>
            </a:r>
          </a:p>
          <a:p>
            <a:pPr algn="r" rtl="1" eaLnBrk="1" hangingPunct="1"/>
            <a:endParaRPr lang="en-US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662" b="1" dirty="0">
                <a:cs typeface="B Mitra" panose="00000400000000000000" pitchFamily="2" charset="-78"/>
              </a:rPr>
              <a:t>پوشش های نوین: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این پوشش ها اغلب با نام تجاری تولید کنندگانشان شناخته می شوند.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کالزیپ(پوشش های با بیس آلومینیوم)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مجموعه محصولات آندولین(با بیس قیر و الیاف طبیعی)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آندولین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 آندوتایل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 باردولین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آندوسر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آندوکلیر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دکرا(پوشش های با بیس آهن گالوانیزه)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ورق های گالوانیزه</a:t>
            </a: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ساندویچ پنل </a:t>
            </a:r>
          </a:p>
          <a:p>
            <a:pPr algn="r" rtl="1" eaLnBrk="1" hangingPunct="1"/>
            <a:endParaRPr lang="fa-IR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34893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آندوسر</a:t>
            </a:r>
            <a:endParaRPr lang="en-US" sz="1662" dirty="0">
              <a:cs typeface="B Mitra" panose="00000400000000000000" pitchFamily="2" charset="-78"/>
            </a:endParaRPr>
          </a:p>
        </p:txBody>
      </p:sp>
      <p:sp>
        <p:nvSpPr>
          <p:cNvPr id="27652" name="Content Placeholder 2"/>
          <p:cNvSpPr>
            <a:spLocks noGrp="1"/>
          </p:cNvSpPr>
          <p:nvPr>
            <p:ph sz="quarter" idx="13"/>
          </p:nvPr>
        </p:nvSpPr>
        <p:spPr>
          <a:xfrm>
            <a:off x="4608635" y="1881554"/>
            <a:ext cx="4495800" cy="1104900"/>
          </a:xfrm>
        </p:spPr>
        <p:txBody>
          <a:bodyPr/>
          <a:lstStyle/>
          <a:p>
            <a:pPr algn="r" rtl="1" eaLnBrk="1" hangingPunct="1">
              <a:buClrTx/>
              <a:buSzTx/>
              <a:buFont typeface="Wingdings 2" panose="05020102010507070707" pitchFamily="18" charset="2"/>
              <a:buNone/>
            </a:pPr>
            <a:r>
              <a:rPr lang="fa-IR" altLang="en-US" sz="1477">
                <a:cs typeface="B Mitra" panose="00000400000000000000" pitchFamily="2" charset="-78"/>
              </a:rPr>
              <a:t>       آندوسر یکی از محصولات کارخانجات آندولین می باشد. در واقع ورقه های سرامیکی است که با اتصالات خشک به یکدیگر متصل می شوند.</a:t>
            </a:r>
            <a:endParaRPr lang="en-US" altLang="en-US" sz="1477">
              <a:cs typeface="B Mitra" panose="00000400000000000000" pitchFamily="2" charset="-78"/>
            </a:endParaRPr>
          </a:p>
          <a:p>
            <a:pPr algn="r" rtl="1" eaLnBrk="1" hangingPunct="1">
              <a:buClrTx/>
              <a:buSzTx/>
              <a:buFont typeface="Wingdings 2" panose="05020102010507070707" pitchFamily="18" charset="2"/>
              <a:buNone/>
            </a:pPr>
            <a:endParaRPr lang="fa-IR" altLang="en-US" sz="1477">
              <a:cs typeface="B Mitra" panose="00000400000000000000" pitchFamily="2" charset="-78"/>
            </a:endParaRPr>
          </a:p>
        </p:txBody>
      </p:sp>
      <p:pic>
        <p:nvPicPr>
          <p:cNvPr id="27653" name="Picture 11" descr="D:\search\ondoser\onduserav3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92569"/>
            <a:ext cx="3015762" cy="212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3921369"/>
            <a:ext cx="3503735" cy="189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914400" y="4435720"/>
            <a:ext cx="2257425" cy="1608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5228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ویژگی</a:t>
            </a:r>
            <a:endParaRPr lang="en-US" sz="1662" dirty="0">
              <a:cs typeface="B Mitra" panose="00000400000000000000" pitchFamily="2" charset="-78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853354" y="2162908"/>
            <a:ext cx="3851031" cy="213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 در برابر آب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وزن سبک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 در برابر راه رفتن روی سقف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امکان ایجاد تهویه مناسب از طریق سقف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بازتاب نور خورشید 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مقاوم در برابر بادهای شدید و تکان های ناشی از زلزله</a:t>
            </a:r>
          </a:p>
          <a:p>
            <a:pPr indent="-84408">
              <a:buFont typeface="Arial" pitchFamily="34" charset="0"/>
              <a:buChar char="•"/>
              <a:defRPr/>
            </a:pPr>
            <a:r>
              <a:rPr lang="fa-IR" sz="1477" dirty="0">
                <a:cs typeface="B Mitra" panose="00000400000000000000" pitchFamily="2" charset="-78"/>
              </a:rPr>
              <a:t>نصب آسان</a:t>
            </a:r>
          </a:p>
          <a:p>
            <a:pPr indent="-84408">
              <a:buFont typeface="Arial" pitchFamily="34" charset="0"/>
              <a:buChar char="•"/>
              <a:defRPr/>
            </a:pPr>
            <a:endParaRPr lang="en-US" sz="1477" b="1" dirty="0">
              <a:cs typeface="B Mitra" panose="00000400000000000000" pitchFamily="2" charset="-78"/>
            </a:endParaRPr>
          </a:p>
          <a:p>
            <a:pPr algn="r" rtl="1">
              <a:defRPr/>
            </a:pPr>
            <a:endParaRPr lang="en-US" sz="1477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723" y="1710105"/>
            <a:ext cx="2672862" cy="2041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447" y="4062046"/>
            <a:ext cx="2851638" cy="220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20903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اجزای مورد استفاده در سقف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2970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227" y="2735873"/>
            <a:ext cx="2507273" cy="1758462"/>
          </a:xfrm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479431"/>
            <a:ext cx="2286000" cy="200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85" y="2941028"/>
            <a:ext cx="2184889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046785"/>
            <a:ext cx="193430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193" y="5016012"/>
            <a:ext cx="2353408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043" y="5046785"/>
            <a:ext cx="2266950" cy="3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5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آندوکلر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30724" name="Content Placeholder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65" y="2366963"/>
            <a:ext cx="4998069" cy="3424237"/>
          </a:xfrm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62" y="2341685"/>
            <a:ext cx="4060581" cy="232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4114800" y="1811216"/>
            <a:ext cx="4572000" cy="54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این پوشش سقفی از ورق های پلی کربنات شفاف تولید شده است که 90% نور را به طور شفاف از خود عبور می دهد.</a:t>
            </a:r>
            <a:endParaRPr lang="en-US" altLang="en-US" sz="1477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833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انواع ورق های پلی کربنات</a:t>
            </a:r>
            <a:endParaRPr lang="en-US" sz="1662" dirty="0">
              <a:cs typeface="B Mitra" panose="00000400000000000000" pitchFamily="2" charset="-78"/>
            </a:endParaRPr>
          </a:p>
        </p:txBody>
      </p:sp>
      <p:pic>
        <p:nvPicPr>
          <p:cNvPr id="31749" name="Picture 3" descr="ورقه های صاف پلی کربنات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6739" y="2233246"/>
            <a:ext cx="2658208" cy="1688123"/>
          </a:xfrm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3446585" y="1811216"/>
            <a:ext cx="4572000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ورق پلی کربنات صاف</a:t>
            </a:r>
            <a:endParaRPr lang="en-US" altLang="en-US" sz="1477">
              <a:cs typeface="B Mitra" panose="00000400000000000000" pitchFamily="2" charset="-78"/>
            </a:endParaRPr>
          </a:p>
        </p:txBody>
      </p:sp>
      <p:pic>
        <p:nvPicPr>
          <p:cNvPr id="31750" name="Picture 5" descr="mhtml:file://D:\OTHER\term9\پوشش%20شیروانی\New%20folder\F-Polycarbonate\ورقهای%20پلی%20کربنات%20موجدار.mht!http://www.jlianj.com/user_files/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708" y="4413739"/>
            <a:ext cx="2954215" cy="205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4" descr="mhtml:file://D:\OTHER\term9\پوشش%20شیروانی\New%20folder\F-Polycarbonate\ورق%20پلی%20کربنات%20دو%20یا%20چند%20جداره.mht!http://www.jlianj.com/user_files/hollow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3358662"/>
            <a:ext cx="2954215" cy="295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Rectangle 5"/>
          <p:cNvSpPr>
            <a:spLocks noChangeArrowheads="1"/>
          </p:cNvSpPr>
          <p:nvPr/>
        </p:nvSpPr>
        <p:spPr bwMode="auto">
          <a:xfrm>
            <a:off x="3587262" y="4062047"/>
            <a:ext cx="4572000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ورق پلی کربنات موجدار</a:t>
            </a:r>
            <a:endParaRPr lang="en-US" altLang="en-US" sz="1477">
              <a:cs typeface="B Mitra" panose="00000400000000000000" pitchFamily="2" charset="-78"/>
            </a:endParaRPr>
          </a:p>
        </p:txBody>
      </p:sp>
      <p:sp>
        <p:nvSpPr>
          <p:cNvPr id="31753" name="Rectangle 5"/>
          <p:cNvSpPr>
            <a:spLocks noChangeArrowheads="1"/>
          </p:cNvSpPr>
          <p:nvPr/>
        </p:nvSpPr>
        <p:spPr bwMode="auto">
          <a:xfrm>
            <a:off x="-633046" y="3006970"/>
            <a:ext cx="4572000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ورق پلی کربنات چند جداره</a:t>
            </a:r>
            <a:endParaRPr lang="en-US" altLang="en-US" sz="1477">
              <a:cs typeface="B Mitra" panose="00000400000000000000" pitchFamily="2" charset="-78"/>
            </a:endParaRPr>
          </a:p>
        </p:txBody>
      </p:sp>
      <p:sp>
        <p:nvSpPr>
          <p:cNvPr id="31754" name="Rectangle 5"/>
          <p:cNvSpPr>
            <a:spLocks noChangeArrowheads="1"/>
          </p:cNvSpPr>
          <p:nvPr/>
        </p:nvSpPr>
        <p:spPr bwMode="auto">
          <a:xfrm>
            <a:off x="281354" y="1670539"/>
            <a:ext cx="4572000" cy="77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/>
            <a:r>
              <a:rPr lang="fa-IR" altLang="en-US" sz="1477">
                <a:cs typeface="B Mitra" panose="00000400000000000000" pitchFamily="2" charset="-78"/>
              </a:rPr>
              <a:t>ویژگی ها:</a:t>
            </a:r>
          </a:p>
          <a:p>
            <a:pPr algn="r" rtl="1"/>
            <a:r>
              <a:rPr lang="fa-IR" altLang="fa-IR" sz="1477">
                <a:cs typeface="B Mitra" panose="00000400000000000000" pitchFamily="2" charset="-78"/>
              </a:rPr>
              <a:t>مقاومت حرارتی بالایی، عایق الكتریكی ،سبک، مقاوم در برابر حریق، مقاومت ضربه ای بالا (چند جداره) </a:t>
            </a:r>
            <a:endParaRPr lang="en-US" altLang="en-US" sz="1477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718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2771" name="TextBox 1"/>
          <p:cNvSpPr txBox="1">
            <a:spLocks noChangeArrowheads="1"/>
          </p:cNvSpPr>
          <p:nvPr/>
        </p:nvSpPr>
        <p:spPr bwMode="auto">
          <a:xfrm>
            <a:off x="4079631" y="1037493"/>
            <a:ext cx="4360985" cy="21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>
                <a:cs typeface="B Mitra" panose="00000400000000000000" pitchFamily="2" charset="-78"/>
              </a:rPr>
              <a:t>DECRA</a:t>
            </a:r>
            <a:r>
              <a:rPr lang="en-US" altLang="en-US" sz="1477" b="1">
                <a:solidFill>
                  <a:schemeClr val="bg1"/>
                </a:solidFill>
                <a:cs typeface="B Mitra" panose="00000400000000000000" pitchFamily="2" charset="-78"/>
              </a:rPr>
              <a:t> </a:t>
            </a: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دکرا یکی از کمپانی های ارائه دهنده ی پوشش های نوین برای سقف های شیبدار می باشد.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محصولات این شرکت دارای ترکیباتی با پایه ی فولاد می باشند که در انواع بافت و رنگ تولید می شوند.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این محصول دارای کاربرد وسیعی در پروژه های مسکونی با سقف شیبدار می باشد.</a:t>
            </a:r>
            <a:endParaRPr lang="en-US" altLang="en-US" sz="1477">
              <a:cs typeface="B Mitra" panose="00000400000000000000" pitchFamily="2" charset="-78"/>
            </a:endParaRPr>
          </a:p>
        </p:txBody>
      </p:sp>
      <p:pic>
        <p:nvPicPr>
          <p:cNvPr id="3" name="Picture 5" descr="D:\uni\Term9\طراحی فنی\مطالعات\pooshesh saghf\decra\tasavir\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69" y="1951892"/>
            <a:ext cx="3587262" cy="2690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4" name="Picture 2" descr="D:\uni\Term9\amadeo-decra-octava-installa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2339" y="3499339"/>
            <a:ext cx="3637085" cy="24178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0276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pic>
        <p:nvPicPr>
          <p:cNvPr id="33795" name="Picture 4" descr="D:\uni\Term9\عکس دکرا\h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15" y="2373923"/>
            <a:ext cx="4425462" cy="24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Box 1"/>
          <p:cNvSpPr txBox="1">
            <a:spLocks noChangeArrowheads="1"/>
          </p:cNvSpPr>
          <p:nvPr/>
        </p:nvSpPr>
        <p:spPr bwMode="auto">
          <a:xfrm>
            <a:off x="2110154" y="1037493"/>
            <a:ext cx="6330462" cy="262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مشخصات:</a:t>
            </a:r>
            <a:endParaRPr lang="en-US" altLang="en-US" sz="1662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هسته اصلی هر تایل از فولاد 0/4میلیمتر فشرده</a:t>
            </a:r>
            <a:endParaRPr lang="en-US" altLang="en-US" sz="1477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ساختار همپوشانی و قفل شدنی تایلها در یکدیگر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سقفی سبک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ایمنی در برابر فرسایش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مقاومت در برابر توفان شدید/ گردباد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مقاومت در برابر خوردگی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مقاومت در برابر آتش سوزی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مقاومت در برابر ضربه  دانه های تگرگ</a:t>
            </a:r>
          </a:p>
        </p:txBody>
      </p:sp>
    </p:spTree>
    <p:extLst>
      <p:ext uri="{BB962C8B-B14F-4D97-AF65-F5344CB8AC3E}">
        <p14:creationId xmlns:p14="http://schemas.microsoft.com/office/powerpoint/2010/main" val="12942710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2110154" y="1037492"/>
            <a:ext cx="6330462" cy="100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جزئیات نصب و اجرا:</a:t>
            </a:r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pic>
        <p:nvPicPr>
          <p:cNvPr id="34820" name="Picture 3" descr="D:\uni\Term9\عکس دکرا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6"/>
          <a:stretch>
            <a:fillRect/>
          </a:stretch>
        </p:blipFill>
        <p:spPr bwMode="auto">
          <a:xfrm>
            <a:off x="351693" y="1670539"/>
            <a:ext cx="3930162" cy="318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1"/>
          <p:cNvSpPr txBox="1">
            <a:spLocks noChangeArrowheads="1"/>
          </p:cNvSpPr>
          <p:nvPr/>
        </p:nvSpPr>
        <p:spPr bwMode="auto">
          <a:xfrm>
            <a:off x="5064369" y="1740877"/>
            <a:ext cx="3868615" cy="21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برای نصب تایل های دکرا، عایق بر روی سازه ی سقف و یا پوشش روی ان قرار گرفته و بر روی عایق تخته های نازک(زیرکوب) نگهدارنده ی تایل ها نصب می شوند.</a:t>
            </a:r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در نهایت تایل ها روی زیرکوب ها قرار گرفته و به تخته و نیز به یکدیگر میخ میشوند.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فاصله ی زیرکوب ها متناسب با ابعاد تایل ها تعیین می گردد.</a:t>
            </a:r>
            <a:endParaRPr lang="en-US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pic>
        <p:nvPicPr>
          <p:cNvPr id="34822" name="Picture 5" descr="D:\uni\Term9\عکس دکرا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116" y="4097216"/>
            <a:ext cx="4703885" cy="249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6963508" y="4835769"/>
            <a:ext cx="351692" cy="3516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0" name="Oval 9"/>
          <p:cNvSpPr/>
          <p:nvPr/>
        </p:nvSpPr>
        <p:spPr>
          <a:xfrm>
            <a:off x="6189785" y="5046785"/>
            <a:ext cx="351692" cy="3516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1" name="Oval 10"/>
          <p:cNvSpPr/>
          <p:nvPr/>
        </p:nvSpPr>
        <p:spPr>
          <a:xfrm>
            <a:off x="5416062" y="5328139"/>
            <a:ext cx="351692" cy="3516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2" name="Oval 11"/>
          <p:cNvSpPr/>
          <p:nvPr/>
        </p:nvSpPr>
        <p:spPr>
          <a:xfrm>
            <a:off x="4642339" y="5539154"/>
            <a:ext cx="351692" cy="3516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</p:spTree>
    <p:extLst>
      <p:ext uri="{BB962C8B-B14F-4D97-AF65-F5344CB8AC3E}">
        <p14:creationId xmlns:p14="http://schemas.microsoft.com/office/powerpoint/2010/main" val="155875286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5843" name="TextBox 1"/>
          <p:cNvSpPr txBox="1">
            <a:spLocks noChangeArrowheads="1"/>
          </p:cNvSpPr>
          <p:nvPr/>
        </p:nvSpPr>
        <p:spPr bwMode="auto">
          <a:xfrm>
            <a:off x="3727938" y="1037492"/>
            <a:ext cx="4712677" cy="168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جزئیات نصب و اجرا: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نحوه ی اتصال تایل ها به یکدیگر و به تخته ی نگه دارنده </a:t>
            </a:r>
            <a:endParaRPr lang="en-US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pic>
        <p:nvPicPr>
          <p:cNvPr id="35844" name="Picture 3" descr="D:\uni\Term9\عکس دکرا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85" y="4484077"/>
            <a:ext cx="4290646" cy="1894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" y="2162908"/>
            <a:ext cx="3938954" cy="18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 descr="G: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985" y="2162908"/>
            <a:ext cx="4507523" cy="254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8486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6867" name="TextBox 1"/>
          <p:cNvSpPr txBox="1">
            <a:spLocks noChangeArrowheads="1"/>
          </p:cNvSpPr>
          <p:nvPr/>
        </p:nvSpPr>
        <p:spPr bwMode="auto">
          <a:xfrm>
            <a:off x="3727938" y="1037492"/>
            <a:ext cx="4712677" cy="21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تاج بام: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برای نصب تایل بالایی فاصله ی </a:t>
            </a:r>
            <a:r>
              <a:rPr lang="en-US" altLang="en-US" sz="1477">
                <a:cs typeface="B Mitra" panose="00000400000000000000" pitchFamily="2" charset="-78"/>
              </a:rPr>
              <a:t>A </a:t>
            </a:r>
            <a:r>
              <a:rPr lang="fa-IR" altLang="en-US" sz="1477">
                <a:cs typeface="B Mitra" panose="00000400000000000000" pitchFamily="2" charset="-78"/>
              </a:rPr>
              <a:t>که در تصویر 1 مشاهده می شود را اندازه گیری کرده و 40 میلیمتر (به منظور خم کردن قسمت انتهایی تایل برای اتصال به زیرکوبها)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به این فاصله اضافه کرده و تایل را برش می زنیم. </a:t>
            </a:r>
            <a:endParaRPr lang="en-US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sp>
        <p:nvSpPr>
          <p:cNvPr id="36868" name="TextBox 1"/>
          <p:cNvSpPr txBox="1">
            <a:spLocks noChangeArrowheads="1"/>
          </p:cNvSpPr>
          <p:nvPr/>
        </p:nvSpPr>
        <p:spPr bwMode="auto">
          <a:xfrm>
            <a:off x="281354" y="4343401"/>
            <a:ext cx="2532185" cy="12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solidFill>
                  <a:schemeClr val="bg1"/>
                </a:solidFill>
                <a:cs typeface="B Mitra" panose="00000400000000000000" pitchFamily="2" charset="-78"/>
              </a:rPr>
              <a:t>لب بند بام: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pic>
        <p:nvPicPr>
          <p:cNvPr id="36869" name="Picture 2" descr="C:\Users\Shaghayegh\Desktop\h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7" y="3006969"/>
            <a:ext cx="4290646" cy="250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3" descr="C:\Users\Shaghayegh\Desktop\j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61" y="3006969"/>
            <a:ext cx="4360985" cy="250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Box 1"/>
          <p:cNvSpPr txBox="1">
            <a:spLocks noChangeArrowheads="1"/>
          </p:cNvSpPr>
          <p:nvPr/>
        </p:nvSpPr>
        <p:spPr bwMode="auto">
          <a:xfrm>
            <a:off x="4501661" y="4554415"/>
            <a:ext cx="2532185" cy="145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solidFill>
                  <a:schemeClr val="bg1"/>
                </a:solidFill>
                <a:cs typeface="B Mitra" panose="00000400000000000000" pitchFamily="2" charset="-78"/>
              </a:rPr>
              <a:t>لب بند بام: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تصویر1</a:t>
            </a:r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sp>
        <p:nvSpPr>
          <p:cNvPr id="36872" name="TextBox 1"/>
          <p:cNvSpPr txBox="1">
            <a:spLocks noChangeArrowheads="1"/>
          </p:cNvSpPr>
          <p:nvPr/>
        </p:nvSpPr>
        <p:spPr bwMode="auto">
          <a:xfrm>
            <a:off x="211015" y="4554415"/>
            <a:ext cx="2532185" cy="145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solidFill>
                  <a:schemeClr val="bg1"/>
                </a:solidFill>
                <a:cs typeface="B Mitra" panose="00000400000000000000" pitchFamily="2" charset="-78"/>
              </a:rPr>
              <a:t>لب بند بام: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تصویر2</a:t>
            </a:r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63035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3657600" y="967154"/>
            <a:ext cx="4783015" cy="3075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پوشش های سقفهای شیبدار:</a:t>
            </a:r>
            <a:endParaRPr lang="en-US" altLang="en-US" sz="1662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پس از شکل گیری و اجرای سازه ی سقف نوبت به اجرای پوشش بیرونی می رسد.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 نصب پوشش سقف نیازمند اجرای زیرسازی است.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این زیر سازی بار وارد بر پوشش بیرونی را به سازه ی اصلی انتقال می دهد و در واقع رابط بین سازه ی اصلی و پوشش نهایی محسوب می شود.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به منظور جلوگیری از انتقال حرارت و رطوبت به داخل بنا از عایق های رطوبت و حرارت در زیرسازی استفاده می شود.</a:t>
            </a: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>
              <a:cs typeface="B Mitra" panose="00000400000000000000" pitchFamily="2" charset="-78"/>
            </a:endParaRPr>
          </a:p>
        </p:txBody>
      </p:sp>
      <p:pic>
        <p:nvPicPr>
          <p:cNvPr id="5" name="Picture 2" descr="D:\OTHER\term9\پوشش شیروانی\New folder\F-parchin\final\پوششهای فلزی طرح سفال پرچین_files\Saghf.jpg"/>
          <p:cNvPicPr>
            <a:picLocks noChangeAspect="1" noChangeArrowheads="1"/>
          </p:cNvPicPr>
          <p:nvPr/>
        </p:nvPicPr>
        <p:blipFill rotWithShape="1">
          <a:blip r:embed="rId2"/>
          <a:srcRect l="52805" t="4299" r="2416" b="49020"/>
          <a:stretch/>
        </p:blipFill>
        <p:spPr bwMode="auto">
          <a:xfrm>
            <a:off x="1688123" y="3217985"/>
            <a:ext cx="3868615" cy="2715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95211069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3255" r="10951" b="3255"/>
          <a:stretch>
            <a:fillRect/>
          </a:stretch>
        </p:blipFill>
        <p:spPr bwMode="auto">
          <a:xfrm>
            <a:off x="351693" y="1951893"/>
            <a:ext cx="3949212" cy="242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1"/>
          <p:cNvSpPr txBox="1">
            <a:spLocks noChangeArrowheads="1"/>
          </p:cNvSpPr>
          <p:nvPr/>
        </p:nvSpPr>
        <p:spPr bwMode="auto">
          <a:xfrm>
            <a:off x="4994031" y="1037492"/>
            <a:ext cx="3446585" cy="145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سرپوش</a:t>
            </a:r>
            <a:r>
              <a:rPr lang="en-US" altLang="en-US" sz="1477" b="1">
                <a:cs typeface="B Mitra" panose="00000400000000000000" pitchFamily="2" charset="-78"/>
              </a:rPr>
              <a:t>barge box):</a:t>
            </a:r>
            <a:r>
              <a:rPr lang="fa-IR" altLang="en-US" sz="1477" b="1">
                <a:cs typeface="B Mitra" panose="00000400000000000000" pitchFamily="2" charset="-78"/>
              </a:rPr>
              <a:t>)</a:t>
            </a: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در شکل های زیر جزئیات نحوه ی قرارگیری سرپوش در انتهای سقف نشان داده شده است.</a:t>
            </a: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3" y="3780693"/>
            <a:ext cx="4633546" cy="2294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8419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4994031" y="1037492"/>
            <a:ext cx="3446585" cy="168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باران گیر </a:t>
            </a:r>
            <a:r>
              <a:rPr lang="en-US" altLang="en-US" sz="1477" b="1">
                <a:cs typeface="B Mitra" panose="00000400000000000000" pitchFamily="2" charset="-78"/>
              </a:rPr>
              <a:t>(side flashing):</a:t>
            </a:r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در محلی که پوشش سقف به دیوار عمودی متصل می شود، انتهای کلیه ی رجهای تایل به بالا تا زیر باران گیر خم می شوند.</a:t>
            </a:r>
          </a:p>
          <a:p>
            <a:pPr algn="r" rtl="1" eaLnBrk="1" hangingPunct="1"/>
            <a:endParaRPr lang="en-US" altLang="en-US" sz="1477" b="1">
              <a:cs typeface="B Mitra" panose="00000400000000000000" pitchFamily="2" charset="-78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5" t="3169" r="1833" b="3169"/>
          <a:stretch>
            <a:fillRect/>
          </a:stretch>
        </p:blipFill>
        <p:spPr bwMode="auto">
          <a:xfrm>
            <a:off x="422031" y="1670539"/>
            <a:ext cx="3648808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3200" r="1817" b="3200"/>
          <a:stretch>
            <a:fillRect/>
          </a:stretch>
        </p:blipFill>
        <p:spPr bwMode="auto">
          <a:xfrm>
            <a:off x="4360984" y="3006969"/>
            <a:ext cx="4220308" cy="232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2" descr="C:\Users\Shaghayegh\Desktop\j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54" y="4273062"/>
            <a:ext cx="393895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93546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39939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60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نمونه هایی از محصولات :</a:t>
            </a:r>
          </a:p>
          <a:p>
            <a:pPr algn="r" rtl="1" eaLnBrk="1" hangingPunct="1"/>
            <a:r>
              <a:rPr lang="en-US" altLang="en-US" sz="1662" b="1">
                <a:cs typeface="B Mitra" panose="00000400000000000000" pitchFamily="2" charset="-78"/>
              </a:rPr>
              <a:t>Heritage</a:t>
            </a:r>
          </a:p>
        </p:txBody>
      </p:sp>
      <p:sp>
        <p:nvSpPr>
          <p:cNvPr id="39940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pic>
        <p:nvPicPr>
          <p:cNvPr id="39941" name="Picture 3" descr="D:\uni\Term9\عکس دکرا\ht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9" y="896815"/>
            <a:ext cx="4747846" cy="161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4" descr="D:\uni\Term9\عکس دکرا\h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2655277"/>
            <a:ext cx="2546838" cy="1688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5" descr="D:\uni\Term9\عکس دکرا\h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695093"/>
            <a:ext cx="2205404" cy="158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6" descr="D:\uni\Term9\عکس دکرا\h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046" y="4413739"/>
            <a:ext cx="2778369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7" descr="D:\uni\Term9\عکس دکرا\h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062" y="2444262"/>
            <a:ext cx="2447192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TextBox 1"/>
          <p:cNvSpPr txBox="1">
            <a:spLocks noChangeArrowheads="1"/>
          </p:cNvSpPr>
          <p:nvPr/>
        </p:nvSpPr>
        <p:spPr bwMode="auto">
          <a:xfrm>
            <a:off x="1125416" y="474785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solidFill>
                  <a:schemeClr val="bg1"/>
                </a:solidFill>
                <a:cs typeface="B Mitra" panose="00000400000000000000" pitchFamily="2" charset="-78"/>
              </a:rPr>
              <a:t>Tile</a:t>
            </a:r>
          </a:p>
        </p:txBody>
      </p:sp>
      <p:sp>
        <p:nvSpPr>
          <p:cNvPr id="39947" name="TextBox 1"/>
          <p:cNvSpPr txBox="1">
            <a:spLocks noChangeArrowheads="1"/>
          </p:cNvSpPr>
          <p:nvPr/>
        </p:nvSpPr>
        <p:spPr bwMode="auto">
          <a:xfrm>
            <a:off x="1828800" y="2655278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Sideflashing</a:t>
            </a:r>
          </a:p>
        </p:txBody>
      </p:sp>
      <p:sp>
        <p:nvSpPr>
          <p:cNvPr id="39948" name="TextBox 1"/>
          <p:cNvSpPr txBox="1">
            <a:spLocks noChangeArrowheads="1"/>
          </p:cNvSpPr>
          <p:nvPr/>
        </p:nvSpPr>
        <p:spPr bwMode="auto">
          <a:xfrm>
            <a:off x="0" y="476543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Barrel</a:t>
            </a:r>
          </a:p>
        </p:txBody>
      </p:sp>
      <p:sp>
        <p:nvSpPr>
          <p:cNvPr id="39949" name="TextBox 1"/>
          <p:cNvSpPr txBox="1">
            <a:spLocks noChangeArrowheads="1"/>
          </p:cNvSpPr>
          <p:nvPr/>
        </p:nvSpPr>
        <p:spPr bwMode="auto">
          <a:xfrm>
            <a:off x="6893169" y="5750170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Box barge</a:t>
            </a:r>
          </a:p>
        </p:txBody>
      </p:sp>
      <p:sp>
        <p:nvSpPr>
          <p:cNvPr id="39950" name="TextBox 1"/>
          <p:cNvSpPr txBox="1">
            <a:spLocks noChangeArrowheads="1"/>
          </p:cNvSpPr>
          <p:nvPr/>
        </p:nvSpPr>
        <p:spPr bwMode="auto">
          <a:xfrm>
            <a:off x="6400800" y="342900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Flat sheet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5486401" y="2373923"/>
            <a:ext cx="2243504" cy="562708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52" name="TextBox 1"/>
          <p:cNvSpPr txBox="1">
            <a:spLocks noChangeArrowheads="1"/>
          </p:cNvSpPr>
          <p:nvPr/>
        </p:nvSpPr>
        <p:spPr bwMode="auto">
          <a:xfrm>
            <a:off x="4994031" y="2303585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2000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 flipH="1" flipV="1">
            <a:off x="4714143" y="3710354"/>
            <a:ext cx="1123950" cy="146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54" name="TextBox 1"/>
          <p:cNvSpPr txBox="1">
            <a:spLocks noChangeArrowheads="1"/>
          </p:cNvSpPr>
          <p:nvPr/>
        </p:nvSpPr>
        <p:spPr bwMode="auto">
          <a:xfrm>
            <a:off x="3587262" y="3429001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400</a:t>
            </a:r>
          </a:p>
        </p:txBody>
      </p:sp>
    </p:spTree>
    <p:extLst>
      <p:ext uri="{BB962C8B-B14F-4D97-AF65-F5344CB8AC3E}">
        <p14:creationId xmlns:p14="http://schemas.microsoft.com/office/powerpoint/2010/main" val="157665788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0963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60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نمونه هایی از محصولات :</a:t>
            </a:r>
          </a:p>
          <a:p>
            <a:pPr algn="r" rtl="1" eaLnBrk="1" hangingPunct="1"/>
            <a:r>
              <a:rPr lang="en-US" altLang="en-US" sz="1662" b="1">
                <a:cs typeface="B Mitra" panose="00000400000000000000" pitchFamily="2" charset="-78"/>
              </a:rPr>
              <a:t>Shingle</a:t>
            </a:r>
          </a:p>
        </p:txBody>
      </p:sp>
      <p:sp>
        <p:nvSpPr>
          <p:cNvPr id="40964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pic>
        <p:nvPicPr>
          <p:cNvPr id="40965" name="Picture 3" descr="D:\uni\Term9\عکس دکرا\ht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43" y="896815"/>
            <a:ext cx="3467100" cy="161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4" descr="D:\uni\Term9\عکس دکرا\h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2677258"/>
            <a:ext cx="2546838" cy="164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5" descr="D:\uni\Term9\عکس دکرا\h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25158"/>
            <a:ext cx="2205404" cy="112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6" descr="D:\uni\Term9\عکس دکرا\h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97" y="4413739"/>
            <a:ext cx="2206869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7" descr="D:\uni\Term9\عکس دکرا\h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062" y="2521927"/>
            <a:ext cx="2447192" cy="169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TextBox 1"/>
          <p:cNvSpPr txBox="1">
            <a:spLocks noChangeArrowheads="1"/>
          </p:cNvSpPr>
          <p:nvPr/>
        </p:nvSpPr>
        <p:spPr bwMode="auto">
          <a:xfrm>
            <a:off x="1125416" y="474785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solidFill>
                  <a:schemeClr val="bg1"/>
                </a:solidFill>
                <a:cs typeface="B Mitra" panose="00000400000000000000" pitchFamily="2" charset="-78"/>
              </a:rPr>
              <a:t>Tile</a:t>
            </a:r>
          </a:p>
        </p:txBody>
      </p:sp>
      <p:sp>
        <p:nvSpPr>
          <p:cNvPr id="40971" name="TextBox 1"/>
          <p:cNvSpPr txBox="1">
            <a:spLocks noChangeArrowheads="1"/>
          </p:cNvSpPr>
          <p:nvPr/>
        </p:nvSpPr>
        <p:spPr bwMode="auto">
          <a:xfrm>
            <a:off x="2250831" y="3710355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Sideflashing</a:t>
            </a:r>
          </a:p>
        </p:txBody>
      </p:sp>
      <p:sp>
        <p:nvSpPr>
          <p:cNvPr id="40972" name="TextBox 1"/>
          <p:cNvSpPr txBox="1">
            <a:spLocks noChangeArrowheads="1"/>
          </p:cNvSpPr>
          <p:nvPr/>
        </p:nvSpPr>
        <p:spPr bwMode="auto">
          <a:xfrm>
            <a:off x="0" y="476543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Angle trim</a:t>
            </a:r>
          </a:p>
        </p:txBody>
      </p:sp>
      <p:sp>
        <p:nvSpPr>
          <p:cNvPr id="40973" name="TextBox 1"/>
          <p:cNvSpPr txBox="1">
            <a:spLocks noChangeArrowheads="1"/>
          </p:cNvSpPr>
          <p:nvPr/>
        </p:nvSpPr>
        <p:spPr bwMode="auto">
          <a:xfrm>
            <a:off x="6893169" y="5750170"/>
            <a:ext cx="1899138" cy="54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Angle trim end</a:t>
            </a:r>
          </a:p>
          <a:p>
            <a:pPr algn="r" rtl="1" eaLnBrk="1" hangingPunct="1"/>
            <a:endParaRPr lang="en-US" altLang="en-US" sz="1477" b="1" u="sng">
              <a:cs typeface="B Mitra" panose="00000400000000000000" pitchFamily="2" charset="-78"/>
            </a:endParaRPr>
          </a:p>
        </p:txBody>
      </p:sp>
      <p:sp>
        <p:nvSpPr>
          <p:cNvPr id="40974" name="TextBox 1"/>
          <p:cNvSpPr txBox="1">
            <a:spLocks noChangeArrowheads="1"/>
          </p:cNvSpPr>
          <p:nvPr/>
        </p:nvSpPr>
        <p:spPr bwMode="auto">
          <a:xfrm>
            <a:off x="6400800" y="342900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Flat sheet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1132743" y="896816"/>
            <a:ext cx="2313842" cy="8088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6" name="TextBox 1"/>
          <p:cNvSpPr txBox="1">
            <a:spLocks noChangeArrowheads="1"/>
          </p:cNvSpPr>
          <p:nvPr/>
        </p:nvSpPr>
        <p:spPr bwMode="auto">
          <a:xfrm>
            <a:off x="633046" y="896816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1320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10800000">
            <a:off x="984738" y="1881554"/>
            <a:ext cx="844062" cy="63304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8" name="TextBox 1"/>
          <p:cNvSpPr txBox="1">
            <a:spLocks noChangeArrowheads="1"/>
          </p:cNvSpPr>
          <p:nvPr/>
        </p:nvSpPr>
        <p:spPr bwMode="auto">
          <a:xfrm>
            <a:off x="-351692" y="1951893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368</a:t>
            </a:r>
          </a:p>
        </p:txBody>
      </p:sp>
    </p:spTree>
    <p:extLst>
      <p:ext uri="{BB962C8B-B14F-4D97-AF65-F5344CB8AC3E}">
        <p14:creationId xmlns:p14="http://schemas.microsoft.com/office/powerpoint/2010/main" val="9485678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1987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60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نمونه هایی از محصولات :</a:t>
            </a:r>
          </a:p>
          <a:p>
            <a:pPr algn="r" rtl="1" eaLnBrk="1" hangingPunct="1"/>
            <a:r>
              <a:rPr lang="en-US" altLang="en-US" sz="1662" b="1">
                <a:cs typeface="B Mitra" panose="00000400000000000000" pitchFamily="2" charset="-78"/>
              </a:rPr>
              <a:t>Shake</a:t>
            </a:r>
          </a:p>
        </p:txBody>
      </p:sp>
      <p:sp>
        <p:nvSpPr>
          <p:cNvPr id="41988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pic>
        <p:nvPicPr>
          <p:cNvPr id="41989" name="Picture 3" descr="D:\uni\Term9\عکس دکرا\ht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43" y="896815"/>
            <a:ext cx="3467100" cy="161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4" descr="D:\uni\Term9\عکس دکرا\h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2677258"/>
            <a:ext cx="2546838" cy="164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5" descr="D:\uni\Term9\عکس دکرا\h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25158"/>
            <a:ext cx="2205404" cy="112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Picture 6" descr="D:\uni\Term9\عکس دکرا\h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97" y="4413739"/>
            <a:ext cx="2206869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Picture 7" descr="D:\uni\Term9\عکس دکرا\h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062" y="2521927"/>
            <a:ext cx="2447192" cy="169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4" name="TextBox 1"/>
          <p:cNvSpPr txBox="1">
            <a:spLocks noChangeArrowheads="1"/>
          </p:cNvSpPr>
          <p:nvPr/>
        </p:nvSpPr>
        <p:spPr bwMode="auto">
          <a:xfrm>
            <a:off x="1125416" y="474785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solidFill>
                  <a:schemeClr val="bg1"/>
                </a:solidFill>
                <a:cs typeface="B Mitra" panose="00000400000000000000" pitchFamily="2" charset="-78"/>
              </a:rPr>
              <a:t>Tile</a:t>
            </a:r>
          </a:p>
        </p:txBody>
      </p:sp>
      <p:sp>
        <p:nvSpPr>
          <p:cNvPr id="41995" name="TextBox 1"/>
          <p:cNvSpPr txBox="1">
            <a:spLocks noChangeArrowheads="1"/>
          </p:cNvSpPr>
          <p:nvPr/>
        </p:nvSpPr>
        <p:spPr bwMode="auto">
          <a:xfrm>
            <a:off x="2250831" y="3710355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Sideflashing</a:t>
            </a:r>
          </a:p>
        </p:txBody>
      </p:sp>
      <p:sp>
        <p:nvSpPr>
          <p:cNvPr id="41996" name="TextBox 1"/>
          <p:cNvSpPr txBox="1">
            <a:spLocks noChangeArrowheads="1"/>
          </p:cNvSpPr>
          <p:nvPr/>
        </p:nvSpPr>
        <p:spPr bwMode="auto">
          <a:xfrm>
            <a:off x="0" y="476543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Angle trim</a:t>
            </a:r>
          </a:p>
        </p:txBody>
      </p:sp>
      <p:sp>
        <p:nvSpPr>
          <p:cNvPr id="41997" name="TextBox 1"/>
          <p:cNvSpPr txBox="1">
            <a:spLocks noChangeArrowheads="1"/>
          </p:cNvSpPr>
          <p:nvPr/>
        </p:nvSpPr>
        <p:spPr bwMode="auto">
          <a:xfrm>
            <a:off x="6893169" y="5750170"/>
            <a:ext cx="1899138" cy="546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Angle trim end</a:t>
            </a:r>
          </a:p>
          <a:p>
            <a:pPr algn="r" rtl="1" eaLnBrk="1" hangingPunct="1"/>
            <a:endParaRPr lang="en-US" altLang="en-US" sz="1477" b="1" u="sng">
              <a:cs typeface="B Mitra" panose="00000400000000000000" pitchFamily="2" charset="-78"/>
            </a:endParaRPr>
          </a:p>
        </p:txBody>
      </p:sp>
      <p:sp>
        <p:nvSpPr>
          <p:cNvPr id="41998" name="TextBox 1"/>
          <p:cNvSpPr txBox="1">
            <a:spLocks noChangeArrowheads="1"/>
          </p:cNvSpPr>
          <p:nvPr/>
        </p:nvSpPr>
        <p:spPr bwMode="auto">
          <a:xfrm>
            <a:off x="6400800" y="3429001"/>
            <a:ext cx="1899138" cy="31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477" b="1" u="sng">
                <a:cs typeface="B Mitra" panose="00000400000000000000" pitchFamily="2" charset="-78"/>
              </a:rPr>
              <a:t>Flat sheet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1132743" y="896816"/>
            <a:ext cx="2313842" cy="80889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00" name="TextBox 1"/>
          <p:cNvSpPr txBox="1">
            <a:spLocks noChangeArrowheads="1"/>
          </p:cNvSpPr>
          <p:nvPr/>
        </p:nvSpPr>
        <p:spPr bwMode="auto">
          <a:xfrm>
            <a:off x="633046" y="896816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1320</a:t>
            </a:r>
          </a:p>
        </p:txBody>
      </p:sp>
      <p:cxnSp>
        <p:nvCxnSpPr>
          <p:cNvPr id="18" name="Straight Connector 17"/>
          <p:cNvCxnSpPr/>
          <p:nvPr/>
        </p:nvCxnSpPr>
        <p:spPr>
          <a:xfrm rot="10800000">
            <a:off x="984738" y="1881554"/>
            <a:ext cx="844062" cy="63304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02" name="TextBox 1"/>
          <p:cNvSpPr txBox="1">
            <a:spLocks noChangeArrowheads="1"/>
          </p:cNvSpPr>
          <p:nvPr/>
        </p:nvSpPr>
        <p:spPr bwMode="auto">
          <a:xfrm>
            <a:off x="-351692" y="1951893"/>
            <a:ext cx="1899138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en-US" altLang="en-US" sz="1662">
                <a:latin typeface="AcadEref" panose="02000500000000020003" pitchFamily="2" charset="0"/>
                <a:cs typeface="B Mitra" panose="00000400000000000000" pitchFamily="2" charset="-78"/>
              </a:rPr>
              <a:t>368</a:t>
            </a:r>
          </a:p>
        </p:txBody>
      </p:sp>
    </p:spTree>
    <p:extLst>
      <p:ext uri="{BB962C8B-B14F-4D97-AF65-F5344CB8AC3E}">
        <p14:creationId xmlns:p14="http://schemas.microsoft.com/office/powerpoint/2010/main" val="9680058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ورق های گالوانیزه:</a:t>
            </a:r>
          </a:p>
        </p:txBody>
      </p:sp>
      <p:sp>
        <p:nvSpPr>
          <p:cNvPr id="43012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sp>
        <p:nvSpPr>
          <p:cNvPr id="43013" name="TextBox 1"/>
          <p:cNvSpPr txBox="1">
            <a:spLocks noChangeArrowheads="1"/>
          </p:cNvSpPr>
          <p:nvPr/>
        </p:nvSpPr>
        <p:spPr bwMode="auto">
          <a:xfrm>
            <a:off x="5064369" y="1600200"/>
            <a:ext cx="3446585" cy="21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endParaRPr lang="fa-IR" altLang="en-US" sz="1477" b="1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fa-IR" sz="1477">
                <a:latin typeface="Arial" panose="020B060402020202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فولاد گالوانیزه (</a:t>
            </a:r>
            <a:r>
              <a:rPr lang="en-US" altLang="fa-IR" sz="1477">
                <a:latin typeface="Tahoma" panose="020B060403050404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Galvanized Steel</a:t>
            </a:r>
            <a:r>
              <a:rPr lang="fa-IR" altLang="fa-IR" sz="1477">
                <a:latin typeface="Arial" panose="020B060402020202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) به فولاد پوشانده شده توسط روی گفته می‌شود.</a:t>
            </a:r>
          </a:p>
          <a:p>
            <a:pPr algn="r" rtl="1" eaLnBrk="1" hangingPunct="1"/>
            <a:r>
              <a:rPr lang="fa-IR" altLang="en-US" sz="1477">
                <a:latin typeface="Arial" panose="020B0604020202020204" pitchFamily="34" charset="0"/>
                <a:cs typeface="B Mitra" panose="00000400000000000000" pitchFamily="2" charset="-78"/>
              </a:rPr>
              <a:t>تولید در دو صورت </a:t>
            </a:r>
            <a:r>
              <a:rPr lang="fa-IR" altLang="fa-IR" sz="1477">
                <a:cs typeface="B Mitra" panose="00000400000000000000" pitchFamily="2" charset="-78"/>
              </a:rPr>
              <a:t>ورق های موجدار و ورق های صاف</a:t>
            </a:r>
          </a:p>
          <a:p>
            <a:pPr algn="r" rtl="1" eaLnBrk="1" hangingPunct="1"/>
            <a:r>
              <a:rPr lang="fa-IR" altLang="fa-IR" sz="1477">
                <a:cs typeface="B Mitra" panose="00000400000000000000" pitchFamily="2" charset="-78"/>
              </a:rPr>
              <a:t>مزایا:</a:t>
            </a:r>
          </a:p>
          <a:p>
            <a:pPr algn="r" rtl="1" eaLnBrk="1" hangingPunct="1"/>
            <a:r>
              <a:rPr lang="fa-IR" altLang="fa-IR" sz="1477">
                <a:cs typeface="B Mitra" panose="00000400000000000000" pitchFamily="2" charset="-78"/>
              </a:rPr>
              <a:t>دوام طولانی</a:t>
            </a:r>
          </a:p>
          <a:p>
            <a:pPr algn="r" rtl="1" eaLnBrk="1" hangingPunct="1"/>
            <a:r>
              <a:rPr lang="fa-IR" altLang="fa-IR" sz="1477">
                <a:cs typeface="B Mitra" panose="00000400000000000000" pitchFamily="2" charset="-78"/>
              </a:rPr>
              <a:t>هزينه كمتر براي تعميرات و نگهداري</a:t>
            </a:r>
          </a:p>
          <a:p>
            <a:pPr algn="r" rtl="1" eaLnBrk="1" hangingPunct="1"/>
            <a:r>
              <a:rPr lang="fa-IR" altLang="fa-IR" sz="1477">
                <a:cs typeface="B Mitra" panose="00000400000000000000" pitchFamily="2" charset="-78"/>
              </a:rPr>
              <a:t>محافظت در برابر خوردگی</a:t>
            </a:r>
          </a:p>
          <a:p>
            <a:pPr algn="r" rtl="1" eaLnBrk="1" hangingPunct="1"/>
            <a:r>
              <a:rPr lang="fa-IR" altLang="fa-IR" sz="1477"/>
              <a:t> </a:t>
            </a:r>
            <a:endParaRPr lang="en-US" altLang="en-US" sz="1477" b="1">
              <a:cs typeface="B Mitra" panose="00000400000000000000" pitchFamily="2" charset="-78"/>
            </a:endParaRPr>
          </a:p>
        </p:txBody>
      </p:sp>
      <p:pic>
        <p:nvPicPr>
          <p:cNvPr id="43014" name="Picture 2" descr="D:\zizi\uni2\tarahi fani\motaleat\DSC00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23" y="3429000"/>
            <a:ext cx="3938954" cy="295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3" descr="D:\zizi\uni2\tarahi fani\motaleat\galvanized_steel_roofing_she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23" y="3896458"/>
            <a:ext cx="2532185" cy="25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1045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4035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ساندویچ پنل:</a:t>
            </a:r>
          </a:p>
        </p:txBody>
      </p:sp>
      <p:sp>
        <p:nvSpPr>
          <p:cNvPr id="44036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sp>
        <p:nvSpPr>
          <p:cNvPr id="44037" name="TextBox 1"/>
          <p:cNvSpPr txBox="1">
            <a:spLocks noChangeArrowheads="1"/>
          </p:cNvSpPr>
          <p:nvPr/>
        </p:nvSpPr>
        <p:spPr bwMode="auto">
          <a:xfrm>
            <a:off x="5064369" y="1389185"/>
            <a:ext cx="3446585" cy="191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endParaRPr lang="fa-IR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fa-IR" sz="1477" dirty="0">
                <a:latin typeface="Tahoma" panose="020B0604030504040204" pitchFamily="34" charset="0"/>
                <a:ea typeface="Tahoma" panose="020B0604030504040204" pitchFamily="34" charset="0"/>
                <a:cs typeface="B Mitra" panose="00000400000000000000" pitchFamily="2" charset="-78"/>
              </a:rPr>
              <a:t>ساندویچ پانل یک ساختار سبک و مرکب است که از دو طرف به دو لایه محدود شده و در وسط یک لایه عایق دارد.</a:t>
            </a:r>
          </a:p>
          <a:p>
            <a:pPr algn="r" rtl="1" eaLnBrk="1" hangingPunct="1"/>
            <a:r>
              <a:rPr lang="fa-IR" altLang="fa-IR" sz="1477" dirty="0">
                <a:latin typeface="Tahoma" panose="020B0604030504040204" pitchFamily="34" charset="0"/>
                <a:ea typeface="Tahoma" panose="020B0604030504040204" pitchFamily="34" charset="0"/>
                <a:cs typeface="B Mitra" panose="00000400000000000000" pitchFamily="2" charset="-78"/>
              </a:rPr>
              <a:t>ساندویچ پانل ها به دو گروه سقفی و دیواری تقسیم می شوند که به ضخامت 5 الی 25 سانتیمتر و طول دلخواه بر حسب نیاز وجود دارند. ضخامت کم این پانل ها کمک می نمایند تا کاهش قابل توجهی در هزینه حمل، نصب و دور ریز به عمل آید</a:t>
            </a:r>
            <a:endParaRPr lang="en-US" altLang="fa-IR" sz="1477" dirty="0">
              <a:latin typeface="Tahoma" panose="020B0604030504040204" pitchFamily="34" charset="0"/>
              <a:ea typeface="Tahoma" panose="020B0604030504040204" pitchFamily="34" charset="0"/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fa-IR" sz="1477" dirty="0"/>
              <a:t> </a:t>
            </a:r>
            <a:endParaRPr lang="en-US" altLang="en-US" sz="1477" b="1" dirty="0">
              <a:cs typeface="B Mitra" panose="00000400000000000000" pitchFamily="2" charset="-78"/>
            </a:endParaRPr>
          </a:p>
        </p:txBody>
      </p:sp>
      <p:pic>
        <p:nvPicPr>
          <p:cNvPr id="4403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6" y="1670539"/>
            <a:ext cx="2826727" cy="200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2" descr="D:\zizi\uni2\tarahi fani\motaleat\9910prefabho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6" y="3710354"/>
            <a:ext cx="4163158" cy="257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0" name="TextBox 1"/>
          <p:cNvSpPr txBox="1">
            <a:spLocks noChangeArrowheads="1"/>
          </p:cNvSpPr>
          <p:nvPr/>
        </p:nvSpPr>
        <p:spPr bwMode="auto">
          <a:xfrm>
            <a:off x="5064369" y="3006969"/>
            <a:ext cx="3446585" cy="40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ویژگی ها: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عایق رطوبتی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-مقاوم در برابر زنگ زدگی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-مقاوم در برابر باد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-غیر قابل اشتعال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-عایق حرارتی و صوتی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-قابل بازیافت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-خمل و نقل سریع و آسان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-مناسب برای تمامی اقلیم ها</a:t>
            </a:r>
          </a:p>
          <a:p>
            <a:pPr algn="r" rtl="1">
              <a:lnSpc>
                <a:spcPct val="150000"/>
              </a:lnSpc>
            </a:pPr>
            <a:r>
              <a:rPr lang="fa-IR" altLang="fa-IR" sz="1477" dirty="0">
                <a:cs typeface="B Mitra" panose="00000400000000000000" pitchFamily="2" charset="-78"/>
              </a:rPr>
              <a:t>-وزن سبک</a:t>
            </a:r>
          </a:p>
          <a:p>
            <a:pPr algn="r" rtl="1">
              <a:lnSpc>
                <a:spcPct val="150000"/>
              </a:lnSpc>
            </a:pPr>
            <a:endParaRPr lang="fa-IR" altLang="fa-IR" sz="1477" dirty="0"/>
          </a:p>
          <a:p>
            <a:pPr algn="r" rtl="1" eaLnBrk="1" hangingPunct="1"/>
            <a:r>
              <a:rPr lang="fa-IR" altLang="fa-IR" sz="1477" dirty="0"/>
              <a:t> </a:t>
            </a:r>
            <a:endParaRPr lang="en-US" altLang="en-US" sz="1477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2842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5059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34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ساندویچ پنل:</a:t>
            </a:r>
          </a:p>
        </p:txBody>
      </p:sp>
      <p:sp>
        <p:nvSpPr>
          <p:cNvPr id="45060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0347"/>
            <a:ext cx="5275385" cy="246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56"/>
          <a:stretch>
            <a:fillRect/>
          </a:stretch>
        </p:blipFill>
        <p:spPr bwMode="auto">
          <a:xfrm>
            <a:off x="5134708" y="3006970"/>
            <a:ext cx="3657600" cy="284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587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46083" name="TextBox 1"/>
          <p:cNvSpPr txBox="1">
            <a:spLocks noChangeArrowheads="1"/>
          </p:cNvSpPr>
          <p:nvPr/>
        </p:nvSpPr>
        <p:spPr bwMode="auto">
          <a:xfrm>
            <a:off x="2110154" y="685801"/>
            <a:ext cx="6330462" cy="60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>
                <a:cs typeface="B Mitra" panose="00000400000000000000" pitchFamily="2" charset="-78"/>
              </a:rPr>
              <a:t>منابع:</a:t>
            </a:r>
          </a:p>
          <a:p>
            <a:pPr algn="r" rtl="1" eaLnBrk="1" hangingPunct="1"/>
            <a:endParaRPr lang="en-US" altLang="en-US" sz="1662" b="1">
              <a:cs typeface="B Mitra" panose="00000400000000000000" pitchFamily="2" charset="-78"/>
            </a:endParaRPr>
          </a:p>
        </p:txBody>
      </p:sp>
      <p:sp>
        <p:nvSpPr>
          <p:cNvPr id="46084" name="AutoShape 2" descr="D:\uni\Term9\%D8%B7%D8%B1%D8%A7%D8%AD%DB%8C %D9%81%D9%86%DB%8C\%D9%85%D8%B7%D8%A7%D9%84%D8%B9%D8%A7%D8%AA\pooshesh saghf\decra\heritage\1_files\d_heritage_data\htile.jpg"/>
          <p:cNvSpPr>
            <a:spLocks noChangeAspect="1" noChangeArrowheads="1"/>
          </p:cNvSpPr>
          <p:nvPr/>
        </p:nvSpPr>
        <p:spPr bwMode="auto">
          <a:xfrm>
            <a:off x="134815" y="130419"/>
            <a:ext cx="281354" cy="2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754"/>
          </a:p>
        </p:txBody>
      </p:sp>
      <p:sp>
        <p:nvSpPr>
          <p:cNvPr id="46085" name="TextBox 1"/>
          <p:cNvSpPr txBox="1">
            <a:spLocks noChangeArrowheads="1"/>
          </p:cNvSpPr>
          <p:nvPr/>
        </p:nvSpPr>
        <p:spPr bwMode="auto">
          <a:xfrm>
            <a:off x="4219331" y="1803888"/>
            <a:ext cx="4360985" cy="168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2"/>
              </a:rPr>
              <a:t>www.kalzip.com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3"/>
              </a:rPr>
              <a:t>www.onduline.com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4"/>
              </a:rPr>
              <a:t>www.decra-iran.com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5"/>
              </a:rPr>
              <a:t>www.decra.com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6"/>
              </a:rPr>
              <a:t>www.nrca.net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r>
              <a:rPr lang="en-US" altLang="en-US" sz="1477" b="1" u="sng" dirty="0">
                <a:cs typeface="B Mitra" panose="00000400000000000000" pitchFamily="2" charset="-78"/>
                <a:hlinkClick r:id="rId7"/>
              </a:rPr>
              <a:t>www.bemo.com</a:t>
            </a:r>
            <a:endParaRPr lang="en-US" altLang="en-US" sz="1477" b="1" u="sng" dirty="0">
              <a:cs typeface="B Mitra" panose="00000400000000000000" pitchFamily="2" charset="-78"/>
            </a:endParaRPr>
          </a:p>
          <a:p>
            <a:pPr eaLnBrk="1" hangingPunct="1"/>
            <a:endParaRPr lang="en-US" altLang="en-US" sz="1477" b="1" u="sng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31760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3657600" y="967154"/>
            <a:ext cx="4783015" cy="330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662" b="1" dirty="0">
                <a:cs typeface="B Mitra" panose="00000400000000000000" pitchFamily="2" charset="-78"/>
              </a:rPr>
              <a:t>پوشش های سنتی سقفهای شیبدار:</a:t>
            </a:r>
            <a:endParaRPr lang="en-US" altLang="en-US" sz="1662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پوشش با ورقهای آردواز: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ورقهای آردواز معمولا به دو اندازه 20*60 و 20*30 سانتی متر تولید و به کار برده می شود.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زیرسازی ورقهای آردواز باید با چوب نراد خارجی انجام گردد. به این منظور ابتدا چهار تراش های چوبی را  به عرض حدود 6 سانتی متر و ارتفاع حدود 8 سانتی متر و به فاصله ی مناسب به امتداد خط بزرگترین شیب سقف قرار می دهند.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در اتصال ورق های آردواز  از میخ های گالوانیزه  استفاده می شود.</a:t>
            </a: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dirty="0">
              <a:cs typeface="B Mitra" panose="00000400000000000000" pitchFamily="2" charset="-78"/>
            </a:endParaRPr>
          </a:p>
        </p:txBody>
      </p:sp>
      <p:pic>
        <p:nvPicPr>
          <p:cNvPr id="11268" name="Picture 2" descr="C:\Users\Erfan\Desktop\adverimg-84816-300x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62" y="1811216"/>
            <a:ext cx="2180492" cy="163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1"/>
          <p:cNvSpPr txBox="1">
            <a:spLocks noChangeArrowheads="1"/>
          </p:cNvSpPr>
          <p:nvPr/>
        </p:nvSpPr>
        <p:spPr bwMode="auto">
          <a:xfrm>
            <a:off x="3657600" y="2719137"/>
            <a:ext cx="4783015" cy="282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 dirty="0">
                <a:solidFill>
                  <a:schemeClr val="bg1"/>
                </a:solidFill>
                <a:cs typeface="B Mitra" panose="00000400000000000000" pitchFamily="2" charset="-78"/>
              </a:rPr>
              <a:t>:</a:t>
            </a:r>
            <a:endParaRPr lang="en-US" altLang="en-US" sz="1477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سفال: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شیب این سقف ها معمولا حدود 45 درجه است</a:t>
            </a:r>
            <a:r>
              <a:rPr lang="fa-IR" altLang="en-US" sz="1477" b="1" dirty="0">
                <a:cs typeface="B Mitra" panose="00000400000000000000" pitchFamily="2" charset="-78"/>
              </a:rPr>
              <a:t>.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در مناطق بارانی از سفال بدون لعاب استفاده می شود.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زیرسازی این سقف ها شبیه سقف های آردواز است ولی باید فاصله ی چوبهای چهارتراش با توجه به وزن سفال تعیین شود.</a:t>
            </a:r>
          </a:p>
          <a:p>
            <a:pPr algn="r" rtl="1" eaLnBrk="1" hangingPunct="1"/>
            <a:endParaRPr lang="fa-IR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dirty="0">
              <a:cs typeface="B Mitra" panose="00000400000000000000" pitchFamily="2" charset="-78"/>
            </a:endParaRPr>
          </a:p>
        </p:txBody>
      </p:sp>
      <p:pic>
        <p:nvPicPr>
          <p:cNvPr id="11270" name="Picture 3" descr="C:\Users\Erfan\Desktop\shirkoo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06"/>
          <a:stretch>
            <a:fillRect/>
          </a:stretch>
        </p:blipFill>
        <p:spPr bwMode="auto">
          <a:xfrm>
            <a:off x="703385" y="4413739"/>
            <a:ext cx="2208335" cy="167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D:\zizi\uni\maremat\ax dafe dovom\IMG_83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8"/>
          <a:stretch>
            <a:fillRect/>
          </a:stretch>
        </p:blipFill>
        <p:spPr bwMode="auto">
          <a:xfrm>
            <a:off x="3657600" y="4410808"/>
            <a:ext cx="2461846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90114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3798277" y="1178170"/>
            <a:ext cx="4642338" cy="236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پوشش های سنتی سقفهای شیبدار:</a:t>
            </a:r>
            <a:endParaRPr lang="en-US" altLang="en-US" sz="1477" b="1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 b="1">
                <a:cs typeface="B Mitra" panose="00000400000000000000" pitchFamily="2" charset="-78"/>
              </a:rPr>
              <a:t>پوشش با ورقهای ایرانیت: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ایرانیت نوعی ورق موجدار است که به عنوان پوشش سقف به کار برده می شود.</a:t>
            </a:r>
          </a:p>
          <a:p>
            <a:pPr algn="r" rtl="1" eaLnBrk="1" hangingPunct="1"/>
            <a:r>
              <a:rPr lang="fa-IR" altLang="en-US" sz="1477">
                <a:cs typeface="B Mitra" panose="00000400000000000000" pitchFamily="2" charset="-78"/>
              </a:rPr>
              <a:t>ورق های موجدار طوری روی هم قرار می گیرند که در جهت موج و در راستای عمود بر آن همپوشانی لازم را داشته باشند. </a:t>
            </a: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>
              <a:cs typeface="B Mitra" panose="00000400000000000000" pitchFamily="2" charset="-78"/>
            </a:endParaRPr>
          </a:p>
        </p:txBody>
      </p:sp>
      <p:sp>
        <p:nvSpPr>
          <p:cNvPr id="12292" name="TextBox 1"/>
          <p:cNvSpPr txBox="1">
            <a:spLocks noChangeArrowheads="1"/>
          </p:cNvSpPr>
          <p:nvPr/>
        </p:nvSpPr>
        <p:spPr bwMode="auto">
          <a:xfrm>
            <a:off x="3727939" y="3358661"/>
            <a:ext cx="4783015" cy="213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l" defTabSz="955675" rtl="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پوشش های سنتی سقفهای شیبدار:</a:t>
            </a:r>
            <a:endParaRPr lang="en-US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r>
              <a:rPr lang="fa-IR" altLang="en-US" sz="1477" b="1" dirty="0">
                <a:cs typeface="B Mitra" panose="00000400000000000000" pitchFamily="2" charset="-78"/>
              </a:rPr>
              <a:t>حلب:</a:t>
            </a:r>
          </a:p>
          <a:p>
            <a:pPr algn="r" rtl="1" eaLnBrk="1" hangingPunct="1"/>
            <a:r>
              <a:rPr lang="fa-IR" altLang="en-US" sz="1477" dirty="0">
                <a:cs typeface="B Mitra" panose="00000400000000000000" pitchFamily="2" charset="-78"/>
              </a:rPr>
              <a:t>نوعی ورق موجدار است که در گذشته برای پوشش سقف شیبدار کاربرد داشته است.</a:t>
            </a:r>
          </a:p>
          <a:p>
            <a:pPr algn="r" rtl="1" eaLnBrk="1" hangingPunct="1"/>
            <a:endParaRPr lang="fa-IR" altLang="en-US" sz="1477" b="1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fa-IR" altLang="en-US" sz="1477" dirty="0">
              <a:cs typeface="B Mitra" panose="00000400000000000000" pitchFamily="2" charset="-78"/>
            </a:endParaRPr>
          </a:p>
          <a:p>
            <a:pPr algn="r" rtl="1" eaLnBrk="1" hangingPunct="1"/>
            <a:endParaRPr lang="en-US" altLang="en-US" sz="1477" dirty="0">
              <a:cs typeface="B Mitra" panose="00000400000000000000" pitchFamily="2" charset="-78"/>
            </a:endParaRPr>
          </a:p>
        </p:txBody>
      </p:sp>
      <p:pic>
        <p:nvPicPr>
          <p:cNvPr id="12293" name="Picture 4" descr="C:\Users\Erfan\Desktop\B4_B4_Asbestosafe_400_300_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85" y="1881554"/>
            <a:ext cx="2813538" cy="211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G:\imagesCAL4CTD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6"/>
          <a:stretch>
            <a:fillRect/>
          </a:stretch>
        </p:blipFill>
        <p:spPr bwMode="auto">
          <a:xfrm>
            <a:off x="703385" y="4132385"/>
            <a:ext cx="2844312" cy="221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0354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11" y="433381"/>
            <a:ext cx="7773338" cy="1596177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2000" b="1" dirty="0">
                <a:cs typeface="B Mitra" panose="00000400000000000000" pitchFamily="2" charset="-78"/>
              </a:rPr>
              <a:t>کالزیپ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4853354" y="2162908"/>
            <a:ext cx="3851031" cy="418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1477" dirty="0">
                <a:cs typeface="B Mitra"/>
              </a:rPr>
              <a:t>کالزیپ یکی از کارخانه ها ی تولید کننده پوشش سقف است که ارائه دهنده پوششی است که از ورقه های آلومینیومی تشکیل شده است.</a:t>
            </a:r>
            <a:endParaRPr lang="en-US" sz="1477" dirty="0">
              <a:cs typeface="B Mitra"/>
            </a:endParaRP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سقفی سبک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مقاوم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ضد خوردگی و فرسایش.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بدون نیاز به نگهداری و تعمیر.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مقاوم در برابر اثرات جوی.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قالب‏های قابل انعطاف.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غیرقابل اشتعال.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قابلیت بازیافت.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پوشاندن دهانه‏های بزرگ و حتی خطوط منحنی شکل.</a:t>
            </a:r>
          </a:p>
          <a:p>
            <a:pPr indent="84408" algn="justLow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fa-IR" sz="1477" dirty="0">
                <a:latin typeface="Tahoma" pitchFamily="34" charset="0"/>
                <a:ea typeface="Tahoma" pitchFamily="34" charset="0"/>
                <a:cs typeface="B Mitra"/>
              </a:rPr>
              <a:t>نصب ورقه‏های بزرگ به‌جای اجزایی از جنس لایه‏های کوچک</a:t>
            </a:r>
          </a:p>
          <a:p>
            <a:pPr algn="r" rtl="1">
              <a:defRPr/>
            </a:pPr>
            <a:endParaRPr lang="en-US" sz="1477" dirty="0">
              <a:cs typeface="B Mitra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4343400"/>
            <a:ext cx="3601915" cy="202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0538"/>
            <a:ext cx="3516923" cy="253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22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6139"/>
            <a:ext cx="8229600" cy="1156364"/>
          </a:xfrm>
        </p:spPr>
        <p:txBody>
          <a:bodyPr/>
          <a:lstStyle/>
          <a:p>
            <a:pPr algn="r" eaLnBrk="1" hangingPunct="1">
              <a:defRPr/>
            </a:pPr>
            <a:r>
              <a:rPr lang="fa-IR" sz="1846" dirty="0">
                <a:cs typeface="B Mitra" panose="00000400000000000000" pitchFamily="2" charset="-78"/>
              </a:rPr>
              <a:t>انواع ورق های کالزیپ</a:t>
            </a:r>
            <a:r>
              <a:rPr lang="en-US" dirty="0">
                <a:cs typeface="B Mitra" panose="00000400000000000000" pitchFamily="2" charset="-78"/>
              </a:rPr>
              <a:t/>
            </a:r>
            <a:br>
              <a:rPr lang="en-US" dirty="0">
                <a:cs typeface="B Mitra" panose="00000400000000000000" pitchFamily="2" charset="-78"/>
              </a:rPr>
            </a:br>
            <a:endParaRPr lang="en-US" dirty="0"/>
          </a:p>
        </p:txBody>
      </p:sp>
      <p:pic>
        <p:nvPicPr>
          <p:cNvPr id="14343" name="Content Placeholder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0" r="30257" b="79501"/>
          <a:stretch>
            <a:fillRect/>
          </a:stretch>
        </p:blipFill>
        <p:spPr>
          <a:xfrm>
            <a:off x="5486400" y="2866293"/>
            <a:ext cx="3494943" cy="1181100"/>
          </a:xfrm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00200"/>
            <a:ext cx="6163408" cy="282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4" r="27736" b="34744"/>
          <a:stretch>
            <a:fillRect/>
          </a:stretch>
        </p:blipFill>
        <p:spPr bwMode="auto">
          <a:xfrm>
            <a:off x="5486400" y="4047392"/>
            <a:ext cx="3505200" cy="111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t="64304" r="31097" b="22122"/>
          <a:stretch>
            <a:fillRect/>
          </a:stretch>
        </p:blipFill>
        <p:spPr bwMode="auto">
          <a:xfrm>
            <a:off x="5486400" y="5162550"/>
            <a:ext cx="3505200" cy="117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62" y="4604238"/>
            <a:ext cx="3886200" cy="167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3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2"/>
          <a:stretch>
            <a:fillRect/>
          </a:stretch>
        </p:blipFill>
        <p:spPr bwMode="auto">
          <a:xfrm>
            <a:off x="76200" y="1841989"/>
            <a:ext cx="5105400" cy="385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1662" b="1" dirty="0">
                <a:cs typeface="B Mitra" panose="00000400000000000000" pitchFamily="2" charset="-78"/>
              </a:rPr>
              <a:t>جزئیات سقف کالزیپ</a:t>
            </a:r>
            <a:endParaRPr lang="en-US" sz="1662" b="1" dirty="0">
              <a:cs typeface="B Mitra" panose="00000400000000000000" pitchFamily="2" charset="-78"/>
            </a:endParaRP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285" y="2039816"/>
            <a:ext cx="1752600" cy="169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308" y="3941884"/>
            <a:ext cx="2143858" cy="178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7" name="Group 10"/>
          <p:cNvGrpSpPr>
            <a:grpSpLocks/>
          </p:cNvGrpSpPr>
          <p:nvPr/>
        </p:nvGrpSpPr>
        <p:grpSpPr bwMode="auto">
          <a:xfrm>
            <a:off x="5216770" y="1850781"/>
            <a:ext cx="1803889" cy="1652954"/>
            <a:chOff x="4419600" y="4038600"/>
            <a:chExt cx="2318657" cy="2400300"/>
          </a:xfrm>
        </p:grpSpPr>
        <p:pic>
          <p:nvPicPr>
            <p:cNvPr id="1536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0" y="4038600"/>
              <a:ext cx="2162175" cy="240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4419600" y="5030213"/>
              <a:ext cx="717635" cy="12171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020622" y="5030213"/>
              <a:ext cx="717635" cy="12171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862403" y="4217346"/>
              <a:ext cx="719518" cy="4298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pic>
        <p:nvPicPr>
          <p:cNvPr id="1536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2"/>
          <a:stretch>
            <a:fillRect/>
          </a:stretch>
        </p:blipFill>
        <p:spPr bwMode="auto">
          <a:xfrm>
            <a:off x="3105151" y="4554415"/>
            <a:ext cx="351399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551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404446"/>
            <a:ext cx="9144000" cy="11254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6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fa-IR" sz="1662" dirty="0">
                <a:cs typeface="B Mitra" panose="00000400000000000000" pitchFamily="2" charset="-78"/>
              </a:rPr>
              <a:t>جزئیات سقف کالزیپ</a:t>
            </a:r>
            <a:endParaRPr lang="en-US" sz="1662" dirty="0"/>
          </a:p>
        </p:txBody>
      </p:sp>
      <p:grpSp>
        <p:nvGrpSpPr>
          <p:cNvPr id="16388" name="Group 8"/>
          <p:cNvGrpSpPr>
            <a:grpSpLocks/>
          </p:cNvGrpSpPr>
          <p:nvPr/>
        </p:nvGrpSpPr>
        <p:grpSpPr bwMode="auto">
          <a:xfrm>
            <a:off x="422031" y="1811215"/>
            <a:ext cx="4513385" cy="4290646"/>
            <a:chOff x="211015" y="1676400"/>
            <a:chExt cx="4513385" cy="4648200"/>
          </a:xfrm>
        </p:grpSpPr>
        <p:pic>
          <p:nvPicPr>
            <p:cNvPr id="1639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93" r="16582" b="4968"/>
            <a:stretch>
              <a:fillRect/>
            </a:stretch>
          </p:blipFill>
          <p:spPr bwMode="auto">
            <a:xfrm>
              <a:off x="211015" y="1676400"/>
              <a:ext cx="4267200" cy="464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210658" y="1676400"/>
              <a:ext cx="12954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68261" y="2133600"/>
              <a:ext cx="756139" cy="60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62"/>
            </a:p>
          </p:txBody>
        </p:sp>
      </p:grpSp>
      <p:pic>
        <p:nvPicPr>
          <p:cNvPr id="1638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415" y="1670538"/>
            <a:ext cx="2514600" cy="2391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639" y="4224705"/>
            <a:ext cx="2083777" cy="2088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1" name="Group 18"/>
          <p:cNvGrpSpPr>
            <a:grpSpLocks/>
          </p:cNvGrpSpPr>
          <p:nvPr/>
        </p:nvGrpSpPr>
        <p:grpSpPr bwMode="auto">
          <a:xfrm>
            <a:off x="1735015" y="2092569"/>
            <a:ext cx="4191000" cy="422031"/>
            <a:chOff x="1524000" y="1981200"/>
            <a:chExt cx="4191000" cy="457200"/>
          </a:xfrm>
        </p:grpSpPr>
        <p:cxnSp>
          <p:nvCxnSpPr>
            <p:cNvPr id="13" name="Straight Connector 12"/>
            <p:cNvCxnSpPr/>
            <p:nvPr/>
          </p:nvCxnSpPr>
          <p:spPr>
            <a:xfrm flipV="1">
              <a:off x="1524000" y="1981200"/>
              <a:ext cx="2444262" cy="4572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968262" y="1981200"/>
              <a:ext cx="17467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392" name="Group 40"/>
          <p:cNvGrpSpPr>
            <a:grpSpLocks/>
          </p:cNvGrpSpPr>
          <p:nvPr/>
        </p:nvGrpSpPr>
        <p:grpSpPr bwMode="auto">
          <a:xfrm>
            <a:off x="3798277" y="3288324"/>
            <a:ext cx="2280138" cy="1446335"/>
            <a:chOff x="3587261" y="3276565"/>
            <a:chExt cx="2280139" cy="1567578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H="1">
              <a:off x="3183007" y="3680819"/>
              <a:ext cx="1567578" cy="7590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346330" y="4844143"/>
              <a:ext cx="152107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6393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262" y="5046785"/>
            <a:ext cx="2039815" cy="135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6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23</TotalTime>
  <Words>1372</Words>
  <Application>Microsoft Office PowerPoint</Application>
  <PresentationFormat>On-screen Show (4:3)</PresentationFormat>
  <Paragraphs>253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AcadEref</vt:lpstr>
      <vt:lpstr>Arial</vt:lpstr>
      <vt:lpstr>B Bardiya</vt:lpstr>
      <vt:lpstr>B Homa</vt:lpstr>
      <vt:lpstr>B Mitra</vt:lpstr>
      <vt:lpstr>Calibri</vt:lpstr>
      <vt:lpstr>Tahoma</vt:lpstr>
      <vt:lpstr>Times New Roman</vt:lpstr>
      <vt:lpstr>Tw Cen MT</vt:lpstr>
      <vt:lpstr>Wingdings 2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کالزیپ</vt:lpstr>
      <vt:lpstr>انواع ورق های کالزیپ </vt:lpstr>
      <vt:lpstr>جزئیات سقف کالزیپ</vt:lpstr>
      <vt:lpstr>جزئیات سقف کالزیپ</vt:lpstr>
      <vt:lpstr>جزئیات آبرو</vt:lpstr>
      <vt:lpstr>آندولین</vt:lpstr>
      <vt:lpstr> </vt:lpstr>
      <vt:lpstr>ویژگی</vt:lpstr>
      <vt:lpstr>جزئیات نصب و اجرا:</vt:lpstr>
      <vt:lpstr>جزییات آبروی بام:</vt:lpstr>
      <vt:lpstr>جزئیات تیزه ی بام:</vt:lpstr>
      <vt:lpstr>آندوتایل</vt:lpstr>
      <vt:lpstr>باردولین</vt:lpstr>
      <vt:lpstr>ویژگی</vt:lpstr>
      <vt:lpstr>آندوسر</vt:lpstr>
      <vt:lpstr>ویژگی</vt:lpstr>
      <vt:lpstr>اجزای مورد استفاده در سقف</vt:lpstr>
      <vt:lpstr>آندوکلر</vt:lpstr>
      <vt:lpstr>انواع ورق های پلی کربنات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5</cp:revision>
  <dcterms:created xsi:type="dcterms:W3CDTF">2020-06-14T03:00:25Z</dcterms:created>
  <dcterms:modified xsi:type="dcterms:W3CDTF">2020-06-16T12:30:01Z</dcterms:modified>
</cp:coreProperties>
</file>