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Lst>
  <p:notesMasterIdLst>
    <p:notesMasterId r:id="rId4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75" d="100"/>
          <a:sy n="75" d="100"/>
        </p:scale>
        <p:origin x="10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C3F7E5C8-CD4C-41F2-BF4E-3B3A319138B6}" type="datetimeFigureOut">
              <a:rPr lang="fa-IR" smtClean="0"/>
              <a:t>13/04/1442</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89ED7241-32B4-422D-B057-5A374AF1C933}" type="slidenum">
              <a:rPr lang="fa-IR" smtClean="0"/>
              <a:t>‹#›</a:t>
            </a:fld>
            <a:endParaRPr lang="fa-IR"/>
          </a:p>
        </p:txBody>
      </p:sp>
    </p:spTree>
    <p:extLst>
      <p:ext uri="{BB962C8B-B14F-4D97-AF65-F5344CB8AC3E}">
        <p14:creationId xmlns:p14="http://schemas.microsoft.com/office/powerpoint/2010/main" val="152272377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40069C-DFEA-416E-80F5-BD227F6A83C5}"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899488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F40069C-DFEA-416E-80F5-BD227F6A83C5}"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35256748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fa-I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FA8EFE26-C37D-440D-972C-6BBFFC19AC0D}"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9BD09ED-452F-43E8-829D-2AEC801243C3}" type="slidenum">
              <a:rPr lang="fa-IR" smtClean="0"/>
              <a:t>‹#›</a:t>
            </a:fld>
            <a:endParaRPr lang="fa-IR"/>
          </a:p>
        </p:txBody>
      </p:sp>
    </p:spTree>
    <p:extLst>
      <p:ext uri="{BB962C8B-B14F-4D97-AF65-F5344CB8AC3E}">
        <p14:creationId xmlns:p14="http://schemas.microsoft.com/office/powerpoint/2010/main" val="22047439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FA8EFE26-C37D-440D-972C-6BBFFC19AC0D}"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9BD09ED-452F-43E8-829D-2AEC801243C3}" type="slidenum">
              <a:rPr lang="fa-IR" smtClean="0"/>
              <a:t>‹#›</a:t>
            </a:fld>
            <a:endParaRPr lang="fa-IR"/>
          </a:p>
        </p:txBody>
      </p:sp>
    </p:spTree>
    <p:extLst>
      <p:ext uri="{BB962C8B-B14F-4D97-AF65-F5344CB8AC3E}">
        <p14:creationId xmlns:p14="http://schemas.microsoft.com/office/powerpoint/2010/main" val="20044302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365125"/>
            <a:ext cx="1478756"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71488" y="365125"/>
            <a:ext cx="432196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FA8EFE26-C37D-440D-972C-6BBFFC19AC0D}"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9BD09ED-452F-43E8-829D-2AEC801243C3}" type="slidenum">
              <a:rPr lang="fa-IR" smtClean="0"/>
              <a:t>‹#›</a:t>
            </a:fld>
            <a:endParaRPr lang="fa-IR"/>
          </a:p>
        </p:txBody>
      </p:sp>
    </p:spTree>
    <p:extLst>
      <p:ext uri="{BB962C8B-B14F-4D97-AF65-F5344CB8AC3E}">
        <p14:creationId xmlns:p14="http://schemas.microsoft.com/office/powerpoint/2010/main" val="2739782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FF6EFAE-22E7-41B3-B925-C6155BB4221E}" type="datetimeFigureOut">
              <a:rPr lang="en-US" smtClean="0">
                <a:solidFill>
                  <a:prstClr val="black">
                    <a:tint val="75000"/>
                  </a:prstClr>
                </a:solidFill>
              </a:rPr>
              <a:pPr/>
              <a:t>11/28/2020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F6AD74E-30F5-46A2-8EDD-7C22A5BDE467}"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29092544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FF6EFAE-22E7-41B3-B925-C6155BB4221E}" type="datetimeFigureOut">
              <a:rPr lang="en-US" smtClean="0">
                <a:solidFill>
                  <a:prstClr val="black">
                    <a:tint val="75000"/>
                  </a:prstClr>
                </a:solidFill>
              </a:rPr>
              <a:pPr/>
              <a:t>11/28/2020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F6AD74E-30F5-46A2-8EDD-7C22A5BDE467}"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29881955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F6EFAE-22E7-41B3-B925-C6155BB4221E}" type="datetimeFigureOut">
              <a:rPr lang="en-US" smtClean="0">
                <a:solidFill>
                  <a:prstClr val="black">
                    <a:tint val="75000"/>
                  </a:prstClr>
                </a:solidFill>
              </a:rPr>
              <a:pPr/>
              <a:t>11/28/2020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F6AD74E-30F5-46A2-8EDD-7C22A5BDE467}"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39815208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FF6EFAE-22E7-41B3-B925-C6155BB4221E}" type="datetimeFigureOut">
              <a:rPr lang="en-US" smtClean="0">
                <a:solidFill>
                  <a:prstClr val="black">
                    <a:tint val="75000"/>
                  </a:prstClr>
                </a:solidFill>
              </a:rPr>
              <a:pPr/>
              <a:t>11/28/2020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F6AD74E-30F5-46A2-8EDD-7C22A5BDE467}"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8609489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FF6EFAE-22E7-41B3-B925-C6155BB4221E}" type="datetimeFigureOut">
              <a:rPr lang="en-US" smtClean="0">
                <a:solidFill>
                  <a:prstClr val="black">
                    <a:tint val="75000"/>
                  </a:prstClr>
                </a:solidFill>
              </a:rPr>
              <a:pPr/>
              <a:t>11/28/2020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F6AD74E-30F5-46A2-8EDD-7C22A5BDE467}"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1955994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FF6EFAE-22E7-41B3-B925-C6155BB4221E}" type="datetimeFigureOut">
              <a:rPr lang="en-US" smtClean="0">
                <a:solidFill>
                  <a:prstClr val="black">
                    <a:tint val="75000"/>
                  </a:prstClr>
                </a:solidFill>
              </a:rPr>
              <a:pPr/>
              <a:t>11/28/2020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F6AD74E-30F5-46A2-8EDD-7C22A5BDE467}"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2734580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F6EFAE-22E7-41B3-B925-C6155BB4221E}" type="datetimeFigureOut">
              <a:rPr lang="en-US" smtClean="0">
                <a:solidFill>
                  <a:prstClr val="black">
                    <a:tint val="75000"/>
                  </a:prstClr>
                </a:solidFill>
              </a:rPr>
              <a:pPr/>
              <a:t>11/28/2020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F6AD74E-30F5-46A2-8EDD-7C22A5BDE467}"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23704536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F6EFAE-22E7-41B3-B925-C6155BB4221E}" type="datetimeFigureOut">
              <a:rPr lang="en-US" smtClean="0">
                <a:solidFill>
                  <a:prstClr val="black">
                    <a:tint val="75000"/>
                  </a:prstClr>
                </a:solidFill>
              </a:rPr>
              <a:pPr/>
              <a:t>11/28/2020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F6AD74E-30F5-46A2-8EDD-7C22A5BDE467}"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477838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FA8EFE26-C37D-440D-972C-6BBFFC19AC0D}"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9BD09ED-452F-43E8-829D-2AEC801243C3}" type="slidenum">
              <a:rPr lang="fa-IR" smtClean="0"/>
              <a:t>‹#›</a:t>
            </a:fld>
            <a:endParaRPr lang="fa-IR"/>
          </a:p>
        </p:txBody>
      </p:sp>
    </p:spTree>
    <p:extLst>
      <p:ext uri="{BB962C8B-B14F-4D97-AF65-F5344CB8AC3E}">
        <p14:creationId xmlns:p14="http://schemas.microsoft.com/office/powerpoint/2010/main" val="37298850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F6EFAE-22E7-41B3-B925-C6155BB4221E}" type="datetimeFigureOut">
              <a:rPr lang="en-US" smtClean="0">
                <a:solidFill>
                  <a:prstClr val="black">
                    <a:tint val="75000"/>
                  </a:prstClr>
                </a:solidFill>
              </a:rPr>
              <a:pPr/>
              <a:t>11/28/2020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F6AD74E-30F5-46A2-8EDD-7C22A5BDE467}"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3233783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F6EFAE-22E7-41B3-B925-C6155BB4221E}" type="datetimeFigureOut">
              <a:rPr lang="en-US" smtClean="0">
                <a:solidFill>
                  <a:prstClr val="black">
                    <a:tint val="75000"/>
                  </a:prstClr>
                </a:solidFill>
              </a:rPr>
              <a:pPr/>
              <a:t>11/28/2020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F6AD74E-30F5-46A2-8EDD-7C22A5BDE467}"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4327899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F6EFAE-22E7-41B3-B925-C6155BB4221E}" type="datetimeFigureOut">
              <a:rPr lang="en-US" smtClean="0">
                <a:solidFill>
                  <a:prstClr val="black">
                    <a:tint val="75000"/>
                  </a:prstClr>
                </a:solidFill>
              </a:rPr>
              <a:pPr/>
              <a:t>11/28/2020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F6AD74E-30F5-46A2-8EDD-7C22A5BDE467}" type="slidenum">
              <a:rPr lang="en-US" smtClean="0">
                <a:solidFill>
                  <a:srgbClr val="90C226"/>
                </a:solidFill>
              </a:rPr>
              <a:pPr/>
              <a:t>‹#›</a:t>
            </a:fld>
            <a:endParaRPr lang="en-US">
              <a:solidFill>
                <a:srgbClr val="90C226"/>
              </a:solidFill>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algn="l" rtl="0"/>
            <a:r>
              <a:rPr lang="en-US" sz="8000" dirty="0">
                <a:ln w="3175" cmpd="sng">
                  <a:noFill/>
                </a:ln>
                <a:solidFill>
                  <a:srgbClr val="90C226">
                    <a:lumMod val="60000"/>
                    <a:lumOff val="40000"/>
                  </a:srgbClr>
                </a:solidFill>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algn="l" rtl="0"/>
            <a:r>
              <a:rPr lang="en-US" sz="8000" dirty="0">
                <a:ln w="3175" cmpd="sng">
                  <a:noFill/>
                </a:ln>
                <a:solidFill>
                  <a:srgbClr val="90C226">
                    <a:lumMod val="60000"/>
                    <a:lumOff val="40000"/>
                  </a:srgbClr>
                </a:solidFill>
                <a:latin typeface="Arial"/>
              </a:rPr>
              <a:t>”</a:t>
            </a:r>
          </a:p>
        </p:txBody>
      </p:sp>
    </p:spTree>
    <p:extLst>
      <p:ext uri="{BB962C8B-B14F-4D97-AF65-F5344CB8AC3E}">
        <p14:creationId xmlns:p14="http://schemas.microsoft.com/office/powerpoint/2010/main" val="17902686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F6EFAE-22E7-41B3-B925-C6155BB4221E}" type="datetimeFigureOut">
              <a:rPr lang="en-US" smtClean="0">
                <a:solidFill>
                  <a:prstClr val="black">
                    <a:tint val="75000"/>
                  </a:prstClr>
                </a:solidFill>
              </a:rPr>
              <a:pPr/>
              <a:t>11/28/2020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F6AD74E-30F5-46A2-8EDD-7C22A5BDE467}"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2887978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F6EFAE-22E7-41B3-B925-C6155BB4221E}" type="datetimeFigureOut">
              <a:rPr lang="en-US" smtClean="0">
                <a:solidFill>
                  <a:prstClr val="black">
                    <a:tint val="75000"/>
                  </a:prstClr>
                </a:solidFill>
              </a:rPr>
              <a:pPr/>
              <a:t>11/28/2020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F6AD74E-30F5-46A2-8EDD-7C22A5BDE467}" type="slidenum">
              <a:rPr lang="en-US" smtClean="0">
                <a:solidFill>
                  <a:srgbClr val="90C226"/>
                </a:solidFill>
              </a:rPr>
              <a:pPr/>
              <a:t>‹#›</a:t>
            </a:fld>
            <a:endParaRPr lang="en-US">
              <a:solidFill>
                <a:srgbClr val="90C226"/>
              </a:solidFill>
            </a:endParaRP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algn="l" rtl="0"/>
            <a:r>
              <a:rPr lang="en-US" sz="8000" dirty="0">
                <a:ln w="3175" cmpd="sng">
                  <a:noFill/>
                </a:ln>
                <a:solidFill>
                  <a:srgbClr val="90C226">
                    <a:lumMod val="60000"/>
                    <a:lumOff val="40000"/>
                  </a:srgbClr>
                </a:solidFill>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algn="l" rtl="0"/>
            <a:r>
              <a:rPr lang="en-US" sz="8000" dirty="0">
                <a:ln w="3175" cmpd="sng">
                  <a:noFill/>
                </a:ln>
                <a:solidFill>
                  <a:srgbClr val="90C226">
                    <a:lumMod val="60000"/>
                    <a:lumOff val="40000"/>
                  </a:srgbClr>
                </a:solidFill>
                <a:latin typeface="Arial"/>
              </a:rPr>
              <a:t>”</a:t>
            </a:r>
          </a:p>
        </p:txBody>
      </p:sp>
    </p:spTree>
    <p:extLst>
      <p:ext uri="{BB962C8B-B14F-4D97-AF65-F5344CB8AC3E}">
        <p14:creationId xmlns:p14="http://schemas.microsoft.com/office/powerpoint/2010/main" val="10654631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F6EFAE-22E7-41B3-B925-C6155BB4221E}" type="datetimeFigureOut">
              <a:rPr lang="en-US" smtClean="0">
                <a:solidFill>
                  <a:prstClr val="black">
                    <a:tint val="75000"/>
                  </a:prstClr>
                </a:solidFill>
              </a:rPr>
              <a:pPr/>
              <a:t>11/28/2020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F6AD74E-30F5-46A2-8EDD-7C22A5BDE467}"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328460899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FF6EFAE-22E7-41B3-B925-C6155BB4221E}" type="datetimeFigureOut">
              <a:rPr lang="en-US" smtClean="0">
                <a:solidFill>
                  <a:prstClr val="black">
                    <a:tint val="75000"/>
                  </a:prstClr>
                </a:solidFill>
              </a:rPr>
              <a:pPr/>
              <a:t>11/28/2020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F6AD74E-30F5-46A2-8EDD-7C22A5BDE467}"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35393183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FF6EFAE-22E7-41B3-B925-C6155BB4221E}" type="datetimeFigureOut">
              <a:rPr lang="en-US" smtClean="0">
                <a:solidFill>
                  <a:prstClr val="black">
                    <a:tint val="75000"/>
                  </a:prstClr>
                </a:solidFill>
              </a:rPr>
              <a:pPr/>
              <a:t>11/28/2020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F6AD74E-30F5-46A2-8EDD-7C22A5BDE467}"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794752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fa-I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A8EFE26-C37D-440D-972C-6BBFFC19AC0D}" type="datetimeFigureOut">
              <a:rPr lang="fa-IR" smtClean="0"/>
              <a:t>13/04/1442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9BD09ED-452F-43E8-829D-2AEC801243C3}" type="slidenum">
              <a:rPr lang="fa-IR" smtClean="0"/>
              <a:t>‹#›</a:t>
            </a:fld>
            <a:endParaRPr lang="fa-IR"/>
          </a:p>
        </p:txBody>
      </p:sp>
    </p:spTree>
    <p:extLst>
      <p:ext uri="{BB962C8B-B14F-4D97-AF65-F5344CB8AC3E}">
        <p14:creationId xmlns:p14="http://schemas.microsoft.com/office/powerpoint/2010/main" val="12630003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71487"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3486150"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FA8EFE26-C37D-440D-972C-6BBFFC19AC0D}" type="datetimeFigureOut">
              <a:rPr lang="fa-IR" smtClean="0"/>
              <a:t>13/04/1442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9BD09ED-452F-43E8-829D-2AEC801243C3}" type="slidenum">
              <a:rPr lang="fa-IR" smtClean="0"/>
              <a:t>‹#›</a:t>
            </a:fld>
            <a:endParaRPr lang="fa-IR"/>
          </a:p>
        </p:txBody>
      </p:sp>
    </p:spTree>
    <p:extLst>
      <p:ext uri="{BB962C8B-B14F-4D97-AF65-F5344CB8AC3E}">
        <p14:creationId xmlns:p14="http://schemas.microsoft.com/office/powerpoint/2010/main" val="12671838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FA8EFE26-C37D-440D-972C-6BBFFC19AC0D}" type="datetimeFigureOut">
              <a:rPr lang="fa-IR" smtClean="0"/>
              <a:t>13/04/1442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B9BD09ED-452F-43E8-829D-2AEC801243C3}" type="slidenum">
              <a:rPr lang="fa-IR" smtClean="0"/>
              <a:t>‹#›</a:t>
            </a:fld>
            <a:endParaRPr lang="fa-IR"/>
          </a:p>
        </p:txBody>
      </p:sp>
    </p:spTree>
    <p:extLst>
      <p:ext uri="{BB962C8B-B14F-4D97-AF65-F5344CB8AC3E}">
        <p14:creationId xmlns:p14="http://schemas.microsoft.com/office/powerpoint/2010/main" val="31655022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FA8EFE26-C37D-440D-972C-6BBFFC19AC0D}" type="datetimeFigureOut">
              <a:rPr lang="fa-IR" smtClean="0"/>
              <a:t>13/04/1442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B9BD09ED-452F-43E8-829D-2AEC801243C3}" type="slidenum">
              <a:rPr lang="fa-IR" smtClean="0"/>
              <a:t>‹#›</a:t>
            </a:fld>
            <a:endParaRPr lang="fa-IR"/>
          </a:p>
        </p:txBody>
      </p:sp>
    </p:spTree>
    <p:extLst>
      <p:ext uri="{BB962C8B-B14F-4D97-AF65-F5344CB8AC3E}">
        <p14:creationId xmlns:p14="http://schemas.microsoft.com/office/powerpoint/2010/main" val="908859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8EFE26-C37D-440D-972C-6BBFFC19AC0D}" type="datetimeFigureOut">
              <a:rPr lang="fa-IR" smtClean="0"/>
              <a:t>13/04/1442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B9BD09ED-452F-43E8-829D-2AEC801243C3}" type="slidenum">
              <a:rPr lang="fa-IR" smtClean="0"/>
              <a:t>‹#›</a:t>
            </a:fld>
            <a:endParaRPr lang="fa-IR"/>
          </a:p>
        </p:txBody>
      </p:sp>
    </p:spTree>
    <p:extLst>
      <p:ext uri="{BB962C8B-B14F-4D97-AF65-F5344CB8AC3E}">
        <p14:creationId xmlns:p14="http://schemas.microsoft.com/office/powerpoint/2010/main" val="2282290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fa-I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8EFE26-C37D-440D-972C-6BBFFC19AC0D}" type="datetimeFigureOut">
              <a:rPr lang="fa-IR" smtClean="0"/>
              <a:t>13/04/1442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9BD09ED-452F-43E8-829D-2AEC801243C3}" type="slidenum">
              <a:rPr lang="fa-IR" smtClean="0"/>
              <a:t>‹#›</a:t>
            </a:fld>
            <a:endParaRPr lang="fa-IR"/>
          </a:p>
        </p:txBody>
      </p:sp>
    </p:spTree>
    <p:extLst>
      <p:ext uri="{BB962C8B-B14F-4D97-AF65-F5344CB8AC3E}">
        <p14:creationId xmlns:p14="http://schemas.microsoft.com/office/powerpoint/2010/main" val="271300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fa-I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a-I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8EFE26-C37D-440D-972C-6BBFFC19AC0D}" type="datetimeFigureOut">
              <a:rPr lang="fa-IR" smtClean="0"/>
              <a:t>13/04/1442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9BD09ED-452F-43E8-829D-2AEC801243C3}" type="slidenum">
              <a:rPr lang="fa-IR" smtClean="0"/>
              <a:t>‹#›</a:t>
            </a:fld>
            <a:endParaRPr lang="fa-IR"/>
          </a:p>
        </p:txBody>
      </p:sp>
    </p:spTree>
    <p:extLst>
      <p:ext uri="{BB962C8B-B14F-4D97-AF65-F5344CB8AC3E}">
        <p14:creationId xmlns:p14="http://schemas.microsoft.com/office/powerpoint/2010/main" val="8456057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457950" y="6356351"/>
            <a:ext cx="2057400" cy="365125"/>
          </a:xfrm>
          <a:prstGeom prst="rect">
            <a:avLst/>
          </a:prstGeom>
        </p:spPr>
        <p:txBody>
          <a:bodyPr vert="horz" lIns="91440" tIns="45720" rIns="91440" bIns="45720" rtlCol="1" anchor="ctr"/>
          <a:lstStyle>
            <a:lvl1pPr algn="r">
              <a:defRPr sz="900">
                <a:solidFill>
                  <a:schemeClr val="tx1">
                    <a:tint val="75000"/>
                  </a:schemeClr>
                </a:solidFill>
              </a:defRPr>
            </a:lvl1pPr>
          </a:lstStyle>
          <a:p>
            <a:fld id="{FA8EFE26-C37D-440D-972C-6BBFFC19AC0D}" type="datetimeFigureOut">
              <a:rPr lang="fa-IR" smtClean="0"/>
              <a:t>13/04/1442</a:t>
            </a:fld>
            <a:endParaRPr lang="fa-I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1" anchor="ctr"/>
          <a:lstStyle>
            <a:lvl1pPr algn="ctr">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28650" y="6356351"/>
            <a:ext cx="2057400" cy="365125"/>
          </a:xfrm>
          <a:prstGeom prst="rect">
            <a:avLst/>
          </a:prstGeom>
        </p:spPr>
        <p:txBody>
          <a:bodyPr vert="horz" lIns="91440" tIns="45720" rIns="91440" bIns="45720" rtlCol="1" anchor="ctr"/>
          <a:lstStyle>
            <a:lvl1pPr algn="l">
              <a:defRPr sz="900">
                <a:solidFill>
                  <a:schemeClr val="tx1">
                    <a:tint val="75000"/>
                  </a:schemeClr>
                </a:solidFill>
              </a:defRPr>
            </a:lvl1pPr>
          </a:lstStyle>
          <a:p>
            <a:fld id="{B9BD09ED-452F-43E8-829D-2AEC801243C3}" type="slidenum">
              <a:rPr lang="fa-IR" smtClean="0"/>
              <a:t>‹#›</a:t>
            </a:fld>
            <a:endParaRPr lang="fa-IR"/>
          </a:p>
        </p:txBody>
      </p:sp>
    </p:spTree>
    <p:extLst>
      <p:ext uri="{BB962C8B-B14F-4D97-AF65-F5344CB8AC3E}">
        <p14:creationId xmlns:p14="http://schemas.microsoft.com/office/powerpoint/2010/main" val="40417428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685800" rtl="1"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r" defTabSz="685800" rtl="1"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r" defTabSz="685800" rtl="1"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r" defTabSz="685800" rtl="1"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rtl="0"/>
            <a:fld id="{0FF6EFAE-22E7-41B3-B925-C6155BB4221E}" type="datetimeFigureOut">
              <a:rPr lang="en-US" smtClean="0">
                <a:solidFill>
                  <a:prstClr val="black">
                    <a:tint val="75000"/>
                  </a:prstClr>
                </a:solidFill>
              </a:rPr>
              <a:pPr rtl="0"/>
              <a:t>11/28/2020</a:t>
            </a:fld>
            <a:endParaRPr lang="en-US">
              <a:solidFill>
                <a:prstClr val="black">
                  <a:tint val="75000"/>
                </a:prstClr>
              </a:solidFill>
            </a:endParaRPr>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rtl="0"/>
            <a:endParaRPr lang="en-US">
              <a:solidFill>
                <a:prstClr val="black">
                  <a:tint val="75000"/>
                </a:prstClr>
              </a:solidFill>
            </a:endParaRPr>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pPr rtl="0"/>
            <a:fld id="{1F6AD74E-30F5-46A2-8EDD-7C22A5BDE467}" type="slidenum">
              <a:rPr lang="en-US" smtClean="0">
                <a:solidFill>
                  <a:srgbClr val="90C226"/>
                </a:solidFill>
              </a:rPr>
              <a:pPr rtl="0"/>
              <a:t>‹#›</a:t>
            </a:fld>
            <a:endParaRPr lang="en-US">
              <a:solidFill>
                <a:srgbClr val="90C226"/>
              </a:solidFill>
            </a:endParaRPr>
          </a:p>
        </p:txBody>
      </p:sp>
    </p:spTree>
    <p:extLst>
      <p:ext uri="{BB962C8B-B14F-4D97-AF65-F5344CB8AC3E}">
        <p14:creationId xmlns:p14="http://schemas.microsoft.com/office/powerpoint/2010/main" val="18475508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1" eaLnBrk="1" latinLnBrk="0" hangingPunct="1">
        <a:spcBef>
          <a:spcPct val="0"/>
        </a:spcBef>
        <a:buNone/>
        <a:defRPr sz="36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5.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8.jpeg"/><Relationship Id="rId1" Type="http://schemas.openxmlformats.org/officeDocument/2006/relationships/slideLayout" Target="../slideLayouts/slideLayout13.xml"/><Relationship Id="rId4" Type="http://schemas.openxmlformats.org/officeDocument/2006/relationships/image" Target="../media/image33.jpeg"/></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13.xml"/><Relationship Id="rId4" Type="http://schemas.openxmlformats.org/officeDocument/2006/relationships/image" Target="../media/image36.jpeg"/></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12.jpeg"/><Relationship Id="rId1" Type="http://schemas.openxmlformats.org/officeDocument/2006/relationships/slideLayout" Target="../slideLayouts/slideLayout13.xml"/><Relationship Id="rId4" Type="http://schemas.openxmlformats.org/officeDocument/2006/relationships/image" Target="../media/image38.jpeg"/></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3.xml"/><Relationship Id="rId4" Type="http://schemas.openxmlformats.org/officeDocument/2006/relationships/image" Target="../media/image4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jpeg"/><Relationship Id="rId1" Type="http://schemas.openxmlformats.org/officeDocument/2006/relationships/slideLayout" Target="../slideLayouts/slideLayout13.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248400" y="990600"/>
            <a:ext cx="2057400" cy="369332"/>
          </a:xfrm>
          <a:prstGeom prst="rect">
            <a:avLst/>
          </a:prstGeom>
          <a:noFill/>
        </p:spPr>
        <p:txBody>
          <a:bodyPr wrap="square" rtlCol="0">
            <a:spAutoFit/>
          </a:bodyPr>
          <a:lstStyle/>
          <a:p>
            <a:pPr algn="l" rtl="0"/>
            <a:endParaRPr lang="en-US" dirty="0">
              <a:solidFill>
                <a:prstClr val="black"/>
              </a:solidFill>
            </a:endParaRPr>
          </a:p>
        </p:txBody>
      </p:sp>
      <p:sp>
        <p:nvSpPr>
          <p:cNvPr id="7" name="TextBox 6"/>
          <p:cNvSpPr txBox="1"/>
          <p:nvPr/>
        </p:nvSpPr>
        <p:spPr>
          <a:xfrm>
            <a:off x="1790700" y="2590800"/>
            <a:ext cx="5486400" cy="2123658"/>
          </a:xfrm>
          <a:prstGeom prst="rect">
            <a:avLst/>
          </a:prstGeom>
          <a:noFill/>
        </p:spPr>
        <p:txBody>
          <a:bodyPr wrap="square" rtlCol="0">
            <a:spAutoFit/>
          </a:bodyPr>
          <a:lstStyle/>
          <a:p>
            <a:pPr algn="ctr" rtl="0"/>
            <a:r>
              <a:rPr lang="fa-IR" sz="4400" b="1" dirty="0">
                <a:solidFill>
                  <a:prstClr val="black">
                    <a:lumMod val="95000"/>
                    <a:lumOff val="5000"/>
                  </a:prstClr>
                </a:solidFill>
                <a:cs typeface="B Nazanin" panose="00000400000000000000" pitchFamily="2" charset="-78"/>
              </a:rPr>
              <a:t>مطالعات مبانی نظری بخش جراحی بیمارستان در طراحی معماری</a:t>
            </a:r>
          </a:p>
        </p:txBody>
      </p:sp>
    </p:spTree>
    <p:extLst>
      <p:ext uri="{BB962C8B-B14F-4D97-AF65-F5344CB8AC3E}">
        <p14:creationId xmlns:p14="http://schemas.microsoft.com/office/powerpoint/2010/main" val="1893167892"/>
      </p:ext>
    </p:extLst>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67200" y="4419600"/>
            <a:ext cx="4343400" cy="2285241"/>
          </a:xfrm>
          <a:prstGeom prst="rect">
            <a:avLst/>
          </a:prstGeom>
          <a:noFill/>
        </p:spPr>
        <p:txBody>
          <a:bodyPr wrap="square" rtlCol="0">
            <a:spAutoFit/>
          </a:bodyPr>
          <a:lstStyle/>
          <a:p>
            <a:pPr algn="justLow">
              <a:lnSpc>
                <a:spcPct val="150000"/>
              </a:lnSpc>
            </a:pPr>
            <a:r>
              <a:rPr lang="fa-IR" sz="1900" dirty="0">
                <a:solidFill>
                  <a:prstClr val="black"/>
                </a:solidFill>
                <a:ea typeface="Majalla UI"/>
                <a:cs typeface="B Nazanin" panose="00000400000000000000" pitchFamily="2" charset="-78"/>
              </a:rPr>
              <a:t>پرسنلی که در اتاق عمل حضور پیدا می کنند قبل و بعد از جراحی در این بخش لباس های خود را عوض می کنند.</a:t>
            </a:r>
          </a:p>
          <a:p>
            <a:pPr algn="justLow">
              <a:lnSpc>
                <a:spcPct val="150000"/>
              </a:lnSpc>
            </a:pPr>
            <a:r>
              <a:rPr lang="fa-IR" sz="1900" dirty="0">
                <a:solidFill>
                  <a:prstClr val="black"/>
                </a:solidFill>
                <a:ea typeface="Majalla UI"/>
                <a:cs typeface="B Nazanin" panose="00000400000000000000" pitchFamily="2" charset="-78"/>
              </a:rPr>
              <a:t>این بخش با اتاق کنترل و راهروی اصلی بیمارستان ارتباط مستقیم دارد. </a:t>
            </a:r>
            <a:endParaRPr lang="en-US" sz="1900" dirty="0">
              <a:solidFill>
                <a:prstClr val="black"/>
              </a:solidFill>
              <a:cs typeface="B Nazanin" panose="00000400000000000000" pitchFamily="2" charset="-78"/>
            </a:endParaRPr>
          </a:p>
        </p:txBody>
      </p:sp>
      <p:sp>
        <p:nvSpPr>
          <p:cNvPr id="6" name="TextBox 5"/>
          <p:cNvSpPr txBox="1"/>
          <p:nvPr/>
        </p:nvSpPr>
        <p:spPr>
          <a:xfrm>
            <a:off x="6477000" y="3886200"/>
            <a:ext cx="2286000" cy="461665"/>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buFont typeface="Courier New" pitchFamily="49" charset="0"/>
              <a:buChar char="o"/>
            </a:pPr>
            <a:r>
              <a:rPr lang="fa-IR" sz="2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rPr>
              <a:t>رختکن پرسنل:</a:t>
            </a:r>
            <a:endParaRPr lang="en-US" sz="2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endParaRPr>
          </a:p>
        </p:txBody>
      </p:sp>
      <p:sp>
        <p:nvSpPr>
          <p:cNvPr id="11" name="TextBox 10"/>
          <p:cNvSpPr txBox="1"/>
          <p:nvPr/>
        </p:nvSpPr>
        <p:spPr>
          <a:xfrm>
            <a:off x="3886200" y="914400"/>
            <a:ext cx="4800600" cy="2285241"/>
          </a:xfrm>
          <a:prstGeom prst="rect">
            <a:avLst/>
          </a:prstGeom>
          <a:noFill/>
        </p:spPr>
        <p:txBody>
          <a:bodyPr wrap="square" rtlCol="0">
            <a:spAutoFit/>
          </a:bodyPr>
          <a:lstStyle/>
          <a:p>
            <a:pPr algn="justLow">
              <a:lnSpc>
                <a:spcPct val="150000"/>
              </a:lnSpc>
            </a:pPr>
            <a:r>
              <a:rPr lang="fa-IR" sz="1900" dirty="0">
                <a:solidFill>
                  <a:prstClr val="black"/>
                </a:solidFill>
                <a:ea typeface="Majalla UI"/>
                <a:cs typeface="B Nazanin" panose="00000400000000000000" pitchFamily="2" charset="-78"/>
              </a:rPr>
              <a:t>در این بخش بیمار روی تخت جراحی خوابانده می شود و در صورت نیاز به همراه پزشک مراقب به اتاق عمل برده می شود.</a:t>
            </a:r>
          </a:p>
          <a:p>
            <a:pPr algn="justLow">
              <a:lnSpc>
                <a:spcPct val="150000"/>
              </a:lnSpc>
            </a:pPr>
            <a:r>
              <a:rPr lang="fa-IR" sz="1900" dirty="0">
                <a:solidFill>
                  <a:prstClr val="black"/>
                </a:solidFill>
                <a:ea typeface="Majalla UI"/>
                <a:cs typeface="B Nazanin" panose="00000400000000000000" pitchFamily="2" charset="-78"/>
              </a:rPr>
              <a:t>همچنین بعد از انجام مراقبت های اولیه در بخش ریکاوری پس از عمل جراحی برای خروج از بخش جراحی تعویض تخت بیمار در این قسم صورت می گیرد. </a:t>
            </a:r>
            <a:endParaRPr lang="en-US" sz="1900" dirty="0">
              <a:solidFill>
                <a:prstClr val="black"/>
              </a:solidFill>
              <a:cs typeface="B Nazanin" panose="00000400000000000000" pitchFamily="2" charset="-78"/>
            </a:endParaRPr>
          </a:p>
        </p:txBody>
      </p:sp>
      <p:sp>
        <p:nvSpPr>
          <p:cNvPr id="12" name="TextBox 11"/>
          <p:cNvSpPr txBox="1"/>
          <p:nvPr/>
        </p:nvSpPr>
        <p:spPr>
          <a:xfrm>
            <a:off x="6858000" y="528935"/>
            <a:ext cx="1905000" cy="461665"/>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buFont typeface="Courier New" pitchFamily="49" charset="0"/>
              <a:buChar char="o"/>
            </a:pPr>
            <a:r>
              <a:rPr lang="fa-IR" sz="2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reflection blurRad="6350" stA="50000" endA="300" endPos="50000" dist="29997" dir="5400000" sy="-100000" algn="bl" rotWithShape="0"/>
                </a:effectLst>
                <a:cs typeface="B Nazanin" panose="00000400000000000000" pitchFamily="2" charset="-78"/>
              </a:rPr>
              <a:t>تعویض تخت:</a:t>
            </a:r>
            <a:endParaRPr lang="en-US" sz="2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reflection blurRad="6350" stA="50000" endA="300" endPos="50000" dist="29997" dir="5400000" sy="-100000" algn="bl" rotWithShape="0"/>
              </a:effectLst>
              <a:cs typeface="B Nazanin" panose="00000400000000000000" pitchFamily="2" charset="-78"/>
            </a:endParaRPr>
          </a:p>
        </p:txBody>
      </p:sp>
      <p:pic>
        <p:nvPicPr>
          <p:cNvPr id="13" name="Picture 12" descr="Picture4.jpg"/>
          <p:cNvPicPr>
            <a:picLocks noChangeAspect="1"/>
          </p:cNvPicPr>
          <p:nvPr/>
        </p:nvPicPr>
        <p:blipFill>
          <a:blip r:embed="rId2" cstate="print"/>
          <a:srcRect t="5061" b="3846"/>
          <a:stretch>
            <a:fillRect/>
          </a:stretch>
        </p:blipFill>
        <p:spPr>
          <a:xfrm>
            <a:off x="451273" y="596783"/>
            <a:ext cx="3130127" cy="2603617"/>
          </a:xfrm>
          <a:prstGeom prst="rect">
            <a:avLst/>
          </a:prstGeom>
          <a:ln>
            <a:noFill/>
          </a:ln>
          <a:effectLst>
            <a:outerShdw blurRad="190500" sx="103000" sy="103000" algn="tl" rotWithShape="0">
              <a:srgbClr val="000000">
                <a:alpha val="70000"/>
              </a:srgbClr>
            </a:outerShdw>
          </a:effectLst>
        </p:spPr>
      </p:pic>
      <p:pic>
        <p:nvPicPr>
          <p:cNvPr id="14" name="Picture 13" descr="Picture5.jpg"/>
          <p:cNvPicPr>
            <a:picLocks noChangeAspect="1"/>
          </p:cNvPicPr>
          <p:nvPr/>
        </p:nvPicPr>
        <p:blipFill>
          <a:blip r:embed="rId3" cstate="print"/>
          <a:srcRect t="5546" b="8492"/>
          <a:stretch>
            <a:fillRect/>
          </a:stretch>
        </p:blipFill>
        <p:spPr>
          <a:xfrm>
            <a:off x="457200" y="3731812"/>
            <a:ext cx="3124200" cy="2745188"/>
          </a:xfrm>
          <a:prstGeom prst="rect">
            <a:avLst/>
          </a:prstGeom>
          <a:ln>
            <a:noFill/>
          </a:ln>
          <a:effectLst>
            <a:outerShdw blurRad="190500" sx="103000" sy="103000" algn="tl" rotWithShape="0">
              <a:srgbClr val="000000">
                <a:alpha val="70000"/>
              </a:srgbClr>
            </a:outerShdw>
          </a:effectLst>
        </p:spPr>
      </p:pic>
    </p:spTree>
    <p:extLst>
      <p:ext uri="{BB962C8B-B14F-4D97-AF65-F5344CB8AC3E}">
        <p14:creationId xmlns:p14="http://schemas.microsoft.com/office/powerpoint/2010/main" val="451386397"/>
      </p:ext>
    </p:extLst>
  </p:cSld>
  <p:clrMapOvr>
    <a:masterClrMapping/>
  </p:clrMapOvr>
  <p:transition>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762000" y="799307"/>
            <a:ext cx="7772400" cy="4039567"/>
          </a:xfrm>
          <a:prstGeom prst="rect">
            <a:avLst/>
          </a:prstGeom>
        </p:spPr>
        <p:txBody>
          <a:bodyPr wrap="square">
            <a:spAutoFit/>
          </a:bodyPr>
          <a:lstStyle/>
          <a:p>
            <a:pPr algn="justLow">
              <a:lnSpc>
                <a:spcPct val="150000"/>
              </a:lnSpc>
              <a:defRPr/>
            </a:pPr>
            <a:r>
              <a:rPr lang="fa-IR" sz="1900" dirty="0">
                <a:solidFill>
                  <a:prstClr val="black"/>
                </a:solidFill>
                <a:cs typeface="B Nazanin" panose="00000400000000000000" pitchFamily="2" charset="-78"/>
              </a:rPr>
              <a:t>هرجراح و بعضی از پرستاران باید دستها و ساعدخودرا در مدت زمان پیش بینی شده ای قبل ازعمل اسکراب نمایند.</a:t>
            </a:r>
          </a:p>
          <a:p>
            <a:pPr algn="justLow">
              <a:lnSpc>
                <a:spcPct val="150000"/>
              </a:lnSpc>
              <a:defRPr/>
            </a:pPr>
            <a:r>
              <a:rPr lang="fa-IR" sz="1900" dirty="0">
                <a:solidFill>
                  <a:prstClr val="black"/>
                </a:solidFill>
                <a:cs typeface="B Nazanin" panose="00000400000000000000" pitchFamily="2" charset="-78"/>
              </a:rPr>
              <a:t>برای این اسکراب یک دستشویی عمیق و بزرگ یا گاهی دستشویی یکسره مورداستفاده قرارمیگیرد.دستشویی اسکراب رادر ترجیحا درموقعیتی قرار می دهند که دید به درون اتاق جراحی وجود داشته باشد. حداقل عرض این قسمت باید 1.8متر باشد.برای هر اتاق عمل باید سه شیر دستشویی (با کنترل پایی) وجود داشته باشد</a:t>
            </a:r>
          </a:p>
          <a:p>
            <a:pPr algn="justLow">
              <a:lnSpc>
                <a:spcPct val="150000"/>
              </a:lnSpc>
              <a:defRPr/>
            </a:pPr>
            <a:r>
              <a:rPr lang="fa-IR" sz="1900" dirty="0">
                <a:solidFill>
                  <a:prstClr val="black"/>
                </a:solidFill>
                <a:cs typeface="B Nazanin" panose="00000400000000000000" pitchFamily="2" charset="-78"/>
              </a:rPr>
              <a:t>بهتر است در اوایل کار طراحی مشخص شود که آیا اسکراب مرکزی قابل قبول است یا آنکه در جوار هر اتاق یک دستشویی اسکراب قرار گیرد.فضای مرکزی اسکراب هزینه ی کمتری در برداشته و انعطاف بیشتری در کاربرد خواهد داشت.</a:t>
            </a:r>
            <a:endParaRPr lang="en-US" sz="1900" dirty="0">
              <a:solidFill>
                <a:prstClr val="black"/>
              </a:solidFill>
              <a:cs typeface="B Nazanin" panose="00000400000000000000" pitchFamily="2" charset="-78"/>
            </a:endParaRPr>
          </a:p>
        </p:txBody>
      </p:sp>
      <p:sp>
        <p:nvSpPr>
          <p:cNvPr id="17" name="TextBox 16"/>
          <p:cNvSpPr txBox="1"/>
          <p:nvPr/>
        </p:nvSpPr>
        <p:spPr>
          <a:xfrm>
            <a:off x="6400800" y="376535"/>
            <a:ext cx="2286000" cy="461665"/>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buFont typeface="Courier New" pitchFamily="49" charset="0"/>
              <a:buChar char="o"/>
            </a:pPr>
            <a:r>
              <a:rPr lang="fa-IR" sz="2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rPr>
              <a:t>فضای اسکراب:</a:t>
            </a:r>
            <a:endParaRPr lang="en-US" sz="2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endParaRPr>
          </a:p>
        </p:txBody>
      </p:sp>
      <p:pic>
        <p:nvPicPr>
          <p:cNvPr id="22" name="Picture 21" descr="Picture7.jpg"/>
          <p:cNvPicPr>
            <a:picLocks noChangeAspect="1"/>
          </p:cNvPicPr>
          <p:nvPr/>
        </p:nvPicPr>
        <p:blipFill>
          <a:blip r:embed="rId2" cstate="print"/>
          <a:stretch>
            <a:fillRect/>
          </a:stretch>
        </p:blipFill>
        <p:spPr>
          <a:xfrm>
            <a:off x="2590800" y="3657600"/>
            <a:ext cx="3960080" cy="29718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095358060"/>
      </p:ext>
    </p:extLst>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838200"/>
            <a:ext cx="8229600" cy="2793072"/>
          </a:xfrm>
          <a:prstGeom prst="rect">
            <a:avLst/>
          </a:prstGeom>
        </p:spPr>
        <p:txBody>
          <a:bodyPr wrap="square">
            <a:spAutoFit/>
          </a:bodyPr>
          <a:lstStyle/>
          <a:p>
            <a:pPr rtl="0">
              <a:lnSpc>
                <a:spcPct val="150000"/>
              </a:lnSpc>
            </a:pPr>
            <a:r>
              <a:rPr lang="fa-IR" sz="1900" dirty="0">
                <a:solidFill>
                  <a:prstClr val="black"/>
                </a:solidFill>
                <a:ea typeface="Majalla UI"/>
                <a:cs typeface="B Nazanin" panose="00000400000000000000" pitchFamily="2" charset="-78"/>
              </a:rPr>
              <a:t>این اتاق در بهترین حالت باید مربعی شکل باشد (6.5*6.5) متر تخت جراحی در وسط آن قرار می گیرد و در دایرهای به قطر 3 متر اطراف تخت جراحی فقط کسانی که اسکراب کرده اند حق حضور دارند.این محوطه محوطه استریل نام </a:t>
            </a:r>
            <a:r>
              <a:rPr lang="fa-IR" sz="2000" dirty="0">
                <a:solidFill>
                  <a:prstClr val="black"/>
                </a:solidFill>
                <a:ea typeface="Majalla UI"/>
                <a:cs typeface="B Nazanin" panose="00000400000000000000" pitchFamily="2" charset="-78"/>
              </a:rPr>
              <a:t>دارد.</a:t>
            </a:r>
          </a:p>
          <a:p>
            <a:pPr rtl="0">
              <a:lnSpc>
                <a:spcPct val="150000"/>
              </a:lnSpc>
            </a:pPr>
            <a:r>
              <a:rPr lang="fa-IR" sz="2000" dirty="0">
                <a:solidFill>
                  <a:prstClr val="black"/>
                </a:solidFill>
                <a:ea typeface="Majalla UI"/>
                <a:cs typeface="B Nazanin" panose="00000400000000000000" pitchFamily="2" charset="-78"/>
              </a:rPr>
              <a:t>اتاق عمل باید با چهار فضای اسکراب ،انبار استریل،انبار تخلیه کثیف و راهروی بخش در ارتباط مستقیم باشد.</a:t>
            </a:r>
            <a:endParaRPr lang="en-US" sz="2000" dirty="0">
              <a:solidFill>
                <a:prstClr val="black"/>
              </a:solidFill>
              <a:cs typeface="B Nazanin" panose="00000400000000000000" pitchFamily="2" charset="-78"/>
            </a:endParaRPr>
          </a:p>
          <a:p>
            <a:pPr rtl="0">
              <a:lnSpc>
                <a:spcPct val="150000"/>
              </a:lnSpc>
            </a:pPr>
            <a:endParaRPr lang="en-US" sz="1900" dirty="0">
              <a:solidFill>
                <a:prstClr val="black"/>
              </a:solidFill>
              <a:cs typeface="B Nazanin" panose="00000400000000000000" pitchFamily="2" charset="-78"/>
            </a:endParaRPr>
          </a:p>
        </p:txBody>
      </p:sp>
      <p:sp>
        <p:nvSpPr>
          <p:cNvPr id="5" name="TextBox 4"/>
          <p:cNvSpPr txBox="1"/>
          <p:nvPr/>
        </p:nvSpPr>
        <p:spPr>
          <a:xfrm>
            <a:off x="6400800" y="381000"/>
            <a:ext cx="2286000" cy="461665"/>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buFont typeface="Courier New" pitchFamily="49" charset="0"/>
              <a:buChar char="o"/>
            </a:pPr>
            <a:r>
              <a:rPr lang="fa-IR" sz="2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rPr>
              <a:t>اتاق عمل:</a:t>
            </a:r>
            <a:endParaRPr lang="en-US" sz="2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endParaRPr>
          </a:p>
        </p:txBody>
      </p:sp>
      <p:pic>
        <p:nvPicPr>
          <p:cNvPr id="7" name="Picture 2" descr="C:\Documents and Settings\3ed Ali\Desktop\hospital\1 012.jpg"/>
          <p:cNvPicPr>
            <a:picLocks noChangeAspect="1" noChangeArrowheads="1"/>
          </p:cNvPicPr>
          <p:nvPr/>
        </p:nvPicPr>
        <p:blipFill>
          <a:blip r:embed="rId2" cstate="print"/>
          <a:srcRect l="2162" t="4354" r="548"/>
          <a:stretch>
            <a:fillRect/>
          </a:stretch>
        </p:blipFill>
        <p:spPr bwMode="auto">
          <a:xfrm>
            <a:off x="457200" y="2819400"/>
            <a:ext cx="3429000" cy="3348062"/>
          </a:xfrm>
          <a:prstGeom prst="rect">
            <a:avLst/>
          </a:prstGeom>
          <a:ln>
            <a:noFill/>
          </a:ln>
          <a:effectLst>
            <a:outerShdw blurRad="190500" algn="tl" rotWithShape="0">
              <a:srgbClr val="000000">
                <a:alpha val="70000"/>
              </a:srgbClr>
            </a:outerShdw>
          </a:effectLst>
        </p:spPr>
      </p:pic>
      <p:pic>
        <p:nvPicPr>
          <p:cNvPr id="8" name="Picture 3" descr="C:\Documents and Settings\3ed Ali\Desktop\print\New Folder (2)\07102009387.jpg"/>
          <p:cNvPicPr>
            <a:picLocks noChangeAspect="1" noChangeArrowheads="1"/>
          </p:cNvPicPr>
          <p:nvPr/>
        </p:nvPicPr>
        <p:blipFill>
          <a:blip r:embed="rId3" cstate="print"/>
          <a:srcRect/>
          <a:stretch>
            <a:fillRect/>
          </a:stretch>
        </p:blipFill>
        <p:spPr bwMode="auto">
          <a:xfrm>
            <a:off x="4267200" y="2819400"/>
            <a:ext cx="4420551" cy="33147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235160067"/>
      </p:ext>
    </p:extLst>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457200"/>
            <a:ext cx="8229600" cy="6671057"/>
          </a:xfrm>
          <a:prstGeom prst="rect">
            <a:avLst/>
          </a:prstGeom>
          <a:noFill/>
        </p:spPr>
        <p:txBody>
          <a:bodyPr wrap="square" rtlCol="0">
            <a:spAutoFit/>
          </a:bodyPr>
          <a:lstStyle/>
          <a:p>
            <a:pPr algn="justLow">
              <a:lnSpc>
                <a:spcPct val="150000"/>
              </a:lnSpc>
            </a:pPr>
            <a:endParaRPr lang="fa-IR" sz="1900" dirty="0">
              <a:solidFill>
                <a:prstClr val="black"/>
              </a:solidFill>
              <a:cs typeface="B Nazanin" panose="00000400000000000000" pitchFamily="2" charset="-78"/>
            </a:endParaRPr>
          </a:p>
          <a:p>
            <a:pPr algn="justLow">
              <a:lnSpc>
                <a:spcPct val="150000"/>
              </a:lnSpc>
              <a:buFont typeface="Wingdings" pitchFamily="2" charset="2"/>
              <a:buChar char="§"/>
            </a:pPr>
            <a:r>
              <a:rPr lang="fa-IR" sz="1900" dirty="0">
                <a:solidFill>
                  <a:prstClr val="black"/>
                </a:solidFill>
                <a:cs typeface="B Nazanin" panose="00000400000000000000" pitchFamily="2" charset="-78"/>
              </a:rPr>
              <a:t>برای سهولت دسترسی همه بخشها به اتاق های عمل، میبایستی این مجموعه در طبقات میانی ساختمان گنجانده شود ؛</a:t>
            </a:r>
          </a:p>
          <a:p>
            <a:pPr>
              <a:lnSpc>
                <a:spcPct val="150000"/>
              </a:lnSpc>
              <a:buFont typeface="Wingdings" pitchFamily="2" charset="2"/>
              <a:buChar char="§"/>
            </a:pPr>
            <a:r>
              <a:rPr lang="fa-IR" sz="1900" dirty="0">
                <a:solidFill>
                  <a:prstClr val="black"/>
                </a:solidFill>
                <a:cs typeface="B Nazanin" panose="00000400000000000000" pitchFamily="2" charset="-78"/>
              </a:rPr>
              <a:t>وجود </a:t>
            </a:r>
            <a:r>
              <a:rPr lang="fa-IR" sz="1900" dirty="0">
                <a:solidFill>
                  <a:prstClr val="black"/>
                </a:solidFill>
                <a:cs typeface="B Nazanin" panose="00000400000000000000" pitchFamily="2" charset="-78"/>
              </a:rPr>
              <a:t>آ</a:t>
            </a:r>
            <a:r>
              <a:rPr lang="fa-IR" sz="1900" dirty="0">
                <a:solidFill>
                  <a:prstClr val="black"/>
                </a:solidFill>
                <a:cs typeface="B Nazanin" panose="00000400000000000000" pitchFamily="2" charset="-78"/>
              </a:rPr>
              <a:t>سانسور های اختصاصی اتاق عمل وبالابرهای ویژه برای منظور های مختلف،درکنار اتاق های عمل تقریبا الزامی است (جهت جابجایی تخت بیماران- پرسنل بخش - سی اس ار  کثیف و تمیز - تردد اختصاصی مابین  بخشهای ویژه)</a:t>
            </a:r>
          </a:p>
          <a:p>
            <a:pPr>
              <a:lnSpc>
                <a:spcPct val="150000"/>
              </a:lnSpc>
              <a:buFont typeface="Wingdings" pitchFamily="2" charset="2"/>
              <a:buChar char="§"/>
            </a:pPr>
            <a:r>
              <a:rPr lang="fa-IR" sz="1900" dirty="0">
                <a:solidFill>
                  <a:prstClr val="black"/>
                </a:solidFill>
                <a:cs typeface="B Nazanin" panose="00000400000000000000" pitchFamily="2" charset="-78"/>
              </a:rPr>
              <a:t> با توجه به وقوع کشور ما در نیمکره شمالی زمین،  برای عدم برخورد با نور شدید افتاب و همچنین  امکان الزامی استفاده از یک نور یکنواخت وملایم درطول روز ، اتاق های عمل میبایست در یال شمالی ساختمان قرار گیرند ؛</a:t>
            </a:r>
          </a:p>
          <a:p>
            <a:pPr>
              <a:lnSpc>
                <a:spcPct val="150000"/>
              </a:lnSpc>
              <a:buFont typeface="Wingdings" pitchFamily="2" charset="2"/>
              <a:buChar char="§"/>
            </a:pPr>
            <a:r>
              <a:rPr lang="fa-IR" sz="1900" dirty="0">
                <a:solidFill>
                  <a:prstClr val="black"/>
                </a:solidFill>
                <a:cs typeface="B Nazanin" panose="00000400000000000000" pitchFamily="2" charset="-78"/>
              </a:rPr>
              <a:t> اتاق های عمل بایستی کمترین فاصله را با“سی .اس . ار“یااسترلیزاسیون مرکزی داشته باشد  ؛</a:t>
            </a:r>
          </a:p>
          <a:p>
            <a:pPr>
              <a:lnSpc>
                <a:spcPct val="150000"/>
              </a:lnSpc>
              <a:buFont typeface="Wingdings" pitchFamily="2" charset="2"/>
              <a:buChar char="§"/>
            </a:pPr>
            <a:r>
              <a:rPr lang="fa-IR" sz="1900" dirty="0">
                <a:solidFill>
                  <a:prstClr val="black"/>
                </a:solidFill>
                <a:cs typeface="B Nazanin" panose="00000400000000000000" pitchFamily="2" charset="-78"/>
              </a:rPr>
              <a:t> دسترسی  اتاق های عمل با بخش بستری جراحی بایستی  کوتاه و سریع و حتی الامکان مستقل وبدون عبور از بخشهای دیگر باشد  ؛</a:t>
            </a:r>
          </a:p>
          <a:p>
            <a:pPr>
              <a:lnSpc>
                <a:spcPct val="150000"/>
              </a:lnSpc>
              <a:buFont typeface="Wingdings" pitchFamily="2" charset="2"/>
              <a:buChar char="§"/>
            </a:pPr>
            <a:r>
              <a:rPr lang="fa-IR" sz="1900" dirty="0">
                <a:solidFill>
                  <a:prstClr val="black"/>
                </a:solidFill>
                <a:cs typeface="B Nazanin" panose="00000400000000000000" pitchFamily="2" charset="-78"/>
              </a:rPr>
              <a:t> اورژانس بیمارستان  و“ای .سی . یو“و“سی.سی.یو“و ”بانک خون“ با اتاق های عمل کمترین فاصله ممکنه را داشته باشد .</a:t>
            </a:r>
            <a:endParaRPr lang="en-US" sz="1900" dirty="0">
              <a:solidFill>
                <a:prstClr val="black"/>
              </a:solidFill>
              <a:cs typeface="B Nazanin" panose="00000400000000000000" pitchFamily="2" charset="-78"/>
            </a:endParaRPr>
          </a:p>
          <a:p>
            <a:pPr>
              <a:lnSpc>
                <a:spcPct val="150000"/>
              </a:lnSpc>
              <a:buFont typeface="Wingdings" pitchFamily="2" charset="2"/>
              <a:buChar char="§"/>
            </a:pPr>
            <a:endParaRPr lang="en-US" sz="1900" dirty="0">
              <a:solidFill>
                <a:prstClr val="black"/>
              </a:solidFill>
              <a:cs typeface="B Nazanin" panose="00000400000000000000" pitchFamily="2" charset="-78"/>
            </a:endParaRPr>
          </a:p>
        </p:txBody>
      </p:sp>
      <p:sp>
        <p:nvSpPr>
          <p:cNvPr id="5" name="Rectangle 4"/>
          <p:cNvSpPr/>
          <p:nvPr/>
        </p:nvSpPr>
        <p:spPr>
          <a:xfrm>
            <a:off x="2514600" y="280355"/>
            <a:ext cx="6248400" cy="1065676"/>
          </a:xfrm>
          <a:prstGeom prst="rect">
            <a:avLst/>
          </a:prstGeom>
        </p:spPr>
        <p:txBody>
          <a:bodyPr wrap="square">
            <a:spAutoFit/>
          </a:bodyPr>
          <a:lstStyle/>
          <a:p>
            <a:pPr algn="justLow">
              <a:lnSpc>
                <a:spcPct val="150000"/>
              </a:lnSpc>
              <a:buFont typeface="Courier New" pitchFamily="49" charset="0"/>
              <a:buChar char="o"/>
            </a:pPr>
            <a:r>
              <a:rPr lang="fa-IR" sz="22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 از جمله الزاماتی که در حال حاضر نمی توان از آنها چشم پوشی کرد عبارتند از : </a:t>
            </a:r>
          </a:p>
        </p:txBody>
      </p:sp>
    </p:spTree>
    <p:extLst>
      <p:ext uri="{BB962C8B-B14F-4D97-AF65-F5344CB8AC3E}">
        <p14:creationId xmlns:p14="http://schemas.microsoft.com/office/powerpoint/2010/main" val="969571309"/>
      </p:ext>
    </p:extLst>
  </p:cSld>
  <p:clrMapOvr>
    <a:masterClrMapping/>
  </p:clrMapOvr>
  <p:transition>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303144"/>
            <a:ext cx="8153400" cy="3162404"/>
          </a:xfrm>
          <a:prstGeom prst="rect">
            <a:avLst/>
          </a:prstGeom>
        </p:spPr>
        <p:txBody>
          <a:bodyPr wrap="square">
            <a:spAutoFit/>
          </a:bodyPr>
          <a:lstStyle/>
          <a:p>
            <a:pPr algn="justLow">
              <a:lnSpc>
                <a:spcPct val="150000"/>
              </a:lnSpc>
              <a:buFont typeface="Wingdings" pitchFamily="2" charset="2"/>
              <a:buChar char="§"/>
            </a:pPr>
            <a:r>
              <a:rPr lang="fa-IR" sz="1900" dirty="0">
                <a:solidFill>
                  <a:prstClr val="black"/>
                </a:solidFill>
                <a:cs typeface="B Nazanin" panose="00000400000000000000" pitchFamily="2" charset="-78"/>
              </a:rPr>
              <a:t>امکان گسترش وتغییرات در آینده هم از نظر ابعاد ، وهم از نظر بکار گیری تجهیزات جدید را با کلیه جوانب تاسیساتی مورد نیاز آن روز ، حتی الامکان داشته باشد  ؛</a:t>
            </a:r>
          </a:p>
          <a:p>
            <a:pPr algn="justLow">
              <a:lnSpc>
                <a:spcPct val="150000"/>
              </a:lnSpc>
              <a:buFont typeface="Wingdings" pitchFamily="2" charset="2"/>
              <a:buChar char="§"/>
            </a:pPr>
            <a:r>
              <a:rPr lang="fa-IR" sz="1900" dirty="0">
                <a:solidFill>
                  <a:prstClr val="black"/>
                </a:solidFill>
                <a:cs typeface="B Nazanin" panose="00000400000000000000" pitchFamily="2" charset="-78"/>
              </a:rPr>
              <a:t> در مسیر تردد داخلی بیمارستان باشد . یعنی جهت دسترسی بخش های مختلف به مجموعه اتاق های عمل،نیاز به تردد به خارج از ساختمان اصلی بیمارستان وجود نداشته باشد ؛</a:t>
            </a:r>
          </a:p>
          <a:p>
            <a:pPr algn="justLow">
              <a:lnSpc>
                <a:spcPct val="150000"/>
              </a:lnSpc>
              <a:buFont typeface="Wingdings" pitchFamily="2" charset="2"/>
              <a:buChar char="§"/>
            </a:pPr>
            <a:r>
              <a:rPr lang="fa-IR" sz="1900" dirty="0">
                <a:solidFill>
                  <a:prstClr val="black"/>
                </a:solidFill>
                <a:cs typeface="B Nazanin" panose="00000400000000000000" pitchFamily="2" charset="-78"/>
              </a:rPr>
              <a:t> بخش اتاق های عمل، کاملا بسته وایزوله بوده ودر مسیر تردد وعبور مرور دیگر بخش ها،حتی برای استفاده اظطراری از پله فرار و یا تعمیرات نوبه ای امکانات تاسیساتی بیمارستان؛قرار نگیرد . از طرفی درعین حال پرسنل خود بخش بتوانند به موقع از پله فرار استفاده نمایند .</a:t>
            </a:r>
          </a:p>
        </p:txBody>
      </p:sp>
      <p:pic>
        <p:nvPicPr>
          <p:cNvPr id="5" name="Picture 4" descr="Picture1.jpg"/>
          <p:cNvPicPr>
            <a:picLocks noChangeAspect="1"/>
          </p:cNvPicPr>
          <p:nvPr/>
        </p:nvPicPr>
        <p:blipFill>
          <a:blip r:embed="rId2" cstate="print"/>
          <a:stretch>
            <a:fillRect/>
          </a:stretch>
        </p:blipFill>
        <p:spPr>
          <a:xfrm>
            <a:off x="1239573" y="3200400"/>
            <a:ext cx="3332427" cy="3276600"/>
          </a:xfrm>
          <a:prstGeom prst="rect">
            <a:avLst/>
          </a:prstGeom>
          <a:ln>
            <a:noFill/>
          </a:ln>
          <a:effectLst>
            <a:outerShdw blurRad="292100" dist="139700" dir="2700000" sx="103000" sy="103000" algn="tl" rotWithShape="0">
              <a:srgbClr val="333333">
                <a:alpha val="65000"/>
              </a:srgbClr>
            </a:outerShdw>
          </a:effectLst>
        </p:spPr>
      </p:pic>
    </p:spTree>
    <p:extLst>
      <p:ext uri="{BB962C8B-B14F-4D97-AF65-F5344CB8AC3E}">
        <p14:creationId xmlns:p14="http://schemas.microsoft.com/office/powerpoint/2010/main" val="3537040299"/>
      </p:ext>
    </p:extLst>
  </p:cSld>
  <p:clrMapOvr>
    <a:masterClrMapping/>
  </p:clrMapOvr>
  <p:transition>
    <p:pull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400800" y="3881735"/>
            <a:ext cx="2286000" cy="461665"/>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buFont typeface="Courier New" pitchFamily="49" charset="0"/>
              <a:buChar char="o"/>
            </a:pPr>
            <a:r>
              <a:rPr lang="fa-IR" sz="2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rPr>
              <a:t>اتاق تخلیه کثیف:</a:t>
            </a:r>
            <a:endParaRPr lang="en-US" sz="2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endParaRPr>
          </a:p>
        </p:txBody>
      </p:sp>
      <p:sp>
        <p:nvSpPr>
          <p:cNvPr id="12" name="TextBox 7"/>
          <p:cNvSpPr txBox="1">
            <a:spLocks noChangeArrowheads="1"/>
          </p:cNvSpPr>
          <p:nvPr/>
        </p:nvSpPr>
        <p:spPr bwMode="auto">
          <a:xfrm>
            <a:off x="762000" y="4324852"/>
            <a:ext cx="7772400" cy="932948"/>
          </a:xfrm>
          <a:prstGeom prst="rect">
            <a:avLst/>
          </a:prstGeom>
          <a:noFill/>
          <a:ln w="9525">
            <a:noFill/>
            <a:miter lim="800000"/>
            <a:headEnd/>
            <a:tailEnd/>
          </a:ln>
          <a:effectLst/>
        </p:spPr>
        <p:txBody>
          <a:bodyPr wrap="square">
            <a:spAutoFit/>
          </a:bodyPr>
          <a:lstStyle/>
          <a:p>
            <a:pPr rtl="0">
              <a:lnSpc>
                <a:spcPct val="150000"/>
              </a:lnSpc>
            </a:pPr>
            <a:r>
              <a:rPr lang="fa-IR" sz="1900" dirty="0">
                <a:solidFill>
                  <a:prstClr val="black"/>
                </a:solidFill>
                <a:ea typeface="Majalla UI"/>
                <a:cs typeface="B Nazanin" panose="00000400000000000000" pitchFamily="2" charset="-78"/>
              </a:rPr>
              <a:t>ابزار </a:t>
            </a:r>
            <a:r>
              <a:rPr lang="fa-IR" sz="1900" dirty="0">
                <a:solidFill>
                  <a:prstClr val="black"/>
                </a:solidFill>
                <a:ea typeface="Majalla UI"/>
                <a:cs typeface="B Nazanin" panose="00000400000000000000" pitchFamily="2" charset="-78"/>
              </a:rPr>
              <a:t>استفاده شده و همچنین زباله های تولید شده از این بخش </a:t>
            </a:r>
            <a:r>
              <a:rPr lang="fa-IR" sz="1900" dirty="0">
                <a:solidFill>
                  <a:prstClr val="black"/>
                </a:solidFill>
                <a:ea typeface="Majalla UI"/>
                <a:cs typeface="B Nazanin" panose="00000400000000000000" pitchFamily="2" charset="-78"/>
              </a:rPr>
              <a:t>به بخش </a:t>
            </a:r>
            <a:r>
              <a:rPr lang="fa-IR" sz="1900" dirty="0">
                <a:solidFill>
                  <a:prstClr val="black"/>
                </a:solidFill>
                <a:ea typeface="Majalla UI"/>
                <a:cs typeface="B Nazanin" panose="00000400000000000000" pitchFamily="2" charset="-78"/>
              </a:rPr>
              <a:t>مخصوص استریل وسایل و دفع زباله ها انتقال می یابند.</a:t>
            </a:r>
            <a:endParaRPr lang="en-US" sz="1900" dirty="0">
              <a:solidFill>
                <a:prstClr val="black"/>
              </a:solidFill>
              <a:cs typeface="B Nazanin" panose="00000400000000000000" pitchFamily="2" charset="-78"/>
            </a:endParaRPr>
          </a:p>
        </p:txBody>
      </p:sp>
      <p:sp>
        <p:nvSpPr>
          <p:cNvPr id="13" name="TextBox 12"/>
          <p:cNvSpPr txBox="1"/>
          <p:nvPr/>
        </p:nvSpPr>
        <p:spPr>
          <a:xfrm>
            <a:off x="6400800" y="609600"/>
            <a:ext cx="2286000" cy="461665"/>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buFont typeface="Courier New" pitchFamily="49" charset="0"/>
              <a:buChar char="o"/>
            </a:pPr>
            <a:r>
              <a:rPr lang="fa-IR" sz="2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rPr>
              <a:t>انبار استریل:</a:t>
            </a:r>
            <a:endParaRPr lang="en-US" sz="2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endParaRPr>
          </a:p>
        </p:txBody>
      </p:sp>
      <p:sp>
        <p:nvSpPr>
          <p:cNvPr id="14" name="Rectangle 13"/>
          <p:cNvSpPr/>
          <p:nvPr/>
        </p:nvSpPr>
        <p:spPr>
          <a:xfrm>
            <a:off x="4419600" y="1030322"/>
            <a:ext cx="4114800" cy="1408078"/>
          </a:xfrm>
          <a:prstGeom prst="rect">
            <a:avLst/>
          </a:prstGeom>
        </p:spPr>
        <p:txBody>
          <a:bodyPr wrap="square">
            <a:spAutoFit/>
          </a:bodyPr>
          <a:lstStyle/>
          <a:p>
            <a:pPr algn="justLow">
              <a:lnSpc>
                <a:spcPct val="150000"/>
              </a:lnSpc>
            </a:pPr>
            <a:r>
              <a:rPr lang="fa-IR" sz="1900" dirty="0">
                <a:solidFill>
                  <a:prstClr val="black"/>
                </a:solidFill>
                <a:ea typeface="Majalla UI"/>
                <a:cs typeface="B Nazanin" panose="00000400000000000000" pitchFamily="2" charset="-78"/>
              </a:rPr>
              <a:t>در این قسمت ابزار و وسایل استریل شده جراحی قرار دارد.این بخش با اتاق عمل و راهروی تمیز ارتباط مستقیم دارد.</a:t>
            </a:r>
            <a:endParaRPr lang="en-US" sz="1900" dirty="0">
              <a:solidFill>
                <a:prstClr val="black"/>
              </a:solidFill>
              <a:cs typeface="B Nazanin" panose="00000400000000000000" pitchFamily="2" charset="-78"/>
            </a:endParaRPr>
          </a:p>
        </p:txBody>
      </p:sp>
      <p:pic>
        <p:nvPicPr>
          <p:cNvPr id="15" name="Picture 14" descr="Picture6.jpg"/>
          <p:cNvPicPr>
            <a:picLocks noChangeAspect="1"/>
          </p:cNvPicPr>
          <p:nvPr/>
        </p:nvPicPr>
        <p:blipFill>
          <a:blip r:embed="rId2" cstate="print"/>
          <a:srcRect t="148" r="-1882" b="-554"/>
          <a:stretch>
            <a:fillRect/>
          </a:stretch>
        </p:blipFill>
        <p:spPr>
          <a:xfrm>
            <a:off x="533400" y="685800"/>
            <a:ext cx="3711388" cy="2743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19249025"/>
      </p:ext>
    </p:extLst>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800600" y="1700748"/>
            <a:ext cx="3886200" cy="3785652"/>
          </a:xfrm>
          <a:prstGeom prst="rect">
            <a:avLst/>
          </a:prstGeom>
          <a:noFill/>
        </p:spPr>
        <p:txBody>
          <a:bodyPr wrap="square" numCol="3" rtlCol="1">
            <a:spAutoFit/>
          </a:bodyPr>
          <a:lstStyle/>
          <a:p>
            <a:pPr rtl="0">
              <a:lnSpc>
                <a:spcPct val="150000"/>
              </a:lnSpc>
            </a:pPr>
            <a:r>
              <a:rPr lang="fa-IR" sz="1600" dirty="0">
                <a:solidFill>
                  <a:prstClr val="black"/>
                </a:solidFill>
                <a:cs typeface="B Nazanin" panose="00000400000000000000" pitchFamily="2" charset="-78"/>
              </a:rPr>
              <a:t>1-پیشخوان</a:t>
            </a:r>
          </a:p>
          <a:p>
            <a:pPr rtl="0">
              <a:lnSpc>
                <a:spcPct val="150000"/>
              </a:lnSpc>
            </a:pPr>
            <a:r>
              <a:rPr lang="fa-IR" sz="1600" dirty="0">
                <a:solidFill>
                  <a:prstClr val="black"/>
                </a:solidFill>
                <a:cs typeface="B Nazanin" panose="00000400000000000000" pitchFamily="2" charset="-78"/>
              </a:rPr>
              <a:t>2-قفسه</a:t>
            </a:r>
          </a:p>
          <a:p>
            <a:pPr rtl="0">
              <a:lnSpc>
                <a:spcPct val="150000"/>
              </a:lnSpc>
            </a:pPr>
            <a:r>
              <a:rPr lang="fa-IR" sz="1600" dirty="0">
                <a:solidFill>
                  <a:prstClr val="black"/>
                </a:solidFill>
                <a:cs typeface="B Nazanin" panose="00000400000000000000" pitchFamily="2" charset="-78"/>
              </a:rPr>
              <a:t>3- سینک و آبکش</a:t>
            </a:r>
          </a:p>
          <a:p>
            <a:pPr rtl="0">
              <a:lnSpc>
                <a:spcPct val="150000"/>
              </a:lnSpc>
            </a:pPr>
            <a:r>
              <a:rPr lang="fa-IR" sz="1600" dirty="0">
                <a:solidFill>
                  <a:prstClr val="black"/>
                </a:solidFill>
                <a:cs typeface="B Nazanin" panose="00000400000000000000" pitchFamily="2" charset="-78"/>
              </a:rPr>
              <a:t>4- قفسه دیواری</a:t>
            </a:r>
          </a:p>
          <a:p>
            <a:pPr rtl="0">
              <a:lnSpc>
                <a:spcPct val="150000"/>
              </a:lnSpc>
            </a:pPr>
            <a:r>
              <a:rPr lang="fa-IR" sz="1600" dirty="0">
                <a:solidFill>
                  <a:prstClr val="black"/>
                </a:solidFill>
                <a:cs typeface="B Nazanin" panose="00000400000000000000" pitchFamily="2" charset="-78"/>
              </a:rPr>
              <a:t>5- تهیه کارت</a:t>
            </a:r>
          </a:p>
          <a:p>
            <a:pPr rtl="0">
              <a:lnSpc>
                <a:spcPct val="150000"/>
              </a:lnSpc>
            </a:pPr>
            <a:r>
              <a:rPr lang="fa-IR" sz="1600" dirty="0">
                <a:solidFill>
                  <a:prstClr val="black"/>
                </a:solidFill>
                <a:cs typeface="B Nazanin" panose="00000400000000000000" pitchFamily="2" charset="-78"/>
              </a:rPr>
              <a:t>6- ظرف کاغذ زائد</a:t>
            </a:r>
          </a:p>
          <a:p>
            <a:pPr rtl="0">
              <a:lnSpc>
                <a:spcPct val="150000"/>
              </a:lnSpc>
            </a:pPr>
            <a:r>
              <a:rPr lang="fa-IR" sz="1600" dirty="0">
                <a:solidFill>
                  <a:prstClr val="black"/>
                </a:solidFill>
                <a:cs typeface="B Nazanin" panose="00000400000000000000" pitchFamily="2" charset="-78"/>
              </a:rPr>
              <a:t>7- چند لوله ی لاستیکی شستشو</a:t>
            </a:r>
          </a:p>
          <a:p>
            <a:pPr rtl="0">
              <a:lnSpc>
                <a:spcPct val="150000"/>
              </a:lnSpc>
            </a:pPr>
            <a:r>
              <a:rPr lang="fa-IR" sz="1600" dirty="0">
                <a:solidFill>
                  <a:prstClr val="black"/>
                </a:solidFill>
                <a:cs typeface="B Nazanin" panose="00000400000000000000" pitchFamily="2" charset="-78"/>
              </a:rPr>
              <a:t>8- میز</a:t>
            </a:r>
          </a:p>
          <a:p>
            <a:pPr rtl="0">
              <a:lnSpc>
                <a:spcPct val="150000"/>
              </a:lnSpc>
            </a:pPr>
            <a:r>
              <a:rPr lang="fa-IR" sz="1600" dirty="0">
                <a:solidFill>
                  <a:prstClr val="black"/>
                </a:solidFill>
                <a:cs typeface="B Nazanin" panose="00000400000000000000" pitchFamily="2" charset="-78"/>
              </a:rPr>
              <a:t>9-پیشخوان</a:t>
            </a:r>
          </a:p>
          <a:p>
            <a:pPr rtl="0">
              <a:lnSpc>
                <a:spcPct val="150000"/>
              </a:lnSpc>
            </a:pPr>
            <a:r>
              <a:rPr lang="fa-IR" sz="1600" dirty="0">
                <a:solidFill>
                  <a:prstClr val="black"/>
                </a:solidFill>
                <a:cs typeface="B Nazanin" panose="00000400000000000000" pitchFamily="2" charset="-78"/>
              </a:rPr>
              <a:t>10- رختکن استرلیزه</a:t>
            </a:r>
          </a:p>
          <a:p>
            <a:pPr rtl="0">
              <a:lnSpc>
                <a:spcPct val="150000"/>
              </a:lnSpc>
            </a:pPr>
            <a:r>
              <a:rPr lang="fa-IR" sz="1600" dirty="0">
                <a:solidFill>
                  <a:prstClr val="black"/>
                </a:solidFill>
                <a:cs typeface="B Nazanin" panose="00000400000000000000" pitchFamily="2" charset="-78"/>
              </a:rPr>
              <a:t>11- آب مقطر</a:t>
            </a:r>
          </a:p>
          <a:p>
            <a:pPr rtl="0">
              <a:lnSpc>
                <a:spcPct val="150000"/>
              </a:lnSpc>
            </a:pPr>
            <a:r>
              <a:rPr lang="fa-IR" sz="1600" dirty="0">
                <a:solidFill>
                  <a:prstClr val="black"/>
                </a:solidFill>
                <a:cs typeface="B Nazanin" panose="00000400000000000000" pitchFamily="2" charset="-78"/>
              </a:rPr>
              <a:t>12- جای تهویه مکانیکی</a:t>
            </a:r>
          </a:p>
          <a:p>
            <a:pPr rtl="0">
              <a:lnSpc>
                <a:spcPct val="150000"/>
              </a:lnSpc>
            </a:pPr>
            <a:r>
              <a:rPr lang="fa-IR" sz="1600" dirty="0">
                <a:solidFill>
                  <a:prstClr val="black"/>
                </a:solidFill>
                <a:cs typeface="B Nazanin" panose="00000400000000000000" pitchFamily="2" charset="-78"/>
              </a:rPr>
              <a:t>13-پنجره رابط</a:t>
            </a:r>
          </a:p>
          <a:p>
            <a:pPr rtl="0">
              <a:lnSpc>
                <a:spcPct val="150000"/>
              </a:lnSpc>
            </a:pPr>
            <a:r>
              <a:rPr lang="fa-IR" sz="1600" dirty="0">
                <a:solidFill>
                  <a:prstClr val="black"/>
                </a:solidFill>
                <a:cs typeface="B Nazanin" panose="00000400000000000000" pitchFamily="2" charset="-78"/>
              </a:rPr>
              <a:t>14- تلفن خارجی</a:t>
            </a:r>
          </a:p>
          <a:p>
            <a:pPr rtl="0">
              <a:lnSpc>
                <a:spcPct val="150000"/>
              </a:lnSpc>
            </a:pPr>
            <a:r>
              <a:rPr lang="fa-IR" sz="1600" dirty="0">
                <a:solidFill>
                  <a:prstClr val="black"/>
                </a:solidFill>
                <a:cs typeface="B Nazanin" panose="00000400000000000000" pitchFamily="2" charset="-78"/>
              </a:rPr>
              <a:t>15- میز</a:t>
            </a:r>
          </a:p>
          <a:p>
            <a:pPr rtl="0">
              <a:lnSpc>
                <a:spcPct val="150000"/>
              </a:lnSpc>
            </a:pPr>
            <a:r>
              <a:rPr lang="fa-IR" sz="1600" dirty="0">
                <a:solidFill>
                  <a:prstClr val="black"/>
                </a:solidFill>
                <a:cs typeface="B Nazanin" panose="00000400000000000000" pitchFamily="2" charset="-78"/>
              </a:rPr>
              <a:t>16- پله نردبانی</a:t>
            </a:r>
          </a:p>
          <a:p>
            <a:pPr rtl="0">
              <a:lnSpc>
                <a:spcPct val="150000"/>
              </a:lnSpc>
            </a:pPr>
            <a:r>
              <a:rPr lang="fa-IR" sz="1600" dirty="0">
                <a:solidFill>
                  <a:prstClr val="black"/>
                </a:solidFill>
                <a:cs typeface="B Nazanin" panose="00000400000000000000" pitchFamily="2" charset="-78"/>
              </a:rPr>
              <a:t>17- قفسه وسایل استریل</a:t>
            </a:r>
          </a:p>
          <a:p>
            <a:pPr rtl="0">
              <a:lnSpc>
                <a:spcPct val="150000"/>
              </a:lnSpc>
            </a:pPr>
            <a:r>
              <a:rPr lang="fa-IR" sz="1600" dirty="0">
                <a:solidFill>
                  <a:prstClr val="black"/>
                </a:solidFill>
                <a:cs typeface="B Nazanin" panose="00000400000000000000" pitchFamily="2" charset="-78"/>
              </a:rPr>
              <a:t>18- جای دستکش</a:t>
            </a:r>
          </a:p>
          <a:p>
            <a:pPr rtl="0">
              <a:lnSpc>
                <a:spcPct val="150000"/>
              </a:lnSpc>
            </a:pPr>
            <a:r>
              <a:rPr lang="fa-IR" sz="1600" dirty="0">
                <a:solidFill>
                  <a:prstClr val="black"/>
                </a:solidFill>
                <a:cs typeface="B Nazanin" panose="00000400000000000000" pitchFamily="2" charset="-78"/>
              </a:rPr>
              <a:t>19- در</a:t>
            </a:r>
          </a:p>
          <a:p>
            <a:pPr rtl="0">
              <a:lnSpc>
                <a:spcPct val="150000"/>
              </a:lnSpc>
            </a:pPr>
            <a:r>
              <a:rPr lang="fa-IR" sz="1600" dirty="0">
                <a:solidFill>
                  <a:prstClr val="black"/>
                </a:solidFill>
                <a:cs typeface="B Nazanin" panose="00000400000000000000" pitchFamily="2" charset="-78"/>
              </a:rPr>
              <a:t>20- تخته جای آگهی</a:t>
            </a:r>
          </a:p>
          <a:p>
            <a:pPr rtl="0">
              <a:lnSpc>
                <a:spcPct val="150000"/>
              </a:lnSpc>
            </a:pPr>
            <a:r>
              <a:rPr lang="fa-IR" sz="1600" dirty="0">
                <a:solidFill>
                  <a:prstClr val="black"/>
                </a:solidFill>
                <a:cs typeface="B Nazanin" panose="00000400000000000000" pitchFamily="2" charset="-78"/>
              </a:rPr>
              <a:t>21- صندلی</a:t>
            </a:r>
          </a:p>
          <a:p>
            <a:pPr rtl="0">
              <a:lnSpc>
                <a:spcPct val="150000"/>
              </a:lnSpc>
            </a:pPr>
            <a:r>
              <a:rPr lang="fa-IR" sz="1600" dirty="0">
                <a:solidFill>
                  <a:prstClr val="black"/>
                </a:solidFill>
                <a:cs typeface="B Nazanin" panose="00000400000000000000" pitchFamily="2" charset="-78"/>
              </a:rPr>
              <a:t>22- دستگاه هوای گرم استرلیزه</a:t>
            </a:r>
          </a:p>
          <a:p>
            <a:pPr rtl="0">
              <a:lnSpc>
                <a:spcPct val="150000"/>
              </a:lnSpc>
            </a:pPr>
            <a:r>
              <a:rPr lang="fa-IR" sz="1600" dirty="0">
                <a:solidFill>
                  <a:prstClr val="black"/>
                </a:solidFill>
                <a:cs typeface="B Nazanin" panose="00000400000000000000" pitchFamily="2" charset="-78"/>
              </a:rPr>
              <a:t>23- آبکش کف </a:t>
            </a:r>
          </a:p>
          <a:p>
            <a:pPr rtl="0">
              <a:lnSpc>
                <a:spcPct val="150000"/>
              </a:lnSpc>
            </a:pPr>
            <a:r>
              <a:rPr lang="fa-IR" sz="1600" dirty="0">
                <a:solidFill>
                  <a:prstClr val="black"/>
                </a:solidFill>
                <a:cs typeface="B Nazanin" panose="00000400000000000000" pitchFamily="2" charset="-78"/>
              </a:rPr>
              <a:t>	</a:t>
            </a:r>
            <a:endParaRPr lang="fa-IR" sz="1600" dirty="0">
              <a:solidFill>
                <a:prstClr val="black"/>
              </a:solidFill>
              <a:cs typeface="B Nazanin" panose="00000400000000000000" pitchFamily="2" charset="-78"/>
            </a:endParaRPr>
          </a:p>
        </p:txBody>
      </p:sp>
      <p:sp>
        <p:nvSpPr>
          <p:cNvPr id="8" name="TextBox 7"/>
          <p:cNvSpPr txBox="1"/>
          <p:nvPr/>
        </p:nvSpPr>
        <p:spPr>
          <a:xfrm>
            <a:off x="5410200" y="304800"/>
            <a:ext cx="3429000" cy="461665"/>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buFont typeface="Courier New" pitchFamily="49" charset="0"/>
              <a:buChar char="o"/>
            </a:pPr>
            <a:r>
              <a:rPr lang="fa-IR" sz="2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rPr>
              <a:t>بخش استریل مرکزی </a:t>
            </a:r>
            <a:r>
              <a:rPr lang="en-US" sz="2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rPr>
              <a:t>(CSR)</a:t>
            </a:r>
            <a:endParaRPr lang="en-US" sz="2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endParaRPr>
          </a:p>
        </p:txBody>
      </p:sp>
      <p:sp>
        <p:nvSpPr>
          <p:cNvPr id="11" name="Rectangle 10"/>
          <p:cNvSpPr/>
          <p:nvPr/>
        </p:nvSpPr>
        <p:spPr>
          <a:xfrm>
            <a:off x="471430" y="838200"/>
            <a:ext cx="8215370" cy="384721"/>
          </a:xfrm>
          <a:prstGeom prst="rect">
            <a:avLst/>
          </a:prstGeom>
        </p:spPr>
        <p:txBody>
          <a:bodyPr wrap="square">
            <a:spAutoFit/>
          </a:bodyPr>
          <a:lstStyle/>
          <a:p>
            <a:pPr lvl="1" rtl="0"/>
            <a:r>
              <a:rPr lang="fa-IR" sz="1900" dirty="0">
                <a:solidFill>
                  <a:prstClr val="black"/>
                </a:solidFill>
                <a:ea typeface="Majalla UI"/>
                <a:cs typeface="B Nazanin" panose="00000400000000000000" pitchFamily="2" charset="-78"/>
              </a:rPr>
              <a:t>در این بخش کلیه وسایل مصرفی اتاق عمل استریل شده و به انبار استریل انتقال مییابد.</a:t>
            </a:r>
            <a:endParaRPr lang="en-US" sz="1900" dirty="0">
              <a:solidFill>
                <a:prstClr val="black"/>
              </a:solidFill>
              <a:cs typeface="B Nazanin" panose="00000400000000000000" pitchFamily="2" charset="-78"/>
            </a:endParaRPr>
          </a:p>
        </p:txBody>
      </p:sp>
      <p:pic>
        <p:nvPicPr>
          <p:cNvPr id="13" name="Picture 5" descr="11"/>
          <p:cNvPicPr>
            <a:picLocks noChangeAspect="1" noChangeArrowheads="1"/>
          </p:cNvPicPr>
          <p:nvPr/>
        </p:nvPicPr>
        <p:blipFill>
          <a:blip r:embed="rId2" cstate="print"/>
          <a:srcRect l="9224" t="16920" r="7698" b="18481"/>
          <a:stretch>
            <a:fillRect/>
          </a:stretch>
        </p:blipFill>
        <p:spPr bwMode="auto">
          <a:xfrm>
            <a:off x="152400" y="1828800"/>
            <a:ext cx="4465638" cy="3471863"/>
          </a:xfrm>
          <a:prstGeom prst="rect">
            <a:avLst/>
          </a:prstGeom>
          <a:noFill/>
          <a:ln w="28575">
            <a:solidFill>
              <a:schemeClr val="accent6">
                <a:lumMod val="75000"/>
              </a:schemeClr>
            </a:solidFill>
            <a:miter lim="800000"/>
            <a:headEnd/>
            <a:tailEnd/>
          </a:ln>
          <a:effectLst>
            <a:outerShdw dist="35921" dir="2700000" algn="ctr" rotWithShape="0">
              <a:schemeClr val="bg1"/>
            </a:outerShdw>
          </a:effectLst>
        </p:spPr>
      </p:pic>
    </p:spTree>
    <p:extLst>
      <p:ext uri="{BB962C8B-B14F-4D97-AF65-F5344CB8AC3E}">
        <p14:creationId xmlns:p14="http://schemas.microsoft.com/office/powerpoint/2010/main" val="3601119370"/>
      </p:ext>
    </p:extLst>
  </p:cSld>
  <p:clrMapOvr>
    <a:masterClrMapping/>
  </p:clrMapOvr>
  <p:transition>
    <p:pull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a:xfrm>
            <a:off x="685800" y="838200"/>
            <a:ext cx="7924800" cy="2400657"/>
          </a:xfrm>
          <a:prstGeom prst="rect">
            <a:avLst/>
          </a:prstGeom>
        </p:spPr>
        <p:txBody>
          <a:bodyPr wrap="square">
            <a:spAutoFit/>
          </a:bodyPr>
          <a:lstStyle/>
          <a:p>
            <a:pPr marL="265176" indent="-265176" algn="justLow">
              <a:lnSpc>
                <a:spcPct val="150000"/>
              </a:lnSpc>
              <a:spcBef>
                <a:spcPts val="250"/>
              </a:spcBef>
              <a:buClr>
                <a:srgbClr val="90C226"/>
              </a:buClr>
              <a:buSzPct val="80000"/>
              <a:buFont typeface="Arial" pitchFamily="34" charset="0"/>
              <a:buNone/>
              <a:defRPr/>
            </a:pPr>
            <a:r>
              <a:rPr lang="fa-IR" sz="1900" dirty="0">
                <a:solidFill>
                  <a:prstClr val="black"/>
                </a:solidFill>
                <a:latin typeface="Constantia" pitchFamily="18" charset="0"/>
                <a:ea typeface="Majalla UI"/>
                <a:cs typeface="B Nazanin" panose="00000400000000000000" pitchFamily="2" charset="-78"/>
              </a:rPr>
              <a:t>بعد از انجام عمل جراحی بیمار به ریکاوری منتقل می شود و مراقبت های اولیه قبل از انتقال بیمار به بخش های دیگر در </a:t>
            </a:r>
          </a:p>
          <a:p>
            <a:pPr marL="265176" indent="-265176" algn="justLow">
              <a:lnSpc>
                <a:spcPct val="150000"/>
              </a:lnSpc>
              <a:spcBef>
                <a:spcPts val="250"/>
              </a:spcBef>
              <a:buClr>
                <a:srgbClr val="90C226"/>
              </a:buClr>
              <a:buSzPct val="80000"/>
              <a:buFont typeface="Arial" pitchFamily="34" charset="0"/>
              <a:buNone/>
              <a:defRPr/>
            </a:pPr>
            <a:r>
              <a:rPr lang="fa-IR" sz="1900" dirty="0">
                <a:solidFill>
                  <a:prstClr val="black"/>
                </a:solidFill>
                <a:latin typeface="Constantia" pitchFamily="18" charset="0"/>
                <a:ea typeface="Majalla UI"/>
                <a:cs typeface="B Nazanin" panose="00000400000000000000" pitchFamily="2" charset="-78"/>
              </a:rPr>
              <a:t>این بخش انجام می شود.تعداد تخت های لازم این بخش 1.5 برابر تعداد اتاقهای جراحی است.</a:t>
            </a:r>
          </a:p>
          <a:p>
            <a:pPr marL="265176" indent="-265176" algn="justLow">
              <a:lnSpc>
                <a:spcPct val="150000"/>
              </a:lnSpc>
              <a:spcBef>
                <a:spcPts val="250"/>
              </a:spcBef>
              <a:buClr>
                <a:srgbClr val="90C226"/>
              </a:buClr>
              <a:buSzPct val="80000"/>
              <a:buFont typeface="Arial" pitchFamily="34" charset="0"/>
              <a:buNone/>
              <a:defRPr/>
            </a:pPr>
            <a:r>
              <a:rPr lang="fa-IR" sz="1900" dirty="0">
                <a:solidFill>
                  <a:prstClr val="black"/>
                </a:solidFill>
                <a:latin typeface="Constantia" pitchFamily="18" charset="0"/>
                <a:ea typeface="Majalla UI"/>
                <a:cs typeface="B Nazanin" panose="00000400000000000000" pitchFamily="2" charset="-78"/>
              </a:rPr>
              <a:t>این بخش با اتاق کنترل و راهروی اصلی بیمارستان ارتباط مستقیم دارد.</a:t>
            </a:r>
            <a:endParaRPr lang="en-US" sz="1900" dirty="0">
              <a:solidFill>
                <a:prstClr val="black"/>
              </a:solidFill>
              <a:latin typeface="Constantia" pitchFamily="18" charset="0"/>
              <a:cs typeface="B Nazanin" panose="00000400000000000000" pitchFamily="2" charset="-78"/>
            </a:endParaRPr>
          </a:p>
          <a:p>
            <a:pPr marL="265176" indent="-265176" algn="justLow">
              <a:lnSpc>
                <a:spcPct val="150000"/>
              </a:lnSpc>
              <a:spcBef>
                <a:spcPts val="250"/>
              </a:spcBef>
              <a:buClr>
                <a:srgbClr val="90C226"/>
              </a:buClr>
              <a:buSzPct val="80000"/>
              <a:buFont typeface="Arial" pitchFamily="34" charset="0"/>
              <a:buNone/>
              <a:defRPr/>
            </a:pPr>
            <a:endParaRPr lang="en-US" sz="1900" dirty="0">
              <a:solidFill>
                <a:prstClr val="black"/>
              </a:solidFill>
              <a:latin typeface="Constantia" pitchFamily="18" charset="0"/>
              <a:cs typeface="B Nazanin" panose="00000400000000000000" pitchFamily="2" charset="-78"/>
            </a:endParaRPr>
          </a:p>
        </p:txBody>
      </p:sp>
      <p:sp>
        <p:nvSpPr>
          <p:cNvPr id="5" name="TextBox 4"/>
          <p:cNvSpPr txBox="1"/>
          <p:nvPr/>
        </p:nvSpPr>
        <p:spPr>
          <a:xfrm>
            <a:off x="6477000" y="381000"/>
            <a:ext cx="2286000" cy="461665"/>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buFont typeface="Courier New" pitchFamily="49" charset="0"/>
              <a:buChar char="o"/>
            </a:pPr>
            <a:r>
              <a:rPr lang="fa-IR" sz="2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rPr>
              <a:t>ریکاوری:</a:t>
            </a:r>
            <a:endParaRPr lang="en-US" sz="2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endParaRPr>
          </a:p>
        </p:txBody>
      </p:sp>
      <p:pic>
        <p:nvPicPr>
          <p:cNvPr id="6" name="Picture 5" descr="Picture9.jpg"/>
          <p:cNvPicPr>
            <a:picLocks noChangeAspect="1"/>
          </p:cNvPicPr>
          <p:nvPr/>
        </p:nvPicPr>
        <p:blipFill>
          <a:blip r:embed="rId2" cstate="print"/>
          <a:stretch>
            <a:fillRect/>
          </a:stretch>
        </p:blipFill>
        <p:spPr>
          <a:xfrm>
            <a:off x="685800" y="2895600"/>
            <a:ext cx="3542514" cy="329486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Picture 6" descr="Picture10.jpg"/>
          <p:cNvPicPr>
            <a:picLocks noChangeAspect="1"/>
          </p:cNvPicPr>
          <p:nvPr/>
        </p:nvPicPr>
        <p:blipFill>
          <a:blip r:embed="rId3" cstate="print"/>
          <a:stretch>
            <a:fillRect/>
          </a:stretch>
        </p:blipFill>
        <p:spPr>
          <a:xfrm>
            <a:off x="4976656" y="2746248"/>
            <a:ext cx="3557744" cy="33497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78641414"/>
      </p:ext>
    </p:extLst>
  </p:cSld>
  <p:clrMapOvr>
    <a:masterClrMapping/>
  </p:clrMapOvr>
  <p:transition>
    <p:pull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52600" y="437346"/>
            <a:ext cx="6934200" cy="507831"/>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buFont typeface="Courier New" pitchFamily="49" charset="0"/>
              <a:buChar char="o"/>
            </a:pPr>
            <a:r>
              <a:rPr lang="fa-IR" sz="27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reflection blurRad="6350" stA="50000" endA="300" endPos="50000" dist="29997" dir="5400000" sy="-100000" algn="bl" rotWithShape="0"/>
                </a:effectLst>
                <a:cs typeface="B Nazanin" panose="00000400000000000000" pitchFamily="2" charset="-78"/>
              </a:rPr>
              <a:t>حداقل مساحت های مورد نیاز در بخش جراحی:</a:t>
            </a:r>
            <a:endParaRPr lang="en-US" sz="27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reflection blurRad="6350" stA="50000" endA="300" endPos="50000" dist="29997" dir="5400000" sy="-100000" algn="bl" rotWithShape="0"/>
              </a:effectLst>
              <a:cs typeface="B Nazanin" panose="00000400000000000000" pitchFamily="2" charset="-78"/>
            </a:endParaRPr>
          </a:p>
        </p:txBody>
      </p:sp>
      <p:sp>
        <p:nvSpPr>
          <p:cNvPr id="9" name="TextBox 8"/>
          <p:cNvSpPr txBox="1"/>
          <p:nvPr/>
        </p:nvSpPr>
        <p:spPr>
          <a:xfrm>
            <a:off x="762000" y="1305848"/>
            <a:ext cx="7696200" cy="3647152"/>
          </a:xfrm>
          <a:prstGeom prst="rect">
            <a:avLst/>
          </a:prstGeom>
        </p:spPr>
        <p:style>
          <a:lnRef idx="1">
            <a:schemeClr val="accent6"/>
          </a:lnRef>
          <a:fillRef idx="2">
            <a:schemeClr val="accent6"/>
          </a:fillRef>
          <a:effectRef idx="1">
            <a:schemeClr val="accent6"/>
          </a:effectRef>
          <a:fontRef idx="minor">
            <a:schemeClr val="dk1"/>
          </a:fontRef>
        </p:style>
        <p:txBody>
          <a:bodyPr wrap="square" numCol="2" rtlCol="1">
            <a:spAutoFit/>
          </a:bodyPr>
          <a:lstStyle/>
          <a:p>
            <a:pPr rtl="0">
              <a:lnSpc>
                <a:spcPct val="150000"/>
              </a:lnSpc>
            </a:pPr>
            <a:r>
              <a:rPr lang="fa-IR" sz="2200" dirty="0">
                <a:solidFill>
                  <a:prstClr val="black"/>
                </a:solidFill>
                <a:cs typeface="B Nazanin" panose="00000400000000000000" pitchFamily="2" charset="-78"/>
              </a:rPr>
              <a:t>پذیرش با فضاهای پشتیبانی</a:t>
            </a:r>
          </a:p>
          <a:p>
            <a:pPr rtl="0">
              <a:lnSpc>
                <a:spcPct val="150000"/>
              </a:lnSpc>
            </a:pPr>
            <a:r>
              <a:rPr lang="fa-IR" sz="2200" dirty="0">
                <a:solidFill>
                  <a:prstClr val="black"/>
                </a:solidFill>
                <a:cs typeface="B Nazanin" panose="00000400000000000000" pitchFamily="2" charset="-78"/>
              </a:rPr>
              <a:t>ریکاوری برای 5تخت</a:t>
            </a:r>
          </a:p>
          <a:p>
            <a:pPr rtl="0">
              <a:lnSpc>
                <a:spcPct val="150000"/>
              </a:lnSpc>
            </a:pPr>
            <a:r>
              <a:rPr lang="fa-IR" sz="2200" dirty="0">
                <a:solidFill>
                  <a:prstClr val="black"/>
                </a:solidFill>
                <a:cs typeface="B Nazanin" panose="00000400000000000000" pitchFamily="2" charset="-78"/>
              </a:rPr>
              <a:t>اتاق عمل </a:t>
            </a:r>
          </a:p>
          <a:p>
            <a:pPr rtl="0">
              <a:lnSpc>
                <a:spcPct val="150000"/>
              </a:lnSpc>
            </a:pPr>
            <a:r>
              <a:rPr lang="fa-IR" sz="2200" dirty="0">
                <a:solidFill>
                  <a:prstClr val="black"/>
                </a:solidFill>
                <a:cs typeface="B Nazanin" panose="00000400000000000000" pitchFamily="2" charset="-78"/>
              </a:rPr>
              <a:t>اتاق عمل بزرگ</a:t>
            </a:r>
          </a:p>
          <a:p>
            <a:pPr rtl="0">
              <a:lnSpc>
                <a:spcPct val="150000"/>
              </a:lnSpc>
            </a:pPr>
            <a:r>
              <a:rPr lang="fa-IR" sz="2200" dirty="0">
                <a:solidFill>
                  <a:prstClr val="black"/>
                </a:solidFill>
                <a:cs typeface="B Nazanin" panose="00000400000000000000" pitchFamily="2" charset="-78"/>
              </a:rPr>
              <a:t>اتاق آماده کردن بیمار</a:t>
            </a:r>
          </a:p>
          <a:p>
            <a:pPr rtl="0">
              <a:lnSpc>
                <a:spcPct val="150000"/>
              </a:lnSpc>
            </a:pPr>
            <a:r>
              <a:rPr lang="fa-IR" sz="2200" dirty="0">
                <a:solidFill>
                  <a:prstClr val="black"/>
                </a:solidFill>
                <a:cs typeface="B Nazanin" panose="00000400000000000000" pitchFamily="2" charset="-78"/>
              </a:rPr>
              <a:t>انبار استریل</a:t>
            </a:r>
          </a:p>
          <a:p>
            <a:pPr rtl="0">
              <a:lnSpc>
                <a:spcPct val="150000"/>
              </a:lnSpc>
            </a:pPr>
            <a:r>
              <a:rPr lang="fa-IR" sz="2200" dirty="0">
                <a:solidFill>
                  <a:prstClr val="black"/>
                </a:solidFill>
                <a:cs typeface="B Nazanin" panose="00000400000000000000" pitchFamily="2" charset="-78"/>
              </a:rPr>
              <a:t>اتاق کثیف </a:t>
            </a:r>
          </a:p>
          <a:p>
            <a:pPr rtl="0">
              <a:lnSpc>
                <a:spcPct val="150000"/>
              </a:lnSpc>
            </a:pPr>
            <a:r>
              <a:rPr lang="fa-IR" sz="2200" dirty="0">
                <a:solidFill>
                  <a:prstClr val="black"/>
                </a:solidFill>
                <a:cs typeface="B Nazanin" panose="00000400000000000000" pitchFamily="2" charset="-78"/>
              </a:rPr>
              <a:t>اتاق پرسنل</a:t>
            </a:r>
          </a:p>
          <a:p>
            <a:pPr rtl="0">
              <a:lnSpc>
                <a:spcPct val="150000"/>
              </a:lnSpc>
            </a:pPr>
            <a:r>
              <a:rPr lang="fa-IR" sz="2200" dirty="0">
                <a:solidFill>
                  <a:prstClr val="black"/>
                </a:solidFill>
                <a:cs typeface="B Nazanin" panose="00000400000000000000" pitchFamily="2" charset="-78"/>
              </a:rPr>
              <a:t>اتاق گچ گیری</a:t>
            </a:r>
          </a:p>
          <a:p>
            <a:pPr rtl="0">
              <a:lnSpc>
                <a:spcPct val="150000"/>
              </a:lnSpc>
            </a:pPr>
            <a:r>
              <a:rPr lang="fa-IR" sz="2200" dirty="0">
                <a:solidFill>
                  <a:prstClr val="black"/>
                </a:solidFill>
                <a:cs typeface="B Nazanin" panose="00000400000000000000" pitchFamily="2" charset="-78"/>
              </a:rPr>
              <a:t>رختکن-دوش-توالت ها</a:t>
            </a:r>
          </a:p>
          <a:p>
            <a:pPr rtl="0">
              <a:lnSpc>
                <a:spcPct val="150000"/>
              </a:lnSpc>
            </a:pPr>
            <a:r>
              <a:rPr lang="fa-IR" sz="2200" dirty="0">
                <a:solidFill>
                  <a:prstClr val="black"/>
                </a:solidFill>
                <a:cs typeface="B Nazanin" panose="00000400000000000000" pitchFamily="2" charset="-78"/>
              </a:rPr>
              <a:t>ایستگاه کنترل</a:t>
            </a:r>
          </a:p>
          <a:p>
            <a:pPr rtl="0">
              <a:lnSpc>
                <a:spcPct val="150000"/>
              </a:lnSpc>
            </a:pPr>
            <a:r>
              <a:rPr lang="fa-IR" sz="2200" dirty="0">
                <a:solidFill>
                  <a:prstClr val="black"/>
                </a:solidFill>
                <a:cs typeface="B Nazanin" panose="00000400000000000000" pitchFamily="2" charset="-78"/>
              </a:rPr>
              <a:t>اسکراب</a:t>
            </a:r>
          </a:p>
          <a:p>
            <a:pPr rtl="0">
              <a:lnSpc>
                <a:spcPct val="150000"/>
              </a:lnSpc>
            </a:pPr>
            <a:r>
              <a:rPr lang="fa-IR" sz="2200" dirty="0">
                <a:solidFill>
                  <a:prstClr val="black"/>
                </a:solidFill>
                <a:cs typeface="B Nazanin" panose="00000400000000000000" pitchFamily="2" charset="-78"/>
              </a:rPr>
              <a:t>تعویض تخت</a:t>
            </a:r>
          </a:p>
          <a:p>
            <a:pPr rtl="0">
              <a:lnSpc>
                <a:spcPct val="150000"/>
              </a:lnSpc>
            </a:pPr>
            <a:r>
              <a:rPr lang="en-US" sz="2200" dirty="0">
                <a:solidFill>
                  <a:prstClr val="black"/>
                </a:solidFill>
                <a:cs typeface="B Nazanin" panose="00000400000000000000" pitchFamily="2" charset="-78"/>
              </a:rPr>
              <a:t>CSR</a:t>
            </a:r>
            <a:endParaRPr lang="fa-IR" sz="2200" dirty="0">
              <a:solidFill>
                <a:prstClr val="black"/>
              </a:solidFill>
              <a:cs typeface="B Nazanin" panose="00000400000000000000" pitchFamily="2" charset="-78"/>
            </a:endParaRPr>
          </a:p>
        </p:txBody>
      </p:sp>
      <p:sp>
        <p:nvSpPr>
          <p:cNvPr id="10" name="TextBox 9"/>
          <p:cNvSpPr txBox="1"/>
          <p:nvPr/>
        </p:nvSpPr>
        <p:spPr>
          <a:xfrm>
            <a:off x="-1219200" y="1295400"/>
            <a:ext cx="7239000" cy="3647152"/>
          </a:xfrm>
          <a:prstGeom prst="rect">
            <a:avLst/>
          </a:prstGeom>
          <a:noFill/>
        </p:spPr>
        <p:txBody>
          <a:bodyPr wrap="square" numCol="2" rtlCol="1">
            <a:spAutoFit/>
          </a:bodyPr>
          <a:lstStyle/>
          <a:p>
            <a:pPr rtl="0">
              <a:lnSpc>
                <a:spcPct val="150000"/>
              </a:lnSpc>
            </a:pPr>
            <a:r>
              <a:rPr lang="fa-IR" sz="2200" dirty="0">
                <a:solidFill>
                  <a:prstClr val="black"/>
                </a:solidFill>
              </a:rPr>
              <a:t>32</a:t>
            </a:r>
          </a:p>
          <a:p>
            <a:pPr rtl="0">
              <a:lnSpc>
                <a:spcPct val="150000"/>
              </a:lnSpc>
            </a:pPr>
            <a:r>
              <a:rPr lang="fa-IR" sz="2200" dirty="0">
                <a:solidFill>
                  <a:prstClr val="black"/>
                </a:solidFill>
              </a:rPr>
              <a:t>32</a:t>
            </a:r>
          </a:p>
          <a:p>
            <a:pPr rtl="0">
              <a:lnSpc>
                <a:spcPct val="150000"/>
              </a:lnSpc>
            </a:pPr>
            <a:r>
              <a:rPr lang="fa-IR" sz="2200" dirty="0">
                <a:solidFill>
                  <a:prstClr val="black"/>
                </a:solidFill>
              </a:rPr>
              <a:t>36</a:t>
            </a:r>
          </a:p>
          <a:p>
            <a:pPr rtl="0">
              <a:lnSpc>
                <a:spcPct val="150000"/>
              </a:lnSpc>
            </a:pPr>
            <a:r>
              <a:rPr lang="fa-IR" sz="2200" dirty="0">
                <a:solidFill>
                  <a:prstClr val="black"/>
                </a:solidFill>
              </a:rPr>
              <a:t>49</a:t>
            </a:r>
          </a:p>
          <a:p>
            <a:pPr rtl="0">
              <a:lnSpc>
                <a:spcPct val="150000"/>
              </a:lnSpc>
            </a:pPr>
            <a:r>
              <a:rPr lang="fa-IR" sz="2200" dirty="0">
                <a:solidFill>
                  <a:prstClr val="black"/>
                </a:solidFill>
              </a:rPr>
              <a:t>18</a:t>
            </a:r>
          </a:p>
          <a:p>
            <a:pPr rtl="0">
              <a:lnSpc>
                <a:spcPct val="150000"/>
              </a:lnSpc>
            </a:pPr>
            <a:r>
              <a:rPr lang="fa-IR" sz="2200" dirty="0">
                <a:solidFill>
                  <a:prstClr val="black"/>
                </a:solidFill>
              </a:rPr>
              <a:t>12</a:t>
            </a:r>
          </a:p>
          <a:p>
            <a:pPr rtl="0">
              <a:lnSpc>
                <a:spcPct val="150000"/>
              </a:lnSpc>
            </a:pPr>
            <a:r>
              <a:rPr lang="fa-IR" sz="2200" dirty="0">
                <a:solidFill>
                  <a:prstClr val="black"/>
                </a:solidFill>
              </a:rPr>
              <a:t>10</a:t>
            </a:r>
          </a:p>
          <a:p>
            <a:pPr rtl="0">
              <a:lnSpc>
                <a:spcPct val="150000"/>
              </a:lnSpc>
            </a:pPr>
            <a:r>
              <a:rPr lang="fa-IR" sz="2200" dirty="0">
                <a:solidFill>
                  <a:prstClr val="black"/>
                </a:solidFill>
              </a:rPr>
              <a:t>28</a:t>
            </a:r>
          </a:p>
          <a:p>
            <a:pPr rtl="0">
              <a:lnSpc>
                <a:spcPct val="150000"/>
              </a:lnSpc>
            </a:pPr>
            <a:r>
              <a:rPr lang="fa-IR" sz="2200" dirty="0">
                <a:solidFill>
                  <a:prstClr val="black"/>
                </a:solidFill>
              </a:rPr>
              <a:t>24</a:t>
            </a:r>
          </a:p>
          <a:p>
            <a:pPr rtl="0">
              <a:lnSpc>
                <a:spcPct val="150000"/>
              </a:lnSpc>
            </a:pPr>
            <a:r>
              <a:rPr lang="fa-IR" sz="2200" dirty="0">
                <a:solidFill>
                  <a:prstClr val="black"/>
                </a:solidFill>
              </a:rPr>
              <a:t>14</a:t>
            </a:r>
          </a:p>
          <a:p>
            <a:pPr rtl="0">
              <a:lnSpc>
                <a:spcPct val="150000"/>
              </a:lnSpc>
            </a:pPr>
            <a:r>
              <a:rPr lang="fa-IR" sz="2200" dirty="0">
                <a:solidFill>
                  <a:prstClr val="black"/>
                </a:solidFill>
              </a:rPr>
              <a:t>3</a:t>
            </a:r>
          </a:p>
          <a:p>
            <a:pPr rtl="0">
              <a:lnSpc>
                <a:spcPct val="150000"/>
              </a:lnSpc>
            </a:pPr>
            <a:r>
              <a:rPr lang="fa-IR" sz="2200" dirty="0">
                <a:solidFill>
                  <a:prstClr val="black"/>
                </a:solidFill>
              </a:rPr>
              <a:t>3.6</a:t>
            </a:r>
          </a:p>
          <a:p>
            <a:pPr rtl="0">
              <a:lnSpc>
                <a:spcPct val="150000"/>
              </a:lnSpc>
            </a:pPr>
            <a:r>
              <a:rPr lang="fa-IR" sz="2200" dirty="0">
                <a:solidFill>
                  <a:prstClr val="black"/>
                </a:solidFill>
              </a:rPr>
              <a:t>12</a:t>
            </a:r>
          </a:p>
          <a:p>
            <a:pPr rtl="0">
              <a:lnSpc>
                <a:spcPct val="150000"/>
              </a:lnSpc>
            </a:pPr>
            <a:r>
              <a:rPr lang="fa-IR" sz="2200" dirty="0">
                <a:solidFill>
                  <a:prstClr val="black"/>
                </a:solidFill>
              </a:rPr>
              <a:t>80</a:t>
            </a:r>
          </a:p>
        </p:txBody>
      </p:sp>
    </p:spTree>
    <p:extLst>
      <p:ext uri="{BB962C8B-B14F-4D97-AF65-F5344CB8AC3E}">
        <p14:creationId xmlns:p14="http://schemas.microsoft.com/office/powerpoint/2010/main" val="1911605886"/>
      </p:ext>
    </p:extLst>
  </p:cSld>
  <p:clrMapOvr>
    <a:masterClrMapping/>
  </p:clrMapOvr>
  <p:transition>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71600" y="685800"/>
            <a:ext cx="7543800" cy="4708981"/>
          </a:xfrm>
          <a:prstGeom prst="rect">
            <a:avLst/>
          </a:prstGeom>
        </p:spPr>
        <p:txBody>
          <a:bodyPr wrap="square">
            <a:spAutoFit/>
          </a:bodyPr>
          <a:lstStyle/>
          <a:p>
            <a:pPr algn="justLow">
              <a:lnSpc>
                <a:spcPct val="150000"/>
              </a:lnSpc>
            </a:pPr>
            <a:r>
              <a:rPr lang="fa-IR" sz="2000" dirty="0">
                <a:solidFill>
                  <a:prstClr val="black"/>
                </a:solidFill>
                <a:cs typeface="B Nazanin" panose="00000400000000000000" pitchFamily="2" charset="-78"/>
              </a:rPr>
              <a:t>1) منطقه ورودی بیماران،کارکنان و وسایل (منطقه حفاظت شده):</a:t>
            </a:r>
          </a:p>
          <a:p>
            <a:pPr algn="justLow">
              <a:lnSpc>
                <a:spcPct val="150000"/>
              </a:lnSpc>
              <a:buFont typeface="Wingdings" pitchFamily="2" charset="2"/>
              <a:buChar char="§"/>
            </a:pPr>
            <a:r>
              <a:rPr lang="fa-IR" dirty="0">
                <a:solidFill>
                  <a:prstClr val="black"/>
                </a:solidFill>
                <a:cs typeface="B Nazanin" panose="00000400000000000000" pitchFamily="2" charset="-78"/>
              </a:rPr>
              <a:t> خارجی ترین ناحیه بخش جراحی است.</a:t>
            </a:r>
          </a:p>
          <a:p>
            <a:pPr algn="justLow">
              <a:lnSpc>
                <a:spcPct val="150000"/>
              </a:lnSpc>
              <a:buFont typeface="Wingdings" pitchFamily="2" charset="2"/>
              <a:buChar char="§"/>
            </a:pPr>
            <a:r>
              <a:rPr lang="fa-IR" dirty="0">
                <a:solidFill>
                  <a:prstClr val="black"/>
                </a:solidFill>
                <a:cs typeface="B Nazanin" panose="00000400000000000000" pitchFamily="2" charset="-78"/>
              </a:rPr>
              <a:t> این بخش نیاز به استریل ندارد و رعایت تمیزی بیشتر در آن کافی است.</a:t>
            </a:r>
          </a:p>
          <a:p>
            <a:pPr algn="justLow">
              <a:lnSpc>
                <a:spcPct val="150000"/>
              </a:lnSpc>
              <a:buFont typeface="Wingdings" pitchFamily="2" charset="2"/>
              <a:buChar char="§"/>
            </a:pPr>
            <a:r>
              <a:rPr lang="fa-IR" dirty="0">
                <a:solidFill>
                  <a:prstClr val="black"/>
                </a:solidFill>
                <a:cs typeface="B Nazanin" panose="00000400000000000000" pitchFamily="2" charset="-78"/>
              </a:rPr>
              <a:t> بخش پذیرش بیماران،اتاق تعویض تخت وگاهی رختکن و استراحت پرسنل در این قسمت قرار می گیرد.</a:t>
            </a:r>
            <a:endParaRPr lang="fa-IR" dirty="0">
              <a:solidFill>
                <a:prstClr val="black"/>
              </a:solidFill>
              <a:cs typeface="B Nazanin" panose="00000400000000000000" pitchFamily="2" charset="-78"/>
            </a:endParaRPr>
          </a:p>
          <a:p>
            <a:pPr algn="justLow">
              <a:lnSpc>
                <a:spcPct val="150000"/>
              </a:lnSpc>
              <a:buFont typeface="Wingdings" pitchFamily="2" charset="2"/>
              <a:buChar char="§"/>
            </a:pPr>
            <a:r>
              <a:rPr lang="fa-IR" dirty="0">
                <a:solidFill>
                  <a:prstClr val="black"/>
                </a:solidFill>
                <a:cs typeface="B Nazanin" panose="00000400000000000000" pitchFamily="2" charset="-78"/>
              </a:rPr>
              <a:t> آسانسورهای  اختصاصی اتاق عمل در اینجا باز می شود.</a:t>
            </a:r>
          </a:p>
          <a:p>
            <a:pPr algn="justLow">
              <a:lnSpc>
                <a:spcPct val="150000"/>
              </a:lnSpc>
              <a:buFont typeface="Wingdings" pitchFamily="2" charset="2"/>
              <a:buChar char="§"/>
            </a:pPr>
            <a:r>
              <a:rPr lang="fa-IR" dirty="0">
                <a:solidFill>
                  <a:prstClr val="black"/>
                </a:solidFill>
                <a:cs typeface="B Nazanin" panose="00000400000000000000" pitchFamily="2" charset="-78"/>
              </a:rPr>
              <a:t> بهترین نوع طراحی این منطقه بگونه ایست که مسیر ورود و خروج مجزا ولی در کنار هم برای آن درنظر گرفته شود.</a:t>
            </a:r>
          </a:p>
          <a:p>
            <a:pPr algn="justLow">
              <a:lnSpc>
                <a:spcPct val="150000"/>
              </a:lnSpc>
            </a:pPr>
            <a:endParaRPr lang="fa-IR" dirty="0">
              <a:solidFill>
                <a:prstClr val="black"/>
              </a:solidFill>
              <a:cs typeface="B Nazanin" panose="00000400000000000000" pitchFamily="2" charset="-78"/>
            </a:endParaRPr>
          </a:p>
          <a:p>
            <a:pPr algn="justLow">
              <a:lnSpc>
                <a:spcPct val="150000"/>
              </a:lnSpc>
            </a:pPr>
            <a:endParaRPr lang="fa-IR" dirty="0">
              <a:solidFill>
                <a:prstClr val="black"/>
              </a:solidFill>
              <a:cs typeface="B Nazanin" panose="00000400000000000000" pitchFamily="2" charset="-78"/>
            </a:endParaRPr>
          </a:p>
          <a:p>
            <a:pPr algn="justLow">
              <a:lnSpc>
                <a:spcPct val="150000"/>
              </a:lnSpc>
            </a:pPr>
            <a:endParaRPr lang="fa-IR" dirty="0">
              <a:solidFill>
                <a:prstClr val="black"/>
              </a:solidFill>
              <a:cs typeface="B Nazanin" panose="00000400000000000000" pitchFamily="2" charset="-78"/>
            </a:endParaRPr>
          </a:p>
          <a:p>
            <a:pPr algn="justLow">
              <a:lnSpc>
                <a:spcPct val="150000"/>
              </a:lnSpc>
            </a:pPr>
            <a:endParaRPr lang="en-US" dirty="0">
              <a:solidFill>
                <a:prstClr val="black"/>
              </a:solidFill>
              <a:cs typeface="B Nazanin" panose="00000400000000000000" pitchFamily="2" charset="-78"/>
            </a:endParaRPr>
          </a:p>
        </p:txBody>
      </p:sp>
      <p:sp>
        <p:nvSpPr>
          <p:cNvPr id="6" name="TextBox 5"/>
          <p:cNvSpPr txBox="1"/>
          <p:nvPr/>
        </p:nvSpPr>
        <p:spPr>
          <a:xfrm>
            <a:off x="1371600" y="228600"/>
            <a:ext cx="7543800" cy="861774"/>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buFont typeface="Courier New" pitchFamily="49" charset="0"/>
              <a:buChar char="o"/>
            </a:pPr>
            <a:r>
              <a:rPr lang="fa-IR" sz="25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reflection blurRad="6350" stA="50000" endA="300" endPos="50000" dist="29997" dir="5400000" sy="-100000" algn="bl" rotWithShape="0"/>
                </a:effectLst>
                <a:cs typeface="B Nazanin" panose="00000400000000000000" pitchFamily="2" charset="-78"/>
              </a:rPr>
              <a:t>منطقه بندی بخش جراحی براساس سیکل کاری ونیز نوع ضد عفونی مورد نیاز:</a:t>
            </a:r>
          </a:p>
        </p:txBody>
      </p:sp>
      <p:sp>
        <p:nvSpPr>
          <p:cNvPr id="7" name="Rectangle 6"/>
          <p:cNvSpPr/>
          <p:nvPr/>
        </p:nvSpPr>
        <p:spPr>
          <a:xfrm>
            <a:off x="228600" y="3505200"/>
            <a:ext cx="8686800" cy="3462486"/>
          </a:xfrm>
          <a:prstGeom prst="rect">
            <a:avLst/>
          </a:prstGeom>
        </p:spPr>
        <p:txBody>
          <a:bodyPr wrap="square">
            <a:spAutoFit/>
          </a:bodyPr>
          <a:lstStyle/>
          <a:p>
            <a:pPr algn="justLow">
              <a:lnSpc>
                <a:spcPct val="150000"/>
              </a:lnSpc>
            </a:pPr>
            <a:r>
              <a:rPr lang="fa-IR" sz="2000" dirty="0">
                <a:solidFill>
                  <a:prstClr val="black"/>
                </a:solidFill>
                <a:cs typeface="B Nazanin" panose="00000400000000000000" pitchFamily="2" charset="-78"/>
              </a:rPr>
              <a:t>2) منطقه داخلی تالار اتاق عمل (منطقه تمیز  یا خط زرد): </a:t>
            </a:r>
          </a:p>
          <a:p>
            <a:pPr algn="justLow">
              <a:lnSpc>
                <a:spcPct val="150000"/>
              </a:lnSpc>
              <a:buFont typeface="Wingdings" pitchFamily="2" charset="2"/>
              <a:buChar char="§"/>
            </a:pPr>
            <a:r>
              <a:rPr lang="fa-IR" dirty="0">
                <a:solidFill>
                  <a:prstClr val="black"/>
                </a:solidFill>
                <a:latin typeface="Tahoma" pitchFamily="34" charset="0"/>
                <a:cs typeface="B Nazanin" panose="00000400000000000000" pitchFamily="2" charset="-78"/>
              </a:rPr>
              <a:t> </a:t>
            </a:r>
            <a:r>
              <a:rPr lang="ar-SA" dirty="0">
                <a:solidFill>
                  <a:prstClr val="black"/>
                </a:solidFill>
                <a:latin typeface="Tahoma" pitchFamily="34" charset="0"/>
                <a:cs typeface="B Nazanin" panose="00000400000000000000" pitchFamily="2" charset="-78"/>
              </a:rPr>
              <a:t>در </a:t>
            </a:r>
            <a:r>
              <a:rPr lang="fa-IR" dirty="0">
                <a:solidFill>
                  <a:prstClr val="black"/>
                </a:solidFill>
                <a:latin typeface="Tahoma" pitchFamily="34" charset="0"/>
                <a:cs typeface="B Nazanin" panose="00000400000000000000" pitchFamily="2" charset="-78"/>
              </a:rPr>
              <a:t>این منطقه </a:t>
            </a:r>
            <a:r>
              <a:rPr lang="ar-SA" dirty="0">
                <a:solidFill>
                  <a:prstClr val="black"/>
                </a:solidFill>
                <a:latin typeface="Tahoma" pitchFamily="34" charset="0"/>
                <a:cs typeface="B Nazanin" panose="00000400000000000000" pitchFamily="2" charset="-78"/>
              </a:rPr>
              <a:t>فشار هوا مثبت است و در مقایسه با منطقه حفاظت شده فشار هوا کمی بیشتر میشود . </a:t>
            </a:r>
            <a:endParaRPr lang="fa-IR" dirty="0">
              <a:solidFill>
                <a:prstClr val="black"/>
              </a:solidFill>
              <a:latin typeface="Tahoma" pitchFamily="34" charset="0"/>
              <a:cs typeface="B Nazanin" panose="00000400000000000000" pitchFamily="2" charset="-78"/>
            </a:endParaRPr>
          </a:p>
          <a:p>
            <a:pPr algn="justLow">
              <a:lnSpc>
                <a:spcPct val="150000"/>
              </a:lnSpc>
              <a:buFont typeface="Wingdings" pitchFamily="2" charset="2"/>
              <a:buChar char="§"/>
            </a:pPr>
            <a:r>
              <a:rPr lang="fa-IR" dirty="0">
                <a:solidFill>
                  <a:prstClr val="black"/>
                </a:solidFill>
                <a:latin typeface="Tahoma" pitchFamily="34" charset="0"/>
                <a:cs typeface="B Nazanin" panose="00000400000000000000" pitchFamily="2" charset="-78"/>
              </a:rPr>
              <a:t> </a:t>
            </a:r>
            <a:r>
              <a:rPr lang="ar-SA" dirty="0">
                <a:solidFill>
                  <a:prstClr val="black"/>
                </a:solidFill>
                <a:latin typeface="Tahoma" pitchFamily="34" charset="0"/>
                <a:cs typeface="B Nazanin" panose="00000400000000000000" pitchFamily="2" charset="-78"/>
              </a:rPr>
              <a:t>فضای انتظار بیمار قبل از عمل، اتاق ریکاوری، اتاق گچ گیری، فضای نگهداری خون، واحد ، تاریکخانه،</a:t>
            </a:r>
            <a:r>
              <a:rPr lang="fa-IR" dirty="0">
                <a:solidFill>
                  <a:prstClr val="black"/>
                </a:solidFill>
                <a:latin typeface="Tahoma" pitchFamily="34" charset="0"/>
                <a:cs typeface="B Nazanin" panose="00000400000000000000" pitchFamily="2" charset="-78"/>
              </a:rPr>
              <a:t> </a:t>
            </a:r>
            <a:r>
              <a:rPr lang="ar-SA" dirty="0">
                <a:solidFill>
                  <a:prstClr val="black"/>
                </a:solidFill>
                <a:latin typeface="Tahoma" pitchFamily="34" charset="0"/>
                <a:cs typeface="B Nazanin" panose="00000400000000000000" pitchFamily="2" charset="-78"/>
              </a:rPr>
              <a:t>رختک</a:t>
            </a:r>
            <a:r>
              <a:rPr lang="fa-IR" dirty="0">
                <a:solidFill>
                  <a:prstClr val="black"/>
                </a:solidFill>
                <a:latin typeface="Tahoma" pitchFamily="34" charset="0"/>
                <a:cs typeface="B Nazanin" panose="00000400000000000000" pitchFamily="2" charset="-78"/>
              </a:rPr>
              <a:t>ن کارک</a:t>
            </a:r>
            <a:r>
              <a:rPr lang="ar-SA" dirty="0">
                <a:solidFill>
                  <a:prstClr val="black"/>
                </a:solidFill>
                <a:latin typeface="Tahoma" pitchFamily="34" charset="0"/>
                <a:cs typeface="B Nazanin" panose="00000400000000000000" pitchFamily="2" charset="-78"/>
              </a:rPr>
              <a:t>نان،</a:t>
            </a:r>
            <a:r>
              <a:rPr lang="fa-IR" dirty="0">
                <a:solidFill>
                  <a:prstClr val="black"/>
                </a:solidFill>
                <a:latin typeface="Tahoma" pitchFamily="34" charset="0"/>
                <a:cs typeface="B Nazanin" panose="00000400000000000000" pitchFamily="2" charset="-78"/>
              </a:rPr>
              <a:t> </a:t>
            </a:r>
            <a:r>
              <a:rPr lang="ar-SA" dirty="0">
                <a:solidFill>
                  <a:prstClr val="black"/>
                </a:solidFill>
                <a:latin typeface="Tahoma" pitchFamily="34" charset="0"/>
                <a:cs typeface="B Nazanin" panose="00000400000000000000" pitchFamily="2" charset="-78"/>
              </a:rPr>
              <a:t>دفتر متخصصان بیهوشی و سرپرست اتاق عمل ، انبار </a:t>
            </a:r>
            <a:r>
              <a:rPr lang="fa-IR" dirty="0">
                <a:solidFill>
                  <a:prstClr val="black"/>
                </a:solidFill>
                <a:latin typeface="Tahoma" pitchFamily="34" charset="0"/>
                <a:cs typeface="B Nazanin" panose="00000400000000000000" pitchFamily="2" charset="-78"/>
              </a:rPr>
              <a:t>داروهای مصرفی،</a:t>
            </a:r>
            <a:r>
              <a:rPr lang="ar-SA" dirty="0">
                <a:solidFill>
                  <a:prstClr val="black"/>
                </a:solidFill>
                <a:latin typeface="Tahoma" pitchFamily="34" charset="0"/>
                <a:cs typeface="B Nazanin" panose="00000400000000000000" pitchFamily="2" charset="-78"/>
              </a:rPr>
              <a:t>وسایل و ابزار غیر استریل قرار دارد</a:t>
            </a:r>
            <a:r>
              <a:rPr lang="fa-IR" dirty="0">
                <a:solidFill>
                  <a:prstClr val="black"/>
                </a:solidFill>
                <a:latin typeface="Tahoma" pitchFamily="34" charset="0"/>
                <a:cs typeface="B Nazanin" panose="00000400000000000000" pitchFamily="2" charset="-78"/>
              </a:rPr>
              <a:t>.</a:t>
            </a:r>
          </a:p>
          <a:p>
            <a:pPr algn="justLow">
              <a:lnSpc>
                <a:spcPct val="150000"/>
              </a:lnSpc>
              <a:buFont typeface="Wingdings" pitchFamily="2" charset="2"/>
              <a:buChar char="§"/>
            </a:pPr>
            <a:r>
              <a:rPr lang="fa-IR" dirty="0">
                <a:solidFill>
                  <a:prstClr val="black"/>
                </a:solidFill>
                <a:latin typeface="Tahoma" pitchFamily="34" charset="0"/>
                <a:cs typeface="B Nazanin" panose="00000400000000000000" pitchFamily="2" charset="-78"/>
              </a:rPr>
              <a:t> ریکاوری آخرین محل این بخش ونقطه تلاقی با بخش سوم است.</a:t>
            </a:r>
          </a:p>
          <a:p>
            <a:pPr algn="justLow">
              <a:lnSpc>
                <a:spcPct val="150000"/>
              </a:lnSpc>
              <a:buFont typeface="Wingdings" pitchFamily="2" charset="2"/>
              <a:buChar char="§"/>
            </a:pPr>
            <a:r>
              <a:rPr lang="fa-IR" dirty="0">
                <a:solidFill>
                  <a:prstClr val="black"/>
                </a:solidFill>
                <a:latin typeface="Tahoma" pitchFamily="34" charset="0"/>
                <a:cs typeface="B Nazanin" panose="00000400000000000000" pitchFamily="2" charset="-78"/>
              </a:rPr>
              <a:t> محل پوشیدن لباس های مخصوص جراحی (</a:t>
            </a:r>
            <a:r>
              <a:rPr lang="fa-IR" dirty="0">
                <a:solidFill>
                  <a:prstClr val="black"/>
                </a:solidFill>
                <a:cs typeface="B Nazanin" panose="00000400000000000000" pitchFamily="2" charset="-78"/>
              </a:rPr>
              <a:t>شال وگان و دمپاپی و کلاه</a:t>
            </a:r>
            <a:r>
              <a:rPr lang="fa-IR" dirty="0">
                <a:solidFill>
                  <a:prstClr val="black"/>
                </a:solidFill>
                <a:latin typeface="Tahoma" pitchFamily="34" charset="0"/>
                <a:cs typeface="B Nazanin" panose="00000400000000000000" pitchFamily="2" charset="-78"/>
              </a:rPr>
              <a:t>)</a:t>
            </a:r>
          </a:p>
          <a:p>
            <a:pPr algn="justLow">
              <a:lnSpc>
                <a:spcPct val="150000"/>
              </a:lnSpc>
            </a:pPr>
            <a:r>
              <a:rPr lang="fa-IR" dirty="0">
                <a:solidFill>
                  <a:prstClr val="black"/>
                </a:solidFill>
                <a:cs typeface="B Nazanin" panose="00000400000000000000" pitchFamily="2" charset="-78"/>
              </a:rPr>
              <a:t>.</a:t>
            </a:r>
            <a:r>
              <a:rPr lang="fa-IR" dirty="0">
                <a:solidFill>
                  <a:prstClr val="black"/>
                </a:solidFill>
                <a:latin typeface="Tahoma" pitchFamily="34" charset="0"/>
                <a:cs typeface="B Nazanin" panose="00000400000000000000" pitchFamily="2" charset="-78"/>
              </a:rPr>
              <a:t> </a:t>
            </a:r>
          </a:p>
          <a:p>
            <a:pPr algn="justLow">
              <a:lnSpc>
                <a:spcPct val="150000"/>
              </a:lnSpc>
            </a:pPr>
            <a:endParaRPr lang="en-US" dirty="0">
              <a:solidFill>
                <a:prstClr val="black"/>
              </a:solidFill>
              <a:cs typeface="B Nazanin" panose="00000400000000000000" pitchFamily="2" charset="-78"/>
            </a:endParaRPr>
          </a:p>
        </p:txBody>
      </p:sp>
    </p:spTree>
    <p:extLst>
      <p:ext uri="{BB962C8B-B14F-4D97-AF65-F5344CB8AC3E}">
        <p14:creationId xmlns:p14="http://schemas.microsoft.com/office/powerpoint/2010/main" val="2569395180"/>
      </p:ext>
    </p:extLst>
  </p:cSld>
  <p:clrMapOvr>
    <a:masterClrMapping/>
  </p:clrMapOvr>
  <p:transition>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457200"/>
            <a:ext cx="6347713" cy="1320800"/>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algn="r"/>
            <a:r>
              <a:rPr lang="en-US" sz="5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reflection blurRad="6350" stA="55000" endA="300" endPos="45500" dir="5400000" sy="-100000" algn="bl" rotWithShape="0"/>
                </a:effectLst>
                <a:cs typeface="B Nazanin" panose="00000400000000000000" pitchFamily="2" charset="-78"/>
              </a:rPr>
              <a:t>:</a:t>
            </a:r>
            <a:r>
              <a:rPr lang="fa-IR" sz="5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reflection blurRad="6350" stA="55000" endA="300" endPos="45500" dir="5400000" sy="-100000" algn="bl" rotWithShape="0"/>
                </a:effectLst>
                <a:cs typeface="B Nazanin" panose="00000400000000000000" pitchFamily="2" charset="-78"/>
              </a:rPr>
              <a:t>مقدمه</a:t>
            </a:r>
            <a:endParaRPr lang="en-US" sz="5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reflection blurRad="6350" stA="55000" endA="300" endPos="45500" dir="5400000" sy="-100000" algn="bl" rotWithShape="0"/>
              </a:effectLst>
              <a:cs typeface="B Nazanin" panose="00000400000000000000" pitchFamily="2" charset="-78"/>
            </a:endParaRPr>
          </a:p>
        </p:txBody>
      </p:sp>
      <p:sp>
        <p:nvSpPr>
          <p:cNvPr id="5" name="TextBox 4"/>
          <p:cNvSpPr txBox="1"/>
          <p:nvPr/>
        </p:nvSpPr>
        <p:spPr>
          <a:xfrm>
            <a:off x="762000" y="1219200"/>
            <a:ext cx="7772400" cy="5793894"/>
          </a:xfrm>
          <a:prstGeom prst="rect">
            <a:avLst/>
          </a:prstGeom>
          <a:noFill/>
        </p:spPr>
        <p:txBody>
          <a:bodyPr wrap="square" rtlCol="0">
            <a:spAutoFit/>
          </a:bodyPr>
          <a:lstStyle/>
          <a:p>
            <a:pPr algn="justLow">
              <a:lnSpc>
                <a:spcPct val="150000"/>
              </a:lnSpc>
            </a:pPr>
            <a:r>
              <a:rPr lang="fa-IR" sz="1900" dirty="0">
                <a:solidFill>
                  <a:prstClr val="black"/>
                </a:solidFill>
                <a:cs typeface="B Nazanin" panose="00000400000000000000" pitchFamily="2" charset="-78"/>
              </a:rPr>
              <a:t>بخش های جراحی ازپيچيده ترين بخش های هر بيمارستان هم به لحاظ کاربردی و هم به لحاظ طراحی می باشد. چرا که حتی در اين زمينه سياستگذاران نيز با توجه به تجربيات گونا گون نظرات مختلف  و گاه  متناقض ارائه می کند. بدين لحاظ از لزوم داشتن يک برنامه فيزيکي سخن به ميان می آيد که بايد قبل از هرگونه عمل طراحی با يک سری مصاحبه، سطح اتاق های عمل و فضاهای پشتيبانی عمل را مشخص </a:t>
            </a:r>
            <a:r>
              <a:rPr lang="fa-IR" sz="1900" dirty="0">
                <a:solidFill>
                  <a:prstClr val="black"/>
                </a:solidFill>
                <a:cs typeface="B Nazanin" panose="00000400000000000000" pitchFamily="2" charset="-78"/>
              </a:rPr>
              <a:t>کنند.</a:t>
            </a:r>
          </a:p>
          <a:p>
            <a:pPr algn="justLow">
              <a:lnSpc>
                <a:spcPct val="150000"/>
              </a:lnSpc>
            </a:pPr>
            <a:r>
              <a:rPr lang="fa-IR" sz="1900" dirty="0">
                <a:solidFill>
                  <a:prstClr val="black"/>
                </a:solidFill>
                <a:cs typeface="B Nazanin" panose="00000400000000000000" pitchFamily="2" charset="-78"/>
              </a:rPr>
              <a:t>مدیران ،جراحان، متخصصین بیهوشی و پرستاران اتاق عمل همه باید در پیش طرح یک اتاق (بسته به فضایی که بدان نیاز دارند) مشارکت جویند.</a:t>
            </a:r>
          </a:p>
          <a:p>
            <a:pPr algn="justLow">
              <a:lnSpc>
                <a:spcPct val="150000"/>
              </a:lnSpc>
            </a:pPr>
            <a:r>
              <a:rPr lang="fa-IR" sz="1900" dirty="0">
                <a:solidFill>
                  <a:prstClr val="black"/>
                </a:solidFill>
                <a:cs typeface="B Nazanin" panose="00000400000000000000" pitchFamily="2" charset="-78"/>
              </a:rPr>
              <a:t>طرح باید درک وسیعی از انواع پروسه های مدیریتی فضا داشته باشد تا مطمئن گردد که کلیه جزییات فضاها با توجه به نظرات گروه خاص استفاده کننده استخراج گشته است ،تعداد و نوع اتاق عمل اولین موضوع برای تصمیم گیری بشمار می رود.</a:t>
            </a:r>
          </a:p>
          <a:p>
            <a:pPr algn="justLow">
              <a:lnSpc>
                <a:spcPct val="150000"/>
              </a:lnSpc>
            </a:pPr>
            <a:r>
              <a:rPr lang="fa-IR" sz="1900" dirty="0">
                <a:solidFill>
                  <a:prstClr val="black"/>
                </a:solidFill>
                <a:cs typeface="B Nazanin" panose="00000400000000000000" pitchFamily="2" charset="-78"/>
              </a:rPr>
              <a:t>در بیمارستان های بزرگ تمایل دارند که نوع اتاق عمل کاملا مشخص شود تا جزییات مورد نیاز هر اتاق کاملا پیش بینی گردد.</a:t>
            </a:r>
            <a:endParaRPr lang="en-US" sz="1900" dirty="0">
              <a:solidFill>
                <a:prstClr val="black"/>
              </a:solidFill>
              <a:cs typeface="B Nazanin" panose="00000400000000000000" pitchFamily="2" charset="-78"/>
            </a:endParaRPr>
          </a:p>
          <a:p>
            <a:pPr algn="justLow">
              <a:lnSpc>
                <a:spcPct val="150000"/>
              </a:lnSpc>
            </a:pPr>
            <a:endParaRPr lang="fa-IR" sz="1900" dirty="0">
              <a:solidFill>
                <a:prstClr val="black"/>
              </a:solidFill>
              <a:cs typeface="B Nazanin" panose="00000400000000000000" pitchFamily="2" charset="-78"/>
            </a:endParaRPr>
          </a:p>
        </p:txBody>
      </p:sp>
    </p:spTree>
    <p:extLst>
      <p:ext uri="{BB962C8B-B14F-4D97-AF65-F5344CB8AC3E}">
        <p14:creationId xmlns:p14="http://schemas.microsoft.com/office/powerpoint/2010/main" val="1499025631"/>
      </p:ext>
    </p:extLst>
  </p:cSld>
  <p:clrMapOvr>
    <a:masterClrMapping/>
  </p:clrMapOvr>
  <p:transition>
    <p:pull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4400" y="4114800"/>
            <a:ext cx="7848600" cy="1800493"/>
          </a:xfrm>
          <a:prstGeom prst="rect">
            <a:avLst/>
          </a:prstGeom>
          <a:noFill/>
        </p:spPr>
        <p:txBody>
          <a:bodyPr wrap="square" rtlCol="0">
            <a:spAutoFit/>
          </a:bodyPr>
          <a:lstStyle/>
          <a:p>
            <a:pPr rtl="0">
              <a:lnSpc>
                <a:spcPct val="150000"/>
              </a:lnSpc>
            </a:pPr>
            <a:r>
              <a:rPr lang="fa-IR" sz="2000" dirty="0">
                <a:solidFill>
                  <a:prstClr val="black"/>
                </a:solidFill>
                <a:cs typeface="B Nazanin" panose="00000400000000000000" pitchFamily="2" charset="-78"/>
              </a:rPr>
              <a:t>4) منطقه خروج وسایل کثیف از تالار اتاق های عمل</a:t>
            </a:r>
            <a:r>
              <a:rPr lang="fa-IR" dirty="0">
                <a:solidFill>
                  <a:prstClr val="black"/>
                </a:solidFill>
                <a:cs typeface="B Nazanin" panose="00000400000000000000" pitchFamily="2" charset="-78"/>
              </a:rPr>
              <a:t>:</a:t>
            </a:r>
          </a:p>
          <a:p>
            <a:pPr rtl="0">
              <a:lnSpc>
                <a:spcPct val="150000"/>
              </a:lnSpc>
            </a:pPr>
            <a:r>
              <a:rPr lang="ar-SA" dirty="0">
                <a:solidFill>
                  <a:prstClr val="black"/>
                </a:solidFill>
                <a:latin typeface="Tahoma" pitchFamily="34" charset="0"/>
                <a:cs typeface="B Nazanin" panose="00000400000000000000" pitchFamily="2" charset="-78"/>
              </a:rPr>
              <a:t>مواد زاید و ملحفه های کثیف </a:t>
            </a:r>
            <a:r>
              <a:rPr lang="fa-IR" dirty="0">
                <a:solidFill>
                  <a:prstClr val="black"/>
                </a:solidFill>
                <a:latin typeface="Tahoma" pitchFamily="34" charset="0"/>
                <a:cs typeface="B Nazanin" panose="00000400000000000000" pitchFamily="2" charset="-78"/>
              </a:rPr>
              <a:t>در این قسمت </a:t>
            </a:r>
            <a:r>
              <a:rPr lang="ar-SA" dirty="0">
                <a:solidFill>
                  <a:prstClr val="black"/>
                </a:solidFill>
                <a:latin typeface="Tahoma" pitchFamily="34" charset="0"/>
                <a:cs typeface="B Nazanin" panose="00000400000000000000" pitchFamily="2" charset="-78"/>
              </a:rPr>
              <a:t>قرار</a:t>
            </a:r>
            <a:r>
              <a:rPr lang="fa-IR" dirty="0">
                <a:solidFill>
                  <a:prstClr val="black"/>
                </a:solidFill>
                <a:latin typeface="Tahoma" pitchFamily="34" charset="0"/>
                <a:cs typeface="B Nazanin" panose="00000400000000000000" pitchFamily="2" charset="-78"/>
              </a:rPr>
              <a:t> </a:t>
            </a:r>
            <a:r>
              <a:rPr lang="ar-SA" dirty="0">
                <a:solidFill>
                  <a:prstClr val="black"/>
                </a:solidFill>
                <a:latin typeface="Tahoma" pitchFamily="34" charset="0"/>
                <a:cs typeface="B Nazanin" panose="00000400000000000000" pitchFamily="2" charset="-78"/>
              </a:rPr>
              <a:t>می گیرند</a:t>
            </a:r>
            <a:r>
              <a:rPr lang="fa-IR" dirty="0">
                <a:solidFill>
                  <a:prstClr val="black"/>
                </a:solidFill>
                <a:cs typeface="B Nazanin" panose="00000400000000000000" pitchFamily="2" charset="-78"/>
              </a:rPr>
              <a:t>.</a:t>
            </a:r>
            <a:endParaRPr lang="en-US" dirty="0">
              <a:solidFill>
                <a:prstClr val="black"/>
              </a:solidFill>
              <a:cs typeface="B Nazanin" panose="00000400000000000000" pitchFamily="2" charset="-78"/>
            </a:endParaRPr>
          </a:p>
          <a:p>
            <a:pPr rtl="0">
              <a:lnSpc>
                <a:spcPct val="150000"/>
              </a:lnSpc>
            </a:pPr>
            <a:endParaRPr lang="fa-IR" dirty="0">
              <a:solidFill>
                <a:prstClr val="black"/>
              </a:solidFill>
              <a:cs typeface="B Nazanin" panose="00000400000000000000" pitchFamily="2" charset="-78"/>
            </a:endParaRPr>
          </a:p>
          <a:p>
            <a:pPr rtl="0">
              <a:lnSpc>
                <a:spcPct val="150000"/>
              </a:lnSpc>
            </a:pPr>
            <a:endParaRPr lang="en-US" dirty="0">
              <a:solidFill>
                <a:prstClr val="black"/>
              </a:solidFill>
              <a:cs typeface="B Nazanin" panose="00000400000000000000" pitchFamily="2" charset="-78"/>
            </a:endParaRPr>
          </a:p>
        </p:txBody>
      </p:sp>
      <p:sp>
        <p:nvSpPr>
          <p:cNvPr id="5" name="TextBox 4"/>
          <p:cNvSpPr txBox="1"/>
          <p:nvPr/>
        </p:nvSpPr>
        <p:spPr>
          <a:xfrm>
            <a:off x="3276600" y="1018907"/>
            <a:ext cx="5638800" cy="2677656"/>
          </a:xfrm>
          <a:prstGeom prst="rect">
            <a:avLst/>
          </a:prstGeom>
          <a:noFill/>
        </p:spPr>
        <p:txBody>
          <a:bodyPr wrap="square" rtlCol="0">
            <a:spAutoFit/>
          </a:bodyPr>
          <a:lstStyle/>
          <a:p>
            <a:pPr rtl="0">
              <a:lnSpc>
                <a:spcPct val="150000"/>
              </a:lnSpc>
            </a:pPr>
            <a:r>
              <a:rPr lang="fa-IR" sz="2000" dirty="0">
                <a:solidFill>
                  <a:prstClr val="black"/>
                </a:solidFill>
                <a:cs typeface="B Nazanin" panose="00000400000000000000" pitchFamily="2" charset="-78"/>
              </a:rPr>
              <a:t>3) منطقه اصلی در تالار اتاق های عمل (ناحیه ضدعفونی شده یا ناحیه خط قرمز)</a:t>
            </a:r>
            <a:r>
              <a:rPr lang="fa-IR" dirty="0">
                <a:solidFill>
                  <a:prstClr val="black"/>
                </a:solidFill>
                <a:cs typeface="B Nazanin" panose="00000400000000000000" pitchFamily="2" charset="-78"/>
              </a:rPr>
              <a:t>:</a:t>
            </a:r>
          </a:p>
          <a:p>
            <a:pPr>
              <a:lnSpc>
                <a:spcPct val="150000"/>
              </a:lnSpc>
              <a:buFont typeface="Wingdings" pitchFamily="2" charset="2"/>
              <a:buChar char="§"/>
            </a:pPr>
            <a:r>
              <a:rPr lang="fa-IR" dirty="0">
                <a:solidFill>
                  <a:prstClr val="black"/>
                </a:solidFill>
                <a:latin typeface="Tahoma" pitchFamily="34" charset="0"/>
                <a:cs typeface="B Nazanin" panose="00000400000000000000" pitchFamily="2" charset="-78"/>
              </a:rPr>
              <a:t> </a:t>
            </a:r>
            <a:r>
              <a:rPr lang="ar-SA" dirty="0">
                <a:solidFill>
                  <a:prstClr val="black"/>
                </a:solidFill>
                <a:latin typeface="Tahoma" pitchFamily="34" charset="0"/>
                <a:cs typeface="B Nazanin" panose="00000400000000000000" pitchFamily="2" charset="-78"/>
              </a:rPr>
              <a:t>منطقه استریل دارای بالاترین درجه فشار هوا است</a:t>
            </a:r>
            <a:r>
              <a:rPr lang="fa-IR" dirty="0">
                <a:solidFill>
                  <a:prstClr val="black"/>
                </a:solidFill>
                <a:latin typeface="Tahoma" pitchFamily="34" charset="0"/>
                <a:cs typeface="B Nazanin" panose="00000400000000000000" pitchFamily="2" charset="-78"/>
              </a:rPr>
              <a:t>.</a:t>
            </a:r>
          </a:p>
          <a:p>
            <a:pPr>
              <a:lnSpc>
                <a:spcPct val="150000"/>
              </a:lnSpc>
              <a:buFont typeface="Wingdings" pitchFamily="2" charset="2"/>
              <a:buChar char="§"/>
            </a:pPr>
            <a:r>
              <a:rPr lang="fa-IR" dirty="0">
                <a:solidFill>
                  <a:prstClr val="black"/>
                </a:solidFill>
                <a:latin typeface="Tahoma" pitchFamily="34" charset="0"/>
                <a:cs typeface="B Nazanin" panose="00000400000000000000" pitchFamily="2" charset="-78"/>
              </a:rPr>
              <a:t> </a:t>
            </a:r>
            <a:r>
              <a:rPr lang="ar-SA" dirty="0">
                <a:solidFill>
                  <a:prstClr val="black"/>
                </a:solidFill>
                <a:latin typeface="Tahoma" pitchFamily="34" charset="0"/>
                <a:cs typeface="B Nazanin" panose="00000400000000000000" pitchFamily="2" charset="-78"/>
              </a:rPr>
              <a:t>در این منطقه کارکنان باید لباس مخصوص اتاق عمل بپوشند</a:t>
            </a:r>
            <a:r>
              <a:rPr lang="fa-IR" dirty="0">
                <a:solidFill>
                  <a:prstClr val="black"/>
                </a:solidFill>
                <a:latin typeface="Tahoma" pitchFamily="34" charset="0"/>
                <a:cs typeface="B Nazanin" panose="00000400000000000000" pitchFamily="2" charset="-78"/>
              </a:rPr>
              <a:t>.</a:t>
            </a:r>
            <a:r>
              <a:rPr lang="ar-SA" dirty="0">
                <a:solidFill>
                  <a:prstClr val="black"/>
                </a:solidFill>
                <a:latin typeface="Tahoma" pitchFamily="34" charset="0"/>
                <a:cs typeface="B Nazanin" panose="00000400000000000000" pitchFamily="2" charset="-78"/>
              </a:rPr>
              <a:t> </a:t>
            </a:r>
            <a:endParaRPr lang="fa-IR" dirty="0">
              <a:solidFill>
                <a:prstClr val="black"/>
              </a:solidFill>
              <a:latin typeface="Tahoma" pitchFamily="34" charset="0"/>
              <a:cs typeface="B Nazanin" panose="00000400000000000000" pitchFamily="2" charset="-78"/>
            </a:endParaRPr>
          </a:p>
          <a:p>
            <a:pPr>
              <a:lnSpc>
                <a:spcPct val="150000"/>
              </a:lnSpc>
              <a:buFont typeface="Wingdings" pitchFamily="2" charset="2"/>
              <a:buChar char="§"/>
            </a:pPr>
            <a:r>
              <a:rPr lang="fa-IR" dirty="0">
                <a:solidFill>
                  <a:prstClr val="black"/>
                </a:solidFill>
                <a:latin typeface="Tahoma" pitchFamily="34" charset="0"/>
                <a:cs typeface="B Nazanin" panose="00000400000000000000" pitchFamily="2" charset="-78"/>
              </a:rPr>
              <a:t> </a:t>
            </a:r>
            <a:r>
              <a:rPr lang="ar-SA" dirty="0">
                <a:solidFill>
                  <a:prstClr val="black"/>
                </a:solidFill>
                <a:latin typeface="Tahoma" pitchFamily="34" charset="0"/>
                <a:cs typeface="B Nazanin" panose="00000400000000000000" pitchFamily="2" charset="-78"/>
              </a:rPr>
              <a:t>اتاق شست و شو ، اتاق بیهوشی ، انبار وسایل استریل و محل تخلیه ساکشن قرار دارد</a:t>
            </a:r>
            <a:r>
              <a:rPr lang="fa-IR" dirty="0">
                <a:solidFill>
                  <a:prstClr val="black"/>
                </a:solidFill>
                <a:latin typeface="Tahoma" pitchFamily="34" charset="0"/>
                <a:cs typeface="B Nazanin" panose="00000400000000000000" pitchFamily="2" charset="-78"/>
              </a:rPr>
              <a:t>.</a:t>
            </a:r>
            <a:endParaRPr lang="en-US" dirty="0">
              <a:solidFill>
                <a:prstClr val="black"/>
              </a:solidFill>
              <a:cs typeface="B Nazanin" panose="00000400000000000000" pitchFamily="2" charset="-78"/>
            </a:endParaRPr>
          </a:p>
        </p:txBody>
      </p:sp>
      <p:pic>
        <p:nvPicPr>
          <p:cNvPr id="6" name="Picture 5" descr="Picture1.jpg"/>
          <p:cNvPicPr>
            <a:picLocks noChangeAspect="1"/>
          </p:cNvPicPr>
          <p:nvPr/>
        </p:nvPicPr>
        <p:blipFill>
          <a:blip r:embed="rId2" cstate="print"/>
          <a:srcRect r="42826" b="9178"/>
          <a:stretch>
            <a:fillRect/>
          </a:stretch>
        </p:blipFill>
        <p:spPr>
          <a:xfrm>
            <a:off x="228600" y="609600"/>
            <a:ext cx="3048000" cy="3633124"/>
          </a:xfrm>
          <a:prstGeom prst="rect">
            <a:avLst/>
          </a:prstGeom>
          <a:ln>
            <a:noFill/>
          </a:ln>
          <a:effectLst>
            <a:outerShdw blurRad="190500" sx="105000" sy="105000" algn="tl" rotWithShape="0">
              <a:srgbClr val="000000">
                <a:alpha val="70000"/>
              </a:srgbClr>
            </a:outerShdw>
          </a:effectLst>
        </p:spPr>
      </p:pic>
    </p:spTree>
    <p:extLst>
      <p:ext uri="{BB962C8B-B14F-4D97-AF65-F5344CB8AC3E}">
        <p14:creationId xmlns:p14="http://schemas.microsoft.com/office/powerpoint/2010/main" val="40044060"/>
      </p:ext>
    </p:extLst>
  </p:cSld>
  <p:clrMapOvr>
    <a:masterClrMapping/>
  </p:clrMapOvr>
  <p:transition>
    <p:pull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62000" y="859304"/>
            <a:ext cx="7696200" cy="969496"/>
          </a:xfrm>
          <a:prstGeom prst="rect">
            <a:avLst/>
          </a:prstGeom>
        </p:spPr>
        <p:txBody>
          <a:bodyPr wrap="square">
            <a:spAutoFit/>
          </a:bodyPr>
          <a:lstStyle/>
          <a:p>
            <a:pPr algn="justLow">
              <a:lnSpc>
                <a:spcPct val="150000"/>
              </a:lnSpc>
            </a:pPr>
            <a:r>
              <a:rPr lang="fa-IR" sz="1900" dirty="0">
                <a:solidFill>
                  <a:prstClr val="black"/>
                </a:solidFill>
                <a:ea typeface="Majalla UI"/>
                <a:cs typeface="B Nazanin" panose="00000400000000000000" pitchFamily="2" charset="-78"/>
              </a:rPr>
              <a:t>بهترین روش برای طراحی بخش جراحی استفاده از روش طراحی جز به کل است.برای نیل به این هدف ابتدا باید به تفکیک روابط پرداخت سپس با ترکیب این روابط میتوان به یک سیرکولاسیون کلی رسید.</a:t>
            </a:r>
            <a:endParaRPr lang="en-US" sz="1900" dirty="0">
              <a:solidFill>
                <a:prstClr val="black"/>
              </a:solidFill>
              <a:cs typeface="B Nazanin" panose="00000400000000000000" pitchFamily="2" charset="-78"/>
            </a:endParaRPr>
          </a:p>
        </p:txBody>
      </p:sp>
      <p:sp>
        <p:nvSpPr>
          <p:cNvPr id="6" name="Rectangle 5"/>
          <p:cNvSpPr/>
          <p:nvPr/>
        </p:nvSpPr>
        <p:spPr>
          <a:xfrm>
            <a:off x="1753718" y="2372380"/>
            <a:ext cx="5812810" cy="523220"/>
          </a:xfrm>
          <a:prstGeom prst="rect">
            <a:avLst/>
          </a:prstGeom>
        </p:spPr>
        <p:txBody>
          <a:bodyPr wrap="none">
            <a:spAutoFit/>
          </a:bodyPr>
          <a:lstStyle/>
          <a:p>
            <a:pPr algn="ctr" rtl="0">
              <a:defRPr/>
            </a:pPr>
            <a:r>
              <a:rPr lang="fa-IR" sz="28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reflection blurRad="6350" stA="55000" endA="300" endPos="45500" dir="5400000" sy="-100000" algn="bl" rotWithShape="0"/>
                </a:effectLst>
                <a:cs typeface="B Nazanin" panose="00000400000000000000" pitchFamily="2" charset="-78"/>
              </a:rPr>
              <a:t>1- بررسی روابط از نظر روند انجام عمل جراحی</a:t>
            </a:r>
            <a:endParaRPr lang="en-US" sz="28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reflection blurRad="6350" stA="55000" endA="300" endPos="45500" dir="5400000" sy="-100000" algn="bl" rotWithShape="0"/>
              </a:effectLst>
              <a:cs typeface="B Nazanin" panose="00000400000000000000" pitchFamily="2" charset="-78"/>
            </a:endParaRPr>
          </a:p>
        </p:txBody>
      </p:sp>
      <p:sp>
        <p:nvSpPr>
          <p:cNvPr id="7" name="Text Box 21">
            <a:hlinkClick r:id="rId2" action="ppaction://hlinksldjump"/>
          </p:cNvPr>
          <p:cNvSpPr txBox="1">
            <a:spLocks noChangeArrowheads="1"/>
          </p:cNvSpPr>
          <p:nvPr/>
        </p:nvSpPr>
        <p:spPr bwMode="auto">
          <a:xfrm>
            <a:off x="3505200" y="3379113"/>
            <a:ext cx="2447925" cy="430887"/>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a:spAutoFit/>
          </a:bodyPr>
          <a:lstStyle/>
          <a:p>
            <a:pPr algn="ctr" rtl="0">
              <a:defRPr/>
            </a:pPr>
            <a:r>
              <a:rPr lang="fa-IR" sz="2200" b="1" dirty="0">
                <a:solidFill>
                  <a:prstClr val="black"/>
                </a:solidFill>
                <a:latin typeface="Arial" pitchFamily="34" charset="0"/>
                <a:cs typeface="B Nazanin" panose="00000400000000000000" pitchFamily="2" charset="-78"/>
              </a:rPr>
              <a:t>قبل از عمل</a:t>
            </a:r>
            <a:endParaRPr lang="en-US" sz="2200" b="1" dirty="0">
              <a:solidFill>
                <a:prstClr val="black"/>
              </a:solidFill>
              <a:latin typeface="Arial" pitchFamily="34" charset="0"/>
              <a:cs typeface="B Nazanin" panose="00000400000000000000" pitchFamily="2" charset="-78"/>
            </a:endParaRPr>
          </a:p>
        </p:txBody>
      </p:sp>
      <p:sp>
        <p:nvSpPr>
          <p:cNvPr id="8" name="Text Box 22">
            <a:hlinkClick r:id="rId3" action="ppaction://hlinksldjump"/>
          </p:cNvPr>
          <p:cNvSpPr txBox="1">
            <a:spLocks noChangeArrowheads="1"/>
          </p:cNvSpPr>
          <p:nvPr/>
        </p:nvSpPr>
        <p:spPr bwMode="auto">
          <a:xfrm>
            <a:off x="3505200" y="4419600"/>
            <a:ext cx="2447925" cy="430887"/>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a:spAutoFit/>
          </a:bodyPr>
          <a:lstStyle/>
          <a:p>
            <a:pPr algn="ctr" rtl="0">
              <a:defRPr/>
            </a:pPr>
            <a:r>
              <a:rPr lang="fa-IR" sz="2200" b="1" dirty="0">
                <a:solidFill>
                  <a:prstClr val="black"/>
                </a:solidFill>
                <a:latin typeface="Arial" pitchFamily="34" charset="0"/>
                <a:cs typeface="B Nazanin" panose="00000400000000000000" pitchFamily="2" charset="-78"/>
              </a:rPr>
              <a:t> زمان عمل</a:t>
            </a:r>
            <a:endParaRPr lang="en-US" sz="2200" b="1" dirty="0">
              <a:solidFill>
                <a:prstClr val="black"/>
              </a:solidFill>
              <a:latin typeface="Arial" pitchFamily="34" charset="0"/>
              <a:cs typeface="B Nazanin" panose="00000400000000000000" pitchFamily="2" charset="-78"/>
            </a:endParaRPr>
          </a:p>
        </p:txBody>
      </p:sp>
      <p:sp>
        <p:nvSpPr>
          <p:cNvPr id="9" name="Text Box 23">
            <a:hlinkClick r:id="rId3" action="ppaction://hlinksldjump"/>
          </p:cNvPr>
          <p:cNvSpPr txBox="1">
            <a:spLocks noChangeArrowheads="1"/>
          </p:cNvSpPr>
          <p:nvPr/>
        </p:nvSpPr>
        <p:spPr bwMode="auto">
          <a:xfrm>
            <a:off x="3505200" y="5410200"/>
            <a:ext cx="2447925" cy="430887"/>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a:spAutoFit/>
          </a:bodyPr>
          <a:lstStyle/>
          <a:p>
            <a:pPr algn="ctr" rtl="0">
              <a:defRPr/>
            </a:pPr>
            <a:r>
              <a:rPr lang="fa-IR" sz="2200" b="1" dirty="0">
                <a:solidFill>
                  <a:prstClr val="black"/>
                </a:solidFill>
                <a:latin typeface="Arial" pitchFamily="34" charset="0"/>
                <a:cs typeface="B Nazanin" panose="00000400000000000000" pitchFamily="2" charset="-78"/>
              </a:rPr>
              <a:t>بعد از عمل</a:t>
            </a:r>
            <a:endParaRPr lang="en-US" sz="2200" b="1" dirty="0">
              <a:solidFill>
                <a:prstClr val="black"/>
              </a:solidFill>
              <a:latin typeface="Arial" pitchFamily="34" charset="0"/>
              <a:cs typeface="B Nazanin" panose="00000400000000000000" pitchFamily="2" charset="-78"/>
            </a:endParaRPr>
          </a:p>
        </p:txBody>
      </p:sp>
      <p:sp>
        <p:nvSpPr>
          <p:cNvPr id="10" name="TextBox 9"/>
          <p:cNvSpPr txBox="1"/>
          <p:nvPr/>
        </p:nvSpPr>
        <p:spPr>
          <a:xfrm>
            <a:off x="2743200" y="304800"/>
            <a:ext cx="6019800" cy="615553"/>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buFont typeface="Courier New" pitchFamily="49" charset="0"/>
              <a:buChar char="o"/>
            </a:pPr>
            <a:r>
              <a:rPr lang="fa-IR" sz="3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rPr>
              <a:t>سیرکولاسیون و روابط:</a:t>
            </a:r>
            <a:endParaRPr lang="en-US" sz="3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endParaRPr>
          </a:p>
        </p:txBody>
      </p:sp>
    </p:spTree>
    <p:extLst>
      <p:ext uri="{BB962C8B-B14F-4D97-AF65-F5344CB8AC3E}">
        <p14:creationId xmlns:p14="http://schemas.microsoft.com/office/powerpoint/2010/main" val="1828913039"/>
      </p:ext>
    </p:extLst>
  </p:cSld>
  <p:clrMapOvr>
    <a:masterClrMapping/>
  </p:clrMapOvr>
  <p:transition>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667000" y="381000"/>
            <a:ext cx="6019800" cy="523220"/>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buFont typeface="Courier New" pitchFamily="49" charset="0"/>
              <a:buChar char="o"/>
            </a:pPr>
            <a:r>
              <a:rPr lang="fa-IR" sz="28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rPr>
              <a:t>دیاگرام حرکتی پرسنل قبل از عمل: </a:t>
            </a:r>
            <a:endParaRPr lang="en-US" sz="28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endParaRPr>
          </a:p>
        </p:txBody>
      </p:sp>
      <p:pic>
        <p:nvPicPr>
          <p:cNvPr id="3" name="Picture 2" descr="k3.jpg"/>
          <p:cNvPicPr>
            <a:picLocks noChangeAspect="1"/>
          </p:cNvPicPr>
          <p:nvPr/>
        </p:nvPicPr>
        <p:blipFill>
          <a:blip r:embed="rId2" cstate="print">
            <a:extLst>
              <a:ext uri="{BEBA8EAE-BF5A-486C-A8C5-ECC9F3942E4B}">
                <a14:imgProps xmlns:a14="http://schemas.microsoft.com/office/drawing/2010/main">
                  <a14:imgLayer r:embed="rId3">
                    <a14:imgEffect>
                      <a14:brightnessContrast bright="-5000"/>
                    </a14:imgEffect>
                  </a14:imgLayer>
                </a14:imgProps>
              </a:ext>
            </a:extLst>
          </a:blip>
          <a:stretch>
            <a:fillRect/>
          </a:stretch>
        </p:blipFill>
        <p:spPr>
          <a:xfrm>
            <a:off x="228600" y="1298342"/>
            <a:ext cx="8686800" cy="4414176"/>
          </a:xfrm>
          <a:prstGeom prst="rect">
            <a:avLst/>
          </a:prstGeom>
          <a:ln>
            <a:noFill/>
          </a:ln>
          <a:effectLst>
            <a:outerShdw blurRad="292100" dist="139700" dir="2700000" sx="101000" sy="101000" algn="tl" rotWithShape="0">
              <a:srgbClr val="333333">
                <a:alpha val="65000"/>
              </a:srgbClr>
            </a:outerShdw>
          </a:effectLst>
        </p:spPr>
      </p:pic>
    </p:spTree>
    <p:extLst>
      <p:ext uri="{BB962C8B-B14F-4D97-AF65-F5344CB8AC3E}">
        <p14:creationId xmlns:p14="http://schemas.microsoft.com/office/powerpoint/2010/main" val="3289039398"/>
      </p:ext>
    </p:extLst>
  </p:cSld>
  <p:clrMapOvr>
    <a:masterClrMapping/>
  </p:clrMapOvr>
  <p:transition>
    <p:pull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67000" y="381000"/>
            <a:ext cx="6019800" cy="523220"/>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buFont typeface="Courier New" pitchFamily="49" charset="0"/>
              <a:buChar char="o"/>
            </a:pPr>
            <a:r>
              <a:rPr lang="fa-IR" sz="28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rPr>
              <a:t>دیاگرام حرکتی پرسنل در هنگام عمل: </a:t>
            </a:r>
            <a:endParaRPr lang="en-US" sz="28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endParaRPr>
          </a:p>
        </p:txBody>
      </p:sp>
      <p:pic>
        <p:nvPicPr>
          <p:cNvPr id="3" name="Picture 2" descr="k4.jpg"/>
          <p:cNvPicPr>
            <a:picLocks noChangeAspect="1"/>
          </p:cNvPicPr>
          <p:nvPr/>
        </p:nvPicPr>
        <p:blipFill>
          <a:blip r:embed="rId2" cstate="print">
            <a:extLst>
              <a:ext uri="{BEBA8EAE-BF5A-486C-A8C5-ECC9F3942E4B}">
                <a14:imgProps xmlns:a14="http://schemas.microsoft.com/office/drawing/2010/main">
                  <a14:imgLayer r:embed="rId3">
                    <a14:imgEffect>
                      <a14:brightnessContrast bright="-5000"/>
                    </a14:imgEffect>
                  </a14:imgLayer>
                </a14:imgProps>
              </a:ext>
            </a:extLst>
          </a:blip>
          <a:stretch>
            <a:fillRect/>
          </a:stretch>
        </p:blipFill>
        <p:spPr>
          <a:xfrm>
            <a:off x="533400" y="1122528"/>
            <a:ext cx="8077200" cy="5278272"/>
          </a:xfrm>
          <a:prstGeom prst="rect">
            <a:avLst/>
          </a:prstGeom>
          <a:ln>
            <a:noFill/>
          </a:ln>
          <a:effectLst>
            <a:softEdge rad="112500"/>
          </a:effectLst>
        </p:spPr>
      </p:pic>
    </p:spTree>
    <p:extLst>
      <p:ext uri="{BB962C8B-B14F-4D97-AF65-F5344CB8AC3E}">
        <p14:creationId xmlns:p14="http://schemas.microsoft.com/office/powerpoint/2010/main" val="1908850976"/>
      </p:ext>
    </p:extLst>
  </p:cSld>
  <p:clrMapOvr>
    <a:masterClrMapping/>
  </p:clrMapOvr>
  <p:transition>
    <p:pull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67000" y="381000"/>
            <a:ext cx="6019800" cy="523220"/>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buFont typeface="Courier New" pitchFamily="49" charset="0"/>
              <a:buChar char="o"/>
            </a:pPr>
            <a:r>
              <a:rPr lang="fa-IR" sz="28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rPr>
              <a:t>دیاگرام حرکتی پرسنل بعد از عمل: </a:t>
            </a:r>
            <a:endParaRPr lang="en-US" sz="28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endParaRPr>
          </a:p>
        </p:txBody>
      </p:sp>
      <p:pic>
        <p:nvPicPr>
          <p:cNvPr id="3" name="Picture 2" descr="k5.jpg"/>
          <p:cNvPicPr>
            <a:picLocks noChangeAspect="1"/>
          </p:cNvPicPr>
          <p:nvPr/>
        </p:nvPicPr>
        <p:blipFill>
          <a:blip r:embed="rId2" cstate="print"/>
          <a:stretch>
            <a:fillRect/>
          </a:stretch>
        </p:blipFill>
        <p:spPr>
          <a:xfrm>
            <a:off x="765517" y="1066800"/>
            <a:ext cx="7616483" cy="5394240"/>
          </a:xfrm>
          <a:prstGeom prst="rect">
            <a:avLst/>
          </a:prstGeom>
          <a:ln>
            <a:noFill/>
          </a:ln>
          <a:effectLst>
            <a:softEdge rad="112500"/>
          </a:effectLst>
        </p:spPr>
      </p:pic>
    </p:spTree>
    <p:extLst>
      <p:ext uri="{BB962C8B-B14F-4D97-AF65-F5344CB8AC3E}">
        <p14:creationId xmlns:p14="http://schemas.microsoft.com/office/powerpoint/2010/main" val="1986316272"/>
      </p:ext>
    </p:extLst>
  </p:cSld>
  <p:clrMapOvr>
    <a:masterClrMapping/>
  </p:clrMapOvr>
  <p:transition>
    <p:pull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63260" y="152400"/>
            <a:ext cx="5775940" cy="584775"/>
          </a:xfrm>
          <a:prstGeom prst="rect">
            <a:avLst/>
          </a:prstGeom>
        </p:spPr>
        <p:txBody>
          <a:bodyPr wrap="none">
            <a:spAutoFit/>
          </a:bodyPr>
          <a:lstStyle/>
          <a:p>
            <a:pPr rtl="0">
              <a:defRPr/>
            </a:pPr>
            <a:r>
              <a:rPr lang="fa-IR" sz="32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reflection blurRad="6350" stA="55000" endA="300" endPos="45500" dir="5400000" sy="-100000" algn="bl" rotWithShape="0"/>
                </a:effectLst>
                <a:cs typeface="B Nazanin" panose="00000400000000000000" pitchFamily="2" charset="-78"/>
              </a:rPr>
              <a:t>2-بررسی روابط از نظر مسیرهای حرکتی</a:t>
            </a:r>
            <a:endParaRPr lang="en-US" sz="32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reflection blurRad="6350" stA="55000" endA="300" endPos="45500" dir="5400000" sy="-100000" algn="bl" rotWithShape="0"/>
              </a:effectLst>
              <a:cs typeface="B Nazanin" panose="00000400000000000000" pitchFamily="2" charset="-78"/>
            </a:endParaRPr>
          </a:p>
        </p:txBody>
      </p:sp>
      <p:sp>
        <p:nvSpPr>
          <p:cNvPr id="24" name="Rectangle 23"/>
          <p:cNvSpPr/>
          <p:nvPr/>
        </p:nvSpPr>
        <p:spPr>
          <a:xfrm>
            <a:off x="4289471" y="762000"/>
            <a:ext cx="4158511" cy="461665"/>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0">
              <a:defRPr/>
            </a:pPr>
            <a:r>
              <a:rPr lang="fa-IR" sz="2400" b="1" spc="50" dirty="0">
                <a:ln w="11430"/>
                <a:gradFill>
                  <a:gsLst>
                    <a:gs pos="25000">
                      <a:srgbClr val="54A021">
                        <a:satMod val="155000"/>
                      </a:srgbClr>
                    </a:gs>
                    <a:gs pos="100000">
                      <a:srgbClr val="54A021">
                        <a:shade val="45000"/>
                        <a:satMod val="165000"/>
                      </a:srgbClr>
                    </a:gs>
                  </a:gsLst>
                  <a:lin ang="5400000"/>
                </a:gradFill>
                <a:effectLst>
                  <a:outerShdw blurRad="76200" dist="50800" dir="5400000" algn="tl" rotWithShape="0">
                    <a:srgbClr val="000000">
                      <a:alpha val="65000"/>
                    </a:srgbClr>
                  </a:outerShdw>
                </a:effectLst>
                <a:cs typeface="B Nazanin" panose="00000400000000000000" pitchFamily="2" charset="-78"/>
              </a:rPr>
              <a:t>الف) مسیر حرکت پزشکان و پرسنل:</a:t>
            </a:r>
            <a:endParaRPr lang="en-US" sz="2400" b="1" spc="50" dirty="0">
              <a:ln w="11430"/>
              <a:gradFill>
                <a:gsLst>
                  <a:gs pos="25000">
                    <a:srgbClr val="54A021">
                      <a:satMod val="155000"/>
                    </a:srgbClr>
                  </a:gs>
                  <a:gs pos="100000">
                    <a:srgbClr val="54A021">
                      <a:shade val="45000"/>
                      <a:satMod val="165000"/>
                    </a:srgbClr>
                  </a:gs>
                </a:gsLst>
                <a:lin ang="5400000"/>
              </a:gradFill>
              <a:effectLst>
                <a:outerShdw blurRad="76200" dist="50800" dir="5400000" algn="tl" rotWithShape="0">
                  <a:srgbClr val="000000">
                    <a:alpha val="65000"/>
                  </a:srgbClr>
                </a:outerShdw>
              </a:effectLst>
              <a:cs typeface="B Nazanin" panose="00000400000000000000" pitchFamily="2" charset="-78"/>
            </a:endParaRPr>
          </a:p>
        </p:txBody>
      </p:sp>
      <p:pic>
        <p:nvPicPr>
          <p:cNvPr id="5" name="Picture 4" descr="k7.jpg"/>
          <p:cNvPicPr>
            <a:picLocks noChangeAspect="1"/>
          </p:cNvPicPr>
          <p:nvPr/>
        </p:nvPicPr>
        <p:blipFill>
          <a:blip r:embed="rId2" cstate="print"/>
          <a:srcRect t="6061" b="3031"/>
          <a:stretch>
            <a:fillRect/>
          </a:stretch>
        </p:blipFill>
        <p:spPr>
          <a:xfrm>
            <a:off x="1566453" y="1219200"/>
            <a:ext cx="6358347" cy="2286000"/>
          </a:xfrm>
          <a:prstGeom prst="rect">
            <a:avLst/>
          </a:prstGeom>
          <a:ln>
            <a:noFill/>
          </a:ln>
          <a:effectLst>
            <a:softEdge rad="112500"/>
          </a:effectLst>
        </p:spPr>
      </p:pic>
      <p:sp>
        <p:nvSpPr>
          <p:cNvPr id="7" name="Rectangle 6"/>
          <p:cNvSpPr/>
          <p:nvPr/>
        </p:nvSpPr>
        <p:spPr>
          <a:xfrm>
            <a:off x="5948009" y="3733800"/>
            <a:ext cx="2651688" cy="461665"/>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0">
              <a:defRPr/>
            </a:pPr>
            <a:r>
              <a:rPr lang="fa-IR" sz="2400" b="1" spc="50" dirty="0">
                <a:ln w="11430"/>
                <a:gradFill>
                  <a:gsLst>
                    <a:gs pos="25000">
                      <a:srgbClr val="54A021">
                        <a:satMod val="155000"/>
                      </a:srgbClr>
                    </a:gs>
                    <a:gs pos="100000">
                      <a:srgbClr val="54A021">
                        <a:shade val="45000"/>
                        <a:satMod val="165000"/>
                      </a:srgbClr>
                    </a:gs>
                  </a:gsLst>
                  <a:lin ang="5400000"/>
                </a:gradFill>
                <a:effectLst>
                  <a:outerShdw blurRad="76200" dist="50800" dir="5400000" algn="tl" rotWithShape="0">
                    <a:srgbClr val="000000">
                      <a:alpha val="65000"/>
                    </a:srgbClr>
                  </a:outerShdw>
                </a:effectLst>
                <a:cs typeface="B Nazanin" panose="00000400000000000000" pitchFamily="2" charset="-78"/>
              </a:rPr>
              <a:t>ب) مسیر حرکت بیمار:</a:t>
            </a:r>
            <a:endParaRPr lang="en-US" sz="2400" b="1" spc="50" dirty="0">
              <a:ln w="11430"/>
              <a:gradFill>
                <a:gsLst>
                  <a:gs pos="25000">
                    <a:srgbClr val="54A021">
                      <a:satMod val="155000"/>
                    </a:srgbClr>
                  </a:gs>
                  <a:gs pos="100000">
                    <a:srgbClr val="54A021">
                      <a:shade val="45000"/>
                      <a:satMod val="165000"/>
                    </a:srgbClr>
                  </a:gs>
                </a:gsLst>
                <a:lin ang="5400000"/>
              </a:gradFill>
              <a:effectLst>
                <a:outerShdw blurRad="76200" dist="50800" dir="5400000" algn="tl" rotWithShape="0">
                  <a:srgbClr val="000000">
                    <a:alpha val="65000"/>
                  </a:srgbClr>
                </a:outerShdw>
              </a:effectLst>
              <a:cs typeface="B Nazanin" panose="00000400000000000000" pitchFamily="2" charset="-78"/>
            </a:endParaRPr>
          </a:p>
        </p:txBody>
      </p:sp>
      <p:pic>
        <p:nvPicPr>
          <p:cNvPr id="8" name="Picture 7" descr="k8.jpg"/>
          <p:cNvPicPr>
            <a:picLocks noChangeAspect="1"/>
          </p:cNvPicPr>
          <p:nvPr/>
        </p:nvPicPr>
        <p:blipFill>
          <a:blip r:embed="rId3" cstate="print"/>
          <a:srcRect l="2902" t="3120" r="1236" b="6386"/>
          <a:stretch>
            <a:fillRect/>
          </a:stretch>
        </p:blipFill>
        <p:spPr>
          <a:xfrm>
            <a:off x="1608717" y="4191000"/>
            <a:ext cx="6316083" cy="2362200"/>
          </a:xfrm>
          <a:prstGeom prst="rect">
            <a:avLst/>
          </a:prstGeom>
          <a:ln>
            <a:noFill/>
          </a:ln>
          <a:effectLst>
            <a:softEdge rad="112500"/>
          </a:effectLst>
        </p:spPr>
      </p:pic>
    </p:spTree>
    <p:extLst>
      <p:ext uri="{BB962C8B-B14F-4D97-AF65-F5344CB8AC3E}">
        <p14:creationId xmlns:p14="http://schemas.microsoft.com/office/powerpoint/2010/main" val="3773462383"/>
      </p:ext>
    </p:extLst>
  </p:cSld>
  <p:clrMapOvr>
    <a:masterClrMapping/>
  </p:clrMapOvr>
  <p:transition>
    <p:pull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910078" y="381000"/>
            <a:ext cx="2776722" cy="461665"/>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rtl="0">
              <a:defRPr/>
            </a:pPr>
            <a:r>
              <a:rPr lang="fa-IR" sz="2400" b="1" spc="50" dirty="0">
                <a:ln w="11430"/>
                <a:gradFill>
                  <a:gsLst>
                    <a:gs pos="25000">
                      <a:srgbClr val="54A021">
                        <a:satMod val="155000"/>
                      </a:srgbClr>
                    </a:gs>
                    <a:gs pos="100000">
                      <a:srgbClr val="54A021">
                        <a:shade val="45000"/>
                        <a:satMod val="165000"/>
                      </a:srgbClr>
                    </a:gs>
                  </a:gsLst>
                  <a:lin ang="5400000"/>
                </a:gradFill>
                <a:effectLst>
                  <a:outerShdw blurRad="76200" dist="50800" dir="5400000" algn="tl" rotWithShape="0">
                    <a:srgbClr val="000000">
                      <a:alpha val="65000"/>
                    </a:srgbClr>
                  </a:outerShdw>
                </a:effectLst>
                <a:cs typeface="B Nazanin" panose="00000400000000000000" pitchFamily="2" charset="-78"/>
              </a:rPr>
              <a:t>ج) مسیر حرکت وسایل:</a:t>
            </a:r>
            <a:endParaRPr lang="en-US" sz="2400" b="1" spc="50" dirty="0">
              <a:ln w="11430"/>
              <a:gradFill>
                <a:gsLst>
                  <a:gs pos="25000">
                    <a:srgbClr val="54A021">
                      <a:satMod val="155000"/>
                    </a:srgbClr>
                  </a:gs>
                  <a:gs pos="100000">
                    <a:srgbClr val="54A021">
                      <a:shade val="45000"/>
                      <a:satMod val="165000"/>
                    </a:srgbClr>
                  </a:gs>
                </a:gsLst>
                <a:lin ang="5400000"/>
              </a:gradFill>
              <a:effectLst>
                <a:outerShdw blurRad="76200" dist="50800" dir="5400000" algn="tl" rotWithShape="0">
                  <a:srgbClr val="000000">
                    <a:alpha val="65000"/>
                  </a:srgbClr>
                </a:outerShdw>
              </a:effectLst>
              <a:cs typeface="B Nazanin" panose="00000400000000000000" pitchFamily="2" charset="-78"/>
            </a:endParaRPr>
          </a:p>
        </p:txBody>
      </p:sp>
      <p:pic>
        <p:nvPicPr>
          <p:cNvPr id="5" name="Picture 4" descr="k6.jpg"/>
          <p:cNvPicPr>
            <a:picLocks noChangeAspect="1"/>
          </p:cNvPicPr>
          <p:nvPr/>
        </p:nvPicPr>
        <p:blipFill>
          <a:blip r:embed="rId2" cstate="print"/>
          <a:stretch>
            <a:fillRect/>
          </a:stretch>
        </p:blipFill>
        <p:spPr>
          <a:xfrm>
            <a:off x="479942" y="1219199"/>
            <a:ext cx="8130658" cy="4278127"/>
          </a:xfrm>
          <a:prstGeom prst="rect">
            <a:avLst/>
          </a:prstGeom>
          <a:ln>
            <a:noFill/>
          </a:ln>
          <a:effectLst>
            <a:softEdge rad="112500"/>
          </a:effectLst>
        </p:spPr>
      </p:pic>
    </p:spTree>
    <p:extLst>
      <p:ext uri="{BB962C8B-B14F-4D97-AF65-F5344CB8AC3E}">
        <p14:creationId xmlns:p14="http://schemas.microsoft.com/office/powerpoint/2010/main" val="2728597767"/>
      </p:ext>
    </p:extLst>
  </p:cSld>
  <p:clrMapOvr>
    <a:masterClrMapping/>
  </p:clrMapOvr>
  <p:transition>
    <p:pull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62000" y="990600"/>
            <a:ext cx="7772400" cy="1846659"/>
          </a:xfrm>
          <a:prstGeom prst="rect">
            <a:avLst/>
          </a:prstGeom>
        </p:spPr>
        <p:txBody>
          <a:bodyPr wrap="square">
            <a:spAutoFit/>
          </a:bodyPr>
          <a:lstStyle/>
          <a:p>
            <a:pPr algn="justLow">
              <a:lnSpc>
                <a:spcPct val="150000"/>
              </a:lnSpc>
              <a:defRPr/>
            </a:pPr>
            <a:r>
              <a:rPr lang="fa-IR" sz="1900" dirty="0">
                <a:solidFill>
                  <a:prstClr val="black"/>
                </a:solidFill>
                <a:cs typeface="B Nazanin" panose="00000400000000000000" pitchFamily="2" charset="-78"/>
              </a:rPr>
              <a:t>قبل ازتهيه هر برنامه فيزيکی در بخش جراحی بايد سيستم های </a:t>
            </a:r>
            <a:r>
              <a:rPr lang="fa-IR" sz="1900" dirty="0">
                <a:solidFill>
                  <a:prstClr val="black"/>
                </a:solidFill>
                <a:cs typeface="B Nazanin" panose="00000400000000000000" pitchFamily="2" charset="-78"/>
              </a:rPr>
              <a:t>عملکردی مختلف مورد </a:t>
            </a:r>
            <a:r>
              <a:rPr lang="fa-IR" sz="1900" dirty="0">
                <a:solidFill>
                  <a:prstClr val="black"/>
                </a:solidFill>
                <a:cs typeface="B Nazanin" panose="00000400000000000000" pitchFamily="2" charset="-78"/>
              </a:rPr>
              <a:t>مطالعه قرار گيرند. بهترين آن انتخاب سيستم های عملکردی شناخته شده بخش جراحی بيشتر در ارتباط با سيرکولاسيون و جدايی مسيرهای </a:t>
            </a:r>
            <a:r>
              <a:rPr lang="fa-IR" sz="1900" dirty="0">
                <a:solidFill>
                  <a:prstClr val="black"/>
                </a:solidFill>
                <a:cs typeface="B Nazanin" panose="00000400000000000000" pitchFamily="2" charset="-78"/>
              </a:rPr>
              <a:t>تميز و کثيف </a:t>
            </a:r>
            <a:r>
              <a:rPr lang="fa-IR" sz="1900" dirty="0">
                <a:solidFill>
                  <a:prstClr val="black"/>
                </a:solidFill>
                <a:cs typeface="B Nazanin" panose="00000400000000000000" pitchFamily="2" charset="-78"/>
              </a:rPr>
              <a:t>و استريل می باشد که در زير به آن اشاره گشته:</a:t>
            </a:r>
          </a:p>
          <a:p>
            <a:pPr algn="justLow">
              <a:lnSpc>
                <a:spcPct val="150000"/>
              </a:lnSpc>
              <a:defRPr/>
            </a:pPr>
            <a:endParaRPr lang="en-US" sz="1900" dirty="0">
              <a:solidFill>
                <a:prstClr val="black"/>
              </a:solidFill>
              <a:effectLst>
                <a:outerShdw blurRad="38100" dist="38100" dir="2700000" algn="tl">
                  <a:srgbClr val="C0C0C0"/>
                </a:outerShdw>
              </a:effectLst>
              <a:cs typeface="B Nazanin" panose="00000400000000000000" pitchFamily="2" charset="-78"/>
            </a:endParaRPr>
          </a:p>
        </p:txBody>
      </p:sp>
      <p:sp>
        <p:nvSpPr>
          <p:cNvPr id="9" name="TextBox 8"/>
          <p:cNvSpPr txBox="1"/>
          <p:nvPr/>
        </p:nvSpPr>
        <p:spPr>
          <a:xfrm>
            <a:off x="2743200" y="375047"/>
            <a:ext cx="6019800" cy="615553"/>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buFont typeface="Courier New" pitchFamily="49" charset="0"/>
              <a:buChar char="o"/>
            </a:pPr>
            <a:r>
              <a:rPr lang="fa-IR" sz="3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rPr>
              <a:t>سیستم های مختلف عملکردی:</a:t>
            </a:r>
            <a:endParaRPr lang="en-US" sz="3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endParaRPr>
          </a:p>
        </p:txBody>
      </p:sp>
      <p:sp>
        <p:nvSpPr>
          <p:cNvPr id="10" name="Rectangle 9"/>
          <p:cNvSpPr/>
          <p:nvPr/>
        </p:nvSpPr>
        <p:spPr>
          <a:xfrm>
            <a:off x="1600200" y="2480608"/>
            <a:ext cx="6907942" cy="2677656"/>
          </a:xfrm>
          <a:prstGeom prst="rect">
            <a:avLst/>
          </a:prstGeom>
        </p:spPr>
        <p:txBody>
          <a:bodyPr wrap="square">
            <a:spAutoFit/>
          </a:bodyPr>
          <a:lstStyle/>
          <a:p>
            <a:pPr algn="justLow">
              <a:lnSpc>
                <a:spcPct val="200000"/>
              </a:lnSpc>
              <a:defRPr/>
            </a:pPr>
            <a:r>
              <a:rPr lang="fa-IR" sz="24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الف)تفکیک مسیر رفت وآمد</a:t>
            </a:r>
            <a:r>
              <a:rPr lang="fa-IR" sz="21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 (مسیر یک طرفه)</a:t>
            </a:r>
          </a:p>
          <a:p>
            <a:pPr algn="justLow">
              <a:lnSpc>
                <a:spcPct val="200000"/>
              </a:lnSpc>
              <a:defRPr/>
            </a:pPr>
            <a:r>
              <a:rPr lang="fa-IR" sz="24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ب)تلفیق مسیر رفت وآمد پرسنل و بیمار</a:t>
            </a:r>
          </a:p>
          <a:p>
            <a:pPr algn="justLow">
              <a:defRPr/>
            </a:pPr>
            <a:r>
              <a:rPr lang="fa-IR" sz="24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    </a:t>
            </a:r>
            <a:r>
              <a:rPr lang="fa-IR" sz="21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(ورود وسایل تمیز در یک مسیر و انتقال وسایل مصرفی از مسیر دیگر)</a:t>
            </a:r>
          </a:p>
          <a:p>
            <a:pPr algn="justLow">
              <a:lnSpc>
                <a:spcPct val="200000"/>
              </a:lnSpc>
              <a:defRPr/>
            </a:pPr>
            <a:r>
              <a:rPr lang="fa-IR" sz="24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ج)تلفیق مسیرهای رفت و آمد و جدانمودن مسیر استریل</a:t>
            </a:r>
          </a:p>
        </p:txBody>
      </p:sp>
    </p:spTree>
    <p:extLst>
      <p:ext uri="{BB962C8B-B14F-4D97-AF65-F5344CB8AC3E}">
        <p14:creationId xmlns:p14="http://schemas.microsoft.com/office/powerpoint/2010/main" val="21533467"/>
      </p:ext>
    </p:extLst>
  </p:cSld>
  <p:clrMapOvr>
    <a:masterClrMapping/>
  </p:clrMapOvr>
  <p:transition>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55058" y="153397"/>
            <a:ext cx="6907942" cy="684803"/>
          </a:xfrm>
          <a:prstGeom prst="rect">
            <a:avLst/>
          </a:prstGeom>
        </p:spPr>
        <p:txBody>
          <a:bodyPr wrap="square">
            <a:spAutoFit/>
          </a:bodyPr>
          <a:lstStyle/>
          <a:p>
            <a:pPr algn="justLow">
              <a:lnSpc>
                <a:spcPct val="150000"/>
              </a:lnSpc>
              <a:defRPr/>
            </a:pPr>
            <a:r>
              <a:rPr lang="fa-IR" sz="28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reflection blurRad="6350" stA="55000" endA="300" endPos="45500" dir="5400000" sy="-100000" algn="bl" rotWithShape="0"/>
                </a:effectLst>
                <a:cs typeface="B Nazanin" panose="00000400000000000000" pitchFamily="2" charset="-78"/>
              </a:rPr>
              <a:t>الف)تفکیک مسیر رفت وآمد</a:t>
            </a:r>
            <a:r>
              <a:rPr lang="fa-IR" sz="24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reflection blurRad="6350" stA="55000" endA="300" endPos="45500" dir="5400000" sy="-100000" algn="bl" rotWithShape="0"/>
                </a:effectLst>
                <a:cs typeface="B Nazanin" panose="00000400000000000000" pitchFamily="2" charset="-78"/>
              </a:rPr>
              <a:t> (مسیر یک طرفه):</a:t>
            </a:r>
          </a:p>
        </p:txBody>
      </p:sp>
      <p:pic>
        <p:nvPicPr>
          <p:cNvPr id="3" name="Picture 2" descr="08.jpg"/>
          <p:cNvPicPr>
            <a:picLocks noChangeAspect="1"/>
          </p:cNvPicPr>
          <p:nvPr/>
        </p:nvPicPr>
        <p:blipFill>
          <a:blip r:embed="rId2" cstate="print"/>
          <a:srcRect t="7761" r="10000" b="5478"/>
          <a:stretch>
            <a:fillRect/>
          </a:stretch>
        </p:blipFill>
        <p:spPr>
          <a:xfrm>
            <a:off x="457200" y="866420"/>
            <a:ext cx="8305800" cy="5844823"/>
          </a:xfrm>
          <a:prstGeom prst="rect">
            <a:avLst/>
          </a:prstGeom>
          <a:ln>
            <a:noFill/>
          </a:ln>
          <a:effectLst>
            <a:softEdge rad="112500"/>
          </a:effectLst>
        </p:spPr>
      </p:pic>
    </p:spTree>
    <p:extLst>
      <p:ext uri="{BB962C8B-B14F-4D97-AF65-F5344CB8AC3E}">
        <p14:creationId xmlns:p14="http://schemas.microsoft.com/office/powerpoint/2010/main" val="950678817"/>
      </p:ext>
    </p:extLst>
  </p:cSld>
  <p:clrMapOvr>
    <a:masterClrMapping/>
  </p:clrMapOvr>
  <p:transition>
    <p:pull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07458" y="0"/>
            <a:ext cx="6907942" cy="1415772"/>
          </a:xfrm>
          <a:prstGeom prst="rect">
            <a:avLst/>
          </a:prstGeom>
        </p:spPr>
        <p:txBody>
          <a:bodyPr wrap="square">
            <a:spAutoFit/>
          </a:bodyPr>
          <a:lstStyle/>
          <a:p>
            <a:pPr algn="justLow">
              <a:lnSpc>
                <a:spcPct val="150000"/>
              </a:lnSpc>
              <a:defRPr/>
            </a:pPr>
            <a:r>
              <a:rPr lang="fa-IR" sz="28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reflection blurRad="6350" stA="55000" endA="300" endPos="45500" dir="5400000" sy="-100000" algn="bl" rotWithShape="0"/>
                </a:effectLst>
                <a:cs typeface="B Nazanin" panose="00000400000000000000" pitchFamily="2" charset="-78"/>
              </a:rPr>
              <a:t>ب)تلفیق میر رفت وآمد پرسنل و بیمار</a:t>
            </a:r>
          </a:p>
          <a:p>
            <a:pPr algn="justLow">
              <a:defRPr/>
            </a:pPr>
            <a:r>
              <a:rPr lang="fa-IR" sz="22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reflection blurRad="6350" stA="55000" endA="300" endPos="45500" dir="5400000" sy="-100000" algn="bl" rotWithShape="0"/>
                </a:effectLst>
                <a:cs typeface="B Nazanin" panose="00000400000000000000" pitchFamily="2" charset="-78"/>
              </a:rPr>
              <a:t>    (ورود وسایل تمیز در یک مسیر و انتقال وسایل مصرفی از مسیر دیگر):</a:t>
            </a:r>
          </a:p>
        </p:txBody>
      </p:sp>
      <p:pic>
        <p:nvPicPr>
          <p:cNvPr id="3" name="Picture 2" descr="07.jpg"/>
          <p:cNvPicPr>
            <a:picLocks noChangeAspect="1"/>
          </p:cNvPicPr>
          <p:nvPr/>
        </p:nvPicPr>
        <p:blipFill>
          <a:blip r:embed="rId2" cstate="print"/>
          <a:srcRect l="4167" t="10044" b="11186"/>
          <a:stretch>
            <a:fillRect/>
          </a:stretch>
        </p:blipFill>
        <p:spPr>
          <a:xfrm>
            <a:off x="152400" y="1066800"/>
            <a:ext cx="8763000" cy="5257800"/>
          </a:xfrm>
          <a:prstGeom prst="rect">
            <a:avLst/>
          </a:prstGeom>
          <a:ln>
            <a:noFill/>
          </a:ln>
          <a:effectLst>
            <a:softEdge rad="112500"/>
          </a:effectLst>
        </p:spPr>
      </p:pic>
      <p:pic>
        <p:nvPicPr>
          <p:cNvPr id="4" name="Picture 3" descr="k10.jpg"/>
          <p:cNvPicPr>
            <a:picLocks noChangeAspect="1"/>
          </p:cNvPicPr>
          <p:nvPr/>
        </p:nvPicPr>
        <p:blipFill>
          <a:blip r:embed="rId3" cstate="print"/>
          <a:srcRect t="-5147" r="7213"/>
          <a:stretch>
            <a:fillRect/>
          </a:stretch>
        </p:blipFill>
        <p:spPr>
          <a:xfrm>
            <a:off x="5334000" y="5334000"/>
            <a:ext cx="3429000" cy="110825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227931807"/>
      </p:ext>
    </p:extLst>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7200" y="457200"/>
            <a:ext cx="8305800" cy="3600986"/>
          </a:xfrm>
          <a:prstGeom prst="rect">
            <a:avLst/>
          </a:prstGeom>
          <a:noFill/>
        </p:spPr>
        <p:txBody>
          <a:bodyPr wrap="square" rtlCol="0">
            <a:spAutoFit/>
          </a:bodyPr>
          <a:lstStyle/>
          <a:p>
            <a:pPr algn="justLow">
              <a:lnSpc>
                <a:spcPct val="150000"/>
              </a:lnSpc>
            </a:pPr>
            <a:r>
              <a:rPr lang="fa-IR" sz="1900" dirty="0">
                <a:solidFill>
                  <a:prstClr val="black"/>
                </a:solidFill>
                <a:cs typeface="B Nazanin" panose="00000400000000000000" pitchFamily="2" charset="-78"/>
              </a:rPr>
              <a:t>در طراحی این فضا بیشترین بخش مربوط به امور تاٌسیساتی خواهد بود. الزامات تاٌسیساتی در کف وهمچنین نیازهای تاٌسیساتی در بالای سقف کاذب اجبارا ارتفاع این قسمت از بیمارستان</a:t>
            </a:r>
            <a:r>
              <a:rPr lang="en-US" sz="1900" dirty="0">
                <a:solidFill>
                  <a:prstClr val="black"/>
                </a:solidFill>
                <a:cs typeface="B Nazanin" panose="00000400000000000000" pitchFamily="2" charset="-78"/>
              </a:rPr>
              <a:t> </a:t>
            </a:r>
            <a:r>
              <a:rPr lang="fa-IR" sz="1900" dirty="0">
                <a:solidFill>
                  <a:prstClr val="black"/>
                </a:solidFill>
                <a:cs typeface="B Nazanin" panose="00000400000000000000" pitchFamily="2" charset="-78"/>
              </a:rPr>
              <a:t>را با دیگر نواحی بیمارستان متفاوت می سازد. به همین دلیل در طراحی یک بیمارستان از همان ابتدا</a:t>
            </a:r>
            <a:r>
              <a:rPr lang="en-US" sz="1900" dirty="0">
                <a:solidFill>
                  <a:prstClr val="black"/>
                </a:solidFill>
                <a:cs typeface="B Nazanin" panose="00000400000000000000" pitchFamily="2" charset="-78"/>
              </a:rPr>
              <a:t> </a:t>
            </a:r>
            <a:r>
              <a:rPr lang="fa-IR" sz="1900" dirty="0">
                <a:solidFill>
                  <a:prstClr val="black"/>
                </a:solidFill>
                <a:cs typeface="B Nazanin" panose="00000400000000000000" pitchFamily="2" charset="-78"/>
              </a:rPr>
              <a:t>محل اتاقهای عمل در کل طرح مشخص می شودو مابقی بخش ها بعد از تعیین تکلیف این منطقه جانمایی می شود.</a:t>
            </a:r>
            <a:endParaRPr lang="en-US" sz="1900" dirty="0">
              <a:solidFill>
                <a:prstClr val="black"/>
              </a:solidFill>
              <a:cs typeface="B Nazanin" panose="00000400000000000000" pitchFamily="2" charset="-78"/>
            </a:endParaRPr>
          </a:p>
          <a:p>
            <a:pPr algn="justLow">
              <a:lnSpc>
                <a:spcPct val="150000"/>
              </a:lnSpc>
            </a:pPr>
            <a:r>
              <a:rPr lang="fa-IR" sz="1900" dirty="0">
                <a:solidFill>
                  <a:prstClr val="black"/>
                </a:solidFill>
                <a:cs typeface="B Nazanin" panose="00000400000000000000" pitchFamily="2" charset="-78"/>
              </a:rPr>
              <a:t>از سوی دیگر بدلیل حساسیت بالای این بخش و مسائلی همچون</a:t>
            </a:r>
            <a:r>
              <a:rPr lang="en-US" sz="1900" dirty="0">
                <a:solidFill>
                  <a:prstClr val="black"/>
                </a:solidFill>
                <a:cs typeface="B Nazanin" panose="00000400000000000000" pitchFamily="2" charset="-78"/>
              </a:rPr>
              <a:t> </a:t>
            </a:r>
            <a:r>
              <a:rPr lang="fa-IR" sz="1900" dirty="0">
                <a:solidFill>
                  <a:prstClr val="black"/>
                </a:solidFill>
                <a:cs typeface="B Nazanin" panose="00000400000000000000" pitchFamily="2" charset="-78"/>
              </a:rPr>
              <a:t>تغییرات فشارهای هوا و ورود هوای مسموم و یا آلوده شدن هوای تمیز که می تواند باعث عفونت وحتی مرگ بیمار شود بهتر است در طراحی اتاقهای عمل نهایت دقت اعمال شود.</a:t>
            </a:r>
          </a:p>
          <a:p>
            <a:pPr algn="justLow">
              <a:lnSpc>
                <a:spcPct val="150000"/>
              </a:lnSpc>
            </a:pPr>
            <a:endParaRPr lang="fa-IR" sz="1900" dirty="0">
              <a:solidFill>
                <a:prstClr val="black"/>
              </a:solidFill>
              <a:cs typeface="B Nazanin" panose="00000400000000000000" pitchFamily="2" charset="-78"/>
            </a:endParaRPr>
          </a:p>
        </p:txBody>
      </p:sp>
      <p:pic>
        <p:nvPicPr>
          <p:cNvPr id="3" name="Picture 2" descr="Picture1.jpg"/>
          <p:cNvPicPr>
            <a:picLocks noChangeAspect="1"/>
          </p:cNvPicPr>
          <p:nvPr/>
        </p:nvPicPr>
        <p:blipFill>
          <a:blip r:embed="rId2" cstate="print"/>
          <a:srcRect l="6720" t="8961" b="8154"/>
          <a:stretch>
            <a:fillRect/>
          </a:stretch>
        </p:blipFill>
        <p:spPr>
          <a:xfrm>
            <a:off x="532000" y="3657600"/>
            <a:ext cx="3887600" cy="2590800"/>
          </a:xfrm>
          <a:prstGeom prst="rect">
            <a:avLst/>
          </a:prstGeom>
          <a:ln>
            <a:noFill/>
          </a:ln>
          <a:effectLst>
            <a:outerShdw blurRad="190500" algn="tl" rotWithShape="0">
              <a:srgbClr val="000000">
                <a:alpha val="70000"/>
              </a:srgbClr>
            </a:outerShdw>
          </a:effectLst>
        </p:spPr>
      </p:pic>
      <p:pic>
        <p:nvPicPr>
          <p:cNvPr id="4" name="Picture 3" descr="Picture2.jpg"/>
          <p:cNvPicPr>
            <a:picLocks noChangeAspect="1"/>
          </p:cNvPicPr>
          <p:nvPr/>
        </p:nvPicPr>
        <p:blipFill>
          <a:blip r:embed="rId3" cstate="print"/>
          <a:srcRect t="3846" r="6156" b="18315"/>
          <a:stretch>
            <a:fillRect/>
          </a:stretch>
        </p:blipFill>
        <p:spPr>
          <a:xfrm>
            <a:off x="4876800" y="3657600"/>
            <a:ext cx="3810000" cy="25908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785560373"/>
      </p:ext>
    </p:extLst>
  </p:cSld>
  <p:clrMapOvr>
    <a:masterClrMapping/>
  </p:clrMapOvr>
  <p:transition>
    <p:pull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931258" y="0"/>
            <a:ext cx="6907942" cy="1331134"/>
          </a:xfrm>
          <a:prstGeom prst="rect">
            <a:avLst/>
          </a:prstGeom>
        </p:spPr>
        <p:txBody>
          <a:bodyPr wrap="square">
            <a:spAutoFit/>
          </a:bodyPr>
          <a:lstStyle/>
          <a:p>
            <a:pPr algn="justLow">
              <a:lnSpc>
                <a:spcPct val="150000"/>
              </a:lnSpc>
              <a:defRPr/>
            </a:pPr>
            <a:r>
              <a:rPr lang="fa-IR" sz="28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reflection blurRad="6350" stA="55000" endA="300" endPos="45500" dir="5400000" sy="-100000" algn="bl" rotWithShape="0"/>
                </a:effectLst>
                <a:cs typeface="B Nazanin" panose="00000400000000000000" pitchFamily="2" charset="-78"/>
              </a:rPr>
              <a:t>ج)تلفیق مسیرهای رفت و آمد و جدانمودن مسیر استریل:</a:t>
            </a:r>
            <a:endParaRPr lang="fa-IR" sz="24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reflection blurRad="6350" stA="55000" endA="300" endPos="45500" dir="5400000" sy="-100000" algn="bl" rotWithShape="0"/>
              </a:effectLst>
              <a:cs typeface="B Nazanin" panose="00000400000000000000" pitchFamily="2" charset="-78"/>
            </a:endParaRPr>
          </a:p>
        </p:txBody>
      </p:sp>
      <p:pic>
        <p:nvPicPr>
          <p:cNvPr id="3" name="Picture 2" descr="09.jpg"/>
          <p:cNvPicPr>
            <a:picLocks noChangeAspect="1"/>
          </p:cNvPicPr>
          <p:nvPr/>
        </p:nvPicPr>
        <p:blipFill>
          <a:blip r:embed="rId2" cstate="print"/>
          <a:srcRect l="6667" t="11186" r="8333" b="12328"/>
          <a:stretch>
            <a:fillRect/>
          </a:stretch>
        </p:blipFill>
        <p:spPr>
          <a:xfrm>
            <a:off x="566382" y="685800"/>
            <a:ext cx="8425218" cy="5534212"/>
          </a:xfrm>
          <a:prstGeom prst="rect">
            <a:avLst/>
          </a:prstGeom>
          <a:ln>
            <a:noFill/>
          </a:ln>
          <a:effectLst>
            <a:softEdge rad="112500"/>
          </a:effectLst>
        </p:spPr>
      </p:pic>
      <p:pic>
        <p:nvPicPr>
          <p:cNvPr id="4" name="Picture 3" descr="k10.jpg"/>
          <p:cNvPicPr>
            <a:picLocks noChangeAspect="1"/>
          </p:cNvPicPr>
          <p:nvPr/>
        </p:nvPicPr>
        <p:blipFill>
          <a:blip r:embed="rId3" cstate="print">
            <a:lum bright="-10000" contrast="20000"/>
          </a:blip>
          <a:srcRect t="-5147" r="7213"/>
          <a:stretch>
            <a:fillRect/>
          </a:stretch>
        </p:blipFill>
        <p:spPr>
          <a:xfrm>
            <a:off x="228600" y="5410200"/>
            <a:ext cx="3193233" cy="103205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211231284"/>
      </p:ext>
    </p:extLst>
  </p:cSld>
  <p:clrMapOvr>
    <a:masterClrMapping/>
  </p:clrMapOvr>
  <p:transition>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11078"/>
            <a:ext cx="8077200" cy="727122"/>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lnSpc>
                <a:spcPct val="150000"/>
              </a:lnSpc>
              <a:buFont typeface="Courier New" pitchFamily="49" charset="0"/>
              <a:buChar char="o"/>
            </a:pPr>
            <a:r>
              <a:rPr lang="fa-IR" sz="30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reflection blurRad="6350" stA="50000" endA="300" endPos="50000" dist="29997" dir="5400000" sy="-100000" algn="bl" rotWithShape="0"/>
                </a:effectLst>
                <a:cs typeface="B Nazanin" panose="00000400000000000000" pitchFamily="2" charset="-78"/>
              </a:rPr>
              <a:t>استانداردها:</a:t>
            </a:r>
            <a:endParaRPr lang="en-US" sz="30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reflection blurRad="6350" stA="50000" endA="300" endPos="50000" dist="29997" dir="5400000" sy="-100000" algn="bl" rotWithShape="0"/>
              </a:effectLst>
              <a:cs typeface="B Nazanin" panose="00000400000000000000" pitchFamily="2" charset="-78"/>
            </a:endParaRPr>
          </a:p>
        </p:txBody>
      </p:sp>
      <p:sp>
        <p:nvSpPr>
          <p:cNvPr id="5" name="Rectangle 8"/>
          <p:cNvSpPr>
            <a:spLocks noChangeArrowheads="1"/>
          </p:cNvSpPr>
          <p:nvPr/>
        </p:nvSpPr>
        <p:spPr bwMode="auto">
          <a:xfrm>
            <a:off x="1143000" y="861445"/>
            <a:ext cx="7488237" cy="1061829"/>
          </a:xfrm>
          <a:prstGeom prst="rect">
            <a:avLst/>
          </a:prstGeom>
          <a:noFill/>
          <a:ln w="9525">
            <a:noFill/>
            <a:miter lim="800000"/>
            <a:headEnd/>
            <a:tailEnd/>
          </a:ln>
          <a:effectLst>
            <a:prstShdw prst="shdw11">
              <a:schemeClr val="bg2">
                <a:alpha val="50000"/>
              </a:schemeClr>
            </a:prstShdw>
          </a:effectLst>
        </p:spPr>
        <p:txBody>
          <a:bodyPr wrap="square" anchor="ctr">
            <a:spAutoFit/>
          </a:bodyPr>
          <a:lstStyle/>
          <a:p>
            <a:pPr algn="justLow">
              <a:lnSpc>
                <a:spcPct val="150000"/>
              </a:lnSpc>
              <a:buFont typeface="Wingdings" pitchFamily="2" charset="2"/>
              <a:buChar char="§"/>
            </a:pPr>
            <a:r>
              <a:rPr lang="ar-SA" sz="23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تعداد </a:t>
            </a:r>
            <a:r>
              <a:rPr lang="ar-SA" sz="23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اتاق </a:t>
            </a:r>
            <a:r>
              <a:rPr lang="fa-IR" sz="23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ه</a:t>
            </a:r>
            <a:r>
              <a:rPr lang="ar-SA" sz="23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ای </a:t>
            </a:r>
            <a:r>
              <a:rPr lang="ar-SA" sz="23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عمل </a:t>
            </a:r>
            <a:r>
              <a:rPr lang="ar-SA" sz="23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در بیمارستان :</a:t>
            </a:r>
            <a:endParaRPr lang="fa-IR" sz="23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endParaRPr>
          </a:p>
          <a:p>
            <a:pPr algn="justLow">
              <a:lnSpc>
                <a:spcPct val="150000"/>
              </a:lnSpc>
            </a:pPr>
            <a:r>
              <a:rPr lang="fa-IR" sz="1900" dirty="0">
                <a:ln w="1905"/>
                <a:solidFill>
                  <a:prstClr val="black"/>
                </a:solidFill>
                <a:effectLst>
                  <a:innerShdw blurRad="69850" dist="43180" dir="5400000">
                    <a:srgbClr val="000000">
                      <a:alpha val="65000"/>
                    </a:srgbClr>
                  </a:innerShdw>
                </a:effectLst>
                <a:cs typeface="B Nazanin" panose="00000400000000000000" pitchFamily="2" charset="-78"/>
              </a:rPr>
              <a:t>به ازای هر 25 تخت بستری ”1“ اتاق عمل در نظر گرفته می شود.</a:t>
            </a:r>
            <a:endParaRPr lang="fa-IR" sz="1900" dirty="0">
              <a:ln w="1905"/>
              <a:solidFill>
                <a:prstClr val="black"/>
              </a:solidFill>
              <a:effectLst>
                <a:innerShdw blurRad="69850" dist="43180" dir="5400000">
                  <a:srgbClr val="000000">
                    <a:alpha val="65000"/>
                  </a:srgbClr>
                </a:innerShdw>
              </a:effectLst>
              <a:cs typeface="B Nazanin" panose="00000400000000000000" pitchFamily="2" charset="-78"/>
            </a:endParaRPr>
          </a:p>
        </p:txBody>
      </p:sp>
      <p:sp>
        <p:nvSpPr>
          <p:cNvPr id="6" name="TextBox 5"/>
          <p:cNvSpPr txBox="1"/>
          <p:nvPr/>
        </p:nvSpPr>
        <p:spPr>
          <a:xfrm>
            <a:off x="990600" y="2209800"/>
            <a:ext cx="7620000" cy="5516895"/>
          </a:xfrm>
          <a:prstGeom prst="rect">
            <a:avLst/>
          </a:prstGeom>
          <a:noFill/>
        </p:spPr>
        <p:txBody>
          <a:bodyPr wrap="square" rtlCol="0">
            <a:spAutoFit/>
          </a:bodyPr>
          <a:lstStyle/>
          <a:p>
            <a:pPr>
              <a:lnSpc>
                <a:spcPct val="150000"/>
              </a:lnSpc>
              <a:buFont typeface="Wingdings" pitchFamily="2" charset="2"/>
              <a:buChar char="§"/>
            </a:pPr>
            <a:r>
              <a:rPr lang="fa-IR" sz="24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نور اتاق عمل:</a:t>
            </a:r>
          </a:p>
          <a:p>
            <a:pPr rtl="0">
              <a:lnSpc>
                <a:spcPct val="150000"/>
              </a:lnSpc>
            </a:pPr>
            <a:r>
              <a:rPr lang="fa-IR" sz="2100" dirty="0">
                <a:solidFill>
                  <a:prstClr val="black"/>
                </a:solidFill>
                <a:cs typeface="B Nazanin" panose="00000400000000000000" pitchFamily="2" charset="-78"/>
              </a:rPr>
              <a:t>  1) روشنایی طبیعی:</a:t>
            </a:r>
            <a:endParaRPr lang="fa-IR" sz="1900" dirty="0">
              <a:solidFill>
                <a:prstClr val="black"/>
              </a:solidFill>
              <a:cs typeface="B Nazanin" panose="00000400000000000000" pitchFamily="2" charset="-78"/>
            </a:endParaRPr>
          </a:p>
          <a:p>
            <a:pPr rtl="0">
              <a:lnSpc>
                <a:spcPct val="150000"/>
              </a:lnSpc>
            </a:pPr>
            <a:r>
              <a:rPr lang="fa-IR" sz="1900" dirty="0">
                <a:solidFill>
                  <a:prstClr val="black"/>
                </a:solidFill>
                <a:cs typeface="B Nazanin" panose="00000400000000000000" pitchFamily="2" charset="-78"/>
              </a:rPr>
              <a:t>     محاسن: عدم وجود پنجره در اتاق احساس محصور بودن درمیان دیوارها را به کارکنان اتاق عمل می دهد.</a:t>
            </a:r>
          </a:p>
          <a:p>
            <a:pPr rtl="0">
              <a:lnSpc>
                <a:spcPct val="150000"/>
              </a:lnSpc>
            </a:pPr>
            <a:r>
              <a:rPr lang="fa-IR" sz="1900" dirty="0">
                <a:solidFill>
                  <a:prstClr val="black"/>
                </a:solidFill>
                <a:cs typeface="B Nazanin" panose="00000400000000000000" pitchFamily="2" charset="-78"/>
              </a:rPr>
              <a:t> </a:t>
            </a:r>
            <a:r>
              <a:rPr lang="fa-IR" sz="1900" dirty="0">
                <a:solidFill>
                  <a:prstClr val="black"/>
                </a:solidFill>
                <a:cs typeface="B Nazanin" panose="00000400000000000000" pitchFamily="2" charset="-78"/>
              </a:rPr>
              <a:t>                  -چشم اندازهای پنجره خستگی چشم را از بین می برد.</a:t>
            </a:r>
          </a:p>
          <a:p>
            <a:pPr rtl="0">
              <a:lnSpc>
                <a:spcPct val="150000"/>
              </a:lnSpc>
            </a:pPr>
            <a:endParaRPr lang="fa-IR" sz="1900" dirty="0">
              <a:solidFill>
                <a:prstClr val="black"/>
              </a:solidFill>
              <a:cs typeface="B Nazanin" panose="00000400000000000000" pitchFamily="2" charset="-78"/>
            </a:endParaRPr>
          </a:p>
          <a:p>
            <a:pPr rtl="0">
              <a:lnSpc>
                <a:spcPct val="150000"/>
              </a:lnSpc>
              <a:defRPr/>
            </a:pPr>
            <a:r>
              <a:rPr lang="fa-IR" sz="1900" dirty="0">
                <a:solidFill>
                  <a:prstClr val="black"/>
                </a:solidFill>
                <a:cs typeface="B Nazanin" panose="00000400000000000000" pitchFamily="2" charset="-78"/>
              </a:rPr>
              <a:t>     معایب: نورطبیعی(آفتاب)باعث </a:t>
            </a:r>
            <a:r>
              <a:rPr lang="fa-IR" sz="1900" dirty="0">
                <a:solidFill>
                  <a:prstClr val="black"/>
                </a:solidFill>
                <a:cs typeface="B Nazanin" panose="00000400000000000000" pitchFamily="2" charset="-78"/>
              </a:rPr>
              <a:t>بهم خوردن میزان نور تنظیم شده در اتاق عمل می شود</a:t>
            </a:r>
            <a:r>
              <a:rPr lang="fa-IR" sz="1900" dirty="0">
                <a:solidFill>
                  <a:prstClr val="black"/>
                </a:solidFill>
                <a:cs typeface="B Nazanin" panose="00000400000000000000" pitchFamily="2" charset="-78"/>
              </a:rPr>
              <a:t>.</a:t>
            </a:r>
          </a:p>
          <a:p>
            <a:pPr rtl="0">
              <a:lnSpc>
                <a:spcPct val="150000"/>
              </a:lnSpc>
              <a:defRPr/>
            </a:pPr>
            <a:r>
              <a:rPr lang="fa-IR" sz="1900" dirty="0">
                <a:solidFill>
                  <a:prstClr val="black"/>
                </a:solidFill>
                <a:cs typeface="B Nazanin" panose="00000400000000000000" pitchFamily="2" charset="-78"/>
              </a:rPr>
              <a:t>                  -امکان نفوذ خاک از درزهای پنجره به داخل اتاق عمل زیاد است.</a:t>
            </a:r>
          </a:p>
          <a:p>
            <a:pPr rtl="0">
              <a:lnSpc>
                <a:spcPct val="150000"/>
              </a:lnSpc>
              <a:defRPr/>
            </a:pPr>
            <a:r>
              <a:rPr lang="fa-IR" sz="1900" dirty="0">
                <a:solidFill>
                  <a:prstClr val="black"/>
                </a:solidFill>
                <a:cs typeface="B Nazanin" panose="00000400000000000000" pitchFamily="2" charset="-78"/>
              </a:rPr>
              <a:t>                  -در </a:t>
            </a:r>
            <a:r>
              <a:rPr lang="fa-IR" sz="1900" dirty="0">
                <a:solidFill>
                  <a:prstClr val="black"/>
                </a:solidFill>
                <a:cs typeface="B Nazanin" panose="00000400000000000000" pitchFamily="2" charset="-78"/>
              </a:rPr>
              <a:t>موقع اعمال آندوسکپی باید وقت بیشتری را صرف به حداقل رسانیدن نور کرد</a:t>
            </a:r>
            <a:r>
              <a:rPr lang="fa-IR" sz="1900" dirty="0">
                <a:solidFill>
                  <a:prstClr val="black"/>
                </a:solidFill>
                <a:cs typeface="B Nazanin" panose="00000400000000000000" pitchFamily="2" charset="-78"/>
              </a:rPr>
              <a:t>.</a:t>
            </a:r>
          </a:p>
          <a:p>
            <a:pPr rtl="0">
              <a:lnSpc>
                <a:spcPct val="150000"/>
              </a:lnSpc>
              <a:defRPr/>
            </a:pPr>
            <a:r>
              <a:rPr lang="fa-IR" sz="1900" dirty="0">
                <a:solidFill>
                  <a:prstClr val="black"/>
                </a:solidFill>
                <a:cs typeface="B Nazanin" panose="00000400000000000000" pitchFamily="2" charset="-78"/>
              </a:rPr>
              <a:t>                  -پنجره باعث می شود که صدا از خارج به داخل اتاق عمل نفوذ کند.</a:t>
            </a:r>
          </a:p>
          <a:p>
            <a:pPr rtl="0">
              <a:lnSpc>
                <a:spcPct val="150000"/>
              </a:lnSpc>
              <a:defRPr/>
            </a:pPr>
            <a:endParaRPr lang="fa-IR" sz="1900" dirty="0">
              <a:solidFill>
                <a:prstClr val="black"/>
              </a:solidFill>
              <a:cs typeface="B Nazanin" panose="00000400000000000000" pitchFamily="2" charset="-78"/>
            </a:endParaRPr>
          </a:p>
          <a:p>
            <a:pPr rtl="0">
              <a:lnSpc>
                <a:spcPct val="150000"/>
              </a:lnSpc>
              <a:defRPr/>
            </a:pPr>
            <a:r>
              <a:rPr lang="fa-IR" sz="1900" dirty="0">
                <a:solidFill>
                  <a:prstClr val="black"/>
                </a:solidFill>
                <a:cs typeface="B Nazanin" panose="00000400000000000000" pitchFamily="2" charset="-78"/>
              </a:rPr>
              <a:t>       </a:t>
            </a:r>
            <a:endParaRPr lang="en-US" sz="1900" dirty="0">
              <a:solidFill>
                <a:prstClr val="black"/>
              </a:solidFill>
              <a:cs typeface="B Nazanin" panose="00000400000000000000" pitchFamily="2" charset="-78"/>
            </a:endParaRPr>
          </a:p>
        </p:txBody>
      </p:sp>
    </p:spTree>
    <p:extLst>
      <p:ext uri="{BB962C8B-B14F-4D97-AF65-F5344CB8AC3E}">
        <p14:creationId xmlns:p14="http://schemas.microsoft.com/office/powerpoint/2010/main" val="2823163750"/>
      </p:ext>
    </p:extLst>
  </p:cSld>
  <p:clrMapOvr>
    <a:masterClrMapping/>
  </p:clrMapOvr>
  <p:transition>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6"/>
          <p:cNvSpPr txBox="1">
            <a:spLocks noChangeArrowheads="1"/>
          </p:cNvSpPr>
          <p:nvPr/>
        </p:nvSpPr>
        <p:spPr bwMode="auto">
          <a:xfrm>
            <a:off x="6508429" y="3276600"/>
            <a:ext cx="2182009" cy="1892826"/>
          </a:xfrm>
          <a:prstGeom prst="rect">
            <a:avLst/>
          </a:prstGeom>
          <a:noFill/>
          <a:ln w="9525">
            <a:noFill/>
            <a:miter lim="800000"/>
            <a:headEnd/>
            <a:tailEnd/>
          </a:ln>
          <a:effectLst/>
        </p:spPr>
        <p:txBody>
          <a:bodyPr wrap="none">
            <a:spAutoFit/>
          </a:bodyPr>
          <a:lstStyle/>
          <a:p>
            <a:pPr>
              <a:lnSpc>
                <a:spcPct val="150000"/>
              </a:lnSpc>
              <a:buFont typeface="Wingdings" pitchFamily="2" charset="2"/>
              <a:buChar char="§"/>
              <a:defRPr/>
            </a:pPr>
            <a:r>
              <a:rPr lang="fa-IR" sz="2100" dirty="0">
                <a:solidFill>
                  <a:prstClr val="black"/>
                </a:solidFill>
                <a:cs typeface="B Nazanin" panose="00000400000000000000" pitchFamily="2" charset="-78"/>
              </a:rPr>
              <a:t>دیوار اتاق عمل باید</a:t>
            </a:r>
            <a:r>
              <a:rPr lang="fa-IR" sz="2100" dirty="0">
                <a:solidFill>
                  <a:prstClr val="black"/>
                </a:solidFill>
                <a:cs typeface="B Nazanin" panose="00000400000000000000" pitchFamily="2" charset="-78"/>
              </a:rPr>
              <a:t>:</a:t>
            </a:r>
          </a:p>
          <a:p>
            <a:pPr rtl="0">
              <a:lnSpc>
                <a:spcPct val="150000"/>
              </a:lnSpc>
              <a:defRPr/>
            </a:pPr>
            <a:r>
              <a:rPr lang="fa-IR" sz="1900" dirty="0">
                <a:solidFill>
                  <a:prstClr val="black"/>
                </a:solidFill>
                <a:cs typeface="B Nazanin" panose="00000400000000000000" pitchFamily="2" charset="-78"/>
              </a:rPr>
              <a:t>    1.قابل شستشو</a:t>
            </a:r>
          </a:p>
          <a:p>
            <a:pPr rtl="0">
              <a:lnSpc>
                <a:spcPct val="150000"/>
              </a:lnSpc>
              <a:defRPr/>
            </a:pPr>
            <a:r>
              <a:rPr lang="fa-IR" sz="1900" dirty="0">
                <a:solidFill>
                  <a:prstClr val="black"/>
                </a:solidFill>
                <a:cs typeface="B Nazanin" panose="00000400000000000000" pitchFamily="2" charset="-78"/>
              </a:rPr>
              <a:t>   2.غیرقابل نفوذ</a:t>
            </a:r>
          </a:p>
          <a:p>
            <a:pPr rtl="0">
              <a:lnSpc>
                <a:spcPct val="150000"/>
              </a:lnSpc>
              <a:defRPr/>
            </a:pPr>
            <a:r>
              <a:rPr lang="fa-IR" sz="1900" dirty="0">
                <a:solidFill>
                  <a:prstClr val="black"/>
                </a:solidFill>
                <a:cs typeface="B Nazanin" panose="00000400000000000000" pitchFamily="2" charset="-78"/>
              </a:rPr>
              <a:t>   3.به رنگ نیمه مات باشد</a:t>
            </a:r>
            <a:endParaRPr lang="en-US" sz="1900" dirty="0">
              <a:solidFill>
                <a:prstClr val="black"/>
              </a:solidFill>
              <a:cs typeface="B Nazanin" panose="00000400000000000000" pitchFamily="2" charset="-78"/>
            </a:endParaRPr>
          </a:p>
        </p:txBody>
      </p:sp>
      <p:sp>
        <p:nvSpPr>
          <p:cNvPr id="9" name="Text Box 10"/>
          <p:cNvSpPr txBox="1">
            <a:spLocks noChangeArrowheads="1"/>
          </p:cNvSpPr>
          <p:nvPr/>
        </p:nvSpPr>
        <p:spPr bwMode="auto">
          <a:xfrm>
            <a:off x="533400" y="5047889"/>
            <a:ext cx="8077200" cy="2285241"/>
          </a:xfrm>
          <a:prstGeom prst="rect">
            <a:avLst/>
          </a:prstGeom>
          <a:noFill/>
          <a:ln w="9525">
            <a:noFill/>
            <a:miter lim="800000"/>
            <a:headEnd/>
            <a:tailEnd/>
          </a:ln>
          <a:effectLst/>
        </p:spPr>
        <p:txBody>
          <a:bodyPr wrap="square">
            <a:spAutoFit/>
          </a:bodyPr>
          <a:lstStyle/>
          <a:p>
            <a:pPr rtl="0">
              <a:lnSpc>
                <a:spcPct val="150000"/>
              </a:lnSpc>
              <a:defRPr/>
            </a:pPr>
            <a:r>
              <a:rPr lang="fa-IR" sz="1900" dirty="0">
                <a:solidFill>
                  <a:prstClr val="black"/>
                </a:solidFill>
                <a:cs typeface="B Nazanin" panose="00000400000000000000" pitchFamily="2" charset="-78"/>
              </a:rPr>
              <a:t>از کاشی به علت شکاف موجود در حد فاصل آنها نباید استفاده کرد</a:t>
            </a:r>
            <a:r>
              <a:rPr lang="fa-IR" sz="1900" dirty="0">
                <a:solidFill>
                  <a:prstClr val="black"/>
                </a:solidFill>
                <a:cs typeface="B Nazanin" panose="00000400000000000000" pitchFamily="2" charset="-78"/>
              </a:rPr>
              <a:t>.</a:t>
            </a:r>
          </a:p>
          <a:p>
            <a:pPr rtl="0">
              <a:lnSpc>
                <a:spcPct val="150000"/>
              </a:lnSpc>
              <a:defRPr/>
            </a:pPr>
            <a:r>
              <a:rPr lang="fa-IR" sz="1900" dirty="0">
                <a:solidFill>
                  <a:prstClr val="black"/>
                </a:solidFill>
                <a:cs typeface="B Nazanin" panose="00000400000000000000" pitchFamily="2" charset="-78"/>
              </a:rPr>
              <a:t>پوشش دیوارها نباید گردوغبار به خود بگیرد و بایستی نسبت به استفاده ی مکرر از مواد ضدعفونی کننده مقاوم باشد</a:t>
            </a:r>
            <a:r>
              <a:rPr lang="fa-IR" sz="1900" dirty="0">
                <a:solidFill>
                  <a:prstClr val="black"/>
                </a:solidFill>
                <a:cs typeface="B Nazanin" panose="00000400000000000000" pitchFamily="2" charset="-78"/>
              </a:rPr>
              <a:t>.</a:t>
            </a:r>
            <a:endParaRPr lang="en-US" sz="1900" dirty="0">
              <a:solidFill>
                <a:prstClr val="black"/>
              </a:solidFill>
              <a:cs typeface="B Nazanin" panose="00000400000000000000" pitchFamily="2" charset="-78"/>
            </a:endParaRPr>
          </a:p>
          <a:p>
            <a:pPr rtl="0">
              <a:lnSpc>
                <a:spcPct val="150000"/>
              </a:lnSpc>
              <a:defRPr/>
            </a:pPr>
            <a:r>
              <a:rPr lang="fa-IR" sz="1900" dirty="0">
                <a:solidFill>
                  <a:prstClr val="black"/>
                </a:solidFill>
                <a:cs typeface="B Nazanin" panose="00000400000000000000" pitchFamily="2" charset="-78"/>
              </a:rPr>
              <a:t>دیوارها باید عاری از لبه و طاقچه باشد.</a:t>
            </a:r>
            <a:endParaRPr lang="en-US" sz="1900" dirty="0">
              <a:solidFill>
                <a:prstClr val="black"/>
              </a:solidFill>
              <a:cs typeface="B Nazanin" panose="00000400000000000000" pitchFamily="2" charset="-78"/>
            </a:endParaRPr>
          </a:p>
          <a:p>
            <a:pPr rtl="0">
              <a:lnSpc>
                <a:spcPct val="150000"/>
              </a:lnSpc>
              <a:defRPr/>
            </a:pPr>
            <a:r>
              <a:rPr lang="fa-IR" sz="1900" dirty="0">
                <a:solidFill>
                  <a:prstClr val="black"/>
                </a:solidFill>
                <a:cs typeface="B Nazanin" panose="00000400000000000000" pitchFamily="2" charset="-78"/>
              </a:rPr>
              <a:t> </a:t>
            </a:r>
            <a:endParaRPr lang="en-US" sz="1900" dirty="0">
              <a:solidFill>
                <a:prstClr val="black"/>
              </a:solidFill>
              <a:cs typeface="B Nazanin" panose="00000400000000000000" pitchFamily="2" charset="-78"/>
            </a:endParaRPr>
          </a:p>
        </p:txBody>
      </p:sp>
      <p:sp>
        <p:nvSpPr>
          <p:cNvPr id="14" name="TextBox 13"/>
          <p:cNvSpPr txBox="1"/>
          <p:nvPr/>
        </p:nvSpPr>
        <p:spPr>
          <a:xfrm>
            <a:off x="6019800" y="2895600"/>
            <a:ext cx="2667000" cy="461665"/>
          </a:xfrm>
          <a:prstGeom prst="rect">
            <a:avLst/>
          </a:prstGeom>
          <a:noFill/>
        </p:spPr>
        <p:txBody>
          <a:bodyPr wrap="square" rtlCol="0">
            <a:spAutoFit/>
          </a:bodyPr>
          <a:lstStyle/>
          <a:p>
            <a:pPr>
              <a:buFont typeface="Wingdings" pitchFamily="2" charset="2"/>
              <a:buChar char="§"/>
            </a:pPr>
            <a:r>
              <a:rPr lang="fa-IR" sz="24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مصالح اتاق عمل:</a:t>
            </a:r>
            <a:endParaRPr lang="en-US" sz="24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endParaRPr>
          </a:p>
        </p:txBody>
      </p:sp>
      <p:sp>
        <p:nvSpPr>
          <p:cNvPr id="7" name="Rectangle 6"/>
          <p:cNvSpPr/>
          <p:nvPr/>
        </p:nvSpPr>
        <p:spPr>
          <a:xfrm>
            <a:off x="457200" y="228600"/>
            <a:ext cx="8382000" cy="2769989"/>
          </a:xfrm>
          <a:prstGeom prst="rect">
            <a:avLst/>
          </a:prstGeom>
        </p:spPr>
        <p:txBody>
          <a:bodyPr wrap="square">
            <a:spAutoFit/>
          </a:bodyPr>
          <a:lstStyle/>
          <a:p>
            <a:pPr rtl="0">
              <a:lnSpc>
                <a:spcPct val="150000"/>
              </a:lnSpc>
              <a:defRPr/>
            </a:pPr>
            <a:r>
              <a:rPr lang="fa-IR" sz="2100" dirty="0">
                <a:solidFill>
                  <a:prstClr val="black"/>
                </a:solidFill>
                <a:cs typeface="B Nazanin" panose="00000400000000000000" pitchFamily="2" charset="-78"/>
              </a:rPr>
              <a:t>2)روشنایی مصنوعی:</a:t>
            </a:r>
          </a:p>
          <a:p>
            <a:pPr marL="342900" indent="-342900" algn="justLow">
              <a:lnSpc>
                <a:spcPct val="150000"/>
              </a:lnSpc>
              <a:defRPr/>
            </a:pPr>
            <a:r>
              <a:rPr lang="fa-IR" sz="1900" dirty="0">
                <a:solidFill>
                  <a:prstClr val="black"/>
                </a:solidFill>
                <a:latin typeface="Arial" pitchFamily="34" charset="0"/>
                <a:cs typeface="B Nazanin" panose="00000400000000000000" pitchFamily="2" charset="-78"/>
              </a:rPr>
              <a:t>     ازآنجا که سعی میشود روشنایی اتاقهای عمل با نور مصنوعی تامین شود واین نورلازمه ی هراتاق عملی است بنابراین لازم است که برای مواجهه بامواقع قطع شدن برق، اتاق عمل دارای یک سیستم اضطراری روشنایی باشد.</a:t>
            </a:r>
          </a:p>
          <a:p>
            <a:pPr marL="342900" indent="-342900" algn="justLow">
              <a:lnSpc>
                <a:spcPct val="150000"/>
              </a:lnSpc>
              <a:defRPr/>
            </a:pPr>
            <a:r>
              <a:rPr lang="fa-IR" sz="1900" dirty="0">
                <a:solidFill>
                  <a:prstClr val="black"/>
                </a:solidFill>
                <a:latin typeface="Arial" pitchFamily="34" charset="0"/>
                <a:cs typeface="B Nazanin" panose="00000400000000000000" pitchFamily="2" charset="-78"/>
              </a:rPr>
              <a:t>     بهترین نوع چراغ برای اتاق عمل چراغ سیالتیک است. این چراغ نور را در محل عمل جراحی متمرکز کرده به آسانی قابل حرکت، شست و شو و غیرقابل انفجار است. حرارت آن کم است و گرما ایجاد نمی کند.</a:t>
            </a:r>
            <a:endParaRPr lang="en-US" sz="1900" dirty="0">
              <a:solidFill>
                <a:prstClr val="black"/>
              </a:solidFill>
              <a:latin typeface="Arial" pitchFamily="34" charset="0"/>
              <a:cs typeface="B Nazanin" panose="00000400000000000000" pitchFamily="2" charset="-78"/>
            </a:endParaRPr>
          </a:p>
        </p:txBody>
      </p:sp>
    </p:spTree>
    <p:extLst>
      <p:ext uri="{BB962C8B-B14F-4D97-AF65-F5344CB8AC3E}">
        <p14:creationId xmlns:p14="http://schemas.microsoft.com/office/powerpoint/2010/main" val="2482197125"/>
      </p:ext>
    </p:extLst>
  </p:cSld>
  <p:clrMapOvr>
    <a:masterClrMapping/>
  </p:clrMapOvr>
  <p:transition>
    <p:pull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38600" y="2667000"/>
            <a:ext cx="4648200" cy="5880071"/>
          </a:xfrm>
          <a:prstGeom prst="rect">
            <a:avLst/>
          </a:prstGeom>
          <a:noFill/>
        </p:spPr>
        <p:txBody>
          <a:bodyPr wrap="square" rtlCol="0">
            <a:spAutoFit/>
          </a:bodyPr>
          <a:lstStyle/>
          <a:p>
            <a:pPr>
              <a:lnSpc>
                <a:spcPct val="150000"/>
              </a:lnSpc>
              <a:buFont typeface="Wingdings" pitchFamily="2" charset="2"/>
              <a:buChar char="§"/>
            </a:pPr>
            <a:r>
              <a:rPr lang="fa-IR" sz="24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درهای اتاق عمل:</a:t>
            </a:r>
          </a:p>
          <a:p>
            <a:pPr marL="342900" indent="-342900">
              <a:lnSpc>
                <a:spcPct val="150000"/>
              </a:lnSpc>
              <a:spcBef>
                <a:spcPct val="20000"/>
              </a:spcBef>
              <a:defRPr/>
            </a:pPr>
            <a:r>
              <a:rPr lang="fa-IR" sz="1900" dirty="0">
                <a:solidFill>
                  <a:prstClr val="black"/>
                </a:solidFill>
                <a:cs typeface="B Nazanin" panose="00000400000000000000" pitchFamily="2" charset="-78"/>
              </a:rPr>
              <a:t>1.از </a:t>
            </a:r>
            <a:r>
              <a:rPr lang="fa-IR" sz="1900" dirty="0">
                <a:solidFill>
                  <a:prstClr val="black"/>
                </a:solidFill>
                <a:cs typeface="B Nazanin" panose="00000400000000000000" pitchFamily="2" charset="-78"/>
              </a:rPr>
              <a:t>جنس نسوز و چارچوبه در به اندازه کافی بزرگ باشد.</a:t>
            </a:r>
          </a:p>
          <a:p>
            <a:pPr marL="342900" indent="-342900">
              <a:lnSpc>
                <a:spcPct val="150000"/>
              </a:lnSpc>
              <a:spcBef>
                <a:spcPct val="20000"/>
              </a:spcBef>
              <a:defRPr/>
            </a:pPr>
            <a:r>
              <a:rPr lang="fa-IR" sz="1900" dirty="0">
                <a:solidFill>
                  <a:prstClr val="black"/>
                </a:solidFill>
                <a:cs typeface="B Nazanin" panose="00000400000000000000" pitchFamily="2" charset="-78"/>
              </a:rPr>
              <a:t>2.چارچوبه هم سطح با کف اتاق ساخته شود.</a:t>
            </a:r>
          </a:p>
          <a:p>
            <a:pPr marL="342900" indent="-342900">
              <a:lnSpc>
                <a:spcPct val="150000"/>
              </a:lnSpc>
              <a:spcBef>
                <a:spcPct val="20000"/>
              </a:spcBef>
              <a:defRPr/>
            </a:pPr>
            <a:r>
              <a:rPr lang="fa-IR" sz="1900" dirty="0">
                <a:solidFill>
                  <a:prstClr val="black"/>
                </a:solidFill>
                <a:cs typeface="B Nazanin" panose="00000400000000000000" pitchFamily="2" charset="-78"/>
              </a:rPr>
              <a:t>3.باید از دو طرف باز و بسته شود و ایجاد سروصدا نکند.</a:t>
            </a:r>
          </a:p>
          <a:p>
            <a:pPr marL="342900" indent="-342900">
              <a:lnSpc>
                <a:spcPct val="150000"/>
              </a:lnSpc>
              <a:spcBef>
                <a:spcPct val="20000"/>
              </a:spcBef>
              <a:defRPr/>
            </a:pPr>
            <a:r>
              <a:rPr lang="fa-IR" sz="1900" dirty="0">
                <a:solidFill>
                  <a:prstClr val="black"/>
                </a:solidFill>
                <a:cs typeface="B Nazanin" panose="00000400000000000000" pitchFamily="2" charset="-78"/>
              </a:rPr>
              <a:t>4.بین دو اتاق عمل بهتر است به جای در از پنجره </a:t>
            </a:r>
            <a:r>
              <a:rPr lang="fa-IR" sz="1900" dirty="0">
                <a:solidFill>
                  <a:prstClr val="black"/>
                </a:solidFill>
                <a:cs typeface="B Nazanin" panose="00000400000000000000" pitchFamily="2" charset="-78"/>
              </a:rPr>
              <a:t>کوچک </a:t>
            </a:r>
            <a:r>
              <a:rPr lang="fa-IR" sz="1900" dirty="0">
                <a:solidFill>
                  <a:prstClr val="black"/>
                </a:solidFill>
                <a:cs typeface="B Nazanin" panose="00000400000000000000" pitchFamily="2" charset="-78"/>
              </a:rPr>
              <a:t>استفاده شود.</a:t>
            </a:r>
          </a:p>
          <a:p>
            <a:pPr marL="342900" indent="-342900">
              <a:lnSpc>
                <a:spcPct val="150000"/>
              </a:lnSpc>
              <a:spcBef>
                <a:spcPct val="20000"/>
              </a:spcBef>
              <a:defRPr/>
            </a:pPr>
            <a:r>
              <a:rPr lang="fa-IR" sz="1900" dirty="0">
                <a:solidFill>
                  <a:prstClr val="black"/>
                </a:solidFill>
                <a:cs typeface="B Nazanin" panose="00000400000000000000" pitchFamily="2" charset="-78"/>
              </a:rPr>
              <a:t>5.درهای بیمارستان الکتریکی بوده و مستقیما </a:t>
            </a:r>
            <a:r>
              <a:rPr lang="fa-IR" sz="1900" dirty="0">
                <a:solidFill>
                  <a:prstClr val="black"/>
                </a:solidFill>
                <a:cs typeface="B Nazanin" panose="00000400000000000000" pitchFamily="2" charset="-78"/>
              </a:rPr>
              <a:t>به بیرون باز نشود و </a:t>
            </a:r>
            <a:r>
              <a:rPr lang="fa-IR" sz="1900" dirty="0">
                <a:solidFill>
                  <a:prstClr val="black"/>
                </a:solidFill>
                <a:cs typeface="B Nazanin" panose="00000400000000000000" pitchFamily="2" charset="-78"/>
              </a:rPr>
              <a:t>به </a:t>
            </a:r>
          </a:p>
          <a:p>
            <a:pPr marL="342900" indent="-342900">
              <a:lnSpc>
                <a:spcPct val="150000"/>
              </a:lnSpc>
              <a:spcBef>
                <a:spcPct val="20000"/>
              </a:spcBef>
              <a:defRPr/>
            </a:pPr>
            <a:r>
              <a:rPr lang="fa-IR" sz="1900" dirty="0">
                <a:solidFill>
                  <a:prstClr val="black"/>
                </a:solidFill>
                <a:cs typeface="B Nazanin" panose="00000400000000000000" pitchFamily="2" charset="-78"/>
              </a:rPr>
              <a:t>   راهرو یا </a:t>
            </a:r>
            <a:r>
              <a:rPr lang="fa-IR" sz="1900" dirty="0">
                <a:solidFill>
                  <a:prstClr val="black"/>
                </a:solidFill>
                <a:cs typeface="B Nazanin" panose="00000400000000000000" pitchFamily="2" charset="-78"/>
              </a:rPr>
              <a:t>اتاق دیگری وصل شود.</a:t>
            </a:r>
          </a:p>
          <a:p>
            <a:pPr marL="342900" indent="-342900">
              <a:lnSpc>
                <a:spcPct val="150000"/>
              </a:lnSpc>
              <a:spcBef>
                <a:spcPct val="20000"/>
              </a:spcBef>
              <a:defRPr/>
            </a:pPr>
            <a:endParaRPr lang="en-US" sz="1900" dirty="0">
              <a:solidFill>
                <a:prstClr val="black"/>
              </a:solidFill>
              <a:cs typeface="B Nazanin" panose="00000400000000000000" pitchFamily="2" charset="-78"/>
            </a:endParaRPr>
          </a:p>
          <a:p>
            <a:pPr rtl="0">
              <a:lnSpc>
                <a:spcPct val="150000"/>
              </a:lnSpc>
            </a:pPr>
            <a:endParaRPr lang="fa-IR" sz="1900" dirty="0">
              <a:solidFill>
                <a:prstClr val="black"/>
              </a:solidFill>
              <a:cs typeface="B Nazanin" panose="00000400000000000000" pitchFamily="2" charset="-78"/>
            </a:endParaRPr>
          </a:p>
          <a:p>
            <a:pPr rtl="0">
              <a:lnSpc>
                <a:spcPct val="150000"/>
              </a:lnSpc>
            </a:pPr>
            <a:endParaRPr lang="en-US" sz="1900" dirty="0">
              <a:solidFill>
                <a:prstClr val="black"/>
              </a:solidFill>
              <a:cs typeface="B Nazanin" panose="00000400000000000000" pitchFamily="2" charset="-78"/>
            </a:endParaRPr>
          </a:p>
        </p:txBody>
      </p:sp>
      <p:sp>
        <p:nvSpPr>
          <p:cNvPr id="5" name="Text Box 6"/>
          <p:cNvSpPr txBox="1">
            <a:spLocks noChangeArrowheads="1"/>
          </p:cNvSpPr>
          <p:nvPr/>
        </p:nvSpPr>
        <p:spPr bwMode="auto">
          <a:xfrm>
            <a:off x="1143000" y="381000"/>
            <a:ext cx="7566624" cy="1892826"/>
          </a:xfrm>
          <a:prstGeom prst="rect">
            <a:avLst/>
          </a:prstGeom>
          <a:noFill/>
          <a:ln w="9525">
            <a:noFill/>
            <a:miter lim="800000"/>
            <a:headEnd/>
            <a:tailEnd/>
          </a:ln>
          <a:effectLst/>
        </p:spPr>
        <p:txBody>
          <a:bodyPr wrap="square">
            <a:spAutoFit/>
          </a:bodyPr>
          <a:lstStyle/>
          <a:p>
            <a:pPr>
              <a:lnSpc>
                <a:spcPct val="150000"/>
              </a:lnSpc>
              <a:buFont typeface="Wingdings" pitchFamily="2" charset="2"/>
              <a:buChar char="§"/>
              <a:defRPr/>
            </a:pPr>
            <a:r>
              <a:rPr lang="fa-IR" sz="2100" dirty="0">
                <a:solidFill>
                  <a:prstClr val="black"/>
                </a:solidFill>
                <a:cs typeface="B Nazanin" panose="00000400000000000000" pitchFamily="2" charset="-78"/>
              </a:rPr>
              <a:t>کف </a:t>
            </a:r>
            <a:r>
              <a:rPr lang="fa-IR" sz="2100" dirty="0">
                <a:solidFill>
                  <a:prstClr val="black"/>
                </a:solidFill>
                <a:cs typeface="B Nazanin" panose="00000400000000000000" pitchFamily="2" charset="-78"/>
              </a:rPr>
              <a:t>اتاق عمل باید</a:t>
            </a:r>
            <a:r>
              <a:rPr lang="fa-IR" sz="2100" dirty="0">
                <a:solidFill>
                  <a:prstClr val="black"/>
                </a:solidFill>
                <a:cs typeface="B Nazanin" panose="00000400000000000000" pitchFamily="2" charset="-78"/>
              </a:rPr>
              <a:t>: </a:t>
            </a:r>
            <a:endParaRPr lang="fa-IR" sz="2100" dirty="0">
              <a:solidFill>
                <a:prstClr val="black"/>
              </a:solidFill>
              <a:cs typeface="B Nazanin" panose="00000400000000000000" pitchFamily="2" charset="-78"/>
            </a:endParaRPr>
          </a:p>
          <a:p>
            <a:pPr rtl="0">
              <a:lnSpc>
                <a:spcPct val="150000"/>
              </a:lnSpc>
              <a:defRPr/>
            </a:pPr>
            <a:r>
              <a:rPr lang="fa-IR" sz="1900" dirty="0">
                <a:solidFill>
                  <a:prstClr val="black"/>
                </a:solidFill>
                <a:cs typeface="B Nazanin" panose="00000400000000000000" pitchFamily="2" charset="-78"/>
              </a:rPr>
              <a:t>    1.ضدجرقه(الکتریسیته </a:t>
            </a:r>
            <a:r>
              <a:rPr lang="fa-IR" sz="1900" dirty="0">
                <a:solidFill>
                  <a:prstClr val="black"/>
                </a:solidFill>
                <a:cs typeface="B Nazanin" panose="00000400000000000000" pitchFamily="2" charset="-78"/>
              </a:rPr>
              <a:t>ی ساکن</a:t>
            </a:r>
            <a:r>
              <a:rPr lang="fa-IR" sz="1900" dirty="0">
                <a:solidFill>
                  <a:prstClr val="black"/>
                </a:solidFill>
                <a:cs typeface="B Nazanin" panose="00000400000000000000" pitchFamily="2" charset="-78"/>
              </a:rPr>
              <a:t>)                                  4. مقاوم در برابر مواد شیمیایی </a:t>
            </a:r>
            <a:endParaRPr lang="fa-IR" sz="1900" dirty="0">
              <a:solidFill>
                <a:prstClr val="black"/>
              </a:solidFill>
              <a:cs typeface="B Nazanin" panose="00000400000000000000" pitchFamily="2" charset="-78"/>
            </a:endParaRPr>
          </a:p>
          <a:p>
            <a:pPr rtl="0">
              <a:lnSpc>
                <a:spcPct val="150000"/>
              </a:lnSpc>
              <a:defRPr/>
            </a:pPr>
            <a:r>
              <a:rPr lang="fa-IR" sz="1900" dirty="0">
                <a:solidFill>
                  <a:prstClr val="black"/>
                </a:solidFill>
                <a:cs typeface="B Nazanin" panose="00000400000000000000" pitchFamily="2" charset="-78"/>
              </a:rPr>
              <a:t>   2.بدون سروصدا                                                        5.فاقد سوراخ مجرای خروج آب باشد.</a:t>
            </a:r>
            <a:endParaRPr lang="fa-IR" sz="1900" dirty="0">
              <a:solidFill>
                <a:prstClr val="black"/>
              </a:solidFill>
              <a:cs typeface="B Nazanin" panose="00000400000000000000" pitchFamily="2" charset="-78"/>
            </a:endParaRPr>
          </a:p>
          <a:p>
            <a:pPr rtl="0">
              <a:lnSpc>
                <a:spcPct val="150000"/>
              </a:lnSpc>
              <a:defRPr/>
            </a:pPr>
            <a:r>
              <a:rPr lang="fa-IR" sz="1900" dirty="0">
                <a:solidFill>
                  <a:prstClr val="black"/>
                </a:solidFill>
                <a:cs typeface="B Nazanin" panose="00000400000000000000" pitchFamily="2" charset="-78"/>
              </a:rPr>
              <a:t>   3.قابل </a:t>
            </a:r>
            <a:r>
              <a:rPr lang="fa-IR" sz="1900" dirty="0">
                <a:solidFill>
                  <a:prstClr val="black"/>
                </a:solidFill>
                <a:cs typeface="B Nazanin" panose="00000400000000000000" pitchFamily="2" charset="-78"/>
              </a:rPr>
              <a:t>شست </a:t>
            </a:r>
            <a:r>
              <a:rPr lang="fa-IR" sz="1900" dirty="0">
                <a:solidFill>
                  <a:prstClr val="black"/>
                </a:solidFill>
                <a:cs typeface="B Nazanin" panose="00000400000000000000" pitchFamily="2" charset="-78"/>
              </a:rPr>
              <a:t>وشو</a:t>
            </a:r>
            <a:endParaRPr lang="fa-IR" sz="1900" dirty="0">
              <a:solidFill>
                <a:prstClr val="black"/>
              </a:solidFill>
              <a:cs typeface="B Nazanin" panose="00000400000000000000" pitchFamily="2" charset="-78"/>
            </a:endParaRPr>
          </a:p>
        </p:txBody>
      </p:sp>
      <p:pic>
        <p:nvPicPr>
          <p:cNvPr id="6" name="Picture 5" descr="Picture1.jpg"/>
          <p:cNvPicPr>
            <a:picLocks noChangeAspect="1"/>
          </p:cNvPicPr>
          <p:nvPr/>
        </p:nvPicPr>
        <p:blipFill>
          <a:blip r:embed="rId2" cstate="print"/>
          <a:srcRect l="13217" r="3701"/>
          <a:stretch>
            <a:fillRect/>
          </a:stretch>
        </p:blipFill>
        <p:spPr>
          <a:xfrm>
            <a:off x="381000" y="3300984"/>
            <a:ext cx="3352800" cy="3023616"/>
          </a:xfrm>
          <a:prstGeom prst="rect">
            <a:avLst/>
          </a:prstGeom>
          <a:ln>
            <a:noFill/>
          </a:ln>
          <a:effectLst>
            <a:outerShdw blurRad="342900" dist="342900" dir="2700000" sx="101000" sy="101000" algn="tl" rotWithShape="0">
              <a:schemeClr val="tx1">
                <a:alpha val="47000"/>
              </a:schemeClr>
            </a:outerShdw>
          </a:effectLst>
        </p:spPr>
      </p:pic>
    </p:spTree>
    <p:extLst>
      <p:ext uri="{BB962C8B-B14F-4D97-AF65-F5344CB8AC3E}">
        <p14:creationId xmlns:p14="http://schemas.microsoft.com/office/powerpoint/2010/main" val="3016025554"/>
      </p:ext>
    </p:extLst>
  </p:cSld>
  <p:clrMapOvr>
    <a:masterClrMapping/>
  </p:clrMapOvr>
  <p:transition>
    <p:pull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865540"/>
            <a:ext cx="8305800" cy="6763390"/>
          </a:xfrm>
          <a:prstGeom prst="rect">
            <a:avLst/>
          </a:prstGeom>
          <a:noFill/>
        </p:spPr>
        <p:txBody>
          <a:bodyPr wrap="square" rtlCol="0">
            <a:spAutoFit/>
          </a:bodyPr>
          <a:lstStyle/>
          <a:p>
            <a:pPr algn="justLow">
              <a:lnSpc>
                <a:spcPct val="150000"/>
              </a:lnSpc>
              <a:buFont typeface="Wingdings" pitchFamily="2" charset="2"/>
              <a:buChar char="§"/>
            </a:pPr>
            <a:r>
              <a:rPr lang="fa-IR" sz="2100" dirty="0">
                <a:solidFill>
                  <a:prstClr val="black"/>
                </a:solidFill>
                <a:cs typeface="B Nazanin" panose="00000400000000000000" pitchFamily="2" charset="-78"/>
              </a:rPr>
              <a:t>الزامات تاسیساتی درکف: </a:t>
            </a:r>
          </a:p>
          <a:p>
            <a:pPr algn="justLow">
              <a:lnSpc>
                <a:spcPct val="150000"/>
              </a:lnSpc>
            </a:pPr>
            <a:r>
              <a:rPr lang="fa-IR" sz="1900" dirty="0">
                <a:solidFill>
                  <a:prstClr val="black"/>
                </a:solidFill>
                <a:cs typeface="B Nazanin" panose="00000400000000000000" pitchFamily="2" charset="-78"/>
              </a:rPr>
              <a:t>  شبکه ارت زیر کفپوش های کاندکتیو ٬بعضی از اتلت های گازهای طبی از کف ٬ شبکه برق مورد نیاز تخت جراحی از کف.</a:t>
            </a:r>
          </a:p>
          <a:p>
            <a:pPr algn="justLow">
              <a:lnSpc>
                <a:spcPct val="150000"/>
              </a:lnSpc>
            </a:pPr>
            <a:endParaRPr lang="fa-IR" sz="1900" dirty="0">
              <a:solidFill>
                <a:prstClr val="black"/>
              </a:solidFill>
              <a:cs typeface="B Nazanin" panose="00000400000000000000" pitchFamily="2" charset="-78"/>
            </a:endParaRPr>
          </a:p>
          <a:p>
            <a:pPr algn="justLow">
              <a:lnSpc>
                <a:spcPct val="150000"/>
              </a:lnSpc>
              <a:buFont typeface="Wingdings" pitchFamily="2" charset="2"/>
              <a:buChar char="§"/>
            </a:pPr>
            <a:r>
              <a:rPr lang="fa-IR" sz="2100" dirty="0">
                <a:solidFill>
                  <a:prstClr val="black"/>
                </a:solidFill>
                <a:cs typeface="B Nazanin" panose="00000400000000000000" pitchFamily="2" charset="-78"/>
              </a:rPr>
              <a:t>نیاز های تاسیساتی در بالای سقف کاذب: </a:t>
            </a:r>
          </a:p>
          <a:p>
            <a:pPr algn="justLow">
              <a:lnSpc>
                <a:spcPct val="150000"/>
              </a:lnSpc>
            </a:pPr>
            <a:r>
              <a:rPr lang="fa-IR" sz="1900" dirty="0">
                <a:solidFill>
                  <a:prstClr val="black"/>
                </a:solidFill>
                <a:cs typeface="B Nazanin" panose="00000400000000000000" pitchFamily="2" charset="-78"/>
              </a:rPr>
              <a:t>  شبکه  گازهای طبی ٬ شبکه  کانال های هدایت هوای سرمایش وگرمایش ٬ شبکه هدایت گازها و بو های اتاق عمل به خارج یا   اگزوز فن ها ٬ شبکه برق روشنایی ٬ شبکه برق مصارف تجهیزاتی ٬فضای مورد نیاز نصب پلیت چراغ سیالتیک. </a:t>
            </a:r>
          </a:p>
          <a:p>
            <a:pPr algn="justLow">
              <a:lnSpc>
                <a:spcPct val="150000"/>
              </a:lnSpc>
            </a:pPr>
            <a:endParaRPr lang="fa-IR" sz="1900" dirty="0">
              <a:solidFill>
                <a:prstClr val="black"/>
              </a:solidFill>
              <a:cs typeface="B Nazanin" panose="00000400000000000000" pitchFamily="2" charset="-78"/>
            </a:endParaRPr>
          </a:p>
          <a:p>
            <a:pPr algn="justLow">
              <a:lnSpc>
                <a:spcPct val="150000"/>
              </a:lnSpc>
              <a:buFont typeface="Wingdings" pitchFamily="2" charset="2"/>
              <a:buChar char="§"/>
            </a:pPr>
            <a:r>
              <a:rPr lang="fa-IR" sz="1900" dirty="0">
                <a:solidFill>
                  <a:prstClr val="black"/>
                </a:solidFill>
                <a:cs typeface="B Nazanin" panose="00000400000000000000" pitchFamily="2" charset="-78"/>
              </a:rPr>
              <a:t>ارتفاع این قسمت از بیمارستان با دیگر نواحی بیمارستان متمایز است و به همین دلیل در جا نمایی داخلی در تالار  اتاق های عمل ٬ از همان ابتدای طراحی بایستی فضای منطقه اصلی ویا استریل را ٬در کل کار  مشخص ومابقی  قسمت های تالار اتاق های عمل و بدون اغراق ٬حتی مابقی بیمارستان را ٬بعد از تعیین تکلیف این منطقه ٬ تکمیل و نهایی نمود . </a:t>
            </a:r>
          </a:p>
          <a:p>
            <a:pPr algn="justLow">
              <a:lnSpc>
                <a:spcPct val="150000"/>
              </a:lnSpc>
            </a:pPr>
            <a:r>
              <a:rPr lang="fa-IR" sz="1900" dirty="0">
                <a:solidFill>
                  <a:prstClr val="black"/>
                </a:solidFill>
                <a:cs typeface="B Nazanin" panose="00000400000000000000" pitchFamily="2" charset="-78"/>
              </a:rPr>
              <a:t>در طراحی سیکل هوا ٬ نبایستی فشار هوا بگونه ای باشد که امکان ورود هوا ی غیر استریل به داخل اطاق عمل وجود داشته باشد .</a:t>
            </a:r>
          </a:p>
        </p:txBody>
      </p:sp>
      <p:sp>
        <p:nvSpPr>
          <p:cNvPr id="3" name="TextBox 2"/>
          <p:cNvSpPr txBox="1"/>
          <p:nvPr/>
        </p:nvSpPr>
        <p:spPr>
          <a:xfrm>
            <a:off x="6019800" y="314980"/>
            <a:ext cx="2667000" cy="954107"/>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buFont typeface="Courier New" pitchFamily="49" charset="0"/>
              <a:buChar char="o"/>
            </a:pPr>
            <a:r>
              <a:rPr lang="fa-IR" sz="28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reflection blurRad="6350" stA="50000" endA="300" endPos="50000" dist="29997" dir="5400000" sy="-100000" algn="bl" rotWithShape="0"/>
                </a:effectLst>
                <a:cs typeface="B Nazanin" panose="00000400000000000000" pitchFamily="2" charset="-78"/>
              </a:rPr>
              <a:t>تاسیسات اتاق عمل:</a:t>
            </a:r>
            <a:endParaRPr lang="en-US" sz="28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reflection blurRad="6350" stA="50000" endA="300" endPos="50000" dist="29997" dir="5400000" sy="-100000" algn="bl" rotWithShape="0"/>
              </a:effectLst>
              <a:cs typeface="B Nazanin" panose="00000400000000000000" pitchFamily="2" charset="-78"/>
            </a:endParaRPr>
          </a:p>
        </p:txBody>
      </p:sp>
    </p:spTree>
    <p:extLst>
      <p:ext uri="{BB962C8B-B14F-4D97-AF65-F5344CB8AC3E}">
        <p14:creationId xmlns:p14="http://schemas.microsoft.com/office/powerpoint/2010/main" val="2186323456"/>
      </p:ext>
    </p:extLst>
  </p:cSld>
  <p:clrMapOvr>
    <a:masterClrMapping/>
  </p:clrMapOvr>
  <p:transition>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248400" y="480227"/>
            <a:ext cx="2667000" cy="1523494"/>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lgn="ctr">
              <a:buFont typeface="Courier New" pitchFamily="49" charset="0"/>
              <a:buChar char="o"/>
            </a:pPr>
            <a:r>
              <a:rPr lang="fa-IR" sz="30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reflection blurRad="6350" stA="50000" endA="300" endPos="50000" dist="29997" dir="5400000" sy="-100000" algn="bl" rotWithShape="0"/>
                </a:effectLst>
                <a:cs typeface="B Nazanin" panose="00000400000000000000" pitchFamily="2" charset="-78"/>
              </a:rPr>
              <a:t>بررسی یک نمونه:</a:t>
            </a:r>
          </a:p>
          <a:p>
            <a:pPr algn="ctr">
              <a:lnSpc>
                <a:spcPct val="150000"/>
              </a:lnSpc>
            </a:pPr>
            <a:r>
              <a:rPr lang="fa-IR" sz="2200" b="1" dirty="0">
                <a:ln w="11430"/>
                <a:solidFill>
                  <a:prstClr val="black"/>
                </a:solidFill>
                <a:effectLst>
                  <a:outerShdw blurRad="80000" dist="40000" dir="5040000" algn="tl">
                    <a:srgbClr val="000000">
                      <a:alpha val="30000"/>
                    </a:srgbClr>
                  </a:outerShdw>
                  <a:reflection blurRad="6350" stA="50000" endA="300" endPos="50000" dist="29997" dir="5400000" sy="-100000" algn="bl" rotWithShape="0"/>
                </a:effectLst>
                <a:cs typeface="B Nazanin" panose="00000400000000000000" pitchFamily="2" charset="-78"/>
              </a:rPr>
              <a:t>   بیمارستان گلسار</a:t>
            </a:r>
            <a:endParaRPr lang="en-US" sz="2200" b="1" dirty="0">
              <a:ln w="11430"/>
              <a:solidFill>
                <a:prstClr val="black"/>
              </a:solidFill>
              <a:effectLst>
                <a:outerShdw blurRad="80000" dist="40000" dir="5040000" algn="tl">
                  <a:srgbClr val="000000">
                    <a:alpha val="30000"/>
                  </a:srgbClr>
                </a:outerShdw>
                <a:reflection blurRad="6350" stA="50000" endA="300" endPos="50000" dist="29997" dir="5400000" sy="-100000" algn="bl" rotWithShape="0"/>
              </a:effectLst>
              <a:cs typeface="B Nazanin" panose="00000400000000000000" pitchFamily="2" charset="-78"/>
            </a:endParaRPr>
          </a:p>
        </p:txBody>
      </p:sp>
      <p:pic>
        <p:nvPicPr>
          <p:cNvPr id="3" name="Picture 2" descr="03.jpg"/>
          <p:cNvPicPr>
            <a:picLocks noChangeAspect="1"/>
          </p:cNvPicPr>
          <p:nvPr/>
        </p:nvPicPr>
        <p:blipFill>
          <a:blip r:embed="rId2" cstate="print"/>
          <a:srcRect l="14295" t="17588" r="7033" b="16412"/>
          <a:stretch>
            <a:fillRect/>
          </a:stretch>
        </p:blipFill>
        <p:spPr>
          <a:xfrm>
            <a:off x="304800" y="225189"/>
            <a:ext cx="5638800" cy="6480411"/>
          </a:xfrm>
          <a:prstGeom prst="rect">
            <a:avLst/>
          </a:prstGeom>
          <a:ln>
            <a:noFill/>
          </a:ln>
          <a:effectLst>
            <a:softEdge rad="112500"/>
          </a:effectLst>
        </p:spPr>
      </p:pic>
    </p:spTree>
    <p:extLst>
      <p:ext uri="{BB962C8B-B14F-4D97-AF65-F5344CB8AC3E}">
        <p14:creationId xmlns:p14="http://schemas.microsoft.com/office/powerpoint/2010/main" val="1532470094"/>
      </p:ext>
    </p:extLst>
  </p:cSld>
  <p:clrMapOvr>
    <a:masterClrMapping/>
  </p:clrMapOvr>
  <p:transition>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icture4.jpg"/>
          <p:cNvPicPr>
            <a:picLocks noChangeAspect="1"/>
          </p:cNvPicPr>
          <p:nvPr/>
        </p:nvPicPr>
        <p:blipFill>
          <a:blip r:embed="rId2" cstate="print"/>
          <a:srcRect t="5061" b="3846"/>
          <a:stretch>
            <a:fillRect/>
          </a:stretch>
        </p:blipFill>
        <p:spPr>
          <a:xfrm>
            <a:off x="5236463" y="3581400"/>
            <a:ext cx="3297937" cy="2743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4" descr="DSC01989"/>
          <p:cNvPicPr>
            <a:picLocks noChangeAspect="1" noChangeArrowheads="1"/>
          </p:cNvPicPr>
          <p:nvPr/>
        </p:nvPicPr>
        <p:blipFill>
          <a:blip r:embed="rId3" cstate="print"/>
          <a:srcRect/>
          <a:stretch>
            <a:fillRect/>
          </a:stretch>
        </p:blipFill>
        <p:spPr bwMode="auto">
          <a:xfrm>
            <a:off x="5105400" y="381000"/>
            <a:ext cx="3556000" cy="2667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Rectangle 6"/>
          <p:cNvSpPr/>
          <p:nvPr/>
        </p:nvSpPr>
        <p:spPr>
          <a:xfrm>
            <a:off x="6084746" y="2816115"/>
            <a:ext cx="1459054" cy="1021433"/>
          </a:xfrm>
          <a:prstGeom prst="rect">
            <a:avLst/>
          </a:prstGeom>
          <a:ln/>
        </p:spPr>
        <p:style>
          <a:lnRef idx="1">
            <a:schemeClr val="accent6"/>
          </a:lnRef>
          <a:fillRef idx="2">
            <a:schemeClr val="accent6"/>
          </a:fillRef>
          <a:effectRef idx="1">
            <a:schemeClr val="accent6"/>
          </a:effectRef>
          <a:fontRef idx="minor">
            <a:schemeClr val="dk1"/>
          </a:fontRef>
        </p:style>
        <p:txBody>
          <a:bodyPr wrap="square">
            <a:spAutoFit/>
          </a:bodyPr>
          <a:lstStyle/>
          <a:p>
            <a:pPr algn="ctr">
              <a:lnSpc>
                <a:spcPct val="150000"/>
              </a:lnSpc>
            </a:pPr>
            <a:r>
              <a:rPr lang="fa-IR" sz="21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ایستگاه پرستاری</a:t>
            </a:r>
          </a:p>
        </p:txBody>
      </p:sp>
      <p:sp>
        <p:nvSpPr>
          <p:cNvPr id="9" name="Rectangle 8"/>
          <p:cNvSpPr/>
          <p:nvPr/>
        </p:nvSpPr>
        <p:spPr>
          <a:xfrm>
            <a:off x="6324600" y="6052319"/>
            <a:ext cx="1143000" cy="1021433"/>
          </a:xfrm>
          <a:prstGeom prst="rect">
            <a:avLst/>
          </a:prstGeom>
          <a:ln/>
        </p:spPr>
        <p:style>
          <a:lnRef idx="1">
            <a:schemeClr val="accent6"/>
          </a:lnRef>
          <a:fillRef idx="2">
            <a:schemeClr val="accent6"/>
          </a:fillRef>
          <a:effectRef idx="1">
            <a:schemeClr val="accent6"/>
          </a:effectRef>
          <a:fontRef idx="minor">
            <a:schemeClr val="dk1"/>
          </a:fontRef>
        </p:style>
        <p:txBody>
          <a:bodyPr wrap="square">
            <a:spAutoFit/>
          </a:bodyPr>
          <a:lstStyle/>
          <a:p>
            <a:pPr algn="ctr">
              <a:lnSpc>
                <a:spcPct val="150000"/>
              </a:lnSpc>
            </a:pPr>
            <a:r>
              <a:rPr lang="fa-IR" sz="21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تعویض تخت</a:t>
            </a:r>
          </a:p>
        </p:txBody>
      </p:sp>
      <p:pic>
        <p:nvPicPr>
          <p:cNvPr id="10" name="Picture 6" descr="DSC01965"/>
          <p:cNvPicPr>
            <a:picLocks noChangeAspect="1" noChangeArrowheads="1"/>
          </p:cNvPicPr>
          <p:nvPr/>
        </p:nvPicPr>
        <p:blipFill>
          <a:blip r:embed="rId4" cstate="print"/>
          <a:srcRect/>
          <a:stretch>
            <a:fillRect/>
          </a:stretch>
        </p:blipFill>
        <p:spPr bwMode="auto">
          <a:xfrm>
            <a:off x="533400" y="838200"/>
            <a:ext cx="3810000" cy="5077648"/>
          </a:xfrm>
          <a:prstGeom prst="rect">
            <a:avLst/>
          </a:prstGeom>
          <a:ln>
            <a:noFill/>
          </a:ln>
          <a:effectLst>
            <a:outerShdw blurRad="292100" dist="139700" dir="2700000" sx="103000" sy="103000" algn="tl" rotWithShape="0">
              <a:srgbClr val="333333">
                <a:alpha val="65000"/>
              </a:srgbClr>
            </a:outerShdw>
          </a:effectLst>
        </p:spPr>
      </p:pic>
      <p:sp>
        <p:nvSpPr>
          <p:cNvPr id="11" name="Rectangle 10"/>
          <p:cNvSpPr/>
          <p:nvPr/>
        </p:nvSpPr>
        <p:spPr>
          <a:xfrm>
            <a:off x="1905000" y="5715000"/>
            <a:ext cx="1219200" cy="579005"/>
          </a:xfrm>
          <a:prstGeom prst="rect">
            <a:avLst/>
          </a:prstGeom>
          <a:ln/>
        </p:spPr>
        <p:style>
          <a:lnRef idx="1">
            <a:schemeClr val="accent6"/>
          </a:lnRef>
          <a:fillRef idx="2">
            <a:schemeClr val="accent6"/>
          </a:fillRef>
          <a:effectRef idx="1">
            <a:schemeClr val="accent6"/>
          </a:effectRef>
          <a:fontRef idx="minor">
            <a:schemeClr val="dk1"/>
          </a:fontRef>
        </p:style>
        <p:txBody>
          <a:bodyPr wrap="square">
            <a:spAutoFit/>
          </a:bodyPr>
          <a:lstStyle/>
          <a:p>
            <a:pPr algn="ctr">
              <a:lnSpc>
                <a:spcPct val="150000"/>
              </a:lnSpc>
            </a:pPr>
            <a:r>
              <a:rPr lang="fa-IR" sz="23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 رختکن</a:t>
            </a:r>
          </a:p>
        </p:txBody>
      </p:sp>
    </p:spTree>
    <p:extLst>
      <p:ext uri="{BB962C8B-B14F-4D97-AF65-F5344CB8AC3E}">
        <p14:creationId xmlns:p14="http://schemas.microsoft.com/office/powerpoint/2010/main" val="670317983"/>
      </p:ext>
    </p:extLst>
  </p:cSld>
  <p:clrMapOvr>
    <a:masterClrMapping/>
  </p:clrMapOvr>
  <p:transition>
    <p:pull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descr="DSC06.jpg"/>
          <p:cNvPicPr>
            <a:picLocks noChangeAspect="1"/>
          </p:cNvPicPr>
          <p:nvPr/>
        </p:nvPicPr>
        <p:blipFill>
          <a:blip r:embed="rId2" cstate="print"/>
          <a:srcRect b="3301"/>
          <a:stretch>
            <a:fillRect/>
          </a:stretch>
        </p:blipFill>
        <p:spPr>
          <a:xfrm>
            <a:off x="304800" y="2819400"/>
            <a:ext cx="2895600" cy="3733800"/>
          </a:xfrm>
          <a:prstGeom prst="rect">
            <a:avLst/>
          </a:prstGeom>
          <a:ln>
            <a:noFill/>
          </a:ln>
          <a:effectLst>
            <a:outerShdw blurRad="292100" dist="139700" dir="2700000" algn="tl" rotWithShape="0">
              <a:srgbClr val="333333">
                <a:alpha val="65000"/>
              </a:srgbClr>
            </a:outerShdw>
          </a:effectLst>
        </p:spPr>
      </p:pic>
      <p:pic>
        <p:nvPicPr>
          <p:cNvPr id="6" name="Picture 2" descr="C:\Documents and Settings\3ed Ali\Desktop\print\New Folder (2)\07102009365.jpg"/>
          <p:cNvPicPr>
            <a:picLocks noChangeAspect="1" noChangeArrowheads="1"/>
          </p:cNvPicPr>
          <p:nvPr/>
        </p:nvPicPr>
        <p:blipFill>
          <a:blip r:embed="rId3" cstate="print"/>
          <a:srcRect/>
          <a:stretch>
            <a:fillRect/>
          </a:stretch>
        </p:blipFill>
        <p:spPr bwMode="auto">
          <a:xfrm>
            <a:off x="1961337" y="152400"/>
            <a:ext cx="4058463" cy="3043236"/>
          </a:xfrm>
          <a:prstGeom prst="rect">
            <a:avLst/>
          </a:prstGeom>
          <a:noFill/>
        </p:spPr>
      </p:pic>
      <p:sp>
        <p:nvSpPr>
          <p:cNvPr id="5" name="Rectangle 4"/>
          <p:cNvSpPr/>
          <p:nvPr/>
        </p:nvSpPr>
        <p:spPr>
          <a:xfrm>
            <a:off x="979346" y="6172200"/>
            <a:ext cx="1459054" cy="1021433"/>
          </a:xfrm>
          <a:prstGeom prst="rect">
            <a:avLst/>
          </a:prstGeom>
          <a:ln/>
        </p:spPr>
        <p:style>
          <a:lnRef idx="1">
            <a:schemeClr val="accent6"/>
          </a:lnRef>
          <a:fillRef idx="2">
            <a:schemeClr val="accent6"/>
          </a:fillRef>
          <a:effectRef idx="1">
            <a:schemeClr val="accent6"/>
          </a:effectRef>
          <a:fontRef idx="minor">
            <a:schemeClr val="dk1"/>
          </a:fontRef>
        </p:style>
        <p:txBody>
          <a:bodyPr wrap="square">
            <a:spAutoFit/>
          </a:bodyPr>
          <a:lstStyle/>
          <a:p>
            <a:pPr algn="ctr">
              <a:lnSpc>
                <a:spcPct val="150000"/>
              </a:lnSpc>
            </a:pPr>
            <a:r>
              <a:rPr lang="fa-IR" sz="21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فضای اسکراب</a:t>
            </a:r>
          </a:p>
        </p:txBody>
      </p:sp>
      <p:pic>
        <p:nvPicPr>
          <p:cNvPr id="7" name="Picture 6" descr="DSC01975"/>
          <p:cNvPicPr>
            <a:picLocks noChangeAspect="1" noChangeArrowheads="1"/>
          </p:cNvPicPr>
          <p:nvPr/>
        </p:nvPicPr>
        <p:blipFill>
          <a:blip r:embed="rId4" cstate="print"/>
          <a:srcRect/>
          <a:stretch>
            <a:fillRect/>
          </a:stretch>
        </p:blipFill>
        <p:spPr bwMode="auto">
          <a:xfrm>
            <a:off x="5715000" y="1066800"/>
            <a:ext cx="3159125" cy="47386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Rectangle 7"/>
          <p:cNvSpPr/>
          <p:nvPr/>
        </p:nvSpPr>
        <p:spPr>
          <a:xfrm>
            <a:off x="6477000" y="5638800"/>
            <a:ext cx="1676400" cy="932948"/>
          </a:xfrm>
          <a:prstGeom prst="rect">
            <a:avLst/>
          </a:prstGeom>
          <a:ln/>
        </p:spPr>
        <p:style>
          <a:lnRef idx="1">
            <a:schemeClr val="accent6"/>
          </a:lnRef>
          <a:fillRef idx="2">
            <a:schemeClr val="accent6"/>
          </a:fillRef>
          <a:effectRef idx="1">
            <a:schemeClr val="accent6"/>
          </a:effectRef>
          <a:fontRef idx="minor">
            <a:schemeClr val="dk1"/>
          </a:fontRef>
        </p:style>
        <p:txBody>
          <a:bodyPr wrap="square">
            <a:spAutoFit/>
          </a:bodyPr>
          <a:lstStyle/>
          <a:p>
            <a:pPr algn="ctr">
              <a:lnSpc>
                <a:spcPct val="150000"/>
              </a:lnSpc>
            </a:pPr>
            <a:r>
              <a:rPr lang="fa-IR" sz="19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انبار داروی اتاق عمل</a:t>
            </a:r>
          </a:p>
        </p:txBody>
      </p:sp>
      <p:sp>
        <p:nvSpPr>
          <p:cNvPr id="9" name="Rectangle 8"/>
          <p:cNvSpPr/>
          <p:nvPr/>
        </p:nvSpPr>
        <p:spPr>
          <a:xfrm>
            <a:off x="3505200" y="2971800"/>
            <a:ext cx="1459054" cy="536685"/>
          </a:xfrm>
          <a:prstGeom prst="rect">
            <a:avLst/>
          </a:prstGeom>
          <a:ln/>
        </p:spPr>
        <p:style>
          <a:lnRef idx="1">
            <a:schemeClr val="accent6"/>
          </a:lnRef>
          <a:fillRef idx="2">
            <a:schemeClr val="accent6"/>
          </a:fillRef>
          <a:effectRef idx="1">
            <a:schemeClr val="accent6"/>
          </a:effectRef>
          <a:fontRef idx="minor">
            <a:schemeClr val="dk1"/>
          </a:fontRef>
        </p:style>
        <p:txBody>
          <a:bodyPr wrap="square">
            <a:spAutoFit/>
          </a:bodyPr>
          <a:lstStyle/>
          <a:p>
            <a:pPr algn="ctr">
              <a:lnSpc>
                <a:spcPct val="150000"/>
              </a:lnSpc>
            </a:pPr>
            <a:r>
              <a:rPr lang="fa-IR" sz="21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انبار استریل</a:t>
            </a:r>
          </a:p>
        </p:txBody>
      </p:sp>
    </p:spTree>
    <p:extLst>
      <p:ext uri="{BB962C8B-B14F-4D97-AF65-F5344CB8AC3E}">
        <p14:creationId xmlns:p14="http://schemas.microsoft.com/office/powerpoint/2010/main" val="1439838523"/>
      </p:ext>
    </p:extLst>
  </p:cSld>
  <p:clrMapOvr>
    <a:masterClrMapping/>
  </p:clrMapOvr>
  <p:transition>
    <p:pull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Documents and Settings\3ed Ali\Desktop\print\New Folder (2)\07102009387.jpg"/>
          <p:cNvPicPr>
            <a:picLocks noChangeAspect="1" noChangeArrowheads="1"/>
          </p:cNvPicPr>
          <p:nvPr/>
        </p:nvPicPr>
        <p:blipFill>
          <a:blip r:embed="rId2" cstate="print"/>
          <a:srcRect/>
          <a:stretch>
            <a:fillRect/>
          </a:stretch>
        </p:blipFill>
        <p:spPr bwMode="auto">
          <a:xfrm>
            <a:off x="4876800" y="304800"/>
            <a:ext cx="3887151" cy="29147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3" descr="C:\Documents and Settings\3ed Ali\Desktop\print\New Folder (2)\07102009366.jpg"/>
          <p:cNvPicPr>
            <a:picLocks noChangeAspect="1" noChangeArrowheads="1"/>
          </p:cNvPicPr>
          <p:nvPr/>
        </p:nvPicPr>
        <p:blipFill>
          <a:blip r:embed="rId3" cstate="print"/>
          <a:srcRect/>
          <a:stretch>
            <a:fillRect/>
          </a:stretch>
        </p:blipFill>
        <p:spPr bwMode="auto">
          <a:xfrm>
            <a:off x="456404" y="1676400"/>
            <a:ext cx="3963196" cy="29718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Picture 2" descr="C:\Documents and Settings\3ed Ali\Desktop\print\New Folder (2)\07102009412.jpg"/>
          <p:cNvPicPr>
            <a:picLocks noChangeAspect="1" noChangeArrowheads="1"/>
          </p:cNvPicPr>
          <p:nvPr/>
        </p:nvPicPr>
        <p:blipFill>
          <a:blip r:embed="rId4" cstate="print"/>
          <a:srcRect/>
          <a:stretch>
            <a:fillRect/>
          </a:stretch>
        </p:blipFill>
        <p:spPr bwMode="auto">
          <a:xfrm>
            <a:off x="4876801" y="3543874"/>
            <a:ext cx="3911620" cy="29331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Rectangle 7"/>
          <p:cNvSpPr/>
          <p:nvPr/>
        </p:nvSpPr>
        <p:spPr>
          <a:xfrm>
            <a:off x="2590800" y="5105400"/>
            <a:ext cx="1676400" cy="684803"/>
          </a:xfrm>
          <a:prstGeom prst="rect">
            <a:avLst/>
          </a:prstGeom>
          <a:ln/>
        </p:spPr>
        <p:style>
          <a:lnRef idx="1">
            <a:schemeClr val="accent6"/>
          </a:lnRef>
          <a:fillRef idx="2">
            <a:schemeClr val="accent6"/>
          </a:fillRef>
          <a:effectRef idx="1">
            <a:schemeClr val="accent6"/>
          </a:effectRef>
          <a:fontRef idx="minor">
            <a:schemeClr val="dk1"/>
          </a:fontRef>
        </p:style>
        <p:txBody>
          <a:bodyPr wrap="square">
            <a:spAutoFit/>
          </a:bodyPr>
          <a:lstStyle/>
          <a:p>
            <a:pPr algn="ctr">
              <a:lnSpc>
                <a:spcPct val="150000"/>
              </a:lnSpc>
            </a:pPr>
            <a:r>
              <a:rPr lang="fa-IR" sz="28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اتاق عمل</a:t>
            </a:r>
          </a:p>
        </p:txBody>
      </p:sp>
    </p:spTree>
    <p:extLst>
      <p:ext uri="{BB962C8B-B14F-4D97-AF65-F5344CB8AC3E}">
        <p14:creationId xmlns:p14="http://schemas.microsoft.com/office/powerpoint/2010/main" val="2005405012"/>
      </p:ext>
    </p:extLst>
  </p:cSld>
  <p:clrMapOvr>
    <a:masterClrMapping/>
  </p:clrMapOvr>
  <p:transition>
    <p:pull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Dell\Desktop\hospital\IMG_3859.jpg"/>
          <p:cNvPicPr>
            <a:picLocks noChangeAspect="1" noChangeArrowheads="1"/>
          </p:cNvPicPr>
          <p:nvPr/>
        </p:nvPicPr>
        <p:blipFill>
          <a:blip r:embed="rId2" cstate="print"/>
          <a:srcRect/>
          <a:stretch>
            <a:fillRect/>
          </a:stretch>
        </p:blipFill>
        <p:spPr bwMode="auto">
          <a:xfrm>
            <a:off x="228600" y="2438400"/>
            <a:ext cx="3048000" cy="4064000"/>
          </a:xfrm>
          <a:prstGeom prst="rect">
            <a:avLst/>
          </a:prstGeom>
          <a:ln>
            <a:noFill/>
          </a:ln>
          <a:effectLst>
            <a:outerShdw blurRad="292100" dist="139700" dir="2700000" algn="tl" rotWithShape="0">
              <a:srgbClr val="333333">
                <a:alpha val="65000"/>
              </a:srgbClr>
            </a:outerShdw>
          </a:effectLst>
        </p:spPr>
      </p:pic>
      <p:pic>
        <p:nvPicPr>
          <p:cNvPr id="4" name="Picture 2" descr="C:\Documents and Settings\3ed Ali\Desktop\print\New Folder (2)\07102009404.jpg"/>
          <p:cNvPicPr>
            <a:picLocks noChangeAspect="1" noChangeArrowheads="1"/>
          </p:cNvPicPr>
          <p:nvPr/>
        </p:nvPicPr>
        <p:blipFill>
          <a:blip r:embed="rId3" cstate="print"/>
          <a:srcRect/>
          <a:stretch>
            <a:fillRect/>
          </a:stretch>
        </p:blipFill>
        <p:spPr bwMode="auto">
          <a:xfrm>
            <a:off x="2286000" y="152400"/>
            <a:ext cx="3446586" cy="3200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Rectangle 8"/>
          <p:cNvSpPr/>
          <p:nvPr/>
        </p:nvSpPr>
        <p:spPr>
          <a:xfrm>
            <a:off x="1905000" y="6128519"/>
            <a:ext cx="1600200" cy="1061829"/>
          </a:xfrm>
          <a:prstGeom prst="rect">
            <a:avLst/>
          </a:prstGeom>
          <a:ln/>
        </p:spPr>
        <p:style>
          <a:lnRef idx="1">
            <a:schemeClr val="accent6"/>
          </a:lnRef>
          <a:fillRef idx="2">
            <a:schemeClr val="accent6"/>
          </a:fillRef>
          <a:effectRef idx="1">
            <a:schemeClr val="accent6"/>
          </a:effectRef>
          <a:fontRef idx="minor">
            <a:schemeClr val="dk1"/>
          </a:fontRef>
        </p:style>
        <p:txBody>
          <a:bodyPr wrap="square">
            <a:spAutoFit/>
          </a:bodyPr>
          <a:lstStyle/>
          <a:p>
            <a:pPr algn="ctr">
              <a:lnSpc>
                <a:spcPct val="150000"/>
              </a:lnSpc>
            </a:pPr>
            <a:r>
              <a:rPr lang="fa-IR" sz="21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راهروی ارتباطی</a:t>
            </a:r>
          </a:p>
        </p:txBody>
      </p:sp>
      <p:pic>
        <p:nvPicPr>
          <p:cNvPr id="6" name="Picture 5" descr="DSCN4424"/>
          <p:cNvPicPr>
            <a:picLocks noChangeAspect="1" noChangeArrowheads="1"/>
          </p:cNvPicPr>
          <p:nvPr/>
        </p:nvPicPr>
        <p:blipFill>
          <a:blip r:embed="rId4" cstate="print"/>
          <a:srcRect/>
          <a:stretch>
            <a:fillRect/>
          </a:stretch>
        </p:blipFill>
        <p:spPr bwMode="auto">
          <a:xfrm>
            <a:off x="5575300" y="1860550"/>
            <a:ext cx="3340100" cy="4464050"/>
          </a:xfrm>
          <a:prstGeom prst="rect">
            <a:avLst/>
          </a:prstGeom>
          <a:ln>
            <a:noFill/>
          </a:ln>
          <a:effectLst>
            <a:outerShdw blurRad="292100" dist="139700" dir="2700000" sx="103000" sy="103000" algn="tl" rotWithShape="0">
              <a:srgbClr val="333333">
                <a:alpha val="65000"/>
              </a:srgbClr>
            </a:outerShdw>
          </a:effectLst>
        </p:spPr>
      </p:pic>
      <p:sp>
        <p:nvSpPr>
          <p:cNvPr id="7" name="Rectangle 6"/>
          <p:cNvSpPr/>
          <p:nvPr/>
        </p:nvSpPr>
        <p:spPr>
          <a:xfrm>
            <a:off x="6324600" y="6128519"/>
            <a:ext cx="1905000" cy="577081"/>
          </a:xfrm>
          <a:prstGeom prst="rect">
            <a:avLst/>
          </a:prstGeom>
          <a:ln/>
        </p:spPr>
        <p:style>
          <a:lnRef idx="1">
            <a:schemeClr val="accent6"/>
          </a:lnRef>
          <a:fillRef idx="2">
            <a:schemeClr val="accent6"/>
          </a:fillRef>
          <a:effectRef idx="1">
            <a:schemeClr val="accent6"/>
          </a:effectRef>
          <a:fontRef idx="minor">
            <a:schemeClr val="dk1"/>
          </a:fontRef>
        </p:style>
        <p:txBody>
          <a:bodyPr wrap="square">
            <a:spAutoFit/>
          </a:bodyPr>
          <a:lstStyle/>
          <a:p>
            <a:pPr algn="ctr">
              <a:lnSpc>
                <a:spcPct val="150000"/>
              </a:lnSpc>
            </a:pPr>
            <a:r>
              <a:rPr lang="fa-IR" sz="21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اتاق عمل زیرپایی</a:t>
            </a:r>
          </a:p>
        </p:txBody>
      </p:sp>
      <p:sp>
        <p:nvSpPr>
          <p:cNvPr id="10" name="Rectangle 9"/>
          <p:cNvSpPr/>
          <p:nvPr/>
        </p:nvSpPr>
        <p:spPr>
          <a:xfrm>
            <a:off x="3886200" y="3200400"/>
            <a:ext cx="1066800" cy="577081"/>
          </a:xfrm>
          <a:prstGeom prst="rect">
            <a:avLst/>
          </a:prstGeom>
          <a:ln/>
        </p:spPr>
        <p:style>
          <a:lnRef idx="1">
            <a:schemeClr val="accent6"/>
          </a:lnRef>
          <a:fillRef idx="2">
            <a:schemeClr val="accent6"/>
          </a:fillRef>
          <a:effectRef idx="1">
            <a:schemeClr val="accent6"/>
          </a:effectRef>
          <a:fontRef idx="minor">
            <a:schemeClr val="dk1"/>
          </a:fontRef>
        </p:style>
        <p:txBody>
          <a:bodyPr wrap="square">
            <a:spAutoFit/>
          </a:bodyPr>
          <a:lstStyle/>
          <a:p>
            <a:pPr algn="ctr">
              <a:lnSpc>
                <a:spcPct val="150000"/>
              </a:lnSpc>
            </a:pPr>
            <a:r>
              <a:rPr lang="fa-IR" sz="2100" b="1" dirty="0">
                <a:ln w="1905"/>
                <a:gradFill>
                  <a:gsLst>
                    <a:gs pos="0">
                      <a:srgbClr val="918655">
                        <a:shade val="20000"/>
                        <a:satMod val="200000"/>
                      </a:srgbClr>
                    </a:gs>
                    <a:gs pos="78000">
                      <a:srgbClr val="918655">
                        <a:tint val="90000"/>
                        <a:shade val="89000"/>
                        <a:satMod val="220000"/>
                      </a:srgbClr>
                    </a:gs>
                    <a:gs pos="100000">
                      <a:srgbClr val="918655">
                        <a:tint val="12000"/>
                        <a:satMod val="255000"/>
                      </a:srgbClr>
                    </a:gs>
                  </a:gsLst>
                  <a:lin ang="5400000"/>
                </a:gradFill>
                <a:effectLst>
                  <a:innerShdw blurRad="69850" dist="43180" dir="5400000">
                    <a:srgbClr val="000000">
                      <a:alpha val="65000"/>
                    </a:srgbClr>
                  </a:innerShdw>
                </a:effectLst>
                <a:cs typeface="B Nazanin" panose="00000400000000000000" pitchFamily="2" charset="-78"/>
              </a:rPr>
              <a:t>ریکاوری</a:t>
            </a:r>
          </a:p>
        </p:txBody>
      </p:sp>
    </p:spTree>
    <p:extLst>
      <p:ext uri="{BB962C8B-B14F-4D97-AF65-F5344CB8AC3E}">
        <p14:creationId xmlns:p14="http://schemas.microsoft.com/office/powerpoint/2010/main" val="2103578614"/>
      </p:ext>
    </p:extLst>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95600" y="152400"/>
            <a:ext cx="6019800" cy="584775"/>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buFont typeface="Courier New" pitchFamily="49" charset="0"/>
              <a:buChar char="o"/>
            </a:pPr>
            <a:r>
              <a:rPr lang="fa-IR" sz="32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rPr>
              <a:t>طرح کلی </a:t>
            </a:r>
            <a:r>
              <a:rPr lang="fa-IR" sz="32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reflection blurRad="6350" stA="50000" endA="300" endPos="50000" dist="29997" dir="5400000" sy="-100000" algn="bl" rotWithShape="0"/>
                </a:effectLst>
                <a:cs typeface="B Nazanin" panose="00000400000000000000" pitchFamily="2" charset="-78"/>
              </a:rPr>
              <a:t>و مکان</a:t>
            </a:r>
            <a:r>
              <a:rPr lang="fa-IR" sz="32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rPr>
              <a:t> یابی در بخش جراحی:</a:t>
            </a:r>
            <a:endParaRPr lang="en-US" sz="32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endParaRPr>
          </a:p>
        </p:txBody>
      </p:sp>
      <p:sp>
        <p:nvSpPr>
          <p:cNvPr id="6" name="TextBox 5"/>
          <p:cNvSpPr txBox="1"/>
          <p:nvPr/>
        </p:nvSpPr>
        <p:spPr>
          <a:xfrm>
            <a:off x="1447800" y="1143000"/>
            <a:ext cx="6858000" cy="369332"/>
          </a:xfrm>
          <a:prstGeom prst="rect">
            <a:avLst/>
          </a:prstGeom>
          <a:noFill/>
        </p:spPr>
        <p:txBody>
          <a:bodyPr wrap="square" rtlCol="0">
            <a:spAutoFit/>
          </a:bodyPr>
          <a:lstStyle/>
          <a:p>
            <a:pPr algn="l" rtl="0"/>
            <a:endParaRPr lang="en-US" dirty="0">
              <a:solidFill>
                <a:prstClr val="black"/>
              </a:solidFill>
            </a:endParaRPr>
          </a:p>
        </p:txBody>
      </p:sp>
      <p:sp>
        <p:nvSpPr>
          <p:cNvPr id="7" name="Rectangle 8"/>
          <p:cNvSpPr>
            <a:spLocks noChangeArrowheads="1"/>
          </p:cNvSpPr>
          <p:nvPr/>
        </p:nvSpPr>
        <p:spPr bwMode="auto">
          <a:xfrm>
            <a:off x="304800" y="609600"/>
            <a:ext cx="8458200" cy="2285241"/>
          </a:xfrm>
          <a:prstGeom prst="rect">
            <a:avLst/>
          </a:prstGeom>
          <a:noFill/>
          <a:ln w="9525">
            <a:noFill/>
            <a:miter lim="800000"/>
            <a:headEnd/>
            <a:tailEnd/>
          </a:ln>
          <a:effectLst>
            <a:prstShdw prst="shdw11">
              <a:schemeClr val="bg2">
                <a:alpha val="50000"/>
              </a:schemeClr>
            </a:prstShdw>
          </a:effectLst>
        </p:spPr>
        <p:txBody>
          <a:bodyPr wrap="square" anchor="ctr">
            <a:spAutoFit/>
          </a:bodyPr>
          <a:lstStyle/>
          <a:p>
            <a:pPr algn="justLow" eaLnBrk="0" hangingPunct="0">
              <a:lnSpc>
                <a:spcPct val="150000"/>
              </a:lnSpc>
            </a:pPr>
            <a:r>
              <a:rPr lang="ar-SA" sz="1900" dirty="0">
                <a:solidFill>
                  <a:prstClr val="black"/>
                </a:solidFill>
                <a:latin typeface="Tahoma" pitchFamily="34" charset="0"/>
                <a:cs typeface="B Nazanin" panose="00000400000000000000" pitchFamily="2" charset="-78"/>
              </a:rPr>
              <a:t>درمان در بخش جراحی مخصوص بیمارانی است که شرایط آنها تشخیص داده شده است اما با تجویز دارو قابل بهبود نیستند و باید مورد عمل جراحی قرار </a:t>
            </a:r>
            <a:r>
              <a:rPr lang="ar-SA" sz="1900" dirty="0">
                <a:solidFill>
                  <a:prstClr val="black"/>
                </a:solidFill>
                <a:latin typeface="Tahoma" pitchFamily="34" charset="0"/>
                <a:cs typeface="B Nazanin" panose="00000400000000000000" pitchFamily="2" charset="-78"/>
              </a:rPr>
              <a:t>گیرند</a:t>
            </a:r>
            <a:r>
              <a:rPr lang="fa-IR" sz="1900" dirty="0">
                <a:solidFill>
                  <a:prstClr val="black"/>
                </a:solidFill>
                <a:latin typeface="Tahoma" pitchFamily="34" charset="0"/>
                <a:cs typeface="B Nazanin" panose="00000400000000000000" pitchFamily="2" charset="-78"/>
              </a:rPr>
              <a:t>.</a:t>
            </a:r>
          </a:p>
          <a:p>
            <a:pPr algn="justLow" eaLnBrk="0" hangingPunct="0">
              <a:lnSpc>
                <a:spcPct val="150000"/>
              </a:lnSpc>
            </a:pPr>
            <a:r>
              <a:rPr lang="ar-SA" sz="1900" dirty="0">
                <a:solidFill>
                  <a:prstClr val="black"/>
                </a:solidFill>
                <a:latin typeface="Tahoma" pitchFamily="34" charset="0"/>
                <a:cs typeface="B Nazanin" panose="00000400000000000000" pitchFamily="2" charset="-78"/>
              </a:rPr>
              <a:t> </a:t>
            </a:r>
            <a:r>
              <a:rPr lang="ar-SA" sz="1900" dirty="0">
                <a:solidFill>
                  <a:prstClr val="black"/>
                </a:solidFill>
                <a:latin typeface="Tahoma" pitchFamily="34" charset="0"/>
                <a:cs typeface="B Nazanin" panose="00000400000000000000" pitchFamily="2" charset="-78"/>
              </a:rPr>
              <a:t>این بخش باید در نزدیکی بخش</a:t>
            </a:r>
            <a:r>
              <a:rPr lang="fa-IR" sz="1900" dirty="0">
                <a:solidFill>
                  <a:prstClr val="black"/>
                </a:solidFill>
                <a:latin typeface="Tahoma" pitchFamily="34" charset="0"/>
                <a:cs typeface="B Nazanin" panose="00000400000000000000" pitchFamily="2" charset="-78"/>
              </a:rPr>
              <a:t> </a:t>
            </a:r>
            <a:r>
              <a:rPr lang="ar-SA" sz="1900" dirty="0">
                <a:solidFill>
                  <a:prstClr val="black"/>
                </a:solidFill>
                <a:latin typeface="Tahoma" pitchFamily="34" charset="0"/>
                <a:cs typeface="B Nazanin" panose="00000400000000000000" pitchFamily="2" charset="-78"/>
              </a:rPr>
              <a:t>مراقبت های </a:t>
            </a:r>
            <a:r>
              <a:rPr lang="ar-SA" sz="1900" dirty="0">
                <a:solidFill>
                  <a:prstClr val="black"/>
                </a:solidFill>
                <a:latin typeface="Tahoma" pitchFamily="34" charset="0"/>
                <a:cs typeface="B Nazanin" panose="00000400000000000000" pitchFamily="2" charset="-78"/>
              </a:rPr>
              <a:t>ویژه، اتاق </a:t>
            </a:r>
            <a:r>
              <a:rPr lang="ar-SA" sz="1900" dirty="0">
                <a:solidFill>
                  <a:prstClr val="black"/>
                </a:solidFill>
                <a:latin typeface="Tahoma" pitchFamily="34" charset="0"/>
                <a:cs typeface="B Nazanin" panose="00000400000000000000" pitchFamily="2" charset="-78"/>
              </a:rPr>
              <a:t>ریکاوری و محل استرلیزاسیون مرکزی باشد زیرا روابط متقابل میان </a:t>
            </a:r>
            <a:r>
              <a:rPr lang="ar-SA" sz="1900" dirty="0">
                <a:solidFill>
                  <a:prstClr val="black"/>
                </a:solidFill>
                <a:latin typeface="Tahoma" pitchFamily="34" charset="0"/>
                <a:cs typeface="B Nazanin" panose="00000400000000000000" pitchFamily="2" charset="-78"/>
              </a:rPr>
              <a:t>این</a:t>
            </a:r>
            <a:r>
              <a:rPr lang="fa-IR" sz="1900" dirty="0">
                <a:solidFill>
                  <a:prstClr val="black"/>
                </a:solidFill>
                <a:latin typeface="Tahoma" pitchFamily="34" charset="0"/>
                <a:cs typeface="B Nazanin" panose="00000400000000000000" pitchFamily="2" charset="-78"/>
              </a:rPr>
              <a:t> </a:t>
            </a:r>
            <a:r>
              <a:rPr lang="ar-SA" sz="1900" dirty="0">
                <a:solidFill>
                  <a:prstClr val="black"/>
                </a:solidFill>
                <a:latin typeface="Tahoma" pitchFamily="34" charset="0"/>
                <a:cs typeface="B Nazanin" panose="00000400000000000000" pitchFamily="2" charset="-78"/>
              </a:rPr>
              <a:t>بخش ها وجود دارد و به این ترتیب دسترسی آسان باید تضمین شود . </a:t>
            </a:r>
            <a:r>
              <a:rPr lang="fa-IR" sz="1900" dirty="0">
                <a:solidFill>
                  <a:prstClr val="black"/>
                </a:solidFill>
                <a:cs typeface="B Nazanin" panose="00000400000000000000" pitchFamily="2" charset="-78"/>
              </a:rPr>
              <a:t>                    </a:t>
            </a:r>
            <a:endParaRPr lang="ar-SA" sz="1900" dirty="0">
              <a:solidFill>
                <a:prstClr val="black"/>
              </a:solidFill>
              <a:cs typeface="B Nazanin" panose="00000400000000000000" pitchFamily="2" charset="-78"/>
            </a:endParaRPr>
          </a:p>
          <a:p>
            <a:pPr algn="justLow" eaLnBrk="0" hangingPunct="0">
              <a:lnSpc>
                <a:spcPct val="150000"/>
              </a:lnSpc>
            </a:pPr>
            <a:endParaRPr lang="ar-SA" sz="1900" dirty="0">
              <a:solidFill>
                <a:prstClr val="black"/>
              </a:solidFill>
              <a:cs typeface="B Nazanin" panose="00000400000000000000" pitchFamily="2" charset="-78"/>
            </a:endParaRPr>
          </a:p>
        </p:txBody>
      </p:sp>
      <p:sp>
        <p:nvSpPr>
          <p:cNvPr id="8" name="TextBox 7"/>
          <p:cNvSpPr txBox="1"/>
          <p:nvPr/>
        </p:nvSpPr>
        <p:spPr>
          <a:xfrm>
            <a:off x="381000" y="4572000"/>
            <a:ext cx="8229600" cy="369332"/>
          </a:xfrm>
          <a:prstGeom prst="rect">
            <a:avLst/>
          </a:prstGeom>
          <a:noFill/>
        </p:spPr>
        <p:txBody>
          <a:bodyPr wrap="square" rtlCol="0">
            <a:spAutoFit/>
          </a:bodyPr>
          <a:lstStyle/>
          <a:p>
            <a:pPr algn="l" rtl="0"/>
            <a:endParaRPr lang="en-US" dirty="0">
              <a:solidFill>
                <a:prstClr val="black"/>
              </a:solidFill>
            </a:endParaRPr>
          </a:p>
        </p:txBody>
      </p:sp>
      <p:sp>
        <p:nvSpPr>
          <p:cNvPr id="10" name="TextBox 9"/>
          <p:cNvSpPr txBox="1"/>
          <p:nvPr/>
        </p:nvSpPr>
        <p:spPr>
          <a:xfrm>
            <a:off x="304800" y="2514600"/>
            <a:ext cx="8458200" cy="6232475"/>
          </a:xfrm>
          <a:prstGeom prst="rect">
            <a:avLst/>
          </a:prstGeom>
          <a:noFill/>
        </p:spPr>
        <p:txBody>
          <a:bodyPr wrap="square" rtlCol="0">
            <a:spAutoFit/>
          </a:bodyPr>
          <a:lstStyle/>
          <a:p>
            <a:pPr algn="justLow">
              <a:lnSpc>
                <a:spcPct val="150000"/>
              </a:lnSpc>
              <a:buFont typeface="Wingdings" pitchFamily="2" charset="2"/>
              <a:buChar char="q"/>
            </a:pPr>
            <a:r>
              <a:rPr lang="fa-IR" sz="1900" dirty="0">
                <a:solidFill>
                  <a:prstClr val="black"/>
                </a:solidFill>
                <a:ea typeface="Majalla UI"/>
                <a:cs typeface="B Nazanin" panose="00000400000000000000" pitchFamily="2" charset="-78"/>
              </a:rPr>
              <a:t>محل قرار گرفتن </a:t>
            </a:r>
            <a:r>
              <a:rPr lang="fa-IR" sz="1900" dirty="0">
                <a:solidFill>
                  <a:prstClr val="black"/>
                </a:solidFill>
                <a:ea typeface="Majalla UI"/>
                <a:cs typeface="B Nazanin" panose="00000400000000000000" pitchFamily="2" charset="-78"/>
              </a:rPr>
              <a:t>اتاق </a:t>
            </a:r>
            <a:r>
              <a:rPr lang="fa-IR" sz="1900" dirty="0">
                <a:solidFill>
                  <a:prstClr val="black"/>
                </a:solidFill>
                <a:ea typeface="Majalla UI"/>
                <a:cs typeface="B Nazanin" panose="00000400000000000000" pitchFamily="2" charset="-78"/>
              </a:rPr>
              <a:t>های عمل در </a:t>
            </a:r>
            <a:r>
              <a:rPr lang="fa-IR" sz="1900" dirty="0">
                <a:solidFill>
                  <a:prstClr val="black"/>
                </a:solidFill>
                <a:ea typeface="Majalla UI"/>
                <a:cs typeface="B Nazanin" panose="00000400000000000000" pitchFamily="2" charset="-78"/>
              </a:rPr>
              <a:t>بیمارستانها</a:t>
            </a:r>
            <a:r>
              <a:rPr lang="fa-IR" sz="1900" dirty="0">
                <a:solidFill>
                  <a:prstClr val="black"/>
                </a:solidFill>
                <a:ea typeface="Majalla UI"/>
                <a:cs typeface="B Nazanin" panose="00000400000000000000" pitchFamily="2" charset="-78"/>
              </a:rPr>
              <a:t> </a:t>
            </a:r>
            <a:r>
              <a:rPr lang="fa-IR" sz="1900" dirty="0">
                <a:solidFill>
                  <a:prstClr val="black"/>
                </a:solidFill>
                <a:ea typeface="Majalla UI"/>
                <a:cs typeface="B Nazanin" panose="00000400000000000000" pitchFamily="2" charset="-78"/>
              </a:rPr>
              <a:t>ازمهمترین </a:t>
            </a:r>
            <a:r>
              <a:rPr lang="fa-IR" sz="1900" dirty="0">
                <a:solidFill>
                  <a:prstClr val="black"/>
                </a:solidFill>
                <a:ea typeface="Majalla UI"/>
                <a:cs typeface="B Nazanin" panose="00000400000000000000" pitchFamily="2" charset="-78"/>
              </a:rPr>
              <a:t>شاخص های اثر گذار بر بهره </a:t>
            </a:r>
            <a:r>
              <a:rPr lang="fa-IR" sz="1900" dirty="0">
                <a:solidFill>
                  <a:prstClr val="black"/>
                </a:solidFill>
                <a:ea typeface="Majalla UI"/>
                <a:cs typeface="B Nazanin" panose="00000400000000000000" pitchFamily="2" charset="-78"/>
              </a:rPr>
              <a:t>وری</a:t>
            </a:r>
            <a:r>
              <a:rPr lang="fa-IR" sz="1900" dirty="0">
                <a:solidFill>
                  <a:prstClr val="black"/>
                </a:solidFill>
                <a:ea typeface="Majalla UI"/>
                <a:cs typeface="B Nazanin" panose="00000400000000000000" pitchFamily="2" charset="-78"/>
              </a:rPr>
              <a:t> </a:t>
            </a:r>
            <a:r>
              <a:rPr lang="fa-IR" sz="1900" dirty="0">
                <a:solidFill>
                  <a:prstClr val="black"/>
                </a:solidFill>
                <a:ea typeface="Majalla UI"/>
                <a:cs typeface="B Nazanin" panose="00000400000000000000" pitchFamily="2" charset="-78"/>
              </a:rPr>
              <a:t>ونیز </a:t>
            </a:r>
            <a:r>
              <a:rPr lang="fa-IR" sz="1900" dirty="0">
                <a:solidFill>
                  <a:prstClr val="black"/>
                </a:solidFill>
                <a:ea typeface="Majalla UI"/>
                <a:cs typeface="B Nazanin" panose="00000400000000000000" pitchFamily="2" charset="-78"/>
              </a:rPr>
              <a:t>رعایت اصولی سیکل درمان بیماران </a:t>
            </a:r>
            <a:r>
              <a:rPr lang="fa-IR" sz="1900" dirty="0">
                <a:solidFill>
                  <a:prstClr val="black"/>
                </a:solidFill>
                <a:ea typeface="Majalla UI"/>
                <a:cs typeface="B Nazanin" panose="00000400000000000000" pitchFamily="2" charset="-78"/>
              </a:rPr>
              <a:t>وهمچنین </a:t>
            </a:r>
            <a:r>
              <a:rPr lang="fa-IR" sz="1900" dirty="0">
                <a:solidFill>
                  <a:prstClr val="black"/>
                </a:solidFill>
                <a:ea typeface="Majalla UI"/>
                <a:cs typeface="B Nazanin" panose="00000400000000000000" pitchFamily="2" charset="-78"/>
              </a:rPr>
              <a:t>مقوله های دیگری ازجمله </a:t>
            </a:r>
            <a:r>
              <a:rPr lang="fa-IR" sz="1900" dirty="0">
                <a:solidFill>
                  <a:prstClr val="black"/>
                </a:solidFill>
                <a:ea typeface="Majalla UI"/>
                <a:cs typeface="B Nazanin" panose="00000400000000000000" pitchFamily="2" charset="-78"/>
              </a:rPr>
              <a:t>کنترل </a:t>
            </a:r>
            <a:r>
              <a:rPr lang="fa-IR" sz="1900" dirty="0">
                <a:solidFill>
                  <a:prstClr val="black"/>
                </a:solidFill>
                <a:ea typeface="Majalla UI"/>
                <a:cs typeface="B Nazanin" panose="00000400000000000000" pitchFamily="2" charset="-78"/>
              </a:rPr>
              <a:t>عفونت های </a:t>
            </a:r>
            <a:r>
              <a:rPr lang="fa-IR" sz="1900" dirty="0">
                <a:solidFill>
                  <a:prstClr val="black"/>
                </a:solidFill>
                <a:ea typeface="Majalla UI"/>
                <a:cs typeface="B Nazanin" panose="00000400000000000000" pitchFamily="2" charset="-78"/>
              </a:rPr>
              <a:t>بیمارستانی</a:t>
            </a:r>
            <a:r>
              <a:rPr lang="fa-IR" sz="1900" dirty="0">
                <a:solidFill>
                  <a:prstClr val="black"/>
                </a:solidFill>
                <a:ea typeface="Majalla UI"/>
                <a:cs typeface="B Nazanin" panose="00000400000000000000" pitchFamily="2" charset="-78"/>
              </a:rPr>
              <a:t> </a:t>
            </a:r>
            <a:r>
              <a:rPr lang="fa-IR" sz="1900" dirty="0">
                <a:solidFill>
                  <a:prstClr val="black"/>
                </a:solidFill>
                <a:ea typeface="Majalla UI"/>
                <a:cs typeface="B Nazanin" panose="00000400000000000000" pitchFamily="2" charset="-78"/>
              </a:rPr>
              <a:t>ومهندسی </a:t>
            </a:r>
            <a:r>
              <a:rPr lang="fa-IR" sz="1900" dirty="0">
                <a:solidFill>
                  <a:prstClr val="black"/>
                </a:solidFill>
                <a:ea typeface="Majalla UI"/>
                <a:cs typeface="B Nazanin" panose="00000400000000000000" pitchFamily="2" charset="-78"/>
              </a:rPr>
              <a:t>ارزش درمنابع </a:t>
            </a:r>
            <a:r>
              <a:rPr lang="fa-IR" sz="1900" dirty="0">
                <a:solidFill>
                  <a:prstClr val="black"/>
                </a:solidFill>
                <a:ea typeface="Majalla UI"/>
                <a:cs typeface="B Nazanin" panose="00000400000000000000" pitchFamily="2" charset="-78"/>
              </a:rPr>
              <a:t>تاسیساتی</a:t>
            </a:r>
            <a:r>
              <a:rPr lang="fa-IR" sz="1900" dirty="0">
                <a:solidFill>
                  <a:prstClr val="black"/>
                </a:solidFill>
                <a:ea typeface="Majalla UI"/>
                <a:cs typeface="B Nazanin" panose="00000400000000000000" pitchFamily="2" charset="-78"/>
              </a:rPr>
              <a:t> </a:t>
            </a:r>
            <a:r>
              <a:rPr lang="fa-IR" sz="1900" dirty="0">
                <a:solidFill>
                  <a:prstClr val="black"/>
                </a:solidFill>
                <a:ea typeface="Majalla UI"/>
                <a:cs typeface="B Nazanin" panose="00000400000000000000" pitchFamily="2" charset="-78"/>
              </a:rPr>
              <a:t>و </a:t>
            </a:r>
            <a:r>
              <a:rPr lang="fa-IR" sz="1900" dirty="0">
                <a:solidFill>
                  <a:prstClr val="black"/>
                </a:solidFill>
                <a:ea typeface="Majalla UI"/>
                <a:cs typeface="B Nazanin" panose="00000400000000000000" pitchFamily="2" charset="-78"/>
              </a:rPr>
              <a:t>... </a:t>
            </a:r>
            <a:r>
              <a:rPr lang="fa-IR" sz="1900" dirty="0">
                <a:solidFill>
                  <a:prstClr val="black"/>
                </a:solidFill>
                <a:ea typeface="Majalla UI"/>
                <a:cs typeface="B Nazanin" panose="00000400000000000000" pitchFamily="2" charset="-78"/>
              </a:rPr>
              <a:t>می باشد .</a:t>
            </a:r>
          </a:p>
          <a:p>
            <a:pPr algn="justLow">
              <a:lnSpc>
                <a:spcPct val="150000"/>
              </a:lnSpc>
            </a:pPr>
            <a:r>
              <a:rPr lang="fa-IR" sz="1900" dirty="0">
                <a:solidFill>
                  <a:prstClr val="black"/>
                </a:solidFill>
                <a:ea typeface="Majalla UI"/>
                <a:cs typeface="B Nazanin" panose="00000400000000000000" pitchFamily="2" charset="-78"/>
              </a:rPr>
              <a:t>ازطرفی محل قرارگرفتن اتاق های عمل در طرح هر بیمارستانی نیاز به مطالعات خاص همان بیمارستان نیز دارد.</a:t>
            </a:r>
          </a:p>
          <a:p>
            <a:pPr algn="justLow">
              <a:lnSpc>
                <a:spcPct val="150000"/>
              </a:lnSpc>
            </a:pPr>
            <a:r>
              <a:rPr lang="fa-IR" sz="1900" dirty="0">
                <a:solidFill>
                  <a:prstClr val="black"/>
                </a:solidFill>
                <a:ea typeface="Majalla UI"/>
                <a:cs typeface="B Nazanin" panose="00000400000000000000" pitchFamily="2" charset="-78"/>
              </a:rPr>
              <a:t>اتاق های عمل را تا حدود دو دهه قبل به بالاترین طبقات ساختمان اصلی بیمارستان منتقل می نمودند و برای این کار نیز دلایلی به این  شرح داشتند: دور بودن از مسیر رفت و امد عمومی؛دور بودن از جریان هوای الوده بین بخش ها؛ نزدیکتر بودن به دستگاه های تهویه روی پشت بام که منجر به تهویه اسانتر وخطر خرابی کمتر و هزینه انتقال انرژی ارزانتر بودو جزییات دیگری مانند آرامش کامل ونبود مزاحم پیرامونی</a:t>
            </a:r>
            <a:r>
              <a:rPr lang="en-US" sz="1900" dirty="0">
                <a:solidFill>
                  <a:prstClr val="black"/>
                </a:solidFill>
                <a:ea typeface="Majalla UI"/>
                <a:cs typeface="B Nazanin" panose="00000400000000000000" pitchFamily="2" charset="-78"/>
              </a:rPr>
              <a:t>.</a:t>
            </a:r>
          </a:p>
          <a:p>
            <a:pPr algn="justLow">
              <a:lnSpc>
                <a:spcPct val="150000"/>
              </a:lnSpc>
            </a:pPr>
            <a:r>
              <a:rPr lang="fa-IR" sz="1900" dirty="0">
                <a:solidFill>
                  <a:prstClr val="black"/>
                </a:solidFill>
                <a:cs typeface="B Nazanin" panose="00000400000000000000" pitchFamily="2" charset="-78"/>
              </a:rPr>
              <a:t> امروزه تفکر طراحان بیمارستانی همگام با تبلور تجهیزات وتکنولوژی جدید  وهمچنین تغییر استاندارد های درمانی  ، به ناچار  تغییراتی رادر  جانمایی بیمارستان هاپدید آورده است</a:t>
            </a:r>
            <a:r>
              <a:rPr lang="fa-IR" sz="1900" dirty="0">
                <a:solidFill>
                  <a:prstClr val="black"/>
                </a:solidFill>
                <a:ea typeface="Majalla UI"/>
                <a:cs typeface="B Nazanin" panose="00000400000000000000" pitchFamily="2" charset="-78"/>
              </a:rPr>
              <a:t>.</a:t>
            </a:r>
          </a:p>
          <a:p>
            <a:pPr algn="justLow">
              <a:lnSpc>
                <a:spcPct val="150000"/>
              </a:lnSpc>
            </a:pPr>
            <a:endParaRPr lang="fa-IR" sz="1900" dirty="0">
              <a:solidFill>
                <a:prstClr val="black"/>
              </a:solidFill>
              <a:ea typeface="Majalla UI"/>
              <a:cs typeface="B Nazanin" panose="00000400000000000000" pitchFamily="2" charset="-78"/>
            </a:endParaRPr>
          </a:p>
          <a:p>
            <a:pPr algn="justLow">
              <a:lnSpc>
                <a:spcPct val="150000"/>
              </a:lnSpc>
            </a:pPr>
            <a:endParaRPr lang="en-US" sz="1900" dirty="0">
              <a:solidFill>
                <a:prstClr val="black"/>
              </a:solidFill>
              <a:cs typeface="B Nazanin" panose="00000400000000000000" pitchFamily="2" charset="-78"/>
            </a:endParaRPr>
          </a:p>
          <a:p>
            <a:pPr algn="justLow">
              <a:lnSpc>
                <a:spcPct val="150000"/>
              </a:lnSpc>
            </a:pPr>
            <a:endParaRPr lang="fa-IR" sz="1900" dirty="0">
              <a:solidFill>
                <a:prstClr val="black"/>
              </a:solidFill>
              <a:ea typeface="Majalla UI"/>
              <a:cs typeface="B Nazanin" panose="00000400000000000000" pitchFamily="2" charset="-78"/>
            </a:endParaRPr>
          </a:p>
          <a:p>
            <a:pPr algn="justLow">
              <a:lnSpc>
                <a:spcPct val="150000"/>
              </a:lnSpc>
            </a:pPr>
            <a:endParaRPr lang="fa-IR" sz="1900" dirty="0">
              <a:solidFill>
                <a:prstClr val="black"/>
              </a:solidFill>
              <a:cs typeface="B Nazanin" panose="00000400000000000000" pitchFamily="2" charset="-78"/>
            </a:endParaRPr>
          </a:p>
        </p:txBody>
      </p:sp>
    </p:spTree>
    <p:extLst>
      <p:ext uri="{BB962C8B-B14F-4D97-AF65-F5344CB8AC3E}">
        <p14:creationId xmlns:p14="http://schemas.microsoft.com/office/powerpoint/2010/main" val="196762841"/>
      </p:ext>
    </p:extLst>
  </p:cSld>
  <p:clrMapOvr>
    <a:masterClrMapping/>
  </p:clrMapOvr>
  <p:transition>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19200" y="762000"/>
            <a:ext cx="7239000" cy="3785652"/>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rtl="0"/>
            <a:r>
              <a:rPr lang="fa-IR" sz="4800" b="1" dirty="0">
                <a:ln w="11430"/>
                <a:solidFill>
                  <a:srgbClr val="FF0000"/>
                </a:solidFill>
                <a:effectLst>
                  <a:outerShdw blurRad="80000" dist="40000" dir="5040000" algn="tl">
                    <a:srgbClr val="000000">
                      <a:alpha val="30000"/>
                    </a:srgbClr>
                  </a:outerShdw>
                  <a:reflection blurRad="6350" stA="60000" endA="900" endPos="60000" dist="29997" dir="5400000" sy="-100000" algn="bl" rotWithShape="0"/>
                </a:effectLst>
                <a:cs typeface="B Nazanin" panose="00000400000000000000" pitchFamily="2" charset="-78"/>
              </a:rPr>
              <a:t>منابع:</a:t>
            </a:r>
          </a:p>
          <a:p>
            <a:pPr rtl="0"/>
            <a:endParaRPr lang="fa-IR" sz="3200" b="1" dirty="0">
              <a:ln w="11430"/>
              <a:solidFill>
                <a:srgbClr val="FF0000"/>
              </a:solidFill>
              <a:effectLst>
                <a:outerShdw blurRad="80000" dist="40000" dir="5040000" algn="tl">
                  <a:srgbClr val="000000">
                    <a:alpha val="30000"/>
                  </a:srgbClr>
                </a:outerShdw>
                <a:reflection blurRad="6350" stA="60000" endA="900" endPos="60000" dist="29997" dir="5400000" sy="-100000" algn="bl" rotWithShape="0"/>
              </a:effectLst>
              <a:cs typeface="B Nazanin" panose="00000400000000000000" pitchFamily="2" charset="-78"/>
            </a:endParaRPr>
          </a:p>
          <a:p>
            <a:pPr rtl="0"/>
            <a:r>
              <a:rPr lang="fa-IR" sz="3200" b="1" dirty="0">
                <a:ln w="11430"/>
                <a:solidFill>
                  <a:srgbClr val="FF0000"/>
                </a:solidFill>
                <a:effectLst>
                  <a:outerShdw blurRad="80000" dist="40000" dir="5040000" algn="tl">
                    <a:srgbClr val="000000">
                      <a:alpha val="30000"/>
                    </a:srgbClr>
                  </a:outerShdw>
                  <a:reflection blurRad="6350" stA="60000" endA="900" endPos="60000" dist="29997" dir="5400000" sy="-100000" algn="bl" rotWithShape="0"/>
                </a:effectLst>
                <a:cs typeface="B Nazanin" panose="00000400000000000000" pitchFamily="2" charset="-78"/>
              </a:rPr>
              <a:t>نویفرت</a:t>
            </a:r>
          </a:p>
          <a:p>
            <a:pPr rtl="0"/>
            <a:endParaRPr lang="fa-IR" sz="3200" b="1" dirty="0">
              <a:ln w="11430"/>
              <a:solidFill>
                <a:srgbClr val="FF0000"/>
              </a:solidFill>
              <a:effectLst>
                <a:outerShdw blurRad="80000" dist="40000" dir="5040000" algn="tl">
                  <a:srgbClr val="000000">
                    <a:alpha val="30000"/>
                  </a:srgbClr>
                </a:outerShdw>
                <a:reflection blurRad="6350" stA="60000" endA="900" endPos="60000" dist="29997" dir="5400000" sy="-100000" algn="bl" rotWithShape="0"/>
              </a:effectLst>
              <a:cs typeface="B Nazanin" panose="00000400000000000000" pitchFamily="2" charset="-78"/>
            </a:endParaRPr>
          </a:p>
          <a:p>
            <a:pPr rtl="0"/>
            <a:r>
              <a:rPr lang="fa-IR" sz="3200" b="1" dirty="0">
                <a:ln w="11430"/>
                <a:solidFill>
                  <a:srgbClr val="FF0000"/>
                </a:solidFill>
                <a:effectLst>
                  <a:outerShdw blurRad="80000" dist="40000" dir="5040000" algn="tl">
                    <a:srgbClr val="000000">
                      <a:alpha val="30000"/>
                    </a:srgbClr>
                  </a:outerShdw>
                  <a:reflection blurRad="6350" stA="60000" endA="900" endPos="60000" dist="29997" dir="5400000" sy="-100000" algn="bl" rotWithShape="0"/>
                </a:effectLst>
                <a:cs typeface="B Nazanin" panose="00000400000000000000" pitchFamily="2" charset="-78"/>
              </a:rPr>
              <a:t>پایان نامه های کارشناسی ارشد</a:t>
            </a:r>
          </a:p>
          <a:p>
            <a:pPr rtl="0"/>
            <a:endParaRPr lang="fa-IR" sz="3200" b="1" dirty="0">
              <a:ln w="11430"/>
              <a:solidFill>
                <a:srgbClr val="FF0000"/>
              </a:solidFill>
              <a:effectLst>
                <a:outerShdw blurRad="80000" dist="40000" dir="5040000" algn="tl">
                  <a:srgbClr val="000000">
                    <a:alpha val="30000"/>
                  </a:srgbClr>
                </a:outerShdw>
                <a:reflection blurRad="6350" stA="60000" endA="900" endPos="60000" dist="29997" dir="5400000" sy="-100000" algn="bl" rotWithShape="0"/>
              </a:effectLst>
              <a:cs typeface="B Nazanin" panose="00000400000000000000" pitchFamily="2" charset="-78"/>
            </a:endParaRPr>
          </a:p>
          <a:p>
            <a:pPr rtl="0"/>
            <a:r>
              <a:rPr lang="fa-IR" sz="3200" b="1" dirty="0">
                <a:ln w="11430"/>
                <a:solidFill>
                  <a:srgbClr val="FF0000"/>
                </a:solidFill>
                <a:effectLst>
                  <a:outerShdw blurRad="80000" dist="40000" dir="5040000" algn="tl">
                    <a:srgbClr val="000000">
                      <a:alpha val="30000"/>
                    </a:srgbClr>
                  </a:outerShdw>
                  <a:reflection blurRad="6350" stA="60000" endA="900" endPos="60000" dist="29997" dir="5400000" sy="-100000" algn="bl" rotWithShape="0"/>
                </a:effectLst>
                <a:cs typeface="B Nazanin" panose="00000400000000000000" pitchFamily="2" charset="-78"/>
              </a:rPr>
              <a:t>اینترنت</a:t>
            </a:r>
          </a:p>
        </p:txBody>
      </p:sp>
    </p:spTree>
    <p:extLst>
      <p:ext uri="{BB962C8B-B14F-4D97-AF65-F5344CB8AC3E}">
        <p14:creationId xmlns:p14="http://schemas.microsoft.com/office/powerpoint/2010/main" val="2837295777"/>
      </p:ext>
    </p:extLst>
  </p:cSld>
  <p:clrMapOvr>
    <a:masterClrMapping/>
  </p:clrMapOvr>
  <p:transition>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66800" y="0"/>
            <a:ext cx="6858000" cy="1754326"/>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lgn="ctr">
              <a:lnSpc>
                <a:spcPct val="150000"/>
              </a:lnSpc>
              <a:buFont typeface="Courier New" pitchFamily="49" charset="0"/>
              <a:buChar char="o"/>
            </a:pPr>
            <a:r>
              <a:rPr lang="fa-IR" sz="25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rPr>
              <a:t>موقعیت قرارگیری بخش جراحی نسبت به سایر بخشها </a:t>
            </a:r>
            <a:r>
              <a:rPr lang="fa-IR" sz="22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rPr>
              <a:t>(نوع دسترسی)</a:t>
            </a:r>
          </a:p>
          <a:p>
            <a:pPr algn="ctr">
              <a:lnSpc>
                <a:spcPct val="150000"/>
              </a:lnSpc>
            </a:pPr>
            <a:r>
              <a:rPr lang="fa-IR" sz="25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rPr>
              <a:t>و روابط فضاهای بخش جراحی:</a:t>
            </a:r>
            <a:endParaRPr lang="en-US" sz="25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endParaRPr>
          </a:p>
        </p:txBody>
      </p:sp>
      <p:pic>
        <p:nvPicPr>
          <p:cNvPr id="4" name="Picture 3" descr="k2.jpg"/>
          <p:cNvPicPr>
            <a:picLocks noChangeAspect="1"/>
          </p:cNvPicPr>
          <p:nvPr/>
        </p:nvPicPr>
        <p:blipFill>
          <a:blip r:embed="rId2" cstate="print">
            <a:extLst>
              <a:ext uri="{BEBA8EAE-BF5A-486C-A8C5-ECC9F3942E4B}">
                <a14:imgProps xmlns:a14="http://schemas.microsoft.com/office/drawing/2010/main">
                  <a14:imgLayer r:embed="rId3">
                    <a14:imgEffect>
                      <a14:brightnessContrast bright="-5000"/>
                    </a14:imgEffect>
                  </a14:imgLayer>
                </a14:imgProps>
              </a:ext>
            </a:extLst>
          </a:blip>
          <a:srcRect l="3224" t="1471"/>
          <a:stretch>
            <a:fillRect/>
          </a:stretch>
        </p:blipFill>
        <p:spPr>
          <a:xfrm>
            <a:off x="4495800" y="1447800"/>
            <a:ext cx="4372806" cy="4876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 name="Picture 1" descr="k1.jpg"/>
          <p:cNvPicPr>
            <a:picLocks noChangeAspect="1"/>
          </p:cNvPicPr>
          <p:nvPr/>
        </p:nvPicPr>
        <p:blipFill>
          <a:blip r:embed="rId4" cstate="print"/>
          <a:stretch>
            <a:fillRect/>
          </a:stretch>
        </p:blipFill>
        <p:spPr>
          <a:xfrm>
            <a:off x="364049" y="2362200"/>
            <a:ext cx="3930382" cy="2895600"/>
          </a:xfrm>
          <a:prstGeom prst="rect">
            <a:avLst/>
          </a:prstGeom>
          <a:solidFill>
            <a:srgbClr val="FFFFFF">
              <a:shade val="85000"/>
            </a:srgbClr>
          </a:solidFill>
          <a:ln w="190500" cap="sq">
            <a:solidFill>
              <a:srgbClr val="FFFFFF"/>
            </a:solidFill>
            <a:miter lim="800000"/>
          </a:ln>
          <a:effectLst>
            <a:outerShdw blurRad="65000" dist="50800" dir="12900000" sx="105000" sy="105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675325717"/>
      </p:ext>
    </p:extLst>
  </p:cSld>
  <p:clrMapOvr>
    <a:masterClrMapping/>
  </p:clrMapOvr>
  <p:transition>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143000" y="778764"/>
            <a:ext cx="6858000" cy="5300472"/>
          </a:xfrm>
          <a:prstGeom prst="rect">
            <a:avLst/>
          </a:prstGeom>
          <a:ln>
            <a:noFill/>
          </a:ln>
          <a:effectLst>
            <a:outerShdw blurRad="190500" sx="106000" sy="106000" algn="tl" rotWithShape="0">
              <a:srgbClr val="000000">
                <a:alpha val="70000"/>
              </a:srgbClr>
            </a:outerShdw>
          </a:effectLst>
        </p:spPr>
      </p:pic>
    </p:spTree>
    <p:extLst>
      <p:ext uri="{BB962C8B-B14F-4D97-AF65-F5344CB8AC3E}">
        <p14:creationId xmlns:p14="http://schemas.microsoft.com/office/powerpoint/2010/main" val="34547783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828800" y="381000"/>
            <a:ext cx="6934200" cy="523220"/>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buFont typeface="Courier New" pitchFamily="49" charset="0"/>
              <a:buChar char="o"/>
            </a:pPr>
            <a:r>
              <a:rPr lang="fa-IR" sz="28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reflection blurRad="6350" stA="50000" endA="300" endPos="50000" dist="29997" dir="5400000" sy="-100000" algn="bl" rotWithShape="0"/>
                </a:effectLst>
                <a:cs typeface="B Nazanin" panose="00000400000000000000" pitchFamily="2" charset="-78"/>
              </a:rPr>
              <a:t>قسمت های مختلف بخش جراحی:</a:t>
            </a:r>
            <a:endParaRPr lang="en-US" sz="28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reflection blurRad="6350" stA="50000" endA="300" endPos="50000" dist="29997" dir="5400000" sy="-100000" algn="bl" rotWithShape="0"/>
              </a:effectLst>
              <a:cs typeface="B Nazanin" panose="00000400000000000000" pitchFamily="2" charset="-78"/>
            </a:endParaRPr>
          </a:p>
        </p:txBody>
      </p:sp>
      <p:sp>
        <p:nvSpPr>
          <p:cNvPr id="6" name="TextBox 5"/>
          <p:cNvSpPr txBox="1"/>
          <p:nvPr/>
        </p:nvSpPr>
        <p:spPr>
          <a:xfrm>
            <a:off x="4191000" y="1084451"/>
            <a:ext cx="4572000" cy="4916731"/>
          </a:xfrm>
          <a:prstGeom prst="rect">
            <a:avLst/>
          </a:prstGeom>
          <a:noFill/>
        </p:spPr>
        <p:txBody>
          <a:bodyPr wrap="square" rtlCol="0">
            <a:spAutoFit/>
          </a:bodyPr>
          <a:lstStyle/>
          <a:p>
            <a:pPr marL="342900" indent="-342900">
              <a:lnSpc>
                <a:spcPct val="150000"/>
              </a:lnSpc>
            </a:pPr>
            <a:r>
              <a:rPr lang="fa-IR" sz="1900" dirty="0">
                <a:solidFill>
                  <a:prstClr val="black"/>
                </a:solidFill>
                <a:cs typeface="B Nazanin" panose="00000400000000000000" pitchFamily="2" charset="-78"/>
              </a:rPr>
              <a:t> -پذیرش</a:t>
            </a:r>
          </a:p>
          <a:p>
            <a:pPr marL="342900" indent="-342900">
              <a:lnSpc>
                <a:spcPct val="150000"/>
              </a:lnSpc>
            </a:pPr>
            <a:r>
              <a:rPr lang="fa-IR" sz="1900" dirty="0">
                <a:solidFill>
                  <a:prstClr val="black"/>
                </a:solidFill>
                <a:cs typeface="B Nazanin" panose="00000400000000000000" pitchFamily="2" charset="-78"/>
              </a:rPr>
              <a:t> -کنترل</a:t>
            </a:r>
          </a:p>
          <a:p>
            <a:pPr marL="342900" indent="-342900">
              <a:lnSpc>
                <a:spcPct val="150000"/>
              </a:lnSpc>
            </a:pPr>
            <a:r>
              <a:rPr lang="fa-IR" sz="1900" dirty="0">
                <a:solidFill>
                  <a:prstClr val="black"/>
                </a:solidFill>
                <a:cs typeface="B Nazanin" panose="00000400000000000000" pitchFamily="2" charset="-78"/>
              </a:rPr>
              <a:t> -اتاق آماده سازی بیمار(بیهوشی)</a:t>
            </a:r>
          </a:p>
          <a:p>
            <a:pPr marL="342900" indent="-342900">
              <a:lnSpc>
                <a:spcPct val="150000"/>
              </a:lnSpc>
            </a:pPr>
            <a:r>
              <a:rPr lang="fa-IR" sz="1900" dirty="0">
                <a:solidFill>
                  <a:prstClr val="black"/>
                </a:solidFill>
                <a:cs typeface="B Nazanin" panose="00000400000000000000" pitchFamily="2" charset="-78"/>
              </a:rPr>
              <a:t>-تعویض تخت</a:t>
            </a:r>
          </a:p>
          <a:p>
            <a:pPr marL="342900" indent="-342900">
              <a:lnSpc>
                <a:spcPct val="150000"/>
              </a:lnSpc>
            </a:pPr>
            <a:r>
              <a:rPr lang="fa-IR" sz="1900" dirty="0">
                <a:solidFill>
                  <a:prstClr val="black"/>
                </a:solidFill>
                <a:cs typeface="B Nazanin" panose="00000400000000000000" pitchFamily="2" charset="-78"/>
              </a:rPr>
              <a:t> -اتاق رختکن ،استراحت پرسنل و آماده شدن جراحان و پرسنل</a:t>
            </a:r>
          </a:p>
          <a:p>
            <a:pPr marL="342900" indent="-342900">
              <a:lnSpc>
                <a:spcPct val="150000"/>
              </a:lnSpc>
            </a:pPr>
            <a:r>
              <a:rPr lang="fa-IR" sz="1900" dirty="0">
                <a:solidFill>
                  <a:prstClr val="black"/>
                </a:solidFill>
                <a:cs typeface="B Nazanin" panose="00000400000000000000" pitchFamily="2" charset="-78"/>
              </a:rPr>
              <a:t> -اتاق استراحت پزشکان</a:t>
            </a:r>
          </a:p>
          <a:p>
            <a:pPr marL="342900" indent="-342900">
              <a:lnSpc>
                <a:spcPct val="150000"/>
              </a:lnSpc>
            </a:pPr>
            <a:r>
              <a:rPr lang="fa-IR" sz="1900" dirty="0">
                <a:solidFill>
                  <a:prstClr val="black"/>
                </a:solidFill>
                <a:cs typeface="B Nazanin" panose="00000400000000000000" pitchFamily="2" charset="-78"/>
              </a:rPr>
              <a:t> -انبار وسایل و تجهیزات</a:t>
            </a:r>
          </a:p>
          <a:p>
            <a:pPr marL="342900" indent="-342900">
              <a:lnSpc>
                <a:spcPct val="150000"/>
              </a:lnSpc>
            </a:pPr>
            <a:r>
              <a:rPr lang="fa-IR" sz="1900" dirty="0">
                <a:solidFill>
                  <a:prstClr val="black"/>
                </a:solidFill>
                <a:cs typeface="B Nazanin" panose="00000400000000000000" pitchFamily="2" charset="-78"/>
              </a:rPr>
              <a:t> -فضای اسکراب </a:t>
            </a:r>
          </a:p>
          <a:p>
            <a:pPr marL="342900" indent="-342900">
              <a:lnSpc>
                <a:spcPct val="150000"/>
              </a:lnSpc>
            </a:pPr>
            <a:r>
              <a:rPr lang="fa-IR" sz="1900" dirty="0">
                <a:solidFill>
                  <a:prstClr val="black"/>
                </a:solidFill>
                <a:cs typeface="B Nazanin" panose="00000400000000000000" pitchFamily="2" charset="-78"/>
              </a:rPr>
              <a:t>-انبار های تمیز و کثیف </a:t>
            </a:r>
          </a:p>
          <a:p>
            <a:pPr marL="342900" indent="-342900">
              <a:lnSpc>
                <a:spcPct val="150000"/>
              </a:lnSpc>
            </a:pPr>
            <a:r>
              <a:rPr lang="fa-IR" sz="1900" dirty="0">
                <a:solidFill>
                  <a:prstClr val="black"/>
                </a:solidFill>
                <a:cs typeface="B Nazanin" panose="00000400000000000000" pitchFamily="2" charset="-78"/>
              </a:rPr>
              <a:t>-اتاق تخلیه کثیف</a:t>
            </a:r>
          </a:p>
        </p:txBody>
      </p:sp>
      <p:sp>
        <p:nvSpPr>
          <p:cNvPr id="7" name="TextBox 6"/>
          <p:cNvSpPr txBox="1"/>
          <p:nvPr/>
        </p:nvSpPr>
        <p:spPr>
          <a:xfrm>
            <a:off x="609600" y="1219200"/>
            <a:ext cx="3657600" cy="369332"/>
          </a:xfrm>
          <a:prstGeom prst="rect">
            <a:avLst/>
          </a:prstGeom>
          <a:noFill/>
        </p:spPr>
        <p:txBody>
          <a:bodyPr wrap="square" rtlCol="0">
            <a:spAutoFit/>
          </a:bodyPr>
          <a:lstStyle/>
          <a:p>
            <a:pPr algn="l" rtl="0"/>
            <a:endParaRPr lang="en-US" dirty="0">
              <a:solidFill>
                <a:prstClr val="black"/>
              </a:solidFill>
            </a:endParaRPr>
          </a:p>
        </p:txBody>
      </p:sp>
      <p:sp>
        <p:nvSpPr>
          <p:cNvPr id="8" name="TextBox 7"/>
          <p:cNvSpPr txBox="1"/>
          <p:nvPr/>
        </p:nvSpPr>
        <p:spPr>
          <a:xfrm>
            <a:off x="152400" y="1066800"/>
            <a:ext cx="3962400" cy="4478149"/>
          </a:xfrm>
          <a:prstGeom prst="rect">
            <a:avLst/>
          </a:prstGeom>
          <a:noFill/>
        </p:spPr>
        <p:txBody>
          <a:bodyPr wrap="square" rtlCol="1">
            <a:spAutoFit/>
          </a:bodyPr>
          <a:lstStyle/>
          <a:p>
            <a:pPr marL="342900" indent="-342900">
              <a:lnSpc>
                <a:spcPct val="150000"/>
              </a:lnSpc>
            </a:pPr>
            <a:r>
              <a:rPr lang="fa-IR" sz="1900" dirty="0">
                <a:solidFill>
                  <a:prstClr val="black"/>
                </a:solidFill>
                <a:cs typeface="B Nazanin" panose="00000400000000000000" pitchFamily="2" charset="-78"/>
              </a:rPr>
              <a:t>-اتاق جلسه قبل از عمل</a:t>
            </a:r>
          </a:p>
          <a:p>
            <a:pPr marL="342900" indent="-342900">
              <a:lnSpc>
                <a:spcPct val="150000"/>
              </a:lnSpc>
            </a:pPr>
            <a:r>
              <a:rPr lang="fa-IR" sz="1900" dirty="0">
                <a:solidFill>
                  <a:prstClr val="black"/>
                </a:solidFill>
                <a:cs typeface="B Nazanin" panose="00000400000000000000" pitchFamily="2" charset="-78"/>
              </a:rPr>
              <a:t>-سالن های عمل جراحی </a:t>
            </a:r>
          </a:p>
          <a:p>
            <a:pPr marL="342900" indent="-342900">
              <a:lnSpc>
                <a:spcPct val="150000"/>
              </a:lnSpc>
            </a:pPr>
            <a:r>
              <a:rPr lang="fa-IR" sz="1900" dirty="0">
                <a:solidFill>
                  <a:prstClr val="black"/>
                </a:solidFill>
                <a:cs typeface="B Nazanin" panose="00000400000000000000" pitchFamily="2" charset="-78"/>
              </a:rPr>
              <a:t> -بخش استریل در مجاورت سالن ها </a:t>
            </a:r>
          </a:p>
          <a:p>
            <a:pPr marL="342900" indent="-342900" rtl="0">
              <a:lnSpc>
                <a:spcPct val="150000"/>
              </a:lnSpc>
            </a:pPr>
            <a:r>
              <a:rPr lang="fa-IR" sz="1900" dirty="0">
                <a:solidFill>
                  <a:prstClr val="black"/>
                </a:solidFill>
                <a:cs typeface="B Nazanin" panose="00000400000000000000" pitchFamily="2" charset="-78"/>
              </a:rPr>
              <a:t> -اتاق های شست و شو(برانکارو...)</a:t>
            </a:r>
          </a:p>
          <a:p>
            <a:pPr marL="342900" indent="-342900" rtl="0">
              <a:lnSpc>
                <a:spcPct val="150000"/>
              </a:lnSpc>
            </a:pPr>
            <a:r>
              <a:rPr lang="en-US" sz="1900" dirty="0">
                <a:solidFill>
                  <a:prstClr val="black"/>
                </a:solidFill>
                <a:cs typeface="B Nazanin" panose="00000400000000000000" pitchFamily="2" charset="-78"/>
              </a:rPr>
              <a:t>(CSR)</a:t>
            </a:r>
            <a:r>
              <a:rPr lang="fa-IR" sz="1900" dirty="0">
                <a:solidFill>
                  <a:prstClr val="black"/>
                </a:solidFill>
                <a:cs typeface="B Nazanin" panose="00000400000000000000" pitchFamily="2" charset="-78"/>
              </a:rPr>
              <a:t>- بخش استریل مرکزی</a:t>
            </a:r>
            <a:r>
              <a:rPr lang="en-US" sz="1900" dirty="0">
                <a:solidFill>
                  <a:prstClr val="black"/>
                </a:solidFill>
                <a:cs typeface="B Nazanin" panose="00000400000000000000" pitchFamily="2" charset="-78"/>
              </a:rPr>
              <a:t> </a:t>
            </a:r>
            <a:endParaRPr lang="fa-IR" sz="1900" dirty="0">
              <a:solidFill>
                <a:prstClr val="black"/>
              </a:solidFill>
              <a:cs typeface="B Nazanin" panose="00000400000000000000" pitchFamily="2" charset="-78"/>
            </a:endParaRPr>
          </a:p>
          <a:p>
            <a:pPr marL="342900" indent="-342900" rtl="0">
              <a:lnSpc>
                <a:spcPct val="150000"/>
              </a:lnSpc>
            </a:pPr>
            <a:r>
              <a:rPr lang="fa-IR" sz="1900" dirty="0">
                <a:solidFill>
                  <a:prstClr val="black"/>
                </a:solidFill>
                <a:cs typeface="B Nazanin" panose="00000400000000000000" pitchFamily="2" charset="-78"/>
              </a:rPr>
              <a:t>- بخش مراقبت بعد از عمل (ریکاوری ) ایستگاه</a:t>
            </a:r>
          </a:p>
          <a:p>
            <a:pPr marL="342900" indent="-342900" rtl="0">
              <a:lnSpc>
                <a:spcPct val="150000"/>
              </a:lnSpc>
            </a:pPr>
            <a:r>
              <a:rPr lang="fa-IR" sz="1900" dirty="0">
                <a:solidFill>
                  <a:prstClr val="black"/>
                </a:solidFill>
                <a:cs typeface="B Nazanin" panose="00000400000000000000" pitchFamily="2" charset="-78"/>
              </a:rPr>
              <a:t>    مانیتورینگ</a:t>
            </a:r>
            <a:endParaRPr lang="en-US" sz="1900" dirty="0">
              <a:solidFill>
                <a:prstClr val="black"/>
              </a:solidFill>
              <a:cs typeface="B Nazanin" panose="00000400000000000000" pitchFamily="2" charset="-78"/>
            </a:endParaRPr>
          </a:p>
          <a:p>
            <a:pPr rtl="0">
              <a:lnSpc>
                <a:spcPct val="150000"/>
              </a:lnSpc>
            </a:pPr>
            <a:r>
              <a:rPr lang="fa-IR" sz="1900" dirty="0">
                <a:solidFill>
                  <a:prstClr val="black"/>
                </a:solidFill>
                <a:cs typeface="B Nazanin" panose="00000400000000000000" pitchFamily="2" charset="-78"/>
              </a:rPr>
              <a:t>- اتاق اشعه </a:t>
            </a:r>
          </a:p>
          <a:p>
            <a:pPr rtl="0">
              <a:lnSpc>
                <a:spcPct val="150000"/>
              </a:lnSpc>
            </a:pPr>
            <a:r>
              <a:rPr lang="fa-IR" sz="1900" dirty="0">
                <a:solidFill>
                  <a:prstClr val="black"/>
                </a:solidFill>
                <a:cs typeface="B Nazanin" panose="00000400000000000000" pitchFamily="2" charset="-78"/>
              </a:rPr>
              <a:t>-بخش آنژیو گرافی در مجاورت سالن های جراحی</a:t>
            </a:r>
          </a:p>
          <a:p>
            <a:pPr rtl="0">
              <a:lnSpc>
                <a:spcPct val="150000"/>
              </a:lnSpc>
            </a:pPr>
            <a:r>
              <a:rPr lang="fa-IR" sz="1900" dirty="0">
                <a:solidFill>
                  <a:prstClr val="black"/>
                </a:solidFill>
                <a:cs typeface="B Nazanin" panose="00000400000000000000" pitchFamily="2" charset="-78"/>
              </a:rPr>
              <a:t>- سرویس بهداشتی</a:t>
            </a:r>
            <a:endParaRPr lang="en-US" sz="1900" dirty="0">
              <a:solidFill>
                <a:prstClr val="black"/>
              </a:solidFill>
              <a:cs typeface="B Nazanin" panose="00000400000000000000" pitchFamily="2" charset="-78"/>
            </a:endParaRPr>
          </a:p>
        </p:txBody>
      </p:sp>
    </p:spTree>
    <p:extLst>
      <p:ext uri="{BB962C8B-B14F-4D97-AF65-F5344CB8AC3E}">
        <p14:creationId xmlns:p14="http://schemas.microsoft.com/office/powerpoint/2010/main" val="4058599144"/>
      </p:ext>
    </p:extLst>
  </p:cSld>
  <p:clrMapOvr>
    <a:masterClrMapping/>
  </p:clrMapOvr>
  <p:transition>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06.jpg"/>
          <p:cNvPicPr>
            <a:picLocks noChangeAspect="1"/>
          </p:cNvPicPr>
          <p:nvPr/>
        </p:nvPicPr>
        <p:blipFill>
          <a:blip r:embed="rId2" cstate="print"/>
          <a:srcRect l="939" t="437" r="1347" b="1708"/>
          <a:stretch>
            <a:fillRect/>
          </a:stretch>
        </p:blipFill>
        <p:spPr>
          <a:xfrm rot="250639">
            <a:off x="302395" y="713910"/>
            <a:ext cx="8560890" cy="3835249"/>
          </a:xfrm>
          <a:prstGeom prst="rect">
            <a:avLst/>
          </a:prstGeom>
          <a:solidFill>
            <a:srgbClr val="FFFFFF">
              <a:shade val="85000"/>
            </a:srgbClr>
          </a:solidFill>
          <a:ln w="190500" cap="sq">
            <a:solidFill>
              <a:srgbClr val="FFFFFF"/>
            </a:solidFill>
            <a:miter lim="800000"/>
          </a:ln>
          <a:effectLst>
            <a:outerShdw blurRad="65000" dist="50800" dir="12900000" sx="95000" sy="95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TextBox 4"/>
          <p:cNvSpPr txBox="1"/>
          <p:nvPr/>
        </p:nvSpPr>
        <p:spPr>
          <a:xfrm>
            <a:off x="4648200" y="228600"/>
            <a:ext cx="4191000" cy="83099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buFont typeface="Courier New" pitchFamily="49" charset="0"/>
              <a:buChar char="o"/>
            </a:pPr>
            <a:r>
              <a:rPr lang="fa-IR" sz="2400" b="1" dirty="0">
                <a:ln w="11430"/>
                <a:solidFill>
                  <a:prstClr val="black"/>
                </a:solidFill>
                <a:effectLst>
                  <a:outerShdw blurRad="80000" dist="40000" dir="5040000" algn="tl">
                    <a:srgbClr val="000000">
                      <a:alpha val="30000"/>
                    </a:srgbClr>
                  </a:outerShdw>
                </a:effectLst>
                <a:cs typeface="B Nazanin" panose="00000400000000000000" pitchFamily="2" charset="-78"/>
              </a:rPr>
              <a:t>نمونه پلان یک بخش جراحی با کلیه ریز فضاها:</a:t>
            </a:r>
            <a:endParaRPr lang="en-US" sz="2400" b="1" dirty="0">
              <a:ln w="11430"/>
              <a:solidFill>
                <a:prstClr val="black"/>
              </a:solidFill>
              <a:effectLst>
                <a:outerShdw blurRad="80000" dist="40000" dir="5040000" algn="tl">
                  <a:srgbClr val="000000">
                    <a:alpha val="30000"/>
                  </a:srgbClr>
                </a:outerShdw>
              </a:effectLst>
              <a:cs typeface="B Nazanin" panose="00000400000000000000" pitchFamily="2" charset="-78"/>
            </a:endParaRPr>
          </a:p>
        </p:txBody>
      </p:sp>
      <p:sp>
        <p:nvSpPr>
          <p:cNvPr id="12" name="TextBox 11"/>
          <p:cNvSpPr txBox="1"/>
          <p:nvPr/>
        </p:nvSpPr>
        <p:spPr>
          <a:xfrm>
            <a:off x="304800" y="4495800"/>
            <a:ext cx="8534400" cy="2031325"/>
          </a:xfrm>
          <a:prstGeom prst="rect">
            <a:avLst/>
          </a:prstGeom>
        </p:spPr>
        <p:style>
          <a:lnRef idx="2">
            <a:schemeClr val="accent6"/>
          </a:lnRef>
          <a:fillRef idx="1">
            <a:schemeClr val="lt1"/>
          </a:fillRef>
          <a:effectRef idx="0">
            <a:schemeClr val="accent6"/>
          </a:effectRef>
          <a:fontRef idx="minor">
            <a:schemeClr val="dk1"/>
          </a:fontRef>
        </p:style>
        <p:txBody>
          <a:bodyPr wrap="square" numCol="4" rtlCol="1">
            <a:spAutoFit/>
          </a:bodyPr>
          <a:lstStyle/>
          <a:p>
            <a:pPr rtl="0"/>
            <a:r>
              <a:rPr lang="fa-IR" dirty="0">
                <a:solidFill>
                  <a:prstClr val="black"/>
                </a:solidFill>
                <a:cs typeface="B Nazanin" panose="00000400000000000000" pitchFamily="2" charset="-78"/>
              </a:rPr>
              <a:t>1.اتاق جراحی بزرگ</a:t>
            </a:r>
          </a:p>
          <a:p>
            <a:pPr rtl="0"/>
            <a:r>
              <a:rPr lang="fa-IR" dirty="0">
                <a:solidFill>
                  <a:prstClr val="black"/>
                </a:solidFill>
                <a:cs typeface="B Nazanin" panose="00000400000000000000" pitchFamily="2" charset="-78"/>
              </a:rPr>
              <a:t>2.ضد عفونی فرعی</a:t>
            </a:r>
          </a:p>
          <a:p>
            <a:pPr rtl="0"/>
            <a:r>
              <a:rPr lang="fa-IR" dirty="0">
                <a:solidFill>
                  <a:prstClr val="black"/>
                </a:solidFill>
                <a:cs typeface="B Nazanin" panose="00000400000000000000" pitchFamily="2" charset="-78"/>
              </a:rPr>
              <a:t>3.محل تمیز کردن لوازم</a:t>
            </a:r>
          </a:p>
          <a:p>
            <a:pPr rtl="0"/>
            <a:r>
              <a:rPr lang="fa-IR" dirty="0">
                <a:solidFill>
                  <a:prstClr val="black"/>
                </a:solidFill>
                <a:cs typeface="B Nazanin" panose="00000400000000000000" pitchFamily="2" charset="-78"/>
              </a:rPr>
              <a:t>4.بایگانی</a:t>
            </a:r>
          </a:p>
          <a:p>
            <a:pPr rtl="0"/>
            <a:r>
              <a:rPr lang="fa-IR" dirty="0">
                <a:solidFill>
                  <a:prstClr val="black"/>
                </a:solidFill>
                <a:cs typeface="B Nazanin" panose="00000400000000000000" pitchFamily="2" charset="-78"/>
              </a:rPr>
              <a:t>5.اتاق مدیر جراحی</a:t>
            </a:r>
          </a:p>
          <a:p>
            <a:pPr rtl="0"/>
            <a:r>
              <a:rPr lang="fa-IR" dirty="0">
                <a:solidFill>
                  <a:prstClr val="black"/>
                </a:solidFill>
                <a:cs typeface="B Nazanin" panose="00000400000000000000" pitchFamily="2" charset="-78"/>
              </a:rPr>
              <a:t>6.رختکن پرستاری</a:t>
            </a:r>
            <a:r>
              <a:rPr lang="en-US" dirty="0">
                <a:solidFill>
                  <a:prstClr val="black"/>
                </a:solidFill>
                <a:cs typeface="B Nazanin" panose="00000400000000000000" pitchFamily="2" charset="-78"/>
              </a:rPr>
              <a:t> </a:t>
            </a:r>
          </a:p>
          <a:p>
            <a:pPr rtl="0"/>
            <a:endParaRPr lang="en-US" dirty="0">
              <a:solidFill>
                <a:prstClr val="black"/>
              </a:solidFill>
              <a:cs typeface="B Nazanin" panose="00000400000000000000" pitchFamily="2" charset="-78"/>
            </a:endParaRPr>
          </a:p>
          <a:p>
            <a:pPr rtl="0"/>
            <a:r>
              <a:rPr lang="fa-IR" dirty="0">
                <a:solidFill>
                  <a:prstClr val="black"/>
                </a:solidFill>
                <a:cs typeface="B Nazanin" panose="00000400000000000000" pitchFamily="2" charset="-78"/>
              </a:rPr>
              <a:t>7.انبار وسایل استریل</a:t>
            </a:r>
          </a:p>
          <a:p>
            <a:pPr rtl="0"/>
            <a:r>
              <a:rPr lang="fa-IR" dirty="0">
                <a:solidFill>
                  <a:prstClr val="black"/>
                </a:solidFill>
                <a:cs typeface="B Nazanin" panose="00000400000000000000" pitchFamily="2" charset="-78"/>
              </a:rPr>
              <a:t>8.سرویس بهداشتی</a:t>
            </a:r>
          </a:p>
          <a:p>
            <a:pPr rtl="0"/>
            <a:r>
              <a:rPr lang="fa-IR" dirty="0">
                <a:solidFill>
                  <a:prstClr val="black"/>
                </a:solidFill>
                <a:cs typeface="B Nazanin" panose="00000400000000000000" pitchFamily="2" charset="-78"/>
              </a:rPr>
              <a:t>9.انبار وسایل بیهوشی</a:t>
            </a:r>
          </a:p>
          <a:p>
            <a:pPr rtl="0"/>
            <a:r>
              <a:rPr lang="fa-IR" dirty="0">
                <a:solidFill>
                  <a:prstClr val="black"/>
                </a:solidFill>
                <a:cs typeface="B Nazanin" panose="00000400000000000000" pitchFamily="2" charset="-78"/>
              </a:rPr>
              <a:t>10.محل برانکارها</a:t>
            </a:r>
          </a:p>
          <a:p>
            <a:pPr rtl="0"/>
            <a:r>
              <a:rPr lang="fa-IR" dirty="0">
                <a:solidFill>
                  <a:prstClr val="black"/>
                </a:solidFill>
                <a:cs typeface="B Nazanin" panose="00000400000000000000" pitchFamily="2" charset="-78"/>
              </a:rPr>
              <a:t>11.محل وسایل نظافت</a:t>
            </a:r>
          </a:p>
          <a:p>
            <a:pPr rtl="0"/>
            <a:r>
              <a:rPr lang="fa-IR" dirty="0">
                <a:solidFill>
                  <a:prstClr val="black"/>
                </a:solidFill>
                <a:cs typeface="B Nazanin" panose="00000400000000000000" pitchFamily="2" charset="-78"/>
              </a:rPr>
              <a:t>12.اتاق جراحی کوچک</a:t>
            </a:r>
          </a:p>
          <a:p>
            <a:pPr rtl="0"/>
            <a:endParaRPr lang="en-US" dirty="0">
              <a:solidFill>
                <a:prstClr val="black"/>
              </a:solidFill>
              <a:cs typeface="B Nazanin" panose="00000400000000000000" pitchFamily="2" charset="-78"/>
            </a:endParaRPr>
          </a:p>
          <a:p>
            <a:pPr rtl="0"/>
            <a:r>
              <a:rPr lang="fa-IR" dirty="0">
                <a:solidFill>
                  <a:prstClr val="black"/>
                </a:solidFill>
                <a:cs typeface="B Nazanin" panose="00000400000000000000" pitchFamily="2" charset="-78"/>
              </a:rPr>
              <a:t>13.رختکن پزشکان</a:t>
            </a:r>
          </a:p>
          <a:p>
            <a:pPr rtl="0"/>
            <a:r>
              <a:rPr lang="fa-IR" dirty="0">
                <a:solidFill>
                  <a:prstClr val="black"/>
                </a:solidFill>
                <a:cs typeface="B Nazanin" panose="00000400000000000000" pitchFamily="2" charset="-78"/>
              </a:rPr>
              <a:t>14.انبار وسایل استریل</a:t>
            </a:r>
          </a:p>
          <a:p>
            <a:pPr rtl="0"/>
            <a:r>
              <a:rPr lang="fa-IR" dirty="0">
                <a:solidFill>
                  <a:prstClr val="black"/>
                </a:solidFill>
                <a:cs typeface="B Nazanin" panose="00000400000000000000" pitchFamily="2" charset="-78"/>
              </a:rPr>
              <a:t>15.اتاق عمل</a:t>
            </a:r>
          </a:p>
          <a:p>
            <a:pPr rtl="0"/>
            <a:r>
              <a:rPr lang="fa-IR" dirty="0">
                <a:solidFill>
                  <a:prstClr val="black"/>
                </a:solidFill>
                <a:cs typeface="B Nazanin" panose="00000400000000000000" pitchFamily="2" charset="-78"/>
              </a:rPr>
              <a:t>16.ضد عفونی مرکزی</a:t>
            </a:r>
          </a:p>
          <a:p>
            <a:pPr rtl="0"/>
            <a:r>
              <a:rPr lang="fa-IR" dirty="0">
                <a:solidFill>
                  <a:prstClr val="black"/>
                </a:solidFill>
                <a:cs typeface="B Nazanin" panose="00000400000000000000" pitchFamily="2" charset="-78"/>
              </a:rPr>
              <a:t>17.اتاق قالب</a:t>
            </a:r>
          </a:p>
          <a:p>
            <a:pPr rtl="0"/>
            <a:r>
              <a:rPr lang="fa-IR" dirty="0">
                <a:solidFill>
                  <a:prstClr val="black"/>
                </a:solidFill>
                <a:cs typeface="B Nazanin" panose="00000400000000000000" pitchFamily="2" charset="-78"/>
              </a:rPr>
              <a:t>18.اتاق شکسته بندی</a:t>
            </a:r>
          </a:p>
          <a:p>
            <a:pPr rtl="0"/>
            <a:endParaRPr lang="en-US" dirty="0">
              <a:solidFill>
                <a:prstClr val="black"/>
              </a:solidFill>
              <a:cs typeface="B Nazanin" panose="00000400000000000000" pitchFamily="2" charset="-78"/>
            </a:endParaRPr>
          </a:p>
          <a:p>
            <a:pPr rtl="0"/>
            <a:r>
              <a:rPr lang="fa-IR" dirty="0">
                <a:solidFill>
                  <a:prstClr val="black"/>
                </a:solidFill>
                <a:cs typeface="B Nazanin" panose="00000400000000000000" pitchFamily="2" charset="-78"/>
              </a:rPr>
              <a:t>19.قفسه گچ</a:t>
            </a:r>
          </a:p>
          <a:p>
            <a:pPr rtl="0"/>
            <a:r>
              <a:rPr lang="fa-IR" dirty="0">
                <a:solidFill>
                  <a:prstClr val="black"/>
                </a:solidFill>
                <a:cs typeface="B Nazanin" panose="00000400000000000000" pitchFamily="2" charset="-78"/>
              </a:rPr>
              <a:t>20.فرستادن وسایل کثیف</a:t>
            </a:r>
          </a:p>
          <a:p>
            <a:pPr rtl="0"/>
            <a:r>
              <a:rPr lang="fa-IR" dirty="0">
                <a:solidFill>
                  <a:prstClr val="black"/>
                </a:solidFill>
                <a:cs typeface="B Nazanin" panose="00000400000000000000" pitchFamily="2" charset="-78"/>
              </a:rPr>
              <a:t>21.انبار وسایل</a:t>
            </a:r>
          </a:p>
          <a:p>
            <a:pPr rtl="0"/>
            <a:r>
              <a:rPr lang="fa-IR" dirty="0">
                <a:solidFill>
                  <a:prstClr val="black"/>
                </a:solidFill>
                <a:cs typeface="B Nazanin" panose="00000400000000000000" pitchFamily="2" charset="-78"/>
              </a:rPr>
              <a:t>22.جراحی</a:t>
            </a:r>
          </a:p>
          <a:p>
            <a:pPr rtl="0"/>
            <a:r>
              <a:rPr lang="fa-IR" dirty="0">
                <a:solidFill>
                  <a:prstClr val="black"/>
                </a:solidFill>
                <a:cs typeface="B Nazanin" panose="00000400000000000000" pitchFamily="2" charset="-78"/>
              </a:rPr>
              <a:t>23.ورودی مریض</a:t>
            </a:r>
          </a:p>
          <a:p>
            <a:pPr rtl="0"/>
            <a:r>
              <a:rPr lang="fa-IR" dirty="0">
                <a:solidFill>
                  <a:prstClr val="black"/>
                </a:solidFill>
                <a:cs typeface="B Nazanin" panose="00000400000000000000" pitchFamily="2" charset="-78"/>
              </a:rPr>
              <a:t>24.خروجی مریض</a:t>
            </a:r>
          </a:p>
          <a:p>
            <a:pPr rtl="0"/>
            <a:endParaRPr lang="fa-IR" dirty="0">
              <a:solidFill>
                <a:prstClr val="black"/>
              </a:solidFill>
              <a:cs typeface="B Nazanin" panose="00000400000000000000" pitchFamily="2" charset="-78"/>
            </a:endParaRPr>
          </a:p>
        </p:txBody>
      </p:sp>
    </p:spTree>
    <p:extLst>
      <p:ext uri="{BB962C8B-B14F-4D97-AF65-F5344CB8AC3E}">
        <p14:creationId xmlns:p14="http://schemas.microsoft.com/office/powerpoint/2010/main" val="367335205"/>
      </p:ext>
    </p:extLst>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38600" y="972741"/>
            <a:ext cx="4572000" cy="2285241"/>
          </a:xfrm>
          <a:prstGeom prst="rect">
            <a:avLst/>
          </a:prstGeom>
          <a:noFill/>
        </p:spPr>
        <p:txBody>
          <a:bodyPr wrap="square" rtlCol="0">
            <a:spAutoFit/>
          </a:bodyPr>
          <a:lstStyle/>
          <a:p>
            <a:pPr algn="justLow">
              <a:lnSpc>
                <a:spcPct val="150000"/>
              </a:lnSpc>
            </a:pPr>
            <a:r>
              <a:rPr lang="fa-IR" sz="1900" dirty="0">
                <a:solidFill>
                  <a:prstClr val="black"/>
                </a:solidFill>
                <a:ea typeface="Majalla UI"/>
                <a:cs typeface="B Nazanin" panose="00000400000000000000" pitchFamily="2" charset="-78"/>
              </a:rPr>
              <a:t>بخشی است که </a:t>
            </a:r>
            <a:r>
              <a:rPr lang="fa-IR" sz="1900" dirty="0">
                <a:solidFill>
                  <a:prstClr val="black"/>
                </a:solidFill>
                <a:ea typeface="Majalla UI"/>
                <a:cs typeface="B Nazanin" panose="00000400000000000000" pitchFamily="2" charset="-78"/>
              </a:rPr>
              <a:t>اطلاعات مربوط به ورود و ترخیص بیماران ،تیم پزشکی</a:t>
            </a:r>
            <a:r>
              <a:rPr lang="fa-IR" sz="1900" dirty="0">
                <a:solidFill>
                  <a:prstClr val="black"/>
                </a:solidFill>
                <a:ea typeface="Majalla UI"/>
                <a:cs typeface="B Nazanin" panose="00000400000000000000" pitchFamily="2" charset="-78"/>
              </a:rPr>
              <a:t>، پرستاران </a:t>
            </a:r>
            <a:r>
              <a:rPr lang="fa-IR" sz="1900" dirty="0">
                <a:solidFill>
                  <a:prstClr val="black"/>
                </a:solidFill>
                <a:ea typeface="Majalla UI"/>
                <a:cs typeface="B Nazanin" panose="00000400000000000000" pitchFamily="2" charset="-78"/>
              </a:rPr>
              <a:t>و تکنسین ها</a:t>
            </a:r>
            <a:r>
              <a:rPr lang="fa-IR" sz="1900" dirty="0">
                <a:solidFill>
                  <a:prstClr val="black"/>
                </a:solidFill>
                <a:ea typeface="Majalla UI"/>
                <a:cs typeface="B Nazanin" panose="00000400000000000000" pitchFamily="2" charset="-78"/>
              </a:rPr>
              <a:t>، ساعت </a:t>
            </a:r>
            <a:r>
              <a:rPr lang="fa-IR" sz="1900" dirty="0">
                <a:solidFill>
                  <a:prstClr val="black"/>
                </a:solidFill>
                <a:ea typeface="Majalla UI"/>
                <a:cs typeface="B Nazanin" panose="00000400000000000000" pitchFamily="2" charset="-78"/>
              </a:rPr>
              <a:t>شروع و پایان </a:t>
            </a:r>
            <a:r>
              <a:rPr lang="fa-IR" sz="1900" dirty="0">
                <a:solidFill>
                  <a:prstClr val="black"/>
                </a:solidFill>
                <a:ea typeface="Majalla UI"/>
                <a:cs typeface="B Nazanin" panose="00000400000000000000" pitchFamily="2" charset="-78"/>
              </a:rPr>
              <a:t>عمل جراحی، ورود </a:t>
            </a:r>
            <a:r>
              <a:rPr lang="fa-IR" sz="1900" dirty="0">
                <a:solidFill>
                  <a:prstClr val="black"/>
                </a:solidFill>
                <a:ea typeface="Majalla UI"/>
                <a:cs typeface="B Nazanin" panose="00000400000000000000" pitchFamily="2" charset="-78"/>
              </a:rPr>
              <a:t>وخروج اشخاص و ابزار و وسایل و... در آن ثبت و کنترل می شود.</a:t>
            </a:r>
          </a:p>
          <a:p>
            <a:pPr algn="justLow">
              <a:lnSpc>
                <a:spcPct val="150000"/>
              </a:lnSpc>
            </a:pPr>
            <a:r>
              <a:rPr lang="fa-IR" sz="1900" dirty="0">
                <a:solidFill>
                  <a:prstClr val="black"/>
                </a:solidFill>
                <a:ea typeface="Majalla UI"/>
                <a:cs typeface="B Nazanin" panose="00000400000000000000" pitchFamily="2" charset="-78"/>
              </a:rPr>
              <a:t>این بخش </a:t>
            </a:r>
            <a:r>
              <a:rPr lang="fa-IR" sz="1900" dirty="0">
                <a:solidFill>
                  <a:prstClr val="black"/>
                </a:solidFill>
                <a:ea typeface="Majalla UI"/>
                <a:cs typeface="B Nazanin" panose="00000400000000000000" pitchFamily="2" charset="-78"/>
              </a:rPr>
              <a:t>در ورودی بخش جراحی </a:t>
            </a:r>
            <a:r>
              <a:rPr lang="fa-IR" sz="1900" dirty="0">
                <a:solidFill>
                  <a:prstClr val="black"/>
                </a:solidFill>
                <a:ea typeface="Majalla UI"/>
                <a:cs typeface="B Nazanin" panose="00000400000000000000" pitchFamily="2" charset="-78"/>
              </a:rPr>
              <a:t>قرار دارد.</a:t>
            </a:r>
            <a:endParaRPr lang="fa-IR" sz="1900" dirty="0">
              <a:solidFill>
                <a:prstClr val="black"/>
              </a:solidFill>
              <a:cs typeface="B Nazanin" panose="00000400000000000000" pitchFamily="2" charset="-78"/>
            </a:endParaRPr>
          </a:p>
        </p:txBody>
      </p:sp>
      <p:sp>
        <p:nvSpPr>
          <p:cNvPr id="5" name="TextBox 4"/>
          <p:cNvSpPr txBox="1"/>
          <p:nvPr/>
        </p:nvSpPr>
        <p:spPr>
          <a:xfrm>
            <a:off x="533400" y="4038671"/>
            <a:ext cx="8077200" cy="2723823"/>
          </a:xfrm>
          <a:prstGeom prst="rect">
            <a:avLst/>
          </a:prstGeom>
          <a:noFill/>
        </p:spPr>
        <p:txBody>
          <a:bodyPr wrap="square" rtlCol="0">
            <a:spAutoFit/>
          </a:bodyPr>
          <a:lstStyle/>
          <a:p>
            <a:pPr rtl="0">
              <a:lnSpc>
                <a:spcPct val="150000"/>
              </a:lnSpc>
            </a:pPr>
            <a:r>
              <a:rPr lang="fa-IR" sz="1900" dirty="0">
                <a:solidFill>
                  <a:prstClr val="black"/>
                </a:solidFill>
                <a:ea typeface="Majalla UI"/>
                <a:cs typeface="B Nazanin" panose="00000400000000000000" pitchFamily="2" charset="-78"/>
              </a:rPr>
              <a:t>در این اتاق عملیات مربوط به آماده سازی بیمار قبل از جراحی مانند تعویض لباس ،ضد عفونی های اولیه و دادن داروهای </a:t>
            </a:r>
            <a:r>
              <a:rPr lang="en-US" sz="1900" dirty="0">
                <a:solidFill>
                  <a:prstClr val="black"/>
                </a:solidFill>
                <a:ea typeface="Majalla UI"/>
                <a:cs typeface="B Nazanin" panose="00000400000000000000" pitchFamily="2" charset="-78"/>
              </a:rPr>
              <a:t> </a:t>
            </a:r>
            <a:r>
              <a:rPr lang="fa-IR" sz="1900" dirty="0">
                <a:solidFill>
                  <a:prstClr val="black"/>
                </a:solidFill>
                <a:ea typeface="Majalla UI"/>
                <a:cs typeface="B Nazanin" panose="00000400000000000000" pitchFamily="2" charset="-78"/>
              </a:rPr>
              <a:t> مورد نیاز صورت می گیرد.دارای درهای پروانه ای با عرض 1.4متر و پنجره دار برای ایجاد ارتباط بصری است.</a:t>
            </a:r>
          </a:p>
          <a:p>
            <a:pPr rtl="0">
              <a:lnSpc>
                <a:spcPct val="150000"/>
              </a:lnSpc>
            </a:pPr>
            <a:r>
              <a:rPr lang="fa-IR" sz="1900" dirty="0">
                <a:solidFill>
                  <a:prstClr val="black"/>
                </a:solidFill>
                <a:ea typeface="Majalla UI"/>
                <a:cs typeface="B Nazanin" panose="00000400000000000000" pitchFamily="2" charset="-78"/>
              </a:rPr>
              <a:t>این اتاق مجهز به یخچال، سینک و قسمت شستشو، قفسه ها، اتصالات خاص تجهیزات بیهوشی و برق اظطراری است.</a:t>
            </a:r>
          </a:p>
          <a:p>
            <a:pPr rtl="0">
              <a:lnSpc>
                <a:spcPct val="150000"/>
              </a:lnSpc>
            </a:pPr>
            <a:r>
              <a:rPr lang="fa-IR" sz="1900" dirty="0">
                <a:solidFill>
                  <a:prstClr val="black"/>
                </a:solidFill>
                <a:ea typeface="Majalla UI"/>
                <a:cs typeface="B Nazanin" panose="00000400000000000000" pitchFamily="2" charset="-78"/>
              </a:rPr>
              <a:t>این بخش با اتاق کنترل و راهروی اصلی بیمارستان ارتباط مستقیم دارد.</a:t>
            </a:r>
            <a:endParaRPr lang="fa-IR" sz="1900" dirty="0">
              <a:solidFill>
                <a:prstClr val="black"/>
              </a:solidFill>
              <a:cs typeface="B Nazanin" panose="00000400000000000000" pitchFamily="2" charset="-78"/>
            </a:endParaRPr>
          </a:p>
        </p:txBody>
      </p:sp>
      <p:sp>
        <p:nvSpPr>
          <p:cNvPr id="6" name="TextBox 5"/>
          <p:cNvSpPr txBox="1"/>
          <p:nvPr/>
        </p:nvSpPr>
        <p:spPr>
          <a:xfrm>
            <a:off x="6477000" y="528935"/>
            <a:ext cx="2286000" cy="461665"/>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buFont typeface="Courier New" pitchFamily="49" charset="0"/>
              <a:buChar char="o"/>
            </a:pPr>
            <a:r>
              <a:rPr lang="fa-IR" sz="2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rPr>
              <a:t>بخش کنترل:</a:t>
            </a:r>
            <a:endParaRPr lang="en-US" sz="2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effectLst>
              <a:cs typeface="B Nazanin" panose="00000400000000000000" pitchFamily="2" charset="-78"/>
            </a:endParaRPr>
          </a:p>
        </p:txBody>
      </p:sp>
      <p:sp>
        <p:nvSpPr>
          <p:cNvPr id="8" name="TextBox 7"/>
          <p:cNvSpPr txBox="1"/>
          <p:nvPr/>
        </p:nvSpPr>
        <p:spPr>
          <a:xfrm>
            <a:off x="5638800" y="3607713"/>
            <a:ext cx="3124200" cy="461665"/>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buFont typeface="Courier New" pitchFamily="49" charset="0"/>
              <a:buChar char="o"/>
            </a:pPr>
            <a:r>
              <a:rPr lang="fa-IR" sz="2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reflection blurRad="6350" stA="50000" endA="300" endPos="50000" dist="29997" dir="5400000" sy="-100000" algn="bl" rotWithShape="0"/>
                </a:effectLst>
                <a:cs typeface="B Nazanin" panose="00000400000000000000" pitchFamily="2" charset="-78"/>
              </a:rPr>
              <a:t>اتاق آماده سازی بیمار:</a:t>
            </a:r>
            <a:endParaRPr lang="en-US" sz="2400" b="1" dirty="0">
              <a:ln w="11430"/>
              <a:gradFill>
                <a:gsLst>
                  <a:gs pos="0">
                    <a:srgbClr val="918655">
                      <a:tint val="90000"/>
                      <a:satMod val="120000"/>
                    </a:srgbClr>
                  </a:gs>
                  <a:gs pos="25000">
                    <a:srgbClr val="918655">
                      <a:tint val="93000"/>
                      <a:satMod val="120000"/>
                    </a:srgbClr>
                  </a:gs>
                  <a:gs pos="50000">
                    <a:srgbClr val="918655">
                      <a:shade val="89000"/>
                      <a:satMod val="110000"/>
                    </a:srgbClr>
                  </a:gs>
                  <a:gs pos="75000">
                    <a:srgbClr val="918655">
                      <a:tint val="93000"/>
                      <a:satMod val="120000"/>
                    </a:srgbClr>
                  </a:gs>
                  <a:gs pos="100000">
                    <a:srgbClr val="918655">
                      <a:tint val="90000"/>
                      <a:satMod val="120000"/>
                    </a:srgbClr>
                  </a:gs>
                </a:gsLst>
                <a:lin ang="5400000"/>
              </a:gradFill>
              <a:effectLst>
                <a:outerShdw blurRad="80000" dist="40000" dir="5040000" algn="tl">
                  <a:srgbClr val="000000">
                    <a:alpha val="30000"/>
                  </a:srgbClr>
                </a:outerShdw>
                <a:reflection blurRad="6350" stA="50000" endA="300" endPos="50000" dist="29997" dir="5400000" sy="-100000" algn="bl" rotWithShape="0"/>
              </a:effectLst>
              <a:cs typeface="B Nazanin" panose="00000400000000000000" pitchFamily="2" charset="-78"/>
            </a:endParaRPr>
          </a:p>
        </p:txBody>
      </p:sp>
      <p:pic>
        <p:nvPicPr>
          <p:cNvPr id="9" name="Picture 8" descr="Picture3.jpg"/>
          <p:cNvPicPr>
            <a:picLocks noChangeAspect="1"/>
          </p:cNvPicPr>
          <p:nvPr/>
        </p:nvPicPr>
        <p:blipFill>
          <a:blip r:embed="rId2" cstate="print"/>
          <a:srcRect r="6747" b="4517"/>
          <a:stretch>
            <a:fillRect/>
          </a:stretch>
        </p:blipFill>
        <p:spPr>
          <a:xfrm>
            <a:off x="381000" y="606666"/>
            <a:ext cx="3505200" cy="2693176"/>
          </a:xfrm>
          <a:prstGeom prst="rect">
            <a:avLst/>
          </a:prstGeom>
          <a:ln>
            <a:noFill/>
          </a:ln>
          <a:effectLst>
            <a:outerShdw blurRad="190500" sx="105000" sy="105000" algn="tl" rotWithShape="0">
              <a:srgbClr val="000000">
                <a:alpha val="70000"/>
              </a:srgbClr>
            </a:outerShdw>
          </a:effectLst>
        </p:spPr>
      </p:pic>
    </p:spTree>
    <p:extLst>
      <p:ext uri="{BB962C8B-B14F-4D97-AF65-F5344CB8AC3E}">
        <p14:creationId xmlns:p14="http://schemas.microsoft.com/office/powerpoint/2010/main" val="682683189"/>
      </p:ext>
    </p:extLst>
  </p:cSld>
  <p:clrMapOvr>
    <a:masterClrMapping/>
  </p:clrMapOvr>
  <p:transition>
    <p:pull dir="d"/>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2330</Words>
  <Application>Microsoft Office PowerPoint</Application>
  <PresentationFormat>On-screen Show (4:3)</PresentationFormat>
  <Paragraphs>274</Paragraphs>
  <Slides>40</Slides>
  <Notes>2</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40</vt:i4>
      </vt:variant>
    </vt:vector>
  </HeadingPairs>
  <TitlesOfParts>
    <vt:vector size="54" baseType="lpstr">
      <vt:lpstr>Arial</vt:lpstr>
      <vt:lpstr>B Nazanin</vt:lpstr>
      <vt:lpstr>Calibri</vt:lpstr>
      <vt:lpstr>Calibri Light</vt:lpstr>
      <vt:lpstr>Constantia</vt:lpstr>
      <vt:lpstr>Courier New</vt:lpstr>
      <vt:lpstr>Majalla UI</vt:lpstr>
      <vt:lpstr>Tahoma</vt:lpstr>
      <vt:lpstr>Times New Roman</vt:lpstr>
      <vt:lpstr>Trebuchet MS</vt:lpstr>
      <vt:lpstr>Wingdings</vt:lpstr>
      <vt:lpstr>Wingdings 3</vt:lpstr>
      <vt:lpstr>Office Theme</vt:lpstr>
      <vt:lpstr>Facet</vt:lpstr>
      <vt:lpstr>PowerPoint Presentation</vt:lpstr>
      <vt:lpstr>:مقدمه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1</cp:revision>
  <dcterms:created xsi:type="dcterms:W3CDTF">2020-11-27T20:32:28Z</dcterms:created>
  <dcterms:modified xsi:type="dcterms:W3CDTF">2020-11-27T20:32:39Z</dcterms:modified>
</cp:coreProperties>
</file>