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75" d="100"/>
          <a:sy n="75" d="100"/>
        </p:scale>
        <p:origin x="10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5D64B-4D7D-4C63-BB38-33402C6F7C44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82C2B-5069-410B-B0C6-F8B5271D1BC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54816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5D64B-4D7D-4C63-BB38-33402C6F7C44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82C2B-5069-410B-B0C6-F8B5271D1BC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75401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5D64B-4D7D-4C63-BB38-33402C6F7C44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82C2B-5069-410B-B0C6-F8B5271D1BC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352768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CB02-E38D-4B53-B4BC-00295A1D1D70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11/28/2020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1B6E-BB37-4912-AB08-FDBA4BBCF3B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4885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CB02-E38D-4B53-B4BC-00295A1D1D70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11/28/2020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1B6E-BB37-4912-AB08-FDBA4BBCF3B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9953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CB02-E38D-4B53-B4BC-00295A1D1D70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11/28/2020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1B6E-BB37-4912-AB08-FDBA4BBCF3B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1045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CB02-E38D-4B53-B4BC-00295A1D1D70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11/28/2020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1B6E-BB37-4912-AB08-FDBA4BBCF3B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726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CB02-E38D-4B53-B4BC-00295A1D1D70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11/28/2020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1B6E-BB37-4912-AB08-FDBA4BBCF3B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7577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CB02-E38D-4B53-B4BC-00295A1D1D70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11/28/2020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1B6E-BB37-4912-AB08-FDBA4BBCF3B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2669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CB02-E38D-4B53-B4BC-00295A1D1D70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11/28/2020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1B6E-BB37-4912-AB08-FDBA4BBCF3B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171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CB02-E38D-4B53-B4BC-00295A1D1D70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11/28/2020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1B6E-BB37-4912-AB08-FDBA4BBCF3B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754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5D64B-4D7D-4C63-BB38-33402C6F7C44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82C2B-5069-410B-B0C6-F8B5271D1BC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56134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CB02-E38D-4B53-B4BC-00295A1D1D70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11/28/2020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1B6E-BB37-4912-AB08-FDBA4BBCF3B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8555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CB02-E38D-4B53-B4BC-00295A1D1D70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11/28/2020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1B6E-BB37-4912-AB08-FDBA4BBCF3B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7654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CB02-E38D-4B53-B4BC-00295A1D1D70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11/28/2020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1B6E-BB37-4912-AB08-FDBA4BBCF3B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4346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CB02-E38D-4B53-B4BC-00295A1D1D70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11/28/2020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1B6E-BB37-4912-AB08-FDBA4BBCF3B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rtl="0"/>
            <a:r>
              <a:rPr lang="en-US" dirty="0">
                <a:solidFill>
                  <a:srgbClr val="1E5155">
                    <a:lumMod val="40000"/>
                    <a:lumOff val="60000"/>
                  </a:srgbClr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rtl="0"/>
            <a:r>
              <a:rPr lang="en-US" dirty="0">
                <a:solidFill>
                  <a:srgbClr val="1E5155">
                    <a:lumMod val="40000"/>
                    <a:lumOff val="60000"/>
                  </a:srgbClr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989620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CB02-E38D-4B53-B4BC-00295A1D1D70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11/28/2020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1B6E-BB37-4912-AB08-FDBA4BBCF3B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6910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CB02-E38D-4B53-B4BC-00295A1D1D70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11/28/2020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1B6E-BB37-4912-AB08-FDBA4BBCF3B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0393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CB02-E38D-4B53-B4BC-00295A1D1D70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11/28/2020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1B6E-BB37-4912-AB08-FDBA4BBCF3B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8210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CB02-E38D-4B53-B4BC-00295A1D1D70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11/28/2020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1B6E-BB37-4912-AB08-FDBA4BBCF3B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5085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CB02-E38D-4B53-B4BC-00295A1D1D70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11/28/2020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1B6E-BB37-4912-AB08-FDBA4BBCF3B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980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5D64B-4D7D-4C63-BB38-33402C6F7C44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82C2B-5069-410B-B0C6-F8B5271D1BC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05708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5D64B-4D7D-4C63-BB38-33402C6F7C44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82C2B-5069-410B-B0C6-F8B5271D1BC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65781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5D64B-4D7D-4C63-BB38-33402C6F7C44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82C2B-5069-410B-B0C6-F8B5271D1BC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39887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5D64B-4D7D-4C63-BB38-33402C6F7C44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82C2B-5069-410B-B0C6-F8B5271D1BC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4509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5D64B-4D7D-4C63-BB38-33402C6F7C44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82C2B-5069-410B-B0C6-F8B5271D1BC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64231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5D64B-4D7D-4C63-BB38-33402C6F7C44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82C2B-5069-410B-B0C6-F8B5271D1BC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42717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5D64B-4D7D-4C63-BB38-33402C6F7C44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82C2B-5069-410B-B0C6-F8B5271D1BC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13968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D5D64B-4D7D-4C63-BB38-33402C6F7C44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882C2B-5069-410B-B0C6-F8B5271D1BC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5265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rtl="0"/>
            <a:fld id="{4F29CB02-E38D-4B53-B4BC-00295A1D1D70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 rtl="0"/>
              <a:t>11/28/2020</a:t>
            </a:fld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54E81B6E-BB37-4912-AB08-FDBA4BBCF3B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1961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7" rtl="1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6" indent="-342906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osterandpartners.com/projects/wembley-stadium/" TargetMode="External"/><Relationship Id="rId2" Type="http://schemas.openxmlformats.org/officeDocument/2006/relationships/hyperlink" Target="http://www.wembleystadium.com/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en.wikipedia.org/wiki/Wembley_Stadiu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032000" y="2717800"/>
            <a:ext cx="4572000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fa-IR" sz="4000" b="1" dirty="0">
                <a:solidFill>
                  <a:prstClr val="white"/>
                </a:solidFill>
                <a:cs typeface="B Homa" panose="00000400000000000000" pitchFamily="2" charset="-78"/>
              </a:rPr>
              <a:t>بررسی وتحلیل سازه استادیوم ومبلی لندن</a:t>
            </a:r>
            <a:endParaRPr lang="fa-IR" sz="4000" b="1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473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eStadium_Arial.ashx.jpeg.668x460_q85_crop_upscal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118178"/>
            <a:ext cx="5029200" cy="3463222"/>
          </a:xfrm>
          <a:prstGeom prst="rect">
            <a:avLst/>
          </a:prstGeom>
        </p:spPr>
      </p:pic>
      <p:pic>
        <p:nvPicPr>
          <p:cNvPr id="5" name="Picture 4" descr="Img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3581400"/>
            <a:ext cx="50292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0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cs typeface="B Homa" panose="00000400000000000000" pitchFamily="2" charset="-78"/>
              </a:rPr>
              <a:t>قوس فولادی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dirty="0" smtClean="0">
                <a:cs typeface="B Homa" panose="00000400000000000000" pitchFamily="2" charset="-78"/>
              </a:rPr>
              <a:t>بزرگترین طاق تک دهانه</a:t>
            </a:r>
          </a:p>
          <a:p>
            <a:pPr algn="r" rtl="1"/>
            <a:r>
              <a:rPr lang="fa-IR" sz="2400" dirty="0" smtClean="0">
                <a:cs typeface="B Homa" panose="00000400000000000000" pitchFamily="2" charset="-78"/>
              </a:rPr>
              <a:t>ارتفاع 113 متر</a:t>
            </a:r>
          </a:p>
          <a:p>
            <a:pPr algn="r" rtl="1"/>
            <a:r>
              <a:rPr lang="fa-IR" sz="2400" dirty="0" smtClean="0">
                <a:cs typeface="B Homa" panose="00000400000000000000" pitchFamily="2" charset="-78"/>
              </a:rPr>
              <a:t>طول دهانه 315 متر</a:t>
            </a:r>
          </a:p>
          <a:p>
            <a:pPr algn="r" rtl="1"/>
            <a:r>
              <a:rPr lang="fa-IR" sz="2400" dirty="0" smtClean="0">
                <a:cs typeface="B Homa" panose="00000400000000000000" pitchFamily="2" charset="-78"/>
              </a:rPr>
              <a:t>وزن 1750 تن</a:t>
            </a:r>
          </a:p>
          <a:p>
            <a:pPr algn="r" rtl="1"/>
            <a:r>
              <a:rPr lang="fa-IR" sz="2400" dirty="0" smtClean="0">
                <a:cs typeface="B Homa" panose="00000400000000000000" pitchFamily="2" charset="-78"/>
              </a:rPr>
              <a:t>قطر 7.4 متر</a:t>
            </a:r>
          </a:p>
          <a:p>
            <a:pPr algn="r" rtl="1"/>
            <a:r>
              <a:rPr lang="fa-IR" sz="2400" dirty="0" smtClean="0">
                <a:cs typeface="B Homa" panose="00000400000000000000" pitchFamily="2" charset="-78"/>
              </a:rPr>
              <a:t>زاویه 22 درجه</a:t>
            </a:r>
          </a:p>
        </p:txBody>
      </p:sp>
      <p:pic>
        <p:nvPicPr>
          <p:cNvPr id="4" name="Picture 3" descr="wembleyarch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19584"/>
            <a:ext cx="4572000" cy="661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99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609600"/>
            <a:ext cx="2286000" cy="792633"/>
          </a:xfrm>
          <a:prstGeom prst="rect">
            <a:avLst/>
          </a:prstGeom>
        </p:spPr>
      </p:pic>
      <p:pic>
        <p:nvPicPr>
          <p:cNvPr id="3" name="Picture 2" descr="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2152073"/>
            <a:ext cx="2286000" cy="819727"/>
          </a:xfrm>
          <a:prstGeom prst="rect">
            <a:avLst/>
          </a:prstGeom>
        </p:spPr>
      </p:pic>
      <p:pic>
        <p:nvPicPr>
          <p:cNvPr id="4" name="Picture 3" descr="A025-00036_The_Wembley_Stadium_triumphant_arch_is_the_main_focus_of_this_757_M_project_The_steel_arch_weighing_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3657600"/>
            <a:ext cx="4572000" cy="3038475"/>
          </a:xfrm>
          <a:prstGeom prst="rect">
            <a:avLst/>
          </a:prstGeom>
        </p:spPr>
      </p:pic>
      <p:pic>
        <p:nvPicPr>
          <p:cNvPr id="5" name="Picture 4" descr="dsc0573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9600" y="128707"/>
            <a:ext cx="4572000" cy="2843093"/>
          </a:xfrm>
          <a:prstGeom prst="rect">
            <a:avLst/>
          </a:prstGeom>
        </p:spPr>
      </p:pic>
      <p:pic>
        <p:nvPicPr>
          <p:cNvPr id="6" name="Picture 5" descr="download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4000" y="3733800"/>
            <a:ext cx="3657600" cy="298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60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embley-stadium-005.jpg"/>
          <p:cNvPicPr>
            <a:picLocks noChangeAspect="1"/>
          </p:cNvPicPr>
          <p:nvPr/>
        </p:nvPicPr>
        <p:blipFill>
          <a:blip r:embed="rId2"/>
          <a:srcRect t="14626" b="24150"/>
          <a:stretch>
            <a:fillRect/>
          </a:stretch>
        </p:blipFill>
        <p:spPr>
          <a:xfrm>
            <a:off x="1143000" y="3886200"/>
            <a:ext cx="6858000" cy="2789695"/>
          </a:xfrm>
          <a:prstGeom prst="rect">
            <a:avLst/>
          </a:prstGeom>
        </p:spPr>
      </p:pic>
      <p:pic>
        <p:nvPicPr>
          <p:cNvPr id="3" name="Picture 2" descr="600_secti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198120"/>
            <a:ext cx="6858000" cy="292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02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138404"/>
            <a:ext cx="4846320" cy="3214396"/>
          </a:xfrm>
          <a:prstGeom prst="rect">
            <a:avLst/>
          </a:prstGeom>
        </p:spPr>
      </p:pic>
      <p:pic>
        <p:nvPicPr>
          <p:cNvPr id="3" name="Picture 2" descr="wembley-stadium-0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3505200"/>
            <a:ext cx="4846320" cy="321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50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embley-Stadium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990600"/>
            <a:ext cx="3665746" cy="5486400"/>
          </a:xfrm>
          <a:prstGeom prst="rect">
            <a:avLst/>
          </a:prstGeom>
        </p:spPr>
      </p:pic>
      <p:pic>
        <p:nvPicPr>
          <p:cNvPr id="5" name="Picture 4" descr="photo_2016-12-21_21-56-07.jpg"/>
          <p:cNvPicPr>
            <a:picLocks noChangeAspect="1"/>
          </p:cNvPicPr>
          <p:nvPr/>
        </p:nvPicPr>
        <p:blipFill>
          <a:blip r:embed="rId3">
            <a:grayscl/>
          </a:blip>
          <a:srcRect l="8723" t="4444" r="7088" b="6820"/>
          <a:stretch>
            <a:fillRect/>
          </a:stretch>
        </p:blipFill>
        <p:spPr>
          <a:xfrm>
            <a:off x="363233" y="381000"/>
            <a:ext cx="3903967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11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5947718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752600"/>
            <a:ext cx="7315200" cy="4879182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533400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  <a:defRPr/>
            </a:pPr>
            <a:r>
              <a:rPr lang="fa-IR" sz="4400" dirty="0">
                <a:solidFill>
                  <a:prstClr val="white"/>
                </a:solidFill>
                <a:cs typeface="B Homa" panose="00000400000000000000" pitchFamily="2" charset="-78"/>
              </a:rPr>
              <a:t>پلان های مجموعه</a:t>
            </a:r>
            <a:endParaRPr lang="en-US" sz="4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6179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embley-stadium-london-seating-plan-11-level-1-entrance-gates-official-map-high-resoluti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608888"/>
            <a:ext cx="8229600" cy="5640225"/>
          </a:xfrm>
        </p:spPr>
      </p:pic>
    </p:spTree>
    <p:extLst>
      <p:ext uri="{BB962C8B-B14F-4D97-AF65-F5344CB8AC3E}">
        <p14:creationId xmlns:p14="http://schemas.microsoft.com/office/powerpoint/2010/main" val="23731564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embley-stadium-london-seating-plan-12-level-2-club-wembley-directions-virtual-tour-high-resoluti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593506"/>
            <a:ext cx="8229600" cy="5670989"/>
          </a:xfrm>
        </p:spPr>
      </p:pic>
    </p:spTree>
    <p:extLst>
      <p:ext uri="{BB962C8B-B14F-4D97-AF65-F5344CB8AC3E}">
        <p14:creationId xmlns:p14="http://schemas.microsoft.com/office/powerpoint/2010/main" val="25031308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embley-stadium-london-seating-plan-13-level-3-club-wembley-boxes-high-resoluti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593874"/>
            <a:ext cx="8229600" cy="5670253"/>
          </a:xfrm>
        </p:spPr>
      </p:pic>
    </p:spTree>
    <p:extLst>
      <p:ext uri="{BB962C8B-B14F-4D97-AF65-F5344CB8AC3E}">
        <p14:creationId xmlns:p14="http://schemas.microsoft.com/office/powerpoint/2010/main" val="176758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85800" y="1219200"/>
          <a:ext cx="7473950" cy="5029199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3736975"/>
                <a:gridCol w="3736975"/>
              </a:tblGrid>
              <a:tr h="428892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Homa" panose="00000400000000000000" pitchFamily="2" charset="-78"/>
                        </a:rPr>
                        <a:t>ومبلی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– لندن - انگلستان</a:t>
                      </a:r>
                      <a:endParaRPr lang="en-US" dirty="0"/>
                    </a:p>
                  </a:txBody>
                  <a:tcPr marL="74577" marR="74577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Homa" panose="00000400000000000000" pitchFamily="2" charset="-78"/>
                        </a:rPr>
                        <a:t>موقعیت</a:t>
                      </a:r>
                      <a:endParaRPr lang="en-US" dirty="0"/>
                    </a:p>
                  </a:txBody>
                  <a:tcPr marL="74577" marR="74577"/>
                </a:tc>
              </a:tr>
              <a:tr h="428892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B Homa" panose="00000400000000000000" pitchFamily="2" charset="-78"/>
                        </a:rPr>
                        <a:t>2002-2007</a:t>
                      </a:r>
                      <a:endParaRPr lang="en-US" dirty="0" smtClean="0"/>
                    </a:p>
                  </a:txBody>
                  <a:tcPr marL="74577" marR="74577"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B Homa" panose="00000400000000000000" pitchFamily="2" charset="-78"/>
                        </a:rPr>
                        <a:t>مدت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ساخت</a:t>
                      </a:r>
                      <a:endParaRPr lang="en-US" dirty="0" smtClean="0"/>
                    </a:p>
                  </a:txBody>
                  <a:tcPr marL="74577" marR="74577"/>
                </a:tc>
              </a:tr>
              <a:tr h="428892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B Homa" panose="00000400000000000000" pitchFamily="2" charset="-78"/>
                        </a:rPr>
                        <a:t>حدود یک میلیارد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پوند</a:t>
                      </a:r>
                      <a:endParaRPr lang="en-US" dirty="0" smtClean="0"/>
                    </a:p>
                  </a:txBody>
                  <a:tcPr marL="74577" marR="74577"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B Homa" panose="00000400000000000000" pitchFamily="2" charset="-78"/>
                        </a:rPr>
                        <a:t>هزینه ساخت</a:t>
                      </a:r>
                      <a:endParaRPr lang="en-US" dirty="0" smtClean="0"/>
                    </a:p>
                  </a:txBody>
                  <a:tcPr marL="74577" marR="74577"/>
                </a:tc>
              </a:tr>
              <a:tr h="740279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Homa" panose="00000400000000000000" pitchFamily="2" charset="-78"/>
                        </a:rPr>
                        <a:t>90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هزار نفر (نشسته)</a:t>
                      </a:r>
                    </a:p>
                    <a:p>
                      <a:pPr algn="r" rtl="1"/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15 هزار نفر (ایستاده)</a:t>
                      </a:r>
                      <a:endParaRPr lang="en-US" dirty="0"/>
                    </a:p>
                  </a:txBody>
                  <a:tcPr marL="74577" marR="74577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Homa" panose="00000400000000000000" pitchFamily="2" charset="-78"/>
                        </a:rPr>
                        <a:t>گنجایش</a:t>
                      </a:r>
                      <a:endParaRPr lang="en-US" dirty="0"/>
                    </a:p>
                  </a:txBody>
                  <a:tcPr marL="74577" marR="74577"/>
                </a:tc>
              </a:tr>
              <a:tr h="428892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Homa" panose="00000400000000000000" pitchFamily="2" charset="-78"/>
                        </a:rPr>
                        <a:t>170 هزار مترمربع</a:t>
                      </a:r>
                      <a:endParaRPr lang="en-US" dirty="0"/>
                    </a:p>
                  </a:txBody>
                  <a:tcPr marL="74577" marR="74577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Homa" panose="00000400000000000000" pitchFamily="2" charset="-78"/>
                        </a:rPr>
                        <a:t>مساحت</a:t>
                      </a:r>
                      <a:endParaRPr lang="en-US" dirty="0"/>
                    </a:p>
                  </a:txBody>
                  <a:tcPr marL="74577" marR="74577"/>
                </a:tc>
              </a:tr>
              <a:tr h="428892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Homa" panose="00000400000000000000" pitchFamily="2" charset="-78"/>
                        </a:rPr>
                        <a:t>1 کیلومتر</a:t>
                      </a:r>
                      <a:endParaRPr lang="en-US" dirty="0"/>
                    </a:p>
                  </a:txBody>
                  <a:tcPr marL="74577" marR="74577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Homa" panose="00000400000000000000" pitchFamily="2" charset="-78"/>
                        </a:rPr>
                        <a:t>محیط</a:t>
                      </a:r>
                      <a:endParaRPr lang="en-US" dirty="0"/>
                    </a:p>
                  </a:txBody>
                  <a:tcPr marL="74577" marR="74577"/>
                </a:tc>
              </a:tr>
              <a:tr h="428892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Homa" panose="00000400000000000000" pitchFamily="2" charset="-78"/>
                        </a:rPr>
                        <a:t>69 * 105 متر</a:t>
                      </a:r>
                      <a:endParaRPr lang="en-US" dirty="0"/>
                    </a:p>
                  </a:txBody>
                  <a:tcPr marL="74577" marR="74577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Homa" panose="00000400000000000000" pitchFamily="2" charset="-78"/>
                        </a:rPr>
                        <a:t>ابعاد زمین</a:t>
                      </a:r>
                      <a:endParaRPr lang="en-US" dirty="0"/>
                    </a:p>
                  </a:txBody>
                  <a:tcPr marL="74577" marR="74577"/>
                </a:tc>
              </a:tr>
              <a:tr h="428892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Homa" panose="00000400000000000000" pitchFamily="2" charset="-78"/>
                        </a:rPr>
                        <a:t>133 متر</a:t>
                      </a:r>
                      <a:endParaRPr lang="en-US" dirty="0"/>
                    </a:p>
                  </a:txBody>
                  <a:tcPr marL="74577" marR="74577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Homa" panose="00000400000000000000" pitchFamily="2" charset="-78"/>
                        </a:rPr>
                        <a:t>ارتفاع قوس</a:t>
                      </a:r>
                      <a:endParaRPr lang="en-US" dirty="0"/>
                    </a:p>
                  </a:txBody>
                  <a:tcPr marL="74577" marR="74577"/>
                </a:tc>
              </a:tr>
              <a:tr h="428892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Homa" panose="00000400000000000000" pitchFamily="2" charset="-78"/>
                        </a:rPr>
                        <a:t>315 متر</a:t>
                      </a:r>
                      <a:endParaRPr lang="en-US" dirty="0"/>
                    </a:p>
                  </a:txBody>
                  <a:tcPr marL="74577" marR="74577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Homa" panose="00000400000000000000" pitchFamily="2" charset="-78"/>
                        </a:rPr>
                        <a:t>دهانه قوس</a:t>
                      </a:r>
                      <a:endParaRPr lang="en-US" dirty="0"/>
                    </a:p>
                  </a:txBody>
                  <a:tcPr marL="74577" marR="74577"/>
                </a:tc>
              </a:tr>
              <a:tr h="428892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Homa" panose="00000400000000000000" pitchFamily="2" charset="-78"/>
                        </a:rPr>
                        <a:t>52 متر</a:t>
                      </a:r>
                      <a:endParaRPr lang="en-US" dirty="0"/>
                    </a:p>
                  </a:txBody>
                  <a:tcPr marL="74577" marR="74577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Homa" panose="00000400000000000000" pitchFamily="2" charset="-78"/>
                        </a:rPr>
                        <a:t>ارتفاع سقف از روی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زمین چمن</a:t>
                      </a:r>
                      <a:endParaRPr lang="en-US" dirty="0"/>
                    </a:p>
                  </a:txBody>
                  <a:tcPr marL="74577" marR="74577"/>
                </a:tc>
              </a:tr>
              <a:tr h="428892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Homa" panose="00000400000000000000" pitchFamily="2" charset="-78"/>
                        </a:rPr>
                        <a:t>اسکلت فولادی، کاسه بتن مسلح</a:t>
                      </a:r>
                      <a:endParaRPr lang="en-US" dirty="0"/>
                    </a:p>
                  </a:txBody>
                  <a:tcPr marL="74577" marR="74577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Homa" panose="00000400000000000000" pitchFamily="2" charset="-78"/>
                        </a:rPr>
                        <a:t>سازه</a:t>
                      </a:r>
                      <a:endParaRPr lang="en-US" dirty="0"/>
                    </a:p>
                  </a:txBody>
                  <a:tcPr marL="74577" marR="74577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591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embley-stadium-london-seating-plan-14-level-4-club-wembley-boxes-high-resoluti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593874"/>
            <a:ext cx="8229600" cy="5670253"/>
          </a:xfrm>
        </p:spPr>
      </p:pic>
    </p:spTree>
    <p:extLst>
      <p:ext uri="{BB962C8B-B14F-4D97-AF65-F5344CB8AC3E}">
        <p14:creationId xmlns:p14="http://schemas.microsoft.com/office/powerpoint/2010/main" val="35718837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embley-stadium-london-seating-plan-15-level-5-upper-tier-high-resoluti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570432"/>
            <a:ext cx="8229600" cy="5717136"/>
          </a:xfrm>
        </p:spPr>
      </p:pic>
    </p:spTree>
    <p:extLst>
      <p:ext uri="{BB962C8B-B14F-4D97-AF65-F5344CB8AC3E}">
        <p14:creationId xmlns:p14="http://schemas.microsoft.com/office/powerpoint/2010/main" val="5256644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cs typeface="B Homa" panose="00000400000000000000" pitchFamily="2" charset="-78"/>
              </a:rPr>
              <a:t>منابع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جزئیات ارتقاء دهنده معماری/تألیف محمود گلابچی، احسان سروش نیا – تهران: دانشگاه تهران.مؤسسه انتشارات، 1391.</a:t>
            </a:r>
          </a:p>
          <a:p>
            <a:r>
              <a:rPr lang="en-US" sz="2000" dirty="0" smtClean="0">
                <a:hlinkClick r:id="rId2"/>
              </a:rPr>
              <a:t>http://www.wembleystadium.com/</a:t>
            </a:r>
            <a:endParaRPr lang="fa-IR" sz="2000" dirty="0" smtClean="0">
              <a:cs typeface="B Homa" panose="00000400000000000000" pitchFamily="2" charset="-78"/>
            </a:endParaRPr>
          </a:p>
          <a:p>
            <a:r>
              <a:rPr lang="en-US" sz="2000" dirty="0" smtClean="0">
                <a:hlinkClick r:id="rId3"/>
              </a:rPr>
              <a:t>http://www.fosterandpartners.com/projects/wembley-stadium/</a:t>
            </a:r>
            <a:endParaRPr lang="fa-IR" sz="2000" dirty="0" smtClean="0">
              <a:cs typeface="B Homa" panose="00000400000000000000" pitchFamily="2" charset="-78"/>
            </a:endParaRPr>
          </a:p>
          <a:p>
            <a:r>
              <a:rPr lang="en-US" sz="2000" dirty="0" smtClean="0">
                <a:hlinkClick r:id="rId4"/>
              </a:rPr>
              <a:t>https://en.wikipedia.org/wiki/Wembley_Stadium</a:t>
            </a:r>
            <a:endParaRPr lang="fa-IR" sz="2000" dirty="0" smtClean="0">
              <a:cs typeface="B Homa" panose="00000400000000000000" pitchFamily="2" charset="-78"/>
            </a:endParaRP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72321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embley-Stadium-1000p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25" y="3276600"/>
            <a:ext cx="5209475" cy="3474720"/>
          </a:xfrm>
          <a:prstGeom prst="rect">
            <a:avLst/>
          </a:prstGeom>
        </p:spPr>
      </p:pic>
      <p:pic>
        <p:nvPicPr>
          <p:cNvPr id="7" name="Content Placeholder 6" descr="old-wembley-stadium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81200" y="91440"/>
            <a:ext cx="7004996" cy="3108960"/>
          </a:xfrm>
        </p:spPr>
      </p:pic>
      <p:sp>
        <p:nvSpPr>
          <p:cNvPr id="4" name="TextBox 3"/>
          <p:cNvSpPr txBox="1"/>
          <p:nvPr/>
        </p:nvSpPr>
        <p:spPr>
          <a:xfrm>
            <a:off x="5562600" y="3276600"/>
            <a:ext cx="3429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600" dirty="0">
                <a:solidFill>
                  <a:prstClr val="white"/>
                </a:solidFill>
                <a:cs typeface="B Homa" panose="00000400000000000000" pitchFamily="2" charset="-78"/>
              </a:rPr>
              <a:t>ورزشگاه امپراطوری (برج های دوقلو)</a:t>
            </a:r>
            <a:endParaRPr lang="en-US" sz="1600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10200" y="6400800"/>
            <a:ext cx="16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600" dirty="0">
                <a:solidFill>
                  <a:prstClr val="white"/>
                </a:solidFill>
                <a:cs typeface="B Homa" panose="00000400000000000000" pitchFamily="2" charset="-78"/>
              </a:rPr>
              <a:t>ورزشگاه جدید ومبلی</a:t>
            </a:r>
            <a:endParaRPr lang="en-US" sz="16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32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7618_113452_musewemb_PW_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156058"/>
            <a:ext cx="5212080" cy="3196742"/>
          </a:xfrm>
          <a:prstGeom prst="rect">
            <a:avLst/>
          </a:prstGeom>
        </p:spPr>
      </p:pic>
      <p:pic>
        <p:nvPicPr>
          <p:cNvPr id="3" name="Picture 2" descr="Wembley-Stadium-0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" y="3352800"/>
            <a:ext cx="5212080" cy="3395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2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wembley-stadium-london-seating-plan-07-lower-and-upper-tier-access-layout-high-resolut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82140"/>
            <a:ext cx="5760720" cy="4493721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990600" y="1600200"/>
            <a:ext cx="7696200" cy="4648200"/>
          </a:xfrm>
        </p:spPr>
        <p:txBody>
          <a:bodyPr>
            <a:normAutofit fontScale="92500" lnSpcReduction="10000"/>
          </a:bodyPr>
          <a:lstStyle/>
          <a:p>
            <a:pPr algn="r" rtl="1"/>
            <a:r>
              <a:rPr lang="fa-IR" sz="2000" dirty="0" smtClean="0">
                <a:cs typeface="B Homa" panose="00000400000000000000" pitchFamily="2" charset="-78"/>
              </a:rPr>
              <a:t>6 طبقه:</a:t>
            </a:r>
          </a:p>
          <a:p>
            <a:pPr lvl="1" algn="r" rtl="1"/>
            <a:r>
              <a:rPr lang="fa-IR" sz="2000" dirty="0" smtClean="0">
                <a:cs typeface="B Homa" panose="00000400000000000000" pitchFamily="2" charset="-78"/>
              </a:rPr>
              <a:t>8 رستوران</a:t>
            </a:r>
          </a:p>
          <a:p>
            <a:pPr lvl="1" algn="r" rtl="1"/>
            <a:r>
              <a:rPr lang="fa-IR" sz="2000" dirty="0" smtClean="0">
                <a:cs typeface="B Homa" panose="00000400000000000000" pitchFamily="2" charset="-78"/>
              </a:rPr>
              <a:t>34 بار</a:t>
            </a:r>
          </a:p>
          <a:p>
            <a:pPr lvl="1" algn="r" rtl="1"/>
            <a:r>
              <a:rPr lang="fa-IR" sz="2000" dirty="0" smtClean="0">
                <a:cs typeface="B Homa" panose="00000400000000000000" pitchFamily="2" charset="-78"/>
              </a:rPr>
              <a:t>98 آشپزخانه</a:t>
            </a:r>
          </a:p>
          <a:p>
            <a:pPr lvl="1" algn="r" rtl="1"/>
            <a:r>
              <a:rPr lang="fa-IR" sz="2000" dirty="0" smtClean="0">
                <a:cs typeface="B Homa" panose="00000400000000000000" pitchFamily="2" charset="-78"/>
              </a:rPr>
              <a:t>688 بوفه</a:t>
            </a:r>
          </a:p>
          <a:p>
            <a:pPr lvl="1" algn="r" rtl="1"/>
            <a:r>
              <a:rPr lang="fa-IR" sz="2000" dirty="0" smtClean="0">
                <a:cs typeface="B Homa" panose="00000400000000000000" pitchFamily="2" charset="-78"/>
              </a:rPr>
              <a:t>47 مغازه</a:t>
            </a:r>
          </a:p>
          <a:p>
            <a:pPr lvl="1" algn="r" rtl="1"/>
            <a:r>
              <a:rPr lang="fa-IR" sz="2000" dirty="0" smtClean="0">
                <a:cs typeface="B Homa" panose="00000400000000000000" pitchFamily="2" charset="-78"/>
              </a:rPr>
              <a:t>26 آسانسور</a:t>
            </a:r>
          </a:p>
          <a:p>
            <a:pPr lvl="1" algn="r" rtl="1"/>
            <a:r>
              <a:rPr lang="fa-IR" sz="2000" dirty="0" smtClean="0">
                <a:cs typeface="B Homa" panose="00000400000000000000" pitchFamily="2" charset="-78"/>
              </a:rPr>
              <a:t>30 پله برقی</a:t>
            </a:r>
          </a:p>
          <a:p>
            <a:pPr lvl="1" algn="r" rtl="1"/>
            <a:r>
              <a:rPr lang="fa-IR" sz="2000" dirty="0" smtClean="0">
                <a:cs typeface="B Homa" panose="00000400000000000000" pitchFamily="2" charset="-78"/>
              </a:rPr>
              <a:t>168 درِگردان</a:t>
            </a:r>
          </a:p>
          <a:p>
            <a:pPr lvl="1" algn="r" rtl="1"/>
            <a:r>
              <a:rPr lang="fa-IR" sz="2000" dirty="0" smtClean="0">
                <a:cs typeface="B Homa" panose="00000400000000000000" pitchFamily="2" charset="-78"/>
              </a:rPr>
              <a:t>2618 سرویس بهداشتی</a:t>
            </a:r>
          </a:p>
          <a:p>
            <a:pPr lvl="1" algn="r" rtl="1"/>
            <a:r>
              <a:rPr lang="fa-IR" sz="2000" dirty="0" smtClean="0">
                <a:cs typeface="B Homa" panose="00000400000000000000" pitchFamily="2" charset="-78"/>
              </a:rPr>
              <a:t>3 ردیف صندلی:</a:t>
            </a:r>
          </a:p>
          <a:p>
            <a:pPr lvl="2" algn="r" rtl="1"/>
            <a:r>
              <a:rPr lang="fa-IR" sz="2000" dirty="0" smtClean="0">
                <a:cs typeface="B Homa" panose="00000400000000000000" pitchFamily="2" charset="-78"/>
              </a:rPr>
              <a:t>پایین 34303	وسط 16532 	بالا 39165	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5921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Homa" panose="00000400000000000000" pitchFamily="2" charset="-78"/>
              </a:rPr>
              <a:t>دسترسی ها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dirty="0" smtClean="0">
                <a:cs typeface="B Homa" panose="00000400000000000000" pitchFamily="2" charset="-78"/>
              </a:rPr>
              <a:t>قطار</a:t>
            </a:r>
          </a:p>
          <a:p>
            <a:pPr lvl="1" algn="r" rtl="1"/>
            <a:r>
              <a:rPr lang="fa-IR" sz="1600" dirty="0" smtClean="0">
                <a:cs typeface="B Homa" panose="00000400000000000000" pitchFamily="2" charset="-78"/>
              </a:rPr>
              <a:t>جابجایی 40هزار نفر در هر رویداد</a:t>
            </a:r>
          </a:p>
          <a:p>
            <a:pPr algn="r" rtl="1"/>
            <a:r>
              <a:rPr lang="fa-IR" sz="2400" dirty="0" smtClean="0">
                <a:cs typeface="B Homa" panose="00000400000000000000" pitchFamily="2" charset="-78"/>
              </a:rPr>
              <a:t>مترو</a:t>
            </a:r>
          </a:p>
          <a:p>
            <a:pPr algn="r" rtl="1"/>
            <a:r>
              <a:rPr lang="fa-IR" sz="2400" dirty="0" smtClean="0">
                <a:cs typeface="B Homa" panose="00000400000000000000" pitchFamily="2" charset="-78"/>
              </a:rPr>
              <a:t>اتوبوس</a:t>
            </a:r>
          </a:p>
          <a:p>
            <a:pPr algn="r" rtl="1"/>
            <a:r>
              <a:rPr lang="fa-IR" sz="2400" dirty="0" smtClean="0">
                <a:cs typeface="B Homa" panose="00000400000000000000" pitchFamily="2" charset="-78"/>
              </a:rPr>
              <a:t>اتومبیل شخصی</a:t>
            </a:r>
            <a:endParaRPr lang="en-US" sz="2400" dirty="0"/>
          </a:p>
        </p:txBody>
      </p:sp>
      <p:pic>
        <p:nvPicPr>
          <p:cNvPr id="4" name="Picture 3" descr="Capture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514600"/>
            <a:ext cx="5486400" cy="4098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43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cs typeface="B Homa" panose="00000400000000000000" pitchFamily="2" charset="-78"/>
              </a:rPr>
              <a:t>کاسه بتنی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dirty="0" smtClean="0">
                <a:cs typeface="B Homa" panose="00000400000000000000" pitchFamily="2" charset="-78"/>
              </a:rPr>
              <a:t>90 هزار مترمکعب بتن</a:t>
            </a:r>
          </a:p>
          <a:p>
            <a:pPr algn="r" rtl="1"/>
            <a:r>
              <a:rPr lang="fa-IR" sz="2400" dirty="0" smtClean="0">
                <a:cs typeface="B Homa" panose="00000400000000000000" pitchFamily="2" charset="-78"/>
              </a:rPr>
              <a:t>4 هزار شمع مجزا</a:t>
            </a:r>
          </a:p>
          <a:p>
            <a:pPr algn="r" rtl="1"/>
            <a:r>
              <a:rPr lang="fa-IR" sz="2400" dirty="0" smtClean="0">
                <a:cs typeface="B Homa" panose="00000400000000000000" pitchFamily="2" charset="-78"/>
              </a:rPr>
              <a:t>عمیق ترین شمع 35 متر</a:t>
            </a:r>
            <a:endParaRPr lang="en-US" sz="2400" dirty="0"/>
          </a:p>
        </p:txBody>
      </p:sp>
      <p:pic>
        <p:nvPicPr>
          <p:cNvPr id="4" name="Picture 3" descr="wembley-stadium-0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24000"/>
            <a:ext cx="4114800" cy="2729204"/>
          </a:xfrm>
          <a:prstGeom prst="rect">
            <a:avLst/>
          </a:prstGeom>
        </p:spPr>
      </p:pic>
      <p:pic>
        <p:nvPicPr>
          <p:cNvPr id="5" name="Picture 4" descr="wembley-stadium-0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962400"/>
            <a:ext cx="4114800" cy="272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21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mg1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62890"/>
            <a:ext cx="7315200" cy="6332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31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Homa" panose="00000400000000000000" pitchFamily="2" charset="-78"/>
              </a:rPr>
              <a:t>سقف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rmAutofit/>
          </a:bodyPr>
          <a:lstStyle/>
          <a:p>
            <a:pPr algn="r" rtl="1"/>
            <a:r>
              <a:rPr lang="fa-IR" sz="2200" dirty="0" smtClean="0">
                <a:cs typeface="B Homa" panose="00000400000000000000" pitchFamily="2" charset="-78"/>
              </a:rPr>
              <a:t>وزن 7 هزار تن</a:t>
            </a:r>
          </a:p>
          <a:p>
            <a:pPr algn="r" rtl="1"/>
            <a:r>
              <a:rPr lang="fa-IR" sz="2200" dirty="0" smtClean="0">
                <a:cs typeface="B Homa" panose="00000400000000000000" pitchFamily="2" charset="-78"/>
              </a:rPr>
              <a:t>مساحت 40 هزار مترمربع</a:t>
            </a:r>
          </a:p>
          <a:p>
            <a:pPr algn="r" rtl="1"/>
            <a:r>
              <a:rPr lang="fa-IR" sz="2200" dirty="0" smtClean="0">
                <a:cs typeface="B Homa" panose="00000400000000000000" pitchFamily="2" charset="-78"/>
              </a:rPr>
              <a:t>13 هزار مترمربع متحرک</a:t>
            </a:r>
          </a:p>
          <a:p>
            <a:pPr algn="r" rtl="1"/>
            <a:r>
              <a:rPr lang="fa-IR" sz="2200" dirty="0" smtClean="0">
                <a:cs typeface="B Homa" panose="00000400000000000000" pitchFamily="2" charset="-78"/>
              </a:rPr>
              <a:t>مدت زمان باز و بسته شدن 57 دقیقه</a:t>
            </a:r>
            <a:endParaRPr lang="en-US" sz="2200" dirty="0" smtClean="0"/>
          </a:p>
          <a:p>
            <a:pPr algn="r" rtl="1"/>
            <a:r>
              <a:rPr lang="fa-IR" sz="2200" dirty="0" smtClean="0">
                <a:cs typeface="B Homa" panose="00000400000000000000" pitchFamily="2" charset="-78"/>
              </a:rPr>
              <a:t>آلومینیوم به ضخامت 1.2 میلیمتر</a:t>
            </a:r>
          </a:p>
        </p:txBody>
      </p:sp>
      <p:pic>
        <p:nvPicPr>
          <p:cNvPr id="4" name="Picture 3" descr="Img7.jpg"/>
          <p:cNvPicPr>
            <a:picLocks noChangeAspect="1"/>
          </p:cNvPicPr>
          <p:nvPr/>
        </p:nvPicPr>
        <p:blipFill>
          <a:blip r:embed="rId2"/>
          <a:srcRect t="4853" b="5747"/>
          <a:stretch>
            <a:fillRect/>
          </a:stretch>
        </p:blipFill>
        <p:spPr>
          <a:xfrm>
            <a:off x="228600" y="2909656"/>
            <a:ext cx="5029200" cy="387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99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</Words>
  <Application>Microsoft Office PowerPoint</Application>
  <PresentationFormat>On-screen Show (4:3)</PresentationFormat>
  <Paragraphs>67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Arial</vt:lpstr>
      <vt:lpstr>B Homa</vt:lpstr>
      <vt:lpstr>Calibri</vt:lpstr>
      <vt:lpstr>Calibri Light</vt:lpstr>
      <vt:lpstr>Century Gothic</vt:lpstr>
      <vt:lpstr>Times New Roman</vt:lpstr>
      <vt:lpstr>Wingdings 3</vt:lpstr>
      <vt:lpstr>Office Theme</vt:lpstr>
      <vt:lpstr>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دسترسی ها</vt:lpstr>
      <vt:lpstr>کاسه بتنی</vt:lpstr>
      <vt:lpstr>PowerPoint Presentation</vt:lpstr>
      <vt:lpstr>سقف</vt:lpstr>
      <vt:lpstr>PowerPoint Presentation</vt:lpstr>
      <vt:lpstr>قوس فولادی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منابع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</dc:creator>
  <cp:lastModifiedBy>Mohammad</cp:lastModifiedBy>
  <cp:revision>1</cp:revision>
  <dcterms:created xsi:type="dcterms:W3CDTF">2020-11-28T16:03:36Z</dcterms:created>
  <dcterms:modified xsi:type="dcterms:W3CDTF">2020-11-28T16:03:50Z</dcterms:modified>
</cp:coreProperties>
</file>