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 snapToGrid="0">
      <p:cViewPr varScale="1">
        <p:scale>
          <a:sx n="75" d="100"/>
          <a:sy n="75" d="100"/>
        </p:scale>
        <p:origin x="10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508479-0334-4200-8CCB-C249F2060CB0}" type="doc">
      <dgm:prSet loTypeId="urn:microsoft.com/office/officeart/2005/8/layout/cycle6" loCatId="cycle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3F77A25-E767-49D3-9E8D-4ACC0C7740F1}">
      <dgm:prSet phldrT="[Text]" custT="1"/>
      <dgm:spPr/>
      <dgm:t>
        <a:bodyPr/>
        <a:lstStyle/>
        <a:p>
          <a:r>
            <a:rPr lang="fa-IR" sz="1800" dirty="0">
              <a:cs typeface="B Titr" panose="00000700000000000000" pitchFamily="2" charset="-78"/>
            </a:rPr>
            <a:t>نقشه برداری</a:t>
          </a:r>
          <a:endParaRPr lang="en-US" sz="1800" dirty="0">
            <a:cs typeface="B Titr" panose="00000700000000000000" pitchFamily="2" charset="-78"/>
          </a:endParaRPr>
        </a:p>
      </dgm:t>
    </dgm:pt>
    <dgm:pt modelId="{E36D5EF8-D1D3-4EC6-8F2F-420797BEC834}" type="parTrans" cxnId="{42F76370-B613-40FF-8F49-A27C5E830F12}">
      <dgm:prSet/>
      <dgm:spPr/>
      <dgm:t>
        <a:bodyPr/>
        <a:lstStyle/>
        <a:p>
          <a:endParaRPr lang="en-US"/>
        </a:p>
      </dgm:t>
    </dgm:pt>
    <dgm:pt modelId="{20FB137F-ADDA-425A-A89B-ED48336AF9C2}" type="sibTrans" cxnId="{42F76370-B613-40FF-8F49-A27C5E830F12}">
      <dgm:prSet/>
      <dgm:spPr/>
      <dgm:t>
        <a:bodyPr/>
        <a:lstStyle/>
        <a:p>
          <a:endParaRPr lang="en-US"/>
        </a:p>
      </dgm:t>
    </dgm:pt>
    <dgm:pt modelId="{D2A25687-B970-4BAE-8847-2C4AE8F67344}">
      <dgm:prSet phldrT="[Text]" custT="1"/>
      <dgm:spPr/>
      <dgm:t>
        <a:bodyPr/>
        <a:lstStyle/>
        <a:p>
          <a:pPr algn="ctr" rtl="1"/>
          <a:r>
            <a:rPr lang="fa-IR" sz="1400" dirty="0">
              <a:solidFill>
                <a:schemeClr val="bg1"/>
              </a:solidFill>
              <a:cs typeface="B Titr" panose="00000700000000000000" pitchFamily="2" charset="-78"/>
            </a:rPr>
            <a:t>تعیین و تغییر شکل پوسته زمین</a:t>
          </a:r>
          <a:endParaRPr lang="en-US" sz="1400" dirty="0">
            <a:solidFill>
              <a:schemeClr val="bg1"/>
            </a:solidFill>
            <a:cs typeface="B Titr" panose="00000700000000000000" pitchFamily="2" charset="-78"/>
          </a:endParaRPr>
        </a:p>
      </dgm:t>
    </dgm:pt>
    <dgm:pt modelId="{BACB44FE-5278-4DB5-A5E3-167BF5C22D8E}" type="parTrans" cxnId="{EDF7A003-C03A-43B0-B044-2B56A08AA90A}">
      <dgm:prSet/>
      <dgm:spPr/>
      <dgm:t>
        <a:bodyPr/>
        <a:lstStyle/>
        <a:p>
          <a:endParaRPr lang="en-US"/>
        </a:p>
      </dgm:t>
    </dgm:pt>
    <dgm:pt modelId="{8AE505AD-C0B4-4C14-93F8-FC8E68521637}" type="sibTrans" cxnId="{EDF7A003-C03A-43B0-B044-2B56A08AA90A}">
      <dgm:prSet/>
      <dgm:spPr/>
      <dgm:t>
        <a:bodyPr/>
        <a:lstStyle/>
        <a:p>
          <a:endParaRPr lang="en-US"/>
        </a:p>
      </dgm:t>
    </dgm:pt>
    <dgm:pt modelId="{B36BE48F-4A5B-4312-852C-DA1ED995E188}">
      <dgm:prSet phldrT="[Text]" custT="1"/>
      <dgm:spPr/>
      <dgm:t>
        <a:bodyPr/>
        <a:lstStyle/>
        <a:p>
          <a:r>
            <a:rPr lang="fa-IR" sz="1400" dirty="0">
              <a:cs typeface="B Titr" panose="00000700000000000000" pitchFamily="2" charset="-78"/>
            </a:rPr>
            <a:t>جابجایی های زمینی ،دریایی وهوایی</a:t>
          </a:r>
          <a:endParaRPr lang="en-US" sz="1400" dirty="0">
            <a:cs typeface="B Titr" panose="00000700000000000000" pitchFamily="2" charset="-78"/>
          </a:endParaRPr>
        </a:p>
      </dgm:t>
    </dgm:pt>
    <dgm:pt modelId="{76AC8C47-8880-41A0-A060-1218244E5163}" type="parTrans" cxnId="{7DB44C51-13F8-45BA-8915-AD225B39129A}">
      <dgm:prSet/>
      <dgm:spPr/>
      <dgm:t>
        <a:bodyPr/>
        <a:lstStyle/>
        <a:p>
          <a:endParaRPr lang="en-US"/>
        </a:p>
      </dgm:t>
    </dgm:pt>
    <dgm:pt modelId="{CC729806-CB1D-49C1-AE09-02AB4B30D526}" type="sibTrans" cxnId="{7DB44C51-13F8-45BA-8915-AD225B39129A}">
      <dgm:prSet/>
      <dgm:spPr/>
      <dgm:t>
        <a:bodyPr/>
        <a:lstStyle/>
        <a:p>
          <a:endParaRPr lang="en-US"/>
        </a:p>
      </dgm:t>
    </dgm:pt>
    <dgm:pt modelId="{E7025EA2-337B-4C2C-AC6B-1632A07D6B34}">
      <dgm:prSet phldrT="[Text]" custT="1"/>
      <dgm:spPr/>
      <dgm:t>
        <a:bodyPr/>
        <a:lstStyle/>
        <a:p>
          <a:r>
            <a:rPr lang="fa-IR" sz="2000" dirty="0">
              <a:cs typeface="B Titr" panose="00000700000000000000" pitchFamily="2" charset="-78"/>
            </a:rPr>
            <a:t>ناوبری وسایل نقلیه</a:t>
          </a:r>
          <a:endParaRPr lang="en-US" sz="2000" dirty="0">
            <a:cs typeface="B Titr" panose="00000700000000000000" pitchFamily="2" charset="-78"/>
          </a:endParaRPr>
        </a:p>
      </dgm:t>
    </dgm:pt>
    <dgm:pt modelId="{6C4581A1-710F-4F99-9830-BB9EE2F1C9D9}" type="parTrans" cxnId="{80C58B1D-5ABB-4E39-8BA0-3F8ED876849D}">
      <dgm:prSet/>
      <dgm:spPr/>
      <dgm:t>
        <a:bodyPr/>
        <a:lstStyle/>
        <a:p>
          <a:endParaRPr lang="en-US"/>
        </a:p>
      </dgm:t>
    </dgm:pt>
    <dgm:pt modelId="{F8CAEA29-87BD-4DDB-A2C2-362BE3ED1111}" type="sibTrans" cxnId="{80C58B1D-5ABB-4E39-8BA0-3F8ED876849D}">
      <dgm:prSet/>
      <dgm:spPr/>
      <dgm:t>
        <a:bodyPr/>
        <a:lstStyle/>
        <a:p>
          <a:endParaRPr lang="en-US"/>
        </a:p>
      </dgm:t>
    </dgm:pt>
    <dgm:pt modelId="{C88BE508-AFC4-476F-B47B-FB98B96EE27B}" type="pres">
      <dgm:prSet presAssocID="{FE508479-0334-4200-8CCB-C249F2060CB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5FB13FAD-1A2A-4210-99B4-ED557E500590}" type="pres">
      <dgm:prSet presAssocID="{83F77A25-E767-49D3-9E8D-4ACC0C7740F1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10DFADED-290D-4B0A-8F07-7B866FDA51E9}" type="pres">
      <dgm:prSet presAssocID="{83F77A25-E767-49D3-9E8D-4ACC0C7740F1}" presName="spNode" presStyleCnt="0"/>
      <dgm:spPr/>
    </dgm:pt>
    <dgm:pt modelId="{DBF86D02-5C88-430D-BE17-7637D4CA9516}" type="pres">
      <dgm:prSet presAssocID="{20FB137F-ADDA-425A-A89B-ED48336AF9C2}" presName="sibTrans" presStyleLbl="sibTrans1D1" presStyleIdx="0" presStyleCnt="4"/>
      <dgm:spPr/>
      <dgm:t>
        <a:bodyPr/>
        <a:lstStyle/>
        <a:p>
          <a:pPr rtl="1"/>
          <a:endParaRPr lang="fa-IR"/>
        </a:p>
      </dgm:t>
    </dgm:pt>
    <dgm:pt modelId="{C1B5936A-4F45-4CB9-A7B2-123012FCC845}" type="pres">
      <dgm:prSet presAssocID="{D2A25687-B970-4BAE-8847-2C4AE8F67344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F50E2AB0-C4E8-4572-925A-49770B443702}" type="pres">
      <dgm:prSet presAssocID="{D2A25687-B970-4BAE-8847-2C4AE8F67344}" presName="spNode" presStyleCnt="0"/>
      <dgm:spPr/>
    </dgm:pt>
    <dgm:pt modelId="{5F55D136-4ADC-4410-940B-DC704C729A95}" type="pres">
      <dgm:prSet presAssocID="{8AE505AD-C0B4-4C14-93F8-FC8E68521637}" presName="sibTrans" presStyleLbl="sibTrans1D1" presStyleIdx="1" presStyleCnt="4"/>
      <dgm:spPr/>
      <dgm:t>
        <a:bodyPr/>
        <a:lstStyle/>
        <a:p>
          <a:pPr rtl="1"/>
          <a:endParaRPr lang="fa-IR"/>
        </a:p>
      </dgm:t>
    </dgm:pt>
    <dgm:pt modelId="{35DBE3C4-AC49-4552-B216-EF93698389A3}" type="pres">
      <dgm:prSet presAssocID="{B36BE48F-4A5B-4312-852C-DA1ED995E188}" presName="node" presStyleLbl="node1" presStyleIdx="2" presStyleCnt="4" custScaleX="104918" custScaleY="93819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D197DDF6-5F63-4AC3-A8A3-F595360909CB}" type="pres">
      <dgm:prSet presAssocID="{B36BE48F-4A5B-4312-852C-DA1ED995E188}" presName="spNode" presStyleCnt="0"/>
      <dgm:spPr/>
    </dgm:pt>
    <dgm:pt modelId="{486F26DB-503F-43C2-8B53-3E7706670F14}" type="pres">
      <dgm:prSet presAssocID="{CC729806-CB1D-49C1-AE09-02AB4B30D526}" presName="sibTrans" presStyleLbl="sibTrans1D1" presStyleIdx="2" presStyleCnt="4"/>
      <dgm:spPr/>
      <dgm:t>
        <a:bodyPr/>
        <a:lstStyle/>
        <a:p>
          <a:pPr rtl="1"/>
          <a:endParaRPr lang="fa-IR"/>
        </a:p>
      </dgm:t>
    </dgm:pt>
    <dgm:pt modelId="{8B86FA68-057D-40E2-91B0-B19B3025E09D}" type="pres">
      <dgm:prSet presAssocID="{E7025EA2-337B-4C2C-AC6B-1632A07D6B3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1053237C-8A67-4C1F-B50A-5DE0517FF512}" type="pres">
      <dgm:prSet presAssocID="{E7025EA2-337B-4C2C-AC6B-1632A07D6B34}" presName="spNode" presStyleCnt="0"/>
      <dgm:spPr/>
    </dgm:pt>
    <dgm:pt modelId="{B638E623-944B-4EE1-8BFC-C7DE13CF9CA0}" type="pres">
      <dgm:prSet presAssocID="{F8CAEA29-87BD-4DDB-A2C2-362BE3ED1111}" presName="sibTrans" presStyleLbl="sibTrans1D1" presStyleIdx="3" presStyleCnt="4"/>
      <dgm:spPr/>
      <dgm:t>
        <a:bodyPr/>
        <a:lstStyle/>
        <a:p>
          <a:pPr rtl="1"/>
          <a:endParaRPr lang="fa-IR"/>
        </a:p>
      </dgm:t>
    </dgm:pt>
  </dgm:ptLst>
  <dgm:cxnLst>
    <dgm:cxn modelId="{DD416224-1298-48B1-AFC5-F4D60725C433}" type="presOf" srcId="{CC729806-CB1D-49C1-AE09-02AB4B30D526}" destId="{486F26DB-503F-43C2-8B53-3E7706670F14}" srcOrd="0" destOrd="0" presId="urn:microsoft.com/office/officeart/2005/8/layout/cycle6"/>
    <dgm:cxn modelId="{796CE0B1-6AA3-406F-8419-E752F3BCB1AF}" type="presOf" srcId="{20FB137F-ADDA-425A-A89B-ED48336AF9C2}" destId="{DBF86D02-5C88-430D-BE17-7637D4CA9516}" srcOrd="0" destOrd="0" presId="urn:microsoft.com/office/officeart/2005/8/layout/cycle6"/>
    <dgm:cxn modelId="{34297BFD-59C2-474F-A7DD-70251DE2B0B9}" type="presOf" srcId="{FE508479-0334-4200-8CCB-C249F2060CB0}" destId="{C88BE508-AFC4-476F-B47B-FB98B96EE27B}" srcOrd="0" destOrd="0" presId="urn:microsoft.com/office/officeart/2005/8/layout/cycle6"/>
    <dgm:cxn modelId="{CAEB62F7-FE1B-41B1-9063-537721B1598F}" type="presOf" srcId="{F8CAEA29-87BD-4DDB-A2C2-362BE3ED1111}" destId="{B638E623-944B-4EE1-8BFC-C7DE13CF9CA0}" srcOrd="0" destOrd="0" presId="urn:microsoft.com/office/officeart/2005/8/layout/cycle6"/>
    <dgm:cxn modelId="{EDF7A003-C03A-43B0-B044-2B56A08AA90A}" srcId="{FE508479-0334-4200-8CCB-C249F2060CB0}" destId="{D2A25687-B970-4BAE-8847-2C4AE8F67344}" srcOrd="1" destOrd="0" parTransId="{BACB44FE-5278-4DB5-A5E3-167BF5C22D8E}" sibTransId="{8AE505AD-C0B4-4C14-93F8-FC8E68521637}"/>
    <dgm:cxn modelId="{37D606DC-6FF7-4536-AA67-34F3528BC809}" type="presOf" srcId="{D2A25687-B970-4BAE-8847-2C4AE8F67344}" destId="{C1B5936A-4F45-4CB9-A7B2-123012FCC845}" srcOrd="0" destOrd="0" presId="urn:microsoft.com/office/officeart/2005/8/layout/cycle6"/>
    <dgm:cxn modelId="{9390905E-26B6-4900-B286-440110BCBD64}" type="presOf" srcId="{B36BE48F-4A5B-4312-852C-DA1ED995E188}" destId="{35DBE3C4-AC49-4552-B216-EF93698389A3}" srcOrd="0" destOrd="0" presId="urn:microsoft.com/office/officeart/2005/8/layout/cycle6"/>
    <dgm:cxn modelId="{42F76370-B613-40FF-8F49-A27C5E830F12}" srcId="{FE508479-0334-4200-8CCB-C249F2060CB0}" destId="{83F77A25-E767-49D3-9E8D-4ACC0C7740F1}" srcOrd="0" destOrd="0" parTransId="{E36D5EF8-D1D3-4EC6-8F2F-420797BEC834}" sibTransId="{20FB137F-ADDA-425A-A89B-ED48336AF9C2}"/>
    <dgm:cxn modelId="{80C58B1D-5ABB-4E39-8BA0-3F8ED876849D}" srcId="{FE508479-0334-4200-8CCB-C249F2060CB0}" destId="{E7025EA2-337B-4C2C-AC6B-1632A07D6B34}" srcOrd="3" destOrd="0" parTransId="{6C4581A1-710F-4F99-9830-BB9EE2F1C9D9}" sibTransId="{F8CAEA29-87BD-4DDB-A2C2-362BE3ED1111}"/>
    <dgm:cxn modelId="{7DB44C51-13F8-45BA-8915-AD225B39129A}" srcId="{FE508479-0334-4200-8CCB-C249F2060CB0}" destId="{B36BE48F-4A5B-4312-852C-DA1ED995E188}" srcOrd="2" destOrd="0" parTransId="{76AC8C47-8880-41A0-A060-1218244E5163}" sibTransId="{CC729806-CB1D-49C1-AE09-02AB4B30D526}"/>
    <dgm:cxn modelId="{D3B57AAA-1619-4721-9F3A-137B1510F996}" type="presOf" srcId="{E7025EA2-337B-4C2C-AC6B-1632A07D6B34}" destId="{8B86FA68-057D-40E2-91B0-B19B3025E09D}" srcOrd="0" destOrd="0" presId="urn:microsoft.com/office/officeart/2005/8/layout/cycle6"/>
    <dgm:cxn modelId="{E5E46F6A-7D7A-4952-A03A-E17D647CDA53}" type="presOf" srcId="{83F77A25-E767-49D3-9E8D-4ACC0C7740F1}" destId="{5FB13FAD-1A2A-4210-99B4-ED557E500590}" srcOrd="0" destOrd="0" presId="urn:microsoft.com/office/officeart/2005/8/layout/cycle6"/>
    <dgm:cxn modelId="{537A6C04-1D46-4C12-8B98-4B86807A4ED5}" type="presOf" srcId="{8AE505AD-C0B4-4C14-93F8-FC8E68521637}" destId="{5F55D136-4ADC-4410-940B-DC704C729A95}" srcOrd="0" destOrd="0" presId="urn:microsoft.com/office/officeart/2005/8/layout/cycle6"/>
    <dgm:cxn modelId="{2941F2EA-D8D7-43DD-8013-A9AE55EE7C74}" type="presParOf" srcId="{C88BE508-AFC4-476F-B47B-FB98B96EE27B}" destId="{5FB13FAD-1A2A-4210-99B4-ED557E500590}" srcOrd="0" destOrd="0" presId="urn:microsoft.com/office/officeart/2005/8/layout/cycle6"/>
    <dgm:cxn modelId="{A4DD0C92-C90D-4795-94F4-B9BB6907B9E1}" type="presParOf" srcId="{C88BE508-AFC4-476F-B47B-FB98B96EE27B}" destId="{10DFADED-290D-4B0A-8F07-7B866FDA51E9}" srcOrd="1" destOrd="0" presId="urn:microsoft.com/office/officeart/2005/8/layout/cycle6"/>
    <dgm:cxn modelId="{DCBEEA43-CF4A-44FA-AC63-DDD79E0F9289}" type="presParOf" srcId="{C88BE508-AFC4-476F-B47B-FB98B96EE27B}" destId="{DBF86D02-5C88-430D-BE17-7637D4CA9516}" srcOrd="2" destOrd="0" presId="urn:microsoft.com/office/officeart/2005/8/layout/cycle6"/>
    <dgm:cxn modelId="{BF6DB726-9D2E-440C-AE54-E04E0E0B8C4C}" type="presParOf" srcId="{C88BE508-AFC4-476F-B47B-FB98B96EE27B}" destId="{C1B5936A-4F45-4CB9-A7B2-123012FCC845}" srcOrd="3" destOrd="0" presId="urn:microsoft.com/office/officeart/2005/8/layout/cycle6"/>
    <dgm:cxn modelId="{7FFE9A12-A204-47E1-8166-6575AA663AE5}" type="presParOf" srcId="{C88BE508-AFC4-476F-B47B-FB98B96EE27B}" destId="{F50E2AB0-C4E8-4572-925A-49770B443702}" srcOrd="4" destOrd="0" presId="urn:microsoft.com/office/officeart/2005/8/layout/cycle6"/>
    <dgm:cxn modelId="{702AE610-943B-43CF-AE20-4F346B353309}" type="presParOf" srcId="{C88BE508-AFC4-476F-B47B-FB98B96EE27B}" destId="{5F55D136-4ADC-4410-940B-DC704C729A95}" srcOrd="5" destOrd="0" presId="urn:microsoft.com/office/officeart/2005/8/layout/cycle6"/>
    <dgm:cxn modelId="{AE2BA570-D32E-4C1D-96FE-1F0BC3FB9D02}" type="presParOf" srcId="{C88BE508-AFC4-476F-B47B-FB98B96EE27B}" destId="{35DBE3C4-AC49-4552-B216-EF93698389A3}" srcOrd="6" destOrd="0" presId="urn:microsoft.com/office/officeart/2005/8/layout/cycle6"/>
    <dgm:cxn modelId="{C52AB0BC-DC86-4F76-864F-33DDA80E15C9}" type="presParOf" srcId="{C88BE508-AFC4-476F-B47B-FB98B96EE27B}" destId="{D197DDF6-5F63-4AC3-A8A3-F595360909CB}" srcOrd="7" destOrd="0" presId="urn:microsoft.com/office/officeart/2005/8/layout/cycle6"/>
    <dgm:cxn modelId="{B603BC5A-189E-4F35-9516-D0E35F4A8905}" type="presParOf" srcId="{C88BE508-AFC4-476F-B47B-FB98B96EE27B}" destId="{486F26DB-503F-43C2-8B53-3E7706670F14}" srcOrd="8" destOrd="0" presId="urn:microsoft.com/office/officeart/2005/8/layout/cycle6"/>
    <dgm:cxn modelId="{75A9D5C9-A5DD-4149-87CA-CEAB0E743347}" type="presParOf" srcId="{C88BE508-AFC4-476F-B47B-FB98B96EE27B}" destId="{8B86FA68-057D-40E2-91B0-B19B3025E09D}" srcOrd="9" destOrd="0" presId="urn:microsoft.com/office/officeart/2005/8/layout/cycle6"/>
    <dgm:cxn modelId="{CED4F5A6-7F30-4829-895B-DA971CB6EFC1}" type="presParOf" srcId="{C88BE508-AFC4-476F-B47B-FB98B96EE27B}" destId="{1053237C-8A67-4C1F-B50A-5DE0517FF512}" srcOrd="10" destOrd="0" presId="urn:microsoft.com/office/officeart/2005/8/layout/cycle6"/>
    <dgm:cxn modelId="{4758AC08-64A6-46AF-8592-DDBF7406561A}" type="presParOf" srcId="{C88BE508-AFC4-476F-B47B-FB98B96EE27B}" destId="{B638E623-944B-4EE1-8BFC-C7DE13CF9CA0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320B015-6246-440A-B533-37903C711CFB}" type="doc">
      <dgm:prSet loTypeId="urn:microsoft.com/office/officeart/2005/8/layout/pyramid2" loCatId="list" qsTypeId="urn:microsoft.com/office/officeart/2005/8/quickstyle/3d2" qsCatId="3D" csTypeId="urn:microsoft.com/office/officeart/2005/8/colors/accent1_2" csCatId="accent1" phldr="1"/>
      <dgm:spPr/>
    </dgm:pt>
    <dgm:pt modelId="{3E509A37-C570-4C86-B391-7DA30164FB31}">
      <dgm:prSet phldrT="[Text]" custT="1"/>
      <dgm:spPr/>
      <dgm:t>
        <a:bodyPr/>
        <a:lstStyle/>
        <a:p>
          <a:r>
            <a:rPr lang="fa-IR" sz="2000" dirty="0">
              <a:cs typeface="B Titr" panose="00000700000000000000" pitchFamily="2" charset="-78"/>
            </a:rPr>
            <a:t>تهیه نقشه در مقیاس های مختلف</a:t>
          </a:r>
          <a:endParaRPr lang="en-US" sz="2000" dirty="0">
            <a:cs typeface="B Titr" panose="00000700000000000000" pitchFamily="2" charset="-78"/>
          </a:endParaRPr>
        </a:p>
      </dgm:t>
    </dgm:pt>
    <dgm:pt modelId="{5F500048-3F60-46BB-8858-CE9A75AE58DB}" type="parTrans" cxnId="{E819AA68-C433-4FCA-BC88-353190EA7D57}">
      <dgm:prSet/>
      <dgm:spPr/>
      <dgm:t>
        <a:bodyPr/>
        <a:lstStyle/>
        <a:p>
          <a:endParaRPr lang="en-US"/>
        </a:p>
      </dgm:t>
    </dgm:pt>
    <dgm:pt modelId="{A23FD9A0-4FEA-4665-8046-D5C1236F8E5F}" type="sibTrans" cxnId="{E819AA68-C433-4FCA-BC88-353190EA7D57}">
      <dgm:prSet/>
      <dgm:spPr/>
      <dgm:t>
        <a:bodyPr/>
        <a:lstStyle/>
        <a:p>
          <a:endParaRPr lang="en-US"/>
        </a:p>
      </dgm:t>
    </dgm:pt>
    <dgm:pt modelId="{D18D93A5-2C9C-4139-822C-0F7DB7D02E3F}">
      <dgm:prSet phldrT="[Text]" custT="1"/>
      <dgm:spPr/>
      <dgm:t>
        <a:bodyPr/>
        <a:lstStyle/>
        <a:p>
          <a:r>
            <a:rPr lang="fa-IR" sz="2000" dirty="0">
              <a:cs typeface="B Titr" panose="00000700000000000000" pitchFamily="2" charset="-78"/>
            </a:rPr>
            <a:t>تعیین عوارض</a:t>
          </a:r>
          <a:endParaRPr lang="en-US" sz="2000" dirty="0">
            <a:cs typeface="B Titr" panose="00000700000000000000" pitchFamily="2" charset="-78"/>
          </a:endParaRPr>
        </a:p>
      </dgm:t>
    </dgm:pt>
    <dgm:pt modelId="{A68BD421-8BA1-43C5-9DFB-AAFFC9490A3A}" type="parTrans" cxnId="{B2ECC35E-BE7B-419B-AFC8-811C2D6AD336}">
      <dgm:prSet/>
      <dgm:spPr/>
      <dgm:t>
        <a:bodyPr/>
        <a:lstStyle/>
        <a:p>
          <a:endParaRPr lang="en-US"/>
        </a:p>
      </dgm:t>
    </dgm:pt>
    <dgm:pt modelId="{D0EC5808-B6B3-4C71-87A1-125BD22133EC}" type="sibTrans" cxnId="{B2ECC35E-BE7B-419B-AFC8-811C2D6AD336}">
      <dgm:prSet/>
      <dgm:spPr/>
      <dgm:t>
        <a:bodyPr/>
        <a:lstStyle/>
        <a:p>
          <a:endParaRPr lang="en-US"/>
        </a:p>
      </dgm:t>
    </dgm:pt>
    <dgm:pt modelId="{2F8768D6-E6F2-4DF7-8E25-4D892763B29E}">
      <dgm:prSet phldrT="[Text]" custT="1"/>
      <dgm:spPr/>
      <dgm:t>
        <a:bodyPr/>
        <a:lstStyle/>
        <a:p>
          <a:r>
            <a:rPr lang="fa-IR" sz="1800" dirty="0">
              <a:cs typeface="B Titr" panose="00000700000000000000" pitchFamily="2" charset="-78"/>
            </a:rPr>
            <a:t>برداشت نوع پوشش جاده ها با جی پی اس</a:t>
          </a:r>
          <a:endParaRPr lang="en-US" sz="1800" dirty="0">
            <a:cs typeface="B Titr" panose="00000700000000000000" pitchFamily="2" charset="-78"/>
          </a:endParaRPr>
        </a:p>
      </dgm:t>
    </dgm:pt>
    <dgm:pt modelId="{EEAD71A2-C240-447D-9161-348081CEB619}" type="parTrans" cxnId="{4D90F17B-81BA-47AB-AE76-E8748F4D8D48}">
      <dgm:prSet/>
      <dgm:spPr/>
      <dgm:t>
        <a:bodyPr/>
        <a:lstStyle/>
        <a:p>
          <a:endParaRPr lang="en-US"/>
        </a:p>
      </dgm:t>
    </dgm:pt>
    <dgm:pt modelId="{313A86FF-4277-4BB2-82C3-8DEE4F788591}" type="sibTrans" cxnId="{4D90F17B-81BA-47AB-AE76-E8748F4D8D48}">
      <dgm:prSet/>
      <dgm:spPr/>
      <dgm:t>
        <a:bodyPr/>
        <a:lstStyle/>
        <a:p>
          <a:endParaRPr lang="en-US"/>
        </a:p>
      </dgm:t>
    </dgm:pt>
    <dgm:pt modelId="{B386641A-99F1-48C5-86D4-C15A7E6458D5}" type="pres">
      <dgm:prSet presAssocID="{5320B015-6246-440A-B533-37903C711CFB}" presName="compositeShape" presStyleCnt="0">
        <dgm:presLayoutVars>
          <dgm:dir/>
          <dgm:resizeHandles/>
        </dgm:presLayoutVars>
      </dgm:prSet>
      <dgm:spPr/>
    </dgm:pt>
    <dgm:pt modelId="{157FE499-7D14-4827-AAB8-D52704D11D10}" type="pres">
      <dgm:prSet presAssocID="{5320B015-6246-440A-B533-37903C711CFB}" presName="pyramid" presStyleLbl="node1" presStyleIdx="0" presStyleCnt="1" custLinFactNeighborX="-33172"/>
      <dgm:spPr/>
    </dgm:pt>
    <dgm:pt modelId="{C3ECFE34-E10B-4E52-A193-AD25C456D88D}" type="pres">
      <dgm:prSet presAssocID="{5320B015-6246-440A-B533-37903C711CFB}" presName="theList" presStyleCnt="0"/>
      <dgm:spPr/>
    </dgm:pt>
    <dgm:pt modelId="{7174F257-17FD-4404-826B-DA31F548DBDA}" type="pres">
      <dgm:prSet presAssocID="{3E509A37-C570-4C86-B391-7DA30164FB31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1496289D-D840-43D8-9D98-7A0B5F36335C}" type="pres">
      <dgm:prSet presAssocID="{3E509A37-C570-4C86-B391-7DA30164FB31}" presName="aSpace" presStyleCnt="0"/>
      <dgm:spPr/>
    </dgm:pt>
    <dgm:pt modelId="{3A45EB78-60BA-4FF6-8D12-B0CFA973B62A}" type="pres">
      <dgm:prSet presAssocID="{D18D93A5-2C9C-4139-822C-0F7DB7D02E3F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A5A34738-81AF-4485-961E-346CD85199B9}" type="pres">
      <dgm:prSet presAssocID="{D18D93A5-2C9C-4139-822C-0F7DB7D02E3F}" presName="aSpace" presStyleCnt="0"/>
      <dgm:spPr/>
    </dgm:pt>
    <dgm:pt modelId="{B9B02769-91A5-4877-88F6-104676597380}" type="pres">
      <dgm:prSet presAssocID="{2F8768D6-E6F2-4DF7-8E25-4D892763B29E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F617BAC4-E2E4-4A3F-81B0-A2E030DDDB8F}" type="pres">
      <dgm:prSet presAssocID="{2F8768D6-E6F2-4DF7-8E25-4D892763B29E}" presName="aSpace" presStyleCnt="0"/>
      <dgm:spPr/>
    </dgm:pt>
  </dgm:ptLst>
  <dgm:cxnLst>
    <dgm:cxn modelId="{F3D68366-DF74-43C3-9502-02248DD4753F}" type="presOf" srcId="{5320B015-6246-440A-B533-37903C711CFB}" destId="{B386641A-99F1-48C5-86D4-C15A7E6458D5}" srcOrd="0" destOrd="0" presId="urn:microsoft.com/office/officeart/2005/8/layout/pyramid2"/>
    <dgm:cxn modelId="{52D3E43B-E1A0-4304-873C-C2FE099485D3}" type="presOf" srcId="{2F8768D6-E6F2-4DF7-8E25-4D892763B29E}" destId="{B9B02769-91A5-4877-88F6-104676597380}" srcOrd="0" destOrd="0" presId="urn:microsoft.com/office/officeart/2005/8/layout/pyramid2"/>
    <dgm:cxn modelId="{38D5045A-8141-4CB8-81AA-18EF5FE4EDEC}" type="presOf" srcId="{D18D93A5-2C9C-4139-822C-0F7DB7D02E3F}" destId="{3A45EB78-60BA-4FF6-8D12-B0CFA973B62A}" srcOrd="0" destOrd="0" presId="urn:microsoft.com/office/officeart/2005/8/layout/pyramid2"/>
    <dgm:cxn modelId="{E819AA68-C433-4FCA-BC88-353190EA7D57}" srcId="{5320B015-6246-440A-B533-37903C711CFB}" destId="{3E509A37-C570-4C86-B391-7DA30164FB31}" srcOrd="0" destOrd="0" parTransId="{5F500048-3F60-46BB-8858-CE9A75AE58DB}" sibTransId="{A23FD9A0-4FEA-4665-8046-D5C1236F8E5F}"/>
    <dgm:cxn modelId="{B2ECC35E-BE7B-419B-AFC8-811C2D6AD336}" srcId="{5320B015-6246-440A-B533-37903C711CFB}" destId="{D18D93A5-2C9C-4139-822C-0F7DB7D02E3F}" srcOrd="1" destOrd="0" parTransId="{A68BD421-8BA1-43C5-9DFB-AAFFC9490A3A}" sibTransId="{D0EC5808-B6B3-4C71-87A1-125BD22133EC}"/>
    <dgm:cxn modelId="{E39618EE-E3D2-4A55-AE44-F3DFD4DE9216}" type="presOf" srcId="{3E509A37-C570-4C86-B391-7DA30164FB31}" destId="{7174F257-17FD-4404-826B-DA31F548DBDA}" srcOrd="0" destOrd="0" presId="urn:microsoft.com/office/officeart/2005/8/layout/pyramid2"/>
    <dgm:cxn modelId="{4D90F17B-81BA-47AB-AE76-E8748F4D8D48}" srcId="{5320B015-6246-440A-B533-37903C711CFB}" destId="{2F8768D6-E6F2-4DF7-8E25-4D892763B29E}" srcOrd="2" destOrd="0" parTransId="{EEAD71A2-C240-447D-9161-348081CEB619}" sibTransId="{313A86FF-4277-4BB2-82C3-8DEE4F788591}"/>
    <dgm:cxn modelId="{066E9416-ADFB-4D3B-B8B8-E38EDFF620FC}" type="presParOf" srcId="{B386641A-99F1-48C5-86D4-C15A7E6458D5}" destId="{157FE499-7D14-4827-AAB8-D52704D11D10}" srcOrd="0" destOrd="0" presId="urn:microsoft.com/office/officeart/2005/8/layout/pyramid2"/>
    <dgm:cxn modelId="{C75AB9CF-DCB2-49DD-8EA8-0500496A1725}" type="presParOf" srcId="{B386641A-99F1-48C5-86D4-C15A7E6458D5}" destId="{C3ECFE34-E10B-4E52-A193-AD25C456D88D}" srcOrd="1" destOrd="0" presId="urn:microsoft.com/office/officeart/2005/8/layout/pyramid2"/>
    <dgm:cxn modelId="{4E64A243-230C-447F-8C61-82D03F5BD37D}" type="presParOf" srcId="{C3ECFE34-E10B-4E52-A193-AD25C456D88D}" destId="{7174F257-17FD-4404-826B-DA31F548DBDA}" srcOrd="0" destOrd="0" presId="urn:microsoft.com/office/officeart/2005/8/layout/pyramid2"/>
    <dgm:cxn modelId="{B913DD0B-220F-454D-BFB2-8D4D63D070DE}" type="presParOf" srcId="{C3ECFE34-E10B-4E52-A193-AD25C456D88D}" destId="{1496289D-D840-43D8-9D98-7A0B5F36335C}" srcOrd="1" destOrd="0" presId="urn:microsoft.com/office/officeart/2005/8/layout/pyramid2"/>
    <dgm:cxn modelId="{126455EF-42DA-434E-BEAE-C54E0D464D99}" type="presParOf" srcId="{C3ECFE34-E10B-4E52-A193-AD25C456D88D}" destId="{3A45EB78-60BA-4FF6-8D12-B0CFA973B62A}" srcOrd="2" destOrd="0" presId="urn:microsoft.com/office/officeart/2005/8/layout/pyramid2"/>
    <dgm:cxn modelId="{B1A7EFB0-16E2-4063-A00E-1B1A0D4EF2B0}" type="presParOf" srcId="{C3ECFE34-E10B-4E52-A193-AD25C456D88D}" destId="{A5A34738-81AF-4485-961E-346CD85199B9}" srcOrd="3" destOrd="0" presId="urn:microsoft.com/office/officeart/2005/8/layout/pyramid2"/>
    <dgm:cxn modelId="{2DE15823-38E8-4C53-9051-7D57DE78442C}" type="presParOf" srcId="{C3ECFE34-E10B-4E52-A193-AD25C456D88D}" destId="{B9B02769-91A5-4877-88F6-104676597380}" srcOrd="4" destOrd="0" presId="urn:microsoft.com/office/officeart/2005/8/layout/pyramid2"/>
    <dgm:cxn modelId="{CEBFDA4A-D64D-4685-8FCA-4008889DEAC6}" type="presParOf" srcId="{C3ECFE34-E10B-4E52-A193-AD25C456D88D}" destId="{F617BAC4-E2E4-4A3F-81B0-A2E030DDDB8F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513D1-9D3A-41B1-A3EF-7F3EB109BF19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93D8E-7B74-4F76-873F-87675FED69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34785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513D1-9D3A-41B1-A3EF-7F3EB109BF19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93D8E-7B74-4F76-873F-87675FED69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6321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8" y="365125"/>
            <a:ext cx="1478756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9" y="365125"/>
            <a:ext cx="432196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513D1-9D3A-41B1-A3EF-7F3EB109BF19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93D8E-7B74-4F76-873F-87675FED69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7164550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80A5E-615D-4C59-B2E9-D64BC3D46411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10/11/2020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CC479-3296-45CD-B731-0148FD784AF8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421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GB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593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GB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3554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GB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9325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GB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612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GB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1858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GB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6583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GB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359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513D1-9D3A-41B1-A3EF-7F3EB109BF19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93D8E-7B74-4F76-873F-87675FED69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1622661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GB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6973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GB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0660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GB" dirty="0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l" rtl="0"/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l" rtl="0"/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723563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GB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0151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GB" dirty="0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l" rtl="0"/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l" rtl="0"/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907704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GB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00917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GB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0586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GB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4301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Animating Titl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GB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17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Non Animating Titl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GB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461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513D1-9D3A-41B1-A3EF-7F3EB109BF19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93D8E-7B74-4F76-873F-87675FED69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1517848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itl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GB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567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1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513D1-9D3A-41B1-A3EF-7F3EB109BF19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93D8E-7B74-4F76-873F-87675FED69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009918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513D1-9D3A-41B1-A3EF-7F3EB109BF19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93D8E-7B74-4F76-873F-87675FED69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056518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513D1-9D3A-41B1-A3EF-7F3EB109BF19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93D8E-7B74-4F76-873F-87675FED69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76192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513D1-9D3A-41B1-A3EF-7F3EB109BF19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93D8E-7B74-4F76-873F-87675FED69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839901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513D1-9D3A-41B1-A3EF-7F3EB109BF19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93D8E-7B74-4F76-873F-87675FED69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543606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513D1-9D3A-41B1-A3EF-7F3EB109BF19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93D8E-7B74-4F76-873F-87675FED69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42270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513D1-9D3A-41B1-A3EF-7F3EB109BF19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93D8E-7B74-4F76-873F-87675FED69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4953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685783" rtl="1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r" defTabSz="685783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r" defTabSz="685783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r" defTabSz="685783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r" defTabSz="685783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r" defTabSz="685783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r" defTabSz="685783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r" defTabSz="685783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r" defTabSz="685783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r" defTabSz="685783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685783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r" defTabSz="685783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r" defTabSz="685783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r" defTabSz="685783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r" defTabSz="685783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r" defTabSz="685783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r" defTabSz="685783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r" defTabSz="685783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r" defTabSz="685783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rtl="0"/>
            <a:endParaRPr lang="en-GB" dirty="0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570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933570" y="2286000"/>
            <a:ext cx="5399235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3200" b="1" dirty="0">
                <a:solidFill>
                  <a:prstClr val="black"/>
                </a:solidFill>
                <a:cs typeface="B Homa" panose="00000400000000000000" pitchFamily="2" charset="-78"/>
              </a:rPr>
              <a:t>کاربرد سیستم های </a:t>
            </a:r>
            <a:r>
              <a:rPr lang="en-US" sz="3200" b="1" dirty="0">
                <a:solidFill>
                  <a:prstClr val="black"/>
                </a:solidFill>
                <a:cs typeface="B Homa" panose="00000400000000000000" pitchFamily="2" charset="-78"/>
              </a:rPr>
              <a:t>GPS</a:t>
            </a:r>
            <a:r>
              <a:rPr lang="fa-IR" sz="3200" b="1" dirty="0">
                <a:solidFill>
                  <a:prstClr val="black"/>
                </a:solidFill>
                <a:cs typeface="B Homa" panose="00000400000000000000" pitchFamily="2" charset="-78"/>
              </a:rPr>
              <a:t> و </a:t>
            </a:r>
            <a:r>
              <a:rPr lang="en-US" sz="3200" b="1" dirty="0">
                <a:solidFill>
                  <a:prstClr val="black"/>
                </a:solidFill>
                <a:cs typeface="B Homa" panose="00000400000000000000" pitchFamily="2" charset="-78"/>
              </a:rPr>
              <a:t>GIS</a:t>
            </a:r>
            <a:endParaRPr lang="fa-IR" sz="3200" b="1" dirty="0">
              <a:solidFill>
                <a:prstClr val="black"/>
              </a:solidFill>
              <a:cs typeface="B Homa" panose="00000400000000000000" pitchFamily="2" charset="-78"/>
            </a:endParaRPr>
          </a:p>
          <a:p>
            <a:pPr algn="ctr"/>
            <a:r>
              <a:rPr lang="fa-IR" sz="3200" b="1" dirty="0">
                <a:solidFill>
                  <a:prstClr val="black"/>
                </a:solidFill>
                <a:cs typeface="B Homa" panose="00000400000000000000" pitchFamily="2" charset="-78"/>
              </a:rPr>
              <a:t>درحمل </a:t>
            </a:r>
            <a:r>
              <a:rPr lang="fa-IR" sz="3200" b="1" dirty="0">
                <a:solidFill>
                  <a:prstClr val="black"/>
                </a:solidFill>
                <a:cs typeface="B Homa" panose="00000400000000000000" pitchFamily="2" charset="-78"/>
              </a:rPr>
              <a:t>ونقل وکنترل هوشمند ترافیک</a:t>
            </a:r>
          </a:p>
        </p:txBody>
      </p:sp>
    </p:spTree>
    <p:extLst>
      <p:ext uri="{BB962C8B-B14F-4D97-AF65-F5344CB8AC3E}">
        <p14:creationId xmlns:p14="http://schemas.microsoft.com/office/powerpoint/2010/main" val="2347513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>
                <a:solidFill>
                  <a:schemeClr val="tx1">
                    <a:lumMod val="50000"/>
                  </a:schemeClr>
                </a:solidFill>
                <a:cs typeface="B Titr" panose="00000700000000000000" pitchFamily="2" charset="-78"/>
              </a:rPr>
              <a:t>نتیجه گیری و پیشنهادات</a:t>
            </a:r>
            <a:endParaRPr lang="en-US" dirty="0">
              <a:solidFill>
                <a:schemeClr val="tx1">
                  <a:lumMod val="50000"/>
                </a:schemeClr>
              </a:solidFill>
              <a:cs typeface="B Titr" panose="00000700000000000000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353" y="1219200"/>
            <a:ext cx="8807395" cy="3913059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a-IR" sz="2400" b="1" dirty="0">
                <a:solidFill>
                  <a:prstClr val="black">
                    <a:lumMod val="75000"/>
                    <a:lumOff val="25000"/>
                  </a:prstClr>
                </a:solidFill>
                <a:cs typeface="B Nazanin" panose="00000400000000000000" pitchFamily="2" charset="-78"/>
              </a:rPr>
              <a:t>درآینده ای نه چندان دور فراگیر می شود.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a-IR" sz="2400" b="1" dirty="0">
                <a:solidFill>
                  <a:prstClr val="black">
                    <a:lumMod val="75000"/>
                    <a:lumOff val="25000"/>
                  </a:prstClr>
                </a:solidFill>
                <a:cs typeface="B Nazanin" panose="00000400000000000000" pitchFamily="2" charset="-78"/>
              </a:rPr>
              <a:t>از لحاظ هزینه و زمان بسیار مقرون به صرفه خواهد بود.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b="1" dirty="0">
                <a:solidFill>
                  <a:prstClr val="black">
                    <a:lumMod val="75000"/>
                    <a:lumOff val="25000"/>
                  </a:prstClr>
                </a:solidFill>
                <a:cs typeface="B Nazanin" panose="00000400000000000000" pitchFamily="2" charset="-78"/>
              </a:rPr>
              <a:t>GIS </a:t>
            </a:r>
            <a:r>
              <a:rPr lang="fa-IR" sz="2400" b="1" dirty="0">
                <a:solidFill>
                  <a:prstClr val="black">
                    <a:lumMod val="75000"/>
                    <a:lumOff val="25000"/>
                  </a:prstClr>
                </a:solidFill>
                <a:cs typeface="B Nazanin" panose="00000400000000000000" pitchFamily="2" charset="-78"/>
              </a:rPr>
              <a:t>و</a:t>
            </a:r>
            <a:r>
              <a:rPr lang="en-US" sz="2400" b="1" dirty="0">
                <a:solidFill>
                  <a:prstClr val="black">
                    <a:lumMod val="75000"/>
                    <a:lumOff val="25000"/>
                  </a:prstClr>
                </a:solidFill>
                <a:cs typeface="B Nazanin" panose="00000400000000000000" pitchFamily="2" charset="-78"/>
              </a:rPr>
              <a:t>GPS</a:t>
            </a:r>
            <a:r>
              <a:rPr lang="fa-IR" sz="2400" b="1" dirty="0">
                <a:solidFill>
                  <a:prstClr val="black">
                    <a:lumMod val="75000"/>
                    <a:lumOff val="25000"/>
                  </a:prstClr>
                </a:solidFill>
                <a:cs typeface="B Nazanin" panose="00000400000000000000" pitchFamily="2" charset="-78"/>
              </a:rPr>
              <a:t>هردو مستقیما بامختصات سروکار دارند لذا دراین فرایند از گزینه هایی استفاده میشود که توانایی تصمیم گیری سریع راداشته باشد.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a-IR" sz="2400" b="1" dirty="0">
                <a:solidFill>
                  <a:prstClr val="black">
                    <a:lumMod val="75000"/>
                    <a:lumOff val="25000"/>
                  </a:prstClr>
                </a:solidFill>
                <a:cs typeface="B Nazanin" panose="00000400000000000000" pitchFamily="2" charset="-78"/>
              </a:rPr>
              <a:t>با توجه به کوهستانی وپهناور بودن ایران سیستم مخابراتی ماهواره ای مناسبترین سیستم میباشد. </a:t>
            </a:r>
          </a:p>
          <a:p>
            <a:pPr rtl="0">
              <a:lnSpc>
                <a:spcPct val="150000"/>
              </a:lnSpc>
            </a:pPr>
            <a:endParaRPr lang="en-US" sz="2400" b="1" dirty="0">
              <a:solidFill>
                <a:prstClr val="black">
                  <a:lumMod val="75000"/>
                  <a:lumOff val="25000"/>
                </a:prstClr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6022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450334"/>
            <a:ext cx="6347713" cy="1320800"/>
          </a:xfrm>
        </p:spPr>
        <p:txBody>
          <a:bodyPr/>
          <a:lstStyle/>
          <a:p>
            <a:pPr algn="r"/>
            <a:r>
              <a:rPr lang="fa-IR" sz="2800" dirty="0">
                <a:solidFill>
                  <a:srgbClr val="FF0000"/>
                </a:solidFill>
                <a:cs typeface="B Titr" panose="00000700000000000000" pitchFamily="2" charset="-78"/>
              </a:rPr>
              <a:t>منابع</a:t>
            </a:r>
            <a:endParaRPr lang="en-US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1110734"/>
            <a:ext cx="8305800" cy="83099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fa-IR" sz="2400" dirty="0">
                <a:solidFill>
                  <a:prstClr val="black">
                    <a:lumMod val="50000"/>
                  </a:prstClr>
                </a:solidFill>
                <a:cs typeface="B Nazanin" panose="00000400000000000000" pitchFamily="2" charset="-78"/>
              </a:rPr>
              <a:t>معرفی کاربردهای عمده سیستم اطلاعات جغرافیایی در حمل ونقل شهری/اسحاق رسولی سرابی-کیوان رنگین کمان</a:t>
            </a:r>
            <a:endParaRPr lang="en-US" sz="2400" dirty="0">
              <a:solidFill>
                <a:prstClr val="black">
                  <a:lumMod val="50000"/>
                </a:prstClr>
              </a:solidFill>
              <a:cs typeface="B Nazanin" panose="00000400000000000000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2133600"/>
            <a:ext cx="8305800" cy="83099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fa-IR" sz="2400" dirty="0">
                <a:solidFill>
                  <a:prstClr val="black">
                    <a:lumMod val="50000"/>
                  </a:prstClr>
                </a:solidFill>
                <a:cs typeface="B Nazanin" panose="00000400000000000000" pitchFamily="2" charset="-78"/>
              </a:rPr>
              <a:t>کاربرد سیستم های </a:t>
            </a:r>
            <a:r>
              <a:rPr lang="en-US" sz="2400" dirty="0">
                <a:solidFill>
                  <a:prstClr val="black">
                    <a:lumMod val="50000"/>
                  </a:prstClr>
                </a:solidFill>
                <a:cs typeface="B Nazanin" panose="00000400000000000000" pitchFamily="2" charset="-78"/>
              </a:rPr>
              <a:t>GPS</a:t>
            </a:r>
            <a:r>
              <a:rPr lang="fa-IR" sz="2400" dirty="0">
                <a:solidFill>
                  <a:prstClr val="black">
                    <a:lumMod val="50000"/>
                  </a:prstClr>
                </a:solidFill>
                <a:cs typeface="B Nazanin" panose="00000400000000000000" pitchFamily="2" charset="-78"/>
              </a:rPr>
              <a:t>و</a:t>
            </a:r>
            <a:r>
              <a:rPr lang="en-US" sz="2400" dirty="0">
                <a:solidFill>
                  <a:prstClr val="black">
                    <a:lumMod val="50000"/>
                  </a:prstClr>
                </a:solidFill>
                <a:cs typeface="B Nazanin" panose="00000400000000000000" pitchFamily="2" charset="-78"/>
              </a:rPr>
              <a:t>GIS</a:t>
            </a:r>
            <a:r>
              <a:rPr lang="fa-IR" sz="2400" dirty="0">
                <a:solidFill>
                  <a:prstClr val="black">
                    <a:lumMod val="50000"/>
                  </a:prstClr>
                </a:solidFill>
                <a:cs typeface="B Nazanin" panose="00000400000000000000" pitchFamily="2" charset="-78"/>
              </a:rPr>
              <a:t>درکنترل هوشمند ترافیک/علیرضا معتمدنیا-غلامرضا ایرانی-سهراب زیرک کار</a:t>
            </a:r>
            <a:endParaRPr lang="en-US" sz="2400" dirty="0">
              <a:solidFill>
                <a:prstClr val="black">
                  <a:lumMod val="50000"/>
                </a:prstClr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862564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304800"/>
            <a:ext cx="6347713" cy="1320800"/>
          </a:xfrm>
        </p:spPr>
        <p:txBody>
          <a:bodyPr>
            <a:normAutofit/>
          </a:bodyPr>
          <a:lstStyle/>
          <a:p>
            <a:pPr algn="r"/>
            <a:r>
              <a:rPr lang="fa-IR" sz="2800" dirty="0">
                <a:solidFill>
                  <a:srgbClr val="FF0000"/>
                </a:solidFill>
                <a:cs typeface="B Titr" panose="00000700000000000000" pitchFamily="2" charset="-78"/>
              </a:rPr>
              <a:t>مقدمه</a:t>
            </a:r>
            <a:endParaRPr lang="en-GB" sz="2800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8356" y="1219200"/>
            <a:ext cx="8724569" cy="378565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just"/>
            <a:r>
              <a:rPr lang="fa-IR" sz="2400" dirty="0">
                <a:solidFill>
                  <a:prstClr val="black">
                    <a:lumMod val="50000"/>
                  </a:prstClr>
                </a:solidFill>
                <a:cs typeface="B Nazanin" panose="00000400000000000000" pitchFamily="2" charset="-78"/>
              </a:rPr>
              <a:t>استفاده از تصاویرماهواره ای و تصاویر راداری،سیستم های تعیین موقعیت ماهواره جی پی اس وسیستم های مخابراتی و الکترونیکی در جمع آوری اطلاعات جغرافیایی و ارسال آن به نقاط مختلف ابعاد جدیدی در علوم و فنون مربوط به تولید نقشه و استفاده از آن بوجود آورده است.</a:t>
            </a:r>
          </a:p>
          <a:p>
            <a:pPr algn="just"/>
            <a:r>
              <a:rPr lang="fa-IR" sz="2400" dirty="0">
                <a:solidFill>
                  <a:prstClr val="black">
                    <a:lumMod val="50000"/>
                  </a:prstClr>
                </a:solidFill>
                <a:cs typeface="B Nazanin" panose="00000400000000000000" pitchFamily="2" charset="-78"/>
              </a:rPr>
              <a:t>سیستم اطلاعات جغرافیایی مجهز به امکاناتی از قبیل دسترسی آسان و سریع به حجم وسیعی ازداده ها،توانایی انجام فعالیت هایی همچون امکان ایجاد ارتباط یا ادغام یک مجموعه از داده ها با سایر مجموعه داده ها ، تحلیل ویژگی های مکانی داده ها ، مدلسازی و ارزیابی گزینه ها می باشد.</a:t>
            </a:r>
          </a:p>
          <a:p>
            <a:pPr algn="just"/>
            <a:r>
              <a:rPr lang="fa-IR" sz="2400" dirty="0">
                <a:solidFill>
                  <a:prstClr val="black">
                    <a:lumMod val="50000"/>
                  </a:prstClr>
                </a:solidFill>
                <a:cs typeface="B Nazanin" panose="00000400000000000000" pitchFamily="2" charset="-78"/>
              </a:rPr>
              <a:t>امروزه </a:t>
            </a:r>
            <a:r>
              <a:rPr lang="fa-IR" sz="2400" u="sng" dirty="0">
                <a:solidFill>
                  <a:srgbClr val="FF0000"/>
                </a:solidFill>
                <a:cs typeface="B Nazanin" panose="00000400000000000000" pitchFamily="2" charset="-78"/>
              </a:rPr>
              <a:t>سیستم اطلاعات جغرافیایی</a:t>
            </a:r>
            <a:r>
              <a:rPr lang="fa-IR" sz="2400" dirty="0">
                <a:solidFill>
                  <a:srgbClr val="FF0000"/>
                </a:solidFill>
                <a:cs typeface="B Nazanin" panose="00000400000000000000" pitchFamily="2" charset="-78"/>
              </a:rPr>
              <a:t> </a:t>
            </a:r>
            <a:r>
              <a:rPr lang="fa-IR" sz="2400" dirty="0">
                <a:solidFill>
                  <a:prstClr val="black">
                    <a:lumMod val="50000"/>
                  </a:prstClr>
                </a:solidFill>
                <a:cs typeface="B Nazanin" panose="00000400000000000000" pitchFamily="2" charset="-78"/>
              </a:rPr>
              <a:t>و </a:t>
            </a:r>
            <a:r>
              <a:rPr lang="fa-IR" sz="2400" u="sng" dirty="0">
                <a:solidFill>
                  <a:srgbClr val="FF0000"/>
                </a:solidFill>
                <a:cs typeface="B Nazanin" panose="00000400000000000000" pitchFamily="2" charset="-78"/>
              </a:rPr>
              <a:t>جی پی اس</a:t>
            </a:r>
            <a:r>
              <a:rPr lang="fa-IR" sz="2400" dirty="0">
                <a:solidFill>
                  <a:prstClr val="black">
                    <a:lumMod val="50000"/>
                  </a:prstClr>
                </a:solidFill>
                <a:cs typeface="B Nazanin" panose="00000400000000000000" pitchFamily="2" charset="-78"/>
              </a:rPr>
              <a:t> بصورت یک تکنولوژِی با پتانسیل قابل توجه برای دستیابی به اهداف لازم برای بسیاری از کاربرد های حمل و نقل قدیمی می باشد. </a:t>
            </a:r>
            <a:r>
              <a:rPr lang="en-US" sz="2400" dirty="0">
                <a:solidFill>
                  <a:prstClr val="black">
                    <a:lumMod val="50000"/>
                  </a:prstClr>
                </a:solidFill>
                <a:cs typeface="B Nazanin" panose="00000400000000000000" pitchFamily="2" charset="-78"/>
              </a:rPr>
              <a:t/>
            </a:r>
            <a:br>
              <a:rPr lang="en-US" sz="2400" dirty="0">
                <a:solidFill>
                  <a:prstClr val="black">
                    <a:lumMod val="50000"/>
                  </a:prstClr>
                </a:solidFill>
                <a:cs typeface="B Nazanin" panose="00000400000000000000" pitchFamily="2" charset="-78"/>
              </a:rPr>
            </a:br>
            <a:endParaRPr lang="en-US" sz="2400" dirty="0">
              <a:solidFill>
                <a:prstClr val="black">
                  <a:lumMod val="50000"/>
                </a:prstClr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762067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4123" y="189349"/>
            <a:ext cx="6347713" cy="1320800"/>
          </a:xfrm>
        </p:spPr>
        <p:txBody>
          <a:bodyPr>
            <a:normAutofit/>
          </a:bodyPr>
          <a:lstStyle/>
          <a:p>
            <a:pPr algn="r"/>
            <a:r>
              <a:rPr lang="fa-IR" sz="2800" dirty="0" smtClean="0">
                <a:solidFill>
                  <a:srgbClr val="FF0000"/>
                </a:solidFill>
                <a:latin typeface="AgonicDisplaySSi" panose="00000400000000000000" pitchFamily="2" charset="0"/>
                <a:cs typeface="B Titr" panose="00000700000000000000" pitchFamily="2" charset="-78"/>
              </a:rPr>
              <a:t>مفاهیمی از </a:t>
            </a:r>
            <a:r>
              <a:rPr lang="en-US" sz="2800" dirty="0" smtClean="0">
                <a:solidFill>
                  <a:srgbClr val="FF0000"/>
                </a:solidFill>
                <a:latin typeface="AgonicDisplaySSi" panose="00000400000000000000" pitchFamily="2" charset="0"/>
                <a:cs typeface="B Titr" panose="00000700000000000000" pitchFamily="2" charset="-78"/>
              </a:rPr>
              <a:t>GPS</a:t>
            </a:r>
            <a:endParaRPr lang="en-US" sz="2800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7780" y="1068021"/>
            <a:ext cx="9000360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rtl="0"/>
            <a:r>
              <a:rPr lang="fa-IR" sz="2800" b="1" dirty="0">
                <a:solidFill>
                  <a:prstClr val="black"/>
                </a:solidFill>
                <a:cs typeface="B Nazanin" panose="00000400000000000000" pitchFamily="2" charset="-78"/>
              </a:rPr>
              <a:t>تاثیرات بزرگ و عمیق در موقعیت عوارض طبیعی و مصنوعی</a:t>
            </a:r>
            <a:endParaRPr lang="en-US" sz="2800" b="1" dirty="0">
              <a:solidFill>
                <a:prstClr val="black"/>
              </a:solidFill>
              <a:cs typeface="B Nazanin" panose="00000400000000000000" pitchFamily="2" charset="-78"/>
            </a:endParaRPr>
          </a:p>
        </p:txBody>
      </p:sp>
      <p:graphicFrame>
        <p:nvGraphicFramePr>
          <p:cNvPr id="5" name="Diagram 4"/>
          <p:cNvGraphicFramePr/>
          <p:nvPr>
            <p:extLst/>
          </p:nvPr>
        </p:nvGraphicFramePr>
        <p:xfrm>
          <a:off x="-252727" y="2216098"/>
          <a:ext cx="5229853" cy="34865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788966" y="3728551"/>
            <a:ext cx="1146468" cy="46166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 rtl="0"/>
            <a:r>
              <a:rPr lang="fa-IR" sz="2400" dirty="0">
                <a:solidFill>
                  <a:prstClr val="black"/>
                </a:solidFill>
                <a:cs typeface="B Titr" panose="00000700000000000000" pitchFamily="2" charset="-78"/>
              </a:rPr>
              <a:t>کاربردها</a:t>
            </a:r>
            <a:endParaRPr lang="en-US" sz="2400" dirty="0">
              <a:solidFill>
                <a:prstClr val="black"/>
              </a:solidFill>
              <a:cs typeface="B Titr" panose="00000700000000000000" pitchFamily="2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97980" y="2362200"/>
            <a:ext cx="2440092" cy="46166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 rtl="0"/>
            <a:r>
              <a:rPr lang="fa-IR" sz="2400" b="1" dirty="0">
                <a:solidFill>
                  <a:prstClr val="black"/>
                </a:solidFill>
                <a:cs typeface="B Nazanin" panose="00000400000000000000" pitchFamily="2" charset="-78"/>
              </a:rPr>
              <a:t>دو نوع تعیین موقعیت</a:t>
            </a:r>
            <a:endParaRPr lang="en-US" sz="2400" b="1" dirty="0">
              <a:solidFill>
                <a:prstClr val="black"/>
              </a:solidFill>
              <a:cs typeface="B Nazanin" panose="00000400000000000000" pitchFamily="2" charset="-78"/>
            </a:endParaRPr>
          </a:p>
        </p:txBody>
      </p:sp>
      <p:sp>
        <p:nvSpPr>
          <p:cNvPr id="8" name="Left-Right-Up Arrow 7"/>
          <p:cNvSpPr/>
          <p:nvPr/>
        </p:nvSpPr>
        <p:spPr>
          <a:xfrm>
            <a:off x="6276347" y="2870419"/>
            <a:ext cx="1083357" cy="757535"/>
          </a:xfrm>
          <a:prstGeom prst="leftRightUpArrow">
            <a:avLst>
              <a:gd name="adj1" fmla="val 11005"/>
              <a:gd name="adj2" fmla="val 14504"/>
              <a:gd name="adj3" fmla="val 19752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25751" y="2843124"/>
            <a:ext cx="1600200" cy="156966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justLow"/>
            <a:r>
              <a:rPr lang="fa-IR" sz="2400" b="1" dirty="0">
                <a:solidFill>
                  <a:prstClr val="black"/>
                </a:solidFill>
                <a:cs typeface="B Nazanin" panose="00000400000000000000" pitchFamily="2" charset="-78"/>
              </a:rPr>
              <a:t>تعیین موقعیت تفاضلی با پردازش بعدی</a:t>
            </a:r>
            <a:endParaRPr lang="en-US" sz="2400" b="1" dirty="0">
              <a:solidFill>
                <a:prstClr val="black"/>
              </a:solidFill>
              <a:cs typeface="B Nazanin" panose="00000400000000000000" pitchFamily="2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10100" y="2867106"/>
            <a:ext cx="1600200" cy="156966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justLow"/>
            <a:r>
              <a:rPr lang="fa-IR" sz="2400" b="1" dirty="0">
                <a:solidFill>
                  <a:prstClr val="black"/>
                </a:solidFill>
                <a:cs typeface="B Nazanin" panose="00000400000000000000" pitchFamily="2" charset="-78"/>
              </a:rPr>
              <a:t>تعیین موقعیت تفاضلی آنی</a:t>
            </a:r>
            <a:r>
              <a:rPr lang="en-US" sz="2400" b="1" dirty="0">
                <a:solidFill>
                  <a:prstClr val="black"/>
                </a:solidFill>
                <a:cs typeface="B Nazanin" panose="00000400000000000000" pitchFamily="2" charset="-78"/>
              </a:rPr>
              <a:t>DGPS</a:t>
            </a:r>
          </a:p>
        </p:txBody>
      </p:sp>
    </p:spTree>
    <p:extLst>
      <p:ext uri="{BB962C8B-B14F-4D97-AF65-F5344CB8AC3E}">
        <p14:creationId xmlns:p14="http://schemas.microsoft.com/office/powerpoint/2010/main" val="283891466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5" grpId="0">
        <p:bldAsOne/>
      </p:bldGraphic>
      <p:bldP spid="6" grpId="0"/>
      <p:bldP spid="7" grpId="0"/>
      <p:bldP spid="8" grpId="0" animBg="1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726" y="424163"/>
            <a:ext cx="6347713" cy="1320800"/>
          </a:xfrm>
        </p:spPr>
        <p:txBody>
          <a:bodyPr>
            <a:noAutofit/>
          </a:bodyPr>
          <a:lstStyle/>
          <a:p>
            <a:pPr algn="r"/>
            <a:r>
              <a:rPr lang="fa-IR" sz="2800" dirty="0">
                <a:solidFill>
                  <a:srgbClr val="FF0000"/>
                </a:solidFill>
                <a:cs typeface="B Titr" panose="00000700000000000000" pitchFamily="2" charset="-78"/>
              </a:rPr>
              <a:t>تعیین موقعیت</a:t>
            </a:r>
            <a:endParaRPr lang="en-US" sz="2800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45750" y="1295400"/>
            <a:ext cx="2930610" cy="46166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 rtl="0"/>
            <a:r>
              <a:rPr lang="fa-IR" sz="2400" b="1" dirty="0">
                <a:solidFill>
                  <a:prstClr val="black">
                    <a:lumMod val="75000"/>
                    <a:lumOff val="25000"/>
                  </a:prstClr>
                </a:solidFill>
                <a:cs typeface="B Nazanin" panose="00000400000000000000" pitchFamily="2" charset="-78"/>
              </a:rPr>
              <a:t>1-تفاضلی با پردازش بعدی</a:t>
            </a:r>
            <a:endParaRPr lang="en-US" sz="2400" b="1" dirty="0">
              <a:solidFill>
                <a:prstClr val="black">
                  <a:lumMod val="75000"/>
                  <a:lumOff val="25000"/>
                </a:prstClr>
              </a:solidFill>
              <a:cs typeface="B Nazanin" panose="00000400000000000000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75999" y="1770518"/>
            <a:ext cx="6000361" cy="46166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 rtl="0"/>
            <a:r>
              <a:rPr lang="fa-IR" sz="2400" b="1" dirty="0">
                <a:solidFill>
                  <a:prstClr val="black">
                    <a:lumMod val="75000"/>
                    <a:lumOff val="25000"/>
                  </a:prstClr>
                </a:solidFill>
                <a:cs typeface="B Nazanin" panose="00000400000000000000" pitchFamily="2" charset="-78"/>
              </a:rPr>
              <a:t>عیب این روش : مختصات به صورت آنی بدست نمی آید. </a:t>
            </a:r>
            <a:endParaRPr lang="en-US" sz="2400" b="1" dirty="0">
              <a:solidFill>
                <a:prstClr val="black">
                  <a:lumMod val="75000"/>
                  <a:lumOff val="25000"/>
                </a:prstClr>
              </a:solidFill>
              <a:cs typeface="B Nazanin" panose="00000400000000000000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10518" y="2900475"/>
            <a:ext cx="1665842" cy="46166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 rtl="0"/>
            <a:r>
              <a:rPr lang="fa-IR" sz="2400" b="1" dirty="0">
                <a:solidFill>
                  <a:prstClr val="black">
                    <a:lumMod val="75000"/>
                    <a:lumOff val="25000"/>
                  </a:prstClr>
                </a:solidFill>
                <a:cs typeface="B Nazanin" panose="00000400000000000000" pitchFamily="2" charset="-78"/>
              </a:rPr>
              <a:t>1-تفاضلی آنی</a:t>
            </a:r>
            <a:endParaRPr lang="en-US" sz="2400" b="1" dirty="0">
              <a:solidFill>
                <a:prstClr val="black">
                  <a:lumMod val="75000"/>
                  <a:lumOff val="25000"/>
                </a:prstClr>
              </a:solidFill>
              <a:cs typeface="B Nazanin" panose="00000400000000000000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92881" y="3413251"/>
            <a:ext cx="6383479" cy="46166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 rtl="0"/>
            <a:r>
              <a:rPr lang="fa-IR" sz="2400" b="1" dirty="0">
                <a:solidFill>
                  <a:prstClr val="black">
                    <a:lumMod val="75000"/>
                    <a:lumOff val="25000"/>
                  </a:prstClr>
                </a:solidFill>
                <a:cs typeface="B Nazanin" panose="00000400000000000000" pitchFamily="2" charset="-78"/>
              </a:rPr>
              <a:t>بسته به میزان توسعه مخابرات در محل های مختلف میباشد.</a:t>
            </a:r>
            <a:endParaRPr lang="en-US" sz="2400" b="1" dirty="0">
              <a:solidFill>
                <a:prstClr val="black">
                  <a:lumMod val="75000"/>
                  <a:lumOff val="25000"/>
                </a:prstClr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3723098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899" y="183792"/>
            <a:ext cx="7696201" cy="1320800"/>
          </a:xfrm>
        </p:spPr>
        <p:txBody>
          <a:bodyPr>
            <a:normAutofit/>
          </a:bodyPr>
          <a:lstStyle/>
          <a:p>
            <a:pPr algn="r"/>
            <a:r>
              <a:rPr lang="fa-IR" sz="2800" dirty="0">
                <a:solidFill>
                  <a:srgbClr val="FF0000"/>
                </a:solidFill>
                <a:cs typeface="B Titr" panose="00000700000000000000" pitchFamily="2" charset="-78"/>
              </a:rPr>
              <a:t>ترکیب سیستم جی پی اس با دیگر سیستم های تعیین موقعیت</a:t>
            </a:r>
            <a:endParaRPr lang="en-US" sz="2800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47930" y="1179983"/>
            <a:ext cx="6065519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rtl="0"/>
            <a:r>
              <a:rPr lang="en-US" sz="2400" b="1" dirty="0">
                <a:solidFill>
                  <a:prstClr val="black">
                    <a:lumMod val="50000"/>
                  </a:prstClr>
                </a:solidFill>
                <a:cs typeface="B Nazanin" panose="00000400000000000000" pitchFamily="2" charset="-78"/>
              </a:rPr>
              <a:t>GIS </a:t>
            </a:r>
            <a:r>
              <a:rPr lang="fa-IR" sz="2400" b="1" dirty="0">
                <a:solidFill>
                  <a:prstClr val="black">
                    <a:lumMod val="50000"/>
                  </a:prstClr>
                </a:solidFill>
                <a:cs typeface="B Nazanin" panose="00000400000000000000" pitchFamily="2" charset="-78"/>
              </a:rPr>
              <a:t>سیستم اطلاعات جغرافیایی</a:t>
            </a:r>
            <a:endParaRPr lang="en-US" sz="2400" b="1" dirty="0">
              <a:solidFill>
                <a:prstClr val="black">
                  <a:lumMod val="50000"/>
                </a:prstClr>
              </a:solidFill>
              <a:cs typeface="B Nazanin" panose="00000400000000000000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76400" y="1867091"/>
            <a:ext cx="6065519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rtl="0"/>
            <a:r>
              <a:rPr lang="fa-IR" sz="2400" b="1" dirty="0">
                <a:solidFill>
                  <a:prstClr val="black">
                    <a:lumMod val="50000"/>
                  </a:prstClr>
                </a:solidFill>
                <a:cs typeface="B Nazanin" panose="00000400000000000000" pitchFamily="2" charset="-78"/>
              </a:rPr>
              <a:t>ذخیره،بهنگام سازی،نمایش،تجزیه و تحلیل</a:t>
            </a:r>
            <a:endParaRPr lang="en-US" sz="2400" b="1" dirty="0">
              <a:solidFill>
                <a:prstClr val="black">
                  <a:lumMod val="50000"/>
                </a:prstClr>
              </a:solidFill>
              <a:cs typeface="B Nazanin" panose="00000400000000000000" pitchFamily="2" charset="-78"/>
            </a:endParaRPr>
          </a:p>
        </p:txBody>
      </p:sp>
      <p:sp>
        <p:nvSpPr>
          <p:cNvPr id="5" name="Bent-Up Arrow 4"/>
          <p:cNvSpPr/>
          <p:nvPr/>
        </p:nvSpPr>
        <p:spPr>
          <a:xfrm rot="10800000">
            <a:off x="4572000" y="1405427"/>
            <a:ext cx="609600" cy="524387"/>
          </a:xfrm>
          <a:prstGeom prst="bentUpArrow">
            <a:avLst>
              <a:gd name="adj1" fmla="val 11003"/>
              <a:gd name="adj2" fmla="val 15669"/>
              <a:gd name="adj3" fmla="val 218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88365" y="2342008"/>
            <a:ext cx="6065519" cy="2308324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rtl="0"/>
            <a:r>
              <a:rPr lang="fa-IR" sz="2400" b="1" dirty="0">
                <a:solidFill>
                  <a:prstClr val="black">
                    <a:lumMod val="50000"/>
                  </a:prstClr>
                </a:solidFill>
                <a:cs typeface="B Nazanin" panose="00000400000000000000" pitchFamily="2" charset="-78"/>
              </a:rPr>
              <a:t>      ویژگی ها</a:t>
            </a:r>
          </a:p>
          <a:p>
            <a:pPr rtl="0"/>
            <a:endParaRPr lang="fa-IR" sz="2400" b="1" dirty="0">
              <a:solidFill>
                <a:prstClr val="black">
                  <a:lumMod val="50000"/>
                </a:prstClr>
              </a:solidFill>
              <a:cs typeface="B Nazanin" panose="00000400000000000000" pitchFamily="2" charset="-78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a-IR" sz="2400" b="1" dirty="0">
                <a:solidFill>
                  <a:prstClr val="black">
                    <a:lumMod val="50000"/>
                  </a:prstClr>
                </a:solidFill>
                <a:cs typeface="B Nazanin" panose="00000400000000000000" pitchFamily="2" charset="-78"/>
              </a:rPr>
              <a:t>بازیابی سریع قسمت هایی از نقشه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a-IR" sz="2400" b="1" dirty="0">
                <a:solidFill>
                  <a:prstClr val="black">
                    <a:lumMod val="50000"/>
                  </a:prstClr>
                </a:solidFill>
                <a:cs typeface="B Nazanin" panose="00000400000000000000" pitchFamily="2" charset="-78"/>
              </a:rPr>
              <a:t>تجزیه و تحلیل سه بعدی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a-IR" sz="2400" b="1" dirty="0">
                <a:solidFill>
                  <a:prstClr val="black">
                    <a:lumMod val="50000"/>
                  </a:prstClr>
                </a:solidFill>
                <a:cs typeface="B Nazanin" panose="00000400000000000000" pitchFamily="2" charset="-78"/>
              </a:rPr>
              <a:t>تنوع در پذیرش داده های ورودی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a-IR" sz="2400" b="1" dirty="0">
                <a:solidFill>
                  <a:prstClr val="black">
                    <a:lumMod val="50000"/>
                  </a:prstClr>
                </a:solidFill>
                <a:cs typeface="B Nazanin" panose="00000400000000000000" pitchFamily="2" charset="-78"/>
              </a:rPr>
              <a:t>و...</a:t>
            </a:r>
            <a:endParaRPr lang="en-US" sz="2400" b="1" dirty="0">
              <a:solidFill>
                <a:prstClr val="black">
                  <a:lumMod val="50000"/>
                </a:prstClr>
              </a:solidFill>
              <a:cs typeface="B Nazanin" panose="00000400000000000000" pitchFamily="2" charset="-7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661" y="2292313"/>
            <a:ext cx="4572000" cy="2712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831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animBg="1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457200"/>
            <a:ext cx="6347713" cy="1320800"/>
          </a:xfrm>
        </p:spPr>
        <p:txBody>
          <a:bodyPr>
            <a:normAutofit/>
          </a:bodyPr>
          <a:lstStyle/>
          <a:p>
            <a:pPr algn="r" rtl="1"/>
            <a:r>
              <a:rPr lang="fa-IR" sz="2800" dirty="0">
                <a:solidFill>
                  <a:srgbClr val="FF0000"/>
                </a:solidFill>
                <a:cs typeface="B Titr" panose="00000700000000000000" pitchFamily="2" charset="-78"/>
              </a:rPr>
              <a:t>مزایای </a:t>
            </a:r>
            <a:r>
              <a:rPr lang="en-US" sz="2800" b="1" dirty="0">
                <a:solidFill>
                  <a:srgbClr val="FF0000"/>
                </a:solidFill>
                <a:cs typeface="B Titr" panose="00000700000000000000" pitchFamily="2" charset="-78"/>
              </a:rPr>
              <a:t>GIS</a:t>
            </a:r>
            <a:r>
              <a:rPr lang="fa-IR" sz="2800" dirty="0">
                <a:solidFill>
                  <a:srgbClr val="FF0000"/>
                </a:solidFill>
                <a:cs typeface="B Titr" panose="00000700000000000000" pitchFamily="2" charset="-78"/>
              </a:rPr>
              <a:t> در حمل و نقل کشورها </a:t>
            </a:r>
            <a:endParaRPr lang="en-US" sz="2800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4453" y="1676400"/>
            <a:ext cx="8861785" cy="2677656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fa-IR" sz="2400" dirty="0">
                <a:solidFill>
                  <a:prstClr val="black">
                    <a:lumMod val="50000"/>
                  </a:prstClr>
                </a:solidFill>
                <a:cs typeface="B Nazanin" panose="00000400000000000000" pitchFamily="2" charset="-78"/>
              </a:rPr>
              <a:t>طبقه بندی جاده ها در لایه های مختلف اطلاعاتی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a-IR" sz="2400" dirty="0">
                <a:solidFill>
                  <a:prstClr val="black">
                    <a:lumMod val="50000"/>
                  </a:prstClr>
                </a:solidFill>
                <a:cs typeface="B Nazanin" panose="00000400000000000000" pitchFamily="2" charset="-78"/>
              </a:rPr>
              <a:t>مکان های چراغ های راهنمایی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a-IR" sz="2400" dirty="0">
                <a:solidFill>
                  <a:prstClr val="black">
                    <a:lumMod val="50000"/>
                  </a:prstClr>
                </a:solidFill>
                <a:cs typeface="B Nazanin" panose="00000400000000000000" pitchFamily="2" charset="-78"/>
              </a:rPr>
              <a:t>پاسگاه ها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a-IR" sz="2400" dirty="0">
                <a:solidFill>
                  <a:prstClr val="black">
                    <a:lumMod val="50000"/>
                  </a:prstClr>
                </a:solidFill>
                <a:cs typeface="B Nazanin" panose="00000400000000000000" pitchFamily="2" charset="-78"/>
              </a:rPr>
              <a:t>وضعیت کیفی جاده ها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a-IR" sz="2400" dirty="0">
                <a:solidFill>
                  <a:prstClr val="black">
                    <a:lumMod val="50000"/>
                  </a:prstClr>
                </a:solidFill>
                <a:cs typeface="B Nazanin" panose="00000400000000000000" pitchFamily="2" charset="-78"/>
              </a:rPr>
              <a:t>تعیین مسیر های بهینه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a-IR" sz="2400" dirty="0">
                <a:solidFill>
                  <a:prstClr val="black">
                    <a:lumMod val="50000"/>
                  </a:prstClr>
                </a:solidFill>
                <a:cs typeface="B Nazanin" panose="00000400000000000000" pitchFamily="2" charset="-78"/>
              </a:rPr>
              <a:t>فرایند رفع خطا در جاده ها با استفاده از ایجاد شبکه(</a:t>
            </a:r>
            <a:r>
              <a:rPr lang="en-US" sz="2400" dirty="0">
                <a:solidFill>
                  <a:prstClr val="black">
                    <a:lumMod val="50000"/>
                  </a:prstClr>
                </a:solidFill>
                <a:cs typeface="B Nazanin" panose="00000400000000000000" pitchFamily="2" charset="-78"/>
              </a:rPr>
              <a:t>URBAN NETWORK </a:t>
            </a:r>
            <a:r>
              <a:rPr lang="fa-IR" sz="2400" dirty="0">
                <a:solidFill>
                  <a:prstClr val="black">
                    <a:lumMod val="50000"/>
                  </a:prstClr>
                </a:solidFill>
                <a:cs typeface="B Nazanin" panose="00000400000000000000" pitchFamily="2" charset="-78"/>
              </a:rPr>
              <a:t>)وتحلیل آن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a-IR" sz="2400" dirty="0">
                <a:solidFill>
                  <a:prstClr val="black">
                    <a:lumMod val="50000"/>
                  </a:prstClr>
                </a:solidFill>
                <a:cs typeface="B Nazanin" panose="00000400000000000000" pitchFamily="2" charset="-78"/>
              </a:rPr>
              <a:t>پمپ بنزین ،تعمیرگاه و ...</a:t>
            </a:r>
            <a:endParaRPr lang="en-US" sz="2400" dirty="0">
              <a:solidFill>
                <a:prstClr val="black">
                  <a:lumMod val="50000"/>
                </a:prstClr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0764493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8148" y="309091"/>
            <a:ext cx="6347713" cy="1320800"/>
          </a:xfrm>
        </p:spPr>
        <p:txBody>
          <a:bodyPr>
            <a:normAutofit/>
          </a:bodyPr>
          <a:lstStyle/>
          <a:p>
            <a:pPr algn="r" rtl="1"/>
            <a:r>
              <a:rPr lang="fa-IR" sz="2800" dirty="0">
                <a:solidFill>
                  <a:srgbClr val="FF0000"/>
                </a:solidFill>
                <a:cs typeface="B Titr" panose="00000700000000000000" pitchFamily="2" charset="-78"/>
              </a:rPr>
              <a:t>تلفیق </a:t>
            </a:r>
            <a:r>
              <a:rPr lang="en-US" sz="2800" b="1" dirty="0">
                <a:solidFill>
                  <a:srgbClr val="FF0000"/>
                </a:solidFill>
                <a:cs typeface="B Titr" panose="00000700000000000000" pitchFamily="2" charset="-78"/>
              </a:rPr>
              <a:t>GIS</a:t>
            </a:r>
            <a:r>
              <a:rPr lang="fa-IR" sz="2800" dirty="0">
                <a:solidFill>
                  <a:srgbClr val="FF0000"/>
                </a:solidFill>
                <a:cs typeface="B Titr" panose="00000700000000000000" pitchFamily="2" charset="-78"/>
              </a:rPr>
              <a:t>و</a:t>
            </a:r>
            <a:r>
              <a:rPr lang="en-US" sz="2800" b="1" dirty="0">
                <a:solidFill>
                  <a:srgbClr val="FF0000"/>
                </a:solidFill>
                <a:cs typeface="B Titr" panose="00000700000000000000" pitchFamily="2" charset="-78"/>
              </a:rPr>
              <a:t>GPS</a:t>
            </a:r>
            <a:r>
              <a:rPr lang="fa-IR" sz="2800" dirty="0">
                <a:solidFill>
                  <a:srgbClr val="FF0000"/>
                </a:solidFill>
                <a:cs typeface="B Titr" panose="00000700000000000000" pitchFamily="2" charset="-78"/>
              </a:rPr>
              <a:t>درکنترل هوشمند حمل ونقل </a:t>
            </a:r>
            <a:r>
              <a:rPr lang="en-US" sz="2800" b="1" dirty="0">
                <a:solidFill>
                  <a:srgbClr val="FF0000"/>
                </a:solidFill>
                <a:cs typeface="B Titr" panose="00000700000000000000" pitchFamily="2" charset="-78"/>
              </a:rPr>
              <a:t>ITS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124200" y="1143000"/>
            <a:ext cx="6172200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rtl="0"/>
            <a:r>
              <a:rPr lang="fa-IR" sz="2400" b="1" dirty="0">
                <a:solidFill>
                  <a:prstClr val="black">
                    <a:lumMod val="50000"/>
                  </a:prstClr>
                </a:solidFill>
                <a:cs typeface="B Nazanin" panose="00000400000000000000" pitchFamily="2" charset="-78"/>
              </a:rPr>
              <a:t>سیستم هوشمند ترافیک نمونه ای ازاین تلفیق است</a:t>
            </a:r>
            <a:endParaRPr lang="en-US" sz="2400" b="1" dirty="0">
              <a:solidFill>
                <a:prstClr val="black">
                  <a:lumMod val="50000"/>
                </a:prstClr>
              </a:solidFill>
              <a:cs typeface="B Nazanin" panose="00000400000000000000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61760" y="2760465"/>
            <a:ext cx="2514600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2400" b="1" dirty="0">
                <a:solidFill>
                  <a:prstClr val="black">
                    <a:lumMod val="50000"/>
                  </a:prstClr>
                </a:solidFill>
                <a:cs typeface="B Nazanin" panose="00000400000000000000" pitchFamily="2" charset="-78"/>
              </a:rPr>
              <a:t>ITS </a:t>
            </a:r>
            <a:r>
              <a:rPr lang="fa-IR" sz="2400" b="1" dirty="0">
                <a:solidFill>
                  <a:prstClr val="black">
                    <a:lumMod val="50000"/>
                  </a:prstClr>
                </a:solidFill>
                <a:cs typeface="B Nazanin" panose="00000400000000000000" pitchFamily="2" charset="-78"/>
              </a:rPr>
              <a:t>و سایر سیستم ها</a:t>
            </a:r>
            <a:endParaRPr lang="en-US" sz="2400" b="1" dirty="0">
              <a:solidFill>
                <a:prstClr val="black">
                  <a:lumMod val="50000"/>
                </a:prstClr>
              </a:solidFill>
              <a:cs typeface="B Nazanin" panose="00000400000000000000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7640" y="3554572"/>
            <a:ext cx="8976360" cy="1200329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rtl="0"/>
            <a:r>
              <a:rPr lang="fa-IR" sz="2400" b="1" dirty="0">
                <a:solidFill>
                  <a:prstClr val="black">
                    <a:lumMod val="50000"/>
                  </a:prstClr>
                </a:solidFill>
                <a:cs typeface="B Nazanin" panose="00000400000000000000" pitchFamily="2" charset="-78"/>
              </a:rPr>
              <a:t>سیستم خودکار</a:t>
            </a:r>
          </a:p>
          <a:p>
            <a:pPr rtl="0"/>
            <a:r>
              <a:rPr lang="fa-IR" sz="2400" b="1" dirty="0">
                <a:solidFill>
                  <a:prstClr val="black">
                    <a:lumMod val="50000"/>
                  </a:prstClr>
                </a:solidFill>
                <a:cs typeface="B Nazanin" panose="00000400000000000000" pitchFamily="2" charset="-78"/>
              </a:rPr>
              <a:t>راننده هرلحظه موقعیت خودرا برروی نقشه</a:t>
            </a:r>
          </a:p>
          <a:p>
            <a:pPr rtl="0"/>
            <a:r>
              <a:rPr lang="fa-IR" sz="2400" b="1" dirty="0">
                <a:solidFill>
                  <a:prstClr val="black">
                    <a:lumMod val="50000"/>
                  </a:prstClr>
                </a:solidFill>
                <a:cs typeface="B Nazanin" panose="00000400000000000000" pitchFamily="2" charset="-78"/>
              </a:rPr>
              <a:t> مشاهده میکند اما فاقد ارتباطات رادیویی</a:t>
            </a:r>
            <a:endParaRPr lang="en-US" sz="2400" b="1" dirty="0">
              <a:solidFill>
                <a:prstClr val="black">
                  <a:lumMod val="50000"/>
                </a:prstClr>
              </a:solidFill>
              <a:cs typeface="B Nazanin" panose="00000400000000000000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40326" y="2117563"/>
            <a:ext cx="1736034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fa-IR" sz="2400" b="1" dirty="0">
                <a:solidFill>
                  <a:prstClr val="black">
                    <a:lumMod val="50000"/>
                  </a:prstClr>
                </a:solidFill>
                <a:cs typeface="B Nazanin" panose="00000400000000000000" pitchFamily="2" charset="-78"/>
              </a:rPr>
              <a:t>مفهوم </a:t>
            </a:r>
            <a:r>
              <a:rPr lang="en-US" sz="2400" b="1" dirty="0">
                <a:solidFill>
                  <a:prstClr val="black">
                    <a:lumMod val="50000"/>
                  </a:prstClr>
                </a:solidFill>
                <a:cs typeface="B Nazanin" panose="00000400000000000000" pitchFamily="2" charset="-78"/>
              </a:rPr>
              <a:t> ITS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205" y="1547429"/>
            <a:ext cx="5257800" cy="2426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3234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066800" y="304800"/>
            <a:ext cx="7876800" cy="514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r>
              <a:rPr lang="fa-IR" sz="2800" dirty="0">
                <a:solidFill>
                  <a:srgbClr val="FF0000"/>
                </a:solidFill>
                <a:cs typeface="B Titr" panose="00000700000000000000" pitchFamily="2" charset="-78"/>
              </a:rPr>
              <a:t>تلفیق </a:t>
            </a:r>
            <a:r>
              <a:rPr lang="en-US" sz="2800" b="1" dirty="0">
                <a:solidFill>
                  <a:srgbClr val="FF0000"/>
                </a:solidFill>
                <a:cs typeface="B Titr" panose="00000700000000000000" pitchFamily="2" charset="-78"/>
              </a:rPr>
              <a:t>GIS</a:t>
            </a:r>
            <a:r>
              <a:rPr lang="fa-IR" sz="2800" dirty="0">
                <a:solidFill>
                  <a:srgbClr val="FF0000"/>
                </a:solidFill>
                <a:cs typeface="B Titr" panose="00000700000000000000" pitchFamily="2" charset="-78"/>
              </a:rPr>
              <a:t>و</a:t>
            </a:r>
            <a:r>
              <a:rPr lang="en-US" sz="2800" b="1" dirty="0">
                <a:solidFill>
                  <a:srgbClr val="FF0000"/>
                </a:solidFill>
                <a:cs typeface="B Titr" panose="00000700000000000000" pitchFamily="2" charset="-78"/>
              </a:rPr>
              <a:t>GPS</a:t>
            </a:r>
            <a:r>
              <a:rPr lang="fa-IR" sz="2800" dirty="0">
                <a:solidFill>
                  <a:srgbClr val="FF0000"/>
                </a:solidFill>
                <a:cs typeface="B Titr" panose="00000700000000000000" pitchFamily="2" charset="-78"/>
              </a:rPr>
              <a:t>درکنترل هوشمند حمل ونقل </a:t>
            </a:r>
            <a:r>
              <a:rPr lang="en-US" sz="2800" b="1" dirty="0">
                <a:solidFill>
                  <a:srgbClr val="FF0000"/>
                </a:solidFill>
                <a:cs typeface="B Titr" panose="00000700000000000000" pitchFamily="2" charset="-78"/>
              </a:rPr>
              <a:t>ITS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9087" y="1219200"/>
            <a:ext cx="8794513" cy="83099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rtl="0"/>
            <a:r>
              <a:rPr lang="fa-IR" sz="2400" b="1" dirty="0">
                <a:solidFill>
                  <a:prstClr val="black">
                    <a:lumMod val="50000"/>
                  </a:prstClr>
                </a:solidFill>
                <a:cs typeface="B Nazanin" panose="00000400000000000000" pitchFamily="2" charset="-78"/>
              </a:rPr>
              <a:t>سیستم مدیریت ناوگان</a:t>
            </a:r>
          </a:p>
          <a:p>
            <a:pPr rtl="0"/>
            <a:r>
              <a:rPr lang="fa-IR" sz="2400" b="1" dirty="0">
                <a:solidFill>
                  <a:prstClr val="black">
                    <a:lumMod val="50000"/>
                  </a:prstClr>
                </a:solidFill>
                <a:cs typeface="B Nazanin" panose="00000400000000000000" pitchFamily="2" charset="-78"/>
              </a:rPr>
              <a:t>اطلاعات مربوطه:نوع اتومبیل،تعداد مسافر،تناژبار و ...</a:t>
            </a:r>
            <a:endParaRPr lang="en-US" sz="2400" b="1" dirty="0">
              <a:solidFill>
                <a:prstClr val="black">
                  <a:lumMod val="50000"/>
                </a:prstClr>
              </a:solidFill>
              <a:cs typeface="B Nazanin" panose="00000400000000000000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9087" y="2449797"/>
            <a:ext cx="8794513" cy="83099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rtl="0"/>
            <a:r>
              <a:rPr lang="fa-IR" sz="2400" b="1" dirty="0">
                <a:solidFill>
                  <a:prstClr val="black">
                    <a:lumMod val="50000"/>
                  </a:prstClr>
                </a:solidFill>
                <a:cs typeface="B Nazanin" panose="00000400000000000000" pitchFamily="2" charset="-78"/>
              </a:rPr>
              <a:t>سیستم اکتشافی</a:t>
            </a:r>
          </a:p>
          <a:p>
            <a:pPr rtl="0"/>
            <a:r>
              <a:rPr lang="fa-IR" sz="2400" b="1" dirty="0">
                <a:solidFill>
                  <a:prstClr val="black">
                    <a:lumMod val="50000"/>
                  </a:prstClr>
                </a:solidFill>
                <a:cs typeface="B Nazanin" panose="00000400000000000000" pitchFamily="2" charset="-78"/>
              </a:rPr>
              <a:t>یک سیستم بسیار پیشرفته و خودکار به اضافه دوربین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673768"/>
            <a:ext cx="4083454" cy="27813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 rot="5400000">
            <a:off x="3828702" y="4140952"/>
            <a:ext cx="17331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rtl="0"/>
            <a:r>
              <a:rPr lang="fa-IR" sz="2400" b="1" dirty="0">
                <a:solidFill>
                  <a:prstClr val="black"/>
                </a:solidFill>
                <a:cs typeface="B Nazanin" panose="00000400000000000000" pitchFamily="2" charset="-78"/>
              </a:rPr>
              <a:t>مدیریت ناوگان</a:t>
            </a:r>
          </a:p>
        </p:txBody>
      </p:sp>
    </p:spTree>
    <p:extLst>
      <p:ext uri="{BB962C8B-B14F-4D97-AF65-F5344CB8AC3E}">
        <p14:creationId xmlns:p14="http://schemas.microsoft.com/office/powerpoint/2010/main" val="2411226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dirty="0">
                <a:cs typeface="B Titr" panose="00000700000000000000" pitchFamily="2" charset="-78"/>
              </a:rPr>
              <a:t>مطالعات حمل ونقل هوشمند در ایران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692995" y="1066800"/>
            <a:ext cx="4283365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rtl="0"/>
            <a:r>
              <a:rPr lang="fa-IR" sz="2400" b="1" dirty="0">
                <a:solidFill>
                  <a:prstClr val="black">
                    <a:lumMod val="50000"/>
                  </a:prstClr>
                </a:solidFill>
                <a:cs typeface="B Nazanin" panose="00000400000000000000" pitchFamily="2" charset="-78"/>
              </a:rPr>
              <a:t>از جمله اقداماتی که انجام شده است:</a:t>
            </a:r>
            <a:endParaRPr lang="en-US" sz="2400" b="1" dirty="0">
              <a:solidFill>
                <a:prstClr val="black">
                  <a:lumMod val="50000"/>
                </a:prstClr>
              </a:solidFill>
              <a:cs typeface="B Nazanin" panose="00000400000000000000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47800" y="1774983"/>
            <a:ext cx="7696200" cy="1200329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fa-IR" sz="2400" b="1" dirty="0">
                <a:solidFill>
                  <a:prstClr val="black">
                    <a:lumMod val="50000"/>
                  </a:prstClr>
                </a:solidFill>
                <a:cs typeface="B Nazanin" panose="00000400000000000000" pitchFamily="2" charset="-78"/>
              </a:rPr>
              <a:t>اعلام وضعیت از طریق رادیو پیام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fa-IR" sz="2400" b="1" dirty="0">
              <a:solidFill>
                <a:prstClr val="black">
                  <a:lumMod val="50000"/>
                </a:prstClr>
              </a:solidFill>
              <a:cs typeface="B Nazanin" panose="00000400000000000000" pitchFamily="2" charset="-78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a-IR" sz="2400" b="1" dirty="0">
                <a:solidFill>
                  <a:prstClr val="black">
                    <a:lumMod val="50000"/>
                  </a:prstClr>
                </a:solidFill>
                <a:cs typeface="B Nazanin" panose="00000400000000000000" pitchFamily="2" charset="-78"/>
              </a:rPr>
              <a:t>پروژه های مشترک سازمان نقشه برداری </a:t>
            </a:r>
            <a:endParaRPr lang="en-US" sz="2400" b="1" dirty="0">
              <a:solidFill>
                <a:prstClr val="black">
                  <a:lumMod val="50000"/>
                </a:prstClr>
              </a:solidFill>
              <a:cs typeface="B Nazanin" panose="00000400000000000000" pitchFamily="2" charset="-78"/>
            </a:endParaRPr>
          </a:p>
        </p:txBody>
      </p:sp>
      <p:graphicFrame>
        <p:nvGraphicFramePr>
          <p:cNvPr id="5" name="Diagram 4"/>
          <p:cNvGraphicFramePr/>
          <p:nvPr>
            <p:extLst/>
          </p:nvPr>
        </p:nvGraphicFramePr>
        <p:xfrm>
          <a:off x="152400" y="1774983"/>
          <a:ext cx="4376053" cy="340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68755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Graphic spid="5" grpId="0">
        <p:bldAsOne/>
      </p:bldGraphic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11</TotalTime>
  <Words>520</Words>
  <Application>Microsoft Office PowerPoint</Application>
  <PresentationFormat>On-screen Show (4:3)</PresentationFormat>
  <Paragraphs>67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24" baseType="lpstr">
      <vt:lpstr>AgonicDisplaySSi</vt:lpstr>
      <vt:lpstr>Arial</vt:lpstr>
      <vt:lpstr>B Homa</vt:lpstr>
      <vt:lpstr>B Nazanin</vt:lpstr>
      <vt:lpstr>B Titr</vt:lpstr>
      <vt:lpstr>Calibri</vt:lpstr>
      <vt:lpstr>Calibri Light</vt:lpstr>
      <vt:lpstr>Times New Roman</vt:lpstr>
      <vt:lpstr>Trebuchet MS</vt:lpstr>
      <vt:lpstr>Wingdings</vt:lpstr>
      <vt:lpstr>Wingdings 3</vt:lpstr>
      <vt:lpstr>Office Theme</vt:lpstr>
      <vt:lpstr>Facet</vt:lpstr>
      <vt:lpstr>PowerPoint Presentation</vt:lpstr>
      <vt:lpstr>مقدمه</vt:lpstr>
      <vt:lpstr>مفاهیمی از GPS</vt:lpstr>
      <vt:lpstr>تعیین موقعیت</vt:lpstr>
      <vt:lpstr>ترکیب سیستم جی پی اس با دیگر سیستم های تعیین موقعیت</vt:lpstr>
      <vt:lpstr>مزایای GIS در حمل و نقل کشورها </vt:lpstr>
      <vt:lpstr>تلفیق GISوGPSدرکنترل هوشمند حمل ونقل ITS</vt:lpstr>
      <vt:lpstr>PowerPoint Presentation</vt:lpstr>
      <vt:lpstr>مطالعات حمل ونقل هوشمند در ایران</vt:lpstr>
      <vt:lpstr>نتیجه گیری و پیشنهادات</vt:lpstr>
      <vt:lpstr>منابع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</dc:creator>
  <cp:lastModifiedBy>Mohammad</cp:lastModifiedBy>
  <cp:revision>2</cp:revision>
  <dcterms:created xsi:type="dcterms:W3CDTF">2020-11-10T00:09:57Z</dcterms:created>
  <dcterms:modified xsi:type="dcterms:W3CDTF">2020-11-10T00:21:15Z</dcterms:modified>
</cp:coreProperties>
</file>