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C6BD244B-DAEB-4157-915C-F0B9CE91072C}"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1050621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6BD244B-DAEB-4157-915C-F0B9CE91072C}"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705269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6BD244B-DAEB-4157-915C-F0B9CE91072C}"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348769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32734411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3299042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220138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823805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21943988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1554288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2971423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1727806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C6BD244B-DAEB-4157-915C-F0B9CE91072C}"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24082561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3275274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3111326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B7C6342-F7C2-4FE5-BBF3-EB092D8B28D8}"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40068980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30043702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7C6342-F7C2-4FE5-BBF3-EB092D8B28D8}"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algn="l" rtl="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29901868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14777747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16258597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2736B19-2EA3-4489-A548-97060B4F588A}" type="datetimeFigureOut">
              <a:rPr lang="en-US" smtClean="0">
                <a:solidFill>
                  <a:prstClr val="black">
                    <a:tint val="75000"/>
                  </a:prstClr>
                </a:solidFill>
              </a:rPr>
              <a:pPr/>
              <a:t>11/14/2020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B7C6342-F7C2-4FE5-BBF3-EB092D8B28D8}" type="slidenum">
              <a:rPr lang="en-US" smtClean="0"/>
              <a:pPr/>
              <a:t>‹#›</a:t>
            </a:fld>
            <a:endParaRPr lang="en-US"/>
          </a:p>
        </p:txBody>
      </p:sp>
    </p:spTree>
    <p:extLst>
      <p:ext uri="{BB962C8B-B14F-4D97-AF65-F5344CB8AC3E}">
        <p14:creationId xmlns:p14="http://schemas.microsoft.com/office/powerpoint/2010/main" val="4266756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BD244B-DAEB-4157-915C-F0B9CE91072C}" type="datetimeFigureOut">
              <a:rPr lang="fa-IR" smtClean="0"/>
              <a:t>29/03/1442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498184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C6BD244B-DAEB-4157-915C-F0B9CE91072C}"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2840886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C6BD244B-DAEB-4157-915C-F0B9CE91072C}" type="datetimeFigureOut">
              <a:rPr lang="fa-IR" smtClean="0"/>
              <a:t>29/03/1442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4049692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C6BD244B-DAEB-4157-915C-F0B9CE91072C}" type="datetimeFigureOut">
              <a:rPr lang="fa-IR" smtClean="0"/>
              <a:t>29/03/1442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3345101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D244B-DAEB-4157-915C-F0B9CE91072C}" type="datetimeFigureOut">
              <a:rPr lang="fa-IR" smtClean="0"/>
              <a:t>29/03/1442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1088415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BD244B-DAEB-4157-915C-F0B9CE91072C}"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511025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BD244B-DAEB-4157-915C-F0B9CE91072C}" type="datetimeFigureOut">
              <a:rPr lang="fa-IR" smtClean="0"/>
              <a:t>29/03/1442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65985FE-BA1B-408C-B24D-16AE0561F5CE}" type="slidenum">
              <a:rPr lang="fa-IR" smtClean="0"/>
              <a:t>‹#›</a:t>
            </a:fld>
            <a:endParaRPr lang="fa-IR"/>
          </a:p>
        </p:txBody>
      </p:sp>
    </p:spTree>
    <p:extLst>
      <p:ext uri="{BB962C8B-B14F-4D97-AF65-F5344CB8AC3E}">
        <p14:creationId xmlns:p14="http://schemas.microsoft.com/office/powerpoint/2010/main" val="209652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6BD244B-DAEB-4157-915C-F0B9CE91072C}" type="datetimeFigureOut">
              <a:rPr lang="fa-IR" smtClean="0"/>
              <a:t>29/03/1442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65985FE-BA1B-408C-B24D-16AE0561F5CE}" type="slidenum">
              <a:rPr lang="fa-IR" smtClean="0"/>
              <a:t>‹#›</a:t>
            </a:fld>
            <a:endParaRPr lang="fa-IR"/>
          </a:p>
        </p:txBody>
      </p:sp>
    </p:spTree>
    <p:extLst>
      <p:ext uri="{BB962C8B-B14F-4D97-AF65-F5344CB8AC3E}">
        <p14:creationId xmlns:p14="http://schemas.microsoft.com/office/powerpoint/2010/main" val="1431631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32736B19-2EA3-4489-A548-97060B4F588A}" type="datetimeFigureOut">
              <a:rPr lang="en-US" smtClean="0">
                <a:solidFill>
                  <a:prstClr val="black">
                    <a:tint val="75000"/>
                  </a:prstClr>
                </a:solidFill>
              </a:rPr>
              <a:pPr rtl="0"/>
              <a:t>11/14/2020</a:t>
            </a:fld>
            <a:endParaRPr lang="en-US">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rtl="0"/>
            <a:endParaRPr lang="en-US">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rtl="0"/>
            <a:fld id="{7B7C6342-F7C2-4FE5-BBF3-EB092D8B28D8}" type="slidenum">
              <a:rPr lang="en-US" smtClean="0"/>
              <a:pPr rtl="0"/>
              <a:t>‹#›</a:t>
            </a:fld>
            <a:endParaRPr lang="en-US"/>
          </a:p>
        </p:txBody>
      </p:sp>
    </p:spTree>
    <p:extLst>
      <p:ext uri="{BB962C8B-B14F-4D97-AF65-F5344CB8AC3E}">
        <p14:creationId xmlns:p14="http://schemas.microsoft.com/office/powerpoint/2010/main" val="1327404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11744" y="2575309"/>
            <a:ext cx="8062277" cy="1446550"/>
          </a:xfrm>
          <a:prstGeom prst="rect">
            <a:avLst/>
          </a:prstGeom>
          <a:noFill/>
        </p:spPr>
        <p:txBody>
          <a:bodyPr wrap="square" rtlCol="0">
            <a:spAutoFit/>
          </a:bodyPr>
          <a:lstStyle/>
          <a:p>
            <a:pPr algn="ctr"/>
            <a:endParaRPr lang="fa-IR" sz="2400" b="1" dirty="0">
              <a:solidFill>
                <a:srgbClr val="E3EACF"/>
              </a:solidFill>
              <a:effectLst>
                <a:outerShdw blurRad="38100" dist="38100" dir="2700000" algn="tl">
                  <a:srgbClr val="000000">
                    <a:alpha val="43137"/>
                  </a:srgbClr>
                </a:outerShdw>
              </a:effectLst>
              <a:cs typeface="B Titr" panose="00000700000000000000" pitchFamily="2" charset="-78"/>
            </a:endParaRPr>
          </a:p>
          <a:p>
            <a:pPr algn="ctr"/>
            <a:r>
              <a:rPr lang="fa-IR" sz="3200" b="1" dirty="0">
                <a:solidFill>
                  <a:srgbClr val="FFC000"/>
                </a:solidFill>
                <a:effectLst>
                  <a:outerShdw blurRad="38100" dist="38100" dir="2700000" algn="tl">
                    <a:srgbClr val="000000">
                      <a:alpha val="43137"/>
                    </a:srgbClr>
                  </a:outerShdw>
                </a:effectLst>
                <a:cs typeface="B Titr" panose="00000700000000000000" pitchFamily="2" charset="-78"/>
              </a:rPr>
              <a:t>برنامه سوم توسعه اقتصادی، اجتماعی و فرهنگی جمهوری اسلامی ایران (83-1379)</a:t>
            </a:r>
            <a:endParaRPr lang="en-US" sz="24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26689682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cs typeface="B Titr" panose="00000700000000000000" pitchFamily="2" charset="-78"/>
              </a:rPr>
              <a:t>فصل نظام درآمد</a:t>
            </a:r>
            <a:r>
              <a:rPr lang="en-US" sz="4000" dirty="0">
                <a:solidFill>
                  <a:srgbClr val="FFC000"/>
                </a:solidFill>
                <a:cs typeface="B Titr" panose="00000700000000000000" pitchFamily="2" charset="-78"/>
              </a:rPr>
              <a:t> - </a:t>
            </a:r>
            <a:r>
              <a:rPr lang="fa-IR" sz="4000" dirty="0">
                <a:solidFill>
                  <a:srgbClr val="FFC000"/>
                </a:solidFill>
                <a:cs typeface="B Titr" panose="00000700000000000000" pitchFamily="2" charset="-78"/>
              </a:rPr>
              <a:t>هزینه استان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4" name="Pentagon 13"/>
          <p:cNvSpPr/>
          <p:nvPr/>
        </p:nvSpPr>
        <p:spPr>
          <a:xfrm flipH="1">
            <a:off x="10947043" y="3093724"/>
            <a:ext cx="784964" cy="248510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srgbClr val="E3EACF"/>
                </a:solidFill>
                <a:cs typeface="B Titr" panose="00000700000000000000" pitchFamily="2" charset="-78"/>
              </a:rPr>
              <a:t>ماده 71</a:t>
            </a:r>
            <a:endParaRPr lang="en-US" b="1" dirty="0">
              <a:solidFill>
                <a:srgbClr val="E3EACF"/>
              </a:solidFill>
              <a:cs typeface="B Titr" panose="00000700000000000000" pitchFamily="2" charset="-78"/>
            </a:endParaRPr>
          </a:p>
        </p:txBody>
      </p:sp>
      <p:sp>
        <p:nvSpPr>
          <p:cNvPr id="17" name="Rectangle 16"/>
          <p:cNvSpPr/>
          <p:nvPr/>
        </p:nvSpPr>
        <p:spPr>
          <a:xfrm>
            <a:off x="655239" y="2178766"/>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شورای برنامه ریزی و توسعه استان وظایف زیر را به عهده دارد</a:t>
            </a:r>
            <a:r>
              <a:rPr lang="en-US" dirty="0">
                <a:solidFill>
                  <a:prstClr val="black"/>
                </a:solidFill>
                <a:cs typeface="B Nazanin" panose="00000400000000000000" pitchFamily="2" charset="-78"/>
              </a:rPr>
              <a:t>:</a:t>
            </a:r>
            <a:r>
              <a:rPr lang="fa-IR" dirty="0">
                <a:solidFill>
                  <a:prstClr val="black"/>
                </a:solidFill>
                <a:ea typeface="Times New Roman" panose="02020603050405020304" pitchFamily="18" charset="0"/>
                <a:cs typeface="B Nazanin" panose="00000400000000000000" pitchFamily="2" charset="-78"/>
              </a:rPr>
              <a:t>.</a:t>
            </a:r>
          </a:p>
          <a:p>
            <a:pPr algn="just"/>
            <a:r>
              <a:rPr lang="fa-IR" dirty="0">
                <a:solidFill>
                  <a:prstClr val="black"/>
                </a:solidFill>
                <a:cs typeface="B Nazanin" panose="00000400000000000000" pitchFamily="2" charset="-78"/>
              </a:rPr>
              <a:t>الف</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 تأیید برنامه های بلندمدت توسعه استان شامل جهتگیری‌های توسعه بلند مدت استان، در چارچوب نظام برنامه‌ریزی کشور و در راستای جهتگیری‌های بلندمدت کشور و طرح آمایش ملی</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0" name="Rectangle 9"/>
          <p:cNvSpPr/>
          <p:nvPr/>
        </p:nvSpPr>
        <p:spPr>
          <a:xfrm>
            <a:off x="655239" y="3278632"/>
            <a:ext cx="10071227" cy="923330"/>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ب</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 تأیید برنامه‌های میان مدت توسعه استان شامل هدفها، سیاستها و خط مشی‌های توسعه اقتصادی، اجتماعی و فرهنگی و اولویتهای سرمایه گذاری در توسعه استان که در چارچوب رهنمودهای کلی و سیاستهای کلان و بخشی و سازگار با برنامه میان مدت ملی برای دوره برنامه توسعه تهیه میشود</a:t>
            </a:r>
            <a:r>
              <a:rPr lang="en-US" dirty="0">
                <a:solidFill>
                  <a:prstClr val="black"/>
                </a:solidFill>
                <a:cs typeface="B Nazanin" panose="00000400000000000000" pitchFamily="2" charset="-78"/>
              </a:rPr>
              <a:t>.</a:t>
            </a:r>
          </a:p>
        </p:txBody>
      </p:sp>
      <p:sp>
        <p:nvSpPr>
          <p:cNvPr id="11" name="Rectangle 10"/>
          <p:cNvSpPr/>
          <p:nvPr/>
        </p:nvSpPr>
        <p:spPr>
          <a:xfrm>
            <a:off x="670646" y="4378851"/>
            <a:ext cx="10040412" cy="646331"/>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ج</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تصویب طرحهای توسعه و عمران و سلسله مراتب خدمات شهری و روستائی در قالب برنامه‌های توسعه استان، با رعایت سیاست‌های مصوب شورای عالی معماری و شهرسازی</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2" name="Rectangle 11"/>
          <p:cNvSpPr/>
          <p:nvPr/>
        </p:nvSpPr>
        <p:spPr>
          <a:xfrm>
            <a:off x="670646" y="5202071"/>
            <a:ext cx="10071227" cy="646331"/>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د</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اتخاذ تدابیر لازم برای تحقق آن قسمت از درآمدهای عمومی و اختصاصی دولت در استان که توسط دستگاه اجرائی استانی وصول و به خزانه استان واریز میگرد (درآمد استانی) و پیشنهاد کسب منابع جدید درآمد در چارچوب سیاست‌های مصوب دولت</a:t>
            </a:r>
            <a:r>
              <a:rPr lang="en-US" dirty="0">
                <a:solidFill>
                  <a:prstClr val="black"/>
                </a:solidFill>
                <a:cs typeface="B Nazanin" panose="00000400000000000000" pitchFamily="2" charset="-78"/>
              </a:rPr>
              <a:t>.</a:t>
            </a:r>
          </a:p>
        </p:txBody>
      </p:sp>
      <p:sp>
        <p:nvSpPr>
          <p:cNvPr id="21" name="Pentagon 20"/>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22" name="Pentagon 21"/>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Tree>
    <p:extLst>
      <p:ext uri="{BB962C8B-B14F-4D97-AF65-F5344CB8AC3E}">
        <p14:creationId xmlns:p14="http://schemas.microsoft.com/office/powerpoint/2010/main" val="3057062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71129" y="2202530"/>
            <a:ext cx="10071227" cy="369332"/>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ه</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اتخاذ تدابیر لازم برای صرفه‌جویی در هزینه ها و پیشنهاد راه های کاهش هزینه در چارچوب سیاست های مصوب دولت</a:t>
            </a:r>
            <a:r>
              <a:rPr lang="en-US" dirty="0">
                <a:solidFill>
                  <a:prstClr val="black"/>
                </a:solidFill>
                <a:cs typeface="B Nazanin" panose="00000400000000000000" pitchFamily="2" charset="-78"/>
              </a:rPr>
              <a:t>.</a:t>
            </a:r>
          </a:p>
        </p:txBody>
      </p:sp>
      <p:sp>
        <p:nvSpPr>
          <p:cNvPr id="10" name="Rectangle 9"/>
          <p:cNvSpPr/>
          <p:nvPr/>
        </p:nvSpPr>
        <p:spPr>
          <a:xfrm>
            <a:off x="671127" y="2744955"/>
            <a:ext cx="10071227" cy="923330"/>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و</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 تأیید بودجه پیشنهادی سالانه استان شامل منابع مالی لازم از محل درآمدهای استان و سهمی از منابع ملی و اعتبارات جاری وعمرانی دستگاه‌های اجرائی استان از محل درآمد عمومی و اعتبارات از محل درآمد اختصاصی، در چارچوب بخشنامه ها و دستورالعمل‌های تهیه و تنظیمی بودجه کل کشور، برای ارائه به سازمان برنامه و بودجه</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1" name="Rectangle 10"/>
          <p:cNvSpPr/>
          <p:nvPr/>
        </p:nvSpPr>
        <p:spPr>
          <a:xfrm>
            <a:off x="671127" y="3862941"/>
            <a:ext cx="10071227" cy="646331"/>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ز</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 توزیع اعتبارات عمرانی استانی مصوب بین فصول و برنامه ها و طرحهای عمرانی و دستگاههای اجرائی استانی به تفکیک شهرستان براساس پیشنهاد سازمان برنامه و بودجه استان</a:t>
            </a:r>
            <a:r>
              <a:rPr lang="en-US" dirty="0">
                <a:solidFill>
                  <a:prstClr val="black"/>
                </a:solidFill>
                <a:cs typeface="B Nazanin" panose="00000400000000000000" pitchFamily="2" charset="-78"/>
              </a:rPr>
              <a:t>.</a:t>
            </a:r>
          </a:p>
        </p:txBody>
      </p:sp>
      <p:sp>
        <p:nvSpPr>
          <p:cNvPr id="12" name="Rectangle 11"/>
          <p:cNvSpPr/>
          <p:nvPr/>
        </p:nvSpPr>
        <p:spPr>
          <a:xfrm>
            <a:off x="671127" y="4735657"/>
            <a:ext cx="10071227" cy="369332"/>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ح</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 توزیع اعتبارات جاری دستگاههای اجرائی استانی به تفکیک برنامه و فصول هزینه براساس پیشنهاد سازمان برنامه و بودجه استان</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3" name="Rectangle 12"/>
          <p:cNvSpPr/>
          <p:nvPr/>
        </p:nvSpPr>
        <p:spPr>
          <a:xfrm>
            <a:off x="671127" y="5331374"/>
            <a:ext cx="10071227" cy="923330"/>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ط</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 تصمیم‌گیری در مورد توسعه صادرات غیرنفتی استان و در صورت لزوم خط مشی‌های اجرائی مبادلات مرزی اعم از بازارچه‌ها، تعاونی‌های مرزنشینی در چارچوب سیاست‌های کلی تجارت خارجی کشور</a:t>
            </a:r>
            <a:r>
              <a:rPr lang="en-US" dirty="0">
                <a:solidFill>
                  <a:prstClr val="black"/>
                </a:solidFill>
                <a:cs typeface="B Nazanin" panose="00000400000000000000" pitchFamily="2" charset="-78"/>
              </a:rPr>
              <a:t>.</a:t>
            </a:r>
          </a:p>
          <a:p>
            <a:pPr algn="just"/>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5" name="Pentagon 14"/>
          <p:cNvSpPr/>
          <p:nvPr/>
        </p:nvSpPr>
        <p:spPr>
          <a:xfrm flipH="1">
            <a:off x="10947043" y="2967053"/>
            <a:ext cx="784964" cy="236432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rgbClr val="E3EACF"/>
                </a:solidFill>
                <a:cs typeface="B Titr" panose="00000700000000000000" pitchFamily="2" charset="-78"/>
              </a:rPr>
              <a:t>ماده 71</a:t>
            </a:r>
            <a:endParaRPr lang="en-US" dirty="0">
              <a:solidFill>
                <a:srgbClr val="E3EACF"/>
              </a:solidFill>
              <a:cs typeface="B Titr" panose="00000700000000000000" pitchFamily="2" charset="-78"/>
            </a:endParaRPr>
          </a:p>
        </p:txBody>
      </p:sp>
      <p:sp>
        <p:nvSpPr>
          <p:cNvPr id="18" name="Pentagon 17"/>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21" name="Pentagon 20"/>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2" name="TextBox 21"/>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cs typeface="B Titr" panose="00000700000000000000" pitchFamily="2" charset="-78"/>
              </a:rPr>
              <a:t>فصل نظام درآمد</a:t>
            </a:r>
            <a:r>
              <a:rPr lang="en-US" sz="4000" dirty="0">
                <a:solidFill>
                  <a:srgbClr val="FFC000"/>
                </a:solidFill>
                <a:cs typeface="B Titr" panose="00000700000000000000" pitchFamily="2" charset="-78"/>
              </a:rPr>
              <a:t> - </a:t>
            </a:r>
            <a:r>
              <a:rPr lang="fa-IR" sz="4000" dirty="0">
                <a:solidFill>
                  <a:srgbClr val="FFC000"/>
                </a:solidFill>
                <a:cs typeface="B Titr" panose="00000700000000000000" pitchFamily="2" charset="-78"/>
              </a:rPr>
              <a:t>هزینه استان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254987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11" grpId="0" animBg="1"/>
      <p:bldP spid="12"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525989" y="2177719"/>
            <a:ext cx="10071227" cy="369332"/>
          </a:xfrm>
          <a:prstGeom prst="rect">
            <a:avLst/>
          </a:prstGeom>
          <a:ln w="38100">
            <a:solidFill>
              <a:srgbClr val="4D1434"/>
            </a:solidFill>
            <a:prstDash val="solid"/>
          </a:ln>
        </p:spPr>
        <p:txBody>
          <a:bodyPr wrap="square">
            <a:spAutoFit/>
          </a:bodyPr>
          <a:lstStyle/>
          <a:p>
            <a:r>
              <a:rPr lang="fa-IR" dirty="0">
                <a:solidFill>
                  <a:prstClr val="black"/>
                </a:solidFill>
                <a:cs typeface="B Nazanin" panose="00000400000000000000" pitchFamily="2" charset="-78"/>
              </a:rPr>
              <a:t>ی</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برنامه‌های سالانه و میان مدت اصلاح و تحول اداری متناظر با برنامه‌های توسعه مصوب و پیشنهاد آن به مراجع ذیربط</a:t>
            </a:r>
            <a:r>
              <a:rPr lang="en-US" dirty="0">
                <a:solidFill>
                  <a:prstClr val="black"/>
                </a:solidFill>
                <a:cs typeface="B Nazanin" panose="00000400000000000000" pitchFamily="2" charset="-78"/>
              </a:rPr>
              <a:t>.</a:t>
            </a:r>
          </a:p>
        </p:txBody>
      </p:sp>
      <p:sp>
        <p:nvSpPr>
          <p:cNvPr id="10" name="Rectangle 9"/>
          <p:cNvSpPr/>
          <p:nvPr/>
        </p:nvSpPr>
        <p:spPr>
          <a:xfrm>
            <a:off x="525989" y="2731923"/>
            <a:ext cx="10071227" cy="646331"/>
          </a:xfrm>
          <a:prstGeom prst="rect">
            <a:avLst/>
          </a:prstGeom>
          <a:ln w="38100">
            <a:solidFill>
              <a:srgbClr val="4D1434"/>
            </a:solidFill>
            <a:prstDash val="solid"/>
          </a:ln>
        </p:spPr>
        <p:txBody>
          <a:bodyPr wrap="square">
            <a:spAutoFit/>
          </a:bodyPr>
          <a:lstStyle/>
          <a:p>
            <a:r>
              <a:rPr lang="fa-IR" dirty="0">
                <a:solidFill>
                  <a:prstClr val="black"/>
                </a:solidFill>
                <a:cs typeface="B Nazanin" panose="00000400000000000000" pitchFamily="2" charset="-78"/>
              </a:rPr>
              <a:t>ک</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شناخت قابلیت‌ها و مزیت‌های نسبی استان و ایجاد زمینه های لازم برای تشویق و توسعه سرمایه گذاری‌های مردمی در امور اقتصادی، تولیدی واجتماعی</a:t>
            </a:r>
            <a:r>
              <a:rPr lang="en-US" dirty="0">
                <a:solidFill>
                  <a:prstClr val="black"/>
                </a:solidFill>
                <a:cs typeface="B Nazanin" panose="00000400000000000000" pitchFamily="2" charset="-78"/>
              </a:rPr>
              <a:t>.</a:t>
            </a:r>
          </a:p>
        </p:txBody>
      </p:sp>
      <p:sp>
        <p:nvSpPr>
          <p:cNvPr id="11" name="Rectangle 10"/>
          <p:cNvSpPr/>
          <p:nvPr/>
        </p:nvSpPr>
        <p:spPr>
          <a:xfrm>
            <a:off x="525989" y="3563126"/>
            <a:ext cx="10071227" cy="369332"/>
          </a:xfrm>
          <a:prstGeom prst="rect">
            <a:avLst/>
          </a:prstGeom>
          <a:ln w="38100">
            <a:solidFill>
              <a:srgbClr val="4D1434"/>
            </a:solidFill>
            <a:prstDash val="solid"/>
          </a:ln>
        </p:spPr>
        <p:txBody>
          <a:bodyPr wrap="square">
            <a:spAutoFit/>
          </a:bodyPr>
          <a:lstStyle/>
          <a:p>
            <a:r>
              <a:rPr lang="fa-IR" dirty="0">
                <a:solidFill>
                  <a:prstClr val="black"/>
                </a:solidFill>
                <a:cs typeface="B Nazanin" panose="00000400000000000000" pitchFamily="2" charset="-78"/>
              </a:rPr>
              <a:t>ل</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ساماندهی کمکها و توسعه مشارکت‌های مردمی در اقدامات عمرانی و امور عام‌المنفعه</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2" name="Rectangle 11"/>
          <p:cNvSpPr/>
          <p:nvPr/>
        </p:nvSpPr>
        <p:spPr>
          <a:xfrm>
            <a:off x="525989" y="4117330"/>
            <a:ext cx="10071227" cy="646331"/>
          </a:xfrm>
          <a:prstGeom prst="rect">
            <a:avLst/>
          </a:prstGeom>
          <a:ln w="38100">
            <a:solidFill>
              <a:srgbClr val="4D1434"/>
            </a:solidFill>
            <a:prstDash val="solid"/>
          </a:ln>
        </p:spPr>
        <p:txBody>
          <a:bodyPr wrap="square">
            <a:spAutoFit/>
          </a:bodyPr>
          <a:lstStyle/>
          <a:p>
            <a:r>
              <a:rPr lang="fa-IR" dirty="0">
                <a:solidFill>
                  <a:prstClr val="black"/>
                </a:solidFill>
                <a:cs typeface="B Nazanin" panose="00000400000000000000" pitchFamily="2" charset="-78"/>
              </a:rPr>
              <a:t>م</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راه‌های تجهیز و جذب پس‌اندازهای مردم و به کارگیری آنها در امور توسعه استان در چارچوب سیاست‌ها و خط مشی‌های پولی کشور</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13" name="Rectangle 12"/>
          <p:cNvSpPr/>
          <p:nvPr/>
        </p:nvSpPr>
        <p:spPr>
          <a:xfrm>
            <a:off x="525988" y="4948533"/>
            <a:ext cx="10071227" cy="646331"/>
          </a:xfrm>
          <a:prstGeom prst="rect">
            <a:avLst/>
          </a:prstGeom>
          <a:ln w="38100">
            <a:solidFill>
              <a:srgbClr val="4D1434"/>
            </a:solidFill>
            <a:prstDash val="solid"/>
          </a:ln>
        </p:spPr>
        <p:txBody>
          <a:bodyPr wrap="square">
            <a:spAutoFit/>
          </a:bodyPr>
          <a:lstStyle/>
          <a:p>
            <a:r>
              <a:rPr lang="fa-IR" dirty="0">
                <a:solidFill>
                  <a:prstClr val="black"/>
                </a:solidFill>
                <a:cs typeface="B Nazanin" panose="00000400000000000000" pitchFamily="2" charset="-78"/>
              </a:rPr>
              <a:t>ن</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پیشنهاد برنامه‌های توسعه مشارکت زنان و جوانان به‌ویژه بسیجیان در فعالیتهای اقتصادی، اجتماعی و فرهنگی استان به مراجع ذیربط وتنظیم سیاست های اجرائی مربوطه</a:t>
            </a:r>
            <a:r>
              <a:rPr lang="en-US" dirty="0">
                <a:solidFill>
                  <a:prstClr val="black"/>
                </a:solidFill>
                <a:cs typeface="B Nazanin" panose="00000400000000000000" pitchFamily="2" charset="-78"/>
              </a:rPr>
              <a:t>.</a:t>
            </a:r>
          </a:p>
        </p:txBody>
      </p:sp>
      <p:sp>
        <p:nvSpPr>
          <p:cNvPr id="15" name="Rectangle 14"/>
          <p:cNvSpPr/>
          <p:nvPr/>
        </p:nvSpPr>
        <p:spPr>
          <a:xfrm>
            <a:off x="525988" y="5781293"/>
            <a:ext cx="10071227" cy="369332"/>
          </a:xfrm>
          <a:prstGeom prst="rect">
            <a:avLst/>
          </a:prstGeom>
          <a:ln w="38100">
            <a:solidFill>
              <a:srgbClr val="4D1434"/>
            </a:solidFill>
            <a:prstDash val="solid"/>
          </a:ln>
        </p:spPr>
        <p:txBody>
          <a:bodyPr wrap="square">
            <a:spAutoFit/>
          </a:bodyPr>
          <a:lstStyle/>
          <a:p>
            <a:r>
              <a:rPr lang="fa-IR" dirty="0">
                <a:solidFill>
                  <a:prstClr val="black"/>
                </a:solidFill>
                <a:cs typeface="B Nazanin" panose="00000400000000000000" pitchFamily="2" charset="-78"/>
              </a:rPr>
              <a:t>س</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پیشنهاد برنامه‌های توسعه منابع انسانی به مراجع ذی ربط و تنظیم سیاست های اجرائی مربوطه</a:t>
            </a:r>
            <a:r>
              <a:rPr lang="en-US" dirty="0">
                <a:solidFill>
                  <a:prstClr val="black"/>
                </a:solidFill>
                <a:cs typeface="B Nazanin" panose="00000400000000000000" pitchFamily="2" charset="-78"/>
              </a:rPr>
              <a:t>.</a:t>
            </a:r>
          </a:p>
        </p:txBody>
      </p:sp>
      <p:sp>
        <p:nvSpPr>
          <p:cNvPr id="18" name="Pentagon 17"/>
          <p:cNvSpPr/>
          <p:nvPr/>
        </p:nvSpPr>
        <p:spPr>
          <a:xfrm flipH="1">
            <a:off x="10947043" y="2867520"/>
            <a:ext cx="784964" cy="24996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rgbClr val="E3EACF"/>
                </a:solidFill>
                <a:cs typeface="B Titr" panose="00000700000000000000" pitchFamily="2" charset="-78"/>
              </a:rPr>
              <a:t>ماده 71</a:t>
            </a:r>
            <a:endParaRPr lang="en-US" dirty="0">
              <a:solidFill>
                <a:srgbClr val="E3EACF"/>
              </a:solidFill>
              <a:cs typeface="B Titr" panose="00000700000000000000" pitchFamily="2" charset="-78"/>
            </a:endParaRPr>
          </a:p>
        </p:txBody>
      </p:sp>
      <p:sp>
        <p:nvSpPr>
          <p:cNvPr id="21" name="Pentagon 20"/>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22" name="Pentagon 21"/>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3" name="TextBox 22"/>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cs typeface="B Titr" panose="00000700000000000000" pitchFamily="2" charset="-78"/>
              </a:rPr>
              <a:t>فصل نظام درآمد</a:t>
            </a:r>
            <a:r>
              <a:rPr lang="en-US" sz="4000" dirty="0">
                <a:solidFill>
                  <a:srgbClr val="FFC000"/>
                </a:solidFill>
                <a:cs typeface="B Titr" panose="00000700000000000000" pitchFamily="2" charset="-78"/>
              </a:rPr>
              <a:t> - </a:t>
            </a:r>
            <a:r>
              <a:rPr lang="fa-IR" sz="4000" dirty="0">
                <a:solidFill>
                  <a:srgbClr val="FFC000"/>
                </a:solidFill>
                <a:cs typeface="B Titr" panose="00000700000000000000" pitchFamily="2" charset="-78"/>
              </a:rPr>
              <a:t>هزینه استان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79951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11" grpId="0" animBg="1"/>
      <p:bldP spid="12" grpId="0" animBg="1"/>
      <p:bldP spid="13"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568152" y="2202530"/>
            <a:ext cx="10071227" cy="369332"/>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ع</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پیشنهاد برنامه‌های استقرار نظام تأمین اجتماعی ملی در سطح استان به مراجع ذیربط و تنظیم سیاست‌های اجرائی مربوطه</a:t>
            </a:r>
            <a:r>
              <a:rPr lang="en-US" dirty="0">
                <a:solidFill>
                  <a:prstClr val="black"/>
                </a:solidFill>
                <a:cs typeface="B Nazanin" panose="00000400000000000000" pitchFamily="2" charset="-78"/>
              </a:rPr>
              <a:t>.</a:t>
            </a:r>
          </a:p>
        </p:txBody>
      </p:sp>
      <p:sp>
        <p:nvSpPr>
          <p:cNvPr id="10" name="Rectangle 9"/>
          <p:cNvSpPr/>
          <p:nvPr/>
        </p:nvSpPr>
        <p:spPr>
          <a:xfrm>
            <a:off x="568152" y="2890190"/>
            <a:ext cx="10071227" cy="369332"/>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ف</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بررسی وضعیت اشتغال در سطح استان و پیش‌بینی روشهای تشویقی برای سرمایه گذاری در امور اشتغال‌زا</a:t>
            </a:r>
            <a:r>
              <a:rPr lang="en-US" dirty="0">
                <a:solidFill>
                  <a:prstClr val="black"/>
                </a:solidFill>
                <a:cs typeface="B Nazanin" panose="00000400000000000000" pitchFamily="2" charset="-78"/>
              </a:rPr>
              <a:t>.</a:t>
            </a:r>
          </a:p>
        </p:txBody>
      </p:sp>
      <p:sp>
        <p:nvSpPr>
          <p:cNvPr id="11" name="Rectangle 10"/>
          <p:cNvSpPr/>
          <p:nvPr/>
        </p:nvSpPr>
        <p:spPr>
          <a:xfrm>
            <a:off x="568152" y="3597281"/>
            <a:ext cx="10071227" cy="369332"/>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ص</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پیشنهاد برنامه‌ها و تأمین منابع تقویت و توسعه بسیج استان</a:t>
            </a:r>
            <a:r>
              <a:rPr lang="en-US" dirty="0">
                <a:solidFill>
                  <a:prstClr val="black"/>
                </a:solidFill>
                <a:cs typeface="B Nazanin" panose="00000400000000000000" pitchFamily="2" charset="-78"/>
              </a:rPr>
              <a:t>.</a:t>
            </a:r>
          </a:p>
        </p:txBody>
      </p:sp>
      <p:sp>
        <p:nvSpPr>
          <p:cNvPr id="18" name="Pentagon 17"/>
          <p:cNvSpPr/>
          <p:nvPr/>
        </p:nvSpPr>
        <p:spPr>
          <a:xfrm flipH="1">
            <a:off x="10947043" y="2144951"/>
            <a:ext cx="784964" cy="182166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rgbClr val="E3EACF"/>
                </a:solidFill>
                <a:cs typeface="B Titr" panose="00000700000000000000" pitchFamily="2" charset="-78"/>
              </a:rPr>
              <a:t>ماده 71</a:t>
            </a:r>
            <a:endParaRPr lang="en-US" dirty="0">
              <a:solidFill>
                <a:srgbClr val="E3EACF"/>
              </a:solidFill>
              <a:cs typeface="B Titr" panose="00000700000000000000" pitchFamily="2" charset="-78"/>
            </a:endParaRPr>
          </a:p>
        </p:txBody>
      </p:sp>
      <p:sp>
        <p:nvSpPr>
          <p:cNvPr id="22" name="Pentagon 21"/>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23" name="Pentagon 22"/>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4" name="TextBox 23"/>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cs typeface="B Titr" panose="00000700000000000000" pitchFamily="2" charset="-78"/>
              </a:rPr>
              <a:t>فصل نظام درآمد</a:t>
            </a:r>
            <a:r>
              <a:rPr lang="en-US" sz="4000" dirty="0">
                <a:solidFill>
                  <a:srgbClr val="FFC000"/>
                </a:solidFill>
                <a:cs typeface="B Titr" panose="00000700000000000000" pitchFamily="2" charset="-78"/>
              </a:rPr>
              <a:t> - </a:t>
            </a:r>
            <a:r>
              <a:rPr lang="fa-IR" sz="4000" dirty="0">
                <a:solidFill>
                  <a:srgbClr val="FFC000"/>
                </a:solidFill>
                <a:cs typeface="B Titr" panose="00000700000000000000" pitchFamily="2" charset="-78"/>
              </a:rPr>
              <a:t>هزینه استان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28841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7882" y="902200"/>
            <a:ext cx="10998558"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فصل سیاست های زیست محیطی</a:t>
            </a:r>
            <a:endParaRPr lang="fa-IR" sz="40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934163" y="2530415"/>
            <a:ext cx="784964" cy="7340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105</a:t>
            </a:r>
            <a:endParaRPr lang="en-US" dirty="0">
              <a:solidFill>
                <a:srgbClr val="E3EACF"/>
              </a:solidFill>
              <a:cs typeface="B Titr" panose="00000700000000000000" pitchFamily="2" charset="-78"/>
            </a:endParaRPr>
          </a:p>
        </p:txBody>
      </p:sp>
      <p:sp>
        <p:nvSpPr>
          <p:cNvPr id="7" name="Rectangle 6"/>
          <p:cNvSpPr/>
          <p:nvPr/>
        </p:nvSpPr>
        <p:spPr>
          <a:xfrm>
            <a:off x="437882" y="2530415"/>
            <a:ext cx="10071227" cy="923330"/>
          </a:xfrm>
          <a:prstGeom prst="rect">
            <a:avLst/>
          </a:prstGeom>
          <a:ln w="38100">
            <a:solidFill>
              <a:srgbClr val="FFC000"/>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کلیه طرحها و پروژ ههای بزرگ تولیدی و خدماتی باید پیش از اجرا و در مرحله </a:t>
            </a:r>
            <a:r>
              <a:rPr lang="fa-IR" dirty="0">
                <a:solidFill>
                  <a:srgbClr val="9F8351"/>
                </a:solidFill>
                <a:ea typeface="Times New Roman" panose="02020603050405020304" pitchFamily="18" charset="0"/>
                <a:cs typeface="B Nazanin" panose="00000400000000000000" pitchFamily="2" charset="-78"/>
              </a:rPr>
              <a:t>انجام مطالعات امکان سنجی و مکان یابی</a:t>
            </a:r>
            <a:r>
              <a:rPr lang="fa-IR" dirty="0">
                <a:solidFill>
                  <a:prstClr val="black"/>
                </a:solidFill>
                <a:ea typeface="Times New Roman" panose="02020603050405020304" pitchFamily="18" charset="0"/>
                <a:cs typeface="B Nazanin" panose="00000400000000000000" pitchFamily="2" charset="-78"/>
              </a:rPr>
              <a:t>، براساس ضوابط پیشنهادی شورای عالی حفاظت محیط زیست و مصوب هیأت وزیران مورد ارزیابی زیست محیطی قرار گیرد. رعایت نتایج ارزیابی توسط مجریان طرحها و پروژههای مذکور الزامی است. نظارت بر حسن اجرای این ماده برعهده سازمان برنامه و بودجه می باشد.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9" name="Rectangle 18"/>
          <p:cNvSpPr/>
          <p:nvPr/>
        </p:nvSpPr>
        <p:spPr>
          <a:xfrm>
            <a:off x="437882" y="3727743"/>
            <a:ext cx="10071227" cy="646331"/>
          </a:xfrm>
          <a:prstGeom prst="rect">
            <a:avLst/>
          </a:prstGeom>
          <a:ln w="38100">
            <a:solidFill>
              <a:srgbClr val="FFC000"/>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سازمان حفاظت محیط زیست موظف است راهکارهای عملی و اجرائی پروژ ههای عمرانی و اشتغال‌زائی در مناطق حفاظت شده ر ابه طریقی فراهم نماید که ضمن رعایت مسائل زیستمحیطی، طرحهای توسعه عمرانی متوقف نگردد.</a:t>
            </a:r>
          </a:p>
        </p:txBody>
      </p:sp>
      <p:sp>
        <p:nvSpPr>
          <p:cNvPr id="20" name="Rectangle 19"/>
          <p:cNvSpPr/>
          <p:nvPr/>
        </p:nvSpPr>
        <p:spPr>
          <a:xfrm>
            <a:off x="10740980" y="3727743"/>
            <a:ext cx="991027" cy="64633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ysClr val="windowText" lastClr="000000"/>
                </a:solidFill>
                <a:cs typeface="B Titr" panose="00000700000000000000" pitchFamily="2" charset="-78"/>
              </a:rPr>
              <a:t>تبصره</a:t>
            </a:r>
            <a:endParaRPr lang="en-US" dirty="0">
              <a:solidFill>
                <a:sysClr val="windowText" lastClr="000000"/>
              </a:solidFill>
              <a:cs typeface="B Titr" panose="00000700000000000000" pitchFamily="2" charset="-78"/>
            </a:endParaRPr>
          </a:p>
        </p:txBody>
      </p:sp>
    </p:spTree>
    <p:extLst>
      <p:ext uri="{BB962C8B-B14F-4D97-AF65-F5344CB8AC3E}">
        <p14:creationId xmlns:p14="http://schemas.microsoft.com/office/powerpoint/2010/main" val="298474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7882" y="902200"/>
            <a:ext cx="10998558"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عمران شهری وتوسعه </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و عمران </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روستایی </a:t>
            </a:r>
          </a:p>
        </p:txBody>
      </p:sp>
      <p:sp>
        <p:nvSpPr>
          <p:cNvPr id="4" name="Pentagon 3"/>
          <p:cNvSpPr/>
          <p:nvPr/>
        </p:nvSpPr>
        <p:spPr>
          <a:xfrm flipH="1">
            <a:off x="10934163" y="2530415"/>
            <a:ext cx="784964" cy="7340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135</a:t>
            </a:r>
            <a:endParaRPr lang="en-US" dirty="0">
              <a:solidFill>
                <a:srgbClr val="E3EACF"/>
              </a:solidFill>
              <a:cs typeface="B Titr" panose="00000700000000000000" pitchFamily="2" charset="-78"/>
            </a:endParaRPr>
          </a:p>
        </p:txBody>
      </p:sp>
      <p:sp>
        <p:nvSpPr>
          <p:cNvPr id="7" name="Rectangle 6"/>
          <p:cNvSpPr/>
          <p:nvPr/>
        </p:nvSpPr>
        <p:spPr>
          <a:xfrm>
            <a:off x="437882" y="2530415"/>
            <a:ext cx="10071227" cy="1200329"/>
          </a:xfrm>
          <a:prstGeom prst="rect">
            <a:avLst/>
          </a:prstGeom>
          <a:ln w="38100">
            <a:solidFill>
              <a:srgbClr val="FFC000"/>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به کلیه وزارتخانه‌ها و مؤسسات دولتی که دارای مراکز فرهنگی، هنری، ورزشی، بهداشتی، درمانی، توانبخشی، آموزشی، اداری و‌نظامی هستند و براساس طرحهای مصوب شهری الزاماً </a:t>
            </a:r>
            <a:r>
              <a:rPr lang="fa-IR" dirty="0">
                <a:solidFill>
                  <a:srgbClr val="9F8351"/>
                </a:solidFill>
                <a:ea typeface="Times New Roman" panose="02020603050405020304" pitchFamily="18" charset="0"/>
                <a:cs typeface="B Nazanin" panose="00000400000000000000" pitchFamily="2" charset="-78"/>
              </a:rPr>
              <a:t>تغییر کاربری </a:t>
            </a:r>
            <a:r>
              <a:rPr lang="fa-IR" dirty="0">
                <a:solidFill>
                  <a:prstClr val="black"/>
                </a:solidFill>
                <a:ea typeface="Times New Roman" panose="02020603050405020304" pitchFamily="18" charset="0"/>
                <a:cs typeface="B Nazanin" panose="00000400000000000000" pitchFamily="2" charset="-78"/>
              </a:rPr>
              <a:t>می‌یابند اجازه داده می‌شود که مراکز مذکور را با رعایت قوانین مربوط از طریق‌مزایده عمومی به فروش برسانند و درآمد حاصل را به خزانه‌داری کل واریز و معادل آن را جهت جایگزینی، تکمیل و نوسازی مراکز مشابه و تعمیر و‌نگهداری طبق قوانین بودجه‌های سنواتی هزینه </a:t>
            </a:r>
            <a:r>
              <a:rPr lang="fa-IR" dirty="0">
                <a:solidFill>
                  <a:prstClr val="black"/>
                </a:solidFill>
                <a:ea typeface="Times New Roman" panose="02020603050405020304" pitchFamily="18" charset="0"/>
                <a:cs typeface="B Nazanin" panose="00000400000000000000" pitchFamily="2" charset="-78"/>
              </a:rPr>
              <a:t>کنند.</a:t>
            </a:r>
            <a:endParaRPr lang="fa-IR" dirty="0">
              <a:solidFill>
                <a:prstClr val="black"/>
              </a:solidFill>
              <a:ea typeface="Times New Roman" panose="02020603050405020304" pitchFamily="18" charset="0"/>
              <a:cs typeface="B Nazanin" panose="00000400000000000000" pitchFamily="2" charset="-78"/>
            </a:endParaRP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Tree>
    <p:extLst>
      <p:ext uri="{BB962C8B-B14F-4D97-AF65-F5344CB8AC3E}">
        <p14:creationId xmlns:p14="http://schemas.microsoft.com/office/powerpoint/2010/main" val="143987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7882" y="902200"/>
            <a:ext cx="10998558"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عمران شهری وتوسعه </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و عمران </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روستایی </a:t>
            </a:r>
          </a:p>
        </p:txBody>
      </p:sp>
      <p:sp>
        <p:nvSpPr>
          <p:cNvPr id="4" name="Pentagon 3"/>
          <p:cNvSpPr/>
          <p:nvPr/>
        </p:nvSpPr>
        <p:spPr>
          <a:xfrm flipH="1">
            <a:off x="10905135" y="2692643"/>
            <a:ext cx="784964" cy="142987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137</a:t>
            </a:r>
            <a:endParaRPr lang="en-US" dirty="0">
              <a:solidFill>
                <a:srgbClr val="E3EACF"/>
              </a:solidFill>
              <a:cs typeface="B Titr" panose="00000700000000000000" pitchFamily="2" charset="-78"/>
            </a:endParaRPr>
          </a:p>
        </p:txBody>
      </p:sp>
      <p:sp>
        <p:nvSpPr>
          <p:cNvPr id="7" name="Rectangle 6"/>
          <p:cNvSpPr/>
          <p:nvPr/>
        </p:nvSpPr>
        <p:spPr>
          <a:xfrm>
            <a:off x="437882" y="2530415"/>
            <a:ext cx="10071227" cy="1754326"/>
          </a:xfrm>
          <a:prstGeom prst="rect">
            <a:avLst/>
          </a:prstGeom>
          <a:ln w="38100">
            <a:solidFill>
              <a:srgbClr val="FFC000"/>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به‌منظور </a:t>
            </a:r>
            <a:r>
              <a:rPr lang="fa-IR" dirty="0">
                <a:solidFill>
                  <a:srgbClr val="9F8351"/>
                </a:solidFill>
                <a:ea typeface="Times New Roman" panose="02020603050405020304" pitchFamily="18" charset="0"/>
                <a:cs typeface="B Nazanin" panose="00000400000000000000" pitchFamily="2" charset="-78"/>
              </a:rPr>
              <a:t>هویت بخشی به سیما و کالبد شهرها و روستاهای کشور </a:t>
            </a:r>
            <a:r>
              <a:rPr lang="fa-IR" dirty="0">
                <a:solidFill>
                  <a:prstClr val="black"/>
                </a:solidFill>
                <a:ea typeface="Times New Roman" panose="02020603050405020304" pitchFamily="18" charset="0"/>
                <a:cs typeface="B Nazanin" panose="00000400000000000000" pitchFamily="2" charset="-78"/>
              </a:rPr>
              <a:t>و انطباق مشخصات کلیه ساختمانهای مسکونی و غیرمسکونی کشور با‌ویژگیهای </a:t>
            </a:r>
            <a:r>
              <a:rPr lang="fa-IR" dirty="0">
                <a:solidFill>
                  <a:srgbClr val="9F8351"/>
                </a:solidFill>
                <a:ea typeface="Times New Roman" panose="02020603050405020304" pitchFamily="18" charset="0"/>
                <a:cs typeface="B Nazanin" panose="00000400000000000000" pitchFamily="2" charset="-78"/>
              </a:rPr>
              <a:t>فرهنگ معماری و شهرسازی ایرانی - اسلامی (‌بومی) </a:t>
            </a:r>
            <a:r>
              <a:rPr lang="fa-IR" dirty="0">
                <a:solidFill>
                  <a:prstClr val="black"/>
                </a:solidFill>
                <a:ea typeface="Times New Roman" panose="02020603050405020304" pitchFamily="18" charset="0"/>
                <a:cs typeface="B Nazanin" panose="00000400000000000000" pitchFamily="2" charset="-78"/>
              </a:rPr>
              <a:t>و رعایت </a:t>
            </a:r>
            <a:r>
              <a:rPr lang="fa-IR" dirty="0">
                <a:solidFill>
                  <a:srgbClr val="9F8351"/>
                </a:solidFill>
                <a:ea typeface="Times New Roman" panose="02020603050405020304" pitchFamily="18" charset="0"/>
                <a:cs typeface="B Nazanin" panose="00000400000000000000" pitchFamily="2" charset="-78"/>
              </a:rPr>
              <a:t>اصول و ضوابط مربوطه در نماسازی و طراحی شهری و روستائی کشور و‌جلوگیری از تخریب ساختمانها و نماهای باارزش در شهرها</a:t>
            </a:r>
            <a:r>
              <a:rPr lang="fa-IR" dirty="0">
                <a:solidFill>
                  <a:prstClr val="black"/>
                </a:solidFill>
                <a:ea typeface="Times New Roman" panose="02020603050405020304" pitchFamily="18" charset="0"/>
                <a:cs typeface="B Nazanin" panose="00000400000000000000" pitchFamily="2" charset="-78"/>
              </a:rPr>
              <a:t>، وزارت مسکن و شهرسازی موظف است به تدریج و حداکثر تا پایان برنامه سوم ضمن‌انجام مطالعه و تحقیق و با همکاری دستگاهها و مراجع ذی‌ربط، نسبت به تهیه، تدوین و ارائه اصول ،</a:t>
            </a:r>
            <a:br>
              <a:rPr lang="fa-IR" dirty="0">
                <a:solidFill>
                  <a:prstClr val="black"/>
                </a:solidFill>
                <a:ea typeface="Times New Roman" panose="02020603050405020304" pitchFamily="18" charset="0"/>
                <a:cs typeface="B Nazanin" panose="00000400000000000000" pitchFamily="2" charset="-78"/>
              </a:rPr>
            </a:br>
            <a:r>
              <a:rPr lang="fa-IR" dirty="0">
                <a:solidFill>
                  <a:prstClr val="black"/>
                </a:solidFill>
                <a:ea typeface="Times New Roman" panose="02020603050405020304" pitchFamily="18" charset="0"/>
                <a:cs typeface="B Nazanin" panose="00000400000000000000" pitchFamily="2" charset="-78"/>
              </a:rPr>
              <a:t>ضوابط و </a:t>
            </a:r>
            <a:r>
              <a:rPr lang="fa-IR" dirty="0">
                <a:solidFill>
                  <a:srgbClr val="9F8351"/>
                </a:solidFill>
                <a:ea typeface="Times New Roman" panose="02020603050405020304" pitchFamily="18" charset="0"/>
                <a:cs typeface="B Nazanin" panose="00000400000000000000" pitchFamily="2" charset="-78"/>
              </a:rPr>
              <a:t>مقررات نماسازی </a:t>
            </a:r>
            <a:r>
              <a:rPr lang="fa-IR" dirty="0">
                <a:solidFill>
                  <a:prstClr val="black"/>
                </a:solidFill>
                <a:ea typeface="Times New Roman" panose="02020603050405020304" pitchFamily="18" charset="0"/>
                <a:cs typeface="B Nazanin" panose="00000400000000000000" pitchFamily="2" charset="-78"/>
              </a:rPr>
              <a:t>در کلیه ساخت و‌سازهای کشور اقدام و ضوابط مذکور را به کلیه شهرداریها و دستگاه های ذی‌ربط و تشکلهای مهندسی کشور ابلاغ نماید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Tree>
    <p:extLst>
      <p:ext uri="{BB962C8B-B14F-4D97-AF65-F5344CB8AC3E}">
        <p14:creationId xmlns:p14="http://schemas.microsoft.com/office/powerpoint/2010/main" val="377293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69749" y="2177040"/>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به </a:t>
            </a:r>
            <a:r>
              <a:rPr lang="fa-IR" dirty="0">
                <a:solidFill>
                  <a:prstClr val="black"/>
                </a:solidFill>
                <a:cs typeface="B Nazanin" panose="00000400000000000000" pitchFamily="2" charset="-78"/>
              </a:rPr>
              <a:t>منظور افزایش سهم تولید انبوه مسکن از کل ساخت و سازهای کشور و همچنین افزایش تولید واحدهای مسکونی کوچک، سازندگان (خصوصی و تعاونی) مجتمعهای مسکونی دارای سه واحد مسکونی و بیشتر در نقاط روستایی، پنج واحد مسکونی و بیشتر در شهرهای با جمعیت کمتر از </a:t>
            </a:r>
            <a:r>
              <a:rPr lang="en-US" dirty="0">
                <a:solidFill>
                  <a:prstClr val="black"/>
                </a:solidFill>
                <a:cs typeface="B Nazanin" panose="00000400000000000000" pitchFamily="2" charset="-78"/>
              </a:rPr>
              <a:t> 250,000 </a:t>
            </a:r>
            <a:r>
              <a:rPr lang="fa-IR" dirty="0">
                <a:solidFill>
                  <a:prstClr val="black"/>
                </a:solidFill>
                <a:cs typeface="B Nazanin" panose="00000400000000000000" pitchFamily="2" charset="-78"/>
              </a:rPr>
              <a:t>نفر و ده واحد مسکونی و بیشتر در سایر شهرها به شرح ذیل مورد حمایت قرار میگیرد</a:t>
            </a:r>
            <a:r>
              <a:rPr lang="en-US" dirty="0">
                <a:solidFill>
                  <a:prstClr val="black"/>
                </a:solidFill>
                <a:cs typeface="B Nazanin" panose="00000400000000000000" pitchFamily="2" charset="-78"/>
              </a:rPr>
              <a:t>:</a:t>
            </a:r>
          </a:p>
        </p:txBody>
      </p:sp>
      <p:sp>
        <p:nvSpPr>
          <p:cNvPr id="10" name="Rectangle 9"/>
          <p:cNvSpPr/>
          <p:nvPr/>
        </p:nvSpPr>
        <p:spPr>
          <a:xfrm>
            <a:off x="669747" y="4296395"/>
            <a:ext cx="10071227" cy="923330"/>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ب</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وزارتخانه های نیرو، نفت و همچنین شهرداری‌ها و سایر مراجع ذیصلاح موظفند در چارچوب تراکم مصوب طبق طرح جامع نحوه اخذ هزینه تامین، انتقال و حق انشعاب آب، برق، گاز و عوارض صدور پروانه ساخت را به گونه‌ای تنظیم کنند که سرانه هزینه‌های دریافتی به ازای هر واحد مسکونی احداث شده موضوع این قانون، حداکثر معادل هزینه‌های دریافتی از سازندگان انفرادی باشد</a:t>
            </a:r>
            <a:r>
              <a:rPr lang="en-US" dirty="0">
                <a:solidFill>
                  <a:prstClr val="black"/>
                </a:solidFill>
                <a:cs typeface="B Nazanin" panose="00000400000000000000" pitchFamily="2" charset="-78"/>
              </a:rPr>
              <a:t>.</a:t>
            </a:r>
          </a:p>
        </p:txBody>
      </p:sp>
      <p:sp>
        <p:nvSpPr>
          <p:cNvPr id="11" name="Rectangle 10"/>
          <p:cNvSpPr/>
          <p:nvPr/>
        </p:nvSpPr>
        <p:spPr>
          <a:xfrm>
            <a:off x="669747" y="3368619"/>
            <a:ext cx="10071227" cy="646331"/>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الف</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سازندگان موضوع این قانون از پرداخت مالیات اولین نقل و انتقال قطعی املاک معاف می شوند و درآمد مشمول مالیات مربوط به این واحدها متناسب با سطوح زیر بنای هر یک و </a:t>
            </a:r>
            <a:r>
              <a:rPr lang="fa-IR" dirty="0">
                <a:solidFill>
                  <a:prstClr val="black"/>
                </a:solidFill>
                <a:cs typeface="B Nazanin" panose="00000400000000000000" pitchFamily="2" charset="-78"/>
              </a:rPr>
              <a:t>صرف نظر </a:t>
            </a:r>
            <a:r>
              <a:rPr lang="fa-IR" dirty="0">
                <a:solidFill>
                  <a:prstClr val="black"/>
                </a:solidFill>
                <a:cs typeface="B Nazanin" panose="00000400000000000000" pitchFamily="2" charset="-78"/>
              </a:rPr>
              <a:t>از تعداد آنها توسط وزارت امور اقتصادی و دارایی تعیین خواهد شد</a:t>
            </a:r>
            <a:r>
              <a:rPr lang="en-US" dirty="0">
                <a:solidFill>
                  <a:prstClr val="black"/>
                </a:solidFill>
                <a:cs typeface="B Nazanin" panose="00000400000000000000" pitchFamily="2" charset="-78"/>
              </a:rPr>
              <a:t>.</a:t>
            </a:r>
          </a:p>
        </p:txBody>
      </p:sp>
      <p:sp>
        <p:nvSpPr>
          <p:cNvPr id="12" name="Pentagon 11"/>
          <p:cNvSpPr/>
          <p:nvPr/>
        </p:nvSpPr>
        <p:spPr>
          <a:xfrm flipH="1">
            <a:off x="10947043" y="2638705"/>
            <a:ext cx="784964" cy="215144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dirty="0">
                <a:solidFill>
                  <a:srgbClr val="E3EACF"/>
                </a:solidFill>
                <a:cs typeface="B Titr" panose="00000700000000000000" pitchFamily="2" charset="-78"/>
              </a:rPr>
              <a:t>ماده 138</a:t>
            </a:r>
            <a:endParaRPr lang="en-US" dirty="0">
              <a:solidFill>
                <a:srgbClr val="E3EACF"/>
              </a:solidFill>
              <a:cs typeface="B Titr" panose="00000700000000000000" pitchFamily="2" charset="-78"/>
            </a:endParaRPr>
          </a:p>
        </p:txBody>
      </p:sp>
      <p:sp>
        <p:nvSpPr>
          <p:cNvPr id="13" name="Pentagon 12"/>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15" name="Pentagon 14"/>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8" name="TextBox 17"/>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effectLst>
                  <a:outerShdw blurRad="38100" dist="38100" dir="2700000" algn="tl">
                    <a:srgbClr val="000000">
                      <a:alpha val="43137"/>
                    </a:srgbClr>
                  </a:outerShdw>
                </a:effectLst>
                <a:cs typeface="B Titr" panose="00000700000000000000" pitchFamily="2" charset="-78"/>
              </a:rPr>
              <a:t>فصل مسکن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3277248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84260" y="2026123"/>
            <a:ext cx="10071227" cy="1200329"/>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به </a:t>
            </a:r>
            <a:r>
              <a:rPr lang="fa-IR" dirty="0">
                <a:solidFill>
                  <a:prstClr val="black"/>
                </a:solidFill>
                <a:cs typeface="B Nazanin" panose="00000400000000000000" pitchFamily="2" charset="-78"/>
              </a:rPr>
              <a:t>منظور صدور سند مالکیت املاک واقع در بافت مسکونی روستاها، وزارت مسکن و شهرسازی (بنیاد مسکن انقلاب اسلامی) موظف است به نمایندگی از طرف روستائیان طی مدت برنامه سوم توسعه اقتصادی ، اجتماعی و فرهنگی جمهوری اسلامی ایران برای کلیه روستاهای بالای دویست</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خانوار </a:t>
            </a:r>
            <a:r>
              <a:rPr lang="fa-IR" dirty="0">
                <a:solidFill>
                  <a:prstClr val="black"/>
                </a:solidFill>
                <a:cs typeface="B Nazanin" panose="00000400000000000000" pitchFamily="2" charset="-78"/>
              </a:rPr>
              <a:t>و مراکز دهستان‌ها نقشه تفکیکی وضع موجود روستا را تهیه و به اداره ثبت اسناد و املاک ارسال نماید</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نقشه های تفکیکی تهیه شده نیاز به تأیید سایر مراجع دولتی ندارد و ادارات ثبت اسناد و املاک براساس آن به شرح زیر اقدام مینمایند</a:t>
            </a:r>
            <a:r>
              <a:rPr lang="en-US" dirty="0">
                <a:solidFill>
                  <a:prstClr val="black"/>
                </a:solidFill>
                <a:cs typeface="B Nazanin" panose="00000400000000000000" pitchFamily="2" charset="-78"/>
              </a:rPr>
              <a:t>:</a:t>
            </a:r>
          </a:p>
        </p:txBody>
      </p:sp>
      <p:sp>
        <p:nvSpPr>
          <p:cNvPr id="10" name="Rectangle 9"/>
          <p:cNvSpPr/>
          <p:nvPr/>
        </p:nvSpPr>
        <p:spPr>
          <a:xfrm>
            <a:off x="670144" y="3391649"/>
            <a:ext cx="10071227" cy="923330"/>
          </a:xfrm>
          <a:prstGeom prst="rect">
            <a:avLst/>
          </a:prstGeom>
          <a:ln w="38100">
            <a:solidFill>
              <a:srgbClr val="4D1434"/>
            </a:solidFill>
            <a:prstDash val="solid"/>
          </a:ln>
        </p:spPr>
        <p:txBody>
          <a:bodyPr wrap="square">
            <a:spAutoFit/>
          </a:bodyPr>
          <a:lstStyle/>
          <a:p>
            <a:pPr algn="just"/>
            <a:r>
              <a:rPr lang="fa-IR" dirty="0">
                <a:solidFill>
                  <a:srgbClr val="4D1434"/>
                </a:solidFill>
                <a:cs typeface="B Nazanin" panose="00000400000000000000" pitchFamily="2" charset="-78"/>
              </a:rPr>
              <a:t>1</a:t>
            </a:r>
            <a:r>
              <a:rPr lang="fa-IR" dirty="0">
                <a:solidFill>
                  <a:srgbClr val="766F54"/>
                </a:solidFill>
                <a:cs typeface="B Nazanin" panose="00000400000000000000" pitchFamily="2" charset="-78"/>
              </a:rPr>
              <a:t>- در </a:t>
            </a:r>
            <a:r>
              <a:rPr lang="fa-IR" dirty="0">
                <a:solidFill>
                  <a:srgbClr val="766F54"/>
                </a:solidFill>
                <a:cs typeface="B Nazanin" panose="00000400000000000000" pitchFamily="2" charset="-78"/>
              </a:rPr>
              <a:t>صورتی که محدوده مورد عمل قبلاً تحدید حدود شده باشد، پس از کنترل نقشه و تطبیق آن با محل باتوجه به مدارک متصرفی صورتجلسه تفکیکی حاوی حدود قطعات و مشخصات متصرفین توسط نماینده و نقشه بردار ثبت تنظیم و به امضاء نماینده بنیاد مسکن و شورای اسلامی روستا میرسد تا براساس آن بنام متصرفینی که دارای مدارک دال بر مالکیت میباشند سند مالکیت صادر و تسلیم گردد</a:t>
            </a:r>
            <a:r>
              <a:rPr lang="en-US" dirty="0">
                <a:solidFill>
                  <a:srgbClr val="766F54"/>
                </a:solidFill>
                <a:cs typeface="B Nazanin" panose="00000400000000000000" pitchFamily="2" charset="-78"/>
              </a:rPr>
              <a:t>.</a:t>
            </a:r>
          </a:p>
        </p:txBody>
      </p:sp>
      <p:sp>
        <p:nvSpPr>
          <p:cNvPr id="11" name="Rectangle 10"/>
          <p:cNvSpPr/>
          <p:nvPr/>
        </p:nvSpPr>
        <p:spPr>
          <a:xfrm>
            <a:off x="670144" y="4438243"/>
            <a:ext cx="10071227" cy="369332"/>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3-مشمولین </a:t>
            </a:r>
            <a:r>
              <a:rPr lang="fa-IR" dirty="0">
                <a:solidFill>
                  <a:prstClr val="black"/>
                </a:solidFill>
                <a:cs typeface="B Nazanin" panose="00000400000000000000" pitchFamily="2" charset="-78"/>
              </a:rPr>
              <a:t>این قانون از پرداخت کلیه هزینه‌های ثبتی معاف می باشند</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نقل و انتقالات بعد از صدور سند مالکیت شامل معافیت نخواهد بود</a:t>
            </a:r>
            <a:r>
              <a:rPr lang="en-US" dirty="0">
                <a:solidFill>
                  <a:prstClr val="black"/>
                </a:solidFill>
                <a:cs typeface="B Nazanin" panose="00000400000000000000" pitchFamily="2" charset="-78"/>
              </a:rPr>
              <a:t>.</a:t>
            </a:r>
          </a:p>
        </p:txBody>
      </p:sp>
      <p:sp>
        <p:nvSpPr>
          <p:cNvPr id="13" name="Pentagon 12"/>
          <p:cNvSpPr/>
          <p:nvPr/>
        </p:nvSpPr>
        <p:spPr>
          <a:xfrm flipH="1">
            <a:off x="10961558" y="2188495"/>
            <a:ext cx="784964" cy="92990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b="1" dirty="0">
                <a:solidFill>
                  <a:srgbClr val="E3EACF"/>
                </a:solidFill>
                <a:cs typeface="B Titr" panose="00000700000000000000" pitchFamily="2" charset="-78"/>
              </a:rPr>
              <a:t>ماده 140</a:t>
            </a:r>
            <a:endParaRPr lang="en-US" b="1" dirty="0">
              <a:solidFill>
                <a:srgbClr val="E3EACF"/>
              </a:solidFill>
              <a:cs typeface="B Titr" panose="00000700000000000000" pitchFamily="2" charset="-78"/>
            </a:endParaRPr>
          </a:p>
        </p:txBody>
      </p:sp>
      <p:sp>
        <p:nvSpPr>
          <p:cNvPr id="15" name="Rectangle 14"/>
          <p:cNvSpPr/>
          <p:nvPr/>
        </p:nvSpPr>
        <p:spPr>
          <a:xfrm>
            <a:off x="10961558" y="3574855"/>
            <a:ext cx="784964" cy="46050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ysClr val="windowText" lastClr="000000"/>
                </a:solidFill>
                <a:cs typeface="B Titr" panose="00000700000000000000" pitchFamily="2" charset="-78"/>
              </a:rPr>
              <a:t>تبصره</a:t>
            </a:r>
            <a:endParaRPr lang="en-US" dirty="0">
              <a:solidFill>
                <a:sysClr val="windowText" lastClr="000000"/>
              </a:solidFill>
              <a:cs typeface="B Titr" panose="00000700000000000000" pitchFamily="2" charset="-78"/>
            </a:endParaRPr>
          </a:p>
        </p:txBody>
      </p:sp>
      <p:sp>
        <p:nvSpPr>
          <p:cNvPr id="18" name="Rectangle 17"/>
          <p:cNvSpPr/>
          <p:nvPr/>
        </p:nvSpPr>
        <p:spPr>
          <a:xfrm>
            <a:off x="670144" y="4931283"/>
            <a:ext cx="10071227" cy="923330"/>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4-نحوه </a:t>
            </a:r>
            <a:r>
              <a:rPr lang="fa-IR" dirty="0">
                <a:solidFill>
                  <a:prstClr val="black"/>
                </a:solidFill>
                <a:cs typeface="B Nazanin" panose="00000400000000000000" pitchFamily="2" charset="-78"/>
              </a:rPr>
              <a:t>تشکیل جلسات و اختیارات هیأت‌ها و نحوه انتخاب کارشناسان و خبرگان ثبتی و چگونگی تهیه نقشه تفکیکی و میزان مبالغ دریافتی و هزینه نمودن آنها مطابق آیین نامه ای خواهد بود که توسط سازمان ثبت اسناد و املاک کشور و وزارت مسکن و </a:t>
            </a:r>
            <a:r>
              <a:rPr lang="fa-IR" dirty="0">
                <a:solidFill>
                  <a:prstClr val="black"/>
                </a:solidFill>
                <a:cs typeface="B Nazanin" panose="00000400000000000000" pitchFamily="2" charset="-78"/>
              </a:rPr>
              <a:t>شهرسازی ( بنیاد </a:t>
            </a:r>
            <a:r>
              <a:rPr lang="fa-IR" dirty="0">
                <a:solidFill>
                  <a:prstClr val="black"/>
                </a:solidFill>
                <a:cs typeface="B Nazanin" panose="00000400000000000000" pitchFamily="2" charset="-78"/>
              </a:rPr>
              <a:t>مسکن انقلاب </a:t>
            </a:r>
            <a:r>
              <a:rPr lang="fa-IR" dirty="0">
                <a:solidFill>
                  <a:prstClr val="black"/>
                </a:solidFill>
                <a:cs typeface="B Nazanin" panose="00000400000000000000" pitchFamily="2" charset="-78"/>
              </a:rPr>
              <a:t>اسلامی</a:t>
            </a:r>
            <a:r>
              <a:rPr lang="fa-IR" dirty="0">
                <a:solidFill>
                  <a:prstClr val="black"/>
                </a:solidFill>
                <a:cs typeface="B Nazanin" panose="00000400000000000000" pitchFamily="2" charset="-78"/>
              </a:rPr>
              <a:t>)</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حداکثر </a:t>
            </a:r>
            <a:r>
              <a:rPr lang="fa-IR" dirty="0">
                <a:solidFill>
                  <a:prstClr val="black"/>
                </a:solidFill>
                <a:cs typeface="B Nazanin" panose="00000400000000000000" pitchFamily="2" charset="-78"/>
              </a:rPr>
              <a:t>ظرف دو ماه تهیه و به تصویب هیأت وزیران می </a:t>
            </a:r>
            <a:r>
              <a:rPr lang="fa-IR" dirty="0">
                <a:solidFill>
                  <a:prstClr val="black"/>
                </a:solidFill>
                <a:cs typeface="B Nazanin" panose="00000400000000000000" pitchFamily="2" charset="-78"/>
              </a:rPr>
              <a:t>رسد</a:t>
            </a:r>
            <a:r>
              <a:rPr lang="fa-IR"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21" name="Rectangle 20"/>
          <p:cNvSpPr/>
          <p:nvPr/>
        </p:nvSpPr>
        <p:spPr>
          <a:xfrm>
            <a:off x="684260" y="5978321"/>
            <a:ext cx="10057111" cy="646331"/>
          </a:xfrm>
          <a:prstGeom prst="rect">
            <a:avLst/>
          </a:prstGeom>
          <a:ln w="38100">
            <a:solidFill>
              <a:srgbClr val="4D1434"/>
            </a:solidFill>
            <a:prstDash val="solid"/>
          </a:ln>
        </p:spPr>
        <p:txBody>
          <a:bodyPr wrap="square">
            <a:spAutoFit/>
          </a:bodyPr>
          <a:lstStyle/>
          <a:p>
            <a:pPr algn="just"/>
            <a:r>
              <a:rPr lang="fa-IR" dirty="0">
                <a:solidFill>
                  <a:prstClr val="black"/>
                </a:solidFill>
                <a:cs typeface="B Nazanin" panose="00000400000000000000" pitchFamily="2" charset="-78"/>
              </a:rPr>
              <a:t>5- خانواده </a:t>
            </a:r>
            <a:r>
              <a:rPr lang="fa-IR" dirty="0">
                <a:solidFill>
                  <a:prstClr val="black"/>
                </a:solidFill>
                <a:cs typeface="B Nazanin" panose="00000400000000000000" pitchFamily="2" charset="-78"/>
              </a:rPr>
              <a:t>های تحت پوشش کمیته امداد امام خمینی و سازمان بهزیستی از پرداخت هزینه عوارض و مالیات و هرگونه هزینه دیگر معاف می باشد</a:t>
            </a:r>
            <a:endParaRPr lang="en-US" dirty="0">
              <a:solidFill>
                <a:prstClr val="black"/>
              </a:solidFill>
              <a:cs typeface="B Nazanin" panose="00000400000000000000" pitchFamily="2" charset="-78"/>
            </a:endParaRPr>
          </a:p>
        </p:txBody>
      </p:sp>
      <p:sp>
        <p:nvSpPr>
          <p:cNvPr id="22" name="Pentagon 21"/>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23" name="Pentagon 22"/>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4" name="TextBox 23"/>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effectLst>
                  <a:outerShdw blurRad="38100" dist="38100" dir="2700000" algn="tl">
                    <a:srgbClr val="000000">
                      <a:alpha val="43137"/>
                    </a:srgbClr>
                  </a:outerShdw>
                </a:effectLst>
                <a:cs typeface="B Titr" panose="00000700000000000000" pitchFamily="2" charset="-78"/>
              </a:rPr>
              <a:t>فصل مسکن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974468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11" grpId="0" animBg="1"/>
      <p:bldP spid="18"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69743" y="2195070"/>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الف</a:t>
            </a:r>
            <a:r>
              <a:rPr lang="en-US" dirty="0">
                <a:solidFill>
                  <a:prstClr val="black"/>
                </a:solidFill>
                <a:cs typeface="B Nazanin" panose="00000400000000000000" pitchFamily="2" charset="-78"/>
              </a:rPr>
              <a:t> </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به سازمان ملی زمین و مسکن وزارت مسکن و شهرسازی اجازه داده میشود به منظور تأمین بخشی از اعتبارات مورد نیاز اجرای قانون تشویق احداث و عرضه واحدهای مسکونی استیجاری یا اجاره به شرط تملیک، زمین‌های شهری در تملک خویش را به قیمت روز و به صورت مزایده یا با قیمت توافقی که از قیمت کارشناسی روز کمتر نخواهد بود به فروش رساند</a:t>
            </a:r>
            <a:r>
              <a:rPr lang="en-US" dirty="0">
                <a:solidFill>
                  <a:prstClr val="black"/>
                </a:solidFill>
                <a:cs typeface="B Nazanin" panose="00000400000000000000" pitchFamily="2" charset="-78"/>
              </a:rPr>
              <a:t>.</a:t>
            </a:r>
          </a:p>
        </p:txBody>
      </p:sp>
      <p:sp>
        <p:nvSpPr>
          <p:cNvPr id="10" name="Rectangle 9"/>
          <p:cNvSpPr/>
          <p:nvPr/>
        </p:nvSpPr>
        <p:spPr>
          <a:xfrm>
            <a:off x="669743" y="3348993"/>
            <a:ext cx="10071227" cy="646331"/>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ب</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به وزارت مسکن و شهرسازی اجازه داده می‌شود زمین‌های با کاربری آموزشی، فرهنگی، ورزشی و مذهبی را در طول برنامه سوم توسعه به قیمت منطقه ای واگذار نماید</a:t>
            </a:r>
            <a:r>
              <a:rPr lang="en-US" dirty="0">
                <a:solidFill>
                  <a:prstClr val="black"/>
                </a:solidFill>
                <a:cs typeface="B Nazanin" panose="00000400000000000000" pitchFamily="2" charset="-78"/>
              </a:rPr>
              <a:t>.</a:t>
            </a:r>
          </a:p>
        </p:txBody>
      </p:sp>
      <p:sp>
        <p:nvSpPr>
          <p:cNvPr id="9" name="Rectangle 8"/>
          <p:cNvSpPr/>
          <p:nvPr/>
        </p:nvSpPr>
        <p:spPr>
          <a:xfrm>
            <a:off x="669743" y="4285356"/>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ج</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سازمان ملی زمین و مسکن نمیتواند از اشخاص حقیقی و حقوقی که با سازمان مذکور جهت دریافت زمین پیش از تصویب این قانون قرارداد منعقد نموده و قیمت آن را مطابق قرارداد پرداخت کرده اند هیچ گونه وجه دیگری بابت زمین مطالبه و دریافت نماید</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قیمت زمین همان مبلغی است که در قرارداد قید شده است</a:t>
            </a:r>
            <a:r>
              <a:rPr lang="en-US" dirty="0">
                <a:solidFill>
                  <a:prstClr val="black"/>
                </a:solidFill>
                <a:cs typeface="B Nazanin" panose="00000400000000000000" pitchFamily="2" charset="-78"/>
              </a:rPr>
              <a:t>.</a:t>
            </a:r>
          </a:p>
        </p:txBody>
      </p:sp>
      <p:sp>
        <p:nvSpPr>
          <p:cNvPr id="11" name="Rectangle 10"/>
          <p:cNvSpPr/>
          <p:nvPr/>
        </p:nvSpPr>
        <p:spPr>
          <a:xfrm>
            <a:off x="669743" y="5477139"/>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د</a:t>
            </a:r>
            <a:r>
              <a:rPr lang="en-US" dirty="0">
                <a:solidFill>
                  <a:prstClr val="black"/>
                </a:solidFill>
                <a:cs typeface="B Nazanin" panose="00000400000000000000" pitchFamily="2" charset="-78"/>
              </a:rPr>
              <a:t> - </a:t>
            </a:r>
            <a:r>
              <a:rPr lang="fa-IR" dirty="0">
                <a:solidFill>
                  <a:prstClr val="black"/>
                </a:solidFill>
                <a:cs typeface="B Nazanin" panose="00000400000000000000" pitchFamily="2" charset="-78"/>
              </a:rPr>
              <a:t>به منظور حمایت از خانواده‌های شهداء و جانبازان متقاضی مسکن و در راستای تقویت توان مالی آنان، دولت مکلف است در طی سنوات اجرای برنامه پنج ساله سوم، به نحوی اقدام نماید که مشکل مسکن کلیه خانواده‌های شهداء و جانبازان بالای بیست و پنج درصد</a:t>
            </a:r>
            <a:r>
              <a:rPr lang="en-US" dirty="0">
                <a:solidFill>
                  <a:prstClr val="black"/>
                </a:solidFill>
                <a:cs typeface="B Nazanin" panose="00000400000000000000" pitchFamily="2" charset="-78"/>
              </a:rPr>
              <a:t> ( 25 %) </a:t>
            </a:r>
            <a:r>
              <a:rPr lang="fa-IR" dirty="0">
                <a:solidFill>
                  <a:prstClr val="black"/>
                </a:solidFill>
                <a:cs typeface="B Nazanin" panose="00000400000000000000" pitchFamily="2" charset="-78"/>
              </a:rPr>
              <a:t>و آزادگان فاقد مسکن واجد شرایط در آخر برنامه سوم به اتمام برسد</a:t>
            </a:r>
            <a:r>
              <a:rPr lang="en-US" dirty="0">
                <a:solidFill>
                  <a:prstClr val="black"/>
                </a:solidFill>
                <a:cs typeface="B Nazanin" panose="00000400000000000000" pitchFamily="2" charset="-78"/>
              </a:rPr>
              <a:t>.</a:t>
            </a:r>
          </a:p>
        </p:txBody>
      </p:sp>
      <p:sp>
        <p:nvSpPr>
          <p:cNvPr id="18" name="Pentagon 17"/>
          <p:cNvSpPr/>
          <p:nvPr/>
        </p:nvSpPr>
        <p:spPr>
          <a:xfrm flipH="1">
            <a:off x="10947043" y="3118400"/>
            <a:ext cx="784964" cy="220933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b="1" dirty="0">
                <a:solidFill>
                  <a:srgbClr val="E3EACF"/>
                </a:solidFill>
                <a:cs typeface="B Titr" panose="00000700000000000000" pitchFamily="2" charset="-78"/>
              </a:rPr>
              <a:t>ماده 141</a:t>
            </a:r>
            <a:endParaRPr lang="en-US" b="1" dirty="0">
              <a:solidFill>
                <a:srgbClr val="E3EACF"/>
              </a:solidFill>
              <a:cs typeface="B Titr" panose="00000700000000000000" pitchFamily="2" charset="-78"/>
            </a:endParaRPr>
          </a:p>
        </p:txBody>
      </p:sp>
      <p:sp>
        <p:nvSpPr>
          <p:cNvPr id="21" name="Pentagon 20"/>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22" name="Pentagon 21"/>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3" name="TextBox 22"/>
          <p:cNvSpPr txBox="1"/>
          <p:nvPr/>
        </p:nvSpPr>
        <p:spPr>
          <a:xfrm>
            <a:off x="3277248" y="921107"/>
            <a:ext cx="8062277" cy="707886"/>
          </a:xfrm>
          <a:prstGeom prst="rect">
            <a:avLst/>
          </a:prstGeom>
          <a:noFill/>
        </p:spPr>
        <p:txBody>
          <a:bodyPr wrap="square" rtlCol="0">
            <a:spAutoFit/>
          </a:bodyPr>
          <a:lstStyle/>
          <a:p>
            <a:pPr algn="just"/>
            <a:r>
              <a:rPr lang="fa-IR" sz="4000" dirty="0">
                <a:solidFill>
                  <a:srgbClr val="FFC000"/>
                </a:solidFill>
                <a:effectLst>
                  <a:outerShdw blurRad="38100" dist="38100" dir="2700000" algn="tl">
                    <a:srgbClr val="000000">
                      <a:alpha val="43137"/>
                    </a:srgbClr>
                  </a:outerShdw>
                </a:effectLst>
                <a:cs typeface="B Titr" panose="00000700000000000000" pitchFamily="2" charset="-78"/>
              </a:rPr>
              <a:t>فصل مسکن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313759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0" grpId="0" animBg="1"/>
      <p:bldP spid="9"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برنامه سوم توسعه</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4" name="Rectangle 13"/>
          <p:cNvSpPr/>
          <p:nvPr/>
        </p:nvSpPr>
        <p:spPr>
          <a:xfrm>
            <a:off x="8899293" y="4649274"/>
            <a:ext cx="2202295" cy="110758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1379/01/17</a:t>
            </a:r>
            <a:endParaRPr lang="en-US" b="1" dirty="0">
              <a:solidFill>
                <a:prstClr val="black"/>
              </a:solidFill>
              <a:cs typeface="B Nazanin" panose="00000400000000000000" pitchFamily="2" charset="-78"/>
            </a:endParaRPr>
          </a:p>
        </p:txBody>
      </p:sp>
      <p:sp>
        <p:nvSpPr>
          <p:cNvPr id="17" name="Pentagon 16"/>
          <p:cNvSpPr/>
          <p:nvPr/>
        </p:nvSpPr>
        <p:spPr>
          <a:xfrm rot="16200000" flipH="1">
            <a:off x="9289103" y="2566332"/>
            <a:ext cx="1422679" cy="220229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تاریخ تصویب</a:t>
            </a:r>
            <a:endParaRPr lang="en-US" sz="2000" dirty="0">
              <a:solidFill>
                <a:srgbClr val="E3EACF"/>
              </a:solidFill>
              <a:cs typeface="B Titr" panose="00000700000000000000" pitchFamily="2" charset="-78"/>
            </a:endParaRPr>
          </a:p>
        </p:txBody>
      </p:sp>
      <p:sp>
        <p:nvSpPr>
          <p:cNvPr id="18" name="Rectangle 17"/>
          <p:cNvSpPr/>
          <p:nvPr/>
        </p:nvSpPr>
        <p:spPr>
          <a:xfrm>
            <a:off x="6542459" y="4649274"/>
            <a:ext cx="2202295" cy="110758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1379/01/17</a:t>
            </a:r>
            <a:endParaRPr lang="en-US" b="1" dirty="0">
              <a:solidFill>
                <a:prstClr val="black"/>
              </a:solidFill>
              <a:cs typeface="B Nazanin" panose="00000400000000000000" pitchFamily="2" charset="-78"/>
            </a:endParaRPr>
          </a:p>
        </p:txBody>
      </p:sp>
      <p:sp>
        <p:nvSpPr>
          <p:cNvPr id="19" name="Pentagon 18"/>
          <p:cNvSpPr/>
          <p:nvPr/>
        </p:nvSpPr>
        <p:spPr>
          <a:xfrm rot="16200000" flipH="1">
            <a:off x="6932269" y="2566333"/>
            <a:ext cx="1422680" cy="220229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تایید شورای نگهبان</a:t>
            </a:r>
            <a:endParaRPr lang="en-US" sz="2000" dirty="0">
              <a:solidFill>
                <a:srgbClr val="E3EACF"/>
              </a:solidFill>
              <a:cs typeface="B Titr" panose="00000700000000000000" pitchFamily="2" charset="-78"/>
            </a:endParaRPr>
          </a:p>
        </p:txBody>
      </p:sp>
      <p:sp>
        <p:nvSpPr>
          <p:cNvPr id="21" name="Rectangle 20"/>
          <p:cNvSpPr/>
          <p:nvPr/>
        </p:nvSpPr>
        <p:spPr>
          <a:xfrm>
            <a:off x="1248917" y="2956139"/>
            <a:ext cx="3541364" cy="280071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طي نامه شماره ٣٧٠٣ </a:t>
            </a:r>
            <a:r>
              <a:rPr lang="fa-IR" b="1" dirty="0">
                <a:solidFill>
                  <a:prstClr val="black"/>
                </a:solidFill>
                <a:cs typeface="B Nazanin" panose="00000400000000000000" pitchFamily="2" charset="-78"/>
              </a:rPr>
              <a:t>– ق </a:t>
            </a:r>
            <a:r>
              <a:rPr lang="fa-IR" b="1" dirty="0">
                <a:solidFill>
                  <a:prstClr val="black"/>
                </a:solidFill>
                <a:cs typeface="B Nazanin" panose="00000400000000000000" pitchFamily="2" charset="-78"/>
              </a:rPr>
              <a:t>به رئيس محترم مجلس شوراي اسلامي </a:t>
            </a:r>
            <a:r>
              <a:rPr lang="fa-IR" b="1" dirty="0">
                <a:solidFill>
                  <a:prstClr val="black"/>
                </a:solidFill>
                <a:cs typeface="B Nazanin" panose="00000400000000000000" pitchFamily="2" charset="-78"/>
              </a:rPr>
              <a:t>واصل گردیده است.</a:t>
            </a:r>
            <a:endParaRPr lang="en-US" b="1" dirty="0">
              <a:solidFill>
                <a:prstClr val="black"/>
              </a:solidFill>
              <a:cs typeface="B Nazanin" panose="00000400000000000000" pitchFamily="2" charset="-78"/>
            </a:endParaRPr>
          </a:p>
        </p:txBody>
      </p:sp>
      <p:sp>
        <p:nvSpPr>
          <p:cNvPr id="22" name="Pentagon 21"/>
          <p:cNvSpPr/>
          <p:nvPr/>
        </p:nvSpPr>
        <p:spPr>
          <a:xfrm flipH="1">
            <a:off x="5125783" y="2956139"/>
            <a:ext cx="1081177" cy="280071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rtl="0"/>
            <a:r>
              <a:rPr lang="fa-IR" dirty="0">
                <a:solidFill>
                  <a:srgbClr val="E3EACF"/>
                </a:solidFill>
                <a:cs typeface="B Titr" panose="00000700000000000000" pitchFamily="2" charset="-78"/>
              </a:rPr>
              <a:t>1379/01/28</a:t>
            </a:r>
            <a:endParaRPr lang="en-US" dirty="0">
              <a:solidFill>
                <a:srgbClr val="E3EACF"/>
              </a:solidFill>
              <a:cs typeface="B Titr" panose="00000700000000000000" pitchFamily="2" charset="-78"/>
            </a:endParaRPr>
          </a:p>
        </p:txBody>
      </p:sp>
    </p:spTree>
    <p:extLst>
      <p:ext uri="{BB962C8B-B14F-4D97-AF65-F5344CB8AC3E}">
        <p14:creationId xmlns:p14="http://schemas.microsoft.com/office/powerpoint/2010/main" val="31473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1+#ppt_w/2"/>
                                          </p:val>
                                        </p:tav>
                                        <p:tav tm="100000">
                                          <p:val>
                                            <p:strVal val="#ppt_x"/>
                                          </p:val>
                                        </p:tav>
                                      </p:tavLst>
                                    </p:anim>
                                    <p:anim calcmode="lin" valueType="num">
                                      <p:cBhvr additive="base">
                                        <p:cTn id="2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91763"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فصل مسکن</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7" name="Rectangle 16"/>
          <p:cNvSpPr/>
          <p:nvPr/>
        </p:nvSpPr>
        <p:spPr>
          <a:xfrm>
            <a:off x="655231" y="2195070"/>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ه</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به منظور حل مشکل متصرفین زمین‌هایی که مالک عرصه آن در دسترس نیست و خود متصرفین صاحب سند اعیان هستند، قیمت عادلانه روز عرصه با اجازه ولی فقیه یا فرد مجاز از طرف ایشان تعیین و به حسابی که بدین منظور مشخص میکند واریز و اداره ثبت اسناد محل نسبت به صدور سند به نام متصرفین اقدام نماید که در صورت مراجعه مالکین یا نماینده معرفی شده از طرف آنان قیمت ملک موردنظر پرداخت میگردد</a:t>
            </a:r>
            <a:r>
              <a:rPr lang="en-US" dirty="0">
                <a:solidFill>
                  <a:prstClr val="black"/>
                </a:solidFill>
                <a:cs typeface="B Nazanin" panose="00000400000000000000" pitchFamily="2" charset="-78"/>
              </a:rPr>
              <a:t>.</a:t>
            </a:r>
          </a:p>
        </p:txBody>
      </p:sp>
      <p:sp>
        <p:nvSpPr>
          <p:cNvPr id="19" name="Pentagon 18"/>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20" name="Pentagon 19"/>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2" name="Pentagon 11"/>
          <p:cNvSpPr/>
          <p:nvPr/>
        </p:nvSpPr>
        <p:spPr>
          <a:xfrm flipH="1">
            <a:off x="10961558" y="2188495"/>
            <a:ext cx="784964" cy="92990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a-IR" b="1" dirty="0">
                <a:solidFill>
                  <a:srgbClr val="E3EACF"/>
                </a:solidFill>
                <a:cs typeface="B Titr" panose="00000700000000000000" pitchFamily="2" charset="-78"/>
              </a:rPr>
              <a:t>ماده 141</a:t>
            </a:r>
            <a:endParaRPr lang="en-US" b="1" dirty="0">
              <a:solidFill>
                <a:srgbClr val="E3EACF"/>
              </a:solidFill>
              <a:cs typeface="B Titr" panose="00000700000000000000" pitchFamily="2" charset="-78"/>
            </a:endParaRPr>
          </a:p>
        </p:txBody>
      </p:sp>
    </p:spTree>
    <p:extLst>
      <p:ext uri="{BB962C8B-B14F-4D97-AF65-F5344CB8AC3E}">
        <p14:creationId xmlns:p14="http://schemas.microsoft.com/office/powerpoint/2010/main" val="20507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7882" y="902200"/>
            <a:ext cx="10998558" cy="707886"/>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فصل</a:t>
            </a:r>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 </a:t>
            </a:r>
            <a:r>
              <a:rPr lang="fa-IR" sz="3600" b="1" dirty="0">
                <a:solidFill>
                  <a:srgbClr val="FFC000"/>
                </a:solidFill>
                <a:cs typeface="B Titr" panose="00000700000000000000" pitchFamily="2" charset="-78"/>
              </a:rPr>
              <a:t>فرهنگ و هنر، ارتباطات جمعی و تربیت بدنی</a:t>
            </a:r>
            <a:endParaRPr lang="fa-IR" sz="36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890620" y="2414925"/>
            <a:ext cx="784964" cy="22302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155</a:t>
            </a:r>
            <a:endParaRPr lang="en-US" dirty="0">
              <a:solidFill>
                <a:srgbClr val="E3EACF"/>
              </a:solidFill>
              <a:cs typeface="B Titr" panose="00000700000000000000" pitchFamily="2" charset="-78"/>
            </a:endParaRPr>
          </a:p>
        </p:txBody>
      </p:sp>
      <p:sp>
        <p:nvSpPr>
          <p:cNvPr id="7" name="Rectangle 6"/>
          <p:cNvSpPr/>
          <p:nvPr/>
        </p:nvSpPr>
        <p:spPr>
          <a:xfrm>
            <a:off x="437882" y="2530415"/>
            <a:ext cx="10071227" cy="646331"/>
          </a:xfrm>
          <a:prstGeom prst="rect">
            <a:avLst/>
          </a:prstGeom>
          <a:ln w="38100">
            <a:solidFill>
              <a:srgbClr val="FFC000"/>
            </a:solidFill>
            <a:prstDash val="solid"/>
          </a:ln>
        </p:spPr>
        <p:txBody>
          <a:bodyPr wrap="square">
            <a:spAutoFit/>
          </a:bodyPr>
          <a:lstStyle/>
          <a:p>
            <a:pPr algn="justLow"/>
            <a:r>
              <a:rPr lang="fa-IR" dirty="0">
                <a:solidFill>
                  <a:srgbClr val="9F8351"/>
                </a:solidFill>
                <a:ea typeface="Times New Roman" panose="02020603050405020304" pitchFamily="18" charset="0"/>
                <a:cs typeface="B Nazanin" panose="00000400000000000000" pitchFamily="2" charset="-78"/>
              </a:rPr>
              <a:t>به منظور گسترش عدالت اجتماعی و فراهم کردن امکان استفاده عادلانه اقشار مختلف جامعه از کالاها و خدمات فرهنگی ، ورزشی و‌هنری و به منظور ایجاد تعادل و کاهش </a:t>
            </a:r>
            <a:r>
              <a:rPr lang="fa-IR" dirty="0">
                <a:solidFill>
                  <a:srgbClr val="9F8351"/>
                </a:solidFill>
                <a:ea typeface="Times New Roman" panose="02020603050405020304" pitchFamily="18" charset="0"/>
                <a:cs typeface="B Nazanin" panose="00000400000000000000" pitchFamily="2" charset="-78"/>
              </a:rPr>
              <a:t>نابرابری‌ها </a:t>
            </a:r>
            <a:r>
              <a:rPr lang="fa-IR" dirty="0">
                <a:solidFill>
                  <a:srgbClr val="9F8351"/>
                </a:solidFill>
                <a:ea typeface="Times New Roman" panose="02020603050405020304" pitchFamily="18" charset="0"/>
                <a:cs typeface="B Nazanin" panose="00000400000000000000" pitchFamily="2" charset="-78"/>
              </a:rPr>
              <a:t>اجازه داده می‌شود:</a:t>
            </a:r>
          </a:p>
        </p:txBody>
      </p:sp>
      <p:sp>
        <p:nvSpPr>
          <p:cNvPr id="9" name="Rectangle 8"/>
          <p:cNvSpPr/>
          <p:nvPr/>
        </p:nvSpPr>
        <p:spPr>
          <a:xfrm>
            <a:off x="437882" y="3314238"/>
            <a:ext cx="10071227" cy="1200329"/>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‌الف -- وزارت فرهنگ و ارشاد اسلامی و سازمان تربیت بدنی حسب مورد </a:t>
            </a:r>
            <a:r>
              <a:rPr lang="fa-IR" dirty="0">
                <a:solidFill>
                  <a:srgbClr val="9F8351"/>
                </a:solidFill>
                <a:ea typeface="Times New Roman" panose="02020603050405020304" pitchFamily="18" charset="0"/>
                <a:cs typeface="B Nazanin" panose="00000400000000000000" pitchFamily="2" charset="-78"/>
              </a:rPr>
              <a:t>شاخص ها و استانداردهای مربوط به بهره‌مندی </a:t>
            </a:r>
            <a:r>
              <a:rPr lang="fa-IR" dirty="0">
                <a:solidFill>
                  <a:prstClr val="black"/>
                </a:solidFill>
                <a:ea typeface="Times New Roman" panose="02020603050405020304" pitchFamily="18" charset="0"/>
                <a:cs typeface="B Nazanin" panose="00000400000000000000" pitchFamily="2" charset="-78"/>
              </a:rPr>
              <a:t>نقاط مختلف کشور از‌فضاهای ورزشی ، فرهنگی، هنری و همچنین میزان دسترسی ساکنین مناطق مختلف کشور به خدمات و تولیدات فرهنگی، هنری و ورزشی را متناسب‌با ویژگیهای اجتماعی، فرهنگی ، جمعیتی و جغرافیائی هر یک از این مناطق، حداکثر تا پایان سال اول برنامه سوم تهیه و همراه با ارائه راه‌حلهای‌مناسب برای ایجاد تعادل به هیأت وزیران ارائه دهند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Tree>
    <p:extLst>
      <p:ext uri="{BB962C8B-B14F-4D97-AF65-F5344CB8AC3E}">
        <p14:creationId xmlns:p14="http://schemas.microsoft.com/office/powerpoint/2010/main" val="210702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37882" y="902200"/>
            <a:ext cx="10998558"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3600" b="1" dirty="0">
                <a:solidFill>
                  <a:srgbClr val="FFC000"/>
                </a:solidFill>
                <a:cs typeface="B Titr" panose="00000700000000000000" pitchFamily="2" charset="-78"/>
              </a:rPr>
              <a:t>فرهنگ و هنر، ارتباطات جمعی و تربیت بدنی</a:t>
            </a:r>
            <a:endParaRPr lang="fa-IR" sz="36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832563" y="2767276"/>
            <a:ext cx="784964" cy="285335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156</a:t>
            </a:r>
            <a:endParaRPr lang="en-US" dirty="0">
              <a:solidFill>
                <a:srgbClr val="E3EACF"/>
              </a:solidFill>
              <a:cs typeface="B Titr" panose="00000700000000000000" pitchFamily="2" charset="-78"/>
            </a:endParaRPr>
          </a:p>
        </p:txBody>
      </p:sp>
      <p:sp>
        <p:nvSpPr>
          <p:cNvPr id="7" name="Rectangle 6"/>
          <p:cNvSpPr/>
          <p:nvPr/>
        </p:nvSpPr>
        <p:spPr>
          <a:xfrm>
            <a:off x="437882" y="2604016"/>
            <a:ext cx="10071227" cy="646331"/>
          </a:xfrm>
          <a:prstGeom prst="rect">
            <a:avLst/>
          </a:prstGeom>
          <a:ln w="38100">
            <a:solidFill>
              <a:srgbClr val="FFC000"/>
            </a:solidFill>
            <a:prstDash val="solid"/>
          </a:ln>
        </p:spPr>
        <p:txBody>
          <a:bodyPr wrap="square">
            <a:spAutoFit/>
          </a:bodyPr>
          <a:lstStyle/>
          <a:p>
            <a:pPr algn="justLow"/>
            <a:r>
              <a:rPr lang="fa-IR" dirty="0">
                <a:solidFill>
                  <a:srgbClr val="9F8351"/>
                </a:solidFill>
                <a:ea typeface="Times New Roman" panose="02020603050405020304" pitchFamily="18" charset="0"/>
                <a:cs typeface="B Nazanin" panose="00000400000000000000" pitchFamily="2" charset="-78"/>
              </a:rPr>
              <a:t> به منظور استفاده از توانمندیهای شوراهای اسلامی شهر و روستا در انجام امور دینی و فرهنگی، شوراهای مذکور علاوه‌بر وظایف‌مصرحه در قانون تشکیل آنها، موظف به انجام وظایف ذیل هستند</a:t>
            </a:r>
            <a:r>
              <a:rPr lang="fa-IR" dirty="0">
                <a:solidFill>
                  <a:prstClr val="black"/>
                </a:solidFill>
                <a:ea typeface="Times New Roman" panose="02020603050405020304" pitchFamily="18" charset="0"/>
                <a:cs typeface="B Nazanin" panose="00000400000000000000" pitchFamily="2" charset="-78"/>
              </a:rPr>
              <a:t>.</a:t>
            </a:r>
          </a:p>
        </p:txBody>
      </p:sp>
      <p:sp>
        <p:nvSpPr>
          <p:cNvPr id="9" name="Rectangle 8"/>
          <p:cNvSpPr/>
          <p:nvPr/>
        </p:nvSpPr>
        <p:spPr>
          <a:xfrm>
            <a:off x="437882" y="3314238"/>
            <a:ext cx="10071227" cy="369332"/>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‌الف - بررسی مشکلات و نارسائیهای فرهنگی ، هنری ، ورزشی و آموزشی و ارائه پیشنهادهای لازم به مسؤولان و مراجع ذی‌ربط.</a:t>
            </a:r>
          </a:p>
        </p:txBody>
      </p:sp>
      <p:sp>
        <p:nvSpPr>
          <p:cNvPr id="12" name="Rectangle 11"/>
          <p:cNvSpPr/>
          <p:nvPr/>
        </p:nvSpPr>
        <p:spPr>
          <a:xfrm>
            <a:off x="437882" y="4704339"/>
            <a:ext cx="10071227" cy="1200329"/>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ج - </a:t>
            </a:r>
            <a:r>
              <a:rPr lang="fa-IR" dirty="0">
                <a:solidFill>
                  <a:srgbClr val="9F8351"/>
                </a:solidFill>
                <a:ea typeface="Times New Roman" panose="02020603050405020304" pitchFamily="18" charset="0"/>
                <a:cs typeface="B Nazanin" panose="00000400000000000000" pitchFamily="2" charset="-78"/>
              </a:rPr>
              <a:t>همکاری در حفاظت از ابنیه و آثار تاریخی و فرهنگی و بافتها و محوطه‌های فرهنگی، تاریخی و ممانعت از تغییر کاربری </a:t>
            </a:r>
            <a:r>
              <a:rPr lang="fa-IR" dirty="0">
                <a:solidFill>
                  <a:srgbClr val="9F8351"/>
                </a:solidFill>
                <a:ea typeface="Times New Roman" panose="02020603050405020304" pitchFamily="18" charset="0"/>
                <a:cs typeface="B Nazanin" panose="00000400000000000000" pitchFamily="2" charset="-78"/>
              </a:rPr>
              <a:t>آنها. </a:t>
            </a:r>
            <a:r>
              <a:rPr lang="fa-IR" dirty="0">
                <a:solidFill>
                  <a:prstClr val="black"/>
                </a:solidFill>
                <a:ea typeface="Times New Roman" panose="02020603050405020304" pitchFamily="18" charset="0"/>
                <a:cs typeface="B Nazanin" panose="00000400000000000000" pitchFamily="2" charset="-78"/>
              </a:rPr>
              <a:t>آیین‌نامه </a:t>
            </a:r>
            <a:r>
              <a:rPr lang="fa-IR" dirty="0">
                <a:solidFill>
                  <a:prstClr val="black"/>
                </a:solidFill>
                <a:ea typeface="Times New Roman" panose="02020603050405020304" pitchFamily="18" charset="0"/>
                <a:cs typeface="B Nazanin" panose="00000400000000000000" pitchFamily="2" charset="-78"/>
              </a:rPr>
              <a:t>اجرائی این ماده شامل نحوه مشارکت و همکاری شوراها در انجام وظایف مذکور به پیشنهاد مشترک وزارتخانه‌های فرهنگ و ارشاد اسلامی و‌کشور ، سازمان تبلیغات اسلامی و سازمان تربیت بدنی به تصویب هیأت وزیران خواهد رسید.</a:t>
            </a:r>
          </a:p>
          <a:p>
            <a:pPr algn="justLow"/>
            <a:endParaRPr lang="fa-IR" dirty="0">
              <a:solidFill>
                <a:prstClr val="black"/>
              </a:solidFill>
              <a:ea typeface="Times New Roman" panose="02020603050405020304" pitchFamily="18" charset="0"/>
              <a:cs typeface="B Nazanin" panose="00000400000000000000" pitchFamily="2" charset="-78"/>
            </a:endParaRP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4" name="Rectangle 13"/>
          <p:cNvSpPr/>
          <p:nvPr/>
        </p:nvSpPr>
        <p:spPr>
          <a:xfrm>
            <a:off x="437882" y="3870789"/>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ب - مساعدت و مشارکت در حفظ و نگهداری بناهای فرهنگی و گلزار شهداء، بهره‌برداری از مراکز فرهنگی و هنری و ورزشی و تلاش برای‌جلب همکاری مردم در ایجاد تأسیسات و فضاهای مورد نیاز.</a:t>
            </a:r>
            <a:endParaRPr lang="fa-IR" dirty="0">
              <a:solidFill>
                <a:prstClr val="black"/>
              </a:solidFill>
              <a:ea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93761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flipH="1">
            <a:off x="10890620" y="2924480"/>
            <a:ext cx="784964" cy="264627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161</a:t>
            </a:r>
            <a:endParaRPr lang="en-US" dirty="0">
              <a:solidFill>
                <a:srgbClr val="E3EACF"/>
              </a:solidFill>
              <a:cs typeface="B Titr" panose="00000700000000000000" pitchFamily="2" charset="-78"/>
            </a:endParaRPr>
          </a:p>
        </p:txBody>
      </p:sp>
      <p:sp>
        <p:nvSpPr>
          <p:cNvPr id="7" name="Rectangle 6"/>
          <p:cNvSpPr/>
          <p:nvPr/>
        </p:nvSpPr>
        <p:spPr>
          <a:xfrm>
            <a:off x="437882" y="2230528"/>
            <a:ext cx="10071227" cy="646331"/>
          </a:xfrm>
          <a:prstGeom prst="rect">
            <a:avLst/>
          </a:prstGeom>
          <a:ln w="38100">
            <a:solidFill>
              <a:srgbClr val="FFC000"/>
            </a:solidFill>
            <a:prstDash val="solid"/>
          </a:ln>
        </p:spPr>
        <p:txBody>
          <a:bodyPr wrap="square">
            <a:spAutoFit/>
          </a:bodyPr>
          <a:lstStyle/>
          <a:p>
            <a:pPr algn="justLow"/>
            <a:r>
              <a:rPr lang="fa-IR" dirty="0">
                <a:solidFill>
                  <a:srgbClr val="9F8351"/>
                </a:solidFill>
                <a:ea typeface="Times New Roman" panose="02020603050405020304" pitchFamily="18" charset="0"/>
                <a:cs typeface="B Nazanin" panose="00000400000000000000" pitchFamily="2" charset="-78"/>
              </a:rPr>
              <a:t> به منظور بازسازی سینماها و مجتمع‌های فرهنگی و ساخت سینماها و مجتمع‌های فرهنگی جدید و تالارهای نمایش در شهرهایی که‌بیش از پانزده هزار (15000) نفر جمعیت دارند:</a:t>
            </a:r>
          </a:p>
        </p:txBody>
      </p:sp>
      <p:sp>
        <p:nvSpPr>
          <p:cNvPr id="9" name="Rectangle 8"/>
          <p:cNvSpPr/>
          <p:nvPr/>
        </p:nvSpPr>
        <p:spPr>
          <a:xfrm>
            <a:off x="437882" y="2940750"/>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‌الف - شهرداریهای کشور می‌توانند رأساً یا با مشارکت اشخاص حقیقی وحقوقی برای ساخت و بازسازی سینماهای موجود از تسهیلات بانکی‌استفاده کنند.</a:t>
            </a:r>
          </a:p>
        </p:txBody>
      </p:sp>
      <p:sp>
        <p:nvSpPr>
          <p:cNvPr id="12" name="Rectangle 11"/>
          <p:cNvSpPr/>
          <p:nvPr/>
        </p:nvSpPr>
        <p:spPr>
          <a:xfrm>
            <a:off x="437882" y="4647423"/>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ج - به شهرداریهای شهرهای مذکور اجازه داده می‌شود زمینهای مناسب برای ساخت سینماو مجتمع فرهنگی راکه در مالکیت شهرداری است‌بدون انتقال مالکیت در قالب قرارداد با دریافت حداقل سهم بابت زمین برای مدت بیست و پنج (25) سال در اختیار افراد حقیقی و حقوقی قرار دهند.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4" name="Rectangle 13"/>
          <p:cNvSpPr/>
          <p:nvPr/>
        </p:nvSpPr>
        <p:spPr>
          <a:xfrm>
            <a:off x="437882" y="3663851"/>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ب - تأمین زمین مناسب برای ساخت سینما و مجتمع فرهنگی در شهرکهای جدیدالاحداث به عهده وزارت مسکن و شهرسازی و در طرحهای‌توسعه شهری به عهده شهرداریها خواهد بود.زمینهای مذکور در این بند به قیمت منطقه‌ای و به‌صورت اقساط ده‌ساله در اختیار اشخاص حقیقی و حقوقی متقاضی قرار می‌گیرد.</a:t>
            </a:r>
          </a:p>
        </p:txBody>
      </p:sp>
      <p:sp>
        <p:nvSpPr>
          <p:cNvPr id="17" name="Rectangle 16"/>
          <p:cNvSpPr/>
          <p:nvPr/>
        </p:nvSpPr>
        <p:spPr>
          <a:xfrm>
            <a:off x="437882" y="5643874"/>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‌د - در موارد بازسازی سینماها و مجتمع‌های فرهنگی و یا ساخت سینماهای جدید و تالارهای نمایش شهرداریها موظفند بدون اخذ هر نوع‌عوارض و دریافت هزینه، پروانه ساخت صادر و در صورت هماهنگی با طرحهای جامع شهری حداکثر معادل زیربنای سالن‌های نمایش ، مجوز ساخت‌تجاری و خدماتی صادر کنند. </a:t>
            </a:r>
          </a:p>
        </p:txBody>
      </p:sp>
      <p:sp>
        <p:nvSpPr>
          <p:cNvPr id="13" name="TextBox 12"/>
          <p:cNvSpPr txBox="1"/>
          <p:nvPr/>
        </p:nvSpPr>
        <p:spPr>
          <a:xfrm>
            <a:off x="437882" y="902200"/>
            <a:ext cx="10998558"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3600" b="1" dirty="0">
                <a:solidFill>
                  <a:srgbClr val="FFC000"/>
                </a:solidFill>
                <a:cs typeface="B Titr" panose="00000700000000000000" pitchFamily="2" charset="-78"/>
              </a:rPr>
              <a:t>فرهنگ و هنر، ارتباطات جمعی و تربیت بدنی</a:t>
            </a:r>
            <a:endParaRPr lang="fa-IR" sz="36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3470244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4"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flipH="1">
            <a:off x="10934163" y="2777574"/>
            <a:ext cx="784964" cy="312981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163</a:t>
            </a:r>
            <a:endParaRPr lang="en-US" dirty="0">
              <a:solidFill>
                <a:srgbClr val="E3EACF"/>
              </a:solidFill>
              <a:cs typeface="B Titr" panose="00000700000000000000" pitchFamily="2" charset="-78"/>
            </a:endParaRPr>
          </a:p>
        </p:txBody>
      </p:sp>
      <p:sp>
        <p:nvSpPr>
          <p:cNvPr id="7" name="Rectangle 6"/>
          <p:cNvSpPr/>
          <p:nvPr/>
        </p:nvSpPr>
        <p:spPr>
          <a:xfrm>
            <a:off x="437882" y="1985829"/>
            <a:ext cx="10071227" cy="646331"/>
          </a:xfrm>
          <a:prstGeom prst="rect">
            <a:avLst/>
          </a:prstGeom>
          <a:ln w="38100">
            <a:solidFill>
              <a:srgbClr val="FFC000"/>
            </a:solidFill>
            <a:prstDash val="solid"/>
          </a:ln>
        </p:spPr>
        <p:txBody>
          <a:bodyPr wrap="square">
            <a:spAutoFit/>
          </a:bodyPr>
          <a:lstStyle/>
          <a:p>
            <a:pPr algn="justLow"/>
            <a:r>
              <a:rPr lang="fa-IR" dirty="0">
                <a:solidFill>
                  <a:srgbClr val="9F8351"/>
                </a:solidFill>
                <a:ea typeface="Times New Roman" panose="02020603050405020304" pitchFamily="18" charset="0"/>
                <a:cs typeface="B Nazanin" panose="00000400000000000000" pitchFamily="2" charset="-78"/>
              </a:rPr>
              <a:t>باتوجه به اهمیت گسترش فضاهای مذهبی و مساجد ضمن حفظ اصل ساماندهی ساخت و ساز، احیا، تعمیر و تجهیز مساجد از طریق‌مشارکتهای مردمی و شوراهای شهری و روستایی دستگاههای اجرائی موضوع این ماده موظفند طی سالهای اجرای برنامه اقدامات زیر را انجام دهند:</a:t>
            </a:r>
          </a:p>
        </p:txBody>
      </p:sp>
      <p:sp>
        <p:nvSpPr>
          <p:cNvPr id="9" name="Rectangle 8"/>
          <p:cNvSpPr/>
          <p:nvPr/>
        </p:nvSpPr>
        <p:spPr>
          <a:xfrm>
            <a:off x="437882" y="2696051"/>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‌الف - وزارت مسکن و شهرسازی، شهرداریها و سایر سازمانهای مسؤول در زمینه طراحی و اجرای </a:t>
            </a:r>
            <a:r>
              <a:rPr lang="fa-IR" dirty="0">
                <a:solidFill>
                  <a:srgbClr val="9F8351"/>
                </a:solidFill>
                <a:ea typeface="Times New Roman" panose="02020603050405020304" pitchFamily="18" charset="0"/>
                <a:cs typeface="B Nazanin" panose="00000400000000000000" pitchFamily="2" charset="-78"/>
              </a:rPr>
              <a:t>طرحهای جامع، تفصیلی و هادی شهری و‌روستایی </a:t>
            </a:r>
            <a:r>
              <a:rPr lang="fa-IR" dirty="0">
                <a:solidFill>
                  <a:prstClr val="black"/>
                </a:solidFill>
                <a:ea typeface="Times New Roman" panose="02020603050405020304" pitchFamily="18" charset="0"/>
                <a:cs typeface="B Nazanin" panose="00000400000000000000" pitchFamily="2" charset="-78"/>
              </a:rPr>
              <a:t>موظفند طرحهای مذکور را با محوریت مساجد تهیه و اجرا کنند.</a:t>
            </a:r>
          </a:p>
        </p:txBody>
      </p:sp>
      <p:sp>
        <p:nvSpPr>
          <p:cNvPr id="12" name="Rectangle 11"/>
          <p:cNvSpPr/>
          <p:nvPr/>
        </p:nvSpPr>
        <p:spPr>
          <a:xfrm>
            <a:off x="437882" y="4402724"/>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ج - وزارتخانه‌های راه و ترابری و نفت موظفند به منظور تسهیل دسترسی مسافران به اماکن مذهبی با انجام هماهنگی‌های لازم از محل اعتبارات‌عمرانی و جاری خود نسبت به احداث مسجد و یا نمازخانه و همچنین نگهداری و مدیریت مساجد و نمازخانه‌های موجود و جدیدالاحداث، در‌پایانه‌های مسافری و پمپ بنزینهای بین شهری اقدام کنند.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4" name="Rectangle 13"/>
          <p:cNvSpPr/>
          <p:nvPr/>
        </p:nvSpPr>
        <p:spPr>
          <a:xfrm>
            <a:off x="437882" y="3419152"/>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ب - وزارت مسکن و شهرسازی و شهرداریها موظفند در کلیه شهرکهای جدیدالاحداث اراضی مناسبی را برای احداث مسجد و پایگاههای‌مقاومت بسیج پیش‌بینی کرده و پس از آماده‌سازی بدون دریافت هزینه در اختیار متقاضیان احداث مساجد و پایگاههای مقاومت بسیج قرار دهند و‌قیمت اراضی را در هزینه مربوط به آماده سازی اراضی منظور کنند.</a:t>
            </a:r>
          </a:p>
        </p:txBody>
      </p:sp>
      <p:sp>
        <p:nvSpPr>
          <p:cNvPr id="17" name="Rectangle 16"/>
          <p:cNvSpPr/>
          <p:nvPr/>
        </p:nvSpPr>
        <p:spPr>
          <a:xfrm>
            <a:off x="437882" y="5399175"/>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‌د - وزارت امور اقتصادی و دارائی موظف است کلیه وجوه پرداختی توسط اشخاص حقیقی و حقوقی در ارتباط با احداث، تعمیر و تجهیز‌مساجد و سایر فضاهای مذهبی را به عنوان هزینه قابل قبول منظور کند.</a:t>
            </a:r>
          </a:p>
        </p:txBody>
      </p:sp>
      <p:sp>
        <p:nvSpPr>
          <p:cNvPr id="18" name="Rectangle 17"/>
          <p:cNvSpPr/>
          <p:nvPr/>
        </p:nvSpPr>
        <p:spPr>
          <a:xfrm>
            <a:off x="437882" y="6105945"/>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ه - شهرداریها و سازمان جنگلها و مراتع کشور موظفند نسبت به اختصاص فضای مناسب در پارکهای ملی و عمومی حسب مورد برای ایجاد‌مسجد یا نمازخانه اقدام کنند.</a:t>
            </a:r>
          </a:p>
        </p:txBody>
      </p:sp>
      <p:sp>
        <p:nvSpPr>
          <p:cNvPr id="13" name="TextBox 12"/>
          <p:cNvSpPr txBox="1"/>
          <p:nvPr/>
        </p:nvSpPr>
        <p:spPr>
          <a:xfrm>
            <a:off x="437882" y="902200"/>
            <a:ext cx="10998558"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3600" b="1" dirty="0">
                <a:solidFill>
                  <a:srgbClr val="FFC000"/>
                </a:solidFill>
                <a:cs typeface="B Titr" panose="00000700000000000000" pitchFamily="2" charset="-78"/>
              </a:rPr>
              <a:t>فرهنگ و هنر، ارتباطات جمعی و تربیت بدنی</a:t>
            </a:r>
            <a:endParaRPr lang="fa-IR" sz="36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3260099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4" grpId="0" animBg="1"/>
      <p:bldP spid="17" grpId="0" animBg="1"/>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flipH="1">
            <a:off x="10947043" y="2439786"/>
            <a:ext cx="784964" cy="301120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163</a:t>
            </a:r>
            <a:endParaRPr lang="en-US" dirty="0">
              <a:solidFill>
                <a:srgbClr val="E3EACF"/>
              </a:solidFill>
              <a:cs typeface="B Titr" panose="00000700000000000000" pitchFamily="2" charset="-78"/>
            </a:endParaRPr>
          </a:p>
        </p:txBody>
      </p:sp>
      <p:sp>
        <p:nvSpPr>
          <p:cNvPr id="12" name="Rectangle 11"/>
          <p:cNvSpPr/>
          <p:nvPr/>
        </p:nvSpPr>
        <p:spPr>
          <a:xfrm>
            <a:off x="437882" y="1996224"/>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‌و - با هدف اعتلای جایگاه مسجد و مدرسه در فعالیتهای اجتماعی، فرهنگی محلات، روستاها و شهرها و هماهنگ‌سازی فعالیتهای سازماندهی‌شده در این مکانها در جهت ارتقای ایمان و ارزشهای معنوی و اخلاقی و شکوفائی خلاقیتهای علمی، فرهنگی و هنری گروههای مختلف جامعه به‌ویژه نوجوانان و جوانان اقدامات ذیل در سالهای برنامه سوم توسعه انجام می‌گیرد: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0" name="Rectangle 9"/>
          <p:cNvSpPr/>
          <p:nvPr/>
        </p:nvSpPr>
        <p:spPr>
          <a:xfrm>
            <a:off x="437882" y="3034961"/>
            <a:ext cx="10071227" cy="1200329"/>
          </a:xfrm>
          <a:prstGeom prst="rect">
            <a:avLst/>
          </a:prstGeom>
          <a:ln w="38100">
            <a:solidFill>
              <a:srgbClr val="FFC000"/>
            </a:solidFill>
            <a:prstDash val="sysDash"/>
          </a:ln>
        </p:spPr>
        <p:txBody>
          <a:bodyPr wrap="square">
            <a:spAutoFit/>
          </a:bodyPr>
          <a:lstStyle/>
          <a:p>
            <a:pPr algn="justLow"/>
            <a:r>
              <a:rPr lang="fa-IR" b="1" dirty="0">
                <a:solidFill>
                  <a:prstClr val="black"/>
                </a:solidFill>
                <a:ea typeface="Times New Roman" panose="02020603050405020304" pitchFamily="18" charset="0"/>
                <a:cs typeface="B Nazanin" panose="00000400000000000000" pitchFamily="2" charset="-78"/>
              </a:rPr>
              <a:t>1- حمایت مالی ، قانونی و حقوقی از پژوهشهای کاربردی با هدف شناخت راهکارهای اجرائی برای </a:t>
            </a:r>
            <a:r>
              <a:rPr lang="fa-IR" b="1" dirty="0">
                <a:solidFill>
                  <a:srgbClr val="9F8351"/>
                </a:solidFill>
                <a:ea typeface="Times New Roman" panose="02020603050405020304" pitchFamily="18" charset="0"/>
                <a:cs typeface="B Nazanin" panose="00000400000000000000" pitchFamily="2" charset="-78"/>
              </a:rPr>
              <a:t>ارتقاء جایگاه مسجد و مدرسه در فعالیتهای‌اجتماعی و فرهنگی </a:t>
            </a:r>
            <a:r>
              <a:rPr lang="fa-IR" b="1" dirty="0">
                <a:solidFill>
                  <a:prstClr val="black"/>
                </a:solidFill>
                <a:ea typeface="Times New Roman" panose="02020603050405020304" pitchFamily="18" charset="0"/>
                <a:cs typeface="B Nazanin" panose="00000400000000000000" pitchFamily="2" charset="-78"/>
              </a:rPr>
              <a:t>کشور</a:t>
            </a:r>
            <a:r>
              <a:rPr lang="fa-IR" b="1" dirty="0">
                <a:solidFill>
                  <a:prstClr val="black"/>
                </a:solidFill>
                <a:ea typeface="Times New Roman" panose="02020603050405020304" pitchFamily="18" charset="0"/>
                <a:cs typeface="B Nazanin" panose="00000400000000000000" pitchFamily="2" charset="-78"/>
              </a:rPr>
              <a:t>.</a:t>
            </a:r>
          </a:p>
          <a:p>
            <a:pPr algn="justLow"/>
            <a:r>
              <a:rPr lang="fa-IR" b="1" dirty="0">
                <a:solidFill>
                  <a:prstClr val="black"/>
                </a:solidFill>
                <a:ea typeface="Times New Roman" panose="02020603050405020304" pitchFamily="18" charset="0"/>
                <a:cs typeface="B Nazanin" panose="00000400000000000000" pitchFamily="2" charset="-78"/>
              </a:rPr>
              <a:t>2- </a:t>
            </a:r>
            <a:r>
              <a:rPr lang="fa-IR" b="1" dirty="0">
                <a:solidFill>
                  <a:srgbClr val="9F8351"/>
                </a:solidFill>
                <a:ea typeface="Times New Roman" panose="02020603050405020304" pitchFamily="18" charset="0"/>
                <a:cs typeface="B Nazanin" panose="00000400000000000000" pitchFamily="2" charset="-78"/>
              </a:rPr>
              <a:t>تعریف فعالیتهای آموزشی، فرهنگی و هنری مشترک مسجد و مدرسه </a:t>
            </a:r>
            <a:r>
              <a:rPr lang="fa-IR" b="1" dirty="0">
                <a:solidFill>
                  <a:prstClr val="black"/>
                </a:solidFill>
                <a:ea typeface="Times New Roman" panose="02020603050405020304" pitchFamily="18" charset="0"/>
                <a:cs typeface="B Nazanin" panose="00000400000000000000" pitchFamily="2" charset="-78"/>
              </a:rPr>
              <a:t>در آیین‌نامه‌ها و مقررات بخشهای آموزش، فرهنگ و هنر و تبلیغات‌اسلامی، تربیت بدنی و ورزش.</a:t>
            </a:r>
            <a:endParaRPr lang="en-US" dirty="0">
              <a:solidFill>
                <a:prstClr val="black"/>
              </a:solidFill>
              <a:cs typeface="B Nazanin" panose="00000400000000000000" pitchFamily="2" charset="-78"/>
            </a:endParaRPr>
          </a:p>
        </p:txBody>
      </p:sp>
      <p:sp>
        <p:nvSpPr>
          <p:cNvPr id="11" name="Rectangle 10"/>
          <p:cNvSpPr/>
          <p:nvPr/>
        </p:nvSpPr>
        <p:spPr>
          <a:xfrm>
            <a:off x="437882" y="4350697"/>
            <a:ext cx="10071227" cy="1477328"/>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‌ز - به منظور ساماندهی نحوه اختصاص و مصرف منابع اعتباری دولت در زمینه</a:t>
            </a:r>
            <a:r>
              <a:rPr lang="fa-IR" dirty="0">
                <a:solidFill>
                  <a:srgbClr val="9F8351"/>
                </a:solidFill>
                <a:ea typeface="Times New Roman" panose="02020603050405020304" pitchFamily="18" charset="0"/>
                <a:cs typeface="B Nazanin" panose="00000400000000000000" pitchFamily="2" charset="-78"/>
              </a:rPr>
              <a:t> احیاء و بازسازی مساجد</a:t>
            </a:r>
            <a:r>
              <a:rPr lang="fa-IR" dirty="0">
                <a:solidFill>
                  <a:prstClr val="black"/>
                </a:solidFill>
                <a:ea typeface="Times New Roman" panose="02020603050405020304" pitchFamily="18" charset="0"/>
                <a:cs typeface="B Nazanin" panose="00000400000000000000" pitchFamily="2" charset="-78"/>
              </a:rPr>
              <a:t>، کمک به مراکز تحقیقاتی حوزه‌های‌علمیه، فعالیتهای مربوط به تبلیغات دینی و با هدف تقویت و متناسب کردن مشارکت مردمی در تأمین منابع این فعالیتها، سازمان تبلیغات اسلامی‌موظف است طی یک سال در چارچوب رهنمودهای مقام معظم رهبری و مشورت با مراجع ذی‌ربط و انجام مطالعات لازم با همکاری سازمان امور‌اداری و استخدامی کشور و سازمان برنامه و بودجه طرحی را تهیه و به دولت ارائه دهد تا پس از بررسی و تصویب، مبنای پیش‌بینی و مصرف منابع‌دولتی در این امور قرار گیرد.</a:t>
            </a:r>
          </a:p>
        </p:txBody>
      </p:sp>
      <p:sp>
        <p:nvSpPr>
          <p:cNvPr id="13" name="Rectangle 12"/>
          <p:cNvSpPr/>
          <p:nvPr/>
        </p:nvSpPr>
        <p:spPr>
          <a:xfrm>
            <a:off x="437882" y="5943122"/>
            <a:ext cx="10071227" cy="646331"/>
          </a:xfrm>
          <a:prstGeom prst="rect">
            <a:avLst/>
          </a:prstGeom>
          <a:ln w="38100">
            <a:solidFill>
              <a:srgbClr val="FFC000"/>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دولت موظف است در مناطق روستائی در صورت پنجاه درصد (</a:t>
            </a:r>
            <a:r>
              <a:rPr lang="fa-IR" dirty="0">
                <a:solidFill>
                  <a:srgbClr val="9F8351"/>
                </a:solidFill>
                <a:ea typeface="Times New Roman" panose="02020603050405020304" pitchFamily="18" charset="0"/>
                <a:cs typeface="B Nazanin" panose="00000400000000000000" pitchFamily="2" charset="-78"/>
              </a:rPr>
              <a:t>50%) خودیاری مردم برای احداث مسجد </a:t>
            </a:r>
            <a:r>
              <a:rPr lang="fa-IR" dirty="0">
                <a:solidFill>
                  <a:prstClr val="black"/>
                </a:solidFill>
                <a:ea typeface="Times New Roman" panose="02020603050405020304" pitchFamily="18" charset="0"/>
                <a:cs typeface="B Nazanin" panose="00000400000000000000" pitchFamily="2" charset="-78"/>
              </a:rPr>
              <a:t>پنجاه درصد (50%) باقیمانده‌را تأمین نماید.</a:t>
            </a:r>
          </a:p>
        </p:txBody>
      </p:sp>
      <p:sp>
        <p:nvSpPr>
          <p:cNvPr id="17" name="Rectangle 16"/>
          <p:cNvSpPr/>
          <p:nvPr/>
        </p:nvSpPr>
        <p:spPr>
          <a:xfrm>
            <a:off x="10740980" y="5943122"/>
            <a:ext cx="991027" cy="64633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ysClr val="windowText" lastClr="000000"/>
                </a:solidFill>
                <a:cs typeface="B Titr" panose="00000700000000000000" pitchFamily="2" charset="-78"/>
              </a:rPr>
              <a:t>تبصره</a:t>
            </a:r>
            <a:endParaRPr lang="en-US" dirty="0">
              <a:solidFill>
                <a:sysClr val="windowText" lastClr="000000"/>
              </a:solidFill>
              <a:cs typeface="B Titr" panose="00000700000000000000" pitchFamily="2" charset="-78"/>
            </a:endParaRPr>
          </a:p>
        </p:txBody>
      </p:sp>
      <p:sp>
        <p:nvSpPr>
          <p:cNvPr id="14" name="TextBox 13"/>
          <p:cNvSpPr txBox="1"/>
          <p:nvPr/>
        </p:nvSpPr>
        <p:spPr>
          <a:xfrm>
            <a:off x="437882" y="902200"/>
            <a:ext cx="10998558"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3600" b="1" dirty="0">
                <a:solidFill>
                  <a:srgbClr val="FFC000"/>
                </a:solidFill>
                <a:cs typeface="B Titr" panose="00000700000000000000" pitchFamily="2" charset="-78"/>
              </a:rPr>
              <a:t>فرهنگ و هنر، ارتباطات جمعی و تربیت بدنی</a:t>
            </a:r>
            <a:endParaRPr lang="fa-IR" sz="36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3063395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11" grpId="0" animBg="1"/>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ntagon 3"/>
          <p:cNvSpPr/>
          <p:nvPr/>
        </p:nvSpPr>
        <p:spPr>
          <a:xfrm flipH="1">
            <a:off x="10888985" y="2610206"/>
            <a:ext cx="784964" cy="317797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166</a:t>
            </a:r>
            <a:endParaRPr lang="en-US" dirty="0">
              <a:solidFill>
                <a:srgbClr val="E3EACF"/>
              </a:solidFill>
              <a:cs typeface="B Titr" panose="00000700000000000000" pitchFamily="2" charset="-78"/>
            </a:endParaRPr>
          </a:p>
        </p:txBody>
      </p:sp>
      <p:sp>
        <p:nvSpPr>
          <p:cNvPr id="7" name="Rectangle 6"/>
          <p:cNvSpPr/>
          <p:nvPr/>
        </p:nvSpPr>
        <p:spPr>
          <a:xfrm>
            <a:off x="437882" y="2027228"/>
            <a:ext cx="10071227" cy="646331"/>
          </a:xfrm>
          <a:prstGeom prst="rect">
            <a:avLst/>
          </a:prstGeom>
          <a:ln w="38100">
            <a:solidFill>
              <a:srgbClr val="FFC000"/>
            </a:solidFill>
            <a:prstDash val="solid"/>
          </a:ln>
        </p:spPr>
        <p:txBody>
          <a:bodyPr wrap="square">
            <a:spAutoFit/>
          </a:bodyPr>
          <a:lstStyle/>
          <a:p>
            <a:pPr algn="justLow"/>
            <a:r>
              <a:rPr lang="fa-IR" dirty="0">
                <a:solidFill>
                  <a:srgbClr val="9F8351"/>
                </a:solidFill>
                <a:ea typeface="Times New Roman" panose="02020603050405020304" pitchFamily="18" charset="0"/>
                <a:cs typeface="B Nazanin" panose="00000400000000000000" pitchFamily="2" charset="-78"/>
              </a:rPr>
              <a:t>به‌منظور حسن اجرای وظایف مندرج در قانون اساسنامه سازمان </a:t>
            </a:r>
            <a:r>
              <a:rPr lang="fa-IR" dirty="0">
                <a:solidFill>
                  <a:srgbClr val="9F8351"/>
                </a:solidFill>
                <a:ea typeface="Times New Roman" panose="02020603050405020304" pitchFamily="18" charset="0"/>
                <a:cs typeface="B Nazanin" panose="00000400000000000000" pitchFamily="2" charset="-78"/>
              </a:rPr>
              <a:t>میراث فرهنگی </a:t>
            </a:r>
            <a:r>
              <a:rPr lang="fa-IR" dirty="0">
                <a:solidFill>
                  <a:srgbClr val="9F8351"/>
                </a:solidFill>
                <a:ea typeface="Times New Roman" panose="02020603050405020304" pitchFamily="18" charset="0"/>
                <a:cs typeface="B Nazanin" panose="00000400000000000000" pitchFamily="2" charset="-78"/>
              </a:rPr>
              <a:t>کشور مصوب 1367.2.1 در خصوص مرمت و‌احیای </a:t>
            </a:r>
            <a:r>
              <a:rPr lang="fa-IR" dirty="0">
                <a:solidFill>
                  <a:srgbClr val="9F8351"/>
                </a:solidFill>
                <a:ea typeface="Times New Roman" panose="02020603050405020304" pitchFamily="18" charset="0"/>
                <a:cs typeface="B Nazanin" panose="00000400000000000000" pitchFamily="2" charset="-78"/>
              </a:rPr>
              <a:t>بافت‌ها </a:t>
            </a:r>
            <a:r>
              <a:rPr lang="fa-IR" dirty="0">
                <a:solidFill>
                  <a:srgbClr val="9F8351"/>
                </a:solidFill>
                <a:ea typeface="Times New Roman" panose="02020603050405020304" pitchFamily="18" charset="0"/>
                <a:cs typeface="B Nazanin" panose="00000400000000000000" pitchFamily="2" charset="-78"/>
              </a:rPr>
              <a:t>و بناهای تاریخی فرهنگی</a:t>
            </a:r>
          </a:p>
        </p:txBody>
      </p:sp>
      <p:sp>
        <p:nvSpPr>
          <p:cNvPr id="9" name="Rectangle 8"/>
          <p:cNvSpPr/>
          <p:nvPr/>
        </p:nvSpPr>
        <p:spPr>
          <a:xfrm>
            <a:off x="437882" y="2788966"/>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‌الف - رئیس سازمان میراث فرهنگی کشور در شورای عالی شهرسازی و معماری ایران و نمایندگان آن سازمان در کمیسیونهای ماده (5)]‌قانون‌تأسیس شورای عالی شهرسازی و معماری ایران مصوب 1351.12.22 و اصلاحات بعدی تهران و شهرستانها عضویت می‌یابند.</a:t>
            </a:r>
          </a:p>
        </p:txBody>
      </p:sp>
      <p:sp>
        <p:nvSpPr>
          <p:cNvPr id="12" name="Rectangle 11"/>
          <p:cNvSpPr/>
          <p:nvPr/>
        </p:nvSpPr>
        <p:spPr>
          <a:xfrm>
            <a:off x="437882" y="4598671"/>
            <a:ext cx="10071227" cy="646331"/>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ج - شوراهای شهر درصدی از درآمد شهرداری هر شهر را متناسب با نیاز بافتهای تاریخی آن شهر در اختیار مدیریت ذی‌ربط در شهرداری قرار‌می‌دهند تا با نظارت واحدهای سازمان میراث فرهنگی کشور در جهت مرمت بناها، مجموعه‌ها و بافتهای تاریخی همان محل به مصرف برسد.</a:t>
            </a:r>
          </a:p>
        </p:txBody>
      </p:sp>
      <p:sp>
        <p:nvSpPr>
          <p:cNvPr id="13" name="Rectangle 12"/>
          <p:cNvSpPr/>
          <p:nvPr/>
        </p:nvSpPr>
        <p:spPr>
          <a:xfrm>
            <a:off x="437882" y="5369639"/>
            <a:ext cx="10071227" cy="1200329"/>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‌د - به منظور حفظ بافت قدیمی و سنتی منطقه جماران ،محدوده منتهی به حسینیه جماران و بیت حضرت امام خمینی (‌ره)، طبق نقشه و طرح‌مصوب شورایعالی شهرسازی و تملک املاک واقع در محدوده فوق‌الذکر و تبدیل آن به مجموعه‌ای فرهنگی و خدماتی برای زائران و گردشگران داخلی‌و خارجی، شهرداری تهران موظف است اقدام لازم را به عمل آورده و پس از تملک دراختیار مؤسسه تنظیم و نشر آثار حضرت امام خمینی (‌ره) قرار‌دهد.</a:t>
            </a:r>
          </a:p>
        </p:txBody>
      </p:sp>
      <p:sp>
        <p:nvSpPr>
          <p:cNvPr id="15" name="Pentagon 14"/>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6" name="Pentagon 15"/>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4" name="Rectangle 13"/>
          <p:cNvSpPr/>
          <p:nvPr/>
        </p:nvSpPr>
        <p:spPr>
          <a:xfrm>
            <a:off x="437882" y="3550704"/>
            <a:ext cx="10071227" cy="923330"/>
          </a:xfrm>
          <a:prstGeom prst="rect">
            <a:avLst/>
          </a:prstGeom>
          <a:ln w="38100">
            <a:solidFill>
              <a:schemeClr val="accent1"/>
            </a:solidFill>
            <a:prstDash val="solid"/>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ب - در شهرهای دارای بافت تاریخی ارزشمند که حدود آن طبق ماده (3) قانون اساسنامه سازمان میراث فرهنگی‌کشور مصوب تاریخی این‌گونه شهرها،‌1367.2.1،‌اعلام شده و یا می‌شود تشکیلات شهرداریها مورد تجدیدنظر قرار می‌گیرد و به‌منظور انجام امور مربوط به حفاظت از بافت سازوکار مدیریتی مناسب در شهرداریهای مذکور ایجاد می‌گردد.</a:t>
            </a:r>
          </a:p>
        </p:txBody>
      </p:sp>
      <p:sp>
        <p:nvSpPr>
          <p:cNvPr id="11" name="TextBox 10"/>
          <p:cNvSpPr txBox="1"/>
          <p:nvPr/>
        </p:nvSpPr>
        <p:spPr>
          <a:xfrm>
            <a:off x="437882" y="902200"/>
            <a:ext cx="10998558"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فصل </a:t>
            </a:r>
            <a:r>
              <a:rPr lang="fa-IR" sz="3600" b="1" dirty="0">
                <a:solidFill>
                  <a:srgbClr val="FFC000"/>
                </a:solidFill>
                <a:cs typeface="B Titr" panose="00000700000000000000" pitchFamily="2" charset="-78"/>
              </a:rPr>
              <a:t>فرهنگ و هنر، ارتباطات جمعی و تربیت بدنی</a:t>
            </a:r>
            <a:endParaRPr lang="fa-IR" sz="36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2416125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فصل امور دفاعی و امنیتی</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830928" y="2997681"/>
            <a:ext cx="784964" cy="225421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ماده 177</a:t>
            </a:r>
            <a:endParaRPr lang="en-US" dirty="0">
              <a:solidFill>
                <a:srgbClr val="E3EACF"/>
              </a:solidFill>
              <a:cs typeface="B Titr" panose="00000700000000000000" pitchFamily="2" charset="-78"/>
            </a:endParaRPr>
          </a:p>
        </p:txBody>
      </p:sp>
      <p:sp>
        <p:nvSpPr>
          <p:cNvPr id="7" name="Rectangle 6"/>
          <p:cNvSpPr/>
          <p:nvPr/>
        </p:nvSpPr>
        <p:spPr>
          <a:xfrm>
            <a:off x="437881" y="2536016"/>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وزارت </a:t>
            </a:r>
            <a:r>
              <a:rPr lang="fa-IR" dirty="0">
                <a:solidFill>
                  <a:prstClr val="black"/>
                </a:solidFill>
                <a:cs typeface="B Nazanin" panose="00000400000000000000" pitchFamily="2" charset="-78"/>
              </a:rPr>
              <a:t>دفاع و پشتیبانی نیروهای مسلح جمهوری اسلامی ایران و نیروهای مسلح </a:t>
            </a:r>
            <a:r>
              <a:rPr lang="fa-IR" dirty="0">
                <a:solidFill>
                  <a:prstClr val="black"/>
                </a:solidFill>
                <a:cs typeface="B Nazanin" panose="00000400000000000000" pitchFamily="2" charset="-78"/>
              </a:rPr>
              <a:t>کشور مکلفند </a:t>
            </a:r>
            <a:r>
              <a:rPr lang="fa-IR" dirty="0">
                <a:solidFill>
                  <a:prstClr val="black"/>
                </a:solidFill>
                <a:cs typeface="B Nazanin" panose="00000400000000000000" pitchFamily="2" charset="-78"/>
              </a:rPr>
              <a:t>پس از کسب مجوز از مقام </a:t>
            </a:r>
            <a:r>
              <a:rPr lang="fa-IR" dirty="0">
                <a:solidFill>
                  <a:prstClr val="black"/>
                </a:solidFill>
                <a:cs typeface="B Nazanin" panose="00000400000000000000" pitchFamily="2" charset="-78"/>
              </a:rPr>
              <a:t>معظم فرماندهی </a:t>
            </a:r>
            <a:r>
              <a:rPr lang="fa-IR" dirty="0">
                <a:solidFill>
                  <a:prstClr val="black"/>
                </a:solidFill>
                <a:cs typeface="B Nazanin" panose="00000400000000000000" pitchFamily="2" charset="-78"/>
              </a:rPr>
              <a:t>کل قوا نسبت به فروش عرصه و اعیان پادگانها </a:t>
            </a:r>
            <a:r>
              <a:rPr lang="fa-IR" dirty="0">
                <a:solidFill>
                  <a:prstClr val="black"/>
                </a:solidFill>
                <a:cs typeface="B Nazanin" panose="00000400000000000000" pitchFamily="2" charset="-78"/>
              </a:rPr>
              <a:t>و سایر </a:t>
            </a:r>
            <a:r>
              <a:rPr lang="fa-IR" dirty="0">
                <a:solidFill>
                  <a:prstClr val="black"/>
                </a:solidFill>
                <a:cs typeface="B Nazanin" panose="00000400000000000000" pitchFamily="2" charset="-78"/>
              </a:rPr>
              <a:t>اماکن که در تملک یا تصرف قانونی آنها بوده و در محدوده خدمات شهری قرار دارد( پس </a:t>
            </a:r>
            <a:r>
              <a:rPr lang="fa-IR" dirty="0">
                <a:solidFill>
                  <a:prstClr val="black"/>
                </a:solidFill>
                <a:cs typeface="B Nazanin" panose="00000400000000000000" pitchFamily="2" charset="-78"/>
              </a:rPr>
              <a:t>از اثبات </a:t>
            </a:r>
            <a:r>
              <a:rPr lang="fa-IR" dirty="0">
                <a:solidFill>
                  <a:prstClr val="black"/>
                </a:solidFill>
                <a:cs typeface="B Nazanin" panose="00000400000000000000" pitchFamily="2" charset="-78"/>
              </a:rPr>
              <a:t>مالکیت) و تغییر کاربری و تفکیک از طریق مزایده اقدام نمایند.</a:t>
            </a:r>
            <a:r>
              <a:rPr lang="fa-IR" dirty="0">
                <a:solidFill>
                  <a:prstClr val="black"/>
                </a:solidFill>
                <a:ea typeface="Times New Roman" panose="02020603050405020304" pitchFamily="18" charset="0"/>
                <a:cs typeface="B Nazanin" panose="00000400000000000000" pitchFamily="2" charset="-78"/>
              </a:rPr>
              <a:t>:</a:t>
            </a:r>
            <a:endParaRPr lang="en-US" dirty="0">
              <a:solidFill>
                <a:prstClr val="black"/>
              </a:solidFill>
              <a:cs typeface="B Nazanin" panose="00000400000000000000" pitchFamily="2" charset="-78"/>
            </a:endParaRPr>
          </a:p>
        </p:txBody>
      </p:sp>
      <p:sp>
        <p:nvSpPr>
          <p:cNvPr id="9" name="Rectangle 8"/>
          <p:cNvSpPr/>
          <p:nvPr/>
        </p:nvSpPr>
        <p:spPr>
          <a:xfrm>
            <a:off x="437880" y="4727001"/>
            <a:ext cx="10071227" cy="923330"/>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کمیسیون موضوع ماده ( 5) قانون تأسیس شورا یعالی شهرسازی و معماری ایران </a:t>
            </a:r>
            <a:r>
              <a:rPr lang="fa-IR" dirty="0">
                <a:solidFill>
                  <a:prstClr val="black"/>
                </a:solidFill>
                <a:cs typeface="B Nazanin" panose="00000400000000000000" pitchFamily="2" charset="-78"/>
              </a:rPr>
              <a:t>مصوب 1351,12,22 </a:t>
            </a:r>
            <a:r>
              <a:rPr lang="fa-IR" dirty="0">
                <a:solidFill>
                  <a:prstClr val="black"/>
                </a:solidFill>
                <a:cs typeface="B Nazanin" panose="00000400000000000000" pitchFamily="2" charset="-78"/>
              </a:rPr>
              <a:t>و اصلاحات بعدی آن و شهرداریها موظفن دنسبت به تغییر کاربری این قبیل اراضی </a:t>
            </a:r>
            <a:r>
              <a:rPr lang="fa-IR" dirty="0">
                <a:solidFill>
                  <a:prstClr val="black"/>
                </a:solidFill>
                <a:cs typeface="B Nazanin" panose="00000400000000000000" pitchFamily="2" charset="-78"/>
              </a:rPr>
              <a:t>به کاربری </a:t>
            </a:r>
            <a:r>
              <a:rPr lang="fa-IR" dirty="0">
                <a:solidFill>
                  <a:prstClr val="black"/>
                </a:solidFill>
                <a:cs typeface="B Nazanin" panose="00000400000000000000" pitchFamily="2" charset="-78"/>
              </a:rPr>
              <a:t>های مناسب براساس طرحهای توسعه و عمران شهری و همچنین صدور مجوز ساخت بدون</a:t>
            </a:r>
          </a:p>
          <a:p>
            <a:pPr algn="just"/>
            <a:r>
              <a:rPr lang="fa-IR" dirty="0">
                <a:solidFill>
                  <a:prstClr val="black"/>
                </a:solidFill>
                <a:cs typeface="B Nazanin" panose="00000400000000000000" pitchFamily="2" charset="-78"/>
              </a:rPr>
              <a:t>اخذ </a:t>
            </a:r>
            <a:r>
              <a:rPr lang="fa-IR" dirty="0">
                <a:solidFill>
                  <a:prstClr val="black"/>
                </a:solidFill>
                <a:cs typeface="B Nazanin" panose="00000400000000000000" pitchFamily="2" charset="-78"/>
              </a:rPr>
              <a:t>حق تغییر </a:t>
            </a:r>
            <a:r>
              <a:rPr lang="fa-IR" dirty="0">
                <a:solidFill>
                  <a:prstClr val="black"/>
                </a:solidFill>
                <a:cs typeface="B Nazanin" panose="00000400000000000000" pitchFamily="2" charset="-78"/>
              </a:rPr>
              <a:t>کاربری اقدام کنند.</a:t>
            </a:r>
            <a:endParaRPr lang="fa-IR" dirty="0">
              <a:solidFill>
                <a:prstClr val="black"/>
              </a:solidFill>
              <a:ea typeface="Times New Roman" panose="02020603050405020304" pitchFamily="18" charset="0"/>
              <a:cs typeface="B Nazanin" panose="00000400000000000000" pitchFamily="2" charset="-78"/>
            </a:endParaRPr>
          </a:p>
        </p:txBody>
      </p:sp>
      <p:sp>
        <p:nvSpPr>
          <p:cNvPr id="8" name="Rectangle 7"/>
          <p:cNvSpPr/>
          <p:nvPr/>
        </p:nvSpPr>
        <p:spPr>
          <a:xfrm>
            <a:off x="437881" y="3770008"/>
            <a:ext cx="10071227" cy="646331"/>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سازمان ثبت اسناد و املاک کشور موظف است نسبت به صدور سند مالکیت عرصه و اعیان </a:t>
            </a:r>
            <a:r>
              <a:rPr lang="fa-IR" dirty="0">
                <a:solidFill>
                  <a:prstClr val="black"/>
                </a:solidFill>
                <a:cs typeface="B Nazanin" panose="00000400000000000000" pitchFamily="2" charset="-78"/>
              </a:rPr>
              <a:t>مزبور اقدام نموده و تنها بیست درصد ( 20 %) از حقوق وعوارض قانونی مربوطه را دریافت کند.</a:t>
            </a:r>
            <a:endParaRPr lang="fa-IR" dirty="0">
              <a:solidFill>
                <a:prstClr val="black"/>
              </a:solidFill>
              <a:ea typeface="Times New Roman" panose="02020603050405020304" pitchFamily="18" charset="0"/>
              <a:cs typeface="B Nazanin" panose="00000400000000000000" pitchFamily="2" charset="-78"/>
            </a:endParaRPr>
          </a:p>
        </p:txBody>
      </p:sp>
      <p:sp>
        <p:nvSpPr>
          <p:cNvPr id="11" name="Pentagon 10"/>
          <p:cNvSpPr/>
          <p:nvPr/>
        </p:nvSpPr>
        <p:spPr>
          <a:xfrm>
            <a:off x="17514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Tree>
    <p:extLst>
      <p:ext uri="{BB962C8B-B14F-4D97-AF65-F5344CB8AC3E}">
        <p14:creationId xmlns:p14="http://schemas.microsoft.com/office/powerpoint/2010/main" val="318028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اقدامات همزمان با برنامه سوم</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8" name="Rectangle 7"/>
          <p:cNvSpPr/>
          <p:nvPr/>
        </p:nvSpPr>
        <p:spPr>
          <a:xfrm>
            <a:off x="991673" y="3079261"/>
            <a:ext cx="8989453" cy="461665"/>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تاسیس سازمان خصوصی‌سازی</a:t>
            </a:r>
            <a:endParaRPr lang="en-US" sz="2400" dirty="0">
              <a:solidFill>
                <a:srgbClr val="9F8351"/>
              </a:solidFill>
              <a:cs typeface="B Nazanin" panose="00000400000000000000" pitchFamily="2" charset="-78"/>
            </a:endParaRPr>
          </a:p>
        </p:txBody>
      </p:sp>
      <p:sp>
        <p:nvSpPr>
          <p:cNvPr id="11" name="Rectangle 10"/>
          <p:cNvSpPr/>
          <p:nvPr/>
        </p:nvSpPr>
        <p:spPr>
          <a:xfrm>
            <a:off x="991673" y="3685552"/>
            <a:ext cx="8989453" cy="461665"/>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تصویب ضوابط تهیه طرح‌های ساماندهی فضا و سکونتگاه‌های روستایی</a:t>
            </a:r>
            <a:endParaRPr lang="en-US" sz="2400" dirty="0">
              <a:solidFill>
                <a:srgbClr val="9F8351"/>
              </a:solidFill>
              <a:cs typeface="B Nazanin" panose="00000400000000000000" pitchFamily="2" charset="-78"/>
            </a:endParaRPr>
          </a:p>
        </p:txBody>
      </p:sp>
      <p:sp>
        <p:nvSpPr>
          <p:cNvPr id="12" name="Rectangle 11"/>
          <p:cNvSpPr/>
          <p:nvPr/>
        </p:nvSpPr>
        <p:spPr>
          <a:xfrm>
            <a:off x="991673" y="4385374"/>
            <a:ext cx="8989453" cy="461665"/>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تصویب قانون ایجاد شهرهای جدید توسط مجلس شورای اسلامی</a:t>
            </a:r>
            <a:endParaRPr lang="en-US" sz="2400" dirty="0">
              <a:solidFill>
                <a:prstClr val="black"/>
              </a:solidFill>
              <a:cs typeface="B Nazanin" panose="00000400000000000000" pitchFamily="2" charset="-78"/>
            </a:endParaRPr>
          </a:p>
        </p:txBody>
      </p:sp>
      <p:sp>
        <p:nvSpPr>
          <p:cNvPr id="7" name="Pentagon 6"/>
          <p:cNvSpPr/>
          <p:nvPr/>
        </p:nvSpPr>
        <p:spPr>
          <a:xfrm flipH="1">
            <a:off x="10483401" y="3079261"/>
            <a:ext cx="939511" cy="10679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1379</a:t>
            </a:r>
            <a:endParaRPr lang="en-US" dirty="0">
              <a:solidFill>
                <a:srgbClr val="E3EACF"/>
              </a:solidFill>
              <a:cs typeface="B Titr" panose="00000700000000000000" pitchFamily="2" charset="-78"/>
            </a:endParaRPr>
          </a:p>
        </p:txBody>
      </p:sp>
      <p:sp>
        <p:nvSpPr>
          <p:cNvPr id="9" name="Pentagon 8"/>
          <p:cNvSpPr/>
          <p:nvPr/>
        </p:nvSpPr>
        <p:spPr>
          <a:xfrm flipH="1">
            <a:off x="10483401" y="4385374"/>
            <a:ext cx="939511" cy="46166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1380</a:t>
            </a:r>
            <a:endParaRPr lang="en-US" dirty="0">
              <a:solidFill>
                <a:srgbClr val="E3EACF"/>
              </a:solidFill>
              <a:cs typeface="B Titr" panose="00000700000000000000" pitchFamily="2" charset="-78"/>
            </a:endParaRPr>
          </a:p>
        </p:txBody>
      </p:sp>
      <p:sp>
        <p:nvSpPr>
          <p:cNvPr id="10" name="Pentagon 9"/>
          <p:cNvSpPr/>
          <p:nvPr/>
        </p:nvSpPr>
        <p:spPr>
          <a:xfrm flipH="1">
            <a:off x="10483401" y="5085196"/>
            <a:ext cx="939511" cy="46166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1381</a:t>
            </a:r>
            <a:endParaRPr lang="en-US" dirty="0">
              <a:solidFill>
                <a:srgbClr val="E3EACF"/>
              </a:solidFill>
              <a:cs typeface="B Titr" panose="00000700000000000000" pitchFamily="2" charset="-78"/>
            </a:endParaRPr>
          </a:p>
        </p:txBody>
      </p:sp>
      <p:sp>
        <p:nvSpPr>
          <p:cNvPr id="14" name="Rectangle 13"/>
          <p:cNvSpPr/>
          <p:nvPr/>
        </p:nvSpPr>
        <p:spPr>
          <a:xfrm>
            <a:off x="991673" y="5085196"/>
            <a:ext cx="8989453" cy="461665"/>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تصویب طرح مجموعه شهری تهران توسط شورای عالی و سپس در هیئت وزیران</a:t>
            </a:r>
            <a:endParaRPr lang="en-US" sz="2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35972507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تعیین رویکرد برنامه سوم </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graphicFrame>
        <p:nvGraphicFramePr>
          <p:cNvPr id="4" name="Table 3"/>
          <p:cNvGraphicFramePr>
            <a:graphicFrameLocks noGrp="1"/>
          </p:cNvGraphicFramePr>
          <p:nvPr>
            <p:extLst/>
          </p:nvPr>
        </p:nvGraphicFramePr>
        <p:xfrm>
          <a:off x="447400" y="2151126"/>
          <a:ext cx="11353801" cy="4336717"/>
        </p:xfrm>
        <a:graphic>
          <a:graphicData uri="http://schemas.openxmlformats.org/drawingml/2006/table">
            <a:tbl>
              <a:tblPr rtl="1" firstRow="1" firstCol="1" bandRow="1">
                <a:tableStyleId>{5C22544A-7EE6-4342-B048-85BDC9FD1C3A}</a:tableStyleId>
              </a:tblPr>
              <a:tblGrid>
                <a:gridCol w="3784015">
                  <a:extLst>
                    <a:ext uri="{9D8B030D-6E8A-4147-A177-3AD203B41FA5}">
                      <a16:colId xmlns="" xmlns:a16="http://schemas.microsoft.com/office/drawing/2014/main" val="1311149440"/>
                    </a:ext>
                  </a:extLst>
                </a:gridCol>
                <a:gridCol w="3784893">
                  <a:extLst>
                    <a:ext uri="{9D8B030D-6E8A-4147-A177-3AD203B41FA5}">
                      <a16:colId xmlns="" xmlns:a16="http://schemas.microsoft.com/office/drawing/2014/main" val="1066097211"/>
                    </a:ext>
                  </a:extLst>
                </a:gridCol>
                <a:gridCol w="3784893">
                  <a:extLst>
                    <a:ext uri="{9D8B030D-6E8A-4147-A177-3AD203B41FA5}">
                      <a16:colId xmlns="" xmlns:a16="http://schemas.microsoft.com/office/drawing/2014/main" val="3176920315"/>
                    </a:ext>
                  </a:extLst>
                </a:gridCol>
              </a:tblGrid>
              <a:tr h="212932">
                <a:tc>
                  <a:txBody>
                    <a:bodyPr/>
                    <a:lstStyle/>
                    <a:p>
                      <a:pPr indent="252095" algn="ctr" rtl="1">
                        <a:lnSpc>
                          <a:spcPct val="115000"/>
                        </a:lnSpc>
                        <a:spcAft>
                          <a:spcPts val="0"/>
                        </a:spcAft>
                      </a:pPr>
                      <a:r>
                        <a:rPr lang="ar-SA" sz="1100">
                          <a:effectLst/>
                          <a:cs typeface="B Nazanin" panose="00000400000000000000" pitchFamily="2" charset="-78"/>
                        </a:rPr>
                        <a:t>مدیریت</a:t>
                      </a:r>
                      <a:endParaRPr lang="en-US" sz="1100">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tc>
                  <a:txBody>
                    <a:bodyPr/>
                    <a:lstStyle/>
                    <a:p>
                      <a:pPr indent="252095" algn="ctr" rtl="1">
                        <a:lnSpc>
                          <a:spcPct val="115000"/>
                        </a:lnSpc>
                        <a:spcAft>
                          <a:spcPts val="0"/>
                        </a:spcAft>
                      </a:pPr>
                      <a:r>
                        <a:rPr lang="ar-SA" sz="1100">
                          <a:effectLst/>
                          <a:cs typeface="B Nazanin" panose="00000400000000000000" pitchFamily="2" charset="-78"/>
                        </a:rPr>
                        <a:t>برنامه‌ریزی</a:t>
                      </a:r>
                      <a:endParaRPr lang="en-US" sz="1100">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tc>
                  <a:txBody>
                    <a:bodyPr/>
                    <a:lstStyle/>
                    <a:p>
                      <a:pPr indent="252095" algn="ctr" rtl="1">
                        <a:lnSpc>
                          <a:spcPct val="115000"/>
                        </a:lnSpc>
                        <a:spcAft>
                          <a:spcPts val="0"/>
                        </a:spcAft>
                      </a:pPr>
                      <a:r>
                        <a:rPr lang="ar-SA" sz="1100">
                          <a:effectLst/>
                          <a:cs typeface="B Nazanin" panose="00000400000000000000" pitchFamily="2" charset="-78"/>
                        </a:rPr>
                        <a:t>طراحی</a:t>
                      </a:r>
                      <a:endParaRPr lang="en-US" sz="1100">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extLst>
                  <a:ext uri="{0D108BD9-81ED-4DB2-BD59-A6C34878D82A}">
                    <a16:rowId xmlns="" xmlns:a16="http://schemas.microsoft.com/office/drawing/2014/main" val="3486175241"/>
                  </a:ext>
                </a:extLst>
              </a:tr>
              <a:tr h="3703161">
                <a:tc>
                  <a:txBody>
                    <a:bodyPr/>
                    <a:lstStyle/>
                    <a:p>
                      <a:pPr marL="342900" lvl="0" indent="-342900" algn="justLow" rtl="1">
                        <a:spcAft>
                          <a:spcPts val="0"/>
                        </a:spcAft>
                        <a:buFont typeface="+mj-lt"/>
                        <a:buAutoNum type="arabicPeriod"/>
                      </a:pPr>
                      <a:r>
                        <a:rPr lang="ar-SA" sz="1800" dirty="0">
                          <a:effectLst/>
                          <a:cs typeface="B Nazanin" panose="00000400000000000000" pitchFamily="2" charset="-78"/>
                        </a:rPr>
                        <a:t>ماده 70: تشکیل </a:t>
                      </a:r>
                      <a:r>
                        <a:rPr lang="fa-IR" sz="1800" dirty="0">
                          <a:effectLst/>
                          <a:cs typeface="B Nazanin" panose="00000400000000000000" pitchFamily="2" charset="-78"/>
                        </a:rPr>
                        <a:t>شورای برنامه ریزی و توسعه استان به ریاست استاندار</a:t>
                      </a:r>
                      <a:endParaRPr lang="en-US" sz="1800" dirty="0">
                        <a:effectLst/>
                        <a:cs typeface="B Nazanin" panose="00000400000000000000" pitchFamily="2" charset="-78"/>
                      </a:endParaRPr>
                    </a:p>
                    <a:p>
                      <a:pPr marL="342900" lvl="0" indent="-342900" algn="justLow" rtl="1">
                        <a:spcAft>
                          <a:spcPts val="0"/>
                        </a:spcAft>
                        <a:buFont typeface="+mj-lt"/>
                        <a:buAutoNum type="arabicPeriod"/>
                      </a:pPr>
                      <a:r>
                        <a:rPr lang="fa-IR" sz="1800" dirty="0">
                          <a:effectLst/>
                          <a:cs typeface="B Nazanin" panose="00000400000000000000" pitchFamily="2" charset="-78"/>
                        </a:rPr>
                        <a:t>ماده 71: مباحث بودجه‌ای شورای برنامه ریزی و توسعه استان</a:t>
                      </a:r>
                      <a:endParaRPr lang="en-US" sz="1800" dirty="0">
                        <a:effectLst/>
                        <a:cs typeface="B Nazanin" panose="00000400000000000000" pitchFamily="2" charset="-78"/>
                      </a:endParaRPr>
                    </a:p>
                    <a:p>
                      <a:pPr marL="342900" lvl="0" indent="-342900" algn="justLow" rtl="1">
                        <a:spcAft>
                          <a:spcPts val="0"/>
                        </a:spcAft>
                        <a:buFont typeface="+mj-lt"/>
                        <a:buAutoNum type="arabicPeriod"/>
                      </a:pPr>
                      <a:r>
                        <a:rPr lang="fa-IR" sz="1800" dirty="0">
                          <a:effectLst/>
                          <a:cs typeface="B Nazanin" panose="00000400000000000000" pitchFamily="2" charset="-78"/>
                        </a:rPr>
                        <a:t>ماده 141: تأمین بخشی از اعتبارات مورد نیاز اجرای قانون تشویق احداث و عرضه واحدهای مسکونی استیجاری یا اجاره به شرط تملیک</a:t>
                      </a:r>
                      <a:endParaRPr lang="en-US" sz="1800" dirty="0">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tc>
                  <a:txBody>
                    <a:bodyPr/>
                    <a:lstStyle/>
                    <a:p>
                      <a:pPr marL="342900" lvl="0" indent="-342900" algn="justLow" rtl="1">
                        <a:spcAft>
                          <a:spcPts val="0"/>
                        </a:spcAft>
                        <a:buFont typeface="+mj-lt"/>
                        <a:buAutoNum type="arabicPeriod"/>
                      </a:pPr>
                      <a:r>
                        <a:rPr lang="ar-SA" sz="2000" dirty="0">
                          <a:effectLst/>
                          <a:cs typeface="B Nazanin" panose="00000400000000000000" pitchFamily="2" charset="-78"/>
                        </a:rPr>
                        <a:t>ماده 71: وظایف </a:t>
                      </a:r>
                      <a:r>
                        <a:rPr lang="fa-IR" sz="2000" dirty="0">
                          <a:effectLst/>
                          <a:cs typeface="B Nazanin" panose="00000400000000000000" pitchFamily="2" charset="-78"/>
                        </a:rPr>
                        <a:t>شورای برنامه ریزی و توسعه استان</a:t>
                      </a:r>
                      <a:endParaRPr lang="en-US" sz="2000" dirty="0">
                        <a:effectLst/>
                        <a:cs typeface="B Nazanin" panose="00000400000000000000" pitchFamily="2" charset="-78"/>
                      </a:endParaRPr>
                    </a:p>
                    <a:p>
                      <a:pPr marL="342900" lvl="0" indent="-342900" algn="justLow" rtl="1">
                        <a:spcAft>
                          <a:spcPts val="0"/>
                        </a:spcAft>
                        <a:buFont typeface="+mj-lt"/>
                        <a:buAutoNum type="arabicPeriod"/>
                      </a:pPr>
                      <a:r>
                        <a:rPr lang="fa-IR" sz="2000" dirty="0">
                          <a:effectLst/>
                          <a:cs typeface="B Nazanin" panose="00000400000000000000" pitchFamily="2" charset="-78"/>
                        </a:rPr>
                        <a:t>ماده 105: ارزیابی زیست‌محیطی کلیه طرح‌ها و پروژه‌های بزرگ تولیدی و خدماتی</a:t>
                      </a:r>
                      <a:endParaRPr lang="en-US" sz="2000" dirty="0">
                        <a:effectLst/>
                        <a:cs typeface="B Nazanin" panose="00000400000000000000" pitchFamily="2" charset="-78"/>
                      </a:endParaRPr>
                    </a:p>
                    <a:p>
                      <a:pPr marL="342900" lvl="0" indent="-342900" algn="justLow" rtl="1">
                        <a:spcAft>
                          <a:spcPts val="0"/>
                        </a:spcAft>
                        <a:buFont typeface="+mj-lt"/>
                        <a:buAutoNum type="arabicPeriod"/>
                      </a:pPr>
                      <a:r>
                        <a:rPr lang="fa-IR" sz="2000" dirty="0">
                          <a:effectLst/>
                          <a:cs typeface="B Nazanin" panose="00000400000000000000" pitchFamily="2" charset="-78"/>
                        </a:rPr>
                        <a:t>ماده 138: افزایش سهم تولید انبوه مسکن از کل ساخت و سازهای کشور</a:t>
                      </a:r>
                      <a:endParaRPr lang="en-US" sz="2000" dirty="0">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tc>
                  <a:txBody>
                    <a:bodyPr/>
                    <a:lstStyle/>
                    <a:p>
                      <a:pPr marL="342900" lvl="0" indent="-342900" algn="justLow" rtl="1">
                        <a:spcAft>
                          <a:spcPts val="0"/>
                        </a:spcAft>
                        <a:buFont typeface="+mj-lt"/>
                        <a:buAutoNum type="arabicPeriod"/>
                      </a:pPr>
                      <a:r>
                        <a:rPr lang="fa-IR" sz="1100" dirty="0">
                          <a:effectLst/>
                          <a:cs typeface="B Nazanin" panose="00000400000000000000" pitchFamily="2" charset="-78"/>
                        </a:rPr>
                        <a:t>ماده 135: تغییر کاربری مراکز فرهنگی، هنری، ورزشی، بهداشتی، درمانی، توانبخشی، آموزشی، اداری و‌ نظامی</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137: هویت بخشی به سیما و کالبد شهرها و روستاهای کشور و رعایت اصول و ضوابط مربوطه در نماسازی و طراحی شهری و روستائی کشور و‌جلوگیری از تخریب ساختمانها و نماهای باارزش در شهرها</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140: تهیه نقشه تفکیکی وضع موجود روستا و صدور سند مالکیت املاک واقع در بافت مسکونی روستاها</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155: گسترش عدالت اجتماعی و فراهم کردن امکان استفاده عادلانه اقشار مختلف جامعه از کالاها و خدمات فرهنگی ، ورزشی و‌هنری</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156: استفاده از توانمندیهای شوراهای اسلامی شهر و روستا در انجام امور دینی و فرهنگی (بند ج: همکاری در حفاظت از ابنیه و آثار تاریخی و فرهنگی و بافتها و محوطه‌های فرهنگی، تاریخی و ممانعت از تغییر کاربری آنها)</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161: بازسازی سینماها و مجتمع‌های فرهنگی و ساخت سینماها و مجتمع‌های فرهنگی جدید و تالارهای نمایش در شهرهایی که‌بیش از پانزده هزار (15000) نفر جمعیت دارند.</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163: اهمیت گسترش فضاهای مذهبی و مساجد (ارتقاء جایگاه مسجد و مدرسه در فعالیتهای‌اجتماعی و فرهنگی کشور، تعریف فعالیتهای آموزشی، فرهنگی و هنری مشترک مسجد و مدرسه)</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166: مرمت و‌احیای بافت‌ها و بناهای تاریخی فرهنگی</a:t>
                      </a:r>
                      <a:endParaRPr lang="en-US" sz="1100" dirty="0">
                        <a:effectLst/>
                        <a:cs typeface="B Nazanin" panose="00000400000000000000" pitchFamily="2" charset="-78"/>
                      </a:endParaRPr>
                    </a:p>
                    <a:p>
                      <a:pPr marL="342900" lvl="0" indent="-342900" algn="justLow" rtl="1">
                        <a:spcAft>
                          <a:spcPts val="0"/>
                        </a:spcAft>
                        <a:buFont typeface="+mj-lt"/>
                        <a:buAutoNum type="arabicPeriod"/>
                      </a:pPr>
                      <a:r>
                        <a:rPr lang="fa-IR" sz="1100" dirty="0">
                          <a:effectLst/>
                          <a:cs typeface="B Nazanin" panose="00000400000000000000" pitchFamily="2" charset="-78"/>
                        </a:rPr>
                        <a:t>ماده 177: فروش عرصه و اعیان پادگان‌ها و تفکیک و تغییر کاربری آن‌ها</a:t>
                      </a:r>
                      <a:endParaRPr lang="en-US" sz="1100" dirty="0">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extLst>
                  <a:ext uri="{0D108BD9-81ED-4DB2-BD59-A6C34878D82A}">
                    <a16:rowId xmlns="" xmlns:a16="http://schemas.microsoft.com/office/drawing/2014/main" val="1666698288"/>
                  </a:ext>
                </a:extLst>
              </a:tr>
              <a:tr h="212932">
                <a:tc gridSpan="3">
                  <a:txBody>
                    <a:bodyPr/>
                    <a:lstStyle/>
                    <a:p>
                      <a:pPr indent="252095" algn="ctr" rtl="1">
                        <a:lnSpc>
                          <a:spcPct val="115000"/>
                        </a:lnSpc>
                        <a:spcAft>
                          <a:spcPts val="0"/>
                        </a:spcAft>
                      </a:pPr>
                      <a:r>
                        <a:rPr lang="fa-IR" sz="2400" dirty="0">
                          <a:solidFill>
                            <a:srgbClr val="FFC000"/>
                          </a:solidFill>
                          <a:effectLst/>
                          <a:cs typeface="B Nazanin" panose="00000400000000000000" pitchFamily="2" charset="-78"/>
                        </a:rPr>
                        <a:t>رویکرد برنامه: طراحی (60 درصد)</a:t>
                      </a:r>
                      <a:endParaRPr lang="en-US" sz="2400" dirty="0">
                        <a:solidFill>
                          <a:srgbClr val="FFC000"/>
                        </a:solidFill>
                        <a:effectLst/>
                        <a:latin typeface="Times New Roman" panose="02020603050405020304" pitchFamily="18" charset="0"/>
                        <a:ea typeface="Times New Roman" panose="02020603050405020304" pitchFamily="18" charset="0"/>
                        <a:cs typeface="B Nazanin" panose="00000400000000000000" pitchFamily="2" charset="-78"/>
                      </a:endParaRPr>
                    </a:p>
                  </a:txBody>
                  <a:tcPr marL="32706" marR="32706"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957311128"/>
                  </a:ext>
                </a:extLst>
              </a:tr>
            </a:tbl>
          </a:graphicData>
        </a:graphic>
      </p:graphicFrame>
    </p:spTree>
    <p:extLst>
      <p:ext uri="{BB962C8B-B14F-4D97-AF65-F5344CB8AC3E}">
        <p14:creationId xmlns:p14="http://schemas.microsoft.com/office/powerpoint/2010/main" val="11535424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فصول برنامه</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9" name="Rectangle 8"/>
          <p:cNvSpPr/>
          <p:nvPr/>
        </p:nvSpPr>
        <p:spPr>
          <a:xfrm>
            <a:off x="437883" y="2627291"/>
            <a:ext cx="11307600"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حوزه‌های فرابخشی</a:t>
            </a:r>
            <a:endParaRPr lang="en-US" b="1" dirty="0">
              <a:solidFill>
                <a:prstClr val="black"/>
              </a:solidFill>
              <a:cs typeface="B Nazanin" panose="00000400000000000000" pitchFamily="2" charset="-78"/>
            </a:endParaRPr>
          </a:p>
        </p:txBody>
      </p:sp>
      <p:sp>
        <p:nvSpPr>
          <p:cNvPr id="12" name="Rectangle 11"/>
          <p:cNvSpPr/>
          <p:nvPr/>
        </p:nvSpPr>
        <p:spPr>
          <a:xfrm>
            <a:off x="9051032" y="3620711"/>
            <a:ext cx="2694452"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اصلاح ساختار ادرای و مدیریت</a:t>
            </a:r>
          </a:p>
          <a:p>
            <a:pPr algn="ctr"/>
            <a:endParaRPr lang="en-US" sz="2000" dirty="0">
              <a:solidFill>
                <a:prstClr val="black"/>
              </a:solidFill>
              <a:cs typeface="B Nazanin" panose="00000400000000000000" pitchFamily="2" charset="-78"/>
            </a:endParaRPr>
          </a:p>
        </p:txBody>
      </p:sp>
      <p:sp>
        <p:nvSpPr>
          <p:cNvPr id="13" name="Rectangle 12"/>
          <p:cNvSpPr/>
          <p:nvPr/>
        </p:nvSpPr>
        <p:spPr>
          <a:xfrm>
            <a:off x="6154057" y="3620711"/>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ساماندهی شرکت‌های دولتی</a:t>
            </a:r>
          </a:p>
          <a:p>
            <a:pPr algn="ctr"/>
            <a:endParaRPr lang="en-US" sz="2000" dirty="0">
              <a:solidFill>
                <a:prstClr val="black"/>
              </a:solidFill>
              <a:cs typeface="B Nazanin" panose="00000400000000000000" pitchFamily="2" charset="-78"/>
            </a:endParaRPr>
          </a:p>
        </p:txBody>
      </p:sp>
      <p:sp>
        <p:nvSpPr>
          <p:cNvPr id="15" name="Rectangle 14"/>
          <p:cNvSpPr/>
          <p:nvPr/>
        </p:nvSpPr>
        <p:spPr>
          <a:xfrm>
            <a:off x="9051032" y="4433376"/>
            <a:ext cx="2694452"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سیاست‌های اشتغال</a:t>
            </a:r>
          </a:p>
          <a:p>
            <a:pPr algn="ctr"/>
            <a:endParaRPr lang="en-US" sz="2000" dirty="0">
              <a:solidFill>
                <a:prstClr val="black"/>
              </a:solidFill>
              <a:cs typeface="B Nazanin" panose="00000400000000000000" pitchFamily="2" charset="-78"/>
            </a:endParaRPr>
          </a:p>
        </p:txBody>
      </p:sp>
      <p:sp>
        <p:nvSpPr>
          <p:cNvPr id="16" name="Rectangle 15"/>
          <p:cNvSpPr/>
          <p:nvPr/>
        </p:nvSpPr>
        <p:spPr>
          <a:xfrm>
            <a:off x="6154057" y="4433376"/>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نظام مالیاتی و بودجه</a:t>
            </a:r>
          </a:p>
          <a:p>
            <a:pPr algn="ctr"/>
            <a:endParaRPr lang="en-US" sz="2000" dirty="0">
              <a:solidFill>
                <a:prstClr val="black"/>
              </a:solidFill>
              <a:cs typeface="B Nazanin" panose="00000400000000000000" pitchFamily="2" charset="-78"/>
            </a:endParaRPr>
          </a:p>
        </p:txBody>
      </p:sp>
      <p:sp>
        <p:nvSpPr>
          <p:cNvPr id="20" name="Rectangle 19"/>
          <p:cNvSpPr/>
          <p:nvPr/>
        </p:nvSpPr>
        <p:spPr>
          <a:xfrm>
            <a:off x="9051032" y="5246041"/>
            <a:ext cx="2694452"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ساماندهی بازارهای مالی</a:t>
            </a:r>
          </a:p>
          <a:p>
            <a:pPr algn="ctr"/>
            <a:endParaRPr lang="en-US" sz="2000" dirty="0">
              <a:solidFill>
                <a:prstClr val="black"/>
              </a:solidFill>
              <a:cs typeface="B Nazanin" panose="00000400000000000000" pitchFamily="2" charset="-78"/>
            </a:endParaRPr>
          </a:p>
        </p:txBody>
      </p:sp>
      <p:sp>
        <p:nvSpPr>
          <p:cNvPr id="23" name="Rectangle 22"/>
          <p:cNvSpPr/>
          <p:nvPr/>
        </p:nvSpPr>
        <p:spPr>
          <a:xfrm>
            <a:off x="6154057" y="5246041"/>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توسعه علوم و فناوری</a:t>
            </a:r>
          </a:p>
          <a:p>
            <a:pPr algn="ctr"/>
            <a:endParaRPr lang="en-US" sz="2000" dirty="0">
              <a:solidFill>
                <a:prstClr val="black"/>
              </a:solidFill>
              <a:cs typeface="B Nazanin" panose="00000400000000000000" pitchFamily="2" charset="-78"/>
            </a:endParaRPr>
          </a:p>
        </p:txBody>
      </p:sp>
      <p:sp>
        <p:nvSpPr>
          <p:cNvPr id="26" name="Rectangle 25"/>
          <p:cNvSpPr/>
          <p:nvPr/>
        </p:nvSpPr>
        <p:spPr>
          <a:xfrm>
            <a:off x="3334856" y="3620711"/>
            <a:ext cx="2678305"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تنظیم انحصارات و رقابتی کردن فعالیت‌های اقتصادی</a:t>
            </a:r>
            <a:endParaRPr lang="en-US" sz="2000" dirty="0">
              <a:solidFill>
                <a:prstClr val="black"/>
              </a:solidFill>
              <a:cs typeface="B Nazanin" panose="00000400000000000000" pitchFamily="2" charset="-78"/>
            </a:endParaRPr>
          </a:p>
        </p:txBody>
      </p:sp>
      <p:sp>
        <p:nvSpPr>
          <p:cNvPr id="27" name="Rectangle 26"/>
          <p:cNvSpPr/>
          <p:nvPr/>
        </p:nvSpPr>
        <p:spPr>
          <a:xfrm>
            <a:off x="437883" y="3620711"/>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نظام تامین اجتماعی و یارانه‌ها</a:t>
            </a:r>
          </a:p>
          <a:p>
            <a:pPr algn="ctr"/>
            <a:endParaRPr lang="en-US" sz="2000" dirty="0">
              <a:solidFill>
                <a:prstClr val="black"/>
              </a:solidFill>
              <a:cs typeface="B Nazanin" panose="00000400000000000000" pitchFamily="2" charset="-78"/>
            </a:endParaRPr>
          </a:p>
        </p:txBody>
      </p:sp>
      <p:sp>
        <p:nvSpPr>
          <p:cNvPr id="28" name="Rectangle 27"/>
          <p:cNvSpPr/>
          <p:nvPr/>
        </p:nvSpPr>
        <p:spPr>
          <a:xfrm>
            <a:off x="3334856" y="4433376"/>
            <a:ext cx="2678305"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نظام درآمد-هزینه استان</a:t>
            </a:r>
          </a:p>
          <a:p>
            <a:pPr algn="ctr"/>
            <a:endParaRPr lang="en-US" sz="2000" dirty="0">
              <a:solidFill>
                <a:prstClr val="black"/>
              </a:solidFill>
              <a:cs typeface="B Nazanin" panose="00000400000000000000" pitchFamily="2" charset="-78"/>
            </a:endParaRPr>
          </a:p>
        </p:txBody>
      </p:sp>
      <p:sp>
        <p:nvSpPr>
          <p:cNvPr id="29" name="Rectangle 28"/>
          <p:cNvSpPr/>
          <p:nvPr/>
        </p:nvSpPr>
        <p:spPr>
          <a:xfrm>
            <a:off x="437883" y="4433376"/>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سیاست‌های پولی و ارزی</a:t>
            </a:r>
          </a:p>
          <a:p>
            <a:pPr algn="ctr"/>
            <a:endParaRPr lang="en-US" sz="2000" dirty="0">
              <a:solidFill>
                <a:prstClr val="black"/>
              </a:solidFill>
              <a:cs typeface="B Nazanin" panose="00000400000000000000" pitchFamily="2" charset="-78"/>
            </a:endParaRPr>
          </a:p>
        </p:txBody>
      </p:sp>
      <p:sp>
        <p:nvSpPr>
          <p:cNvPr id="30" name="Rectangle 29"/>
          <p:cNvSpPr/>
          <p:nvPr/>
        </p:nvSpPr>
        <p:spPr>
          <a:xfrm>
            <a:off x="3334856" y="5246041"/>
            <a:ext cx="2678305"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سیاست‌های زیست‌محیطی</a:t>
            </a:r>
          </a:p>
          <a:p>
            <a:pPr algn="ctr"/>
            <a:endParaRPr lang="en-US" sz="2000" dirty="0">
              <a:solidFill>
                <a:prstClr val="black"/>
              </a:solidFill>
              <a:cs typeface="B Nazanin" panose="00000400000000000000" pitchFamily="2" charset="-78"/>
            </a:endParaRPr>
          </a:p>
        </p:txBody>
      </p:sp>
      <p:sp>
        <p:nvSpPr>
          <p:cNvPr id="31" name="Rectangle 30"/>
          <p:cNvSpPr/>
          <p:nvPr/>
        </p:nvSpPr>
        <p:spPr>
          <a:xfrm>
            <a:off x="437883" y="5246041"/>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واگذاری سهام و مدیریت شرکت‌های دولتی</a:t>
            </a:r>
            <a:endParaRPr lang="en-US" sz="20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0413472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72749" y="4165172"/>
            <a:ext cx="8062277" cy="1077218"/>
          </a:xfrm>
          <a:prstGeom prst="rect">
            <a:avLst/>
          </a:prstGeom>
          <a:noFill/>
        </p:spPr>
        <p:txBody>
          <a:bodyPr wrap="square" rtlCol="0">
            <a:spAutoFit/>
          </a:bodyPr>
          <a:lstStyle/>
          <a:p>
            <a:pPr algn="ctr"/>
            <a:r>
              <a:rPr lang="fa-IR" sz="3200" b="1" dirty="0">
                <a:solidFill>
                  <a:srgbClr val="FFC000"/>
                </a:solidFill>
                <a:effectLst>
                  <a:outerShdw blurRad="38100" dist="38100" dir="2700000" algn="tl">
                    <a:srgbClr val="000000">
                      <a:alpha val="43137"/>
                    </a:srgbClr>
                  </a:outerShdw>
                </a:effectLst>
                <a:cs typeface="B Titr" panose="00000700000000000000" pitchFamily="2" charset="-78"/>
              </a:rPr>
              <a:t>نقد و تحلیل بر برنامه سوم توسعه اقتصادی، اجتماعی و فرهنگی جمهوری اسلامی ایران</a:t>
            </a:r>
            <a:endParaRPr lang="en-US" sz="24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16418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فاز اجرای پروژه‌های عمرانی</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277338" y="1983346"/>
            <a:ext cx="1454665" cy="43752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برنامه سوم توسعه (83-79)</a:t>
            </a:r>
            <a:endParaRPr lang="en-US" dirty="0">
              <a:solidFill>
                <a:srgbClr val="E3EACF"/>
              </a:solidFill>
              <a:cs typeface="B Titr" panose="00000700000000000000" pitchFamily="2" charset="-78"/>
            </a:endParaRPr>
          </a:p>
        </p:txBody>
      </p:sp>
      <p:sp>
        <p:nvSpPr>
          <p:cNvPr id="7" name="Rectangle 6"/>
          <p:cNvSpPr/>
          <p:nvPr/>
        </p:nvSpPr>
        <p:spPr>
          <a:xfrm>
            <a:off x="5473495" y="2882286"/>
            <a:ext cx="4468995"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مجموع اعتبارات عمرانی مصوب در قوانین بودجه سال‌های این برنامه برای طرح‌های عمرانی</a:t>
            </a:r>
            <a:r>
              <a:rPr lang="fa-IR" b="1" dirty="0">
                <a:solidFill>
                  <a:srgbClr val="9F8351"/>
                </a:solidFill>
                <a:ea typeface="Times New Roman" panose="02020603050405020304" pitchFamily="18" charset="0"/>
                <a:cs typeface="B Nazanin" panose="00000400000000000000" pitchFamily="2" charset="-78"/>
              </a:rPr>
              <a:t> ملی </a:t>
            </a:r>
            <a:endParaRPr lang="en-US" b="1" dirty="0">
              <a:solidFill>
                <a:srgbClr val="9F8351"/>
              </a:solidFill>
              <a:cs typeface="B Nazanin" panose="000004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5473495" y="1983346"/>
            <a:ext cx="4468995"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ملموس شدن </a:t>
            </a:r>
            <a:r>
              <a:rPr lang="ar-SA" b="1" dirty="0">
                <a:solidFill>
                  <a:prstClr val="black"/>
                </a:solidFill>
                <a:cs typeface="B Nazanin" panose="00000400000000000000" pitchFamily="2" charset="-78"/>
              </a:rPr>
              <a:t>پارامترها </a:t>
            </a:r>
            <a:r>
              <a:rPr lang="ar-SA" b="1" dirty="0">
                <a:solidFill>
                  <a:prstClr val="black"/>
                </a:solidFill>
                <a:cs typeface="B Nazanin" panose="00000400000000000000" pitchFamily="2" charset="-78"/>
              </a:rPr>
              <a:t>و مشخصات پروژه‌های عمرانی </a:t>
            </a:r>
            <a:endParaRPr lang="en-US" b="1" dirty="0">
              <a:solidFill>
                <a:prstClr val="black"/>
              </a:solidFill>
              <a:cs typeface="B Nazanin" panose="00000400000000000000" pitchFamily="2" charset="-78"/>
            </a:endParaRPr>
          </a:p>
        </p:txBody>
      </p:sp>
      <p:sp>
        <p:nvSpPr>
          <p:cNvPr id="10" name="Pentagon 9"/>
          <p:cNvSpPr/>
          <p:nvPr/>
        </p:nvSpPr>
        <p:spPr>
          <a:xfrm flipH="1">
            <a:off x="5138644" y="2882286"/>
            <a:ext cx="218968" cy="64955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srgbClr val="E3EACF"/>
              </a:solidFill>
              <a:cs typeface="B Titr" panose="00000700000000000000" pitchFamily="2" charset="-78"/>
            </a:endParaRPr>
          </a:p>
        </p:txBody>
      </p:sp>
      <p:sp>
        <p:nvSpPr>
          <p:cNvPr id="13" name="Rectangle 12"/>
          <p:cNvSpPr/>
          <p:nvPr/>
        </p:nvSpPr>
        <p:spPr>
          <a:xfrm>
            <a:off x="1893194" y="2882286"/>
            <a:ext cx="2910599" cy="64633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ysClr val="windowText" lastClr="000000"/>
                </a:solidFill>
                <a:cs typeface="B Titr" panose="00000700000000000000" pitchFamily="2" charset="-78"/>
              </a:rPr>
              <a:t>بالغ بر ۱۷۹.۸ هزار میلیارد ‌ریال </a:t>
            </a:r>
            <a:endParaRPr lang="en-US" dirty="0">
              <a:solidFill>
                <a:sysClr val="windowText" lastClr="000000"/>
              </a:solidFill>
              <a:cs typeface="B Titr" panose="00000700000000000000" pitchFamily="2" charset="-78"/>
            </a:endParaRPr>
          </a:p>
        </p:txBody>
      </p:sp>
      <p:sp>
        <p:nvSpPr>
          <p:cNvPr id="14" name="Rectangle 13"/>
          <p:cNvSpPr/>
          <p:nvPr/>
        </p:nvSpPr>
        <p:spPr>
          <a:xfrm>
            <a:off x="5473495" y="3770929"/>
            <a:ext cx="4468995"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مجموع اعتبارات عمرانی مصوب در قوانین بودجه سال‌های این برنامه برای طرح‌های عمرانی </a:t>
            </a:r>
            <a:r>
              <a:rPr lang="fa-IR" b="1" dirty="0">
                <a:solidFill>
                  <a:srgbClr val="9F8351"/>
                </a:solidFill>
                <a:ea typeface="Times New Roman" panose="02020603050405020304" pitchFamily="18" charset="0"/>
                <a:cs typeface="B Nazanin" panose="00000400000000000000" pitchFamily="2" charset="-78"/>
              </a:rPr>
              <a:t>استانی</a:t>
            </a:r>
            <a:endParaRPr lang="en-US" b="1" dirty="0">
              <a:solidFill>
                <a:srgbClr val="9F8351"/>
              </a:solidFill>
              <a:cs typeface="B Nazanin" panose="00000400000000000000" pitchFamily="2" charset="-78"/>
            </a:endParaRPr>
          </a:p>
        </p:txBody>
      </p:sp>
      <p:sp>
        <p:nvSpPr>
          <p:cNvPr id="15" name="Pentagon 14"/>
          <p:cNvSpPr/>
          <p:nvPr/>
        </p:nvSpPr>
        <p:spPr>
          <a:xfrm flipH="1">
            <a:off x="5138644" y="3767708"/>
            <a:ext cx="218968" cy="64955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srgbClr val="E3EACF"/>
              </a:solidFill>
              <a:cs typeface="B Titr" panose="00000700000000000000" pitchFamily="2" charset="-78"/>
            </a:endParaRPr>
          </a:p>
        </p:txBody>
      </p:sp>
      <p:sp>
        <p:nvSpPr>
          <p:cNvPr id="16" name="Rectangle 15"/>
          <p:cNvSpPr/>
          <p:nvPr/>
        </p:nvSpPr>
        <p:spPr>
          <a:xfrm>
            <a:off x="1893194" y="3770929"/>
            <a:ext cx="2910599" cy="64633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ysClr val="windowText" lastClr="000000"/>
                </a:solidFill>
                <a:cs typeface="B Titr" panose="00000700000000000000" pitchFamily="2" charset="-78"/>
              </a:rPr>
              <a:t>بالغ بر ۵۹.۹ هزار میلیارد ریال </a:t>
            </a:r>
            <a:endParaRPr lang="en-US" dirty="0">
              <a:solidFill>
                <a:sysClr val="windowText" lastClr="000000"/>
              </a:solidFill>
              <a:cs typeface="B Titr" panose="00000700000000000000" pitchFamily="2" charset="-78"/>
            </a:endParaRPr>
          </a:p>
        </p:txBody>
      </p:sp>
      <p:sp>
        <p:nvSpPr>
          <p:cNvPr id="17" name="Rectangle 16"/>
          <p:cNvSpPr/>
          <p:nvPr/>
        </p:nvSpPr>
        <p:spPr>
          <a:xfrm>
            <a:off x="5473495" y="4839876"/>
            <a:ext cx="4468995"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میانگین دستیابی به اهداف موردنظر برای طرح‌های عمرانی </a:t>
            </a:r>
            <a:r>
              <a:rPr lang="fa-IR" b="1" dirty="0">
                <a:solidFill>
                  <a:srgbClr val="9F8351"/>
                </a:solidFill>
                <a:ea typeface="Times New Roman" panose="02020603050405020304" pitchFamily="18" charset="0"/>
                <a:cs typeface="B Nazanin" panose="00000400000000000000" pitchFamily="2" charset="-78"/>
              </a:rPr>
              <a:t>ملی</a:t>
            </a:r>
            <a:r>
              <a:rPr lang="fa-IR" dirty="0">
                <a:solidFill>
                  <a:prstClr val="black"/>
                </a:solidFill>
                <a:ea typeface="Times New Roman" panose="02020603050405020304" pitchFamily="18" charset="0"/>
                <a:cs typeface="B Nazanin" panose="00000400000000000000" pitchFamily="2" charset="-78"/>
              </a:rPr>
              <a:t> </a:t>
            </a:r>
            <a:endParaRPr lang="en-US" b="1" dirty="0">
              <a:solidFill>
                <a:srgbClr val="9F8351"/>
              </a:solidFill>
              <a:cs typeface="B Nazanin" panose="00000400000000000000" pitchFamily="2" charset="-78"/>
            </a:endParaRPr>
          </a:p>
        </p:txBody>
      </p:sp>
      <p:sp>
        <p:nvSpPr>
          <p:cNvPr id="18" name="Pentagon 17"/>
          <p:cNvSpPr/>
          <p:nvPr/>
        </p:nvSpPr>
        <p:spPr>
          <a:xfrm flipH="1">
            <a:off x="5138644" y="4836655"/>
            <a:ext cx="218968" cy="64955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srgbClr val="E3EACF"/>
              </a:solidFill>
              <a:cs typeface="B Titr" panose="00000700000000000000" pitchFamily="2" charset="-78"/>
            </a:endParaRPr>
          </a:p>
        </p:txBody>
      </p:sp>
      <p:sp>
        <p:nvSpPr>
          <p:cNvPr id="19" name="Rectangle 18"/>
          <p:cNvSpPr/>
          <p:nvPr/>
        </p:nvSpPr>
        <p:spPr>
          <a:xfrm>
            <a:off x="1893194" y="4839876"/>
            <a:ext cx="2910599" cy="64633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ysClr val="windowText" lastClr="000000"/>
                </a:solidFill>
                <a:cs typeface="B Titr" panose="00000700000000000000" pitchFamily="2" charset="-78"/>
              </a:rPr>
              <a:t>63 درصد</a:t>
            </a:r>
            <a:endParaRPr lang="en-US" dirty="0">
              <a:solidFill>
                <a:sysClr val="windowText" lastClr="000000"/>
              </a:solidFill>
              <a:cs typeface="B Titr" panose="00000700000000000000" pitchFamily="2" charset="-78"/>
            </a:endParaRPr>
          </a:p>
        </p:txBody>
      </p:sp>
      <p:sp>
        <p:nvSpPr>
          <p:cNvPr id="20" name="Rectangle 19"/>
          <p:cNvSpPr/>
          <p:nvPr/>
        </p:nvSpPr>
        <p:spPr>
          <a:xfrm>
            <a:off x="5473495" y="5715639"/>
            <a:ext cx="4468995"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میانگین دستیابی به اهداف موردنظر برای طرح‌های عمرانی </a:t>
            </a:r>
            <a:r>
              <a:rPr lang="fa-IR" b="1" dirty="0">
                <a:solidFill>
                  <a:srgbClr val="9F8351"/>
                </a:solidFill>
                <a:ea typeface="Times New Roman" panose="02020603050405020304" pitchFamily="18" charset="0"/>
                <a:cs typeface="B Nazanin" panose="00000400000000000000" pitchFamily="2" charset="-78"/>
              </a:rPr>
              <a:t>استانی</a:t>
            </a:r>
            <a:r>
              <a:rPr lang="fa-IR" dirty="0">
                <a:solidFill>
                  <a:prstClr val="black"/>
                </a:solidFill>
                <a:ea typeface="Times New Roman" panose="02020603050405020304" pitchFamily="18" charset="0"/>
                <a:cs typeface="B Nazanin" panose="00000400000000000000" pitchFamily="2" charset="-78"/>
              </a:rPr>
              <a:t> </a:t>
            </a:r>
            <a:endParaRPr lang="en-US" b="1" dirty="0">
              <a:solidFill>
                <a:srgbClr val="9F8351"/>
              </a:solidFill>
              <a:cs typeface="B Nazanin" panose="00000400000000000000" pitchFamily="2" charset="-78"/>
            </a:endParaRPr>
          </a:p>
        </p:txBody>
      </p:sp>
      <p:sp>
        <p:nvSpPr>
          <p:cNvPr id="21" name="Pentagon 20"/>
          <p:cNvSpPr/>
          <p:nvPr/>
        </p:nvSpPr>
        <p:spPr>
          <a:xfrm flipH="1">
            <a:off x="5138644" y="5712418"/>
            <a:ext cx="218968" cy="64955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solidFill>
                <a:srgbClr val="E3EACF"/>
              </a:solidFill>
              <a:cs typeface="B Titr" panose="00000700000000000000" pitchFamily="2" charset="-78"/>
            </a:endParaRPr>
          </a:p>
        </p:txBody>
      </p:sp>
      <p:sp>
        <p:nvSpPr>
          <p:cNvPr id="24" name="Rectangle 23"/>
          <p:cNvSpPr/>
          <p:nvPr/>
        </p:nvSpPr>
        <p:spPr>
          <a:xfrm>
            <a:off x="1893194" y="5712225"/>
            <a:ext cx="2910599" cy="64633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ysClr val="windowText" lastClr="000000"/>
                </a:solidFill>
                <a:cs typeface="B Titr" panose="00000700000000000000" pitchFamily="2" charset="-78"/>
              </a:rPr>
              <a:t>82.2 درصد</a:t>
            </a:r>
            <a:endParaRPr lang="en-US" dirty="0">
              <a:solidFill>
                <a:sysClr val="windowText" lastClr="000000"/>
              </a:solidFill>
              <a:cs typeface="B Titr" panose="00000700000000000000" pitchFamily="2" charset="-78"/>
            </a:endParaRPr>
          </a:p>
        </p:txBody>
      </p:sp>
    </p:spTree>
    <p:extLst>
      <p:ext uri="{BB962C8B-B14F-4D97-AF65-F5344CB8AC3E}">
        <p14:creationId xmlns:p14="http://schemas.microsoft.com/office/powerpoint/2010/main" val="13894435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فاز اجرای پروژه‌های عمرانی</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625069" y="2755981"/>
            <a:ext cx="1068296" cy="15452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1379</a:t>
            </a:r>
            <a:endParaRPr lang="en-US" dirty="0">
              <a:solidFill>
                <a:srgbClr val="E3EACF"/>
              </a:solidFill>
              <a:cs typeface="B Titr" panose="00000700000000000000" pitchFamily="2" charset="-78"/>
            </a:endParaRPr>
          </a:p>
        </p:txBody>
      </p:sp>
      <p:sp>
        <p:nvSpPr>
          <p:cNvPr id="7" name="Rectangle 6"/>
          <p:cNvSpPr/>
          <p:nvPr/>
        </p:nvSpPr>
        <p:spPr>
          <a:xfrm>
            <a:off x="6259132" y="3370565"/>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76 درصد</a:t>
            </a:r>
            <a:endParaRPr lang="en-US" b="1" dirty="0">
              <a:solidFill>
                <a:srgbClr val="9F8351"/>
              </a:solidFill>
              <a:cs typeface="B Nazanin" panose="000004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6259132" y="2484187"/>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حداقل میزان تحقق اهداف عمرانی ملی</a:t>
            </a:r>
            <a:endParaRPr lang="en-US" b="1" dirty="0">
              <a:solidFill>
                <a:prstClr val="black"/>
              </a:solidFill>
              <a:cs typeface="B Nazanin" panose="00000400000000000000" pitchFamily="2" charset="-78"/>
            </a:endParaRPr>
          </a:p>
        </p:txBody>
      </p:sp>
      <p:sp>
        <p:nvSpPr>
          <p:cNvPr id="23" name="Rectangle 22"/>
          <p:cNvSpPr/>
          <p:nvPr/>
        </p:nvSpPr>
        <p:spPr>
          <a:xfrm>
            <a:off x="1893194" y="2484187"/>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حداقل میزان تحقق اهداف عمرانی استانی </a:t>
            </a:r>
            <a:endParaRPr lang="en-US" b="1" dirty="0">
              <a:solidFill>
                <a:prstClr val="black"/>
              </a:solidFill>
              <a:cs typeface="B Nazanin" panose="00000400000000000000" pitchFamily="2" charset="-78"/>
            </a:endParaRPr>
          </a:p>
        </p:txBody>
      </p:sp>
      <p:sp>
        <p:nvSpPr>
          <p:cNvPr id="25" name="Pentagon 24"/>
          <p:cNvSpPr/>
          <p:nvPr/>
        </p:nvSpPr>
        <p:spPr>
          <a:xfrm flipH="1">
            <a:off x="10625069" y="4467253"/>
            <a:ext cx="1068295" cy="15452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1383</a:t>
            </a:r>
            <a:endParaRPr lang="en-US" dirty="0">
              <a:solidFill>
                <a:srgbClr val="E3EACF"/>
              </a:solidFill>
              <a:cs typeface="B Titr" panose="00000700000000000000" pitchFamily="2" charset="-78"/>
            </a:endParaRPr>
          </a:p>
        </p:txBody>
      </p:sp>
      <p:sp>
        <p:nvSpPr>
          <p:cNvPr id="26" name="Rectangle 25"/>
          <p:cNvSpPr/>
          <p:nvPr/>
        </p:nvSpPr>
        <p:spPr>
          <a:xfrm>
            <a:off x="6259132" y="5055223"/>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56.8 درصد</a:t>
            </a:r>
            <a:endParaRPr lang="en-US" b="1" dirty="0">
              <a:solidFill>
                <a:srgbClr val="9F8351"/>
              </a:solidFill>
              <a:cs typeface="B Nazanin" panose="00000400000000000000" pitchFamily="2" charset="-78"/>
            </a:endParaRPr>
          </a:p>
        </p:txBody>
      </p:sp>
      <p:sp>
        <p:nvSpPr>
          <p:cNvPr id="27" name="Rectangle 26"/>
          <p:cNvSpPr/>
          <p:nvPr/>
        </p:nvSpPr>
        <p:spPr>
          <a:xfrm>
            <a:off x="1893194" y="3370565"/>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90.3 درصد</a:t>
            </a:r>
            <a:endParaRPr lang="en-US" b="1" dirty="0">
              <a:solidFill>
                <a:srgbClr val="9F8351"/>
              </a:solidFill>
              <a:cs typeface="B Nazanin" panose="00000400000000000000" pitchFamily="2" charset="-78"/>
            </a:endParaRPr>
          </a:p>
        </p:txBody>
      </p:sp>
      <p:sp>
        <p:nvSpPr>
          <p:cNvPr id="28" name="Rectangle 27"/>
          <p:cNvSpPr/>
          <p:nvPr/>
        </p:nvSpPr>
        <p:spPr>
          <a:xfrm>
            <a:off x="1893194" y="5055222"/>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76.8 درصد</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36749303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فاز اجرای پروژه‌های عمرانی</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5705614" y="3524176"/>
            <a:ext cx="1068296" cy="136848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علت</a:t>
            </a:r>
            <a:endParaRPr lang="en-US" dirty="0">
              <a:solidFill>
                <a:srgbClr val="E3EACF"/>
              </a:solidFill>
              <a:cs typeface="B Titr" panose="00000700000000000000" pitchFamily="2" charset="-78"/>
            </a:endParaRPr>
          </a:p>
        </p:txBody>
      </p:sp>
      <p:sp>
        <p:nvSpPr>
          <p:cNvPr id="7" name="Rectangle 6"/>
          <p:cNvSpPr/>
          <p:nvPr/>
        </p:nvSpPr>
        <p:spPr>
          <a:xfrm>
            <a:off x="7173531" y="4246328"/>
            <a:ext cx="3683358"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تاخیر در اجرای پروژه‌ها نسبت به برنامه زمانی پیش‌بینی شده </a:t>
            </a:r>
            <a:endParaRPr lang="en-US" b="1" dirty="0">
              <a:solidFill>
                <a:srgbClr val="9F8351"/>
              </a:solidFill>
              <a:cs typeface="B Nazanin" panose="000004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7173531" y="3524176"/>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از مشکلات اصلی عملیات عمرانی</a:t>
            </a:r>
            <a:endParaRPr lang="en-US" b="1" dirty="0">
              <a:solidFill>
                <a:prstClr val="black"/>
              </a:solidFill>
              <a:cs typeface="B Nazanin" panose="00000400000000000000" pitchFamily="2" charset="-78"/>
            </a:endParaRPr>
          </a:p>
        </p:txBody>
      </p:sp>
      <p:sp>
        <p:nvSpPr>
          <p:cNvPr id="13" name="Rectangle 12"/>
          <p:cNvSpPr/>
          <p:nvPr/>
        </p:nvSpPr>
        <p:spPr>
          <a:xfrm>
            <a:off x="1622635" y="3524176"/>
            <a:ext cx="3683358"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عوامل اعتباری از جمله نارسایی اعتبارات به صورت عدم تخصیص کامل اعتبارات </a:t>
            </a:r>
            <a:endParaRPr lang="en-US" b="1" dirty="0">
              <a:solidFill>
                <a:srgbClr val="9F8351"/>
              </a:solidFill>
              <a:cs typeface="B Nazanin" panose="00000400000000000000" pitchFamily="2" charset="-78"/>
            </a:endParaRPr>
          </a:p>
        </p:txBody>
      </p:sp>
      <p:sp>
        <p:nvSpPr>
          <p:cNvPr id="14" name="Rectangle 13"/>
          <p:cNvSpPr/>
          <p:nvPr/>
        </p:nvSpPr>
        <p:spPr>
          <a:xfrm>
            <a:off x="1622635" y="4246328"/>
            <a:ext cx="3683358"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ضعف دستگاه‌های اجرایی و ناتوانی برخی از پیمانکاران</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20788310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فاز اجرای پروژه‌های عمرانی</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6259131" y="2786228"/>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تکمیل واحد یکم نیروگاه اتمی بوشهر</a:t>
            </a:r>
            <a:endParaRPr lang="en-US" b="1" dirty="0">
              <a:solidFill>
                <a:prstClr val="black"/>
              </a:solidFill>
              <a:cs typeface="B Nazanin" panose="00000400000000000000" pitchFamily="2" charset="-78"/>
            </a:endParaRPr>
          </a:p>
        </p:txBody>
      </p:sp>
      <p:sp>
        <p:nvSpPr>
          <p:cNvPr id="10" name="Pentagon 9"/>
          <p:cNvSpPr/>
          <p:nvPr/>
        </p:nvSpPr>
        <p:spPr>
          <a:xfrm rot="16200000" flipH="1">
            <a:off x="5744297" y="324279"/>
            <a:ext cx="784964" cy="387654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از طرح‌های عمرانی ملی مهم و عمده در برنامه سوم </a:t>
            </a:r>
            <a:endParaRPr lang="en-US" sz="2000" dirty="0">
              <a:solidFill>
                <a:srgbClr val="E3EACF"/>
              </a:solidFill>
              <a:cs typeface="B Titr" panose="00000700000000000000" pitchFamily="2" charset="-78"/>
            </a:endParaRPr>
          </a:p>
        </p:txBody>
      </p:sp>
      <p:sp>
        <p:nvSpPr>
          <p:cNvPr id="15" name="Rectangle 14"/>
          <p:cNvSpPr/>
          <p:nvPr/>
        </p:nvSpPr>
        <p:spPr>
          <a:xfrm>
            <a:off x="6259131" y="3509865"/>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تجهیز معدن و احداث واحد تولید مس سونگون در اهر</a:t>
            </a:r>
            <a:endParaRPr lang="en-US" b="1" dirty="0">
              <a:solidFill>
                <a:prstClr val="black"/>
              </a:solidFill>
              <a:cs typeface="B Nazanin" panose="00000400000000000000" pitchFamily="2" charset="-78"/>
            </a:endParaRPr>
          </a:p>
        </p:txBody>
      </p:sp>
      <p:sp>
        <p:nvSpPr>
          <p:cNvPr id="16" name="Rectangle 15"/>
          <p:cNvSpPr/>
          <p:nvPr/>
        </p:nvSpPr>
        <p:spPr>
          <a:xfrm>
            <a:off x="6259131" y="4233502"/>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تجهیز معدن زغال سنگ طبس</a:t>
            </a:r>
            <a:endParaRPr lang="en-US" b="1" dirty="0">
              <a:solidFill>
                <a:prstClr val="black"/>
              </a:solidFill>
              <a:cs typeface="B Nazanin" panose="00000400000000000000" pitchFamily="2" charset="-78"/>
            </a:endParaRPr>
          </a:p>
        </p:txBody>
      </p:sp>
      <p:sp>
        <p:nvSpPr>
          <p:cNvPr id="17" name="Rectangle 16"/>
          <p:cNvSpPr/>
          <p:nvPr/>
        </p:nvSpPr>
        <p:spPr>
          <a:xfrm>
            <a:off x="6259131" y="4957139"/>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ساختمان سد و تونل گاوشان در کردستان</a:t>
            </a:r>
            <a:endParaRPr lang="en-US" b="1" dirty="0">
              <a:solidFill>
                <a:prstClr val="black"/>
              </a:solidFill>
              <a:cs typeface="B Nazanin" panose="00000400000000000000" pitchFamily="2" charset="-78"/>
            </a:endParaRPr>
          </a:p>
        </p:txBody>
      </p:sp>
      <p:sp>
        <p:nvSpPr>
          <p:cNvPr id="18" name="Rectangle 17"/>
          <p:cNvSpPr/>
          <p:nvPr/>
        </p:nvSpPr>
        <p:spPr>
          <a:xfrm>
            <a:off x="2318196" y="2786228"/>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ساختمان سد کرخه در خوزستان</a:t>
            </a:r>
            <a:endParaRPr lang="en-US" b="1" dirty="0">
              <a:solidFill>
                <a:prstClr val="black"/>
              </a:solidFill>
              <a:cs typeface="B Nazanin" panose="00000400000000000000" pitchFamily="2" charset="-78"/>
            </a:endParaRPr>
          </a:p>
        </p:txBody>
      </p:sp>
      <p:sp>
        <p:nvSpPr>
          <p:cNvPr id="19" name="Rectangle 18"/>
          <p:cNvSpPr/>
          <p:nvPr/>
        </p:nvSpPr>
        <p:spPr>
          <a:xfrm>
            <a:off x="2318196" y="3509865"/>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ایجاد کارخانه ریخته‌گری و آهنگری قطعات سنگین در خراسان</a:t>
            </a:r>
            <a:endParaRPr lang="en-US" b="1" dirty="0">
              <a:solidFill>
                <a:prstClr val="black"/>
              </a:solidFill>
              <a:cs typeface="B Nazanin" panose="00000400000000000000" pitchFamily="2" charset="-78"/>
            </a:endParaRPr>
          </a:p>
        </p:txBody>
      </p:sp>
      <p:sp>
        <p:nvSpPr>
          <p:cNvPr id="20" name="Rectangle 19"/>
          <p:cNvSpPr/>
          <p:nvPr/>
        </p:nvSpPr>
        <p:spPr>
          <a:xfrm>
            <a:off x="2318196" y="4233502"/>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توسعه میدان گازی پارس جنوبی</a:t>
            </a:r>
            <a:endParaRPr lang="en-US" b="1" dirty="0">
              <a:solidFill>
                <a:prstClr val="black"/>
              </a:solidFill>
              <a:cs typeface="B Nazanin" panose="00000400000000000000" pitchFamily="2" charset="-78"/>
            </a:endParaRPr>
          </a:p>
        </p:txBody>
      </p:sp>
      <p:sp>
        <p:nvSpPr>
          <p:cNvPr id="21" name="Rectangle 20"/>
          <p:cNvSpPr/>
          <p:nvPr/>
        </p:nvSpPr>
        <p:spPr>
          <a:xfrm>
            <a:off x="2318196" y="4957139"/>
            <a:ext cx="3683358"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نیروگاه آبی کارون ۳</a:t>
            </a:r>
            <a:endParaRPr lang="en-US" b="1" dirty="0">
              <a:solidFill>
                <a:prstClr val="black"/>
              </a:solidFill>
              <a:cs typeface="B Nazanin" panose="00000400000000000000" pitchFamily="2" charset="-78"/>
            </a:endParaRPr>
          </a:p>
        </p:txBody>
      </p:sp>
      <p:sp>
        <p:nvSpPr>
          <p:cNvPr id="22" name="Rectangle 21"/>
          <p:cNvSpPr/>
          <p:nvPr/>
        </p:nvSpPr>
        <p:spPr>
          <a:xfrm>
            <a:off x="2318196" y="5680776"/>
            <a:ext cx="7624293"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ایجاد،بهسازی و نوسازی صنایع و توسعه استفاده از گاز طبیعی در صنایع</a:t>
            </a:r>
            <a:endParaRPr lang="en-US" b="1" dirty="0">
              <a:solidFill>
                <a:prstClr val="black"/>
              </a:solidFill>
              <a:cs typeface="B Nazanin" panose="00000400000000000000" pitchFamily="2" charset="-78"/>
            </a:endParaRPr>
          </a:p>
        </p:txBody>
      </p:sp>
    </p:spTree>
    <p:extLst>
      <p:ext uri="{BB962C8B-B14F-4D97-AF65-F5344CB8AC3E}">
        <p14:creationId xmlns:p14="http://schemas.microsoft.com/office/powerpoint/2010/main" val="20630047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بخش خصوصی آمد</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3" name="Rectangle 22"/>
          <p:cNvSpPr/>
          <p:nvPr/>
        </p:nvSpPr>
        <p:spPr>
          <a:xfrm>
            <a:off x="8873545" y="3202204"/>
            <a:ext cx="2228044"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تعداد پروژه‌های عمرانی </a:t>
            </a:r>
            <a:endParaRPr lang="en-US" b="1" dirty="0">
              <a:solidFill>
                <a:prstClr val="black"/>
              </a:solidFill>
              <a:cs typeface="B Nazanin" panose="00000400000000000000" pitchFamily="2" charset="-78"/>
            </a:endParaRPr>
          </a:p>
        </p:txBody>
      </p:sp>
      <p:sp>
        <p:nvSpPr>
          <p:cNvPr id="4" name="Down Arrow 3"/>
          <p:cNvSpPr/>
          <p:nvPr/>
        </p:nvSpPr>
        <p:spPr>
          <a:xfrm flipV="1">
            <a:off x="11204620" y="3171272"/>
            <a:ext cx="450759" cy="656823"/>
          </a:xfrm>
          <a:prstGeom prst="downArrow">
            <a:avLst>
              <a:gd name="adj1" fmla="val 27143"/>
              <a:gd name="adj2" fmla="val 557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cxnSp>
        <p:nvCxnSpPr>
          <p:cNvPr id="6" name="Straight Arrow Connector 5"/>
          <p:cNvCxnSpPr/>
          <p:nvPr/>
        </p:nvCxnSpPr>
        <p:spPr>
          <a:xfrm flipH="1">
            <a:off x="7984901" y="3515149"/>
            <a:ext cx="708338" cy="0"/>
          </a:xfrm>
          <a:prstGeom prst="straightConnector1">
            <a:avLst/>
          </a:prstGeom>
          <a:ln w="57150">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121239" y="3202204"/>
            <a:ext cx="3129566"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استفاده از روش‌های پیمانی در اجرای این‌گونه پرو‌ژه‌ها </a:t>
            </a:r>
            <a:endParaRPr lang="en-US" b="1" dirty="0">
              <a:solidFill>
                <a:prstClr val="black"/>
              </a:solidFill>
              <a:cs typeface="B Nazanin" panose="00000400000000000000" pitchFamily="2" charset="-78"/>
            </a:endParaRPr>
          </a:p>
        </p:txBody>
      </p:sp>
      <p:sp>
        <p:nvSpPr>
          <p:cNvPr id="25" name="Down Arrow 24"/>
          <p:cNvSpPr/>
          <p:nvPr/>
        </p:nvSpPr>
        <p:spPr>
          <a:xfrm flipV="1">
            <a:off x="7353836" y="3171272"/>
            <a:ext cx="450759" cy="656823"/>
          </a:xfrm>
          <a:prstGeom prst="downArrow">
            <a:avLst>
              <a:gd name="adj1" fmla="val 27143"/>
              <a:gd name="adj2" fmla="val 557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cxnSp>
        <p:nvCxnSpPr>
          <p:cNvPr id="28" name="Straight Arrow Connector 27"/>
          <p:cNvCxnSpPr/>
          <p:nvPr/>
        </p:nvCxnSpPr>
        <p:spPr>
          <a:xfrm flipH="1">
            <a:off x="3232596" y="3515149"/>
            <a:ext cx="708338" cy="0"/>
          </a:xfrm>
          <a:prstGeom prst="straightConnector1">
            <a:avLst/>
          </a:prstGeom>
          <a:ln w="57150">
            <a:prstDash val="sysDash"/>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824245" y="3202204"/>
            <a:ext cx="2228044"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واگذاری امور به </a:t>
            </a:r>
            <a:r>
              <a:rPr lang="fa-IR" b="1" dirty="0">
                <a:solidFill>
                  <a:srgbClr val="9F8351"/>
                </a:solidFill>
                <a:cs typeface="B Nazanin" panose="00000400000000000000" pitchFamily="2" charset="-78"/>
              </a:rPr>
              <a:t>بخش خصوصی </a:t>
            </a:r>
            <a:endParaRPr lang="en-US" b="1" dirty="0">
              <a:solidFill>
                <a:srgbClr val="9F8351"/>
              </a:solidFill>
              <a:cs typeface="B Nazanin" panose="00000400000000000000" pitchFamily="2" charset="-78"/>
            </a:endParaRPr>
          </a:p>
        </p:txBody>
      </p:sp>
      <p:sp>
        <p:nvSpPr>
          <p:cNvPr id="30" name="Rectangle 29"/>
          <p:cNvSpPr/>
          <p:nvPr/>
        </p:nvSpPr>
        <p:spPr>
          <a:xfrm>
            <a:off x="4121239" y="4399939"/>
            <a:ext cx="3129566"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درصد روش کار پیمانی</a:t>
            </a:r>
            <a:endParaRPr lang="en-US" b="1" dirty="0">
              <a:solidFill>
                <a:prstClr val="black"/>
              </a:solidFill>
              <a:cs typeface="B Nazanin" panose="00000400000000000000" pitchFamily="2" charset="-78"/>
            </a:endParaRPr>
          </a:p>
        </p:txBody>
      </p:sp>
      <p:sp>
        <p:nvSpPr>
          <p:cNvPr id="31" name="Rectangle 30"/>
          <p:cNvSpPr/>
          <p:nvPr/>
        </p:nvSpPr>
        <p:spPr>
          <a:xfrm>
            <a:off x="5962916" y="5274508"/>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پروژه‌های عمرانی ملی ۵۷.۷ درصد</a:t>
            </a:r>
            <a:endParaRPr lang="en-US" b="1" dirty="0">
              <a:solidFill>
                <a:srgbClr val="9F8351"/>
              </a:solidFill>
              <a:cs typeface="B Nazanin" panose="00000400000000000000" pitchFamily="2" charset="-78"/>
            </a:endParaRPr>
          </a:p>
        </p:txBody>
      </p:sp>
      <p:sp>
        <p:nvSpPr>
          <p:cNvPr id="32" name="Rectangle 31"/>
          <p:cNvSpPr/>
          <p:nvPr/>
        </p:nvSpPr>
        <p:spPr>
          <a:xfrm>
            <a:off x="1745085" y="5274508"/>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پروژه‌های عمرانی استانی ۳۵.۷ درصد </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4721868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بخش خصوصی آمد</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4" name="Rectangle 23"/>
          <p:cNvSpPr/>
          <p:nvPr/>
        </p:nvSpPr>
        <p:spPr>
          <a:xfrm>
            <a:off x="4571997" y="3534777"/>
            <a:ext cx="3129566"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برگزاری مناقصات و تبعیت از قانون مناقصه</a:t>
            </a:r>
            <a:endParaRPr lang="en-US" b="1" dirty="0">
              <a:solidFill>
                <a:prstClr val="black"/>
              </a:solidFill>
              <a:cs typeface="B Nazanin" panose="00000400000000000000" pitchFamily="2" charset="-78"/>
            </a:endParaRPr>
          </a:p>
        </p:txBody>
      </p:sp>
      <p:sp>
        <p:nvSpPr>
          <p:cNvPr id="32" name="Rectangle 31"/>
          <p:cNvSpPr/>
          <p:nvPr/>
        </p:nvSpPr>
        <p:spPr>
          <a:xfrm>
            <a:off x="2163652" y="5681946"/>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پروژه‌های عمرانی استانی 29.2 درصد </a:t>
            </a:r>
            <a:endParaRPr lang="en-US" b="1" dirty="0">
              <a:solidFill>
                <a:srgbClr val="9F8351"/>
              </a:solidFill>
              <a:cs typeface="B Nazanin" panose="00000400000000000000" pitchFamily="2" charset="-78"/>
            </a:endParaRPr>
          </a:p>
        </p:txBody>
      </p:sp>
      <p:sp>
        <p:nvSpPr>
          <p:cNvPr id="15" name="Pentagon 14"/>
          <p:cNvSpPr/>
          <p:nvPr/>
        </p:nvSpPr>
        <p:spPr>
          <a:xfrm rot="16200000" flipH="1">
            <a:off x="5744298" y="955344"/>
            <a:ext cx="784964" cy="387654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از دلایل نشان‌دهنده حضور بخش خصوصی در پروژه‌های عمرانی</a:t>
            </a:r>
            <a:endParaRPr lang="en-US" sz="2000" dirty="0">
              <a:solidFill>
                <a:srgbClr val="E3EACF"/>
              </a:solidFill>
              <a:cs typeface="B Titr" panose="00000700000000000000" pitchFamily="2" charset="-78"/>
            </a:endParaRPr>
          </a:p>
        </p:txBody>
      </p:sp>
      <p:sp>
        <p:nvSpPr>
          <p:cNvPr id="16" name="Pentagon 15"/>
          <p:cNvSpPr/>
          <p:nvPr/>
        </p:nvSpPr>
        <p:spPr>
          <a:xfrm rot="16200000" flipH="1">
            <a:off x="5744298" y="2913371"/>
            <a:ext cx="784964" cy="387654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میزان رعایت تشریفات مناقصه </a:t>
            </a:r>
            <a:endParaRPr lang="en-US" sz="2000" dirty="0">
              <a:solidFill>
                <a:srgbClr val="E3EACF"/>
              </a:solidFill>
              <a:cs typeface="B Titr" panose="00000700000000000000" pitchFamily="2" charset="-78"/>
            </a:endParaRPr>
          </a:p>
        </p:txBody>
      </p:sp>
      <p:sp>
        <p:nvSpPr>
          <p:cNvPr id="17" name="Rectangle 16"/>
          <p:cNvSpPr/>
          <p:nvPr/>
        </p:nvSpPr>
        <p:spPr>
          <a:xfrm>
            <a:off x="6381482" y="5697718"/>
            <a:ext cx="3683358"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پروژه‌های عمرانی ملی 36.5 درصد</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4571872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برنامه‌های پنج ساله پس از انقلاب</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0" name="Pentagon 9"/>
          <p:cNvSpPr/>
          <p:nvPr/>
        </p:nvSpPr>
        <p:spPr>
          <a:xfrm rot="16200000" flipH="1">
            <a:off x="5744297" y="324279"/>
            <a:ext cx="784964" cy="387654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پیروزی انقلاب اسلامی و پس از آن جنگ تحمیلی</a:t>
            </a:r>
            <a:endParaRPr lang="en-US" sz="2000" dirty="0">
              <a:solidFill>
                <a:srgbClr val="E3EACF"/>
              </a:solidFill>
              <a:cs typeface="B Titr" panose="00000700000000000000" pitchFamily="2" charset="-78"/>
            </a:endParaRPr>
          </a:p>
        </p:txBody>
      </p:sp>
      <p:sp>
        <p:nvSpPr>
          <p:cNvPr id="13" name="Pentagon 12"/>
          <p:cNvSpPr/>
          <p:nvPr/>
        </p:nvSpPr>
        <p:spPr>
          <a:xfrm flipH="1">
            <a:off x="10277338" y="1983346"/>
            <a:ext cx="1454665" cy="43752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برنامه اول توسعه (1368)</a:t>
            </a:r>
            <a:endParaRPr lang="en-US" dirty="0">
              <a:solidFill>
                <a:srgbClr val="E3EACF"/>
              </a:solidFill>
              <a:cs typeface="B Titr" panose="00000700000000000000" pitchFamily="2" charset="-78"/>
            </a:endParaRPr>
          </a:p>
        </p:txBody>
      </p:sp>
      <p:sp>
        <p:nvSpPr>
          <p:cNvPr id="14" name="Rectangle 13"/>
          <p:cNvSpPr/>
          <p:nvPr/>
        </p:nvSpPr>
        <p:spPr>
          <a:xfrm>
            <a:off x="7720882" y="2976572"/>
            <a:ext cx="2228044" cy="113209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برنامه سازندگی</a:t>
            </a:r>
            <a:endParaRPr lang="en-US" b="1" dirty="0">
              <a:solidFill>
                <a:prstClr val="black"/>
              </a:solidFill>
              <a:cs typeface="B Nazanin" panose="00000400000000000000" pitchFamily="2" charset="-78"/>
            </a:endParaRPr>
          </a:p>
        </p:txBody>
      </p:sp>
      <p:sp>
        <p:nvSpPr>
          <p:cNvPr id="18" name="Rectangle 17"/>
          <p:cNvSpPr/>
          <p:nvPr/>
        </p:nvSpPr>
        <p:spPr>
          <a:xfrm>
            <a:off x="5164426" y="3207608"/>
            <a:ext cx="2228044" cy="62589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راهبرد برنامه</a:t>
            </a:r>
            <a:endParaRPr lang="en-US" b="1" dirty="0">
              <a:solidFill>
                <a:prstClr val="black"/>
              </a:solidFill>
              <a:cs typeface="B Nazanin" panose="00000400000000000000" pitchFamily="2" charset="-78"/>
            </a:endParaRPr>
          </a:p>
        </p:txBody>
      </p:sp>
      <p:sp>
        <p:nvSpPr>
          <p:cNvPr id="19" name="Rectangle 18"/>
          <p:cNvSpPr/>
          <p:nvPr/>
        </p:nvSpPr>
        <p:spPr>
          <a:xfrm>
            <a:off x="2115350" y="3365255"/>
            <a:ext cx="2826910"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آزادسازی اقتصادی</a:t>
            </a:r>
            <a:endParaRPr lang="en-US" b="1" dirty="0">
              <a:solidFill>
                <a:srgbClr val="9F8351"/>
              </a:solidFill>
              <a:cs typeface="B Nazanin" panose="00000400000000000000" pitchFamily="2" charset="-78"/>
            </a:endParaRPr>
          </a:p>
        </p:txBody>
      </p:sp>
      <p:sp>
        <p:nvSpPr>
          <p:cNvPr id="20" name="Rectangle 19"/>
          <p:cNvSpPr/>
          <p:nvPr/>
        </p:nvSpPr>
        <p:spPr>
          <a:xfrm>
            <a:off x="7720882" y="4386073"/>
            <a:ext cx="2228044" cy="17474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اهداف برنامه</a:t>
            </a:r>
            <a:endParaRPr lang="en-US" b="1" dirty="0">
              <a:solidFill>
                <a:prstClr val="black"/>
              </a:solidFill>
              <a:cs typeface="B Nazanin" panose="00000400000000000000" pitchFamily="2" charset="-78"/>
            </a:endParaRPr>
          </a:p>
        </p:txBody>
      </p:sp>
      <p:sp>
        <p:nvSpPr>
          <p:cNvPr id="21" name="Rectangle 20"/>
          <p:cNvSpPr/>
          <p:nvPr/>
        </p:nvSpPr>
        <p:spPr>
          <a:xfrm>
            <a:off x="5164426" y="4386073"/>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ایجاد رشد اقتصادی مثبت</a:t>
            </a:r>
            <a:endParaRPr lang="en-US" b="1" dirty="0">
              <a:solidFill>
                <a:srgbClr val="9F8351"/>
              </a:solidFill>
              <a:cs typeface="B Nazanin" panose="00000400000000000000" pitchFamily="2" charset="-78"/>
            </a:endParaRPr>
          </a:p>
        </p:txBody>
      </p:sp>
      <p:sp>
        <p:nvSpPr>
          <p:cNvPr id="22" name="Rectangle 21"/>
          <p:cNvSpPr/>
          <p:nvPr/>
        </p:nvSpPr>
        <p:spPr>
          <a:xfrm>
            <a:off x="5164426" y="4938105"/>
            <a:ext cx="2228044" cy="646331"/>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بازسازی زیرساخت های کشور</a:t>
            </a:r>
            <a:endParaRPr lang="en-US" b="1" dirty="0">
              <a:solidFill>
                <a:srgbClr val="9F8351"/>
              </a:solidFill>
              <a:cs typeface="B Nazanin" panose="00000400000000000000" pitchFamily="2" charset="-78"/>
            </a:endParaRPr>
          </a:p>
        </p:txBody>
      </p:sp>
      <p:sp>
        <p:nvSpPr>
          <p:cNvPr id="23" name="Rectangle 22"/>
          <p:cNvSpPr/>
          <p:nvPr/>
        </p:nvSpPr>
        <p:spPr>
          <a:xfrm>
            <a:off x="2115350" y="5082464"/>
            <a:ext cx="2826910"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تامین نیازهای ضروری</a:t>
            </a:r>
            <a:endParaRPr lang="en-US" b="1" dirty="0">
              <a:solidFill>
                <a:srgbClr val="9F8351"/>
              </a:solidFill>
              <a:cs typeface="B Nazanin" panose="00000400000000000000" pitchFamily="2" charset="-78"/>
            </a:endParaRPr>
          </a:p>
        </p:txBody>
      </p:sp>
      <p:sp>
        <p:nvSpPr>
          <p:cNvPr id="25" name="Rectangle 24"/>
          <p:cNvSpPr/>
          <p:nvPr/>
        </p:nvSpPr>
        <p:spPr>
          <a:xfrm>
            <a:off x="2115350" y="5773334"/>
            <a:ext cx="5277120"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بازسازی و راه اندازی ظرفیت های تولیدی و زیربنایی </a:t>
            </a:r>
            <a:endParaRPr lang="en-US" b="1" dirty="0">
              <a:solidFill>
                <a:srgbClr val="9F8351"/>
              </a:solidFill>
              <a:cs typeface="B Nazanin" panose="00000400000000000000" pitchFamily="2" charset="-78"/>
            </a:endParaRPr>
          </a:p>
        </p:txBody>
      </p:sp>
      <p:sp>
        <p:nvSpPr>
          <p:cNvPr id="26" name="Rectangle 25"/>
          <p:cNvSpPr/>
          <p:nvPr/>
        </p:nvSpPr>
        <p:spPr>
          <a:xfrm>
            <a:off x="2115350" y="4572054"/>
            <a:ext cx="2826910"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ارتقای کمی و کیفی فرهنگ و آموزش </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12112200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برنامه‌های پنج ساله پس از انقلاب</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0" name="Pentagon 9"/>
          <p:cNvSpPr/>
          <p:nvPr/>
        </p:nvSpPr>
        <p:spPr>
          <a:xfrm rot="16200000" flipH="1">
            <a:off x="5744297" y="324279"/>
            <a:ext cx="784964" cy="387654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پیروزی انقلاب اسلامی و پس از آن جنگ تحمیلی</a:t>
            </a:r>
            <a:endParaRPr lang="en-US" sz="2000" dirty="0">
              <a:solidFill>
                <a:srgbClr val="E3EACF"/>
              </a:solidFill>
              <a:cs typeface="B Titr" panose="00000700000000000000" pitchFamily="2" charset="-78"/>
            </a:endParaRPr>
          </a:p>
        </p:txBody>
      </p:sp>
      <p:sp>
        <p:nvSpPr>
          <p:cNvPr id="13" name="Pentagon 12"/>
          <p:cNvSpPr/>
          <p:nvPr/>
        </p:nvSpPr>
        <p:spPr>
          <a:xfrm flipH="1">
            <a:off x="10277338" y="1983346"/>
            <a:ext cx="1454665" cy="43752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برنامه دوم توسعه (1378-1374)</a:t>
            </a:r>
            <a:endParaRPr lang="en-US" dirty="0">
              <a:solidFill>
                <a:srgbClr val="E3EACF"/>
              </a:solidFill>
              <a:cs typeface="B Titr" panose="00000700000000000000" pitchFamily="2" charset="-78"/>
            </a:endParaRPr>
          </a:p>
        </p:txBody>
      </p:sp>
      <p:sp>
        <p:nvSpPr>
          <p:cNvPr id="20" name="Rectangle 19"/>
          <p:cNvSpPr/>
          <p:nvPr/>
        </p:nvSpPr>
        <p:spPr>
          <a:xfrm>
            <a:off x="7614636" y="3435746"/>
            <a:ext cx="2228044" cy="14704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اهداف اقتصادی برنامه</a:t>
            </a:r>
            <a:endParaRPr lang="en-US" b="1" dirty="0">
              <a:solidFill>
                <a:prstClr val="black"/>
              </a:solidFill>
              <a:cs typeface="B Nazanin" panose="00000400000000000000" pitchFamily="2" charset="-78"/>
            </a:endParaRPr>
          </a:p>
        </p:txBody>
      </p:sp>
      <p:sp>
        <p:nvSpPr>
          <p:cNvPr id="21" name="Rectangle 20"/>
          <p:cNvSpPr/>
          <p:nvPr/>
        </p:nvSpPr>
        <p:spPr>
          <a:xfrm>
            <a:off x="4842406" y="3435746"/>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عدالت اجتماعی</a:t>
            </a:r>
            <a:endParaRPr lang="en-US" b="1" dirty="0">
              <a:solidFill>
                <a:srgbClr val="9F8351"/>
              </a:solidFill>
              <a:cs typeface="B Nazanin" panose="00000400000000000000" pitchFamily="2" charset="-78"/>
            </a:endParaRPr>
          </a:p>
        </p:txBody>
      </p:sp>
      <p:sp>
        <p:nvSpPr>
          <p:cNvPr id="22" name="Rectangle 21"/>
          <p:cNvSpPr/>
          <p:nvPr/>
        </p:nvSpPr>
        <p:spPr>
          <a:xfrm>
            <a:off x="4842406" y="3986285"/>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افزایش بهره‌وری</a:t>
            </a:r>
            <a:endParaRPr lang="en-US" b="1" dirty="0">
              <a:solidFill>
                <a:srgbClr val="9F8351"/>
              </a:solidFill>
              <a:cs typeface="B Nazanin" panose="00000400000000000000" pitchFamily="2" charset="-78"/>
            </a:endParaRPr>
          </a:p>
        </p:txBody>
      </p:sp>
      <p:sp>
        <p:nvSpPr>
          <p:cNvPr id="23" name="Rectangle 22"/>
          <p:cNvSpPr/>
          <p:nvPr/>
        </p:nvSpPr>
        <p:spPr>
          <a:xfrm>
            <a:off x="4842406" y="4536824"/>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کاهش وابستگی</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21619107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برنامه‌های پنج ساله پس از انقلاب</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10" name="Pentagon 9"/>
          <p:cNvSpPr/>
          <p:nvPr/>
        </p:nvSpPr>
        <p:spPr>
          <a:xfrm rot="16200000" flipH="1">
            <a:off x="5744297" y="324279"/>
            <a:ext cx="784964" cy="387654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rtl="0"/>
            <a:r>
              <a:rPr lang="fa-IR" sz="2000" dirty="0">
                <a:solidFill>
                  <a:srgbClr val="E3EACF"/>
                </a:solidFill>
                <a:cs typeface="B Titr" panose="00000700000000000000" pitchFamily="2" charset="-78"/>
              </a:rPr>
              <a:t>پیروزی انقلاب اسلامی و پس از آن جنگ تحمیلی</a:t>
            </a:r>
            <a:endParaRPr lang="en-US" sz="2000" dirty="0">
              <a:solidFill>
                <a:srgbClr val="E3EACF"/>
              </a:solidFill>
              <a:cs typeface="B Titr" panose="00000700000000000000" pitchFamily="2" charset="-78"/>
            </a:endParaRPr>
          </a:p>
        </p:txBody>
      </p:sp>
      <p:sp>
        <p:nvSpPr>
          <p:cNvPr id="13" name="Pentagon 12"/>
          <p:cNvSpPr/>
          <p:nvPr/>
        </p:nvSpPr>
        <p:spPr>
          <a:xfrm flipH="1">
            <a:off x="10277338" y="1983346"/>
            <a:ext cx="1454665" cy="43752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برنامه سوم توسعه (1379-1383)</a:t>
            </a:r>
            <a:endParaRPr lang="en-US" dirty="0">
              <a:solidFill>
                <a:srgbClr val="E3EACF"/>
              </a:solidFill>
              <a:cs typeface="B Titr" panose="00000700000000000000" pitchFamily="2" charset="-78"/>
            </a:endParaRPr>
          </a:p>
        </p:txBody>
      </p:sp>
      <p:sp>
        <p:nvSpPr>
          <p:cNvPr id="21" name="Rectangle 20"/>
          <p:cNvSpPr/>
          <p:nvPr/>
        </p:nvSpPr>
        <p:spPr>
          <a:xfrm>
            <a:off x="4958316" y="4611146"/>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اصلاح ساختاری اقتصاد </a:t>
            </a:r>
            <a:endParaRPr lang="en-US" b="1" dirty="0">
              <a:solidFill>
                <a:srgbClr val="9F8351"/>
              </a:solidFill>
              <a:cs typeface="B Nazanin" panose="00000400000000000000" pitchFamily="2" charset="-78"/>
            </a:endParaRPr>
          </a:p>
        </p:txBody>
      </p:sp>
      <p:sp>
        <p:nvSpPr>
          <p:cNvPr id="22" name="Rectangle 21"/>
          <p:cNvSpPr/>
          <p:nvPr/>
        </p:nvSpPr>
        <p:spPr>
          <a:xfrm>
            <a:off x="4958316" y="5538924"/>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تقویت فضای سیاسی داخلی </a:t>
            </a:r>
            <a:endParaRPr lang="en-US" b="1" dirty="0">
              <a:solidFill>
                <a:srgbClr val="9F8351"/>
              </a:solidFill>
              <a:cs typeface="B Nazanin" panose="00000400000000000000" pitchFamily="2" charset="-78"/>
            </a:endParaRPr>
          </a:p>
        </p:txBody>
      </p:sp>
      <p:sp>
        <p:nvSpPr>
          <p:cNvPr id="23" name="Rectangle 22"/>
          <p:cNvSpPr/>
          <p:nvPr/>
        </p:nvSpPr>
        <p:spPr>
          <a:xfrm>
            <a:off x="4958316" y="5989224"/>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حقوق اجتماعی شهروندان </a:t>
            </a:r>
            <a:endParaRPr lang="en-US" b="1" dirty="0">
              <a:solidFill>
                <a:srgbClr val="9F8351"/>
              </a:solidFill>
              <a:cs typeface="B Nazanin" panose="00000400000000000000" pitchFamily="2" charset="-78"/>
            </a:endParaRPr>
          </a:p>
        </p:txBody>
      </p:sp>
      <p:sp>
        <p:nvSpPr>
          <p:cNvPr id="14" name="Rectangle 13"/>
          <p:cNvSpPr/>
          <p:nvPr/>
        </p:nvSpPr>
        <p:spPr>
          <a:xfrm>
            <a:off x="7720882" y="2976572"/>
            <a:ext cx="2228044" cy="71966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نگاه اجتماعی-اقتصادی</a:t>
            </a:r>
            <a:endParaRPr lang="en-US" b="1" dirty="0">
              <a:solidFill>
                <a:prstClr val="black"/>
              </a:solidFill>
              <a:cs typeface="B Nazanin" panose="00000400000000000000" pitchFamily="2" charset="-78"/>
            </a:endParaRPr>
          </a:p>
        </p:txBody>
      </p:sp>
      <p:sp>
        <p:nvSpPr>
          <p:cNvPr id="15" name="Rectangle 14"/>
          <p:cNvSpPr/>
          <p:nvPr/>
        </p:nvSpPr>
        <p:spPr>
          <a:xfrm>
            <a:off x="4958316" y="2976572"/>
            <a:ext cx="2228044" cy="71966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سیاست تنش‌زدایی در روابط بین‌الملل</a:t>
            </a:r>
            <a:endParaRPr lang="en-US" b="1" dirty="0">
              <a:solidFill>
                <a:prstClr val="black"/>
              </a:solidFill>
              <a:cs typeface="B Nazanin" panose="00000400000000000000" pitchFamily="2" charset="-78"/>
            </a:endParaRPr>
          </a:p>
        </p:txBody>
      </p:sp>
      <p:sp>
        <p:nvSpPr>
          <p:cNvPr id="16" name="Rectangle 15"/>
          <p:cNvSpPr/>
          <p:nvPr/>
        </p:nvSpPr>
        <p:spPr>
          <a:xfrm>
            <a:off x="7720882" y="4611146"/>
            <a:ext cx="2228044" cy="17474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اهداف برنامه</a:t>
            </a:r>
            <a:endParaRPr lang="en-US" b="1" dirty="0">
              <a:solidFill>
                <a:prstClr val="black"/>
              </a:solidFill>
              <a:cs typeface="B Nazanin" panose="00000400000000000000" pitchFamily="2" charset="-78"/>
            </a:endParaRPr>
          </a:p>
        </p:txBody>
      </p:sp>
      <p:sp>
        <p:nvSpPr>
          <p:cNvPr id="17" name="Rectangle 16"/>
          <p:cNvSpPr/>
          <p:nvPr/>
        </p:nvSpPr>
        <p:spPr>
          <a:xfrm>
            <a:off x="4958316" y="5082308"/>
            <a:ext cx="2228044" cy="369332"/>
          </a:xfrm>
          <a:prstGeom prst="rect">
            <a:avLst/>
          </a:prstGeom>
          <a:ln w="38100">
            <a:solidFill>
              <a:srgbClr val="FFC000"/>
            </a:solidFill>
            <a:prstDash val="sysDash"/>
          </a:ln>
        </p:spPr>
        <p:txBody>
          <a:bodyPr wrap="square">
            <a:spAutoFit/>
          </a:bodyPr>
          <a:lstStyle/>
          <a:p>
            <a:pPr algn="ctr"/>
            <a:r>
              <a:rPr lang="fa-IR" dirty="0">
                <a:solidFill>
                  <a:prstClr val="black"/>
                </a:solidFill>
                <a:ea typeface="Times New Roman" panose="02020603050405020304" pitchFamily="18" charset="0"/>
                <a:cs typeface="B Nazanin" panose="00000400000000000000" pitchFamily="2" charset="-78"/>
              </a:rPr>
              <a:t>تقویت بخش خصوصی </a:t>
            </a:r>
            <a:endParaRPr lang="en-US" b="1" dirty="0">
              <a:solidFill>
                <a:srgbClr val="9F8351"/>
              </a:solidFill>
              <a:cs typeface="B Nazanin" panose="00000400000000000000" pitchFamily="2" charset="-78"/>
            </a:endParaRPr>
          </a:p>
        </p:txBody>
      </p:sp>
      <p:sp>
        <p:nvSpPr>
          <p:cNvPr id="19" name="Rectangle 18"/>
          <p:cNvSpPr/>
          <p:nvPr/>
        </p:nvSpPr>
        <p:spPr>
          <a:xfrm>
            <a:off x="1468191" y="3012722"/>
            <a:ext cx="2826910" cy="1015663"/>
          </a:xfrm>
          <a:prstGeom prst="rect">
            <a:avLst/>
          </a:prstGeom>
          <a:ln w="38100">
            <a:solidFill>
              <a:srgbClr val="FFC000"/>
            </a:solidFill>
            <a:prstDash val="sysDash"/>
          </a:ln>
        </p:spPr>
        <p:txBody>
          <a:bodyPr wrap="square" anchor="ctr">
            <a:spAutoFit/>
          </a:bodyPr>
          <a:lstStyle/>
          <a:p>
            <a:pPr algn="ctr"/>
            <a:r>
              <a:rPr lang="fa-IR" sz="2000" b="1" dirty="0">
                <a:solidFill>
                  <a:prstClr val="black"/>
                </a:solidFill>
                <a:ea typeface="Times New Roman" panose="02020603050405020304" pitchFamily="18" charset="0"/>
                <a:cs typeface="B Nazanin" panose="00000400000000000000" pitchFamily="2" charset="-78"/>
              </a:rPr>
              <a:t>برنامه ی سوم توسعه به نسبت دیگر برنامه های کشور موفق‌تر عمل کرد.</a:t>
            </a:r>
          </a:p>
        </p:txBody>
      </p:sp>
      <p:sp>
        <p:nvSpPr>
          <p:cNvPr id="24" name="Rectangle 23"/>
          <p:cNvSpPr/>
          <p:nvPr/>
        </p:nvSpPr>
        <p:spPr>
          <a:xfrm>
            <a:off x="1468191" y="4611146"/>
            <a:ext cx="2826910" cy="707886"/>
          </a:xfrm>
          <a:prstGeom prst="rect">
            <a:avLst/>
          </a:prstGeom>
          <a:ln w="38100">
            <a:solidFill>
              <a:srgbClr val="FFC000"/>
            </a:solidFill>
            <a:prstDash val="sysDash"/>
          </a:ln>
        </p:spPr>
        <p:txBody>
          <a:bodyPr wrap="square">
            <a:spAutoFit/>
          </a:bodyPr>
          <a:lstStyle/>
          <a:p>
            <a:pPr algn="ctr"/>
            <a:r>
              <a:rPr lang="fa-IR" sz="2000" b="1" dirty="0">
                <a:solidFill>
                  <a:prstClr val="black"/>
                </a:solidFill>
                <a:ea typeface="Times New Roman" panose="02020603050405020304" pitchFamily="18" charset="0"/>
                <a:cs typeface="B Nazanin" panose="00000400000000000000" pitchFamily="2" charset="-78"/>
              </a:rPr>
              <a:t>دستیابی به رشد اقتصادی مناسب بیش از 6 درصدی </a:t>
            </a:r>
            <a:endParaRPr lang="en-US" sz="2000" b="1" dirty="0">
              <a:solidFill>
                <a:srgbClr val="9F8351"/>
              </a:solidFill>
              <a:cs typeface="B Nazanin" panose="00000400000000000000" pitchFamily="2" charset="-78"/>
            </a:endParaRPr>
          </a:p>
        </p:txBody>
      </p:sp>
      <p:sp>
        <p:nvSpPr>
          <p:cNvPr id="25" name="Rectangle 24"/>
          <p:cNvSpPr/>
          <p:nvPr/>
        </p:nvSpPr>
        <p:spPr>
          <a:xfrm>
            <a:off x="1468191" y="5635281"/>
            <a:ext cx="2826910" cy="707886"/>
          </a:xfrm>
          <a:prstGeom prst="rect">
            <a:avLst/>
          </a:prstGeom>
          <a:ln w="38100">
            <a:solidFill>
              <a:srgbClr val="FFC000"/>
            </a:solidFill>
            <a:prstDash val="sysDash"/>
          </a:ln>
        </p:spPr>
        <p:txBody>
          <a:bodyPr wrap="square">
            <a:spAutoFit/>
          </a:bodyPr>
          <a:lstStyle/>
          <a:p>
            <a:pPr algn="ctr"/>
            <a:r>
              <a:rPr lang="fa-IR" sz="2000" b="1" dirty="0">
                <a:solidFill>
                  <a:prstClr val="black"/>
                </a:solidFill>
                <a:ea typeface="Times New Roman" panose="02020603050405020304" pitchFamily="18" charset="0"/>
                <a:cs typeface="B Nazanin" panose="00000400000000000000" pitchFamily="2" charset="-78"/>
              </a:rPr>
              <a:t>افزایش 10 درصدی سرمایه‌گذاری </a:t>
            </a:r>
            <a:endParaRPr lang="en-US" sz="2000"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3858461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فصول برنامه</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9" name="Rectangle 8"/>
          <p:cNvSpPr/>
          <p:nvPr/>
        </p:nvSpPr>
        <p:spPr>
          <a:xfrm>
            <a:off x="3334855" y="1919610"/>
            <a:ext cx="8410627"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امور بخشی</a:t>
            </a:r>
            <a:endParaRPr lang="en-US" b="1" dirty="0">
              <a:solidFill>
                <a:prstClr val="black"/>
              </a:solidFill>
              <a:cs typeface="B Nazanin" panose="00000400000000000000" pitchFamily="2" charset="-78"/>
            </a:endParaRPr>
          </a:p>
        </p:txBody>
      </p:sp>
      <p:sp>
        <p:nvSpPr>
          <p:cNvPr id="12" name="Rectangle 11"/>
          <p:cNvSpPr/>
          <p:nvPr/>
        </p:nvSpPr>
        <p:spPr>
          <a:xfrm>
            <a:off x="9051032" y="2925252"/>
            <a:ext cx="2694452"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آب و کشاورزی</a:t>
            </a:r>
          </a:p>
          <a:p>
            <a:pPr algn="ctr"/>
            <a:endParaRPr lang="en-US" sz="2000" dirty="0">
              <a:solidFill>
                <a:prstClr val="black"/>
              </a:solidFill>
              <a:cs typeface="B Nazanin" panose="00000400000000000000" pitchFamily="2" charset="-78"/>
            </a:endParaRPr>
          </a:p>
        </p:txBody>
      </p:sp>
      <p:sp>
        <p:nvSpPr>
          <p:cNvPr id="13" name="Rectangle 12"/>
          <p:cNvSpPr/>
          <p:nvPr/>
        </p:nvSpPr>
        <p:spPr>
          <a:xfrm>
            <a:off x="6154057" y="2925252"/>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صنعت، معدن و بازرگانی</a:t>
            </a:r>
          </a:p>
          <a:p>
            <a:pPr algn="ctr"/>
            <a:endParaRPr lang="en-US" sz="2000" dirty="0">
              <a:solidFill>
                <a:prstClr val="black"/>
              </a:solidFill>
              <a:cs typeface="B Nazanin" panose="00000400000000000000" pitchFamily="2" charset="-78"/>
            </a:endParaRPr>
          </a:p>
        </p:txBody>
      </p:sp>
      <p:sp>
        <p:nvSpPr>
          <p:cNvPr id="15" name="Rectangle 14"/>
          <p:cNvSpPr/>
          <p:nvPr/>
        </p:nvSpPr>
        <p:spPr>
          <a:xfrm>
            <a:off x="9051032" y="3737917"/>
            <a:ext cx="2694452"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حمل‌ونقل</a:t>
            </a:r>
          </a:p>
          <a:p>
            <a:pPr algn="ctr"/>
            <a:endParaRPr lang="en-US" sz="2000" dirty="0">
              <a:solidFill>
                <a:prstClr val="black"/>
              </a:solidFill>
              <a:cs typeface="B Nazanin" panose="00000400000000000000" pitchFamily="2" charset="-78"/>
            </a:endParaRPr>
          </a:p>
        </p:txBody>
      </p:sp>
      <p:sp>
        <p:nvSpPr>
          <p:cNvPr id="16" name="Rectangle 15"/>
          <p:cNvSpPr/>
          <p:nvPr/>
        </p:nvSpPr>
        <p:spPr>
          <a:xfrm>
            <a:off x="6154057" y="3737917"/>
            <a:ext cx="2756078" cy="707886"/>
          </a:xfrm>
          <a:prstGeom prst="rect">
            <a:avLst/>
          </a:prstGeom>
          <a:solidFill>
            <a:srgbClr val="FFFF99"/>
          </a:solidFill>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عمران شهری و توسعه و عمران روستایی</a:t>
            </a:r>
            <a:endParaRPr lang="en-US" sz="2000" dirty="0">
              <a:solidFill>
                <a:prstClr val="black"/>
              </a:solidFill>
              <a:cs typeface="B Nazanin" panose="00000400000000000000" pitchFamily="2" charset="-78"/>
            </a:endParaRPr>
          </a:p>
        </p:txBody>
      </p:sp>
      <p:sp>
        <p:nvSpPr>
          <p:cNvPr id="20" name="Rectangle 19"/>
          <p:cNvSpPr/>
          <p:nvPr/>
        </p:nvSpPr>
        <p:spPr>
          <a:xfrm>
            <a:off x="9051032" y="4550582"/>
            <a:ext cx="2694452" cy="707886"/>
          </a:xfrm>
          <a:prstGeom prst="rect">
            <a:avLst/>
          </a:prstGeom>
          <a:solidFill>
            <a:srgbClr val="FFFF99"/>
          </a:solidFill>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فرهنگ و هنر، ارتباطات جمعی و تربیت بدنی</a:t>
            </a:r>
            <a:endParaRPr lang="en-US" sz="2000" dirty="0">
              <a:solidFill>
                <a:prstClr val="black"/>
              </a:solidFill>
              <a:cs typeface="B Nazanin" panose="00000400000000000000" pitchFamily="2" charset="-78"/>
            </a:endParaRPr>
          </a:p>
        </p:txBody>
      </p:sp>
      <p:sp>
        <p:nvSpPr>
          <p:cNvPr id="23" name="Rectangle 22"/>
          <p:cNvSpPr/>
          <p:nvPr/>
        </p:nvSpPr>
        <p:spPr>
          <a:xfrm>
            <a:off x="6154057" y="4550582"/>
            <a:ext cx="2756078" cy="707886"/>
          </a:xfrm>
          <a:prstGeom prst="rect">
            <a:avLst/>
          </a:prstGeom>
          <a:solidFill>
            <a:srgbClr val="FFFF99"/>
          </a:solidFill>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امور دفاعی و امنیتی</a:t>
            </a:r>
          </a:p>
          <a:p>
            <a:pPr algn="ctr"/>
            <a:endParaRPr lang="en-US" sz="2000" dirty="0">
              <a:solidFill>
                <a:prstClr val="black"/>
              </a:solidFill>
              <a:cs typeface="B Nazanin" panose="00000400000000000000" pitchFamily="2" charset="-78"/>
            </a:endParaRPr>
          </a:p>
        </p:txBody>
      </p:sp>
      <p:sp>
        <p:nvSpPr>
          <p:cNvPr id="26" name="Rectangle 25"/>
          <p:cNvSpPr/>
          <p:nvPr/>
        </p:nvSpPr>
        <p:spPr>
          <a:xfrm>
            <a:off x="3334856" y="2925252"/>
            <a:ext cx="2678305"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انرژی</a:t>
            </a:r>
          </a:p>
          <a:p>
            <a:pPr algn="ctr"/>
            <a:endParaRPr lang="en-US" sz="2000" dirty="0">
              <a:solidFill>
                <a:prstClr val="black"/>
              </a:solidFill>
              <a:cs typeface="B Nazanin" panose="00000400000000000000" pitchFamily="2" charset="-78"/>
            </a:endParaRPr>
          </a:p>
        </p:txBody>
      </p:sp>
      <p:sp>
        <p:nvSpPr>
          <p:cNvPr id="27" name="Rectangle 26"/>
          <p:cNvSpPr/>
          <p:nvPr/>
        </p:nvSpPr>
        <p:spPr>
          <a:xfrm>
            <a:off x="9051032" y="5383449"/>
            <a:ext cx="2694450"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پست و مخابرات</a:t>
            </a:r>
          </a:p>
          <a:p>
            <a:pPr algn="ctr"/>
            <a:endParaRPr lang="en-US" sz="2000" dirty="0">
              <a:solidFill>
                <a:prstClr val="black"/>
              </a:solidFill>
              <a:cs typeface="B Nazanin" panose="00000400000000000000" pitchFamily="2" charset="-78"/>
            </a:endParaRPr>
          </a:p>
        </p:txBody>
      </p:sp>
      <p:sp>
        <p:nvSpPr>
          <p:cNvPr id="28" name="Rectangle 27"/>
          <p:cNvSpPr/>
          <p:nvPr/>
        </p:nvSpPr>
        <p:spPr>
          <a:xfrm>
            <a:off x="3334856" y="3737917"/>
            <a:ext cx="2678305" cy="707886"/>
          </a:xfrm>
          <a:prstGeom prst="rect">
            <a:avLst/>
          </a:prstGeom>
          <a:solidFill>
            <a:srgbClr val="FFFF99"/>
          </a:solidFill>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مسکن</a:t>
            </a:r>
          </a:p>
          <a:p>
            <a:pPr algn="ctr"/>
            <a:endParaRPr lang="en-US" sz="2000" dirty="0">
              <a:solidFill>
                <a:prstClr val="black"/>
              </a:solidFill>
              <a:cs typeface="B Nazanin" panose="00000400000000000000" pitchFamily="2" charset="-78"/>
            </a:endParaRPr>
          </a:p>
        </p:txBody>
      </p:sp>
      <p:sp>
        <p:nvSpPr>
          <p:cNvPr id="29" name="Rectangle 28"/>
          <p:cNvSpPr/>
          <p:nvPr/>
        </p:nvSpPr>
        <p:spPr>
          <a:xfrm>
            <a:off x="6154057" y="5387358"/>
            <a:ext cx="2756078"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آموزش</a:t>
            </a:r>
          </a:p>
          <a:p>
            <a:pPr algn="ctr"/>
            <a:endParaRPr lang="en-US" sz="2000" dirty="0">
              <a:solidFill>
                <a:prstClr val="black"/>
              </a:solidFill>
              <a:cs typeface="B Nazanin" panose="00000400000000000000" pitchFamily="2" charset="-78"/>
            </a:endParaRPr>
          </a:p>
        </p:txBody>
      </p:sp>
      <p:sp>
        <p:nvSpPr>
          <p:cNvPr id="30" name="Rectangle 29"/>
          <p:cNvSpPr/>
          <p:nvPr/>
        </p:nvSpPr>
        <p:spPr>
          <a:xfrm>
            <a:off x="3334856" y="4550582"/>
            <a:ext cx="2678305"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امور عمومی (سیاست داخلی و روابط خارجی)</a:t>
            </a:r>
            <a:endParaRPr lang="en-US" sz="2000" dirty="0">
              <a:solidFill>
                <a:prstClr val="black"/>
              </a:solidFill>
              <a:cs typeface="B Nazanin" panose="00000400000000000000" pitchFamily="2" charset="-78"/>
            </a:endParaRPr>
          </a:p>
        </p:txBody>
      </p:sp>
      <p:sp>
        <p:nvSpPr>
          <p:cNvPr id="31" name="Rectangle 30"/>
          <p:cNvSpPr/>
          <p:nvPr/>
        </p:nvSpPr>
        <p:spPr>
          <a:xfrm>
            <a:off x="3334854" y="5383449"/>
            <a:ext cx="2678305"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امور قضایی</a:t>
            </a:r>
          </a:p>
          <a:p>
            <a:pPr algn="ctr"/>
            <a:endParaRPr lang="en-US" sz="2000" dirty="0">
              <a:solidFill>
                <a:prstClr val="black"/>
              </a:solidFill>
              <a:cs typeface="B Nazanin" panose="00000400000000000000" pitchFamily="2" charset="-78"/>
            </a:endParaRPr>
          </a:p>
        </p:txBody>
      </p:sp>
      <p:sp>
        <p:nvSpPr>
          <p:cNvPr id="17" name="Rectangle 16"/>
          <p:cNvSpPr/>
          <p:nvPr/>
        </p:nvSpPr>
        <p:spPr>
          <a:xfrm>
            <a:off x="3334854" y="6216316"/>
            <a:ext cx="8410628" cy="400110"/>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بهداشت و درمان</a:t>
            </a:r>
          </a:p>
        </p:txBody>
      </p:sp>
      <p:sp>
        <p:nvSpPr>
          <p:cNvPr id="18" name="Rectangle 17"/>
          <p:cNvSpPr/>
          <p:nvPr/>
        </p:nvSpPr>
        <p:spPr>
          <a:xfrm>
            <a:off x="425003" y="1919610"/>
            <a:ext cx="2807594"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اجرا و نظارت</a:t>
            </a:r>
            <a:endParaRPr lang="en-US" b="1" dirty="0">
              <a:solidFill>
                <a:prstClr val="black"/>
              </a:solidFill>
              <a:cs typeface="B Nazanin" panose="00000400000000000000" pitchFamily="2" charset="-78"/>
            </a:endParaRPr>
          </a:p>
        </p:txBody>
      </p:sp>
      <p:sp>
        <p:nvSpPr>
          <p:cNvPr id="19" name="Rectangle 18"/>
          <p:cNvSpPr/>
          <p:nvPr/>
        </p:nvSpPr>
        <p:spPr>
          <a:xfrm>
            <a:off x="425004" y="2925252"/>
            <a:ext cx="2807594" cy="707886"/>
          </a:xfrm>
          <a:prstGeom prst="rect">
            <a:avLst/>
          </a:prstGeom>
          <a:ln w="38100">
            <a:solidFill>
              <a:srgbClr val="FFC000"/>
            </a:solidFill>
            <a:prstDash val="sysDash"/>
          </a:ln>
        </p:spPr>
        <p:txBody>
          <a:bodyPr wrap="square">
            <a:spAutoFit/>
          </a:bodyPr>
          <a:lstStyle/>
          <a:p>
            <a:pPr algn="ctr"/>
            <a:r>
              <a:rPr lang="fa-IR" sz="2000" dirty="0">
                <a:solidFill>
                  <a:prstClr val="black"/>
                </a:solidFill>
                <a:ea typeface="Times New Roman" panose="02020603050405020304" pitchFamily="18" charset="0"/>
                <a:cs typeface="B Nazanin" panose="00000400000000000000" pitchFamily="2" charset="-78"/>
              </a:rPr>
              <a:t>اجرا و نظارت</a:t>
            </a:r>
          </a:p>
          <a:p>
            <a:pPr algn="ctr"/>
            <a:endParaRPr lang="en-US" sz="2000" dirty="0">
              <a:solidFill>
                <a:prstClr val="black"/>
              </a:solidFill>
              <a:cs typeface="B Nazanin" panose="00000400000000000000" pitchFamily="2" charset="-78"/>
            </a:endParaRPr>
          </a:p>
        </p:txBody>
      </p:sp>
      <p:sp>
        <p:nvSpPr>
          <p:cNvPr id="21" name="Rectangle 20"/>
          <p:cNvSpPr/>
          <p:nvPr/>
        </p:nvSpPr>
        <p:spPr>
          <a:xfrm>
            <a:off x="425003" y="3748842"/>
            <a:ext cx="2807594" cy="707886"/>
          </a:xfrm>
          <a:prstGeom prst="rect">
            <a:avLst/>
          </a:prstGeom>
          <a:solidFill>
            <a:srgbClr val="FFFF99"/>
          </a:solidFill>
          <a:ln w="38100">
            <a:solidFill>
              <a:srgbClr val="FFC000"/>
            </a:solidFill>
            <a:prstDash val="sysDash"/>
          </a:ln>
        </p:spPr>
        <p:txBody>
          <a:bodyPr wrap="square">
            <a:spAutoFit/>
          </a:bodyPr>
          <a:lstStyle/>
          <a:p>
            <a:pPr algn="ctr"/>
            <a:r>
              <a:rPr lang="fa-IR" sz="2000" dirty="0">
                <a:solidFill>
                  <a:prstClr val="black"/>
                </a:solidFill>
                <a:cs typeface="B Nazanin" panose="00000400000000000000" pitchFamily="2" charset="-78"/>
              </a:rPr>
              <a:t>نظام درآمد</a:t>
            </a:r>
            <a:r>
              <a:rPr lang="en-US" sz="2000" dirty="0">
                <a:solidFill>
                  <a:prstClr val="black"/>
                </a:solidFill>
                <a:cs typeface="B Nazanin" panose="00000400000000000000" pitchFamily="2" charset="-78"/>
              </a:rPr>
              <a:t> - </a:t>
            </a:r>
            <a:r>
              <a:rPr lang="fa-IR" sz="2000" dirty="0">
                <a:solidFill>
                  <a:prstClr val="black"/>
                </a:solidFill>
                <a:cs typeface="B Nazanin" panose="00000400000000000000" pitchFamily="2" charset="-78"/>
              </a:rPr>
              <a:t>هزینه استان</a:t>
            </a:r>
            <a:endParaRPr lang="en-US" sz="2000" dirty="0">
              <a:solidFill>
                <a:prstClr val="black"/>
              </a:solidFill>
              <a:effectLst>
                <a:outerShdw blurRad="38100" dist="38100" dir="2700000" algn="tl">
                  <a:srgbClr val="000000">
                    <a:alpha val="43137"/>
                  </a:srgbClr>
                </a:outerShdw>
              </a:effectLst>
              <a:cs typeface="B Nazanin" panose="00000400000000000000" pitchFamily="2" charset="-78"/>
            </a:endParaRPr>
          </a:p>
          <a:p>
            <a:pPr algn="ctr"/>
            <a:endParaRPr lang="en-US" sz="2000" dirty="0">
              <a:solidFill>
                <a:prstClr val="black"/>
              </a:solidFill>
              <a:cs typeface="B Nazanin" panose="00000400000000000000" pitchFamily="2" charset="-78"/>
            </a:endParaRPr>
          </a:p>
        </p:txBody>
      </p:sp>
      <p:sp>
        <p:nvSpPr>
          <p:cNvPr id="22" name="Rectangle 21"/>
          <p:cNvSpPr/>
          <p:nvPr/>
        </p:nvSpPr>
        <p:spPr>
          <a:xfrm>
            <a:off x="425003" y="4550582"/>
            <a:ext cx="2807594" cy="707886"/>
          </a:xfrm>
          <a:prstGeom prst="rect">
            <a:avLst/>
          </a:prstGeom>
          <a:solidFill>
            <a:srgbClr val="FFFF99"/>
          </a:solidFill>
          <a:ln w="38100">
            <a:solidFill>
              <a:srgbClr val="FFC000"/>
            </a:solidFill>
            <a:prstDash val="sysDash"/>
          </a:ln>
        </p:spPr>
        <p:txBody>
          <a:bodyPr wrap="square">
            <a:spAutoFit/>
          </a:bodyPr>
          <a:lstStyle/>
          <a:p>
            <a:pPr algn="ctr"/>
            <a:r>
              <a:rPr lang="fa-IR" sz="2000" dirty="0">
                <a:solidFill>
                  <a:prstClr val="black"/>
                </a:solidFill>
                <a:cs typeface="B Nazanin" panose="00000400000000000000" pitchFamily="2" charset="-78"/>
              </a:rPr>
              <a:t>سیاست های زیست محیطی</a:t>
            </a:r>
            <a:endParaRPr lang="en-US" sz="2000" dirty="0">
              <a:solidFill>
                <a:prstClr val="black"/>
              </a:solidFill>
              <a:effectLst>
                <a:outerShdw blurRad="38100" dist="38100" dir="2700000" algn="tl">
                  <a:srgbClr val="000000">
                    <a:alpha val="43137"/>
                  </a:srgbClr>
                </a:outerShdw>
              </a:effectLst>
              <a:cs typeface="B Nazanin" panose="00000400000000000000" pitchFamily="2" charset="-78"/>
            </a:endParaRPr>
          </a:p>
          <a:p>
            <a:pPr algn="ctr"/>
            <a:endParaRPr lang="en-US" sz="2000" dirty="0">
              <a:solidFill>
                <a:prstClr val="black"/>
              </a:solidFill>
              <a:cs typeface="B Nazanin" panose="00000400000000000000" pitchFamily="2" charset="-78"/>
            </a:endParaRPr>
          </a:p>
        </p:txBody>
      </p:sp>
    </p:spTree>
    <p:extLst>
      <p:ext uri="{BB962C8B-B14F-4D97-AF65-F5344CB8AC3E}">
        <p14:creationId xmlns:p14="http://schemas.microsoft.com/office/powerpoint/2010/main" val="35400508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الگوی توسعه ایران بعد از انقلاب</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7" name="Rectangle 26"/>
          <p:cNvSpPr/>
          <p:nvPr/>
        </p:nvSpPr>
        <p:spPr>
          <a:xfrm>
            <a:off x="6568225" y="2466037"/>
            <a:ext cx="3683358" cy="644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تعارض با دنیای بیرون به جای همکاری </a:t>
            </a:r>
            <a:endParaRPr lang="en-US" b="1" dirty="0">
              <a:solidFill>
                <a:prstClr val="black"/>
              </a:solidFill>
              <a:cs typeface="B Nazanin" panose="00000400000000000000" pitchFamily="2" charset="-78"/>
            </a:endParaRPr>
          </a:p>
        </p:txBody>
      </p:sp>
      <p:sp>
        <p:nvSpPr>
          <p:cNvPr id="28" name="Pentagon 27"/>
          <p:cNvSpPr/>
          <p:nvPr/>
        </p:nvSpPr>
        <p:spPr>
          <a:xfrm flipH="1">
            <a:off x="9942490" y="2466036"/>
            <a:ext cx="1750875" cy="64404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بعد از انقلاب</a:t>
            </a:r>
            <a:endParaRPr lang="en-US" dirty="0">
              <a:solidFill>
                <a:srgbClr val="E3EACF"/>
              </a:solidFill>
              <a:cs typeface="B Titr" panose="00000700000000000000" pitchFamily="2" charset="-78"/>
            </a:endParaRPr>
          </a:p>
        </p:txBody>
      </p:sp>
      <p:sp>
        <p:nvSpPr>
          <p:cNvPr id="29" name="Rectangle 28"/>
          <p:cNvSpPr/>
          <p:nvPr/>
        </p:nvSpPr>
        <p:spPr>
          <a:xfrm>
            <a:off x="373488" y="2466036"/>
            <a:ext cx="4752956" cy="646331"/>
          </a:xfrm>
          <a:prstGeom prst="rect">
            <a:avLst/>
          </a:prstGeom>
          <a:ln w="38100">
            <a:solidFill>
              <a:srgbClr val="FFC000"/>
            </a:solidFill>
            <a:prstDash val="sysDash"/>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هیچ کشوری را در دنیا پیدا نمی‌کنید که با فضای متعارض با دنیای خارج توانسته باشد به رشد و شکوفایی پایدار اقتصادی برسد</a:t>
            </a:r>
            <a:endParaRPr lang="en-US" b="1" dirty="0">
              <a:solidFill>
                <a:srgbClr val="9F8351"/>
              </a:solidFill>
              <a:cs typeface="B Nazanin" panose="00000400000000000000" pitchFamily="2" charset="-78"/>
            </a:endParaRPr>
          </a:p>
        </p:txBody>
      </p:sp>
      <p:sp>
        <p:nvSpPr>
          <p:cNvPr id="30" name="Rectangle 29"/>
          <p:cNvSpPr/>
          <p:nvPr/>
        </p:nvSpPr>
        <p:spPr>
          <a:xfrm>
            <a:off x="5254931" y="2466037"/>
            <a:ext cx="1184806" cy="644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مسعود نیلی</a:t>
            </a:r>
            <a:endParaRPr lang="en-US" b="1" dirty="0">
              <a:solidFill>
                <a:prstClr val="black"/>
              </a:solidFill>
              <a:cs typeface="B Nazanin" panose="00000400000000000000" pitchFamily="2" charset="-78"/>
            </a:endParaRPr>
          </a:p>
        </p:txBody>
      </p:sp>
      <p:sp>
        <p:nvSpPr>
          <p:cNvPr id="31" name="Rectangle 30"/>
          <p:cNvSpPr/>
          <p:nvPr/>
        </p:nvSpPr>
        <p:spPr>
          <a:xfrm>
            <a:off x="1468191" y="3807448"/>
            <a:ext cx="9029067" cy="1754326"/>
          </a:xfrm>
          <a:prstGeom prst="rect">
            <a:avLst/>
          </a:prstGeom>
          <a:ln w="38100">
            <a:solidFill>
              <a:srgbClr val="FFC000"/>
            </a:solidFill>
            <a:prstDash val="sysDash"/>
          </a:ln>
        </p:spPr>
        <p:txBody>
          <a:bodyPr wrap="square">
            <a:spAutoFit/>
          </a:bodyPr>
          <a:lstStyle/>
          <a:p>
            <a:pPr algn="justLow"/>
            <a:r>
              <a:rPr lang="fa-IR" dirty="0">
                <a:solidFill>
                  <a:prstClr val="black"/>
                </a:solidFill>
                <a:ea typeface="Times New Roman" panose="02020603050405020304" pitchFamily="18" charset="0"/>
                <a:cs typeface="B Nazanin" panose="00000400000000000000" pitchFamily="2" charset="-78"/>
              </a:rPr>
              <a:t>از همه مهم‌تر ذهنیت توسعه‌گرا و مدرن کنار زده شد، و سنت گرایان و متعصبان مذهبی و نیروهای ضد مدرن، بی‌تجربه و بی‌تخصص قدرت اصلی را در دست گرفتند. بطورنمونه گروهی از حوزه علمیه قم به سازمان برنامه و بودجه معرفی شده بودند تا کنار کار‌شناسان سازمان برنامه مشکلات اقتصادی را حل کنند. کسانی بر صندلی‌های قدرت تکیه زدند که حتی تجربه اداره یک مغازه را هم نداشتند، و یا کسانی مانند احمد توکلی و حبیب‌الله عسگر اولادی که برنامه‌ریزی توسعه را دخالت در کار خداوند می‌دانستند. این موانع، و تعداد عوامل ساختاری و عینی دیگر، که در بخش‌های بعدی توضیح داده می‌شوند، زمینه رشد و توسعه ایران را متوقف کردند (منبع: مقایسه الگوی توسعه قبل وبعداز انقلاب(کاظم علمداری))</a:t>
            </a:r>
            <a:endParaRPr lang="en-US"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30664582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طرح‌های جامع شهر</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5" name="Pentagon 4"/>
          <p:cNvSpPr/>
          <p:nvPr/>
        </p:nvSpPr>
        <p:spPr>
          <a:xfrm flipH="1">
            <a:off x="9942490" y="2620582"/>
            <a:ext cx="1750875" cy="64404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طرح‌های جامع</a:t>
            </a:r>
            <a:endParaRPr lang="en-US" dirty="0">
              <a:solidFill>
                <a:srgbClr val="E3EACF"/>
              </a:solidFill>
              <a:cs typeface="B Titr" panose="00000700000000000000" pitchFamily="2" charset="-78"/>
            </a:endParaRPr>
          </a:p>
        </p:txBody>
      </p:sp>
      <p:sp>
        <p:nvSpPr>
          <p:cNvPr id="6" name="Rectangle 5"/>
          <p:cNvSpPr/>
          <p:nvPr/>
        </p:nvSpPr>
        <p:spPr>
          <a:xfrm>
            <a:off x="7070450" y="2620582"/>
            <a:ext cx="2626939" cy="644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مهم‌ترین سند توسعه شهری</a:t>
            </a:r>
            <a:endParaRPr lang="en-US" b="1" dirty="0">
              <a:solidFill>
                <a:prstClr val="black"/>
              </a:solidFill>
              <a:cs typeface="B Nazanin" panose="00000400000000000000" pitchFamily="2" charset="-78"/>
            </a:endParaRPr>
          </a:p>
        </p:txBody>
      </p:sp>
      <p:sp>
        <p:nvSpPr>
          <p:cNvPr id="7" name="Rectangle 6"/>
          <p:cNvSpPr/>
          <p:nvPr/>
        </p:nvSpPr>
        <p:spPr>
          <a:xfrm>
            <a:off x="7894750" y="3512378"/>
            <a:ext cx="3798616" cy="415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سطوح سیاست‌ها و برنامه‌های توسعه شهری</a:t>
            </a:r>
            <a:endParaRPr lang="en-US" b="1" dirty="0">
              <a:solidFill>
                <a:prstClr val="black"/>
              </a:solidFill>
              <a:cs typeface="B Nazanin" panose="00000400000000000000" pitchFamily="2" charset="-78"/>
            </a:endParaRPr>
          </a:p>
        </p:txBody>
      </p:sp>
      <p:sp>
        <p:nvSpPr>
          <p:cNvPr id="8" name="Rectangle 7"/>
          <p:cNvSpPr/>
          <p:nvPr/>
        </p:nvSpPr>
        <p:spPr>
          <a:xfrm>
            <a:off x="2664298" y="4077904"/>
            <a:ext cx="902906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سطح کلان یا ملی</a:t>
            </a:r>
            <a:endParaRPr lang="en-US" sz="2000" b="1" dirty="0">
              <a:solidFill>
                <a:srgbClr val="9F8351"/>
              </a:solidFill>
              <a:cs typeface="B Nazanin" panose="00000400000000000000" pitchFamily="2" charset="-78"/>
            </a:endParaRPr>
          </a:p>
        </p:txBody>
      </p:sp>
      <p:sp>
        <p:nvSpPr>
          <p:cNvPr id="9" name="Rectangle 8"/>
          <p:cNvSpPr/>
          <p:nvPr/>
        </p:nvSpPr>
        <p:spPr>
          <a:xfrm>
            <a:off x="2664298" y="4627862"/>
            <a:ext cx="902906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سطح منطقه‌ای</a:t>
            </a:r>
            <a:endParaRPr lang="en-US" sz="2000" b="1" dirty="0">
              <a:solidFill>
                <a:srgbClr val="9F8351"/>
              </a:solidFill>
              <a:cs typeface="B Nazanin" panose="00000400000000000000" pitchFamily="2" charset="-78"/>
            </a:endParaRPr>
          </a:p>
        </p:txBody>
      </p:sp>
      <p:sp>
        <p:nvSpPr>
          <p:cNvPr id="10" name="Rectangle 9"/>
          <p:cNvSpPr/>
          <p:nvPr/>
        </p:nvSpPr>
        <p:spPr>
          <a:xfrm>
            <a:off x="2664298" y="5177820"/>
            <a:ext cx="902906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سطح محلی</a:t>
            </a:r>
            <a:endParaRPr lang="en-US" sz="2000"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29071159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طرح‌های جامع شهر</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7" name="Rectangle 6"/>
          <p:cNvSpPr/>
          <p:nvPr/>
        </p:nvSpPr>
        <p:spPr>
          <a:xfrm>
            <a:off x="4262908" y="2790540"/>
            <a:ext cx="3798616" cy="41567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مهم‌ترین طرح‌های توسعه شهری</a:t>
            </a:r>
            <a:endParaRPr lang="en-US" b="1" dirty="0">
              <a:solidFill>
                <a:prstClr val="black"/>
              </a:solidFill>
              <a:cs typeface="B Nazanin" panose="00000400000000000000" pitchFamily="2" charset="-78"/>
            </a:endParaRPr>
          </a:p>
        </p:txBody>
      </p:sp>
      <p:sp>
        <p:nvSpPr>
          <p:cNvPr id="8" name="Rectangle 7"/>
          <p:cNvSpPr/>
          <p:nvPr/>
        </p:nvSpPr>
        <p:spPr>
          <a:xfrm>
            <a:off x="4262908" y="3399095"/>
            <a:ext cx="377285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طرح جامع سرزمین</a:t>
            </a:r>
            <a:endParaRPr lang="en-US" sz="2000" b="1" dirty="0">
              <a:solidFill>
                <a:srgbClr val="9F8351"/>
              </a:solidFill>
              <a:cs typeface="B Nazanin" panose="00000400000000000000" pitchFamily="2" charset="-78"/>
            </a:endParaRPr>
          </a:p>
        </p:txBody>
      </p:sp>
      <p:sp>
        <p:nvSpPr>
          <p:cNvPr id="13" name="Rectangle 12"/>
          <p:cNvSpPr/>
          <p:nvPr/>
        </p:nvSpPr>
        <p:spPr>
          <a:xfrm>
            <a:off x="4262908" y="3920195"/>
            <a:ext cx="377285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طرح جامع شهر</a:t>
            </a:r>
            <a:endParaRPr lang="en-US" sz="2000" b="1" dirty="0">
              <a:solidFill>
                <a:srgbClr val="9F8351"/>
              </a:solidFill>
              <a:cs typeface="B Nazanin" panose="00000400000000000000" pitchFamily="2" charset="-78"/>
            </a:endParaRPr>
          </a:p>
        </p:txBody>
      </p:sp>
      <p:sp>
        <p:nvSpPr>
          <p:cNvPr id="14" name="Rectangle 13"/>
          <p:cNvSpPr/>
          <p:nvPr/>
        </p:nvSpPr>
        <p:spPr>
          <a:xfrm>
            <a:off x="4262908" y="4441295"/>
            <a:ext cx="377285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طرح تفصیلی</a:t>
            </a:r>
            <a:endParaRPr lang="en-US" sz="2000" b="1" dirty="0">
              <a:solidFill>
                <a:srgbClr val="9F8351"/>
              </a:solidFill>
              <a:cs typeface="B Nazanin" panose="00000400000000000000" pitchFamily="2" charset="-78"/>
            </a:endParaRPr>
          </a:p>
        </p:txBody>
      </p:sp>
      <p:sp>
        <p:nvSpPr>
          <p:cNvPr id="15" name="Rectangle 14"/>
          <p:cNvSpPr/>
          <p:nvPr/>
        </p:nvSpPr>
        <p:spPr>
          <a:xfrm>
            <a:off x="4262908" y="4962395"/>
            <a:ext cx="3772857" cy="400110"/>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prstClr val="black"/>
                </a:solidFill>
                <a:ea typeface="Times New Roman" panose="02020603050405020304" pitchFamily="18" charset="0"/>
                <a:cs typeface="B Nazanin" panose="00000400000000000000" pitchFamily="2" charset="-78"/>
              </a:rPr>
              <a:t>طرح هادی</a:t>
            </a:r>
            <a:endParaRPr lang="en-US" sz="2000"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939336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طرح‌های جامع شهر</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7" name="Rectangle 6"/>
          <p:cNvSpPr/>
          <p:nvPr/>
        </p:nvSpPr>
        <p:spPr>
          <a:xfrm>
            <a:off x="3039312" y="4409591"/>
            <a:ext cx="3798616" cy="85418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sz="2000" b="1" dirty="0">
                <a:solidFill>
                  <a:prstClr val="black"/>
                </a:solidFill>
                <a:cs typeface="B Nazanin" panose="00000400000000000000" pitchFamily="2" charset="-78"/>
              </a:rPr>
              <a:t>نقدهای تجارب تهیة طرح های توسعة شهری از </a:t>
            </a:r>
            <a:r>
              <a:rPr lang="fa-IR" sz="2000" b="1" dirty="0">
                <a:solidFill>
                  <a:srgbClr val="9F8351"/>
                </a:solidFill>
                <a:cs typeface="B Nazanin" panose="00000400000000000000" pitchFamily="2" charset="-78"/>
              </a:rPr>
              <a:t>بعد عملی</a:t>
            </a:r>
            <a:endParaRPr lang="en-US" sz="2000" b="1" dirty="0">
              <a:solidFill>
                <a:srgbClr val="9F8351"/>
              </a:solidFill>
              <a:cs typeface="B Nazanin" panose="00000400000000000000" pitchFamily="2" charset="-78"/>
            </a:endParaRPr>
          </a:p>
        </p:txBody>
      </p:sp>
      <p:sp>
        <p:nvSpPr>
          <p:cNvPr id="10" name="Pentagon 9"/>
          <p:cNvSpPr/>
          <p:nvPr/>
        </p:nvSpPr>
        <p:spPr>
          <a:xfrm flipH="1">
            <a:off x="7353733" y="3109978"/>
            <a:ext cx="1982694" cy="215379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srgbClr val="E3EACF"/>
                </a:solidFill>
                <a:cs typeface="B Titr" panose="00000700000000000000" pitchFamily="2" charset="-78"/>
              </a:rPr>
              <a:t>علل تحقق نیافتن طرح‌های جامع</a:t>
            </a:r>
            <a:endParaRPr lang="en-US" dirty="0">
              <a:solidFill>
                <a:srgbClr val="E3EACF"/>
              </a:solidFill>
              <a:cs typeface="B Titr" panose="00000700000000000000" pitchFamily="2" charset="-78"/>
            </a:endParaRPr>
          </a:p>
        </p:txBody>
      </p:sp>
      <p:sp>
        <p:nvSpPr>
          <p:cNvPr id="16" name="Rectangle 15"/>
          <p:cNvSpPr/>
          <p:nvPr/>
        </p:nvSpPr>
        <p:spPr>
          <a:xfrm>
            <a:off x="3039312" y="3109978"/>
            <a:ext cx="3798616" cy="85418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sz="2000" b="1" dirty="0">
                <a:solidFill>
                  <a:prstClr val="black"/>
                </a:solidFill>
                <a:cs typeface="B Nazanin" panose="00000400000000000000" pitchFamily="2" charset="-78"/>
              </a:rPr>
              <a:t>نقدهای تجارب تهیة طرح های توسعة شهری از </a:t>
            </a:r>
            <a:r>
              <a:rPr lang="fa-IR" sz="2000" b="1" dirty="0">
                <a:solidFill>
                  <a:srgbClr val="9F8351"/>
                </a:solidFill>
                <a:cs typeface="B Nazanin" panose="00000400000000000000" pitchFamily="2" charset="-78"/>
              </a:rPr>
              <a:t>بعد </a:t>
            </a:r>
            <a:r>
              <a:rPr lang="fa-IR" sz="2000" b="1" dirty="0">
                <a:solidFill>
                  <a:srgbClr val="9F8351"/>
                </a:solidFill>
                <a:cs typeface="B Nazanin" panose="00000400000000000000" pitchFamily="2" charset="-78"/>
              </a:rPr>
              <a:t>نظری</a:t>
            </a:r>
            <a:endParaRPr lang="en-US" sz="2000" b="1" dirty="0">
              <a:solidFill>
                <a:srgbClr val="9F8351"/>
              </a:solidFill>
              <a:cs typeface="B Nazanin" panose="00000400000000000000" pitchFamily="2" charset="-78"/>
            </a:endParaRPr>
          </a:p>
        </p:txBody>
      </p:sp>
    </p:spTree>
    <p:extLst>
      <p:ext uri="{BB962C8B-B14F-4D97-AF65-F5344CB8AC3E}">
        <p14:creationId xmlns:p14="http://schemas.microsoft.com/office/powerpoint/2010/main" val="103887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برنامه سوم توسعه كشور1383-1379</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5" name="Rectangle 4"/>
          <p:cNvSpPr/>
          <p:nvPr/>
        </p:nvSpPr>
        <p:spPr>
          <a:xfrm>
            <a:off x="8036416" y="1976640"/>
            <a:ext cx="3683358" cy="644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sz="2400" b="1" dirty="0">
                <a:solidFill>
                  <a:prstClr val="black"/>
                </a:solidFill>
                <a:cs typeface="B Nazanin" panose="00000400000000000000" pitchFamily="2" charset="-78"/>
              </a:rPr>
              <a:t>سیاست پاک</a:t>
            </a:r>
            <a:endParaRPr lang="en-US" sz="2400" b="1" dirty="0">
              <a:solidFill>
                <a:prstClr val="black"/>
              </a:solidFill>
              <a:cs typeface="B Nazanin" panose="00000400000000000000" pitchFamily="2" charset="-78"/>
            </a:endParaRPr>
          </a:p>
        </p:txBody>
      </p:sp>
      <p:sp>
        <p:nvSpPr>
          <p:cNvPr id="2" name="Rectangle 1"/>
          <p:cNvSpPr/>
          <p:nvPr/>
        </p:nvSpPr>
        <p:spPr>
          <a:xfrm>
            <a:off x="1893195" y="3082748"/>
            <a:ext cx="8422782" cy="2862322"/>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تاکید بر </a:t>
            </a:r>
            <a:r>
              <a:rPr lang="ar-SA" sz="2000" b="1" dirty="0">
                <a:solidFill>
                  <a:srgbClr val="282D30"/>
                </a:solidFill>
                <a:latin typeface="IranSans"/>
                <a:ea typeface="Calibri" panose="020F0502020204030204" pitchFamily="34" charset="0"/>
                <a:cs typeface="B Nazanin" panose="00000400000000000000" pitchFamily="2" charset="-78"/>
              </a:rPr>
              <a:t>حل </a:t>
            </a:r>
            <a:r>
              <a:rPr lang="ar-SA" sz="2000" b="1" dirty="0">
                <a:solidFill>
                  <a:srgbClr val="282D30"/>
                </a:solidFill>
                <a:latin typeface="IranSans"/>
                <a:ea typeface="Calibri" panose="020F0502020204030204" pitchFamily="34" charset="0"/>
                <a:cs typeface="B Nazanin" panose="00000400000000000000" pitchFamily="2" charset="-78"/>
              </a:rPr>
              <a:t>مشكل مسكن گروه‌هاي كم درآمد و آزادسازي بازار </a:t>
            </a:r>
            <a:r>
              <a:rPr lang="ar-SA" sz="2000" b="1" dirty="0">
                <a:solidFill>
                  <a:srgbClr val="282D30"/>
                </a:solidFill>
                <a:latin typeface="IranSans"/>
                <a:ea typeface="Calibri" panose="020F0502020204030204" pitchFamily="34" charset="0"/>
                <a:cs typeface="B Nazanin" panose="00000400000000000000" pitchFamily="2" charset="-78"/>
              </a:rPr>
              <a:t>مسكن</a:t>
            </a:r>
            <a:endParaRPr lang="fa-IR" sz="2000" b="1" dirty="0">
              <a:solidFill>
                <a:srgbClr val="282D30"/>
              </a:solidFill>
              <a:latin typeface="IranSans"/>
              <a:ea typeface="Calibri" panose="020F0502020204030204" pitchFamily="34" charset="0"/>
              <a:cs typeface="B Nazanin" panose="00000400000000000000" pitchFamily="2" charset="-78"/>
            </a:endParaRPr>
          </a:p>
          <a:p>
            <a:pPr marL="285750" indent="-285750" algn="justLow">
              <a:buFont typeface="Arial" panose="020B0604020202020204" pitchFamily="34" charset="0"/>
              <a:buChar char="•"/>
            </a:pPr>
            <a:endParaRPr lang="fa-IR" sz="2000" b="1" dirty="0">
              <a:solidFill>
                <a:srgbClr val="282D30"/>
              </a:solidFill>
              <a:latin typeface="IranSans"/>
              <a:ea typeface="Calibri" panose="020F0502020204030204" pitchFamily="34" charset="0"/>
              <a:cs typeface="B Nazanin" panose="00000400000000000000" pitchFamily="2" charset="-78"/>
            </a:endParaRPr>
          </a:p>
          <a:p>
            <a:pPr marL="285750" indent="-285750" algn="justLow">
              <a:buFont typeface="Arial" panose="020B0604020202020204" pitchFamily="34" charset="0"/>
              <a:buChar char="•"/>
            </a:pPr>
            <a:r>
              <a:rPr lang="ar-SA" sz="2000" b="1" dirty="0">
                <a:solidFill>
                  <a:srgbClr val="282D30"/>
                </a:solidFill>
                <a:latin typeface="IranSans"/>
                <a:ea typeface="Calibri" panose="020F0502020204030204" pitchFamily="34" charset="0"/>
                <a:cs typeface="B Nazanin" panose="00000400000000000000" pitchFamily="2" charset="-78"/>
              </a:rPr>
              <a:t> حمايت از كوچك‌سازي و انبوه‌سازي </a:t>
            </a:r>
            <a:endParaRPr lang="fa-IR" sz="2000" b="1" dirty="0">
              <a:solidFill>
                <a:srgbClr val="282D30"/>
              </a:solidFill>
              <a:latin typeface="IranSans"/>
              <a:ea typeface="Calibri" panose="020F0502020204030204" pitchFamily="34" charset="0"/>
              <a:cs typeface="B Nazanin" panose="00000400000000000000" pitchFamily="2" charset="-78"/>
            </a:endParaRPr>
          </a:p>
          <a:p>
            <a:pPr marL="285750" indent="-285750" algn="justLow">
              <a:buFont typeface="Arial" panose="020B0604020202020204" pitchFamily="34" charset="0"/>
              <a:buChar char="•"/>
            </a:pPr>
            <a:endParaRPr lang="fa-IR" sz="2000" b="1" dirty="0">
              <a:solidFill>
                <a:srgbClr val="282D30"/>
              </a:solidFill>
              <a:latin typeface="IranSans"/>
              <a:cs typeface="B Nazanin" panose="00000400000000000000" pitchFamily="2" charset="-78"/>
            </a:endParaRPr>
          </a:p>
          <a:p>
            <a:pPr marL="285750" indent="-285750" algn="justLow">
              <a:buFont typeface="Arial" panose="020B0604020202020204" pitchFamily="34" charset="0"/>
              <a:buChar char="•"/>
            </a:pPr>
            <a:r>
              <a:rPr lang="fa-IR" sz="2000" b="1" dirty="0">
                <a:solidFill>
                  <a:srgbClr val="282D30"/>
                </a:solidFill>
                <a:latin typeface="IranSans"/>
                <a:cs typeface="B Nazanin" panose="00000400000000000000" pitchFamily="2" charset="-78"/>
              </a:rPr>
              <a:t>تاکید بر نقش سياست‌هاي پولي و تسهيل شرايط اعطاي وام </a:t>
            </a:r>
          </a:p>
          <a:p>
            <a:pPr marL="285750" indent="-285750" algn="justLow">
              <a:buFont typeface="Arial" panose="020B0604020202020204" pitchFamily="34" charset="0"/>
              <a:buChar char="•"/>
            </a:pPr>
            <a:endParaRPr lang="fa-IR" sz="2000" b="1" dirty="0">
              <a:solidFill>
                <a:srgbClr val="282D30"/>
              </a:solidFill>
              <a:latin typeface="IranSans"/>
              <a:cs typeface="B Nazanin" panose="00000400000000000000" pitchFamily="2" charset="-78"/>
            </a:endParaRPr>
          </a:p>
          <a:p>
            <a:pPr marL="285750" indent="-285750" algn="justLow">
              <a:buFont typeface="Arial" panose="020B0604020202020204" pitchFamily="34" charset="0"/>
              <a:buChar char="•"/>
            </a:pPr>
            <a:r>
              <a:rPr lang="fa-IR" sz="2000" b="1" dirty="0">
                <a:solidFill>
                  <a:srgbClr val="282D30"/>
                </a:solidFill>
                <a:latin typeface="IranSans"/>
                <a:cs typeface="B Nazanin" panose="00000400000000000000" pitchFamily="2" charset="-78"/>
              </a:rPr>
              <a:t>پلكاني كردن اقساط تسهيلات بانكي براي دريافت كنندگان وام </a:t>
            </a:r>
          </a:p>
          <a:p>
            <a:pPr marL="285750" indent="-285750" algn="justLow">
              <a:buFont typeface="Arial" panose="020B0604020202020204" pitchFamily="34" charset="0"/>
              <a:buChar char="•"/>
            </a:pPr>
            <a:endParaRPr lang="fa-IR" sz="2000" b="1" dirty="0">
              <a:solidFill>
                <a:srgbClr val="282D30"/>
              </a:solidFill>
              <a:latin typeface="IranSans"/>
              <a:cs typeface="B Nazanin" panose="00000400000000000000" pitchFamily="2" charset="-78"/>
            </a:endParaRPr>
          </a:p>
          <a:p>
            <a:pPr marL="285750" indent="-285750" algn="justLow">
              <a:buFont typeface="Arial" panose="020B0604020202020204" pitchFamily="34" charset="0"/>
              <a:buChar char="•"/>
            </a:pPr>
            <a:r>
              <a:rPr lang="fa-IR" sz="2000" b="1" dirty="0">
                <a:solidFill>
                  <a:srgbClr val="282D30"/>
                </a:solidFill>
                <a:latin typeface="IranSans"/>
                <a:cs typeface="B Nazanin" panose="00000400000000000000" pitchFamily="2" charset="-78"/>
              </a:rPr>
              <a:t>اتكاء صددرصد به ساز و كار بازار در نتيجه آزادسازي كامل بازار زمين </a:t>
            </a:r>
          </a:p>
        </p:txBody>
      </p:sp>
    </p:spTree>
    <p:extLst>
      <p:ext uri="{BB962C8B-B14F-4D97-AF65-F5344CB8AC3E}">
        <p14:creationId xmlns:p14="http://schemas.microsoft.com/office/powerpoint/2010/main" val="10795138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برنامه سوم توسعه كشور1383-1379</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5" name="Rectangle 4"/>
          <p:cNvSpPr/>
          <p:nvPr/>
        </p:nvSpPr>
        <p:spPr>
          <a:xfrm>
            <a:off x="8036416" y="1976640"/>
            <a:ext cx="3683358" cy="644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sz="2400" b="1" dirty="0">
                <a:solidFill>
                  <a:prstClr val="black"/>
                </a:solidFill>
                <a:cs typeface="B Nazanin" panose="00000400000000000000" pitchFamily="2" charset="-78"/>
              </a:rPr>
              <a:t>اهداف و سیاست‌ها</a:t>
            </a:r>
            <a:endParaRPr lang="en-US" sz="2400" b="1" dirty="0">
              <a:solidFill>
                <a:prstClr val="black"/>
              </a:solidFill>
              <a:cs typeface="B Nazanin" panose="00000400000000000000" pitchFamily="2" charset="-78"/>
            </a:endParaRPr>
          </a:p>
        </p:txBody>
      </p:sp>
      <p:sp>
        <p:nvSpPr>
          <p:cNvPr id="2" name="Rectangle 1"/>
          <p:cNvSpPr/>
          <p:nvPr/>
        </p:nvSpPr>
        <p:spPr>
          <a:xfrm>
            <a:off x="772732" y="3082748"/>
            <a:ext cx="10509159" cy="2862322"/>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تنظيم بازار مسكن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آزادسازي بازار زمين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استفاده بهينه از اراضي شهري همسو با هدف‌هاي كوچك سازي و انبوه‌سازي</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تأمين مسكن اقشار كم درآمد و رفع مشكل بي‌مسكني و حاشيه‌نشيني</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هماهنگي ميان سياست‌هاي بخش مسكن و سياست‌هاي توسعه شهري و منطقه‌اي</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مشاركت بخش خصوصي در اجراي برنامه‌هاي آماده‌سازي و عرضه زمين شهري</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متناسب سازي الگوي مسكن، افزايش استانداردهاي كيفي، افزايش عمر ساختمان و سبك‌سازي، اشاعه روش‌ها و جزئيات ساختماني، استانداردسازي مصالح و هماهنگي با استانداردهاي بين‌المللي</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كاهش تصدي‌گري دولت</a:t>
            </a:r>
          </a:p>
        </p:txBody>
      </p:sp>
    </p:spTree>
    <p:extLst>
      <p:ext uri="{BB962C8B-B14F-4D97-AF65-F5344CB8AC3E}">
        <p14:creationId xmlns:p14="http://schemas.microsoft.com/office/powerpoint/2010/main" val="149792124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برنامه سوم توسعه كشور1383-1379</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5" name="Rectangle 4"/>
          <p:cNvSpPr/>
          <p:nvPr/>
        </p:nvSpPr>
        <p:spPr>
          <a:xfrm>
            <a:off x="8036416" y="1976640"/>
            <a:ext cx="3683358" cy="6440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sz="2400" b="1" dirty="0">
                <a:solidFill>
                  <a:prstClr val="black"/>
                </a:solidFill>
                <a:cs typeface="B Nazanin" panose="00000400000000000000" pitchFamily="2" charset="-78"/>
              </a:rPr>
              <a:t>برنامه‌ها</a:t>
            </a:r>
            <a:endParaRPr lang="en-US" sz="2400" b="1" dirty="0">
              <a:solidFill>
                <a:prstClr val="black"/>
              </a:solidFill>
              <a:cs typeface="B Nazanin" panose="00000400000000000000" pitchFamily="2" charset="-78"/>
            </a:endParaRPr>
          </a:p>
        </p:txBody>
      </p:sp>
      <p:sp>
        <p:nvSpPr>
          <p:cNvPr id="2" name="Rectangle 1"/>
          <p:cNvSpPr/>
          <p:nvPr/>
        </p:nvSpPr>
        <p:spPr>
          <a:xfrm>
            <a:off x="772732" y="2966838"/>
            <a:ext cx="10509159" cy="3170099"/>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عدم عرضه مستقيم زمين به مصرف كنندگان نهايي توسط دولت، توانمندسازي و جايگزيني ارگان‌هاي محلي</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واگذاري زمين در آماده‌سازي‌ها و شهرهاي جديد به انبوه‌سازان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متناسب‌سازي الگوي مسكن با اقليم هاي مختلف، افزايش بهره وري از زمين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ايجاد زمينه‌هاي قانوني لازم جهت حضور مؤثر و فعال بيمه در امر تضمين سرمايه‌گذاري مسكن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پرداخت تدريجي تسهيلات براي ساخت</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تشكيل صندوق‌هاي مسكن براي گروه‌هاي خاص</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اصلاح مقررات ناظر بر ساخت و توليد مسكن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اصلاح مقررات مربوط به پرداخت يارانه در جهت ترويج الگوي مصرف مسكن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گسترش ساخت مسكن در قالب مسكن استيجاري توسط دولت، بخش‌هاي تعاوني و خصوصي (انبوه‌سازان)</a:t>
            </a:r>
          </a:p>
          <a:p>
            <a:pPr marL="285750" indent="-285750" algn="justLow">
              <a:buFont typeface="Arial" panose="020B0604020202020204" pitchFamily="34" charset="0"/>
              <a:buChar char="•"/>
            </a:pPr>
            <a:r>
              <a:rPr lang="fa-IR" sz="2000" b="1" dirty="0">
                <a:solidFill>
                  <a:srgbClr val="282D30"/>
                </a:solidFill>
                <a:latin typeface="IranSans"/>
                <a:ea typeface="Calibri" panose="020F0502020204030204" pitchFamily="34" charset="0"/>
                <a:cs typeface="B Nazanin" panose="00000400000000000000" pitchFamily="2" charset="-78"/>
              </a:rPr>
              <a:t>ايجاد بانك اطلاعات ساختمان و مسكن توسط وزارت مسكن و شهرسازي</a:t>
            </a:r>
          </a:p>
        </p:txBody>
      </p:sp>
    </p:spTree>
    <p:extLst>
      <p:ext uri="{BB962C8B-B14F-4D97-AF65-F5344CB8AC3E}">
        <p14:creationId xmlns:p14="http://schemas.microsoft.com/office/powerpoint/2010/main" val="35467176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جمع‌بندی</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1146220" y="3031232"/>
            <a:ext cx="9955369" cy="2554545"/>
          </a:xfrm>
          <a:prstGeom prst="rect">
            <a:avLst/>
          </a:prstGeom>
          <a:ln w="38100">
            <a:solidFill>
              <a:srgbClr val="FFC000"/>
            </a:solidFill>
            <a:prstDash val="sysDash"/>
          </a:ln>
        </p:spPr>
        <p:txBody>
          <a:bodyPr wrap="square">
            <a:spAutoFit/>
          </a:bodyPr>
          <a:lstStyle/>
          <a:p>
            <a:pPr algn="justLow"/>
            <a:r>
              <a:rPr lang="fa-IR" sz="2000" b="1" dirty="0">
                <a:solidFill>
                  <a:srgbClr val="282D30"/>
                </a:solidFill>
                <a:latin typeface="IranSans"/>
                <a:ea typeface="Calibri" panose="020F0502020204030204" pitchFamily="34" charset="0"/>
                <a:cs typeface="B Nazanin" panose="00000400000000000000" pitchFamily="2" charset="-78"/>
              </a:rPr>
              <a:t>عملكرد برنامه هاي توسعه هرچند كه از فراز و نشيب هاي زيادي برخوردار بوده ولي نشان مي دهد كه وضعيت عمومي مسكن رو به بهبود داشته و روند تغييرات شاخص هاي كليدي بخش مسكن به خصوص تراكم خانوار در واحد مسكوني، اين بهبود را به خوبي نشان مي دهد از سوي ديگر به رغم تجارب قابل ملاحظه در زمينه برنامه ريزي ، اتخاذ سياستهايي كه گاها در تقابل با يكديگر و حتي با سياستهاي كلان اقتصادي بودند موجب گرديد كه علاوه بر عدم استفاده بهينه از عوامل موثر در توليد مسكن، بخشي از متقاضيان كه اقشار كم درآمد يا در واقع گروه هدف، سياستهاي حمايتي دولت هستند از بهبود ياد شده بهره چنداني نبرند و توان آنها براي ورود به بازار مسكن به طور مستمر كاهش يابد.</a:t>
            </a:r>
          </a:p>
          <a:p>
            <a:pPr algn="justLow"/>
            <a:endParaRPr lang="fa-IR" sz="2000" b="1" dirty="0">
              <a:solidFill>
                <a:srgbClr val="282D30"/>
              </a:solidFill>
              <a:latin typeface="IranSans"/>
              <a:ea typeface="Calibri" panose="020F0502020204030204" pitchFamily="34" charset="0"/>
              <a:cs typeface="B Nazanin" panose="00000400000000000000" pitchFamily="2" charset="-78"/>
            </a:endParaRPr>
          </a:p>
        </p:txBody>
      </p:sp>
    </p:spTree>
    <p:extLst>
      <p:ext uri="{BB962C8B-B14F-4D97-AF65-F5344CB8AC3E}">
        <p14:creationId xmlns:p14="http://schemas.microsoft.com/office/powerpoint/2010/main" val="2459709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جمع‌بندی</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1146220" y="2812291"/>
            <a:ext cx="9955369" cy="2862322"/>
          </a:xfrm>
          <a:prstGeom prst="rect">
            <a:avLst/>
          </a:prstGeom>
          <a:ln w="38100">
            <a:solidFill>
              <a:srgbClr val="FFC000"/>
            </a:solidFill>
            <a:prstDash val="sysDash"/>
          </a:ln>
        </p:spPr>
        <p:txBody>
          <a:bodyPr wrap="square">
            <a:spAutoFit/>
          </a:bodyPr>
          <a:lstStyle/>
          <a:p>
            <a:pPr algn="justLow"/>
            <a:r>
              <a:rPr lang="fa-IR" sz="2000" b="1" dirty="0">
                <a:solidFill>
                  <a:srgbClr val="282D30"/>
                </a:solidFill>
                <a:latin typeface="IranSans"/>
                <a:ea typeface="Calibri" panose="020F0502020204030204" pitchFamily="34" charset="0"/>
                <a:cs typeface="B Nazanin" panose="00000400000000000000" pitchFamily="2" charset="-78"/>
              </a:rPr>
              <a:t>در يك طبقه بندي كلي مي توان دهه 1360 را دهه اي دانست كه رويكرد اصلي دولت عدالت جويانه بوده است ،در برنامه اول سياستهاي تقويت سمت عرضه در دستور كار قرار گرفت در برنامه دوم ساخت مدرن بازار با شعار كوچك سازي ،انبوه‌سازي و تجميع پس‌اندازها، در برنامه سوم توسعه رويكرد آزاد سازي بازار در برنامه چهارم از ميان طرحهاي اجرايي مختلف ، طرح مسكن مهر مهمترين طرح و برنامه اجرايي دولت بود در كنار اين پروژه سعي گرديد كه با تزريق منابع مالي مختلف نسبت به پي گيري سياستهايي همچون توسعه صنعتي سازي اقدام گردد.</a:t>
            </a:r>
          </a:p>
          <a:p>
            <a:pPr algn="justLow"/>
            <a:endParaRPr lang="fa-IR" sz="2000" b="1" dirty="0">
              <a:solidFill>
                <a:srgbClr val="282D30"/>
              </a:solidFill>
              <a:latin typeface="IranSans"/>
              <a:ea typeface="Calibri" panose="020F0502020204030204" pitchFamily="34" charset="0"/>
              <a:cs typeface="B Nazanin" panose="00000400000000000000" pitchFamily="2" charset="-78"/>
            </a:endParaRPr>
          </a:p>
          <a:p>
            <a:pPr algn="justLow"/>
            <a:r>
              <a:rPr lang="fa-IR" sz="2000" b="1" dirty="0">
                <a:solidFill>
                  <a:srgbClr val="282D30"/>
                </a:solidFill>
                <a:latin typeface="IranSans"/>
                <a:ea typeface="Calibri" panose="020F0502020204030204" pitchFamily="34" charset="0"/>
                <a:cs typeface="B Nazanin" panose="00000400000000000000" pitchFamily="2" charset="-78"/>
              </a:rPr>
              <a:t>سياستهاي اجرا شده در بخش مسكن را طي سالهاي بررسي شده مي توان به سه دوره كلي : 1- از ابتداي انقلاب اسلامي تا پايان برنامه اول توسعه، 2- سالهاي برنامه دوم و سوم توسعه و 3- از ابتداي سال 84 تا كنون تقسيم بندي كرد. جدول زير نشاندهنده مجموعه سياستها ، اقدامات و عملكرد در اين سه دوره مي باشد:</a:t>
            </a:r>
          </a:p>
        </p:txBody>
      </p:sp>
    </p:spTree>
    <p:extLst>
      <p:ext uri="{BB962C8B-B14F-4D97-AF65-F5344CB8AC3E}">
        <p14:creationId xmlns:p14="http://schemas.microsoft.com/office/powerpoint/2010/main" val="36181985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جمع‌بندی</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pic>
        <p:nvPicPr>
          <p:cNvPr id="4" name="Picture 3"/>
          <p:cNvPicPr>
            <a:picLocks noChangeAspect="1"/>
          </p:cNvPicPr>
          <p:nvPr/>
        </p:nvPicPr>
        <p:blipFill>
          <a:blip r:embed="rId2"/>
          <a:stretch>
            <a:fillRect/>
          </a:stretch>
        </p:blipFill>
        <p:spPr>
          <a:xfrm>
            <a:off x="1751425" y="1705597"/>
            <a:ext cx="8654099" cy="4828543"/>
          </a:xfrm>
          <a:prstGeom prst="rect">
            <a:avLst/>
          </a:prstGeom>
        </p:spPr>
      </p:pic>
    </p:spTree>
    <p:extLst>
      <p:ext uri="{BB962C8B-B14F-4D97-AF65-F5344CB8AC3E}">
        <p14:creationId xmlns:p14="http://schemas.microsoft.com/office/powerpoint/2010/main" val="3960186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محورهای برنامه</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9" name="Rectangle 8"/>
          <p:cNvSpPr/>
          <p:nvPr/>
        </p:nvSpPr>
        <p:spPr>
          <a:xfrm>
            <a:off x="6272012" y="2730322"/>
            <a:ext cx="3438608"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جوانی جمعیت</a:t>
            </a:r>
            <a:endParaRPr lang="en-US" b="1" dirty="0">
              <a:solidFill>
                <a:prstClr val="black"/>
              </a:solidFill>
              <a:cs typeface="B Nazanin" panose="00000400000000000000" pitchFamily="2" charset="-78"/>
            </a:endParaRPr>
          </a:p>
        </p:txBody>
      </p:sp>
      <p:sp>
        <p:nvSpPr>
          <p:cNvPr id="10" name="Rectangle 9"/>
          <p:cNvSpPr/>
          <p:nvPr/>
        </p:nvSpPr>
        <p:spPr>
          <a:xfrm>
            <a:off x="2575672" y="2730322"/>
            <a:ext cx="3438608"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توسعه منابع انسانی و فناوری</a:t>
            </a:r>
            <a:endParaRPr lang="en-US" b="1" dirty="0">
              <a:solidFill>
                <a:prstClr val="black"/>
              </a:solidFill>
              <a:cs typeface="B Nazanin" panose="00000400000000000000" pitchFamily="2" charset="-78"/>
            </a:endParaRPr>
          </a:p>
        </p:txBody>
      </p:sp>
      <p:sp>
        <p:nvSpPr>
          <p:cNvPr id="11" name="Rectangle 10"/>
          <p:cNvSpPr/>
          <p:nvPr/>
        </p:nvSpPr>
        <p:spPr>
          <a:xfrm>
            <a:off x="6272012" y="3760631"/>
            <a:ext cx="3438608"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افزایش سطح مشارکت اجتماعی</a:t>
            </a:r>
            <a:endParaRPr lang="en-US" b="1" dirty="0">
              <a:solidFill>
                <a:prstClr val="black"/>
              </a:solidFill>
              <a:cs typeface="B Nazanin" panose="00000400000000000000" pitchFamily="2" charset="-78"/>
            </a:endParaRPr>
          </a:p>
        </p:txBody>
      </p:sp>
      <p:sp>
        <p:nvSpPr>
          <p:cNvPr id="12" name="Rectangle 11"/>
          <p:cNvSpPr/>
          <p:nvPr/>
        </p:nvSpPr>
        <p:spPr>
          <a:xfrm>
            <a:off x="2575672" y="3760631"/>
            <a:ext cx="3438608"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بهره‌مندی از منابع امکانات کشور</a:t>
            </a:r>
            <a:endParaRPr lang="en-US" b="1" dirty="0">
              <a:solidFill>
                <a:prstClr val="black"/>
              </a:solidFill>
              <a:cs typeface="B Nazanin" panose="00000400000000000000" pitchFamily="2" charset="-78"/>
            </a:endParaRPr>
          </a:p>
        </p:txBody>
      </p:sp>
      <p:sp>
        <p:nvSpPr>
          <p:cNvPr id="13" name="Rectangle 12"/>
          <p:cNvSpPr/>
          <p:nvPr/>
        </p:nvSpPr>
        <p:spPr>
          <a:xfrm>
            <a:off x="2575672" y="4790940"/>
            <a:ext cx="7134948" cy="88864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b="1" dirty="0">
                <a:solidFill>
                  <a:prstClr val="black"/>
                </a:solidFill>
                <a:cs typeface="B Nazanin" panose="00000400000000000000" pitchFamily="2" charset="-78"/>
              </a:rPr>
              <a:t>اهتمام به امر اشتغال و فراهم آوردن رشد اقتصادی مورد نیاز برای کاستن از نرخ بیکاری فعلی</a:t>
            </a:r>
            <a:endParaRPr lang="en-US" b="1" dirty="0">
              <a:solidFill>
                <a:prstClr val="black"/>
              </a:solidFill>
              <a:cs typeface="B Nazanin" panose="00000400000000000000" pitchFamily="2" charset="-78"/>
            </a:endParaRPr>
          </a:p>
        </p:txBody>
      </p:sp>
    </p:spTree>
    <p:extLst>
      <p:ext uri="{BB962C8B-B14F-4D97-AF65-F5344CB8AC3E}">
        <p14:creationId xmlns:p14="http://schemas.microsoft.com/office/powerpoint/2010/main" val="8235737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0165" y="717831"/>
            <a:ext cx="11947584" cy="830997"/>
          </a:xfrm>
          <a:prstGeom prst="rect">
            <a:avLst/>
          </a:prstGeom>
        </p:spPr>
        <p:txBody>
          <a:bodyPr wrap="square">
            <a:spAutoFit/>
          </a:bodyPr>
          <a:lstStyle/>
          <a:p>
            <a:pPr fontAlgn="base"/>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نتایج آیین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نامه اجرایی ماده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137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قانون برنامه سوم توسعه اقتصادی، اجتماعی و فرهنگی جمهوری اسلامی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ایران</a:t>
            </a:r>
            <a:r>
              <a:rPr lang="fa-IR" sz="2400" dirty="0">
                <a:solidFill>
                  <a:srgbClr val="9F8351"/>
                </a:solidFill>
                <a:ea typeface="Times New Roman" panose="02020603050405020304" pitchFamily="18" charset="0"/>
                <a:cs typeface="B Nazanin" panose="00000400000000000000" pitchFamily="2" charset="-78"/>
              </a:rPr>
              <a:t>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هویت بخشی به سیما و کالبد شهرها و روستاهای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کشوردر استان هرمزگان شهر بندر عباس</a:t>
            </a:r>
            <a:endParaRPr lang="fa-IR" sz="24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Rectangle 3"/>
          <p:cNvSpPr/>
          <p:nvPr/>
        </p:nvSpPr>
        <p:spPr>
          <a:xfrm>
            <a:off x="412124" y="2315458"/>
            <a:ext cx="11285295" cy="4031873"/>
          </a:xfrm>
          <a:prstGeom prst="rect">
            <a:avLst/>
          </a:prstGeom>
        </p:spPr>
        <p:txBody>
          <a:bodyPr wrap="square">
            <a:spAutoFit/>
          </a:bodyPr>
          <a:lstStyle/>
          <a:p>
            <a:pPr algn="just"/>
            <a:r>
              <a:rPr lang="fa-IR" sz="1600" dirty="0">
                <a:solidFill>
                  <a:srgbClr val="000000"/>
                </a:solidFill>
                <a:latin typeface="tahoma" panose="020B0604030504040204" pitchFamily="34" charset="0"/>
                <a:cs typeface="B Nazanin" panose="00000400000000000000" pitchFamily="2" charset="-78"/>
              </a:rPr>
              <a:t>در این راستا دولت جمهوری اسلامی ایران، در ماده ۱۳۷ قانون برنامه سوم توسعه کشور، وزارت مسکن و شهرسازی را به اجرای تحقیقاتی مکلف کرده تا نتایج حاصل از آن بتواند مشاوران و دست اندرکاران مسائل مربوط به طراحی و برنامه ریزی شهری را در ارایه طرح های خود به منظور حفظ هویت ملی شهرها یاری رساند.</a:t>
            </a:r>
          </a:p>
          <a:p>
            <a:pPr algn="just"/>
            <a:r>
              <a:rPr lang="fa-IR" sz="1600" dirty="0">
                <a:solidFill>
                  <a:srgbClr val="000000"/>
                </a:solidFill>
                <a:latin typeface="tahoma" panose="020B0604030504040204" pitchFamily="34" charset="0"/>
                <a:cs typeface="B Nazanin" panose="00000400000000000000" pitchFamily="2" charset="-78"/>
              </a:rPr>
              <a:t>در این ماده آمده است: به منظور هویت بخشی به سیما و کالبد شهرها و روستاهای کشور و انطباق مشخصات کلیه ساختمان های مسکونی و غیرمسکونی کشور با ویژگی های فرهنگ معماری و شهرسازی ایرانی- اسلامی (بومی)،‌ رعایت اصول و ضوابط مربوط به نماسازی و طراحی شهری و روستایی کشور و جلوگیری از تخریب ساختمان ها و نماهای با ارزش در شهرها، وزارت مسکن و شهرسازی موظف است به تدریج و حداکثر تا پایان برنامه پنجم ضمن مطالعه و تحقیق و همکاری دستگاه ها و مراجع ذی ربط، نسبت به تهیه، تدوین و ارایه اصول، ضوابط و مقررات نماسازی در کلیه ساخت و سازهای کشور اقدام کند.</a:t>
            </a:r>
          </a:p>
          <a:p>
            <a:pPr algn="just"/>
            <a:r>
              <a:rPr lang="fa-IR" sz="1600" dirty="0">
                <a:solidFill>
                  <a:srgbClr val="000000"/>
                </a:solidFill>
                <a:latin typeface="tahoma" panose="020B0604030504040204" pitchFamily="34" charset="0"/>
                <a:cs typeface="B Nazanin" panose="00000400000000000000" pitchFamily="2" charset="-78"/>
              </a:rPr>
              <a:t>استان هرمزگان که به عنوان استان ساحلی مطرح است و بویژه شهر بندرعباس از جمله شهرهایی است که این موضوع را در دستور کار حوزه شهرسازی و معماری اداره کل قرار داده است.</a:t>
            </a:r>
          </a:p>
          <a:p>
            <a:pPr algn="just"/>
            <a:r>
              <a:rPr lang="fa-IR" sz="1600" dirty="0">
                <a:solidFill>
                  <a:srgbClr val="000000"/>
                </a:solidFill>
                <a:latin typeface="tahoma" panose="020B0604030504040204" pitchFamily="34" charset="0"/>
                <a:cs typeface="B Nazanin" panose="00000400000000000000" pitchFamily="2" charset="-78"/>
              </a:rPr>
              <a:t>با این تفاصیل آنچه مسلم است در تمامی تغییر و تحولات شهرسازی در طول زمان وجه مشترکی بنام زیبایی، مقیاس انسانی و تناسب کلی شهری وجود دارد.</a:t>
            </a:r>
          </a:p>
          <a:p>
            <a:pPr algn="just"/>
            <a:r>
              <a:rPr lang="fa-IR" sz="1600" dirty="0">
                <a:solidFill>
                  <a:srgbClr val="000000"/>
                </a:solidFill>
                <a:latin typeface="tahoma" panose="020B0604030504040204" pitchFamily="34" charset="0"/>
                <a:cs typeface="B Nazanin" panose="00000400000000000000" pitchFamily="2" charset="-78"/>
              </a:rPr>
              <a:t>بنابراین می توان گفت اگر فضای شهری ایرانی واجد هویت بوده است و این هویت در فرهنگ، محیط، کالبد و معنا خود را می نمایاند، در فضای شهری امروز چنین نیست. توجه به شهرسازی و معماری قدیم نشان دهنده همدلی با آن است و سیمای شهرهای بی هویت کنونی حاصل التقاط فرهنگی امروز است. زبان معماری ایران در این دوره زبانی کثرت گراست که در آن فردیت گرایی و خودمحوری وجه غالب است. می توان با شناسایی اصول شکل دهنده فضاهای شهری ایرانی، شناخت نیازهای جامعه انسانی و شناخت ارز شهای فرهنگی جامعه به نظام پایدار برنامه ریزی برای شهر معاصر اندیشید.</a:t>
            </a:r>
          </a:p>
          <a:p>
            <a:pPr algn="just"/>
            <a:r>
              <a:rPr lang="fa-IR" sz="1600" dirty="0">
                <a:solidFill>
                  <a:srgbClr val="000000"/>
                </a:solidFill>
                <a:latin typeface="tahoma" panose="020B0604030504040204" pitchFamily="34" charset="0"/>
                <a:cs typeface="B Nazanin" panose="00000400000000000000" pitchFamily="2" charset="-78"/>
              </a:rPr>
              <a:t>در شهرسازی امروز هرمزگان و خصوصاً شهر بندرعباس، شکل شهر با مسائل مهمی مواجه است که در این بین عدم توجه به جنبه های کیفی شهر، عدم توجه به ویژگی های شهرسازی سنتی و عدم وجود رویکرد مناسب به گسترش های سریع شهری قابل توجه است. هویت، حلقه اتصال زنجیر باورها و عقاید است. هویت هر فرد معنای گذشته و حال اوست. در سیمای شهری نیز هویت قابل تامل است که تفاوت سیمای شهر قدیم و سیمای شهر معاصر را موجب گشته است</a:t>
            </a:r>
            <a:r>
              <a:rPr lang="fa-IR" sz="1600" dirty="0">
                <a:solidFill>
                  <a:srgbClr val="000000"/>
                </a:solidFill>
                <a:latin typeface="tahoma" panose="020B0604030504040204" pitchFamily="34" charset="0"/>
                <a:cs typeface="B Nazanin" panose="00000400000000000000" pitchFamily="2" charset="-78"/>
              </a:rPr>
              <a:t>.</a:t>
            </a:r>
            <a:endParaRPr lang="fa-IR" sz="1600" dirty="0">
              <a:solidFill>
                <a:srgbClr val="000000"/>
              </a:solidFill>
              <a:latin typeface="tahoma" panose="020B0604030504040204" pitchFamily="34" charset="0"/>
              <a:cs typeface="B Nazanin" panose="00000400000000000000" pitchFamily="2" charset="-78"/>
            </a:endParaRPr>
          </a:p>
        </p:txBody>
      </p:sp>
    </p:spTree>
    <p:extLst>
      <p:ext uri="{BB962C8B-B14F-4D97-AF65-F5344CB8AC3E}">
        <p14:creationId xmlns:p14="http://schemas.microsoft.com/office/powerpoint/2010/main" val="19759392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5410" y="2609614"/>
            <a:ext cx="11364687" cy="3693319"/>
          </a:xfrm>
          <a:prstGeom prst="rect">
            <a:avLst/>
          </a:prstGeom>
        </p:spPr>
        <p:txBody>
          <a:bodyPr wrap="square">
            <a:spAutoFit/>
          </a:bodyPr>
          <a:lstStyle/>
          <a:p>
            <a:pPr algn="just"/>
            <a:r>
              <a:rPr lang="fa-IR" dirty="0">
                <a:solidFill>
                  <a:srgbClr val="000000"/>
                </a:solidFill>
                <a:latin typeface="tahoma" panose="020B0604030504040204" pitchFamily="34" charset="0"/>
                <a:cs typeface="B Nazanin" panose="00000400000000000000" pitchFamily="2" charset="-78"/>
              </a:rPr>
              <a:t>به وضوح می توان دید که شهرسازی و معماری شهر بندرعباس دچار بحران معنی است که تبلور کالبدی این بحران را در سیمای این شهر می توان به چشم دید و آنچه دیده می شود آشفتگی معنایی در فرهنگ زمانه و انقطاع فرهنگی گذشته است.شاید بتوان اینگونه برداشت کرد که این فضای بحرانی و بی هویتی، مردم بندرعباس را به سوی نوعی حسرت و بی تابی نسبت به فضاهای مطلوب گذشته کشانده است. برای بازیابی هویت یا مفهوم معماری و شهرسازی گریزی از مشاهده و مکاشفه آثار معماران و شهرسازان گذشته نیست و عدم وجود این امر، نسیان معرفت و درک ناقص از هدایت را به دنبال داشته و آشفتگی در ظاهر طرح های معماری و شهرسازی است، آنچه که امروزه بندرعباس بدان گرفتار است.</a:t>
            </a:r>
          </a:p>
          <a:p>
            <a:pPr algn="just"/>
            <a:r>
              <a:rPr lang="fa-IR" dirty="0">
                <a:solidFill>
                  <a:srgbClr val="000000"/>
                </a:solidFill>
                <a:latin typeface="tahoma" panose="020B0604030504040204" pitchFamily="34" charset="0"/>
                <a:cs typeface="B Nazanin" panose="00000400000000000000" pitchFamily="2" charset="-78"/>
              </a:rPr>
              <a:t>اما اینکه فضای گذشته در امروز تا چه حد کارایی خواهد داشت، خود پرسشی بزرگ و چالشی جدید است که معماران و شهرسازان بومی باید بدان پرداخته و تدابیری بدین منظور بیاندیشند</a:t>
            </a:r>
            <a:r>
              <a:rPr lang="fa-IR" dirty="0">
                <a:solidFill>
                  <a:srgbClr val="000000"/>
                </a:solidFill>
                <a:latin typeface="tahoma" panose="020B0604030504040204" pitchFamily="34" charset="0"/>
                <a:cs typeface="B Nazanin" panose="00000400000000000000" pitchFamily="2" charset="-78"/>
              </a:rPr>
              <a:t>.</a:t>
            </a:r>
            <a:endParaRPr lang="en-US" dirty="0">
              <a:solidFill>
                <a:srgbClr val="000000"/>
              </a:solidFill>
              <a:latin typeface="tahoma" panose="020B0604030504040204" pitchFamily="34" charset="0"/>
              <a:cs typeface="B Nazanin" panose="00000400000000000000" pitchFamily="2" charset="-78"/>
            </a:endParaRPr>
          </a:p>
          <a:p>
            <a:pPr algn="just"/>
            <a:r>
              <a:rPr lang="fa-IR" b="1" dirty="0">
                <a:solidFill>
                  <a:srgbClr val="C00000"/>
                </a:solidFill>
                <a:latin typeface="tahoma" panose="020B0604030504040204" pitchFamily="34" charset="0"/>
                <a:cs typeface="B Nazanin" panose="00000400000000000000" pitchFamily="2" charset="-78"/>
              </a:rPr>
              <a:t>بر همین اساس محققانی از دانشگاه های سراسر کشور به منظور تهیه کتاب هویت شهری مراکز استان ها به این وزارتخانه معرفی شدند تا بر اساس تحقیقاتی مسدانی ناشی از تهیه وتکمیل پرسشنامه ومصاحبه با دست اندر کاران ،طبقات اجتماعی مردم ونیز مطالعات اسنادی متون وعلمی مرتبط با موضوع ،مستندذ سازی مناسبی را در این خصوص به انجام رسانند.</a:t>
            </a:r>
          </a:p>
          <a:p>
            <a:pPr algn="just"/>
            <a:r>
              <a:rPr lang="fa-IR" b="1" dirty="0">
                <a:solidFill>
                  <a:srgbClr val="C00000"/>
                </a:solidFill>
                <a:latin typeface="tahoma" panose="020B0604030504040204" pitchFamily="34" charset="0"/>
                <a:cs typeface="B Nazanin" panose="00000400000000000000" pitchFamily="2" charset="-78"/>
              </a:rPr>
              <a:t>گزارشی در شرح تحقیقات انجام گرفته ارائه شده است  که در زمینه شناخت هویت شهری بندر عباس طی سال های 181-1385 می باشد.</a:t>
            </a:r>
          </a:p>
          <a:p>
            <a:pPr algn="just"/>
            <a:endParaRPr lang="fa-IR" dirty="0">
              <a:solidFill>
                <a:srgbClr val="000000"/>
              </a:solidFill>
              <a:latin typeface="tahoma" panose="020B0604030504040204" pitchFamily="34" charset="0"/>
              <a:cs typeface="B Nazanin" panose="00000400000000000000" pitchFamily="2" charset="-78"/>
            </a:endParaRPr>
          </a:p>
          <a:p>
            <a:pPr algn="just"/>
            <a:endParaRPr lang="fa-IR" dirty="0">
              <a:solidFill>
                <a:srgbClr val="000000"/>
              </a:solidFill>
              <a:latin typeface="tahoma" panose="020B0604030504040204" pitchFamily="34" charset="0"/>
              <a:cs typeface="B Nazanin" panose="00000400000000000000" pitchFamily="2" charset="-78"/>
            </a:endParaRPr>
          </a:p>
        </p:txBody>
      </p:sp>
      <p:sp>
        <p:nvSpPr>
          <p:cNvPr id="4" name="Rectangle 3"/>
          <p:cNvSpPr/>
          <p:nvPr/>
        </p:nvSpPr>
        <p:spPr>
          <a:xfrm>
            <a:off x="-287487" y="745823"/>
            <a:ext cx="11947584" cy="830997"/>
          </a:xfrm>
          <a:prstGeom prst="rect">
            <a:avLst/>
          </a:prstGeom>
        </p:spPr>
        <p:txBody>
          <a:bodyPr wrap="square">
            <a:spAutoFit/>
          </a:bodyPr>
          <a:lstStyle/>
          <a:p>
            <a:pPr fontAlgn="base"/>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نتایج آیین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نامه اجرایی ماده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137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قانون برنامه سوم توسعه اقتصادی، اجتماعی و فرهنگی جمهوری اسلامی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ایران</a:t>
            </a:r>
            <a:r>
              <a:rPr lang="fa-IR" sz="2400" dirty="0">
                <a:solidFill>
                  <a:srgbClr val="9F8351"/>
                </a:solidFill>
                <a:ea typeface="Times New Roman" panose="02020603050405020304" pitchFamily="18" charset="0"/>
                <a:cs typeface="B Nazanin" panose="00000400000000000000" pitchFamily="2" charset="-78"/>
              </a:rPr>
              <a:t>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هویت بخشی به سیما و کالبد شهرها و روستاهای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کشوردر استان هرمزگان شهر بندر عباس</a:t>
            </a:r>
            <a:endParaRPr lang="fa-IR" sz="24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Tree>
    <p:extLst>
      <p:ext uri="{BB962C8B-B14F-4D97-AF65-F5344CB8AC3E}">
        <p14:creationId xmlns:p14="http://schemas.microsoft.com/office/powerpoint/2010/main" val="37546954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894" y="748319"/>
            <a:ext cx="11029616" cy="988332"/>
          </a:xfrm>
        </p:spPr>
        <p:txBody>
          <a:bodyPr>
            <a:normAutofit fontScale="90000"/>
          </a:bodyPr>
          <a:lstStyle/>
          <a:p>
            <a:pPr algn="r" rtl="1"/>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a:t>
            </a:r>
            <a:r>
              <a:rPr lang="fa-IR" sz="2400" b="1" dirty="0" smtClean="0">
                <a:solidFill>
                  <a:srgbClr val="FFC000"/>
                </a:solidFill>
                <a:effectLst>
                  <a:outerShdw blurRad="38100" dist="38100" dir="2700000" algn="tl">
                    <a:srgbClr val="000000">
                      <a:alpha val="43137"/>
                    </a:srgbClr>
                  </a:outerShdw>
                </a:effectLst>
                <a:cs typeface="B Titr" panose="00000700000000000000" pitchFamily="2" charset="-78"/>
              </a:rPr>
              <a:t>156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قانون برنامه سوم توسعه اقتصادی، اجتماعی و فرهنگی جمهوری اسلامی </a:t>
            </a:r>
            <a:r>
              <a:rPr lang="fa-IR" sz="2400" b="1" dirty="0" smtClean="0">
                <a:solidFill>
                  <a:srgbClr val="FFC000"/>
                </a:solidFill>
                <a:effectLst>
                  <a:outerShdw blurRad="38100" dist="38100" dir="2700000" algn="tl">
                    <a:srgbClr val="000000">
                      <a:alpha val="43137"/>
                    </a:srgbClr>
                  </a:outerShdw>
                </a:effectLst>
                <a:latin typeface="+mn-lt"/>
                <a:ea typeface="+mn-ea"/>
                <a:cs typeface="B Titr" panose="00000700000000000000" pitchFamily="2" charset="-78"/>
              </a:rPr>
              <a:t>همکاری </a:t>
            </a:r>
            <a:r>
              <a:rPr lang="fa-IR" sz="2400" b="1" dirty="0">
                <a:solidFill>
                  <a:srgbClr val="FFC000"/>
                </a:solidFill>
                <a:effectLst>
                  <a:outerShdw blurRad="38100" dist="38100" dir="2700000" algn="tl">
                    <a:srgbClr val="000000">
                      <a:alpha val="43137"/>
                    </a:srgbClr>
                  </a:outerShdw>
                </a:effectLst>
                <a:latin typeface="+mn-lt"/>
                <a:ea typeface="+mn-ea"/>
                <a:cs typeface="B Titr" panose="00000700000000000000" pitchFamily="2" charset="-78"/>
              </a:rPr>
              <a:t>در حفاظت از ابنیه و آثار تاریخی و فرهنگی و بافتها و محوطه‌های فرهنگی، تاریخی و ممانعت از تغییر کاربری آنها</a:t>
            </a:r>
            <a:endParaRPr lang="en-US" sz="2400" b="1" dirty="0">
              <a:solidFill>
                <a:srgbClr val="FFC000"/>
              </a:solidFill>
              <a:effectLst>
                <a:outerShdw blurRad="38100" dist="38100" dir="2700000" algn="tl">
                  <a:srgbClr val="000000">
                    <a:alpha val="43137"/>
                  </a:srgbClr>
                </a:outerShdw>
              </a:effectLst>
              <a:latin typeface="+mn-lt"/>
              <a:ea typeface="+mn-ea"/>
              <a:cs typeface="B Titr" panose="00000700000000000000" pitchFamily="2" charset="-78"/>
            </a:endParaRPr>
          </a:p>
        </p:txBody>
      </p:sp>
      <p:sp>
        <p:nvSpPr>
          <p:cNvPr id="5" name="Rectangle 4"/>
          <p:cNvSpPr/>
          <p:nvPr/>
        </p:nvSpPr>
        <p:spPr>
          <a:xfrm>
            <a:off x="575894" y="2064291"/>
            <a:ext cx="11253134" cy="4247317"/>
          </a:xfrm>
          <a:prstGeom prst="rect">
            <a:avLst/>
          </a:prstGeom>
        </p:spPr>
        <p:txBody>
          <a:bodyPr wrap="square">
            <a:spAutoFit/>
          </a:bodyPr>
          <a:lstStyle/>
          <a:p>
            <a:pPr algn="just"/>
            <a:r>
              <a:rPr lang="en-US" dirty="0">
                <a:solidFill>
                  <a:prstClr val="black"/>
                </a:solidFill>
                <a:cs typeface="B Nazanin" panose="00000400000000000000" pitchFamily="2" charset="-78"/>
              </a:rPr>
              <a:t>_</a:t>
            </a:r>
          </a:p>
          <a:p>
            <a:pPr algn="just"/>
            <a:r>
              <a:rPr lang="en-US" dirty="0" err="1">
                <a:solidFill>
                  <a:prstClr val="black"/>
                </a:solidFill>
                <a:cs typeface="B Nazanin" panose="00000400000000000000" pitchFamily="2" charset="-78"/>
              </a:rPr>
              <a:t>بررسی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تحول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سیاست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ایران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نشان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دهنده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فراز</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نشیب</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فراوانی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مهمترین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رویدادهای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اقتصادی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اجتماعی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سیاسی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مؤثر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فرایند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بوده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تصویر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علاوه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سیاست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همراه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ارائه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مصادیق</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اقدامات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اجرایی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بازة</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زمانی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نظر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مقاله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۱۳۵۷ </a:t>
            </a:r>
            <a:r>
              <a:rPr lang="en-US" dirty="0" err="1">
                <a:solidFill>
                  <a:prstClr val="black"/>
                </a:solidFill>
                <a:cs typeface="B Nazanin" panose="00000400000000000000" pitchFamily="2" charset="-78"/>
              </a:rPr>
              <a:t>تا</a:t>
            </a:r>
            <a:r>
              <a:rPr lang="en-US" dirty="0">
                <a:solidFill>
                  <a:prstClr val="black"/>
                </a:solidFill>
                <a:cs typeface="B Nazanin" panose="00000400000000000000" pitchFamily="2" charset="-78"/>
              </a:rPr>
              <a:t> ۱۳۹۱)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جدول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یک</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معرفی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خلاصه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شده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براساس</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تصویر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شماره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قوانین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پنج </a:t>
            </a:r>
            <a:r>
              <a:rPr lang="en-US" dirty="0" err="1">
                <a:solidFill>
                  <a:prstClr val="black"/>
                </a:solidFill>
                <a:cs typeface="B Nazanin" panose="00000400000000000000" pitchFamily="2" charset="-78"/>
              </a:rPr>
              <a:t>ساله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اقتصادی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اجتماعی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سیاسی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تحولات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ساختاری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صورت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گرفته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سطح</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جمله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پیروزی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انقلاب</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اسلامی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وقوع</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جنگ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تحمیلی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شکل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گیری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دولتها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رویکردهای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مختلف</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همراه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تغییرات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صورت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گرفته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مدیریت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تأثیرات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بسزایی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را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فرایند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شکل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گیری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سیاستها</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ایران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گذاشته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تصوير</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2</a:t>
            </a:r>
            <a:r>
              <a:rPr lang="en-US"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a:p>
            <a:pPr algn="just"/>
            <a:r>
              <a:rPr lang="en-US" dirty="0">
                <a:solidFill>
                  <a:prstClr val="black"/>
                </a:solidFill>
                <a:cs typeface="B Nazanin" panose="00000400000000000000" pitchFamily="2" charset="-78"/>
              </a:rPr>
              <a:t>یافته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حاصل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بررسی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صورت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گرفته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نشان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دهد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۱۳۶۴ </a:t>
            </a:r>
            <a:r>
              <a:rPr lang="en-US" dirty="0" err="1">
                <a:solidFill>
                  <a:prstClr val="black"/>
                </a:solidFill>
                <a:cs typeface="B Nazanin" panose="00000400000000000000" pitchFamily="2" charset="-78"/>
              </a:rPr>
              <a:t>تا</a:t>
            </a:r>
            <a:r>
              <a:rPr lang="en-US" dirty="0">
                <a:solidFill>
                  <a:prstClr val="black"/>
                </a:solidFill>
                <a:cs typeface="B Nazanin" panose="00000400000000000000" pitchFamily="2" charset="-78"/>
              </a:rPr>
              <a:t> ۱۳۷۰ </a:t>
            </a:r>
            <a:r>
              <a:rPr lang="en-US" dirty="0" err="1">
                <a:solidFill>
                  <a:prstClr val="black"/>
                </a:solidFill>
                <a:cs typeface="B Nazanin" panose="00000400000000000000" pitchFamily="2" charset="-78"/>
              </a:rPr>
              <a:t>جایگاه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اداری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حقوقی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پژوهشی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مالی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واسطه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تشکیل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تقویت</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ارتقا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یابد</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۱۳۷۰تا۱۳۷۳ </a:t>
            </a:r>
            <a:r>
              <a:rPr lang="en-US" dirty="0" err="1">
                <a:solidFill>
                  <a:prstClr val="black"/>
                </a:solidFill>
                <a:cs typeface="B Nazanin" panose="00000400000000000000" pitchFamily="2" charset="-78"/>
              </a:rPr>
              <a:t>جایگاه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تثبیت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شود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قانون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اول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پنج </a:t>
            </a:r>
            <a:r>
              <a:rPr lang="en-US" dirty="0" err="1">
                <a:solidFill>
                  <a:prstClr val="black"/>
                </a:solidFill>
                <a:cs typeface="B Nazanin" panose="00000400000000000000" pitchFamily="2" charset="-78"/>
              </a:rPr>
              <a:t>ساله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۱۳۶۸تا۱۳۷۲ </a:t>
            </a:r>
            <a:r>
              <a:rPr lang="en-US" dirty="0" err="1">
                <a:solidFill>
                  <a:prstClr val="black"/>
                </a:solidFill>
                <a:cs typeface="B Nazanin" panose="00000400000000000000" pitchFamily="2" charset="-78"/>
              </a:rPr>
              <a:t>تصویب</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گردد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هرچند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تحقق</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یابد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ادامه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۱۳۷۳ تا۱۳۷۵ </a:t>
            </a:r>
            <a:r>
              <a:rPr lang="en-US" dirty="0" err="1">
                <a:solidFill>
                  <a:prstClr val="black"/>
                </a:solidFill>
                <a:cs typeface="B Nazanin" panose="00000400000000000000" pitchFamily="2" charset="-78"/>
              </a:rPr>
              <a:t>بستر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منظور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ایجاد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تحولات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بنیادی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ساختار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تأکید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تحولات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اقتصادی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صورت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پذیرد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قانون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پنج </a:t>
            </a:r>
            <a:r>
              <a:rPr lang="en-US" dirty="0" err="1">
                <a:solidFill>
                  <a:prstClr val="black"/>
                </a:solidFill>
                <a:cs typeface="B Nazanin" panose="00000400000000000000" pitchFamily="2" charset="-78"/>
              </a:rPr>
              <a:t>ساله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۱۳۷۴تا۱۳۷۸ </a:t>
            </a:r>
            <a:r>
              <a:rPr lang="en-US" dirty="0" err="1">
                <a:solidFill>
                  <a:prstClr val="black"/>
                </a:solidFill>
                <a:cs typeface="B Nazanin" panose="00000400000000000000" pitchFamily="2" charset="-78"/>
              </a:rPr>
              <a:t>تصویب</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شود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۱۳۷۵تا۱۳۸۲ </a:t>
            </a:r>
            <a:r>
              <a:rPr lang="en-US" dirty="0" err="1">
                <a:solidFill>
                  <a:prstClr val="black"/>
                </a:solidFill>
                <a:cs typeface="B Nazanin" panose="00000400000000000000" pitchFamily="2" charset="-78"/>
              </a:rPr>
              <a:t>تحولات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بنیادی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تأکید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جنبه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اجتماعی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طریق</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اقدامات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نرم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افزاری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تحقق</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یابند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شاهد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نقش</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مؤثر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حوزه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تدوین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قوانین</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موازات </a:t>
            </a:r>
            <a:r>
              <a:rPr lang="en-US" dirty="0" err="1">
                <a:solidFill>
                  <a:prstClr val="black"/>
                </a:solidFill>
                <a:cs typeface="B Nazanin" panose="00000400000000000000" pitchFamily="2" charset="-78"/>
              </a:rPr>
              <a:t>تصویب</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قانون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سوم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پنج </a:t>
            </a:r>
            <a:r>
              <a:rPr lang="en-US" dirty="0" err="1">
                <a:solidFill>
                  <a:prstClr val="black"/>
                </a:solidFill>
                <a:cs typeface="B Nazanin" panose="00000400000000000000" pitchFamily="2" charset="-78"/>
              </a:rPr>
              <a:t>ساله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۱۳۷۹تا۱۳۸۳ </a:t>
            </a:r>
            <a:r>
              <a:rPr lang="en-US" dirty="0" err="1">
                <a:solidFill>
                  <a:prstClr val="black"/>
                </a:solidFill>
                <a:cs typeface="B Nazanin" panose="00000400000000000000" pitchFamily="2" charset="-78"/>
              </a:rPr>
              <a:t>بود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واقع</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تأکید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موضوع</a:t>
            </a:r>
            <a:r>
              <a:rPr lang="en-US" dirty="0">
                <a:solidFill>
                  <a:prstClr val="black"/>
                </a:solidFill>
                <a:cs typeface="B Nazanin" panose="00000400000000000000" pitchFamily="2" charset="-78"/>
              </a:rPr>
              <a:t> توانمندسازی </a:t>
            </a:r>
            <a:r>
              <a:rPr lang="en-US" dirty="0" err="1">
                <a:solidFill>
                  <a:prstClr val="black"/>
                </a:solidFill>
                <a:cs typeface="B Nazanin" panose="00000400000000000000" pitchFamily="2" charset="-78"/>
              </a:rPr>
              <a:t>محیطهای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تاریخی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بیش</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گذشته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قرار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گیرد</a:t>
            </a:r>
            <a:r>
              <a:rPr lang="en-US" dirty="0">
                <a:solidFill>
                  <a:prstClr val="black"/>
                </a:solidFill>
                <a:cs typeface="B Nazanin" panose="00000400000000000000" pitchFamily="2" charset="-78"/>
              </a:rPr>
              <a:t>. </a:t>
            </a:r>
          </a:p>
        </p:txBody>
      </p:sp>
    </p:spTree>
    <p:extLst>
      <p:ext uri="{BB962C8B-B14F-4D97-AF65-F5344CB8AC3E}">
        <p14:creationId xmlns:p14="http://schemas.microsoft.com/office/powerpoint/2010/main" val="19518583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29208" y="2126436"/>
            <a:ext cx="11243388" cy="2308324"/>
          </a:xfrm>
          <a:prstGeom prst="rect">
            <a:avLst/>
          </a:prstGeom>
        </p:spPr>
        <p:txBody>
          <a:bodyPr wrap="square">
            <a:spAutoFit/>
          </a:bodyPr>
          <a:lstStyle/>
          <a:p>
            <a:pPr algn="justLow"/>
            <a:r>
              <a:rPr lang="en-US" dirty="0" err="1">
                <a:solidFill>
                  <a:prstClr val="black"/>
                </a:solidFill>
                <a:cs typeface="B Nazanin" panose="00000400000000000000" pitchFamily="2" charset="-78"/>
              </a:rPr>
              <a:t>سالهای</a:t>
            </a:r>
            <a:r>
              <a:rPr lang="en-US" dirty="0">
                <a:solidFill>
                  <a:prstClr val="black"/>
                </a:solidFill>
                <a:cs typeface="B Nazanin" panose="00000400000000000000" pitchFamily="2" charset="-78"/>
              </a:rPr>
              <a:t> ۱۳۸۲تا۱۳۸۳ </a:t>
            </a:r>
            <a:r>
              <a:rPr lang="en-US" dirty="0" err="1">
                <a:solidFill>
                  <a:prstClr val="black"/>
                </a:solidFill>
                <a:cs typeface="B Nazanin" panose="00000400000000000000" pitchFamily="2" charset="-78"/>
              </a:rPr>
              <a:t>سیاست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قبل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حوزه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شتابزدگی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تداوم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یابند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جایگاه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سیاسی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حقوقی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مدیریتی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متحول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شود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ادامه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۱۳۸۳ تا۱۳۸۸،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موازات </a:t>
            </a:r>
            <a:r>
              <a:rPr lang="en-US" dirty="0" err="1">
                <a:solidFill>
                  <a:prstClr val="black"/>
                </a:solidFill>
                <a:cs typeface="B Nazanin" panose="00000400000000000000" pitchFamily="2" charset="-78"/>
              </a:rPr>
              <a:t>تصویب</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قانون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چهارم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پنج </a:t>
            </a:r>
            <a:r>
              <a:rPr lang="en-US" dirty="0" err="1">
                <a:solidFill>
                  <a:prstClr val="black"/>
                </a:solidFill>
                <a:cs typeface="B Nazanin" panose="00000400000000000000" pitchFamily="2" charset="-78"/>
              </a:rPr>
              <a:t>ساله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۱۳۸۴ تا۱۳۸۸،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موضوع</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برداری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راستای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گسترش</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صنعت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گردشگری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شود</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سوی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دیگر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تنوع</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آثار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ثبتی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حوزه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طبیعی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معنوی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افزایش</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ثبت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فهرست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جهانی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بیش</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گذشته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قرار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گیرد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ادامه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سیاست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بعدی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فاصله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سالهای</a:t>
            </a:r>
            <a:r>
              <a:rPr lang="en-US" dirty="0">
                <a:solidFill>
                  <a:prstClr val="black"/>
                </a:solidFill>
                <a:cs typeface="B Nazanin" panose="00000400000000000000" pitchFamily="2" charset="-78"/>
              </a:rPr>
              <a:t> ۱۳۸۸ </a:t>
            </a:r>
            <a:r>
              <a:rPr lang="en-US" dirty="0" err="1">
                <a:solidFill>
                  <a:prstClr val="black"/>
                </a:solidFill>
                <a:cs typeface="B Nazanin" panose="00000400000000000000" pitchFamily="2" charset="-78"/>
              </a:rPr>
              <a:t>تا</a:t>
            </a:r>
            <a:r>
              <a:rPr lang="en-US" dirty="0">
                <a:solidFill>
                  <a:prstClr val="black"/>
                </a:solidFill>
                <a:cs typeface="B Nazanin" panose="00000400000000000000" pitchFamily="2" charset="-78"/>
              </a:rPr>
              <a:t> ۱۳۹۱ </a:t>
            </a:r>
            <a:r>
              <a:rPr lang="en-US" dirty="0" err="1">
                <a:solidFill>
                  <a:prstClr val="black"/>
                </a:solidFill>
                <a:cs typeface="B Nazanin" panose="00000400000000000000" pitchFamily="2" charset="-78"/>
              </a:rPr>
              <a:t>تداوم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یابد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واسطه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بیشتر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جنبه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اقتصادی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نسبت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معنای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آن</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تأکید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مدیریت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سیاسی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سازمان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کمتر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قرار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گیرد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رو</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سال</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۱۳۷۵ </a:t>
            </a:r>
            <a:r>
              <a:rPr lang="en-US" dirty="0" err="1">
                <a:solidFill>
                  <a:prstClr val="black"/>
                </a:solidFill>
                <a:cs typeface="B Nazanin" panose="00000400000000000000" pitchFamily="2" charset="-78"/>
              </a:rPr>
              <a:t>تا</a:t>
            </a:r>
            <a:r>
              <a:rPr lang="en-US" dirty="0">
                <a:solidFill>
                  <a:prstClr val="black"/>
                </a:solidFill>
                <a:cs typeface="B Nazanin" panose="00000400000000000000" pitchFamily="2" charset="-78"/>
              </a:rPr>
              <a:t> ۱۳۸۲ </a:t>
            </a:r>
            <a:r>
              <a:rPr lang="en-US" dirty="0" err="1">
                <a:solidFill>
                  <a:prstClr val="black"/>
                </a:solidFill>
                <a:cs typeface="B Nazanin" panose="00000400000000000000" pitchFamily="2" charset="-78"/>
              </a:rPr>
              <a:t>را</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توان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دوره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حمایت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بیشتر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توجه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موضوع</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تدوین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قوانین</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سیاست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های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شمار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أورد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نتیجه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تصویب</a:t>
            </a:r>
            <a:r>
              <a:rPr lang="en-US" dirty="0">
                <a:solidFill>
                  <a:prstClr val="black"/>
                </a:solidFill>
                <a:cs typeface="B Nazanin" panose="00000400000000000000" pitchFamily="2" charset="-78"/>
              </a:rPr>
              <a:t> و </a:t>
            </a:r>
            <a:r>
              <a:rPr lang="en-US" dirty="0" err="1">
                <a:solidFill>
                  <a:prstClr val="black"/>
                </a:solidFill>
                <a:cs typeface="B Nazanin" panose="00000400000000000000" pitchFamily="2" charset="-78"/>
              </a:rPr>
              <a:t>اجرای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قانون</a:t>
            </a:r>
            <a:r>
              <a:rPr lang="en-US" dirty="0">
                <a:solidFill>
                  <a:prstClr val="black"/>
                </a:solidFill>
                <a:cs typeface="B Nazanin" panose="00000400000000000000" pitchFamily="2" charset="-78"/>
              </a:rPr>
              <a:t> پنج </a:t>
            </a:r>
            <a:r>
              <a:rPr lang="en-US" dirty="0" err="1">
                <a:solidFill>
                  <a:prstClr val="black"/>
                </a:solidFill>
                <a:cs typeface="B Nazanin" panose="00000400000000000000" pitchFamily="2" charset="-78"/>
              </a:rPr>
              <a:t>ساله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برنامه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سوم</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توسعه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کشور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گامی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مؤثر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ایجاد</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تحولات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بنیادی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در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حوزه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حفاظت</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از</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میراث</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فرهنگی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به</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شمار</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می</a:t>
            </a:r>
            <a:r>
              <a:rPr lang="en-US" dirty="0">
                <a:solidFill>
                  <a:prstClr val="black"/>
                </a:solidFill>
                <a:cs typeface="B Nazanin" panose="00000400000000000000" pitchFamily="2" charset="-78"/>
              </a:rPr>
              <a:t> </a:t>
            </a:r>
            <a:r>
              <a:rPr lang="en-US" dirty="0" err="1">
                <a:solidFill>
                  <a:prstClr val="black"/>
                </a:solidFill>
                <a:cs typeface="B Nazanin" panose="00000400000000000000" pitchFamily="2" charset="-78"/>
              </a:rPr>
              <a:t>آید</a:t>
            </a:r>
            <a:r>
              <a:rPr lang="fa-IR" dirty="0">
                <a:solidFill>
                  <a:prstClr val="black"/>
                </a:solidFill>
                <a:cs typeface="B Nazanin" panose="00000400000000000000" pitchFamily="2" charset="-78"/>
              </a:rPr>
              <a:t>.</a:t>
            </a:r>
            <a:endParaRPr lang="en-US" dirty="0">
              <a:solidFill>
                <a:prstClr val="black"/>
              </a:solidFill>
              <a:cs typeface="B Nazanin" panose="00000400000000000000" pitchFamily="2" charset="-78"/>
            </a:endParaRPr>
          </a:p>
        </p:txBody>
      </p:sp>
      <p:sp>
        <p:nvSpPr>
          <p:cNvPr id="4" name="Title 1"/>
          <p:cNvSpPr>
            <a:spLocks noGrp="1"/>
          </p:cNvSpPr>
          <p:nvPr>
            <p:ph type="title"/>
          </p:nvPr>
        </p:nvSpPr>
        <p:spPr>
          <a:xfrm>
            <a:off x="575894" y="748319"/>
            <a:ext cx="11029616" cy="988332"/>
          </a:xfrm>
        </p:spPr>
        <p:txBody>
          <a:bodyPr>
            <a:normAutofit fontScale="90000"/>
          </a:bodyPr>
          <a:lstStyle/>
          <a:p>
            <a:pPr algn="r" rtl="1"/>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a:t>
            </a:r>
            <a:r>
              <a:rPr lang="fa-IR" sz="2400" b="1" dirty="0" smtClean="0">
                <a:solidFill>
                  <a:srgbClr val="FFC000"/>
                </a:solidFill>
                <a:effectLst>
                  <a:outerShdw blurRad="38100" dist="38100" dir="2700000" algn="tl">
                    <a:srgbClr val="000000">
                      <a:alpha val="43137"/>
                    </a:srgbClr>
                  </a:outerShdw>
                </a:effectLst>
                <a:cs typeface="B Titr" panose="00000700000000000000" pitchFamily="2" charset="-78"/>
              </a:rPr>
              <a:t>156 </a:t>
            </a:r>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قانون برنامه سوم توسعه اقتصادی، اجتماعی و فرهنگی جمهوری اسلامی </a:t>
            </a:r>
            <a:r>
              <a:rPr lang="fa-IR" sz="2400" b="1" dirty="0" smtClean="0">
                <a:solidFill>
                  <a:srgbClr val="FFC000"/>
                </a:solidFill>
                <a:effectLst>
                  <a:outerShdw blurRad="38100" dist="38100" dir="2700000" algn="tl">
                    <a:srgbClr val="000000">
                      <a:alpha val="43137"/>
                    </a:srgbClr>
                  </a:outerShdw>
                </a:effectLst>
                <a:latin typeface="+mn-lt"/>
                <a:ea typeface="+mn-ea"/>
                <a:cs typeface="B Titr" panose="00000700000000000000" pitchFamily="2" charset="-78"/>
              </a:rPr>
              <a:t>همکاری </a:t>
            </a:r>
            <a:r>
              <a:rPr lang="fa-IR" sz="2400" b="1" dirty="0">
                <a:solidFill>
                  <a:srgbClr val="FFC000"/>
                </a:solidFill>
                <a:effectLst>
                  <a:outerShdw blurRad="38100" dist="38100" dir="2700000" algn="tl">
                    <a:srgbClr val="000000">
                      <a:alpha val="43137"/>
                    </a:srgbClr>
                  </a:outerShdw>
                </a:effectLst>
                <a:latin typeface="+mn-lt"/>
                <a:ea typeface="+mn-ea"/>
                <a:cs typeface="B Titr" panose="00000700000000000000" pitchFamily="2" charset="-78"/>
              </a:rPr>
              <a:t>در حفاظت از ابنیه و آثار تاریخی و فرهنگی و بافتها و محوطه‌های فرهنگی، تاریخی و ممانعت از تغییر کاربری آنها</a:t>
            </a:r>
            <a:endParaRPr lang="en-US" sz="2400" b="1" dirty="0">
              <a:solidFill>
                <a:srgbClr val="FFC000"/>
              </a:solidFill>
              <a:effectLst>
                <a:outerShdw blurRad="38100" dist="38100" dir="2700000" algn="tl">
                  <a:srgbClr val="000000">
                    <a:alpha val="43137"/>
                  </a:srgbClr>
                </a:outerShdw>
              </a:effectLst>
              <a:latin typeface="+mn-lt"/>
              <a:ea typeface="+mn-ea"/>
              <a:cs typeface="B Titr" panose="00000700000000000000" pitchFamily="2" charset="-78"/>
            </a:endParaRPr>
          </a:p>
        </p:txBody>
      </p:sp>
    </p:spTree>
    <p:extLst>
      <p:ext uri="{BB962C8B-B14F-4D97-AF65-F5344CB8AC3E}">
        <p14:creationId xmlns:p14="http://schemas.microsoft.com/office/powerpoint/2010/main" val="15266481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1886" y="1833124"/>
            <a:ext cx="11327362" cy="5016758"/>
          </a:xfrm>
          <a:prstGeom prst="rect">
            <a:avLst/>
          </a:prstGeom>
        </p:spPr>
        <p:txBody>
          <a:bodyPr wrap="square">
            <a:spAutoFit/>
          </a:bodyPr>
          <a:lstStyle/>
          <a:p>
            <a:pPr algn="justLow"/>
            <a:r>
              <a:rPr lang="fa-IR" sz="1600" dirty="0">
                <a:solidFill>
                  <a:srgbClr val="333333"/>
                </a:solidFill>
                <a:latin typeface="SDF"/>
                <a:cs typeface="B Nazanin" panose="00000400000000000000" pitchFamily="2" charset="-78"/>
              </a:rPr>
              <a:t> </a:t>
            </a:r>
          </a:p>
          <a:p>
            <a:pPr algn="justLow"/>
            <a:r>
              <a:rPr lang="fa-IR" sz="1600" dirty="0">
                <a:solidFill>
                  <a:srgbClr val="333333"/>
                </a:solidFill>
                <a:latin typeface="SDF"/>
                <a:cs typeface="B Nazanin" panose="00000400000000000000" pitchFamily="2" charset="-78"/>
              </a:rPr>
              <a:t>۳- قانون برنامه سوم توسعه: در این برنامه نسبت به برنامه قبلی توسعه، به امر مسجد بیشتر پرداخته شده و یک ماده (۱۶۳) در ۷ بند و یک تبصره به امور مسجد و نمازخانه اختصاص یافته است:</a:t>
            </a:r>
          </a:p>
          <a:p>
            <a:pPr algn="justLow"/>
            <a:r>
              <a:rPr lang="fa-IR" sz="1600" dirty="0">
                <a:solidFill>
                  <a:srgbClr val="333333"/>
                </a:solidFill>
                <a:latin typeface="SDF"/>
                <a:cs typeface="B Nazanin" panose="00000400000000000000" pitchFamily="2" charset="-78"/>
              </a:rPr>
              <a:t>- ماده ۱۶۳- با توجه به اهمیت گسترش فضاهای مذهبی و مساجد ضمن حفظ اصل ساماندهی ساخت و ساز، احیاء، تعمیر و تجهیز مساجد از طریق مشارکتهای مردمی و شوراهای شهری و روستایی دستگاههای اجرایی موضوع این ماده موظف اند طی سالهای اجرای برنامه اقدامات زیر را انجام دهند.</a:t>
            </a:r>
          </a:p>
          <a:p>
            <a:pPr algn="justLow"/>
            <a:r>
              <a:rPr lang="fa-IR" sz="1600" dirty="0">
                <a:solidFill>
                  <a:srgbClr val="333333"/>
                </a:solidFill>
                <a:latin typeface="SDF"/>
                <a:cs typeface="B Nazanin" panose="00000400000000000000" pitchFamily="2" charset="-78"/>
              </a:rPr>
              <a:t> </a:t>
            </a:r>
          </a:p>
          <a:p>
            <a:pPr marL="285750" indent="-285750" algn="justLow">
              <a:buFontTx/>
              <a:buChar char="-"/>
            </a:pPr>
            <a:r>
              <a:rPr lang="fa-IR" sz="1600" dirty="0">
                <a:solidFill>
                  <a:srgbClr val="333333"/>
                </a:solidFill>
                <a:latin typeface="SDF"/>
                <a:cs typeface="B Nazanin" panose="00000400000000000000" pitchFamily="2" charset="-78"/>
              </a:rPr>
              <a:t>- بند «‌الف»- وزارت مسکن و شهرسازی، شهرداری ها و سایر سازمانهای مسؤول در زمینه طراحی و اجرای طرحهای جامع، تفصیلی و هادی شهری و‌ روستایی موظفند طرحهای مذکور را با محوریت مساجد تهیه و اجرا کنند.</a:t>
            </a:r>
          </a:p>
          <a:p>
            <a:pPr marL="285750" indent="-285750" algn="justLow">
              <a:buFontTx/>
              <a:buChar char="-"/>
            </a:pPr>
            <a:r>
              <a:rPr lang="fa-IR" sz="1600" dirty="0">
                <a:solidFill>
                  <a:srgbClr val="333333"/>
                </a:solidFill>
                <a:latin typeface="SDF"/>
                <a:cs typeface="B Nazanin" panose="00000400000000000000" pitchFamily="2" charset="-78"/>
              </a:rPr>
              <a:t>- - بند «ب» - وزارت مسکن و شهرسازی و شهرداریها موظفند، در کلیه شهرکهای جدیدالاحداث اراضی مناسبی را برای احداث مسجد و پایگاههای ‌مقاومت بسیج پیش‌بینی کرده و پس از آماده‌سازی بدون دریافت هزینه در اختیار متقاضیان احداث مساجد و پایگاههای مقاومت بسیج قرار دهند و ‌قیمت اراضی را در هزینه مربوط به آماده سازی اراضی منظور کنند.</a:t>
            </a:r>
          </a:p>
          <a:p>
            <a:pPr algn="justLow"/>
            <a:r>
              <a:rPr lang="fa-IR" sz="1600" dirty="0">
                <a:solidFill>
                  <a:srgbClr val="333333"/>
                </a:solidFill>
                <a:latin typeface="SDF"/>
                <a:cs typeface="B Nazanin" panose="00000400000000000000" pitchFamily="2" charset="-78"/>
              </a:rPr>
              <a:t>- - بند «ج» - وزارتخانه های راه و ترابری و نفت موظف اند به منظور تسهیل دسترسی مسافران به اماکن مذهبی با انجام هماهنگیهای لازم از محل اعتبارات عمرانی و جاری خود نسبت به احداث مسجد و یا نمازخانه و همچنین نگهداری و مدیریت مساجد و نمازخانه های موجود و جدیدالاحداث، در پایانه های مسافری و پمپ بنزینهای بین شهری اقدام کنند.</a:t>
            </a:r>
          </a:p>
          <a:p>
            <a:pPr algn="justLow"/>
            <a:r>
              <a:rPr lang="fa-IR" sz="1600" dirty="0">
                <a:solidFill>
                  <a:srgbClr val="333333"/>
                </a:solidFill>
                <a:latin typeface="SDF"/>
                <a:cs typeface="B Nazanin" panose="00000400000000000000" pitchFamily="2" charset="-78"/>
              </a:rPr>
              <a:t>- - بند «د»- وزارت امور اقتصادی و دارایی موظف است کلیه وجوه پرداختی توسط اشخاص حقیقی و حقوقی در ارتباط با احداث، تعمیر و تجهیز مساجد و سایر فضاهای مذهبی را به عنوان هزینه قابل قبول منظور کن.</a:t>
            </a:r>
          </a:p>
          <a:p>
            <a:pPr algn="justLow"/>
            <a:r>
              <a:rPr lang="fa-IR" sz="1600" dirty="0">
                <a:solidFill>
                  <a:srgbClr val="333333"/>
                </a:solidFill>
                <a:latin typeface="SDF"/>
                <a:cs typeface="B Nazanin" panose="00000400000000000000" pitchFamily="2" charset="-78"/>
              </a:rPr>
              <a:t>- - بند «ه»- شهرداری ها و سازمان جنگلها و مراتع کشور موظف اند نسبت به اختصاص فضای مناسب در پارکهای ملی و عمومی حسب مورد برای ایجاد مسجد یا نمازخانه اقدام کنند.</a:t>
            </a:r>
          </a:p>
          <a:p>
            <a:pPr algn="justLow"/>
            <a:r>
              <a:rPr lang="fa-IR" sz="1600" dirty="0">
                <a:solidFill>
                  <a:srgbClr val="333333"/>
                </a:solidFill>
                <a:latin typeface="SDF"/>
                <a:cs typeface="B Nazanin" panose="00000400000000000000" pitchFamily="2" charset="-78"/>
              </a:rPr>
              <a:t>- - بند «و»- با هدف اعتلای جایگاه مسجد و مدرسه در فعالیتهای اجتماعی ، فرهنگی محلات، روستاها و شهرها و هماهنگ سازی فعالیتهای سازماندهی شده در این مکانها در جهت ارتقای ایمان و ارزشهای معنوی و اخلاقی و شکوفایی خلاقیتهای علمی ، فرهنگی و هنری گروههای مختلف جامعه به ویژه نوجوانان و جوانان اقدامات ذیل در سالهای برنامه سوم توسعه انجام می گیرد:</a:t>
            </a:r>
          </a:p>
          <a:p>
            <a:pPr algn="justLow"/>
            <a:r>
              <a:rPr lang="fa-IR" sz="1600" dirty="0">
                <a:solidFill>
                  <a:srgbClr val="333333"/>
                </a:solidFill>
                <a:latin typeface="SDF"/>
                <a:cs typeface="B Nazanin" panose="00000400000000000000" pitchFamily="2" charset="-78"/>
              </a:rPr>
              <a:t> </a:t>
            </a:r>
          </a:p>
        </p:txBody>
      </p:sp>
      <p:sp>
        <p:nvSpPr>
          <p:cNvPr id="7" name="Title 1"/>
          <p:cNvSpPr>
            <a:spLocks noGrp="1"/>
          </p:cNvSpPr>
          <p:nvPr>
            <p:ph type="title"/>
          </p:nvPr>
        </p:nvSpPr>
        <p:spPr>
          <a:xfrm>
            <a:off x="575894" y="748319"/>
            <a:ext cx="11029616" cy="988332"/>
          </a:xfrm>
        </p:spPr>
        <p:txBody>
          <a:bodyPr>
            <a:noAutofit/>
          </a:bodyPr>
          <a:lstStyle/>
          <a:p>
            <a:pPr algn="justLow" rtl="1"/>
            <a:r>
              <a:rPr lang="fa-IR" sz="22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a:t>
            </a:r>
          </a:p>
        </p:txBody>
      </p:sp>
    </p:spTree>
    <p:extLst>
      <p:ext uri="{BB962C8B-B14F-4D97-AF65-F5344CB8AC3E}">
        <p14:creationId xmlns:p14="http://schemas.microsoft.com/office/powerpoint/2010/main" val="2108285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3894" y="1873394"/>
            <a:ext cx="11430000" cy="4832092"/>
          </a:xfrm>
          <a:prstGeom prst="rect">
            <a:avLst/>
          </a:prstGeom>
        </p:spPr>
        <p:txBody>
          <a:bodyPr wrap="square">
            <a:spAutoFit/>
          </a:bodyPr>
          <a:lstStyle/>
          <a:p>
            <a:pPr algn="just"/>
            <a:r>
              <a:rPr lang="fa-IR" sz="1400" b="1" dirty="0">
                <a:solidFill>
                  <a:srgbClr val="333333"/>
                </a:solidFill>
                <a:latin typeface="SDF"/>
                <a:cs typeface="B Nazanin" panose="00000400000000000000" pitchFamily="2" charset="-78"/>
              </a:rPr>
              <a:t>- ۱- حمایت مالی، قانونی و حقوقی از پژوهشهای کاربردی با هدف شناخت راهکارهای اجرایی برای ارتقاء جایگاه مسجد و مدرسه در فعالیتهای اجتماعی و فرهنگی کشور</a:t>
            </a:r>
          </a:p>
          <a:p>
            <a:pPr algn="just"/>
            <a:r>
              <a:rPr lang="fa-IR" sz="1400" b="1" dirty="0">
                <a:solidFill>
                  <a:srgbClr val="333333"/>
                </a:solidFill>
                <a:latin typeface="SDF"/>
                <a:cs typeface="B Nazanin" panose="00000400000000000000" pitchFamily="2" charset="-78"/>
              </a:rPr>
              <a:t>- ۲- تعریف فعالیتهای آموزشی، فرهنگی و هنری مشترک مسجد و مدرسه در آیین نامه ها و مقررات بخشهای آموزش، فرهنگ و هنر و تبلیغات اسلامی ، تربیت بدنی و ورزش.</a:t>
            </a:r>
          </a:p>
          <a:p>
            <a:pPr algn="just"/>
            <a:r>
              <a:rPr lang="fa-IR" sz="1400" b="1" dirty="0">
                <a:solidFill>
                  <a:srgbClr val="333333"/>
                </a:solidFill>
                <a:latin typeface="SDF"/>
                <a:cs typeface="B Nazanin" panose="00000400000000000000" pitchFamily="2" charset="-78"/>
              </a:rPr>
              <a:t> </a:t>
            </a:r>
          </a:p>
          <a:p>
            <a:pPr algn="just"/>
            <a:r>
              <a:rPr lang="fa-IR" sz="1400" b="1" dirty="0">
                <a:solidFill>
                  <a:srgbClr val="333333"/>
                </a:solidFill>
                <a:latin typeface="SDF"/>
                <a:cs typeface="B Nazanin" panose="00000400000000000000" pitchFamily="2" charset="-78"/>
              </a:rPr>
              <a:t>- - بند «ز»- به منظور ساماندهی نحوه اختصاص و مصرف منابع اعتباری دولت در زمینه احیاء و بازسازی مساجد، کمک به مراکز تحقیقاتی حوزه‌های‌علمیه، فعالیتهای مربوط به تبلیغات دینی و با هدف تقویت و متناسب کردن مشارکت مردمی در تأمین منابع این فعالیتها، سازمان تبلیغات اسلامی ‌موظف است طی یک سال در چارچوب رهنمودهای مقام معظم رهبری و مشورت با مراجع ذی‌ربط و انجام مطالعات لازم با همکاری سازمان امور‌اداری و استخدامی کشور و سازمان برنامه و بودجه طرحی را تهیه و به دولت ارائه دهد تا پس از بررسی و تصویب، مبنای پیش‌بینی و مصرف منابع‌دولتی در این امور قرار گیرد.</a:t>
            </a:r>
          </a:p>
          <a:p>
            <a:pPr algn="just"/>
            <a:r>
              <a:rPr lang="fa-IR" sz="1400" b="1" dirty="0">
                <a:solidFill>
                  <a:srgbClr val="333333"/>
                </a:solidFill>
                <a:latin typeface="SDF"/>
                <a:cs typeface="B Nazanin" panose="00000400000000000000" pitchFamily="2" charset="-78"/>
              </a:rPr>
              <a:t>‌- تبصره- دولت موظف است در مناطق روستائی در صورت پنجاه درصد (۵۰%) خودیاری مردم برای احداث مسجد پنجاه درصد (۵۰%) باقیمانده‌ را تأمین نماید.</a:t>
            </a:r>
          </a:p>
          <a:p>
            <a:pPr algn="just"/>
            <a:r>
              <a:rPr lang="fa-IR" sz="1400" b="1" dirty="0">
                <a:solidFill>
                  <a:srgbClr val="333333"/>
                </a:solidFill>
                <a:latin typeface="SDF"/>
                <a:cs typeface="B Nazanin" panose="00000400000000000000" pitchFamily="2" charset="-78"/>
              </a:rPr>
              <a:t> </a:t>
            </a:r>
          </a:p>
          <a:p>
            <a:pPr algn="just"/>
            <a:r>
              <a:rPr lang="fa-IR" sz="1400" b="1" dirty="0">
                <a:solidFill>
                  <a:srgbClr val="333333"/>
                </a:solidFill>
                <a:latin typeface="SDF"/>
                <a:cs typeface="B Nazanin" panose="00000400000000000000" pitchFamily="2" charset="-78"/>
              </a:rPr>
              <a:t>۴- قانون‌ برنامه‌ چهارم‌ توسعه:‌ در این برنامه نسبت به برنامه سوم توسعه کمتر به حوزه مسجد پرداخته شده است . تنها یک ماده (۱۰۶) در دو بند در خصوص مسجد می باشد:</a:t>
            </a:r>
          </a:p>
          <a:p>
            <a:pPr algn="just"/>
            <a:r>
              <a:rPr lang="fa-IR" sz="1400" b="1" dirty="0">
                <a:solidFill>
                  <a:srgbClr val="333333"/>
                </a:solidFill>
                <a:latin typeface="SDF"/>
                <a:cs typeface="B Nazanin" panose="00000400000000000000" pitchFamily="2" charset="-78"/>
              </a:rPr>
              <a:t>- ماده‌ ۱۰۶ ـ دولت‌ مکلف‌ است‌ به‎منظور تعمیق‌ ارزشها، باورها، فرهنگ‌ معنویت‌ و نیز حفظ‌هویت‌ اسلامی‌ ـ ایرانی‌، اعتلای‌ معرفت‌ دینی‌ و توسعه‌ فرهنگ‌ قرآنی‌، اقدام‌های‌ ذیل‌ را انجام‌ دهد:</a:t>
            </a:r>
          </a:p>
          <a:p>
            <a:pPr algn="just"/>
            <a:r>
              <a:rPr lang="fa-IR" sz="1400" b="1" dirty="0">
                <a:solidFill>
                  <a:srgbClr val="333333"/>
                </a:solidFill>
                <a:latin typeface="SDF"/>
                <a:cs typeface="B Nazanin" panose="00000400000000000000" pitchFamily="2" charset="-78"/>
              </a:rPr>
              <a:t> </a:t>
            </a:r>
          </a:p>
          <a:p>
            <a:pPr algn="just"/>
            <a:r>
              <a:rPr lang="fa-IR" sz="1400" b="1" dirty="0">
                <a:solidFill>
                  <a:srgbClr val="333333"/>
                </a:solidFill>
                <a:latin typeface="SDF"/>
                <a:cs typeface="B Nazanin" panose="00000400000000000000" pitchFamily="2" charset="-78"/>
              </a:rPr>
              <a:t>- - بند «ه» ـ تهیه‌ طرح‌ جامع‌ گسترش‌ فضاهای‌ مذهبی‌ و مساجد توسط‌ سازمانهای‌ تبلیغات ‌اسلامی‌ و اوقاف‌ و امور خیریه‌ با همکاری‌ سازمان‌ میراث‌ فرهنگی‌ تا پایان‌ سال‌ اول‌ برنامه ‌چهارم‌.»</a:t>
            </a:r>
          </a:p>
          <a:p>
            <a:pPr algn="just"/>
            <a:r>
              <a:rPr lang="fa-IR" sz="1400" b="1" dirty="0">
                <a:solidFill>
                  <a:srgbClr val="333333"/>
                </a:solidFill>
                <a:latin typeface="SDF"/>
                <a:cs typeface="B Nazanin" panose="00000400000000000000" pitchFamily="2" charset="-78"/>
              </a:rPr>
              <a:t>- - بند «ز» ـ تقویت‌ سهم‌ کتابخوانی‌ در حوزه‌ دین‌ در کشور، خصوصاً مناطق‌ محروم‌ و طراحی‌ کتابخانه‌ حوزه‌ دین‌ در مساجد و سایر اماکن‌ مذهبی‌.</a:t>
            </a:r>
          </a:p>
          <a:p>
            <a:pPr algn="just"/>
            <a:r>
              <a:rPr lang="fa-IR" sz="1400" b="1" dirty="0">
                <a:solidFill>
                  <a:srgbClr val="333333"/>
                </a:solidFill>
                <a:latin typeface="SDF"/>
                <a:cs typeface="B Nazanin" panose="00000400000000000000" pitchFamily="2" charset="-78"/>
              </a:rPr>
              <a:t> </a:t>
            </a:r>
          </a:p>
          <a:p>
            <a:pPr algn="just"/>
            <a:r>
              <a:rPr lang="fa-IR" sz="1400" b="1" dirty="0">
                <a:solidFill>
                  <a:srgbClr val="333333"/>
                </a:solidFill>
                <a:latin typeface="SDF"/>
                <a:cs typeface="B Nazanin" panose="00000400000000000000" pitchFamily="2" charset="-78"/>
              </a:rPr>
              <a:t>۵- قانون برنامه پنجم توسعه: در فصل اول برنامه پنجم توسعه که مربوط به «فرهنگ اسلامی ایرانی» می باشد تنها یک ماده (۶) در ۶ بند به طور مستقیم به امر مسجد و نمازخانه اختصاص یافته و پنج ماده دیگر نیز در آن به طور تقریبی و نسبی اشاره ای به مسجد شده است:</a:t>
            </a:r>
          </a:p>
          <a:p>
            <a:pPr algn="just"/>
            <a:r>
              <a:rPr lang="fa-IR" sz="1400" b="1" dirty="0">
                <a:solidFill>
                  <a:srgbClr val="333333"/>
                </a:solidFill>
                <a:latin typeface="SDF"/>
                <a:cs typeface="B Nazanin" panose="00000400000000000000" pitchFamily="2" charset="-78"/>
              </a:rPr>
              <a:t> </a:t>
            </a:r>
          </a:p>
          <a:p>
            <a:pPr algn="just"/>
            <a:r>
              <a:rPr lang="fa-IR" sz="1400" b="1" dirty="0">
                <a:solidFill>
                  <a:srgbClr val="333333"/>
                </a:solidFill>
                <a:latin typeface="SDF"/>
                <a:cs typeface="B Nazanin" panose="00000400000000000000" pitchFamily="2" charset="-78"/>
              </a:rPr>
              <a:t>- ماده ۶ ـ به منظور توسعه فضاهای مذهبی فرهنگی و بهره‌گیری بهینه از بقاع متبرکه، گلزار شهدا و اماکن مذهبی و تثبیت جایگاه مسجد به عنوان اصلی‌ترین پایگاه عبادی و تربیتی، سیاسی، اجتماعی و فرهنگی اقدامات زیر انجام می‌شود:</a:t>
            </a:r>
          </a:p>
          <a:p>
            <a:pPr algn="just"/>
            <a:r>
              <a:rPr lang="fa-IR" sz="1400" b="1" dirty="0">
                <a:solidFill>
                  <a:srgbClr val="333333"/>
                </a:solidFill>
                <a:latin typeface="SDF"/>
                <a:cs typeface="B Nazanin" panose="00000400000000000000" pitchFamily="2" charset="-78"/>
              </a:rPr>
              <a:t> </a:t>
            </a:r>
          </a:p>
          <a:p>
            <a:pPr algn="just"/>
            <a:r>
              <a:rPr lang="fa-IR" sz="1400" b="1" dirty="0">
                <a:solidFill>
                  <a:srgbClr val="333333"/>
                </a:solidFill>
                <a:latin typeface="SDF"/>
                <a:cs typeface="B Nazanin" panose="00000400000000000000" pitchFamily="2" charset="-78"/>
              </a:rPr>
              <a:t>، </a:t>
            </a:r>
          </a:p>
        </p:txBody>
      </p:sp>
      <p:sp>
        <p:nvSpPr>
          <p:cNvPr id="4" name="Title 1"/>
          <p:cNvSpPr>
            <a:spLocks noGrp="1"/>
          </p:cNvSpPr>
          <p:nvPr>
            <p:ph type="title"/>
          </p:nvPr>
        </p:nvSpPr>
        <p:spPr>
          <a:xfrm>
            <a:off x="575894" y="748319"/>
            <a:ext cx="11029616" cy="988332"/>
          </a:xfrm>
        </p:spPr>
        <p:txBody>
          <a:bodyPr>
            <a:noAutofit/>
          </a:bodyPr>
          <a:lstStyle/>
          <a:p>
            <a:pPr algn="justLow" rtl="1"/>
            <a:r>
              <a:rPr lang="fa-IR" sz="22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a:t>
            </a:r>
          </a:p>
        </p:txBody>
      </p:sp>
    </p:spTree>
    <p:extLst>
      <p:ext uri="{BB962C8B-B14F-4D97-AF65-F5344CB8AC3E}">
        <p14:creationId xmlns:p14="http://schemas.microsoft.com/office/powerpoint/2010/main" val="9968880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5894" y="2161212"/>
            <a:ext cx="11208669" cy="3785652"/>
          </a:xfrm>
          <a:prstGeom prst="rect">
            <a:avLst/>
          </a:prstGeom>
        </p:spPr>
        <p:txBody>
          <a:bodyPr wrap="square">
            <a:spAutoFit/>
          </a:bodyPr>
          <a:lstStyle/>
          <a:p>
            <a:pPr algn="just"/>
            <a:r>
              <a:rPr lang="fa-IR" sz="1600" dirty="0">
                <a:solidFill>
                  <a:srgbClr val="333333"/>
                </a:solidFill>
                <a:latin typeface="SDF"/>
                <a:cs typeface="B Nazanin" panose="00000400000000000000" pitchFamily="2" charset="-78"/>
              </a:rPr>
              <a:t>- بند «الف» ـ وزارت مسکن و شهرسازی، بنیاد مسکن انقلاب اسلامی و شهرداری‌ها موظفند در طراحی و اجرای طرحهای جامع تفصیلی شهری و هادی روستایی و شهرکها و شهرهای جدید‌الاحداث، اراضی مناسبی را برای احداث مسجد و خانه عالم پیش‌بینی و پس از آماده‌سازی، بدون دریافت هزینه و با حفظ مالکیت عمومی و دولتی در اختیار متقاضیان احداث مساجد قرار دهند.</a:t>
            </a:r>
          </a:p>
          <a:p>
            <a:pPr algn="just"/>
            <a:r>
              <a:rPr lang="fa-IR" sz="1600" dirty="0">
                <a:solidFill>
                  <a:srgbClr val="333333"/>
                </a:solidFill>
                <a:latin typeface="SDF"/>
                <a:cs typeface="B Nazanin" panose="00000400000000000000" pitchFamily="2" charset="-78"/>
              </a:rPr>
              <a:t>- بند «ب» ـ مالکان اماکن تجاری، اداری و خدماتی جدید‌الاحداث موظفند نمازخانه مناسبی را در اماکن مذکور احداث نمایند. تأیید نقشه مجتمع‌های مذکور منوط به پیش‌بینی محل مناسب برای نمازخانه بر اساس دستورالعمل ابلاغی شورای عالی معماری و شهرسازی است.</a:t>
            </a:r>
          </a:p>
          <a:p>
            <a:pPr algn="just"/>
            <a:r>
              <a:rPr lang="fa-IR" sz="1600" dirty="0">
                <a:solidFill>
                  <a:srgbClr val="333333"/>
                </a:solidFill>
                <a:latin typeface="SDF"/>
                <a:cs typeface="B Nazanin" panose="00000400000000000000" pitchFamily="2" charset="-78"/>
              </a:rPr>
              <a:t>- بند «ج» ـ سازمان جنگلها، مراتع و آبخیزداری کشور و شهرداری‌ها موظفند نسبت به احداث یا اختصاص فضای کافی و مناسب برای مسجد یا نمازخانه در پارکهای ملی و بوستانهای شهری اقدام نمایند.</a:t>
            </a:r>
          </a:p>
          <a:p>
            <a:pPr algn="just"/>
            <a:r>
              <a:rPr lang="fa-IR" sz="1600" dirty="0">
                <a:solidFill>
                  <a:srgbClr val="333333"/>
                </a:solidFill>
                <a:latin typeface="SDF"/>
                <a:cs typeface="B Nazanin" panose="00000400000000000000" pitchFamily="2" charset="-78"/>
              </a:rPr>
              <a:t>- بند «د» ـ کلیه دستگاههای اجرائی، مراکز آموزشی، بیمارستانها و مراکز درمانی، مجموعه‌های ورزشی، مجتمع‌های رفاهی، تفریحی و مجتمع‌های تجاری اعم از دولتی یا غیردولتی، موظفند نسبت به احداث یا اختصاص و نگهداری فضای کافی و مناسب برای مسجد یا نمازخانه اقدام نمایند.</a:t>
            </a:r>
          </a:p>
          <a:p>
            <a:pPr algn="just"/>
            <a:r>
              <a:rPr lang="fa-IR" sz="1600" dirty="0">
                <a:solidFill>
                  <a:srgbClr val="333333"/>
                </a:solidFill>
                <a:latin typeface="SDF"/>
                <a:cs typeface="B Nazanin" panose="00000400000000000000" pitchFamily="2" charset="-78"/>
              </a:rPr>
              <a:t>- بند «ه» - وزارتخانه‌های راه و ترابری و نفت موظفند نسبت به احداث مسجد و نمازخانه در پایانه‌های مسافری و جایگاه‌های عرضه سوخت بین‌شهری و همچنین نگهداری و مدیریت مساجد و نمازخانه‌های مذکور از طریق بخش غیردولتی اقدام نمایند.</a:t>
            </a:r>
          </a:p>
          <a:p>
            <a:pPr algn="just"/>
            <a:r>
              <a:rPr lang="fa-IR" sz="1600" dirty="0">
                <a:solidFill>
                  <a:srgbClr val="333333"/>
                </a:solidFill>
                <a:latin typeface="SDF"/>
                <a:cs typeface="B Nazanin" panose="00000400000000000000" pitchFamily="2" charset="-78"/>
              </a:rPr>
              <a:t>- بند «و» ـ به منظور ارتقاء کارکرد فرهنگی و هنری مساجد، برقراری عدالت فرهنگی و ترویج فرهنگ اسلامی و جذب جوانان و نوجوانان به مساجد، وزارت فرهنگ و ارشاد اسلامی مکلف است با رعایت موازین اسلامی ترتیبی اتخاذ نماید تا پایان برنامه حداقل یک چهارم مساجد شهری و روستاهای بالای هزار نفر جمعیت برخوردار از کانون فرهنگی و هنری باشند. با عنایت به محتوای قانون برنامه های توسعه مورد اشاره در بالا در خصوص مسجد روشن خواهد شد که در قانون برنامه پنجم توسعه نسبت به چهار برنامه قبلی بیش تر مورد توجه قرار گرفته است</a:t>
            </a:r>
            <a:r>
              <a:rPr lang="fa-IR" sz="1600" dirty="0">
                <a:solidFill>
                  <a:srgbClr val="333333"/>
                </a:solidFill>
                <a:latin typeface="SDF"/>
                <a:cs typeface="B Nazanin" panose="00000400000000000000" pitchFamily="2" charset="-78"/>
              </a:rPr>
              <a:t>.</a:t>
            </a:r>
            <a:endParaRPr lang="fa-IR" sz="1600" dirty="0">
              <a:solidFill>
                <a:srgbClr val="333333"/>
              </a:solidFill>
              <a:latin typeface="SDF"/>
              <a:cs typeface="B Nazanin" panose="00000400000000000000" pitchFamily="2" charset="-78"/>
            </a:endParaRPr>
          </a:p>
        </p:txBody>
      </p:sp>
      <p:sp>
        <p:nvSpPr>
          <p:cNvPr id="4" name="Title 1"/>
          <p:cNvSpPr>
            <a:spLocks noGrp="1"/>
          </p:cNvSpPr>
          <p:nvPr>
            <p:ph type="title"/>
          </p:nvPr>
        </p:nvSpPr>
        <p:spPr>
          <a:xfrm>
            <a:off x="575894" y="748319"/>
            <a:ext cx="11029616" cy="988332"/>
          </a:xfrm>
        </p:spPr>
        <p:txBody>
          <a:bodyPr>
            <a:noAutofit/>
          </a:bodyPr>
          <a:lstStyle/>
          <a:p>
            <a:pPr algn="justLow" rtl="1"/>
            <a:r>
              <a:rPr lang="fa-IR" sz="22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a:t>
            </a:r>
          </a:p>
        </p:txBody>
      </p:sp>
    </p:spTree>
    <p:extLst>
      <p:ext uri="{BB962C8B-B14F-4D97-AF65-F5344CB8AC3E}">
        <p14:creationId xmlns:p14="http://schemas.microsoft.com/office/powerpoint/2010/main" val="14036427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8359" y="2078954"/>
            <a:ext cx="11364686" cy="4616648"/>
          </a:xfrm>
          <a:prstGeom prst="rect">
            <a:avLst/>
          </a:prstGeom>
        </p:spPr>
        <p:txBody>
          <a:bodyPr wrap="square">
            <a:spAutoFit/>
          </a:bodyPr>
          <a:lstStyle/>
          <a:p>
            <a:pPr algn="just"/>
            <a:r>
              <a:rPr lang="fa-IR" sz="1400" dirty="0">
                <a:solidFill>
                  <a:srgbClr val="333333"/>
                </a:solidFill>
                <a:latin typeface="SDF"/>
                <a:cs typeface="B Nazanin" panose="00000400000000000000" pitchFamily="2" charset="-78"/>
              </a:rPr>
              <a:t>- ۱- حمایت مالی، قانونی و حقوقی از پژوهشهای کاربردی با هدف شناخت راهکارهای اجرایی برای ارتقاء جایگاه مسجد و مدرسه در فعالیتهای اجتماعی و فرهنگی کشور</a:t>
            </a:r>
          </a:p>
          <a:p>
            <a:pPr algn="just"/>
            <a:r>
              <a:rPr lang="fa-IR" sz="1400" dirty="0">
                <a:solidFill>
                  <a:srgbClr val="333333"/>
                </a:solidFill>
                <a:latin typeface="SDF"/>
                <a:cs typeface="B Nazanin" panose="00000400000000000000" pitchFamily="2" charset="-78"/>
              </a:rPr>
              <a:t>- ۲- تعریف فعالیتهای آموزشی، فرهنگی و هنری مشترک مسجد و مدرسه در آیین نامه ها و مقررات بخشهای آموزش، فرهنگ و هنر و تبلیغات اسلامی ، تربیت بدنی و ورزش.</a:t>
            </a:r>
          </a:p>
          <a:p>
            <a:pPr algn="just"/>
            <a:r>
              <a:rPr lang="fa-IR" sz="1400" dirty="0">
                <a:solidFill>
                  <a:srgbClr val="333333"/>
                </a:solidFill>
                <a:latin typeface="SDF"/>
                <a:cs typeface="B Nazanin" panose="00000400000000000000" pitchFamily="2" charset="-78"/>
              </a:rPr>
              <a:t> </a:t>
            </a:r>
          </a:p>
          <a:p>
            <a:pPr algn="just"/>
            <a:r>
              <a:rPr lang="fa-IR" sz="1400" dirty="0">
                <a:solidFill>
                  <a:srgbClr val="333333"/>
                </a:solidFill>
                <a:latin typeface="SDF"/>
                <a:cs typeface="B Nazanin" panose="00000400000000000000" pitchFamily="2" charset="-78"/>
              </a:rPr>
              <a:t>- - بند «ز»- به منظور ساماندهی نحوه اختصاص و مصرف منابع اعتباری دولت در زمینه احیاء و بازسازی مساجد، کمک به مراکز تحقیقاتی حوزه‌های‌علمیه، فعالیتهای مربوط به تبلیغات دینی و با هدف تقویت و متناسب کردن مشارکت مردمی در تأمین منابع این فعالیتها، سازمان تبلیغات اسلامی ‌موظف است طی یک سال در چارچوب رهنمودهای مقام معظم رهبری و مشورت با مراجع ذی‌ربط و انجام مطالعات لازم با همکاری سازمان امور‌اداری و استخدامی کشور و سازمان برنامه و بودجه طرحی را تهیه و به دولت ارائه دهد تا پس از بررسی و تصویب، مبنای پیش‌بینی و مصرف منابع‌دولتی در این امور قرار گیرد.</a:t>
            </a:r>
          </a:p>
          <a:p>
            <a:pPr algn="just"/>
            <a:r>
              <a:rPr lang="fa-IR" sz="1400" dirty="0">
                <a:solidFill>
                  <a:srgbClr val="333333"/>
                </a:solidFill>
                <a:latin typeface="SDF"/>
                <a:cs typeface="B Nazanin" panose="00000400000000000000" pitchFamily="2" charset="-78"/>
              </a:rPr>
              <a:t>‌- تبصره- دولت موظف است در مناطق روستائی در صورت پنجاه درصد (۵۰%) خودیاری مردم برای احداث مسجد پنجاه درصد (۵۰%) باقیمانده‌ را تأمین نماید.</a:t>
            </a:r>
          </a:p>
          <a:p>
            <a:pPr algn="just"/>
            <a:r>
              <a:rPr lang="fa-IR" sz="1400" dirty="0">
                <a:solidFill>
                  <a:srgbClr val="333333"/>
                </a:solidFill>
                <a:latin typeface="SDF"/>
                <a:cs typeface="B Nazanin" panose="00000400000000000000" pitchFamily="2" charset="-78"/>
              </a:rPr>
              <a:t> </a:t>
            </a:r>
          </a:p>
          <a:p>
            <a:pPr algn="just"/>
            <a:r>
              <a:rPr lang="fa-IR" sz="1400" dirty="0">
                <a:solidFill>
                  <a:srgbClr val="333333"/>
                </a:solidFill>
                <a:latin typeface="SDF"/>
                <a:cs typeface="B Nazanin" panose="00000400000000000000" pitchFamily="2" charset="-78"/>
              </a:rPr>
              <a:t>۴- قانون‌ برنامه‌ چهارم‌ توسعه:‌ در این برنامه نسبت به برنامه سوم توسعه کمتر به حوزه مسجد پرداخته شده است . تنها یک ماده (۱۰۶) در دو بند در خصوص مسجد می باشد:</a:t>
            </a:r>
          </a:p>
          <a:p>
            <a:pPr algn="just"/>
            <a:r>
              <a:rPr lang="fa-IR" sz="1400" dirty="0">
                <a:solidFill>
                  <a:srgbClr val="333333"/>
                </a:solidFill>
                <a:latin typeface="SDF"/>
                <a:cs typeface="B Nazanin" panose="00000400000000000000" pitchFamily="2" charset="-78"/>
              </a:rPr>
              <a:t>- ماده‌ ۱۰۶ ـ دولت‌ مکلف‌ است‌ به‎منظور تعمیق‌ ارزشها، باورها، فرهنگ‌ معنویت‌ و نیز حفظ‌هویت‌ اسلامی‌ ـ ایرانی‌، اعتلای‌ معرفت‌ دینی‌ و توسعه‌ فرهنگ‌ قرآنی‌، اقدام‌های‌ ذیل‌ را انجام‌ دهد:</a:t>
            </a:r>
          </a:p>
          <a:p>
            <a:pPr algn="just"/>
            <a:r>
              <a:rPr lang="fa-IR" sz="1400" dirty="0">
                <a:solidFill>
                  <a:srgbClr val="333333"/>
                </a:solidFill>
                <a:latin typeface="SDF"/>
                <a:cs typeface="B Nazanin" panose="00000400000000000000" pitchFamily="2" charset="-78"/>
              </a:rPr>
              <a:t> </a:t>
            </a:r>
          </a:p>
          <a:p>
            <a:pPr algn="just"/>
            <a:r>
              <a:rPr lang="fa-IR" sz="1400" dirty="0">
                <a:solidFill>
                  <a:srgbClr val="333333"/>
                </a:solidFill>
                <a:latin typeface="SDF"/>
                <a:cs typeface="B Nazanin" panose="00000400000000000000" pitchFamily="2" charset="-78"/>
              </a:rPr>
              <a:t>- - بند «ه» ـ تهیه‌ طرح‌ جامع‌ گسترش‌ فضاهای‌ مذهبی‌ و مساجد توسط‌ سازمانهای‌ تبلیغات ‌اسلامی‌ و اوقاف‌ و امور خیریه‌ با همکاری‌ سازمان‌ میراث‌ فرهنگی‌ تا پایان‌ سال‌ اول‌ برنامه ‌چهارم‌.»</a:t>
            </a:r>
          </a:p>
          <a:p>
            <a:pPr algn="just"/>
            <a:r>
              <a:rPr lang="fa-IR" sz="1400" dirty="0">
                <a:solidFill>
                  <a:srgbClr val="333333"/>
                </a:solidFill>
                <a:latin typeface="SDF"/>
                <a:cs typeface="B Nazanin" panose="00000400000000000000" pitchFamily="2" charset="-78"/>
              </a:rPr>
              <a:t>- - بند «ز» ـ تقویت‌ سهم‌ کتابخوانی‌ در حوزه‌ دین‌ در کشور، خصوصاً مناطق‌ محروم‌ و طراحی‌ کتابخانه‌ حوزه‌ دین‌ در مساجد و سایر اماکن‌ مذهبی‌.</a:t>
            </a:r>
          </a:p>
          <a:p>
            <a:pPr algn="just"/>
            <a:r>
              <a:rPr lang="fa-IR" sz="1400" dirty="0">
                <a:solidFill>
                  <a:srgbClr val="333333"/>
                </a:solidFill>
                <a:latin typeface="SDF"/>
                <a:cs typeface="B Nazanin" panose="00000400000000000000" pitchFamily="2" charset="-78"/>
              </a:rPr>
              <a:t> </a:t>
            </a:r>
          </a:p>
          <a:p>
            <a:pPr algn="just"/>
            <a:r>
              <a:rPr lang="fa-IR" sz="1400" dirty="0">
                <a:solidFill>
                  <a:srgbClr val="333333"/>
                </a:solidFill>
                <a:latin typeface="SDF"/>
                <a:cs typeface="B Nazanin" panose="00000400000000000000" pitchFamily="2" charset="-78"/>
              </a:rPr>
              <a:t>۵- قانون برنامه پنجم توسعه: در فصل اول برنامه پنجم توسعه که مربوط به «فرهنگ اسلامی ایرانی» می باشد تنها یک ماده (۶) در ۶ بند به طور مستقیم به امر مسجد و نمازخانه اختصاص یافته و پنج ماده دیگر نیز در آن به طور تقریبی و نسبی اشاره ای به مسجد شده است:</a:t>
            </a:r>
          </a:p>
          <a:p>
            <a:pPr algn="just"/>
            <a:r>
              <a:rPr lang="fa-IR" sz="1400" dirty="0">
                <a:solidFill>
                  <a:srgbClr val="333333"/>
                </a:solidFill>
                <a:latin typeface="SDF"/>
                <a:cs typeface="B Nazanin" panose="00000400000000000000" pitchFamily="2" charset="-78"/>
              </a:rPr>
              <a:t> </a:t>
            </a:r>
          </a:p>
          <a:p>
            <a:pPr algn="just"/>
            <a:r>
              <a:rPr lang="fa-IR" sz="1400" dirty="0">
                <a:solidFill>
                  <a:srgbClr val="333333"/>
                </a:solidFill>
                <a:latin typeface="SDF"/>
                <a:cs typeface="B Nazanin" panose="00000400000000000000" pitchFamily="2" charset="-78"/>
              </a:rPr>
              <a:t>- ماده ۶ ـ به منظور توسعه فضاهای مذهبی فرهنگی و بهره‌گیری بهینه از بقاع متبرکه، گلزار شهدا و اماکن مذهبی و تثبیت جایگاه مسجد به عنوان اصلی‌ترین پایگاه عبادی و تربیتی، سیاسی، اجتماعی و فرهنگی اقدامات زیر انجام می‌شود:</a:t>
            </a:r>
          </a:p>
          <a:p>
            <a:pPr algn="just"/>
            <a:r>
              <a:rPr lang="fa-IR" sz="1400" dirty="0">
                <a:solidFill>
                  <a:srgbClr val="333333"/>
                </a:solidFill>
                <a:latin typeface="SDF"/>
                <a:cs typeface="B Nazanin" panose="00000400000000000000" pitchFamily="2" charset="-78"/>
              </a:rPr>
              <a:t> </a:t>
            </a:r>
          </a:p>
          <a:p>
            <a:pPr algn="just"/>
            <a:r>
              <a:rPr lang="fa-IR" sz="1400" dirty="0">
                <a:solidFill>
                  <a:srgbClr val="333333"/>
                </a:solidFill>
                <a:latin typeface="SDF"/>
                <a:cs typeface="B Nazanin" panose="00000400000000000000" pitchFamily="2" charset="-78"/>
              </a:rPr>
              <a:t>، </a:t>
            </a:r>
          </a:p>
        </p:txBody>
      </p:sp>
      <p:sp>
        <p:nvSpPr>
          <p:cNvPr id="4" name="Title 1"/>
          <p:cNvSpPr>
            <a:spLocks noGrp="1"/>
          </p:cNvSpPr>
          <p:nvPr>
            <p:ph type="title"/>
          </p:nvPr>
        </p:nvSpPr>
        <p:spPr>
          <a:xfrm>
            <a:off x="575894" y="748319"/>
            <a:ext cx="11029616" cy="988332"/>
          </a:xfrm>
        </p:spPr>
        <p:txBody>
          <a:bodyPr>
            <a:noAutofit/>
          </a:bodyPr>
          <a:lstStyle/>
          <a:p>
            <a:pPr algn="justLow" rtl="1"/>
            <a:r>
              <a:rPr lang="fa-IR" sz="22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a:t>
            </a:r>
          </a:p>
        </p:txBody>
      </p:sp>
    </p:spTree>
    <p:extLst>
      <p:ext uri="{BB962C8B-B14F-4D97-AF65-F5344CB8AC3E}">
        <p14:creationId xmlns:p14="http://schemas.microsoft.com/office/powerpoint/2010/main" val="29169989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199" y="2212244"/>
            <a:ext cx="11355355" cy="4185761"/>
          </a:xfrm>
          <a:prstGeom prst="rect">
            <a:avLst/>
          </a:prstGeom>
        </p:spPr>
        <p:txBody>
          <a:bodyPr wrap="square">
            <a:spAutoFit/>
          </a:bodyPr>
          <a:lstStyle/>
          <a:p>
            <a:pPr algn="just"/>
            <a:r>
              <a:rPr lang="fa-IR" sz="1400" b="1" dirty="0">
                <a:solidFill>
                  <a:prstClr val="black"/>
                </a:solidFill>
                <a:latin typeface="SDF"/>
                <a:cs typeface="B Nazanin" panose="00000400000000000000" pitchFamily="2" charset="-78"/>
              </a:rPr>
              <a:t>سازمان اوقاف و امور خیریه، سازمان بسیج مستضعفین،‌ کانونهای فرهنگی و هنری مساجد و صاحبنظران کارگروه مدیریت کلان، مباحث مورد بررسی و تبادل نظر قرار گرفت و الزامات ساماندهی فعالیت های اصلی حوزه مسجد در ۲۵ ماده و ۲۳ تبصره تدوین کرد.</a:t>
            </a:r>
          </a:p>
          <a:p>
            <a:pPr algn="just"/>
            <a:r>
              <a:rPr lang="fa-IR" sz="1400" b="1" dirty="0">
                <a:solidFill>
                  <a:prstClr val="black"/>
                </a:solidFill>
                <a:latin typeface="SDF"/>
                <a:cs typeface="B Nazanin" panose="00000400000000000000" pitchFamily="2" charset="-78"/>
              </a:rPr>
              <a:t>با وجود تلاش های صورت گرفته توسط این کمیته و نیز تهیه و تدوین برنامه جامع جهت ساماندهی مساجد کشور در ابعاد کلان، هنوز پیشنهادات ارایه شده توسط این کمیته که ماحصل بحث و بررسی های کارشناسانه در قالب جلسات متعدد با حضور نمایندگان نهادها و دستگاههای مرتبط با امر مسجد می باشد، شکل اجرایی و عملیاتی به خود نگرفته است.</a:t>
            </a:r>
          </a:p>
          <a:p>
            <a:pPr algn="just"/>
            <a:r>
              <a:rPr lang="fa-IR" sz="1400" b="1" dirty="0">
                <a:solidFill>
                  <a:prstClr val="black"/>
                </a:solidFill>
                <a:latin typeface="SDF"/>
                <a:cs typeface="B Nazanin" panose="00000400000000000000" pitchFamily="2" charset="-78"/>
              </a:rPr>
              <a:t> </a:t>
            </a:r>
          </a:p>
          <a:p>
            <a:pPr algn="just"/>
            <a:r>
              <a:rPr lang="fa-IR" sz="1400" b="1" dirty="0">
                <a:solidFill>
                  <a:prstClr val="black"/>
                </a:solidFill>
                <a:latin typeface="SDF"/>
                <a:cs typeface="B Nazanin" panose="00000400000000000000" pitchFamily="2" charset="-78"/>
              </a:rPr>
              <a:t>ج- پیش طرح « شورای عالی مساجد کشور»: بر اساس ماده ۱۰۶ بند «ه» قانون چهارم توسعه، می بایست طرح‌ جامع‌ گسترش‌ فضاهای‌ مذهبی‌ و مساجد توسط‌ سازمانهای‌ تبلیغات ‌اسلامی‌ و اوقاف‌ و امور خیریه‌ با همکاری‌ سازمان‌ میراث‌ فرهنگی‌ تا پایان‌ سال‌ اول‌ برنامه ‌چهارم تهیه می شد در این راستا، پیش طرح شورای عالی مساجد کشور پس از دهها ساعت کار کارشناسی توسط نمایندگان سازمان تبلیغات و سازمان اوقاف تدوین و به مبادی ذیربط ارسال گردید.</a:t>
            </a:r>
          </a:p>
          <a:p>
            <a:pPr algn="just"/>
            <a:r>
              <a:rPr lang="fa-IR" sz="1400" b="1" dirty="0">
                <a:solidFill>
                  <a:prstClr val="black"/>
                </a:solidFill>
                <a:latin typeface="SDF"/>
                <a:cs typeface="B Nazanin" panose="00000400000000000000" pitchFamily="2" charset="-78"/>
              </a:rPr>
              <a:t> </a:t>
            </a:r>
          </a:p>
          <a:p>
            <a:pPr algn="just"/>
            <a:r>
              <a:rPr lang="fa-IR" sz="1400" b="1" dirty="0">
                <a:solidFill>
                  <a:prstClr val="black"/>
                </a:solidFill>
                <a:latin typeface="SDF"/>
                <a:cs typeface="B Nazanin" panose="00000400000000000000" pitchFamily="2" charset="-78"/>
              </a:rPr>
              <a:t>یکی از نکات بارز این طرح تکیه بر مدیریت خُرد و میانی در کنار مدیریت کلان بوده است. همچنین با توجه به تأکیدات مقام معظم رهبری مبنی بر واگذاری مدیریت مساجد در استانها به علمای بلاد، در این طرح، نگاه ویژه ای به استانها به عنوان مدیریت میانی در حوزه مسجد شده است. به همین خاطر تشکیل و راه اندازی مرکز رسیدگی به امور مساجد در سطح استانها که در حال حاضر در حال شکل گیری و انجام می باشد، در این ارتباط صورت گرفته است.</a:t>
            </a:r>
          </a:p>
          <a:p>
            <a:pPr algn="just"/>
            <a:r>
              <a:rPr lang="fa-IR" sz="1400" b="1" dirty="0">
                <a:solidFill>
                  <a:prstClr val="black"/>
                </a:solidFill>
                <a:latin typeface="SDF"/>
                <a:cs typeface="B Nazanin" panose="00000400000000000000" pitchFamily="2" charset="-78"/>
              </a:rPr>
              <a:t> </a:t>
            </a:r>
          </a:p>
          <a:p>
            <a:pPr algn="just"/>
            <a:r>
              <a:rPr lang="fa-IR" sz="1400" b="1" dirty="0">
                <a:solidFill>
                  <a:prstClr val="black"/>
                </a:solidFill>
                <a:latin typeface="SDF"/>
                <a:cs typeface="B Nazanin" panose="00000400000000000000" pitchFamily="2" charset="-78"/>
              </a:rPr>
              <a:t>ارائه طرح یک فوریتی حمایت از احداث، تجهیز، نوسازی و مدیریت مساجد کشور در مجلس شورای اسلامی</a:t>
            </a:r>
          </a:p>
          <a:p>
            <a:pPr algn="just"/>
            <a:r>
              <a:rPr lang="fa-IR" sz="1400" b="1" dirty="0">
                <a:solidFill>
                  <a:prstClr val="black"/>
                </a:solidFill>
                <a:latin typeface="SDF"/>
                <a:cs typeface="B Nazanin" panose="00000400000000000000" pitchFamily="2" charset="-78"/>
              </a:rPr>
              <a:t>د- ارائه طرح یک فوریتی حمایت از احداث، تجهیز، نوسازی و مدیریت مساجد کشور در مجلس شورای اسلامی: آخرین طرحی که در بُعد کلان در حوزه مسجد در حال پی گیری می باشد، طرح یک فوریتی فوق است که توسظ نمایندگان مجلس ارائه شده است. در دلایل توجیهی این طرح آمده است: «نظر به اینکه از وظائف اساسی جمهوری اسلامی ایران، حمایت از مساجد و توسعه تربیت دینی و اسلامی است، اما متولی مشخصی برای این امر وجود ندارد و اقدامات موازی و متداخل و در بسیاری از موارد غیر موثر، مشکلاتی را به وجود می آورد، در اجرای اصول مختلف قانون اساسی از جمله اصول اول، دوم، سوم، هشتم و دوازدهم و مواد ۳ تا ۶ قانون برنامه پنجم توسعه، طرح زیر با قید یک فوریت پیشنهاد می گردد.»</a:t>
            </a:r>
          </a:p>
          <a:p>
            <a:pPr algn="just"/>
            <a:r>
              <a:rPr lang="fa-IR" sz="1400" b="1" dirty="0">
                <a:solidFill>
                  <a:prstClr val="black"/>
                </a:solidFill>
                <a:latin typeface="SDF"/>
                <a:cs typeface="B Nazanin" panose="00000400000000000000" pitchFamily="2" charset="-78"/>
              </a:rPr>
              <a:t> </a:t>
            </a:r>
          </a:p>
        </p:txBody>
      </p:sp>
      <p:sp>
        <p:nvSpPr>
          <p:cNvPr id="4" name="Title 1"/>
          <p:cNvSpPr>
            <a:spLocks noGrp="1"/>
          </p:cNvSpPr>
          <p:nvPr>
            <p:ph type="title"/>
          </p:nvPr>
        </p:nvSpPr>
        <p:spPr>
          <a:xfrm>
            <a:off x="575894" y="748319"/>
            <a:ext cx="11029616" cy="988332"/>
          </a:xfrm>
        </p:spPr>
        <p:txBody>
          <a:bodyPr>
            <a:noAutofit/>
          </a:bodyPr>
          <a:lstStyle/>
          <a:p>
            <a:pPr algn="justLow" rtl="1"/>
            <a:r>
              <a:rPr lang="fa-IR" sz="22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a:t>
            </a:r>
          </a:p>
        </p:txBody>
      </p:sp>
    </p:spTree>
    <p:extLst>
      <p:ext uri="{BB962C8B-B14F-4D97-AF65-F5344CB8AC3E}">
        <p14:creationId xmlns:p14="http://schemas.microsoft.com/office/powerpoint/2010/main" val="785266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78339" y="2290322"/>
            <a:ext cx="11224726" cy="3539430"/>
          </a:xfrm>
          <a:prstGeom prst="rect">
            <a:avLst/>
          </a:prstGeom>
        </p:spPr>
        <p:txBody>
          <a:bodyPr wrap="square">
            <a:spAutoFit/>
          </a:bodyPr>
          <a:lstStyle/>
          <a:p>
            <a:pPr algn="just"/>
            <a:r>
              <a:rPr lang="fa-IR" sz="1600" dirty="0">
                <a:solidFill>
                  <a:srgbClr val="333333"/>
                </a:solidFill>
                <a:latin typeface="SDF"/>
                <a:cs typeface="B Nazanin" panose="00000400000000000000" pitchFamily="2" charset="-78"/>
              </a:rPr>
              <a:t>اصل طرح می تواند روزنه امیدی باشد برای ساماندهی به وضعیت نابسامان مساجد کشور از این جهت باید طرح چنین موضوعی را به فال نیک گرفت با توجه به عنوان طرح: «طرح حمایت از احداث، تجهیز، نوسازی و مدیریت مساجد کشور» چنین برداشت می شود که این طرح بیشتر سمت و سوی آن در حوزه سخت افزاری باشد ولی اضافه شدن کلمه مدیریت در آن این تصور را از بین برده است؛ و مواد پیشنهادی طرح نیز سمت و سوی حوزه سخت افزاری دارند که با این نگرش نباید طرح دچار بخشی‌نگری شده و تنها به بخشی از مسجد به معنای عام آن پرداخته شود.</a:t>
            </a:r>
          </a:p>
          <a:p>
            <a:pPr algn="just"/>
            <a:r>
              <a:rPr lang="fa-IR" sz="1600" dirty="0">
                <a:solidFill>
                  <a:srgbClr val="333333"/>
                </a:solidFill>
                <a:latin typeface="SDF"/>
                <a:cs typeface="B Nazanin" panose="00000400000000000000" pitchFamily="2" charset="-78"/>
              </a:rPr>
              <a:t> </a:t>
            </a:r>
          </a:p>
          <a:p>
            <a:pPr algn="just"/>
            <a:r>
              <a:rPr lang="fa-IR" sz="1600" dirty="0">
                <a:solidFill>
                  <a:srgbClr val="333333"/>
                </a:solidFill>
                <a:latin typeface="SDF"/>
                <a:cs typeface="B Nazanin" panose="00000400000000000000" pitchFamily="2" charset="-78"/>
              </a:rPr>
              <a:t>البته باید عنایت داشت که مسجد یک امر حاکمیتی است و حضور آن باید در تمام لایه های مسجد از مدیریت کلان، میانه تا خرد دیده شود و نیز اصل قانونمند کردن سهم و نقش دولت و تعیین حدود و ثغور تعامل دولت با مساجد در پشتیبانی و خودکفایی با پرهیز از دولتی کردن مساجد رعایت شود و هدف جریان سازی برای فراهم نمودن زمینه های همگرایی و وحدت اسلامی از ملزومات اولیه تعریف جایگاهی مناسب در تشکیلات مسجد برای این امر مهم است.</a:t>
            </a:r>
          </a:p>
          <a:p>
            <a:pPr algn="just"/>
            <a:r>
              <a:rPr lang="fa-IR" sz="1600" dirty="0">
                <a:solidFill>
                  <a:srgbClr val="333333"/>
                </a:solidFill>
                <a:latin typeface="SDF"/>
                <a:cs typeface="B Nazanin" panose="00000400000000000000" pitchFamily="2" charset="-78"/>
              </a:rPr>
              <a:t> </a:t>
            </a:r>
          </a:p>
          <a:p>
            <a:pPr algn="just"/>
            <a:r>
              <a:rPr lang="fa-IR" sz="1600" dirty="0">
                <a:solidFill>
                  <a:srgbClr val="333333"/>
                </a:solidFill>
                <a:latin typeface="SDF"/>
                <a:cs typeface="B Nazanin" panose="00000400000000000000" pitchFamily="2" charset="-78"/>
              </a:rPr>
              <a:t>با توجه به اینکه مسجد یک نهاد اجتماعی است و در تمام لایه ها و سطوح مختلف اجتماع به عنوان یک پایگاه دینی حضوری فعال دارد ، بایسته است جایگاه آن به صورت سیستمی و شبکه ای فراگیر در گستره ایران اسلامی در نظر گرفته شود. زمینه های شکل گیری این شبکه از یک طرف منوط به طراحی و نیز تدوین قوانین و مقرراتی و آیین نامه هایی است که ضمن اینکه موجب تسریع در شکل گیری آن می گردد ،از طرف دیگر موانع و چالشهای احتمالی در عدم دستیابی به اهداف عالیه تبیین شده را نیز برطرف نماید. امید است نمایندگان محترم مجلس با بررسی همه جانبه و کار کاشناسی دقیق تر و مدّ نظر قرار دادن تمام زوایا، طرحی جامع الاطراف، کارآمد و اثر بخش را در نهایت به تصویب برسانند، تا شاهد رهنمون سازی جامعه به سوی ایجاد مسجدی طراز اسلامی باشیم.</a:t>
            </a:r>
          </a:p>
        </p:txBody>
      </p:sp>
      <p:sp>
        <p:nvSpPr>
          <p:cNvPr id="4" name="Title 1"/>
          <p:cNvSpPr>
            <a:spLocks noGrp="1"/>
          </p:cNvSpPr>
          <p:nvPr>
            <p:ph type="title"/>
          </p:nvPr>
        </p:nvSpPr>
        <p:spPr>
          <a:xfrm>
            <a:off x="575894" y="748319"/>
            <a:ext cx="11029616" cy="988332"/>
          </a:xfrm>
        </p:spPr>
        <p:txBody>
          <a:bodyPr>
            <a:noAutofit/>
          </a:bodyPr>
          <a:lstStyle/>
          <a:p>
            <a:pPr algn="justLow" rtl="1"/>
            <a:r>
              <a:rPr lang="fa-IR" sz="2200" b="1" dirty="0">
                <a:solidFill>
                  <a:srgbClr val="FFC000"/>
                </a:solidFill>
                <a:effectLst>
                  <a:outerShdw blurRad="38100" dist="38100" dir="2700000" algn="tl">
                    <a:srgbClr val="000000">
                      <a:alpha val="43137"/>
                    </a:srgbClr>
                  </a:outerShdw>
                </a:effectLst>
                <a:cs typeface="B Titr" panose="00000700000000000000" pitchFamily="2" charset="-78"/>
              </a:rPr>
              <a:t>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a:t>
            </a:r>
          </a:p>
        </p:txBody>
      </p:sp>
    </p:spTree>
    <p:extLst>
      <p:ext uri="{BB962C8B-B14F-4D97-AF65-F5344CB8AC3E}">
        <p14:creationId xmlns:p14="http://schemas.microsoft.com/office/powerpoint/2010/main" val="4000974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برنامه سوم توسعه</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8" name="Rectangle 7"/>
          <p:cNvSpPr/>
          <p:nvPr/>
        </p:nvSpPr>
        <p:spPr>
          <a:xfrm>
            <a:off x="3631842" y="2902327"/>
            <a:ext cx="5215944" cy="461665"/>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اولین برنامه </a:t>
            </a:r>
            <a:r>
              <a:rPr lang="fa-IR" sz="2400" b="1" dirty="0">
                <a:solidFill>
                  <a:srgbClr val="9F8351"/>
                </a:solidFill>
                <a:ea typeface="Times New Roman" panose="02020603050405020304" pitchFamily="18" charset="0"/>
                <a:cs typeface="B Nazanin" panose="00000400000000000000" pitchFamily="2" charset="-78"/>
              </a:rPr>
              <a:t>فرابخشی</a:t>
            </a:r>
            <a:r>
              <a:rPr lang="fa-IR" sz="2400" b="1" dirty="0">
                <a:solidFill>
                  <a:prstClr val="black"/>
                </a:solidFill>
                <a:ea typeface="Times New Roman" panose="02020603050405020304" pitchFamily="18" charset="0"/>
                <a:cs typeface="B Nazanin" panose="00000400000000000000" pitchFamily="2" charset="-78"/>
              </a:rPr>
              <a:t> در ایران</a:t>
            </a:r>
            <a:endParaRPr lang="en-US" sz="2400" dirty="0">
              <a:solidFill>
                <a:prstClr val="black"/>
              </a:solidFill>
              <a:cs typeface="B Nazanin" panose="00000400000000000000" pitchFamily="2" charset="-78"/>
            </a:endParaRPr>
          </a:p>
        </p:txBody>
      </p:sp>
      <p:sp>
        <p:nvSpPr>
          <p:cNvPr id="14" name="Rectangle 13"/>
          <p:cNvSpPr/>
          <p:nvPr/>
        </p:nvSpPr>
        <p:spPr>
          <a:xfrm>
            <a:off x="3631842" y="3468998"/>
            <a:ext cx="5215944" cy="461665"/>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رنسانس برنامه‌ریزی در ایران</a:t>
            </a:r>
            <a:endParaRPr lang="en-US" sz="2400" dirty="0">
              <a:solidFill>
                <a:prstClr val="black"/>
              </a:solidFill>
              <a:cs typeface="B Nazanin" panose="00000400000000000000" pitchFamily="2" charset="-78"/>
            </a:endParaRPr>
          </a:p>
        </p:txBody>
      </p:sp>
      <p:sp>
        <p:nvSpPr>
          <p:cNvPr id="15" name="Rectangle 14"/>
          <p:cNvSpPr/>
          <p:nvPr/>
        </p:nvSpPr>
        <p:spPr>
          <a:xfrm>
            <a:off x="3631842" y="4035669"/>
            <a:ext cx="5215944" cy="461665"/>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الگوی توسعه </a:t>
            </a:r>
            <a:r>
              <a:rPr lang="fa-IR" sz="2400" b="1" dirty="0">
                <a:solidFill>
                  <a:srgbClr val="9F8351"/>
                </a:solidFill>
                <a:ea typeface="Times New Roman" panose="02020603050405020304" pitchFamily="18" charset="0"/>
                <a:cs typeface="B Nazanin" panose="00000400000000000000" pitchFamily="2" charset="-78"/>
              </a:rPr>
              <a:t>کشاورزی</a:t>
            </a:r>
            <a:endParaRPr lang="en-US" sz="2400" dirty="0">
              <a:solidFill>
                <a:srgbClr val="9F8351"/>
              </a:solidFill>
              <a:cs typeface="B Nazanin" panose="00000400000000000000" pitchFamily="2" charset="-78"/>
            </a:endParaRPr>
          </a:p>
        </p:txBody>
      </p:sp>
      <p:sp>
        <p:nvSpPr>
          <p:cNvPr id="17" name="Rectangle 16"/>
          <p:cNvSpPr/>
          <p:nvPr/>
        </p:nvSpPr>
        <p:spPr>
          <a:xfrm>
            <a:off x="3631842" y="4602340"/>
            <a:ext cx="5215944" cy="461665"/>
          </a:xfrm>
          <a:prstGeom prst="rect">
            <a:avLst/>
          </a:prstGeom>
          <a:ln w="38100">
            <a:solidFill>
              <a:srgbClr val="FFC000"/>
            </a:solidFill>
            <a:prstDash val="sysDash"/>
          </a:ln>
        </p:spPr>
        <p:txBody>
          <a:bodyPr wrap="square">
            <a:spAutoFit/>
          </a:bodyPr>
          <a:lstStyle/>
          <a:p>
            <a:pPr marL="285750" indent="-285750" algn="justLow">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سیاست </a:t>
            </a:r>
            <a:r>
              <a:rPr lang="fa-IR" sz="2400" b="1" dirty="0">
                <a:solidFill>
                  <a:srgbClr val="9F8351"/>
                </a:solidFill>
                <a:ea typeface="Times New Roman" panose="02020603050405020304" pitchFamily="18" charset="0"/>
                <a:cs typeface="B Nazanin" panose="00000400000000000000" pitchFamily="2" charset="-78"/>
              </a:rPr>
              <a:t>انبوه سازی </a:t>
            </a:r>
            <a:r>
              <a:rPr lang="fa-IR" sz="2400" b="1" dirty="0">
                <a:solidFill>
                  <a:prstClr val="black"/>
                </a:solidFill>
                <a:ea typeface="Times New Roman" panose="02020603050405020304" pitchFamily="18" charset="0"/>
                <a:cs typeface="B Nazanin" panose="00000400000000000000" pitchFamily="2" charset="-78"/>
              </a:rPr>
              <a:t>و </a:t>
            </a:r>
            <a:r>
              <a:rPr lang="fa-IR" sz="2400" b="1" dirty="0">
                <a:solidFill>
                  <a:srgbClr val="9F8351"/>
                </a:solidFill>
                <a:ea typeface="Times New Roman" panose="02020603050405020304" pitchFamily="18" charset="0"/>
                <a:cs typeface="B Nazanin" panose="00000400000000000000" pitchFamily="2" charset="-78"/>
              </a:rPr>
              <a:t>سیاست پاک </a:t>
            </a:r>
            <a:endParaRPr lang="en-US" sz="2400" dirty="0">
              <a:solidFill>
                <a:srgbClr val="9F8351"/>
              </a:solidFill>
              <a:cs typeface="B Nazanin" panose="00000400000000000000" pitchFamily="2" charset="-78"/>
            </a:endParaRPr>
          </a:p>
        </p:txBody>
      </p:sp>
    </p:spTree>
    <p:extLst>
      <p:ext uri="{BB962C8B-B14F-4D97-AF65-F5344CB8AC3E}">
        <p14:creationId xmlns:p14="http://schemas.microsoft.com/office/powerpoint/2010/main" val="28378606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6045" y="1743318"/>
            <a:ext cx="11421374" cy="4247317"/>
          </a:xfrm>
          <a:prstGeom prst="rect">
            <a:avLst/>
          </a:prstGeom>
        </p:spPr>
        <p:txBody>
          <a:bodyPr wrap="square">
            <a:spAutoFit/>
          </a:bodyPr>
          <a:lstStyle/>
          <a:p>
            <a:pPr algn="justLow"/>
            <a:r>
              <a:rPr lang="fa-IR" dirty="0">
                <a:solidFill>
                  <a:prstClr val="black"/>
                </a:solidFill>
                <a:latin typeface="BYekan"/>
                <a:ea typeface="Times New Roman" panose="02020603050405020304" pitchFamily="18" charset="0"/>
                <a:cs typeface="B Nazanin" panose="00000400000000000000" pitchFamily="2" charset="-78"/>
              </a:rPr>
              <a:t/>
            </a:r>
            <a:br>
              <a:rPr lang="fa-IR" dirty="0">
                <a:solidFill>
                  <a:prstClr val="black"/>
                </a:solidFill>
                <a:latin typeface="BYekan"/>
                <a:ea typeface="Times New Roman" panose="02020603050405020304" pitchFamily="18" charset="0"/>
                <a:cs typeface="B Nazanin" panose="00000400000000000000" pitchFamily="2" charset="-78"/>
              </a:rPr>
            </a:br>
            <a:r>
              <a:rPr lang="fa-IR" dirty="0">
                <a:solidFill>
                  <a:prstClr val="black"/>
                </a:solidFill>
                <a:latin typeface="BYekan"/>
                <a:ea typeface="Times New Roman" panose="02020603050405020304" pitchFamily="18" charset="0"/>
                <a:cs typeface="B Nazanin" panose="00000400000000000000" pitchFamily="2" charset="-78"/>
              </a:rPr>
              <a:t>1379.09.06 - 38310 . ت 23782 ه‍ -1379.09.27 </a:t>
            </a:r>
            <a:r>
              <a:rPr lang="fa-IR" dirty="0">
                <a:solidFill>
                  <a:prstClr val="black"/>
                </a:solidFill>
                <a:latin typeface="BYekan"/>
                <a:ea typeface="Times New Roman" panose="02020603050405020304" pitchFamily="18" charset="0"/>
                <a:cs typeface="B Nazanin" panose="00000400000000000000" pitchFamily="2" charset="-78"/>
              </a:rPr>
              <a:t>– 375</a:t>
            </a:r>
          </a:p>
          <a:p>
            <a:pPr algn="justLow"/>
            <a:r>
              <a:rPr lang="fa-IR" dirty="0">
                <a:solidFill>
                  <a:prstClr val="black"/>
                </a:solidFill>
                <a:latin typeface="BYekan"/>
                <a:ea typeface="Times New Roman" panose="02020603050405020304" pitchFamily="18" charset="0"/>
                <a:cs typeface="B Nazanin" panose="00000400000000000000" pitchFamily="2" charset="-78"/>
              </a:rPr>
              <a:t>‌شماره</a:t>
            </a:r>
            <a:r>
              <a:rPr lang="fa-IR" dirty="0">
                <a:solidFill>
                  <a:prstClr val="black"/>
                </a:solidFill>
                <a:latin typeface="BYekan"/>
                <a:ea typeface="Times New Roman" panose="02020603050405020304" pitchFamily="18" charset="0"/>
                <a:cs typeface="B Nazanin" panose="00000400000000000000" pitchFamily="2" charset="-78"/>
              </a:rPr>
              <a:t>: .38310ت23782 هـ</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تاریخ: </a:t>
            </a:r>
            <a:r>
              <a:rPr lang="fa-IR" dirty="0">
                <a:solidFill>
                  <a:prstClr val="black"/>
                </a:solidFill>
                <a:latin typeface="BYekan"/>
                <a:ea typeface="Times New Roman" panose="02020603050405020304" pitchFamily="18" charset="0"/>
                <a:cs typeface="B Nazanin" panose="00000400000000000000" pitchFamily="2" charset="-78"/>
              </a:rPr>
              <a:t>1379.9.27</a:t>
            </a:r>
          </a:p>
          <a:p>
            <a:pPr algn="justLow"/>
            <a:r>
              <a:rPr lang="fa-IR" dirty="0">
                <a:solidFill>
                  <a:prstClr val="black"/>
                </a:solidFill>
                <a:latin typeface="BYekan"/>
                <a:ea typeface="Times New Roman" panose="02020603050405020304" pitchFamily="18" charset="0"/>
                <a:cs typeface="B Nazanin" panose="00000400000000000000" pitchFamily="2" charset="-78"/>
              </a:rPr>
              <a:t>‌وزارت </a:t>
            </a:r>
            <a:r>
              <a:rPr lang="fa-IR" dirty="0">
                <a:solidFill>
                  <a:prstClr val="black"/>
                </a:solidFill>
                <a:latin typeface="BYekan"/>
                <a:ea typeface="Times New Roman" panose="02020603050405020304" pitchFamily="18" charset="0"/>
                <a:cs typeface="B Nazanin" panose="00000400000000000000" pitchFamily="2" charset="-78"/>
              </a:rPr>
              <a:t>کشاورزی - وزارت جهاد سازندگی - وزارت نیرو - سازمان مدیریت و برنامه‌ریزی</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کشورهیأت وزیران در جلسه مورخ 1379.9.6 بنابه پیشنهاد مشترک وزارتخانه‌های کشاورزی،جهاد سازندگی و نیرو، موضوع نامه شماره319.1451-105.5010 مورخ 1379.8.3 سازمانمدیریت و برنامه‌ریزی کشور و به استناد ماده (108) قانون برنامه سوم </a:t>
            </a:r>
            <a:r>
              <a:rPr lang="fa-IR" dirty="0">
                <a:solidFill>
                  <a:prstClr val="black"/>
                </a:solidFill>
                <a:latin typeface="BYekan"/>
                <a:ea typeface="Times New Roman" panose="02020603050405020304" pitchFamily="18" charset="0"/>
                <a:cs typeface="B Nazanin" panose="00000400000000000000" pitchFamily="2" charset="-78"/>
              </a:rPr>
              <a:t>توسعه</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اقتصادی</a:t>
            </a:r>
            <a:r>
              <a:rPr lang="fa-IR" dirty="0">
                <a:solidFill>
                  <a:prstClr val="black"/>
                </a:solidFill>
                <a:latin typeface="BYekan"/>
                <a:ea typeface="Times New Roman" panose="02020603050405020304" pitchFamily="18" charset="0"/>
                <a:cs typeface="B Nazanin" panose="00000400000000000000" pitchFamily="2" charset="-78"/>
              </a:rPr>
              <a:t>، اجتماعی‌و فرهنگی جمهوری اسلامی ایران - مصوب 1379 - آیین نامه </a:t>
            </a:r>
            <a:r>
              <a:rPr lang="fa-IR" dirty="0">
                <a:solidFill>
                  <a:prstClr val="black"/>
                </a:solidFill>
                <a:latin typeface="BYekan"/>
                <a:ea typeface="Times New Roman" panose="02020603050405020304" pitchFamily="18" charset="0"/>
                <a:cs typeface="B Nazanin" panose="00000400000000000000" pitchFamily="2" charset="-78"/>
              </a:rPr>
              <a:t>اجراییماده </a:t>
            </a:r>
            <a:r>
              <a:rPr lang="fa-IR" dirty="0">
                <a:solidFill>
                  <a:prstClr val="black"/>
                </a:solidFill>
                <a:latin typeface="BYekan"/>
                <a:ea typeface="Times New Roman" panose="02020603050405020304" pitchFamily="18" charset="0"/>
                <a:cs typeface="B Nazanin" panose="00000400000000000000" pitchFamily="2" charset="-78"/>
              </a:rPr>
              <a:t>یاد شده را به شرح زیر تصویب نمود</a:t>
            </a:r>
            <a:r>
              <a:rPr lang="fa-IR" dirty="0">
                <a:solidFill>
                  <a:prstClr val="black"/>
                </a:solidFill>
                <a:latin typeface="BYekan"/>
                <a:ea typeface="Times New Roman" panose="02020603050405020304" pitchFamily="18" charset="0"/>
                <a:cs typeface="B Nazanin" panose="00000400000000000000" pitchFamily="2" charset="-78"/>
              </a:rPr>
              <a:t>:</a:t>
            </a:r>
            <a:r>
              <a:rPr lang="fa-IR" dirty="0">
                <a:solidFill>
                  <a:prstClr val="black"/>
                </a:solidFill>
                <a:latin typeface="BYekan"/>
                <a:ea typeface="Times New Roman" panose="02020603050405020304" pitchFamily="18" charset="0"/>
                <a:cs typeface="B Nazanin" panose="00000400000000000000" pitchFamily="2" charset="-78"/>
              </a:rPr>
              <a:t/>
            </a:r>
            <a:br>
              <a:rPr lang="fa-IR" dirty="0">
                <a:solidFill>
                  <a:prstClr val="black"/>
                </a:solidFill>
                <a:latin typeface="BYekan"/>
                <a:ea typeface="Times New Roman" panose="02020603050405020304" pitchFamily="18" charset="0"/>
                <a:cs typeface="B Nazanin" panose="00000400000000000000" pitchFamily="2" charset="-78"/>
              </a:rPr>
            </a:br>
            <a:r>
              <a:rPr lang="fa-IR" dirty="0">
                <a:solidFill>
                  <a:prstClr val="black"/>
                </a:solidFill>
                <a:latin typeface="BYekan"/>
                <a:ea typeface="Times New Roman" panose="02020603050405020304" pitchFamily="18" charset="0"/>
                <a:cs typeface="B Nazanin" panose="00000400000000000000" pitchFamily="2" charset="-78"/>
              </a:rPr>
              <a:t>‌آیین نامه اجرایی ماده (108) قانون برنامه سوم توسعه اقتصادی، اجتماعی و </a:t>
            </a:r>
            <a:r>
              <a:rPr lang="fa-IR" dirty="0">
                <a:solidFill>
                  <a:prstClr val="black"/>
                </a:solidFill>
                <a:latin typeface="BYekan"/>
                <a:ea typeface="Times New Roman" panose="02020603050405020304" pitchFamily="18" charset="0"/>
                <a:cs typeface="B Nazanin" panose="00000400000000000000" pitchFamily="2" charset="-78"/>
              </a:rPr>
              <a:t>فرهنگی</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جمهوری </a:t>
            </a:r>
            <a:r>
              <a:rPr lang="fa-IR" dirty="0">
                <a:solidFill>
                  <a:prstClr val="black"/>
                </a:solidFill>
                <a:latin typeface="BYekan"/>
                <a:ea typeface="Times New Roman" panose="02020603050405020304" pitchFamily="18" charset="0"/>
                <a:cs typeface="B Nazanin" panose="00000400000000000000" pitchFamily="2" charset="-78"/>
              </a:rPr>
              <a:t>اسلامی ایران</a:t>
            </a:r>
            <a:br>
              <a:rPr lang="fa-IR" dirty="0">
                <a:solidFill>
                  <a:prstClr val="black"/>
                </a:solidFill>
                <a:latin typeface="BYekan"/>
                <a:ea typeface="Times New Roman" panose="02020603050405020304" pitchFamily="18" charset="0"/>
                <a:cs typeface="B Nazanin" panose="00000400000000000000" pitchFamily="2" charset="-78"/>
              </a:rPr>
            </a:br>
            <a:r>
              <a:rPr lang="fa-IR" dirty="0">
                <a:solidFill>
                  <a:prstClr val="black"/>
                </a:solidFill>
                <a:latin typeface="BYekan"/>
                <a:ea typeface="Times New Roman" panose="02020603050405020304" pitchFamily="18" charset="0"/>
                <a:cs typeface="B Nazanin" panose="00000400000000000000" pitchFamily="2" charset="-78"/>
              </a:rPr>
              <a:t>ماده </a:t>
            </a:r>
            <a:r>
              <a:rPr lang="fa-IR" dirty="0">
                <a:solidFill>
                  <a:prstClr val="black"/>
                </a:solidFill>
                <a:latin typeface="BYekan"/>
                <a:ea typeface="Times New Roman" panose="02020603050405020304" pitchFamily="18" charset="0"/>
                <a:cs typeface="B Nazanin" panose="00000400000000000000" pitchFamily="2" charset="-78"/>
              </a:rPr>
              <a:t>1 - ‌مفاهیم و تعاریف</a:t>
            </a:r>
            <a:r>
              <a:rPr lang="fa-IR" dirty="0">
                <a:solidFill>
                  <a:prstClr val="black"/>
                </a:solidFill>
                <a:latin typeface="BYekan"/>
                <a:ea typeface="Times New Roman" panose="02020603050405020304" pitchFamily="18" charset="0"/>
                <a:cs typeface="B Nazanin" panose="00000400000000000000" pitchFamily="2" charset="-78"/>
              </a:rPr>
              <a:t>:</a:t>
            </a:r>
          </a:p>
          <a:p>
            <a:pPr algn="justLow"/>
            <a:r>
              <a:rPr lang="fa-IR" dirty="0">
                <a:solidFill>
                  <a:prstClr val="black"/>
                </a:solidFill>
                <a:latin typeface="BYekan"/>
                <a:ea typeface="Times New Roman" panose="02020603050405020304" pitchFamily="18" charset="0"/>
                <a:cs typeface="B Nazanin" panose="00000400000000000000" pitchFamily="2" charset="-78"/>
              </a:rPr>
              <a:t>1 </a:t>
            </a:r>
            <a:r>
              <a:rPr lang="fa-IR" dirty="0">
                <a:solidFill>
                  <a:prstClr val="black"/>
                </a:solidFill>
                <a:latin typeface="BYekan"/>
                <a:ea typeface="Times New Roman" panose="02020603050405020304" pitchFamily="18" charset="0"/>
                <a:cs typeface="B Nazanin" panose="00000400000000000000" pitchFamily="2" charset="-78"/>
              </a:rPr>
              <a:t>- اراضی بزرگ با مقیاس اقتصادی: عبارت است از مقدار زمین مستعد با آب قابل </a:t>
            </a:r>
            <a:r>
              <a:rPr lang="fa-IR" dirty="0">
                <a:solidFill>
                  <a:prstClr val="black"/>
                </a:solidFill>
                <a:latin typeface="BYekan"/>
                <a:ea typeface="Times New Roman" panose="02020603050405020304" pitchFamily="18" charset="0"/>
                <a:cs typeface="B Nazanin" panose="00000400000000000000" pitchFamily="2" charset="-78"/>
              </a:rPr>
              <a:t>تأمین</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و </a:t>
            </a:r>
            <a:r>
              <a:rPr lang="fa-IR" dirty="0">
                <a:solidFill>
                  <a:prstClr val="black"/>
                </a:solidFill>
                <a:latin typeface="BYekan"/>
                <a:ea typeface="Times New Roman" panose="02020603050405020304" pitchFamily="18" charset="0"/>
                <a:cs typeface="B Nazanin" panose="00000400000000000000" pitchFamily="2" charset="-78"/>
              </a:rPr>
              <a:t>قابل استفاده ای که دارای توجیه اقتصادی می‌باشد و جهت‌تولید انبوه و </a:t>
            </a:r>
            <a:r>
              <a:rPr lang="fa-IR" dirty="0">
                <a:solidFill>
                  <a:prstClr val="black"/>
                </a:solidFill>
                <a:latin typeface="BYekan"/>
                <a:ea typeface="Times New Roman" panose="02020603050405020304" pitchFamily="18" charset="0"/>
                <a:cs typeface="B Nazanin" panose="00000400000000000000" pitchFamily="2" charset="-78"/>
              </a:rPr>
              <a:t>براساس</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ضوابط </a:t>
            </a:r>
            <a:r>
              <a:rPr lang="fa-IR" dirty="0">
                <a:solidFill>
                  <a:prstClr val="black"/>
                </a:solidFill>
                <a:latin typeface="BYekan"/>
                <a:ea typeface="Times New Roman" panose="02020603050405020304" pitchFamily="18" charset="0"/>
                <a:cs typeface="B Nazanin" panose="00000400000000000000" pitchFamily="2" charset="-78"/>
              </a:rPr>
              <a:t>این آیین نامه واگذار می‌گردد</a:t>
            </a:r>
            <a:r>
              <a:rPr lang="fa-IR" dirty="0">
                <a:solidFill>
                  <a:prstClr val="black"/>
                </a:solidFill>
                <a:latin typeface="BYekan"/>
                <a:ea typeface="Times New Roman" panose="02020603050405020304" pitchFamily="18" charset="0"/>
                <a:cs typeface="B Nazanin" panose="00000400000000000000" pitchFamily="2" charset="-78"/>
              </a:rPr>
              <a:t>.</a:t>
            </a:r>
          </a:p>
          <a:p>
            <a:pPr algn="justLow"/>
            <a:r>
              <a:rPr lang="fa-IR" dirty="0">
                <a:solidFill>
                  <a:prstClr val="black"/>
                </a:solidFill>
                <a:latin typeface="BYekan"/>
                <a:ea typeface="Times New Roman" panose="02020603050405020304" pitchFamily="18" charset="0"/>
                <a:cs typeface="B Nazanin" panose="00000400000000000000" pitchFamily="2" charset="-78"/>
              </a:rPr>
              <a:t>2 </a:t>
            </a:r>
            <a:r>
              <a:rPr lang="fa-IR" dirty="0">
                <a:solidFill>
                  <a:prstClr val="black"/>
                </a:solidFill>
                <a:latin typeface="BYekan"/>
                <a:ea typeface="Times New Roman" panose="02020603050405020304" pitchFamily="18" charset="0"/>
                <a:cs typeface="B Nazanin" panose="00000400000000000000" pitchFamily="2" charset="-78"/>
              </a:rPr>
              <a:t>- عرصه های منابع طبیعی و دولتی قابل احیاء و بهره‌برداری کشاورزی: آن دسته </a:t>
            </a:r>
            <a:r>
              <a:rPr lang="fa-IR" dirty="0">
                <a:solidFill>
                  <a:prstClr val="black"/>
                </a:solidFill>
                <a:latin typeface="BYekan"/>
                <a:ea typeface="Times New Roman" panose="02020603050405020304" pitchFamily="18" charset="0"/>
                <a:cs typeface="B Nazanin" panose="00000400000000000000" pitchFamily="2" charset="-78"/>
              </a:rPr>
              <a:t>ازاراضی </a:t>
            </a:r>
            <a:r>
              <a:rPr lang="fa-IR" dirty="0">
                <a:solidFill>
                  <a:prstClr val="black"/>
                </a:solidFill>
                <a:latin typeface="BYekan"/>
                <a:ea typeface="Times New Roman" panose="02020603050405020304" pitchFamily="18" charset="0"/>
                <a:cs typeface="B Nazanin" panose="00000400000000000000" pitchFamily="2" charset="-78"/>
              </a:rPr>
              <a:t>ملی، موات و دولتی بلا معارض است که با توجه به‌مطالعات انجام گرفته، </a:t>
            </a:r>
            <a:r>
              <a:rPr lang="fa-IR" dirty="0">
                <a:solidFill>
                  <a:prstClr val="black"/>
                </a:solidFill>
                <a:latin typeface="BYekan"/>
                <a:ea typeface="Times New Roman" panose="02020603050405020304" pitchFamily="18" charset="0"/>
                <a:cs typeface="B Nazanin" panose="00000400000000000000" pitchFamily="2" charset="-78"/>
              </a:rPr>
              <a:t>دارای</a:t>
            </a:r>
            <a:r>
              <a:rPr lang="en-US" dirty="0">
                <a:solidFill>
                  <a:prstClr val="black"/>
                </a:solidFill>
                <a:latin typeface="BYekan"/>
                <a:ea typeface="Times New Roman" panose="02020603050405020304" pitchFamily="18" charset="0"/>
                <a:cs typeface="B Nazanin" panose="00000400000000000000" pitchFamily="2" charset="-78"/>
              </a:rPr>
              <a:t> </a:t>
            </a:r>
            <a:r>
              <a:rPr lang="fa-IR" dirty="0">
                <a:solidFill>
                  <a:prstClr val="black"/>
                </a:solidFill>
                <a:latin typeface="BYekan"/>
                <a:ea typeface="Times New Roman" panose="02020603050405020304" pitchFamily="18" charset="0"/>
                <a:cs typeface="B Nazanin" panose="00000400000000000000" pitchFamily="2" charset="-78"/>
              </a:rPr>
              <a:t>استعداد </a:t>
            </a:r>
            <a:r>
              <a:rPr lang="fa-IR" dirty="0">
                <a:solidFill>
                  <a:prstClr val="black"/>
                </a:solidFill>
                <a:latin typeface="BYekan"/>
                <a:ea typeface="Times New Roman" panose="02020603050405020304" pitchFamily="18" charset="0"/>
                <a:cs typeface="B Nazanin" panose="00000400000000000000" pitchFamily="2" charset="-78"/>
              </a:rPr>
              <a:t>تولید اقتصادی و بهره‌برداری محصولات بخش‌های مختلف کشاورزی دامی است</a:t>
            </a:r>
            <a:r>
              <a:rPr lang="fa-IR" dirty="0">
                <a:solidFill>
                  <a:prstClr val="black"/>
                </a:solidFill>
                <a:latin typeface="BYekan"/>
                <a:ea typeface="Times New Roman" panose="02020603050405020304" pitchFamily="18" charset="0"/>
                <a:cs typeface="B Nazanin" panose="00000400000000000000" pitchFamily="2" charset="-78"/>
              </a:rPr>
              <a:t>.</a:t>
            </a:r>
          </a:p>
          <a:p>
            <a:pPr algn="justLow"/>
            <a:r>
              <a:rPr lang="fa-IR" dirty="0">
                <a:solidFill>
                  <a:prstClr val="black"/>
                </a:solidFill>
                <a:latin typeface="BYekan"/>
                <a:ea typeface="Times New Roman" panose="02020603050405020304" pitchFamily="18" charset="0"/>
                <a:cs typeface="B Nazanin" panose="00000400000000000000" pitchFamily="2" charset="-78"/>
              </a:rPr>
              <a:t>3 </a:t>
            </a:r>
            <a:r>
              <a:rPr lang="fa-IR" dirty="0">
                <a:solidFill>
                  <a:prstClr val="black"/>
                </a:solidFill>
                <a:latin typeface="BYekan"/>
                <a:ea typeface="Times New Roman" panose="02020603050405020304" pitchFamily="18" charset="0"/>
                <a:cs typeface="B Nazanin" panose="00000400000000000000" pitchFamily="2" charset="-78"/>
              </a:rPr>
              <a:t>- نیروهای متخصص: فارغ التحصیلان آموزشگاه‌ها، هنرستان‌ها، آموزشکده‌ها </a:t>
            </a:r>
            <a:r>
              <a:rPr lang="fa-IR" dirty="0">
                <a:solidFill>
                  <a:prstClr val="black"/>
                </a:solidFill>
                <a:latin typeface="BYekan"/>
                <a:ea typeface="Times New Roman" panose="02020603050405020304" pitchFamily="18" charset="0"/>
                <a:cs typeface="B Nazanin" panose="00000400000000000000" pitchFamily="2" charset="-78"/>
              </a:rPr>
              <a:t>ودانشکده‌های </a:t>
            </a:r>
            <a:r>
              <a:rPr lang="fa-IR" dirty="0">
                <a:solidFill>
                  <a:prstClr val="black"/>
                </a:solidFill>
                <a:latin typeface="BYekan"/>
                <a:ea typeface="Times New Roman" panose="02020603050405020304" pitchFamily="18" charset="0"/>
                <a:cs typeface="B Nazanin" panose="00000400000000000000" pitchFamily="2" charset="-78"/>
              </a:rPr>
              <a:t>کشاورزی، منابع طبیعی، دام پزشکی و امور آب، دام و‌آبزیان می‌باشد.</a:t>
            </a:r>
            <a:br>
              <a:rPr lang="fa-IR" dirty="0">
                <a:solidFill>
                  <a:prstClr val="black"/>
                </a:solidFill>
                <a:latin typeface="BYekan"/>
                <a:ea typeface="Times New Roman" panose="02020603050405020304" pitchFamily="18" charset="0"/>
                <a:cs typeface="B Nazanin" panose="00000400000000000000" pitchFamily="2" charset="-78"/>
              </a:rPr>
            </a:br>
            <a:r>
              <a:rPr lang="fa-IR" dirty="0">
                <a:solidFill>
                  <a:prstClr val="black"/>
                </a:solidFill>
                <a:latin typeface="BYekan"/>
                <a:ea typeface="Times New Roman" panose="02020603050405020304" pitchFamily="18" charset="0"/>
                <a:cs typeface="B Nazanin" panose="00000400000000000000" pitchFamily="2" charset="-78"/>
              </a:rPr>
              <a:t>جوانان روستایی فاقد شغل، بی زمین و کم زمین دارای مدرک تحصیلی دیپلم و </a:t>
            </a:r>
            <a:r>
              <a:rPr lang="fa-IR" dirty="0">
                <a:solidFill>
                  <a:prstClr val="black"/>
                </a:solidFill>
                <a:latin typeface="BYekan"/>
                <a:ea typeface="Times New Roman" panose="02020603050405020304" pitchFamily="18" charset="0"/>
                <a:cs typeface="B Nazanin" panose="00000400000000000000" pitchFamily="2" charset="-78"/>
              </a:rPr>
              <a:t>پایین‌تر،پس </a:t>
            </a:r>
            <a:r>
              <a:rPr lang="fa-IR" dirty="0">
                <a:solidFill>
                  <a:prstClr val="black"/>
                </a:solidFill>
                <a:latin typeface="BYekan"/>
                <a:ea typeface="Times New Roman" panose="02020603050405020304" pitchFamily="18" charset="0"/>
                <a:cs typeface="B Nazanin" panose="00000400000000000000" pitchFamily="2" charset="-78"/>
              </a:rPr>
              <a:t>از طی دوره های آموزشی و کسب مهارت‌در امور کشاورزی نیز متخصص تلقی شده و </a:t>
            </a:r>
            <a:r>
              <a:rPr lang="fa-IR" dirty="0">
                <a:solidFill>
                  <a:prstClr val="black"/>
                </a:solidFill>
                <a:latin typeface="BYekan"/>
                <a:ea typeface="Times New Roman" panose="02020603050405020304" pitchFamily="18" charset="0"/>
                <a:cs typeface="B Nazanin" panose="00000400000000000000" pitchFamily="2" charset="-78"/>
              </a:rPr>
              <a:t>دراولویت </a:t>
            </a:r>
            <a:r>
              <a:rPr lang="fa-IR" dirty="0">
                <a:solidFill>
                  <a:prstClr val="black"/>
                </a:solidFill>
                <a:latin typeface="BYekan"/>
                <a:ea typeface="Times New Roman" panose="02020603050405020304" pitchFamily="18" charset="0"/>
                <a:cs typeface="B Nazanin" panose="00000400000000000000" pitchFamily="2" charset="-78"/>
              </a:rPr>
              <a:t>قرار می‌گیرند.</a:t>
            </a:r>
            <a:endParaRPr lang="en-US" dirty="0">
              <a:solidFill>
                <a:prstClr val="black"/>
              </a:solidFill>
              <a:latin typeface="BYekan"/>
              <a:ea typeface="Times New Roman" panose="02020603050405020304" pitchFamily="18" charset="0"/>
              <a:cs typeface="B Nazanin" panose="00000400000000000000" pitchFamily="2" charset="-78"/>
            </a:endParaRPr>
          </a:p>
        </p:txBody>
      </p:sp>
      <p:sp>
        <p:nvSpPr>
          <p:cNvPr id="4" name="Rectangle 3"/>
          <p:cNvSpPr/>
          <p:nvPr/>
        </p:nvSpPr>
        <p:spPr>
          <a:xfrm>
            <a:off x="-250165" y="932434"/>
            <a:ext cx="11947584" cy="461665"/>
          </a:xfrm>
          <a:prstGeom prst="rect">
            <a:avLst/>
          </a:prstGeom>
        </p:spPr>
        <p:txBody>
          <a:bodyPr wrap="square">
            <a:spAutoFit/>
          </a:bodyPr>
          <a:lstStyle/>
          <a:p>
            <a:pPr fontAlgn="base"/>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آیین نامه اجرایی ماده 108 قانون برنامه سوم توسعه اقتصادی، اجتماعی و فرهنگی جمهوری اسلامی ایران</a:t>
            </a:r>
          </a:p>
        </p:txBody>
      </p:sp>
    </p:spTree>
    <p:extLst>
      <p:ext uri="{BB962C8B-B14F-4D97-AF65-F5344CB8AC3E}">
        <p14:creationId xmlns:p14="http://schemas.microsoft.com/office/powerpoint/2010/main" val="257539354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1925" y="2049641"/>
            <a:ext cx="11421373" cy="3970318"/>
          </a:xfrm>
          <a:prstGeom prst="rect">
            <a:avLst/>
          </a:prstGeom>
        </p:spPr>
        <p:txBody>
          <a:bodyPr wrap="square">
            <a:spAutoFit/>
          </a:bodyPr>
          <a:lstStyle/>
          <a:p>
            <a:r>
              <a:rPr lang="fa-IR" b="1" dirty="0">
                <a:solidFill>
                  <a:prstClr val="black"/>
                </a:solidFill>
                <a:latin typeface="BYekan"/>
                <a:ea typeface="Times New Roman" panose="02020603050405020304" pitchFamily="18" charset="0"/>
                <a:cs typeface="B Nazanin" panose="00000400000000000000" pitchFamily="2" charset="-78"/>
              </a:rPr>
              <a:t>4 - کارآفرینان : کلیه اشخاص حقیقی و </a:t>
            </a:r>
            <a:r>
              <a:rPr lang="fa-IR" b="1" dirty="0">
                <a:solidFill>
                  <a:prstClr val="black"/>
                </a:solidFill>
                <a:latin typeface="BYekan"/>
                <a:ea typeface="Times New Roman" panose="02020603050405020304" pitchFamily="18" charset="0"/>
                <a:cs typeface="B Nazanin" panose="00000400000000000000" pitchFamily="2" charset="-78"/>
              </a:rPr>
              <a:t>حقوقی که هدف موضوع فعالیت‌های آنها ایجادفرصت‌های </a:t>
            </a:r>
            <a:r>
              <a:rPr lang="fa-IR" b="1" dirty="0">
                <a:solidFill>
                  <a:prstClr val="black"/>
                </a:solidFill>
                <a:latin typeface="BYekan"/>
                <a:ea typeface="Times New Roman" panose="02020603050405020304" pitchFamily="18" charset="0"/>
                <a:cs typeface="B Nazanin" panose="00000400000000000000" pitchFamily="2" charset="-78"/>
              </a:rPr>
              <a:t>شغلی و تجهیز </a:t>
            </a:r>
            <a:r>
              <a:rPr lang="fa-IR" b="1" dirty="0">
                <a:solidFill>
                  <a:prstClr val="black"/>
                </a:solidFill>
                <a:latin typeface="BYekan"/>
                <a:ea typeface="Times New Roman" panose="02020603050405020304" pitchFamily="18" charset="0"/>
                <a:cs typeface="B Nazanin" panose="00000400000000000000" pitchFamily="2" charset="-78"/>
              </a:rPr>
              <a:t>منابع بالقوه برای تولید در بخش‌کشاورزی بوده و دارایتوانایی لازم در امور طرح‌های تولیدی موضوع بند (5) این ماده می‌باشند.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5 - طرح‌های مختلف تولیدی اقتصادی: عبارت است از طرح‌های مدون زراعی و باغبانی،تولید چوب، دام، طیور، آبزیان و سایر طرح‌های تولیدی‌کشاورزی و صنایع تبدیلی وتکمیلی.</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6 - احیا و تبدیل به احسن: عبارت است از عملیات اجرایی مورد نیاز طرح‌های مختلف</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طرح‌های تولیدی موضوع بند (5) ماده (1) این آیین نامه.</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7 - شروع دوره بهره‌برداری:‌عبارت است از زمانی که عملیات اجرایی طرح و تبدیل به</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احسن مطابق مندرجات طرح مصوب تولیدی خاتمه یافته و‌تبدیل به احسن آن مورد تاییدمرجع واگذاری قرار گرفته باشد.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‌ماده 2 - تشخیص متخصصان و کارآفرینان با رعایت مفاد ماده (7) به عهده مرجع</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واگذاری موضوع ماده (5) این آیین نامه می‌باشد.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‌ماده 3 - ضوابط تشخیص اراضی بزرگ با مقیاس اقتصادی:</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1 - براساس استعداد و قابلیت اراضی، منابع آب قابل تأمین، هزینه های تولید و ارزش</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اقتصادی محصولات تولیدی در مناطق مختلف کشور، میزان‌اراضی </a:t>
            </a:r>
            <a:r>
              <a:rPr lang="fa-IR" b="1" dirty="0">
                <a:solidFill>
                  <a:prstClr val="black"/>
                </a:solidFill>
                <a:latin typeface="BYekan"/>
                <a:ea typeface="Times New Roman" panose="02020603050405020304" pitchFamily="18" charset="0"/>
                <a:cs typeface="B Nazanin" panose="00000400000000000000" pitchFamily="2" charset="-78"/>
              </a:rPr>
              <a:t>مشخص خواهد شد و </a:t>
            </a:r>
            <a:r>
              <a:rPr lang="fa-IR" b="1" dirty="0">
                <a:solidFill>
                  <a:prstClr val="black"/>
                </a:solidFill>
                <a:latin typeface="BYekan"/>
                <a:ea typeface="Times New Roman" panose="02020603050405020304" pitchFamily="18" charset="0"/>
                <a:cs typeface="B Nazanin" panose="00000400000000000000" pitchFamily="2" charset="-78"/>
              </a:rPr>
              <a:t>ارزش</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محصولات </a:t>
            </a:r>
            <a:r>
              <a:rPr lang="fa-IR" b="1" dirty="0">
                <a:solidFill>
                  <a:prstClr val="black"/>
                </a:solidFill>
                <a:latin typeface="BYekan"/>
                <a:ea typeface="Times New Roman" panose="02020603050405020304" pitchFamily="18" charset="0"/>
                <a:cs typeface="B Nazanin" panose="00000400000000000000" pitchFamily="2" charset="-78"/>
              </a:rPr>
              <a:t>تولیدی نسبت به هزینه های تولید، بر اساس عرف محل، مثبت باشد و منابع آب</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تخصیص یافته به‌زمین در شرایط عادی برای عمل آوری محصول در حد یاد شده تکافونماید.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2 - حداقل مساحت اینگونه اراضی در مناطق مختلف کشور پنجاه هکتار می‌باشد.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3 - تشخیص اراضی بزرگ با مقیاس اقتصادی به درخواست متقاضی و تایید مرجع واگذاریزمین خواهد بود.</a:t>
            </a:r>
            <a:endParaRPr lang="en-US" b="1" dirty="0">
              <a:solidFill>
                <a:prstClr val="black"/>
              </a:solidFill>
              <a:latin typeface="BYekan"/>
              <a:ea typeface="Times New Roman" panose="02020603050405020304" pitchFamily="18" charset="0"/>
              <a:cs typeface="B Nazanin" panose="00000400000000000000" pitchFamily="2" charset="-78"/>
            </a:endParaRPr>
          </a:p>
        </p:txBody>
      </p:sp>
      <p:sp>
        <p:nvSpPr>
          <p:cNvPr id="4" name="Rectangle 3"/>
          <p:cNvSpPr/>
          <p:nvPr/>
        </p:nvSpPr>
        <p:spPr>
          <a:xfrm>
            <a:off x="-250165" y="932434"/>
            <a:ext cx="11947584" cy="461665"/>
          </a:xfrm>
          <a:prstGeom prst="rect">
            <a:avLst/>
          </a:prstGeom>
        </p:spPr>
        <p:txBody>
          <a:bodyPr wrap="square">
            <a:spAutoFit/>
          </a:bodyPr>
          <a:lstStyle/>
          <a:p>
            <a:pPr fontAlgn="base"/>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آیین نامه اجرایی ماده 108 قانون برنامه سوم توسعه اقتصادی، اجتماعی و فرهنگی جمهوری اسلامی ایران</a:t>
            </a:r>
          </a:p>
        </p:txBody>
      </p:sp>
    </p:spTree>
    <p:extLst>
      <p:ext uri="{BB962C8B-B14F-4D97-AF65-F5344CB8AC3E}">
        <p14:creationId xmlns:p14="http://schemas.microsoft.com/office/powerpoint/2010/main" val="28053417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699405"/>
            <a:ext cx="11904453" cy="4708981"/>
          </a:xfrm>
          <a:prstGeom prst="rect">
            <a:avLst/>
          </a:prstGeom>
        </p:spPr>
        <p:txBody>
          <a:bodyPr wrap="square">
            <a:spAutoFit/>
          </a:bodyPr>
          <a:lstStyle/>
          <a:p>
            <a:pPr fontAlgn="base"/>
            <a:r>
              <a:rPr lang="fa-IR" b="1" dirty="0">
                <a:solidFill>
                  <a:prstClr val="black"/>
                </a:solidFill>
                <a:latin typeface="BYekan"/>
                <a:ea typeface="Times New Roman" panose="02020603050405020304" pitchFamily="18" charset="0"/>
                <a:cs typeface="B Nazanin" panose="00000400000000000000" pitchFamily="2" charset="-78"/>
              </a:rPr>
              <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‌ماده 4 - مرجع تعیین اراضی مستعد قابل واگذاری: به منظور هماهنگی در تعیین </a:t>
            </a:r>
            <a:r>
              <a:rPr lang="fa-IR" b="1" dirty="0">
                <a:solidFill>
                  <a:prstClr val="black"/>
                </a:solidFill>
                <a:latin typeface="BYekan"/>
                <a:ea typeface="Times New Roman" panose="02020603050405020304" pitchFamily="18" charset="0"/>
                <a:cs typeface="B Nazanin" panose="00000400000000000000" pitchFamily="2" charset="-78"/>
              </a:rPr>
              <a:t>میزان</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اراضی </a:t>
            </a:r>
            <a:r>
              <a:rPr lang="fa-IR" b="1" dirty="0">
                <a:solidFill>
                  <a:prstClr val="black"/>
                </a:solidFill>
                <a:latin typeface="BYekan"/>
                <a:ea typeface="Times New Roman" panose="02020603050405020304" pitchFamily="18" charset="0"/>
                <a:cs typeface="B Nazanin" panose="00000400000000000000" pitchFamily="2" charset="-78"/>
              </a:rPr>
              <a:t>مستعد قابل واگذاری جهت اجرای طرح‌های مختلف‌تولیدی موضوع این آیین نامه </a:t>
            </a:r>
            <a:r>
              <a:rPr lang="fa-IR" b="1" dirty="0">
                <a:solidFill>
                  <a:prstClr val="black"/>
                </a:solidFill>
                <a:latin typeface="BYekan"/>
                <a:ea typeface="Times New Roman" panose="02020603050405020304" pitchFamily="18" charset="0"/>
                <a:cs typeface="B Nazanin" panose="00000400000000000000" pitchFamily="2" charset="-78"/>
              </a:rPr>
              <a:t>بااستفاده </a:t>
            </a:r>
            <a:r>
              <a:rPr lang="fa-IR" b="1" dirty="0">
                <a:solidFill>
                  <a:prstClr val="black"/>
                </a:solidFill>
                <a:latin typeface="BYekan"/>
                <a:ea typeface="Times New Roman" panose="02020603050405020304" pitchFamily="18" charset="0"/>
                <a:cs typeface="B Nazanin" panose="00000400000000000000" pitchFamily="2" charset="-78"/>
              </a:rPr>
              <a:t>از مطالعات انجام شده و براساس کاربری و استعداد اراضی و مقدار آب </a:t>
            </a:r>
            <a:r>
              <a:rPr lang="fa-IR" b="1" dirty="0">
                <a:solidFill>
                  <a:prstClr val="black"/>
                </a:solidFill>
                <a:latin typeface="BYekan"/>
                <a:ea typeface="Times New Roman" panose="02020603050405020304" pitchFamily="18" charset="0"/>
                <a:cs typeface="B Nazanin" panose="00000400000000000000" pitchFamily="2" charset="-78"/>
              </a:rPr>
              <a:t>قابل</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استحصال </a:t>
            </a:r>
            <a:r>
              <a:rPr lang="fa-IR" b="1" dirty="0">
                <a:solidFill>
                  <a:prstClr val="black"/>
                </a:solidFill>
                <a:latin typeface="BYekan"/>
                <a:ea typeface="Times New Roman" panose="02020603050405020304" pitchFamily="18" charset="0"/>
                <a:cs typeface="B Nazanin" panose="00000400000000000000" pitchFamily="2" charset="-78"/>
              </a:rPr>
              <a:t>کارگروه (‌کمیته)‌هماهنگی مرکب از نمایندگان وزارتخانه‌های کشاورزی، </a:t>
            </a:r>
            <a:r>
              <a:rPr lang="fa-IR" b="1" dirty="0">
                <a:solidFill>
                  <a:prstClr val="black"/>
                </a:solidFill>
                <a:latin typeface="BYekan"/>
                <a:ea typeface="Times New Roman" panose="02020603050405020304" pitchFamily="18" charset="0"/>
                <a:cs typeface="B Nazanin" panose="00000400000000000000" pitchFamily="2" charset="-78"/>
              </a:rPr>
              <a:t>نیرو،جهاد </a:t>
            </a:r>
            <a:r>
              <a:rPr lang="fa-IR" b="1" dirty="0">
                <a:solidFill>
                  <a:prstClr val="black"/>
                </a:solidFill>
                <a:latin typeface="BYekan"/>
                <a:ea typeface="Times New Roman" panose="02020603050405020304" pitchFamily="18" charset="0"/>
                <a:cs typeface="B Nazanin" panose="00000400000000000000" pitchFamily="2" charset="-78"/>
              </a:rPr>
              <a:t>سازندگی و نماینده استاندار در مناطق و استانها تشکیل می‌گردد تا </a:t>
            </a:r>
            <a:r>
              <a:rPr lang="fa-IR" b="1" dirty="0">
                <a:solidFill>
                  <a:prstClr val="black"/>
                </a:solidFill>
                <a:latin typeface="BYekan"/>
                <a:ea typeface="Times New Roman" panose="02020603050405020304" pitchFamily="18" charset="0"/>
                <a:cs typeface="B Nazanin" panose="00000400000000000000" pitchFamily="2" charset="-78"/>
              </a:rPr>
              <a:t>درچارچوب‌وظایف </a:t>
            </a:r>
            <a:r>
              <a:rPr lang="fa-IR" b="1" dirty="0">
                <a:solidFill>
                  <a:prstClr val="black"/>
                </a:solidFill>
                <a:latin typeface="BYekan"/>
                <a:ea typeface="Times New Roman" panose="02020603050405020304" pitchFamily="18" charset="0"/>
                <a:cs typeface="B Nazanin" panose="00000400000000000000" pitchFamily="2" charset="-78"/>
              </a:rPr>
              <a:t>قانونی هر دستگاه نسبت به تعیین اراضی مستعد، هماهنگی لازم به </a:t>
            </a:r>
            <a:r>
              <a:rPr lang="fa-IR" b="1" dirty="0">
                <a:solidFill>
                  <a:prstClr val="black"/>
                </a:solidFill>
                <a:latin typeface="BYekan"/>
                <a:ea typeface="Times New Roman" panose="02020603050405020304" pitchFamily="18" charset="0"/>
                <a:cs typeface="B Nazanin" panose="00000400000000000000" pitchFamily="2" charset="-78"/>
              </a:rPr>
              <a:t>عمل</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آید</a:t>
            </a:r>
            <a:r>
              <a:rPr lang="fa-IR" b="1" dirty="0">
                <a:solidFill>
                  <a:prstClr val="black"/>
                </a:solidFill>
                <a:latin typeface="BYekan"/>
                <a:ea typeface="Times New Roman" panose="02020603050405020304" pitchFamily="18" charset="0"/>
                <a:cs typeface="B Nazanin" panose="00000400000000000000" pitchFamily="2" charset="-78"/>
              </a:rPr>
              <a:t>.</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‌تبصره - در مناطق چهارگانه تحت نظارت و مدیریت سازمان حفاظت محیط زیست، </a:t>
            </a:r>
            <a:r>
              <a:rPr lang="fa-IR" b="1" dirty="0">
                <a:solidFill>
                  <a:prstClr val="black"/>
                </a:solidFill>
                <a:latin typeface="BYekan"/>
                <a:ea typeface="Times New Roman" panose="02020603050405020304" pitchFamily="18" charset="0"/>
                <a:cs typeface="B Nazanin" panose="00000400000000000000" pitchFamily="2" charset="-78"/>
              </a:rPr>
              <a:t>هماهنگی</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لازم </a:t>
            </a:r>
            <a:r>
              <a:rPr lang="fa-IR" b="1" dirty="0">
                <a:solidFill>
                  <a:prstClr val="black"/>
                </a:solidFill>
                <a:latin typeface="BYekan"/>
                <a:ea typeface="Times New Roman" panose="02020603050405020304" pitchFamily="18" charset="0"/>
                <a:cs typeface="B Nazanin" panose="00000400000000000000" pitchFamily="2" charset="-78"/>
              </a:rPr>
              <a:t>با سازمان به عمل خواهد آمد و محدوده‌های‌تعیین شده برای واگذاری در هر </a:t>
            </a:r>
            <a:r>
              <a:rPr lang="fa-IR" b="1" dirty="0">
                <a:solidFill>
                  <a:prstClr val="black"/>
                </a:solidFill>
                <a:latin typeface="BYekan"/>
                <a:ea typeface="Times New Roman" panose="02020603050405020304" pitchFamily="18" charset="0"/>
                <a:cs typeface="B Nazanin" panose="00000400000000000000" pitchFamily="2" charset="-78"/>
              </a:rPr>
              <a:t>استان</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سالانه </a:t>
            </a:r>
            <a:r>
              <a:rPr lang="fa-IR" b="1" dirty="0">
                <a:solidFill>
                  <a:prstClr val="black"/>
                </a:solidFill>
                <a:latin typeface="BYekan"/>
                <a:ea typeface="Times New Roman" panose="02020603050405020304" pitchFamily="18" charset="0"/>
                <a:cs typeface="B Nazanin" panose="00000400000000000000" pitchFamily="2" charset="-78"/>
              </a:rPr>
              <a:t>به آگاهی عمومی خواهد رسید.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‌ماده 5 - مرجع واگذاری: مرجع واگذاری اراضی برای طرح‌های مختلف تولیدی موضوع </a:t>
            </a:r>
            <a:r>
              <a:rPr lang="fa-IR" b="1" dirty="0">
                <a:solidFill>
                  <a:prstClr val="black"/>
                </a:solidFill>
                <a:latin typeface="BYekan"/>
                <a:ea typeface="Times New Roman" panose="02020603050405020304" pitchFamily="18" charset="0"/>
                <a:cs typeface="B Nazanin" panose="00000400000000000000" pitchFamily="2" charset="-78"/>
              </a:rPr>
              <a:t>بند(5</a:t>
            </a:r>
            <a:r>
              <a:rPr lang="fa-IR" b="1" dirty="0">
                <a:solidFill>
                  <a:prstClr val="black"/>
                </a:solidFill>
                <a:latin typeface="BYekan"/>
                <a:ea typeface="Times New Roman" panose="02020603050405020304" pitchFamily="18" charset="0"/>
                <a:cs typeface="B Nazanin" panose="00000400000000000000" pitchFamily="2" charset="-78"/>
              </a:rPr>
              <a:t>) ماده (1) این آیین نامه مطابق قوانین و مقررات و‌آیین نامه های موجود حسب </a:t>
            </a:r>
            <a:r>
              <a:rPr lang="fa-IR" b="1" dirty="0">
                <a:solidFill>
                  <a:prstClr val="black"/>
                </a:solidFill>
                <a:latin typeface="BYekan"/>
                <a:ea typeface="Times New Roman" panose="02020603050405020304" pitchFamily="18" charset="0"/>
                <a:cs typeface="B Nazanin" panose="00000400000000000000" pitchFamily="2" charset="-78"/>
              </a:rPr>
              <a:t>موردوزارتخانه‌های </a:t>
            </a:r>
            <a:r>
              <a:rPr lang="fa-IR" b="1" dirty="0">
                <a:solidFill>
                  <a:prstClr val="black"/>
                </a:solidFill>
                <a:latin typeface="BYekan"/>
                <a:ea typeface="Times New Roman" panose="02020603050405020304" pitchFamily="18" charset="0"/>
                <a:cs typeface="B Nazanin" panose="00000400000000000000" pitchFamily="2" charset="-78"/>
              </a:rPr>
              <a:t>کشاورزی و جهاد سازندگی خواهد بود.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‌ماده 6 - هرگونه واگذاری زمین به منظور اجرای طرح‌های مختلف تولیدی موضوع بند (</a:t>
            </a:r>
            <a:r>
              <a:rPr lang="fa-IR" b="1" dirty="0">
                <a:solidFill>
                  <a:prstClr val="black"/>
                </a:solidFill>
                <a:latin typeface="BYekan"/>
                <a:ea typeface="Times New Roman" panose="02020603050405020304" pitchFamily="18" charset="0"/>
                <a:cs typeface="B Nazanin" panose="00000400000000000000" pitchFamily="2" charset="-78"/>
              </a:rPr>
              <a:t>5)ماده </a:t>
            </a:r>
            <a:r>
              <a:rPr lang="fa-IR" b="1" dirty="0">
                <a:solidFill>
                  <a:prstClr val="black"/>
                </a:solidFill>
                <a:latin typeface="BYekan"/>
                <a:ea typeface="Times New Roman" panose="02020603050405020304" pitchFamily="18" charset="0"/>
                <a:cs typeface="B Nazanin" panose="00000400000000000000" pitchFamily="2" charset="-78"/>
              </a:rPr>
              <a:t>(1) این آیین نامه به مرتع‌داران منوط به اصلاح طرح‌مربوط، یا اصلاح و </a:t>
            </a:r>
            <a:r>
              <a:rPr lang="fa-IR" b="1" dirty="0">
                <a:solidFill>
                  <a:prstClr val="black"/>
                </a:solidFill>
                <a:latin typeface="BYekan"/>
                <a:ea typeface="Times New Roman" panose="02020603050405020304" pitchFamily="18" charset="0"/>
                <a:cs typeface="B Nazanin" panose="00000400000000000000" pitchFamily="2" charset="-78"/>
              </a:rPr>
              <a:t>یاابطال </a:t>
            </a:r>
            <a:r>
              <a:rPr lang="fa-IR" b="1" dirty="0">
                <a:solidFill>
                  <a:prstClr val="black"/>
                </a:solidFill>
                <a:latin typeface="BYekan"/>
                <a:ea typeface="Times New Roman" panose="02020603050405020304" pitchFamily="18" charset="0"/>
                <a:cs typeface="B Nazanin" panose="00000400000000000000" pitchFamily="2" charset="-78"/>
              </a:rPr>
              <a:t>پروانه بهره‌برداری و لغو حق بهره‌برداری عرفی می‌باشد.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‌تبصره 1 - میزان اراضی واگذاری به هریک از مرتع‌داران و بهره‌برداران عرفی </a:t>
            </a:r>
            <a:r>
              <a:rPr lang="fa-IR" b="1" dirty="0">
                <a:solidFill>
                  <a:prstClr val="black"/>
                </a:solidFill>
                <a:latin typeface="BYekan"/>
                <a:ea typeface="Times New Roman" panose="02020603050405020304" pitchFamily="18" charset="0"/>
                <a:cs typeface="B Nazanin" panose="00000400000000000000" pitchFamily="2" charset="-78"/>
              </a:rPr>
              <a:t>درصورت </a:t>
            </a:r>
            <a:r>
              <a:rPr lang="fa-IR" b="1" dirty="0">
                <a:solidFill>
                  <a:prstClr val="black"/>
                </a:solidFill>
                <a:latin typeface="BYekan"/>
                <a:ea typeface="Times New Roman" panose="02020603050405020304" pitchFamily="18" charset="0"/>
                <a:cs typeface="B Nazanin" panose="00000400000000000000" pitchFamily="2" charset="-78"/>
              </a:rPr>
              <a:t>اصلاح طرح، اصلاح وبا ابطال پروانه و تبدیل دامداری‌سنتی به صنعتی حسب </a:t>
            </a:r>
            <a:r>
              <a:rPr lang="fa-IR" b="1" dirty="0">
                <a:solidFill>
                  <a:prstClr val="black"/>
                </a:solidFill>
                <a:latin typeface="BYekan"/>
                <a:ea typeface="Times New Roman" panose="02020603050405020304" pitchFamily="18" charset="0"/>
                <a:cs typeface="B Nazanin" panose="00000400000000000000" pitchFamily="2" charset="-78"/>
              </a:rPr>
              <a:t>موردحداکثر </a:t>
            </a:r>
            <a:r>
              <a:rPr lang="fa-IR" b="1" dirty="0">
                <a:solidFill>
                  <a:prstClr val="black"/>
                </a:solidFill>
                <a:latin typeface="BYekan"/>
                <a:ea typeface="Times New Roman" panose="02020603050405020304" pitchFamily="18" charset="0"/>
                <a:cs typeface="B Nazanin" panose="00000400000000000000" pitchFamily="2" charset="-78"/>
              </a:rPr>
              <a:t>تا سه برابر عرف محل می‌باشد.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‌تبصره 2 - در صورت ابطال پروانه بهره‌برداری به هر خانوار بهره بردار حداکثر </a:t>
            </a:r>
            <a:r>
              <a:rPr lang="fa-IR" b="1" dirty="0">
                <a:solidFill>
                  <a:prstClr val="black"/>
                </a:solidFill>
                <a:latin typeface="BYekan"/>
                <a:ea typeface="Times New Roman" panose="02020603050405020304" pitchFamily="18" charset="0"/>
                <a:cs typeface="B Nazanin" panose="00000400000000000000" pitchFamily="2" charset="-78"/>
              </a:rPr>
              <a:t>سه</a:t>
            </a:r>
            <a:r>
              <a:rPr lang="en-US" b="1" dirty="0">
                <a:solidFill>
                  <a:prstClr val="black"/>
                </a:solidFill>
                <a:latin typeface="BYekan"/>
                <a:ea typeface="Times New Roman" panose="02020603050405020304" pitchFamily="18" charset="0"/>
                <a:cs typeface="B Nazanin" panose="00000400000000000000" pitchFamily="2" charset="-78"/>
              </a:rPr>
              <a:t> </a:t>
            </a:r>
            <a:r>
              <a:rPr lang="fa-IR" b="1" dirty="0">
                <a:solidFill>
                  <a:prstClr val="black"/>
                </a:solidFill>
                <a:latin typeface="BYekan"/>
                <a:ea typeface="Times New Roman" panose="02020603050405020304" pitchFamily="18" charset="0"/>
                <a:cs typeface="B Nazanin" panose="00000400000000000000" pitchFamily="2" charset="-78"/>
              </a:rPr>
              <a:t>برابر </a:t>
            </a:r>
            <a:r>
              <a:rPr lang="fa-IR" b="1" dirty="0">
                <a:solidFill>
                  <a:prstClr val="black"/>
                </a:solidFill>
                <a:latin typeface="BYekan"/>
                <a:ea typeface="Times New Roman" panose="02020603050405020304" pitchFamily="18" charset="0"/>
                <a:cs typeface="B Nazanin" panose="00000400000000000000" pitchFamily="2" charset="-78"/>
              </a:rPr>
              <a:t>عرف محل فقط برای یکبار در ییلاق یا قشلاق زمین واگذار‌می‌شود.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‌تبصره 3 - به عشایر فقط در قالب طرح اسکان عشایر زمین کشاورزی واگذار می‌شود.</a:t>
            </a:r>
            <a:br>
              <a:rPr lang="fa-IR" b="1" dirty="0">
                <a:solidFill>
                  <a:prstClr val="black"/>
                </a:solidFill>
                <a:latin typeface="BYekan"/>
                <a:ea typeface="Times New Roman" panose="02020603050405020304" pitchFamily="18" charset="0"/>
                <a:cs typeface="B Nazanin" panose="00000400000000000000" pitchFamily="2" charset="-78"/>
              </a:rPr>
            </a:br>
            <a:r>
              <a:rPr lang="fa-IR" b="1" dirty="0">
                <a:solidFill>
                  <a:prstClr val="black"/>
                </a:solidFill>
                <a:latin typeface="BYekan"/>
                <a:ea typeface="Times New Roman" panose="02020603050405020304" pitchFamily="18" charset="0"/>
                <a:cs typeface="B Nazanin" panose="00000400000000000000" pitchFamily="2" charset="-78"/>
              </a:rPr>
              <a:t/>
            </a:r>
            <a:br>
              <a:rPr lang="fa-IR" b="1" dirty="0">
                <a:solidFill>
                  <a:prstClr val="black"/>
                </a:solidFill>
                <a:latin typeface="BYekan"/>
                <a:ea typeface="Times New Roman" panose="02020603050405020304" pitchFamily="18" charset="0"/>
                <a:cs typeface="B Nazanin" panose="00000400000000000000" pitchFamily="2" charset="-78"/>
              </a:rPr>
            </a:br>
            <a:endParaRPr lang="en-US" sz="1200" dirty="0">
              <a:solidFill>
                <a:prstClr val="black"/>
              </a:solidFill>
              <a:cs typeface="B Nazanin" panose="00000400000000000000" pitchFamily="2" charset="-78"/>
            </a:endParaRPr>
          </a:p>
        </p:txBody>
      </p:sp>
      <p:sp>
        <p:nvSpPr>
          <p:cNvPr id="4" name="Rectangle 3"/>
          <p:cNvSpPr/>
          <p:nvPr/>
        </p:nvSpPr>
        <p:spPr>
          <a:xfrm>
            <a:off x="-250165" y="932434"/>
            <a:ext cx="11947584" cy="461665"/>
          </a:xfrm>
          <a:prstGeom prst="rect">
            <a:avLst/>
          </a:prstGeom>
        </p:spPr>
        <p:txBody>
          <a:bodyPr wrap="square">
            <a:spAutoFit/>
          </a:bodyPr>
          <a:lstStyle/>
          <a:p>
            <a:pPr fontAlgn="base"/>
            <a:r>
              <a:rPr lang="fa-IR" sz="2400" b="1" dirty="0">
                <a:solidFill>
                  <a:srgbClr val="FFC000"/>
                </a:solidFill>
                <a:effectLst>
                  <a:outerShdw blurRad="38100" dist="38100" dir="2700000" algn="tl">
                    <a:srgbClr val="000000">
                      <a:alpha val="43137"/>
                    </a:srgbClr>
                  </a:outerShdw>
                </a:effectLst>
                <a:cs typeface="B Titr" panose="00000700000000000000" pitchFamily="2" charset="-78"/>
              </a:rPr>
              <a:t>آیین نامه اجرایی ماده 108 قانون برنامه سوم توسعه اقتصادی، اجتماعی و فرهنگی جمهوری اسلامی ایران</a:t>
            </a:r>
          </a:p>
        </p:txBody>
      </p:sp>
    </p:spTree>
    <p:extLst>
      <p:ext uri="{BB962C8B-B14F-4D97-AF65-F5344CB8AC3E}">
        <p14:creationId xmlns:p14="http://schemas.microsoft.com/office/powerpoint/2010/main" val="10740852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منابع و مآخذ</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321973" y="2137893"/>
            <a:ext cx="11178861" cy="4560223"/>
          </a:xfrm>
          <a:prstGeom prst="rect">
            <a:avLst/>
          </a:prstGeom>
        </p:spPr>
        <p:txBody>
          <a:bodyPr wrap="square">
            <a:spAutoFit/>
          </a:bodyPr>
          <a:lstStyle/>
          <a:p>
            <a:pPr>
              <a:spcBef>
                <a:spcPts val="1125"/>
              </a:spcBef>
              <a:spcAft>
                <a:spcPts val="1125"/>
              </a:spcAft>
            </a:pPr>
            <a:r>
              <a:rPr lang="en-US" dirty="0">
                <a:solidFill>
                  <a:prstClr val="black"/>
                </a:solidFill>
                <a:latin typeface="BYekan"/>
                <a:ea typeface="Times New Roman" panose="02020603050405020304" pitchFamily="18" charset="0"/>
                <a:cs typeface="B Nazanin" panose="00000400000000000000" pitchFamily="2" charset="-78"/>
              </a:rPr>
              <a:t>http://etmag.ir/index.php/%DA%AF%D8%B2%D8%A7%D8%B1%D8%B4/31-report</a:t>
            </a:r>
            <a:endParaRPr lang="en-US" sz="1600"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ar-SA" b="1" dirty="0">
                <a:solidFill>
                  <a:prstClr val="black"/>
                </a:solidFill>
                <a:latin typeface="BYekan"/>
                <a:ea typeface="Times New Roman" panose="02020603050405020304" pitchFamily="18" charset="0"/>
                <a:cs typeface="B Nazanin" panose="00000400000000000000" pitchFamily="2" charset="-78"/>
              </a:rPr>
              <a:t>این گزارش بر اساس منابع و مقالات مختلف موجود در اینترنت جمع آوری و تنظیم شده است که بخشی از منابع مورد استناد این مطالب عبارتند از</a:t>
            </a:r>
            <a:r>
              <a:rPr lang="en-US" b="1" dirty="0">
                <a:solidFill>
                  <a:prstClr val="black"/>
                </a:solidFill>
                <a:latin typeface="BYekan"/>
                <a:ea typeface="Times New Roman" panose="02020603050405020304" pitchFamily="18" charset="0"/>
                <a:cs typeface="B Nazanin" panose="00000400000000000000" pitchFamily="2" charset="-78"/>
              </a:rPr>
              <a:t>:</a:t>
            </a:r>
            <a:endParaRPr lang="en-US" sz="1600" b="1"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en-US" b="1" dirty="0">
                <a:solidFill>
                  <a:prstClr val="black"/>
                </a:solidFill>
                <a:latin typeface="BYekan"/>
                <a:ea typeface="Times New Roman" panose="02020603050405020304" pitchFamily="18" charset="0"/>
                <a:cs typeface="B Nazanin" panose="00000400000000000000" pitchFamily="2" charset="-78"/>
              </a:rPr>
              <a:t>1- </a:t>
            </a:r>
            <a:r>
              <a:rPr lang="ar-SA" b="1" dirty="0">
                <a:solidFill>
                  <a:prstClr val="black"/>
                </a:solidFill>
                <a:latin typeface="BYekan"/>
                <a:ea typeface="Times New Roman" panose="02020603050405020304" pitchFamily="18" charset="0"/>
                <a:cs typeface="B Nazanin" panose="00000400000000000000" pitchFamily="2" charset="-78"/>
              </a:rPr>
              <a:t>بانك مركزی جمهوری اسلامی ایران، گزارش اقتصادی و ترازنامه، سالهای مختلف</a:t>
            </a:r>
            <a:r>
              <a:rPr lang="en-US" b="1" dirty="0">
                <a:solidFill>
                  <a:prstClr val="black"/>
                </a:solidFill>
                <a:latin typeface="BYekan"/>
                <a:ea typeface="Times New Roman" panose="02020603050405020304" pitchFamily="18" charset="0"/>
                <a:cs typeface="B Nazanin" panose="00000400000000000000" pitchFamily="2" charset="-78"/>
              </a:rPr>
              <a:t>.</a:t>
            </a:r>
            <a:endParaRPr lang="en-US" sz="1600" b="1"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en-US" b="1" dirty="0">
                <a:solidFill>
                  <a:prstClr val="black"/>
                </a:solidFill>
                <a:latin typeface="BYekan"/>
                <a:ea typeface="Times New Roman" panose="02020603050405020304" pitchFamily="18" charset="0"/>
                <a:cs typeface="B Nazanin" panose="00000400000000000000" pitchFamily="2" charset="-78"/>
              </a:rPr>
              <a:t>2- </a:t>
            </a:r>
            <a:r>
              <a:rPr lang="ar-SA" b="1" dirty="0">
                <a:solidFill>
                  <a:prstClr val="black"/>
                </a:solidFill>
                <a:latin typeface="BYekan"/>
                <a:ea typeface="Times New Roman" panose="02020603050405020304" pitchFamily="18" charset="0"/>
                <a:cs typeface="B Nazanin" panose="00000400000000000000" pitchFamily="2" charset="-78"/>
              </a:rPr>
              <a:t>بانك مركزی جمهوری اسلامی ایران، نماگرهای اقتصادی. شماره 54</a:t>
            </a:r>
            <a:r>
              <a:rPr lang="en-US" b="1" dirty="0">
                <a:solidFill>
                  <a:prstClr val="black"/>
                </a:solidFill>
                <a:latin typeface="BYekan"/>
                <a:ea typeface="Times New Roman" panose="02020603050405020304" pitchFamily="18" charset="0"/>
                <a:cs typeface="B Nazanin" panose="00000400000000000000" pitchFamily="2" charset="-78"/>
              </a:rPr>
              <a:t> .</a:t>
            </a:r>
            <a:endParaRPr lang="en-US" sz="1600" b="1"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en-US" b="1" dirty="0">
                <a:solidFill>
                  <a:prstClr val="black"/>
                </a:solidFill>
                <a:latin typeface="BYekan"/>
                <a:ea typeface="Times New Roman" panose="02020603050405020304" pitchFamily="18" charset="0"/>
                <a:cs typeface="B Nazanin" panose="00000400000000000000" pitchFamily="2" charset="-78"/>
              </a:rPr>
              <a:t>3- </a:t>
            </a:r>
            <a:r>
              <a:rPr lang="ar-SA" b="1" dirty="0">
                <a:solidFill>
                  <a:prstClr val="black"/>
                </a:solidFill>
                <a:latin typeface="BYekan"/>
                <a:ea typeface="Times New Roman" panose="02020603050405020304" pitchFamily="18" charset="0"/>
                <a:cs typeface="B Nazanin" panose="00000400000000000000" pitchFamily="2" charset="-78"/>
              </a:rPr>
              <a:t>سازمان مدیریت و برنامه ریزی كشور، سند چشم انداز جمهوری اسلامی ایران در افق 1404 هجری شمسی، آذر 1382</a:t>
            </a:r>
            <a:r>
              <a:rPr lang="en-US" b="1" dirty="0">
                <a:solidFill>
                  <a:prstClr val="black"/>
                </a:solidFill>
                <a:latin typeface="BYekan"/>
                <a:ea typeface="Times New Roman" panose="02020603050405020304" pitchFamily="18" charset="0"/>
                <a:cs typeface="B Nazanin" panose="00000400000000000000" pitchFamily="2" charset="-78"/>
              </a:rPr>
              <a:t> .</a:t>
            </a:r>
            <a:endParaRPr lang="en-US" sz="1600" b="1"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en-US" b="1" dirty="0">
                <a:solidFill>
                  <a:prstClr val="black"/>
                </a:solidFill>
                <a:latin typeface="BYekan"/>
                <a:ea typeface="Times New Roman" panose="02020603050405020304" pitchFamily="18" charset="0"/>
                <a:cs typeface="B Nazanin" panose="00000400000000000000" pitchFamily="2" charset="-78"/>
              </a:rPr>
              <a:t>4- </a:t>
            </a:r>
            <a:r>
              <a:rPr lang="ar-SA" b="1" dirty="0">
                <a:solidFill>
                  <a:prstClr val="black"/>
                </a:solidFill>
                <a:latin typeface="BYekan"/>
                <a:ea typeface="Times New Roman" panose="02020603050405020304" pitchFamily="18" charset="0"/>
                <a:cs typeface="B Nazanin" panose="00000400000000000000" pitchFamily="2" charset="-78"/>
              </a:rPr>
              <a:t>سازمان برنامه و بودجه، قانون برنامه اول توسعه اقتصادی، اجتماعی و فرهنگی جمهوری اسلامی ایران</a:t>
            </a:r>
            <a:r>
              <a:rPr lang="en-US" b="1" dirty="0">
                <a:solidFill>
                  <a:prstClr val="black"/>
                </a:solidFill>
                <a:latin typeface="BYekan"/>
                <a:ea typeface="Times New Roman" panose="02020603050405020304" pitchFamily="18" charset="0"/>
                <a:cs typeface="B Nazanin" panose="00000400000000000000" pitchFamily="2" charset="-78"/>
              </a:rPr>
              <a:t>.</a:t>
            </a:r>
            <a:endParaRPr lang="en-US" sz="1600" b="1"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en-US" b="1" dirty="0">
                <a:solidFill>
                  <a:prstClr val="black"/>
                </a:solidFill>
                <a:latin typeface="BYekan"/>
                <a:ea typeface="Times New Roman" panose="02020603050405020304" pitchFamily="18" charset="0"/>
                <a:cs typeface="B Nazanin" panose="00000400000000000000" pitchFamily="2" charset="-78"/>
              </a:rPr>
              <a:t>5- </a:t>
            </a:r>
            <a:r>
              <a:rPr lang="ar-SA" b="1" dirty="0">
                <a:solidFill>
                  <a:prstClr val="black"/>
                </a:solidFill>
                <a:latin typeface="BYekan"/>
                <a:ea typeface="Times New Roman" panose="02020603050405020304" pitchFamily="18" charset="0"/>
                <a:cs typeface="B Nazanin" panose="00000400000000000000" pitchFamily="2" charset="-78"/>
              </a:rPr>
              <a:t>سازمان برنامه و بودجه ، قانون برنامه دوم توسعه اقتصادی، اجتماعی و فرهنگی جمهوری اسلامی ایران</a:t>
            </a:r>
            <a:r>
              <a:rPr lang="en-US" b="1" dirty="0">
                <a:solidFill>
                  <a:prstClr val="black"/>
                </a:solidFill>
                <a:latin typeface="BYekan"/>
                <a:ea typeface="Times New Roman" panose="02020603050405020304" pitchFamily="18" charset="0"/>
                <a:cs typeface="B Nazanin" panose="00000400000000000000" pitchFamily="2" charset="-78"/>
              </a:rPr>
              <a:t>.</a:t>
            </a:r>
            <a:endParaRPr lang="en-US" sz="1600" b="1" dirty="0">
              <a:solidFill>
                <a:prstClr val="black"/>
              </a:solidFill>
              <a:latin typeface="Times New Roman" panose="02020603050405020304" pitchFamily="18" charset="0"/>
              <a:ea typeface="Times New Roman" panose="02020603050405020304" pitchFamily="18" charset="0"/>
            </a:endParaRPr>
          </a:p>
          <a:p>
            <a:pPr>
              <a:spcBef>
                <a:spcPts val="1125"/>
              </a:spcBef>
              <a:spcAft>
                <a:spcPts val="1125"/>
              </a:spcAft>
            </a:pPr>
            <a:r>
              <a:rPr lang="en-US" b="1" dirty="0">
                <a:solidFill>
                  <a:prstClr val="black"/>
                </a:solidFill>
                <a:latin typeface="BYekan"/>
                <a:ea typeface="Times New Roman" panose="02020603050405020304" pitchFamily="18" charset="0"/>
                <a:cs typeface="B Nazanin" panose="00000400000000000000" pitchFamily="2" charset="-78"/>
              </a:rPr>
              <a:t>6- </a:t>
            </a:r>
            <a:r>
              <a:rPr lang="ar-SA" b="1" dirty="0">
                <a:solidFill>
                  <a:prstClr val="black"/>
                </a:solidFill>
                <a:latin typeface="BYekan"/>
                <a:ea typeface="Times New Roman" panose="02020603050405020304" pitchFamily="18" charset="0"/>
                <a:cs typeface="B Nazanin" panose="00000400000000000000" pitchFamily="2" charset="-78"/>
              </a:rPr>
              <a:t>سازمان برنامه و بودجه، قانون برنامه سوم توسعه اقتصادی، اجتماعی و فرهنگی جمهوری اسلامی ایران</a:t>
            </a:r>
            <a:r>
              <a:rPr lang="en-US" b="1" dirty="0">
                <a:solidFill>
                  <a:prstClr val="black"/>
                </a:solidFill>
                <a:latin typeface="BYekan"/>
                <a:ea typeface="Times New Roman" panose="02020603050405020304" pitchFamily="18" charset="0"/>
                <a:cs typeface="B Nazanin" panose="00000400000000000000" pitchFamily="2" charset="-78"/>
              </a:rPr>
              <a:t>.</a:t>
            </a:r>
            <a:endParaRPr lang="en-US" sz="1600" b="1" dirty="0">
              <a:solidFill>
                <a:prstClr val="black"/>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4872695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منابع و مآخذ</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218942" y="2240924"/>
            <a:ext cx="11178861" cy="4001095"/>
          </a:xfrm>
          <a:prstGeom prst="rect">
            <a:avLst/>
          </a:prstGeom>
        </p:spPr>
        <p:txBody>
          <a:bodyPr wrap="square">
            <a:spAutoFit/>
          </a:bodyPr>
          <a:lstStyle/>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7- سازمان مدیریت و برنام هریزی كشور، قانون برنامه چهارم توسعه اقتصادی، اجتماعی و فرهنگی جمهوری اسلامی ایران.</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8- سازمان مدیریت و برنامه ریزی كشور، مبانی نظری و مستندات برنامه چهارم توسعه، جلد اول و دوم، تابستان 1383.</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9- معاونت برنامه ریزی و نظارت راهبردی رییس جمهوری، گزارش اقتصادی و نظارت بر عملكرد برنامه، سالهای مختلف.</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10- سازمان مدیریت و برنام هریزی كشور، گزارش ربع قرن عملكرد نظام جمهوری اسلامی ایران.</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11- وزارت نیرو، ترازنامه انرژی، سا لهای مختلف.</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12- مركز آمار ایران، سرشماری عمومی نفوس و مسكن، سا لهای 1375 و 1385 .</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13- معاونت برنامه ریزی و نظارت راهبردی رییس جمهوری. دفتر برنامه ریزی و مدیریت اقتصاد كلان، گزارش برنامه ریزی برای برنامه پنجم توسعه.</a:t>
            </a:r>
            <a:endParaRPr lang="fa-IR" b="1" dirty="0">
              <a:solidFill>
                <a:prstClr val="black"/>
              </a:solidFill>
              <a:latin typeface="BYekan"/>
              <a:ea typeface="Times New Roman" panose="02020603050405020304" pitchFamily="18" charset="0"/>
              <a:cs typeface="B Nazanin" panose="00000400000000000000" pitchFamily="2" charset="-78"/>
            </a:endParaRPr>
          </a:p>
        </p:txBody>
      </p:sp>
    </p:spTree>
    <p:extLst>
      <p:ext uri="{BB962C8B-B14F-4D97-AF65-F5344CB8AC3E}">
        <p14:creationId xmlns:p14="http://schemas.microsoft.com/office/powerpoint/2010/main" val="68097410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868243"/>
            <a:ext cx="8062277" cy="646331"/>
          </a:xfrm>
          <a:prstGeom prst="rect">
            <a:avLst/>
          </a:prstGeom>
          <a:noFill/>
        </p:spPr>
        <p:txBody>
          <a:bodyPr wrap="square" rtlCol="0">
            <a:spAutoFit/>
          </a:bodyPr>
          <a:lstStyle/>
          <a:p>
            <a:r>
              <a:rPr lang="fa-IR" sz="3600" b="1" dirty="0">
                <a:solidFill>
                  <a:srgbClr val="FFC000"/>
                </a:solidFill>
                <a:effectLst>
                  <a:outerShdw blurRad="38100" dist="38100" dir="2700000" algn="tl">
                    <a:srgbClr val="000000">
                      <a:alpha val="43137"/>
                    </a:srgbClr>
                  </a:outerShdw>
                </a:effectLst>
                <a:cs typeface="B Titr" panose="00000700000000000000" pitchFamily="2" charset="-78"/>
              </a:rPr>
              <a:t>منابع و مآخذ</a:t>
            </a:r>
            <a:endParaRPr lang="en-US" sz="28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11" name="Pentagon 10"/>
          <p:cNvSpPr/>
          <p:nvPr/>
        </p:nvSpPr>
        <p:spPr>
          <a:xfrm>
            <a:off x="1751425" y="772732"/>
            <a:ext cx="1287887"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نقد و تحلیل</a:t>
            </a:r>
            <a:endParaRPr lang="en-US" dirty="0">
              <a:solidFill>
                <a:prstClr val="white"/>
              </a:solidFill>
              <a:cs typeface="B Titr" panose="00000700000000000000" pitchFamily="2" charset="-78"/>
            </a:endParaRPr>
          </a:p>
        </p:txBody>
      </p:sp>
      <p:sp>
        <p:nvSpPr>
          <p:cNvPr id="12" name="Pentagon 11"/>
          <p:cNvSpPr/>
          <p:nvPr/>
        </p:nvSpPr>
        <p:spPr>
          <a:xfrm>
            <a:off x="772732" y="772732"/>
            <a:ext cx="1390919"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
        <p:nvSpPr>
          <p:cNvPr id="2" name="Rectangle 1"/>
          <p:cNvSpPr/>
          <p:nvPr/>
        </p:nvSpPr>
        <p:spPr>
          <a:xfrm>
            <a:off x="218942" y="2240924"/>
            <a:ext cx="11178861" cy="4001095"/>
          </a:xfrm>
          <a:prstGeom prst="rect">
            <a:avLst/>
          </a:prstGeom>
        </p:spPr>
        <p:txBody>
          <a:bodyPr wrap="square">
            <a:spAutoFit/>
          </a:bodyPr>
          <a:lstStyle/>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14- مستندات برنامه دوم توسعه اقتصادی، اجتماعی و فرهنگی جمهوری اسلامی ایران، جلد اول، نظام برنامه ریزی و تركیب گروه های كاری، انتشارات سازمان برنامه و بودجه، سال 1372.</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15- مستندات برنامه سوم توسعه اقتصادی، اجتماعی و فرهنگی جمهوری اسلامی ایران، جلد اول، نظام برنامه ریزی برنامه سوم، انتشارات سازمان برنامه و بودجه،سال 1377 .</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16- مستندات برنامه سوم توسعه اقتصادی، اجتماعی و فرهنگی جمهوری اسلامی ایران، جلد چهارم، گزارش عملكرد چهار سال اول برنامه دوم، انتشارات سازمان برنامه وبودجه، مرداد 1378.</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17- راهكارهای اجرایی قانون برنامه سوم توسعه اقتصادی، اجتماعی و فرهنگی جمهوری اسلامی ایران، سازمان مدیریت و برنام هریزی كشور.</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18- مركز پژوه شهای مجلس شورای اسلامی، دفتر مطالعات برنامه و بودجه، تحول برنامه ریزی در ایران و چند كشور منتخب، آبان 1387 .</a:t>
            </a:r>
          </a:p>
          <a:p>
            <a:pPr>
              <a:spcBef>
                <a:spcPts val="1125"/>
              </a:spcBef>
              <a:spcAft>
                <a:spcPts val="1125"/>
              </a:spcAft>
            </a:pPr>
            <a:r>
              <a:rPr lang="fa-IR" b="1" dirty="0">
                <a:solidFill>
                  <a:prstClr val="black"/>
                </a:solidFill>
                <a:latin typeface="BYekan"/>
                <a:ea typeface="Times New Roman" panose="02020603050405020304" pitchFamily="18" charset="0"/>
                <a:cs typeface="B Nazanin" panose="00000400000000000000" pitchFamily="2" charset="-78"/>
              </a:rPr>
              <a:t>19- دفتر برنامه ریزی و مدیریت اقتصاد كلان، تصویر كلان برنامه های توسعه، فروردین 1</a:t>
            </a:r>
          </a:p>
        </p:txBody>
      </p:sp>
    </p:spTree>
    <p:extLst>
      <p:ext uri="{BB962C8B-B14F-4D97-AF65-F5344CB8AC3E}">
        <p14:creationId xmlns:p14="http://schemas.microsoft.com/office/powerpoint/2010/main" val="507872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سیاست پاک</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8" name="Rectangle 7"/>
          <p:cNvSpPr/>
          <p:nvPr/>
        </p:nvSpPr>
        <p:spPr>
          <a:xfrm>
            <a:off x="3631842" y="2902327"/>
            <a:ext cx="5215944" cy="461665"/>
          </a:xfrm>
          <a:prstGeom prst="rect">
            <a:avLst/>
          </a:prstGeom>
          <a:ln w="38100">
            <a:solidFill>
              <a:srgbClr val="FFC000"/>
            </a:solidFill>
            <a:prstDash val="sysDash"/>
          </a:ln>
        </p:spPr>
        <p:txBody>
          <a:bodyPr wrap="square">
            <a:spAutoFit/>
          </a:bodyPr>
          <a:lstStyle/>
          <a:p>
            <a:pPr algn="ctr"/>
            <a:r>
              <a:rPr lang="fa-IR" sz="2400" b="1" dirty="0">
                <a:solidFill>
                  <a:srgbClr val="9F8351"/>
                </a:solidFill>
                <a:ea typeface="Times New Roman" panose="02020603050405020304" pitchFamily="18" charset="0"/>
                <a:cs typeface="B Nazanin" panose="00000400000000000000" pitchFamily="2" charset="-78"/>
              </a:rPr>
              <a:t>سه واحد </a:t>
            </a:r>
            <a:r>
              <a:rPr lang="fa-IR" sz="2400" b="1" dirty="0">
                <a:solidFill>
                  <a:prstClr val="black"/>
                </a:solidFill>
                <a:ea typeface="Times New Roman" panose="02020603050405020304" pitchFamily="18" charset="0"/>
                <a:cs typeface="B Nazanin" panose="00000400000000000000" pitchFamily="2" charset="-78"/>
              </a:rPr>
              <a:t>مسکونی یا بیشتر در روستاها </a:t>
            </a:r>
            <a:endParaRPr lang="en-US" sz="2400" dirty="0">
              <a:solidFill>
                <a:prstClr val="black"/>
              </a:solidFill>
              <a:cs typeface="B Nazanin" panose="00000400000000000000" pitchFamily="2" charset="-78"/>
            </a:endParaRPr>
          </a:p>
        </p:txBody>
      </p:sp>
      <p:sp>
        <p:nvSpPr>
          <p:cNvPr id="7" name="Rectangle 6"/>
          <p:cNvSpPr/>
          <p:nvPr/>
        </p:nvSpPr>
        <p:spPr>
          <a:xfrm>
            <a:off x="3631842" y="3597786"/>
            <a:ext cx="5215944" cy="830997"/>
          </a:xfrm>
          <a:prstGeom prst="rect">
            <a:avLst/>
          </a:prstGeom>
          <a:ln w="38100">
            <a:solidFill>
              <a:srgbClr val="FFC000"/>
            </a:solidFill>
            <a:prstDash val="sysDash"/>
          </a:ln>
        </p:spPr>
        <p:txBody>
          <a:bodyPr wrap="square">
            <a:spAutoFit/>
          </a:bodyPr>
          <a:lstStyle/>
          <a:p>
            <a:pPr algn="ctr"/>
            <a:r>
              <a:rPr lang="fa-IR" sz="2400" b="1" dirty="0">
                <a:solidFill>
                  <a:srgbClr val="9F8351"/>
                </a:solidFill>
                <a:ea typeface="Times New Roman" panose="02020603050405020304" pitchFamily="18" charset="0"/>
                <a:cs typeface="B Nazanin" panose="00000400000000000000" pitchFamily="2" charset="-78"/>
              </a:rPr>
              <a:t>پنج واحد </a:t>
            </a:r>
            <a:r>
              <a:rPr lang="fa-IR" sz="2400" b="1" dirty="0">
                <a:solidFill>
                  <a:prstClr val="black"/>
                </a:solidFill>
                <a:ea typeface="Times New Roman" panose="02020603050405020304" pitchFamily="18" charset="0"/>
                <a:cs typeface="B Nazanin" panose="00000400000000000000" pitchFamily="2" charset="-78"/>
              </a:rPr>
              <a:t>مسکونی یا بیشتر در </a:t>
            </a:r>
            <a:r>
              <a:rPr lang="fa-IR" sz="2400" b="1" dirty="0">
                <a:solidFill>
                  <a:srgbClr val="9F8351"/>
                </a:solidFill>
                <a:ea typeface="Times New Roman" panose="02020603050405020304" pitchFamily="18" charset="0"/>
                <a:cs typeface="B Nazanin" panose="00000400000000000000" pitchFamily="2" charset="-78"/>
              </a:rPr>
              <a:t>شهرهای کمتر از 250 هزار نفر</a:t>
            </a:r>
            <a:endParaRPr lang="en-US" sz="2400" dirty="0">
              <a:solidFill>
                <a:srgbClr val="9F8351"/>
              </a:solidFill>
              <a:cs typeface="B Nazanin" panose="00000400000000000000" pitchFamily="2" charset="-78"/>
            </a:endParaRPr>
          </a:p>
        </p:txBody>
      </p:sp>
      <p:sp>
        <p:nvSpPr>
          <p:cNvPr id="9" name="Rectangle 8"/>
          <p:cNvSpPr/>
          <p:nvPr/>
        </p:nvSpPr>
        <p:spPr>
          <a:xfrm>
            <a:off x="3631842" y="4656233"/>
            <a:ext cx="5215944" cy="461665"/>
          </a:xfrm>
          <a:prstGeom prst="rect">
            <a:avLst/>
          </a:prstGeom>
          <a:ln w="38100">
            <a:solidFill>
              <a:srgbClr val="FFC000"/>
            </a:solidFill>
            <a:prstDash val="sysDash"/>
          </a:ln>
        </p:spPr>
        <p:txBody>
          <a:bodyPr wrap="square">
            <a:spAutoFit/>
          </a:bodyPr>
          <a:lstStyle/>
          <a:p>
            <a:pPr algn="ctr"/>
            <a:r>
              <a:rPr lang="fa-IR" sz="2400" b="1" dirty="0">
                <a:solidFill>
                  <a:srgbClr val="9F8351"/>
                </a:solidFill>
                <a:ea typeface="Times New Roman" panose="02020603050405020304" pitchFamily="18" charset="0"/>
                <a:cs typeface="B Nazanin" panose="00000400000000000000" pitchFamily="2" charset="-78"/>
              </a:rPr>
              <a:t>ده واحد </a:t>
            </a:r>
            <a:r>
              <a:rPr lang="fa-IR" sz="2400" b="1" dirty="0">
                <a:solidFill>
                  <a:prstClr val="black"/>
                </a:solidFill>
                <a:ea typeface="Times New Roman" panose="02020603050405020304" pitchFamily="18" charset="0"/>
                <a:cs typeface="B Nazanin" panose="00000400000000000000" pitchFamily="2" charset="-78"/>
              </a:rPr>
              <a:t>مسکونی و بیشتر در سایر شهرها</a:t>
            </a:r>
            <a:endParaRPr lang="en-US" sz="2400" dirty="0">
              <a:solidFill>
                <a:prstClr val="black"/>
              </a:solidFill>
              <a:cs typeface="B Nazanin" panose="00000400000000000000" pitchFamily="2" charset="-78"/>
            </a:endParaRPr>
          </a:p>
        </p:txBody>
      </p:sp>
      <p:sp>
        <p:nvSpPr>
          <p:cNvPr id="10" name="Rectangle 9"/>
          <p:cNvSpPr/>
          <p:nvPr/>
        </p:nvSpPr>
        <p:spPr>
          <a:xfrm>
            <a:off x="6065949" y="2206868"/>
            <a:ext cx="5215944" cy="461665"/>
          </a:xfrm>
          <a:prstGeom prst="rect">
            <a:avLst/>
          </a:prstGeom>
          <a:ln w="38100">
            <a:noFill/>
            <a:prstDash val="sysDash"/>
          </a:ln>
        </p:spPr>
        <p:txBody>
          <a:bodyPr wrap="square">
            <a:spAutoFit/>
          </a:bodyPr>
          <a:lstStyle/>
          <a:p>
            <a:pPr algn="ctr"/>
            <a:r>
              <a:rPr lang="fa-IR" sz="2400" b="1" dirty="0">
                <a:solidFill>
                  <a:prstClr val="black"/>
                </a:solidFill>
                <a:ea typeface="Times New Roman" panose="02020603050405020304" pitchFamily="18" charset="0"/>
                <a:cs typeface="B Nazanin" panose="00000400000000000000" pitchFamily="2" charset="-78"/>
              </a:rPr>
              <a:t>حمایت از سرمایه‌گذاران برای:</a:t>
            </a:r>
            <a:endParaRPr lang="en-US" sz="2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820659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39312" y="902200"/>
            <a:ext cx="8062277" cy="707886"/>
          </a:xfrm>
          <a:prstGeom prst="rect">
            <a:avLst/>
          </a:prstGeom>
          <a:noFill/>
        </p:spPr>
        <p:txBody>
          <a:bodyPr wrap="square" rtlCol="0">
            <a:spAutoFit/>
          </a:bodyPr>
          <a:lstStyle/>
          <a:p>
            <a:r>
              <a:rPr lang="fa-IR" sz="4000" b="1" dirty="0">
                <a:solidFill>
                  <a:srgbClr val="FFC000"/>
                </a:solidFill>
                <a:effectLst>
                  <a:outerShdw blurRad="38100" dist="38100" dir="2700000" algn="tl">
                    <a:srgbClr val="000000">
                      <a:alpha val="43137"/>
                    </a:srgbClr>
                  </a:outerShdw>
                </a:effectLst>
                <a:cs typeface="B Titr" panose="00000700000000000000" pitchFamily="2" charset="-78"/>
              </a:rPr>
              <a:t>اهداف برنامه</a:t>
            </a:r>
            <a:endParaRPr lang="en-US" sz="3200" b="1"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8" name="Rectangle 7"/>
          <p:cNvSpPr/>
          <p:nvPr/>
        </p:nvSpPr>
        <p:spPr>
          <a:xfrm>
            <a:off x="3451537" y="2335657"/>
            <a:ext cx="5215944" cy="461665"/>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رشد اقتصادی</a:t>
            </a:r>
            <a:r>
              <a:rPr lang="fa-IR" sz="2400" b="1" dirty="0">
                <a:solidFill>
                  <a:srgbClr val="9F8351"/>
                </a:solidFill>
                <a:ea typeface="Times New Roman" panose="02020603050405020304" pitchFamily="18" charset="0"/>
                <a:cs typeface="B Nazanin" panose="00000400000000000000" pitchFamily="2" charset="-78"/>
              </a:rPr>
              <a:t> 6 درصدی</a:t>
            </a:r>
            <a:endParaRPr lang="en-US" sz="2400" dirty="0">
              <a:solidFill>
                <a:srgbClr val="9F8351"/>
              </a:solidFill>
              <a:cs typeface="B Nazanin" panose="00000400000000000000" pitchFamily="2" charset="-78"/>
            </a:endParaRPr>
          </a:p>
        </p:txBody>
      </p:sp>
      <p:sp>
        <p:nvSpPr>
          <p:cNvPr id="11" name="Rectangle 10"/>
          <p:cNvSpPr/>
          <p:nvPr/>
        </p:nvSpPr>
        <p:spPr>
          <a:xfrm>
            <a:off x="3451537" y="3005359"/>
            <a:ext cx="5215944" cy="461665"/>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ایجاد</a:t>
            </a:r>
            <a:r>
              <a:rPr lang="fa-IR" sz="2400" b="1" dirty="0">
                <a:solidFill>
                  <a:srgbClr val="9F8351"/>
                </a:solidFill>
                <a:ea typeface="Times New Roman" panose="02020603050405020304" pitchFamily="18" charset="0"/>
                <a:cs typeface="B Nazanin" panose="00000400000000000000" pitchFamily="2" charset="-78"/>
              </a:rPr>
              <a:t> اشتغال </a:t>
            </a:r>
            <a:r>
              <a:rPr lang="fa-IR" sz="2400" b="1" dirty="0">
                <a:solidFill>
                  <a:prstClr val="black"/>
                </a:solidFill>
                <a:ea typeface="Times New Roman" panose="02020603050405020304" pitchFamily="18" charset="0"/>
                <a:cs typeface="B Nazanin" panose="00000400000000000000" pitchFamily="2" charset="-78"/>
              </a:rPr>
              <a:t>به میزان </a:t>
            </a:r>
            <a:r>
              <a:rPr lang="fa-IR" sz="2400" b="1" dirty="0">
                <a:solidFill>
                  <a:srgbClr val="9F8351"/>
                </a:solidFill>
                <a:ea typeface="Times New Roman" panose="02020603050405020304" pitchFamily="18" charset="0"/>
                <a:cs typeface="B Nazanin" panose="00000400000000000000" pitchFamily="2" charset="-78"/>
              </a:rPr>
              <a:t>4 میلیون</a:t>
            </a:r>
            <a:endParaRPr lang="en-US" sz="2400" dirty="0">
              <a:solidFill>
                <a:srgbClr val="9F8351"/>
              </a:solidFill>
              <a:cs typeface="B Nazanin" panose="00000400000000000000" pitchFamily="2" charset="-78"/>
            </a:endParaRPr>
          </a:p>
        </p:txBody>
      </p:sp>
      <p:sp>
        <p:nvSpPr>
          <p:cNvPr id="12" name="Rectangle 11"/>
          <p:cNvSpPr/>
          <p:nvPr/>
        </p:nvSpPr>
        <p:spPr>
          <a:xfrm>
            <a:off x="3451537" y="3675061"/>
            <a:ext cx="5215944" cy="1200329"/>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ایجاد اشتغال در روستاها (صندوق قرض‌الحسنه توسعه اشتغال روستایی با سرمایه دولت و مردم ایجاد شد.)</a:t>
            </a:r>
            <a:endParaRPr lang="en-US" sz="2400" dirty="0">
              <a:solidFill>
                <a:prstClr val="black"/>
              </a:solidFill>
              <a:cs typeface="B Nazanin" panose="00000400000000000000" pitchFamily="2" charset="-78"/>
            </a:endParaRPr>
          </a:p>
        </p:txBody>
      </p:sp>
      <p:sp>
        <p:nvSpPr>
          <p:cNvPr id="13" name="Rectangle 12"/>
          <p:cNvSpPr/>
          <p:nvPr/>
        </p:nvSpPr>
        <p:spPr>
          <a:xfrm>
            <a:off x="3451537" y="5083427"/>
            <a:ext cx="5215944" cy="1200329"/>
          </a:xfrm>
          <a:prstGeom prst="rect">
            <a:avLst/>
          </a:prstGeom>
          <a:ln w="38100">
            <a:solidFill>
              <a:srgbClr val="FFC000"/>
            </a:solidFill>
            <a:prstDash val="sysDash"/>
          </a:ln>
        </p:spPr>
        <p:txBody>
          <a:bodyPr wrap="square">
            <a:spAutoFit/>
          </a:bodyPr>
          <a:lstStyle/>
          <a:p>
            <a:pPr marL="342900" indent="-342900" algn="ctr">
              <a:buFont typeface="Arial" panose="020B0604020202020204" pitchFamily="34" charset="0"/>
              <a:buChar char="•"/>
            </a:pPr>
            <a:r>
              <a:rPr lang="fa-IR" sz="2400" b="1" dirty="0">
                <a:solidFill>
                  <a:prstClr val="black"/>
                </a:solidFill>
                <a:ea typeface="Times New Roman" panose="02020603050405020304" pitchFamily="18" charset="0"/>
                <a:cs typeface="B Nazanin" panose="00000400000000000000" pitchFamily="2" charset="-78"/>
              </a:rPr>
              <a:t>فراهم آوردن </a:t>
            </a:r>
            <a:r>
              <a:rPr lang="fa-IR" sz="2400" b="1" dirty="0">
                <a:solidFill>
                  <a:srgbClr val="9F8351"/>
                </a:solidFill>
                <a:ea typeface="Times New Roman" panose="02020603050405020304" pitchFamily="18" charset="0"/>
                <a:cs typeface="B Nazanin" panose="00000400000000000000" pitchFamily="2" charset="-78"/>
              </a:rPr>
              <a:t>راه مناسب</a:t>
            </a:r>
            <a:r>
              <a:rPr lang="fa-IR" sz="2400" b="1" dirty="0">
                <a:solidFill>
                  <a:prstClr val="black"/>
                </a:solidFill>
                <a:ea typeface="Times New Roman" panose="02020603050405020304" pitchFamily="18" charset="0"/>
                <a:cs typeface="B Nazanin" panose="00000400000000000000" pitchFamily="2" charset="-78"/>
              </a:rPr>
              <a:t>، </a:t>
            </a:r>
            <a:r>
              <a:rPr lang="fa-IR" sz="2400" b="1" dirty="0">
                <a:solidFill>
                  <a:srgbClr val="9F8351"/>
                </a:solidFill>
                <a:ea typeface="Times New Roman" panose="02020603050405020304" pitchFamily="18" charset="0"/>
                <a:cs typeface="B Nazanin" panose="00000400000000000000" pitchFamily="2" charset="-78"/>
              </a:rPr>
              <a:t>مدرسه</a:t>
            </a:r>
            <a:r>
              <a:rPr lang="fa-IR" sz="2400" b="1" dirty="0">
                <a:solidFill>
                  <a:prstClr val="black"/>
                </a:solidFill>
                <a:ea typeface="Times New Roman" panose="02020603050405020304" pitchFamily="18" charset="0"/>
                <a:cs typeface="B Nazanin" panose="00000400000000000000" pitchFamily="2" charset="-78"/>
              </a:rPr>
              <a:t>، آب شرب بهداشتی، برق و تلفن برای کلیه </a:t>
            </a:r>
            <a:r>
              <a:rPr lang="fa-IR" sz="2400" b="1" dirty="0">
                <a:solidFill>
                  <a:srgbClr val="9F8351"/>
                </a:solidFill>
                <a:ea typeface="Times New Roman" panose="02020603050405020304" pitchFamily="18" charset="0"/>
                <a:cs typeface="B Nazanin" panose="00000400000000000000" pitchFamily="2" charset="-78"/>
              </a:rPr>
              <a:t>روستاهای بالای 20 خانوار </a:t>
            </a:r>
            <a:r>
              <a:rPr lang="fa-IR" sz="2400" b="1" dirty="0">
                <a:solidFill>
                  <a:prstClr val="black"/>
                </a:solidFill>
                <a:ea typeface="Times New Roman" panose="02020603050405020304" pitchFamily="18" charset="0"/>
                <a:cs typeface="B Nazanin" panose="00000400000000000000" pitchFamily="2" charset="-78"/>
              </a:rPr>
              <a:t>تا پایان برنامه</a:t>
            </a:r>
            <a:endParaRPr lang="en-US" sz="2400" dirty="0">
              <a:solidFill>
                <a:prstClr val="black"/>
              </a:solidFill>
              <a:cs typeface="B Nazanin" panose="00000400000000000000" pitchFamily="2" charset="-78"/>
            </a:endParaRPr>
          </a:p>
        </p:txBody>
      </p:sp>
    </p:spTree>
    <p:extLst>
      <p:ext uri="{BB962C8B-B14F-4D97-AF65-F5344CB8AC3E}">
        <p14:creationId xmlns:p14="http://schemas.microsoft.com/office/powerpoint/2010/main" val="1010177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62236" y="902200"/>
            <a:ext cx="8062277" cy="707886"/>
          </a:xfrm>
          <a:prstGeom prst="rect">
            <a:avLst/>
          </a:prstGeom>
          <a:noFill/>
        </p:spPr>
        <p:txBody>
          <a:bodyPr wrap="square" rtlCol="0">
            <a:spAutoFit/>
          </a:bodyPr>
          <a:lstStyle/>
          <a:p>
            <a:pPr algn="just"/>
            <a:r>
              <a:rPr lang="fa-IR" sz="4000" dirty="0">
                <a:solidFill>
                  <a:srgbClr val="FFC000"/>
                </a:solidFill>
                <a:cs typeface="B Titr" panose="00000700000000000000" pitchFamily="2" charset="-78"/>
              </a:rPr>
              <a:t>فصل نظام </a:t>
            </a:r>
            <a:r>
              <a:rPr lang="fa-IR" sz="4000" dirty="0">
                <a:solidFill>
                  <a:srgbClr val="FFC000"/>
                </a:solidFill>
                <a:cs typeface="B Titr" panose="00000700000000000000" pitchFamily="2" charset="-78"/>
              </a:rPr>
              <a:t>درآمد</a:t>
            </a:r>
            <a:r>
              <a:rPr lang="en-US" sz="4000" dirty="0">
                <a:solidFill>
                  <a:srgbClr val="FFC000"/>
                </a:solidFill>
                <a:cs typeface="B Titr" panose="00000700000000000000" pitchFamily="2" charset="-78"/>
              </a:rPr>
              <a:t> - </a:t>
            </a:r>
            <a:r>
              <a:rPr lang="fa-IR" sz="4000" dirty="0">
                <a:solidFill>
                  <a:srgbClr val="FFC000"/>
                </a:solidFill>
                <a:cs typeface="B Titr" panose="00000700000000000000" pitchFamily="2" charset="-78"/>
              </a:rPr>
              <a:t>هزینه استان</a:t>
            </a:r>
            <a:endParaRPr lang="en-US" sz="4000" dirty="0">
              <a:solidFill>
                <a:srgbClr val="FFC000"/>
              </a:solidFill>
              <a:effectLst>
                <a:outerShdw blurRad="38100" dist="38100" dir="2700000" algn="tl">
                  <a:srgbClr val="000000">
                    <a:alpha val="43137"/>
                  </a:srgbClr>
                </a:outerShdw>
              </a:effectLst>
              <a:cs typeface="B Titr" panose="00000700000000000000" pitchFamily="2" charset="-78"/>
            </a:endParaRPr>
          </a:p>
        </p:txBody>
      </p:sp>
      <p:sp>
        <p:nvSpPr>
          <p:cNvPr id="4" name="Pentagon 3"/>
          <p:cNvSpPr/>
          <p:nvPr/>
        </p:nvSpPr>
        <p:spPr>
          <a:xfrm flipH="1">
            <a:off x="10947042" y="2244603"/>
            <a:ext cx="784964" cy="7340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rgbClr val="E3EACF"/>
                </a:solidFill>
                <a:cs typeface="B Titr" panose="00000700000000000000" pitchFamily="2" charset="-78"/>
              </a:rPr>
              <a:t>ماده 70</a:t>
            </a:r>
            <a:endParaRPr lang="en-US" dirty="0">
              <a:solidFill>
                <a:srgbClr val="E3EACF"/>
              </a:solidFill>
              <a:cs typeface="B Titr" panose="00000700000000000000" pitchFamily="2" charset="-78"/>
            </a:endParaRPr>
          </a:p>
        </p:txBody>
      </p:sp>
      <p:sp>
        <p:nvSpPr>
          <p:cNvPr id="7" name="Rectangle 6"/>
          <p:cNvSpPr/>
          <p:nvPr/>
        </p:nvSpPr>
        <p:spPr>
          <a:xfrm>
            <a:off x="437882" y="2288485"/>
            <a:ext cx="10071227" cy="646331"/>
          </a:xfrm>
          <a:prstGeom prst="rect">
            <a:avLst/>
          </a:prstGeom>
          <a:ln w="38100">
            <a:solidFill>
              <a:srgbClr val="FFC000"/>
            </a:solidFill>
            <a:prstDash val="solid"/>
          </a:ln>
        </p:spPr>
        <p:txBody>
          <a:bodyPr wrap="square">
            <a:spAutoFit/>
          </a:bodyPr>
          <a:lstStyle/>
          <a:p>
            <a:pPr algn="just"/>
            <a:r>
              <a:rPr lang="fa-IR" dirty="0">
                <a:solidFill>
                  <a:prstClr val="black"/>
                </a:solidFill>
                <a:cs typeface="B Nazanin" panose="00000400000000000000" pitchFamily="2" charset="-78"/>
              </a:rPr>
              <a:t>به منظور تصمیم‌گیری، تصویب، هدایت، هماهنگی و نظارت در امور برنامه ریزی و توسعه و عمران استان‌ها، در چارچوب برنامه‌ها </a:t>
            </a:r>
            <a:r>
              <a:rPr lang="fa-IR" dirty="0">
                <a:solidFill>
                  <a:prstClr val="black"/>
                </a:solidFill>
                <a:cs typeface="B Nazanin" panose="00000400000000000000" pitchFamily="2" charset="-78"/>
              </a:rPr>
              <a:t>و سیاست </a:t>
            </a:r>
            <a:r>
              <a:rPr lang="fa-IR" dirty="0">
                <a:solidFill>
                  <a:prstClr val="black"/>
                </a:solidFill>
                <a:cs typeface="B Nazanin" panose="00000400000000000000" pitchFamily="2" charset="-78"/>
              </a:rPr>
              <a:t>ها و خط مشی‌های کلان کشور، شورای برنامه ریزی و توسعه هر استان به ریاست استاندار تشکیل می‌شود</a:t>
            </a:r>
            <a:r>
              <a:rPr lang="en-US" dirty="0">
                <a:solidFill>
                  <a:prstClr val="black"/>
                </a:solidFill>
                <a:cs typeface="B Nazanin" panose="00000400000000000000" pitchFamily="2" charset="-78"/>
              </a:rPr>
              <a:t>.</a:t>
            </a:r>
          </a:p>
        </p:txBody>
      </p:sp>
      <p:sp>
        <p:nvSpPr>
          <p:cNvPr id="9" name="Rectangle 8"/>
          <p:cNvSpPr/>
          <p:nvPr/>
        </p:nvSpPr>
        <p:spPr>
          <a:xfrm>
            <a:off x="437882" y="3298694"/>
            <a:ext cx="10071227" cy="1200329"/>
          </a:xfrm>
          <a:prstGeom prst="rect">
            <a:avLst/>
          </a:prstGeom>
          <a:ln w="38100">
            <a:solidFill>
              <a:schemeClr val="accent1"/>
            </a:solidFill>
            <a:prstDash val="solid"/>
          </a:ln>
        </p:spPr>
        <p:txBody>
          <a:bodyPr wrap="square">
            <a:spAutoFit/>
          </a:bodyPr>
          <a:lstStyle/>
          <a:p>
            <a:pPr algn="just"/>
            <a:r>
              <a:rPr lang="fa-IR" dirty="0">
                <a:solidFill>
                  <a:prstClr val="black"/>
                </a:solidFill>
                <a:cs typeface="B Nazanin" panose="00000400000000000000" pitchFamily="2" charset="-78"/>
              </a:rPr>
              <a:t>1- به </a:t>
            </a:r>
            <a:r>
              <a:rPr lang="fa-IR" dirty="0">
                <a:solidFill>
                  <a:prstClr val="black"/>
                </a:solidFill>
                <a:cs typeface="B Nazanin" panose="00000400000000000000" pitchFamily="2" charset="-78"/>
              </a:rPr>
              <a:t>منظور پیشبرد اهداف و انجام وظایف شورای برنامه‌ریزی و توسعه استان، کمیته های تخصصی متشکل از مدیران و رؤسای ادارات کل، شعب و نمایندگی سازمان‌های دولتی، مؤسسات و نهادهای عمومی غیردولتی در استان که مشمول نظام بودجه استانی بوده و یا قسمتی از وظایف عمرانی استانی را عهده‌دار هستند (دستگاههای اجرائی استانی) تشکیل می‌گردد</a:t>
            </a:r>
            <a:r>
              <a:rPr lang="en-US" dirty="0">
                <a:solidFill>
                  <a:prstClr val="black"/>
                </a:solidFill>
                <a:cs typeface="B Nazanin" panose="00000400000000000000" pitchFamily="2" charset="-78"/>
              </a:rPr>
              <a:t>. </a:t>
            </a:r>
            <a:r>
              <a:rPr lang="fa-IR" dirty="0">
                <a:solidFill>
                  <a:prstClr val="black"/>
                </a:solidFill>
                <a:cs typeface="B Nazanin" panose="00000400000000000000" pitchFamily="2" charset="-78"/>
              </a:rPr>
              <a:t>آیین نامه اجرائی شورای برنامه‌ریزی استان و کمیته‌های تخصصی توسط سازمان برنامه و بودجه تهیه و به تصویب هیأت وزیران خواهد رسید</a:t>
            </a:r>
            <a:r>
              <a:rPr lang="en-US" dirty="0">
                <a:solidFill>
                  <a:prstClr val="black"/>
                </a:solidFill>
                <a:cs typeface="B Nazanin" panose="00000400000000000000" pitchFamily="2" charset="-78"/>
              </a:rPr>
              <a:t> .</a:t>
            </a:r>
          </a:p>
        </p:txBody>
      </p:sp>
      <p:sp>
        <p:nvSpPr>
          <p:cNvPr id="10" name="Rectangle 9"/>
          <p:cNvSpPr/>
          <p:nvPr/>
        </p:nvSpPr>
        <p:spPr>
          <a:xfrm>
            <a:off x="10947042" y="3298695"/>
            <a:ext cx="784964" cy="46050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ysClr val="windowText" lastClr="000000"/>
                </a:solidFill>
                <a:cs typeface="B Nazanin" panose="00000400000000000000" pitchFamily="2" charset="-78"/>
              </a:rPr>
              <a:t>تبصره</a:t>
            </a:r>
            <a:endParaRPr lang="en-US" dirty="0">
              <a:solidFill>
                <a:sysClr val="windowText" lastClr="000000"/>
              </a:solidFill>
              <a:cs typeface="B Nazanin" panose="00000400000000000000" pitchFamily="2" charset="-78"/>
            </a:endParaRPr>
          </a:p>
        </p:txBody>
      </p:sp>
      <p:sp>
        <p:nvSpPr>
          <p:cNvPr id="12" name="Rectangle 11"/>
          <p:cNvSpPr/>
          <p:nvPr/>
        </p:nvSpPr>
        <p:spPr>
          <a:xfrm>
            <a:off x="437882" y="4684913"/>
            <a:ext cx="10071227" cy="646331"/>
          </a:xfrm>
          <a:prstGeom prst="rect">
            <a:avLst/>
          </a:prstGeom>
          <a:ln w="38100">
            <a:solidFill>
              <a:schemeClr val="accent1"/>
            </a:solidFill>
            <a:prstDash val="solid"/>
          </a:ln>
        </p:spPr>
        <p:txBody>
          <a:bodyPr wrap="square">
            <a:spAutoFit/>
          </a:bodyPr>
          <a:lstStyle/>
          <a:p>
            <a:pPr algn="just"/>
            <a:r>
              <a:rPr lang="fa-IR" dirty="0">
                <a:solidFill>
                  <a:prstClr val="black"/>
                </a:solidFill>
                <a:cs typeface="B Nazanin" panose="00000400000000000000" pitchFamily="2" charset="-78"/>
              </a:rPr>
              <a:t>2- پس </a:t>
            </a:r>
            <a:r>
              <a:rPr lang="fa-IR" dirty="0">
                <a:solidFill>
                  <a:prstClr val="black"/>
                </a:solidFill>
                <a:cs typeface="B Nazanin" panose="00000400000000000000" pitchFamily="2" charset="-78"/>
              </a:rPr>
              <a:t>از تشکیل کمیته‌های تخصصی موضوع این ماده، سایر شوراها، کمیته ها و ستادهای مرتبط موجود استان منحل و وظایف آنها در قالب وظایف این کمیته‌ها ساماندهی و تنظیم می شود</a:t>
            </a:r>
            <a:r>
              <a:rPr lang="en-US" dirty="0">
                <a:solidFill>
                  <a:prstClr val="black"/>
                </a:solidFill>
                <a:cs typeface="B Nazanin" panose="00000400000000000000" pitchFamily="2" charset="-78"/>
              </a:rPr>
              <a:t>.</a:t>
            </a:r>
            <a:r>
              <a:rPr lang="fa-IR" dirty="0">
                <a:solidFill>
                  <a:prstClr val="black"/>
                </a:solidFill>
                <a:cs typeface="B Nazanin" panose="00000400000000000000" pitchFamily="2" charset="-78"/>
              </a:rPr>
              <a:t> </a:t>
            </a:r>
            <a:endParaRPr lang="en-US" dirty="0">
              <a:solidFill>
                <a:prstClr val="black"/>
              </a:solidFill>
              <a:cs typeface="B Nazanin" panose="00000400000000000000" pitchFamily="2" charset="-78"/>
            </a:endParaRPr>
          </a:p>
        </p:txBody>
      </p:sp>
      <p:sp>
        <p:nvSpPr>
          <p:cNvPr id="13" name="Rectangle 12"/>
          <p:cNvSpPr/>
          <p:nvPr/>
        </p:nvSpPr>
        <p:spPr>
          <a:xfrm>
            <a:off x="437882" y="5548896"/>
            <a:ext cx="10071227" cy="369332"/>
          </a:xfrm>
          <a:prstGeom prst="rect">
            <a:avLst/>
          </a:prstGeom>
          <a:ln w="38100">
            <a:solidFill>
              <a:schemeClr val="accent1"/>
            </a:solidFill>
            <a:prstDash val="solid"/>
          </a:ln>
        </p:spPr>
        <p:txBody>
          <a:bodyPr wrap="square">
            <a:spAutoFit/>
          </a:bodyPr>
          <a:lstStyle/>
          <a:p>
            <a:pPr algn="just"/>
            <a:r>
              <a:rPr lang="fa-IR" dirty="0">
                <a:solidFill>
                  <a:prstClr val="black"/>
                </a:solidFill>
                <a:cs typeface="B Nazanin" panose="00000400000000000000" pitchFamily="2" charset="-78"/>
              </a:rPr>
              <a:t>3- وظیفه </a:t>
            </a:r>
            <a:r>
              <a:rPr lang="fa-IR" dirty="0">
                <a:solidFill>
                  <a:prstClr val="black"/>
                </a:solidFill>
                <a:cs typeface="B Nazanin" panose="00000400000000000000" pitchFamily="2" charset="-78"/>
              </a:rPr>
              <a:t>دبیرخانه شورای برنامه و توسعه استان به عهده سازمان برنامه و بودجه استان است</a:t>
            </a:r>
            <a:r>
              <a:rPr lang="en-US" dirty="0">
                <a:solidFill>
                  <a:prstClr val="black"/>
                </a:solidFill>
                <a:cs typeface="B Nazanin" panose="00000400000000000000" pitchFamily="2" charset="-78"/>
              </a:rPr>
              <a:t>.</a:t>
            </a:r>
          </a:p>
        </p:txBody>
      </p:sp>
      <p:sp>
        <p:nvSpPr>
          <p:cNvPr id="15" name="Pentagon 14"/>
          <p:cNvSpPr/>
          <p:nvPr/>
        </p:nvSpPr>
        <p:spPr>
          <a:xfrm>
            <a:off x="1954625" y="772732"/>
            <a:ext cx="1287887" cy="837354"/>
          </a:xfrm>
          <a:prstGeom prst="homePlat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solidFill>
                  <a:prstClr val="white"/>
                </a:solidFill>
                <a:cs typeface="B Nazanin" panose="00000400000000000000" pitchFamily="2" charset="-78"/>
              </a:rPr>
              <a:t>نقد و تحلیل</a:t>
            </a:r>
            <a:endParaRPr lang="en-US" b="1" dirty="0">
              <a:solidFill>
                <a:prstClr val="white"/>
              </a:solidFill>
              <a:cs typeface="B Nazanin" panose="00000400000000000000" pitchFamily="2" charset="-78"/>
            </a:endParaRPr>
          </a:p>
        </p:txBody>
      </p:sp>
      <p:sp>
        <p:nvSpPr>
          <p:cNvPr id="16" name="Pentagon 15"/>
          <p:cNvSpPr/>
          <p:nvPr/>
        </p:nvSpPr>
        <p:spPr>
          <a:xfrm>
            <a:off x="772731" y="772732"/>
            <a:ext cx="1607611" cy="837354"/>
          </a:xfrm>
          <a:prstGeom prst="homePlate">
            <a:avLst/>
          </a:prstGeom>
          <a:solidFill>
            <a:srgbClr val="FFC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prstClr val="white"/>
                </a:solidFill>
                <a:cs typeface="B Titr" panose="00000700000000000000" pitchFamily="2" charset="-78"/>
              </a:rPr>
              <a:t>برنامه سوم توسعه</a:t>
            </a:r>
            <a:endParaRPr lang="en-US" dirty="0">
              <a:solidFill>
                <a:prstClr val="white"/>
              </a:solidFill>
              <a:cs typeface="B Titr" panose="00000700000000000000" pitchFamily="2" charset="-78"/>
            </a:endParaRPr>
          </a:p>
        </p:txBody>
      </p:sp>
    </p:spTree>
    <p:extLst>
      <p:ext uri="{BB962C8B-B14F-4D97-AF65-F5344CB8AC3E}">
        <p14:creationId xmlns:p14="http://schemas.microsoft.com/office/powerpoint/2010/main" val="214951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0</TotalTime>
  <Words>8440</Words>
  <Application>Microsoft Office PowerPoint</Application>
  <PresentationFormat>Widescreen</PresentationFormat>
  <Paragraphs>558</Paragraphs>
  <Slides>65</Slides>
  <Notes>0</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65</vt:i4>
      </vt:variant>
    </vt:vector>
  </HeadingPairs>
  <TitlesOfParts>
    <vt:vector size="79" baseType="lpstr">
      <vt:lpstr>Arial</vt:lpstr>
      <vt:lpstr>B Nazanin</vt:lpstr>
      <vt:lpstr>B Titr</vt:lpstr>
      <vt:lpstr>BYekan</vt:lpstr>
      <vt:lpstr>Calibri</vt:lpstr>
      <vt:lpstr>Calibri Light</vt:lpstr>
      <vt:lpstr>Century Gothic</vt:lpstr>
      <vt:lpstr>IranSans</vt:lpstr>
      <vt:lpstr>SDF</vt:lpstr>
      <vt:lpstr>tahoma</vt:lpstr>
      <vt:lpstr>Times New Roman</vt:lpstr>
      <vt:lpstr>Wingdings 3</vt:lpstr>
      <vt:lpstr>Office Theme</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نتایج آیین نامه اجرایی ماده 156 قانون برنامه سوم توسعه اقتصادی، اجتماعی و فرهنگی جمهوری اسلامی همکاری در حفاظت از ابنیه و آثار تاریخی و فرهنگی و بافتها و محوطه‌های فرهنگی، تاریخی و ممانعت از تغییر کاربری آنها</vt:lpstr>
      <vt:lpstr>نتایج آیین نامه اجرایی ماده 156 قانون برنامه سوم توسعه اقتصادی، اجتماعی و فرهنگی جمهوری اسلامی همکاری در حفاظت از ابنیه و آثار تاریخی و فرهنگی و بافتها و محوطه‌های فرهنگی، تاریخی و ممانعت از تغییر کاربری آنها</vt:lpstr>
      <vt:lpstr>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vt:lpstr>
      <vt:lpstr>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vt:lpstr>
      <vt:lpstr>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vt:lpstr>
      <vt:lpstr>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vt:lpstr>
      <vt:lpstr>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vt:lpstr>
      <vt:lpstr>نتایج آیین نامه اجرایی ماده 163 قانون برنامه سوم توسعه اقتصادی، اجتماعی و فرهنگی جمهوری اسلامی حمایت مالی ، قانونی و حقوقی از پژوهشهای کاربردی با هدف شناخت راهکارهای اجرائی برای ارتقاء جایگاه مسجد و مدرسه در فعالیتهای‌اجتماعی و فرهنگی کشور.</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2020-11-14T07:17:53Z</dcterms:created>
  <dcterms:modified xsi:type="dcterms:W3CDTF">2020-11-14T07:18:09Z</dcterms:modified>
</cp:coreProperties>
</file>